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77"/>
  </p:notesMasterIdLst>
  <p:handoutMasterIdLst>
    <p:handoutMasterId r:id="rId78"/>
  </p:handoutMasterIdLst>
  <p:sldIdLst>
    <p:sldId id="386" r:id="rId2"/>
    <p:sldId id="387" r:id="rId3"/>
    <p:sldId id="389" r:id="rId4"/>
    <p:sldId id="390" r:id="rId5"/>
    <p:sldId id="295" r:id="rId6"/>
    <p:sldId id="300" r:id="rId7"/>
    <p:sldId id="267" r:id="rId8"/>
    <p:sldId id="266" r:id="rId9"/>
    <p:sldId id="268" r:id="rId10"/>
    <p:sldId id="301" r:id="rId11"/>
    <p:sldId id="302" r:id="rId12"/>
    <p:sldId id="265" r:id="rId13"/>
    <p:sldId id="305" r:id="rId14"/>
    <p:sldId id="323" r:id="rId15"/>
    <p:sldId id="303" r:id="rId16"/>
    <p:sldId id="270" r:id="rId17"/>
    <p:sldId id="329" r:id="rId18"/>
    <p:sldId id="327" r:id="rId19"/>
    <p:sldId id="330" r:id="rId20"/>
    <p:sldId id="328" r:id="rId21"/>
    <p:sldId id="332" r:id="rId22"/>
    <p:sldId id="326" r:id="rId23"/>
    <p:sldId id="331" r:id="rId24"/>
    <p:sldId id="256" r:id="rId25"/>
    <p:sldId id="334" r:id="rId26"/>
    <p:sldId id="336" r:id="rId27"/>
    <p:sldId id="306" r:id="rId28"/>
    <p:sldId id="335" r:id="rId29"/>
    <p:sldId id="317" r:id="rId30"/>
    <p:sldId id="259" r:id="rId31"/>
    <p:sldId id="358" r:id="rId32"/>
    <p:sldId id="257" r:id="rId33"/>
    <p:sldId id="411" r:id="rId34"/>
    <p:sldId id="260" r:id="rId35"/>
    <p:sldId id="338" r:id="rId36"/>
    <p:sldId id="339" r:id="rId37"/>
    <p:sldId id="343" r:id="rId38"/>
    <p:sldId id="342" r:id="rId39"/>
    <p:sldId id="346" r:id="rId40"/>
    <p:sldId id="348" r:id="rId41"/>
    <p:sldId id="347" r:id="rId42"/>
    <p:sldId id="349" r:id="rId43"/>
    <p:sldId id="357" r:id="rId44"/>
    <p:sldId id="384" r:id="rId45"/>
    <p:sldId id="353" r:id="rId46"/>
    <p:sldId id="355" r:id="rId47"/>
    <p:sldId id="360" r:id="rId48"/>
    <p:sldId id="356" r:id="rId49"/>
    <p:sldId id="340" r:id="rId50"/>
    <p:sldId id="341" r:id="rId51"/>
    <p:sldId id="351" r:id="rId52"/>
    <p:sldId id="337" r:id="rId53"/>
    <p:sldId id="352" r:id="rId54"/>
    <p:sldId id="359" r:id="rId55"/>
    <p:sldId id="361" r:id="rId56"/>
    <p:sldId id="383" r:id="rId57"/>
    <p:sldId id="392" r:id="rId58"/>
    <p:sldId id="393" r:id="rId59"/>
    <p:sldId id="394" r:id="rId60"/>
    <p:sldId id="395" r:id="rId61"/>
    <p:sldId id="396" r:id="rId62"/>
    <p:sldId id="397" r:id="rId63"/>
    <p:sldId id="398" r:id="rId64"/>
    <p:sldId id="399" r:id="rId65"/>
    <p:sldId id="400" r:id="rId66"/>
    <p:sldId id="401" r:id="rId67"/>
    <p:sldId id="402" r:id="rId68"/>
    <p:sldId id="403" r:id="rId69"/>
    <p:sldId id="404" r:id="rId70"/>
    <p:sldId id="405" r:id="rId71"/>
    <p:sldId id="406" r:id="rId72"/>
    <p:sldId id="407" r:id="rId73"/>
    <p:sldId id="408" r:id="rId74"/>
    <p:sldId id="409" r:id="rId75"/>
    <p:sldId id="410" r:id="rId76"/>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9933"/>
    <a:srgbClr val="9933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53" autoAdjust="0"/>
    <p:restoredTop sz="75180" autoAdjust="0"/>
  </p:normalViewPr>
  <p:slideViewPr>
    <p:cSldViewPr snapToGrid="0" snapToObjects="1">
      <p:cViewPr varScale="1">
        <p:scale>
          <a:sx n="120" d="100"/>
          <a:sy n="120" d="100"/>
        </p:scale>
        <p:origin x="1242" y="108"/>
      </p:cViewPr>
      <p:guideLst>
        <p:guide orient="horz" pos="2160"/>
        <p:guide pos="408"/>
      </p:guideLst>
    </p:cSldViewPr>
  </p:slideViewPr>
  <p:notesTextViewPr>
    <p:cViewPr>
      <p:scale>
        <a:sx n="125" d="100"/>
        <a:sy n="125" d="100"/>
      </p:scale>
      <p:origin x="0" y="0"/>
    </p:cViewPr>
  </p:notesTextViewPr>
  <p:notesViewPr>
    <p:cSldViewPr snapToGrid="0" snapToObjects="1">
      <p:cViewPr varScale="1">
        <p:scale>
          <a:sx n="52" d="100"/>
          <a:sy n="52" d="100"/>
        </p:scale>
        <p:origin x="295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FA91924-E440-47C6-8593-A423507F8224}" type="datetimeFigureOut">
              <a:rPr kumimoji="1" lang="ja-JP" altLang="en-US" smtClean="0"/>
              <a:pPr/>
              <a:t>2019/10/9</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4671859-D4E6-4A0E-9928-A231AE0CDC6D}" type="slidenum">
              <a:rPr kumimoji="1" lang="ja-JP" altLang="en-US" smtClean="0"/>
              <a:pPr/>
              <a:t>‹#›</a:t>
            </a:fld>
            <a:endParaRPr kumimoji="1" lang="ja-JP" altLang="en-US"/>
          </a:p>
        </p:txBody>
      </p:sp>
    </p:spTree>
    <p:extLst>
      <p:ext uri="{BB962C8B-B14F-4D97-AF65-F5344CB8AC3E}">
        <p14:creationId xmlns:p14="http://schemas.microsoft.com/office/powerpoint/2010/main" val="4103891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FEDC0E-04CD-4991-8D10-D12C73FBC425}" type="datetimeFigureOut">
              <a:rPr kumimoji="1" lang="ja-JP" altLang="en-US" smtClean="0"/>
              <a:pPr/>
              <a:t>2019/10/9</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F50682B-4654-463B-B3F8-F3DC42EF2B10}" type="slidenum">
              <a:rPr kumimoji="1" lang="ja-JP" altLang="en-US" smtClean="0"/>
              <a:pPr/>
              <a:t>‹#›</a:t>
            </a:fld>
            <a:endParaRPr kumimoji="1" lang="ja-JP" altLang="en-US"/>
          </a:p>
        </p:txBody>
      </p:sp>
    </p:spTree>
    <p:extLst>
      <p:ext uri="{BB962C8B-B14F-4D97-AF65-F5344CB8AC3E}">
        <p14:creationId xmlns:p14="http://schemas.microsoft.com/office/powerpoint/2010/main" val="25135525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70400" cy="33528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8335F9-BAA0-4B02-8340-DAC482EF92A2}"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令和元年度相談支援従事者指導者養成研修 配布資料</a:t>
            </a:r>
            <a:endParaRPr kumimoji="1" lang="ja-JP" altLang="en-US"/>
          </a:p>
        </p:txBody>
      </p:sp>
    </p:spTree>
    <p:extLst>
      <p:ext uri="{BB962C8B-B14F-4D97-AF65-F5344CB8AC3E}">
        <p14:creationId xmlns:p14="http://schemas.microsoft.com/office/powerpoint/2010/main" val="2048748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まずは「インテーク」です。</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12</a:t>
            </a:fld>
            <a:endParaRPr kumimoji="1" lang="ja-JP" altLang="en-US"/>
          </a:p>
        </p:txBody>
      </p:sp>
    </p:spTree>
    <p:extLst>
      <p:ext uri="{BB962C8B-B14F-4D97-AF65-F5344CB8AC3E}">
        <p14:creationId xmlns:p14="http://schemas.microsoft.com/office/powerpoint/2010/main" val="400134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ワーカーさんからの電話を受けましたが、今の段階では、事故で入院している女性がいて、どうやら退院に向けた話が出ているらしいということしか</a:t>
            </a:r>
            <a:r>
              <a:rPr kumimoji="1" lang="ja-JP" altLang="en-US" dirty="0" smtClean="0"/>
              <a:t>分からない状況</a:t>
            </a:r>
            <a:r>
              <a:rPr kumimoji="1" lang="ja-JP" altLang="en-US" dirty="0"/>
              <a:t>です。「受理の判断」とありますが、あなたに、困りごとの力になりたいという気持ちがあっても、どんなお手伝いが必要で、それが提供可能かどうかも今</a:t>
            </a:r>
            <a:r>
              <a:rPr kumimoji="1" lang="ja-JP" altLang="en-US" dirty="0" smtClean="0"/>
              <a:t>はよく</a:t>
            </a:r>
            <a:r>
              <a:rPr kumimoji="1" lang="ja-JP" altLang="en-US" dirty="0"/>
              <a:t>分かりません。場合によっては、適切な他機関を紹介することが必要になるかもしれません。ですから、さらなる情報収集が必要になる訳ですが、</a:t>
            </a:r>
            <a:r>
              <a:rPr kumimoji="1" lang="ja-JP" altLang="en-US" dirty="0" smtClean="0"/>
              <a:t>しつこいです</a:t>
            </a:r>
            <a:r>
              <a:rPr kumimoji="1" lang="ja-JP" altLang="en-US" dirty="0"/>
              <a:t>が出発点は本人の想いですし、本人中心の支援を考えるためにも、まずは本人に直接会って話を聞くことが第一歩になります。顔を見ながらお話を</a:t>
            </a:r>
            <a:r>
              <a:rPr kumimoji="1" lang="ja-JP" altLang="en-US" dirty="0" smtClean="0"/>
              <a:t>うかがう</a:t>
            </a:r>
            <a:r>
              <a:rPr kumimoji="1" lang="ja-JP" altLang="en-US" dirty="0"/>
              <a:t>ことが、いわゆる「ヒトとナリ」を知る最初ですし、入院生活の一端もうかがえる訳です。支援者ばかりでなく、肝心の本人にも、あなたがどんな人かを</a:t>
            </a:r>
            <a:r>
              <a:rPr kumimoji="1" lang="ja-JP" altLang="en-US" dirty="0" smtClean="0"/>
              <a:t>見て</a:t>
            </a:r>
            <a:r>
              <a:rPr kumimoji="1" lang="ja-JP" altLang="en-US" dirty="0"/>
              <a:t>もらうことは大切です。</a:t>
            </a:r>
            <a:endParaRPr kumimoji="1" lang="en-US" altLang="ja-JP" dirty="0"/>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13</a:t>
            </a:fld>
            <a:endParaRPr kumimoji="1" lang="ja-JP" altLang="en-US"/>
          </a:p>
        </p:txBody>
      </p:sp>
    </p:spTree>
    <p:extLst>
      <p:ext uri="{BB962C8B-B14F-4D97-AF65-F5344CB8AC3E}">
        <p14:creationId xmlns:p14="http://schemas.microsoft.com/office/powerpoint/2010/main" val="540884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この相談を受理するかどうかの判断や、受理した場合の本人理解のために、様々な情報が必要となります。ただ、一番大切なのは、インテークは「出会い」の</a:t>
            </a:r>
            <a:r>
              <a:rPr kumimoji="1" lang="ja-JP" altLang="en-US" dirty="0" smtClean="0"/>
              <a:t>機会だ</a:t>
            </a:r>
            <a:r>
              <a:rPr kumimoji="1" lang="ja-JP" altLang="en-US" dirty="0"/>
              <a:t>ということです。これから関わっていくかもしれない相手ですから、気持ちの良い「出会い」としたいものです。徐々に本人のことを知っていくとして、まずは本人の話したいこと、伝えたいことを話してもらい、信頼関係の構築に向けたきっかけにできることが何より大切です。ちなみに、「面談」「相談」にはスキルが必要です。ただ、この初任者研修で全てが身につく訳ではありません。それは別に機会をもって、継続的に磨いていくものと考えて下さい。また、コミュンケーションに困難がある方については、それに応じた配慮が必要となります。視覚障害、聴覚障害のある方はもちろんのこと、知的障害がある方、発達障害がある方など、分かりやすい言葉遣いや情報の視覚化といった配慮が求められ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14</a:t>
            </a:fld>
            <a:endParaRPr kumimoji="1" lang="ja-JP" altLang="en-US"/>
          </a:p>
        </p:txBody>
      </p:sp>
    </p:spTree>
    <p:extLst>
      <p:ext uri="{BB962C8B-B14F-4D97-AF65-F5344CB8AC3E}">
        <p14:creationId xmlns:p14="http://schemas.microsoft.com/office/powerpoint/2010/main" val="2356695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相手の状況を考え、話しやすい環境に配慮します。</a:t>
            </a:r>
            <a:endParaRPr kumimoji="1" lang="en-US" altLang="ja-JP" dirty="0"/>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15</a:t>
            </a:fld>
            <a:endParaRPr kumimoji="1" lang="ja-JP" altLang="en-US"/>
          </a:p>
        </p:txBody>
      </p:sp>
    </p:spTree>
    <p:extLst>
      <p:ext uri="{BB962C8B-B14F-4D97-AF65-F5344CB8AC3E}">
        <p14:creationId xmlns:p14="http://schemas.microsoft.com/office/powerpoint/2010/main" val="92357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山田あさみさんのここまでのお話のまとめです。病院ワーカーさんから電話を受けてから、あさみさん本人に直接お会いして、継続してお話をしていくことになりました。ちなみに、受理判断のあり方は事業所ごとに異なるようで、相談員にある程度任せている事業所もあれば、所内会議に諮るなどのルールを設けているところもあります。また、面談等を通じて情報収集していくと、当然、記録が必要となります。これも事業所ごとに書式・形式があるかと思いますが、大切なことは、本人の想いや希望といった主観情報と周囲や専門職による客観情報を分けて記録することです。ここを混同すると、現実的な支援から遠ざかってしまいます</a:t>
            </a:r>
            <a:r>
              <a:rPr kumimoji="1" lang="ja-JP" altLang="en-US" dirty="0" smtClean="0"/>
              <a:t>。簡単なようで、実は混同しやすいので、一度、記録に関する研修を受けてみるとか、意識的にトレーニングする機会を持つことをお勧めします。</a:t>
            </a:r>
            <a:endParaRPr kumimoji="1" lang="ja-JP" altLang="en-US" dirty="0"/>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16</a:t>
            </a:fld>
            <a:endParaRPr kumimoji="1" lang="ja-JP" altLang="en-US"/>
          </a:p>
        </p:txBody>
      </p:sp>
    </p:spTree>
    <p:extLst>
      <p:ext uri="{BB962C8B-B14F-4D97-AF65-F5344CB8AC3E}">
        <p14:creationId xmlns:p14="http://schemas.microsoft.com/office/powerpoint/2010/main" val="739168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また、先程も述べましたが</a:t>
            </a:r>
            <a:r>
              <a:rPr kumimoji="1" lang="ja-JP" altLang="en-US" dirty="0" smtClean="0"/>
              <a:t>、最も大切</a:t>
            </a:r>
            <a:r>
              <a:rPr kumimoji="1" lang="ja-JP" altLang="en-US" dirty="0"/>
              <a:t>なのは信頼関係の構築です。面接技術は重要ですが、支援者としてふさわしい態度や価値観が前提となるのは言うまでもありません。</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17</a:t>
            </a:fld>
            <a:endParaRPr kumimoji="1" lang="ja-JP" altLang="en-US"/>
          </a:p>
        </p:txBody>
      </p:sp>
    </p:spTree>
    <p:extLst>
      <p:ext uri="{BB962C8B-B14F-4D97-AF65-F5344CB8AC3E}">
        <p14:creationId xmlns:p14="http://schemas.microsoft.com/office/powerpoint/2010/main" val="3693770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話しやすい環境に配慮して、面談内容を深めていきます。支援者は、本人がどうすべきかを判断する立場ではなく、一緒に考え、情報や体験機会を提供して「意思決定」をお手伝いする立場</a:t>
            </a:r>
            <a:r>
              <a:rPr kumimoji="1" lang="ja-JP" altLang="en-US" dirty="0" smtClean="0"/>
              <a:t>であることを忘れないで下さい。</a:t>
            </a:r>
            <a:endParaRPr kumimoji="1" lang="ja-JP" altLang="en-US" dirty="0"/>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18</a:t>
            </a:fld>
            <a:endParaRPr kumimoji="1" lang="ja-JP" altLang="en-US"/>
          </a:p>
        </p:txBody>
      </p:sp>
    </p:spTree>
    <p:extLst>
      <p:ext uri="{BB962C8B-B14F-4D97-AF65-F5344CB8AC3E}">
        <p14:creationId xmlns:p14="http://schemas.microsoft.com/office/powerpoint/2010/main" val="2848404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初期相談を経て、ここからアセスメントに入ります。より多く情報を収集して本人理解を進め、「見立て」を</a:t>
            </a:r>
            <a:r>
              <a:rPr kumimoji="1" lang="ja-JP" altLang="en-US" dirty="0" smtClean="0"/>
              <a:t>行って</a:t>
            </a:r>
            <a:r>
              <a:rPr kumimoji="1" lang="ja-JP" altLang="en-US" dirty="0"/>
              <a:t>ニーズを把握します。</a:t>
            </a:r>
            <a:endParaRPr kumimoji="1" lang="en-US" altLang="ja-JP" dirty="0"/>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19</a:t>
            </a:fld>
            <a:endParaRPr kumimoji="1" lang="ja-JP" altLang="en-US"/>
          </a:p>
        </p:txBody>
      </p:sp>
    </p:spTree>
    <p:extLst>
      <p:ext uri="{BB962C8B-B14F-4D97-AF65-F5344CB8AC3E}">
        <p14:creationId xmlns:p14="http://schemas.microsoft.com/office/powerpoint/2010/main" val="107851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本人との関係性によって、例えば家族の間でも様々な意見が</a:t>
            </a:r>
            <a:r>
              <a:rPr kumimoji="1" lang="ja-JP" altLang="en-US" dirty="0" smtClean="0"/>
              <a:t>あり得ますが</a:t>
            </a:r>
            <a:r>
              <a:rPr kumimoji="1" lang="ja-JP" altLang="en-US" dirty="0"/>
              <a:t>、目指すべきなのは本人の希望の実現で、そのためには意見の調整や説得が必要になることもあります。専門職も、それぞれの立場で意見が異なることもあり、支援者が本人を代弁する必要があることもあります。いずれにしても、本人と確認しながら一歩一歩進むイメージです。</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20</a:t>
            </a:fld>
            <a:endParaRPr kumimoji="1" lang="ja-JP" altLang="en-US"/>
          </a:p>
        </p:txBody>
      </p:sp>
    </p:spTree>
    <p:extLst>
      <p:ext uri="{BB962C8B-B14F-4D97-AF65-F5344CB8AC3E}">
        <p14:creationId xmlns:p14="http://schemas.microsoft.com/office/powerpoint/2010/main" val="4177539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家族、特に両親との関係は、子どもの頃からのことを理解する必要があることもあります</a:t>
            </a:r>
            <a:r>
              <a:rPr kumimoji="1" lang="ja-JP" altLang="en-US" dirty="0" smtClean="0"/>
              <a:t>。本人と家族の意見の相違も、そこだけを切り取るのではなく、これまでの経緯や背景を把握する姿勢が必要です。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22</a:t>
            </a:fld>
            <a:endParaRPr kumimoji="1" lang="ja-JP" altLang="en-US"/>
          </a:p>
        </p:txBody>
      </p:sp>
    </p:spTree>
    <p:extLst>
      <p:ext uri="{BB962C8B-B14F-4D97-AF65-F5344CB8AC3E}">
        <p14:creationId xmlns:p14="http://schemas.microsoft.com/office/powerpoint/2010/main" val="19891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mtClean="0"/>
              <a:t>講義に入る前に、概要と獲得目標をお知らせしておきます。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mtClean="0"/>
              <a:t>まず、獲得目標ですが、本人を中心としたケアマネプロセスと必要な技術を理解するということになります。こうして言葉にすると、ごく当たり前のことだと思われるでしょうが、往々にして支援者の価値観や思い込みが優先してしまったり、技術や手法が独り歩きするなど、本人不在となることがあります。何のための技術や手法かを常に意識することが非常に大切です。講義の流れですが、これまでの講義のポイントを確認した上で、ケアマネジメントの展開、プロセスという時間の流れと、関係者が連携する、チームを作るという横のつながりの話との２本立てとなります。本人の希望する生活の実現に向けて、生活全般にわたるニーズに対応していくため、様々な立場からの支援が必要になるということ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mtClean="0"/>
              <a:t>次に概要ですが、①具体的な事例に沿って、ケアマネプロセスの展開を実感してもらうこと、②アセスメント時の障害特性への配慮、特に、意思疎通に困難を有する方々の場合についてポイントを確認すること、③サビ管、児発管、サ提との連携や計画の連動が実際の支援には欠かせないことを学ぶこと、④その他様々な地域の関係者、職種も含めてチームを作って支援する必要があること、また必要なメンバー、足りない社会資源を作り出すことまでが役割であることを理解することの４点です。</a:t>
            </a:r>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2</a:t>
            </a:fld>
            <a:endParaRPr kumimoji="1" lang="ja-JP" altLang="en-US"/>
          </a:p>
        </p:txBody>
      </p:sp>
    </p:spTree>
    <p:extLst>
      <p:ext uri="{BB962C8B-B14F-4D97-AF65-F5344CB8AC3E}">
        <p14:creationId xmlns:p14="http://schemas.microsoft.com/office/powerpoint/2010/main" val="654538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本人を取り巻く関係者は、支援チームを作っていく上で大切な存在です。関係者間、支援者間のつながりにも留意しましょう。そのためにも、相手の立場や意見を</a:t>
            </a:r>
            <a:r>
              <a:rPr kumimoji="1" lang="ja-JP" altLang="en-US" dirty="0" smtClean="0"/>
              <a:t>理解するように努めましょう。この辺りが、講義後半の「多職種連携」の話につながります。</a:t>
            </a:r>
            <a:endParaRPr kumimoji="1" lang="ja-JP" altLang="en-US" dirty="0"/>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23</a:t>
            </a:fld>
            <a:endParaRPr kumimoji="1" lang="ja-JP" altLang="en-US"/>
          </a:p>
        </p:txBody>
      </p:sp>
    </p:spTree>
    <p:extLst>
      <p:ext uri="{BB962C8B-B14F-4D97-AF65-F5344CB8AC3E}">
        <p14:creationId xmlns:p14="http://schemas.microsoft.com/office/powerpoint/2010/main" val="326819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人や家族、関係者からの情報収集は、興味本位で行うものではなく、本人の希望する生活の実現に向けて、支援するために行います。支援内容はニーズに即したものですので、ニーズ把握のためとも言えます。本人の言葉や想いに加え、様々な客観的情報を整理・分析してニーズを把握し、プランニング（手立て）につなげます。</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24</a:t>
            </a:fld>
            <a:endParaRPr kumimoji="1" lang="ja-JP" altLang="en-US"/>
          </a:p>
        </p:txBody>
      </p:sp>
    </p:spTree>
    <p:extLst>
      <p:ext uri="{BB962C8B-B14F-4D97-AF65-F5344CB8AC3E}">
        <p14:creationId xmlns:p14="http://schemas.microsoft.com/office/powerpoint/2010/main" val="2286142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支援者の見立てを根拠を含めて可視化・言語化することで、その妥当性が判断しやすくなりますし、他の支援者と共有する際にも役立ちます。様々な支援者の調整役を担う相談支援専門員にとって、可視化・言語化のスキルは大変重要です。</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25</a:t>
            </a:fld>
            <a:endParaRPr kumimoji="1" lang="ja-JP" altLang="en-US"/>
          </a:p>
        </p:txBody>
      </p:sp>
    </p:spTree>
    <p:extLst>
      <p:ext uri="{BB962C8B-B14F-4D97-AF65-F5344CB8AC3E}">
        <p14:creationId xmlns:p14="http://schemas.microsoft.com/office/powerpoint/2010/main" val="1276823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般的なアセスメント票の例です。本人の希望や現在の生活、これまでの出来事、家族構成や社会関係と、内容が多岐に渡ります。特に現在の生活については、領域ごとにさらに詳細に記載して、生活全般を把握できるように作られています。事業所ごとに工夫されてもいますが、「生活全般が網羅されている」ことが大切です。</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26</a:t>
            </a:fld>
            <a:endParaRPr kumimoji="1" lang="ja-JP" altLang="en-US"/>
          </a:p>
        </p:txBody>
      </p:sp>
    </p:spTree>
    <p:extLst>
      <p:ext uri="{BB962C8B-B14F-4D97-AF65-F5344CB8AC3E}">
        <p14:creationId xmlns:p14="http://schemas.microsoft.com/office/powerpoint/2010/main" val="3794225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i="0" dirty="0">
                <a:solidFill>
                  <a:srgbClr val="7030A0"/>
                </a:solidFill>
              </a:rPr>
              <a:t>情報収集の際の留意点はスライドの通りです。「本人の言葉」は重要ですが、言葉の背景・真意を理解することこそがポイントだと考えると、発語がないなど、コミュニケーションに困難を抱える方である場合も、表情や行動を観察し</a:t>
            </a:r>
            <a:r>
              <a:rPr kumimoji="1" lang="ja-JP" altLang="en-US" b="0" i="0" dirty="0" smtClean="0">
                <a:solidFill>
                  <a:srgbClr val="7030A0"/>
                </a:solidFill>
              </a:rPr>
              <a:t>、さらに情報収集して、その</a:t>
            </a:r>
            <a:r>
              <a:rPr kumimoji="1" lang="ja-JP" altLang="en-US" b="0" i="0" dirty="0">
                <a:solidFill>
                  <a:srgbClr val="7030A0"/>
                </a:solidFill>
              </a:rPr>
              <a:t>背景・真意をくみ取ると考えれば、発語の有無が絶対条件でないことも分かります。</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28</a:t>
            </a:fld>
            <a:endParaRPr kumimoji="1" lang="ja-JP" altLang="en-US"/>
          </a:p>
        </p:txBody>
      </p:sp>
    </p:spTree>
    <p:extLst>
      <p:ext uri="{BB962C8B-B14F-4D97-AF65-F5344CB8AC3E}">
        <p14:creationId xmlns:p14="http://schemas.microsoft.com/office/powerpoint/2010/main" val="2669057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初にお話ししたように、この講義はケアマネプロセスに沿って行っていますが、実際の支援プロセスは「関係づくり」「アセスメント」「介入」が同時進行すると言えます。アセスメントを踏まえて支援していく訳ですが、支援しながら本人理解を深めていきます。また、相談支援専門員が一人で行うわけではなく、関係者との情報交換や意見交換、話し合いを様々な場面で繰り返しながら進めていくことになりますし、先輩職員等からの助言を受けることで、日々、スキルアップが図られます。</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29</a:t>
            </a:fld>
            <a:endParaRPr kumimoji="1" lang="ja-JP" altLang="en-US"/>
          </a:p>
        </p:txBody>
      </p:sp>
    </p:spTree>
    <p:extLst>
      <p:ext uri="{BB962C8B-B14F-4D97-AF65-F5344CB8AC3E}">
        <p14:creationId xmlns:p14="http://schemas.microsoft.com/office/powerpoint/2010/main" val="3771789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人の希望する生活の実現に向けて、情報を収集し、整理して、根拠をもって本人を理解する・語れることを目指します。対応から考えてしまうと、極限られた選択肢しか浮かばなかったり、課題ばかりに目がいってしまいがちなので、ニーズを整理した上で、その実現方法を考えることが大切です。本人をよく知ることで、本人の得意なことや恵まれた環境（ストレングス）にも気づきやすくなり、本人の役割・出番も増えて（エンパワメント）、前向きな支援につながります。</a:t>
            </a:r>
            <a:endParaRPr kumimoji="1" lang="en-US" altLang="ja-JP" dirty="0"/>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30</a:t>
            </a:fld>
            <a:endParaRPr kumimoji="1" lang="ja-JP" altLang="en-US"/>
          </a:p>
        </p:txBody>
      </p:sp>
    </p:spTree>
    <p:extLst>
      <p:ext uri="{BB962C8B-B14F-4D97-AF65-F5344CB8AC3E}">
        <p14:creationId xmlns:p14="http://schemas.microsoft.com/office/powerpoint/2010/main" val="1374490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紹介するのは、ニーズ整理票の例です。特に、初任者研修では、各地で様々な書式が工夫されているようですが、この整理票は、「見立て」と「根拠」のつながりを意識しやすいことが特徴かと思います。下欄にあるように、事例の概要を一定のボリュームで言語化することで、全体像が再認識できますし、関係者との共有にも役立ちます。</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31</a:t>
            </a:fld>
            <a:endParaRPr kumimoji="1" lang="ja-JP" altLang="en-US"/>
          </a:p>
        </p:txBody>
      </p:sp>
    </p:spTree>
    <p:extLst>
      <p:ext uri="{BB962C8B-B14F-4D97-AF65-F5344CB8AC3E}">
        <p14:creationId xmlns:p14="http://schemas.microsoft.com/office/powerpoint/2010/main" val="3569515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情報と見立てを行ったり来たりしながら、本人理解を深めます。</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32</a:t>
            </a:fld>
            <a:endParaRPr kumimoji="1" lang="ja-JP" altLang="en-US"/>
          </a:p>
        </p:txBody>
      </p:sp>
    </p:spTree>
    <p:extLst>
      <p:ext uri="{BB962C8B-B14F-4D97-AF65-F5344CB8AC3E}">
        <p14:creationId xmlns:p14="http://schemas.microsoft.com/office/powerpoint/2010/main" val="3184551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その上で、ニーズを把握し、</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34</a:t>
            </a:fld>
            <a:endParaRPr kumimoji="1" lang="ja-JP" altLang="en-US"/>
          </a:p>
        </p:txBody>
      </p:sp>
    </p:spTree>
    <p:extLst>
      <p:ext uri="{BB962C8B-B14F-4D97-AF65-F5344CB8AC3E}">
        <p14:creationId xmlns:p14="http://schemas.microsoft.com/office/powerpoint/2010/main" val="125175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5BD4904-88E3-4337-B015-69759E71499F}" type="slidenum">
              <a:rPr kumimoji="1" lang="ja-JP" altLang="en-US" smtClean="0"/>
              <a:t>4</a:t>
            </a:fld>
            <a:endParaRPr kumimoji="1" lang="ja-JP" altLang="en-US"/>
          </a:p>
        </p:txBody>
      </p:sp>
    </p:spTree>
    <p:extLst>
      <p:ext uri="{BB962C8B-B14F-4D97-AF65-F5344CB8AC3E}">
        <p14:creationId xmlns:p14="http://schemas.microsoft.com/office/powerpoint/2010/main" val="1087688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ニーズに即した対応</a:t>
            </a:r>
            <a:r>
              <a:rPr kumimoji="1" lang="ja-JP" altLang="en-US" dirty="0"/>
              <a:t>や方針を挙げやすくなります。</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35</a:t>
            </a:fld>
            <a:endParaRPr kumimoji="1" lang="ja-JP" altLang="en-US"/>
          </a:p>
        </p:txBody>
      </p:sp>
    </p:spTree>
    <p:extLst>
      <p:ext uri="{BB962C8B-B14F-4D97-AF65-F5344CB8AC3E}">
        <p14:creationId xmlns:p14="http://schemas.microsoft.com/office/powerpoint/2010/main" val="346182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36</a:t>
            </a:fld>
            <a:endParaRPr kumimoji="1" lang="ja-JP" altLang="en-US"/>
          </a:p>
        </p:txBody>
      </p:sp>
    </p:spTree>
    <p:extLst>
      <p:ext uri="{BB962C8B-B14F-4D97-AF65-F5344CB8AC3E}">
        <p14:creationId xmlns:p14="http://schemas.microsoft.com/office/powerpoint/2010/main" val="2809905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いよいよプランニングに入ります。インテークからアセスメントまでのプロセスは、</a:t>
            </a:r>
            <a:r>
              <a:rPr kumimoji="1" lang="ja-JP" altLang="en-US" dirty="0" smtClean="0"/>
              <a:t>情報の収集</a:t>
            </a:r>
            <a:r>
              <a:rPr kumimoji="1" lang="ja-JP" altLang="en-US" dirty="0"/>
              <a:t>と根拠の確認をしながら、本人理解を深める作業で、言わば、「どうして？」を繰り返してきた訳ですが、ここからは、「どうする？」という段階に入ることになります。支援のあり方は、必ずしも公的サービス、受給者証が必要なサービスにつなげるばかりではありません。例えば、「就業・生活支援センター」を紹介するとか、地域のサークルに入会するというプランもあり得ますが、ここでは、サービス等利用計画のプロセスを確認することもねらいの</a:t>
            </a:r>
            <a:r>
              <a:rPr kumimoji="1" lang="en-US" altLang="ja-JP" dirty="0"/>
              <a:t>1</a:t>
            </a:r>
            <a:r>
              <a:rPr kumimoji="1" lang="ja-JP" altLang="en-US" dirty="0"/>
              <a:t>つですので、この流れで説明します。</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37</a:t>
            </a:fld>
            <a:endParaRPr kumimoji="1" lang="ja-JP" altLang="en-US"/>
          </a:p>
        </p:txBody>
      </p:sp>
    </p:spTree>
    <p:extLst>
      <p:ext uri="{BB962C8B-B14F-4D97-AF65-F5344CB8AC3E}">
        <p14:creationId xmlns:p14="http://schemas.microsoft.com/office/powerpoint/2010/main" val="1540538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がサービス等利用計画案の一般的な書式です。計画案を作成し、本人の同意・署名が得られたら、行政に提出して支給決定を受ける、つまり受給者証の交付を受けます。これで、介護給付や訓練等給付の内容や量が決定します。以降の流れとしては、計画した支援内容を実行するため、地域の事業所や関係機関、グループ等に依頼をして役割分担し、サービス担当者会議を経て、改めて事業所名等が入った計画を作成します。地域によって、「案取れ」とか「本計画」とか呼んでいるようです。ただ、書式としては案とほとんど変わりませんので、ここでは計画案の書式で見ていきます。計画は、基本的に上から下へと作成していきます。本人の希望から出発して、それを実現するための方針を立て、実現に向けて、</a:t>
            </a:r>
            <a:r>
              <a:rPr kumimoji="1" lang="en-US" altLang="ja-JP" dirty="0"/>
              <a:t>1</a:t>
            </a:r>
            <a:r>
              <a:rPr kumimoji="1" lang="ja-JP" altLang="en-US" dirty="0"/>
              <a:t>年後（～</a:t>
            </a:r>
            <a:r>
              <a:rPr kumimoji="1" lang="en-US" altLang="ja-JP" dirty="0"/>
              <a:t>3</a:t>
            </a:r>
            <a:r>
              <a:rPr kumimoji="1" lang="ja-JP" altLang="en-US" dirty="0"/>
              <a:t>年後）はどうなっていることを目指すかが長期目標、半年後（～</a:t>
            </a:r>
            <a:r>
              <a:rPr kumimoji="1" lang="en-US" altLang="ja-JP" dirty="0"/>
              <a:t>1</a:t>
            </a:r>
            <a:r>
              <a:rPr kumimoji="1" lang="ja-JP" altLang="en-US" dirty="0"/>
              <a:t>年後）はどうなっていることを目指すかが短期目標です。さらに、それらに向けてより具体的に、どの程度の期間でどんな目標に向かって何をしていくのかが整理されたものが下半分の支援内容ということになります。本人の希望の実現に向けて、具体的に何をするのかというレベルまで噛み砕いていくイメージです。逆に、目の前の課題から出発したプランは、必ずしも本人の希望に向かっていかないことに</a:t>
            </a:r>
            <a:r>
              <a:rPr kumimoji="1" lang="ja-JP" altLang="en-US" dirty="0" smtClean="0"/>
              <a:t>なりがちです。</a:t>
            </a:r>
            <a:r>
              <a:rPr kumimoji="1" lang="ja-JP" altLang="en-US" dirty="0"/>
              <a:t>先程説明した、ニーズ整理票と対比させるとスライドのようになります。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0F50682B-4654-463B-B3F8-F3DC42EF2B10}" type="slidenum">
              <a:rPr kumimoji="1" lang="ja-JP" altLang="en-US" smtClean="0"/>
              <a:pPr/>
              <a:t>38</a:t>
            </a:fld>
            <a:endParaRPr kumimoji="1" lang="ja-JP" altLang="en-US"/>
          </a:p>
        </p:txBody>
      </p:sp>
    </p:spTree>
    <p:extLst>
      <p:ext uri="{BB962C8B-B14F-4D97-AF65-F5344CB8AC3E}">
        <p14:creationId xmlns:p14="http://schemas.microsoft.com/office/powerpoint/2010/main" val="1821737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ービス等利用計画の作成にあたって、踏まえるべきポイントはこのように挙げられます。実際には、これだけのポイントを完璧に網羅した計画を最初から作成するのは容易でないかもしれませんが、目指すべきところと考えていただき、計画の変更・更新を繰り返しながら、チェックしていく姿勢を持って下さい。どれも大切なのですが、ポイントの①～③は基本中の基本だと捉えて下さい。</a:t>
            </a:r>
          </a:p>
        </p:txBody>
      </p:sp>
      <p:sp>
        <p:nvSpPr>
          <p:cNvPr id="4" name="スライド番号プレースホルダー 3"/>
          <p:cNvSpPr>
            <a:spLocks noGrp="1"/>
          </p:cNvSpPr>
          <p:nvPr>
            <p:ph type="sldNum" sz="quarter" idx="5"/>
          </p:nvPr>
        </p:nvSpPr>
        <p:spPr/>
        <p:txBody>
          <a:bodyPr/>
          <a:lstStyle/>
          <a:p>
            <a:fld id="{0F50682B-4654-463B-B3F8-F3DC42EF2B10}" type="slidenum">
              <a:rPr kumimoji="1" lang="ja-JP" altLang="en-US" smtClean="0"/>
              <a:pPr/>
              <a:t>39</a:t>
            </a:fld>
            <a:endParaRPr kumimoji="1" lang="ja-JP" altLang="en-US"/>
          </a:p>
        </p:txBody>
      </p:sp>
    </p:spTree>
    <p:extLst>
      <p:ext uri="{BB962C8B-B14F-4D97-AF65-F5344CB8AC3E}">
        <p14:creationId xmlns:p14="http://schemas.microsoft.com/office/powerpoint/2010/main" val="3554284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書式に応じた留意点を整理するとこのようになりますので、目を通しておいて下さい。経験的に言いますと、初任者の場合、「方針」の書き方や「優先順位」、「達成時期」と「評価時期」に戸惑うことが多いようです。</a:t>
            </a:r>
          </a:p>
        </p:txBody>
      </p:sp>
      <p:sp>
        <p:nvSpPr>
          <p:cNvPr id="4" name="スライド番号プレースホルダー 3"/>
          <p:cNvSpPr>
            <a:spLocks noGrp="1"/>
          </p:cNvSpPr>
          <p:nvPr>
            <p:ph type="sldNum" sz="quarter" idx="5"/>
          </p:nvPr>
        </p:nvSpPr>
        <p:spPr/>
        <p:txBody>
          <a:bodyPr/>
          <a:lstStyle/>
          <a:p>
            <a:fld id="{0F50682B-4654-463B-B3F8-F3DC42EF2B10}" type="slidenum">
              <a:rPr kumimoji="1" lang="ja-JP" altLang="en-US" smtClean="0"/>
              <a:pPr/>
              <a:t>40</a:t>
            </a:fld>
            <a:endParaRPr kumimoji="1" lang="ja-JP" altLang="en-US"/>
          </a:p>
        </p:txBody>
      </p:sp>
    </p:spTree>
    <p:extLst>
      <p:ext uri="{BB962C8B-B14F-4D97-AF65-F5344CB8AC3E}">
        <p14:creationId xmlns:p14="http://schemas.microsoft.com/office/powerpoint/2010/main" val="1422743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計画案」も「計画」も、この後で触れる「モニタリング報告書」も、「週間計画表」とセットになっていますので、こちらも書式をご紹介し、作成上の留意点を挙げておきます。一番下に位置する「サービス提供によって実現する生活の全体像」は、作成した計画に沿った支援によって生活がどう変化し、本人の希望にどのように近づいていくかですから、大変重要な記述となります。</a:t>
            </a:r>
          </a:p>
        </p:txBody>
      </p:sp>
      <p:sp>
        <p:nvSpPr>
          <p:cNvPr id="4" name="スライド番号プレースホルダー 3"/>
          <p:cNvSpPr>
            <a:spLocks noGrp="1"/>
          </p:cNvSpPr>
          <p:nvPr>
            <p:ph type="sldNum" sz="quarter" idx="5"/>
          </p:nvPr>
        </p:nvSpPr>
        <p:spPr/>
        <p:txBody>
          <a:bodyPr/>
          <a:lstStyle/>
          <a:p>
            <a:fld id="{0F50682B-4654-463B-B3F8-F3DC42EF2B10}" type="slidenum">
              <a:rPr kumimoji="1" lang="ja-JP" altLang="en-US" smtClean="0"/>
              <a:pPr/>
              <a:t>43</a:t>
            </a:fld>
            <a:endParaRPr kumimoji="1" lang="ja-JP" altLang="en-US"/>
          </a:p>
        </p:txBody>
      </p:sp>
    </p:spTree>
    <p:extLst>
      <p:ext uri="{BB962C8B-B14F-4D97-AF65-F5344CB8AC3E}">
        <p14:creationId xmlns:p14="http://schemas.microsoft.com/office/powerpoint/2010/main" val="1277010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プランニングに際して協調しておきたいのが、「基本的視点」の講義でも説明されていた、「ストレングス（強み）を活かした支援」の重要性です。例えば、スライド</a:t>
            </a:r>
            <a:r>
              <a:rPr kumimoji="1" lang="en-US" altLang="ja-JP" dirty="0"/>
              <a:t>31</a:t>
            </a:r>
            <a:r>
              <a:rPr kumimoji="1" lang="ja-JP" altLang="en-US" dirty="0"/>
              <a:t>のニーズ整理票にもあるように、「もともと一人暮らしができていた」「とても積極的な性格」は、着目すべき本人のストレングスで、スライド</a:t>
            </a:r>
            <a:r>
              <a:rPr kumimoji="1" lang="en-US" altLang="ja-JP" dirty="0"/>
              <a:t>35</a:t>
            </a:r>
            <a:r>
              <a:rPr kumimoji="1" lang="ja-JP" altLang="en-US" dirty="0"/>
              <a:t>の計画上でも、「積極的に見学したり、自らの意見を言う」という本人の役割として活用されています。支援に携わる方として「Ｋ不動産」も登場しますが、例えば、「近くにある面倒見のよい不動産屋」であるとか、「老舗の不動産屋で、近隣住民とのつながりが強い」ところだと、ぜひ活用したい環境のストレングスと考えることができます。そもそも、ストレングスは、本人を深く理解したり、地域（環境）をより把握することで見えてくるものですから、いかにアセスメントが重要かが再認識していただけると思います。ちなみに、支給決定後、役割分担のために行われる「サービス担当者会議」もとても大切な機会ですが、これについては、次の「多職種連携とチーム支援」で触れます。</a:t>
            </a:r>
            <a:endParaRPr kumimoji="1" lang="en-US" altLang="ja-JP" dirty="0"/>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44</a:t>
            </a:fld>
            <a:endParaRPr kumimoji="1" lang="ja-JP" altLang="en-US"/>
          </a:p>
        </p:txBody>
      </p:sp>
    </p:spTree>
    <p:extLst>
      <p:ext uri="{BB962C8B-B14F-4D97-AF65-F5344CB8AC3E}">
        <p14:creationId xmlns:p14="http://schemas.microsoft.com/office/powerpoint/2010/main" val="30575491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計画を作成し、それに基づいて介入・支援を行う訳ですが、「やりっ放し」では困ります。地域生活支援には様々な方が関わりますが、それぞれが計画通りに支援できているか、肝心の本人はどう感じているか、支援目標は達成されつつあるのか等々、評価・チェックすることが不可欠です。このプロセスが「モニタリング」になります。サービス等利用計画作成の流れでは、「継続サービス利用支援」と呼びますので、覚えておいて下さい。スライドの矢印を見ていただくと分かるように、モニタリングは単なる評価・チェックに留まらず、介入・支援を通じて得た情報を整理し、再アセスメントにつながる大切な機会でもあります。こうして、ケアマネプロセス、サービス等利用計画の作成プロセスを繰り返すことで、より本人理解が深まり、それが適切な支援に結びついて、本人の希望する生活が達成されていく訳です。</a:t>
            </a:r>
          </a:p>
        </p:txBody>
      </p:sp>
      <p:sp>
        <p:nvSpPr>
          <p:cNvPr id="4" name="スライド番号プレースホルダー 3"/>
          <p:cNvSpPr>
            <a:spLocks noGrp="1"/>
          </p:cNvSpPr>
          <p:nvPr>
            <p:ph type="sldNum" sz="quarter" idx="5"/>
          </p:nvPr>
        </p:nvSpPr>
        <p:spPr/>
        <p:txBody>
          <a:bodyPr/>
          <a:lstStyle/>
          <a:p>
            <a:fld id="{0F50682B-4654-463B-B3F8-F3DC42EF2B10}" type="slidenum">
              <a:rPr kumimoji="1" lang="ja-JP" altLang="en-US" smtClean="0"/>
              <a:pPr/>
              <a:t>45</a:t>
            </a:fld>
            <a:endParaRPr kumimoji="1" lang="ja-JP" altLang="en-US"/>
          </a:p>
        </p:txBody>
      </p:sp>
    </p:spTree>
    <p:extLst>
      <p:ext uri="{BB962C8B-B14F-4D97-AF65-F5344CB8AC3E}">
        <p14:creationId xmlns:p14="http://schemas.microsoft.com/office/powerpoint/2010/main" val="841257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モニタリングの視点は</a:t>
            </a:r>
            <a:r>
              <a:rPr kumimoji="1" lang="en-US" altLang="ja-JP" dirty="0"/>
              <a:t>3</a:t>
            </a:r>
            <a:r>
              <a:rPr kumimoji="1" lang="ja-JP" altLang="en-US" dirty="0"/>
              <a:t>点となります。①と③は客観的な視点、②は本人の主観的な視点と言えます。客観的に状況を把握することが重要なのはもちろんですが、いくら周囲が上手くいっていると考えても、肝心の本人の満足度が低かったり、不満があるのでは困ります。常に本人中心を忘れないことが大切ですし、本人の想いの変化も含めて意識しましょう。</a:t>
            </a:r>
          </a:p>
        </p:txBody>
      </p:sp>
      <p:sp>
        <p:nvSpPr>
          <p:cNvPr id="4" name="スライド番号プレースホルダー 3"/>
          <p:cNvSpPr>
            <a:spLocks noGrp="1"/>
          </p:cNvSpPr>
          <p:nvPr>
            <p:ph type="sldNum" sz="quarter" idx="5"/>
          </p:nvPr>
        </p:nvSpPr>
        <p:spPr/>
        <p:txBody>
          <a:bodyPr/>
          <a:lstStyle/>
          <a:p>
            <a:fld id="{0F50682B-4654-463B-B3F8-F3DC42EF2B10}" type="slidenum">
              <a:rPr kumimoji="1" lang="ja-JP" altLang="en-US" smtClean="0"/>
              <a:pPr/>
              <a:t>46</a:t>
            </a:fld>
            <a:endParaRPr kumimoji="1" lang="ja-JP" altLang="en-US"/>
          </a:p>
        </p:txBody>
      </p:sp>
    </p:spTree>
    <p:extLst>
      <p:ext uri="{BB962C8B-B14F-4D97-AF65-F5344CB8AC3E}">
        <p14:creationId xmlns:p14="http://schemas.microsoft.com/office/powerpoint/2010/main" val="1693593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の講義を踏まえて、ここからは実際のケアマネジメントの流れをお話しします。「山田あさみさん」という具体的な事例の展開に沿って、ポイントを押さえていきます。皆さんも、実際にご自身が相談支援に携わることをイメージしながらお聞きいただけると幸いです。</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5</a:t>
            </a:fld>
            <a:endParaRPr kumimoji="1" lang="ja-JP" altLang="en-US"/>
          </a:p>
        </p:txBody>
      </p:sp>
    </p:spTree>
    <p:extLst>
      <p:ext uri="{BB962C8B-B14F-4D97-AF65-F5344CB8AC3E}">
        <p14:creationId xmlns:p14="http://schemas.microsoft.com/office/powerpoint/2010/main" val="12625943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モニタリングが再アセスメントの機会であることは先程も述べましたが、介入・支援を通じて様々な状況変化があるはずです。「変化・変更があるに違いない」と考え、しっかりとアンテナを張っていただきたいと思います。また、チームで支援している以上、いかに関わっている方々から情報を得られるかが生命線となります。次の講義で触れるサービス担当者会議など、顔の見える関係作りが前提となります。</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47</a:t>
            </a:fld>
            <a:endParaRPr kumimoji="1" lang="ja-JP" altLang="en-US"/>
          </a:p>
        </p:txBody>
      </p:sp>
    </p:spTree>
    <p:extLst>
      <p:ext uri="{BB962C8B-B14F-4D97-AF65-F5344CB8AC3E}">
        <p14:creationId xmlns:p14="http://schemas.microsoft.com/office/powerpoint/2010/main" val="16204964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計画同様、モニタリング報告書の書式と、記入上の留意点を紹介しておきます。</a:t>
            </a:r>
          </a:p>
        </p:txBody>
      </p:sp>
      <p:sp>
        <p:nvSpPr>
          <p:cNvPr id="4" name="スライド番号プレースホルダー 3"/>
          <p:cNvSpPr>
            <a:spLocks noGrp="1"/>
          </p:cNvSpPr>
          <p:nvPr>
            <p:ph type="sldNum" sz="quarter" idx="5"/>
          </p:nvPr>
        </p:nvSpPr>
        <p:spPr/>
        <p:txBody>
          <a:bodyPr/>
          <a:lstStyle/>
          <a:p>
            <a:fld id="{0F50682B-4654-463B-B3F8-F3DC42EF2B10}" type="slidenum">
              <a:rPr kumimoji="1" lang="ja-JP" altLang="en-US" smtClean="0"/>
              <a:pPr/>
              <a:t>48</a:t>
            </a:fld>
            <a:endParaRPr kumimoji="1" lang="ja-JP" altLang="en-US"/>
          </a:p>
        </p:txBody>
      </p:sp>
    </p:spTree>
    <p:extLst>
      <p:ext uri="{BB962C8B-B14F-4D97-AF65-F5344CB8AC3E}">
        <p14:creationId xmlns:p14="http://schemas.microsoft.com/office/powerpoint/2010/main" val="849897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「同市の若手の相談支援専門員」「楽しみやサービス利用の部分を」：同世代、同性の「当たり前」の視点が大切です。</a:t>
            </a:r>
          </a:p>
        </p:txBody>
      </p:sp>
      <p:sp>
        <p:nvSpPr>
          <p:cNvPr id="4" name="スライド番号プレースホルダー 3"/>
          <p:cNvSpPr>
            <a:spLocks noGrp="1"/>
          </p:cNvSpPr>
          <p:nvPr>
            <p:ph type="sldNum" sz="quarter" idx="5"/>
          </p:nvPr>
        </p:nvSpPr>
        <p:spPr/>
        <p:txBody>
          <a:bodyPr/>
          <a:lstStyle/>
          <a:p>
            <a:fld id="{0F50682B-4654-463B-B3F8-F3DC42EF2B10}" type="slidenum">
              <a:rPr kumimoji="1" lang="ja-JP" altLang="en-US" smtClean="0"/>
              <a:pPr/>
              <a:t>49</a:t>
            </a:fld>
            <a:endParaRPr kumimoji="1" lang="ja-JP" altLang="en-US"/>
          </a:p>
        </p:txBody>
      </p:sp>
    </p:spTree>
    <p:extLst>
      <p:ext uri="{BB962C8B-B14F-4D97-AF65-F5344CB8AC3E}">
        <p14:creationId xmlns:p14="http://schemas.microsoft.com/office/powerpoint/2010/main" val="36444309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大学への復学、通学方法といった「残された課題」を明確にしておく</a:t>
            </a:r>
            <a:r>
              <a:rPr kumimoji="1" lang="ja-JP" altLang="en-US" dirty="0" smtClean="0"/>
              <a:t>ことも大切</a:t>
            </a:r>
            <a:r>
              <a:rPr kumimoji="1" lang="ja-JP" altLang="en-US" dirty="0"/>
              <a:t>です。今後の支援方針に影響しますし、地域の課題として取り上げるべきことかもしれません。</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50</a:t>
            </a:fld>
            <a:endParaRPr kumimoji="1" lang="ja-JP" altLang="en-US"/>
          </a:p>
        </p:txBody>
      </p:sp>
    </p:spTree>
    <p:extLst>
      <p:ext uri="{BB962C8B-B14F-4D97-AF65-F5344CB8AC3E}">
        <p14:creationId xmlns:p14="http://schemas.microsoft.com/office/powerpoint/2010/main" val="12744594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に示した計画は、一人暮らしに向けた訓練や住まい探しを目指した内容でしたが、ここからはいよいよ、実際に一人暮らしをするため、さらには復学するための計画となります。状況変化に応じて計画は変更されますし、定期的に更新もされます。どのように変更するかはモニタリング報告書の「今後の課題・解決方法」から</a:t>
            </a:r>
            <a:r>
              <a:rPr kumimoji="1" lang="ja-JP" altLang="en-US" dirty="0" smtClean="0"/>
              <a:t>導かれることが多いです。</a:t>
            </a:r>
            <a:endParaRPr kumimoji="1" lang="ja-JP" altLang="en-US" dirty="0"/>
          </a:p>
        </p:txBody>
      </p:sp>
      <p:sp>
        <p:nvSpPr>
          <p:cNvPr id="4" name="スライド番号プレースホルダー 3"/>
          <p:cNvSpPr>
            <a:spLocks noGrp="1"/>
          </p:cNvSpPr>
          <p:nvPr>
            <p:ph type="sldNum" sz="quarter" idx="5"/>
          </p:nvPr>
        </p:nvSpPr>
        <p:spPr/>
        <p:txBody>
          <a:bodyPr/>
          <a:lstStyle/>
          <a:p>
            <a:fld id="{0F50682B-4654-463B-B3F8-F3DC42EF2B10}" type="slidenum">
              <a:rPr kumimoji="1" lang="ja-JP" altLang="en-US" smtClean="0"/>
              <a:pPr/>
              <a:t>51</a:t>
            </a:fld>
            <a:endParaRPr kumimoji="1" lang="ja-JP" altLang="en-US"/>
          </a:p>
        </p:txBody>
      </p:sp>
    </p:spTree>
    <p:extLst>
      <p:ext uri="{BB962C8B-B14F-4D97-AF65-F5344CB8AC3E}">
        <p14:creationId xmlns:p14="http://schemas.microsoft.com/office/powerpoint/2010/main" val="2279678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彼氏との同棲により、福祉サービスがすべて終了します。障害の有無に関わらず、パートナーと暮らすことで、お互い苦手なところを補い合うのは極一般的なこと</a:t>
            </a:r>
            <a:r>
              <a:rPr kumimoji="1" lang="ja-JP" altLang="en-US" dirty="0" smtClean="0"/>
              <a:t>ですね。</a:t>
            </a:r>
            <a:endParaRPr kumimoji="1" lang="ja-JP" altLang="en-US" dirty="0"/>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53</a:t>
            </a:fld>
            <a:endParaRPr kumimoji="1" lang="ja-JP" altLang="en-US"/>
          </a:p>
        </p:txBody>
      </p:sp>
    </p:spTree>
    <p:extLst>
      <p:ext uri="{BB962C8B-B14F-4D97-AF65-F5344CB8AC3E}">
        <p14:creationId xmlns:p14="http://schemas.microsoft.com/office/powerpoint/2010/main" val="36863185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最後に、ケアマネジメントにおける「終結」についてです。障害があるからといって、永遠に支援が必要という訳ではなく、スライドにあるように、その役割を終えれば終結となります。</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計画相談で言いますと、例えば就労を目指して就労移行支援を利用し、就職を達成して職場での定着も良好だと、本人の同意の下</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、一旦終結するということもあります</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山田あさみさんの例で言えば、大学に安定して通学できるようになった段階で、本人が望めば、セルフプランに移行することでの終結もあり得たかもしれませんし、彼氏と同棲したタイミングとも言えます。また、セルフプランとセルフマネジメントは意味が異なります。セルフプランは、サービス利用に関する</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計画</a:t>
            </a:r>
            <a:r>
              <a:rPr kumimoji="1" lang="ja-JP" altLang="en-US" dirty="0" smtClean="0"/>
              <a:t>や</a:t>
            </a:r>
            <a:r>
              <a:rPr kumimoji="1" lang="ja-JP" altLang="en-US" dirty="0"/>
              <a:t>利用調整を、基本的</a:t>
            </a:r>
            <a:r>
              <a:rPr kumimoji="1" lang="ja-JP" altLang="en-US" dirty="0" smtClean="0"/>
              <a:t>に本人自ら</a:t>
            </a:r>
            <a:r>
              <a:rPr kumimoji="1" lang="ja-JP" altLang="en-US" dirty="0"/>
              <a:t>行うことですが、セルフマネジメントは、自分の生活のあり方を自分で判断し、コントロールすることです。サービス等利用計画を相談支援専門員が作成していても、意思決定支援等の合理的配慮に基づき、本人の希望や意向が十分反映され、本人が自分の生活のあり方を自分で判断し、コントロールできていれば、それはセルフマネジメントを行っている状態とも言えると思いますし、相談支援専門員の目指すべきところかとも考えます。あくまで主役は本人であり、客観性をもった相談支援専門員が伴走するイメージです。</a:t>
            </a:r>
            <a:endParaRPr kumimoji="1" lang="en-US" altLang="ja-JP" dirty="0"/>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54</a:t>
            </a:fld>
            <a:endParaRPr kumimoji="1" lang="ja-JP" altLang="en-US"/>
          </a:p>
        </p:txBody>
      </p:sp>
    </p:spTree>
    <p:extLst>
      <p:ext uri="{BB962C8B-B14F-4D97-AF65-F5344CB8AC3E}">
        <p14:creationId xmlns:p14="http://schemas.microsoft.com/office/powerpoint/2010/main" val="27176848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ケアマネジメントの</a:t>
            </a:r>
            <a:r>
              <a:rPr kumimoji="1" lang="ja-JP" altLang="en-US" dirty="0" smtClean="0"/>
              <a:t>展開に関する講義部分は</a:t>
            </a:r>
            <a:r>
              <a:rPr kumimoji="1" lang="ja-JP" altLang="en-US" dirty="0"/>
              <a:t>以上となります。ここまでのプロセスを改めて、山田あさみさんのエコマップを通じて振り返ってみます。入院治療してる段階では、家族と医療機関の関係者の関りしか見えませんでした（黒枠）が、一人暮らしと復学という本人の希望の実現に向けた支援を展開する中で、関係者の輪が広がっていったのがお分かりいただけると思います（青枠・緑枠）し、相談支援が関わることが、そのスタートなっていると言えます。とすると、いかに関係者が支援チームとしてまとまっていけるかが重要となる訳です</a:t>
            </a:r>
            <a:r>
              <a:rPr kumimoji="1" lang="ja-JP" altLang="en-US"/>
              <a:t>が</a:t>
            </a:r>
            <a:r>
              <a:rPr kumimoji="1" lang="ja-JP" altLang="en-US" smtClean="0"/>
              <a:t>、それを残りの時間で話します。</a:t>
            </a:r>
            <a:endParaRPr kumimoji="1" lang="en-US" altLang="ja-JP" dirty="0"/>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55</a:t>
            </a:fld>
            <a:endParaRPr kumimoji="1" lang="ja-JP" altLang="en-US"/>
          </a:p>
        </p:txBody>
      </p:sp>
    </p:spTree>
    <p:extLst>
      <p:ext uri="{BB962C8B-B14F-4D97-AF65-F5344CB8AC3E}">
        <p14:creationId xmlns:p14="http://schemas.microsoft.com/office/powerpoint/2010/main" val="25588753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「連携」や「チーム」という言葉はいろいろな場面で使われますし、この講義の中でも実際に使ってきましたが、改めて挙げてみるとこんな具合です。</a:t>
            </a:r>
          </a:p>
        </p:txBody>
      </p:sp>
      <p:sp>
        <p:nvSpPr>
          <p:cNvPr id="4" name="スライド番号プレースホルダー 3"/>
          <p:cNvSpPr>
            <a:spLocks noGrp="1"/>
          </p:cNvSpPr>
          <p:nvPr>
            <p:ph type="sldNum" sz="quarter" idx="10"/>
          </p:nvPr>
        </p:nvSpPr>
        <p:spPr/>
        <p:txBody>
          <a:bodyPr/>
          <a:lstStyle/>
          <a:p>
            <a:pPr marL="0" marR="0" lvl="0" indent="0" algn="r" defTabSz="966064" rtl="0" eaLnBrk="1" fontAlgn="auto" latinLnBrk="0" hangingPunct="1">
              <a:lnSpc>
                <a:spcPct val="100000"/>
              </a:lnSpc>
              <a:spcBef>
                <a:spcPts val="0"/>
              </a:spcBef>
              <a:spcAft>
                <a:spcPts val="0"/>
              </a:spcAft>
              <a:buClrTx/>
              <a:buSzTx/>
              <a:buFontTx/>
              <a:buNone/>
              <a:tabLst/>
              <a:defRPr/>
            </a:pPr>
            <a:fld id="{E517D3FD-0769-4473-8B36-109E6D32A85E}" type="slidenum">
              <a:rPr kumimoji="1" lang="ja-JP" altLang="en-US" sz="13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66064" rtl="0" eaLnBrk="1" fontAlgn="auto" latinLnBrk="0" hangingPunct="1">
                <a:lnSpc>
                  <a:spcPct val="100000"/>
                </a:lnSpc>
                <a:spcBef>
                  <a:spcPts val="0"/>
                </a:spcBef>
                <a:spcAft>
                  <a:spcPts val="0"/>
                </a:spcAft>
                <a:buClrTx/>
                <a:buSzTx/>
                <a:buFontTx/>
                <a:buNone/>
                <a:tabLst/>
                <a:defRPr/>
              </a:pPr>
              <a:t>57</a:t>
            </a:fld>
            <a:endParaRPr kumimoji="1" lang="ja-JP" altLang="en-US" sz="13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2103462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言葉の整理として、相談支援の立場で意味を確認すると、このようになります。①の「チーム」については、共有する目的・多様な人材が集まること・少人数といったところがポイントとなるかと思います。その「チーム」による支援が②の「チーム支援」で、支援することがチームの共有する目的ということですね。③の「連携」になるとそのプロセス（経過や段階）であったり、つながりそのものを意味すると言えそうです。</a:t>
            </a:r>
          </a:p>
        </p:txBody>
      </p:sp>
      <p:sp>
        <p:nvSpPr>
          <p:cNvPr id="4" name="スライド番号プレースホルダー 3"/>
          <p:cNvSpPr>
            <a:spLocks noGrp="1"/>
          </p:cNvSpPr>
          <p:nvPr>
            <p:ph type="sldNum" sz="quarter" idx="10"/>
          </p:nvPr>
        </p:nvSpPr>
        <p:spPr/>
        <p:txBody>
          <a:bodyPr/>
          <a:lstStyle/>
          <a:p>
            <a:fld id="{FEA6ABEF-541A-4058-86F0-A3D3AACFF26A}" type="slidenum">
              <a:rPr kumimoji="1" lang="ja-JP" altLang="en-US" smtClean="0"/>
              <a:t>58</a:t>
            </a:fld>
            <a:endParaRPr kumimoji="1" lang="ja-JP" altLang="en-US"/>
          </a:p>
        </p:txBody>
      </p:sp>
    </p:spTree>
    <p:extLst>
      <p:ext uri="{BB962C8B-B14F-4D97-AF65-F5344CB8AC3E}">
        <p14:creationId xmlns:p14="http://schemas.microsoft.com/office/powerpoint/2010/main" val="419950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それではまず、「これまでの復習」からです。</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6</a:t>
            </a:fld>
            <a:endParaRPr kumimoji="1" lang="ja-JP" altLang="en-US"/>
          </a:p>
        </p:txBody>
      </p:sp>
    </p:spTree>
    <p:extLst>
      <p:ext uri="{BB962C8B-B14F-4D97-AF65-F5344CB8AC3E}">
        <p14:creationId xmlns:p14="http://schemas.microsoft.com/office/powerpoint/2010/main" val="10139113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参考までに、学問の世界で海外の研究者が用いる「連携」は、</a:t>
            </a:r>
            <a:r>
              <a:rPr kumimoji="1" lang="en-US" altLang="ja-JP" dirty="0"/>
              <a:t>4</a:t>
            </a:r>
            <a:r>
              <a:rPr kumimoji="1" lang="ja-JP" altLang="en-US" dirty="0"/>
              <a:t>つの表現があるようです。ニュアンスとしては、第</a:t>
            </a:r>
            <a:r>
              <a:rPr kumimoji="1" lang="en-US" altLang="ja-JP" dirty="0"/>
              <a:t>1</a:t>
            </a:r>
            <a:r>
              <a:rPr kumimoji="1" lang="ja-JP" altLang="en-US" dirty="0"/>
              <a:t>段階から第</a:t>
            </a:r>
            <a:r>
              <a:rPr kumimoji="1" lang="en-US" altLang="ja-JP" dirty="0"/>
              <a:t>4</a:t>
            </a:r>
            <a:r>
              <a:rPr kumimoji="1" lang="ja-JP" altLang="en-US" dirty="0"/>
              <a:t>段階に向けて、つながりが強まり、協働の仕方が強まっていきます。別に英語の学習ではありませんので言葉を覚える必要はありませんが、一口に「連携」と言っても、段階やつながりの程度があることは押さえておく必要がありそうで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66064" rtl="0" eaLnBrk="1" fontAlgn="auto" latinLnBrk="0" hangingPunct="1">
              <a:lnSpc>
                <a:spcPct val="100000"/>
              </a:lnSpc>
              <a:spcBef>
                <a:spcPts val="0"/>
              </a:spcBef>
              <a:spcAft>
                <a:spcPts val="0"/>
              </a:spcAft>
              <a:buClrTx/>
              <a:buSzTx/>
              <a:buFontTx/>
              <a:buNone/>
              <a:tabLst/>
              <a:defRPr/>
            </a:pPr>
            <a:fld id="{E517D3FD-0769-4473-8B36-109E6D32A85E}" type="slidenum">
              <a:rPr kumimoji="1" lang="ja-JP" altLang="en-US" sz="13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66064" rtl="0" eaLnBrk="1" fontAlgn="auto" latinLnBrk="0" hangingPunct="1">
                <a:lnSpc>
                  <a:spcPct val="100000"/>
                </a:lnSpc>
                <a:spcBef>
                  <a:spcPts val="0"/>
                </a:spcBef>
                <a:spcAft>
                  <a:spcPts val="0"/>
                </a:spcAft>
                <a:buClrTx/>
                <a:buSzTx/>
                <a:buFontTx/>
                <a:buNone/>
                <a:tabLst/>
                <a:defRPr/>
              </a:pPr>
              <a:t>59</a:t>
            </a:fld>
            <a:endParaRPr kumimoji="1" lang="ja-JP" altLang="en-US" sz="13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1764715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ちなみに</a:t>
            </a:r>
            <a:r>
              <a:rPr kumimoji="1" lang="ja-JP" altLang="en-US" dirty="0" smtClean="0"/>
              <a:t>、学問的な「</a:t>
            </a:r>
            <a:r>
              <a:rPr kumimoji="1" lang="ja-JP" altLang="en-US" dirty="0"/>
              <a:t>連携」の定義はこのようになります。共通項としては、「二人以上」「異なった専門職」「共通の目標達成」「プロセス」が挙げられますが、松岡の定義にある「主体性を持った」という表現など、チームとして動く際のプラスとマイナス、つまり、主体性を持って参加・協働する推進力のようなものと、一方で専門的な立場によって意向が異なる可能性があるという連携上、直面しやすい課題を表しているようにも思えます。ただ、「単独では達成できない」目標の達成が可能となる訳ですから、いかに「違い」を克服するかが大切だということです。</a:t>
            </a:r>
          </a:p>
        </p:txBody>
      </p:sp>
      <p:sp>
        <p:nvSpPr>
          <p:cNvPr id="4" name="スライド番号プレースホルダー 3"/>
          <p:cNvSpPr>
            <a:spLocks noGrp="1"/>
          </p:cNvSpPr>
          <p:nvPr>
            <p:ph type="sldNum" sz="quarter" idx="5"/>
          </p:nvPr>
        </p:nvSpPr>
        <p:spPr/>
        <p:txBody>
          <a:bodyPr/>
          <a:lstStyle/>
          <a:p>
            <a:fld id="{FEA6ABEF-541A-4058-86F0-A3D3AACFF26A}" type="slidenum">
              <a:rPr kumimoji="1" lang="ja-JP" altLang="en-US" smtClean="0"/>
              <a:t>60</a:t>
            </a:fld>
            <a:endParaRPr kumimoji="1" lang="ja-JP" altLang="en-US"/>
          </a:p>
        </p:txBody>
      </p:sp>
    </p:spTree>
    <p:extLst>
      <p:ext uri="{BB962C8B-B14F-4D97-AF65-F5344CB8AC3E}">
        <p14:creationId xmlns:p14="http://schemas.microsoft.com/office/powerpoint/2010/main" val="19880270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域生活支援における多職種連携ということで言いますと、地域で生活するためには、誰もが、保健・医療・教育といった様々な領域と関わることになりますし、障害福祉サービス一つとっても、様々な事業が存在します。その多様な関わりを地域生活を支える上では考慮する必要があるのですが、それぞれの立場・立ち位置で価値観や支援の方法が異なる訳ですから、違うことを認めた上で、いかにその違いを共通の目的の下、結集できるかがポイントとなる訳です。山田あさみさんの例でも、家族や医師の反対がある一方で、コメディカルの理解や友人の後押しがありました。誰がいいとか悪いとかではなく、それぞれの立場を理解した上で</a:t>
            </a:r>
            <a:r>
              <a:rPr kumimoji="1" lang="ja-JP" altLang="en-US" dirty="0" smtClean="0"/>
              <a:t>、最後は本人</a:t>
            </a:r>
            <a:r>
              <a:rPr kumimoji="1" lang="ja-JP" altLang="en-US" dirty="0"/>
              <a:t>の希望の実現に向けてチームとしてまとまって</a:t>
            </a:r>
            <a:r>
              <a:rPr kumimoji="1" lang="ja-JP" altLang="en-US" dirty="0" smtClean="0"/>
              <a:t>いくことが需要だということです。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FEA6ABEF-541A-4058-86F0-A3D3AACFF26A}" type="slidenum">
              <a:rPr kumimoji="1" lang="ja-JP" altLang="en-US" smtClean="0"/>
              <a:t>61</a:t>
            </a:fld>
            <a:endParaRPr kumimoji="1" lang="ja-JP" altLang="en-US"/>
          </a:p>
        </p:txBody>
      </p:sp>
    </p:spTree>
    <p:extLst>
      <p:ext uri="{BB962C8B-B14F-4D97-AF65-F5344CB8AC3E}">
        <p14:creationId xmlns:p14="http://schemas.microsoft.com/office/powerpoint/2010/main" val="9743126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「違い」と言うと、何だか相容れないもののように</a:t>
            </a:r>
            <a:r>
              <a:rPr kumimoji="1" lang="ja-JP" altLang="en-US" dirty="0" smtClean="0"/>
              <a:t>感じます</a:t>
            </a:r>
            <a:r>
              <a:rPr kumimoji="1" lang="ja-JP" altLang="en-US" dirty="0"/>
              <a:t>が、見ている対象は同じでも、視点が変わると異なって見えるのは当然です。それぞれの立場で、山田あさみさんの将来を考えているのは同じで、むしろ違ったアセスメントと支え方ができることのメリットを踏まえて、違いも共有した上で、目標に向かって動いていければいいのだと思います。逆に言うと、本人中心という合言葉が失われると、立場の衝突しか残らなくなってしまいます。</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6ABEF-541A-4058-86F0-A3D3AACFF26A}" type="slidenum">
              <a:rPr kumimoji="1" lang="ja-JP" altLang="en-US" sz="13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1" lang="ja-JP" altLang="en-US" sz="13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42754628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連携した支援、チーム支援の段階を整理すると、対象範囲の大きさで</a:t>
            </a:r>
            <a:r>
              <a:rPr kumimoji="1" lang="en-US" altLang="ja-JP" dirty="0"/>
              <a:t>3</a:t>
            </a:r>
            <a:r>
              <a:rPr kumimoji="1" lang="ja-JP" altLang="en-US" dirty="0"/>
              <a:t>段階に分けられます。一番小さいのは「ミクロ」で、事業所内・法人内のイメージです。事業所としてサービス提供する上での個別支援計画を作成するために、事業所内の職員が参加して会議を行いますし、いくつかの事業・部署を抱える法人ですと、その代表者による会議という形をとるかもしれません。この講義で対象にしているのは次の「メゾ」で、地域の各事業所や機関、団体の担当者・代表者が集まって、サービス担当者会議を行い、相談者・利用者の地域生活支援の役割分担をするイメージです。最後が地域全体、学区～市全体までを含むイメージで、地域の課題の解決に向けて、協議会等を開催するレベルです。ここに集まるのは、例えば市内のヘルパー</a:t>
            </a:r>
            <a:r>
              <a:rPr kumimoji="1" lang="ja-JP" altLang="en-US" dirty="0" smtClean="0"/>
              <a:t>事業所連絡会</a:t>
            </a:r>
            <a:r>
              <a:rPr kumimoji="1" lang="ja-JP" altLang="en-US" dirty="0"/>
              <a:t>の代表であったり、専門職の団体の代表、当事者団体の代表、行政といった顔ぶれです。どの段階も連携することが前提の集まりとなりますが、扱う対象が異なるので構成メンバーも変わりますし、そのつながり方も工夫が必要です。相談支援の立場で言いますと、メゾ～マクロが主な業務の対象と言えます。</a:t>
            </a:r>
          </a:p>
        </p:txBody>
      </p:sp>
      <p:sp>
        <p:nvSpPr>
          <p:cNvPr id="4" name="スライド番号プレースホルダー 3"/>
          <p:cNvSpPr>
            <a:spLocks noGrp="1"/>
          </p:cNvSpPr>
          <p:nvPr>
            <p:ph type="sldNum" sz="quarter" idx="10"/>
          </p:nvPr>
        </p:nvSpPr>
        <p:spPr/>
        <p:txBody>
          <a:bodyPr/>
          <a:lstStyle/>
          <a:p>
            <a:pPr marL="0" marR="0" lvl="0" indent="0" algn="r" defTabSz="966064" rtl="0" eaLnBrk="1" fontAlgn="auto" latinLnBrk="0" hangingPunct="1">
              <a:lnSpc>
                <a:spcPct val="100000"/>
              </a:lnSpc>
              <a:spcBef>
                <a:spcPts val="0"/>
              </a:spcBef>
              <a:spcAft>
                <a:spcPts val="0"/>
              </a:spcAft>
              <a:buClrTx/>
              <a:buSzTx/>
              <a:buFontTx/>
              <a:buNone/>
              <a:tabLst/>
              <a:defRPr/>
            </a:pPr>
            <a:fld id="{E517D3FD-0769-4473-8B36-109E6D32A85E}" type="slidenum">
              <a:rPr kumimoji="1" lang="ja-JP" altLang="en-US" sz="13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66064" rtl="0" eaLnBrk="1" fontAlgn="auto" latinLnBrk="0" hangingPunct="1">
                <a:lnSpc>
                  <a:spcPct val="100000"/>
                </a:lnSpc>
                <a:spcBef>
                  <a:spcPts val="0"/>
                </a:spcBef>
                <a:spcAft>
                  <a:spcPts val="0"/>
                </a:spcAft>
                <a:buClrTx/>
                <a:buSzTx/>
                <a:buFontTx/>
                <a:buNone/>
                <a:tabLst/>
                <a:defRPr/>
              </a:pPr>
              <a:t>63</a:t>
            </a:fld>
            <a:endParaRPr kumimoji="1" lang="ja-JP" altLang="en-US" sz="13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6293918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ここまで、「多職種連携・チーム支援とは何か」を見てきましたが、ここからはその重要性・必要性に触れます。実際にはこれまでの講義で触れている面もありますが、改めて確認してみましょう。</a:t>
            </a:r>
          </a:p>
        </p:txBody>
      </p:sp>
      <p:sp>
        <p:nvSpPr>
          <p:cNvPr id="4" name="スライド番号プレースホルダー 3"/>
          <p:cNvSpPr>
            <a:spLocks noGrp="1"/>
          </p:cNvSpPr>
          <p:nvPr>
            <p:ph type="sldNum" sz="quarter" idx="5"/>
          </p:nvPr>
        </p:nvSpPr>
        <p:spPr/>
        <p:txBody>
          <a:bodyPr/>
          <a:lstStyle/>
          <a:p>
            <a:fld id="{FEA6ABEF-541A-4058-86F0-A3D3AACFF26A}" type="slidenum">
              <a:rPr kumimoji="1" lang="ja-JP" altLang="en-US" smtClean="0"/>
              <a:t>64</a:t>
            </a:fld>
            <a:endParaRPr kumimoji="1" lang="ja-JP" altLang="en-US"/>
          </a:p>
        </p:txBody>
      </p:sp>
    </p:spTree>
    <p:extLst>
      <p:ext uri="{BB962C8B-B14F-4D97-AF65-F5344CB8AC3E}">
        <p14:creationId xmlns:p14="http://schemas.microsoft.com/office/powerpoint/2010/main" val="493868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「多職種連携・チーム支援」の重要性は</a:t>
            </a:r>
            <a:r>
              <a:rPr kumimoji="1" lang="en-US" altLang="ja-JP" dirty="0"/>
              <a:t>5</a:t>
            </a:r>
            <a:r>
              <a:rPr kumimoji="1" lang="ja-JP" altLang="en-US" dirty="0"/>
              <a:t>つに整理できます。相談者の多様なニーズや社会情勢も含めた状況の変化に対応するめには、一人の支援者・一か所の事業所・職種ではなく、複数</a:t>
            </a:r>
            <a:r>
              <a:rPr kumimoji="1" lang="ja-JP" altLang="en-US" dirty="0" smtClean="0"/>
              <a:t>の立場</a:t>
            </a:r>
            <a:r>
              <a:rPr kumimoji="1" lang="ja-JP" altLang="en-US" dirty="0"/>
              <a:t>が協力する必要があります。また、そもそも単独の支援者・団体ではできることに限界があることは言うまでもありません。それこそ、「その人が病気になったら誰が変わるの？」というレベルの話から始まります。また、様々な視点からの意見・アイデア・実践を通じて、可能性が広がります。相談者の希望は、もしかしたら一見、不可能に</a:t>
            </a:r>
            <a:r>
              <a:rPr kumimoji="1" lang="ja-JP" altLang="en-US" dirty="0" smtClean="0"/>
              <a:t>感じるかも</a:t>
            </a:r>
            <a:r>
              <a:rPr kumimoji="1" lang="ja-JP" altLang="en-US" dirty="0"/>
              <a:t>しれませんが、可能性や選択肢が広がることで現実味が増すことは往々にしてあることです。山田あさみさんの事例もその一つと言ってよいでしょう。さらに、異なる立場同士、得意分野を活かし、苦手な分野をカバーし合えるという利点がありますし、その結果、支援者自身や事業所の苦手な分野を克服できたり、得意な分野を再認識してそこを伸ばすなど、</a:t>
            </a:r>
            <a:r>
              <a:rPr kumimoji="1" lang="ja-JP" altLang="en-US" dirty="0" smtClean="0"/>
              <a:t>スキルアップまで期待</a:t>
            </a:r>
            <a:r>
              <a:rPr kumimoji="1" lang="ja-JP" altLang="en-US" dirty="0"/>
              <a:t>できるとも言えます。ちなみに、意思決定支援についても、特に意思形成や表出に困難を抱える方々の場合、関係者間で推測することが必要な場面が生じるかもしれませんが、様々な立場からの情報や「見立て」が出されることが不可欠であることは言うまでもありません。</a:t>
            </a:r>
          </a:p>
        </p:txBody>
      </p:sp>
      <p:sp>
        <p:nvSpPr>
          <p:cNvPr id="4" name="スライド番号プレースホルダー 3"/>
          <p:cNvSpPr>
            <a:spLocks noGrp="1"/>
          </p:cNvSpPr>
          <p:nvPr>
            <p:ph type="sldNum" sz="quarter" idx="10"/>
          </p:nvPr>
        </p:nvSpPr>
        <p:spPr/>
        <p:txBody>
          <a:bodyPr/>
          <a:lstStyle/>
          <a:p>
            <a:pPr defTabSz="990409">
              <a:defRPr/>
            </a:pPr>
            <a:fld id="{E517D3FD-0769-4473-8B36-109E6D32A85E}" type="slidenum">
              <a:rPr kumimoji="1" lang="ja-JP" altLang="en-US">
                <a:solidFill>
                  <a:prstClr val="black"/>
                </a:solidFill>
                <a:latin typeface="Calibri" panose="020F0502020204030204"/>
                <a:ea typeface="ＭＳ Ｐゴシック" panose="020B0600070205080204" pitchFamily="50" charset="-128"/>
              </a:rPr>
              <a:pPr defTabSz="990409">
                <a:defRPr/>
              </a:pPr>
              <a:t>65</a:t>
            </a:fld>
            <a:endParaRPr kumimoji="1"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644383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dirty="0">
                <a:latin typeface="Arial" panose="020B0604020202020204" pitchFamily="34" charset="0"/>
              </a:rPr>
              <a:t>5</a:t>
            </a:r>
            <a:r>
              <a:rPr lang="ja-JP" altLang="en-US" dirty="0">
                <a:latin typeface="Arial" panose="020B0604020202020204" pitchFamily="34" charset="0"/>
              </a:rPr>
              <a:t>つの点について、具体的に例示するとこのように挙げられます。</a:t>
            </a:r>
            <a:endParaRPr lang="ja-JP" altLang="ja-JP" dirty="0">
              <a:latin typeface="Arial" panose="020B0604020202020204" pitchFamily="34" charset="0"/>
            </a:endParaRPr>
          </a:p>
        </p:txBody>
      </p:sp>
      <p:sp>
        <p:nvSpPr>
          <p:cNvPr id="142340" name="スライド番号プレースホルダー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678">
              <a:defRPr kumimoji="1" b="1">
                <a:solidFill>
                  <a:schemeClr val="tx1"/>
                </a:solidFill>
                <a:latin typeface="Arial" panose="020B0604020202020204" pitchFamily="34" charset="0"/>
                <a:ea typeface="ＭＳ Ｐゴシック" panose="020B0600070205080204" pitchFamily="50" charset="-128"/>
              </a:defRPr>
            </a:lvl1pPr>
            <a:lvl2pPr marL="784927" indent="-301895" defTabSz="957678">
              <a:defRPr kumimoji="1" b="1">
                <a:solidFill>
                  <a:schemeClr val="tx1"/>
                </a:solidFill>
                <a:latin typeface="Arial" panose="020B0604020202020204" pitchFamily="34" charset="0"/>
                <a:ea typeface="ＭＳ Ｐゴシック" panose="020B0600070205080204" pitchFamily="50" charset="-128"/>
              </a:defRPr>
            </a:lvl2pPr>
            <a:lvl3pPr marL="1207580" indent="-241516" defTabSz="957678">
              <a:defRPr kumimoji="1" b="1">
                <a:solidFill>
                  <a:schemeClr val="tx1"/>
                </a:solidFill>
                <a:latin typeface="Arial" panose="020B0604020202020204" pitchFamily="34" charset="0"/>
                <a:ea typeface="ＭＳ Ｐゴシック" panose="020B0600070205080204" pitchFamily="50" charset="-128"/>
              </a:defRPr>
            </a:lvl3pPr>
            <a:lvl4pPr marL="1690611" indent="-241516" defTabSz="957678">
              <a:defRPr kumimoji="1" b="1">
                <a:solidFill>
                  <a:schemeClr val="tx1"/>
                </a:solidFill>
                <a:latin typeface="Arial" panose="020B0604020202020204" pitchFamily="34" charset="0"/>
                <a:ea typeface="ＭＳ Ｐゴシック" panose="020B0600070205080204" pitchFamily="50" charset="-128"/>
              </a:defRPr>
            </a:lvl4pPr>
            <a:lvl5pPr marL="2173643" indent="-241516" defTabSz="957678">
              <a:defRPr kumimoji="1" b="1">
                <a:solidFill>
                  <a:schemeClr val="tx1"/>
                </a:solidFill>
                <a:latin typeface="Arial" panose="020B0604020202020204" pitchFamily="34" charset="0"/>
                <a:ea typeface="ＭＳ Ｐゴシック" panose="020B0600070205080204" pitchFamily="50" charset="-128"/>
              </a:defRPr>
            </a:lvl5pPr>
            <a:lvl6pPr marL="2656675" indent="-241516" defTabSz="957678"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3139707" indent="-241516" defTabSz="957678"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622739" indent="-241516" defTabSz="957678"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4105770" indent="-241516" defTabSz="957678"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marL="0" marR="0" lvl="0" indent="0" algn="r" defTabSz="957678" rtl="0" eaLnBrk="1" fontAlgn="base" latinLnBrk="0" hangingPunct="1">
              <a:lnSpc>
                <a:spcPct val="100000"/>
              </a:lnSpc>
              <a:spcBef>
                <a:spcPct val="0"/>
              </a:spcBef>
              <a:spcAft>
                <a:spcPct val="0"/>
              </a:spcAft>
              <a:buClrTx/>
              <a:buSzTx/>
              <a:buFontTx/>
              <a:buNone/>
              <a:tabLst/>
              <a:defRPr/>
            </a:pPr>
            <a:fld id="{2883ADE8-2491-4115-819B-C44C9C3DA9CE}" type="slidenum">
              <a:rPr kumimoji="1"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57678" rtl="0" eaLnBrk="1" fontAlgn="base" latinLnBrk="0" hangingPunct="1">
                <a:lnSpc>
                  <a:spcPct val="100000"/>
                </a:lnSpc>
                <a:spcBef>
                  <a:spcPct val="0"/>
                </a:spcBef>
                <a:spcAft>
                  <a:spcPct val="0"/>
                </a:spcAft>
                <a:buClrTx/>
                <a:buSzTx/>
                <a:buFontTx/>
                <a:buNone/>
                <a:tabLst/>
                <a:defRPr/>
              </a:pPr>
              <a:t>66</a:t>
            </a:fld>
            <a:endParaRPr kumimoji="1"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6044923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このような効果も期待できます。</a:t>
            </a:r>
            <a:endParaRPr lang="ja-JP" altLang="ja-JP" dirty="0">
              <a:latin typeface="Arial" panose="020B0604020202020204" pitchFamily="34" charset="0"/>
            </a:endParaRPr>
          </a:p>
        </p:txBody>
      </p:sp>
      <p:sp>
        <p:nvSpPr>
          <p:cNvPr id="142340" name="スライド番号プレースホルダー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678">
              <a:defRPr kumimoji="1" b="1">
                <a:solidFill>
                  <a:schemeClr val="tx1"/>
                </a:solidFill>
                <a:latin typeface="Arial" panose="020B0604020202020204" pitchFamily="34" charset="0"/>
                <a:ea typeface="ＭＳ Ｐゴシック" panose="020B0600070205080204" pitchFamily="50" charset="-128"/>
              </a:defRPr>
            </a:lvl1pPr>
            <a:lvl2pPr marL="784927" indent="-301895" defTabSz="957678">
              <a:defRPr kumimoji="1" b="1">
                <a:solidFill>
                  <a:schemeClr val="tx1"/>
                </a:solidFill>
                <a:latin typeface="Arial" panose="020B0604020202020204" pitchFamily="34" charset="0"/>
                <a:ea typeface="ＭＳ Ｐゴシック" panose="020B0600070205080204" pitchFamily="50" charset="-128"/>
              </a:defRPr>
            </a:lvl2pPr>
            <a:lvl3pPr marL="1207580" indent="-241516" defTabSz="957678">
              <a:defRPr kumimoji="1" b="1">
                <a:solidFill>
                  <a:schemeClr val="tx1"/>
                </a:solidFill>
                <a:latin typeface="Arial" panose="020B0604020202020204" pitchFamily="34" charset="0"/>
                <a:ea typeface="ＭＳ Ｐゴシック" panose="020B0600070205080204" pitchFamily="50" charset="-128"/>
              </a:defRPr>
            </a:lvl3pPr>
            <a:lvl4pPr marL="1690611" indent="-241516" defTabSz="957678">
              <a:defRPr kumimoji="1" b="1">
                <a:solidFill>
                  <a:schemeClr val="tx1"/>
                </a:solidFill>
                <a:latin typeface="Arial" panose="020B0604020202020204" pitchFamily="34" charset="0"/>
                <a:ea typeface="ＭＳ Ｐゴシック" panose="020B0600070205080204" pitchFamily="50" charset="-128"/>
              </a:defRPr>
            </a:lvl4pPr>
            <a:lvl5pPr marL="2173643" indent="-241516" defTabSz="957678">
              <a:defRPr kumimoji="1" b="1">
                <a:solidFill>
                  <a:schemeClr val="tx1"/>
                </a:solidFill>
                <a:latin typeface="Arial" panose="020B0604020202020204" pitchFamily="34" charset="0"/>
                <a:ea typeface="ＭＳ Ｐゴシック" panose="020B0600070205080204" pitchFamily="50" charset="-128"/>
              </a:defRPr>
            </a:lvl5pPr>
            <a:lvl6pPr marL="2656675" indent="-241516" defTabSz="957678"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3139707" indent="-241516" defTabSz="957678"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622739" indent="-241516" defTabSz="957678"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4105770" indent="-241516" defTabSz="957678"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marL="0" marR="0" lvl="0" indent="0" algn="r" defTabSz="957678" rtl="0" eaLnBrk="1" fontAlgn="base" latinLnBrk="0" hangingPunct="1">
              <a:lnSpc>
                <a:spcPct val="100000"/>
              </a:lnSpc>
              <a:spcBef>
                <a:spcPct val="0"/>
              </a:spcBef>
              <a:spcAft>
                <a:spcPct val="0"/>
              </a:spcAft>
              <a:buClrTx/>
              <a:buSzTx/>
              <a:buFontTx/>
              <a:buNone/>
              <a:tabLst/>
              <a:defRPr/>
            </a:pPr>
            <a:fld id="{2883ADE8-2491-4115-819B-C44C9C3DA9CE}" type="slidenum">
              <a:rPr kumimoji="1"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57678" rtl="0" eaLnBrk="1" fontAlgn="base" latinLnBrk="0" hangingPunct="1">
                <a:lnSpc>
                  <a:spcPct val="100000"/>
                </a:lnSpc>
                <a:spcBef>
                  <a:spcPct val="0"/>
                </a:spcBef>
                <a:spcAft>
                  <a:spcPct val="0"/>
                </a:spcAft>
                <a:buClrTx/>
                <a:buSzTx/>
                <a:buFontTx/>
                <a:buNone/>
                <a:tabLst/>
                <a:defRPr/>
              </a:pPr>
              <a:t>67</a:t>
            </a:fld>
            <a:endParaRPr kumimoji="1"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971643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域生活支援において、多職種連携・チーム支援が重要であることはお分かりいただけたと思いますが、計画相談の開始以降、特に欠かせないのが、相談支援とサービス管理責任者・児童発達支援管理者・サービス提供責任者との連携、その</a:t>
            </a:r>
            <a:r>
              <a:rPr kumimoji="1" lang="ja-JP" altLang="en-US" dirty="0" smtClean="0"/>
              <a:t>計画の連動です</a:t>
            </a:r>
            <a:r>
              <a:rPr kumimoji="1" lang="ja-JP" altLang="en-US" dirty="0"/>
              <a:t>。例えば、山田あさみさんの事例で言いますと、先程お示ししたサービス等利用計画を踏まえて、自立訓練を行う施設内の個別支援計画が作成されますし、そのためにはサービス担当者会議等を通じたサービス管理責任者との連携が必要になります。一人暮らしに戻ってからの居宅介護におけるサービス提供責任者とも同様です。居宅介護、つまりヘルパー事業所などは地域に何か所も存在します。相談支援専門員は、それぞれの得意分野・特徴を把握した上で本人に情報提供することが必要ですし、利用開始後も実質的なキーパーソンを把握し、つながっておくことが重要です。身体障害のある方の一人暮らしの支援に数多く携わっている事業所で、山田さんと同世代・同性のヘルパーの協力が</a:t>
            </a:r>
            <a:r>
              <a:rPr kumimoji="1" lang="ja-JP" altLang="en-US" dirty="0" smtClean="0"/>
              <a:t>得られるとか、</a:t>
            </a:r>
            <a:r>
              <a:rPr kumimoji="1" lang="ja-JP" altLang="en-US" dirty="0"/>
              <a:t>また提供責任者はもちろんのこと、実際にケアに入るヘルパーで中心的な役割を担える方と気軽にやりとりできる、そんなつながりが大切だということです。さらには、山田さんの一人暮らしや復学には、Ｋ不動産や友人、大学関係者の協力が不可欠でした。本人の希望する生活の実現は、フォーマルな資源だけでは達成できないことがほとんどですので、様々な立場のチームメイトを募っていけることが重要です。もちろん、これは本人と一緒に行っていければよいことです。以上のつながりは、日常的なコミュニケーションの上に築かれるものですが、節目としてのサービス担当者会議に集まっていただくことも不可欠ですし、集まっていただけるような意義深い会議の企画・運営が問われるところです。</a:t>
            </a:r>
          </a:p>
        </p:txBody>
      </p:sp>
      <p:sp>
        <p:nvSpPr>
          <p:cNvPr id="4" name="スライド番号プレースホルダー 3"/>
          <p:cNvSpPr>
            <a:spLocks noGrp="1"/>
          </p:cNvSpPr>
          <p:nvPr>
            <p:ph type="sldNum" sz="quarter" idx="10"/>
          </p:nvPr>
        </p:nvSpPr>
        <p:spPr/>
        <p:txBody>
          <a:bodyPr/>
          <a:lstStyle/>
          <a:p>
            <a:fld id="{FEA6ABEF-541A-4058-86F0-A3D3AACFF26A}" type="slidenum">
              <a:rPr kumimoji="1" lang="ja-JP" altLang="en-US" smtClean="0"/>
              <a:t>68</a:t>
            </a:fld>
            <a:endParaRPr kumimoji="1" lang="ja-JP" altLang="en-US"/>
          </a:p>
        </p:txBody>
      </p:sp>
    </p:spTree>
    <p:extLst>
      <p:ext uri="{BB962C8B-B14F-4D97-AF65-F5344CB8AC3E}">
        <p14:creationId xmlns:p14="http://schemas.microsoft.com/office/powerpoint/2010/main" val="3805266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相談支援の目的は、「個別の相談」と「地域づくり」の</a:t>
            </a:r>
            <a:r>
              <a:rPr kumimoji="1" lang="en-US" altLang="ja-JP" dirty="0"/>
              <a:t>2</a:t>
            </a:r>
            <a:r>
              <a:rPr kumimoji="1" lang="ja-JP" altLang="en-US" dirty="0"/>
              <a:t>点に整理されます。本人が、自分の望む場所で望む相手とその人らしい生活を送ることができるよう、生活</a:t>
            </a:r>
            <a:endParaRPr kumimoji="1" lang="en-US" altLang="ja-JP" dirty="0"/>
          </a:p>
          <a:p>
            <a:r>
              <a:rPr kumimoji="1" lang="ja-JP" altLang="en-US" dirty="0"/>
              <a:t>支援が行われること、本人の望む社会参加が可能となること、自分のことは自分で決められるといった権利擁護が具体的な中身です。個別の相談の中でそれを達</a:t>
            </a:r>
            <a:endParaRPr kumimoji="1" lang="en-US" altLang="ja-JP" dirty="0"/>
          </a:p>
          <a:p>
            <a:r>
              <a:rPr kumimoji="1" lang="ja-JP" altLang="en-US" dirty="0"/>
              <a:t>成していくには、地域づくりも必要になりますので、実はこの</a:t>
            </a:r>
            <a:r>
              <a:rPr kumimoji="1" lang="en-US" altLang="ja-JP" dirty="0"/>
              <a:t>2</a:t>
            </a:r>
            <a:r>
              <a:rPr kumimoji="1" lang="ja-JP" altLang="en-US" dirty="0"/>
              <a:t>点はつながったプロセスとなります。繰り返しになりますが、ケアマネジメントはこれらの目的の達成に向け</a:t>
            </a:r>
            <a:endParaRPr kumimoji="1" lang="en-US" altLang="ja-JP" dirty="0"/>
          </a:p>
          <a:p>
            <a:r>
              <a:rPr kumimoji="1" lang="ja-JP" altLang="en-US" dirty="0"/>
              <a:t>た手法です。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7</a:t>
            </a:fld>
            <a:endParaRPr kumimoji="1" lang="ja-JP" altLang="en-US"/>
          </a:p>
        </p:txBody>
      </p:sp>
    </p:spTree>
    <p:extLst>
      <p:ext uri="{BB962C8B-B14F-4D97-AF65-F5344CB8AC3E}">
        <p14:creationId xmlns:p14="http://schemas.microsoft.com/office/powerpoint/2010/main" val="32188252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前半の講義でお話ししてきたケアマネジメントプロセスですが、</a:t>
            </a:r>
          </a:p>
        </p:txBody>
      </p:sp>
      <p:sp>
        <p:nvSpPr>
          <p:cNvPr id="4" name="スライド番号プレースホルダー 3"/>
          <p:cNvSpPr>
            <a:spLocks noGrp="1"/>
          </p:cNvSpPr>
          <p:nvPr>
            <p:ph type="sldNum" sz="quarter" idx="5"/>
          </p:nvPr>
        </p:nvSpPr>
        <p:spPr/>
        <p:txBody>
          <a:bodyPr/>
          <a:lstStyle/>
          <a:p>
            <a:fld id="{FEA6ABEF-541A-4058-86F0-A3D3AACFF26A}" type="slidenum">
              <a:rPr kumimoji="1" lang="ja-JP" altLang="en-US" smtClean="0"/>
              <a:t>69</a:t>
            </a:fld>
            <a:endParaRPr kumimoji="1" lang="ja-JP" altLang="en-US"/>
          </a:p>
        </p:txBody>
      </p:sp>
    </p:spTree>
    <p:extLst>
      <p:ext uri="{BB962C8B-B14F-4D97-AF65-F5344CB8AC3E}">
        <p14:creationId xmlns:p14="http://schemas.microsoft.com/office/powerpoint/2010/main" val="6837233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段階で、「多職種連携・チーム支援」の要素が入っています。病院ケースワーカーからの電話をもらった時点で、すでに異職種の連携が始まっていますし、情報収集は本人や家族ばかりでなく、医療機関や友人などにもお話をうかがうことが必要です。さらに、実際の支援を開始する上で、チームづくりが欠かせないことはこれまでお話しした通りです。とすると、相談支援専門員は日頃から</a:t>
            </a:r>
            <a:r>
              <a:rPr kumimoji="1" lang="ja-JP" altLang="en-US" dirty="0" smtClean="0"/>
              <a:t>、地域の様々な方々とつながって</a:t>
            </a:r>
            <a:r>
              <a:rPr kumimoji="1" lang="ja-JP" altLang="en-US" dirty="0"/>
              <a:t>おくことが大きな役割であると言えます。アセスメントという見立ての段階から、計画を作成して支援を開始する節目に行うのがサービス担当者会議です。先程にも触れましたが、フォーマルサービスの担当者だけでなく、本人の地域生活を支える様々な方々に声をかけ、支援チームが実際に顔を合わせて、本人を中心とした目標の共有や、役割分担の機会としましょう。できる限り集まりやすい時間や場所を調整することが重要です。山田あさみさんのような中途障害の方が一人暮らしを始めるというタイミングでのサービス担当者会議を私も開いたことがありますが、本人に入院先から外出していただき、一人暮らしを始める新居で関係者が車座になって行いました。ヘルパー事業所、訪問看護、主治医、リフトタクシー事業所といった方々にお集りいただき、本人によるこれからの生活に向けた抱負を、私が代読することでスタートしました。その後、支援者の入れ替わりはありましたが、最初に本人を中心に集まった顔ぶれというのは、以降も心強いチームの中心になっていただけるものだと痛感</a:t>
            </a:r>
            <a:r>
              <a:rPr kumimoji="1" lang="ja-JP" altLang="en-US" dirty="0" smtClean="0"/>
              <a:t>したものです。</a:t>
            </a:r>
            <a:endParaRPr kumimoji="1" lang="ja-JP" altLang="en-US" dirty="0"/>
          </a:p>
        </p:txBody>
      </p:sp>
      <p:sp>
        <p:nvSpPr>
          <p:cNvPr id="4" name="スライド番号プレースホルダー 3"/>
          <p:cNvSpPr>
            <a:spLocks noGrp="1"/>
          </p:cNvSpPr>
          <p:nvPr>
            <p:ph type="sldNum" sz="quarter" idx="5"/>
          </p:nvPr>
        </p:nvSpPr>
        <p:spPr/>
        <p:txBody>
          <a:bodyPr/>
          <a:lstStyle/>
          <a:p>
            <a:fld id="{FEA6ABEF-541A-4058-86F0-A3D3AACFF26A}" type="slidenum">
              <a:rPr kumimoji="1" lang="ja-JP" altLang="en-US" smtClean="0"/>
              <a:t>70</a:t>
            </a:fld>
            <a:endParaRPr kumimoji="1" lang="ja-JP" altLang="en-US"/>
          </a:p>
        </p:txBody>
      </p:sp>
    </p:spTree>
    <p:extLst>
      <p:ext uri="{BB962C8B-B14F-4D97-AF65-F5344CB8AC3E}">
        <p14:creationId xmlns:p14="http://schemas.microsoft.com/office/powerpoint/2010/main" val="6819276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繰り返しになりますが、つながるのは、フォーマルサービスだけではなく、地域生活に関わる全ての人たちということになります。最初はコアメンバーで支援を開始することになるかもしれませんが、本人の地域生活が続くと、当然ながら、関係者は増えていくものです。</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6ABEF-541A-4058-86F0-A3D3AACFF26A}" type="slidenum">
              <a:rPr kumimoji="1" lang="ja-JP" altLang="en-US" sz="13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1" lang="ja-JP" altLang="en-US" sz="13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8671442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最後に、「多職種連携・チーム支援」のまとめとして、留意点の確認です。</a:t>
            </a:r>
          </a:p>
        </p:txBody>
      </p:sp>
      <p:sp>
        <p:nvSpPr>
          <p:cNvPr id="4" name="スライド番号プレースホルダー 3"/>
          <p:cNvSpPr>
            <a:spLocks noGrp="1"/>
          </p:cNvSpPr>
          <p:nvPr>
            <p:ph type="sldNum" sz="quarter" idx="10"/>
          </p:nvPr>
        </p:nvSpPr>
        <p:spPr/>
        <p:txBody>
          <a:bodyPr/>
          <a:lstStyle/>
          <a:p>
            <a:fld id="{FEA6ABEF-541A-4058-86F0-A3D3AACFF26A}" type="slidenum">
              <a:rPr kumimoji="1" lang="ja-JP" altLang="en-US" smtClean="0"/>
              <a:t>72</a:t>
            </a:fld>
            <a:endParaRPr kumimoji="1" lang="ja-JP" altLang="en-US"/>
          </a:p>
        </p:txBody>
      </p:sp>
    </p:spTree>
    <p:extLst>
      <p:ext uri="{BB962C8B-B14F-4D97-AF65-F5344CB8AC3E}">
        <p14:creationId xmlns:p14="http://schemas.microsoft.com/office/powerpoint/2010/main" val="35094119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初任者研修を修了し、実務要件を満たしていれば、相談支援専門員として活躍していただくことになります。相談支援専門員という資格は、</a:t>
            </a:r>
            <a:r>
              <a:rPr kumimoji="1" lang="en-US" altLang="ja-JP" dirty="0"/>
              <a:t>5</a:t>
            </a:r>
            <a:r>
              <a:rPr kumimoji="1" lang="ja-JP" altLang="en-US" dirty="0"/>
              <a:t>年に</a:t>
            </a:r>
            <a:r>
              <a:rPr kumimoji="1" lang="en-US" altLang="ja-JP" dirty="0"/>
              <a:t>1</a:t>
            </a:r>
            <a:r>
              <a:rPr kumimoji="1" lang="ja-JP" altLang="en-US" dirty="0"/>
              <a:t>回、更新が必要な仕組みとなっており、それが現任研修ですが、更新研修での業務の振り返りを待っていては時間が開き過ぎますので、このチェック項目を参考に、ご自身の「チームアプローチ」を自己点検してみて下さい。</a:t>
            </a:r>
          </a:p>
        </p:txBody>
      </p:sp>
      <p:sp>
        <p:nvSpPr>
          <p:cNvPr id="4" name="スライド番号プレースホルダー 3"/>
          <p:cNvSpPr>
            <a:spLocks noGrp="1"/>
          </p:cNvSpPr>
          <p:nvPr>
            <p:ph type="sldNum" sz="quarter" idx="10"/>
          </p:nvPr>
        </p:nvSpPr>
        <p:spPr/>
        <p:txBody>
          <a:bodyPr/>
          <a:lstStyle/>
          <a:p>
            <a:fld id="{FEA6ABEF-541A-4058-86F0-A3D3AACFF26A}" type="slidenum">
              <a:rPr kumimoji="1" lang="ja-JP" altLang="en-US" smtClean="0"/>
              <a:t>74</a:t>
            </a:fld>
            <a:endParaRPr kumimoji="1" lang="ja-JP" altLang="en-US"/>
          </a:p>
        </p:txBody>
      </p:sp>
    </p:spTree>
    <p:extLst>
      <p:ext uri="{BB962C8B-B14F-4D97-AF65-F5344CB8AC3E}">
        <p14:creationId xmlns:p14="http://schemas.microsoft.com/office/powerpoint/2010/main" val="24813506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そして本当の最後、</a:t>
            </a:r>
            <a:r>
              <a:rPr kumimoji="1" lang="en-US" altLang="ja-JP" dirty="0"/>
              <a:t>90</a:t>
            </a:r>
            <a:r>
              <a:rPr kumimoji="1" lang="ja-JP" altLang="en-US" dirty="0"/>
              <a:t>分の講義全体のまとめです。手法やスキルに長けていくことは専門職として必須ですが、それは本人の希望する生活（どこで誰とどのように暮らすか）の実現のためのものです。情報収集が目的化して、本人にとって望まない面談が行われたり、不愉快な聞き方となったり、希望した支援内容がずれていたり、支援者同士の話ばかりで本人が置き去りになったり･･･実際の支援に携わると、よかれと思ってやったことでも、本来の目的から離れてしまいがちであるのも事実です。本人の想い・希望から出発し、そのための支援であることを忘れてはなりませんし、そのためにも、多職種間でチェックし合えるチームが必要なのかもしれません。</a:t>
            </a:r>
          </a:p>
        </p:txBody>
      </p:sp>
      <p:sp>
        <p:nvSpPr>
          <p:cNvPr id="4" name="スライド番号プレースホルダー 3"/>
          <p:cNvSpPr>
            <a:spLocks noGrp="1"/>
          </p:cNvSpPr>
          <p:nvPr>
            <p:ph type="sldNum" sz="quarter" idx="10"/>
          </p:nvPr>
        </p:nvSpPr>
        <p:spPr/>
        <p:txBody>
          <a:bodyPr/>
          <a:lstStyle/>
          <a:p>
            <a:fld id="{FEA6ABEF-541A-4058-86F0-A3D3AACFF26A}" type="slidenum">
              <a:rPr kumimoji="1" lang="ja-JP" altLang="en-US" smtClean="0"/>
              <a:t>75</a:t>
            </a:fld>
            <a:endParaRPr kumimoji="1" lang="ja-JP" altLang="en-US"/>
          </a:p>
        </p:txBody>
      </p:sp>
    </p:spTree>
    <p:extLst>
      <p:ext uri="{BB962C8B-B14F-4D97-AF65-F5344CB8AC3E}">
        <p14:creationId xmlns:p14="http://schemas.microsoft.com/office/powerpoint/2010/main" val="1792784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また、「基本的視点」と</a:t>
            </a:r>
            <a:r>
              <a:rPr kumimoji="1" lang="ja-JP" altLang="en-US" dirty="0" smtClean="0"/>
              <a:t>しての８点も再確認しておきます。特に③④⑤は、ケアマネジメントプロセスを展開していく上で、随所にポイントとして挙げられる視点ですので、留意して下さい。</a:t>
            </a:r>
            <a:endParaRPr kumimoji="1" lang="ja-JP" altLang="en-US" dirty="0"/>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8</a:t>
            </a:fld>
            <a:endParaRPr kumimoji="1" lang="ja-JP" altLang="en-US"/>
          </a:p>
        </p:txBody>
      </p:sp>
    </p:spTree>
    <p:extLst>
      <p:ext uri="{BB962C8B-B14F-4D97-AF65-F5344CB8AC3E}">
        <p14:creationId xmlns:p14="http://schemas.microsoft.com/office/powerpoint/2010/main" val="1918976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最後の復習となりますが、サービス等利用計画を作成するということは、ケアマネジメントプロセスに沿って支援を展開するということになります。この講義はその流れに沿って行っていきます。</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9</a:t>
            </a:fld>
            <a:endParaRPr kumimoji="1" lang="ja-JP" altLang="en-US"/>
          </a:p>
        </p:txBody>
      </p:sp>
    </p:spTree>
    <p:extLst>
      <p:ext uri="{BB962C8B-B14F-4D97-AF65-F5344CB8AC3E}">
        <p14:creationId xmlns:p14="http://schemas.microsoft.com/office/powerpoint/2010/main" val="1047823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講義の文字通りの主役は「山田あさみ」さんです。２０歳の女性です。彼女は半年前のスノーボードの事故で現在入院していて、そのリハビリ病院のケースワーカーから電話が入ることからこの事例が始まります。皆さんも、実際に電話を受けているつもりで、ワーカーさんの話に目を通してみて下さい。</a:t>
            </a:r>
          </a:p>
        </p:txBody>
      </p:sp>
      <p:sp>
        <p:nvSpPr>
          <p:cNvPr id="4" name="スライド番号プレースホルダー 3"/>
          <p:cNvSpPr>
            <a:spLocks noGrp="1"/>
          </p:cNvSpPr>
          <p:nvPr>
            <p:ph type="sldNum" sz="quarter" idx="10"/>
          </p:nvPr>
        </p:nvSpPr>
        <p:spPr/>
        <p:txBody>
          <a:bodyPr/>
          <a:lstStyle/>
          <a:p>
            <a:fld id="{0F50682B-4654-463B-B3F8-F3DC42EF2B10}" type="slidenum">
              <a:rPr kumimoji="1" lang="ja-JP" altLang="en-US" smtClean="0"/>
              <a:pPr/>
              <a:t>11</a:t>
            </a:fld>
            <a:endParaRPr kumimoji="1" lang="ja-JP" altLang="en-US"/>
          </a:p>
        </p:txBody>
      </p:sp>
    </p:spTree>
    <p:extLst>
      <p:ext uri="{BB962C8B-B14F-4D97-AF65-F5344CB8AC3E}">
        <p14:creationId xmlns:p14="http://schemas.microsoft.com/office/powerpoint/2010/main" val="1916656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2DF2BF8-7E54-4A1F-BC03-DD17C96E69D0}" type="datetime1">
              <a:rPr lang="en-US" altLang="ja-JP" smtClean="0"/>
              <a:pPr/>
              <a:t>10/9/2019</a:t>
            </a:fld>
            <a:endParaRPr lang="en-US"/>
          </a:p>
        </p:txBody>
      </p:sp>
      <p:sp>
        <p:nvSpPr>
          <p:cNvPr id="5" name="フッター プレースホルダー 4"/>
          <p:cNvSpPr>
            <a:spLocks noGrp="1"/>
          </p:cNvSpPr>
          <p:nvPr>
            <p:ph type="ftr" sz="quarter" idx="11"/>
          </p:nvPr>
        </p:nvSpPr>
        <p:spPr/>
        <p:txBody>
          <a:bodyPr/>
          <a:lstStyle/>
          <a:p>
            <a:r>
              <a:rPr lang="ja-JP" altLang="en-US" smtClean="0"/>
              <a:t>新カリキュラムに基づく相談支援従事者養成研修モデル研修</a:t>
            </a:r>
            <a:r>
              <a:rPr lang="en-US" altLang="ja-JP" smtClean="0"/>
              <a:t>(</a:t>
            </a:r>
            <a:r>
              <a:rPr lang="ja-JP" altLang="en-US" smtClean="0"/>
              <a:t>初任者研修</a:t>
            </a:r>
            <a:r>
              <a:rPr lang="en-US" altLang="ja-JP" smtClean="0"/>
              <a:t>), SSA2018-2019(c) </a:t>
            </a:r>
            <a:r>
              <a:rPr lang="ja-JP" altLang="en-US" smtClean="0"/>
              <a:t>不許複製</a:t>
            </a:r>
            <a:endParaRPr lang="en-US"/>
          </a:p>
        </p:txBody>
      </p:sp>
      <p:sp>
        <p:nvSpPr>
          <p:cNvPr id="6" name="スライド番号プレースホルダー 5"/>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32169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268148A-B367-45B0-8162-1D5F952D6008}" type="datetime1">
              <a:rPr lang="en-US" altLang="ja-JP" smtClean="0"/>
              <a:pPr/>
              <a:t>10/9/2019</a:t>
            </a:fld>
            <a:endParaRPr lang="en-US"/>
          </a:p>
        </p:txBody>
      </p:sp>
      <p:sp>
        <p:nvSpPr>
          <p:cNvPr id="5" name="フッター プレースホルダー 4"/>
          <p:cNvSpPr>
            <a:spLocks noGrp="1"/>
          </p:cNvSpPr>
          <p:nvPr>
            <p:ph type="ftr" sz="quarter" idx="11"/>
          </p:nvPr>
        </p:nvSpPr>
        <p:spPr/>
        <p:txBody>
          <a:bodyPr/>
          <a:lstStyle/>
          <a:p>
            <a:r>
              <a:rPr lang="ja-JP" altLang="en-US" smtClean="0"/>
              <a:t>新カリキュラムに基づく相談支援従事者養成研修モデル研修</a:t>
            </a:r>
            <a:r>
              <a:rPr lang="en-US" altLang="ja-JP" smtClean="0"/>
              <a:t>(</a:t>
            </a:r>
            <a:r>
              <a:rPr lang="ja-JP" altLang="en-US" smtClean="0"/>
              <a:t>初任者研修</a:t>
            </a:r>
            <a:r>
              <a:rPr lang="en-US" altLang="ja-JP" smtClean="0"/>
              <a:t>), SSA2018-2019(c) </a:t>
            </a:r>
            <a:r>
              <a:rPr lang="ja-JP" altLang="en-US" smtClean="0"/>
              <a:t>不許複製</a:t>
            </a:r>
            <a:endParaRPr lang="en-US"/>
          </a:p>
        </p:txBody>
      </p:sp>
      <p:sp>
        <p:nvSpPr>
          <p:cNvPr id="6" name="スライド番号プレースホルダー 5"/>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331252355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268148A-B367-45B0-8162-1D5F952D6008}" type="datetime1">
              <a:rPr lang="en-US" altLang="ja-JP" smtClean="0"/>
              <a:pPr/>
              <a:t>10/9/2019</a:t>
            </a:fld>
            <a:endParaRPr lang="en-US"/>
          </a:p>
        </p:txBody>
      </p:sp>
      <p:sp>
        <p:nvSpPr>
          <p:cNvPr id="5" name="フッター プレースホルダー 4"/>
          <p:cNvSpPr>
            <a:spLocks noGrp="1"/>
          </p:cNvSpPr>
          <p:nvPr>
            <p:ph type="ftr" sz="quarter" idx="11"/>
          </p:nvPr>
        </p:nvSpPr>
        <p:spPr/>
        <p:txBody>
          <a:bodyPr/>
          <a:lstStyle/>
          <a:p>
            <a:r>
              <a:rPr lang="ja-JP" altLang="en-US" smtClean="0"/>
              <a:t>新カリキュラムに基づく相談支援従事者養成研修モデル研修</a:t>
            </a:r>
            <a:r>
              <a:rPr lang="en-US" altLang="ja-JP" smtClean="0"/>
              <a:t>(</a:t>
            </a:r>
            <a:r>
              <a:rPr lang="ja-JP" altLang="en-US" smtClean="0"/>
              <a:t>初任者研修</a:t>
            </a:r>
            <a:r>
              <a:rPr lang="en-US" altLang="ja-JP" smtClean="0"/>
              <a:t>), SSA2018-2019(c) </a:t>
            </a:r>
            <a:r>
              <a:rPr lang="ja-JP" altLang="en-US" smtClean="0"/>
              <a:t>不許複製</a:t>
            </a:r>
            <a:endParaRPr lang="en-US"/>
          </a:p>
        </p:txBody>
      </p:sp>
      <p:sp>
        <p:nvSpPr>
          <p:cNvPr id="6" name="スライド番号プレースホルダー 5"/>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144735353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574719" y="304801"/>
            <a:ext cx="8000285" cy="1216025"/>
          </a:xfrm>
        </p:spPr>
        <p:txBody>
          <a:bodyPr/>
          <a:lstStyle/>
          <a:p>
            <a:r>
              <a:rPr lang="ja-JP" altLang="en-US"/>
              <a:t>マスタ タイトルの書式設定</a:t>
            </a:r>
          </a:p>
        </p:txBody>
      </p:sp>
      <p:sp>
        <p:nvSpPr>
          <p:cNvPr id="3" name="表プレースホルダ 2"/>
          <p:cNvSpPr>
            <a:spLocks noGrp="1"/>
          </p:cNvSpPr>
          <p:nvPr>
            <p:ph type="tbl" idx="1"/>
          </p:nvPr>
        </p:nvSpPr>
        <p:spPr>
          <a:xfrm>
            <a:off x="567574" y="1752600"/>
            <a:ext cx="8000285" cy="4267200"/>
          </a:xfrm>
        </p:spPr>
        <p:txBody>
          <a:bodyPr/>
          <a:lstStyle/>
          <a:p>
            <a:pPr lvl="0"/>
            <a:endParaRPr lang="ja-JP" altLang="en-US" noProof="0" dirty="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9358213C-BAE5-4CB7-A7C0-44408145C25F}" type="slidenum">
              <a:rPr lang="en-US" altLang="ja-JP"/>
              <a:pPr>
                <a:defRPr/>
              </a:pPr>
              <a:t>‹#›</a:t>
            </a:fld>
            <a:endParaRPr lang="en-US" altLang="ja-JP" dirty="0"/>
          </a:p>
        </p:txBody>
      </p:sp>
    </p:spTree>
    <p:extLst>
      <p:ext uri="{BB962C8B-B14F-4D97-AF65-F5344CB8AC3E}">
        <p14:creationId xmlns:p14="http://schemas.microsoft.com/office/powerpoint/2010/main" val="3902126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134B1D4-F21E-4584-9985-7906F0A8918D}" type="datetime1">
              <a:rPr lang="en-US" altLang="ja-JP" smtClean="0"/>
              <a:pPr/>
              <a:t>10/9/2019</a:t>
            </a:fld>
            <a:endParaRPr lang="en-US"/>
          </a:p>
        </p:txBody>
      </p:sp>
      <p:sp>
        <p:nvSpPr>
          <p:cNvPr id="5" name="フッター プレースホルダー 4"/>
          <p:cNvSpPr>
            <a:spLocks noGrp="1"/>
          </p:cNvSpPr>
          <p:nvPr>
            <p:ph type="ftr" sz="quarter" idx="11"/>
          </p:nvPr>
        </p:nvSpPr>
        <p:spPr/>
        <p:txBody>
          <a:bodyPr/>
          <a:lstStyle/>
          <a:p>
            <a:r>
              <a:rPr lang="ja-JP" altLang="en-US" smtClean="0"/>
              <a:t>新カリキュラムに基づく相談支援従事者養成研修モデル研修</a:t>
            </a:r>
            <a:r>
              <a:rPr lang="en-US" altLang="ja-JP" smtClean="0"/>
              <a:t>(</a:t>
            </a:r>
            <a:r>
              <a:rPr lang="ja-JP" altLang="en-US" smtClean="0"/>
              <a:t>初任者研修</a:t>
            </a:r>
            <a:r>
              <a:rPr lang="en-US" altLang="ja-JP" smtClean="0"/>
              <a:t>), SSA2018-2019(c) </a:t>
            </a:r>
            <a:r>
              <a:rPr lang="ja-JP" altLang="en-US" smtClean="0"/>
              <a:t>不許複製</a:t>
            </a:r>
            <a:endParaRPr lang="en-US"/>
          </a:p>
        </p:txBody>
      </p:sp>
      <p:sp>
        <p:nvSpPr>
          <p:cNvPr id="6" name="スライド番号プレースホルダー 5"/>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338428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1A11DDD-468A-443E-89BD-1E644D359B76}" type="datetime1">
              <a:rPr lang="en-US" altLang="ja-JP" smtClean="0"/>
              <a:pPr/>
              <a:t>10/9/2019</a:t>
            </a:fld>
            <a:endParaRPr lang="en-US"/>
          </a:p>
        </p:txBody>
      </p:sp>
      <p:sp>
        <p:nvSpPr>
          <p:cNvPr id="5" name="フッター プレースホルダー 4"/>
          <p:cNvSpPr>
            <a:spLocks noGrp="1"/>
          </p:cNvSpPr>
          <p:nvPr>
            <p:ph type="ftr" sz="quarter" idx="11"/>
          </p:nvPr>
        </p:nvSpPr>
        <p:spPr/>
        <p:txBody>
          <a:bodyPr/>
          <a:lstStyle/>
          <a:p>
            <a:r>
              <a:rPr lang="ja-JP" altLang="en-US" smtClean="0"/>
              <a:t>新カリキュラムに基づく相談支援従事者養成研修モデル研修</a:t>
            </a:r>
            <a:r>
              <a:rPr lang="en-US" altLang="ja-JP" smtClean="0"/>
              <a:t>(</a:t>
            </a:r>
            <a:r>
              <a:rPr lang="ja-JP" altLang="en-US" smtClean="0"/>
              <a:t>初任者研修</a:t>
            </a:r>
            <a:r>
              <a:rPr lang="en-US" altLang="ja-JP" smtClean="0"/>
              <a:t>), SSA2018-2019(c) </a:t>
            </a:r>
            <a:r>
              <a:rPr lang="ja-JP" altLang="en-US" smtClean="0"/>
              <a:t>不許複製</a:t>
            </a:r>
            <a:endParaRPr lang="en-US"/>
          </a:p>
        </p:txBody>
      </p:sp>
      <p:sp>
        <p:nvSpPr>
          <p:cNvPr id="6" name="スライド番号プレースホルダー 5"/>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2365108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D2D3409-E328-4085-ABE8-16107B1B295C}" type="datetime1">
              <a:rPr lang="en-US" altLang="ja-JP" smtClean="0"/>
              <a:pPr/>
              <a:t>10/9/2019</a:t>
            </a:fld>
            <a:endParaRPr lang="en-US"/>
          </a:p>
        </p:txBody>
      </p:sp>
      <p:sp>
        <p:nvSpPr>
          <p:cNvPr id="6" name="フッター プレースホルダー 5"/>
          <p:cNvSpPr>
            <a:spLocks noGrp="1"/>
          </p:cNvSpPr>
          <p:nvPr>
            <p:ph type="ftr" sz="quarter" idx="11"/>
          </p:nvPr>
        </p:nvSpPr>
        <p:spPr/>
        <p:txBody>
          <a:bodyPr/>
          <a:lstStyle/>
          <a:p>
            <a:r>
              <a:rPr lang="ja-JP" altLang="en-US" smtClean="0"/>
              <a:t>新カリキュラムに基づく相談支援従事者養成研修モデル研修</a:t>
            </a:r>
            <a:r>
              <a:rPr lang="en-US" altLang="ja-JP" smtClean="0"/>
              <a:t>(</a:t>
            </a:r>
            <a:r>
              <a:rPr lang="ja-JP" altLang="en-US" smtClean="0"/>
              <a:t>初任者研修</a:t>
            </a:r>
            <a:r>
              <a:rPr lang="en-US" altLang="ja-JP" smtClean="0"/>
              <a:t>), SSA2018-2019(c) </a:t>
            </a:r>
            <a:r>
              <a:rPr lang="ja-JP" altLang="en-US" smtClean="0"/>
              <a:t>不許複製</a:t>
            </a:r>
            <a:endParaRPr lang="en-US"/>
          </a:p>
        </p:txBody>
      </p:sp>
      <p:sp>
        <p:nvSpPr>
          <p:cNvPr id="7" name="スライド番号プレースホルダー 6"/>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1061443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C05F87D-FE4C-4378-802E-CD6A137A894C}" type="datetime1">
              <a:rPr lang="en-US" altLang="ja-JP" smtClean="0"/>
              <a:pPr/>
              <a:t>10/9/2019</a:t>
            </a:fld>
            <a:endParaRPr lang="en-US"/>
          </a:p>
        </p:txBody>
      </p:sp>
      <p:sp>
        <p:nvSpPr>
          <p:cNvPr id="8" name="フッター プレースホルダー 7"/>
          <p:cNvSpPr>
            <a:spLocks noGrp="1"/>
          </p:cNvSpPr>
          <p:nvPr>
            <p:ph type="ftr" sz="quarter" idx="11"/>
          </p:nvPr>
        </p:nvSpPr>
        <p:spPr/>
        <p:txBody>
          <a:bodyPr/>
          <a:lstStyle/>
          <a:p>
            <a:r>
              <a:rPr lang="ja-JP" altLang="en-US" smtClean="0"/>
              <a:t>新カリキュラムに基づく相談支援従事者養成研修モデル研修</a:t>
            </a:r>
            <a:r>
              <a:rPr lang="en-US" altLang="ja-JP" smtClean="0"/>
              <a:t>(</a:t>
            </a:r>
            <a:r>
              <a:rPr lang="ja-JP" altLang="en-US" smtClean="0"/>
              <a:t>初任者研修</a:t>
            </a:r>
            <a:r>
              <a:rPr lang="en-US" altLang="ja-JP" smtClean="0"/>
              <a:t>), SSA2018-2019(c) </a:t>
            </a:r>
            <a:r>
              <a:rPr lang="ja-JP" altLang="en-US" smtClean="0"/>
              <a:t>不許複製</a:t>
            </a:r>
            <a:endParaRPr lang="en-US"/>
          </a:p>
        </p:txBody>
      </p:sp>
      <p:sp>
        <p:nvSpPr>
          <p:cNvPr id="9" name="スライド番号プレースホルダー 8"/>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1775331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0F399F7-DA02-4CF8-A4B9-F92E47E6F42A}" type="datetime1">
              <a:rPr lang="en-US" altLang="ja-JP" smtClean="0"/>
              <a:pPr/>
              <a:t>10/9/2019</a:t>
            </a:fld>
            <a:endParaRPr lang="en-US"/>
          </a:p>
        </p:txBody>
      </p:sp>
      <p:sp>
        <p:nvSpPr>
          <p:cNvPr id="4" name="フッター プレースホルダー 3"/>
          <p:cNvSpPr>
            <a:spLocks noGrp="1"/>
          </p:cNvSpPr>
          <p:nvPr>
            <p:ph type="ftr" sz="quarter" idx="11"/>
          </p:nvPr>
        </p:nvSpPr>
        <p:spPr/>
        <p:txBody>
          <a:bodyPr/>
          <a:lstStyle/>
          <a:p>
            <a:r>
              <a:rPr lang="ja-JP" altLang="en-US" smtClean="0"/>
              <a:t>新カリキュラムに基づく相談支援従事者養成研修モデル研修</a:t>
            </a:r>
            <a:r>
              <a:rPr lang="en-US" altLang="ja-JP" smtClean="0"/>
              <a:t>(</a:t>
            </a:r>
            <a:r>
              <a:rPr lang="ja-JP" altLang="en-US" smtClean="0"/>
              <a:t>初任者研修</a:t>
            </a:r>
            <a:r>
              <a:rPr lang="en-US" altLang="ja-JP" smtClean="0"/>
              <a:t>), SSA2018-2019(c) </a:t>
            </a:r>
            <a:r>
              <a:rPr lang="ja-JP" altLang="en-US" smtClean="0"/>
              <a:t>不許複製</a:t>
            </a:r>
            <a:endParaRPr lang="en-US"/>
          </a:p>
        </p:txBody>
      </p:sp>
      <p:sp>
        <p:nvSpPr>
          <p:cNvPr id="5" name="スライド番号プレースホルダー 4"/>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285828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5742EE1-7896-45C2-9D1F-97E455C75808}" type="datetime1">
              <a:rPr lang="en-US" altLang="ja-JP" smtClean="0"/>
              <a:pPr/>
              <a:t>10/9/2019</a:t>
            </a:fld>
            <a:endParaRPr lang="en-US"/>
          </a:p>
        </p:txBody>
      </p:sp>
      <p:sp>
        <p:nvSpPr>
          <p:cNvPr id="3" name="フッター プレースホルダー 2"/>
          <p:cNvSpPr>
            <a:spLocks noGrp="1"/>
          </p:cNvSpPr>
          <p:nvPr>
            <p:ph type="ftr" sz="quarter" idx="11"/>
          </p:nvPr>
        </p:nvSpPr>
        <p:spPr/>
        <p:txBody>
          <a:bodyPr/>
          <a:lstStyle/>
          <a:p>
            <a:r>
              <a:rPr lang="ja-JP" altLang="en-US" smtClean="0"/>
              <a:t>新カリキュラムに基づく相談支援従事者養成研修モデル研修</a:t>
            </a:r>
            <a:r>
              <a:rPr lang="en-US" altLang="ja-JP" smtClean="0"/>
              <a:t>(</a:t>
            </a:r>
            <a:r>
              <a:rPr lang="ja-JP" altLang="en-US" smtClean="0"/>
              <a:t>初任者研修</a:t>
            </a:r>
            <a:r>
              <a:rPr lang="en-US" altLang="ja-JP" smtClean="0"/>
              <a:t>), SSA2018-2019(c) </a:t>
            </a:r>
            <a:r>
              <a:rPr lang="ja-JP" altLang="en-US" smtClean="0"/>
              <a:t>不許複製</a:t>
            </a:r>
            <a:endParaRPr lang="en-US"/>
          </a:p>
        </p:txBody>
      </p:sp>
      <p:sp>
        <p:nvSpPr>
          <p:cNvPr id="4" name="スライド番号プレースホルダー 3"/>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398936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268148A-B367-45B0-8162-1D5F952D6008}" type="datetime1">
              <a:rPr lang="en-US" altLang="ja-JP" smtClean="0"/>
              <a:pPr/>
              <a:t>10/9/2019</a:t>
            </a:fld>
            <a:endParaRPr lang="en-US"/>
          </a:p>
        </p:txBody>
      </p:sp>
      <p:sp>
        <p:nvSpPr>
          <p:cNvPr id="6" name="フッター プレースホルダー 5"/>
          <p:cNvSpPr>
            <a:spLocks noGrp="1"/>
          </p:cNvSpPr>
          <p:nvPr>
            <p:ph type="ftr" sz="quarter" idx="11"/>
          </p:nvPr>
        </p:nvSpPr>
        <p:spPr/>
        <p:txBody>
          <a:bodyPr/>
          <a:lstStyle/>
          <a:p>
            <a:r>
              <a:rPr lang="ja-JP" altLang="en-US" smtClean="0"/>
              <a:t>新カリキュラムに基づく相談支援従事者養成研修モデル研修</a:t>
            </a:r>
            <a:r>
              <a:rPr lang="en-US" altLang="ja-JP" smtClean="0"/>
              <a:t>(</a:t>
            </a:r>
            <a:r>
              <a:rPr lang="ja-JP" altLang="en-US" smtClean="0"/>
              <a:t>初任者研修</a:t>
            </a:r>
            <a:r>
              <a:rPr lang="en-US" altLang="ja-JP" smtClean="0"/>
              <a:t>), SSA2018-2019(c) </a:t>
            </a:r>
            <a:r>
              <a:rPr lang="ja-JP" altLang="en-US" smtClean="0"/>
              <a:t>不許複製</a:t>
            </a:r>
            <a:endParaRPr lang="en-US"/>
          </a:p>
        </p:txBody>
      </p:sp>
      <p:sp>
        <p:nvSpPr>
          <p:cNvPr id="7" name="スライド番号プレースホルダー 6"/>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26574315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DD0503E-0857-4089-A167-4DE1978FA34A}" type="datetime1">
              <a:rPr lang="en-US" altLang="ja-JP" smtClean="0"/>
              <a:pPr/>
              <a:t>10/9/2019</a:t>
            </a:fld>
            <a:endParaRPr lang="en-US"/>
          </a:p>
        </p:txBody>
      </p:sp>
      <p:sp>
        <p:nvSpPr>
          <p:cNvPr id="6" name="フッター プレースホルダー 5"/>
          <p:cNvSpPr>
            <a:spLocks noGrp="1"/>
          </p:cNvSpPr>
          <p:nvPr>
            <p:ph type="ftr" sz="quarter" idx="11"/>
          </p:nvPr>
        </p:nvSpPr>
        <p:spPr/>
        <p:txBody>
          <a:bodyPr/>
          <a:lstStyle/>
          <a:p>
            <a:r>
              <a:rPr lang="ja-JP" altLang="en-US" smtClean="0"/>
              <a:t>新カリキュラムに基づく相談支援従事者養成研修モデル研修</a:t>
            </a:r>
            <a:r>
              <a:rPr lang="en-US" altLang="ja-JP" smtClean="0"/>
              <a:t>(</a:t>
            </a:r>
            <a:r>
              <a:rPr lang="ja-JP" altLang="en-US" smtClean="0"/>
              <a:t>初任者研修</a:t>
            </a:r>
            <a:r>
              <a:rPr lang="en-US" altLang="ja-JP" smtClean="0"/>
              <a:t>), SSA2018-2019(c) </a:t>
            </a:r>
            <a:r>
              <a:rPr lang="ja-JP" altLang="en-US" smtClean="0"/>
              <a:t>不許複製</a:t>
            </a:r>
            <a:endParaRPr lang="en-US"/>
          </a:p>
        </p:txBody>
      </p:sp>
      <p:sp>
        <p:nvSpPr>
          <p:cNvPr id="7" name="スライド番号プレースホルダー 6"/>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68715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68148A-B367-45B0-8162-1D5F952D6008}" type="datetime1">
              <a:rPr lang="en-US" altLang="ja-JP" smtClean="0"/>
              <a:pPr/>
              <a:t>10/9/2019</a:t>
            </a:fld>
            <a:endParaRPr 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smtClean="0"/>
              <a:t>新カリキュラムに基づく相談支援従事者養成研修モデル研修</a:t>
            </a:r>
            <a:r>
              <a:rPr lang="en-US" altLang="ja-JP" smtClean="0"/>
              <a:t>(</a:t>
            </a:r>
            <a:r>
              <a:rPr lang="ja-JP" altLang="en-US" smtClean="0"/>
              <a:t>初任者研修</a:t>
            </a:r>
            <a:r>
              <a:rPr lang="en-US" altLang="ja-JP" smtClean="0"/>
              <a:t>), SSA2018-2019(c) </a:t>
            </a:r>
            <a:r>
              <a:rPr lang="ja-JP" altLang="en-US" smtClean="0"/>
              <a:t>不許複製</a:t>
            </a:r>
            <a:endParaRPr 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D889E0-CAB2-4699-909D-B9A88D47ACBE}" type="slidenum">
              <a:rPr lang="en-US" smtClean="0"/>
              <a:pPr/>
              <a:t>‹#›</a:t>
            </a:fld>
            <a:endParaRPr lang="en-US"/>
          </a:p>
        </p:txBody>
      </p:sp>
    </p:spTree>
    <p:extLst>
      <p:ext uri="{BB962C8B-B14F-4D97-AF65-F5344CB8AC3E}">
        <p14:creationId xmlns:p14="http://schemas.microsoft.com/office/powerpoint/2010/main" val="139059259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p:cNvSpPr>
            <a:spLocks noGrp="1"/>
          </p:cNvSpPr>
          <p:nvPr>
            <p:ph type="ftr" sz="quarter" idx="11"/>
          </p:nvPr>
        </p:nvSpPr>
        <p:spPr>
          <a:xfrm>
            <a:off x="0" y="6620256"/>
            <a:ext cx="9143999" cy="204134"/>
          </a:xfrm>
        </p:spPr>
        <p:txBody>
          <a:bodyPr/>
          <a:lstStyle/>
          <a:p>
            <a:r>
              <a:rPr kumimoji="1" lang="zh-TW" altLang="en-US" sz="800" smtClean="0">
                <a:latin typeface="ＭＳ Ｐゴシック" panose="020B0600070205080204" pitchFamily="50" charset="-128"/>
                <a:ea typeface="ＭＳ Ｐゴシック" panose="020B0600070205080204" pitchFamily="50" charset="-128"/>
              </a:rPr>
              <a:t>令和元年度相談支援従事者指導者養成研修 配布資料</a:t>
            </a:r>
            <a:endParaRPr kumimoji="1" lang="ja-JP" altLang="en-US" sz="800">
              <a:latin typeface="ＭＳ Ｐゴシック" panose="020B0600070205080204" pitchFamily="50" charset="-128"/>
              <a:ea typeface="ＭＳ Ｐゴシック" panose="020B0600070205080204" pitchFamily="50" charset="-128"/>
            </a:endParaRPr>
          </a:p>
        </p:txBody>
      </p:sp>
      <p:sp>
        <p:nvSpPr>
          <p:cNvPr id="2" name="タイトル 1"/>
          <p:cNvSpPr>
            <a:spLocks noGrp="1"/>
          </p:cNvSpPr>
          <p:nvPr>
            <p:ph type="ctrTitle" idx="4294967295"/>
          </p:nvPr>
        </p:nvSpPr>
        <p:spPr>
          <a:xfrm>
            <a:off x="1149330" y="2994084"/>
            <a:ext cx="7288642" cy="1699836"/>
          </a:xfrm>
        </p:spPr>
        <p:txBody>
          <a:bodyPr>
            <a:normAutofit/>
          </a:bodyPr>
          <a:lstStyle/>
          <a:p>
            <a:r>
              <a:rPr lang="ja-JP" altLang="en-US" sz="2954" smtClean="0">
                <a:latin typeface="ＭＳ Ｐゴシック" panose="020B0600070205080204" pitchFamily="50" charset="-128"/>
                <a:ea typeface="ＭＳ Ｐゴシック" panose="020B0600070205080204" pitchFamily="50" charset="-128"/>
              </a:rPr>
              <a:t>相談支援における</a:t>
            </a:r>
            <a:br>
              <a:rPr lang="ja-JP" altLang="en-US" sz="2954" smtClean="0">
                <a:latin typeface="ＭＳ Ｐゴシック" panose="020B0600070205080204" pitchFamily="50" charset="-128"/>
                <a:ea typeface="ＭＳ Ｐゴシック" panose="020B0600070205080204" pitchFamily="50" charset="-128"/>
              </a:rPr>
            </a:br>
            <a:r>
              <a:rPr lang="ja-JP" altLang="en-US" sz="2954" smtClean="0">
                <a:latin typeface="ＭＳ Ｐゴシック" panose="020B0600070205080204" pitchFamily="50" charset="-128"/>
                <a:ea typeface="ＭＳ Ｐゴシック" panose="020B0600070205080204" pitchFamily="50" charset="-128"/>
              </a:rPr>
              <a:t>ケアマネジメント手法とそのプロセス</a:t>
            </a:r>
            <a:r>
              <a:rPr lang="en-US" altLang="ja-JP" sz="2954" smtClean="0">
                <a:latin typeface="ＭＳ Ｐゴシック" panose="020B0600070205080204" pitchFamily="50" charset="-128"/>
                <a:ea typeface="ＭＳ Ｐゴシック" panose="020B0600070205080204" pitchFamily="50" charset="-128"/>
              </a:rPr>
              <a:t/>
            </a:r>
            <a:br>
              <a:rPr lang="en-US" altLang="ja-JP" sz="2954" smtClean="0">
                <a:latin typeface="ＭＳ Ｐゴシック" panose="020B0600070205080204" pitchFamily="50" charset="-128"/>
                <a:ea typeface="ＭＳ Ｐゴシック" panose="020B0600070205080204" pitchFamily="50" charset="-128"/>
              </a:rPr>
            </a:br>
            <a:r>
              <a:rPr lang="ja-JP" altLang="en-US" sz="1800">
                <a:latin typeface="ＭＳ Ｐゴシック" panose="020B0600070205080204" pitchFamily="50" charset="-128"/>
                <a:ea typeface="ＭＳ Ｐゴシック" panose="020B0600070205080204" pitchFamily="50" charset="-128"/>
              </a:rPr>
              <a:t/>
            </a:r>
            <a:br>
              <a:rPr lang="ja-JP" altLang="en-US" sz="1800">
                <a:latin typeface="ＭＳ Ｐゴシック" panose="020B0600070205080204" pitchFamily="50" charset="-128"/>
                <a:ea typeface="ＭＳ Ｐゴシック" panose="020B0600070205080204" pitchFamily="50" charset="-128"/>
              </a:rPr>
            </a:br>
            <a:r>
              <a:rPr lang="en-US" altLang="ja-JP" sz="1800" smtClean="0">
                <a:latin typeface="ＭＳ Ｐゴシック" panose="020B0600070205080204" pitchFamily="50" charset="-128"/>
                <a:ea typeface="ＭＳ Ｐゴシック" panose="020B0600070205080204" pitchFamily="50" charset="-128"/>
              </a:rPr>
              <a:t>Ⅰ </a:t>
            </a:r>
            <a:r>
              <a:rPr lang="ja-JP" altLang="en-US" sz="1800" smtClean="0">
                <a:latin typeface="ＭＳ Ｐゴシック" panose="020B0600070205080204" pitchFamily="50" charset="-128"/>
                <a:ea typeface="ＭＳ Ｐゴシック" panose="020B0600070205080204" pitchFamily="50" charset="-128"/>
              </a:rPr>
              <a:t>ケアマネジメントとそのプロセス、基本的視点</a:t>
            </a:r>
            <a:br>
              <a:rPr lang="ja-JP" altLang="en-US" sz="1800" smtClean="0">
                <a:latin typeface="ＭＳ Ｐゴシック" panose="020B0600070205080204" pitchFamily="50" charset="-128"/>
                <a:ea typeface="ＭＳ Ｐゴシック" panose="020B0600070205080204" pitchFamily="50" charset="-128"/>
              </a:rPr>
            </a:br>
            <a:r>
              <a:rPr lang="en-US" altLang="ja-JP" sz="1800" smtClean="0">
                <a:latin typeface="ＭＳ Ｐゴシック" panose="020B0600070205080204" pitchFamily="50" charset="-128"/>
                <a:ea typeface="ＭＳ Ｐゴシック" panose="020B0600070205080204" pitchFamily="50" charset="-128"/>
              </a:rPr>
              <a:t>Ⅱ </a:t>
            </a:r>
            <a:r>
              <a:rPr lang="ja-JP" altLang="en-US" sz="1800" smtClean="0">
                <a:latin typeface="ＭＳ Ｐゴシック" panose="020B0600070205080204" pitchFamily="50" charset="-128"/>
                <a:ea typeface="ＭＳ Ｐゴシック" panose="020B0600070205080204" pitchFamily="50" charset="-128"/>
              </a:rPr>
              <a:t>多職種連携とチームアプローチ</a:t>
            </a:r>
            <a:endParaRPr lang="ja-JP" altLang="en-US" sz="1800" dirty="0">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256704" y="494350"/>
            <a:ext cx="5642028" cy="348109"/>
          </a:xfrm>
          <a:prstGeom prst="rect">
            <a:avLst/>
          </a:prstGeom>
          <a:noFill/>
        </p:spPr>
        <p:txBody>
          <a:bodyPr wrap="square" rtlCol="0">
            <a:spAutoFit/>
          </a:bodyPr>
          <a:lstStyle/>
          <a:p>
            <a:r>
              <a:rPr lang="ja-JP" altLang="en-US" sz="1662"/>
              <a:t>令和元年度 相談支援従事者指導者養成研修</a:t>
            </a:r>
          </a:p>
        </p:txBody>
      </p:sp>
      <p:sp>
        <p:nvSpPr>
          <p:cNvPr id="10" name="テキスト ボックス 9"/>
          <p:cNvSpPr txBox="1"/>
          <p:nvPr/>
        </p:nvSpPr>
        <p:spPr>
          <a:xfrm>
            <a:off x="1160047" y="2444969"/>
            <a:ext cx="5642028" cy="433196"/>
          </a:xfrm>
          <a:prstGeom prst="rect">
            <a:avLst/>
          </a:prstGeom>
          <a:noFill/>
        </p:spPr>
        <p:txBody>
          <a:bodyPr wrap="square" rtlCol="0">
            <a:spAutoFit/>
          </a:bodyPr>
          <a:lstStyle/>
          <a:p>
            <a:r>
              <a:rPr lang="ja-JP" altLang="en-US" sz="2215">
                <a:latin typeface="ＭＳ Ｐゴシック" panose="020B0600070205080204" pitchFamily="50" charset="-128"/>
                <a:ea typeface="ＭＳ Ｐゴシック" panose="020B0600070205080204" pitchFamily="50" charset="-128"/>
              </a:rPr>
              <a:t>初任者研修</a:t>
            </a:r>
            <a:r>
              <a:rPr lang="ja-JP" altLang="en-US" sz="2215" smtClean="0">
                <a:latin typeface="ＭＳ Ｐゴシック" panose="020B0600070205080204" pitchFamily="50" charset="-128"/>
                <a:ea typeface="ＭＳ Ｐゴシック" panose="020B0600070205080204" pitchFamily="50" charset="-128"/>
              </a:rPr>
              <a:t>講義６</a:t>
            </a:r>
            <a:endParaRPr lang="ja-JP" altLang="en-US" sz="2215">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02906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12"/>
          </p:nvPr>
        </p:nvSpPr>
        <p:spPr/>
        <p:txBody>
          <a:bodyPr/>
          <a:lstStyle/>
          <a:p>
            <a:fld id="{5FD889E0-CAB2-4699-909D-B9A88D47ACBE}" type="slidenum">
              <a:rPr lang="en-US" smtClean="0"/>
              <a:pPr/>
              <a:t>10</a:t>
            </a:fld>
            <a:endParaRPr lang="en-US"/>
          </a:p>
        </p:txBody>
      </p:sp>
      <p:sp>
        <p:nvSpPr>
          <p:cNvPr id="4" name="テキスト ボックス 3"/>
          <p:cNvSpPr txBox="1"/>
          <p:nvPr/>
        </p:nvSpPr>
        <p:spPr>
          <a:xfrm>
            <a:off x="251520" y="2500747"/>
            <a:ext cx="8640960" cy="523220"/>
          </a:xfrm>
          <a:prstGeom prst="rect">
            <a:avLst/>
          </a:prstGeom>
          <a:noFill/>
        </p:spPr>
        <p:txBody>
          <a:bodyPr wrap="square" rtlCol="0">
            <a:spAutoFit/>
          </a:bodyPr>
          <a:lstStyle/>
          <a:p>
            <a:pPr algn="ctr"/>
            <a:r>
              <a:rPr kumimoji="1" lang="en-US" altLang="ja-JP" sz="2800" b="1" dirty="0">
                <a:latin typeface="メイリオ" pitchFamily="50" charset="-128"/>
                <a:ea typeface="メイリオ" pitchFamily="50" charset="-128"/>
                <a:cs typeface="メイリオ" pitchFamily="50" charset="-128"/>
              </a:rPr>
              <a:t>【</a:t>
            </a:r>
            <a:r>
              <a:rPr kumimoji="1" lang="ja-JP" altLang="en-US" sz="2800" b="1" dirty="0">
                <a:latin typeface="メイリオ" pitchFamily="50" charset="-128"/>
                <a:ea typeface="メイリオ" pitchFamily="50" charset="-128"/>
                <a:cs typeface="メイリオ" pitchFamily="50" charset="-128"/>
              </a:rPr>
              <a:t>２</a:t>
            </a:r>
            <a:r>
              <a:rPr kumimoji="1" lang="en-US" altLang="ja-JP" sz="2800" b="1" dirty="0">
                <a:latin typeface="メイリオ" pitchFamily="50" charset="-128"/>
                <a:ea typeface="メイリオ" pitchFamily="50" charset="-128"/>
                <a:cs typeface="メイリオ" pitchFamily="50" charset="-128"/>
              </a:rPr>
              <a:t>】</a:t>
            </a:r>
            <a:r>
              <a:rPr kumimoji="1" lang="ja-JP" altLang="en-US" sz="2800" b="1" dirty="0">
                <a:latin typeface="メイリオ" pitchFamily="50" charset="-128"/>
                <a:ea typeface="メイリオ" pitchFamily="50" charset="-128"/>
                <a:cs typeface="メイリオ" pitchFamily="50" charset="-128"/>
              </a:rPr>
              <a:t>ケアマネジメントの展開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8922" y="72518"/>
            <a:ext cx="8539734" cy="1325563"/>
          </a:xfrm>
        </p:spPr>
        <p:txBody>
          <a:bodyPr>
            <a:normAutofit/>
          </a:bodyPr>
          <a:lstStyle/>
          <a:p>
            <a:r>
              <a:rPr kumimoji="1" lang="ja-JP" altLang="en-US" sz="2800" dirty="0">
                <a:latin typeface="ＤＨＰ特太ゴシック体" panose="020B0500000000000000" pitchFamily="50" charset="-128"/>
                <a:ea typeface="ＤＨＰ特太ゴシック体" panose="020B0500000000000000" pitchFamily="50" charset="-128"/>
                <a:cs typeface="メイリオ" pitchFamily="50" charset="-128"/>
              </a:rPr>
              <a:t>あなたが電話を受けたら、</a:t>
            </a:r>
            <a:r>
              <a:rPr lang="ja-JP" altLang="en-US" sz="2800" dirty="0">
                <a:latin typeface="ＤＨＰ特太ゴシック体" panose="020B0500000000000000" pitchFamily="50" charset="-128"/>
                <a:ea typeface="ＤＨＰ特太ゴシック体" panose="020B0500000000000000" pitchFamily="50" charset="-128"/>
                <a:cs typeface="メイリオ" pitchFamily="50" charset="-128"/>
              </a:rPr>
              <a:t>この後どうしますか？</a:t>
            </a:r>
            <a:endParaRPr kumimoji="1" lang="ja-JP" altLang="en-US" sz="2800" dirty="0">
              <a:latin typeface="ＤＨＰ特太ゴシック体" panose="020B0500000000000000" pitchFamily="50" charset="-128"/>
              <a:ea typeface="ＤＨＰ特太ゴシック体" panose="020B0500000000000000" pitchFamily="50" charset="-128"/>
              <a:cs typeface="メイリオ" pitchFamily="50" charset="-128"/>
            </a:endParaRPr>
          </a:p>
        </p:txBody>
      </p:sp>
      <p:sp>
        <p:nvSpPr>
          <p:cNvPr id="6" name="スライド番号プレースホルダ 5"/>
          <p:cNvSpPr>
            <a:spLocks noGrp="1"/>
          </p:cNvSpPr>
          <p:nvPr>
            <p:ph type="sldNum" sz="quarter" idx="12"/>
          </p:nvPr>
        </p:nvSpPr>
        <p:spPr/>
        <p:txBody>
          <a:bodyPr/>
          <a:lstStyle/>
          <a:p>
            <a:fld id="{5FD889E0-CAB2-4699-909D-B9A88D47ACBE}" type="slidenum">
              <a:rPr lang="en-US" smtClean="0"/>
              <a:pPr/>
              <a:t>11</a:t>
            </a:fld>
            <a:endParaRPr lang="en-US"/>
          </a:p>
        </p:txBody>
      </p:sp>
      <p:sp>
        <p:nvSpPr>
          <p:cNvPr id="3" name="コンテンツ プレースホルダー 2"/>
          <p:cNvSpPr>
            <a:spLocks noGrp="1"/>
          </p:cNvSpPr>
          <p:nvPr>
            <p:ph idx="4294967295"/>
          </p:nvPr>
        </p:nvSpPr>
        <p:spPr>
          <a:xfrm>
            <a:off x="574612" y="1283641"/>
            <a:ext cx="8245860" cy="930275"/>
          </a:xfrm>
        </p:spPr>
        <p:txBody>
          <a:bodyPr>
            <a:normAutofit/>
          </a:bodyPr>
          <a:lstStyle/>
          <a:p>
            <a:pPr>
              <a:lnSpc>
                <a:spcPct val="100000"/>
              </a:lnSpc>
            </a:pPr>
            <a:r>
              <a:rPr kumimoji="1" lang="ja-JP" altLang="en-US" sz="2400" dirty="0">
                <a:latin typeface="ＭＳ Ｐゴシック" panose="020B0600070205080204" pitchFamily="50" charset="-128"/>
                <a:ea typeface="ＭＳ Ｐゴシック" panose="020B0600070205080204" pitchFamily="50" charset="-128"/>
                <a:cs typeface="メイリオ" pitchFamily="50" charset="-128"/>
              </a:rPr>
              <a:t>山田あさみさん</a:t>
            </a:r>
            <a:r>
              <a:rPr kumimoji="1" lang="en-US" altLang="ja-JP" sz="2400" dirty="0">
                <a:latin typeface="ＭＳ Ｐゴシック" panose="020B0600070205080204" pitchFamily="50" charset="-128"/>
                <a:ea typeface="ＭＳ Ｐゴシック" panose="020B0600070205080204" pitchFamily="50" charset="-128"/>
                <a:cs typeface="メイリオ" pitchFamily="50" charset="-128"/>
              </a:rPr>
              <a:t> </a:t>
            </a:r>
            <a:r>
              <a:rPr lang="en-US" altLang="ja-JP" sz="2400" dirty="0">
                <a:latin typeface="ＭＳ Ｐゴシック" panose="020B0600070205080204" pitchFamily="50" charset="-128"/>
                <a:ea typeface="ＭＳ Ｐゴシック" panose="020B0600070205080204" pitchFamily="50" charset="-128"/>
                <a:cs typeface="メイリオ" pitchFamily="50" charset="-128"/>
              </a:rPr>
              <a:t>(</a:t>
            </a:r>
            <a:r>
              <a:rPr lang="ja-JP" altLang="en-US" sz="2400" dirty="0">
                <a:latin typeface="ＭＳ Ｐゴシック" panose="020B0600070205080204" pitchFamily="50" charset="-128"/>
                <a:ea typeface="ＭＳ Ｐゴシック" panose="020B0600070205080204" pitchFamily="50" charset="-128"/>
                <a:cs typeface="メイリオ" pitchFamily="50" charset="-128"/>
              </a:rPr>
              <a:t>仮名</a:t>
            </a:r>
            <a:r>
              <a:rPr lang="en-US" altLang="ja-JP" sz="2400" dirty="0">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2400" dirty="0">
                <a:latin typeface="ＭＳ Ｐゴシック" panose="020B0600070205080204" pitchFamily="50" charset="-128"/>
                <a:ea typeface="ＭＳ Ｐゴシック" panose="020B0600070205080204" pitchFamily="50" charset="-128"/>
                <a:cs typeface="メイリオ" pitchFamily="50" charset="-128"/>
              </a:rPr>
              <a:t>：</a:t>
            </a:r>
            <a:r>
              <a:rPr kumimoji="1" lang="en-US" altLang="ja-JP" sz="2400" dirty="0">
                <a:latin typeface="ＭＳ Ｐゴシック" panose="020B0600070205080204" pitchFamily="50" charset="-128"/>
                <a:ea typeface="ＭＳ Ｐゴシック" panose="020B0600070205080204" pitchFamily="50" charset="-128"/>
                <a:cs typeface="メイリオ" pitchFamily="50" charset="-128"/>
              </a:rPr>
              <a:t> </a:t>
            </a:r>
            <a:r>
              <a:rPr kumimoji="1" lang="ja-JP" altLang="en-US" sz="2400" dirty="0">
                <a:latin typeface="ＭＳ Ｐゴシック" panose="020B0600070205080204" pitchFamily="50" charset="-128"/>
                <a:ea typeface="ＭＳ Ｐゴシック" panose="020B0600070205080204" pitchFamily="50" charset="-128"/>
                <a:cs typeface="メイリオ" pitchFamily="50" charset="-128"/>
              </a:rPr>
              <a:t>当時</a:t>
            </a:r>
            <a:r>
              <a:rPr kumimoji="1" lang="en-US" altLang="ja-JP" sz="2400" dirty="0">
                <a:latin typeface="ＭＳ Ｐゴシック" panose="020B0600070205080204" pitchFamily="50" charset="-128"/>
                <a:ea typeface="ＭＳ Ｐゴシック" panose="020B0600070205080204" pitchFamily="50" charset="-128"/>
                <a:cs typeface="メイリオ" pitchFamily="50" charset="-128"/>
              </a:rPr>
              <a:t>20</a:t>
            </a:r>
            <a:r>
              <a:rPr kumimoji="1" lang="ja-JP" altLang="en-US" sz="2400" dirty="0">
                <a:latin typeface="ＭＳ Ｐゴシック" panose="020B0600070205080204" pitchFamily="50" charset="-128"/>
                <a:ea typeface="ＭＳ Ｐゴシック" panose="020B0600070205080204" pitchFamily="50" charset="-128"/>
                <a:cs typeface="メイリオ" pitchFamily="50" charset="-128"/>
              </a:rPr>
              <a:t>歳</a:t>
            </a:r>
            <a:r>
              <a:rPr kumimoji="1" lang="en-US" altLang="ja-JP" sz="2400" dirty="0">
                <a:latin typeface="ＭＳ Ｐゴシック" panose="020B0600070205080204" pitchFamily="50" charset="-128"/>
                <a:ea typeface="ＭＳ Ｐゴシック" panose="020B0600070205080204" pitchFamily="50" charset="-128"/>
                <a:cs typeface="メイリオ" pitchFamily="50" charset="-128"/>
              </a:rPr>
              <a:t> </a:t>
            </a:r>
            <a:r>
              <a:rPr kumimoji="1" lang="ja-JP" altLang="en-US" sz="2400" dirty="0">
                <a:latin typeface="ＭＳ Ｐゴシック" panose="020B0600070205080204" pitchFamily="50" charset="-128"/>
                <a:ea typeface="ＭＳ Ｐゴシック" panose="020B0600070205080204" pitchFamily="50" charset="-128"/>
                <a:cs typeface="メイリオ" pitchFamily="50" charset="-128"/>
              </a:rPr>
              <a:t>女性</a:t>
            </a:r>
            <a:endParaRPr kumimoji="1" lang="en-US" altLang="ja-JP" sz="2400" dirty="0">
              <a:latin typeface="ＭＳ Ｐゴシック" panose="020B0600070205080204" pitchFamily="50" charset="-128"/>
              <a:ea typeface="ＭＳ Ｐゴシック" panose="020B0600070205080204" pitchFamily="50" charset="-128"/>
              <a:cs typeface="メイリオ" pitchFamily="50" charset="-128"/>
            </a:endParaRPr>
          </a:p>
          <a:p>
            <a:pPr>
              <a:lnSpc>
                <a:spcPct val="100000"/>
              </a:lnSpc>
            </a:pPr>
            <a:r>
              <a:rPr kumimoji="1" lang="ja-JP" altLang="en-US" sz="2400" dirty="0">
                <a:latin typeface="ＭＳ Ｐゴシック" panose="020B0600070205080204" pitchFamily="50" charset="-128"/>
                <a:ea typeface="ＭＳ Ｐゴシック" panose="020B0600070205080204" pitchFamily="50" charset="-128"/>
                <a:cs typeface="メイリオ" pitchFamily="50" charset="-128"/>
              </a:rPr>
              <a:t>支援経路：入院中のリハビリ病院</a:t>
            </a:r>
            <a:r>
              <a:rPr lang="en-US" altLang="ja-JP" sz="2400" dirty="0">
                <a:latin typeface="ＭＳ Ｐゴシック" panose="020B0600070205080204" pitchFamily="50" charset="-128"/>
                <a:ea typeface="ＭＳ Ｐゴシック" panose="020B0600070205080204" pitchFamily="50" charset="-128"/>
                <a:cs typeface="メイリオ" pitchFamily="50" charset="-128"/>
              </a:rPr>
              <a:t> </a:t>
            </a:r>
            <a:r>
              <a:rPr kumimoji="1" lang="ja-JP" altLang="en-US" sz="2400" dirty="0">
                <a:latin typeface="ＭＳ Ｐゴシック" panose="020B0600070205080204" pitchFamily="50" charset="-128"/>
                <a:ea typeface="ＭＳ Ｐゴシック" panose="020B0600070205080204" pitchFamily="50" charset="-128"/>
                <a:cs typeface="メイリオ" pitchFamily="50" charset="-128"/>
              </a:rPr>
              <a:t>医療相談室</a:t>
            </a:r>
            <a:r>
              <a:rPr kumimoji="1" lang="en-US" altLang="ja-JP" sz="2400" dirty="0">
                <a:latin typeface="ＭＳ Ｐゴシック" panose="020B0600070205080204" pitchFamily="50" charset="-128"/>
                <a:ea typeface="ＭＳ Ｐゴシック" panose="020B0600070205080204" pitchFamily="50" charset="-128"/>
                <a:cs typeface="メイリオ" pitchFamily="50" charset="-128"/>
              </a:rPr>
              <a:t>MSW </a:t>
            </a:r>
            <a:r>
              <a:rPr kumimoji="1" lang="ja-JP" altLang="en-US" sz="2400" dirty="0">
                <a:latin typeface="ＭＳ Ｐゴシック" panose="020B0600070205080204" pitchFamily="50" charset="-128"/>
                <a:ea typeface="ＭＳ Ｐゴシック" panose="020B0600070205080204" pitchFamily="50" charset="-128"/>
                <a:cs typeface="メイリオ" pitchFamily="50" charset="-128"/>
              </a:rPr>
              <a:t>より入電</a:t>
            </a:r>
            <a:endParaRPr lang="en-US" altLang="ja-JP" sz="2400" dirty="0">
              <a:latin typeface="ＭＳ Ｐゴシック" panose="020B0600070205080204" pitchFamily="50" charset="-128"/>
              <a:ea typeface="ＭＳ Ｐゴシック" panose="020B0600070205080204" pitchFamily="50" charset="-128"/>
              <a:cs typeface="メイリオ" pitchFamily="50" charset="-128"/>
            </a:endParaRPr>
          </a:p>
        </p:txBody>
      </p:sp>
      <p:sp>
        <p:nvSpPr>
          <p:cNvPr id="4" name="正方形/長方形 3"/>
          <p:cNvSpPr/>
          <p:nvPr/>
        </p:nvSpPr>
        <p:spPr>
          <a:xfrm>
            <a:off x="624896" y="2462784"/>
            <a:ext cx="8280920" cy="36587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altLang="ja-JP" sz="2000">
                <a:latin typeface="ＭＳ ゴシック" panose="020B0609070205080204" pitchFamily="49" charset="-128"/>
                <a:ea typeface="ＭＳ ゴシック" panose="020B0609070205080204" pitchFamily="49" charset="-128"/>
                <a:cs typeface="メイリオ" pitchFamily="50" charset="-128"/>
              </a:rPr>
              <a:t> </a:t>
            </a:r>
            <a:r>
              <a:rPr lang="ja-JP" altLang="en-US" sz="2000" smtClean="0">
                <a:latin typeface="ＭＳ ゴシック" panose="020B0609070205080204" pitchFamily="49" charset="-128"/>
                <a:ea typeface="ＭＳ ゴシック" panose="020B0609070205080204" pitchFamily="49" charset="-128"/>
                <a:cs typeface="メイリオ" pitchFamily="50" charset="-128"/>
              </a:rPr>
              <a:t>ＭＳＷの</a:t>
            </a:r>
            <a:r>
              <a:rPr lang="ja-JP" altLang="en-US" sz="2000" dirty="0">
                <a:latin typeface="ＭＳ ゴシック" panose="020B0609070205080204" pitchFamily="49" charset="-128"/>
                <a:ea typeface="ＭＳ ゴシック" panose="020B0609070205080204" pitchFamily="49" charset="-128"/>
                <a:cs typeface="メイリオ" pitchFamily="50" charset="-128"/>
              </a:rPr>
              <a:t>話（何度か一緒に動いたことのある担当者）</a:t>
            </a:r>
            <a:endParaRPr lang="en-US" altLang="ja-JP" sz="2000" dirty="0">
              <a:latin typeface="ＭＳ ゴシック" panose="020B0609070205080204" pitchFamily="49" charset="-128"/>
              <a:ea typeface="ＭＳ ゴシック" panose="020B0609070205080204" pitchFamily="49" charset="-128"/>
              <a:cs typeface="メイリオ" pitchFamily="50" charset="-128"/>
            </a:endParaRPr>
          </a:p>
          <a:p>
            <a:r>
              <a:rPr lang="ja-JP" altLang="en-US" sz="2000" dirty="0">
                <a:latin typeface="ＭＳ ゴシック" panose="020B0609070205080204" pitchFamily="49" charset="-128"/>
                <a:ea typeface="ＭＳ ゴシック" panose="020B0609070205080204" pitchFamily="49" charset="-128"/>
                <a:cs typeface="メイリオ" pitchFamily="50" charset="-128"/>
              </a:rPr>
              <a:t>　・Ａ市</a:t>
            </a:r>
            <a:r>
              <a:rPr lang="ja-JP" altLang="en-US" sz="2000">
                <a:latin typeface="ＭＳ ゴシック" panose="020B0609070205080204" pitchFamily="49" charset="-128"/>
                <a:ea typeface="ＭＳ ゴシック" panose="020B0609070205080204" pitchFamily="49" charset="-128"/>
                <a:cs typeface="メイリオ" pitchFamily="50" charset="-128"/>
              </a:rPr>
              <a:t>在住</a:t>
            </a:r>
            <a:r>
              <a:rPr lang="ja-JP" altLang="en-US" sz="2000" smtClean="0">
                <a:latin typeface="ＭＳ ゴシック" panose="020B0609070205080204" pitchFamily="49" charset="-128"/>
                <a:ea typeface="ＭＳ ゴシック" panose="020B0609070205080204" pitchFamily="49" charset="-128"/>
                <a:cs typeface="メイリオ" pitchFamily="50" charset="-128"/>
              </a:rPr>
              <a:t>のＡ大学</a:t>
            </a:r>
            <a:r>
              <a:rPr lang="ja-JP" altLang="en-US" sz="2000" dirty="0">
                <a:latin typeface="ＭＳ ゴシック" panose="020B0609070205080204" pitchFamily="49" charset="-128"/>
                <a:ea typeface="ＭＳ ゴシック" panose="020B0609070205080204" pitchFamily="49" charset="-128"/>
                <a:cs typeface="メイリオ" pitchFamily="50" charset="-128"/>
              </a:rPr>
              <a:t>教育学部</a:t>
            </a:r>
            <a:r>
              <a:rPr lang="en-US" altLang="ja-JP" sz="2000" dirty="0">
                <a:latin typeface="ＭＳ ゴシック" panose="020B0609070205080204" pitchFamily="49" charset="-128"/>
                <a:ea typeface="ＭＳ ゴシック" panose="020B0609070205080204" pitchFamily="49" charset="-128"/>
                <a:cs typeface="メイリオ" pitchFamily="50" charset="-128"/>
              </a:rPr>
              <a:t>2</a:t>
            </a:r>
            <a:r>
              <a:rPr lang="ja-JP" altLang="en-US" sz="2000" dirty="0">
                <a:latin typeface="ＭＳ ゴシック" panose="020B0609070205080204" pitchFamily="49" charset="-128"/>
                <a:ea typeface="ＭＳ ゴシック" panose="020B0609070205080204" pitchFamily="49" charset="-128"/>
                <a:cs typeface="メイリオ" pitchFamily="50" charset="-128"/>
              </a:rPr>
              <a:t>年生</a:t>
            </a:r>
            <a:r>
              <a:rPr lang="en-US" altLang="ja-JP" sz="2000" dirty="0">
                <a:latin typeface="ＭＳ ゴシック" panose="020B0609070205080204" pitchFamily="49" charset="-128"/>
                <a:ea typeface="ＭＳ ゴシック" panose="020B0609070205080204" pitchFamily="49" charset="-128"/>
                <a:cs typeface="メイリオ" pitchFamily="50" charset="-128"/>
              </a:rPr>
              <a:t>(1</a:t>
            </a:r>
            <a:r>
              <a:rPr lang="ja-JP" altLang="en-US" sz="2000" dirty="0">
                <a:latin typeface="ＭＳ ゴシック" panose="020B0609070205080204" pitchFamily="49" charset="-128"/>
                <a:ea typeface="ＭＳ ゴシック" panose="020B0609070205080204" pitchFamily="49" charset="-128"/>
                <a:cs typeface="メイリオ" pitchFamily="50" charset="-128"/>
              </a:rPr>
              <a:t>年留年</a:t>
            </a:r>
            <a:r>
              <a:rPr lang="en-US" altLang="ja-JP" sz="2000" dirty="0">
                <a:latin typeface="ＭＳ ゴシック" panose="020B0609070205080204" pitchFamily="49" charset="-128"/>
                <a:ea typeface="ＭＳ ゴシック" panose="020B0609070205080204" pitchFamily="49" charset="-128"/>
                <a:cs typeface="メイリオ" pitchFamily="50" charset="-128"/>
              </a:rPr>
              <a:t>)</a:t>
            </a:r>
            <a:r>
              <a:rPr lang="ja-JP" altLang="en-US" sz="2000" dirty="0" err="1">
                <a:latin typeface="ＭＳ ゴシック" panose="020B0609070205080204" pitchFamily="49" charset="-128"/>
                <a:ea typeface="ＭＳ ゴシック" panose="020B0609070205080204" pitchFamily="49" charset="-128"/>
                <a:cs typeface="メイリオ" pitchFamily="50" charset="-128"/>
              </a:rPr>
              <a:t>。</a:t>
            </a:r>
            <a:r>
              <a:rPr lang="ja-JP" altLang="en-US" sz="2000" dirty="0">
                <a:latin typeface="ＭＳ ゴシック" panose="020B0609070205080204" pitchFamily="49" charset="-128"/>
                <a:ea typeface="ＭＳ ゴシック" panose="020B0609070205080204" pitchFamily="49" charset="-128"/>
                <a:cs typeface="メイリオ" pitchFamily="50" charset="-128"/>
              </a:rPr>
              <a:t>事故後休学中。</a:t>
            </a:r>
            <a:endParaRPr lang="en-US" altLang="ja-JP" sz="2000" dirty="0">
              <a:latin typeface="ＭＳ ゴシック" panose="020B0609070205080204" pitchFamily="49" charset="-128"/>
              <a:ea typeface="ＭＳ ゴシック" panose="020B0609070205080204" pitchFamily="49" charset="-128"/>
              <a:cs typeface="メイリオ" pitchFamily="50" charset="-128"/>
            </a:endParaRPr>
          </a:p>
          <a:p>
            <a:r>
              <a:rPr lang="ja-JP" altLang="en-US" sz="2000" dirty="0">
                <a:latin typeface="ＭＳ ゴシック" panose="020B0609070205080204" pitchFamily="49" charset="-128"/>
                <a:ea typeface="ＭＳ ゴシック" panose="020B0609070205080204" pitchFamily="49" charset="-128"/>
                <a:cs typeface="メイリオ" pitchFamily="50" charset="-128"/>
              </a:rPr>
              <a:t>　・住民登録は</a:t>
            </a:r>
            <a:r>
              <a:rPr lang="en-US" altLang="ja-JP" sz="2000" dirty="0">
                <a:latin typeface="ＭＳ ゴシック" panose="020B0609070205080204" pitchFamily="49" charset="-128"/>
                <a:ea typeface="ＭＳ ゴシック" panose="020B0609070205080204" pitchFamily="49" charset="-128"/>
                <a:cs typeface="メイリオ" pitchFamily="50" charset="-128"/>
              </a:rPr>
              <a:t>19</a:t>
            </a:r>
            <a:r>
              <a:rPr lang="ja-JP" altLang="en-US" sz="2000" dirty="0">
                <a:latin typeface="ＭＳ ゴシック" panose="020B0609070205080204" pitchFamily="49" charset="-128"/>
                <a:ea typeface="ＭＳ ゴシック" panose="020B0609070205080204" pitchFamily="49" charset="-128"/>
                <a:cs typeface="メイリオ" pitchFamily="50" charset="-128"/>
              </a:rPr>
              <a:t>歳から現住に移している。</a:t>
            </a:r>
            <a:endParaRPr lang="en-US" altLang="ja-JP" sz="2000" dirty="0">
              <a:latin typeface="ＭＳ ゴシック" panose="020B0609070205080204" pitchFamily="49" charset="-128"/>
              <a:ea typeface="ＭＳ ゴシック" panose="020B0609070205080204" pitchFamily="49" charset="-128"/>
              <a:cs typeface="メイリオ" pitchFamily="50" charset="-128"/>
            </a:endParaRPr>
          </a:p>
          <a:p>
            <a:r>
              <a:rPr lang="ja-JP" altLang="en-US" sz="2000" dirty="0">
                <a:latin typeface="ＭＳ ゴシック" panose="020B0609070205080204" pitchFamily="49" charset="-128"/>
                <a:ea typeface="ＭＳ ゴシック" panose="020B0609070205080204" pitchFamily="49" charset="-128"/>
                <a:cs typeface="メイリオ" pitchFamily="50" charset="-128"/>
              </a:rPr>
              <a:t>　・実家は青森県。現在は単身アパート生活。</a:t>
            </a:r>
            <a:endParaRPr lang="en-US" altLang="ja-JP" sz="2000" dirty="0">
              <a:latin typeface="ＭＳ ゴシック" panose="020B0609070205080204" pitchFamily="49" charset="-128"/>
              <a:ea typeface="ＭＳ ゴシック" panose="020B0609070205080204" pitchFamily="49" charset="-128"/>
              <a:cs typeface="メイリオ" pitchFamily="50" charset="-128"/>
            </a:endParaRPr>
          </a:p>
          <a:p>
            <a:r>
              <a:rPr lang="ja-JP" altLang="en-US" sz="2000" dirty="0">
                <a:latin typeface="ＭＳ ゴシック" panose="020B0609070205080204" pitchFamily="49" charset="-128"/>
                <a:ea typeface="ＭＳ ゴシック" panose="020B0609070205080204" pitchFamily="49" charset="-128"/>
                <a:cs typeface="メイリオ" pitchFamily="50" charset="-128"/>
              </a:rPr>
              <a:t>　・半年前の冬、大学</a:t>
            </a:r>
            <a:r>
              <a:rPr lang="en-US" altLang="ja-JP" sz="2000" dirty="0">
                <a:latin typeface="ＭＳ ゴシック" panose="020B0609070205080204" pitchFamily="49" charset="-128"/>
                <a:ea typeface="ＭＳ ゴシック" panose="020B0609070205080204" pitchFamily="49" charset="-128"/>
                <a:cs typeface="メイリオ" pitchFamily="50" charset="-128"/>
              </a:rPr>
              <a:t>2</a:t>
            </a:r>
            <a:r>
              <a:rPr lang="ja-JP" altLang="en-US" sz="2000" dirty="0">
                <a:latin typeface="ＭＳ ゴシック" panose="020B0609070205080204" pitchFamily="49" charset="-128"/>
                <a:ea typeface="ＭＳ ゴシック" panose="020B0609070205080204" pitchFamily="49" charset="-128"/>
                <a:cs typeface="メイリオ" pitchFamily="50" charset="-128"/>
              </a:rPr>
              <a:t>年次</a:t>
            </a:r>
            <a:r>
              <a:rPr lang="en-US" altLang="ja-JP" sz="2000" dirty="0">
                <a:latin typeface="ＭＳ ゴシック" panose="020B0609070205080204" pitchFamily="49" charset="-128"/>
                <a:ea typeface="ＭＳ ゴシック" panose="020B0609070205080204" pitchFamily="49" charset="-128"/>
                <a:cs typeface="メイリオ" pitchFamily="50" charset="-128"/>
              </a:rPr>
              <a:t>(20</a:t>
            </a:r>
            <a:r>
              <a:rPr lang="ja-JP" altLang="en-US" sz="2000" dirty="0">
                <a:latin typeface="ＭＳ ゴシック" panose="020B0609070205080204" pitchFamily="49" charset="-128"/>
                <a:ea typeface="ＭＳ ゴシック" panose="020B0609070205080204" pitchFamily="49" charset="-128"/>
                <a:cs typeface="メイリオ" pitchFamily="50" charset="-128"/>
              </a:rPr>
              <a:t>歳</a:t>
            </a:r>
            <a:r>
              <a:rPr lang="en-US" altLang="ja-JP" sz="2000" dirty="0">
                <a:latin typeface="ＭＳ ゴシック" panose="020B0609070205080204" pitchFamily="49" charset="-128"/>
                <a:ea typeface="ＭＳ ゴシック" panose="020B0609070205080204" pitchFamily="49" charset="-128"/>
                <a:cs typeface="メイリオ" pitchFamily="50" charset="-128"/>
              </a:rPr>
              <a:t>)</a:t>
            </a:r>
            <a:r>
              <a:rPr lang="ja-JP" altLang="en-US" sz="2000" dirty="0">
                <a:latin typeface="ＭＳ ゴシック" panose="020B0609070205080204" pitchFamily="49" charset="-128"/>
                <a:ea typeface="ＭＳ ゴシック" panose="020B0609070205080204" pitchFamily="49" charset="-128"/>
                <a:cs typeface="メイリオ" pitchFamily="50" charset="-128"/>
              </a:rPr>
              <a:t>にスノーボード中の事故により受障。</a:t>
            </a:r>
            <a:endParaRPr lang="en-US" altLang="ja-JP" sz="2000" dirty="0">
              <a:latin typeface="ＭＳ ゴシック" panose="020B0609070205080204" pitchFamily="49" charset="-128"/>
              <a:ea typeface="ＭＳ ゴシック" panose="020B0609070205080204" pitchFamily="49" charset="-128"/>
              <a:cs typeface="メイリオ" pitchFamily="50" charset="-128"/>
            </a:endParaRPr>
          </a:p>
          <a:p>
            <a:r>
              <a:rPr lang="ja-JP" altLang="en-US" sz="2000" dirty="0">
                <a:latin typeface="ＭＳ ゴシック" panose="020B0609070205080204" pitchFamily="49" charset="-128"/>
                <a:ea typeface="ＭＳ ゴシック" panose="020B0609070205080204" pitchFamily="49" charset="-128"/>
                <a:cs typeface="メイリオ" pitchFamily="50" charset="-128"/>
              </a:rPr>
              <a:t>　・急性期病院を経て、現病院に転院。リハビリ中。</a:t>
            </a:r>
            <a:endParaRPr lang="en-US" altLang="ja-JP" sz="2000" dirty="0">
              <a:latin typeface="ＭＳ ゴシック" panose="020B0609070205080204" pitchFamily="49" charset="-128"/>
              <a:ea typeface="ＭＳ ゴシック" panose="020B0609070205080204" pitchFamily="49" charset="-128"/>
              <a:cs typeface="メイリオ" pitchFamily="50" charset="-128"/>
            </a:endParaRPr>
          </a:p>
          <a:p>
            <a:r>
              <a:rPr lang="ja-JP" altLang="en-US" sz="2000" dirty="0">
                <a:latin typeface="ＭＳ ゴシック" panose="020B0609070205080204" pitchFamily="49" charset="-128"/>
                <a:ea typeface="ＭＳ ゴシック" panose="020B0609070205080204" pitchFamily="49" charset="-128"/>
                <a:cs typeface="メイリオ" pitchFamily="50" charset="-128"/>
              </a:rPr>
              <a:t>　・外傷性クモ膜下出血、頸椎損傷。下半身まひで自操式車いす。</a:t>
            </a:r>
            <a:endParaRPr lang="en-US" altLang="ja-JP" sz="2000" dirty="0">
              <a:latin typeface="ＭＳ ゴシック" panose="020B0609070205080204" pitchFamily="49" charset="-128"/>
              <a:ea typeface="ＭＳ ゴシック" panose="020B0609070205080204" pitchFamily="49" charset="-128"/>
              <a:cs typeface="メイリオ" pitchFamily="50" charset="-128"/>
            </a:endParaRPr>
          </a:p>
          <a:p>
            <a:r>
              <a:rPr lang="ja-JP" altLang="en-US" sz="2000" dirty="0">
                <a:latin typeface="ＭＳ ゴシック" panose="020B0609070205080204" pitchFamily="49" charset="-128"/>
                <a:ea typeface="ＭＳ ゴシック" panose="020B0609070205080204" pitchFamily="49" charset="-128"/>
                <a:cs typeface="メイリオ" pitchFamily="50" charset="-128"/>
              </a:rPr>
              <a:t>　・リハビリを終え、退院した後のことを考えはじめたい。</a:t>
            </a:r>
            <a:endParaRPr lang="en-US" altLang="ja-JP" sz="2000" dirty="0">
              <a:latin typeface="ＭＳ ゴシック" panose="020B0609070205080204" pitchFamily="49" charset="-128"/>
              <a:ea typeface="ＭＳ ゴシック" panose="020B0609070205080204" pitchFamily="49" charset="-128"/>
              <a:cs typeface="メイリオ" pitchFamily="50" charset="-128"/>
            </a:endParaRPr>
          </a:p>
          <a:p>
            <a:r>
              <a:rPr lang="ja-JP" altLang="en-US" sz="2000">
                <a:latin typeface="ＭＳ ゴシック" panose="020B0609070205080204" pitchFamily="49" charset="-128"/>
                <a:ea typeface="ＭＳ ゴシック" panose="020B0609070205080204" pitchFamily="49" charset="-128"/>
                <a:cs typeface="メイリオ" pitchFamily="50" charset="-128"/>
              </a:rPr>
              <a:t>　</a:t>
            </a:r>
            <a:r>
              <a:rPr lang="ja-JP" altLang="en-US" sz="2000" smtClean="0">
                <a:latin typeface="ＭＳ ゴシック" panose="020B0609070205080204" pitchFamily="49" charset="-128"/>
                <a:ea typeface="ＭＳ ゴシック" panose="020B0609070205080204" pitchFamily="49" charset="-128"/>
                <a:cs typeface="メイリオ" pitchFamily="50" charset="-128"/>
              </a:rPr>
              <a:t>・ＭＳＷは</a:t>
            </a:r>
            <a:r>
              <a:rPr lang="ja-JP" altLang="en-US" sz="2000" dirty="0">
                <a:latin typeface="ＭＳ ゴシック" panose="020B0609070205080204" pitchFamily="49" charset="-128"/>
                <a:ea typeface="ＭＳ ゴシック" panose="020B0609070205080204" pitchFamily="49" charset="-128"/>
                <a:cs typeface="メイリオ" pitchFamily="50" charset="-128"/>
              </a:rPr>
              <a:t>、今後自立訓練を利用し、大学を退学・実家</a:t>
            </a:r>
            <a:r>
              <a:rPr lang="ja-JP" altLang="en-US" sz="2000">
                <a:latin typeface="ＭＳ ゴシック" panose="020B0609070205080204" pitchFamily="49" charset="-128"/>
                <a:ea typeface="ＭＳ ゴシック" panose="020B0609070205080204" pitchFamily="49" charset="-128"/>
                <a:cs typeface="メイリオ" pitchFamily="50" charset="-128"/>
              </a:rPr>
              <a:t>に</a:t>
            </a:r>
            <a:r>
              <a:rPr lang="ja-JP" altLang="en-US" sz="2000" smtClean="0">
                <a:latin typeface="ＭＳ ゴシック" panose="020B0609070205080204" pitchFamily="49" charset="-128"/>
                <a:ea typeface="ＭＳ ゴシック" panose="020B0609070205080204" pitchFamily="49" charset="-128"/>
                <a:cs typeface="メイリオ" pitchFamily="50" charset="-128"/>
              </a:rPr>
              <a:t>戻るのが</a:t>
            </a:r>
          </a:p>
          <a:p>
            <a:r>
              <a:rPr lang="ja-JP" altLang="en-US" sz="2000" smtClean="0">
                <a:latin typeface="ＭＳ ゴシック" panose="020B0609070205080204" pitchFamily="49" charset="-128"/>
                <a:ea typeface="ＭＳ ゴシック" panose="020B0609070205080204" pitchFamily="49" charset="-128"/>
                <a:cs typeface="メイリオ" pitchFamily="50" charset="-128"/>
              </a:rPr>
              <a:t>　　妥当</a:t>
            </a:r>
            <a:r>
              <a:rPr lang="ja-JP" altLang="en-US" sz="2000" dirty="0">
                <a:latin typeface="ＭＳ ゴシック" panose="020B0609070205080204" pitchFamily="49" charset="-128"/>
                <a:ea typeface="ＭＳ ゴシック" panose="020B0609070205080204" pitchFamily="49" charset="-128"/>
                <a:cs typeface="メイリオ" pitchFamily="50" charset="-128"/>
              </a:rPr>
              <a:t>と考え、家族ともその方向で話をしている。</a:t>
            </a:r>
            <a:endParaRPr lang="en-US" altLang="ja-JP" sz="2000" dirty="0">
              <a:latin typeface="ＭＳ ゴシック" panose="020B0609070205080204" pitchFamily="49" charset="-128"/>
              <a:ea typeface="ＭＳ ゴシック" panose="020B0609070205080204" pitchFamily="49" charset="-128"/>
              <a:cs typeface="メイリオ" pitchFamily="50" charset="-128"/>
            </a:endParaRPr>
          </a:p>
        </p:txBody>
      </p:sp>
    </p:spTree>
    <p:extLst>
      <p:ext uri="{BB962C8B-B14F-4D97-AF65-F5344CB8AC3E}">
        <p14:creationId xmlns:p14="http://schemas.microsoft.com/office/powerpoint/2010/main" val="170294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1114" y="291974"/>
            <a:ext cx="7886700" cy="1325563"/>
          </a:xfrm>
        </p:spPr>
        <p:txBody>
          <a:bodyPr>
            <a:noAutofit/>
          </a:bodyPr>
          <a:lstStyle/>
          <a:p>
            <a:pPr>
              <a:lnSpc>
                <a:spcPts val="3000"/>
              </a:lnSpc>
            </a:pPr>
            <a:r>
              <a:rPr kumimoji="1" lang="en-US" altLang="ja-JP"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a:t>
            </a:r>
            <a:r>
              <a:rPr kumimoji="1"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１</a:t>
            </a:r>
            <a:r>
              <a:rPr kumimoji="1" lang="en-US" altLang="ja-JP"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 </a:t>
            </a:r>
            <a:r>
              <a:rPr kumimoji="1"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関係性の構築とインテーク・アセスメント</a:t>
            </a:r>
            <a:r>
              <a:rPr kumimoji="1" lang="en-US" altLang="ja-JP"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
            </a:r>
            <a:br>
              <a:rPr kumimoji="1" lang="en-US" altLang="ja-JP"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br>
            <a:r>
              <a:rPr kumimoji="1"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　　　　　　　　　　　　　　　</a:t>
            </a:r>
            <a:r>
              <a:rPr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（初期相談）</a:t>
            </a:r>
            <a:endParaRPr kumimoji="1"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endParaRPr>
          </a:p>
        </p:txBody>
      </p:sp>
      <p:sp>
        <p:nvSpPr>
          <p:cNvPr id="4" name="スライド番号プレースホルダー 3"/>
          <p:cNvSpPr>
            <a:spLocks noGrp="1"/>
          </p:cNvSpPr>
          <p:nvPr>
            <p:ph type="sldNum" sz="quarter" idx="12"/>
          </p:nvPr>
        </p:nvSpPr>
        <p:spPr/>
        <p:txBody>
          <a:bodyPr/>
          <a:lstStyle/>
          <a:p>
            <a:fld id="{5FD889E0-CAB2-4699-909D-B9A88D47ACBE}" type="slidenum">
              <a:rPr lang="en-US" smtClean="0"/>
              <a:pPr/>
              <a:t>12</a:t>
            </a:fld>
            <a:endParaRPr lang="en-US"/>
          </a:p>
        </p:txBody>
      </p:sp>
      <p:sp>
        <p:nvSpPr>
          <p:cNvPr id="30" name="正方形/長方形 29"/>
          <p:cNvSpPr/>
          <p:nvPr/>
        </p:nvSpPr>
        <p:spPr>
          <a:xfrm>
            <a:off x="284163" y="3195247"/>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メイリオ"/>
                <a:ea typeface="メイリオ"/>
                <a:cs typeface="メイリオ"/>
              </a:rPr>
              <a:t>インテーク</a:t>
            </a:r>
            <a:endParaRPr kumimoji="1" lang="en-US" altLang="ja-JP" dirty="0">
              <a:latin typeface="メイリオ"/>
              <a:ea typeface="メイリオ"/>
              <a:cs typeface="メイリオ"/>
            </a:endParaRPr>
          </a:p>
          <a:p>
            <a:pPr algn="ctr"/>
            <a:r>
              <a:rPr kumimoji="1" lang="en-US" altLang="ja-JP" sz="1200" dirty="0">
                <a:latin typeface="メイリオ"/>
                <a:ea typeface="メイリオ"/>
                <a:cs typeface="メイリオ"/>
              </a:rPr>
              <a:t>(</a:t>
            </a:r>
            <a:r>
              <a:rPr kumimoji="1" lang="ja-JP" altLang="en-US" sz="1200" dirty="0">
                <a:latin typeface="メイリオ"/>
                <a:ea typeface="メイリオ"/>
                <a:cs typeface="メイリオ"/>
              </a:rPr>
              <a:t>・アセスメント</a:t>
            </a:r>
            <a:r>
              <a:rPr kumimoji="1" lang="en-US" altLang="ja-JP" sz="1200" dirty="0">
                <a:latin typeface="メイリオ"/>
                <a:ea typeface="メイリオ"/>
                <a:cs typeface="メイリオ"/>
              </a:rPr>
              <a:t>)</a:t>
            </a:r>
            <a:endParaRPr kumimoji="1" lang="ja-JP" altLang="en-US" sz="1200" dirty="0">
              <a:latin typeface="メイリオ"/>
              <a:ea typeface="メイリオ"/>
              <a:cs typeface="メイリオ"/>
            </a:endParaRPr>
          </a:p>
        </p:txBody>
      </p:sp>
      <p:sp>
        <p:nvSpPr>
          <p:cNvPr id="31" name="正方形/長方形 30"/>
          <p:cNvSpPr/>
          <p:nvPr/>
        </p:nvSpPr>
        <p:spPr>
          <a:xfrm>
            <a:off x="2129816" y="3195247"/>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アセスメント</a:t>
            </a:r>
            <a:endParaRPr kumimoji="1" lang="en-US" altLang="ja-JP">
              <a:latin typeface="メイリオ"/>
              <a:ea typeface="メイリオ"/>
              <a:cs typeface="メイリオ"/>
            </a:endParaRPr>
          </a:p>
        </p:txBody>
      </p:sp>
      <p:sp>
        <p:nvSpPr>
          <p:cNvPr id="32" name="正方形/長方形 31"/>
          <p:cNvSpPr/>
          <p:nvPr/>
        </p:nvSpPr>
        <p:spPr>
          <a:xfrm>
            <a:off x="3975469" y="3195247"/>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プランニング</a:t>
            </a:r>
            <a:endParaRPr kumimoji="1" lang="en-US" altLang="ja-JP">
              <a:latin typeface="メイリオ"/>
              <a:ea typeface="メイリオ"/>
              <a:cs typeface="メイリオ"/>
            </a:endParaRPr>
          </a:p>
        </p:txBody>
      </p:sp>
      <p:sp>
        <p:nvSpPr>
          <p:cNvPr id="33" name="正方形/長方形 32"/>
          <p:cNvSpPr/>
          <p:nvPr/>
        </p:nvSpPr>
        <p:spPr>
          <a:xfrm>
            <a:off x="2064249" y="4852125"/>
            <a:ext cx="1088524" cy="635688"/>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サービス等</a:t>
            </a:r>
            <a:endParaRPr kumimoji="1" lang="en-US" altLang="ja-JP" sz="1400" dirty="0">
              <a:latin typeface="メイリオ"/>
              <a:ea typeface="メイリオ"/>
              <a:cs typeface="メイリオ"/>
            </a:endParaRPr>
          </a:p>
          <a:p>
            <a:pPr algn="ctr"/>
            <a:r>
              <a:rPr kumimoji="1" lang="ja-JP" altLang="en-US" sz="1400" dirty="0">
                <a:latin typeface="メイリオ"/>
                <a:ea typeface="メイリオ"/>
                <a:cs typeface="メイリオ"/>
              </a:rPr>
              <a:t>利用計画案</a:t>
            </a:r>
            <a:endParaRPr kumimoji="1" lang="en-US" altLang="ja-JP" sz="1400" dirty="0">
              <a:latin typeface="メイリオ"/>
              <a:ea typeface="メイリオ"/>
              <a:cs typeface="メイリオ"/>
            </a:endParaRPr>
          </a:p>
        </p:txBody>
      </p:sp>
      <p:sp>
        <p:nvSpPr>
          <p:cNvPr id="34" name="正方形/長方形 33"/>
          <p:cNvSpPr/>
          <p:nvPr/>
        </p:nvSpPr>
        <p:spPr>
          <a:xfrm>
            <a:off x="5821123" y="3191094"/>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モニタリング</a:t>
            </a:r>
            <a:endParaRPr kumimoji="1" lang="en-US" altLang="ja-JP">
              <a:latin typeface="メイリオ"/>
              <a:ea typeface="メイリオ"/>
              <a:cs typeface="メイリオ"/>
            </a:endParaRPr>
          </a:p>
        </p:txBody>
      </p:sp>
      <p:sp>
        <p:nvSpPr>
          <p:cNvPr id="35" name="正方形/長方形 34"/>
          <p:cNvSpPr/>
          <p:nvPr/>
        </p:nvSpPr>
        <p:spPr>
          <a:xfrm>
            <a:off x="7699237" y="3191094"/>
            <a:ext cx="1019845"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終結</a:t>
            </a:r>
            <a:endParaRPr kumimoji="1" lang="en-US" altLang="ja-JP">
              <a:latin typeface="メイリオ"/>
              <a:ea typeface="メイリオ"/>
              <a:cs typeface="メイリオ"/>
            </a:endParaRPr>
          </a:p>
        </p:txBody>
      </p:sp>
      <p:cxnSp>
        <p:nvCxnSpPr>
          <p:cNvPr id="36" name="直線矢印コネクタ 35"/>
          <p:cNvCxnSpPr>
            <a:stCxn id="30" idx="3"/>
            <a:endCxn id="31" idx="1"/>
          </p:cNvCxnSpPr>
          <p:nvPr/>
        </p:nvCxnSpPr>
        <p:spPr>
          <a:xfrm>
            <a:off x="1919427" y="3669166"/>
            <a:ext cx="210389" cy="0"/>
          </a:xfrm>
          <a:prstGeom prst="straightConnector1">
            <a:avLst/>
          </a:prstGeom>
          <a:ln w="101600">
            <a:solidFill>
              <a:srgbClr val="00B050">
                <a:alpha val="25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a:stCxn id="31" idx="3"/>
            <a:endCxn id="32" idx="1"/>
          </p:cNvCxnSpPr>
          <p:nvPr/>
        </p:nvCxnSpPr>
        <p:spPr>
          <a:xfrm>
            <a:off x="3765080" y="3669166"/>
            <a:ext cx="210389" cy="0"/>
          </a:xfrm>
          <a:prstGeom prst="straightConnector1">
            <a:avLst/>
          </a:prstGeom>
          <a:ln w="101600">
            <a:solidFill>
              <a:srgbClr val="00B050">
                <a:alpha val="25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a:stCxn id="32" idx="3"/>
            <a:endCxn id="34" idx="1"/>
          </p:cNvCxnSpPr>
          <p:nvPr/>
        </p:nvCxnSpPr>
        <p:spPr>
          <a:xfrm flipV="1">
            <a:off x="5610733" y="3665013"/>
            <a:ext cx="210390" cy="4153"/>
          </a:xfrm>
          <a:prstGeom prst="straightConnector1">
            <a:avLst/>
          </a:prstGeom>
          <a:ln w="101600">
            <a:solidFill>
              <a:srgbClr val="00B050">
                <a:alpha val="25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a:stCxn id="34" idx="3"/>
            <a:endCxn id="35" idx="1"/>
          </p:cNvCxnSpPr>
          <p:nvPr/>
        </p:nvCxnSpPr>
        <p:spPr>
          <a:xfrm>
            <a:off x="7456387" y="3665013"/>
            <a:ext cx="242850" cy="0"/>
          </a:xfrm>
          <a:prstGeom prst="straightConnector1">
            <a:avLst/>
          </a:prstGeom>
          <a:ln w="101600">
            <a:solidFill>
              <a:srgbClr val="00B050">
                <a:alpha val="25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40" name="カギ線コネクタ 39"/>
          <p:cNvCxnSpPr>
            <a:stCxn id="34" idx="0"/>
            <a:endCxn id="31" idx="0"/>
          </p:cNvCxnSpPr>
          <p:nvPr/>
        </p:nvCxnSpPr>
        <p:spPr>
          <a:xfrm rot="16200000" flipH="1" flipV="1">
            <a:off x="4791025" y="1347516"/>
            <a:ext cx="4153" cy="3691307"/>
          </a:xfrm>
          <a:prstGeom prst="bentConnector3">
            <a:avLst>
              <a:gd name="adj1" fmla="val -14300409"/>
            </a:avLst>
          </a:prstGeom>
          <a:ln w="101600">
            <a:solidFill>
              <a:srgbClr val="00B050">
                <a:alpha val="25000"/>
              </a:srgbClr>
            </a:solidFill>
            <a:tailEnd type="arrow"/>
          </a:ln>
        </p:spPr>
        <p:style>
          <a:lnRef idx="2">
            <a:schemeClr val="accent1"/>
          </a:lnRef>
          <a:fillRef idx="0">
            <a:schemeClr val="accent1"/>
          </a:fillRef>
          <a:effectRef idx="1">
            <a:schemeClr val="accent1"/>
          </a:effectRef>
          <a:fontRef idx="minor">
            <a:schemeClr val="tx1"/>
          </a:fontRef>
        </p:style>
      </p:cxnSp>
      <p:sp>
        <p:nvSpPr>
          <p:cNvPr id="41" name="角丸四角形 40"/>
          <p:cNvSpPr/>
          <p:nvPr/>
        </p:nvSpPr>
        <p:spPr>
          <a:xfrm>
            <a:off x="1130766" y="4019087"/>
            <a:ext cx="754544" cy="469667"/>
          </a:xfrm>
          <a:prstGeom prst="roundRect">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受理</a:t>
            </a:r>
          </a:p>
        </p:txBody>
      </p:sp>
      <p:sp>
        <p:nvSpPr>
          <p:cNvPr id="42" name="角丸四角形 41"/>
          <p:cNvSpPr/>
          <p:nvPr/>
        </p:nvSpPr>
        <p:spPr>
          <a:xfrm>
            <a:off x="4895317" y="4019087"/>
            <a:ext cx="956804" cy="469667"/>
          </a:xfrm>
          <a:prstGeom prst="roundRect">
            <a:avLst/>
          </a:prstGeom>
          <a:solidFill>
            <a:srgbClr val="C000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介入</a:t>
            </a:r>
          </a:p>
        </p:txBody>
      </p:sp>
      <p:sp>
        <p:nvSpPr>
          <p:cNvPr id="43" name="正方形/長方形 42"/>
          <p:cNvSpPr/>
          <p:nvPr/>
        </p:nvSpPr>
        <p:spPr>
          <a:xfrm>
            <a:off x="5307771" y="4852125"/>
            <a:ext cx="1173909" cy="653084"/>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サービス等</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利用計画</a:t>
            </a:r>
            <a:endParaRPr kumimoji="1" lang="en-US" altLang="ja-JP" sz="1400">
              <a:latin typeface="メイリオ"/>
              <a:ea typeface="メイリオ"/>
              <a:cs typeface="メイリオ"/>
            </a:endParaRPr>
          </a:p>
        </p:txBody>
      </p:sp>
      <p:sp>
        <p:nvSpPr>
          <p:cNvPr id="44" name="正方形/長方形 43"/>
          <p:cNvSpPr/>
          <p:nvPr/>
        </p:nvSpPr>
        <p:spPr>
          <a:xfrm>
            <a:off x="3264603" y="4852125"/>
            <a:ext cx="666863" cy="635688"/>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支給</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決定</a:t>
            </a:r>
            <a:endParaRPr kumimoji="1" lang="en-US" altLang="ja-JP" sz="1400">
              <a:latin typeface="メイリオ"/>
              <a:ea typeface="メイリオ"/>
              <a:cs typeface="メイリオ"/>
            </a:endParaRPr>
          </a:p>
        </p:txBody>
      </p:sp>
      <p:cxnSp>
        <p:nvCxnSpPr>
          <p:cNvPr id="45" name="直線コネクタ 44"/>
          <p:cNvCxnSpPr>
            <a:stCxn id="31" idx="2"/>
          </p:cNvCxnSpPr>
          <p:nvPr/>
        </p:nvCxnSpPr>
        <p:spPr>
          <a:xfrm flipH="1">
            <a:off x="2064249" y="4143085"/>
            <a:ext cx="883199" cy="709040"/>
          </a:xfrm>
          <a:prstGeom prst="line">
            <a:avLst/>
          </a:prstGeom>
          <a:ln w="63500">
            <a:solidFill>
              <a:srgbClr val="FF0000">
                <a:alpha val="25000"/>
              </a:srgbClr>
            </a:solidFill>
            <a:prstDash val="sysDash"/>
          </a:ln>
        </p:spPr>
        <p:style>
          <a:lnRef idx="2">
            <a:schemeClr val="accent1"/>
          </a:lnRef>
          <a:fillRef idx="0">
            <a:schemeClr val="accent1"/>
          </a:fillRef>
          <a:effectRef idx="1">
            <a:schemeClr val="accent1"/>
          </a:effectRef>
          <a:fontRef idx="minor">
            <a:schemeClr val="tx1"/>
          </a:fontRef>
        </p:style>
      </p:cxnSp>
      <p:sp>
        <p:nvSpPr>
          <p:cNvPr id="46" name="正方形/長方形 45"/>
          <p:cNvSpPr/>
          <p:nvPr/>
        </p:nvSpPr>
        <p:spPr>
          <a:xfrm>
            <a:off x="4029486" y="4852125"/>
            <a:ext cx="1173909" cy="653084"/>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サービス</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担当者会議</a:t>
            </a:r>
            <a:endParaRPr kumimoji="1" lang="en-US" altLang="ja-JP" sz="1400">
              <a:latin typeface="メイリオ"/>
              <a:ea typeface="メイリオ"/>
              <a:cs typeface="メイリオ"/>
            </a:endParaRPr>
          </a:p>
        </p:txBody>
      </p:sp>
      <p:cxnSp>
        <p:nvCxnSpPr>
          <p:cNvPr id="47" name="直線コネクタ 46"/>
          <p:cNvCxnSpPr/>
          <p:nvPr/>
        </p:nvCxnSpPr>
        <p:spPr>
          <a:xfrm>
            <a:off x="5610733" y="4143085"/>
            <a:ext cx="870947" cy="709040"/>
          </a:xfrm>
          <a:prstGeom prst="line">
            <a:avLst/>
          </a:prstGeom>
          <a:ln w="63500">
            <a:solidFill>
              <a:srgbClr val="FF0000">
                <a:alpha val="25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33" idx="3"/>
            <a:endCxn id="44" idx="1"/>
          </p:cNvCxnSpPr>
          <p:nvPr/>
        </p:nvCxnSpPr>
        <p:spPr>
          <a:xfrm>
            <a:off x="3152773" y="5169969"/>
            <a:ext cx="111830" cy="0"/>
          </a:xfrm>
          <a:prstGeom prst="straightConnector1">
            <a:avLst/>
          </a:prstGeom>
          <a:ln w="50800">
            <a:solidFill>
              <a:srgbClr val="FF0000">
                <a:alpha val="25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56" name="直線矢印コネクタ 55"/>
          <p:cNvCxnSpPr>
            <a:stCxn id="44" idx="3"/>
            <a:endCxn id="46" idx="1"/>
          </p:cNvCxnSpPr>
          <p:nvPr/>
        </p:nvCxnSpPr>
        <p:spPr>
          <a:xfrm>
            <a:off x="3931466" y="5169969"/>
            <a:ext cx="98020" cy="8698"/>
          </a:xfrm>
          <a:prstGeom prst="straightConnector1">
            <a:avLst/>
          </a:prstGeom>
          <a:ln w="50800">
            <a:solidFill>
              <a:srgbClr val="FF0000">
                <a:alpha val="25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58" name="直線矢印コネクタ 57"/>
          <p:cNvCxnSpPr>
            <a:stCxn id="46" idx="3"/>
            <a:endCxn id="43" idx="1"/>
          </p:cNvCxnSpPr>
          <p:nvPr/>
        </p:nvCxnSpPr>
        <p:spPr>
          <a:xfrm>
            <a:off x="5203395" y="5178667"/>
            <a:ext cx="104376" cy="0"/>
          </a:xfrm>
          <a:prstGeom prst="straightConnector1">
            <a:avLst/>
          </a:prstGeom>
          <a:ln w="50800">
            <a:solidFill>
              <a:srgbClr val="FF0000">
                <a:alpha val="25000"/>
              </a:srgbClr>
            </a:solidFill>
            <a:tailEnd type="arrow"/>
          </a:ln>
        </p:spPr>
        <p:style>
          <a:lnRef idx="2">
            <a:schemeClr val="accent1"/>
          </a:lnRef>
          <a:fillRef idx="0">
            <a:schemeClr val="accent1"/>
          </a:fillRef>
          <a:effectRef idx="1">
            <a:schemeClr val="accent1"/>
          </a:effectRef>
          <a:fontRef idx="minor">
            <a:schemeClr val="tx1"/>
          </a:fontRef>
        </p:style>
      </p:cxnSp>
      <p:sp>
        <p:nvSpPr>
          <p:cNvPr id="60" name="角丸四角形 59"/>
          <p:cNvSpPr/>
          <p:nvPr/>
        </p:nvSpPr>
        <p:spPr>
          <a:xfrm>
            <a:off x="289242" y="4019087"/>
            <a:ext cx="754544" cy="469667"/>
          </a:xfrm>
          <a:prstGeom prst="roundRect">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受付</a:t>
            </a:r>
          </a:p>
        </p:txBody>
      </p:sp>
      <p:sp>
        <p:nvSpPr>
          <p:cNvPr id="62" name="正方形/長方形 61"/>
          <p:cNvSpPr/>
          <p:nvPr/>
        </p:nvSpPr>
        <p:spPr>
          <a:xfrm>
            <a:off x="6622618" y="4852125"/>
            <a:ext cx="1173909" cy="653084"/>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継続サービス利用支援</a:t>
            </a:r>
          </a:p>
        </p:txBody>
      </p:sp>
      <p:cxnSp>
        <p:nvCxnSpPr>
          <p:cNvPr id="65" name="直線コネクタ 64"/>
          <p:cNvCxnSpPr>
            <a:endCxn id="62" idx="0"/>
          </p:cNvCxnSpPr>
          <p:nvPr/>
        </p:nvCxnSpPr>
        <p:spPr>
          <a:xfrm>
            <a:off x="6622618" y="3940965"/>
            <a:ext cx="586955" cy="911160"/>
          </a:xfrm>
          <a:prstGeom prst="line">
            <a:avLst/>
          </a:prstGeom>
          <a:ln w="63500">
            <a:solidFill>
              <a:srgbClr val="FF0000">
                <a:alpha val="25000"/>
              </a:srgbClr>
            </a:solidFill>
            <a:prstDash val="sysDash"/>
          </a:ln>
        </p:spPr>
        <p:style>
          <a:lnRef idx="2">
            <a:schemeClr val="accent1"/>
          </a:lnRef>
          <a:fillRef idx="0">
            <a:schemeClr val="accent1"/>
          </a:fillRef>
          <a:effectRef idx="1">
            <a:schemeClr val="accent1"/>
          </a:effectRef>
          <a:fontRef idx="minor">
            <a:schemeClr val="tx1"/>
          </a:fontRef>
        </p:style>
      </p:cxnSp>
      <p:sp>
        <p:nvSpPr>
          <p:cNvPr id="66" name="角丸四角形 65"/>
          <p:cNvSpPr/>
          <p:nvPr/>
        </p:nvSpPr>
        <p:spPr>
          <a:xfrm>
            <a:off x="6367094" y="4019087"/>
            <a:ext cx="956804" cy="469667"/>
          </a:xfrm>
          <a:prstGeom prst="roundRect">
            <a:avLst/>
          </a:prstGeom>
          <a:solidFill>
            <a:srgbClr val="C000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評価</a:t>
            </a:r>
          </a:p>
        </p:txBody>
      </p:sp>
    </p:spTree>
    <p:extLst>
      <p:ext uri="{BB962C8B-B14F-4D97-AF65-F5344CB8AC3E}">
        <p14:creationId xmlns:p14="http://schemas.microsoft.com/office/powerpoint/2010/main" val="2888373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Autofit/>
          </a:bodyPr>
          <a:lstStyle/>
          <a:p>
            <a:pPr lvl="0"/>
            <a:r>
              <a:rPr lang="en-US" altLang="ja-JP"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a:t>
            </a:r>
            <a:r>
              <a:rPr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１</a:t>
            </a:r>
            <a:r>
              <a:rPr lang="en-US" altLang="ja-JP"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 </a:t>
            </a:r>
            <a:r>
              <a:rPr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関係性の構築とインテーク・アセスメント</a:t>
            </a:r>
            <a:r>
              <a:rPr lang="en-US" altLang="ja-JP"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
            </a:r>
            <a:br>
              <a:rPr lang="en-US" altLang="ja-JP"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br>
            <a:r>
              <a:rPr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　　　　　　　　　　　　　　　（初期相談）</a:t>
            </a:r>
            <a:endParaRPr kumimoji="1" lang="ja-JP" altLang="en-US" sz="2800" dirty="0">
              <a:solidFill>
                <a:srgbClr val="C00000"/>
              </a:solidFill>
              <a:latin typeface="ＤＨＰ特太ゴシック体" panose="020B0500000000000000" pitchFamily="50" charset="-128"/>
              <a:ea typeface="ＤＨＰ特太ゴシック体" panose="020B0500000000000000" pitchFamily="50" charset="-128"/>
            </a:endParaRPr>
          </a:p>
        </p:txBody>
      </p:sp>
      <p:sp>
        <p:nvSpPr>
          <p:cNvPr id="5" name="スライド番号プレースホルダ 4"/>
          <p:cNvSpPr>
            <a:spLocks noGrp="1"/>
          </p:cNvSpPr>
          <p:nvPr>
            <p:ph type="sldNum" sz="quarter" idx="12"/>
          </p:nvPr>
        </p:nvSpPr>
        <p:spPr/>
        <p:txBody>
          <a:bodyPr/>
          <a:lstStyle/>
          <a:p>
            <a:fld id="{5FD889E0-CAB2-4699-909D-B9A88D47ACBE}" type="slidenum">
              <a:rPr lang="en-US" smtClean="0"/>
              <a:pPr/>
              <a:t>13</a:t>
            </a:fld>
            <a:endParaRPr lang="en-US"/>
          </a:p>
        </p:txBody>
      </p:sp>
      <p:sp>
        <p:nvSpPr>
          <p:cNvPr id="3" name="コンテンツ プレースホルダー 2"/>
          <p:cNvSpPr>
            <a:spLocks noGrp="1"/>
          </p:cNvSpPr>
          <p:nvPr>
            <p:ph idx="4294967295"/>
          </p:nvPr>
        </p:nvSpPr>
        <p:spPr>
          <a:xfrm>
            <a:off x="2401824" y="1690690"/>
            <a:ext cx="6473952" cy="4765674"/>
          </a:xfrm>
        </p:spPr>
        <p:txBody>
          <a:bodyPr/>
          <a:lstStyle/>
          <a:p>
            <a:pPr marL="0" indent="0">
              <a:lnSpc>
                <a:spcPts val="1200"/>
              </a:lnSpc>
              <a:buNone/>
            </a:pPr>
            <a:endParaRPr lang="ja-JP" altLang="en-US" sz="2000" dirty="0">
              <a:latin typeface="ＭＳ Ｐゴシック" panose="020B0600070205080204" pitchFamily="50" charset="-128"/>
              <a:ea typeface="ＭＳ Ｐゴシック" panose="020B0600070205080204" pitchFamily="50" charset="-128"/>
              <a:cs typeface="メイリオ" pitchFamily="50" charset="-128"/>
            </a:endParaRPr>
          </a:p>
          <a:p>
            <a:pPr marL="0" indent="0">
              <a:lnSpc>
                <a:spcPts val="1200"/>
              </a:lnSpc>
              <a:buNone/>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前のスライドの時点では </a:t>
            </a:r>
            <a:r>
              <a:rPr lang="en-US" altLang="ja-JP" sz="2000" dirty="0">
                <a:latin typeface="ＭＳ Ｐゴシック" panose="020B0600070205080204" pitchFamily="50" charset="-128"/>
                <a:ea typeface="ＭＳ Ｐゴシック" panose="020B0600070205080204" pitchFamily="50" charset="-128"/>
                <a:cs typeface="メイリオ" pitchFamily="50" charset="-128"/>
              </a:rPr>
              <a:t>…</a:t>
            </a:r>
            <a:r>
              <a:rPr lang="ja-JP" altLang="en-US" sz="2000" dirty="0">
                <a:latin typeface="ＭＳ Ｐゴシック" panose="020B0600070205080204" pitchFamily="50" charset="-128"/>
                <a:ea typeface="ＭＳ Ｐゴシック" panose="020B0600070205080204" pitchFamily="50" charset="-128"/>
                <a:cs typeface="メイリオ" pitchFamily="50" charset="-128"/>
              </a:rPr>
              <a:t>電話での 関係機関の話</a:t>
            </a:r>
          </a:p>
          <a:p>
            <a:pPr marL="0" indent="0">
              <a:lnSpc>
                <a:spcPts val="1200"/>
              </a:lnSpc>
              <a:buNone/>
            </a:pPr>
            <a:r>
              <a:rPr lang="ja-JP" altLang="en-US" dirty="0">
                <a:latin typeface="ＭＳ Ｐゴシック" panose="020B0600070205080204" pitchFamily="50" charset="-128"/>
                <a:ea typeface="ＭＳ Ｐゴシック" panose="020B0600070205080204" pitchFamily="50" charset="-128"/>
                <a:cs typeface="メイリオ" pitchFamily="50" charset="-128"/>
              </a:rPr>
              <a:t>① 受理の判断をしたいが、判断材料が不足</a:t>
            </a:r>
          </a:p>
          <a:p>
            <a:pPr marL="0" indent="0">
              <a:lnSpc>
                <a:spcPts val="1200"/>
              </a:lnSpc>
              <a:buNone/>
            </a:pPr>
            <a:r>
              <a:rPr lang="ja-JP" altLang="en-US" dirty="0">
                <a:latin typeface="ＭＳ Ｐゴシック" panose="020B0600070205080204" pitchFamily="50" charset="-128"/>
                <a:ea typeface="ＭＳ Ｐゴシック" panose="020B0600070205080204" pitchFamily="50" charset="-128"/>
                <a:cs typeface="メイリオ" pitchFamily="50" charset="-128"/>
              </a:rPr>
              <a:t>　 （本人との対話がない・情報不足）</a:t>
            </a:r>
          </a:p>
          <a:p>
            <a:pPr marL="0" indent="0">
              <a:lnSpc>
                <a:spcPts val="1200"/>
              </a:lnSpc>
              <a:buNone/>
            </a:pPr>
            <a:endParaRPr lang="ja-JP" altLang="en-US" dirty="0">
              <a:latin typeface="ＭＳ Ｐゴシック" panose="020B0600070205080204" pitchFamily="50" charset="-128"/>
              <a:ea typeface="ＭＳ Ｐゴシック" panose="020B0600070205080204" pitchFamily="50" charset="-128"/>
              <a:cs typeface="メイリオ" pitchFamily="50" charset="-128"/>
            </a:endParaRPr>
          </a:p>
          <a:p>
            <a:pPr marL="0" indent="0">
              <a:lnSpc>
                <a:spcPts val="1200"/>
              </a:lnSpc>
              <a:buNone/>
            </a:pPr>
            <a:r>
              <a:rPr lang="ja-JP" altLang="en-US" dirty="0">
                <a:latin typeface="ＭＳ Ｐゴシック" panose="020B0600070205080204" pitchFamily="50" charset="-128"/>
                <a:ea typeface="ＭＳ Ｐゴシック" panose="020B0600070205080204" pitchFamily="50" charset="-128"/>
                <a:cs typeface="メイリオ" pitchFamily="50" charset="-128"/>
              </a:rPr>
              <a:t>②</a:t>
            </a:r>
            <a:r>
              <a:rPr lang="en-US" altLang="ja-JP" dirty="0">
                <a:latin typeface="ＭＳ Ｐゴシック" panose="020B0600070205080204" pitchFamily="50" charset="-128"/>
                <a:ea typeface="ＭＳ Ｐゴシック" panose="020B0600070205080204" pitchFamily="50" charset="-128"/>
                <a:cs typeface="メイリオ" pitchFamily="50" charset="-128"/>
              </a:rPr>
              <a:t> </a:t>
            </a:r>
            <a:r>
              <a:rPr lang="ja-JP" altLang="en-US" dirty="0">
                <a:latin typeface="ＭＳ Ｐゴシック" panose="020B0600070205080204" pitchFamily="50" charset="-128"/>
                <a:ea typeface="ＭＳ Ｐゴシック" panose="020B0600070205080204" pitchFamily="50" charset="-128"/>
                <a:cs typeface="メイリオ" pitchFamily="50" charset="-128"/>
              </a:rPr>
              <a:t>まずは本人と会う　→ 話を聴き、主訴を把握。</a:t>
            </a:r>
          </a:p>
          <a:p>
            <a:pPr marL="0" indent="0">
              <a:lnSpc>
                <a:spcPts val="1200"/>
              </a:lnSpc>
              <a:buNone/>
            </a:pPr>
            <a:r>
              <a:rPr lang="ja-JP" altLang="en-US" dirty="0">
                <a:latin typeface="ＭＳ Ｐゴシック" panose="020B0600070205080204" pitchFamily="50" charset="-128"/>
                <a:ea typeface="ＭＳ Ｐゴシック" panose="020B0600070205080204" pitchFamily="50" charset="-128"/>
                <a:cs typeface="メイリオ" pitchFamily="50" charset="-128"/>
              </a:rPr>
              <a:t>　・直接本人像や本人の意向を確認。</a:t>
            </a:r>
            <a:endParaRPr lang="ja-JP" altLang="en-US" sz="1800" dirty="0">
              <a:latin typeface="ＭＳ Ｐゴシック" panose="020B0600070205080204" pitchFamily="50" charset="-128"/>
              <a:ea typeface="ＭＳ Ｐゴシック" panose="020B0600070205080204" pitchFamily="50" charset="-128"/>
              <a:cs typeface="メイリオ" pitchFamily="50" charset="-128"/>
            </a:endParaRPr>
          </a:p>
          <a:p>
            <a:pPr marL="0" indent="0">
              <a:lnSpc>
                <a:spcPts val="1200"/>
              </a:lnSpc>
              <a:buNone/>
            </a:pPr>
            <a:r>
              <a:rPr lang="ja-JP" altLang="en-US" dirty="0">
                <a:latin typeface="ＭＳ Ｐゴシック" panose="020B0600070205080204" pitchFamily="50" charset="-128"/>
                <a:ea typeface="ＭＳ Ｐゴシック" panose="020B0600070205080204" pitchFamily="50" charset="-128"/>
                <a:cs typeface="メイリオ" pitchFamily="50" charset="-128"/>
              </a:rPr>
              <a:t>　・</a:t>
            </a:r>
            <a:r>
              <a:rPr lang="ja-JP" altLang="en-US" dirty="0">
                <a:solidFill>
                  <a:srgbClr val="FF0000"/>
                </a:solidFill>
                <a:latin typeface="ＭＳ Ｐゴシック" panose="020B0600070205080204" pitchFamily="50" charset="-128"/>
                <a:ea typeface="ＭＳ Ｐゴシック" panose="020B0600070205080204" pitchFamily="50" charset="-128"/>
                <a:cs typeface="メイリオ" pitchFamily="50" charset="-128"/>
              </a:rPr>
              <a:t>対面</a:t>
            </a:r>
            <a:r>
              <a:rPr lang="ja-JP" altLang="en-US" dirty="0">
                <a:latin typeface="ＭＳ Ｐゴシック" panose="020B0600070205080204" pitchFamily="50" charset="-128"/>
                <a:ea typeface="ＭＳ Ｐゴシック" panose="020B0600070205080204" pitchFamily="50" charset="-128"/>
                <a:cs typeface="メイリオ" pitchFamily="50" charset="-128"/>
              </a:rPr>
              <a:t>での関係が基本</a:t>
            </a:r>
            <a:endParaRPr kumimoji="1" lang="en-US" altLang="ja-JP" dirty="0">
              <a:latin typeface="ＭＳ Ｐゴシック" panose="020B0600070205080204" pitchFamily="50" charset="-128"/>
              <a:ea typeface="ＭＳ Ｐゴシック" panose="020B0600070205080204" pitchFamily="50" charset="-128"/>
              <a:cs typeface="メイリオ" pitchFamily="50" charset="-128"/>
            </a:endParaRPr>
          </a:p>
        </p:txBody>
      </p:sp>
      <p:sp>
        <p:nvSpPr>
          <p:cNvPr id="7" name="正方形/長方形 6"/>
          <p:cNvSpPr/>
          <p:nvPr/>
        </p:nvSpPr>
        <p:spPr>
          <a:xfrm>
            <a:off x="905955" y="1928292"/>
            <a:ext cx="1239837" cy="461411"/>
          </a:xfrm>
          <a:prstGeom prst="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latin typeface="メイリオ" pitchFamily="50" charset="-128"/>
                <a:ea typeface="メイリオ" pitchFamily="50" charset="-128"/>
                <a:cs typeface="メイリオ" pitchFamily="50" charset="-128"/>
              </a:rPr>
              <a:t>初回面談</a:t>
            </a:r>
          </a:p>
        </p:txBody>
      </p:sp>
      <p:sp>
        <p:nvSpPr>
          <p:cNvPr id="10" name="角丸四角形 9"/>
          <p:cNvSpPr/>
          <p:nvPr/>
        </p:nvSpPr>
        <p:spPr>
          <a:xfrm>
            <a:off x="7247834" y="3705373"/>
            <a:ext cx="1058625" cy="237811"/>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solidFill>
                  <a:schemeClr val="tx1"/>
                </a:solidFill>
                <a:latin typeface="メイリオ" pitchFamily="50" charset="-128"/>
                <a:ea typeface="メイリオ" pitchFamily="50" charset="-128"/>
                <a:cs typeface="メイリオ" pitchFamily="50" charset="-128"/>
              </a:rPr>
              <a:t>本人中心</a:t>
            </a:r>
          </a:p>
        </p:txBody>
      </p:sp>
      <p:sp>
        <p:nvSpPr>
          <p:cNvPr id="11" name="角丸四角形 10"/>
          <p:cNvSpPr/>
          <p:nvPr/>
        </p:nvSpPr>
        <p:spPr>
          <a:xfrm>
            <a:off x="7247834" y="3976678"/>
            <a:ext cx="1058625" cy="237811"/>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solidFill>
                  <a:schemeClr val="tx1"/>
                </a:solidFill>
                <a:latin typeface="メイリオ" pitchFamily="50" charset="-128"/>
                <a:ea typeface="メイリオ" pitchFamily="50" charset="-128"/>
                <a:cs typeface="メイリオ" pitchFamily="50" charset="-128"/>
              </a:rPr>
              <a:t>意思決定支援</a:t>
            </a:r>
          </a:p>
        </p:txBody>
      </p:sp>
    </p:spTree>
    <p:extLst>
      <p:ext uri="{BB962C8B-B14F-4D97-AF65-F5344CB8AC3E}">
        <p14:creationId xmlns:p14="http://schemas.microsoft.com/office/powerpoint/2010/main" val="805382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06730" y="243206"/>
            <a:ext cx="7886700" cy="1325563"/>
          </a:xfrm>
        </p:spPr>
        <p:txBody>
          <a:bodyPr>
            <a:noAutofit/>
          </a:bodyPr>
          <a:lstStyle/>
          <a:p>
            <a:pPr lvl="0"/>
            <a:r>
              <a:rPr lang="en-US" altLang="ja-JP"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a:t>
            </a:r>
            <a:r>
              <a:rPr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１</a:t>
            </a:r>
            <a:r>
              <a:rPr lang="en-US" altLang="ja-JP"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 </a:t>
            </a:r>
            <a:r>
              <a:rPr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関係性の構築とインテーク・アセスメント</a:t>
            </a:r>
            <a:r>
              <a:rPr lang="en-US" altLang="ja-JP"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
            </a:r>
            <a:br>
              <a:rPr lang="en-US" altLang="ja-JP"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br>
            <a:r>
              <a:rPr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　　　　　　　　　　　　　　　（初期相談）</a:t>
            </a:r>
            <a:endParaRPr kumimoji="1" lang="ja-JP" altLang="en-US" sz="2800" dirty="0">
              <a:solidFill>
                <a:srgbClr val="C00000"/>
              </a:solidFill>
              <a:latin typeface="ＤＨＰ特太ゴシック体" panose="020B0500000000000000" pitchFamily="50" charset="-128"/>
              <a:ea typeface="ＤＨＰ特太ゴシック体" panose="020B0500000000000000" pitchFamily="50" charset="-128"/>
            </a:endParaRPr>
          </a:p>
        </p:txBody>
      </p:sp>
      <p:sp>
        <p:nvSpPr>
          <p:cNvPr id="9" name="スライド番号プレースホルダ 8"/>
          <p:cNvSpPr>
            <a:spLocks noGrp="1"/>
          </p:cNvSpPr>
          <p:nvPr>
            <p:ph type="sldNum" sz="quarter" idx="12"/>
          </p:nvPr>
        </p:nvSpPr>
        <p:spPr/>
        <p:txBody>
          <a:bodyPr/>
          <a:lstStyle/>
          <a:p>
            <a:fld id="{5FD889E0-CAB2-4699-909D-B9A88D47ACBE}" type="slidenum">
              <a:rPr lang="en-US" smtClean="0"/>
              <a:pPr/>
              <a:t>14</a:t>
            </a:fld>
            <a:endParaRPr lang="en-US"/>
          </a:p>
        </p:txBody>
      </p:sp>
      <p:sp>
        <p:nvSpPr>
          <p:cNvPr id="3" name="コンテンツ プレースホルダー 2"/>
          <p:cNvSpPr>
            <a:spLocks noGrp="1"/>
          </p:cNvSpPr>
          <p:nvPr>
            <p:ph idx="4294967295"/>
          </p:nvPr>
        </p:nvSpPr>
        <p:spPr>
          <a:xfrm>
            <a:off x="548704" y="1375664"/>
            <a:ext cx="8266112" cy="2082800"/>
          </a:xfrm>
        </p:spPr>
        <p:txBody>
          <a:bodyPr>
            <a:normAutofit fontScale="92500" lnSpcReduction="20000"/>
          </a:bodyPr>
          <a:lstStyle/>
          <a:p>
            <a:pPr marL="0" indent="0">
              <a:lnSpc>
                <a:spcPct val="100000"/>
              </a:lnSpc>
              <a:buNone/>
            </a:pPr>
            <a:r>
              <a:rPr lang="ja-JP" altLang="en-US" dirty="0">
                <a:latin typeface="ＤＨＰ特太ゴシック体" panose="020B0500000000000000" pitchFamily="50" charset="-128"/>
                <a:ea typeface="ＤＨＰ特太ゴシック体" panose="020B0500000000000000" pitchFamily="50" charset="-128"/>
                <a:cs typeface="メイリオ" pitchFamily="50" charset="-128"/>
              </a:rPr>
              <a:t>③</a:t>
            </a:r>
            <a:r>
              <a:rPr lang="en-US" altLang="ja-JP" dirty="0">
                <a:latin typeface="ＤＨＰ特太ゴシック体" panose="020B0500000000000000" pitchFamily="50" charset="-128"/>
                <a:ea typeface="ＤＨＰ特太ゴシック体" panose="020B0500000000000000" pitchFamily="50" charset="-128"/>
                <a:cs typeface="メイリオ" pitchFamily="50" charset="-128"/>
              </a:rPr>
              <a:t> </a:t>
            </a:r>
            <a:r>
              <a:rPr lang="ja-JP" altLang="en-US" dirty="0">
                <a:latin typeface="ＤＨＰ特太ゴシック体" panose="020B0500000000000000" pitchFamily="50" charset="-128"/>
                <a:ea typeface="ＤＨＰ特太ゴシック体" panose="020B0500000000000000" pitchFamily="50" charset="-128"/>
                <a:cs typeface="メイリオ" pitchFamily="50" charset="-128"/>
              </a:rPr>
              <a:t>インテーク・アセスメント（情報の収集と</a:t>
            </a:r>
            <a:r>
              <a:rPr lang="ja-JP" altLang="en-US">
                <a:latin typeface="ＤＨＰ特太ゴシック体" panose="020B0500000000000000" pitchFamily="50" charset="-128"/>
                <a:ea typeface="ＤＨＰ特太ゴシック体" panose="020B0500000000000000" pitchFamily="50" charset="-128"/>
                <a:cs typeface="メイリオ" pitchFamily="50" charset="-128"/>
              </a:rPr>
              <a:t>分析</a:t>
            </a:r>
            <a:r>
              <a:rPr lang="ja-JP" altLang="en-US" smtClean="0">
                <a:latin typeface="ＤＨＰ特太ゴシック体" panose="020B0500000000000000" pitchFamily="50" charset="-128"/>
                <a:ea typeface="ＤＨＰ特太ゴシック体" panose="020B0500000000000000" pitchFamily="50" charset="-128"/>
                <a:cs typeface="メイリオ" pitchFamily="50" charset="-128"/>
              </a:rPr>
              <a:t>）</a:t>
            </a:r>
            <a:endParaRPr lang="ja-JP" altLang="en-US" dirty="0">
              <a:latin typeface="ＤＨＰ特太ゴシック体" panose="020B0500000000000000" pitchFamily="50" charset="-128"/>
              <a:ea typeface="ＤＨＰ特太ゴシック体" panose="020B0500000000000000" pitchFamily="50" charset="-128"/>
              <a:cs typeface="メイリオ" pitchFamily="50" charset="-128"/>
            </a:endParaRPr>
          </a:p>
          <a:p>
            <a:pPr marL="0" indent="0" algn="ctr">
              <a:lnSpc>
                <a:spcPct val="100000"/>
              </a:lnSpc>
              <a:buNone/>
            </a:pPr>
            <a:r>
              <a:rPr lang="en-US" altLang="ja-JP" sz="1800" smtClean="0">
                <a:latin typeface="ＤＨＰ特太ゴシック体" panose="020B0500000000000000" pitchFamily="50" charset="-128"/>
                <a:ea typeface="ＤＨＰ特太ゴシック体" panose="020B0500000000000000" pitchFamily="50" charset="-128"/>
                <a:cs typeface="メイリオ" pitchFamily="50" charset="-128"/>
              </a:rPr>
              <a:t>★</a:t>
            </a:r>
            <a:r>
              <a:rPr lang="ja-JP" altLang="en-US" sz="1800" smtClean="0">
                <a:latin typeface="ＤＨＰ特太ゴシック体" panose="020B0500000000000000" pitchFamily="50" charset="-128"/>
                <a:ea typeface="ＤＨＰ特太ゴシック体" panose="020B0500000000000000" pitchFamily="50" charset="-128"/>
                <a:cs typeface="メイリオ" pitchFamily="50" charset="-128"/>
              </a:rPr>
              <a:t>現段階では情報</a:t>
            </a:r>
            <a:r>
              <a:rPr lang="ja-JP" altLang="en-US" sz="1800" dirty="0">
                <a:latin typeface="ＤＨＰ特太ゴシック体" panose="020B0500000000000000" pitchFamily="50" charset="-128"/>
                <a:ea typeface="ＤＨＰ特太ゴシック体" panose="020B0500000000000000" pitchFamily="50" charset="-128"/>
                <a:cs typeface="メイリオ" pitchFamily="50" charset="-128"/>
              </a:rPr>
              <a:t>が不足。どのような情報が必要</a:t>
            </a:r>
            <a:r>
              <a:rPr lang="ja-JP" altLang="en-US" sz="1800">
                <a:latin typeface="ＤＨＰ特太ゴシック体" panose="020B0500000000000000" pitchFamily="50" charset="-128"/>
                <a:ea typeface="ＤＨＰ特太ゴシック体" panose="020B0500000000000000" pitchFamily="50" charset="-128"/>
                <a:cs typeface="メイリオ" pitchFamily="50" charset="-128"/>
              </a:rPr>
              <a:t>でしょう</a:t>
            </a:r>
            <a:r>
              <a:rPr lang="ja-JP" altLang="en-US" sz="1800" smtClean="0">
                <a:latin typeface="ＤＨＰ特太ゴシック体" panose="020B0500000000000000" pitchFamily="50" charset="-128"/>
                <a:ea typeface="ＤＨＰ特太ゴシック体" panose="020B0500000000000000" pitchFamily="50" charset="-128"/>
                <a:cs typeface="メイリオ" pitchFamily="50" charset="-128"/>
              </a:rPr>
              <a:t>か★</a:t>
            </a:r>
            <a:endParaRPr lang="en-US" altLang="ja-JP" sz="1800" dirty="0">
              <a:latin typeface="ＤＨＰ特太ゴシック体" panose="020B0500000000000000" pitchFamily="50" charset="-128"/>
              <a:ea typeface="ＤＨＰ特太ゴシック体" panose="020B0500000000000000" pitchFamily="50" charset="-128"/>
              <a:cs typeface="メイリオ" pitchFamily="50" charset="-128"/>
            </a:endParaRPr>
          </a:p>
          <a:p>
            <a:pPr marL="0" indent="0">
              <a:lnSpc>
                <a:spcPct val="100000"/>
              </a:lnSpc>
              <a:buNone/>
            </a:pPr>
            <a:r>
              <a:rPr lang="ja-JP" altLang="en-US" sz="2000" dirty="0">
                <a:latin typeface="ＭＳ ゴシック" panose="020B0609070205080204" pitchFamily="49" charset="-128"/>
                <a:ea typeface="ＭＳ ゴシック" panose="020B0609070205080204" pitchFamily="49" charset="-128"/>
                <a:cs typeface="メイリオ" pitchFamily="50" charset="-128"/>
              </a:rPr>
              <a:t>　・相談員自身の印象（主観的）</a:t>
            </a:r>
          </a:p>
          <a:p>
            <a:pPr marL="0" indent="0">
              <a:lnSpc>
                <a:spcPct val="100000"/>
              </a:lnSpc>
              <a:buNone/>
            </a:pPr>
            <a:r>
              <a:rPr lang="ja-JP" altLang="en-US" sz="2000" dirty="0">
                <a:latin typeface="ＭＳ ゴシック" panose="020B0609070205080204" pitchFamily="49" charset="-128"/>
                <a:ea typeface="ＭＳ ゴシック" panose="020B0609070205080204" pitchFamily="49" charset="-128"/>
                <a:cs typeface="メイリオ" pitchFamily="50" charset="-128"/>
              </a:rPr>
              <a:t>　・本人・家族・環境の状況（いわゆる「客観的事実」）</a:t>
            </a:r>
          </a:p>
          <a:p>
            <a:pPr marL="0" indent="0">
              <a:lnSpc>
                <a:spcPct val="100000"/>
              </a:lnSpc>
              <a:buNone/>
            </a:pPr>
            <a:r>
              <a:rPr lang="ja-JP" altLang="en-US" sz="2000" dirty="0">
                <a:latin typeface="ＭＳ ゴシック" panose="020B0609070205080204" pitchFamily="49" charset="-128"/>
                <a:ea typeface="ＭＳ ゴシック" panose="020B0609070205080204" pitchFamily="49" charset="-128"/>
                <a:cs typeface="メイリオ" pitchFamily="50" charset="-128"/>
              </a:rPr>
              <a:t>　・本人／家族の心理（障害受容含め）</a:t>
            </a:r>
          </a:p>
          <a:p>
            <a:pPr marL="0" indent="0">
              <a:lnSpc>
                <a:spcPct val="100000"/>
              </a:lnSpc>
              <a:buNone/>
            </a:pPr>
            <a:r>
              <a:rPr lang="ja-JP" altLang="en-US" sz="2000" dirty="0">
                <a:latin typeface="ＭＳ ゴシック" panose="020B0609070205080204" pitchFamily="49" charset="-128"/>
                <a:ea typeface="ＭＳ ゴシック" panose="020B0609070205080204" pitchFamily="49" charset="-128"/>
                <a:cs typeface="メイリオ" pitchFamily="50" charset="-128"/>
              </a:rPr>
              <a:t>　・本人のゴール（目標）　　　　　　　　　　　　　　　など</a:t>
            </a:r>
            <a:endParaRPr kumimoji="1" lang="en-US" altLang="ja-JP" sz="2000" dirty="0">
              <a:latin typeface="ＭＳ ゴシック" panose="020B0609070205080204" pitchFamily="49" charset="-128"/>
              <a:ea typeface="ＭＳ ゴシック" panose="020B0609070205080204" pitchFamily="49" charset="-128"/>
              <a:cs typeface="メイリオ" pitchFamily="50" charset="-128"/>
            </a:endParaRPr>
          </a:p>
        </p:txBody>
      </p:sp>
      <p:sp>
        <p:nvSpPr>
          <p:cNvPr id="6" name="正方形/長方形 5"/>
          <p:cNvSpPr/>
          <p:nvPr/>
        </p:nvSpPr>
        <p:spPr>
          <a:xfrm>
            <a:off x="611188" y="3938017"/>
            <a:ext cx="7937908" cy="2418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b="1" dirty="0">
                <a:latin typeface="メイリオ"/>
                <a:ea typeface="メイリオ"/>
                <a:cs typeface="メイリオ"/>
              </a:rPr>
              <a:t>・「面接は</a:t>
            </a:r>
            <a:r>
              <a:rPr kumimoji="1" lang="en-US" altLang="ja-JP" b="1">
                <a:latin typeface="メイリオ"/>
                <a:ea typeface="メイリオ"/>
                <a:cs typeface="メイリオ"/>
              </a:rPr>
              <a:t>『</a:t>
            </a:r>
            <a:r>
              <a:rPr kumimoji="1" lang="ja-JP" altLang="en-US" b="1" smtClean="0">
                <a:latin typeface="メイリオ"/>
                <a:ea typeface="メイリオ"/>
                <a:cs typeface="メイリオ"/>
              </a:rPr>
              <a:t>おしゃべり（会話）</a:t>
            </a:r>
            <a:r>
              <a:rPr kumimoji="1" lang="en-US" altLang="ja-JP" b="1" smtClean="0">
                <a:latin typeface="メイリオ"/>
                <a:ea typeface="メイリオ"/>
                <a:cs typeface="メイリオ"/>
              </a:rPr>
              <a:t>』</a:t>
            </a:r>
            <a:r>
              <a:rPr kumimoji="1" lang="ja-JP" altLang="en-US" b="1" dirty="0">
                <a:latin typeface="メイリオ"/>
                <a:ea typeface="メイリオ"/>
                <a:cs typeface="メイリオ"/>
              </a:rPr>
              <a:t>ではない。」</a:t>
            </a:r>
            <a:endParaRPr kumimoji="1" lang="en-US" altLang="ja-JP" b="1" dirty="0">
              <a:latin typeface="メイリオ"/>
              <a:ea typeface="メイリオ"/>
              <a:cs typeface="メイリオ"/>
            </a:endParaRPr>
          </a:p>
          <a:p>
            <a:endParaRPr kumimoji="1" lang="en-US" altLang="ja-JP" sz="1600" b="1" dirty="0">
              <a:latin typeface="メイリオ"/>
              <a:ea typeface="メイリオ"/>
              <a:cs typeface="メイリオ"/>
            </a:endParaRPr>
          </a:p>
          <a:p>
            <a:r>
              <a:rPr kumimoji="1" lang="ja-JP" altLang="en-US" b="1" dirty="0">
                <a:latin typeface="メイリオ"/>
                <a:ea typeface="メイリオ"/>
                <a:cs typeface="メイリオ"/>
              </a:rPr>
              <a:t>・（支援者が）意図を持って</a:t>
            </a:r>
            <a:endParaRPr kumimoji="1" lang="en-US" altLang="ja-JP" b="1" dirty="0">
              <a:latin typeface="メイリオ"/>
              <a:ea typeface="メイリオ"/>
              <a:cs typeface="メイリオ"/>
            </a:endParaRPr>
          </a:p>
          <a:p>
            <a:r>
              <a:rPr kumimoji="1" lang="ja-JP" altLang="en-US" b="1" dirty="0">
                <a:latin typeface="メイリオ"/>
                <a:ea typeface="メイリオ"/>
                <a:cs typeface="メイリオ"/>
              </a:rPr>
              <a:t>　　・場面を構成し、</a:t>
            </a:r>
            <a:endParaRPr kumimoji="1" lang="en-US" altLang="ja-JP" b="1" dirty="0">
              <a:latin typeface="メイリオ"/>
              <a:ea typeface="メイリオ"/>
              <a:cs typeface="メイリオ"/>
            </a:endParaRPr>
          </a:p>
          <a:p>
            <a:r>
              <a:rPr kumimoji="1" lang="ja-JP" altLang="en-US" b="1" dirty="0">
                <a:latin typeface="メイリオ"/>
                <a:ea typeface="メイリオ"/>
                <a:cs typeface="メイリオ"/>
              </a:rPr>
              <a:t>　　・話を聴き（傾聴）、</a:t>
            </a:r>
            <a:endParaRPr kumimoji="1" lang="en-US" altLang="ja-JP" b="1" dirty="0">
              <a:latin typeface="メイリオ"/>
              <a:ea typeface="メイリオ"/>
              <a:cs typeface="メイリオ"/>
            </a:endParaRPr>
          </a:p>
          <a:p>
            <a:r>
              <a:rPr kumimoji="1" lang="ja-JP" altLang="en-US" b="1" dirty="0">
                <a:latin typeface="メイリオ"/>
                <a:ea typeface="メイリオ"/>
                <a:cs typeface="メイリオ"/>
              </a:rPr>
              <a:t>　　・話（や課題）を整理し、</a:t>
            </a:r>
            <a:endParaRPr kumimoji="1" lang="en-US" altLang="ja-JP" b="1" dirty="0">
              <a:latin typeface="メイリオ"/>
              <a:ea typeface="メイリオ"/>
              <a:cs typeface="メイリオ"/>
            </a:endParaRPr>
          </a:p>
          <a:p>
            <a:r>
              <a:rPr kumimoji="1" lang="ja-JP" altLang="en-US" b="1" dirty="0">
                <a:latin typeface="メイリオ"/>
                <a:ea typeface="メイリオ"/>
                <a:cs typeface="メイリオ"/>
              </a:rPr>
              <a:t>　　・一緒に向かうゴール（課題）を共有する。</a:t>
            </a:r>
            <a:endParaRPr kumimoji="1" lang="en-US" altLang="ja-JP" b="1" dirty="0">
              <a:latin typeface="メイリオ"/>
              <a:ea typeface="メイリオ"/>
              <a:cs typeface="メイリオ"/>
            </a:endParaRPr>
          </a:p>
        </p:txBody>
      </p:sp>
      <p:sp>
        <p:nvSpPr>
          <p:cNvPr id="7" name="角丸四角形 6"/>
          <p:cNvSpPr/>
          <p:nvPr/>
        </p:nvSpPr>
        <p:spPr>
          <a:xfrm>
            <a:off x="5969003" y="4853514"/>
            <a:ext cx="2048933" cy="825501"/>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tx1"/>
                </a:solidFill>
                <a:latin typeface="メイリオ" pitchFamily="50" charset="-128"/>
                <a:ea typeface="メイリオ" pitchFamily="50" charset="-128"/>
                <a:cs typeface="メイリオ" pitchFamily="50" charset="-128"/>
              </a:rPr>
              <a:t>トレーニングや</a:t>
            </a:r>
          </a:p>
          <a:p>
            <a:pPr algn="ctr"/>
            <a:r>
              <a:rPr kumimoji="1" lang="ja-JP" altLang="en-US" b="1" dirty="0">
                <a:solidFill>
                  <a:schemeClr val="tx1"/>
                </a:solidFill>
                <a:latin typeface="メイリオ" pitchFamily="50" charset="-128"/>
                <a:ea typeface="メイリオ" pitchFamily="50" charset="-128"/>
                <a:cs typeface="メイリオ" pitchFamily="50" charset="-128"/>
              </a:rPr>
              <a:t>準備が必要</a:t>
            </a:r>
          </a:p>
        </p:txBody>
      </p:sp>
    </p:spTree>
    <p:extLst>
      <p:ext uri="{BB962C8B-B14F-4D97-AF65-F5344CB8AC3E}">
        <p14:creationId xmlns:p14="http://schemas.microsoft.com/office/powerpoint/2010/main" val="805382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3306" y="133478"/>
            <a:ext cx="7886700" cy="1325563"/>
          </a:xfrm>
        </p:spPr>
        <p:txBody>
          <a:bodyPr>
            <a:normAutofit/>
          </a:bodyPr>
          <a:lstStyle/>
          <a:p>
            <a:r>
              <a:rPr kumimoji="1" lang="ja-JP" altLang="en-US" sz="3200" dirty="0">
                <a:latin typeface="ＤＨＰ特太ゴシック体" panose="020B0500000000000000" pitchFamily="50" charset="-128"/>
                <a:ea typeface="ＤＨＰ特太ゴシック体" panose="020B0500000000000000" pitchFamily="50" charset="-128"/>
                <a:cs typeface="メイリオ" pitchFamily="50" charset="-128"/>
              </a:rPr>
              <a:t>初回面談</a:t>
            </a:r>
          </a:p>
        </p:txBody>
      </p:sp>
      <p:sp>
        <p:nvSpPr>
          <p:cNvPr id="29" name="スライド番号プレースホルダ 28"/>
          <p:cNvSpPr>
            <a:spLocks noGrp="1"/>
          </p:cNvSpPr>
          <p:nvPr>
            <p:ph type="sldNum" sz="quarter" idx="12"/>
          </p:nvPr>
        </p:nvSpPr>
        <p:spPr/>
        <p:txBody>
          <a:bodyPr/>
          <a:lstStyle/>
          <a:p>
            <a:fld id="{5FD889E0-CAB2-4699-909D-B9A88D47ACBE}" type="slidenum">
              <a:rPr lang="en-US" smtClean="0"/>
              <a:pPr/>
              <a:t>15</a:t>
            </a:fld>
            <a:endParaRPr lang="en-US"/>
          </a:p>
        </p:txBody>
      </p:sp>
      <p:sp>
        <p:nvSpPr>
          <p:cNvPr id="3" name="コンテンツ プレースホルダー 2"/>
          <p:cNvSpPr>
            <a:spLocks noGrp="1"/>
          </p:cNvSpPr>
          <p:nvPr>
            <p:ph idx="4294967295"/>
          </p:nvPr>
        </p:nvSpPr>
        <p:spPr>
          <a:xfrm>
            <a:off x="2401824" y="1459041"/>
            <a:ext cx="6461760" cy="4446459"/>
          </a:xfrm>
        </p:spPr>
        <p:txBody>
          <a:bodyPr>
            <a:normAutofit/>
          </a:bodyPr>
          <a:lstStyle/>
          <a:p>
            <a:pPr>
              <a:spcBef>
                <a:spcPts val="0"/>
              </a:spcBef>
            </a:pPr>
            <a:r>
              <a:rPr kumimoji="1" lang="ja-JP" altLang="en-US" sz="2000" dirty="0">
                <a:latin typeface="ＭＳ Ｐゴシック" panose="020B0600070205080204" pitchFamily="50" charset="-128"/>
                <a:ea typeface="ＭＳ Ｐゴシック" panose="020B0600070205080204" pitchFamily="50" charset="-128"/>
                <a:cs typeface="メイリオ" pitchFamily="50" charset="-128"/>
              </a:rPr>
              <a:t>初回は病院の病棟ラウンジで面談。</a:t>
            </a:r>
            <a:endParaRPr lang="en-US" altLang="ja-JP" sz="2000" dirty="0">
              <a:latin typeface="ＭＳ Ｐゴシック" panose="020B0600070205080204" pitchFamily="50" charset="-128"/>
              <a:ea typeface="ＭＳ Ｐゴシック" panose="020B0600070205080204" pitchFamily="50" charset="-128"/>
              <a:cs typeface="メイリオ" pitchFamily="50" charset="-128"/>
            </a:endParaRPr>
          </a:p>
          <a:p>
            <a:pPr>
              <a:spcBef>
                <a:spcPts val="0"/>
              </a:spcBef>
            </a:pPr>
            <a:r>
              <a:rPr kumimoji="1" lang="ja-JP" altLang="en-US" sz="2000" dirty="0">
                <a:latin typeface="ＭＳ Ｐゴシック" panose="020B0600070205080204" pitchFamily="50" charset="-128"/>
                <a:ea typeface="ＭＳ Ｐゴシック" panose="020B0600070205080204" pitchFamily="50" charset="-128"/>
                <a:cs typeface="メイリオ" pitchFamily="50" charset="-128"/>
              </a:rPr>
              <a:t>落ち込んだり、怒ったりという様子は見受けられなかったものの</a:t>
            </a:r>
            <a:r>
              <a:rPr kumimoji="1" lang="en-US" altLang="ja-JP" sz="2000" dirty="0">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2000" dirty="0" err="1">
                <a:latin typeface="ＭＳ Ｐゴシック" panose="020B0600070205080204" pitchFamily="50" charset="-128"/>
                <a:ea typeface="ＭＳ Ｐゴシック" panose="020B0600070205080204" pitchFamily="50" charset="-128"/>
                <a:cs typeface="メイリオ" pitchFamily="50" charset="-128"/>
              </a:rPr>
              <a:t>。</a:t>
            </a:r>
            <a:endParaRPr kumimoji="1" lang="en-US" altLang="ja-JP" sz="2000" dirty="0">
              <a:latin typeface="ＭＳ Ｐゴシック" panose="020B0600070205080204" pitchFamily="50" charset="-128"/>
              <a:ea typeface="ＭＳ Ｐゴシック" panose="020B0600070205080204" pitchFamily="50" charset="-128"/>
              <a:cs typeface="メイリオ" pitchFamily="50" charset="-128"/>
            </a:endParaRPr>
          </a:p>
          <a:p>
            <a:pPr marL="0" indent="0">
              <a:spcBef>
                <a:spcPts val="0"/>
              </a:spcBef>
              <a:buNone/>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　・「なぜ？どうして？」</a:t>
            </a:r>
            <a:endParaRPr lang="en-US" altLang="ja-JP" sz="2000" dirty="0">
              <a:latin typeface="ＭＳ Ｐゴシック" panose="020B0600070205080204" pitchFamily="50" charset="-128"/>
              <a:ea typeface="ＭＳ Ｐゴシック" panose="020B0600070205080204" pitchFamily="50" charset="-128"/>
              <a:cs typeface="メイリオ" pitchFamily="50" charset="-128"/>
            </a:endParaRPr>
          </a:p>
          <a:p>
            <a:pPr marL="0" indent="0">
              <a:spcBef>
                <a:spcPts val="0"/>
              </a:spcBef>
              <a:buNone/>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　・「学校、どうしよう？」</a:t>
            </a:r>
          </a:p>
          <a:p>
            <a:pPr marL="0" indent="0">
              <a:spcBef>
                <a:spcPts val="0"/>
              </a:spcBef>
              <a:buNone/>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　　「今後どうすると言われたって</a:t>
            </a:r>
            <a:r>
              <a:rPr lang="en-US" altLang="ja-JP" sz="2000" dirty="0">
                <a:latin typeface="ＭＳ Ｐゴシック" panose="020B0600070205080204" pitchFamily="50" charset="-128"/>
                <a:ea typeface="ＭＳ Ｐゴシック" panose="020B0600070205080204" pitchFamily="50" charset="-128"/>
                <a:cs typeface="メイリオ" pitchFamily="50" charset="-128"/>
              </a:rPr>
              <a:t>…</a:t>
            </a:r>
            <a:r>
              <a:rPr lang="ja-JP" altLang="en-US" sz="2000" dirty="0" err="1">
                <a:latin typeface="ＭＳ Ｐゴシック" panose="020B0600070205080204" pitchFamily="50" charset="-128"/>
                <a:ea typeface="ＭＳ Ｐゴシック" panose="020B0600070205080204" pitchFamily="50" charset="-128"/>
                <a:cs typeface="メイリオ" pitchFamily="50" charset="-128"/>
              </a:rPr>
              <a:t>。</a:t>
            </a:r>
            <a:r>
              <a:rPr lang="ja-JP" altLang="en-US" sz="2000" dirty="0">
                <a:latin typeface="ＭＳ Ｐゴシック" panose="020B0600070205080204" pitchFamily="50" charset="-128"/>
                <a:ea typeface="ＭＳ Ｐゴシック" panose="020B0600070205080204" pitchFamily="50" charset="-128"/>
                <a:cs typeface="メイリオ" pitchFamily="50" charset="-128"/>
              </a:rPr>
              <a:t>」</a:t>
            </a:r>
            <a:endParaRPr lang="en-US" altLang="ja-JP" sz="2000" dirty="0">
              <a:latin typeface="ＭＳ Ｐゴシック" panose="020B0600070205080204" pitchFamily="50" charset="-128"/>
              <a:ea typeface="ＭＳ Ｐゴシック" panose="020B0600070205080204" pitchFamily="50" charset="-128"/>
              <a:cs typeface="メイリオ" pitchFamily="50" charset="-128"/>
            </a:endParaRPr>
          </a:p>
          <a:p>
            <a:pPr>
              <a:spcBef>
                <a:spcPts val="0"/>
              </a:spcBef>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退院を嬉しがる様子もあまり見られず、今後への不安と、</a:t>
            </a:r>
          </a:p>
          <a:p>
            <a:pPr>
              <a:spcBef>
                <a:spcPts val="0"/>
              </a:spcBef>
              <a:buNone/>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　　突然人生が一変してしまったことへのとまどいがみてとれました。</a:t>
            </a:r>
          </a:p>
          <a:p>
            <a:pPr>
              <a:spcBef>
                <a:spcPts val="0"/>
              </a:spcBef>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初回は、何か話しがまとまるわけではありませんでしたが、今後に向けて、継続して話をしてゆこうということになりました。</a:t>
            </a:r>
            <a:endParaRPr lang="en-US" altLang="ja-JP" sz="2000" dirty="0">
              <a:latin typeface="ＭＳ Ｐゴシック" panose="020B0600070205080204" pitchFamily="50" charset="-128"/>
              <a:ea typeface="ＭＳ Ｐゴシック" panose="020B0600070205080204" pitchFamily="50" charset="-128"/>
              <a:cs typeface="メイリオ" pitchFamily="50" charset="-128"/>
            </a:endParaRPr>
          </a:p>
        </p:txBody>
      </p:sp>
      <p:sp>
        <p:nvSpPr>
          <p:cNvPr id="5" name="正方形/長方形 4"/>
          <p:cNvSpPr/>
          <p:nvPr/>
        </p:nvSpPr>
        <p:spPr>
          <a:xfrm>
            <a:off x="893763" y="1611300"/>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latin typeface="メイリオ" pitchFamily="50" charset="-128"/>
                <a:ea typeface="メイリオ" pitchFamily="50" charset="-128"/>
                <a:cs typeface="メイリオ" pitchFamily="50" charset="-128"/>
              </a:rPr>
              <a:t>初回面談</a:t>
            </a:r>
          </a:p>
        </p:txBody>
      </p:sp>
      <p:sp>
        <p:nvSpPr>
          <p:cNvPr id="30" name="角丸四角形 29"/>
          <p:cNvSpPr/>
          <p:nvPr/>
        </p:nvSpPr>
        <p:spPr>
          <a:xfrm>
            <a:off x="1117600" y="2176407"/>
            <a:ext cx="1016000" cy="330200"/>
          </a:xfrm>
          <a:prstGeom prst="round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latin typeface="メイリオ" pitchFamily="50" charset="-128"/>
                <a:ea typeface="メイリオ" pitchFamily="50" charset="-128"/>
                <a:cs typeface="メイリオ" pitchFamily="50" charset="-128"/>
              </a:rPr>
              <a:t>関係性構築</a:t>
            </a:r>
          </a:p>
        </p:txBody>
      </p:sp>
      <p:sp>
        <p:nvSpPr>
          <p:cNvPr id="31" name="角丸四角形 30"/>
          <p:cNvSpPr/>
          <p:nvPr/>
        </p:nvSpPr>
        <p:spPr>
          <a:xfrm>
            <a:off x="1117600" y="2557409"/>
            <a:ext cx="1016000" cy="330200"/>
          </a:xfrm>
          <a:prstGeom prst="round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latin typeface="メイリオ" pitchFamily="50" charset="-128"/>
                <a:ea typeface="メイリオ" pitchFamily="50" charset="-128"/>
                <a:cs typeface="メイリオ" pitchFamily="50" charset="-128"/>
              </a:rPr>
              <a:t>インテーク</a:t>
            </a:r>
          </a:p>
        </p:txBody>
      </p:sp>
    </p:spTree>
    <p:extLst>
      <p:ext uri="{BB962C8B-B14F-4D97-AF65-F5344CB8AC3E}">
        <p14:creationId xmlns:p14="http://schemas.microsoft.com/office/powerpoint/2010/main" val="1195859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8922" y="255398"/>
            <a:ext cx="7886700" cy="1325563"/>
          </a:xfrm>
        </p:spPr>
        <p:txBody>
          <a:bodyPr>
            <a:noAutofit/>
          </a:bodyPr>
          <a:lstStyle/>
          <a:p>
            <a:r>
              <a:rPr lang="en-US" altLang="ja-JP"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a:t>
            </a:r>
            <a:r>
              <a:rPr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１</a:t>
            </a:r>
            <a:r>
              <a:rPr lang="en-US" altLang="ja-JP"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 </a:t>
            </a:r>
            <a:r>
              <a:rPr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関係性の構築とインテーク・アセスメント</a:t>
            </a:r>
            <a:r>
              <a:rPr lang="en-US" altLang="ja-JP"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
            </a:r>
            <a:br>
              <a:rPr lang="en-US" altLang="ja-JP"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br>
            <a:r>
              <a:rPr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　　　　　　　　　　　　　　　（初期相談）</a:t>
            </a:r>
            <a:endParaRPr kumimoji="1"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endParaRPr>
          </a:p>
        </p:txBody>
      </p:sp>
      <p:sp>
        <p:nvSpPr>
          <p:cNvPr id="5" name="スライド番号プレースホルダー 4"/>
          <p:cNvSpPr>
            <a:spLocks noGrp="1"/>
          </p:cNvSpPr>
          <p:nvPr>
            <p:ph type="sldNum" sz="quarter" idx="12"/>
          </p:nvPr>
        </p:nvSpPr>
        <p:spPr/>
        <p:txBody>
          <a:bodyPr/>
          <a:lstStyle/>
          <a:p>
            <a:fld id="{5FD889E0-CAB2-4699-909D-B9A88D47ACBE}" type="slidenum">
              <a:rPr lang="en-US" smtClean="0"/>
              <a:pPr/>
              <a:t>16</a:t>
            </a:fld>
            <a:endParaRPr lang="en-US"/>
          </a:p>
        </p:txBody>
      </p:sp>
      <p:sp>
        <p:nvSpPr>
          <p:cNvPr id="4" name="テキスト ボックス 3"/>
          <p:cNvSpPr txBox="1"/>
          <p:nvPr/>
        </p:nvSpPr>
        <p:spPr>
          <a:xfrm>
            <a:off x="576771" y="1492231"/>
            <a:ext cx="7780083" cy="3046988"/>
          </a:xfrm>
          <a:prstGeom prst="rect">
            <a:avLst/>
          </a:prstGeom>
          <a:noFill/>
        </p:spPr>
        <p:txBody>
          <a:bodyPr wrap="square" rtlCol="0">
            <a:spAutoFit/>
          </a:bodyPr>
          <a:lstStyle/>
          <a:p>
            <a:r>
              <a:rPr kumimoji="1" lang="ja-JP" altLang="en-US" sz="2400" u="sng" dirty="0">
                <a:latin typeface="ＤＨＰ特太ゴシック体" panose="020B0500000000000000" pitchFamily="50" charset="-128"/>
                <a:ea typeface="ＤＨＰ特太ゴシック体" panose="020B0500000000000000" pitchFamily="50" charset="-128"/>
                <a:cs typeface="メイリオ"/>
              </a:rPr>
              <a:t>留意点のまとめ（１）</a:t>
            </a: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① </a:t>
            </a:r>
            <a:r>
              <a:rPr kumimoji="1" lang="ja-JP" altLang="en-US" sz="2400" dirty="0">
                <a:latin typeface="ＭＳ ゴシック" panose="020B0609070205080204" pitchFamily="49" charset="-128"/>
                <a:ea typeface="ＭＳ ゴシック" panose="020B0609070205080204" pitchFamily="49" charset="-128"/>
                <a:cs typeface="メイリオ"/>
              </a:rPr>
              <a:t>主訴の把握</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② </a:t>
            </a:r>
            <a:r>
              <a:rPr kumimoji="1" lang="ja-JP" altLang="en-US" sz="2400" dirty="0">
                <a:latin typeface="ＭＳ ゴシック" panose="020B0609070205080204" pitchFamily="49" charset="-128"/>
                <a:ea typeface="ＭＳ ゴシック" panose="020B0609070205080204" pitchFamily="49" charset="-128"/>
                <a:cs typeface="メイリオ"/>
              </a:rPr>
              <a:t>相談の経緯、支援経路、課題感の主体</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③ </a:t>
            </a:r>
            <a:r>
              <a:rPr kumimoji="1" lang="ja-JP" altLang="en-US" sz="2400" dirty="0">
                <a:latin typeface="ＭＳ ゴシック" panose="020B0609070205080204" pitchFamily="49" charset="-128"/>
                <a:ea typeface="ＭＳ ゴシック" panose="020B0609070205080204" pitchFamily="49" charset="-128"/>
                <a:cs typeface="メイリオ"/>
              </a:rPr>
              <a:t>スクリーニング</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・受理判断　・緊急性の判断　・支援方法</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④ </a:t>
            </a:r>
            <a:r>
              <a:rPr kumimoji="1" lang="ja-JP" altLang="en-US" sz="2400" dirty="0">
                <a:latin typeface="ＭＳ ゴシック" panose="020B0609070205080204" pitchFamily="49" charset="-128"/>
                <a:ea typeface="ＭＳ ゴシック" panose="020B0609070205080204" pitchFamily="49" charset="-128"/>
                <a:cs typeface="メイリオ"/>
              </a:rPr>
              <a:t>事業説明　</a:t>
            </a:r>
            <a:r>
              <a:rPr kumimoji="1" lang="en-US" altLang="ja-JP" sz="2400" dirty="0">
                <a:latin typeface="ＭＳ ゴシック" panose="020B0609070205080204" pitchFamily="49" charset="-128"/>
                <a:ea typeface="ＭＳ ゴシック" panose="020B0609070205080204" pitchFamily="49" charset="-128"/>
                <a:cs typeface="メイリオ"/>
              </a:rPr>
              <a:t>※</a:t>
            </a:r>
            <a:r>
              <a:rPr kumimoji="1" lang="ja-JP" altLang="en-US" sz="2400" dirty="0">
                <a:latin typeface="ＭＳ ゴシック" panose="020B0609070205080204" pitchFamily="49" charset="-128"/>
                <a:ea typeface="ＭＳ ゴシック" panose="020B0609070205080204" pitchFamily="49" charset="-128"/>
                <a:cs typeface="メイリオ"/>
              </a:rPr>
              <a:t>対等性と利用契約</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⑤ </a:t>
            </a:r>
            <a:r>
              <a:rPr kumimoji="1" lang="ja-JP" altLang="en-US" sz="2400" dirty="0">
                <a:latin typeface="ＭＳ ゴシック" panose="020B0609070205080204" pitchFamily="49" charset="-128"/>
                <a:ea typeface="ＭＳ ゴシック" panose="020B0609070205080204" pitchFamily="49" charset="-128"/>
                <a:cs typeface="メイリオ"/>
              </a:rPr>
              <a:t>個人情報保護　</a:t>
            </a:r>
            <a:r>
              <a:rPr kumimoji="1" lang="en-US" altLang="ja-JP" sz="2400" dirty="0">
                <a:latin typeface="ＭＳ ゴシック" panose="020B0609070205080204" pitchFamily="49" charset="-128"/>
                <a:ea typeface="ＭＳ ゴシック" panose="020B0609070205080204" pitchFamily="49" charset="-128"/>
                <a:cs typeface="メイリオ"/>
              </a:rPr>
              <a:t>※</a:t>
            </a:r>
            <a:r>
              <a:rPr kumimoji="1" lang="ja-JP" altLang="en-US" sz="2400" dirty="0">
                <a:latin typeface="ＭＳ ゴシック" panose="020B0609070205080204" pitchFamily="49" charset="-128"/>
                <a:ea typeface="ＭＳ ゴシック" panose="020B0609070205080204" pitchFamily="49" charset="-128"/>
                <a:cs typeface="メイリオ"/>
              </a:rPr>
              <a:t>守秘義務とプライバシー尊重</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⑥ </a:t>
            </a:r>
            <a:r>
              <a:rPr kumimoji="1" lang="ja-JP" altLang="en-US" sz="2400" dirty="0">
                <a:latin typeface="ＭＳ ゴシック" panose="020B0609070205080204" pitchFamily="49" charset="-128"/>
                <a:ea typeface="ＭＳ ゴシック" panose="020B0609070205080204" pitchFamily="49" charset="-128"/>
                <a:cs typeface="メイリオ"/>
              </a:rPr>
              <a:t>初期段階における関係性構築</a:t>
            </a:r>
            <a:endParaRPr kumimoji="1" lang="en-US" altLang="ja-JP" sz="2400" dirty="0">
              <a:latin typeface="ＭＳ ゴシック" panose="020B0609070205080204" pitchFamily="49" charset="-128"/>
              <a:ea typeface="ＭＳ ゴシック" panose="020B0609070205080204" pitchFamily="49" charset="-128"/>
              <a:cs typeface="メイリオ"/>
            </a:endParaRPr>
          </a:p>
        </p:txBody>
      </p:sp>
      <p:sp>
        <p:nvSpPr>
          <p:cNvPr id="8" name="正方形/長方形 7"/>
          <p:cNvSpPr/>
          <p:nvPr/>
        </p:nvSpPr>
        <p:spPr>
          <a:xfrm>
            <a:off x="646037" y="4958427"/>
            <a:ext cx="6956692" cy="11514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b="1" dirty="0">
                <a:latin typeface="メイリオ"/>
                <a:ea typeface="メイリオ"/>
                <a:cs typeface="メイリオ"/>
              </a:rPr>
              <a:t>・記録　</a:t>
            </a:r>
            <a:r>
              <a:rPr kumimoji="1" lang="en-US" altLang="ja-JP" b="1" dirty="0">
                <a:latin typeface="メイリオ"/>
                <a:ea typeface="メイリオ"/>
                <a:cs typeface="メイリオ"/>
              </a:rPr>
              <a:t>① </a:t>
            </a:r>
            <a:r>
              <a:rPr kumimoji="1" lang="ja-JP" altLang="en-US" b="1" dirty="0">
                <a:latin typeface="メイリオ"/>
                <a:ea typeface="メイリオ"/>
                <a:cs typeface="メイリオ"/>
              </a:rPr>
              <a:t>事実</a:t>
            </a:r>
            <a:r>
              <a:rPr kumimoji="1" lang="en-US" altLang="ja-JP" b="1" dirty="0">
                <a:latin typeface="メイリオ"/>
                <a:ea typeface="メイリオ"/>
                <a:cs typeface="メイリオ"/>
              </a:rPr>
              <a:t>(</a:t>
            </a:r>
            <a:r>
              <a:rPr kumimoji="1" lang="ja-JP" altLang="en-US" b="1" dirty="0">
                <a:latin typeface="メイリオ"/>
                <a:ea typeface="メイリオ"/>
                <a:cs typeface="メイリオ"/>
              </a:rPr>
              <a:t>本人の言葉・事実</a:t>
            </a:r>
            <a:r>
              <a:rPr kumimoji="1" lang="en-US" altLang="ja-JP" b="1" dirty="0">
                <a:latin typeface="メイリオ"/>
                <a:ea typeface="メイリオ"/>
                <a:cs typeface="メイリオ"/>
              </a:rPr>
              <a:t>)</a:t>
            </a:r>
          </a:p>
          <a:p>
            <a:r>
              <a:rPr kumimoji="1" lang="ja-JP" altLang="en-US" b="1" dirty="0">
                <a:latin typeface="メイリオ"/>
                <a:ea typeface="メイリオ"/>
                <a:cs typeface="メイリオ"/>
              </a:rPr>
              <a:t>　　　　</a:t>
            </a:r>
            <a:r>
              <a:rPr kumimoji="1" lang="en-US" altLang="ja-JP" b="1" dirty="0">
                <a:latin typeface="メイリオ"/>
                <a:ea typeface="メイリオ"/>
                <a:cs typeface="メイリオ"/>
              </a:rPr>
              <a:t>② </a:t>
            </a:r>
            <a:r>
              <a:rPr kumimoji="1" lang="ja-JP" altLang="en-US" b="1" dirty="0">
                <a:latin typeface="メイリオ"/>
                <a:ea typeface="メイリオ"/>
                <a:cs typeface="メイリオ"/>
              </a:rPr>
              <a:t>自身の所見</a:t>
            </a:r>
            <a:endParaRPr kumimoji="1" lang="en-US" altLang="ja-JP" b="1" dirty="0">
              <a:latin typeface="メイリオ"/>
              <a:ea typeface="メイリオ"/>
              <a:cs typeface="メイリオ"/>
            </a:endParaRPr>
          </a:p>
          <a:p>
            <a:r>
              <a:rPr kumimoji="1" lang="ja-JP" altLang="en-US" b="1" dirty="0">
                <a:latin typeface="メイリオ"/>
                <a:ea typeface="メイリオ"/>
                <a:cs typeface="メイリオ"/>
              </a:rPr>
              <a:t>　　　　</a:t>
            </a:r>
            <a:r>
              <a:rPr kumimoji="1" lang="en-US" altLang="ja-JP" b="1" dirty="0">
                <a:latin typeface="メイリオ"/>
                <a:ea typeface="メイリオ"/>
                <a:cs typeface="メイリオ"/>
              </a:rPr>
              <a:t>③ </a:t>
            </a:r>
            <a:r>
              <a:rPr kumimoji="1" lang="ja-JP" altLang="en-US" b="1" dirty="0">
                <a:latin typeface="メイリオ"/>
                <a:ea typeface="メイリオ"/>
                <a:cs typeface="メイリオ"/>
              </a:rPr>
              <a:t>今後（の見通し）</a:t>
            </a:r>
            <a:endParaRPr kumimoji="1" lang="en-US" altLang="ja-JP" b="1" dirty="0">
              <a:latin typeface="メイリオ"/>
              <a:ea typeface="メイリオ"/>
              <a:cs typeface="メイリオ"/>
            </a:endParaRPr>
          </a:p>
        </p:txBody>
      </p:sp>
      <p:sp>
        <p:nvSpPr>
          <p:cNvPr id="9" name="角丸四角形 8"/>
          <p:cNvSpPr/>
          <p:nvPr/>
        </p:nvSpPr>
        <p:spPr>
          <a:xfrm>
            <a:off x="5011927" y="5098125"/>
            <a:ext cx="2048933" cy="825501"/>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tx1"/>
                </a:solidFill>
                <a:latin typeface="メイリオ" pitchFamily="50" charset="-128"/>
                <a:ea typeface="メイリオ" pitchFamily="50" charset="-128"/>
                <a:cs typeface="メイリオ" pitchFamily="50" charset="-128"/>
              </a:rPr>
              <a:t>トレーニング</a:t>
            </a:r>
          </a:p>
          <a:p>
            <a:pPr algn="ctr"/>
            <a:r>
              <a:rPr kumimoji="1" lang="ja-JP" altLang="en-US" b="1" dirty="0">
                <a:solidFill>
                  <a:schemeClr val="tx1"/>
                </a:solidFill>
                <a:latin typeface="メイリオ" pitchFamily="50" charset="-128"/>
                <a:ea typeface="メイリオ" pitchFamily="50" charset="-128"/>
                <a:cs typeface="メイリオ" pitchFamily="50" charset="-128"/>
              </a:rPr>
              <a:t>が必要</a:t>
            </a:r>
          </a:p>
        </p:txBody>
      </p:sp>
    </p:spTree>
    <p:extLst>
      <p:ext uri="{BB962C8B-B14F-4D97-AF65-F5344CB8AC3E}">
        <p14:creationId xmlns:p14="http://schemas.microsoft.com/office/powerpoint/2010/main" val="138444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1114" y="255398"/>
            <a:ext cx="7886700" cy="1325563"/>
          </a:xfrm>
        </p:spPr>
        <p:txBody>
          <a:bodyPr>
            <a:noAutofit/>
          </a:bodyPr>
          <a:lstStyle/>
          <a:p>
            <a:r>
              <a:rPr lang="en-US" altLang="ja-JP"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a:t>
            </a:r>
            <a:r>
              <a:rPr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１</a:t>
            </a:r>
            <a:r>
              <a:rPr lang="en-US" altLang="ja-JP"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 </a:t>
            </a:r>
            <a:r>
              <a:rPr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関係性の構築とインテークアセスメント</a:t>
            </a:r>
            <a:r>
              <a:rPr lang="en-US" altLang="ja-JP"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
            </a:r>
            <a:br>
              <a:rPr lang="en-US" altLang="ja-JP"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br>
            <a:r>
              <a:rPr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　　　　　　　　　　　　　　　（初期相談）</a:t>
            </a:r>
            <a:endParaRPr kumimoji="1"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endParaRPr>
          </a:p>
        </p:txBody>
      </p:sp>
      <p:sp>
        <p:nvSpPr>
          <p:cNvPr id="5" name="スライド番号プレースホルダー 4"/>
          <p:cNvSpPr>
            <a:spLocks noGrp="1"/>
          </p:cNvSpPr>
          <p:nvPr>
            <p:ph type="sldNum" sz="quarter" idx="12"/>
          </p:nvPr>
        </p:nvSpPr>
        <p:spPr/>
        <p:txBody>
          <a:bodyPr/>
          <a:lstStyle/>
          <a:p>
            <a:fld id="{5FD889E0-CAB2-4699-909D-B9A88D47ACBE}" type="slidenum">
              <a:rPr lang="en-US" smtClean="0"/>
              <a:pPr/>
              <a:t>17</a:t>
            </a:fld>
            <a:endParaRPr lang="en-US"/>
          </a:p>
        </p:txBody>
      </p:sp>
      <p:sp>
        <p:nvSpPr>
          <p:cNvPr id="4" name="テキスト ボックス 3"/>
          <p:cNvSpPr txBox="1"/>
          <p:nvPr/>
        </p:nvSpPr>
        <p:spPr>
          <a:xfrm>
            <a:off x="540195" y="1577575"/>
            <a:ext cx="8574087" cy="3785652"/>
          </a:xfrm>
          <a:prstGeom prst="rect">
            <a:avLst/>
          </a:prstGeom>
          <a:noFill/>
        </p:spPr>
        <p:txBody>
          <a:bodyPr wrap="square" rtlCol="0">
            <a:spAutoFit/>
          </a:bodyPr>
          <a:lstStyle/>
          <a:p>
            <a:r>
              <a:rPr kumimoji="1" lang="ja-JP" altLang="en-US" sz="2400" u="sng" dirty="0">
                <a:latin typeface="ＤＨＰ特太ゴシック体" panose="020B0500000000000000" pitchFamily="50" charset="-128"/>
                <a:ea typeface="ＤＨＰ特太ゴシック体" panose="020B0500000000000000" pitchFamily="50" charset="-128"/>
                <a:cs typeface="メイリオ"/>
              </a:rPr>
              <a:t>留意点のまとめ（２）</a:t>
            </a:r>
          </a:p>
          <a:p>
            <a:endParaRPr kumimoji="1" lang="ja-JP" altLang="en-US" sz="2400" smtClean="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ja-JP" altLang="en-US" sz="2400" b="1" dirty="0">
                <a:solidFill>
                  <a:srgbClr val="C00000"/>
                </a:solidFill>
                <a:latin typeface="ＭＳ ゴシック" panose="020B0609070205080204" pitchFamily="49" charset="-128"/>
                <a:ea typeface="ＭＳ ゴシック" panose="020B0609070205080204" pitchFamily="49" charset="-128"/>
                <a:cs typeface="メイリオ"/>
              </a:rPr>
              <a:t>前提となるのは良い関係性</a:t>
            </a:r>
            <a:endParaRPr kumimoji="1" lang="en-US" altLang="ja-JP" sz="2400" b="1" dirty="0">
              <a:solidFill>
                <a:srgbClr val="C00000"/>
              </a:solidFill>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 </a:t>
            </a:r>
            <a:r>
              <a:rPr kumimoji="1" lang="ja-JP" altLang="en-US" sz="2400" dirty="0">
                <a:latin typeface="ＭＳ ゴシック" panose="020B0609070205080204" pitchFamily="49" charset="-128"/>
                <a:ea typeface="ＭＳ ゴシック" panose="020B0609070205080204" pitchFamily="49" charset="-128"/>
                <a:cs typeface="メイリオ"/>
              </a:rPr>
              <a:t>＝エンゲージメント</a:t>
            </a:r>
            <a:r>
              <a:rPr kumimoji="1" lang="en-US" altLang="ja-JP" sz="2400" dirty="0">
                <a:latin typeface="ＭＳ ゴシック" panose="020B0609070205080204" pitchFamily="49" charset="-128"/>
                <a:ea typeface="ＭＳ ゴシック" panose="020B0609070205080204" pitchFamily="49" charset="-128"/>
                <a:cs typeface="メイリオ"/>
              </a:rPr>
              <a:t>(</a:t>
            </a:r>
            <a:r>
              <a:rPr kumimoji="1" lang="ja-JP" altLang="en-US" sz="2400" dirty="0">
                <a:latin typeface="ＭＳ ゴシック" panose="020B0609070205080204" pitchFamily="49" charset="-128"/>
                <a:ea typeface="ＭＳ ゴシック" panose="020B0609070205080204" pitchFamily="49" charset="-128"/>
                <a:cs typeface="メイリオ"/>
              </a:rPr>
              <a:t>強い信頼関係</a:t>
            </a:r>
            <a:r>
              <a:rPr kumimoji="1" lang="en-US" altLang="ja-JP" sz="2400" dirty="0">
                <a:latin typeface="ＭＳ ゴシック" panose="020B0609070205080204" pitchFamily="49" charset="-128"/>
                <a:ea typeface="ＭＳ ゴシック" panose="020B0609070205080204" pitchFamily="49" charset="-128"/>
                <a:cs typeface="メイリオ"/>
              </a:rPr>
              <a:t>)</a:t>
            </a:r>
            <a:r>
              <a:rPr kumimoji="1" lang="ja-JP" altLang="en-US" sz="2400" dirty="0" err="1">
                <a:latin typeface="ＭＳ ゴシック" panose="020B0609070205080204" pitchFamily="49" charset="-128"/>
                <a:ea typeface="ＭＳ ゴシック" panose="020B0609070205080204" pitchFamily="49" charset="-128"/>
                <a:cs typeface="メイリオ"/>
              </a:rPr>
              <a:t>、</a:t>
            </a:r>
            <a:r>
              <a:rPr kumimoji="1" lang="ja-JP" altLang="en-US" sz="2400" dirty="0">
                <a:latin typeface="ＭＳ ゴシック" panose="020B0609070205080204" pitchFamily="49" charset="-128"/>
                <a:ea typeface="ＭＳ ゴシック" panose="020B0609070205080204" pitchFamily="49" charset="-128"/>
                <a:cs typeface="メイリオ"/>
              </a:rPr>
              <a:t>ラポールの構築</a:t>
            </a:r>
            <a:endParaRPr kumimoji="1" lang="en-US" altLang="ja-JP" sz="2400" dirty="0">
              <a:latin typeface="ＭＳ ゴシック" panose="020B0609070205080204" pitchFamily="49" charset="-128"/>
              <a:ea typeface="ＭＳ ゴシック" panose="020B0609070205080204" pitchFamily="49" charset="-128"/>
              <a:cs typeface="メイリオ"/>
            </a:endParaRPr>
          </a:p>
          <a:p>
            <a:pPr algn="ctr"/>
            <a:endParaRPr kumimoji="1" lang="ja-JP" altLang="en-US" sz="2400" dirty="0">
              <a:latin typeface="ＭＳ ゴシック" panose="020B0609070205080204" pitchFamily="49" charset="-128"/>
              <a:ea typeface="ＭＳ ゴシック" panose="020B0609070205080204" pitchFamily="49" charset="-128"/>
              <a:cs typeface="メイリオ"/>
            </a:endParaRPr>
          </a:p>
          <a:p>
            <a:pPr algn="ctr"/>
            <a:endParaRPr kumimoji="1" lang="ja-JP" altLang="en-US" sz="2400" dirty="0">
              <a:latin typeface="ＭＳ ゴシック" panose="020B0609070205080204" pitchFamily="49" charset="-128"/>
              <a:ea typeface="ＭＳ ゴシック" panose="020B0609070205080204" pitchFamily="49" charset="-128"/>
              <a:cs typeface="メイリオ"/>
            </a:endParaRPr>
          </a:p>
          <a:p>
            <a:pPr algn="ct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① </a:t>
            </a:r>
            <a:r>
              <a:rPr kumimoji="1" lang="ja-JP" altLang="en-US" sz="2400" dirty="0">
                <a:latin typeface="ＭＳ ゴシック" panose="020B0609070205080204" pitchFamily="49" charset="-128"/>
                <a:ea typeface="ＭＳ ゴシック" panose="020B0609070205080204" pitchFamily="49" charset="-128"/>
                <a:cs typeface="メイリオ"/>
              </a:rPr>
              <a:t>価値：</a:t>
            </a:r>
            <a:r>
              <a:rPr kumimoji="1" lang="en-US" altLang="ja-JP" sz="2400" dirty="0">
                <a:latin typeface="ＭＳ ゴシック" panose="020B0609070205080204" pitchFamily="49" charset="-128"/>
                <a:ea typeface="ＭＳ ゴシック" panose="020B0609070205080204" pitchFamily="49" charset="-128"/>
                <a:cs typeface="メイリオ"/>
              </a:rPr>
              <a:t> </a:t>
            </a:r>
            <a:r>
              <a:rPr kumimoji="1" lang="ja-JP" altLang="en-US" sz="2400" dirty="0">
                <a:latin typeface="ＭＳ ゴシック" panose="020B0609070205080204" pitchFamily="49" charset="-128"/>
                <a:ea typeface="ＭＳ ゴシック" panose="020B0609070205080204" pitchFamily="49" charset="-128"/>
                <a:cs typeface="メイリオ"/>
              </a:rPr>
              <a:t>共感的理解、生活者視点による本人理解</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a:t>
            </a:r>
            <a:r>
              <a:rPr kumimoji="1" lang="ja-JP" altLang="en-US" sz="2400" dirty="0">
                <a:latin typeface="ＭＳ ゴシック" panose="020B0609070205080204" pitchFamily="49" charset="-128"/>
                <a:ea typeface="ＭＳ ゴシック" panose="020B0609070205080204" pitchFamily="49" charset="-128"/>
                <a:cs typeface="メイリオ"/>
              </a:rPr>
              <a:t>具体的に態度や言動にあらわれる。</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② </a:t>
            </a:r>
            <a:r>
              <a:rPr kumimoji="1" lang="ja-JP" altLang="en-US" sz="2400" dirty="0">
                <a:latin typeface="ＭＳ ゴシック" panose="020B0609070205080204" pitchFamily="49" charset="-128"/>
                <a:ea typeface="ＭＳ ゴシック" panose="020B0609070205080204" pitchFamily="49" charset="-128"/>
                <a:cs typeface="メイリオ"/>
              </a:rPr>
              <a:t>技術：</a:t>
            </a:r>
            <a:r>
              <a:rPr kumimoji="1" lang="en-US" altLang="ja-JP" sz="2400" dirty="0">
                <a:latin typeface="ＭＳ ゴシック" panose="020B0609070205080204" pitchFamily="49" charset="-128"/>
                <a:ea typeface="ＭＳ ゴシック" panose="020B0609070205080204" pitchFamily="49" charset="-128"/>
                <a:cs typeface="メイリオ"/>
              </a:rPr>
              <a:t> </a:t>
            </a:r>
            <a:r>
              <a:rPr kumimoji="1" lang="ja-JP" altLang="en-US" sz="2400" dirty="0">
                <a:latin typeface="ＭＳ ゴシック" panose="020B0609070205080204" pitchFamily="49" charset="-128"/>
                <a:ea typeface="ＭＳ ゴシック" panose="020B0609070205080204" pitchFamily="49" charset="-128"/>
                <a:cs typeface="メイリオ"/>
              </a:rPr>
              <a:t>面接技術</a:t>
            </a:r>
            <a:endParaRPr kumimoji="1" lang="en-US" altLang="ja-JP" sz="2400" dirty="0">
              <a:latin typeface="ＭＳ ゴシック" panose="020B0609070205080204" pitchFamily="49" charset="-128"/>
              <a:ea typeface="ＭＳ ゴシック" panose="020B0609070205080204" pitchFamily="49" charset="-128"/>
              <a:cs typeface="メイリオ"/>
            </a:endParaRPr>
          </a:p>
        </p:txBody>
      </p:sp>
      <p:sp>
        <p:nvSpPr>
          <p:cNvPr id="10" name="上矢印 9"/>
          <p:cNvSpPr/>
          <p:nvPr/>
        </p:nvSpPr>
        <p:spPr>
          <a:xfrm>
            <a:off x="3886201" y="3378203"/>
            <a:ext cx="728134" cy="49106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444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9882" y="121286"/>
            <a:ext cx="7886700" cy="1325563"/>
          </a:xfrm>
        </p:spPr>
        <p:txBody>
          <a:bodyPr>
            <a:normAutofit/>
          </a:bodyPr>
          <a:lstStyle/>
          <a:p>
            <a:r>
              <a:rPr kumimoji="1" lang="ja-JP" altLang="en-US" sz="3200" dirty="0">
                <a:latin typeface="ＤＨＰ特太ゴシック体" panose="020B0500000000000000" pitchFamily="50" charset="-128"/>
                <a:ea typeface="ＤＨＰ特太ゴシック体" panose="020B0500000000000000" pitchFamily="50" charset="-128"/>
                <a:cs typeface="メイリオ" pitchFamily="50" charset="-128"/>
              </a:rPr>
              <a:t>その後の経過（１）</a:t>
            </a:r>
          </a:p>
        </p:txBody>
      </p:sp>
      <p:sp>
        <p:nvSpPr>
          <p:cNvPr id="19" name="スライド番号プレースホルダ 18"/>
          <p:cNvSpPr>
            <a:spLocks noGrp="1"/>
          </p:cNvSpPr>
          <p:nvPr>
            <p:ph type="sldNum" sz="quarter" idx="12"/>
          </p:nvPr>
        </p:nvSpPr>
        <p:spPr/>
        <p:txBody>
          <a:bodyPr/>
          <a:lstStyle/>
          <a:p>
            <a:fld id="{5FD889E0-CAB2-4699-909D-B9A88D47ACBE}" type="slidenum">
              <a:rPr lang="en-US" smtClean="0"/>
              <a:pPr/>
              <a:t>18</a:t>
            </a:fld>
            <a:endParaRPr lang="en-US"/>
          </a:p>
        </p:txBody>
      </p:sp>
      <p:sp>
        <p:nvSpPr>
          <p:cNvPr id="3" name="コンテンツ プレースホルダー 2"/>
          <p:cNvSpPr>
            <a:spLocks noGrp="1"/>
          </p:cNvSpPr>
          <p:nvPr>
            <p:ph idx="4294967295"/>
          </p:nvPr>
        </p:nvSpPr>
        <p:spPr>
          <a:xfrm>
            <a:off x="2380933" y="1292352"/>
            <a:ext cx="6507035" cy="2941511"/>
          </a:xfrm>
        </p:spPr>
        <p:txBody>
          <a:bodyPr>
            <a:normAutofit/>
          </a:bodyPr>
          <a:lstStyle/>
          <a:p>
            <a:pPr>
              <a:spcBef>
                <a:spcPts val="0"/>
              </a:spcBef>
            </a:pPr>
            <a:r>
              <a:rPr kumimoji="1" lang="ja-JP" altLang="en-US" sz="2000" dirty="0">
                <a:latin typeface="ＭＳ Ｐゴシック" panose="020B0600070205080204" pitchFamily="50" charset="-128"/>
                <a:ea typeface="ＭＳ Ｐゴシック" panose="020B0600070205080204" pitchFamily="50" charset="-128"/>
                <a:cs typeface="メイリオ" pitchFamily="50" charset="-128"/>
              </a:rPr>
              <a:t>病院内や時に外を車いすで散歩しながら何度か本人との話を継続。</a:t>
            </a:r>
            <a:endParaRPr lang="en-US" altLang="ja-JP" sz="2000" dirty="0">
              <a:latin typeface="ＭＳ Ｐゴシック" panose="020B0600070205080204" pitchFamily="50" charset="-128"/>
              <a:ea typeface="ＭＳ Ｐゴシック" panose="020B0600070205080204" pitchFamily="50" charset="-128"/>
              <a:cs typeface="メイリオ" pitchFamily="50" charset="-128"/>
            </a:endParaRPr>
          </a:p>
          <a:p>
            <a:pPr>
              <a:spcBef>
                <a:spcPts val="0"/>
              </a:spcBef>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本人は、「やっぱり大学を卒業して東京で仕事をしたい。」という希望がある様子</a:t>
            </a:r>
            <a:r>
              <a:rPr kumimoji="1" lang="ja-JP" altLang="en-US" sz="2000" dirty="0">
                <a:latin typeface="ＭＳ Ｐゴシック" panose="020B0600070205080204" pitchFamily="50" charset="-128"/>
                <a:ea typeface="ＭＳ Ｐゴシック" panose="020B0600070205080204" pitchFamily="50" charset="-128"/>
                <a:cs typeface="メイリオ" pitchFamily="50" charset="-128"/>
              </a:rPr>
              <a:t>。</a:t>
            </a:r>
            <a:endParaRPr kumimoji="1" lang="en-US" altLang="ja-JP" sz="2000" dirty="0">
              <a:latin typeface="ＭＳ Ｐゴシック" panose="020B0600070205080204" pitchFamily="50" charset="-128"/>
              <a:ea typeface="ＭＳ Ｐゴシック" panose="020B0600070205080204" pitchFamily="50" charset="-128"/>
              <a:cs typeface="メイリオ" pitchFamily="50" charset="-128"/>
            </a:endParaRPr>
          </a:p>
          <a:p>
            <a:pPr>
              <a:spcBef>
                <a:spcPts val="0"/>
              </a:spcBef>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しかし、現実味薄く感じている様子で、希望を言った後必ず「そうは言っても、もうダメだよね。」と付け加えます。</a:t>
            </a:r>
          </a:p>
        </p:txBody>
      </p:sp>
      <p:sp>
        <p:nvSpPr>
          <p:cNvPr id="5" name="正方形/長方形 4"/>
          <p:cNvSpPr/>
          <p:nvPr/>
        </p:nvSpPr>
        <p:spPr>
          <a:xfrm>
            <a:off x="637732" y="4450079"/>
            <a:ext cx="7877618" cy="17898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b="1" dirty="0">
                <a:latin typeface="ＭＳ ゴシック" panose="020B0609070205080204" pitchFamily="49" charset="-128"/>
                <a:ea typeface="ＭＳ ゴシック" panose="020B0609070205080204" pitchFamily="49" charset="-128"/>
                <a:cs typeface="メイリオ"/>
              </a:rPr>
              <a:t>・そこで、「今後の具体的な道筋を一緒に考えよう」と提案。</a:t>
            </a:r>
            <a:endParaRPr kumimoji="1" lang="en-US" altLang="ja-JP" b="1" dirty="0">
              <a:latin typeface="ＭＳ ゴシック" panose="020B0609070205080204" pitchFamily="49" charset="-128"/>
              <a:ea typeface="ＭＳ ゴシック" panose="020B0609070205080204" pitchFamily="49" charset="-128"/>
              <a:cs typeface="メイリオ"/>
            </a:endParaRPr>
          </a:p>
          <a:p>
            <a:endParaRPr kumimoji="1" lang="en-US" altLang="ja-JP" sz="1600" b="1" dirty="0">
              <a:latin typeface="ＭＳ ゴシック" panose="020B0609070205080204" pitchFamily="49" charset="-128"/>
              <a:ea typeface="ＭＳ ゴシック" panose="020B0609070205080204" pitchFamily="49" charset="-128"/>
              <a:cs typeface="メイリオ"/>
            </a:endParaRPr>
          </a:p>
          <a:p>
            <a:r>
              <a:rPr kumimoji="1" lang="ja-JP" altLang="en-US" b="1" dirty="0">
                <a:latin typeface="ＭＳ ゴシック" panose="020B0609070205080204" pitchFamily="49" charset="-128"/>
                <a:ea typeface="ＭＳ ゴシック" panose="020B0609070205080204" pitchFamily="49" charset="-128"/>
                <a:cs typeface="メイリオ"/>
              </a:rPr>
              <a:t>　　・両親が維持してくれていた自宅アパート近くに外出。</a:t>
            </a:r>
          </a:p>
          <a:p>
            <a:r>
              <a:rPr kumimoji="1" lang="ja-JP" altLang="en-US" b="1" dirty="0">
                <a:latin typeface="ＭＳ ゴシック" panose="020B0609070205080204" pitchFamily="49" charset="-128"/>
                <a:ea typeface="ＭＳ ゴシック" panose="020B0609070205080204" pitchFamily="49" charset="-128"/>
                <a:cs typeface="メイリオ"/>
              </a:rPr>
              <a:t>　　・自宅近くの散歩やお店探検。</a:t>
            </a:r>
          </a:p>
          <a:p>
            <a:r>
              <a:rPr kumimoji="1" lang="ja-JP" altLang="en-US" b="1" dirty="0">
                <a:latin typeface="ＭＳ ゴシック" panose="020B0609070205080204" pitchFamily="49" charset="-128"/>
                <a:ea typeface="ＭＳ ゴシック" panose="020B0609070205080204" pitchFamily="49" charset="-128"/>
                <a:cs typeface="メイリオ"/>
              </a:rPr>
              <a:t>　　・中途障害の人の自宅拝見。</a:t>
            </a:r>
          </a:p>
          <a:p>
            <a:r>
              <a:rPr kumimoji="1" lang="ja-JP" altLang="en-US" b="1" dirty="0">
                <a:latin typeface="ＭＳ ゴシック" panose="020B0609070205080204" pitchFamily="49" charset="-128"/>
                <a:ea typeface="ＭＳ ゴシック" panose="020B0609070205080204" pitchFamily="49" charset="-128"/>
                <a:cs typeface="メイリオ"/>
              </a:rPr>
              <a:t>　　・ピアサポーターの面談。 などを面談と平行して行いました。</a:t>
            </a:r>
          </a:p>
        </p:txBody>
      </p:sp>
      <p:sp>
        <p:nvSpPr>
          <p:cNvPr id="6" name="正方形/長方形 5"/>
          <p:cNvSpPr/>
          <p:nvPr/>
        </p:nvSpPr>
        <p:spPr>
          <a:xfrm>
            <a:off x="954723" y="1391844"/>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latin typeface="メイリオ" pitchFamily="50" charset="-128"/>
                <a:ea typeface="メイリオ" pitchFamily="50" charset="-128"/>
                <a:cs typeface="メイリオ" pitchFamily="50" charset="-128"/>
              </a:rPr>
              <a:t>初回面談</a:t>
            </a:r>
          </a:p>
        </p:txBody>
      </p:sp>
      <p:sp>
        <p:nvSpPr>
          <p:cNvPr id="7" name="正方形/長方形 6"/>
          <p:cNvSpPr/>
          <p:nvPr/>
        </p:nvSpPr>
        <p:spPr>
          <a:xfrm>
            <a:off x="954723" y="2266014"/>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pitchFamily="50" charset="-128"/>
                <a:ea typeface="メイリオ" pitchFamily="50" charset="-128"/>
                <a:cs typeface="メイリオ" pitchFamily="50" charset="-128"/>
              </a:rPr>
              <a:t>ゴール設定</a:t>
            </a:r>
          </a:p>
          <a:p>
            <a:pPr algn="ctr"/>
            <a:r>
              <a:rPr kumimoji="1" lang="ja-JP" altLang="en-US" sz="1200" b="1" dirty="0">
                <a:latin typeface="メイリオ" pitchFamily="50" charset="-128"/>
                <a:ea typeface="メイリオ" pitchFamily="50" charset="-128"/>
                <a:cs typeface="メイリオ" pitchFamily="50" charset="-128"/>
              </a:rPr>
              <a:t>に向けて</a:t>
            </a:r>
          </a:p>
        </p:txBody>
      </p:sp>
      <p:sp>
        <p:nvSpPr>
          <p:cNvPr id="11" name="角丸四角形 10"/>
          <p:cNvSpPr/>
          <p:nvPr/>
        </p:nvSpPr>
        <p:spPr>
          <a:xfrm>
            <a:off x="1178560" y="2829052"/>
            <a:ext cx="1016000" cy="330200"/>
          </a:xfrm>
          <a:prstGeom prst="round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latin typeface="メイリオ" pitchFamily="50" charset="-128"/>
                <a:ea typeface="メイリオ" pitchFamily="50" charset="-128"/>
                <a:cs typeface="メイリオ" pitchFamily="50" charset="-128"/>
              </a:rPr>
              <a:t>関係性構築</a:t>
            </a:r>
          </a:p>
        </p:txBody>
      </p:sp>
      <p:cxnSp>
        <p:nvCxnSpPr>
          <p:cNvPr id="13" name="直線矢印コネクタ 12"/>
          <p:cNvCxnSpPr>
            <a:stCxn id="6" idx="2"/>
            <a:endCxn id="7" idx="0"/>
          </p:cNvCxnSpPr>
          <p:nvPr/>
        </p:nvCxnSpPr>
        <p:spPr>
          <a:xfrm>
            <a:off x="1574642" y="1853255"/>
            <a:ext cx="0" cy="412759"/>
          </a:xfrm>
          <a:prstGeom prst="straightConnector1">
            <a:avLst/>
          </a:prstGeom>
          <a:ln w="47625">
            <a:solidFill>
              <a:srgbClr val="66FF33"/>
            </a:solidFill>
            <a:tailEnd type="arrow"/>
          </a:ln>
        </p:spPr>
        <p:style>
          <a:lnRef idx="2">
            <a:schemeClr val="accent1"/>
          </a:lnRef>
          <a:fillRef idx="0">
            <a:schemeClr val="accent1"/>
          </a:fillRef>
          <a:effectRef idx="1">
            <a:schemeClr val="accent1"/>
          </a:effectRef>
          <a:fontRef idx="minor">
            <a:schemeClr val="tx1"/>
          </a:fontRef>
        </p:style>
      </p:cxnSp>
      <p:sp>
        <p:nvSpPr>
          <p:cNvPr id="20" name="角丸四角形 19"/>
          <p:cNvSpPr/>
          <p:nvPr/>
        </p:nvSpPr>
        <p:spPr>
          <a:xfrm>
            <a:off x="1178560" y="3210054"/>
            <a:ext cx="1016000" cy="330200"/>
          </a:xfrm>
          <a:prstGeom prst="round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latin typeface="メイリオ" pitchFamily="50" charset="-128"/>
                <a:ea typeface="メイリオ" pitchFamily="50" charset="-128"/>
                <a:cs typeface="メイリオ" pitchFamily="50" charset="-128"/>
              </a:rPr>
              <a:t>インテーク</a:t>
            </a:r>
          </a:p>
        </p:txBody>
      </p:sp>
      <p:sp>
        <p:nvSpPr>
          <p:cNvPr id="21" name="角丸四角形 20"/>
          <p:cNvSpPr/>
          <p:nvPr/>
        </p:nvSpPr>
        <p:spPr>
          <a:xfrm>
            <a:off x="1170087" y="3591063"/>
            <a:ext cx="1016000" cy="330200"/>
          </a:xfrm>
          <a:prstGeom prst="round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b="1" dirty="0">
                <a:latin typeface="メイリオ" pitchFamily="50" charset="-128"/>
                <a:ea typeface="メイリオ" pitchFamily="50" charset="-128"/>
                <a:cs typeface="メイリオ" pitchFamily="50" charset="-128"/>
              </a:rPr>
              <a:t>アセスメント</a:t>
            </a:r>
          </a:p>
        </p:txBody>
      </p:sp>
    </p:spTree>
    <p:extLst>
      <p:ext uri="{BB962C8B-B14F-4D97-AF65-F5344CB8AC3E}">
        <p14:creationId xmlns:p14="http://schemas.microsoft.com/office/powerpoint/2010/main" val="1195859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nSpc>
                <a:spcPts val="3000"/>
              </a:lnSpc>
            </a:pPr>
            <a:r>
              <a:rPr kumimoji="1" lang="en-US" altLang="ja-JP" sz="2400" dirty="0">
                <a:latin typeface="メイリオ"/>
                <a:ea typeface="メイリオ"/>
                <a:cs typeface="メイリオ"/>
              </a:rPr>
              <a:t>§</a:t>
            </a:r>
            <a:r>
              <a:rPr lang="ja-JP" altLang="en-US" sz="2400" dirty="0">
                <a:latin typeface="メイリオ"/>
                <a:ea typeface="メイリオ"/>
                <a:cs typeface="メイリオ"/>
              </a:rPr>
              <a:t>２</a:t>
            </a:r>
            <a:r>
              <a:rPr kumimoji="1" lang="en-US" altLang="ja-JP" sz="2400" dirty="0">
                <a:latin typeface="メイリオ"/>
                <a:ea typeface="メイリオ"/>
                <a:cs typeface="メイリオ"/>
              </a:rPr>
              <a:t> </a:t>
            </a:r>
            <a:r>
              <a:rPr kumimoji="1" lang="ja-JP" altLang="en-US" sz="2400" dirty="0">
                <a:latin typeface="メイリオ"/>
                <a:ea typeface="メイリオ"/>
                <a:cs typeface="メイリオ"/>
              </a:rPr>
              <a:t>アセスメント －情報の収集と分析－</a:t>
            </a:r>
          </a:p>
        </p:txBody>
      </p:sp>
      <p:sp>
        <p:nvSpPr>
          <p:cNvPr id="4" name="スライド番号プレースホルダー 3"/>
          <p:cNvSpPr>
            <a:spLocks noGrp="1"/>
          </p:cNvSpPr>
          <p:nvPr>
            <p:ph type="sldNum" sz="quarter" idx="12"/>
          </p:nvPr>
        </p:nvSpPr>
        <p:spPr/>
        <p:txBody>
          <a:bodyPr/>
          <a:lstStyle/>
          <a:p>
            <a:fld id="{5FD889E0-CAB2-4699-909D-B9A88D47ACBE}" type="slidenum">
              <a:rPr lang="en-US" smtClean="0"/>
              <a:pPr/>
              <a:t>19</a:t>
            </a:fld>
            <a:endParaRPr lang="en-US"/>
          </a:p>
        </p:txBody>
      </p:sp>
      <p:sp>
        <p:nvSpPr>
          <p:cNvPr id="30" name="正方形/長方形 29"/>
          <p:cNvSpPr/>
          <p:nvPr/>
        </p:nvSpPr>
        <p:spPr>
          <a:xfrm>
            <a:off x="284163" y="3195247"/>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メイリオ"/>
                <a:ea typeface="メイリオ"/>
                <a:cs typeface="メイリオ"/>
              </a:rPr>
              <a:t>インテーク</a:t>
            </a:r>
            <a:endParaRPr kumimoji="1" lang="en-US" altLang="ja-JP" dirty="0">
              <a:latin typeface="メイリオ"/>
              <a:ea typeface="メイリオ"/>
              <a:cs typeface="メイリオ"/>
            </a:endParaRPr>
          </a:p>
          <a:p>
            <a:pPr algn="ctr"/>
            <a:r>
              <a:rPr kumimoji="1" lang="en-US" altLang="ja-JP" sz="1200" dirty="0">
                <a:latin typeface="メイリオ"/>
                <a:ea typeface="メイリオ"/>
                <a:cs typeface="メイリオ"/>
              </a:rPr>
              <a:t>(</a:t>
            </a:r>
            <a:r>
              <a:rPr kumimoji="1" lang="ja-JP" altLang="en-US" sz="1200" dirty="0">
                <a:latin typeface="メイリオ"/>
                <a:ea typeface="メイリオ"/>
                <a:cs typeface="メイリオ"/>
              </a:rPr>
              <a:t>・アセスメント</a:t>
            </a:r>
            <a:r>
              <a:rPr kumimoji="1" lang="en-US" altLang="ja-JP" sz="1200" dirty="0">
                <a:latin typeface="メイリオ"/>
                <a:ea typeface="メイリオ"/>
                <a:cs typeface="メイリオ"/>
              </a:rPr>
              <a:t>)</a:t>
            </a:r>
            <a:endParaRPr kumimoji="1" lang="ja-JP" altLang="en-US" sz="1200" dirty="0">
              <a:latin typeface="メイリオ"/>
              <a:ea typeface="メイリオ"/>
              <a:cs typeface="メイリオ"/>
            </a:endParaRPr>
          </a:p>
        </p:txBody>
      </p:sp>
      <p:sp>
        <p:nvSpPr>
          <p:cNvPr id="31" name="正方形/長方形 30"/>
          <p:cNvSpPr/>
          <p:nvPr/>
        </p:nvSpPr>
        <p:spPr>
          <a:xfrm>
            <a:off x="2129816" y="3195247"/>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a:latin typeface="メイリオ"/>
                <a:ea typeface="メイリオ"/>
                <a:cs typeface="メイリオ"/>
              </a:rPr>
              <a:t>アセスメント</a:t>
            </a:r>
            <a:endParaRPr kumimoji="1" lang="en-US" altLang="ja-JP" b="1">
              <a:latin typeface="メイリオ"/>
              <a:ea typeface="メイリオ"/>
              <a:cs typeface="メイリオ"/>
            </a:endParaRPr>
          </a:p>
        </p:txBody>
      </p:sp>
      <p:sp>
        <p:nvSpPr>
          <p:cNvPr id="32" name="正方形/長方形 31"/>
          <p:cNvSpPr/>
          <p:nvPr/>
        </p:nvSpPr>
        <p:spPr>
          <a:xfrm>
            <a:off x="3975469" y="3195247"/>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プランニング</a:t>
            </a:r>
            <a:endParaRPr kumimoji="1" lang="en-US" altLang="ja-JP">
              <a:latin typeface="メイリオ"/>
              <a:ea typeface="メイリオ"/>
              <a:cs typeface="メイリオ"/>
            </a:endParaRPr>
          </a:p>
        </p:txBody>
      </p:sp>
      <p:sp>
        <p:nvSpPr>
          <p:cNvPr id="33" name="正方形/長方形 32"/>
          <p:cNvSpPr/>
          <p:nvPr/>
        </p:nvSpPr>
        <p:spPr>
          <a:xfrm>
            <a:off x="2064249" y="4852125"/>
            <a:ext cx="1088524" cy="635688"/>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サービス等</a:t>
            </a:r>
            <a:endParaRPr kumimoji="1" lang="en-US" altLang="ja-JP" sz="1400" dirty="0">
              <a:latin typeface="メイリオ"/>
              <a:ea typeface="メイリオ"/>
              <a:cs typeface="メイリオ"/>
            </a:endParaRPr>
          </a:p>
          <a:p>
            <a:pPr algn="ctr"/>
            <a:r>
              <a:rPr kumimoji="1" lang="ja-JP" altLang="en-US" sz="1400" dirty="0">
                <a:latin typeface="メイリオ"/>
                <a:ea typeface="メイリオ"/>
                <a:cs typeface="メイリオ"/>
              </a:rPr>
              <a:t>利用計画案</a:t>
            </a:r>
            <a:endParaRPr kumimoji="1" lang="en-US" altLang="ja-JP" sz="1400" dirty="0">
              <a:latin typeface="メイリオ"/>
              <a:ea typeface="メイリオ"/>
              <a:cs typeface="メイリオ"/>
            </a:endParaRPr>
          </a:p>
        </p:txBody>
      </p:sp>
      <p:sp>
        <p:nvSpPr>
          <p:cNvPr id="34" name="正方形/長方形 33"/>
          <p:cNvSpPr/>
          <p:nvPr/>
        </p:nvSpPr>
        <p:spPr>
          <a:xfrm>
            <a:off x="5821123" y="3191094"/>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モニタリング</a:t>
            </a:r>
            <a:endParaRPr kumimoji="1" lang="en-US" altLang="ja-JP">
              <a:latin typeface="メイリオ"/>
              <a:ea typeface="メイリオ"/>
              <a:cs typeface="メイリオ"/>
            </a:endParaRPr>
          </a:p>
        </p:txBody>
      </p:sp>
      <p:sp>
        <p:nvSpPr>
          <p:cNvPr id="35" name="正方形/長方形 34"/>
          <p:cNvSpPr/>
          <p:nvPr/>
        </p:nvSpPr>
        <p:spPr>
          <a:xfrm>
            <a:off x="7699237" y="3191094"/>
            <a:ext cx="1019845"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終結</a:t>
            </a:r>
            <a:endParaRPr kumimoji="1" lang="en-US" altLang="ja-JP">
              <a:latin typeface="メイリオ"/>
              <a:ea typeface="メイリオ"/>
              <a:cs typeface="メイリオ"/>
            </a:endParaRPr>
          </a:p>
        </p:txBody>
      </p:sp>
      <p:cxnSp>
        <p:nvCxnSpPr>
          <p:cNvPr id="36" name="直線矢印コネクタ 35"/>
          <p:cNvCxnSpPr>
            <a:stCxn id="30" idx="3"/>
            <a:endCxn id="31" idx="1"/>
          </p:cNvCxnSpPr>
          <p:nvPr/>
        </p:nvCxnSpPr>
        <p:spPr>
          <a:xfrm>
            <a:off x="1919427" y="3669166"/>
            <a:ext cx="210389"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a:stCxn id="31" idx="3"/>
            <a:endCxn id="32" idx="1"/>
          </p:cNvCxnSpPr>
          <p:nvPr/>
        </p:nvCxnSpPr>
        <p:spPr>
          <a:xfrm>
            <a:off x="3765080" y="3669166"/>
            <a:ext cx="210389" cy="0"/>
          </a:xfrm>
          <a:prstGeom prst="straightConnector1">
            <a:avLst/>
          </a:prstGeom>
          <a:ln w="101600">
            <a:solidFill>
              <a:srgbClr val="00B050">
                <a:alpha val="25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a:stCxn id="32" idx="3"/>
            <a:endCxn id="34" idx="1"/>
          </p:cNvCxnSpPr>
          <p:nvPr/>
        </p:nvCxnSpPr>
        <p:spPr>
          <a:xfrm flipV="1">
            <a:off x="5610733" y="3665013"/>
            <a:ext cx="210390" cy="4153"/>
          </a:xfrm>
          <a:prstGeom prst="straightConnector1">
            <a:avLst/>
          </a:prstGeom>
          <a:ln w="101600">
            <a:solidFill>
              <a:srgbClr val="00B050">
                <a:alpha val="25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a:stCxn id="34" idx="3"/>
            <a:endCxn id="35" idx="1"/>
          </p:cNvCxnSpPr>
          <p:nvPr/>
        </p:nvCxnSpPr>
        <p:spPr>
          <a:xfrm>
            <a:off x="7456387" y="3665013"/>
            <a:ext cx="242850" cy="0"/>
          </a:xfrm>
          <a:prstGeom prst="straightConnector1">
            <a:avLst/>
          </a:prstGeom>
          <a:ln w="101600">
            <a:solidFill>
              <a:srgbClr val="00B050">
                <a:alpha val="25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40" name="カギ線コネクタ 39"/>
          <p:cNvCxnSpPr>
            <a:stCxn id="34" idx="0"/>
            <a:endCxn id="31" idx="0"/>
          </p:cNvCxnSpPr>
          <p:nvPr/>
        </p:nvCxnSpPr>
        <p:spPr>
          <a:xfrm rot="16200000" flipH="1" flipV="1">
            <a:off x="4791025" y="1347516"/>
            <a:ext cx="4153" cy="3691307"/>
          </a:xfrm>
          <a:prstGeom prst="bentConnector3">
            <a:avLst>
              <a:gd name="adj1" fmla="val -14300409"/>
            </a:avLst>
          </a:prstGeom>
          <a:ln w="101600">
            <a:solidFill>
              <a:srgbClr val="00B050">
                <a:alpha val="25000"/>
              </a:srgbClr>
            </a:solidFill>
            <a:tailEnd type="arrow"/>
          </a:ln>
        </p:spPr>
        <p:style>
          <a:lnRef idx="2">
            <a:schemeClr val="accent1"/>
          </a:lnRef>
          <a:fillRef idx="0">
            <a:schemeClr val="accent1"/>
          </a:fillRef>
          <a:effectRef idx="1">
            <a:schemeClr val="accent1"/>
          </a:effectRef>
          <a:fontRef idx="minor">
            <a:schemeClr val="tx1"/>
          </a:fontRef>
        </p:style>
      </p:cxnSp>
      <p:sp>
        <p:nvSpPr>
          <p:cNvPr id="41" name="角丸四角形 40"/>
          <p:cNvSpPr/>
          <p:nvPr/>
        </p:nvSpPr>
        <p:spPr>
          <a:xfrm>
            <a:off x="1130766" y="4019087"/>
            <a:ext cx="754544" cy="469667"/>
          </a:xfrm>
          <a:prstGeom prst="roundRect">
            <a:avLst/>
          </a:prstGeom>
          <a:solidFill>
            <a:srgbClr val="00009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受理</a:t>
            </a:r>
          </a:p>
        </p:txBody>
      </p:sp>
      <p:sp>
        <p:nvSpPr>
          <p:cNvPr id="42" name="角丸四角形 41"/>
          <p:cNvSpPr/>
          <p:nvPr/>
        </p:nvSpPr>
        <p:spPr>
          <a:xfrm>
            <a:off x="4895317" y="4019087"/>
            <a:ext cx="956804" cy="469667"/>
          </a:xfrm>
          <a:prstGeom prst="roundRect">
            <a:avLst/>
          </a:prstGeom>
          <a:solidFill>
            <a:srgbClr val="C000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介入</a:t>
            </a:r>
          </a:p>
        </p:txBody>
      </p:sp>
      <p:sp>
        <p:nvSpPr>
          <p:cNvPr id="43" name="正方形/長方形 42"/>
          <p:cNvSpPr/>
          <p:nvPr/>
        </p:nvSpPr>
        <p:spPr>
          <a:xfrm>
            <a:off x="5307771" y="4852125"/>
            <a:ext cx="1173909" cy="653084"/>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サービス等</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利用計画</a:t>
            </a:r>
            <a:endParaRPr kumimoji="1" lang="en-US" altLang="ja-JP" sz="1400">
              <a:latin typeface="メイリオ"/>
              <a:ea typeface="メイリオ"/>
              <a:cs typeface="メイリオ"/>
            </a:endParaRPr>
          </a:p>
        </p:txBody>
      </p:sp>
      <p:sp>
        <p:nvSpPr>
          <p:cNvPr id="44" name="正方形/長方形 43"/>
          <p:cNvSpPr/>
          <p:nvPr/>
        </p:nvSpPr>
        <p:spPr>
          <a:xfrm>
            <a:off x="3264603" y="4852125"/>
            <a:ext cx="666863" cy="635688"/>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支給</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決定</a:t>
            </a:r>
            <a:endParaRPr kumimoji="1" lang="en-US" altLang="ja-JP" sz="1400">
              <a:latin typeface="メイリオ"/>
              <a:ea typeface="メイリオ"/>
              <a:cs typeface="メイリオ"/>
            </a:endParaRPr>
          </a:p>
        </p:txBody>
      </p:sp>
      <p:cxnSp>
        <p:nvCxnSpPr>
          <p:cNvPr id="45" name="直線コネクタ 44"/>
          <p:cNvCxnSpPr>
            <a:stCxn id="31" idx="2"/>
          </p:cNvCxnSpPr>
          <p:nvPr/>
        </p:nvCxnSpPr>
        <p:spPr>
          <a:xfrm flipH="1">
            <a:off x="2064249" y="4143085"/>
            <a:ext cx="883199" cy="709040"/>
          </a:xfrm>
          <a:prstGeom prst="line">
            <a:avLst/>
          </a:prstGeom>
          <a:ln w="63500">
            <a:solidFill>
              <a:srgbClr val="FF0000">
                <a:alpha val="25000"/>
              </a:srgbClr>
            </a:solidFill>
            <a:prstDash val="sysDash"/>
          </a:ln>
        </p:spPr>
        <p:style>
          <a:lnRef idx="2">
            <a:schemeClr val="accent1"/>
          </a:lnRef>
          <a:fillRef idx="0">
            <a:schemeClr val="accent1"/>
          </a:fillRef>
          <a:effectRef idx="1">
            <a:schemeClr val="accent1"/>
          </a:effectRef>
          <a:fontRef idx="minor">
            <a:schemeClr val="tx1"/>
          </a:fontRef>
        </p:style>
      </p:cxnSp>
      <p:sp>
        <p:nvSpPr>
          <p:cNvPr id="46" name="正方形/長方形 45"/>
          <p:cNvSpPr/>
          <p:nvPr/>
        </p:nvSpPr>
        <p:spPr>
          <a:xfrm>
            <a:off x="4029486" y="4852125"/>
            <a:ext cx="1173909" cy="653084"/>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サービス</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担当者会議</a:t>
            </a:r>
            <a:endParaRPr kumimoji="1" lang="en-US" altLang="ja-JP" sz="1400">
              <a:latin typeface="メイリオ"/>
              <a:ea typeface="メイリオ"/>
              <a:cs typeface="メイリオ"/>
            </a:endParaRPr>
          </a:p>
        </p:txBody>
      </p:sp>
      <p:cxnSp>
        <p:nvCxnSpPr>
          <p:cNvPr id="47" name="直線コネクタ 46"/>
          <p:cNvCxnSpPr/>
          <p:nvPr/>
        </p:nvCxnSpPr>
        <p:spPr>
          <a:xfrm>
            <a:off x="5610733" y="4143085"/>
            <a:ext cx="870947" cy="709040"/>
          </a:xfrm>
          <a:prstGeom prst="line">
            <a:avLst/>
          </a:prstGeom>
          <a:ln w="63500">
            <a:solidFill>
              <a:srgbClr val="FF0000">
                <a:alpha val="25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33" idx="3"/>
            <a:endCxn id="44" idx="1"/>
          </p:cNvCxnSpPr>
          <p:nvPr/>
        </p:nvCxnSpPr>
        <p:spPr>
          <a:xfrm>
            <a:off x="3152773" y="5169969"/>
            <a:ext cx="111830" cy="0"/>
          </a:xfrm>
          <a:prstGeom prst="straightConnector1">
            <a:avLst/>
          </a:prstGeom>
          <a:ln w="50800">
            <a:solidFill>
              <a:srgbClr val="FF0000">
                <a:alpha val="25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56" name="直線矢印コネクタ 55"/>
          <p:cNvCxnSpPr>
            <a:stCxn id="44" idx="3"/>
            <a:endCxn id="46" idx="1"/>
          </p:cNvCxnSpPr>
          <p:nvPr/>
        </p:nvCxnSpPr>
        <p:spPr>
          <a:xfrm>
            <a:off x="3931466" y="5169969"/>
            <a:ext cx="98020" cy="8698"/>
          </a:xfrm>
          <a:prstGeom prst="straightConnector1">
            <a:avLst/>
          </a:prstGeom>
          <a:ln w="50800">
            <a:solidFill>
              <a:srgbClr val="FF0000">
                <a:alpha val="25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58" name="直線矢印コネクタ 57"/>
          <p:cNvCxnSpPr>
            <a:stCxn id="46" idx="3"/>
            <a:endCxn id="43" idx="1"/>
          </p:cNvCxnSpPr>
          <p:nvPr/>
        </p:nvCxnSpPr>
        <p:spPr>
          <a:xfrm>
            <a:off x="5203395" y="5178667"/>
            <a:ext cx="104376" cy="0"/>
          </a:xfrm>
          <a:prstGeom prst="straightConnector1">
            <a:avLst/>
          </a:prstGeom>
          <a:ln w="50800">
            <a:solidFill>
              <a:srgbClr val="FF0000">
                <a:alpha val="25000"/>
              </a:srgbClr>
            </a:solidFill>
            <a:tailEnd type="arrow"/>
          </a:ln>
        </p:spPr>
        <p:style>
          <a:lnRef idx="2">
            <a:schemeClr val="accent1"/>
          </a:lnRef>
          <a:fillRef idx="0">
            <a:schemeClr val="accent1"/>
          </a:fillRef>
          <a:effectRef idx="1">
            <a:schemeClr val="accent1"/>
          </a:effectRef>
          <a:fontRef idx="minor">
            <a:schemeClr val="tx1"/>
          </a:fontRef>
        </p:style>
      </p:cxnSp>
      <p:sp>
        <p:nvSpPr>
          <p:cNvPr id="60" name="角丸四角形 59"/>
          <p:cNvSpPr/>
          <p:nvPr/>
        </p:nvSpPr>
        <p:spPr>
          <a:xfrm>
            <a:off x="289242" y="4019087"/>
            <a:ext cx="754544" cy="469667"/>
          </a:xfrm>
          <a:prstGeom prst="roundRect">
            <a:avLst/>
          </a:prstGeom>
          <a:solidFill>
            <a:srgbClr val="00009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受付</a:t>
            </a:r>
          </a:p>
        </p:txBody>
      </p:sp>
      <p:sp>
        <p:nvSpPr>
          <p:cNvPr id="62" name="正方形/長方形 61"/>
          <p:cNvSpPr/>
          <p:nvPr/>
        </p:nvSpPr>
        <p:spPr>
          <a:xfrm>
            <a:off x="6622618" y="4852125"/>
            <a:ext cx="1173909" cy="653084"/>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継続サービス利用支援</a:t>
            </a:r>
          </a:p>
        </p:txBody>
      </p:sp>
      <p:cxnSp>
        <p:nvCxnSpPr>
          <p:cNvPr id="65" name="直線コネクタ 64"/>
          <p:cNvCxnSpPr>
            <a:endCxn id="62" idx="0"/>
          </p:cNvCxnSpPr>
          <p:nvPr/>
        </p:nvCxnSpPr>
        <p:spPr>
          <a:xfrm>
            <a:off x="6622618" y="3940965"/>
            <a:ext cx="586955" cy="911160"/>
          </a:xfrm>
          <a:prstGeom prst="line">
            <a:avLst/>
          </a:prstGeom>
          <a:ln w="63500">
            <a:solidFill>
              <a:srgbClr val="FF0000">
                <a:alpha val="25000"/>
              </a:srgbClr>
            </a:solidFill>
            <a:prstDash val="sysDash"/>
          </a:ln>
        </p:spPr>
        <p:style>
          <a:lnRef idx="2">
            <a:schemeClr val="accent1"/>
          </a:lnRef>
          <a:fillRef idx="0">
            <a:schemeClr val="accent1"/>
          </a:fillRef>
          <a:effectRef idx="1">
            <a:schemeClr val="accent1"/>
          </a:effectRef>
          <a:fontRef idx="minor">
            <a:schemeClr val="tx1"/>
          </a:fontRef>
        </p:style>
      </p:cxnSp>
      <p:sp>
        <p:nvSpPr>
          <p:cNvPr id="66" name="角丸四角形 65"/>
          <p:cNvSpPr/>
          <p:nvPr/>
        </p:nvSpPr>
        <p:spPr>
          <a:xfrm>
            <a:off x="6367094" y="4019087"/>
            <a:ext cx="956804" cy="469667"/>
          </a:xfrm>
          <a:prstGeom prst="roundRect">
            <a:avLst/>
          </a:prstGeom>
          <a:solidFill>
            <a:srgbClr val="C000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評価</a:t>
            </a:r>
          </a:p>
        </p:txBody>
      </p:sp>
    </p:spTree>
    <p:extLst>
      <p:ext uri="{BB962C8B-B14F-4D97-AF65-F5344CB8AC3E}">
        <p14:creationId xmlns:p14="http://schemas.microsoft.com/office/powerpoint/2010/main" val="2888373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83865" y="1169058"/>
            <a:ext cx="8208443" cy="4955203"/>
          </a:xfrm>
          <a:prstGeom prst="rect">
            <a:avLst/>
          </a:prstGeom>
          <a:noFill/>
        </p:spPr>
        <p:txBody>
          <a:bodyPr wrap="square" rtlCol="0">
            <a:spAutoFit/>
          </a:bodyPr>
          <a:lstStyle/>
          <a:p>
            <a:r>
              <a:rPr lang="en-US" altLang="ja-JP" b="1">
                <a:latin typeface="ＭＳ Ｐゴシック" panose="020B0600070205080204" pitchFamily="50" charset="-128"/>
                <a:ea typeface="ＭＳ Ｐゴシック" panose="020B0600070205080204" pitchFamily="50" charset="-128"/>
                <a:cs typeface="メイリオ" pitchFamily="50" charset="-128"/>
              </a:rPr>
              <a:t>【</a:t>
            </a:r>
            <a:r>
              <a:rPr lang="ja-JP" altLang="en-US" b="1">
                <a:latin typeface="ＭＳ Ｐゴシック" panose="020B0600070205080204" pitchFamily="50" charset="-128"/>
                <a:ea typeface="ＭＳ Ｐゴシック" panose="020B0600070205080204" pitchFamily="50" charset="-128"/>
                <a:cs typeface="メイリオ" pitchFamily="50" charset="-128"/>
              </a:rPr>
              <a:t>獲得目標（標準カリキュラム） </a:t>
            </a:r>
            <a:r>
              <a:rPr lang="en-US" altLang="ja-JP" b="1">
                <a:latin typeface="ＭＳ Ｐゴシック" panose="020B0600070205080204" pitchFamily="50" charset="-128"/>
                <a:ea typeface="ＭＳ Ｐゴシック" panose="020B0600070205080204" pitchFamily="50" charset="-128"/>
                <a:cs typeface="メイリオ" pitchFamily="50" charset="-128"/>
              </a:rPr>
              <a:t>】</a:t>
            </a:r>
          </a:p>
          <a:p>
            <a:pPr>
              <a:lnSpc>
                <a:spcPts val="554"/>
              </a:lnSpc>
            </a:pPr>
            <a:endParaRPr lang="ja-JP" altLang="en-US" b="1">
              <a:latin typeface="ＭＳ Ｐゴシック" panose="020B0600070205080204" pitchFamily="50" charset="-128"/>
              <a:ea typeface="ＭＳ Ｐゴシック" panose="020B0600070205080204" pitchFamily="50" charset="-128"/>
              <a:cs typeface="メイリオ" pitchFamily="50" charset="-128"/>
            </a:endParaRPr>
          </a:p>
          <a:p>
            <a:pPr marL="408853" indent="-408853"/>
            <a:r>
              <a:rPr lang="ja-JP" altLang="en-US">
                <a:latin typeface="ＭＳ Ｐゴシック" panose="020B0600070205080204" pitchFamily="50" charset="-128"/>
                <a:ea typeface="ＭＳ Ｐゴシック" panose="020B0600070205080204" pitchFamily="50" charset="-128"/>
                <a:cs typeface="メイリオ" pitchFamily="50" charset="-128"/>
              </a:rPr>
              <a:t>　</a:t>
            </a:r>
            <a:r>
              <a:rPr lang="ja-JP" altLang="en-US" smtClean="0">
                <a:latin typeface="ＭＳ Ｐゴシック" panose="020B0600070205080204" pitchFamily="50" charset="-128"/>
                <a:ea typeface="ＭＳ Ｐゴシック" panose="020B0600070205080204" pitchFamily="50" charset="-128"/>
                <a:cs typeface="メイリオ" pitchFamily="50" charset="-128"/>
              </a:rPr>
              <a:t>① 本人を中心とした（本人の選択・決定を促す）ケアマネジメントのプロセスと必要な技術の全体像について理解する。</a:t>
            </a:r>
            <a:r>
              <a:rPr lang="ja-JP" altLang="en-US" smtClean="0">
                <a:latin typeface="ＭＳ Ｐゴシック" panose="020B0600070205080204" pitchFamily="50" charset="-128"/>
                <a:cs typeface="メイリオ" pitchFamily="50" charset="-128"/>
              </a:rPr>
              <a:t>。</a:t>
            </a:r>
            <a:endParaRPr lang="ja-JP" altLang="en-US">
              <a:latin typeface="ＭＳ Ｐゴシック" panose="020B0600070205080204" pitchFamily="50" charset="-128"/>
              <a:ea typeface="ＭＳ Ｐゴシック" panose="020B0600070205080204" pitchFamily="50" charset="-128"/>
              <a:cs typeface="メイリオ" pitchFamily="50" charset="-128"/>
            </a:endParaRPr>
          </a:p>
          <a:p>
            <a:endParaRPr lang="ja-JP" altLang="en-US" b="1">
              <a:latin typeface="ＭＳ Ｐゴシック" panose="020B0600070205080204" pitchFamily="50" charset="-128"/>
              <a:ea typeface="ＭＳ Ｐゴシック" panose="020B0600070205080204" pitchFamily="50" charset="-128"/>
              <a:cs typeface="メイリオ" pitchFamily="50" charset="-128"/>
            </a:endParaRPr>
          </a:p>
          <a:p>
            <a:r>
              <a:rPr lang="en-US" altLang="ja-JP" b="1">
                <a:latin typeface="ＭＳ Ｐゴシック" panose="020B0600070205080204" pitchFamily="50" charset="-128"/>
                <a:ea typeface="ＭＳ Ｐゴシック" panose="020B0600070205080204" pitchFamily="50" charset="-128"/>
                <a:cs typeface="メイリオ" pitchFamily="50" charset="-128"/>
              </a:rPr>
              <a:t>【</a:t>
            </a:r>
            <a:r>
              <a:rPr lang="ja-JP" altLang="en-US" b="1">
                <a:latin typeface="ＭＳ Ｐゴシック" panose="020B0600070205080204" pitchFamily="50" charset="-128"/>
                <a:ea typeface="ＭＳ Ｐゴシック" panose="020B0600070205080204" pitchFamily="50" charset="-128"/>
                <a:cs typeface="メイリオ" pitchFamily="50" charset="-128"/>
              </a:rPr>
              <a:t>内容（標準カリキュラム）</a:t>
            </a:r>
            <a:r>
              <a:rPr lang="en-US" altLang="ja-JP" b="1">
                <a:latin typeface="ＭＳ Ｐゴシック" panose="020B0600070205080204" pitchFamily="50" charset="-128"/>
                <a:ea typeface="ＭＳ Ｐゴシック" panose="020B0600070205080204" pitchFamily="50" charset="-128"/>
                <a:cs typeface="メイリオ" pitchFamily="50" charset="-128"/>
              </a:rPr>
              <a:t>】</a:t>
            </a:r>
          </a:p>
          <a:p>
            <a:pPr>
              <a:lnSpc>
                <a:spcPts val="554"/>
              </a:lnSpc>
            </a:pPr>
            <a:endParaRPr lang="ja-JP" altLang="en-US" b="1" dirty="0">
              <a:latin typeface="ＭＳ Ｐゴシック" panose="020B0600070205080204" pitchFamily="50" charset="-128"/>
              <a:ea typeface="ＭＳ Ｐゴシック" panose="020B0600070205080204" pitchFamily="50" charset="-128"/>
              <a:cs typeface="メイリオ" pitchFamily="50" charset="-128"/>
            </a:endParaRPr>
          </a:p>
          <a:p>
            <a:pPr marL="408853" indent="-408853"/>
            <a:r>
              <a:rPr lang="ja-JP" altLang="en-US">
                <a:latin typeface="ＭＳ Ｐゴシック" panose="020B0600070205080204" pitchFamily="50" charset="-128"/>
                <a:ea typeface="ＭＳ Ｐゴシック" panose="020B0600070205080204" pitchFamily="50" charset="-128"/>
                <a:cs typeface="メイリオ" pitchFamily="50" charset="-128"/>
              </a:rPr>
              <a:t>　</a:t>
            </a:r>
            <a:r>
              <a:rPr lang="ja-JP" altLang="en-US" smtClean="0">
                <a:latin typeface="ＭＳ Ｐゴシック" panose="020B0600070205080204" pitchFamily="50" charset="-128"/>
                <a:ea typeface="ＭＳ Ｐゴシック" panose="020B0600070205080204" pitchFamily="50" charset="-128"/>
                <a:cs typeface="メイリオ" pitchFamily="50" charset="-128"/>
              </a:rPr>
              <a:t>① 本人を中心としたケアマネジメント（ストレングスモデル）の目的、意思決定に配慮した一連のプロセスについて、具体的な計画相談支援等の事例を用いて講義を行う。</a:t>
            </a:r>
          </a:p>
          <a:p>
            <a:pPr marL="408853" indent="-408853"/>
            <a:r>
              <a:rPr lang="ja-JP" altLang="en-US" smtClean="0">
                <a:latin typeface="ＭＳ Ｐゴシック" panose="020B0600070205080204" pitchFamily="50" charset="-128"/>
                <a:ea typeface="ＭＳ Ｐゴシック" panose="020B0600070205080204" pitchFamily="50" charset="-128"/>
                <a:cs typeface="メイリオ" pitchFamily="50" charset="-128"/>
              </a:rPr>
              <a:t>　② 意思疎通に困難を有する障害児者（知的障害児者や自閉スペクトラム症者等）の場合のアセスメントとニーズ把握の基本的な注意点と技術を理解する。</a:t>
            </a:r>
          </a:p>
          <a:p>
            <a:pPr marL="408853" indent="-408853"/>
            <a:r>
              <a:rPr lang="ja-JP" altLang="en-US" smtClean="0">
                <a:latin typeface="ＭＳ Ｐゴシック" panose="020B0600070205080204" pitchFamily="50" charset="-128"/>
                <a:ea typeface="ＭＳ Ｐゴシック" panose="020B0600070205080204" pitchFamily="50" charset="-128"/>
                <a:cs typeface="メイリオ" pitchFamily="50" charset="-128"/>
              </a:rPr>
              <a:t>　③ 相談支援専門員とサービス管理責任者、児童発達支援管理責任者、サービス提供責任者との具体的な連携のあり方について理解し、個別支援計画等は、サービス等利用計画等に記載された総合的な支援の方針やニーズ、目標等に基づき作成され、適切なサービス提供のためには両計画の連動が重要であることを理解する。</a:t>
            </a:r>
          </a:p>
          <a:p>
            <a:pPr marL="408853" indent="-408853"/>
            <a:r>
              <a:rPr lang="ja-JP" altLang="en-US" smtClean="0">
                <a:latin typeface="ＭＳ Ｐゴシック" panose="020B0600070205080204" pitchFamily="50" charset="-128"/>
                <a:ea typeface="ＭＳ Ｐゴシック" panose="020B0600070205080204" pitchFamily="50" charset="-128"/>
                <a:cs typeface="メイリオ" pitchFamily="50" charset="-128"/>
              </a:rPr>
              <a:t>　④ ケアマネジメントにおける社会資源の活用、多職種連携、チームアプローチ、不足している社会資源の創設の重要性について留意する。</a:t>
            </a:r>
            <a:endParaRPr lang="ja-JP" altLang="en-US">
              <a:latin typeface="ＭＳ Ｐゴシック" panose="020B0600070205080204" pitchFamily="50" charset="-128"/>
              <a:ea typeface="ＭＳ Ｐゴシック" panose="020B0600070205080204" pitchFamily="50" charset="-128"/>
              <a:cs typeface="メイリオ" pitchFamily="50" charset="-128"/>
            </a:endParaRPr>
          </a:p>
        </p:txBody>
      </p:sp>
      <p:sp>
        <p:nvSpPr>
          <p:cNvPr id="3" name="テキスト ボックス 2"/>
          <p:cNvSpPr txBox="1"/>
          <p:nvPr/>
        </p:nvSpPr>
        <p:spPr>
          <a:xfrm>
            <a:off x="517396" y="504368"/>
            <a:ext cx="4386949" cy="490134"/>
          </a:xfrm>
          <a:prstGeom prst="rect">
            <a:avLst/>
          </a:prstGeom>
          <a:noFill/>
        </p:spPr>
        <p:txBody>
          <a:bodyPr wrap="square" rtlCol="0">
            <a:spAutoFit/>
          </a:bodyPr>
          <a:lstStyle/>
          <a:p>
            <a:r>
              <a:rPr lang="ja-JP" altLang="en-US" sz="2585" b="1">
                <a:latin typeface="メイリオ" pitchFamily="50" charset="-128"/>
                <a:ea typeface="メイリオ" pitchFamily="50" charset="-128"/>
                <a:cs typeface="メイリオ" pitchFamily="50" charset="-128"/>
              </a:rPr>
              <a:t>本科目の内容と獲得</a:t>
            </a:r>
            <a:r>
              <a:rPr lang="ja-JP" altLang="en-US" sz="2585" b="1" smtClean="0">
                <a:latin typeface="メイリオ" pitchFamily="50" charset="-128"/>
                <a:ea typeface="メイリオ" pitchFamily="50" charset="-128"/>
                <a:cs typeface="メイリオ" pitchFamily="50" charset="-128"/>
              </a:rPr>
              <a:t>目標</a:t>
            </a:r>
            <a:endParaRPr lang="ja-JP" altLang="en-US" sz="2585" b="1" dirty="0">
              <a:latin typeface="メイリオ" pitchFamily="50" charset="-128"/>
              <a:ea typeface="メイリオ" pitchFamily="50" charset="-128"/>
              <a:cs typeface="メイリオ" pitchFamily="50" charset="-128"/>
            </a:endParaRPr>
          </a:p>
        </p:txBody>
      </p:sp>
      <p:cxnSp>
        <p:nvCxnSpPr>
          <p:cNvPr id="6" name="直線コネクタ 5"/>
          <p:cNvCxnSpPr/>
          <p:nvPr/>
        </p:nvCxnSpPr>
        <p:spPr>
          <a:xfrm>
            <a:off x="583865" y="1036119"/>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6781780" y="324652"/>
            <a:ext cx="1825529" cy="42203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a:t>標準カリキュラム</a:t>
            </a:r>
          </a:p>
        </p:txBody>
      </p:sp>
    </p:spTree>
    <p:extLst>
      <p:ext uri="{BB962C8B-B14F-4D97-AF65-F5344CB8AC3E}">
        <p14:creationId xmlns:p14="http://schemas.microsoft.com/office/powerpoint/2010/main" val="369866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1114" y="84710"/>
            <a:ext cx="7886700" cy="1325563"/>
          </a:xfrm>
        </p:spPr>
        <p:txBody>
          <a:bodyPr>
            <a:normAutofit/>
          </a:bodyPr>
          <a:lstStyle/>
          <a:p>
            <a:r>
              <a:rPr kumimoji="1" lang="ja-JP" altLang="en-US" sz="3200" dirty="0">
                <a:latin typeface="ＤＨＰ特太ゴシック体" panose="020B0500000000000000" pitchFamily="50" charset="-128"/>
                <a:ea typeface="ＤＨＰ特太ゴシック体" panose="020B0500000000000000" pitchFamily="50" charset="-128"/>
                <a:cs typeface="メイリオ" pitchFamily="50" charset="-128"/>
              </a:rPr>
              <a:t>その後の経過（</a:t>
            </a:r>
            <a:r>
              <a:rPr lang="en-US" altLang="ja-JP" sz="3200" dirty="0">
                <a:latin typeface="ＤＨＰ特太ゴシック体" panose="020B0500000000000000" pitchFamily="50" charset="-128"/>
                <a:ea typeface="ＤＨＰ特太ゴシック体" panose="020B0500000000000000" pitchFamily="50" charset="-128"/>
                <a:cs typeface="メイリオ" pitchFamily="50" charset="-128"/>
              </a:rPr>
              <a:t>2-1</a:t>
            </a:r>
            <a:r>
              <a:rPr kumimoji="1" lang="ja-JP" altLang="en-US" sz="3200" dirty="0">
                <a:latin typeface="ＤＨＰ特太ゴシック体" panose="020B0500000000000000" pitchFamily="50" charset="-128"/>
                <a:ea typeface="ＤＨＰ特太ゴシック体" panose="020B0500000000000000" pitchFamily="50" charset="-128"/>
                <a:cs typeface="メイリオ" pitchFamily="50" charset="-128"/>
              </a:rPr>
              <a:t>）</a:t>
            </a:r>
          </a:p>
        </p:txBody>
      </p:sp>
      <p:sp>
        <p:nvSpPr>
          <p:cNvPr id="18" name="スライド番号プレースホルダ 17"/>
          <p:cNvSpPr>
            <a:spLocks noGrp="1"/>
          </p:cNvSpPr>
          <p:nvPr>
            <p:ph type="sldNum" sz="quarter" idx="12"/>
          </p:nvPr>
        </p:nvSpPr>
        <p:spPr/>
        <p:txBody>
          <a:bodyPr/>
          <a:lstStyle/>
          <a:p>
            <a:fld id="{5FD889E0-CAB2-4699-909D-B9A88D47ACBE}" type="slidenum">
              <a:rPr lang="en-US" smtClean="0"/>
              <a:pPr/>
              <a:t>20</a:t>
            </a:fld>
            <a:endParaRPr lang="en-US"/>
          </a:p>
        </p:txBody>
      </p:sp>
      <p:sp>
        <p:nvSpPr>
          <p:cNvPr id="3" name="コンテンツ プレースホルダー 2"/>
          <p:cNvSpPr>
            <a:spLocks noGrp="1"/>
          </p:cNvSpPr>
          <p:nvPr>
            <p:ph idx="4294967295"/>
          </p:nvPr>
        </p:nvSpPr>
        <p:spPr>
          <a:xfrm>
            <a:off x="2426208" y="1365504"/>
            <a:ext cx="6425184" cy="5071809"/>
          </a:xfrm>
        </p:spPr>
        <p:txBody>
          <a:bodyPr>
            <a:normAutofit/>
          </a:bodyPr>
          <a:lstStyle/>
          <a:p>
            <a:pPr>
              <a:spcBef>
                <a:spcPts val="0"/>
              </a:spcBef>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少しずつ今後のことが具体的な目標となり、</a:t>
            </a:r>
          </a:p>
          <a:p>
            <a:pPr>
              <a:spcBef>
                <a:spcPts val="0"/>
              </a:spcBef>
              <a:buNone/>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　「大学に戻りたいけど、</a:t>
            </a:r>
            <a:r>
              <a:rPr lang="ja-JP" altLang="en-US" sz="2000" dirty="0" smtClean="0">
                <a:latin typeface="ＭＳ Ｐゴシック" panose="020B0600070205080204" pitchFamily="50" charset="-128"/>
                <a:ea typeface="ＭＳ Ｐゴシック" panose="020B0600070205080204" pitchFamily="50" charset="-128"/>
                <a:cs typeface="メイリオ" pitchFamily="50" charset="-128"/>
              </a:rPr>
              <a:t>ひとまず置いておいて</a:t>
            </a:r>
            <a:r>
              <a:rPr lang="ja-JP" altLang="en-US" sz="2000" dirty="0">
                <a:latin typeface="ＭＳ Ｐゴシック" panose="020B0600070205080204" pitchFamily="50" charset="-128"/>
                <a:ea typeface="ＭＳ Ｐゴシック" panose="020B0600070205080204" pitchFamily="50" charset="-128"/>
                <a:cs typeface="メイリオ" pitchFamily="50" charset="-128"/>
              </a:rPr>
              <a:t>、まずは家に戻りたい。」というゴールに向かってさらに取り組んでみることになりました。</a:t>
            </a:r>
          </a:p>
          <a:p>
            <a:pPr>
              <a:spcBef>
                <a:spcPts val="0"/>
              </a:spcBef>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両親や医師は最初大反対。</a:t>
            </a:r>
          </a:p>
          <a:p>
            <a:pPr>
              <a:spcBef>
                <a:spcPts val="0"/>
              </a:spcBef>
              <a:buNone/>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　　「そんなことできるわけがない」とけんもほろろでした。</a:t>
            </a:r>
          </a:p>
          <a:p>
            <a:pPr>
              <a:spcBef>
                <a:spcPts val="0"/>
              </a:spcBef>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しかし、完全否定というわけでもなく、「とにかくできることから前向きに進もう」と本人の意向に合意しました。</a:t>
            </a:r>
          </a:p>
          <a:p>
            <a:pPr>
              <a:spcBef>
                <a:spcPts val="0"/>
              </a:spcBef>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コメディカル</a:t>
            </a:r>
            <a:r>
              <a:rPr lang="en-US" altLang="ja-JP" sz="2000" dirty="0">
                <a:latin typeface="ＭＳ Ｐゴシック" panose="020B0600070205080204" pitchFamily="50" charset="-128"/>
                <a:ea typeface="ＭＳ Ｐゴシック" panose="020B0600070205080204" pitchFamily="50" charset="-128"/>
                <a:cs typeface="メイリオ" pitchFamily="50" charset="-128"/>
              </a:rPr>
              <a:t>(OT, PT)</a:t>
            </a:r>
            <a:r>
              <a:rPr lang="ja-JP" altLang="en-US" sz="2000" dirty="0">
                <a:latin typeface="ＭＳ Ｐゴシック" panose="020B0600070205080204" pitchFamily="50" charset="-128"/>
                <a:ea typeface="ＭＳ Ｐゴシック" panose="020B0600070205080204" pitchFamily="50" charset="-128"/>
                <a:cs typeface="メイリオ" pitchFamily="50" charset="-128"/>
              </a:rPr>
              <a:t>も、本人の望む暮らしに向けたプログラムを立ててくれるようになり、本人は目標が明確になってリハビリにも今まで以上に真剣に取り組むようになりました。</a:t>
            </a:r>
          </a:p>
          <a:p>
            <a:pPr>
              <a:spcBef>
                <a:spcPts val="0"/>
              </a:spcBef>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病院は入院の期間が終了しますが、もう少しリハビリを続けたいとの</a:t>
            </a:r>
            <a:r>
              <a:rPr lang="ja-JP" altLang="en-US" sz="2000" dirty="0" smtClean="0">
                <a:latin typeface="ＭＳ Ｐゴシック" panose="020B0600070205080204" pitchFamily="50" charset="-128"/>
                <a:ea typeface="ＭＳ Ｐゴシック" panose="020B0600070205080204" pitchFamily="50" charset="-128"/>
                <a:cs typeface="メイリオ" pitchFamily="50" charset="-128"/>
              </a:rPr>
              <a:t>ことで</a:t>
            </a:r>
            <a:r>
              <a:rPr lang="ja-JP" altLang="en-US" sz="2000" dirty="0">
                <a:latin typeface="ＭＳ Ｐゴシック" panose="020B0600070205080204" pitchFamily="50" charset="-128"/>
                <a:ea typeface="ＭＳ Ｐゴシック" panose="020B0600070205080204" pitchFamily="50" charset="-128"/>
                <a:cs typeface="メイリオ" pitchFamily="50" charset="-128"/>
              </a:rPr>
              <a:t>今後のことを検討することになりました。</a:t>
            </a:r>
          </a:p>
        </p:txBody>
      </p:sp>
      <p:sp>
        <p:nvSpPr>
          <p:cNvPr id="5" name="正方形/長方形 4"/>
          <p:cNvSpPr/>
          <p:nvPr/>
        </p:nvSpPr>
        <p:spPr>
          <a:xfrm>
            <a:off x="918147" y="1452804"/>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latin typeface="メイリオ" pitchFamily="50" charset="-128"/>
                <a:ea typeface="メイリオ" pitchFamily="50" charset="-128"/>
                <a:cs typeface="メイリオ" pitchFamily="50" charset="-128"/>
              </a:rPr>
              <a:t>初回面談</a:t>
            </a:r>
          </a:p>
        </p:txBody>
      </p:sp>
      <p:sp>
        <p:nvSpPr>
          <p:cNvPr id="6" name="正方形/長方形 5"/>
          <p:cNvSpPr/>
          <p:nvPr/>
        </p:nvSpPr>
        <p:spPr>
          <a:xfrm>
            <a:off x="918147" y="2326974"/>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pitchFamily="50" charset="-128"/>
                <a:ea typeface="メイリオ" pitchFamily="50" charset="-128"/>
                <a:cs typeface="メイリオ" pitchFamily="50" charset="-128"/>
              </a:rPr>
              <a:t>ゴール設定</a:t>
            </a:r>
          </a:p>
          <a:p>
            <a:pPr algn="ctr"/>
            <a:r>
              <a:rPr kumimoji="1" lang="ja-JP" altLang="en-US" sz="1200" b="1" dirty="0">
                <a:latin typeface="メイリオ" pitchFamily="50" charset="-128"/>
                <a:ea typeface="メイリオ" pitchFamily="50" charset="-128"/>
                <a:cs typeface="メイリオ" pitchFamily="50" charset="-128"/>
              </a:rPr>
              <a:t>に向けて</a:t>
            </a:r>
          </a:p>
        </p:txBody>
      </p:sp>
      <p:sp>
        <p:nvSpPr>
          <p:cNvPr id="7" name="正方形/長方形 6"/>
          <p:cNvSpPr/>
          <p:nvPr/>
        </p:nvSpPr>
        <p:spPr>
          <a:xfrm>
            <a:off x="918147" y="3194835"/>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pitchFamily="50" charset="-128"/>
                <a:ea typeface="メイリオ" pitchFamily="50" charset="-128"/>
                <a:cs typeface="メイリオ" pitchFamily="50" charset="-128"/>
              </a:rPr>
              <a:t>アセスメント</a:t>
            </a:r>
          </a:p>
        </p:txBody>
      </p:sp>
      <p:cxnSp>
        <p:nvCxnSpPr>
          <p:cNvPr id="12" name="直線矢印コネクタ 11"/>
          <p:cNvCxnSpPr>
            <a:stCxn id="5" idx="2"/>
            <a:endCxn id="6" idx="0"/>
          </p:cNvCxnSpPr>
          <p:nvPr/>
        </p:nvCxnSpPr>
        <p:spPr>
          <a:xfrm>
            <a:off x="1538066" y="1914215"/>
            <a:ext cx="0" cy="412759"/>
          </a:xfrm>
          <a:prstGeom prst="straightConnector1">
            <a:avLst/>
          </a:prstGeom>
          <a:ln w="47625">
            <a:solidFill>
              <a:srgbClr val="66FF33"/>
            </a:solidFill>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a:stCxn id="6" idx="2"/>
            <a:endCxn id="7" idx="0"/>
          </p:cNvCxnSpPr>
          <p:nvPr/>
        </p:nvCxnSpPr>
        <p:spPr>
          <a:xfrm>
            <a:off x="1538066" y="2788385"/>
            <a:ext cx="0" cy="406450"/>
          </a:xfrm>
          <a:prstGeom prst="straightConnector1">
            <a:avLst/>
          </a:prstGeom>
          <a:ln w="34925">
            <a:solidFill>
              <a:srgbClr val="66FF33"/>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859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730" y="84710"/>
            <a:ext cx="7886700" cy="1325563"/>
          </a:xfrm>
        </p:spPr>
        <p:txBody>
          <a:bodyPr>
            <a:normAutofit/>
          </a:bodyPr>
          <a:lstStyle/>
          <a:p>
            <a:r>
              <a:rPr kumimoji="1" lang="ja-JP" altLang="en-US" sz="3200" dirty="0">
                <a:latin typeface="ＤＨＰ特太ゴシック体" panose="020B0500000000000000" pitchFamily="50" charset="-128"/>
                <a:ea typeface="ＤＨＰ特太ゴシック体" panose="020B0500000000000000" pitchFamily="50" charset="-128"/>
                <a:cs typeface="メイリオ" pitchFamily="50" charset="-128"/>
              </a:rPr>
              <a:t>その後の経過（</a:t>
            </a:r>
            <a:r>
              <a:rPr kumimoji="1" lang="en-US" altLang="ja-JP" sz="3200" dirty="0">
                <a:latin typeface="ＤＨＰ特太ゴシック体" panose="020B0500000000000000" pitchFamily="50" charset="-128"/>
                <a:ea typeface="ＤＨＰ特太ゴシック体" panose="020B0500000000000000" pitchFamily="50" charset="-128"/>
                <a:cs typeface="メイリオ" pitchFamily="50" charset="-128"/>
              </a:rPr>
              <a:t>2-2</a:t>
            </a:r>
            <a:r>
              <a:rPr kumimoji="1" lang="ja-JP" altLang="en-US" sz="3200" dirty="0">
                <a:latin typeface="ＤＨＰ特太ゴシック体" panose="020B0500000000000000" pitchFamily="50" charset="-128"/>
                <a:ea typeface="ＤＨＰ特太ゴシック体" panose="020B0500000000000000" pitchFamily="50" charset="-128"/>
                <a:cs typeface="メイリオ" pitchFamily="50" charset="-128"/>
              </a:rPr>
              <a:t>）</a:t>
            </a:r>
          </a:p>
        </p:txBody>
      </p:sp>
      <p:sp>
        <p:nvSpPr>
          <p:cNvPr id="18" name="スライド番号プレースホルダ 17"/>
          <p:cNvSpPr>
            <a:spLocks noGrp="1"/>
          </p:cNvSpPr>
          <p:nvPr>
            <p:ph type="sldNum" sz="quarter" idx="12"/>
          </p:nvPr>
        </p:nvSpPr>
        <p:spPr/>
        <p:txBody>
          <a:bodyPr/>
          <a:lstStyle/>
          <a:p>
            <a:fld id="{5FD889E0-CAB2-4699-909D-B9A88D47ACBE}" type="slidenum">
              <a:rPr lang="en-US" smtClean="0"/>
              <a:pPr/>
              <a:t>21</a:t>
            </a:fld>
            <a:endParaRPr lang="en-US"/>
          </a:p>
        </p:txBody>
      </p:sp>
      <p:sp>
        <p:nvSpPr>
          <p:cNvPr id="3" name="コンテンツ プレースホルダー 2"/>
          <p:cNvSpPr>
            <a:spLocks noGrp="1"/>
          </p:cNvSpPr>
          <p:nvPr>
            <p:ph idx="4294967295"/>
          </p:nvPr>
        </p:nvSpPr>
        <p:spPr>
          <a:xfrm>
            <a:off x="2426208" y="1410273"/>
            <a:ext cx="6449568" cy="4584127"/>
          </a:xfrm>
        </p:spPr>
        <p:txBody>
          <a:bodyPr>
            <a:normAutofit/>
          </a:bodyPr>
          <a:lstStyle/>
          <a:p>
            <a:pPr>
              <a:spcBef>
                <a:spcPts val="0"/>
              </a:spcBef>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ゴールが定まってきたところで、相談員はこれまでの本人の意向や様々な情報を整理・分析することとし、それをもとに今後のプランを作成して本人に提案しようと考えました。</a:t>
            </a:r>
          </a:p>
          <a:p>
            <a:pPr>
              <a:spcBef>
                <a:spcPts val="0"/>
              </a:spcBef>
            </a:pPr>
            <a:endParaRPr lang="ja-JP" altLang="en-US" sz="2000" dirty="0">
              <a:latin typeface="ＭＳ Ｐゴシック" panose="020B0600070205080204" pitchFamily="50" charset="-128"/>
              <a:ea typeface="ＭＳ Ｐゴシック" panose="020B0600070205080204" pitchFamily="50" charset="-128"/>
              <a:cs typeface="メイリオ" pitchFamily="50" charset="-128"/>
            </a:endParaRPr>
          </a:p>
          <a:p>
            <a:pPr>
              <a:spcBef>
                <a:spcPts val="0"/>
              </a:spcBef>
            </a:pPr>
            <a:endParaRPr lang="ja-JP" altLang="en-US" sz="2000" dirty="0">
              <a:latin typeface="ＭＳ Ｐゴシック" panose="020B0600070205080204" pitchFamily="50" charset="-128"/>
              <a:ea typeface="ＭＳ Ｐゴシック" panose="020B0600070205080204" pitchFamily="50" charset="-128"/>
              <a:cs typeface="メイリオ" pitchFamily="50" charset="-128"/>
            </a:endParaRPr>
          </a:p>
        </p:txBody>
      </p:sp>
      <p:sp>
        <p:nvSpPr>
          <p:cNvPr id="5" name="正方形/長方形 4"/>
          <p:cNvSpPr/>
          <p:nvPr/>
        </p:nvSpPr>
        <p:spPr>
          <a:xfrm>
            <a:off x="966915" y="1501572"/>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latin typeface="メイリオ" pitchFamily="50" charset="-128"/>
                <a:ea typeface="メイリオ" pitchFamily="50" charset="-128"/>
                <a:cs typeface="メイリオ" pitchFamily="50" charset="-128"/>
              </a:rPr>
              <a:t>初回面談</a:t>
            </a:r>
          </a:p>
        </p:txBody>
      </p:sp>
      <p:sp>
        <p:nvSpPr>
          <p:cNvPr id="6" name="正方形/長方形 5"/>
          <p:cNvSpPr/>
          <p:nvPr/>
        </p:nvSpPr>
        <p:spPr>
          <a:xfrm>
            <a:off x="966915" y="2375742"/>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pitchFamily="50" charset="-128"/>
                <a:ea typeface="メイリオ" pitchFamily="50" charset="-128"/>
                <a:cs typeface="メイリオ" pitchFamily="50" charset="-128"/>
              </a:rPr>
              <a:t>ゴール設定</a:t>
            </a:r>
          </a:p>
          <a:p>
            <a:pPr algn="ctr"/>
            <a:r>
              <a:rPr kumimoji="1" lang="ja-JP" altLang="en-US" sz="1200" b="1" dirty="0">
                <a:latin typeface="メイリオ" pitchFamily="50" charset="-128"/>
                <a:ea typeface="メイリオ" pitchFamily="50" charset="-128"/>
                <a:cs typeface="メイリオ" pitchFamily="50" charset="-128"/>
              </a:rPr>
              <a:t>に向けて</a:t>
            </a:r>
          </a:p>
        </p:txBody>
      </p:sp>
      <p:sp>
        <p:nvSpPr>
          <p:cNvPr id="7" name="正方形/長方形 6"/>
          <p:cNvSpPr/>
          <p:nvPr/>
        </p:nvSpPr>
        <p:spPr>
          <a:xfrm>
            <a:off x="966915" y="3243603"/>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pitchFamily="50" charset="-128"/>
                <a:ea typeface="メイリオ" pitchFamily="50" charset="-128"/>
                <a:cs typeface="メイリオ" pitchFamily="50" charset="-128"/>
              </a:rPr>
              <a:t>アセスメント</a:t>
            </a:r>
          </a:p>
        </p:txBody>
      </p:sp>
      <p:cxnSp>
        <p:nvCxnSpPr>
          <p:cNvPr id="12" name="直線矢印コネクタ 11"/>
          <p:cNvCxnSpPr>
            <a:stCxn id="5" idx="2"/>
            <a:endCxn id="6" idx="0"/>
          </p:cNvCxnSpPr>
          <p:nvPr/>
        </p:nvCxnSpPr>
        <p:spPr>
          <a:xfrm>
            <a:off x="1586834" y="1962983"/>
            <a:ext cx="0" cy="412759"/>
          </a:xfrm>
          <a:prstGeom prst="straightConnector1">
            <a:avLst/>
          </a:prstGeom>
          <a:ln w="47625">
            <a:solidFill>
              <a:srgbClr val="66FF33"/>
            </a:solidFill>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a:stCxn id="6" idx="2"/>
            <a:endCxn id="7" idx="0"/>
          </p:cNvCxnSpPr>
          <p:nvPr/>
        </p:nvCxnSpPr>
        <p:spPr>
          <a:xfrm>
            <a:off x="1586834" y="2837153"/>
            <a:ext cx="0" cy="406450"/>
          </a:xfrm>
          <a:prstGeom prst="straightConnector1">
            <a:avLst/>
          </a:prstGeom>
          <a:ln w="34925">
            <a:solidFill>
              <a:srgbClr val="66FF33"/>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859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1114" y="84710"/>
            <a:ext cx="7886700" cy="1325563"/>
          </a:xfrm>
        </p:spPr>
        <p:txBody>
          <a:bodyPr>
            <a:normAutofit/>
          </a:bodyPr>
          <a:lstStyle/>
          <a:p>
            <a:r>
              <a:rPr kumimoji="1" lang="ja-JP" altLang="en-US" sz="2800" dirty="0">
                <a:latin typeface="ＤＨＰ特太ゴシック体" panose="020B0500000000000000" pitchFamily="50" charset="-128"/>
                <a:ea typeface="ＤＨＰ特太ゴシック体" panose="020B0500000000000000" pitchFamily="50" charset="-128"/>
                <a:cs typeface="メイリオ" pitchFamily="50" charset="-128"/>
              </a:rPr>
              <a:t>家族等から</a:t>
            </a:r>
          </a:p>
        </p:txBody>
      </p:sp>
      <p:sp>
        <p:nvSpPr>
          <p:cNvPr id="5" name="スライド番号プレースホルダ 4"/>
          <p:cNvSpPr>
            <a:spLocks noGrp="1"/>
          </p:cNvSpPr>
          <p:nvPr>
            <p:ph type="sldNum" sz="quarter" idx="12"/>
          </p:nvPr>
        </p:nvSpPr>
        <p:spPr/>
        <p:txBody>
          <a:bodyPr/>
          <a:lstStyle/>
          <a:p>
            <a:fld id="{5FD889E0-CAB2-4699-909D-B9A88D47ACBE}" type="slidenum">
              <a:rPr lang="en-US" smtClean="0"/>
              <a:pPr/>
              <a:t>22</a:t>
            </a:fld>
            <a:endParaRPr lang="en-US"/>
          </a:p>
        </p:txBody>
      </p:sp>
      <p:sp>
        <p:nvSpPr>
          <p:cNvPr id="3" name="コンテンツ プレースホルダー 2"/>
          <p:cNvSpPr>
            <a:spLocks noGrp="1"/>
          </p:cNvSpPr>
          <p:nvPr>
            <p:ph idx="4294967295"/>
          </p:nvPr>
        </p:nvSpPr>
        <p:spPr>
          <a:xfrm>
            <a:off x="598488" y="1439672"/>
            <a:ext cx="8289480" cy="4827016"/>
          </a:xfrm>
        </p:spPr>
        <p:txBody>
          <a:bodyPr>
            <a:noAutofit/>
          </a:bodyPr>
          <a:lstStyle/>
          <a:p>
            <a:pPr>
              <a:spcBef>
                <a:spcPts val="0"/>
              </a:spcBef>
            </a:pPr>
            <a:r>
              <a:rPr kumimoji="1" lang="en-US" altLang="ja-JP" sz="2400" b="1" dirty="0">
                <a:latin typeface="ＭＳ ゴシック" panose="020B0609070205080204" pitchFamily="49" charset="-128"/>
                <a:ea typeface="ＭＳ ゴシック" panose="020B0609070205080204" pitchFamily="49" charset="-128"/>
                <a:cs typeface="メイリオ" pitchFamily="50" charset="-128"/>
              </a:rPr>
              <a:t>【</a:t>
            </a:r>
            <a:r>
              <a:rPr kumimoji="1" lang="ja-JP" altLang="en-US" sz="2400" b="1" dirty="0">
                <a:latin typeface="ＭＳ ゴシック" panose="020B0609070205080204" pitchFamily="49" charset="-128"/>
                <a:ea typeface="ＭＳ ゴシック" panose="020B0609070205080204" pitchFamily="49" charset="-128"/>
                <a:cs typeface="メイリオ" pitchFamily="50" charset="-128"/>
              </a:rPr>
              <a:t>両親</a:t>
            </a:r>
            <a:r>
              <a:rPr kumimoji="1" lang="en-US" altLang="ja-JP" sz="2400" b="1" dirty="0">
                <a:latin typeface="ＭＳ ゴシック" panose="020B0609070205080204" pitchFamily="49" charset="-128"/>
                <a:ea typeface="ＭＳ ゴシック" panose="020B0609070205080204" pitchFamily="49" charset="-128"/>
                <a:cs typeface="メイリオ" pitchFamily="50" charset="-128"/>
              </a:rPr>
              <a:t>】</a:t>
            </a:r>
            <a:r>
              <a:rPr kumimoji="1" lang="ja-JP" altLang="en-US" sz="2400" dirty="0">
                <a:latin typeface="ＭＳ ゴシック" panose="020B0609070205080204" pitchFamily="49" charset="-128"/>
                <a:ea typeface="ＭＳ ゴシック" panose="020B0609070205080204" pitchFamily="49" charset="-128"/>
                <a:cs typeface="メイリオ" pitchFamily="50" charset="-128"/>
              </a:rPr>
              <a:t>身の回りの世話もあり、頻繁に上京している両親との面談</a:t>
            </a:r>
            <a:endParaRPr lang="en-US" altLang="ja-JP" sz="2400" dirty="0">
              <a:latin typeface="ＭＳ ゴシック" panose="020B0609070205080204" pitchFamily="49" charset="-128"/>
              <a:ea typeface="ＭＳ ゴシック" panose="020B0609070205080204" pitchFamily="49" charset="-128"/>
              <a:cs typeface="メイリオ" pitchFamily="50" charset="-128"/>
            </a:endParaRPr>
          </a:p>
          <a:p>
            <a:pPr>
              <a:spcBef>
                <a:spcPts val="0"/>
              </a:spcBef>
            </a:pPr>
            <a:r>
              <a:rPr lang="ja-JP" altLang="en-US" sz="2400" dirty="0">
                <a:latin typeface="ＭＳ ゴシック" panose="020B0609070205080204" pitchFamily="49" charset="-128"/>
                <a:ea typeface="ＭＳ ゴシック" panose="020B0609070205080204" pitchFamily="49" charset="-128"/>
                <a:cs typeface="メイリオ" pitchFamily="50" charset="-128"/>
              </a:rPr>
              <a:t>後悔や諦めきれない思いもあるし、手元におきたい気持ちが強い</a:t>
            </a:r>
            <a:r>
              <a:rPr kumimoji="1" lang="ja-JP" altLang="en-US" sz="2400" dirty="0">
                <a:latin typeface="ＭＳ ゴシック" panose="020B0609070205080204" pitchFamily="49" charset="-128"/>
                <a:ea typeface="ＭＳ ゴシック" panose="020B0609070205080204" pitchFamily="49" charset="-128"/>
                <a:cs typeface="メイリオ" pitchFamily="50" charset="-128"/>
              </a:rPr>
              <a:t>。</a:t>
            </a:r>
            <a:endParaRPr kumimoji="1" lang="en-US" altLang="ja-JP" sz="2400" dirty="0">
              <a:latin typeface="ＭＳ ゴシック" panose="020B0609070205080204" pitchFamily="49" charset="-128"/>
              <a:ea typeface="ＭＳ ゴシック" panose="020B0609070205080204" pitchFamily="49" charset="-128"/>
              <a:cs typeface="メイリオ" pitchFamily="50" charset="-128"/>
            </a:endParaRPr>
          </a:p>
          <a:p>
            <a:pPr marL="0" indent="0">
              <a:spcBef>
                <a:spcPts val="0"/>
              </a:spcBef>
              <a:buNone/>
            </a:pPr>
            <a:r>
              <a:rPr lang="ja-JP" altLang="en-US" sz="2400" dirty="0">
                <a:latin typeface="ＭＳ ゴシック" panose="020B0609070205080204" pitchFamily="49" charset="-128"/>
                <a:ea typeface="ＭＳ ゴシック" panose="020B0609070205080204" pitchFamily="49" charset="-128"/>
                <a:cs typeface="メイリオ" pitchFamily="50" charset="-128"/>
              </a:rPr>
              <a:t>　・「どうしてこんなことに？」「娘を埼玉にやらなければ</a:t>
            </a:r>
            <a:r>
              <a:rPr lang="en-US" altLang="ja-JP" sz="2400" dirty="0">
                <a:latin typeface="ＭＳ ゴシック" panose="020B0609070205080204" pitchFamily="49" charset="-128"/>
                <a:ea typeface="ＭＳ ゴシック" panose="020B0609070205080204" pitchFamily="49" charset="-128"/>
                <a:cs typeface="メイリオ" pitchFamily="50" charset="-128"/>
              </a:rPr>
              <a:t>…</a:t>
            </a:r>
            <a:r>
              <a:rPr lang="ja-JP" altLang="en-US" sz="2400" dirty="0">
                <a:latin typeface="ＭＳ ゴシック" panose="020B0609070205080204" pitchFamily="49" charset="-128"/>
                <a:ea typeface="ＭＳ ゴシック" panose="020B0609070205080204" pitchFamily="49" charset="-128"/>
                <a:cs typeface="メイリオ" pitchFamily="50" charset="-128"/>
              </a:rPr>
              <a:t>」</a:t>
            </a:r>
          </a:p>
          <a:p>
            <a:pPr marL="0" indent="0">
              <a:spcBef>
                <a:spcPts val="0"/>
              </a:spcBef>
              <a:buNone/>
            </a:pPr>
            <a:r>
              <a:rPr lang="ja-JP" altLang="en-US" sz="2400" dirty="0">
                <a:latin typeface="ＭＳ ゴシック" panose="020B0609070205080204" pitchFamily="49" charset="-128"/>
                <a:ea typeface="ＭＳ ゴシック" panose="020B0609070205080204" pitchFamily="49" charset="-128"/>
                <a:cs typeface="メイリオ" pitchFamily="50" charset="-128"/>
              </a:rPr>
              <a:t>　・「退院したら、うちに戻ってくるように言っているんですが。」</a:t>
            </a:r>
            <a:endParaRPr lang="en-US" altLang="ja-JP" sz="2400" dirty="0">
              <a:latin typeface="ＭＳ ゴシック" panose="020B0609070205080204" pitchFamily="49" charset="-128"/>
              <a:ea typeface="ＭＳ ゴシック" panose="020B0609070205080204" pitchFamily="49" charset="-128"/>
              <a:cs typeface="メイリオ" pitchFamily="50" charset="-128"/>
            </a:endParaRPr>
          </a:p>
          <a:p>
            <a:pPr marL="0" indent="0">
              <a:spcBef>
                <a:spcPts val="0"/>
              </a:spcBef>
              <a:buNone/>
            </a:pPr>
            <a:r>
              <a:rPr lang="ja-JP" altLang="en-US" sz="2400" dirty="0">
                <a:latin typeface="ＭＳ ゴシック" panose="020B0609070205080204" pitchFamily="49" charset="-128"/>
                <a:ea typeface="ＭＳ ゴシック" panose="020B0609070205080204" pitchFamily="49" charset="-128"/>
                <a:cs typeface="メイリオ" pitchFamily="50" charset="-128"/>
              </a:rPr>
              <a:t>　・「娘とどう接していいか、わからない時がある。」</a:t>
            </a:r>
            <a:endParaRPr lang="en-US" altLang="ja-JP" sz="2400" dirty="0">
              <a:latin typeface="ＭＳ ゴシック" panose="020B0609070205080204" pitchFamily="49" charset="-128"/>
              <a:ea typeface="ＭＳ ゴシック" panose="020B0609070205080204" pitchFamily="49" charset="-128"/>
              <a:cs typeface="メイリオ" pitchFamily="50" charset="-128"/>
            </a:endParaRPr>
          </a:p>
          <a:p>
            <a:pPr>
              <a:spcBef>
                <a:spcPts val="0"/>
              </a:spcBef>
            </a:pPr>
            <a:r>
              <a:rPr lang="ja-JP" altLang="en-US" sz="2400" dirty="0">
                <a:latin typeface="ＭＳ ゴシック" panose="020B0609070205080204" pitchFamily="49" charset="-128"/>
                <a:ea typeface="ＭＳ ゴシック" panose="020B0609070205080204" pitchFamily="49" charset="-128"/>
                <a:cs typeface="メイリオ" pitchFamily="50" charset="-128"/>
              </a:rPr>
              <a:t>相談員にはまだ話していないが、青森には帰りたくないと言って</a:t>
            </a:r>
            <a:r>
              <a:rPr lang="ja-JP" altLang="en-US" sz="2400" dirty="0" smtClean="0">
                <a:latin typeface="ＭＳ ゴシック" panose="020B0609070205080204" pitchFamily="49" charset="-128"/>
                <a:ea typeface="ＭＳ ゴシック" panose="020B0609070205080204" pitchFamily="49" charset="-128"/>
                <a:cs typeface="メイリオ" pitchFamily="50" charset="-128"/>
              </a:rPr>
              <a:t>いる様子</a:t>
            </a:r>
            <a:r>
              <a:rPr lang="ja-JP" altLang="en-US" sz="2400" dirty="0">
                <a:latin typeface="ＭＳ ゴシック" panose="020B0609070205080204" pitchFamily="49" charset="-128"/>
                <a:ea typeface="ＭＳ ゴシック" panose="020B0609070205080204" pitchFamily="49" charset="-128"/>
                <a:cs typeface="メイリオ" pitchFamily="50" charset="-128"/>
              </a:rPr>
              <a:t>（ＭＳＷが連絡してきたのはそこにも理由があるのか？）。</a:t>
            </a:r>
          </a:p>
        </p:txBody>
      </p:sp>
    </p:spTree>
    <p:extLst>
      <p:ext uri="{BB962C8B-B14F-4D97-AF65-F5344CB8AC3E}">
        <p14:creationId xmlns:p14="http://schemas.microsoft.com/office/powerpoint/2010/main" val="1195859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730" y="84710"/>
            <a:ext cx="7886700" cy="1325563"/>
          </a:xfrm>
        </p:spPr>
        <p:txBody>
          <a:bodyPr>
            <a:normAutofit/>
          </a:bodyPr>
          <a:lstStyle/>
          <a:p>
            <a:r>
              <a:rPr lang="ja-JP" altLang="en-US" sz="2800" dirty="0">
                <a:latin typeface="ＤＨＰ特太ゴシック体" panose="020B0500000000000000" pitchFamily="50" charset="-128"/>
                <a:ea typeface="ＤＨＰ特太ゴシック体" panose="020B0500000000000000" pitchFamily="50" charset="-128"/>
                <a:cs typeface="メイリオ" pitchFamily="50" charset="-128"/>
              </a:rPr>
              <a:t>医療スタッフ</a:t>
            </a:r>
            <a:r>
              <a:rPr kumimoji="1" lang="ja-JP" altLang="en-US" sz="2800" dirty="0">
                <a:latin typeface="ＤＨＰ特太ゴシック体" panose="020B0500000000000000" pitchFamily="50" charset="-128"/>
                <a:ea typeface="ＤＨＰ特太ゴシック体" panose="020B0500000000000000" pitchFamily="50" charset="-128"/>
                <a:cs typeface="メイリオ" pitchFamily="50" charset="-128"/>
              </a:rPr>
              <a:t>から</a:t>
            </a:r>
          </a:p>
        </p:txBody>
      </p:sp>
      <p:sp>
        <p:nvSpPr>
          <p:cNvPr id="5" name="スライド番号プレースホルダ 4"/>
          <p:cNvSpPr>
            <a:spLocks noGrp="1"/>
          </p:cNvSpPr>
          <p:nvPr>
            <p:ph type="sldNum" sz="quarter" idx="12"/>
          </p:nvPr>
        </p:nvSpPr>
        <p:spPr/>
        <p:txBody>
          <a:bodyPr/>
          <a:lstStyle/>
          <a:p>
            <a:fld id="{5FD889E0-CAB2-4699-909D-B9A88D47ACBE}" type="slidenum">
              <a:rPr lang="en-US" smtClean="0"/>
              <a:pPr/>
              <a:t>23</a:t>
            </a:fld>
            <a:endParaRPr lang="en-US"/>
          </a:p>
        </p:txBody>
      </p:sp>
      <p:sp>
        <p:nvSpPr>
          <p:cNvPr id="3" name="コンテンツ プレースホルダー 2"/>
          <p:cNvSpPr>
            <a:spLocks noGrp="1"/>
          </p:cNvSpPr>
          <p:nvPr>
            <p:ph idx="4294967295"/>
          </p:nvPr>
        </p:nvSpPr>
        <p:spPr>
          <a:xfrm>
            <a:off x="598488" y="1159256"/>
            <a:ext cx="8289480" cy="4278313"/>
          </a:xfrm>
        </p:spPr>
        <p:txBody>
          <a:bodyPr>
            <a:normAutofit fontScale="77500" lnSpcReduction="20000"/>
          </a:bodyPr>
          <a:lstStyle/>
          <a:p>
            <a:pPr>
              <a:lnSpc>
                <a:spcPct val="120000"/>
              </a:lnSpc>
              <a:spcBef>
                <a:spcPts val="0"/>
              </a:spcBef>
            </a:pPr>
            <a:r>
              <a:rPr kumimoji="1" lang="en-US" altLang="ja-JP" sz="2000" b="1" dirty="0">
                <a:latin typeface="ＭＳ ゴシック" panose="020B0609070205080204" pitchFamily="49" charset="-128"/>
                <a:ea typeface="ＭＳ ゴシック" panose="020B0609070205080204" pitchFamily="49" charset="-128"/>
                <a:cs typeface="メイリオ" pitchFamily="50" charset="-128"/>
              </a:rPr>
              <a:t>【</a:t>
            </a:r>
            <a:r>
              <a:rPr kumimoji="1" lang="ja-JP" altLang="en-US" sz="2000" b="1" dirty="0">
                <a:latin typeface="ＭＳ ゴシック" panose="020B0609070205080204" pitchFamily="49" charset="-128"/>
                <a:ea typeface="ＭＳ ゴシック" panose="020B0609070205080204" pitchFamily="49" charset="-128"/>
                <a:cs typeface="メイリオ" pitchFamily="50" charset="-128"/>
              </a:rPr>
              <a:t>医師</a:t>
            </a:r>
            <a:r>
              <a:rPr kumimoji="1" lang="en-US" altLang="ja-JP" sz="2000" b="1" dirty="0">
                <a:latin typeface="ＭＳ ゴシック" panose="020B0609070205080204" pitchFamily="49" charset="-128"/>
                <a:ea typeface="ＭＳ ゴシック" panose="020B0609070205080204" pitchFamily="49" charset="-128"/>
                <a:cs typeface="メイリオ" pitchFamily="50" charset="-128"/>
              </a:rPr>
              <a:t>】</a:t>
            </a:r>
            <a:endParaRPr kumimoji="1" lang="ja-JP" altLang="en-US" sz="2000" b="1" dirty="0">
              <a:latin typeface="ＭＳ ゴシック" panose="020B0609070205080204" pitchFamily="49" charset="-128"/>
              <a:ea typeface="ＭＳ ゴシック" panose="020B0609070205080204" pitchFamily="49" charset="-128"/>
              <a:cs typeface="メイリオ" pitchFamily="50" charset="-128"/>
            </a:endParaRPr>
          </a:p>
          <a:p>
            <a:pPr marL="0" indent="0">
              <a:lnSpc>
                <a:spcPct val="120000"/>
              </a:lnSpc>
              <a:spcBef>
                <a:spcPts val="0"/>
              </a:spcBef>
              <a:buNone/>
            </a:pPr>
            <a:r>
              <a:rPr lang="ja-JP" altLang="en-US" sz="2000" b="1">
                <a:latin typeface="ＭＳ ゴシック" panose="020B0609070205080204" pitchFamily="49" charset="-128"/>
                <a:ea typeface="ＭＳ ゴシック" panose="020B0609070205080204" pitchFamily="49" charset="-128"/>
                <a:cs typeface="メイリオ" pitchFamily="50" charset="-128"/>
              </a:rPr>
              <a:t>　</a:t>
            </a:r>
            <a:r>
              <a:rPr lang="ja-JP" altLang="en-US" sz="2000" smtClean="0">
                <a:latin typeface="ＭＳ ゴシック" panose="020B0609070205080204" pitchFamily="49" charset="-128"/>
                <a:ea typeface="ＭＳ ゴシック" panose="020B0609070205080204" pitchFamily="49" charset="-128"/>
                <a:cs typeface="メイリオ" pitchFamily="50" charset="-128"/>
              </a:rPr>
              <a:t>リハビリ</a:t>
            </a:r>
            <a:r>
              <a:rPr lang="ja-JP" altLang="en-US" sz="2000" dirty="0">
                <a:latin typeface="ＭＳ ゴシック" panose="020B0609070205080204" pitchFamily="49" charset="-128"/>
                <a:ea typeface="ＭＳ ゴシック" panose="020B0609070205080204" pitchFamily="49" charset="-128"/>
                <a:cs typeface="メイリオ" pitchFamily="50" charset="-128"/>
              </a:rPr>
              <a:t>でどの程度機能が回復するか、医学的に明確なこと</a:t>
            </a:r>
            <a:r>
              <a:rPr lang="ja-JP" altLang="en-US" sz="2000">
                <a:latin typeface="ＭＳ ゴシック" panose="020B0609070205080204" pitchFamily="49" charset="-128"/>
                <a:ea typeface="ＭＳ ゴシック" panose="020B0609070205080204" pitchFamily="49" charset="-128"/>
                <a:cs typeface="メイリオ" pitchFamily="50" charset="-128"/>
              </a:rPr>
              <a:t>は</a:t>
            </a:r>
            <a:r>
              <a:rPr lang="ja-JP" altLang="en-US" sz="2000" smtClean="0">
                <a:latin typeface="ＭＳ ゴシック" panose="020B0609070205080204" pitchFamily="49" charset="-128"/>
                <a:ea typeface="ＭＳ ゴシック" panose="020B0609070205080204" pitchFamily="49" charset="-128"/>
                <a:cs typeface="メイリオ" pitchFamily="50" charset="-128"/>
              </a:rPr>
              <a:t>言えない</a:t>
            </a:r>
            <a:r>
              <a:rPr lang="ja-JP" altLang="en-US" sz="2000" dirty="0">
                <a:latin typeface="ＭＳ ゴシック" panose="020B0609070205080204" pitchFamily="49" charset="-128"/>
                <a:ea typeface="ＭＳ ゴシック" panose="020B0609070205080204" pitchFamily="49" charset="-128"/>
                <a:cs typeface="メイリオ" pitchFamily="50" charset="-128"/>
              </a:rPr>
              <a:t>。しかしまだ年齢も若く、経験則からいって、リハを継続</a:t>
            </a:r>
            <a:r>
              <a:rPr lang="ja-JP" altLang="en-US" sz="2000">
                <a:latin typeface="ＭＳ ゴシック" panose="020B0609070205080204" pitchFamily="49" charset="-128"/>
                <a:ea typeface="ＭＳ ゴシック" panose="020B0609070205080204" pitchFamily="49" charset="-128"/>
                <a:cs typeface="メイリオ" pitchFamily="50" charset="-128"/>
              </a:rPr>
              <a:t>すれば</a:t>
            </a:r>
            <a:r>
              <a:rPr lang="ja-JP" altLang="en-US" sz="2000" smtClean="0">
                <a:latin typeface="ＭＳ ゴシック" panose="020B0609070205080204" pitchFamily="49" charset="-128"/>
                <a:ea typeface="ＭＳ ゴシック" panose="020B0609070205080204" pitchFamily="49" charset="-128"/>
                <a:cs typeface="メイリオ" pitchFamily="50" charset="-128"/>
              </a:rPr>
              <a:t>向上</a:t>
            </a:r>
            <a:r>
              <a:rPr lang="ja-JP" altLang="en-US" sz="2000" dirty="0">
                <a:latin typeface="ＭＳ ゴシック" panose="020B0609070205080204" pitchFamily="49" charset="-128"/>
                <a:ea typeface="ＭＳ ゴシック" panose="020B0609070205080204" pitchFamily="49" charset="-128"/>
                <a:cs typeface="メイリオ" pitchFamily="50" charset="-128"/>
              </a:rPr>
              <a:t>は期待できると考える。本人次第の部分も大きい。</a:t>
            </a:r>
          </a:p>
          <a:p>
            <a:pPr marL="0" indent="0">
              <a:lnSpc>
                <a:spcPct val="120000"/>
              </a:lnSpc>
              <a:spcBef>
                <a:spcPts val="0"/>
              </a:spcBef>
              <a:buNone/>
            </a:pPr>
            <a:r>
              <a:rPr lang="ja-JP" altLang="en-US" sz="2000" smtClean="0">
                <a:latin typeface="ＭＳ ゴシック" panose="020B0609070205080204" pitchFamily="49" charset="-128"/>
                <a:ea typeface="ＭＳ ゴシック" panose="020B0609070205080204" pitchFamily="49" charset="-128"/>
                <a:cs typeface="メイリオ" pitchFamily="50" charset="-128"/>
              </a:rPr>
              <a:t>　入院中</a:t>
            </a:r>
            <a:r>
              <a:rPr lang="ja-JP" altLang="en-US" sz="2000" dirty="0">
                <a:latin typeface="ＭＳ ゴシック" panose="020B0609070205080204" pitchFamily="49" charset="-128"/>
                <a:ea typeface="ＭＳ ゴシック" panose="020B0609070205080204" pitchFamily="49" charset="-128"/>
                <a:cs typeface="メイリオ" pitchFamily="50" charset="-128"/>
              </a:rPr>
              <a:t>の現段階で問題は出ていないが、今後、社会生活を営む</a:t>
            </a:r>
            <a:r>
              <a:rPr lang="ja-JP" altLang="en-US" sz="2000">
                <a:latin typeface="ＭＳ ゴシック" panose="020B0609070205080204" pitchFamily="49" charset="-128"/>
                <a:ea typeface="ＭＳ ゴシック" panose="020B0609070205080204" pitchFamily="49" charset="-128"/>
                <a:cs typeface="メイリオ" pitchFamily="50" charset="-128"/>
              </a:rPr>
              <a:t>上</a:t>
            </a:r>
            <a:r>
              <a:rPr lang="ja-JP" altLang="en-US" sz="2000" smtClean="0">
                <a:latin typeface="ＭＳ ゴシック" panose="020B0609070205080204" pitchFamily="49" charset="-128"/>
                <a:ea typeface="ＭＳ ゴシック" panose="020B0609070205080204" pitchFamily="49" charset="-128"/>
                <a:cs typeface="メイリオ" pitchFamily="50" charset="-128"/>
              </a:rPr>
              <a:t>で脳</a:t>
            </a:r>
            <a:r>
              <a:rPr lang="ja-JP" altLang="en-US" sz="2000" dirty="0">
                <a:latin typeface="ＭＳ ゴシック" panose="020B0609070205080204" pitchFamily="49" charset="-128"/>
                <a:ea typeface="ＭＳ ゴシック" panose="020B0609070205080204" pitchFamily="49" charset="-128"/>
                <a:cs typeface="メイリオ" pitchFamily="50" charset="-128"/>
              </a:rPr>
              <a:t>外傷の影響が出る可能性は否定できない。その時は改めて</a:t>
            </a:r>
            <a:r>
              <a:rPr lang="ja-JP" altLang="en-US" sz="2000">
                <a:latin typeface="ＭＳ ゴシック" panose="020B0609070205080204" pitchFamily="49" charset="-128"/>
                <a:ea typeface="ＭＳ ゴシック" panose="020B0609070205080204" pitchFamily="49" charset="-128"/>
                <a:cs typeface="メイリオ" pitchFamily="50" charset="-128"/>
              </a:rPr>
              <a:t>専門医</a:t>
            </a:r>
            <a:r>
              <a:rPr lang="ja-JP" altLang="en-US" sz="2000" smtClean="0">
                <a:latin typeface="ＭＳ ゴシック" panose="020B0609070205080204" pitchFamily="49" charset="-128"/>
                <a:ea typeface="ＭＳ ゴシック" panose="020B0609070205080204" pitchFamily="49" charset="-128"/>
                <a:cs typeface="メイリオ" pitchFamily="50" charset="-128"/>
              </a:rPr>
              <a:t>を受診</a:t>
            </a:r>
            <a:r>
              <a:rPr lang="ja-JP" altLang="en-US" sz="2000" dirty="0">
                <a:latin typeface="ＭＳ ゴシック" panose="020B0609070205080204" pitchFamily="49" charset="-128"/>
                <a:ea typeface="ＭＳ ゴシック" panose="020B0609070205080204" pitchFamily="49" charset="-128"/>
                <a:cs typeface="メイリオ" pitchFamily="50" charset="-128"/>
              </a:rPr>
              <a:t>し、評価を受けたほうがよいと</a:t>
            </a:r>
            <a:r>
              <a:rPr lang="ja-JP" altLang="en-US" sz="2000">
                <a:latin typeface="ＭＳ ゴシック" panose="020B0609070205080204" pitchFamily="49" charset="-128"/>
                <a:ea typeface="ＭＳ ゴシック" panose="020B0609070205080204" pitchFamily="49" charset="-128"/>
                <a:cs typeface="メイリオ" pitchFamily="50" charset="-128"/>
              </a:rPr>
              <a:t>思われる</a:t>
            </a:r>
            <a:r>
              <a:rPr lang="ja-JP" altLang="en-US" sz="2000" smtClean="0">
                <a:latin typeface="ＭＳ ゴシック" panose="020B0609070205080204" pitchFamily="49" charset="-128"/>
                <a:ea typeface="ＭＳ ゴシック" panose="020B0609070205080204" pitchFamily="49" charset="-128"/>
                <a:cs typeface="メイリオ" pitchFamily="50" charset="-128"/>
              </a:rPr>
              <a:t>。</a:t>
            </a:r>
            <a:endParaRPr lang="ja-JP" altLang="en-US" sz="2000" dirty="0">
              <a:latin typeface="ＭＳ ゴシック" panose="020B0609070205080204" pitchFamily="49" charset="-128"/>
              <a:ea typeface="ＭＳ ゴシック" panose="020B0609070205080204" pitchFamily="49" charset="-128"/>
              <a:cs typeface="メイリオ" pitchFamily="50" charset="-128"/>
            </a:endParaRPr>
          </a:p>
          <a:p>
            <a:pPr>
              <a:lnSpc>
                <a:spcPct val="120000"/>
              </a:lnSpc>
              <a:spcBef>
                <a:spcPts val="0"/>
              </a:spcBef>
            </a:pPr>
            <a:endParaRPr lang="en-US" altLang="ja-JP" sz="2000" dirty="0">
              <a:latin typeface="ＭＳ ゴシック" panose="020B0609070205080204" pitchFamily="49" charset="-128"/>
              <a:ea typeface="ＭＳ ゴシック" panose="020B0609070205080204" pitchFamily="49" charset="-128"/>
              <a:cs typeface="メイリオ" pitchFamily="50" charset="-128"/>
            </a:endParaRPr>
          </a:p>
          <a:p>
            <a:pPr>
              <a:lnSpc>
                <a:spcPct val="120000"/>
              </a:lnSpc>
              <a:spcBef>
                <a:spcPts val="0"/>
              </a:spcBef>
            </a:pPr>
            <a:r>
              <a:rPr lang="en-US" altLang="ja-JP" sz="2000" b="1" smtClean="0">
                <a:latin typeface="ＭＳ ゴシック" panose="020B0609070205080204" pitchFamily="49" charset="-128"/>
                <a:ea typeface="ＭＳ ゴシック" panose="020B0609070205080204" pitchFamily="49" charset="-128"/>
                <a:cs typeface="メイリオ" pitchFamily="50" charset="-128"/>
              </a:rPr>
              <a:t>【</a:t>
            </a:r>
            <a:r>
              <a:rPr lang="ja-JP" altLang="en-US" sz="2000" b="1" smtClean="0">
                <a:latin typeface="ＭＳ ゴシック" panose="020B0609070205080204" pitchFamily="49" charset="-128"/>
                <a:ea typeface="ＭＳ ゴシック" panose="020B0609070205080204" pitchFamily="49" charset="-128"/>
                <a:cs typeface="メイリオ" pitchFamily="50" charset="-128"/>
              </a:rPr>
              <a:t>ＰＴ・ＯＴ</a:t>
            </a:r>
            <a:r>
              <a:rPr lang="en-US" altLang="ja-JP" sz="2000" b="1" smtClean="0">
                <a:latin typeface="ＭＳ ゴシック" panose="020B0609070205080204" pitchFamily="49" charset="-128"/>
                <a:ea typeface="ＭＳ ゴシック" panose="020B0609070205080204" pitchFamily="49" charset="-128"/>
                <a:cs typeface="メイリオ" pitchFamily="50" charset="-128"/>
              </a:rPr>
              <a:t>】</a:t>
            </a:r>
            <a:endParaRPr lang="ja-JP" altLang="en-US" sz="2000" b="1" dirty="0">
              <a:latin typeface="ＭＳ ゴシック" panose="020B0609070205080204" pitchFamily="49" charset="-128"/>
              <a:ea typeface="ＭＳ ゴシック" panose="020B0609070205080204" pitchFamily="49" charset="-128"/>
              <a:cs typeface="メイリオ" pitchFamily="50" charset="-128"/>
            </a:endParaRPr>
          </a:p>
          <a:p>
            <a:pPr marL="0" indent="0">
              <a:lnSpc>
                <a:spcPct val="120000"/>
              </a:lnSpc>
              <a:spcBef>
                <a:spcPts val="0"/>
              </a:spcBef>
              <a:buNone/>
            </a:pPr>
            <a:r>
              <a:rPr lang="ja-JP" altLang="en-US" sz="2000" b="1" dirty="0">
                <a:latin typeface="ＭＳ ゴシック" panose="020B0609070205080204" pitchFamily="49" charset="-128"/>
                <a:ea typeface="ＭＳ ゴシック" panose="020B0609070205080204" pitchFamily="49" charset="-128"/>
                <a:cs typeface="メイリオ" pitchFamily="50" charset="-128"/>
              </a:rPr>
              <a:t>　</a:t>
            </a:r>
            <a:r>
              <a:rPr lang="ja-JP" altLang="en-US" sz="2000" dirty="0">
                <a:latin typeface="ＭＳ ゴシック" panose="020B0609070205080204" pitchFamily="49" charset="-128"/>
                <a:ea typeface="ＭＳ ゴシック" panose="020B0609070205080204" pitchFamily="49" charset="-128"/>
                <a:cs typeface="メイリオ" pitchFamily="50" charset="-128"/>
              </a:rPr>
              <a:t>現在、機能維持・回復に向けた一般的な課題に取り組んでいる</a:t>
            </a:r>
            <a:r>
              <a:rPr kumimoji="1" lang="ja-JP" altLang="en-US" sz="2000">
                <a:latin typeface="ＭＳ ゴシック" panose="020B0609070205080204" pitchFamily="49" charset="-128"/>
                <a:ea typeface="ＭＳ ゴシック" panose="020B0609070205080204" pitchFamily="49" charset="-128"/>
                <a:cs typeface="メイリオ" pitchFamily="50" charset="-128"/>
              </a:rPr>
              <a:t>。</a:t>
            </a:r>
            <a:r>
              <a:rPr kumimoji="1" lang="ja-JP" altLang="en-US" sz="2000" smtClean="0">
                <a:latin typeface="ＭＳ ゴシック" panose="020B0609070205080204" pitchFamily="49" charset="-128"/>
                <a:ea typeface="ＭＳ ゴシック" panose="020B0609070205080204" pitchFamily="49" charset="-128"/>
                <a:cs typeface="メイリオ" pitchFamily="50" charset="-128"/>
              </a:rPr>
              <a:t>今後</a:t>
            </a:r>
            <a:r>
              <a:rPr kumimoji="1" lang="ja-JP" altLang="en-US" sz="2000" dirty="0">
                <a:latin typeface="ＭＳ ゴシック" panose="020B0609070205080204" pitchFamily="49" charset="-128"/>
                <a:ea typeface="ＭＳ ゴシック" panose="020B0609070205080204" pitchFamily="49" charset="-128"/>
                <a:cs typeface="メイリオ" pitchFamily="50" charset="-128"/>
              </a:rPr>
              <a:t>の生活環境が固まってくれば、そこに着目をしたプログラム</a:t>
            </a:r>
            <a:r>
              <a:rPr kumimoji="1" lang="ja-JP" altLang="en-US" sz="2000">
                <a:latin typeface="ＭＳ ゴシック" panose="020B0609070205080204" pitchFamily="49" charset="-128"/>
                <a:ea typeface="ＭＳ ゴシック" panose="020B0609070205080204" pitchFamily="49" charset="-128"/>
                <a:cs typeface="メイリオ" pitchFamily="50" charset="-128"/>
              </a:rPr>
              <a:t>を</a:t>
            </a:r>
            <a:r>
              <a:rPr kumimoji="1" lang="ja-JP" altLang="en-US" sz="2000" smtClean="0">
                <a:latin typeface="ＭＳ ゴシック" panose="020B0609070205080204" pitchFamily="49" charset="-128"/>
                <a:ea typeface="ＭＳ ゴシック" panose="020B0609070205080204" pitchFamily="49" charset="-128"/>
                <a:cs typeface="メイリオ" pitchFamily="50" charset="-128"/>
              </a:rPr>
              <a:t>考える</a:t>
            </a:r>
            <a:r>
              <a:rPr kumimoji="1" lang="ja-JP" altLang="en-US" sz="2000" dirty="0" err="1">
                <a:latin typeface="ＭＳ ゴシック" panose="020B0609070205080204" pitchFamily="49" charset="-128"/>
                <a:ea typeface="ＭＳ ゴシック" panose="020B0609070205080204" pitchFamily="49" charset="-128"/>
                <a:cs typeface="メイリオ" pitchFamily="50" charset="-128"/>
              </a:rPr>
              <a:t>とよ</a:t>
            </a:r>
            <a:r>
              <a:rPr kumimoji="1" lang="ja-JP" altLang="en-US" sz="2000" dirty="0">
                <a:latin typeface="ＭＳ ゴシック" panose="020B0609070205080204" pitchFamily="49" charset="-128"/>
                <a:ea typeface="ＭＳ ゴシック" panose="020B0609070205080204" pitchFamily="49" charset="-128"/>
                <a:cs typeface="メイリオ" pitchFamily="50" charset="-128"/>
              </a:rPr>
              <a:t>いと思う。ここを退院後にはなると思う</a:t>
            </a:r>
            <a:r>
              <a:rPr kumimoji="1" lang="ja-JP" altLang="en-US" sz="2000">
                <a:latin typeface="ＭＳ ゴシック" panose="020B0609070205080204" pitchFamily="49" charset="-128"/>
                <a:ea typeface="ＭＳ ゴシック" panose="020B0609070205080204" pitchFamily="49" charset="-128"/>
                <a:cs typeface="メイリオ" pitchFamily="50" charset="-128"/>
              </a:rPr>
              <a:t>が</a:t>
            </a:r>
            <a:r>
              <a:rPr kumimoji="1" lang="ja-JP" altLang="en-US" sz="2000" smtClean="0">
                <a:latin typeface="ＭＳ ゴシック" panose="020B0609070205080204" pitchFamily="49" charset="-128"/>
                <a:ea typeface="ＭＳ ゴシック" panose="020B0609070205080204" pitchFamily="49" charset="-128"/>
                <a:cs typeface="メイリオ" pitchFamily="50" charset="-128"/>
              </a:rPr>
              <a:t>。</a:t>
            </a:r>
            <a:endParaRPr kumimoji="1" lang="en-US" altLang="ja-JP" sz="2000" dirty="0">
              <a:latin typeface="ＭＳ ゴシック" panose="020B0609070205080204" pitchFamily="49" charset="-128"/>
              <a:ea typeface="ＭＳ ゴシック" panose="020B0609070205080204" pitchFamily="49" charset="-128"/>
              <a:cs typeface="メイリオ" pitchFamily="50" charset="-128"/>
            </a:endParaRPr>
          </a:p>
          <a:p>
            <a:pPr>
              <a:lnSpc>
                <a:spcPct val="120000"/>
              </a:lnSpc>
              <a:spcBef>
                <a:spcPts val="0"/>
              </a:spcBef>
            </a:pPr>
            <a:endParaRPr lang="ja-JP" altLang="en-US" sz="2000" dirty="0">
              <a:latin typeface="ＭＳ ゴシック" panose="020B0609070205080204" pitchFamily="49" charset="-128"/>
              <a:ea typeface="ＭＳ ゴシック" panose="020B0609070205080204" pitchFamily="49" charset="-128"/>
              <a:cs typeface="メイリオ" pitchFamily="50" charset="-128"/>
            </a:endParaRPr>
          </a:p>
          <a:p>
            <a:pPr>
              <a:lnSpc>
                <a:spcPct val="120000"/>
              </a:lnSpc>
              <a:spcBef>
                <a:spcPts val="0"/>
              </a:spcBef>
            </a:pPr>
            <a:r>
              <a:rPr lang="en-US" altLang="ja-JP" sz="2000" b="1" dirty="0">
                <a:latin typeface="ＭＳ ゴシック" panose="020B0609070205080204" pitchFamily="49" charset="-128"/>
                <a:ea typeface="ＭＳ ゴシック" panose="020B0609070205080204" pitchFamily="49" charset="-128"/>
                <a:cs typeface="メイリオ" pitchFamily="50" charset="-128"/>
              </a:rPr>
              <a:t>【</a:t>
            </a:r>
            <a:r>
              <a:rPr lang="ja-JP" altLang="en-US" sz="2000" b="1" dirty="0">
                <a:latin typeface="ＭＳ ゴシック" panose="020B0609070205080204" pitchFamily="49" charset="-128"/>
                <a:ea typeface="ＭＳ ゴシック" panose="020B0609070205080204" pitchFamily="49" charset="-128"/>
                <a:cs typeface="メイリオ" pitchFamily="50" charset="-128"/>
              </a:rPr>
              <a:t>看護師</a:t>
            </a:r>
            <a:r>
              <a:rPr lang="en-US" altLang="ja-JP" sz="2000" b="1" dirty="0">
                <a:latin typeface="ＭＳ ゴシック" panose="020B0609070205080204" pitchFamily="49" charset="-128"/>
                <a:ea typeface="ＭＳ ゴシック" panose="020B0609070205080204" pitchFamily="49" charset="-128"/>
                <a:cs typeface="メイリオ" pitchFamily="50" charset="-128"/>
              </a:rPr>
              <a:t>】</a:t>
            </a:r>
            <a:endParaRPr lang="ja-JP" altLang="en-US" sz="2000" b="1" dirty="0">
              <a:latin typeface="ＭＳ ゴシック" panose="020B0609070205080204" pitchFamily="49" charset="-128"/>
              <a:ea typeface="ＭＳ ゴシック" panose="020B0609070205080204" pitchFamily="49" charset="-128"/>
              <a:cs typeface="メイリオ" pitchFamily="50" charset="-128"/>
            </a:endParaRPr>
          </a:p>
          <a:p>
            <a:pPr marL="0" indent="0">
              <a:lnSpc>
                <a:spcPct val="120000"/>
              </a:lnSpc>
              <a:spcBef>
                <a:spcPts val="0"/>
              </a:spcBef>
              <a:buNone/>
            </a:pPr>
            <a:r>
              <a:rPr lang="ja-JP" altLang="en-US" sz="2000" b="1">
                <a:latin typeface="ＭＳ ゴシック" panose="020B0609070205080204" pitchFamily="49" charset="-128"/>
                <a:ea typeface="ＭＳ ゴシック" panose="020B0609070205080204" pitchFamily="49" charset="-128"/>
                <a:cs typeface="メイリオ" pitchFamily="50" charset="-128"/>
              </a:rPr>
              <a:t>　</a:t>
            </a:r>
            <a:r>
              <a:rPr lang="ja-JP" altLang="en-US" sz="2000" smtClean="0">
                <a:latin typeface="ＭＳ ゴシック" panose="020B0609070205080204" pitchFamily="49" charset="-128"/>
                <a:ea typeface="ＭＳ ゴシック" panose="020B0609070205080204" pitchFamily="49" charset="-128"/>
                <a:cs typeface="メイリオ" pitchFamily="50" charset="-128"/>
              </a:rPr>
              <a:t>相談支援専門員さん</a:t>
            </a:r>
            <a:r>
              <a:rPr lang="ja-JP" altLang="en-US" sz="2000" dirty="0">
                <a:latin typeface="ＭＳ ゴシック" panose="020B0609070205080204" pitchFamily="49" charset="-128"/>
                <a:ea typeface="ＭＳ ゴシック" panose="020B0609070205080204" pitchFamily="49" charset="-128"/>
                <a:cs typeface="メイリオ" pitchFamily="50" charset="-128"/>
              </a:rPr>
              <a:t>が来るようになって、次第に前向きになる本人を</a:t>
            </a:r>
            <a:r>
              <a:rPr lang="ja-JP" altLang="en-US" sz="2000">
                <a:latin typeface="ＭＳ ゴシック" panose="020B0609070205080204" pitchFamily="49" charset="-128"/>
                <a:ea typeface="ＭＳ ゴシック" panose="020B0609070205080204" pitchFamily="49" charset="-128"/>
                <a:cs typeface="メイリオ" pitchFamily="50" charset="-128"/>
              </a:rPr>
              <a:t>実感</a:t>
            </a:r>
            <a:r>
              <a:rPr lang="ja-JP" altLang="en-US" sz="2000" smtClean="0">
                <a:latin typeface="ＭＳ ゴシック" panose="020B0609070205080204" pitchFamily="49" charset="-128"/>
                <a:ea typeface="ＭＳ ゴシック" panose="020B0609070205080204" pitchFamily="49" charset="-128"/>
                <a:cs typeface="メイリオ" pitchFamily="50" charset="-128"/>
              </a:rPr>
              <a:t>して</a:t>
            </a:r>
            <a:r>
              <a:rPr lang="ja-JP" altLang="en-US" sz="2000" dirty="0">
                <a:latin typeface="ＭＳ ゴシック" panose="020B0609070205080204" pitchFamily="49" charset="-128"/>
                <a:ea typeface="ＭＳ ゴシック" panose="020B0609070205080204" pitchFamily="49" charset="-128"/>
                <a:cs typeface="メイリオ" pitchFamily="50" charset="-128"/>
              </a:rPr>
              <a:t>いる。外出は空いた時間に手順を踏んでもらい、介助者</a:t>
            </a:r>
            <a:r>
              <a:rPr lang="ja-JP" altLang="en-US" sz="2000">
                <a:latin typeface="ＭＳ ゴシック" panose="020B0609070205080204" pitchFamily="49" charset="-128"/>
                <a:ea typeface="ＭＳ ゴシック" panose="020B0609070205080204" pitchFamily="49" charset="-128"/>
                <a:cs typeface="メイリオ" pitchFamily="50" charset="-128"/>
              </a:rPr>
              <a:t>さえ</a:t>
            </a:r>
            <a:r>
              <a:rPr lang="ja-JP" altLang="en-US" sz="2000" smtClean="0">
                <a:latin typeface="ＭＳ ゴシック" panose="020B0609070205080204" pitchFamily="49" charset="-128"/>
                <a:ea typeface="ＭＳ ゴシック" panose="020B0609070205080204" pitchFamily="49" charset="-128"/>
                <a:cs typeface="メイリオ" pitchFamily="50" charset="-128"/>
              </a:rPr>
              <a:t>ついてくれれば</a:t>
            </a:r>
            <a:r>
              <a:rPr lang="ja-JP" altLang="en-US" sz="2000" dirty="0">
                <a:latin typeface="ＭＳ ゴシック" panose="020B0609070205080204" pitchFamily="49" charset="-128"/>
                <a:ea typeface="ＭＳ ゴシック" panose="020B0609070205080204" pitchFamily="49" charset="-128"/>
                <a:cs typeface="メイリオ" pitchFamily="50" charset="-128"/>
              </a:rPr>
              <a:t>特に制限はない。食事に変更がある時だけは前</a:t>
            </a:r>
            <a:r>
              <a:rPr lang="ja-JP" altLang="en-US" sz="2000">
                <a:latin typeface="ＭＳ ゴシック" panose="020B0609070205080204" pitchFamily="49" charset="-128"/>
                <a:ea typeface="ＭＳ ゴシック" panose="020B0609070205080204" pitchFamily="49" charset="-128"/>
                <a:cs typeface="メイリオ" pitchFamily="50" charset="-128"/>
              </a:rPr>
              <a:t>もって</a:t>
            </a:r>
            <a:r>
              <a:rPr lang="ja-JP" altLang="en-US" sz="2000" smtClean="0">
                <a:latin typeface="ＭＳ ゴシック" panose="020B0609070205080204" pitchFamily="49" charset="-128"/>
                <a:ea typeface="ＭＳ ゴシック" panose="020B0609070205080204" pitchFamily="49" charset="-128"/>
                <a:cs typeface="メイリオ" pitchFamily="50" charset="-128"/>
              </a:rPr>
              <a:t>申し出て</a:t>
            </a:r>
            <a:r>
              <a:rPr lang="ja-JP" altLang="en-US" sz="2000" dirty="0">
                <a:latin typeface="ＭＳ ゴシック" panose="020B0609070205080204" pitchFamily="49" charset="-128"/>
                <a:ea typeface="ＭＳ ゴシック" panose="020B0609070205080204" pitchFamily="49" charset="-128"/>
                <a:cs typeface="メイリオ" pitchFamily="50" charset="-128"/>
              </a:rPr>
              <a:t>ほしい。</a:t>
            </a:r>
          </a:p>
        </p:txBody>
      </p:sp>
    </p:spTree>
    <p:extLst>
      <p:ext uri="{BB962C8B-B14F-4D97-AF65-F5344CB8AC3E}">
        <p14:creationId xmlns:p14="http://schemas.microsoft.com/office/powerpoint/2010/main" val="1195859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8922" y="96902"/>
            <a:ext cx="7886700" cy="1325563"/>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アセスメントとは（１）</a:t>
            </a:r>
          </a:p>
        </p:txBody>
      </p:sp>
      <p:sp>
        <p:nvSpPr>
          <p:cNvPr id="5" name="スライド番号プレースホルダー 4"/>
          <p:cNvSpPr>
            <a:spLocks noGrp="1"/>
          </p:cNvSpPr>
          <p:nvPr>
            <p:ph type="sldNum" sz="quarter" idx="12"/>
          </p:nvPr>
        </p:nvSpPr>
        <p:spPr/>
        <p:txBody>
          <a:bodyPr/>
          <a:lstStyle/>
          <a:p>
            <a:fld id="{5FD889E0-CAB2-4699-909D-B9A88D47ACBE}" type="slidenum">
              <a:rPr lang="en-US" smtClean="0"/>
              <a:pPr/>
              <a:t>24</a:t>
            </a:fld>
            <a:endParaRPr lang="en-US"/>
          </a:p>
        </p:txBody>
      </p:sp>
      <p:sp>
        <p:nvSpPr>
          <p:cNvPr id="4" name="テキスト ボックス 3"/>
          <p:cNvSpPr txBox="1"/>
          <p:nvPr/>
        </p:nvSpPr>
        <p:spPr>
          <a:xfrm>
            <a:off x="345123" y="1290725"/>
            <a:ext cx="8574087" cy="4462760"/>
          </a:xfrm>
          <a:prstGeom prst="rect">
            <a:avLst/>
          </a:prstGeom>
          <a:noFill/>
        </p:spPr>
        <p:txBody>
          <a:bodyPr wrap="square" rtlCol="0">
            <a:spAutoFit/>
          </a:bodyPr>
          <a:lstStyle/>
          <a:p>
            <a:r>
              <a:rPr kumimoji="1" lang="en-US" altLang="ja-JP" sz="2400" dirty="0">
                <a:latin typeface="ＤＨＰ特太ゴシック体" panose="020B0500000000000000" pitchFamily="50" charset="-128"/>
                <a:ea typeface="ＤＨＰ特太ゴシック体" panose="020B0500000000000000" pitchFamily="50" charset="-128"/>
                <a:cs typeface="メイリオ"/>
              </a:rPr>
              <a:t>【</a:t>
            </a:r>
            <a:r>
              <a:rPr kumimoji="1" lang="ja-JP" altLang="en-US" sz="2400" dirty="0">
                <a:latin typeface="ＤＨＰ特太ゴシック体" panose="020B0500000000000000" pitchFamily="50" charset="-128"/>
                <a:ea typeface="ＤＨＰ特太ゴシック体" panose="020B0500000000000000" pitchFamily="50" charset="-128"/>
                <a:cs typeface="メイリオ"/>
              </a:rPr>
              <a:t>定義</a:t>
            </a:r>
            <a:r>
              <a:rPr kumimoji="1" lang="en-US" altLang="ja-JP" sz="2400" dirty="0">
                <a:latin typeface="ＤＨＰ特太ゴシック体" panose="020B0500000000000000" pitchFamily="50" charset="-128"/>
                <a:ea typeface="ＤＨＰ特太ゴシック体" panose="020B0500000000000000" pitchFamily="50" charset="-128"/>
                <a:cs typeface="メイリオ"/>
              </a:rPr>
              <a:t>】</a:t>
            </a:r>
            <a:endParaRPr kumimoji="1" lang="ja-JP" altLang="en-US" sz="2400" dirty="0">
              <a:latin typeface="ＤＨＰ特太ゴシック体" panose="020B0500000000000000" pitchFamily="50" charset="-128"/>
              <a:ea typeface="ＤＨＰ特太ゴシック体" panose="020B0500000000000000" pitchFamily="50"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本人の夢・希望の実現や課題の解決に向け、</a:t>
            </a:r>
          </a:p>
          <a:p>
            <a:r>
              <a:rPr kumimoji="1" lang="ja-JP" altLang="en-US" sz="2400" dirty="0">
                <a:latin typeface="ＭＳ ゴシック" panose="020B0609070205080204" pitchFamily="49" charset="-128"/>
                <a:ea typeface="ＭＳ ゴシック" panose="020B0609070205080204" pitchFamily="49" charset="-128"/>
                <a:cs typeface="メイリオ"/>
              </a:rPr>
              <a:t>　　必要な根拠</a:t>
            </a:r>
            <a:r>
              <a:rPr kumimoji="1" lang="en-US" altLang="ja-JP" sz="2400" dirty="0">
                <a:latin typeface="ＭＳ ゴシック" panose="020B0609070205080204" pitchFamily="49" charset="-128"/>
                <a:ea typeface="ＭＳ ゴシック" panose="020B0609070205080204" pitchFamily="49" charset="-128"/>
                <a:cs typeface="メイリオ"/>
              </a:rPr>
              <a:t>(</a:t>
            </a:r>
            <a:r>
              <a:rPr kumimoji="1" lang="ja-JP" altLang="en-US" sz="2400" dirty="0">
                <a:latin typeface="ＭＳ ゴシック" panose="020B0609070205080204" pitchFamily="49" charset="-128"/>
                <a:ea typeface="ＭＳ ゴシック" panose="020B0609070205080204" pitchFamily="49" charset="-128"/>
                <a:cs typeface="メイリオ"/>
              </a:rPr>
              <a:t>情報</a:t>
            </a:r>
            <a:r>
              <a:rPr kumimoji="1" lang="en-US" altLang="ja-JP" sz="2400" dirty="0">
                <a:latin typeface="ＭＳ ゴシック" panose="020B0609070205080204" pitchFamily="49" charset="-128"/>
                <a:ea typeface="ＭＳ ゴシック" panose="020B0609070205080204" pitchFamily="49" charset="-128"/>
                <a:cs typeface="メイリオ"/>
              </a:rPr>
              <a:t>)</a:t>
            </a:r>
            <a:r>
              <a:rPr kumimoji="1" lang="ja-JP" altLang="en-US" sz="2400" dirty="0">
                <a:latin typeface="ＭＳ ゴシック" panose="020B0609070205080204" pitchFamily="49" charset="-128"/>
                <a:ea typeface="ＭＳ ゴシック" panose="020B0609070205080204" pitchFamily="49" charset="-128"/>
                <a:cs typeface="メイリオ"/>
              </a:rPr>
              <a:t>をおさえ</a:t>
            </a:r>
            <a:r>
              <a:rPr kumimoji="1" lang="en-US" altLang="ja-JP" sz="2400" dirty="0">
                <a:latin typeface="ＭＳ ゴシック" panose="020B0609070205080204" pitchFamily="49" charset="-128"/>
                <a:ea typeface="ＭＳ ゴシック" panose="020B0609070205080204" pitchFamily="49" charset="-128"/>
                <a:cs typeface="メイリオ"/>
              </a:rPr>
              <a:t>(</a:t>
            </a:r>
            <a:r>
              <a:rPr kumimoji="1" lang="ja-JP" altLang="en-US" sz="2400" dirty="0">
                <a:latin typeface="ＭＳ ゴシック" panose="020B0609070205080204" pitchFamily="49" charset="-128"/>
                <a:ea typeface="ＭＳ ゴシック" panose="020B0609070205080204" pitchFamily="49" charset="-128"/>
                <a:cs typeface="メイリオ"/>
              </a:rPr>
              <a:t>収集し</a:t>
            </a:r>
            <a:r>
              <a:rPr kumimoji="1" lang="en-US" altLang="ja-JP" sz="2400" dirty="0">
                <a:latin typeface="ＭＳ ゴシック" panose="020B0609070205080204" pitchFamily="49" charset="-128"/>
                <a:ea typeface="ＭＳ ゴシック" panose="020B0609070205080204" pitchFamily="49" charset="-128"/>
                <a:cs typeface="メイリオ"/>
              </a:rPr>
              <a:t>)</a:t>
            </a:r>
            <a:r>
              <a:rPr kumimoji="1" lang="ja-JP" altLang="en-US" sz="2400" dirty="0" err="1">
                <a:latin typeface="ＭＳ ゴシック" panose="020B0609070205080204" pitchFamily="49" charset="-128"/>
                <a:ea typeface="ＭＳ ゴシック" panose="020B0609070205080204" pitchFamily="49" charset="-128"/>
                <a:cs typeface="メイリオ"/>
              </a:rPr>
              <a:t>、</a:t>
            </a:r>
            <a:r>
              <a:rPr kumimoji="1" lang="ja-JP" altLang="en-US" sz="2400" dirty="0">
                <a:latin typeface="ＭＳ ゴシック" panose="020B0609070205080204" pitchFamily="49" charset="-128"/>
                <a:ea typeface="ＭＳ ゴシック" panose="020B0609070205080204" pitchFamily="49" charset="-128"/>
                <a:cs typeface="メイリオ"/>
              </a:rPr>
              <a:t>整理・分析する。</a:t>
            </a:r>
          </a:p>
          <a:p>
            <a:endParaRPr kumimoji="1" lang="ja-JP" altLang="en-US" sz="2400" dirty="0">
              <a:latin typeface="ＭＳ ゴシック" panose="020B0609070205080204" pitchFamily="49" charset="-128"/>
              <a:ea typeface="ＭＳ ゴシック" panose="020B0609070205080204" pitchFamily="49" charset="-128"/>
              <a:cs typeface="メイリオ"/>
            </a:endParaRPr>
          </a:p>
          <a:p>
            <a:r>
              <a:rPr kumimoji="1" lang="en-US" altLang="ja-JP" sz="2400" dirty="0">
                <a:latin typeface="ＤＨＰ特太ゴシック体" panose="020B0500000000000000" pitchFamily="50" charset="-128"/>
                <a:ea typeface="ＤＨＰ特太ゴシック体" panose="020B0500000000000000" pitchFamily="50" charset="-128"/>
                <a:cs typeface="メイリオ"/>
              </a:rPr>
              <a:t>【</a:t>
            </a:r>
            <a:r>
              <a:rPr kumimoji="1" lang="ja-JP" altLang="en-US" sz="2400" dirty="0">
                <a:latin typeface="ＤＨＰ特太ゴシック体" panose="020B0500000000000000" pitchFamily="50" charset="-128"/>
                <a:ea typeface="ＤＨＰ特太ゴシック体" panose="020B0500000000000000" pitchFamily="50" charset="-128"/>
                <a:cs typeface="メイリオ"/>
              </a:rPr>
              <a:t>具体的には</a:t>
            </a:r>
            <a:r>
              <a:rPr kumimoji="1" lang="en-US" altLang="ja-JP" sz="2400" dirty="0">
                <a:latin typeface="ＤＨＰ特太ゴシック体" panose="020B0500000000000000" pitchFamily="50" charset="-128"/>
                <a:ea typeface="ＤＨＰ特太ゴシック体" panose="020B0500000000000000" pitchFamily="50" charset="-128"/>
                <a:cs typeface="メイリオ"/>
              </a:rPr>
              <a:t>】</a:t>
            </a:r>
            <a:endParaRPr kumimoji="1" lang="ja-JP" altLang="en-US" sz="2400" dirty="0">
              <a:latin typeface="ＤＨＰ特太ゴシック体" panose="020B0500000000000000" pitchFamily="50" charset="-128"/>
              <a:ea typeface="ＤＨＰ特太ゴシック体" panose="020B0500000000000000" pitchFamily="50"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例　・本人の人となり</a:t>
            </a:r>
          </a:p>
          <a:p>
            <a:r>
              <a:rPr kumimoji="1" lang="ja-JP" altLang="en-US" sz="2400" dirty="0">
                <a:latin typeface="ＭＳ ゴシック" panose="020B0609070205080204" pitchFamily="49" charset="-128"/>
                <a:ea typeface="ＭＳ ゴシック" panose="020B0609070205080204" pitchFamily="49" charset="-128"/>
                <a:cs typeface="メイリオ"/>
              </a:rPr>
              <a:t>　　　・本人の夢・希望、解決したい課題。</a:t>
            </a:r>
          </a:p>
          <a:p>
            <a:r>
              <a:rPr kumimoji="1" lang="ja-JP" altLang="en-US" sz="2400" dirty="0">
                <a:latin typeface="ＭＳ ゴシック" panose="020B0609070205080204" pitchFamily="49" charset="-128"/>
                <a:ea typeface="ＭＳ ゴシック" panose="020B0609070205080204" pitchFamily="49" charset="-128"/>
                <a:cs typeface="メイリオ"/>
              </a:rPr>
              <a:t>　　　・それに向けて必要な状況把握</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（本人や環境に関する多角的・総合的な情報）</a:t>
            </a:r>
          </a:p>
          <a:p>
            <a:pPr>
              <a:lnSpc>
                <a:spcPts val="1200"/>
              </a:lnSpc>
            </a:pPr>
            <a:endParaRPr kumimoji="1" lang="ja-JP" altLang="en-US"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・支援者自身の考え、本人像の解釈、支援の方向性</a:t>
            </a:r>
          </a:p>
          <a:p>
            <a:pPr>
              <a:lnSpc>
                <a:spcPts val="1200"/>
              </a:lnSpc>
            </a:pPr>
            <a:endParaRPr kumimoji="1" lang="ja-JP" altLang="en-US"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・そのための手立て</a:t>
            </a:r>
            <a:endParaRPr kumimoji="1" lang="en-US" altLang="ja-JP" sz="2400" dirty="0">
              <a:latin typeface="ＭＳ ゴシック" panose="020B0609070205080204" pitchFamily="49" charset="-128"/>
              <a:ea typeface="ＭＳ ゴシック" panose="020B0609070205080204" pitchFamily="49" charset="-128"/>
              <a:cs typeface="メイリオ"/>
            </a:endParaRPr>
          </a:p>
        </p:txBody>
      </p:sp>
      <p:sp>
        <p:nvSpPr>
          <p:cNvPr id="11" name="角丸四角形 10"/>
          <p:cNvSpPr/>
          <p:nvPr/>
        </p:nvSpPr>
        <p:spPr>
          <a:xfrm>
            <a:off x="6462186" y="2852584"/>
            <a:ext cx="2438399" cy="355600"/>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solidFill>
                  <a:schemeClr val="tx1"/>
                </a:solidFill>
                <a:latin typeface="メイリオ" pitchFamily="50" charset="-128"/>
                <a:ea typeface="メイリオ" pitchFamily="50" charset="-128"/>
                <a:cs typeface="メイリオ" pitchFamily="50" charset="-128"/>
              </a:rPr>
              <a:t>情報を集めるだけじゃないんだ！</a:t>
            </a:r>
          </a:p>
        </p:txBody>
      </p:sp>
      <p:sp>
        <p:nvSpPr>
          <p:cNvPr id="12" name="角丸四角形 11"/>
          <p:cNvSpPr/>
          <p:nvPr/>
        </p:nvSpPr>
        <p:spPr>
          <a:xfrm>
            <a:off x="6462186" y="3267447"/>
            <a:ext cx="2438399" cy="355600"/>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solidFill>
                  <a:schemeClr val="tx1"/>
                </a:solidFill>
                <a:latin typeface="メイリオ" pitchFamily="50" charset="-128"/>
                <a:ea typeface="メイリオ" pitchFamily="50" charset="-128"/>
                <a:cs typeface="メイリオ" pitchFamily="50" charset="-128"/>
              </a:rPr>
              <a:t>どんな情報をとればいいのかな？</a:t>
            </a:r>
          </a:p>
        </p:txBody>
      </p:sp>
      <p:sp>
        <p:nvSpPr>
          <p:cNvPr id="13" name="角丸四角形 12"/>
          <p:cNvSpPr/>
          <p:nvPr/>
        </p:nvSpPr>
        <p:spPr>
          <a:xfrm>
            <a:off x="6462186" y="3682310"/>
            <a:ext cx="2438399" cy="355600"/>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solidFill>
                  <a:schemeClr val="tx1"/>
                </a:solidFill>
                <a:latin typeface="メイリオ" pitchFamily="50" charset="-128"/>
                <a:ea typeface="メイリオ" pitchFamily="50" charset="-128"/>
                <a:cs typeface="メイリオ" pitchFamily="50" charset="-128"/>
              </a:rPr>
              <a:t>情報の分析？？？？？</a:t>
            </a:r>
          </a:p>
        </p:txBody>
      </p:sp>
    </p:spTree>
    <p:extLst>
      <p:ext uri="{BB962C8B-B14F-4D97-AF65-F5344CB8AC3E}">
        <p14:creationId xmlns:p14="http://schemas.microsoft.com/office/powerpoint/2010/main" val="2613951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3306" y="96902"/>
            <a:ext cx="7886700" cy="1325563"/>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アセスメントとは（２）</a:t>
            </a:r>
          </a:p>
        </p:txBody>
      </p:sp>
      <p:sp>
        <p:nvSpPr>
          <p:cNvPr id="5" name="スライド番号プレースホルダー 4"/>
          <p:cNvSpPr>
            <a:spLocks noGrp="1"/>
          </p:cNvSpPr>
          <p:nvPr>
            <p:ph type="sldNum" sz="quarter" idx="12"/>
          </p:nvPr>
        </p:nvSpPr>
        <p:spPr/>
        <p:txBody>
          <a:bodyPr/>
          <a:lstStyle/>
          <a:p>
            <a:fld id="{5FD889E0-CAB2-4699-909D-B9A88D47ACBE}" type="slidenum">
              <a:rPr lang="en-US" smtClean="0"/>
              <a:pPr/>
              <a:t>25</a:t>
            </a:fld>
            <a:endParaRPr lang="en-US"/>
          </a:p>
        </p:txBody>
      </p:sp>
      <p:sp>
        <p:nvSpPr>
          <p:cNvPr id="7" name="テキスト ボックス 6"/>
          <p:cNvSpPr txBox="1"/>
          <p:nvPr/>
        </p:nvSpPr>
        <p:spPr>
          <a:xfrm>
            <a:off x="540195" y="1363878"/>
            <a:ext cx="8574087" cy="3293209"/>
          </a:xfrm>
          <a:prstGeom prst="rect">
            <a:avLst/>
          </a:prstGeom>
          <a:noFill/>
        </p:spPr>
        <p:txBody>
          <a:bodyPr wrap="square" rtlCol="0">
            <a:spAutoFit/>
          </a:bodyPr>
          <a:lstStyle/>
          <a:p>
            <a:r>
              <a:rPr kumimoji="1" lang="ja-JP" altLang="en-US" sz="2400" u="sng" dirty="0">
                <a:latin typeface="ＤＨＰ特太ゴシック体" panose="020B0500000000000000" pitchFamily="50" charset="-128"/>
                <a:ea typeface="ＤＨＰ特太ゴシック体" panose="020B0500000000000000" pitchFamily="50" charset="-128"/>
                <a:cs typeface="メイリオ"/>
              </a:rPr>
              <a:t>（１）情報の収集</a:t>
            </a:r>
            <a:endParaRPr kumimoji="1" lang="en-US" altLang="ja-JP" sz="2400" u="sng" dirty="0">
              <a:latin typeface="ＤＨＰ特太ゴシック体" panose="020B0500000000000000" pitchFamily="50" charset="-128"/>
              <a:ea typeface="ＤＨＰ特太ゴシック体" panose="020B0500000000000000" pitchFamily="50" charset="-128"/>
              <a:cs typeface="メイリオ"/>
            </a:endParaRPr>
          </a:p>
          <a:p>
            <a:r>
              <a:rPr kumimoji="1" lang="ja-JP" altLang="en-US" sz="2400" dirty="0">
                <a:latin typeface="ＤＨＰ特太ゴシック体" panose="020B0500000000000000" pitchFamily="50" charset="-128"/>
                <a:ea typeface="ＤＨＰ特太ゴシック体" panose="020B0500000000000000" pitchFamily="50" charset="-128"/>
                <a:cs typeface="メイリオ"/>
              </a:rPr>
              <a:t>　本人のゴール・解決したい課題に向け必要な情報を得る</a:t>
            </a:r>
            <a:r>
              <a:rPr kumimoji="1" lang="ja-JP" altLang="en-US" sz="2400" dirty="0">
                <a:latin typeface="メイリオ"/>
                <a:ea typeface="メイリオ"/>
                <a:cs typeface="メイリオ"/>
              </a:rPr>
              <a:t>。</a:t>
            </a:r>
            <a:endParaRPr kumimoji="1" lang="en-US" altLang="ja-JP" sz="2400" dirty="0">
              <a:latin typeface="メイリオ"/>
              <a:ea typeface="メイリオ"/>
              <a:cs typeface="メイリオ"/>
            </a:endParaRPr>
          </a:p>
          <a:p>
            <a:pPr>
              <a:lnSpc>
                <a:spcPts val="1200"/>
              </a:lnSpc>
            </a:pPr>
            <a:endParaRPr kumimoji="1" lang="ja-JP" altLang="en-US" sz="2400" dirty="0">
              <a:latin typeface="メイリオ"/>
              <a:ea typeface="メイリオ"/>
              <a:cs typeface="メイリオ"/>
            </a:endParaRPr>
          </a:p>
          <a:p>
            <a:r>
              <a:rPr kumimoji="1" lang="ja-JP" altLang="en-US" sz="2400" u="sng" dirty="0">
                <a:latin typeface="ＤＨＰ特太ゴシック体" panose="020B0500000000000000" pitchFamily="50" charset="-128"/>
                <a:ea typeface="ＤＨＰ特太ゴシック体" panose="020B0500000000000000" pitchFamily="50" charset="-128"/>
                <a:cs typeface="メイリオ"/>
              </a:rPr>
              <a:t>（２）ニーズ整理</a:t>
            </a:r>
            <a:endParaRPr kumimoji="1" lang="en-US" altLang="ja-JP" sz="2400" u="sng" dirty="0">
              <a:latin typeface="ＤＨＰ特太ゴシック体" panose="020B0500000000000000" pitchFamily="50" charset="-128"/>
              <a:ea typeface="ＤＨＰ特太ゴシック体" panose="020B0500000000000000" pitchFamily="50" charset="-128"/>
              <a:cs typeface="メイリオ"/>
            </a:endParaRPr>
          </a:p>
          <a:p>
            <a:r>
              <a:rPr kumimoji="1" lang="ja-JP" altLang="en-US" sz="2400" dirty="0">
                <a:latin typeface="メイリオ"/>
                <a:ea typeface="メイリオ"/>
                <a:cs typeface="メイリオ"/>
              </a:rPr>
              <a:t>　・</a:t>
            </a:r>
            <a:r>
              <a:rPr kumimoji="1" lang="ja-JP" altLang="en-US" sz="2400" dirty="0">
                <a:solidFill>
                  <a:srgbClr val="FF0000"/>
                </a:solidFill>
                <a:latin typeface="ＤＨＰ特太ゴシック体" panose="020B0500000000000000" pitchFamily="50" charset="-128"/>
                <a:ea typeface="ＤＨＰ特太ゴシック体" panose="020B0500000000000000" pitchFamily="50" charset="-128"/>
                <a:cs typeface="メイリオ"/>
              </a:rPr>
              <a:t>援助者（自分）の判断の根拠</a:t>
            </a:r>
            <a:r>
              <a:rPr kumimoji="1" lang="ja-JP" altLang="en-US" sz="2400" dirty="0">
                <a:latin typeface="ＭＳ ゴシック" panose="020B0609070205080204" pitchFamily="49" charset="-128"/>
                <a:ea typeface="ＭＳ ゴシック" panose="020B0609070205080204" pitchFamily="49" charset="-128"/>
                <a:cs typeface="メイリオ"/>
              </a:rPr>
              <a:t>を可視化、言語化する。</a:t>
            </a:r>
          </a:p>
          <a:p>
            <a:r>
              <a:rPr kumimoji="1" lang="ja-JP" altLang="en-US" sz="2400" dirty="0">
                <a:latin typeface="ＭＳ ゴシック" panose="020B0609070205080204" pitchFamily="49" charset="-128"/>
                <a:ea typeface="ＭＳ ゴシック" panose="020B0609070205080204" pitchFamily="49" charset="-128"/>
                <a:cs typeface="メイリオ"/>
              </a:rPr>
              <a:t>　・本人の意思、客観的状況、支援者や周囲の判断を分けて</a:t>
            </a:r>
          </a:p>
          <a:p>
            <a:r>
              <a:rPr kumimoji="1" lang="ja-JP" altLang="en-US" sz="2400" dirty="0">
                <a:latin typeface="ＭＳ ゴシック" panose="020B0609070205080204" pitchFamily="49" charset="-128"/>
                <a:ea typeface="ＭＳ ゴシック" panose="020B0609070205080204" pitchFamily="49" charset="-128"/>
                <a:cs typeface="メイリオ"/>
              </a:rPr>
              <a:t>　　整理する。 </a:t>
            </a:r>
            <a:r>
              <a:rPr kumimoji="1" lang="en-US" altLang="ja-JP" sz="1600" b="1" dirty="0">
                <a:latin typeface="ＭＳ ゴシック" panose="020B0609070205080204" pitchFamily="49" charset="-128"/>
                <a:ea typeface="ＭＳ ゴシック" panose="020B0609070205080204" pitchFamily="49" charset="-128"/>
                <a:cs typeface="メイリオ"/>
              </a:rPr>
              <a:t>¶</a:t>
            </a:r>
            <a:r>
              <a:rPr kumimoji="1" lang="ja-JP" altLang="en-US" sz="1600" dirty="0">
                <a:latin typeface="ＤＨＰ特太ゴシック体" panose="020B0500000000000000" pitchFamily="50" charset="-128"/>
                <a:ea typeface="ＤＨＰ特太ゴシック体" panose="020B0500000000000000" pitchFamily="50" charset="-128"/>
                <a:cs typeface="メイリオ"/>
              </a:rPr>
              <a:t>基本原則</a:t>
            </a:r>
            <a:r>
              <a:rPr kumimoji="1" lang="en-US" altLang="ja-JP" sz="1600" dirty="0">
                <a:latin typeface="ＤＨＰ特太ゴシック体" panose="020B0500000000000000" pitchFamily="50" charset="-128"/>
                <a:ea typeface="ＤＨＰ特太ゴシック体" panose="020B0500000000000000" pitchFamily="50" charset="-128"/>
                <a:cs typeface="メイリオ"/>
              </a:rPr>
              <a:t>: </a:t>
            </a:r>
            <a:r>
              <a:rPr kumimoji="1" lang="ja-JP" altLang="en-US" sz="1600" dirty="0">
                <a:latin typeface="ＤＨＰ特太ゴシック体" panose="020B0500000000000000" pitchFamily="50" charset="-128"/>
                <a:ea typeface="ＤＨＰ特太ゴシック体" panose="020B0500000000000000" pitchFamily="50" charset="-128"/>
                <a:cs typeface="メイリオ"/>
              </a:rPr>
              <a:t>本人の言葉や意思・選好からはじまる</a:t>
            </a:r>
            <a:r>
              <a:rPr kumimoji="1" lang="ja-JP" altLang="en-US" sz="1600" b="1" dirty="0" smtClean="0">
                <a:latin typeface="ＭＳ ゴシック" panose="020B0609070205080204" pitchFamily="49" charset="-128"/>
                <a:ea typeface="ＭＳ ゴシック" panose="020B0609070205080204" pitchFamily="49" charset="-128"/>
                <a:cs typeface="メイリオ"/>
              </a:rPr>
              <a:t>。</a:t>
            </a:r>
            <a:endParaRPr kumimoji="1" lang="en-US" altLang="ja-JP" sz="1600" b="1" dirty="0" smtClean="0">
              <a:latin typeface="ＭＳ ゴシック" panose="020B0609070205080204" pitchFamily="49" charset="-128"/>
              <a:ea typeface="ＭＳ ゴシック" panose="020B0609070205080204" pitchFamily="49" charset="-128"/>
              <a:cs typeface="メイリオ"/>
            </a:endParaRPr>
          </a:p>
          <a:p>
            <a:endParaRPr kumimoji="1" lang="ja-JP" altLang="en-US" sz="1600" b="1" dirty="0">
              <a:latin typeface="メイリオ"/>
              <a:ea typeface="メイリオ"/>
              <a:cs typeface="メイリオ"/>
            </a:endParaRPr>
          </a:p>
          <a:p>
            <a:pPr>
              <a:lnSpc>
                <a:spcPts val="600"/>
              </a:lnSpc>
            </a:pPr>
            <a:endParaRPr kumimoji="1" lang="en-US" altLang="ja-JP" sz="2400" b="1" dirty="0">
              <a:latin typeface="メイリオ"/>
              <a:ea typeface="メイリオ"/>
              <a:cs typeface="メイリオ"/>
            </a:endParaRPr>
          </a:p>
          <a:p>
            <a:r>
              <a:rPr kumimoji="1" lang="ja-JP" altLang="en-US" sz="1400" b="1" dirty="0">
                <a:latin typeface="メイリオ"/>
                <a:ea typeface="メイリオ"/>
                <a:cs typeface="メイリオ"/>
              </a:rPr>
              <a:t>　</a:t>
            </a:r>
            <a:r>
              <a:rPr kumimoji="1" lang="ja-JP" altLang="en-US" b="1" dirty="0" smtClean="0">
                <a:solidFill>
                  <a:srgbClr val="FF0000"/>
                </a:solidFill>
                <a:latin typeface="ＭＳ ゴシック" panose="020B0609070205080204" pitchFamily="49" charset="-128"/>
                <a:ea typeface="ＭＳ ゴシック" panose="020B0609070205080204" pitchFamily="49" charset="-128"/>
                <a:cs typeface="メイリオ"/>
              </a:rPr>
              <a:t>◎前提</a:t>
            </a:r>
            <a:r>
              <a:rPr kumimoji="1" lang="ja-JP" altLang="en-US" b="1" dirty="0">
                <a:solidFill>
                  <a:srgbClr val="FF0000"/>
                </a:solidFill>
                <a:latin typeface="ＭＳ ゴシック" panose="020B0609070205080204" pitchFamily="49" charset="-128"/>
                <a:ea typeface="ＭＳ ゴシック" panose="020B0609070205080204" pitchFamily="49" charset="-128"/>
                <a:cs typeface="メイリオ"/>
              </a:rPr>
              <a:t>と</a:t>
            </a:r>
            <a:r>
              <a:rPr kumimoji="1" lang="ja-JP" altLang="en-US" b="1" dirty="0" smtClean="0">
                <a:solidFill>
                  <a:srgbClr val="FF0000"/>
                </a:solidFill>
                <a:latin typeface="ＭＳ ゴシック" panose="020B0609070205080204" pitchFamily="49" charset="-128"/>
                <a:ea typeface="ＭＳ ゴシック" panose="020B0609070205080204" pitchFamily="49" charset="-128"/>
                <a:cs typeface="メイリオ"/>
              </a:rPr>
              <a:t>なる、相談支援の</a:t>
            </a:r>
            <a:r>
              <a:rPr kumimoji="1" lang="ja-JP" altLang="en-US" b="1" smtClean="0">
                <a:solidFill>
                  <a:srgbClr val="FF0000"/>
                </a:solidFill>
                <a:latin typeface="ＭＳ ゴシック" panose="020B0609070205080204" pitchFamily="49" charset="-128"/>
                <a:ea typeface="ＭＳ ゴシック" panose="020B0609070205080204" pitchFamily="49" charset="-128"/>
                <a:cs typeface="メイリオ"/>
              </a:rPr>
              <a:t>目的と基本的</a:t>
            </a:r>
            <a:r>
              <a:rPr kumimoji="1" lang="ja-JP" altLang="en-US" b="1" dirty="0" smtClean="0">
                <a:solidFill>
                  <a:srgbClr val="FF0000"/>
                </a:solidFill>
                <a:latin typeface="ＭＳ ゴシック" panose="020B0609070205080204" pitchFamily="49" charset="-128"/>
                <a:ea typeface="ＭＳ ゴシック" panose="020B0609070205080204" pitchFamily="49" charset="-128"/>
                <a:cs typeface="メイリオ"/>
              </a:rPr>
              <a:t>視点</a:t>
            </a:r>
            <a:r>
              <a:rPr kumimoji="1" lang="ja-JP" altLang="en-US" b="1" dirty="0">
                <a:solidFill>
                  <a:srgbClr val="FF0000"/>
                </a:solidFill>
                <a:latin typeface="ＭＳ ゴシック" panose="020B0609070205080204" pitchFamily="49" charset="-128"/>
                <a:ea typeface="ＭＳ ゴシック" panose="020B0609070205080204" pitchFamily="49" charset="-128"/>
                <a:cs typeface="メイリオ"/>
              </a:rPr>
              <a:t>は</a:t>
            </a:r>
            <a:r>
              <a:rPr kumimoji="1" lang="ja-JP" altLang="en-US" b="1" dirty="0" smtClean="0">
                <a:solidFill>
                  <a:srgbClr val="FF0000"/>
                </a:solidFill>
                <a:latin typeface="ＭＳ ゴシック" panose="020B0609070205080204" pitchFamily="49" charset="-128"/>
                <a:ea typeface="ＭＳ ゴシック" panose="020B0609070205080204" pitchFamily="49" charset="-128"/>
                <a:cs typeface="メイリオ"/>
              </a:rPr>
              <a:t>不変</a:t>
            </a:r>
            <a:endParaRPr kumimoji="1" lang="ja-JP" altLang="en-US" dirty="0">
              <a:solidFill>
                <a:srgbClr val="FF0000"/>
              </a:solidFill>
              <a:latin typeface="ＭＳ ゴシック" panose="020B0609070205080204" pitchFamily="49" charset="-128"/>
              <a:ea typeface="ＭＳ ゴシック" panose="020B0609070205080204" pitchFamily="49" charset="-128"/>
              <a:cs typeface="メイリオ"/>
            </a:endParaRPr>
          </a:p>
          <a:p>
            <a:pPr>
              <a:lnSpc>
                <a:spcPts val="1200"/>
              </a:lnSpc>
            </a:pPr>
            <a:endParaRPr kumimoji="1" lang="ja-JP" altLang="en-US" sz="2400" dirty="0">
              <a:latin typeface="メイリオ"/>
              <a:ea typeface="メイリオ"/>
              <a:cs typeface="メイリオ"/>
            </a:endParaRPr>
          </a:p>
        </p:txBody>
      </p:sp>
      <p:sp>
        <p:nvSpPr>
          <p:cNvPr id="8" name="角丸四角形 7"/>
          <p:cNvSpPr/>
          <p:nvPr/>
        </p:nvSpPr>
        <p:spPr>
          <a:xfrm>
            <a:off x="4650894" y="1481666"/>
            <a:ext cx="3987800" cy="237811"/>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solidFill>
                  <a:schemeClr val="tx1"/>
                </a:solidFill>
                <a:latin typeface="メイリオ" pitchFamily="50" charset="-128"/>
                <a:ea typeface="メイリオ" pitchFamily="50" charset="-128"/>
                <a:cs typeface="メイリオ" pitchFamily="50" charset="-128"/>
              </a:rPr>
              <a:t>「なんでそんなこときくの？」に答えられる質問ですか？</a:t>
            </a:r>
          </a:p>
        </p:txBody>
      </p:sp>
      <p:sp>
        <p:nvSpPr>
          <p:cNvPr id="13" name="角丸四角形 12"/>
          <p:cNvSpPr/>
          <p:nvPr/>
        </p:nvSpPr>
        <p:spPr>
          <a:xfrm>
            <a:off x="3179812" y="2319865"/>
            <a:ext cx="5458882" cy="228600"/>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solidFill>
                  <a:schemeClr val="tx1"/>
                </a:solidFill>
                <a:latin typeface="メイリオ" pitchFamily="50" charset="-128"/>
                <a:ea typeface="メイリオ" pitchFamily="50" charset="-128"/>
                <a:cs typeface="メイリオ" pitchFamily="50" charset="-128"/>
              </a:rPr>
              <a:t>ヒトの頭の中では、これらが同時並行的に情報処理</a:t>
            </a:r>
            <a:r>
              <a:rPr kumimoji="1" lang="en-US" altLang="ja-JP" sz="1100" b="1" dirty="0">
                <a:solidFill>
                  <a:schemeClr val="tx1"/>
                </a:solidFill>
                <a:latin typeface="メイリオ" pitchFamily="50" charset="-128"/>
                <a:ea typeface="メイリオ" pitchFamily="50" charset="-128"/>
                <a:cs typeface="メイリオ" pitchFamily="50" charset="-128"/>
              </a:rPr>
              <a:t>(</a:t>
            </a:r>
            <a:r>
              <a:rPr kumimoji="1" lang="ja-JP" altLang="en-US" sz="1100" b="1" dirty="0">
                <a:solidFill>
                  <a:schemeClr val="tx1"/>
                </a:solidFill>
                <a:latin typeface="メイリオ" pitchFamily="50" charset="-128"/>
                <a:ea typeface="メイリオ" pitchFamily="50" charset="-128"/>
                <a:cs typeface="メイリオ" pitchFamily="50" charset="-128"/>
              </a:rPr>
              <a:t>認知・判断</a:t>
            </a:r>
            <a:r>
              <a:rPr kumimoji="1" lang="en-US" altLang="ja-JP" sz="1100" b="1" dirty="0">
                <a:solidFill>
                  <a:schemeClr val="tx1"/>
                </a:solidFill>
                <a:latin typeface="メイリオ" pitchFamily="50" charset="-128"/>
                <a:ea typeface="メイリオ" pitchFamily="50" charset="-128"/>
                <a:cs typeface="メイリオ" pitchFamily="50" charset="-128"/>
              </a:rPr>
              <a:t>)</a:t>
            </a:r>
            <a:r>
              <a:rPr kumimoji="1" lang="ja-JP" altLang="en-US" sz="1100" b="1" dirty="0">
                <a:solidFill>
                  <a:schemeClr val="tx1"/>
                </a:solidFill>
                <a:latin typeface="メイリオ" pitchFamily="50" charset="-128"/>
                <a:ea typeface="メイリオ" pitchFamily="50" charset="-128"/>
                <a:cs typeface="メイリオ" pitchFamily="50" charset="-128"/>
              </a:rPr>
              <a:t>されているよ！</a:t>
            </a:r>
          </a:p>
        </p:txBody>
      </p:sp>
      <p:sp>
        <p:nvSpPr>
          <p:cNvPr id="14" name="正方形/長方形 13"/>
          <p:cNvSpPr/>
          <p:nvPr/>
        </p:nvSpPr>
        <p:spPr>
          <a:xfrm>
            <a:off x="4615004" y="4724025"/>
            <a:ext cx="1785805" cy="10501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latin typeface="メイリオ" pitchFamily="50" charset="-128"/>
                <a:ea typeface="メイリオ" pitchFamily="50" charset="-128"/>
                <a:cs typeface="メイリオ" pitchFamily="50" charset="-128"/>
              </a:rPr>
              <a:t>インテーク</a:t>
            </a:r>
            <a:endParaRPr kumimoji="1" lang="en-US" altLang="ja-JP" b="1" dirty="0">
              <a:latin typeface="メイリオ" pitchFamily="50" charset="-128"/>
              <a:ea typeface="メイリオ" pitchFamily="50" charset="-128"/>
              <a:cs typeface="メイリオ" pitchFamily="50" charset="-128"/>
            </a:endParaRPr>
          </a:p>
          <a:p>
            <a:pPr>
              <a:lnSpc>
                <a:spcPts val="1200"/>
              </a:lnSpc>
            </a:pPr>
            <a:endParaRPr kumimoji="1" lang="en-US" altLang="ja-JP" b="1" dirty="0">
              <a:latin typeface="メイリオ" pitchFamily="50" charset="-128"/>
              <a:ea typeface="メイリオ" pitchFamily="50" charset="-128"/>
              <a:cs typeface="メイリオ" pitchFamily="50" charset="-128"/>
            </a:endParaRPr>
          </a:p>
          <a:p>
            <a:pPr algn="ctr"/>
            <a:r>
              <a:rPr kumimoji="1" lang="ja-JP" altLang="en-US" sz="1400" b="1" dirty="0">
                <a:latin typeface="メイリオ" pitchFamily="50" charset="-128"/>
                <a:ea typeface="メイリオ" pitchFamily="50" charset="-128"/>
                <a:cs typeface="メイリオ" pitchFamily="50" charset="-128"/>
              </a:rPr>
              <a:t>情報の収集</a:t>
            </a:r>
          </a:p>
        </p:txBody>
      </p:sp>
      <p:sp>
        <p:nvSpPr>
          <p:cNvPr id="15" name="正方形/長方形 14"/>
          <p:cNvSpPr/>
          <p:nvPr/>
        </p:nvSpPr>
        <p:spPr>
          <a:xfrm>
            <a:off x="4394862" y="4563533"/>
            <a:ext cx="4114138" cy="1873499"/>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b="1" dirty="0">
              <a:solidFill>
                <a:schemeClr val="tx1"/>
              </a:solidFill>
              <a:latin typeface="メイリオ" pitchFamily="50" charset="-128"/>
              <a:ea typeface="メイリオ" pitchFamily="50" charset="-128"/>
              <a:cs typeface="メイリオ" pitchFamily="50" charset="-128"/>
            </a:endParaRPr>
          </a:p>
          <a:p>
            <a:pPr algn="ctr"/>
            <a:endParaRPr kumimoji="1" lang="en-US" altLang="ja-JP" b="1" dirty="0">
              <a:solidFill>
                <a:schemeClr val="tx1"/>
              </a:solidFill>
              <a:latin typeface="メイリオ" pitchFamily="50" charset="-128"/>
              <a:ea typeface="メイリオ" pitchFamily="50" charset="-128"/>
              <a:cs typeface="メイリオ" pitchFamily="50" charset="-128"/>
            </a:endParaRPr>
          </a:p>
          <a:p>
            <a:pPr algn="ctr"/>
            <a:endParaRPr kumimoji="1" lang="en-US" altLang="ja-JP" b="1" dirty="0">
              <a:solidFill>
                <a:schemeClr val="tx1"/>
              </a:solidFill>
              <a:latin typeface="メイリオ" pitchFamily="50" charset="-128"/>
              <a:ea typeface="メイリオ" pitchFamily="50" charset="-128"/>
              <a:cs typeface="メイリオ" pitchFamily="50" charset="-128"/>
            </a:endParaRPr>
          </a:p>
          <a:p>
            <a:pPr algn="ctr"/>
            <a:endParaRPr kumimoji="1" lang="en-US" altLang="ja-JP" b="1" dirty="0">
              <a:solidFill>
                <a:schemeClr val="tx1"/>
              </a:solidFill>
              <a:latin typeface="メイリオ" pitchFamily="50" charset="-128"/>
              <a:ea typeface="メイリオ" pitchFamily="50" charset="-128"/>
              <a:cs typeface="メイリオ" pitchFamily="50" charset="-128"/>
            </a:endParaRPr>
          </a:p>
          <a:p>
            <a:pPr algn="ctr"/>
            <a:endParaRPr kumimoji="1" lang="en-US" altLang="ja-JP" b="1" dirty="0">
              <a:solidFill>
                <a:schemeClr val="tx1"/>
              </a:solidFill>
              <a:latin typeface="メイリオ" pitchFamily="50" charset="-128"/>
              <a:ea typeface="メイリオ" pitchFamily="50" charset="-128"/>
              <a:cs typeface="メイリオ" pitchFamily="50" charset="-128"/>
            </a:endParaRPr>
          </a:p>
          <a:p>
            <a:pPr algn="ctr">
              <a:lnSpc>
                <a:spcPts val="1200"/>
              </a:lnSpc>
            </a:pPr>
            <a:endParaRPr kumimoji="1" lang="ja-JP" altLang="en-US" b="1" dirty="0">
              <a:solidFill>
                <a:schemeClr val="tx1"/>
              </a:solidFill>
              <a:latin typeface="メイリオ" pitchFamily="50" charset="-128"/>
              <a:ea typeface="メイリオ" pitchFamily="50" charset="-128"/>
              <a:cs typeface="メイリオ" pitchFamily="50" charset="-128"/>
            </a:endParaRPr>
          </a:p>
          <a:p>
            <a:pPr algn="ctr"/>
            <a:r>
              <a:rPr kumimoji="1" lang="ja-JP" altLang="en-US" b="1" dirty="0">
                <a:solidFill>
                  <a:schemeClr val="tx1"/>
                </a:solidFill>
                <a:latin typeface="メイリオ" pitchFamily="50" charset="-128"/>
                <a:ea typeface="メイリオ" pitchFamily="50" charset="-128"/>
                <a:cs typeface="メイリオ" pitchFamily="50" charset="-128"/>
              </a:rPr>
              <a:t>広義のアセスメント</a:t>
            </a:r>
          </a:p>
        </p:txBody>
      </p:sp>
      <p:sp>
        <p:nvSpPr>
          <p:cNvPr id="16" name="正方形/長方形 15"/>
          <p:cNvSpPr/>
          <p:nvPr/>
        </p:nvSpPr>
        <p:spPr>
          <a:xfrm>
            <a:off x="6520654" y="4724025"/>
            <a:ext cx="1785805" cy="1050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200"/>
              </a:lnSpc>
            </a:pPr>
            <a:r>
              <a:rPr kumimoji="1" lang="ja-JP" altLang="en-US" b="1" dirty="0">
                <a:latin typeface="メイリオ" pitchFamily="50" charset="-128"/>
                <a:ea typeface="メイリオ" pitchFamily="50" charset="-128"/>
                <a:cs typeface="メイリオ" pitchFamily="50" charset="-128"/>
              </a:rPr>
              <a:t>ニーズ整理</a:t>
            </a:r>
          </a:p>
          <a:p>
            <a:pPr>
              <a:lnSpc>
                <a:spcPts val="1200"/>
              </a:lnSpc>
            </a:pPr>
            <a:endParaRPr kumimoji="1" lang="en-US" altLang="ja-JP" b="1" dirty="0">
              <a:latin typeface="メイリオ" pitchFamily="50" charset="-128"/>
              <a:ea typeface="メイリオ" pitchFamily="50" charset="-128"/>
              <a:cs typeface="メイリオ" pitchFamily="50" charset="-128"/>
            </a:endParaRPr>
          </a:p>
          <a:p>
            <a:pPr algn="ctr"/>
            <a:r>
              <a:rPr kumimoji="1" lang="ja-JP" altLang="en-US" sz="1400" b="1" dirty="0">
                <a:latin typeface="メイリオ" pitchFamily="50" charset="-128"/>
                <a:ea typeface="メイリオ" pitchFamily="50" charset="-128"/>
                <a:cs typeface="メイリオ" pitchFamily="50" charset="-128"/>
              </a:rPr>
              <a:t>情報の整理・分析</a:t>
            </a:r>
          </a:p>
        </p:txBody>
      </p:sp>
      <p:sp>
        <p:nvSpPr>
          <p:cNvPr id="18" name="角丸四角形 17"/>
          <p:cNvSpPr/>
          <p:nvPr/>
        </p:nvSpPr>
        <p:spPr>
          <a:xfrm>
            <a:off x="638384" y="5435600"/>
            <a:ext cx="3530598" cy="1001432"/>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b="1" dirty="0">
                <a:solidFill>
                  <a:schemeClr val="tx1"/>
                </a:solidFill>
                <a:latin typeface="メイリオ" pitchFamily="50" charset="-128"/>
                <a:ea typeface="メイリオ" pitchFamily="50" charset="-128"/>
                <a:cs typeface="メイリオ" pitchFamily="50" charset="-128"/>
              </a:rPr>
              <a:t>アセスメント票は</a:t>
            </a:r>
            <a:r>
              <a:rPr kumimoji="1" lang="en-US" altLang="ja-JP" sz="1100" b="1" dirty="0">
                <a:solidFill>
                  <a:schemeClr val="tx1"/>
                </a:solidFill>
                <a:latin typeface="メイリオ" pitchFamily="50" charset="-128"/>
                <a:ea typeface="メイリオ" pitchFamily="50" charset="-128"/>
                <a:cs typeface="メイリオ" pitchFamily="50" charset="-128"/>
              </a:rPr>
              <a:t>…</a:t>
            </a:r>
            <a:endParaRPr kumimoji="1" lang="ja-JP" altLang="en-US" sz="1100" b="1" dirty="0">
              <a:solidFill>
                <a:schemeClr val="tx1"/>
              </a:solidFill>
              <a:latin typeface="メイリオ" pitchFamily="50" charset="-128"/>
              <a:ea typeface="メイリオ" pitchFamily="50" charset="-128"/>
              <a:cs typeface="メイリオ" pitchFamily="50" charset="-128"/>
            </a:endParaRPr>
          </a:p>
          <a:p>
            <a:r>
              <a:rPr kumimoji="1" lang="ja-JP" altLang="en-US" sz="1100" b="1" dirty="0">
                <a:solidFill>
                  <a:schemeClr val="tx1"/>
                </a:solidFill>
                <a:latin typeface="メイリオ" pitchFamily="50" charset="-128"/>
                <a:ea typeface="メイリオ" pitchFamily="50" charset="-128"/>
                <a:cs typeface="メイリオ" pitchFamily="50" charset="-128"/>
              </a:rPr>
              <a:t>　整理・分析の補助をするための可視化ツール</a:t>
            </a:r>
          </a:p>
          <a:p>
            <a:r>
              <a:rPr kumimoji="1" lang="ja-JP" altLang="en-US" sz="1100" b="1" dirty="0">
                <a:solidFill>
                  <a:schemeClr val="tx1"/>
                </a:solidFill>
                <a:latin typeface="メイリオ" pitchFamily="50" charset="-128"/>
                <a:ea typeface="メイリオ" pitchFamily="50" charset="-128"/>
                <a:cs typeface="メイリオ" pitchFamily="50" charset="-128"/>
              </a:rPr>
              <a:t>　偏ったみかたにならないように「鳥の目」の効果</a:t>
            </a:r>
          </a:p>
          <a:p>
            <a:r>
              <a:rPr kumimoji="1" lang="ja-JP" altLang="en-US" sz="1100" b="1" dirty="0">
                <a:solidFill>
                  <a:schemeClr val="tx1"/>
                </a:solidFill>
                <a:latin typeface="メイリオ" pitchFamily="50" charset="-128"/>
                <a:ea typeface="メイリオ" pitchFamily="50" charset="-128"/>
                <a:cs typeface="メイリオ" pitchFamily="50" charset="-128"/>
              </a:rPr>
              <a:t>　票の網羅がアセスメントではない！</a:t>
            </a:r>
          </a:p>
          <a:p>
            <a:r>
              <a:rPr kumimoji="1" lang="ja-JP" altLang="en-US" sz="1100" b="1" dirty="0">
                <a:solidFill>
                  <a:schemeClr val="tx1"/>
                </a:solidFill>
                <a:latin typeface="メイリオ" pitchFamily="50" charset="-128"/>
                <a:ea typeface="メイリオ" pitchFamily="50" charset="-128"/>
                <a:cs typeface="メイリオ" pitchFamily="50" charset="-128"/>
              </a:rPr>
              <a:t>　ツールは多種多様です。道具選びと使いこなし！</a:t>
            </a:r>
          </a:p>
        </p:txBody>
      </p:sp>
    </p:spTree>
    <p:extLst>
      <p:ext uri="{BB962C8B-B14F-4D97-AF65-F5344CB8AC3E}">
        <p14:creationId xmlns:p14="http://schemas.microsoft.com/office/powerpoint/2010/main" val="2613951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スライド番号プレースホルダ 36"/>
          <p:cNvSpPr>
            <a:spLocks noGrp="1"/>
          </p:cNvSpPr>
          <p:nvPr>
            <p:ph type="sldNum" sz="quarter" idx="12"/>
          </p:nvPr>
        </p:nvSpPr>
        <p:spPr/>
        <p:txBody>
          <a:bodyPr/>
          <a:lstStyle/>
          <a:p>
            <a:fld id="{5FD889E0-CAB2-4699-909D-B9A88D47ACBE}" type="slidenum">
              <a:rPr lang="en-US" smtClean="0"/>
              <a:pPr/>
              <a:t>26</a:t>
            </a:fld>
            <a:endParaRPr lang="en-US"/>
          </a:p>
        </p:txBody>
      </p:sp>
      <p:sp>
        <p:nvSpPr>
          <p:cNvPr id="2050" name="Rectangle 2"/>
          <p:cNvSpPr>
            <a:spLocks noGrp="1" noChangeArrowheads="1"/>
          </p:cNvSpPr>
          <p:nvPr>
            <p:ph type="ctrTitle" idx="4294967295"/>
          </p:nvPr>
        </p:nvSpPr>
        <p:spPr>
          <a:xfrm>
            <a:off x="170688" y="130810"/>
            <a:ext cx="8388350" cy="457200"/>
          </a:xfrm>
          <a:noFill/>
        </p:spPr>
        <p:txBody>
          <a:bodyPr>
            <a:normAutofit/>
          </a:bodyPr>
          <a:lstStyle/>
          <a:p>
            <a:pPr algn="l"/>
            <a:r>
              <a:rPr lang="ja-JP" altLang="en-US" sz="1600" b="1" dirty="0">
                <a:solidFill>
                  <a:schemeClr val="tx1"/>
                </a:solidFill>
                <a:latin typeface="メイリオ"/>
                <a:ea typeface="メイリオ"/>
                <a:cs typeface="メイリオ"/>
              </a:rPr>
              <a:t>参考：総合的・多角的なアセスメントの枠組み例（厚生労働省ケアガイドライン）</a:t>
            </a:r>
          </a:p>
        </p:txBody>
      </p:sp>
      <p:pic>
        <p:nvPicPr>
          <p:cNvPr id="1026" name="Picture 2"/>
          <p:cNvPicPr>
            <a:picLocks noChangeAspect="1" noChangeArrowheads="1"/>
          </p:cNvPicPr>
          <p:nvPr/>
        </p:nvPicPr>
        <p:blipFill>
          <a:blip r:embed="rId3" cstate="print"/>
          <a:srcRect/>
          <a:stretch>
            <a:fillRect/>
          </a:stretch>
        </p:blipFill>
        <p:spPr bwMode="auto">
          <a:xfrm>
            <a:off x="368504" y="679513"/>
            <a:ext cx="4119904" cy="5757519"/>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640815" y="683403"/>
            <a:ext cx="4155450" cy="5753630"/>
          </a:xfrm>
          <a:prstGeom prst="rect">
            <a:avLst/>
          </a:prstGeom>
          <a:noFill/>
          <a:ln w="9525">
            <a:solidFill>
              <a:schemeClr val="tx1"/>
            </a:solidFill>
            <a:miter lim="800000"/>
            <a:headEnd/>
            <a:tailEnd/>
          </a:ln>
        </p:spPr>
      </p:pic>
      <p:sp>
        <p:nvSpPr>
          <p:cNvPr id="44" name="角丸四角形 43"/>
          <p:cNvSpPr/>
          <p:nvPr/>
        </p:nvSpPr>
        <p:spPr>
          <a:xfrm>
            <a:off x="5427135" y="2540031"/>
            <a:ext cx="592666" cy="1032931"/>
          </a:xfrm>
          <a:prstGeom prst="roundRect">
            <a:avLst/>
          </a:prstGeom>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b="1" dirty="0">
                <a:latin typeface="メイリオ" pitchFamily="50" charset="-128"/>
                <a:ea typeface="メイリオ" pitchFamily="50" charset="-128"/>
                <a:cs typeface="メイリオ" pitchFamily="50" charset="-128"/>
              </a:rPr>
              <a:t>客観的</a:t>
            </a:r>
            <a:r>
              <a:rPr kumimoji="1" lang="ja-JP" altLang="en-US" sz="900" b="1" dirty="0"/>
              <a:t>事実</a:t>
            </a:r>
          </a:p>
          <a:p>
            <a:pPr algn="ctr"/>
            <a:r>
              <a:rPr kumimoji="1" lang="ja-JP" altLang="en-US" sz="900" b="1" dirty="0"/>
              <a:t>や</a:t>
            </a:r>
          </a:p>
          <a:p>
            <a:pPr algn="ctr"/>
            <a:r>
              <a:rPr kumimoji="1" lang="ja-JP" altLang="en-US" sz="900" b="1" dirty="0"/>
              <a:t>データ</a:t>
            </a:r>
          </a:p>
        </p:txBody>
      </p:sp>
      <p:sp>
        <p:nvSpPr>
          <p:cNvPr id="45" name="角丸四角形 44"/>
          <p:cNvSpPr/>
          <p:nvPr/>
        </p:nvSpPr>
        <p:spPr>
          <a:xfrm>
            <a:off x="6087537" y="2540032"/>
            <a:ext cx="550330" cy="533400"/>
          </a:xfrm>
          <a:prstGeom prst="roundRect">
            <a:avLst/>
          </a:prstGeom>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b="1" dirty="0">
                <a:latin typeface="メイリオ" pitchFamily="50" charset="-128"/>
                <a:ea typeface="メイリオ" pitchFamily="50" charset="-128"/>
                <a:cs typeface="メイリオ" pitchFamily="50" charset="-128"/>
              </a:rPr>
              <a:t>本人の</a:t>
            </a:r>
          </a:p>
          <a:p>
            <a:pPr algn="ctr"/>
            <a:r>
              <a:rPr kumimoji="1" lang="ja-JP" altLang="en-US" sz="900" b="1" dirty="0">
                <a:latin typeface="メイリオ" pitchFamily="50" charset="-128"/>
                <a:ea typeface="メイリオ" pitchFamily="50" charset="-128"/>
                <a:cs typeface="メイリオ" pitchFamily="50" charset="-128"/>
              </a:rPr>
              <a:t>表明</a:t>
            </a:r>
            <a:endParaRPr kumimoji="1" lang="ja-JP" altLang="en-US" sz="900" b="1" dirty="0"/>
          </a:p>
        </p:txBody>
      </p:sp>
      <p:sp>
        <p:nvSpPr>
          <p:cNvPr id="46" name="角丸四角形 45"/>
          <p:cNvSpPr/>
          <p:nvPr/>
        </p:nvSpPr>
        <p:spPr>
          <a:xfrm>
            <a:off x="6722556" y="2540026"/>
            <a:ext cx="550330" cy="533400"/>
          </a:xfrm>
          <a:prstGeom prst="roundRect">
            <a:avLst/>
          </a:prstGeom>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b="1" dirty="0">
                <a:latin typeface="メイリオ" pitchFamily="50" charset="-128"/>
                <a:ea typeface="メイリオ" pitchFamily="50" charset="-128"/>
                <a:cs typeface="メイリオ" pitchFamily="50" charset="-128"/>
              </a:rPr>
              <a:t>選好の解釈</a:t>
            </a:r>
          </a:p>
        </p:txBody>
      </p:sp>
      <p:sp>
        <p:nvSpPr>
          <p:cNvPr id="47" name="角丸四角形 46"/>
          <p:cNvSpPr/>
          <p:nvPr/>
        </p:nvSpPr>
        <p:spPr>
          <a:xfrm>
            <a:off x="7374508" y="2540026"/>
            <a:ext cx="677291" cy="533400"/>
          </a:xfrm>
          <a:prstGeom prst="roundRect">
            <a:avLst/>
          </a:prstGeom>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b="1" dirty="0">
                <a:latin typeface="メイリオ" pitchFamily="50" charset="-128"/>
                <a:ea typeface="メイリオ" pitchFamily="50" charset="-128"/>
                <a:cs typeface="メイリオ" pitchFamily="50" charset="-128"/>
              </a:rPr>
              <a:t>記入者</a:t>
            </a:r>
          </a:p>
          <a:p>
            <a:pPr algn="ctr"/>
            <a:r>
              <a:rPr kumimoji="1" lang="ja-JP" altLang="en-US" sz="900" b="1" dirty="0">
                <a:latin typeface="メイリオ" pitchFamily="50" charset="-128"/>
                <a:ea typeface="メイリオ" pitchFamily="50" charset="-128"/>
                <a:cs typeface="メイリオ" pitchFamily="50" charset="-128"/>
              </a:rPr>
              <a:t>の解釈</a:t>
            </a:r>
          </a:p>
        </p:txBody>
      </p:sp>
      <p:sp>
        <p:nvSpPr>
          <p:cNvPr id="48" name="角丸四角形 47"/>
          <p:cNvSpPr/>
          <p:nvPr/>
        </p:nvSpPr>
        <p:spPr>
          <a:xfrm>
            <a:off x="8144932" y="2540026"/>
            <a:ext cx="558757" cy="533406"/>
          </a:xfrm>
          <a:prstGeom prst="roundRect">
            <a:avLst/>
          </a:prstGeom>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b="1" dirty="0">
                <a:latin typeface="メイリオ" pitchFamily="50" charset="-128"/>
                <a:ea typeface="メイリオ" pitchFamily="50" charset="-128"/>
                <a:cs typeface="メイリオ" pitchFamily="50" charset="-128"/>
              </a:rPr>
              <a:t>その他の他者の解釈</a:t>
            </a:r>
          </a:p>
        </p:txBody>
      </p:sp>
      <p:sp>
        <p:nvSpPr>
          <p:cNvPr id="50" name="角丸四角形 49"/>
          <p:cNvSpPr/>
          <p:nvPr/>
        </p:nvSpPr>
        <p:spPr>
          <a:xfrm>
            <a:off x="6087537" y="3124234"/>
            <a:ext cx="1185349" cy="203200"/>
          </a:xfrm>
          <a:prstGeom prst="roundRect">
            <a:avLst/>
          </a:prstGeom>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b="1" dirty="0"/>
              <a:t>本人の</a:t>
            </a:r>
            <a:r>
              <a:rPr kumimoji="1" lang="en-US" altLang="ja-JP" sz="900" b="1" dirty="0"/>
              <a:t>(</a:t>
            </a:r>
            <a:r>
              <a:rPr kumimoji="1" lang="ja-JP" altLang="en-US" sz="900" b="1" dirty="0"/>
              <a:t>推定</a:t>
            </a:r>
            <a:r>
              <a:rPr kumimoji="1" lang="en-US" altLang="ja-JP" sz="900" b="1" dirty="0"/>
              <a:t>)</a:t>
            </a:r>
            <a:r>
              <a:rPr kumimoji="1" lang="ja-JP" altLang="en-US" sz="900" b="1" dirty="0"/>
              <a:t>意思</a:t>
            </a:r>
          </a:p>
        </p:txBody>
      </p:sp>
      <p:sp>
        <p:nvSpPr>
          <p:cNvPr id="51" name="角丸四角形 50"/>
          <p:cNvSpPr/>
          <p:nvPr/>
        </p:nvSpPr>
        <p:spPr>
          <a:xfrm>
            <a:off x="6697136" y="3369763"/>
            <a:ext cx="1983515" cy="203200"/>
          </a:xfrm>
          <a:prstGeom prst="roundRect">
            <a:avLst/>
          </a:prstGeom>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b="1" dirty="0"/>
              <a:t>他者の解釈が介在</a:t>
            </a:r>
          </a:p>
        </p:txBody>
      </p:sp>
      <p:sp>
        <p:nvSpPr>
          <p:cNvPr id="52" name="正方形/長方形 51"/>
          <p:cNvSpPr/>
          <p:nvPr/>
        </p:nvSpPr>
        <p:spPr>
          <a:xfrm>
            <a:off x="402372" y="1490133"/>
            <a:ext cx="4017229" cy="279400"/>
          </a:xfrm>
          <a:prstGeom prst="rect">
            <a:avLst/>
          </a:prstGeom>
          <a:no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900" b="1" dirty="0">
              <a:solidFill>
                <a:srgbClr val="FF0000"/>
              </a:solidFill>
              <a:latin typeface="メイリオ" pitchFamily="50" charset="-128"/>
              <a:ea typeface="メイリオ" pitchFamily="50" charset="-128"/>
              <a:cs typeface="メイリオ" pitchFamily="50" charset="-128"/>
            </a:endParaRPr>
          </a:p>
          <a:p>
            <a:pPr algn="ctr"/>
            <a:r>
              <a:rPr kumimoji="1" lang="ja-JP" altLang="en-US" sz="900" b="1" dirty="0">
                <a:solidFill>
                  <a:srgbClr val="FF0000"/>
                </a:solidFill>
                <a:latin typeface="メイリオ" pitchFamily="50" charset="-128"/>
                <a:ea typeface="メイリオ" pitchFamily="50" charset="-128"/>
                <a:cs typeface="メイリオ" pitchFamily="50" charset="-128"/>
              </a:rPr>
              <a:t>ここからはじまる。ここを一緒に作り出す。</a:t>
            </a:r>
          </a:p>
        </p:txBody>
      </p:sp>
      <p:sp>
        <p:nvSpPr>
          <p:cNvPr id="53" name="正方形/長方形 52"/>
          <p:cNvSpPr/>
          <p:nvPr/>
        </p:nvSpPr>
        <p:spPr>
          <a:xfrm>
            <a:off x="948267" y="3623765"/>
            <a:ext cx="3361266" cy="1126037"/>
          </a:xfrm>
          <a:prstGeom prst="rect">
            <a:avLst/>
          </a:prstGeom>
          <a:solidFill>
            <a:schemeClr val="bg1">
              <a:alpha val="77000"/>
            </a:schemeClr>
          </a:solid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900" b="1" dirty="0">
                <a:solidFill>
                  <a:srgbClr val="FF0000"/>
                </a:solidFill>
                <a:latin typeface="メイリオ" pitchFamily="50" charset="-128"/>
                <a:ea typeface="メイリオ" pitchFamily="50" charset="-128"/>
                <a:cs typeface="メイリオ" pitchFamily="50" charset="-128"/>
              </a:rPr>
              <a:t>【</a:t>
            </a:r>
            <a:r>
              <a:rPr kumimoji="1" lang="ja-JP" altLang="en-US" sz="900" b="1" dirty="0">
                <a:solidFill>
                  <a:srgbClr val="FF0000"/>
                </a:solidFill>
                <a:latin typeface="メイリオ" pitchFamily="50" charset="-128"/>
                <a:ea typeface="メイリオ" pitchFamily="50" charset="-128"/>
                <a:cs typeface="メイリオ" pitchFamily="50" charset="-128"/>
              </a:rPr>
              <a:t>過去</a:t>
            </a:r>
            <a:r>
              <a:rPr kumimoji="1" lang="en-US" altLang="ja-JP" sz="900" b="1" dirty="0">
                <a:solidFill>
                  <a:srgbClr val="FF0000"/>
                </a:solidFill>
                <a:latin typeface="メイリオ" pitchFamily="50" charset="-128"/>
                <a:ea typeface="メイリオ" pitchFamily="50" charset="-128"/>
                <a:cs typeface="メイリオ" pitchFamily="50" charset="-128"/>
              </a:rPr>
              <a:t>(</a:t>
            </a:r>
            <a:r>
              <a:rPr kumimoji="1" lang="ja-JP" altLang="en-US" sz="900" b="1" dirty="0">
                <a:solidFill>
                  <a:srgbClr val="FF0000"/>
                </a:solidFill>
                <a:latin typeface="メイリオ" pitchFamily="50" charset="-128"/>
                <a:ea typeface="メイリオ" pitchFamily="50" charset="-128"/>
                <a:cs typeface="メイリオ" pitchFamily="50" charset="-128"/>
              </a:rPr>
              <a:t>これまで</a:t>
            </a:r>
            <a:r>
              <a:rPr kumimoji="1" lang="en-US" altLang="ja-JP" sz="900" b="1" dirty="0">
                <a:solidFill>
                  <a:srgbClr val="FF0000"/>
                </a:solidFill>
                <a:latin typeface="メイリオ" pitchFamily="50" charset="-128"/>
                <a:ea typeface="メイリオ" pitchFamily="50" charset="-128"/>
                <a:cs typeface="メイリオ" pitchFamily="50" charset="-128"/>
              </a:rPr>
              <a:t>)】</a:t>
            </a:r>
            <a:r>
              <a:rPr kumimoji="1" lang="ja-JP" altLang="en-US" sz="900" b="1" dirty="0">
                <a:solidFill>
                  <a:srgbClr val="FF0000"/>
                </a:solidFill>
                <a:latin typeface="メイリオ" pitchFamily="50" charset="-128"/>
                <a:ea typeface="メイリオ" pitchFamily="50" charset="-128"/>
                <a:cs typeface="メイリオ" pitchFamily="50" charset="-128"/>
              </a:rPr>
              <a:t>も大事です。</a:t>
            </a:r>
          </a:p>
          <a:p>
            <a:pPr algn="ctr"/>
            <a:endParaRPr kumimoji="1" lang="ja-JP" altLang="en-US" sz="900" b="1" dirty="0">
              <a:solidFill>
                <a:srgbClr val="FF0000"/>
              </a:solidFill>
              <a:latin typeface="メイリオ" pitchFamily="50" charset="-128"/>
              <a:ea typeface="メイリオ" pitchFamily="50" charset="-128"/>
              <a:cs typeface="メイリオ" pitchFamily="50" charset="-128"/>
            </a:endParaRPr>
          </a:p>
          <a:p>
            <a:r>
              <a:rPr kumimoji="1" lang="ja-JP" altLang="en-US" sz="900" b="1" dirty="0">
                <a:solidFill>
                  <a:srgbClr val="FF0000"/>
                </a:solidFill>
                <a:latin typeface="メイリオ" pitchFamily="50" charset="-128"/>
                <a:ea typeface="メイリオ" pitchFamily="50" charset="-128"/>
                <a:cs typeface="メイリオ" pitchFamily="50" charset="-128"/>
              </a:rPr>
              <a:t>・どのように暮らしてきたか。</a:t>
            </a:r>
          </a:p>
          <a:p>
            <a:r>
              <a:rPr kumimoji="1" lang="ja-JP" altLang="en-US" sz="900" b="1" dirty="0">
                <a:solidFill>
                  <a:srgbClr val="FF0000"/>
                </a:solidFill>
                <a:latin typeface="メイリオ" pitchFamily="50" charset="-128"/>
                <a:ea typeface="メイリオ" pitchFamily="50" charset="-128"/>
                <a:cs typeface="メイリオ" pitchFamily="50" charset="-128"/>
              </a:rPr>
              <a:t>・どのような経験をしているか。</a:t>
            </a:r>
          </a:p>
          <a:p>
            <a:r>
              <a:rPr kumimoji="1" lang="ja-JP" altLang="en-US" sz="900" b="1" dirty="0">
                <a:solidFill>
                  <a:srgbClr val="FF0000"/>
                </a:solidFill>
                <a:latin typeface="メイリオ" pitchFamily="50" charset="-128"/>
                <a:ea typeface="メイリオ" pitchFamily="50" charset="-128"/>
                <a:cs typeface="メイリオ" pitchFamily="50" charset="-128"/>
              </a:rPr>
              <a:t>・どう育ち、どのような価値観をもっているか。など</a:t>
            </a:r>
          </a:p>
          <a:p>
            <a:r>
              <a:rPr kumimoji="1" lang="en-US" altLang="ja-JP" sz="900" b="1" dirty="0">
                <a:solidFill>
                  <a:srgbClr val="FF0000"/>
                </a:solidFill>
                <a:latin typeface="メイリオ" pitchFamily="50" charset="-128"/>
                <a:ea typeface="メイリオ" pitchFamily="50" charset="-128"/>
                <a:cs typeface="メイリオ" pitchFamily="50" charset="-128"/>
              </a:rPr>
              <a:t>¶</a:t>
            </a:r>
            <a:r>
              <a:rPr kumimoji="1" lang="ja-JP" altLang="en-US" sz="900" b="1" dirty="0">
                <a:solidFill>
                  <a:srgbClr val="FF0000"/>
                </a:solidFill>
                <a:latin typeface="メイリオ" pitchFamily="50" charset="-128"/>
                <a:ea typeface="メイリオ" pitchFamily="50" charset="-128"/>
                <a:cs typeface="メイリオ" pitchFamily="50" charset="-128"/>
              </a:rPr>
              <a:t>ひとりひとりの物語があります。</a:t>
            </a:r>
          </a:p>
          <a:p>
            <a:r>
              <a:rPr kumimoji="1" lang="ja-JP" altLang="en-US" sz="900" b="1" dirty="0">
                <a:solidFill>
                  <a:srgbClr val="FF0000"/>
                </a:solidFill>
                <a:latin typeface="メイリオ" pitchFamily="50" charset="-128"/>
                <a:ea typeface="メイリオ" pitchFamily="50" charset="-128"/>
                <a:cs typeface="メイリオ" pitchFamily="50" charset="-128"/>
              </a:rPr>
              <a:t>　（ライフヒストリー、ライフストーリー）</a:t>
            </a:r>
            <a:endParaRPr kumimoji="1" lang="en-US" altLang="ja-JP" sz="900" b="1" dirty="0">
              <a:solidFill>
                <a:srgbClr val="FF0000"/>
              </a:solidFill>
              <a:latin typeface="メイリオ" pitchFamily="50" charset="-128"/>
              <a:ea typeface="メイリオ" pitchFamily="50" charset="-128"/>
              <a:cs typeface="メイリオ" pitchFamily="50" charset="-128"/>
            </a:endParaRPr>
          </a:p>
          <a:p>
            <a:r>
              <a:rPr kumimoji="1" lang="en-US" altLang="ja-JP" sz="900" b="1" dirty="0">
                <a:solidFill>
                  <a:srgbClr val="FF0000"/>
                </a:solidFill>
                <a:latin typeface="メイリオ" pitchFamily="50" charset="-128"/>
                <a:ea typeface="メイリオ" pitchFamily="50" charset="-128"/>
                <a:cs typeface="メイリオ" pitchFamily="50" charset="-128"/>
              </a:rPr>
              <a:t>¶</a:t>
            </a:r>
            <a:r>
              <a:rPr kumimoji="1" lang="ja-JP" altLang="en-US" sz="900" b="1" dirty="0">
                <a:solidFill>
                  <a:srgbClr val="FF0000"/>
                </a:solidFill>
                <a:latin typeface="メイリオ" pitchFamily="50" charset="-128"/>
                <a:ea typeface="メイリオ" pitchFamily="50" charset="-128"/>
                <a:cs typeface="メイリオ" pitchFamily="50" charset="-128"/>
              </a:rPr>
              <a:t>いきなりは聞きにくいですが、本人像の理解にも役立ちます。</a:t>
            </a:r>
          </a:p>
        </p:txBody>
      </p:sp>
      <p:sp>
        <p:nvSpPr>
          <p:cNvPr id="54" name="正方形/長方形 53"/>
          <p:cNvSpPr/>
          <p:nvPr/>
        </p:nvSpPr>
        <p:spPr>
          <a:xfrm>
            <a:off x="2666999" y="5310996"/>
            <a:ext cx="1642533" cy="979738"/>
          </a:xfrm>
          <a:prstGeom prst="rect">
            <a:avLst/>
          </a:prstGeom>
          <a:no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900" b="1" dirty="0">
                <a:solidFill>
                  <a:srgbClr val="FF0000"/>
                </a:solidFill>
                <a:latin typeface="メイリオ" pitchFamily="50" charset="-128"/>
                <a:ea typeface="メイリオ" pitchFamily="50" charset="-128"/>
                <a:cs typeface="メイリオ" pitchFamily="50" charset="-128"/>
              </a:rPr>
              <a:t>【</a:t>
            </a:r>
            <a:r>
              <a:rPr kumimoji="1" lang="ja-JP" altLang="en-US" sz="900" b="1" dirty="0">
                <a:solidFill>
                  <a:srgbClr val="FF0000"/>
                </a:solidFill>
                <a:latin typeface="メイリオ" pitchFamily="50" charset="-128"/>
                <a:ea typeface="メイリオ" pitchFamily="50" charset="-128"/>
                <a:cs typeface="メイリオ" pitchFamily="50" charset="-128"/>
              </a:rPr>
              <a:t>人間関係</a:t>
            </a:r>
            <a:r>
              <a:rPr kumimoji="1" lang="en-US" altLang="ja-JP" sz="900" b="1" dirty="0">
                <a:solidFill>
                  <a:srgbClr val="FF0000"/>
                </a:solidFill>
                <a:latin typeface="メイリオ" pitchFamily="50" charset="-128"/>
                <a:ea typeface="メイリオ" pitchFamily="50" charset="-128"/>
                <a:cs typeface="メイリオ" pitchFamily="50" charset="-128"/>
              </a:rPr>
              <a:t>】【</a:t>
            </a:r>
            <a:r>
              <a:rPr kumimoji="1" lang="ja-JP" altLang="en-US" sz="900" b="1" dirty="0">
                <a:solidFill>
                  <a:srgbClr val="FF0000"/>
                </a:solidFill>
                <a:latin typeface="メイリオ" pitchFamily="50" charset="-128"/>
                <a:ea typeface="メイリオ" pitchFamily="50" charset="-128"/>
                <a:cs typeface="メイリオ" pitchFamily="50" charset="-128"/>
              </a:rPr>
              <a:t>社会とのつながり</a:t>
            </a:r>
            <a:r>
              <a:rPr kumimoji="1" lang="en-US" altLang="ja-JP" sz="900" b="1" dirty="0">
                <a:solidFill>
                  <a:srgbClr val="FF0000"/>
                </a:solidFill>
                <a:latin typeface="メイリオ" pitchFamily="50" charset="-128"/>
                <a:ea typeface="メイリオ" pitchFamily="50" charset="-128"/>
                <a:cs typeface="メイリオ" pitchFamily="50" charset="-128"/>
              </a:rPr>
              <a:t>】</a:t>
            </a:r>
            <a:r>
              <a:rPr kumimoji="1" lang="ja-JP" altLang="en-US" sz="900" b="1" dirty="0">
                <a:solidFill>
                  <a:srgbClr val="FF0000"/>
                </a:solidFill>
                <a:latin typeface="メイリオ" pitchFamily="50" charset="-128"/>
                <a:ea typeface="メイリオ" pitchFamily="50" charset="-128"/>
                <a:cs typeface="メイリオ" pitchFamily="50" charset="-128"/>
              </a:rPr>
              <a:t>を幅広く捉えます。</a:t>
            </a:r>
          </a:p>
          <a:p>
            <a:pPr algn="ctr"/>
            <a:endParaRPr kumimoji="1" lang="ja-JP" altLang="en-US" sz="900" b="1" dirty="0">
              <a:solidFill>
                <a:srgbClr val="FF0000"/>
              </a:solidFill>
              <a:latin typeface="メイリオ" pitchFamily="50" charset="-128"/>
              <a:ea typeface="メイリオ" pitchFamily="50" charset="-128"/>
              <a:cs typeface="メイリオ" pitchFamily="50" charset="-128"/>
            </a:endParaRPr>
          </a:p>
          <a:p>
            <a:r>
              <a:rPr kumimoji="1" lang="en-US" altLang="ja-JP" sz="900" b="1" dirty="0">
                <a:solidFill>
                  <a:srgbClr val="FF0000"/>
                </a:solidFill>
                <a:latin typeface="メイリオ" pitchFamily="50" charset="-128"/>
                <a:ea typeface="メイリオ" pitchFamily="50" charset="-128"/>
                <a:cs typeface="メイリオ" pitchFamily="50" charset="-128"/>
              </a:rPr>
              <a:t>¶</a:t>
            </a:r>
            <a:r>
              <a:rPr kumimoji="1" lang="ja-JP" altLang="en-US" sz="900" b="1" dirty="0">
                <a:solidFill>
                  <a:srgbClr val="FF0000"/>
                </a:solidFill>
                <a:latin typeface="メイリオ" pitchFamily="50" charset="-128"/>
                <a:ea typeface="メイリオ" pitchFamily="50" charset="-128"/>
                <a:cs typeface="メイリオ" pitchFamily="50" charset="-128"/>
              </a:rPr>
              <a:t>本人にとっての「地域」とはなにかをつかみます。</a:t>
            </a:r>
          </a:p>
        </p:txBody>
      </p:sp>
      <p:sp>
        <p:nvSpPr>
          <p:cNvPr id="55" name="正方形/長方形 54"/>
          <p:cNvSpPr/>
          <p:nvPr/>
        </p:nvSpPr>
        <p:spPr>
          <a:xfrm>
            <a:off x="1761068" y="2590898"/>
            <a:ext cx="2548465" cy="190452"/>
          </a:xfrm>
          <a:prstGeom prst="rect">
            <a:avLst/>
          </a:prstGeom>
          <a:solidFill>
            <a:schemeClr val="bg1">
              <a:alpha val="63000"/>
            </a:schemeClr>
          </a:solid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900" b="1" dirty="0">
                <a:solidFill>
                  <a:srgbClr val="FF0000"/>
                </a:solidFill>
                <a:latin typeface="メイリオ" pitchFamily="50" charset="-128"/>
                <a:ea typeface="メイリオ" pitchFamily="50" charset="-128"/>
                <a:cs typeface="メイリオ" pitchFamily="50" charset="-128"/>
              </a:rPr>
              <a:t>どのようなリズムをもっている人でしょうか。</a:t>
            </a:r>
          </a:p>
        </p:txBody>
      </p:sp>
      <p:sp>
        <p:nvSpPr>
          <p:cNvPr id="56" name="正方形/長方形 55"/>
          <p:cNvSpPr/>
          <p:nvPr/>
        </p:nvSpPr>
        <p:spPr>
          <a:xfrm>
            <a:off x="770465" y="5310996"/>
            <a:ext cx="1642533" cy="979738"/>
          </a:xfrm>
          <a:prstGeom prst="rect">
            <a:avLst/>
          </a:prstGeom>
          <a:no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900" b="1" dirty="0">
                <a:solidFill>
                  <a:srgbClr val="FF0000"/>
                </a:solidFill>
                <a:latin typeface="メイリオ" pitchFamily="50" charset="-128"/>
                <a:ea typeface="メイリオ" pitchFamily="50" charset="-128"/>
                <a:cs typeface="メイリオ" pitchFamily="50" charset="-128"/>
              </a:rPr>
              <a:t>パッと書けるようにしましょう。</a:t>
            </a:r>
          </a:p>
          <a:p>
            <a:endParaRPr kumimoji="1" lang="ja-JP" altLang="en-US" sz="900" b="1" dirty="0">
              <a:solidFill>
                <a:srgbClr val="FF0000"/>
              </a:solidFill>
              <a:latin typeface="メイリオ" pitchFamily="50" charset="-128"/>
              <a:ea typeface="メイリオ" pitchFamily="50" charset="-128"/>
              <a:cs typeface="メイリオ" pitchFamily="50" charset="-128"/>
            </a:endParaRPr>
          </a:p>
          <a:p>
            <a:r>
              <a:rPr kumimoji="1" lang="ja-JP" altLang="en-US" sz="900" b="1" dirty="0">
                <a:solidFill>
                  <a:srgbClr val="FF0000"/>
                </a:solidFill>
                <a:latin typeface="メイリオ" pitchFamily="50" charset="-128"/>
                <a:ea typeface="メイリオ" pitchFamily="50" charset="-128"/>
                <a:cs typeface="メイリオ" pitchFamily="50" charset="-128"/>
              </a:rPr>
              <a:t>書き方の本はたくさんでています。</a:t>
            </a:r>
          </a:p>
        </p:txBody>
      </p:sp>
      <p:sp>
        <p:nvSpPr>
          <p:cNvPr id="58" name="角丸四角形 57"/>
          <p:cNvSpPr/>
          <p:nvPr/>
        </p:nvSpPr>
        <p:spPr>
          <a:xfrm>
            <a:off x="5527571" y="3917672"/>
            <a:ext cx="3034542" cy="1393324"/>
          </a:xfrm>
          <a:prstGeom prst="roundRect">
            <a:avLst/>
          </a:prstGeom>
          <a:solidFill>
            <a:srgbClr val="C00000">
              <a:alpha val="75000"/>
            </a:srgb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b="1" dirty="0"/>
              <a:t>意図をもって集めた情報を整理します。</a:t>
            </a:r>
          </a:p>
          <a:p>
            <a:pPr algn="ctr"/>
            <a:r>
              <a:rPr kumimoji="1" lang="ja-JP" altLang="en-US" sz="900" b="1" dirty="0"/>
              <a:t>（情報の取捨選択から整理と分析です。）</a:t>
            </a:r>
          </a:p>
          <a:p>
            <a:endParaRPr kumimoji="1" lang="ja-JP" altLang="en-US" sz="900" b="1" dirty="0"/>
          </a:p>
          <a:p>
            <a:r>
              <a:rPr kumimoji="1" lang="ja-JP" altLang="en-US" sz="900" b="1" dirty="0"/>
              <a:t>・多角的な検討や必要な視点が落ちていないかの確</a:t>
            </a:r>
          </a:p>
          <a:p>
            <a:r>
              <a:rPr kumimoji="1" lang="ja-JP" altLang="en-US" sz="900" b="1" dirty="0"/>
              <a:t>　認に有効です。</a:t>
            </a:r>
          </a:p>
          <a:p>
            <a:r>
              <a:rPr kumimoji="1" lang="ja-JP" altLang="en-US" sz="900" b="1" dirty="0"/>
              <a:t>・網羅すること</a:t>
            </a:r>
            <a:r>
              <a:rPr kumimoji="1" lang="en-US" altLang="ja-JP" sz="900" b="1" dirty="0"/>
              <a:t>(</a:t>
            </a:r>
            <a:r>
              <a:rPr kumimoji="1" lang="ja-JP" altLang="en-US" sz="900" b="1" dirty="0"/>
              <a:t>埋めること</a:t>
            </a:r>
            <a:r>
              <a:rPr kumimoji="1" lang="en-US" altLang="ja-JP" sz="900" b="1" dirty="0"/>
              <a:t>)</a:t>
            </a:r>
            <a:r>
              <a:rPr kumimoji="1" lang="ja-JP" altLang="en-US" sz="900" b="1" dirty="0"/>
              <a:t>がいいアセスメントでは</a:t>
            </a:r>
          </a:p>
          <a:p>
            <a:r>
              <a:rPr kumimoji="1" lang="ja-JP" altLang="en-US" sz="900" b="1" dirty="0"/>
              <a:t>　ありません（あまりに聞けていないのも困るが）。</a:t>
            </a:r>
          </a:p>
          <a:p>
            <a:pPr algn="ctr"/>
            <a:endParaRPr kumimoji="1" lang="ja-JP" altLang="en-US" sz="900" b="1" dirty="0"/>
          </a:p>
        </p:txBody>
      </p:sp>
    </p:spTree>
    <p:extLst>
      <p:ext uri="{BB962C8B-B14F-4D97-AF65-F5344CB8AC3E}">
        <p14:creationId xmlns:p14="http://schemas.microsoft.com/office/powerpoint/2010/main" val="3173148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5" name="AutoShape 47"/>
          <p:cNvSpPr>
            <a:spLocks noChangeArrowheads="1"/>
          </p:cNvSpPr>
          <p:nvPr/>
        </p:nvSpPr>
        <p:spPr bwMode="auto">
          <a:xfrm>
            <a:off x="304800" y="836706"/>
            <a:ext cx="8686800" cy="5200027"/>
          </a:xfrm>
          <a:prstGeom prst="roundRect">
            <a:avLst>
              <a:gd name="adj" fmla="val 4286"/>
            </a:avLst>
          </a:prstGeom>
          <a:noFill/>
          <a:ln w="22225">
            <a:solidFill>
              <a:schemeClr val="tx1"/>
            </a:solidFill>
            <a:round/>
            <a:headEnd/>
            <a:tailEnd/>
          </a:ln>
        </p:spPr>
        <p:txBody>
          <a:bodyPr wrap="none" anchor="ctr"/>
          <a:lstStyle/>
          <a:p>
            <a:endParaRPr lang="ja-JP" altLang="en-US"/>
          </a:p>
        </p:txBody>
      </p:sp>
      <p:sp>
        <p:nvSpPr>
          <p:cNvPr id="37" name="スライド番号プレースホルダ 36"/>
          <p:cNvSpPr>
            <a:spLocks noGrp="1"/>
          </p:cNvSpPr>
          <p:nvPr>
            <p:ph type="sldNum" sz="quarter" idx="12"/>
          </p:nvPr>
        </p:nvSpPr>
        <p:spPr/>
        <p:txBody>
          <a:bodyPr/>
          <a:lstStyle/>
          <a:p>
            <a:fld id="{5FD889E0-CAB2-4699-909D-B9A88D47ACBE}" type="slidenum">
              <a:rPr lang="en-US" smtClean="0"/>
              <a:pPr/>
              <a:t>27</a:t>
            </a:fld>
            <a:endParaRPr lang="en-US"/>
          </a:p>
        </p:txBody>
      </p:sp>
      <p:sp>
        <p:nvSpPr>
          <p:cNvPr id="2050" name="Rectangle 2"/>
          <p:cNvSpPr>
            <a:spLocks noGrp="1" noChangeArrowheads="1"/>
          </p:cNvSpPr>
          <p:nvPr>
            <p:ph type="ctrTitle" idx="4294967295"/>
          </p:nvPr>
        </p:nvSpPr>
        <p:spPr>
          <a:xfrm>
            <a:off x="195072" y="185674"/>
            <a:ext cx="8388350" cy="457200"/>
          </a:xfrm>
          <a:noFill/>
        </p:spPr>
        <p:txBody>
          <a:bodyPr>
            <a:normAutofit/>
          </a:bodyPr>
          <a:lstStyle/>
          <a:p>
            <a:pPr algn="l"/>
            <a:r>
              <a:rPr lang="ja-JP" altLang="en-US" sz="1600" b="1" dirty="0">
                <a:solidFill>
                  <a:schemeClr val="tx1"/>
                </a:solidFill>
                <a:latin typeface="メイリオ"/>
                <a:ea typeface="メイリオ"/>
                <a:cs typeface="メイリオ"/>
              </a:rPr>
              <a:t>参考： 総合的・多角的なアセスメントの枠組み例（見立ての構造化）</a:t>
            </a:r>
          </a:p>
        </p:txBody>
      </p:sp>
      <p:sp>
        <p:nvSpPr>
          <p:cNvPr id="2053" name="Rectangle 5"/>
          <p:cNvSpPr>
            <a:spLocks noChangeArrowheads="1"/>
          </p:cNvSpPr>
          <p:nvPr/>
        </p:nvSpPr>
        <p:spPr bwMode="auto">
          <a:xfrm>
            <a:off x="8534400" y="2353653"/>
            <a:ext cx="341313" cy="1302453"/>
          </a:xfrm>
          <a:prstGeom prst="rect">
            <a:avLst/>
          </a:prstGeom>
          <a:solidFill>
            <a:schemeClr val="accent4">
              <a:lumMod val="20000"/>
              <a:lumOff val="80000"/>
            </a:schemeClr>
          </a:solidFill>
          <a:ln w="9525">
            <a:solidFill>
              <a:schemeClr val="tx1"/>
            </a:solidFill>
            <a:miter lim="800000"/>
            <a:headEnd/>
            <a:tailEnd/>
          </a:ln>
        </p:spPr>
        <p:txBody>
          <a:bodyPr vert="eaVert" wrap="none" anchorCtr="1"/>
          <a:lstStyle/>
          <a:p>
            <a:pPr algn="ctr"/>
            <a:r>
              <a:rPr lang="ja-JP" altLang="en-US" sz="1000"/>
              <a:t>生活歴・生育歴</a:t>
            </a:r>
          </a:p>
        </p:txBody>
      </p:sp>
      <p:sp>
        <p:nvSpPr>
          <p:cNvPr id="2054" name="Rectangle 6"/>
          <p:cNvSpPr>
            <a:spLocks noChangeArrowheads="1"/>
          </p:cNvSpPr>
          <p:nvPr/>
        </p:nvSpPr>
        <p:spPr bwMode="auto">
          <a:xfrm>
            <a:off x="2369721" y="2360706"/>
            <a:ext cx="338554" cy="1295400"/>
          </a:xfrm>
          <a:prstGeom prst="rect">
            <a:avLst/>
          </a:prstGeom>
          <a:solidFill>
            <a:schemeClr val="folHlink"/>
          </a:solidFill>
          <a:ln w="9525">
            <a:solidFill>
              <a:schemeClr val="tx1"/>
            </a:solidFill>
            <a:miter lim="800000"/>
            <a:headEnd/>
            <a:tailEnd/>
          </a:ln>
        </p:spPr>
        <p:txBody>
          <a:bodyPr vert="eaVert" anchorCtr="1">
            <a:spAutoFit/>
          </a:bodyPr>
          <a:lstStyle/>
          <a:p>
            <a:pPr algn="ctr"/>
            <a:r>
              <a:rPr lang="ja-JP" altLang="en-US" sz="1000">
                <a:solidFill>
                  <a:schemeClr val="bg1"/>
                </a:solidFill>
              </a:rPr>
              <a:t>問題解決力</a:t>
            </a:r>
          </a:p>
        </p:txBody>
      </p:sp>
      <p:sp>
        <p:nvSpPr>
          <p:cNvPr id="2055" name="Rectangle 7"/>
          <p:cNvSpPr>
            <a:spLocks noChangeArrowheads="1"/>
          </p:cNvSpPr>
          <p:nvPr/>
        </p:nvSpPr>
        <p:spPr bwMode="auto">
          <a:xfrm>
            <a:off x="3969921" y="2344110"/>
            <a:ext cx="338554" cy="3064596"/>
          </a:xfrm>
          <a:prstGeom prst="rect">
            <a:avLst/>
          </a:prstGeom>
          <a:solidFill>
            <a:schemeClr val="accent4">
              <a:lumMod val="20000"/>
              <a:lumOff val="80000"/>
            </a:schemeClr>
          </a:solidFill>
          <a:ln w="9525">
            <a:solidFill>
              <a:schemeClr val="tx1"/>
            </a:solidFill>
            <a:miter lim="800000"/>
            <a:headEnd/>
            <a:tailEnd/>
          </a:ln>
        </p:spPr>
        <p:txBody>
          <a:bodyPr vert="eaVert" wrap="square" anchorCtr="1">
            <a:spAutoFit/>
          </a:bodyPr>
          <a:lstStyle/>
          <a:p>
            <a:pPr algn="ctr"/>
            <a:r>
              <a:rPr lang="ja-JP" altLang="en-US" sz="1000"/>
              <a:t>抱えている問題（自覚的部分／未自覚な部分）</a:t>
            </a:r>
          </a:p>
        </p:txBody>
      </p:sp>
      <p:sp>
        <p:nvSpPr>
          <p:cNvPr id="2056" name="Rectangle 8"/>
          <p:cNvSpPr>
            <a:spLocks noChangeArrowheads="1"/>
          </p:cNvSpPr>
          <p:nvPr/>
        </p:nvSpPr>
        <p:spPr bwMode="auto">
          <a:xfrm>
            <a:off x="6255921" y="2348674"/>
            <a:ext cx="338554" cy="2221832"/>
          </a:xfrm>
          <a:prstGeom prst="rect">
            <a:avLst/>
          </a:prstGeom>
          <a:solidFill>
            <a:schemeClr val="accent4">
              <a:lumMod val="20000"/>
              <a:lumOff val="80000"/>
            </a:schemeClr>
          </a:solidFill>
          <a:ln w="9525">
            <a:solidFill>
              <a:schemeClr val="tx1"/>
            </a:solidFill>
            <a:miter lim="800000"/>
            <a:headEnd/>
            <a:tailEnd/>
          </a:ln>
        </p:spPr>
        <p:txBody>
          <a:bodyPr vert="eaVert" wrap="square" anchorCtr="1">
            <a:spAutoFit/>
          </a:bodyPr>
          <a:lstStyle/>
          <a:p>
            <a:pPr algn="ctr"/>
            <a:r>
              <a:rPr lang="ja-JP" altLang="en-US" sz="1000"/>
              <a:t>自律度（感情・行動）</a:t>
            </a:r>
          </a:p>
        </p:txBody>
      </p:sp>
      <p:sp>
        <p:nvSpPr>
          <p:cNvPr id="2057" name="Rectangle 9"/>
          <p:cNvSpPr>
            <a:spLocks noChangeArrowheads="1"/>
          </p:cNvSpPr>
          <p:nvPr/>
        </p:nvSpPr>
        <p:spPr bwMode="auto">
          <a:xfrm>
            <a:off x="6636921" y="2348674"/>
            <a:ext cx="338554" cy="2221832"/>
          </a:xfrm>
          <a:prstGeom prst="rect">
            <a:avLst/>
          </a:prstGeom>
          <a:solidFill>
            <a:schemeClr val="accent4">
              <a:lumMod val="20000"/>
              <a:lumOff val="80000"/>
            </a:schemeClr>
          </a:solidFill>
          <a:ln w="9525">
            <a:solidFill>
              <a:schemeClr val="tx1"/>
            </a:solidFill>
            <a:miter lim="800000"/>
            <a:headEnd/>
            <a:tailEnd/>
          </a:ln>
        </p:spPr>
        <p:txBody>
          <a:bodyPr vert="eaVert" wrap="square" anchorCtr="1">
            <a:spAutoFit/>
          </a:bodyPr>
          <a:lstStyle/>
          <a:p>
            <a:pPr algn="ctr"/>
            <a:r>
              <a:rPr lang="ja-JP" altLang="en-US" sz="1000"/>
              <a:t>自立度（生活身体・経済・対人）</a:t>
            </a:r>
          </a:p>
        </p:txBody>
      </p:sp>
      <p:sp>
        <p:nvSpPr>
          <p:cNvPr id="2058" name="Rectangle 10"/>
          <p:cNvSpPr>
            <a:spLocks noChangeArrowheads="1"/>
          </p:cNvSpPr>
          <p:nvPr/>
        </p:nvSpPr>
        <p:spPr bwMode="auto">
          <a:xfrm>
            <a:off x="7017921" y="2356142"/>
            <a:ext cx="338554" cy="842764"/>
          </a:xfrm>
          <a:prstGeom prst="rect">
            <a:avLst/>
          </a:prstGeom>
          <a:solidFill>
            <a:schemeClr val="accent4">
              <a:lumMod val="20000"/>
              <a:lumOff val="80000"/>
            </a:schemeClr>
          </a:solidFill>
          <a:ln w="9525">
            <a:solidFill>
              <a:schemeClr val="tx1"/>
            </a:solidFill>
            <a:miter lim="800000"/>
            <a:headEnd/>
            <a:tailEnd/>
          </a:ln>
        </p:spPr>
        <p:txBody>
          <a:bodyPr vert="eaVert" wrap="square" anchorCtr="1">
            <a:spAutoFit/>
          </a:bodyPr>
          <a:lstStyle/>
          <a:p>
            <a:pPr algn="ctr"/>
            <a:r>
              <a:rPr lang="ja-JP" altLang="en-US" sz="1000"/>
              <a:t>住環境</a:t>
            </a:r>
          </a:p>
        </p:txBody>
      </p:sp>
      <p:sp>
        <p:nvSpPr>
          <p:cNvPr id="2059" name="Rectangle 11"/>
          <p:cNvSpPr>
            <a:spLocks noChangeArrowheads="1"/>
          </p:cNvSpPr>
          <p:nvPr/>
        </p:nvSpPr>
        <p:spPr bwMode="auto">
          <a:xfrm>
            <a:off x="7398921" y="2356142"/>
            <a:ext cx="338554" cy="842764"/>
          </a:xfrm>
          <a:prstGeom prst="rect">
            <a:avLst/>
          </a:prstGeom>
          <a:solidFill>
            <a:schemeClr val="accent4">
              <a:lumMod val="20000"/>
              <a:lumOff val="80000"/>
            </a:schemeClr>
          </a:solidFill>
          <a:ln w="9525">
            <a:solidFill>
              <a:schemeClr val="tx1"/>
            </a:solidFill>
            <a:miter lim="800000"/>
            <a:headEnd/>
            <a:tailEnd/>
          </a:ln>
        </p:spPr>
        <p:txBody>
          <a:bodyPr vert="eaVert" wrap="square" anchorCtr="1">
            <a:spAutoFit/>
          </a:bodyPr>
          <a:lstStyle/>
          <a:p>
            <a:pPr algn="ctr"/>
            <a:r>
              <a:rPr lang="ja-JP" altLang="en-US" sz="1000"/>
              <a:t>経済面</a:t>
            </a:r>
          </a:p>
        </p:txBody>
      </p:sp>
      <p:sp>
        <p:nvSpPr>
          <p:cNvPr id="2060" name="Rectangle 12"/>
          <p:cNvSpPr>
            <a:spLocks noChangeArrowheads="1"/>
          </p:cNvSpPr>
          <p:nvPr/>
        </p:nvSpPr>
        <p:spPr bwMode="auto">
          <a:xfrm>
            <a:off x="7779921" y="2351578"/>
            <a:ext cx="338554" cy="1685528"/>
          </a:xfrm>
          <a:prstGeom prst="rect">
            <a:avLst/>
          </a:prstGeom>
          <a:solidFill>
            <a:schemeClr val="accent4">
              <a:lumMod val="20000"/>
              <a:lumOff val="80000"/>
            </a:schemeClr>
          </a:solidFill>
          <a:ln w="9525">
            <a:solidFill>
              <a:schemeClr val="tx1"/>
            </a:solidFill>
            <a:miter lim="800000"/>
            <a:headEnd/>
            <a:tailEnd/>
          </a:ln>
        </p:spPr>
        <p:txBody>
          <a:bodyPr vert="eaVert" wrap="square" anchorCtr="1">
            <a:spAutoFit/>
          </a:bodyPr>
          <a:lstStyle/>
          <a:p>
            <a:pPr algn="ctr"/>
            <a:r>
              <a:rPr lang="ja-JP" altLang="en-US" sz="1000"/>
              <a:t>精神面（疾病・傾向）</a:t>
            </a:r>
          </a:p>
        </p:txBody>
      </p:sp>
      <p:sp>
        <p:nvSpPr>
          <p:cNvPr id="2061" name="Rectangle 13"/>
          <p:cNvSpPr>
            <a:spLocks noChangeArrowheads="1"/>
          </p:cNvSpPr>
          <p:nvPr/>
        </p:nvSpPr>
        <p:spPr bwMode="auto">
          <a:xfrm>
            <a:off x="8160921" y="2351578"/>
            <a:ext cx="338554" cy="1685528"/>
          </a:xfrm>
          <a:prstGeom prst="rect">
            <a:avLst/>
          </a:prstGeom>
          <a:solidFill>
            <a:schemeClr val="accent4">
              <a:lumMod val="20000"/>
              <a:lumOff val="80000"/>
            </a:schemeClr>
          </a:solidFill>
          <a:ln w="9525">
            <a:solidFill>
              <a:schemeClr val="tx1"/>
            </a:solidFill>
            <a:miter lim="800000"/>
            <a:headEnd/>
            <a:tailEnd/>
          </a:ln>
        </p:spPr>
        <p:txBody>
          <a:bodyPr vert="eaVert" wrap="square" anchorCtr="1">
            <a:spAutoFit/>
          </a:bodyPr>
          <a:lstStyle/>
          <a:p>
            <a:pPr algn="ctr"/>
            <a:r>
              <a:rPr lang="ja-JP" altLang="en-US" sz="1000"/>
              <a:t>身体面（障害・疾病）</a:t>
            </a:r>
          </a:p>
        </p:txBody>
      </p:sp>
      <p:sp>
        <p:nvSpPr>
          <p:cNvPr id="2062" name="Rectangle 14"/>
          <p:cNvSpPr>
            <a:spLocks noChangeArrowheads="1"/>
          </p:cNvSpPr>
          <p:nvPr/>
        </p:nvSpPr>
        <p:spPr bwMode="auto">
          <a:xfrm>
            <a:off x="3563888" y="1901846"/>
            <a:ext cx="5328592" cy="377724"/>
          </a:xfrm>
          <a:prstGeom prst="rect">
            <a:avLst/>
          </a:prstGeom>
          <a:solidFill>
            <a:schemeClr val="accent4">
              <a:lumMod val="20000"/>
              <a:lumOff val="80000"/>
            </a:schemeClr>
          </a:solidFill>
          <a:ln w="9525">
            <a:solidFill>
              <a:schemeClr val="tx1"/>
            </a:solidFill>
            <a:miter lim="800000"/>
            <a:headEnd/>
            <a:tailEnd/>
          </a:ln>
        </p:spPr>
        <p:txBody>
          <a:bodyPr wrap="none" anchor="ctr"/>
          <a:lstStyle/>
          <a:p>
            <a:pPr algn="ctr"/>
            <a:r>
              <a:rPr lang="ja-JP" altLang="en-US" sz="1000"/>
              <a:t>個人情報</a:t>
            </a:r>
          </a:p>
        </p:txBody>
      </p:sp>
      <p:sp>
        <p:nvSpPr>
          <p:cNvPr id="2063" name="Rectangle 15"/>
          <p:cNvSpPr>
            <a:spLocks noChangeArrowheads="1"/>
          </p:cNvSpPr>
          <p:nvPr/>
        </p:nvSpPr>
        <p:spPr bwMode="auto">
          <a:xfrm>
            <a:off x="1619672" y="1903506"/>
            <a:ext cx="1872207" cy="376064"/>
          </a:xfrm>
          <a:prstGeom prst="rect">
            <a:avLst/>
          </a:prstGeom>
          <a:solidFill>
            <a:schemeClr val="folHlink"/>
          </a:solidFill>
          <a:ln w="9525">
            <a:solidFill>
              <a:schemeClr val="tx1"/>
            </a:solidFill>
            <a:miter lim="800000"/>
            <a:headEnd/>
            <a:tailEnd/>
          </a:ln>
        </p:spPr>
        <p:txBody>
          <a:bodyPr wrap="none" anchor="ctr"/>
          <a:lstStyle/>
          <a:p>
            <a:pPr algn="ctr"/>
            <a:r>
              <a:rPr lang="ja-JP" altLang="en-US" sz="1000">
                <a:solidFill>
                  <a:schemeClr val="bg1"/>
                </a:solidFill>
              </a:rPr>
              <a:t>家族情報</a:t>
            </a:r>
          </a:p>
        </p:txBody>
      </p:sp>
      <p:sp>
        <p:nvSpPr>
          <p:cNvPr id="2064" name="Rectangle 16"/>
          <p:cNvSpPr>
            <a:spLocks noChangeArrowheads="1"/>
          </p:cNvSpPr>
          <p:nvPr/>
        </p:nvSpPr>
        <p:spPr bwMode="auto">
          <a:xfrm>
            <a:off x="3491880" y="1141506"/>
            <a:ext cx="2034778" cy="334888"/>
          </a:xfrm>
          <a:prstGeom prst="rect">
            <a:avLst/>
          </a:prstGeom>
          <a:solidFill>
            <a:schemeClr val="hlink"/>
          </a:solidFill>
          <a:ln w="9525">
            <a:solidFill>
              <a:schemeClr val="tx1"/>
            </a:solidFill>
            <a:miter lim="800000"/>
            <a:headEnd/>
            <a:tailEnd/>
          </a:ln>
        </p:spPr>
        <p:txBody>
          <a:bodyPr wrap="none" anchor="ctr"/>
          <a:lstStyle/>
          <a:p>
            <a:pPr algn="ctr"/>
            <a:r>
              <a:rPr lang="ja-JP" altLang="en-US" sz="1200">
                <a:solidFill>
                  <a:schemeClr val="bg1"/>
                </a:solidFill>
              </a:rPr>
              <a:t>第一印象・本人の希望</a:t>
            </a:r>
          </a:p>
        </p:txBody>
      </p:sp>
      <p:sp>
        <p:nvSpPr>
          <p:cNvPr id="2065" name="Rectangle 17"/>
          <p:cNvSpPr>
            <a:spLocks noChangeArrowheads="1"/>
          </p:cNvSpPr>
          <p:nvPr/>
        </p:nvSpPr>
        <p:spPr bwMode="auto">
          <a:xfrm>
            <a:off x="4731921" y="2353653"/>
            <a:ext cx="338554" cy="1302453"/>
          </a:xfrm>
          <a:prstGeom prst="rect">
            <a:avLst/>
          </a:prstGeom>
          <a:solidFill>
            <a:schemeClr val="accent4">
              <a:lumMod val="20000"/>
              <a:lumOff val="80000"/>
            </a:schemeClr>
          </a:solidFill>
          <a:ln w="9525">
            <a:solidFill>
              <a:schemeClr val="tx1"/>
            </a:solidFill>
            <a:miter lim="800000"/>
            <a:headEnd/>
            <a:tailEnd/>
          </a:ln>
        </p:spPr>
        <p:txBody>
          <a:bodyPr vert="eaVert" wrap="square" anchorCtr="1">
            <a:spAutoFit/>
          </a:bodyPr>
          <a:lstStyle/>
          <a:p>
            <a:pPr algn="ctr"/>
            <a:r>
              <a:rPr lang="ja-JP" altLang="en-US" sz="1000"/>
              <a:t>残存機能</a:t>
            </a:r>
          </a:p>
        </p:txBody>
      </p:sp>
      <p:sp>
        <p:nvSpPr>
          <p:cNvPr id="2066" name="Rectangle 18"/>
          <p:cNvSpPr>
            <a:spLocks noChangeArrowheads="1"/>
          </p:cNvSpPr>
          <p:nvPr/>
        </p:nvSpPr>
        <p:spPr bwMode="auto">
          <a:xfrm>
            <a:off x="5112921" y="2351163"/>
            <a:ext cx="338554" cy="1762143"/>
          </a:xfrm>
          <a:prstGeom prst="rect">
            <a:avLst/>
          </a:prstGeom>
          <a:solidFill>
            <a:schemeClr val="accent4">
              <a:lumMod val="20000"/>
              <a:lumOff val="80000"/>
            </a:schemeClr>
          </a:solidFill>
          <a:ln w="9525">
            <a:solidFill>
              <a:schemeClr val="tx1"/>
            </a:solidFill>
            <a:miter lim="800000"/>
            <a:headEnd/>
            <a:tailEnd/>
          </a:ln>
        </p:spPr>
        <p:txBody>
          <a:bodyPr vert="eaVert" wrap="square" anchorCtr="1">
            <a:spAutoFit/>
          </a:bodyPr>
          <a:lstStyle/>
          <a:p>
            <a:pPr algn="ctr"/>
            <a:r>
              <a:rPr lang="ja-JP" altLang="en-US" sz="1000"/>
              <a:t>家族の中での位置づけ</a:t>
            </a:r>
          </a:p>
        </p:txBody>
      </p:sp>
      <p:sp>
        <p:nvSpPr>
          <p:cNvPr id="2067" name="Rectangle 19"/>
          <p:cNvSpPr>
            <a:spLocks noChangeArrowheads="1"/>
          </p:cNvSpPr>
          <p:nvPr/>
        </p:nvSpPr>
        <p:spPr bwMode="auto">
          <a:xfrm>
            <a:off x="5493921" y="2353030"/>
            <a:ext cx="338554" cy="1417376"/>
          </a:xfrm>
          <a:prstGeom prst="rect">
            <a:avLst/>
          </a:prstGeom>
          <a:solidFill>
            <a:schemeClr val="accent4">
              <a:lumMod val="20000"/>
              <a:lumOff val="80000"/>
            </a:schemeClr>
          </a:solidFill>
          <a:ln w="9525">
            <a:solidFill>
              <a:schemeClr val="tx1"/>
            </a:solidFill>
            <a:miter lim="800000"/>
            <a:headEnd/>
            <a:tailEnd/>
          </a:ln>
        </p:spPr>
        <p:txBody>
          <a:bodyPr vert="eaVert" wrap="square" anchorCtr="1">
            <a:spAutoFit/>
          </a:bodyPr>
          <a:lstStyle/>
          <a:p>
            <a:pPr algn="ctr"/>
            <a:r>
              <a:rPr lang="ja-JP" altLang="en-US" sz="1000"/>
              <a:t>社会性（友人関係）</a:t>
            </a:r>
          </a:p>
        </p:txBody>
      </p:sp>
      <p:sp>
        <p:nvSpPr>
          <p:cNvPr id="2068" name="Rectangle 20"/>
          <p:cNvSpPr>
            <a:spLocks noChangeArrowheads="1"/>
          </p:cNvSpPr>
          <p:nvPr/>
        </p:nvSpPr>
        <p:spPr bwMode="auto">
          <a:xfrm>
            <a:off x="5874921" y="2353653"/>
            <a:ext cx="338554" cy="1302453"/>
          </a:xfrm>
          <a:prstGeom prst="rect">
            <a:avLst/>
          </a:prstGeom>
          <a:solidFill>
            <a:schemeClr val="accent4">
              <a:lumMod val="20000"/>
              <a:lumOff val="80000"/>
            </a:schemeClr>
          </a:solidFill>
          <a:ln w="9525">
            <a:solidFill>
              <a:schemeClr val="tx1"/>
            </a:solidFill>
            <a:miter lim="800000"/>
            <a:headEnd/>
            <a:tailEnd/>
          </a:ln>
        </p:spPr>
        <p:txBody>
          <a:bodyPr vert="eaVert" wrap="square" anchorCtr="1">
            <a:spAutoFit/>
          </a:bodyPr>
          <a:lstStyle/>
          <a:p>
            <a:pPr algn="ctr"/>
            <a:r>
              <a:rPr lang="ja-JP" altLang="en-US" sz="1000"/>
              <a:t>解決能力</a:t>
            </a:r>
          </a:p>
        </p:txBody>
      </p:sp>
      <p:sp>
        <p:nvSpPr>
          <p:cNvPr id="2069" name="Rectangle 21"/>
          <p:cNvSpPr>
            <a:spLocks noChangeArrowheads="1"/>
          </p:cNvSpPr>
          <p:nvPr/>
        </p:nvSpPr>
        <p:spPr bwMode="auto">
          <a:xfrm>
            <a:off x="2750721" y="2360706"/>
            <a:ext cx="338554" cy="1295400"/>
          </a:xfrm>
          <a:prstGeom prst="rect">
            <a:avLst/>
          </a:prstGeom>
          <a:solidFill>
            <a:schemeClr val="folHlink"/>
          </a:solidFill>
          <a:ln w="9525">
            <a:solidFill>
              <a:schemeClr val="tx1"/>
            </a:solidFill>
            <a:miter lim="800000"/>
            <a:headEnd/>
            <a:tailEnd/>
          </a:ln>
        </p:spPr>
        <p:txBody>
          <a:bodyPr vert="eaVert" anchorCtr="1">
            <a:spAutoFit/>
          </a:bodyPr>
          <a:lstStyle/>
          <a:p>
            <a:pPr algn="ctr"/>
            <a:r>
              <a:rPr lang="ja-JP" altLang="en-US" sz="1000">
                <a:solidFill>
                  <a:schemeClr val="bg1"/>
                </a:solidFill>
              </a:rPr>
              <a:t>経済的支援体制</a:t>
            </a:r>
          </a:p>
        </p:txBody>
      </p:sp>
      <p:sp>
        <p:nvSpPr>
          <p:cNvPr id="2070" name="Rectangle 22"/>
          <p:cNvSpPr>
            <a:spLocks noChangeArrowheads="1"/>
          </p:cNvSpPr>
          <p:nvPr/>
        </p:nvSpPr>
        <p:spPr bwMode="auto">
          <a:xfrm>
            <a:off x="4350921" y="2348259"/>
            <a:ext cx="338554" cy="2298447"/>
          </a:xfrm>
          <a:prstGeom prst="rect">
            <a:avLst/>
          </a:prstGeom>
          <a:solidFill>
            <a:schemeClr val="accent4">
              <a:lumMod val="20000"/>
              <a:lumOff val="80000"/>
            </a:schemeClr>
          </a:solidFill>
          <a:ln w="9525">
            <a:solidFill>
              <a:schemeClr val="tx1"/>
            </a:solidFill>
            <a:miter lim="800000"/>
            <a:headEnd/>
            <a:tailEnd/>
          </a:ln>
        </p:spPr>
        <p:txBody>
          <a:bodyPr vert="eaVert" wrap="square" anchorCtr="1">
            <a:spAutoFit/>
          </a:bodyPr>
          <a:lstStyle/>
          <a:p>
            <a:pPr algn="ctr"/>
            <a:r>
              <a:rPr lang="ja-JP" altLang="en-US" sz="1000"/>
              <a:t>生活上の変化・エピソード</a:t>
            </a:r>
          </a:p>
        </p:txBody>
      </p:sp>
      <p:sp>
        <p:nvSpPr>
          <p:cNvPr id="2072" name="Rectangle 24"/>
          <p:cNvSpPr>
            <a:spLocks noChangeArrowheads="1"/>
          </p:cNvSpPr>
          <p:nvPr/>
        </p:nvSpPr>
        <p:spPr bwMode="auto">
          <a:xfrm>
            <a:off x="3131721" y="2360706"/>
            <a:ext cx="338554" cy="1295400"/>
          </a:xfrm>
          <a:prstGeom prst="rect">
            <a:avLst/>
          </a:prstGeom>
          <a:solidFill>
            <a:schemeClr val="folHlink"/>
          </a:solidFill>
          <a:ln w="9525">
            <a:solidFill>
              <a:schemeClr val="tx1"/>
            </a:solidFill>
            <a:miter lim="800000"/>
            <a:headEnd/>
            <a:tailEnd/>
          </a:ln>
        </p:spPr>
        <p:txBody>
          <a:bodyPr vert="eaVert" anchorCtr="1">
            <a:spAutoFit/>
          </a:bodyPr>
          <a:lstStyle/>
          <a:p>
            <a:pPr algn="ctr"/>
            <a:r>
              <a:rPr lang="ja-JP" altLang="en-US" sz="1000">
                <a:solidFill>
                  <a:schemeClr val="bg1"/>
                </a:solidFill>
              </a:rPr>
              <a:t>人的支援体制</a:t>
            </a:r>
          </a:p>
        </p:txBody>
      </p:sp>
      <p:sp>
        <p:nvSpPr>
          <p:cNvPr id="2073" name="Rectangle 25"/>
          <p:cNvSpPr>
            <a:spLocks noChangeArrowheads="1"/>
          </p:cNvSpPr>
          <p:nvPr/>
        </p:nvSpPr>
        <p:spPr bwMode="auto">
          <a:xfrm>
            <a:off x="3581400" y="2342865"/>
            <a:ext cx="346075" cy="3294441"/>
          </a:xfrm>
          <a:prstGeom prst="rect">
            <a:avLst/>
          </a:prstGeom>
          <a:solidFill>
            <a:schemeClr val="accent4">
              <a:lumMod val="20000"/>
              <a:lumOff val="80000"/>
            </a:schemeClr>
          </a:solidFill>
          <a:ln w="9525">
            <a:solidFill>
              <a:schemeClr val="tx1"/>
            </a:solidFill>
            <a:miter lim="800000"/>
            <a:headEnd/>
            <a:tailEnd/>
          </a:ln>
        </p:spPr>
        <p:txBody>
          <a:bodyPr vert="eaVert" anchor="b" anchorCtr="1"/>
          <a:lstStyle/>
          <a:p>
            <a:pPr algn="ctr"/>
            <a:r>
              <a:rPr lang="ja-JP" altLang="en-US" sz="1000" dirty="0"/>
              <a:t>今本人のできていること・できること・困っていること</a:t>
            </a:r>
          </a:p>
        </p:txBody>
      </p:sp>
      <p:sp>
        <p:nvSpPr>
          <p:cNvPr id="2074" name="Rectangle 26"/>
          <p:cNvSpPr>
            <a:spLocks noChangeArrowheads="1"/>
          </p:cNvSpPr>
          <p:nvPr/>
        </p:nvSpPr>
        <p:spPr bwMode="auto">
          <a:xfrm>
            <a:off x="762000" y="2360706"/>
            <a:ext cx="346075" cy="1295400"/>
          </a:xfrm>
          <a:prstGeom prst="rect">
            <a:avLst/>
          </a:prstGeom>
          <a:solidFill>
            <a:srgbClr val="E6E6E6"/>
          </a:solidFill>
          <a:ln w="9525">
            <a:solidFill>
              <a:schemeClr val="tx1"/>
            </a:solidFill>
            <a:miter lim="800000"/>
            <a:headEnd/>
            <a:tailEnd/>
          </a:ln>
        </p:spPr>
        <p:txBody>
          <a:bodyPr vert="eaVert" anchorCtr="1">
            <a:spAutoFit/>
          </a:bodyPr>
          <a:lstStyle/>
          <a:p>
            <a:pPr algn="ctr"/>
            <a:r>
              <a:rPr lang="ja-JP" altLang="en-US" sz="1000"/>
              <a:t>地域支援</a:t>
            </a:r>
          </a:p>
        </p:txBody>
      </p:sp>
      <p:sp>
        <p:nvSpPr>
          <p:cNvPr id="2075" name="Rectangle 27"/>
          <p:cNvSpPr>
            <a:spLocks noChangeArrowheads="1"/>
          </p:cNvSpPr>
          <p:nvPr/>
        </p:nvSpPr>
        <p:spPr bwMode="auto">
          <a:xfrm>
            <a:off x="1143000" y="2360706"/>
            <a:ext cx="346075" cy="1295400"/>
          </a:xfrm>
          <a:prstGeom prst="rect">
            <a:avLst/>
          </a:prstGeom>
          <a:solidFill>
            <a:srgbClr val="E6E6E6"/>
          </a:solidFill>
          <a:ln w="9525">
            <a:solidFill>
              <a:schemeClr val="tx1"/>
            </a:solidFill>
            <a:miter lim="800000"/>
            <a:headEnd/>
            <a:tailEnd/>
          </a:ln>
        </p:spPr>
        <p:txBody>
          <a:bodyPr vert="eaVert" anchorCtr="1">
            <a:spAutoFit/>
          </a:bodyPr>
          <a:lstStyle/>
          <a:p>
            <a:pPr algn="ctr"/>
            <a:r>
              <a:rPr lang="ja-JP" altLang="en-US" sz="1000"/>
              <a:t>社会的保証</a:t>
            </a:r>
          </a:p>
        </p:txBody>
      </p:sp>
      <p:sp>
        <p:nvSpPr>
          <p:cNvPr id="2076" name="Rectangle 28"/>
          <p:cNvSpPr>
            <a:spLocks noChangeArrowheads="1"/>
          </p:cNvSpPr>
          <p:nvPr/>
        </p:nvSpPr>
        <p:spPr bwMode="auto">
          <a:xfrm>
            <a:off x="1607721" y="2360706"/>
            <a:ext cx="338554" cy="1295400"/>
          </a:xfrm>
          <a:prstGeom prst="rect">
            <a:avLst/>
          </a:prstGeom>
          <a:solidFill>
            <a:schemeClr val="folHlink"/>
          </a:solidFill>
          <a:ln w="9525">
            <a:solidFill>
              <a:schemeClr val="tx1"/>
            </a:solidFill>
            <a:miter lim="800000"/>
            <a:headEnd/>
            <a:tailEnd/>
          </a:ln>
        </p:spPr>
        <p:txBody>
          <a:bodyPr vert="eaVert" anchorCtr="1">
            <a:spAutoFit/>
          </a:bodyPr>
          <a:lstStyle/>
          <a:p>
            <a:pPr algn="ctr"/>
            <a:r>
              <a:rPr lang="ja-JP" altLang="en-US" sz="1000">
                <a:solidFill>
                  <a:schemeClr val="bg1"/>
                </a:solidFill>
              </a:rPr>
              <a:t>家族間の問題</a:t>
            </a:r>
          </a:p>
        </p:txBody>
      </p:sp>
      <p:sp>
        <p:nvSpPr>
          <p:cNvPr id="2077" name="Rectangle 29"/>
          <p:cNvSpPr>
            <a:spLocks noChangeArrowheads="1"/>
          </p:cNvSpPr>
          <p:nvPr/>
        </p:nvSpPr>
        <p:spPr bwMode="auto">
          <a:xfrm>
            <a:off x="1988721" y="2360706"/>
            <a:ext cx="338554" cy="1981200"/>
          </a:xfrm>
          <a:prstGeom prst="rect">
            <a:avLst/>
          </a:prstGeom>
          <a:solidFill>
            <a:schemeClr val="folHlink"/>
          </a:solidFill>
          <a:ln w="9525">
            <a:solidFill>
              <a:schemeClr val="tx1"/>
            </a:solidFill>
            <a:miter lim="800000"/>
            <a:headEnd/>
            <a:tailEnd/>
          </a:ln>
        </p:spPr>
        <p:txBody>
          <a:bodyPr vert="eaVert" anchorCtr="1">
            <a:spAutoFit/>
          </a:bodyPr>
          <a:lstStyle/>
          <a:p>
            <a:pPr algn="ctr"/>
            <a:r>
              <a:rPr lang="ja-JP" altLang="en-US" sz="1000">
                <a:solidFill>
                  <a:schemeClr val="bg1"/>
                </a:solidFill>
              </a:rPr>
              <a:t>本人について困っていること</a:t>
            </a:r>
          </a:p>
        </p:txBody>
      </p:sp>
      <p:sp>
        <p:nvSpPr>
          <p:cNvPr id="2081" name="Rectangle 33"/>
          <p:cNvSpPr>
            <a:spLocks noChangeArrowheads="1"/>
          </p:cNvSpPr>
          <p:nvPr/>
        </p:nvSpPr>
        <p:spPr bwMode="auto">
          <a:xfrm>
            <a:off x="381000" y="2360706"/>
            <a:ext cx="346075" cy="1295400"/>
          </a:xfrm>
          <a:prstGeom prst="rect">
            <a:avLst/>
          </a:prstGeom>
          <a:solidFill>
            <a:srgbClr val="E6E6E6"/>
          </a:solidFill>
          <a:ln w="9525">
            <a:solidFill>
              <a:schemeClr val="tx1"/>
            </a:solidFill>
            <a:miter lim="800000"/>
            <a:headEnd/>
            <a:tailEnd/>
          </a:ln>
        </p:spPr>
        <p:txBody>
          <a:bodyPr vert="eaVert" anchorCtr="1">
            <a:spAutoFit/>
          </a:bodyPr>
          <a:lstStyle/>
          <a:p>
            <a:pPr algn="ctr"/>
            <a:r>
              <a:rPr lang="ja-JP" altLang="en-US" sz="1000"/>
              <a:t>居住地の特性</a:t>
            </a:r>
          </a:p>
        </p:txBody>
      </p:sp>
      <p:sp>
        <p:nvSpPr>
          <p:cNvPr id="2083" name="Rectangle 35"/>
          <p:cNvSpPr>
            <a:spLocks noChangeArrowheads="1"/>
          </p:cNvSpPr>
          <p:nvPr/>
        </p:nvSpPr>
        <p:spPr bwMode="auto">
          <a:xfrm>
            <a:off x="395536" y="1903506"/>
            <a:ext cx="1080120" cy="376064"/>
          </a:xfrm>
          <a:prstGeom prst="rect">
            <a:avLst/>
          </a:prstGeom>
          <a:solidFill>
            <a:srgbClr val="E6E6E6"/>
          </a:solidFill>
          <a:ln w="9525">
            <a:solidFill>
              <a:schemeClr val="tx1"/>
            </a:solidFill>
            <a:miter lim="800000"/>
            <a:headEnd/>
            <a:tailEnd/>
          </a:ln>
        </p:spPr>
        <p:txBody>
          <a:bodyPr wrap="none" anchor="ctr"/>
          <a:lstStyle/>
          <a:p>
            <a:pPr algn="ctr"/>
            <a:r>
              <a:rPr lang="ja-JP" altLang="en-US" sz="1000"/>
              <a:t>環境情報</a:t>
            </a:r>
          </a:p>
        </p:txBody>
      </p:sp>
      <p:sp>
        <p:nvSpPr>
          <p:cNvPr id="2084" name="Rectangle 36"/>
          <p:cNvSpPr>
            <a:spLocks noChangeArrowheads="1"/>
          </p:cNvSpPr>
          <p:nvPr/>
        </p:nvSpPr>
        <p:spPr bwMode="auto">
          <a:xfrm>
            <a:off x="4105275" y="684306"/>
            <a:ext cx="931863" cy="360040"/>
          </a:xfrm>
          <a:prstGeom prst="rect">
            <a:avLst/>
          </a:prstGeom>
          <a:solidFill>
            <a:srgbClr val="FF6FCF"/>
          </a:solidFill>
          <a:ln w="9525">
            <a:solidFill>
              <a:schemeClr val="tx1"/>
            </a:solidFill>
            <a:miter lim="800000"/>
            <a:headEnd/>
            <a:tailEnd/>
          </a:ln>
        </p:spPr>
        <p:txBody>
          <a:bodyPr wrap="none" anchor="ctr"/>
          <a:lstStyle/>
          <a:p>
            <a:pPr algn="ctr"/>
            <a:r>
              <a:rPr lang="ja-JP" altLang="en-US" sz="1200"/>
              <a:t>情報収集</a:t>
            </a:r>
          </a:p>
        </p:txBody>
      </p:sp>
      <p:sp>
        <p:nvSpPr>
          <p:cNvPr id="2086" name="Rectangle 38"/>
          <p:cNvSpPr>
            <a:spLocks noChangeArrowheads="1"/>
          </p:cNvSpPr>
          <p:nvPr/>
        </p:nvSpPr>
        <p:spPr bwMode="auto">
          <a:xfrm>
            <a:off x="3689350" y="6106993"/>
            <a:ext cx="1763713" cy="304800"/>
          </a:xfrm>
          <a:prstGeom prst="rect">
            <a:avLst/>
          </a:prstGeom>
          <a:solidFill>
            <a:schemeClr val="accent2"/>
          </a:solidFill>
          <a:ln w="9525">
            <a:solidFill>
              <a:schemeClr val="tx1"/>
            </a:solidFill>
            <a:miter lim="800000"/>
            <a:headEnd/>
            <a:tailEnd/>
          </a:ln>
          <a:effectLst/>
        </p:spPr>
        <p:txBody>
          <a:bodyPr wrap="none" anchor="ctr"/>
          <a:lstStyle/>
          <a:p>
            <a:pPr algn="ctr"/>
            <a:r>
              <a:rPr lang="ja-JP" altLang="en-US" sz="1000" dirty="0">
                <a:solidFill>
                  <a:schemeClr val="bg1"/>
                </a:solidFill>
              </a:rPr>
              <a:t>支援の限界</a:t>
            </a:r>
            <a:r>
              <a:rPr lang="en-US" altLang="ja-JP" sz="1000" dirty="0">
                <a:solidFill>
                  <a:schemeClr val="bg1"/>
                </a:solidFill>
              </a:rPr>
              <a:t>: </a:t>
            </a:r>
            <a:r>
              <a:rPr lang="ja-JP" altLang="en-US" sz="1000" dirty="0">
                <a:solidFill>
                  <a:schemeClr val="bg1"/>
                </a:solidFill>
              </a:rPr>
              <a:t>事業所／相談員</a:t>
            </a:r>
          </a:p>
        </p:txBody>
      </p:sp>
      <p:sp>
        <p:nvSpPr>
          <p:cNvPr id="2088" name="Rectangle 40"/>
          <p:cNvSpPr>
            <a:spLocks noChangeArrowheads="1"/>
          </p:cNvSpPr>
          <p:nvPr/>
        </p:nvSpPr>
        <p:spPr bwMode="auto">
          <a:xfrm>
            <a:off x="1981200" y="5696569"/>
            <a:ext cx="5181600" cy="228600"/>
          </a:xfrm>
          <a:prstGeom prst="rect">
            <a:avLst/>
          </a:prstGeom>
          <a:solidFill>
            <a:schemeClr val="hlink"/>
          </a:solidFill>
          <a:ln w="9525">
            <a:solidFill>
              <a:schemeClr val="tx1"/>
            </a:solidFill>
            <a:miter lim="800000"/>
            <a:headEnd/>
            <a:tailEnd/>
          </a:ln>
        </p:spPr>
        <p:txBody>
          <a:bodyPr wrap="none" anchor="ctr"/>
          <a:lstStyle/>
          <a:p>
            <a:pPr algn="ctr"/>
            <a:r>
              <a:rPr lang="ja-JP" altLang="en-US" sz="1000">
                <a:solidFill>
                  <a:schemeClr val="bg1"/>
                </a:solidFill>
              </a:rPr>
              <a:t>連携機関／キーパーソンの存在</a:t>
            </a:r>
          </a:p>
        </p:txBody>
      </p:sp>
      <p:sp>
        <p:nvSpPr>
          <p:cNvPr id="2" name="テキスト ボックス 1"/>
          <p:cNvSpPr txBox="1"/>
          <p:nvPr/>
        </p:nvSpPr>
        <p:spPr>
          <a:xfrm>
            <a:off x="4308475" y="593581"/>
            <a:ext cx="4567238" cy="230832"/>
          </a:xfrm>
          <a:prstGeom prst="rect">
            <a:avLst/>
          </a:prstGeom>
          <a:noFill/>
        </p:spPr>
        <p:txBody>
          <a:bodyPr wrap="square" rtlCol="0">
            <a:spAutoFit/>
          </a:bodyPr>
          <a:lstStyle/>
          <a:p>
            <a:pPr algn="r"/>
            <a:r>
              <a:rPr kumimoji="1" lang="ja-JP" altLang="en-US" sz="900" dirty="0"/>
              <a:t>「見立ての構造化」： 渡辺満子</a:t>
            </a:r>
            <a:r>
              <a:rPr kumimoji="1" lang="en-US" altLang="ja-JP" sz="900" dirty="0"/>
              <a:t>CP</a:t>
            </a:r>
            <a:r>
              <a:rPr kumimoji="1" lang="ja-JP" altLang="en-US" sz="900" dirty="0"/>
              <a:t>＋相談支援専門員</a:t>
            </a:r>
          </a:p>
        </p:txBody>
      </p:sp>
      <p:cxnSp>
        <p:nvCxnSpPr>
          <p:cNvPr id="2071" name="カギ線コネクタ 2070"/>
          <p:cNvCxnSpPr>
            <a:stCxn id="2064" idx="2"/>
            <a:endCxn id="2083" idx="0"/>
          </p:cNvCxnSpPr>
          <p:nvPr/>
        </p:nvCxnSpPr>
        <p:spPr bwMode="auto">
          <a:xfrm rot="5400000">
            <a:off x="2508877" y="-96886"/>
            <a:ext cx="427112" cy="3573673"/>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79" name="カギ線コネクタ 2078"/>
          <p:cNvCxnSpPr>
            <a:stCxn id="2064" idx="2"/>
            <a:endCxn id="2062" idx="0"/>
          </p:cNvCxnSpPr>
          <p:nvPr/>
        </p:nvCxnSpPr>
        <p:spPr bwMode="auto">
          <a:xfrm rot="16200000" flipH="1">
            <a:off x="5156000" y="829662"/>
            <a:ext cx="425452" cy="1718915"/>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82" name="カギ線コネクタ 2081"/>
          <p:cNvCxnSpPr>
            <a:stCxn id="2064" idx="2"/>
            <a:endCxn id="2063" idx="0"/>
          </p:cNvCxnSpPr>
          <p:nvPr/>
        </p:nvCxnSpPr>
        <p:spPr bwMode="auto">
          <a:xfrm rot="5400000">
            <a:off x="3318967" y="713204"/>
            <a:ext cx="427112" cy="1953493"/>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173148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7690" y="96902"/>
            <a:ext cx="7886700" cy="1325563"/>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インテーク・アセスメント</a:t>
            </a:r>
            <a:r>
              <a:rPr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の留意点</a:t>
            </a:r>
            <a:endPar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endParaRPr>
          </a:p>
        </p:txBody>
      </p:sp>
      <p:sp>
        <p:nvSpPr>
          <p:cNvPr id="5" name="スライド番号プレースホルダー 4"/>
          <p:cNvSpPr>
            <a:spLocks noGrp="1"/>
          </p:cNvSpPr>
          <p:nvPr>
            <p:ph type="sldNum" sz="quarter" idx="12"/>
          </p:nvPr>
        </p:nvSpPr>
        <p:spPr/>
        <p:txBody>
          <a:bodyPr/>
          <a:lstStyle/>
          <a:p>
            <a:fld id="{5FD889E0-CAB2-4699-909D-B9A88D47ACBE}" type="slidenum">
              <a:rPr lang="en-US" smtClean="0"/>
              <a:pPr/>
              <a:t>28</a:t>
            </a:fld>
            <a:endParaRPr lang="en-US"/>
          </a:p>
        </p:txBody>
      </p:sp>
      <p:sp>
        <p:nvSpPr>
          <p:cNvPr id="7" name="テキスト ボックス 6"/>
          <p:cNvSpPr txBox="1"/>
          <p:nvPr/>
        </p:nvSpPr>
        <p:spPr>
          <a:xfrm>
            <a:off x="381699" y="1290726"/>
            <a:ext cx="8574087" cy="5355312"/>
          </a:xfrm>
          <a:prstGeom prst="rect">
            <a:avLst/>
          </a:prstGeom>
          <a:noFill/>
        </p:spPr>
        <p:txBody>
          <a:bodyPr wrap="square" rtlCol="0">
            <a:spAutoFit/>
          </a:bodyPr>
          <a:lstStyle/>
          <a:p>
            <a:r>
              <a:rPr kumimoji="1" lang="en-US" altLang="ja-JP" sz="2400" b="1" dirty="0">
                <a:latin typeface="ＤＨＰ特太ゴシック体" panose="020B0500000000000000" pitchFamily="50" charset="-128"/>
                <a:ea typeface="ＤＨＰ特太ゴシック体" panose="020B0500000000000000" pitchFamily="50" charset="-128"/>
                <a:cs typeface="メイリオ"/>
              </a:rPr>
              <a:t>【</a:t>
            </a:r>
            <a:r>
              <a:rPr kumimoji="1" lang="ja-JP" altLang="en-US" sz="2400" b="1" dirty="0">
                <a:latin typeface="ＤＨＰ特太ゴシック体" panose="020B0500000000000000" pitchFamily="50" charset="-128"/>
                <a:ea typeface="ＤＨＰ特太ゴシック体" panose="020B0500000000000000" pitchFamily="50" charset="-128"/>
                <a:cs typeface="メイリオ"/>
              </a:rPr>
              <a:t>情報の収集の留意点</a:t>
            </a:r>
            <a:r>
              <a:rPr kumimoji="1" lang="en-US" altLang="ja-JP" sz="2400" b="1" dirty="0">
                <a:latin typeface="ＤＨＰ特太ゴシック体" panose="020B0500000000000000" pitchFamily="50" charset="-128"/>
                <a:ea typeface="ＤＨＰ特太ゴシック体" panose="020B0500000000000000" pitchFamily="50" charset="-128"/>
                <a:cs typeface="メイリオ"/>
              </a:rPr>
              <a:t>】</a:t>
            </a:r>
            <a:r>
              <a:rPr kumimoji="1" lang="ja-JP" altLang="en-US" sz="1600" b="1" dirty="0">
                <a:solidFill>
                  <a:srgbClr val="C00000"/>
                </a:solidFill>
                <a:latin typeface="ＭＳ ゴシック" panose="020B0609070205080204" pitchFamily="49" charset="-128"/>
                <a:ea typeface="ＭＳ ゴシック" panose="020B0609070205080204" pitchFamily="49" charset="-128"/>
                <a:cs typeface="メイリオ"/>
              </a:rPr>
              <a:t>相談面接技術が大きく影響すると心得る！</a:t>
            </a:r>
          </a:p>
          <a:p>
            <a:pPr>
              <a:lnSpc>
                <a:spcPts val="1200"/>
              </a:lnSpc>
            </a:pPr>
            <a:endParaRPr kumimoji="1" lang="ja-JP" altLang="en-US"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① 表出された言葉や意思、選好の</a:t>
            </a:r>
            <a:r>
              <a:rPr kumimoji="1" lang="ja-JP" altLang="en-US" sz="2400" dirty="0">
                <a:latin typeface="ＤＨＰ特太ゴシック体" panose="020B0500000000000000" pitchFamily="50" charset="-128"/>
                <a:ea typeface="ＤＨＰ特太ゴシック体" panose="020B0500000000000000" pitchFamily="50" charset="-128"/>
                <a:cs typeface="メイリオ"/>
              </a:rPr>
              <a:t>意味や背景を</a:t>
            </a:r>
            <a:r>
              <a:rPr kumimoji="1" lang="ja-JP" altLang="en-US" sz="2400">
                <a:latin typeface="ＤＨＰ特太ゴシック体" panose="020B0500000000000000" pitchFamily="50" charset="-128"/>
                <a:ea typeface="ＤＨＰ特太ゴシック体" panose="020B0500000000000000" pitchFamily="50" charset="-128"/>
                <a:cs typeface="メイリオ"/>
              </a:rPr>
              <a:t>探る</a:t>
            </a:r>
            <a:r>
              <a:rPr kumimoji="1" lang="ja-JP" altLang="en-US" sz="2400" smtClean="0">
                <a:latin typeface="ＤＨＰ特太ゴシック体" panose="020B0500000000000000" pitchFamily="50" charset="-128"/>
                <a:ea typeface="ＤＨＰ特太ゴシック体" panose="020B0500000000000000" pitchFamily="50" charset="-128"/>
                <a:cs typeface="メイリオ"/>
              </a:rPr>
              <a:t>問い</a:t>
            </a:r>
          </a:p>
          <a:p>
            <a:r>
              <a:rPr kumimoji="1" lang="ja-JP" altLang="en-US" sz="2400" smtClean="0">
                <a:latin typeface="ＭＳ ゴシック" panose="020B0609070205080204" pitchFamily="49" charset="-128"/>
                <a:ea typeface="ＭＳ ゴシック" panose="020B0609070205080204" pitchFamily="49" charset="-128"/>
                <a:cs typeface="メイリオ"/>
              </a:rPr>
              <a:t>　　を</a:t>
            </a:r>
            <a:r>
              <a:rPr kumimoji="1" lang="ja-JP" altLang="en-US" sz="2400" smtClean="0">
                <a:latin typeface="ＤＨＰ特太ゴシック体" panose="020B0500000000000000" pitchFamily="50" charset="-128"/>
                <a:ea typeface="ＤＨＰ特太ゴシック体" panose="020B0500000000000000" pitchFamily="50" charset="-128"/>
                <a:cs typeface="メイリオ"/>
              </a:rPr>
              <a:t>多様</a:t>
            </a:r>
            <a:r>
              <a:rPr kumimoji="1" lang="ja-JP" altLang="en-US" sz="2400" dirty="0">
                <a:latin typeface="ＤＨＰ特太ゴシック体" panose="020B0500000000000000" pitchFamily="50" charset="-128"/>
                <a:ea typeface="ＤＨＰ特太ゴシック体" panose="020B0500000000000000" pitchFamily="50" charset="-128"/>
                <a:cs typeface="メイリオ"/>
              </a:rPr>
              <a:t>に</a:t>
            </a:r>
            <a:r>
              <a:rPr kumimoji="1" lang="ja-JP" altLang="en-US" sz="2400" dirty="0">
                <a:latin typeface="ＭＳ ゴシック" panose="020B0609070205080204" pitchFamily="49" charset="-128"/>
                <a:ea typeface="ＭＳ ゴシック" panose="020B0609070205080204" pitchFamily="49" charset="-128"/>
                <a:cs typeface="メイリオ"/>
              </a:rPr>
              <a:t>用意する。</a:t>
            </a:r>
            <a:endParaRPr kumimoji="1" lang="en-US" altLang="ja-JP" sz="2400" dirty="0">
              <a:latin typeface="ＭＳ ゴシック" panose="020B0609070205080204" pitchFamily="49" charset="-128"/>
              <a:ea typeface="ＭＳ ゴシック" panose="020B0609070205080204" pitchFamily="49" charset="-128"/>
              <a:cs typeface="メイリオ"/>
            </a:endParaRPr>
          </a:p>
          <a:p>
            <a:pPr>
              <a:lnSpc>
                <a:spcPts val="1200"/>
              </a:lnSpc>
            </a:pPr>
            <a:endParaRPr kumimoji="1" lang="ja-JP" altLang="en-US"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② 多様な手段や情報源を活用する。</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・面接（言語・非言語）</a:t>
            </a:r>
          </a:p>
          <a:p>
            <a:r>
              <a:rPr kumimoji="1" lang="ja-JP" altLang="en-US" sz="2400" dirty="0">
                <a:latin typeface="ＭＳ ゴシック" panose="020B0609070205080204" pitchFamily="49" charset="-128"/>
                <a:ea typeface="ＭＳ ゴシック" panose="020B0609070205080204" pitchFamily="49" charset="-128"/>
                <a:cs typeface="メイリオ"/>
              </a:rPr>
              <a:t>　　・経験の共有（見学、同行、体験等）</a:t>
            </a:r>
          </a:p>
          <a:p>
            <a:r>
              <a:rPr kumimoji="1" lang="ja-JP" altLang="en-US" sz="2400" dirty="0">
                <a:latin typeface="ＭＳ ゴシック" panose="020B0609070205080204" pitchFamily="49" charset="-128"/>
                <a:ea typeface="ＭＳ ゴシック" panose="020B0609070205080204" pitchFamily="49" charset="-128"/>
                <a:cs typeface="メイリオ"/>
              </a:rPr>
              <a:t>　　・周囲からの情報収集など</a:t>
            </a:r>
          </a:p>
          <a:p>
            <a:pPr>
              <a:lnSpc>
                <a:spcPts val="1200"/>
              </a:lnSpc>
            </a:pP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b="1" dirty="0">
                <a:latin typeface="ＭＳ ゴシック" panose="020B0609070205080204" pitchFamily="49" charset="-128"/>
                <a:ea typeface="ＭＳ ゴシック" panose="020B0609070205080204" pitchFamily="49" charset="-128"/>
                <a:cs typeface="メイリオ"/>
              </a:rPr>
              <a:t>　</a:t>
            </a:r>
            <a:r>
              <a:rPr kumimoji="1" lang="en-US" altLang="ja-JP" sz="2400" b="1" dirty="0">
                <a:latin typeface="ＭＳ ゴシック" panose="020B0609070205080204" pitchFamily="49" charset="-128"/>
                <a:ea typeface="ＭＳ ゴシック" panose="020B0609070205080204" pitchFamily="49" charset="-128"/>
                <a:cs typeface="メイリオ"/>
              </a:rPr>
              <a:t>→ </a:t>
            </a:r>
            <a:r>
              <a:rPr kumimoji="1" lang="ja-JP" altLang="en-US" sz="2400" dirty="0">
                <a:latin typeface="ＤＨＰ特太ゴシック体" panose="020B0500000000000000" pitchFamily="50" charset="-128"/>
                <a:ea typeface="ＤＨＰ特太ゴシック体" panose="020B0500000000000000" pitchFamily="50" charset="-128"/>
                <a:cs typeface="メイリオ"/>
              </a:rPr>
              <a:t>本人の言葉の背景・真意を理解する。</a:t>
            </a:r>
            <a:endParaRPr kumimoji="1" lang="en-US" altLang="ja-JP" sz="2400" dirty="0">
              <a:latin typeface="ＤＨＰ特太ゴシック体" panose="020B0500000000000000" pitchFamily="50" charset="-128"/>
              <a:ea typeface="ＤＨＰ特太ゴシック体" panose="020B0500000000000000" pitchFamily="50" charset="-128"/>
              <a:cs typeface="メイリオ"/>
            </a:endParaRPr>
          </a:p>
          <a:p>
            <a:r>
              <a:rPr kumimoji="1" lang="ja-JP" altLang="en-US" sz="2400" b="1" dirty="0">
                <a:latin typeface="ＭＳ ゴシック" panose="020B0609070205080204" pitchFamily="49" charset="-128"/>
                <a:ea typeface="ＭＳ ゴシック" panose="020B0609070205080204" pitchFamily="49" charset="-128"/>
                <a:cs typeface="メイリオ"/>
              </a:rPr>
              <a:t>　</a:t>
            </a:r>
            <a:r>
              <a:rPr kumimoji="1" lang="en-US" altLang="ja-JP" sz="2400" b="1" dirty="0">
                <a:latin typeface="ＭＳ ゴシック" panose="020B0609070205080204" pitchFamily="49" charset="-128"/>
                <a:ea typeface="ＭＳ ゴシック" panose="020B0609070205080204" pitchFamily="49" charset="-128"/>
                <a:cs typeface="メイリオ"/>
              </a:rPr>
              <a:t>→ </a:t>
            </a:r>
            <a:r>
              <a:rPr kumimoji="1" lang="ja-JP" altLang="en-US" sz="2400" dirty="0">
                <a:latin typeface="ＤＨＰ特太ゴシック体" panose="020B0500000000000000" pitchFamily="50" charset="-128"/>
                <a:ea typeface="ＤＨＰ特太ゴシック体" panose="020B0500000000000000" pitchFamily="50" charset="-128"/>
                <a:cs typeface="メイリオ"/>
              </a:rPr>
              <a:t>その前提となる本人像を多角的に</a:t>
            </a:r>
            <a:r>
              <a:rPr kumimoji="1" lang="ja-JP" altLang="en-US" sz="2400">
                <a:latin typeface="ＤＨＰ特太ゴシック体" panose="020B0500000000000000" pitchFamily="50" charset="-128"/>
                <a:ea typeface="ＤＨＰ特太ゴシック体" panose="020B0500000000000000" pitchFamily="50" charset="-128"/>
                <a:cs typeface="メイリオ"/>
              </a:rPr>
              <a:t>捉える</a:t>
            </a:r>
            <a:r>
              <a:rPr kumimoji="1" lang="ja-JP" altLang="en-US" sz="2400" smtClean="0">
                <a:latin typeface="ＤＨＰ特太ゴシック体" panose="020B0500000000000000" pitchFamily="50" charset="-128"/>
                <a:ea typeface="ＤＨＰ特太ゴシック体" panose="020B0500000000000000" pitchFamily="50" charset="-128"/>
                <a:cs typeface="メイリオ"/>
              </a:rPr>
              <a:t>。</a:t>
            </a:r>
          </a:p>
          <a:p>
            <a:endParaRPr lang="ja-JP" altLang="en-US" sz="2400">
              <a:latin typeface="ＤＨＰ特太ゴシック体" panose="020B0500000000000000" pitchFamily="50" charset="-128"/>
              <a:ea typeface="ＤＨＰ特太ゴシック体" panose="020B0500000000000000" pitchFamily="50" charset="-128"/>
              <a:cs typeface="メイリオ"/>
            </a:endParaRPr>
          </a:p>
          <a:p>
            <a:r>
              <a:rPr kumimoji="1" lang="en-US" altLang="ja-JP" sz="2400" smtClean="0">
                <a:latin typeface="ＤＨＰ特太ゴシック体" panose="020B0500000000000000" pitchFamily="50" charset="-128"/>
                <a:ea typeface="ＤＨＰ特太ゴシック体" panose="020B0500000000000000" pitchFamily="50" charset="-128"/>
                <a:cs typeface="メイリオ"/>
              </a:rPr>
              <a:t>【</a:t>
            </a:r>
            <a:r>
              <a:rPr kumimoji="1" lang="ja-JP" altLang="en-US" sz="2400" smtClean="0">
                <a:latin typeface="ＤＨＰ特太ゴシック体" panose="020B0500000000000000" pitchFamily="50" charset="-128"/>
                <a:ea typeface="ＤＨＰ特太ゴシック体" panose="020B0500000000000000" pitchFamily="50" charset="-128"/>
                <a:cs typeface="メイリオ"/>
              </a:rPr>
              <a:t>復習</a:t>
            </a:r>
            <a:r>
              <a:rPr kumimoji="1" lang="en-US" altLang="ja-JP" sz="2400" smtClean="0">
                <a:latin typeface="ＤＨＰ特太ゴシック体" panose="020B0500000000000000" pitchFamily="50" charset="-128"/>
                <a:ea typeface="ＤＨＰ特太ゴシック体" panose="020B0500000000000000" pitchFamily="50" charset="-128"/>
                <a:cs typeface="メイリオ"/>
              </a:rPr>
              <a:t>】</a:t>
            </a:r>
            <a:endParaRPr kumimoji="1" lang="ja-JP" altLang="en-US" sz="2400" smtClean="0">
              <a:latin typeface="ＤＨＰ特太ゴシック体" panose="020B0500000000000000" pitchFamily="50" charset="-128"/>
              <a:ea typeface="ＤＨＰ特太ゴシック体" panose="020B0500000000000000" pitchFamily="50" charset="-128"/>
              <a:cs typeface="メイリオ"/>
            </a:endParaRPr>
          </a:p>
          <a:p>
            <a:r>
              <a:rPr kumimoji="1" lang="ja-JP" altLang="en-US" sz="2400" smtClean="0">
                <a:latin typeface="ＤＨＰ特太ゴシック体" panose="020B0500000000000000" pitchFamily="50" charset="-128"/>
                <a:ea typeface="ＤＨＰ特太ゴシック体" panose="020B0500000000000000" pitchFamily="50" charset="-128"/>
                <a:cs typeface="メイリオ"/>
              </a:rPr>
              <a:t>　　情報保障や意思疎通に支援が必要な利用者がいることに</a:t>
            </a:r>
          </a:p>
          <a:p>
            <a:r>
              <a:rPr kumimoji="1" lang="ja-JP" altLang="en-US" sz="2400" smtClean="0">
                <a:latin typeface="ＤＨＰ特太ゴシック体" panose="020B0500000000000000" pitchFamily="50" charset="-128"/>
                <a:ea typeface="ＤＨＰ特太ゴシック体" panose="020B0500000000000000" pitchFamily="50" charset="-128"/>
                <a:cs typeface="メイリオ"/>
              </a:rPr>
              <a:t>　留意する。</a:t>
            </a:r>
            <a:endParaRPr kumimoji="1" lang="ja-JP" altLang="en-US" sz="2400" dirty="0">
              <a:latin typeface="ＤＨＰ特太ゴシック体" panose="020B0500000000000000" pitchFamily="50" charset="-128"/>
              <a:ea typeface="ＤＨＰ特太ゴシック体" panose="020B0500000000000000" pitchFamily="50" charset="-128"/>
              <a:cs typeface="メイリオ"/>
            </a:endParaRPr>
          </a:p>
        </p:txBody>
      </p:sp>
    </p:spTree>
    <p:extLst>
      <p:ext uri="{BB962C8B-B14F-4D97-AF65-F5344CB8AC3E}">
        <p14:creationId xmlns:p14="http://schemas.microsoft.com/office/powerpoint/2010/main" val="2613951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p:cNvSpPr/>
          <p:nvPr/>
        </p:nvSpPr>
        <p:spPr>
          <a:xfrm>
            <a:off x="162962" y="371192"/>
            <a:ext cx="8774118" cy="3621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323528" y="908720"/>
            <a:ext cx="2160240"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ゴシック" pitchFamily="49" charset="-128"/>
                <a:ea typeface="ＭＳ ゴシック" pitchFamily="49" charset="-128"/>
              </a:rPr>
              <a:t>支援方法</a:t>
            </a:r>
          </a:p>
          <a:p>
            <a:pPr algn="ctr"/>
            <a:r>
              <a:rPr kumimoji="1" lang="ja-JP" altLang="en-US" sz="1400" dirty="0">
                <a:solidFill>
                  <a:schemeClr val="tx1"/>
                </a:solidFill>
                <a:latin typeface="ＭＳ ゴシック" pitchFamily="49" charset="-128"/>
                <a:ea typeface="ＭＳ ゴシック" pitchFamily="49" charset="-128"/>
              </a:rPr>
              <a:t>機関・担当者決定</a:t>
            </a:r>
          </a:p>
        </p:txBody>
      </p:sp>
      <p:sp>
        <p:nvSpPr>
          <p:cNvPr id="3" name="正方形/長方形 2"/>
          <p:cNvSpPr/>
          <p:nvPr/>
        </p:nvSpPr>
        <p:spPr>
          <a:xfrm>
            <a:off x="5292080" y="2492896"/>
            <a:ext cx="26642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ゴシック" pitchFamily="49" charset="-128"/>
                <a:ea typeface="ＭＳ ゴシック" pitchFamily="49" charset="-128"/>
              </a:rPr>
              <a:t>メンタリング</a:t>
            </a:r>
          </a:p>
          <a:p>
            <a:pPr algn="ctr"/>
            <a:endParaRPr kumimoji="1" lang="ja-JP" altLang="en-US" sz="1400" dirty="0">
              <a:solidFill>
                <a:schemeClr val="tx1"/>
              </a:solidFill>
              <a:latin typeface="ＭＳ ゴシック" pitchFamily="49" charset="-128"/>
              <a:ea typeface="ＭＳ ゴシック" pitchFamily="49" charset="-128"/>
            </a:endParaRPr>
          </a:p>
        </p:txBody>
      </p:sp>
      <p:sp>
        <p:nvSpPr>
          <p:cNvPr id="4" name="正方形/長方形 3"/>
          <p:cNvSpPr/>
          <p:nvPr/>
        </p:nvSpPr>
        <p:spPr>
          <a:xfrm>
            <a:off x="5292080" y="3356992"/>
            <a:ext cx="2664296" cy="1368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ゴシック" pitchFamily="49" charset="-128"/>
                <a:ea typeface="ＭＳ ゴシック" pitchFamily="49" charset="-128"/>
              </a:rPr>
              <a:t>「合議の場」</a:t>
            </a:r>
            <a:r>
              <a:rPr kumimoji="1" lang="en-US" altLang="ja-JP" sz="1400" dirty="0">
                <a:solidFill>
                  <a:srgbClr val="FF0000"/>
                </a:solidFill>
                <a:latin typeface="ＭＳ ゴシック" pitchFamily="49" charset="-128"/>
                <a:ea typeface="ＭＳ ゴシック" pitchFamily="49" charset="-128"/>
              </a:rPr>
              <a:t>※</a:t>
            </a:r>
            <a:endParaRPr kumimoji="1" lang="ja-JP" altLang="en-US" sz="1400" dirty="0">
              <a:solidFill>
                <a:srgbClr val="FF0000"/>
              </a:solidFill>
              <a:latin typeface="ＭＳ ゴシック" pitchFamily="49" charset="-128"/>
              <a:ea typeface="ＭＳ ゴシック" pitchFamily="49" charset="-128"/>
            </a:endParaRPr>
          </a:p>
          <a:p>
            <a:pPr algn="ctr"/>
            <a:endParaRPr lang="ja-JP" altLang="en-US" sz="1400" dirty="0">
              <a:solidFill>
                <a:schemeClr val="tx1"/>
              </a:solidFill>
              <a:latin typeface="ＭＳ ゴシック" pitchFamily="49" charset="-128"/>
              <a:ea typeface="ＭＳ ゴシック" pitchFamily="49" charset="-128"/>
            </a:endParaRPr>
          </a:p>
          <a:p>
            <a:pPr algn="ctr"/>
            <a:endParaRPr kumimoji="1" lang="ja-JP" altLang="en-US" sz="1400" dirty="0">
              <a:solidFill>
                <a:schemeClr val="tx1"/>
              </a:solidFill>
              <a:latin typeface="ＭＳ ゴシック" pitchFamily="49" charset="-128"/>
              <a:ea typeface="ＭＳ ゴシック" pitchFamily="49" charset="-128"/>
            </a:endParaRPr>
          </a:p>
          <a:p>
            <a:pPr algn="ctr"/>
            <a:endParaRPr kumimoji="1" lang="ja-JP" altLang="en-US" sz="1400" dirty="0">
              <a:solidFill>
                <a:schemeClr val="tx1"/>
              </a:solidFill>
              <a:latin typeface="ＭＳ ゴシック" pitchFamily="49" charset="-128"/>
              <a:ea typeface="ＭＳ ゴシック" pitchFamily="49" charset="-128"/>
            </a:endParaRPr>
          </a:p>
        </p:txBody>
      </p:sp>
      <p:sp>
        <p:nvSpPr>
          <p:cNvPr id="5" name="正方形/長方形 4"/>
          <p:cNvSpPr/>
          <p:nvPr/>
        </p:nvSpPr>
        <p:spPr>
          <a:xfrm>
            <a:off x="5292080" y="5013176"/>
            <a:ext cx="26642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ゴシック" pitchFamily="49" charset="-128"/>
                <a:ea typeface="ＭＳ ゴシック" pitchFamily="49" charset="-128"/>
              </a:rPr>
              <a:t>メンタリング</a:t>
            </a:r>
          </a:p>
          <a:p>
            <a:pPr algn="ctr"/>
            <a:endParaRPr kumimoji="1" lang="ja-JP" altLang="en-US" sz="1400" dirty="0">
              <a:solidFill>
                <a:schemeClr val="tx1"/>
              </a:solidFill>
              <a:latin typeface="ＭＳ ゴシック" pitchFamily="49" charset="-128"/>
              <a:ea typeface="ＭＳ ゴシック" pitchFamily="49" charset="-128"/>
            </a:endParaRPr>
          </a:p>
        </p:txBody>
      </p:sp>
      <p:sp>
        <p:nvSpPr>
          <p:cNvPr id="6" name="正方形/長方形 5"/>
          <p:cNvSpPr/>
          <p:nvPr/>
        </p:nvSpPr>
        <p:spPr>
          <a:xfrm>
            <a:off x="3419872" y="2412504"/>
            <a:ext cx="360040" cy="31683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ＭＳ ゴシック" pitchFamily="49" charset="-128"/>
                <a:ea typeface="ＭＳ ゴシック" pitchFamily="49" charset="-128"/>
              </a:rPr>
              <a:t>関係づくり</a:t>
            </a:r>
          </a:p>
        </p:txBody>
      </p:sp>
      <p:sp>
        <p:nvSpPr>
          <p:cNvPr id="7" name="正方形/長方形 6"/>
          <p:cNvSpPr/>
          <p:nvPr/>
        </p:nvSpPr>
        <p:spPr>
          <a:xfrm>
            <a:off x="3851920" y="2412504"/>
            <a:ext cx="360040" cy="31683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ＭＳ ゴシック" pitchFamily="49" charset="-128"/>
                <a:ea typeface="ＭＳ ゴシック" pitchFamily="49" charset="-128"/>
              </a:rPr>
              <a:t>アセスメント</a:t>
            </a:r>
          </a:p>
        </p:txBody>
      </p:sp>
      <p:sp>
        <p:nvSpPr>
          <p:cNvPr id="8" name="正方形/長方形 7"/>
          <p:cNvSpPr/>
          <p:nvPr/>
        </p:nvSpPr>
        <p:spPr>
          <a:xfrm>
            <a:off x="4283968" y="2636912"/>
            <a:ext cx="360040" cy="29439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ＭＳ ゴシック" pitchFamily="49" charset="-128"/>
                <a:ea typeface="ＭＳ ゴシック" pitchFamily="49" charset="-128"/>
              </a:rPr>
              <a:t>介</a:t>
            </a:r>
            <a:endParaRPr kumimoji="1" lang="en-US" altLang="ja-JP" sz="1050" dirty="0">
              <a:solidFill>
                <a:schemeClr val="tx1"/>
              </a:solidFill>
              <a:latin typeface="ＭＳ ゴシック" pitchFamily="49" charset="-128"/>
              <a:ea typeface="ＭＳ ゴシック" pitchFamily="49" charset="-128"/>
            </a:endParaRPr>
          </a:p>
          <a:p>
            <a:pPr algn="ctr"/>
            <a:r>
              <a:rPr kumimoji="1" lang="ja-JP" altLang="en-US" sz="1050" dirty="0">
                <a:solidFill>
                  <a:schemeClr val="tx1"/>
                </a:solidFill>
                <a:latin typeface="ＭＳ ゴシック" pitchFamily="49" charset="-128"/>
                <a:ea typeface="ＭＳ ゴシック" pitchFamily="49" charset="-128"/>
              </a:rPr>
              <a:t>入</a:t>
            </a:r>
            <a:endParaRPr kumimoji="1" lang="en-US" altLang="ja-JP" sz="1050" dirty="0">
              <a:solidFill>
                <a:schemeClr val="tx1"/>
              </a:solidFill>
              <a:latin typeface="ＭＳ ゴシック" pitchFamily="49" charset="-128"/>
              <a:ea typeface="ＭＳ ゴシック" pitchFamily="49" charset="-128"/>
            </a:endParaRPr>
          </a:p>
          <a:p>
            <a:pPr algn="ctr"/>
            <a:r>
              <a:rPr lang="ja-JP" altLang="en-US" sz="1050" dirty="0">
                <a:solidFill>
                  <a:schemeClr val="tx1"/>
                </a:solidFill>
                <a:latin typeface="ＭＳ ゴシック" pitchFamily="49" charset="-128"/>
                <a:ea typeface="ＭＳ ゴシック" pitchFamily="49" charset="-128"/>
              </a:rPr>
              <a:t>（支援実施）</a:t>
            </a:r>
            <a:endParaRPr kumimoji="1" lang="ja-JP" altLang="en-US" sz="1050" dirty="0">
              <a:solidFill>
                <a:schemeClr val="tx1"/>
              </a:solidFill>
              <a:latin typeface="ＭＳ ゴシック" pitchFamily="49" charset="-128"/>
              <a:ea typeface="ＭＳ ゴシック" pitchFamily="49" charset="-128"/>
            </a:endParaRPr>
          </a:p>
        </p:txBody>
      </p:sp>
      <p:sp>
        <p:nvSpPr>
          <p:cNvPr id="9" name="正方形/長方形 8"/>
          <p:cNvSpPr/>
          <p:nvPr/>
        </p:nvSpPr>
        <p:spPr>
          <a:xfrm>
            <a:off x="5652120" y="4077072"/>
            <a:ext cx="100811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itchFamily="49" charset="-128"/>
                <a:ea typeface="ＭＳ ゴシック" pitchFamily="49" charset="-128"/>
              </a:rPr>
              <a:t>共有</a:t>
            </a:r>
            <a:endParaRPr kumimoji="1" lang="ja-JP" altLang="en-US" sz="1400" dirty="0">
              <a:solidFill>
                <a:schemeClr val="tx1"/>
              </a:solidFill>
              <a:latin typeface="ＭＳ ゴシック" pitchFamily="49" charset="-128"/>
              <a:ea typeface="ＭＳ ゴシック" pitchFamily="49" charset="-128"/>
            </a:endParaRPr>
          </a:p>
        </p:txBody>
      </p:sp>
      <p:sp>
        <p:nvSpPr>
          <p:cNvPr id="10" name="正方形/長方形 9"/>
          <p:cNvSpPr/>
          <p:nvPr/>
        </p:nvSpPr>
        <p:spPr>
          <a:xfrm>
            <a:off x="6732240" y="4077072"/>
            <a:ext cx="100811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itchFamily="49" charset="-128"/>
                <a:ea typeface="ＭＳ ゴシック" pitchFamily="49" charset="-128"/>
              </a:rPr>
              <a:t>検討</a:t>
            </a:r>
            <a:endParaRPr kumimoji="1" lang="ja-JP" altLang="en-US" sz="1400" dirty="0">
              <a:solidFill>
                <a:schemeClr val="tx1"/>
              </a:solidFill>
              <a:latin typeface="ＭＳ ゴシック" pitchFamily="49" charset="-128"/>
              <a:ea typeface="ＭＳ ゴシック" pitchFamily="49" charset="-128"/>
            </a:endParaRPr>
          </a:p>
        </p:txBody>
      </p:sp>
      <p:sp>
        <p:nvSpPr>
          <p:cNvPr id="11" name="テキスト ボックス 10"/>
          <p:cNvSpPr txBox="1"/>
          <p:nvPr/>
        </p:nvSpPr>
        <p:spPr>
          <a:xfrm>
            <a:off x="5364088" y="2708920"/>
            <a:ext cx="2736304" cy="253916"/>
          </a:xfrm>
          <a:prstGeom prst="rect">
            <a:avLst/>
          </a:prstGeom>
          <a:noFill/>
        </p:spPr>
        <p:txBody>
          <a:bodyPr wrap="square" rtlCol="0">
            <a:spAutoFit/>
          </a:bodyPr>
          <a:lstStyle/>
          <a:p>
            <a:r>
              <a:rPr kumimoji="1" lang="ja-JP" altLang="en-US" sz="1050" dirty="0">
                <a:latin typeface="ＭＳ ゴシック" pitchFamily="49" charset="-128"/>
                <a:ea typeface="ＭＳ ゴシック" pitchFamily="49" charset="-128"/>
              </a:rPr>
              <a:t>相談／合議の場への提出のしかた（仕訳）</a:t>
            </a:r>
          </a:p>
        </p:txBody>
      </p:sp>
      <p:sp>
        <p:nvSpPr>
          <p:cNvPr id="12" name="テキスト ボックス 11"/>
          <p:cNvSpPr txBox="1"/>
          <p:nvPr/>
        </p:nvSpPr>
        <p:spPr>
          <a:xfrm>
            <a:off x="5508104" y="5263316"/>
            <a:ext cx="2520280" cy="253916"/>
          </a:xfrm>
          <a:prstGeom prst="rect">
            <a:avLst/>
          </a:prstGeom>
          <a:noFill/>
        </p:spPr>
        <p:txBody>
          <a:bodyPr wrap="square" rtlCol="0">
            <a:spAutoFit/>
          </a:bodyPr>
          <a:lstStyle/>
          <a:p>
            <a:r>
              <a:rPr kumimoji="1" lang="ja-JP" altLang="en-US" sz="1050" dirty="0">
                <a:latin typeface="ＭＳ ゴシック" pitchFamily="49" charset="-128"/>
                <a:ea typeface="ＭＳ ゴシック" pitchFamily="49" charset="-128"/>
              </a:rPr>
              <a:t>→その後の具体的なアクションプラン</a:t>
            </a:r>
          </a:p>
        </p:txBody>
      </p:sp>
      <p:cxnSp>
        <p:nvCxnSpPr>
          <p:cNvPr id="13" name="直線矢印コネクタ 12"/>
          <p:cNvCxnSpPr>
            <a:stCxn id="3" idx="2"/>
            <a:endCxn id="4" idx="0"/>
          </p:cNvCxnSpPr>
          <p:nvPr/>
        </p:nvCxnSpPr>
        <p:spPr>
          <a:xfrm>
            <a:off x="6624228" y="2996952"/>
            <a:ext cx="0"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4" idx="2"/>
            <a:endCxn id="5" idx="0"/>
          </p:cNvCxnSpPr>
          <p:nvPr/>
        </p:nvCxnSpPr>
        <p:spPr>
          <a:xfrm>
            <a:off x="6624228" y="4725144"/>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323528" y="260648"/>
            <a:ext cx="216024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itchFamily="49" charset="-128"/>
                <a:ea typeface="ＭＳ ゴシック" pitchFamily="49" charset="-128"/>
              </a:rPr>
              <a:t>インテーク（受理）</a:t>
            </a:r>
            <a:endParaRPr kumimoji="1" lang="ja-JP" altLang="en-US" sz="1400" dirty="0">
              <a:solidFill>
                <a:schemeClr val="tx1"/>
              </a:solidFill>
              <a:latin typeface="ＭＳ ゴシック" pitchFamily="49" charset="-128"/>
              <a:ea typeface="ＭＳ ゴシック" pitchFamily="49" charset="-128"/>
            </a:endParaRPr>
          </a:p>
        </p:txBody>
      </p:sp>
      <p:sp>
        <p:nvSpPr>
          <p:cNvPr id="16" name="正方形/長方形 15"/>
          <p:cNvSpPr/>
          <p:nvPr/>
        </p:nvSpPr>
        <p:spPr>
          <a:xfrm>
            <a:off x="611560" y="2348880"/>
            <a:ext cx="158417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itchFamily="49" charset="-128"/>
                <a:ea typeface="ＭＳ ゴシック" pitchFamily="49" charset="-128"/>
              </a:rPr>
              <a:t>アセスメント</a:t>
            </a:r>
            <a:endParaRPr kumimoji="1" lang="ja-JP" altLang="en-US" sz="1400" dirty="0">
              <a:solidFill>
                <a:schemeClr val="tx1"/>
              </a:solidFill>
              <a:latin typeface="ＭＳ ゴシック" pitchFamily="49" charset="-128"/>
              <a:ea typeface="ＭＳ ゴシック" pitchFamily="49" charset="-128"/>
            </a:endParaRPr>
          </a:p>
        </p:txBody>
      </p:sp>
      <p:sp>
        <p:nvSpPr>
          <p:cNvPr id="17" name="正方形/長方形 16"/>
          <p:cNvSpPr/>
          <p:nvPr/>
        </p:nvSpPr>
        <p:spPr>
          <a:xfrm>
            <a:off x="611560" y="3645024"/>
            <a:ext cx="158417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ゴシック" pitchFamily="49" charset="-128"/>
                <a:ea typeface="ＭＳ ゴシック" pitchFamily="49" charset="-128"/>
              </a:rPr>
              <a:t>プラン作成</a:t>
            </a:r>
          </a:p>
        </p:txBody>
      </p:sp>
      <p:sp>
        <p:nvSpPr>
          <p:cNvPr id="18" name="正方形/長方形 17"/>
          <p:cNvSpPr/>
          <p:nvPr/>
        </p:nvSpPr>
        <p:spPr>
          <a:xfrm>
            <a:off x="611560" y="4869160"/>
            <a:ext cx="158417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ゴシック" pitchFamily="49" charset="-128"/>
                <a:ea typeface="ＭＳ ゴシック" pitchFamily="49" charset="-128"/>
              </a:rPr>
              <a:t>モニタリング</a:t>
            </a:r>
          </a:p>
        </p:txBody>
      </p:sp>
      <p:sp>
        <p:nvSpPr>
          <p:cNvPr id="19" name="正方形/長方形 18"/>
          <p:cNvSpPr/>
          <p:nvPr/>
        </p:nvSpPr>
        <p:spPr>
          <a:xfrm>
            <a:off x="611560" y="6237312"/>
            <a:ext cx="158417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itchFamily="49" charset="-128"/>
                <a:ea typeface="ＭＳ ゴシック" pitchFamily="49" charset="-128"/>
              </a:rPr>
              <a:t>終結・評価</a:t>
            </a:r>
            <a:endParaRPr kumimoji="1" lang="ja-JP" altLang="en-US" sz="1400" dirty="0">
              <a:solidFill>
                <a:schemeClr val="tx1"/>
              </a:solidFill>
              <a:latin typeface="ＭＳ ゴシック" pitchFamily="49" charset="-128"/>
              <a:ea typeface="ＭＳ ゴシック" pitchFamily="49" charset="-128"/>
            </a:endParaRPr>
          </a:p>
        </p:txBody>
      </p:sp>
      <p:cxnSp>
        <p:nvCxnSpPr>
          <p:cNvPr id="20" name="直線矢印コネクタ 19"/>
          <p:cNvCxnSpPr/>
          <p:nvPr/>
        </p:nvCxnSpPr>
        <p:spPr>
          <a:xfrm>
            <a:off x="1259632" y="1412776"/>
            <a:ext cx="0" cy="936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1259632" y="2708920"/>
            <a:ext cx="0" cy="936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1259632" y="4005064"/>
            <a:ext cx="0"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1259632" y="5229200"/>
            <a:ext cx="0" cy="10081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カギ線コネクタ 23"/>
          <p:cNvCxnSpPr>
            <a:stCxn id="18" idx="3"/>
            <a:endCxn id="16" idx="3"/>
          </p:cNvCxnSpPr>
          <p:nvPr/>
        </p:nvCxnSpPr>
        <p:spPr>
          <a:xfrm flipV="1">
            <a:off x="2195736" y="2528900"/>
            <a:ext cx="12700" cy="2520280"/>
          </a:xfrm>
          <a:prstGeom prst="bentConnector3">
            <a:avLst>
              <a:gd name="adj1" fmla="val 255789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076056" y="2094964"/>
            <a:ext cx="3024336" cy="253916"/>
          </a:xfrm>
          <a:prstGeom prst="rect">
            <a:avLst/>
          </a:prstGeom>
          <a:noFill/>
        </p:spPr>
        <p:txBody>
          <a:bodyPr wrap="square" rtlCol="0">
            <a:spAutoFit/>
          </a:bodyPr>
          <a:lstStyle/>
          <a:p>
            <a:pPr algn="ctr"/>
            <a:r>
              <a:rPr kumimoji="1" lang="ja-JP" altLang="en-US" sz="1050" dirty="0">
                <a:latin typeface="ＭＳ ゴシック" pitchFamily="49" charset="-128"/>
                <a:ea typeface="ＭＳ ゴシック" pitchFamily="49" charset="-128"/>
              </a:rPr>
              <a:t>見立て・検討・ＳＶプロセス</a:t>
            </a:r>
          </a:p>
        </p:txBody>
      </p:sp>
      <p:cxnSp>
        <p:nvCxnSpPr>
          <p:cNvPr id="26" name="直線矢印コネクタ 25"/>
          <p:cNvCxnSpPr/>
          <p:nvPr/>
        </p:nvCxnSpPr>
        <p:spPr>
          <a:xfrm>
            <a:off x="1259632" y="620688"/>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323528" y="1844824"/>
            <a:ext cx="2376264" cy="396044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ＭＳ ゴシック" pitchFamily="49" charset="-128"/>
              <a:ea typeface="ＭＳ ゴシック" pitchFamily="49" charset="-128"/>
            </a:endParaRPr>
          </a:p>
        </p:txBody>
      </p:sp>
      <p:sp>
        <p:nvSpPr>
          <p:cNvPr id="28" name="正方形/長方形 27"/>
          <p:cNvSpPr/>
          <p:nvPr/>
        </p:nvSpPr>
        <p:spPr>
          <a:xfrm>
            <a:off x="3059832" y="1844824"/>
            <a:ext cx="5472608" cy="396044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ＭＳ ゴシック" pitchFamily="49" charset="-128"/>
              <a:ea typeface="ＭＳ ゴシック" pitchFamily="49" charset="-128"/>
            </a:endParaRPr>
          </a:p>
        </p:txBody>
      </p:sp>
      <p:sp>
        <p:nvSpPr>
          <p:cNvPr id="29" name="正方形/長方形 28"/>
          <p:cNvSpPr/>
          <p:nvPr/>
        </p:nvSpPr>
        <p:spPr>
          <a:xfrm>
            <a:off x="3212232" y="2060848"/>
            <a:ext cx="1647800" cy="3592016"/>
          </a:xfrm>
          <a:prstGeom prst="rect">
            <a:avLst/>
          </a:prstGeom>
          <a:noFill/>
          <a:ln>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ＭＳ ゴシック" pitchFamily="49" charset="-128"/>
              <a:ea typeface="ＭＳ ゴシック" pitchFamily="49" charset="-128"/>
            </a:endParaRPr>
          </a:p>
        </p:txBody>
      </p:sp>
      <p:sp>
        <p:nvSpPr>
          <p:cNvPr id="30" name="テキスト ボックス 29"/>
          <p:cNvSpPr txBox="1"/>
          <p:nvPr/>
        </p:nvSpPr>
        <p:spPr>
          <a:xfrm>
            <a:off x="3203848" y="2094964"/>
            <a:ext cx="1656184" cy="253916"/>
          </a:xfrm>
          <a:prstGeom prst="rect">
            <a:avLst/>
          </a:prstGeom>
          <a:noFill/>
        </p:spPr>
        <p:txBody>
          <a:bodyPr wrap="square" rtlCol="0">
            <a:spAutoFit/>
          </a:bodyPr>
          <a:lstStyle/>
          <a:p>
            <a:pPr algn="ctr"/>
            <a:r>
              <a:rPr kumimoji="1" lang="ja-JP" altLang="en-US" sz="1050" dirty="0">
                <a:latin typeface="ＭＳ ゴシック" pitchFamily="49" charset="-128"/>
                <a:ea typeface="ＭＳ ゴシック" pitchFamily="49" charset="-128"/>
              </a:rPr>
              <a:t>本人と担当者の関わり</a:t>
            </a:r>
          </a:p>
        </p:txBody>
      </p:sp>
      <p:sp>
        <p:nvSpPr>
          <p:cNvPr id="31" name="正方形/長方形 30"/>
          <p:cNvSpPr/>
          <p:nvPr/>
        </p:nvSpPr>
        <p:spPr>
          <a:xfrm>
            <a:off x="5076056" y="2060848"/>
            <a:ext cx="3312368" cy="3592016"/>
          </a:xfrm>
          <a:prstGeom prst="rect">
            <a:avLst/>
          </a:prstGeom>
          <a:noFill/>
          <a:ln>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ＭＳ ゴシック" pitchFamily="49" charset="-128"/>
              <a:ea typeface="ＭＳ ゴシック" pitchFamily="49" charset="-128"/>
            </a:endParaRPr>
          </a:p>
        </p:txBody>
      </p:sp>
      <p:sp>
        <p:nvSpPr>
          <p:cNvPr id="32" name="テキスト ボックス 31"/>
          <p:cNvSpPr txBox="1"/>
          <p:nvPr/>
        </p:nvSpPr>
        <p:spPr>
          <a:xfrm>
            <a:off x="4860032" y="1556792"/>
            <a:ext cx="3600400" cy="253916"/>
          </a:xfrm>
          <a:prstGeom prst="rect">
            <a:avLst/>
          </a:prstGeom>
          <a:noFill/>
        </p:spPr>
        <p:txBody>
          <a:bodyPr wrap="square" rtlCol="0">
            <a:spAutoFit/>
          </a:bodyPr>
          <a:lstStyle/>
          <a:p>
            <a:pPr algn="r"/>
            <a:r>
              <a:rPr kumimoji="1" lang="ja-JP" altLang="en-US" sz="1050" dirty="0">
                <a:latin typeface="ＭＳ ゴシック" pitchFamily="49" charset="-128"/>
                <a:ea typeface="ＭＳ ゴシック" pitchFamily="49" charset="-128"/>
              </a:rPr>
              <a:t>現実に起きている支援モデル</a:t>
            </a:r>
          </a:p>
        </p:txBody>
      </p:sp>
      <p:sp>
        <p:nvSpPr>
          <p:cNvPr id="33" name="左右矢印 32"/>
          <p:cNvSpPr/>
          <p:nvPr/>
        </p:nvSpPr>
        <p:spPr>
          <a:xfrm>
            <a:off x="4716016" y="2204864"/>
            <a:ext cx="504056"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3994273" y="5816249"/>
            <a:ext cx="4782942" cy="507831"/>
          </a:xfrm>
          <a:prstGeom prst="rect">
            <a:avLst/>
          </a:prstGeom>
          <a:noFill/>
        </p:spPr>
        <p:txBody>
          <a:bodyPr wrap="square" rtlCol="0">
            <a:spAutoFit/>
          </a:bodyPr>
          <a:lstStyle/>
          <a:p>
            <a:r>
              <a:rPr kumimoji="1" lang="en-US" altLang="ja-JP" sz="900" dirty="0">
                <a:latin typeface="ＭＳ ゴシック" pitchFamily="49" charset="-128"/>
                <a:ea typeface="ＭＳ ゴシック" pitchFamily="49" charset="-128"/>
              </a:rPr>
              <a:t>※</a:t>
            </a:r>
            <a:r>
              <a:rPr kumimoji="1" lang="ja-JP" altLang="en-US" sz="900" dirty="0">
                <a:latin typeface="ＭＳ ゴシック" pitchFamily="49" charset="-128"/>
                <a:ea typeface="ＭＳ ゴシック" pitchFamily="49" charset="-128"/>
              </a:rPr>
              <a:t>合議の場（ＧＳＶ等）</a:t>
            </a:r>
          </a:p>
          <a:p>
            <a:r>
              <a:rPr lang="ja-JP" altLang="en-US" sz="900" dirty="0">
                <a:latin typeface="ＭＳ ゴシック" pitchFamily="49" charset="-128"/>
                <a:ea typeface="ＭＳ ゴシック" pitchFamily="49" charset="-128"/>
              </a:rPr>
              <a:t>　アセスメント・関係構築に課題 →関わりかたやアセスメントの内容やとりかたなど</a:t>
            </a:r>
            <a:endParaRPr kumimoji="1" lang="ja-JP" altLang="en-US" sz="900" dirty="0">
              <a:latin typeface="ＭＳ ゴシック" pitchFamily="49" charset="-128"/>
              <a:ea typeface="ＭＳ ゴシック" pitchFamily="49" charset="-128"/>
            </a:endParaRPr>
          </a:p>
          <a:p>
            <a:r>
              <a:rPr lang="ja-JP" altLang="en-US" sz="900" dirty="0">
                <a:latin typeface="ＭＳ ゴシック" pitchFamily="49" charset="-128"/>
                <a:ea typeface="ＭＳ ゴシック" pitchFamily="49" charset="-128"/>
              </a:rPr>
              <a:t>　検討課題が明確 →アイディア出し（支援方針／支援内容の検討）　</a:t>
            </a:r>
          </a:p>
        </p:txBody>
      </p:sp>
      <p:cxnSp>
        <p:nvCxnSpPr>
          <p:cNvPr id="35" name="カギ線コネクタ 34"/>
          <p:cNvCxnSpPr>
            <a:stCxn id="2" idx="3"/>
            <a:endCxn id="28" idx="0"/>
          </p:cNvCxnSpPr>
          <p:nvPr/>
        </p:nvCxnSpPr>
        <p:spPr>
          <a:xfrm>
            <a:off x="2483768" y="1160748"/>
            <a:ext cx="3312368" cy="684076"/>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カギ線コネクタ 35"/>
          <p:cNvCxnSpPr>
            <a:stCxn id="5" idx="3"/>
            <a:endCxn id="3" idx="3"/>
          </p:cNvCxnSpPr>
          <p:nvPr/>
        </p:nvCxnSpPr>
        <p:spPr>
          <a:xfrm flipV="1">
            <a:off x="7956376" y="2744924"/>
            <a:ext cx="12700" cy="2520280"/>
          </a:xfrm>
          <a:prstGeom prst="bentConnector3">
            <a:avLst>
              <a:gd name="adj1" fmla="val 194844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メモ 36"/>
          <p:cNvSpPr/>
          <p:nvPr/>
        </p:nvSpPr>
        <p:spPr>
          <a:xfrm>
            <a:off x="4716016" y="2996952"/>
            <a:ext cx="504056" cy="648072"/>
          </a:xfrm>
          <a:prstGeom prst="foldedCorner">
            <a:avLst>
              <a:gd name="adj" fmla="val 27774"/>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メイリオ" pitchFamily="50" charset="-128"/>
                <a:ea typeface="メイリオ" pitchFamily="50" charset="-128"/>
                <a:cs typeface="メイリオ" pitchFamily="50" charset="-128"/>
              </a:rPr>
              <a:t>アセスメント</a:t>
            </a:r>
          </a:p>
        </p:txBody>
      </p:sp>
      <p:sp>
        <p:nvSpPr>
          <p:cNvPr id="38" name="メモ 37"/>
          <p:cNvSpPr/>
          <p:nvPr/>
        </p:nvSpPr>
        <p:spPr>
          <a:xfrm>
            <a:off x="4716016" y="4509120"/>
            <a:ext cx="504056" cy="648072"/>
          </a:xfrm>
          <a:prstGeom prst="foldedCorner">
            <a:avLst>
              <a:gd name="adj" fmla="val 2592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メイリオ" pitchFamily="50" charset="-128"/>
                <a:ea typeface="メイリオ" pitchFamily="50" charset="-128"/>
                <a:cs typeface="メイリオ" pitchFamily="50" charset="-128"/>
              </a:rPr>
              <a:t>プラン</a:t>
            </a:r>
          </a:p>
        </p:txBody>
      </p:sp>
      <p:sp>
        <p:nvSpPr>
          <p:cNvPr id="39" name="下矢印 38"/>
          <p:cNvSpPr/>
          <p:nvPr/>
        </p:nvSpPr>
        <p:spPr>
          <a:xfrm>
            <a:off x="3419872" y="4653136"/>
            <a:ext cx="792088"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a:solidFill>
                  <a:schemeClr val="bg1"/>
                </a:solidFill>
                <a:latin typeface="ＭＳ ゴシック" pitchFamily="49" charset="-128"/>
                <a:ea typeface="ＭＳ ゴシック" pitchFamily="49" charset="-128"/>
              </a:rPr>
              <a:t>深化</a:t>
            </a:r>
            <a:endParaRPr kumimoji="1" lang="ja-JP" altLang="en-US" sz="1800" dirty="0">
              <a:solidFill>
                <a:schemeClr val="bg1"/>
              </a:solidFill>
              <a:latin typeface="ＭＳ ゴシック" pitchFamily="49" charset="-128"/>
              <a:ea typeface="ＭＳ ゴシック" pitchFamily="49" charset="-128"/>
            </a:endParaRPr>
          </a:p>
        </p:txBody>
      </p:sp>
      <p:sp>
        <p:nvSpPr>
          <p:cNvPr id="40" name="テキスト ボックス 39"/>
          <p:cNvSpPr txBox="1"/>
          <p:nvPr/>
        </p:nvSpPr>
        <p:spPr>
          <a:xfrm>
            <a:off x="953598" y="1556792"/>
            <a:ext cx="1746194" cy="253916"/>
          </a:xfrm>
          <a:prstGeom prst="rect">
            <a:avLst/>
          </a:prstGeom>
          <a:noFill/>
        </p:spPr>
        <p:txBody>
          <a:bodyPr wrap="square" rtlCol="0">
            <a:spAutoFit/>
          </a:bodyPr>
          <a:lstStyle/>
          <a:p>
            <a:pPr algn="r"/>
            <a:r>
              <a:rPr kumimoji="1" lang="ja-JP" altLang="en-US" sz="1050" dirty="0">
                <a:latin typeface="ＭＳ ゴシック" pitchFamily="49" charset="-128"/>
                <a:ea typeface="ＭＳ ゴシック" pitchFamily="49" charset="-128"/>
              </a:rPr>
              <a:t>一般的なＣＭモデル</a:t>
            </a:r>
          </a:p>
        </p:txBody>
      </p:sp>
      <p:sp>
        <p:nvSpPr>
          <p:cNvPr id="41" name="スライド番号プレースホルダ 40"/>
          <p:cNvSpPr>
            <a:spLocks noGrp="1"/>
          </p:cNvSpPr>
          <p:nvPr>
            <p:ph type="sldNum" sz="quarter" idx="12"/>
          </p:nvPr>
        </p:nvSpPr>
        <p:spPr/>
        <p:txBody>
          <a:bodyPr/>
          <a:lstStyle/>
          <a:p>
            <a:fld id="{5FD889E0-CAB2-4699-909D-B9A88D47ACBE}" type="slidenum">
              <a:rPr lang="en-US" smtClean="0"/>
              <a:pPr/>
              <a:t>29</a:t>
            </a:fld>
            <a:endParaRPr lang="en-US"/>
          </a:p>
        </p:txBody>
      </p:sp>
      <p:sp>
        <p:nvSpPr>
          <p:cNvPr id="44" name="Rectangle 2"/>
          <p:cNvSpPr txBox="1">
            <a:spLocks noChangeArrowheads="1"/>
          </p:cNvSpPr>
          <p:nvPr/>
        </p:nvSpPr>
        <p:spPr>
          <a:xfrm>
            <a:off x="2581825" y="101849"/>
            <a:ext cx="5832648" cy="457200"/>
          </a:xfrm>
          <a:prstGeom prst="rect">
            <a:avLst/>
          </a:prstGeom>
          <a:noFill/>
        </p:spPr>
        <p:txBody>
          <a:bodyPr vert="horz" lIns="91440" tIns="45720" rIns="91440" bIns="45720" rtlCol="0" anchor="ctr">
            <a:normAutofit fontScale="925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ja-JP" altLang="en-US" sz="1600" b="1" u="sng" dirty="0">
                <a:latin typeface="メイリオ"/>
                <a:ea typeface="メイリオ"/>
                <a:cs typeface="メイリオ"/>
              </a:rPr>
              <a:t>発展</a:t>
            </a:r>
            <a:r>
              <a:rPr kumimoji="1" lang="ja-JP" altLang="en-US" sz="1600" b="1" i="0" u="sng" strike="noStrike" kern="1200" cap="none" spc="0" normalizeH="0" baseline="0" noProof="0" dirty="0">
                <a:ln>
                  <a:noFill/>
                </a:ln>
                <a:solidFill>
                  <a:schemeClr val="tx1"/>
                </a:solidFill>
                <a:effectLst/>
                <a:uLnTx/>
                <a:uFillTx/>
                <a:latin typeface="メイリオ"/>
                <a:ea typeface="メイリオ"/>
                <a:cs typeface="メイリオ"/>
              </a:rPr>
              <a:t>：現実的には左図のモデルのような線形のプロセスではない</a:t>
            </a:r>
          </a:p>
        </p:txBody>
      </p:sp>
      <p:sp>
        <p:nvSpPr>
          <p:cNvPr id="45" name="Rectangle 2"/>
          <p:cNvSpPr txBox="1">
            <a:spLocks noChangeArrowheads="1"/>
          </p:cNvSpPr>
          <p:nvPr/>
        </p:nvSpPr>
        <p:spPr>
          <a:xfrm>
            <a:off x="3123203" y="6233316"/>
            <a:ext cx="5832648" cy="457200"/>
          </a:xfrm>
          <a:prstGeom prst="rect">
            <a:avLst/>
          </a:prstGeom>
          <a:noFill/>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ja-JP" altLang="en-US" sz="900" i="0" u="none" strike="noStrike" kern="1200" cap="none" spc="0" normalizeH="0" baseline="0" noProof="0" dirty="0">
                <a:ln>
                  <a:noFill/>
                </a:ln>
                <a:solidFill>
                  <a:schemeClr val="tx1"/>
                </a:solidFill>
                <a:effectLst/>
                <a:uLnTx/>
                <a:uFillTx/>
                <a:latin typeface="メイリオ"/>
                <a:ea typeface="メイリオ"/>
                <a:cs typeface="メイリオ"/>
              </a:rPr>
              <a:t>埼玉県相談支援体制整備事業（アドバイザー事業）での整理をもとに：藤川試案</a:t>
            </a:r>
          </a:p>
        </p:txBody>
      </p:sp>
      <p:sp>
        <p:nvSpPr>
          <p:cNvPr id="46" name="角丸四角形 45"/>
          <p:cNvSpPr/>
          <p:nvPr/>
        </p:nvSpPr>
        <p:spPr>
          <a:xfrm>
            <a:off x="3988131" y="531732"/>
            <a:ext cx="4320480" cy="237811"/>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solidFill>
                  <a:schemeClr val="tx1"/>
                </a:solidFill>
                <a:latin typeface="メイリオ" pitchFamily="50" charset="-128"/>
                <a:ea typeface="メイリオ" pitchFamily="50" charset="-128"/>
                <a:cs typeface="メイリオ" pitchFamily="50" charset="-128"/>
              </a:rPr>
              <a:t>インテーク時からアセスメントは始まり、ずっと継続・深化する</a:t>
            </a:r>
          </a:p>
        </p:txBody>
      </p:sp>
      <p:sp>
        <p:nvSpPr>
          <p:cNvPr id="47" name="角丸四角形 46"/>
          <p:cNvSpPr/>
          <p:nvPr/>
        </p:nvSpPr>
        <p:spPr>
          <a:xfrm>
            <a:off x="3988131" y="826026"/>
            <a:ext cx="4320480" cy="237811"/>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solidFill>
                  <a:schemeClr val="tx1"/>
                </a:solidFill>
                <a:latin typeface="メイリオ" pitchFamily="50" charset="-128"/>
                <a:ea typeface="メイリオ" pitchFamily="50" charset="-128"/>
                <a:cs typeface="メイリオ" pitchFamily="50" charset="-128"/>
              </a:rPr>
              <a:t>ＣＭの各プロセスが動じ並行的に動くこともある。</a:t>
            </a:r>
          </a:p>
        </p:txBody>
      </p:sp>
    </p:spTree>
    <p:extLst>
      <p:ext uri="{BB962C8B-B14F-4D97-AF65-F5344CB8AC3E}">
        <p14:creationId xmlns:p14="http://schemas.microsoft.com/office/powerpoint/2010/main" val="1204001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08411" y="495020"/>
            <a:ext cx="7775774" cy="4029308"/>
          </a:xfrm>
          <a:prstGeom prst="rect">
            <a:avLst/>
          </a:prstGeom>
          <a:noFill/>
        </p:spPr>
        <p:txBody>
          <a:bodyPr wrap="square" rtlCol="0">
            <a:spAutoFit/>
          </a:bodyPr>
          <a:lstStyle/>
          <a:p>
            <a:r>
              <a:rPr lang="ja-JP" altLang="en-US" sz="2800" dirty="0">
                <a:latin typeface="ＭＳ ゴシック" panose="020B0609070205080204" pitchFamily="49" charset="-128"/>
                <a:ea typeface="ＭＳ ゴシック" panose="020B0609070205080204" pitchFamily="49" charset="-128"/>
              </a:rPr>
              <a:t>講義上の留意点</a:t>
            </a:r>
          </a:p>
          <a:p>
            <a:pPr>
              <a:lnSpc>
                <a:spcPts val="1385"/>
              </a:lnSpc>
            </a:pPr>
            <a:endParaRPr lang="ja-JP" altLang="en-US" sz="1662"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① </a:t>
            </a:r>
            <a:r>
              <a:rPr lang="ja-JP" altLang="en-US" sz="2400" dirty="0" smtClean="0">
                <a:latin typeface="ＭＳ ゴシック" panose="020B0609070205080204" pitchFamily="49" charset="-128"/>
                <a:ea typeface="ＭＳ ゴシック" panose="020B0609070205080204" pitchFamily="49" charset="-128"/>
              </a:rPr>
              <a:t>これまでの科目を受けて、ケアマネジメント手法に</a:t>
            </a:r>
          </a:p>
          <a:p>
            <a:r>
              <a:rPr lang="ja-JP" altLang="en-US" sz="2400" dirty="0" smtClean="0">
                <a:latin typeface="ＭＳ ゴシック" panose="020B0609070205080204" pitchFamily="49" charset="-128"/>
                <a:ea typeface="ＭＳ ゴシック" panose="020B0609070205080204" pitchFamily="49" charset="-128"/>
              </a:rPr>
              <a:t>　基づいた実践方法について、具体例を挙げながら講</a:t>
            </a:r>
          </a:p>
          <a:p>
            <a:r>
              <a:rPr lang="ja-JP" altLang="en-US" sz="2400" dirty="0" smtClean="0">
                <a:latin typeface="ＭＳ ゴシック" panose="020B0609070205080204" pitchFamily="49" charset="-128"/>
                <a:ea typeface="ＭＳ ゴシック" panose="020B0609070205080204" pitchFamily="49" charset="-128"/>
              </a:rPr>
              <a:t>　</a:t>
            </a:r>
            <a:r>
              <a:rPr lang="ja-JP" altLang="en-US" sz="2400" dirty="0" err="1" smtClean="0">
                <a:latin typeface="ＭＳ ゴシック" panose="020B0609070205080204" pitchFamily="49" charset="-128"/>
                <a:ea typeface="ＭＳ ゴシック" panose="020B0609070205080204" pitchFamily="49" charset="-128"/>
              </a:rPr>
              <a:t>義する</a:t>
            </a:r>
            <a:r>
              <a:rPr lang="ja-JP" altLang="en-US" sz="2400" dirty="0" smtClean="0">
                <a:latin typeface="ＭＳ ゴシック" panose="020B0609070205080204" pitchFamily="49" charset="-128"/>
                <a:ea typeface="ＭＳ ゴシック" panose="020B0609070205080204" pitchFamily="49" charset="-128"/>
              </a:rPr>
              <a:t>。</a:t>
            </a:r>
            <a:endParaRPr lang="ja-JP" altLang="en-US" sz="2400" dirty="0">
              <a:latin typeface="ＭＳ ゴシック" panose="020B0609070205080204" pitchFamily="49" charset="-128"/>
              <a:ea typeface="ＭＳ ゴシック" panose="020B0609070205080204" pitchFamily="49" charset="-128"/>
            </a:endParaRPr>
          </a:p>
          <a:p>
            <a:pPr>
              <a:lnSpc>
                <a:spcPts val="923"/>
              </a:lnSpc>
            </a:pPr>
            <a:endParaRPr lang="ja-JP" altLang="en-US"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❖具体的な業務イメージを掴むことが目的である。</a:t>
            </a:r>
            <a:endParaRPr lang="ja-JP" altLang="en-US" sz="2400" dirty="0">
              <a:latin typeface="ＭＳ ゴシック" panose="020B0609070205080204" pitchFamily="49" charset="-128"/>
              <a:ea typeface="ＭＳ ゴシック" panose="020B0609070205080204" pitchFamily="49" charset="-128"/>
            </a:endParaRPr>
          </a:p>
          <a:p>
            <a:pPr>
              <a:lnSpc>
                <a:spcPts val="1108"/>
              </a:lnSpc>
            </a:pPr>
            <a:endParaRPr lang="ja-JP" altLang="en-US"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② </a:t>
            </a:r>
            <a:r>
              <a:rPr lang="ja-JP" altLang="en-US" sz="2400" dirty="0" smtClean="0">
                <a:latin typeface="ＭＳ ゴシック" panose="020B0609070205080204" pitchFamily="49" charset="-128"/>
                <a:ea typeface="ＭＳ ゴシック" panose="020B0609070205080204" pitchFamily="49" charset="-128"/>
              </a:rPr>
              <a:t>本講義を受けて、その内容を後の演習</a:t>
            </a:r>
            <a:r>
              <a:rPr lang="ja-JP" altLang="en-US" sz="2400" dirty="0">
                <a:latin typeface="ＭＳ ゴシック" panose="020B0609070205080204" pitchFamily="49" charset="-128"/>
                <a:ea typeface="ＭＳ ゴシック" panose="020B0609070205080204" pitchFamily="49" charset="-128"/>
              </a:rPr>
              <a:t>、</a:t>
            </a:r>
            <a:r>
              <a:rPr lang="ja-JP" altLang="en-US" sz="2400" dirty="0" smtClean="0">
                <a:latin typeface="ＭＳ ゴシック" panose="020B0609070205080204" pitchFamily="49" charset="-128"/>
                <a:ea typeface="ＭＳ ゴシック" panose="020B0609070205080204" pitchFamily="49" charset="-128"/>
              </a:rPr>
              <a:t>実習で実際</a:t>
            </a:r>
          </a:p>
          <a:p>
            <a:r>
              <a:rPr lang="ja-JP" altLang="en-US" sz="2400" dirty="0" smtClean="0">
                <a:latin typeface="ＭＳ ゴシック" panose="020B0609070205080204" pitchFamily="49" charset="-128"/>
                <a:ea typeface="ＭＳ ゴシック" panose="020B0609070205080204" pitchFamily="49" charset="-128"/>
              </a:rPr>
              <a:t>　に体験することとなる位置付けであることに</a:t>
            </a:r>
            <a:r>
              <a:rPr lang="ja-JP" altLang="en-US" sz="2400" dirty="0" err="1" smtClean="0">
                <a:latin typeface="ＭＳ ゴシック" panose="020B0609070205080204" pitchFamily="49" charset="-128"/>
                <a:ea typeface="ＭＳ ゴシック" panose="020B0609070205080204" pitchFamily="49" charset="-128"/>
              </a:rPr>
              <a:t>留意す</a:t>
            </a:r>
            <a:endParaRPr lang="ja-JP" altLang="en-US" sz="2400" dirty="0" smtClean="0">
              <a:latin typeface="ＭＳ ゴシック" panose="020B0609070205080204" pitchFamily="49" charset="-128"/>
              <a:ea typeface="ＭＳ ゴシック" panose="020B0609070205080204" pitchFamily="49" charset="-128"/>
            </a:endParaRPr>
          </a:p>
          <a:p>
            <a:r>
              <a:rPr lang="ja-JP" altLang="en-US" sz="2400" dirty="0" smtClean="0">
                <a:latin typeface="ＭＳ ゴシック" panose="020B0609070205080204" pitchFamily="49" charset="-128"/>
                <a:ea typeface="ＭＳ ゴシック" panose="020B0609070205080204" pitchFamily="49" charset="-128"/>
              </a:rPr>
              <a:t>　る。</a:t>
            </a:r>
            <a:endParaRPr lang="ja-JP" altLang="en-US" sz="2400" dirty="0">
              <a:latin typeface="ＭＳ ゴシック" panose="020B0609070205080204" pitchFamily="49" charset="-128"/>
              <a:ea typeface="ＭＳ ゴシック" panose="020B0609070205080204" pitchFamily="49" charset="-128"/>
            </a:endParaRPr>
          </a:p>
          <a:p>
            <a:pPr>
              <a:lnSpc>
                <a:spcPts val="923"/>
              </a:lnSpc>
            </a:pPr>
            <a:endParaRPr lang="ja-JP" altLang="en-US"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❖いわゆる「やってみせ」に該当する。</a:t>
            </a:r>
            <a:endParaRPr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66983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1114" y="84710"/>
            <a:ext cx="7886700" cy="1325563"/>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ニーズ整理の留意点</a:t>
            </a:r>
          </a:p>
        </p:txBody>
      </p:sp>
      <p:sp>
        <p:nvSpPr>
          <p:cNvPr id="5" name="スライド番号プレースホルダー 4"/>
          <p:cNvSpPr>
            <a:spLocks noGrp="1"/>
          </p:cNvSpPr>
          <p:nvPr>
            <p:ph type="sldNum" sz="quarter" idx="12"/>
          </p:nvPr>
        </p:nvSpPr>
        <p:spPr/>
        <p:txBody>
          <a:bodyPr/>
          <a:lstStyle/>
          <a:p>
            <a:fld id="{5FD889E0-CAB2-4699-909D-B9A88D47ACBE}" type="slidenum">
              <a:rPr lang="en-US" smtClean="0"/>
              <a:pPr/>
              <a:t>30</a:t>
            </a:fld>
            <a:endParaRPr lang="en-US"/>
          </a:p>
        </p:txBody>
      </p:sp>
      <p:sp>
        <p:nvSpPr>
          <p:cNvPr id="2" name="テキスト ボックス 1"/>
          <p:cNvSpPr txBox="1"/>
          <p:nvPr/>
        </p:nvSpPr>
        <p:spPr>
          <a:xfrm>
            <a:off x="613347" y="1280324"/>
            <a:ext cx="8574087" cy="1938992"/>
          </a:xfrm>
          <a:prstGeom prst="rect">
            <a:avLst/>
          </a:prstGeom>
          <a:noFill/>
        </p:spPr>
        <p:txBody>
          <a:bodyPr wrap="square" rtlCol="0">
            <a:spAutoFit/>
          </a:bodyPr>
          <a:lstStyle/>
          <a:p>
            <a:r>
              <a:rPr kumimoji="1" lang="en-US" altLang="ja-JP" sz="2400" u="sng" dirty="0">
                <a:latin typeface="ＤＨＰ特太ゴシック体" panose="020B0500000000000000" pitchFamily="50" charset="-128"/>
                <a:ea typeface="ＤＨＰ特太ゴシック体" panose="020B0500000000000000" pitchFamily="50" charset="-128"/>
                <a:cs typeface="メイリオ"/>
              </a:rPr>
              <a:t>① </a:t>
            </a:r>
            <a:r>
              <a:rPr kumimoji="1" lang="ja-JP" altLang="en-US" sz="2400" u="sng" dirty="0">
                <a:latin typeface="ＤＨＰ特太ゴシック体" panose="020B0500000000000000" pitchFamily="50" charset="-128"/>
                <a:ea typeface="ＤＨＰ特太ゴシック体" panose="020B0500000000000000" pitchFamily="50" charset="-128"/>
                <a:cs typeface="メイリオ"/>
              </a:rPr>
              <a:t>「見立て」ができるようになろう。</a:t>
            </a:r>
            <a:endParaRPr kumimoji="1" lang="en-US" altLang="ja-JP" sz="2400" u="sng" dirty="0">
              <a:latin typeface="ＤＨＰ特太ゴシック体" panose="020B0500000000000000" pitchFamily="50" charset="-128"/>
              <a:ea typeface="ＤＨＰ特太ゴシック体" panose="020B0500000000000000" pitchFamily="50"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ja-JP" altLang="en-US" sz="2400" b="1" dirty="0">
                <a:solidFill>
                  <a:srgbClr val="C00000"/>
                </a:solidFill>
                <a:latin typeface="ＭＳ ゴシック" panose="020B0609070205080204" pitchFamily="49" charset="-128"/>
                <a:ea typeface="ＭＳ ゴシック" panose="020B0609070205080204" pitchFamily="49" charset="-128"/>
                <a:cs typeface="メイリオ"/>
              </a:rPr>
              <a:t>支援者自身</a:t>
            </a:r>
            <a:r>
              <a:rPr kumimoji="1" lang="ja-JP" altLang="en-US" sz="2400" dirty="0">
                <a:latin typeface="ＭＳ ゴシック" panose="020B0609070205080204" pitchFamily="49" charset="-128"/>
                <a:ea typeface="ＭＳ ゴシック" panose="020B0609070205080204" pitchFamily="49" charset="-128"/>
                <a:cs typeface="メイリオ"/>
              </a:rPr>
              <a:t>が</a:t>
            </a: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a.</a:t>
            </a:r>
            <a:r>
              <a:rPr kumimoji="1" lang="ja-JP" altLang="en-US" sz="2400" dirty="0">
                <a:latin typeface="ＭＳ ゴシック" panose="020B0609070205080204" pitchFamily="49" charset="-128"/>
                <a:ea typeface="ＭＳ ゴシック" panose="020B0609070205080204" pitchFamily="49" charset="-128"/>
                <a:cs typeface="メイリオ"/>
              </a:rPr>
              <a:t>どのような情報を得て、</a:t>
            </a: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b</a:t>
            </a:r>
            <a:r>
              <a:rPr kumimoji="1" lang="en-US" altLang="ja-JP" sz="2400" dirty="0" smtClean="0">
                <a:latin typeface="ＭＳ ゴシック" panose="020B0609070205080204" pitchFamily="49" charset="-128"/>
                <a:ea typeface="ＭＳ ゴシック" panose="020B0609070205080204" pitchFamily="49" charset="-128"/>
                <a:cs typeface="メイリオ"/>
              </a:rPr>
              <a:t>.</a:t>
            </a:r>
            <a:r>
              <a:rPr kumimoji="1" lang="ja-JP" altLang="en-US" sz="2400" dirty="0" smtClean="0">
                <a:latin typeface="ＭＳ ゴシック" panose="020B0609070205080204" pitchFamily="49" charset="-128"/>
                <a:ea typeface="ＭＳ ゴシック" panose="020B0609070205080204" pitchFamily="49" charset="-128"/>
                <a:cs typeface="メイリオ"/>
              </a:rPr>
              <a:t>どの</a:t>
            </a:r>
            <a:r>
              <a:rPr kumimoji="1" lang="ja-JP" altLang="en-US" sz="2400" dirty="0">
                <a:latin typeface="ＭＳ ゴシック" panose="020B0609070205080204" pitchFamily="49" charset="-128"/>
                <a:ea typeface="ＭＳ ゴシック" panose="020B0609070205080204" pitchFamily="49" charset="-128"/>
                <a:cs typeface="メイリオ"/>
              </a:rPr>
              <a:t>ような解釈をし、</a:t>
            </a: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c</a:t>
            </a:r>
            <a:r>
              <a:rPr kumimoji="1" lang="en-US" altLang="ja-JP" sz="2400" dirty="0" smtClean="0">
                <a:latin typeface="ＭＳ ゴシック" panose="020B0609070205080204" pitchFamily="49" charset="-128"/>
                <a:ea typeface="ＭＳ ゴシック" panose="020B0609070205080204" pitchFamily="49" charset="-128"/>
                <a:cs typeface="メイリオ"/>
              </a:rPr>
              <a:t>.</a:t>
            </a:r>
            <a:r>
              <a:rPr kumimoji="1" lang="ja-JP" altLang="en-US" sz="2400" dirty="0" smtClean="0">
                <a:latin typeface="ＭＳ ゴシック" panose="020B0609070205080204" pitchFamily="49" charset="-128"/>
                <a:ea typeface="ＭＳ ゴシック" panose="020B0609070205080204" pitchFamily="49" charset="-128"/>
                <a:cs typeface="メイリオ"/>
              </a:rPr>
              <a:t>どの</a:t>
            </a:r>
            <a:r>
              <a:rPr kumimoji="1" lang="ja-JP" altLang="en-US" sz="2400" dirty="0">
                <a:latin typeface="ＭＳ ゴシック" panose="020B0609070205080204" pitchFamily="49" charset="-128"/>
                <a:ea typeface="ＭＳ ゴシック" panose="020B0609070205080204" pitchFamily="49" charset="-128"/>
                <a:cs typeface="メイリオ"/>
              </a:rPr>
              <a:t>ような方針をたてるか</a:t>
            </a:r>
            <a:r>
              <a:rPr kumimoji="1" lang="ja-JP" altLang="en-US" sz="2400" dirty="0">
                <a:latin typeface="メイリオ"/>
                <a:ea typeface="メイリオ"/>
                <a:cs typeface="メイリオ"/>
              </a:rPr>
              <a:t>。</a:t>
            </a:r>
            <a:endParaRPr kumimoji="1" lang="en-US" altLang="ja-JP" sz="2400" dirty="0">
              <a:latin typeface="メイリオ"/>
              <a:ea typeface="メイリオ"/>
              <a:cs typeface="メイリオ"/>
            </a:endParaRPr>
          </a:p>
        </p:txBody>
      </p:sp>
      <p:sp>
        <p:nvSpPr>
          <p:cNvPr id="15" name="テキスト ボックス 14"/>
          <p:cNvSpPr txBox="1"/>
          <p:nvPr/>
        </p:nvSpPr>
        <p:spPr>
          <a:xfrm>
            <a:off x="616290" y="3299185"/>
            <a:ext cx="6052302" cy="1569660"/>
          </a:xfrm>
          <a:prstGeom prst="rect">
            <a:avLst/>
          </a:prstGeom>
          <a:noFill/>
        </p:spPr>
        <p:txBody>
          <a:bodyPr wrap="square" rtlCol="0">
            <a:spAutoFit/>
          </a:bodyPr>
          <a:lstStyle/>
          <a:p>
            <a:r>
              <a:rPr kumimoji="1" lang="en-US" altLang="ja-JP" sz="2400" u="sng" dirty="0">
                <a:latin typeface="ＤＨＰ特太ゴシック体" panose="020B0500000000000000" pitchFamily="50" charset="-128"/>
                <a:ea typeface="ＤＨＰ特太ゴシック体" panose="020B0500000000000000" pitchFamily="50" charset="-128"/>
                <a:cs typeface="メイリオ"/>
              </a:rPr>
              <a:t>② </a:t>
            </a:r>
            <a:r>
              <a:rPr kumimoji="1" lang="ja-JP" altLang="en-US" sz="2400" u="sng" dirty="0">
                <a:latin typeface="ＤＨＰ特太ゴシック体" panose="020B0500000000000000" pitchFamily="50" charset="-128"/>
                <a:ea typeface="ＤＨＰ特太ゴシック体" panose="020B0500000000000000" pitchFamily="50" charset="-128"/>
                <a:cs typeface="メイリオ"/>
              </a:rPr>
              <a:t>アタマの中を整理できるようになろう。</a:t>
            </a:r>
            <a:endParaRPr kumimoji="1" lang="en-US" altLang="ja-JP" sz="2400" u="sng" dirty="0">
              <a:latin typeface="ＤＨＰ特太ゴシック体" panose="020B0500000000000000" pitchFamily="50" charset="-128"/>
              <a:ea typeface="ＤＨＰ特太ゴシック体" panose="020B0500000000000000" pitchFamily="50"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・事実　　　</a:t>
            </a:r>
            <a:r>
              <a:rPr kumimoji="1" lang="en-US" altLang="ja-JP" sz="2400" dirty="0">
                <a:latin typeface="ＭＳ ゴシック" panose="020B0609070205080204" pitchFamily="49" charset="-128"/>
                <a:ea typeface="ＭＳ ゴシック" panose="020B0609070205080204" pitchFamily="49" charset="-128"/>
                <a:cs typeface="メイリオ"/>
              </a:rPr>
              <a:t> </a:t>
            </a:r>
            <a:r>
              <a:rPr kumimoji="1" lang="ja-JP" altLang="en-US" sz="2400" dirty="0">
                <a:latin typeface="ＭＳ ゴシック" panose="020B0609070205080204" pitchFamily="49" charset="-128"/>
                <a:ea typeface="ＭＳ ゴシック" panose="020B0609070205080204" pitchFamily="49" charset="-128"/>
                <a:cs typeface="メイリオ"/>
              </a:rPr>
              <a:t>本人の意思、客観的事実</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・自分の考え</a:t>
            </a:r>
            <a:r>
              <a:rPr kumimoji="1" lang="en-US" altLang="ja-JP" sz="2400" dirty="0">
                <a:latin typeface="ＭＳ ゴシック" panose="020B0609070205080204" pitchFamily="49" charset="-128"/>
                <a:ea typeface="ＭＳ ゴシック" panose="020B0609070205080204" pitchFamily="49" charset="-128"/>
                <a:cs typeface="メイリオ"/>
              </a:rPr>
              <a:t> </a:t>
            </a:r>
            <a:r>
              <a:rPr kumimoji="1" lang="ja-JP" altLang="en-US" sz="2400" dirty="0">
                <a:latin typeface="ＭＳ ゴシック" panose="020B0609070205080204" pitchFamily="49" charset="-128"/>
                <a:ea typeface="ＭＳ ゴシック" panose="020B0609070205080204" pitchFamily="49" charset="-128"/>
                <a:cs typeface="メイリオ"/>
              </a:rPr>
              <a:t>自分の解釈</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 </a:t>
            </a:r>
            <a:r>
              <a:rPr kumimoji="1" lang="ja-JP" altLang="en-US" sz="2400" dirty="0">
                <a:latin typeface="ＭＳ ゴシック" panose="020B0609070205080204" pitchFamily="49" charset="-128"/>
                <a:ea typeface="ＭＳ ゴシック" panose="020B0609070205080204" pitchFamily="49" charset="-128"/>
                <a:cs typeface="メイリオ"/>
              </a:rPr>
              <a:t>自分の支援方針</a:t>
            </a:r>
            <a:endParaRPr kumimoji="1" lang="en-US" altLang="ja-JP" sz="2400" dirty="0">
              <a:latin typeface="ＭＳ ゴシック" panose="020B0609070205080204" pitchFamily="49" charset="-128"/>
              <a:ea typeface="ＭＳ ゴシック" panose="020B0609070205080204" pitchFamily="49" charset="-128"/>
              <a:cs typeface="メイリオ"/>
            </a:endParaRPr>
          </a:p>
        </p:txBody>
      </p:sp>
      <p:sp>
        <p:nvSpPr>
          <p:cNvPr id="16" name="テキスト ボックス 15"/>
          <p:cNvSpPr txBox="1"/>
          <p:nvPr/>
        </p:nvSpPr>
        <p:spPr>
          <a:xfrm>
            <a:off x="624916" y="4895804"/>
            <a:ext cx="8574087" cy="1200329"/>
          </a:xfrm>
          <a:prstGeom prst="rect">
            <a:avLst/>
          </a:prstGeom>
          <a:noFill/>
        </p:spPr>
        <p:txBody>
          <a:bodyPr wrap="square" rtlCol="0">
            <a:spAutoFit/>
          </a:bodyPr>
          <a:lstStyle/>
          <a:p>
            <a:r>
              <a:rPr kumimoji="1" lang="en-US" altLang="ja-JP" sz="2400" u="sng" dirty="0">
                <a:latin typeface="ＤＨＰ特太ゴシック体" panose="020B0500000000000000" pitchFamily="50" charset="-128"/>
                <a:ea typeface="ＤＨＰ特太ゴシック体" panose="020B0500000000000000" pitchFamily="50" charset="-128"/>
                <a:cs typeface="メイリオ"/>
              </a:rPr>
              <a:t>③ </a:t>
            </a:r>
            <a:r>
              <a:rPr kumimoji="1" lang="ja-JP" altLang="en-US" sz="2400" u="sng" dirty="0">
                <a:latin typeface="ＤＨＰ特太ゴシック体" panose="020B0500000000000000" pitchFamily="50" charset="-128"/>
                <a:ea typeface="ＤＨＰ特太ゴシック体" panose="020B0500000000000000" pitchFamily="50" charset="-128"/>
                <a:cs typeface="メイリオ"/>
              </a:rPr>
              <a:t>「手だて（プランニング）」は一旦置いておこう。</a:t>
            </a:r>
            <a:endParaRPr kumimoji="1" lang="en-US" altLang="ja-JP" sz="2400" u="sng" dirty="0">
              <a:latin typeface="ＤＨＰ特太ゴシック体" panose="020B0500000000000000" pitchFamily="50" charset="-128"/>
              <a:ea typeface="ＤＨＰ特太ゴシック体" panose="020B0500000000000000" pitchFamily="50"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本人の言葉・本人の（深めた）理解</a:t>
            </a:r>
            <a:r>
              <a:rPr kumimoji="1" lang="ja-JP" altLang="en-US" sz="2400" dirty="0" smtClean="0">
                <a:latin typeface="ＭＳ ゴシック" panose="020B0609070205080204" pitchFamily="49" charset="-128"/>
                <a:ea typeface="ＭＳ ゴシック" panose="020B0609070205080204" pitchFamily="49" charset="-128"/>
                <a:cs typeface="メイリオ"/>
              </a:rPr>
              <a:t>から始める。</a:t>
            </a:r>
            <a:endParaRPr kumimoji="1" lang="ja-JP" altLang="en-US"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対応から入らない。</a:t>
            </a:r>
            <a:endParaRPr kumimoji="1" lang="en-US" altLang="ja-JP" sz="2400" dirty="0">
              <a:latin typeface="ＭＳ ゴシック" panose="020B0609070205080204" pitchFamily="49" charset="-128"/>
              <a:ea typeface="ＭＳ ゴシック" panose="020B0609070205080204" pitchFamily="49" charset="-128"/>
              <a:cs typeface="メイリオ"/>
            </a:endParaRPr>
          </a:p>
        </p:txBody>
      </p:sp>
      <p:sp>
        <p:nvSpPr>
          <p:cNvPr id="3" name="角丸四角形 2"/>
          <p:cNvSpPr/>
          <p:nvPr/>
        </p:nvSpPr>
        <p:spPr>
          <a:xfrm>
            <a:off x="6216208" y="1280324"/>
            <a:ext cx="2520122" cy="15696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普段自分のアタマの中で、同時並行処理していることを</a:t>
            </a:r>
            <a:r>
              <a:rPr kumimoji="1" lang="en-US" altLang="ja-JP">
                <a:latin typeface="メイリオ"/>
                <a:ea typeface="メイリオ"/>
                <a:cs typeface="メイリオ"/>
              </a:rPr>
              <a:t>…</a:t>
            </a:r>
          </a:p>
          <a:p>
            <a:pPr algn="ctr"/>
            <a:r>
              <a:rPr kumimoji="1" lang="ja-JP" altLang="en-US">
                <a:latin typeface="メイリオ"/>
                <a:ea typeface="メイリオ"/>
                <a:cs typeface="メイリオ"/>
              </a:rPr>
              <a:t>可視化し、整理する</a:t>
            </a:r>
          </a:p>
        </p:txBody>
      </p:sp>
    </p:spTree>
    <p:extLst>
      <p:ext uri="{BB962C8B-B14F-4D97-AF65-F5344CB8AC3E}">
        <p14:creationId xmlns:p14="http://schemas.microsoft.com/office/powerpoint/2010/main" val="3119092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5FD889E0-CAB2-4699-909D-B9A88D47ACBE}" type="slidenum">
              <a:rPr lang="en-US" smtClean="0"/>
              <a:pPr/>
              <a:t>31</a:t>
            </a:fld>
            <a:endParaRPr lang="en-US"/>
          </a:p>
        </p:txBody>
      </p:sp>
      <p:sp>
        <p:nvSpPr>
          <p:cNvPr id="5" name="Rectangle 2"/>
          <p:cNvSpPr txBox="1">
            <a:spLocks noChangeArrowheads="1"/>
          </p:cNvSpPr>
          <p:nvPr/>
        </p:nvSpPr>
        <p:spPr>
          <a:xfrm>
            <a:off x="292301" y="155251"/>
            <a:ext cx="8388350" cy="4572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メイリオ"/>
                <a:ea typeface="メイリオ"/>
                <a:cs typeface="メイリオ"/>
              </a:rPr>
              <a:t>ニーズ整理票（例）</a:t>
            </a:r>
          </a:p>
        </p:txBody>
      </p:sp>
      <p:pic>
        <p:nvPicPr>
          <p:cNvPr id="3076" name="Picture 4"/>
          <p:cNvPicPr>
            <a:picLocks noChangeAspect="1" noChangeArrowheads="1"/>
          </p:cNvPicPr>
          <p:nvPr/>
        </p:nvPicPr>
        <p:blipFill>
          <a:blip r:embed="rId3" cstate="print"/>
          <a:srcRect/>
          <a:stretch>
            <a:fillRect/>
          </a:stretch>
        </p:blipFill>
        <p:spPr bwMode="auto">
          <a:xfrm>
            <a:off x="310963" y="646930"/>
            <a:ext cx="8515797" cy="5914434"/>
          </a:xfrm>
          <a:prstGeom prst="rect">
            <a:avLst/>
          </a:prstGeom>
          <a:noFill/>
          <a:ln w="9525">
            <a:solidFill>
              <a:schemeClr val="tx1"/>
            </a:solidFill>
            <a:miter lim="800000"/>
            <a:headEnd/>
            <a:tailEnd/>
          </a:ln>
        </p:spPr>
      </p:pic>
      <p:sp>
        <p:nvSpPr>
          <p:cNvPr id="15" name="テキスト ボックス 14"/>
          <p:cNvSpPr txBox="1"/>
          <p:nvPr/>
        </p:nvSpPr>
        <p:spPr>
          <a:xfrm>
            <a:off x="2804160" y="103255"/>
            <a:ext cx="6146138" cy="369332"/>
          </a:xfrm>
          <a:prstGeom prst="rect">
            <a:avLst/>
          </a:prstGeom>
          <a:noFill/>
        </p:spPr>
        <p:txBody>
          <a:bodyPr wrap="square" rtlCol="0">
            <a:spAutoFit/>
          </a:bodyPr>
          <a:lstStyle/>
          <a:p>
            <a:r>
              <a:rPr kumimoji="1" lang="ja-JP" altLang="en-US" sz="900" dirty="0">
                <a:latin typeface="メイリオ"/>
                <a:ea typeface="メイリオ"/>
                <a:cs typeface="メイリオ"/>
              </a:rPr>
              <a:t>近藤直司</a:t>
            </a:r>
            <a:endParaRPr kumimoji="1" lang="en-US" altLang="ja-JP" sz="900" dirty="0">
              <a:latin typeface="メイリオ"/>
              <a:ea typeface="メイリオ"/>
              <a:cs typeface="メイリオ"/>
            </a:endParaRPr>
          </a:p>
          <a:p>
            <a:r>
              <a:rPr kumimoji="1" lang="en-US" altLang="ja-JP" sz="900" dirty="0">
                <a:latin typeface="メイリオ"/>
                <a:ea typeface="メイリオ"/>
                <a:cs typeface="メイリオ"/>
              </a:rPr>
              <a:t>『</a:t>
            </a:r>
            <a:r>
              <a:rPr kumimoji="1" lang="ja-JP" altLang="en-US" sz="900" dirty="0">
                <a:latin typeface="メイリオ"/>
                <a:ea typeface="メイリオ"/>
                <a:cs typeface="メイリオ"/>
              </a:rPr>
              <a:t>医療・保健・福祉・心理専門職のためのアセスメント技術を</a:t>
            </a:r>
            <a:r>
              <a:rPr kumimoji="1" lang="ja-JP" altLang="en-US" sz="900">
                <a:latin typeface="メイリオ"/>
                <a:ea typeface="メイリオ"/>
                <a:cs typeface="メイリオ"/>
              </a:rPr>
              <a:t>高める</a:t>
            </a:r>
            <a:r>
              <a:rPr kumimoji="1" lang="ja-JP" altLang="en-US" sz="900" smtClean="0">
                <a:latin typeface="メイリオ"/>
                <a:ea typeface="メイリオ"/>
                <a:cs typeface="メイリオ"/>
              </a:rPr>
              <a:t>ハンドブック</a:t>
            </a:r>
            <a:r>
              <a:rPr kumimoji="1" lang="en-US" altLang="ja-JP" sz="900" smtClean="0">
                <a:latin typeface="メイリオ"/>
                <a:ea typeface="メイリオ"/>
                <a:cs typeface="メイリオ"/>
              </a:rPr>
              <a:t>【</a:t>
            </a:r>
            <a:r>
              <a:rPr kumimoji="1" lang="ja-JP" altLang="en-US" sz="900" smtClean="0">
                <a:latin typeface="メイリオ"/>
                <a:ea typeface="メイリオ"/>
                <a:cs typeface="メイリオ"/>
              </a:rPr>
              <a:t>第２版</a:t>
            </a:r>
            <a:r>
              <a:rPr kumimoji="1" lang="en-US" altLang="ja-JP" sz="900" smtClean="0">
                <a:latin typeface="メイリオ"/>
                <a:ea typeface="メイリオ"/>
                <a:cs typeface="メイリオ"/>
              </a:rPr>
              <a:t>】』</a:t>
            </a:r>
            <a:r>
              <a:rPr kumimoji="1" lang="ja-JP" altLang="en-US" sz="900" dirty="0">
                <a:latin typeface="メイリオ"/>
                <a:ea typeface="メイリオ"/>
                <a:cs typeface="メイリオ"/>
              </a:rPr>
              <a:t>（明石書店）を改変</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21468" y="118016"/>
            <a:ext cx="7886700" cy="1325563"/>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ニーズ整理の方法（１）</a:t>
            </a:r>
          </a:p>
        </p:txBody>
      </p:sp>
      <p:sp>
        <p:nvSpPr>
          <p:cNvPr id="2" name="スライド番号プレースホルダー 1"/>
          <p:cNvSpPr>
            <a:spLocks noGrp="1"/>
          </p:cNvSpPr>
          <p:nvPr>
            <p:ph type="sldNum" sz="quarter" idx="12"/>
          </p:nvPr>
        </p:nvSpPr>
        <p:spPr/>
        <p:txBody>
          <a:bodyPr/>
          <a:lstStyle/>
          <a:p>
            <a:fld id="{5FD889E0-CAB2-4699-909D-B9A88D47ACBE}" type="slidenum">
              <a:rPr lang="en-US" smtClean="0"/>
              <a:pPr/>
              <a:t>32</a:t>
            </a:fld>
            <a:endParaRPr lang="en-US"/>
          </a:p>
        </p:txBody>
      </p:sp>
      <p:sp>
        <p:nvSpPr>
          <p:cNvPr id="5" name="正方形/長方形 4"/>
          <p:cNvSpPr/>
          <p:nvPr/>
        </p:nvSpPr>
        <p:spPr>
          <a:xfrm>
            <a:off x="434905" y="2005325"/>
            <a:ext cx="2261541" cy="2974554"/>
          </a:xfrm>
          <a:prstGeom prst="rect">
            <a:avLst/>
          </a:prstGeom>
          <a:solidFill>
            <a:srgbClr val="CCFFCC"/>
          </a:solidFill>
          <a:ln w="38100">
            <a:solidFill>
              <a:schemeClr val="tx1"/>
            </a:solidFill>
          </a:ln>
          <a:effectLst>
            <a:outerShdw dist="25400" dir="6600000" sx="101000" sy="101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a:solidFill>
                  <a:schemeClr val="tx1"/>
                </a:solidFill>
                <a:latin typeface="メイリオ"/>
                <a:ea typeface="メイリオ"/>
                <a:cs typeface="メイリオ"/>
              </a:rPr>
              <a:t>インテーク</a:t>
            </a:r>
            <a:endParaRPr kumimoji="1" lang="en-US" altLang="ja-JP" b="1">
              <a:solidFill>
                <a:schemeClr val="tx1"/>
              </a:solidFill>
              <a:latin typeface="メイリオ"/>
              <a:ea typeface="メイリオ"/>
              <a:cs typeface="メイリオ"/>
            </a:endParaRPr>
          </a:p>
          <a:p>
            <a:pPr algn="ctr"/>
            <a:r>
              <a:rPr kumimoji="1" lang="ja-JP" altLang="en-US" sz="1600" b="1">
                <a:solidFill>
                  <a:schemeClr val="tx1"/>
                </a:solidFill>
                <a:latin typeface="メイリオ"/>
                <a:ea typeface="メイリオ"/>
                <a:cs typeface="メイリオ"/>
              </a:rPr>
              <a:t>（情報の収集・整理）</a:t>
            </a:r>
            <a:endParaRPr kumimoji="1" lang="en-US" altLang="ja-JP" sz="1600"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p:txBody>
      </p:sp>
      <p:sp>
        <p:nvSpPr>
          <p:cNvPr id="7" name="正方形/長方形 6"/>
          <p:cNvSpPr/>
          <p:nvPr/>
        </p:nvSpPr>
        <p:spPr>
          <a:xfrm>
            <a:off x="284163" y="1761794"/>
            <a:ext cx="8574087" cy="4000863"/>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a:solidFill>
                <a:schemeClr val="tx1"/>
              </a:solidFill>
              <a:latin typeface="メイリオ"/>
              <a:ea typeface="メイリオ"/>
              <a:cs typeface="メイリオ"/>
            </a:endParaRPr>
          </a:p>
          <a:p>
            <a:pPr algn="ctr"/>
            <a:endParaRPr kumimoji="1" lang="en-US" altLang="ja-JP">
              <a:solidFill>
                <a:schemeClr val="tx1"/>
              </a:solidFill>
              <a:latin typeface="メイリオ"/>
              <a:ea typeface="メイリオ"/>
              <a:cs typeface="メイリオ"/>
            </a:endParaRPr>
          </a:p>
          <a:p>
            <a:pPr algn="ctr"/>
            <a:endParaRPr kumimoji="1" lang="en-US" altLang="ja-JP">
              <a:solidFill>
                <a:schemeClr val="tx1"/>
              </a:solidFill>
              <a:latin typeface="メイリオ"/>
              <a:ea typeface="メイリオ"/>
              <a:cs typeface="メイリオ"/>
            </a:endParaRPr>
          </a:p>
          <a:p>
            <a:pPr algn="ctr"/>
            <a:endParaRPr kumimoji="1" lang="en-US" altLang="ja-JP">
              <a:solidFill>
                <a:schemeClr val="tx1"/>
              </a:solidFill>
              <a:latin typeface="メイリオ"/>
              <a:ea typeface="メイリオ"/>
              <a:cs typeface="メイリオ"/>
            </a:endParaRPr>
          </a:p>
          <a:p>
            <a:pPr algn="ctr"/>
            <a:endParaRPr kumimoji="1" lang="en-US" altLang="ja-JP">
              <a:solidFill>
                <a:schemeClr val="tx1"/>
              </a:solidFill>
              <a:latin typeface="メイリオ"/>
              <a:ea typeface="メイリオ"/>
              <a:cs typeface="メイリオ"/>
            </a:endParaRPr>
          </a:p>
          <a:p>
            <a:pPr algn="ctr"/>
            <a:endParaRPr kumimoji="1" lang="en-US" altLang="ja-JP">
              <a:solidFill>
                <a:schemeClr val="tx1"/>
              </a:solidFill>
              <a:latin typeface="メイリオ"/>
              <a:ea typeface="メイリオ"/>
              <a:cs typeface="メイリオ"/>
            </a:endParaRPr>
          </a:p>
          <a:p>
            <a:pPr algn="ctr"/>
            <a:endParaRPr kumimoji="1" lang="en-US" altLang="ja-JP">
              <a:solidFill>
                <a:schemeClr val="tx1"/>
              </a:solidFill>
              <a:latin typeface="メイリオ"/>
              <a:ea typeface="メイリオ"/>
              <a:cs typeface="メイリオ"/>
            </a:endParaRPr>
          </a:p>
          <a:p>
            <a:pPr algn="ctr"/>
            <a:endParaRPr kumimoji="1" lang="en-US" altLang="ja-JP">
              <a:solidFill>
                <a:schemeClr val="tx1"/>
              </a:solidFill>
              <a:latin typeface="メイリオ"/>
              <a:ea typeface="メイリオ"/>
              <a:cs typeface="メイリオ"/>
            </a:endParaRPr>
          </a:p>
          <a:p>
            <a:pPr algn="ctr"/>
            <a:endParaRPr kumimoji="1" lang="en-US" altLang="ja-JP">
              <a:solidFill>
                <a:schemeClr val="tx1"/>
              </a:solidFill>
              <a:latin typeface="メイリオ"/>
              <a:ea typeface="メイリオ"/>
              <a:cs typeface="メイリオ"/>
            </a:endParaRPr>
          </a:p>
          <a:p>
            <a:pPr algn="ctr"/>
            <a:endParaRPr kumimoji="1" lang="en-US" altLang="ja-JP">
              <a:solidFill>
                <a:schemeClr val="tx1"/>
              </a:solidFill>
              <a:latin typeface="メイリオ"/>
              <a:ea typeface="メイリオ"/>
              <a:cs typeface="メイリオ"/>
            </a:endParaRPr>
          </a:p>
          <a:p>
            <a:pPr algn="ctr"/>
            <a:endParaRPr kumimoji="1" lang="en-US" altLang="ja-JP">
              <a:solidFill>
                <a:schemeClr val="tx1"/>
              </a:solidFill>
              <a:latin typeface="メイリオ"/>
              <a:ea typeface="メイリオ"/>
              <a:cs typeface="メイリオ"/>
            </a:endParaRPr>
          </a:p>
          <a:p>
            <a:pPr algn="ctr"/>
            <a:endParaRPr kumimoji="1" lang="en-US" altLang="ja-JP">
              <a:solidFill>
                <a:schemeClr val="tx1"/>
              </a:solidFill>
              <a:latin typeface="メイリオ"/>
              <a:ea typeface="メイリオ"/>
              <a:cs typeface="メイリオ"/>
            </a:endParaRPr>
          </a:p>
          <a:p>
            <a:pPr algn="ctr"/>
            <a:endParaRPr kumimoji="1" lang="en-US" altLang="ja-JP">
              <a:solidFill>
                <a:schemeClr val="tx1"/>
              </a:solidFill>
              <a:latin typeface="メイリオ"/>
              <a:ea typeface="メイリオ"/>
              <a:cs typeface="メイリオ"/>
            </a:endParaRPr>
          </a:p>
          <a:p>
            <a:pPr algn="ctr"/>
            <a:r>
              <a:rPr kumimoji="1" lang="ja-JP" altLang="en-US">
                <a:solidFill>
                  <a:schemeClr val="tx1"/>
                </a:solidFill>
                <a:latin typeface="メイリオ"/>
                <a:ea typeface="メイリオ"/>
                <a:cs typeface="メイリオ"/>
              </a:rPr>
              <a:t>広義のアセスメント</a:t>
            </a:r>
          </a:p>
        </p:txBody>
      </p:sp>
      <p:sp>
        <p:nvSpPr>
          <p:cNvPr id="8" name="正方形/長方形 7"/>
          <p:cNvSpPr/>
          <p:nvPr/>
        </p:nvSpPr>
        <p:spPr>
          <a:xfrm>
            <a:off x="2939997" y="2005325"/>
            <a:ext cx="3862007" cy="2974554"/>
          </a:xfrm>
          <a:prstGeom prst="rect">
            <a:avLst/>
          </a:prstGeom>
          <a:solidFill>
            <a:schemeClr val="accent4">
              <a:lumMod val="60000"/>
              <a:lumOff val="40000"/>
            </a:schemeClr>
          </a:solidFill>
          <a:ln w="38100">
            <a:solidFill>
              <a:schemeClr val="tx1"/>
            </a:solidFill>
          </a:ln>
          <a:effectLst>
            <a:outerShdw dist="25400" dir="6600000" sx="101000" sy="101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a:solidFill>
                  <a:schemeClr val="tx1"/>
                </a:solidFill>
                <a:latin typeface="メイリオ"/>
                <a:ea typeface="メイリオ"/>
                <a:cs typeface="メイリオ"/>
              </a:rPr>
              <a:t>アセスメント</a:t>
            </a:r>
            <a:endParaRPr kumimoji="1" lang="en-US" altLang="ja-JP" b="1">
              <a:solidFill>
                <a:schemeClr val="tx1"/>
              </a:solidFill>
              <a:latin typeface="メイリオ"/>
              <a:ea typeface="メイリオ"/>
              <a:cs typeface="メイリオ"/>
            </a:endParaRPr>
          </a:p>
          <a:p>
            <a:pPr algn="ctr"/>
            <a:r>
              <a:rPr kumimoji="1" lang="ja-JP" altLang="en-US" sz="1600" b="1">
                <a:solidFill>
                  <a:schemeClr val="tx1"/>
                </a:solidFill>
                <a:latin typeface="メイリオ"/>
                <a:ea typeface="メイリオ"/>
                <a:cs typeface="メイリオ"/>
              </a:rPr>
              <a:t>（評価）</a:t>
            </a:r>
            <a:endParaRPr kumimoji="1" lang="en-US" altLang="ja-JP" sz="1600"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a:p>
            <a:pPr algn="ctr"/>
            <a:endParaRPr kumimoji="1" lang="en-US" altLang="ja-JP" b="1">
              <a:solidFill>
                <a:schemeClr val="tx1"/>
              </a:solidFill>
              <a:latin typeface="メイリオ"/>
              <a:ea typeface="メイリオ"/>
              <a:cs typeface="メイリオ"/>
            </a:endParaRPr>
          </a:p>
        </p:txBody>
      </p:sp>
      <p:sp>
        <p:nvSpPr>
          <p:cNvPr id="9" name="正方形/長方形 8"/>
          <p:cNvSpPr/>
          <p:nvPr/>
        </p:nvSpPr>
        <p:spPr>
          <a:xfrm>
            <a:off x="6958573" y="2005325"/>
            <a:ext cx="1835002" cy="2974554"/>
          </a:xfrm>
          <a:prstGeom prst="rect">
            <a:avLst/>
          </a:prstGeom>
          <a:solidFill>
            <a:srgbClr val="C00000"/>
          </a:solidFill>
          <a:ln w="38100">
            <a:solidFill>
              <a:schemeClr val="tx1"/>
            </a:solidFill>
          </a:ln>
          <a:effectLst>
            <a:outerShdw dist="25400" dir="6600000" sx="101000" sy="101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bg1"/>
                </a:solidFill>
                <a:latin typeface="メイリオ"/>
                <a:ea typeface="メイリオ"/>
                <a:cs typeface="メイリオ"/>
              </a:rPr>
              <a:t>プランニング</a:t>
            </a:r>
            <a:endParaRPr kumimoji="1" lang="en-US" altLang="ja-JP" b="1" dirty="0">
              <a:solidFill>
                <a:schemeClr val="bg1"/>
              </a:solidFill>
              <a:latin typeface="メイリオ"/>
              <a:ea typeface="メイリオ"/>
              <a:cs typeface="メイリオ"/>
            </a:endParaRPr>
          </a:p>
          <a:p>
            <a:pPr algn="ctr"/>
            <a:r>
              <a:rPr kumimoji="1" lang="ja-JP" altLang="en-US" sz="1600" b="1" dirty="0">
                <a:solidFill>
                  <a:schemeClr val="bg1"/>
                </a:solidFill>
                <a:latin typeface="メイリオ"/>
                <a:ea typeface="メイリオ"/>
                <a:cs typeface="メイリオ"/>
              </a:rPr>
              <a:t>（支援計画策定）</a:t>
            </a:r>
            <a:endParaRPr kumimoji="1" lang="en-US" altLang="ja-JP" sz="1600" b="1" dirty="0">
              <a:solidFill>
                <a:schemeClr val="bg1"/>
              </a:solidFill>
              <a:latin typeface="メイリオ"/>
              <a:ea typeface="メイリオ"/>
              <a:cs typeface="メイリオ"/>
            </a:endParaRPr>
          </a:p>
          <a:p>
            <a:pPr algn="ctr"/>
            <a:endParaRPr kumimoji="1" lang="en-US" altLang="ja-JP" b="1" dirty="0">
              <a:solidFill>
                <a:schemeClr val="bg1"/>
              </a:solidFill>
              <a:latin typeface="メイリオ"/>
              <a:ea typeface="メイリオ"/>
              <a:cs typeface="メイリオ"/>
            </a:endParaRPr>
          </a:p>
          <a:p>
            <a:pPr algn="ctr"/>
            <a:endParaRPr kumimoji="1" lang="en-US" altLang="ja-JP" b="1" dirty="0">
              <a:solidFill>
                <a:schemeClr val="bg1"/>
              </a:solidFill>
              <a:latin typeface="メイリオ"/>
              <a:ea typeface="メイリオ"/>
              <a:cs typeface="メイリオ"/>
            </a:endParaRPr>
          </a:p>
          <a:p>
            <a:pPr algn="ctr"/>
            <a:endParaRPr kumimoji="1" lang="en-US" altLang="ja-JP" b="1" dirty="0">
              <a:solidFill>
                <a:schemeClr val="bg1"/>
              </a:solidFill>
              <a:latin typeface="メイリオ"/>
              <a:ea typeface="メイリオ"/>
              <a:cs typeface="メイリオ"/>
            </a:endParaRPr>
          </a:p>
          <a:p>
            <a:pPr algn="ctr"/>
            <a:endParaRPr kumimoji="1" lang="en-US" altLang="ja-JP" b="1" dirty="0">
              <a:solidFill>
                <a:schemeClr val="bg1"/>
              </a:solidFill>
              <a:latin typeface="メイリオ"/>
              <a:ea typeface="メイリオ"/>
              <a:cs typeface="メイリオ"/>
            </a:endParaRPr>
          </a:p>
          <a:p>
            <a:pPr algn="ctr"/>
            <a:endParaRPr kumimoji="1" lang="en-US" altLang="ja-JP" b="1" dirty="0">
              <a:solidFill>
                <a:schemeClr val="bg1"/>
              </a:solidFill>
              <a:latin typeface="メイリオ"/>
              <a:ea typeface="メイリオ"/>
              <a:cs typeface="メイリオ"/>
            </a:endParaRPr>
          </a:p>
          <a:p>
            <a:pPr algn="ctr"/>
            <a:endParaRPr kumimoji="1" lang="en-US" altLang="ja-JP" b="1" dirty="0">
              <a:solidFill>
                <a:schemeClr val="bg1"/>
              </a:solidFill>
              <a:latin typeface="メイリオ"/>
              <a:ea typeface="メイリオ"/>
              <a:cs typeface="メイリオ"/>
            </a:endParaRPr>
          </a:p>
          <a:p>
            <a:pPr algn="ctr"/>
            <a:endParaRPr kumimoji="1" lang="en-US" altLang="ja-JP" b="1" dirty="0">
              <a:solidFill>
                <a:schemeClr val="bg1"/>
              </a:solidFill>
              <a:latin typeface="メイリオ"/>
              <a:ea typeface="メイリオ"/>
              <a:cs typeface="メイリオ"/>
            </a:endParaRPr>
          </a:p>
        </p:txBody>
      </p:sp>
      <p:sp>
        <p:nvSpPr>
          <p:cNvPr id="10" name="正方形/長方形 9"/>
          <p:cNvSpPr/>
          <p:nvPr/>
        </p:nvSpPr>
        <p:spPr>
          <a:xfrm>
            <a:off x="3122327" y="3127498"/>
            <a:ext cx="1713876" cy="1530571"/>
          </a:xfrm>
          <a:prstGeom prst="rect">
            <a:avLst/>
          </a:prstGeom>
          <a:solidFill>
            <a:schemeClr val="bg1"/>
          </a:solidFill>
          <a:ln w="25400">
            <a:solidFill>
              <a:schemeClr val="accent6"/>
            </a:solidFill>
          </a:ln>
          <a:effectLst>
            <a:outerShdw dist="25400" dir="6600000" sx="101000" sy="101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a:solidFill>
                  <a:srgbClr val="000000"/>
                </a:solidFill>
                <a:latin typeface="メイリオ"/>
                <a:ea typeface="メイリオ"/>
                <a:cs typeface="メイリオ"/>
              </a:rPr>
              <a:t>理解・解釈・仮説</a:t>
            </a:r>
            <a:endParaRPr kumimoji="1" lang="en-US" altLang="ja-JP" b="1">
              <a:solidFill>
                <a:srgbClr val="000000"/>
              </a:solidFill>
              <a:latin typeface="メイリオ"/>
              <a:ea typeface="メイリオ"/>
              <a:cs typeface="メイリオ"/>
            </a:endParaRPr>
          </a:p>
          <a:p>
            <a:pPr algn="ctr"/>
            <a:endParaRPr kumimoji="1" lang="en-US" altLang="ja-JP" b="1">
              <a:solidFill>
                <a:srgbClr val="000000"/>
              </a:solidFill>
              <a:latin typeface="メイリオ"/>
              <a:ea typeface="メイリオ"/>
              <a:cs typeface="メイリオ"/>
            </a:endParaRPr>
          </a:p>
          <a:p>
            <a:pPr algn="ctr"/>
            <a:r>
              <a:rPr kumimoji="1" lang="ja-JP" altLang="en-US" b="1">
                <a:solidFill>
                  <a:srgbClr val="000000"/>
                </a:solidFill>
                <a:latin typeface="メイリオ"/>
                <a:ea typeface="メイリオ"/>
                <a:cs typeface="メイリオ"/>
              </a:rPr>
              <a:t>わかったこと</a:t>
            </a:r>
            <a:endParaRPr kumimoji="1" lang="en-US" altLang="ja-JP" b="1">
              <a:solidFill>
                <a:srgbClr val="000000"/>
              </a:solidFill>
              <a:latin typeface="メイリオ"/>
              <a:ea typeface="メイリオ"/>
              <a:cs typeface="メイリオ"/>
            </a:endParaRPr>
          </a:p>
          <a:p>
            <a:pPr algn="ctr"/>
            <a:r>
              <a:rPr kumimoji="1" lang="ja-JP" altLang="en-US" b="1">
                <a:solidFill>
                  <a:srgbClr val="000000"/>
                </a:solidFill>
                <a:latin typeface="メイリオ"/>
                <a:ea typeface="メイリオ"/>
                <a:cs typeface="メイリオ"/>
              </a:rPr>
              <a:t>推測したこと</a:t>
            </a:r>
            <a:endParaRPr kumimoji="1" lang="en-US" altLang="ja-JP" b="1">
              <a:solidFill>
                <a:srgbClr val="000000"/>
              </a:solidFill>
              <a:latin typeface="メイリオ"/>
              <a:ea typeface="メイリオ"/>
              <a:cs typeface="メイリオ"/>
            </a:endParaRPr>
          </a:p>
        </p:txBody>
      </p:sp>
      <p:sp>
        <p:nvSpPr>
          <p:cNvPr id="11" name="テキスト ボックス 10"/>
          <p:cNvSpPr txBox="1"/>
          <p:nvPr/>
        </p:nvSpPr>
        <p:spPr>
          <a:xfrm>
            <a:off x="289728" y="5897786"/>
            <a:ext cx="8266771" cy="523220"/>
          </a:xfrm>
          <a:prstGeom prst="rect">
            <a:avLst/>
          </a:prstGeom>
          <a:no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cs typeface="メイリオ"/>
              </a:rPr>
              <a:t>近藤直司</a:t>
            </a:r>
            <a:endParaRPr kumimoji="1" lang="en-US" altLang="ja-JP" sz="1400" dirty="0">
              <a:latin typeface="ＭＳ Ｐゴシック" panose="020B0600070205080204" pitchFamily="50" charset="-128"/>
              <a:ea typeface="ＭＳ Ｐゴシック" panose="020B0600070205080204" pitchFamily="50" charset="-128"/>
              <a:cs typeface="メイリオ"/>
            </a:endParaRPr>
          </a:p>
          <a:p>
            <a:r>
              <a:rPr kumimoji="1" lang="en-US" altLang="ja-JP" sz="1400" dirty="0">
                <a:latin typeface="ＭＳ Ｐゴシック" panose="020B0600070205080204" pitchFamily="50" charset="-128"/>
                <a:ea typeface="ＭＳ Ｐゴシック" panose="020B0600070205080204" pitchFamily="50" charset="-128"/>
                <a:cs typeface="メイリオ"/>
              </a:rPr>
              <a:t>『</a:t>
            </a:r>
            <a:r>
              <a:rPr kumimoji="1" lang="ja-JP" altLang="en-US" sz="1400" dirty="0">
                <a:latin typeface="ＭＳ Ｐゴシック" panose="020B0600070205080204" pitchFamily="50" charset="-128"/>
                <a:ea typeface="ＭＳ Ｐゴシック" panose="020B0600070205080204" pitchFamily="50" charset="-128"/>
                <a:cs typeface="メイリオ"/>
              </a:rPr>
              <a:t>医療・保健・福祉・心理専門職のためのアセスメント技術を</a:t>
            </a:r>
            <a:r>
              <a:rPr kumimoji="1" lang="ja-JP" altLang="en-US" sz="1400">
                <a:latin typeface="ＭＳ Ｐゴシック" panose="020B0600070205080204" pitchFamily="50" charset="-128"/>
                <a:ea typeface="ＭＳ Ｐゴシック" panose="020B0600070205080204" pitchFamily="50" charset="-128"/>
                <a:cs typeface="メイリオ"/>
              </a:rPr>
              <a:t>高める</a:t>
            </a:r>
            <a:r>
              <a:rPr kumimoji="1" lang="ja-JP" altLang="en-US" sz="1400" smtClean="0">
                <a:latin typeface="ＭＳ Ｐゴシック" panose="020B0600070205080204" pitchFamily="50" charset="-128"/>
                <a:ea typeface="ＭＳ Ｐゴシック" panose="020B0600070205080204" pitchFamily="50" charset="-128"/>
                <a:cs typeface="メイリオ"/>
              </a:rPr>
              <a:t>ハンドブック</a:t>
            </a:r>
            <a:r>
              <a:rPr kumimoji="1" lang="en-US" altLang="ja-JP" sz="1400" smtClean="0">
                <a:latin typeface="ＭＳ Ｐゴシック" panose="020B0600070205080204" pitchFamily="50" charset="-128"/>
                <a:ea typeface="ＭＳ Ｐゴシック" panose="020B0600070205080204" pitchFamily="50" charset="-128"/>
                <a:cs typeface="メイリオ"/>
              </a:rPr>
              <a:t>【</a:t>
            </a:r>
            <a:r>
              <a:rPr lang="ja-JP" altLang="en-US" sz="1400">
                <a:latin typeface="ＭＳ Ｐゴシック" panose="020B0600070205080204" pitchFamily="50" charset="-128"/>
                <a:ea typeface="ＭＳ Ｐゴシック" panose="020B0600070205080204" pitchFamily="50" charset="-128"/>
                <a:cs typeface="メイリオ"/>
              </a:rPr>
              <a:t>第２版</a:t>
            </a:r>
            <a:r>
              <a:rPr kumimoji="1" lang="en-US" altLang="ja-JP" sz="1400" smtClean="0">
                <a:latin typeface="ＭＳ Ｐゴシック" panose="020B0600070205080204" pitchFamily="50" charset="-128"/>
                <a:ea typeface="ＭＳ Ｐゴシック" panose="020B0600070205080204" pitchFamily="50" charset="-128"/>
                <a:cs typeface="メイリオ"/>
              </a:rPr>
              <a:t>】』</a:t>
            </a:r>
            <a:r>
              <a:rPr kumimoji="1" lang="ja-JP" altLang="en-US" sz="1400" dirty="0">
                <a:latin typeface="ＭＳ Ｐゴシック" panose="020B0600070205080204" pitchFamily="50" charset="-128"/>
                <a:ea typeface="ＭＳ Ｐゴシック" panose="020B0600070205080204" pitchFamily="50" charset="-128"/>
                <a:cs typeface="メイリオ"/>
              </a:rPr>
              <a:t>（明石書店）を改変</a:t>
            </a:r>
          </a:p>
        </p:txBody>
      </p:sp>
      <p:sp>
        <p:nvSpPr>
          <p:cNvPr id="12" name="正方形/長方形 11"/>
          <p:cNvSpPr/>
          <p:nvPr/>
        </p:nvSpPr>
        <p:spPr>
          <a:xfrm>
            <a:off x="5019235" y="3127498"/>
            <a:ext cx="1591401" cy="1530571"/>
          </a:xfrm>
          <a:prstGeom prst="rect">
            <a:avLst/>
          </a:prstGeom>
          <a:solidFill>
            <a:schemeClr val="bg1"/>
          </a:solidFill>
          <a:ln w="25400">
            <a:solidFill>
              <a:schemeClr val="accent6"/>
            </a:solidFill>
          </a:ln>
          <a:effectLst>
            <a:outerShdw dist="25400" dir="6600000" sx="101000" sy="101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a:solidFill>
                  <a:srgbClr val="000000"/>
                </a:solidFill>
                <a:latin typeface="メイリオ"/>
                <a:ea typeface="メイリオ"/>
                <a:cs typeface="メイリオ"/>
              </a:rPr>
              <a:t>支援課題</a:t>
            </a:r>
            <a:endParaRPr kumimoji="1" lang="en-US" altLang="ja-JP" b="1">
              <a:solidFill>
                <a:srgbClr val="000000"/>
              </a:solidFill>
              <a:latin typeface="メイリオ"/>
              <a:ea typeface="メイリオ"/>
              <a:cs typeface="メイリオ"/>
            </a:endParaRPr>
          </a:p>
          <a:p>
            <a:pPr algn="ctr"/>
            <a:endParaRPr kumimoji="1" lang="en-US" altLang="ja-JP" b="1">
              <a:solidFill>
                <a:srgbClr val="000000"/>
              </a:solidFill>
              <a:latin typeface="メイリオ"/>
              <a:ea typeface="メイリオ"/>
              <a:cs typeface="メイリオ"/>
            </a:endParaRPr>
          </a:p>
          <a:p>
            <a:pPr algn="ctr"/>
            <a:r>
              <a:rPr kumimoji="1" lang="ja-JP" altLang="en-US" b="1">
                <a:solidFill>
                  <a:srgbClr val="000000"/>
                </a:solidFill>
                <a:latin typeface="メイリオ"/>
                <a:ea typeface="メイリオ"/>
                <a:cs typeface="メイリオ"/>
              </a:rPr>
              <a:t>支援の</a:t>
            </a:r>
            <a:endParaRPr kumimoji="1" lang="en-US" altLang="ja-JP" b="1">
              <a:solidFill>
                <a:srgbClr val="000000"/>
              </a:solidFill>
              <a:latin typeface="メイリオ"/>
              <a:ea typeface="メイリオ"/>
              <a:cs typeface="メイリオ"/>
            </a:endParaRPr>
          </a:p>
          <a:p>
            <a:pPr algn="ctr"/>
            <a:r>
              <a:rPr kumimoji="1" lang="ja-JP" altLang="en-US" b="1">
                <a:solidFill>
                  <a:srgbClr val="000000"/>
                </a:solidFill>
                <a:latin typeface="メイリオ"/>
                <a:ea typeface="メイリオ"/>
                <a:cs typeface="メイリオ"/>
              </a:rPr>
              <a:t>必要なこと</a:t>
            </a:r>
            <a:endParaRPr kumimoji="1" lang="en-US" altLang="ja-JP" b="1">
              <a:solidFill>
                <a:srgbClr val="000000"/>
              </a:solidFill>
              <a:latin typeface="メイリオ"/>
              <a:ea typeface="メイリオ"/>
              <a:cs typeface="メイリオ"/>
            </a:endParaRPr>
          </a:p>
        </p:txBody>
      </p:sp>
      <p:sp>
        <p:nvSpPr>
          <p:cNvPr id="13" name="正方形/長方形 12"/>
          <p:cNvSpPr/>
          <p:nvPr/>
        </p:nvSpPr>
        <p:spPr>
          <a:xfrm>
            <a:off x="7167320" y="3158133"/>
            <a:ext cx="1505171" cy="1499936"/>
          </a:xfrm>
          <a:prstGeom prst="rect">
            <a:avLst/>
          </a:prstGeom>
          <a:solidFill>
            <a:schemeClr val="bg1"/>
          </a:solidFill>
          <a:ln w="25400">
            <a:solidFill>
              <a:schemeClr val="accent6"/>
            </a:solidFill>
          </a:ln>
          <a:effectLst>
            <a:outerShdw dist="25400" dir="6600000" sx="101000" sy="101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rgbClr val="000000"/>
                </a:solidFill>
                <a:latin typeface="メイリオ"/>
                <a:ea typeface="メイリオ"/>
                <a:cs typeface="メイリオ"/>
              </a:rPr>
              <a:t>対応・方針</a:t>
            </a:r>
            <a:endParaRPr kumimoji="1" lang="en-US" altLang="ja-JP" b="1" dirty="0">
              <a:solidFill>
                <a:srgbClr val="000000"/>
              </a:solidFill>
              <a:latin typeface="メイリオ"/>
              <a:ea typeface="メイリオ"/>
              <a:cs typeface="メイリオ"/>
            </a:endParaRPr>
          </a:p>
          <a:p>
            <a:pPr algn="ctr"/>
            <a:endParaRPr kumimoji="1" lang="en-US" altLang="ja-JP" b="1" dirty="0">
              <a:solidFill>
                <a:srgbClr val="000000"/>
              </a:solidFill>
              <a:latin typeface="メイリオ"/>
              <a:ea typeface="メイリオ"/>
              <a:cs typeface="メイリオ"/>
            </a:endParaRPr>
          </a:p>
          <a:p>
            <a:pPr algn="ctr"/>
            <a:r>
              <a:rPr kumimoji="1" lang="ja-JP" altLang="en-US" b="1" dirty="0">
                <a:solidFill>
                  <a:srgbClr val="000000"/>
                </a:solidFill>
                <a:latin typeface="メイリオ"/>
                <a:ea typeface="メイリオ"/>
                <a:cs typeface="メイリオ"/>
              </a:rPr>
              <a:t>やろうと思うこと</a:t>
            </a:r>
            <a:endParaRPr kumimoji="1" lang="en-US" altLang="ja-JP" b="1" dirty="0">
              <a:solidFill>
                <a:srgbClr val="000000"/>
              </a:solidFill>
              <a:latin typeface="メイリオ"/>
              <a:ea typeface="メイリオ"/>
              <a:cs typeface="メイリオ"/>
            </a:endParaRPr>
          </a:p>
        </p:txBody>
      </p:sp>
      <p:sp>
        <p:nvSpPr>
          <p:cNvPr id="14" name="正方形/長方形 13"/>
          <p:cNvSpPr/>
          <p:nvPr/>
        </p:nvSpPr>
        <p:spPr>
          <a:xfrm>
            <a:off x="591479" y="3127498"/>
            <a:ext cx="1965797" cy="1530571"/>
          </a:xfrm>
          <a:prstGeom prst="rect">
            <a:avLst/>
          </a:prstGeom>
          <a:solidFill>
            <a:schemeClr val="bg1"/>
          </a:solidFill>
          <a:ln w="25400">
            <a:solidFill>
              <a:schemeClr val="accent6"/>
            </a:solidFill>
          </a:ln>
          <a:effectLst>
            <a:outerShdw dist="25400" dir="6600000" sx="101000" sy="101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rgbClr val="000000"/>
                </a:solidFill>
                <a:latin typeface="メイリオ"/>
                <a:ea typeface="メイリオ"/>
                <a:cs typeface="メイリオ"/>
              </a:rPr>
              <a:t>情報</a:t>
            </a:r>
            <a:endParaRPr kumimoji="1" lang="en-US" altLang="ja-JP" b="1" dirty="0">
              <a:solidFill>
                <a:srgbClr val="000000"/>
              </a:solidFill>
              <a:latin typeface="メイリオ"/>
              <a:ea typeface="メイリオ"/>
              <a:cs typeface="メイリオ"/>
            </a:endParaRPr>
          </a:p>
          <a:p>
            <a:pPr algn="ctr"/>
            <a:endParaRPr kumimoji="1" lang="en-US" altLang="ja-JP" b="1" dirty="0">
              <a:solidFill>
                <a:srgbClr val="000000"/>
              </a:solidFill>
              <a:latin typeface="メイリオ"/>
              <a:ea typeface="メイリオ"/>
              <a:cs typeface="メイリオ"/>
            </a:endParaRPr>
          </a:p>
          <a:p>
            <a:pPr algn="ctr"/>
            <a:r>
              <a:rPr kumimoji="1" lang="ja-JP" altLang="en-US" b="1" dirty="0">
                <a:solidFill>
                  <a:srgbClr val="000000"/>
                </a:solidFill>
                <a:latin typeface="メイリオ"/>
                <a:ea typeface="メイリオ"/>
                <a:cs typeface="メイリオ"/>
              </a:rPr>
              <a:t>見たこと</a:t>
            </a:r>
            <a:endParaRPr kumimoji="1" lang="en-US" altLang="ja-JP" b="1" dirty="0">
              <a:solidFill>
                <a:srgbClr val="000000"/>
              </a:solidFill>
              <a:latin typeface="メイリオ"/>
              <a:ea typeface="メイリオ"/>
              <a:cs typeface="メイリオ"/>
            </a:endParaRPr>
          </a:p>
          <a:p>
            <a:pPr algn="ctr"/>
            <a:r>
              <a:rPr kumimoji="1" lang="ja-JP" altLang="en-US" b="1" dirty="0">
                <a:solidFill>
                  <a:srgbClr val="000000"/>
                </a:solidFill>
                <a:latin typeface="メイリオ"/>
                <a:ea typeface="メイリオ"/>
                <a:cs typeface="メイリオ"/>
              </a:rPr>
              <a:t>聴いたこと</a:t>
            </a:r>
            <a:endParaRPr kumimoji="1" lang="en-US" altLang="ja-JP" b="1" dirty="0">
              <a:solidFill>
                <a:srgbClr val="000000"/>
              </a:solidFill>
              <a:latin typeface="メイリオ"/>
              <a:ea typeface="メイリオ"/>
              <a:cs typeface="メイリオ"/>
            </a:endParaRPr>
          </a:p>
          <a:p>
            <a:pPr algn="ctr"/>
            <a:r>
              <a:rPr kumimoji="1" lang="ja-JP" altLang="en-US" b="1" dirty="0">
                <a:solidFill>
                  <a:srgbClr val="000000"/>
                </a:solidFill>
                <a:latin typeface="メイリオ"/>
                <a:ea typeface="メイリオ"/>
                <a:cs typeface="メイリオ"/>
              </a:rPr>
              <a:t>データなど</a:t>
            </a:r>
            <a:endParaRPr kumimoji="1" lang="en-US" altLang="ja-JP" b="1" dirty="0">
              <a:solidFill>
                <a:srgbClr val="000000"/>
              </a:solidFill>
              <a:latin typeface="メイリオ"/>
              <a:ea typeface="メイリオ"/>
              <a:cs typeface="メイリオ"/>
            </a:endParaRPr>
          </a:p>
        </p:txBody>
      </p:sp>
      <p:cxnSp>
        <p:nvCxnSpPr>
          <p:cNvPr id="16" name="曲線コネクタ 15"/>
          <p:cNvCxnSpPr>
            <a:stCxn id="10" idx="0"/>
            <a:endCxn id="14" idx="0"/>
          </p:cNvCxnSpPr>
          <p:nvPr/>
        </p:nvCxnSpPr>
        <p:spPr>
          <a:xfrm rot="16200000" flipV="1">
            <a:off x="2776822" y="1925054"/>
            <a:ext cx="12700" cy="2404887"/>
          </a:xfrm>
          <a:prstGeom prst="curvedConnector3">
            <a:avLst>
              <a:gd name="adj1" fmla="val 1800000"/>
            </a:avLst>
          </a:prstGeom>
          <a:ln w="79375">
            <a:solidFill>
              <a:srgbClr val="7030A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22" name="曲線コネクタ 21"/>
          <p:cNvCxnSpPr>
            <a:stCxn id="14" idx="2"/>
            <a:endCxn id="10" idx="2"/>
          </p:cNvCxnSpPr>
          <p:nvPr/>
        </p:nvCxnSpPr>
        <p:spPr>
          <a:xfrm rot="16200000" flipH="1">
            <a:off x="2776821" y="3455625"/>
            <a:ext cx="12700" cy="2404887"/>
          </a:xfrm>
          <a:prstGeom prst="curvedConnector3">
            <a:avLst>
              <a:gd name="adj1" fmla="val 1800000"/>
            </a:avLst>
          </a:prstGeom>
          <a:ln w="79375">
            <a:solidFill>
              <a:srgbClr val="7030A0"/>
            </a:solidFill>
            <a:tailEnd type="stealth" w="lg" len="lg"/>
          </a:ln>
        </p:spPr>
        <p:style>
          <a:lnRef idx="2">
            <a:schemeClr val="accent1"/>
          </a:lnRef>
          <a:fillRef idx="0">
            <a:schemeClr val="accent1"/>
          </a:fillRef>
          <a:effectRef idx="1">
            <a:schemeClr val="accent1"/>
          </a:effectRef>
          <a:fontRef idx="minor">
            <a:schemeClr val="tx1"/>
          </a:fontRef>
        </p:style>
      </p:cxnSp>
      <p:sp>
        <p:nvSpPr>
          <p:cNvPr id="17" name="円/楕円 16"/>
          <p:cNvSpPr/>
          <p:nvPr/>
        </p:nvSpPr>
        <p:spPr>
          <a:xfrm>
            <a:off x="4185266" y="4559295"/>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1</a:t>
            </a:r>
            <a:endParaRPr kumimoji="1" lang="ja-JP" altLang="en-US" sz="3600" b="1" dirty="0">
              <a:solidFill>
                <a:schemeClr val="tx1"/>
              </a:solidFill>
            </a:endParaRPr>
          </a:p>
        </p:txBody>
      </p:sp>
      <p:sp>
        <p:nvSpPr>
          <p:cNvPr id="18" name="円/楕円 17"/>
          <p:cNvSpPr/>
          <p:nvPr/>
        </p:nvSpPr>
        <p:spPr>
          <a:xfrm>
            <a:off x="519575" y="4559295"/>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2</a:t>
            </a:r>
            <a:endParaRPr kumimoji="1" lang="ja-JP" altLang="en-US" sz="3600" b="1" dirty="0">
              <a:solidFill>
                <a:schemeClr val="tx1"/>
              </a:solidFill>
            </a:endParaRPr>
          </a:p>
        </p:txBody>
      </p:sp>
      <p:sp>
        <p:nvSpPr>
          <p:cNvPr id="19" name="円/楕円 18"/>
          <p:cNvSpPr/>
          <p:nvPr/>
        </p:nvSpPr>
        <p:spPr>
          <a:xfrm>
            <a:off x="5985100" y="4559295"/>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3</a:t>
            </a:r>
            <a:endParaRPr kumimoji="1" lang="ja-JP" altLang="en-US" sz="3600" b="1" dirty="0">
              <a:solidFill>
                <a:schemeClr val="tx1"/>
              </a:solidFill>
            </a:endParaRPr>
          </a:p>
        </p:txBody>
      </p:sp>
      <p:sp>
        <p:nvSpPr>
          <p:cNvPr id="20" name="円/楕円 19"/>
          <p:cNvSpPr/>
          <p:nvPr/>
        </p:nvSpPr>
        <p:spPr>
          <a:xfrm>
            <a:off x="8013087" y="4559295"/>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4</a:t>
            </a:r>
            <a:endParaRPr kumimoji="1" lang="ja-JP" altLang="en-US" sz="3600" b="1" dirty="0">
              <a:solidFill>
                <a:schemeClr val="tx1"/>
              </a:solidFill>
            </a:endParaRPr>
          </a:p>
        </p:txBody>
      </p:sp>
    </p:spTree>
    <p:extLst>
      <p:ext uri="{BB962C8B-B14F-4D97-AF65-F5344CB8AC3E}">
        <p14:creationId xmlns:p14="http://schemas.microsoft.com/office/powerpoint/2010/main" val="1279715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1" name="正方形/長方形 1"/>
          <p:cNvSpPr>
            <a:spLocks noChangeArrowheads="1"/>
          </p:cNvSpPr>
          <p:nvPr/>
        </p:nvSpPr>
        <p:spPr bwMode="auto">
          <a:xfrm>
            <a:off x="531051" y="472314"/>
            <a:ext cx="9174162"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kumimoji="1" lang="ja-JP" altLang="en-US" sz="3200" b="1">
                <a:solidFill>
                  <a:srgbClr val="C00000"/>
                </a:solidFill>
                <a:latin typeface="ＤＨＰ特太ゴシック体" panose="020B0500000000000000" pitchFamily="50" charset="-128"/>
                <a:ea typeface="ＤＨＰ特太ゴシック体" panose="020B0500000000000000" pitchFamily="50" charset="-128"/>
              </a:rPr>
              <a:t>生物心理社会</a:t>
            </a:r>
            <a:r>
              <a:rPr kumimoji="1" lang="ja-JP" altLang="en-US" sz="3200" b="1" smtClean="0">
                <a:solidFill>
                  <a:srgbClr val="C00000"/>
                </a:solidFill>
                <a:latin typeface="ＤＨＰ特太ゴシック体" panose="020B0500000000000000" pitchFamily="50" charset="-128"/>
                <a:ea typeface="ＤＨＰ特太ゴシック体" panose="020B0500000000000000" pitchFamily="50" charset="-128"/>
              </a:rPr>
              <a:t>モデル</a:t>
            </a:r>
            <a:r>
              <a:rPr kumimoji="1" lang="ja-JP" altLang="en-US" sz="3200" b="1" smtClean="0">
                <a:solidFill>
                  <a:srgbClr val="000000"/>
                </a:solidFill>
                <a:latin typeface="ＤＨＰ特太ゴシック体" panose="020B0500000000000000" pitchFamily="50" charset="-128"/>
                <a:ea typeface="ＤＨＰ特太ゴシック体" panose="020B0500000000000000" pitchFamily="50" charset="-128"/>
              </a:rPr>
              <a:t> </a:t>
            </a:r>
            <a:r>
              <a:rPr kumimoji="1" lang="ja-JP" altLang="en-US" sz="2400" b="1" smtClean="0">
                <a:solidFill>
                  <a:srgbClr val="000000"/>
                </a:solidFill>
                <a:latin typeface="ＭＳ Ｐゴシック" panose="020B0600070205080204" pitchFamily="50" charset="-128"/>
                <a:ea typeface="ＭＳ Ｐゴシック" panose="020B0600070205080204" pitchFamily="50" charset="-128"/>
              </a:rPr>
              <a:t>（</a:t>
            </a:r>
            <a:r>
              <a:rPr kumimoji="1" lang="en-US" altLang="ja-JP" sz="2400" b="1">
                <a:solidFill>
                  <a:srgbClr val="000000"/>
                </a:solidFill>
                <a:latin typeface="ＭＳ Ｐゴシック" panose="020B0600070205080204" pitchFamily="50" charset="-128"/>
                <a:ea typeface="ＭＳ Ｐゴシック" panose="020B0600070205080204" pitchFamily="50" charset="-128"/>
              </a:rPr>
              <a:t>Bio-Psycho-Social Model</a:t>
            </a:r>
            <a:r>
              <a:rPr kumimoji="1" lang="ja-JP" altLang="en-US" sz="2400" b="1">
                <a:solidFill>
                  <a:srgbClr val="000000"/>
                </a:solidFill>
                <a:latin typeface="ＭＳ Ｐゴシック" panose="020B0600070205080204" pitchFamily="50" charset="-128"/>
                <a:ea typeface="ＭＳ Ｐゴシック" panose="020B0600070205080204" pitchFamily="50" charset="-128"/>
              </a:rPr>
              <a:t>）</a:t>
            </a:r>
          </a:p>
        </p:txBody>
      </p:sp>
      <p:sp>
        <p:nvSpPr>
          <p:cNvPr id="12392" name="円/楕円 1"/>
          <p:cNvSpPr>
            <a:spLocks noChangeArrowheads="1"/>
          </p:cNvSpPr>
          <p:nvPr/>
        </p:nvSpPr>
        <p:spPr bwMode="auto">
          <a:xfrm>
            <a:off x="3273425" y="1591755"/>
            <a:ext cx="2554288" cy="1189037"/>
          </a:xfrm>
          <a:prstGeom prst="ellipse">
            <a:avLst/>
          </a:prstGeom>
          <a:noFill/>
          <a:ln w="254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SzPct val="100000"/>
            </a:pPr>
            <a:endParaRPr kumimoji="1" lang="ja-JP" altLang="en-US">
              <a:solidFill>
                <a:srgbClr val="FFFFFF"/>
              </a:solidFill>
              <a:sym typeface="Wingdings" panose="05000000000000000000" pitchFamily="2" charset="2"/>
            </a:endParaRPr>
          </a:p>
        </p:txBody>
      </p:sp>
      <p:sp>
        <p:nvSpPr>
          <p:cNvPr id="12393" name="円/楕円 3"/>
          <p:cNvSpPr>
            <a:spLocks noChangeArrowheads="1"/>
          </p:cNvSpPr>
          <p:nvPr/>
        </p:nvSpPr>
        <p:spPr bwMode="auto">
          <a:xfrm>
            <a:off x="2081213" y="2282317"/>
            <a:ext cx="2630487" cy="1189038"/>
          </a:xfrm>
          <a:prstGeom prst="ellipse">
            <a:avLst/>
          </a:prstGeom>
          <a:noFill/>
          <a:ln w="254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SzPct val="100000"/>
            </a:pPr>
            <a:endParaRPr kumimoji="1" lang="ja-JP" altLang="en-US">
              <a:solidFill>
                <a:srgbClr val="FFFFFF"/>
              </a:solidFill>
              <a:sym typeface="Wingdings" panose="05000000000000000000" pitchFamily="2" charset="2"/>
            </a:endParaRPr>
          </a:p>
        </p:txBody>
      </p:sp>
      <p:sp>
        <p:nvSpPr>
          <p:cNvPr id="12394" name="円/楕円 4"/>
          <p:cNvSpPr>
            <a:spLocks noChangeArrowheads="1"/>
          </p:cNvSpPr>
          <p:nvPr/>
        </p:nvSpPr>
        <p:spPr bwMode="auto">
          <a:xfrm>
            <a:off x="4329113" y="2242630"/>
            <a:ext cx="2614612" cy="1222375"/>
          </a:xfrm>
          <a:prstGeom prst="ellipse">
            <a:avLst/>
          </a:prstGeom>
          <a:noFill/>
          <a:ln w="254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SzPct val="100000"/>
            </a:pPr>
            <a:endParaRPr kumimoji="1" lang="ja-JP" altLang="en-US">
              <a:solidFill>
                <a:srgbClr val="FFFFFF"/>
              </a:solidFill>
              <a:sym typeface="Wingdings" panose="05000000000000000000" pitchFamily="2" charset="2"/>
            </a:endParaRPr>
          </a:p>
        </p:txBody>
      </p:sp>
      <p:sp>
        <p:nvSpPr>
          <p:cNvPr id="12395" name="テキスト ボックス 2"/>
          <p:cNvSpPr>
            <a:spLocks noChangeArrowheads="1"/>
          </p:cNvSpPr>
          <p:nvPr/>
        </p:nvSpPr>
        <p:spPr bwMode="auto">
          <a:xfrm>
            <a:off x="4168775" y="1723454"/>
            <a:ext cx="8032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buSzPct val="100000"/>
            </a:pPr>
            <a:r>
              <a:rPr kumimoji="1" lang="ja-JP" altLang="en-US" sz="2400" b="1">
                <a:solidFill>
                  <a:srgbClr val="000000"/>
                </a:solidFill>
              </a:rPr>
              <a:t>生物</a:t>
            </a:r>
          </a:p>
        </p:txBody>
      </p:sp>
      <p:sp>
        <p:nvSpPr>
          <p:cNvPr id="12396" name="テキスト ボックス 5"/>
          <p:cNvSpPr>
            <a:spLocks noChangeArrowheads="1"/>
          </p:cNvSpPr>
          <p:nvPr/>
        </p:nvSpPr>
        <p:spPr bwMode="auto">
          <a:xfrm>
            <a:off x="2967038" y="2698179"/>
            <a:ext cx="8032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buSzPct val="100000"/>
            </a:pPr>
            <a:r>
              <a:rPr kumimoji="1" lang="ja-JP" altLang="en-US" sz="2400" b="1">
                <a:solidFill>
                  <a:srgbClr val="000000"/>
                </a:solidFill>
              </a:rPr>
              <a:t>心理</a:t>
            </a:r>
          </a:p>
        </p:txBody>
      </p:sp>
      <p:sp>
        <p:nvSpPr>
          <p:cNvPr id="12397" name="テキスト ボックス 6"/>
          <p:cNvSpPr>
            <a:spLocks noChangeArrowheads="1"/>
          </p:cNvSpPr>
          <p:nvPr/>
        </p:nvSpPr>
        <p:spPr bwMode="auto">
          <a:xfrm>
            <a:off x="5322888" y="2645791"/>
            <a:ext cx="80327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buSzPct val="100000"/>
            </a:pPr>
            <a:r>
              <a:rPr kumimoji="1" lang="ja-JP" altLang="en-US" sz="2400" b="1">
                <a:solidFill>
                  <a:srgbClr val="000000"/>
                </a:solidFill>
              </a:rPr>
              <a:t>社会</a:t>
            </a:r>
          </a:p>
        </p:txBody>
      </p:sp>
      <p:sp>
        <p:nvSpPr>
          <p:cNvPr id="12398" name="テキスト ボックス 9"/>
          <p:cNvSpPr>
            <a:spLocks noChangeArrowheads="1"/>
          </p:cNvSpPr>
          <p:nvPr/>
        </p:nvSpPr>
        <p:spPr bwMode="auto">
          <a:xfrm>
            <a:off x="611188" y="3548190"/>
            <a:ext cx="8386508" cy="1088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buSzPct val="100000"/>
            </a:pPr>
            <a:r>
              <a:rPr kumimoji="1" lang="ja-JP" altLang="en-US" sz="2000" smtClean="0">
                <a:solidFill>
                  <a:srgbClr val="000000"/>
                </a:solidFill>
                <a:latin typeface="ＭＳ Ｐゴシック" panose="020B0600070205080204" pitchFamily="50" charset="-128"/>
                <a:ea typeface="ＭＳ Ｐゴシック" panose="020B0600070205080204" pitchFamily="50" charset="-128"/>
              </a:rPr>
              <a:t>〇生物： 生来的</a:t>
            </a:r>
            <a:r>
              <a:rPr kumimoji="1" lang="ja-JP" altLang="en-US" sz="2000">
                <a:solidFill>
                  <a:srgbClr val="000000"/>
                </a:solidFill>
                <a:latin typeface="ＭＳ Ｐゴシック" panose="020B0600070205080204" pitchFamily="50" charset="-128"/>
                <a:ea typeface="ＭＳ Ｐゴシック" panose="020B0600070205080204" pitchFamily="50" charset="-128"/>
              </a:rPr>
              <a:t>気質、発達、障害、疾患</a:t>
            </a:r>
            <a:r>
              <a:rPr kumimoji="1" lang="ja-JP" altLang="en-US" sz="2000" smtClean="0">
                <a:solidFill>
                  <a:srgbClr val="000000"/>
                </a:solidFill>
                <a:latin typeface="ＭＳ Ｐゴシック" panose="020B0600070205080204" pitchFamily="50" charset="-128"/>
                <a:ea typeface="ＭＳ Ｐゴシック" panose="020B0600070205080204" pitchFamily="50" charset="-128"/>
              </a:rPr>
              <a:t>など</a:t>
            </a:r>
            <a:endParaRPr kumimoji="1" lang="en-US" altLang="ja-JP" sz="2000">
              <a:latin typeface="ＭＳ Ｐゴシック" panose="020B0600070205080204" pitchFamily="50" charset="-128"/>
              <a:ea typeface="ＭＳ Ｐゴシック" panose="020B0600070205080204" pitchFamily="50" charset="-128"/>
            </a:endParaRPr>
          </a:p>
          <a:p>
            <a:pPr eaLnBrk="0" hangingPunct="0">
              <a:buSzPct val="100000"/>
            </a:pPr>
            <a:r>
              <a:rPr kumimoji="1" lang="ja-JP" altLang="en-US" sz="2000" smtClean="0">
                <a:solidFill>
                  <a:srgbClr val="000000"/>
                </a:solidFill>
                <a:latin typeface="ＭＳ Ｐゴシック" panose="020B0600070205080204" pitchFamily="50" charset="-128"/>
                <a:ea typeface="ＭＳ Ｐゴシック" panose="020B0600070205080204" pitchFamily="50" charset="-128"/>
              </a:rPr>
              <a:t>〇心理： 不安</a:t>
            </a:r>
            <a:r>
              <a:rPr kumimoji="1" lang="ja-JP" altLang="en-US" sz="2000">
                <a:solidFill>
                  <a:srgbClr val="000000"/>
                </a:solidFill>
                <a:latin typeface="ＭＳ Ｐゴシック" panose="020B0600070205080204" pitchFamily="50" charset="-128"/>
                <a:ea typeface="ＭＳ Ｐゴシック" panose="020B0600070205080204" pitchFamily="50" charset="-128"/>
              </a:rPr>
              <a:t>、葛藤、希望、自己感、認知、内省性、感情統制、防衛機制</a:t>
            </a:r>
            <a:r>
              <a:rPr kumimoji="1" lang="ja-JP" altLang="en-US" sz="2000" smtClean="0">
                <a:solidFill>
                  <a:srgbClr val="000000"/>
                </a:solidFill>
                <a:latin typeface="ＭＳ Ｐゴシック" panose="020B0600070205080204" pitchFamily="50" charset="-128"/>
                <a:ea typeface="ＭＳ Ｐゴシック" panose="020B0600070205080204" pitchFamily="50" charset="-128"/>
              </a:rPr>
              <a:t>など</a:t>
            </a:r>
            <a:endParaRPr kumimoji="1" lang="en-US" altLang="ja-JP" sz="2000">
              <a:latin typeface="ＭＳ Ｐゴシック" panose="020B0600070205080204" pitchFamily="50" charset="-128"/>
              <a:ea typeface="ＭＳ Ｐゴシック" panose="020B0600070205080204" pitchFamily="50" charset="-128"/>
            </a:endParaRPr>
          </a:p>
          <a:p>
            <a:pPr eaLnBrk="0" hangingPunct="0">
              <a:buSzPct val="100000"/>
            </a:pPr>
            <a:r>
              <a:rPr kumimoji="1" lang="ja-JP" altLang="en-US" sz="2000" smtClean="0">
                <a:solidFill>
                  <a:srgbClr val="000000"/>
                </a:solidFill>
                <a:latin typeface="ＭＳ Ｐゴシック" panose="020B0600070205080204" pitchFamily="50" charset="-128"/>
                <a:ea typeface="ＭＳ Ｐゴシック" panose="020B0600070205080204" pitchFamily="50" charset="-128"/>
              </a:rPr>
              <a:t>〇社会： 対人</a:t>
            </a:r>
            <a:r>
              <a:rPr kumimoji="1" lang="ja-JP" altLang="en-US" sz="2000">
                <a:solidFill>
                  <a:srgbClr val="000000"/>
                </a:solidFill>
                <a:latin typeface="ＭＳ Ｐゴシック" panose="020B0600070205080204" pitchFamily="50" charset="-128"/>
                <a:ea typeface="ＭＳ Ｐゴシック" panose="020B0600070205080204" pitchFamily="50" charset="-128"/>
              </a:rPr>
              <a:t>関係の特徴や適応、社会関係など</a:t>
            </a:r>
          </a:p>
        </p:txBody>
      </p:sp>
      <p:sp>
        <p:nvSpPr>
          <p:cNvPr id="12399" name="正方形/長方形 2"/>
          <p:cNvSpPr>
            <a:spLocks noChangeArrowheads="1"/>
          </p:cNvSpPr>
          <p:nvPr/>
        </p:nvSpPr>
        <p:spPr bwMode="auto">
          <a:xfrm>
            <a:off x="611188" y="5150485"/>
            <a:ext cx="8286750" cy="1011238"/>
          </a:xfrm>
          <a:prstGeom prst="rect">
            <a:avLst/>
          </a:prstGeom>
          <a:solidFill>
            <a:srgbClr val="FFFFCC"/>
          </a:solidFill>
          <a:ln w="25400" cap="flat" algn="ctr">
            <a:solidFill>
              <a:srgbClr val="000000"/>
            </a:solidFill>
            <a:prstDash val="solid"/>
            <a:miter lim="800000"/>
            <a:headEnd type="none" w="med" len="med"/>
            <a:tailEnd type="none" w="med" len="med"/>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buSzPct val="100000"/>
            </a:pPr>
            <a:r>
              <a:rPr kumimoji="1" lang="en-US" altLang="ja-JP" sz="2000" dirty="0">
                <a:solidFill>
                  <a:srgbClr val="000000"/>
                </a:solidFill>
                <a:latin typeface="ＭＳ Ｐゴシック" panose="020B0600070205080204" pitchFamily="50" charset="-128"/>
                <a:ea typeface="ＭＳ Ｐゴシック" panose="020B0600070205080204" pitchFamily="50" charset="-128"/>
                <a:sym typeface="Wingdings" panose="05000000000000000000" pitchFamily="2" charset="2"/>
              </a:rPr>
              <a:t>『</a:t>
            </a:r>
            <a:r>
              <a:rPr kumimoji="1" lang="ja-JP" altLang="en-US" sz="2000" dirty="0">
                <a:solidFill>
                  <a:srgbClr val="000000"/>
                </a:solidFill>
                <a:latin typeface="ＭＳ Ｐゴシック" panose="020B0600070205080204" pitchFamily="50" charset="-128"/>
                <a:ea typeface="ＭＳ Ｐゴシック" panose="020B0600070205080204" pitchFamily="50" charset="-128"/>
                <a:sym typeface="Wingdings" panose="05000000000000000000" pitchFamily="2" charset="2"/>
              </a:rPr>
              <a:t>健康とは、肉体的、精神的及び社会的に完全に良好な状態であり、単に疾病又は病弱</a:t>
            </a:r>
            <a:r>
              <a:rPr kumimoji="1" lang="ja-JP" altLang="en-US" sz="2000" dirty="0" smtClean="0">
                <a:solidFill>
                  <a:srgbClr val="000000"/>
                </a:solidFill>
                <a:latin typeface="ＭＳ Ｐゴシック" panose="020B0600070205080204" pitchFamily="50" charset="-128"/>
                <a:ea typeface="ＭＳ Ｐゴシック" panose="020B0600070205080204" pitchFamily="50" charset="-128"/>
                <a:sym typeface="Wingdings" panose="05000000000000000000" pitchFamily="2" charset="2"/>
              </a:rPr>
              <a:t>の存在しない</a:t>
            </a:r>
            <a:r>
              <a:rPr kumimoji="1" lang="ja-JP" altLang="en-US" sz="2000" dirty="0">
                <a:solidFill>
                  <a:srgbClr val="000000"/>
                </a:solidFill>
                <a:latin typeface="ＭＳ Ｐゴシック" panose="020B0600070205080204" pitchFamily="50" charset="-128"/>
                <a:ea typeface="ＭＳ Ｐゴシック" panose="020B0600070205080204" pitchFamily="50" charset="-128"/>
                <a:sym typeface="Wingdings" panose="05000000000000000000" pitchFamily="2" charset="2"/>
              </a:rPr>
              <a:t>ことではない</a:t>
            </a:r>
            <a:r>
              <a:rPr kumimoji="1" lang="en-US" altLang="ja-JP" sz="2000" dirty="0">
                <a:solidFill>
                  <a:srgbClr val="000000"/>
                </a:solidFill>
                <a:latin typeface="ＭＳ Ｐゴシック" panose="020B0600070205080204" pitchFamily="50" charset="-128"/>
                <a:ea typeface="ＭＳ Ｐゴシック" panose="020B0600070205080204" pitchFamily="50" charset="-128"/>
                <a:sym typeface="Wingdings" panose="05000000000000000000" pitchFamily="2" charset="2"/>
              </a:rPr>
              <a:t>』</a:t>
            </a:r>
          </a:p>
        </p:txBody>
      </p:sp>
      <p:sp>
        <p:nvSpPr>
          <p:cNvPr id="12400" name="テキスト ボックス 5"/>
          <p:cNvSpPr>
            <a:spLocks noChangeArrowheads="1"/>
          </p:cNvSpPr>
          <p:nvPr/>
        </p:nvSpPr>
        <p:spPr bwMode="auto">
          <a:xfrm>
            <a:off x="531305" y="4705922"/>
            <a:ext cx="363747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buSzPct val="100000"/>
            </a:pPr>
            <a:r>
              <a:rPr kumimoji="1" lang="ja-JP" altLang="en-US" sz="2000">
                <a:solidFill>
                  <a:srgbClr val="000000"/>
                </a:solidFill>
                <a:latin typeface="ＤＨＰ特太ゴシック体" panose="020B0500000000000000" pitchFamily="50" charset="-128"/>
                <a:ea typeface="ＤＨＰ特太ゴシック体" panose="020B0500000000000000" pitchFamily="50" charset="-128"/>
              </a:rPr>
              <a:t>ＷＨＯの「健康」の定義</a:t>
            </a:r>
          </a:p>
        </p:txBody>
      </p:sp>
      <p:sp>
        <p:nvSpPr>
          <p:cNvPr id="13" name="テキスト ボックス 9"/>
          <p:cNvSpPr>
            <a:spLocks noChangeArrowheads="1"/>
          </p:cNvSpPr>
          <p:nvPr/>
        </p:nvSpPr>
        <p:spPr bwMode="auto">
          <a:xfrm>
            <a:off x="555022" y="1004603"/>
            <a:ext cx="5114258" cy="420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buSzPct val="100000"/>
            </a:pPr>
            <a:r>
              <a:rPr kumimoji="1" lang="ja-JP" altLang="en-US" sz="2000" smtClean="0">
                <a:solidFill>
                  <a:srgbClr val="000000"/>
                </a:solidFill>
                <a:latin typeface="ＭＳ Ｐゴシック" panose="020B0600070205080204" pitchFamily="50" charset="-128"/>
                <a:ea typeface="ＭＳ Ｐゴシック" panose="020B0600070205080204" pitchFamily="50" charset="-128"/>
              </a:rPr>
              <a:t>人を多角的・多面的に捉える視点のひとつ</a:t>
            </a:r>
            <a:endParaRPr kumimoji="1" lang="ja-JP" altLang="en-US" sz="2000">
              <a:solidFill>
                <a:srgbClr val="000000"/>
              </a:solidFill>
              <a:latin typeface="ＭＳ Ｐゴシック" panose="020B0600070205080204" pitchFamily="50" charset="-128"/>
              <a:ea typeface="ＭＳ Ｐゴシック" panose="020B0600070205080204" pitchFamily="50" charset="-128"/>
            </a:endParaRPr>
          </a:p>
        </p:txBody>
      </p:sp>
      <p:sp>
        <p:nvSpPr>
          <p:cNvPr id="14" name="テキスト ボックス 13"/>
          <p:cNvSpPr txBox="1"/>
          <p:nvPr/>
        </p:nvSpPr>
        <p:spPr>
          <a:xfrm>
            <a:off x="545760" y="6214778"/>
            <a:ext cx="8266771" cy="523220"/>
          </a:xfrm>
          <a:prstGeom prst="rect">
            <a:avLst/>
          </a:prstGeom>
          <a:no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cs typeface="メイリオ"/>
              </a:rPr>
              <a:t>近藤直司</a:t>
            </a:r>
            <a:endParaRPr kumimoji="1" lang="en-US" altLang="ja-JP" sz="1400" dirty="0">
              <a:latin typeface="ＭＳ Ｐゴシック" panose="020B0600070205080204" pitchFamily="50" charset="-128"/>
              <a:ea typeface="ＭＳ Ｐゴシック" panose="020B0600070205080204" pitchFamily="50" charset="-128"/>
              <a:cs typeface="メイリオ"/>
            </a:endParaRPr>
          </a:p>
          <a:p>
            <a:r>
              <a:rPr kumimoji="1" lang="en-US" altLang="ja-JP" sz="1400" dirty="0">
                <a:latin typeface="ＭＳ Ｐゴシック" panose="020B0600070205080204" pitchFamily="50" charset="-128"/>
                <a:ea typeface="ＭＳ Ｐゴシック" panose="020B0600070205080204" pitchFamily="50" charset="-128"/>
                <a:cs typeface="メイリオ"/>
              </a:rPr>
              <a:t>『</a:t>
            </a:r>
            <a:r>
              <a:rPr kumimoji="1" lang="ja-JP" altLang="en-US" sz="1400" dirty="0">
                <a:latin typeface="ＭＳ Ｐゴシック" panose="020B0600070205080204" pitchFamily="50" charset="-128"/>
                <a:ea typeface="ＭＳ Ｐゴシック" panose="020B0600070205080204" pitchFamily="50" charset="-128"/>
                <a:cs typeface="メイリオ"/>
              </a:rPr>
              <a:t>医療・保健・福祉・心理専門職のためのアセスメント技術を</a:t>
            </a:r>
            <a:r>
              <a:rPr kumimoji="1" lang="ja-JP" altLang="en-US" sz="1400">
                <a:latin typeface="ＭＳ Ｐゴシック" panose="020B0600070205080204" pitchFamily="50" charset="-128"/>
                <a:ea typeface="ＭＳ Ｐゴシック" panose="020B0600070205080204" pitchFamily="50" charset="-128"/>
                <a:cs typeface="メイリオ"/>
              </a:rPr>
              <a:t>高める</a:t>
            </a:r>
            <a:r>
              <a:rPr kumimoji="1" lang="ja-JP" altLang="en-US" sz="1400" smtClean="0">
                <a:latin typeface="ＭＳ Ｐゴシック" panose="020B0600070205080204" pitchFamily="50" charset="-128"/>
                <a:ea typeface="ＭＳ Ｐゴシック" panose="020B0600070205080204" pitchFamily="50" charset="-128"/>
                <a:cs typeface="メイリオ"/>
              </a:rPr>
              <a:t>ハンドブック</a:t>
            </a:r>
            <a:r>
              <a:rPr kumimoji="1" lang="en-US" altLang="ja-JP" sz="1400" smtClean="0">
                <a:latin typeface="ＭＳ Ｐゴシック" panose="020B0600070205080204" pitchFamily="50" charset="-128"/>
                <a:ea typeface="ＭＳ Ｐゴシック" panose="020B0600070205080204" pitchFamily="50" charset="-128"/>
                <a:cs typeface="メイリオ"/>
              </a:rPr>
              <a:t>【</a:t>
            </a:r>
            <a:r>
              <a:rPr lang="ja-JP" altLang="en-US" sz="1400">
                <a:latin typeface="ＭＳ Ｐゴシック" panose="020B0600070205080204" pitchFamily="50" charset="-128"/>
                <a:ea typeface="ＭＳ Ｐゴシック" panose="020B0600070205080204" pitchFamily="50" charset="-128"/>
                <a:cs typeface="メイリオ"/>
              </a:rPr>
              <a:t>第２版</a:t>
            </a:r>
            <a:r>
              <a:rPr kumimoji="1" lang="en-US" altLang="ja-JP" sz="1400" smtClean="0">
                <a:latin typeface="ＭＳ Ｐゴシック" panose="020B0600070205080204" pitchFamily="50" charset="-128"/>
                <a:ea typeface="ＭＳ Ｐゴシック" panose="020B0600070205080204" pitchFamily="50" charset="-128"/>
                <a:cs typeface="メイリオ"/>
              </a:rPr>
              <a:t>】』</a:t>
            </a:r>
            <a:r>
              <a:rPr kumimoji="1" lang="ja-JP" altLang="en-US" sz="1400" dirty="0">
                <a:latin typeface="ＭＳ Ｐゴシック" panose="020B0600070205080204" pitchFamily="50" charset="-128"/>
                <a:ea typeface="ＭＳ Ｐゴシック" panose="020B0600070205080204" pitchFamily="50" charset="-128"/>
                <a:cs typeface="メイリオ"/>
              </a:rPr>
              <a:t>（明石書店）を改変</a:t>
            </a:r>
          </a:p>
        </p:txBody>
      </p:sp>
    </p:spTree>
    <p:extLst>
      <p:ext uri="{BB962C8B-B14F-4D97-AF65-F5344CB8AC3E}">
        <p14:creationId xmlns:p14="http://schemas.microsoft.com/office/powerpoint/2010/main" val="1833385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4163" y="109052"/>
            <a:ext cx="7886700" cy="1325563"/>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ニーズ整理の方法（２）</a:t>
            </a:r>
          </a:p>
        </p:txBody>
      </p:sp>
      <p:sp>
        <p:nvSpPr>
          <p:cNvPr id="2" name="スライド番号プレースホルダー 1"/>
          <p:cNvSpPr>
            <a:spLocks noGrp="1"/>
          </p:cNvSpPr>
          <p:nvPr>
            <p:ph type="sldNum" sz="quarter" idx="12"/>
          </p:nvPr>
        </p:nvSpPr>
        <p:spPr>
          <a:xfrm>
            <a:off x="6457950" y="5624831"/>
            <a:ext cx="2057400" cy="365125"/>
          </a:xfrm>
        </p:spPr>
        <p:txBody>
          <a:bodyPr/>
          <a:lstStyle/>
          <a:p>
            <a:fld id="{5FD889E0-CAB2-4699-909D-B9A88D47ACBE}" type="slidenum">
              <a:rPr lang="en-US" smtClean="0"/>
              <a:pPr/>
              <a:t>34</a:t>
            </a:fld>
            <a:endParaRPr lang="en-US"/>
          </a:p>
        </p:txBody>
      </p:sp>
      <p:sp>
        <p:nvSpPr>
          <p:cNvPr id="5" name="正方形/長方形 4"/>
          <p:cNvSpPr/>
          <p:nvPr/>
        </p:nvSpPr>
        <p:spPr>
          <a:xfrm>
            <a:off x="284163" y="1199332"/>
            <a:ext cx="4012756" cy="4766244"/>
          </a:xfrm>
          <a:prstGeom prst="rect">
            <a:avLst/>
          </a:prstGeom>
          <a:solidFill>
            <a:srgbClr val="CCFFCC"/>
          </a:solidFill>
          <a:ln w="38100">
            <a:solidFill>
              <a:schemeClr val="tx1"/>
            </a:solidFill>
          </a:ln>
          <a:effectLst>
            <a:outerShdw dist="25400" dir="6600000" sx="101000" sy="101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rgbClr val="000000"/>
                </a:solidFill>
                <a:latin typeface="メイリオ"/>
                <a:ea typeface="メイリオ"/>
                <a:cs typeface="メイリオ"/>
              </a:rPr>
              <a:t>インテーク</a:t>
            </a:r>
            <a:endParaRPr kumimoji="1" lang="en-US" altLang="ja-JP" sz="1400" b="1" dirty="0">
              <a:solidFill>
                <a:srgbClr val="000000"/>
              </a:solidFill>
              <a:latin typeface="メイリオ"/>
              <a:ea typeface="メイリオ"/>
              <a:cs typeface="メイリオ"/>
            </a:endParaRPr>
          </a:p>
          <a:p>
            <a:pPr algn="ctr"/>
            <a:r>
              <a:rPr kumimoji="1" lang="ja-JP" altLang="en-US" sz="1400" b="1" dirty="0">
                <a:solidFill>
                  <a:srgbClr val="000000"/>
                </a:solidFill>
                <a:latin typeface="メイリオ"/>
                <a:ea typeface="メイリオ"/>
                <a:cs typeface="メイリオ"/>
              </a:rPr>
              <a:t>（情報の収集・整理）</a:t>
            </a:r>
            <a:endParaRPr kumimoji="1" lang="en-US" altLang="ja-JP" sz="1400" b="1" dirty="0">
              <a:solidFill>
                <a:srgbClr val="000000"/>
              </a:solidFill>
              <a:latin typeface="メイリオ"/>
              <a:ea typeface="メイリオ"/>
              <a:cs typeface="メイリオ"/>
            </a:endParaRPr>
          </a:p>
          <a:p>
            <a:pPr algn="ctr"/>
            <a:endParaRPr kumimoji="1" lang="ja-JP" altLang="en-US" sz="1600" dirty="0">
              <a:solidFill>
                <a:srgbClr val="000000"/>
              </a:solidFill>
              <a:latin typeface="メイリオ"/>
              <a:ea typeface="メイリオ"/>
              <a:cs typeface="メイリオ"/>
            </a:endParaRPr>
          </a:p>
          <a:p>
            <a:pPr algn="ctr"/>
            <a:endParaRPr kumimoji="1" lang="en-US" altLang="ja-JP" sz="1600" dirty="0">
              <a:solidFill>
                <a:srgbClr val="000000"/>
              </a:solidFill>
              <a:latin typeface="メイリオ"/>
              <a:ea typeface="メイリオ"/>
              <a:cs typeface="メイリオ"/>
            </a:endParaRPr>
          </a:p>
          <a:p>
            <a:pPr algn="ctr"/>
            <a:endParaRPr kumimoji="1" lang="en-US" altLang="ja-JP" sz="1600"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p:txBody>
      </p:sp>
      <p:sp>
        <p:nvSpPr>
          <p:cNvPr id="8" name="正方形/長方形 7"/>
          <p:cNvSpPr/>
          <p:nvPr/>
        </p:nvSpPr>
        <p:spPr>
          <a:xfrm>
            <a:off x="4453487" y="1199332"/>
            <a:ext cx="4404763" cy="4766244"/>
          </a:xfrm>
          <a:prstGeom prst="rect">
            <a:avLst/>
          </a:prstGeom>
          <a:solidFill>
            <a:schemeClr val="accent4">
              <a:lumMod val="60000"/>
              <a:lumOff val="40000"/>
            </a:schemeClr>
          </a:solidFill>
          <a:ln w="38100">
            <a:solidFill>
              <a:schemeClr val="tx1"/>
            </a:solidFill>
          </a:ln>
          <a:effectLst>
            <a:outerShdw dist="25400" dir="6600000" sx="101000" sy="101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chemeClr val="tx1"/>
                </a:solidFill>
                <a:latin typeface="メイリオ"/>
                <a:ea typeface="メイリオ"/>
                <a:cs typeface="メイリオ"/>
              </a:rPr>
              <a:t>アセスメント</a:t>
            </a:r>
            <a:endParaRPr kumimoji="1" lang="en-US" altLang="ja-JP" sz="1400" b="1" dirty="0">
              <a:solidFill>
                <a:schemeClr val="tx1"/>
              </a:solidFill>
              <a:latin typeface="メイリオ"/>
              <a:ea typeface="メイリオ"/>
              <a:cs typeface="メイリオ"/>
            </a:endParaRPr>
          </a:p>
          <a:p>
            <a:pPr algn="ctr"/>
            <a:r>
              <a:rPr kumimoji="1" lang="ja-JP" altLang="en-US" sz="1400" b="1" dirty="0">
                <a:solidFill>
                  <a:schemeClr val="tx1"/>
                </a:solidFill>
                <a:latin typeface="メイリオ"/>
                <a:ea typeface="メイリオ"/>
                <a:cs typeface="メイリオ"/>
              </a:rPr>
              <a:t>（評価）</a:t>
            </a:r>
          </a:p>
          <a:p>
            <a:pPr algn="ctr"/>
            <a:endParaRPr kumimoji="1" lang="en-US" altLang="ja-JP" sz="1600" dirty="0">
              <a:solidFill>
                <a:schemeClr val="tx1"/>
              </a:solidFill>
              <a:latin typeface="メイリオ"/>
              <a:ea typeface="メイリオ"/>
              <a:cs typeface="メイリオ"/>
            </a:endParaRPr>
          </a:p>
          <a:p>
            <a:pPr algn="ctr"/>
            <a:endParaRPr kumimoji="1" lang="en-US" altLang="ja-JP" dirty="0">
              <a:solidFill>
                <a:schemeClr val="tx1"/>
              </a:solidFill>
              <a:latin typeface="メイリオ"/>
              <a:ea typeface="メイリオ"/>
              <a:cs typeface="メイリオ"/>
            </a:endParaRPr>
          </a:p>
          <a:p>
            <a:pPr algn="ctr"/>
            <a:endParaRPr kumimoji="1" lang="en-US" altLang="ja-JP" dirty="0">
              <a:solidFill>
                <a:schemeClr val="tx1"/>
              </a:solidFill>
              <a:latin typeface="メイリオ"/>
              <a:ea typeface="メイリオ"/>
              <a:cs typeface="メイリオ"/>
            </a:endParaRPr>
          </a:p>
          <a:p>
            <a:pPr algn="ctr"/>
            <a:endParaRPr kumimoji="1" lang="en-US" altLang="ja-JP" dirty="0">
              <a:solidFill>
                <a:schemeClr val="tx1"/>
              </a:solidFill>
              <a:latin typeface="メイリオ"/>
              <a:ea typeface="メイリオ"/>
              <a:cs typeface="メイリオ"/>
            </a:endParaRPr>
          </a:p>
          <a:p>
            <a:pPr algn="ctr"/>
            <a:endParaRPr kumimoji="1" lang="en-US" altLang="ja-JP" dirty="0">
              <a:solidFill>
                <a:schemeClr val="tx1"/>
              </a:solidFill>
              <a:latin typeface="メイリオ"/>
              <a:ea typeface="メイリオ"/>
              <a:cs typeface="メイリオ"/>
            </a:endParaRPr>
          </a:p>
          <a:p>
            <a:pPr algn="ctr"/>
            <a:endParaRPr kumimoji="1" lang="en-US" altLang="ja-JP" dirty="0">
              <a:solidFill>
                <a:schemeClr val="tx1"/>
              </a:solidFill>
              <a:latin typeface="メイリオ"/>
              <a:ea typeface="メイリオ"/>
              <a:cs typeface="メイリオ"/>
            </a:endParaRPr>
          </a:p>
          <a:p>
            <a:pPr algn="ctr"/>
            <a:endParaRPr kumimoji="1" lang="en-US" altLang="ja-JP" dirty="0">
              <a:solidFill>
                <a:schemeClr val="tx1"/>
              </a:solidFill>
              <a:latin typeface="メイリオ"/>
              <a:ea typeface="メイリオ"/>
              <a:cs typeface="メイリオ"/>
            </a:endParaRPr>
          </a:p>
          <a:p>
            <a:pPr algn="ctr"/>
            <a:endParaRPr kumimoji="1" lang="en-US" altLang="ja-JP" dirty="0">
              <a:solidFill>
                <a:schemeClr val="tx1"/>
              </a:solidFill>
              <a:latin typeface="メイリオ"/>
              <a:ea typeface="メイリオ"/>
              <a:cs typeface="メイリオ"/>
            </a:endParaRPr>
          </a:p>
          <a:p>
            <a:pPr algn="ctr"/>
            <a:endParaRPr kumimoji="1" lang="en-US" altLang="ja-JP" dirty="0">
              <a:solidFill>
                <a:schemeClr val="tx1"/>
              </a:solidFill>
              <a:latin typeface="メイリオ"/>
              <a:ea typeface="メイリオ"/>
              <a:cs typeface="メイリオ"/>
            </a:endParaRPr>
          </a:p>
          <a:p>
            <a:pPr algn="ctr"/>
            <a:endParaRPr kumimoji="1" lang="en-US" altLang="ja-JP" dirty="0">
              <a:solidFill>
                <a:schemeClr val="tx1"/>
              </a:solidFill>
              <a:latin typeface="メイリオ"/>
              <a:ea typeface="メイリオ"/>
              <a:cs typeface="メイリオ"/>
            </a:endParaRPr>
          </a:p>
          <a:p>
            <a:pPr algn="ctr"/>
            <a:endParaRPr kumimoji="1" lang="en-US" altLang="ja-JP" dirty="0">
              <a:solidFill>
                <a:schemeClr val="tx1"/>
              </a:solidFill>
              <a:latin typeface="メイリオ"/>
              <a:ea typeface="メイリオ"/>
              <a:cs typeface="メイリオ"/>
            </a:endParaRPr>
          </a:p>
          <a:p>
            <a:pPr algn="ctr"/>
            <a:endParaRPr kumimoji="1" lang="en-US" altLang="ja-JP" dirty="0">
              <a:solidFill>
                <a:schemeClr val="tx1"/>
              </a:solidFill>
              <a:latin typeface="メイリオ"/>
              <a:ea typeface="メイリオ"/>
              <a:cs typeface="メイリオ"/>
            </a:endParaRPr>
          </a:p>
          <a:p>
            <a:pPr algn="ctr"/>
            <a:endParaRPr kumimoji="1" lang="en-US" altLang="ja-JP" dirty="0">
              <a:solidFill>
                <a:schemeClr val="tx1"/>
              </a:solidFill>
              <a:latin typeface="メイリオ"/>
              <a:ea typeface="メイリオ"/>
              <a:cs typeface="メイリオ"/>
            </a:endParaRPr>
          </a:p>
          <a:p>
            <a:pPr algn="ctr"/>
            <a:endParaRPr kumimoji="1" lang="en-US" altLang="ja-JP" dirty="0">
              <a:solidFill>
                <a:schemeClr val="tx1"/>
              </a:solidFill>
              <a:latin typeface="メイリオ"/>
              <a:ea typeface="メイリオ"/>
              <a:cs typeface="メイリオ"/>
            </a:endParaRPr>
          </a:p>
          <a:p>
            <a:pPr algn="ctr"/>
            <a:endParaRPr kumimoji="1" lang="en-US" altLang="ja-JP" dirty="0">
              <a:solidFill>
                <a:schemeClr val="tx1"/>
              </a:solidFill>
              <a:latin typeface="メイリオ"/>
              <a:ea typeface="メイリオ"/>
              <a:cs typeface="メイリオ"/>
            </a:endParaRPr>
          </a:p>
        </p:txBody>
      </p:sp>
      <p:sp>
        <p:nvSpPr>
          <p:cNvPr id="10" name="正方形/長方形 9"/>
          <p:cNvSpPr/>
          <p:nvPr/>
        </p:nvSpPr>
        <p:spPr>
          <a:xfrm>
            <a:off x="4575262" y="1815498"/>
            <a:ext cx="2104917" cy="1220649"/>
          </a:xfrm>
          <a:prstGeom prst="rect">
            <a:avLst/>
          </a:prstGeom>
          <a:solidFill>
            <a:srgbClr val="993300"/>
          </a:solidFill>
          <a:ln w="25400">
            <a:solidFill>
              <a:srgbClr val="99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a:solidFill>
                  <a:schemeClr val="bg1"/>
                </a:solidFill>
                <a:latin typeface="メイリオ"/>
                <a:ea typeface="メイリオ"/>
                <a:cs typeface="メイリオ"/>
              </a:rPr>
              <a:t>理解・解釈・仮説</a:t>
            </a:r>
            <a:endParaRPr kumimoji="1" lang="en-US" altLang="ja-JP" sz="1400" b="1">
              <a:solidFill>
                <a:schemeClr val="bg1"/>
              </a:solidFill>
              <a:latin typeface="メイリオ"/>
              <a:ea typeface="メイリオ"/>
              <a:cs typeface="メイリオ"/>
            </a:endParaRPr>
          </a:p>
        </p:txBody>
      </p:sp>
      <p:sp>
        <p:nvSpPr>
          <p:cNvPr id="12" name="正方形/長方形 11"/>
          <p:cNvSpPr/>
          <p:nvPr/>
        </p:nvSpPr>
        <p:spPr>
          <a:xfrm>
            <a:off x="6863211" y="1815499"/>
            <a:ext cx="1835005" cy="1220648"/>
          </a:xfrm>
          <a:prstGeom prst="rect">
            <a:avLst/>
          </a:prstGeom>
          <a:solidFill>
            <a:srgbClr val="993300"/>
          </a:solidFill>
          <a:ln w="25400">
            <a:solidFill>
              <a:srgbClr val="99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a:solidFill>
                  <a:schemeClr val="bg1"/>
                </a:solidFill>
                <a:latin typeface="メイリオ"/>
                <a:ea typeface="メイリオ"/>
                <a:cs typeface="メイリオ"/>
              </a:rPr>
              <a:t>支援課題</a:t>
            </a:r>
            <a:endParaRPr kumimoji="1" lang="en-US" altLang="ja-JP" sz="1400" b="1">
              <a:solidFill>
                <a:schemeClr val="bg1"/>
              </a:solidFill>
              <a:latin typeface="メイリオ"/>
              <a:ea typeface="メイリオ"/>
              <a:cs typeface="メイリオ"/>
            </a:endParaRPr>
          </a:p>
        </p:txBody>
      </p:sp>
      <p:sp>
        <p:nvSpPr>
          <p:cNvPr id="14" name="正方形/長方形 13"/>
          <p:cNvSpPr/>
          <p:nvPr/>
        </p:nvSpPr>
        <p:spPr>
          <a:xfrm>
            <a:off x="434911" y="1815498"/>
            <a:ext cx="3722836" cy="441705"/>
          </a:xfrm>
          <a:prstGeom prst="rect">
            <a:avLst/>
          </a:prstGeom>
          <a:solidFill>
            <a:srgbClr val="993300"/>
          </a:solidFill>
          <a:ln w="25400">
            <a:solidFill>
              <a:srgbClr val="99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chemeClr val="bg1"/>
                </a:solidFill>
                <a:latin typeface="メイリオ"/>
                <a:ea typeface="メイリオ"/>
                <a:cs typeface="メイリオ"/>
              </a:rPr>
              <a:t>情報</a:t>
            </a:r>
            <a:endParaRPr kumimoji="1" lang="en-US" altLang="ja-JP" sz="1400" b="1" dirty="0">
              <a:solidFill>
                <a:schemeClr val="bg1"/>
              </a:solidFill>
              <a:latin typeface="メイリオ"/>
              <a:ea typeface="メイリオ"/>
              <a:cs typeface="メイリオ"/>
            </a:endParaRPr>
          </a:p>
          <a:p>
            <a:pPr algn="ctr"/>
            <a:r>
              <a:rPr kumimoji="1" lang="ja-JP" altLang="en-US" sz="1400" b="1" dirty="0">
                <a:solidFill>
                  <a:schemeClr val="bg1"/>
                </a:solidFill>
                <a:latin typeface="メイリオ"/>
                <a:ea typeface="メイリオ"/>
                <a:cs typeface="メイリオ"/>
              </a:rPr>
              <a:t>見たこと・聴いたこと・</a:t>
            </a:r>
            <a:r>
              <a:rPr kumimoji="1" lang="en-US" altLang="ja-JP" sz="1400" b="1" dirty="0">
                <a:solidFill>
                  <a:schemeClr val="bg1"/>
                </a:solidFill>
                <a:latin typeface="メイリオ"/>
                <a:ea typeface="メイリオ"/>
                <a:cs typeface="メイリオ"/>
              </a:rPr>
              <a:t> </a:t>
            </a:r>
            <a:r>
              <a:rPr kumimoji="1" lang="ja-JP" altLang="en-US" sz="1400" b="1" dirty="0">
                <a:solidFill>
                  <a:schemeClr val="bg1"/>
                </a:solidFill>
                <a:latin typeface="メイリオ"/>
                <a:ea typeface="メイリオ"/>
                <a:cs typeface="メイリオ"/>
              </a:rPr>
              <a:t>データなど</a:t>
            </a:r>
            <a:endParaRPr kumimoji="1" lang="en-US" altLang="ja-JP" sz="1400" b="1" dirty="0">
              <a:solidFill>
                <a:schemeClr val="bg1"/>
              </a:solidFill>
              <a:latin typeface="メイリオ"/>
              <a:ea typeface="メイリオ"/>
              <a:cs typeface="メイリオ"/>
            </a:endParaRPr>
          </a:p>
        </p:txBody>
      </p:sp>
      <p:sp>
        <p:nvSpPr>
          <p:cNvPr id="24" name="正方形/長方形 23"/>
          <p:cNvSpPr/>
          <p:nvPr/>
        </p:nvSpPr>
        <p:spPr>
          <a:xfrm>
            <a:off x="452311" y="2358814"/>
            <a:ext cx="1435141" cy="677334"/>
          </a:xfrm>
          <a:prstGeom prst="rect">
            <a:avLst/>
          </a:prstGeom>
          <a:solidFill>
            <a:srgbClr val="993300"/>
          </a:solidFill>
          <a:ln w="25400">
            <a:solidFill>
              <a:srgbClr val="99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chemeClr val="bg1"/>
                </a:solidFill>
                <a:latin typeface="メイリオ" pitchFamily="50" charset="-128"/>
                <a:ea typeface="メイリオ" pitchFamily="50" charset="-128"/>
                <a:cs typeface="メイリオ" pitchFamily="50" charset="-128"/>
              </a:rPr>
              <a:t>本人の希望</a:t>
            </a:r>
            <a:endParaRPr kumimoji="1" lang="en-US" altLang="ja-JP" sz="1400" b="1" dirty="0">
              <a:solidFill>
                <a:schemeClr val="bg1"/>
              </a:solidFill>
              <a:latin typeface="メイリオ" pitchFamily="50" charset="-128"/>
              <a:ea typeface="メイリオ" pitchFamily="50" charset="-128"/>
              <a:cs typeface="メイリオ" pitchFamily="50" charset="-128"/>
            </a:endParaRPr>
          </a:p>
        </p:txBody>
      </p:sp>
      <p:sp>
        <p:nvSpPr>
          <p:cNvPr id="25" name="正方形/長方形 24"/>
          <p:cNvSpPr/>
          <p:nvPr/>
        </p:nvSpPr>
        <p:spPr>
          <a:xfrm>
            <a:off x="2010930" y="2358814"/>
            <a:ext cx="2146817" cy="677333"/>
          </a:xfrm>
          <a:prstGeom prst="rect">
            <a:avLst/>
          </a:prstGeom>
          <a:solidFill>
            <a:srgbClr val="993300"/>
          </a:solidFill>
          <a:ln w="25400">
            <a:solidFill>
              <a:srgbClr val="99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b="1" dirty="0">
                <a:solidFill>
                  <a:schemeClr val="bg1"/>
                </a:solidFill>
                <a:latin typeface="メイリオ" pitchFamily="50" charset="-128"/>
                <a:ea typeface="メイリオ" pitchFamily="50" charset="-128"/>
                <a:cs typeface="メイリオ" pitchFamily="50" charset="-128"/>
              </a:rPr>
              <a:t>(</a:t>
            </a:r>
            <a:r>
              <a:rPr kumimoji="1" lang="ja-JP" altLang="en-US" sz="1200" b="1" dirty="0">
                <a:solidFill>
                  <a:schemeClr val="bg1"/>
                </a:solidFill>
                <a:latin typeface="メイリオ" pitchFamily="50" charset="-128"/>
                <a:ea typeface="メイリオ" pitchFamily="50" charset="-128"/>
                <a:cs typeface="メイリオ" pitchFamily="50" charset="-128"/>
              </a:rPr>
              <a:t>記入者が</a:t>
            </a:r>
            <a:r>
              <a:rPr kumimoji="1" lang="en-US" altLang="ja-JP" sz="1200" b="1" dirty="0">
                <a:solidFill>
                  <a:schemeClr val="bg1"/>
                </a:solidFill>
                <a:latin typeface="メイリオ" pitchFamily="50" charset="-128"/>
                <a:ea typeface="メイリオ" pitchFamily="50" charset="-128"/>
                <a:cs typeface="メイリオ" pitchFamily="50" charset="-128"/>
              </a:rPr>
              <a:t>)</a:t>
            </a:r>
            <a:r>
              <a:rPr kumimoji="1" lang="ja-JP" altLang="en-US" sz="1200" b="1" dirty="0">
                <a:solidFill>
                  <a:schemeClr val="bg1"/>
                </a:solidFill>
                <a:latin typeface="メイリオ" pitchFamily="50" charset="-128"/>
                <a:ea typeface="メイリオ" pitchFamily="50" charset="-128"/>
                <a:cs typeface="メイリオ" pitchFamily="50" charset="-128"/>
              </a:rPr>
              <a:t>押さえておきたい</a:t>
            </a:r>
            <a:r>
              <a:rPr kumimoji="1" lang="en-US" altLang="ja-JP" sz="1200" b="1" dirty="0">
                <a:solidFill>
                  <a:schemeClr val="bg1"/>
                </a:solidFill>
                <a:latin typeface="メイリオ" pitchFamily="50" charset="-128"/>
                <a:ea typeface="メイリオ" pitchFamily="50" charset="-128"/>
                <a:cs typeface="メイリオ" pitchFamily="50" charset="-128"/>
              </a:rPr>
              <a:t>(</a:t>
            </a:r>
            <a:r>
              <a:rPr kumimoji="1" lang="ja-JP" altLang="en-US" sz="1200" b="1" u="sng" dirty="0">
                <a:solidFill>
                  <a:schemeClr val="bg1"/>
                </a:solidFill>
                <a:latin typeface="メイリオ" pitchFamily="50" charset="-128"/>
                <a:ea typeface="メイリオ" pitchFamily="50" charset="-128"/>
                <a:cs typeface="メイリオ" pitchFamily="50" charset="-128"/>
              </a:rPr>
              <a:t>解釈の根拠となる</a:t>
            </a:r>
            <a:r>
              <a:rPr kumimoji="1" lang="en-US" altLang="ja-JP" sz="1200" b="1" dirty="0">
                <a:solidFill>
                  <a:schemeClr val="bg1"/>
                </a:solidFill>
                <a:latin typeface="メイリオ" pitchFamily="50" charset="-128"/>
                <a:ea typeface="メイリオ" pitchFamily="50" charset="-128"/>
                <a:cs typeface="メイリオ" pitchFamily="50" charset="-128"/>
              </a:rPr>
              <a:t>)</a:t>
            </a:r>
            <a:r>
              <a:rPr kumimoji="1" lang="ja-JP" altLang="en-US" sz="1200" b="1" dirty="0">
                <a:solidFill>
                  <a:schemeClr val="bg1"/>
                </a:solidFill>
                <a:latin typeface="メイリオ" pitchFamily="50" charset="-128"/>
                <a:ea typeface="メイリオ" pitchFamily="50" charset="-128"/>
                <a:cs typeface="メイリオ" pitchFamily="50" charset="-128"/>
              </a:rPr>
              <a:t>事実</a:t>
            </a:r>
            <a:endParaRPr kumimoji="1" lang="en-US" altLang="ja-JP" sz="1200" b="1" dirty="0">
              <a:solidFill>
                <a:schemeClr val="bg1"/>
              </a:solidFill>
              <a:latin typeface="メイリオ" pitchFamily="50" charset="-128"/>
              <a:ea typeface="メイリオ" pitchFamily="50" charset="-128"/>
              <a:cs typeface="メイリオ" pitchFamily="50" charset="-128"/>
            </a:endParaRPr>
          </a:p>
        </p:txBody>
      </p:sp>
      <p:sp>
        <p:nvSpPr>
          <p:cNvPr id="27" name="正方形/長方形 26"/>
          <p:cNvSpPr/>
          <p:nvPr/>
        </p:nvSpPr>
        <p:spPr>
          <a:xfrm>
            <a:off x="434911" y="3137747"/>
            <a:ext cx="1452541" cy="2740853"/>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dirty="0">
              <a:solidFill>
                <a:schemeClr val="tx1"/>
              </a:solidFill>
              <a:latin typeface="メイリオ"/>
              <a:ea typeface="メイリオ"/>
              <a:cs typeface="メイリオ"/>
            </a:endParaRPr>
          </a:p>
        </p:txBody>
      </p:sp>
      <p:sp>
        <p:nvSpPr>
          <p:cNvPr id="28" name="正方形/長方形 27"/>
          <p:cNvSpPr/>
          <p:nvPr/>
        </p:nvSpPr>
        <p:spPr>
          <a:xfrm>
            <a:off x="4575263" y="3137747"/>
            <a:ext cx="2104916" cy="2740853"/>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ja-JP" sz="1400" dirty="0">
              <a:solidFill>
                <a:schemeClr val="tx1"/>
              </a:solidFill>
              <a:latin typeface="メイリオ"/>
              <a:ea typeface="メイリオ"/>
              <a:cs typeface="メイリオ"/>
            </a:endParaRPr>
          </a:p>
        </p:txBody>
      </p:sp>
      <p:sp>
        <p:nvSpPr>
          <p:cNvPr id="29" name="正方形/長方形 28"/>
          <p:cNvSpPr/>
          <p:nvPr/>
        </p:nvSpPr>
        <p:spPr>
          <a:xfrm>
            <a:off x="2010930" y="3137747"/>
            <a:ext cx="2146817" cy="2740853"/>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ja-JP" sz="1600" dirty="0">
              <a:solidFill>
                <a:schemeClr val="tx1"/>
              </a:solidFill>
              <a:latin typeface="メイリオ"/>
              <a:ea typeface="メイリオ"/>
              <a:cs typeface="メイリオ"/>
            </a:endParaRPr>
          </a:p>
        </p:txBody>
      </p:sp>
      <p:sp>
        <p:nvSpPr>
          <p:cNvPr id="30" name="正方形/長方形 29"/>
          <p:cNvSpPr/>
          <p:nvPr/>
        </p:nvSpPr>
        <p:spPr>
          <a:xfrm>
            <a:off x="6863211" y="3137746"/>
            <a:ext cx="1835005" cy="2688669"/>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ja-JP" dirty="0">
              <a:solidFill>
                <a:schemeClr val="tx1"/>
              </a:solidFill>
              <a:latin typeface="メイリオ"/>
              <a:ea typeface="メイリオ"/>
              <a:cs typeface="メイリオ"/>
            </a:endParaRPr>
          </a:p>
        </p:txBody>
      </p:sp>
      <p:cxnSp>
        <p:nvCxnSpPr>
          <p:cNvPr id="3" name="直線矢印コネクタ 2"/>
          <p:cNvCxnSpPr>
            <a:stCxn id="20" idx="1"/>
          </p:cNvCxnSpPr>
          <p:nvPr/>
        </p:nvCxnSpPr>
        <p:spPr>
          <a:xfrm flipH="1">
            <a:off x="3852333" y="3620974"/>
            <a:ext cx="834061" cy="0"/>
          </a:xfrm>
          <a:prstGeom prst="straightConnector1">
            <a:avLst/>
          </a:prstGeom>
          <a:ln w="76200">
            <a:solidFill>
              <a:srgbClr val="7030A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495394" y="3298612"/>
            <a:ext cx="1324322" cy="830997"/>
          </a:xfrm>
          <a:prstGeom prst="rect">
            <a:avLst/>
          </a:prstGeom>
          <a:noFill/>
        </p:spPr>
        <p:txBody>
          <a:bodyPr wrap="square" rtlCol="0">
            <a:spAutoFit/>
          </a:bodyPr>
          <a:lstStyle/>
          <a:p>
            <a:r>
              <a:rPr kumimoji="1" lang="ja-JP" altLang="en-US" sz="1200" b="1" dirty="0">
                <a:latin typeface="メイリオ" pitchFamily="50" charset="-128"/>
                <a:ea typeface="メイリオ" pitchFamily="50" charset="-128"/>
                <a:cs typeface="メイリオ" pitchFamily="50" charset="-128"/>
              </a:rPr>
              <a:t>「本当は大学に戻りたい。とりあえず自宅に帰りたい。」</a:t>
            </a:r>
          </a:p>
        </p:txBody>
      </p:sp>
      <p:sp>
        <p:nvSpPr>
          <p:cNvPr id="21" name="テキスト ボックス 20"/>
          <p:cNvSpPr txBox="1"/>
          <p:nvPr/>
        </p:nvSpPr>
        <p:spPr>
          <a:xfrm>
            <a:off x="4686394" y="4076583"/>
            <a:ext cx="1866806" cy="1015663"/>
          </a:xfrm>
          <a:prstGeom prst="rect">
            <a:avLst/>
          </a:prstGeom>
          <a:noFill/>
          <a:ln w="12700">
            <a:solidFill>
              <a:schemeClr val="tx1"/>
            </a:solidFill>
            <a:prstDash val="dash"/>
          </a:ln>
        </p:spPr>
        <p:txBody>
          <a:bodyPr wrap="square" rtlCol="0">
            <a:spAutoFit/>
          </a:bodyPr>
          <a:lstStyle/>
          <a:p>
            <a:r>
              <a:rPr kumimoji="1" lang="en-US" altLang="ja-JP" sz="1200" b="1" dirty="0">
                <a:latin typeface="メイリオ" pitchFamily="50" charset="-128"/>
                <a:ea typeface="メイリオ" pitchFamily="50" charset="-128"/>
                <a:cs typeface="メイリオ" pitchFamily="50" charset="-128"/>
              </a:rPr>
              <a:t>【</a:t>
            </a:r>
            <a:r>
              <a:rPr kumimoji="1" lang="ja-JP" altLang="en-US" sz="1200" b="1" dirty="0">
                <a:latin typeface="メイリオ" pitchFamily="50" charset="-128"/>
                <a:ea typeface="メイリオ" pitchFamily="50" charset="-128"/>
                <a:cs typeface="メイリオ" pitchFamily="50" charset="-128"/>
              </a:rPr>
              <a:t>心理</a:t>
            </a:r>
            <a:r>
              <a:rPr kumimoji="1" lang="en-US" altLang="ja-JP" sz="1200" b="1" dirty="0">
                <a:latin typeface="メイリオ" pitchFamily="50" charset="-128"/>
                <a:ea typeface="メイリオ" pitchFamily="50" charset="-128"/>
                <a:cs typeface="メイリオ" pitchFamily="50" charset="-128"/>
              </a:rPr>
              <a:t>】</a:t>
            </a:r>
            <a:endParaRPr kumimoji="1" lang="ja-JP" altLang="en-US" sz="1200" b="1" dirty="0">
              <a:latin typeface="メイリオ" pitchFamily="50" charset="-128"/>
              <a:ea typeface="メイリオ" pitchFamily="50" charset="-128"/>
              <a:cs typeface="メイリオ" pitchFamily="50" charset="-128"/>
            </a:endParaRPr>
          </a:p>
          <a:p>
            <a:r>
              <a:rPr kumimoji="1" lang="ja-JP" altLang="en-US" sz="1200" b="1" dirty="0">
                <a:latin typeface="メイリオ" pitchFamily="50" charset="-128"/>
                <a:ea typeface="メイリオ" pitchFamily="50" charset="-128"/>
                <a:cs typeface="メイリオ" pitchFamily="50" charset="-128"/>
              </a:rPr>
              <a:t>・具体的な今後のイメージが描ければ、さらにモチベーションが高まるのではないか。</a:t>
            </a:r>
          </a:p>
        </p:txBody>
      </p:sp>
      <p:sp>
        <p:nvSpPr>
          <p:cNvPr id="22" name="テキスト ボックス 21"/>
          <p:cNvSpPr txBox="1"/>
          <p:nvPr/>
        </p:nvSpPr>
        <p:spPr>
          <a:xfrm>
            <a:off x="4686394" y="5145343"/>
            <a:ext cx="1866806" cy="276999"/>
          </a:xfrm>
          <a:prstGeom prst="rect">
            <a:avLst/>
          </a:prstGeom>
          <a:noFill/>
          <a:ln w="12700">
            <a:solidFill>
              <a:schemeClr val="tx1"/>
            </a:solidFill>
            <a:prstDash val="dash"/>
          </a:ln>
        </p:spPr>
        <p:txBody>
          <a:bodyPr wrap="square" rtlCol="0">
            <a:spAutoFit/>
          </a:bodyPr>
          <a:lstStyle/>
          <a:p>
            <a:r>
              <a:rPr kumimoji="1" lang="en-US" altLang="ja-JP" sz="1200" b="1" dirty="0">
                <a:latin typeface="メイリオ" pitchFamily="50" charset="-128"/>
                <a:ea typeface="メイリオ" pitchFamily="50" charset="-128"/>
                <a:cs typeface="メイリオ" pitchFamily="50" charset="-128"/>
              </a:rPr>
              <a:t>【</a:t>
            </a:r>
            <a:r>
              <a:rPr kumimoji="1" lang="ja-JP" altLang="en-US" sz="1200" b="1" dirty="0">
                <a:latin typeface="メイリオ" pitchFamily="50" charset="-128"/>
                <a:ea typeface="メイリオ" pitchFamily="50" charset="-128"/>
                <a:cs typeface="メイリオ" pitchFamily="50" charset="-128"/>
              </a:rPr>
              <a:t>社会</a:t>
            </a:r>
            <a:r>
              <a:rPr kumimoji="1" lang="en-US" altLang="ja-JP" sz="1200" b="1" dirty="0">
                <a:latin typeface="メイリオ" pitchFamily="50" charset="-128"/>
                <a:ea typeface="メイリオ" pitchFamily="50" charset="-128"/>
                <a:cs typeface="メイリオ" pitchFamily="50" charset="-128"/>
              </a:rPr>
              <a:t>】</a:t>
            </a:r>
            <a:endParaRPr kumimoji="1" lang="ja-JP" altLang="en-US" sz="1200" b="1" dirty="0">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4686394" y="5463063"/>
            <a:ext cx="1866806" cy="276999"/>
          </a:xfrm>
          <a:prstGeom prst="rect">
            <a:avLst/>
          </a:prstGeom>
          <a:noFill/>
          <a:ln w="12700">
            <a:solidFill>
              <a:schemeClr val="tx1"/>
            </a:solidFill>
            <a:prstDash val="dash"/>
          </a:ln>
        </p:spPr>
        <p:txBody>
          <a:bodyPr wrap="square" rtlCol="0">
            <a:spAutoFit/>
          </a:bodyPr>
          <a:lstStyle/>
          <a:p>
            <a:r>
              <a:rPr kumimoji="1" lang="en-US" altLang="ja-JP" sz="1200" b="1" dirty="0">
                <a:latin typeface="メイリオ" pitchFamily="50" charset="-128"/>
                <a:ea typeface="メイリオ" pitchFamily="50" charset="-128"/>
                <a:cs typeface="メイリオ" pitchFamily="50" charset="-128"/>
              </a:rPr>
              <a:t>【</a:t>
            </a:r>
            <a:r>
              <a:rPr kumimoji="1" lang="ja-JP" altLang="en-US" sz="1200" b="1" dirty="0">
                <a:latin typeface="メイリオ" pitchFamily="50" charset="-128"/>
                <a:ea typeface="メイリオ" pitchFamily="50" charset="-128"/>
                <a:cs typeface="メイリオ" pitchFamily="50" charset="-128"/>
              </a:rPr>
              <a:t>環境</a:t>
            </a:r>
            <a:r>
              <a:rPr kumimoji="1" lang="en-US" altLang="ja-JP" sz="1200" b="1" dirty="0">
                <a:latin typeface="メイリオ" pitchFamily="50" charset="-128"/>
                <a:ea typeface="メイリオ" pitchFamily="50" charset="-128"/>
                <a:cs typeface="メイリオ" pitchFamily="50" charset="-128"/>
              </a:rPr>
              <a:t>】</a:t>
            </a:r>
            <a:endParaRPr kumimoji="1" lang="ja-JP" altLang="en-US" sz="1200" b="1" dirty="0">
              <a:latin typeface="メイリオ" pitchFamily="50" charset="-128"/>
              <a:ea typeface="メイリオ" pitchFamily="50" charset="-128"/>
              <a:cs typeface="メイリオ" pitchFamily="50" charset="-128"/>
            </a:endParaRPr>
          </a:p>
        </p:txBody>
      </p:sp>
      <p:sp>
        <p:nvSpPr>
          <p:cNvPr id="31" name="円/楕円 30"/>
          <p:cNvSpPr/>
          <p:nvPr/>
        </p:nvSpPr>
        <p:spPr>
          <a:xfrm>
            <a:off x="1163265" y="5467076"/>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1</a:t>
            </a:r>
            <a:endParaRPr kumimoji="1" lang="ja-JP" altLang="en-US" sz="3600" b="1" dirty="0">
              <a:solidFill>
                <a:schemeClr val="tx1"/>
              </a:solidFill>
            </a:endParaRPr>
          </a:p>
        </p:txBody>
      </p:sp>
      <p:sp>
        <p:nvSpPr>
          <p:cNvPr id="32" name="円/楕円 31"/>
          <p:cNvSpPr/>
          <p:nvPr/>
        </p:nvSpPr>
        <p:spPr>
          <a:xfrm>
            <a:off x="5959699" y="5467076"/>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2</a:t>
            </a:r>
            <a:endParaRPr kumimoji="1" lang="ja-JP" altLang="en-US" sz="3600" b="1" dirty="0">
              <a:solidFill>
                <a:schemeClr val="tx1"/>
              </a:solidFill>
            </a:endParaRPr>
          </a:p>
        </p:txBody>
      </p:sp>
      <p:sp>
        <p:nvSpPr>
          <p:cNvPr id="33" name="円/楕円 32"/>
          <p:cNvSpPr/>
          <p:nvPr/>
        </p:nvSpPr>
        <p:spPr>
          <a:xfrm>
            <a:off x="3423137" y="5467076"/>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3</a:t>
            </a:r>
            <a:endParaRPr kumimoji="1" lang="ja-JP" altLang="en-US" sz="3600" b="1" dirty="0">
              <a:solidFill>
                <a:schemeClr val="tx1"/>
              </a:solidFill>
            </a:endParaRPr>
          </a:p>
        </p:txBody>
      </p:sp>
      <p:sp>
        <p:nvSpPr>
          <p:cNvPr id="34" name="円/楕円 33"/>
          <p:cNvSpPr/>
          <p:nvPr/>
        </p:nvSpPr>
        <p:spPr>
          <a:xfrm>
            <a:off x="7972523" y="5467076"/>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4</a:t>
            </a:r>
            <a:endParaRPr kumimoji="1" lang="ja-JP" altLang="en-US" sz="3600" b="1" dirty="0">
              <a:solidFill>
                <a:schemeClr val="tx1"/>
              </a:solidFill>
            </a:endParaRPr>
          </a:p>
        </p:txBody>
      </p:sp>
      <p:sp>
        <p:nvSpPr>
          <p:cNvPr id="35" name="テキスト ボックス 34"/>
          <p:cNvSpPr txBox="1"/>
          <p:nvPr/>
        </p:nvSpPr>
        <p:spPr>
          <a:xfrm>
            <a:off x="2098814" y="3298612"/>
            <a:ext cx="1958325" cy="830997"/>
          </a:xfrm>
          <a:prstGeom prst="rect">
            <a:avLst/>
          </a:prstGeom>
          <a:noFill/>
        </p:spPr>
        <p:txBody>
          <a:bodyPr wrap="square" rtlCol="0">
            <a:spAutoFit/>
          </a:bodyPr>
          <a:lstStyle/>
          <a:p>
            <a:r>
              <a:rPr kumimoji="1" lang="ja-JP" altLang="en-US" sz="1200" b="1" dirty="0">
                <a:latin typeface="メイリオ" pitchFamily="50" charset="-128"/>
                <a:ea typeface="メイリオ" pitchFamily="50" charset="-128"/>
                <a:cs typeface="メイリオ" pitchFamily="50" charset="-128"/>
              </a:rPr>
              <a:t>・もともと一人暮らしを</a:t>
            </a:r>
          </a:p>
          <a:p>
            <a:r>
              <a:rPr kumimoji="1" lang="ja-JP" altLang="en-US" sz="1200" b="1" dirty="0">
                <a:latin typeface="メイリオ" pitchFamily="50" charset="-128"/>
                <a:ea typeface="メイリオ" pitchFamily="50" charset="-128"/>
                <a:cs typeface="メイリオ" pitchFamily="50" charset="-128"/>
              </a:rPr>
              <a:t>　できていた。</a:t>
            </a:r>
          </a:p>
          <a:p>
            <a:r>
              <a:rPr kumimoji="1" lang="ja-JP" altLang="en-US" sz="1200" b="1" dirty="0">
                <a:latin typeface="メイリオ" pitchFamily="50" charset="-128"/>
                <a:ea typeface="メイリオ" pitchFamily="50" charset="-128"/>
                <a:cs typeface="メイリオ" pitchFamily="50" charset="-128"/>
              </a:rPr>
              <a:t>・アパートは</a:t>
            </a:r>
            <a:r>
              <a:rPr kumimoji="1" lang="en-US" altLang="ja-JP" sz="1200" b="1" dirty="0">
                <a:latin typeface="メイリオ" pitchFamily="50" charset="-128"/>
                <a:ea typeface="メイリオ" pitchFamily="50" charset="-128"/>
                <a:cs typeface="メイリオ" pitchFamily="50" charset="-128"/>
              </a:rPr>
              <a:t>2</a:t>
            </a:r>
            <a:r>
              <a:rPr kumimoji="1" lang="ja-JP" altLang="en-US" sz="1200" b="1" dirty="0">
                <a:latin typeface="メイリオ" pitchFamily="50" charset="-128"/>
                <a:ea typeface="メイリオ" pitchFamily="50" charset="-128"/>
                <a:cs typeface="メイリオ" pitchFamily="50" charset="-128"/>
              </a:rPr>
              <a:t>階で</a:t>
            </a:r>
            <a:r>
              <a:rPr kumimoji="1" lang="en-US" altLang="ja-JP" sz="1200" b="1" dirty="0">
                <a:latin typeface="メイリオ" pitchFamily="50" charset="-128"/>
                <a:ea typeface="メイリオ" pitchFamily="50" charset="-128"/>
                <a:cs typeface="メイリオ" pitchFamily="50" charset="-128"/>
              </a:rPr>
              <a:t>EV</a:t>
            </a:r>
            <a:r>
              <a:rPr kumimoji="1" lang="ja-JP" altLang="en-US" sz="1200" b="1" dirty="0">
                <a:latin typeface="メイリオ" pitchFamily="50" charset="-128"/>
                <a:ea typeface="メイリオ" pitchFamily="50" charset="-128"/>
                <a:cs typeface="メイリオ" pitchFamily="50" charset="-128"/>
              </a:rPr>
              <a:t>無。</a:t>
            </a:r>
          </a:p>
          <a:p>
            <a:r>
              <a:rPr kumimoji="1" lang="ja-JP" altLang="en-US" sz="1200" b="1" dirty="0">
                <a:latin typeface="メイリオ" pitchFamily="50" charset="-128"/>
                <a:ea typeface="メイリオ" pitchFamily="50" charset="-128"/>
                <a:cs typeface="メイリオ" pitchFamily="50" charset="-128"/>
              </a:rPr>
              <a:t>　段差激しく部屋が狭い。</a:t>
            </a:r>
          </a:p>
        </p:txBody>
      </p:sp>
      <p:cxnSp>
        <p:nvCxnSpPr>
          <p:cNvPr id="39" name="曲線コネクタ 38"/>
          <p:cNvCxnSpPr>
            <a:stCxn id="19" idx="0"/>
            <a:endCxn id="20" idx="0"/>
          </p:cNvCxnSpPr>
          <p:nvPr/>
        </p:nvCxnSpPr>
        <p:spPr>
          <a:xfrm rot="5400000" flipH="1" flipV="1">
            <a:off x="3342108" y="1020923"/>
            <a:ext cx="93137" cy="4462242"/>
          </a:xfrm>
          <a:prstGeom prst="curvedConnector3">
            <a:avLst>
              <a:gd name="adj1" fmla="val 345445"/>
            </a:avLst>
          </a:prstGeom>
          <a:ln w="5715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曲線コネクタ 39"/>
          <p:cNvCxnSpPr>
            <a:stCxn id="19" idx="0"/>
            <a:endCxn id="21" idx="0"/>
          </p:cNvCxnSpPr>
          <p:nvPr/>
        </p:nvCxnSpPr>
        <p:spPr>
          <a:xfrm rot="16200000" flipH="1">
            <a:off x="2999690" y="1456476"/>
            <a:ext cx="777971" cy="4462242"/>
          </a:xfrm>
          <a:prstGeom prst="curvedConnector3">
            <a:avLst>
              <a:gd name="adj1" fmla="val -29384"/>
            </a:avLst>
          </a:prstGeom>
          <a:ln w="5715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4686394" y="3205475"/>
            <a:ext cx="1866806" cy="830997"/>
          </a:xfrm>
          <a:prstGeom prst="rect">
            <a:avLst/>
          </a:prstGeom>
          <a:noFill/>
          <a:ln w="12700">
            <a:solidFill>
              <a:schemeClr val="tx1"/>
            </a:solidFill>
            <a:prstDash val="dash"/>
          </a:ln>
        </p:spPr>
        <p:txBody>
          <a:bodyPr wrap="square" rtlCol="0">
            <a:spAutoFit/>
          </a:bodyPr>
          <a:lstStyle/>
          <a:p>
            <a:r>
              <a:rPr kumimoji="1" lang="en-US" altLang="ja-JP" sz="1200" b="1" dirty="0">
                <a:latin typeface="メイリオ" pitchFamily="50" charset="-128"/>
                <a:ea typeface="メイリオ" pitchFamily="50" charset="-128"/>
                <a:cs typeface="メイリオ" pitchFamily="50" charset="-128"/>
              </a:rPr>
              <a:t>【</a:t>
            </a:r>
            <a:r>
              <a:rPr kumimoji="1" lang="ja-JP" altLang="en-US" sz="1200" b="1" dirty="0">
                <a:latin typeface="メイリオ" pitchFamily="50" charset="-128"/>
                <a:ea typeface="メイリオ" pitchFamily="50" charset="-128"/>
                <a:cs typeface="メイリオ" pitchFamily="50" charset="-128"/>
              </a:rPr>
              <a:t>生物</a:t>
            </a:r>
            <a:r>
              <a:rPr kumimoji="1" lang="en-US" altLang="ja-JP" sz="1200" b="1" dirty="0">
                <a:latin typeface="メイリオ" pitchFamily="50" charset="-128"/>
                <a:ea typeface="メイリオ" pitchFamily="50" charset="-128"/>
                <a:cs typeface="メイリオ" pitchFamily="50" charset="-128"/>
              </a:rPr>
              <a:t>】</a:t>
            </a:r>
            <a:endParaRPr kumimoji="1" lang="ja-JP" altLang="en-US" sz="1200" b="1" dirty="0">
              <a:latin typeface="メイリオ" pitchFamily="50" charset="-128"/>
              <a:ea typeface="メイリオ" pitchFamily="50" charset="-128"/>
              <a:cs typeface="メイリオ" pitchFamily="50" charset="-128"/>
            </a:endParaRPr>
          </a:p>
          <a:p>
            <a:r>
              <a:rPr kumimoji="1" lang="ja-JP" altLang="en-US" sz="1200" b="1" dirty="0">
                <a:latin typeface="メイリオ" pitchFamily="50" charset="-128"/>
                <a:ea typeface="メイリオ" pitchFamily="50" charset="-128"/>
                <a:cs typeface="メイリオ" pitchFamily="50" charset="-128"/>
              </a:rPr>
              <a:t>・リハビリし、車いすで暮らせる物件に転居すれば、可能なのではないか。</a:t>
            </a:r>
          </a:p>
        </p:txBody>
      </p:sp>
      <p:sp>
        <p:nvSpPr>
          <p:cNvPr id="45" name="テキスト ボックス 44"/>
          <p:cNvSpPr txBox="1"/>
          <p:nvPr/>
        </p:nvSpPr>
        <p:spPr>
          <a:xfrm>
            <a:off x="2098808" y="4128372"/>
            <a:ext cx="1958325" cy="1569660"/>
          </a:xfrm>
          <a:prstGeom prst="rect">
            <a:avLst/>
          </a:prstGeom>
          <a:noFill/>
        </p:spPr>
        <p:txBody>
          <a:bodyPr wrap="square" rtlCol="0">
            <a:spAutoFit/>
          </a:bodyPr>
          <a:lstStyle/>
          <a:p>
            <a:r>
              <a:rPr kumimoji="1" lang="ja-JP" altLang="en-US" sz="1200" b="1" dirty="0">
                <a:latin typeface="メイリオ" pitchFamily="50" charset="-128"/>
                <a:ea typeface="メイリオ" pitchFamily="50" charset="-128"/>
                <a:cs typeface="メイリオ" pitchFamily="50" charset="-128"/>
              </a:rPr>
              <a:t>・親を説得して埼玉の大</a:t>
            </a:r>
          </a:p>
          <a:p>
            <a:r>
              <a:rPr kumimoji="1" lang="ja-JP" altLang="en-US" sz="1200" b="1" dirty="0">
                <a:latin typeface="メイリオ" pitchFamily="50" charset="-128"/>
                <a:ea typeface="メイリオ" pitchFamily="50" charset="-128"/>
                <a:cs typeface="メイリオ" pitchFamily="50" charset="-128"/>
              </a:rPr>
              <a:t>　学に行くなど、とても</a:t>
            </a:r>
          </a:p>
          <a:p>
            <a:r>
              <a:rPr kumimoji="1" lang="ja-JP" altLang="en-US" sz="1200" b="1" dirty="0">
                <a:latin typeface="メイリオ" pitchFamily="50" charset="-128"/>
                <a:ea typeface="メイリオ" pitchFamily="50" charset="-128"/>
                <a:cs typeface="メイリオ" pitchFamily="50" charset="-128"/>
              </a:rPr>
              <a:t>　積極的な性格。受障で</a:t>
            </a:r>
          </a:p>
          <a:p>
            <a:r>
              <a:rPr kumimoji="1" lang="ja-JP" altLang="en-US" sz="1200" b="1" dirty="0">
                <a:latin typeface="メイリオ" pitchFamily="50" charset="-128"/>
                <a:ea typeface="メイリオ" pitchFamily="50" charset="-128"/>
                <a:cs typeface="メイリオ" pitchFamily="50" charset="-128"/>
              </a:rPr>
              <a:t>　絶望気味である。</a:t>
            </a:r>
          </a:p>
          <a:p>
            <a:r>
              <a:rPr kumimoji="1" lang="ja-JP" altLang="en-US" sz="1200" b="1" dirty="0">
                <a:latin typeface="メイリオ" pitchFamily="50" charset="-128"/>
                <a:ea typeface="メイリオ" pitchFamily="50" charset="-128"/>
                <a:cs typeface="メイリオ" pitchFamily="50" charset="-128"/>
              </a:rPr>
              <a:t>・これまでの関わりで少</a:t>
            </a:r>
          </a:p>
          <a:p>
            <a:r>
              <a:rPr kumimoji="1" lang="ja-JP" altLang="en-US" sz="1200" b="1" dirty="0">
                <a:latin typeface="メイリオ" pitchFamily="50" charset="-128"/>
                <a:ea typeface="メイリオ" pitchFamily="50" charset="-128"/>
                <a:cs typeface="メイリオ" pitchFamily="50" charset="-128"/>
              </a:rPr>
              <a:t>　し前向きになり、表情</a:t>
            </a:r>
          </a:p>
          <a:p>
            <a:r>
              <a:rPr kumimoji="1" lang="ja-JP" altLang="en-US" sz="1200" b="1" dirty="0">
                <a:latin typeface="メイリオ" pitchFamily="50" charset="-128"/>
                <a:ea typeface="メイリオ" pitchFamily="50" charset="-128"/>
                <a:cs typeface="メイリオ" pitchFamily="50" charset="-128"/>
              </a:rPr>
              <a:t>　や取り組みの態度が変</a:t>
            </a:r>
          </a:p>
          <a:p>
            <a:r>
              <a:rPr kumimoji="1" lang="ja-JP" altLang="en-US" sz="1200" b="1" dirty="0">
                <a:latin typeface="メイリオ" pitchFamily="50" charset="-128"/>
                <a:ea typeface="メイリオ" pitchFamily="50" charset="-128"/>
                <a:cs typeface="メイリオ" pitchFamily="50" charset="-128"/>
              </a:rPr>
              <a:t>　わった。</a:t>
            </a:r>
          </a:p>
        </p:txBody>
      </p:sp>
      <p:cxnSp>
        <p:nvCxnSpPr>
          <p:cNvPr id="46" name="直線矢印コネクタ 45"/>
          <p:cNvCxnSpPr>
            <a:stCxn id="21" idx="1"/>
          </p:cNvCxnSpPr>
          <p:nvPr/>
        </p:nvCxnSpPr>
        <p:spPr>
          <a:xfrm flipH="1">
            <a:off x="3852333" y="4584415"/>
            <a:ext cx="834061" cy="0"/>
          </a:xfrm>
          <a:prstGeom prst="straightConnector1">
            <a:avLst/>
          </a:prstGeom>
          <a:ln w="76200">
            <a:solidFill>
              <a:srgbClr val="7030A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1" name="テキスト ボックス 50"/>
          <p:cNvSpPr txBox="1"/>
          <p:nvPr/>
        </p:nvSpPr>
        <p:spPr>
          <a:xfrm>
            <a:off x="7111600" y="3245586"/>
            <a:ext cx="1706601" cy="1015663"/>
          </a:xfrm>
          <a:prstGeom prst="rect">
            <a:avLst/>
          </a:prstGeom>
          <a:noFill/>
        </p:spPr>
        <p:txBody>
          <a:bodyPr wrap="square" rtlCol="0">
            <a:spAutoFit/>
          </a:bodyPr>
          <a:lstStyle/>
          <a:p>
            <a:r>
              <a:rPr kumimoji="1" lang="ja-JP" altLang="en-US" sz="1200" b="1" dirty="0">
                <a:latin typeface="メイリオ" pitchFamily="50" charset="-128"/>
                <a:ea typeface="メイリオ" pitchFamily="50" charset="-128"/>
                <a:cs typeface="メイリオ" pitchFamily="50" charset="-128"/>
              </a:rPr>
              <a:t>・</a:t>
            </a:r>
            <a:r>
              <a:rPr kumimoji="1" lang="en-US" altLang="ja-JP" sz="1200" b="1" dirty="0">
                <a:latin typeface="メイリオ" pitchFamily="50" charset="-128"/>
                <a:ea typeface="メイリオ" pitchFamily="50" charset="-128"/>
                <a:cs typeface="メイリオ" pitchFamily="50" charset="-128"/>
              </a:rPr>
              <a:t> A</a:t>
            </a:r>
            <a:r>
              <a:rPr kumimoji="1" lang="ja-JP" altLang="en-US" sz="1200" b="1" dirty="0">
                <a:latin typeface="メイリオ" pitchFamily="50" charset="-128"/>
                <a:ea typeface="メイリオ" pitchFamily="50" charset="-128"/>
                <a:cs typeface="メイリオ" pitchFamily="50" charset="-128"/>
              </a:rPr>
              <a:t>市でのひとり暮らしに向けた機能改善に取り組み。</a:t>
            </a:r>
          </a:p>
          <a:p>
            <a:r>
              <a:rPr kumimoji="1" lang="ja-JP" altLang="en-US" sz="1200" b="1" dirty="0">
                <a:latin typeface="メイリオ" pitchFamily="50" charset="-128"/>
                <a:ea typeface="メイリオ" pitchFamily="50" charset="-128"/>
                <a:cs typeface="メイリオ" pitchFamily="50" charset="-128"/>
              </a:rPr>
              <a:t>・具体的な住環境の調整</a:t>
            </a:r>
          </a:p>
        </p:txBody>
      </p:sp>
      <p:sp>
        <p:nvSpPr>
          <p:cNvPr id="52" name="テキスト ボックス 51"/>
          <p:cNvSpPr txBox="1"/>
          <p:nvPr/>
        </p:nvSpPr>
        <p:spPr>
          <a:xfrm>
            <a:off x="7111600" y="4557971"/>
            <a:ext cx="1706601" cy="830997"/>
          </a:xfrm>
          <a:prstGeom prst="rect">
            <a:avLst/>
          </a:prstGeom>
          <a:noFill/>
        </p:spPr>
        <p:txBody>
          <a:bodyPr wrap="square" rtlCol="0">
            <a:spAutoFit/>
          </a:bodyPr>
          <a:lstStyle/>
          <a:p>
            <a:r>
              <a:rPr kumimoji="1" lang="ja-JP" altLang="en-US" sz="1200" b="1" dirty="0">
                <a:latin typeface="メイリオ" pitchFamily="50" charset="-128"/>
                <a:ea typeface="メイリオ" pitchFamily="50" charset="-128"/>
                <a:cs typeface="メイリオ" pitchFamily="50" charset="-128"/>
              </a:rPr>
              <a:t>・前向きになれるような退院後の生活のイメージ作りとその具体的な準備作業。</a:t>
            </a:r>
          </a:p>
        </p:txBody>
      </p:sp>
      <p:cxnSp>
        <p:nvCxnSpPr>
          <p:cNvPr id="53" name="直線矢印コネクタ 52"/>
          <p:cNvCxnSpPr/>
          <p:nvPr/>
        </p:nvCxnSpPr>
        <p:spPr>
          <a:xfrm flipH="1">
            <a:off x="6391902" y="3620974"/>
            <a:ext cx="834061" cy="0"/>
          </a:xfrm>
          <a:prstGeom prst="straightConnector1">
            <a:avLst/>
          </a:prstGeom>
          <a:ln w="76200">
            <a:solidFill>
              <a:srgbClr val="7030A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6" name="直線矢印コネクタ 55"/>
          <p:cNvCxnSpPr/>
          <p:nvPr/>
        </p:nvCxnSpPr>
        <p:spPr>
          <a:xfrm flipH="1">
            <a:off x="6395378" y="4754895"/>
            <a:ext cx="834061" cy="0"/>
          </a:xfrm>
          <a:prstGeom prst="straightConnector1">
            <a:avLst/>
          </a:prstGeom>
          <a:ln w="76200">
            <a:solidFill>
              <a:srgbClr val="7030A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6" name="テキスト ボックス 35"/>
          <p:cNvSpPr txBox="1"/>
          <p:nvPr/>
        </p:nvSpPr>
        <p:spPr>
          <a:xfrm>
            <a:off x="289728" y="6068474"/>
            <a:ext cx="8266771" cy="523220"/>
          </a:xfrm>
          <a:prstGeom prst="rect">
            <a:avLst/>
          </a:prstGeom>
          <a:no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cs typeface="メイリオ"/>
              </a:rPr>
              <a:t>近藤直司</a:t>
            </a:r>
            <a:endParaRPr kumimoji="1" lang="en-US" altLang="ja-JP" sz="1400" dirty="0">
              <a:latin typeface="ＭＳ Ｐゴシック" panose="020B0600070205080204" pitchFamily="50" charset="-128"/>
              <a:ea typeface="ＭＳ Ｐゴシック" panose="020B0600070205080204" pitchFamily="50" charset="-128"/>
              <a:cs typeface="メイリオ"/>
            </a:endParaRPr>
          </a:p>
          <a:p>
            <a:r>
              <a:rPr kumimoji="1" lang="en-US" altLang="ja-JP" sz="1400" dirty="0">
                <a:latin typeface="ＭＳ Ｐゴシック" panose="020B0600070205080204" pitchFamily="50" charset="-128"/>
                <a:ea typeface="ＭＳ Ｐゴシック" panose="020B0600070205080204" pitchFamily="50" charset="-128"/>
                <a:cs typeface="メイリオ"/>
              </a:rPr>
              <a:t>『</a:t>
            </a:r>
            <a:r>
              <a:rPr kumimoji="1" lang="ja-JP" altLang="en-US" sz="1400" dirty="0">
                <a:latin typeface="ＭＳ Ｐゴシック" panose="020B0600070205080204" pitchFamily="50" charset="-128"/>
                <a:ea typeface="ＭＳ Ｐゴシック" panose="020B0600070205080204" pitchFamily="50" charset="-128"/>
                <a:cs typeface="メイリオ"/>
              </a:rPr>
              <a:t>医療・保健・福祉・心理専門職のためのアセスメント技術を</a:t>
            </a:r>
            <a:r>
              <a:rPr kumimoji="1" lang="ja-JP" altLang="en-US" sz="1400">
                <a:latin typeface="ＭＳ Ｐゴシック" panose="020B0600070205080204" pitchFamily="50" charset="-128"/>
                <a:ea typeface="ＭＳ Ｐゴシック" panose="020B0600070205080204" pitchFamily="50" charset="-128"/>
                <a:cs typeface="メイリオ"/>
              </a:rPr>
              <a:t>高める</a:t>
            </a:r>
            <a:r>
              <a:rPr kumimoji="1" lang="ja-JP" altLang="en-US" sz="1400" smtClean="0">
                <a:latin typeface="ＭＳ Ｐゴシック" panose="020B0600070205080204" pitchFamily="50" charset="-128"/>
                <a:ea typeface="ＭＳ Ｐゴシック" panose="020B0600070205080204" pitchFamily="50" charset="-128"/>
                <a:cs typeface="メイリオ"/>
              </a:rPr>
              <a:t>ハンドブック</a:t>
            </a:r>
            <a:r>
              <a:rPr kumimoji="1" lang="en-US" altLang="ja-JP" sz="1400" smtClean="0">
                <a:latin typeface="ＭＳ Ｐゴシック" panose="020B0600070205080204" pitchFamily="50" charset="-128"/>
                <a:ea typeface="ＭＳ Ｐゴシック" panose="020B0600070205080204" pitchFamily="50" charset="-128"/>
                <a:cs typeface="メイリオ"/>
              </a:rPr>
              <a:t>【</a:t>
            </a:r>
            <a:r>
              <a:rPr lang="ja-JP" altLang="en-US" sz="1400">
                <a:latin typeface="ＭＳ Ｐゴシック" panose="020B0600070205080204" pitchFamily="50" charset="-128"/>
                <a:ea typeface="ＭＳ Ｐゴシック" panose="020B0600070205080204" pitchFamily="50" charset="-128"/>
                <a:cs typeface="メイリオ"/>
              </a:rPr>
              <a:t>第２版</a:t>
            </a:r>
            <a:r>
              <a:rPr kumimoji="1" lang="en-US" altLang="ja-JP" sz="1400" smtClean="0">
                <a:latin typeface="ＭＳ Ｐゴシック" panose="020B0600070205080204" pitchFamily="50" charset="-128"/>
                <a:ea typeface="ＭＳ Ｐゴシック" panose="020B0600070205080204" pitchFamily="50" charset="-128"/>
                <a:cs typeface="メイリオ"/>
              </a:rPr>
              <a:t>】』</a:t>
            </a:r>
            <a:r>
              <a:rPr kumimoji="1" lang="ja-JP" altLang="en-US" sz="1400" dirty="0">
                <a:latin typeface="ＭＳ Ｐゴシック" panose="020B0600070205080204" pitchFamily="50" charset="-128"/>
                <a:ea typeface="ＭＳ Ｐゴシック" panose="020B0600070205080204" pitchFamily="50" charset="-128"/>
                <a:cs typeface="メイリオ"/>
              </a:rPr>
              <a:t>（明石書店）を改変</a:t>
            </a:r>
          </a:p>
        </p:txBody>
      </p:sp>
    </p:spTree>
    <p:extLst>
      <p:ext uri="{BB962C8B-B14F-4D97-AF65-F5344CB8AC3E}">
        <p14:creationId xmlns:p14="http://schemas.microsoft.com/office/powerpoint/2010/main" val="3642795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51389" y="71843"/>
            <a:ext cx="7886700" cy="1325563"/>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ニーズ整理の方法（３）</a:t>
            </a:r>
          </a:p>
        </p:txBody>
      </p:sp>
      <p:sp>
        <p:nvSpPr>
          <p:cNvPr id="2" name="スライド番号プレースホルダー 1"/>
          <p:cNvSpPr>
            <a:spLocks noGrp="1"/>
          </p:cNvSpPr>
          <p:nvPr>
            <p:ph type="sldNum" sz="quarter" idx="12"/>
          </p:nvPr>
        </p:nvSpPr>
        <p:spPr>
          <a:xfrm>
            <a:off x="6457950" y="5563871"/>
            <a:ext cx="2057400" cy="365125"/>
          </a:xfrm>
        </p:spPr>
        <p:txBody>
          <a:bodyPr/>
          <a:lstStyle/>
          <a:p>
            <a:fld id="{5FD889E0-CAB2-4699-909D-B9A88D47ACBE}" type="slidenum">
              <a:rPr lang="en-US" smtClean="0"/>
              <a:pPr/>
              <a:t>35</a:t>
            </a:fld>
            <a:endParaRPr lang="en-US"/>
          </a:p>
        </p:txBody>
      </p:sp>
      <p:sp>
        <p:nvSpPr>
          <p:cNvPr id="5" name="正方形/長方形 4"/>
          <p:cNvSpPr/>
          <p:nvPr/>
        </p:nvSpPr>
        <p:spPr>
          <a:xfrm>
            <a:off x="360367" y="1113262"/>
            <a:ext cx="2840038" cy="4791354"/>
          </a:xfrm>
          <a:prstGeom prst="rect">
            <a:avLst/>
          </a:prstGeom>
          <a:solidFill>
            <a:srgbClr val="CCFFCC"/>
          </a:solidFill>
          <a:effectLst>
            <a:outerShdw dist="25400" dir="6600000" sx="101000" sy="101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rgbClr val="000000"/>
                </a:solidFill>
                <a:latin typeface="メイリオ"/>
                <a:ea typeface="メイリオ"/>
                <a:cs typeface="メイリオ"/>
              </a:rPr>
              <a:t>インテーク</a:t>
            </a:r>
            <a:endParaRPr kumimoji="1" lang="en-US" altLang="ja-JP" sz="1400" b="1" dirty="0">
              <a:solidFill>
                <a:srgbClr val="000000"/>
              </a:solidFill>
              <a:latin typeface="メイリオ"/>
              <a:ea typeface="メイリオ"/>
              <a:cs typeface="メイリオ"/>
            </a:endParaRPr>
          </a:p>
          <a:p>
            <a:pPr algn="ctr"/>
            <a:r>
              <a:rPr kumimoji="1" lang="ja-JP" altLang="en-US" sz="1400" b="1" dirty="0">
                <a:solidFill>
                  <a:srgbClr val="000000"/>
                </a:solidFill>
                <a:latin typeface="メイリオ"/>
                <a:ea typeface="メイリオ"/>
                <a:cs typeface="メイリオ"/>
              </a:rPr>
              <a:t>（情報の収集・整理）</a:t>
            </a:r>
            <a:endParaRPr kumimoji="1" lang="en-US" altLang="ja-JP" sz="1400" b="1" dirty="0">
              <a:solidFill>
                <a:srgbClr val="000000"/>
              </a:solidFill>
              <a:latin typeface="メイリオ"/>
              <a:ea typeface="メイリオ"/>
              <a:cs typeface="メイリオ"/>
            </a:endParaRPr>
          </a:p>
          <a:p>
            <a:pPr algn="ctr"/>
            <a:endParaRPr kumimoji="1" lang="ja-JP" altLang="en-US" sz="1600" dirty="0">
              <a:solidFill>
                <a:srgbClr val="000000"/>
              </a:solidFill>
              <a:latin typeface="メイリオ"/>
              <a:ea typeface="メイリオ"/>
              <a:cs typeface="メイリオ"/>
            </a:endParaRPr>
          </a:p>
          <a:p>
            <a:pPr algn="ctr"/>
            <a:endParaRPr kumimoji="1" lang="en-US" altLang="ja-JP" sz="1600" dirty="0">
              <a:solidFill>
                <a:srgbClr val="000000"/>
              </a:solidFill>
              <a:latin typeface="メイリオ"/>
              <a:ea typeface="メイリオ"/>
              <a:cs typeface="メイリオ"/>
            </a:endParaRPr>
          </a:p>
          <a:p>
            <a:pPr algn="ctr"/>
            <a:endParaRPr kumimoji="1" lang="en-US" altLang="ja-JP" sz="1600"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p:txBody>
      </p:sp>
      <p:sp>
        <p:nvSpPr>
          <p:cNvPr id="8" name="正方形/長方形 7"/>
          <p:cNvSpPr/>
          <p:nvPr/>
        </p:nvSpPr>
        <p:spPr>
          <a:xfrm>
            <a:off x="3293508" y="1113262"/>
            <a:ext cx="3632225" cy="4791354"/>
          </a:xfrm>
          <a:prstGeom prst="rect">
            <a:avLst/>
          </a:prstGeom>
          <a:solidFill>
            <a:schemeClr val="accent4">
              <a:lumMod val="60000"/>
              <a:lumOff val="40000"/>
            </a:schemeClr>
          </a:solidFill>
          <a:effectLst>
            <a:outerShdw dist="25400" dir="6600000" sx="101000" sy="101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rgbClr val="000000"/>
                </a:solidFill>
                <a:latin typeface="メイリオ"/>
                <a:ea typeface="メイリオ"/>
                <a:cs typeface="メイリオ"/>
              </a:rPr>
              <a:t>アセスメント</a:t>
            </a:r>
            <a:endParaRPr kumimoji="1" lang="en-US" altLang="ja-JP" sz="1400" b="1" dirty="0">
              <a:solidFill>
                <a:srgbClr val="000000"/>
              </a:solidFill>
              <a:latin typeface="メイリオ"/>
              <a:ea typeface="メイリオ"/>
              <a:cs typeface="メイリオ"/>
            </a:endParaRPr>
          </a:p>
          <a:p>
            <a:pPr algn="ctr"/>
            <a:r>
              <a:rPr kumimoji="1" lang="ja-JP" altLang="en-US" sz="1400" b="1" dirty="0">
                <a:solidFill>
                  <a:srgbClr val="000000"/>
                </a:solidFill>
                <a:latin typeface="メイリオ"/>
                <a:ea typeface="メイリオ"/>
                <a:cs typeface="メイリオ"/>
              </a:rPr>
              <a:t>（評価）</a:t>
            </a:r>
          </a:p>
          <a:p>
            <a:pPr algn="ctr"/>
            <a:endParaRPr kumimoji="1" lang="en-US" altLang="ja-JP" sz="1600"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a:p>
            <a:pPr algn="ctr"/>
            <a:endParaRPr kumimoji="1" lang="en-US" altLang="ja-JP" dirty="0">
              <a:solidFill>
                <a:srgbClr val="000000"/>
              </a:solidFill>
              <a:latin typeface="メイリオ"/>
              <a:ea typeface="メイリオ"/>
              <a:cs typeface="メイリオ"/>
            </a:endParaRPr>
          </a:p>
        </p:txBody>
      </p:sp>
      <p:sp>
        <p:nvSpPr>
          <p:cNvPr id="10" name="正方形/長方形 9"/>
          <p:cNvSpPr/>
          <p:nvPr/>
        </p:nvSpPr>
        <p:spPr>
          <a:xfrm>
            <a:off x="3398350" y="1754538"/>
            <a:ext cx="1842516" cy="1220649"/>
          </a:xfrm>
          <a:prstGeom prst="rect">
            <a:avLst/>
          </a:prstGeom>
          <a:solidFill>
            <a:srgbClr val="9933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a:latin typeface="メイリオ"/>
                <a:ea typeface="メイリオ"/>
                <a:cs typeface="メイリオ"/>
              </a:rPr>
              <a:t>理解・解釈・仮説</a:t>
            </a:r>
            <a:endParaRPr kumimoji="1" lang="en-US" altLang="ja-JP" sz="1400" b="1">
              <a:latin typeface="メイリオ"/>
              <a:ea typeface="メイリオ"/>
              <a:cs typeface="メイリオ"/>
            </a:endParaRPr>
          </a:p>
        </p:txBody>
      </p:sp>
      <p:sp>
        <p:nvSpPr>
          <p:cNvPr id="12" name="正方形/長方形 11"/>
          <p:cNvSpPr/>
          <p:nvPr/>
        </p:nvSpPr>
        <p:spPr>
          <a:xfrm>
            <a:off x="5313751" y="1754539"/>
            <a:ext cx="1493450" cy="1220648"/>
          </a:xfrm>
          <a:prstGeom prst="rect">
            <a:avLst/>
          </a:prstGeom>
          <a:solidFill>
            <a:srgbClr val="9933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latin typeface="メイリオ"/>
                <a:ea typeface="メイリオ"/>
                <a:cs typeface="メイリオ"/>
              </a:rPr>
              <a:t>支援課題</a:t>
            </a:r>
            <a:endParaRPr kumimoji="1" lang="en-US" altLang="ja-JP" sz="1400" b="1" dirty="0">
              <a:latin typeface="メイリオ"/>
              <a:ea typeface="メイリオ"/>
              <a:cs typeface="メイリオ"/>
            </a:endParaRPr>
          </a:p>
        </p:txBody>
      </p:sp>
      <p:sp>
        <p:nvSpPr>
          <p:cNvPr id="14" name="正方形/長方形 13"/>
          <p:cNvSpPr/>
          <p:nvPr/>
        </p:nvSpPr>
        <p:spPr>
          <a:xfrm>
            <a:off x="434911" y="1754538"/>
            <a:ext cx="2689290" cy="441705"/>
          </a:xfrm>
          <a:prstGeom prst="rect">
            <a:avLst/>
          </a:prstGeom>
          <a:solidFill>
            <a:srgbClr val="9933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latin typeface="メイリオ"/>
                <a:ea typeface="メイリオ"/>
                <a:cs typeface="メイリオ"/>
              </a:rPr>
              <a:t>情報</a:t>
            </a:r>
            <a:endParaRPr kumimoji="1" lang="en-US" altLang="ja-JP" sz="1400" b="1" dirty="0">
              <a:latin typeface="メイリオ"/>
              <a:ea typeface="メイリオ"/>
              <a:cs typeface="メイリオ"/>
            </a:endParaRPr>
          </a:p>
          <a:p>
            <a:pPr algn="ctr"/>
            <a:r>
              <a:rPr kumimoji="1" lang="ja-JP" altLang="en-US" sz="1200" b="1" dirty="0">
                <a:latin typeface="メイリオ"/>
                <a:ea typeface="メイリオ"/>
                <a:cs typeface="メイリオ"/>
              </a:rPr>
              <a:t>見たこと・聴いたこと・</a:t>
            </a:r>
            <a:r>
              <a:rPr kumimoji="1" lang="en-US" altLang="ja-JP" sz="1200" b="1" dirty="0">
                <a:latin typeface="メイリオ"/>
                <a:ea typeface="メイリオ"/>
                <a:cs typeface="メイリオ"/>
              </a:rPr>
              <a:t> </a:t>
            </a:r>
            <a:r>
              <a:rPr kumimoji="1" lang="ja-JP" altLang="en-US" sz="1200" b="1" dirty="0">
                <a:latin typeface="メイリオ"/>
                <a:ea typeface="メイリオ"/>
                <a:cs typeface="メイリオ"/>
              </a:rPr>
              <a:t>データなど</a:t>
            </a:r>
            <a:endParaRPr kumimoji="1" lang="en-US" altLang="ja-JP" sz="1200" b="1" dirty="0">
              <a:latin typeface="メイリオ"/>
              <a:ea typeface="メイリオ"/>
              <a:cs typeface="メイリオ"/>
            </a:endParaRPr>
          </a:p>
        </p:txBody>
      </p:sp>
      <p:sp>
        <p:nvSpPr>
          <p:cNvPr id="24" name="正方形/長方形 23"/>
          <p:cNvSpPr/>
          <p:nvPr/>
        </p:nvSpPr>
        <p:spPr>
          <a:xfrm>
            <a:off x="452312" y="2297854"/>
            <a:ext cx="910822" cy="677334"/>
          </a:xfrm>
          <a:prstGeom prst="rect">
            <a:avLst/>
          </a:prstGeom>
          <a:solidFill>
            <a:srgbClr val="9933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latin typeface="メイリオ" pitchFamily="50" charset="-128"/>
                <a:ea typeface="メイリオ" pitchFamily="50" charset="-128"/>
                <a:cs typeface="メイリオ" pitchFamily="50" charset="-128"/>
              </a:rPr>
              <a:t>本人の</a:t>
            </a:r>
          </a:p>
          <a:p>
            <a:pPr algn="ctr"/>
            <a:r>
              <a:rPr kumimoji="1" lang="ja-JP" altLang="en-US" sz="1400" b="1" dirty="0">
                <a:latin typeface="メイリオ" pitchFamily="50" charset="-128"/>
                <a:ea typeface="メイリオ" pitchFamily="50" charset="-128"/>
                <a:cs typeface="メイリオ" pitchFamily="50" charset="-128"/>
              </a:rPr>
              <a:t>希望</a:t>
            </a:r>
            <a:endParaRPr kumimoji="1" lang="en-US" altLang="ja-JP" sz="1400" b="1" dirty="0">
              <a:latin typeface="メイリオ" pitchFamily="50" charset="-128"/>
              <a:ea typeface="メイリオ" pitchFamily="50" charset="-128"/>
              <a:cs typeface="メイリオ" pitchFamily="50" charset="-128"/>
            </a:endParaRPr>
          </a:p>
        </p:txBody>
      </p:sp>
      <p:sp>
        <p:nvSpPr>
          <p:cNvPr id="25" name="正方形/長方形 24"/>
          <p:cNvSpPr/>
          <p:nvPr/>
        </p:nvSpPr>
        <p:spPr>
          <a:xfrm>
            <a:off x="1435174" y="2297854"/>
            <a:ext cx="1689027" cy="677333"/>
          </a:xfrm>
          <a:prstGeom prst="rect">
            <a:avLst/>
          </a:prstGeom>
          <a:solidFill>
            <a:srgbClr val="9933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latin typeface="メイリオ" pitchFamily="50" charset="-128"/>
                <a:ea typeface="メイリオ" pitchFamily="50" charset="-128"/>
                <a:cs typeface="メイリオ" pitchFamily="50" charset="-128"/>
              </a:rPr>
              <a:t>記入者の</a:t>
            </a:r>
            <a:r>
              <a:rPr kumimoji="1" lang="ja-JP" altLang="en-US" sz="1400" b="1" u="sng" dirty="0">
                <a:latin typeface="メイリオ" pitchFamily="50" charset="-128"/>
                <a:ea typeface="メイリオ" pitchFamily="50" charset="-128"/>
                <a:cs typeface="メイリオ" pitchFamily="50" charset="-128"/>
              </a:rPr>
              <a:t>解釈の根拠となる</a:t>
            </a:r>
            <a:r>
              <a:rPr kumimoji="1" lang="ja-JP" altLang="en-US" sz="1400" b="1" dirty="0">
                <a:latin typeface="メイリオ" pitchFamily="50" charset="-128"/>
                <a:ea typeface="メイリオ" pitchFamily="50" charset="-128"/>
                <a:cs typeface="メイリオ" pitchFamily="50" charset="-128"/>
              </a:rPr>
              <a:t>事実</a:t>
            </a:r>
            <a:endParaRPr kumimoji="1" lang="en-US" altLang="ja-JP" sz="1400" b="1" dirty="0">
              <a:latin typeface="メイリオ" pitchFamily="50" charset="-128"/>
              <a:ea typeface="メイリオ" pitchFamily="50" charset="-128"/>
              <a:cs typeface="メイリオ" pitchFamily="50" charset="-128"/>
            </a:endParaRPr>
          </a:p>
        </p:txBody>
      </p:sp>
      <p:sp>
        <p:nvSpPr>
          <p:cNvPr id="27" name="正方形/長方形 26"/>
          <p:cNvSpPr/>
          <p:nvPr/>
        </p:nvSpPr>
        <p:spPr>
          <a:xfrm>
            <a:off x="434912" y="3076787"/>
            <a:ext cx="928221" cy="2740853"/>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dirty="0">
              <a:solidFill>
                <a:schemeClr val="tx1"/>
              </a:solidFill>
              <a:latin typeface="メイリオ"/>
              <a:ea typeface="メイリオ"/>
              <a:cs typeface="メイリオ"/>
            </a:endParaRPr>
          </a:p>
        </p:txBody>
      </p:sp>
      <p:sp>
        <p:nvSpPr>
          <p:cNvPr id="28" name="正方形/長方形 27"/>
          <p:cNvSpPr/>
          <p:nvPr/>
        </p:nvSpPr>
        <p:spPr>
          <a:xfrm>
            <a:off x="3372949" y="3076787"/>
            <a:ext cx="1867916" cy="2740853"/>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ja-JP" sz="1400" dirty="0">
              <a:solidFill>
                <a:schemeClr val="tx1"/>
              </a:solidFill>
              <a:latin typeface="メイリオ"/>
              <a:ea typeface="メイリオ"/>
              <a:cs typeface="メイリオ"/>
            </a:endParaRPr>
          </a:p>
        </p:txBody>
      </p:sp>
      <p:sp>
        <p:nvSpPr>
          <p:cNvPr id="29" name="正方形/長方形 28"/>
          <p:cNvSpPr/>
          <p:nvPr/>
        </p:nvSpPr>
        <p:spPr>
          <a:xfrm>
            <a:off x="1435175" y="3076787"/>
            <a:ext cx="1689026" cy="2740853"/>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ja-JP" sz="1600" dirty="0">
              <a:solidFill>
                <a:schemeClr val="tx1"/>
              </a:solidFill>
              <a:latin typeface="メイリオ"/>
              <a:ea typeface="メイリオ"/>
              <a:cs typeface="メイリオ"/>
            </a:endParaRPr>
          </a:p>
        </p:txBody>
      </p:sp>
      <p:sp>
        <p:nvSpPr>
          <p:cNvPr id="30" name="正方形/長方形 29"/>
          <p:cNvSpPr/>
          <p:nvPr/>
        </p:nvSpPr>
        <p:spPr>
          <a:xfrm>
            <a:off x="5313751" y="3076786"/>
            <a:ext cx="1493450" cy="2688669"/>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ja-JP" dirty="0">
              <a:solidFill>
                <a:schemeClr val="tx1"/>
              </a:solidFill>
              <a:latin typeface="メイリオ"/>
              <a:ea typeface="メイリオ"/>
              <a:cs typeface="メイリオ"/>
            </a:endParaRPr>
          </a:p>
        </p:txBody>
      </p:sp>
      <p:cxnSp>
        <p:nvCxnSpPr>
          <p:cNvPr id="3" name="直線矢印コネクタ 2"/>
          <p:cNvCxnSpPr/>
          <p:nvPr/>
        </p:nvCxnSpPr>
        <p:spPr>
          <a:xfrm flipH="1">
            <a:off x="2844760" y="3560014"/>
            <a:ext cx="834061" cy="0"/>
          </a:xfrm>
          <a:prstGeom prst="straightConnector1">
            <a:avLst/>
          </a:prstGeom>
          <a:ln w="76200">
            <a:solidFill>
              <a:srgbClr val="7030A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444592" y="3237652"/>
            <a:ext cx="1020140" cy="1384995"/>
          </a:xfrm>
          <a:prstGeom prst="rect">
            <a:avLst/>
          </a:prstGeom>
          <a:noFill/>
        </p:spPr>
        <p:txBody>
          <a:bodyPr wrap="square" rtlCol="0">
            <a:spAutoFit/>
          </a:bodyPr>
          <a:lstStyle/>
          <a:p>
            <a:r>
              <a:rPr kumimoji="1" lang="ja-JP" altLang="en-US" sz="1200" b="1" dirty="0">
                <a:latin typeface="メイリオ" pitchFamily="50" charset="-128"/>
                <a:ea typeface="メイリオ" pitchFamily="50" charset="-128"/>
                <a:cs typeface="メイリオ" pitchFamily="50" charset="-128"/>
              </a:rPr>
              <a:t>「本当は</a:t>
            </a:r>
          </a:p>
          <a:p>
            <a:r>
              <a:rPr kumimoji="1" lang="ja-JP" altLang="en-US" sz="1200" b="1" dirty="0">
                <a:latin typeface="メイリオ" pitchFamily="50" charset="-128"/>
                <a:ea typeface="メイリオ" pitchFamily="50" charset="-128"/>
                <a:cs typeface="メイリオ" pitchFamily="50" charset="-128"/>
              </a:rPr>
              <a:t>大学に戻</a:t>
            </a:r>
          </a:p>
          <a:p>
            <a:r>
              <a:rPr kumimoji="1" lang="ja-JP" altLang="en-US" sz="1200" b="1" dirty="0">
                <a:latin typeface="メイリオ" pitchFamily="50" charset="-128"/>
                <a:ea typeface="メイリオ" pitchFamily="50" charset="-128"/>
                <a:cs typeface="メイリオ" pitchFamily="50" charset="-128"/>
              </a:rPr>
              <a:t>りたい。</a:t>
            </a:r>
          </a:p>
          <a:p>
            <a:r>
              <a:rPr kumimoji="1" lang="ja-JP" altLang="en-US" sz="1200" b="1" dirty="0">
                <a:latin typeface="メイリオ" pitchFamily="50" charset="-128"/>
                <a:ea typeface="メイリオ" pitchFamily="50" charset="-128"/>
                <a:cs typeface="メイリオ" pitchFamily="50" charset="-128"/>
              </a:rPr>
              <a:t>とりあえず</a:t>
            </a:r>
          </a:p>
          <a:p>
            <a:r>
              <a:rPr kumimoji="1" lang="ja-JP" altLang="en-US" sz="1200" b="1" dirty="0">
                <a:latin typeface="メイリオ" pitchFamily="50" charset="-128"/>
                <a:ea typeface="メイリオ" pitchFamily="50" charset="-128"/>
                <a:cs typeface="メイリオ" pitchFamily="50" charset="-128"/>
              </a:rPr>
              <a:t>自宅に</a:t>
            </a:r>
          </a:p>
          <a:p>
            <a:r>
              <a:rPr kumimoji="1" lang="ja-JP" altLang="en-US" sz="1200" b="1" dirty="0">
                <a:latin typeface="メイリオ" pitchFamily="50" charset="-128"/>
                <a:ea typeface="メイリオ" pitchFamily="50" charset="-128"/>
                <a:cs typeface="メイリオ" pitchFamily="50" charset="-128"/>
              </a:rPr>
              <a:t>帰り</a:t>
            </a:r>
          </a:p>
          <a:p>
            <a:r>
              <a:rPr kumimoji="1" lang="ja-JP" altLang="en-US" sz="1200" b="1" dirty="0">
                <a:latin typeface="メイリオ" pitchFamily="50" charset="-128"/>
                <a:ea typeface="メイリオ" pitchFamily="50" charset="-128"/>
                <a:cs typeface="メイリオ" pitchFamily="50" charset="-128"/>
              </a:rPr>
              <a:t>たい。」</a:t>
            </a:r>
          </a:p>
        </p:txBody>
      </p:sp>
      <p:sp>
        <p:nvSpPr>
          <p:cNvPr id="21" name="テキスト ボックス 20"/>
          <p:cNvSpPr txBox="1"/>
          <p:nvPr/>
        </p:nvSpPr>
        <p:spPr>
          <a:xfrm>
            <a:off x="3433278" y="4049491"/>
            <a:ext cx="1722923" cy="1015663"/>
          </a:xfrm>
          <a:prstGeom prst="rect">
            <a:avLst/>
          </a:prstGeom>
          <a:noFill/>
          <a:ln w="12700">
            <a:solidFill>
              <a:schemeClr val="tx1"/>
            </a:solidFill>
            <a:prstDash val="dash"/>
          </a:ln>
        </p:spPr>
        <p:txBody>
          <a:bodyPr wrap="square" rtlCol="0">
            <a:spAutoFit/>
          </a:bodyPr>
          <a:lstStyle/>
          <a:p>
            <a:r>
              <a:rPr kumimoji="1" lang="en-US" altLang="ja-JP" sz="1200" b="1" dirty="0">
                <a:latin typeface="メイリオ" pitchFamily="50" charset="-128"/>
                <a:ea typeface="メイリオ" pitchFamily="50" charset="-128"/>
                <a:cs typeface="メイリオ" pitchFamily="50" charset="-128"/>
              </a:rPr>
              <a:t>【</a:t>
            </a:r>
            <a:r>
              <a:rPr kumimoji="1" lang="ja-JP" altLang="en-US" sz="1200" b="1" dirty="0">
                <a:latin typeface="メイリオ" pitchFamily="50" charset="-128"/>
                <a:ea typeface="メイリオ" pitchFamily="50" charset="-128"/>
                <a:cs typeface="メイリオ" pitchFamily="50" charset="-128"/>
              </a:rPr>
              <a:t>心理</a:t>
            </a:r>
            <a:r>
              <a:rPr kumimoji="1" lang="en-US" altLang="ja-JP" sz="1200" b="1" dirty="0">
                <a:latin typeface="メイリオ" pitchFamily="50" charset="-128"/>
                <a:ea typeface="メイリオ" pitchFamily="50" charset="-128"/>
                <a:cs typeface="メイリオ" pitchFamily="50" charset="-128"/>
              </a:rPr>
              <a:t>】</a:t>
            </a:r>
            <a:endParaRPr kumimoji="1" lang="ja-JP" altLang="en-US" sz="1200" b="1" dirty="0">
              <a:latin typeface="メイリオ" pitchFamily="50" charset="-128"/>
              <a:ea typeface="メイリオ" pitchFamily="50" charset="-128"/>
              <a:cs typeface="メイリオ" pitchFamily="50" charset="-128"/>
            </a:endParaRPr>
          </a:p>
          <a:p>
            <a:r>
              <a:rPr kumimoji="1" lang="ja-JP" altLang="en-US" sz="1200" b="1" dirty="0">
                <a:latin typeface="メイリオ" pitchFamily="50" charset="-128"/>
                <a:ea typeface="メイリオ" pitchFamily="50" charset="-128"/>
                <a:cs typeface="メイリオ" pitchFamily="50" charset="-128"/>
              </a:rPr>
              <a:t>・具体的な今後のイメージが描ければ、さらにモチベーションが高まるのではないか。</a:t>
            </a:r>
          </a:p>
        </p:txBody>
      </p:sp>
      <p:sp>
        <p:nvSpPr>
          <p:cNvPr id="22" name="テキスト ボックス 21"/>
          <p:cNvSpPr txBox="1"/>
          <p:nvPr/>
        </p:nvSpPr>
        <p:spPr>
          <a:xfrm>
            <a:off x="3433278" y="5135185"/>
            <a:ext cx="1722923" cy="276999"/>
          </a:xfrm>
          <a:prstGeom prst="rect">
            <a:avLst/>
          </a:prstGeom>
          <a:noFill/>
          <a:ln w="12700">
            <a:solidFill>
              <a:schemeClr val="tx1"/>
            </a:solidFill>
            <a:prstDash val="dash"/>
          </a:ln>
        </p:spPr>
        <p:txBody>
          <a:bodyPr wrap="square" rtlCol="0">
            <a:spAutoFit/>
          </a:bodyPr>
          <a:lstStyle/>
          <a:p>
            <a:r>
              <a:rPr kumimoji="1" lang="en-US" altLang="ja-JP" sz="1200" b="1" dirty="0">
                <a:latin typeface="メイリオ" pitchFamily="50" charset="-128"/>
                <a:ea typeface="メイリオ" pitchFamily="50" charset="-128"/>
                <a:cs typeface="メイリオ" pitchFamily="50" charset="-128"/>
              </a:rPr>
              <a:t>【</a:t>
            </a:r>
            <a:r>
              <a:rPr kumimoji="1" lang="ja-JP" altLang="en-US" sz="1200" b="1" dirty="0">
                <a:latin typeface="メイリオ" pitchFamily="50" charset="-128"/>
                <a:ea typeface="メイリオ" pitchFamily="50" charset="-128"/>
                <a:cs typeface="メイリオ" pitchFamily="50" charset="-128"/>
              </a:rPr>
              <a:t>社会</a:t>
            </a:r>
            <a:r>
              <a:rPr kumimoji="1" lang="en-US" altLang="ja-JP" sz="1200" b="1" dirty="0">
                <a:latin typeface="メイリオ" pitchFamily="50" charset="-128"/>
                <a:ea typeface="メイリオ" pitchFamily="50" charset="-128"/>
                <a:cs typeface="メイリオ" pitchFamily="50" charset="-128"/>
              </a:rPr>
              <a:t>】</a:t>
            </a:r>
            <a:endParaRPr kumimoji="1" lang="ja-JP" altLang="en-US" sz="1200" b="1" dirty="0">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3433278" y="5486773"/>
            <a:ext cx="1722923" cy="276999"/>
          </a:xfrm>
          <a:prstGeom prst="rect">
            <a:avLst/>
          </a:prstGeom>
          <a:noFill/>
          <a:ln w="12700">
            <a:solidFill>
              <a:schemeClr val="tx1"/>
            </a:solidFill>
            <a:prstDash val="dash"/>
          </a:ln>
        </p:spPr>
        <p:txBody>
          <a:bodyPr wrap="square" rtlCol="0">
            <a:spAutoFit/>
          </a:bodyPr>
          <a:lstStyle/>
          <a:p>
            <a:r>
              <a:rPr kumimoji="1" lang="en-US" altLang="ja-JP" sz="1200" b="1" dirty="0">
                <a:latin typeface="メイリオ" pitchFamily="50" charset="-128"/>
                <a:ea typeface="メイリオ" pitchFamily="50" charset="-128"/>
                <a:cs typeface="メイリオ" pitchFamily="50" charset="-128"/>
              </a:rPr>
              <a:t>【</a:t>
            </a:r>
            <a:r>
              <a:rPr kumimoji="1" lang="ja-JP" altLang="en-US" sz="1200" b="1" dirty="0">
                <a:latin typeface="メイリオ" pitchFamily="50" charset="-128"/>
                <a:ea typeface="メイリオ" pitchFamily="50" charset="-128"/>
                <a:cs typeface="メイリオ" pitchFamily="50" charset="-128"/>
              </a:rPr>
              <a:t>環境</a:t>
            </a:r>
            <a:r>
              <a:rPr kumimoji="1" lang="en-US" altLang="ja-JP" sz="1200" b="1" dirty="0">
                <a:latin typeface="メイリオ" pitchFamily="50" charset="-128"/>
                <a:ea typeface="メイリオ" pitchFamily="50" charset="-128"/>
                <a:cs typeface="メイリオ" pitchFamily="50" charset="-128"/>
              </a:rPr>
              <a:t>】</a:t>
            </a:r>
            <a:endParaRPr kumimoji="1" lang="ja-JP" altLang="en-US" sz="1200" b="1" dirty="0">
              <a:latin typeface="メイリオ" pitchFamily="50" charset="-128"/>
              <a:ea typeface="メイリオ" pitchFamily="50" charset="-128"/>
              <a:cs typeface="メイリオ" pitchFamily="50" charset="-128"/>
            </a:endParaRPr>
          </a:p>
        </p:txBody>
      </p:sp>
      <p:sp>
        <p:nvSpPr>
          <p:cNvPr id="31" name="円/楕円 30"/>
          <p:cNvSpPr/>
          <p:nvPr/>
        </p:nvSpPr>
        <p:spPr>
          <a:xfrm>
            <a:off x="595976" y="5406116"/>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1</a:t>
            </a:r>
            <a:endParaRPr kumimoji="1" lang="ja-JP" altLang="en-US" sz="3600" b="1" dirty="0">
              <a:solidFill>
                <a:schemeClr val="tx1"/>
              </a:solidFill>
            </a:endParaRPr>
          </a:p>
        </p:txBody>
      </p:sp>
      <p:sp>
        <p:nvSpPr>
          <p:cNvPr id="32" name="円/楕円 31"/>
          <p:cNvSpPr/>
          <p:nvPr/>
        </p:nvSpPr>
        <p:spPr>
          <a:xfrm>
            <a:off x="4528776" y="5406116"/>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2</a:t>
            </a:r>
            <a:endParaRPr kumimoji="1" lang="ja-JP" altLang="en-US" sz="3600" b="1" dirty="0">
              <a:solidFill>
                <a:schemeClr val="tx1"/>
              </a:solidFill>
            </a:endParaRPr>
          </a:p>
        </p:txBody>
      </p:sp>
      <p:sp>
        <p:nvSpPr>
          <p:cNvPr id="33" name="円/楕円 32"/>
          <p:cNvSpPr/>
          <p:nvPr/>
        </p:nvSpPr>
        <p:spPr>
          <a:xfrm>
            <a:off x="2398630" y="5406116"/>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3</a:t>
            </a:r>
            <a:endParaRPr kumimoji="1" lang="ja-JP" altLang="en-US" sz="3600" b="1" dirty="0">
              <a:solidFill>
                <a:schemeClr val="tx1"/>
              </a:solidFill>
            </a:endParaRPr>
          </a:p>
        </p:txBody>
      </p:sp>
      <p:sp>
        <p:nvSpPr>
          <p:cNvPr id="34" name="円/楕円 33"/>
          <p:cNvSpPr/>
          <p:nvPr/>
        </p:nvSpPr>
        <p:spPr>
          <a:xfrm>
            <a:off x="6058981" y="5406116"/>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4</a:t>
            </a:r>
            <a:endParaRPr kumimoji="1" lang="ja-JP" altLang="en-US" sz="3600" b="1" dirty="0">
              <a:solidFill>
                <a:schemeClr val="tx1"/>
              </a:solidFill>
            </a:endParaRPr>
          </a:p>
        </p:txBody>
      </p:sp>
      <p:sp>
        <p:nvSpPr>
          <p:cNvPr id="35" name="テキスト ボックス 34"/>
          <p:cNvSpPr txBox="1"/>
          <p:nvPr/>
        </p:nvSpPr>
        <p:spPr>
          <a:xfrm>
            <a:off x="1345251" y="3229185"/>
            <a:ext cx="1958325" cy="830997"/>
          </a:xfrm>
          <a:prstGeom prst="rect">
            <a:avLst/>
          </a:prstGeom>
          <a:noFill/>
        </p:spPr>
        <p:txBody>
          <a:bodyPr wrap="square" rtlCol="0">
            <a:spAutoFit/>
          </a:bodyPr>
          <a:lstStyle/>
          <a:p>
            <a:r>
              <a:rPr kumimoji="1" lang="ja-JP" altLang="en-US" sz="1200" b="1" dirty="0">
                <a:latin typeface="メイリオ" pitchFamily="50" charset="-128"/>
                <a:ea typeface="メイリオ" pitchFamily="50" charset="-128"/>
                <a:cs typeface="メイリオ" pitchFamily="50" charset="-128"/>
              </a:rPr>
              <a:t>・もともと一人暮らし</a:t>
            </a:r>
          </a:p>
          <a:p>
            <a:r>
              <a:rPr kumimoji="1" lang="ja-JP" altLang="en-US" sz="1200" b="1" dirty="0">
                <a:latin typeface="メイリオ" pitchFamily="50" charset="-128"/>
                <a:ea typeface="メイリオ" pitchFamily="50" charset="-128"/>
                <a:cs typeface="メイリオ" pitchFamily="50" charset="-128"/>
              </a:rPr>
              <a:t>　をできていた。</a:t>
            </a:r>
          </a:p>
          <a:p>
            <a:r>
              <a:rPr kumimoji="1" lang="ja-JP" altLang="en-US" sz="1200" b="1" dirty="0">
                <a:latin typeface="メイリオ" pitchFamily="50" charset="-128"/>
                <a:ea typeface="メイリオ" pitchFamily="50" charset="-128"/>
                <a:cs typeface="メイリオ" pitchFamily="50" charset="-128"/>
              </a:rPr>
              <a:t>・アパート</a:t>
            </a:r>
            <a:r>
              <a:rPr kumimoji="1" lang="en-US" altLang="ja-JP" sz="1200" b="1" dirty="0">
                <a:latin typeface="メイリオ" pitchFamily="50" charset="-128"/>
                <a:ea typeface="メイリオ" pitchFamily="50" charset="-128"/>
                <a:cs typeface="メイリオ" pitchFamily="50" charset="-128"/>
              </a:rPr>
              <a:t>2</a:t>
            </a:r>
            <a:r>
              <a:rPr kumimoji="1" lang="ja-JP" altLang="en-US" sz="1200" b="1" dirty="0">
                <a:latin typeface="メイリオ" pitchFamily="50" charset="-128"/>
                <a:ea typeface="メイリオ" pitchFamily="50" charset="-128"/>
                <a:cs typeface="メイリオ" pitchFamily="50" charset="-128"/>
              </a:rPr>
              <a:t>階で</a:t>
            </a:r>
            <a:r>
              <a:rPr kumimoji="1" lang="en-US" altLang="ja-JP" sz="1200" b="1" dirty="0">
                <a:latin typeface="メイリオ" pitchFamily="50" charset="-128"/>
                <a:ea typeface="メイリオ" pitchFamily="50" charset="-128"/>
                <a:cs typeface="メイリオ" pitchFamily="50" charset="-128"/>
              </a:rPr>
              <a:t>EV</a:t>
            </a:r>
            <a:r>
              <a:rPr kumimoji="1" lang="ja-JP" altLang="en-US" sz="1200" b="1" dirty="0">
                <a:latin typeface="メイリオ" pitchFamily="50" charset="-128"/>
                <a:ea typeface="メイリオ" pitchFamily="50" charset="-128"/>
                <a:cs typeface="メイリオ" pitchFamily="50" charset="-128"/>
              </a:rPr>
              <a:t>無。</a:t>
            </a:r>
          </a:p>
          <a:p>
            <a:r>
              <a:rPr kumimoji="1" lang="ja-JP" altLang="en-US" sz="1200" b="1" dirty="0">
                <a:latin typeface="メイリオ" pitchFamily="50" charset="-128"/>
                <a:ea typeface="メイリオ" pitchFamily="50" charset="-128"/>
                <a:cs typeface="メイリオ" pitchFamily="50" charset="-128"/>
              </a:rPr>
              <a:t>　段差激しく部屋狭い。</a:t>
            </a:r>
          </a:p>
        </p:txBody>
      </p:sp>
      <p:cxnSp>
        <p:nvCxnSpPr>
          <p:cNvPr id="39" name="曲線コネクタ 38"/>
          <p:cNvCxnSpPr>
            <a:stCxn id="19" idx="0"/>
            <a:endCxn id="20" idx="0"/>
          </p:cNvCxnSpPr>
          <p:nvPr/>
        </p:nvCxnSpPr>
        <p:spPr>
          <a:xfrm rot="5400000" flipH="1" flipV="1">
            <a:off x="2578133" y="1521045"/>
            <a:ext cx="93137" cy="3340078"/>
          </a:xfrm>
          <a:prstGeom prst="curvedConnector3">
            <a:avLst>
              <a:gd name="adj1" fmla="val 345445"/>
            </a:avLst>
          </a:prstGeom>
          <a:ln w="5715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曲線コネクタ 39"/>
          <p:cNvCxnSpPr>
            <a:stCxn id="19" idx="0"/>
            <a:endCxn id="21" idx="0"/>
          </p:cNvCxnSpPr>
          <p:nvPr/>
        </p:nvCxnSpPr>
        <p:spPr>
          <a:xfrm rot="16200000" flipH="1">
            <a:off x="2218781" y="1973532"/>
            <a:ext cx="811839" cy="3340078"/>
          </a:xfrm>
          <a:prstGeom prst="curvedConnector3">
            <a:avLst>
              <a:gd name="adj1" fmla="val -28158"/>
            </a:avLst>
          </a:prstGeom>
          <a:ln w="5715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3433278" y="3144515"/>
            <a:ext cx="1722923" cy="830997"/>
          </a:xfrm>
          <a:prstGeom prst="rect">
            <a:avLst/>
          </a:prstGeom>
          <a:noFill/>
          <a:ln w="12700">
            <a:solidFill>
              <a:schemeClr val="tx1"/>
            </a:solidFill>
            <a:prstDash val="dash"/>
          </a:ln>
        </p:spPr>
        <p:txBody>
          <a:bodyPr wrap="square" rtlCol="0">
            <a:spAutoFit/>
          </a:bodyPr>
          <a:lstStyle/>
          <a:p>
            <a:r>
              <a:rPr kumimoji="1" lang="en-US" altLang="ja-JP" sz="1200" b="1" dirty="0">
                <a:latin typeface="メイリオ" pitchFamily="50" charset="-128"/>
                <a:ea typeface="メイリオ" pitchFamily="50" charset="-128"/>
                <a:cs typeface="メイリオ" pitchFamily="50" charset="-128"/>
              </a:rPr>
              <a:t>【</a:t>
            </a:r>
            <a:r>
              <a:rPr kumimoji="1" lang="ja-JP" altLang="en-US" sz="1200" b="1" dirty="0">
                <a:latin typeface="メイリオ" pitchFamily="50" charset="-128"/>
                <a:ea typeface="メイリオ" pitchFamily="50" charset="-128"/>
                <a:cs typeface="メイリオ" pitchFamily="50" charset="-128"/>
              </a:rPr>
              <a:t>生物</a:t>
            </a:r>
            <a:r>
              <a:rPr kumimoji="1" lang="en-US" altLang="ja-JP" sz="1200" b="1" dirty="0">
                <a:latin typeface="メイリオ" pitchFamily="50" charset="-128"/>
                <a:ea typeface="メイリオ" pitchFamily="50" charset="-128"/>
                <a:cs typeface="メイリオ" pitchFamily="50" charset="-128"/>
              </a:rPr>
              <a:t>】</a:t>
            </a:r>
            <a:endParaRPr kumimoji="1" lang="ja-JP" altLang="en-US" sz="1200" b="1" dirty="0">
              <a:latin typeface="メイリオ" pitchFamily="50" charset="-128"/>
              <a:ea typeface="メイリオ" pitchFamily="50" charset="-128"/>
              <a:cs typeface="メイリオ" pitchFamily="50" charset="-128"/>
            </a:endParaRPr>
          </a:p>
          <a:p>
            <a:r>
              <a:rPr kumimoji="1" lang="ja-JP" altLang="en-US" sz="1200" b="1" dirty="0">
                <a:latin typeface="メイリオ" pitchFamily="50" charset="-128"/>
                <a:ea typeface="メイリオ" pitchFamily="50" charset="-128"/>
                <a:cs typeface="メイリオ" pitchFamily="50" charset="-128"/>
              </a:rPr>
              <a:t>・リハビリし、車いすで暮らせる物件への転居で可能ではないか。</a:t>
            </a:r>
          </a:p>
        </p:txBody>
      </p:sp>
      <p:sp>
        <p:nvSpPr>
          <p:cNvPr id="45" name="テキスト ボックス 44"/>
          <p:cNvSpPr txBox="1"/>
          <p:nvPr/>
        </p:nvSpPr>
        <p:spPr>
          <a:xfrm>
            <a:off x="1345251" y="4067412"/>
            <a:ext cx="1958325" cy="1569660"/>
          </a:xfrm>
          <a:prstGeom prst="rect">
            <a:avLst/>
          </a:prstGeom>
          <a:noFill/>
        </p:spPr>
        <p:txBody>
          <a:bodyPr wrap="square" rtlCol="0">
            <a:spAutoFit/>
          </a:bodyPr>
          <a:lstStyle/>
          <a:p>
            <a:r>
              <a:rPr kumimoji="1" lang="ja-JP" altLang="en-US" sz="1200" b="1" dirty="0">
                <a:latin typeface="メイリオ" pitchFamily="50" charset="-128"/>
                <a:ea typeface="メイリオ" pitchFamily="50" charset="-128"/>
                <a:cs typeface="メイリオ" pitchFamily="50" charset="-128"/>
              </a:rPr>
              <a:t>・親を説得して埼玉の</a:t>
            </a:r>
          </a:p>
          <a:p>
            <a:r>
              <a:rPr kumimoji="1" lang="ja-JP" altLang="en-US" sz="1200" b="1" dirty="0">
                <a:latin typeface="メイリオ" pitchFamily="50" charset="-128"/>
                <a:ea typeface="メイリオ" pitchFamily="50" charset="-128"/>
                <a:cs typeface="メイリオ" pitchFamily="50" charset="-128"/>
              </a:rPr>
              <a:t>　大学に行くなど、</a:t>
            </a:r>
          </a:p>
          <a:p>
            <a:r>
              <a:rPr kumimoji="1" lang="ja-JP" altLang="en-US" sz="1200" b="1" dirty="0">
                <a:latin typeface="メイリオ" pitchFamily="50" charset="-128"/>
                <a:ea typeface="メイリオ" pitchFamily="50" charset="-128"/>
                <a:cs typeface="メイリオ" pitchFamily="50" charset="-128"/>
              </a:rPr>
              <a:t>　積極的な性格。受障</a:t>
            </a:r>
          </a:p>
          <a:p>
            <a:r>
              <a:rPr kumimoji="1" lang="ja-JP" altLang="en-US" sz="1200" b="1" dirty="0">
                <a:latin typeface="メイリオ" pitchFamily="50" charset="-128"/>
                <a:ea typeface="メイリオ" pitchFamily="50" charset="-128"/>
                <a:cs typeface="メイリオ" pitchFamily="50" charset="-128"/>
              </a:rPr>
              <a:t>　で絶望気味。</a:t>
            </a:r>
          </a:p>
          <a:p>
            <a:r>
              <a:rPr kumimoji="1" lang="ja-JP" altLang="en-US" sz="1200" b="1" dirty="0">
                <a:latin typeface="メイリオ" pitchFamily="50" charset="-128"/>
                <a:ea typeface="メイリオ" pitchFamily="50" charset="-128"/>
                <a:cs typeface="メイリオ" pitchFamily="50" charset="-128"/>
              </a:rPr>
              <a:t>・これまでの関わりで</a:t>
            </a:r>
          </a:p>
          <a:p>
            <a:r>
              <a:rPr kumimoji="1" lang="ja-JP" altLang="en-US" sz="1200" b="1" dirty="0">
                <a:latin typeface="メイリオ" pitchFamily="50" charset="-128"/>
                <a:ea typeface="メイリオ" pitchFamily="50" charset="-128"/>
                <a:cs typeface="メイリオ" pitchFamily="50" charset="-128"/>
              </a:rPr>
              <a:t>　少し前向きになり、</a:t>
            </a:r>
          </a:p>
          <a:p>
            <a:r>
              <a:rPr kumimoji="1" lang="ja-JP" altLang="en-US" sz="1200" b="1" dirty="0">
                <a:latin typeface="メイリオ" pitchFamily="50" charset="-128"/>
                <a:ea typeface="メイリオ" pitchFamily="50" charset="-128"/>
                <a:cs typeface="メイリオ" pitchFamily="50" charset="-128"/>
              </a:rPr>
              <a:t>　表情や取り組む態度</a:t>
            </a:r>
          </a:p>
          <a:p>
            <a:r>
              <a:rPr kumimoji="1" lang="ja-JP" altLang="en-US" sz="1200" b="1" dirty="0">
                <a:latin typeface="メイリオ" pitchFamily="50" charset="-128"/>
                <a:ea typeface="メイリオ" pitchFamily="50" charset="-128"/>
                <a:cs typeface="メイリオ" pitchFamily="50" charset="-128"/>
              </a:rPr>
              <a:t>　に変化。</a:t>
            </a:r>
          </a:p>
        </p:txBody>
      </p:sp>
      <p:cxnSp>
        <p:nvCxnSpPr>
          <p:cNvPr id="46" name="直線矢印コネクタ 45"/>
          <p:cNvCxnSpPr/>
          <p:nvPr/>
        </p:nvCxnSpPr>
        <p:spPr>
          <a:xfrm flipH="1">
            <a:off x="2844760" y="4523455"/>
            <a:ext cx="834061" cy="0"/>
          </a:xfrm>
          <a:prstGeom prst="straightConnector1">
            <a:avLst/>
          </a:prstGeom>
          <a:ln w="76200">
            <a:solidFill>
              <a:srgbClr val="7030A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1" name="テキスト ボックス 50"/>
          <p:cNvSpPr txBox="1"/>
          <p:nvPr/>
        </p:nvSpPr>
        <p:spPr>
          <a:xfrm>
            <a:off x="5325063" y="3184626"/>
            <a:ext cx="1482137" cy="1015663"/>
          </a:xfrm>
          <a:prstGeom prst="rect">
            <a:avLst/>
          </a:prstGeom>
          <a:noFill/>
        </p:spPr>
        <p:txBody>
          <a:bodyPr wrap="square" rtlCol="0">
            <a:spAutoFit/>
          </a:bodyPr>
          <a:lstStyle/>
          <a:p>
            <a:r>
              <a:rPr kumimoji="1" lang="ja-JP" altLang="en-US" sz="1200" b="1" dirty="0">
                <a:latin typeface="メイリオ" pitchFamily="50" charset="-128"/>
                <a:ea typeface="メイリオ" pitchFamily="50" charset="-128"/>
                <a:cs typeface="メイリオ" pitchFamily="50" charset="-128"/>
              </a:rPr>
              <a:t>・</a:t>
            </a:r>
            <a:r>
              <a:rPr kumimoji="1" lang="en-US" altLang="ja-JP" sz="1200" b="1" dirty="0">
                <a:latin typeface="メイリオ" pitchFamily="50" charset="-128"/>
                <a:ea typeface="メイリオ" pitchFamily="50" charset="-128"/>
                <a:cs typeface="メイリオ" pitchFamily="50" charset="-128"/>
              </a:rPr>
              <a:t>A</a:t>
            </a:r>
            <a:r>
              <a:rPr kumimoji="1" lang="ja-JP" altLang="en-US" sz="1200" b="1" dirty="0">
                <a:latin typeface="メイリオ" pitchFamily="50" charset="-128"/>
                <a:ea typeface="メイリオ" pitchFamily="50" charset="-128"/>
                <a:cs typeface="メイリオ" pitchFamily="50" charset="-128"/>
              </a:rPr>
              <a:t>市でのひとり暮らしに向けた機能改善に取り組み。</a:t>
            </a:r>
          </a:p>
          <a:p>
            <a:r>
              <a:rPr kumimoji="1" lang="ja-JP" altLang="en-US" sz="1200" b="1" dirty="0">
                <a:latin typeface="メイリオ" pitchFamily="50" charset="-128"/>
                <a:ea typeface="メイリオ" pitchFamily="50" charset="-128"/>
                <a:cs typeface="メイリオ" pitchFamily="50" charset="-128"/>
              </a:rPr>
              <a:t>・具体的な住環境の調整</a:t>
            </a:r>
          </a:p>
        </p:txBody>
      </p:sp>
      <p:sp>
        <p:nvSpPr>
          <p:cNvPr id="52" name="テキスト ボックス 51"/>
          <p:cNvSpPr txBox="1"/>
          <p:nvPr/>
        </p:nvSpPr>
        <p:spPr>
          <a:xfrm>
            <a:off x="5325063" y="4192199"/>
            <a:ext cx="1482137" cy="1015663"/>
          </a:xfrm>
          <a:prstGeom prst="rect">
            <a:avLst/>
          </a:prstGeom>
          <a:noFill/>
        </p:spPr>
        <p:txBody>
          <a:bodyPr wrap="square" rtlCol="0">
            <a:spAutoFit/>
          </a:bodyPr>
          <a:lstStyle/>
          <a:p>
            <a:r>
              <a:rPr kumimoji="1" lang="ja-JP" altLang="en-US" sz="1200" b="1" dirty="0">
                <a:latin typeface="メイリオ" pitchFamily="50" charset="-128"/>
                <a:ea typeface="メイリオ" pitchFamily="50" charset="-128"/>
                <a:cs typeface="メイリオ" pitchFamily="50" charset="-128"/>
              </a:rPr>
              <a:t>・前向きになれるような退院後の生活のイメージ作りとその具体的な準備作業。</a:t>
            </a:r>
          </a:p>
        </p:txBody>
      </p:sp>
      <p:cxnSp>
        <p:nvCxnSpPr>
          <p:cNvPr id="53" name="直線矢印コネクタ 52"/>
          <p:cNvCxnSpPr/>
          <p:nvPr/>
        </p:nvCxnSpPr>
        <p:spPr>
          <a:xfrm flipH="1">
            <a:off x="4817040" y="3560014"/>
            <a:ext cx="834061" cy="0"/>
          </a:xfrm>
          <a:prstGeom prst="straightConnector1">
            <a:avLst/>
          </a:prstGeom>
          <a:ln w="76200">
            <a:solidFill>
              <a:srgbClr val="7030A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6" name="直線矢印コネクタ 55"/>
          <p:cNvCxnSpPr/>
          <p:nvPr/>
        </p:nvCxnSpPr>
        <p:spPr>
          <a:xfrm flipH="1">
            <a:off x="4820516" y="4389123"/>
            <a:ext cx="834061" cy="0"/>
          </a:xfrm>
          <a:prstGeom prst="straightConnector1">
            <a:avLst/>
          </a:prstGeom>
          <a:ln w="76200">
            <a:solidFill>
              <a:srgbClr val="7030A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4" name="正方形/長方形 43"/>
          <p:cNvSpPr/>
          <p:nvPr/>
        </p:nvSpPr>
        <p:spPr>
          <a:xfrm>
            <a:off x="7009375" y="1113262"/>
            <a:ext cx="1835002" cy="4791353"/>
          </a:xfrm>
          <a:prstGeom prst="rect">
            <a:avLst/>
          </a:prstGeom>
          <a:solidFill>
            <a:srgbClr val="C00000"/>
          </a:solidFill>
          <a:effectLst>
            <a:outerShdw dist="25400" dir="6600000" sx="101000" sy="101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a:ea typeface="メイリオ"/>
                <a:cs typeface="メイリオ"/>
              </a:rPr>
              <a:t>プランニング</a:t>
            </a:r>
            <a:endParaRPr kumimoji="1" lang="en-US" altLang="ja-JP" sz="1200" b="1" dirty="0">
              <a:latin typeface="メイリオ"/>
              <a:ea typeface="メイリオ"/>
              <a:cs typeface="メイリオ"/>
            </a:endParaRPr>
          </a:p>
          <a:p>
            <a:pPr algn="ctr"/>
            <a:r>
              <a:rPr kumimoji="1" lang="ja-JP" altLang="en-US" sz="1200" b="1" dirty="0">
                <a:latin typeface="メイリオ"/>
                <a:ea typeface="メイリオ"/>
                <a:cs typeface="メイリオ"/>
              </a:rPr>
              <a:t>（支援計画策定）</a:t>
            </a:r>
            <a:endParaRPr kumimoji="1" lang="en-US" altLang="ja-JP" sz="1200" b="1" dirty="0">
              <a:latin typeface="メイリオ"/>
              <a:ea typeface="メイリオ"/>
              <a:cs typeface="メイリオ"/>
            </a:endParaRPr>
          </a:p>
          <a:p>
            <a:pPr algn="ctr"/>
            <a:endParaRPr kumimoji="1" lang="ja-JP" altLang="en-US" b="1" dirty="0">
              <a:latin typeface="メイリオ"/>
              <a:ea typeface="メイリオ"/>
              <a:cs typeface="メイリオ"/>
            </a:endParaRPr>
          </a:p>
          <a:p>
            <a:pPr algn="ctr"/>
            <a:endParaRPr kumimoji="1" lang="ja-JP" altLang="en-US" b="1" dirty="0">
              <a:latin typeface="メイリオ"/>
              <a:ea typeface="メイリオ"/>
              <a:cs typeface="メイリオ"/>
            </a:endParaRPr>
          </a:p>
          <a:p>
            <a:pPr algn="ctr"/>
            <a:endParaRPr kumimoji="1" lang="ja-JP" altLang="en-US" b="1" dirty="0">
              <a:latin typeface="メイリオ"/>
              <a:ea typeface="メイリオ"/>
              <a:cs typeface="メイリオ"/>
            </a:endParaRPr>
          </a:p>
          <a:p>
            <a:pPr algn="ctr"/>
            <a:endParaRPr kumimoji="1" lang="ja-JP" altLang="en-US" b="1" dirty="0">
              <a:latin typeface="メイリオ"/>
              <a:ea typeface="メイリオ"/>
              <a:cs typeface="メイリオ"/>
            </a:endParaRPr>
          </a:p>
          <a:p>
            <a:pPr algn="ctr"/>
            <a:endParaRPr kumimoji="1" lang="ja-JP" altLang="en-US" b="1" dirty="0">
              <a:latin typeface="メイリオ"/>
              <a:ea typeface="メイリオ"/>
              <a:cs typeface="メイリオ"/>
            </a:endParaRPr>
          </a:p>
          <a:p>
            <a:pPr algn="ctr"/>
            <a:endParaRPr kumimoji="1" lang="ja-JP" altLang="en-US" b="1" dirty="0">
              <a:latin typeface="メイリオ"/>
              <a:ea typeface="メイリオ"/>
              <a:cs typeface="メイリオ"/>
            </a:endParaRPr>
          </a:p>
          <a:p>
            <a:pPr algn="ctr"/>
            <a:endParaRPr kumimoji="1" lang="ja-JP" altLang="en-US" b="1" dirty="0">
              <a:latin typeface="メイリオ"/>
              <a:ea typeface="メイリオ"/>
              <a:cs typeface="メイリオ"/>
            </a:endParaRPr>
          </a:p>
          <a:p>
            <a:pPr algn="ctr"/>
            <a:endParaRPr kumimoji="1" lang="ja-JP" altLang="en-US" b="1" dirty="0">
              <a:latin typeface="メイリオ"/>
              <a:ea typeface="メイリオ"/>
              <a:cs typeface="メイリオ"/>
            </a:endParaRPr>
          </a:p>
          <a:p>
            <a:pPr algn="ctr"/>
            <a:endParaRPr kumimoji="1" lang="en-US" altLang="ja-JP" b="1" dirty="0">
              <a:latin typeface="メイリオ"/>
              <a:ea typeface="メイリオ"/>
              <a:cs typeface="メイリオ"/>
            </a:endParaRPr>
          </a:p>
          <a:p>
            <a:pPr algn="ctr"/>
            <a:endParaRPr kumimoji="1" lang="en-US" altLang="ja-JP" b="1" dirty="0">
              <a:latin typeface="メイリオ"/>
              <a:ea typeface="メイリオ"/>
              <a:cs typeface="メイリオ"/>
            </a:endParaRPr>
          </a:p>
          <a:p>
            <a:pPr algn="ctr"/>
            <a:endParaRPr kumimoji="1" lang="en-US" altLang="ja-JP" b="1" dirty="0">
              <a:latin typeface="メイリオ"/>
              <a:ea typeface="メイリオ"/>
              <a:cs typeface="メイリオ"/>
            </a:endParaRPr>
          </a:p>
          <a:p>
            <a:pPr algn="ctr"/>
            <a:endParaRPr kumimoji="1" lang="en-US" altLang="ja-JP" b="1" dirty="0">
              <a:latin typeface="メイリオ"/>
              <a:ea typeface="メイリオ"/>
              <a:cs typeface="メイリオ"/>
            </a:endParaRPr>
          </a:p>
          <a:p>
            <a:pPr algn="ctr"/>
            <a:endParaRPr kumimoji="1" lang="en-US" altLang="ja-JP" b="1" dirty="0">
              <a:latin typeface="メイリオ"/>
              <a:ea typeface="メイリオ"/>
              <a:cs typeface="メイリオ"/>
            </a:endParaRPr>
          </a:p>
          <a:p>
            <a:pPr algn="ctr"/>
            <a:endParaRPr kumimoji="1" lang="en-US" altLang="ja-JP" b="1" dirty="0">
              <a:latin typeface="メイリオ"/>
              <a:ea typeface="メイリオ"/>
              <a:cs typeface="メイリオ"/>
            </a:endParaRPr>
          </a:p>
          <a:p>
            <a:pPr algn="ctr"/>
            <a:endParaRPr kumimoji="1" lang="en-US" altLang="ja-JP" b="1" dirty="0">
              <a:latin typeface="メイリオ"/>
              <a:ea typeface="メイリオ"/>
              <a:cs typeface="メイリオ"/>
            </a:endParaRPr>
          </a:p>
        </p:txBody>
      </p:sp>
      <p:sp>
        <p:nvSpPr>
          <p:cNvPr id="47" name="正方形/長方形 46"/>
          <p:cNvSpPr/>
          <p:nvPr/>
        </p:nvSpPr>
        <p:spPr>
          <a:xfrm>
            <a:off x="7085578" y="1729249"/>
            <a:ext cx="1677423" cy="1245938"/>
          </a:xfrm>
          <a:prstGeom prst="rect">
            <a:avLst/>
          </a:prstGeom>
          <a:solidFill>
            <a:srgbClr val="9933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latin typeface="メイリオ"/>
                <a:ea typeface="メイリオ"/>
                <a:cs typeface="メイリオ"/>
              </a:rPr>
              <a:t>対応・方針</a:t>
            </a:r>
            <a:endParaRPr kumimoji="1" lang="en-US" altLang="ja-JP" sz="1400" b="1" dirty="0">
              <a:latin typeface="メイリオ"/>
              <a:ea typeface="メイリオ"/>
              <a:cs typeface="メイリオ"/>
            </a:endParaRPr>
          </a:p>
          <a:p>
            <a:pPr algn="ctr"/>
            <a:endParaRPr kumimoji="1" lang="en-US" altLang="ja-JP" sz="1400" b="1" dirty="0">
              <a:latin typeface="メイリオ"/>
              <a:ea typeface="メイリオ"/>
              <a:cs typeface="メイリオ"/>
            </a:endParaRPr>
          </a:p>
          <a:p>
            <a:pPr algn="ctr"/>
            <a:r>
              <a:rPr kumimoji="1" lang="ja-JP" altLang="en-US" sz="1400" b="1" dirty="0">
                <a:latin typeface="メイリオ"/>
                <a:ea typeface="メイリオ"/>
                <a:cs typeface="メイリオ"/>
              </a:rPr>
              <a:t>やろうと思うこと</a:t>
            </a:r>
            <a:endParaRPr kumimoji="1" lang="en-US" altLang="ja-JP" sz="1400" b="1" dirty="0">
              <a:latin typeface="メイリオ"/>
              <a:ea typeface="メイリオ"/>
              <a:cs typeface="メイリオ"/>
            </a:endParaRPr>
          </a:p>
        </p:txBody>
      </p:sp>
      <p:sp>
        <p:nvSpPr>
          <p:cNvPr id="48" name="正方形/長方形 47"/>
          <p:cNvSpPr/>
          <p:nvPr/>
        </p:nvSpPr>
        <p:spPr>
          <a:xfrm>
            <a:off x="7085578" y="3075103"/>
            <a:ext cx="1685079" cy="2688669"/>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ja-JP" dirty="0">
              <a:solidFill>
                <a:schemeClr val="tx1"/>
              </a:solidFill>
              <a:latin typeface="メイリオ"/>
              <a:ea typeface="メイリオ"/>
              <a:cs typeface="メイリオ"/>
            </a:endParaRPr>
          </a:p>
        </p:txBody>
      </p:sp>
      <p:sp>
        <p:nvSpPr>
          <p:cNvPr id="49" name="円/楕円 48"/>
          <p:cNvSpPr/>
          <p:nvPr/>
        </p:nvSpPr>
        <p:spPr>
          <a:xfrm>
            <a:off x="8022437" y="5404433"/>
            <a:ext cx="634003" cy="634003"/>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a:solidFill>
                  <a:schemeClr val="tx1"/>
                </a:solidFill>
              </a:rPr>
              <a:t>5</a:t>
            </a:r>
            <a:endParaRPr kumimoji="1" lang="ja-JP" altLang="en-US" sz="3600" b="1" dirty="0">
              <a:solidFill>
                <a:schemeClr val="tx1"/>
              </a:solidFill>
            </a:endParaRPr>
          </a:p>
        </p:txBody>
      </p:sp>
      <p:sp>
        <p:nvSpPr>
          <p:cNvPr id="50" name="テキスト ボックス 49"/>
          <p:cNvSpPr txBox="1"/>
          <p:nvPr/>
        </p:nvSpPr>
        <p:spPr>
          <a:xfrm>
            <a:off x="7102245" y="3182943"/>
            <a:ext cx="1482137" cy="830997"/>
          </a:xfrm>
          <a:prstGeom prst="rect">
            <a:avLst/>
          </a:prstGeom>
          <a:noFill/>
        </p:spPr>
        <p:txBody>
          <a:bodyPr wrap="square" rtlCol="0">
            <a:spAutoFit/>
          </a:bodyPr>
          <a:lstStyle/>
          <a:p>
            <a:r>
              <a:rPr kumimoji="1" lang="ja-JP" altLang="en-US" sz="1200" b="1" dirty="0">
                <a:latin typeface="メイリオ" pitchFamily="50" charset="-128"/>
                <a:ea typeface="メイリオ" pitchFamily="50" charset="-128"/>
                <a:cs typeface="メイリオ" pitchFamily="50" charset="-128"/>
              </a:rPr>
              <a:t>・リハビリの継続。</a:t>
            </a:r>
          </a:p>
          <a:p>
            <a:endParaRPr kumimoji="1" lang="ja-JP" altLang="en-US" sz="1200" b="1" dirty="0">
              <a:latin typeface="メイリオ" pitchFamily="50" charset="-128"/>
              <a:ea typeface="メイリオ" pitchFamily="50" charset="-128"/>
              <a:cs typeface="メイリオ" pitchFamily="50" charset="-128"/>
            </a:endParaRPr>
          </a:p>
          <a:p>
            <a:r>
              <a:rPr kumimoji="1" lang="ja-JP" altLang="en-US" sz="1200" b="1" dirty="0">
                <a:latin typeface="メイリオ" pitchFamily="50" charset="-128"/>
                <a:ea typeface="メイリオ" pitchFamily="50" charset="-128"/>
                <a:cs typeface="メイリオ" pitchFamily="50" charset="-128"/>
              </a:rPr>
              <a:t>・物件探し、改修の準備</a:t>
            </a:r>
          </a:p>
        </p:txBody>
      </p:sp>
      <p:sp>
        <p:nvSpPr>
          <p:cNvPr id="54" name="テキスト ボックス 53"/>
          <p:cNvSpPr txBox="1"/>
          <p:nvPr/>
        </p:nvSpPr>
        <p:spPr>
          <a:xfrm>
            <a:off x="7102245" y="4182049"/>
            <a:ext cx="1482137" cy="984885"/>
          </a:xfrm>
          <a:prstGeom prst="rect">
            <a:avLst/>
          </a:prstGeom>
          <a:noFill/>
        </p:spPr>
        <p:txBody>
          <a:bodyPr wrap="square" rtlCol="0">
            <a:spAutoFit/>
          </a:bodyPr>
          <a:lstStyle/>
          <a:p>
            <a:r>
              <a:rPr kumimoji="1" lang="ja-JP" altLang="en-US" sz="1200" b="1" dirty="0">
                <a:latin typeface="メイリオ" pitchFamily="50" charset="-128"/>
                <a:ea typeface="メイリオ" pitchFamily="50" charset="-128"/>
                <a:cs typeface="メイリオ" pitchFamily="50" charset="-128"/>
              </a:rPr>
              <a:t>・外出しての</a:t>
            </a:r>
            <a:r>
              <a:rPr kumimoji="1" lang="ja-JP" altLang="en-US" sz="1200" b="1" dirty="0" err="1">
                <a:latin typeface="メイリオ" pitchFamily="50" charset="-128"/>
                <a:ea typeface="メイリオ" pitchFamily="50" charset="-128"/>
                <a:cs typeface="メイリオ" pitchFamily="50" charset="-128"/>
              </a:rPr>
              <a:t>楽し</a:t>
            </a:r>
            <a:endParaRPr kumimoji="1" lang="ja-JP" altLang="en-US" sz="1200" b="1" dirty="0">
              <a:latin typeface="メイリオ" pitchFamily="50" charset="-128"/>
              <a:ea typeface="メイリオ" pitchFamily="50" charset="-128"/>
              <a:cs typeface="メイリオ" pitchFamily="50" charset="-128"/>
            </a:endParaRPr>
          </a:p>
          <a:p>
            <a:r>
              <a:rPr kumimoji="1" lang="ja-JP" altLang="en-US" sz="1200" b="1" dirty="0">
                <a:latin typeface="メイリオ" pitchFamily="50" charset="-128"/>
                <a:ea typeface="メイリオ" pitchFamily="50" charset="-128"/>
                <a:cs typeface="メイリオ" pitchFamily="50" charset="-128"/>
              </a:rPr>
              <a:t>　みの時間を作る</a:t>
            </a:r>
          </a:p>
          <a:p>
            <a:r>
              <a:rPr kumimoji="1" lang="ja-JP" altLang="en-US" sz="1200" b="1" dirty="0">
                <a:latin typeface="メイリオ" pitchFamily="50" charset="-128"/>
                <a:ea typeface="メイリオ" pitchFamily="50" charset="-128"/>
                <a:cs typeface="メイリオ" pitchFamily="50" charset="-128"/>
              </a:rPr>
              <a:t>・女性の相談員</a:t>
            </a:r>
          </a:p>
          <a:p>
            <a:r>
              <a:rPr kumimoji="1" lang="ja-JP" altLang="en-US" sz="1000" b="1" dirty="0">
                <a:latin typeface="メイリオ" pitchFamily="50" charset="-128"/>
                <a:ea typeface="メイリオ" pitchFamily="50" charset="-128"/>
                <a:cs typeface="メイリオ" pitchFamily="50" charset="-128"/>
              </a:rPr>
              <a:t>　</a:t>
            </a:r>
            <a:r>
              <a:rPr kumimoji="1" lang="en-US" altLang="ja-JP" sz="1000" b="1" dirty="0">
                <a:latin typeface="メイリオ" pitchFamily="50" charset="-128"/>
                <a:ea typeface="メイリオ" pitchFamily="50" charset="-128"/>
                <a:cs typeface="メイリオ" pitchFamily="50" charset="-128"/>
              </a:rPr>
              <a:t>(</a:t>
            </a:r>
            <a:r>
              <a:rPr kumimoji="1" lang="ja-JP" altLang="en-US" sz="1000" b="1" dirty="0">
                <a:latin typeface="メイリオ" pitchFamily="50" charset="-128"/>
                <a:ea typeface="メイリオ" pitchFamily="50" charset="-128"/>
                <a:cs typeface="メイリオ" pitchFamily="50" charset="-128"/>
              </a:rPr>
              <a:t>ピアカウンセラー</a:t>
            </a:r>
            <a:r>
              <a:rPr kumimoji="1" lang="en-US" altLang="ja-JP" sz="1000" b="1" dirty="0">
                <a:latin typeface="メイリオ" pitchFamily="50" charset="-128"/>
                <a:ea typeface="メイリオ" pitchFamily="50" charset="-128"/>
                <a:cs typeface="メイリオ" pitchFamily="50" charset="-128"/>
              </a:rPr>
              <a:t>)</a:t>
            </a:r>
            <a:endParaRPr kumimoji="1" lang="ja-JP" altLang="en-US" sz="1000" b="1" dirty="0">
              <a:latin typeface="メイリオ" pitchFamily="50" charset="-128"/>
              <a:ea typeface="メイリオ" pitchFamily="50" charset="-128"/>
              <a:cs typeface="メイリオ" pitchFamily="50" charset="-128"/>
            </a:endParaRPr>
          </a:p>
          <a:p>
            <a:r>
              <a:rPr kumimoji="1" lang="ja-JP" altLang="en-US" sz="1200" b="1" dirty="0">
                <a:latin typeface="メイリオ" pitchFamily="50" charset="-128"/>
                <a:ea typeface="メイリオ" pitchFamily="50" charset="-128"/>
                <a:cs typeface="メイリオ" pitchFamily="50" charset="-128"/>
              </a:rPr>
              <a:t>・学校との連絡</a:t>
            </a:r>
          </a:p>
        </p:txBody>
      </p:sp>
      <p:cxnSp>
        <p:nvCxnSpPr>
          <p:cNvPr id="55" name="直線矢印コネクタ 54"/>
          <p:cNvCxnSpPr/>
          <p:nvPr/>
        </p:nvCxnSpPr>
        <p:spPr>
          <a:xfrm flipH="1">
            <a:off x="6587066" y="3423919"/>
            <a:ext cx="626532" cy="0"/>
          </a:xfrm>
          <a:prstGeom prst="straightConnector1">
            <a:avLst/>
          </a:prstGeom>
          <a:ln w="76200">
            <a:solidFill>
              <a:srgbClr val="7030A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1" name="直線矢印コネクタ 60"/>
          <p:cNvCxnSpPr/>
          <p:nvPr/>
        </p:nvCxnSpPr>
        <p:spPr>
          <a:xfrm flipH="1">
            <a:off x="6612467" y="4303313"/>
            <a:ext cx="626532" cy="0"/>
          </a:xfrm>
          <a:prstGeom prst="straightConnector1">
            <a:avLst/>
          </a:prstGeom>
          <a:ln w="76200">
            <a:solidFill>
              <a:srgbClr val="7030A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2" name="直線矢印コネクタ 61"/>
          <p:cNvCxnSpPr/>
          <p:nvPr/>
        </p:nvCxnSpPr>
        <p:spPr>
          <a:xfrm flipH="1">
            <a:off x="2540000" y="5217560"/>
            <a:ext cx="4782641" cy="0"/>
          </a:xfrm>
          <a:prstGeom prst="straightConnector1">
            <a:avLst/>
          </a:prstGeom>
          <a:ln w="76200">
            <a:solidFill>
              <a:srgbClr val="7030A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8" name="テキスト ボックス 57"/>
          <p:cNvSpPr txBox="1"/>
          <p:nvPr/>
        </p:nvSpPr>
        <p:spPr>
          <a:xfrm>
            <a:off x="289728" y="6068474"/>
            <a:ext cx="8266771" cy="523220"/>
          </a:xfrm>
          <a:prstGeom prst="rect">
            <a:avLst/>
          </a:prstGeom>
          <a:no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cs typeface="メイリオ"/>
              </a:rPr>
              <a:t>近藤直司</a:t>
            </a:r>
            <a:endParaRPr kumimoji="1" lang="en-US" altLang="ja-JP" sz="1400" dirty="0">
              <a:latin typeface="ＭＳ Ｐゴシック" panose="020B0600070205080204" pitchFamily="50" charset="-128"/>
              <a:ea typeface="ＭＳ Ｐゴシック" panose="020B0600070205080204" pitchFamily="50" charset="-128"/>
              <a:cs typeface="メイリオ"/>
            </a:endParaRPr>
          </a:p>
          <a:p>
            <a:r>
              <a:rPr kumimoji="1" lang="en-US" altLang="ja-JP" sz="1400" dirty="0">
                <a:latin typeface="ＭＳ Ｐゴシック" panose="020B0600070205080204" pitchFamily="50" charset="-128"/>
                <a:ea typeface="ＭＳ Ｐゴシック" panose="020B0600070205080204" pitchFamily="50" charset="-128"/>
                <a:cs typeface="メイリオ"/>
              </a:rPr>
              <a:t>『</a:t>
            </a:r>
            <a:r>
              <a:rPr kumimoji="1" lang="ja-JP" altLang="en-US" sz="1400" dirty="0">
                <a:latin typeface="ＭＳ Ｐゴシック" panose="020B0600070205080204" pitchFamily="50" charset="-128"/>
                <a:ea typeface="ＭＳ Ｐゴシック" panose="020B0600070205080204" pitchFamily="50" charset="-128"/>
                <a:cs typeface="メイリオ"/>
              </a:rPr>
              <a:t>医療・保健・福祉・心理専門職のためのアセスメント技術を</a:t>
            </a:r>
            <a:r>
              <a:rPr kumimoji="1" lang="ja-JP" altLang="en-US" sz="1400">
                <a:latin typeface="ＭＳ Ｐゴシック" panose="020B0600070205080204" pitchFamily="50" charset="-128"/>
                <a:ea typeface="ＭＳ Ｐゴシック" panose="020B0600070205080204" pitchFamily="50" charset="-128"/>
                <a:cs typeface="メイリオ"/>
              </a:rPr>
              <a:t>高める</a:t>
            </a:r>
            <a:r>
              <a:rPr kumimoji="1" lang="ja-JP" altLang="en-US" sz="1400" smtClean="0">
                <a:latin typeface="ＭＳ Ｐゴシック" panose="020B0600070205080204" pitchFamily="50" charset="-128"/>
                <a:ea typeface="ＭＳ Ｐゴシック" panose="020B0600070205080204" pitchFamily="50" charset="-128"/>
                <a:cs typeface="メイリオ"/>
              </a:rPr>
              <a:t>ハンドブック</a:t>
            </a:r>
            <a:r>
              <a:rPr kumimoji="1" lang="en-US" altLang="ja-JP" sz="1400" smtClean="0">
                <a:latin typeface="ＭＳ Ｐゴシック" panose="020B0600070205080204" pitchFamily="50" charset="-128"/>
                <a:ea typeface="ＭＳ Ｐゴシック" panose="020B0600070205080204" pitchFamily="50" charset="-128"/>
                <a:cs typeface="メイリオ"/>
              </a:rPr>
              <a:t>【</a:t>
            </a:r>
            <a:r>
              <a:rPr lang="ja-JP" altLang="en-US" sz="1400">
                <a:latin typeface="ＭＳ Ｐゴシック" panose="020B0600070205080204" pitchFamily="50" charset="-128"/>
                <a:ea typeface="ＭＳ Ｐゴシック" panose="020B0600070205080204" pitchFamily="50" charset="-128"/>
                <a:cs typeface="メイリオ"/>
              </a:rPr>
              <a:t>第２版</a:t>
            </a:r>
            <a:r>
              <a:rPr kumimoji="1" lang="en-US" altLang="ja-JP" sz="1400" smtClean="0">
                <a:latin typeface="ＭＳ Ｐゴシック" panose="020B0600070205080204" pitchFamily="50" charset="-128"/>
                <a:ea typeface="ＭＳ Ｐゴシック" panose="020B0600070205080204" pitchFamily="50" charset="-128"/>
                <a:cs typeface="メイリオ"/>
              </a:rPr>
              <a:t>】』</a:t>
            </a:r>
            <a:r>
              <a:rPr kumimoji="1" lang="ja-JP" altLang="en-US" sz="1400" dirty="0">
                <a:latin typeface="ＭＳ Ｐゴシック" panose="020B0600070205080204" pitchFamily="50" charset="-128"/>
                <a:ea typeface="ＭＳ Ｐゴシック" panose="020B0600070205080204" pitchFamily="50" charset="-128"/>
                <a:cs typeface="メイリオ"/>
              </a:rPr>
              <a:t>（明石書店）を改変</a:t>
            </a:r>
          </a:p>
        </p:txBody>
      </p:sp>
    </p:spTree>
    <p:extLst>
      <p:ext uri="{BB962C8B-B14F-4D97-AF65-F5344CB8AC3E}">
        <p14:creationId xmlns:p14="http://schemas.microsoft.com/office/powerpoint/2010/main" val="3642795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3306" y="84710"/>
            <a:ext cx="7886700" cy="1325563"/>
          </a:xfrm>
        </p:spPr>
        <p:txBody>
          <a:bodyPr>
            <a:normAutofit/>
          </a:bodyPr>
          <a:lstStyle/>
          <a:p>
            <a:r>
              <a:rPr kumimoji="1" lang="ja-JP" altLang="en-US" sz="3200" dirty="0">
                <a:latin typeface="ＤＨＰ特太ゴシック体" panose="020B0500000000000000" pitchFamily="50" charset="-128"/>
                <a:ea typeface="ＤＨＰ特太ゴシック体" panose="020B0500000000000000" pitchFamily="50" charset="-128"/>
                <a:cs typeface="メイリオ" pitchFamily="50" charset="-128"/>
              </a:rPr>
              <a:t>その後の経過（３）</a:t>
            </a:r>
          </a:p>
        </p:txBody>
      </p:sp>
      <p:sp>
        <p:nvSpPr>
          <p:cNvPr id="18" name="スライド番号プレースホルダ 17"/>
          <p:cNvSpPr>
            <a:spLocks noGrp="1"/>
          </p:cNvSpPr>
          <p:nvPr>
            <p:ph type="sldNum" sz="quarter" idx="12"/>
          </p:nvPr>
        </p:nvSpPr>
        <p:spPr/>
        <p:txBody>
          <a:bodyPr/>
          <a:lstStyle/>
          <a:p>
            <a:fld id="{5FD889E0-CAB2-4699-909D-B9A88D47ACBE}" type="slidenum">
              <a:rPr lang="en-US" smtClean="0"/>
              <a:pPr/>
              <a:t>36</a:t>
            </a:fld>
            <a:endParaRPr lang="en-US"/>
          </a:p>
        </p:txBody>
      </p:sp>
      <p:sp>
        <p:nvSpPr>
          <p:cNvPr id="3" name="コンテンツ プレースホルダー 2"/>
          <p:cNvSpPr>
            <a:spLocks noGrp="1"/>
          </p:cNvSpPr>
          <p:nvPr>
            <p:ph idx="4294967295"/>
          </p:nvPr>
        </p:nvSpPr>
        <p:spPr>
          <a:xfrm>
            <a:off x="2389632" y="1410274"/>
            <a:ext cx="6473952" cy="5027040"/>
          </a:xfrm>
        </p:spPr>
        <p:txBody>
          <a:bodyPr>
            <a:normAutofit/>
          </a:bodyPr>
          <a:lstStyle/>
          <a:p>
            <a:pPr>
              <a:spcBef>
                <a:spcPts val="0"/>
              </a:spcBef>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ニーズ整理の結果大きく分けてふたつの提案をします。</a:t>
            </a:r>
          </a:p>
          <a:p>
            <a:pPr>
              <a:spcBef>
                <a:spcPts val="0"/>
              </a:spcBef>
              <a:buNone/>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　① </a:t>
            </a:r>
            <a:r>
              <a:rPr lang="en-US" altLang="ja-JP" sz="2000" dirty="0">
                <a:latin typeface="ＭＳ Ｐゴシック" panose="020B0600070205080204" pitchFamily="50" charset="-128"/>
                <a:ea typeface="ＭＳ Ｐゴシック" panose="020B0600070205080204" pitchFamily="50" charset="-128"/>
                <a:cs typeface="メイリオ" pitchFamily="50" charset="-128"/>
              </a:rPr>
              <a:t>A</a:t>
            </a:r>
            <a:r>
              <a:rPr lang="ja-JP" altLang="en-US" sz="2000" dirty="0">
                <a:latin typeface="ＭＳ Ｐゴシック" panose="020B0600070205080204" pitchFamily="50" charset="-128"/>
                <a:ea typeface="ＭＳ Ｐゴシック" panose="020B0600070205080204" pitchFamily="50" charset="-128"/>
                <a:cs typeface="メイリオ" pitchFamily="50" charset="-128"/>
              </a:rPr>
              <a:t>市に戻るためにも、リハビリを継続する。</a:t>
            </a:r>
          </a:p>
          <a:p>
            <a:pPr>
              <a:spcBef>
                <a:spcPts val="0"/>
              </a:spcBef>
              <a:buNone/>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　　→ 具体的には自立訓練</a:t>
            </a:r>
            <a:r>
              <a:rPr lang="en-US" altLang="ja-JP" sz="2000" dirty="0">
                <a:latin typeface="ＭＳ Ｐゴシック" panose="020B0600070205080204" pitchFamily="50" charset="-128"/>
                <a:ea typeface="ＭＳ Ｐゴシック" panose="020B0600070205080204" pitchFamily="50" charset="-128"/>
                <a:cs typeface="メイリオ" pitchFamily="50" charset="-128"/>
              </a:rPr>
              <a:t>(</a:t>
            </a:r>
            <a:r>
              <a:rPr lang="ja-JP" altLang="en-US" sz="2000" dirty="0">
                <a:latin typeface="ＭＳ Ｐゴシック" panose="020B0600070205080204" pitchFamily="50" charset="-128"/>
                <a:ea typeface="ＭＳ Ｐゴシック" panose="020B0600070205080204" pitchFamily="50" charset="-128"/>
                <a:cs typeface="メイリオ" pitchFamily="50" charset="-128"/>
              </a:rPr>
              <a:t>機能訓練</a:t>
            </a:r>
            <a:r>
              <a:rPr lang="en-US" altLang="ja-JP" sz="2000" dirty="0">
                <a:latin typeface="ＭＳ Ｐゴシック" panose="020B0600070205080204" pitchFamily="50" charset="-128"/>
                <a:ea typeface="ＭＳ Ｐゴシック" panose="020B0600070205080204" pitchFamily="50" charset="-128"/>
                <a:cs typeface="メイリオ" pitchFamily="50" charset="-128"/>
              </a:rPr>
              <a:t>)</a:t>
            </a:r>
            <a:r>
              <a:rPr lang="ja-JP" altLang="en-US" sz="2000" dirty="0">
                <a:latin typeface="ＭＳ Ｐゴシック" panose="020B0600070205080204" pitchFamily="50" charset="-128"/>
                <a:ea typeface="ＭＳ Ｐゴシック" panose="020B0600070205080204" pitchFamily="50" charset="-128"/>
                <a:cs typeface="メイリオ" pitchFamily="50" charset="-128"/>
              </a:rPr>
              <a:t>の利用</a:t>
            </a:r>
          </a:p>
          <a:p>
            <a:pPr>
              <a:spcBef>
                <a:spcPts val="0"/>
              </a:spcBef>
              <a:buNone/>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　② 入所中も</a:t>
            </a:r>
            <a:r>
              <a:rPr lang="en-US" altLang="ja-JP" sz="2000" dirty="0">
                <a:latin typeface="ＭＳ Ｐゴシック" panose="020B0600070205080204" pitchFamily="50" charset="-128"/>
                <a:ea typeface="ＭＳ Ｐゴシック" panose="020B0600070205080204" pitchFamily="50" charset="-128"/>
                <a:cs typeface="メイリオ" pitchFamily="50" charset="-128"/>
              </a:rPr>
              <a:t>A</a:t>
            </a:r>
            <a:r>
              <a:rPr lang="ja-JP" altLang="en-US" sz="2000" dirty="0">
                <a:latin typeface="ＭＳ Ｐゴシック" panose="020B0600070205080204" pitchFamily="50" charset="-128"/>
                <a:ea typeface="ＭＳ Ｐゴシック" panose="020B0600070205080204" pitchFamily="50" charset="-128"/>
                <a:cs typeface="メイリオ" pitchFamily="50" charset="-128"/>
              </a:rPr>
              <a:t>市に戻る準備をするとともに、その時に楽しいことを考えて、やってみる。</a:t>
            </a:r>
          </a:p>
          <a:p>
            <a:pPr>
              <a:spcBef>
                <a:spcPts val="0"/>
              </a:spcBef>
              <a:buNone/>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　　→ 外出時に新たな住まいのイメージをする。</a:t>
            </a:r>
          </a:p>
          <a:p>
            <a:pPr>
              <a:spcBef>
                <a:spcPts val="0"/>
              </a:spcBef>
              <a:buNone/>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　　→ 以前の遊びや楽しみを続けることが難しくなっている</a:t>
            </a:r>
            <a:r>
              <a:rPr lang="ja-JP" altLang="en-US" sz="2000" dirty="0" smtClean="0">
                <a:latin typeface="ＭＳ Ｐゴシック" panose="020B0600070205080204" pitchFamily="50" charset="-128"/>
                <a:ea typeface="ＭＳ Ｐゴシック" panose="020B0600070205080204" pitchFamily="50" charset="-128"/>
                <a:cs typeface="メイリオ" pitchFamily="50" charset="-128"/>
              </a:rPr>
              <a:t>場合</a:t>
            </a:r>
            <a:r>
              <a:rPr lang="ja-JP" altLang="en-US" sz="2000" dirty="0">
                <a:latin typeface="ＭＳ Ｐゴシック" panose="020B0600070205080204" pitchFamily="50" charset="-128"/>
                <a:ea typeface="ＭＳ Ｐゴシック" panose="020B0600070205080204" pitchFamily="50" charset="-128"/>
                <a:cs typeface="メイリオ" pitchFamily="50" charset="-128"/>
              </a:rPr>
              <a:t>は新たな楽しみを</a:t>
            </a:r>
            <a:r>
              <a:rPr lang="ja-JP" altLang="en-US" sz="2000" dirty="0" smtClean="0">
                <a:latin typeface="ＭＳ Ｐゴシック" panose="020B0600070205080204" pitchFamily="50" charset="-128"/>
                <a:ea typeface="ＭＳ Ｐゴシック" panose="020B0600070205080204" pitchFamily="50" charset="-128"/>
                <a:cs typeface="メイリオ" pitchFamily="50" charset="-128"/>
              </a:rPr>
              <a:t>見付けてみる</a:t>
            </a:r>
            <a:r>
              <a:rPr lang="ja-JP" altLang="en-US" sz="2000" dirty="0">
                <a:latin typeface="ＭＳ Ｐゴシック" panose="020B0600070205080204" pitchFamily="50" charset="-128"/>
                <a:ea typeface="ＭＳ Ｐゴシック" panose="020B0600070205080204" pitchFamily="50" charset="-128"/>
                <a:cs typeface="メイリオ" pitchFamily="50" charset="-128"/>
              </a:rPr>
              <a:t>。</a:t>
            </a:r>
          </a:p>
          <a:p>
            <a:pPr>
              <a:spcBef>
                <a:spcPts val="0"/>
              </a:spcBef>
              <a:buNone/>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　③ 計画相談の相談支援専門員と一緒に考え、動く。</a:t>
            </a:r>
          </a:p>
          <a:p>
            <a:pPr>
              <a:spcBef>
                <a:spcPts val="0"/>
              </a:spcBef>
              <a:buNone/>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　　　</a:t>
            </a:r>
          </a:p>
          <a:p>
            <a:pPr>
              <a:spcBef>
                <a:spcPts val="0"/>
              </a:spcBef>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本人的には本当にできるのかな？と不安な思いもあるようですが、勇気を出して挑戦してみることになりました。</a:t>
            </a:r>
          </a:p>
          <a:p>
            <a:pPr>
              <a:spcBef>
                <a:spcPts val="0"/>
              </a:spcBef>
            </a:pPr>
            <a:endParaRPr lang="ja-JP" altLang="en-US" sz="2000" dirty="0">
              <a:latin typeface="ＭＳ Ｐゴシック" panose="020B0600070205080204" pitchFamily="50" charset="-128"/>
              <a:ea typeface="ＭＳ Ｐゴシック" panose="020B0600070205080204" pitchFamily="50" charset="-128"/>
              <a:cs typeface="メイリオ" pitchFamily="50" charset="-128"/>
            </a:endParaRPr>
          </a:p>
          <a:p>
            <a:pPr>
              <a:spcBef>
                <a:spcPts val="0"/>
              </a:spcBef>
            </a:pPr>
            <a:r>
              <a:rPr lang="ja-JP" altLang="en-US" sz="2000" dirty="0">
                <a:latin typeface="ＭＳ Ｐゴシック" panose="020B0600070205080204" pitchFamily="50" charset="-128"/>
                <a:ea typeface="ＭＳ Ｐゴシック" panose="020B0600070205080204" pitchFamily="50" charset="-128"/>
                <a:cs typeface="メイリオ" pitchFamily="50" charset="-128"/>
              </a:rPr>
              <a:t>ここでサービス等利用計画を作成することになります。</a:t>
            </a:r>
          </a:p>
          <a:p>
            <a:pPr algn="ctr">
              <a:spcBef>
                <a:spcPts val="0"/>
              </a:spcBef>
              <a:buNone/>
            </a:pPr>
            <a:r>
              <a:rPr lang="en-US" altLang="ja-JP" sz="1200" dirty="0">
                <a:latin typeface="ＭＳ Ｐゴシック" panose="020B0600070205080204" pitchFamily="50" charset="-128"/>
                <a:ea typeface="ＭＳ Ｐゴシック" panose="020B0600070205080204" pitchFamily="50" charset="-128"/>
                <a:cs typeface="メイリオ" pitchFamily="50" charset="-128"/>
              </a:rPr>
              <a:t>【…</a:t>
            </a:r>
            <a:r>
              <a:rPr lang="ja-JP" altLang="en-US" sz="1200" dirty="0">
                <a:latin typeface="ＭＳ Ｐゴシック" panose="020B0600070205080204" pitchFamily="50" charset="-128"/>
                <a:ea typeface="ＭＳ Ｐゴシック" panose="020B0600070205080204" pitchFamily="50" charset="-128"/>
                <a:cs typeface="メイリオ" pitchFamily="50" charset="-128"/>
              </a:rPr>
              <a:t>が、この研修の本線は地域生活支援なので、その後の変化にも着目してください</a:t>
            </a:r>
            <a:r>
              <a:rPr lang="en-US" altLang="ja-JP" sz="1200" dirty="0">
                <a:latin typeface="ＭＳ Ｐゴシック" panose="020B0600070205080204" pitchFamily="50" charset="-128"/>
                <a:ea typeface="ＭＳ Ｐゴシック" panose="020B0600070205080204" pitchFamily="50" charset="-128"/>
                <a:cs typeface="メイリオ" pitchFamily="50" charset="-128"/>
              </a:rPr>
              <a:t>】</a:t>
            </a:r>
            <a:endParaRPr lang="ja-JP" altLang="en-US" sz="1200" dirty="0">
              <a:latin typeface="ＭＳ Ｐゴシック" panose="020B0600070205080204" pitchFamily="50" charset="-128"/>
              <a:ea typeface="ＭＳ Ｐゴシック" panose="020B0600070205080204" pitchFamily="50" charset="-128"/>
              <a:cs typeface="メイリオ" pitchFamily="50" charset="-128"/>
            </a:endParaRPr>
          </a:p>
        </p:txBody>
      </p:sp>
      <p:sp>
        <p:nvSpPr>
          <p:cNvPr id="5" name="正方形/長方形 4"/>
          <p:cNvSpPr/>
          <p:nvPr/>
        </p:nvSpPr>
        <p:spPr>
          <a:xfrm>
            <a:off x="905955" y="1489380"/>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latin typeface="メイリオ" pitchFamily="50" charset="-128"/>
                <a:ea typeface="メイリオ" pitchFamily="50" charset="-128"/>
                <a:cs typeface="メイリオ" pitchFamily="50" charset="-128"/>
              </a:rPr>
              <a:t>初回面談</a:t>
            </a:r>
          </a:p>
        </p:txBody>
      </p:sp>
      <p:sp>
        <p:nvSpPr>
          <p:cNvPr id="6" name="正方形/長方形 5"/>
          <p:cNvSpPr/>
          <p:nvPr/>
        </p:nvSpPr>
        <p:spPr>
          <a:xfrm>
            <a:off x="905955" y="2363550"/>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pitchFamily="50" charset="-128"/>
                <a:ea typeface="メイリオ" pitchFamily="50" charset="-128"/>
                <a:cs typeface="メイリオ" pitchFamily="50" charset="-128"/>
              </a:rPr>
              <a:t>ゴール設定</a:t>
            </a:r>
          </a:p>
          <a:p>
            <a:pPr algn="ctr"/>
            <a:r>
              <a:rPr kumimoji="1" lang="ja-JP" altLang="en-US" sz="1200" b="1" dirty="0">
                <a:latin typeface="メイリオ" pitchFamily="50" charset="-128"/>
                <a:ea typeface="メイリオ" pitchFamily="50" charset="-128"/>
                <a:cs typeface="メイリオ" pitchFamily="50" charset="-128"/>
              </a:rPr>
              <a:t>に向けて</a:t>
            </a:r>
          </a:p>
        </p:txBody>
      </p:sp>
      <p:sp>
        <p:nvSpPr>
          <p:cNvPr id="7" name="正方形/長方形 6"/>
          <p:cNvSpPr/>
          <p:nvPr/>
        </p:nvSpPr>
        <p:spPr>
          <a:xfrm>
            <a:off x="905955" y="3231411"/>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pitchFamily="50" charset="-128"/>
                <a:ea typeface="メイリオ" pitchFamily="50" charset="-128"/>
                <a:cs typeface="メイリオ" pitchFamily="50" charset="-128"/>
              </a:rPr>
              <a:t>アセスメント</a:t>
            </a:r>
          </a:p>
        </p:txBody>
      </p:sp>
      <p:sp>
        <p:nvSpPr>
          <p:cNvPr id="10" name="角丸四角形 9"/>
          <p:cNvSpPr/>
          <p:nvPr/>
        </p:nvSpPr>
        <p:spPr>
          <a:xfrm>
            <a:off x="672594" y="3747886"/>
            <a:ext cx="711200" cy="330200"/>
          </a:xfrm>
          <a:prstGeom prst="round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latin typeface="メイリオ" pitchFamily="50" charset="-128"/>
                <a:ea typeface="メイリオ" pitchFamily="50" charset="-128"/>
                <a:cs typeface="メイリオ" pitchFamily="50" charset="-128"/>
              </a:rPr>
              <a:t>プラン</a:t>
            </a:r>
          </a:p>
        </p:txBody>
      </p:sp>
      <p:cxnSp>
        <p:nvCxnSpPr>
          <p:cNvPr id="12" name="直線矢印コネクタ 11"/>
          <p:cNvCxnSpPr>
            <a:stCxn id="5" idx="2"/>
            <a:endCxn id="6" idx="0"/>
          </p:cNvCxnSpPr>
          <p:nvPr/>
        </p:nvCxnSpPr>
        <p:spPr>
          <a:xfrm>
            <a:off x="1525874" y="1950791"/>
            <a:ext cx="0" cy="412759"/>
          </a:xfrm>
          <a:prstGeom prst="straightConnector1">
            <a:avLst/>
          </a:prstGeom>
          <a:ln w="47625">
            <a:solidFill>
              <a:srgbClr val="66FF33"/>
            </a:solidFill>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a:stCxn id="6" idx="2"/>
            <a:endCxn id="7" idx="0"/>
          </p:cNvCxnSpPr>
          <p:nvPr/>
        </p:nvCxnSpPr>
        <p:spPr>
          <a:xfrm>
            <a:off x="1525874" y="2824961"/>
            <a:ext cx="0" cy="406450"/>
          </a:xfrm>
          <a:prstGeom prst="straightConnector1">
            <a:avLst/>
          </a:prstGeom>
          <a:ln w="34925">
            <a:solidFill>
              <a:srgbClr val="66FF33"/>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859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730" y="109094"/>
            <a:ext cx="7886700" cy="1325563"/>
          </a:xfrm>
        </p:spPr>
        <p:txBody>
          <a:bodyPr>
            <a:noAutofit/>
          </a:bodyPr>
          <a:lstStyle/>
          <a:p>
            <a:pPr>
              <a:lnSpc>
                <a:spcPts val="3000"/>
              </a:lnSpc>
            </a:pPr>
            <a:r>
              <a:rPr kumimoji="1" lang="en-US" altLang="ja-JP"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a:t>
            </a:r>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３</a:t>
            </a:r>
            <a:r>
              <a:rPr kumimoji="1" lang="en-US" altLang="ja-JP"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 </a:t>
            </a:r>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プランニング</a:t>
            </a:r>
          </a:p>
        </p:txBody>
      </p:sp>
      <p:sp>
        <p:nvSpPr>
          <p:cNvPr id="4" name="スライド番号プレースホルダー 3"/>
          <p:cNvSpPr>
            <a:spLocks noGrp="1"/>
          </p:cNvSpPr>
          <p:nvPr>
            <p:ph type="sldNum" sz="quarter" idx="12"/>
          </p:nvPr>
        </p:nvSpPr>
        <p:spPr/>
        <p:txBody>
          <a:bodyPr/>
          <a:lstStyle/>
          <a:p>
            <a:fld id="{5FD889E0-CAB2-4699-909D-B9A88D47ACBE}" type="slidenum">
              <a:rPr lang="en-US" smtClean="0"/>
              <a:pPr/>
              <a:t>37</a:t>
            </a:fld>
            <a:endParaRPr lang="en-US"/>
          </a:p>
        </p:txBody>
      </p:sp>
      <p:sp>
        <p:nvSpPr>
          <p:cNvPr id="30" name="正方形/長方形 29"/>
          <p:cNvSpPr/>
          <p:nvPr/>
        </p:nvSpPr>
        <p:spPr>
          <a:xfrm>
            <a:off x="284163" y="3195247"/>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メイリオ"/>
                <a:ea typeface="メイリオ"/>
                <a:cs typeface="メイリオ"/>
              </a:rPr>
              <a:t>インテーク</a:t>
            </a:r>
            <a:endParaRPr kumimoji="1" lang="en-US" altLang="ja-JP" dirty="0">
              <a:latin typeface="メイリオ"/>
              <a:ea typeface="メイリオ"/>
              <a:cs typeface="メイリオ"/>
            </a:endParaRPr>
          </a:p>
          <a:p>
            <a:pPr algn="ctr"/>
            <a:r>
              <a:rPr kumimoji="1" lang="en-US" altLang="ja-JP" sz="1200" dirty="0">
                <a:latin typeface="メイリオ"/>
                <a:ea typeface="メイリオ"/>
                <a:cs typeface="メイリオ"/>
              </a:rPr>
              <a:t>(</a:t>
            </a:r>
            <a:r>
              <a:rPr kumimoji="1" lang="ja-JP" altLang="en-US" sz="1200" dirty="0">
                <a:latin typeface="メイリオ"/>
                <a:ea typeface="メイリオ"/>
                <a:cs typeface="メイリオ"/>
              </a:rPr>
              <a:t>・アセスメント</a:t>
            </a:r>
            <a:r>
              <a:rPr kumimoji="1" lang="en-US" altLang="ja-JP" sz="1200" dirty="0">
                <a:latin typeface="メイリオ"/>
                <a:ea typeface="メイリオ"/>
                <a:cs typeface="メイリオ"/>
              </a:rPr>
              <a:t>)</a:t>
            </a:r>
            <a:endParaRPr kumimoji="1" lang="ja-JP" altLang="en-US" sz="1200" dirty="0">
              <a:latin typeface="メイリオ"/>
              <a:ea typeface="メイリオ"/>
              <a:cs typeface="メイリオ"/>
            </a:endParaRPr>
          </a:p>
        </p:txBody>
      </p:sp>
      <p:sp>
        <p:nvSpPr>
          <p:cNvPr id="31" name="正方形/長方形 30"/>
          <p:cNvSpPr/>
          <p:nvPr/>
        </p:nvSpPr>
        <p:spPr>
          <a:xfrm>
            <a:off x="2129816" y="3195247"/>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a:latin typeface="メイリオ"/>
                <a:ea typeface="メイリオ"/>
                <a:cs typeface="メイリオ"/>
              </a:rPr>
              <a:t>アセスメント</a:t>
            </a:r>
            <a:endParaRPr kumimoji="1" lang="en-US" altLang="ja-JP" b="1">
              <a:latin typeface="メイリオ"/>
              <a:ea typeface="メイリオ"/>
              <a:cs typeface="メイリオ"/>
            </a:endParaRPr>
          </a:p>
        </p:txBody>
      </p:sp>
      <p:sp>
        <p:nvSpPr>
          <p:cNvPr id="32" name="正方形/長方形 31"/>
          <p:cNvSpPr/>
          <p:nvPr/>
        </p:nvSpPr>
        <p:spPr>
          <a:xfrm>
            <a:off x="3975469" y="3195247"/>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プランニング</a:t>
            </a:r>
            <a:endParaRPr kumimoji="1" lang="en-US" altLang="ja-JP">
              <a:latin typeface="メイリオ"/>
              <a:ea typeface="メイリオ"/>
              <a:cs typeface="メイリオ"/>
            </a:endParaRPr>
          </a:p>
        </p:txBody>
      </p:sp>
      <p:sp>
        <p:nvSpPr>
          <p:cNvPr id="33" name="正方形/長方形 32"/>
          <p:cNvSpPr/>
          <p:nvPr/>
        </p:nvSpPr>
        <p:spPr>
          <a:xfrm>
            <a:off x="2064249" y="4852125"/>
            <a:ext cx="1088524" cy="635688"/>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サービス等</a:t>
            </a:r>
            <a:endParaRPr kumimoji="1" lang="en-US" altLang="ja-JP" sz="1400" dirty="0">
              <a:latin typeface="メイリオ"/>
              <a:ea typeface="メイリオ"/>
              <a:cs typeface="メイリオ"/>
            </a:endParaRPr>
          </a:p>
          <a:p>
            <a:pPr algn="ctr"/>
            <a:r>
              <a:rPr kumimoji="1" lang="ja-JP" altLang="en-US" sz="1400" dirty="0">
                <a:latin typeface="メイリオ"/>
                <a:ea typeface="メイリオ"/>
                <a:cs typeface="メイリオ"/>
              </a:rPr>
              <a:t>利用計画案</a:t>
            </a:r>
            <a:endParaRPr kumimoji="1" lang="en-US" altLang="ja-JP" sz="1400" dirty="0">
              <a:latin typeface="メイリオ"/>
              <a:ea typeface="メイリオ"/>
              <a:cs typeface="メイリオ"/>
            </a:endParaRPr>
          </a:p>
        </p:txBody>
      </p:sp>
      <p:sp>
        <p:nvSpPr>
          <p:cNvPr id="34" name="正方形/長方形 33"/>
          <p:cNvSpPr/>
          <p:nvPr/>
        </p:nvSpPr>
        <p:spPr>
          <a:xfrm>
            <a:off x="5821123" y="3191094"/>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モニタリング</a:t>
            </a:r>
            <a:endParaRPr kumimoji="1" lang="en-US" altLang="ja-JP">
              <a:latin typeface="メイリオ"/>
              <a:ea typeface="メイリオ"/>
              <a:cs typeface="メイリオ"/>
            </a:endParaRPr>
          </a:p>
        </p:txBody>
      </p:sp>
      <p:sp>
        <p:nvSpPr>
          <p:cNvPr id="35" name="正方形/長方形 34"/>
          <p:cNvSpPr/>
          <p:nvPr/>
        </p:nvSpPr>
        <p:spPr>
          <a:xfrm>
            <a:off x="7699237" y="3191094"/>
            <a:ext cx="1019845"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終結</a:t>
            </a:r>
            <a:endParaRPr kumimoji="1" lang="en-US" altLang="ja-JP">
              <a:latin typeface="メイリオ"/>
              <a:ea typeface="メイリオ"/>
              <a:cs typeface="メイリオ"/>
            </a:endParaRPr>
          </a:p>
        </p:txBody>
      </p:sp>
      <p:cxnSp>
        <p:nvCxnSpPr>
          <p:cNvPr id="36" name="直線矢印コネクタ 35"/>
          <p:cNvCxnSpPr>
            <a:stCxn id="30" idx="3"/>
            <a:endCxn id="31" idx="1"/>
          </p:cNvCxnSpPr>
          <p:nvPr/>
        </p:nvCxnSpPr>
        <p:spPr>
          <a:xfrm>
            <a:off x="1919427" y="3669166"/>
            <a:ext cx="210389"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a:stCxn id="31" idx="3"/>
            <a:endCxn id="32" idx="1"/>
          </p:cNvCxnSpPr>
          <p:nvPr/>
        </p:nvCxnSpPr>
        <p:spPr>
          <a:xfrm>
            <a:off x="3765080" y="3669166"/>
            <a:ext cx="210389"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a:stCxn id="32" idx="3"/>
            <a:endCxn id="34" idx="1"/>
          </p:cNvCxnSpPr>
          <p:nvPr/>
        </p:nvCxnSpPr>
        <p:spPr>
          <a:xfrm flipV="1">
            <a:off x="5610733" y="3665013"/>
            <a:ext cx="210390" cy="4153"/>
          </a:xfrm>
          <a:prstGeom prst="straightConnector1">
            <a:avLst/>
          </a:prstGeom>
          <a:ln w="101600">
            <a:solidFill>
              <a:srgbClr val="00B050">
                <a:alpha val="25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a:stCxn id="34" idx="3"/>
            <a:endCxn id="35" idx="1"/>
          </p:cNvCxnSpPr>
          <p:nvPr/>
        </p:nvCxnSpPr>
        <p:spPr>
          <a:xfrm>
            <a:off x="7456387" y="3665013"/>
            <a:ext cx="242850" cy="0"/>
          </a:xfrm>
          <a:prstGeom prst="straightConnector1">
            <a:avLst/>
          </a:prstGeom>
          <a:ln w="101600">
            <a:solidFill>
              <a:srgbClr val="00B050">
                <a:alpha val="25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40" name="カギ線コネクタ 39"/>
          <p:cNvCxnSpPr>
            <a:stCxn id="34" idx="0"/>
            <a:endCxn id="31" idx="0"/>
          </p:cNvCxnSpPr>
          <p:nvPr/>
        </p:nvCxnSpPr>
        <p:spPr>
          <a:xfrm rot="16200000" flipH="1" flipV="1">
            <a:off x="4791025" y="1347516"/>
            <a:ext cx="4153" cy="3691307"/>
          </a:xfrm>
          <a:prstGeom prst="bentConnector3">
            <a:avLst>
              <a:gd name="adj1" fmla="val -14300409"/>
            </a:avLst>
          </a:prstGeom>
          <a:ln w="101600">
            <a:solidFill>
              <a:srgbClr val="00B050">
                <a:alpha val="25000"/>
              </a:srgbClr>
            </a:solidFill>
            <a:tailEnd type="arrow"/>
          </a:ln>
        </p:spPr>
        <p:style>
          <a:lnRef idx="2">
            <a:schemeClr val="accent1"/>
          </a:lnRef>
          <a:fillRef idx="0">
            <a:schemeClr val="accent1"/>
          </a:fillRef>
          <a:effectRef idx="1">
            <a:schemeClr val="accent1"/>
          </a:effectRef>
          <a:fontRef idx="minor">
            <a:schemeClr val="tx1"/>
          </a:fontRef>
        </p:style>
      </p:cxnSp>
      <p:sp>
        <p:nvSpPr>
          <p:cNvPr id="41" name="角丸四角形 40"/>
          <p:cNvSpPr/>
          <p:nvPr/>
        </p:nvSpPr>
        <p:spPr>
          <a:xfrm>
            <a:off x="1130766" y="4019087"/>
            <a:ext cx="754544" cy="469667"/>
          </a:xfrm>
          <a:prstGeom prst="roundRect">
            <a:avLst/>
          </a:prstGeom>
          <a:solidFill>
            <a:srgbClr val="00009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受理</a:t>
            </a:r>
          </a:p>
        </p:txBody>
      </p:sp>
      <p:sp>
        <p:nvSpPr>
          <p:cNvPr id="42" name="角丸四角形 41"/>
          <p:cNvSpPr/>
          <p:nvPr/>
        </p:nvSpPr>
        <p:spPr>
          <a:xfrm>
            <a:off x="4895317" y="4019087"/>
            <a:ext cx="956804" cy="469667"/>
          </a:xfrm>
          <a:prstGeom prst="roundRect">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介入</a:t>
            </a:r>
          </a:p>
        </p:txBody>
      </p:sp>
      <p:sp>
        <p:nvSpPr>
          <p:cNvPr id="43" name="正方形/長方形 42"/>
          <p:cNvSpPr/>
          <p:nvPr/>
        </p:nvSpPr>
        <p:spPr>
          <a:xfrm>
            <a:off x="5307771"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サービス等</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利用計画</a:t>
            </a:r>
            <a:endParaRPr kumimoji="1" lang="en-US" altLang="ja-JP" sz="1400">
              <a:latin typeface="メイリオ"/>
              <a:ea typeface="メイリオ"/>
              <a:cs typeface="メイリオ"/>
            </a:endParaRPr>
          </a:p>
        </p:txBody>
      </p:sp>
      <p:sp>
        <p:nvSpPr>
          <p:cNvPr id="44" name="正方形/長方形 43"/>
          <p:cNvSpPr/>
          <p:nvPr/>
        </p:nvSpPr>
        <p:spPr>
          <a:xfrm>
            <a:off x="3264603" y="4852125"/>
            <a:ext cx="666863" cy="635688"/>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支給</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決定</a:t>
            </a:r>
            <a:endParaRPr kumimoji="1" lang="en-US" altLang="ja-JP" sz="1400">
              <a:latin typeface="メイリオ"/>
              <a:ea typeface="メイリオ"/>
              <a:cs typeface="メイリオ"/>
            </a:endParaRPr>
          </a:p>
        </p:txBody>
      </p:sp>
      <p:cxnSp>
        <p:nvCxnSpPr>
          <p:cNvPr id="45" name="直線コネクタ 44"/>
          <p:cNvCxnSpPr>
            <a:stCxn id="31" idx="2"/>
          </p:cNvCxnSpPr>
          <p:nvPr/>
        </p:nvCxnSpPr>
        <p:spPr>
          <a:xfrm flipH="1">
            <a:off x="2064249" y="4143085"/>
            <a:ext cx="883199" cy="70904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46" name="正方形/長方形 45"/>
          <p:cNvSpPr/>
          <p:nvPr/>
        </p:nvSpPr>
        <p:spPr>
          <a:xfrm>
            <a:off x="4029486"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サービス</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担当者会議</a:t>
            </a:r>
            <a:endParaRPr kumimoji="1" lang="en-US" altLang="ja-JP" sz="1400">
              <a:latin typeface="メイリオ"/>
              <a:ea typeface="メイリオ"/>
              <a:cs typeface="メイリオ"/>
            </a:endParaRPr>
          </a:p>
        </p:txBody>
      </p:sp>
      <p:cxnSp>
        <p:nvCxnSpPr>
          <p:cNvPr id="47" name="直線コネクタ 46"/>
          <p:cNvCxnSpPr/>
          <p:nvPr/>
        </p:nvCxnSpPr>
        <p:spPr>
          <a:xfrm>
            <a:off x="5610733" y="4143085"/>
            <a:ext cx="870947" cy="70904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33" idx="3"/>
            <a:endCxn id="44" idx="1"/>
          </p:cNvCxnSpPr>
          <p:nvPr/>
        </p:nvCxnSpPr>
        <p:spPr>
          <a:xfrm>
            <a:off x="3152773" y="5169969"/>
            <a:ext cx="111830" cy="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6" name="直線矢印コネクタ 55"/>
          <p:cNvCxnSpPr>
            <a:stCxn id="44" idx="3"/>
            <a:endCxn id="46" idx="1"/>
          </p:cNvCxnSpPr>
          <p:nvPr/>
        </p:nvCxnSpPr>
        <p:spPr>
          <a:xfrm>
            <a:off x="3931466" y="5169969"/>
            <a:ext cx="98020" cy="8698"/>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8" name="直線矢印コネクタ 57"/>
          <p:cNvCxnSpPr>
            <a:stCxn id="46" idx="3"/>
            <a:endCxn id="43" idx="1"/>
          </p:cNvCxnSpPr>
          <p:nvPr/>
        </p:nvCxnSpPr>
        <p:spPr>
          <a:xfrm>
            <a:off x="5203395" y="5178667"/>
            <a:ext cx="104376" cy="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0" name="角丸四角形 59"/>
          <p:cNvSpPr/>
          <p:nvPr/>
        </p:nvSpPr>
        <p:spPr>
          <a:xfrm>
            <a:off x="289242" y="4019087"/>
            <a:ext cx="754544" cy="469667"/>
          </a:xfrm>
          <a:prstGeom prst="roundRect">
            <a:avLst/>
          </a:prstGeom>
          <a:solidFill>
            <a:srgbClr val="00009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受付</a:t>
            </a:r>
          </a:p>
        </p:txBody>
      </p:sp>
      <p:sp>
        <p:nvSpPr>
          <p:cNvPr id="62" name="正方形/長方形 61"/>
          <p:cNvSpPr/>
          <p:nvPr/>
        </p:nvSpPr>
        <p:spPr>
          <a:xfrm>
            <a:off x="6622618" y="4852125"/>
            <a:ext cx="1173909" cy="653084"/>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継続サービス利用支援</a:t>
            </a:r>
          </a:p>
        </p:txBody>
      </p:sp>
      <p:cxnSp>
        <p:nvCxnSpPr>
          <p:cNvPr id="65" name="直線コネクタ 64"/>
          <p:cNvCxnSpPr>
            <a:endCxn id="62" idx="0"/>
          </p:cNvCxnSpPr>
          <p:nvPr/>
        </p:nvCxnSpPr>
        <p:spPr>
          <a:xfrm>
            <a:off x="6622618" y="3940965"/>
            <a:ext cx="586955" cy="911160"/>
          </a:xfrm>
          <a:prstGeom prst="line">
            <a:avLst/>
          </a:prstGeom>
          <a:ln w="63500">
            <a:solidFill>
              <a:srgbClr val="FF0000">
                <a:alpha val="25000"/>
              </a:srgbClr>
            </a:solidFill>
            <a:prstDash val="sysDash"/>
          </a:ln>
        </p:spPr>
        <p:style>
          <a:lnRef idx="2">
            <a:schemeClr val="accent1"/>
          </a:lnRef>
          <a:fillRef idx="0">
            <a:schemeClr val="accent1"/>
          </a:fillRef>
          <a:effectRef idx="1">
            <a:schemeClr val="accent1"/>
          </a:effectRef>
          <a:fontRef idx="minor">
            <a:schemeClr val="tx1"/>
          </a:fontRef>
        </p:style>
      </p:cxnSp>
      <p:sp>
        <p:nvSpPr>
          <p:cNvPr id="66" name="角丸四角形 65"/>
          <p:cNvSpPr/>
          <p:nvPr/>
        </p:nvSpPr>
        <p:spPr>
          <a:xfrm>
            <a:off x="6367094" y="4019087"/>
            <a:ext cx="956804" cy="469667"/>
          </a:xfrm>
          <a:prstGeom prst="roundRect">
            <a:avLst/>
          </a:prstGeom>
          <a:solidFill>
            <a:srgbClr val="C000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評価</a:t>
            </a:r>
          </a:p>
        </p:txBody>
      </p:sp>
      <p:sp>
        <p:nvSpPr>
          <p:cNvPr id="48" name="角丸四角形 47"/>
          <p:cNvSpPr/>
          <p:nvPr/>
        </p:nvSpPr>
        <p:spPr>
          <a:xfrm>
            <a:off x="6437957" y="5948897"/>
            <a:ext cx="2438399" cy="355600"/>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solidFill>
                  <a:schemeClr val="tx1"/>
                </a:solidFill>
                <a:latin typeface="メイリオ" pitchFamily="50" charset="-128"/>
                <a:ea typeface="メイリオ" pitchFamily="50" charset="-128"/>
                <a:cs typeface="メイリオ" pitchFamily="50" charset="-128"/>
              </a:rPr>
              <a:t>サービス担当者会議は次の講義！</a:t>
            </a:r>
          </a:p>
        </p:txBody>
      </p:sp>
    </p:spTree>
    <p:extLst>
      <p:ext uri="{BB962C8B-B14F-4D97-AF65-F5344CB8AC3E}">
        <p14:creationId xmlns:p14="http://schemas.microsoft.com/office/powerpoint/2010/main" val="2888373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5FD889E0-CAB2-4699-909D-B9A88D47ACBE}" type="slidenum">
              <a:rPr lang="en-US" smtClean="0"/>
              <a:pPr/>
              <a:t>38</a:t>
            </a:fld>
            <a:endParaRPr lang="en-US"/>
          </a:p>
        </p:txBody>
      </p:sp>
      <p:sp>
        <p:nvSpPr>
          <p:cNvPr id="5" name="Rectangle 2"/>
          <p:cNvSpPr txBox="1">
            <a:spLocks noChangeArrowheads="1"/>
          </p:cNvSpPr>
          <p:nvPr/>
        </p:nvSpPr>
        <p:spPr>
          <a:xfrm>
            <a:off x="292301" y="472243"/>
            <a:ext cx="8388350" cy="457200"/>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i="0" u="none" strike="noStrike" kern="1200" cap="none" spc="0" normalizeH="0" baseline="0" noProof="0" dirty="0">
                <a:ln>
                  <a:noFill/>
                </a:ln>
                <a:solidFill>
                  <a:schemeClr val="tx1"/>
                </a:solidFill>
                <a:effectLst/>
                <a:uLnTx/>
                <a:uFillTx/>
                <a:latin typeface="ＤＨＰ特太ゴシック体" panose="020B0500000000000000" pitchFamily="50" charset="-128"/>
                <a:ea typeface="ＤＨＰ特太ゴシック体" panose="020B0500000000000000" pitchFamily="50" charset="-128"/>
                <a:cs typeface="メイリオ"/>
              </a:rPr>
              <a:t>サービス等利用計画案の例</a:t>
            </a:r>
          </a:p>
        </p:txBody>
      </p:sp>
      <p:pic>
        <p:nvPicPr>
          <p:cNvPr id="2051" name="Picture 3"/>
          <p:cNvPicPr>
            <a:picLocks noChangeAspect="1" noChangeArrowheads="1"/>
          </p:cNvPicPr>
          <p:nvPr/>
        </p:nvPicPr>
        <p:blipFill>
          <a:blip r:embed="rId3" cstate="print"/>
          <a:srcRect/>
          <a:stretch>
            <a:fillRect/>
          </a:stretch>
        </p:blipFill>
        <p:spPr bwMode="auto">
          <a:xfrm>
            <a:off x="309236" y="1399208"/>
            <a:ext cx="8529966" cy="4096963"/>
          </a:xfrm>
          <a:prstGeom prst="rect">
            <a:avLst/>
          </a:prstGeom>
          <a:noFill/>
          <a:ln w="9525">
            <a:solidFill>
              <a:schemeClr val="tx1"/>
            </a:solidFill>
            <a:miter lim="800000"/>
            <a:headEnd/>
            <a:tailEnd/>
          </a:ln>
          <a:effectLst/>
        </p:spPr>
      </p:pic>
      <p:sp>
        <p:nvSpPr>
          <p:cNvPr id="6" name="角丸四角形吹き出し 5"/>
          <p:cNvSpPr/>
          <p:nvPr/>
        </p:nvSpPr>
        <p:spPr>
          <a:xfrm>
            <a:off x="474133" y="5581915"/>
            <a:ext cx="1329267" cy="829733"/>
          </a:xfrm>
          <a:prstGeom prst="wedgeRoundRectCallout">
            <a:avLst>
              <a:gd name="adj1" fmla="val 14515"/>
              <a:gd name="adj2" fmla="val -8341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t>ニーズ整理票「支援課題」を本人の言葉で書く</a:t>
            </a:r>
          </a:p>
        </p:txBody>
      </p:sp>
      <p:sp>
        <p:nvSpPr>
          <p:cNvPr id="8" name="円/楕円 7"/>
          <p:cNvSpPr/>
          <p:nvPr/>
        </p:nvSpPr>
        <p:spPr>
          <a:xfrm>
            <a:off x="400302" y="6193878"/>
            <a:ext cx="317002" cy="317002"/>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b="1" dirty="0">
                <a:solidFill>
                  <a:schemeClr val="tx1"/>
                </a:solidFill>
              </a:rPr>
              <a:t>4</a:t>
            </a:r>
            <a:endParaRPr kumimoji="1" lang="ja-JP" altLang="en-US" sz="2000" b="1" dirty="0">
              <a:solidFill>
                <a:schemeClr val="tx1"/>
              </a:solidFill>
            </a:endParaRPr>
          </a:p>
        </p:txBody>
      </p:sp>
      <p:sp>
        <p:nvSpPr>
          <p:cNvPr id="9" name="角丸四角形吹き出し 8"/>
          <p:cNvSpPr/>
          <p:nvPr/>
        </p:nvSpPr>
        <p:spPr>
          <a:xfrm>
            <a:off x="1879603" y="5579543"/>
            <a:ext cx="1456264" cy="829733"/>
          </a:xfrm>
          <a:prstGeom prst="wedgeRoundRectCallout">
            <a:avLst>
              <a:gd name="adj1" fmla="val 14515"/>
              <a:gd name="adj2" fmla="val -8341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t>ニーズ整理票「対応・方針」から導かれる</a:t>
            </a:r>
          </a:p>
        </p:txBody>
      </p:sp>
      <p:sp>
        <p:nvSpPr>
          <p:cNvPr id="10" name="円/楕円 9"/>
          <p:cNvSpPr/>
          <p:nvPr/>
        </p:nvSpPr>
        <p:spPr>
          <a:xfrm>
            <a:off x="1879603" y="6193878"/>
            <a:ext cx="317002" cy="317002"/>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b="1" dirty="0">
                <a:solidFill>
                  <a:schemeClr val="tx1"/>
                </a:solidFill>
              </a:rPr>
              <a:t>5</a:t>
            </a:r>
            <a:endParaRPr kumimoji="1" lang="ja-JP" altLang="en-US" sz="2000" b="1" dirty="0">
              <a:solidFill>
                <a:schemeClr val="tx1"/>
              </a:solidFill>
            </a:endParaRPr>
          </a:p>
        </p:txBody>
      </p:sp>
      <p:sp>
        <p:nvSpPr>
          <p:cNvPr id="11" name="角丸四角形吹き出し 10"/>
          <p:cNvSpPr/>
          <p:nvPr/>
        </p:nvSpPr>
        <p:spPr>
          <a:xfrm>
            <a:off x="6807860" y="501722"/>
            <a:ext cx="1456264" cy="829733"/>
          </a:xfrm>
          <a:prstGeom prst="wedgeRoundRectCallout">
            <a:avLst>
              <a:gd name="adj1" fmla="val -93043"/>
              <a:gd name="adj2" fmla="val 19107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t>ニーズ整理票「本人の意向」から導かれる</a:t>
            </a:r>
          </a:p>
        </p:txBody>
      </p:sp>
      <p:sp>
        <p:nvSpPr>
          <p:cNvPr id="12" name="円/楕円 11"/>
          <p:cNvSpPr/>
          <p:nvPr/>
        </p:nvSpPr>
        <p:spPr>
          <a:xfrm>
            <a:off x="7988466" y="1156020"/>
            <a:ext cx="317002" cy="317002"/>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b="1" dirty="0">
                <a:solidFill>
                  <a:schemeClr val="tx1"/>
                </a:solidFill>
              </a:rPr>
              <a:t>1</a:t>
            </a:r>
            <a:endParaRPr kumimoji="1" lang="ja-JP" altLang="en-US" sz="2000" b="1" dirty="0">
              <a:solidFill>
                <a:schemeClr val="tx1"/>
              </a:solidFill>
            </a:endParaRPr>
          </a:p>
        </p:txBody>
      </p:sp>
      <p:sp>
        <p:nvSpPr>
          <p:cNvPr id="13" name="角丸四角形吹き出し 12"/>
          <p:cNvSpPr/>
          <p:nvPr/>
        </p:nvSpPr>
        <p:spPr>
          <a:xfrm>
            <a:off x="7578327" y="2566704"/>
            <a:ext cx="1456264" cy="829733"/>
          </a:xfrm>
          <a:prstGeom prst="wedgeRoundRectCallout">
            <a:avLst>
              <a:gd name="adj1" fmla="val -79090"/>
              <a:gd name="adj2" fmla="val 1964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t>ニーズ整理票「支援課題」「対応・方針」から導かれる</a:t>
            </a:r>
          </a:p>
        </p:txBody>
      </p:sp>
      <p:sp>
        <p:nvSpPr>
          <p:cNvPr id="14" name="円/楕円 13"/>
          <p:cNvSpPr/>
          <p:nvPr/>
        </p:nvSpPr>
        <p:spPr>
          <a:xfrm>
            <a:off x="8408063" y="3356474"/>
            <a:ext cx="317002" cy="317002"/>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b="1" dirty="0">
                <a:solidFill>
                  <a:schemeClr val="tx1"/>
                </a:solidFill>
              </a:rPr>
              <a:t>4</a:t>
            </a:r>
            <a:endParaRPr kumimoji="1" lang="ja-JP" altLang="en-US" sz="2000" b="1" dirty="0">
              <a:solidFill>
                <a:schemeClr val="tx1"/>
              </a:solidFill>
            </a:endParaRPr>
          </a:p>
        </p:txBody>
      </p:sp>
      <p:sp>
        <p:nvSpPr>
          <p:cNvPr id="15" name="円/楕円 14"/>
          <p:cNvSpPr/>
          <p:nvPr/>
        </p:nvSpPr>
        <p:spPr>
          <a:xfrm>
            <a:off x="8812447" y="3356474"/>
            <a:ext cx="317002" cy="317002"/>
          </a:xfrm>
          <a:prstGeom prst="ellipse">
            <a:avLst/>
          </a:prstGeom>
          <a:solidFill>
            <a:schemeClr val="accent4">
              <a:lumMod val="20000"/>
              <a:lumOff val="80000"/>
            </a:schemeClr>
          </a:solidFill>
          <a:ln w="508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b="1" dirty="0">
                <a:solidFill>
                  <a:schemeClr val="tx1"/>
                </a:solidFill>
              </a:rPr>
              <a:t>5</a:t>
            </a:r>
            <a:endParaRPr kumimoji="1" lang="ja-JP" altLang="en-US" sz="2000" b="1"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5498" y="-25018"/>
            <a:ext cx="7886700" cy="1325563"/>
          </a:xfrm>
        </p:spPr>
        <p:txBody>
          <a:bodyPr>
            <a:normAutofit/>
          </a:bodyPr>
          <a:lstStyle/>
          <a:p>
            <a:pPr>
              <a:lnSpc>
                <a:spcPts val="1800"/>
              </a:lnSpc>
              <a:spcBef>
                <a:spcPts val="3000"/>
              </a:spcBef>
            </a:pPr>
            <a:r>
              <a:rPr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
            </a:r>
            <a:br>
              <a:rPr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br>
            <a:r>
              <a:rPr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
            </a:r>
            <a:br>
              <a:rPr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br>
            <a:r>
              <a:rPr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サービス等利用計画の作成</a:t>
            </a:r>
            <a:r>
              <a:rPr lang="ja-JP" altLang="en-US" sz="2800" dirty="0" smtClean="0">
                <a:solidFill>
                  <a:srgbClr val="C00000"/>
                </a:solidFill>
                <a:latin typeface="ＤＨＰ特太ゴシック体" panose="020B0500000000000000" pitchFamily="50" charset="-128"/>
                <a:ea typeface="ＤＨＰ特太ゴシック体" panose="020B0500000000000000" pitchFamily="50" charset="-128"/>
                <a:cs typeface="メイリオ"/>
              </a:rPr>
              <a:t>に当たって</a:t>
            </a:r>
            <a:r>
              <a:rPr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
            </a:r>
            <a:br>
              <a:rPr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br>
            <a:r>
              <a:rPr lang="en-US" altLang="ja-JP"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 </a:t>
            </a:r>
            <a:r>
              <a:rPr lang="en-US" altLang="ja-JP" sz="1400" dirty="0">
                <a:solidFill>
                  <a:srgbClr val="C00000"/>
                </a:solidFill>
                <a:latin typeface="ＤＨＰ特太ゴシック体" panose="020B0500000000000000" pitchFamily="50" charset="-128"/>
                <a:ea typeface="ＤＨＰ特太ゴシック体" panose="020B0500000000000000" pitchFamily="50" charset="-128"/>
                <a:cs typeface="メイリオ"/>
              </a:rPr>
              <a:t>『</a:t>
            </a:r>
            <a:r>
              <a:rPr lang="ja-JP" altLang="en-US" sz="1400" dirty="0">
                <a:solidFill>
                  <a:srgbClr val="C00000"/>
                </a:solidFill>
                <a:latin typeface="ＤＨＰ特太ゴシック体" panose="020B0500000000000000" pitchFamily="50" charset="-128"/>
                <a:ea typeface="ＤＨＰ特太ゴシック体" panose="020B0500000000000000" pitchFamily="50" charset="-128"/>
                <a:cs typeface="メイリオ"/>
              </a:rPr>
              <a:t>サービス等利用計画作成サポートブック</a:t>
            </a:r>
            <a:r>
              <a:rPr lang="en-US" altLang="ja-JP" sz="1400" dirty="0">
                <a:solidFill>
                  <a:srgbClr val="C00000"/>
                </a:solidFill>
                <a:latin typeface="ＤＨＰ特太ゴシック体" panose="020B0500000000000000" pitchFamily="50" charset="-128"/>
                <a:ea typeface="ＤＨＰ特太ゴシック体" panose="020B0500000000000000" pitchFamily="50" charset="-128"/>
                <a:cs typeface="メイリオ"/>
              </a:rPr>
              <a:t>』</a:t>
            </a:r>
            <a:r>
              <a:rPr lang="ja-JP" altLang="en-US" sz="1400" dirty="0">
                <a:solidFill>
                  <a:srgbClr val="C00000"/>
                </a:solidFill>
                <a:latin typeface="ＤＨＰ特太ゴシック体" panose="020B0500000000000000" pitchFamily="50" charset="-128"/>
                <a:ea typeface="ＤＨＰ特太ゴシック体" panose="020B0500000000000000" pitchFamily="50" charset="-128"/>
                <a:cs typeface="メイリオ"/>
              </a:rPr>
              <a:t> から</a:t>
            </a:r>
            <a:endParaRPr kumimoji="1" lang="ja-JP" altLang="en-US" sz="1400" dirty="0">
              <a:solidFill>
                <a:srgbClr val="C00000"/>
              </a:solidFill>
              <a:latin typeface="ＤＨＰ特太ゴシック体" panose="020B0500000000000000" pitchFamily="50" charset="-128"/>
              <a:ea typeface="ＤＨＰ特太ゴシック体" panose="020B0500000000000000" pitchFamily="50" charset="-128"/>
              <a:cs typeface="メイリオ"/>
            </a:endParaRPr>
          </a:p>
        </p:txBody>
      </p:sp>
      <p:sp>
        <p:nvSpPr>
          <p:cNvPr id="5" name="スライド番号プレースホルダー 4"/>
          <p:cNvSpPr>
            <a:spLocks noGrp="1"/>
          </p:cNvSpPr>
          <p:nvPr>
            <p:ph type="sldNum" sz="quarter" idx="12"/>
          </p:nvPr>
        </p:nvSpPr>
        <p:spPr/>
        <p:txBody>
          <a:bodyPr/>
          <a:lstStyle/>
          <a:p>
            <a:fld id="{5FD889E0-CAB2-4699-909D-B9A88D47ACBE}" type="slidenum">
              <a:rPr lang="en-US" smtClean="0"/>
              <a:pPr/>
              <a:t>39</a:t>
            </a:fld>
            <a:endParaRPr lang="en-US"/>
          </a:p>
        </p:txBody>
      </p:sp>
      <p:sp>
        <p:nvSpPr>
          <p:cNvPr id="4" name="テキスト ボックス 3"/>
          <p:cNvSpPr txBox="1"/>
          <p:nvPr/>
        </p:nvSpPr>
        <p:spPr>
          <a:xfrm>
            <a:off x="442659" y="1278533"/>
            <a:ext cx="8574087" cy="5262979"/>
          </a:xfrm>
          <a:prstGeom prst="rect">
            <a:avLst/>
          </a:prstGeom>
          <a:noFill/>
        </p:spPr>
        <p:txBody>
          <a:bodyPr wrap="square" rtlCol="0">
            <a:spAutoFit/>
          </a:bodyPr>
          <a:lstStyle/>
          <a:p>
            <a:r>
              <a:rPr kumimoji="1" lang="en-US" altLang="ja-JP" sz="1600" b="1" dirty="0">
                <a:latin typeface="ＭＳ ゴシック" panose="020B0609070205080204" pitchFamily="49" charset="-128"/>
                <a:ea typeface="ＭＳ ゴシック" panose="020B0609070205080204" pitchFamily="49" charset="-128"/>
                <a:cs typeface="メイリオ"/>
              </a:rPr>
              <a:t>【</a:t>
            </a:r>
            <a:r>
              <a:rPr kumimoji="1" lang="ja-JP" altLang="en-US" sz="1600" b="1" dirty="0">
                <a:latin typeface="ＭＳ ゴシック" panose="020B0609070205080204" pitchFamily="49" charset="-128"/>
                <a:ea typeface="ＭＳ ゴシック" panose="020B0609070205080204" pitchFamily="49" charset="-128"/>
                <a:cs typeface="メイリオ"/>
              </a:rPr>
              <a:t>必要性</a:t>
            </a:r>
            <a:r>
              <a:rPr kumimoji="1" lang="en-US" altLang="ja-JP" sz="1600" b="1" dirty="0">
                <a:latin typeface="ＭＳ ゴシック" panose="020B0609070205080204" pitchFamily="49" charset="-128"/>
                <a:ea typeface="ＭＳ ゴシック" panose="020B0609070205080204" pitchFamily="49" charset="-128"/>
                <a:cs typeface="メイリオ"/>
              </a:rPr>
              <a:t>】</a:t>
            </a:r>
            <a:r>
              <a:rPr kumimoji="1" lang="en-US" altLang="ja-JP" sz="1600" dirty="0">
                <a:latin typeface="ＭＳ ゴシック" panose="020B0609070205080204" pitchFamily="49" charset="-128"/>
                <a:ea typeface="ＭＳ ゴシック" panose="020B0609070205080204" pitchFamily="49" charset="-128"/>
                <a:cs typeface="メイリオ"/>
              </a:rPr>
              <a:t>(p.5-p.6)</a:t>
            </a:r>
            <a:endParaRPr kumimoji="1" lang="ja-JP" altLang="en-US" sz="1600" dirty="0">
              <a:latin typeface="ＭＳ ゴシック" panose="020B0609070205080204" pitchFamily="49" charset="-128"/>
              <a:ea typeface="ＭＳ ゴシック" panose="020B0609070205080204" pitchFamily="49" charset="-128"/>
              <a:cs typeface="メイリオ"/>
            </a:endParaRPr>
          </a:p>
          <a:p>
            <a:r>
              <a:rPr kumimoji="1" lang="ja-JP" altLang="en-US" sz="1600" dirty="0">
                <a:latin typeface="ＭＳ ゴシック" panose="020B0609070205080204" pitchFamily="49" charset="-128"/>
                <a:ea typeface="ＭＳ ゴシック" panose="020B0609070205080204" pitchFamily="49" charset="-128"/>
                <a:cs typeface="メイリオ"/>
              </a:rPr>
              <a:t>　　① ニーズに基づいた本人中心の支援を受けられる。</a:t>
            </a:r>
          </a:p>
          <a:p>
            <a:r>
              <a:rPr kumimoji="1" lang="ja-JP" altLang="en-US" sz="1600" dirty="0">
                <a:latin typeface="ＭＳ ゴシック" panose="020B0609070205080204" pitchFamily="49" charset="-128"/>
                <a:ea typeface="ＭＳ ゴシック" panose="020B0609070205080204" pitchFamily="49" charset="-128"/>
                <a:cs typeface="メイリオ"/>
              </a:rPr>
              <a:t>　　② チームによる質の高いサービスが提供できる。</a:t>
            </a:r>
          </a:p>
          <a:p>
            <a:r>
              <a:rPr kumimoji="1" lang="ja-JP" altLang="en-US" sz="1600" dirty="0">
                <a:latin typeface="ＭＳ ゴシック" panose="020B0609070205080204" pitchFamily="49" charset="-128"/>
                <a:ea typeface="ＭＳ ゴシック" panose="020B0609070205080204" pitchFamily="49" charset="-128"/>
                <a:cs typeface="メイリオ"/>
              </a:rPr>
              <a:t>　　③ サービス提供</a:t>
            </a:r>
            <a:r>
              <a:rPr kumimoji="1" lang="en-US" altLang="ja-JP" sz="1600" dirty="0">
                <a:latin typeface="ＭＳ ゴシック" panose="020B0609070205080204" pitchFamily="49" charset="-128"/>
                <a:ea typeface="ＭＳ ゴシック" panose="020B0609070205080204" pitchFamily="49" charset="-128"/>
                <a:cs typeface="メイリオ"/>
              </a:rPr>
              <a:t>(</a:t>
            </a:r>
            <a:r>
              <a:rPr kumimoji="1" lang="ja-JP" altLang="en-US" sz="1600" dirty="0">
                <a:latin typeface="ＭＳ ゴシック" panose="020B0609070205080204" pitchFamily="49" charset="-128"/>
                <a:ea typeface="ＭＳ ゴシック" panose="020B0609070205080204" pitchFamily="49" charset="-128"/>
                <a:cs typeface="メイリオ"/>
              </a:rPr>
              <a:t>支給決定</a:t>
            </a:r>
            <a:r>
              <a:rPr kumimoji="1" lang="en-US" altLang="ja-JP" sz="1600" dirty="0">
                <a:latin typeface="ＭＳ ゴシック" panose="020B0609070205080204" pitchFamily="49" charset="-128"/>
                <a:ea typeface="ＭＳ ゴシック" panose="020B0609070205080204" pitchFamily="49" charset="-128"/>
                <a:cs typeface="メイリオ"/>
              </a:rPr>
              <a:t>)</a:t>
            </a:r>
            <a:r>
              <a:rPr kumimoji="1" lang="ja-JP" altLang="en-US" sz="1600" dirty="0">
                <a:latin typeface="ＭＳ ゴシック" panose="020B0609070205080204" pitchFamily="49" charset="-128"/>
                <a:ea typeface="ＭＳ ゴシック" panose="020B0609070205080204" pitchFamily="49" charset="-128"/>
                <a:cs typeface="メイリオ"/>
              </a:rPr>
              <a:t>の根拠となる。</a:t>
            </a:r>
          </a:p>
          <a:p>
            <a:r>
              <a:rPr kumimoji="1" lang="ja-JP" altLang="en-US" sz="1600" dirty="0">
                <a:latin typeface="ＭＳ ゴシック" panose="020B0609070205080204" pitchFamily="49" charset="-128"/>
                <a:ea typeface="ＭＳ ゴシック" panose="020B0609070205080204" pitchFamily="49" charset="-128"/>
                <a:cs typeface="メイリオ"/>
              </a:rPr>
              <a:t>　　④ 地域全体のサービス充実の契機となる。</a:t>
            </a:r>
          </a:p>
          <a:p>
            <a:r>
              <a:rPr kumimoji="1" lang="en-US" altLang="ja-JP" sz="1600" b="1" dirty="0">
                <a:latin typeface="ＭＳ ゴシック" panose="020B0609070205080204" pitchFamily="49" charset="-128"/>
                <a:ea typeface="ＭＳ ゴシック" panose="020B0609070205080204" pitchFamily="49" charset="-128"/>
                <a:cs typeface="メイリオ"/>
              </a:rPr>
              <a:t>【</a:t>
            </a:r>
            <a:r>
              <a:rPr kumimoji="1" lang="ja-JP" altLang="en-US" sz="1600" b="1" dirty="0">
                <a:latin typeface="ＭＳ ゴシック" panose="020B0609070205080204" pitchFamily="49" charset="-128"/>
                <a:ea typeface="ＭＳ ゴシック" panose="020B0609070205080204" pitchFamily="49" charset="-128"/>
                <a:cs typeface="メイリオ"/>
              </a:rPr>
              <a:t>備えるべき特徴</a:t>
            </a:r>
            <a:r>
              <a:rPr kumimoji="1" lang="en-US" altLang="ja-JP" sz="1600" b="1" dirty="0">
                <a:latin typeface="ＭＳ ゴシック" panose="020B0609070205080204" pitchFamily="49" charset="-128"/>
                <a:ea typeface="ＭＳ ゴシック" panose="020B0609070205080204" pitchFamily="49" charset="-128"/>
                <a:cs typeface="メイリオ"/>
              </a:rPr>
              <a:t>】</a:t>
            </a:r>
            <a:r>
              <a:rPr kumimoji="1" lang="en-US" altLang="ja-JP" sz="1600" dirty="0">
                <a:latin typeface="ＭＳ ゴシック" panose="020B0609070205080204" pitchFamily="49" charset="-128"/>
                <a:ea typeface="ＭＳ ゴシック" panose="020B0609070205080204" pitchFamily="49" charset="-128"/>
                <a:cs typeface="メイリオ"/>
              </a:rPr>
              <a:t>(p.7-p.8)</a:t>
            </a:r>
          </a:p>
          <a:p>
            <a:r>
              <a:rPr kumimoji="1" lang="ja-JP" altLang="en-US" sz="1600" dirty="0">
                <a:latin typeface="ＭＳ ゴシック" panose="020B0609070205080204" pitchFamily="49" charset="-128"/>
                <a:ea typeface="ＭＳ ゴシック" panose="020B0609070205080204" pitchFamily="49" charset="-128"/>
                <a:cs typeface="メイリオ"/>
              </a:rPr>
              <a:t>　　① 自立支援計画であること。</a:t>
            </a:r>
          </a:p>
          <a:p>
            <a:r>
              <a:rPr kumimoji="1" lang="ja-JP" altLang="en-US" sz="1600" dirty="0">
                <a:latin typeface="ＭＳ ゴシック" panose="020B0609070205080204" pitchFamily="49" charset="-128"/>
                <a:ea typeface="ＭＳ ゴシック" panose="020B0609070205080204" pitchFamily="49" charset="-128"/>
                <a:cs typeface="メイリオ"/>
              </a:rPr>
              <a:t>　　② 総合支援計画であること。</a:t>
            </a:r>
          </a:p>
          <a:p>
            <a:r>
              <a:rPr kumimoji="1" lang="ja-JP" altLang="en-US" sz="1600" dirty="0">
                <a:latin typeface="ＭＳ ゴシック" panose="020B0609070205080204" pitchFamily="49" charset="-128"/>
                <a:ea typeface="ＭＳ ゴシック" panose="020B0609070205080204" pitchFamily="49" charset="-128"/>
                <a:cs typeface="メイリオ"/>
              </a:rPr>
              <a:t>　　③ 将来計画であること。</a:t>
            </a:r>
          </a:p>
          <a:p>
            <a:r>
              <a:rPr kumimoji="1" lang="ja-JP" altLang="en-US" sz="1600" dirty="0">
                <a:latin typeface="ＭＳ ゴシック" panose="020B0609070205080204" pitchFamily="49" charset="-128"/>
                <a:ea typeface="ＭＳ ゴシック" panose="020B0609070205080204" pitchFamily="49" charset="-128"/>
                <a:cs typeface="メイリオ"/>
              </a:rPr>
              <a:t>　　④ ライフステージを通した一環した支援計画であること。</a:t>
            </a:r>
          </a:p>
          <a:p>
            <a:r>
              <a:rPr kumimoji="1" lang="ja-JP" altLang="en-US" sz="1600" dirty="0">
                <a:latin typeface="ＭＳ ゴシック" panose="020B0609070205080204" pitchFamily="49" charset="-128"/>
                <a:ea typeface="ＭＳ ゴシック" panose="020B0609070205080204" pitchFamily="49" charset="-128"/>
                <a:cs typeface="メイリオ"/>
              </a:rPr>
              <a:t>　　⑤ 不足したサービス、資源を考える契機であること</a:t>
            </a:r>
          </a:p>
          <a:p>
            <a:r>
              <a:rPr kumimoji="1" lang="ja-JP" altLang="en-US" sz="1600" dirty="0">
                <a:latin typeface="ＭＳ ゴシック" panose="020B0609070205080204" pitchFamily="49" charset="-128"/>
                <a:ea typeface="ＭＳ ゴシック" panose="020B0609070205080204" pitchFamily="49" charset="-128"/>
                <a:cs typeface="メイリオ"/>
              </a:rPr>
              <a:t>　　⑥ ネットワークによる協働であること。</a:t>
            </a:r>
          </a:p>
          <a:p>
            <a:r>
              <a:rPr kumimoji="1" lang="en-US" altLang="ja-JP" sz="1600" b="1" dirty="0">
                <a:latin typeface="ＭＳ ゴシック" panose="020B0609070205080204" pitchFamily="49" charset="-128"/>
                <a:ea typeface="ＭＳ ゴシック" panose="020B0609070205080204" pitchFamily="49" charset="-128"/>
                <a:cs typeface="メイリオ"/>
              </a:rPr>
              <a:t>【</a:t>
            </a:r>
            <a:r>
              <a:rPr kumimoji="1" lang="ja-JP" altLang="en-US" sz="1600" b="1" dirty="0">
                <a:latin typeface="ＭＳ ゴシック" panose="020B0609070205080204" pitchFamily="49" charset="-128"/>
                <a:ea typeface="ＭＳ ゴシック" panose="020B0609070205080204" pitchFamily="49" charset="-128"/>
                <a:cs typeface="メイリオ"/>
              </a:rPr>
              <a:t>ポイント</a:t>
            </a:r>
            <a:r>
              <a:rPr kumimoji="1" lang="en-US" altLang="ja-JP" sz="1600" b="1" dirty="0">
                <a:latin typeface="ＭＳ ゴシック" panose="020B0609070205080204" pitchFamily="49" charset="-128"/>
                <a:ea typeface="ＭＳ ゴシック" panose="020B0609070205080204" pitchFamily="49" charset="-128"/>
                <a:cs typeface="メイリオ"/>
              </a:rPr>
              <a:t>】</a:t>
            </a:r>
            <a:r>
              <a:rPr kumimoji="1" lang="en-US" altLang="ja-JP" sz="1600" dirty="0">
                <a:latin typeface="ＭＳ ゴシック" panose="020B0609070205080204" pitchFamily="49" charset="-128"/>
                <a:ea typeface="ＭＳ ゴシック" panose="020B0609070205080204" pitchFamily="49" charset="-128"/>
                <a:cs typeface="メイリオ"/>
              </a:rPr>
              <a:t>(p.9-p.10)</a:t>
            </a:r>
          </a:p>
          <a:p>
            <a:r>
              <a:rPr kumimoji="1" lang="ja-JP" altLang="en-US" sz="1600" dirty="0">
                <a:latin typeface="ＭＳ ゴシック" panose="020B0609070205080204" pitchFamily="49" charset="-128"/>
                <a:ea typeface="ＭＳ ゴシック" panose="020B0609070205080204" pitchFamily="49" charset="-128"/>
                <a:cs typeface="メイリオ"/>
              </a:rPr>
              <a:t>　　① エンパワメントの視点が入っているか。</a:t>
            </a:r>
          </a:p>
          <a:p>
            <a:r>
              <a:rPr kumimoji="1" lang="ja-JP" altLang="en-US" sz="1600" dirty="0">
                <a:latin typeface="ＭＳ ゴシック" panose="020B0609070205080204" pitchFamily="49" charset="-128"/>
                <a:ea typeface="ＭＳ ゴシック" panose="020B0609070205080204" pitchFamily="49" charset="-128"/>
                <a:cs typeface="メイリオ"/>
              </a:rPr>
              <a:t>　　② アドボカシーの視点が入っているか。</a:t>
            </a:r>
          </a:p>
          <a:p>
            <a:r>
              <a:rPr kumimoji="1" lang="ja-JP" altLang="en-US" sz="1600" dirty="0">
                <a:latin typeface="ＭＳ ゴシック" panose="020B0609070205080204" pitchFamily="49" charset="-128"/>
                <a:ea typeface="ＭＳ ゴシック" panose="020B0609070205080204" pitchFamily="49" charset="-128"/>
                <a:cs typeface="メイリオ"/>
              </a:rPr>
              <a:t>　　③トータルな生活を支援する計画になっているか。</a:t>
            </a:r>
          </a:p>
          <a:p>
            <a:r>
              <a:rPr kumimoji="1" lang="ja-JP" altLang="en-US" sz="1600" dirty="0">
                <a:latin typeface="ＭＳ ゴシック" panose="020B0609070205080204" pitchFamily="49" charset="-128"/>
                <a:ea typeface="ＭＳ ゴシック" panose="020B0609070205080204" pitchFamily="49" charset="-128"/>
                <a:cs typeface="メイリオ"/>
              </a:rPr>
              <a:t>　　④ 連携、チームでの計画になっているか。</a:t>
            </a:r>
          </a:p>
          <a:p>
            <a:r>
              <a:rPr kumimoji="1" lang="ja-JP" altLang="en-US" sz="1600" dirty="0">
                <a:latin typeface="ＭＳ ゴシック" panose="020B0609070205080204" pitchFamily="49" charset="-128"/>
                <a:ea typeface="ＭＳ ゴシック" panose="020B0609070205080204" pitchFamily="49" charset="-128"/>
                <a:cs typeface="メイリオ"/>
              </a:rPr>
              <a:t>　　⑤ サービス等調整会議</a:t>
            </a:r>
            <a:r>
              <a:rPr kumimoji="1" lang="en-US" altLang="ja-JP" sz="1600" dirty="0">
                <a:latin typeface="ＭＳ ゴシック" panose="020B0609070205080204" pitchFamily="49" charset="-128"/>
                <a:ea typeface="ＭＳ ゴシック" panose="020B0609070205080204" pitchFamily="49" charset="-128"/>
                <a:cs typeface="メイリオ"/>
              </a:rPr>
              <a:t>(</a:t>
            </a:r>
            <a:r>
              <a:rPr kumimoji="1" lang="ja-JP" altLang="en-US" sz="1600" dirty="0">
                <a:latin typeface="ＭＳ ゴシック" panose="020B0609070205080204" pitchFamily="49" charset="-128"/>
                <a:ea typeface="ＭＳ ゴシック" panose="020B0609070205080204" pitchFamily="49" charset="-128"/>
                <a:cs typeface="メイリオ"/>
              </a:rPr>
              <a:t>サービス担当者会議</a:t>
            </a:r>
            <a:r>
              <a:rPr kumimoji="1" lang="en-US" altLang="ja-JP" sz="1600" dirty="0">
                <a:latin typeface="ＭＳ ゴシック" panose="020B0609070205080204" pitchFamily="49" charset="-128"/>
                <a:ea typeface="ＭＳ ゴシック" panose="020B0609070205080204" pitchFamily="49" charset="-128"/>
                <a:cs typeface="メイリオ"/>
              </a:rPr>
              <a:t>)</a:t>
            </a:r>
            <a:r>
              <a:rPr kumimoji="1" lang="ja-JP" altLang="en-US" sz="1600" dirty="0" err="1">
                <a:latin typeface="ＭＳ ゴシック" panose="020B0609070205080204" pitchFamily="49" charset="-128"/>
                <a:ea typeface="ＭＳ ゴシック" panose="020B0609070205080204" pitchFamily="49" charset="-128"/>
                <a:cs typeface="メイリオ"/>
              </a:rPr>
              <a:t>が開</a:t>
            </a:r>
            <a:r>
              <a:rPr kumimoji="1" lang="ja-JP" altLang="en-US" sz="1600" dirty="0">
                <a:latin typeface="ＭＳ ゴシック" panose="020B0609070205080204" pitchFamily="49" charset="-128"/>
                <a:ea typeface="ＭＳ ゴシック" panose="020B0609070205080204" pitchFamily="49" charset="-128"/>
                <a:cs typeface="メイリオ"/>
              </a:rPr>
              <a:t>催されているか。</a:t>
            </a:r>
          </a:p>
          <a:p>
            <a:r>
              <a:rPr kumimoji="1" lang="ja-JP" altLang="en-US" sz="1600" dirty="0">
                <a:latin typeface="ＭＳ ゴシック" panose="020B0609070205080204" pitchFamily="49" charset="-128"/>
                <a:ea typeface="ＭＳ ゴシック" panose="020B0609070205080204" pitchFamily="49" charset="-128"/>
                <a:cs typeface="メイリオ"/>
              </a:rPr>
              <a:t>　　⑥ ニーズに基づいた計画になっているか。</a:t>
            </a:r>
          </a:p>
          <a:p>
            <a:r>
              <a:rPr kumimoji="1" lang="ja-JP" altLang="en-US" sz="1600" dirty="0">
                <a:latin typeface="ＭＳ ゴシック" panose="020B0609070205080204" pitchFamily="49" charset="-128"/>
                <a:ea typeface="ＭＳ ゴシック" panose="020B0609070205080204" pitchFamily="49" charset="-128"/>
                <a:cs typeface="メイリオ"/>
              </a:rPr>
              <a:t>　　⑦ 中立公平な計画になっているか。</a:t>
            </a:r>
          </a:p>
          <a:p>
            <a:r>
              <a:rPr kumimoji="1" lang="ja-JP" altLang="en-US" sz="1600" dirty="0">
                <a:latin typeface="ＭＳ ゴシック" panose="020B0609070205080204" pitchFamily="49" charset="-128"/>
                <a:ea typeface="ＭＳ ゴシック" panose="020B0609070205080204" pitchFamily="49" charset="-128"/>
                <a:cs typeface="メイリオ"/>
              </a:rPr>
              <a:t>　　⑧ 生活の質を向上させる計画になっているか。</a:t>
            </a:r>
          </a:p>
        </p:txBody>
      </p:sp>
    </p:spTree>
    <p:extLst>
      <p:ext uri="{BB962C8B-B14F-4D97-AF65-F5344CB8AC3E}">
        <p14:creationId xmlns:p14="http://schemas.microsoft.com/office/powerpoint/2010/main" val="2613951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83865" y="1167057"/>
            <a:ext cx="7976271" cy="3500958"/>
          </a:xfrm>
          <a:prstGeom prst="rect">
            <a:avLst/>
          </a:prstGeom>
          <a:noFill/>
        </p:spPr>
        <p:txBody>
          <a:bodyPr wrap="square" rtlCol="0">
            <a:spAutoFit/>
          </a:bodyPr>
          <a:lstStyle/>
          <a:p>
            <a:r>
              <a:rPr lang="ja-JP" altLang="en-US" sz="2215">
                <a:latin typeface="ＭＳ ゴシック" panose="020B0609070205080204" pitchFamily="49" charset="-128"/>
                <a:ea typeface="ＭＳ ゴシック" panose="020B0609070205080204" pitchFamily="49" charset="-128"/>
                <a:cs typeface="メイリオ" pitchFamily="50" charset="-128"/>
              </a:rPr>
              <a:t>① 導入</a:t>
            </a:r>
            <a:r>
              <a:rPr lang="ja-JP" altLang="en-US" sz="2215" smtClean="0">
                <a:latin typeface="ＭＳ ゴシック" panose="020B0609070205080204" pitchFamily="49" charset="-128"/>
                <a:ea typeface="ＭＳ ゴシック" panose="020B0609070205080204" pitchFamily="49" charset="-128"/>
                <a:cs typeface="メイリオ" pitchFamily="50" charset="-128"/>
              </a:rPr>
              <a:t>（はじめに）</a:t>
            </a:r>
            <a:r>
              <a:rPr lang="ja-JP" altLang="en-US" sz="2215">
                <a:latin typeface="ＭＳ ゴシック" panose="020B0609070205080204" pitchFamily="49" charset="-128"/>
                <a:ea typeface="ＭＳ ゴシック" panose="020B0609070205080204" pitchFamily="49" charset="-128"/>
                <a:cs typeface="メイリオ" pitchFamily="50" charset="-128"/>
              </a:rPr>
              <a:t>　分</a:t>
            </a:r>
            <a:endParaRPr lang="ja-JP" altLang="en-US" sz="2215" dirty="0">
              <a:latin typeface="ＭＳ ゴシック" panose="020B0609070205080204" pitchFamily="49" charset="-128"/>
              <a:ea typeface="ＭＳ ゴシック" panose="020B0609070205080204" pitchFamily="49" charset="-128"/>
              <a:cs typeface="メイリオ" pitchFamily="50" charset="-128"/>
            </a:endParaRPr>
          </a:p>
          <a:p>
            <a:r>
              <a:rPr lang="ja-JP" altLang="en-US" sz="2215">
                <a:latin typeface="ＭＳ ゴシック" panose="020B0609070205080204" pitchFamily="49" charset="-128"/>
                <a:ea typeface="ＭＳ ゴシック" panose="020B0609070205080204" pitchFamily="49" charset="-128"/>
                <a:cs typeface="メイリオ" pitchFamily="50" charset="-128"/>
              </a:rPr>
              <a:t>　・本科目の獲得目標と内容、実施上の留意点</a:t>
            </a:r>
          </a:p>
          <a:p>
            <a:r>
              <a:rPr lang="en-US" altLang="ja-JP" sz="2215" smtClean="0">
                <a:latin typeface="ＭＳ ゴシック" panose="020B0609070205080204" pitchFamily="49" charset="-128"/>
                <a:ea typeface="ＭＳ ゴシック" panose="020B0609070205080204" pitchFamily="49" charset="-128"/>
                <a:cs typeface="メイリオ" pitchFamily="50" charset="-128"/>
              </a:rPr>
              <a:t>  </a:t>
            </a:r>
            <a:r>
              <a:rPr lang="ja-JP" altLang="en-US" sz="2215" smtClean="0">
                <a:latin typeface="ＭＳ ゴシック" panose="020B0609070205080204" pitchFamily="49" charset="-128"/>
                <a:ea typeface="ＭＳ ゴシック" panose="020B0609070205080204" pitchFamily="49" charset="-128"/>
                <a:cs typeface="メイリオ" pitchFamily="50" charset="-128"/>
              </a:rPr>
              <a:t>・これまでの復習</a:t>
            </a:r>
          </a:p>
          <a:p>
            <a:endParaRPr lang="en-US" altLang="ja-JP" sz="2215" dirty="0">
              <a:latin typeface="ＭＳ ゴシック" panose="020B0609070205080204" pitchFamily="49" charset="-128"/>
              <a:ea typeface="ＭＳ ゴシック" panose="020B0609070205080204" pitchFamily="49" charset="-128"/>
              <a:cs typeface="メイリオ" pitchFamily="50" charset="-128"/>
            </a:endParaRPr>
          </a:p>
          <a:p>
            <a:r>
              <a:rPr lang="ja-JP" altLang="en-US" sz="2215" smtClean="0">
                <a:latin typeface="ＭＳ ゴシック" panose="020B0609070205080204" pitchFamily="49" charset="-128"/>
                <a:ea typeface="ＭＳ ゴシック" panose="020B0609070205080204" pitchFamily="49" charset="-128"/>
                <a:cs typeface="メイリオ" pitchFamily="50" charset="-128"/>
              </a:rPr>
              <a:t>② ケアマネジメントの展開、プロセス毎の概要と留意点</a:t>
            </a:r>
            <a:r>
              <a:rPr lang="ja-JP" altLang="en-US" sz="2215">
                <a:latin typeface="ＭＳ ゴシック" panose="020B0609070205080204" pitchFamily="49" charset="-128"/>
                <a:ea typeface="ＭＳ ゴシック" panose="020B0609070205080204" pitchFamily="49" charset="-128"/>
                <a:cs typeface="メイリオ" pitchFamily="50" charset="-128"/>
              </a:rPr>
              <a:t>　分</a:t>
            </a:r>
          </a:p>
          <a:p>
            <a:r>
              <a:rPr lang="ja-JP" altLang="en-US" sz="2215">
                <a:latin typeface="ＭＳ ゴシック" panose="020B0609070205080204" pitchFamily="49" charset="-128"/>
                <a:ea typeface="ＭＳ ゴシック" panose="020B0609070205080204" pitchFamily="49" charset="-128"/>
                <a:cs typeface="メイリオ" pitchFamily="50" charset="-128"/>
              </a:rPr>
              <a:t>　・</a:t>
            </a:r>
          </a:p>
          <a:p>
            <a:endParaRPr lang="ja-JP" altLang="en-US" sz="2215">
              <a:latin typeface="ＭＳ ゴシック" panose="020B0609070205080204" pitchFamily="49" charset="-128"/>
              <a:ea typeface="ＭＳ ゴシック" panose="020B0609070205080204" pitchFamily="49" charset="-128"/>
              <a:cs typeface="メイリオ" pitchFamily="50" charset="-128"/>
            </a:endParaRPr>
          </a:p>
          <a:p>
            <a:r>
              <a:rPr lang="ja-JP" altLang="en-US" sz="2215" smtClean="0">
                <a:latin typeface="ＭＳ ゴシック" panose="020B0609070205080204" pitchFamily="49" charset="-128"/>
                <a:ea typeface="ＭＳ ゴシック" panose="020B0609070205080204" pitchFamily="49" charset="-128"/>
                <a:cs typeface="メイリオ" pitchFamily="50" charset="-128"/>
              </a:rPr>
              <a:t>③ 多職種連携とチーム支援</a:t>
            </a:r>
            <a:r>
              <a:rPr lang="ja-JP" altLang="en-US" sz="2215">
                <a:latin typeface="ＭＳ ゴシック" panose="020B0609070205080204" pitchFamily="49" charset="-128"/>
                <a:ea typeface="ＭＳ ゴシック" panose="020B0609070205080204" pitchFamily="49" charset="-128"/>
                <a:cs typeface="メイリオ" pitchFamily="50" charset="-128"/>
              </a:rPr>
              <a:t>　分</a:t>
            </a:r>
          </a:p>
          <a:p>
            <a:endParaRPr lang="ja-JP" altLang="en-US" sz="2215" dirty="0">
              <a:latin typeface="ＭＳ ゴシック" panose="020B0609070205080204" pitchFamily="49" charset="-128"/>
              <a:ea typeface="ＭＳ ゴシック" panose="020B0609070205080204" pitchFamily="49" charset="-128"/>
              <a:cs typeface="メイリオ" pitchFamily="50" charset="-128"/>
            </a:endParaRPr>
          </a:p>
          <a:p>
            <a:r>
              <a:rPr lang="ja-JP" altLang="en-US" sz="2215">
                <a:latin typeface="ＭＳ ゴシック" panose="020B0609070205080204" pitchFamily="49" charset="-128"/>
                <a:ea typeface="ＭＳ ゴシック" panose="020B0609070205080204" pitchFamily="49" charset="-128"/>
                <a:cs typeface="メイリオ" pitchFamily="50" charset="-128"/>
              </a:rPr>
              <a:t>④ まとめ　</a:t>
            </a:r>
            <a:r>
              <a:rPr lang="ja-JP" altLang="en-US" sz="2215" smtClean="0">
                <a:latin typeface="ＭＳ ゴシック" panose="020B0609070205080204" pitchFamily="49" charset="-128"/>
                <a:ea typeface="ＭＳ ゴシック" panose="020B0609070205080204" pitchFamily="49" charset="-128"/>
                <a:cs typeface="メイリオ" pitchFamily="50" charset="-128"/>
              </a:rPr>
              <a:t>分</a:t>
            </a:r>
            <a:endParaRPr lang="ja-JP" altLang="en-US" sz="2215" dirty="0">
              <a:latin typeface="ＭＳ ゴシック" panose="020B0609070205080204" pitchFamily="49" charset="-128"/>
              <a:ea typeface="ＭＳ ゴシック" panose="020B0609070205080204" pitchFamily="49" charset="-128"/>
              <a:cs typeface="メイリオ" pitchFamily="50" charset="-128"/>
            </a:endParaRPr>
          </a:p>
        </p:txBody>
      </p:sp>
      <p:sp>
        <p:nvSpPr>
          <p:cNvPr id="3" name="テキスト ボックス 2"/>
          <p:cNvSpPr txBox="1"/>
          <p:nvPr/>
        </p:nvSpPr>
        <p:spPr>
          <a:xfrm>
            <a:off x="517396" y="504368"/>
            <a:ext cx="7976271" cy="490134"/>
          </a:xfrm>
          <a:prstGeom prst="rect">
            <a:avLst/>
          </a:prstGeom>
          <a:noFill/>
        </p:spPr>
        <p:txBody>
          <a:bodyPr wrap="square" rtlCol="0">
            <a:spAutoFit/>
          </a:bodyPr>
          <a:lstStyle/>
          <a:p>
            <a:r>
              <a:rPr lang="ja-JP" altLang="en-US" sz="2585" b="1">
                <a:latin typeface="ＭＳ ゴシック" panose="020B0609070205080204" pitchFamily="49" charset="-128"/>
                <a:ea typeface="ＭＳ ゴシック" panose="020B0609070205080204" pitchFamily="49" charset="-128"/>
                <a:cs typeface="メイリオ" pitchFamily="50" charset="-128"/>
              </a:rPr>
              <a:t>本日の流れ</a:t>
            </a:r>
            <a:r>
              <a:rPr lang="ja-JP" altLang="en-US" sz="2585" b="1" smtClean="0">
                <a:latin typeface="ＭＳ ゴシック" panose="020B0609070205080204" pitchFamily="49" charset="-128"/>
                <a:ea typeface="ＭＳ ゴシック" panose="020B0609070205080204" pitchFamily="49" charset="-128"/>
                <a:cs typeface="メイリオ" pitchFamily="50" charset="-128"/>
              </a:rPr>
              <a:t>（</a:t>
            </a:r>
            <a:r>
              <a:rPr lang="en-US" altLang="ja-JP" sz="2585" b="1" smtClean="0">
                <a:latin typeface="ＭＳ ゴシック" panose="020B0609070205080204" pitchFamily="49" charset="-128"/>
                <a:ea typeface="ＭＳ ゴシック" panose="020B0609070205080204" pitchFamily="49" charset="-128"/>
                <a:cs typeface="メイリオ" pitchFamily="50" charset="-128"/>
              </a:rPr>
              <a:t>75</a:t>
            </a:r>
            <a:r>
              <a:rPr lang="ja-JP" altLang="en-US" sz="2585" b="1" smtClean="0">
                <a:latin typeface="ＭＳ ゴシック" panose="020B0609070205080204" pitchFamily="49" charset="-128"/>
                <a:ea typeface="ＭＳ ゴシック" panose="020B0609070205080204" pitchFamily="49" charset="-128"/>
                <a:cs typeface="メイリオ" pitchFamily="50" charset="-128"/>
              </a:rPr>
              <a:t>分</a:t>
            </a:r>
            <a:r>
              <a:rPr lang="ja-JP" altLang="en-US" sz="2585" b="1">
                <a:latin typeface="ＭＳ ゴシック" panose="020B0609070205080204" pitchFamily="49" charset="-128"/>
                <a:ea typeface="ＭＳ ゴシック" panose="020B0609070205080204" pitchFamily="49" charset="-128"/>
                <a:cs typeface="メイリオ" pitchFamily="50" charset="-128"/>
              </a:rPr>
              <a:t>）</a:t>
            </a:r>
            <a:endParaRPr lang="ja-JP" altLang="en-US" sz="2585" b="1" dirty="0">
              <a:latin typeface="ＭＳ ゴシック" panose="020B0609070205080204" pitchFamily="49" charset="-128"/>
              <a:ea typeface="ＭＳ ゴシック" panose="020B0609070205080204" pitchFamily="49" charset="-128"/>
              <a:cs typeface="メイリオ" pitchFamily="50" charset="-128"/>
            </a:endParaRPr>
          </a:p>
        </p:txBody>
      </p:sp>
      <p:cxnSp>
        <p:nvCxnSpPr>
          <p:cNvPr id="6" name="直線コネクタ 5"/>
          <p:cNvCxnSpPr/>
          <p:nvPr/>
        </p:nvCxnSpPr>
        <p:spPr>
          <a:xfrm>
            <a:off x="583865" y="1036119"/>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6920529" y="324652"/>
            <a:ext cx="1825529" cy="42203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a:t>標準カリキュラム</a:t>
            </a:r>
          </a:p>
        </p:txBody>
      </p:sp>
    </p:spTree>
    <p:extLst>
      <p:ext uri="{BB962C8B-B14F-4D97-AF65-F5344CB8AC3E}">
        <p14:creationId xmlns:p14="http://schemas.microsoft.com/office/powerpoint/2010/main" val="2502893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292302" y="638785"/>
            <a:ext cx="8525774" cy="5798247"/>
          </a:xfrm>
          <a:prstGeom prst="rect">
            <a:avLst/>
          </a:prstGeom>
          <a:noFill/>
          <a:ln w="9525">
            <a:solidFill>
              <a:schemeClr val="tx1"/>
            </a:solidFill>
            <a:miter lim="800000"/>
            <a:headEnd/>
            <a:tailEnd/>
          </a:ln>
        </p:spPr>
      </p:pic>
      <p:sp>
        <p:nvSpPr>
          <p:cNvPr id="3" name="スライド番号プレースホルダ 2"/>
          <p:cNvSpPr>
            <a:spLocks noGrp="1"/>
          </p:cNvSpPr>
          <p:nvPr>
            <p:ph type="sldNum" sz="quarter" idx="12"/>
          </p:nvPr>
        </p:nvSpPr>
        <p:spPr/>
        <p:txBody>
          <a:bodyPr/>
          <a:lstStyle/>
          <a:p>
            <a:fld id="{5FD889E0-CAB2-4699-909D-B9A88D47ACBE}" type="slidenum">
              <a:rPr lang="en-US" smtClean="0"/>
              <a:pPr/>
              <a:t>40</a:t>
            </a:fld>
            <a:endParaRPr lang="en-US"/>
          </a:p>
        </p:txBody>
      </p:sp>
      <p:sp>
        <p:nvSpPr>
          <p:cNvPr id="5" name="Rectangle 2"/>
          <p:cNvSpPr txBox="1">
            <a:spLocks noChangeArrowheads="1"/>
          </p:cNvSpPr>
          <p:nvPr/>
        </p:nvSpPr>
        <p:spPr>
          <a:xfrm>
            <a:off x="292301" y="167443"/>
            <a:ext cx="8388350" cy="4572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メイリオ"/>
                <a:ea typeface="メイリオ"/>
                <a:cs typeface="メイリオ"/>
              </a:rPr>
              <a:t>サービス等利用計画</a:t>
            </a:r>
            <a:r>
              <a:rPr kumimoji="1" lang="ja-JP" altLang="en-US" sz="1600" b="1" noProof="0" dirty="0">
                <a:latin typeface="メイリオ"/>
                <a:ea typeface="メイリオ"/>
                <a:cs typeface="メイリオ"/>
              </a:rPr>
              <a:t>案</a:t>
            </a:r>
            <a:r>
              <a:rPr kumimoji="1" lang="ja-JP" altLang="en-US" sz="1600" b="1" i="0" u="none" strike="noStrike" kern="1200" cap="none" spc="0" normalizeH="0" baseline="0" noProof="0" dirty="0">
                <a:ln>
                  <a:noFill/>
                </a:ln>
                <a:solidFill>
                  <a:schemeClr val="tx1"/>
                </a:solidFill>
                <a:effectLst/>
                <a:uLnTx/>
                <a:uFillTx/>
                <a:latin typeface="メイリオ"/>
                <a:ea typeface="メイリオ"/>
                <a:cs typeface="メイリオ"/>
              </a:rPr>
              <a:t>作成上の</a:t>
            </a:r>
            <a:r>
              <a:rPr kumimoji="1" lang="ja-JP" altLang="en-US" sz="1600" b="1" dirty="0">
                <a:latin typeface="メイリオ"/>
                <a:ea typeface="メイリオ"/>
                <a:cs typeface="メイリオ"/>
              </a:rPr>
              <a:t>留意点</a:t>
            </a:r>
            <a:endParaRPr kumimoji="1" lang="ja-JP" altLang="en-US" sz="1600" b="1" i="0" u="none" strike="noStrike" kern="1200" cap="none" spc="0" normalizeH="0" baseline="0" noProof="0" dirty="0">
              <a:ln>
                <a:noFill/>
              </a:ln>
              <a:solidFill>
                <a:schemeClr val="tx1"/>
              </a:solidFill>
              <a:effectLst/>
              <a:uLnTx/>
              <a:uFillTx/>
              <a:latin typeface="メイリオ"/>
              <a:ea typeface="メイリオ"/>
              <a:cs typeface="メイリオ"/>
            </a:endParaRPr>
          </a:p>
        </p:txBody>
      </p:sp>
      <p:sp>
        <p:nvSpPr>
          <p:cNvPr id="16" name="テキスト ボックス 15"/>
          <p:cNvSpPr txBox="1"/>
          <p:nvPr/>
        </p:nvSpPr>
        <p:spPr>
          <a:xfrm>
            <a:off x="1572892" y="1346391"/>
            <a:ext cx="7055050" cy="1061829"/>
          </a:xfrm>
          <a:prstGeom prst="rect">
            <a:avLst/>
          </a:prstGeom>
          <a:noFill/>
          <a:ln>
            <a:solidFill>
              <a:srgbClr val="C00000"/>
            </a:solidFill>
            <a:prstDash val="dash"/>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利用者が希望する生活の全体像を記載する</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「こんなふうに生活したい」「こんなことをやってみたい」等</a:t>
            </a:r>
            <a:r>
              <a:rPr kumimoji="1" lang="en-US" altLang="ja-JP" sz="1050" dirty="0">
                <a:latin typeface="メイリオ" pitchFamily="50" charset="-128"/>
                <a:ea typeface="メイリオ" pitchFamily="50" charset="-128"/>
                <a:cs typeface="メイリオ" pitchFamily="50" charset="-128"/>
              </a:rPr>
              <a:t>)</a:t>
            </a:r>
            <a:r>
              <a:rPr kumimoji="1" lang="ja-JP" altLang="en-US" sz="1050" dirty="0" err="1">
                <a:latin typeface="メイリオ" pitchFamily="50" charset="-128"/>
                <a:ea typeface="メイリオ" pitchFamily="50" charset="-128"/>
                <a:cs typeface="メイリオ" pitchFamily="50" charset="-128"/>
              </a:rPr>
              <a:t>。</a:t>
            </a:r>
            <a:endParaRPr kumimoji="1" lang="ja-JP" altLang="en-US" sz="1050" dirty="0">
              <a:latin typeface="メイリオ" pitchFamily="50" charset="-128"/>
              <a:ea typeface="メイリオ" pitchFamily="50" charset="-128"/>
              <a:cs typeface="メイリオ" pitchFamily="50" charset="-128"/>
            </a:endParaRPr>
          </a:p>
          <a:p>
            <a:r>
              <a:rPr kumimoji="1" lang="ja-JP" altLang="en-US" sz="1050" dirty="0">
                <a:latin typeface="メイリオ" pitchFamily="50" charset="-128"/>
                <a:ea typeface="メイリオ" pitchFamily="50" charset="-128"/>
                <a:cs typeface="メイリオ" pitchFamily="50" charset="-128"/>
              </a:rPr>
              <a:t>○ 利用者の困り感を利用者と共有した上で、できるだけ利用者の言葉や表現を使い、前向きな表現で記載する。</a:t>
            </a:r>
          </a:p>
          <a:p>
            <a:r>
              <a:rPr kumimoji="1" lang="ja-JP" altLang="en-US" sz="1050" dirty="0">
                <a:latin typeface="メイリオ" pitchFamily="50" charset="-128"/>
                <a:ea typeface="メイリオ" pitchFamily="50" charset="-128"/>
                <a:cs typeface="メイリオ" pitchFamily="50" charset="-128"/>
              </a:rPr>
              <a:t>○ 抽象的な表現は避ける。</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例「安定した生活がしたい。」</a:t>
            </a:r>
            <a:r>
              <a:rPr kumimoji="1" lang="en-US" altLang="ja-JP" sz="1050" dirty="0">
                <a:latin typeface="メイリオ" pitchFamily="50" charset="-128"/>
                <a:ea typeface="メイリオ" pitchFamily="50" charset="-128"/>
                <a:cs typeface="メイリオ" pitchFamily="50" charset="-128"/>
              </a:rPr>
              <a:t>)</a:t>
            </a:r>
            <a:endParaRPr kumimoji="1" lang="ja-JP" altLang="en-US" sz="1050" dirty="0">
              <a:latin typeface="メイリオ" pitchFamily="50" charset="-128"/>
              <a:ea typeface="メイリオ" pitchFamily="50" charset="-128"/>
              <a:cs typeface="メイリオ" pitchFamily="50" charset="-128"/>
            </a:endParaRPr>
          </a:p>
          <a:p>
            <a:r>
              <a:rPr kumimoji="1" lang="ja-JP" altLang="en-US" sz="1050" dirty="0">
                <a:latin typeface="メイリオ" pitchFamily="50" charset="-128"/>
                <a:ea typeface="メイリオ" pitchFamily="50" charset="-128"/>
                <a:cs typeface="メイリオ" pitchFamily="50" charset="-128"/>
              </a:rPr>
              <a:t>○ 家族の意向を記載する場合、利用者の意向と明確に区別し誰の意向か明示する。内容的に家族の意向に偏らない</a:t>
            </a:r>
          </a:p>
          <a:p>
            <a:r>
              <a:rPr kumimoji="1" lang="ja-JP" altLang="en-US" sz="1050" dirty="0">
                <a:latin typeface="メイリオ" pitchFamily="50" charset="-128"/>
                <a:ea typeface="メイリオ" pitchFamily="50" charset="-128"/>
                <a:cs typeface="メイリオ" pitchFamily="50" charset="-128"/>
              </a:rPr>
              <a:t>　ように記載し、特に利用者と家族の意向が異なる場合には留意する。</a:t>
            </a:r>
          </a:p>
          <a:p>
            <a:r>
              <a:rPr kumimoji="1" lang="ja-JP" altLang="en-US" sz="1050" dirty="0">
                <a:latin typeface="メイリオ" pitchFamily="50" charset="-128"/>
                <a:ea typeface="メイリオ" pitchFamily="50" charset="-128"/>
                <a:cs typeface="メイリオ" pitchFamily="50" charset="-128"/>
              </a:rPr>
              <a:t>○ 利用者・家族が希望する生活を具体的にイメージしたことを確認した上で記載する。</a:t>
            </a:r>
          </a:p>
        </p:txBody>
      </p:sp>
      <p:sp>
        <p:nvSpPr>
          <p:cNvPr id="17" name="テキスト ボックス 16"/>
          <p:cNvSpPr txBox="1"/>
          <p:nvPr/>
        </p:nvSpPr>
        <p:spPr>
          <a:xfrm>
            <a:off x="1572892" y="2551880"/>
            <a:ext cx="7055050" cy="1223412"/>
          </a:xfrm>
          <a:prstGeom prst="rect">
            <a:avLst/>
          </a:prstGeom>
          <a:noFill/>
          <a:ln>
            <a:solidFill>
              <a:srgbClr val="C00000"/>
            </a:solidFill>
            <a:prstDash val="dash"/>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アセスメントにより抽出された課題をふまえ、上記の意向を相談支援専門員の立場から捉えなおしたもので、計</a:t>
            </a:r>
          </a:p>
          <a:p>
            <a:r>
              <a:rPr kumimoji="1" lang="ja-JP" altLang="en-US" sz="1050" dirty="0">
                <a:latin typeface="メイリオ" pitchFamily="50" charset="-128"/>
                <a:ea typeface="メイリオ" pitchFamily="50" charset="-128"/>
                <a:cs typeface="メイリオ" pitchFamily="50" charset="-128"/>
              </a:rPr>
              <a:t>　画作成の指針となるものである。</a:t>
            </a:r>
          </a:p>
          <a:p>
            <a:r>
              <a:rPr kumimoji="1" lang="ja-JP" altLang="en-US" sz="1050" dirty="0">
                <a:latin typeface="メイリオ" pitchFamily="50" charset="-128"/>
                <a:ea typeface="メイリオ" pitchFamily="50" charset="-128"/>
                <a:cs typeface="メイリオ" pitchFamily="50" charset="-128"/>
              </a:rPr>
              <a:t>○ 支援にかかわる関係機関に共通の最終的に到達すべき方向性や状況として記載する。</a:t>
            </a:r>
          </a:p>
          <a:p>
            <a:r>
              <a:rPr kumimoji="1" lang="ja-JP" altLang="en-US" sz="1050" dirty="0">
                <a:latin typeface="メイリオ" pitchFamily="50" charset="-128"/>
                <a:ea typeface="メイリオ" pitchFamily="50" charset="-128"/>
                <a:cs typeface="メイリオ" pitchFamily="50" charset="-128"/>
              </a:rPr>
              <a:t>○ 利用者や家族が持っている力、強み、できること、エンパワメントを意識し、一方的に援助して終わるのでは</a:t>
            </a:r>
            <a:r>
              <a:rPr kumimoji="1" lang="ja-JP" altLang="en-US" sz="1050" dirty="0" err="1">
                <a:latin typeface="メイリオ" pitchFamily="50" charset="-128"/>
                <a:ea typeface="メイリオ" pitchFamily="50" charset="-128"/>
                <a:cs typeface="メイリオ" pitchFamily="50" charset="-128"/>
              </a:rPr>
              <a:t>な</a:t>
            </a:r>
            <a:endParaRPr kumimoji="1" lang="ja-JP" altLang="en-US" sz="1050" dirty="0">
              <a:latin typeface="メイリオ" pitchFamily="50" charset="-128"/>
              <a:ea typeface="メイリオ" pitchFamily="50" charset="-128"/>
              <a:cs typeface="メイリオ" pitchFamily="50" charset="-128"/>
            </a:endParaRPr>
          </a:p>
          <a:p>
            <a:r>
              <a:rPr kumimoji="1" lang="ja-JP" altLang="en-US" sz="1050" dirty="0">
                <a:latin typeface="メイリオ" pitchFamily="50" charset="-128"/>
                <a:ea typeface="メイリオ" pitchFamily="50" charset="-128"/>
                <a:cs typeface="メイリオ" pitchFamily="50" charset="-128"/>
              </a:rPr>
              <a:t>　く、援助することで強みやできることが増える方針を記載する。</a:t>
            </a:r>
          </a:p>
          <a:p>
            <a:r>
              <a:rPr kumimoji="1" lang="ja-JP" altLang="en-US" sz="1050" dirty="0">
                <a:latin typeface="メイリオ" pitchFamily="50" charset="-128"/>
                <a:ea typeface="メイリオ" pitchFamily="50" charset="-128"/>
                <a:cs typeface="メイリオ" pitchFamily="50" charset="-128"/>
              </a:rPr>
              <a:t>○ 表現が抽象的でなく、サービス提供事業所が個別支援計画の方向性やサービス内容を決める際にも参考にしやすいように記載する。</a:t>
            </a:r>
          </a:p>
        </p:txBody>
      </p:sp>
      <p:sp>
        <p:nvSpPr>
          <p:cNvPr id="8" name="テキスト ボックス 7"/>
          <p:cNvSpPr txBox="1"/>
          <p:nvPr/>
        </p:nvSpPr>
        <p:spPr>
          <a:xfrm>
            <a:off x="1572892" y="3837475"/>
            <a:ext cx="7055050" cy="1223412"/>
          </a:xfrm>
          <a:prstGeom prst="rect">
            <a:avLst/>
          </a:prstGeom>
          <a:noFill/>
          <a:ln>
            <a:solidFill>
              <a:srgbClr val="C00000"/>
            </a:solidFill>
            <a:prstDash val="dash"/>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総合的な援助の方針をふまえた長期目標を記載する。</a:t>
            </a:r>
          </a:p>
          <a:p>
            <a:r>
              <a:rPr kumimoji="1" lang="ja-JP" altLang="en-US" sz="1050" dirty="0">
                <a:latin typeface="メイリオ" pitchFamily="50" charset="-128"/>
                <a:ea typeface="メイリオ" pitchFamily="50" charset="-128"/>
                <a:cs typeface="メイリオ" pitchFamily="50" charset="-128"/>
              </a:rPr>
              <a:t>○ 短期目標を一つずつ解決した積み上げの結果として実現できる目標を記載する。</a:t>
            </a:r>
          </a:p>
          <a:p>
            <a:r>
              <a:rPr kumimoji="1" lang="ja-JP" altLang="en-US" sz="1050" dirty="0">
                <a:latin typeface="メイリオ" pitchFamily="50" charset="-128"/>
                <a:ea typeface="メイリオ" pitchFamily="50" charset="-128"/>
                <a:cs typeface="メイリオ" pitchFamily="50" charset="-128"/>
              </a:rPr>
              <a:t>○ 単なる努力目標でなく、利用者が希望する生活に近づくための目標を記載する。</a:t>
            </a:r>
          </a:p>
          <a:p>
            <a:r>
              <a:rPr kumimoji="1" lang="ja-JP" altLang="en-US" sz="1050" dirty="0">
                <a:latin typeface="メイリオ" pitchFamily="50" charset="-128"/>
                <a:ea typeface="メイリオ" pitchFamily="50" charset="-128"/>
                <a:cs typeface="メイリオ" pitchFamily="50" charset="-128"/>
              </a:rPr>
              <a:t>○ アセスメント結果や利用者の意向からみて妥当な</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高すぎない、低すぎない</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目標を記載する。</a:t>
            </a:r>
          </a:p>
          <a:p>
            <a:r>
              <a:rPr kumimoji="1" lang="ja-JP" altLang="en-US" sz="1050" dirty="0">
                <a:latin typeface="メイリオ" pitchFamily="50" charset="-128"/>
                <a:ea typeface="メイリオ" pitchFamily="50" charset="-128"/>
                <a:cs typeface="メイリオ" pitchFamily="50" charset="-128"/>
              </a:rPr>
              <a:t>○ 利用者、家族にわかりやすい</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抽象的でない、曖昧でない</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目標を記載する。</a:t>
            </a:r>
          </a:p>
          <a:p>
            <a:r>
              <a:rPr kumimoji="1" lang="ja-JP" altLang="en-US" sz="1050" dirty="0">
                <a:latin typeface="メイリオ" pitchFamily="50" charset="-128"/>
                <a:ea typeface="メイリオ" pitchFamily="50" charset="-128"/>
                <a:cs typeface="メイリオ" pitchFamily="50" charset="-128"/>
              </a:rPr>
              <a:t>○ 支援者側の目標を設定したり、サービス内容を目標に設定しない。</a:t>
            </a:r>
          </a:p>
          <a:p>
            <a:r>
              <a:rPr kumimoji="1" lang="ja-JP" altLang="en-US" sz="1050" dirty="0">
                <a:latin typeface="メイリオ" pitchFamily="50" charset="-128"/>
                <a:ea typeface="メイリオ" pitchFamily="50" charset="-128"/>
                <a:cs typeface="メイリオ" pitchFamily="50" charset="-128"/>
              </a:rPr>
              <a:t>○ 半年から一年をめどに記載する。</a:t>
            </a:r>
          </a:p>
        </p:txBody>
      </p:sp>
      <p:sp>
        <p:nvSpPr>
          <p:cNvPr id="9" name="テキスト ボックス 8"/>
          <p:cNvSpPr txBox="1"/>
          <p:nvPr/>
        </p:nvSpPr>
        <p:spPr>
          <a:xfrm>
            <a:off x="1572892" y="5205938"/>
            <a:ext cx="7055050" cy="1061829"/>
          </a:xfrm>
          <a:prstGeom prst="rect">
            <a:avLst/>
          </a:prstGeom>
          <a:noFill/>
          <a:ln>
            <a:solidFill>
              <a:srgbClr val="C00000"/>
            </a:solidFill>
            <a:prstDash val="dash"/>
          </a:ln>
          <a:effectLst/>
        </p:spPr>
        <p:txBody>
          <a:bodyPr wrap="square" rtlCol="0">
            <a:spAutoFit/>
          </a:bodyPr>
          <a:lstStyle/>
          <a:p>
            <a:r>
              <a:rPr kumimoji="1" lang="ja-JP" altLang="en-US" sz="900" dirty="0">
                <a:latin typeface="メイリオ" pitchFamily="50" charset="-128"/>
                <a:ea typeface="メイリオ" pitchFamily="50" charset="-128"/>
                <a:cs typeface="メイリオ" pitchFamily="50" charset="-128"/>
              </a:rPr>
              <a:t>○ 総合的な援助の方針をふまえた短期目標を記載する。</a:t>
            </a:r>
          </a:p>
          <a:p>
            <a:r>
              <a:rPr kumimoji="1" lang="ja-JP" altLang="en-US" sz="900" dirty="0">
                <a:latin typeface="メイリオ" pitchFamily="50" charset="-128"/>
                <a:ea typeface="メイリオ" pitchFamily="50" charset="-128"/>
                <a:cs typeface="メイリオ" pitchFamily="50" charset="-128"/>
              </a:rPr>
              <a:t>○ 長期目標実現のための段階的で具体的な目標を記載する。</a:t>
            </a:r>
          </a:p>
          <a:p>
            <a:r>
              <a:rPr kumimoji="1" lang="ja-JP" altLang="en-US" sz="900" dirty="0">
                <a:latin typeface="メイリオ" pitchFamily="50" charset="-128"/>
                <a:ea typeface="メイリオ" pitchFamily="50" charset="-128"/>
                <a:cs typeface="メイリオ" pitchFamily="50" charset="-128"/>
              </a:rPr>
              <a:t>○ 利用者、家族が見ても具体的に何をするかわかり、目標達成したかどうか判断できる目標、できるだけ実現可能な目標を設定する。</a:t>
            </a:r>
          </a:p>
          <a:p>
            <a:r>
              <a:rPr kumimoji="1" lang="ja-JP" altLang="en-US" sz="900" dirty="0">
                <a:latin typeface="メイリオ" pitchFamily="50" charset="-128"/>
                <a:ea typeface="メイリオ" pitchFamily="50" charset="-128"/>
                <a:cs typeface="メイリオ" pitchFamily="50" charset="-128"/>
              </a:rPr>
              <a:t>○ 当面の生活の安定に向けて、利用者ニーズに即し、具体的支援の内容が明確になる目標を設定する。</a:t>
            </a:r>
          </a:p>
          <a:p>
            <a:r>
              <a:rPr kumimoji="1" lang="ja-JP" altLang="en-US" sz="900" dirty="0">
                <a:latin typeface="メイリオ" pitchFamily="50" charset="-128"/>
                <a:ea typeface="メイリオ" pitchFamily="50" charset="-128"/>
                <a:cs typeface="メイリオ" pitchFamily="50" charset="-128"/>
              </a:rPr>
              <a:t>○ サービス提供事業所が作成する個別支援計画を立てる際の指標となることを意識して記載する。</a:t>
            </a:r>
          </a:p>
          <a:p>
            <a:r>
              <a:rPr kumimoji="1" lang="ja-JP" altLang="en-US" sz="900" dirty="0">
                <a:latin typeface="メイリオ" pitchFamily="50" charset="-128"/>
                <a:ea typeface="メイリオ" pitchFamily="50" charset="-128"/>
                <a:cs typeface="メイリオ" pitchFamily="50" charset="-128"/>
              </a:rPr>
              <a:t>○ 支援者側の目標を設定しない。</a:t>
            </a:r>
          </a:p>
          <a:p>
            <a:r>
              <a:rPr kumimoji="1" lang="ja-JP" altLang="en-US" sz="900" dirty="0">
                <a:latin typeface="メイリオ" pitchFamily="50" charset="-128"/>
                <a:ea typeface="メイリオ" pitchFamily="50" charset="-128"/>
                <a:cs typeface="メイリオ" pitchFamily="50" charset="-128"/>
              </a:rPr>
              <a:t>○ モニタリング頻度も視野に入れ、直近から３ヶ月までをめどに記載する。</a:t>
            </a:r>
          </a:p>
        </p:txBody>
      </p:sp>
      <p:sp>
        <p:nvSpPr>
          <p:cNvPr id="11" name="テキスト ボックス 10"/>
          <p:cNvSpPr txBox="1"/>
          <p:nvPr/>
        </p:nvSpPr>
        <p:spPr>
          <a:xfrm>
            <a:off x="4074051" y="239771"/>
            <a:ext cx="4526732" cy="230832"/>
          </a:xfrm>
          <a:prstGeom prst="rect">
            <a:avLst/>
          </a:prstGeom>
          <a:noFill/>
        </p:spPr>
        <p:txBody>
          <a:bodyPr wrap="square" rtlCol="0">
            <a:spAutoFit/>
          </a:bodyPr>
          <a:lstStyle/>
          <a:p>
            <a:pPr algn="r"/>
            <a:r>
              <a:rPr lang="en-US" altLang="ja-JP" sz="900" dirty="0">
                <a:latin typeface="メイリオ"/>
                <a:ea typeface="メイリオ"/>
                <a:cs typeface="メイリオ"/>
              </a:rPr>
              <a:t>『</a:t>
            </a:r>
            <a:r>
              <a:rPr lang="ja-JP" altLang="en-US" sz="900" dirty="0">
                <a:latin typeface="メイリオ"/>
                <a:ea typeface="メイリオ"/>
                <a:cs typeface="メイリオ"/>
              </a:rPr>
              <a:t>サービス等利用計画作成サポートブック</a:t>
            </a:r>
            <a:r>
              <a:rPr lang="en-US" altLang="ja-JP" sz="900" dirty="0">
                <a:latin typeface="メイリオ"/>
                <a:ea typeface="メイリオ"/>
                <a:cs typeface="メイリオ"/>
              </a:rPr>
              <a:t>』(p.20-p.23)</a:t>
            </a:r>
            <a:endParaRPr kumimoji="1" lang="ja-JP" altLang="en-US" sz="9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5FD889E0-CAB2-4699-909D-B9A88D47ACBE}" type="slidenum">
              <a:rPr lang="en-US" smtClean="0"/>
              <a:pPr/>
              <a:t>41</a:t>
            </a:fld>
            <a:endParaRPr lang="en-US"/>
          </a:p>
        </p:txBody>
      </p:sp>
      <p:sp>
        <p:nvSpPr>
          <p:cNvPr id="5" name="Rectangle 2"/>
          <p:cNvSpPr txBox="1">
            <a:spLocks noChangeArrowheads="1"/>
          </p:cNvSpPr>
          <p:nvPr/>
        </p:nvSpPr>
        <p:spPr>
          <a:xfrm>
            <a:off x="292301" y="228403"/>
            <a:ext cx="8388350" cy="457200"/>
          </a:xfrm>
          <a:prstGeom prst="rect">
            <a:avLst/>
          </a:prstGeom>
          <a:noFill/>
        </p:spPr>
        <p:txBody>
          <a:bodyPr vert="horz" lIns="91440" tIns="45720" rIns="91440" bIns="45720" rtlCol="0" anchor="ctr">
            <a:normAutofit/>
          </a:bodyPr>
          <a:lstStyle/>
          <a:p>
            <a:pPr lvl="0">
              <a:spcBef>
                <a:spcPct val="0"/>
              </a:spcBef>
              <a:defRPr/>
            </a:pPr>
            <a:r>
              <a:rPr kumimoji="1" lang="ja-JP" altLang="en-US" sz="1600" b="1" dirty="0">
                <a:latin typeface="メイリオ"/>
                <a:ea typeface="メイリオ"/>
                <a:cs typeface="メイリオ"/>
              </a:rPr>
              <a:t>サービス等利用計画案作成上の留意点</a:t>
            </a:r>
          </a:p>
        </p:txBody>
      </p:sp>
      <p:sp>
        <p:nvSpPr>
          <p:cNvPr id="18" name="テキスト ボックス 17"/>
          <p:cNvSpPr txBox="1"/>
          <p:nvPr/>
        </p:nvSpPr>
        <p:spPr>
          <a:xfrm>
            <a:off x="1227268" y="1868261"/>
            <a:ext cx="7613077" cy="738664"/>
          </a:xfrm>
          <a:prstGeom prst="rect">
            <a:avLst/>
          </a:prstGeom>
          <a:noFill/>
          <a:ln>
            <a:solidFill>
              <a:schemeClr val="tx1"/>
            </a:solidFill>
            <a:prstDash val="solid"/>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緊急である課題、利用者の動機づけとなる課題、すぐに効果が見込まれる課題、悪循環を作り出す原因となっている課題、</a:t>
            </a:r>
          </a:p>
          <a:p>
            <a:r>
              <a:rPr kumimoji="1" lang="ja-JP" altLang="en-US" sz="1050" dirty="0">
                <a:latin typeface="メイリオ" pitchFamily="50" charset="-128"/>
                <a:ea typeface="メイリオ" pitchFamily="50" charset="-128"/>
                <a:cs typeface="メイリオ" pitchFamily="50" charset="-128"/>
              </a:rPr>
              <a:t>　医師等の専門職からの課題等を関連づけ、まず取り組むべき事項から優先順位をつける。</a:t>
            </a:r>
          </a:p>
          <a:p>
            <a:r>
              <a:rPr kumimoji="1" lang="ja-JP" altLang="en-US" sz="1050" dirty="0">
                <a:latin typeface="メイリオ" pitchFamily="50" charset="-128"/>
                <a:ea typeface="メイリオ" pitchFamily="50" charset="-128"/>
                <a:cs typeface="メイリオ" pitchFamily="50" charset="-128"/>
              </a:rPr>
              <a:t>○ 利用者、家族が優先的に解決したいと思う課題や取り組みたいと思う意欲的な課題から優先するなど、利用者、家族の意</a:t>
            </a:r>
          </a:p>
          <a:p>
            <a:r>
              <a:rPr kumimoji="1" lang="ja-JP" altLang="en-US" sz="1050" dirty="0">
                <a:latin typeface="メイリオ" pitchFamily="50" charset="-128"/>
                <a:ea typeface="メイリオ" pitchFamily="50" charset="-128"/>
                <a:cs typeface="メイリオ" pitchFamily="50" charset="-128"/>
              </a:rPr>
              <a:t>　向を十分汲み取って記載する。</a:t>
            </a:r>
          </a:p>
        </p:txBody>
      </p:sp>
      <p:pic>
        <p:nvPicPr>
          <p:cNvPr id="3075" name="Picture 3"/>
          <p:cNvPicPr>
            <a:picLocks noChangeAspect="1" noChangeArrowheads="1"/>
          </p:cNvPicPr>
          <p:nvPr/>
        </p:nvPicPr>
        <p:blipFill>
          <a:blip r:embed="rId2" cstate="print"/>
          <a:srcRect/>
          <a:stretch>
            <a:fillRect/>
          </a:stretch>
        </p:blipFill>
        <p:spPr bwMode="auto">
          <a:xfrm>
            <a:off x="283247" y="708167"/>
            <a:ext cx="8557099" cy="1039152"/>
          </a:xfrm>
          <a:prstGeom prst="rect">
            <a:avLst/>
          </a:prstGeom>
          <a:noFill/>
          <a:ln w="9525">
            <a:solidFill>
              <a:schemeClr val="tx1"/>
            </a:solidFill>
            <a:miter lim="800000"/>
            <a:headEnd/>
            <a:tailEnd/>
          </a:ln>
        </p:spPr>
      </p:pic>
      <p:sp>
        <p:nvSpPr>
          <p:cNvPr id="21" name="テキスト ボックス 20"/>
          <p:cNvSpPr txBox="1"/>
          <p:nvPr/>
        </p:nvSpPr>
        <p:spPr>
          <a:xfrm>
            <a:off x="1219795" y="2650689"/>
            <a:ext cx="7620550" cy="1546577"/>
          </a:xfrm>
          <a:prstGeom prst="rect">
            <a:avLst/>
          </a:prstGeom>
          <a:noFill/>
          <a:ln>
            <a:solidFill>
              <a:schemeClr val="tx1"/>
            </a:solidFill>
            <a:prstDash val="solid"/>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「利用者及びその家族の生活に対する意向」「総合的な援助の方針」と連動して記載する。</a:t>
            </a:r>
          </a:p>
          <a:p>
            <a:r>
              <a:rPr kumimoji="1" lang="ja-JP" altLang="en-US" sz="1050" dirty="0">
                <a:latin typeface="メイリオ" pitchFamily="50" charset="-128"/>
                <a:ea typeface="メイリオ" pitchFamily="50" charset="-128"/>
                <a:cs typeface="メイリオ" pitchFamily="50" charset="-128"/>
              </a:rPr>
              <a:t>○ 生活する上でサービス利用の必要性がない課題</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ニーズ</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についても網羅し、単にサービスを利用するためではなく、利用</a:t>
            </a:r>
          </a:p>
          <a:p>
            <a:r>
              <a:rPr kumimoji="1" lang="ja-JP" altLang="en-US" sz="1050" dirty="0">
                <a:latin typeface="メイリオ" pitchFamily="50" charset="-128"/>
                <a:ea typeface="メイリオ" pitchFamily="50" charset="-128"/>
                <a:cs typeface="メイリオ" pitchFamily="50" charset="-128"/>
              </a:rPr>
              <a:t>　者が希望する生活を実現するための課題を記載する。</a:t>
            </a:r>
          </a:p>
          <a:p>
            <a:r>
              <a:rPr kumimoji="1" lang="ja-JP" altLang="en-US" sz="1050" dirty="0">
                <a:latin typeface="メイリオ" pitchFamily="50" charset="-128"/>
                <a:ea typeface="メイリオ" pitchFamily="50" charset="-128"/>
                <a:cs typeface="メイリオ" pitchFamily="50" charset="-128"/>
              </a:rPr>
              <a:t>○ 利用者が理解しやすいように難しい専門用語は避ける。</a:t>
            </a:r>
          </a:p>
          <a:p>
            <a:r>
              <a:rPr kumimoji="1" lang="ja-JP" altLang="en-US" sz="1050" dirty="0">
                <a:latin typeface="メイリオ" pitchFamily="50" charset="-128"/>
                <a:ea typeface="メイリオ" pitchFamily="50" charset="-128"/>
                <a:cs typeface="メイリオ" pitchFamily="50" charset="-128"/>
              </a:rPr>
              <a:t>○ 漠然としたまとめかたではなく、利用者の言葉や表現を適宜引用しながら意欲を高め、利用者が自分のニーズとして捉え</a:t>
            </a:r>
          </a:p>
          <a:p>
            <a:r>
              <a:rPr kumimoji="1" lang="ja-JP" altLang="en-US" sz="1050" dirty="0">
                <a:latin typeface="メイリオ" pitchFamily="50" charset="-128"/>
                <a:ea typeface="メイリオ" pitchFamily="50" charset="-128"/>
                <a:cs typeface="メイリオ" pitchFamily="50" charset="-128"/>
              </a:rPr>
              <a:t>　ら</a:t>
            </a:r>
            <a:r>
              <a:rPr kumimoji="1" lang="ja-JP" altLang="en-US" sz="1050" dirty="0" err="1">
                <a:latin typeface="メイリオ" pitchFamily="50" charset="-128"/>
                <a:ea typeface="メイリオ" pitchFamily="50" charset="-128"/>
                <a:cs typeface="メイリオ" pitchFamily="50" charset="-128"/>
              </a:rPr>
              <a:t>れるように</a:t>
            </a:r>
            <a:r>
              <a:rPr kumimoji="1" lang="ja-JP" altLang="en-US" sz="1050" dirty="0">
                <a:latin typeface="メイリオ" pitchFamily="50" charset="-128"/>
                <a:ea typeface="メイリオ" pitchFamily="50" charset="-128"/>
                <a:cs typeface="メイリオ" pitchFamily="50" charset="-128"/>
              </a:rPr>
              <a:t>記載する。</a:t>
            </a:r>
          </a:p>
          <a:p>
            <a:r>
              <a:rPr kumimoji="1" lang="ja-JP" altLang="en-US" sz="1050" dirty="0">
                <a:latin typeface="メイリオ" pitchFamily="50" charset="-128"/>
                <a:ea typeface="メイリオ" pitchFamily="50" charset="-128"/>
                <a:cs typeface="メイリオ" pitchFamily="50" charset="-128"/>
              </a:rPr>
              <a:t>○ 抽象的で誰にでも当てはまるような表現は極力避け、相談支援専門員がアセスメント等を通じた専門職の視点として、そ</a:t>
            </a:r>
          </a:p>
          <a:p>
            <a:r>
              <a:rPr kumimoji="1" lang="ja-JP" altLang="en-US" sz="1050" dirty="0">
                <a:latin typeface="メイリオ" pitchFamily="50" charset="-128"/>
                <a:ea typeface="メイリオ" pitchFamily="50" charset="-128"/>
                <a:cs typeface="メイリオ" pitchFamily="50" charset="-128"/>
              </a:rPr>
              <a:t>　の人にとっての必要なことは何かを考え、具体的にその内容を表現する。</a:t>
            </a:r>
          </a:p>
          <a:p>
            <a:r>
              <a:rPr kumimoji="1" lang="ja-JP" altLang="en-US" sz="1050" dirty="0">
                <a:latin typeface="メイリオ" pitchFamily="50" charset="-128"/>
                <a:ea typeface="メイリオ" pitchFamily="50" charset="-128"/>
                <a:cs typeface="メイリオ" pitchFamily="50" charset="-128"/>
              </a:rPr>
              <a:t>○ 課題</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ニーズ</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の中にサービスの種類は記載しない。</a:t>
            </a:r>
          </a:p>
        </p:txBody>
      </p:sp>
      <p:sp>
        <p:nvSpPr>
          <p:cNvPr id="22" name="テキスト ボックス 21"/>
          <p:cNvSpPr txBox="1"/>
          <p:nvPr/>
        </p:nvSpPr>
        <p:spPr>
          <a:xfrm>
            <a:off x="1227268" y="4251584"/>
            <a:ext cx="7613077" cy="577081"/>
          </a:xfrm>
          <a:prstGeom prst="rect">
            <a:avLst/>
          </a:prstGeom>
          <a:noFill/>
          <a:ln>
            <a:solidFill>
              <a:schemeClr val="tx1"/>
            </a:solidFill>
            <a:prstDash val="solid"/>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「解決すべき課題</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本人のニーズ</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」を相談支援専門員の立場から捉えなおしたもので、支援にかかわる側からの目標とし</a:t>
            </a:r>
          </a:p>
          <a:p>
            <a:r>
              <a:rPr kumimoji="1" lang="ja-JP" altLang="en-US" sz="1050" dirty="0">
                <a:latin typeface="メイリオ" pitchFamily="50" charset="-128"/>
                <a:ea typeface="メイリオ" pitchFamily="50" charset="-128"/>
                <a:cs typeface="メイリオ" pitchFamily="50" charset="-128"/>
              </a:rPr>
              <a:t>　</a:t>
            </a:r>
            <a:r>
              <a:rPr kumimoji="1" lang="ja-JP" altLang="en-US" sz="1050" dirty="0" err="1">
                <a:latin typeface="メイリオ" pitchFamily="50" charset="-128"/>
                <a:ea typeface="メイリオ" pitchFamily="50" charset="-128"/>
                <a:cs typeface="メイリオ" pitchFamily="50" charset="-128"/>
              </a:rPr>
              <a:t>て</a:t>
            </a:r>
            <a:r>
              <a:rPr kumimoji="1" lang="ja-JP" altLang="en-US" sz="1050" dirty="0">
                <a:latin typeface="メイリオ" pitchFamily="50" charset="-128"/>
                <a:ea typeface="メイリオ" pitchFamily="50" charset="-128"/>
                <a:cs typeface="メイリオ" pitchFamily="50" charset="-128"/>
              </a:rPr>
              <a:t>記載する。</a:t>
            </a:r>
          </a:p>
          <a:p>
            <a:r>
              <a:rPr kumimoji="1" lang="ja-JP" altLang="en-US" sz="1050" dirty="0">
                <a:latin typeface="メイリオ" pitchFamily="50" charset="-128"/>
                <a:ea typeface="メイリオ" pitchFamily="50" charset="-128"/>
                <a:cs typeface="メイリオ" pitchFamily="50" charset="-128"/>
              </a:rPr>
              <a:t>○ 短期目標からさらに細分化した具体的な支援目標を記載する。</a:t>
            </a:r>
          </a:p>
        </p:txBody>
      </p:sp>
      <p:sp>
        <p:nvSpPr>
          <p:cNvPr id="23" name="テキスト ボックス 22"/>
          <p:cNvSpPr txBox="1"/>
          <p:nvPr/>
        </p:nvSpPr>
        <p:spPr>
          <a:xfrm>
            <a:off x="1219795" y="4882983"/>
            <a:ext cx="7620550" cy="253916"/>
          </a:xfrm>
          <a:prstGeom prst="rect">
            <a:avLst/>
          </a:prstGeom>
          <a:noFill/>
          <a:ln>
            <a:solidFill>
              <a:schemeClr val="tx1"/>
            </a:solidFill>
            <a:prstDash val="solid"/>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段階的に達成できる達成時期を記載する。</a:t>
            </a:r>
          </a:p>
        </p:txBody>
      </p:sp>
      <p:sp>
        <p:nvSpPr>
          <p:cNvPr id="24" name="テキスト ボックス 23"/>
          <p:cNvSpPr txBox="1"/>
          <p:nvPr/>
        </p:nvSpPr>
        <p:spPr>
          <a:xfrm>
            <a:off x="1219795" y="5200270"/>
            <a:ext cx="7620550" cy="1223412"/>
          </a:xfrm>
          <a:prstGeom prst="rect">
            <a:avLst/>
          </a:prstGeom>
          <a:noFill/>
          <a:ln>
            <a:solidFill>
              <a:schemeClr val="tx1"/>
            </a:solidFill>
            <a:prstDash val="solid"/>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利用するサービスの内容を単に記載するのではなく、具体的な支援のポイント等も記載する。</a:t>
            </a:r>
          </a:p>
          <a:p>
            <a:r>
              <a:rPr kumimoji="1" lang="ja-JP" altLang="en-US" sz="1050" dirty="0">
                <a:latin typeface="メイリオ" pitchFamily="50" charset="-128"/>
                <a:ea typeface="メイリオ" pitchFamily="50" charset="-128"/>
                <a:cs typeface="メイリオ" pitchFamily="50" charset="-128"/>
              </a:rPr>
              <a:t>○ 公的支援</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障害福祉サービス、介護保険等</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とその他の支援</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インフォーマルサービス</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を必要に応じて盛り込む。</a:t>
            </a:r>
          </a:p>
          <a:p>
            <a:r>
              <a:rPr kumimoji="1" lang="ja-JP" altLang="en-US" sz="1050" dirty="0">
                <a:latin typeface="メイリオ" pitchFamily="50" charset="-128"/>
                <a:ea typeface="メイリオ" pitchFamily="50" charset="-128"/>
                <a:cs typeface="メイリオ" pitchFamily="50" charset="-128"/>
              </a:rPr>
              <a:t>○ インフォーマルサービスが含まれていない場合、直ちに不適切ということではないが、含まれていない理由や、支援の導</a:t>
            </a:r>
          </a:p>
          <a:p>
            <a:r>
              <a:rPr kumimoji="1" lang="ja-JP" altLang="en-US" sz="1050" dirty="0">
                <a:latin typeface="メイリオ" pitchFamily="50" charset="-128"/>
                <a:ea typeface="メイリオ" pitchFamily="50" charset="-128"/>
                <a:cs typeface="メイリオ" pitchFamily="50" charset="-128"/>
              </a:rPr>
              <a:t>　入を検討することが重要である。</a:t>
            </a:r>
          </a:p>
          <a:p>
            <a:r>
              <a:rPr kumimoji="1" lang="ja-JP" altLang="en-US" sz="1050" dirty="0">
                <a:latin typeface="メイリオ" pitchFamily="50" charset="-128"/>
                <a:ea typeface="メイリオ" pitchFamily="50" charset="-128"/>
                <a:cs typeface="メイリオ" pitchFamily="50" charset="-128"/>
              </a:rPr>
              <a:t>○ 支援にあたっては、福祉サービス等を導入するとともに、本人のできていること、強みを活かした計画作成を心がける。</a:t>
            </a:r>
          </a:p>
          <a:p>
            <a:r>
              <a:rPr kumimoji="1" lang="ja-JP" altLang="en-US" sz="1050" dirty="0">
                <a:latin typeface="メイリオ" pitchFamily="50" charset="-128"/>
                <a:ea typeface="メイリオ" pitchFamily="50" charset="-128"/>
                <a:cs typeface="メイリオ" pitchFamily="50" charset="-128"/>
              </a:rPr>
              <a:t>○ 特定のサービスによる偏りがないように作成する。</a:t>
            </a:r>
          </a:p>
          <a:p>
            <a:r>
              <a:rPr kumimoji="1" lang="ja-JP" altLang="en-US" sz="1050" dirty="0">
                <a:latin typeface="メイリオ" pitchFamily="50" charset="-128"/>
                <a:ea typeface="メイリオ" pitchFamily="50" charset="-128"/>
                <a:cs typeface="メイリオ" pitchFamily="50" charset="-128"/>
              </a:rPr>
              <a:t>○ すべてのサービス種類・内容が同時並行で導入されるとは限らないので、導入順序についても計画性をもつ。</a:t>
            </a:r>
          </a:p>
        </p:txBody>
      </p:sp>
      <p:sp>
        <p:nvSpPr>
          <p:cNvPr id="26" name="正方形/長方形 25"/>
          <p:cNvSpPr/>
          <p:nvPr/>
        </p:nvSpPr>
        <p:spPr>
          <a:xfrm>
            <a:off x="265142" y="1868261"/>
            <a:ext cx="927494" cy="73866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メイリオ" pitchFamily="50" charset="-128"/>
                <a:ea typeface="メイリオ" pitchFamily="50" charset="-128"/>
                <a:cs typeface="メイリオ" pitchFamily="50" charset="-128"/>
              </a:rPr>
              <a:t>優先順位</a:t>
            </a:r>
          </a:p>
        </p:txBody>
      </p:sp>
      <p:sp>
        <p:nvSpPr>
          <p:cNvPr id="27" name="正方形/長方形 26"/>
          <p:cNvSpPr/>
          <p:nvPr/>
        </p:nvSpPr>
        <p:spPr>
          <a:xfrm>
            <a:off x="265142" y="2650688"/>
            <a:ext cx="927494" cy="154657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メイリオ" pitchFamily="50" charset="-128"/>
                <a:ea typeface="メイリオ" pitchFamily="50" charset="-128"/>
                <a:cs typeface="メイリオ" pitchFamily="50" charset="-128"/>
              </a:rPr>
              <a:t>解決すべき</a:t>
            </a:r>
          </a:p>
          <a:p>
            <a:pPr algn="ctr"/>
            <a:r>
              <a:rPr kumimoji="1" lang="ja-JP" altLang="en-US" sz="1050" dirty="0">
                <a:solidFill>
                  <a:schemeClr val="tx1"/>
                </a:solidFill>
                <a:latin typeface="メイリオ" pitchFamily="50" charset="-128"/>
                <a:ea typeface="メイリオ" pitchFamily="50" charset="-128"/>
                <a:cs typeface="メイリオ" pitchFamily="50" charset="-128"/>
              </a:rPr>
              <a:t>課題</a:t>
            </a:r>
          </a:p>
          <a:p>
            <a:pPr algn="ctr"/>
            <a:r>
              <a:rPr kumimoji="1" lang="en-US" altLang="ja-JP" sz="1050" dirty="0">
                <a:solidFill>
                  <a:schemeClr val="tx1"/>
                </a:solidFill>
                <a:latin typeface="メイリオ" pitchFamily="50" charset="-128"/>
                <a:ea typeface="メイリオ" pitchFamily="50" charset="-128"/>
                <a:cs typeface="メイリオ" pitchFamily="50" charset="-128"/>
              </a:rPr>
              <a:t>(</a:t>
            </a:r>
            <a:r>
              <a:rPr kumimoji="1" lang="ja-JP" altLang="en-US" sz="1050" dirty="0">
                <a:solidFill>
                  <a:schemeClr val="tx1"/>
                </a:solidFill>
                <a:latin typeface="メイリオ" pitchFamily="50" charset="-128"/>
                <a:ea typeface="メイリオ" pitchFamily="50" charset="-128"/>
                <a:cs typeface="メイリオ" pitchFamily="50" charset="-128"/>
              </a:rPr>
              <a:t>本人の</a:t>
            </a:r>
          </a:p>
          <a:p>
            <a:pPr algn="ctr"/>
            <a:r>
              <a:rPr kumimoji="1" lang="ja-JP" altLang="en-US" sz="1050" dirty="0">
                <a:solidFill>
                  <a:schemeClr val="tx1"/>
                </a:solidFill>
                <a:latin typeface="メイリオ" pitchFamily="50" charset="-128"/>
                <a:ea typeface="メイリオ" pitchFamily="50" charset="-128"/>
                <a:cs typeface="メイリオ" pitchFamily="50" charset="-128"/>
              </a:rPr>
              <a:t>ニーズ</a:t>
            </a:r>
            <a:r>
              <a:rPr kumimoji="1" lang="en-US" altLang="ja-JP" sz="1050" dirty="0">
                <a:solidFill>
                  <a:schemeClr val="tx1"/>
                </a:solidFill>
                <a:latin typeface="メイリオ" pitchFamily="50" charset="-128"/>
                <a:ea typeface="メイリオ" pitchFamily="50" charset="-128"/>
                <a:cs typeface="メイリオ" pitchFamily="50" charset="-128"/>
              </a:rPr>
              <a:t>)</a:t>
            </a:r>
            <a:endParaRPr kumimoji="1" lang="ja-JP" altLang="en-US" sz="1050" dirty="0">
              <a:solidFill>
                <a:schemeClr val="tx1"/>
              </a:solidFill>
              <a:latin typeface="メイリオ" pitchFamily="50" charset="-128"/>
              <a:ea typeface="メイリオ" pitchFamily="50" charset="-128"/>
              <a:cs typeface="メイリオ" pitchFamily="50" charset="-128"/>
            </a:endParaRPr>
          </a:p>
        </p:txBody>
      </p:sp>
      <p:sp>
        <p:nvSpPr>
          <p:cNvPr id="28" name="正方形/長方形 27"/>
          <p:cNvSpPr/>
          <p:nvPr/>
        </p:nvSpPr>
        <p:spPr>
          <a:xfrm>
            <a:off x="265142" y="4251584"/>
            <a:ext cx="927494" cy="57708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メイリオ" pitchFamily="50" charset="-128"/>
                <a:ea typeface="メイリオ" pitchFamily="50" charset="-128"/>
                <a:cs typeface="メイリオ" pitchFamily="50" charset="-128"/>
              </a:rPr>
              <a:t>支援目標</a:t>
            </a:r>
          </a:p>
        </p:txBody>
      </p:sp>
      <p:sp>
        <p:nvSpPr>
          <p:cNvPr id="29" name="正方形/長方形 28"/>
          <p:cNvSpPr/>
          <p:nvPr/>
        </p:nvSpPr>
        <p:spPr>
          <a:xfrm>
            <a:off x="265142" y="4882984"/>
            <a:ext cx="927494" cy="25391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メイリオ" pitchFamily="50" charset="-128"/>
                <a:ea typeface="メイリオ" pitchFamily="50" charset="-128"/>
                <a:cs typeface="メイリオ" pitchFamily="50" charset="-128"/>
              </a:rPr>
              <a:t>達成時期</a:t>
            </a:r>
          </a:p>
        </p:txBody>
      </p:sp>
      <p:sp>
        <p:nvSpPr>
          <p:cNvPr id="30" name="正方形/長方形 29"/>
          <p:cNvSpPr/>
          <p:nvPr/>
        </p:nvSpPr>
        <p:spPr>
          <a:xfrm>
            <a:off x="265142" y="5200269"/>
            <a:ext cx="927494" cy="122341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メイリオ" pitchFamily="50" charset="-128"/>
                <a:ea typeface="メイリオ" pitchFamily="50" charset="-128"/>
                <a:cs typeface="メイリオ" pitchFamily="50" charset="-128"/>
              </a:rPr>
              <a:t>福祉</a:t>
            </a:r>
          </a:p>
          <a:p>
            <a:pPr algn="ctr"/>
            <a:r>
              <a:rPr kumimoji="1" lang="ja-JP" altLang="en-US" sz="1050" dirty="0">
                <a:solidFill>
                  <a:schemeClr val="tx1"/>
                </a:solidFill>
                <a:latin typeface="メイリオ" pitchFamily="50" charset="-128"/>
                <a:ea typeface="メイリオ" pitchFamily="50" charset="-128"/>
                <a:cs typeface="メイリオ" pitchFamily="50" charset="-128"/>
              </a:rPr>
              <a:t>サービス等</a:t>
            </a:r>
          </a:p>
        </p:txBody>
      </p:sp>
      <p:sp>
        <p:nvSpPr>
          <p:cNvPr id="31" name="テキスト ボックス 30"/>
          <p:cNvSpPr txBox="1"/>
          <p:nvPr/>
        </p:nvSpPr>
        <p:spPr>
          <a:xfrm>
            <a:off x="4074051" y="239771"/>
            <a:ext cx="4526732" cy="230832"/>
          </a:xfrm>
          <a:prstGeom prst="rect">
            <a:avLst/>
          </a:prstGeom>
          <a:noFill/>
        </p:spPr>
        <p:txBody>
          <a:bodyPr wrap="square" rtlCol="0">
            <a:spAutoFit/>
          </a:bodyPr>
          <a:lstStyle/>
          <a:p>
            <a:pPr algn="r"/>
            <a:r>
              <a:rPr lang="en-US" altLang="ja-JP" sz="900" dirty="0">
                <a:latin typeface="メイリオ"/>
                <a:ea typeface="メイリオ"/>
                <a:cs typeface="メイリオ"/>
              </a:rPr>
              <a:t>『</a:t>
            </a:r>
            <a:r>
              <a:rPr lang="ja-JP" altLang="en-US" sz="900" dirty="0">
                <a:latin typeface="メイリオ"/>
                <a:ea typeface="メイリオ"/>
                <a:cs typeface="メイリオ"/>
              </a:rPr>
              <a:t>サービス等利用計画作成サポートブック</a:t>
            </a:r>
            <a:r>
              <a:rPr lang="en-US" altLang="ja-JP" sz="900" dirty="0">
                <a:latin typeface="メイリオ"/>
                <a:ea typeface="メイリオ"/>
                <a:cs typeface="メイリオ"/>
              </a:rPr>
              <a:t>』(p.20-p.23)</a:t>
            </a:r>
            <a:endParaRPr kumimoji="1" lang="ja-JP" altLang="en-US" sz="9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5FD889E0-CAB2-4699-909D-B9A88D47ACBE}" type="slidenum">
              <a:rPr lang="en-US" smtClean="0"/>
              <a:pPr/>
              <a:t>42</a:t>
            </a:fld>
            <a:endParaRPr lang="en-US"/>
          </a:p>
        </p:txBody>
      </p:sp>
      <p:sp>
        <p:nvSpPr>
          <p:cNvPr id="5" name="Rectangle 2"/>
          <p:cNvSpPr txBox="1">
            <a:spLocks noChangeArrowheads="1"/>
          </p:cNvSpPr>
          <p:nvPr/>
        </p:nvSpPr>
        <p:spPr>
          <a:xfrm>
            <a:off x="292301" y="228403"/>
            <a:ext cx="8388350" cy="457200"/>
          </a:xfrm>
          <a:prstGeom prst="rect">
            <a:avLst/>
          </a:prstGeom>
          <a:noFill/>
        </p:spPr>
        <p:txBody>
          <a:bodyPr vert="horz" lIns="91440" tIns="45720" rIns="91440" bIns="45720" rtlCol="0" anchor="ctr">
            <a:normAutofit/>
          </a:bodyPr>
          <a:lstStyle/>
          <a:p>
            <a:pPr lvl="0">
              <a:spcBef>
                <a:spcPct val="0"/>
              </a:spcBef>
              <a:defRPr/>
            </a:pPr>
            <a:r>
              <a:rPr kumimoji="1" lang="ja-JP" altLang="en-US" sz="1600" b="1" dirty="0">
                <a:latin typeface="メイリオ"/>
                <a:ea typeface="メイリオ"/>
                <a:cs typeface="メイリオ"/>
              </a:rPr>
              <a:t>サービス等利用計画案作成上の留意点</a:t>
            </a:r>
          </a:p>
        </p:txBody>
      </p:sp>
      <p:sp>
        <p:nvSpPr>
          <p:cNvPr id="18" name="テキスト ボックス 17"/>
          <p:cNvSpPr txBox="1"/>
          <p:nvPr/>
        </p:nvSpPr>
        <p:spPr>
          <a:xfrm>
            <a:off x="1227268" y="1841102"/>
            <a:ext cx="7613077" cy="900246"/>
          </a:xfrm>
          <a:prstGeom prst="rect">
            <a:avLst/>
          </a:prstGeom>
          <a:noFill/>
          <a:ln cmpd="sng">
            <a:solidFill>
              <a:schemeClr val="tx1"/>
            </a:solidFill>
            <a:prstDash val="solid"/>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利用者が取り組むべきことをできるだけ具体的に記載する。</a:t>
            </a:r>
          </a:p>
          <a:p>
            <a:r>
              <a:rPr kumimoji="1" lang="ja-JP" altLang="en-US" sz="1050" dirty="0">
                <a:latin typeface="メイリオ" pitchFamily="50" charset="-128"/>
                <a:ea typeface="メイリオ" pitchFamily="50" charset="-128"/>
                <a:cs typeface="メイリオ" pitchFamily="50" charset="-128"/>
              </a:rPr>
              <a:t>○ 利用者が理解しやすいように難しい専門用語を避ける。</a:t>
            </a:r>
          </a:p>
          <a:p>
            <a:r>
              <a:rPr kumimoji="1" lang="ja-JP" altLang="en-US" sz="1050" dirty="0">
                <a:latin typeface="メイリオ" pitchFamily="50" charset="-128"/>
                <a:ea typeface="メイリオ" pitchFamily="50" charset="-128"/>
                <a:cs typeface="メイリオ" pitchFamily="50" charset="-128"/>
              </a:rPr>
              <a:t>○ 利用者の言葉や表現を適宜引用しながら意欲を高め、利用者が自分のこととして主体的に取り組もうと思えるように記載</a:t>
            </a:r>
          </a:p>
          <a:p>
            <a:r>
              <a:rPr kumimoji="1" lang="ja-JP" altLang="en-US" sz="1050" dirty="0">
                <a:latin typeface="メイリオ" pitchFamily="50" charset="-128"/>
                <a:ea typeface="メイリオ" pitchFamily="50" charset="-128"/>
                <a:cs typeface="メイリオ" pitchFamily="50" charset="-128"/>
              </a:rPr>
              <a:t>　する。</a:t>
            </a:r>
          </a:p>
          <a:p>
            <a:r>
              <a:rPr kumimoji="1" lang="ja-JP" altLang="en-US" sz="1050" dirty="0">
                <a:latin typeface="メイリオ" pitchFamily="50" charset="-128"/>
                <a:ea typeface="メイリオ" pitchFamily="50" charset="-128"/>
                <a:cs typeface="メイリオ" pitchFamily="50" charset="-128"/>
              </a:rPr>
              <a:t>○ 実効性を適切にアセスメントして、利用者に無理な負担がかからないように留意する。</a:t>
            </a:r>
          </a:p>
        </p:txBody>
      </p:sp>
      <p:pic>
        <p:nvPicPr>
          <p:cNvPr id="3075" name="Picture 3"/>
          <p:cNvPicPr>
            <a:picLocks noChangeAspect="1" noChangeArrowheads="1"/>
          </p:cNvPicPr>
          <p:nvPr/>
        </p:nvPicPr>
        <p:blipFill>
          <a:blip r:embed="rId2" cstate="print"/>
          <a:srcRect/>
          <a:stretch>
            <a:fillRect/>
          </a:stretch>
        </p:blipFill>
        <p:spPr bwMode="auto">
          <a:xfrm>
            <a:off x="283247" y="708167"/>
            <a:ext cx="8557099" cy="1039152"/>
          </a:xfrm>
          <a:prstGeom prst="rect">
            <a:avLst/>
          </a:prstGeom>
          <a:noFill/>
          <a:ln w="9525">
            <a:solidFill>
              <a:schemeClr val="tx1"/>
            </a:solidFill>
            <a:miter lim="800000"/>
            <a:headEnd/>
            <a:tailEnd/>
          </a:ln>
        </p:spPr>
      </p:pic>
      <p:sp>
        <p:nvSpPr>
          <p:cNvPr id="21" name="テキスト ボックス 20"/>
          <p:cNvSpPr txBox="1"/>
          <p:nvPr/>
        </p:nvSpPr>
        <p:spPr>
          <a:xfrm>
            <a:off x="1219795" y="2786484"/>
            <a:ext cx="7620550" cy="900246"/>
          </a:xfrm>
          <a:prstGeom prst="rect">
            <a:avLst/>
          </a:prstGeom>
          <a:noFill/>
          <a:ln cmpd="sng">
            <a:solidFill>
              <a:schemeClr val="tx1"/>
            </a:solidFill>
            <a:prstDash val="solid"/>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設定した支援の達成時期をふまえ、適切な評価時期を設定する。</a:t>
            </a:r>
          </a:p>
          <a:p>
            <a:r>
              <a:rPr kumimoji="1" lang="ja-JP" altLang="en-US" sz="1050" dirty="0">
                <a:latin typeface="メイリオ" pitchFamily="50" charset="-128"/>
                <a:ea typeface="メイリオ" pitchFamily="50" charset="-128"/>
                <a:cs typeface="メイリオ" pitchFamily="50" charset="-128"/>
              </a:rPr>
              <a:t>○ サービス導入後の変化についてあらかじめ見通しをもち、適切な評価時期を設定する。</a:t>
            </a:r>
          </a:p>
          <a:p>
            <a:r>
              <a:rPr kumimoji="1" lang="ja-JP" altLang="en-US" sz="1050" dirty="0">
                <a:latin typeface="メイリオ" pitchFamily="50" charset="-128"/>
                <a:ea typeface="メイリオ" pitchFamily="50" charset="-128"/>
                <a:cs typeface="メイリオ" pitchFamily="50" charset="-128"/>
              </a:rPr>
              <a:t>○ サービスが効果的に機能しているかについて初期段階での確認が大切であるため、サービス導入直後のモニタリングは特</a:t>
            </a:r>
          </a:p>
          <a:p>
            <a:r>
              <a:rPr kumimoji="1" lang="ja-JP" altLang="en-US" sz="1050" dirty="0">
                <a:latin typeface="メイリオ" pitchFamily="50" charset="-128"/>
                <a:ea typeface="メイリオ" pitchFamily="50" charset="-128"/>
                <a:cs typeface="メイリオ" pitchFamily="50" charset="-128"/>
              </a:rPr>
              <a:t>　に留意が必要である。</a:t>
            </a:r>
          </a:p>
          <a:p>
            <a:r>
              <a:rPr kumimoji="1" lang="ja-JP" altLang="en-US" sz="1050" dirty="0">
                <a:latin typeface="メイリオ" pitchFamily="50" charset="-128"/>
                <a:ea typeface="メイリオ" pitchFamily="50" charset="-128"/>
                <a:cs typeface="メイリオ" pitchFamily="50" charset="-128"/>
              </a:rPr>
              <a:t>○ 過剰なサービスにより利用者のエンパワメントが妨げられないよう、適切な時期に必要性の再評価が必要である。</a:t>
            </a:r>
          </a:p>
        </p:txBody>
      </p:sp>
      <p:sp>
        <p:nvSpPr>
          <p:cNvPr id="22" name="テキスト ボックス 21"/>
          <p:cNvSpPr txBox="1"/>
          <p:nvPr/>
        </p:nvSpPr>
        <p:spPr>
          <a:xfrm>
            <a:off x="1219795" y="3735563"/>
            <a:ext cx="7620550" cy="738664"/>
          </a:xfrm>
          <a:prstGeom prst="rect">
            <a:avLst/>
          </a:prstGeom>
          <a:noFill/>
          <a:ln cmpd="sng">
            <a:solidFill>
              <a:schemeClr val="tx1"/>
            </a:solidFill>
            <a:prstDash val="solid"/>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項目で記載しきれない具体的な取り組み等について記載する。</a:t>
            </a:r>
          </a:p>
          <a:p>
            <a:r>
              <a:rPr kumimoji="1" lang="ja-JP" altLang="en-US" sz="1050" dirty="0">
                <a:latin typeface="メイリオ" pitchFamily="50" charset="-128"/>
                <a:ea typeface="メイリオ" pitchFamily="50" charset="-128"/>
                <a:cs typeface="メイリオ" pitchFamily="50" charset="-128"/>
              </a:rPr>
              <a:t>○ 関係機関の役割分担等、サービス提供にあたっての留意事項を記載する。</a:t>
            </a:r>
          </a:p>
          <a:p>
            <a:r>
              <a:rPr kumimoji="1" lang="ja-JP" altLang="en-US" sz="1050" dirty="0">
                <a:latin typeface="メイリオ" pitchFamily="50" charset="-128"/>
                <a:ea typeface="メイリオ" pitchFamily="50" charset="-128"/>
                <a:cs typeface="メイリオ" pitchFamily="50" charset="-128"/>
              </a:rPr>
              <a:t>○ スケジュールや見通しに対して、対応方法の一貫性が必要な利用者に対しては、家族、事業所間での密な連携が必要であるため、必要に応じて、支援方法を統一するためのサービス等調整会議の開催が求められる。</a:t>
            </a:r>
          </a:p>
        </p:txBody>
      </p:sp>
      <p:sp>
        <p:nvSpPr>
          <p:cNvPr id="26" name="正方形/長方形 25"/>
          <p:cNvSpPr/>
          <p:nvPr/>
        </p:nvSpPr>
        <p:spPr>
          <a:xfrm>
            <a:off x="265142" y="1841102"/>
            <a:ext cx="927494" cy="90024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メイリオ" pitchFamily="50" charset="-128"/>
                <a:ea typeface="メイリオ" pitchFamily="50" charset="-128"/>
                <a:cs typeface="メイリオ" pitchFamily="50" charset="-128"/>
              </a:rPr>
              <a:t>課題解決のための</a:t>
            </a:r>
          </a:p>
          <a:p>
            <a:pPr algn="ctr"/>
            <a:r>
              <a:rPr kumimoji="1" lang="ja-JP" altLang="en-US" sz="1050" dirty="0">
                <a:solidFill>
                  <a:schemeClr val="tx1"/>
                </a:solidFill>
                <a:latin typeface="メイリオ" pitchFamily="50" charset="-128"/>
                <a:ea typeface="メイリオ" pitchFamily="50" charset="-128"/>
                <a:cs typeface="メイリオ" pitchFamily="50" charset="-128"/>
              </a:rPr>
              <a:t>本人の役割</a:t>
            </a:r>
          </a:p>
        </p:txBody>
      </p:sp>
      <p:sp>
        <p:nvSpPr>
          <p:cNvPr id="27" name="正方形/長方形 26"/>
          <p:cNvSpPr/>
          <p:nvPr/>
        </p:nvSpPr>
        <p:spPr>
          <a:xfrm>
            <a:off x="265142" y="2786484"/>
            <a:ext cx="927494" cy="90024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メイリオ" pitchFamily="50" charset="-128"/>
                <a:ea typeface="メイリオ" pitchFamily="50" charset="-128"/>
                <a:cs typeface="メイリオ" pitchFamily="50" charset="-128"/>
              </a:rPr>
              <a:t>評価時期</a:t>
            </a:r>
          </a:p>
        </p:txBody>
      </p:sp>
      <p:sp>
        <p:nvSpPr>
          <p:cNvPr id="28" name="正方形/長方形 27"/>
          <p:cNvSpPr/>
          <p:nvPr/>
        </p:nvSpPr>
        <p:spPr>
          <a:xfrm>
            <a:off x="265142" y="3735563"/>
            <a:ext cx="927494" cy="73866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メイリオ" pitchFamily="50" charset="-128"/>
                <a:ea typeface="メイリオ" pitchFamily="50" charset="-128"/>
                <a:cs typeface="メイリオ" pitchFamily="50" charset="-128"/>
              </a:rPr>
              <a:t>その他</a:t>
            </a:r>
          </a:p>
          <a:p>
            <a:pPr algn="ctr"/>
            <a:r>
              <a:rPr kumimoji="1" lang="ja-JP" altLang="en-US" sz="1050" dirty="0">
                <a:solidFill>
                  <a:schemeClr val="tx1"/>
                </a:solidFill>
                <a:latin typeface="メイリオ" pitchFamily="50" charset="-128"/>
                <a:ea typeface="メイリオ" pitchFamily="50" charset="-128"/>
                <a:cs typeface="メイリオ" pitchFamily="50" charset="-128"/>
              </a:rPr>
              <a:t>留意事項</a:t>
            </a:r>
          </a:p>
        </p:txBody>
      </p:sp>
      <p:sp>
        <p:nvSpPr>
          <p:cNvPr id="16" name="テキスト ボックス 15"/>
          <p:cNvSpPr txBox="1"/>
          <p:nvPr/>
        </p:nvSpPr>
        <p:spPr>
          <a:xfrm>
            <a:off x="265142" y="4626627"/>
            <a:ext cx="8575203" cy="1384995"/>
          </a:xfrm>
          <a:prstGeom prst="rect">
            <a:avLst/>
          </a:prstGeom>
          <a:noFill/>
          <a:ln cmpd="sng">
            <a:solidFill>
              <a:schemeClr val="tx1"/>
            </a:solidFill>
            <a:prstDash val="solid"/>
          </a:ln>
          <a:effectLst/>
        </p:spPr>
        <p:txBody>
          <a:bodyPr wrap="square" rtlCol="0">
            <a:spAutoFit/>
          </a:bodyPr>
          <a:lstStyle/>
          <a:p>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サービス等利用計画案全般</a:t>
            </a:r>
            <a:r>
              <a:rPr kumimoji="1" lang="en-US" altLang="ja-JP" sz="1050" dirty="0">
                <a:latin typeface="メイリオ" pitchFamily="50" charset="-128"/>
                <a:ea typeface="メイリオ" pitchFamily="50" charset="-128"/>
                <a:cs typeface="メイリオ" pitchFamily="50" charset="-128"/>
              </a:rPr>
              <a:t>】</a:t>
            </a:r>
            <a:endParaRPr kumimoji="1" lang="ja-JP" altLang="en-US" sz="1050" dirty="0">
              <a:latin typeface="メイリオ" pitchFamily="50" charset="-128"/>
              <a:ea typeface="メイリオ" pitchFamily="50" charset="-128"/>
              <a:cs typeface="メイリオ" pitchFamily="50" charset="-128"/>
            </a:endParaRPr>
          </a:p>
          <a:p>
            <a:r>
              <a:rPr kumimoji="1" lang="ja-JP" altLang="en-US" sz="1050" dirty="0">
                <a:latin typeface="メイリオ" pitchFamily="50" charset="-128"/>
                <a:ea typeface="メイリオ" pitchFamily="50" charset="-128"/>
                <a:cs typeface="メイリオ" pitchFamily="50" charset="-128"/>
              </a:rPr>
              <a:t>　○ 支給決定に直結する項目であるため、解決すべき課題</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本人のニーズ</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に対応する公的支援、その他の支援を網羅して検討する。</a:t>
            </a:r>
          </a:p>
          <a:p>
            <a:r>
              <a:rPr kumimoji="1" lang="ja-JP" altLang="en-US" sz="1050" dirty="0">
                <a:latin typeface="メイリオ" pitchFamily="50" charset="-128"/>
                <a:ea typeface="メイリオ" pitchFamily="50" charset="-128"/>
                <a:cs typeface="メイリオ" pitchFamily="50" charset="-128"/>
              </a:rPr>
              <a:t>　○ 支援を受けながらも利用者が役割を持つこと、エンパワメント支援を意識して記載する。</a:t>
            </a:r>
          </a:p>
          <a:p>
            <a:r>
              <a:rPr kumimoji="1" lang="ja-JP" altLang="en-US" sz="1050" dirty="0">
                <a:latin typeface="メイリオ" pitchFamily="50" charset="-128"/>
                <a:ea typeface="メイリオ" pitchFamily="50" charset="-128"/>
                <a:cs typeface="メイリオ" pitchFamily="50" charset="-128"/>
              </a:rPr>
              <a:t>　○ サービス提供事業所が作成する個別支援計画を立てる際の基礎情報となることを意識して記載する。</a:t>
            </a:r>
          </a:p>
          <a:p>
            <a:r>
              <a:rPr kumimoji="1" lang="ja-JP" altLang="en-US" sz="1050" dirty="0">
                <a:latin typeface="メイリオ" pitchFamily="50" charset="-128"/>
                <a:ea typeface="メイリオ" pitchFamily="50" charset="-128"/>
                <a:cs typeface="メイリオ" pitchFamily="50" charset="-128"/>
              </a:rPr>
              <a:t>　○ 関係機関が役割分担を明確にし、利用者の希望や支援の必要性を理解して支援できるよう、計画作成時にはできる限り利用者も含めた</a:t>
            </a:r>
          </a:p>
          <a:p>
            <a:r>
              <a:rPr kumimoji="1" lang="ja-JP" altLang="en-US" sz="1050" dirty="0">
                <a:latin typeface="メイリオ" pitchFamily="50" charset="-128"/>
                <a:ea typeface="メイリオ" pitchFamily="50" charset="-128"/>
                <a:cs typeface="メイリオ" pitchFamily="50" charset="-128"/>
              </a:rPr>
              <a:t>　　サービス等調整会議を開催する。</a:t>
            </a:r>
          </a:p>
          <a:p>
            <a:r>
              <a:rPr kumimoji="1" lang="ja-JP" altLang="en-US" sz="1050" dirty="0">
                <a:latin typeface="メイリオ" pitchFamily="50" charset="-128"/>
                <a:ea typeface="メイリオ" pitchFamily="50" charset="-128"/>
                <a:cs typeface="メイリオ" pitchFamily="50" charset="-128"/>
              </a:rPr>
              <a:t>　○ 単に利用者や家族の要望だけに合わせて計画作成するのではなく、相談支援専門員が専門職として利用者の希望する生活を実現する</a:t>
            </a:r>
            <a:r>
              <a:rPr kumimoji="1" lang="ja-JP" altLang="en-US" sz="1050" dirty="0" err="1">
                <a:latin typeface="メイリオ" pitchFamily="50" charset="-128"/>
                <a:ea typeface="メイリオ" pitchFamily="50" charset="-128"/>
                <a:cs typeface="メイリオ" pitchFamily="50" charset="-128"/>
              </a:rPr>
              <a:t>た</a:t>
            </a:r>
            <a:endParaRPr kumimoji="1" lang="ja-JP" altLang="en-US" sz="1050" dirty="0">
              <a:latin typeface="メイリオ" pitchFamily="50" charset="-128"/>
              <a:ea typeface="メイリオ" pitchFamily="50" charset="-128"/>
              <a:cs typeface="メイリオ" pitchFamily="50" charset="-128"/>
            </a:endParaRPr>
          </a:p>
          <a:p>
            <a:r>
              <a:rPr kumimoji="1" lang="ja-JP" altLang="en-US" sz="1050" dirty="0">
                <a:latin typeface="メイリオ" pitchFamily="50" charset="-128"/>
                <a:ea typeface="メイリオ" pitchFamily="50" charset="-128"/>
                <a:cs typeface="メイリオ" pitchFamily="50" charset="-128"/>
              </a:rPr>
              <a:t>　　</a:t>
            </a:r>
            <a:r>
              <a:rPr kumimoji="1" lang="ja-JP" altLang="en-US" sz="1050" dirty="0" err="1">
                <a:latin typeface="メイリオ" pitchFamily="50" charset="-128"/>
                <a:ea typeface="メイリオ" pitchFamily="50" charset="-128"/>
                <a:cs typeface="メイリオ" pitchFamily="50" charset="-128"/>
              </a:rPr>
              <a:t>めに</a:t>
            </a:r>
            <a:r>
              <a:rPr kumimoji="1" lang="ja-JP" altLang="en-US" sz="1050" dirty="0">
                <a:latin typeface="メイリオ" pitchFamily="50" charset="-128"/>
                <a:ea typeface="メイリオ" pitchFamily="50" charset="-128"/>
                <a:cs typeface="メイリオ" pitchFamily="50" charset="-128"/>
              </a:rPr>
              <a:t>必要なことは何かを考えて記載する。</a:t>
            </a:r>
          </a:p>
        </p:txBody>
      </p:sp>
      <p:sp>
        <p:nvSpPr>
          <p:cNvPr id="17" name="テキスト ボックス 16"/>
          <p:cNvSpPr txBox="1"/>
          <p:nvPr/>
        </p:nvSpPr>
        <p:spPr>
          <a:xfrm>
            <a:off x="4074051" y="239771"/>
            <a:ext cx="4526732" cy="230832"/>
          </a:xfrm>
          <a:prstGeom prst="rect">
            <a:avLst/>
          </a:prstGeom>
          <a:noFill/>
        </p:spPr>
        <p:txBody>
          <a:bodyPr wrap="square" rtlCol="0">
            <a:spAutoFit/>
          </a:bodyPr>
          <a:lstStyle/>
          <a:p>
            <a:pPr algn="r"/>
            <a:r>
              <a:rPr lang="en-US" altLang="ja-JP" sz="900" dirty="0">
                <a:latin typeface="メイリオ"/>
                <a:ea typeface="メイリオ"/>
                <a:cs typeface="メイリオ"/>
              </a:rPr>
              <a:t>『</a:t>
            </a:r>
            <a:r>
              <a:rPr lang="ja-JP" altLang="en-US" sz="900" dirty="0">
                <a:latin typeface="メイリオ"/>
                <a:ea typeface="メイリオ"/>
                <a:cs typeface="メイリオ"/>
              </a:rPr>
              <a:t>サービス等利用計画作成サポートブック</a:t>
            </a:r>
            <a:r>
              <a:rPr lang="en-US" altLang="ja-JP" sz="900" dirty="0">
                <a:latin typeface="メイリオ"/>
                <a:ea typeface="メイリオ"/>
                <a:cs typeface="メイリオ"/>
              </a:rPr>
              <a:t>』(p.20-p.23)</a:t>
            </a:r>
            <a:endParaRPr kumimoji="1" lang="ja-JP" altLang="en-US" sz="9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92301" y="797665"/>
            <a:ext cx="8604997" cy="5467322"/>
          </a:xfrm>
          <a:prstGeom prst="rect">
            <a:avLst/>
          </a:prstGeom>
          <a:noFill/>
          <a:ln w="9525">
            <a:solidFill>
              <a:schemeClr val="tx1"/>
            </a:solidFill>
            <a:miter lim="800000"/>
            <a:headEnd/>
            <a:tailEnd/>
          </a:ln>
        </p:spPr>
      </p:pic>
      <p:sp>
        <p:nvSpPr>
          <p:cNvPr id="3" name="スライド番号プレースホルダ 2"/>
          <p:cNvSpPr>
            <a:spLocks noGrp="1"/>
          </p:cNvSpPr>
          <p:nvPr>
            <p:ph type="sldNum" sz="quarter" idx="12"/>
          </p:nvPr>
        </p:nvSpPr>
        <p:spPr/>
        <p:txBody>
          <a:bodyPr/>
          <a:lstStyle/>
          <a:p>
            <a:fld id="{5FD889E0-CAB2-4699-909D-B9A88D47ACBE}" type="slidenum">
              <a:rPr lang="en-US" smtClean="0"/>
              <a:pPr/>
              <a:t>43</a:t>
            </a:fld>
            <a:endParaRPr lang="en-US"/>
          </a:p>
        </p:txBody>
      </p:sp>
      <p:sp>
        <p:nvSpPr>
          <p:cNvPr id="5" name="Rectangle 2"/>
          <p:cNvSpPr txBox="1">
            <a:spLocks noChangeArrowheads="1"/>
          </p:cNvSpPr>
          <p:nvPr/>
        </p:nvSpPr>
        <p:spPr>
          <a:xfrm>
            <a:off x="292301" y="313747"/>
            <a:ext cx="8388350" cy="4572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メイリオ"/>
                <a:ea typeface="メイリオ"/>
                <a:cs typeface="メイリオ"/>
              </a:rPr>
              <a:t>サービス等利用計画</a:t>
            </a:r>
            <a:r>
              <a:rPr kumimoji="1" lang="ja-JP" altLang="en-US" sz="1600" b="1" noProof="0" dirty="0">
                <a:latin typeface="メイリオ"/>
                <a:ea typeface="メイリオ"/>
                <a:cs typeface="メイリオ"/>
              </a:rPr>
              <a:t>案</a:t>
            </a:r>
            <a:r>
              <a:rPr kumimoji="1" lang="ja-JP" altLang="en-US" sz="1600" b="1" i="0" u="none" strike="noStrike" kern="1200" cap="none" spc="0" normalizeH="0" baseline="0" noProof="0" dirty="0">
                <a:ln>
                  <a:noFill/>
                </a:ln>
                <a:solidFill>
                  <a:schemeClr val="tx1"/>
                </a:solidFill>
                <a:effectLst/>
                <a:uLnTx/>
                <a:uFillTx/>
                <a:latin typeface="メイリオ"/>
                <a:ea typeface="メイリオ"/>
                <a:cs typeface="メイリオ"/>
              </a:rPr>
              <a:t>作成上の</a:t>
            </a:r>
            <a:r>
              <a:rPr kumimoji="1" lang="ja-JP" altLang="en-US" sz="1600" b="1" dirty="0">
                <a:latin typeface="メイリオ"/>
                <a:ea typeface="メイリオ"/>
                <a:cs typeface="メイリオ"/>
              </a:rPr>
              <a:t>留意点</a:t>
            </a:r>
            <a:endParaRPr kumimoji="1" lang="ja-JP" altLang="en-US" sz="1600" b="1" i="0" u="none" strike="noStrike" kern="1200" cap="none" spc="0" normalizeH="0" baseline="0" noProof="0" dirty="0">
              <a:ln>
                <a:noFill/>
              </a:ln>
              <a:solidFill>
                <a:schemeClr val="tx1"/>
              </a:solidFill>
              <a:effectLst/>
              <a:uLnTx/>
              <a:uFillTx/>
              <a:latin typeface="メイリオ"/>
              <a:ea typeface="メイリオ"/>
              <a:cs typeface="メイリオ"/>
            </a:endParaRPr>
          </a:p>
        </p:txBody>
      </p:sp>
      <p:sp>
        <p:nvSpPr>
          <p:cNvPr id="16" name="テキスト ボックス 15"/>
          <p:cNvSpPr txBox="1"/>
          <p:nvPr/>
        </p:nvSpPr>
        <p:spPr>
          <a:xfrm>
            <a:off x="4721290" y="1250298"/>
            <a:ext cx="4052668" cy="1869743"/>
          </a:xfrm>
          <a:prstGeom prst="rect">
            <a:avLst/>
          </a:prstGeom>
          <a:solidFill>
            <a:schemeClr val="bg1"/>
          </a:solidFill>
          <a:ln>
            <a:solidFill>
              <a:srgbClr val="C00000"/>
            </a:solidFill>
            <a:prstDash val="dash"/>
          </a:ln>
          <a:effectLst/>
        </p:spPr>
        <p:txBody>
          <a:bodyPr wrap="square" rtlCol="0">
            <a:spAutoFit/>
          </a:bodyPr>
          <a:lstStyle/>
          <a:p>
            <a:r>
              <a:rPr kumimoji="1" lang="en-US" altLang="ja-JP" sz="1050" b="1" dirty="0">
                <a:latin typeface="メイリオ" pitchFamily="50" charset="-128"/>
                <a:ea typeface="メイリオ" pitchFamily="50" charset="-128"/>
                <a:cs typeface="メイリオ" pitchFamily="50" charset="-128"/>
              </a:rPr>
              <a:t>【</a:t>
            </a:r>
            <a:r>
              <a:rPr kumimoji="1" lang="ja-JP" altLang="en-US" sz="1050" b="1" dirty="0">
                <a:latin typeface="メイリオ" pitchFamily="50" charset="-128"/>
                <a:ea typeface="メイリオ" pitchFamily="50" charset="-128"/>
                <a:cs typeface="メイリオ" pitchFamily="50" charset="-128"/>
              </a:rPr>
              <a:t>主な日常生活上の活動</a:t>
            </a:r>
            <a:r>
              <a:rPr kumimoji="1" lang="en-US" altLang="ja-JP" sz="1050" b="1" dirty="0">
                <a:latin typeface="メイリオ" pitchFamily="50" charset="-128"/>
                <a:ea typeface="メイリオ" pitchFamily="50" charset="-128"/>
                <a:cs typeface="メイリオ" pitchFamily="50" charset="-128"/>
              </a:rPr>
              <a:t>】</a:t>
            </a:r>
            <a:endParaRPr kumimoji="1" lang="ja-JP" altLang="en-US" sz="1050" b="1" dirty="0">
              <a:latin typeface="メイリオ" pitchFamily="50" charset="-128"/>
              <a:ea typeface="メイリオ" pitchFamily="50" charset="-128"/>
              <a:cs typeface="メイリオ" pitchFamily="50" charset="-128"/>
            </a:endParaRPr>
          </a:p>
          <a:p>
            <a:r>
              <a:rPr kumimoji="1" lang="ja-JP" altLang="en-US" sz="1050" dirty="0">
                <a:latin typeface="メイリオ" pitchFamily="50" charset="-128"/>
                <a:ea typeface="メイリオ" pitchFamily="50" charset="-128"/>
                <a:cs typeface="メイリオ" pitchFamily="50" charset="-128"/>
              </a:rPr>
              <a:t>○ 週間計画を作成するにあたり重要になる日常生活上の行動や</a:t>
            </a:r>
          </a:p>
          <a:p>
            <a:r>
              <a:rPr kumimoji="1" lang="ja-JP" altLang="en-US" sz="1050" dirty="0">
                <a:latin typeface="メイリオ" pitchFamily="50" charset="-128"/>
                <a:ea typeface="メイリオ" pitchFamily="50" charset="-128"/>
                <a:cs typeface="メイリオ" pitchFamily="50" charset="-128"/>
              </a:rPr>
              <a:t>　特記事項で、週間計画表に記載しきれなかった情報を記載する。</a:t>
            </a:r>
          </a:p>
          <a:p>
            <a:r>
              <a:rPr kumimoji="1" lang="ja-JP" altLang="en-US" sz="1050" dirty="0">
                <a:latin typeface="メイリオ" pitchFamily="50" charset="-128"/>
                <a:ea typeface="メイリオ" pitchFamily="50" charset="-128"/>
                <a:cs typeface="メイリオ" pitchFamily="50" charset="-128"/>
              </a:rPr>
              <a:t>○ 一日の生活の中で習慣化していることがあれば記載する。</a:t>
            </a:r>
          </a:p>
          <a:p>
            <a:r>
              <a:rPr kumimoji="1" lang="ja-JP" altLang="en-US" sz="1050" dirty="0">
                <a:latin typeface="メイリオ" pitchFamily="50" charset="-128"/>
                <a:ea typeface="メイリオ" pitchFamily="50" charset="-128"/>
                <a:cs typeface="メイリオ" pitchFamily="50" charset="-128"/>
              </a:rPr>
              <a:t>○ 家族や近隣、ボランティア等のかかわりや不在の時間帯等に</a:t>
            </a:r>
          </a:p>
          <a:p>
            <a:r>
              <a:rPr kumimoji="1" lang="ja-JP" altLang="en-US" sz="1050" dirty="0">
                <a:latin typeface="メイリオ" pitchFamily="50" charset="-128"/>
                <a:ea typeface="メイリオ" pitchFamily="50" charset="-128"/>
                <a:cs typeface="メイリオ" pitchFamily="50" charset="-128"/>
              </a:rPr>
              <a:t>　ついて記載する。</a:t>
            </a:r>
          </a:p>
          <a:p>
            <a:r>
              <a:rPr kumimoji="1" lang="ja-JP" altLang="en-US" sz="1050" dirty="0">
                <a:latin typeface="メイリオ" pitchFamily="50" charset="-128"/>
                <a:ea typeface="メイリオ" pitchFamily="50" charset="-128"/>
                <a:cs typeface="メイリオ" pitchFamily="50" charset="-128"/>
              </a:rPr>
              <a:t>○ 利用者が自ら選んで実施しているプライベートな活動であっ</a:t>
            </a:r>
          </a:p>
          <a:p>
            <a:r>
              <a:rPr kumimoji="1" lang="ja-JP" altLang="en-US" sz="1050" dirty="0">
                <a:latin typeface="メイリオ" pitchFamily="50" charset="-128"/>
                <a:ea typeface="メイリオ" pitchFamily="50" charset="-128"/>
                <a:cs typeface="メイリオ" pitchFamily="50" charset="-128"/>
              </a:rPr>
              <a:t>　て、週間計画表に記載されていない日々の生活、余暇活動や趣</a:t>
            </a:r>
          </a:p>
          <a:p>
            <a:r>
              <a:rPr kumimoji="1" lang="ja-JP" altLang="en-US" sz="1050" dirty="0">
                <a:latin typeface="メイリオ" pitchFamily="50" charset="-128"/>
                <a:ea typeface="メイリオ" pitchFamily="50" charset="-128"/>
                <a:cs typeface="メイリオ" pitchFamily="50" charset="-128"/>
              </a:rPr>
              <a:t>　味等について記載する。</a:t>
            </a:r>
          </a:p>
          <a:p>
            <a:r>
              <a:rPr kumimoji="1" lang="ja-JP" altLang="en-US" sz="1050" dirty="0">
                <a:latin typeface="メイリオ" pitchFamily="50" charset="-128"/>
                <a:ea typeface="メイリオ" pitchFamily="50" charset="-128"/>
                <a:cs typeface="メイリオ" pitchFamily="50" charset="-128"/>
              </a:rPr>
              <a:t>○ 利用者の強みやできること、楽しみ、生活の豊かさに着目し</a:t>
            </a:r>
          </a:p>
          <a:p>
            <a:r>
              <a:rPr kumimoji="1" lang="ja-JP" altLang="en-US" sz="1050" dirty="0">
                <a:latin typeface="メイリオ" pitchFamily="50" charset="-128"/>
                <a:ea typeface="メイリオ" pitchFamily="50" charset="-128"/>
                <a:cs typeface="メイリオ" pitchFamily="50" charset="-128"/>
              </a:rPr>
              <a:t>　て記載する。</a:t>
            </a:r>
          </a:p>
        </p:txBody>
      </p:sp>
      <p:sp>
        <p:nvSpPr>
          <p:cNvPr id="17" name="テキスト ボックス 16"/>
          <p:cNvSpPr txBox="1"/>
          <p:nvPr/>
        </p:nvSpPr>
        <p:spPr>
          <a:xfrm>
            <a:off x="1013057" y="1268950"/>
            <a:ext cx="3633588" cy="2516073"/>
          </a:xfrm>
          <a:prstGeom prst="rect">
            <a:avLst/>
          </a:prstGeom>
          <a:solidFill>
            <a:schemeClr val="bg1">
              <a:alpha val="75000"/>
            </a:schemeClr>
          </a:solidFill>
          <a:ln>
            <a:solidFill>
              <a:srgbClr val="C00000"/>
            </a:solidFill>
            <a:prstDash val="dash"/>
          </a:ln>
          <a:effectLst/>
        </p:spPr>
        <p:txBody>
          <a:bodyPr wrap="square" rtlCol="0">
            <a:spAutoFit/>
          </a:bodyPr>
          <a:lstStyle/>
          <a:p>
            <a:r>
              <a:rPr kumimoji="1" lang="en-US" altLang="ja-JP" sz="1050" b="1" dirty="0">
                <a:latin typeface="メイリオ" pitchFamily="50" charset="-128"/>
                <a:ea typeface="メイリオ" pitchFamily="50" charset="-128"/>
                <a:cs typeface="メイリオ" pitchFamily="50" charset="-128"/>
              </a:rPr>
              <a:t>【</a:t>
            </a:r>
            <a:r>
              <a:rPr kumimoji="1" lang="ja-JP" altLang="en-US" sz="1050" b="1" dirty="0">
                <a:latin typeface="メイリオ" pitchFamily="50" charset="-128"/>
                <a:ea typeface="メイリオ" pitchFamily="50" charset="-128"/>
                <a:cs typeface="メイリオ" pitchFamily="50" charset="-128"/>
              </a:rPr>
              <a:t>週間計画表</a:t>
            </a:r>
            <a:r>
              <a:rPr kumimoji="1" lang="en-US" altLang="ja-JP" sz="1050" b="1" dirty="0">
                <a:latin typeface="メイリオ" pitchFamily="50" charset="-128"/>
                <a:ea typeface="メイリオ" pitchFamily="50" charset="-128"/>
                <a:cs typeface="メイリオ" pitchFamily="50" charset="-128"/>
              </a:rPr>
              <a:t>】</a:t>
            </a:r>
            <a:endParaRPr kumimoji="1" lang="ja-JP" altLang="en-US" sz="1050" b="1" dirty="0">
              <a:latin typeface="メイリオ" pitchFamily="50" charset="-128"/>
              <a:ea typeface="メイリオ" pitchFamily="50" charset="-128"/>
              <a:cs typeface="メイリオ" pitchFamily="50" charset="-128"/>
            </a:endParaRPr>
          </a:p>
          <a:p>
            <a:r>
              <a:rPr kumimoji="1" lang="ja-JP" altLang="en-US" sz="1050" dirty="0">
                <a:latin typeface="メイリオ" pitchFamily="50" charset="-128"/>
                <a:ea typeface="メイリオ" pitchFamily="50" charset="-128"/>
                <a:cs typeface="メイリオ" pitchFamily="50" charset="-128"/>
              </a:rPr>
              <a:t>○ 現時点での一週間の生活実態の全体を把握できるよう、</a:t>
            </a:r>
          </a:p>
          <a:p>
            <a:r>
              <a:rPr kumimoji="1" lang="ja-JP" altLang="en-US" sz="1050" dirty="0">
                <a:latin typeface="メイリオ" pitchFamily="50" charset="-128"/>
                <a:ea typeface="メイリオ" pitchFamily="50" charset="-128"/>
                <a:cs typeface="メイリオ" pitchFamily="50" charset="-128"/>
              </a:rPr>
              <a:t>　できるだけ具体的に記入する。</a:t>
            </a:r>
          </a:p>
          <a:p>
            <a:r>
              <a:rPr kumimoji="1" lang="ja-JP" altLang="en-US" sz="1050" dirty="0">
                <a:latin typeface="メイリオ" pitchFamily="50" charset="-128"/>
                <a:ea typeface="メイリオ" pitchFamily="50" charset="-128"/>
                <a:cs typeface="メイリオ" pitchFamily="50" charset="-128"/>
              </a:rPr>
              <a:t>○ 公的支援</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障害福祉サービス、介護保険等</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とその他の</a:t>
            </a:r>
          </a:p>
          <a:p>
            <a:r>
              <a:rPr kumimoji="1" lang="ja-JP" altLang="en-US" sz="1050" dirty="0">
                <a:latin typeface="メイリオ" pitchFamily="50" charset="-128"/>
                <a:ea typeface="メイリオ" pitchFamily="50" charset="-128"/>
                <a:cs typeface="メイリオ" pitchFamily="50" charset="-128"/>
              </a:rPr>
              <a:t>　支援</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インフォーマルサービス</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の違いがわかるように</a:t>
            </a:r>
          </a:p>
          <a:p>
            <a:r>
              <a:rPr kumimoji="1" lang="ja-JP" altLang="en-US" sz="1050" dirty="0">
                <a:latin typeface="メイリオ" pitchFamily="50" charset="-128"/>
                <a:ea typeface="メイリオ" pitchFamily="50" charset="-128"/>
                <a:cs typeface="メイリオ" pitchFamily="50" charset="-128"/>
              </a:rPr>
              <a:t>　記載する。</a:t>
            </a:r>
          </a:p>
          <a:p>
            <a:r>
              <a:rPr kumimoji="1" lang="ja-JP" altLang="en-US" sz="1050" dirty="0">
                <a:latin typeface="メイリオ" pitchFamily="50" charset="-128"/>
                <a:ea typeface="メイリオ" pitchFamily="50" charset="-128"/>
                <a:cs typeface="メイリオ" pitchFamily="50" charset="-128"/>
              </a:rPr>
              <a:t>○ 起床から就寝までの一日の生活の流れについて、支援</a:t>
            </a:r>
          </a:p>
          <a:p>
            <a:r>
              <a:rPr kumimoji="1" lang="ja-JP" altLang="en-US" sz="1050" dirty="0">
                <a:latin typeface="メイリオ" pitchFamily="50" charset="-128"/>
                <a:ea typeface="メイリオ" pitchFamily="50" charset="-128"/>
                <a:cs typeface="メイリオ" pitchFamily="50" charset="-128"/>
              </a:rPr>
              <a:t>　を受けている時間だけでなく、自分で過ごす時間</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活動</a:t>
            </a:r>
          </a:p>
          <a:p>
            <a:r>
              <a:rPr kumimoji="1" lang="ja-JP" altLang="en-US" sz="1050" dirty="0">
                <a:latin typeface="メイリオ" pitchFamily="50" charset="-128"/>
                <a:ea typeface="メイリオ" pitchFamily="50" charset="-128"/>
                <a:cs typeface="メイリオ" pitchFamily="50" charset="-128"/>
              </a:rPr>
              <a:t>　内容</a:t>
            </a:r>
            <a:r>
              <a:rPr kumimoji="1" lang="en-US" altLang="ja-JP" sz="1050" dirty="0">
                <a:latin typeface="メイリオ" pitchFamily="50" charset="-128"/>
                <a:ea typeface="メイリオ" pitchFamily="50" charset="-128"/>
                <a:cs typeface="メイリオ" pitchFamily="50" charset="-128"/>
              </a:rPr>
              <a:t>)</a:t>
            </a:r>
            <a:r>
              <a:rPr kumimoji="1" lang="ja-JP" altLang="en-US" sz="1050" dirty="0" err="1">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家族や近隣、ボランティア等が支援している時</a:t>
            </a:r>
          </a:p>
          <a:p>
            <a:r>
              <a:rPr kumimoji="1" lang="ja-JP" altLang="en-US" sz="1050" dirty="0">
                <a:latin typeface="メイリオ" pitchFamily="50" charset="-128"/>
                <a:ea typeface="メイリオ" pitchFamily="50" charset="-128"/>
                <a:cs typeface="メイリオ" pitchFamily="50" charset="-128"/>
              </a:rPr>
              <a:t>　間</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誰が、何を支援しているか</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もできるだけ切れ目な</a:t>
            </a:r>
          </a:p>
          <a:p>
            <a:r>
              <a:rPr kumimoji="1" lang="ja-JP" altLang="en-US" sz="1050" dirty="0">
                <a:latin typeface="メイリオ" pitchFamily="50" charset="-128"/>
                <a:ea typeface="メイリオ" pitchFamily="50" charset="-128"/>
                <a:cs typeface="メイリオ" pitchFamily="50" charset="-128"/>
              </a:rPr>
              <a:t>　く記載する。</a:t>
            </a:r>
          </a:p>
          <a:p>
            <a:r>
              <a:rPr kumimoji="1" lang="ja-JP" altLang="en-US" sz="1050" dirty="0">
                <a:latin typeface="メイリオ" pitchFamily="50" charset="-128"/>
                <a:ea typeface="メイリオ" pitchFamily="50" charset="-128"/>
                <a:cs typeface="メイリオ" pitchFamily="50" charset="-128"/>
              </a:rPr>
              <a:t>○ 個々の内容について、誰が</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家族など</a:t>
            </a:r>
            <a:r>
              <a:rPr kumimoji="1" lang="en-US" altLang="ja-JP" sz="1050" dirty="0">
                <a:latin typeface="メイリオ" pitchFamily="50" charset="-128"/>
                <a:ea typeface="メイリオ" pitchFamily="50" charset="-128"/>
                <a:cs typeface="メイリオ" pitchFamily="50" charset="-128"/>
              </a:rPr>
              <a:t>)</a:t>
            </a:r>
            <a:r>
              <a:rPr kumimoji="1" lang="ja-JP" altLang="en-US" sz="1050" dirty="0">
                <a:latin typeface="メイリオ" pitchFamily="50" charset="-128"/>
                <a:ea typeface="メイリオ" pitchFamily="50" charset="-128"/>
                <a:cs typeface="メイリオ" pitchFamily="50" charset="-128"/>
              </a:rPr>
              <a:t>支援しているか</a:t>
            </a:r>
          </a:p>
          <a:p>
            <a:r>
              <a:rPr kumimoji="1" lang="ja-JP" altLang="en-US" sz="1050" dirty="0">
                <a:latin typeface="メイリオ" pitchFamily="50" charset="-128"/>
                <a:ea typeface="メイリオ" pitchFamily="50" charset="-128"/>
                <a:cs typeface="メイリオ" pitchFamily="50" charset="-128"/>
              </a:rPr>
              <a:t>　記載する。</a:t>
            </a:r>
          </a:p>
          <a:p>
            <a:r>
              <a:rPr kumimoji="1" lang="ja-JP" altLang="en-US" sz="1050" dirty="0">
                <a:latin typeface="メイリオ" pitchFamily="50" charset="-128"/>
                <a:ea typeface="メイリオ" pitchFamily="50" charset="-128"/>
                <a:cs typeface="メイリオ" pitchFamily="50" charset="-128"/>
              </a:rPr>
              <a:t>○ 夜間・土日は家族がいるからといってサービスが必要</a:t>
            </a:r>
          </a:p>
          <a:p>
            <a:r>
              <a:rPr kumimoji="1" lang="ja-JP" altLang="en-US" sz="1050" dirty="0">
                <a:latin typeface="メイリオ" pitchFamily="50" charset="-128"/>
                <a:ea typeface="メイリオ" pitchFamily="50" charset="-128"/>
                <a:cs typeface="メイリオ" pitchFamily="50" charset="-128"/>
              </a:rPr>
              <a:t>　ないとは限らない。家族の介護状況等も記載する。</a:t>
            </a:r>
          </a:p>
        </p:txBody>
      </p:sp>
      <p:sp>
        <p:nvSpPr>
          <p:cNvPr id="8" name="テキスト ボックス 7"/>
          <p:cNvSpPr txBox="1"/>
          <p:nvPr/>
        </p:nvSpPr>
        <p:spPr>
          <a:xfrm>
            <a:off x="4721290" y="3419181"/>
            <a:ext cx="4031634" cy="1708160"/>
          </a:xfrm>
          <a:prstGeom prst="rect">
            <a:avLst/>
          </a:prstGeom>
          <a:solidFill>
            <a:schemeClr val="bg1"/>
          </a:solidFill>
          <a:ln>
            <a:solidFill>
              <a:srgbClr val="C00000"/>
            </a:solidFill>
            <a:prstDash val="dash"/>
          </a:ln>
          <a:effectLst/>
        </p:spPr>
        <p:txBody>
          <a:bodyPr wrap="square" rtlCol="0">
            <a:spAutoFit/>
          </a:bodyPr>
          <a:lstStyle/>
          <a:p>
            <a:r>
              <a:rPr kumimoji="1" lang="en-US" altLang="ja-JP" sz="1050" b="1" dirty="0">
                <a:latin typeface="メイリオ" pitchFamily="50" charset="-128"/>
                <a:ea typeface="メイリオ" pitchFamily="50" charset="-128"/>
                <a:cs typeface="メイリオ" pitchFamily="50" charset="-128"/>
              </a:rPr>
              <a:t>【</a:t>
            </a:r>
            <a:r>
              <a:rPr kumimoji="1" lang="ja-JP" altLang="en-US" sz="1050" b="1" dirty="0">
                <a:latin typeface="メイリオ" pitchFamily="50" charset="-128"/>
                <a:ea typeface="メイリオ" pitchFamily="50" charset="-128"/>
                <a:cs typeface="メイリオ" pitchFamily="50" charset="-128"/>
              </a:rPr>
              <a:t>週単位以外のサービス</a:t>
            </a:r>
            <a:r>
              <a:rPr kumimoji="1" lang="en-US" altLang="ja-JP" sz="1050" b="1" dirty="0">
                <a:latin typeface="メイリオ" pitchFamily="50" charset="-128"/>
                <a:ea typeface="メイリオ" pitchFamily="50" charset="-128"/>
                <a:cs typeface="メイリオ" pitchFamily="50" charset="-128"/>
              </a:rPr>
              <a:t>】</a:t>
            </a:r>
            <a:endParaRPr kumimoji="1" lang="ja-JP" altLang="en-US" sz="1050" b="1" dirty="0">
              <a:latin typeface="メイリオ" pitchFamily="50" charset="-128"/>
              <a:ea typeface="メイリオ" pitchFamily="50" charset="-128"/>
              <a:cs typeface="メイリオ" pitchFamily="50" charset="-128"/>
            </a:endParaRPr>
          </a:p>
          <a:p>
            <a:r>
              <a:rPr kumimoji="1" lang="ja-JP" altLang="en-US" sz="1050" dirty="0">
                <a:latin typeface="メイリオ" pitchFamily="50" charset="-128"/>
                <a:ea typeface="メイリオ" pitchFamily="50" charset="-128"/>
                <a:cs typeface="メイリオ" pitchFamily="50" charset="-128"/>
              </a:rPr>
              <a:t>○ 隔週・不定期に利用しているサービスについて記載する。</a:t>
            </a:r>
          </a:p>
          <a:p>
            <a:r>
              <a:rPr kumimoji="1" lang="ja-JP" altLang="en-US" sz="1050" dirty="0">
                <a:latin typeface="メイリオ" pitchFamily="50" charset="-128"/>
                <a:ea typeface="メイリオ" pitchFamily="50" charset="-128"/>
                <a:cs typeface="メイリオ" pitchFamily="50" charset="-128"/>
              </a:rPr>
              <a:t>○ 医療機関等への受診状況などもここに記載する。</a:t>
            </a:r>
          </a:p>
          <a:p>
            <a:r>
              <a:rPr kumimoji="1" lang="ja-JP" altLang="en-US" sz="1050" dirty="0">
                <a:latin typeface="メイリオ" pitchFamily="50" charset="-128"/>
                <a:ea typeface="メイリオ" pitchFamily="50" charset="-128"/>
                <a:cs typeface="メイリオ" pitchFamily="50" charset="-128"/>
              </a:rPr>
              <a:t>○ 週間計画表に記載されていない継続的な支援、サービスに</a:t>
            </a:r>
            <a:r>
              <a:rPr kumimoji="1" lang="ja-JP" altLang="en-US" sz="1050" dirty="0" err="1">
                <a:latin typeface="メイリオ" pitchFamily="50" charset="-128"/>
                <a:ea typeface="メイリオ" pitchFamily="50" charset="-128"/>
                <a:cs typeface="メイリオ" pitchFamily="50" charset="-128"/>
              </a:rPr>
              <a:t>つ</a:t>
            </a:r>
            <a:endParaRPr kumimoji="1" lang="ja-JP" altLang="en-US" sz="1050" dirty="0">
              <a:latin typeface="メイリオ" pitchFamily="50" charset="-128"/>
              <a:ea typeface="メイリオ" pitchFamily="50" charset="-128"/>
              <a:cs typeface="メイリオ" pitchFamily="50" charset="-128"/>
            </a:endParaRPr>
          </a:p>
          <a:p>
            <a:r>
              <a:rPr kumimoji="1" lang="ja-JP" altLang="en-US" sz="1050" dirty="0">
                <a:latin typeface="メイリオ" pitchFamily="50" charset="-128"/>
                <a:ea typeface="メイリオ" pitchFamily="50" charset="-128"/>
                <a:cs typeface="メイリオ" pitchFamily="50" charset="-128"/>
              </a:rPr>
              <a:t>　いて記載する。</a:t>
            </a:r>
          </a:p>
          <a:p>
            <a:r>
              <a:rPr kumimoji="1" lang="ja-JP" altLang="en-US" sz="1050" dirty="0">
                <a:latin typeface="メイリオ" pitchFamily="50" charset="-128"/>
                <a:ea typeface="メイリオ" pitchFamily="50" charset="-128"/>
                <a:cs typeface="メイリオ" pitchFamily="50" charset="-128"/>
              </a:rPr>
              <a:t>○ 利用者の状態や環境が変化することによって一時的に必要と</a:t>
            </a:r>
          </a:p>
          <a:p>
            <a:r>
              <a:rPr kumimoji="1" lang="ja-JP" altLang="en-US" sz="1050" dirty="0">
                <a:latin typeface="メイリオ" pitchFamily="50" charset="-128"/>
                <a:ea typeface="メイリオ" pitchFamily="50" charset="-128"/>
                <a:cs typeface="メイリオ" pitchFamily="50" charset="-128"/>
              </a:rPr>
              <a:t>　なるサービスについて記載する。</a:t>
            </a:r>
          </a:p>
          <a:p>
            <a:r>
              <a:rPr kumimoji="1" lang="ja-JP" altLang="en-US" sz="1050" dirty="0">
                <a:latin typeface="メイリオ" pitchFamily="50" charset="-128"/>
                <a:ea typeface="メイリオ" pitchFamily="50" charset="-128"/>
                <a:cs typeface="メイリオ" pitchFamily="50" charset="-128"/>
              </a:rPr>
              <a:t>○ 利用者が自ら選んで実施している「主な日常生活上の活動と</a:t>
            </a:r>
          </a:p>
          <a:p>
            <a:r>
              <a:rPr kumimoji="1" lang="ja-JP" altLang="en-US" sz="1050" dirty="0">
                <a:latin typeface="メイリオ" pitchFamily="50" charset="-128"/>
                <a:ea typeface="メイリオ" pitchFamily="50" charset="-128"/>
                <a:cs typeface="メイリオ" pitchFamily="50" charset="-128"/>
              </a:rPr>
              <a:t>　異なり、相談支援専門員や市町村行政担当者、サービス提供</a:t>
            </a:r>
          </a:p>
          <a:p>
            <a:r>
              <a:rPr kumimoji="1" lang="ja-JP" altLang="en-US" sz="1050" dirty="0">
                <a:latin typeface="メイリオ" pitchFamily="50" charset="-128"/>
                <a:ea typeface="メイリオ" pitchFamily="50" charset="-128"/>
                <a:cs typeface="メイリオ" pitchFamily="50" charset="-128"/>
              </a:rPr>
              <a:t>　事業所等が手配しているものを記載する。</a:t>
            </a:r>
          </a:p>
        </p:txBody>
      </p:sp>
      <p:sp>
        <p:nvSpPr>
          <p:cNvPr id="9" name="テキスト ボックス 8"/>
          <p:cNvSpPr txBox="1"/>
          <p:nvPr/>
        </p:nvSpPr>
        <p:spPr>
          <a:xfrm>
            <a:off x="1013057" y="5515839"/>
            <a:ext cx="7704917" cy="646331"/>
          </a:xfrm>
          <a:prstGeom prst="rect">
            <a:avLst/>
          </a:prstGeom>
          <a:noFill/>
          <a:ln>
            <a:solidFill>
              <a:srgbClr val="C00000"/>
            </a:solidFill>
            <a:prstDash val="dash"/>
          </a:ln>
          <a:effectLst/>
        </p:spPr>
        <p:txBody>
          <a:bodyPr wrap="square" rtlCol="0">
            <a:spAutoFit/>
          </a:bodyPr>
          <a:lstStyle/>
          <a:p>
            <a:r>
              <a:rPr kumimoji="1" lang="ja-JP" altLang="en-US" sz="900" dirty="0">
                <a:latin typeface="メイリオ" pitchFamily="50" charset="-128"/>
                <a:ea typeface="メイリオ" pitchFamily="50" charset="-128"/>
                <a:cs typeface="メイリオ" pitchFamily="50" charset="-128"/>
              </a:rPr>
              <a:t>○ サービス等利用計画を作成し、障害福祉サービスを提供することによって利用者はどうような生活を目指すのか、中立公平な視点で、相談支援</a:t>
            </a:r>
          </a:p>
          <a:p>
            <a:r>
              <a:rPr kumimoji="1" lang="ja-JP" altLang="en-US" sz="900" dirty="0">
                <a:latin typeface="メイリオ" pitchFamily="50" charset="-128"/>
                <a:ea typeface="メイリオ" pitchFamily="50" charset="-128"/>
                <a:cs typeface="メイリオ" pitchFamily="50" charset="-128"/>
              </a:rPr>
              <a:t>　専門員の専門職としての総合的判断を記載する。</a:t>
            </a:r>
          </a:p>
          <a:p>
            <a:r>
              <a:rPr kumimoji="1" lang="ja-JP" altLang="en-US" sz="900" dirty="0">
                <a:latin typeface="メイリオ" pitchFamily="50" charset="-128"/>
                <a:ea typeface="メイリオ" pitchFamily="50" charset="-128"/>
                <a:cs typeface="メイリオ" pitchFamily="50" charset="-128"/>
              </a:rPr>
              <a:t>○ 計画作成の必要性、サービス提供の根拠が客観的にわかるよう、明快かつ簡潔に記載する。</a:t>
            </a:r>
          </a:p>
          <a:p>
            <a:r>
              <a:rPr kumimoji="1" lang="ja-JP" altLang="en-US" sz="900" dirty="0">
                <a:latin typeface="メイリオ" pitchFamily="50" charset="-128"/>
                <a:ea typeface="メイリオ" pitchFamily="50" charset="-128"/>
                <a:cs typeface="メイリオ" pitchFamily="50" charset="-128"/>
              </a:rPr>
              <a:t>○ 利用者・家族・関係機関等からの情報にはないが相談支援専門員として気になる点、注目すべき点、必要と考える事項等について記載する。 </a:t>
            </a:r>
          </a:p>
        </p:txBody>
      </p:sp>
      <p:sp>
        <p:nvSpPr>
          <p:cNvPr id="11" name="テキスト ボックス 10"/>
          <p:cNvSpPr txBox="1"/>
          <p:nvPr/>
        </p:nvSpPr>
        <p:spPr>
          <a:xfrm>
            <a:off x="4074051" y="239771"/>
            <a:ext cx="4526732" cy="230832"/>
          </a:xfrm>
          <a:prstGeom prst="rect">
            <a:avLst/>
          </a:prstGeom>
          <a:noFill/>
        </p:spPr>
        <p:txBody>
          <a:bodyPr wrap="square" rtlCol="0">
            <a:spAutoFit/>
          </a:bodyPr>
          <a:lstStyle/>
          <a:p>
            <a:pPr algn="r"/>
            <a:r>
              <a:rPr lang="en-US" altLang="ja-JP" sz="900" dirty="0">
                <a:latin typeface="メイリオ"/>
                <a:ea typeface="メイリオ"/>
                <a:cs typeface="メイリオ"/>
              </a:rPr>
              <a:t>『</a:t>
            </a:r>
            <a:r>
              <a:rPr lang="ja-JP" altLang="en-US" sz="900" dirty="0">
                <a:latin typeface="メイリオ"/>
                <a:ea typeface="メイリオ"/>
                <a:cs typeface="メイリオ"/>
              </a:rPr>
              <a:t>サービス等利用計画作成サポートブック</a:t>
            </a:r>
            <a:r>
              <a:rPr lang="en-US" altLang="ja-JP" sz="900" dirty="0">
                <a:latin typeface="メイリオ"/>
                <a:ea typeface="メイリオ"/>
                <a:cs typeface="メイリオ"/>
              </a:rPr>
              <a:t>』(p.24-p.25)</a:t>
            </a:r>
            <a:endParaRPr kumimoji="1" lang="ja-JP" altLang="en-US" sz="900" dirty="0"/>
          </a:p>
        </p:txBody>
      </p:sp>
      <p:sp>
        <p:nvSpPr>
          <p:cNvPr id="12" name="角丸四角形吹き出し 11"/>
          <p:cNvSpPr/>
          <p:nvPr/>
        </p:nvSpPr>
        <p:spPr>
          <a:xfrm>
            <a:off x="1013057" y="4749282"/>
            <a:ext cx="2595904" cy="568475"/>
          </a:xfrm>
          <a:prstGeom prst="wedgeRoundRectCallout">
            <a:avLst>
              <a:gd name="adj1" fmla="val -10813"/>
              <a:gd name="adj2" fmla="val 8182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t>ニーズ整理票「今回大</a:t>
            </a:r>
            <a:r>
              <a:rPr kumimoji="1" lang="ja-JP" altLang="en-US" sz="1200" b="1" dirty="0" err="1"/>
              <a:t>づ</a:t>
            </a:r>
            <a:r>
              <a:rPr kumimoji="1" lang="ja-JP" altLang="en-US" sz="1200" b="1" dirty="0"/>
              <a:t>かみに捉えた本人像」から導かれる</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60326"/>
            <a:ext cx="7886700" cy="1325563"/>
          </a:xfrm>
        </p:spPr>
        <p:txBody>
          <a:bodyPr>
            <a:noAutofit/>
          </a:bodyPr>
          <a:lstStyle/>
          <a:p>
            <a:pPr>
              <a:lnSpc>
                <a:spcPts val="3000"/>
              </a:lnSpc>
            </a:pPr>
            <a:r>
              <a:rPr kumimoji="1" lang="en-US" altLang="ja-JP"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a:t>
            </a:r>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３</a:t>
            </a:r>
            <a:r>
              <a:rPr kumimoji="1" lang="en-US" altLang="ja-JP"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 </a:t>
            </a:r>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プランニング</a:t>
            </a:r>
          </a:p>
        </p:txBody>
      </p:sp>
      <p:sp>
        <p:nvSpPr>
          <p:cNvPr id="4" name="スライド番号プレースホルダー 3"/>
          <p:cNvSpPr>
            <a:spLocks noGrp="1"/>
          </p:cNvSpPr>
          <p:nvPr>
            <p:ph type="sldNum" sz="quarter" idx="12"/>
          </p:nvPr>
        </p:nvSpPr>
        <p:spPr/>
        <p:txBody>
          <a:bodyPr/>
          <a:lstStyle/>
          <a:p>
            <a:fld id="{5FD889E0-CAB2-4699-909D-B9A88D47ACBE}" type="slidenum">
              <a:rPr lang="en-US" smtClean="0"/>
              <a:pPr/>
              <a:t>44</a:t>
            </a:fld>
            <a:endParaRPr lang="en-US"/>
          </a:p>
        </p:txBody>
      </p:sp>
      <p:sp>
        <p:nvSpPr>
          <p:cNvPr id="30" name="正方形/長方形 29"/>
          <p:cNvSpPr/>
          <p:nvPr/>
        </p:nvSpPr>
        <p:spPr>
          <a:xfrm>
            <a:off x="284163" y="3195247"/>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メイリオ"/>
                <a:ea typeface="メイリオ"/>
                <a:cs typeface="メイリオ"/>
              </a:rPr>
              <a:t>インテーク</a:t>
            </a:r>
            <a:endParaRPr kumimoji="1" lang="en-US" altLang="ja-JP" dirty="0">
              <a:latin typeface="メイリオ"/>
              <a:ea typeface="メイリオ"/>
              <a:cs typeface="メイリオ"/>
            </a:endParaRPr>
          </a:p>
          <a:p>
            <a:pPr algn="ctr"/>
            <a:r>
              <a:rPr kumimoji="1" lang="en-US" altLang="ja-JP" sz="1200" dirty="0">
                <a:latin typeface="メイリオ"/>
                <a:ea typeface="メイリオ"/>
                <a:cs typeface="メイリオ"/>
              </a:rPr>
              <a:t>(</a:t>
            </a:r>
            <a:r>
              <a:rPr kumimoji="1" lang="ja-JP" altLang="en-US" sz="1200" dirty="0">
                <a:latin typeface="メイリオ"/>
                <a:ea typeface="メイリオ"/>
                <a:cs typeface="メイリオ"/>
              </a:rPr>
              <a:t>・アセスメント</a:t>
            </a:r>
            <a:r>
              <a:rPr kumimoji="1" lang="en-US" altLang="ja-JP" sz="1200" dirty="0">
                <a:latin typeface="メイリオ"/>
                <a:ea typeface="メイリオ"/>
                <a:cs typeface="メイリオ"/>
              </a:rPr>
              <a:t>)</a:t>
            </a:r>
            <a:endParaRPr kumimoji="1" lang="ja-JP" altLang="en-US" sz="1200" dirty="0">
              <a:latin typeface="メイリオ"/>
              <a:ea typeface="メイリオ"/>
              <a:cs typeface="メイリオ"/>
            </a:endParaRPr>
          </a:p>
        </p:txBody>
      </p:sp>
      <p:sp>
        <p:nvSpPr>
          <p:cNvPr id="31" name="正方形/長方形 30"/>
          <p:cNvSpPr/>
          <p:nvPr/>
        </p:nvSpPr>
        <p:spPr>
          <a:xfrm>
            <a:off x="2129816" y="3195247"/>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a:latin typeface="メイリオ"/>
                <a:ea typeface="メイリオ"/>
                <a:cs typeface="メイリオ"/>
              </a:rPr>
              <a:t>アセスメント</a:t>
            </a:r>
            <a:endParaRPr kumimoji="1" lang="en-US" altLang="ja-JP" b="1">
              <a:latin typeface="メイリオ"/>
              <a:ea typeface="メイリオ"/>
              <a:cs typeface="メイリオ"/>
            </a:endParaRPr>
          </a:p>
        </p:txBody>
      </p:sp>
      <p:sp>
        <p:nvSpPr>
          <p:cNvPr id="32" name="正方形/長方形 31"/>
          <p:cNvSpPr/>
          <p:nvPr/>
        </p:nvSpPr>
        <p:spPr>
          <a:xfrm>
            <a:off x="3975469" y="3195247"/>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プランニング</a:t>
            </a:r>
            <a:endParaRPr kumimoji="1" lang="en-US" altLang="ja-JP">
              <a:latin typeface="メイリオ"/>
              <a:ea typeface="メイリオ"/>
              <a:cs typeface="メイリオ"/>
            </a:endParaRPr>
          </a:p>
        </p:txBody>
      </p:sp>
      <p:sp>
        <p:nvSpPr>
          <p:cNvPr id="33" name="正方形/長方形 32"/>
          <p:cNvSpPr/>
          <p:nvPr/>
        </p:nvSpPr>
        <p:spPr>
          <a:xfrm>
            <a:off x="2064249" y="4852125"/>
            <a:ext cx="1088524" cy="635688"/>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サービス等</a:t>
            </a:r>
            <a:endParaRPr kumimoji="1" lang="en-US" altLang="ja-JP" sz="1400" dirty="0">
              <a:latin typeface="メイリオ"/>
              <a:ea typeface="メイリオ"/>
              <a:cs typeface="メイリオ"/>
            </a:endParaRPr>
          </a:p>
          <a:p>
            <a:pPr algn="ctr"/>
            <a:r>
              <a:rPr kumimoji="1" lang="ja-JP" altLang="en-US" sz="1400" dirty="0">
                <a:latin typeface="メイリオ"/>
                <a:ea typeface="メイリオ"/>
                <a:cs typeface="メイリオ"/>
              </a:rPr>
              <a:t>利用計画案</a:t>
            </a:r>
            <a:endParaRPr kumimoji="1" lang="en-US" altLang="ja-JP" sz="1400" dirty="0">
              <a:latin typeface="メイリオ"/>
              <a:ea typeface="メイリオ"/>
              <a:cs typeface="メイリオ"/>
            </a:endParaRPr>
          </a:p>
        </p:txBody>
      </p:sp>
      <p:sp>
        <p:nvSpPr>
          <p:cNvPr id="34" name="正方形/長方形 33"/>
          <p:cNvSpPr/>
          <p:nvPr/>
        </p:nvSpPr>
        <p:spPr>
          <a:xfrm>
            <a:off x="5821123" y="3191094"/>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モニタリング</a:t>
            </a:r>
            <a:endParaRPr kumimoji="1" lang="en-US" altLang="ja-JP">
              <a:latin typeface="メイリオ"/>
              <a:ea typeface="メイリオ"/>
              <a:cs typeface="メイリオ"/>
            </a:endParaRPr>
          </a:p>
        </p:txBody>
      </p:sp>
      <p:sp>
        <p:nvSpPr>
          <p:cNvPr id="35" name="正方形/長方形 34"/>
          <p:cNvSpPr/>
          <p:nvPr/>
        </p:nvSpPr>
        <p:spPr>
          <a:xfrm>
            <a:off x="7699237" y="3191094"/>
            <a:ext cx="1019845"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終結</a:t>
            </a:r>
            <a:endParaRPr kumimoji="1" lang="en-US" altLang="ja-JP">
              <a:latin typeface="メイリオ"/>
              <a:ea typeface="メイリオ"/>
              <a:cs typeface="メイリオ"/>
            </a:endParaRPr>
          </a:p>
        </p:txBody>
      </p:sp>
      <p:cxnSp>
        <p:nvCxnSpPr>
          <p:cNvPr id="36" name="直線矢印コネクタ 35"/>
          <p:cNvCxnSpPr>
            <a:stCxn id="30" idx="3"/>
            <a:endCxn id="31" idx="1"/>
          </p:cNvCxnSpPr>
          <p:nvPr/>
        </p:nvCxnSpPr>
        <p:spPr>
          <a:xfrm>
            <a:off x="1919427" y="3669166"/>
            <a:ext cx="210389"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a:stCxn id="31" idx="3"/>
            <a:endCxn id="32" idx="1"/>
          </p:cNvCxnSpPr>
          <p:nvPr/>
        </p:nvCxnSpPr>
        <p:spPr>
          <a:xfrm>
            <a:off x="3765080" y="3669166"/>
            <a:ext cx="210389"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a:stCxn id="32" idx="3"/>
            <a:endCxn id="34" idx="1"/>
          </p:cNvCxnSpPr>
          <p:nvPr/>
        </p:nvCxnSpPr>
        <p:spPr>
          <a:xfrm flipV="1">
            <a:off x="5610733" y="3665013"/>
            <a:ext cx="210390" cy="4153"/>
          </a:xfrm>
          <a:prstGeom prst="straightConnector1">
            <a:avLst/>
          </a:prstGeom>
          <a:ln w="101600">
            <a:solidFill>
              <a:srgbClr val="00B050">
                <a:alpha val="25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a:stCxn id="34" idx="3"/>
            <a:endCxn id="35" idx="1"/>
          </p:cNvCxnSpPr>
          <p:nvPr/>
        </p:nvCxnSpPr>
        <p:spPr>
          <a:xfrm>
            <a:off x="7456387" y="3665013"/>
            <a:ext cx="242850" cy="0"/>
          </a:xfrm>
          <a:prstGeom prst="straightConnector1">
            <a:avLst/>
          </a:prstGeom>
          <a:ln w="101600">
            <a:solidFill>
              <a:srgbClr val="00B050">
                <a:alpha val="25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40" name="カギ線コネクタ 39"/>
          <p:cNvCxnSpPr>
            <a:stCxn id="34" idx="0"/>
            <a:endCxn id="31" idx="0"/>
          </p:cNvCxnSpPr>
          <p:nvPr/>
        </p:nvCxnSpPr>
        <p:spPr>
          <a:xfrm rot="16200000" flipH="1" flipV="1">
            <a:off x="4791025" y="1347516"/>
            <a:ext cx="4153" cy="3691307"/>
          </a:xfrm>
          <a:prstGeom prst="bentConnector3">
            <a:avLst>
              <a:gd name="adj1" fmla="val -14300409"/>
            </a:avLst>
          </a:prstGeom>
          <a:ln w="101600">
            <a:solidFill>
              <a:srgbClr val="00B050">
                <a:alpha val="25000"/>
              </a:srgbClr>
            </a:solidFill>
            <a:tailEnd type="arrow"/>
          </a:ln>
        </p:spPr>
        <p:style>
          <a:lnRef idx="2">
            <a:schemeClr val="accent1"/>
          </a:lnRef>
          <a:fillRef idx="0">
            <a:schemeClr val="accent1"/>
          </a:fillRef>
          <a:effectRef idx="1">
            <a:schemeClr val="accent1"/>
          </a:effectRef>
          <a:fontRef idx="minor">
            <a:schemeClr val="tx1"/>
          </a:fontRef>
        </p:style>
      </p:cxnSp>
      <p:sp>
        <p:nvSpPr>
          <p:cNvPr id="41" name="角丸四角形 40"/>
          <p:cNvSpPr/>
          <p:nvPr/>
        </p:nvSpPr>
        <p:spPr>
          <a:xfrm>
            <a:off x="1130766" y="4019087"/>
            <a:ext cx="754544" cy="469667"/>
          </a:xfrm>
          <a:prstGeom prst="roundRect">
            <a:avLst/>
          </a:prstGeom>
          <a:solidFill>
            <a:srgbClr val="00009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受理</a:t>
            </a:r>
          </a:p>
        </p:txBody>
      </p:sp>
      <p:sp>
        <p:nvSpPr>
          <p:cNvPr id="42" name="角丸四角形 41"/>
          <p:cNvSpPr/>
          <p:nvPr/>
        </p:nvSpPr>
        <p:spPr>
          <a:xfrm>
            <a:off x="4895317" y="4019087"/>
            <a:ext cx="956804" cy="469667"/>
          </a:xfrm>
          <a:prstGeom prst="roundRect">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介入</a:t>
            </a:r>
          </a:p>
        </p:txBody>
      </p:sp>
      <p:sp>
        <p:nvSpPr>
          <p:cNvPr id="43" name="正方形/長方形 42"/>
          <p:cNvSpPr/>
          <p:nvPr/>
        </p:nvSpPr>
        <p:spPr>
          <a:xfrm>
            <a:off x="5307771"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サービス等</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利用計画</a:t>
            </a:r>
            <a:endParaRPr kumimoji="1" lang="en-US" altLang="ja-JP" sz="1400">
              <a:latin typeface="メイリオ"/>
              <a:ea typeface="メイリオ"/>
              <a:cs typeface="メイリオ"/>
            </a:endParaRPr>
          </a:p>
        </p:txBody>
      </p:sp>
      <p:sp>
        <p:nvSpPr>
          <p:cNvPr id="44" name="正方形/長方形 43"/>
          <p:cNvSpPr/>
          <p:nvPr/>
        </p:nvSpPr>
        <p:spPr>
          <a:xfrm>
            <a:off x="3264603" y="4852125"/>
            <a:ext cx="666863" cy="635688"/>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支給</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決定</a:t>
            </a:r>
            <a:endParaRPr kumimoji="1" lang="en-US" altLang="ja-JP" sz="1400">
              <a:latin typeface="メイリオ"/>
              <a:ea typeface="メイリオ"/>
              <a:cs typeface="メイリオ"/>
            </a:endParaRPr>
          </a:p>
        </p:txBody>
      </p:sp>
      <p:cxnSp>
        <p:nvCxnSpPr>
          <p:cNvPr id="45" name="直線コネクタ 44"/>
          <p:cNvCxnSpPr>
            <a:stCxn id="31" idx="2"/>
          </p:cNvCxnSpPr>
          <p:nvPr/>
        </p:nvCxnSpPr>
        <p:spPr>
          <a:xfrm flipH="1">
            <a:off x="2064249" y="4143085"/>
            <a:ext cx="883199" cy="70904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46" name="正方形/長方形 45"/>
          <p:cNvSpPr/>
          <p:nvPr/>
        </p:nvSpPr>
        <p:spPr>
          <a:xfrm>
            <a:off x="4029486"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サービス</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担当者会議</a:t>
            </a:r>
            <a:endParaRPr kumimoji="1" lang="en-US" altLang="ja-JP" sz="1400">
              <a:latin typeface="メイリオ"/>
              <a:ea typeface="メイリオ"/>
              <a:cs typeface="メイリオ"/>
            </a:endParaRPr>
          </a:p>
        </p:txBody>
      </p:sp>
      <p:cxnSp>
        <p:nvCxnSpPr>
          <p:cNvPr id="47" name="直線コネクタ 46"/>
          <p:cNvCxnSpPr/>
          <p:nvPr/>
        </p:nvCxnSpPr>
        <p:spPr>
          <a:xfrm>
            <a:off x="5610733" y="4143085"/>
            <a:ext cx="870947" cy="70904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33" idx="3"/>
            <a:endCxn id="44" idx="1"/>
          </p:cNvCxnSpPr>
          <p:nvPr/>
        </p:nvCxnSpPr>
        <p:spPr>
          <a:xfrm>
            <a:off x="3152773" y="5169969"/>
            <a:ext cx="111830" cy="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6" name="直線矢印コネクタ 55"/>
          <p:cNvCxnSpPr>
            <a:stCxn id="44" idx="3"/>
            <a:endCxn id="46" idx="1"/>
          </p:cNvCxnSpPr>
          <p:nvPr/>
        </p:nvCxnSpPr>
        <p:spPr>
          <a:xfrm>
            <a:off x="3931466" y="5169969"/>
            <a:ext cx="98020" cy="8698"/>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8" name="直線矢印コネクタ 57"/>
          <p:cNvCxnSpPr>
            <a:stCxn id="46" idx="3"/>
            <a:endCxn id="43" idx="1"/>
          </p:cNvCxnSpPr>
          <p:nvPr/>
        </p:nvCxnSpPr>
        <p:spPr>
          <a:xfrm>
            <a:off x="5203395" y="5178667"/>
            <a:ext cx="104376" cy="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0" name="角丸四角形 59"/>
          <p:cNvSpPr/>
          <p:nvPr/>
        </p:nvSpPr>
        <p:spPr>
          <a:xfrm>
            <a:off x="289242" y="4019087"/>
            <a:ext cx="754544" cy="469667"/>
          </a:xfrm>
          <a:prstGeom prst="roundRect">
            <a:avLst/>
          </a:prstGeom>
          <a:solidFill>
            <a:srgbClr val="00009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受付</a:t>
            </a:r>
          </a:p>
        </p:txBody>
      </p:sp>
      <p:sp>
        <p:nvSpPr>
          <p:cNvPr id="62" name="正方形/長方形 61"/>
          <p:cNvSpPr/>
          <p:nvPr/>
        </p:nvSpPr>
        <p:spPr>
          <a:xfrm>
            <a:off x="6622618" y="4852125"/>
            <a:ext cx="1173909" cy="653084"/>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継続サービス利用支援</a:t>
            </a:r>
          </a:p>
        </p:txBody>
      </p:sp>
      <p:cxnSp>
        <p:nvCxnSpPr>
          <p:cNvPr id="65" name="直線コネクタ 64"/>
          <p:cNvCxnSpPr>
            <a:endCxn id="62" idx="0"/>
          </p:cNvCxnSpPr>
          <p:nvPr/>
        </p:nvCxnSpPr>
        <p:spPr>
          <a:xfrm>
            <a:off x="6622618" y="3940965"/>
            <a:ext cx="586955" cy="911160"/>
          </a:xfrm>
          <a:prstGeom prst="line">
            <a:avLst/>
          </a:prstGeom>
          <a:ln w="63500">
            <a:solidFill>
              <a:srgbClr val="FF0000">
                <a:alpha val="25000"/>
              </a:srgbClr>
            </a:solidFill>
            <a:prstDash val="sysDash"/>
          </a:ln>
        </p:spPr>
        <p:style>
          <a:lnRef idx="2">
            <a:schemeClr val="accent1"/>
          </a:lnRef>
          <a:fillRef idx="0">
            <a:schemeClr val="accent1"/>
          </a:fillRef>
          <a:effectRef idx="1">
            <a:schemeClr val="accent1"/>
          </a:effectRef>
          <a:fontRef idx="minor">
            <a:schemeClr val="tx1"/>
          </a:fontRef>
        </p:style>
      </p:cxnSp>
      <p:sp>
        <p:nvSpPr>
          <p:cNvPr id="66" name="角丸四角形 65"/>
          <p:cNvSpPr/>
          <p:nvPr/>
        </p:nvSpPr>
        <p:spPr>
          <a:xfrm>
            <a:off x="6367094" y="4019087"/>
            <a:ext cx="956804" cy="469667"/>
          </a:xfrm>
          <a:prstGeom prst="roundRect">
            <a:avLst/>
          </a:prstGeom>
          <a:solidFill>
            <a:srgbClr val="C000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評価</a:t>
            </a:r>
          </a:p>
        </p:txBody>
      </p:sp>
      <p:sp>
        <p:nvSpPr>
          <p:cNvPr id="48" name="角丸四角形 47"/>
          <p:cNvSpPr/>
          <p:nvPr/>
        </p:nvSpPr>
        <p:spPr>
          <a:xfrm>
            <a:off x="6437957" y="5948897"/>
            <a:ext cx="2438399" cy="355600"/>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solidFill>
                  <a:schemeClr val="tx1"/>
                </a:solidFill>
                <a:latin typeface="メイリオ" pitchFamily="50" charset="-128"/>
                <a:ea typeface="メイリオ" pitchFamily="50" charset="-128"/>
                <a:cs typeface="メイリオ" pitchFamily="50" charset="-128"/>
              </a:rPr>
              <a:t>サービス担当者会議は次</a:t>
            </a:r>
            <a:r>
              <a:rPr kumimoji="1" lang="ja-JP" altLang="en-US" sz="1100" b="1">
                <a:solidFill>
                  <a:schemeClr val="tx1"/>
                </a:solidFill>
                <a:latin typeface="メイリオ" pitchFamily="50" charset="-128"/>
                <a:ea typeface="メイリオ" pitchFamily="50" charset="-128"/>
                <a:cs typeface="メイリオ" pitchFamily="50" charset="-128"/>
              </a:rPr>
              <a:t>の</a:t>
            </a:r>
            <a:r>
              <a:rPr kumimoji="1" lang="ja-JP" altLang="en-US" sz="1100" b="1" smtClean="0">
                <a:solidFill>
                  <a:schemeClr val="tx1"/>
                </a:solidFill>
                <a:latin typeface="メイリオ" pitchFamily="50" charset="-128"/>
                <a:ea typeface="メイリオ" pitchFamily="50" charset="-128"/>
                <a:cs typeface="メイリオ" pitchFamily="50" charset="-128"/>
              </a:rPr>
              <a:t>講義</a:t>
            </a:r>
            <a:endParaRPr kumimoji="1" lang="ja-JP" altLang="en-US" sz="1100" b="1" dirty="0">
              <a:solidFill>
                <a:schemeClr val="tx1"/>
              </a:solidFill>
              <a:latin typeface="メイリオ" pitchFamily="50" charset="-128"/>
              <a:ea typeface="メイリオ" pitchFamily="50" charset="-128"/>
              <a:cs typeface="メイリオ" pitchFamily="50" charset="-128"/>
            </a:endParaRPr>
          </a:p>
        </p:txBody>
      </p:sp>
      <p:grpSp>
        <p:nvGrpSpPr>
          <p:cNvPr id="6" name="グループ化 5"/>
          <p:cNvGrpSpPr/>
          <p:nvPr/>
        </p:nvGrpSpPr>
        <p:grpSpPr>
          <a:xfrm>
            <a:off x="2665021" y="1864659"/>
            <a:ext cx="2620896" cy="1295422"/>
            <a:chOff x="287083" y="1946892"/>
            <a:chExt cx="2620896" cy="1295422"/>
          </a:xfrm>
        </p:grpSpPr>
        <p:sp>
          <p:nvSpPr>
            <p:cNvPr id="5" name="爆発 2 4"/>
            <p:cNvSpPr/>
            <p:nvPr/>
          </p:nvSpPr>
          <p:spPr>
            <a:xfrm rot="1103842">
              <a:off x="287083" y="1946892"/>
              <a:ext cx="2620896" cy="1295422"/>
            </a:xfrm>
            <a:prstGeom prst="irregularSeal2">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98954" y="2416416"/>
              <a:ext cx="2018167" cy="369332"/>
            </a:xfrm>
            <a:prstGeom prst="rect">
              <a:avLst/>
            </a:prstGeom>
            <a:noFill/>
          </p:spPr>
          <p:txBody>
            <a:bodyPr wrap="square" rtlCol="0">
              <a:spAutoFit/>
            </a:bodyPr>
            <a:lstStyle/>
            <a:p>
              <a:r>
                <a:rPr kumimoji="1" lang="ja-JP" altLang="en-US" dirty="0"/>
                <a:t>ストレングス視点</a:t>
              </a:r>
            </a:p>
          </p:txBody>
        </p:sp>
      </p:grpSp>
    </p:spTree>
    <p:extLst>
      <p:ext uri="{BB962C8B-B14F-4D97-AF65-F5344CB8AC3E}">
        <p14:creationId xmlns:p14="http://schemas.microsoft.com/office/powerpoint/2010/main" val="3084155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4538" y="96902"/>
            <a:ext cx="7886700" cy="1325563"/>
          </a:xfrm>
        </p:spPr>
        <p:txBody>
          <a:bodyPr>
            <a:noAutofit/>
          </a:bodyPr>
          <a:lstStyle/>
          <a:p>
            <a:pPr>
              <a:lnSpc>
                <a:spcPts val="3000"/>
              </a:lnSpc>
            </a:pPr>
            <a:r>
              <a:rPr kumimoji="1" lang="en-US" altLang="ja-JP"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a:t>
            </a:r>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４</a:t>
            </a:r>
            <a:r>
              <a:rPr kumimoji="1" lang="en-US" altLang="ja-JP"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 </a:t>
            </a:r>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モニタリングと評価・終結</a:t>
            </a:r>
          </a:p>
        </p:txBody>
      </p:sp>
      <p:sp>
        <p:nvSpPr>
          <p:cNvPr id="4" name="スライド番号プレースホルダー 3"/>
          <p:cNvSpPr>
            <a:spLocks noGrp="1"/>
          </p:cNvSpPr>
          <p:nvPr>
            <p:ph type="sldNum" sz="quarter" idx="12"/>
          </p:nvPr>
        </p:nvSpPr>
        <p:spPr/>
        <p:txBody>
          <a:bodyPr/>
          <a:lstStyle/>
          <a:p>
            <a:fld id="{5FD889E0-CAB2-4699-909D-B9A88D47ACBE}" type="slidenum">
              <a:rPr lang="en-US" smtClean="0"/>
              <a:pPr/>
              <a:t>45</a:t>
            </a:fld>
            <a:endParaRPr lang="en-US"/>
          </a:p>
        </p:txBody>
      </p:sp>
      <p:sp>
        <p:nvSpPr>
          <p:cNvPr id="30" name="正方形/長方形 29"/>
          <p:cNvSpPr/>
          <p:nvPr/>
        </p:nvSpPr>
        <p:spPr>
          <a:xfrm>
            <a:off x="284163" y="3195247"/>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メイリオ"/>
                <a:ea typeface="メイリオ"/>
                <a:cs typeface="メイリオ"/>
              </a:rPr>
              <a:t>インテーク</a:t>
            </a:r>
            <a:endParaRPr kumimoji="1" lang="en-US" altLang="ja-JP" dirty="0">
              <a:latin typeface="メイリオ"/>
              <a:ea typeface="メイリオ"/>
              <a:cs typeface="メイリオ"/>
            </a:endParaRPr>
          </a:p>
          <a:p>
            <a:pPr algn="ctr"/>
            <a:r>
              <a:rPr kumimoji="1" lang="en-US" altLang="ja-JP" sz="1200" dirty="0">
                <a:latin typeface="メイリオ"/>
                <a:ea typeface="メイリオ"/>
                <a:cs typeface="メイリオ"/>
              </a:rPr>
              <a:t>(</a:t>
            </a:r>
            <a:r>
              <a:rPr kumimoji="1" lang="ja-JP" altLang="en-US" sz="1200" dirty="0">
                <a:latin typeface="メイリオ"/>
                <a:ea typeface="メイリオ"/>
                <a:cs typeface="メイリオ"/>
              </a:rPr>
              <a:t>・アセスメント</a:t>
            </a:r>
            <a:r>
              <a:rPr kumimoji="1" lang="en-US" altLang="ja-JP" sz="1200" dirty="0">
                <a:latin typeface="メイリオ"/>
                <a:ea typeface="メイリオ"/>
                <a:cs typeface="メイリオ"/>
              </a:rPr>
              <a:t>)</a:t>
            </a:r>
            <a:endParaRPr kumimoji="1" lang="ja-JP" altLang="en-US" sz="1200" dirty="0">
              <a:latin typeface="メイリオ"/>
              <a:ea typeface="メイリオ"/>
              <a:cs typeface="メイリオ"/>
            </a:endParaRPr>
          </a:p>
        </p:txBody>
      </p:sp>
      <p:sp>
        <p:nvSpPr>
          <p:cNvPr id="31" name="正方形/長方形 30"/>
          <p:cNvSpPr/>
          <p:nvPr/>
        </p:nvSpPr>
        <p:spPr>
          <a:xfrm>
            <a:off x="2129816" y="3195247"/>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latin typeface="メイリオ"/>
                <a:ea typeface="メイリオ"/>
                <a:cs typeface="メイリオ"/>
              </a:rPr>
              <a:t>（再）</a:t>
            </a:r>
            <a:endParaRPr kumimoji="1" lang="en-US" altLang="ja-JP" b="1" dirty="0">
              <a:latin typeface="メイリオ"/>
              <a:ea typeface="メイリオ"/>
              <a:cs typeface="メイリオ"/>
            </a:endParaRPr>
          </a:p>
          <a:p>
            <a:pPr algn="ctr"/>
            <a:r>
              <a:rPr kumimoji="1" lang="ja-JP" altLang="en-US" b="1" dirty="0">
                <a:latin typeface="メイリオ"/>
                <a:ea typeface="メイリオ"/>
                <a:cs typeface="メイリオ"/>
              </a:rPr>
              <a:t>アセスメント</a:t>
            </a:r>
            <a:endParaRPr kumimoji="1" lang="en-US" altLang="ja-JP" b="1" dirty="0">
              <a:latin typeface="メイリオ"/>
              <a:ea typeface="メイリオ"/>
              <a:cs typeface="メイリオ"/>
            </a:endParaRPr>
          </a:p>
        </p:txBody>
      </p:sp>
      <p:sp>
        <p:nvSpPr>
          <p:cNvPr id="32" name="正方形/長方形 31"/>
          <p:cNvSpPr/>
          <p:nvPr/>
        </p:nvSpPr>
        <p:spPr>
          <a:xfrm>
            <a:off x="3975469" y="3195247"/>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a:latin typeface="メイリオ"/>
                <a:ea typeface="メイリオ"/>
                <a:cs typeface="メイリオ"/>
              </a:rPr>
              <a:t>プランニング</a:t>
            </a:r>
            <a:endParaRPr kumimoji="1" lang="en-US" altLang="ja-JP" b="1">
              <a:latin typeface="メイリオ"/>
              <a:ea typeface="メイリオ"/>
              <a:cs typeface="メイリオ"/>
            </a:endParaRPr>
          </a:p>
        </p:txBody>
      </p:sp>
      <p:sp>
        <p:nvSpPr>
          <p:cNvPr id="33" name="正方形/長方形 32"/>
          <p:cNvSpPr/>
          <p:nvPr/>
        </p:nvSpPr>
        <p:spPr>
          <a:xfrm>
            <a:off x="2064249" y="4852125"/>
            <a:ext cx="1088524" cy="635688"/>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サービス等</a:t>
            </a:r>
            <a:endParaRPr kumimoji="1" lang="en-US" altLang="ja-JP" sz="1400" dirty="0">
              <a:latin typeface="メイリオ"/>
              <a:ea typeface="メイリオ"/>
              <a:cs typeface="メイリオ"/>
            </a:endParaRPr>
          </a:p>
          <a:p>
            <a:pPr algn="ctr"/>
            <a:r>
              <a:rPr kumimoji="1" lang="ja-JP" altLang="en-US" sz="1400" dirty="0">
                <a:latin typeface="メイリオ"/>
                <a:ea typeface="メイリオ"/>
                <a:cs typeface="メイリオ"/>
              </a:rPr>
              <a:t>利用計画案</a:t>
            </a:r>
            <a:endParaRPr kumimoji="1" lang="en-US" altLang="ja-JP" sz="1400" dirty="0">
              <a:latin typeface="メイリオ"/>
              <a:ea typeface="メイリオ"/>
              <a:cs typeface="メイリオ"/>
            </a:endParaRPr>
          </a:p>
        </p:txBody>
      </p:sp>
      <p:sp>
        <p:nvSpPr>
          <p:cNvPr id="34" name="正方形/長方形 33"/>
          <p:cNvSpPr/>
          <p:nvPr/>
        </p:nvSpPr>
        <p:spPr>
          <a:xfrm>
            <a:off x="5821123" y="3191094"/>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a:latin typeface="メイリオ"/>
                <a:ea typeface="メイリオ"/>
                <a:cs typeface="メイリオ"/>
              </a:rPr>
              <a:t>モニタリング</a:t>
            </a:r>
            <a:endParaRPr kumimoji="1" lang="en-US" altLang="ja-JP" b="1">
              <a:latin typeface="メイリオ"/>
              <a:ea typeface="メイリオ"/>
              <a:cs typeface="メイリオ"/>
            </a:endParaRPr>
          </a:p>
        </p:txBody>
      </p:sp>
      <p:sp>
        <p:nvSpPr>
          <p:cNvPr id="35" name="正方形/長方形 34"/>
          <p:cNvSpPr/>
          <p:nvPr/>
        </p:nvSpPr>
        <p:spPr>
          <a:xfrm>
            <a:off x="7699237" y="3191094"/>
            <a:ext cx="1019845"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a:latin typeface="メイリオ"/>
                <a:ea typeface="メイリオ"/>
                <a:cs typeface="メイリオ"/>
              </a:rPr>
              <a:t>終結</a:t>
            </a:r>
            <a:endParaRPr kumimoji="1" lang="en-US" altLang="ja-JP" b="1">
              <a:latin typeface="メイリオ"/>
              <a:ea typeface="メイリオ"/>
              <a:cs typeface="メイリオ"/>
            </a:endParaRPr>
          </a:p>
        </p:txBody>
      </p:sp>
      <p:cxnSp>
        <p:nvCxnSpPr>
          <p:cNvPr id="36" name="直線矢印コネクタ 35"/>
          <p:cNvCxnSpPr>
            <a:stCxn id="30" idx="3"/>
            <a:endCxn id="31" idx="1"/>
          </p:cNvCxnSpPr>
          <p:nvPr/>
        </p:nvCxnSpPr>
        <p:spPr>
          <a:xfrm>
            <a:off x="1919427" y="3669166"/>
            <a:ext cx="210389" cy="0"/>
          </a:xfrm>
          <a:prstGeom prst="straightConnector1">
            <a:avLst/>
          </a:prstGeom>
          <a:ln w="101600">
            <a:solidFill>
              <a:srgbClr val="00B050">
                <a:alpha val="25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a:stCxn id="31" idx="3"/>
            <a:endCxn id="32" idx="1"/>
          </p:cNvCxnSpPr>
          <p:nvPr/>
        </p:nvCxnSpPr>
        <p:spPr>
          <a:xfrm>
            <a:off x="3765080" y="3669166"/>
            <a:ext cx="210389"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a:stCxn id="32" idx="3"/>
            <a:endCxn id="34" idx="1"/>
          </p:cNvCxnSpPr>
          <p:nvPr/>
        </p:nvCxnSpPr>
        <p:spPr>
          <a:xfrm flipV="1">
            <a:off x="5610733" y="3665013"/>
            <a:ext cx="210390"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a:stCxn id="34" idx="3"/>
            <a:endCxn id="35" idx="1"/>
          </p:cNvCxnSpPr>
          <p:nvPr/>
        </p:nvCxnSpPr>
        <p:spPr>
          <a:xfrm>
            <a:off x="7456387" y="3665013"/>
            <a:ext cx="242850"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40" name="カギ線コネクタ 39"/>
          <p:cNvCxnSpPr>
            <a:stCxn id="34" idx="0"/>
            <a:endCxn id="31" idx="0"/>
          </p:cNvCxnSpPr>
          <p:nvPr/>
        </p:nvCxnSpPr>
        <p:spPr>
          <a:xfrm rot="16200000" flipH="1" flipV="1">
            <a:off x="4791025" y="1347516"/>
            <a:ext cx="4153" cy="3691307"/>
          </a:xfrm>
          <a:prstGeom prst="bentConnector3">
            <a:avLst>
              <a:gd name="adj1" fmla="val -14300409"/>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41" name="角丸四角形 40"/>
          <p:cNvSpPr/>
          <p:nvPr/>
        </p:nvSpPr>
        <p:spPr>
          <a:xfrm>
            <a:off x="1130766" y="4019087"/>
            <a:ext cx="754544" cy="469667"/>
          </a:xfrm>
          <a:prstGeom prst="roundRect">
            <a:avLst/>
          </a:prstGeom>
          <a:solidFill>
            <a:srgbClr val="00009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受理</a:t>
            </a:r>
          </a:p>
        </p:txBody>
      </p:sp>
      <p:sp>
        <p:nvSpPr>
          <p:cNvPr id="42" name="角丸四角形 41"/>
          <p:cNvSpPr/>
          <p:nvPr/>
        </p:nvSpPr>
        <p:spPr>
          <a:xfrm>
            <a:off x="4895317" y="4019087"/>
            <a:ext cx="956804" cy="469667"/>
          </a:xfrm>
          <a:prstGeom prst="roundRect">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介入</a:t>
            </a:r>
          </a:p>
        </p:txBody>
      </p:sp>
      <p:sp>
        <p:nvSpPr>
          <p:cNvPr id="43" name="正方形/長方形 42"/>
          <p:cNvSpPr/>
          <p:nvPr/>
        </p:nvSpPr>
        <p:spPr>
          <a:xfrm>
            <a:off x="5307771"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サービス等</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利用計画</a:t>
            </a:r>
            <a:endParaRPr kumimoji="1" lang="en-US" altLang="ja-JP" sz="1400">
              <a:latin typeface="メイリオ"/>
              <a:ea typeface="メイリオ"/>
              <a:cs typeface="メイリオ"/>
            </a:endParaRPr>
          </a:p>
        </p:txBody>
      </p:sp>
      <p:sp>
        <p:nvSpPr>
          <p:cNvPr id="44" name="正方形/長方形 43"/>
          <p:cNvSpPr/>
          <p:nvPr/>
        </p:nvSpPr>
        <p:spPr>
          <a:xfrm>
            <a:off x="3264603" y="4852125"/>
            <a:ext cx="666863" cy="635688"/>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支給</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決定</a:t>
            </a:r>
            <a:endParaRPr kumimoji="1" lang="en-US" altLang="ja-JP" sz="1400">
              <a:latin typeface="メイリオ"/>
              <a:ea typeface="メイリオ"/>
              <a:cs typeface="メイリオ"/>
            </a:endParaRPr>
          </a:p>
        </p:txBody>
      </p:sp>
      <p:cxnSp>
        <p:nvCxnSpPr>
          <p:cNvPr id="45" name="直線コネクタ 44"/>
          <p:cNvCxnSpPr>
            <a:stCxn id="31" idx="2"/>
          </p:cNvCxnSpPr>
          <p:nvPr/>
        </p:nvCxnSpPr>
        <p:spPr>
          <a:xfrm flipH="1">
            <a:off x="2064249" y="4143085"/>
            <a:ext cx="883199" cy="70904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46" name="正方形/長方形 45"/>
          <p:cNvSpPr/>
          <p:nvPr/>
        </p:nvSpPr>
        <p:spPr>
          <a:xfrm>
            <a:off x="4029486"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サービス</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担当者会議</a:t>
            </a:r>
            <a:endParaRPr kumimoji="1" lang="en-US" altLang="ja-JP" sz="1400">
              <a:latin typeface="メイリオ"/>
              <a:ea typeface="メイリオ"/>
              <a:cs typeface="メイリオ"/>
            </a:endParaRPr>
          </a:p>
        </p:txBody>
      </p:sp>
      <p:cxnSp>
        <p:nvCxnSpPr>
          <p:cNvPr id="47" name="直線コネクタ 46"/>
          <p:cNvCxnSpPr/>
          <p:nvPr/>
        </p:nvCxnSpPr>
        <p:spPr>
          <a:xfrm>
            <a:off x="5610733" y="4143085"/>
            <a:ext cx="870947" cy="70904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33" idx="3"/>
            <a:endCxn id="44" idx="1"/>
          </p:cNvCxnSpPr>
          <p:nvPr/>
        </p:nvCxnSpPr>
        <p:spPr>
          <a:xfrm>
            <a:off x="3152773" y="5169969"/>
            <a:ext cx="111830" cy="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6" name="直線矢印コネクタ 55"/>
          <p:cNvCxnSpPr>
            <a:stCxn id="44" idx="3"/>
            <a:endCxn id="46" idx="1"/>
          </p:cNvCxnSpPr>
          <p:nvPr/>
        </p:nvCxnSpPr>
        <p:spPr>
          <a:xfrm>
            <a:off x="3931466" y="5169969"/>
            <a:ext cx="98020" cy="8698"/>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8" name="直線矢印コネクタ 57"/>
          <p:cNvCxnSpPr>
            <a:stCxn id="46" idx="3"/>
            <a:endCxn id="43" idx="1"/>
          </p:cNvCxnSpPr>
          <p:nvPr/>
        </p:nvCxnSpPr>
        <p:spPr>
          <a:xfrm>
            <a:off x="5203395" y="5178667"/>
            <a:ext cx="104376" cy="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0" name="角丸四角形 59"/>
          <p:cNvSpPr/>
          <p:nvPr/>
        </p:nvSpPr>
        <p:spPr>
          <a:xfrm>
            <a:off x="289242" y="4019087"/>
            <a:ext cx="754544" cy="469667"/>
          </a:xfrm>
          <a:prstGeom prst="roundRect">
            <a:avLst/>
          </a:prstGeom>
          <a:solidFill>
            <a:srgbClr val="00009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受付</a:t>
            </a:r>
          </a:p>
        </p:txBody>
      </p:sp>
      <p:sp>
        <p:nvSpPr>
          <p:cNvPr id="62" name="正方形/長方形 61"/>
          <p:cNvSpPr/>
          <p:nvPr/>
        </p:nvSpPr>
        <p:spPr>
          <a:xfrm>
            <a:off x="6622618"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継続サービス利用支援</a:t>
            </a:r>
          </a:p>
        </p:txBody>
      </p:sp>
      <p:cxnSp>
        <p:nvCxnSpPr>
          <p:cNvPr id="65" name="直線コネクタ 64"/>
          <p:cNvCxnSpPr>
            <a:endCxn id="62" idx="0"/>
          </p:cNvCxnSpPr>
          <p:nvPr/>
        </p:nvCxnSpPr>
        <p:spPr>
          <a:xfrm>
            <a:off x="6622618" y="3940965"/>
            <a:ext cx="586955" cy="91116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66" name="角丸四角形 65"/>
          <p:cNvSpPr/>
          <p:nvPr/>
        </p:nvSpPr>
        <p:spPr>
          <a:xfrm>
            <a:off x="6367094" y="4019087"/>
            <a:ext cx="956804" cy="469667"/>
          </a:xfrm>
          <a:prstGeom prst="roundRect">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評価</a:t>
            </a:r>
          </a:p>
        </p:txBody>
      </p:sp>
    </p:spTree>
    <p:extLst>
      <p:ext uri="{BB962C8B-B14F-4D97-AF65-F5344CB8AC3E}">
        <p14:creationId xmlns:p14="http://schemas.microsoft.com/office/powerpoint/2010/main" val="2888373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5FD889E0-CAB2-4699-909D-B9A88D47ACBE}" type="slidenum">
              <a:rPr lang="en-US" smtClean="0"/>
              <a:pPr/>
              <a:t>46</a:t>
            </a:fld>
            <a:endParaRPr lang="en-US"/>
          </a:p>
        </p:txBody>
      </p:sp>
      <p:sp>
        <p:nvSpPr>
          <p:cNvPr id="4" name="テキスト ボックス 3"/>
          <p:cNvSpPr txBox="1"/>
          <p:nvPr/>
        </p:nvSpPr>
        <p:spPr>
          <a:xfrm>
            <a:off x="357315" y="1388261"/>
            <a:ext cx="8574087" cy="4616648"/>
          </a:xfrm>
          <a:prstGeom prst="rect">
            <a:avLst/>
          </a:prstGeom>
          <a:noFill/>
        </p:spPr>
        <p:txBody>
          <a:bodyPr wrap="square" rtlCol="0">
            <a:spAutoFit/>
          </a:bodyPr>
          <a:lstStyle/>
          <a:p>
            <a:r>
              <a:rPr kumimoji="1" lang="en-US" altLang="ja-JP" sz="2400" b="1" dirty="0">
                <a:latin typeface="メイリオ"/>
                <a:ea typeface="メイリオ"/>
                <a:cs typeface="メイリオ"/>
              </a:rPr>
              <a:t>【</a:t>
            </a:r>
            <a:r>
              <a:rPr kumimoji="1" lang="ja-JP" altLang="en-US" sz="2400" b="1" dirty="0">
                <a:latin typeface="メイリオ"/>
                <a:ea typeface="メイリオ"/>
                <a:cs typeface="メイリオ"/>
              </a:rPr>
              <a:t>モニタリングの視点</a:t>
            </a:r>
            <a:r>
              <a:rPr kumimoji="1" lang="en-US" altLang="ja-JP" sz="2400" b="1" dirty="0">
                <a:latin typeface="メイリオ"/>
                <a:ea typeface="メイリオ"/>
                <a:cs typeface="メイリオ"/>
              </a:rPr>
              <a:t>】</a:t>
            </a:r>
            <a:endParaRPr kumimoji="1" lang="ja-JP" altLang="en-US" sz="2400" b="1" dirty="0">
              <a:latin typeface="メイリオ"/>
              <a:ea typeface="メイリオ"/>
              <a:cs typeface="メイリオ"/>
            </a:endParaRPr>
          </a:p>
          <a:p>
            <a:r>
              <a:rPr kumimoji="1" lang="ja-JP" altLang="en-US" sz="2400" dirty="0">
                <a:latin typeface="メイリオ"/>
                <a:ea typeface="メイリオ"/>
                <a:cs typeface="メイリオ"/>
              </a:rPr>
              <a:t>　</a:t>
            </a:r>
            <a:r>
              <a:rPr kumimoji="1" lang="ja-JP" altLang="en-US" sz="2400" b="1" dirty="0">
                <a:latin typeface="メイリオ"/>
                <a:ea typeface="メイリオ"/>
                <a:cs typeface="メイリオ"/>
              </a:rPr>
              <a:t>① プランの進捗状況や適切性</a:t>
            </a:r>
            <a:endParaRPr kumimoji="1" lang="ja-JP" altLang="en-US" sz="2400" dirty="0">
              <a:latin typeface="メイリオ"/>
              <a:ea typeface="メイリオ"/>
              <a:cs typeface="メイリオ"/>
            </a:endParaRPr>
          </a:p>
          <a:p>
            <a:r>
              <a:rPr kumimoji="1" lang="ja-JP" altLang="en-US" sz="2400" dirty="0">
                <a:latin typeface="メイリオ"/>
                <a:ea typeface="メイリオ"/>
                <a:cs typeface="メイリオ"/>
              </a:rPr>
              <a:t>　　</a:t>
            </a:r>
            <a:r>
              <a:rPr kumimoji="1" lang="ja-JP" altLang="en-US" sz="2000" dirty="0">
                <a:latin typeface="メイリオ"/>
                <a:ea typeface="メイリオ"/>
                <a:cs typeface="メイリオ"/>
              </a:rPr>
              <a:t>・サービス等は適切に／計画通り提供されているか。</a:t>
            </a:r>
            <a:endParaRPr kumimoji="1" lang="ja-JP" altLang="en-US" sz="2400" dirty="0">
              <a:latin typeface="メイリオ"/>
              <a:ea typeface="メイリオ"/>
              <a:cs typeface="メイリオ"/>
            </a:endParaRPr>
          </a:p>
          <a:p>
            <a:r>
              <a:rPr kumimoji="1" lang="ja-JP" altLang="en-US" sz="2400" dirty="0">
                <a:latin typeface="メイリオ"/>
                <a:ea typeface="メイリオ"/>
                <a:cs typeface="メイリオ"/>
              </a:rPr>
              <a:t>　　</a:t>
            </a:r>
            <a:r>
              <a:rPr kumimoji="1" lang="ja-JP" altLang="en-US" sz="2000" dirty="0">
                <a:latin typeface="メイリオ"/>
                <a:ea typeface="メイリオ"/>
                <a:cs typeface="メイリオ"/>
              </a:rPr>
              <a:t>・ゴールは達成されているか／ゴールに向けて進んでいるか。</a:t>
            </a:r>
          </a:p>
          <a:p>
            <a:r>
              <a:rPr kumimoji="1" lang="ja-JP" altLang="en-US" sz="2400" dirty="0">
                <a:latin typeface="メイリオ"/>
                <a:ea typeface="メイリオ"/>
                <a:cs typeface="メイリオ"/>
              </a:rPr>
              <a:t>　　　</a:t>
            </a:r>
            <a:r>
              <a:rPr kumimoji="1" lang="ja-JP" altLang="en-US" sz="2000" dirty="0">
                <a:latin typeface="メイリオ"/>
                <a:ea typeface="メイリオ"/>
                <a:cs typeface="メイリオ"/>
              </a:rPr>
              <a:t>（ニーズは充足されているか。）</a:t>
            </a:r>
          </a:p>
          <a:p>
            <a:pPr>
              <a:lnSpc>
                <a:spcPts val="1200"/>
              </a:lnSpc>
            </a:pPr>
            <a:endParaRPr kumimoji="1" lang="ja-JP" altLang="en-US" sz="2400" dirty="0">
              <a:latin typeface="メイリオ"/>
              <a:ea typeface="メイリオ"/>
              <a:cs typeface="メイリオ"/>
            </a:endParaRPr>
          </a:p>
          <a:p>
            <a:r>
              <a:rPr kumimoji="1" lang="ja-JP" altLang="en-US" sz="2400" dirty="0">
                <a:latin typeface="メイリオ"/>
                <a:ea typeface="メイリオ"/>
                <a:cs typeface="メイリオ"/>
              </a:rPr>
              <a:t>　</a:t>
            </a:r>
            <a:r>
              <a:rPr kumimoji="1" lang="ja-JP" altLang="en-US" sz="2400" b="1" dirty="0">
                <a:latin typeface="メイリオ"/>
                <a:ea typeface="メイリオ"/>
                <a:cs typeface="メイリオ"/>
              </a:rPr>
              <a:t>② 本人による評価</a:t>
            </a:r>
          </a:p>
          <a:p>
            <a:r>
              <a:rPr kumimoji="1" lang="ja-JP" altLang="en-US" sz="2400" dirty="0">
                <a:latin typeface="メイリオ"/>
                <a:ea typeface="メイリオ"/>
                <a:cs typeface="メイリオ"/>
              </a:rPr>
              <a:t>　　</a:t>
            </a:r>
            <a:r>
              <a:rPr kumimoji="1" lang="ja-JP" altLang="en-US" sz="2000" dirty="0">
                <a:latin typeface="メイリオ"/>
                <a:ea typeface="メイリオ"/>
                <a:cs typeface="メイリオ"/>
              </a:rPr>
              <a:t>・満足度はどうか。</a:t>
            </a:r>
          </a:p>
          <a:p>
            <a:r>
              <a:rPr kumimoji="1" lang="ja-JP" altLang="en-US" sz="2400" dirty="0">
                <a:latin typeface="メイリオ"/>
                <a:ea typeface="メイリオ"/>
                <a:cs typeface="メイリオ"/>
              </a:rPr>
              <a:t>　　</a:t>
            </a:r>
            <a:r>
              <a:rPr kumimoji="1" lang="ja-JP" altLang="en-US" sz="2000" dirty="0">
                <a:latin typeface="メイリオ"/>
                <a:ea typeface="メイリオ"/>
                <a:cs typeface="メイリオ"/>
              </a:rPr>
              <a:t>・思いやゴールに変化はあるか。</a:t>
            </a:r>
          </a:p>
          <a:p>
            <a:pPr>
              <a:lnSpc>
                <a:spcPts val="1200"/>
              </a:lnSpc>
            </a:pPr>
            <a:endParaRPr kumimoji="1" lang="ja-JP" altLang="en-US" sz="2400" dirty="0">
              <a:latin typeface="メイリオ"/>
              <a:ea typeface="メイリオ"/>
              <a:cs typeface="メイリオ"/>
            </a:endParaRPr>
          </a:p>
          <a:p>
            <a:r>
              <a:rPr kumimoji="1" lang="ja-JP" altLang="en-US" sz="2400" dirty="0">
                <a:latin typeface="メイリオ"/>
                <a:ea typeface="メイリオ"/>
                <a:cs typeface="メイリオ"/>
              </a:rPr>
              <a:t>　</a:t>
            </a:r>
            <a:r>
              <a:rPr kumimoji="1" lang="ja-JP" altLang="en-US" sz="2400" b="1" dirty="0">
                <a:latin typeface="メイリオ"/>
                <a:ea typeface="メイリオ"/>
                <a:cs typeface="メイリオ"/>
              </a:rPr>
              <a:t>③ 周囲による評価</a:t>
            </a:r>
          </a:p>
          <a:p>
            <a:pPr>
              <a:lnSpc>
                <a:spcPts val="1200"/>
              </a:lnSpc>
            </a:pPr>
            <a:endParaRPr kumimoji="1" lang="ja-JP" altLang="en-US" sz="2400" dirty="0">
              <a:latin typeface="メイリオ"/>
              <a:ea typeface="メイリオ"/>
              <a:cs typeface="メイリオ"/>
            </a:endParaRPr>
          </a:p>
          <a:p>
            <a:pPr algn="ctr"/>
            <a:r>
              <a:rPr kumimoji="1" lang="ja-JP" altLang="en-US" sz="2400" dirty="0">
                <a:latin typeface="メイリオ"/>
                <a:ea typeface="メイリオ"/>
                <a:cs typeface="メイリオ"/>
              </a:rPr>
              <a:t>　→ プランに変更・修正の必要はあるか？</a:t>
            </a:r>
          </a:p>
          <a:p>
            <a:pPr algn="ctr"/>
            <a:r>
              <a:rPr kumimoji="1" lang="ja-JP" altLang="en-US" sz="2400" dirty="0">
                <a:latin typeface="メイリオ"/>
                <a:ea typeface="メイリオ"/>
                <a:cs typeface="メイリオ"/>
              </a:rPr>
              <a:t>　　 </a:t>
            </a:r>
            <a:r>
              <a:rPr kumimoji="1" lang="ja-JP" altLang="en-US" dirty="0">
                <a:latin typeface="メイリオ"/>
                <a:ea typeface="メイリオ"/>
                <a:cs typeface="メイリオ"/>
              </a:rPr>
              <a:t>（アセスメントはどう変わったか？：次スライド）</a:t>
            </a:r>
          </a:p>
        </p:txBody>
      </p:sp>
      <p:sp>
        <p:nvSpPr>
          <p:cNvPr id="11" name="角丸四角形 10"/>
          <p:cNvSpPr/>
          <p:nvPr/>
        </p:nvSpPr>
        <p:spPr>
          <a:xfrm>
            <a:off x="3403449" y="4687319"/>
            <a:ext cx="5403156" cy="244444"/>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solidFill>
                  <a:schemeClr val="tx1"/>
                </a:solidFill>
                <a:latin typeface="メイリオ" pitchFamily="50" charset="-128"/>
                <a:ea typeface="メイリオ" pitchFamily="50" charset="-128"/>
                <a:cs typeface="メイリオ" pitchFamily="50" charset="-128"/>
              </a:rPr>
              <a:t>本人を「査定」するわけではない！　あくまでもプランやアセスメントの評価</a:t>
            </a:r>
          </a:p>
        </p:txBody>
      </p:sp>
      <p:sp>
        <p:nvSpPr>
          <p:cNvPr id="19" name="タイトル 1"/>
          <p:cNvSpPr txBox="1">
            <a:spLocks/>
          </p:cNvSpPr>
          <p:nvPr/>
        </p:nvSpPr>
        <p:spPr>
          <a:xfrm>
            <a:off x="518922" y="109094"/>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3200" smtClean="0">
                <a:solidFill>
                  <a:srgbClr val="C00000"/>
                </a:solidFill>
                <a:latin typeface="ＤＨＰ特太ゴシック体" panose="020B0500000000000000" pitchFamily="50" charset="-128"/>
                <a:ea typeface="ＤＨＰ特太ゴシック体" panose="020B0500000000000000" pitchFamily="50" charset="-128"/>
                <a:cs typeface="メイリオ"/>
              </a:rPr>
              <a:t>モニタリング</a:t>
            </a:r>
            <a:endParaRPr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endParaRPr>
          </a:p>
        </p:txBody>
      </p:sp>
    </p:spTree>
    <p:extLst>
      <p:ext uri="{BB962C8B-B14F-4D97-AF65-F5344CB8AC3E}">
        <p14:creationId xmlns:p14="http://schemas.microsoft.com/office/powerpoint/2010/main" val="2613951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7315" y="1290725"/>
            <a:ext cx="8574087" cy="4832092"/>
          </a:xfrm>
          <a:prstGeom prst="rect">
            <a:avLst/>
          </a:prstGeom>
          <a:noFill/>
        </p:spPr>
        <p:txBody>
          <a:bodyPr wrap="square" rtlCol="0">
            <a:spAutoFit/>
          </a:bodyPr>
          <a:lstStyle/>
          <a:p>
            <a:r>
              <a:rPr kumimoji="1" lang="en-US" altLang="ja-JP" sz="2400" b="1" dirty="0">
                <a:latin typeface="メイリオ"/>
                <a:ea typeface="メイリオ"/>
                <a:cs typeface="メイリオ"/>
              </a:rPr>
              <a:t>【</a:t>
            </a:r>
            <a:r>
              <a:rPr kumimoji="1" lang="ja-JP" altLang="en-US" sz="2400" b="1" dirty="0">
                <a:latin typeface="メイリオ"/>
                <a:ea typeface="メイリオ"/>
                <a:cs typeface="メイリオ"/>
              </a:rPr>
              <a:t>モニタリングの留意点</a:t>
            </a:r>
            <a:r>
              <a:rPr kumimoji="1" lang="en-US" altLang="ja-JP" sz="2400" b="1" dirty="0">
                <a:latin typeface="メイリオ"/>
                <a:ea typeface="メイリオ"/>
                <a:cs typeface="メイリオ"/>
              </a:rPr>
              <a:t>】</a:t>
            </a:r>
            <a:endParaRPr kumimoji="1" lang="ja-JP" altLang="en-US" sz="2400" b="1" dirty="0">
              <a:latin typeface="メイリオ"/>
              <a:ea typeface="メイリオ"/>
              <a:cs typeface="メイリオ"/>
            </a:endParaRPr>
          </a:p>
          <a:p>
            <a:r>
              <a:rPr kumimoji="1" lang="ja-JP" altLang="en-US" sz="2400" dirty="0">
                <a:latin typeface="メイリオ"/>
                <a:ea typeface="メイリオ"/>
                <a:cs typeface="メイリオ"/>
              </a:rPr>
              <a:t>　</a:t>
            </a:r>
            <a:r>
              <a:rPr kumimoji="1" lang="ja-JP" altLang="en-US" sz="2400" b="1" dirty="0">
                <a:latin typeface="メイリオ"/>
                <a:ea typeface="メイリオ"/>
                <a:cs typeface="メイリオ"/>
              </a:rPr>
              <a:t>① 再アセスメント・評価の視点</a:t>
            </a:r>
            <a:endParaRPr kumimoji="1" lang="ja-JP" altLang="en-US" sz="2400" dirty="0">
              <a:latin typeface="メイリオ"/>
              <a:ea typeface="メイリオ"/>
              <a:cs typeface="メイリオ"/>
            </a:endParaRPr>
          </a:p>
          <a:p>
            <a:r>
              <a:rPr kumimoji="1" lang="ja-JP" altLang="en-US" sz="2400" dirty="0">
                <a:latin typeface="メイリオ"/>
                <a:ea typeface="メイリオ"/>
                <a:cs typeface="メイリオ"/>
              </a:rPr>
              <a:t>　　</a:t>
            </a:r>
            <a:r>
              <a:rPr kumimoji="1" lang="ja-JP" altLang="en-US" sz="2000" dirty="0">
                <a:latin typeface="メイリオ"/>
                <a:ea typeface="メイリオ"/>
                <a:cs typeface="メイリオ"/>
              </a:rPr>
              <a:t>・状況確認</a:t>
            </a:r>
            <a:r>
              <a:rPr kumimoji="1" lang="en-US" altLang="ja-JP" sz="2000" dirty="0">
                <a:latin typeface="メイリオ"/>
                <a:ea typeface="メイリオ"/>
                <a:cs typeface="メイリオ"/>
              </a:rPr>
              <a:t>(</a:t>
            </a:r>
            <a:r>
              <a:rPr kumimoji="1" lang="ja-JP" altLang="en-US" sz="2000" dirty="0">
                <a:latin typeface="メイリオ"/>
                <a:ea typeface="メイリオ"/>
                <a:cs typeface="メイリオ"/>
              </a:rPr>
              <a:t>情報更新</a:t>
            </a:r>
            <a:r>
              <a:rPr kumimoji="1" lang="en-US" altLang="ja-JP" sz="2000" dirty="0">
                <a:latin typeface="メイリオ"/>
                <a:ea typeface="メイリオ"/>
                <a:cs typeface="メイリオ"/>
              </a:rPr>
              <a:t>) - </a:t>
            </a:r>
            <a:r>
              <a:rPr kumimoji="1" lang="ja-JP" altLang="en-US" sz="2000" dirty="0">
                <a:latin typeface="メイリオ"/>
                <a:ea typeface="メイリオ"/>
                <a:cs typeface="メイリオ"/>
              </a:rPr>
              <a:t>見立て直し</a:t>
            </a:r>
            <a:endParaRPr kumimoji="1" lang="ja-JP" altLang="en-US" sz="2400" dirty="0">
              <a:latin typeface="メイリオ"/>
              <a:ea typeface="メイリオ"/>
              <a:cs typeface="メイリオ"/>
            </a:endParaRPr>
          </a:p>
          <a:p>
            <a:r>
              <a:rPr kumimoji="1" lang="ja-JP" altLang="en-US" sz="2400" dirty="0">
                <a:latin typeface="メイリオ"/>
                <a:ea typeface="メイリオ"/>
                <a:cs typeface="メイリオ"/>
              </a:rPr>
              <a:t>　　</a:t>
            </a:r>
            <a:r>
              <a:rPr kumimoji="1" lang="ja-JP" altLang="en-US" sz="2000" dirty="0">
                <a:latin typeface="メイリオ"/>
                <a:ea typeface="メイリオ"/>
                <a:cs typeface="メイリオ"/>
              </a:rPr>
              <a:t>・アセスメントの更新・深化。</a:t>
            </a:r>
          </a:p>
          <a:p>
            <a:pPr>
              <a:lnSpc>
                <a:spcPts val="1200"/>
              </a:lnSpc>
            </a:pPr>
            <a:endParaRPr kumimoji="1" lang="ja-JP" altLang="en-US" sz="2400" dirty="0">
              <a:latin typeface="メイリオ"/>
              <a:ea typeface="メイリオ"/>
              <a:cs typeface="メイリオ"/>
            </a:endParaRPr>
          </a:p>
          <a:p>
            <a:r>
              <a:rPr kumimoji="1" lang="ja-JP" altLang="en-US" sz="2400" dirty="0">
                <a:latin typeface="メイリオ"/>
                <a:ea typeface="メイリオ"/>
                <a:cs typeface="メイリオ"/>
              </a:rPr>
              <a:t>　</a:t>
            </a:r>
            <a:r>
              <a:rPr kumimoji="1" lang="ja-JP" altLang="en-US" sz="2400" b="1" dirty="0">
                <a:latin typeface="メイリオ"/>
                <a:ea typeface="メイリオ"/>
                <a:cs typeface="メイリオ"/>
              </a:rPr>
              <a:t>② 変更は前提</a:t>
            </a:r>
          </a:p>
          <a:p>
            <a:r>
              <a:rPr kumimoji="1" lang="ja-JP" altLang="en-US" sz="2400" dirty="0">
                <a:latin typeface="メイリオ"/>
                <a:ea typeface="メイリオ"/>
                <a:cs typeface="メイリオ"/>
              </a:rPr>
              <a:t>　　</a:t>
            </a:r>
            <a:r>
              <a:rPr kumimoji="1" lang="ja-JP" altLang="en-US" sz="2000" dirty="0">
                <a:latin typeface="メイリオ"/>
                <a:ea typeface="メイリオ"/>
                <a:cs typeface="メイリオ"/>
              </a:rPr>
              <a:t>・経験等により本人は変わる。</a:t>
            </a:r>
          </a:p>
          <a:p>
            <a:pPr>
              <a:lnSpc>
                <a:spcPts val="1200"/>
              </a:lnSpc>
            </a:pPr>
            <a:endParaRPr kumimoji="1" lang="en-US" altLang="ja-JP" sz="2400" dirty="0">
              <a:latin typeface="メイリオ"/>
              <a:ea typeface="メイリオ"/>
              <a:cs typeface="メイリオ"/>
            </a:endParaRPr>
          </a:p>
          <a:p>
            <a:r>
              <a:rPr kumimoji="1" lang="ja-JP" altLang="en-US" sz="2400" dirty="0">
                <a:latin typeface="メイリオ"/>
                <a:ea typeface="メイリオ"/>
                <a:cs typeface="メイリオ"/>
              </a:rPr>
              <a:t>　</a:t>
            </a:r>
            <a:r>
              <a:rPr kumimoji="1" lang="ja-JP" altLang="en-US" sz="2400" b="1" dirty="0">
                <a:latin typeface="メイリオ"/>
                <a:ea typeface="メイリオ"/>
                <a:cs typeface="メイリオ"/>
              </a:rPr>
              <a:t>③ チームによる評価</a:t>
            </a:r>
          </a:p>
          <a:p>
            <a:r>
              <a:rPr kumimoji="1" lang="ja-JP" altLang="en-US" sz="2400" dirty="0">
                <a:latin typeface="メイリオ"/>
                <a:ea typeface="メイリオ"/>
                <a:cs typeface="メイリオ"/>
              </a:rPr>
              <a:t>　　</a:t>
            </a:r>
            <a:r>
              <a:rPr kumimoji="1" lang="ja-JP" altLang="en-US" sz="2000" dirty="0">
                <a:latin typeface="メイリオ"/>
                <a:ea typeface="メイリオ"/>
                <a:cs typeface="メイリオ"/>
              </a:rPr>
              <a:t>・多様な視点（多角的・総合的）</a:t>
            </a:r>
          </a:p>
          <a:p>
            <a:r>
              <a:rPr kumimoji="1" lang="ja-JP" altLang="en-US" sz="2400" dirty="0">
                <a:latin typeface="メイリオ"/>
                <a:ea typeface="メイリオ"/>
                <a:cs typeface="メイリオ"/>
              </a:rPr>
              <a:t>　　</a:t>
            </a:r>
            <a:r>
              <a:rPr kumimoji="1" lang="ja-JP" altLang="en-US" sz="2000" dirty="0">
                <a:latin typeface="メイリオ"/>
                <a:ea typeface="メイリオ"/>
                <a:cs typeface="メイリオ"/>
              </a:rPr>
              <a:t>・連携の一助（情報と方向性の共有）</a:t>
            </a:r>
          </a:p>
          <a:p>
            <a:r>
              <a:rPr kumimoji="1" lang="ja-JP" altLang="en-US" sz="2400" dirty="0">
                <a:latin typeface="メイリオ"/>
                <a:ea typeface="メイリオ"/>
                <a:cs typeface="メイリオ"/>
              </a:rPr>
              <a:t>　　</a:t>
            </a:r>
            <a:r>
              <a:rPr kumimoji="1" lang="ja-JP" altLang="en-US" sz="2000" dirty="0">
                <a:latin typeface="メイリオ"/>
                <a:ea typeface="メイリオ"/>
                <a:cs typeface="メイリオ"/>
              </a:rPr>
              <a:t>・そのためのサービス担当者会議等の活用</a:t>
            </a:r>
          </a:p>
          <a:p>
            <a:endParaRPr kumimoji="1" lang="ja-JP" altLang="en-US" sz="2400" b="1" dirty="0">
              <a:latin typeface="メイリオ"/>
              <a:ea typeface="メイリオ"/>
              <a:cs typeface="メイリオ"/>
            </a:endParaRPr>
          </a:p>
          <a:p>
            <a:endParaRPr kumimoji="1" lang="ja-JP" altLang="en-US" sz="2400" dirty="0">
              <a:latin typeface="メイリオ"/>
              <a:ea typeface="メイリオ"/>
              <a:cs typeface="メイリオ"/>
            </a:endParaRPr>
          </a:p>
        </p:txBody>
      </p:sp>
      <p:sp>
        <p:nvSpPr>
          <p:cNvPr id="2" name="タイトル 1"/>
          <p:cNvSpPr>
            <a:spLocks noGrp="1"/>
          </p:cNvSpPr>
          <p:nvPr>
            <p:ph type="title"/>
          </p:nvPr>
        </p:nvSpPr>
        <p:spPr>
          <a:xfrm>
            <a:off x="518922" y="109094"/>
            <a:ext cx="7886700" cy="1325563"/>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モニタリング</a:t>
            </a:r>
          </a:p>
        </p:txBody>
      </p:sp>
      <p:sp>
        <p:nvSpPr>
          <p:cNvPr id="5" name="スライド番号プレースホルダー 4"/>
          <p:cNvSpPr>
            <a:spLocks noGrp="1"/>
          </p:cNvSpPr>
          <p:nvPr>
            <p:ph type="sldNum" sz="quarter" idx="12"/>
          </p:nvPr>
        </p:nvSpPr>
        <p:spPr/>
        <p:txBody>
          <a:bodyPr/>
          <a:lstStyle/>
          <a:p>
            <a:fld id="{5FD889E0-CAB2-4699-909D-B9A88D47ACBE}" type="slidenum">
              <a:rPr lang="en-US" smtClean="0"/>
              <a:pPr/>
              <a:t>47</a:t>
            </a:fld>
            <a:endParaRPr lang="en-US"/>
          </a:p>
        </p:txBody>
      </p:sp>
      <p:sp>
        <p:nvSpPr>
          <p:cNvPr id="9" name="角丸四角形 8"/>
          <p:cNvSpPr/>
          <p:nvPr/>
        </p:nvSpPr>
        <p:spPr>
          <a:xfrm>
            <a:off x="5213682" y="2299668"/>
            <a:ext cx="3686074" cy="1665840"/>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b="1" dirty="0">
                <a:solidFill>
                  <a:schemeClr val="tx1"/>
                </a:solidFill>
                <a:latin typeface="メイリオ" pitchFamily="50" charset="-128"/>
                <a:ea typeface="メイリオ" pitchFamily="50" charset="-128"/>
                <a:cs typeface="メイリオ" pitchFamily="50" charset="-128"/>
              </a:rPr>
              <a:t>計画相談におけるモニタリング</a:t>
            </a:r>
          </a:p>
          <a:p>
            <a:r>
              <a:rPr kumimoji="1" lang="ja-JP" altLang="en-US" sz="1100" b="1" dirty="0">
                <a:solidFill>
                  <a:schemeClr val="tx1"/>
                </a:solidFill>
                <a:latin typeface="メイリオ" pitchFamily="50" charset="-128"/>
                <a:ea typeface="メイリオ" pitchFamily="50" charset="-128"/>
                <a:cs typeface="メイリオ" pitchFamily="50" charset="-128"/>
              </a:rPr>
              <a:t>　・原則、期間を定めて一定間隔で実施される。</a:t>
            </a:r>
          </a:p>
          <a:p>
            <a:r>
              <a:rPr kumimoji="1" lang="ja-JP" altLang="en-US" sz="1100" b="1" dirty="0">
                <a:solidFill>
                  <a:schemeClr val="tx1"/>
                </a:solidFill>
                <a:latin typeface="メイリオ" pitchFamily="50" charset="-128"/>
                <a:ea typeface="メイリオ" pitchFamily="50" charset="-128"/>
                <a:cs typeface="メイリオ" pitchFamily="50" charset="-128"/>
              </a:rPr>
              <a:t>　・期間を定めて支給決定される。</a:t>
            </a:r>
          </a:p>
          <a:p>
            <a:r>
              <a:rPr kumimoji="1" lang="ja-JP" altLang="en-US" sz="1100" b="1" dirty="0">
                <a:solidFill>
                  <a:schemeClr val="tx1"/>
                </a:solidFill>
                <a:latin typeface="メイリオ" pitchFamily="50" charset="-128"/>
                <a:ea typeface="メイリオ" pitchFamily="50" charset="-128"/>
                <a:cs typeface="メイリオ" pitchFamily="50" charset="-128"/>
              </a:rPr>
              <a:t>　　（計画案を勘案して</a:t>
            </a:r>
            <a:r>
              <a:rPr kumimoji="1" lang="en-US" altLang="ja-JP" sz="1100" b="1" dirty="0">
                <a:solidFill>
                  <a:schemeClr val="tx1"/>
                </a:solidFill>
                <a:latin typeface="メイリオ" pitchFamily="50" charset="-128"/>
                <a:ea typeface="メイリオ" pitchFamily="50" charset="-128"/>
                <a:cs typeface="メイリオ" pitchFamily="50" charset="-128"/>
              </a:rPr>
              <a:t>…</a:t>
            </a:r>
            <a:r>
              <a:rPr kumimoji="1" lang="ja-JP" altLang="en-US" sz="1100" b="1" dirty="0">
                <a:solidFill>
                  <a:schemeClr val="tx1"/>
                </a:solidFill>
                <a:latin typeface="メイリオ" pitchFamily="50" charset="-128"/>
                <a:ea typeface="メイリオ" pitchFamily="50" charset="-128"/>
                <a:cs typeface="メイリオ" pitchFamily="50" charset="-128"/>
              </a:rPr>
              <a:t>となっているが、</a:t>
            </a:r>
          </a:p>
          <a:p>
            <a:r>
              <a:rPr kumimoji="1" lang="ja-JP" altLang="en-US" sz="1100" b="1" dirty="0">
                <a:solidFill>
                  <a:schemeClr val="tx1"/>
                </a:solidFill>
                <a:latin typeface="メイリオ" pitchFamily="50" charset="-128"/>
                <a:ea typeface="メイリオ" pitchFamily="50" charset="-128"/>
                <a:cs typeface="メイリオ" pitchFamily="50" charset="-128"/>
              </a:rPr>
              <a:t>　　　標準期間により決定される圧倒的現実）</a:t>
            </a:r>
          </a:p>
          <a:p>
            <a:r>
              <a:rPr kumimoji="1" lang="ja-JP" altLang="en-US" sz="1100" b="1" dirty="0">
                <a:solidFill>
                  <a:schemeClr val="tx1"/>
                </a:solidFill>
                <a:latin typeface="メイリオ" pitchFamily="50" charset="-128"/>
                <a:ea typeface="メイリオ" pitchFamily="50" charset="-128"/>
                <a:cs typeface="メイリオ" pitchFamily="50" charset="-128"/>
              </a:rPr>
              <a:t>　・必要に応じて、モニタリング月以外でも可能。　</a:t>
            </a:r>
          </a:p>
          <a:p>
            <a:r>
              <a:rPr kumimoji="1" lang="ja-JP" altLang="en-US" sz="1100" b="1" dirty="0">
                <a:solidFill>
                  <a:schemeClr val="tx1"/>
                </a:solidFill>
                <a:latin typeface="メイリオ" pitchFamily="50" charset="-128"/>
                <a:ea typeface="メイリオ" pitchFamily="50" charset="-128"/>
                <a:cs typeface="メイリオ" pitchFamily="50" charset="-128"/>
              </a:rPr>
              <a:t>ケアマネジメントにおけるモニタリング</a:t>
            </a:r>
          </a:p>
          <a:p>
            <a:r>
              <a:rPr kumimoji="1" lang="ja-JP" altLang="en-US" sz="1100" b="1" dirty="0">
                <a:solidFill>
                  <a:schemeClr val="tx1"/>
                </a:solidFill>
                <a:latin typeface="メイリオ" pitchFamily="50" charset="-128"/>
                <a:ea typeface="メイリオ" pitchFamily="50" charset="-128"/>
                <a:cs typeface="メイリオ" pitchFamily="50" charset="-128"/>
              </a:rPr>
              <a:t>　・必要に応じて適宜、様々な方法でなされる。</a:t>
            </a:r>
          </a:p>
        </p:txBody>
      </p:sp>
      <p:sp>
        <p:nvSpPr>
          <p:cNvPr id="8" name="角丸四角形 7"/>
          <p:cNvSpPr/>
          <p:nvPr/>
        </p:nvSpPr>
        <p:spPr>
          <a:xfrm>
            <a:off x="4785129" y="4212959"/>
            <a:ext cx="1558941" cy="244444"/>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solidFill>
                  <a:schemeClr val="tx1"/>
                </a:solidFill>
                <a:latin typeface="メイリオ" pitchFamily="50" charset="-128"/>
                <a:ea typeface="メイリオ" pitchFamily="50" charset="-128"/>
                <a:cs typeface="メイリオ" pitchFamily="50" charset="-128"/>
              </a:rPr>
              <a:t>でも本人を中心に</a:t>
            </a:r>
          </a:p>
        </p:txBody>
      </p:sp>
    </p:spTree>
    <p:extLst>
      <p:ext uri="{BB962C8B-B14F-4D97-AF65-F5344CB8AC3E}">
        <p14:creationId xmlns:p14="http://schemas.microsoft.com/office/powerpoint/2010/main" val="2613951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73892" y="655323"/>
            <a:ext cx="8564953" cy="2610033"/>
          </a:xfrm>
          <a:prstGeom prst="rect">
            <a:avLst/>
          </a:prstGeom>
          <a:noFill/>
          <a:ln w="9525">
            <a:solidFill>
              <a:schemeClr val="tx1"/>
            </a:solidFill>
            <a:miter lim="800000"/>
            <a:headEnd/>
            <a:tailEnd/>
          </a:ln>
        </p:spPr>
      </p:pic>
      <p:sp>
        <p:nvSpPr>
          <p:cNvPr id="3" name="スライド番号プレースホルダ 2"/>
          <p:cNvSpPr>
            <a:spLocks noGrp="1"/>
          </p:cNvSpPr>
          <p:nvPr>
            <p:ph type="sldNum" sz="quarter" idx="12"/>
          </p:nvPr>
        </p:nvSpPr>
        <p:spPr/>
        <p:txBody>
          <a:bodyPr/>
          <a:lstStyle/>
          <a:p>
            <a:fld id="{5FD889E0-CAB2-4699-909D-B9A88D47ACBE}" type="slidenum">
              <a:rPr lang="en-US" smtClean="0"/>
              <a:pPr/>
              <a:t>48</a:t>
            </a:fld>
            <a:endParaRPr lang="en-US"/>
          </a:p>
        </p:txBody>
      </p:sp>
      <p:sp>
        <p:nvSpPr>
          <p:cNvPr id="5" name="Rectangle 2"/>
          <p:cNvSpPr txBox="1">
            <a:spLocks noChangeArrowheads="1"/>
          </p:cNvSpPr>
          <p:nvPr/>
        </p:nvSpPr>
        <p:spPr>
          <a:xfrm>
            <a:off x="292301" y="143059"/>
            <a:ext cx="8388350" cy="457200"/>
          </a:xfrm>
          <a:prstGeom prst="rect">
            <a:avLst/>
          </a:prstGeom>
          <a:noFill/>
        </p:spPr>
        <p:txBody>
          <a:bodyPr vert="horz" lIns="91440" tIns="45720" rIns="91440" bIns="45720" rtlCol="0" anchor="ctr">
            <a:normAutofit/>
          </a:bodyPr>
          <a:lstStyle/>
          <a:p>
            <a:pPr lvl="0">
              <a:spcBef>
                <a:spcPct val="0"/>
              </a:spcBef>
              <a:defRPr/>
            </a:pPr>
            <a:r>
              <a:rPr kumimoji="1" lang="ja-JP" altLang="en-US" sz="1600" b="1" dirty="0">
                <a:latin typeface="メイリオ"/>
                <a:ea typeface="メイリオ"/>
                <a:cs typeface="メイリオ"/>
              </a:rPr>
              <a:t>モニタリング報告書作成上の留意点</a:t>
            </a:r>
          </a:p>
        </p:txBody>
      </p:sp>
      <p:sp>
        <p:nvSpPr>
          <p:cNvPr id="22" name="テキスト ボックス 21"/>
          <p:cNvSpPr txBox="1"/>
          <p:nvPr/>
        </p:nvSpPr>
        <p:spPr>
          <a:xfrm>
            <a:off x="1227268" y="3328178"/>
            <a:ext cx="7613077" cy="415498"/>
          </a:xfrm>
          <a:prstGeom prst="rect">
            <a:avLst/>
          </a:prstGeom>
          <a:noFill/>
          <a:ln>
            <a:solidFill>
              <a:schemeClr val="tx1"/>
            </a:solidFill>
            <a:prstDash val="solid"/>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サービス提供の内容、頻度、事業者としての意見等について、サービス提供事業所から聞き取り、記載する。</a:t>
            </a:r>
          </a:p>
          <a:p>
            <a:r>
              <a:rPr kumimoji="1" lang="ja-JP" altLang="en-US" sz="1050" dirty="0">
                <a:latin typeface="メイリオ" pitchFamily="50" charset="-128"/>
                <a:ea typeface="メイリオ" pitchFamily="50" charset="-128"/>
                <a:cs typeface="メイリオ" pitchFamily="50" charset="-128"/>
              </a:rPr>
              <a:t>○ 前記の聞き取りについて、「いつ」「誰に」「どのように」確認したか記載する。</a:t>
            </a:r>
          </a:p>
        </p:txBody>
      </p:sp>
      <p:sp>
        <p:nvSpPr>
          <p:cNvPr id="23" name="テキスト ボックス 22"/>
          <p:cNvSpPr txBox="1"/>
          <p:nvPr/>
        </p:nvSpPr>
        <p:spPr>
          <a:xfrm>
            <a:off x="1219795" y="4240220"/>
            <a:ext cx="7620550" cy="577081"/>
          </a:xfrm>
          <a:prstGeom prst="rect">
            <a:avLst/>
          </a:prstGeom>
          <a:noFill/>
          <a:ln>
            <a:solidFill>
              <a:schemeClr val="tx1"/>
            </a:solidFill>
            <a:prstDash val="solid"/>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利用者、サービス提供事業者からの聞き取りや相談支援専門員としての見立てを踏まえ、サービス等調整会議で支援目標</a:t>
            </a:r>
          </a:p>
          <a:p>
            <a:r>
              <a:rPr kumimoji="1" lang="ja-JP" altLang="en-US" sz="1050" dirty="0">
                <a:latin typeface="メイリオ" pitchFamily="50" charset="-128"/>
                <a:ea typeface="メイリオ" pitchFamily="50" charset="-128"/>
                <a:cs typeface="メイリオ" pitchFamily="50" charset="-128"/>
              </a:rPr>
              <a:t>　の達成度について関係者全員で評価した結果を記載する。</a:t>
            </a:r>
          </a:p>
          <a:p>
            <a:r>
              <a:rPr kumimoji="1" lang="ja-JP" altLang="en-US" sz="1050" dirty="0">
                <a:latin typeface="メイリオ" pitchFamily="50" charset="-128"/>
                <a:ea typeface="メイリオ" pitchFamily="50" charset="-128"/>
                <a:cs typeface="メイリオ" pitchFamily="50" charset="-128"/>
              </a:rPr>
              <a:t>○ 未達成の支援目標については、サービス等調整会議において今後達成するための具体的な方策を検討する。</a:t>
            </a:r>
          </a:p>
        </p:txBody>
      </p:sp>
      <p:sp>
        <p:nvSpPr>
          <p:cNvPr id="24" name="テキスト ボックス 23"/>
          <p:cNvSpPr txBox="1"/>
          <p:nvPr/>
        </p:nvSpPr>
        <p:spPr>
          <a:xfrm>
            <a:off x="1219795" y="4865309"/>
            <a:ext cx="7620550" cy="1708160"/>
          </a:xfrm>
          <a:prstGeom prst="rect">
            <a:avLst/>
          </a:prstGeom>
          <a:noFill/>
          <a:ln>
            <a:solidFill>
              <a:schemeClr val="tx1"/>
            </a:solidFill>
            <a:prstDash val="solid"/>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利用者、サービス提供事業者からの聞き取りや相談支援専門員としての見立てを踏まえ、利用者ニーズ、関係機関の支援、</a:t>
            </a:r>
          </a:p>
          <a:p>
            <a:r>
              <a:rPr kumimoji="1" lang="ja-JP" altLang="en-US" sz="1050" dirty="0">
                <a:latin typeface="メイリオ" pitchFamily="50" charset="-128"/>
                <a:ea typeface="メイリオ" pitchFamily="50" charset="-128"/>
                <a:cs typeface="メイリオ" pitchFamily="50" charset="-128"/>
              </a:rPr>
              <a:t>　ライフステージ等に変化がないかを確認し、計画変更の必要性についてサービス等調整会議において評価し、その結果を</a:t>
            </a:r>
          </a:p>
          <a:p>
            <a:r>
              <a:rPr kumimoji="1" lang="ja-JP" altLang="en-US" sz="1050" dirty="0">
                <a:latin typeface="メイリオ" pitchFamily="50" charset="-128"/>
                <a:ea typeface="メイリオ" pitchFamily="50" charset="-128"/>
                <a:cs typeface="メイリオ" pitchFamily="50" charset="-128"/>
              </a:rPr>
              <a:t>　記載する。</a:t>
            </a:r>
          </a:p>
          <a:p>
            <a:r>
              <a:rPr kumimoji="1" lang="ja-JP" altLang="en-US" sz="1050" dirty="0">
                <a:latin typeface="メイリオ" pitchFamily="50" charset="-128"/>
                <a:ea typeface="メイリオ" pitchFamily="50" charset="-128"/>
                <a:cs typeface="メイリオ" pitchFamily="50" charset="-128"/>
              </a:rPr>
              <a:t>○ 計画変更の必要性がある場合、サービス種類・サービス料・週間計画の何を変更するか確認し、留意事項に具体的な変更</a:t>
            </a:r>
          </a:p>
          <a:p>
            <a:r>
              <a:rPr kumimoji="1" lang="ja-JP" altLang="en-US" sz="1050" dirty="0">
                <a:latin typeface="メイリオ" pitchFamily="50" charset="-128"/>
                <a:ea typeface="メイリオ" pitchFamily="50" charset="-128"/>
                <a:cs typeface="メイリオ" pitchFamily="50" charset="-128"/>
              </a:rPr>
              <a:t>　内容を記載する。</a:t>
            </a:r>
          </a:p>
          <a:p>
            <a:r>
              <a:rPr kumimoji="1" lang="ja-JP" altLang="en-US" sz="1050" dirty="0">
                <a:latin typeface="メイリオ" pitchFamily="50" charset="-128"/>
                <a:ea typeface="メイリオ" pitchFamily="50" charset="-128"/>
                <a:cs typeface="メイリオ" pitchFamily="50" charset="-128"/>
              </a:rPr>
              <a:t>○ 新たな課題が生まれた場合、サービスの種類・量の変更を検討する。また、留意事項に新たな課題に対応した支援目標の</a:t>
            </a:r>
          </a:p>
          <a:p>
            <a:r>
              <a:rPr kumimoji="1" lang="ja-JP" altLang="en-US" sz="1050" dirty="0">
                <a:latin typeface="メイリオ" pitchFamily="50" charset="-128"/>
                <a:ea typeface="メイリオ" pitchFamily="50" charset="-128"/>
                <a:cs typeface="メイリオ" pitchFamily="50" charset="-128"/>
              </a:rPr>
              <a:t>　追加理由、具体的なサービス種類・量の変更概要について記載する。</a:t>
            </a:r>
          </a:p>
          <a:p>
            <a:r>
              <a:rPr kumimoji="1" lang="ja-JP" altLang="en-US" sz="1050" dirty="0">
                <a:latin typeface="メイリオ" pitchFamily="50" charset="-128"/>
                <a:ea typeface="メイリオ" pitchFamily="50" charset="-128"/>
                <a:cs typeface="メイリオ" pitchFamily="50" charset="-128"/>
              </a:rPr>
              <a:t>○ 支援目標が達成されていない場合、現在利用しているサービスの事業者の変更等も検討する</a:t>
            </a:r>
          </a:p>
          <a:p>
            <a:r>
              <a:rPr kumimoji="1" lang="ja-JP" altLang="en-US" sz="1050" dirty="0">
                <a:latin typeface="メイリオ" pitchFamily="50" charset="-128"/>
                <a:ea typeface="メイリオ" pitchFamily="50" charset="-128"/>
                <a:cs typeface="メイリオ" pitchFamily="50" charset="-128"/>
              </a:rPr>
              <a:t>○ タイミングを見ながら、本人の強みを活かした自立に向けての支援に切り替えてゆく。また、スケジュール変更に</a:t>
            </a:r>
            <a:r>
              <a:rPr kumimoji="1" lang="ja-JP" altLang="en-US" sz="1050" dirty="0" err="1">
                <a:latin typeface="メイリオ" pitchFamily="50" charset="-128"/>
                <a:ea typeface="メイリオ" pitchFamily="50" charset="-128"/>
                <a:cs typeface="メイリオ" pitchFamily="50" charset="-128"/>
              </a:rPr>
              <a:t>あたっ</a:t>
            </a:r>
            <a:endParaRPr kumimoji="1" lang="ja-JP" altLang="en-US" sz="1050" dirty="0">
              <a:latin typeface="メイリオ" pitchFamily="50" charset="-128"/>
              <a:ea typeface="メイリオ" pitchFamily="50" charset="-128"/>
              <a:cs typeface="メイリオ" pitchFamily="50" charset="-128"/>
            </a:endParaRPr>
          </a:p>
          <a:p>
            <a:r>
              <a:rPr kumimoji="1" lang="ja-JP" altLang="en-US" sz="1050" dirty="0">
                <a:latin typeface="メイリオ" pitchFamily="50" charset="-128"/>
                <a:ea typeface="メイリオ" pitchFamily="50" charset="-128"/>
                <a:cs typeface="メイリオ" pitchFamily="50" charset="-128"/>
              </a:rPr>
              <a:t>　ては、一貫性を欠くことのないように、必要に応じて別途、支援方法の統一を図るためのサービス等調整会議を開催する。</a:t>
            </a:r>
          </a:p>
        </p:txBody>
      </p:sp>
      <p:sp>
        <p:nvSpPr>
          <p:cNvPr id="28" name="正方形/長方形 27"/>
          <p:cNvSpPr/>
          <p:nvPr/>
        </p:nvSpPr>
        <p:spPr>
          <a:xfrm>
            <a:off x="265142" y="3328179"/>
            <a:ext cx="927494" cy="41549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メイリオ" pitchFamily="50" charset="-128"/>
                <a:ea typeface="メイリオ" pitchFamily="50" charset="-128"/>
                <a:cs typeface="メイリオ" pitchFamily="50" charset="-128"/>
              </a:rPr>
              <a:t>サービス</a:t>
            </a:r>
          </a:p>
          <a:p>
            <a:pPr algn="ctr"/>
            <a:r>
              <a:rPr kumimoji="1" lang="ja-JP" altLang="en-US" sz="1050" dirty="0">
                <a:solidFill>
                  <a:schemeClr val="tx1"/>
                </a:solidFill>
                <a:latin typeface="メイリオ" pitchFamily="50" charset="-128"/>
                <a:ea typeface="メイリオ" pitchFamily="50" charset="-128"/>
                <a:cs typeface="メイリオ" pitchFamily="50" charset="-128"/>
              </a:rPr>
              <a:t>提供状況</a:t>
            </a:r>
          </a:p>
        </p:txBody>
      </p:sp>
      <p:sp>
        <p:nvSpPr>
          <p:cNvPr id="29" name="正方形/長方形 28"/>
          <p:cNvSpPr/>
          <p:nvPr/>
        </p:nvSpPr>
        <p:spPr>
          <a:xfrm>
            <a:off x="265142" y="4240221"/>
            <a:ext cx="927494" cy="57708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メイリオ" pitchFamily="50" charset="-128"/>
                <a:ea typeface="メイリオ" pitchFamily="50" charset="-128"/>
                <a:cs typeface="メイリオ" pitchFamily="50" charset="-128"/>
              </a:rPr>
              <a:t>支援目標の達成度</a:t>
            </a:r>
          </a:p>
        </p:txBody>
      </p:sp>
      <p:sp>
        <p:nvSpPr>
          <p:cNvPr id="30" name="正方形/長方形 29"/>
          <p:cNvSpPr/>
          <p:nvPr/>
        </p:nvSpPr>
        <p:spPr>
          <a:xfrm>
            <a:off x="265142" y="4865308"/>
            <a:ext cx="927494" cy="170816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メイリオ" pitchFamily="50" charset="-128"/>
                <a:ea typeface="メイリオ" pitchFamily="50" charset="-128"/>
                <a:cs typeface="メイリオ" pitchFamily="50" charset="-128"/>
              </a:rPr>
              <a:t>計画変更の必要性</a:t>
            </a:r>
          </a:p>
          <a:p>
            <a:pPr algn="ctr"/>
            <a:endParaRPr kumimoji="1" lang="ja-JP" altLang="en-US" sz="1050" dirty="0">
              <a:solidFill>
                <a:schemeClr val="tx1"/>
              </a:solidFill>
              <a:latin typeface="メイリオ" pitchFamily="50" charset="-128"/>
              <a:ea typeface="メイリオ" pitchFamily="50" charset="-128"/>
              <a:cs typeface="メイリオ" pitchFamily="50" charset="-128"/>
            </a:endParaRPr>
          </a:p>
          <a:p>
            <a:pPr algn="ctr"/>
            <a:r>
              <a:rPr kumimoji="1" lang="ja-JP" altLang="en-US" sz="1050" dirty="0">
                <a:solidFill>
                  <a:schemeClr val="tx1"/>
                </a:solidFill>
                <a:latin typeface="メイリオ" pitchFamily="50" charset="-128"/>
                <a:ea typeface="メイリオ" pitchFamily="50" charset="-128"/>
                <a:cs typeface="メイリオ" pitchFamily="50" charset="-128"/>
              </a:rPr>
              <a:t>その他</a:t>
            </a:r>
          </a:p>
          <a:p>
            <a:pPr algn="ctr"/>
            <a:r>
              <a:rPr kumimoji="1" lang="ja-JP" altLang="en-US" sz="1050" dirty="0">
                <a:solidFill>
                  <a:schemeClr val="tx1"/>
                </a:solidFill>
                <a:latin typeface="メイリオ" pitchFamily="50" charset="-128"/>
                <a:ea typeface="メイリオ" pitchFamily="50" charset="-128"/>
                <a:cs typeface="メイリオ" pitchFamily="50" charset="-128"/>
              </a:rPr>
              <a:t>留意事項</a:t>
            </a:r>
          </a:p>
        </p:txBody>
      </p:sp>
      <p:sp>
        <p:nvSpPr>
          <p:cNvPr id="31" name="テキスト ボックス 30"/>
          <p:cNvSpPr txBox="1"/>
          <p:nvPr/>
        </p:nvSpPr>
        <p:spPr>
          <a:xfrm>
            <a:off x="4074051" y="239771"/>
            <a:ext cx="4526732" cy="230832"/>
          </a:xfrm>
          <a:prstGeom prst="rect">
            <a:avLst/>
          </a:prstGeom>
          <a:noFill/>
        </p:spPr>
        <p:txBody>
          <a:bodyPr wrap="square" rtlCol="0">
            <a:spAutoFit/>
          </a:bodyPr>
          <a:lstStyle/>
          <a:p>
            <a:pPr algn="r"/>
            <a:r>
              <a:rPr lang="en-US" altLang="ja-JP" sz="900" dirty="0">
                <a:latin typeface="メイリオ"/>
                <a:ea typeface="メイリオ"/>
                <a:cs typeface="メイリオ"/>
              </a:rPr>
              <a:t>『</a:t>
            </a:r>
            <a:r>
              <a:rPr lang="ja-JP" altLang="en-US" sz="900" dirty="0">
                <a:latin typeface="メイリオ"/>
                <a:ea typeface="メイリオ"/>
                <a:cs typeface="メイリオ"/>
              </a:rPr>
              <a:t>サービス等利用計画作成サポートブック</a:t>
            </a:r>
            <a:r>
              <a:rPr lang="en-US" altLang="ja-JP" sz="900" dirty="0">
                <a:latin typeface="メイリオ"/>
                <a:ea typeface="メイリオ"/>
                <a:cs typeface="メイリオ"/>
              </a:rPr>
              <a:t>』(p.34-p.35)</a:t>
            </a:r>
            <a:endParaRPr kumimoji="1" lang="ja-JP" altLang="en-US" sz="900" dirty="0"/>
          </a:p>
        </p:txBody>
      </p:sp>
      <p:sp>
        <p:nvSpPr>
          <p:cNvPr id="19" name="テキスト ボックス 18"/>
          <p:cNvSpPr txBox="1"/>
          <p:nvPr/>
        </p:nvSpPr>
        <p:spPr>
          <a:xfrm>
            <a:off x="440841" y="1377166"/>
            <a:ext cx="4022152" cy="253916"/>
          </a:xfrm>
          <a:prstGeom prst="rect">
            <a:avLst/>
          </a:prstGeom>
          <a:noFill/>
          <a:ln>
            <a:solidFill>
              <a:srgbClr val="C00000"/>
            </a:solidFill>
            <a:prstDash val="dash"/>
          </a:ln>
          <a:effectLst/>
        </p:spPr>
        <p:txBody>
          <a:bodyPr wrap="square" rtlCol="0">
            <a:spAutoFit/>
          </a:bodyPr>
          <a:lstStyle/>
          <a:p>
            <a:pPr algn="ctr"/>
            <a:r>
              <a:rPr kumimoji="1" lang="ja-JP" altLang="en-US" sz="1050" dirty="0">
                <a:latin typeface="メイリオ" pitchFamily="50" charset="-128"/>
                <a:ea typeface="メイリオ" pitchFamily="50" charset="-128"/>
                <a:cs typeface="メイリオ" pitchFamily="50" charset="-128"/>
              </a:rPr>
              <a:t>サービス等利用計画のものをそのまま転記する。</a:t>
            </a:r>
          </a:p>
        </p:txBody>
      </p:sp>
      <p:sp>
        <p:nvSpPr>
          <p:cNvPr id="20" name="テキスト ボックス 19"/>
          <p:cNvSpPr txBox="1"/>
          <p:nvPr/>
        </p:nvSpPr>
        <p:spPr>
          <a:xfrm>
            <a:off x="627994" y="2558481"/>
            <a:ext cx="1237751" cy="577081"/>
          </a:xfrm>
          <a:prstGeom prst="rect">
            <a:avLst/>
          </a:prstGeom>
          <a:solidFill>
            <a:schemeClr val="bg1"/>
          </a:solidFill>
          <a:ln>
            <a:solidFill>
              <a:srgbClr val="C00000"/>
            </a:solidFill>
            <a:prstDash val="dash"/>
          </a:ln>
          <a:effectLst/>
        </p:spPr>
        <p:txBody>
          <a:bodyPr wrap="square" rtlCol="0">
            <a:spAutoFit/>
          </a:bodyPr>
          <a:lstStyle/>
          <a:p>
            <a:pPr algn="ctr"/>
            <a:r>
              <a:rPr kumimoji="1" lang="ja-JP" altLang="en-US" sz="1050" dirty="0">
                <a:latin typeface="メイリオ" pitchFamily="50" charset="-128"/>
                <a:ea typeface="メイリオ" pitchFamily="50" charset="-128"/>
                <a:cs typeface="メイリオ" pitchFamily="50" charset="-128"/>
              </a:rPr>
              <a:t>サービス等利用計画のものをそのまま転記する。</a:t>
            </a:r>
          </a:p>
        </p:txBody>
      </p:sp>
      <p:sp>
        <p:nvSpPr>
          <p:cNvPr id="25" name="テキスト ボックス 24"/>
          <p:cNvSpPr txBox="1"/>
          <p:nvPr/>
        </p:nvSpPr>
        <p:spPr>
          <a:xfrm>
            <a:off x="1225767" y="3788380"/>
            <a:ext cx="7613077" cy="415498"/>
          </a:xfrm>
          <a:prstGeom prst="rect">
            <a:avLst/>
          </a:prstGeom>
          <a:noFill/>
          <a:ln>
            <a:solidFill>
              <a:schemeClr val="tx1"/>
            </a:solidFill>
            <a:prstDash val="solid"/>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利用者の感想・満足度はできるだけ利用者の言葉や表現で記載する。</a:t>
            </a:r>
          </a:p>
          <a:p>
            <a:r>
              <a:rPr kumimoji="1" lang="ja-JP" altLang="en-US" sz="1050" dirty="0">
                <a:latin typeface="メイリオ" pitchFamily="50" charset="-128"/>
                <a:ea typeface="メイリオ" pitchFamily="50" charset="-128"/>
                <a:cs typeface="メイリオ" pitchFamily="50" charset="-128"/>
              </a:rPr>
              <a:t>○ 前記の聞き取りについて、「いつ」「誰に」「どのように」確認したか記載する。</a:t>
            </a:r>
          </a:p>
        </p:txBody>
      </p:sp>
      <p:sp>
        <p:nvSpPr>
          <p:cNvPr id="32" name="正方形/長方形 31"/>
          <p:cNvSpPr/>
          <p:nvPr/>
        </p:nvSpPr>
        <p:spPr>
          <a:xfrm>
            <a:off x="263641" y="3788381"/>
            <a:ext cx="927494" cy="41549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メイリオ" pitchFamily="50" charset="-128"/>
                <a:ea typeface="メイリオ" pitchFamily="50" charset="-128"/>
                <a:cs typeface="メイリオ" pitchFamily="50" charset="-128"/>
              </a:rPr>
              <a:t>本人の感想・満足度</a:t>
            </a:r>
          </a:p>
        </p:txBody>
      </p:sp>
      <p:sp>
        <p:nvSpPr>
          <p:cNvPr id="33" name="テキスト ボックス 32"/>
          <p:cNvSpPr txBox="1"/>
          <p:nvPr/>
        </p:nvSpPr>
        <p:spPr>
          <a:xfrm>
            <a:off x="4575374" y="1109322"/>
            <a:ext cx="4254233" cy="900246"/>
          </a:xfrm>
          <a:prstGeom prst="rect">
            <a:avLst/>
          </a:prstGeom>
          <a:noFill/>
          <a:ln>
            <a:solidFill>
              <a:srgbClr val="C00000"/>
            </a:solidFill>
            <a:prstDash val="dash"/>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総合的な援助の方針に対する取り組み経過、取り組みの結果とし</a:t>
            </a:r>
          </a:p>
          <a:p>
            <a:r>
              <a:rPr kumimoji="1" lang="ja-JP" altLang="en-US" sz="1050" dirty="0">
                <a:latin typeface="メイリオ" pitchFamily="50" charset="-128"/>
                <a:ea typeface="メイリオ" pitchFamily="50" charset="-128"/>
                <a:cs typeface="メイリオ" pitchFamily="50" charset="-128"/>
              </a:rPr>
              <a:t>　</a:t>
            </a:r>
            <a:r>
              <a:rPr kumimoji="1" lang="ja-JP" altLang="en-US" sz="1050" dirty="0" err="1">
                <a:latin typeface="メイリオ" pitchFamily="50" charset="-128"/>
                <a:ea typeface="メイリオ" pitchFamily="50" charset="-128"/>
                <a:cs typeface="メイリオ" pitchFamily="50" charset="-128"/>
              </a:rPr>
              <a:t>ての</a:t>
            </a:r>
            <a:r>
              <a:rPr kumimoji="1" lang="ja-JP" altLang="en-US" sz="1050" dirty="0">
                <a:latin typeface="メイリオ" pitchFamily="50" charset="-128"/>
                <a:ea typeface="メイリオ" pitchFamily="50" charset="-128"/>
                <a:cs typeface="メイリオ" pitchFamily="50" charset="-128"/>
              </a:rPr>
              <a:t>評価、現在の生活実態・支援による利用者の自立度・生活環</a:t>
            </a:r>
          </a:p>
          <a:p>
            <a:r>
              <a:rPr kumimoji="1" lang="ja-JP" altLang="en-US" sz="1050" dirty="0">
                <a:latin typeface="メイリオ" pitchFamily="50" charset="-128"/>
                <a:ea typeface="メイリオ" pitchFamily="50" charset="-128"/>
                <a:cs typeface="メイリオ" pitchFamily="50" charset="-128"/>
              </a:rPr>
              <a:t>　境の変化等を踏まえた今後の取り組みの方向性について記載する。</a:t>
            </a:r>
          </a:p>
          <a:p>
            <a:r>
              <a:rPr kumimoji="1" lang="ja-JP" altLang="en-US" sz="1050" dirty="0">
                <a:latin typeface="メイリオ" pitchFamily="50" charset="-128"/>
                <a:ea typeface="メイリオ" pitchFamily="50" charset="-128"/>
                <a:cs typeface="メイリオ" pitchFamily="50" charset="-128"/>
              </a:rPr>
              <a:t>○ より客観的に状況を把握するため、サービス等調整会議を開催し、</a:t>
            </a:r>
          </a:p>
          <a:p>
            <a:r>
              <a:rPr kumimoji="1" lang="ja-JP" altLang="en-US" sz="1050" dirty="0">
                <a:latin typeface="メイリオ" pitchFamily="50" charset="-128"/>
                <a:ea typeface="メイリオ" pitchFamily="50" charset="-128"/>
                <a:cs typeface="メイリオ" pitchFamily="50" charset="-128"/>
              </a:rPr>
              <a:t>　利用者と関係機関等が一堂に会して評価することが重要である。</a:t>
            </a:r>
            <a:endParaRPr kumimoji="1" lang="en-US" altLang="ja-JP" sz="1050" dirty="0">
              <a:latin typeface="メイリオ" pitchFamily="50" charset="-128"/>
              <a:ea typeface="メイリオ" pitchFamily="50" charset="-128"/>
              <a:cs typeface="メイリオ" pitchFamily="50"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6130" y="117583"/>
            <a:ext cx="7886700" cy="1325563"/>
          </a:xfrm>
        </p:spPr>
        <p:txBody>
          <a:bodyPr>
            <a:normAutofit/>
          </a:bodyPr>
          <a:lstStyle/>
          <a:p>
            <a:r>
              <a:rPr kumimoji="1" lang="ja-JP" altLang="en-US" sz="3200" dirty="0">
                <a:latin typeface="ＤＨＰ特太ゴシック体" panose="020B0500000000000000" pitchFamily="50" charset="-128"/>
                <a:ea typeface="ＤＨＰ特太ゴシック体" panose="020B0500000000000000" pitchFamily="50" charset="-128"/>
                <a:cs typeface="メイリオ" pitchFamily="50" charset="-128"/>
              </a:rPr>
              <a:t>その後の経過（</a:t>
            </a:r>
            <a:r>
              <a:rPr kumimoji="1" lang="en-US" altLang="ja-JP" sz="3200" dirty="0">
                <a:latin typeface="ＤＨＰ特太ゴシック体" panose="020B0500000000000000" pitchFamily="50" charset="-128"/>
                <a:ea typeface="ＤＨＰ特太ゴシック体" panose="020B0500000000000000" pitchFamily="50" charset="-128"/>
                <a:cs typeface="メイリオ" pitchFamily="50" charset="-128"/>
              </a:rPr>
              <a:t>4-1</a:t>
            </a:r>
            <a:r>
              <a:rPr kumimoji="1" lang="ja-JP" altLang="en-US" sz="3200" dirty="0">
                <a:latin typeface="ＤＨＰ特太ゴシック体" panose="020B0500000000000000" pitchFamily="50" charset="-128"/>
                <a:ea typeface="ＤＨＰ特太ゴシック体" panose="020B0500000000000000" pitchFamily="50" charset="-128"/>
                <a:cs typeface="メイリオ" pitchFamily="50" charset="-128"/>
              </a:rPr>
              <a:t>）</a:t>
            </a:r>
          </a:p>
        </p:txBody>
      </p:sp>
      <p:sp>
        <p:nvSpPr>
          <p:cNvPr id="18" name="スライド番号プレースホルダ 17"/>
          <p:cNvSpPr>
            <a:spLocks noGrp="1"/>
          </p:cNvSpPr>
          <p:nvPr>
            <p:ph type="sldNum" sz="quarter" idx="12"/>
          </p:nvPr>
        </p:nvSpPr>
        <p:spPr/>
        <p:txBody>
          <a:bodyPr/>
          <a:lstStyle/>
          <a:p>
            <a:fld id="{5FD889E0-CAB2-4699-909D-B9A88D47ACBE}" type="slidenum">
              <a:rPr lang="en-US" smtClean="0"/>
              <a:pPr/>
              <a:t>49</a:t>
            </a:fld>
            <a:endParaRPr lang="en-US"/>
          </a:p>
        </p:txBody>
      </p:sp>
      <p:sp>
        <p:nvSpPr>
          <p:cNvPr id="3" name="コンテンツ プレースホルダー 2"/>
          <p:cNvSpPr>
            <a:spLocks noGrp="1"/>
          </p:cNvSpPr>
          <p:nvPr>
            <p:ph idx="4294967295"/>
          </p:nvPr>
        </p:nvSpPr>
        <p:spPr>
          <a:xfrm>
            <a:off x="2353056" y="1280160"/>
            <a:ext cx="6547104" cy="4714240"/>
          </a:xfrm>
        </p:spPr>
        <p:txBody>
          <a:bodyPr>
            <a:noAutofit/>
          </a:bodyPr>
          <a:lstStyle/>
          <a:p>
            <a:pPr>
              <a:spcBef>
                <a:spcPts val="0"/>
              </a:spcBef>
            </a:pPr>
            <a:r>
              <a:rPr lang="ja-JP" altLang="en-US" sz="1800" dirty="0">
                <a:latin typeface="ＭＳ Ｐゴシック" panose="020B0600070205080204" pitchFamily="50" charset="-128"/>
                <a:ea typeface="ＭＳ Ｐゴシック" panose="020B0600070205080204" pitchFamily="50" charset="-128"/>
                <a:cs typeface="メイリオ" pitchFamily="50" charset="-128"/>
              </a:rPr>
              <a:t>あと数ヶ月で１年。いよいよ自立訓練</a:t>
            </a:r>
            <a:r>
              <a:rPr lang="en-US" altLang="ja-JP" sz="1800" dirty="0">
                <a:latin typeface="ＭＳ Ｐゴシック" panose="020B0600070205080204" pitchFamily="50" charset="-128"/>
                <a:ea typeface="ＭＳ Ｐゴシック" panose="020B0600070205080204" pitchFamily="50" charset="-128"/>
                <a:cs typeface="メイリオ" pitchFamily="50" charset="-128"/>
              </a:rPr>
              <a:t>(</a:t>
            </a:r>
            <a:r>
              <a:rPr lang="ja-JP" altLang="en-US" sz="1800" dirty="0">
                <a:latin typeface="ＭＳ Ｐゴシック" panose="020B0600070205080204" pitchFamily="50" charset="-128"/>
                <a:ea typeface="ＭＳ Ｐゴシック" panose="020B0600070205080204" pitchFamily="50" charset="-128"/>
                <a:cs typeface="メイリオ" pitchFamily="50" charset="-128"/>
              </a:rPr>
              <a:t>機能訓練</a:t>
            </a:r>
            <a:r>
              <a:rPr lang="en-US" altLang="ja-JP" sz="1800" dirty="0">
                <a:latin typeface="ＭＳ Ｐゴシック" panose="020B0600070205080204" pitchFamily="50" charset="-128"/>
                <a:ea typeface="ＭＳ Ｐゴシック" panose="020B0600070205080204" pitchFamily="50" charset="-128"/>
                <a:cs typeface="メイリオ" pitchFamily="50" charset="-128"/>
              </a:rPr>
              <a:t>)</a:t>
            </a:r>
            <a:r>
              <a:rPr lang="ja-JP" altLang="en-US" sz="1800" dirty="0">
                <a:latin typeface="ＭＳ Ｐゴシック" panose="020B0600070205080204" pitchFamily="50" charset="-128"/>
                <a:ea typeface="ＭＳ Ｐゴシック" panose="020B0600070205080204" pitchFamily="50" charset="-128"/>
                <a:cs typeface="メイリオ" pitchFamily="50" charset="-128"/>
              </a:rPr>
              <a:t>も卒業が見えてきました。</a:t>
            </a:r>
          </a:p>
          <a:p>
            <a:pPr>
              <a:spcBef>
                <a:spcPts val="0"/>
              </a:spcBef>
            </a:pPr>
            <a:r>
              <a:rPr lang="en-US" altLang="ja-JP" sz="1800" dirty="0">
                <a:latin typeface="ＭＳ Ｐゴシック" panose="020B0600070205080204" pitchFamily="50" charset="-128"/>
                <a:ea typeface="ＭＳ Ｐゴシック" panose="020B0600070205080204" pitchFamily="50" charset="-128"/>
                <a:cs typeface="メイリオ" pitchFamily="50" charset="-128"/>
              </a:rPr>
              <a:t>22</a:t>
            </a:r>
            <a:r>
              <a:rPr lang="ja-JP" altLang="en-US" sz="1800" dirty="0">
                <a:latin typeface="ＭＳ Ｐゴシック" panose="020B0600070205080204" pitchFamily="50" charset="-128"/>
                <a:ea typeface="ＭＳ Ｐゴシック" panose="020B0600070205080204" pitchFamily="50" charset="-128"/>
                <a:cs typeface="メイリオ" pitchFamily="50" charset="-128"/>
              </a:rPr>
              <a:t>歳になり、大学は休学して</a:t>
            </a:r>
            <a:r>
              <a:rPr lang="en-US" altLang="ja-JP" sz="1800" dirty="0">
                <a:latin typeface="ＭＳ Ｐゴシック" panose="020B0600070205080204" pitchFamily="50" charset="-128"/>
                <a:ea typeface="ＭＳ Ｐゴシック" panose="020B0600070205080204" pitchFamily="50" charset="-128"/>
                <a:cs typeface="メイリオ" pitchFamily="50" charset="-128"/>
              </a:rPr>
              <a:t>2</a:t>
            </a:r>
            <a:r>
              <a:rPr lang="ja-JP" altLang="en-US" sz="1800" dirty="0">
                <a:latin typeface="ＭＳ Ｐゴシック" panose="020B0600070205080204" pitchFamily="50" charset="-128"/>
                <a:ea typeface="ＭＳ Ｐゴシック" panose="020B0600070205080204" pitchFamily="50" charset="-128"/>
                <a:cs typeface="メイリオ" pitchFamily="50" charset="-128"/>
              </a:rPr>
              <a:t>年。本当なら卒業前の晩秋です。</a:t>
            </a:r>
          </a:p>
          <a:p>
            <a:pPr>
              <a:spcBef>
                <a:spcPts val="0"/>
              </a:spcBef>
            </a:pPr>
            <a:r>
              <a:rPr lang="ja-JP" altLang="en-US" sz="1800" dirty="0">
                <a:latin typeface="ＭＳ Ｐゴシック" panose="020B0600070205080204" pitchFamily="50" charset="-128"/>
                <a:ea typeface="ＭＳ Ｐゴシック" panose="020B0600070205080204" pitchFamily="50" charset="-128"/>
                <a:cs typeface="メイリオ" pitchFamily="50" charset="-128"/>
              </a:rPr>
              <a:t>計画相談でも同市の若手の相談支援専門員に入ってもらい楽しみやサービス利用の部分を主に担当してもらいながら、住居や学校との調整を主に行ってきました。</a:t>
            </a:r>
          </a:p>
          <a:p>
            <a:pPr>
              <a:spcBef>
                <a:spcPts val="0"/>
              </a:spcBef>
            </a:pPr>
            <a:r>
              <a:rPr lang="ja-JP" altLang="en-US" sz="1800" dirty="0">
                <a:latin typeface="ＭＳ Ｐゴシック" panose="020B0600070205080204" pitchFamily="50" charset="-128"/>
                <a:ea typeface="ＭＳ Ｐゴシック" panose="020B0600070205080204" pitchFamily="50" charset="-128"/>
                <a:cs typeface="メイリオ" pitchFamily="50" charset="-128"/>
              </a:rPr>
              <a:t>住まいは、古いけれども縁側からアクセスすれば車いすで生活できる一軒家を借りました。そのうち取り壊すから、どのようにしてもいい、という協力的な大家さんです。</a:t>
            </a:r>
          </a:p>
          <a:p>
            <a:pPr>
              <a:spcBef>
                <a:spcPts val="0"/>
              </a:spcBef>
            </a:pPr>
            <a:r>
              <a:rPr lang="ja-JP" altLang="en-US" sz="1800" dirty="0">
                <a:latin typeface="ＭＳ Ｐゴシック" panose="020B0600070205080204" pitchFamily="50" charset="-128"/>
                <a:ea typeface="ＭＳ Ｐゴシック" panose="020B0600070205080204" pitchFamily="50" charset="-128"/>
                <a:cs typeface="メイリオ" pitchFamily="50" charset="-128"/>
              </a:rPr>
              <a:t>簡単で費用のかからない改修や福祉用具等はリハスタッフが出向いて、一緒に考えてくれました。費用は両親が「出世払いだぞ」などと言いながら出してくれました。事故についても訴訟になりましたが和解しました。</a:t>
            </a:r>
          </a:p>
          <a:p>
            <a:pPr>
              <a:spcBef>
                <a:spcPts val="0"/>
              </a:spcBef>
            </a:pPr>
            <a:r>
              <a:rPr lang="ja-JP" altLang="en-US" sz="1800" dirty="0">
                <a:latin typeface="ＭＳ Ｐゴシック" panose="020B0600070205080204" pitchFamily="50" charset="-128"/>
                <a:ea typeface="ＭＳ Ｐゴシック" panose="020B0600070205080204" pitchFamily="50" charset="-128"/>
                <a:cs typeface="メイリオ" pitchFamily="50" charset="-128"/>
              </a:rPr>
              <a:t>お風呂だけは改修が難しいため、しばらくは訪問入浴となります。「仕方ないけど、たまには湯船に浸かりたい」と本人は言っています。</a:t>
            </a:r>
          </a:p>
          <a:p>
            <a:pPr>
              <a:spcBef>
                <a:spcPts val="0"/>
              </a:spcBef>
            </a:pPr>
            <a:r>
              <a:rPr lang="ja-JP" altLang="en-US" sz="1800" dirty="0">
                <a:latin typeface="ＭＳ Ｐゴシック" panose="020B0600070205080204" pitchFamily="50" charset="-128"/>
                <a:ea typeface="ＭＳ Ｐゴシック" panose="020B0600070205080204" pitchFamily="50" charset="-128"/>
                <a:cs typeface="メイリオ" pitchFamily="50" charset="-128"/>
              </a:rPr>
              <a:t>何度か外泊をして、介助の必要なことを検討しました。その時は、両親や大学の友だちが協力してくれました。何も言いませんが、どうやら計画相談の担当者も一緒に泊まってみた様子です。</a:t>
            </a:r>
          </a:p>
        </p:txBody>
      </p:sp>
      <p:sp>
        <p:nvSpPr>
          <p:cNvPr id="5" name="正方形/長方形 4"/>
          <p:cNvSpPr/>
          <p:nvPr/>
        </p:nvSpPr>
        <p:spPr>
          <a:xfrm>
            <a:off x="869379" y="1660068"/>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latin typeface="メイリオ" pitchFamily="50" charset="-128"/>
                <a:ea typeface="メイリオ" pitchFamily="50" charset="-128"/>
                <a:cs typeface="メイリオ" pitchFamily="50" charset="-128"/>
              </a:rPr>
              <a:t>初回面談</a:t>
            </a:r>
          </a:p>
        </p:txBody>
      </p:sp>
      <p:sp>
        <p:nvSpPr>
          <p:cNvPr id="6" name="正方形/長方形 5"/>
          <p:cNvSpPr/>
          <p:nvPr/>
        </p:nvSpPr>
        <p:spPr>
          <a:xfrm>
            <a:off x="869379" y="2534238"/>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pitchFamily="50" charset="-128"/>
                <a:ea typeface="メイリオ" pitchFamily="50" charset="-128"/>
                <a:cs typeface="メイリオ" pitchFamily="50" charset="-128"/>
              </a:rPr>
              <a:t>ゴール設定</a:t>
            </a:r>
          </a:p>
          <a:p>
            <a:pPr algn="ctr"/>
            <a:r>
              <a:rPr kumimoji="1" lang="ja-JP" altLang="en-US" sz="1200" b="1" dirty="0">
                <a:latin typeface="メイリオ" pitchFamily="50" charset="-128"/>
                <a:ea typeface="メイリオ" pitchFamily="50" charset="-128"/>
                <a:cs typeface="メイリオ" pitchFamily="50" charset="-128"/>
              </a:rPr>
              <a:t>に向けて</a:t>
            </a:r>
          </a:p>
        </p:txBody>
      </p:sp>
      <p:sp>
        <p:nvSpPr>
          <p:cNvPr id="7" name="正方形/長方形 6"/>
          <p:cNvSpPr/>
          <p:nvPr/>
        </p:nvSpPr>
        <p:spPr>
          <a:xfrm>
            <a:off x="869379" y="3402099"/>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pitchFamily="50" charset="-128"/>
                <a:ea typeface="メイリオ" pitchFamily="50" charset="-128"/>
                <a:cs typeface="メイリオ" pitchFamily="50" charset="-128"/>
              </a:rPr>
              <a:t>アセスメント</a:t>
            </a:r>
          </a:p>
        </p:txBody>
      </p:sp>
      <p:sp>
        <p:nvSpPr>
          <p:cNvPr id="8" name="正方形/長方形 7"/>
          <p:cNvSpPr/>
          <p:nvPr/>
        </p:nvSpPr>
        <p:spPr>
          <a:xfrm>
            <a:off x="869379" y="4282642"/>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pitchFamily="50" charset="-128"/>
                <a:ea typeface="メイリオ" pitchFamily="50" charset="-128"/>
                <a:cs typeface="メイリオ" pitchFamily="50" charset="-128"/>
              </a:rPr>
              <a:t>自立訓練</a:t>
            </a:r>
          </a:p>
          <a:p>
            <a:pPr algn="ctr"/>
            <a:r>
              <a:rPr kumimoji="1" lang="ja-JP" altLang="en-US" sz="1200" b="1" dirty="0">
                <a:latin typeface="メイリオ" pitchFamily="50" charset="-128"/>
                <a:ea typeface="メイリオ" pitchFamily="50" charset="-128"/>
                <a:cs typeface="メイリオ" pitchFamily="50" charset="-128"/>
              </a:rPr>
              <a:t>の利用</a:t>
            </a:r>
          </a:p>
        </p:txBody>
      </p:sp>
      <p:sp>
        <p:nvSpPr>
          <p:cNvPr id="9" name="正方形/長方形 8"/>
          <p:cNvSpPr/>
          <p:nvPr/>
        </p:nvSpPr>
        <p:spPr>
          <a:xfrm>
            <a:off x="869379" y="5158932"/>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pitchFamily="50" charset="-128"/>
                <a:ea typeface="メイリオ" pitchFamily="50" charset="-128"/>
                <a:cs typeface="メイリオ" pitchFamily="50" charset="-128"/>
              </a:rPr>
              <a:t>地域での新たな暮らしへ</a:t>
            </a:r>
          </a:p>
        </p:txBody>
      </p:sp>
      <p:sp>
        <p:nvSpPr>
          <p:cNvPr id="10" name="角丸四角形 9"/>
          <p:cNvSpPr/>
          <p:nvPr/>
        </p:nvSpPr>
        <p:spPr>
          <a:xfrm>
            <a:off x="636018" y="3918574"/>
            <a:ext cx="711200" cy="330200"/>
          </a:xfrm>
          <a:prstGeom prst="round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latin typeface="メイリオ" pitchFamily="50" charset="-128"/>
                <a:ea typeface="メイリオ" pitchFamily="50" charset="-128"/>
                <a:cs typeface="メイリオ" pitchFamily="50" charset="-128"/>
              </a:rPr>
              <a:t>プラン</a:t>
            </a:r>
          </a:p>
        </p:txBody>
      </p:sp>
      <p:sp>
        <p:nvSpPr>
          <p:cNvPr id="11" name="角丸四角形 10"/>
          <p:cNvSpPr/>
          <p:nvPr/>
        </p:nvSpPr>
        <p:spPr>
          <a:xfrm>
            <a:off x="636018" y="4794880"/>
            <a:ext cx="711200" cy="330200"/>
          </a:xfrm>
          <a:prstGeom prst="round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latin typeface="メイリオ" pitchFamily="50" charset="-128"/>
                <a:ea typeface="メイリオ" pitchFamily="50" charset="-128"/>
                <a:cs typeface="メイリオ" pitchFamily="50" charset="-128"/>
              </a:rPr>
              <a:t>モニタリング</a:t>
            </a:r>
          </a:p>
        </p:txBody>
      </p:sp>
      <p:cxnSp>
        <p:nvCxnSpPr>
          <p:cNvPr id="12" name="直線矢印コネクタ 11"/>
          <p:cNvCxnSpPr>
            <a:stCxn id="5" idx="2"/>
            <a:endCxn id="6" idx="0"/>
          </p:cNvCxnSpPr>
          <p:nvPr/>
        </p:nvCxnSpPr>
        <p:spPr>
          <a:xfrm>
            <a:off x="1489298" y="2121479"/>
            <a:ext cx="0" cy="412759"/>
          </a:xfrm>
          <a:prstGeom prst="straightConnector1">
            <a:avLst/>
          </a:prstGeom>
          <a:ln w="47625">
            <a:solidFill>
              <a:srgbClr val="66FF33"/>
            </a:solidFill>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a:stCxn id="6" idx="2"/>
            <a:endCxn id="7" idx="0"/>
          </p:cNvCxnSpPr>
          <p:nvPr/>
        </p:nvCxnSpPr>
        <p:spPr>
          <a:xfrm>
            <a:off x="1489298" y="2995649"/>
            <a:ext cx="0" cy="406450"/>
          </a:xfrm>
          <a:prstGeom prst="straightConnector1">
            <a:avLst/>
          </a:prstGeom>
          <a:ln w="34925">
            <a:solidFill>
              <a:srgbClr val="66FF33"/>
            </a:solidFill>
            <a:tailEnd type="arrow"/>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a:stCxn id="7" idx="2"/>
            <a:endCxn id="8" idx="0"/>
          </p:cNvCxnSpPr>
          <p:nvPr/>
        </p:nvCxnSpPr>
        <p:spPr>
          <a:xfrm>
            <a:off x="1489298" y="3863510"/>
            <a:ext cx="0" cy="419132"/>
          </a:xfrm>
          <a:prstGeom prst="straightConnector1">
            <a:avLst/>
          </a:prstGeom>
          <a:ln w="34925">
            <a:solidFill>
              <a:srgbClr val="66FF33"/>
            </a:solidFill>
            <a:tailEnd type="arrow"/>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a:stCxn id="8" idx="2"/>
            <a:endCxn id="9" idx="0"/>
          </p:cNvCxnSpPr>
          <p:nvPr/>
        </p:nvCxnSpPr>
        <p:spPr>
          <a:xfrm>
            <a:off x="1489298" y="4744053"/>
            <a:ext cx="0" cy="414879"/>
          </a:xfrm>
          <a:prstGeom prst="straightConnector1">
            <a:avLst/>
          </a:prstGeom>
          <a:ln w="34925">
            <a:solidFill>
              <a:srgbClr val="66FF33"/>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859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0789" y="2500156"/>
            <a:ext cx="8640960" cy="1470025"/>
          </a:xfrm>
        </p:spPr>
        <p:txBody>
          <a:bodyPr>
            <a:normAutofit/>
          </a:bodyPr>
          <a:lstStyle/>
          <a:p>
            <a:pPr>
              <a:lnSpc>
                <a:spcPts val="2800"/>
              </a:lnSpc>
            </a:pPr>
            <a:r>
              <a:rPr lang="ja-JP" altLang="en-US" sz="2800" dirty="0">
                <a:latin typeface="メイリオ" pitchFamily="50" charset="-128"/>
                <a:ea typeface="メイリオ" pitchFamily="50" charset="-128"/>
                <a:cs typeface="メイリオ" pitchFamily="50" charset="-128"/>
              </a:rPr>
              <a:t>相談支援における</a:t>
            </a:r>
            <a:br>
              <a:rPr lang="ja-JP" altLang="en-US" sz="2800" dirty="0">
                <a:latin typeface="メイリオ" pitchFamily="50" charset="-128"/>
                <a:ea typeface="メイリオ" pitchFamily="50" charset="-128"/>
                <a:cs typeface="メイリオ" pitchFamily="50" charset="-128"/>
              </a:rPr>
            </a:br>
            <a:r>
              <a:rPr lang="ja-JP" altLang="en-US" sz="2800" dirty="0">
                <a:latin typeface="メイリオ" pitchFamily="50" charset="-128"/>
                <a:ea typeface="メイリオ" pitchFamily="50" charset="-128"/>
                <a:cs typeface="メイリオ" pitchFamily="50" charset="-128"/>
              </a:rPr>
              <a:t>ケアマネジメント手法とそのプロセス</a:t>
            </a:r>
            <a:r>
              <a:rPr lang="en-US" altLang="ja-JP" sz="2800" dirty="0">
                <a:latin typeface="メイリオ" pitchFamily="50" charset="-128"/>
                <a:ea typeface="メイリオ" pitchFamily="50" charset="-128"/>
                <a:cs typeface="メイリオ" pitchFamily="50" charset="-128"/>
              </a:rPr>
              <a:t>Ⅰ</a:t>
            </a:r>
            <a:r>
              <a:rPr lang="ja-JP" altLang="en-US" sz="2800" dirty="0">
                <a:latin typeface="メイリオ" pitchFamily="50" charset="-128"/>
                <a:ea typeface="メイリオ" pitchFamily="50" charset="-128"/>
                <a:cs typeface="メイリオ" pitchFamily="50" charset="-128"/>
              </a:rPr>
              <a:t/>
            </a:r>
            <a:br>
              <a:rPr lang="ja-JP" altLang="en-US" sz="2800" dirty="0">
                <a:latin typeface="メイリオ" pitchFamily="50" charset="-128"/>
                <a:ea typeface="メイリオ" pitchFamily="50" charset="-128"/>
                <a:cs typeface="メイリオ" pitchFamily="50" charset="-128"/>
              </a:rPr>
            </a:br>
            <a:r>
              <a:rPr lang="en-US" altLang="ja-JP" sz="2800" dirty="0">
                <a:latin typeface="メイリオ" pitchFamily="50" charset="-128"/>
                <a:ea typeface="メイリオ" pitchFamily="50" charset="-128"/>
                <a:cs typeface="メイリオ" pitchFamily="50" charset="-128"/>
              </a:rPr>
              <a:t>- </a:t>
            </a:r>
            <a:r>
              <a:rPr lang="ja-JP" altLang="en-US" sz="1800" dirty="0">
                <a:latin typeface="メイリオ" pitchFamily="50" charset="-128"/>
                <a:ea typeface="メイリオ" pitchFamily="50" charset="-128"/>
                <a:cs typeface="メイリオ" pitchFamily="50" charset="-128"/>
              </a:rPr>
              <a:t>ケアマネジメントとそのプロセス、基本的視点 </a:t>
            </a:r>
            <a:r>
              <a:rPr lang="en-US" altLang="ja-JP" sz="1800" dirty="0">
                <a:latin typeface="メイリオ" pitchFamily="50" charset="-128"/>
                <a:ea typeface="メイリオ" pitchFamily="50" charset="-128"/>
                <a:cs typeface="メイリオ" pitchFamily="50" charset="-128"/>
              </a:rPr>
              <a:t>-</a:t>
            </a:r>
            <a:endParaRPr kumimoji="1" lang="ja-JP" altLang="en-US" sz="1800" dirty="0">
              <a:latin typeface="メイリオ" pitchFamily="50" charset="-128"/>
              <a:ea typeface="メイリオ" pitchFamily="50" charset="-128"/>
              <a:cs typeface="メイリオ" pitchFamily="50" charset="-128"/>
            </a:endParaRPr>
          </a:p>
        </p:txBody>
      </p:sp>
      <p:sp>
        <p:nvSpPr>
          <p:cNvPr id="7" name="サブタイトル 6"/>
          <p:cNvSpPr>
            <a:spLocks noGrp="1"/>
          </p:cNvSpPr>
          <p:nvPr>
            <p:ph type="subTitle" idx="1"/>
          </p:nvPr>
        </p:nvSpPr>
        <p:spPr>
          <a:xfrm>
            <a:off x="1143000" y="4309174"/>
            <a:ext cx="6858000" cy="1655762"/>
          </a:xfrm>
        </p:spPr>
        <p:txBody>
          <a:bodyPr/>
          <a:lstStyle/>
          <a:p>
            <a:r>
              <a:rPr kumimoji="1" lang="ja-JP" altLang="en-US" smtClean="0"/>
              <a:t>名古屋市瑞穂区障害者基幹相談支援センター</a:t>
            </a:r>
          </a:p>
          <a:p>
            <a:r>
              <a:rPr kumimoji="1" lang="ja-JP" altLang="en-US" smtClean="0"/>
              <a:t>小島　一郎</a:t>
            </a:r>
          </a:p>
        </p:txBody>
      </p:sp>
      <p:sp>
        <p:nvSpPr>
          <p:cNvPr id="6" name="スライド番号プレースホルダ 5"/>
          <p:cNvSpPr>
            <a:spLocks noGrp="1"/>
          </p:cNvSpPr>
          <p:nvPr>
            <p:ph type="sldNum" sz="quarter" idx="12"/>
          </p:nvPr>
        </p:nvSpPr>
        <p:spPr/>
        <p:txBody>
          <a:bodyPr/>
          <a:lstStyle/>
          <a:p>
            <a:fld id="{5FD889E0-CAB2-4699-909D-B9A88D47ACBE}"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8922" y="93085"/>
            <a:ext cx="7886700" cy="1325563"/>
          </a:xfrm>
        </p:spPr>
        <p:txBody>
          <a:bodyPr>
            <a:normAutofit/>
          </a:bodyPr>
          <a:lstStyle/>
          <a:p>
            <a:r>
              <a:rPr kumimoji="1" lang="ja-JP" altLang="en-US" sz="3200" dirty="0">
                <a:latin typeface="ＤＨＰ特太ゴシック体" panose="020B0500000000000000" pitchFamily="50" charset="-128"/>
                <a:ea typeface="ＤＨＰ特太ゴシック体" panose="020B0500000000000000" pitchFamily="50" charset="-128"/>
                <a:cs typeface="メイリオ" pitchFamily="50" charset="-128"/>
              </a:rPr>
              <a:t>その後の経過（</a:t>
            </a:r>
            <a:r>
              <a:rPr kumimoji="1" lang="en-US" altLang="ja-JP" sz="3200" dirty="0">
                <a:latin typeface="ＤＨＰ特太ゴシック体" panose="020B0500000000000000" pitchFamily="50" charset="-128"/>
                <a:ea typeface="ＤＨＰ特太ゴシック体" panose="020B0500000000000000" pitchFamily="50" charset="-128"/>
                <a:cs typeface="メイリオ" pitchFamily="50" charset="-128"/>
              </a:rPr>
              <a:t>4-2</a:t>
            </a:r>
            <a:r>
              <a:rPr kumimoji="1" lang="ja-JP" altLang="en-US" sz="3200" dirty="0">
                <a:latin typeface="ＤＨＰ特太ゴシック体" panose="020B0500000000000000" pitchFamily="50" charset="-128"/>
                <a:ea typeface="ＤＨＰ特太ゴシック体" panose="020B0500000000000000" pitchFamily="50" charset="-128"/>
                <a:cs typeface="メイリオ" pitchFamily="50" charset="-128"/>
              </a:rPr>
              <a:t>）</a:t>
            </a:r>
          </a:p>
        </p:txBody>
      </p:sp>
      <p:sp>
        <p:nvSpPr>
          <p:cNvPr id="18" name="スライド番号プレースホルダ 17"/>
          <p:cNvSpPr>
            <a:spLocks noGrp="1"/>
          </p:cNvSpPr>
          <p:nvPr>
            <p:ph type="sldNum" sz="quarter" idx="12"/>
          </p:nvPr>
        </p:nvSpPr>
        <p:spPr/>
        <p:txBody>
          <a:bodyPr/>
          <a:lstStyle/>
          <a:p>
            <a:fld id="{5FD889E0-CAB2-4699-909D-B9A88D47ACBE}" type="slidenum">
              <a:rPr lang="en-US" smtClean="0"/>
              <a:pPr/>
              <a:t>50</a:t>
            </a:fld>
            <a:endParaRPr lang="en-US"/>
          </a:p>
        </p:txBody>
      </p:sp>
      <p:sp>
        <p:nvSpPr>
          <p:cNvPr id="3" name="コンテンツ プレースホルダー 2"/>
          <p:cNvSpPr>
            <a:spLocks noGrp="1"/>
          </p:cNvSpPr>
          <p:nvPr>
            <p:ph idx="4294967295"/>
          </p:nvPr>
        </p:nvSpPr>
        <p:spPr>
          <a:xfrm>
            <a:off x="2401824" y="1243584"/>
            <a:ext cx="6473952" cy="4750816"/>
          </a:xfrm>
        </p:spPr>
        <p:txBody>
          <a:bodyPr>
            <a:noAutofit/>
          </a:bodyPr>
          <a:lstStyle/>
          <a:p>
            <a:pPr>
              <a:spcBef>
                <a:spcPts val="0"/>
              </a:spcBef>
            </a:pPr>
            <a:r>
              <a:rPr lang="ja-JP" altLang="en-US" sz="1800" dirty="0">
                <a:latin typeface="ＭＳ Ｐゴシック" panose="020B0600070205080204" pitchFamily="50" charset="-128"/>
                <a:ea typeface="ＭＳ Ｐゴシック" panose="020B0600070205080204" pitchFamily="50" charset="-128"/>
                <a:cs typeface="メイリオ" pitchFamily="50" charset="-128"/>
              </a:rPr>
              <a:t>こうした新たな生活に向けた取り組みについて、地域移行支援が利用できないか、行政とかけあいましたが、「入所１年未満だからダメ」と担当課は頑なでした。</a:t>
            </a:r>
          </a:p>
          <a:p>
            <a:pPr>
              <a:spcBef>
                <a:spcPts val="0"/>
              </a:spcBef>
            </a:pPr>
            <a:endParaRPr lang="ja-JP" altLang="en-US" sz="1800" dirty="0">
              <a:latin typeface="ＭＳ Ｐゴシック" panose="020B0600070205080204" pitchFamily="50" charset="-128"/>
              <a:ea typeface="ＭＳ Ｐゴシック" panose="020B0600070205080204" pitchFamily="50" charset="-128"/>
              <a:cs typeface="メイリオ" pitchFamily="50" charset="-128"/>
            </a:endParaRPr>
          </a:p>
          <a:p>
            <a:pPr>
              <a:spcBef>
                <a:spcPts val="0"/>
              </a:spcBef>
            </a:pPr>
            <a:r>
              <a:rPr lang="ja-JP" altLang="en-US" sz="1800" dirty="0">
                <a:latin typeface="ＭＳ Ｐゴシック" panose="020B0600070205080204" pitchFamily="50" charset="-128"/>
                <a:ea typeface="ＭＳ Ｐゴシック" panose="020B0600070205080204" pitchFamily="50" charset="-128"/>
                <a:cs typeface="メイリオ" pitchFamily="50" charset="-128"/>
              </a:rPr>
              <a:t>そして退院時のプランにサービス等利用計画を変更します。</a:t>
            </a:r>
          </a:p>
          <a:p>
            <a:pPr>
              <a:spcBef>
                <a:spcPts val="0"/>
              </a:spcBef>
              <a:buNone/>
            </a:pPr>
            <a:r>
              <a:rPr lang="ja-JP" altLang="en-US" sz="1800" dirty="0">
                <a:latin typeface="ＭＳ Ｐゴシック" panose="020B0600070205080204" pitchFamily="50" charset="-128"/>
                <a:ea typeface="ＭＳ Ｐゴシック" panose="020B0600070205080204" pitchFamily="50" charset="-128"/>
                <a:cs typeface="メイリオ" pitchFamily="50" charset="-128"/>
              </a:rPr>
              <a:t>　・１、２ヶ月は自宅でひとり暮らしをすることに慣れます。</a:t>
            </a:r>
          </a:p>
          <a:p>
            <a:pPr>
              <a:spcBef>
                <a:spcPts val="0"/>
              </a:spcBef>
              <a:buNone/>
            </a:pPr>
            <a:r>
              <a:rPr lang="ja-JP" altLang="en-US" sz="1800" dirty="0">
                <a:latin typeface="ＭＳ Ｐゴシック" panose="020B0600070205080204" pitchFamily="50" charset="-128"/>
                <a:ea typeface="ＭＳ Ｐゴシック" panose="020B0600070205080204" pitchFamily="50" charset="-128"/>
                <a:cs typeface="メイリオ" pitchFamily="50" charset="-128"/>
              </a:rPr>
              <a:t>　　　・だいぶできることが増え、朝の支度や家事の一部、</a:t>
            </a:r>
            <a:r>
              <a:rPr lang="ja-JP" altLang="en-US" sz="1800">
                <a:latin typeface="ＭＳ Ｐゴシック" panose="020B0600070205080204" pitchFamily="50" charset="-128"/>
                <a:ea typeface="ＭＳ Ｐゴシック" panose="020B0600070205080204" pitchFamily="50" charset="-128"/>
                <a:cs typeface="メイリオ" pitchFamily="50" charset="-128"/>
              </a:rPr>
              <a:t>外出</a:t>
            </a:r>
            <a:r>
              <a:rPr lang="ja-JP" altLang="en-US" sz="1800" smtClean="0">
                <a:latin typeface="ＭＳ Ｐゴシック" panose="020B0600070205080204" pitchFamily="50" charset="-128"/>
                <a:ea typeface="ＭＳ Ｐゴシック" panose="020B0600070205080204" pitchFamily="50" charset="-128"/>
                <a:cs typeface="メイリオ" pitchFamily="50" charset="-128"/>
              </a:rPr>
              <a:t>を</a:t>
            </a:r>
          </a:p>
          <a:p>
            <a:pPr>
              <a:spcBef>
                <a:spcPts val="0"/>
              </a:spcBef>
              <a:buNone/>
            </a:pPr>
            <a:r>
              <a:rPr lang="ja-JP" altLang="en-US" sz="1800" smtClean="0">
                <a:latin typeface="ＭＳ Ｐゴシック" panose="020B0600070205080204" pitchFamily="50" charset="-128"/>
                <a:ea typeface="ＭＳ Ｐゴシック" panose="020B0600070205080204" pitchFamily="50" charset="-128"/>
                <a:cs typeface="メイリオ" pitchFamily="50" charset="-128"/>
              </a:rPr>
              <a:t>　　　　支援</a:t>
            </a:r>
            <a:r>
              <a:rPr lang="ja-JP" altLang="en-US" sz="1800">
                <a:latin typeface="ＭＳ Ｐゴシック" panose="020B0600070205080204" pitchFamily="50" charset="-128"/>
                <a:ea typeface="ＭＳ Ｐゴシック" panose="020B0600070205080204" pitchFamily="50" charset="-128"/>
                <a:cs typeface="メイリオ" pitchFamily="50" charset="-128"/>
              </a:rPr>
              <a:t>して</a:t>
            </a:r>
            <a:r>
              <a:rPr lang="ja-JP" altLang="en-US" sz="1800" smtClean="0">
                <a:latin typeface="ＭＳ Ｐゴシック" panose="020B0600070205080204" pitchFamily="50" charset="-128"/>
                <a:ea typeface="ＭＳ Ｐゴシック" panose="020B0600070205080204" pitchFamily="50" charset="-128"/>
                <a:cs typeface="メイリオ" pitchFamily="50" charset="-128"/>
              </a:rPr>
              <a:t>もらえる</a:t>
            </a:r>
            <a:r>
              <a:rPr lang="ja-JP" altLang="en-US" sz="1800" dirty="0">
                <a:latin typeface="ＭＳ Ｐゴシック" panose="020B0600070205080204" pitchFamily="50" charset="-128"/>
                <a:ea typeface="ＭＳ Ｐゴシック" panose="020B0600070205080204" pitchFamily="50" charset="-128"/>
                <a:cs typeface="メイリオ" pitchFamily="50" charset="-128"/>
              </a:rPr>
              <a:t>と、あとは自分でできることが多そうです。</a:t>
            </a:r>
          </a:p>
          <a:p>
            <a:pPr>
              <a:spcBef>
                <a:spcPts val="0"/>
              </a:spcBef>
              <a:buNone/>
            </a:pPr>
            <a:r>
              <a:rPr lang="ja-JP" altLang="en-US" sz="1800" dirty="0">
                <a:latin typeface="ＭＳ Ｐゴシック" panose="020B0600070205080204" pitchFamily="50" charset="-128"/>
                <a:ea typeface="ＭＳ Ｐゴシック" panose="020B0600070205080204" pitchFamily="50" charset="-128"/>
                <a:cs typeface="メイリオ" pitchFamily="50" charset="-128"/>
              </a:rPr>
              <a:t>　　　・自分でできることを増やしながら、全てを自分で行う</a:t>
            </a:r>
            <a:r>
              <a:rPr lang="ja-JP" altLang="en-US" sz="1800">
                <a:latin typeface="ＭＳ Ｐゴシック" panose="020B0600070205080204" pitchFamily="50" charset="-128"/>
                <a:ea typeface="ＭＳ Ｐゴシック" panose="020B0600070205080204" pitchFamily="50" charset="-128"/>
                <a:cs typeface="メイリオ" pitchFamily="50" charset="-128"/>
              </a:rPr>
              <a:t>と</a:t>
            </a:r>
            <a:r>
              <a:rPr lang="ja-JP" altLang="en-US" sz="1800" smtClean="0">
                <a:latin typeface="ＭＳ Ｐゴシック" panose="020B0600070205080204" pitchFamily="50" charset="-128"/>
                <a:ea typeface="ＭＳ Ｐゴシック" panose="020B0600070205080204" pitchFamily="50" charset="-128"/>
                <a:cs typeface="メイリオ" pitchFamily="50" charset="-128"/>
              </a:rPr>
              <a:t>社会</a:t>
            </a:r>
          </a:p>
          <a:p>
            <a:pPr>
              <a:spcBef>
                <a:spcPts val="0"/>
              </a:spcBef>
              <a:buNone/>
            </a:pPr>
            <a:r>
              <a:rPr lang="ja-JP" altLang="en-US" sz="1800" smtClean="0">
                <a:latin typeface="ＭＳ Ｐゴシック" panose="020B0600070205080204" pitchFamily="50" charset="-128"/>
                <a:ea typeface="ＭＳ Ｐゴシック" panose="020B0600070205080204" pitchFamily="50" charset="-128"/>
                <a:cs typeface="メイリオ" pitchFamily="50" charset="-128"/>
              </a:rPr>
              <a:t>　　　　生活</a:t>
            </a:r>
            <a:r>
              <a:rPr lang="ja-JP" altLang="en-US" sz="1800">
                <a:latin typeface="ＭＳ Ｐゴシック" panose="020B0600070205080204" pitchFamily="50" charset="-128"/>
                <a:ea typeface="ＭＳ Ｐゴシック" panose="020B0600070205080204" pitchFamily="50" charset="-128"/>
                <a:cs typeface="メイリオ" pitchFamily="50" charset="-128"/>
              </a:rPr>
              <a:t>に</a:t>
            </a:r>
            <a:r>
              <a:rPr lang="ja-JP" altLang="en-US" sz="1800" smtClean="0">
                <a:latin typeface="ＭＳ Ｐゴシック" panose="020B0600070205080204" pitchFamily="50" charset="-128"/>
                <a:ea typeface="ＭＳ Ｐゴシック" panose="020B0600070205080204" pitchFamily="50" charset="-128"/>
                <a:cs typeface="メイリオ" pitchFamily="50" charset="-128"/>
              </a:rPr>
              <a:t>影響</a:t>
            </a:r>
            <a:r>
              <a:rPr lang="ja-JP" altLang="en-US" sz="1800" dirty="0">
                <a:latin typeface="ＭＳ Ｐゴシック" panose="020B0600070205080204" pitchFamily="50" charset="-128"/>
                <a:ea typeface="ＭＳ Ｐゴシック" panose="020B0600070205080204" pitchFamily="50" charset="-128"/>
                <a:cs typeface="メイリオ" pitchFamily="50" charset="-128"/>
              </a:rPr>
              <a:t>が出るため、必要に応じて福祉サービス</a:t>
            </a:r>
            <a:r>
              <a:rPr lang="ja-JP" altLang="en-US" sz="1800">
                <a:latin typeface="ＭＳ Ｐゴシック" panose="020B0600070205080204" pitchFamily="50" charset="-128"/>
                <a:ea typeface="ＭＳ Ｐゴシック" panose="020B0600070205080204" pitchFamily="50" charset="-128"/>
                <a:cs typeface="メイリオ" pitchFamily="50" charset="-128"/>
              </a:rPr>
              <a:t>を</a:t>
            </a:r>
            <a:r>
              <a:rPr lang="ja-JP" altLang="en-US" sz="1800" smtClean="0">
                <a:latin typeface="ＭＳ Ｐゴシック" panose="020B0600070205080204" pitchFamily="50" charset="-128"/>
                <a:ea typeface="ＭＳ Ｐゴシック" panose="020B0600070205080204" pitchFamily="50" charset="-128"/>
                <a:cs typeface="メイリオ" pitchFamily="50" charset="-128"/>
              </a:rPr>
              <a:t>利用</a:t>
            </a:r>
          </a:p>
          <a:p>
            <a:pPr>
              <a:spcBef>
                <a:spcPts val="0"/>
              </a:spcBef>
              <a:buNone/>
            </a:pPr>
            <a:r>
              <a:rPr lang="ja-JP" altLang="en-US" sz="1800" smtClean="0">
                <a:latin typeface="ＭＳ Ｐゴシック" panose="020B0600070205080204" pitchFamily="50" charset="-128"/>
                <a:ea typeface="ＭＳ Ｐゴシック" panose="020B0600070205080204" pitchFamily="50" charset="-128"/>
                <a:cs typeface="メイリオ" pitchFamily="50" charset="-128"/>
              </a:rPr>
              <a:t>　　　　します</a:t>
            </a:r>
            <a:r>
              <a:rPr lang="ja-JP" altLang="en-US" sz="1800" dirty="0">
                <a:latin typeface="ＭＳ Ｐゴシック" panose="020B0600070205080204" pitchFamily="50" charset="-128"/>
                <a:ea typeface="ＭＳ Ｐゴシック" panose="020B0600070205080204" pitchFamily="50" charset="-128"/>
                <a:cs typeface="メイリオ" pitchFamily="50" charset="-128"/>
              </a:rPr>
              <a:t>。</a:t>
            </a:r>
          </a:p>
          <a:p>
            <a:pPr>
              <a:spcBef>
                <a:spcPts val="0"/>
              </a:spcBef>
              <a:buNone/>
            </a:pPr>
            <a:r>
              <a:rPr lang="ja-JP" altLang="en-US" sz="1800" dirty="0">
                <a:latin typeface="ＭＳ Ｐゴシック" panose="020B0600070205080204" pitchFamily="50" charset="-128"/>
                <a:ea typeface="ＭＳ Ｐゴシック" panose="020B0600070205080204" pitchFamily="50" charset="-128"/>
                <a:cs typeface="メイリオ" pitchFamily="50" charset="-128"/>
              </a:rPr>
              <a:t>　　　・その間に介助の細かな内容は見直すことにしました。</a:t>
            </a:r>
          </a:p>
          <a:p>
            <a:pPr>
              <a:spcBef>
                <a:spcPts val="0"/>
              </a:spcBef>
              <a:buNone/>
            </a:pPr>
            <a:r>
              <a:rPr lang="ja-JP" altLang="en-US" sz="1800" dirty="0">
                <a:latin typeface="ＭＳ Ｐゴシック" panose="020B0600070205080204" pitchFamily="50" charset="-128"/>
                <a:ea typeface="ＭＳ Ｐゴシック" panose="020B0600070205080204" pitchFamily="50" charset="-128"/>
                <a:cs typeface="メイリオ" pitchFamily="50" charset="-128"/>
              </a:rPr>
              <a:t>　　　・やはり大学に復学したいと思っていますが、まだ具体化</a:t>
            </a:r>
            <a:r>
              <a:rPr lang="ja-JP" altLang="en-US" sz="1800">
                <a:latin typeface="ＭＳ Ｐゴシック" panose="020B0600070205080204" pitchFamily="50" charset="-128"/>
                <a:ea typeface="ＭＳ Ｐゴシック" panose="020B0600070205080204" pitchFamily="50" charset="-128"/>
                <a:cs typeface="メイリオ" pitchFamily="50" charset="-128"/>
              </a:rPr>
              <a:t>は</a:t>
            </a:r>
            <a:r>
              <a:rPr lang="ja-JP" altLang="en-US" sz="1800" smtClean="0">
                <a:latin typeface="ＭＳ Ｐゴシック" panose="020B0600070205080204" pitchFamily="50" charset="-128"/>
                <a:ea typeface="ＭＳ Ｐゴシック" panose="020B0600070205080204" pitchFamily="50" charset="-128"/>
                <a:cs typeface="メイリオ" pitchFamily="50" charset="-128"/>
              </a:rPr>
              <a:t>し</a:t>
            </a:r>
          </a:p>
          <a:p>
            <a:pPr>
              <a:spcBef>
                <a:spcPts val="0"/>
              </a:spcBef>
              <a:buNone/>
            </a:pPr>
            <a:r>
              <a:rPr lang="ja-JP" altLang="en-US" sz="1800" smtClean="0">
                <a:latin typeface="ＭＳ Ｐゴシック" panose="020B0600070205080204" pitchFamily="50" charset="-128"/>
                <a:ea typeface="ＭＳ Ｐゴシック" panose="020B0600070205080204" pitchFamily="50" charset="-128"/>
                <a:cs typeface="メイリオ" pitchFamily="50" charset="-128"/>
              </a:rPr>
              <a:t>　　　　て</a:t>
            </a:r>
            <a:r>
              <a:rPr lang="ja-JP" altLang="en-US" sz="1800" dirty="0">
                <a:latin typeface="ＭＳ Ｐゴシック" panose="020B0600070205080204" pitchFamily="50" charset="-128"/>
                <a:ea typeface="ＭＳ Ｐゴシック" panose="020B0600070205080204" pitchFamily="50" charset="-128"/>
                <a:cs typeface="メイリオ" pitchFamily="50" charset="-128"/>
              </a:rPr>
              <a:t>いません。</a:t>
            </a:r>
          </a:p>
          <a:p>
            <a:pPr>
              <a:spcBef>
                <a:spcPts val="0"/>
              </a:spcBef>
              <a:buNone/>
            </a:pPr>
            <a:r>
              <a:rPr lang="ja-JP" altLang="en-US" sz="1800" dirty="0">
                <a:latin typeface="ＭＳ Ｐゴシック" panose="020B0600070205080204" pitchFamily="50" charset="-128"/>
                <a:ea typeface="ＭＳ Ｐゴシック" panose="020B0600070205080204" pitchFamily="50" charset="-128"/>
                <a:cs typeface="メイリオ" pitchFamily="50" charset="-128"/>
              </a:rPr>
              <a:t>　　　・学生課や専攻の先生たちは協力的です。</a:t>
            </a:r>
          </a:p>
          <a:p>
            <a:pPr>
              <a:spcBef>
                <a:spcPts val="0"/>
              </a:spcBef>
              <a:buNone/>
            </a:pPr>
            <a:r>
              <a:rPr lang="ja-JP" altLang="en-US" sz="1800" dirty="0">
                <a:latin typeface="ＭＳ Ｐゴシック" panose="020B0600070205080204" pitchFamily="50" charset="-128"/>
                <a:ea typeface="ＭＳ Ｐゴシック" panose="020B0600070205080204" pitchFamily="50" charset="-128"/>
                <a:cs typeface="メイリオ" pitchFamily="50" charset="-128"/>
              </a:rPr>
              <a:t>　　　・初めての経験だが、教室等環境整備はできる限り</a:t>
            </a:r>
            <a:r>
              <a:rPr lang="ja-JP" altLang="en-US" sz="1800">
                <a:latin typeface="ＭＳ Ｐゴシック" panose="020B0600070205080204" pitchFamily="50" charset="-128"/>
                <a:ea typeface="ＭＳ Ｐゴシック" panose="020B0600070205080204" pitchFamily="50" charset="-128"/>
                <a:cs typeface="メイリオ" pitchFamily="50" charset="-128"/>
              </a:rPr>
              <a:t>したい</a:t>
            </a:r>
            <a:r>
              <a:rPr lang="ja-JP" altLang="en-US" sz="1800" smtClean="0">
                <a:latin typeface="ＭＳ Ｐゴシック" panose="020B0600070205080204" pitchFamily="50" charset="-128"/>
                <a:ea typeface="ＭＳ Ｐゴシック" panose="020B0600070205080204" pitchFamily="50" charset="-128"/>
                <a:cs typeface="メイリオ" pitchFamily="50" charset="-128"/>
              </a:rPr>
              <a:t>と</a:t>
            </a:r>
          </a:p>
          <a:p>
            <a:pPr>
              <a:spcBef>
                <a:spcPts val="0"/>
              </a:spcBef>
              <a:buNone/>
            </a:pPr>
            <a:r>
              <a:rPr lang="ja-JP" altLang="en-US" sz="1800" smtClean="0">
                <a:latin typeface="ＭＳ Ｐゴシック" panose="020B0600070205080204" pitchFamily="50" charset="-128"/>
                <a:ea typeface="ＭＳ Ｐゴシック" panose="020B0600070205080204" pitchFamily="50" charset="-128"/>
                <a:cs typeface="メイリオ" pitchFamily="50" charset="-128"/>
              </a:rPr>
              <a:t>　　　　の</a:t>
            </a:r>
            <a:r>
              <a:rPr lang="ja-JP" altLang="en-US" sz="1800" dirty="0">
                <a:latin typeface="ＭＳ Ｐゴシック" panose="020B0600070205080204" pitchFamily="50" charset="-128"/>
                <a:ea typeface="ＭＳ Ｐゴシック" panose="020B0600070205080204" pitchFamily="50" charset="-128"/>
                <a:cs typeface="メイリオ" pitchFamily="50" charset="-128"/>
              </a:rPr>
              <a:t>ことです。</a:t>
            </a:r>
          </a:p>
          <a:p>
            <a:pPr>
              <a:spcBef>
                <a:spcPts val="0"/>
              </a:spcBef>
              <a:buNone/>
            </a:pPr>
            <a:r>
              <a:rPr lang="ja-JP" altLang="en-US" sz="1800" dirty="0">
                <a:latin typeface="ＭＳ Ｐゴシック" panose="020B0600070205080204" pitchFamily="50" charset="-128"/>
                <a:ea typeface="ＭＳ Ｐゴシック" panose="020B0600070205080204" pitchFamily="50" charset="-128"/>
                <a:cs typeface="メイリオ" pitchFamily="50" charset="-128"/>
              </a:rPr>
              <a:t>　　　・授業内でサポートが必要なことについては、今後</a:t>
            </a:r>
            <a:r>
              <a:rPr lang="ja-JP" altLang="en-US" sz="1800">
                <a:latin typeface="ＭＳ Ｐゴシック" panose="020B0600070205080204" pitchFamily="50" charset="-128"/>
                <a:ea typeface="ＭＳ Ｐゴシック" panose="020B0600070205080204" pitchFamily="50" charset="-128"/>
                <a:cs typeface="メイリオ" pitchFamily="50" charset="-128"/>
              </a:rPr>
              <a:t>具体的</a:t>
            </a:r>
            <a:r>
              <a:rPr lang="ja-JP" altLang="en-US" sz="1800" smtClean="0">
                <a:latin typeface="ＭＳ Ｐゴシック" panose="020B0600070205080204" pitchFamily="50" charset="-128"/>
                <a:ea typeface="ＭＳ Ｐゴシック" panose="020B0600070205080204" pitchFamily="50" charset="-128"/>
                <a:cs typeface="メイリオ" pitchFamily="50" charset="-128"/>
              </a:rPr>
              <a:t>に</a:t>
            </a:r>
          </a:p>
          <a:p>
            <a:pPr>
              <a:spcBef>
                <a:spcPts val="0"/>
              </a:spcBef>
              <a:buNone/>
            </a:pPr>
            <a:r>
              <a:rPr lang="ja-JP" altLang="en-US" sz="1800" smtClean="0">
                <a:latin typeface="ＭＳ Ｐゴシック" panose="020B0600070205080204" pitchFamily="50" charset="-128"/>
                <a:ea typeface="ＭＳ Ｐゴシック" panose="020B0600070205080204" pitchFamily="50" charset="-128"/>
                <a:cs typeface="メイリオ" pitchFamily="50" charset="-128"/>
              </a:rPr>
              <a:t>　　　　検討</a:t>
            </a:r>
            <a:r>
              <a:rPr lang="ja-JP" altLang="en-US" sz="1800" dirty="0">
                <a:latin typeface="ＭＳ Ｐゴシック" panose="020B0600070205080204" pitchFamily="50" charset="-128"/>
                <a:ea typeface="ＭＳ Ｐゴシック" panose="020B0600070205080204" pitchFamily="50" charset="-128"/>
                <a:cs typeface="メイリオ" pitchFamily="50" charset="-128"/>
              </a:rPr>
              <a:t>します。</a:t>
            </a:r>
          </a:p>
          <a:p>
            <a:pPr>
              <a:spcBef>
                <a:spcPts val="0"/>
              </a:spcBef>
              <a:buNone/>
            </a:pPr>
            <a:r>
              <a:rPr lang="ja-JP" altLang="en-US" sz="1800" dirty="0">
                <a:latin typeface="ＭＳ Ｐゴシック" panose="020B0600070205080204" pitchFamily="50" charset="-128"/>
                <a:ea typeface="ＭＳ Ｐゴシック" panose="020B0600070205080204" pitchFamily="50" charset="-128"/>
                <a:cs typeface="メイリオ" pitchFamily="50" charset="-128"/>
              </a:rPr>
              <a:t>　　　・ただし、通学に課題が残ります。</a:t>
            </a:r>
          </a:p>
        </p:txBody>
      </p:sp>
      <p:sp>
        <p:nvSpPr>
          <p:cNvPr id="16" name="正方形/長方形 15"/>
          <p:cNvSpPr/>
          <p:nvPr/>
        </p:nvSpPr>
        <p:spPr>
          <a:xfrm>
            <a:off x="869379" y="1660068"/>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latin typeface="メイリオ" pitchFamily="50" charset="-128"/>
                <a:ea typeface="メイリオ" pitchFamily="50" charset="-128"/>
                <a:cs typeface="メイリオ" pitchFamily="50" charset="-128"/>
              </a:rPr>
              <a:t>初回面談</a:t>
            </a:r>
          </a:p>
        </p:txBody>
      </p:sp>
      <p:sp>
        <p:nvSpPr>
          <p:cNvPr id="17" name="正方形/長方形 16"/>
          <p:cNvSpPr/>
          <p:nvPr/>
        </p:nvSpPr>
        <p:spPr>
          <a:xfrm>
            <a:off x="869379" y="2534238"/>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pitchFamily="50" charset="-128"/>
                <a:ea typeface="メイリオ" pitchFamily="50" charset="-128"/>
                <a:cs typeface="メイリオ" pitchFamily="50" charset="-128"/>
              </a:rPr>
              <a:t>ゴール設定</a:t>
            </a:r>
          </a:p>
          <a:p>
            <a:pPr algn="ctr"/>
            <a:r>
              <a:rPr kumimoji="1" lang="ja-JP" altLang="en-US" sz="1200" b="1" dirty="0">
                <a:latin typeface="メイリオ" pitchFamily="50" charset="-128"/>
                <a:ea typeface="メイリオ" pitchFamily="50" charset="-128"/>
                <a:cs typeface="メイリオ" pitchFamily="50" charset="-128"/>
              </a:rPr>
              <a:t>に向けて</a:t>
            </a:r>
          </a:p>
        </p:txBody>
      </p:sp>
      <p:sp>
        <p:nvSpPr>
          <p:cNvPr id="19" name="正方形/長方形 18"/>
          <p:cNvSpPr/>
          <p:nvPr/>
        </p:nvSpPr>
        <p:spPr>
          <a:xfrm>
            <a:off x="869379" y="3402099"/>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pitchFamily="50" charset="-128"/>
                <a:ea typeface="メイリオ" pitchFamily="50" charset="-128"/>
                <a:cs typeface="メイリオ" pitchFamily="50" charset="-128"/>
              </a:rPr>
              <a:t>アセスメント</a:t>
            </a:r>
          </a:p>
        </p:txBody>
      </p:sp>
      <p:sp>
        <p:nvSpPr>
          <p:cNvPr id="20" name="正方形/長方形 19"/>
          <p:cNvSpPr/>
          <p:nvPr/>
        </p:nvSpPr>
        <p:spPr>
          <a:xfrm>
            <a:off x="869379" y="4282642"/>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pitchFamily="50" charset="-128"/>
                <a:ea typeface="メイリオ" pitchFamily="50" charset="-128"/>
                <a:cs typeface="メイリオ" pitchFamily="50" charset="-128"/>
              </a:rPr>
              <a:t>自立訓練</a:t>
            </a:r>
          </a:p>
          <a:p>
            <a:pPr algn="ctr"/>
            <a:r>
              <a:rPr kumimoji="1" lang="ja-JP" altLang="en-US" sz="1200" b="1" dirty="0">
                <a:latin typeface="メイリオ" pitchFamily="50" charset="-128"/>
                <a:ea typeface="メイリオ" pitchFamily="50" charset="-128"/>
                <a:cs typeface="メイリオ" pitchFamily="50" charset="-128"/>
              </a:rPr>
              <a:t>の利用</a:t>
            </a:r>
          </a:p>
        </p:txBody>
      </p:sp>
      <p:sp>
        <p:nvSpPr>
          <p:cNvPr id="21" name="正方形/長方形 20"/>
          <p:cNvSpPr/>
          <p:nvPr/>
        </p:nvSpPr>
        <p:spPr>
          <a:xfrm>
            <a:off x="869379" y="5158932"/>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pitchFamily="50" charset="-128"/>
                <a:ea typeface="メイリオ" pitchFamily="50" charset="-128"/>
                <a:cs typeface="メイリオ" pitchFamily="50" charset="-128"/>
              </a:rPr>
              <a:t>地域での新たな暮らしへ</a:t>
            </a:r>
          </a:p>
        </p:txBody>
      </p:sp>
      <p:sp>
        <p:nvSpPr>
          <p:cNvPr id="22" name="角丸四角形 21"/>
          <p:cNvSpPr/>
          <p:nvPr/>
        </p:nvSpPr>
        <p:spPr>
          <a:xfrm>
            <a:off x="636018" y="3918574"/>
            <a:ext cx="711200" cy="330200"/>
          </a:xfrm>
          <a:prstGeom prst="round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latin typeface="メイリオ" pitchFamily="50" charset="-128"/>
                <a:ea typeface="メイリオ" pitchFamily="50" charset="-128"/>
                <a:cs typeface="メイリオ" pitchFamily="50" charset="-128"/>
              </a:rPr>
              <a:t>プラン</a:t>
            </a:r>
          </a:p>
        </p:txBody>
      </p:sp>
      <p:sp>
        <p:nvSpPr>
          <p:cNvPr id="23" name="角丸四角形 22"/>
          <p:cNvSpPr/>
          <p:nvPr/>
        </p:nvSpPr>
        <p:spPr>
          <a:xfrm>
            <a:off x="636018" y="4794880"/>
            <a:ext cx="711200" cy="330200"/>
          </a:xfrm>
          <a:prstGeom prst="round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latin typeface="メイリオ" pitchFamily="50" charset="-128"/>
                <a:ea typeface="メイリオ" pitchFamily="50" charset="-128"/>
                <a:cs typeface="メイリオ" pitchFamily="50" charset="-128"/>
              </a:rPr>
              <a:t>モニタリング</a:t>
            </a:r>
          </a:p>
        </p:txBody>
      </p:sp>
      <p:cxnSp>
        <p:nvCxnSpPr>
          <p:cNvPr id="24" name="直線矢印コネクタ 23"/>
          <p:cNvCxnSpPr>
            <a:stCxn id="16" idx="2"/>
            <a:endCxn id="17" idx="0"/>
          </p:cNvCxnSpPr>
          <p:nvPr/>
        </p:nvCxnSpPr>
        <p:spPr>
          <a:xfrm>
            <a:off x="1489298" y="2121479"/>
            <a:ext cx="0" cy="412759"/>
          </a:xfrm>
          <a:prstGeom prst="straightConnector1">
            <a:avLst/>
          </a:prstGeom>
          <a:ln w="47625">
            <a:solidFill>
              <a:srgbClr val="66FF33"/>
            </a:solidFill>
            <a:tailEnd type="arrow"/>
          </a:ln>
        </p:spPr>
        <p:style>
          <a:lnRef idx="2">
            <a:schemeClr val="accent1"/>
          </a:lnRef>
          <a:fillRef idx="0">
            <a:schemeClr val="accent1"/>
          </a:fillRef>
          <a:effectRef idx="1">
            <a:schemeClr val="accent1"/>
          </a:effectRef>
          <a:fontRef idx="minor">
            <a:schemeClr val="tx1"/>
          </a:fontRef>
        </p:style>
      </p:cxnSp>
      <p:cxnSp>
        <p:nvCxnSpPr>
          <p:cNvPr id="25" name="直線矢印コネクタ 24"/>
          <p:cNvCxnSpPr>
            <a:stCxn id="17" idx="2"/>
            <a:endCxn id="19" idx="0"/>
          </p:cNvCxnSpPr>
          <p:nvPr/>
        </p:nvCxnSpPr>
        <p:spPr>
          <a:xfrm>
            <a:off x="1489298" y="2995649"/>
            <a:ext cx="0" cy="406450"/>
          </a:xfrm>
          <a:prstGeom prst="straightConnector1">
            <a:avLst/>
          </a:prstGeom>
          <a:ln w="34925">
            <a:solidFill>
              <a:srgbClr val="66FF33"/>
            </a:solidFill>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a:stCxn id="19" idx="2"/>
            <a:endCxn id="20" idx="0"/>
          </p:cNvCxnSpPr>
          <p:nvPr/>
        </p:nvCxnSpPr>
        <p:spPr>
          <a:xfrm>
            <a:off x="1489298" y="3863510"/>
            <a:ext cx="0" cy="419132"/>
          </a:xfrm>
          <a:prstGeom prst="straightConnector1">
            <a:avLst/>
          </a:prstGeom>
          <a:ln w="34925">
            <a:solidFill>
              <a:srgbClr val="66FF33"/>
            </a:solidFill>
            <a:tailEnd type="arrow"/>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a:stCxn id="20" idx="2"/>
            <a:endCxn id="21" idx="0"/>
          </p:cNvCxnSpPr>
          <p:nvPr/>
        </p:nvCxnSpPr>
        <p:spPr>
          <a:xfrm>
            <a:off x="1489298" y="4744053"/>
            <a:ext cx="0" cy="414879"/>
          </a:xfrm>
          <a:prstGeom prst="straightConnector1">
            <a:avLst/>
          </a:prstGeom>
          <a:ln w="34925">
            <a:solidFill>
              <a:srgbClr val="66FF33"/>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8599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5FD889E0-CAB2-4699-909D-B9A88D47ACBE}" type="slidenum">
              <a:rPr lang="en-US" smtClean="0"/>
              <a:pPr/>
              <a:t>51</a:t>
            </a:fld>
            <a:endParaRPr lang="en-US"/>
          </a:p>
        </p:txBody>
      </p:sp>
      <p:sp>
        <p:nvSpPr>
          <p:cNvPr id="5" name="Rectangle 2"/>
          <p:cNvSpPr txBox="1">
            <a:spLocks noChangeArrowheads="1"/>
          </p:cNvSpPr>
          <p:nvPr/>
        </p:nvSpPr>
        <p:spPr>
          <a:xfrm>
            <a:off x="365453" y="277171"/>
            <a:ext cx="8388350" cy="457200"/>
          </a:xfrm>
          <a:prstGeom prst="rect">
            <a:avLst/>
          </a:prstGeom>
          <a:noFill/>
        </p:spPr>
        <p:txBody>
          <a:bodyPr vert="horz" lIns="91440" tIns="45720" rIns="91440" bIns="45720" rtlCol="0" anchor="ctr">
            <a:normAutofit/>
          </a:bodyPr>
          <a:lstStyle/>
          <a:p>
            <a:pPr lvl="0">
              <a:spcBef>
                <a:spcPct val="0"/>
              </a:spcBef>
              <a:defRPr/>
            </a:pPr>
            <a:r>
              <a:rPr kumimoji="1" lang="ja-JP" altLang="en-US" sz="2000" dirty="0">
                <a:latin typeface="ＤＨＰ特太ゴシック体" panose="020B0500000000000000" pitchFamily="50" charset="-128"/>
                <a:ea typeface="ＤＨＰ特太ゴシック体" panose="020B0500000000000000" pitchFamily="50" charset="-128"/>
                <a:cs typeface="メイリオ"/>
              </a:rPr>
              <a:t>「地域移行」時のサービス等利用計画案</a:t>
            </a:r>
          </a:p>
        </p:txBody>
      </p:sp>
      <p:pic>
        <p:nvPicPr>
          <p:cNvPr id="14" name="Picture 1"/>
          <p:cNvPicPr>
            <a:picLocks noChangeAspect="1" noChangeArrowheads="1"/>
          </p:cNvPicPr>
          <p:nvPr/>
        </p:nvPicPr>
        <p:blipFill>
          <a:blip r:embed="rId3" cstate="print"/>
          <a:srcRect/>
          <a:stretch>
            <a:fillRect/>
          </a:stretch>
        </p:blipFill>
        <p:spPr bwMode="auto">
          <a:xfrm>
            <a:off x="292301" y="946225"/>
            <a:ext cx="8610674" cy="4811769"/>
          </a:xfrm>
          <a:prstGeom prst="rect">
            <a:avLst/>
          </a:prstGeom>
          <a:noFill/>
          <a:ln w="9525">
            <a:solidFill>
              <a:schemeClr val="tx1"/>
            </a:solid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5FD889E0-CAB2-4699-909D-B9A88D47ACBE}" type="slidenum">
              <a:rPr lang="en-US" smtClean="0"/>
              <a:pPr/>
              <a:t>52</a:t>
            </a:fld>
            <a:endParaRPr lang="en-US"/>
          </a:p>
        </p:txBody>
      </p:sp>
      <p:sp>
        <p:nvSpPr>
          <p:cNvPr id="3" name="コンテンツ プレースホルダー 2"/>
          <p:cNvSpPr>
            <a:spLocks noGrp="1"/>
          </p:cNvSpPr>
          <p:nvPr>
            <p:ph idx="4294967295"/>
          </p:nvPr>
        </p:nvSpPr>
        <p:spPr>
          <a:xfrm>
            <a:off x="2438401" y="1184402"/>
            <a:ext cx="6437375" cy="4940300"/>
          </a:xfrm>
        </p:spPr>
        <p:txBody>
          <a:bodyPr>
            <a:noAutofit/>
          </a:bodyPr>
          <a:lstStyle/>
          <a:p>
            <a:pPr>
              <a:spcBef>
                <a:spcPts val="0"/>
              </a:spcBef>
            </a:pPr>
            <a:r>
              <a:rPr lang="ja-JP" altLang="en-US" dirty="0">
                <a:latin typeface="ＭＳ Ｐゴシック" panose="020B0600070205080204" pitchFamily="50" charset="-128"/>
                <a:ea typeface="ＭＳ Ｐゴシック" panose="020B0600070205080204" pitchFamily="50" charset="-128"/>
                <a:cs typeface="メイリオ" pitchFamily="50" charset="-128"/>
              </a:rPr>
              <a:t>サービスの曜日や時間、量、具体的な内容などの調整や変更はありましたが、特に大きな問題はなく、自宅での暮らしに慣れていきました。</a:t>
            </a:r>
          </a:p>
          <a:p>
            <a:pPr>
              <a:lnSpc>
                <a:spcPts val="1000"/>
              </a:lnSpc>
              <a:spcBef>
                <a:spcPts val="0"/>
              </a:spcBef>
              <a:buNone/>
            </a:pPr>
            <a:endParaRPr lang="ja-JP" altLang="en-US" dirty="0">
              <a:latin typeface="ＭＳ Ｐゴシック" panose="020B0600070205080204" pitchFamily="50" charset="-128"/>
              <a:ea typeface="ＭＳ Ｐゴシック" panose="020B0600070205080204" pitchFamily="50" charset="-128"/>
              <a:cs typeface="メイリオ" pitchFamily="50" charset="-128"/>
            </a:endParaRPr>
          </a:p>
          <a:p>
            <a:pPr>
              <a:spcBef>
                <a:spcPts val="0"/>
              </a:spcBef>
            </a:pPr>
            <a:r>
              <a:rPr lang="ja-JP" altLang="en-US" dirty="0">
                <a:latin typeface="ＭＳ Ｐゴシック" panose="020B0600070205080204" pitchFamily="50" charset="-128"/>
                <a:ea typeface="ＭＳ Ｐゴシック" panose="020B0600070205080204" pitchFamily="50" charset="-128"/>
                <a:cs typeface="メイリオ" pitchFamily="50" charset="-128"/>
              </a:rPr>
              <a:t>その中で「（ホントに）学校に通いたい。」という思いが確かなものになります。</a:t>
            </a:r>
          </a:p>
          <a:p>
            <a:pPr>
              <a:spcBef>
                <a:spcPts val="0"/>
              </a:spcBef>
              <a:buNone/>
            </a:pPr>
            <a:r>
              <a:rPr lang="ja-JP" altLang="en-US" dirty="0" smtClean="0">
                <a:latin typeface="ＭＳ Ｐゴシック" panose="020B0600070205080204" pitchFamily="50" charset="-128"/>
                <a:ea typeface="ＭＳ Ｐゴシック" panose="020B0600070205080204" pitchFamily="50" charset="-128"/>
                <a:cs typeface="メイリオ" pitchFamily="50" charset="-128"/>
              </a:rPr>
              <a:t>・</a:t>
            </a:r>
            <a:r>
              <a:rPr lang="ja-JP" altLang="en-US" dirty="0">
                <a:latin typeface="ＭＳ Ｐゴシック" panose="020B0600070205080204" pitchFamily="50" charset="-128"/>
                <a:ea typeface="ＭＳ Ｐゴシック" panose="020B0600070205080204" pitchFamily="50" charset="-128"/>
                <a:cs typeface="メイリオ" pitchFamily="50" charset="-128"/>
              </a:rPr>
              <a:t>この頃には、入浴以外の身の回り</a:t>
            </a:r>
            <a:r>
              <a:rPr lang="ja-JP" altLang="en-US" dirty="0" smtClean="0">
                <a:latin typeface="ＭＳ Ｐゴシック" panose="020B0600070205080204" pitchFamily="50" charset="-128"/>
                <a:ea typeface="ＭＳ Ｐゴシック" panose="020B0600070205080204" pitchFamily="50" charset="-128"/>
                <a:cs typeface="メイリオ" pitchFamily="50" charset="-128"/>
              </a:rPr>
              <a:t>のほとんどの</a:t>
            </a:r>
            <a:r>
              <a:rPr lang="ja-JP" altLang="en-US" dirty="0">
                <a:latin typeface="ＭＳ Ｐゴシック" panose="020B0600070205080204" pitchFamily="50" charset="-128"/>
                <a:ea typeface="ＭＳ Ｐゴシック" panose="020B0600070205080204" pitchFamily="50" charset="-128"/>
                <a:cs typeface="メイリオ" pitchFamily="50" charset="-128"/>
              </a:rPr>
              <a:t>ことを</a:t>
            </a:r>
            <a:r>
              <a:rPr lang="ja-JP" altLang="en-US" dirty="0" smtClean="0">
                <a:latin typeface="ＭＳ Ｐゴシック" panose="020B0600070205080204" pitchFamily="50" charset="-128"/>
                <a:ea typeface="ＭＳ Ｐゴシック" panose="020B0600070205080204" pitchFamily="50" charset="-128"/>
                <a:cs typeface="メイリオ" pitchFamily="50" charset="-128"/>
              </a:rPr>
              <a:t>自分でする</a:t>
            </a:r>
            <a:r>
              <a:rPr lang="ja-JP" altLang="en-US" dirty="0">
                <a:latin typeface="ＭＳ Ｐゴシック" panose="020B0600070205080204" pitchFamily="50" charset="-128"/>
                <a:ea typeface="ＭＳ Ｐゴシック" panose="020B0600070205080204" pitchFamily="50" charset="-128"/>
                <a:cs typeface="メイリオ" pitchFamily="50" charset="-128"/>
              </a:rPr>
              <a:t>ようになっていました。</a:t>
            </a:r>
          </a:p>
          <a:p>
            <a:pPr>
              <a:spcBef>
                <a:spcPts val="0"/>
              </a:spcBef>
            </a:pPr>
            <a:r>
              <a:rPr lang="ja-JP" altLang="en-US" dirty="0">
                <a:latin typeface="ＭＳ Ｐゴシック" panose="020B0600070205080204" pitchFamily="50" charset="-128"/>
                <a:ea typeface="ＭＳ Ｐゴシック" panose="020B0600070205080204" pitchFamily="50" charset="-128"/>
                <a:cs typeface="メイリオ" pitchFamily="50" charset="-128"/>
              </a:rPr>
              <a:t>学校との調整も自身で上手にやっていたようです。初めて障害のある学生を受け入れるという学校のバックアップを基幹相談支援センターや病院のスタッフがしていました。</a:t>
            </a:r>
          </a:p>
          <a:p>
            <a:pPr>
              <a:lnSpc>
                <a:spcPts val="1000"/>
              </a:lnSpc>
              <a:spcBef>
                <a:spcPts val="0"/>
              </a:spcBef>
              <a:buNone/>
            </a:pPr>
            <a:endParaRPr lang="ja-JP" altLang="en-US" dirty="0">
              <a:latin typeface="ＭＳ Ｐゴシック" panose="020B0600070205080204" pitchFamily="50" charset="-128"/>
              <a:ea typeface="ＭＳ Ｐゴシック" panose="020B0600070205080204" pitchFamily="50" charset="-128"/>
              <a:cs typeface="メイリオ" pitchFamily="50" charset="-128"/>
            </a:endParaRPr>
          </a:p>
          <a:p>
            <a:pPr>
              <a:spcBef>
                <a:spcPts val="0"/>
              </a:spcBef>
            </a:pPr>
            <a:r>
              <a:rPr lang="ja-JP" altLang="en-US" dirty="0">
                <a:latin typeface="ＭＳ Ｐゴシック" panose="020B0600070205080204" pitchFamily="50" charset="-128"/>
                <a:ea typeface="ＭＳ Ｐゴシック" panose="020B0600070205080204" pitchFamily="50" charset="-128"/>
                <a:cs typeface="メイリオ" pitchFamily="50" charset="-128"/>
              </a:rPr>
              <a:t>そして復学。学業との両立も勘案し、週に</a:t>
            </a:r>
            <a:r>
              <a:rPr lang="en-US" altLang="ja-JP" dirty="0">
                <a:latin typeface="ＭＳ Ｐゴシック" panose="020B0600070205080204" pitchFamily="50" charset="-128"/>
                <a:ea typeface="ＭＳ Ｐゴシック" panose="020B0600070205080204" pitchFamily="50" charset="-128"/>
                <a:cs typeface="メイリオ" pitchFamily="50" charset="-128"/>
              </a:rPr>
              <a:t>1</a:t>
            </a:r>
            <a:r>
              <a:rPr lang="ja-JP" altLang="en-US" dirty="0">
                <a:latin typeface="ＭＳ Ｐゴシック" panose="020B0600070205080204" pitchFamily="50" charset="-128"/>
                <a:ea typeface="ＭＳ Ｐゴシック" panose="020B0600070205080204" pitchFamily="50" charset="-128"/>
                <a:cs typeface="メイリオ" pitchFamily="50" charset="-128"/>
              </a:rPr>
              <a:t>度の家事援助は残しました。</a:t>
            </a:r>
          </a:p>
          <a:p>
            <a:pPr>
              <a:spcBef>
                <a:spcPts val="0"/>
              </a:spcBef>
            </a:pPr>
            <a:r>
              <a:rPr lang="ja-JP" altLang="en-US" dirty="0">
                <a:latin typeface="ＭＳ Ｐゴシック" panose="020B0600070205080204" pitchFamily="50" charset="-128"/>
                <a:ea typeface="ＭＳ Ｐゴシック" panose="020B0600070205080204" pitchFamily="50" charset="-128"/>
                <a:cs typeface="メイリオ" pitchFamily="50" charset="-128"/>
              </a:rPr>
              <a:t>入浴は、昼間に自宅にいることが難しくなったため悩んだようですが</a:t>
            </a:r>
            <a:r>
              <a:rPr lang="ja-JP" altLang="en-US" dirty="0" smtClean="0">
                <a:latin typeface="ＭＳ Ｐゴシック" panose="020B0600070205080204" pitchFamily="50" charset="-128"/>
                <a:ea typeface="ＭＳ Ｐゴシック" panose="020B0600070205080204" pitchFamily="50" charset="-128"/>
                <a:cs typeface="メイリオ" pitchFamily="50" charset="-128"/>
              </a:rPr>
              <a:t>、大学</a:t>
            </a:r>
            <a:r>
              <a:rPr lang="ja-JP" altLang="en-US" dirty="0">
                <a:latin typeface="ＭＳ Ｐゴシック" panose="020B0600070205080204" pitchFamily="50" charset="-128"/>
                <a:ea typeface="ＭＳ Ｐゴシック" panose="020B0600070205080204" pitchFamily="50" charset="-128"/>
                <a:cs typeface="メイリオ" pitchFamily="50" charset="-128"/>
              </a:rPr>
              <a:t>の体育館でシャワーを</a:t>
            </a:r>
            <a:r>
              <a:rPr lang="ja-JP" altLang="en-US" dirty="0" smtClean="0">
                <a:latin typeface="ＭＳ Ｐゴシック" panose="020B0600070205080204" pitchFamily="50" charset="-128"/>
                <a:ea typeface="ＭＳ Ｐゴシック" panose="020B0600070205080204" pitchFamily="50" charset="-128"/>
                <a:cs typeface="メイリオ" pitchFamily="50" charset="-128"/>
              </a:rPr>
              <a:t>浴びるなどの工夫を、周囲の協力も受けながらしていた様子です。</a:t>
            </a:r>
            <a:endParaRPr lang="ja-JP" altLang="en-US" dirty="0">
              <a:latin typeface="ＭＳ Ｐゴシック" panose="020B0600070205080204" pitchFamily="50" charset="-128"/>
              <a:ea typeface="ＭＳ Ｐゴシック" panose="020B0600070205080204" pitchFamily="50" charset="-128"/>
              <a:cs typeface="メイリオ" pitchFamily="50" charset="-128"/>
            </a:endParaRPr>
          </a:p>
        </p:txBody>
      </p:sp>
      <p:sp>
        <p:nvSpPr>
          <p:cNvPr id="20" name="正方形/長方形 19"/>
          <p:cNvSpPr/>
          <p:nvPr/>
        </p:nvSpPr>
        <p:spPr>
          <a:xfrm>
            <a:off x="710883" y="1477188"/>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latin typeface="メイリオ" pitchFamily="50" charset="-128"/>
                <a:ea typeface="メイリオ" pitchFamily="50" charset="-128"/>
                <a:cs typeface="メイリオ" pitchFamily="50" charset="-128"/>
              </a:rPr>
              <a:t>初回面談</a:t>
            </a:r>
          </a:p>
        </p:txBody>
      </p:sp>
      <p:sp>
        <p:nvSpPr>
          <p:cNvPr id="21" name="正方形/長方形 20"/>
          <p:cNvSpPr/>
          <p:nvPr/>
        </p:nvSpPr>
        <p:spPr>
          <a:xfrm>
            <a:off x="710883" y="2351358"/>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pitchFamily="50" charset="-128"/>
                <a:ea typeface="メイリオ" pitchFamily="50" charset="-128"/>
                <a:cs typeface="メイリオ" pitchFamily="50" charset="-128"/>
              </a:rPr>
              <a:t>ゴール設定</a:t>
            </a:r>
          </a:p>
          <a:p>
            <a:pPr algn="ctr"/>
            <a:r>
              <a:rPr kumimoji="1" lang="ja-JP" altLang="en-US" sz="1200" b="1" dirty="0">
                <a:latin typeface="メイリオ" pitchFamily="50" charset="-128"/>
                <a:ea typeface="メイリオ" pitchFamily="50" charset="-128"/>
                <a:cs typeface="メイリオ" pitchFamily="50" charset="-128"/>
              </a:rPr>
              <a:t>に向けて</a:t>
            </a:r>
          </a:p>
        </p:txBody>
      </p:sp>
      <p:sp>
        <p:nvSpPr>
          <p:cNvPr id="22" name="正方形/長方形 21"/>
          <p:cNvSpPr/>
          <p:nvPr/>
        </p:nvSpPr>
        <p:spPr>
          <a:xfrm>
            <a:off x="710883" y="3219219"/>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pitchFamily="50" charset="-128"/>
                <a:ea typeface="メイリオ" pitchFamily="50" charset="-128"/>
                <a:cs typeface="メイリオ" pitchFamily="50" charset="-128"/>
              </a:rPr>
              <a:t>アセスメント</a:t>
            </a:r>
          </a:p>
        </p:txBody>
      </p:sp>
      <p:sp>
        <p:nvSpPr>
          <p:cNvPr id="23" name="正方形/長方形 22"/>
          <p:cNvSpPr/>
          <p:nvPr/>
        </p:nvSpPr>
        <p:spPr>
          <a:xfrm>
            <a:off x="710883" y="4099762"/>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pitchFamily="50" charset="-128"/>
                <a:ea typeface="メイリオ" pitchFamily="50" charset="-128"/>
                <a:cs typeface="メイリオ" pitchFamily="50" charset="-128"/>
              </a:rPr>
              <a:t>自立訓練</a:t>
            </a:r>
          </a:p>
          <a:p>
            <a:pPr algn="ctr"/>
            <a:r>
              <a:rPr kumimoji="1" lang="ja-JP" altLang="en-US" sz="1200" b="1" dirty="0">
                <a:latin typeface="メイリオ" pitchFamily="50" charset="-128"/>
                <a:ea typeface="メイリオ" pitchFamily="50" charset="-128"/>
                <a:cs typeface="メイリオ" pitchFamily="50" charset="-128"/>
              </a:rPr>
              <a:t>の利用</a:t>
            </a:r>
          </a:p>
        </p:txBody>
      </p:sp>
      <p:sp>
        <p:nvSpPr>
          <p:cNvPr id="24" name="正方形/長方形 23"/>
          <p:cNvSpPr/>
          <p:nvPr/>
        </p:nvSpPr>
        <p:spPr>
          <a:xfrm>
            <a:off x="710883" y="4976052"/>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pitchFamily="50" charset="-128"/>
                <a:ea typeface="メイリオ" pitchFamily="50" charset="-128"/>
                <a:cs typeface="メイリオ" pitchFamily="50" charset="-128"/>
              </a:rPr>
              <a:t>地域での新たな暮らしへ</a:t>
            </a:r>
          </a:p>
        </p:txBody>
      </p:sp>
      <p:sp>
        <p:nvSpPr>
          <p:cNvPr id="25" name="角丸四角形 24"/>
          <p:cNvSpPr/>
          <p:nvPr/>
        </p:nvSpPr>
        <p:spPr>
          <a:xfrm>
            <a:off x="477522" y="3735694"/>
            <a:ext cx="711200" cy="330200"/>
          </a:xfrm>
          <a:prstGeom prst="round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latin typeface="メイリオ" pitchFamily="50" charset="-128"/>
                <a:ea typeface="メイリオ" pitchFamily="50" charset="-128"/>
                <a:cs typeface="メイリオ" pitchFamily="50" charset="-128"/>
              </a:rPr>
              <a:t>プラン</a:t>
            </a:r>
          </a:p>
        </p:txBody>
      </p:sp>
      <p:sp>
        <p:nvSpPr>
          <p:cNvPr id="26" name="角丸四角形 25"/>
          <p:cNvSpPr/>
          <p:nvPr/>
        </p:nvSpPr>
        <p:spPr>
          <a:xfrm>
            <a:off x="477522" y="4612000"/>
            <a:ext cx="711200" cy="330200"/>
          </a:xfrm>
          <a:prstGeom prst="round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latin typeface="メイリオ" pitchFamily="50" charset="-128"/>
                <a:ea typeface="メイリオ" pitchFamily="50" charset="-128"/>
                <a:cs typeface="メイリオ" pitchFamily="50" charset="-128"/>
              </a:rPr>
              <a:t>モニタリング</a:t>
            </a:r>
          </a:p>
        </p:txBody>
      </p:sp>
      <p:cxnSp>
        <p:nvCxnSpPr>
          <p:cNvPr id="27" name="直線矢印コネクタ 26"/>
          <p:cNvCxnSpPr>
            <a:stCxn id="20" idx="2"/>
            <a:endCxn id="21" idx="0"/>
          </p:cNvCxnSpPr>
          <p:nvPr/>
        </p:nvCxnSpPr>
        <p:spPr>
          <a:xfrm>
            <a:off x="1330802" y="1938599"/>
            <a:ext cx="0" cy="412759"/>
          </a:xfrm>
          <a:prstGeom prst="straightConnector1">
            <a:avLst/>
          </a:prstGeom>
          <a:ln w="47625">
            <a:solidFill>
              <a:srgbClr val="66FF33"/>
            </a:solidFill>
            <a:tailEnd type="arrow"/>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a:stCxn id="21" idx="2"/>
            <a:endCxn id="22" idx="0"/>
          </p:cNvCxnSpPr>
          <p:nvPr/>
        </p:nvCxnSpPr>
        <p:spPr>
          <a:xfrm>
            <a:off x="1330802" y="2812769"/>
            <a:ext cx="0" cy="406450"/>
          </a:xfrm>
          <a:prstGeom prst="straightConnector1">
            <a:avLst/>
          </a:prstGeom>
          <a:ln w="34925">
            <a:solidFill>
              <a:srgbClr val="66FF33"/>
            </a:solidFill>
            <a:tailEnd type="arrow"/>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a:stCxn id="22" idx="2"/>
            <a:endCxn id="23" idx="0"/>
          </p:cNvCxnSpPr>
          <p:nvPr/>
        </p:nvCxnSpPr>
        <p:spPr>
          <a:xfrm>
            <a:off x="1330802" y="3680630"/>
            <a:ext cx="0" cy="419132"/>
          </a:xfrm>
          <a:prstGeom prst="straightConnector1">
            <a:avLst/>
          </a:prstGeom>
          <a:ln w="34925">
            <a:solidFill>
              <a:srgbClr val="66FF33"/>
            </a:solidFill>
            <a:tailEnd type="arrow"/>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a:stCxn id="23" idx="2"/>
            <a:endCxn id="24" idx="0"/>
          </p:cNvCxnSpPr>
          <p:nvPr/>
        </p:nvCxnSpPr>
        <p:spPr>
          <a:xfrm>
            <a:off x="1330802" y="4561173"/>
            <a:ext cx="0" cy="414879"/>
          </a:xfrm>
          <a:prstGeom prst="straightConnector1">
            <a:avLst/>
          </a:prstGeom>
          <a:ln w="34925">
            <a:solidFill>
              <a:srgbClr val="66FF33"/>
            </a:solidFill>
            <a:tailEnd type="arrow"/>
          </a:ln>
        </p:spPr>
        <p:style>
          <a:lnRef idx="2">
            <a:schemeClr val="accent1"/>
          </a:lnRef>
          <a:fillRef idx="0">
            <a:schemeClr val="accent1"/>
          </a:fillRef>
          <a:effectRef idx="1">
            <a:schemeClr val="accent1"/>
          </a:effectRef>
          <a:fontRef idx="minor">
            <a:schemeClr val="tx1"/>
          </a:fontRef>
        </p:style>
      </p:cxnSp>
      <p:sp>
        <p:nvSpPr>
          <p:cNvPr id="31" name="角丸四角形 30"/>
          <p:cNvSpPr/>
          <p:nvPr/>
        </p:nvSpPr>
        <p:spPr>
          <a:xfrm>
            <a:off x="477516" y="5517963"/>
            <a:ext cx="1473204" cy="330200"/>
          </a:xfrm>
          <a:prstGeom prst="round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b="1" dirty="0">
                <a:latin typeface="メイリオ" pitchFamily="50" charset="-128"/>
                <a:ea typeface="メイリオ" pitchFamily="50" charset="-128"/>
                <a:cs typeface="メイリオ" pitchFamily="50" charset="-128"/>
              </a:rPr>
              <a:t>モニタリング・再アセスメント・プラン変更</a:t>
            </a:r>
          </a:p>
        </p:txBody>
      </p:sp>
      <p:sp>
        <p:nvSpPr>
          <p:cNvPr id="32" name="角丸四角形 31"/>
          <p:cNvSpPr/>
          <p:nvPr/>
        </p:nvSpPr>
        <p:spPr>
          <a:xfrm>
            <a:off x="477516" y="5898965"/>
            <a:ext cx="711200" cy="330200"/>
          </a:xfrm>
          <a:prstGeom prst="round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latin typeface="メイリオ" pitchFamily="50" charset="-128"/>
                <a:ea typeface="メイリオ" pitchFamily="50" charset="-128"/>
                <a:cs typeface="メイリオ" pitchFamily="50" charset="-128"/>
              </a:rPr>
              <a:t>終結</a:t>
            </a:r>
          </a:p>
        </p:txBody>
      </p:sp>
      <p:sp>
        <p:nvSpPr>
          <p:cNvPr id="46" name="タイトル 1"/>
          <p:cNvSpPr txBox="1">
            <a:spLocks/>
          </p:cNvSpPr>
          <p:nvPr/>
        </p:nvSpPr>
        <p:spPr>
          <a:xfrm>
            <a:off x="519748" y="477956"/>
            <a:ext cx="7886700" cy="1325563"/>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3200" smtClean="0">
                <a:latin typeface="ＤＨＰ特太ゴシック体" panose="020B0500000000000000" pitchFamily="50" charset="-128"/>
                <a:ea typeface="ＤＨＰ特太ゴシック体" panose="020B0500000000000000" pitchFamily="50" charset="-128"/>
                <a:cs typeface="メイリオ" pitchFamily="50" charset="-128"/>
              </a:rPr>
              <a:t>その後の物語（</a:t>
            </a:r>
            <a:r>
              <a:rPr lang="en-US" altLang="ja-JP" sz="3200" smtClean="0">
                <a:latin typeface="ＤＨＰ特太ゴシック体" panose="020B0500000000000000" pitchFamily="50" charset="-128"/>
                <a:ea typeface="ＤＨＰ特太ゴシック体" panose="020B0500000000000000" pitchFamily="50" charset="-128"/>
                <a:cs typeface="メイリオ" pitchFamily="50" charset="-128"/>
              </a:rPr>
              <a:t>1</a:t>
            </a:r>
            <a:r>
              <a:rPr lang="ja-JP" altLang="en-US" sz="3200" smtClean="0">
                <a:latin typeface="ＤＨＰ特太ゴシック体" panose="020B0500000000000000" pitchFamily="50" charset="-128"/>
                <a:ea typeface="ＤＨＰ特太ゴシック体" panose="020B0500000000000000" pitchFamily="50" charset="-128"/>
                <a:cs typeface="メイリオ" pitchFamily="50" charset="-128"/>
              </a:rPr>
              <a:t>）</a:t>
            </a:r>
            <a:endParaRPr lang="ja-JP" altLang="en-US" sz="3200" dirty="0">
              <a:latin typeface="ＤＨＰ特太ゴシック体" panose="020B0500000000000000" pitchFamily="50" charset="-128"/>
              <a:ea typeface="ＤＨＰ特太ゴシック体" panose="020B0500000000000000" pitchFamily="50" charset="-128"/>
              <a:cs typeface="メイリオ" pitchFamily="50" charset="-128"/>
            </a:endParaRPr>
          </a:p>
        </p:txBody>
      </p:sp>
      <p:sp>
        <p:nvSpPr>
          <p:cNvPr id="47" name="角丸四角形 46"/>
          <p:cNvSpPr/>
          <p:nvPr/>
        </p:nvSpPr>
        <p:spPr>
          <a:xfrm>
            <a:off x="5666296" y="84541"/>
            <a:ext cx="3388550" cy="529138"/>
          </a:xfrm>
          <a:prstGeom prst="roundRect">
            <a:avLst/>
          </a:prstGeom>
          <a:solidFill>
            <a:schemeClr val="accent4">
              <a:lumMod val="20000"/>
              <a:lumOff val="80000"/>
            </a:schemeClr>
          </a:solidFill>
          <a:ln w="66675">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smtClean="0">
                <a:solidFill>
                  <a:schemeClr val="tx1"/>
                </a:solidFill>
                <a:latin typeface="ＭＳ Ｐゴシック" panose="020B0600070205080204" pitchFamily="50" charset="-128"/>
                <a:ea typeface="ＭＳ Ｐゴシック" panose="020B0600070205080204" pitchFamily="50" charset="-128"/>
                <a:cs typeface="メイリオ" pitchFamily="50" charset="-128"/>
              </a:rPr>
              <a:t>ケアマネジメントプロセスの継続</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cs typeface="メイリオ" pitchFamily="50" charset="-128"/>
            </a:endParaRPr>
          </a:p>
        </p:txBody>
      </p:sp>
    </p:spTree>
    <p:extLst>
      <p:ext uri="{BB962C8B-B14F-4D97-AF65-F5344CB8AC3E}">
        <p14:creationId xmlns:p14="http://schemas.microsoft.com/office/powerpoint/2010/main" val="11958599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748" y="112196"/>
            <a:ext cx="7886700" cy="1325563"/>
          </a:xfrm>
        </p:spPr>
        <p:txBody>
          <a:bodyPr>
            <a:normAutofit/>
          </a:bodyPr>
          <a:lstStyle/>
          <a:p>
            <a:r>
              <a:rPr kumimoji="1" lang="ja-JP" altLang="en-US" sz="3200" dirty="0">
                <a:latin typeface="ＤＨＰ特太ゴシック体" panose="020B0500000000000000" pitchFamily="50" charset="-128"/>
                <a:ea typeface="ＤＨＰ特太ゴシック体" panose="020B0500000000000000" pitchFamily="50" charset="-128"/>
                <a:cs typeface="メイリオ" pitchFamily="50" charset="-128"/>
              </a:rPr>
              <a:t>その後の物語（２）</a:t>
            </a:r>
          </a:p>
        </p:txBody>
      </p:sp>
      <p:sp>
        <p:nvSpPr>
          <p:cNvPr id="18" name="スライド番号プレースホルダ 17"/>
          <p:cNvSpPr>
            <a:spLocks noGrp="1"/>
          </p:cNvSpPr>
          <p:nvPr>
            <p:ph type="sldNum" sz="quarter" idx="12"/>
          </p:nvPr>
        </p:nvSpPr>
        <p:spPr/>
        <p:txBody>
          <a:bodyPr/>
          <a:lstStyle/>
          <a:p>
            <a:fld id="{5FD889E0-CAB2-4699-909D-B9A88D47ACBE}" type="slidenum">
              <a:rPr lang="en-US" smtClean="0"/>
              <a:pPr/>
              <a:t>53</a:t>
            </a:fld>
            <a:endParaRPr lang="en-US"/>
          </a:p>
        </p:txBody>
      </p:sp>
      <p:sp>
        <p:nvSpPr>
          <p:cNvPr id="3" name="コンテンツ プレースホルダー 2"/>
          <p:cNvSpPr>
            <a:spLocks noGrp="1"/>
          </p:cNvSpPr>
          <p:nvPr>
            <p:ph idx="4294967295"/>
          </p:nvPr>
        </p:nvSpPr>
        <p:spPr>
          <a:xfrm>
            <a:off x="2204878" y="1221042"/>
            <a:ext cx="6756241" cy="4627121"/>
          </a:xfrm>
        </p:spPr>
        <p:txBody>
          <a:bodyPr>
            <a:noAutofit/>
          </a:bodyPr>
          <a:lstStyle/>
          <a:p>
            <a:pPr>
              <a:spcBef>
                <a:spcPts val="0"/>
              </a:spcBef>
            </a:pPr>
            <a:r>
              <a:rPr lang="ja-JP" altLang="en-US" dirty="0">
                <a:latin typeface="ＭＳ Ｐゴシック" panose="020B0600070205080204" pitchFamily="50" charset="-128"/>
                <a:ea typeface="ＭＳ Ｐゴシック" panose="020B0600070205080204" pitchFamily="50" charset="-128"/>
                <a:cs typeface="メイリオ" pitchFamily="50" charset="-128"/>
              </a:rPr>
              <a:t>そして卒業。障害者雇用で学習塾の会社へ入社しました。職場の評価も高く、会社の業績もよく、自分の倍近い額のボーナスをもらっていると知った相談支援</a:t>
            </a:r>
            <a:r>
              <a:rPr lang="ja-JP" altLang="en-US">
                <a:latin typeface="ＭＳ Ｐゴシック" panose="020B0600070205080204" pitchFamily="50" charset="-128"/>
                <a:ea typeface="ＭＳ Ｐゴシック" panose="020B0600070205080204" pitchFamily="50" charset="-128"/>
                <a:cs typeface="メイリオ" pitchFamily="50" charset="-128"/>
              </a:rPr>
              <a:t>専門員</a:t>
            </a:r>
            <a:r>
              <a:rPr lang="ja-JP" altLang="en-US" smtClean="0">
                <a:latin typeface="ＭＳ Ｐゴシック" panose="020B0600070205080204" pitchFamily="50" charset="-128"/>
                <a:ea typeface="ＭＳ Ｐゴシック" panose="020B0600070205080204" pitchFamily="50" charset="-128"/>
                <a:cs typeface="メイリオ" pitchFamily="50" charset="-128"/>
              </a:rPr>
              <a:t>は半分冗談とも本気ともつかぬ表情で「</a:t>
            </a:r>
            <a:r>
              <a:rPr lang="ja-JP" altLang="en-US" dirty="0">
                <a:latin typeface="ＭＳ Ｐゴシック" panose="020B0600070205080204" pitchFamily="50" charset="-128"/>
                <a:ea typeface="ＭＳ Ｐゴシック" panose="020B0600070205080204" pitchFamily="50" charset="-128"/>
                <a:cs typeface="メイリオ" pitchFamily="50" charset="-128"/>
              </a:rPr>
              <a:t>転職」の二文字が頭</a:t>
            </a:r>
            <a:r>
              <a:rPr lang="ja-JP" altLang="en-US">
                <a:latin typeface="ＭＳ Ｐゴシック" panose="020B0600070205080204" pitchFamily="50" charset="-128"/>
                <a:ea typeface="ＭＳ Ｐゴシック" panose="020B0600070205080204" pitchFamily="50" charset="-128"/>
                <a:cs typeface="メイリオ" pitchFamily="50" charset="-128"/>
              </a:rPr>
              <a:t>を</a:t>
            </a:r>
            <a:r>
              <a:rPr lang="ja-JP" altLang="en-US" smtClean="0">
                <a:latin typeface="ＭＳ Ｐゴシック" panose="020B0600070205080204" pitchFamily="50" charset="-128"/>
                <a:ea typeface="ＭＳ Ｐゴシック" panose="020B0600070205080204" pitchFamily="50" charset="-128"/>
                <a:cs typeface="メイリオ" pitchFamily="50" charset="-128"/>
              </a:rPr>
              <a:t>よぎった言っていました。</a:t>
            </a:r>
          </a:p>
          <a:p>
            <a:pPr>
              <a:spcBef>
                <a:spcPts val="0"/>
              </a:spcBef>
            </a:pPr>
            <a:r>
              <a:rPr lang="ja-JP" altLang="en-US" smtClean="0">
                <a:latin typeface="ＭＳ Ｐゴシック" panose="020B0600070205080204" pitchFamily="50" charset="-128"/>
                <a:ea typeface="ＭＳ Ｐゴシック" panose="020B0600070205080204" pitchFamily="50" charset="-128"/>
                <a:cs typeface="メイリオ" pitchFamily="50" charset="-128"/>
              </a:rPr>
              <a:t>恋愛や友だちづきあいも、うまくやっているようです。</a:t>
            </a:r>
            <a:endParaRPr lang="en-US" altLang="ja-JP" smtClean="0">
              <a:latin typeface="ＭＳ Ｐゴシック" panose="020B0600070205080204" pitchFamily="50" charset="-128"/>
              <a:ea typeface="ＭＳ Ｐゴシック" panose="020B0600070205080204" pitchFamily="50" charset="-128"/>
              <a:cs typeface="メイリオ" pitchFamily="50" charset="-128"/>
            </a:endParaRPr>
          </a:p>
          <a:p>
            <a:pPr>
              <a:lnSpc>
                <a:spcPts val="1000"/>
              </a:lnSpc>
              <a:spcBef>
                <a:spcPts val="0"/>
              </a:spcBef>
              <a:buNone/>
            </a:pPr>
            <a:endParaRPr lang="ja-JP" altLang="en-US" dirty="0">
              <a:latin typeface="ＭＳ Ｐゴシック" panose="020B0600070205080204" pitchFamily="50" charset="-128"/>
              <a:ea typeface="ＭＳ Ｐゴシック" panose="020B0600070205080204" pitchFamily="50" charset="-128"/>
              <a:cs typeface="メイリオ" pitchFamily="50" charset="-128"/>
            </a:endParaRPr>
          </a:p>
          <a:p>
            <a:pPr>
              <a:spcBef>
                <a:spcPts val="0"/>
              </a:spcBef>
            </a:pPr>
            <a:r>
              <a:rPr lang="en-US" altLang="ja-JP" dirty="0">
                <a:latin typeface="ＭＳ Ｐゴシック" panose="020B0600070205080204" pitchFamily="50" charset="-128"/>
                <a:ea typeface="ＭＳ Ｐゴシック" panose="020B0600070205080204" pitchFamily="50" charset="-128"/>
                <a:cs typeface="メイリオ" pitchFamily="50" charset="-128"/>
              </a:rPr>
              <a:t>27</a:t>
            </a:r>
            <a:r>
              <a:rPr lang="ja-JP" altLang="en-US" dirty="0">
                <a:latin typeface="ＭＳ Ｐゴシック" panose="020B0600070205080204" pitchFamily="50" charset="-128"/>
                <a:ea typeface="ＭＳ Ｐゴシック" panose="020B0600070205080204" pitchFamily="50" charset="-128"/>
                <a:cs typeface="メイリオ" pitchFamily="50" charset="-128"/>
              </a:rPr>
              <a:t>歳の時、彼氏と同棲をはじめ、このタイミングで福祉サービスがすべて終了しました。</a:t>
            </a:r>
            <a:endParaRPr lang="en-US" altLang="ja-JP" dirty="0">
              <a:latin typeface="ＭＳ Ｐゴシック" panose="020B0600070205080204" pitchFamily="50" charset="-128"/>
              <a:ea typeface="ＭＳ Ｐゴシック" panose="020B0600070205080204" pitchFamily="50" charset="-128"/>
              <a:cs typeface="メイリオ" pitchFamily="50" charset="-128"/>
            </a:endParaRPr>
          </a:p>
          <a:p>
            <a:pPr>
              <a:lnSpc>
                <a:spcPts val="1000"/>
              </a:lnSpc>
              <a:spcBef>
                <a:spcPts val="0"/>
              </a:spcBef>
              <a:buNone/>
            </a:pPr>
            <a:endParaRPr lang="ja-JP" altLang="en-US" dirty="0">
              <a:latin typeface="ＭＳ Ｐゴシック" panose="020B0600070205080204" pitchFamily="50" charset="-128"/>
              <a:ea typeface="ＭＳ Ｐゴシック" panose="020B0600070205080204" pitchFamily="50" charset="-128"/>
              <a:cs typeface="メイリオ" pitchFamily="50" charset="-128"/>
            </a:endParaRPr>
          </a:p>
          <a:p>
            <a:pPr>
              <a:spcBef>
                <a:spcPts val="0"/>
              </a:spcBef>
            </a:pPr>
            <a:r>
              <a:rPr lang="ja-JP" altLang="en-US" dirty="0">
                <a:latin typeface="ＭＳ Ｐゴシック" panose="020B0600070205080204" pitchFamily="50" charset="-128"/>
                <a:ea typeface="ＭＳ Ｐゴシック" panose="020B0600070205080204" pitchFamily="50" charset="-128"/>
                <a:cs typeface="メイリオ" pitchFamily="50" charset="-128"/>
              </a:rPr>
              <a:t>平日が休みの時に、ごくたまに顔を見せることがあります。その時話すことは、出会った当時の話かたわいもない話。妊娠出産が難しいため、結婚に躊躇するなど、悩みはあるようですが、彼女らしく</a:t>
            </a:r>
            <a:r>
              <a:rPr lang="en-US" altLang="ja-JP" dirty="0">
                <a:latin typeface="ＭＳ Ｐゴシック" panose="020B0600070205080204" pitchFamily="50" charset="-128"/>
                <a:ea typeface="ＭＳ Ｐゴシック" panose="020B0600070205080204" pitchFamily="50" charset="-128"/>
                <a:cs typeface="メイリオ" pitchFamily="50" charset="-128"/>
              </a:rPr>
              <a:t>”</a:t>
            </a:r>
            <a:r>
              <a:rPr lang="ja-JP" altLang="en-US" dirty="0">
                <a:latin typeface="ＭＳ Ｐゴシック" panose="020B0600070205080204" pitchFamily="50" charset="-128"/>
                <a:ea typeface="ＭＳ Ｐゴシック" panose="020B0600070205080204" pitchFamily="50" charset="-128"/>
                <a:cs typeface="メイリオ" pitchFamily="50" charset="-128"/>
              </a:rPr>
              <a:t>自立した女子</a:t>
            </a:r>
            <a:r>
              <a:rPr lang="en-US" altLang="ja-JP" dirty="0">
                <a:latin typeface="ＭＳ Ｐゴシック" panose="020B0600070205080204" pitchFamily="50" charset="-128"/>
                <a:ea typeface="ＭＳ Ｐゴシック" panose="020B0600070205080204" pitchFamily="50" charset="-128"/>
                <a:cs typeface="メイリオ" pitchFamily="50" charset="-128"/>
              </a:rPr>
              <a:t>”</a:t>
            </a:r>
            <a:r>
              <a:rPr lang="ja-JP" altLang="en-US" dirty="0">
                <a:latin typeface="ＭＳ Ｐゴシック" panose="020B0600070205080204" pitchFamily="50" charset="-128"/>
                <a:ea typeface="ＭＳ Ｐゴシック" panose="020B0600070205080204" pitchFamily="50" charset="-128"/>
                <a:cs typeface="メイリオ" pitchFamily="50" charset="-128"/>
              </a:rPr>
              <a:t>でいる様子です。</a:t>
            </a:r>
          </a:p>
        </p:txBody>
      </p:sp>
      <p:sp>
        <p:nvSpPr>
          <p:cNvPr id="5" name="正方形/長方形 4"/>
          <p:cNvSpPr/>
          <p:nvPr/>
        </p:nvSpPr>
        <p:spPr>
          <a:xfrm>
            <a:off x="710883" y="1477188"/>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latin typeface="メイリオ" pitchFamily="50" charset="-128"/>
                <a:ea typeface="メイリオ" pitchFamily="50" charset="-128"/>
                <a:cs typeface="メイリオ" pitchFamily="50" charset="-128"/>
              </a:rPr>
              <a:t>初回面談</a:t>
            </a:r>
          </a:p>
        </p:txBody>
      </p:sp>
      <p:sp>
        <p:nvSpPr>
          <p:cNvPr id="6" name="正方形/長方形 5"/>
          <p:cNvSpPr/>
          <p:nvPr/>
        </p:nvSpPr>
        <p:spPr>
          <a:xfrm>
            <a:off x="710883" y="2351358"/>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pitchFamily="50" charset="-128"/>
                <a:ea typeface="メイリオ" pitchFamily="50" charset="-128"/>
                <a:cs typeface="メイリオ" pitchFamily="50" charset="-128"/>
              </a:rPr>
              <a:t>ゴール設定</a:t>
            </a:r>
          </a:p>
          <a:p>
            <a:pPr algn="ctr"/>
            <a:r>
              <a:rPr kumimoji="1" lang="ja-JP" altLang="en-US" sz="1200" b="1" dirty="0">
                <a:latin typeface="メイリオ" pitchFamily="50" charset="-128"/>
                <a:ea typeface="メイリオ" pitchFamily="50" charset="-128"/>
                <a:cs typeface="メイリオ" pitchFamily="50" charset="-128"/>
              </a:rPr>
              <a:t>に向けて</a:t>
            </a:r>
          </a:p>
        </p:txBody>
      </p:sp>
      <p:sp>
        <p:nvSpPr>
          <p:cNvPr id="7" name="正方形/長方形 6"/>
          <p:cNvSpPr/>
          <p:nvPr/>
        </p:nvSpPr>
        <p:spPr>
          <a:xfrm>
            <a:off x="710883" y="3219219"/>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pitchFamily="50" charset="-128"/>
                <a:ea typeface="メイリオ" pitchFamily="50" charset="-128"/>
                <a:cs typeface="メイリオ" pitchFamily="50" charset="-128"/>
              </a:rPr>
              <a:t>アセスメント</a:t>
            </a:r>
          </a:p>
        </p:txBody>
      </p:sp>
      <p:sp>
        <p:nvSpPr>
          <p:cNvPr id="8" name="正方形/長方形 7"/>
          <p:cNvSpPr/>
          <p:nvPr/>
        </p:nvSpPr>
        <p:spPr>
          <a:xfrm>
            <a:off x="710883" y="4099762"/>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pitchFamily="50" charset="-128"/>
                <a:ea typeface="メイリオ" pitchFamily="50" charset="-128"/>
                <a:cs typeface="メイリオ" pitchFamily="50" charset="-128"/>
              </a:rPr>
              <a:t>自立訓練</a:t>
            </a:r>
          </a:p>
          <a:p>
            <a:pPr algn="ctr"/>
            <a:r>
              <a:rPr kumimoji="1" lang="ja-JP" altLang="en-US" sz="1200" b="1" dirty="0">
                <a:latin typeface="メイリオ" pitchFamily="50" charset="-128"/>
                <a:ea typeface="メイリオ" pitchFamily="50" charset="-128"/>
                <a:cs typeface="メイリオ" pitchFamily="50" charset="-128"/>
              </a:rPr>
              <a:t>の利用</a:t>
            </a:r>
          </a:p>
        </p:txBody>
      </p:sp>
      <p:sp>
        <p:nvSpPr>
          <p:cNvPr id="9" name="正方形/長方形 8"/>
          <p:cNvSpPr/>
          <p:nvPr/>
        </p:nvSpPr>
        <p:spPr>
          <a:xfrm>
            <a:off x="710883" y="4976052"/>
            <a:ext cx="1239837" cy="461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メイリオ" pitchFamily="50" charset="-128"/>
                <a:ea typeface="メイリオ" pitchFamily="50" charset="-128"/>
                <a:cs typeface="メイリオ" pitchFamily="50" charset="-128"/>
              </a:rPr>
              <a:t>地域での新たな暮らしへ</a:t>
            </a:r>
          </a:p>
        </p:txBody>
      </p:sp>
      <p:sp>
        <p:nvSpPr>
          <p:cNvPr id="10" name="角丸四角形 9"/>
          <p:cNvSpPr/>
          <p:nvPr/>
        </p:nvSpPr>
        <p:spPr>
          <a:xfrm>
            <a:off x="477522" y="3735694"/>
            <a:ext cx="711200" cy="330200"/>
          </a:xfrm>
          <a:prstGeom prst="round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latin typeface="メイリオ" pitchFamily="50" charset="-128"/>
                <a:ea typeface="メイリオ" pitchFamily="50" charset="-128"/>
                <a:cs typeface="メイリオ" pitchFamily="50" charset="-128"/>
              </a:rPr>
              <a:t>プラン</a:t>
            </a:r>
          </a:p>
        </p:txBody>
      </p:sp>
      <p:sp>
        <p:nvSpPr>
          <p:cNvPr id="11" name="角丸四角形 10"/>
          <p:cNvSpPr/>
          <p:nvPr/>
        </p:nvSpPr>
        <p:spPr>
          <a:xfrm>
            <a:off x="477522" y="4612000"/>
            <a:ext cx="711200" cy="330200"/>
          </a:xfrm>
          <a:prstGeom prst="round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latin typeface="メイリオ" pitchFamily="50" charset="-128"/>
                <a:ea typeface="メイリオ" pitchFamily="50" charset="-128"/>
                <a:cs typeface="メイリオ" pitchFamily="50" charset="-128"/>
              </a:rPr>
              <a:t>モニタリング</a:t>
            </a:r>
          </a:p>
        </p:txBody>
      </p:sp>
      <p:cxnSp>
        <p:nvCxnSpPr>
          <p:cNvPr id="12" name="直線矢印コネクタ 11"/>
          <p:cNvCxnSpPr>
            <a:stCxn id="5" idx="2"/>
            <a:endCxn id="6" idx="0"/>
          </p:cNvCxnSpPr>
          <p:nvPr/>
        </p:nvCxnSpPr>
        <p:spPr>
          <a:xfrm>
            <a:off x="1330802" y="1938599"/>
            <a:ext cx="0" cy="412759"/>
          </a:xfrm>
          <a:prstGeom prst="straightConnector1">
            <a:avLst/>
          </a:prstGeom>
          <a:ln w="47625">
            <a:solidFill>
              <a:srgbClr val="66FF33"/>
            </a:solidFill>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a:stCxn id="6" idx="2"/>
            <a:endCxn id="7" idx="0"/>
          </p:cNvCxnSpPr>
          <p:nvPr/>
        </p:nvCxnSpPr>
        <p:spPr>
          <a:xfrm>
            <a:off x="1330802" y="2812769"/>
            <a:ext cx="0" cy="406450"/>
          </a:xfrm>
          <a:prstGeom prst="straightConnector1">
            <a:avLst/>
          </a:prstGeom>
          <a:ln w="34925">
            <a:solidFill>
              <a:srgbClr val="66FF33"/>
            </a:solidFill>
            <a:tailEnd type="arrow"/>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a:stCxn id="7" idx="2"/>
            <a:endCxn id="8" idx="0"/>
          </p:cNvCxnSpPr>
          <p:nvPr/>
        </p:nvCxnSpPr>
        <p:spPr>
          <a:xfrm>
            <a:off x="1330802" y="3680630"/>
            <a:ext cx="0" cy="419132"/>
          </a:xfrm>
          <a:prstGeom prst="straightConnector1">
            <a:avLst/>
          </a:prstGeom>
          <a:ln w="34925">
            <a:solidFill>
              <a:srgbClr val="66FF33"/>
            </a:solidFill>
            <a:tailEnd type="arrow"/>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a:stCxn id="8" idx="2"/>
            <a:endCxn id="9" idx="0"/>
          </p:cNvCxnSpPr>
          <p:nvPr/>
        </p:nvCxnSpPr>
        <p:spPr>
          <a:xfrm>
            <a:off x="1330802" y="4561173"/>
            <a:ext cx="0" cy="414879"/>
          </a:xfrm>
          <a:prstGeom prst="straightConnector1">
            <a:avLst/>
          </a:prstGeom>
          <a:ln w="34925">
            <a:solidFill>
              <a:srgbClr val="66FF33"/>
            </a:solidFill>
            <a:tailEnd type="arrow"/>
          </a:ln>
        </p:spPr>
        <p:style>
          <a:lnRef idx="2">
            <a:schemeClr val="accent1"/>
          </a:lnRef>
          <a:fillRef idx="0">
            <a:schemeClr val="accent1"/>
          </a:fillRef>
          <a:effectRef idx="1">
            <a:schemeClr val="accent1"/>
          </a:effectRef>
          <a:fontRef idx="minor">
            <a:schemeClr val="tx1"/>
          </a:fontRef>
        </p:style>
      </p:cxnSp>
      <p:sp>
        <p:nvSpPr>
          <p:cNvPr id="16" name="角丸四角形 15"/>
          <p:cNvSpPr/>
          <p:nvPr/>
        </p:nvSpPr>
        <p:spPr>
          <a:xfrm>
            <a:off x="477516" y="5517963"/>
            <a:ext cx="1473204" cy="330200"/>
          </a:xfrm>
          <a:prstGeom prst="round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b="1" dirty="0">
                <a:latin typeface="メイリオ" pitchFamily="50" charset="-128"/>
                <a:ea typeface="メイリオ" pitchFamily="50" charset="-128"/>
                <a:cs typeface="メイリオ" pitchFamily="50" charset="-128"/>
              </a:rPr>
              <a:t>モニタリング・再アセスメント・プラン変更</a:t>
            </a:r>
          </a:p>
        </p:txBody>
      </p:sp>
      <p:sp>
        <p:nvSpPr>
          <p:cNvPr id="17" name="角丸四角形 16"/>
          <p:cNvSpPr/>
          <p:nvPr/>
        </p:nvSpPr>
        <p:spPr>
          <a:xfrm>
            <a:off x="477516" y="5898965"/>
            <a:ext cx="711200" cy="330200"/>
          </a:xfrm>
          <a:prstGeom prst="round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latin typeface="メイリオ" pitchFamily="50" charset="-128"/>
                <a:ea typeface="メイリオ" pitchFamily="50" charset="-128"/>
                <a:cs typeface="メイリオ" pitchFamily="50" charset="-128"/>
              </a:rPr>
              <a:t>終結</a:t>
            </a:r>
          </a:p>
        </p:txBody>
      </p:sp>
      <p:sp>
        <p:nvSpPr>
          <p:cNvPr id="19" name="角丸四角形 18"/>
          <p:cNvSpPr/>
          <p:nvPr/>
        </p:nvSpPr>
        <p:spPr>
          <a:xfrm>
            <a:off x="5666296" y="84541"/>
            <a:ext cx="3388550" cy="529138"/>
          </a:xfrm>
          <a:prstGeom prst="roundRect">
            <a:avLst/>
          </a:prstGeom>
          <a:solidFill>
            <a:schemeClr val="accent4">
              <a:lumMod val="20000"/>
              <a:lumOff val="80000"/>
            </a:schemeClr>
          </a:solidFill>
          <a:ln w="66675">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smtClean="0">
                <a:solidFill>
                  <a:schemeClr val="tx1"/>
                </a:solidFill>
                <a:latin typeface="ＭＳ Ｐゴシック" panose="020B0600070205080204" pitchFamily="50" charset="-128"/>
                <a:ea typeface="ＭＳ Ｐゴシック" panose="020B0600070205080204" pitchFamily="50" charset="-128"/>
                <a:cs typeface="メイリオ" pitchFamily="50" charset="-128"/>
              </a:rPr>
              <a:t>ケアマネジメントプロセスの継続</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cs typeface="メイリオ" pitchFamily="50" charset="-128"/>
            </a:endParaRPr>
          </a:p>
        </p:txBody>
      </p:sp>
    </p:spTree>
    <p:extLst>
      <p:ext uri="{BB962C8B-B14F-4D97-AF65-F5344CB8AC3E}">
        <p14:creationId xmlns:p14="http://schemas.microsoft.com/office/powerpoint/2010/main" val="11958599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1114" y="84710"/>
            <a:ext cx="7886700" cy="1325563"/>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終結</a:t>
            </a:r>
          </a:p>
        </p:txBody>
      </p:sp>
      <p:sp>
        <p:nvSpPr>
          <p:cNvPr id="5" name="スライド番号プレースホルダー 4"/>
          <p:cNvSpPr>
            <a:spLocks noGrp="1"/>
          </p:cNvSpPr>
          <p:nvPr>
            <p:ph type="sldNum" sz="quarter" idx="12"/>
          </p:nvPr>
        </p:nvSpPr>
        <p:spPr/>
        <p:txBody>
          <a:bodyPr/>
          <a:lstStyle/>
          <a:p>
            <a:fld id="{5FD889E0-CAB2-4699-909D-B9A88D47ACBE}" type="slidenum">
              <a:rPr lang="en-US" smtClean="0"/>
              <a:pPr/>
              <a:t>54</a:t>
            </a:fld>
            <a:endParaRPr lang="en-US"/>
          </a:p>
        </p:txBody>
      </p:sp>
      <p:sp>
        <p:nvSpPr>
          <p:cNvPr id="4" name="テキスト ボックス 3"/>
          <p:cNvSpPr txBox="1"/>
          <p:nvPr/>
        </p:nvSpPr>
        <p:spPr>
          <a:xfrm>
            <a:off x="521489" y="1586664"/>
            <a:ext cx="8574087" cy="3785652"/>
          </a:xfrm>
          <a:prstGeom prst="rect">
            <a:avLst/>
          </a:prstGeom>
          <a:noFill/>
        </p:spPr>
        <p:txBody>
          <a:bodyPr wrap="square" rtlCol="0">
            <a:spAutoFit/>
          </a:bodyPr>
          <a:lstStyle/>
          <a:p>
            <a:r>
              <a:rPr kumimoji="1" lang="en-US" altLang="ja-JP" sz="2400" b="1" dirty="0">
                <a:latin typeface="ＭＳ Ｐゴシック" panose="020B0600070205080204" pitchFamily="50" charset="-128"/>
                <a:ea typeface="ＭＳ Ｐゴシック" panose="020B0600070205080204" pitchFamily="50" charset="-128"/>
                <a:cs typeface="メイリオ"/>
              </a:rPr>
              <a:t>【</a:t>
            </a:r>
            <a:r>
              <a:rPr kumimoji="1" lang="ja-JP" altLang="en-US" sz="2400" b="1" dirty="0">
                <a:latin typeface="ＭＳ Ｐゴシック" panose="020B0600070205080204" pitchFamily="50" charset="-128"/>
                <a:ea typeface="ＭＳ Ｐゴシック" panose="020B0600070205080204" pitchFamily="50" charset="-128"/>
                <a:cs typeface="メイリオ"/>
              </a:rPr>
              <a:t>ケアマネジメントにおける終結</a:t>
            </a:r>
            <a:r>
              <a:rPr kumimoji="1" lang="en-US" altLang="ja-JP" sz="2400" b="1" dirty="0">
                <a:latin typeface="ＭＳ Ｐゴシック" panose="020B0600070205080204" pitchFamily="50" charset="-128"/>
                <a:ea typeface="ＭＳ Ｐゴシック" panose="020B0600070205080204" pitchFamily="50" charset="-128"/>
                <a:cs typeface="メイリオ"/>
              </a:rPr>
              <a:t>】</a:t>
            </a:r>
            <a:endParaRPr kumimoji="1" lang="ja-JP" altLang="en-US" sz="2400" b="1" dirty="0">
              <a:latin typeface="ＭＳ Ｐゴシック" panose="020B0600070205080204" pitchFamily="50" charset="-128"/>
              <a:ea typeface="ＭＳ Ｐゴシック" panose="020B0600070205080204" pitchFamily="50" charset="-128"/>
              <a:cs typeface="メイリオ"/>
            </a:endParaRPr>
          </a:p>
          <a:p>
            <a:r>
              <a:rPr kumimoji="1" lang="ja-JP" altLang="en-US" sz="2400" dirty="0">
                <a:latin typeface="ＭＳ Ｐゴシック" panose="020B0600070205080204" pitchFamily="50" charset="-128"/>
                <a:ea typeface="ＭＳ Ｐゴシック" panose="020B0600070205080204" pitchFamily="50" charset="-128"/>
                <a:cs typeface="メイリオ"/>
              </a:rPr>
              <a:t>　</a:t>
            </a:r>
            <a:r>
              <a:rPr kumimoji="1" lang="ja-JP" altLang="en-US" sz="2400" b="1" dirty="0">
                <a:latin typeface="ＭＳ Ｐゴシック" panose="020B0600070205080204" pitchFamily="50" charset="-128"/>
                <a:ea typeface="ＭＳ Ｐゴシック" panose="020B0600070205080204" pitchFamily="50" charset="-128"/>
                <a:cs typeface="メイリオ"/>
              </a:rPr>
              <a:t>① プランに設定したゴールが達成され、</a:t>
            </a:r>
          </a:p>
          <a:p>
            <a:r>
              <a:rPr kumimoji="1" lang="ja-JP" altLang="en-US" sz="2400" b="1" dirty="0">
                <a:latin typeface="ＭＳ Ｐゴシック" panose="020B0600070205080204" pitchFamily="50" charset="-128"/>
                <a:ea typeface="ＭＳ Ｐゴシック" panose="020B0600070205080204" pitchFamily="50" charset="-128"/>
                <a:cs typeface="メイリオ"/>
              </a:rPr>
              <a:t>　　</a:t>
            </a:r>
            <a:r>
              <a:rPr kumimoji="1" lang="ja-JP" altLang="en-US" sz="2400" b="1">
                <a:latin typeface="ＭＳ Ｐゴシック" panose="020B0600070205080204" pitchFamily="50" charset="-128"/>
                <a:ea typeface="ＭＳ Ｐゴシック" panose="020B0600070205080204" pitchFamily="50" charset="-128"/>
                <a:cs typeface="メイリオ"/>
              </a:rPr>
              <a:t>　</a:t>
            </a:r>
            <a:r>
              <a:rPr kumimoji="1" lang="ja-JP" altLang="en-US" sz="2400" b="1" smtClean="0">
                <a:latin typeface="ＭＳ Ｐゴシック" panose="020B0600070205080204" pitchFamily="50" charset="-128"/>
                <a:ea typeface="ＭＳ Ｐゴシック" panose="020B0600070205080204" pitchFamily="50" charset="-128"/>
                <a:cs typeface="メイリオ"/>
              </a:rPr>
              <a:t>ゴール</a:t>
            </a:r>
            <a:r>
              <a:rPr kumimoji="1" lang="ja-JP" altLang="en-US" sz="2400" b="1" dirty="0">
                <a:latin typeface="ＭＳ Ｐゴシック" panose="020B0600070205080204" pitchFamily="50" charset="-128"/>
                <a:ea typeface="ＭＳ Ｐゴシック" panose="020B0600070205080204" pitchFamily="50" charset="-128"/>
                <a:cs typeface="メイリオ"/>
              </a:rPr>
              <a:t>を更新する必要がなくなった場合。</a:t>
            </a:r>
            <a:endParaRPr kumimoji="1" lang="ja-JP" altLang="en-US" sz="2400" dirty="0">
              <a:latin typeface="ＭＳ Ｐゴシック" panose="020B0600070205080204" pitchFamily="50" charset="-128"/>
              <a:ea typeface="ＭＳ Ｐゴシック" panose="020B0600070205080204" pitchFamily="50" charset="-128"/>
              <a:cs typeface="メイリオ"/>
            </a:endParaRPr>
          </a:p>
          <a:p>
            <a:r>
              <a:rPr kumimoji="1" lang="ja-JP" altLang="en-US" sz="2400" dirty="0">
                <a:latin typeface="ＭＳ Ｐゴシック" panose="020B0600070205080204" pitchFamily="50" charset="-128"/>
                <a:ea typeface="ＭＳ Ｐゴシック" panose="020B0600070205080204" pitchFamily="50" charset="-128"/>
                <a:cs typeface="メイリオ"/>
              </a:rPr>
              <a:t>　</a:t>
            </a:r>
            <a:r>
              <a:rPr kumimoji="1" lang="ja-JP" altLang="en-US" sz="2400" b="1" dirty="0">
                <a:latin typeface="ＭＳ Ｐゴシック" panose="020B0600070205080204" pitchFamily="50" charset="-128"/>
                <a:ea typeface="ＭＳ Ｐゴシック" panose="020B0600070205080204" pitchFamily="50" charset="-128"/>
                <a:cs typeface="メイリオ"/>
              </a:rPr>
              <a:t>② 本人が希望しなくなった場合。</a:t>
            </a:r>
          </a:p>
          <a:p>
            <a:r>
              <a:rPr kumimoji="1" lang="ja-JP" altLang="en-US" sz="2400" dirty="0">
                <a:latin typeface="ＭＳ Ｐゴシック" panose="020B0600070205080204" pitchFamily="50" charset="-128"/>
                <a:ea typeface="ＭＳ Ｐゴシック" panose="020B0600070205080204" pitchFamily="50" charset="-128"/>
                <a:cs typeface="メイリオ"/>
              </a:rPr>
              <a:t>　</a:t>
            </a:r>
            <a:r>
              <a:rPr kumimoji="1" lang="ja-JP" altLang="en-US" sz="2400" b="1" dirty="0">
                <a:latin typeface="ＭＳ Ｐゴシック" panose="020B0600070205080204" pitchFamily="50" charset="-128"/>
                <a:ea typeface="ＭＳ Ｐゴシック" panose="020B0600070205080204" pitchFamily="50" charset="-128"/>
                <a:cs typeface="メイリオ"/>
              </a:rPr>
              <a:t>③ 機関としての役割を終えた場合（役割／転居・死亡等）。</a:t>
            </a:r>
          </a:p>
          <a:p>
            <a:endParaRPr kumimoji="1" lang="ja-JP" altLang="en-US" sz="2400" dirty="0">
              <a:latin typeface="ＭＳ Ｐゴシック" panose="020B0600070205080204" pitchFamily="50" charset="-128"/>
              <a:ea typeface="ＭＳ Ｐゴシック" panose="020B0600070205080204" pitchFamily="50" charset="-128"/>
              <a:cs typeface="メイリオ"/>
            </a:endParaRPr>
          </a:p>
          <a:p>
            <a:r>
              <a:rPr kumimoji="1" lang="ja-JP" altLang="en-US" sz="2400" smtClean="0">
                <a:latin typeface="ＭＳ ゴシック" panose="020B0609070205080204" pitchFamily="49" charset="-128"/>
                <a:ea typeface="ＭＳ ゴシック" panose="020B0609070205080204" pitchFamily="49" charset="-128"/>
                <a:cs typeface="メイリオ"/>
              </a:rPr>
              <a:t>→ </a:t>
            </a:r>
            <a:r>
              <a:rPr kumimoji="1" lang="ja-JP" altLang="en-US" sz="2400" dirty="0">
                <a:latin typeface="ＭＳ ゴシック" panose="020B0609070205080204" pitchFamily="49" charset="-128"/>
                <a:ea typeface="ＭＳ ゴシック" panose="020B0609070205080204" pitchFamily="49" charset="-128"/>
                <a:cs typeface="メイリオ"/>
              </a:rPr>
              <a:t>・卒業</a:t>
            </a:r>
          </a:p>
          <a:p>
            <a:r>
              <a:rPr kumimoji="1" lang="ja-JP" altLang="en-US" sz="2400" dirty="0">
                <a:latin typeface="ＭＳ ゴシック" panose="020B0609070205080204" pitchFamily="49" charset="-128"/>
                <a:ea typeface="ＭＳ ゴシック" panose="020B0609070205080204" pitchFamily="49" charset="-128"/>
                <a:cs typeface="メイリオ"/>
              </a:rPr>
              <a:t>　 ・つないで終了</a:t>
            </a:r>
          </a:p>
          <a:p>
            <a:r>
              <a:rPr kumimoji="1" lang="ja-JP" altLang="en-US" sz="2400" smtClean="0">
                <a:latin typeface="ＭＳ ゴシック" panose="020B0609070205080204" pitchFamily="49" charset="-128"/>
                <a:ea typeface="ＭＳ ゴシック" panose="020B0609070205080204" pitchFamily="49" charset="-128"/>
                <a:cs typeface="メイリオ"/>
              </a:rPr>
              <a:t> </a:t>
            </a:r>
            <a:r>
              <a:rPr kumimoji="1" lang="ja-JP" altLang="en-US" sz="2400" i="1" dirty="0">
                <a:latin typeface="ＭＳ ゴシック" panose="020B0609070205080204" pitchFamily="49" charset="-128"/>
                <a:ea typeface="ＭＳ ゴシック" panose="020B0609070205080204" pitchFamily="49" charset="-128"/>
                <a:cs typeface="メイリオ"/>
              </a:rPr>
              <a:t>（・なんとなく終結の雰囲気）</a:t>
            </a:r>
          </a:p>
          <a:p>
            <a:r>
              <a:rPr kumimoji="1" lang="ja-JP" altLang="en-US" smtClean="0">
                <a:latin typeface="ＤＨＰ特太ゴシック体" panose="020B0500000000000000" pitchFamily="50" charset="-128"/>
                <a:ea typeface="ＤＨＰ特太ゴシック体" panose="020B0500000000000000" pitchFamily="50" charset="-128"/>
                <a:cs typeface="メイリオ"/>
              </a:rPr>
              <a:t>　　　 </a:t>
            </a:r>
            <a:r>
              <a:rPr kumimoji="1" lang="en-US" altLang="ja-JP" smtClean="0">
                <a:latin typeface="ＤＨＰ特太ゴシック体" panose="020B0500000000000000" pitchFamily="50" charset="-128"/>
                <a:ea typeface="ＤＨＰ特太ゴシック体" panose="020B0500000000000000" pitchFamily="50" charset="-128"/>
                <a:cs typeface="メイリオ"/>
              </a:rPr>
              <a:t>※</a:t>
            </a:r>
            <a:r>
              <a:rPr kumimoji="1" lang="ja-JP" altLang="en-US" smtClean="0">
                <a:latin typeface="ＤＨＰ特太ゴシック体" panose="020B0500000000000000" pitchFamily="50" charset="-128"/>
                <a:ea typeface="ＤＨＰ特太ゴシック体" panose="020B0500000000000000" pitchFamily="50" charset="-128"/>
                <a:cs typeface="メイリオ"/>
              </a:rPr>
              <a:t>相談</a:t>
            </a:r>
            <a:r>
              <a:rPr kumimoji="1" lang="ja-JP" altLang="en-US" dirty="0">
                <a:latin typeface="ＤＨＰ特太ゴシック体" panose="020B0500000000000000" pitchFamily="50" charset="-128"/>
                <a:ea typeface="ＤＨＰ特太ゴシック体" panose="020B0500000000000000" pitchFamily="50" charset="-128"/>
                <a:cs typeface="メイリオ"/>
              </a:rPr>
              <a:t>支援として完全に</a:t>
            </a:r>
            <a:r>
              <a:rPr kumimoji="1" lang="ja-JP" altLang="en-US">
                <a:latin typeface="ＤＨＰ特太ゴシック体" panose="020B0500000000000000" pitchFamily="50" charset="-128"/>
                <a:ea typeface="ＤＨＰ特太ゴシック体" panose="020B0500000000000000" pitchFamily="50" charset="-128"/>
                <a:cs typeface="メイリオ"/>
              </a:rPr>
              <a:t>終結</a:t>
            </a:r>
            <a:r>
              <a:rPr lang="ja-JP" altLang="en-US">
                <a:latin typeface="ＤＨＰ特太ゴシック体" panose="020B0500000000000000" pitchFamily="50" charset="-128"/>
                <a:ea typeface="ＤＨＰ特太ゴシック体" panose="020B0500000000000000" pitchFamily="50" charset="-128"/>
                <a:cs typeface="メイリオ"/>
              </a:rPr>
              <a:t>とはなかなかしづらい</a:t>
            </a:r>
            <a:r>
              <a:rPr kumimoji="1" lang="ja-JP" altLang="en-US" dirty="0">
                <a:latin typeface="ＤＨＰ特太ゴシック体" panose="020B0500000000000000" pitchFamily="50" charset="-128"/>
                <a:ea typeface="ＤＨＰ特太ゴシック体" panose="020B0500000000000000" pitchFamily="50" charset="-128"/>
                <a:cs typeface="メイリオ"/>
              </a:rPr>
              <a:t>。</a:t>
            </a:r>
          </a:p>
        </p:txBody>
      </p:sp>
      <p:sp>
        <p:nvSpPr>
          <p:cNvPr id="11" name="角丸四角形 10"/>
          <p:cNvSpPr/>
          <p:nvPr/>
        </p:nvSpPr>
        <p:spPr>
          <a:xfrm>
            <a:off x="4169990" y="3867292"/>
            <a:ext cx="4796808" cy="529138"/>
          </a:xfrm>
          <a:prstGeom prst="roundRect">
            <a:avLst/>
          </a:prstGeom>
          <a:solidFill>
            <a:schemeClr val="accent4">
              <a:lumMod val="20000"/>
              <a:lumOff val="80000"/>
            </a:schemeClr>
          </a:solidFill>
          <a:ln w="66675">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smtClean="0">
                <a:solidFill>
                  <a:schemeClr val="tx1"/>
                </a:solidFill>
                <a:latin typeface="ＭＳ Ｐゴシック" panose="020B0600070205080204" pitchFamily="50" charset="-128"/>
                <a:ea typeface="ＭＳ Ｐゴシック" panose="020B0600070205080204" pitchFamily="50" charset="-128"/>
                <a:cs typeface="メイリオ" pitchFamily="50" charset="-128"/>
              </a:rPr>
              <a:t>「いつ</a:t>
            </a:r>
            <a:r>
              <a:rPr kumimoji="1" lang="ja-JP" altLang="en-US" sz="1600" dirty="0">
                <a:solidFill>
                  <a:schemeClr val="tx1"/>
                </a:solidFill>
                <a:latin typeface="ＭＳ Ｐゴシック" panose="020B0600070205080204" pitchFamily="50" charset="-128"/>
                <a:ea typeface="ＭＳ Ｐゴシック" panose="020B0600070205080204" pitchFamily="50" charset="-128"/>
                <a:cs typeface="メイリオ" pitchFamily="50" charset="-128"/>
              </a:rPr>
              <a:t>でもまた</a:t>
            </a:r>
            <a:r>
              <a:rPr kumimoji="1" lang="ja-JP" altLang="en-US" sz="1600">
                <a:solidFill>
                  <a:schemeClr val="tx1"/>
                </a:solidFill>
                <a:latin typeface="ＭＳ Ｐゴシック" panose="020B0600070205080204" pitchFamily="50" charset="-128"/>
                <a:ea typeface="ＭＳ Ｐゴシック" panose="020B0600070205080204" pitchFamily="50" charset="-128"/>
                <a:cs typeface="メイリオ" pitchFamily="50" charset="-128"/>
              </a:rPr>
              <a:t>来て</a:t>
            </a:r>
            <a:r>
              <a:rPr kumimoji="1" lang="ja-JP" altLang="en-US" sz="1600" smtClean="0">
                <a:solidFill>
                  <a:schemeClr val="tx1"/>
                </a:solidFill>
                <a:latin typeface="ＭＳ Ｐゴシック" panose="020B0600070205080204" pitchFamily="50" charset="-128"/>
                <a:ea typeface="ＭＳ Ｐゴシック" panose="020B0600070205080204" pitchFamily="50" charset="-128"/>
                <a:cs typeface="メイリオ" pitchFamily="50" charset="-128"/>
              </a:rPr>
              <a:t>ね」というメッセージと雰囲気を。</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cs typeface="メイリオ" pitchFamily="50" charset="-128"/>
            </a:endParaRPr>
          </a:p>
        </p:txBody>
      </p:sp>
      <p:sp>
        <p:nvSpPr>
          <p:cNvPr id="9" name="角丸四角形 8"/>
          <p:cNvSpPr/>
          <p:nvPr/>
        </p:nvSpPr>
        <p:spPr>
          <a:xfrm>
            <a:off x="1122458" y="5323438"/>
            <a:ext cx="5449030" cy="662834"/>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b="1" dirty="0">
                <a:solidFill>
                  <a:schemeClr val="tx1"/>
                </a:solidFill>
                <a:latin typeface="メイリオ" pitchFamily="50" charset="-128"/>
                <a:ea typeface="メイリオ" pitchFamily="50" charset="-128"/>
                <a:cs typeface="メイリオ" pitchFamily="50" charset="-128"/>
              </a:rPr>
              <a:t>計画相談の場合、障害福祉サービス（児童福祉法のサービス）利用が終了した場合に終了に</a:t>
            </a:r>
            <a:r>
              <a:rPr kumimoji="1" lang="ja-JP" altLang="en-US" sz="1100" b="1">
                <a:solidFill>
                  <a:schemeClr val="tx1"/>
                </a:solidFill>
                <a:latin typeface="メイリオ" pitchFamily="50" charset="-128"/>
                <a:ea typeface="メイリオ" pitchFamily="50" charset="-128"/>
                <a:cs typeface="メイリオ" pitchFamily="50" charset="-128"/>
              </a:rPr>
              <a:t>なって</a:t>
            </a:r>
            <a:r>
              <a:rPr kumimoji="1" lang="ja-JP" altLang="en-US" sz="1100" b="1" smtClean="0">
                <a:solidFill>
                  <a:schemeClr val="tx1"/>
                </a:solidFill>
                <a:latin typeface="メイリオ" pitchFamily="50" charset="-128"/>
                <a:ea typeface="メイリオ" pitchFamily="50" charset="-128"/>
                <a:cs typeface="メイリオ" pitchFamily="50" charset="-128"/>
              </a:rPr>
              <a:t>しまいます。さて、あなたはどう考えますか？</a:t>
            </a:r>
            <a:endParaRPr kumimoji="1" lang="ja-JP" altLang="en-US" sz="1100" b="1" dirty="0">
              <a:solidFill>
                <a:schemeClr val="tx1"/>
              </a:solidFill>
              <a:latin typeface="メイリオ" pitchFamily="50" charset="-128"/>
              <a:ea typeface="メイリオ" pitchFamily="50" charset="-128"/>
              <a:cs typeface="メイリオ" pitchFamily="50" charset="-128"/>
            </a:endParaRPr>
          </a:p>
        </p:txBody>
      </p:sp>
      <p:sp>
        <p:nvSpPr>
          <p:cNvPr id="10" name="角丸四角形 9"/>
          <p:cNvSpPr/>
          <p:nvPr/>
        </p:nvSpPr>
        <p:spPr>
          <a:xfrm>
            <a:off x="5280724" y="206630"/>
            <a:ext cx="3686074" cy="1660849"/>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b="1" dirty="0">
                <a:solidFill>
                  <a:schemeClr val="tx1"/>
                </a:solidFill>
                <a:latin typeface="メイリオ" pitchFamily="50" charset="-128"/>
                <a:ea typeface="メイリオ" pitchFamily="50" charset="-128"/>
                <a:cs typeface="メイリオ" pitchFamily="50" charset="-128"/>
              </a:rPr>
              <a:t>今回の事例の場合、どこが終結でしょうか。</a:t>
            </a:r>
          </a:p>
          <a:p>
            <a:r>
              <a:rPr kumimoji="1" lang="ja-JP" altLang="en-US" sz="1100" b="1" dirty="0">
                <a:solidFill>
                  <a:schemeClr val="tx1"/>
                </a:solidFill>
                <a:latin typeface="メイリオ" pitchFamily="50" charset="-128"/>
                <a:ea typeface="メイリオ" pitchFamily="50" charset="-128"/>
                <a:cs typeface="メイリオ" pitchFamily="50" charset="-128"/>
              </a:rPr>
              <a:t>　・大学に安定して通学できるようになった頃</a:t>
            </a:r>
          </a:p>
          <a:p>
            <a:r>
              <a:rPr kumimoji="1" lang="ja-JP" altLang="en-US" sz="1100" b="1" dirty="0">
                <a:solidFill>
                  <a:schemeClr val="tx1"/>
                </a:solidFill>
                <a:latin typeface="メイリオ" pitchFamily="50" charset="-128"/>
                <a:ea typeface="メイリオ" pitchFamily="50" charset="-128"/>
                <a:cs typeface="メイリオ" pitchFamily="50" charset="-128"/>
              </a:rPr>
              <a:t>　・大学卒業時</a:t>
            </a:r>
          </a:p>
          <a:p>
            <a:r>
              <a:rPr kumimoji="1" lang="ja-JP" altLang="en-US" sz="1100" b="1" dirty="0">
                <a:solidFill>
                  <a:schemeClr val="tx1"/>
                </a:solidFill>
                <a:latin typeface="メイリオ" pitchFamily="50" charset="-128"/>
                <a:ea typeface="メイリオ" pitchFamily="50" charset="-128"/>
                <a:cs typeface="メイリオ" pitchFamily="50" charset="-128"/>
              </a:rPr>
              <a:t>　・就職が安定した頃</a:t>
            </a:r>
          </a:p>
          <a:p>
            <a:r>
              <a:rPr kumimoji="1" lang="ja-JP" altLang="en-US" sz="1100" b="1" dirty="0">
                <a:solidFill>
                  <a:schemeClr val="tx1"/>
                </a:solidFill>
                <a:latin typeface="メイリオ" pitchFamily="50" charset="-128"/>
                <a:ea typeface="メイリオ" pitchFamily="50" charset="-128"/>
                <a:cs typeface="メイリオ" pitchFamily="50" charset="-128"/>
              </a:rPr>
              <a:t>　・彼氏ができた頃</a:t>
            </a:r>
          </a:p>
          <a:p>
            <a:r>
              <a:rPr kumimoji="1" lang="ja-JP" altLang="en-US" sz="1100" b="1" dirty="0">
                <a:solidFill>
                  <a:schemeClr val="tx1"/>
                </a:solidFill>
                <a:latin typeface="メイリオ" pitchFamily="50" charset="-128"/>
                <a:ea typeface="メイリオ" pitchFamily="50" charset="-128"/>
                <a:cs typeface="メイリオ" pitchFamily="50" charset="-128"/>
              </a:rPr>
              <a:t>　・彼氏と同棲し、サービスが終了した時</a:t>
            </a:r>
          </a:p>
          <a:p>
            <a:r>
              <a:rPr kumimoji="1" lang="ja-JP" altLang="en-US" sz="1100" b="1" dirty="0">
                <a:solidFill>
                  <a:schemeClr val="tx1"/>
                </a:solidFill>
                <a:latin typeface="メイリオ" pitchFamily="50" charset="-128"/>
                <a:ea typeface="メイリオ" pitchFamily="50" charset="-128"/>
                <a:cs typeface="メイリオ" pitchFamily="50" charset="-128"/>
              </a:rPr>
              <a:t>　・今でも継続中</a:t>
            </a:r>
          </a:p>
          <a:p>
            <a:r>
              <a:rPr kumimoji="1" lang="ja-JP" altLang="en-US" sz="1100" b="1" dirty="0">
                <a:solidFill>
                  <a:schemeClr val="tx1"/>
                </a:solidFill>
                <a:latin typeface="メイリオ" pitchFamily="50" charset="-128"/>
                <a:ea typeface="メイリオ" pitchFamily="50" charset="-128"/>
                <a:cs typeface="メイリオ" pitchFamily="50" charset="-128"/>
              </a:rPr>
              <a:t>　・その他</a:t>
            </a:r>
          </a:p>
          <a:p>
            <a:pPr algn="ctr"/>
            <a:r>
              <a:rPr kumimoji="1" lang="en-US" altLang="ja-JP" sz="1100" b="1" dirty="0">
                <a:solidFill>
                  <a:srgbClr val="FF0000"/>
                </a:solidFill>
                <a:latin typeface="メイリオ" pitchFamily="50" charset="-128"/>
                <a:ea typeface="メイリオ" pitchFamily="50" charset="-128"/>
                <a:cs typeface="メイリオ" pitchFamily="50" charset="-128"/>
              </a:rPr>
              <a:t>※</a:t>
            </a:r>
            <a:r>
              <a:rPr kumimoji="1" lang="ja-JP" altLang="en-US" sz="1100" b="1" dirty="0">
                <a:solidFill>
                  <a:srgbClr val="FF0000"/>
                </a:solidFill>
                <a:latin typeface="メイリオ" pitchFamily="50" charset="-128"/>
                <a:ea typeface="メイリオ" pitchFamily="50" charset="-128"/>
                <a:cs typeface="メイリオ" pitchFamily="50" charset="-128"/>
              </a:rPr>
              <a:t>合議による終結判断も重要</a:t>
            </a:r>
          </a:p>
        </p:txBody>
      </p:sp>
      <p:sp>
        <p:nvSpPr>
          <p:cNvPr id="8" name="角丸四角形 7"/>
          <p:cNvSpPr/>
          <p:nvPr/>
        </p:nvSpPr>
        <p:spPr>
          <a:xfrm>
            <a:off x="6781782" y="1307770"/>
            <a:ext cx="1972074" cy="254620"/>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solidFill>
                  <a:schemeClr val="tx1"/>
                </a:solidFill>
                <a:latin typeface="メイリオ" pitchFamily="50" charset="-128"/>
                <a:ea typeface="メイリオ" pitchFamily="50" charset="-128"/>
                <a:cs typeface="メイリオ" pitchFamily="50" charset="-128"/>
              </a:rPr>
              <a:t>終結して大丈夫だろうか</a:t>
            </a:r>
          </a:p>
        </p:txBody>
      </p:sp>
    </p:spTree>
    <p:extLst>
      <p:ext uri="{BB962C8B-B14F-4D97-AF65-F5344CB8AC3E}">
        <p14:creationId xmlns:p14="http://schemas.microsoft.com/office/powerpoint/2010/main" val="2613951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630382"/>
            <a:ext cx="8574087" cy="693451"/>
          </a:xfrm>
        </p:spPr>
        <p:txBody>
          <a:bodyPr>
            <a:normAutofit/>
          </a:bodyPr>
          <a:lstStyle/>
          <a:p>
            <a:r>
              <a:rPr kumimoji="1" lang="ja-JP" altLang="en-US" dirty="0"/>
              <a:t>エコマップ</a:t>
            </a:r>
          </a:p>
        </p:txBody>
      </p:sp>
      <p:sp>
        <p:nvSpPr>
          <p:cNvPr id="5" name="スライド番号プレースホルダー 4"/>
          <p:cNvSpPr>
            <a:spLocks noGrp="1"/>
          </p:cNvSpPr>
          <p:nvPr>
            <p:ph type="sldNum" sz="quarter" idx="12"/>
          </p:nvPr>
        </p:nvSpPr>
        <p:spPr/>
        <p:txBody>
          <a:bodyPr/>
          <a:lstStyle/>
          <a:p>
            <a:fld id="{5FD889E0-CAB2-4699-909D-B9A88D47ACBE}" type="slidenum">
              <a:rPr lang="en-US" smtClean="0"/>
              <a:pPr/>
              <a:t>55</a:t>
            </a:fld>
            <a:endParaRPr lang="en-US"/>
          </a:p>
        </p:txBody>
      </p:sp>
      <p:cxnSp>
        <p:nvCxnSpPr>
          <p:cNvPr id="7" name="直線コネクタ 6"/>
          <p:cNvCxnSpPr/>
          <p:nvPr/>
        </p:nvCxnSpPr>
        <p:spPr>
          <a:xfrm>
            <a:off x="1173707" y="4135272"/>
            <a:ext cx="7132752"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4626591" y="1910687"/>
            <a:ext cx="0" cy="4526345"/>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5322626" y="4389281"/>
            <a:ext cx="955343" cy="369332"/>
          </a:xfrm>
          <a:prstGeom prst="rect">
            <a:avLst/>
          </a:prstGeom>
          <a:noFill/>
          <a:ln>
            <a:solidFill>
              <a:schemeClr val="tx1"/>
            </a:solidFill>
          </a:ln>
        </p:spPr>
        <p:txBody>
          <a:bodyPr wrap="square" rtlCol="0">
            <a:spAutoFit/>
          </a:bodyPr>
          <a:lstStyle/>
          <a:p>
            <a:pPr algn="ctr"/>
            <a:r>
              <a:rPr kumimoji="1" lang="ja-JP" altLang="en-US" dirty="0"/>
              <a:t>両親</a:t>
            </a:r>
          </a:p>
        </p:txBody>
      </p:sp>
      <p:sp>
        <p:nvSpPr>
          <p:cNvPr id="11" name="テキスト ボックス 10"/>
          <p:cNvSpPr txBox="1"/>
          <p:nvPr/>
        </p:nvSpPr>
        <p:spPr>
          <a:xfrm>
            <a:off x="1095232" y="2384439"/>
            <a:ext cx="2988861" cy="954107"/>
          </a:xfrm>
          <a:prstGeom prst="rect">
            <a:avLst/>
          </a:prstGeom>
          <a:noFill/>
          <a:ln>
            <a:solidFill>
              <a:schemeClr val="tx1"/>
            </a:solidFill>
          </a:ln>
        </p:spPr>
        <p:txBody>
          <a:bodyPr wrap="square" rtlCol="0">
            <a:spAutoFit/>
          </a:bodyPr>
          <a:lstStyle/>
          <a:p>
            <a:r>
              <a:rPr kumimoji="1" lang="ja-JP" altLang="en-US" dirty="0"/>
              <a:t>病院</a:t>
            </a:r>
            <a:endParaRPr kumimoji="1" lang="en-US" altLang="ja-JP" dirty="0"/>
          </a:p>
          <a:p>
            <a:r>
              <a:rPr kumimoji="1" lang="ja-JP" altLang="en-US" dirty="0"/>
              <a:t>（医師、</a:t>
            </a:r>
            <a:r>
              <a:rPr kumimoji="1" lang="en-US" altLang="ja-JP" dirty="0"/>
              <a:t>MSW</a:t>
            </a:r>
            <a:r>
              <a:rPr kumimoji="1" lang="ja-JP" altLang="en-US" dirty="0" err="1"/>
              <a:t>、</a:t>
            </a:r>
            <a:endParaRPr kumimoji="1" lang="en-US" altLang="ja-JP" dirty="0"/>
          </a:p>
          <a:p>
            <a:r>
              <a:rPr kumimoji="1" lang="ja-JP" altLang="en-US" dirty="0"/>
              <a:t>　看護師、コメディカル）</a:t>
            </a:r>
          </a:p>
        </p:txBody>
      </p:sp>
      <p:sp>
        <p:nvSpPr>
          <p:cNvPr id="12" name="テキスト ボックス 11"/>
          <p:cNvSpPr txBox="1"/>
          <p:nvPr/>
        </p:nvSpPr>
        <p:spPr>
          <a:xfrm>
            <a:off x="1320420" y="4263842"/>
            <a:ext cx="1037230" cy="369332"/>
          </a:xfrm>
          <a:prstGeom prst="rect">
            <a:avLst/>
          </a:prstGeom>
          <a:noFill/>
          <a:ln>
            <a:solidFill>
              <a:schemeClr val="tx1"/>
            </a:solidFill>
          </a:ln>
        </p:spPr>
        <p:txBody>
          <a:bodyPr wrap="square" rtlCol="0">
            <a:spAutoFit/>
          </a:bodyPr>
          <a:lstStyle/>
          <a:p>
            <a:pPr algn="ctr"/>
            <a:r>
              <a:rPr kumimoji="1" lang="en-US" altLang="ja-JP" dirty="0"/>
              <a:t>A</a:t>
            </a:r>
            <a:r>
              <a:rPr kumimoji="1" lang="ja-JP" altLang="en-US" dirty="0"/>
              <a:t>大学</a:t>
            </a:r>
          </a:p>
        </p:txBody>
      </p:sp>
      <p:sp>
        <p:nvSpPr>
          <p:cNvPr id="13" name="テキスト ボックス 12"/>
          <p:cNvSpPr txBox="1"/>
          <p:nvPr/>
        </p:nvSpPr>
        <p:spPr>
          <a:xfrm>
            <a:off x="5220269" y="2892079"/>
            <a:ext cx="1296537" cy="369332"/>
          </a:xfrm>
          <a:prstGeom prst="rect">
            <a:avLst/>
          </a:prstGeom>
          <a:noFill/>
          <a:ln>
            <a:solidFill>
              <a:srgbClr val="FF0000"/>
            </a:solidFill>
          </a:ln>
        </p:spPr>
        <p:txBody>
          <a:bodyPr wrap="square" rtlCol="0">
            <a:spAutoFit/>
          </a:bodyPr>
          <a:lstStyle/>
          <a:p>
            <a:pPr algn="ctr"/>
            <a:r>
              <a:rPr kumimoji="1" lang="ja-JP" altLang="en-US" dirty="0"/>
              <a:t>相談支援</a:t>
            </a:r>
          </a:p>
        </p:txBody>
      </p:sp>
      <p:sp>
        <p:nvSpPr>
          <p:cNvPr id="14" name="テキスト ボックス 13"/>
          <p:cNvSpPr txBox="1"/>
          <p:nvPr/>
        </p:nvSpPr>
        <p:spPr>
          <a:xfrm>
            <a:off x="5233916" y="2180710"/>
            <a:ext cx="1263555" cy="369332"/>
          </a:xfrm>
          <a:prstGeom prst="rect">
            <a:avLst/>
          </a:prstGeom>
          <a:noFill/>
          <a:ln>
            <a:solidFill>
              <a:srgbClr val="00B0F0"/>
            </a:solidFill>
          </a:ln>
        </p:spPr>
        <p:txBody>
          <a:bodyPr wrap="square" rtlCol="0">
            <a:spAutoFit/>
          </a:bodyPr>
          <a:lstStyle/>
          <a:p>
            <a:pPr algn="ctr"/>
            <a:r>
              <a:rPr kumimoji="1" lang="ja-JP" altLang="en-US" dirty="0"/>
              <a:t>自立訓練</a:t>
            </a:r>
          </a:p>
        </p:txBody>
      </p:sp>
      <p:sp>
        <p:nvSpPr>
          <p:cNvPr id="15" name="テキスト ボックス 14"/>
          <p:cNvSpPr txBox="1"/>
          <p:nvPr/>
        </p:nvSpPr>
        <p:spPr>
          <a:xfrm>
            <a:off x="6756110" y="2206749"/>
            <a:ext cx="1754876" cy="369332"/>
          </a:xfrm>
          <a:prstGeom prst="rect">
            <a:avLst/>
          </a:prstGeom>
          <a:noFill/>
          <a:ln>
            <a:solidFill>
              <a:srgbClr val="00B0F0"/>
            </a:solidFill>
          </a:ln>
        </p:spPr>
        <p:txBody>
          <a:bodyPr wrap="square" rtlCol="0">
            <a:spAutoFit/>
          </a:bodyPr>
          <a:lstStyle/>
          <a:p>
            <a:pPr algn="ctr"/>
            <a:r>
              <a:rPr kumimoji="1" lang="ja-JP" altLang="en-US" dirty="0"/>
              <a:t>施設入所支援</a:t>
            </a:r>
          </a:p>
        </p:txBody>
      </p:sp>
      <p:sp>
        <p:nvSpPr>
          <p:cNvPr id="16" name="テキスト ボックス 15"/>
          <p:cNvSpPr txBox="1"/>
          <p:nvPr/>
        </p:nvSpPr>
        <p:spPr>
          <a:xfrm>
            <a:off x="1296537" y="4875121"/>
            <a:ext cx="1241948" cy="369332"/>
          </a:xfrm>
          <a:prstGeom prst="rect">
            <a:avLst/>
          </a:prstGeom>
          <a:noFill/>
          <a:ln>
            <a:solidFill>
              <a:srgbClr val="00B050"/>
            </a:solidFill>
          </a:ln>
        </p:spPr>
        <p:txBody>
          <a:bodyPr wrap="square" rtlCol="0">
            <a:spAutoFit/>
          </a:bodyPr>
          <a:lstStyle/>
          <a:p>
            <a:pPr algn="ctr"/>
            <a:r>
              <a:rPr kumimoji="1" lang="en-US" altLang="ja-JP" dirty="0"/>
              <a:t>K</a:t>
            </a:r>
            <a:r>
              <a:rPr kumimoji="1" lang="ja-JP" altLang="en-US" dirty="0"/>
              <a:t>不動産</a:t>
            </a:r>
          </a:p>
        </p:txBody>
      </p:sp>
      <p:sp>
        <p:nvSpPr>
          <p:cNvPr id="17" name="テキスト ボックス 16"/>
          <p:cNvSpPr txBox="1"/>
          <p:nvPr/>
        </p:nvSpPr>
        <p:spPr>
          <a:xfrm>
            <a:off x="1596788" y="5486400"/>
            <a:ext cx="941697" cy="382137"/>
          </a:xfrm>
          <a:prstGeom prst="rect">
            <a:avLst/>
          </a:prstGeom>
          <a:noFill/>
          <a:ln>
            <a:solidFill>
              <a:srgbClr val="00B050"/>
            </a:solidFill>
          </a:ln>
        </p:spPr>
        <p:txBody>
          <a:bodyPr wrap="square" rtlCol="0">
            <a:spAutoFit/>
          </a:bodyPr>
          <a:lstStyle/>
          <a:p>
            <a:pPr algn="ctr"/>
            <a:r>
              <a:rPr kumimoji="1" lang="ja-JP" altLang="en-US" dirty="0"/>
              <a:t>大家</a:t>
            </a:r>
          </a:p>
        </p:txBody>
      </p:sp>
      <p:sp>
        <p:nvSpPr>
          <p:cNvPr id="18" name="テキスト ボックス 17"/>
          <p:cNvSpPr txBox="1"/>
          <p:nvPr/>
        </p:nvSpPr>
        <p:spPr>
          <a:xfrm>
            <a:off x="5220269" y="3458190"/>
            <a:ext cx="1392072" cy="369332"/>
          </a:xfrm>
          <a:prstGeom prst="rect">
            <a:avLst/>
          </a:prstGeom>
          <a:noFill/>
          <a:ln>
            <a:solidFill>
              <a:srgbClr val="00B050"/>
            </a:solidFill>
          </a:ln>
        </p:spPr>
        <p:txBody>
          <a:bodyPr wrap="square" rtlCol="0">
            <a:spAutoFit/>
          </a:bodyPr>
          <a:lstStyle/>
          <a:p>
            <a:pPr algn="ctr"/>
            <a:r>
              <a:rPr kumimoji="1" lang="ja-JP" altLang="en-US" dirty="0"/>
              <a:t>訪問入浴</a:t>
            </a:r>
          </a:p>
        </p:txBody>
      </p:sp>
      <p:sp>
        <p:nvSpPr>
          <p:cNvPr id="19" name="テキスト ボックス 18"/>
          <p:cNvSpPr txBox="1"/>
          <p:nvPr/>
        </p:nvSpPr>
        <p:spPr>
          <a:xfrm>
            <a:off x="2920621" y="5759355"/>
            <a:ext cx="1112293" cy="369332"/>
          </a:xfrm>
          <a:prstGeom prst="rect">
            <a:avLst/>
          </a:prstGeom>
          <a:noFill/>
          <a:ln>
            <a:solidFill>
              <a:srgbClr val="00B050"/>
            </a:solidFill>
          </a:ln>
        </p:spPr>
        <p:txBody>
          <a:bodyPr wrap="square" rtlCol="0">
            <a:spAutoFit/>
          </a:bodyPr>
          <a:lstStyle/>
          <a:p>
            <a:pPr algn="ctr"/>
            <a:r>
              <a:rPr kumimoji="1" lang="ja-JP" altLang="en-US" dirty="0"/>
              <a:t>友だち</a:t>
            </a:r>
          </a:p>
        </p:txBody>
      </p:sp>
      <p:sp>
        <p:nvSpPr>
          <p:cNvPr id="20" name="テキスト ボックス 19"/>
          <p:cNvSpPr txBox="1"/>
          <p:nvPr/>
        </p:nvSpPr>
        <p:spPr>
          <a:xfrm>
            <a:off x="6940787" y="2852412"/>
            <a:ext cx="1373396" cy="369332"/>
          </a:xfrm>
          <a:prstGeom prst="rect">
            <a:avLst/>
          </a:prstGeom>
          <a:noFill/>
          <a:ln>
            <a:solidFill>
              <a:srgbClr val="00B050"/>
            </a:solidFill>
          </a:ln>
        </p:spPr>
        <p:txBody>
          <a:bodyPr wrap="square" rtlCol="0">
            <a:spAutoFit/>
          </a:bodyPr>
          <a:lstStyle/>
          <a:p>
            <a:pPr algn="ctr"/>
            <a:r>
              <a:rPr kumimoji="1" lang="ja-JP" altLang="en-US" dirty="0"/>
              <a:t>居宅介護</a:t>
            </a:r>
          </a:p>
        </p:txBody>
      </p:sp>
      <p:sp>
        <p:nvSpPr>
          <p:cNvPr id="21" name="テキスト ボックス 20"/>
          <p:cNvSpPr txBox="1"/>
          <p:nvPr/>
        </p:nvSpPr>
        <p:spPr>
          <a:xfrm>
            <a:off x="6940787" y="3458190"/>
            <a:ext cx="1373396" cy="369332"/>
          </a:xfrm>
          <a:prstGeom prst="rect">
            <a:avLst/>
          </a:prstGeom>
          <a:noFill/>
          <a:ln>
            <a:solidFill>
              <a:srgbClr val="00B050"/>
            </a:solidFill>
          </a:ln>
        </p:spPr>
        <p:txBody>
          <a:bodyPr wrap="square" rtlCol="0">
            <a:spAutoFit/>
          </a:bodyPr>
          <a:lstStyle/>
          <a:p>
            <a:pPr algn="ctr"/>
            <a:r>
              <a:rPr kumimoji="1" lang="ja-JP" altLang="en-US" dirty="0"/>
              <a:t>移動支援</a:t>
            </a:r>
          </a:p>
        </p:txBody>
      </p:sp>
      <p:sp>
        <p:nvSpPr>
          <p:cNvPr id="22" name="テキスト ボックス 21"/>
          <p:cNvSpPr txBox="1"/>
          <p:nvPr/>
        </p:nvSpPr>
        <p:spPr>
          <a:xfrm>
            <a:off x="2906974" y="4869721"/>
            <a:ext cx="1392071" cy="646331"/>
          </a:xfrm>
          <a:prstGeom prst="rect">
            <a:avLst/>
          </a:prstGeom>
          <a:noFill/>
          <a:ln>
            <a:solidFill>
              <a:srgbClr val="00B050"/>
            </a:solidFill>
          </a:ln>
        </p:spPr>
        <p:txBody>
          <a:bodyPr wrap="square" rtlCol="0">
            <a:spAutoFit/>
          </a:bodyPr>
          <a:lstStyle/>
          <a:p>
            <a:pPr algn="ctr"/>
            <a:r>
              <a:rPr kumimoji="1" lang="ja-JP" altLang="en-US" dirty="0"/>
              <a:t>職場</a:t>
            </a:r>
            <a:endParaRPr kumimoji="1" lang="en-US" altLang="ja-JP" dirty="0"/>
          </a:p>
          <a:p>
            <a:pPr algn="ctr"/>
            <a:r>
              <a:rPr kumimoji="1" lang="ja-JP" altLang="en-US" dirty="0"/>
              <a:t>（学習塾）</a:t>
            </a:r>
          </a:p>
        </p:txBody>
      </p:sp>
      <p:sp>
        <p:nvSpPr>
          <p:cNvPr id="23" name="テキスト ボックス 22"/>
          <p:cNvSpPr txBox="1"/>
          <p:nvPr/>
        </p:nvSpPr>
        <p:spPr>
          <a:xfrm>
            <a:off x="2906974" y="4304759"/>
            <a:ext cx="1023583" cy="369332"/>
          </a:xfrm>
          <a:prstGeom prst="rect">
            <a:avLst/>
          </a:prstGeom>
          <a:noFill/>
          <a:ln>
            <a:solidFill>
              <a:srgbClr val="00B050"/>
            </a:solidFill>
          </a:ln>
        </p:spPr>
        <p:txBody>
          <a:bodyPr wrap="square" rtlCol="0">
            <a:spAutoFit/>
          </a:bodyPr>
          <a:lstStyle/>
          <a:p>
            <a:pPr algn="ctr"/>
            <a:r>
              <a:rPr kumimoji="1" lang="ja-JP" altLang="en-US" dirty="0"/>
              <a:t>彼氏</a:t>
            </a:r>
          </a:p>
        </p:txBody>
      </p:sp>
    </p:spTree>
    <p:extLst>
      <p:ext uri="{BB962C8B-B14F-4D97-AF65-F5344CB8AC3E}">
        <p14:creationId xmlns:p14="http://schemas.microsoft.com/office/powerpoint/2010/main" val="135878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1000"/>
                                        <p:tgtEl>
                                          <p:spTgt spid="23"/>
                                        </p:tgtEl>
                                      </p:cBhvr>
                                    </p:animEffect>
                                    <p:anim calcmode="lin" valueType="num">
                                      <p:cBhvr>
                                        <p:cTn id="74" dur="1000" fill="hold"/>
                                        <p:tgtEl>
                                          <p:spTgt spid="23"/>
                                        </p:tgtEl>
                                        <p:attrNameLst>
                                          <p:attrName>ppt_x</p:attrName>
                                        </p:attrNameLst>
                                      </p:cBhvr>
                                      <p:tavLst>
                                        <p:tav tm="0">
                                          <p:val>
                                            <p:strVal val="#ppt_x"/>
                                          </p:val>
                                        </p:tav>
                                        <p:tav tm="100000">
                                          <p:val>
                                            <p:strVal val="#ppt_x"/>
                                          </p:val>
                                        </p:tav>
                                      </p:tavLst>
                                    </p:anim>
                                    <p:anim calcmode="lin" valueType="num">
                                      <p:cBhvr>
                                        <p:cTn id="7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12"/>
          </p:nvPr>
        </p:nvSpPr>
        <p:spPr/>
        <p:txBody>
          <a:bodyPr/>
          <a:lstStyle/>
          <a:p>
            <a:fld id="{5FD889E0-CAB2-4699-909D-B9A88D47ACBE}" type="slidenum">
              <a:rPr lang="en-US" smtClean="0"/>
              <a:pPr/>
              <a:t>56</a:t>
            </a:fld>
            <a:endParaRPr lang="en-US"/>
          </a:p>
        </p:txBody>
      </p:sp>
      <p:sp>
        <p:nvSpPr>
          <p:cNvPr id="4" name="テキスト ボックス 3"/>
          <p:cNvSpPr txBox="1"/>
          <p:nvPr/>
        </p:nvSpPr>
        <p:spPr>
          <a:xfrm>
            <a:off x="-175177" y="2056828"/>
            <a:ext cx="8796946" cy="3847207"/>
          </a:xfrm>
          <a:prstGeom prst="rect">
            <a:avLst/>
          </a:prstGeom>
          <a:noFill/>
        </p:spPr>
        <p:txBody>
          <a:bodyPr wrap="square" rtlCol="0">
            <a:spAutoFit/>
          </a:bodyPr>
          <a:lstStyle/>
          <a:p>
            <a:r>
              <a:rPr kumimoji="1" lang="ja-JP" altLang="en-US" sz="2800" b="1" dirty="0">
                <a:latin typeface="メイリオ" pitchFamily="50" charset="-128"/>
                <a:ea typeface="メイリオ" pitchFamily="50" charset="-128"/>
                <a:cs typeface="メイリオ" pitchFamily="50" charset="-128"/>
              </a:rPr>
              <a:t>　　　　　</a:t>
            </a:r>
            <a:r>
              <a:rPr kumimoji="1" lang="en-US" altLang="ja-JP" sz="2800" b="1" dirty="0">
                <a:latin typeface="メイリオ" pitchFamily="50" charset="-128"/>
                <a:ea typeface="メイリオ" pitchFamily="50" charset="-128"/>
                <a:cs typeface="メイリオ" pitchFamily="50" charset="-128"/>
              </a:rPr>
              <a:t>【</a:t>
            </a:r>
            <a:r>
              <a:rPr kumimoji="1" lang="ja-JP" altLang="en-US" sz="2800" b="1" dirty="0">
                <a:latin typeface="メイリオ" pitchFamily="50" charset="-128"/>
                <a:ea typeface="メイリオ" pitchFamily="50" charset="-128"/>
                <a:cs typeface="メイリオ" pitchFamily="50" charset="-128"/>
              </a:rPr>
              <a:t>３</a:t>
            </a:r>
            <a:r>
              <a:rPr kumimoji="1" lang="en-US" altLang="ja-JP" sz="2800" b="1" dirty="0">
                <a:latin typeface="メイリオ" pitchFamily="50" charset="-128"/>
                <a:ea typeface="メイリオ" pitchFamily="50" charset="-128"/>
                <a:cs typeface="メイリオ" pitchFamily="50" charset="-128"/>
              </a:rPr>
              <a:t>】</a:t>
            </a:r>
            <a:r>
              <a:rPr kumimoji="1" lang="ja-JP" altLang="en-US" sz="2800" b="1" dirty="0">
                <a:latin typeface="メイリオ" pitchFamily="50" charset="-128"/>
                <a:ea typeface="メイリオ" pitchFamily="50" charset="-128"/>
                <a:cs typeface="メイリオ" pitchFamily="50" charset="-128"/>
              </a:rPr>
              <a:t>多職種連携とチーム支援</a:t>
            </a:r>
          </a:p>
          <a:p>
            <a:endParaRPr lang="ja-JP" altLang="en-US" sz="2400" dirty="0">
              <a:latin typeface="メイリオ" pitchFamily="50" charset="-128"/>
              <a:ea typeface="メイリオ" pitchFamily="50" charset="-128"/>
              <a:cs typeface="メイリオ" pitchFamily="50" charset="-128"/>
            </a:endParaRPr>
          </a:p>
          <a:p>
            <a:r>
              <a:rPr lang="ja-JP" altLang="en-US" sz="2400" dirty="0">
                <a:latin typeface="メイリオ" pitchFamily="50" charset="-128"/>
                <a:ea typeface="メイリオ" pitchFamily="50" charset="-128"/>
                <a:cs typeface="メイリオ" pitchFamily="50" charset="-128"/>
              </a:rPr>
              <a:t>　　　　　　　</a:t>
            </a:r>
            <a:r>
              <a:rPr kumimoji="1" lang="ja-JP" altLang="en-US" sz="2400" dirty="0"/>
              <a:t>①多職種連携やチーム支援とは何か？</a:t>
            </a:r>
            <a:endParaRPr kumimoji="1" lang="en-US" altLang="ja-JP" sz="2400" dirty="0"/>
          </a:p>
          <a:p>
            <a:endParaRPr kumimoji="1" lang="en-US" altLang="ja-JP" sz="2400" dirty="0"/>
          </a:p>
          <a:p>
            <a:r>
              <a:rPr kumimoji="1" lang="ja-JP" altLang="en-US" sz="2400" dirty="0"/>
              <a:t>　　　　　　　②多職種連携とチーム支援の重要性（必要性）</a:t>
            </a:r>
            <a:endParaRPr kumimoji="1" lang="en-US" altLang="ja-JP" sz="2400" dirty="0"/>
          </a:p>
          <a:p>
            <a:endParaRPr kumimoji="1" lang="en-US" altLang="ja-JP" sz="2400" dirty="0"/>
          </a:p>
          <a:p>
            <a:r>
              <a:rPr kumimoji="1" lang="ja-JP" altLang="en-US" sz="2400" dirty="0"/>
              <a:t>　　　　　　　③相談支援とサビ管等及びその他の連携</a:t>
            </a:r>
            <a:endParaRPr kumimoji="1" lang="en-US" altLang="ja-JP" sz="2400" dirty="0"/>
          </a:p>
          <a:p>
            <a:endParaRPr kumimoji="1" lang="en-US" altLang="ja-JP" sz="2400" dirty="0"/>
          </a:p>
          <a:p>
            <a:r>
              <a:rPr kumimoji="1" lang="ja-JP" altLang="en-US" sz="2400" dirty="0"/>
              <a:t>　　　　　　　④そのために必要なこと（留意点）</a:t>
            </a:r>
          </a:p>
          <a:p>
            <a:endParaRPr lang="ja-JP" altLang="en-US" sz="24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4437859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06392" y="3777323"/>
            <a:ext cx="4283968" cy="2141984"/>
          </a:xfrm>
          <a:prstGeom prst="rect">
            <a:avLst/>
          </a:prstGeom>
        </p:spPr>
      </p:pic>
      <p:sp>
        <p:nvSpPr>
          <p:cNvPr id="4" name="思考の吹き出し: 雲形 3"/>
          <p:cNvSpPr/>
          <p:nvPr/>
        </p:nvSpPr>
        <p:spPr>
          <a:xfrm>
            <a:off x="6830952" y="3100098"/>
            <a:ext cx="1684398" cy="1084228"/>
          </a:xfrm>
          <a:prstGeom prst="cloudCallout">
            <a:avLst>
              <a:gd name="adj1" fmla="val -63618"/>
              <a:gd name="adj2" fmla="val 6431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チーム</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Calibri"/>
                <a:ea typeface="ＭＳ Ｐゴシック" panose="020B0600070205080204" pitchFamily="50" charset="-128"/>
              </a:rPr>
              <a:t>支援</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思考の吹き出し: 雲形 4"/>
          <p:cNvSpPr/>
          <p:nvPr/>
        </p:nvSpPr>
        <p:spPr>
          <a:xfrm>
            <a:off x="1820750" y="2366243"/>
            <a:ext cx="1748459" cy="971094"/>
          </a:xfrm>
          <a:prstGeom prst="cloudCallout">
            <a:avLst>
              <a:gd name="adj1" fmla="val 40762"/>
              <a:gd name="adj2" fmla="val 10707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連携</a:t>
            </a:r>
          </a:p>
        </p:txBody>
      </p:sp>
      <p:sp>
        <p:nvSpPr>
          <p:cNvPr id="6" name="思考の吹き出し: 雲形 5"/>
          <p:cNvSpPr/>
          <p:nvPr/>
        </p:nvSpPr>
        <p:spPr>
          <a:xfrm>
            <a:off x="5583721" y="2391068"/>
            <a:ext cx="1748458" cy="1060179"/>
          </a:xfrm>
          <a:prstGeom prst="cloudCallout">
            <a:avLst>
              <a:gd name="adj1" fmla="val -23982"/>
              <a:gd name="adj2" fmla="val 98831"/>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チーム</a:t>
            </a:r>
          </a:p>
        </p:txBody>
      </p:sp>
      <p:sp>
        <p:nvSpPr>
          <p:cNvPr id="7" name="思考の吹き出し: 雲形 6"/>
          <p:cNvSpPr/>
          <p:nvPr/>
        </p:nvSpPr>
        <p:spPr>
          <a:xfrm>
            <a:off x="601059" y="3337337"/>
            <a:ext cx="1735037" cy="1048922"/>
          </a:xfrm>
          <a:prstGeom prst="cloudCallout">
            <a:avLst>
              <a:gd name="adj1" fmla="val 80031"/>
              <a:gd name="adj2" fmla="val 32696"/>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協働</a:t>
            </a:r>
          </a:p>
        </p:txBody>
      </p:sp>
      <p:sp>
        <p:nvSpPr>
          <p:cNvPr id="9" name="思考の吹き出し: 雲形 8"/>
          <p:cNvSpPr/>
          <p:nvPr/>
        </p:nvSpPr>
        <p:spPr>
          <a:xfrm>
            <a:off x="3639505" y="2197425"/>
            <a:ext cx="1944216" cy="1107090"/>
          </a:xfrm>
          <a:prstGeom prst="cloudCallout">
            <a:avLst>
              <a:gd name="adj1" fmla="val 2167"/>
              <a:gd name="adj2" fmla="val 10289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多職種</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連携</a:t>
            </a:r>
          </a:p>
        </p:txBody>
      </p:sp>
      <p:sp>
        <p:nvSpPr>
          <p:cNvPr id="10" name="タイトル 1"/>
          <p:cNvSpPr>
            <a:spLocks noGrp="1"/>
          </p:cNvSpPr>
          <p:nvPr>
            <p:ph type="title"/>
          </p:nvPr>
        </p:nvSpPr>
        <p:spPr>
          <a:xfrm>
            <a:off x="519488" y="1548259"/>
            <a:ext cx="5543550" cy="431264"/>
          </a:xfrm>
        </p:spPr>
        <p:txBody>
          <a:bodyPr>
            <a:normAutofit/>
          </a:bodyPr>
          <a:lstStyle/>
          <a:p>
            <a:pPr algn="l"/>
            <a:r>
              <a:rPr kumimoji="1" lang="ja-JP" altLang="en-US" sz="2400" smtClean="0">
                <a:latin typeface="ＤＨＰ特太ゴシック体" panose="020B0500000000000000" pitchFamily="50" charset="-128"/>
                <a:ea typeface="ＤＨＰ特太ゴシック体" panose="020B0500000000000000" pitchFamily="50" charset="-128"/>
              </a:rPr>
              <a:t>ところで</a:t>
            </a:r>
            <a:r>
              <a:rPr kumimoji="1" lang="en-US" altLang="ja-JP" sz="2400" dirty="0">
                <a:latin typeface="ＤＨＰ特太ゴシック体" panose="020B0500000000000000" pitchFamily="50" charset="-128"/>
                <a:ea typeface="ＤＨＰ特太ゴシック体" panose="020B0500000000000000" pitchFamily="50" charset="-128"/>
              </a:rPr>
              <a:t>…</a:t>
            </a:r>
            <a:r>
              <a:rPr kumimoji="1" lang="ja-JP" altLang="en-US" sz="2400" dirty="0">
                <a:latin typeface="ＤＨＰ特太ゴシック体" panose="020B0500000000000000" pitchFamily="50" charset="-128"/>
                <a:ea typeface="ＤＨＰ特太ゴシック体" panose="020B0500000000000000" pitchFamily="50" charset="-128"/>
              </a:rPr>
              <a:t>そもそも連携・チームとは？</a:t>
            </a:r>
          </a:p>
        </p:txBody>
      </p:sp>
      <p:sp>
        <p:nvSpPr>
          <p:cNvPr id="12" name="コンテンツ プレースホルダー 2"/>
          <p:cNvSpPr txBox="1">
            <a:spLocks/>
          </p:cNvSpPr>
          <p:nvPr/>
        </p:nvSpPr>
        <p:spPr bwMode="auto">
          <a:xfrm>
            <a:off x="624591" y="5995611"/>
            <a:ext cx="7517328" cy="750563"/>
          </a:xfrm>
          <a:prstGeom prst="rect">
            <a:avLst/>
          </a:prstGeom>
          <a:noFill/>
          <a:ln w="25400">
            <a:solidFill>
              <a:schemeClr val="tx1"/>
            </a:solidFill>
            <a:miter lim="800000"/>
            <a:headEnd/>
            <a:tailEnd/>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823509" rtl="0" eaLnBrk="0" fontAlgn="base" latinLnBrk="0" hangingPunct="0">
              <a:lnSpc>
                <a:spcPct val="100000"/>
              </a:lnSpc>
              <a:spcBef>
                <a:spcPct val="20000"/>
              </a:spcBef>
              <a:spcAft>
                <a:spcPct val="0"/>
              </a:spcAft>
              <a:buClrTx/>
              <a:buSzTx/>
              <a:buFontTx/>
              <a:buNone/>
              <a:tabLst/>
              <a:defRPr/>
            </a:pPr>
            <a:r>
              <a:rPr kumimoji="1" lang="ja-JP" altLang="en-US" sz="1801" b="0" i="0" u="none" strike="noStrike" kern="0" cap="none" spc="0" normalizeH="0" baseline="0" noProof="0" dirty="0">
                <a:ln>
                  <a:noFill/>
                </a:ln>
                <a:solidFill>
                  <a:srgbClr val="000000"/>
                </a:solidFill>
                <a:effectLst/>
                <a:uLnTx/>
                <a:uFillTx/>
                <a:latin typeface="Arial"/>
                <a:ea typeface="ＭＳ Ｐゴシック"/>
                <a:cs typeface="+mn-cs"/>
              </a:rPr>
              <a:t>多職種連携、地域連携、地域医療連携、医療介護福祉連携、産官学連携、教育連携、他部門連携、大学連携、官民連携、産学連携、公民連携</a:t>
            </a:r>
            <a:r>
              <a:rPr kumimoji="1" lang="en-US" altLang="ja-JP" sz="1801" b="0" i="0" u="none" strike="noStrike" kern="0" cap="none" spc="0" normalizeH="0" baseline="0" noProof="0" dirty="0">
                <a:ln>
                  <a:noFill/>
                </a:ln>
                <a:solidFill>
                  <a:srgbClr val="000000"/>
                </a:solidFill>
                <a:effectLst/>
                <a:uLnTx/>
                <a:uFillTx/>
                <a:latin typeface="Arial"/>
                <a:ea typeface="ＭＳ Ｐゴシック"/>
                <a:cs typeface="+mn-cs"/>
              </a:rPr>
              <a:t>……</a:t>
            </a:r>
          </a:p>
        </p:txBody>
      </p:sp>
      <p:sp>
        <p:nvSpPr>
          <p:cNvPr id="13" name="Text Box 2"/>
          <p:cNvSpPr txBox="1">
            <a:spLocks noChangeArrowheads="1"/>
          </p:cNvSpPr>
          <p:nvPr/>
        </p:nvSpPr>
        <p:spPr bwMode="auto">
          <a:xfrm>
            <a:off x="611188" y="5583433"/>
            <a:ext cx="1484080" cy="415671"/>
          </a:xfrm>
          <a:prstGeom prst="rect">
            <a:avLst/>
          </a:prstGeom>
          <a:solidFill>
            <a:srgbClr val="3399FF"/>
          </a:solidFill>
          <a:ln>
            <a:noFill/>
          </a:ln>
          <a:scene3d>
            <a:camera prst="orthographicFront"/>
            <a:lightRig rig="threePt" dir="t"/>
          </a:scene3d>
          <a:sp3d>
            <a:bevelT/>
          </a:sp3d>
        </p:spPr>
        <p:txBody>
          <a:bodyPr wrap="square" lIns="82340" tIns="41170" rIns="82340" bIns="41170">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823509" rtl="0" eaLnBrk="0" fontAlgn="base" latinLnBrk="0" hangingPunct="0">
              <a:lnSpc>
                <a:spcPct val="100000"/>
              </a:lnSpc>
              <a:spcBef>
                <a:spcPct val="20000"/>
              </a:spcBef>
              <a:spcAft>
                <a:spcPct val="0"/>
              </a:spcAft>
              <a:buClrTx/>
              <a:buSzTx/>
              <a:buFontTx/>
              <a:buNone/>
              <a:tabLst/>
              <a:defRPr/>
            </a:pPr>
            <a:r>
              <a:rPr kumimoji="1" lang="ja-JP" altLang="en-US" sz="2161" b="1" i="0" u="none" strike="noStrike" kern="0" cap="none" spc="0" normalizeH="0" baseline="0" noProof="0" dirty="0">
                <a:ln>
                  <a:noFill/>
                </a:ln>
                <a:solidFill>
                  <a:schemeClr val="bg1"/>
                </a:solidFill>
                <a:effectLst/>
                <a:uLnTx/>
                <a:uFillTx/>
                <a:latin typeface="Arial"/>
                <a:ea typeface="ＭＳ Ｐゴシック"/>
                <a:cs typeface="+mn-cs"/>
              </a:rPr>
              <a:t>こんなに</a:t>
            </a:r>
            <a:endParaRPr kumimoji="1" lang="en-US" altLang="ja-JP" sz="2161"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2" name="スライド番号プレースホルダー 1"/>
          <p:cNvSpPr>
            <a:spLocks noGrp="1"/>
          </p:cNvSpPr>
          <p:nvPr>
            <p:ph type="sldNum" sz="quarter" idx="12"/>
          </p:nvPr>
        </p:nvSpPr>
        <p:spPr/>
        <p:txBody>
          <a:bodyPr/>
          <a:lstStyle/>
          <a:p>
            <a:fld id="{902C5854-7D26-4682-A2CE-373ED3E5E52D}" type="slidenum">
              <a:rPr kumimoji="1" lang="ja-JP" altLang="en-US" smtClean="0"/>
              <a:pPr/>
              <a:t>57</a:t>
            </a:fld>
            <a:endParaRPr kumimoji="1" lang="ja-JP" altLang="en-US"/>
          </a:p>
        </p:txBody>
      </p:sp>
      <p:sp>
        <p:nvSpPr>
          <p:cNvPr id="14" name="Rectangle 2"/>
          <p:cNvSpPr txBox="1">
            <a:spLocks noChangeArrowheads="1"/>
          </p:cNvSpPr>
          <p:nvPr/>
        </p:nvSpPr>
        <p:spPr>
          <a:xfrm>
            <a:off x="530352" y="426720"/>
            <a:ext cx="8497824" cy="107289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3200" smtClean="0">
                <a:solidFill>
                  <a:srgbClr val="C00000"/>
                </a:solidFill>
                <a:latin typeface="ＤＨＰ特太ゴシック体" panose="020B0500000000000000" pitchFamily="50" charset="-128"/>
                <a:ea typeface="ＤＨＰ特太ゴシック体" panose="020B0500000000000000" pitchFamily="50" charset="-128"/>
              </a:rPr>
              <a:t>１</a:t>
            </a:r>
            <a:r>
              <a:rPr lang="en-US" altLang="ja-JP" sz="3200" smtClean="0">
                <a:solidFill>
                  <a:srgbClr val="C00000"/>
                </a:solidFill>
                <a:latin typeface="ＤＨＰ特太ゴシック体" panose="020B0500000000000000" pitchFamily="50" charset="-128"/>
                <a:ea typeface="ＤＨＰ特太ゴシック体" panose="020B0500000000000000" pitchFamily="50" charset="-128"/>
              </a:rPr>
              <a:t>. </a:t>
            </a:r>
            <a:r>
              <a:rPr lang="ja-JP" altLang="en-US" sz="3200" smtClean="0">
                <a:solidFill>
                  <a:srgbClr val="C00000"/>
                </a:solidFill>
                <a:latin typeface="ＤＨＰ特太ゴシック体" panose="020B0500000000000000" pitchFamily="50" charset="-128"/>
                <a:ea typeface="ＤＨＰ特太ゴシック体" panose="020B0500000000000000" pitchFamily="50" charset="-128"/>
              </a:rPr>
              <a:t>「多職種連携」「チーム支援」とは</a:t>
            </a:r>
            <a:endParaRPr lang="en-US" altLang="ja-JP" sz="3200" smtClean="0">
              <a:solidFill>
                <a:srgbClr val="C00000"/>
              </a:solidFill>
              <a:latin typeface="ＤＨＰ特太ゴシック体" panose="020B0500000000000000" pitchFamily="50" charset="-128"/>
              <a:ea typeface="ＤＨＰ特太ゴシック体" panose="020B0500000000000000" pitchFamily="50" charset="-128"/>
            </a:endParaRPr>
          </a:p>
          <a:p>
            <a:r>
              <a:rPr lang="ja-JP" altLang="en-US" sz="3200" smtClean="0">
                <a:solidFill>
                  <a:srgbClr val="C00000"/>
                </a:solidFill>
                <a:latin typeface="ＤＨＰ特太ゴシック体" panose="020B0500000000000000" pitchFamily="50" charset="-128"/>
                <a:ea typeface="ＤＨＰ特太ゴシック体" panose="020B0500000000000000" pitchFamily="50" charset="-128"/>
              </a:rPr>
              <a:t>　 何かを理解する</a:t>
            </a:r>
            <a:endParaRPr lang="ja-JP" altLang="en-US" sz="3200" dirty="0">
              <a:solidFill>
                <a:srgbClr val="C00000"/>
              </a:solidFill>
              <a:latin typeface="ＤＨＰ特太ゴシック体" panose="020B0500000000000000" pitchFamily="50" charset="-128"/>
              <a:ea typeface="ＤＨＰ特太ゴシック体" panose="020B0500000000000000" pitchFamily="50" charset="-128"/>
            </a:endParaRPr>
          </a:p>
        </p:txBody>
      </p:sp>
    </p:spTree>
    <p:extLst>
      <p:ext uri="{BB962C8B-B14F-4D97-AF65-F5344CB8AC3E}">
        <p14:creationId xmlns:p14="http://schemas.microsoft.com/office/powerpoint/2010/main" val="279867650"/>
      </p:ext>
    </p:extLst>
  </p:cSld>
  <p:clrMapOvr>
    <a:masterClrMapping/>
  </p:clrMapOvr>
  <p:transition spd="med">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8922" y="255398"/>
            <a:ext cx="7886700" cy="1325563"/>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rPr>
              <a:t>それぞれの持つ意味（簡略）</a:t>
            </a:r>
            <a:r>
              <a:rPr kumimoji="1" lang="en-US" altLang="ja-JP" sz="3200" dirty="0">
                <a:solidFill>
                  <a:srgbClr val="C00000"/>
                </a:solidFill>
                <a:latin typeface="ＤＨＰ特太ゴシック体" panose="020B0500000000000000" pitchFamily="50" charset="-128"/>
                <a:ea typeface="ＤＨＰ特太ゴシック体" panose="020B0500000000000000" pitchFamily="50" charset="-128"/>
              </a:rPr>
              <a:t/>
            </a:r>
            <a:br>
              <a:rPr kumimoji="1" lang="en-US" altLang="ja-JP" sz="3200" dirty="0">
                <a:solidFill>
                  <a:srgbClr val="C00000"/>
                </a:solidFill>
                <a:latin typeface="ＤＨＰ特太ゴシック体" panose="020B0500000000000000" pitchFamily="50" charset="-128"/>
                <a:ea typeface="ＤＨＰ特太ゴシック体" panose="020B0500000000000000" pitchFamily="50" charset="-128"/>
              </a:rPr>
            </a:br>
            <a:r>
              <a:rPr kumimoji="1" lang="ja-JP" altLang="en-US" sz="2400" dirty="0">
                <a:solidFill>
                  <a:srgbClr val="C00000"/>
                </a:solidFill>
                <a:latin typeface="ＤＨＰ特太ゴシック体" panose="020B0500000000000000" pitchFamily="50" charset="-128"/>
                <a:ea typeface="ＤＨＰ特太ゴシック体" panose="020B0500000000000000" pitchFamily="50" charset="-128"/>
              </a:rPr>
              <a:t>（相談支援を軸として）</a:t>
            </a:r>
          </a:p>
        </p:txBody>
      </p:sp>
      <p:sp>
        <p:nvSpPr>
          <p:cNvPr id="3" name="コンテンツ プレースホルダー 2"/>
          <p:cNvSpPr>
            <a:spLocks noGrp="1"/>
          </p:cNvSpPr>
          <p:nvPr>
            <p:ph idx="1"/>
          </p:nvPr>
        </p:nvSpPr>
        <p:spPr>
          <a:xfrm>
            <a:off x="628650" y="1576134"/>
            <a:ext cx="8253222" cy="4938712"/>
          </a:xfrm>
        </p:spPr>
        <p:txBody>
          <a:bodyPr>
            <a:normAutofit fontScale="92500" lnSpcReduction="20000"/>
          </a:bodyPr>
          <a:lstStyle/>
          <a:p>
            <a:pPr marL="0" indent="0">
              <a:lnSpc>
                <a:spcPct val="110000"/>
              </a:lnSpc>
              <a:buNone/>
            </a:pPr>
            <a:r>
              <a:rPr kumimoji="1" lang="ja-JP" altLang="en-US" sz="3000" smtClean="0">
                <a:latin typeface="ＤＨＰ特太ゴシック体" panose="020B0500000000000000" pitchFamily="50" charset="-128"/>
                <a:ea typeface="ＤＨＰ特太ゴシック体" panose="020B0500000000000000" pitchFamily="50" charset="-128"/>
              </a:rPr>
              <a:t>①「</a:t>
            </a:r>
            <a:r>
              <a:rPr kumimoji="1" lang="ja-JP" altLang="en-US" sz="3000" dirty="0">
                <a:latin typeface="ＤＨＰ特太ゴシック体" panose="020B0500000000000000" pitchFamily="50" charset="-128"/>
                <a:ea typeface="ＤＨＰ特太ゴシック体" panose="020B0500000000000000" pitchFamily="50" charset="-128"/>
              </a:rPr>
              <a:t>チーム」とは</a:t>
            </a:r>
            <a:endParaRPr kumimoji="1" lang="en-US" altLang="ja-JP" sz="3000" dirty="0">
              <a:latin typeface="ＤＨＰ特太ゴシック体" panose="020B0500000000000000" pitchFamily="50" charset="-128"/>
              <a:ea typeface="ＤＨＰ特太ゴシック体" panose="020B0500000000000000" pitchFamily="50" charset="-128"/>
            </a:endParaRPr>
          </a:p>
          <a:p>
            <a:pPr marL="0" indent="0">
              <a:lnSpc>
                <a:spcPct val="110000"/>
              </a:lnSpc>
              <a:buNone/>
            </a:pPr>
            <a:r>
              <a:rPr lang="ja-JP" altLang="en-US" sz="2600" dirty="0">
                <a:latin typeface="ＭＳ ゴシック" panose="020B0609070205080204" pitchFamily="49" charset="-128"/>
                <a:ea typeface="ＭＳ ゴシック" panose="020B0609070205080204" pitchFamily="49" charset="-128"/>
              </a:rPr>
              <a:t>　ある目的を達成するために編成された集団</a:t>
            </a:r>
            <a:r>
              <a:rPr lang="ja-JP" altLang="en-US" sz="2600">
                <a:latin typeface="ＭＳ ゴシック" panose="020B0609070205080204" pitchFamily="49" charset="-128"/>
                <a:ea typeface="ＭＳ ゴシック" panose="020B0609070205080204" pitchFamily="49" charset="-128"/>
              </a:rPr>
              <a:t>の</a:t>
            </a:r>
            <a:r>
              <a:rPr lang="ja-JP" altLang="en-US" sz="2600" smtClean="0">
                <a:latin typeface="ＭＳ ゴシック" panose="020B0609070205080204" pitchFamily="49" charset="-128"/>
                <a:ea typeface="ＭＳ ゴシック" panose="020B0609070205080204" pitchFamily="49" charset="-128"/>
              </a:rPr>
              <a:t>こと。</a:t>
            </a:r>
            <a:endParaRPr lang="ja-JP" altLang="en-US" sz="2600" dirty="0">
              <a:latin typeface="ＭＳ ゴシック" panose="020B0609070205080204" pitchFamily="49" charset="-128"/>
              <a:ea typeface="ＭＳ ゴシック" panose="020B0609070205080204" pitchFamily="49" charset="-128"/>
            </a:endParaRPr>
          </a:p>
          <a:p>
            <a:pPr marL="0" lvl="0" indent="0">
              <a:lnSpc>
                <a:spcPct val="110000"/>
              </a:lnSpc>
              <a:spcBef>
                <a:spcPts val="0"/>
              </a:spcBef>
              <a:buClr>
                <a:srgbClr val="FFCC00"/>
              </a:buClr>
              <a:buNone/>
              <a:defRPr/>
            </a:pPr>
            <a:r>
              <a:rPr kumimoji="0" lang="ja-JP" altLang="en-US" sz="2600" kern="0" smtClean="0">
                <a:solidFill>
                  <a:srgbClr val="000000"/>
                </a:solidFill>
                <a:latin typeface="ＭＳ ゴシック" panose="020B0609070205080204" pitchFamily="49" charset="-128"/>
                <a:ea typeface="ＭＳ ゴシック" panose="020B0609070205080204" pitchFamily="49" charset="-128"/>
              </a:rPr>
              <a:t>　（</a:t>
            </a:r>
            <a:r>
              <a:rPr kumimoji="0" lang="ja-JP" altLang="en-US" sz="2600" kern="0" dirty="0">
                <a:solidFill>
                  <a:srgbClr val="000000"/>
                </a:solidFill>
                <a:latin typeface="ＭＳ ゴシック" panose="020B0609070205080204" pitchFamily="49" charset="-128"/>
                <a:ea typeface="ＭＳ ゴシック" panose="020B0609070205080204" pitchFamily="49" charset="-128"/>
              </a:rPr>
              <a:t>チームとはある特定の目的のために多様な人材が</a:t>
            </a:r>
            <a:r>
              <a:rPr kumimoji="0" lang="ja-JP" altLang="en-US" sz="2600" kern="0">
                <a:solidFill>
                  <a:srgbClr val="000000"/>
                </a:solidFill>
                <a:latin typeface="ＭＳ ゴシック" panose="020B0609070205080204" pitchFamily="49" charset="-128"/>
                <a:ea typeface="ＭＳ ゴシック" panose="020B0609070205080204" pitchFamily="49" charset="-128"/>
              </a:rPr>
              <a:t>集</a:t>
            </a:r>
            <a:r>
              <a:rPr kumimoji="0" lang="ja-JP" altLang="en-US" sz="2600" kern="0" smtClean="0">
                <a:solidFill>
                  <a:srgbClr val="000000"/>
                </a:solidFill>
                <a:latin typeface="ＭＳ ゴシック" panose="020B0609070205080204" pitchFamily="49" charset="-128"/>
                <a:ea typeface="ＭＳ ゴシック" panose="020B0609070205080204" pitchFamily="49" charset="-128"/>
              </a:rPr>
              <a:t>ま</a:t>
            </a:r>
          </a:p>
          <a:p>
            <a:pPr marL="0" lvl="0" indent="0">
              <a:lnSpc>
                <a:spcPct val="110000"/>
              </a:lnSpc>
              <a:spcBef>
                <a:spcPts val="0"/>
              </a:spcBef>
              <a:buClr>
                <a:srgbClr val="FFCC00"/>
              </a:buClr>
              <a:buNone/>
              <a:defRPr/>
            </a:pPr>
            <a:r>
              <a:rPr kumimoji="0" lang="ja-JP" altLang="en-US" sz="2600" kern="0" smtClean="0">
                <a:solidFill>
                  <a:srgbClr val="000000"/>
                </a:solidFill>
                <a:latin typeface="ＭＳ ゴシック" panose="020B0609070205080204" pitchFamily="49" charset="-128"/>
                <a:ea typeface="ＭＳ ゴシック" panose="020B0609070205080204" pitchFamily="49" charset="-128"/>
              </a:rPr>
              <a:t>　　り</a:t>
            </a:r>
            <a:r>
              <a:rPr kumimoji="0" lang="ja-JP" altLang="en-US" sz="2600" kern="0" dirty="0">
                <a:solidFill>
                  <a:srgbClr val="000000"/>
                </a:solidFill>
                <a:latin typeface="ＭＳ ゴシック" panose="020B0609070205080204" pitchFamily="49" charset="-128"/>
                <a:ea typeface="ＭＳ ゴシック" panose="020B0609070205080204" pitchFamily="49" charset="-128"/>
              </a:rPr>
              <a:t>協働を通じて相乗効果を生み出す少人数の集合体）</a:t>
            </a:r>
            <a:endParaRPr kumimoji="1" lang="en-US" altLang="ja-JP" sz="2600" dirty="0">
              <a:latin typeface="ＭＳ ゴシック" panose="020B0609070205080204" pitchFamily="49" charset="-128"/>
              <a:ea typeface="ＭＳ ゴシック" panose="020B0609070205080204" pitchFamily="49" charset="-128"/>
            </a:endParaRPr>
          </a:p>
          <a:p>
            <a:pPr marL="0" indent="0">
              <a:lnSpc>
                <a:spcPts val="600"/>
              </a:lnSpc>
              <a:buNone/>
            </a:pPr>
            <a:endParaRPr kumimoji="1" lang="en-US" altLang="ja-JP" sz="2400" smtClean="0">
              <a:latin typeface="ＭＳ Ｐゴシック" panose="020B0600070205080204" pitchFamily="50" charset="-128"/>
              <a:ea typeface="ＭＳ Ｐゴシック" panose="020B0600070205080204" pitchFamily="50" charset="-128"/>
            </a:endParaRPr>
          </a:p>
          <a:p>
            <a:pPr marL="0" indent="0">
              <a:lnSpc>
                <a:spcPct val="110000"/>
              </a:lnSpc>
              <a:buNone/>
            </a:pPr>
            <a:r>
              <a:rPr kumimoji="1" lang="ja-JP" altLang="en-US" sz="3000" smtClean="0">
                <a:latin typeface="ＤＨＰ特太ゴシック体" panose="020B0500000000000000" pitchFamily="50" charset="-128"/>
                <a:ea typeface="ＤＨＰ特太ゴシック体" panose="020B0500000000000000" pitchFamily="50" charset="-128"/>
              </a:rPr>
              <a:t>②</a:t>
            </a:r>
            <a:r>
              <a:rPr kumimoji="1" lang="ja-JP" altLang="en-US" sz="3000" dirty="0">
                <a:latin typeface="ＤＨＰ特太ゴシック体" panose="020B0500000000000000" pitchFamily="50" charset="-128"/>
                <a:ea typeface="ＤＨＰ特太ゴシック体" panose="020B0500000000000000" pitchFamily="50" charset="-128"/>
              </a:rPr>
              <a:t>「チーム支援」とは</a:t>
            </a:r>
            <a:endParaRPr kumimoji="1" lang="en-US" altLang="ja-JP" sz="3000" dirty="0">
              <a:latin typeface="ＤＨＰ特太ゴシック体" panose="020B0500000000000000" pitchFamily="50" charset="-128"/>
              <a:ea typeface="ＤＨＰ特太ゴシック体" panose="020B0500000000000000" pitchFamily="50" charset="-128"/>
            </a:endParaRPr>
          </a:p>
          <a:p>
            <a:pPr marL="0" indent="0">
              <a:lnSpc>
                <a:spcPct val="110000"/>
              </a:lnSpc>
              <a:buNone/>
            </a:pPr>
            <a:r>
              <a:rPr kumimoji="1" lang="ja-JP" altLang="en-US" sz="2600" dirty="0">
                <a:latin typeface="ＭＳ ゴシック" panose="020B0609070205080204" pitchFamily="49" charset="-128"/>
                <a:ea typeface="ＭＳ ゴシック" panose="020B0609070205080204" pitchFamily="49" charset="-128"/>
              </a:rPr>
              <a:t>　目標や方針を共有し、目的達成の</a:t>
            </a:r>
            <a:r>
              <a:rPr kumimoji="1" lang="ja-JP" altLang="en-US" sz="2600">
                <a:latin typeface="ＭＳ ゴシック" panose="020B0609070205080204" pitchFamily="49" charset="-128"/>
                <a:ea typeface="ＭＳ ゴシック" panose="020B0609070205080204" pitchFamily="49" charset="-128"/>
              </a:rPr>
              <a:t>ため</a:t>
            </a:r>
            <a:r>
              <a:rPr kumimoji="1" lang="ja-JP" altLang="en-US" sz="2600" smtClean="0">
                <a:latin typeface="ＭＳ ゴシック" panose="020B0609070205080204" pitchFamily="49" charset="-128"/>
                <a:ea typeface="ＭＳ ゴシック" panose="020B0609070205080204" pitchFamily="49" charset="-128"/>
              </a:rPr>
              <a:t>お互いを活かしな</a:t>
            </a:r>
          </a:p>
          <a:p>
            <a:pPr marL="0" indent="0">
              <a:lnSpc>
                <a:spcPct val="110000"/>
              </a:lnSpc>
              <a:buNone/>
            </a:pPr>
            <a:r>
              <a:rPr kumimoji="1" lang="ja-JP" altLang="en-US" sz="2600" smtClean="0">
                <a:latin typeface="ＭＳ ゴシック" panose="020B0609070205080204" pitchFamily="49" charset="-128"/>
                <a:ea typeface="ＭＳ ゴシック" panose="020B0609070205080204" pitchFamily="49" charset="-128"/>
              </a:rPr>
              <a:t>　がら</a:t>
            </a:r>
            <a:r>
              <a:rPr kumimoji="1" lang="ja-JP" altLang="en-US" sz="2600" dirty="0">
                <a:latin typeface="ＭＳ ゴシック" panose="020B0609070205080204" pitchFamily="49" charset="-128"/>
                <a:ea typeface="ＭＳ ゴシック" panose="020B0609070205080204" pitchFamily="49" charset="-128"/>
              </a:rPr>
              <a:t>協力すること</a:t>
            </a:r>
            <a:endParaRPr kumimoji="1" lang="en-US" altLang="ja-JP" sz="2600" dirty="0">
              <a:latin typeface="ＭＳ ゴシック" panose="020B0609070205080204" pitchFamily="49" charset="-128"/>
              <a:ea typeface="ＭＳ ゴシック" panose="020B0609070205080204" pitchFamily="49" charset="-128"/>
            </a:endParaRPr>
          </a:p>
          <a:p>
            <a:pPr marL="0" indent="0">
              <a:lnSpc>
                <a:spcPts val="600"/>
              </a:lnSpc>
              <a:buNone/>
            </a:pPr>
            <a:endParaRPr lang="en-US" altLang="ja-JP" sz="2600" dirty="0">
              <a:latin typeface="ＭＳ ゴシック" panose="020B0609070205080204" pitchFamily="49" charset="-128"/>
              <a:ea typeface="ＭＳ ゴシック" panose="020B0609070205080204" pitchFamily="49" charset="-128"/>
            </a:endParaRPr>
          </a:p>
          <a:p>
            <a:pPr marL="0" indent="0">
              <a:lnSpc>
                <a:spcPct val="110000"/>
              </a:lnSpc>
              <a:buNone/>
            </a:pPr>
            <a:r>
              <a:rPr kumimoji="1" lang="ja-JP" altLang="en-US" sz="3000" dirty="0">
                <a:latin typeface="ＤＨＰ特太ゴシック体" panose="020B0500000000000000" pitchFamily="50" charset="-128"/>
                <a:ea typeface="ＤＨＰ特太ゴシック体" panose="020B0500000000000000" pitchFamily="50" charset="-128"/>
              </a:rPr>
              <a:t>③「連携」とは</a:t>
            </a:r>
            <a:endParaRPr kumimoji="1" lang="en-US" altLang="ja-JP" sz="3000" dirty="0">
              <a:latin typeface="ＤＨＰ特太ゴシック体" panose="020B0500000000000000" pitchFamily="50" charset="-128"/>
              <a:ea typeface="ＤＨＰ特太ゴシック体" panose="020B0500000000000000" pitchFamily="50" charset="-128"/>
            </a:endParaRPr>
          </a:p>
          <a:p>
            <a:pPr marL="0" indent="0">
              <a:lnSpc>
                <a:spcPct val="110000"/>
              </a:lnSpc>
              <a:buNone/>
            </a:pPr>
            <a:r>
              <a:rPr kumimoji="1" lang="ja-JP" altLang="en-US" sz="2600" dirty="0">
                <a:latin typeface="ＭＳ ゴシック" panose="020B0609070205080204" pitchFamily="49" charset="-128"/>
                <a:ea typeface="ＭＳ ゴシック" panose="020B0609070205080204" pitchFamily="49" charset="-128"/>
              </a:rPr>
              <a:t>　多職種、複数の関係者が共有する目標の達成を</a:t>
            </a:r>
            <a:r>
              <a:rPr kumimoji="1" lang="ja-JP" altLang="en-US" sz="2600">
                <a:latin typeface="ＭＳ ゴシック" panose="020B0609070205080204" pitchFamily="49" charset="-128"/>
                <a:ea typeface="ＭＳ ゴシック" panose="020B0609070205080204" pitchFamily="49" charset="-128"/>
              </a:rPr>
              <a:t>目指す</a:t>
            </a:r>
            <a:r>
              <a:rPr kumimoji="1" lang="ja-JP" altLang="en-US" sz="2600" smtClean="0">
                <a:latin typeface="ＭＳ ゴシック" panose="020B0609070205080204" pitchFamily="49" charset="-128"/>
                <a:ea typeface="ＭＳ ゴシック" panose="020B0609070205080204" pitchFamily="49" charset="-128"/>
              </a:rPr>
              <a:t>プ</a:t>
            </a:r>
          </a:p>
          <a:p>
            <a:pPr marL="0" indent="0">
              <a:lnSpc>
                <a:spcPct val="110000"/>
              </a:lnSpc>
              <a:buNone/>
            </a:pPr>
            <a:r>
              <a:rPr kumimoji="1" lang="ja-JP" altLang="en-US" sz="2600" smtClean="0">
                <a:latin typeface="ＭＳ ゴシック" panose="020B0609070205080204" pitchFamily="49" charset="-128"/>
                <a:ea typeface="ＭＳ ゴシック" panose="020B0609070205080204" pitchFamily="49" charset="-128"/>
              </a:rPr>
              <a:t>　ロセス</a:t>
            </a:r>
            <a:r>
              <a:rPr kumimoji="1" lang="ja-JP" altLang="en-US" sz="2600" dirty="0">
                <a:latin typeface="ＭＳ ゴシック" panose="020B0609070205080204" pitchFamily="49" charset="-128"/>
                <a:ea typeface="ＭＳ ゴシック" panose="020B0609070205080204" pitchFamily="49" charset="-128"/>
              </a:rPr>
              <a:t>（つながり）のこと</a:t>
            </a:r>
            <a:endParaRPr kumimoji="1" lang="en-US" altLang="ja-JP" sz="2600" dirty="0">
              <a:latin typeface="ＭＳ ゴシック" panose="020B0609070205080204" pitchFamily="49" charset="-128"/>
              <a:ea typeface="ＭＳ ゴシック" panose="020B0609070205080204" pitchFamily="49" charset="-128"/>
            </a:endParaRPr>
          </a:p>
          <a:p>
            <a:pPr marL="0" indent="0">
              <a:lnSpc>
                <a:spcPct val="110000"/>
              </a:lnSpc>
              <a:buNone/>
            </a:pPr>
            <a:endParaRPr kumimoji="1" lang="en-US" altLang="ja-JP" sz="2400" dirty="0">
              <a:latin typeface="ＭＳ Ｐゴシック" panose="020B0600070205080204" pitchFamily="50" charset="-128"/>
              <a:ea typeface="ＭＳ Ｐゴシック" panose="020B0600070205080204" pitchFamily="50" charset="-128"/>
            </a:endParaRPr>
          </a:p>
          <a:p>
            <a:pPr marL="0" indent="0">
              <a:lnSpc>
                <a:spcPct val="110000"/>
              </a:lnSpc>
              <a:buNone/>
            </a:pPr>
            <a:endParaRPr kumimoji="1" lang="en-US" altLang="ja-JP" sz="2400" dirty="0">
              <a:latin typeface="ＭＳ Ｐゴシック" panose="020B0600070205080204" pitchFamily="50" charset="-128"/>
              <a:ea typeface="ＭＳ Ｐゴシック" panose="020B0600070205080204" pitchFamily="50" charset="-128"/>
            </a:endParaRPr>
          </a:p>
          <a:p>
            <a:pPr marL="0" indent="0">
              <a:lnSpc>
                <a:spcPct val="110000"/>
              </a:lnSpc>
              <a:buNone/>
            </a:pPr>
            <a:endParaRPr kumimoji="1" lang="en-US" altLang="ja-JP" sz="2400" dirty="0">
              <a:latin typeface="ＭＳ Ｐゴシック" panose="020B0600070205080204" pitchFamily="50" charset="-128"/>
              <a:ea typeface="ＭＳ Ｐゴシック" panose="020B0600070205080204" pitchFamily="50" charset="-128"/>
            </a:endParaRPr>
          </a:p>
          <a:p>
            <a:pPr marL="0" indent="0">
              <a:lnSpc>
                <a:spcPct val="110000"/>
              </a:lnSpc>
              <a:buNone/>
            </a:pP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902C5854-7D26-4682-A2CE-373ED3E5E52D}" type="slidenum">
              <a:rPr kumimoji="1" lang="ja-JP" altLang="en-US" smtClean="0"/>
              <a:pPr/>
              <a:t>58</a:t>
            </a:fld>
            <a:endParaRPr kumimoji="1" lang="ja-JP" altLang="en-US"/>
          </a:p>
        </p:txBody>
      </p:sp>
    </p:spTree>
    <p:extLst>
      <p:ext uri="{BB962C8B-B14F-4D97-AF65-F5344CB8AC3E}">
        <p14:creationId xmlns:p14="http://schemas.microsoft.com/office/powerpoint/2010/main" val="3496118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3306" y="121286"/>
            <a:ext cx="7886700" cy="1325563"/>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rPr>
              <a:t>連携関連用語の段階整理</a:t>
            </a:r>
          </a:p>
        </p:txBody>
      </p:sp>
      <p:sp>
        <p:nvSpPr>
          <p:cNvPr id="3" name="コンテンツ プレースホルダー 2"/>
          <p:cNvSpPr>
            <a:spLocks noGrp="1"/>
          </p:cNvSpPr>
          <p:nvPr>
            <p:ph idx="1"/>
          </p:nvPr>
        </p:nvSpPr>
        <p:spPr>
          <a:xfrm>
            <a:off x="618424" y="1463041"/>
            <a:ext cx="8135431" cy="890016"/>
          </a:xfrm>
        </p:spPr>
        <p:txBody>
          <a:bodyPr>
            <a:noAutofit/>
          </a:bodyPr>
          <a:lstStyle/>
          <a:p>
            <a:pPr marL="0" indent="0">
              <a:buNone/>
            </a:pPr>
            <a:r>
              <a:rPr lang="ja-JP" altLang="en-US" sz="2000" dirty="0">
                <a:latin typeface="ＭＳ Ｐゴシック" panose="020B0600070205080204" pitchFamily="50" charset="-128"/>
                <a:ea typeface="ＭＳ Ｐゴシック" panose="020B0600070205080204" pitchFamily="50" charset="-128"/>
              </a:rPr>
              <a:t>海外の研究者</a:t>
            </a:r>
            <a:r>
              <a:rPr lang="ja-JP" altLang="en-US" sz="2000">
                <a:latin typeface="ＭＳ Ｐゴシック" panose="020B0600070205080204" pitchFamily="50" charset="-128"/>
                <a:ea typeface="ＭＳ Ｐゴシック" panose="020B0600070205080204" pitchFamily="50" charset="-128"/>
              </a:rPr>
              <a:t>が</a:t>
            </a:r>
            <a:r>
              <a:rPr lang="ja-JP" altLang="en-US" sz="2000" smtClean="0">
                <a:latin typeface="ＭＳ Ｐゴシック" panose="020B0600070205080204" pitchFamily="50" charset="-128"/>
                <a:ea typeface="ＭＳ Ｐゴシック" panose="020B0600070205080204" pitchFamily="50" charset="-128"/>
              </a:rPr>
              <a:t>用いる　</a:t>
            </a:r>
            <a:r>
              <a:rPr lang="en-US" altLang="ja-JP" sz="2000" smtClean="0">
                <a:latin typeface="ＭＳ Ｐゴシック" panose="020B0600070205080204" pitchFamily="50" charset="-128"/>
                <a:ea typeface="ＭＳ Ｐゴシック" panose="020B0600070205080204" pitchFamily="50" charset="-128"/>
              </a:rPr>
              <a:t>"linkage""coordination""cooperation""collaboration" </a:t>
            </a:r>
            <a:r>
              <a:rPr lang="ja-JP" altLang="en-US" sz="2000" smtClean="0">
                <a:latin typeface="ＭＳ Ｐゴシック" panose="020B0600070205080204" pitchFamily="50" charset="-128"/>
                <a:ea typeface="ＭＳ Ｐゴシック" panose="020B0600070205080204" pitchFamily="50" charset="-128"/>
              </a:rPr>
              <a:t>などの用語は，いずれも「連携」と訳されることがある。（野中）</a:t>
            </a: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5" name="四角形: 角を丸くする 3"/>
          <p:cNvSpPr/>
          <p:nvPr/>
        </p:nvSpPr>
        <p:spPr>
          <a:xfrm>
            <a:off x="7740352" y="116632"/>
            <a:ext cx="1224136" cy="50405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a:t>
            </a:r>
          </a:p>
        </p:txBody>
      </p:sp>
      <p:graphicFrame>
        <p:nvGraphicFramePr>
          <p:cNvPr id="4" name="表 3"/>
          <p:cNvGraphicFramePr>
            <a:graphicFrameLocks noGrp="1"/>
          </p:cNvGraphicFramePr>
          <p:nvPr>
            <p:extLst>
              <p:ext uri="{D42A27DB-BD31-4B8C-83A1-F6EECF244321}">
                <p14:modId xmlns:p14="http://schemas.microsoft.com/office/powerpoint/2010/main" val="3873226473"/>
              </p:ext>
            </p:extLst>
          </p:nvPr>
        </p:nvGraphicFramePr>
        <p:xfrm>
          <a:off x="633984" y="2497610"/>
          <a:ext cx="8119871" cy="3229864"/>
        </p:xfrm>
        <a:graphic>
          <a:graphicData uri="http://schemas.openxmlformats.org/drawingml/2006/table">
            <a:tbl>
              <a:tblPr firstRow="1" bandRow="1">
                <a:tableStyleId>{5940675A-B579-460E-94D1-54222C63F5DA}</a:tableStyleId>
              </a:tblPr>
              <a:tblGrid>
                <a:gridCol w="785476">
                  <a:extLst>
                    <a:ext uri="{9D8B030D-6E8A-4147-A177-3AD203B41FA5}">
                      <a16:colId xmlns:a16="http://schemas.microsoft.com/office/drawing/2014/main" val="1158335701"/>
                    </a:ext>
                  </a:extLst>
                </a:gridCol>
                <a:gridCol w="2963386">
                  <a:extLst>
                    <a:ext uri="{9D8B030D-6E8A-4147-A177-3AD203B41FA5}">
                      <a16:colId xmlns:a16="http://schemas.microsoft.com/office/drawing/2014/main" val="387964411"/>
                    </a:ext>
                  </a:extLst>
                </a:gridCol>
                <a:gridCol w="821179">
                  <a:extLst>
                    <a:ext uri="{9D8B030D-6E8A-4147-A177-3AD203B41FA5}">
                      <a16:colId xmlns:a16="http://schemas.microsoft.com/office/drawing/2014/main" val="2210023692"/>
                    </a:ext>
                  </a:extLst>
                </a:gridCol>
                <a:gridCol w="3549830">
                  <a:extLst>
                    <a:ext uri="{9D8B030D-6E8A-4147-A177-3AD203B41FA5}">
                      <a16:colId xmlns:a16="http://schemas.microsoft.com/office/drawing/2014/main" val="3877849045"/>
                    </a:ext>
                  </a:extLst>
                </a:gridCol>
              </a:tblGrid>
              <a:tr h="396240">
                <a:tc>
                  <a:txBody>
                    <a:bodyPr/>
                    <a:lstStyle/>
                    <a:p>
                      <a:pPr algn="ctr"/>
                      <a:r>
                        <a:rPr kumimoji="1" lang="ja-JP" altLang="en-US" sz="2000" dirty="0">
                          <a:solidFill>
                            <a:schemeClr val="bg1"/>
                          </a:solidFill>
                          <a:latin typeface="ＭＳ ゴシック" panose="020B0609070205080204" pitchFamily="49" charset="-128"/>
                          <a:ea typeface="ＭＳ ゴシック" panose="020B0609070205080204" pitchFamily="49" charset="-128"/>
                        </a:rPr>
                        <a:t>段階</a:t>
                      </a:r>
                    </a:p>
                  </a:txBody>
                  <a:tcPr>
                    <a:solidFill>
                      <a:schemeClr val="accent6">
                        <a:lumMod val="75000"/>
                      </a:schemeClr>
                    </a:solidFill>
                  </a:tcPr>
                </a:tc>
                <a:tc>
                  <a:txBody>
                    <a:bodyPr/>
                    <a:lstStyle/>
                    <a:p>
                      <a:pPr algn="ctr"/>
                      <a:r>
                        <a:rPr kumimoji="1" lang="ja-JP" altLang="en-US" sz="2000" dirty="0">
                          <a:solidFill>
                            <a:schemeClr val="bg1"/>
                          </a:solidFill>
                          <a:latin typeface="ＭＳ ゴシック" panose="020B0609070205080204" pitchFamily="49" charset="-128"/>
                          <a:ea typeface="ＭＳ ゴシック" panose="020B0609070205080204" pitchFamily="49" charset="-128"/>
                        </a:rPr>
                        <a:t>言語</a:t>
                      </a:r>
                    </a:p>
                  </a:txBody>
                  <a:tcPr>
                    <a:solidFill>
                      <a:schemeClr val="accent6">
                        <a:lumMod val="75000"/>
                      </a:schemeClr>
                    </a:solidFill>
                  </a:tcPr>
                </a:tc>
                <a:tc>
                  <a:txBody>
                    <a:bodyPr/>
                    <a:lstStyle/>
                    <a:p>
                      <a:pPr algn="ctr"/>
                      <a:r>
                        <a:rPr kumimoji="1" lang="ja-JP" altLang="en-US" sz="2000" dirty="0">
                          <a:solidFill>
                            <a:schemeClr val="bg1"/>
                          </a:solidFill>
                          <a:latin typeface="ＭＳ ゴシック" panose="020B0609070205080204" pitchFamily="49" charset="-128"/>
                          <a:ea typeface="ＭＳ ゴシック" panose="020B0609070205080204" pitchFamily="49" charset="-128"/>
                        </a:rPr>
                        <a:t>意味</a:t>
                      </a:r>
                    </a:p>
                  </a:txBody>
                  <a:tcPr>
                    <a:solidFill>
                      <a:schemeClr val="accent6">
                        <a:lumMod val="75000"/>
                      </a:schemeClr>
                    </a:solidFill>
                  </a:tcPr>
                </a:tc>
                <a:tc>
                  <a:txBody>
                    <a:bodyPr/>
                    <a:lstStyle/>
                    <a:p>
                      <a:pPr algn="ctr"/>
                      <a:r>
                        <a:rPr kumimoji="1" lang="ja-JP" altLang="en-US" sz="2000" dirty="0">
                          <a:solidFill>
                            <a:schemeClr val="bg1"/>
                          </a:solidFill>
                          <a:latin typeface="ＭＳ ゴシック" panose="020B0609070205080204" pitchFamily="49" charset="-128"/>
                          <a:ea typeface="ＭＳ ゴシック" panose="020B0609070205080204" pitchFamily="49" charset="-128"/>
                        </a:rPr>
                        <a:t>和訳</a:t>
                      </a:r>
                    </a:p>
                  </a:txBody>
                  <a:tcPr>
                    <a:solidFill>
                      <a:schemeClr val="accent6">
                        <a:lumMod val="75000"/>
                      </a:schemeClr>
                    </a:solidFill>
                  </a:tcPr>
                </a:tc>
                <a:extLst>
                  <a:ext uri="{0D108BD9-81ED-4DB2-BD59-A6C34878D82A}">
                    <a16:rowId xmlns:a16="http://schemas.microsoft.com/office/drawing/2014/main" val="2884766589"/>
                  </a:ext>
                </a:extLst>
              </a:tr>
              <a:tr h="593062">
                <a:tc>
                  <a:txBody>
                    <a:bodyPr/>
                    <a:lstStyle/>
                    <a:p>
                      <a:pPr algn="ctr"/>
                      <a:r>
                        <a:rPr kumimoji="1" lang="ja-JP" altLang="en-US" sz="2000" dirty="0">
                          <a:latin typeface="ＭＳ ゴシック" panose="020B0609070205080204" pitchFamily="49" charset="-128"/>
                          <a:ea typeface="ＭＳ ゴシック" panose="020B0609070205080204" pitchFamily="49" charset="-128"/>
                        </a:rPr>
                        <a:t>第１段階</a:t>
                      </a:r>
                    </a:p>
                  </a:txBody>
                  <a:tcPr anchor="ctr"/>
                </a:tc>
                <a:tc>
                  <a:txBody>
                    <a:bodyPr/>
                    <a:lstStyle/>
                    <a:p>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Linkage</a:t>
                      </a:r>
                    </a:p>
                    <a:p>
                      <a:r>
                        <a:rPr kumimoji="1" lang="en-US" altLang="ja-JP" sz="2000" b="0" i="0" u="none" strike="noStrike" kern="1200" cap="none" spc="0" normalizeH="0" baseline="0" noProof="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リンケージ</a:t>
                      </a:r>
                      <a:r>
                        <a:rPr kumimoji="1" lang="en-US" altLang="ja-JP" sz="2000" b="0" i="0" u="none" strike="noStrike" kern="1200" cap="none" spc="0" normalizeH="0" baseline="0" noProof="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0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2000" dirty="0">
                          <a:latin typeface="ＭＳ ゴシック" panose="020B0609070205080204" pitchFamily="49" charset="-128"/>
                          <a:ea typeface="ＭＳ ゴシック" panose="020B0609070205080204" pitchFamily="49" charset="-128"/>
                        </a:rPr>
                        <a:t>連結</a:t>
                      </a:r>
                    </a:p>
                  </a:txBody>
                  <a:tcPr anchor="ctr"/>
                </a:tc>
                <a:tc>
                  <a:txBody>
                    <a:bodyPr/>
                    <a:lstStyle/>
                    <a:p>
                      <a:pPr algn="l"/>
                      <a:r>
                        <a:rPr kumimoji="1" lang="ja-JP" altLang="en-US" sz="2000" dirty="0">
                          <a:latin typeface="ＭＳ ゴシック" panose="020B0609070205080204" pitchFamily="49" charset="-128"/>
                          <a:ea typeface="ＭＳ ゴシック" panose="020B0609070205080204" pitchFamily="49" charset="-128"/>
                        </a:rPr>
                        <a:t>結合、連鎖、連携、つながり</a:t>
                      </a:r>
                    </a:p>
                  </a:txBody>
                  <a:tcPr anchor="ctr"/>
                </a:tc>
                <a:extLst>
                  <a:ext uri="{0D108BD9-81ED-4DB2-BD59-A6C34878D82A}">
                    <a16:rowId xmlns:a16="http://schemas.microsoft.com/office/drawing/2014/main" val="823767420"/>
                  </a:ext>
                </a:extLst>
              </a:tr>
              <a:tr h="562582">
                <a:tc>
                  <a:txBody>
                    <a:bodyPr/>
                    <a:lstStyle/>
                    <a:p>
                      <a:pPr algn="ctr"/>
                      <a:r>
                        <a:rPr kumimoji="1" lang="ja-JP" altLang="en-US" sz="2000" dirty="0">
                          <a:latin typeface="ＭＳ ゴシック" panose="020B0609070205080204" pitchFamily="49" charset="-128"/>
                          <a:ea typeface="ＭＳ ゴシック" panose="020B0609070205080204" pitchFamily="49" charset="-128"/>
                        </a:rPr>
                        <a:t>第２段階</a:t>
                      </a:r>
                    </a:p>
                  </a:txBody>
                  <a:tcPr anchor="ctr"/>
                </a:tc>
                <a:tc>
                  <a:txBody>
                    <a:bodyPr/>
                    <a:lstStyle/>
                    <a:p>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Coordination</a:t>
                      </a:r>
                    </a:p>
                    <a:p>
                      <a:r>
                        <a:rPr kumimoji="1" lang="en-US" altLang="ja-JP" sz="2000" b="0" i="0" u="none" strike="noStrike" kern="1200" cap="none" spc="0" normalizeH="0" baseline="0" noProof="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コーディネーション</a:t>
                      </a:r>
                      <a:r>
                        <a:rPr kumimoji="1" lang="en-US" altLang="ja-JP" sz="2000" b="0" i="0" u="none" strike="noStrike" kern="1200" cap="none" spc="0" normalizeH="0" baseline="0" noProof="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0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2000" dirty="0">
                          <a:latin typeface="ＭＳ ゴシック" panose="020B0609070205080204" pitchFamily="49" charset="-128"/>
                          <a:ea typeface="ＭＳ ゴシック" panose="020B0609070205080204" pitchFamily="49" charset="-128"/>
                        </a:rPr>
                        <a:t>調整</a:t>
                      </a:r>
                    </a:p>
                  </a:txBody>
                  <a:tcPr anchor="ctr"/>
                </a:tc>
                <a:tc>
                  <a:txBody>
                    <a:bodyPr/>
                    <a:lstStyle/>
                    <a:p>
                      <a:pPr algn="l"/>
                      <a:r>
                        <a:rPr kumimoji="1" lang="ja-JP" altLang="en-US" sz="2000" dirty="0">
                          <a:latin typeface="ＭＳ ゴシック" panose="020B0609070205080204" pitchFamily="49" charset="-128"/>
                          <a:ea typeface="ＭＳ ゴシック" panose="020B0609070205080204" pitchFamily="49" charset="-128"/>
                        </a:rPr>
                        <a:t>同等（にする</a:t>
                      </a:r>
                      <a:r>
                        <a:rPr kumimoji="1" lang="ja-JP" altLang="en-US" sz="2000">
                          <a:latin typeface="ＭＳ ゴシック" panose="020B0609070205080204" pitchFamily="49" charset="-128"/>
                          <a:ea typeface="ＭＳ ゴシック" panose="020B0609070205080204" pitchFamily="49" charset="-128"/>
                        </a:rPr>
                        <a:t>）</a:t>
                      </a:r>
                      <a:r>
                        <a:rPr kumimoji="1" lang="ja-JP" altLang="en-US" sz="2000" smtClean="0">
                          <a:latin typeface="ＭＳ ゴシック" panose="020B0609070205080204" pitchFamily="49" charset="-128"/>
                          <a:ea typeface="ＭＳ ゴシック" panose="020B0609070205080204" pitchFamily="49" charset="-128"/>
                        </a:rPr>
                        <a:t>、</a:t>
                      </a:r>
                      <a:endParaRPr kumimoji="1" lang="en-US" altLang="ja-JP" sz="2000" smtClean="0">
                        <a:latin typeface="ＭＳ ゴシック" panose="020B0609070205080204" pitchFamily="49" charset="-128"/>
                        <a:ea typeface="ＭＳ ゴシック" panose="020B0609070205080204" pitchFamily="49" charset="-128"/>
                      </a:endParaRPr>
                    </a:p>
                    <a:p>
                      <a:pPr algn="l"/>
                      <a:r>
                        <a:rPr kumimoji="1" lang="ja-JP" altLang="en-US" sz="2000" smtClean="0">
                          <a:latin typeface="ＭＳ ゴシック" panose="020B0609070205080204" pitchFamily="49" charset="-128"/>
                          <a:ea typeface="ＭＳ ゴシック" panose="020B0609070205080204" pitchFamily="49" charset="-128"/>
                        </a:rPr>
                        <a:t>調整</a:t>
                      </a:r>
                      <a:r>
                        <a:rPr kumimoji="1" lang="ja-JP" altLang="en-US" sz="2000" dirty="0">
                          <a:latin typeface="ＭＳ ゴシック" panose="020B0609070205080204" pitchFamily="49" charset="-128"/>
                          <a:ea typeface="ＭＳ ゴシック" panose="020B0609070205080204" pitchFamily="49" charset="-128"/>
                        </a:rPr>
                        <a:t>（すること）</a:t>
                      </a:r>
                    </a:p>
                  </a:txBody>
                  <a:tcPr anchor="ctr"/>
                </a:tc>
                <a:extLst>
                  <a:ext uri="{0D108BD9-81ED-4DB2-BD59-A6C34878D82A}">
                    <a16:rowId xmlns:a16="http://schemas.microsoft.com/office/drawing/2014/main" val="584904686"/>
                  </a:ext>
                </a:extLst>
              </a:tr>
              <a:tr h="495526">
                <a:tc>
                  <a:txBody>
                    <a:bodyPr/>
                    <a:lstStyle/>
                    <a:p>
                      <a:pPr algn="ctr"/>
                      <a:r>
                        <a:rPr kumimoji="1" lang="ja-JP" altLang="en-US" sz="2000" dirty="0">
                          <a:latin typeface="ＭＳ ゴシック" panose="020B0609070205080204" pitchFamily="49" charset="-128"/>
                          <a:ea typeface="ＭＳ ゴシック" panose="020B0609070205080204" pitchFamily="49" charset="-128"/>
                        </a:rPr>
                        <a:t>第３段階</a:t>
                      </a:r>
                    </a:p>
                  </a:txBody>
                  <a:tcPr anchor="ctr"/>
                </a:tc>
                <a:tc>
                  <a:txBody>
                    <a:bodyPr/>
                    <a:lstStyle/>
                    <a:p>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Cooperation</a:t>
                      </a:r>
                    </a:p>
                    <a:p>
                      <a:r>
                        <a:rPr kumimoji="1" lang="en-US" altLang="ja-JP" sz="2000" b="0" i="0" u="none" strike="noStrike" kern="1200" cap="none" spc="0" normalizeH="0" baseline="0" noProof="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コーオペレイション</a:t>
                      </a:r>
                      <a:r>
                        <a:rPr kumimoji="1" lang="en-US" altLang="ja-JP" sz="2000" b="0" i="0" u="none" strike="noStrike" kern="1200" cap="none" spc="0" normalizeH="0" baseline="0" noProof="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0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2000" dirty="0">
                          <a:latin typeface="ＭＳ ゴシック" panose="020B0609070205080204" pitchFamily="49" charset="-128"/>
                          <a:ea typeface="ＭＳ ゴシック" panose="020B0609070205080204" pitchFamily="49" charset="-128"/>
                        </a:rPr>
                        <a:t>連携</a:t>
                      </a:r>
                    </a:p>
                  </a:txBody>
                  <a:tcPr anchor="ctr"/>
                </a:tc>
                <a:tc>
                  <a:txBody>
                    <a:bodyPr/>
                    <a:lstStyle/>
                    <a:p>
                      <a:pPr algn="l"/>
                      <a:r>
                        <a:rPr kumimoji="1" lang="ja-JP" altLang="en-US" sz="2000" dirty="0">
                          <a:latin typeface="ＭＳ ゴシック" panose="020B0609070205080204" pitchFamily="49" charset="-128"/>
                          <a:ea typeface="ＭＳ ゴシック" panose="020B0609070205080204" pitchFamily="49" charset="-128"/>
                        </a:rPr>
                        <a:t>協力、協働、提携、協調性、援助</a:t>
                      </a:r>
                    </a:p>
                  </a:txBody>
                  <a:tcPr anchor="ctr"/>
                </a:tc>
                <a:extLst>
                  <a:ext uri="{0D108BD9-81ED-4DB2-BD59-A6C34878D82A}">
                    <a16:rowId xmlns:a16="http://schemas.microsoft.com/office/drawing/2014/main" val="2072700132"/>
                  </a:ext>
                </a:extLst>
              </a:tr>
              <a:tr h="730504">
                <a:tc>
                  <a:txBody>
                    <a:bodyPr/>
                    <a:lstStyle/>
                    <a:p>
                      <a:pPr algn="ctr"/>
                      <a:r>
                        <a:rPr kumimoji="1" lang="ja-JP" altLang="en-US" sz="2000" dirty="0">
                          <a:latin typeface="ＭＳ ゴシック" panose="020B0609070205080204" pitchFamily="49" charset="-128"/>
                          <a:ea typeface="ＭＳ ゴシック" panose="020B0609070205080204" pitchFamily="49" charset="-128"/>
                        </a:rPr>
                        <a:t>第４段階</a:t>
                      </a:r>
                    </a:p>
                  </a:txBody>
                  <a:tcPr anchor="ctr"/>
                </a:tc>
                <a:tc>
                  <a:txBody>
                    <a:bodyPr/>
                    <a:lstStyle/>
                    <a:p>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Collaboration</a:t>
                      </a:r>
                    </a:p>
                    <a:p>
                      <a:r>
                        <a:rPr kumimoji="1" lang="en-US" altLang="ja-JP" sz="2000" b="0" i="0" u="none" strike="noStrike" kern="1200" cap="none" spc="0" normalizeH="0" baseline="0" noProof="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コラボレーション</a:t>
                      </a:r>
                      <a:r>
                        <a:rPr kumimoji="1" lang="en-US" altLang="ja-JP" sz="2000" b="0" i="0" u="none" strike="noStrike" kern="1200" cap="none" spc="0" normalizeH="0" baseline="0" noProof="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0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2000" dirty="0">
                          <a:latin typeface="ＭＳ ゴシック" panose="020B0609070205080204" pitchFamily="49" charset="-128"/>
                          <a:ea typeface="ＭＳ ゴシック" panose="020B0609070205080204" pitchFamily="49" charset="-128"/>
                        </a:rPr>
                        <a:t>協働</a:t>
                      </a:r>
                    </a:p>
                  </a:txBody>
                  <a:tcPr anchor="ctr"/>
                </a:tc>
                <a:tc>
                  <a:txBody>
                    <a:bodyPr/>
                    <a:lstStyle/>
                    <a:p>
                      <a:pPr algn="l"/>
                      <a:r>
                        <a:rPr kumimoji="1" lang="ja-JP" altLang="en-US" sz="2000" dirty="0">
                          <a:latin typeface="ＭＳ ゴシック" panose="020B0609070205080204" pitchFamily="49" charset="-128"/>
                          <a:ea typeface="ＭＳ ゴシック" panose="020B0609070205080204" pitchFamily="49" charset="-128"/>
                        </a:rPr>
                        <a:t>協力、協働、援助、共同研究、共同制作</a:t>
                      </a:r>
                    </a:p>
                  </a:txBody>
                  <a:tcPr anchor="ctr"/>
                </a:tc>
                <a:extLst>
                  <a:ext uri="{0D108BD9-81ED-4DB2-BD59-A6C34878D82A}">
                    <a16:rowId xmlns:a16="http://schemas.microsoft.com/office/drawing/2014/main" val="1576896335"/>
                  </a:ext>
                </a:extLst>
              </a:tr>
            </a:tbl>
          </a:graphicData>
        </a:graphic>
      </p:graphicFrame>
      <p:sp>
        <p:nvSpPr>
          <p:cNvPr id="6" name="スライド番号プレースホルダー 5"/>
          <p:cNvSpPr>
            <a:spLocks noGrp="1"/>
          </p:cNvSpPr>
          <p:nvPr>
            <p:ph type="sldNum" sz="quarter" idx="12"/>
          </p:nvPr>
        </p:nvSpPr>
        <p:spPr/>
        <p:txBody>
          <a:bodyPr/>
          <a:lstStyle/>
          <a:p>
            <a:fld id="{902C5854-7D26-4682-A2CE-373ED3E5E52D}" type="slidenum">
              <a:rPr kumimoji="1" lang="ja-JP" altLang="en-US" smtClean="0"/>
              <a:pPr/>
              <a:t>59</a:t>
            </a:fld>
            <a:endParaRPr kumimoji="1" lang="ja-JP" altLang="en-US"/>
          </a:p>
        </p:txBody>
      </p:sp>
    </p:spTree>
    <p:extLst>
      <p:ext uri="{BB962C8B-B14F-4D97-AF65-F5344CB8AC3E}">
        <p14:creationId xmlns:p14="http://schemas.microsoft.com/office/powerpoint/2010/main" val="1946366287"/>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12"/>
          </p:nvPr>
        </p:nvSpPr>
        <p:spPr/>
        <p:txBody>
          <a:bodyPr/>
          <a:lstStyle/>
          <a:p>
            <a:fld id="{5FD889E0-CAB2-4699-909D-B9A88D47ACBE}" type="slidenum">
              <a:rPr lang="en-US" smtClean="0"/>
              <a:pPr/>
              <a:t>6</a:t>
            </a:fld>
            <a:endParaRPr lang="en-US"/>
          </a:p>
        </p:txBody>
      </p:sp>
      <p:sp>
        <p:nvSpPr>
          <p:cNvPr id="4" name="テキスト ボックス 3"/>
          <p:cNvSpPr txBox="1"/>
          <p:nvPr/>
        </p:nvSpPr>
        <p:spPr>
          <a:xfrm>
            <a:off x="251520" y="2051996"/>
            <a:ext cx="8640960" cy="2000548"/>
          </a:xfrm>
          <a:prstGeom prst="rect">
            <a:avLst/>
          </a:prstGeom>
          <a:noFill/>
        </p:spPr>
        <p:txBody>
          <a:bodyPr wrap="square" rtlCol="0">
            <a:spAutoFit/>
          </a:bodyPr>
          <a:lstStyle/>
          <a:p>
            <a:r>
              <a:rPr kumimoji="1" lang="ja-JP" altLang="en-US" sz="2800" b="1" dirty="0">
                <a:latin typeface="メイリオ" pitchFamily="50" charset="-128"/>
                <a:ea typeface="メイリオ" pitchFamily="50" charset="-128"/>
                <a:cs typeface="メイリオ" pitchFamily="50" charset="-128"/>
              </a:rPr>
              <a:t>　　　　</a:t>
            </a:r>
            <a:r>
              <a:rPr kumimoji="1" lang="ja-JP" altLang="en-US" sz="2800" b="1" dirty="0">
                <a:latin typeface="ＭＳ ゴシック" panose="020B0609070205080204" pitchFamily="49" charset="-128"/>
                <a:ea typeface="ＭＳ ゴシック" panose="020B0609070205080204" pitchFamily="49" charset="-128"/>
                <a:cs typeface="メイリオ" pitchFamily="50" charset="-128"/>
              </a:rPr>
              <a:t>　</a:t>
            </a:r>
            <a:r>
              <a:rPr kumimoji="1" lang="en-US" altLang="ja-JP" sz="2800" b="1" dirty="0">
                <a:latin typeface="ＭＳ ゴシック" panose="020B0609070205080204" pitchFamily="49" charset="-128"/>
                <a:ea typeface="ＭＳ ゴシック" panose="020B0609070205080204" pitchFamily="49" charset="-128"/>
                <a:cs typeface="メイリオ" pitchFamily="50" charset="-128"/>
              </a:rPr>
              <a:t>【</a:t>
            </a:r>
            <a:r>
              <a:rPr kumimoji="1" lang="ja-JP" altLang="en-US" sz="2800" b="1" dirty="0">
                <a:latin typeface="ＭＳ ゴシック" panose="020B0609070205080204" pitchFamily="49" charset="-128"/>
                <a:ea typeface="ＭＳ ゴシック" panose="020B0609070205080204" pitchFamily="49" charset="-128"/>
                <a:cs typeface="メイリオ" pitchFamily="50" charset="-128"/>
              </a:rPr>
              <a:t>１</a:t>
            </a:r>
            <a:r>
              <a:rPr kumimoji="1" lang="en-US" altLang="ja-JP" sz="2800" b="1" dirty="0">
                <a:latin typeface="ＭＳ ゴシック" panose="020B0609070205080204" pitchFamily="49" charset="-128"/>
                <a:ea typeface="ＭＳ ゴシック" panose="020B0609070205080204" pitchFamily="49" charset="-128"/>
                <a:cs typeface="メイリオ" pitchFamily="50" charset="-128"/>
              </a:rPr>
              <a:t>】</a:t>
            </a:r>
            <a:r>
              <a:rPr kumimoji="1" lang="ja-JP" altLang="en-US" sz="2800" b="1" dirty="0">
                <a:latin typeface="ＭＳ ゴシック" panose="020B0609070205080204" pitchFamily="49" charset="-128"/>
                <a:ea typeface="ＭＳ ゴシック" panose="020B0609070205080204" pitchFamily="49" charset="-128"/>
                <a:cs typeface="メイリオ" pitchFamily="50" charset="-128"/>
              </a:rPr>
              <a:t>これまでの復習</a:t>
            </a:r>
          </a:p>
          <a:p>
            <a:endParaRPr lang="ja-JP" altLang="en-US" sz="2400" dirty="0">
              <a:latin typeface="ＭＳ ゴシック" panose="020B0609070205080204" pitchFamily="49" charset="-128"/>
              <a:ea typeface="ＭＳ ゴシック" panose="020B0609070205080204" pitchFamily="49" charset="-128"/>
              <a:cs typeface="メイリオ" pitchFamily="50" charset="-128"/>
            </a:endParaRPr>
          </a:p>
          <a:p>
            <a:r>
              <a:rPr lang="ja-JP" altLang="en-US" sz="2400" dirty="0">
                <a:latin typeface="ＭＳ ゴシック" panose="020B0609070205080204" pitchFamily="49" charset="-128"/>
                <a:ea typeface="ＭＳ ゴシック" panose="020B0609070205080204" pitchFamily="49" charset="-128"/>
                <a:cs typeface="メイリオ" pitchFamily="50" charset="-128"/>
              </a:rPr>
              <a:t>　　　　　　　① 相談支援の目的</a:t>
            </a:r>
          </a:p>
          <a:p>
            <a:r>
              <a:rPr lang="ja-JP" altLang="en-US" sz="2400" dirty="0">
                <a:latin typeface="ＭＳ ゴシック" panose="020B0609070205080204" pitchFamily="49" charset="-128"/>
                <a:ea typeface="ＭＳ ゴシック" panose="020B0609070205080204" pitchFamily="49" charset="-128"/>
                <a:cs typeface="メイリオ" pitchFamily="50" charset="-128"/>
              </a:rPr>
              <a:t>　　　　　　　② 相談支援の基本的視点</a:t>
            </a:r>
          </a:p>
          <a:p>
            <a:r>
              <a:rPr lang="ja-JP" altLang="en-US" sz="2400" dirty="0">
                <a:latin typeface="ＭＳ ゴシック" panose="020B0609070205080204" pitchFamily="49" charset="-128"/>
                <a:ea typeface="ＭＳ ゴシック" panose="020B0609070205080204" pitchFamily="49" charset="-128"/>
                <a:cs typeface="メイリオ" pitchFamily="50" charset="-128"/>
              </a:rPr>
              <a:t>　　　　　　　③ ケアマネジメントプロセス</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2544" y="344848"/>
            <a:ext cx="8229600" cy="850106"/>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rPr>
              <a:t>連携の定義</a:t>
            </a:r>
          </a:p>
        </p:txBody>
      </p:sp>
      <p:sp>
        <p:nvSpPr>
          <p:cNvPr id="3" name="コンテンツ プレースホルダー 2"/>
          <p:cNvSpPr>
            <a:spLocks noGrp="1"/>
          </p:cNvSpPr>
          <p:nvPr>
            <p:ph idx="1"/>
          </p:nvPr>
        </p:nvSpPr>
        <p:spPr>
          <a:xfrm>
            <a:off x="525048" y="5173441"/>
            <a:ext cx="8435280" cy="1146333"/>
          </a:xfrm>
        </p:spPr>
        <p:txBody>
          <a:bodyPr>
            <a:noAutofit/>
          </a:bodyPr>
          <a:lstStyle/>
          <a:p>
            <a:pPr marL="0" indent="0">
              <a:buNone/>
            </a:pPr>
            <a:r>
              <a:rPr lang="ja-JP" altLang="en-US" sz="2000" dirty="0">
                <a:latin typeface="ＭＳ Ｐゴシック" panose="020B0600070205080204" pitchFamily="50" charset="-128"/>
                <a:ea typeface="ＭＳ Ｐゴシック" panose="020B0600070205080204" pitchFamily="50" charset="-128"/>
              </a:rPr>
              <a:t>○ヘルスケア領域において多く見られる「連携」の定義の共通項</a:t>
            </a:r>
            <a:endParaRPr lang="en-US" altLang="ja-JP" sz="2000" dirty="0">
              <a:latin typeface="ＭＳ Ｐゴシック" panose="020B0600070205080204" pitchFamily="50" charset="-128"/>
              <a:ea typeface="ＭＳ Ｐゴシック" panose="020B0600070205080204" pitchFamily="50" charset="-128"/>
            </a:endParaRPr>
          </a:p>
          <a:p>
            <a:pPr marL="0" indent="0">
              <a:buNone/>
            </a:pPr>
            <a:r>
              <a:rPr lang="ja-JP" altLang="en-US" sz="2000" dirty="0">
                <a:latin typeface="ＭＳ Ｐゴシック" panose="020B0600070205080204" pitchFamily="50" charset="-128"/>
                <a:ea typeface="ＭＳ Ｐゴシック" panose="020B0600070205080204" pitchFamily="50" charset="-128"/>
              </a:rPr>
              <a:t>「二人以上」の「異なった専門職」が「共通の目標達成」をするために行われる「プロセス」</a:t>
            </a:r>
            <a:endParaRPr lang="en-US" altLang="ja-JP" sz="2000" dirty="0">
              <a:latin typeface="ＭＳ Ｐゴシック" panose="020B0600070205080204" pitchFamily="50" charset="-128"/>
              <a:ea typeface="ＭＳ Ｐゴシック" panose="020B0600070205080204" pitchFamily="50" charset="-128"/>
            </a:endParaRPr>
          </a:p>
          <a:p>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902C5854-7D26-4682-A2CE-373ED3E5E52D}" type="slidenum">
              <a:rPr kumimoji="1" lang="ja-JP" altLang="en-US" smtClean="0"/>
              <a:pPr/>
              <a:t>60</a:t>
            </a:fld>
            <a:endParaRPr kumimoji="1" lang="ja-JP" altLang="en-US"/>
          </a:p>
        </p:txBody>
      </p:sp>
      <p:sp>
        <p:nvSpPr>
          <p:cNvPr id="5" name="角丸四角形 4"/>
          <p:cNvSpPr/>
          <p:nvPr/>
        </p:nvSpPr>
        <p:spPr>
          <a:xfrm>
            <a:off x="605088" y="1374402"/>
            <a:ext cx="8435280" cy="1767045"/>
          </a:xfrm>
          <a:prstGeom prst="roundRect">
            <a:avLst>
              <a:gd name="adj" fmla="val 8900"/>
            </a:avLst>
          </a:prstGeom>
          <a:ln w="222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z="2000" dirty="0">
                <a:latin typeface="ＭＳ Ｐゴシック" panose="020B0600070205080204" pitchFamily="50" charset="-128"/>
                <a:ea typeface="ＭＳ Ｐゴシック" panose="020B0600070205080204" pitchFamily="50" charset="-128"/>
              </a:rPr>
              <a:t>【</a:t>
            </a:r>
            <a:r>
              <a:rPr kumimoji="1" lang="ja-JP" altLang="en-US" sz="2000" dirty="0">
                <a:latin typeface="ＭＳ Ｐゴシック" panose="020B0600070205080204" pitchFamily="50" charset="-128"/>
                <a:ea typeface="ＭＳ Ｐゴシック" panose="020B0600070205080204" pitchFamily="50" charset="-128"/>
              </a:rPr>
              <a:t>定義</a:t>
            </a:r>
            <a:r>
              <a:rPr kumimoji="1" lang="en-US" altLang="ja-JP" sz="2000" dirty="0">
                <a:latin typeface="ＭＳ Ｐゴシック" panose="020B0600070205080204" pitchFamily="50" charset="-128"/>
                <a:ea typeface="ＭＳ Ｐゴシック" panose="020B0600070205080204" pitchFamily="50" charset="-128"/>
              </a:rPr>
              <a:t>】</a:t>
            </a:r>
          </a:p>
          <a:p>
            <a:r>
              <a:rPr kumimoji="1" lang="ja-JP" altLang="en-US" sz="2000" dirty="0">
                <a:latin typeface="ＭＳ Ｐゴシック" panose="020B0600070205080204" pitchFamily="50" charset="-128"/>
                <a:ea typeface="ＭＳ Ｐゴシック" panose="020B0600070205080204" pitchFamily="50" charset="-128"/>
              </a:rPr>
              <a:t>　「主体性を持った多様な専門職間にネットワークが存在し、相互作用性、資源交換性を期待して、専門職が共通の目標達成を目指して展開するプロセス」（松岡、</a:t>
            </a:r>
            <a:r>
              <a:rPr kumimoji="1" lang="en-US" altLang="ja-JP" sz="2000" dirty="0">
                <a:latin typeface="ＭＳ Ｐゴシック" panose="020B0600070205080204" pitchFamily="50" charset="-128"/>
                <a:ea typeface="ＭＳ Ｐゴシック" panose="020B0600070205080204" pitchFamily="50" charset="-128"/>
              </a:rPr>
              <a:t>2000</a:t>
            </a:r>
            <a:r>
              <a:rPr kumimoji="1" lang="ja-JP" altLang="en-US" sz="2000" dirty="0">
                <a:latin typeface="ＭＳ Ｐゴシック" panose="020B0600070205080204" pitchFamily="50" charset="-128"/>
                <a:ea typeface="ＭＳ Ｐゴシック" panose="020B0600070205080204" pitchFamily="50" charset="-128"/>
              </a:rPr>
              <a:t>）</a:t>
            </a:r>
          </a:p>
          <a:p>
            <a:r>
              <a:rPr kumimoji="1" lang="ja-JP" altLang="en-US" sz="2000" dirty="0">
                <a:latin typeface="ＭＳ Ｐゴシック" panose="020B0600070205080204" pitchFamily="50" charset="-128"/>
                <a:ea typeface="ＭＳ Ｐゴシック" panose="020B0600070205080204" pitchFamily="50" charset="-128"/>
              </a:rPr>
              <a:t>　連携の特徴：相互関係性（①相互利益性、②相互依存性、③相互作用性）</a:t>
            </a:r>
          </a:p>
        </p:txBody>
      </p:sp>
      <p:sp>
        <p:nvSpPr>
          <p:cNvPr id="6" name="角丸四角形 5"/>
          <p:cNvSpPr/>
          <p:nvPr/>
        </p:nvSpPr>
        <p:spPr>
          <a:xfrm>
            <a:off x="605088" y="3213967"/>
            <a:ext cx="8435280" cy="1796946"/>
          </a:xfrm>
          <a:prstGeom prst="roundRect">
            <a:avLst>
              <a:gd name="adj" fmla="val 8900"/>
            </a:avLst>
          </a:prstGeom>
          <a:ln w="22225">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r>
              <a:rPr kumimoji="1" lang="en-US" altLang="ja-JP" sz="2000" dirty="0">
                <a:latin typeface="ＭＳ Ｐゴシック" panose="020B0600070205080204" pitchFamily="50" charset="-128"/>
                <a:ea typeface="ＭＳ Ｐゴシック" panose="020B0600070205080204" pitchFamily="50" charset="-128"/>
              </a:rPr>
              <a:t>【</a:t>
            </a:r>
            <a:r>
              <a:rPr kumimoji="1" lang="ja-JP" altLang="en-US" sz="2000" dirty="0">
                <a:latin typeface="ＭＳ Ｐゴシック" panose="020B0600070205080204" pitchFamily="50" charset="-128"/>
                <a:ea typeface="ＭＳ Ｐゴシック" panose="020B0600070205080204" pitchFamily="50" charset="-128"/>
              </a:rPr>
              <a:t>定義</a:t>
            </a:r>
            <a:r>
              <a:rPr kumimoji="1" lang="en-US" altLang="ja-JP" sz="2000" dirty="0">
                <a:latin typeface="ＭＳ Ｐゴシック" panose="020B0600070205080204" pitchFamily="50" charset="-128"/>
                <a:ea typeface="ＭＳ Ｐゴシック" panose="020B0600070205080204" pitchFamily="50" charset="-128"/>
              </a:rPr>
              <a:t>】</a:t>
            </a:r>
          </a:p>
          <a:p>
            <a:r>
              <a:rPr kumimoji="1" lang="ja-JP" altLang="en-US" sz="2000" dirty="0">
                <a:latin typeface="ＭＳ Ｐゴシック" panose="020B0600070205080204" pitchFamily="50" charset="-128"/>
                <a:ea typeface="ＭＳ Ｐゴシック" panose="020B0600070205080204" pitchFamily="50" charset="-128"/>
              </a:rPr>
              <a:t>　援助において、異なった分野、領域、職種に属する複数の援助者（専門職や非専門的な援助者を含む）が、単独では達成できない、共有された目標を達するために、相互促進的な協力関係を通じて、行為や活動を展開するプロセス」（山中、</a:t>
            </a:r>
            <a:r>
              <a:rPr kumimoji="1" lang="en-US" altLang="ja-JP" sz="2000" dirty="0">
                <a:latin typeface="ＭＳ Ｐゴシック" panose="020B0600070205080204" pitchFamily="50" charset="-128"/>
                <a:ea typeface="ＭＳ Ｐゴシック" panose="020B0600070205080204" pitchFamily="50" charset="-128"/>
              </a:rPr>
              <a:t>2003</a:t>
            </a:r>
            <a:r>
              <a:rPr kumimoji="1" lang="ja-JP" altLang="en-US" sz="2000" dirty="0">
                <a:latin typeface="ＭＳ Ｐゴシック" panose="020B0600070205080204" pitchFamily="50" charset="-128"/>
                <a:ea typeface="ＭＳ Ｐゴシック" panose="020B0600070205080204" pitchFamily="50" charset="-128"/>
              </a:rPr>
              <a:t>）</a:t>
            </a:r>
          </a:p>
        </p:txBody>
      </p:sp>
      <p:sp>
        <p:nvSpPr>
          <p:cNvPr id="7" name="四角形: 角を丸くする 3"/>
          <p:cNvSpPr/>
          <p:nvPr/>
        </p:nvSpPr>
        <p:spPr>
          <a:xfrm>
            <a:off x="7740352" y="116632"/>
            <a:ext cx="1224136" cy="50405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a:t>
            </a:r>
          </a:p>
        </p:txBody>
      </p:sp>
    </p:spTree>
    <p:extLst>
      <p:ext uri="{BB962C8B-B14F-4D97-AF65-F5344CB8AC3E}">
        <p14:creationId xmlns:p14="http://schemas.microsoft.com/office/powerpoint/2010/main" val="3057548114"/>
      </p:ext>
    </p:extLst>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531114" y="255398"/>
            <a:ext cx="7886700" cy="1325563"/>
          </a:xfrm>
        </p:spPr>
        <p:txBody>
          <a:bodyPr/>
          <a:lstStyle/>
          <a:p>
            <a:r>
              <a:rPr lang="ja-JP" altLang="en-US" sz="3200" dirty="0">
                <a:solidFill>
                  <a:srgbClr val="C00000"/>
                </a:solidFill>
                <a:latin typeface="ＤＨＰ特太ゴシック体" panose="020B0500000000000000" pitchFamily="50" charset="-128"/>
                <a:ea typeface="ＤＨＰ特太ゴシック体" panose="020B0500000000000000" pitchFamily="50" charset="-128"/>
              </a:rPr>
              <a:t>多職種連携</a:t>
            </a:r>
            <a:r>
              <a:rPr lang="en-US" altLang="ja-JP" dirty="0">
                <a:solidFill>
                  <a:srgbClr val="C00000"/>
                </a:solidFill>
                <a:latin typeface="ＤＨＰ特太ゴシック体" panose="020B0500000000000000" pitchFamily="50" charset="-128"/>
                <a:ea typeface="ＤＨＰ特太ゴシック体" panose="020B0500000000000000" pitchFamily="50" charset="-128"/>
              </a:rPr>
              <a:t/>
            </a:r>
            <a:br>
              <a:rPr lang="en-US" altLang="ja-JP" dirty="0">
                <a:solidFill>
                  <a:srgbClr val="C00000"/>
                </a:solidFill>
                <a:latin typeface="ＤＨＰ特太ゴシック体" panose="020B0500000000000000" pitchFamily="50" charset="-128"/>
                <a:ea typeface="ＤＨＰ特太ゴシック体" panose="020B0500000000000000" pitchFamily="50" charset="-128"/>
              </a:rPr>
            </a:br>
            <a:r>
              <a:rPr lang="ja-JP" altLang="en-US" sz="2000" dirty="0">
                <a:solidFill>
                  <a:srgbClr val="C00000"/>
                </a:solidFill>
                <a:latin typeface="ＤＨＰ特太ゴシック体" panose="020B0500000000000000" pitchFamily="50" charset="-128"/>
                <a:ea typeface="ＤＨＰ特太ゴシック体" panose="020B0500000000000000" pitchFamily="50" charset="-128"/>
              </a:rPr>
              <a:t>～地域生活を支援するということは～</a:t>
            </a:r>
          </a:p>
        </p:txBody>
      </p:sp>
      <p:sp>
        <p:nvSpPr>
          <p:cNvPr id="10243" name="コンテンツ プレースホルダー 2"/>
          <p:cNvSpPr>
            <a:spLocks noGrp="1"/>
          </p:cNvSpPr>
          <p:nvPr>
            <p:ph idx="1"/>
          </p:nvPr>
        </p:nvSpPr>
        <p:spPr>
          <a:xfrm>
            <a:off x="628650" y="1569593"/>
            <a:ext cx="7886700" cy="4351338"/>
          </a:xfrm>
        </p:spPr>
        <p:txBody>
          <a:bodyPr>
            <a:noAutofit/>
          </a:bodyPr>
          <a:lstStyle/>
          <a:p>
            <a:r>
              <a:rPr lang="ja-JP" altLang="en-US" sz="2400" dirty="0">
                <a:latin typeface="ＭＳ ゴシック" panose="020B0609070205080204" pitchFamily="49" charset="-128"/>
                <a:ea typeface="ＭＳ ゴシック" panose="020B0609070205080204" pitchFamily="49" charset="-128"/>
              </a:rPr>
              <a:t>保健・医療・福祉・教育・司法など、多職種がかかわることが多い。しかし、受けてきた教育や主たる実践手法が違うことから、ニーズの捉え方、支援の方法が異なる。</a:t>
            </a:r>
            <a:endParaRPr lang="en-US" altLang="ja-JP" sz="2400" dirty="0">
              <a:latin typeface="ＭＳ ゴシック" panose="020B0609070205080204" pitchFamily="49" charset="-128"/>
              <a:ea typeface="ＭＳ ゴシック" panose="020B0609070205080204" pitchFamily="49" charset="-128"/>
            </a:endParaRPr>
          </a:p>
          <a:p>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通所、ホームヘルプ、短期入所、</a:t>
            </a:r>
            <a:r>
              <a:rPr lang="en-US" altLang="ja-JP" sz="2400" dirty="0">
                <a:latin typeface="ＭＳ ゴシック" panose="020B0609070205080204" pitchFamily="49" charset="-128"/>
                <a:ea typeface="ＭＳ ゴシック" panose="020B0609070205080204" pitchFamily="49" charset="-128"/>
              </a:rPr>
              <a:t>GH</a:t>
            </a:r>
            <a:r>
              <a:rPr lang="ja-JP" altLang="en-US" sz="2400" dirty="0">
                <a:latin typeface="ＭＳ ゴシック" panose="020B0609070205080204" pitchFamily="49" charset="-128"/>
                <a:ea typeface="ＭＳ ゴシック" panose="020B0609070205080204" pitchFamily="49" charset="-128"/>
              </a:rPr>
              <a:t>など、複数の事業所がかかわる。しかし、支援に対する価値観（課題への見方）が異なる。</a:t>
            </a:r>
            <a:endParaRPr lang="en-US" altLang="ja-JP" sz="2400" dirty="0">
              <a:latin typeface="ＭＳ ゴシック" panose="020B0609070205080204" pitchFamily="49" charset="-128"/>
              <a:ea typeface="ＭＳ ゴシック" panose="020B0609070205080204" pitchFamily="49" charset="-128"/>
            </a:endParaRPr>
          </a:p>
          <a:p>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ニーズの捉え方、支援の方法、価値観が違うことを認めたうえで、チームでかかわることの必要性を理解する（チームアプローチ）</a:t>
            </a:r>
            <a:endParaRPr lang="en-US" altLang="ja-JP" sz="2400"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2C5854-7D26-4682-A2CE-373ED3E5E52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52493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9986" name="スライド番号プレースホルダー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82">
                <a:solidFill>
                  <a:schemeClr val="tx1"/>
                </a:solidFill>
                <a:latin typeface="Arial" panose="020B0604020202020204" pitchFamily="34" charset="0"/>
                <a:ea typeface="ＭＳ Ｐゴシック" panose="020B0600070205080204" pitchFamily="50" charset="-128"/>
              </a:defRPr>
            </a:lvl1pPr>
            <a:lvl2pPr marL="669101" indent="-257346">
              <a:spcBef>
                <a:spcPct val="20000"/>
              </a:spcBef>
              <a:buChar char="–"/>
              <a:defRPr kumimoji="1" sz="2522">
                <a:solidFill>
                  <a:schemeClr val="tx1"/>
                </a:solidFill>
                <a:latin typeface="Arial" panose="020B0604020202020204" pitchFamily="34" charset="0"/>
                <a:ea typeface="ＭＳ Ｐゴシック" panose="020B0600070205080204" pitchFamily="50" charset="-128"/>
              </a:defRPr>
            </a:lvl2pPr>
            <a:lvl3pPr marL="1029386" indent="-205877">
              <a:spcBef>
                <a:spcPct val="20000"/>
              </a:spcBef>
              <a:buChar char="•"/>
              <a:defRPr kumimoji="1" sz="2161">
                <a:solidFill>
                  <a:schemeClr val="tx1"/>
                </a:solidFill>
                <a:latin typeface="Arial" panose="020B0604020202020204" pitchFamily="34" charset="0"/>
                <a:ea typeface="ＭＳ Ｐゴシック" panose="020B0600070205080204" pitchFamily="50" charset="-128"/>
              </a:defRPr>
            </a:lvl3pPr>
            <a:lvl4pPr marL="1441140" indent="-205877">
              <a:spcBef>
                <a:spcPct val="20000"/>
              </a:spcBef>
              <a:buChar char="–"/>
              <a:defRPr kumimoji="1" sz="1801">
                <a:solidFill>
                  <a:schemeClr val="tx1"/>
                </a:solidFill>
                <a:latin typeface="Arial" panose="020B0604020202020204" pitchFamily="34" charset="0"/>
                <a:ea typeface="ＭＳ Ｐゴシック" panose="020B0600070205080204" pitchFamily="50" charset="-128"/>
              </a:defRPr>
            </a:lvl4pPr>
            <a:lvl5pPr marL="1852894" indent="-205877">
              <a:spcBef>
                <a:spcPct val="20000"/>
              </a:spcBef>
              <a:buChar char="»"/>
              <a:defRPr kumimoji="1" sz="1801">
                <a:solidFill>
                  <a:schemeClr val="tx1"/>
                </a:solidFill>
                <a:latin typeface="Arial" panose="020B0604020202020204" pitchFamily="34" charset="0"/>
                <a:ea typeface="ＭＳ Ｐゴシック" panose="020B0600070205080204" pitchFamily="50" charset="-128"/>
              </a:defRPr>
            </a:lvl5pPr>
            <a:lvl6pPr marL="2264649" indent="-205877" eaLnBrk="0" fontAlgn="base" hangingPunct="0">
              <a:spcBef>
                <a:spcPct val="20000"/>
              </a:spcBef>
              <a:spcAft>
                <a:spcPct val="0"/>
              </a:spcAft>
              <a:buChar char="»"/>
              <a:defRPr kumimoji="1" sz="1801">
                <a:solidFill>
                  <a:schemeClr val="tx1"/>
                </a:solidFill>
                <a:latin typeface="Arial" panose="020B0604020202020204" pitchFamily="34" charset="0"/>
                <a:ea typeface="ＭＳ Ｐゴシック" panose="020B0600070205080204" pitchFamily="50" charset="-128"/>
              </a:defRPr>
            </a:lvl6pPr>
            <a:lvl7pPr marL="2676403" indent="-205877" eaLnBrk="0" fontAlgn="base" hangingPunct="0">
              <a:spcBef>
                <a:spcPct val="20000"/>
              </a:spcBef>
              <a:spcAft>
                <a:spcPct val="0"/>
              </a:spcAft>
              <a:buChar char="»"/>
              <a:defRPr kumimoji="1" sz="1801">
                <a:solidFill>
                  <a:schemeClr val="tx1"/>
                </a:solidFill>
                <a:latin typeface="Arial" panose="020B0604020202020204" pitchFamily="34" charset="0"/>
                <a:ea typeface="ＭＳ Ｐゴシック" panose="020B0600070205080204" pitchFamily="50" charset="-128"/>
              </a:defRPr>
            </a:lvl7pPr>
            <a:lvl8pPr marL="3088157" indent="-205877" eaLnBrk="0" fontAlgn="base" hangingPunct="0">
              <a:spcBef>
                <a:spcPct val="20000"/>
              </a:spcBef>
              <a:spcAft>
                <a:spcPct val="0"/>
              </a:spcAft>
              <a:buChar char="»"/>
              <a:defRPr kumimoji="1" sz="1801">
                <a:solidFill>
                  <a:schemeClr val="tx1"/>
                </a:solidFill>
                <a:latin typeface="Arial" panose="020B0604020202020204" pitchFamily="34" charset="0"/>
                <a:ea typeface="ＭＳ Ｐゴシック" panose="020B0600070205080204" pitchFamily="50" charset="-128"/>
              </a:defRPr>
            </a:lvl8pPr>
            <a:lvl9pPr marL="3499912" indent="-205877" eaLnBrk="0" fontAlgn="base" hangingPunct="0">
              <a:spcBef>
                <a:spcPct val="20000"/>
              </a:spcBef>
              <a:spcAft>
                <a:spcPct val="0"/>
              </a:spcAft>
              <a:buChar char="»"/>
              <a:defRPr kumimoji="1" sz="1801">
                <a:solidFill>
                  <a:schemeClr val="tx1"/>
                </a:solidFill>
                <a:latin typeface="Arial" panose="020B0604020202020204" pitchFamily="34" charset="0"/>
                <a:ea typeface="ＭＳ Ｐゴシック" panose="020B0600070205080204" pitchFamily="50" charset="-128"/>
              </a:defRPr>
            </a:lvl9pPr>
          </a:lstStyle>
          <a:p>
            <a:pPr marL="0" marR="0" lvl="0" indent="0" algn="r" defTabSz="823509" rtl="0" eaLnBrk="1" fontAlgn="base" latinLnBrk="0" hangingPunct="1">
              <a:lnSpc>
                <a:spcPct val="100000"/>
              </a:lnSpc>
              <a:spcBef>
                <a:spcPct val="0"/>
              </a:spcBef>
              <a:spcAft>
                <a:spcPct val="0"/>
              </a:spcAft>
              <a:buClrTx/>
              <a:buSzTx/>
              <a:buFontTx/>
              <a:buNone/>
              <a:tabLst/>
              <a:defRPr/>
            </a:pPr>
            <a:fld id="{83A0CAF4-EE2E-4909-A43D-E31F7B81E1A7}" type="slidenum">
              <a:rPr kumimoji="1" lang="en-US" altLang="ja-JP" sz="1261"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23509" rtl="0" eaLnBrk="1" fontAlgn="base" latinLnBrk="0" hangingPunct="1">
                <a:lnSpc>
                  <a:spcPct val="100000"/>
                </a:lnSpc>
                <a:spcBef>
                  <a:spcPct val="0"/>
                </a:spcBef>
                <a:spcAft>
                  <a:spcPct val="0"/>
                </a:spcAft>
                <a:buClrTx/>
                <a:buSzTx/>
                <a:buFontTx/>
                <a:buNone/>
                <a:tabLst/>
                <a:defRPr/>
              </a:pPr>
              <a:t>62</a:t>
            </a:fld>
            <a:endParaRPr kumimoji="1" lang="en-US" altLang="ja-JP" sz="1261"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rcRect b="51497"/>
          <a:stretch>
            <a:fillRect/>
          </a:stretch>
        </p:blipFill>
        <p:spPr bwMode="auto">
          <a:xfrm>
            <a:off x="227314" y="3473320"/>
            <a:ext cx="6096000" cy="302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p:cNvPicPr>
            <a:picLocks noChangeAspect="1"/>
          </p:cNvPicPr>
          <p:nvPr/>
        </p:nvPicPr>
        <p:blipFill>
          <a:blip r:embed="rId3">
            <a:extLst>
              <a:ext uri="{28A0092B-C50C-407E-A947-70E740481C1C}">
                <a14:useLocalDpi xmlns:a14="http://schemas.microsoft.com/office/drawing/2010/main" val="0"/>
              </a:ext>
            </a:extLst>
          </a:blip>
          <a:srcRect t="50415"/>
          <a:stretch>
            <a:fillRect/>
          </a:stretch>
        </p:blipFill>
        <p:spPr bwMode="auto">
          <a:xfrm>
            <a:off x="227314" y="356697"/>
            <a:ext cx="6096000" cy="303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17745" y="3813575"/>
            <a:ext cx="2436113" cy="234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0" y="0"/>
            <a:ext cx="293862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a:ea typeface="ＭＳ Ｐゴシック"/>
                <a:cs typeface="+mn-cs"/>
              </a:rPr>
              <a:t>視点の違いとは</a:t>
            </a:r>
          </a:p>
        </p:txBody>
      </p:sp>
      <p:sp>
        <p:nvSpPr>
          <p:cNvPr id="11" name="スマイル 10"/>
          <p:cNvSpPr/>
          <p:nvPr/>
        </p:nvSpPr>
        <p:spPr>
          <a:xfrm>
            <a:off x="8570976" y="0"/>
            <a:ext cx="463296" cy="536448"/>
          </a:xfrm>
          <a:prstGeom prst="smileyFace">
            <a:avLst/>
          </a:prstGeom>
          <a:solidFill>
            <a:srgbClr val="FF0000"/>
          </a:solidFill>
          <a:ln w="25400" cap="rnd"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ＭＳ Ｐゴシック"/>
              <a:ea typeface="ＭＳ Ｐゴシック"/>
              <a:cs typeface="+mn-cs"/>
            </a:endParaRPr>
          </a:p>
        </p:txBody>
      </p:sp>
      <p:sp>
        <p:nvSpPr>
          <p:cNvPr id="10" name="四角形: 角を丸くする 9"/>
          <p:cNvSpPr/>
          <p:nvPr/>
        </p:nvSpPr>
        <p:spPr bwMode="auto">
          <a:xfrm>
            <a:off x="6517745" y="584775"/>
            <a:ext cx="2436113" cy="1938528"/>
          </a:xfrm>
          <a:prstGeom prst="roundRect">
            <a:avLst>
              <a:gd name="adj" fmla="val 7862"/>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0" i="0" u="none" strike="noStrike" kern="0" cap="none" spc="0" normalizeH="0" baseline="0" noProof="0" dirty="0">
                <a:ln>
                  <a:noFill/>
                </a:ln>
                <a:solidFill>
                  <a:srgbClr val="000000"/>
                </a:solidFill>
                <a:effectLst/>
                <a:uLnTx/>
                <a:uFillTx/>
                <a:latin typeface="Arial"/>
                <a:ea typeface="ＭＳ Ｐゴシック"/>
                <a:cs typeface="+mn-cs"/>
              </a:rPr>
              <a:t>他者・多職種から見てもらうことで、違った視点から見ること</a:t>
            </a:r>
            <a:r>
              <a:rPr kumimoji="0" lang="ja-JP" altLang="en-US" sz="2000" b="0" i="0" u="none" strike="noStrike" kern="0" cap="none" spc="0" normalizeH="0" baseline="0" noProof="0" dirty="0" smtClean="0">
                <a:ln>
                  <a:noFill/>
                </a:ln>
                <a:solidFill>
                  <a:srgbClr val="000000"/>
                </a:solidFill>
                <a:effectLst/>
                <a:uLnTx/>
                <a:uFillTx/>
                <a:latin typeface="Arial"/>
                <a:ea typeface="ＭＳ Ｐゴシック"/>
                <a:cs typeface="+mn-cs"/>
              </a:rPr>
              <a:t>ができ、</a:t>
            </a:r>
            <a:r>
              <a:rPr kumimoji="0" lang="ja-JP" altLang="en-US" sz="2000" b="0" i="0" u="none" strike="noStrike" kern="0" cap="none" spc="0" normalizeH="0" baseline="0" noProof="0" dirty="0">
                <a:ln>
                  <a:noFill/>
                </a:ln>
                <a:solidFill>
                  <a:srgbClr val="000000"/>
                </a:solidFill>
                <a:effectLst/>
                <a:uLnTx/>
                <a:uFillTx/>
                <a:latin typeface="Arial"/>
                <a:ea typeface="ＭＳ Ｐゴシック"/>
                <a:cs typeface="+mn-cs"/>
              </a:rPr>
              <a:t>違ったアセスメンと支え方が導入できます。</a:t>
            </a:r>
          </a:p>
        </p:txBody>
      </p:sp>
    </p:spTree>
    <p:extLst>
      <p:ext uri="{BB962C8B-B14F-4D97-AF65-F5344CB8AC3E}">
        <p14:creationId xmlns:p14="http://schemas.microsoft.com/office/powerpoint/2010/main" val="31881442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xit" presetSubtype="0" fill="hold" nodeType="clickEffect">
                                  <p:stCondLst>
                                    <p:cond delay="0"/>
                                  </p:stCondLst>
                                  <p:childTnLst>
                                    <p:animEffect transition="out" filter="fade">
                                      <p:cBhvr>
                                        <p:cTn id="11" dur="1000"/>
                                        <p:tgtEl>
                                          <p:spTgt spid="8"/>
                                        </p:tgtEl>
                                      </p:cBhvr>
                                    </p:animEffect>
                                    <p:anim calcmode="lin" valueType="num">
                                      <p:cBhvr>
                                        <p:cTn id="12" dur="1000"/>
                                        <p:tgtEl>
                                          <p:spTgt spid="8"/>
                                        </p:tgtEl>
                                        <p:attrNameLst>
                                          <p:attrName>ppt_x</p:attrName>
                                        </p:attrNameLst>
                                      </p:cBhvr>
                                      <p:tavLst>
                                        <p:tav tm="0">
                                          <p:val>
                                            <p:strVal val="ppt_x"/>
                                          </p:val>
                                        </p:tav>
                                        <p:tav tm="100000">
                                          <p:val>
                                            <p:strVal val="ppt_x"/>
                                          </p:val>
                                        </p:tav>
                                      </p:tavLst>
                                    </p:anim>
                                    <p:anim calcmode="lin" valueType="num">
                                      <p:cBhvr>
                                        <p:cTn id="13" dur="1000"/>
                                        <p:tgtEl>
                                          <p:spTgt spid="8"/>
                                        </p:tgtEl>
                                        <p:attrNameLst>
                                          <p:attrName>ppt_y</p:attrName>
                                        </p:attrNameLst>
                                      </p:cBhvr>
                                      <p:tavLst>
                                        <p:tav tm="0">
                                          <p:val>
                                            <p:strVal val="ppt_y"/>
                                          </p:val>
                                        </p:tav>
                                        <p:tav tm="100000">
                                          <p:val>
                                            <p:strVal val="ppt_y+.1"/>
                                          </p:val>
                                        </p:tav>
                                      </p:tavLst>
                                    </p:anim>
                                    <p:set>
                                      <p:cBhvr>
                                        <p:cTn id="14" dur="1" fill="hold">
                                          <p:stCondLst>
                                            <p:cond delay="999"/>
                                          </p:stCondLst>
                                        </p:cTn>
                                        <p:tgtEl>
                                          <p:spTgt spid="8"/>
                                        </p:tgtEl>
                                        <p:attrNameLst>
                                          <p:attrName>style.visibility</p:attrName>
                                        </p:attrNameLst>
                                      </p:cBhvr>
                                      <p:to>
                                        <p:strVal val="hidden"/>
                                      </p:to>
                                    </p:set>
                                  </p:childTnLst>
                                </p:cTn>
                              </p:par>
                              <p:par>
                                <p:cTn id="15" presetID="6" presetClass="entr" presetSubtype="32"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out)">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上下矢印 24"/>
          <p:cNvSpPr/>
          <p:nvPr/>
        </p:nvSpPr>
        <p:spPr>
          <a:xfrm>
            <a:off x="421528" y="1628851"/>
            <a:ext cx="200264" cy="462564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タイトル 1"/>
          <p:cNvSpPr>
            <a:spLocks noGrp="1"/>
          </p:cNvSpPr>
          <p:nvPr>
            <p:ph type="title"/>
          </p:nvPr>
        </p:nvSpPr>
        <p:spPr>
          <a:xfrm>
            <a:off x="542544" y="445326"/>
            <a:ext cx="8229600" cy="706387"/>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rPr>
              <a:t>多職種連携やチーム支援の範囲（段階）</a:t>
            </a:r>
          </a:p>
        </p:txBody>
      </p:sp>
      <p:sp>
        <p:nvSpPr>
          <p:cNvPr id="4" name="円/楕円 3"/>
          <p:cNvSpPr/>
          <p:nvPr/>
        </p:nvSpPr>
        <p:spPr>
          <a:xfrm>
            <a:off x="190650" y="1628851"/>
            <a:ext cx="3744416" cy="2016224"/>
          </a:xfrm>
          <a:prstGeom prst="ellipse">
            <a:avLst/>
          </a:prstGeom>
          <a:solidFill>
            <a:srgbClr val="66FFCC">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地域・まち</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コミュニティー</a:t>
            </a:r>
          </a:p>
        </p:txBody>
      </p:sp>
      <p:sp>
        <p:nvSpPr>
          <p:cNvPr id="5" name="円/楕円 4"/>
          <p:cNvSpPr/>
          <p:nvPr/>
        </p:nvSpPr>
        <p:spPr>
          <a:xfrm>
            <a:off x="494352" y="3256138"/>
            <a:ext cx="3137012" cy="1728142"/>
          </a:xfrm>
          <a:prstGeom prst="ellipse">
            <a:avLst/>
          </a:prstGeom>
          <a:solidFill>
            <a:schemeClr val="accent4">
              <a:lumMod val="40000"/>
              <a:lumOff val="60000"/>
              <a:alpha val="4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関係機関</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多職種連携</a:t>
            </a:r>
          </a:p>
        </p:txBody>
      </p:sp>
      <p:sp>
        <p:nvSpPr>
          <p:cNvPr id="6" name="円/楕円 5"/>
          <p:cNvSpPr/>
          <p:nvPr/>
        </p:nvSpPr>
        <p:spPr>
          <a:xfrm>
            <a:off x="643540" y="4626361"/>
            <a:ext cx="2838636" cy="1703907"/>
          </a:xfrm>
          <a:prstGeom prst="ellipse">
            <a:avLst/>
          </a:prstGeom>
          <a:solidFill>
            <a:srgbClr val="66FF66">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支援者・事業所・</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組織</a:t>
            </a:r>
          </a:p>
        </p:txBody>
      </p:sp>
      <p:sp>
        <p:nvSpPr>
          <p:cNvPr id="7" name="角丸四角形 6"/>
          <p:cNvSpPr/>
          <p:nvPr/>
        </p:nvSpPr>
        <p:spPr>
          <a:xfrm>
            <a:off x="5220072" y="2126435"/>
            <a:ext cx="3312368" cy="10346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ＤＨＰ特太ゴシック体" panose="020B0500000000000000" pitchFamily="50" charset="-128"/>
                <a:ea typeface="ＤＨＰ特太ゴシック体" panose="020B0500000000000000" pitchFamily="50" charset="-128"/>
              </a:rPr>
              <a:t>コミュニティーワーク</a:t>
            </a:r>
            <a:endParaRPr kumimoji="1" lang="en-US" altLang="ja-JP" sz="1800" b="0" i="0" u="none" strike="noStrike" kern="1200" cap="none" spc="0" normalizeH="0" baseline="0" noProof="0" dirty="0">
              <a:ln>
                <a:noFill/>
              </a:ln>
              <a:solidFill>
                <a:prstClr val="white"/>
              </a:solidFill>
              <a:effectLst/>
              <a:uLnTx/>
              <a:uFillTx/>
              <a:latin typeface="ＤＨＰ特太ゴシック体" panose="020B0500000000000000" pitchFamily="50" charset="-128"/>
              <a:ea typeface="ＤＨＰ特太ゴシック体" panose="020B05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ＤＨＰ特太ゴシック体" panose="020B0500000000000000" pitchFamily="50" charset="-128"/>
                <a:ea typeface="ＤＨＰ特太ゴシック体" panose="020B0500000000000000" pitchFamily="50" charset="-128"/>
              </a:rPr>
              <a:t>自立支援協議会等</a:t>
            </a:r>
          </a:p>
        </p:txBody>
      </p:sp>
      <p:sp>
        <p:nvSpPr>
          <p:cNvPr id="9" name="角丸四角形 8"/>
          <p:cNvSpPr/>
          <p:nvPr/>
        </p:nvSpPr>
        <p:spPr>
          <a:xfrm>
            <a:off x="5220072" y="3621788"/>
            <a:ext cx="3312368" cy="1034641"/>
          </a:xfrm>
          <a:prstGeom prst="roundRect">
            <a:avLst/>
          </a:prstGeom>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ＤＨＰ特太ゴシック体" panose="020B0500000000000000" pitchFamily="50" charset="-128"/>
                <a:ea typeface="ＤＨＰ特太ゴシック体" panose="020B0500000000000000" pitchFamily="50" charset="-128"/>
              </a:rPr>
              <a:t>チーム支援（＊）</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ＤＨＰ特太ゴシック体" panose="020B0500000000000000" pitchFamily="50" charset="-128"/>
                <a:ea typeface="ＤＨＰ特太ゴシック体" panose="020B0500000000000000" pitchFamily="50" charset="-128"/>
              </a:rPr>
              <a:t>サービス担当者会議等</a:t>
            </a:r>
            <a:endParaRPr kumimoji="1" lang="en-US" altLang="ja-JP" sz="1800" b="0" i="0" u="none" strike="noStrike" kern="1200" cap="none" spc="0" normalizeH="0" baseline="0" noProof="0" dirty="0">
              <a:ln>
                <a:noFill/>
              </a:ln>
              <a:solidFill>
                <a:prstClr val="white"/>
              </a:solidFill>
              <a:effectLst/>
              <a:uLnTx/>
              <a:uFillTx/>
              <a:latin typeface="ＤＨＰ特太ゴシック体" panose="020B0500000000000000" pitchFamily="50" charset="-128"/>
              <a:ea typeface="ＤＨＰ特太ゴシック体" panose="020B0500000000000000" pitchFamily="50" charset="-128"/>
            </a:endParaRPr>
          </a:p>
        </p:txBody>
      </p:sp>
      <p:sp>
        <p:nvSpPr>
          <p:cNvPr id="10" name="角丸四角形 9"/>
          <p:cNvSpPr/>
          <p:nvPr/>
        </p:nvSpPr>
        <p:spPr>
          <a:xfrm>
            <a:off x="5220072" y="4984280"/>
            <a:ext cx="3312368" cy="10346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ＤＨＰ特太ゴシック体" panose="020B0500000000000000" pitchFamily="50" charset="-128"/>
                <a:ea typeface="ＤＨＰ特太ゴシック体" panose="020B0500000000000000" pitchFamily="50" charset="-128"/>
              </a:rPr>
              <a:t>個別支援会議</a:t>
            </a:r>
            <a:endParaRPr kumimoji="1" lang="en-US" altLang="ja-JP" sz="1800" b="0" i="0" u="none" strike="noStrike" kern="1200" cap="none" spc="0" normalizeH="0" baseline="0" noProof="0" dirty="0">
              <a:ln>
                <a:noFill/>
              </a:ln>
              <a:solidFill>
                <a:prstClr val="white"/>
              </a:solidFill>
              <a:effectLst/>
              <a:uLnTx/>
              <a:uFillTx/>
              <a:latin typeface="ＤＨＰ特太ゴシック体" panose="020B0500000000000000" pitchFamily="50" charset="-128"/>
              <a:ea typeface="ＤＨＰ特太ゴシック体" panose="020B05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ＤＨＰ特太ゴシック体" panose="020B0500000000000000" pitchFamily="50" charset="-128"/>
                <a:ea typeface="ＤＨＰ特太ゴシック体" panose="020B0500000000000000" pitchFamily="50" charset="-128"/>
              </a:rPr>
              <a:t>ユニット会議・リーダー会議等</a:t>
            </a:r>
            <a:endParaRPr kumimoji="1" lang="en-US" altLang="ja-JP" sz="1800" b="0" i="0" u="none" strike="noStrike" kern="1200" cap="none" spc="0" normalizeH="0" baseline="0" noProof="0" dirty="0">
              <a:ln>
                <a:noFill/>
              </a:ln>
              <a:solidFill>
                <a:prstClr val="white"/>
              </a:solidFill>
              <a:effectLst/>
              <a:uLnTx/>
              <a:uFillTx/>
              <a:latin typeface="ＤＨＰ特太ゴシック体" panose="020B0500000000000000" pitchFamily="50" charset="-128"/>
              <a:ea typeface="ＤＨＰ特太ゴシック体" panose="020B0500000000000000" pitchFamily="50" charset="-128"/>
            </a:endParaRPr>
          </a:p>
        </p:txBody>
      </p:sp>
      <p:cxnSp>
        <p:nvCxnSpPr>
          <p:cNvPr id="12" name="直線矢印コネクタ 11"/>
          <p:cNvCxnSpPr>
            <a:stCxn id="6" idx="6"/>
          </p:cNvCxnSpPr>
          <p:nvPr/>
        </p:nvCxnSpPr>
        <p:spPr>
          <a:xfrm flipV="1">
            <a:off x="3482176" y="5478314"/>
            <a:ext cx="1737896" cy="1"/>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endCxn id="9" idx="1"/>
          </p:cNvCxnSpPr>
          <p:nvPr/>
        </p:nvCxnSpPr>
        <p:spPr>
          <a:xfrm flipV="1">
            <a:off x="3613920" y="4139109"/>
            <a:ext cx="1606152" cy="23426"/>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4" idx="6"/>
            <a:endCxn id="7" idx="1"/>
          </p:cNvCxnSpPr>
          <p:nvPr/>
        </p:nvCxnSpPr>
        <p:spPr>
          <a:xfrm>
            <a:off x="3935066" y="2636963"/>
            <a:ext cx="1285006" cy="6793"/>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131840" y="1796056"/>
            <a:ext cx="10871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ＤＨＰ特太ゴシック体" panose="020B0500000000000000" pitchFamily="50" charset="-128"/>
                <a:ea typeface="ＤＨＰ特太ゴシック体" panose="020B0500000000000000" pitchFamily="50" charset="-128"/>
              </a:rPr>
              <a:t>マクロ</a:t>
            </a:r>
          </a:p>
        </p:txBody>
      </p:sp>
      <p:sp>
        <p:nvSpPr>
          <p:cNvPr id="23" name="テキスト ボックス 22"/>
          <p:cNvSpPr txBox="1"/>
          <p:nvPr/>
        </p:nvSpPr>
        <p:spPr>
          <a:xfrm>
            <a:off x="3131840" y="3532184"/>
            <a:ext cx="76174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ＤＨＰ特太ゴシック体" panose="020B0500000000000000" pitchFamily="50" charset="-128"/>
                <a:ea typeface="ＤＨＰ特太ゴシック体" panose="020B0500000000000000" pitchFamily="50" charset="-128"/>
              </a:rPr>
              <a:t>メゾ</a:t>
            </a:r>
          </a:p>
        </p:txBody>
      </p:sp>
      <p:sp>
        <p:nvSpPr>
          <p:cNvPr id="24" name="テキスト ボックス 23"/>
          <p:cNvSpPr txBox="1"/>
          <p:nvPr/>
        </p:nvSpPr>
        <p:spPr>
          <a:xfrm>
            <a:off x="2956868" y="4906994"/>
            <a:ext cx="10486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ＤＨＰ特太ゴシック体" panose="020B0500000000000000" pitchFamily="50" charset="-128"/>
                <a:ea typeface="ＤＨＰ特太ゴシック体" panose="020B0500000000000000" pitchFamily="50" charset="-128"/>
              </a:rPr>
              <a:t>ミクロ</a:t>
            </a:r>
          </a:p>
        </p:txBody>
      </p:sp>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2C5854-7D26-4682-A2CE-373ED3E5E52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1" name="吹き出し: 角を丸めた四角形 10"/>
          <p:cNvSpPr/>
          <p:nvPr/>
        </p:nvSpPr>
        <p:spPr>
          <a:xfrm>
            <a:off x="3230880" y="6018921"/>
            <a:ext cx="2097024" cy="702554"/>
          </a:xfrm>
          <a:prstGeom prst="wedgeRoundRectCallout">
            <a:avLst>
              <a:gd name="adj1" fmla="val -67414"/>
              <a:gd name="adj2" fmla="val -65918"/>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Ｐゴシック" panose="020B0600070205080204" pitchFamily="50" charset="-128"/>
                <a:ea typeface="ＭＳ Ｐゴシック" panose="020B0600070205080204" pitchFamily="50" charset="-128"/>
              </a:rPr>
              <a:t>ホウレンソウの重要性や</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400" dirty="0">
                <a:solidFill>
                  <a:schemeClr val="tx1"/>
                </a:solidFill>
                <a:latin typeface="ＭＳ Ｐゴシック" panose="020B0600070205080204" pitchFamily="50" charset="-128"/>
                <a:ea typeface="ＭＳ Ｐゴシック" panose="020B0600070205080204" pitchFamily="50" charset="-128"/>
              </a:rPr>
              <a:t>同一部署、他部署連携</a:t>
            </a:r>
          </a:p>
        </p:txBody>
      </p:sp>
    </p:spTree>
    <p:extLst>
      <p:ext uri="{BB962C8B-B14F-4D97-AF65-F5344CB8AC3E}">
        <p14:creationId xmlns:p14="http://schemas.microsoft.com/office/powerpoint/2010/main" val="37177817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43306" y="279782"/>
            <a:ext cx="7886700" cy="1325563"/>
          </a:xfrm>
        </p:spPr>
        <p:txBody>
          <a:bodyPr/>
          <a:lstStyle/>
          <a:p>
            <a:r>
              <a:rPr lang="ja-JP" altLang="en-US" sz="3200" dirty="0">
                <a:solidFill>
                  <a:srgbClr val="C00000"/>
                </a:solidFill>
                <a:latin typeface="ＤＨＰ特太ゴシック体" panose="020B0500000000000000" pitchFamily="50" charset="-128"/>
                <a:ea typeface="ＤＨＰ特太ゴシック体" panose="020B0500000000000000" pitchFamily="50" charset="-128"/>
              </a:rPr>
              <a:t>２．多職種連携とチーム支援の</a:t>
            </a:r>
            <a:r>
              <a:rPr lang="en-US" altLang="ja-JP" sz="3200" dirty="0">
                <a:solidFill>
                  <a:srgbClr val="C00000"/>
                </a:solidFill>
                <a:latin typeface="ＤＨＰ特太ゴシック体" panose="020B0500000000000000" pitchFamily="50" charset="-128"/>
                <a:ea typeface="ＤＨＰ特太ゴシック体" panose="020B0500000000000000" pitchFamily="50" charset="-128"/>
              </a:rPr>
              <a:t/>
            </a:r>
            <a:br>
              <a:rPr lang="en-US" altLang="ja-JP" sz="3200" dirty="0">
                <a:solidFill>
                  <a:srgbClr val="C00000"/>
                </a:solidFill>
                <a:latin typeface="ＤＨＰ特太ゴシック体" panose="020B0500000000000000" pitchFamily="50" charset="-128"/>
                <a:ea typeface="ＤＨＰ特太ゴシック体" panose="020B0500000000000000" pitchFamily="50" charset="-128"/>
              </a:rPr>
            </a:br>
            <a:r>
              <a:rPr lang="ja-JP" altLang="en-US" sz="3200" dirty="0">
                <a:solidFill>
                  <a:srgbClr val="C00000"/>
                </a:solidFill>
                <a:latin typeface="ＤＨＰ特太ゴシック体" panose="020B0500000000000000" pitchFamily="50" charset="-128"/>
                <a:ea typeface="ＤＨＰ特太ゴシック体" panose="020B0500000000000000" pitchFamily="50" charset="-128"/>
              </a:rPr>
              <a:t>　</a:t>
            </a:r>
            <a:r>
              <a:rPr lang="ja-JP" altLang="en-US" sz="3200">
                <a:solidFill>
                  <a:srgbClr val="C00000"/>
                </a:solidFill>
                <a:latin typeface="ＤＨＰ特太ゴシック体" panose="020B0500000000000000" pitchFamily="50" charset="-128"/>
                <a:ea typeface="ＤＨＰ特太ゴシック体" panose="020B0500000000000000" pitchFamily="50" charset="-128"/>
              </a:rPr>
              <a:t>　</a:t>
            </a:r>
            <a:r>
              <a:rPr lang="ja-JP" altLang="en-US" sz="3200" smtClean="0">
                <a:solidFill>
                  <a:srgbClr val="C00000"/>
                </a:solidFill>
                <a:latin typeface="ＤＨＰ特太ゴシック体" panose="020B0500000000000000" pitchFamily="50" charset="-128"/>
                <a:ea typeface="ＤＨＰ特太ゴシック体" panose="020B0500000000000000" pitchFamily="50" charset="-128"/>
              </a:rPr>
              <a:t>　　　　重要性</a:t>
            </a:r>
            <a:r>
              <a:rPr lang="ja-JP" altLang="en-US" sz="3200" dirty="0">
                <a:solidFill>
                  <a:srgbClr val="C00000"/>
                </a:solidFill>
                <a:latin typeface="ＤＨＰ特太ゴシック体" panose="020B0500000000000000" pitchFamily="50" charset="-128"/>
                <a:ea typeface="ＤＨＰ特太ゴシック体" panose="020B0500000000000000" pitchFamily="50" charset="-128"/>
              </a:rPr>
              <a:t>（必要性）の理解</a:t>
            </a:r>
          </a:p>
        </p:txBody>
      </p:sp>
      <p:sp>
        <p:nvSpPr>
          <p:cNvPr id="18435" name="Rectangle 3"/>
          <p:cNvSpPr>
            <a:spLocks noGrp="1" noChangeArrowheads="1"/>
          </p:cNvSpPr>
          <p:nvPr>
            <p:ph idx="1"/>
          </p:nvPr>
        </p:nvSpPr>
        <p:spPr>
          <a:xfrm>
            <a:off x="530352" y="1002793"/>
            <a:ext cx="8467344" cy="4530725"/>
          </a:xfrm>
        </p:spPr>
        <p:txBody>
          <a:bodyPr/>
          <a:lstStyle/>
          <a:p>
            <a:endParaRPr lang="en-US" altLang="ja-JP" dirty="0">
              <a:ea typeface="ＭＳ Ｐゴシック" pitchFamily="50" charset="-128"/>
            </a:endParaRPr>
          </a:p>
          <a:p>
            <a:endParaRPr lang="en-US" altLang="ja-JP" dirty="0">
              <a:ea typeface="ＭＳ Ｐゴシック" pitchFamily="50" charset="-128"/>
            </a:endParaRPr>
          </a:p>
          <a:p>
            <a:pPr marL="0" indent="0">
              <a:buNone/>
            </a:pPr>
            <a:r>
              <a:rPr lang="ja-JP" altLang="en-US" sz="2400" dirty="0">
                <a:latin typeface="ＭＳ ゴシック" panose="020B0609070205080204" pitchFamily="49" charset="-128"/>
                <a:ea typeface="ＭＳ ゴシック" panose="020B0609070205080204" pitchFamily="49" charset="-128"/>
              </a:rPr>
              <a:t>○まずは、連携が必要な理由を確認</a:t>
            </a:r>
            <a:endParaRPr lang="en-US" altLang="ja-JP" sz="2400" dirty="0">
              <a:latin typeface="ＭＳ ゴシック" panose="020B0609070205080204" pitchFamily="49" charset="-128"/>
              <a:ea typeface="ＭＳ ゴシック" panose="020B0609070205080204" pitchFamily="49" charset="-128"/>
            </a:endParaRPr>
          </a:p>
          <a:p>
            <a:pPr marL="0" indent="0">
              <a:buNone/>
            </a:pPr>
            <a:r>
              <a:rPr lang="ja-JP" altLang="en-US" sz="2400" dirty="0">
                <a:latin typeface="ＭＳ ゴシック" panose="020B0609070205080204" pitchFamily="49" charset="-128"/>
                <a:ea typeface="ＭＳ ゴシック" panose="020B0609070205080204" pitchFamily="49" charset="-128"/>
              </a:rPr>
              <a:t>　　　　　　　　　　　▼</a:t>
            </a:r>
            <a:endParaRPr lang="en-US" altLang="ja-JP" sz="2400" dirty="0">
              <a:latin typeface="ＭＳ ゴシック" panose="020B0609070205080204" pitchFamily="49" charset="-128"/>
              <a:ea typeface="ＭＳ ゴシック" panose="020B0609070205080204" pitchFamily="49" charset="-128"/>
            </a:endParaRPr>
          </a:p>
          <a:p>
            <a:pPr marL="0" indent="0">
              <a:buNone/>
            </a:pPr>
            <a:r>
              <a:rPr lang="ja-JP" altLang="en-US" sz="2400" dirty="0">
                <a:latin typeface="ＭＳ ゴシック" panose="020B0609070205080204" pitchFamily="49" charset="-128"/>
                <a:ea typeface="ＭＳ ゴシック" panose="020B0609070205080204" pitchFamily="49" charset="-128"/>
              </a:rPr>
              <a:t>○他と連携・協力が得られるとどんな時に助かるか、</a:t>
            </a:r>
            <a:endParaRPr lang="en-US" altLang="ja-JP" sz="2400" dirty="0">
              <a:latin typeface="ＭＳ ゴシック" panose="020B0609070205080204" pitchFamily="49" charset="-128"/>
              <a:ea typeface="ＭＳ ゴシック" panose="020B0609070205080204" pitchFamily="49" charset="-128"/>
            </a:endParaRPr>
          </a:p>
          <a:p>
            <a:pPr marL="0" indent="0">
              <a:buNone/>
            </a:pPr>
            <a:r>
              <a:rPr lang="ja-JP" altLang="en-US" sz="2400" dirty="0">
                <a:latin typeface="ＭＳ ゴシック" panose="020B0609070205080204" pitchFamily="49" charset="-128"/>
                <a:ea typeface="ＭＳ ゴシック" panose="020B0609070205080204" pitchFamily="49" charset="-128"/>
              </a:rPr>
              <a:t>　連携がとれないことで、どんな事に困るのか。</a:t>
            </a:r>
            <a:endParaRPr lang="en-US" altLang="ja-JP" sz="2400" dirty="0">
              <a:latin typeface="ＭＳ ゴシック" panose="020B0609070205080204" pitchFamily="49" charset="-128"/>
              <a:ea typeface="ＭＳ ゴシック" panose="020B0609070205080204" pitchFamily="49" charset="-128"/>
            </a:endParaRPr>
          </a:p>
          <a:p>
            <a:pPr marL="0" indent="0">
              <a:buNone/>
            </a:pPr>
            <a:endParaRPr lang="en-US" altLang="ja-JP" sz="2400" dirty="0">
              <a:latin typeface="ＭＳ ゴシック" panose="020B0609070205080204" pitchFamily="49" charset="-128"/>
              <a:ea typeface="ＭＳ ゴシック" panose="020B0609070205080204" pitchFamily="49" charset="-128"/>
            </a:endParaRPr>
          </a:p>
          <a:p>
            <a:endParaRPr lang="ja-JP" altLang="en-US" sz="2400"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88151203-A72C-487C-B594-566CAEA203A0}" type="slidenum">
              <a:rPr lang="ja-JP" altLang="en-US" smtClean="0"/>
              <a:pPr/>
              <a:t>64</a:t>
            </a:fld>
            <a:endParaRPr lang="en-US" altLang="ja-JP"/>
          </a:p>
        </p:txBody>
      </p:sp>
      <p:pic>
        <p:nvPicPr>
          <p:cNvPr id="6" name="図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4886718">
            <a:off x="8019253" y="428172"/>
            <a:ext cx="796539" cy="1212316"/>
          </a:xfrm>
          <a:prstGeom prst="rect">
            <a:avLst/>
          </a:prstGeom>
        </p:spPr>
      </p:pic>
    </p:spTree>
    <p:extLst>
      <p:ext uri="{BB962C8B-B14F-4D97-AF65-F5344CB8AC3E}">
        <p14:creationId xmlns:p14="http://schemas.microsoft.com/office/powerpoint/2010/main" val="35930356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anim calcmode="lin" valueType="num">
                                      <p:cBhvr additive="base">
                                        <p:cTn id="7"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anim calcmode="lin" valueType="num">
                                      <p:cBhvr additive="base">
                                        <p:cTn id="13"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anim calcmode="lin" valueType="num">
                                      <p:cBhvr additive="base">
                                        <p:cTn id="19" dur="500" fill="hold"/>
                                        <p:tgtEl>
                                          <p:spTgt spid="1843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8435">
                                            <p:txEl>
                                              <p:pRg st="5" end="5"/>
                                            </p:txEl>
                                          </p:spTgt>
                                        </p:tgtEl>
                                        <p:attrNameLst>
                                          <p:attrName>style.visibility</p:attrName>
                                        </p:attrNameLst>
                                      </p:cBhvr>
                                      <p:to>
                                        <p:strVal val="visible"/>
                                      </p:to>
                                    </p:set>
                                    <p:anim calcmode="lin" valueType="num">
                                      <p:cBhvr additive="base">
                                        <p:cTn id="25" dur="500" fill="hold"/>
                                        <p:tgtEl>
                                          <p:spTgt spid="18435">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43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274638"/>
            <a:ext cx="8229600" cy="922114"/>
          </a:xfrm>
        </p:spPr>
        <p:txBody>
          <a:bodyPr>
            <a:normAutofit/>
          </a:bodyPr>
          <a:lstStyle/>
          <a:p>
            <a:r>
              <a:rPr lang="ja-JP" altLang="en-US" sz="2900" dirty="0">
                <a:solidFill>
                  <a:srgbClr val="C00000"/>
                </a:solidFill>
                <a:latin typeface="ＤＨＰ特太ゴシック体" panose="020B0500000000000000" pitchFamily="50" charset="-128"/>
                <a:ea typeface="ＤＨＰ特太ゴシック体" panose="020B0500000000000000" pitchFamily="50" charset="-128"/>
              </a:rPr>
              <a:t>多職種連携・チーム支援の重要性の５つの認識</a:t>
            </a:r>
            <a:endParaRPr kumimoji="1" lang="ja-JP" altLang="en-US" sz="2900" dirty="0">
              <a:solidFill>
                <a:srgbClr val="C00000"/>
              </a:solidFill>
              <a:latin typeface="ＤＨＰ特太ゴシック体" panose="020B0500000000000000" pitchFamily="50" charset="-128"/>
              <a:ea typeface="ＤＨＰ特太ゴシック体" panose="020B0500000000000000" pitchFamily="50" charset="-128"/>
            </a:endParaRPr>
          </a:p>
        </p:txBody>
      </p:sp>
      <p:sp>
        <p:nvSpPr>
          <p:cNvPr id="18" name="角丸四角形 17"/>
          <p:cNvSpPr/>
          <p:nvPr/>
        </p:nvSpPr>
        <p:spPr>
          <a:xfrm>
            <a:off x="562420" y="5250719"/>
            <a:ext cx="6839722" cy="713119"/>
          </a:xfrm>
          <a:prstGeom prst="roundRect">
            <a:avLst/>
          </a:prstGeom>
          <a:gradFill>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defTabSz="914400">
              <a:spcBef>
                <a:spcPct val="20000"/>
              </a:spcBef>
              <a:defRPr/>
            </a:pPr>
            <a:r>
              <a:rPr kumimoji="1" lang="ja-JP" altLang="en-US" sz="2000" b="1" dirty="0">
                <a:solidFill>
                  <a:prstClr val="black"/>
                </a:solidFill>
                <a:latin typeface="ＭＳ Ｐゴシック" panose="020B0600070205080204" pitchFamily="50" charset="-128"/>
                <a:ea typeface="ＭＳ Ｐゴシック" panose="020B0600070205080204" pitchFamily="50" charset="-128"/>
              </a:rPr>
              <a:t>自分や事業所、連携各機関の実践力や質の向上につながる</a:t>
            </a:r>
            <a:endParaRPr kumimoji="1" lang="en-US" altLang="ja-JP" sz="2000" b="1" dirty="0">
              <a:solidFill>
                <a:prstClr val="black"/>
              </a:solidFill>
              <a:latin typeface="ＭＳ Ｐゴシック" panose="020B0600070205080204" pitchFamily="50" charset="-128"/>
              <a:ea typeface="ＭＳ Ｐゴシック" panose="020B0600070205080204" pitchFamily="50" charset="-128"/>
            </a:endParaRPr>
          </a:p>
        </p:txBody>
      </p:sp>
      <p:sp>
        <p:nvSpPr>
          <p:cNvPr id="7" name="角丸四角形 6"/>
          <p:cNvSpPr/>
          <p:nvPr/>
        </p:nvSpPr>
        <p:spPr>
          <a:xfrm>
            <a:off x="562420" y="1363112"/>
            <a:ext cx="6810056" cy="658641"/>
          </a:xfrm>
          <a:prstGeom prst="roundRect">
            <a:avLst/>
          </a:prstGeom>
          <a:gradFill>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defTabSz="914400">
              <a:spcBef>
                <a:spcPct val="20000"/>
              </a:spcBef>
              <a:defRPr/>
            </a:pPr>
            <a:r>
              <a:rPr kumimoji="1" lang="ja-JP" altLang="en-US" sz="2000" b="1" dirty="0">
                <a:solidFill>
                  <a:prstClr val="black"/>
                </a:solidFill>
                <a:latin typeface="ＭＳ Ｐゴシック" panose="020B0600070205080204" pitchFamily="50" charset="-128"/>
                <a:ea typeface="ＭＳ Ｐゴシック" panose="020B0600070205080204" pitchFamily="50" charset="-128"/>
              </a:rPr>
              <a:t>多様な「ニーズ」や「社会情勢」の変化に対応するため</a:t>
            </a:r>
            <a:endParaRPr kumimoji="1" lang="en-US" altLang="ja-JP" sz="2000" b="1" dirty="0">
              <a:solidFill>
                <a:prstClr val="black"/>
              </a:solidFill>
              <a:latin typeface="ＭＳ Ｐゴシック" panose="020B0600070205080204" pitchFamily="50" charset="-128"/>
              <a:ea typeface="ＭＳ Ｐゴシック" panose="020B0600070205080204" pitchFamily="50" charset="-128"/>
            </a:endParaRPr>
          </a:p>
        </p:txBody>
      </p:sp>
      <p:sp>
        <p:nvSpPr>
          <p:cNvPr id="8" name="角丸四角形 7"/>
          <p:cNvSpPr/>
          <p:nvPr/>
        </p:nvSpPr>
        <p:spPr>
          <a:xfrm>
            <a:off x="562418" y="2344369"/>
            <a:ext cx="6839723" cy="662480"/>
          </a:xfrm>
          <a:prstGeom prst="roundRect">
            <a:avLst/>
          </a:prstGeom>
          <a:gradFill>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defTabSz="914400">
              <a:spcBef>
                <a:spcPct val="20000"/>
              </a:spcBef>
              <a:defRPr/>
            </a:pPr>
            <a:r>
              <a:rPr kumimoji="1" lang="ja-JP" altLang="en-US" sz="2000" b="1" dirty="0">
                <a:solidFill>
                  <a:prstClr val="black"/>
                </a:solidFill>
                <a:latin typeface="ＭＳ Ｐゴシック" panose="020B0600070205080204" pitchFamily="50" charset="-128"/>
                <a:ea typeface="ＭＳ Ｐゴシック" panose="020B0600070205080204" pitchFamily="50" charset="-128"/>
              </a:rPr>
              <a:t>１人の相談や一つの機関でできることには限りがある</a:t>
            </a:r>
            <a:endParaRPr kumimoji="1" lang="en-US" altLang="ja-JP" sz="2000" b="1" dirty="0">
              <a:solidFill>
                <a:prstClr val="black"/>
              </a:solidFill>
              <a:latin typeface="ＭＳ Ｐゴシック" panose="020B0600070205080204" pitchFamily="50" charset="-128"/>
              <a:ea typeface="ＭＳ Ｐゴシック" panose="020B0600070205080204" pitchFamily="50" charset="-128"/>
            </a:endParaRPr>
          </a:p>
        </p:txBody>
      </p:sp>
      <p:sp>
        <p:nvSpPr>
          <p:cNvPr id="9" name="角丸四角形 8"/>
          <p:cNvSpPr/>
          <p:nvPr/>
        </p:nvSpPr>
        <p:spPr>
          <a:xfrm>
            <a:off x="562419" y="3217263"/>
            <a:ext cx="6829649" cy="664540"/>
          </a:xfrm>
          <a:prstGeom prst="roundRect">
            <a:avLst/>
          </a:prstGeom>
          <a:gradFill>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defTabSz="914400">
              <a:spcBef>
                <a:spcPct val="20000"/>
              </a:spcBef>
              <a:defRPr/>
            </a:pPr>
            <a:r>
              <a:rPr kumimoji="1" lang="ja-JP" altLang="en-US" sz="2000" b="1" dirty="0">
                <a:solidFill>
                  <a:prstClr val="black"/>
                </a:solidFill>
                <a:latin typeface="ＭＳ Ｐゴシック" panose="020B0600070205080204" pitchFamily="50" charset="-128"/>
                <a:ea typeface="ＭＳ Ｐゴシック" panose="020B0600070205080204" pitchFamily="50" charset="-128"/>
              </a:rPr>
              <a:t>連携やチームでの対応により、できることやアイデアが広がる</a:t>
            </a:r>
          </a:p>
        </p:txBody>
      </p:sp>
      <p:sp>
        <p:nvSpPr>
          <p:cNvPr id="10" name="角丸四角形 9"/>
          <p:cNvSpPr/>
          <p:nvPr/>
        </p:nvSpPr>
        <p:spPr>
          <a:xfrm>
            <a:off x="562420" y="4154467"/>
            <a:ext cx="6810056" cy="633368"/>
          </a:xfrm>
          <a:prstGeom prst="roundRect">
            <a:avLst/>
          </a:prstGeom>
          <a:gradFill>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defTabSz="914400">
              <a:spcBef>
                <a:spcPct val="20000"/>
              </a:spcBef>
              <a:defRPr/>
            </a:pPr>
            <a:r>
              <a:rPr kumimoji="1" lang="ja-JP" altLang="en-US" sz="2000" b="1" dirty="0">
                <a:solidFill>
                  <a:prstClr val="black"/>
                </a:solidFill>
                <a:latin typeface="ＭＳ Ｐゴシック" panose="020B0600070205080204" pitchFamily="50" charset="-128"/>
                <a:ea typeface="ＭＳ Ｐゴシック" panose="020B0600070205080204" pitchFamily="50" charset="-128"/>
              </a:rPr>
              <a:t>得手・不得手、過不足を相互にカバーし補完し合える</a:t>
            </a:r>
            <a:endParaRPr kumimoji="1" lang="en-US" altLang="ja-JP" sz="2000" b="1" dirty="0">
              <a:solidFill>
                <a:prstClr val="black"/>
              </a:solidFill>
              <a:latin typeface="ＭＳ Ｐゴシック" panose="020B0600070205080204" pitchFamily="50" charset="-128"/>
              <a:ea typeface="ＭＳ Ｐゴシック" panose="020B0600070205080204" pitchFamily="50" charset="-128"/>
            </a:endParaRPr>
          </a:p>
        </p:txBody>
      </p:sp>
      <p:sp>
        <p:nvSpPr>
          <p:cNvPr id="12" name="角丸四角形 11"/>
          <p:cNvSpPr/>
          <p:nvPr/>
        </p:nvSpPr>
        <p:spPr>
          <a:xfrm>
            <a:off x="7402142" y="1363112"/>
            <a:ext cx="1481708" cy="6586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a:defRPr/>
            </a:pPr>
            <a:r>
              <a:rPr kumimoji="1" lang="ja-JP" altLang="en-US" sz="2000" dirty="0">
                <a:solidFill>
                  <a:prstClr val="black"/>
                </a:solidFill>
                <a:latin typeface="ＭＳ Ｐゴシック" panose="020B0600070205080204" pitchFamily="50" charset="-128"/>
                <a:ea typeface="ＭＳ Ｐゴシック" panose="020B0600070205080204" pitchFamily="50" charset="-128"/>
              </a:rPr>
              <a:t>１．多元性</a:t>
            </a:r>
          </a:p>
        </p:txBody>
      </p:sp>
      <p:sp>
        <p:nvSpPr>
          <p:cNvPr id="13" name="角丸四角形 12"/>
          <p:cNvSpPr/>
          <p:nvPr/>
        </p:nvSpPr>
        <p:spPr>
          <a:xfrm>
            <a:off x="7403920" y="2331432"/>
            <a:ext cx="1511374" cy="67541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a:defRPr/>
            </a:pPr>
            <a:r>
              <a:rPr kumimoji="1" lang="ja-JP" altLang="en-US" sz="2000" dirty="0">
                <a:solidFill>
                  <a:prstClr val="black"/>
                </a:solidFill>
                <a:latin typeface="ＭＳ Ｐゴシック" panose="020B0600070205080204" pitchFamily="50" charset="-128"/>
                <a:ea typeface="ＭＳ Ｐゴシック" panose="020B0600070205080204" pitchFamily="50" charset="-128"/>
              </a:rPr>
              <a:t>２．限界性</a:t>
            </a:r>
          </a:p>
        </p:txBody>
      </p:sp>
      <p:sp>
        <p:nvSpPr>
          <p:cNvPr id="14" name="角丸四角形 13"/>
          <p:cNvSpPr/>
          <p:nvPr/>
        </p:nvSpPr>
        <p:spPr>
          <a:xfrm>
            <a:off x="7403920" y="3217262"/>
            <a:ext cx="1511374" cy="6645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a:defRPr/>
            </a:pPr>
            <a:r>
              <a:rPr kumimoji="1" lang="ja-JP" altLang="en-US" sz="2000" dirty="0">
                <a:solidFill>
                  <a:prstClr val="black"/>
                </a:solidFill>
                <a:latin typeface="ＭＳ Ｐゴシック" panose="020B0600070205080204" pitchFamily="50" charset="-128"/>
                <a:ea typeface="ＭＳ Ｐゴシック" panose="020B0600070205080204" pitchFamily="50" charset="-128"/>
              </a:rPr>
              <a:t>３．可能性</a:t>
            </a:r>
          </a:p>
        </p:txBody>
      </p:sp>
      <p:sp>
        <p:nvSpPr>
          <p:cNvPr id="15" name="角丸四角形 14"/>
          <p:cNvSpPr/>
          <p:nvPr/>
        </p:nvSpPr>
        <p:spPr>
          <a:xfrm>
            <a:off x="7392069" y="4154466"/>
            <a:ext cx="1564322" cy="6333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a:defRPr/>
            </a:pPr>
            <a:r>
              <a:rPr kumimoji="1" lang="ja-JP" altLang="en-US" sz="2000" dirty="0">
                <a:solidFill>
                  <a:prstClr val="black"/>
                </a:solidFill>
                <a:latin typeface="ＭＳ Ｐゴシック" panose="020B0600070205080204" pitchFamily="50" charset="-128"/>
                <a:ea typeface="ＭＳ Ｐゴシック" panose="020B0600070205080204" pitchFamily="50" charset="-128"/>
              </a:rPr>
              <a:t>４．補完性</a:t>
            </a:r>
          </a:p>
        </p:txBody>
      </p:sp>
      <p:sp>
        <p:nvSpPr>
          <p:cNvPr id="17" name="角丸四角形 16"/>
          <p:cNvSpPr/>
          <p:nvPr/>
        </p:nvSpPr>
        <p:spPr>
          <a:xfrm>
            <a:off x="7408877" y="5250719"/>
            <a:ext cx="1547514" cy="71311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a:defRPr/>
            </a:pPr>
            <a:r>
              <a:rPr kumimoji="1" lang="ja-JP" altLang="en-US" sz="2000" dirty="0">
                <a:solidFill>
                  <a:prstClr val="black"/>
                </a:solidFill>
                <a:latin typeface="ＭＳ Ｐゴシック" panose="020B0600070205080204" pitchFamily="50" charset="-128"/>
                <a:ea typeface="ＭＳ Ｐゴシック" panose="020B0600070205080204" pitchFamily="50" charset="-128"/>
              </a:rPr>
              <a:t>５．付加性</a:t>
            </a:r>
          </a:p>
        </p:txBody>
      </p:sp>
    </p:spTree>
    <p:extLst>
      <p:ext uri="{BB962C8B-B14F-4D97-AF65-F5344CB8AC3E}">
        <p14:creationId xmlns:p14="http://schemas.microsoft.com/office/powerpoint/2010/main" val="17938955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8" grpId="0" animBg="1"/>
      <p:bldP spid="9" grpId="0" animBg="1"/>
      <p:bldP spid="10" grpId="0" animBg="1"/>
      <p:bldP spid="12" grpId="0" animBg="1"/>
      <p:bldP spid="13" grpId="0" animBg="1"/>
      <p:bldP spid="14" grpId="0" animBg="1"/>
      <p:bldP spid="15" grpId="0" animBg="1"/>
      <p:bldP spid="1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823509" rtl="0" eaLnBrk="1" fontAlgn="base" latinLnBrk="0" hangingPunct="1">
              <a:lnSpc>
                <a:spcPct val="100000"/>
              </a:lnSpc>
              <a:spcBef>
                <a:spcPct val="0"/>
              </a:spcBef>
              <a:spcAft>
                <a:spcPct val="0"/>
              </a:spcAft>
              <a:buClrTx/>
              <a:buSzTx/>
              <a:buFontTx/>
              <a:buNone/>
              <a:tabLst/>
              <a:defRPr/>
            </a:pPr>
            <a:fld id="{BE3561DB-DE34-4D1E-A7F4-1E4A267FDF73}" type="slidenum">
              <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rPr>
              <a:pPr marL="0" marR="0" lvl="0" indent="0" algn="r" defTabSz="823509" rtl="0" eaLnBrk="1" fontAlgn="base" latinLnBrk="0" hangingPunct="1">
                <a:lnSpc>
                  <a:spcPct val="100000"/>
                </a:lnSpc>
                <a:spcBef>
                  <a:spcPct val="0"/>
                </a:spcBef>
                <a:spcAft>
                  <a:spcPct val="0"/>
                </a:spcAft>
                <a:buClrTx/>
                <a:buSzTx/>
                <a:buFontTx/>
                <a:buNone/>
                <a:tabLst/>
                <a:defRPr/>
              </a:pPr>
              <a:t>66</a:t>
            </a:fld>
            <a:endParaRPr kumimoji="1" lang="en-US" altLang="ja-JP" sz="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3" name="テキスト ボックス 2"/>
          <p:cNvSpPr txBox="1"/>
          <p:nvPr/>
        </p:nvSpPr>
        <p:spPr>
          <a:xfrm>
            <a:off x="4373639" y="6040513"/>
            <a:ext cx="43123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H28</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サービス管理責任者指導者養成研修資料より加筆</a:t>
            </a:r>
          </a:p>
        </p:txBody>
      </p:sp>
      <p:sp>
        <p:nvSpPr>
          <p:cNvPr id="6" name="Text Box 2"/>
          <p:cNvSpPr txBox="1">
            <a:spLocks noChangeArrowheads="1"/>
          </p:cNvSpPr>
          <p:nvPr/>
        </p:nvSpPr>
        <p:spPr bwMode="auto">
          <a:xfrm>
            <a:off x="504100" y="179215"/>
            <a:ext cx="8603055" cy="634355"/>
          </a:xfrm>
          <a:prstGeom prst="rect">
            <a:avLst/>
          </a:prstGeom>
          <a:noFill/>
          <a:ln w="9525" cap="flat" cmpd="sng" algn="ctr">
            <a:noFill/>
            <a:prstDash val="solid"/>
            <a:headEnd/>
            <a:tailEnd/>
          </a:ln>
          <a:effectLst/>
        </p:spPr>
        <p:txBody>
          <a:bodyPr wrap="square" anchor="ctr" anchorCtr="0">
            <a:no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hangingPunct="1">
              <a:spcBef>
                <a:spcPct val="50000"/>
              </a:spcBef>
              <a:buNone/>
              <a:defRPr/>
            </a:pPr>
            <a:r>
              <a:rPr kumimoji="0" lang="ja-JP" altLang="en-US" sz="2800" kern="0" dirty="0">
                <a:solidFill>
                  <a:srgbClr val="C00000"/>
                </a:solidFill>
                <a:latin typeface="ＤＨＰ特太ゴシック体" panose="020B0500000000000000" pitchFamily="50" charset="-128"/>
                <a:ea typeface="ＤＨＰ特太ゴシック体" panose="020B0500000000000000" pitchFamily="50" charset="-128"/>
              </a:rPr>
              <a:t>多職種連携・チーム支援の必要な理由（重要性）</a:t>
            </a:r>
            <a:endParaRPr lang="en-US" altLang="ja-JP" sz="2800" u="sng" dirty="0">
              <a:solidFill>
                <a:srgbClr val="C00000"/>
              </a:solidFill>
              <a:latin typeface="ＤＨＰ特太ゴシック体" panose="020B0500000000000000" pitchFamily="50" charset="-128"/>
              <a:ea typeface="ＤＨＰ特太ゴシック体" panose="020B0500000000000000" pitchFamily="50" charset="-128"/>
            </a:endParaRPr>
          </a:p>
        </p:txBody>
      </p:sp>
      <p:sp>
        <p:nvSpPr>
          <p:cNvPr id="9" name="四角形: 角を丸くする 8"/>
          <p:cNvSpPr/>
          <p:nvPr/>
        </p:nvSpPr>
        <p:spPr>
          <a:xfrm>
            <a:off x="333413" y="874530"/>
            <a:ext cx="8603055" cy="5542782"/>
          </a:xfrm>
          <a:prstGeom prst="roundRect">
            <a:avLst>
              <a:gd name="adj" fmla="val 4565"/>
            </a:avLst>
          </a:prstGeom>
          <a:noFill/>
          <a:ln w="9525" cap="flat" cmpd="sng" algn="ctr">
            <a:solidFill>
              <a:schemeClr val="tx1"/>
            </a:solidFill>
            <a:prstDash val="solid"/>
          </a:ln>
          <a:effectLst/>
        </p:spPr>
        <p:txBody>
          <a:bodyPr rtlCol="0" anchor="t" anchorCtr="0"/>
          <a:lstStyle/>
          <a:p>
            <a:pPr defTabSz="685783"/>
            <a:r>
              <a:rPr kumimoji="1" lang="en-US" altLang="ja-JP" sz="2000" dirty="0">
                <a:latin typeface="ＭＳ Ｐゴシック" panose="020B0600070205080204" pitchFamily="50" charset="-128"/>
                <a:ea typeface="ＭＳ Ｐゴシック" panose="020B0600070205080204" pitchFamily="50" charset="-128"/>
              </a:rPr>
              <a:t>【</a:t>
            </a:r>
            <a:r>
              <a:rPr kumimoji="1" lang="ja-JP" altLang="en-US" sz="2000" dirty="0">
                <a:latin typeface="ＭＳ Ｐゴシック" panose="020B0600070205080204" pitchFamily="50" charset="-128"/>
                <a:ea typeface="ＭＳ Ｐゴシック" panose="020B0600070205080204" pitchFamily="50" charset="-128"/>
              </a:rPr>
              <a:t>例えば</a:t>
            </a:r>
            <a:r>
              <a:rPr kumimoji="1" lang="en-US" altLang="ja-JP" sz="2000" dirty="0">
                <a:latin typeface="ＭＳ Ｐゴシック" panose="020B0600070205080204" pitchFamily="50" charset="-128"/>
                <a:ea typeface="ＭＳ Ｐゴシック" panose="020B0600070205080204" pitchFamily="50" charset="-128"/>
              </a:rPr>
              <a:t>】</a:t>
            </a:r>
            <a:r>
              <a:rPr kumimoji="1" lang="ja-JP" altLang="en-US" sz="2000" dirty="0">
                <a:latin typeface="ＭＳ Ｐゴシック" panose="020B0600070205080204" pitchFamily="50" charset="-128"/>
                <a:ea typeface="ＭＳ Ｐゴシック" panose="020B0600070205080204" pitchFamily="50" charset="-128"/>
              </a:rPr>
              <a:t>障害児・者のニーズに基づいた、サービス提供をするため以下のような場合に、連携が必要不可欠になる。</a:t>
            </a:r>
          </a:p>
          <a:p>
            <a:pPr defTabSz="685783">
              <a:lnSpc>
                <a:spcPts val="1000"/>
              </a:lnSpc>
            </a:pPr>
            <a:endParaRPr kumimoji="1" lang="en-US" altLang="ja-JP" sz="2000" dirty="0">
              <a:latin typeface="ＭＳ Ｐゴシック" panose="020B0600070205080204" pitchFamily="50" charset="-128"/>
              <a:ea typeface="ＭＳ Ｐゴシック" panose="020B0600070205080204" pitchFamily="50" charset="-128"/>
            </a:endParaRPr>
          </a:p>
          <a:p>
            <a:pPr defTabSz="685783"/>
            <a:r>
              <a:rPr kumimoji="1" lang="ja-JP" altLang="en-US" sz="2000" dirty="0">
                <a:latin typeface="ＭＳ Ｐゴシック" panose="020B0600070205080204" pitchFamily="50" charset="-128"/>
                <a:ea typeface="ＭＳ Ｐゴシック" panose="020B0600070205080204" pitchFamily="50" charset="-128"/>
              </a:rPr>
              <a:t>○相談支援は基本的にマネジメントに徹するべき（直接支援が必要な場合もあるが）。直接サービスを提供するためには連携が不可欠。</a:t>
            </a:r>
          </a:p>
          <a:p>
            <a:pPr defTabSz="685783"/>
            <a:r>
              <a:rPr kumimoji="1" lang="ja-JP" altLang="en-US" sz="2000" dirty="0">
                <a:latin typeface="ＭＳ Ｐゴシック" panose="020B0600070205080204" pitchFamily="50" charset="-128"/>
                <a:ea typeface="ＭＳ Ｐゴシック" panose="020B0600070205080204" pitchFamily="50" charset="-128"/>
              </a:rPr>
              <a:t>○サービス等利用計画・個別支援計画書に「実現できなかったニーズ」、「反映できなかったニーズ」がある場合。</a:t>
            </a:r>
          </a:p>
          <a:p>
            <a:pPr defTabSz="685783"/>
            <a:r>
              <a:rPr kumimoji="1" lang="ja-JP" altLang="en-US" sz="2000" dirty="0">
                <a:latin typeface="ＭＳ Ｐゴシック" panose="020B0600070205080204" pitchFamily="50" charset="-128"/>
                <a:ea typeface="ＭＳ Ｐゴシック" panose="020B0600070205080204" pitchFamily="50" charset="-128"/>
              </a:rPr>
              <a:t>○事業所としての関わりが部分的で、生活の全体像が見えない場合。</a:t>
            </a:r>
          </a:p>
          <a:p>
            <a:pPr defTabSz="685783"/>
            <a:r>
              <a:rPr kumimoji="1" lang="ja-JP" altLang="en-US" sz="2000" dirty="0">
                <a:latin typeface="ＭＳ Ｐゴシック" panose="020B0600070205080204" pitchFamily="50" charset="-128"/>
                <a:ea typeface="ＭＳ Ｐゴシック" panose="020B0600070205080204" pitchFamily="50" charset="-128"/>
              </a:rPr>
              <a:t>○複数のサービスを使い分けて、生活している利用者の場合。 </a:t>
            </a:r>
          </a:p>
          <a:p>
            <a:pPr defTabSz="685783"/>
            <a:r>
              <a:rPr kumimoji="1" lang="ja-JP" altLang="en-US" sz="2000" dirty="0">
                <a:latin typeface="ＭＳ Ｐゴシック" panose="020B0600070205080204" pitchFamily="50" charset="-128"/>
                <a:ea typeface="ＭＳ Ｐゴシック" panose="020B0600070205080204" pitchFamily="50" charset="-128"/>
              </a:rPr>
              <a:t>○早急に対応が必要なニーズと、時間をかけて結果</a:t>
            </a:r>
            <a:r>
              <a:rPr kumimoji="1" lang="ja-JP" altLang="en-US" sz="2000" dirty="0" smtClean="0">
                <a:latin typeface="ＭＳ Ｐゴシック" panose="020B0600070205080204" pitchFamily="50" charset="-128"/>
                <a:ea typeface="ＭＳ Ｐゴシック" panose="020B0600070205080204" pitchFamily="50" charset="-128"/>
              </a:rPr>
              <a:t>を出すニーズ</a:t>
            </a:r>
            <a:r>
              <a:rPr kumimoji="1" lang="ja-JP" altLang="en-US" sz="2000" dirty="0">
                <a:latin typeface="ＭＳ Ｐゴシック" panose="020B0600070205080204" pitchFamily="50" charset="-128"/>
                <a:ea typeface="ＭＳ Ｐゴシック" panose="020B0600070205080204" pitchFamily="50" charset="-128"/>
              </a:rPr>
              <a:t>を混同している場合。</a:t>
            </a:r>
          </a:p>
          <a:p>
            <a:pPr defTabSz="685783"/>
            <a:r>
              <a:rPr kumimoji="1" lang="ja-JP" altLang="en-US" sz="2000" dirty="0">
                <a:latin typeface="ＭＳ Ｐゴシック" panose="020B0600070205080204" pitchFamily="50" charset="-128"/>
                <a:ea typeface="ＭＳ Ｐゴシック" panose="020B0600070205080204" pitchFamily="50" charset="-128"/>
              </a:rPr>
              <a:t>○複合的なニーズを有し、サービスが有効かつ効果的に使われていない場合。</a:t>
            </a:r>
          </a:p>
          <a:p>
            <a:pPr defTabSz="685783"/>
            <a:r>
              <a:rPr kumimoji="1" lang="ja-JP" altLang="en-US" sz="2000" dirty="0">
                <a:latin typeface="ＭＳ Ｐゴシック" panose="020B0600070205080204" pitchFamily="50" charset="-128"/>
                <a:ea typeface="ＭＳ Ｐゴシック" panose="020B0600070205080204" pitchFamily="50" charset="-128"/>
              </a:rPr>
              <a:t>○意思疎通やニーズ表出が難しく、ベストインタレスト（最善の利益を生み出す決定）を、追求しにくい場合。</a:t>
            </a:r>
          </a:p>
          <a:p>
            <a:pPr defTabSz="685783"/>
            <a:r>
              <a:rPr kumimoji="1" lang="ja-JP" altLang="en-US" sz="2000" dirty="0">
                <a:latin typeface="ＭＳ Ｐゴシック" panose="020B0600070205080204" pitchFamily="50" charset="-128"/>
                <a:ea typeface="ＭＳ Ｐゴシック" panose="020B0600070205080204" pitchFamily="50" charset="-128"/>
              </a:rPr>
              <a:t>○専門的なアセスメントが必要な場合。（医療・保健・教育など）</a:t>
            </a:r>
          </a:p>
          <a:p>
            <a:pPr defTabSz="685783"/>
            <a:r>
              <a:rPr kumimoji="1" lang="ja-JP" altLang="en-US" sz="2000" dirty="0">
                <a:latin typeface="ＭＳ Ｐゴシック" panose="020B0600070205080204" pitchFamily="50" charset="-128"/>
                <a:ea typeface="ＭＳ Ｐゴシック" panose="020B0600070205080204" pitchFamily="50" charset="-128"/>
              </a:rPr>
              <a:t>○その他</a:t>
            </a:r>
            <a:r>
              <a:rPr kumimoji="1" lang="en-US" altLang="ja-JP" sz="2000" dirty="0">
                <a:latin typeface="ＭＳ Ｐゴシック" panose="020B0600070205080204" pitchFamily="50" charset="-128"/>
                <a:ea typeface="ＭＳ Ｐゴシック" panose="020B0600070205080204" pitchFamily="50" charset="-128"/>
              </a:rPr>
              <a:t>……</a:t>
            </a:r>
          </a:p>
          <a:p>
            <a:pPr defTabSz="685783"/>
            <a:r>
              <a:rPr kumimoji="1" lang="en-US" altLang="ja-JP" sz="2000" dirty="0">
                <a:latin typeface="ＭＳ Ｐゴシック" panose="020B0600070205080204" pitchFamily="50" charset="-128"/>
                <a:ea typeface="ＭＳ Ｐゴシック" panose="020B0600070205080204" pitchFamily="50" charset="-128"/>
              </a:rPr>
              <a:t>★</a:t>
            </a:r>
            <a:r>
              <a:rPr kumimoji="1" lang="ja-JP" altLang="en-US" sz="2000" dirty="0">
                <a:latin typeface="ＭＳ Ｐゴシック" panose="020B0600070205080204" pitchFamily="50" charset="-128"/>
                <a:ea typeface="ＭＳ Ｐゴシック" panose="020B0600070205080204" pitchFamily="50" charset="-128"/>
              </a:rPr>
              <a:t>相談支援専門員が、新しい気づきを得て、より良い支援を提供するため。</a:t>
            </a:r>
          </a:p>
        </p:txBody>
      </p:sp>
    </p:spTree>
    <p:extLst>
      <p:ext uri="{BB962C8B-B14F-4D97-AF65-F5344CB8AC3E}">
        <p14:creationId xmlns:p14="http://schemas.microsoft.com/office/powerpoint/2010/main" val="4127364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823509" rtl="0" eaLnBrk="1" fontAlgn="base" latinLnBrk="0" hangingPunct="1">
              <a:lnSpc>
                <a:spcPct val="100000"/>
              </a:lnSpc>
              <a:spcBef>
                <a:spcPct val="0"/>
              </a:spcBef>
              <a:spcAft>
                <a:spcPct val="0"/>
              </a:spcAft>
              <a:buClrTx/>
              <a:buSzTx/>
              <a:buFontTx/>
              <a:buNone/>
              <a:tabLst/>
              <a:defRPr/>
            </a:pPr>
            <a:fld id="{BE3561DB-DE34-4D1E-A7F4-1E4A267FDF73}" type="slidenum">
              <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rPr>
              <a:pPr marL="0" marR="0" lvl="0" indent="0" algn="r" defTabSz="823509" rtl="0" eaLnBrk="1" fontAlgn="base" latinLnBrk="0" hangingPunct="1">
                <a:lnSpc>
                  <a:spcPct val="100000"/>
                </a:lnSpc>
                <a:spcBef>
                  <a:spcPct val="0"/>
                </a:spcBef>
                <a:spcAft>
                  <a:spcPct val="0"/>
                </a:spcAft>
                <a:buClrTx/>
                <a:buSzTx/>
                <a:buFontTx/>
                <a:buNone/>
                <a:tabLst/>
                <a:defRPr/>
              </a:pPr>
              <a:t>67</a:t>
            </a:fld>
            <a:endParaRPr kumimoji="1" lang="en-US" altLang="ja-JP" sz="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6" name="Text Box 2"/>
          <p:cNvSpPr txBox="1">
            <a:spLocks noChangeArrowheads="1"/>
          </p:cNvSpPr>
          <p:nvPr/>
        </p:nvSpPr>
        <p:spPr bwMode="auto">
          <a:xfrm>
            <a:off x="522666" y="410863"/>
            <a:ext cx="8706409" cy="634355"/>
          </a:xfrm>
          <a:prstGeom prst="rect">
            <a:avLst/>
          </a:prstGeom>
          <a:noFill/>
          <a:ln w="9525" cap="flat" cmpd="sng" algn="ctr">
            <a:noFill/>
            <a:prstDash val="solid"/>
            <a:headEnd/>
            <a:tailEnd/>
          </a:ln>
          <a:effectLst/>
        </p:spPr>
        <p:txBody>
          <a:bodyPr wrap="square" anchor="ctr" anchorCtr="0">
            <a:no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defTabSz="844083" rtl="0" eaLnBrk="1" fontAlgn="auto" latinLnBrk="0" hangingPunct="1">
              <a:lnSpc>
                <a:spcPct val="100000"/>
              </a:lnSpc>
              <a:spcBef>
                <a:spcPct val="50000"/>
              </a:spcBef>
              <a:spcAft>
                <a:spcPts val="0"/>
              </a:spcAft>
              <a:buClrTx/>
              <a:buSzTx/>
              <a:buFont typeface="Arial" pitchFamily="34" charset="0"/>
              <a:buNone/>
              <a:tabLst/>
              <a:defRPr/>
            </a:pPr>
            <a:r>
              <a:rPr kumimoji="1" lang="ja-JP" altLang="en-US" i="0" strike="noStrike" kern="1200" cap="none" spc="0" normalizeH="0" baseline="0" noProof="0" dirty="0">
                <a:ln>
                  <a:noFill/>
                </a:ln>
                <a:solidFill>
                  <a:srgbClr val="C00000"/>
                </a:solidFill>
                <a:uLnTx/>
                <a:uFillTx/>
                <a:latin typeface="ＤＨＰ特太ゴシック体" panose="020B0500000000000000" pitchFamily="50" charset="-128"/>
                <a:ea typeface="ＤＨＰ特太ゴシック体" panose="020B0500000000000000" pitchFamily="50" charset="-128"/>
              </a:rPr>
              <a:t>多職種連携・チーム支援の効果</a:t>
            </a:r>
            <a:endParaRPr kumimoji="1" lang="en-US" altLang="ja-JP" i="0" strike="noStrike" kern="1200" cap="none" spc="0" normalizeH="0" baseline="0" noProof="0" dirty="0">
              <a:ln>
                <a:noFill/>
              </a:ln>
              <a:solidFill>
                <a:srgbClr val="C00000"/>
              </a:solidFill>
              <a:uLnTx/>
              <a:uFillTx/>
              <a:latin typeface="ＤＨＰ特太ゴシック体" panose="020B0500000000000000" pitchFamily="50" charset="-128"/>
              <a:ea typeface="ＤＨＰ特太ゴシック体" panose="020B0500000000000000" pitchFamily="50" charset="-128"/>
            </a:endParaRPr>
          </a:p>
        </p:txBody>
      </p:sp>
      <p:sp>
        <p:nvSpPr>
          <p:cNvPr id="9" name="四角形: 角を丸くする 8"/>
          <p:cNvSpPr/>
          <p:nvPr/>
        </p:nvSpPr>
        <p:spPr>
          <a:xfrm>
            <a:off x="477076" y="1304545"/>
            <a:ext cx="8532812" cy="4315968"/>
          </a:xfrm>
          <a:prstGeom prst="roundRect">
            <a:avLst>
              <a:gd name="adj" fmla="val 4565"/>
            </a:avLst>
          </a:prstGeom>
          <a:noFill/>
          <a:ln w="9525" cap="flat" cmpd="sng" algn="ctr">
            <a:noFill/>
            <a:prstDash val="solid"/>
          </a:ln>
          <a:effectLst/>
        </p:spPr>
        <p:txBody>
          <a:bodyPr rtlCol="0" anchor="t" anchorCtr="0"/>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uLnTx/>
                <a:uFillTx/>
                <a:latin typeface="ＭＳ Ｐゴシック" panose="020B0600070205080204" pitchFamily="50" charset="-128"/>
                <a:ea typeface="ＭＳ Ｐゴシック" panose="020B0600070205080204" pitchFamily="50" charset="-128"/>
              </a:rPr>
              <a:t>◆多面的・総合的な視点でのアセスメント・目標設定等ができる。</a:t>
            </a:r>
            <a:endParaRPr kumimoji="1" lang="en-US" altLang="ja-JP" sz="2400" b="0" i="0" u="none" strike="noStrike" kern="1200" cap="none" spc="0" normalizeH="0" baseline="0" noProof="0" dirty="0">
              <a:ln>
                <a:noFill/>
              </a:ln>
              <a:solidFill>
                <a:prstClr val="black"/>
              </a:solidFill>
              <a:uLnTx/>
              <a:uFillTx/>
              <a:latin typeface="ＭＳ Ｐゴシック" panose="020B0600070205080204" pitchFamily="50" charset="-128"/>
              <a:ea typeface="ＭＳ Ｐゴシック" panose="020B0600070205080204" pitchFamily="50" charset="-128"/>
            </a:endParaRPr>
          </a:p>
          <a:p>
            <a:pPr marL="0" marR="0" lvl="0" indent="0" algn="l" defTabSz="685783" rtl="0" eaLnBrk="1" fontAlgn="auto" latinLnBrk="0" hangingPunct="1">
              <a:lnSpc>
                <a:spcPts val="1200"/>
              </a:lnSpc>
              <a:spcBef>
                <a:spcPts val="0"/>
              </a:spcBef>
              <a:spcAft>
                <a:spcPts val="0"/>
              </a:spcAft>
              <a:buClrTx/>
              <a:buSzTx/>
              <a:buFontTx/>
              <a:buNone/>
              <a:tabLst/>
              <a:defRPr/>
            </a:pPr>
            <a:endParaRPr kumimoji="1" lang="en-US" altLang="ja-JP" sz="2400" dirty="0">
              <a:solidFill>
                <a:prstClr val="black"/>
              </a:solidFill>
              <a:latin typeface="ＭＳ Ｐゴシック" panose="020B0600070205080204" pitchFamily="50" charset="-128"/>
              <a:ea typeface="ＭＳ Ｐゴシック" panose="020B0600070205080204" pitchFamily="50" charset="-128"/>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uLnTx/>
                <a:uFillTx/>
                <a:latin typeface="ＭＳ Ｐゴシック" panose="020B0600070205080204" pitchFamily="50" charset="-128"/>
                <a:ea typeface="ＭＳ Ｐゴシック" panose="020B0600070205080204" pitchFamily="50" charset="-128"/>
              </a:rPr>
              <a:t>◆継続的で一貫的なサービス提供が可能である。</a:t>
            </a:r>
            <a:endParaRPr kumimoji="1" lang="en-US" altLang="ja-JP" sz="2400" b="0" i="0" u="none" strike="noStrike" kern="1200" cap="none" spc="0" normalizeH="0" baseline="0" noProof="0" dirty="0">
              <a:ln>
                <a:noFill/>
              </a:ln>
              <a:solidFill>
                <a:prstClr val="black"/>
              </a:solidFill>
              <a:uLnTx/>
              <a:uFillTx/>
              <a:latin typeface="ＭＳ Ｐゴシック" panose="020B0600070205080204" pitchFamily="50" charset="-128"/>
              <a:ea typeface="ＭＳ Ｐゴシック" panose="020B0600070205080204" pitchFamily="50" charset="-128"/>
            </a:endParaRPr>
          </a:p>
          <a:p>
            <a:pPr marL="0" marR="0" lvl="0" indent="0" algn="l" defTabSz="685783" rtl="0" eaLnBrk="1" fontAlgn="auto" latinLnBrk="0" hangingPunct="1">
              <a:lnSpc>
                <a:spcPts val="1200"/>
              </a:lnSpc>
              <a:spcBef>
                <a:spcPts val="0"/>
              </a:spcBef>
              <a:spcAft>
                <a:spcPts val="0"/>
              </a:spcAft>
              <a:buClrTx/>
              <a:buSzTx/>
              <a:buFontTx/>
              <a:buNone/>
              <a:tabLst/>
              <a:defRPr/>
            </a:pPr>
            <a:endParaRPr kumimoji="1" lang="en-US" altLang="ja-JP" sz="2400" dirty="0">
              <a:solidFill>
                <a:prstClr val="black"/>
              </a:solidFill>
              <a:latin typeface="ＭＳ Ｐゴシック" panose="020B0600070205080204" pitchFamily="50" charset="-128"/>
              <a:ea typeface="ＭＳ Ｐゴシック" panose="020B0600070205080204" pitchFamily="50" charset="-128"/>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uLnTx/>
                <a:uFillTx/>
                <a:latin typeface="ＭＳ Ｐゴシック" panose="020B0600070205080204" pitchFamily="50" charset="-128"/>
                <a:ea typeface="ＭＳ Ｐゴシック" panose="020B0600070205080204" pitchFamily="50" charset="-128"/>
              </a:rPr>
              <a:t>◆同一の内容・水準・対応等のサービス提供が可能である。</a:t>
            </a:r>
            <a:endParaRPr kumimoji="1" lang="en-US" altLang="ja-JP" sz="2400" b="0" i="0" u="none" strike="noStrike" kern="1200" cap="none" spc="0" normalizeH="0" baseline="0" noProof="0" dirty="0">
              <a:ln>
                <a:noFill/>
              </a:ln>
              <a:solidFill>
                <a:prstClr val="black"/>
              </a:solidFill>
              <a:uLnTx/>
              <a:uFillTx/>
              <a:latin typeface="ＭＳ Ｐゴシック" panose="020B0600070205080204" pitchFamily="50" charset="-128"/>
              <a:ea typeface="ＭＳ Ｐゴシック" panose="020B0600070205080204" pitchFamily="50" charset="-128"/>
            </a:endParaRPr>
          </a:p>
          <a:p>
            <a:pPr marL="0" marR="0" lvl="0" indent="0" algn="l" defTabSz="685783" rtl="0" eaLnBrk="1" fontAlgn="auto" latinLnBrk="0" hangingPunct="1">
              <a:lnSpc>
                <a:spcPts val="1200"/>
              </a:lnSpc>
              <a:spcBef>
                <a:spcPts val="0"/>
              </a:spcBef>
              <a:spcAft>
                <a:spcPts val="0"/>
              </a:spcAft>
              <a:buClrTx/>
              <a:buSzTx/>
              <a:buFontTx/>
              <a:buNone/>
              <a:tabLst/>
              <a:defRPr/>
            </a:pPr>
            <a:endParaRPr kumimoji="1" lang="en-US" altLang="ja-JP" sz="2400" dirty="0">
              <a:solidFill>
                <a:prstClr val="black"/>
              </a:solidFill>
              <a:latin typeface="ＭＳ Ｐゴシック" panose="020B0600070205080204" pitchFamily="50" charset="-128"/>
              <a:ea typeface="ＭＳ Ｐゴシック" panose="020B0600070205080204" pitchFamily="50" charset="-128"/>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uLnTx/>
                <a:uFillTx/>
                <a:latin typeface="ＭＳ Ｐゴシック" panose="020B0600070205080204" pitchFamily="50" charset="-128"/>
                <a:ea typeface="ＭＳ Ｐゴシック" panose="020B0600070205080204" pitchFamily="50" charset="-128"/>
              </a:rPr>
              <a:t>◆多職種間での幅広い知識、技術、経験の共有と</a:t>
            </a:r>
            <a:r>
              <a:rPr kumimoji="1" lang="ja-JP" altLang="en-US" sz="2400" b="0" i="0" u="none" strike="noStrike" kern="1200" cap="none" spc="0" normalizeH="0" baseline="0" noProof="0">
                <a:ln>
                  <a:noFill/>
                </a:ln>
                <a:solidFill>
                  <a:prstClr val="black"/>
                </a:solidFill>
                <a:uLnTx/>
                <a:uFillTx/>
                <a:latin typeface="ＭＳ Ｐゴシック" panose="020B0600070205080204" pitchFamily="50" charset="-128"/>
                <a:ea typeface="ＭＳ Ｐゴシック" panose="020B0600070205080204" pitchFamily="50" charset="-128"/>
              </a:rPr>
              <a:t>サービス</a:t>
            </a:r>
            <a:r>
              <a:rPr kumimoji="1" lang="ja-JP" altLang="en-US" sz="2400" b="0" i="0" u="none" strike="noStrike" kern="1200" cap="none" spc="0" normalizeH="0" baseline="0" noProof="0" smtClean="0">
                <a:ln>
                  <a:noFill/>
                </a:ln>
                <a:solidFill>
                  <a:prstClr val="black"/>
                </a:solidFill>
                <a:uLnTx/>
                <a:uFillTx/>
                <a:latin typeface="ＭＳ Ｐゴシック" panose="020B0600070205080204" pitchFamily="50" charset="-128"/>
                <a:ea typeface="ＭＳ Ｐゴシック" panose="020B0600070205080204" pitchFamily="50" charset="-128"/>
              </a:rPr>
              <a:t>提供</a:t>
            </a:r>
            <a:endParaRPr kumimoji="1" lang="en-US" altLang="ja-JP" sz="2400" b="0" i="0" u="none" strike="noStrike" kern="1200" cap="none" spc="0" normalizeH="0" baseline="0" noProof="0" smtClean="0">
              <a:ln>
                <a:noFill/>
              </a:ln>
              <a:solidFill>
                <a:prstClr val="black"/>
              </a:solidFill>
              <a:uLnTx/>
              <a:uFillTx/>
              <a:latin typeface="ＭＳ Ｐゴシック" panose="020B0600070205080204" pitchFamily="50" charset="-128"/>
              <a:ea typeface="ＭＳ Ｐゴシック" panose="020B0600070205080204" pitchFamily="50" charset="-128"/>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smtClean="0">
                <a:ln>
                  <a:noFill/>
                </a:ln>
                <a:solidFill>
                  <a:prstClr val="black"/>
                </a:solidFill>
                <a:uLnTx/>
                <a:uFillTx/>
                <a:latin typeface="ＭＳ Ｐゴシック" panose="020B0600070205080204" pitchFamily="50" charset="-128"/>
                <a:ea typeface="ＭＳ Ｐゴシック" panose="020B0600070205080204" pitchFamily="50" charset="-128"/>
              </a:rPr>
              <a:t>　が</a:t>
            </a:r>
            <a:r>
              <a:rPr kumimoji="1" lang="ja-JP" altLang="en-US" sz="2400" b="0" i="0" u="none" strike="noStrike" kern="1200" cap="none" spc="0" normalizeH="0" baseline="0" noProof="0" dirty="0">
                <a:ln>
                  <a:noFill/>
                </a:ln>
                <a:solidFill>
                  <a:prstClr val="black"/>
                </a:solidFill>
                <a:uLnTx/>
                <a:uFillTx/>
                <a:latin typeface="ＭＳ Ｐゴシック" panose="020B0600070205080204" pitchFamily="50" charset="-128"/>
                <a:ea typeface="ＭＳ Ｐゴシック" panose="020B0600070205080204" pitchFamily="50" charset="-128"/>
              </a:rPr>
              <a:t>可能である。</a:t>
            </a:r>
            <a:endParaRPr kumimoji="1" lang="en-US" altLang="ja-JP" sz="2400" b="0" i="0" u="none" strike="noStrike" kern="1200" cap="none" spc="0" normalizeH="0" baseline="0" noProof="0" dirty="0">
              <a:ln>
                <a:noFill/>
              </a:ln>
              <a:solidFill>
                <a:prstClr val="black"/>
              </a:solidFill>
              <a:uLnTx/>
              <a:uFillTx/>
              <a:latin typeface="ＭＳ Ｐゴシック" panose="020B0600070205080204" pitchFamily="50" charset="-128"/>
              <a:ea typeface="ＭＳ Ｐゴシック" panose="020B0600070205080204" pitchFamily="50" charset="-128"/>
            </a:endParaRPr>
          </a:p>
          <a:p>
            <a:pPr marL="0" marR="0" lvl="0" indent="0" algn="l" defTabSz="685783" rtl="0" eaLnBrk="1" fontAlgn="auto" latinLnBrk="0" hangingPunct="1">
              <a:lnSpc>
                <a:spcPts val="1200"/>
              </a:lnSpc>
              <a:spcBef>
                <a:spcPts val="0"/>
              </a:spcBef>
              <a:spcAft>
                <a:spcPts val="0"/>
              </a:spcAft>
              <a:buClrTx/>
              <a:buSzTx/>
              <a:buFontTx/>
              <a:buNone/>
              <a:tabLst/>
              <a:defRPr/>
            </a:pPr>
            <a:endParaRPr kumimoji="1" lang="en-US" altLang="ja-JP" sz="2400" dirty="0">
              <a:solidFill>
                <a:prstClr val="black"/>
              </a:solidFill>
              <a:latin typeface="ＭＳ Ｐゴシック" panose="020B0600070205080204" pitchFamily="50" charset="-128"/>
              <a:ea typeface="ＭＳ Ｐゴシック" panose="020B0600070205080204" pitchFamily="50" charset="-128"/>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uLnTx/>
                <a:uFillTx/>
                <a:latin typeface="ＭＳ Ｐゴシック" panose="020B0600070205080204" pitchFamily="50" charset="-128"/>
                <a:ea typeface="ＭＳ Ｐゴシック" panose="020B0600070205080204" pitchFamily="50" charset="-128"/>
              </a:rPr>
              <a:t>◆記録やアセスメントの共通・共有により共通言語に</a:t>
            </a:r>
            <a:r>
              <a:rPr kumimoji="1" lang="ja-JP" altLang="en-US" sz="2400" b="0" i="0" u="none" strike="noStrike" kern="1200" cap="none" spc="0" normalizeH="0" baseline="0" noProof="0">
                <a:ln>
                  <a:noFill/>
                </a:ln>
                <a:solidFill>
                  <a:prstClr val="black"/>
                </a:solidFill>
                <a:uLnTx/>
                <a:uFillTx/>
                <a:latin typeface="ＭＳ Ｐゴシック" panose="020B0600070205080204" pitchFamily="50" charset="-128"/>
                <a:ea typeface="ＭＳ Ｐゴシック" panose="020B0600070205080204" pitchFamily="50" charset="-128"/>
              </a:rPr>
              <a:t>よる</a:t>
            </a:r>
            <a:r>
              <a:rPr kumimoji="1" lang="ja-JP" altLang="en-US" sz="2400" b="0" i="0" u="none" strike="noStrike" kern="1200" cap="none" spc="0" normalizeH="0" baseline="0" noProof="0" smtClean="0">
                <a:ln>
                  <a:noFill/>
                </a:ln>
                <a:solidFill>
                  <a:prstClr val="black"/>
                </a:solidFill>
                <a:uLnTx/>
                <a:uFillTx/>
                <a:latin typeface="ＭＳ Ｐゴシック" panose="020B0600070205080204" pitchFamily="50" charset="-128"/>
                <a:ea typeface="ＭＳ Ｐゴシック" panose="020B0600070205080204" pitchFamily="50" charset="-128"/>
              </a:rPr>
              <a:t>カンファ</a:t>
            </a: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smtClean="0">
                <a:ln>
                  <a:noFill/>
                </a:ln>
                <a:solidFill>
                  <a:prstClr val="black"/>
                </a:solidFill>
                <a:uLnTx/>
                <a:uFillTx/>
                <a:latin typeface="ＭＳ Ｐゴシック" panose="020B0600070205080204" pitchFamily="50" charset="-128"/>
                <a:ea typeface="ＭＳ Ｐゴシック" panose="020B0600070205080204" pitchFamily="50" charset="-128"/>
              </a:rPr>
              <a:t>　レンス</a:t>
            </a:r>
            <a:r>
              <a:rPr kumimoji="1" lang="ja-JP" altLang="en-US" sz="2400" b="0" i="0" u="none" strike="noStrike" kern="1200" cap="none" spc="0" normalizeH="0" baseline="0" noProof="0" dirty="0">
                <a:ln>
                  <a:noFill/>
                </a:ln>
                <a:solidFill>
                  <a:prstClr val="black"/>
                </a:solidFill>
                <a:uLnTx/>
                <a:uFillTx/>
                <a:latin typeface="ＭＳ Ｐゴシック" panose="020B0600070205080204" pitchFamily="50" charset="-128"/>
                <a:ea typeface="ＭＳ Ｐゴシック" panose="020B0600070205080204" pitchFamily="50" charset="-128"/>
              </a:rPr>
              <a:t>（会議）や事務作業の効率化が図れる。</a:t>
            </a:r>
            <a:endParaRPr kumimoji="1" lang="en-US" altLang="ja-JP" sz="2400" b="0" i="0" u="none" strike="noStrike" kern="1200" cap="none" spc="0" normalizeH="0" baseline="0" noProof="0" dirty="0">
              <a:ln>
                <a:noFill/>
              </a:ln>
              <a:solidFill>
                <a:prstClr val="black"/>
              </a:solidFill>
              <a:uLnTx/>
              <a:uFillTx/>
              <a:latin typeface="ＭＳ Ｐゴシック" panose="020B0600070205080204" pitchFamily="50" charset="-128"/>
              <a:ea typeface="ＭＳ Ｐゴシック" panose="020B0600070205080204" pitchFamily="50" charset="-128"/>
            </a:endParaRPr>
          </a:p>
          <a:p>
            <a:pPr marL="0" marR="0" lvl="0" indent="0" algn="l" defTabSz="685783" rtl="0" eaLnBrk="1" fontAlgn="auto" latinLnBrk="0" hangingPunct="1">
              <a:lnSpc>
                <a:spcPts val="1200"/>
              </a:lnSpc>
              <a:spcBef>
                <a:spcPts val="0"/>
              </a:spcBef>
              <a:spcAft>
                <a:spcPts val="0"/>
              </a:spcAft>
              <a:buClrTx/>
              <a:buSzTx/>
              <a:buFontTx/>
              <a:buNone/>
              <a:tabLst/>
              <a:defRPr/>
            </a:pPr>
            <a:endParaRPr kumimoji="1" lang="en-US" altLang="ja-JP" sz="2400" dirty="0">
              <a:solidFill>
                <a:prstClr val="black"/>
              </a:solidFill>
              <a:latin typeface="ＭＳ Ｐゴシック" panose="020B0600070205080204" pitchFamily="50" charset="-128"/>
              <a:ea typeface="ＭＳ Ｐゴシック" panose="020B0600070205080204" pitchFamily="50" charset="-128"/>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uLnTx/>
                <a:uFillTx/>
                <a:latin typeface="ＭＳ Ｐゴシック" panose="020B0600070205080204" pitchFamily="50" charset="-128"/>
                <a:ea typeface="ＭＳ Ｐゴシック" panose="020B0600070205080204" pitchFamily="50" charset="-128"/>
              </a:rPr>
              <a:t>◆様々な機会を通じて、メンバーの知識・技術等の向上に</a:t>
            </a:r>
            <a:r>
              <a:rPr kumimoji="1" lang="ja-JP" altLang="en-US" sz="2400" b="0" i="0" u="none" strike="noStrike" kern="1200" cap="none" spc="0" normalizeH="0" baseline="0" noProof="0">
                <a:ln>
                  <a:noFill/>
                </a:ln>
                <a:solidFill>
                  <a:prstClr val="black"/>
                </a:solidFill>
                <a:uLnTx/>
                <a:uFillTx/>
                <a:latin typeface="ＭＳ Ｐゴシック" panose="020B0600070205080204" pitchFamily="50" charset="-128"/>
                <a:ea typeface="ＭＳ Ｐゴシック" panose="020B0600070205080204" pitchFamily="50" charset="-128"/>
              </a:rPr>
              <a:t>つな</a:t>
            </a:r>
            <a:r>
              <a:rPr kumimoji="1" lang="ja-JP" altLang="en-US" sz="2400" b="0" i="0" u="none" strike="noStrike" kern="1200" cap="none" spc="0" normalizeH="0" baseline="0" noProof="0" smtClean="0">
                <a:ln>
                  <a:noFill/>
                </a:ln>
                <a:solidFill>
                  <a:prstClr val="black"/>
                </a:solidFill>
                <a:uLnTx/>
                <a:uFillTx/>
                <a:latin typeface="ＭＳ Ｐゴシック" panose="020B0600070205080204" pitchFamily="50" charset="-128"/>
                <a:ea typeface="ＭＳ Ｐゴシック" panose="020B0600070205080204" pitchFamily="50" charset="-128"/>
              </a:rPr>
              <a:t>が</a:t>
            </a: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smtClean="0">
                <a:ln>
                  <a:noFill/>
                </a:ln>
                <a:solidFill>
                  <a:prstClr val="black"/>
                </a:solidFill>
                <a:uLnTx/>
                <a:uFillTx/>
                <a:latin typeface="ＭＳ Ｐゴシック" panose="020B0600070205080204" pitchFamily="50" charset="-128"/>
                <a:ea typeface="ＭＳ Ｐゴシック" panose="020B0600070205080204" pitchFamily="50" charset="-128"/>
              </a:rPr>
              <a:t>　る</a:t>
            </a:r>
            <a:r>
              <a:rPr kumimoji="1" lang="ja-JP" altLang="en-US" sz="2400" b="0" i="0" u="none" strike="noStrike" kern="1200" cap="none" spc="0" normalizeH="0" baseline="0" noProof="0" dirty="0">
                <a:ln>
                  <a:noFill/>
                </a:ln>
                <a:solidFill>
                  <a:prstClr val="black"/>
                </a:solidFill>
                <a:uLnTx/>
                <a:uFillTx/>
                <a:latin typeface="ＭＳ Ｐゴシック" panose="020B0600070205080204" pitchFamily="50" charset="-128"/>
                <a:ea typeface="ＭＳ Ｐゴシック" panose="020B0600070205080204" pitchFamily="50" charset="-128"/>
              </a:rPr>
              <a:t>。</a:t>
            </a:r>
            <a:endParaRPr kumimoji="1" lang="en-US" altLang="ja-JP" sz="2400" b="0" i="0" u="none" strike="noStrike" kern="1200" cap="none" spc="0" normalizeH="0" baseline="0" noProof="0" dirty="0">
              <a:ln>
                <a:noFill/>
              </a:ln>
              <a:solidFill>
                <a:prstClr val="black"/>
              </a:solidFill>
              <a:uLnTx/>
              <a:uFillTx/>
              <a:latin typeface="ＭＳ Ｐゴシック" panose="020B0600070205080204" pitchFamily="50" charset="-128"/>
              <a:ea typeface="ＭＳ Ｐゴシック" panose="020B0600070205080204" pitchFamily="50" charset="-128"/>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uLnTx/>
              <a:uFillTx/>
              <a:latin typeface="ＭＳ Ｐゴシック" panose="020B0600070205080204" pitchFamily="50" charset="-128"/>
              <a:ea typeface="ＭＳ Ｐゴシック" panose="020B0600070205080204" pitchFamily="50" charset="-128"/>
              <a:cs typeface="+mn-cs"/>
            </a:endParaRPr>
          </a:p>
        </p:txBody>
      </p:sp>
      <p:sp>
        <p:nvSpPr>
          <p:cNvPr id="7" name="テキスト ボックス 6"/>
          <p:cNvSpPr txBox="1"/>
          <p:nvPr/>
        </p:nvSpPr>
        <p:spPr>
          <a:xfrm>
            <a:off x="3384542" y="5451859"/>
            <a:ext cx="5588770" cy="3190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参考；福祉職員キャリアパス対応生涯研修課程テキスト初任者編</a:t>
            </a:r>
          </a:p>
        </p:txBody>
      </p:sp>
    </p:spTree>
    <p:extLst>
      <p:ext uri="{BB962C8B-B14F-4D97-AF65-F5344CB8AC3E}">
        <p14:creationId xmlns:p14="http://schemas.microsoft.com/office/powerpoint/2010/main" val="3845646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4886718">
            <a:off x="8019253" y="428172"/>
            <a:ext cx="796539" cy="1212316"/>
          </a:xfrm>
          <a:prstGeom prst="rect">
            <a:avLst/>
          </a:prstGeom>
        </p:spPr>
      </p:pic>
      <p:sp>
        <p:nvSpPr>
          <p:cNvPr id="18434" name="Rectangle 2"/>
          <p:cNvSpPr>
            <a:spLocks noGrp="1" noChangeArrowheads="1"/>
          </p:cNvSpPr>
          <p:nvPr>
            <p:ph type="title"/>
          </p:nvPr>
        </p:nvSpPr>
        <p:spPr>
          <a:xfrm>
            <a:off x="518160" y="402336"/>
            <a:ext cx="8229600" cy="686119"/>
          </a:xfrm>
        </p:spPr>
        <p:txBody>
          <a:bodyPr/>
          <a:lstStyle/>
          <a:p>
            <a:pPr lvl="0" fontAlgn="auto">
              <a:spcBef>
                <a:spcPct val="20000"/>
              </a:spcBef>
              <a:spcAft>
                <a:spcPts val="0"/>
              </a:spcAft>
            </a:pPr>
            <a:r>
              <a:rPr lang="ja-JP" altLang="en-US" sz="3200" kern="1200" dirty="0">
                <a:solidFill>
                  <a:srgbClr val="C00000"/>
                </a:solidFill>
                <a:latin typeface="ＤＨＰ特太ゴシック体" panose="020B0500000000000000" pitchFamily="50" charset="-128"/>
                <a:ea typeface="ＤＨＰ特太ゴシック体" panose="020B0500000000000000" pitchFamily="50" charset="-128"/>
                <a:cs typeface="+mn-cs"/>
              </a:rPr>
              <a:t>３．相談支援とサビ管等及びその他の連携</a:t>
            </a:r>
            <a:endParaRPr lang="ja-JP" altLang="en-US" sz="3200" dirty="0">
              <a:solidFill>
                <a:srgbClr val="C00000"/>
              </a:solidFill>
              <a:latin typeface="ＤＨＰ特太ゴシック体" panose="020B0500000000000000" pitchFamily="50" charset="-128"/>
              <a:ea typeface="ＤＨＰ特太ゴシック体" panose="020B0500000000000000" pitchFamily="50" charset="-128"/>
            </a:endParaRPr>
          </a:p>
        </p:txBody>
      </p:sp>
      <p:sp>
        <p:nvSpPr>
          <p:cNvPr id="18435" name="Rectangle 3"/>
          <p:cNvSpPr>
            <a:spLocks noGrp="1" noChangeArrowheads="1"/>
          </p:cNvSpPr>
          <p:nvPr>
            <p:ph idx="1"/>
          </p:nvPr>
        </p:nvSpPr>
        <p:spPr>
          <a:xfrm>
            <a:off x="513652" y="1575817"/>
            <a:ext cx="8435276" cy="4568951"/>
          </a:xfrm>
        </p:spPr>
        <p:txBody>
          <a:bodyPr/>
          <a:lstStyle/>
          <a:p>
            <a:pPr marL="0" indent="0">
              <a:buNone/>
            </a:pPr>
            <a:r>
              <a:rPr lang="en-US" altLang="ja-JP" sz="2400" smtClean="0">
                <a:latin typeface="ＭＳ Ｐゴシック" panose="020B0600070205080204" pitchFamily="50" charset="-128"/>
                <a:ea typeface="ＭＳ Ｐゴシック" panose="020B0600070205080204" pitchFamily="50" charset="-128"/>
              </a:rPr>
              <a:t>(1) </a:t>
            </a:r>
            <a:r>
              <a:rPr lang="ja-JP" altLang="en-US" sz="2400" smtClean="0">
                <a:latin typeface="ＭＳ Ｐゴシック" panose="020B0600070205080204" pitchFamily="50" charset="-128"/>
                <a:ea typeface="ＭＳ Ｐゴシック" panose="020B0600070205080204" pitchFamily="50" charset="-128"/>
              </a:rPr>
              <a:t>サービス</a:t>
            </a:r>
            <a:r>
              <a:rPr lang="ja-JP" altLang="en-US" sz="2400" dirty="0">
                <a:latin typeface="ＭＳ Ｐゴシック" panose="020B0600070205080204" pitchFamily="50" charset="-128"/>
                <a:ea typeface="ＭＳ Ｐゴシック" panose="020B0600070205080204" pitchFamily="50" charset="-128"/>
              </a:rPr>
              <a:t>等利用計画と個別支援計画は連動して</a:t>
            </a:r>
            <a:r>
              <a:rPr lang="ja-JP" altLang="en-US" sz="2400">
                <a:latin typeface="ＭＳ Ｐゴシック" panose="020B0600070205080204" pitchFamily="50" charset="-128"/>
                <a:ea typeface="ＭＳ Ｐゴシック" panose="020B0600070205080204" pitchFamily="50" charset="-128"/>
              </a:rPr>
              <a:t>いる</a:t>
            </a:r>
            <a:r>
              <a:rPr lang="ja-JP" altLang="en-US" sz="2400" smtClean="0">
                <a:latin typeface="ＭＳ Ｐゴシック" panose="020B0600070205080204" pitchFamily="50" charset="-128"/>
                <a:ea typeface="ＭＳ Ｐゴシック" panose="020B0600070205080204" pitchFamily="50" charset="-128"/>
              </a:rPr>
              <a:t>こと。</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600"/>
              </a:lnSpc>
              <a:buNone/>
            </a:pP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en-US" altLang="ja-JP" sz="2400" smtClean="0">
                <a:latin typeface="ＭＳ Ｐゴシック" panose="020B0600070205080204" pitchFamily="50" charset="-128"/>
                <a:ea typeface="ＭＳ Ｐゴシック" panose="020B0600070205080204" pitchFamily="50" charset="-128"/>
              </a:rPr>
              <a:t>(2) </a:t>
            </a:r>
            <a:r>
              <a:rPr lang="ja-JP" altLang="en-US" sz="2400" smtClean="0">
                <a:latin typeface="ＭＳ Ｐゴシック" panose="020B0600070205080204" pitchFamily="50" charset="-128"/>
                <a:ea typeface="ＭＳ Ｐゴシック" panose="020B0600070205080204" pitchFamily="50" charset="-128"/>
              </a:rPr>
              <a:t>各種</a:t>
            </a:r>
            <a:r>
              <a:rPr lang="ja-JP" altLang="en-US" sz="2400" dirty="0">
                <a:latin typeface="ＭＳ Ｐゴシック" panose="020B0600070205080204" pitchFamily="50" charset="-128"/>
                <a:ea typeface="ＭＳ Ｐゴシック" panose="020B0600070205080204" pitchFamily="50" charset="-128"/>
              </a:rPr>
              <a:t>関係機関やサービス事業所の内容や特徴を理解</a:t>
            </a:r>
            <a:r>
              <a:rPr lang="ja-JP" altLang="en-US" sz="2400">
                <a:latin typeface="ＭＳ Ｐゴシック" panose="020B0600070205080204" pitchFamily="50" charset="-128"/>
                <a:ea typeface="ＭＳ Ｐゴシック" panose="020B0600070205080204" pitchFamily="50" charset="-128"/>
              </a:rPr>
              <a:t>する</a:t>
            </a:r>
            <a:r>
              <a:rPr lang="ja-JP" altLang="en-US" sz="2400" smtClean="0">
                <a:latin typeface="ＭＳ Ｐゴシック" panose="020B0600070205080204" pitchFamily="50" charset="-128"/>
                <a:ea typeface="ＭＳ Ｐゴシック" panose="020B0600070205080204" pitchFamily="50" charset="-128"/>
              </a:rPr>
              <a:t>こと。</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600"/>
              </a:lnSpc>
              <a:buNone/>
            </a:pP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en-US" altLang="ja-JP" sz="2400" smtClean="0">
                <a:latin typeface="ＭＳ Ｐゴシック" panose="020B0600070205080204" pitchFamily="50" charset="-128"/>
                <a:ea typeface="ＭＳ Ｐゴシック" panose="020B0600070205080204" pitchFamily="50" charset="-128"/>
              </a:rPr>
              <a:t>(3) </a:t>
            </a:r>
            <a:r>
              <a:rPr lang="ja-JP" altLang="en-US" sz="2400" smtClean="0">
                <a:latin typeface="ＭＳ Ｐゴシック" panose="020B0600070205080204" pitchFamily="50" charset="-128"/>
                <a:ea typeface="ＭＳ Ｐゴシック" panose="020B0600070205080204" pitchFamily="50" charset="-128"/>
              </a:rPr>
              <a:t>相談</a:t>
            </a:r>
            <a:r>
              <a:rPr lang="ja-JP" altLang="en-US" sz="2400" dirty="0">
                <a:latin typeface="ＭＳ Ｐゴシック" panose="020B0600070205080204" pitchFamily="50" charset="-128"/>
                <a:ea typeface="ＭＳ Ｐゴシック" panose="020B0600070205080204" pitchFamily="50" charset="-128"/>
              </a:rPr>
              <a:t>支援専門員は組織や機関のキーパーソンを把握</a:t>
            </a:r>
            <a:r>
              <a:rPr lang="ja-JP" altLang="en-US" sz="2400">
                <a:latin typeface="ＭＳ Ｐゴシック" panose="020B0600070205080204" pitchFamily="50" charset="-128"/>
                <a:ea typeface="ＭＳ Ｐゴシック" panose="020B0600070205080204" pitchFamily="50" charset="-128"/>
              </a:rPr>
              <a:t>する</a:t>
            </a:r>
            <a:r>
              <a:rPr lang="ja-JP" altLang="en-US" sz="2400" smtClean="0">
                <a:latin typeface="ＭＳ Ｐゴシック" panose="020B0600070205080204" pitchFamily="50" charset="-128"/>
                <a:ea typeface="ＭＳ Ｐゴシック" panose="020B0600070205080204" pitchFamily="50" charset="-128"/>
              </a:rPr>
              <a:t>こと。</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600"/>
              </a:lnSpc>
              <a:buNone/>
            </a:pP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en-US" altLang="ja-JP" sz="2400" smtClean="0">
                <a:latin typeface="ＭＳ Ｐゴシック" panose="020B0600070205080204" pitchFamily="50" charset="-128"/>
                <a:ea typeface="ＭＳ Ｐゴシック" panose="020B0600070205080204" pitchFamily="50" charset="-128"/>
              </a:rPr>
              <a:t>(4) </a:t>
            </a:r>
            <a:r>
              <a:rPr lang="ja-JP" altLang="en-US" sz="2400" smtClean="0">
                <a:latin typeface="ＭＳ Ｐゴシック" panose="020B0600070205080204" pitchFamily="50" charset="-128"/>
                <a:ea typeface="ＭＳ Ｐゴシック" panose="020B0600070205080204" pitchFamily="50" charset="-128"/>
              </a:rPr>
              <a:t>フォーマル</a:t>
            </a:r>
            <a:r>
              <a:rPr lang="ja-JP" altLang="en-US" sz="2400" dirty="0">
                <a:latin typeface="ＭＳ Ｐゴシック" panose="020B0600070205080204" pitchFamily="50" charset="-128"/>
                <a:ea typeface="ＭＳ Ｐゴシック" panose="020B0600070205080204" pitchFamily="50" charset="-128"/>
              </a:rPr>
              <a:t>・インフォーマルな社会資源を把握し連携が</a:t>
            </a:r>
            <a:r>
              <a:rPr lang="ja-JP" altLang="en-US" sz="2400">
                <a:latin typeface="ＭＳ Ｐゴシック" panose="020B0600070205080204" pitchFamily="50" charset="-128"/>
                <a:ea typeface="ＭＳ Ｐゴシック" panose="020B0600070205080204" pitchFamily="50" charset="-128"/>
              </a:rPr>
              <a:t>とれる</a:t>
            </a:r>
            <a:r>
              <a:rPr lang="ja-JP" altLang="en-US" sz="2400" smtClean="0">
                <a:latin typeface="ＭＳ Ｐゴシック" panose="020B0600070205080204" pitchFamily="50" charset="-128"/>
                <a:ea typeface="ＭＳ Ｐゴシック" panose="020B0600070205080204" pitchFamily="50" charset="-128"/>
              </a:rPr>
              <a:t>こと。</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600"/>
              </a:lnSpc>
              <a:buNone/>
            </a:pP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en-US" altLang="ja-JP" sz="2400" smtClean="0">
                <a:latin typeface="ＭＳ Ｐゴシック" panose="020B0600070205080204" pitchFamily="50" charset="-128"/>
                <a:ea typeface="ＭＳ Ｐゴシック" panose="020B0600070205080204" pitchFamily="50" charset="-128"/>
              </a:rPr>
              <a:t>(5) </a:t>
            </a:r>
            <a:r>
              <a:rPr lang="ja-JP" altLang="en-US" sz="2400" smtClean="0">
                <a:latin typeface="ＭＳ Ｐゴシック" panose="020B0600070205080204" pitchFamily="50" charset="-128"/>
                <a:ea typeface="ＭＳ Ｐゴシック" panose="020B0600070205080204" pitchFamily="50" charset="-128"/>
              </a:rPr>
              <a:t>サービス</a:t>
            </a:r>
            <a:r>
              <a:rPr lang="ja-JP" altLang="en-US" sz="2400" dirty="0">
                <a:latin typeface="ＭＳ Ｐゴシック" panose="020B0600070205080204" pitchFamily="50" charset="-128"/>
                <a:ea typeface="ＭＳ Ｐゴシック" panose="020B0600070205080204" pitchFamily="50" charset="-128"/>
              </a:rPr>
              <a:t>担当者会議等の情報共有・合意形成の場を企画運営</a:t>
            </a:r>
            <a:r>
              <a:rPr lang="ja-JP" altLang="en-US" sz="2400">
                <a:latin typeface="ＭＳ Ｐゴシック" panose="020B0600070205080204" pitchFamily="50" charset="-128"/>
                <a:ea typeface="ＭＳ Ｐゴシック" panose="020B0600070205080204" pitchFamily="50" charset="-128"/>
              </a:rPr>
              <a:t>できる</a:t>
            </a:r>
            <a:r>
              <a:rPr lang="ja-JP" altLang="en-US" sz="2400" smtClean="0">
                <a:latin typeface="ＭＳ Ｐゴシック" panose="020B0600070205080204" pitchFamily="50" charset="-128"/>
                <a:ea typeface="ＭＳ Ｐゴシック" panose="020B0600070205080204" pitchFamily="50" charset="-128"/>
              </a:rPr>
              <a:t>こと。</a:t>
            </a:r>
            <a:endParaRPr lang="en-US" altLang="ja-JP" sz="2400" dirty="0">
              <a:ea typeface="ＭＳ Ｐゴシック" pitchFamily="50" charset="-128"/>
            </a:endParaRPr>
          </a:p>
          <a:p>
            <a:pPr marL="0" indent="0">
              <a:buNone/>
            </a:pPr>
            <a:endParaRPr lang="en-US" altLang="ja-JP" sz="2400" dirty="0">
              <a:ea typeface="ＭＳ Ｐゴシック" pitchFamily="50" charset="-128"/>
            </a:endParaRPr>
          </a:p>
          <a:p>
            <a:endParaRPr lang="ja-JP" altLang="en-US" dirty="0">
              <a:ea typeface="ＭＳ Ｐゴシック" pitchFamily="50" charset="-128"/>
            </a:endParaRPr>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151203-A72C-487C-B594-566CAEA203A0}" type="slidenum">
              <a:rPr kumimoji="0" lang="ja-JP" altLang="en-US" sz="923"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altLang="ja-JP" sz="923"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758986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9663" y="33941"/>
            <a:ext cx="8229600" cy="620097"/>
          </a:xfrm>
        </p:spPr>
        <p:txBody>
          <a:bodyPr>
            <a:normAutofit/>
          </a:bodyPr>
          <a:lstStyle/>
          <a:p>
            <a:r>
              <a:rPr kumimoji="1" lang="ja-JP" altLang="en-US" sz="2800" dirty="0">
                <a:solidFill>
                  <a:srgbClr val="C00000"/>
                </a:solidFill>
                <a:latin typeface="ＤＨＰ特太ゴシック体" panose="020B0500000000000000" pitchFamily="50" charset="-128"/>
                <a:ea typeface="ＤＨＰ特太ゴシック体" panose="020B0500000000000000" pitchFamily="50" charset="-128"/>
              </a:rPr>
              <a:t>ケアマネジメントプロセス（≒相談支援）</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C8D88-6B9E-431F-A9C5-11DD14C0AC29}" type="slidenum">
              <a:rPr kumimoji="0" lang="en-US" altLang="ja-JP" sz="105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altLang="ja-JP" sz="1050" b="0" i="0" u="none" strike="noStrike" kern="1200" cap="none" spc="0" normalizeH="0" baseline="0" noProof="0">
              <a:ln>
                <a:noFill/>
              </a:ln>
              <a:solidFill>
                <a:srgbClr val="000000"/>
              </a:solidFill>
              <a:effectLst/>
              <a:uLnTx/>
              <a:uFillTx/>
              <a:latin typeface="Arial"/>
              <a:ea typeface="ＭＳ Ｐゴシック"/>
              <a:cs typeface="+mn-cs"/>
            </a:endParaRPr>
          </a:p>
        </p:txBody>
      </p:sp>
      <p:grpSp>
        <p:nvGrpSpPr>
          <p:cNvPr id="20" name="グループ化 19"/>
          <p:cNvGrpSpPr/>
          <p:nvPr/>
        </p:nvGrpSpPr>
        <p:grpSpPr>
          <a:xfrm>
            <a:off x="409024" y="654038"/>
            <a:ext cx="3987874" cy="5916635"/>
            <a:chOff x="803581" y="891588"/>
            <a:chExt cx="3902530" cy="6148889"/>
          </a:xfrm>
        </p:grpSpPr>
        <p:grpSp>
          <p:nvGrpSpPr>
            <p:cNvPr id="3" name="グループ化 2"/>
            <p:cNvGrpSpPr/>
            <p:nvPr/>
          </p:nvGrpSpPr>
          <p:grpSpPr>
            <a:xfrm>
              <a:off x="803581" y="891588"/>
              <a:ext cx="3902530" cy="6148889"/>
              <a:chOff x="803581" y="891588"/>
              <a:chExt cx="3902530" cy="6148889"/>
            </a:xfrm>
          </p:grpSpPr>
          <p:sp>
            <p:nvSpPr>
              <p:cNvPr id="6" name="四角形: 角を丸くする 5"/>
              <p:cNvSpPr/>
              <p:nvPr/>
            </p:nvSpPr>
            <p:spPr>
              <a:xfrm>
                <a:off x="803582" y="1328144"/>
                <a:ext cx="3902529" cy="652272"/>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１．インテーク（受理）</a:t>
                </a:r>
                <a:endPar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2000" b="0" i="0" u="none" strike="noStrike" kern="1200" cap="none" spc="0" normalizeH="0" baseline="0" noProof="0" dirty="0">
                    <a:ln>
                      <a:noFill/>
                    </a:ln>
                    <a:solidFill>
                      <a:srgbClr val="FF0000"/>
                    </a:solidFill>
                    <a:effectLst/>
                    <a:uLnTx/>
                    <a:uFillTx/>
                    <a:latin typeface="Arial"/>
                    <a:ea typeface="ＭＳ Ｐゴシック"/>
                    <a:cs typeface="+mn-cs"/>
                  </a:rPr>
                  <a:t>であい</a:t>
                </a:r>
              </a:p>
            </p:txBody>
          </p:sp>
          <p:sp>
            <p:nvSpPr>
              <p:cNvPr id="8" name="四角形: 角を丸くする 7"/>
              <p:cNvSpPr/>
              <p:nvPr/>
            </p:nvSpPr>
            <p:spPr>
              <a:xfrm>
                <a:off x="803582" y="2165761"/>
                <a:ext cx="3902529" cy="652272"/>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２．アセスメント（事前評価・査定）</a:t>
                </a:r>
                <a:endPar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2000" b="0" i="0" u="none" strike="noStrike" kern="1200" cap="none" spc="0" normalizeH="0" baseline="0" noProof="0" dirty="0">
                    <a:ln>
                      <a:noFill/>
                    </a:ln>
                    <a:solidFill>
                      <a:srgbClr val="FF0000"/>
                    </a:solidFill>
                    <a:effectLst/>
                    <a:uLnTx/>
                    <a:uFillTx/>
                    <a:latin typeface="Arial"/>
                    <a:ea typeface="ＭＳ Ｐゴシック"/>
                    <a:cs typeface="+mn-cs"/>
                  </a:rPr>
                  <a:t>みたて</a:t>
                </a:r>
              </a:p>
            </p:txBody>
          </p:sp>
          <p:sp>
            <p:nvSpPr>
              <p:cNvPr id="9" name="四角形: 角を丸くする 8"/>
              <p:cNvSpPr/>
              <p:nvPr/>
            </p:nvSpPr>
            <p:spPr>
              <a:xfrm>
                <a:off x="803582" y="2946212"/>
                <a:ext cx="3902529" cy="652272"/>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３．プランニング（計画策定）</a:t>
                </a:r>
                <a:endPar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2000" b="0" i="0" u="none" strike="noStrike" kern="1200" cap="none" spc="0" normalizeH="0" baseline="0" noProof="0" dirty="0">
                    <a:ln>
                      <a:noFill/>
                    </a:ln>
                    <a:solidFill>
                      <a:srgbClr val="FF0000"/>
                    </a:solidFill>
                    <a:effectLst/>
                    <a:uLnTx/>
                    <a:uFillTx/>
                    <a:latin typeface="Arial"/>
                    <a:ea typeface="ＭＳ Ｐゴシック"/>
                    <a:cs typeface="+mn-cs"/>
                  </a:rPr>
                  <a:t>てだて</a:t>
                </a:r>
              </a:p>
            </p:txBody>
          </p:sp>
          <p:sp>
            <p:nvSpPr>
              <p:cNvPr id="10" name="四角形: 角を丸くする 9"/>
              <p:cNvSpPr/>
              <p:nvPr/>
            </p:nvSpPr>
            <p:spPr>
              <a:xfrm>
                <a:off x="803582" y="3795446"/>
                <a:ext cx="3902529" cy="652272"/>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４．インター</a:t>
                </a:r>
                <a:r>
                  <a:rPr kumimoji="1" lang="ja-JP" altLang="en-US" sz="2000" b="0" i="0" u="none" strike="noStrike" kern="1200" cap="none" spc="0" normalizeH="0" baseline="0" noProof="0" dirty="0" err="1">
                    <a:ln>
                      <a:noFill/>
                    </a:ln>
                    <a:solidFill>
                      <a:srgbClr val="000000"/>
                    </a:solidFill>
                    <a:effectLst/>
                    <a:uLnTx/>
                    <a:uFillTx/>
                    <a:latin typeface="Arial"/>
                    <a:ea typeface="ＭＳ Ｐゴシック"/>
                    <a:cs typeface="+mn-cs"/>
                  </a:rPr>
                  <a:t>べ</a:t>
                </a: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ーション（介入）</a:t>
                </a:r>
                <a:endPar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2000" b="0" i="0" u="none" strike="noStrike" kern="1200" cap="none" spc="0" normalizeH="0" baseline="0" noProof="0" dirty="0">
                    <a:ln>
                      <a:noFill/>
                    </a:ln>
                    <a:solidFill>
                      <a:srgbClr val="FF0000"/>
                    </a:solidFill>
                    <a:effectLst/>
                    <a:uLnTx/>
                    <a:uFillTx/>
                    <a:latin typeface="Arial"/>
                    <a:ea typeface="ＭＳ Ｐゴシック"/>
                    <a:cs typeface="+mn-cs"/>
                  </a:rPr>
                  <a:t>はたらきかけ</a:t>
                </a:r>
              </a:p>
            </p:txBody>
          </p:sp>
          <p:sp>
            <p:nvSpPr>
              <p:cNvPr id="11" name="四角形: 角を丸くする 10"/>
              <p:cNvSpPr/>
              <p:nvPr/>
            </p:nvSpPr>
            <p:spPr>
              <a:xfrm>
                <a:off x="803582" y="4686491"/>
                <a:ext cx="3902529" cy="652272"/>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５．モニタリング（追跡）</a:t>
                </a:r>
                <a:endPar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2000" b="0" i="0" u="none" strike="noStrike" kern="1200" cap="none" spc="0" normalizeH="0" baseline="0" noProof="0" dirty="0">
                    <a:ln>
                      <a:noFill/>
                    </a:ln>
                    <a:solidFill>
                      <a:srgbClr val="FF0000"/>
                    </a:solidFill>
                    <a:effectLst/>
                    <a:uLnTx/>
                    <a:uFillTx/>
                    <a:latin typeface="Arial"/>
                    <a:ea typeface="ＭＳ Ｐゴシック"/>
                    <a:cs typeface="+mn-cs"/>
                  </a:rPr>
                  <a:t>みなおし</a:t>
                </a:r>
              </a:p>
            </p:txBody>
          </p:sp>
          <p:sp>
            <p:nvSpPr>
              <p:cNvPr id="12" name="四角形: 角を丸くする 11"/>
              <p:cNvSpPr/>
              <p:nvPr/>
            </p:nvSpPr>
            <p:spPr>
              <a:xfrm>
                <a:off x="803582" y="5581061"/>
                <a:ext cx="3902529" cy="652272"/>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６．エバリュエーション（事後評価）</a:t>
                </a:r>
                <a:endPar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2000" b="0" i="0" u="none" strike="noStrike" kern="1200" cap="none" spc="0" normalizeH="0" baseline="0" noProof="0" dirty="0">
                    <a:ln>
                      <a:noFill/>
                    </a:ln>
                    <a:solidFill>
                      <a:srgbClr val="FF0000"/>
                    </a:solidFill>
                    <a:effectLst/>
                    <a:uLnTx/>
                    <a:uFillTx/>
                    <a:latin typeface="Arial"/>
                    <a:ea typeface="ＭＳ Ｐゴシック"/>
                    <a:cs typeface="+mn-cs"/>
                  </a:rPr>
                  <a:t>ふりかえり</a:t>
                </a:r>
              </a:p>
            </p:txBody>
          </p:sp>
          <p:sp>
            <p:nvSpPr>
              <p:cNvPr id="13" name="四角形: 角を丸くする 12"/>
              <p:cNvSpPr/>
              <p:nvPr/>
            </p:nvSpPr>
            <p:spPr>
              <a:xfrm>
                <a:off x="803582" y="6388205"/>
                <a:ext cx="3902529" cy="652272"/>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７．ターミネーション（終結）</a:t>
                </a:r>
                <a:endPar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2000" b="0" i="0" u="none" strike="noStrike" kern="1200" cap="none" spc="0" normalizeH="0" baseline="0" noProof="0" dirty="0">
                    <a:ln>
                      <a:noFill/>
                    </a:ln>
                    <a:solidFill>
                      <a:srgbClr val="FF0000"/>
                    </a:solidFill>
                    <a:effectLst/>
                    <a:uLnTx/>
                    <a:uFillTx/>
                    <a:latin typeface="Arial"/>
                    <a:ea typeface="ＭＳ Ｐゴシック"/>
                    <a:cs typeface="+mn-cs"/>
                  </a:rPr>
                  <a:t>わかれ</a:t>
                </a:r>
              </a:p>
            </p:txBody>
          </p:sp>
          <p:sp>
            <p:nvSpPr>
              <p:cNvPr id="14" name="四角形: 角を丸くする 13"/>
              <p:cNvSpPr/>
              <p:nvPr/>
            </p:nvSpPr>
            <p:spPr>
              <a:xfrm>
                <a:off x="803581" y="891588"/>
                <a:ext cx="3902529" cy="28168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ケアマネジメントプロセス</a:t>
                </a:r>
              </a:p>
            </p:txBody>
          </p:sp>
        </p:grpSp>
        <p:sp>
          <p:nvSpPr>
            <p:cNvPr id="5" name="矢印: 下 4"/>
            <p:cNvSpPr/>
            <p:nvPr/>
          </p:nvSpPr>
          <p:spPr bwMode="auto">
            <a:xfrm>
              <a:off x="2596350" y="1979645"/>
              <a:ext cx="317538" cy="175466"/>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pic>
          <p:nvPicPr>
            <p:cNvPr id="15" name="図 14"/>
            <p:cNvPicPr>
              <a:picLocks noChangeAspect="1"/>
            </p:cNvPicPr>
            <p:nvPr/>
          </p:nvPicPr>
          <p:blipFill>
            <a:blip r:embed="rId3"/>
            <a:stretch>
              <a:fillRect/>
            </a:stretch>
          </p:blipFill>
          <p:spPr>
            <a:xfrm>
              <a:off x="2548096" y="2819906"/>
              <a:ext cx="365792" cy="195089"/>
            </a:xfrm>
            <a:prstGeom prst="rect">
              <a:avLst/>
            </a:prstGeom>
          </p:spPr>
        </p:pic>
        <p:sp>
          <p:nvSpPr>
            <p:cNvPr id="16" name="矢印: 下 15"/>
            <p:cNvSpPr/>
            <p:nvPr/>
          </p:nvSpPr>
          <p:spPr bwMode="auto">
            <a:xfrm>
              <a:off x="2596350" y="3619980"/>
              <a:ext cx="317538" cy="175466"/>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7" name="矢印: 下 16"/>
            <p:cNvSpPr/>
            <p:nvPr/>
          </p:nvSpPr>
          <p:spPr bwMode="auto">
            <a:xfrm>
              <a:off x="2553528" y="4447718"/>
              <a:ext cx="317538" cy="175466"/>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8" name="矢印: 下 17"/>
            <p:cNvSpPr/>
            <p:nvPr/>
          </p:nvSpPr>
          <p:spPr bwMode="auto">
            <a:xfrm>
              <a:off x="2572223" y="5397077"/>
              <a:ext cx="317538" cy="175466"/>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9" name="矢印: 下 18"/>
            <p:cNvSpPr/>
            <p:nvPr/>
          </p:nvSpPr>
          <p:spPr bwMode="auto">
            <a:xfrm>
              <a:off x="2517616" y="6242158"/>
              <a:ext cx="317538" cy="175466"/>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grpSp>
      <p:sp>
        <p:nvSpPr>
          <p:cNvPr id="38" name="正方形/長方形 37"/>
          <p:cNvSpPr/>
          <p:nvPr/>
        </p:nvSpPr>
        <p:spPr>
          <a:xfrm>
            <a:off x="3893089" y="6603851"/>
            <a:ext cx="678910" cy="263087"/>
          </a:xfrm>
          <a:prstGeom prst="rect">
            <a:avLst/>
          </a:prstGeom>
          <a:noFill/>
          <a:ln w="9525"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（野中）</a:t>
            </a:r>
          </a:p>
        </p:txBody>
      </p:sp>
      <p:sp>
        <p:nvSpPr>
          <p:cNvPr id="39" name="正方形/長方形 38"/>
          <p:cNvSpPr/>
          <p:nvPr/>
        </p:nvSpPr>
        <p:spPr>
          <a:xfrm>
            <a:off x="8190715" y="6545970"/>
            <a:ext cx="678910" cy="263087"/>
          </a:xfrm>
          <a:prstGeom prst="rect">
            <a:avLst/>
          </a:prstGeom>
          <a:noFill/>
          <a:ln w="9525"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（小澤）</a:t>
            </a:r>
          </a:p>
        </p:txBody>
      </p:sp>
      <p:grpSp>
        <p:nvGrpSpPr>
          <p:cNvPr id="50" name="グループ化 49"/>
          <p:cNvGrpSpPr/>
          <p:nvPr/>
        </p:nvGrpSpPr>
        <p:grpSpPr>
          <a:xfrm>
            <a:off x="4396898" y="2121807"/>
            <a:ext cx="256912" cy="3319017"/>
            <a:chOff x="4639179" y="2148736"/>
            <a:chExt cx="256912" cy="3319017"/>
          </a:xfrm>
        </p:grpSpPr>
        <p:cxnSp>
          <p:nvCxnSpPr>
            <p:cNvPr id="44" name="直線コネクタ 43"/>
            <p:cNvCxnSpPr/>
            <p:nvPr/>
          </p:nvCxnSpPr>
          <p:spPr bwMode="auto">
            <a:xfrm flipV="1">
              <a:off x="4639179" y="5467752"/>
              <a:ext cx="238747" cy="1"/>
            </a:xfrm>
            <a:prstGeom prst="line">
              <a:avLst/>
            </a:prstGeom>
            <a:noFill/>
            <a:ln w="28575" cap="flat" cmpd="sng" algn="ctr">
              <a:solidFill>
                <a:srgbClr val="FF0000"/>
              </a:solidFill>
              <a:prstDash val="solid"/>
              <a:round/>
              <a:headEnd type="none" w="med" len="med"/>
              <a:tailEnd type="none" w="med" len="med"/>
            </a:ln>
            <a:effectLst/>
          </p:spPr>
        </p:cxnSp>
        <p:cxnSp>
          <p:nvCxnSpPr>
            <p:cNvPr id="47" name="直線コネクタ 46"/>
            <p:cNvCxnSpPr/>
            <p:nvPr/>
          </p:nvCxnSpPr>
          <p:spPr bwMode="auto">
            <a:xfrm flipV="1">
              <a:off x="4896091" y="2148736"/>
              <a:ext cx="0" cy="3307081"/>
            </a:xfrm>
            <a:prstGeom prst="line">
              <a:avLst/>
            </a:prstGeom>
            <a:noFill/>
            <a:ln w="25400" cap="flat" cmpd="sng" algn="ctr">
              <a:solidFill>
                <a:srgbClr val="FF0000"/>
              </a:solidFill>
              <a:prstDash val="solid"/>
              <a:round/>
              <a:headEnd type="none" w="med" len="med"/>
              <a:tailEnd type="none" w="med" len="med"/>
            </a:ln>
            <a:effectLst/>
          </p:spPr>
        </p:cxnSp>
        <p:cxnSp>
          <p:nvCxnSpPr>
            <p:cNvPr id="49" name="直線矢印コネクタ 48"/>
            <p:cNvCxnSpPr/>
            <p:nvPr/>
          </p:nvCxnSpPr>
          <p:spPr bwMode="auto">
            <a:xfrm flipH="1">
              <a:off x="4657344" y="2181356"/>
              <a:ext cx="238747" cy="1"/>
            </a:xfrm>
            <a:prstGeom prst="straightConnector1">
              <a:avLst/>
            </a:prstGeom>
            <a:noFill/>
            <a:ln w="25400" cap="flat" cmpd="sng" algn="ctr">
              <a:solidFill>
                <a:srgbClr val="FF0000"/>
              </a:solidFill>
              <a:prstDash val="solid"/>
              <a:round/>
              <a:headEnd type="none" w="med" len="med"/>
              <a:tailEnd type="triangle"/>
            </a:ln>
            <a:effectLst/>
          </p:spPr>
        </p:cxnSp>
      </p:grpSp>
      <p:grpSp>
        <p:nvGrpSpPr>
          <p:cNvPr id="55" name="グループ化 54"/>
          <p:cNvGrpSpPr/>
          <p:nvPr/>
        </p:nvGrpSpPr>
        <p:grpSpPr>
          <a:xfrm>
            <a:off x="5093102" y="672786"/>
            <a:ext cx="3882221" cy="5885536"/>
            <a:chOff x="5207914" y="660434"/>
            <a:chExt cx="3882221" cy="5885536"/>
          </a:xfrm>
        </p:grpSpPr>
        <p:grpSp>
          <p:nvGrpSpPr>
            <p:cNvPr id="37" name="グループ化 36"/>
            <p:cNvGrpSpPr/>
            <p:nvPr/>
          </p:nvGrpSpPr>
          <p:grpSpPr>
            <a:xfrm>
              <a:off x="5207914" y="660434"/>
              <a:ext cx="3661712" cy="5885536"/>
              <a:chOff x="5207914" y="660434"/>
              <a:chExt cx="3661712" cy="5885536"/>
            </a:xfrm>
          </p:grpSpPr>
          <p:sp>
            <p:nvSpPr>
              <p:cNvPr id="22" name="四角形: 角を丸くする 21"/>
              <p:cNvSpPr/>
              <p:nvPr/>
            </p:nvSpPr>
            <p:spPr>
              <a:xfrm>
                <a:off x="5207916" y="1039614"/>
                <a:ext cx="3652593" cy="60293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入り口（把握）</a:t>
                </a:r>
              </a:p>
            </p:txBody>
          </p:sp>
          <p:sp>
            <p:nvSpPr>
              <p:cNvPr id="24" name="四角形: 角を丸くする 23"/>
              <p:cNvSpPr/>
              <p:nvPr/>
            </p:nvSpPr>
            <p:spPr>
              <a:xfrm>
                <a:off x="5207914" y="1847270"/>
                <a:ext cx="3652593" cy="60293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アセスメント</a:t>
                </a:r>
                <a:endPar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（対象者の真のニーズの把握）</a:t>
                </a:r>
              </a:p>
            </p:txBody>
          </p:sp>
          <p:sp>
            <p:nvSpPr>
              <p:cNvPr id="25" name="四角形: 角を丸くする 24"/>
              <p:cNvSpPr/>
              <p:nvPr/>
            </p:nvSpPr>
            <p:spPr>
              <a:xfrm>
                <a:off x="5217032" y="2654927"/>
                <a:ext cx="3652593" cy="60293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支援の目標設定と計画の作成</a:t>
                </a:r>
              </a:p>
            </p:txBody>
          </p:sp>
          <p:sp>
            <p:nvSpPr>
              <p:cNvPr id="26" name="四角形: 角を丸くする 25"/>
              <p:cNvSpPr/>
              <p:nvPr/>
            </p:nvSpPr>
            <p:spPr>
              <a:xfrm>
                <a:off x="5207914" y="3468163"/>
                <a:ext cx="3652593" cy="60293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ケア計画の実施</a:t>
                </a:r>
              </a:p>
            </p:txBody>
          </p:sp>
          <p:sp>
            <p:nvSpPr>
              <p:cNvPr id="27" name="四角形: 角を丸くする 26"/>
              <p:cNvSpPr/>
              <p:nvPr/>
            </p:nvSpPr>
            <p:spPr>
              <a:xfrm>
                <a:off x="5217032" y="4305601"/>
                <a:ext cx="3652593" cy="60293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サービス提供状況の監視及びフォローアップ（モニタリング）</a:t>
                </a:r>
              </a:p>
            </p:txBody>
          </p:sp>
          <p:sp>
            <p:nvSpPr>
              <p:cNvPr id="28" name="四角形: 角を丸くする 27"/>
              <p:cNvSpPr/>
              <p:nvPr/>
            </p:nvSpPr>
            <p:spPr>
              <a:xfrm>
                <a:off x="5217033" y="5154351"/>
                <a:ext cx="3652593" cy="60293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再アセスメント</a:t>
                </a:r>
              </a:p>
            </p:txBody>
          </p:sp>
          <p:sp>
            <p:nvSpPr>
              <p:cNvPr id="29" name="四角形: 角を丸くする 28"/>
              <p:cNvSpPr/>
              <p:nvPr/>
            </p:nvSpPr>
            <p:spPr>
              <a:xfrm>
                <a:off x="5217033" y="5943038"/>
                <a:ext cx="3652593" cy="60293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終了</a:t>
                </a:r>
              </a:p>
            </p:txBody>
          </p:sp>
          <p:sp>
            <p:nvSpPr>
              <p:cNvPr id="30" name="四角形: 角を丸くする 29"/>
              <p:cNvSpPr/>
              <p:nvPr/>
            </p:nvSpPr>
            <p:spPr>
              <a:xfrm>
                <a:off x="5217032" y="660434"/>
                <a:ext cx="3652593" cy="279748"/>
              </a:xfrm>
              <a:prstGeom prst="round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障害者ケアガイドライン</a:t>
                </a:r>
              </a:p>
            </p:txBody>
          </p:sp>
          <p:sp>
            <p:nvSpPr>
              <p:cNvPr id="31" name="矢印: 下 30"/>
              <p:cNvSpPr/>
              <p:nvPr/>
            </p:nvSpPr>
            <p:spPr bwMode="auto">
              <a:xfrm>
                <a:off x="6881087" y="1657699"/>
                <a:ext cx="324482" cy="16883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2" name="矢印: 下 31"/>
              <p:cNvSpPr/>
              <p:nvPr/>
            </p:nvSpPr>
            <p:spPr bwMode="auto">
              <a:xfrm>
                <a:off x="6871969" y="2481461"/>
                <a:ext cx="324482" cy="16883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3" name="矢印: 下 32"/>
              <p:cNvSpPr/>
              <p:nvPr/>
            </p:nvSpPr>
            <p:spPr bwMode="auto">
              <a:xfrm>
                <a:off x="6881087" y="3279374"/>
                <a:ext cx="324482" cy="16883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 name="矢印: 下 33"/>
              <p:cNvSpPr/>
              <p:nvPr/>
            </p:nvSpPr>
            <p:spPr bwMode="auto">
              <a:xfrm>
                <a:off x="6881087" y="4128305"/>
                <a:ext cx="324482" cy="16883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5" name="矢印: 下 34"/>
              <p:cNvSpPr/>
              <p:nvPr/>
            </p:nvSpPr>
            <p:spPr bwMode="auto">
              <a:xfrm>
                <a:off x="6881087" y="4960810"/>
                <a:ext cx="324482" cy="16883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6" name="矢印: 下 35"/>
              <p:cNvSpPr/>
              <p:nvPr/>
            </p:nvSpPr>
            <p:spPr bwMode="auto">
              <a:xfrm>
                <a:off x="6885078" y="5764030"/>
                <a:ext cx="324482" cy="16883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grpSp>
        <p:grpSp>
          <p:nvGrpSpPr>
            <p:cNvPr id="51" name="グループ化 50"/>
            <p:cNvGrpSpPr/>
            <p:nvPr/>
          </p:nvGrpSpPr>
          <p:grpSpPr>
            <a:xfrm>
              <a:off x="8851388" y="2136544"/>
              <a:ext cx="238747" cy="3331464"/>
              <a:chOff x="4657344" y="2148736"/>
              <a:chExt cx="238747" cy="3331464"/>
            </a:xfrm>
          </p:grpSpPr>
          <p:cxnSp>
            <p:nvCxnSpPr>
              <p:cNvPr id="52" name="直線コネクタ 51"/>
              <p:cNvCxnSpPr/>
              <p:nvPr/>
            </p:nvCxnSpPr>
            <p:spPr bwMode="auto">
              <a:xfrm flipV="1">
                <a:off x="4657344" y="5480199"/>
                <a:ext cx="238747" cy="1"/>
              </a:xfrm>
              <a:prstGeom prst="line">
                <a:avLst/>
              </a:prstGeom>
              <a:noFill/>
              <a:ln w="28575" cap="flat" cmpd="sng" algn="ctr">
                <a:solidFill>
                  <a:srgbClr val="FF0000"/>
                </a:solidFill>
                <a:prstDash val="solid"/>
                <a:round/>
                <a:headEnd type="none" w="med" len="med"/>
                <a:tailEnd type="none" w="med" len="med"/>
              </a:ln>
              <a:effectLst/>
            </p:spPr>
          </p:cxnSp>
          <p:cxnSp>
            <p:nvCxnSpPr>
              <p:cNvPr id="53" name="直線コネクタ 52"/>
              <p:cNvCxnSpPr/>
              <p:nvPr/>
            </p:nvCxnSpPr>
            <p:spPr bwMode="auto">
              <a:xfrm flipV="1">
                <a:off x="4896091" y="2148736"/>
                <a:ext cx="0" cy="3307081"/>
              </a:xfrm>
              <a:prstGeom prst="line">
                <a:avLst/>
              </a:prstGeom>
              <a:noFill/>
              <a:ln w="25400" cap="flat" cmpd="sng" algn="ctr">
                <a:solidFill>
                  <a:srgbClr val="FF0000"/>
                </a:solidFill>
                <a:prstDash val="solid"/>
                <a:round/>
                <a:headEnd type="none" w="med" len="med"/>
                <a:tailEnd type="none" w="med" len="med"/>
              </a:ln>
              <a:effectLst/>
            </p:spPr>
          </p:cxnSp>
          <p:cxnSp>
            <p:nvCxnSpPr>
              <p:cNvPr id="54" name="直線矢印コネクタ 53"/>
              <p:cNvCxnSpPr/>
              <p:nvPr/>
            </p:nvCxnSpPr>
            <p:spPr bwMode="auto">
              <a:xfrm flipH="1">
                <a:off x="4657344" y="2181356"/>
                <a:ext cx="238747" cy="1"/>
              </a:xfrm>
              <a:prstGeom prst="straightConnector1">
                <a:avLst/>
              </a:prstGeom>
              <a:noFill/>
              <a:ln w="25400" cap="flat" cmpd="sng" algn="ctr">
                <a:solidFill>
                  <a:srgbClr val="FF0000"/>
                </a:solidFill>
                <a:prstDash val="solid"/>
                <a:round/>
                <a:headEnd type="none" w="med" len="med"/>
                <a:tailEnd type="triangle"/>
              </a:ln>
              <a:effectLst/>
            </p:spPr>
          </p:cxnSp>
        </p:grpSp>
      </p:grpSp>
      <p:sp>
        <p:nvSpPr>
          <p:cNvPr id="46" name="四角形: 角を丸くする 3"/>
          <p:cNvSpPr/>
          <p:nvPr/>
        </p:nvSpPr>
        <p:spPr>
          <a:xfrm>
            <a:off x="7740352" y="116632"/>
            <a:ext cx="1224136" cy="50405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a:t>
            </a:r>
          </a:p>
        </p:txBody>
      </p:sp>
    </p:spTree>
    <p:extLst>
      <p:ext uri="{BB962C8B-B14F-4D97-AF65-F5344CB8AC3E}">
        <p14:creationId xmlns:p14="http://schemas.microsoft.com/office/powerpoint/2010/main" val="33642245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7274" y="121286"/>
            <a:ext cx="7886700" cy="1325563"/>
          </a:xfrm>
        </p:spPr>
        <p:txBody>
          <a:bodyPr>
            <a:normAutofit/>
          </a:bodyPr>
          <a:lstStyle/>
          <a:p>
            <a:r>
              <a:rPr kumimoji="1" lang="en-US" altLang="ja-JP"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a:t>
            </a:r>
            <a:r>
              <a:rPr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復習</a:t>
            </a:r>
            <a:r>
              <a:rPr kumimoji="1" lang="en-US" altLang="ja-JP"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 </a:t>
            </a:r>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相談支援の目的</a:t>
            </a:r>
          </a:p>
        </p:txBody>
      </p:sp>
      <p:sp>
        <p:nvSpPr>
          <p:cNvPr id="5" name="スライド番号プレースホルダー 4"/>
          <p:cNvSpPr>
            <a:spLocks noGrp="1"/>
          </p:cNvSpPr>
          <p:nvPr>
            <p:ph type="sldNum" sz="quarter" idx="12"/>
          </p:nvPr>
        </p:nvSpPr>
        <p:spPr/>
        <p:txBody>
          <a:bodyPr/>
          <a:lstStyle/>
          <a:p>
            <a:fld id="{5FD889E0-CAB2-4699-909D-B9A88D47ACBE}" type="slidenum">
              <a:rPr lang="en-US" smtClean="0"/>
              <a:pPr/>
              <a:t>7</a:t>
            </a:fld>
            <a:endParaRPr lang="en-US"/>
          </a:p>
        </p:txBody>
      </p:sp>
      <p:sp>
        <p:nvSpPr>
          <p:cNvPr id="4" name="テキスト ボックス 3"/>
          <p:cNvSpPr txBox="1"/>
          <p:nvPr/>
        </p:nvSpPr>
        <p:spPr>
          <a:xfrm>
            <a:off x="552387" y="1247717"/>
            <a:ext cx="8574087" cy="4283224"/>
          </a:xfrm>
          <a:prstGeom prst="rect">
            <a:avLst/>
          </a:prstGeom>
          <a:noFill/>
        </p:spPr>
        <p:txBody>
          <a:bodyPr wrap="square" rtlCol="0">
            <a:spAutoFit/>
          </a:bodyPr>
          <a:lstStyle/>
          <a:p>
            <a:r>
              <a:rPr kumimoji="1" lang="ja-JP" altLang="en-US" sz="2400" b="1" u="sng" dirty="0">
                <a:latin typeface="ＭＳ ゴシック" panose="020B0609070205080204" pitchFamily="49" charset="-128"/>
                <a:ea typeface="ＭＳ ゴシック" panose="020B0609070205080204" pitchFamily="49" charset="-128"/>
                <a:cs typeface="メイリオ"/>
              </a:rPr>
              <a:t>相談支援の目的</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① </a:t>
            </a:r>
            <a:r>
              <a:rPr kumimoji="1" lang="ja-JP" altLang="en-US" sz="2400" dirty="0">
                <a:latin typeface="ＭＳ ゴシック" panose="020B0609070205080204" pitchFamily="49" charset="-128"/>
                <a:ea typeface="ＭＳ ゴシック" panose="020B0609070205080204" pitchFamily="49" charset="-128"/>
                <a:cs typeface="メイリオ"/>
              </a:rPr>
              <a:t>本人のその人らしい地域での暮らし</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1) </a:t>
            </a:r>
            <a:r>
              <a:rPr kumimoji="1" lang="ja-JP" altLang="en-US" sz="2400" dirty="0">
                <a:latin typeface="ＭＳ ゴシック" panose="020B0609070205080204" pitchFamily="49" charset="-128"/>
                <a:ea typeface="ＭＳ ゴシック" panose="020B0609070205080204" pitchFamily="49" charset="-128"/>
                <a:cs typeface="メイリオ"/>
              </a:rPr>
              <a:t>障害者の地域生活支援</a:t>
            </a: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2) </a:t>
            </a:r>
            <a:r>
              <a:rPr kumimoji="1" lang="ja-JP" altLang="en-US" sz="2400" dirty="0">
                <a:latin typeface="ＭＳ ゴシック" panose="020B0609070205080204" pitchFamily="49" charset="-128"/>
                <a:ea typeface="ＭＳ ゴシック" panose="020B0609070205080204" pitchFamily="49" charset="-128"/>
                <a:cs typeface="メイリオ"/>
              </a:rPr>
              <a:t>障害者の自立と尊厳の確保、社会参加</a:t>
            </a: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3) </a:t>
            </a:r>
            <a:r>
              <a:rPr kumimoji="1" lang="ja-JP" altLang="en-US" sz="2400" dirty="0">
                <a:latin typeface="ＭＳ ゴシック" panose="020B0609070205080204" pitchFamily="49" charset="-128"/>
                <a:ea typeface="ＭＳ ゴシック" panose="020B0609070205080204" pitchFamily="49" charset="-128"/>
                <a:cs typeface="メイリオ"/>
              </a:rPr>
              <a:t>意思決定への支援・権利擁護、</a:t>
            </a:r>
          </a:p>
          <a:p>
            <a:r>
              <a:rPr kumimoji="1" lang="ja-JP" altLang="en-US" sz="2400" dirty="0">
                <a:latin typeface="ＭＳ ゴシック" panose="020B0609070205080204" pitchFamily="49" charset="-128"/>
                <a:ea typeface="ＭＳ ゴシック" panose="020B0609070205080204" pitchFamily="49" charset="-128"/>
                <a:cs typeface="メイリオ"/>
              </a:rPr>
              <a:t>　　　 エンパワメント、リカバリー</a:t>
            </a:r>
          </a:p>
          <a:p>
            <a:r>
              <a:rPr kumimoji="1" lang="ja-JP" altLang="en-US" sz="2400" dirty="0">
                <a:latin typeface="ＭＳ ゴシック" panose="020B0609070205080204" pitchFamily="49" charset="-128"/>
                <a:ea typeface="ＭＳ ゴシック" panose="020B0609070205080204" pitchFamily="49" charset="-128"/>
                <a:cs typeface="メイリオ"/>
              </a:rPr>
              <a:t>　②</a:t>
            </a:r>
            <a:r>
              <a:rPr kumimoji="1" lang="en-US" altLang="ja-JP" sz="2400" dirty="0">
                <a:latin typeface="ＭＳ ゴシック" panose="020B0609070205080204" pitchFamily="49" charset="-128"/>
                <a:ea typeface="ＭＳ ゴシック" panose="020B0609070205080204" pitchFamily="49" charset="-128"/>
                <a:cs typeface="メイリオ"/>
              </a:rPr>
              <a:t> </a:t>
            </a:r>
            <a:r>
              <a:rPr kumimoji="1" lang="ja-JP" altLang="en-US" sz="2400" dirty="0">
                <a:latin typeface="ＭＳ ゴシック" panose="020B0609070205080204" pitchFamily="49" charset="-128"/>
                <a:ea typeface="ＭＳ ゴシック" panose="020B0609070205080204" pitchFamily="49" charset="-128"/>
                <a:cs typeface="メイリオ"/>
              </a:rPr>
              <a:t>障害のある人を含めた誰もが暮らすことのできる</a:t>
            </a:r>
          </a:p>
          <a:p>
            <a:r>
              <a:rPr kumimoji="1" lang="ja-JP" altLang="en-US" sz="2400" dirty="0">
                <a:latin typeface="ＭＳ ゴシック" panose="020B0609070205080204" pitchFamily="49" charset="-128"/>
                <a:ea typeface="ＭＳ ゴシック" panose="020B0609070205080204" pitchFamily="49" charset="-128"/>
                <a:cs typeface="メイリオ"/>
              </a:rPr>
              <a:t>　　地域づくり</a:t>
            </a:r>
          </a:p>
          <a:p>
            <a:pPr>
              <a:lnSpc>
                <a:spcPts val="1000"/>
              </a:lnSpc>
            </a:pP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＝地域を基盤とするソーシャルワーク</a:t>
            </a:r>
          </a:p>
          <a:p>
            <a:endParaRPr kumimoji="1" lang="ja-JP" altLang="en-US" sz="2400" dirty="0">
              <a:latin typeface="ＭＳ ゴシック" panose="020B0609070205080204" pitchFamily="49" charset="-128"/>
              <a:ea typeface="ＭＳ ゴシック" panose="020B0609070205080204" pitchFamily="49" charset="-128"/>
              <a:cs typeface="メイリオ"/>
            </a:endParaRPr>
          </a:p>
          <a:p>
            <a:pPr algn="ctr"/>
            <a:r>
              <a:rPr kumimoji="1" lang="ja-JP" altLang="en-US" sz="2400" b="1" dirty="0">
                <a:solidFill>
                  <a:srgbClr val="FF0000"/>
                </a:solidFill>
                <a:latin typeface="ＭＳ ゴシック" panose="020B0609070205080204" pitchFamily="49" charset="-128"/>
                <a:ea typeface="ＭＳ ゴシック" panose="020B0609070205080204" pitchFamily="49" charset="-128"/>
                <a:cs typeface="メイリオ"/>
              </a:rPr>
              <a:t>ケアマネジメント手法においても変わらない。</a:t>
            </a:r>
          </a:p>
        </p:txBody>
      </p:sp>
      <p:sp>
        <p:nvSpPr>
          <p:cNvPr id="7" name="角丸四角形 6"/>
          <p:cNvSpPr/>
          <p:nvPr/>
        </p:nvSpPr>
        <p:spPr>
          <a:xfrm>
            <a:off x="7062712" y="104183"/>
            <a:ext cx="1977656" cy="45720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smtClean="0"/>
              <a:t>基礎／発展／講師説明</a:t>
            </a:r>
          </a:p>
          <a:p>
            <a:pPr algn="ctr"/>
            <a:r>
              <a:rPr kumimoji="1" lang="en-US" altLang="ja-JP" sz="1200" smtClean="0"/>
              <a:t>【</a:t>
            </a:r>
            <a:r>
              <a:rPr kumimoji="1" lang="ja-JP" altLang="en-US" sz="1200" smtClean="0"/>
              <a:t>カリキュラム外</a:t>
            </a:r>
            <a:r>
              <a:rPr kumimoji="1" lang="en-US" altLang="ja-JP" sz="1200" smtClean="0"/>
              <a:t>】</a:t>
            </a:r>
            <a:endParaRPr kumimoji="1" lang="ja-JP" altLang="en-US" sz="1200"/>
          </a:p>
        </p:txBody>
      </p:sp>
    </p:spTree>
    <p:extLst>
      <p:ext uri="{BB962C8B-B14F-4D97-AF65-F5344CB8AC3E}">
        <p14:creationId xmlns:p14="http://schemas.microsoft.com/office/powerpoint/2010/main" val="35439520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C5854-7D26-4682-A2CE-373ED3E5E52D}" type="slidenum">
              <a:rPr kumimoji="1" lang="ja-JP" altLang="en-US" smtClean="0">
                <a:solidFill>
                  <a:schemeClr val="tx1"/>
                </a:solidFill>
              </a:rPr>
              <a:pPr/>
              <a:t>70</a:t>
            </a:fld>
            <a:endParaRPr kumimoji="1" lang="ja-JP" altLang="en-US">
              <a:solidFill>
                <a:schemeClr val="tx1"/>
              </a:solidFill>
            </a:endParaRPr>
          </a:p>
        </p:txBody>
      </p:sp>
      <p:grpSp>
        <p:nvGrpSpPr>
          <p:cNvPr id="11" name="グループ化 10"/>
          <p:cNvGrpSpPr/>
          <p:nvPr/>
        </p:nvGrpSpPr>
        <p:grpSpPr>
          <a:xfrm>
            <a:off x="143150" y="1090062"/>
            <a:ext cx="3661711" cy="5498191"/>
            <a:chOff x="5207914" y="507606"/>
            <a:chExt cx="3661711" cy="5297214"/>
          </a:xfrm>
        </p:grpSpPr>
        <p:sp>
          <p:nvSpPr>
            <p:cNvPr id="16" name="四角形: 角を丸くする 15"/>
            <p:cNvSpPr/>
            <p:nvPr/>
          </p:nvSpPr>
          <p:spPr>
            <a:xfrm>
              <a:off x="5207914" y="874135"/>
              <a:ext cx="3652593" cy="60293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１．入り口（把握）</a:t>
              </a:r>
            </a:p>
          </p:txBody>
        </p:sp>
        <p:sp>
          <p:nvSpPr>
            <p:cNvPr id="17" name="四角形: 角を丸くする 16"/>
            <p:cNvSpPr/>
            <p:nvPr/>
          </p:nvSpPr>
          <p:spPr>
            <a:xfrm>
              <a:off x="5207914" y="1764530"/>
              <a:ext cx="3652593" cy="60293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２．アセスメント</a:t>
              </a:r>
              <a:endPar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（対象者の真のニーズの把握）</a:t>
              </a:r>
            </a:p>
          </p:txBody>
        </p:sp>
        <p:sp>
          <p:nvSpPr>
            <p:cNvPr id="18" name="四角形: 角を丸くする 17"/>
            <p:cNvSpPr/>
            <p:nvPr/>
          </p:nvSpPr>
          <p:spPr>
            <a:xfrm>
              <a:off x="5217032" y="2654927"/>
              <a:ext cx="3652593" cy="60293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３．支援の目標設定と計画の作成</a:t>
              </a:r>
            </a:p>
          </p:txBody>
        </p:sp>
        <p:sp>
          <p:nvSpPr>
            <p:cNvPr id="19" name="四角形: 角を丸くする 18"/>
            <p:cNvSpPr/>
            <p:nvPr/>
          </p:nvSpPr>
          <p:spPr>
            <a:xfrm>
              <a:off x="5207914" y="3468163"/>
              <a:ext cx="3652593" cy="60293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４．ケア計画の実施</a:t>
              </a:r>
            </a:p>
          </p:txBody>
        </p:sp>
        <p:sp>
          <p:nvSpPr>
            <p:cNvPr id="20" name="四角形: 角を丸くする 19"/>
            <p:cNvSpPr/>
            <p:nvPr/>
          </p:nvSpPr>
          <p:spPr>
            <a:xfrm>
              <a:off x="5217032" y="4317066"/>
              <a:ext cx="3652593" cy="60293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５．サービス提供状況の監視及びフォローアップ（モニタリング）</a:t>
              </a:r>
            </a:p>
          </p:txBody>
        </p:sp>
        <p:sp>
          <p:nvSpPr>
            <p:cNvPr id="21" name="四角形: 角を丸くする 20"/>
            <p:cNvSpPr/>
            <p:nvPr/>
          </p:nvSpPr>
          <p:spPr>
            <a:xfrm>
              <a:off x="5217032" y="5201888"/>
              <a:ext cx="3652593" cy="60293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６．再アセスメント</a:t>
              </a:r>
            </a:p>
          </p:txBody>
        </p:sp>
        <p:sp>
          <p:nvSpPr>
            <p:cNvPr id="23" name="四角形: 角を丸くする 22"/>
            <p:cNvSpPr/>
            <p:nvPr/>
          </p:nvSpPr>
          <p:spPr>
            <a:xfrm>
              <a:off x="5217032" y="507606"/>
              <a:ext cx="3652593" cy="279748"/>
            </a:xfrm>
            <a:prstGeom prst="round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障害者ケアガイドライン</a:t>
              </a:r>
            </a:p>
          </p:txBody>
        </p:sp>
        <p:sp>
          <p:nvSpPr>
            <p:cNvPr id="24" name="矢印: 下 23"/>
            <p:cNvSpPr/>
            <p:nvPr/>
          </p:nvSpPr>
          <p:spPr bwMode="auto">
            <a:xfrm>
              <a:off x="6881087" y="1550801"/>
              <a:ext cx="324482" cy="16883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5" name="矢印: 下 24"/>
            <p:cNvSpPr/>
            <p:nvPr/>
          </p:nvSpPr>
          <p:spPr bwMode="auto">
            <a:xfrm>
              <a:off x="6871969" y="2481461"/>
              <a:ext cx="324482" cy="16883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6" name="矢印: 下 25"/>
            <p:cNvSpPr/>
            <p:nvPr/>
          </p:nvSpPr>
          <p:spPr bwMode="auto">
            <a:xfrm>
              <a:off x="6881087" y="3279374"/>
              <a:ext cx="324482" cy="16883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7" name="矢印: 下 26"/>
            <p:cNvSpPr/>
            <p:nvPr/>
          </p:nvSpPr>
          <p:spPr bwMode="auto">
            <a:xfrm>
              <a:off x="6881087" y="4128305"/>
              <a:ext cx="324482" cy="16883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8" name="矢印: 下 27"/>
            <p:cNvSpPr/>
            <p:nvPr/>
          </p:nvSpPr>
          <p:spPr bwMode="auto">
            <a:xfrm>
              <a:off x="6881087" y="4997130"/>
              <a:ext cx="324482" cy="16883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grpSp>
      <p:sp>
        <p:nvSpPr>
          <p:cNvPr id="31" name="四角形: 角を丸くする 30"/>
          <p:cNvSpPr/>
          <p:nvPr/>
        </p:nvSpPr>
        <p:spPr>
          <a:xfrm>
            <a:off x="3868894" y="1374450"/>
            <a:ext cx="5156259" cy="862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solidFill>
                <a:effectLst/>
                <a:uLnTx/>
                <a:uFillTx/>
                <a:latin typeface="Arial"/>
                <a:ea typeface="ＭＳ Ｐゴシック"/>
                <a:cs typeface="+mn-cs"/>
              </a:rPr>
              <a:t>・相談支援事業所に適切につながる連携</a:t>
            </a:r>
            <a:endParaRPr kumimoji="1" lang="en-US" altLang="ja-JP" sz="2000" b="0" i="0" u="none" strike="noStrike" kern="1200" cap="none" spc="0" normalizeH="0" baseline="0" noProof="0" dirty="0">
              <a:ln>
                <a:noFill/>
              </a:ln>
              <a:solidFill>
                <a:schemeClr val="tx1"/>
              </a:solidFill>
              <a:effectLst/>
              <a:uLnTx/>
              <a:uFillTx/>
              <a:latin typeface="Arial"/>
              <a:ea typeface="ＭＳ Ｐゴシック"/>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solidFill>
                <a:effectLst/>
                <a:uLnTx/>
                <a:uFillTx/>
                <a:latin typeface="Arial"/>
                <a:ea typeface="ＭＳ Ｐゴシック"/>
                <a:cs typeface="+mn-cs"/>
              </a:rPr>
              <a:t>・たらい回しにされないコーディネート</a:t>
            </a:r>
          </a:p>
        </p:txBody>
      </p:sp>
      <p:sp>
        <p:nvSpPr>
          <p:cNvPr id="34" name="四角形: 角を丸くする 33"/>
          <p:cNvSpPr/>
          <p:nvPr/>
        </p:nvSpPr>
        <p:spPr>
          <a:xfrm>
            <a:off x="3868893" y="2264374"/>
            <a:ext cx="5156259" cy="862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solidFill>
                <a:effectLst/>
                <a:uLnTx/>
                <a:uFillTx/>
                <a:latin typeface="Arial"/>
                <a:ea typeface="ＭＳ Ｐゴシック"/>
                <a:cs typeface="+mn-cs"/>
              </a:rPr>
              <a:t>・全体像の把握・アセスメント能力と情報収集</a:t>
            </a:r>
            <a:endParaRPr kumimoji="1" lang="en-US" altLang="ja-JP" sz="2000" b="0" i="0" u="none" strike="noStrike" kern="1200" cap="none" spc="0" normalizeH="0" baseline="0" noProof="0" dirty="0">
              <a:ln>
                <a:noFill/>
              </a:ln>
              <a:solidFill>
                <a:schemeClr val="tx1"/>
              </a:solidFill>
              <a:effectLst/>
              <a:uLnTx/>
              <a:uFillTx/>
              <a:latin typeface="Arial"/>
              <a:ea typeface="ＭＳ Ｐゴシック"/>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solidFill>
                <a:effectLst/>
                <a:uLnTx/>
                <a:uFillTx/>
                <a:latin typeface="Arial"/>
                <a:ea typeface="ＭＳ Ｐゴシック"/>
                <a:cs typeface="+mn-cs"/>
              </a:rPr>
              <a:t>・専門的視点からのアセスメントやアドバイス</a:t>
            </a:r>
          </a:p>
        </p:txBody>
      </p:sp>
      <p:sp>
        <p:nvSpPr>
          <p:cNvPr id="35" name="四角形: 角を丸くする 34"/>
          <p:cNvSpPr/>
          <p:nvPr/>
        </p:nvSpPr>
        <p:spPr>
          <a:xfrm>
            <a:off x="3868892" y="3158251"/>
            <a:ext cx="5156259" cy="862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solidFill>
                <a:effectLst/>
                <a:uLnTx/>
                <a:uFillTx/>
                <a:latin typeface="Arial"/>
                <a:ea typeface="ＭＳ Ｐゴシック"/>
                <a:cs typeface="+mn-cs"/>
              </a:rPr>
              <a:t>・多職種・多機関とのサービス担当者会議</a:t>
            </a:r>
            <a:endParaRPr kumimoji="1" lang="en-US" altLang="ja-JP" sz="2000" b="0" i="0" u="none" strike="noStrike" kern="1200" cap="none" spc="0" normalizeH="0" baseline="0" noProof="0" dirty="0">
              <a:ln>
                <a:noFill/>
              </a:ln>
              <a:solidFill>
                <a:schemeClr val="tx1"/>
              </a:solidFill>
              <a:effectLst/>
              <a:uLnTx/>
              <a:uFillTx/>
              <a:latin typeface="Arial"/>
              <a:ea typeface="ＭＳ Ｐゴシック"/>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solidFill>
                <a:effectLst/>
                <a:uLnTx/>
                <a:uFillTx/>
                <a:latin typeface="Arial"/>
                <a:ea typeface="ＭＳ Ｐゴシック"/>
                <a:cs typeface="+mn-cs"/>
              </a:rPr>
              <a:t>・多面的な視点と共有化による計画作成</a:t>
            </a:r>
          </a:p>
        </p:txBody>
      </p:sp>
      <p:sp>
        <p:nvSpPr>
          <p:cNvPr id="36" name="四角形: 角を丸くする 35"/>
          <p:cNvSpPr/>
          <p:nvPr/>
        </p:nvSpPr>
        <p:spPr>
          <a:xfrm>
            <a:off x="3868891" y="4042104"/>
            <a:ext cx="5156259" cy="862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solidFill>
                <a:effectLst/>
                <a:uLnTx/>
                <a:uFillTx/>
                <a:latin typeface="Arial"/>
                <a:ea typeface="ＭＳ Ｐゴシック"/>
                <a:cs typeface="+mn-cs"/>
              </a:rPr>
              <a:t>・各事業所による個別支援</a:t>
            </a:r>
            <a:endParaRPr kumimoji="1" lang="en-US" altLang="ja-JP" sz="2000" b="0" i="0" u="none" strike="noStrike" kern="1200" cap="none" spc="0" normalizeH="0" baseline="0" noProof="0" dirty="0">
              <a:ln>
                <a:noFill/>
              </a:ln>
              <a:solidFill>
                <a:schemeClr val="tx1"/>
              </a:solidFill>
              <a:effectLst/>
              <a:uLnTx/>
              <a:uFillTx/>
              <a:latin typeface="Arial"/>
              <a:ea typeface="ＭＳ Ｐゴシック"/>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solidFill>
                <a:effectLst/>
                <a:uLnTx/>
                <a:uFillTx/>
                <a:latin typeface="Arial"/>
                <a:ea typeface="ＭＳ Ｐゴシック"/>
                <a:cs typeface="+mn-cs"/>
              </a:rPr>
              <a:t>・深める本人理解とチームアプローチ</a:t>
            </a:r>
          </a:p>
        </p:txBody>
      </p:sp>
      <p:sp>
        <p:nvSpPr>
          <p:cNvPr id="37" name="四角形: 角を丸くする 36"/>
          <p:cNvSpPr/>
          <p:nvPr/>
        </p:nvSpPr>
        <p:spPr>
          <a:xfrm>
            <a:off x="3878013" y="4925957"/>
            <a:ext cx="5156259" cy="862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solidFill>
                <a:effectLst/>
                <a:uLnTx/>
                <a:uFillTx/>
                <a:latin typeface="Arial"/>
                <a:ea typeface="ＭＳ Ｐゴシック"/>
                <a:cs typeface="+mn-cs"/>
              </a:rPr>
              <a:t>・事業所間対応のずれの修正・一貫性の維持</a:t>
            </a:r>
            <a:endParaRPr kumimoji="1" lang="en-US" altLang="ja-JP" sz="2000" b="0" i="0" u="none" strike="noStrike" kern="1200" cap="none" spc="0" normalizeH="0" baseline="0" noProof="0" dirty="0">
              <a:ln>
                <a:noFill/>
              </a:ln>
              <a:solidFill>
                <a:schemeClr val="tx1"/>
              </a:solidFill>
              <a:effectLst/>
              <a:uLnTx/>
              <a:uFillTx/>
              <a:latin typeface="Arial"/>
              <a:ea typeface="ＭＳ Ｐゴシック"/>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solidFill>
                <a:effectLst/>
                <a:uLnTx/>
                <a:uFillTx/>
                <a:latin typeface="Arial"/>
                <a:ea typeface="ＭＳ Ｐゴシック"/>
                <a:cs typeface="+mn-cs"/>
              </a:rPr>
              <a:t>・サービス提供状況や課題等の確認・共有</a:t>
            </a:r>
            <a:endParaRPr kumimoji="1" lang="en-US" altLang="ja-JP" sz="2000" b="0" i="0" u="none" strike="noStrike" kern="1200" cap="none" spc="0" normalizeH="0" baseline="0" noProof="0" dirty="0">
              <a:ln>
                <a:noFill/>
              </a:ln>
              <a:solidFill>
                <a:schemeClr val="tx1"/>
              </a:solidFill>
              <a:effectLst/>
              <a:uLnTx/>
              <a:uFillTx/>
              <a:latin typeface="Arial"/>
              <a:ea typeface="ＭＳ Ｐゴシック"/>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solidFill>
                <a:effectLst/>
                <a:uLnTx/>
                <a:uFillTx/>
                <a:latin typeface="Arial"/>
                <a:ea typeface="ＭＳ Ｐゴシック"/>
                <a:cs typeface="+mn-cs"/>
              </a:rPr>
              <a:t>・本人中心支援の相互チェック</a:t>
            </a:r>
          </a:p>
        </p:txBody>
      </p:sp>
      <p:sp>
        <p:nvSpPr>
          <p:cNvPr id="38" name="四角形: 角を丸くする 37"/>
          <p:cNvSpPr/>
          <p:nvPr/>
        </p:nvSpPr>
        <p:spPr>
          <a:xfrm>
            <a:off x="3878013" y="5804305"/>
            <a:ext cx="5156259" cy="862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solidFill>
                <a:effectLst/>
                <a:uLnTx/>
                <a:uFillTx/>
                <a:latin typeface="Arial"/>
                <a:ea typeface="ＭＳ Ｐゴシック"/>
                <a:cs typeface="+mn-cs"/>
              </a:rPr>
              <a:t>・本人ニーズの変化やニーズ充足の確認</a:t>
            </a:r>
            <a:endParaRPr kumimoji="1" lang="en-US" altLang="ja-JP" sz="2000" b="0" i="0" u="none" strike="noStrike" kern="1200" cap="none" spc="0" normalizeH="0" baseline="0" noProof="0" dirty="0">
              <a:ln>
                <a:noFill/>
              </a:ln>
              <a:solidFill>
                <a:schemeClr val="tx1"/>
              </a:solidFill>
              <a:effectLst/>
              <a:uLnTx/>
              <a:uFillTx/>
              <a:latin typeface="Arial"/>
              <a:ea typeface="ＭＳ Ｐゴシック"/>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solidFill>
                <a:effectLst/>
                <a:uLnTx/>
                <a:uFillTx/>
                <a:latin typeface="Arial"/>
                <a:ea typeface="ＭＳ Ｐゴシック"/>
                <a:cs typeface="+mn-cs"/>
              </a:rPr>
              <a:t>・全体共有でのサービス修正や新たな可能性</a:t>
            </a:r>
          </a:p>
        </p:txBody>
      </p:sp>
      <p:sp>
        <p:nvSpPr>
          <p:cNvPr id="29" name="タイトル 1"/>
          <p:cNvSpPr txBox="1">
            <a:spLocks/>
          </p:cNvSpPr>
          <p:nvPr/>
        </p:nvSpPr>
        <p:spPr>
          <a:xfrm>
            <a:off x="512064" y="152718"/>
            <a:ext cx="8327136" cy="76168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00" smtClean="0">
                <a:solidFill>
                  <a:srgbClr val="C00000"/>
                </a:solidFill>
                <a:latin typeface="ＤＨＰ特太ゴシック体" panose="020B0500000000000000" pitchFamily="50" charset="-128"/>
                <a:ea typeface="ＤＨＰ特太ゴシック体" panose="020B0500000000000000" pitchFamily="50" charset="-128"/>
              </a:rPr>
              <a:t>多職種連携・チーム支援は</a:t>
            </a:r>
            <a:r>
              <a:rPr lang="en-US" altLang="ja-JP" sz="2400" smtClean="0">
                <a:solidFill>
                  <a:srgbClr val="C00000"/>
                </a:solidFill>
                <a:latin typeface="ＤＨＰ特太ゴシック体" panose="020B0500000000000000" pitchFamily="50" charset="-128"/>
                <a:ea typeface="ＤＨＰ特太ゴシック体" panose="020B0500000000000000" pitchFamily="50" charset="-128"/>
              </a:rPr>
              <a:t/>
            </a:r>
            <a:br>
              <a:rPr lang="en-US" altLang="ja-JP" sz="2400" smtClean="0">
                <a:solidFill>
                  <a:srgbClr val="C00000"/>
                </a:solidFill>
                <a:latin typeface="ＤＨＰ特太ゴシック体" panose="020B0500000000000000" pitchFamily="50" charset="-128"/>
                <a:ea typeface="ＤＨＰ特太ゴシック体" panose="020B0500000000000000" pitchFamily="50" charset="-128"/>
              </a:rPr>
            </a:br>
            <a:r>
              <a:rPr lang="ja-JP" altLang="en-US" sz="2400" smtClean="0">
                <a:solidFill>
                  <a:srgbClr val="C00000"/>
                </a:solidFill>
                <a:latin typeface="ＤＨＰ特太ゴシック体" panose="020B0500000000000000" pitchFamily="50" charset="-128"/>
                <a:ea typeface="ＤＨＰ特太ゴシック体" panose="020B0500000000000000" pitchFamily="50" charset="-128"/>
              </a:rPr>
              <a:t>ケアマネジメントプロセス（展開過程）ともリンクする①</a:t>
            </a:r>
            <a:endParaRPr lang="ja-JP" altLang="en-US" sz="2400" dirty="0">
              <a:solidFill>
                <a:srgbClr val="C00000"/>
              </a:solidFill>
              <a:latin typeface="ＤＨＰ特太ゴシック体" panose="020B0500000000000000" pitchFamily="50" charset="-128"/>
              <a:ea typeface="ＤＨＰ特太ゴシック体" panose="020B0500000000000000" pitchFamily="50" charset="-128"/>
            </a:endParaRPr>
          </a:p>
        </p:txBody>
      </p:sp>
    </p:spTree>
    <p:extLst>
      <p:ext uri="{BB962C8B-B14F-4D97-AF65-F5344CB8AC3E}">
        <p14:creationId xmlns:p14="http://schemas.microsoft.com/office/powerpoint/2010/main" val="41122012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p:cNvSpPr/>
          <p:nvPr/>
        </p:nvSpPr>
        <p:spPr>
          <a:xfrm>
            <a:off x="618638" y="2201941"/>
            <a:ext cx="8232754" cy="4113515"/>
          </a:xfrm>
          <a:prstGeom prst="roundRect">
            <a:avLst>
              <a:gd name="adj" fmla="val 5038"/>
            </a:avLst>
          </a:prstGeom>
          <a:noFill/>
          <a:ln w="19050">
            <a:solidFill>
              <a:schemeClr val="tx1"/>
            </a:solidFill>
          </a:ln>
        </p:spPr>
        <p:style>
          <a:lnRef idx="1">
            <a:schemeClr val="accent3"/>
          </a:lnRef>
          <a:fillRef idx="2">
            <a:schemeClr val="accent3"/>
          </a:fillRef>
          <a:effectRef idx="1">
            <a:schemeClr val="accent3"/>
          </a:effectRef>
          <a:fontRef idx="minor">
            <a:schemeClr val="dk1"/>
          </a:fontRef>
        </p:style>
        <p:txBody>
          <a:bodyPr rtlCol="0" anchor="t" anchorCtr="0"/>
          <a:lstStyle/>
          <a:p>
            <a:pPr lvl="0" defTabSz="914400">
              <a:spcBef>
                <a:spcPct val="20000"/>
              </a:spcBef>
              <a:defRPr/>
            </a:pPr>
            <a:r>
              <a:rPr kumimoji="1" lang="ja-JP" altLang="en-US" sz="2400" dirty="0">
                <a:solidFill>
                  <a:prstClr val="black"/>
                </a:solidFill>
                <a:latin typeface="ＭＳ Ｐゴシック" panose="020B0600070205080204" pitchFamily="50" charset="-128"/>
                <a:ea typeface="ＭＳ Ｐゴシック" panose="020B0600070205080204" pitchFamily="50" charset="-128"/>
              </a:rPr>
              <a:t>◆本人ニーズやＱＯＬの充足と相談支援の実践力を高めるために、本人の周辺環境・地域の把握が大切</a:t>
            </a:r>
            <a:endParaRPr kumimoji="1" lang="en-US" altLang="ja-JP" sz="2400" dirty="0">
              <a:solidFill>
                <a:prstClr val="black"/>
              </a:solidFill>
              <a:latin typeface="ＭＳ Ｐゴシック" panose="020B0600070205080204" pitchFamily="50" charset="-128"/>
              <a:ea typeface="ＭＳ Ｐゴシック" panose="020B0600070205080204" pitchFamily="50" charset="-128"/>
            </a:endParaRPr>
          </a:p>
          <a:p>
            <a:pPr lvl="0" defTabSz="914400">
              <a:lnSpc>
                <a:spcPts val="900"/>
              </a:lnSpc>
              <a:spcBef>
                <a:spcPct val="20000"/>
              </a:spcBef>
              <a:defRPr/>
            </a:pPr>
            <a:endParaRPr kumimoji="1" lang="en-US" altLang="ja-JP" sz="2400" dirty="0">
              <a:solidFill>
                <a:prstClr val="black"/>
              </a:solidFill>
              <a:latin typeface="ＭＳ Ｐゴシック" panose="020B0600070205080204" pitchFamily="50" charset="-128"/>
              <a:ea typeface="ＭＳ Ｐゴシック" panose="020B0600070205080204" pitchFamily="50" charset="-128"/>
            </a:endParaRPr>
          </a:p>
          <a:p>
            <a:pPr lvl="0" defTabSz="914400">
              <a:spcBef>
                <a:spcPct val="20000"/>
              </a:spcBef>
              <a:defRPr/>
            </a:pPr>
            <a:r>
              <a:rPr kumimoji="1" lang="ja-JP" altLang="en-US" sz="2400" dirty="0">
                <a:solidFill>
                  <a:prstClr val="black"/>
                </a:solidFill>
                <a:latin typeface="ＭＳ Ｐゴシック" panose="020B0600070205080204" pitchFamily="50" charset="-128"/>
                <a:ea typeface="ＭＳ Ｐゴシック" panose="020B0600070205080204" pitchFamily="50" charset="-128"/>
              </a:rPr>
              <a:t>◆近隣との関係や郵便屋さん、新聞屋さん、ヤクルトおばさん</a:t>
            </a:r>
            <a:endParaRPr kumimoji="1" lang="en-US" altLang="ja-JP" sz="2400" dirty="0">
              <a:solidFill>
                <a:prstClr val="black"/>
              </a:solidFill>
              <a:latin typeface="ＭＳ Ｐゴシック" panose="020B0600070205080204" pitchFamily="50" charset="-128"/>
              <a:ea typeface="ＭＳ Ｐゴシック" panose="020B0600070205080204" pitchFamily="50" charset="-128"/>
            </a:endParaRPr>
          </a:p>
          <a:p>
            <a:pPr lvl="0" defTabSz="914400">
              <a:lnSpc>
                <a:spcPts val="900"/>
              </a:lnSpc>
              <a:spcBef>
                <a:spcPct val="20000"/>
              </a:spcBef>
              <a:defRPr/>
            </a:pPr>
            <a:endParaRPr kumimoji="1" lang="en-US" altLang="ja-JP" sz="2400" dirty="0">
              <a:solidFill>
                <a:prstClr val="black"/>
              </a:solidFill>
              <a:latin typeface="ＭＳ Ｐゴシック" panose="020B0600070205080204" pitchFamily="50" charset="-128"/>
              <a:ea typeface="ＭＳ Ｐゴシック" panose="020B0600070205080204" pitchFamily="50" charset="-128"/>
            </a:endParaRPr>
          </a:p>
          <a:p>
            <a:pPr lvl="0" defTabSz="914400">
              <a:spcBef>
                <a:spcPct val="20000"/>
              </a:spcBef>
              <a:defRPr/>
            </a:pPr>
            <a:r>
              <a:rPr kumimoji="1" lang="ja-JP" altLang="en-US" sz="2400" dirty="0">
                <a:solidFill>
                  <a:prstClr val="black"/>
                </a:solidFill>
                <a:latin typeface="ＭＳ Ｐゴシック" panose="020B0600070205080204" pitchFamily="50" charset="-128"/>
                <a:ea typeface="ＭＳ Ｐゴシック" panose="020B0600070205080204" pitchFamily="50" charset="-128"/>
              </a:rPr>
              <a:t>◆よく行くスーパーや商店、同級生の存在</a:t>
            </a:r>
            <a:endParaRPr kumimoji="1" lang="en-US" altLang="ja-JP" sz="2400" dirty="0">
              <a:solidFill>
                <a:prstClr val="black"/>
              </a:solidFill>
              <a:latin typeface="ＭＳ Ｐゴシック" panose="020B0600070205080204" pitchFamily="50" charset="-128"/>
              <a:ea typeface="ＭＳ Ｐゴシック" panose="020B0600070205080204" pitchFamily="50" charset="-128"/>
            </a:endParaRPr>
          </a:p>
          <a:p>
            <a:pPr lvl="0" defTabSz="914400">
              <a:lnSpc>
                <a:spcPts val="900"/>
              </a:lnSpc>
              <a:spcBef>
                <a:spcPct val="20000"/>
              </a:spcBef>
              <a:defRPr/>
            </a:pPr>
            <a:endParaRPr kumimoji="1" lang="en-US" altLang="ja-JP" sz="2400" dirty="0">
              <a:solidFill>
                <a:prstClr val="black"/>
              </a:solidFill>
              <a:latin typeface="ＭＳ Ｐゴシック" panose="020B0600070205080204" pitchFamily="50" charset="-128"/>
              <a:ea typeface="ＭＳ Ｐゴシック" panose="020B0600070205080204" pitchFamily="50" charset="-128"/>
            </a:endParaRPr>
          </a:p>
          <a:p>
            <a:pPr lvl="0" defTabSz="914400">
              <a:spcBef>
                <a:spcPct val="20000"/>
              </a:spcBef>
              <a:defRPr/>
            </a:pPr>
            <a:r>
              <a:rPr kumimoji="1" lang="ja-JP" altLang="en-US" sz="2400" dirty="0">
                <a:solidFill>
                  <a:prstClr val="black"/>
                </a:solidFill>
                <a:latin typeface="ＭＳ Ｐゴシック" panose="020B0600070205080204" pitchFamily="50" charset="-128"/>
                <a:ea typeface="ＭＳ Ｐゴシック" panose="020B0600070205080204" pitchFamily="50" charset="-128"/>
              </a:rPr>
              <a:t>◆どこまで把握できていて、どこまで連携がとれているか？</a:t>
            </a:r>
            <a:endParaRPr kumimoji="1" lang="en-US" altLang="ja-JP" sz="2400" dirty="0">
              <a:solidFill>
                <a:prstClr val="black"/>
              </a:solidFill>
              <a:latin typeface="ＭＳ Ｐゴシック" panose="020B0600070205080204" pitchFamily="50" charset="-128"/>
              <a:ea typeface="ＭＳ Ｐゴシック" panose="020B0600070205080204" pitchFamily="50" charset="-128"/>
            </a:endParaRPr>
          </a:p>
          <a:p>
            <a:pPr lvl="0" defTabSz="914400">
              <a:lnSpc>
                <a:spcPts val="900"/>
              </a:lnSpc>
              <a:spcBef>
                <a:spcPct val="20000"/>
              </a:spcBef>
              <a:defRPr/>
            </a:pPr>
            <a:endParaRPr kumimoji="1" lang="en-US" altLang="ja-JP" sz="2400" dirty="0">
              <a:solidFill>
                <a:prstClr val="black"/>
              </a:solidFill>
              <a:latin typeface="ＭＳ Ｐゴシック" panose="020B0600070205080204" pitchFamily="50" charset="-128"/>
              <a:ea typeface="ＭＳ Ｐゴシック" panose="020B0600070205080204" pitchFamily="50" charset="-128"/>
            </a:endParaRPr>
          </a:p>
          <a:p>
            <a:pPr lvl="0" defTabSz="914400">
              <a:spcBef>
                <a:spcPct val="20000"/>
              </a:spcBef>
              <a:defRPr/>
            </a:pPr>
            <a:r>
              <a:rPr kumimoji="1" lang="ja-JP" altLang="en-US" sz="2400" dirty="0">
                <a:solidFill>
                  <a:prstClr val="black"/>
                </a:solidFill>
                <a:latin typeface="ＭＳ Ｐゴシック" panose="020B0600070205080204" pitchFamily="50" charset="-128"/>
                <a:ea typeface="ＭＳ Ｐゴシック" panose="020B0600070205080204" pitchFamily="50" charset="-128"/>
              </a:rPr>
              <a:t>これらを含めて全体的なサポート体制になる（サービス等利用計画）</a:t>
            </a:r>
            <a:endParaRPr kumimoji="1" lang="en-US" altLang="ja-JP" sz="2400" dirty="0">
              <a:solidFill>
                <a:prstClr val="black"/>
              </a:solidFill>
              <a:latin typeface="ＭＳ Ｐゴシック" panose="020B0600070205080204" pitchFamily="50" charset="-128"/>
              <a:ea typeface="ＭＳ Ｐゴシック" panose="020B0600070205080204" pitchFamily="50" charset="-128"/>
            </a:endParaRPr>
          </a:p>
          <a:p>
            <a:pPr lvl="0" defTabSz="914400">
              <a:spcBef>
                <a:spcPct val="20000"/>
              </a:spcBef>
              <a:defRPr/>
            </a:pPr>
            <a:endParaRPr kumimoji="1" lang="en-US" altLang="ja-JP" sz="2000" dirty="0">
              <a:solidFill>
                <a:prstClr val="black"/>
              </a:solidFill>
            </a:endParaRPr>
          </a:p>
        </p:txBody>
      </p:sp>
      <p:sp>
        <p:nvSpPr>
          <p:cNvPr id="2" name="タイトル 1"/>
          <p:cNvSpPr>
            <a:spLocks noGrp="1"/>
          </p:cNvSpPr>
          <p:nvPr>
            <p:ph type="title"/>
          </p:nvPr>
        </p:nvSpPr>
        <p:spPr>
          <a:xfrm>
            <a:off x="524256" y="481902"/>
            <a:ext cx="8327136" cy="761682"/>
          </a:xfrm>
        </p:spPr>
        <p:txBody>
          <a:bodyPr>
            <a:noAutofit/>
          </a:bodyPr>
          <a:lstStyle/>
          <a:p>
            <a:r>
              <a:rPr lang="ja-JP" altLang="en-US" sz="2400" dirty="0">
                <a:solidFill>
                  <a:srgbClr val="C00000"/>
                </a:solidFill>
                <a:latin typeface="ＤＨＰ特太ゴシック体" panose="020B0500000000000000" pitchFamily="50" charset="-128"/>
                <a:ea typeface="ＤＨＰ特太ゴシック体" panose="020B0500000000000000" pitchFamily="50" charset="-128"/>
              </a:rPr>
              <a:t>多職種連携・チーム支援は</a:t>
            </a:r>
            <a:r>
              <a:rPr lang="en-US" altLang="ja-JP" sz="2400" dirty="0">
                <a:solidFill>
                  <a:srgbClr val="C00000"/>
                </a:solidFill>
                <a:latin typeface="ＤＨＰ特太ゴシック体" panose="020B0500000000000000" pitchFamily="50" charset="-128"/>
                <a:ea typeface="ＤＨＰ特太ゴシック体" panose="020B0500000000000000" pitchFamily="50" charset="-128"/>
              </a:rPr>
              <a:t/>
            </a:r>
            <a:br>
              <a:rPr lang="en-US" altLang="ja-JP" sz="2400" dirty="0">
                <a:solidFill>
                  <a:srgbClr val="C00000"/>
                </a:solidFill>
                <a:latin typeface="ＤＨＰ特太ゴシック体" panose="020B0500000000000000" pitchFamily="50" charset="-128"/>
                <a:ea typeface="ＤＨＰ特太ゴシック体" panose="020B0500000000000000" pitchFamily="50" charset="-128"/>
              </a:rPr>
            </a:br>
            <a:r>
              <a:rPr lang="ja-JP" altLang="en-US" sz="2400" dirty="0">
                <a:solidFill>
                  <a:srgbClr val="C00000"/>
                </a:solidFill>
                <a:latin typeface="ＤＨＰ特太ゴシック体" panose="020B0500000000000000" pitchFamily="50" charset="-128"/>
                <a:ea typeface="ＤＨＰ特太ゴシック体" panose="020B0500000000000000" pitchFamily="50" charset="-128"/>
              </a:rPr>
              <a:t>ケアマネジメントプロセス（展開過程）ともリンクする②</a:t>
            </a:r>
            <a:endParaRPr kumimoji="1" lang="ja-JP" altLang="en-US" sz="2400" dirty="0">
              <a:solidFill>
                <a:srgbClr val="C00000"/>
              </a:solidFill>
              <a:latin typeface="ＤＨＰ特太ゴシック体" panose="020B0500000000000000" pitchFamily="50" charset="-128"/>
              <a:ea typeface="ＤＨＰ特太ゴシック体" panose="020B0500000000000000"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2C5854-7D26-4682-A2CE-373ED3E5E52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 name="四角形: 角を丸くする 11"/>
          <p:cNvSpPr/>
          <p:nvPr/>
        </p:nvSpPr>
        <p:spPr>
          <a:xfrm>
            <a:off x="618638" y="1539558"/>
            <a:ext cx="4879954" cy="625807"/>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周辺環境や</a:t>
            </a:r>
            <a:endPar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インフォーマルな社会資源の把握と活用</a:t>
            </a:r>
          </a:p>
        </p:txBody>
      </p:sp>
    </p:spTree>
    <p:extLst>
      <p:ext uri="{BB962C8B-B14F-4D97-AF65-F5344CB8AC3E}">
        <p14:creationId xmlns:p14="http://schemas.microsoft.com/office/powerpoint/2010/main" val="342585693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4886718">
            <a:off x="8026113" y="46888"/>
            <a:ext cx="796539" cy="1212316"/>
          </a:xfrm>
          <a:prstGeom prst="rect">
            <a:avLst/>
          </a:prstGeom>
        </p:spPr>
      </p:pic>
      <p:sp>
        <p:nvSpPr>
          <p:cNvPr id="18434" name="Rectangle 2"/>
          <p:cNvSpPr>
            <a:spLocks noGrp="1" noChangeArrowheads="1"/>
          </p:cNvSpPr>
          <p:nvPr>
            <p:ph type="title"/>
          </p:nvPr>
        </p:nvSpPr>
        <p:spPr>
          <a:xfrm>
            <a:off x="518160" y="384003"/>
            <a:ext cx="8229600" cy="686119"/>
          </a:xfrm>
        </p:spPr>
        <p:txBody>
          <a:bodyPr/>
          <a:lstStyle/>
          <a:p>
            <a:r>
              <a:rPr lang="ja-JP" altLang="en-US" sz="3200" dirty="0">
                <a:solidFill>
                  <a:srgbClr val="C00000"/>
                </a:solidFill>
                <a:latin typeface="ＤＨＰ特太ゴシック体" panose="020B0500000000000000" pitchFamily="50" charset="-128"/>
                <a:ea typeface="ＤＨＰ特太ゴシック体" panose="020B0500000000000000" pitchFamily="50" charset="-128"/>
              </a:rPr>
              <a:t>４．多職種連携・チーム支援の留意点</a:t>
            </a:r>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151203-A72C-487C-B594-566CAEA203A0}" type="slidenum">
              <a:rPr kumimoji="0" lang="ja-JP" altLang="en-US" sz="923"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altLang="ja-JP" sz="923" b="0" i="0" u="none" strike="noStrike" kern="1200" cap="none" spc="0" normalizeH="0" baseline="0" noProof="0">
              <a:ln>
                <a:noFill/>
              </a:ln>
              <a:solidFill>
                <a:srgbClr val="000000"/>
              </a:solidFill>
              <a:effectLst/>
              <a:uLnTx/>
              <a:uFillTx/>
              <a:latin typeface="Arial"/>
              <a:ea typeface="+mn-ea"/>
              <a:cs typeface="+mn-cs"/>
            </a:endParaRPr>
          </a:p>
        </p:txBody>
      </p:sp>
      <p:sp>
        <p:nvSpPr>
          <p:cNvPr id="10" name="Rectangle 3"/>
          <p:cNvSpPr txBox="1">
            <a:spLocks noChangeArrowheads="1"/>
          </p:cNvSpPr>
          <p:nvPr/>
        </p:nvSpPr>
        <p:spPr bwMode="auto">
          <a:xfrm>
            <a:off x="611188" y="6251448"/>
            <a:ext cx="7606220" cy="421260"/>
          </a:xfrm>
          <a:prstGeom prst="rect">
            <a:avLst/>
          </a:prstGeom>
          <a:solidFill>
            <a:srgbClr val="FF9933"/>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16531" indent="-316531" algn="l" rtl="0" eaLnBrk="1" fontAlgn="base" hangingPunct="1">
              <a:spcBef>
                <a:spcPct val="20000"/>
              </a:spcBef>
              <a:spcAft>
                <a:spcPct val="0"/>
              </a:spcAft>
              <a:buClr>
                <a:schemeClr val="bg2"/>
              </a:buClr>
              <a:buSzPct val="75000"/>
              <a:buFont typeface="Wingdings" pitchFamily="2" charset="2"/>
              <a:buChar char="p"/>
              <a:defRPr kumimoji="1" sz="2585">
                <a:solidFill>
                  <a:schemeClr val="tx1"/>
                </a:solidFill>
                <a:latin typeface="+mn-lt"/>
                <a:ea typeface="+mn-ea"/>
                <a:cs typeface="+mn-cs"/>
              </a:defRPr>
            </a:lvl1pPr>
            <a:lvl2pPr marL="685817" indent="-263776" algn="l" rtl="0" eaLnBrk="1" fontAlgn="base" hangingPunct="1">
              <a:spcBef>
                <a:spcPct val="20000"/>
              </a:spcBef>
              <a:spcAft>
                <a:spcPct val="0"/>
              </a:spcAft>
              <a:buClr>
                <a:schemeClr val="tx2"/>
              </a:buClr>
              <a:buSzPct val="75000"/>
              <a:buFont typeface="Wingdings" pitchFamily="2" charset="2"/>
              <a:buChar char="n"/>
              <a:defRPr kumimoji="1" sz="2215">
                <a:solidFill>
                  <a:schemeClr val="tx1"/>
                </a:solidFill>
                <a:latin typeface="+mn-lt"/>
              </a:defRPr>
            </a:lvl2pPr>
            <a:lvl3pPr marL="1055103" indent="-211021" algn="l" rtl="0" eaLnBrk="1" fontAlgn="base" hangingPunct="1">
              <a:spcBef>
                <a:spcPct val="20000"/>
              </a:spcBef>
              <a:spcAft>
                <a:spcPct val="0"/>
              </a:spcAft>
              <a:buClr>
                <a:schemeClr val="accent1"/>
              </a:buClr>
              <a:buSzPct val="65000"/>
              <a:buFont typeface="Wingdings" pitchFamily="2" charset="2"/>
              <a:buChar char="p"/>
              <a:defRPr kumimoji="1" sz="1846">
                <a:solidFill>
                  <a:schemeClr val="tx1"/>
                </a:solidFill>
                <a:latin typeface="+mn-lt"/>
              </a:defRPr>
            </a:lvl3pPr>
            <a:lvl4pPr marL="1477145" indent="-211021" algn="l" rtl="0" eaLnBrk="1" fontAlgn="base" hangingPunct="1">
              <a:spcBef>
                <a:spcPct val="20000"/>
              </a:spcBef>
              <a:spcAft>
                <a:spcPct val="0"/>
              </a:spcAft>
              <a:buClr>
                <a:schemeClr val="bg2"/>
              </a:buClr>
              <a:buFont typeface="Wingdings" pitchFamily="2" charset="2"/>
              <a:buChar char="§"/>
              <a:defRPr kumimoji="1">
                <a:solidFill>
                  <a:schemeClr val="tx1"/>
                </a:solidFill>
                <a:latin typeface="+mn-lt"/>
              </a:defRPr>
            </a:lvl4pPr>
            <a:lvl5pPr marL="1899186" indent="-211021"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defRPr>
            </a:lvl5pPr>
            <a:lvl6pPr marL="2321227" indent="-211021"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defRPr>
            </a:lvl6pPr>
            <a:lvl7pPr marL="2743269" indent="-211021"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defRPr>
            </a:lvl7pPr>
            <a:lvl8pPr marL="3165310" indent="-211021"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defRPr>
            </a:lvl8pPr>
            <a:lvl9pPr marL="3587351" indent="-211021"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defRPr>
            </a:lvl9pPr>
          </a:lstStyle>
          <a:p>
            <a:pPr marL="0" indent="0" defTabSz="914400">
              <a:buFont typeface="Wingdings" pitchFamily="2" charset="2"/>
              <a:buNone/>
            </a:pPr>
            <a:r>
              <a:rPr lang="ja-JP" altLang="en-US" sz="1600" kern="0" smtClean="0">
                <a:latin typeface="ＤＨＰ特太ゴシック体" panose="020B0500000000000000" pitchFamily="50" charset="-128"/>
                <a:ea typeface="ＤＨＰ特太ゴシック体" panose="020B0500000000000000" pitchFamily="50" charset="-128"/>
              </a:rPr>
              <a:t>連携「すること」が</a:t>
            </a:r>
            <a:r>
              <a:rPr lang="ja-JP" altLang="en-US" sz="1600" kern="0" dirty="0">
                <a:latin typeface="ＤＨＰ特太ゴシック体" panose="020B0500000000000000" pitchFamily="50" charset="-128"/>
                <a:ea typeface="ＤＨＰ特太ゴシック体" panose="020B0500000000000000" pitchFamily="50" charset="-128"/>
              </a:rPr>
              <a:t>目的ではなく、連携をすることによりチームで支援して</a:t>
            </a:r>
            <a:r>
              <a:rPr lang="ja-JP" altLang="en-US" sz="1600" kern="0">
                <a:latin typeface="ＤＨＰ特太ゴシック体" panose="020B0500000000000000" pitchFamily="50" charset="-128"/>
                <a:ea typeface="ＤＨＰ特太ゴシック体" panose="020B0500000000000000" pitchFamily="50" charset="-128"/>
              </a:rPr>
              <a:t>いく</a:t>
            </a:r>
            <a:r>
              <a:rPr lang="ja-JP" altLang="en-US" sz="1600" kern="0" smtClean="0">
                <a:latin typeface="ＤＨＰ特太ゴシック体" panose="020B0500000000000000" pitchFamily="50" charset="-128"/>
                <a:ea typeface="ＤＨＰ特太ゴシック体" panose="020B0500000000000000" pitchFamily="50" charset="-128"/>
              </a:rPr>
              <a:t>こと</a:t>
            </a:r>
            <a:endParaRPr lang="en-US" altLang="ja-JP" sz="1600" kern="0" dirty="0">
              <a:latin typeface="ＤＨＰ特太ゴシック体" panose="020B0500000000000000" pitchFamily="50" charset="-128"/>
              <a:ea typeface="ＤＨＰ特太ゴシック体" panose="020B0500000000000000" pitchFamily="50" charset="-128"/>
            </a:endParaRPr>
          </a:p>
        </p:txBody>
      </p:sp>
      <p:sp>
        <p:nvSpPr>
          <p:cNvPr id="11" name="Rectangle 3"/>
          <p:cNvSpPr txBox="1">
            <a:spLocks noChangeArrowheads="1"/>
          </p:cNvSpPr>
          <p:nvPr/>
        </p:nvSpPr>
        <p:spPr bwMode="auto">
          <a:xfrm>
            <a:off x="554736" y="1171088"/>
            <a:ext cx="8686800" cy="5129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16531" indent="-316531" algn="l" rtl="0" eaLnBrk="1" fontAlgn="base" hangingPunct="1">
              <a:spcBef>
                <a:spcPct val="20000"/>
              </a:spcBef>
              <a:spcAft>
                <a:spcPct val="0"/>
              </a:spcAft>
              <a:buClr>
                <a:schemeClr val="bg2"/>
              </a:buClr>
              <a:buSzPct val="75000"/>
              <a:buFont typeface="Wingdings" pitchFamily="2" charset="2"/>
              <a:buChar char="p"/>
              <a:defRPr kumimoji="1" sz="2585">
                <a:solidFill>
                  <a:schemeClr val="tx1"/>
                </a:solidFill>
                <a:latin typeface="+mn-lt"/>
                <a:ea typeface="+mn-ea"/>
                <a:cs typeface="+mn-cs"/>
              </a:defRPr>
            </a:lvl1pPr>
            <a:lvl2pPr marL="685817" indent="-263776" algn="l" rtl="0" eaLnBrk="1" fontAlgn="base" hangingPunct="1">
              <a:spcBef>
                <a:spcPct val="20000"/>
              </a:spcBef>
              <a:spcAft>
                <a:spcPct val="0"/>
              </a:spcAft>
              <a:buClr>
                <a:schemeClr val="tx2"/>
              </a:buClr>
              <a:buSzPct val="75000"/>
              <a:buFont typeface="Wingdings" pitchFamily="2" charset="2"/>
              <a:buChar char="n"/>
              <a:defRPr kumimoji="1" sz="2215">
                <a:solidFill>
                  <a:schemeClr val="tx1"/>
                </a:solidFill>
                <a:latin typeface="+mn-lt"/>
              </a:defRPr>
            </a:lvl2pPr>
            <a:lvl3pPr marL="1055103" indent="-211021" algn="l" rtl="0" eaLnBrk="1" fontAlgn="base" hangingPunct="1">
              <a:spcBef>
                <a:spcPct val="20000"/>
              </a:spcBef>
              <a:spcAft>
                <a:spcPct val="0"/>
              </a:spcAft>
              <a:buClr>
                <a:schemeClr val="accent1"/>
              </a:buClr>
              <a:buSzPct val="65000"/>
              <a:buFont typeface="Wingdings" pitchFamily="2" charset="2"/>
              <a:buChar char="p"/>
              <a:defRPr kumimoji="1" sz="1846">
                <a:solidFill>
                  <a:schemeClr val="tx1"/>
                </a:solidFill>
                <a:latin typeface="+mn-lt"/>
              </a:defRPr>
            </a:lvl3pPr>
            <a:lvl4pPr marL="1477145" indent="-211021" algn="l" rtl="0" eaLnBrk="1" fontAlgn="base" hangingPunct="1">
              <a:spcBef>
                <a:spcPct val="20000"/>
              </a:spcBef>
              <a:spcAft>
                <a:spcPct val="0"/>
              </a:spcAft>
              <a:buClr>
                <a:schemeClr val="bg2"/>
              </a:buClr>
              <a:buFont typeface="Wingdings" pitchFamily="2" charset="2"/>
              <a:buChar char="§"/>
              <a:defRPr kumimoji="1">
                <a:solidFill>
                  <a:schemeClr val="tx1"/>
                </a:solidFill>
                <a:latin typeface="+mn-lt"/>
              </a:defRPr>
            </a:lvl4pPr>
            <a:lvl5pPr marL="1899186" indent="-211021"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defRPr>
            </a:lvl5pPr>
            <a:lvl6pPr marL="2321227" indent="-211021"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defRPr>
            </a:lvl6pPr>
            <a:lvl7pPr marL="2743269" indent="-211021"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defRPr>
            </a:lvl7pPr>
            <a:lvl8pPr marL="3165310" indent="-211021"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defRPr>
            </a:lvl8pPr>
            <a:lvl9pPr marL="3587351" indent="-211021"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defRPr>
            </a:lvl9pPr>
          </a:lstStyle>
          <a:p>
            <a:pPr marL="0" indent="0" defTabSz="914400">
              <a:buFont typeface="Wingdings" pitchFamily="2" charset="2"/>
              <a:buNone/>
            </a:pPr>
            <a:r>
              <a:rPr lang="ja-JP" altLang="en-US" sz="2400" kern="0" dirty="0">
                <a:latin typeface="ＭＳ ゴシック" panose="020B0609070205080204" pitchFamily="49" charset="-128"/>
                <a:ea typeface="ＭＳ ゴシック" panose="020B0609070205080204" pitchFamily="49" charset="-128"/>
              </a:rPr>
              <a:t>①連携・協働の前提として自らの専門性を身につける</a:t>
            </a:r>
            <a:endParaRPr lang="en-US" altLang="ja-JP" sz="2400" kern="0" dirty="0">
              <a:latin typeface="ＭＳ ゴシック" panose="020B0609070205080204" pitchFamily="49" charset="-128"/>
              <a:ea typeface="ＭＳ ゴシック" panose="020B0609070205080204" pitchFamily="49" charset="-128"/>
            </a:endParaRPr>
          </a:p>
          <a:p>
            <a:pPr marL="0" indent="0" defTabSz="914400">
              <a:buFont typeface="Wingdings" pitchFamily="2" charset="2"/>
              <a:buNone/>
            </a:pPr>
            <a:r>
              <a:rPr lang="ja-JP" altLang="en-US" sz="2400" kern="0" dirty="0">
                <a:latin typeface="ＭＳ ゴシック" panose="020B0609070205080204" pitchFamily="49" charset="-128"/>
                <a:ea typeface="ＭＳ ゴシック" panose="020B0609070205080204" pitchFamily="49" charset="-128"/>
              </a:rPr>
              <a:t>②連携・協働のための高いコミュニケーション力をつける</a:t>
            </a:r>
            <a:endParaRPr lang="en-US" altLang="ja-JP" sz="2400" kern="0" dirty="0">
              <a:latin typeface="ＭＳ ゴシック" panose="020B0609070205080204" pitchFamily="49" charset="-128"/>
              <a:ea typeface="ＭＳ ゴシック" panose="020B0609070205080204" pitchFamily="49" charset="-128"/>
            </a:endParaRPr>
          </a:p>
          <a:p>
            <a:pPr marL="0" indent="0" defTabSz="914400">
              <a:buFont typeface="Wingdings" pitchFamily="2" charset="2"/>
              <a:buNone/>
            </a:pPr>
            <a:r>
              <a:rPr lang="ja-JP" altLang="en-US" sz="2400" kern="0" dirty="0">
                <a:latin typeface="ＭＳ ゴシック" panose="020B0609070205080204" pitchFamily="49" charset="-128"/>
                <a:ea typeface="ＭＳ ゴシック" panose="020B0609070205080204" pitchFamily="49" charset="-128"/>
              </a:rPr>
              <a:t>③自己理解と他者理解</a:t>
            </a:r>
            <a:endParaRPr lang="en-US" altLang="ja-JP" sz="2400" kern="0" dirty="0">
              <a:latin typeface="ＭＳ ゴシック" panose="020B0609070205080204" pitchFamily="49" charset="-128"/>
              <a:ea typeface="ＭＳ ゴシック" panose="020B0609070205080204" pitchFamily="49" charset="-128"/>
            </a:endParaRPr>
          </a:p>
          <a:p>
            <a:pPr marL="0" indent="0" defTabSz="914400">
              <a:buFont typeface="Wingdings" pitchFamily="2" charset="2"/>
              <a:buNone/>
            </a:pPr>
            <a:r>
              <a:rPr lang="ja-JP" altLang="en-US" sz="2400" kern="0" dirty="0">
                <a:latin typeface="ＭＳ ゴシック" panose="020B0609070205080204" pitchFamily="49" charset="-128"/>
                <a:ea typeface="ＭＳ ゴシック" panose="020B0609070205080204" pitchFamily="49" charset="-128"/>
              </a:rPr>
              <a:t>④専門職の理解と関係機関の理解をする</a:t>
            </a:r>
            <a:endParaRPr lang="en-US" altLang="ja-JP" sz="2400" kern="0" dirty="0">
              <a:latin typeface="ＭＳ ゴシック" panose="020B0609070205080204" pitchFamily="49" charset="-128"/>
              <a:ea typeface="ＭＳ ゴシック" panose="020B0609070205080204" pitchFamily="49" charset="-128"/>
            </a:endParaRPr>
          </a:p>
          <a:p>
            <a:pPr marL="0" indent="0" defTabSz="914400">
              <a:buFont typeface="Wingdings" pitchFamily="2" charset="2"/>
              <a:buNone/>
            </a:pPr>
            <a:r>
              <a:rPr lang="ja-JP" altLang="en-US" sz="2400" kern="0" dirty="0">
                <a:latin typeface="ＭＳ ゴシック" panose="020B0609070205080204" pitchFamily="49" charset="-128"/>
                <a:ea typeface="ＭＳ ゴシック" panose="020B0609070205080204" pitchFamily="49" charset="-128"/>
              </a:rPr>
              <a:t>⑤チームをコーディネートする力を身につける</a:t>
            </a:r>
            <a:endParaRPr lang="en-US" altLang="ja-JP" sz="2400" kern="0" dirty="0">
              <a:latin typeface="ＭＳ ゴシック" panose="020B0609070205080204" pitchFamily="49" charset="-128"/>
              <a:ea typeface="ＭＳ ゴシック" panose="020B0609070205080204" pitchFamily="49" charset="-128"/>
            </a:endParaRPr>
          </a:p>
          <a:p>
            <a:pPr marL="0" indent="0" defTabSz="914400">
              <a:buFont typeface="Wingdings" pitchFamily="2" charset="2"/>
              <a:buNone/>
            </a:pPr>
            <a:r>
              <a:rPr lang="ja-JP" altLang="en-US" sz="2400" kern="0" dirty="0">
                <a:latin typeface="ＭＳ ゴシック" panose="020B0609070205080204" pitchFamily="49" charset="-128"/>
                <a:ea typeface="ＭＳ ゴシック" panose="020B0609070205080204" pitchFamily="49" charset="-128"/>
              </a:rPr>
              <a:t>　</a:t>
            </a:r>
            <a:r>
              <a:rPr lang="ja-JP" altLang="en-US" sz="2000" kern="0" dirty="0">
                <a:latin typeface="ＭＳ Ｐゴシック" panose="020B0600070205080204" pitchFamily="50" charset="-128"/>
                <a:ea typeface="ＭＳ Ｐゴシック" panose="020B0600070205080204" pitchFamily="50" charset="-128"/>
              </a:rPr>
              <a:t>・相談支援専門員は上下関係のないチームアプローチの舵取り役</a:t>
            </a:r>
            <a:endParaRPr lang="en-US" altLang="ja-JP" sz="2000" kern="0" dirty="0">
              <a:latin typeface="ＭＳ Ｐゴシック" panose="020B0600070205080204" pitchFamily="50" charset="-128"/>
              <a:ea typeface="ＭＳ Ｐゴシック" panose="020B0600070205080204" pitchFamily="50" charset="-128"/>
            </a:endParaRPr>
          </a:p>
          <a:p>
            <a:pPr marL="0" indent="0" defTabSz="914400">
              <a:buFont typeface="Wingdings" pitchFamily="2" charset="2"/>
              <a:buNone/>
            </a:pPr>
            <a:r>
              <a:rPr lang="ja-JP" altLang="en-US" sz="2400" kern="0" dirty="0">
                <a:latin typeface="ＭＳ ゴシック" panose="020B0609070205080204" pitchFamily="49" charset="-128"/>
                <a:ea typeface="ＭＳ ゴシック" panose="020B0609070205080204" pitchFamily="49" charset="-128"/>
              </a:rPr>
              <a:t>⑥専門性とチーム力を高める</a:t>
            </a:r>
            <a:endParaRPr lang="en-US" altLang="ja-JP" sz="2400" kern="0" dirty="0">
              <a:latin typeface="ＭＳ ゴシック" panose="020B0609070205080204" pitchFamily="49" charset="-128"/>
              <a:ea typeface="ＭＳ ゴシック" panose="020B0609070205080204" pitchFamily="49" charset="-128"/>
            </a:endParaRPr>
          </a:p>
          <a:p>
            <a:pPr marL="0" lvl="0" indent="0" defTabSz="914400">
              <a:buClr>
                <a:srgbClr val="FFCC00"/>
              </a:buClr>
              <a:buNone/>
              <a:defRPr/>
            </a:pPr>
            <a:r>
              <a:rPr lang="ja-JP" altLang="en-US" sz="2000" kern="0" dirty="0">
                <a:solidFill>
                  <a:srgbClr val="000000"/>
                </a:solidFill>
                <a:latin typeface="ＭＳ ゴシック" panose="020B0609070205080204" pitchFamily="49" charset="-128"/>
                <a:ea typeface="ＭＳ ゴシック" panose="020B0609070205080204" pitchFamily="49" charset="-128"/>
              </a:rPr>
              <a:t>　</a:t>
            </a:r>
            <a:r>
              <a:rPr lang="ja-JP" altLang="en-US" sz="2000" kern="0" dirty="0">
                <a:solidFill>
                  <a:srgbClr val="000000"/>
                </a:solidFill>
                <a:latin typeface="ＭＳ Ｐゴシック" panose="020B0600070205080204" pitchFamily="50" charset="-128"/>
                <a:ea typeface="ＭＳ Ｐゴシック" panose="020B0600070205080204" pitchFamily="50" charset="-128"/>
              </a:rPr>
              <a:t>・連携によりグループを作るのではなく本人を支援するチーム作ることが必要</a:t>
            </a:r>
            <a:endParaRPr lang="en-US" altLang="ja-JP" sz="2000" kern="0" dirty="0">
              <a:solidFill>
                <a:srgbClr val="000000"/>
              </a:solidFill>
              <a:latin typeface="ＭＳ Ｐゴシック" panose="020B0600070205080204" pitchFamily="50" charset="-128"/>
              <a:ea typeface="ＭＳ Ｐゴシック" panose="020B0600070205080204" pitchFamily="50" charset="-128"/>
            </a:endParaRPr>
          </a:p>
          <a:p>
            <a:pPr marL="0" indent="0" defTabSz="914400">
              <a:buFont typeface="Wingdings" pitchFamily="2" charset="2"/>
              <a:buNone/>
            </a:pPr>
            <a:r>
              <a:rPr lang="ja-JP" altLang="en-US" sz="2400" kern="0" dirty="0">
                <a:latin typeface="ＭＳ ゴシック" panose="020B0609070205080204" pitchFamily="49" charset="-128"/>
                <a:ea typeface="ＭＳ ゴシック" panose="020B0609070205080204" pitchFamily="49" charset="-128"/>
              </a:rPr>
              <a:t>⑦チーム（アプローチ）に必要な三つの条件を維持する</a:t>
            </a:r>
            <a:endParaRPr lang="en-US" altLang="ja-JP" sz="2400" kern="0" dirty="0">
              <a:latin typeface="ＭＳ ゴシック" panose="020B0609070205080204" pitchFamily="49" charset="-128"/>
              <a:ea typeface="ＭＳ ゴシック" panose="020B0609070205080204" pitchFamily="49" charset="-128"/>
            </a:endParaRPr>
          </a:p>
          <a:p>
            <a:pPr marL="0" indent="0" defTabSz="914400">
              <a:buFont typeface="Wingdings" pitchFamily="2" charset="2"/>
              <a:buNone/>
            </a:pPr>
            <a:r>
              <a:rPr lang="ja-JP" altLang="en-US" sz="2000" kern="0" dirty="0">
                <a:latin typeface="ＭＳ ゴシック" panose="020B0609070205080204" pitchFamily="49" charset="-128"/>
                <a:ea typeface="ＭＳ ゴシック" panose="020B0609070205080204" pitchFamily="49" charset="-128"/>
              </a:rPr>
              <a:t>　・共通の目標があること</a:t>
            </a:r>
            <a:endParaRPr lang="en-US" altLang="ja-JP" sz="2000" kern="0" dirty="0">
              <a:latin typeface="ＭＳ ゴシック" panose="020B0609070205080204" pitchFamily="49" charset="-128"/>
              <a:ea typeface="ＭＳ ゴシック" panose="020B0609070205080204" pitchFamily="49" charset="-128"/>
            </a:endParaRPr>
          </a:p>
          <a:p>
            <a:pPr marL="0" indent="0" defTabSz="914400">
              <a:buFont typeface="Wingdings" pitchFamily="2" charset="2"/>
              <a:buNone/>
            </a:pPr>
            <a:r>
              <a:rPr lang="ja-JP" altLang="en-US" sz="2000" kern="0" dirty="0">
                <a:latin typeface="ＭＳ ゴシック" panose="020B0609070205080204" pitchFamily="49" charset="-128"/>
                <a:ea typeface="ＭＳ ゴシック" panose="020B0609070205080204" pitchFamily="49" charset="-128"/>
              </a:rPr>
              <a:t>　・ルールや決まり事があること</a:t>
            </a:r>
            <a:endParaRPr lang="en-US" altLang="ja-JP" sz="2000" kern="0" dirty="0">
              <a:latin typeface="ＭＳ ゴシック" panose="020B0609070205080204" pitchFamily="49" charset="-128"/>
              <a:ea typeface="ＭＳ ゴシック" panose="020B0609070205080204" pitchFamily="49" charset="-128"/>
            </a:endParaRPr>
          </a:p>
          <a:p>
            <a:pPr marL="0" indent="0" defTabSz="914400">
              <a:buFont typeface="Wingdings" pitchFamily="2" charset="2"/>
              <a:buNone/>
            </a:pPr>
            <a:r>
              <a:rPr lang="ja-JP" altLang="en-US" sz="2000" kern="0" dirty="0">
                <a:latin typeface="ＭＳ ゴシック" panose="020B0609070205080204" pitchFamily="49" charset="-128"/>
                <a:ea typeface="ＭＳ ゴシック" panose="020B0609070205080204" pitchFamily="49" charset="-128"/>
              </a:rPr>
              <a:t>　・目的や目標を成し遂げられる人材が揃って</a:t>
            </a:r>
            <a:r>
              <a:rPr lang="ja-JP" altLang="en-US" sz="2000" kern="0">
                <a:latin typeface="ＭＳ ゴシック" panose="020B0609070205080204" pitchFamily="49" charset="-128"/>
                <a:ea typeface="ＭＳ ゴシック" panose="020B0609070205080204" pitchFamily="49" charset="-128"/>
              </a:rPr>
              <a:t>いる</a:t>
            </a:r>
            <a:r>
              <a:rPr lang="ja-JP" altLang="en-US" sz="2000" kern="0" smtClean="0">
                <a:latin typeface="ＭＳ ゴシック" panose="020B0609070205080204" pitchFamily="49" charset="-128"/>
                <a:ea typeface="ＭＳ ゴシック" panose="020B0609070205080204" pitchFamily="49" charset="-128"/>
              </a:rPr>
              <a:t>こと</a:t>
            </a:r>
            <a:endParaRPr lang="en-US" altLang="ja-JP" sz="2000" kern="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553304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1114" y="157862"/>
            <a:ext cx="7886700" cy="1325563"/>
          </a:xfrm>
        </p:spPr>
        <p:txBody>
          <a:bodyPr>
            <a:normAutofit/>
          </a:bodyPr>
          <a:lstStyle/>
          <a:p>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rPr>
              <a:t>多職種連携・チーム支援の実践</a:t>
            </a:r>
          </a:p>
        </p:txBody>
      </p:sp>
      <p:sp>
        <p:nvSpPr>
          <p:cNvPr id="3" name="コンテンツ プレースホルダー 2"/>
          <p:cNvSpPr>
            <a:spLocks noGrp="1"/>
          </p:cNvSpPr>
          <p:nvPr>
            <p:ph idx="1"/>
          </p:nvPr>
        </p:nvSpPr>
        <p:spPr>
          <a:xfrm>
            <a:off x="616458" y="1423289"/>
            <a:ext cx="7886700" cy="4351338"/>
          </a:xfrm>
        </p:spPr>
        <p:txBody>
          <a:bodyPr>
            <a:normAutofit/>
          </a:bodyPr>
          <a:lstStyle/>
          <a:p>
            <a:pPr>
              <a:lnSpc>
                <a:spcPct val="110000"/>
              </a:lnSpc>
            </a:pPr>
            <a:r>
              <a:rPr kumimoji="1" lang="ja-JP" altLang="en-US" sz="2400" dirty="0">
                <a:latin typeface="ＭＳ ゴシック" panose="020B0609070205080204" pitchFamily="49" charset="-128"/>
                <a:ea typeface="ＭＳ ゴシック" panose="020B0609070205080204" pitchFamily="49" charset="-128"/>
              </a:rPr>
              <a:t>相互の良いところを出し合い最善の支援を実施する。</a:t>
            </a:r>
            <a:endParaRPr kumimoji="1" lang="en-US" altLang="ja-JP" sz="2400" dirty="0">
              <a:latin typeface="ＭＳ ゴシック" panose="020B0609070205080204" pitchFamily="49" charset="-128"/>
              <a:ea typeface="ＭＳ ゴシック" panose="020B0609070205080204" pitchFamily="49" charset="-128"/>
            </a:endParaRPr>
          </a:p>
          <a:p>
            <a:pPr>
              <a:lnSpc>
                <a:spcPct val="110000"/>
              </a:lnSpc>
            </a:pPr>
            <a:r>
              <a:rPr kumimoji="1" lang="ja-JP" altLang="en-US" sz="2400" dirty="0">
                <a:latin typeface="ＭＳ ゴシック" panose="020B0609070205080204" pitchFamily="49" charset="-128"/>
                <a:ea typeface="ＭＳ ゴシック" panose="020B0609070205080204" pitchFamily="49" charset="-128"/>
              </a:rPr>
              <a:t>抱え込みや過剰な支援がないかなど相互にチェックが行える体制作り。</a:t>
            </a:r>
            <a:endParaRPr kumimoji="1" lang="en-US" altLang="ja-JP" sz="2400" dirty="0">
              <a:latin typeface="ＭＳ ゴシック" panose="020B0609070205080204" pitchFamily="49" charset="-128"/>
              <a:ea typeface="ＭＳ ゴシック" panose="020B0609070205080204" pitchFamily="49" charset="-128"/>
            </a:endParaRPr>
          </a:p>
          <a:p>
            <a:pPr>
              <a:lnSpc>
                <a:spcPct val="110000"/>
              </a:lnSpc>
            </a:pPr>
            <a:r>
              <a:rPr kumimoji="1" lang="ja-JP" altLang="en-US" sz="2400" dirty="0">
                <a:latin typeface="ＭＳ ゴシック" panose="020B0609070205080204" pitchFamily="49" charset="-128"/>
                <a:ea typeface="ＭＳ ゴシック" panose="020B0609070205080204" pitchFamily="49" charset="-128"/>
              </a:rPr>
              <a:t>相互の文化や価値観の違いを認めながらも、本人中心支援に向けたチームアプローチの必要性を理解する。</a:t>
            </a:r>
            <a:endParaRPr kumimoji="1" lang="en-US" altLang="ja-JP" sz="2400" dirty="0">
              <a:latin typeface="ＭＳ ゴシック" panose="020B0609070205080204" pitchFamily="49" charset="-128"/>
              <a:ea typeface="ＭＳ ゴシック" panose="020B0609070205080204" pitchFamily="49" charset="-128"/>
            </a:endParaRPr>
          </a:p>
          <a:p>
            <a:pPr>
              <a:lnSpc>
                <a:spcPct val="110000"/>
              </a:lnSpc>
            </a:pPr>
            <a:r>
              <a:rPr kumimoji="1" lang="ja-JP" altLang="en-US" sz="2400" dirty="0">
                <a:latin typeface="ＭＳ ゴシック" panose="020B0609070205080204" pitchFamily="49" charset="-128"/>
                <a:ea typeface="ＭＳ ゴシック" panose="020B0609070205080204" pitchFamily="49" charset="-128"/>
              </a:rPr>
              <a:t>連携（チームアプローチ）の５つの認識を共有する。</a:t>
            </a:r>
          </a:p>
        </p:txBody>
      </p:sp>
      <p:sp>
        <p:nvSpPr>
          <p:cNvPr id="4" name="スライド番号プレースホルダー 3"/>
          <p:cNvSpPr>
            <a:spLocks noGrp="1"/>
          </p:cNvSpPr>
          <p:nvPr>
            <p:ph type="sldNum" sz="quarter" idx="12"/>
          </p:nvPr>
        </p:nvSpPr>
        <p:spPr/>
        <p:txBody>
          <a:bodyPr/>
          <a:lstStyle/>
          <a:p>
            <a:fld id="{902C5854-7D26-4682-A2CE-373ED3E5E52D}" type="slidenum">
              <a:rPr kumimoji="1" lang="ja-JP" altLang="en-US" smtClean="0"/>
              <a:pPr/>
              <a:t>73</a:t>
            </a:fld>
            <a:endParaRPr kumimoji="1" lang="ja-JP" altLang="en-US"/>
          </a:p>
        </p:txBody>
      </p:sp>
    </p:spTree>
    <p:extLst>
      <p:ext uri="{BB962C8B-B14F-4D97-AF65-F5344CB8AC3E}">
        <p14:creationId xmlns:p14="http://schemas.microsoft.com/office/powerpoint/2010/main" val="41286430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151203-A72C-487C-B594-566CAEA203A0}" type="slidenum">
              <a:rPr lang="ja-JP" altLang="en-US" smtClean="0"/>
              <a:pPr/>
              <a:t>74</a:t>
            </a:fld>
            <a:endParaRPr lang="en-US" altLang="ja-JP"/>
          </a:p>
        </p:txBody>
      </p:sp>
      <p:sp>
        <p:nvSpPr>
          <p:cNvPr id="18434" name="Rectangle 2"/>
          <p:cNvSpPr>
            <a:spLocks noGrp="1" noChangeArrowheads="1"/>
          </p:cNvSpPr>
          <p:nvPr>
            <p:ph type="title" idx="4294967295"/>
          </p:nvPr>
        </p:nvSpPr>
        <p:spPr>
          <a:xfrm>
            <a:off x="517716" y="329629"/>
            <a:ext cx="8431212" cy="1098550"/>
          </a:xfrm>
        </p:spPr>
        <p:txBody>
          <a:bodyPr/>
          <a:lstStyle/>
          <a:p>
            <a:r>
              <a:rPr lang="ja-JP" altLang="en-US" sz="3200">
                <a:solidFill>
                  <a:srgbClr val="C00000"/>
                </a:solidFill>
                <a:latin typeface="ＤＨＰ特太ゴシック体" panose="020B0500000000000000" pitchFamily="50" charset="-128"/>
                <a:ea typeface="ＤＨＰ特太ゴシック体" panose="020B0500000000000000" pitchFamily="50" charset="-128"/>
              </a:rPr>
              <a:t>これから</a:t>
            </a:r>
            <a:r>
              <a:rPr lang="ja-JP" altLang="en-US" sz="3200" smtClean="0">
                <a:solidFill>
                  <a:srgbClr val="C00000"/>
                </a:solidFill>
                <a:latin typeface="ＤＨＰ特太ゴシック体" panose="020B0500000000000000" pitchFamily="50" charset="-128"/>
                <a:ea typeface="ＤＨＰ特太ゴシック体" panose="020B0500000000000000" pitchFamily="50" charset="-128"/>
              </a:rPr>
              <a:t>の実践に</a:t>
            </a:r>
            <a:r>
              <a:rPr lang="ja-JP" altLang="en-US" sz="3200" dirty="0">
                <a:solidFill>
                  <a:srgbClr val="C00000"/>
                </a:solidFill>
                <a:latin typeface="ＤＨＰ特太ゴシック体" panose="020B0500000000000000" pitchFamily="50" charset="-128"/>
                <a:ea typeface="ＤＨＰ特太ゴシック体" panose="020B0500000000000000" pitchFamily="50" charset="-128"/>
              </a:rPr>
              <a:t>向けて</a:t>
            </a:r>
            <a:r>
              <a:rPr lang="en-US" altLang="ja-JP" sz="3200">
                <a:solidFill>
                  <a:srgbClr val="C00000"/>
                </a:solidFill>
                <a:latin typeface="ＤＨＰ特太ゴシック体" panose="020B0500000000000000" pitchFamily="50" charset="-128"/>
                <a:ea typeface="ＤＨＰ特太ゴシック体" panose="020B0500000000000000" pitchFamily="50" charset="-128"/>
              </a:rPr>
              <a:t/>
            </a:r>
            <a:br>
              <a:rPr lang="en-US" altLang="ja-JP" sz="3200">
                <a:solidFill>
                  <a:srgbClr val="C00000"/>
                </a:solidFill>
                <a:latin typeface="ＤＨＰ特太ゴシック体" panose="020B0500000000000000" pitchFamily="50" charset="-128"/>
                <a:ea typeface="ＤＨＰ特太ゴシック体" panose="020B0500000000000000" pitchFamily="50" charset="-128"/>
              </a:rPr>
            </a:br>
            <a:r>
              <a:rPr lang="ja-JP" altLang="en-US" sz="2400" smtClean="0">
                <a:solidFill>
                  <a:srgbClr val="C00000"/>
                </a:solidFill>
                <a:latin typeface="ＤＨＰ特太ゴシック体" panose="020B0500000000000000" pitchFamily="50" charset="-128"/>
                <a:ea typeface="ＤＨＰ特太ゴシック体" panose="020B0500000000000000" pitchFamily="50" charset="-128"/>
              </a:rPr>
              <a:t>（</a:t>
            </a:r>
            <a:r>
              <a:rPr lang="ja-JP" altLang="en-US" sz="2400" dirty="0">
                <a:solidFill>
                  <a:srgbClr val="C00000"/>
                </a:solidFill>
                <a:latin typeface="ＤＨＰ特太ゴシック体" panose="020B0500000000000000" pitchFamily="50" charset="-128"/>
                <a:ea typeface="ＤＨＰ特太ゴシック体" panose="020B0500000000000000" pitchFamily="50" charset="-128"/>
              </a:rPr>
              <a:t>初任→現任に向けた実践チェック項目）</a:t>
            </a:r>
          </a:p>
        </p:txBody>
      </p:sp>
      <p:sp>
        <p:nvSpPr>
          <p:cNvPr id="3" name="四角形: メモ 2"/>
          <p:cNvSpPr/>
          <p:nvPr/>
        </p:nvSpPr>
        <p:spPr bwMode="auto">
          <a:xfrm>
            <a:off x="611188" y="1391603"/>
            <a:ext cx="8313356" cy="2509837"/>
          </a:xfrm>
          <a:prstGeom prst="foldedCorner">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ja-JP" altLang="en-US" sz="2000" dirty="0">
                <a:latin typeface="ＤＨＰ特太ゴシック体" panose="020B0500000000000000" pitchFamily="50" charset="-128"/>
                <a:ea typeface="ＤＨＰ特太ゴシック体" panose="020B0500000000000000" pitchFamily="50" charset="-128"/>
              </a:rPr>
              <a:t>（１）チームアプローチの視点と意思決定支援</a:t>
            </a:r>
          </a:p>
          <a:p>
            <a:pPr defTabSz="914400" eaLnBrk="0" fontAlgn="base" hangingPunct="0">
              <a:spcBef>
                <a:spcPct val="0"/>
              </a:spcBef>
              <a:spcAft>
                <a:spcPct val="0"/>
              </a:spcAft>
            </a:pPr>
            <a:r>
              <a:rPr lang="ja-JP" altLang="en-US" sz="2000" dirty="0">
                <a:latin typeface="ＭＳ ゴシック" panose="020B0609070205080204" pitchFamily="49" charset="-128"/>
                <a:ea typeface="ＭＳ ゴシック" panose="020B0609070205080204" pitchFamily="49" charset="-128"/>
              </a:rPr>
              <a:t>　＊１）本人の周辺にいる人々や地域の関係機関を把握すること</a:t>
            </a:r>
            <a:r>
              <a:rPr lang="ja-JP" altLang="en-US" sz="2000">
                <a:latin typeface="ＭＳ ゴシック" panose="020B0609070205080204" pitchFamily="49" charset="-128"/>
                <a:ea typeface="ＭＳ ゴシック" panose="020B0609070205080204" pitchFamily="49" charset="-128"/>
              </a:rPr>
              <a:t>の</a:t>
            </a:r>
            <a:r>
              <a:rPr lang="ja-JP" altLang="en-US" sz="2000" smtClean="0">
                <a:latin typeface="ＭＳ ゴシック" panose="020B0609070205080204" pitchFamily="49" charset="-128"/>
                <a:ea typeface="ＭＳ ゴシック" panose="020B0609070205080204" pitchFamily="49" charset="-128"/>
              </a:rPr>
              <a:t>必要</a:t>
            </a:r>
          </a:p>
          <a:p>
            <a:pPr defTabSz="914400" eaLnBrk="0" fontAlgn="base" hangingPunct="0">
              <a:spcBef>
                <a:spcPct val="0"/>
              </a:spcBef>
              <a:spcAft>
                <a:spcPct val="0"/>
              </a:spcAft>
            </a:pPr>
            <a:r>
              <a:rPr lang="ja-JP" altLang="en-US" sz="2000" smtClean="0">
                <a:latin typeface="ＭＳ ゴシック" panose="020B0609070205080204" pitchFamily="49" charset="-128"/>
                <a:ea typeface="ＭＳ ゴシック" panose="020B0609070205080204" pitchFamily="49" charset="-128"/>
              </a:rPr>
              <a:t>　　　　性の</a:t>
            </a:r>
            <a:r>
              <a:rPr lang="ja-JP" altLang="en-US" sz="2000" dirty="0">
                <a:latin typeface="ＭＳ ゴシック" panose="020B0609070205080204" pitchFamily="49" charset="-128"/>
                <a:ea typeface="ＭＳ ゴシック" panose="020B0609070205080204" pitchFamily="49" charset="-128"/>
              </a:rPr>
              <a:t>理解</a:t>
            </a:r>
          </a:p>
          <a:p>
            <a:pPr defTabSz="914400" eaLnBrk="0" fontAlgn="base" hangingPunct="0">
              <a:spcBef>
                <a:spcPct val="0"/>
              </a:spcBef>
              <a:spcAft>
                <a:spcPct val="0"/>
              </a:spcAft>
            </a:pPr>
            <a:r>
              <a:rPr lang="ja-JP" altLang="en-US" sz="2000" dirty="0">
                <a:latin typeface="ＭＳ ゴシック" panose="020B0609070205080204" pitchFamily="49" charset="-128"/>
                <a:ea typeface="ＭＳ ゴシック" panose="020B0609070205080204" pitchFamily="49" charset="-128"/>
              </a:rPr>
              <a:t>　＊２）本人を中心としたチームアプローチの必要性の理解</a:t>
            </a:r>
          </a:p>
          <a:p>
            <a:pPr defTabSz="914400" eaLnBrk="0" fontAlgn="base" hangingPunct="0">
              <a:spcBef>
                <a:spcPct val="0"/>
              </a:spcBef>
              <a:spcAft>
                <a:spcPct val="0"/>
              </a:spcAft>
            </a:pPr>
            <a:r>
              <a:rPr lang="ja-JP" altLang="en-US" sz="2000" dirty="0">
                <a:latin typeface="ＭＳ ゴシック" panose="020B0609070205080204" pitchFamily="49" charset="-128"/>
                <a:ea typeface="ＭＳ ゴシック" panose="020B0609070205080204" pitchFamily="49" charset="-128"/>
              </a:rPr>
              <a:t>　＊３）本人を中心としたチームを構成するための必要な手段</a:t>
            </a:r>
          </a:p>
          <a:p>
            <a:pPr defTabSz="914400" eaLnBrk="0" fontAlgn="base" hangingPunct="0">
              <a:spcBef>
                <a:spcPct val="0"/>
              </a:spcBef>
              <a:spcAft>
                <a:spcPct val="0"/>
              </a:spcAft>
            </a:pPr>
            <a:r>
              <a:rPr lang="ja-JP" altLang="en-US" sz="2000" dirty="0">
                <a:latin typeface="ＭＳ ゴシック" panose="020B0609070205080204" pitchFamily="49" charset="-128"/>
                <a:ea typeface="ＭＳ ゴシック" panose="020B0609070205080204" pitchFamily="49" charset="-128"/>
              </a:rPr>
              <a:t>　＊４）本人を中心としたチームの中での自分の役割の確認</a:t>
            </a:r>
          </a:p>
          <a:p>
            <a:pPr defTabSz="914400" eaLnBrk="0" fontAlgn="base" hangingPunct="0">
              <a:spcBef>
                <a:spcPct val="0"/>
              </a:spcBef>
              <a:spcAft>
                <a:spcPct val="0"/>
              </a:spcAft>
            </a:pPr>
            <a:r>
              <a:rPr lang="ja-JP" altLang="en-US" sz="2000" dirty="0">
                <a:latin typeface="ＭＳ ゴシック" panose="020B0609070205080204" pitchFamily="49" charset="-128"/>
                <a:ea typeface="ＭＳ ゴシック" panose="020B0609070205080204" pitchFamily="49" charset="-128"/>
              </a:rPr>
              <a:t>　</a:t>
            </a:r>
            <a:r>
              <a:rPr lang="ja-JP" altLang="en-US" sz="2000">
                <a:latin typeface="ＭＳ ゴシック" panose="020B0609070205080204" pitchFamily="49" charset="-128"/>
                <a:ea typeface="ＭＳ ゴシック" panose="020B0609070205080204" pitchFamily="49" charset="-128"/>
              </a:rPr>
              <a:t>　</a:t>
            </a:r>
            <a:r>
              <a:rPr lang="ja-JP" altLang="en-US" sz="2000" smtClean="0">
                <a:latin typeface="ＭＳ ゴシック" panose="020B0609070205080204" pitchFamily="49" charset="-128"/>
                <a:ea typeface="ＭＳ ゴシック" panose="020B0609070205080204" pitchFamily="49" charset="-128"/>
              </a:rPr>
              <a:t>５</a:t>
            </a:r>
            <a:r>
              <a:rPr lang="ja-JP" altLang="en-US" sz="2000" dirty="0">
                <a:latin typeface="ＭＳ ゴシック" panose="020B0609070205080204" pitchFamily="49" charset="-128"/>
                <a:ea typeface="ＭＳ ゴシック" panose="020B0609070205080204" pitchFamily="49" charset="-128"/>
              </a:rPr>
              <a:t>）チームアプローチを通した今ある社会資源の活用と新た</a:t>
            </a:r>
            <a:r>
              <a:rPr lang="ja-JP" altLang="en-US" sz="2000">
                <a:latin typeface="ＭＳ ゴシック" panose="020B0609070205080204" pitchFamily="49" charset="-128"/>
                <a:ea typeface="ＭＳ ゴシック" panose="020B0609070205080204" pitchFamily="49" charset="-128"/>
              </a:rPr>
              <a:t>な</a:t>
            </a:r>
            <a:r>
              <a:rPr lang="ja-JP" altLang="en-US" sz="2000" smtClean="0">
                <a:latin typeface="ＭＳ ゴシック" panose="020B0609070205080204" pitchFamily="49" charset="-128"/>
                <a:ea typeface="ＭＳ ゴシック" panose="020B0609070205080204" pitchFamily="49" charset="-128"/>
              </a:rPr>
              <a:t>社会</a:t>
            </a:r>
          </a:p>
          <a:p>
            <a:pPr defTabSz="914400" eaLnBrk="0" fontAlgn="base" hangingPunct="0">
              <a:spcBef>
                <a:spcPct val="0"/>
              </a:spcBef>
              <a:spcAft>
                <a:spcPct val="0"/>
              </a:spcAft>
            </a:pPr>
            <a:r>
              <a:rPr lang="ja-JP" altLang="en-US" sz="2000" smtClean="0">
                <a:latin typeface="ＭＳ ゴシック" panose="020B0609070205080204" pitchFamily="49" charset="-128"/>
                <a:ea typeface="ＭＳ ゴシック" panose="020B0609070205080204" pitchFamily="49" charset="-128"/>
              </a:rPr>
              <a:t>　　　　資源の</a:t>
            </a:r>
            <a:r>
              <a:rPr lang="ja-JP" altLang="en-US" sz="2000" dirty="0">
                <a:latin typeface="ＭＳ ゴシック" panose="020B0609070205080204" pitchFamily="49" charset="-128"/>
                <a:ea typeface="ＭＳ ゴシック" panose="020B0609070205080204" pitchFamily="49" charset="-128"/>
              </a:rPr>
              <a:t>創出方法</a:t>
            </a:r>
          </a:p>
        </p:txBody>
      </p:sp>
      <p:sp>
        <p:nvSpPr>
          <p:cNvPr id="8" name="四角形: メモ 7"/>
          <p:cNvSpPr/>
          <p:nvPr/>
        </p:nvSpPr>
        <p:spPr bwMode="auto">
          <a:xfrm>
            <a:off x="611188" y="3962401"/>
            <a:ext cx="8313356" cy="2535935"/>
          </a:xfrm>
          <a:prstGeom prst="foldedCorner">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lvl="0" defTabSz="914400" eaLnBrk="0" fontAlgn="base" hangingPunct="0">
              <a:spcBef>
                <a:spcPct val="0"/>
              </a:spcBef>
              <a:spcAft>
                <a:spcPct val="0"/>
              </a:spcAft>
            </a:pPr>
            <a:r>
              <a:rPr lang="ja-JP" altLang="en-US" sz="2000" dirty="0">
                <a:solidFill>
                  <a:srgbClr val="000000"/>
                </a:solidFill>
                <a:latin typeface="ＤＨＰ特太ゴシック体" panose="020B0500000000000000" pitchFamily="50" charset="-128"/>
                <a:ea typeface="ＤＨＰ特太ゴシック体" panose="020B0500000000000000" pitchFamily="50" charset="-128"/>
              </a:rPr>
              <a:t>（２）チームアプローチの展開</a:t>
            </a:r>
          </a:p>
          <a:p>
            <a:pPr lvl="0" defTabSz="914400" eaLnBrk="0" fontAlgn="base" hangingPunct="0">
              <a:spcBef>
                <a:spcPct val="0"/>
              </a:spcBef>
              <a:spcAft>
                <a:spcPct val="0"/>
              </a:spcAft>
            </a:pPr>
            <a:r>
              <a:rPr lang="ja-JP" altLang="en-US" sz="2000" dirty="0">
                <a:solidFill>
                  <a:srgbClr val="000000"/>
                </a:solidFill>
                <a:latin typeface="ＭＳ ゴシック" panose="020B0609070205080204" pitchFamily="49" charset="-128"/>
                <a:ea typeface="ＭＳ ゴシック" panose="020B0609070205080204" pitchFamily="49" charset="-128"/>
              </a:rPr>
              <a:t>　＊１）支援目標の共通理解を得るための会議の実施</a:t>
            </a:r>
          </a:p>
          <a:p>
            <a:pPr lvl="0" defTabSz="914400" eaLnBrk="0" fontAlgn="base" hangingPunct="0">
              <a:spcBef>
                <a:spcPct val="0"/>
              </a:spcBef>
              <a:spcAft>
                <a:spcPct val="0"/>
              </a:spcAft>
            </a:pPr>
            <a:r>
              <a:rPr lang="ja-JP" altLang="en-US" sz="2000" dirty="0">
                <a:solidFill>
                  <a:srgbClr val="000000"/>
                </a:solidFill>
                <a:latin typeface="ＭＳ ゴシック" panose="020B0609070205080204" pitchFamily="49" charset="-128"/>
                <a:ea typeface="ＭＳ ゴシック" panose="020B0609070205080204" pitchFamily="49" charset="-128"/>
              </a:rPr>
              <a:t>　</a:t>
            </a:r>
            <a:r>
              <a:rPr lang="ja-JP" altLang="en-US" sz="2000">
                <a:solidFill>
                  <a:srgbClr val="000000"/>
                </a:solidFill>
                <a:latin typeface="ＭＳ ゴシック" panose="020B0609070205080204" pitchFamily="49" charset="-128"/>
                <a:ea typeface="ＭＳ ゴシック" panose="020B0609070205080204" pitchFamily="49" charset="-128"/>
              </a:rPr>
              <a:t>  </a:t>
            </a:r>
            <a:r>
              <a:rPr lang="ja-JP" altLang="en-US" sz="2000" smtClean="0">
                <a:solidFill>
                  <a:srgbClr val="000000"/>
                </a:solidFill>
                <a:latin typeface="ＭＳ ゴシック" panose="020B0609070205080204" pitchFamily="49" charset="-128"/>
                <a:ea typeface="ＭＳ ゴシック" panose="020B0609070205080204" pitchFamily="49" charset="-128"/>
              </a:rPr>
              <a:t>２</a:t>
            </a:r>
            <a:r>
              <a:rPr lang="ja-JP" altLang="en-US" sz="2000" dirty="0">
                <a:solidFill>
                  <a:srgbClr val="000000"/>
                </a:solidFill>
                <a:latin typeface="ＭＳ ゴシック" panose="020B0609070205080204" pitchFamily="49" charset="-128"/>
                <a:ea typeface="ＭＳ ゴシック" panose="020B0609070205080204" pitchFamily="49" charset="-128"/>
              </a:rPr>
              <a:t>）支援の経過や本人の満足度、チームアプローチの評価の</a:t>
            </a:r>
            <a:r>
              <a:rPr lang="ja-JP" altLang="en-US" sz="2000">
                <a:solidFill>
                  <a:srgbClr val="000000"/>
                </a:solidFill>
                <a:latin typeface="ＭＳ ゴシック" panose="020B0609070205080204" pitchFamily="49" charset="-128"/>
                <a:ea typeface="ＭＳ ゴシック" panose="020B0609070205080204" pitchFamily="49" charset="-128"/>
              </a:rPr>
              <a:t>ため</a:t>
            </a:r>
            <a:r>
              <a:rPr lang="ja-JP" altLang="en-US" sz="2000" smtClean="0">
                <a:solidFill>
                  <a:srgbClr val="000000"/>
                </a:solidFill>
                <a:latin typeface="ＭＳ ゴシック" panose="020B0609070205080204" pitchFamily="49" charset="-128"/>
                <a:ea typeface="ＭＳ ゴシック" panose="020B0609070205080204" pitchFamily="49" charset="-128"/>
              </a:rPr>
              <a:t>の</a:t>
            </a:r>
          </a:p>
          <a:p>
            <a:pPr lvl="0" defTabSz="914400" eaLnBrk="0" fontAlgn="base" hangingPunct="0">
              <a:spcBef>
                <a:spcPct val="0"/>
              </a:spcBef>
              <a:spcAft>
                <a:spcPct val="0"/>
              </a:spcAft>
            </a:pPr>
            <a:r>
              <a:rPr lang="ja-JP" altLang="en-US" sz="2000" smtClean="0">
                <a:solidFill>
                  <a:srgbClr val="000000"/>
                </a:solidFill>
                <a:latin typeface="ＭＳ ゴシック" panose="020B0609070205080204" pitchFamily="49" charset="-128"/>
                <a:ea typeface="ＭＳ ゴシック" panose="020B0609070205080204" pitchFamily="49" charset="-128"/>
              </a:rPr>
              <a:t>　　　　会議の</a:t>
            </a:r>
            <a:r>
              <a:rPr lang="ja-JP" altLang="en-US" sz="2000" dirty="0">
                <a:solidFill>
                  <a:srgbClr val="000000"/>
                </a:solidFill>
                <a:latin typeface="ＭＳ ゴシック" panose="020B0609070205080204" pitchFamily="49" charset="-128"/>
                <a:ea typeface="ＭＳ ゴシック" panose="020B0609070205080204" pitchFamily="49" charset="-128"/>
              </a:rPr>
              <a:t>実施</a:t>
            </a:r>
          </a:p>
          <a:p>
            <a:pPr lvl="0" defTabSz="914400" eaLnBrk="0" fontAlgn="base" hangingPunct="0">
              <a:spcBef>
                <a:spcPct val="0"/>
              </a:spcBef>
              <a:spcAft>
                <a:spcPct val="0"/>
              </a:spcAft>
            </a:pPr>
            <a:r>
              <a:rPr lang="ja-JP" altLang="en-US" sz="2000" smtClean="0">
                <a:solidFill>
                  <a:srgbClr val="000000"/>
                </a:solidFill>
                <a:latin typeface="ＭＳ ゴシック" panose="020B0609070205080204" pitchFamily="49" charset="-128"/>
                <a:ea typeface="ＭＳ ゴシック" panose="020B0609070205080204" pitchFamily="49" charset="-128"/>
              </a:rPr>
              <a:t>　　３</a:t>
            </a:r>
            <a:r>
              <a:rPr lang="ja-JP" altLang="en-US" sz="2000" dirty="0">
                <a:solidFill>
                  <a:srgbClr val="000000"/>
                </a:solidFill>
                <a:latin typeface="ＭＳ ゴシック" panose="020B0609070205080204" pitchFamily="49" charset="-128"/>
                <a:ea typeface="ＭＳ ゴシック" panose="020B0609070205080204" pitchFamily="49" charset="-128"/>
              </a:rPr>
              <a:t>）危機介入や緊急時の支援体制やリスクマネジメント</a:t>
            </a:r>
          </a:p>
          <a:p>
            <a:pPr lvl="0" defTabSz="914400" eaLnBrk="0" fontAlgn="base" hangingPunct="0">
              <a:spcBef>
                <a:spcPct val="0"/>
              </a:spcBef>
              <a:spcAft>
                <a:spcPct val="0"/>
              </a:spcAft>
            </a:pPr>
            <a:r>
              <a:rPr lang="ja-JP" altLang="en-US" sz="2000" smtClean="0">
                <a:solidFill>
                  <a:srgbClr val="000000"/>
                </a:solidFill>
                <a:latin typeface="ＭＳ ゴシック" panose="020B0609070205080204" pitchFamily="49" charset="-128"/>
                <a:ea typeface="ＭＳ ゴシック" panose="020B0609070205080204" pitchFamily="49" charset="-128"/>
              </a:rPr>
              <a:t>　　４</a:t>
            </a:r>
            <a:r>
              <a:rPr lang="ja-JP" altLang="en-US" sz="2000" dirty="0">
                <a:solidFill>
                  <a:srgbClr val="000000"/>
                </a:solidFill>
                <a:latin typeface="ＭＳ ゴシック" panose="020B0609070205080204" pitchFamily="49" charset="-128"/>
                <a:ea typeface="ＭＳ ゴシック" panose="020B0609070205080204" pitchFamily="49" charset="-128"/>
              </a:rPr>
              <a:t>）地域資源（地域の中にある当たり前の資源）の活用方法</a:t>
            </a:r>
          </a:p>
          <a:p>
            <a:pPr lvl="0" defTabSz="914400" eaLnBrk="0" fontAlgn="base" hangingPunct="0">
              <a:spcBef>
                <a:spcPct val="0"/>
              </a:spcBef>
              <a:spcAft>
                <a:spcPct val="0"/>
              </a:spcAft>
            </a:pPr>
            <a:r>
              <a:rPr lang="ja-JP" altLang="en-US" sz="2000" dirty="0">
                <a:solidFill>
                  <a:srgbClr val="000000"/>
                </a:solidFill>
                <a:latin typeface="ＭＳ ゴシック" panose="020B0609070205080204" pitchFamily="49" charset="-128"/>
                <a:ea typeface="ＭＳ ゴシック" panose="020B0609070205080204" pitchFamily="49" charset="-128"/>
              </a:rPr>
              <a:t>　</a:t>
            </a:r>
            <a:r>
              <a:rPr lang="ja-JP" altLang="en-US" sz="2000">
                <a:solidFill>
                  <a:srgbClr val="000000"/>
                </a:solidFill>
                <a:latin typeface="ＭＳ ゴシック" panose="020B0609070205080204" pitchFamily="49" charset="-128"/>
                <a:ea typeface="ＭＳ ゴシック" panose="020B0609070205080204" pitchFamily="49" charset="-128"/>
              </a:rPr>
              <a:t>  </a:t>
            </a:r>
            <a:r>
              <a:rPr lang="ja-JP" altLang="en-US" sz="2000" smtClean="0">
                <a:solidFill>
                  <a:srgbClr val="000000"/>
                </a:solidFill>
                <a:latin typeface="ＭＳ ゴシック" panose="020B0609070205080204" pitchFamily="49" charset="-128"/>
                <a:ea typeface="ＭＳ ゴシック" panose="020B0609070205080204" pitchFamily="49" charset="-128"/>
              </a:rPr>
              <a:t>５</a:t>
            </a:r>
            <a:r>
              <a:rPr lang="ja-JP" altLang="en-US" sz="2000" dirty="0">
                <a:solidFill>
                  <a:srgbClr val="000000"/>
                </a:solidFill>
                <a:latin typeface="ＭＳ ゴシック" panose="020B0609070205080204" pitchFamily="49" charset="-128"/>
                <a:ea typeface="ＭＳ ゴシック" panose="020B0609070205080204" pitchFamily="49" charset="-128"/>
              </a:rPr>
              <a:t>）地域を巻き込んだ支援の検討</a:t>
            </a:r>
          </a:p>
          <a:p>
            <a:pPr lvl="0" defTabSz="914400" eaLnBrk="0" fontAlgn="base" hangingPunct="0">
              <a:spcBef>
                <a:spcPct val="0"/>
              </a:spcBef>
              <a:spcAft>
                <a:spcPct val="0"/>
              </a:spcAft>
            </a:pPr>
            <a:r>
              <a:rPr lang="ja-JP" altLang="en-US" sz="2000" dirty="0">
                <a:solidFill>
                  <a:srgbClr val="000000"/>
                </a:solidFill>
                <a:latin typeface="ＭＳ ゴシック" panose="020B0609070205080204" pitchFamily="49" charset="-128"/>
                <a:ea typeface="ＭＳ ゴシック" panose="020B0609070205080204" pitchFamily="49" charset="-128"/>
              </a:rPr>
              <a:t>　</a:t>
            </a:r>
            <a:r>
              <a:rPr lang="ja-JP" altLang="en-US" sz="2000">
                <a:solidFill>
                  <a:srgbClr val="000000"/>
                </a:solidFill>
                <a:latin typeface="ＭＳ ゴシック" panose="020B0609070205080204" pitchFamily="49" charset="-128"/>
                <a:ea typeface="ＭＳ ゴシック" panose="020B0609070205080204" pitchFamily="49" charset="-128"/>
              </a:rPr>
              <a:t>  </a:t>
            </a:r>
            <a:r>
              <a:rPr lang="ja-JP" altLang="en-US" sz="2000" smtClean="0">
                <a:solidFill>
                  <a:srgbClr val="000000"/>
                </a:solidFill>
                <a:latin typeface="ＭＳ ゴシック" panose="020B0609070205080204" pitchFamily="49" charset="-128"/>
                <a:ea typeface="ＭＳ ゴシック" panose="020B0609070205080204" pitchFamily="49" charset="-128"/>
              </a:rPr>
              <a:t>６</a:t>
            </a:r>
            <a:r>
              <a:rPr lang="ja-JP" altLang="en-US" sz="2000" dirty="0">
                <a:solidFill>
                  <a:srgbClr val="000000"/>
                </a:solidFill>
                <a:latin typeface="ＭＳ ゴシック" panose="020B0609070205080204" pitchFamily="49" charset="-128"/>
                <a:ea typeface="ＭＳ ゴシック" panose="020B0609070205080204" pitchFamily="49" charset="-128"/>
              </a:rPr>
              <a:t>）本人の意思を確認しながらチームで関わる</a:t>
            </a:r>
            <a:endParaRPr kumimoji="0" lang="ja-JP" altLang="en-US"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632095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7274" y="121286"/>
            <a:ext cx="8570976" cy="1325563"/>
          </a:xfrm>
        </p:spPr>
        <p:txBody>
          <a:bodyPr>
            <a:normAutofit/>
          </a:bodyPr>
          <a:lstStyle/>
          <a:p>
            <a:r>
              <a:rPr kumimoji="1" lang="en-US" altLang="ja-JP"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a:t>
            </a:r>
            <a:r>
              <a:rPr kumimoji="1" lang="ja-JP" altLang="en-US" sz="3200">
                <a:solidFill>
                  <a:srgbClr val="C00000"/>
                </a:solidFill>
                <a:latin typeface="ＤＨＰ特太ゴシック体" panose="020B0500000000000000" pitchFamily="50" charset="-128"/>
                <a:ea typeface="ＤＨＰ特太ゴシック体" panose="020B0500000000000000" pitchFamily="50" charset="-128"/>
                <a:cs typeface="メイリオ"/>
              </a:rPr>
              <a:t>まとめ</a:t>
            </a:r>
            <a:r>
              <a:rPr kumimoji="1" lang="en-US" altLang="ja-JP" sz="3200" smtClean="0">
                <a:solidFill>
                  <a:srgbClr val="C00000"/>
                </a:solidFill>
                <a:latin typeface="ＤＨＰ特太ゴシック体" panose="020B0500000000000000" pitchFamily="50" charset="-128"/>
                <a:ea typeface="ＤＨＰ特太ゴシック体" panose="020B0500000000000000" pitchFamily="50" charset="-128"/>
                <a:cs typeface="メイリオ"/>
              </a:rPr>
              <a:t>】</a:t>
            </a:r>
            <a:r>
              <a:rPr kumimoji="1" lang="ja-JP" altLang="en-US" sz="3200" smtClean="0">
                <a:solidFill>
                  <a:srgbClr val="C00000"/>
                </a:solidFill>
                <a:latin typeface="ＤＨＰ特太ゴシック体" panose="020B0500000000000000" pitchFamily="50" charset="-128"/>
                <a:ea typeface="ＤＨＰ特太ゴシック体" panose="020B0500000000000000" pitchFamily="50" charset="-128"/>
                <a:cs typeface="メイリオ"/>
              </a:rPr>
              <a:t>思い出そう</a:t>
            </a:r>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、基盤となる「価値」</a:t>
            </a:r>
          </a:p>
        </p:txBody>
      </p:sp>
      <p:sp>
        <p:nvSpPr>
          <p:cNvPr id="5" name="スライド番号プレースホルダー 4"/>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rPr>
              <a:pPr/>
              <a:t>75</a:t>
            </a:fld>
            <a:endParaRPr lang="en-US">
              <a:solidFill>
                <a:prstClr val="black">
                  <a:lumMod val="85000"/>
                  <a:lumOff val="15000"/>
                </a:prstClr>
              </a:solidFill>
            </a:endParaRPr>
          </a:p>
        </p:txBody>
      </p:sp>
      <p:sp>
        <p:nvSpPr>
          <p:cNvPr id="4" name="テキスト ボックス 3"/>
          <p:cNvSpPr txBox="1"/>
          <p:nvPr/>
        </p:nvSpPr>
        <p:spPr>
          <a:xfrm>
            <a:off x="284163" y="1694103"/>
            <a:ext cx="8574087" cy="2462213"/>
          </a:xfrm>
          <a:prstGeom prst="rect">
            <a:avLst/>
          </a:prstGeom>
          <a:noFill/>
        </p:spPr>
        <p:txBody>
          <a:bodyPr wrap="square" rtlCol="0">
            <a:spAutoFit/>
          </a:bodyPr>
          <a:lstStyle/>
          <a:p>
            <a:pPr algn="ctr" defTabSz="914400"/>
            <a:r>
              <a:rPr kumimoji="1" lang="en-US" altLang="ja-JP" sz="2400" dirty="0">
                <a:solidFill>
                  <a:prstClr val="black"/>
                </a:solidFill>
                <a:latin typeface="メイリオ"/>
                <a:ea typeface="メイリオ"/>
                <a:cs typeface="メイリオ"/>
              </a:rPr>
              <a:t>【</a:t>
            </a:r>
            <a:r>
              <a:rPr kumimoji="1" lang="ja-JP" altLang="en-US" sz="2400" dirty="0">
                <a:solidFill>
                  <a:prstClr val="black"/>
                </a:solidFill>
                <a:latin typeface="ＭＳ ゴシック" panose="020B0609070205080204" pitchFamily="49" charset="-128"/>
                <a:ea typeface="ＭＳ ゴシック" panose="020B0609070205080204" pitchFamily="49" charset="-128"/>
                <a:cs typeface="メイリオ"/>
              </a:rPr>
              <a:t>本人中心、生活者視点、個別性→本人らしい</a:t>
            </a:r>
            <a:r>
              <a:rPr kumimoji="1" lang="en-US" altLang="ja-JP" sz="2400" dirty="0">
                <a:solidFill>
                  <a:prstClr val="black"/>
                </a:solidFill>
                <a:latin typeface="ＭＳ ゴシック" panose="020B0609070205080204" pitchFamily="49" charset="-128"/>
                <a:ea typeface="ＭＳ ゴシック" panose="020B0609070205080204" pitchFamily="49" charset="-128"/>
                <a:cs typeface="メイリオ"/>
              </a:rPr>
              <a:t>】</a:t>
            </a:r>
          </a:p>
          <a:p>
            <a:pPr algn="ctr" defTabSz="914400"/>
            <a:r>
              <a:rPr kumimoji="1" lang="en-US" altLang="ja-JP" sz="2400" dirty="0">
                <a:solidFill>
                  <a:prstClr val="black"/>
                </a:solidFill>
                <a:latin typeface="ＭＳ ゴシック" panose="020B0609070205080204" pitchFamily="49" charset="-128"/>
                <a:ea typeface="ＭＳ ゴシック" panose="020B0609070205080204" pitchFamily="49" charset="-128"/>
                <a:cs typeface="メイリオ"/>
              </a:rPr>
              <a:t>【</a:t>
            </a:r>
            <a:r>
              <a:rPr kumimoji="1" lang="ja-JP" altLang="en-US" sz="2400" dirty="0">
                <a:solidFill>
                  <a:prstClr val="black"/>
                </a:solidFill>
                <a:latin typeface="ＭＳ ゴシック" panose="020B0609070205080204" pitchFamily="49" charset="-128"/>
                <a:ea typeface="ＭＳ ゴシック" panose="020B0609070205080204" pitchFamily="49" charset="-128"/>
                <a:cs typeface="メイリオ"/>
              </a:rPr>
              <a:t>エンパワメント、ストレングス</a:t>
            </a:r>
            <a:r>
              <a:rPr kumimoji="1" lang="en-US" altLang="ja-JP" sz="2400" dirty="0">
                <a:solidFill>
                  <a:prstClr val="black"/>
                </a:solidFill>
                <a:latin typeface="ＭＳ ゴシック" panose="020B0609070205080204" pitchFamily="49" charset="-128"/>
                <a:ea typeface="ＭＳ ゴシック" panose="020B0609070205080204" pitchFamily="49" charset="-128"/>
                <a:cs typeface="メイリオ"/>
              </a:rPr>
              <a:t>】</a:t>
            </a:r>
            <a:endParaRPr kumimoji="1" lang="ja-JP" altLang="en-US" sz="2400" dirty="0">
              <a:solidFill>
                <a:prstClr val="black"/>
              </a:solidFill>
              <a:latin typeface="ＭＳ ゴシック" panose="020B0609070205080204" pitchFamily="49" charset="-128"/>
              <a:ea typeface="ＭＳ ゴシック" panose="020B0609070205080204" pitchFamily="49" charset="-128"/>
              <a:cs typeface="メイリオ"/>
            </a:endParaRPr>
          </a:p>
          <a:p>
            <a:pPr algn="ctr" defTabSz="914400"/>
            <a:r>
              <a:rPr kumimoji="1" lang="en-US" altLang="ja-JP" sz="2400" dirty="0">
                <a:solidFill>
                  <a:prstClr val="black"/>
                </a:solidFill>
                <a:latin typeface="ＭＳ ゴシック" panose="020B0609070205080204" pitchFamily="49" charset="-128"/>
                <a:ea typeface="ＭＳ ゴシック" panose="020B0609070205080204" pitchFamily="49" charset="-128"/>
                <a:cs typeface="メイリオ"/>
              </a:rPr>
              <a:t>【</a:t>
            </a:r>
            <a:r>
              <a:rPr kumimoji="1" lang="ja-JP" altLang="en-US" sz="2400" dirty="0">
                <a:solidFill>
                  <a:prstClr val="black"/>
                </a:solidFill>
                <a:latin typeface="ＭＳ ゴシック" panose="020B0609070205080204" pitchFamily="49" charset="-128"/>
                <a:ea typeface="ＭＳ ゴシック" panose="020B0609070205080204" pitchFamily="49" charset="-128"/>
                <a:cs typeface="メイリオ"/>
              </a:rPr>
              <a:t>権利擁護、意思決定支援</a:t>
            </a:r>
            <a:r>
              <a:rPr kumimoji="1" lang="en-US" altLang="ja-JP" sz="2400" dirty="0">
                <a:solidFill>
                  <a:prstClr val="black"/>
                </a:solidFill>
                <a:latin typeface="ＭＳ ゴシック" panose="020B0609070205080204" pitchFamily="49" charset="-128"/>
                <a:ea typeface="ＭＳ ゴシック" panose="020B0609070205080204" pitchFamily="49" charset="-128"/>
                <a:cs typeface="メイリオ"/>
              </a:rPr>
              <a:t>】</a:t>
            </a:r>
          </a:p>
          <a:p>
            <a:pPr defTabSz="914400">
              <a:lnSpc>
                <a:spcPts val="1200"/>
              </a:lnSpc>
            </a:pPr>
            <a:endParaRPr kumimoji="1" lang="en-US" altLang="ja-JP" sz="2400" dirty="0">
              <a:solidFill>
                <a:prstClr val="black"/>
              </a:solidFill>
              <a:latin typeface="ＭＳ ゴシック" panose="020B0609070205080204" pitchFamily="49" charset="-128"/>
              <a:ea typeface="ＭＳ ゴシック" panose="020B0609070205080204" pitchFamily="49" charset="-128"/>
              <a:cs typeface="メイリオ"/>
            </a:endParaRPr>
          </a:p>
          <a:p>
            <a:pPr defTabSz="914400"/>
            <a:r>
              <a:rPr kumimoji="1" lang="ja-JP" altLang="en-US" sz="2400" dirty="0">
                <a:solidFill>
                  <a:prstClr val="black"/>
                </a:solidFill>
                <a:latin typeface="ＭＳ ゴシック" panose="020B0609070205080204" pitchFamily="49" charset="-128"/>
                <a:ea typeface="ＭＳ ゴシック" panose="020B0609070205080204" pitchFamily="49" charset="-128"/>
                <a:cs typeface="メイリオ"/>
              </a:rPr>
              <a:t>　　・障害・疾患、周囲の課題感に囚われすぎない。</a:t>
            </a:r>
            <a:endParaRPr kumimoji="1" lang="en-US" altLang="ja-JP" sz="2400" dirty="0">
              <a:solidFill>
                <a:prstClr val="black"/>
              </a:solidFill>
              <a:latin typeface="ＭＳ ゴシック" panose="020B0609070205080204" pitchFamily="49" charset="-128"/>
              <a:ea typeface="ＭＳ ゴシック" panose="020B0609070205080204" pitchFamily="49" charset="-128"/>
              <a:cs typeface="メイリオ"/>
            </a:endParaRPr>
          </a:p>
          <a:p>
            <a:pPr defTabSz="914400"/>
            <a:r>
              <a:rPr kumimoji="1" lang="ja-JP" altLang="en-US" sz="2400" dirty="0">
                <a:solidFill>
                  <a:prstClr val="black"/>
                </a:solidFill>
                <a:latin typeface="ＭＳ ゴシック" panose="020B0609070205080204" pitchFamily="49" charset="-128"/>
                <a:ea typeface="ＭＳ ゴシック" panose="020B0609070205080204" pitchFamily="49" charset="-128"/>
                <a:cs typeface="メイリオ"/>
              </a:rPr>
              <a:t>　　・最善の利益、社会常識・規律に囚われすぎない。</a:t>
            </a:r>
            <a:endParaRPr kumimoji="1" lang="en-US" altLang="ja-JP" sz="2400" dirty="0">
              <a:solidFill>
                <a:prstClr val="black"/>
              </a:solidFill>
              <a:latin typeface="ＭＳ ゴシック" panose="020B0609070205080204" pitchFamily="49" charset="-128"/>
              <a:ea typeface="ＭＳ ゴシック" panose="020B0609070205080204" pitchFamily="49" charset="-128"/>
              <a:cs typeface="メイリオ"/>
            </a:endParaRPr>
          </a:p>
          <a:p>
            <a:pPr defTabSz="914400"/>
            <a:r>
              <a:rPr kumimoji="1" lang="ja-JP" altLang="en-US" sz="2400" dirty="0">
                <a:solidFill>
                  <a:prstClr val="black"/>
                </a:solidFill>
                <a:latin typeface="ＭＳ ゴシック" panose="020B0609070205080204" pitchFamily="49" charset="-128"/>
                <a:ea typeface="ＭＳ ゴシック" panose="020B0609070205080204" pitchFamily="49" charset="-128"/>
                <a:cs typeface="メイリオ"/>
              </a:rPr>
              <a:t>　　</a:t>
            </a:r>
            <a:r>
              <a:rPr kumimoji="1" lang="en-US" altLang="ja-JP" sz="2400" dirty="0">
                <a:solidFill>
                  <a:prstClr val="black"/>
                </a:solidFill>
                <a:latin typeface="ＭＳ ゴシック" panose="020B0609070205080204" pitchFamily="49" charset="-128"/>
                <a:ea typeface="ＭＳ ゴシック" panose="020B0609070205080204" pitchFamily="49" charset="-128"/>
                <a:cs typeface="メイリオ"/>
              </a:rPr>
              <a:t>※</a:t>
            </a:r>
            <a:r>
              <a:rPr kumimoji="1" lang="ja-JP" altLang="en-US" sz="2400" dirty="0">
                <a:solidFill>
                  <a:prstClr val="black"/>
                </a:solidFill>
                <a:latin typeface="ＭＳ ゴシック" panose="020B0609070205080204" pitchFamily="49" charset="-128"/>
                <a:ea typeface="ＭＳ ゴシック" panose="020B0609070205080204" pitchFamily="49" charset="-128"/>
                <a:cs typeface="メイリオ"/>
              </a:rPr>
              <a:t>（支援者の）価値観の転換を図るリフレーミング</a:t>
            </a:r>
          </a:p>
        </p:txBody>
      </p:sp>
      <p:sp>
        <p:nvSpPr>
          <p:cNvPr id="7" name="テキスト ボックス 6"/>
          <p:cNvSpPr txBox="1"/>
          <p:nvPr/>
        </p:nvSpPr>
        <p:spPr>
          <a:xfrm>
            <a:off x="611188" y="4310175"/>
            <a:ext cx="3258112" cy="2031325"/>
          </a:xfrm>
          <a:prstGeom prst="rect">
            <a:avLst/>
          </a:prstGeom>
          <a:noFill/>
          <a:ln>
            <a:solidFill>
              <a:schemeClr val="tx1"/>
            </a:solidFill>
          </a:ln>
        </p:spPr>
        <p:txBody>
          <a:bodyPr wrap="square" rtlCol="0">
            <a:spAutoFit/>
          </a:bodyPr>
          <a:lstStyle/>
          <a:p>
            <a:pPr defTabSz="914400"/>
            <a:endParaRPr kumimoji="1" lang="ja-JP" altLang="en-US" sz="1050" b="1" u="sng" smtClean="0">
              <a:solidFill>
                <a:prstClr val="black"/>
              </a:solidFill>
              <a:latin typeface="メイリオ"/>
              <a:ea typeface="メイリオ"/>
              <a:cs typeface="メイリオ"/>
            </a:endParaRPr>
          </a:p>
          <a:p>
            <a:pPr defTabSz="914400"/>
            <a:r>
              <a:rPr kumimoji="1" lang="ja-JP" altLang="en-US" sz="1050" b="1" u="sng" smtClean="0">
                <a:solidFill>
                  <a:prstClr val="black"/>
                </a:solidFill>
                <a:latin typeface="メイリオ"/>
                <a:ea typeface="メイリオ"/>
                <a:cs typeface="メイリオ"/>
              </a:rPr>
              <a:t>相談</a:t>
            </a:r>
            <a:r>
              <a:rPr kumimoji="1" lang="ja-JP" altLang="en-US" sz="1050" b="1" u="sng" dirty="0">
                <a:solidFill>
                  <a:prstClr val="black"/>
                </a:solidFill>
                <a:latin typeface="メイリオ"/>
                <a:ea typeface="メイリオ"/>
                <a:cs typeface="メイリオ"/>
              </a:rPr>
              <a:t>支援の目的</a:t>
            </a:r>
            <a:endParaRPr kumimoji="1" lang="en-US" altLang="ja-JP" sz="1050" dirty="0">
              <a:solidFill>
                <a:prstClr val="black"/>
              </a:solidFill>
              <a:latin typeface="メイリオ"/>
              <a:ea typeface="メイリオ"/>
              <a:cs typeface="メイリオ"/>
            </a:endParaRPr>
          </a:p>
          <a:p>
            <a:pPr defTabSz="914400"/>
            <a:r>
              <a:rPr kumimoji="1" lang="ja-JP" altLang="en-US" sz="1050" dirty="0">
                <a:solidFill>
                  <a:prstClr val="black"/>
                </a:solidFill>
                <a:latin typeface="メイリオ"/>
                <a:ea typeface="メイリオ"/>
                <a:cs typeface="メイリオ"/>
              </a:rPr>
              <a:t>　① 本人のその人らしい地域での暮らし</a:t>
            </a:r>
          </a:p>
          <a:p>
            <a:pPr defTabSz="914400"/>
            <a:r>
              <a:rPr kumimoji="1" lang="ja-JP" altLang="en-US" sz="1050" dirty="0">
                <a:solidFill>
                  <a:prstClr val="black"/>
                </a:solidFill>
                <a:latin typeface="メイリオ"/>
                <a:ea typeface="メイリオ"/>
                <a:cs typeface="メイリオ"/>
              </a:rPr>
              <a:t>　② 障害のある人を含めた誰もが</a:t>
            </a:r>
            <a:r>
              <a:rPr kumimoji="1" lang="ja-JP" altLang="en-US" sz="1050">
                <a:solidFill>
                  <a:prstClr val="black"/>
                </a:solidFill>
                <a:latin typeface="メイリオ"/>
                <a:ea typeface="メイリオ"/>
                <a:cs typeface="メイリオ"/>
              </a:rPr>
              <a:t>暮らせる</a:t>
            </a:r>
            <a:r>
              <a:rPr kumimoji="1" lang="ja-JP" altLang="en-US" sz="1050" smtClean="0">
                <a:solidFill>
                  <a:prstClr val="black"/>
                </a:solidFill>
                <a:latin typeface="メイリオ"/>
                <a:ea typeface="メイリオ"/>
                <a:cs typeface="メイリオ"/>
              </a:rPr>
              <a:t>地域づ</a:t>
            </a:r>
          </a:p>
          <a:p>
            <a:pPr defTabSz="914400"/>
            <a:r>
              <a:rPr kumimoji="1" lang="ja-JP" altLang="en-US" sz="1050" smtClean="0">
                <a:solidFill>
                  <a:prstClr val="black"/>
                </a:solidFill>
                <a:latin typeface="メイリオ"/>
                <a:ea typeface="メイリオ"/>
                <a:cs typeface="メイリオ"/>
              </a:rPr>
              <a:t>　　くり</a:t>
            </a:r>
          </a:p>
          <a:p>
            <a:pPr defTabSz="914400"/>
            <a:endParaRPr kumimoji="1" lang="ja-JP" altLang="en-US" sz="1050" dirty="0">
              <a:solidFill>
                <a:prstClr val="black"/>
              </a:solidFill>
              <a:latin typeface="メイリオ"/>
              <a:ea typeface="メイリオ"/>
              <a:cs typeface="メイリオ"/>
            </a:endParaRPr>
          </a:p>
          <a:p>
            <a:pPr defTabSz="914400"/>
            <a:r>
              <a:rPr kumimoji="1" lang="ja-JP" altLang="en-US" sz="1050" b="1" u="sng" dirty="0">
                <a:solidFill>
                  <a:prstClr val="black"/>
                </a:solidFill>
                <a:latin typeface="メイリオ"/>
                <a:ea typeface="メイリオ"/>
                <a:cs typeface="メイリオ"/>
              </a:rPr>
              <a:t>相談支援・ケアマネジメントの基本的視点</a:t>
            </a:r>
            <a:r>
              <a:rPr kumimoji="1" lang="ja-JP" altLang="en-US" sz="1050" dirty="0">
                <a:solidFill>
                  <a:prstClr val="black"/>
                </a:solidFill>
                <a:latin typeface="メイリオ"/>
                <a:ea typeface="メイリオ"/>
                <a:cs typeface="メイリオ"/>
              </a:rPr>
              <a:t>：</a:t>
            </a:r>
            <a:endParaRPr kumimoji="1" lang="en-US" altLang="ja-JP" sz="1050" dirty="0">
              <a:solidFill>
                <a:prstClr val="black"/>
              </a:solidFill>
              <a:latin typeface="メイリオ"/>
              <a:ea typeface="メイリオ"/>
              <a:cs typeface="メイリオ"/>
            </a:endParaRPr>
          </a:p>
          <a:p>
            <a:pPr defTabSz="914400"/>
            <a:r>
              <a:rPr kumimoji="1" lang="ja-JP" altLang="en-US" sz="1050" dirty="0">
                <a:solidFill>
                  <a:prstClr val="black"/>
                </a:solidFill>
                <a:latin typeface="メイリオ"/>
                <a:ea typeface="メイリオ"/>
                <a:cs typeface="メイリオ"/>
              </a:rPr>
              <a:t>　</a:t>
            </a:r>
            <a:r>
              <a:rPr kumimoji="1" lang="en-US" altLang="ja-JP" sz="1050" dirty="0">
                <a:solidFill>
                  <a:prstClr val="black"/>
                </a:solidFill>
                <a:latin typeface="メイリオ"/>
                <a:ea typeface="メイリオ"/>
                <a:cs typeface="メイリオ"/>
              </a:rPr>
              <a:t>① </a:t>
            </a:r>
            <a:r>
              <a:rPr kumimoji="1" lang="ja-JP" altLang="en-US" sz="1050" dirty="0" smtClean="0">
                <a:solidFill>
                  <a:prstClr val="black"/>
                </a:solidFill>
                <a:latin typeface="メイリオ"/>
                <a:ea typeface="メイリオ"/>
                <a:cs typeface="メイリオ"/>
              </a:rPr>
              <a:t>共生社会の実現</a:t>
            </a:r>
            <a:r>
              <a:rPr kumimoji="1" lang="ja-JP" altLang="en-US" sz="1050" dirty="0">
                <a:solidFill>
                  <a:prstClr val="black"/>
                </a:solidFill>
                <a:latin typeface="メイリオ"/>
                <a:ea typeface="メイリオ"/>
                <a:cs typeface="メイリオ"/>
              </a:rPr>
              <a:t>　</a:t>
            </a:r>
            <a:r>
              <a:rPr kumimoji="1" lang="en-US" altLang="ja-JP" sz="1050" dirty="0">
                <a:solidFill>
                  <a:prstClr val="black"/>
                </a:solidFill>
                <a:latin typeface="メイリオ"/>
                <a:ea typeface="メイリオ"/>
                <a:cs typeface="メイリオ"/>
              </a:rPr>
              <a:t>② </a:t>
            </a:r>
            <a:r>
              <a:rPr kumimoji="1" lang="ja-JP" altLang="en-US" sz="1050" dirty="0">
                <a:solidFill>
                  <a:prstClr val="black"/>
                </a:solidFill>
                <a:latin typeface="メイリオ"/>
                <a:ea typeface="メイリオ"/>
                <a:cs typeface="メイリオ"/>
              </a:rPr>
              <a:t>自立</a:t>
            </a:r>
            <a:r>
              <a:rPr kumimoji="1" lang="ja-JP" altLang="en-US" sz="1050" dirty="0" smtClean="0">
                <a:solidFill>
                  <a:prstClr val="black"/>
                </a:solidFill>
                <a:latin typeface="メイリオ"/>
                <a:ea typeface="メイリオ"/>
                <a:cs typeface="メイリオ"/>
              </a:rPr>
              <a:t>と社会参加</a:t>
            </a:r>
            <a:endParaRPr kumimoji="1" lang="en-US" altLang="ja-JP" sz="1050" dirty="0">
              <a:solidFill>
                <a:prstClr val="black"/>
              </a:solidFill>
              <a:latin typeface="メイリオ"/>
              <a:ea typeface="メイリオ"/>
              <a:cs typeface="メイリオ"/>
            </a:endParaRPr>
          </a:p>
          <a:p>
            <a:pPr defTabSz="914400"/>
            <a:r>
              <a:rPr kumimoji="1" lang="ja-JP" altLang="en-US" sz="1050" dirty="0">
                <a:solidFill>
                  <a:prstClr val="black"/>
                </a:solidFill>
                <a:latin typeface="メイリオ"/>
                <a:ea typeface="メイリオ"/>
                <a:cs typeface="メイリオ"/>
              </a:rPr>
              <a:t>　</a:t>
            </a:r>
            <a:r>
              <a:rPr kumimoji="1" lang="en-US" altLang="ja-JP" sz="1050" dirty="0">
                <a:solidFill>
                  <a:prstClr val="black"/>
                </a:solidFill>
                <a:latin typeface="メイリオ"/>
                <a:ea typeface="メイリオ"/>
                <a:cs typeface="メイリオ"/>
              </a:rPr>
              <a:t>③ </a:t>
            </a:r>
            <a:r>
              <a:rPr kumimoji="1" lang="ja-JP" altLang="en-US" sz="1050" dirty="0" smtClean="0">
                <a:solidFill>
                  <a:prstClr val="black"/>
                </a:solidFill>
                <a:latin typeface="メイリオ"/>
                <a:ea typeface="メイリオ"/>
                <a:cs typeface="メイリオ"/>
              </a:rPr>
              <a:t>当事者主体、意思形成及び表明の支援</a:t>
            </a:r>
            <a:endParaRPr kumimoji="1" lang="en-US" altLang="ja-JP" sz="1050" dirty="0">
              <a:solidFill>
                <a:prstClr val="black"/>
              </a:solidFill>
              <a:latin typeface="メイリオ"/>
              <a:ea typeface="メイリオ"/>
              <a:cs typeface="メイリオ"/>
            </a:endParaRPr>
          </a:p>
          <a:p>
            <a:pPr defTabSz="914400"/>
            <a:r>
              <a:rPr kumimoji="1" lang="ja-JP" altLang="en-US" sz="1050" dirty="0">
                <a:solidFill>
                  <a:prstClr val="black"/>
                </a:solidFill>
                <a:latin typeface="メイリオ"/>
                <a:ea typeface="メイリオ"/>
                <a:cs typeface="メイリオ"/>
              </a:rPr>
              <a:t>　</a:t>
            </a:r>
            <a:r>
              <a:rPr kumimoji="1" lang="en-US" altLang="ja-JP" sz="1050" dirty="0">
                <a:solidFill>
                  <a:prstClr val="black"/>
                </a:solidFill>
                <a:latin typeface="メイリオ"/>
                <a:ea typeface="メイリオ"/>
                <a:cs typeface="メイリオ"/>
              </a:rPr>
              <a:t>④ </a:t>
            </a:r>
            <a:r>
              <a:rPr kumimoji="1" lang="ja-JP" altLang="en-US" sz="1050" dirty="0">
                <a:solidFill>
                  <a:prstClr val="black"/>
                </a:solidFill>
                <a:latin typeface="メイリオ"/>
                <a:ea typeface="メイリオ"/>
                <a:cs typeface="メイリオ"/>
              </a:rPr>
              <a:t>地域</a:t>
            </a:r>
            <a:r>
              <a:rPr kumimoji="1" lang="ja-JP" altLang="en-US" sz="1050" dirty="0" smtClean="0">
                <a:solidFill>
                  <a:prstClr val="black"/>
                </a:solidFill>
                <a:latin typeface="メイリオ"/>
                <a:ea typeface="メイリオ"/>
                <a:cs typeface="メイリオ"/>
              </a:rPr>
              <a:t>における生活の個別支援</a:t>
            </a:r>
            <a:endParaRPr kumimoji="1" lang="en-US" altLang="ja-JP" sz="1050" dirty="0">
              <a:solidFill>
                <a:prstClr val="black"/>
              </a:solidFill>
              <a:latin typeface="メイリオ"/>
              <a:ea typeface="メイリオ"/>
              <a:cs typeface="メイリオ"/>
            </a:endParaRPr>
          </a:p>
          <a:p>
            <a:pPr defTabSz="914400"/>
            <a:r>
              <a:rPr kumimoji="1" lang="ja-JP" altLang="en-US" sz="1050" dirty="0">
                <a:solidFill>
                  <a:prstClr val="black"/>
                </a:solidFill>
                <a:latin typeface="メイリオ"/>
                <a:ea typeface="メイリオ"/>
                <a:cs typeface="メイリオ"/>
              </a:rPr>
              <a:t>　</a:t>
            </a:r>
            <a:r>
              <a:rPr kumimoji="1" lang="en-US" altLang="ja-JP" sz="1050" dirty="0">
                <a:solidFill>
                  <a:prstClr val="black"/>
                </a:solidFill>
                <a:latin typeface="メイリオ"/>
                <a:ea typeface="メイリオ"/>
                <a:cs typeface="メイリオ"/>
              </a:rPr>
              <a:t>⑤ </a:t>
            </a:r>
            <a:r>
              <a:rPr kumimoji="1" lang="ja-JP" altLang="en-US" sz="1050" dirty="0" smtClean="0">
                <a:solidFill>
                  <a:prstClr val="black"/>
                </a:solidFill>
                <a:latin typeface="メイリオ"/>
                <a:ea typeface="メイリオ"/>
                <a:cs typeface="メイリオ"/>
              </a:rPr>
              <a:t>エンパワメント</a:t>
            </a:r>
            <a:r>
              <a:rPr kumimoji="1" lang="ja-JP" altLang="en-US" sz="1050" dirty="0">
                <a:solidFill>
                  <a:prstClr val="black"/>
                </a:solidFill>
                <a:latin typeface="メイリオ"/>
                <a:ea typeface="メイリオ"/>
                <a:cs typeface="メイリオ"/>
              </a:rPr>
              <a:t>　</a:t>
            </a:r>
            <a:r>
              <a:rPr kumimoji="1" lang="en-US" altLang="ja-JP" sz="1050" dirty="0">
                <a:solidFill>
                  <a:prstClr val="black"/>
                </a:solidFill>
                <a:latin typeface="メイリオ"/>
                <a:ea typeface="メイリオ"/>
                <a:cs typeface="メイリオ"/>
              </a:rPr>
              <a:t>⑥ </a:t>
            </a:r>
            <a:r>
              <a:rPr kumimoji="1" lang="ja-JP" altLang="en-US" sz="1050" dirty="0" smtClean="0">
                <a:solidFill>
                  <a:prstClr val="black"/>
                </a:solidFill>
                <a:latin typeface="メイリオ"/>
                <a:ea typeface="メイリオ"/>
                <a:cs typeface="メイリオ"/>
              </a:rPr>
              <a:t>セルフケアマネジメント</a:t>
            </a:r>
            <a:endParaRPr kumimoji="1" lang="en-US" altLang="ja-JP" sz="1050" dirty="0" smtClean="0">
              <a:solidFill>
                <a:prstClr val="black"/>
              </a:solidFill>
              <a:latin typeface="メイリオ"/>
              <a:ea typeface="メイリオ"/>
              <a:cs typeface="メイリオ"/>
            </a:endParaRPr>
          </a:p>
          <a:p>
            <a:pPr defTabSz="914400"/>
            <a:r>
              <a:rPr kumimoji="1" lang="ja-JP" altLang="en-US" sz="1050" dirty="0">
                <a:solidFill>
                  <a:prstClr val="black"/>
                </a:solidFill>
                <a:latin typeface="メイリオ"/>
                <a:ea typeface="メイリオ"/>
                <a:cs typeface="メイリオ"/>
              </a:rPr>
              <a:t>　</a:t>
            </a:r>
            <a:r>
              <a:rPr kumimoji="1" lang="ja-JP" altLang="en-US" sz="1050" dirty="0" smtClean="0">
                <a:solidFill>
                  <a:prstClr val="black"/>
                </a:solidFill>
                <a:latin typeface="メイリオ"/>
                <a:ea typeface="メイリオ"/>
                <a:cs typeface="メイリオ"/>
              </a:rPr>
              <a:t>⑦ リカバリー　</a:t>
            </a:r>
            <a:r>
              <a:rPr kumimoji="1" lang="ja-JP" altLang="en-US" sz="1050" smtClean="0">
                <a:solidFill>
                  <a:prstClr val="black"/>
                </a:solidFill>
                <a:latin typeface="メイリオ"/>
                <a:ea typeface="メイリオ"/>
                <a:cs typeface="メイリオ"/>
              </a:rPr>
              <a:t>⑧ スティグマ</a:t>
            </a:r>
          </a:p>
        </p:txBody>
      </p:sp>
      <p:sp>
        <p:nvSpPr>
          <p:cNvPr id="8" name="角丸四角形 7"/>
          <p:cNvSpPr/>
          <p:nvPr/>
        </p:nvSpPr>
        <p:spPr>
          <a:xfrm>
            <a:off x="643605" y="1190133"/>
            <a:ext cx="3225695" cy="377121"/>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kumimoji="1" lang="ja-JP" altLang="en-US" sz="1100" dirty="0">
                <a:solidFill>
                  <a:prstClr val="black"/>
                </a:solidFill>
                <a:latin typeface="メイリオ"/>
                <a:ea typeface="メイリオ"/>
                <a:cs typeface="メイリオ"/>
              </a:rPr>
              <a:t>後半は技術的な話も</a:t>
            </a:r>
            <a:r>
              <a:rPr kumimoji="1" lang="ja-JP" altLang="en-US" sz="1100">
                <a:solidFill>
                  <a:prstClr val="black"/>
                </a:solidFill>
                <a:latin typeface="メイリオ"/>
                <a:ea typeface="メイリオ"/>
                <a:cs typeface="メイリオ"/>
              </a:rPr>
              <a:t>多かった</a:t>
            </a:r>
            <a:r>
              <a:rPr kumimoji="1" lang="ja-JP" altLang="en-US" sz="1100" smtClean="0">
                <a:solidFill>
                  <a:prstClr val="black"/>
                </a:solidFill>
                <a:latin typeface="メイリオ"/>
                <a:ea typeface="メイリオ"/>
                <a:cs typeface="メイリオ"/>
              </a:rPr>
              <a:t>ので、改めて復習</a:t>
            </a:r>
            <a:endParaRPr kumimoji="1" lang="ja-JP" altLang="en-US" sz="1100" b="1" dirty="0">
              <a:solidFill>
                <a:prstClr val="black"/>
              </a:solidFill>
              <a:latin typeface="メイリオ" pitchFamily="50" charset="-128"/>
              <a:ea typeface="メイリオ" pitchFamily="50" charset="-128"/>
              <a:cs typeface="メイリオ" pitchFamily="50" charset="-128"/>
            </a:endParaRPr>
          </a:p>
        </p:txBody>
      </p:sp>
      <p:sp>
        <p:nvSpPr>
          <p:cNvPr id="10" name="角丸四角形 9"/>
          <p:cNvSpPr/>
          <p:nvPr/>
        </p:nvSpPr>
        <p:spPr>
          <a:xfrm>
            <a:off x="4743119" y="4295357"/>
            <a:ext cx="3791281" cy="459268"/>
          </a:xfrm>
          <a:prstGeom prst="roundRect">
            <a:avLst/>
          </a:prstGeom>
          <a:solidFill>
            <a:schemeClr val="accent4">
              <a:lumMod val="20000"/>
              <a:lumOff val="80000"/>
            </a:schemeClr>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ja-JP" altLang="en-US" sz="1050" b="1" dirty="0">
                <a:solidFill>
                  <a:prstClr val="black"/>
                </a:solidFill>
                <a:latin typeface="メイリオ" pitchFamily="50" charset="-128"/>
                <a:ea typeface="メイリオ" pitchFamily="50" charset="-128"/>
                <a:cs typeface="メイリオ" pitchFamily="50" charset="-128"/>
              </a:rPr>
              <a:t>① ソーシャルワークとしての障害者相談支援の価値と知識を理解する。</a:t>
            </a:r>
            <a:endParaRPr kumimoji="1" lang="ja-JP" altLang="en-US" sz="1050" b="1" dirty="0">
              <a:solidFill>
                <a:prstClr val="black"/>
              </a:solidFill>
              <a:latin typeface="メイリオ" pitchFamily="50" charset="-128"/>
              <a:ea typeface="メイリオ" pitchFamily="50" charset="-128"/>
              <a:cs typeface="メイリオ" pitchFamily="50" charset="-128"/>
            </a:endParaRPr>
          </a:p>
        </p:txBody>
      </p:sp>
      <p:sp>
        <p:nvSpPr>
          <p:cNvPr id="11" name="角丸四角形 10"/>
          <p:cNvSpPr/>
          <p:nvPr/>
        </p:nvSpPr>
        <p:spPr>
          <a:xfrm>
            <a:off x="4743119" y="4831299"/>
            <a:ext cx="3791282" cy="459428"/>
          </a:xfrm>
          <a:prstGeom prst="roundRect">
            <a:avLst/>
          </a:prstGeom>
          <a:solidFill>
            <a:schemeClr val="accent4">
              <a:lumMod val="20000"/>
              <a:lumOff val="80000"/>
            </a:schemeClr>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ja-JP" altLang="en-US" sz="1050" b="1" dirty="0">
                <a:solidFill>
                  <a:prstClr val="black"/>
                </a:solidFill>
                <a:latin typeface="メイリオ" pitchFamily="50" charset="-128"/>
                <a:ea typeface="メイリオ" pitchFamily="50" charset="-128"/>
                <a:cs typeface="メイリオ" pitchFamily="50" charset="-128"/>
              </a:rPr>
              <a:t>② 基本相談支援の理論と実際を理解し、障害者ケアマネジメントのスキルを獲得する。</a:t>
            </a:r>
            <a:endParaRPr kumimoji="1" lang="ja-JP" altLang="en-US" sz="1050" b="1" dirty="0">
              <a:solidFill>
                <a:prstClr val="black"/>
              </a:solidFill>
              <a:latin typeface="メイリオ" pitchFamily="50" charset="-128"/>
              <a:ea typeface="メイリオ" pitchFamily="50" charset="-128"/>
              <a:cs typeface="メイリオ" pitchFamily="50" charset="-128"/>
            </a:endParaRPr>
          </a:p>
        </p:txBody>
      </p:sp>
      <p:sp>
        <p:nvSpPr>
          <p:cNvPr id="12" name="角丸四角形 11"/>
          <p:cNvSpPr/>
          <p:nvPr/>
        </p:nvSpPr>
        <p:spPr>
          <a:xfrm>
            <a:off x="4743119" y="5899524"/>
            <a:ext cx="3773176" cy="459430"/>
          </a:xfrm>
          <a:prstGeom prst="roundRect">
            <a:avLst/>
          </a:prstGeom>
          <a:solidFill>
            <a:schemeClr val="accent4">
              <a:lumMod val="20000"/>
              <a:lumOff val="80000"/>
            </a:schemeClr>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ja-JP" altLang="en-US" sz="1050" b="1" dirty="0">
                <a:solidFill>
                  <a:prstClr val="black"/>
                </a:solidFill>
                <a:latin typeface="メイリオ" pitchFamily="50" charset="-128"/>
                <a:ea typeface="メイリオ" pitchFamily="50" charset="-128"/>
                <a:cs typeface="メイリオ" pitchFamily="50" charset="-128"/>
              </a:rPr>
              <a:t>④ 地域づくりとその核となる（自立支援）協議会の役割と機能を理解する。</a:t>
            </a:r>
            <a:endParaRPr kumimoji="1" lang="ja-JP" altLang="en-US" sz="1050" b="1" dirty="0">
              <a:solidFill>
                <a:prstClr val="black"/>
              </a:solidFill>
              <a:latin typeface="メイリオ" pitchFamily="50" charset="-128"/>
              <a:ea typeface="メイリオ" pitchFamily="50" charset="-128"/>
              <a:cs typeface="メイリオ" pitchFamily="50" charset="-128"/>
            </a:endParaRPr>
          </a:p>
        </p:txBody>
      </p:sp>
      <p:sp>
        <p:nvSpPr>
          <p:cNvPr id="13" name="角丸四角形 12"/>
          <p:cNvSpPr/>
          <p:nvPr/>
        </p:nvSpPr>
        <p:spPr>
          <a:xfrm>
            <a:off x="4743119" y="5367761"/>
            <a:ext cx="3791282" cy="459429"/>
          </a:xfrm>
          <a:prstGeom prst="roundRect">
            <a:avLst/>
          </a:prstGeom>
          <a:solidFill>
            <a:schemeClr val="accent4">
              <a:lumMod val="20000"/>
              <a:lumOff val="80000"/>
            </a:schemeClr>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ja-JP" altLang="en-US" sz="1050" b="1" dirty="0">
                <a:solidFill>
                  <a:prstClr val="black"/>
                </a:solidFill>
                <a:latin typeface="メイリオ" pitchFamily="50" charset="-128"/>
                <a:ea typeface="メイリオ" pitchFamily="50" charset="-128"/>
                <a:cs typeface="メイリオ" pitchFamily="50" charset="-128"/>
              </a:rPr>
              <a:t>③ 計画相談支援の実施に関する実務を理解し、一連の業務ができる。</a:t>
            </a:r>
            <a:endParaRPr kumimoji="1" lang="ja-JP" altLang="en-US" sz="1050" b="1" dirty="0">
              <a:solidFill>
                <a:prstClr val="black"/>
              </a:solidFill>
              <a:latin typeface="メイリオ" pitchFamily="50" charset="-128"/>
              <a:ea typeface="メイリオ" pitchFamily="50" charset="-128"/>
              <a:cs typeface="メイリオ" pitchFamily="50" charset="-128"/>
            </a:endParaRPr>
          </a:p>
        </p:txBody>
      </p:sp>
      <p:sp>
        <p:nvSpPr>
          <p:cNvPr id="14" name="角丸四角形 13"/>
          <p:cNvSpPr/>
          <p:nvPr/>
        </p:nvSpPr>
        <p:spPr>
          <a:xfrm>
            <a:off x="3991220" y="4293842"/>
            <a:ext cx="666485" cy="2065112"/>
          </a:xfrm>
          <a:prstGeom prst="roundRect">
            <a:avLst/>
          </a:prstGeom>
          <a:solidFill>
            <a:srgbClr val="FF9933"/>
          </a:solid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ja-JP" altLang="en-US" sz="1100" b="1" dirty="0">
                <a:solidFill>
                  <a:schemeClr val="tx1"/>
                </a:solidFill>
                <a:latin typeface="メイリオ" pitchFamily="50" charset="-128"/>
                <a:ea typeface="メイリオ" pitchFamily="50" charset="-128"/>
                <a:cs typeface="メイリオ" pitchFamily="50" charset="-128"/>
              </a:rPr>
              <a:t>初任者研修の獲得</a:t>
            </a:r>
          </a:p>
          <a:p>
            <a:pPr algn="ctr" defTabSz="914400"/>
            <a:r>
              <a:rPr kumimoji="1" lang="ja-JP" altLang="en-US" sz="1100" b="1" dirty="0">
                <a:solidFill>
                  <a:schemeClr val="tx1"/>
                </a:solidFill>
                <a:latin typeface="メイリオ" pitchFamily="50" charset="-128"/>
                <a:ea typeface="メイリオ" pitchFamily="50" charset="-128"/>
                <a:cs typeface="メイリオ" pitchFamily="50" charset="-128"/>
              </a:rPr>
              <a:t>目標</a:t>
            </a:r>
          </a:p>
        </p:txBody>
      </p:sp>
    </p:spTree>
    <p:extLst>
      <p:ext uri="{BB962C8B-B14F-4D97-AF65-F5344CB8AC3E}">
        <p14:creationId xmlns:p14="http://schemas.microsoft.com/office/powerpoint/2010/main" val="3188578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64579" y="1249420"/>
            <a:ext cx="8574087" cy="4524315"/>
          </a:xfrm>
          <a:prstGeom prst="rect">
            <a:avLst/>
          </a:prstGeom>
          <a:noFill/>
        </p:spPr>
        <p:txBody>
          <a:bodyPr wrap="square" rtlCol="0">
            <a:spAutoFit/>
          </a:bodyPr>
          <a:lstStyle/>
          <a:p>
            <a:r>
              <a:rPr kumimoji="1" lang="ja-JP" altLang="en-US" sz="2400" b="1" u="sng" dirty="0">
                <a:latin typeface="ＭＳ ゴシック" panose="020B0609070205080204" pitchFamily="49" charset="-128"/>
                <a:ea typeface="ＭＳ ゴシック" panose="020B0609070205080204" pitchFamily="49" charset="-128"/>
                <a:cs typeface="メイリオ"/>
              </a:rPr>
              <a:t>相談支援の基本的視点</a:t>
            </a:r>
            <a:r>
              <a:rPr kumimoji="1" lang="ja-JP" altLang="en-US" sz="2400" dirty="0">
                <a:latin typeface="ＭＳ ゴシック" panose="020B0609070205080204" pitchFamily="49" charset="-128"/>
                <a:ea typeface="ＭＳ ゴシック" panose="020B0609070205080204" pitchFamily="49" charset="-128"/>
                <a:cs typeface="メイリオ"/>
              </a:rPr>
              <a:t>：</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① </a:t>
            </a:r>
            <a:r>
              <a:rPr kumimoji="1" lang="ja-JP" altLang="en-US" sz="2400" dirty="0" smtClean="0">
                <a:latin typeface="ＭＳ ゴシック" panose="020B0609070205080204" pitchFamily="49" charset="-128"/>
                <a:ea typeface="ＭＳ ゴシック" panose="020B0609070205080204" pitchFamily="49" charset="-128"/>
                <a:cs typeface="メイリオ"/>
              </a:rPr>
              <a:t>共生社会の実現（ソーシャルインクルージョン）</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② </a:t>
            </a:r>
            <a:r>
              <a:rPr kumimoji="1" lang="ja-JP" altLang="en-US" sz="2400" dirty="0">
                <a:latin typeface="ＭＳ ゴシック" panose="020B0609070205080204" pitchFamily="49" charset="-128"/>
                <a:ea typeface="ＭＳ ゴシック" panose="020B0609070205080204" pitchFamily="49" charset="-128"/>
                <a:cs typeface="メイリオ"/>
              </a:rPr>
              <a:t>自立</a:t>
            </a:r>
            <a:r>
              <a:rPr kumimoji="1" lang="ja-JP" altLang="en-US" sz="2400" dirty="0" smtClean="0">
                <a:latin typeface="ＭＳ ゴシック" panose="020B0609070205080204" pitchFamily="49" charset="-128"/>
                <a:ea typeface="ＭＳ ゴシック" panose="020B0609070205080204" pitchFamily="49" charset="-128"/>
                <a:cs typeface="メイリオ"/>
              </a:rPr>
              <a:t>と社会参加</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③ </a:t>
            </a:r>
            <a:r>
              <a:rPr kumimoji="1" lang="ja-JP" altLang="en-US" sz="2400" dirty="0" smtClean="0">
                <a:latin typeface="ＭＳ ゴシック" panose="020B0609070205080204" pitchFamily="49" charset="-128"/>
                <a:ea typeface="ＭＳ ゴシック" panose="020B0609070205080204" pitchFamily="49" charset="-128"/>
                <a:cs typeface="メイリオ"/>
              </a:rPr>
              <a:t>当事者主体（本人中心支援）、</a:t>
            </a:r>
            <a:endParaRPr kumimoji="1" lang="en-US" altLang="ja-JP" sz="2400" dirty="0" smtClean="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ja-JP" altLang="en-US" sz="2400" dirty="0" smtClean="0">
                <a:latin typeface="ＭＳ ゴシック" panose="020B0609070205080204" pitchFamily="49" charset="-128"/>
                <a:ea typeface="ＭＳ ゴシック" panose="020B0609070205080204" pitchFamily="49" charset="-128"/>
                <a:cs typeface="メイリオ"/>
              </a:rPr>
              <a:t>　　意思形成及び表明の支援（意思決定支援）</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④ </a:t>
            </a:r>
            <a:r>
              <a:rPr kumimoji="1" lang="ja-JP" altLang="en-US" sz="2400" dirty="0" smtClean="0">
                <a:latin typeface="ＭＳ ゴシック" panose="020B0609070205080204" pitchFamily="49" charset="-128"/>
                <a:ea typeface="ＭＳ ゴシック" panose="020B0609070205080204" pitchFamily="49" charset="-128"/>
                <a:cs typeface="メイリオ"/>
              </a:rPr>
              <a:t>地域における生活の個別支援</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⑤ </a:t>
            </a:r>
            <a:r>
              <a:rPr kumimoji="1" lang="ja-JP" altLang="en-US" sz="2400" dirty="0" smtClean="0">
                <a:latin typeface="ＭＳ ゴシック" panose="020B0609070205080204" pitchFamily="49" charset="-128"/>
                <a:ea typeface="ＭＳ ゴシック" panose="020B0609070205080204" pitchFamily="49" charset="-128"/>
                <a:cs typeface="メイリオ"/>
              </a:rPr>
              <a:t>エンパワメント</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⑥ </a:t>
            </a:r>
            <a:r>
              <a:rPr kumimoji="1" lang="ja-JP" altLang="en-US" sz="2400" dirty="0" smtClean="0">
                <a:latin typeface="ＭＳ ゴシック" panose="020B0609070205080204" pitchFamily="49" charset="-128"/>
                <a:ea typeface="ＭＳ ゴシック" panose="020B0609070205080204" pitchFamily="49" charset="-128"/>
                <a:cs typeface="メイリオ"/>
              </a:rPr>
              <a:t>セルフケアマネジメント</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⑦ </a:t>
            </a:r>
            <a:r>
              <a:rPr kumimoji="1" lang="ja-JP" altLang="en-US" sz="2400" dirty="0">
                <a:latin typeface="ＭＳ ゴシック" panose="020B0609070205080204" pitchFamily="49" charset="-128"/>
                <a:ea typeface="ＭＳ ゴシック" panose="020B0609070205080204" pitchFamily="49" charset="-128"/>
                <a:cs typeface="メイリオ"/>
              </a:rPr>
              <a:t>リカバリ</a:t>
            </a:r>
            <a:r>
              <a:rPr kumimoji="1" lang="ja-JP" altLang="en-US" sz="2400" dirty="0" smtClean="0">
                <a:latin typeface="ＭＳ ゴシック" panose="020B0609070205080204" pitchFamily="49" charset="-128"/>
                <a:ea typeface="ＭＳ ゴシック" panose="020B0609070205080204" pitchFamily="49" charset="-128"/>
                <a:cs typeface="メイリオ"/>
              </a:rPr>
              <a:t>ー</a:t>
            </a:r>
            <a:endParaRPr kumimoji="1" lang="en-US" altLang="ja-JP" sz="2400" dirty="0">
              <a:latin typeface="ＭＳ ゴシック" panose="020B0609070205080204" pitchFamily="49" charset="-128"/>
              <a:ea typeface="ＭＳ ゴシック" panose="020B0609070205080204" pitchFamily="49" charset="-128"/>
              <a:cs typeface="メイリオ"/>
            </a:endParaRPr>
          </a:p>
          <a:p>
            <a:r>
              <a:rPr kumimoji="1" lang="ja-JP" altLang="en-US" sz="2400" dirty="0">
                <a:latin typeface="ＭＳ ゴシック" panose="020B0609070205080204" pitchFamily="49" charset="-128"/>
                <a:ea typeface="ＭＳ ゴシック" panose="020B0609070205080204" pitchFamily="49" charset="-128"/>
                <a:cs typeface="メイリオ"/>
              </a:rPr>
              <a:t>　</a:t>
            </a:r>
            <a:r>
              <a:rPr kumimoji="1" lang="en-US" altLang="ja-JP" sz="2400" dirty="0">
                <a:latin typeface="ＭＳ ゴシック" panose="020B0609070205080204" pitchFamily="49" charset="-128"/>
                <a:ea typeface="ＭＳ ゴシック" panose="020B0609070205080204" pitchFamily="49" charset="-128"/>
                <a:cs typeface="メイリオ"/>
              </a:rPr>
              <a:t>⑧ </a:t>
            </a:r>
            <a:r>
              <a:rPr kumimoji="1" lang="ja-JP" altLang="en-US" sz="2400" dirty="0">
                <a:latin typeface="ＭＳ ゴシック" panose="020B0609070205080204" pitchFamily="49" charset="-128"/>
                <a:ea typeface="ＭＳ ゴシック" panose="020B0609070205080204" pitchFamily="49" charset="-128"/>
                <a:cs typeface="メイリオ"/>
              </a:rPr>
              <a:t>スティグマ</a:t>
            </a:r>
          </a:p>
          <a:p>
            <a:endParaRPr kumimoji="1" lang="ja-JP" altLang="en-US" sz="2400" dirty="0">
              <a:latin typeface="ＭＳ ゴシック" panose="020B0609070205080204" pitchFamily="49" charset="-128"/>
              <a:ea typeface="ＭＳ ゴシック" panose="020B0609070205080204" pitchFamily="49" charset="-128"/>
              <a:cs typeface="メイリオ"/>
            </a:endParaRPr>
          </a:p>
          <a:p>
            <a:pPr algn="ctr"/>
            <a:r>
              <a:rPr kumimoji="1" lang="ja-JP" altLang="en-US" sz="2400" b="1" dirty="0">
                <a:solidFill>
                  <a:srgbClr val="FF0000"/>
                </a:solidFill>
                <a:latin typeface="ＭＳ ゴシック" panose="020B0609070205080204" pitchFamily="49" charset="-128"/>
                <a:ea typeface="ＭＳ ゴシック" panose="020B0609070205080204" pitchFamily="49" charset="-128"/>
                <a:cs typeface="メイリオ"/>
              </a:rPr>
              <a:t>ケアマネジメント手法においても変わらない。</a:t>
            </a:r>
          </a:p>
        </p:txBody>
      </p:sp>
      <p:sp>
        <p:nvSpPr>
          <p:cNvPr id="2" name="タイトル 1"/>
          <p:cNvSpPr>
            <a:spLocks noGrp="1"/>
          </p:cNvSpPr>
          <p:nvPr>
            <p:ph type="title"/>
          </p:nvPr>
        </p:nvSpPr>
        <p:spPr>
          <a:xfrm>
            <a:off x="311658" y="109094"/>
            <a:ext cx="7886700" cy="1325563"/>
          </a:xfrm>
        </p:spPr>
        <p:txBody>
          <a:bodyPr>
            <a:noAutofit/>
          </a:bodyPr>
          <a:lstStyle/>
          <a:p>
            <a:r>
              <a:rPr kumimoji="1" lang="en-US" altLang="ja-JP"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a:t>
            </a:r>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復習</a:t>
            </a:r>
            <a:r>
              <a:rPr kumimoji="1" lang="en-US" altLang="ja-JP"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a:t>
            </a:r>
            <a:r>
              <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cs typeface="メイリオ"/>
              </a:rPr>
              <a:t>相談支援の基本的視点</a:t>
            </a:r>
          </a:p>
        </p:txBody>
      </p:sp>
      <p:sp>
        <p:nvSpPr>
          <p:cNvPr id="5" name="スライド番号プレースホルダー 4"/>
          <p:cNvSpPr>
            <a:spLocks noGrp="1"/>
          </p:cNvSpPr>
          <p:nvPr>
            <p:ph type="sldNum" sz="quarter" idx="12"/>
          </p:nvPr>
        </p:nvSpPr>
        <p:spPr/>
        <p:txBody>
          <a:bodyPr/>
          <a:lstStyle/>
          <a:p>
            <a:fld id="{5FD889E0-CAB2-4699-909D-B9A88D47ACBE}" type="slidenum">
              <a:rPr lang="en-US" smtClean="0"/>
              <a:pPr/>
              <a:t>8</a:t>
            </a:fld>
            <a:endParaRPr lang="en-US"/>
          </a:p>
        </p:txBody>
      </p:sp>
      <p:sp>
        <p:nvSpPr>
          <p:cNvPr id="6" name="角丸四角形 5"/>
          <p:cNvSpPr/>
          <p:nvPr/>
        </p:nvSpPr>
        <p:spPr>
          <a:xfrm>
            <a:off x="7062712" y="104183"/>
            <a:ext cx="1977656" cy="45720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smtClean="0"/>
              <a:t>基礎／発展／講師説明</a:t>
            </a:r>
          </a:p>
          <a:p>
            <a:pPr algn="ctr"/>
            <a:r>
              <a:rPr kumimoji="1" lang="en-US" altLang="ja-JP" sz="1200" smtClean="0"/>
              <a:t>【</a:t>
            </a:r>
            <a:r>
              <a:rPr kumimoji="1" lang="ja-JP" altLang="en-US" sz="1200" smtClean="0"/>
              <a:t>カリキュラム外</a:t>
            </a:r>
            <a:r>
              <a:rPr kumimoji="1" lang="en-US" altLang="ja-JP" sz="1200" smtClean="0"/>
              <a:t>】</a:t>
            </a:r>
            <a:endParaRPr kumimoji="1" lang="ja-JP" altLang="en-US" sz="1200"/>
          </a:p>
        </p:txBody>
      </p:sp>
    </p:spTree>
    <p:extLst>
      <p:ext uri="{BB962C8B-B14F-4D97-AF65-F5344CB8AC3E}">
        <p14:creationId xmlns:p14="http://schemas.microsoft.com/office/powerpoint/2010/main" val="383440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7274" y="218822"/>
            <a:ext cx="7886700" cy="1325563"/>
          </a:xfrm>
        </p:spPr>
        <p:txBody>
          <a:bodyPr>
            <a:normAutofit/>
          </a:bodyPr>
          <a:lstStyle/>
          <a:p>
            <a:r>
              <a:rPr kumimoji="1" lang="en-US" altLang="ja-JP"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a:t>
            </a:r>
            <a:r>
              <a:rPr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a:rPr>
              <a:t>復習</a:t>
            </a:r>
            <a:r>
              <a:rPr kumimoji="1" lang="en-US" altLang="ja-JP" sz="2800">
                <a:solidFill>
                  <a:srgbClr val="C00000"/>
                </a:solidFill>
                <a:latin typeface="ＤＨＰ特太ゴシック体" panose="020B0500000000000000" pitchFamily="50" charset="-128"/>
                <a:ea typeface="ＤＨＰ特太ゴシック体" panose="020B0500000000000000" pitchFamily="50" charset="-128"/>
                <a:cs typeface="メイリオ"/>
              </a:rPr>
              <a:t>】</a:t>
            </a:r>
            <a:r>
              <a:rPr kumimoji="1" lang="ja-JP" altLang="en-US" sz="2800" smtClean="0">
                <a:solidFill>
                  <a:srgbClr val="C00000"/>
                </a:solidFill>
                <a:latin typeface="ＤＨＰ特太ゴシック体" panose="020B0500000000000000" pitchFamily="50" charset="-128"/>
                <a:ea typeface="ＤＨＰ特太ゴシック体" panose="020B0500000000000000" pitchFamily="50" charset="-128"/>
                <a:cs typeface="メイリオ"/>
              </a:rPr>
              <a:t>ケアマネジメントプロセス</a:t>
            </a:r>
            <a:r>
              <a:rPr kumimoji="1" lang="ja-JP" altLang="en-US" sz="2800">
                <a:solidFill>
                  <a:srgbClr val="C00000"/>
                </a:solidFill>
                <a:latin typeface="ＤＨＰ特太ゴシック体" panose="020B0500000000000000" pitchFamily="50" charset="-128"/>
                <a:ea typeface="ＤＨＰ特太ゴシック体" panose="020B0500000000000000" pitchFamily="50" charset="-128"/>
                <a:cs typeface="メイリオ"/>
              </a:rPr>
              <a:t/>
            </a:r>
            <a:br>
              <a:rPr kumimoji="1" lang="ja-JP" altLang="en-US" sz="2800">
                <a:solidFill>
                  <a:srgbClr val="C00000"/>
                </a:solidFill>
                <a:latin typeface="ＤＨＰ特太ゴシック体" panose="020B0500000000000000" pitchFamily="50" charset="-128"/>
                <a:ea typeface="ＤＨＰ特太ゴシック体" panose="020B0500000000000000" pitchFamily="50" charset="-128"/>
                <a:cs typeface="メイリオ"/>
              </a:rPr>
            </a:br>
            <a:r>
              <a:rPr kumimoji="1" lang="ja-JP" altLang="en-US" sz="2800" smtClean="0">
                <a:solidFill>
                  <a:srgbClr val="C00000"/>
                </a:solidFill>
                <a:latin typeface="ＤＨＰ特太ゴシック体" panose="020B0500000000000000" pitchFamily="50" charset="-128"/>
                <a:ea typeface="ＤＨＰ特太ゴシック体" panose="020B0500000000000000" pitchFamily="50" charset="-128"/>
                <a:cs typeface="メイリオ"/>
              </a:rPr>
              <a:t>　　　　</a:t>
            </a:r>
            <a:r>
              <a:rPr lang="ja-JP" altLang="en-US" sz="1600" smtClean="0">
                <a:solidFill>
                  <a:srgbClr val="C00000"/>
                </a:solidFill>
                <a:latin typeface="ＤＨＰ特太ゴシック体" panose="020B0500000000000000" pitchFamily="50" charset="-128"/>
                <a:ea typeface="ＤＨＰ特太ゴシック体" panose="020B0500000000000000" pitchFamily="50" charset="-128"/>
                <a:cs typeface="メイリオ"/>
              </a:rPr>
              <a:t>サービス</a:t>
            </a:r>
            <a:r>
              <a:rPr lang="ja-JP" altLang="en-US" sz="1600" dirty="0">
                <a:solidFill>
                  <a:srgbClr val="C00000"/>
                </a:solidFill>
                <a:latin typeface="ＤＨＰ特太ゴシック体" panose="020B0500000000000000" pitchFamily="50" charset="-128"/>
                <a:ea typeface="ＤＨＰ特太ゴシック体" panose="020B0500000000000000" pitchFamily="50" charset="-128"/>
                <a:cs typeface="メイリオ"/>
              </a:rPr>
              <a:t>等利用</a:t>
            </a:r>
            <a:r>
              <a:rPr lang="ja-JP" altLang="en-US" sz="1600">
                <a:solidFill>
                  <a:srgbClr val="C00000"/>
                </a:solidFill>
                <a:latin typeface="ＤＨＰ特太ゴシック体" panose="020B0500000000000000" pitchFamily="50" charset="-128"/>
                <a:ea typeface="ＤＨＰ特太ゴシック体" panose="020B0500000000000000" pitchFamily="50" charset="-128"/>
                <a:cs typeface="メイリオ"/>
              </a:rPr>
              <a:t>計画</a:t>
            </a:r>
            <a:r>
              <a:rPr lang="ja-JP" altLang="en-US" sz="1600" smtClean="0">
                <a:solidFill>
                  <a:srgbClr val="C00000"/>
                </a:solidFill>
                <a:latin typeface="ＤＨＰ特太ゴシック体" panose="020B0500000000000000" pitchFamily="50" charset="-128"/>
                <a:ea typeface="ＤＨＰ特太ゴシック体" panose="020B0500000000000000" pitchFamily="50" charset="-128"/>
                <a:cs typeface="メイリオ"/>
              </a:rPr>
              <a:t>作成の</a:t>
            </a:r>
            <a:r>
              <a:rPr lang="ja-JP" altLang="en-US" sz="1600" dirty="0">
                <a:solidFill>
                  <a:srgbClr val="C00000"/>
                </a:solidFill>
                <a:latin typeface="ＤＨＰ特太ゴシック体" panose="020B0500000000000000" pitchFamily="50" charset="-128"/>
                <a:ea typeface="ＤＨＰ特太ゴシック体" panose="020B0500000000000000" pitchFamily="50" charset="-128"/>
                <a:cs typeface="メイリオ"/>
              </a:rPr>
              <a:t>流れ</a:t>
            </a:r>
            <a:endParaRPr kumimoji="1" lang="ja-JP" altLang="en-US" sz="1600" dirty="0">
              <a:solidFill>
                <a:srgbClr val="C00000"/>
              </a:solidFill>
              <a:latin typeface="ＤＨＰ特太ゴシック体" panose="020B0500000000000000" pitchFamily="50" charset="-128"/>
              <a:ea typeface="ＤＨＰ特太ゴシック体" panose="020B0500000000000000" pitchFamily="50" charset="-128"/>
              <a:cs typeface="メイリオ"/>
            </a:endParaRPr>
          </a:p>
        </p:txBody>
      </p:sp>
      <p:sp>
        <p:nvSpPr>
          <p:cNvPr id="11" name="スライド番号プレースホルダー 10"/>
          <p:cNvSpPr>
            <a:spLocks noGrp="1"/>
          </p:cNvSpPr>
          <p:nvPr>
            <p:ph type="sldNum" sz="quarter" idx="12"/>
          </p:nvPr>
        </p:nvSpPr>
        <p:spPr/>
        <p:txBody>
          <a:bodyPr/>
          <a:lstStyle/>
          <a:p>
            <a:fld id="{5FD889E0-CAB2-4699-909D-B9A88D47ACBE}" type="slidenum">
              <a:rPr lang="en-US" smtClean="0"/>
              <a:pPr/>
              <a:t>9</a:t>
            </a:fld>
            <a:endParaRPr lang="en-US"/>
          </a:p>
        </p:txBody>
      </p:sp>
      <p:sp>
        <p:nvSpPr>
          <p:cNvPr id="4" name="テキスト ボックス 3"/>
          <p:cNvSpPr txBox="1"/>
          <p:nvPr/>
        </p:nvSpPr>
        <p:spPr>
          <a:xfrm>
            <a:off x="284163" y="1956544"/>
            <a:ext cx="8574087" cy="461665"/>
          </a:xfrm>
          <a:prstGeom prst="rect">
            <a:avLst/>
          </a:prstGeom>
          <a:noFill/>
        </p:spPr>
        <p:txBody>
          <a:bodyPr wrap="square" rtlCol="0">
            <a:spAutoFit/>
          </a:bodyPr>
          <a:lstStyle/>
          <a:p>
            <a:r>
              <a:rPr kumimoji="1" lang="ja-JP" altLang="en-US" sz="2400" dirty="0">
                <a:latin typeface="メイリオ"/>
                <a:ea typeface="メイリオ"/>
                <a:cs typeface="メイリオ"/>
              </a:rPr>
              <a:t>支援過程の可視化</a:t>
            </a:r>
            <a:endParaRPr kumimoji="1" lang="en-US" altLang="ja-JP" sz="2400" dirty="0">
              <a:latin typeface="メイリオ"/>
              <a:ea typeface="メイリオ"/>
              <a:cs typeface="メイリオ"/>
            </a:endParaRPr>
          </a:p>
        </p:txBody>
      </p:sp>
      <p:sp>
        <p:nvSpPr>
          <p:cNvPr id="5" name="正方形/長方形 4"/>
          <p:cNvSpPr/>
          <p:nvPr/>
        </p:nvSpPr>
        <p:spPr>
          <a:xfrm>
            <a:off x="284163" y="3195247"/>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メイリオ"/>
                <a:ea typeface="メイリオ"/>
                <a:cs typeface="メイリオ"/>
              </a:rPr>
              <a:t>インテーク</a:t>
            </a:r>
          </a:p>
          <a:p>
            <a:pPr algn="ctr"/>
            <a:r>
              <a:rPr kumimoji="1" lang="en-US" altLang="ja-JP" sz="1200" dirty="0">
                <a:latin typeface="メイリオ"/>
                <a:ea typeface="メイリオ"/>
                <a:cs typeface="メイリオ"/>
              </a:rPr>
              <a:t>(</a:t>
            </a:r>
            <a:r>
              <a:rPr kumimoji="1" lang="ja-JP" altLang="en-US" sz="1200" dirty="0">
                <a:latin typeface="メイリオ"/>
                <a:ea typeface="メイリオ"/>
                <a:cs typeface="メイリオ"/>
              </a:rPr>
              <a:t>・アセスメント</a:t>
            </a:r>
            <a:r>
              <a:rPr kumimoji="1" lang="en-US" altLang="ja-JP" sz="1200" dirty="0">
                <a:latin typeface="メイリオ"/>
                <a:ea typeface="メイリオ"/>
                <a:cs typeface="メイリオ"/>
              </a:rPr>
              <a:t>)</a:t>
            </a:r>
            <a:endParaRPr kumimoji="1" lang="ja-JP" altLang="en-US" sz="1200" dirty="0">
              <a:latin typeface="メイリオ"/>
              <a:ea typeface="メイリオ"/>
              <a:cs typeface="メイリオ"/>
            </a:endParaRPr>
          </a:p>
        </p:txBody>
      </p:sp>
      <p:sp>
        <p:nvSpPr>
          <p:cNvPr id="6" name="正方形/長方形 5"/>
          <p:cNvSpPr/>
          <p:nvPr/>
        </p:nvSpPr>
        <p:spPr>
          <a:xfrm>
            <a:off x="2129816" y="3195247"/>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アセスメント</a:t>
            </a:r>
            <a:endParaRPr kumimoji="1" lang="en-US" altLang="ja-JP">
              <a:latin typeface="メイリオ"/>
              <a:ea typeface="メイリオ"/>
              <a:cs typeface="メイリオ"/>
            </a:endParaRPr>
          </a:p>
        </p:txBody>
      </p:sp>
      <p:sp>
        <p:nvSpPr>
          <p:cNvPr id="7" name="正方形/長方形 6"/>
          <p:cNvSpPr/>
          <p:nvPr/>
        </p:nvSpPr>
        <p:spPr>
          <a:xfrm>
            <a:off x="3975469" y="3195247"/>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プランニング</a:t>
            </a:r>
            <a:endParaRPr kumimoji="1" lang="en-US" altLang="ja-JP">
              <a:latin typeface="メイリオ"/>
              <a:ea typeface="メイリオ"/>
              <a:cs typeface="メイリオ"/>
            </a:endParaRPr>
          </a:p>
        </p:txBody>
      </p:sp>
      <p:sp>
        <p:nvSpPr>
          <p:cNvPr id="8" name="正方形/長方形 7"/>
          <p:cNvSpPr/>
          <p:nvPr/>
        </p:nvSpPr>
        <p:spPr>
          <a:xfrm>
            <a:off x="2064249" y="4852125"/>
            <a:ext cx="1088524" cy="635688"/>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サービス等</a:t>
            </a:r>
            <a:endParaRPr kumimoji="1" lang="en-US" altLang="ja-JP" sz="1400" dirty="0">
              <a:latin typeface="メイリオ"/>
              <a:ea typeface="メイリオ"/>
              <a:cs typeface="メイリオ"/>
            </a:endParaRPr>
          </a:p>
          <a:p>
            <a:pPr algn="ctr"/>
            <a:r>
              <a:rPr kumimoji="1" lang="ja-JP" altLang="en-US" sz="1400" dirty="0">
                <a:latin typeface="メイリオ"/>
                <a:ea typeface="メイリオ"/>
                <a:cs typeface="メイリオ"/>
              </a:rPr>
              <a:t>利用計画案</a:t>
            </a:r>
            <a:endParaRPr kumimoji="1" lang="en-US" altLang="ja-JP" sz="1400" dirty="0">
              <a:latin typeface="メイリオ"/>
              <a:ea typeface="メイリオ"/>
              <a:cs typeface="メイリオ"/>
            </a:endParaRPr>
          </a:p>
        </p:txBody>
      </p:sp>
      <p:sp>
        <p:nvSpPr>
          <p:cNvPr id="9" name="正方形/長方形 8"/>
          <p:cNvSpPr/>
          <p:nvPr/>
        </p:nvSpPr>
        <p:spPr>
          <a:xfrm>
            <a:off x="5821123" y="3191094"/>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モニタリング</a:t>
            </a:r>
            <a:endParaRPr kumimoji="1" lang="en-US" altLang="ja-JP">
              <a:latin typeface="メイリオ"/>
              <a:ea typeface="メイリオ"/>
              <a:cs typeface="メイリオ"/>
            </a:endParaRPr>
          </a:p>
        </p:txBody>
      </p:sp>
      <p:sp>
        <p:nvSpPr>
          <p:cNvPr id="10" name="正方形/長方形 9"/>
          <p:cNvSpPr/>
          <p:nvPr/>
        </p:nvSpPr>
        <p:spPr>
          <a:xfrm>
            <a:off x="7699237" y="3191094"/>
            <a:ext cx="1019845"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終結</a:t>
            </a:r>
            <a:endParaRPr kumimoji="1" lang="en-US" altLang="ja-JP">
              <a:latin typeface="メイリオ"/>
              <a:ea typeface="メイリオ"/>
              <a:cs typeface="メイリオ"/>
            </a:endParaRPr>
          </a:p>
        </p:txBody>
      </p:sp>
      <p:cxnSp>
        <p:nvCxnSpPr>
          <p:cNvPr id="12" name="直線矢印コネクタ 11"/>
          <p:cNvCxnSpPr>
            <a:stCxn id="5" idx="3"/>
            <a:endCxn id="6" idx="1"/>
          </p:cNvCxnSpPr>
          <p:nvPr/>
        </p:nvCxnSpPr>
        <p:spPr>
          <a:xfrm>
            <a:off x="1919427" y="3669166"/>
            <a:ext cx="210389"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a:stCxn id="6" idx="3"/>
            <a:endCxn id="7" idx="1"/>
          </p:cNvCxnSpPr>
          <p:nvPr/>
        </p:nvCxnSpPr>
        <p:spPr>
          <a:xfrm>
            <a:off x="3765080" y="3669166"/>
            <a:ext cx="210389"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a:stCxn id="7" idx="3"/>
            <a:endCxn id="9" idx="1"/>
          </p:cNvCxnSpPr>
          <p:nvPr/>
        </p:nvCxnSpPr>
        <p:spPr>
          <a:xfrm flipV="1">
            <a:off x="5610733" y="3665013"/>
            <a:ext cx="210390"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8" name="直線矢印コネクタ 17"/>
          <p:cNvCxnSpPr>
            <a:stCxn id="9" idx="3"/>
            <a:endCxn id="10" idx="1"/>
          </p:cNvCxnSpPr>
          <p:nvPr/>
        </p:nvCxnSpPr>
        <p:spPr>
          <a:xfrm>
            <a:off x="7456387" y="3665013"/>
            <a:ext cx="242850"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0" name="カギ線コネクタ 19"/>
          <p:cNvCxnSpPr>
            <a:stCxn id="9" idx="0"/>
            <a:endCxn id="6" idx="0"/>
          </p:cNvCxnSpPr>
          <p:nvPr/>
        </p:nvCxnSpPr>
        <p:spPr>
          <a:xfrm rot="16200000" flipH="1" flipV="1">
            <a:off x="4791025" y="1347516"/>
            <a:ext cx="4153" cy="3691307"/>
          </a:xfrm>
          <a:prstGeom prst="bentConnector3">
            <a:avLst>
              <a:gd name="adj1" fmla="val -14300409"/>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49" name="角丸四角形 48"/>
          <p:cNvSpPr/>
          <p:nvPr/>
        </p:nvSpPr>
        <p:spPr>
          <a:xfrm>
            <a:off x="1130766"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受理</a:t>
            </a:r>
          </a:p>
        </p:txBody>
      </p:sp>
      <p:sp>
        <p:nvSpPr>
          <p:cNvPr id="50" name="角丸四角形 49"/>
          <p:cNvSpPr/>
          <p:nvPr/>
        </p:nvSpPr>
        <p:spPr>
          <a:xfrm>
            <a:off x="4895317" y="4019087"/>
            <a:ext cx="95680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介入</a:t>
            </a:r>
          </a:p>
        </p:txBody>
      </p:sp>
      <p:sp>
        <p:nvSpPr>
          <p:cNvPr id="51" name="正方形/長方形 50"/>
          <p:cNvSpPr/>
          <p:nvPr/>
        </p:nvSpPr>
        <p:spPr>
          <a:xfrm>
            <a:off x="5307771"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サービス等</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利用計画</a:t>
            </a:r>
            <a:endParaRPr kumimoji="1" lang="en-US" altLang="ja-JP" sz="1400">
              <a:latin typeface="メイリオ"/>
              <a:ea typeface="メイリオ"/>
              <a:cs typeface="メイリオ"/>
            </a:endParaRPr>
          </a:p>
        </p:txBody>
      </p:sp>
      <p:sp>
        <p:nvSpPr>
          <p:cNvPr id="52" name="正方形/長方形 51"/>
          <p:cNvSpPr/>
          <p:nvPr/>
        </p:nvSpPr>
        <p:spPr>
          <a:xfrm>
            <a:off x="3264603" y="4852125"/>
            <a:ext cx="666863" cy="635688"/>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支給</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決定</a:t>
            </a:r>
            <a:endParaRPr kumimoji="1" lang="en-US" altLang="ja-JP" sz="1400">
              <a:latin typeface="メイリオ"/>
              <a:ea typeface="メイリオ"/>
              <a:cs typeface="メイリオ"/>
            </a:endParaRPr>
          </a:p>
        </p:txBody>
      </p:sp>
      <p:cxnSp>
        <p:nvCxnSpPr>
          <p:cNvPr id="54" name="直線コネクタ 53"/>
          <p:cNvCxnSpPr>
            <a:stCxn id="6" idx="2"/>
          </p:cNvCxnSpPr>
          <p:nvPr/>
        </p:nvCxnSpPr>
        <p:spPr>
          <a:xfrm flipH="1">
            <a:off x="2064249" y="4143085"/>
            <a:ext cx="883199" cy="70904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55" name="正方形/長方形 54"/>
          <p:cNvSpPr/>
          <p:nvPr/>
        </p:nvSpPr>
        <p:spPr>
          <a:xfrm>
            <a:off x="4029486"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サービス</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担当者会議</a:t>
            </a:r>
            <a:endParaRPr kumimoji="1" lang="en-US" altLang="ja-JP" sz="1400">
              <a:latin typeface="メイリオ"/>
              <a:ea typeface="メイリオ"/>
              <a:cs typeface="メイリオ"/>
            </a:endParaRPr>
          </a:p>
        </p:txBody>
      </p:sp>
      <p:cxnSp>
        <p:nvCxnSpPr>
          <p:cNvPr id="57" name="直線コネクタ 56"/>
          <p:cNvCxnSpPr/>
          <p:nvPr/>
        </p:nvCxnSpPr>
        <p:spPr>
          <a:xfrm>
            <a:off x="5610733" y="4143085"/>
            <a:ext cx="870947" cy="70904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59" name="直線矢印コネクタ 58"/>
          <p:cNvCxnSpPr>
            <a:stCxn id="8" idx="3"/>
            <a:endCxn id="52" idx="1"/>
          </p:cNvCxnSpPr>
          <p:nvPr/>
        </p:nvCxnSpPr>
        <p:spPr>
          <a:xfrm>
            <a:off x="3152773" y="5169969"/>
            <a:ext cx="111830" cy="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1" name="直線矢印コネクタ 60"/>
          <p:cNvCxnSpPr>
            <a:stCxn id="52" idx="3"/>
            <a:endCxn id="55" idx="1"/>
          </p:cNvCxnSpPr>
          <p:nvPr/>
        </p:nvCxnSpPr>
        <p:spPr>
          <a:xfrm>
            <a:off x="3931466" y="5169969"/>
            <a:ext cx="98020" cy="8698"/>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3" name="直線矢印コネクタ 62"/>
          <p:cNvCxnSpPr>
            <a:stCxn id="55" idx="3"/>
            <a:endCxn id="51" idx="1"/>
          </p:cNvCxnSpPr>
          <p:nvPr/>
        </p:nvCxnSpPr>
        <p:spPr>
          <a:xfrm>
            <a:off x="5203395" y="5178667"/>
            <a:ext cx="104376" cy="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4" name="角丸四角形 63"/>
          <p:cNvSpPr/>
          <p:nvPr/>
        </p:nvSpPr>
        <p:spPr>
          <a:xfrm>
            <a:off x="289242"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受付</a:t>
            </a:r>
          </a:p>
        </p:txBody>
      </p:sp>
      <p:sp>
        <p:nvSpPr>
          <p:cNvPr id="32" name="正方形/長方形 31"/>
          <p:cNvSpPr/>
          <p:nvPr/>
        </p:nvSpPr>
        <p:spPr>
          <a:xfrm>
            <a:off x="6622618"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継続サービス利用支援</a:t>
            </a:r>
          </a:p>
        </p:txBody>
      </p:sp>
      <p:cxnSp>
        <p:nvCxnSpPr>
          <p:cNvPr id="35" name="直線コネクタ 34"/>
          <p:cNvCxnSpPr>
            <a:endCxn id="32" idx="0"/>
          </p:cNvCxnSpPr>
          <p:nvPr/>
        </p:nvCxnSpPr>
        <p:spPr>
          <a:xfrm>
            <a:off x="6622618" y="3940965"/>
            <a:ext cx="586955" cy="91116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48" name="角丸四角形 47"/>
          <p:cNvSpPr/>
          <p:nvPr/>
        </p:nvSpPr>
        <p:spPr>
          <a:xfrm>
            <a:off x="6367094" y="4019087"/>
            <a:ext cx="95680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評価</a:t>
            </a:r>
          </a:p>
        </p:txBody>
      </p:sp>
      <p:sp>
        <p:nvSpPr>
          <p:cNvPr id="31" name="角丸四角形 30"/>
          <p:cNvSpPr/>
          <p:nvPr/>
        </p:nvSpPr>
        <p:spPr>
          <a:xfrm>
            <a:off x="7062712" y="104183"/>
            <a:ext cx="1977656" cy="45720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smtClean="0"/>
              <a:t>基礎／発展／講師説明</a:t>
            </a:r>
          </a:p>
          <a:p>
            <a:pPr algn="ctr"/>
            <a:r>
              <a:rPr kumimoji="1" lang="en-US" altLang="ja-JP" sz="1200" smtClean="0"/>
              <a:t>【</a:t>
            </a:r>
            <a:r>
              <a:rPr kumimoji="1" lang="ja-JP" altLang="en-US" sz="1200" smtClean="0"/>
              <a:t>カリキュラム外</a:t>
            </a:r>
            <a:r>
              <a:rPr kumimoji="1" lang="en-US" altLang="ja-JP" sz="1200" smtClean="0"/>
              <a:t>】</a:t>
            </a:r>
            <a:endParaRPr kumimoji="1" lang="ja-JP" altLang="en-US" sz="1200"/>
          </a:p>
        </p:txBody>
      </p:sp>
    </p:spTree>
    <p:extLst>
      <p:ext uri="{BB962C8B-B14F-4D97-AF65-F5344CB8AC3E}">
        <p14:creationId xmlns:p14="http://schemas.microsoft.com/office/powerpoint/2010/main" val="279763994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TotalTime>
  <Words>12892</Words>
  <Application>Microsoft Office PowerPoint</Application>
  <PresentationFormat>画面に合わせる (4:3)</PresentationFormat>
  <Paragraphs>1621</Paragraphs>
  <Slides>75</Slides>
  <Notes>65</Notes>
  <HiddenSlides>1</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75</vt:i4>
      </vt:variant>
    </vt:vector>
  </HeadingPairs>
  <TitlesOfParts>
    <vt:vector size="86" baseType="lpstr">
      <vt:lpstr>ＤＨＰ特太ゴシック体</vt:lpstr>
      <vt:lpstr>ＭＳ Ｐゴシック</vt:lpstr>
      <vt:lpstr>ＭＳ ゴシック</vt:lpstr>
      <vt:lpstr>新細明體</vt:lpstr>
      <vt:lpstr>メイリオ</vt:lpstr>
      <vt:lpstr>游ゴシック</vt:lpstr>
      <vt:lpstr>游ゴシック Light</vt:lpstr>
      <vt:lpstr>Arial</vt:lpstr>
      <vt:lpstr>Calibri</vt:lpstr>
      <vt:lpstr>Wingdings</vt:lpstr>
      <vt:lpstr>Office テーマ</vt:lpstr>
      <vt:lpstr>相談支援における ケアマネジメント手法とそのプロセス  Ⅰ ケアマネジメントとそのプロセス、基本的視点 Ⅱ 多職種連携とチームアプローチ</vt:lpstr>
      <vt:lpstr>PowerPoint プレゼンテーション</vt:lpstr>
      <vt:lpstr>PowerPoint プレゼンテーション</vt:lpstr>
      <vt:lpstr>PowerPoint プレゼンテーション</vt:lpstr>
      <vt:lpstr>相談支援における ケアマネジメント手法とそのプロセスⅠ - ケアマネジメントとそのプロセス、基本的視点 -</vt:lpstr>
      <vt:lpstr>PowerPoint プレゼンテーション</vt:lpstr>
      <vt:lpstr>【復習】 相談支援の目的</vt:lpstr>
      <vt:lpstr>【復習】相談支援の基本的視点</vt:lpstr>
      <vt:lpstr>【復習】ケアマネジメントプロセス 　　　　サービス等利用計画作成の流れ</vt:lpstr>
      <vt:lpstr>PowerPoint プレゼンテーション</vt:lpstr>
      <vt:lpstr>あなたが電話を受けたら、この後どうしますか？</vt:lpstr>
      <vt:lpstr>§１ 関係性の構築とインテーク・アセスメント 　　　　　　　　　　　　　　　（初期相談）</vt:lpstr>
      <vt:lpstr>§１ 関係性の構築とインテーク・アセスメント 　　　　　　　　　　　　　　　（初期相談）</vt:lpstr>
      <vt:lpstr>§１ 関係性の構築とインテーク・アセスメント 　　　　　　　　　　　　　　　（初期相談）</vt:lpstr>
      <vt:lpstr>初回面談</vt:lpstr>
      <vt:lpstr>§１ 関係性の構築とインテーク・アセスメント 　　　　　　　　　　　　　　　（初期相談）</vt:lpstr>
      <vt:lpstr>§１ 関係性の構築とインテークアセスメント 　　　　　　　　　　　　　　　（初期相談）</vt:lpstr>
      <vt:lpstr>その後の経過（１）</vt:lpstr>
      <vt:lpstr>§２ アセスメント －情報の収集と分析－</vt:lpstr>
      <vt:lpstr>その後の経過（2-1）</vt:lpstr>
      <vt:lpstr>その後の経過（2-2）</vt:lpstr>
      <vt:lpstr>家族等から</vt:lpstr>
      <vt:lpstr>医療スタッフから</vt:lpstr>
      <vt:lpstr>アセスメントとは（１）</vt:lpstr>
      <vt:lpstr>アセスメントとは（２）</vt:lpstr>
      <vt:lpstr>参考：総合的・多角的なアセスメントの枠組み例（厚生労働省ケアガイドライン）</vt:lpstr>
      <vt:lpstr>参考： 総合的・多角的なアセスメントの枠組み例（見立ての構造化）</vt:lpstr>
      <vt:lpstr>インテーク・アセスメントの留意点</vt:lpstr>
      <vt:lpstr>PowerPoint プレゼンテーション</vt:lpstr>
      <vt:lpstr>ニーズ整理の留意点</vt:lpstr>
      <vt:lpstr>PowerPoint プレゼンテーション</vt:lpstr>
      <vt:lpstr>ニーズ整理の方法（１）</vt:lpstr>
      <vt:lpstr>PowerPoint プレゼンテーション</vt:lpstr>
      <vt:lpstr>ニーズ整理の方法（２）</vt:lpstr>
      <vt:lpstr>ニーズ整理の方法（３）</vt:lpstr>
      <vt:lpstr>その後の経過（３）</vt:lpstr>
      <vt:lpstr>§３ プランニング</vt:lpstr>
      <vt:lpstr>PowerPoint プレゼンテーション</vt:lpstr>
      <vt:lpstr>  サービス等利用計画の作成に当たって  『サービス等利用計画作成サポートブック』 から</vt:lpstr>
      <vt:lpstr>PowerPoint プレゼンテーション</vt:lpstr>
      <vt:lpstr>PowerPoint プレゼンテーション</vt:lpstr>
      <vt:lpstr>PowerPoint プレゼンテーション</vt:lpstr>
      <vt:lpstr>PowerPoint プレゼンテーション</vt:lpstr>
      <vt:lpstr>§３ プランニング</vt:lpstr>
      <vt:lpstr>§４ モニタリングと評価・終結</vt:lpstr>
      <vt:lpstr>PowerPoint プレゼンテーション</vt:lpstr>
      <vt:lpstr>モニタリング</vt:lpstr>
      <vt:lpstr>PowerPoint プレゼンテーション</vt:lpstr>
      <vt:lpstr>その後の経過（4-1）</vt:lpstr>
      <vt:lpstr>その後の経過（4-2）</vt:lpstr>
      <vt:lpstr>PowerPoint プレゼンテーション</vt:lpstr>
      <vt:lpstr>PowerPoint プレゼンテーション</vt:lpstr>
      <vt:lpstr>その後の物語（２）</vt:lpstr>
      <vt:lpstr>終結</vt:lpstr>
      <vt:lpstr>エコマップ</vt:lpstr>
      <vt:lpstr>PowerPoint プレゼンテーション</vt:lpstr>
      <vt:lpstr>ところで…そもそも連携・チームとは？</vt:lpstr>
      <vt:lpstr>それぞれの持つ意味（簡略） （相談支援を軸として）</vt:lpstr>
      <vt:lpstr>連携関連用語の段階整理</vt:lpstr>
      <vt:lpstr>連携の定義</vt:lpstr>
      <vt:lpstr>多職種連携 ～地域生活を支援するということは～</vt:lpstr>
      <vt:lpstr>PowerPoint プレゼンテーション</vt:lpstr>
      <vt:lpstr>多職種連携やチーム支援の範囲（段階）</vt:lpstr>
      <vt:lpstr>２．多職種連携とチーム支援の 　　　　　　重要性（必要性）の理解</vt:lpstr>
      <vt:lpstr>多職種連携・チーム支援の重要性の５つの認識</vt:lpstr>
      <vt:lpstr>PowerPoint プレゼンテーション</vt:lpstr>
      <vt:lpstr>PowerPoint プレゼンテーション</vt:lpstr>
      <vt:lpstr>３．相談支援とサビ管等及びその他の連携</vt:lpstr>
      <vt:lpstr>ケアマネジメントプロセス（≒相談支援）</vt:lpstr>
      <vt:lpstr>PowerPoint プレゼンテーション</vt:lpstr>
      <vt:lpstr>多職種連携・チーム支援は ケアマネジメントプロセス（展開過程）ともリンクする②</vt:lpstr>
      <vt:lpstr>４．多職種連携・チーム支援の留意点</vt:lpstr>
      <vt:lpstr>多職種連携・チーム支援の実践</vt:lpstr>
      <vt:lpstr>これからの実践に向けて （初任→現任に向けた実践チェック項目）</vt:lpstr>
      <vt:lpstr>【まとめ】思い出そう、基盤となる「価値」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相談支援(障害児者支援)の基本的視点</dc:title>
  <cp:lastModifiedBy>江端 潤(ebata-jun01)</cp:lastModifiedBy>
  <cp:revision>28</cp:revision>
  <dcterms:modified xsi:type="dcterms:W3CDTF">2019-10-09T06:32:34Z</dcterms:modified>
</cp:coreProperties>
</file>