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74" r:id="rId2"/>
    <p:sldId id="275" r:id="rId3"/>
    <p:sldId id="952" r:id="rId4"/>
    <p:sldId id="954" r:id="rId5"/>
    <p:sldId id="955" r:id="rId6"/>
    <p:sldId id="970" r:id="rId7"/>
    <p:sldId id="956" r:id="rId8"/>
    <p:sldId id="958" r:id="rId9"/>
    <p:sldId id="957" r:id="rId10"/>
    <p:sldId id="959" r:id="rId11"/>
    <p:sldId id="960" r:id="rId12"/>
    <p:sldId id="257" r:id="rId13"/>
    <p:sldId id="961" r:id="rId14"/>
    <p:sldId id="962" r:id="rId15"/>
    <p:sldId id="259" r:id="rId16"/>
    <p:sldId id="967" r:id="rId17"/>
    <p:sldId id="963" r:id="rId18"/>
    <p:sldId id="964" r:id="rId19"/>
    <p:sldId id="965" r:id="rId20"/>
    <p:sldId id="966" r:id="rId21"/>
    <p:sldId id="968" r:id="rId22"/>
    <p:sldId id="969" r:id="rId23"/>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9" autoAdjust="0"/>
    <p:restoredTop sz="94660"/>
  </p:normalViewPr>
  <p:slideViewPr>
    <p:cSldViewPr snapToGrid="0">
      <p:cViewPr varScale="1">
        <p:scale>
          <a:sx n="63" d="100"/>
          <a:sy n="63" d="100"/>
        </p:scale>
        <p:origin x="1180" y="60"/>
      </p:cViewPr>
      <p:guideLst/>
    </p:cSldViewPr>
  </p:slideViewPr>
  <p:notesTextViewPr>
    <p:cViewPr>
      <p:scale>
        <a:sx n="1" d="1"/>
        <a:sy n="1" d="1"/>
      </p:scale>
      <p:origin x="0" y="0"/>
    </p:cViewPr>
  </p:notesTextViewPr>
  <p:sorterViewPr>
    <p:cViewPr>
      <p:scale>
        <a:sx n="100" d="100"/>
        <a:sy n="100" d="100"/>
      </p:scale>
      <p:origin x="0" y="-6859"/>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presProps" Target="presProps.xml" />
  <Relationship Id="rId3" Type="http://schemas.openxmlformats.org/officeDocument/2006/relationships/slide" Target="slides/slide2.xml" />
  <Relationship Id="rId21" Type="http://schemas.openxmlformats.org/officeDocument/2006/relationships/slide" Target="slides/slide20.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handoutMaster" Target="handoutMasters/handoutMaster1.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notesMaster" Target="notesMasters/notesMaster1.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theme" Target="theme/theme1.xml" />
  <Relationship Id="rId10" Type="http://schemas.openxmlformats.org/officeDocument/2006/relationships/slide" Target="slides/slide9.xml" />
  <Relationship Id="rId19" Type="http://schemas.openxmlformats.org/officeDocument/2006/relationships/slide" Target="slides/slide18.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viewProps" Target="viewProps.xml" />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5E8330-70AF-4164-BC83-703AB78CCE4B}"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kumimoji="1" lang="ja-JP" altLang="en-US"/>
        </a:p>
      </dgm:t>
    </dgm:pt>
    <dgm:pt modelId="{D2FA635B-F8BB-49A6-B7EC-323B8682F823}">
      <dgm:prSet/>
      <dgm:spPr/>
      <dgm:t>
        <a:bodyPr/>
        <a:lstStyle/>
        <a:p>
          <a:r>
            <a:rPr kumimoji="1" lang="en-US"/>
            <a:t>1</a:t>
          </a:r>
          <a:r>
            <a:rPr kumimoji="1" lang="ja-JP"/>
            <a:t>．障害福祉等の制度に関する講義</a:t>
          </a:r>
          <a:endParaRPr lang="ja-JP"/>
        </a:p>
      </dgm:t>
    </dgm:pt>
    <dgm:pt modelId="{40CCEB48-5FF2-452C-A24C-044A74DC16CE}" type="parTrans" cxnId="{CF3D6F00-DE36-4F79-ADFA-EC078338CBB5}">
      <dgm:prSet/>
      <dgm:spPr/>
      <dgm:t>
        <a:bodyPr/>
        <a:lstStyle/>
        <a:p>
          <a:endParaRPr kumimoji="1" lang="ja-JP" altLang="en-US"/>
        </a:p>
      </dgm:t>
    </dgm:pt>
    <dgm:pt modelId="{87D82E73-0AD6-488C-986D-B6DB2E1CB48A}" type="sibTrans" cxnId="{CF3D6F00-DE36-4F79-ADFA-EC078338CBB5}">
      <dgm:prSet/>
      <dgm:spPr/>
      <dgm:t>
        <a:bodyPr/>
        <a:lstStyle/>
        <a:p>
          <a:endParaRPr kumimoji="1" lang="ja-JP" altLang="en-US"/>
        </a:p>
      </dgm:t>
    </dgm:pt>
    <dgm:pt modelId="{5C7717E4-59D0-4ECF-8B4C-39F4DA6AA1A1}">
      <dgm:prSet/>
      <dgm:spPr/>
      <dgm:t>
        <a:bodyPr/>
        <a:lstStyle/>
        <a:p>
          <a:r>
            <a:rPr kumimoji="1" lang="en-US"/>
            <a:t>2</a:t>
          </a:r>
          <a:r>
            <a:rPr kumimoji="1" lang="ja-JP"/>
            <a:t>．サービス提供に関する講義及び演習</a:t>
          </a:r>
          <a:endParaRPr lang="ja-JP"/>
        </a:p>
      </dgm:t>
    </dgm:pt>
    <dgm:pt modelId="{66AE7A26-6E93-4AF6-A9C8-A5116C82680B}" type="parTrans" cxnId="{A9AEFE30-7868-4389-ABF8-EACD3C634577}">
      <dgm:prSet/>
      <dgm:spPr/>
      <dgm:t>
        <a:bodyPr/>
        <a:lstStyle/>
        <a:p>
          <a:endParaRPr kumimoji="1" lang="ja-JP" altLang="en-US"/>
        </a:p>
      </dgm:t>
    </dgm:pt>
    <dgm:pt modelId="{31F3A4BB-DC2D-4745-9F51-230AD4F481D8}" type="sibTrans" cxnId="{A9AEFE30-7868-4389-ABF8-EACD3C634577}">
      <dgm:prSet/>
      <dgm:spPr/>
      <dgm:t>
        <a:bodyPr/>
        <a:lstStyle/>
        <a:p>
          <a:endParaRPr kumimoji="1" lang="ja-JP" altLang="en-US"/>
        </a:p>
      </dgm:t>
    </dgm:pt>
    <dgm:pt modelId="{01B1F2FD-4CA0-4E8F-AC40-B51B345DA10F}">
      <dgm:prSet/>
      <dgm:spPr/>
      <dgm:t>
        <a:bodyPr/>
        <a:lstStyle/>
        <a:p>
          <a:r>
            <a:rPr kumimoji="1" lang="en-US"/>
            <a:t>3</a:t>
          </a:r>
          <a:r>
            <a:rPr kumimoji="1" lang="ja-JP"/>
            <a:t>．人材育成の手法に関する講義及び演習</a:t>
          </a:r>
          <a:endParaRPr lang="ja-JP"/>
        </a:p>
      </dgm:t>
    </dgm:pt>
    <dgm:pt modelId="{11A3C136-2EC8-4F00-A104-55F9F09FD823}" type="parTrans" cxnId="{56ADB12C-1DA3-4E80-A971-5E356144E929}">
      <dgm:prSet/>
      <dgm:spPr/>
      <dgm:t>
        <a:bodyPr/>
        <a:lstStyle/>
        <a:p>
          <a:endParaRPr kumimoji="1" lang="ja-JP" altLang="en-US"/>
        </a:p>
      </dgm:t>
    </dgm:pt>
    <dgm:pt modelId="{65E1DFB6-AC22-437F-8FD9-E0F5CF7E7222}" type="sibTrans" cxnId="{56ADB12C-1DA3-4E80-A971-5E356144E929}">
      <dgm:prSet/>
      <dgm:spPr/>
      <dgm:t>
        <a:bodyPr/>
        <a:lstStyle/>
        <a:p>
          <a:endParaRPr kumimoji="1" lang="ja-JP" altLang="en-US"/>
        </a:p>
      </dgm:t>
    </dgm:pt>
    <dgm:pt modelId="{92D6F630-5B0B-4984-ADB4-35EC0EF0751E}">
      <dgm:prSet/>
      <dgm:spPr/>
      <dgm:t>
        <a:bodyPr/>
        <a:lstStyle/>
        <a:p>
          <a:r>
            <a:rPr kumimoji="1" lang="en-US"/>
            <a:t>4</a:t>
          </a:r>
          <a:r>
            <a:rPr kumimoji="1" lang="ja-JP"/>
            <a:t>．多職種及び地域連携に関する講義及び演習</a:t>
          </a:r>
          <a:endParaRPr lang="ja-JP"/>
        </a:p>
      </dgm:t>
    </dgm:pt>
    <dgm:pt modelId="{0299F9D2-BF14-467C-8BED-7F1F0A0D1C47}" type="parTrans" cxnId="{79336B48-FB0D-4A3F-9DD9-16EA5263AF0C}">
      <dgm:prSet/>
      <dgm:spPr/>
      <dgm:t>
        <a:bodyPr/>
        <a:lstStyle/>
        <a:p>
          <a:endParaRPr kumimoji="1" lang="ja-JP" altLang="en-US"/>
        </a:p>
      </dgm:t>
    </dgm:pt>
    <dgm:pt modelId="{D874358E-EF9F-4E78-8C19-2CC930D013B3}" type="sibTrans" cxnId="{79336B48-FB0D-4A3F-9DD9-16EA5263AF0C}">
      <dgm:prSet/>
      <dgm:spPr/>
      <dgm:t>
        <a:bodyPr/>
        <a:lstStyle/>
        <a:p>
          <a:endParaRPr kumimoji="1" lang="ja-JP" altLang="en-US"/>
        </a:p>
      </dgm:t>
    </dgm:pt>
    <dgm:pt modelId="{B8B20ADD-9141-4A74-8255-880CD2A55B5D}" type="pres">
      <dgm:prSet presAssocID="{915E8330-70AF-4164-BC83-703AB78CCE4B}" presName="CompostProcess" presStyleCnt="0">
        <dgm:presLayoutVars>
          <dgm:dir/>
          <dgm:resizeHandles val="exact"/>
        </dgm:presLayoutVars>
      </dgm:prSet>
      <dgm:spPr/>
    </dgm:pt>
    <dgm:pt modelId="{760B65F8-D4A1-4C12-8AE5-4DB50338CF17}" type="pres">
      <dgm:prSet presAssocID="{915E8330-70AF-4164-BC83-703AB78CCE4B}" presName="arrow" presStyleLbl="bgShp" presStyleIdx="0" presStyleCnt="1"/>
      <dgm:spPr/>
    </dgm:pt>
    <dgm:pt modelId="{A30BA531-C0A1-4C1E-BB7A-2F638184E28F}" type="pres">
      <dgm:prSet presAssocID="{915E8330-70AF-4164-BC83-703AB78CCE4B}" presName="linearProcess" presStyleCnt="0"/>
      <dgm:spPr/>
    </dgm:pt>
    <dgm:pt modelId="{497AB9C4-C82D-4526-9478-0D6F4B7574CE}" type="pres">
      <dgm:prSet presAssocID="{D2FA635B-F8BB-49A6-B7EC-323B8682F823}" presName="textNode" presStyleLbl="node1" presStyleIdx="0" presStyleCnt="4">
        <dgm:presLayoutVars>
          <dgm:bulletEnabled val="1"/>
        </dgm:presLayoutVars>
      </dgm:prSet>
      <dgm:spPr/>
    </dgm:pt>
    <dgm:pt modelId="{0C36ED8D-C4CF-43B7-B867-29603037402B}" type="pres">
      <dgm:prSet presAssocID="{87D82E73-0AD6-488C-986D-B6DB2E1CB48A}" presName="sibTrans" presStyleCnt="0"/>
      <dgm:spPr/>
    </dgm:pt>
    <dgm:pt modelId="{AE61A956-645D-408D-A2AD-BD5D8D64ADAF}" type="pres">
      <dgm:prSet presAssocID="{5C7717E4-59D0-4ECF-8B4C-39F4DA6AA1A1}" presName="textNode" presStyleLbl="node1" presStyleIdx="1" presStyleCnt="4">
        <dgm:presLayoutVars>
          <dgm:bulletEnabled val="1"/>
        </dgm:presLayoutVars>
      </dgm:prSet>
      <dgm:spPr/>
    </dgm:pt>
    <dgm:pt modelId="{5C42E6B6-6BB0-4F99-A3F2-F128BD739788}" type="pres">
      <dgm:prSet presAssocID="{31F3A4BB-DC2D-4745-9F51-230AD4F481D8}" presName="sibTrans" presStyleCnt="0"/>
      <dgm:spPr/>
    </dgm:pt>
    <dgm:pt modelId="{96DF3CEC-1533-454F-95C5-3388A6C7FDE2}" type="pres">
      <dgm:prSet presAssocID="{01B1F2FD-4CA0-4E8F-AC40-B51B345DA10F}" presName="textNode" presStyleLbl="node1" presStyleIdx="2" presStyleCnt="4">
        <dgm:presLayoutVars>
          <dgm:bulletEnabled val="1"/>
        </dgm:presLayoutVars>
      </dgm:prSet>
      <dgm:spPr/>
    </dgm:pt>
    <dgm:pt modelId="{DB2AB68B-8D90-49B3-BC51-F5917F490474}" type="pres">
      <dgm:prSet presAssocID="{65E1DFB6-AC22-437F-8FD9-E0F5CF7E7222}" presName="sibTrans" presStyleCnt="0"/>
      <dgm:spPr/>
    </dgm:pt>
    <dgm:pt modelId="{97BBC190-7F9B-467C-BF92-301BB89F21EC}" type="pres">
      <dgm:prSet presAssocID="{92D6F630-5B0B-4984-ADB4-35EC0EF0751E}" presName="textNode" presStyleLbl="node1" presStyleIdx="3" presStyleCnt="4">
        <dgm:presLayoutVars>
          <dgm:bulletEnabled val="1"/>
        </dgm:presLayoutVars>
      </dgm:prSet>
      <dgm:spPr/>
    </dgm:pt>
  </dgm:ptLst>
  <dgm:cxnLst>
    <dgm:cxn modelId="{CF3D6F00-DE36-4F79-ADFA-EC078338CBB5}" srcId="{915E8330-70AF-4164-BC83-703AB78CCE4B}" destId="{D2FA635B-F8BB-49A6-B7EC-323B8682F823}" srcOrd="0" destOrd="0" parTransId="{40CCEB48-5FF2-452C-A24C-044A74DC16CE}" sibTransId="{87D82E73-0AD6-488C-986D-B6DB2E1CB48A}"/>
    <dgm:cxn modelId="{56ADB12C-1DA3-4E80-A971-5E356144E929}" srcId="{915E8330-70AF-4164-BC83-703AB78CCE4B}" destId="{01B1F2FD-4CA0-4E8F-AC40-B51B345DA10F}" srcOrd="2" destOrd="0" parTransId="{11A3C136-2EC8-4F00-A104-55F9F09FD823}" sibTransId="{65E1DFB6-AC22-437F-8FD9-E0F5CF7E7222}"/>
    <dgm:cxn modelId="{A9AEFE30-7868-4389-ABF8-EACD3C634577}" srcId="{915E8330-70AF-4164-BC83-703AB78CCE4B}" destId="{5C7717E4-59D0-4ECF-8B4C-39F4DA6AA1A1}" srcOrd="1" destOrd="0" parTransId="{66AE7A26-6E93-4AF6-A9C8-A5116C82680B}" sibTransId="{31F3A4BB-DC2D-4745-9F51-230AD4F481D8}"/>
    <dgm:cxn modelId="{D257F73B-49AA-4E77-8F9A-1B9478A6178C}" type="presOf" srcId="{915E8330-70AF-4164-BC83-703AB78CCE4B}" destId="{B8B20ADD-9141-4A74-8255-880CD2A55B5D}" srcOrd="0" destOrd="0" presId="urn:microsoft.com/office/officeart/2005/8/layout/hProcess9"/>
    <dgm:cxn modelId="{79336B48-FB0D-4A3F-9DD9-16EA5263AF0C}" srcId="{915E8330-70AF-4164-BC83-703AB78CCE4B}" destId="{92D6F630-5B0B-4984-ADB4-35EC0EF0751E}" srcOrd="3" destOrd="0" parTransId="{0299F9D2-BF14-467C-8BED-7F1F0A0D1C47}" sibTransId="{D874358E-EF9F-4E78-8C19-2CC930D013B3}"/>
    <dgm:cxn modelId="{16C532A2-CECA-4F86-82D4-AD8D4D01E2F2}" type="presOf" srcId="{92D6F630-5B0B-4984-ADB4-35EC0EF0751E}" destId="{97BBC190-7F9B-467C-BF92-301BB89F21EC}" srcOrd="0" destOrd="0" presId="urn:microsoft.com/office/officeart/2005/8/layout/hProcess9"/>
    <dgm:cxn modelId="{F87ED2AC-ED54-4235-A342-AC751EAA3144}" type="presOf" srcId="{01B1F2FD-4CA0-4E8F-AC40-B51B345DA10F}" destId="{96DF3CEC-1533-454F-95C5-3388A6C7FDE2}" srcOrd="0" destOrd="0" presId="urn:microsoft.com/office/officeart/2005/8/layout/hProcess9"/>
    <dgm:cxn modelId="{A61E03E8-DE0F-41E3-8FC5-455CD2F7C5E2}" type="presOf" srcId="{D2FA635B-F8BB-49A6-B7EC-323B8682F823}" destId="{497AB9C4-C82D-4526-9478-0D6F4B7574CE}" srcOrd="0" destOrd="0" presId="urn:microsoft.com/office/officeart/2005/8/layout/hProcess9"/>
    <dgm:cxn modelId="{1FD0DFED-1456-453D-91B6-034E8E7B474B}" type="presOf" srcId="{5C7717E4-59D0-4ECF-8B4C-39F4DA6AA1A1}" destId="{AE61A956-645D-408D-A2AD-BD5D8D64ADAF}" srcOrd="0" destOrd="0" presId="urn:microsoft.com/office/officeart/2005/8/layout/hProcess9"/>
    <dgm:cxn modelId="{EE889247-6140-4797-9AAF-81365F91974A}" type="presParOf" srcId="{B8B20ADD-9141-4A74-8255-880CD2A55B5D}" destId="{760B65F8-D4A1-4C12-8AE5-4DB50338CF17}" srcOrd="0" destOrd="0" presId="urn:microsoft.com/office/officeart/2005/8/layout/hProcess9"/>
    <dgm:cxn modelId="{E3D683CA-48CE-40EF-B2E9-189F411566C3}" type="presParOf" srcId="{B8B20ADD-9141-4A74-8255-880CD2A55B5D}" destId="{A30BA531-C0A1-4C1E-BB7A-2F638184E28F}" srcOrd="1" destOrd="0" presId="urn:microsoft.com/office/officeart/2005/8/layout/hProcess9"/>
    <dgm:cxn modelId="{FF0ABAB1-7C36-400F-B820-ACEF62795447}" type="presParOf" srcId="{A30BA531-C0A1-4C1E-BB7A-2F638184E28F}" destId="{497AB9C4-C82D-4526-9478-0D6F4B7574CE}" srcOrd="0" destOrd="0" presId="urn:microsoft.com/office/officeart/2005/8/layout/hProcess9"/>
    <dgm:cxn modelId="{CD7EBCCD-3400-4480-908E-A782C0C02B94}" type="presParOf" srcId="{A30BA531-C0A1-4C1E-BB7A-2F638184E28F}" destId="{0C36ED8D-C4CF-43B7-B867-29603037402B}" srcOrd="1" destOrd="0" presId="urn:microsoft.com/office/officeart/2005/8/layout/hProcess9"/>
    <dgm:cxn modelId="{1F7A1827-BC54-48A7-9231-6D2C0B412344}" type="presParOf" srcId="{A30BA531-C0A1-4C1E-BB7A-2F638184E28F}" destId="{AE61A956-645D-408D-A2AD-BD5D8D64ADAF}" srcOrd="2" destOrd="0" presId="urn:microsoft.com/office/officeart/2005/8/layout/hProcess9"/>
    <dgm:cxn modelId="{BF7D4AEF-C180-4E73-A3EC-195EA26C578D}" type="presParOf" srcId="{A30BA531-C0A1-4C1E-BB7A-2F638184E28F}" destId="{5C42E6B6-6BB0-4F99-A3F2-F128BD739788}" srcOrd="3" destOrd="0" presId="urn:microsoft.com/office/officeart/2005/8/layout/hProcess9"/>
    <dgm:cxn modelId="{5735F3FC-5B9D-4297-AD5E-094C6F256CBC}" type="presParOf" srcId="{A30BA531-C0A1-4C1E-BB7A-2F638184E28F}" destId="{96DF3CEC-1533-454F-95C5-3388A6C7FDE2}" srcOrd="4" destOrd="0" presId="urn:microsoft.com/office/officeart/2005/8/layout/hProcess9"/>
    <dgm:cxn modelId="{22F3F4F0-B8B4-4400-83B8-30A1C29F066B}" type="presParOf" srcId="{A30BA531-C0A1-4C1E-BB7A-2F638184E28F}" destId="{DB2AB68B-8D90-49B3-BC51-F5917F490474}" srcOrd="5" destOrd="0" presId="urn:microsoft.com/office/officeart/2005/8/layout/hProcess9"/>
    <dgm:cxn modelId="{51197684-E071-43CA-B839-37AB4510CC96}" type="presParOf" srcId="{A30BA531-C0A1-4C1E-BB7A-2F638184E28F}" destId="{97BBC190-7F9B-467C-BF92-301BB89F21EC}"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B65F8-D4A1-4C12-8AE5-4DB50338CF17}">
      <dsp:nvSpPr>
        <dsp:cNvPr id="0" name=""/>
        <dsp:cNvSpPr/>
      </dsp:nvSpPr>
      <dsp:spPr>
        <a:xfrm>
          <a:off x="635698" y="0"/>
          <a:ext cx="7204586" cy="5232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AB9C4-C82D-4526-9478-0D6F4B7574CE}">
      <dsp:nvSpPr>
        <dsp:cNvPr id="0" name=""/>
        <dsp:cNvSpPr/>
      </dsp:nvSpPr>
      <dsp:spPr>
        <a:xfrm>
          <a:off x="4242" y="1569719"/>
          <a:ext cx="2040361" cy="209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1</a:t>
          </a:r>
          <a:r>
            <a:rPr kumimoji="1" lang="ja-JP" sz="2500" kern="1200"/>
            <a:t>．障害福祉等の制度に関する講義</a:t>
          </a:r>
          <a:endParaRPr lang="ja-JP" sz="2500" kern="1200"/>
        </a:p>
      </dsp:txBody>
      <dsp:txXfrm>
        <a:off x="103844" y="1669321"/>
        <a:ext cx="1841157" cy="1893756"/>
      </dsp:txXfrm>
    </dsp:sp>
    <dsp:sp modelId="{AE61A956-645D-408D-A2AD-BD5D8D64ADAF}">
      <dsp:nvSpPr>
        <dsp:cNvPr id="0" name=""/>
        <dsp:cNvSpPr/>
      </dsp:nvSpPr>
      <dsp:spPr>
        <a:xfrm>
          <a:off x="2146621" y="1569719"/>
          <a:ext cx="2040361" cy="209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2</a:t>
          </a:r>
          <a:r>
            <a:rPr kumimoji="1" lang="ja-JP" sz="2500" kern="1200"/>
            <a:t>．サービス提供に関する講義及び演習</a:t>
          </a:r>
          <a:endParaRPr lang="ja-JP" sz="2500" kern="1200"/>
        </a:p>
      </dsp:txBody>
      <dsp:txXfrm>
        <a:off x="2246223" y="1669321"/>
        <a:ext cx="1841157" cy="1893756"/>
      </dsp:txXfrm>
    </dsp:sp>
    <dsp:sp modelId="{96DF3CEC-1533-454F-95C5-3388A6C7FDE2}">
      <dsp:nvSpPr>
        <dsp:cNvPr id="0" name=""/>
        <dsp:cNvSpPr/>
      </dsp:nvSpPr>
      <dsp:spPr>
        <a:xfrm>
          <a:off x="4289001" y="1569719"/>
          <a:ext cx="2040361" cy="209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3</a:t>
          </a:r>
          <a:r>
            <a:rPr kumimoji="1" lang="ja-JP" sz="2500" kern="1200"/>
            <a:t>．人材育成の手法に関する講義及び演習</a:t>
          </a:r>
          <a:endParaRPr lang="ja-JP" sz="2500" kern="1200"/>
        </a:p>
      </dsp:txBody>
      <dsp:txXfrm>
        <a:off x="4388603" y="1669321"/>
        <a:ext cx="1841157" cy="1893756"/>
      </dsp:txXfrm>
    </dsp:sp>
    <dsp:sp modelId="{97BBC190-7F9B-467C-BF92-301BB89F21EC}">
      <dsp:nvSpPr>
        <dsp:cNvPr id="0" name=""/>
        <dsp:cNvSpPr/>
      </dsp:nvSpPr>
      <dsp:spPr>
        <a:xfrm>
          <a:off x="6431380" y="1569719"/>
          <a:ext cx="2040361" cy="2092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kumimoji="1" lang="en-US" sz="2500" kern="1200"/>
            <a:t>4</a:t>
          </a:r>
          <a:r>
            <a:rPr kumimoji="1" lang="ja-JP" sz="2500" kern="1200"/>
            <a:t>．多職種及び地域連携に関する講義及び演習</a:t>
          </a:r>
          <a:endParaRPr lang="ja-JP" sz="2500" kern="1200"/>
        </a:p>
      </dsp:txBody>
      <dsp:txXfrm>
        <a:off x="6530982" y="1669321"/>
        <a:ext cx="1841157" cy="18937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635053EA-733D-4CDA-AE43-12FB3C771F05}" type="datetimeFigureOut">
              <a:rPr kumimoji="1" lang="ja-JP" altLang="en-US" smtClean="0"/>
              <a:t>2021/5/10</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37F2E232-2008-4865-9C93-9EF6CD71FFCA}" type="slidenum">
              <a:rPr kumimoji="1" lang="ja-JP" altLang="en-US" smtClean="0"/>
              <a:t>‹#›</a:t>
            </a:fld>
            <a:endParaRPr kumimoji="1" lang="ja-JP" altLang="en-US"/>
          </a:p>
        </p:txBody>
      </p:sp>
    </p:spTree>
    <p:extLst>
      <p:ext uri="{BB962C8B-B14F-4D97-AF65-F5344CB8AC3E}">
        <p14:creationId xmlns:p14="http://schemas.microsoft.com/office/powerpoint/2010/main" val="354566856"/>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75D84950-D90D-4A2A-8063-147BA600BA31}" type="datetimeFigureOut">
              <a:rPr kumimoji="1" lang="ja-JP" altLang="en-US" smtClean="0"/>
              <a:t>2021/5/10</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3B6A0760-6136-456A-8E93-65FCC04F8ED2}" type="slidenum">
              <a:rPr kumimoji="1" lang="ja-JP" altLang="en-US" smtClean="0"/>
              <a:t>‹#›</a:t>
            </a:fld>
            <a:endParaRPr kumimoji="1" lang="ja-JP" altLang="en-US"/>
          </a:p>
        </p:txBody>
      </p:sp>
    </p:spTree>
    <p:extLst>
      <p:ext uri="{BB962C8B-B14F-4D97-AF65-F5344CB8AC3E}">
        <p14:creationId xmlns:p14="http://schemas.microsoft.com/office/powerpoint/2010/main" val="20377048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9C936D52-512B-47DE-BC94-6C88A56CE986}" type="slidenum">
              <a:rPr lang="en-US" altLang="ja-JP" smtClean="0"/>
              <a:pPr rtl="0"/>
              <a:t>1</a:t>
            </a:fld>
            <a:endParaRPr lang="ja-JP" altLang="en-US"/>
          </a:p>
        </p:txBody>
      </p:sp>
    </p:spTree>
    <p:extLst>
      <p:ext uri="{BB962C8B-B14F-4D97-AF65-F5344CB8AC3E}">
        <p14:creationId xmlns:p14="http://schemas.microsoft.com/office/powerpoint/2010/main" val="776113377"/>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9A2534-A147-412D-93C0-406AD87DD12F}"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77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1B3C5A6-D168-4F5E-881A-F2160F6C1902}"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61388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70645C-26D5-4CD7-8A87-18579B5A0F0D}"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30538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CC888D1-0F99-42BA-9831-8D59A9A3A98D}"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53875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E80DFF-C81E-449D-BFDE-AD5F93E5293B}" type="datetime1">
              <a:rPr kumimoji="1" lang="ja-JP" altLang="en-US" smtClean="0"/>
              <a:t>2021/5/10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09070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92F5468-5BF0-44A8-82B6-D167614AC2C0}"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62671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CE878A-FE55-4839-9BF4-9D12D8B11584}" type="datetime1">
              <a:rPr kumimoji="1" lang="ja-JP" altLang="en-US" smtClean="0"/>
              <a:t>2021/5/10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894066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9D53024-F4DB-4247-907B-07C0D712E232}" type="datetime1">
              <a:rPr kumimoji="1" lang="ja-JP" altLang="en-US" smtClean="0"/>
              <a:t>2021/5/10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41141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0EE40-FE06-4B97-8D40-F7CFCD96640F}" type="datetime1">
              <a:rPr kumimoji="1" lang="ja-JP" altLang="en-US" smtClean="0"/>
              <a:t>2021/5/10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102140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1168A4-87FE-41AF-A240-67A172DD417E}"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253589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C367EC-748E-413D-9571-FE757EBBA0A1}" type="datetime1">
              <a:rPr kumimoji="1" lang="ja-JP" altLang="en-US" smtClean="0"/>
              <a:t>2021/5/10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34238449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8BA3-6121-434F-87C1-D1325BBD802E}" type="datetime1">
              <a:rPr kumimoji="1" lang="ja-JP" altLang="en-US" smtClean="0"/>
              <a:t>2021/5/10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E98C6-5F09-411A-A9C9-CC43E46E3C51}" type="slidenum">
              <a:rPr kumimoji="1" lang="ja-JP" altLang="en-US" smtClean="0"/>
              <a:t>‹#›</a:t>
            </a:fld>
            <a:endParaRPr kumimoji="1" lang="ja-JP" altLang="en-US"/>
          </a:p>
        </p:txBody>
      </p:sp>
    </p:spTree>
    <p:extLst>
      <p:ext uri="{BB962C8B-B14F-4D97-AF65-F5344CB8AC3E}">
        <p14:creationId xmlns:p14="http://schemas.microsoft.com/office/powerpoint/2010/main" val="810891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png" />
  <Relationship Id="rId1" Type="http://schemas.openxmlformats.org/officeDocument/2006/relationships/slideLayout" Target="../slideLayouts/slideLayout7.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3.emf"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6.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21.xml.rels>&#65279;<?xml version="1.0" encoding="utf-8" standalone="yes"?>
<Relationships xmlns="http://schemas.openxmlformats.org/package/2006/relationships">
  <Relationship Id="rId2" Type="http://schemas.openxmlformats.org/officeDocument/2006/relationships/image" Target="../media/image4.jpg"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6.xml.rels>&#65279;<?xml version="1.0" encoding="utf-8" standalone="yes"?>
<Relationships xmlns="http://schemas.openxmlformats.org/package/2006/relationships">
  <Relationship Id="rId3" Type="http://schemas.openxmlformats.org/officeDocument/2006/relationships/diagramLayout" Target="../diagrams/layout1.xml" />
  <Relationship Id="rId2" Type="http://schemas.openxmlformats.org/officeDocument/2006/relationships/diagramData" Target="../diagrams/data1.xml" />
  <Relationship Id="rId1" Type="http://schemas.openxmlformats.org/officeDocument/2006/relationships/slideLayout" Target="../slideLayouts/slideLayout7.xml" />
  <Relationship Id="rId6" Type="http://schemas.microsoft.com/office/2007/relationships/diagramDrawing" Target="../diagrams/drawing1.xml" />
  <Relationship Id="rId5" Type="http://schemas.openxmlformats.org/officeDocument/2006/relationships/diagramColors" Target="../diagrams/colors1.xml" />
  <Relationship Id="rId4" Type="http://schemas.openxmlformats.org/officeDocument/2006/relationships/diagramQuickStyle" Target="../diagrams/quickStyle1.xml" />
</Relationships>
</file>

<file path=ppt/slides/_rels/slide7.xml.rels>&#65279;<?xml version="1.0" encoding="utf-8" standalone="yes"?>
<Relationships xmlns="http://schemas.openxmlformats.org/package/2006/relationships">
  <Relationship Id="rId3" Type="http://schemas.microsoft.com/office/2007/relationships/hdphoto" Target="../media/hdphoto1.wdp" />
  <Relationship Id="rId2" Type="http://schemas.openxmlformats.org/officeDocument/2006/relationships/image" Target="../media/image2.png" />
  <Relationship Id="rId1" Type="http://schemas.openxmlformats.org/officeDocument/2006/relationships/slideLayout" Target="../slideLayouts/slideLayout7.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7.xml" />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水中の青い脳">
            <a:extLst>
              <a:ext uri="{FF2B5EF4-FFF2-40B4-BE49-F238E27FC236}">
                <a16:creationId xmlns:a16="http://schemas.microsoft.com/office/drawing/2014/main" id="{CF4AF3B3-DAB2-48D7-BC41-CBCD234C7D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886" r="9114"/>
          <a:stretch/>
        </p:blipFill>
        <p:spPr>
          <a:xfrm>
            <a:off x="-2286" y="10"/>
            <a:ext cx="9143999" cy="6857990"/>
          </a:xfrm>
          <a:prstGeom prst="rect">
            <a:avLst/>
          </a:prstGeom>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タイトル 8"/>
          <p:cNvSpPr>
            <a:spLocks noGrp="1"/>
          </p:cNvSpPr>
          <p:nvPr>
            <p:ph type="ctrTitle"/>
          </p:nvPr>
        </p:nvSpPr>
        <p:spPr>
          <a:xfrm>
            <a:off x="797814" y="470970"/>
            <a:ext cx="7543800" cy="905427"/>
          </a:xfrm>
          <a:effectLst>
            <a:outerShdw blurRad="50800" dist="38100" dir="2700000" algn="tl" rotWithShape="0">
              <a:prstClr val="black">
                <a:alpha val="40000"/>
              </a:prstClr>
            </a:outerShdw>
          </a:effectLst>
        </p:spPr>
        <p:txBody>
          <a:bodyPr rtlCol="0">
            <a:normAutofit/>
          </a:bodyPr>
          <a:lstStyle/>
          <a:p>
            <a:pPr rtl="0"/>
            <a:r>
              <a:rPr lang="ja-JP" altLang="en-US" sz="2800" dirty="0">
                <a:solidFill>
                  <a:srgbClr val="FFFFFF"/>
                </a:solidFill>
              </a:rPr>
              <a:t>令和</a:t>
            </a:r>
            <a:r>
              <a:rPr lang="en-US" altLang="ja-JP" sz="2800" dirty="0">
                <a:solidFill>
                  <a:srgbClr val="FFFFFF"/>
                </a:solidFill>
              </a:rPr>
              <a:t>3</a:t>
            </a:r>
            <a:r>
              <a:rPr lang="ja-JP" altLang="en-US" sz="2800" dirty="0">
                <a:solidFill>
                  <a:srgbClr val="FFFFFF"/>
                </a:solidFill>
              </a:rPr>
              <a:t>年度サービス管理責任者及び</a:t>
            </a:r>
            <a:br>
              <a:rPr lang="en-US" altLang="ja-JP" sz="2800" dirty="0">
                <a:solidFill>
                  <a:srgbClr val="FFFFFF"/>
                </a:solidFill>
              </a:rPr>
            </a:br>
            <a:r>
              <a:rPr lang="ja-JP" altLang="en-US" sz="2800" dirty="0">
                <a:solidFill>
                  <a:srgbClr val="FFFFFF"/>
                </a:solidFill>
              </a:rPr>
              <a:t>児童発達支援管理責任者指導者養成研修</a:t>
            </a:r>
          </a:p>
        </p:txBody>
      </p:sp>
      <p:sp>
        <p:nvSpPr>
          <p:cNvPr id="10" name="サブタイトル 9"/>
          <p:cNvSpPr>
            <a:spLocks noGrp="1"/>
          </p:cNvSpPr>
          <p:nvPr>
            <p:ph type="subTitle" idx="1"/>
          </p:nvPr>
        </p:nvSpPr>
        <p:spPr>
          <a:xfrm>
            <a:off x="797814" y="2309879"/>
            <a:ext cx="7543800" cy="1282707"/>
          </a:xfrm>
          <a:effectLst>
            <a:outerShdw blurRad="50800" dist="38100" dir="2700000" algn="tl" rotWithShape="0">
              <a:prstClr val="black">
                <a:alpha val="40000"/>
              </a:prstClr>
            </a:outerShdw>
          </a:effectLst>
        </p:spPr>
        <p:txBody>
          <a:bodyPr rtlCol="0">
            <a:noAutofit/>
          </a:bodyPr>
          <a:lstStyle/>
          <a:p>
            <a:r>
              <a:rPr lang="ja-JP" altLang="en-US" sz="3600" dirty="0">
                <a:solidFill>
                  <a:srgbClr val="FFFFFF"/>
                </a:solidFill>
              </a:rPr>
              <a:t>研修を企画立案する際のポイント</a:t>
            </a:r>
            <a:r>
              <a:rPr lang="en-US" altLang="ja-JP" sz="3600" dirty="0">
                <a:solidFill>
                  <a:srgbClr val="FFFFFF"/>
                </a:solidFill>
              </a:rPr>
              <a:t>Ⅲ</a:t>
            </a:r>
          </a:p>
          <a:p>
            <a:r>
              <a:rPr lang="ja-JP" altLang="en-US" sz="3600" dirty="0">
                <a:solidFill>
                  <a:srgbClr val="FFFFFF"/>
                </a:solidFill>
              </a:rPr>
              <a:t>（実践研修）</a:t>
            </a:r>
            <a:endParaRPr lang="en-US" altLang="ja-JP" sz="3600" dirty="0">
              <a:solidFill>
                <a:srgbClr val="FFFFFF"/>
              </a:solidFill>
            </a:endParaRPr>
          </a:p>
        </p:txBody>
      </p:sp>
      <p:sp>
        <p:nvSpPr>
          <p:cNvPr id="2" name="スライド番号プレースホルダー 1"/>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1</a:t>
            </a:fld>
            <a:endParaRPr kumimoji="1" lang="ja-JP" altLang="en-US">
              <a:solidFill>
                <a:srgbClr val="FFFFFF"/>
              </a:solidFill>
            </a:endParaRPr>
          </a:p>
        </p:txBody>
      </p:sp>
      <p:sp>
        <p:nvSpPr>
          <p:cNvPr id="3" name="テキスト ボックス 2">
            <a:extLst>
              <a:ext uri="{FF2B5EF4-FFF2-40B4-BE49-F238E27FC236}">
                <a16:creationId xmlns:a16="http://schemas.microsoft.com/office/drawing/2014/main" id="{3E586F90-50A8-418B-A2EB-92BF0AB5D4EA}"/>
              </a:ext>
            </a:extLst>
          </p:cNvPr>
          <p:cNvSpPr txBox="1"/>
          <p:nvPr/>
        </p:nvSpPr>
        <p:spPr>
          <a:xfrm>
            <a:off x="2553776" y="5689143"/>
            <a:ext cx="4031873" cy="723275"/>
          </a:xfrm>
          <a:prstGeom prst="rect">
            <a:avLst/>
          </a:prstGeom>
          <a:noFill/>
        </p:spPr>
        <p:txBody>
          <a:bodyPr wrap="none" rtlCol="0">
            <a:spAutoFit/>
          </a:bodyPr>
          <a:lstStyle/>
          <a:p>
            <a:pPr algn="ctr">
              <a:spcAft>
                <a:spcPts val="600"/>
              </a:spcAft>
            </a:pPr>
            <a:r>
              <a:rPr kumimoji="1" lang="ja-JP" altLang="en-US" dirty="0"/>
              <a:t>（社福）柏学園　柏学園相談支援事業所</a:t>
            </a:r>
            <a:endParaRPr kumimoji="1" lang="en-US" altLang="ja-JP" dirty="0"/>
          </a:p>
          <a:p>
            <a:pPr algn="ctr">
              <a:spcAft>
                <a:spcPts val="600"/>
              </a:spcAft>
            </a:pPr>
            <a:r>
              <a:rPr kumimoji="1" lang="ja-JP" altLang="en-US" dirty="0"/>
              <a:t>金丸博一</a:t>
            </a:r>
          </a:p>
        </p:txBody>
      </p:sp>
    </p:spTree>
    <p:extLst>
      <p:ext uri="{BB962C8B-B14F-4D97-AF65-F5344CB8AC3E}">
        <p14:creationId xmlns:p14="http://schemas.microsoft.com/office/powerpoint/2010/main" val="257540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00"/>
                                        <p:tgtEl>
                                          <p:spTgt spid="10">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700"/>
                                        <p:tgtEl>
                                          <p:spTgt spid="9"/>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500"/>
                                  </p:stCondLst>
                                  <p:iterate>
                                    <p:tmPct val="10000"/>
                                  </p:iterate>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7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0F87A5-0490-4FD4-998C-1833F0FADD3E}"/>
              </a:ext>
            </a:extLst>
          </p:cNvPr>
          <p:cNvSpPr>
            <a:spLocks noGrp="1"/>
          </p:cNvSpPr>
          <p:nvPr>
            <p:ph type="sldNum" sz="quarter" idx="12"/>
          </p:nvPr>
        </p:nvSpPr>
        <p:spPr/>
        <p:txBody>
          <a:bodyPr/>
          <a:lstStyle/>
          <a:p>
            <a:fld id="{05AE98C6-5F09-411A-A9C9-CC43E46E3C51}" type="slidenum">
              <a:rPr kumimoji="1" lang="ja-JP" altLang="en-US" smtClean="0"/>
              <a:t>10</a:t>
            </a:fld>
            <a:endParaRPr kumimoji="1" lang="ja-JP" altLang="en-US"/>
          </a:p>
        </p:txBody>
      </p:sp>
      <p:pic>
        <p:nvPicPr>
          <p:cNvPr id="3" name="図 2">
            <a:extLst>
              <a:ext uri="{FF2B5EF4-FFF2-40B4-BE49-F238E27FC236}">
                <a16:creationId xmlns:a16="http://schemas.microsoft.com/office/drawing/2014/main" id="{9DCB9FC1-237B-451B-9489-B0BCB814EB2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8" y="1066800"/>
            <a:ext cx="8475984" cy="5674566"/>
          </a:xfrm>
          <a:prstGeom prst="rect">
            <a:avLst/>
          </a:prstGeom>
        </p:spPr>
      </p:pic>
      <p:sp>
        <p:nvSpPr>
          <p:cNvPr id="4" name="AutoShape 2">
            <a:extLst>
              <a:ext uri="{FF2B5EF4-FFF2-40B4-BE49-F238E27FC236}">
                <a16:creationId xmlns:a16="http://schemas.microsoft.com/office/drawing/2014/main" id="{6531281A-FDB1-420E-9F7D-CDC2628235CF}"/>
              </a:ext>
            </a:extLst>
          </p:cNvPr>
          <p:cNvSpPr>
            <a:spLocks noChangeArrowheads="1"/>
          </p:cNvSpPr>
          <p:nvPr/>
        </p:nvSpPr>
        <p:spPr bwMode="auto">
          <a:xfrm>
            <a:off x="344488" y="2320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科目ごとの解説とポイント</a:t>
            </a:r>
          </a:p>
        </p:txBody>
      </p:sp>
      <p:sp>
        <p:nvSpPr>
          <p:cNvPr id="5" name="四角形: 角を丸くする 4">
            <a:extLst>
              <a:ext uri="{FF2B5EF4-FFF2-40B4-BE49-F238E27FC236}">
                <a16:creationId xmlns:a16="http://schemas.microsoft.com/office/drawing/2014/main" id="{B1420A1C-64D1-442B-BC48-9F87C2E5EEB3}"/>
              </a:ext>
            </a:extLst>
          </p:cNvPr>
          <p:cNvSpPr/>
          <p:nvPr/>
        </p:nvSpPr>
        <p:spPr>
          <a:xfrm>
            <a:off x="323528" y="1168400"/>
            <a:ext cx="3120712" cy="5374640"/>
          </a:xfrm>
          <a:prstGeom prst="roundRect">
            <a:avLst/>
          </a:prstGeom>
          <a:solidFill>
            <a:srgbClr val="ED7D31">
              <a:alpha val="21961"/>
            </a:srgbClr>
          </a:solid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4168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障害福祉施策及び児童福祉施策の最新の動向（講義）　　　　</a:t>
            </a:r>
            <a:r>
              <a:rPr kumimoji="1" lang="ja-JP" altLang="en-US" b="1" dirty="0">
                <a:solidFill>
                  <a:schemeClr val="accent1">
                    <a:lumMod val="75000"/>
                  </a:schemeClr>
                </a:solidFill>
              </a:rPr>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8295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障害者福祉施策の最新の動向について理解することにより、 利用者の置かれている制度的環境の変化を認識する。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564640"/>
            <a:ext cx="8263801" cy="288544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本講義に関連する最新の行政説明資料を手に入れて、その膨大な資料を時間内に説明していくより、限られた時間の中でサビ児管として知ってほしい制度的環境について、ポイントを絞って伝えていくことを目指す。②都道府県独自の関連事業等については、後で確認しやすいし易いようにまとめて示していく。③実践研修の受講生を対象とする講義だけに、サビ児管になるにあたって、自事業所の制度的基盤を確認していくためにどうすれば良いのかを示していくことも必要ではないか。</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④合わせて、最新の施策の動向を知っていくためにはどうすれば良いのかも伝えた方が良いのではないか。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582160"/>
            <a:ext cx="8263801" cy="182522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～単なる施策の説明ではなく、</a:t>
            </a:r>
            <a:r>
              <a:rPr lang="ja-JP" altLang="en-US" sz="1800" b="1" dirty="0">
                <a:effectLst/>
                <a:latin typeface="游ゴシック" panose="020B0400000000000000" pitchFamily="50" charset="-128"/>
                <a:ea typeface="游ゴシック" panose="020B0400000000000000" pitchFamily="50" charset="-128"/>
                <a:cs typeface="Times New Roman" panose="02020603050405020304" pitchFamily="18" charset="0"/>
              </a:rPr>
              <a:t>事業所の管理者との役割分担を意識</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した上で、サビ児管として学んでおくべき最低ラインの制度的環境とは何かを考えながら、配付資料づくりに努めていく必要がある。尚、</a:t>
            </a:r>
            <a:r>
              <a:rPr lang="ja-JP" altLang="en-US" u="sng" dirty="0">
                <a:latin typeface="游ゴシック" panose="020B0400000000000000" pitchFamily="50" charset="-128"/>
                <a:ea typeface="游ゴシック" panose="020B0400000000000000" pitchFamily="50" charset="-128"/>
              </a:rPr>
              <a:t>相談支援従事者初任者研修の共通で受けていく講義部分に、関係する法律の概要の講義があり、基礎研修には施策の理解のための講義がない</a:t>
            </a:r>
            <a:r>
              <a:rPr lang="ja-JP" altLang="en-US" dirty="0">
                <a:latin typeface="游ゴシック" panose="020B0400000000000000" pitchFamily="50" charset="-128"/>
                <a:ea typeface="游ゴシック" panose="020B0400000000000000" pitchFamily="50" charset="-128"/>
              </a:rPr>
              <a:t>ことを意識した上で、資料づくりに努めていく。</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56808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モニタリングの方法（講義・演習）　　　</a:t>
            </a:r>
            <a:r>
              <a:rPr kumimoji="1" lang="ja-JP" altLang="en-US" dirty="0">
                <a:latin typeface="游ゴシック" panose="020B0400000000000000" pitchFamily="50" charset="-128"/>
                <a:ea typeface="游ゴシック" panose="020B0400000000000000" pitchFamily="50" charset="-128"/>
              </a:rPr>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事業所のモニタリングについて、サービス等利用計画との連動性を念頭に置きながら、モニタリングの視点・目的・手法等について講義により理解する。事例を通じて、モニタリングの演習を行ない、その手法を獲得する。</a:t>
            </a: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23812"/>
            <a:ext cx="8263801" cy="30444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解説とポイント及び留意点～①基礎研修で学んだサービス（支援）提供のプロセスについて簡単に振り返り、個別支援計画の修正のためのプロセスについて確認する。②</a:t>
            </a:r>
            <a:r>
              <a:rPr kumimoji="1" lang="ja-JP" altLang="en-US" u="sng" dirty="0">
                <a:latin typeface="游ゴシック" panose="020B0400000000000000" pitchFamily="50" charset="-128"/>
                <a:ea typeface="游ゴシック" panose="020B0400000000000000" pitchFamily="50" charset="-128"/>
              </a:rPr>
              <a:t>事業所として日頃から行なっているアセスメント</a:t>
            </a:r>
            <a:r>
              <a:rPr kumimoji="1" lang="ja-JP" altLang="en-US" dirty="0">
                <a:latin typeface="游ゴシック" panose="020B0400000000000000" pitchFamily="50" charset="-128"/>
                <a:ea typeface="游ゴシック" panose="020B0400000000000000" pitchFamily="50" charset="-128"/>
              </a:rPr>
              <a:t>（再評価）の積み重ねの重要性について確認する。③ご本人との面談、個別支援会議は欠かせないこと、特に修正した個別支援計画の内容に承認を得る過程で、一方的に事業所が作成したものをいきなり示して承認を得るようなことを行なってはいけないことを伝えていく。</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a:t>
            </a:r>
            <a:r>
              <a:rPr kumimoji="1" lang="ja-JP" altLang="en-US" u="sng" dirty="0">
                <a:latin typeface="游ゴシック" panose="020B0400000000000000" pitchFamily="50" charset="-128"/>
                <a:ea typeface="游ゴシック" panose="020B0400000000000000" pitchFamily="50" charset="-128"/>
              </a:rPr>
              <a:t>サービス等利用計画との連動性</a:t>
            </a:r>
            <a:r>
              <a:rPr kumimoji="1" lang="ja-JP" altLang="en-US" dirty="0">
                <a:latin typeface="游ゴシック" panose="020B0400000000000000" pitchFamily="50" charset="-128"/>
                <a:ea typeface="游ゴシック" panose="020B0400000000000000" pitchFamily="50" charset="-128"/>
              </a:rPr>
              <a:t>を伝えていくためには、基本情報の様式も含めた適切な内容の利用計画を示していくことが望ましい。⑤事例については、時間内に一通りの修正が終えることができるように検討を重ねた共通事例を準備していく。</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03892"/>
            <a:ext cx="8263801" cy="159154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演習については、半年前に作成した個別支援計画の修正を行なっていくといった設定にしていくことが多いだろうが、その半年間におけるご本人の変化を、わかりやすくコンパクトにまとめ、新たにわかってきたご本人の強みを十分に示していく事例にし、目的にある</a:t>
            </a:r>
            <a:r>
              <a:rPr lang="ja-JP" altLang="en-US" sz="1800" u="sng" dirty="0">
                <a:effectLst/>
                <a:latin typeface="游ゴシック" panose="020B0400000000000000" pitchFamily="50" charset="-128"/>
                <a:ea typeface="游ゴシック" panose="020B0400000000000000" pitchFamily="50" charset="-128"/>
                <a:cs typeface="Times New Roman" panose="02020603050405020304" pitchFamily="18" charset="0"/>
              </a:rPr>
              <a:t>「その手法を獲得する」ことの達成</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を目指す。</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3709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個別支援会議の運営方法（講義・演習）</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781016"/>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個別支援会議の意義、進行方法、会議において行うべき事項 （個別支援計画作成時、モニタリング時）等について講義によ り理解する。 　◎個別支援会議における合意形成過程について、模擬個別支援会議の実施体験演習を通じて、サービス管理責任者としての説明能力を獲得する。 　◎模擬個別支援会議の体験をもとに、個別支援会議におけるサ ービス管理責任者の役割についてグループワーク等により討議し、まとめる。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9" y="2509520"/>
            <a:ext cx="8263801" cy="29464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演習の会議は何を目的に、支援のどのプロセスで実施する会議なのかを丁寧に示していくこと。②演習は、前講義・演習の「モニタリングの方法」で使った共通事例を使うことにより、科目を一体化させて実施する方法もある。③意思決定支援としての会議も意識しながら、</a:t>
            </a:r>
            <a:r>
              <a:rPr kumimoji="1" lang="ja-JP" altLang="en-US" b="1" dirty="0">
                <a:latin typeface="游ゴシック" panose="020B0400000000000000" pitchFamily="50" charset="-128"/>
                <a:ea typeface="游ゴシック" panose="020B0400000000000000" pitchFamily="50" charset="-128"/>
              </a:rPr>
              <a:t>ご本人の気持ちに寄り添い、意思を確認する過程を重視する</a:t>
            </a:r>
            <a:r>
              <a:rPr kumimoji="1" lang="ja-JP" altLang="en-US" dirty="0">
                <a:latin typeface="游ゴシック" panose="020B0400000000000000" pitchFamily="50" charset="-128"/>
                <a:ea typeface="游ゴシック" panose="020B0400000000000000" pitchFamily="50" charset="-128"/>
              </a:rPr>
              <a:t>こと。支援者主体の支援目標や支援内容をいくつか設定し、本人の思いとのズレに気づいていく演習となっていくように、事前のファシリテーター研修ではきめ細かい打ち合わせが必要。</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④ＳＶ研修は更新研修で学んでいくが、</a:t>
            </a:r>
            <a:r>
              <a:rPr kumimoji="1" lang="ja-JP" altLang="en-US" u="sng" dirty="0">
                <a:latin typeface="游ゴシック" panose="020B0400000000000000" pitchFamily="50" charset="-128"/>
                <a:ea typeface="游ゴシック" panose="020B0400000000000000" pitchFamily="50" charset="-128"/>
              </a:rPr>
              <a:t>ＳＶの考え、手法を理解したファシリテーター</a:t>
            </a:r>
            <a:r>
              <a:rPr kumimoji="1" lang="ja-JP" altLang="en-US" dirty="0">
                <a:latin typeface="游ゴシック" panose="020B0400000000000000" pitchFamily="50" charset="-128"/>
                <a:ea typeface="游ゴシック" panose="020B0400000000000000" pitchFamily="50" charset="-128"/>
              </a:rPr>
              <a:t>が各グループの演習を進めていくことが望ましい。</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588000"/>
            <a:ext cx="8263801" cy="103632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～本講義は演習の全体進行を行なうものが担当していくと良いのではないか。合わせて、各演習の前後にミニ講義を実施していく方法を検討してはどうか。</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95322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サービス提供職員への助言・指導に ついて（講義・演習）</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　</a:t>
            </a:r>
            <a:endParaRPr kumimoji="1" lang="ja-JP" altLang="en-US" dirty="0">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43914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サービス提供職員への支援内容、権利擁護・法令遵守等に関 する確認や助言・指導を適切に実施するための方法等について講義により理解する。　◎講義を踏まえて、受講者が事業所において実施している助言・指導業務について、グループワーク等により振り返るとともに、今後の取り組み方について討議する。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2167652"/>
            <a:ext cx="8263801" cy="310538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解説とポイント及び留意点～①講義の前半部分は事業所スタッフに対する助言・指導について、できれば好事例を示しながら解説する。尚、</a:t>
            </a:r>
            <a:r>
              <a:rPr kumimoji="1" lang="ja-JP" altLang="en-US" b="1" dirty="0">
                <a:latin typeface="游ゴシック" panose="020B0400000000000000" pitchFamily="50" charset="-128"/>
                <a:ea typeface="游ゴシック" panose="020B0400000000000000" pitchFamily="50" charset="-128"/>
              </a:rPr>
              <a:t>更新研修のＳＶ研修に繋がる講義</a:t>
            </a:r>
            <a:r>
              <a:rPr kumimoji="1" lang="ja-JP" altLang="en-US" dirty="0">
                <a:latin typeface="游ゴシック" panose="020B0400000000000000" pitchFamily="50" charset="-128"/>
                <a:ea typeface="游ゴシック" panose="020B0400000000000000" pitchFamily="50" charset="-128"/>
              </a:rPr>
              <a:t>であることを意識していく。②演習実施に向けては、事前に事業所の管理者とサビ児管それぞれから、受講生自身が受けてきた指導・助言について、あまり不平・不満ばかりにならないように振り返っていくことができる課題の提出を求めていくと、当日の演習に役立つとは考えられる。（指導者養成研修では別スライドのようなシートを提案している。できていること、できていないことを事前に記入して研修に参加してはどうかなどの検討をしてはどうか。）</a:t>
            </a:r>
            <a:r>
              <a:rPr kumimoji="1" lang="ja-JP" altLang="en-US" b="1" dirty="0">
                <a:latin typeface="游ゴシック" panose="020B0400000000000000" pitchFamily="50" charset="-128"/>
                <a:ea typeface="游ゴシック" panose="020B0400000000000000" pitchFamily="50" charset="-128"/>
              </a:rPr>
              <a:t>管理者の指揮命令とは分けて</a:t>
            </a:r>
            <a:r>
              <a:rPr kumimoji="1" lang="ja-JP" altLang="en-US" dirty="0">
                <a:latin typeface="游ゴシック" panose="020B0400000000000000" pitchFamily="50" charset="-128"/>
                <a:ea typeface="游ゴシック" panose="020B0400000000000000" pitchFamily="50" charset="-128"/>
              </a:rPr>
              <a:t>話を進めること。③今後の取り組み方について、受講生からは具体的で参考になる意見があまり出てこないグループがあると留意し、その対応策は検討しておくこと。</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394960"/>
            <a:ext cx="8263801" cy="131064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～上記③については、ファシリテーター及び全体進行のスタッフが、今後の取り組み方の参考となるやり方を準備しておき、必要に応じて示していけるようにしていくと良いのではないか。</a:t>
            </a:r>
            <a:r>
              <a:rPr lang="ja-JP" altLang="en-US" sz="1800" u="sng" dirty="0">
                <a:effectLst/>
                <a:latin typeface="游ゴシック" panose="020B0400000000000000" pitchFamily="50" charset="-128"/>
                <a:ea typeface="游ゴシック" panose="020B0400000000000000" pitchFamily="50" charset="-128"/>
                <a:cs typeface="Times New Roman" panose="02020603050405020304" pitchFamily="18" charset="0"/>
              </a:rPr>
              <a:t>自分が納得できた指導助言について振り返る</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のも一案。</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456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4118" y="296717"/>
            <a:ext cx="7886700" cy="610211"/>
          </a:xfrm>
          <a:solidFill>
            <a:srgbClr val="00FF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19050" algn="ctr">
                <a:solidFill>
                  <a:srgbClr val="000000"/>
                </a:solidFill>
                <a:round/>
                <a:headEnd/>
                <a:tailEnd/>
              </a14:hiddenLine>
            </a:ext>
          </a:extLst>
        </p:spPr>
        <p:txBody>
          <a:bodyPr vert="horz" wrap="square" lIns="68382" tIns="34200" rIns="68382" bIns="34200" numCol="1" rtlCol="0" anchor="ctr" anchorCtr="0" compatLnSpc="1">
            <a:prstTxWarp prst="textNoShape">
              <a:avLst/>
            </a:prstTxWarp>
            <a:normAutofit/>
          </a:bodyPr>
          <a:lstStyle/>
          <a:p>
            <a:pPr algn="ctr">
              <a:spcBef>
                <a:spcPct val="20000"/>
              </a:spcBef>
              <a:buFont typeface="Arial" panose="020B0604020202020204" pitchFamily="34" charset="0"/>
            </a:pPr>
            <a:r>
              <a:rPr lang="ja-JP" altLang="en-US" sz="2100" b="1" dirty="0">
                <a:latin typeface="HGP創英角ｺﾞｼｯｸUB" panose="020B0A00000000000000" pitchFamily="50" charset="-128"/>
                <a:ea typeface="HGP創英角ｺﾞｼｯｸUB" panose="020B0A00000000000000" pitchFamily="50" charset="-128"/>
              </a:rPr>
              <a:t>サービス管理責任者・児童発達支援管理者の役割（イメージ）</a:t>
            </a:r>
          </a:p>
        </p:txBody>
      </p:sp>
      <p:pic>
        <p:nvPicPr>
          <p:cNvPr id="4" name="コンテンツ プレースホルダー 3"/>
          <p:cNvPicPr>
            <a:picLocks noGrp="1" noChangeAspect="1"/>
          </p:cNvPicPr>
          <p:nvPr>
            <p:ph idx="1"/>
          </p:nvPr>
        </p:nvPicPr>
        <p:blipFill>
          <a:blip r:embed="rId2"/>
          <a:stretch>
            <a:fillRect/>
          </a:stretch>
        </p:blipFill>
        <p:spPr>
          <a:xfrm>
            <a:off x="58903" y="1087120"/>
            <a:ext cx="5128516" cy="5567679"/>
          </a:xfrm>
          <a:prstGeom prst="rect">
            <a:avLst/>
          </a:prstGeom>
        </p:spPr>
      </p:pic>
      <p:sp>
        <p:nvSpPr>
          <p:cNvPr id="5" name="右矢印 4"/>
          <p:cNvSpPr/>
          <p:nvPr/>
        </p:nvSpPr>
        <p:spPr>
          <a:xfrm>
            <a:off x="4530437" y="4836968"/>
            <a:ext cx="598079" cy="301337"/>
          </a:xfrm>
          <a:prstGeom prst="rightArrow">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6" name="正方形/長方形 5"/>
          <p:cNvSpPr/>
          <p:nvPr/>
        </p:nvSpPr>
        <p:spPr>
          <a:xfrm>
            <a:off x="5187419" y="2001520"/>
            <a:ext cx="3693366" cy="40335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ＭＳ Ｐゴシック" panose="020B0600070205080204" pitchFamily="50" charset="-128"/>
                <a:ea typeface="ＭＳ Ｐゴシック" panose="020B0600070205080204" pitchFamily="50" charset="-128"/>
              </a:rPr>
              <a:t>サービス管理責任者等は、個別支援計画の作成、支援の確認（モニタリング）を指導するだけでなく、</a:t>
            </a:r>
            <a:r>
              <a:rPr lang="ja-JP" altLang="en-US" u="sng" dirty="0">
                <a:solidFill>
                  <a:srgbClr val="FF0000"/>
                </a:solidFill>
                <a:latin typeface="ＭＳ Ｐゴシック" panose="020B0600070205080204" pitchFamily="50" charset="-128"/>
                <a:ea typeface="ＭＳ Ｐゴシック" panose="020B0600070205080204" pitchFamily="50" charset="-128"/>
              </a:rPr>
              <a:t>日々の中でのかかわり、支援内容、利用者と支援員の距離、権利擁護、法令遵守等にも助言指導が求められる。また、支援はチームで行われていることから、報告、連絡、引継ぎ等の業務が事業所内で機能しているか、マネジメントする必要がある。</a:t>
            </a:r>
          </a:p>
        </p:txBody>
      </p:sp>
      <p:sp>
        <p:nvSpPr>
          <p:cNvPr id="3" name="楕円 2">
            <a:extLst>
              <a:ext uri="{FF2B5EF4-FFF2-40B4-BE49-F238E27FC236}">
                <a16:creationId xmlns:a16="http://schemas.microsoft.com/office/drawing/2014/main" id="{00EAAE94-6656-4BEB-A22F-39B013A38115}"/>
              </a:ext>
            </a:extLst>
          </p:cNvPr>
          <p:cNvSpPr/>
          <p:nvPr/>
        </p:nvSpPr>
        <p:spPr>
          <a:xfrm>
            <a:off x="4880335" y="6187438"/>
            <a:ext cx="284480" cy="292565"/>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04292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548951"/>
            <a:ext cx="7886700" cy="563610"/>
          </a:xfrm>
          <a:solidFill>
            <a:srgbClr val="00B0F0"/>
          </a:solidFill>
          <a:ln>
            <a:noFill/>
          </a:ln>
          <a:effectLst>
            <a:outerShdw dist="107763" dir="2700000" algn="ctr" rotWithShape="0">
              <a:schemeClr val="bg2">
                <a:alpha val="50000"/>
              </a:schemeClr>
            </a:outerShdw>
          </a:effectLst>
        </p:spPr>
        <p:txBody>
          <a:bodyPr vert="horz" wrap="square" lIns="68382" tIns="34200" rIns="68382" bIns="34200" numCol="1" rtlCol="0" anchor="ctr" anchorCtr="0" compatLnSpc="1">
            <a:prstTxWarp prst="textNoShape">
              <a:avLst/>
            </a:prstTxWarp>
            <a:noAutofit/>
          </a:bodyPr>
          <a:lstStyle/>
          <a:p>
            <a:pPr algn="ctr">
              <a:spcBef>
                <a:spcPct val="20000"/>
              </a:spcBef>
            </a:pPr>
            <a:r>
              <a:rPr lang="ja-JP" altLang="en-US" sz="2100" dirty="0">
                <a:latin typeface="ＭＳ Ｐゴシック" panose="020B0600070205080204" pitchFamily="50" charset="-128"/>
                <a:ea typeface="ＭＳ Ｐゴシック" panose="020B0600070205080204" pitchFamily="50" charset="-128"/>
              </a:rPr>
              <a:t>日常業務での助言指導（法令遵守等含む）</a:t>
            </a:r>
          </a:p>
        </p:txBody>
      </p:sp>
      <p:sp>
        <p:nvSpPr>
          <p:cNvPr id="4" name="テキスト ボックス 3"/>
          <p:cNvSpPr txBox="1"/>
          <p:nvPr/>
        </p:nvSpPr>
        <p:spPr>
          <a:xfrm>
            <a:off x="279918" y="2036463"/>
            <a:ext cx="4136961" cy="461665"/>
          </a:xfrm>
          <a:prstGeom prst="rect">
            <a:avLst/>
          </a:prstGeom>
          <a:noFill/>
        </p:spPr>
        <p:txBody>
          <a:bodyPr wrap="square" rtlCol="0">
            <a:spAutoFit/>
          </a:bodyPr>
          <a:lstStyle/>
          <a:p>
            <a:r>
              <a:rPr lang="ja-JP" altLang="en-US" sz="2400" dirty="0"/>
              <a:t>できている（理由↓）　　□</a:t>
            </a:r>
          </a:p>
        </p:txBody>
      </p:sp>
      <p:sp>
        <p:nvSpPr>
          <p:cNvPr id="5" name="テキスト ボックス 4"/>
          <p:cNvSpPr txBox="1"/>
          <p:nvPr/>
        </p:nvSpPr>
        <p:spPr>
          <a:xfrm>
            <a:off x="279917" y="4008664"/>
            <a:ext cx="4292083" cy="461665"/>
          </a:xfrm>
          <a:prstGeom prst="rect">
            <a:avLst/>
          </a:prstGeom>
          <a:noFill/>
        </p:spPr>
        <p:txBody>
          <a:bodyPr wrap="square" rtlCol="0">
            <a:spAutoFit/>
          </a:bodyPr>
          <a:lstStyle/>
          <a:p>
            <a:r>
              <a:rPr lang="ja-JP" altLang="en-US" sz="2400" dirty="0"/>
              <a:t>できていない （理由↓）　□</a:t>
            </a:r>
          </a:p>
        </p:txBody>
      </p:sp>
      <p:sp>
        <p:nvSpPr>
          <p:cNvPr id="6" name="正方形/長方形 5"/>
          <p:cNvSpPr/>
          <p:nvPr/>
        </p:nvSpPr>
        <p:spPr>
          <a:xfrm>
            <a:off x="324238" y="4570677"/>
            <a:ext cx="4590662" cy="12971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7" name="正方形/長方形 6"/>
          <p:cNvSpPr/>
          <p:nvPr/>
        </p:nvSpPr>
        <p:spPr>
          <a:xfrm>
            <a:off x="324238" y="2560291"/>
            <a:ext cx="4590662" cy="13249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5248469" y="2004915"/>
            <a:ext cx="3764903" cy="38628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テキスト ボックス 8"/>
          <p:cNvSpPr txBox="1"/>
          <p:nvPr/>
        </p:nvSpPr>
        <p:spPr>
          <a:xfrm>
            <a:off x="5248470" y="1597882"/>
            <a:ext cx="2267339" cy="461665"/>
          </a:xfrm>
          <a:prstGeom prst="rect">
            <a:avLst/>
          </a:prstGeom>
          <a:noFill/>
        </p:spPr>
        <p:txBody>
          <a:bodyPr wrap="square" rtlCol="0">
            <a:spAutoFit/>
          </a:bodyPr>
          <a:lstStyle/>
          <a:p>
            <a:r>
              <a:rPr lang="ja-JP" altLang="en-US" sz="2400" dirty="0"/>
              <a:t>今後の対応</a:t>
            </a:r>
          </a:p>
        </p:txBody>
      </p:sp>
    </p:spTree>
    <p:extLst>
      <p:ext uri="{BB962C8B-B14F-4D97-AF65-F5344CB8AC3E}">
        <p14:creationId xmlns:p14="http://schemas.microsoft.com/office/powerpoint/2010/main" val="370503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ＯＪＴ</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としての事例検討会の進め方（講義・演習）</a:t>
            </a:r>
            <a:r>
              <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rPr>
              <a:t>　</a:t>
            </a:r>
            <a:r>
              <a:rPr kumimoji="1" lang="ja-JP" altLang="en-US" dirty="0">
                <a:latin typeface="游ゴシック" panose="020B0400000000000000" pitchFamily="50" charset="-128"/>
                <a:ea typeface="游ゴシック" panose="020B0400000000000000" pitchFamily="50" charset="-128"/>
              </a:rPr>
              <a:t>　　</a:t>
            </a:r>
            <a:r>
              <a:rPr kumimoji="1" lang="ja-JP" altLang="en-US" dirty="0"/>
              <a:t>　　　　　　　</a:t>
            </a: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8" y="603012"/>
            <a:ext cx="8263801" cy="1195308"/>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事例検討会の目的、方法、効果等について講義により理解する。また、事例検討会の実施がチームアプローチの強化や人材育成にも効果を有することを理解する。 　◎受講者が持ち寄った実践事例をもとに、事例検討会を行うこ とで、事例検討会の進め方を習得する。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23812"/>
            <a:ext cx="8263801" cy="284122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解説とポイント及び留意点～①この講義・演習は、指導者養成研修で示した内容は、前の講義・演習より</a:t>
            </a:r>
            <a:r>
              <a:rPr kumimoji="1" lang="ja-JP" altLang="en-US" b="1" dirty="0">
                <a:latin typeface="游ゴシック" panose="020B0400000000000000" pitchFamily="50" charset="-128"/>
                <a:ea typeface="游ゴシック" panose="020B0400000000000000" pitchFamily="50" charset="-128"/>
              </a:rPr>
              <a:t>さらに更新研修のＳＶ研修を意識</a:t>
            </a:r>
            <a:r>
              <a:rPr kumimoji="1" lang="ja-JP" altLang="en-US" dirty="0">
                <a:latin typeface="游ゴシック" panose="020B0400000000000000" pitchFamily="50" charset="-128"/>
                <a:ea typeface="游ゴシック" panose="020B0400000000000000" pitchFamily="50" charset="-128"/>
              </a:rPr>
              <a:t>したものとなる。②現制度設計では、共生社会を目指していく上でもストレングスモデルによるケアマネジメントを推奨しており、本講義・演習でも、様々な事例検討会の手法はある中で、ストレングスモデルの考え方を中心に紹介していく。ファシリテーターは、やはりＳＶを体験したことがある人が望ましい。③指導者養成研修の資料では、「</a:t>
            </a:r>
            <a:r>
              <a:rPr lang="ja-JP" altLang="ja-JP" sz="1800" dirty="0">
                <a:latin typeface="游ゴシック" panose="020B0400000000000000" pitchFamily="50" charset="-128"/>
                <a:ea typeface="游ゴシック" panose="020B0400000000000000" pitchFamily="50" charset="-128"/>
                <a:cs typeface="HGPMinchoE" charset="-128"/>
              </a:rPr>
              <a:t>事例の分析（ニーズの探求）と事例へのアドバイスや助言、アイディアを検討することを、混同して実施してしまうと効果は半減する。</a:t>
            </a:r>
            <a:r>
              <a:rPr lang="ja-JP" altLang="en-US" sz="1800" dirty="0">
                <a:latin typeface="游ゴシック" panose="020B0400000000000000" pitchFamily="50" charset="-128"/>
                <a:ea typeface="游ゴシック" panose="020B0400000000000000" pitchFamily="50" charset="-128"/>
                <a:cs typeface="HGPMinchoE" charset="-128"/>
              </a:rPr>
              <a:t>」と示しているが、このことを事前のファシリテーター研修でしっかりと伝えて理解してもらうことが大切。</a:t>
            </a:r>
            <a:endParaRPr kumimoji="1" lang="ja-JP" altLang="en-US" dirty="0">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4890532"/>
            <a:ext cx="8263801" cy="1591548"/>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～標準のプログラムで示している時間内で、持ち寄った実践事例を読み合わせしていくとそれだけで時間がかかっていく。</a:t>
            </a:r>
            <a:r>
              <a:rPr lang="en-US"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120</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分内でまとめていくためには、事例検討会用の共通事例を用いる、または模擬事例検討会を受講生に見せ、その後振り返りを行なうといったやり方を検討していくことが必要。</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52731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サービス担当者会議等におけるサ ービス管理責任者の役割</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多職種連携や地域連携の実践的事例からサービス担当者会議のポイントの整理</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講義</a:t>
            </a:r>
            <a:r>
              <a:rPr lang="en-US" altLang="ja-JP" b="1" dirty="0">
                <a:solidFill>
                  <a:schemeClr val="accent1">
                    <a:lumMod val="75000"/>
                  </a:schemeClr>
                </a:solidFill>
              </a:rPr>
              <a:t>)</a:t>
            </a:r>
            <a:endParaRPr kumimoji="1" lang="ja-JP" altLang="en-US" b="1" dirty="0">
              <a:solidFill>
                <a:schemeClr val="accent1">
                  <a:lumMod val="75000"/>
                </a:schemeClr>
              </a:solidFill>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880011"/>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多職種連携や地域連携の実践事例を活用し、サービス担当者会議等におけるサービス管理責任者の役割（相談支援専門員との連携や関係機関との連携方法）について理解する。</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6" y="2140188"/>
            <a:ext cx="8263801" cy="298045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講義としては、実践事例を示しながら、サービス担当者会議等の効果をしっかりと示していくことが中心となる。指導者養成研修の講義資料のように、一人の幼児期から壮年期までのライフステージを意識した示し方も理解しやすいと考えられる。②相談支援専門員との事前の連携、役割分担により、うまくいった事例を紹介していく。③本講義では個別の事例において定期的な会議等を実施して個別支援計画の修正に結びつけていく意味で、実践研修の</a:t>
            </a:r>
            <a:r>
              <a:rPr kumimoji="1" lang="ja-JP" altLang="en-US" u="sng" dirty="0">
                <a:latin typeface="游ゴシック" panose="020B0400000000000000" pitchFamily="50" charset="-128"/>
                <a:ea typeface="游ゴシック" panose="020B0400000000000000" pitchFamily="50" charset="-128"/>
              </a:rPr>
              <a:t>「モニタリングの方法」を振り返る講義</a:t>
            </a:r>
            <a:r>
              <a:rPr kumimoji="1" lang="ja-JP" altLang="en-US" dirty="0">
                <a:latin typeface="游ゴシック" panose="020B0400000000000000" pitchFamily="50" charset="-128"/>
                <a:ea typeface="游ゴシック" panose="020B0400000000000000" pitchFamily="50" charset="-128"/>
              </a:rPr>
              <a:t>であり、次の</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自立支援</a:t>
            </a:r>
            <a:r>
              <a:rPr kumimoji="1" lang="en-US" altLang="ja-JP" u="sng" dirty="0">
                <a:latin typeface="游ゴシック" panose="020B0400000000000000" pitchFamily="50" charset="-128"/>
                <a:ea typeface="游ゴシック" panose="020B0400000000000000" pitchFamily="50" charset="-128"/>
              </a:rPr>
              <a:t>)</a:t>
            </a:r>
            <a:r>
              <a:rPr kumimoji="1" lang="ja-JP" altLang="en-US" u="sng" dirty="0">
                <a:latin typeface="游ゴシック" panose="020B0400000000000000" pitchFamily="50" charset="-128"/>
                <a:ea typeface="游ゴシック" panose="020B0400000000000000" pitchFamily="50" charset="-128"/>
              </a:rPr>
              <a:t>協議会の活用の講義に結びつけていく講義</a:t>
            </a:r>
            <a:r>
              <a:rPr kumimoji="1" lang="ja-JP" altLang="en-US" dirty="0">
                <a:latin typeface="游ゴシック" panose="020B0400000000000000" pitchFamily="50" charset="-128"/>
                <a:ea typeface="游ゴシック" panose="020B0400000000000000" pitchFamily="50" charset="-128"/>
              </a:rPr>
              <a:t>であることを意識していくこと。</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a:t>
            </a:r>
            <a:r>
              <a:rPr kumimoji="1" lang="ja-JP" altLang="en-US" b="1" dirty="0">
                <a:latin typeface="游ゴシック" panose="020B0400000000000000" pitchFamily="50" charset="-128"/>
                <a:ea typeface="游ゴシック" panose="020B0400000000000000" pitchFamily="50" charset="-128"/>
              </a:rPr>
              <a:t>能動的に会議等の実施を呼びかけるサビ児管</a:t>
            </a:r>
            <a:r>
              <a:rPr kumimoji="1" lang="ja-JP" altLang="en-US" dirty="0">
                <a:latin typeface="游ゴシック" panose="020B0400000000000000" pitchFamily="50" charset="-128"/>
                <a:ea typeface="游ゴシック" panose="020B0400000000000000" pitchFamily="50" charset="-128"/>
              </a:rPr>
              <a:t>になっていくことを目指すよう、繰り返し伝えていきたい。</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6" y="5421868"/>
            <a:ext cx="8263801" cy="101600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～相談支援の効果と役割を十分理解した講師が本講義を担うことが望ましい。</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05062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369332"/>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協議会を活用した地域課題の解決に向けた取組（講義）</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6" y="603012"/>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（自立支援）協議会の意義、目的、活動内容等について理解する。　◎サービス管理責任者の業務を通して見出される地域課題を解決するための（自立支援）協議会の活用について実践報告等により学ぶ。</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5" y="1835388"/>
            <a:ext cx="8263801" cy="296013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協議会に参加したことがない受講生が多いことを意識し、協議会に積極的に参加している事業所が、その支援の質を高めていくことに役立っていることは報告したい。②都道府県内で、サビ児管が中心となって活発に運営できている協議会における部会活動の例を紹介するように努める。③指導者養成研修の本講義資料では、地域生活支援拠点等の整備を取り上げながら話を進めているが、前の講義で取り扱った事例から、地域課題を見出し、その解決に向かっていくサビ児管の働きを示していくのも一案である。</a:t>
            </a:r>
            <a:endParaRPr kumimoji="1"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④事業所のある地域の協議会活動内容を事前に調べ、地域のサビ児管の参加状況と課題を簡単にまとめておくと、本講義と次の演習を理解しやすいとは考えられる。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170546"/>
            <a:ext cx="8263801" cy="1311533"/>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～サビ児管として実際に協議会に参加して、その意義を実感している人が本講義を担うことを研修スタッフで検討してみること。</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0871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404666"/>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基礎研修・実践研修・更新研修のねらい</a:t>
            </a:r>
          </a:p>
        </p:txBody>
      </p:sp>
      <p:cxnSp>
        <p:nvCxnSpPr>
          <p:cNvPr id="5" name="直線コネクタ 4"/>
          <p:cNvCxnSpPr/>
          <p:nvPr/>
        </p:nvCxnSpPr>
        <p:spPr>
          <a:xfrm>
            <a:off x="323530" y="5747905"/>
            <a:ext cx="84969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44488" y="4307745"/>
            <a:ext cx="5770563" cy="1440160"/>
          </a:xfrm>
          <a:prstGeom prst="rect">
            <a:avLst/>
          </a:prstGeom>
          <a:solidFill>
            <a:srgbClr val="FFFF00"/>
          </a:solidFill>
          <a:ln>
            <a:solidFill>
              <a:schemeClr val="tx1"/>
            </a:solidFill>
          </a:ln>
        </p:spPr>
        <p:txBody>
          <a:bodyPr wrap="square" rtlCol="0" anchor="ctr" anchorCtr="0">
            <a:noAutofit/>
          </a:bodyPr>
          <a:lstStyle/>
          <a:p>
            <a:r>
              <a:rPr kumimoji="1" lang="ja-JP" altLang="en-US" sz="2000" dirty="0"/>
              <a:t>基礎研修：プロセスの理解</a:t>
            </a:r>
            <a:endParaRPr kumimoji="1" lang="en-US" altLang="ja-JP" sz="2000" dirty="0"/>
          </a:p>
          <a:p>
            <a:r>
              <a:rPr kumimoji="1" lang="ja-JP" altLang="en-US" sz="2000" dirty="0"/>
              <a:t>　アセスメント、個別支援計画の作成、</a:t>
            </a:r>
            <a:endParaRPr kumimoji="1" lang="en-US" altLang="ja-JP" sz="2000" dirty="0"/>
          </a:p>
          <a:p>
            <a:r>
              <a:rPr lang="ja-JP" altLang="en-US" sz="2000" dirty="0"/>
              <a:t>　</a:t>
            </a:r>
            <a:r>
              <a:rPr kumimoji="1" lang="ja-JP" altLang="en-US" sz="2000" dirty="0"/>
              <a:t>相談支援専門員との連携、多職種連携</a:t>
            </a:r>
          </a:p>
        </p:txBody>
      </p:sp>
      <p:sp>
        <p:nvSpPr>
          <p:cNvPr id="8" name="テキスト ボックス 7"/>
          <p:cNvSpPr txBox="1"/>
          <p:nvPr/>
        </p:nvSpPr>
        <p:spPr>
          <a:xfrm>
            <a:off x="2047875" y="1286020"/>
            <a:ext cx="4067176" cy="1440160"/>
          </a:xfrm>
          <a:prstGeom prst="rect">
            <a:avLst/>
          </a:prstGeom>
          <a:solidFill>
            <a:srgbClr val="FFC000"/>
          </a:solidFill>
          <a:ln>
            <a:solidFill>
              <a:srgbClr val="FF0000"/>
            </a:solidFill>
          </a:ln>
        </p:spPr>
        <p:txBody>
          <a:bodyPr wrap="square" rtlCol="0" anchor="ctr" anchorCtr="0">
            <a:noAutofit/>
          </a:bodyPr>
          <a:lstStyle/>
          <a:p>
            <a:r>
              <a:rPr lang="ja-JP" altLang="en-US" sz="2000" dirty="0"/>
              <a:t>更新</a:t>
            </a:r>
            <a:r>
              <a:rPr kumimoji="1" lang="ja-JP" altLang="en-US" sz="2000" dirty="0"/>
              <a:t>研修：自己検証</a:t>
            </a:r>
            <a:endParaRPr kumimoji="1" lang="en-US" altLang="ja-JP" sz="2000" dirty="0"/>
          </a:p>
          <a:p>
            <a:r>
              <a:rPr lang="ja-JP" altLang="en-US" sz="2000" dirty="0"/>
              <a:t>　施策の最新の動向、自己検証、スーパーバイズ、人材育成によるサービス（支援）の質の向上</a:t>
            </a:r>
          </a:p>
        </p:txBody>
      </p:sp>
      <p:sp>
        <p:nvSpPr>
          <p:cNvPr id="9" name="テキスト ボックス 8"/>
          <p:cNvSpPr txBox="1"/>
          <p:nvPr/>
        </p:nvSpPr>
        <p:spPr>
          <a:xfrm>
            <a:off x="1190624" y="2726180"/>
            <a:ext cx="4924427" cy="1581565"/>
          </a:xfrm>
          <a:prstGeom prst="rect">
            <a:avLst/>
          </a:prstGeom>
          <a:solidFill>
            <a:srgbClr val="00B0F0"/>
          </a:solidFill>
          <a:ln>
            <a:solidFill>
              <a:schemeClr val="tx1"/>
            </a:solidFill>
          </a:ln>
        </p:spPr>
        <p:txBody>
          <a:bodyPr wrap="square" rtlCol="0" anchor="ctr" anchorCtr="0">
            <a:noAutofit/>
          </a:bodyPr>
          <a:lstStyle/>
          <a:p>
            <a:r>
              <a:rPr kumimoji="1" lang="ja-JP" altLang="en-US" sz="2000" dirty="0"/>
              <a:t>実践研修：質の向上</a:t>
            </a:r>
            <a:endParaRPr kumimoji="1" lang="en-US" altLang="ja-JP" sz="2000" dirty="0"/>
          </a:p>
          <a:p>
            <a:r>
              <a:rPr kumimoji="1" lang="ja-JP" altLang="en-US" sz="2000" dirty="0"/>
              <a:t>　</a:t>
            </a:r>
            <a:r>
              <a:rPr lang="ja-JP" altLang="en-US" sz="2000" dirty="0"/>
              <a:t>支援会議の運営、サービス（支援）提供職員への助言・指導、個別支援計画の質の向上、</a:t>
            </a:r>
            <a:r>
              <a:rPr kumimoji="1" lang="ja-JP" altLang="en-US" sz="2000" dirty="0"/>
              <a:t>人材育成によるサービス（支援）の質の向上</a:t>
            </a:r>
          </a:p>
        </p:txBody>
      </p:sp>
      <p:sp>
        <p:nvSpPr>
          <p:cNvPr id="11" name="テキスト ボックス 10"/>
          <p:cNvSpPr txBox="1"/>
          <p:nvPr/>
        </p:nvSpPr>
        <p:spPr>
          <a:xfrm>
            <a:off x="6282398" y="4307745"/>
            <a:ext cx="2533973" cy="1440160"/>
          </a:xfrm>
          <a:prstGeom prst="rect">
            <a:avLst/>
          </a:prstGeom>
          <a:solidFill>
            <a:srgbClr val="FFFF00"/>
          </a:solidFill>
          <a:ln>
            <a:solidFill>
              <a:schemeClr val="tx1"/>
            </a:solidFill>
          </a:ln>
        </p:spPr>
        <p:txBody>
          <a:bodyPr wrap="square" rtlCol="0" anchor="ctr" anchorCtr="0">
            <a:noAutofit/>
          </a:bodyPr>
          <a:lstStyle/>
          <a:p>
            <a:r>
              <a:rPr kumimoji="1" lang="en-US" altLang="ja-JP" sz="2000" dirty="0"/>
              <a:t>3</a:t>
            </a:r>
            <a:r>
              <a:rPr kumimoji="1" lang="ja-JP" altLang="en-US" sz="2000" dirty="0"/>
              <a:t>年</a:t>
            </a:r>
            <a:endParaRPr kumimoji="1" lang="en-US" altLang="ja-JP" sz="2000" dirty="0"/>
          </a:p>
          <a:p>
            <a:r>
              <a:rPr kumimoji="1" lang="ja-JP" altLang="en-US" sz="2000" dirty="0"/>
              <a:t>　原案作成が可能</a:t>
            </a:r>
          </a:p>
        </p:txBody>
      </p:sp>
      <p:sp>
        <p:nvSpPr>
          <p:cNvPr id="12" name="テキスト ボックス 11"/>
          <p:cNvSpPr txBox="1"/>
          <p:nvPr/>
        </p:nvSpPr>
        <p:spPr>
          <a:xfrm>
            <a:off x="6286500" y="2726180"/>
            <a:ext cx="2533973" cy="1581565"/>
          </a:xfrm>
          <a:prstGeom prst="rect">
            <a:avLst/>
          </a:prstGeom>
          <a:solidFill>
            <a:srgbClr val="00B0F0"/>
          </a:solidFill>
          <a:ln>
            <a:solidFill>
              <a:schemeClr val="tx1"/>
            </a:solidFill>
          </a:ln>
        </p:spPr>
        <p:txBody>
          <a:bodyPr wrap="square" rtlCol="0" anchor="ctr" anchorCtr="0">
            <a:noAutofit/>
          </a:bodyPr>
          <a:lstStyle/>
          <a:p>
            <a:r>
              <a:rPr kumimoji="1" lang="en-US" altLang="ja-JP" sz="2000" dirty="0"/>
              <a:t>5</a:t>
            </a:r>
            <a:r>
              <a:rPr kumimoji="1" lang="ja-JP" altLang="en-US" sz="2000" dirty="0"/>
              <a:t>年</a:t>
            </a:r>
            <a:endParaRPr kumimoji="1" lang="en-US" altLang="ja-JP" sz="2000" dirty="0"/>
          </a:p>
          <a:p>
            <a:r>
              <a:rPr kumimoji="1" lang="ja-JP" altLang="en-US" sz="2000" dirty="0"/>
              <a:t>　</a:t>
            </a:r>
            <a:r>
              <a:rPr lang="ja-JP" altLang="en-US" sz="2000" dirty="0"/>
              <a:t>サービス（児童発達支援）管理責任者</a:t>
            </a:r>
            <a:r>
              <a:rPr kumimoji="1" lang="ja-JP" altLang="en-US" sz="2000" dirty="0"/>
              <a:t>として配置</a:t>
            </a:r>
          </a:p>
        </p:txBody>
      </p:sp>
      <p:sp>
        <p:nvSpPr>
          <p:cNvPr id="13" name="テキスト ボックス 12"/>
          <p:cNvSpPr txBox="1"/>
          <p:nvPr/>
        </p:nvSpPr>
        <p:spPr>
          <a:xfrm>
            <a:off x="6286500" y="1286020"/>
            <a:ext cx="2533974" cy="1432774"/>
          </a:xfrm>
          <a:prstGeom prst="rect">
            <a:avLst/>
          </a:prstGeom>
          <a:solidFill>
            <a:srgbClr val="FFC000"/>
          </a:solidFill>
          <a:ln>
            <a:solidFill>
              <a:schemeClr val="tx1"/>
            </a:solidFill>
          </a:ln>
        </p:spPr>
        <p:txBody>
          <a:bodyPr wrap="square" rtlCol="0" anchor="ctr" anchorCtr="0">
            <a:noAutofit/>
          </a:bodyPr>
          <a:lstStyle/>
          <a:p>
            <a:r>
              <a:rPr lang="en-US" altLang="ja-JP" sz="2000" dirty="0"/>
              <a:t>5</a:t>
            </a:r>
            <a:r>
              <a:rPr lang="ja-JP" altLang="en-US" sz="2000" dirty="0"/>
              <a:t>年毎</a:t>
            </a:r>
            <a:endParaRPr kumimoji="1" lang="en-US" altLang="ja-JP" sz="2000" dirty="0"/>
          </a:p>
          <a:p>
            <a:r>
              <a:rPr lang="ja-JP" altLang="en-US" sz="2000" dirty="0"/>
              <a:t>　サービス（児童発達支援）管理責任者として継続</a:t>
            </a:r>
            <a:endParaRPr kumimoji="1" lang="ja-JP" altLang="en-US" sz="2000" dirty="0"/>
          </a:p>
        </p:txBody>
      </p:sp>
      <p:sp>
        <p:nvSpPr>
          <p:cNvPr id="3" name="正方形/長方形 2">
            <a:extLst>
              <a:ext uri="{FF2B5EF4-FFF2-40B4-BE49-F238E27FC236}">
                <a16:creationId xmlns:a16="http://schemas.microsoft.com/office/drawing/2014/main" id="{894917E0-5BE5-4545-B91A-EA52231A64E9}"/>
              </a:ext>
            </a:extLst>
          </p:cNvPr>
          <p:cNvSpPr/>
          <p:nvPr/>
        </p:nvSpPr>
        <p:spPr>
          <a:xfrm>
            <a:off x="105070" y="5825079"/>
            <a:ext cx="8897527" cy="923330"/>
          </a:xfrm>
          <a:prstGeom prst="rect">
            <a:avLst/>
          </a:prstGeom>
          <a:solidFill>
            <a:schemeClr val="accent1">
              <a:lumMod val="20000"/>
              <a:lumOff val="80000"/>
            </a:schemeClr>
          </a:solidFill>
          <a:ln>
            <a:solidFill>
              <a:schemeClr val="accent1"/>
            </a:solidFill>
          </a:ln>
        </p:spPr>
        <p:txBody>
          <a:bodyPr wrap="square">
            <a:spAutoFit/>
          </a:bodyPr>
          <a:lstStyle/>
          <a:p>
            <a:r>
              <a:rPr lang="en-US" altLang="ja-JP" dirty="0"/>
              <a:t>※</a:t>
            </a:r>
            <a:r>
              <a:rPr lang="ja-JP" altLang="en-US" dirty="0"/>
              <a:t>「実践研修：質の向上」と示していますが、基礎研修で支援のプロセスを理解し、</a:t>
            </a:r>
            <a:r>
              <a:rPr lang="en-US" altLang="ja-JP" dirty="0"/>
              <a:t>2</a:t>
            </a:r>
            <a:r>
              <a:rPr lang="ja-JP" altLang="en-US" dirty="0"/>
              <a:t>年間のＯＪＴ期間を経て、その</a:t>
            </a:r>
            <a:r>
              <a:rPr lang="en-US" altLang="ja-JP" dirty="0"/>
              <a:t>2</a:t>
            </a:r>
            <a:r>
              <a:rPr lang="ja-JP" altLang="en-US" dirty="0"/>
              <a:t>年間の実務の総仕上げとして、支援のプロセスそれぞれの質を向上させていくために大切な視点を学ぶ研修であると考えていきましょう。</a:t>
            </a:r>
          </a:p>
        </p:txBody>
      </p:sp>
      <p:sp>
        <p:nvSpPr>
          <p:cNvPr id="4" name="曲折矢印 3"/>
          <p:cNvSpPr/>
          <p:nvPr/>
        </p:nvSpPr>
        <p:spPr>
          <a:xfrm>
            <a:off x="713984" y="3281819"/>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曲折矢印 13"/>
          <p:cNvSpPr/>
          <p:nvPr/>
        </p:nvSpPr>
        <p:spPr>
          <a:xfrm>
            <a:off x="1571235" y="1700255"/>
            <a:ext cx="476640" cy="1025926"/>
          </a:xfrm>
          <a:prstGeom prst="bentArrow">
            <a:avLst>
              <a:gd name="adj1" fmla="val 14488"/>
              <a:gd name="adj2" fmla="val 31570"/>
              <a:gd name="adj3" fmla="val 30256"/>
              <a:gd name="adj4" fmla="val 25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894080" y="2726179"/>
            <a:ext cx="8108517" cy="1581565"/>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05AE98C6-5F09-411A-A9C9-CC43E46E3C51}" type="slidenum">
              <a:rPr kumimoji="1" lang="ja-JP" altLang="en-US" smtClean="0"/>
              <a:t>2</a:t>
            </a:fld>
            <a:endParaRPr kumimoji="1" lang="ja-JP" altLang="en-US"/>
          </a:p>
        </p:txBody>
      </p:sp>
      <p:sp>
        <p:nvSpPr>
          <p:cNvPr id="17" name="角丸四角形 14">
            <a:extLst>
              <a:ext uri="{FF2B5EF4-FFF2-40B4-BE49-F238E27FC236}">
                <a16:creationId xmlns:a16="http://schemas.microsoft.com/office/drawing/2014/main" id="{16A86EF2-11ED-4093-9082-00E3F9DC2745}"/>
              </a:ext>
            </a:extLst>
          </p:cNvPr>
          <p:cNvSpPr/>
          <p:nvPr/>
        </p:nvSpPr>
        <p:spPr>
          <a:xfrm>
            <a:off x="2761932" y="314960"/>
            <a:ext cx="1921828" cy="893887"/>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766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E95839B-6D2F-4166-88E4-8EBEF5129C9A}"/>
              </a:ext>
            </a:extLst>
          </p:cNvPr>
          <p:cNvSpPr txBox="1"/>
          <p:nvPr/>
        </p:nvSpPr>
        <p:spPr>
          <a:xfrm>
            <a:off x="440099" y="233680"/>
            <a:ext cx="8263799" cy="646331"/>
          </a:xfrm>
          <a:prstGeom prst="rect">
            <a:avLst/>
          </a:prstGeom>
          <a:noFill/>
          <a:ln>
            <a:solidFill>
              <a:schemeClr val="accent1">
                <a:lumMod val="50000"/>
              </a:schemeClr>
            </a:solidFill>
          </a:ln>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実践研修：</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サービス担当者会議と</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自立支援</a:t>
            </a:r>
            <a:r>
              <a:rPr lang="en-US" altLang="ja-JP" b="1" dirty="0">
                <a:solidFill>
                  <a:schemeClr val="accent1">
                    <a:lumMod val="75000"/>
                  </a:schemeClr>
                </a:solidFill>
                <a:latin typeface="游ゴシック" panose="020B0400000000000000" pitchFamily="50" charset="-128"/>
                <a:ea typeface="游ゴシック" panose="020B0400000000000000" pitchFamily="50" charset="-128"/>
              </a:rPr>
              <a:t>)</a:t>
            </a:r>
            <a:r>
              <a:rPr lang="ja-JP" altLang="en-US" b="1" dirty="0">
                <a:solidFill>
                  <a:schemeClr val="accent1">
                    <a:lumMod val="75000"/>
                  </a:schemeClr>
                </a:solidFill>
                <a:latin typeface="游ゴシック" panose="020B0400000000000000" pitchFamily="50" charset="-128"/>
                <a:ea typeface="游ゴシック" panose="020B0400000000000000" pitchFamily="50" charset="-128"/>
              </a:rPr>
              <a:t>協議会の活用についてのまとめ（演習）</a:t>
            </a:r>
            <a:endParaRPr kumimoji="1" lang="ja-JP" altLang="en-US" b="1" dirty="0">
              <a:solidFill>
                <a:schemeClr val="accent1">
                  <a:lumMod val="75000"/>
                </a:schemeClr>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3C5CD50C-56CF-464C-BB36-ECD263D3A803}"/>
              </a:ext>
            </a:extLst>
          </p:cNvPr>
          <p:cNvSpPr/>
          <p:nvPr/>
        </p:nvSpPr>
        <p:spPr>
          <a:xfrm>
            <a:off x="440097" y="883027"/>
            <a:ext cx="8263801" cy="958949"/>
          </a:xfrm>
          <a:prstGeom prst="rect">
            <a:avLst/>
          </a:prstGeom>
          <a:ln>
            <a:solidFill>
              <a:schemeClr val="accent1">
                <a:lumMod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内容・目的～◎</a:t>
            </a:r>
            <a:r>
              <a:rPr lang="ja-JP" altLang="en-US" dirty="0">
                <a:latin typeface="游ゴシック" panose="020B0400000000000000" pitchFamily="50" charset="-128"/>
                <a:ea typeface="游ゴシック" panose="020B0400000000000000" pitchFamily="50" charset="-128"/>
              </a:rPr>
              <a:t>サービス担当者会議や（自立支援）協議会に関する講義を踏まえ、多職種連携や地域連携の重要性、意義、ポイントについ てグループワーク等による討議を通じて、連携のあり方についてまとめを行う。 </a:t>
            </a:r>
            <a:endParaRPr kumimoji="1" lang="ja-JP" altLang="en-US"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CE40C11C-EA06-46FD-AD86-B2EEFF214FCF}"/>
              </a:ext>
            </a:extLst>
          </p:cNvPr>
          <p:cNvSpPr/>
          <p:nvPr/>
        </p:nvSpPr>
        <p:spPr>
          <a:xfrm>
            <a:off x="440097" y="1967468"/>
            <a:ext cx="8263801" cy="340717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dirty="0">
                <a:latin typeface="游ゴシック" panose="020B0400000000000000" pitchFamily="50" charset="-128"/>
                <a:ea typeface="游ゴシック" panose="020B0400000000000000" pitchFamily="50" charset="-128"/>
              </a:rPr>
              <a:t>解説とポイント及び留意点～①サービス担当者会議や</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自立支援</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協議会への参加経験がないか、あってもかなり少ない経験値の受講生がほとんどであると認識した上で、実施していきたい演習である。②そのため、個人ワークではそうした受講生が記入していける内容を検討していく必要がある。③どのような事例で情報不足だと感じたか、他の機関の評価を聞いてみたいと思ったことがあるか、自事業所の支援で限界を感じたことはあるか等を個人で振り返り、どうすれば良かったのかを話し合うグループワークを実施していく流れの演習も一案である。その際は、</a:t>
            </a:r>
            <a:r>
              <a:rPr kumimoji="1" lang="ja-JP" altLang="en-US" u="sng" dirty="0">
                <a:latin typeface="游ゴシック" panose="020B0400000000000000" pitchFamily="50" charset="-128"/>
                <a:ea typeface="游ゴシック" panose="020B0400000000000000" pitchFamily="50" charset="-128"/>
              </a:rPr>
              <a:t>グループワークの後で全体で報告し、講評していく中で、担当者会議や協議会の重要性について伝えていく</a:t>
            </a:r>
            <a:r>
              <a:rPr kumimoji="1" lang="ja-JP" altLang="en-US" dirty="0">
                <a:latin typeface="游ゴシック" panose="020B0400000000000000" pitchFamily="50" charset="-128"/>
                <a:ea typeface="游ゴシック" panose="020B0400000000000000" pitchFamily="50" charset="-128"/>
              </a:rPr>
              <a:t>ことが必要。④二日間の実践研修のまとめとなるこの時間に、サビ管の役割を改めて示していくことと、サビ児管の資格を得ることでの決意表明を受講生に述べてもらう時間を設定することも有効な実施方法の一つである。</a:t>
            </a:r>
          </a:p>
        </p:txBody>
      </p:sp>
      <p:sp>
        <p:nvSpPr>
          <p:cNvPr id="6" name="正方形/長方形 5">
            <a:extLst>
              <a:ext uri="{FF2B5EF4-FFF2-40B4-BE49-F238E27FC236}">
                <a16:creationId xmlns:a16="http://schemas.microsoft.com/office/drawing/2014/main" id="{6DACCCD2-9FC8-4E2B-A0B3-D043E5A8227A}"/>
              </a:ext>
            </a:extLst>
          </p:cNvPr>
          <p:cNvSpPr/>
          <p:nvPr/>
        </p:nvSpPr>
        <p:spPr>
          <a:xfrm>
            <a:off x="440097" y="5496560"/>
            <a:ext cx="8263801" cy="1209040"/>
          </a:xfrm>
          <a:prstGeom prst="rect">
            <a:avLst/>
          </a:prstGeom>
          <a:solidFill>
            <a:schemeClr val="accent4">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研修実施に向けて準備していく際に、</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特に</a:t>
            </a:r>
            <a:r>
              <a:rPr lang="ja-JP" altLang="ja-JP" sz="1800" dirty="0">
                <a:effectLst/>
                <a:latin typeface="游ゴシック" panose="020B0400000000000000" pitchFamily="50" charset="-128"/>
                <a:ea typeface="游ゴシック" panose="020B0400000000000000" pitchFamily="50" charset="-128"/>
                <a:cs typeface="Times New Roman" panose="02020603050405020304" pitchFamily="18" charset="0"/>
              </a:rPr>
              <a:t>留意した方が良いこと</a:t>
            </a:r>
            <a:r>
              <a:rPr lang="ja-JP" altLang="en-US" sz="1800" dirty="0">
                <a:effectLst/>
                <a:latin typeface="游ゴシック" panose="020B0400000000000000" pitchFamily="50" charset="-128"/>
                <a:ea typeface="游ゴシック" panose="020B0400000000000000" pitchFamily="50" charset="-128"/>
                <a:cs typeface="Times New Roman" panose="02020603050405020304" pitchFamily="18" charset="0"/>
              </a:rPr>
              <a:t>～他機関との連携の機会がなく、関連機関としてどのようなものがあるのかもわからない受講生に向けて、事前学習としてどういったことを準備した方が良いのかを検討していくことは必要。</a:t>
            </a:r>
            <a:endParaRPr kumimoji="1"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8833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図 4" descr="赤色の点とそれを指す矢印">
            <a:extLst>
              <a:ext uri="{FF2B5EF4-FFF2-40B4-BE49-F238E27FC236}">
                <a16:creationId xmlns:a16="http://schemas.microsoft.com/office/drawing/2014/main" id="{7F3DD7BC-F853-46AB-A233-E3DBC49D4E6C}"/>
              </a:ext>
            </a:extLst>
          </p:cNvPr>
          <p:cNvPicPr>
            <a:picLocks noChangeAspect="1"/>
          </p:cNvPicPr>
          <p:nvPr/>
        </p:nvPicPr>
        <p:blipFill rotWithShape="1">
          <a:blip r:embed="rId2">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7404"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p:cNvSpPr>
            <a:spLocks noChangeArrowheads="1"/>
          </p:cNvSpPr>
          <p:nvPr/>
        </p:nvSpPr>
        <p:spPr bwMode="auto">
          <a:xfrm>
            <a:off x="482600" y="321734"/>
            <a:ext cx="5168389" cy="1135737"/>
          </a:xfrm>
          <a:prstGeom prst="roundRect">
            <a:avLst>
              <a:gd name="adj" fmla="val 26537"/>
            </a:avLst>
          </a:prstGeom>
        </p:spPr>
        <p:txBody>
          <a:bodyPr vert="horz" lIns="91440" tIns="45720" rIns="91440" bIns="45720" rtlCol="0" anchor="ctr">
            <a:normAutofit/>
          </a:bodyPr>
          <a:lstStyle/>
          <a:p>
            <a:pPr>
              <a:lnSpc>
                <a:spcPct val="90000"/>
              </a:lnSpc>
              <a:spcBef>
                <a:spcPct val="0"/>
              </a:spcBef>
              <a:spcAft>
                <a:spcPts val="600"/>
              </a:spcAft>
              <a:defRPr/>
            </a:pPr>
            <a:r>
              <a:rPr lang="ja-JP" altLang="en-US" sz="3100" b="1" dirty="0">
                <a:latin typeface="+mj-lt"/>
                <a:ea typeface="+mj-ea"/>
                <a:cs typeface="+mj-cs"/>
              </a:rPr>
              <a:t>実践研修のファシリテーターについて</a:t>
            </a:r>
          </a:p>
        </p:txBody>
      </p:sp>
      <p:sp>
        <p:nvSpPr>
          <p:cNvPr id="3" name="正方形/長方形 2"/>
          <p:cNvSpPr/>
          <p:nvPr/>
        </p:nvSpPr>
        <p:spPr>
          <a:xfrm>
            <a:off x="482600" y="1782981"/>
            <a:ext cx="5168390" cy="4393982"/>
          </a:xfrm>
          <a:prstGeom prst="rect">
            <a:avLst/>
          </a:prstGeom>
        </p:spPr>
        <p:txBody>
          <a:bodyPr vert="horz" lIns="91440" tIns="45720" rIns="91440" bIns="45720" rtlCol="0">
            <a:normAutofit/>
          </a:bodyPr>
          <a:lstStyle/>
          <a:p>
            <a:pPr marL="179388" indent="-228600">
              <a:lnSpc>
                <a:spcPct val="90000"/>
              </a:lnSpc>
              <a:spcAft>
                <a:spcPts val="600"/>
              </a:spcAft>
              <a:buFont typeface="Arial" panose="020B0604020202020204" pitchFamily="34" charset="0"/>
              <a:buChar char="•"/>
            </a:pPr>
            <a:r>
              <a:rPr lang="ja-JP" altLang="en-US" sz="1600"/>
              <a:t>１．基礎研修との繋がり、さらに更新研修に結びつくカリキュラムであるため、両研修の内容はできる限り知っておいた方が良い。</a:t>
            </a:r>
            <a:endParaRPr lang="en-US" altLang="ja-JP" sz="1600"/>
          </a:p>
          <a:p>
            <a:pPr marL="179388" indent="-228600">
              <a:lnSpc>
                <a:spcPct val="90000"/>
              </a:lnSpc>
              <a:spcAft>
                <a:spcPts val="600"/>
              </a:spcAft>
              <a:buFont typeface="Arial" panose="020B0604020202020204" pitchFamily="34" charset="0"/>
              <a:buChar char="•"/>
            </a:pPr>
            <a:r>
              <a:rPr lang="ja-JP" altLang="en-US" sz="1600"/>
              <a:t>２．「個別支援会議の運営方法」では、グループワークの内容の軌道修正力が求められる場面があり、「人材育成の手法に関する」各演習では、コメントしていく力が求められる。ファシリテーターの力量にグループワークが左右されることを最小限にしていくためには、事前課題で求めていく内容を何度も検討し、ファシリテーター研修で示す資料のきめ細かさが求められる意味では、研修スタッフへの負担は大きい。</a:t>
            </a:r>
            <a:endParaRPr lang="en-US" altLang="ja-JP" sz="1600"/>
          </a:p>
          <a:p>
            <a:pPr marL="179388" indent="-228600">
              <a:lnSpc>
                <a:spcPct val="90000"/>
              </a:lnSpc>
              <a:spcAft>
                <a:spcPts val="600"/>
              </a:spcAft>
              <a:buFont typeface="Arial" panose="020B0604020202020204" pitchFamily="34" charset="0"/>
              <a:buChar char="•"/>
            </a:pPr>
            <a:r>
              <a:rPr lang="ja-JP" altLang="en-US" sz="1600"/>
              <a:t>３．サビ児管として、日頃から事業所スタッフに指導・助言する立場にあり、いろいろと悩み、苦労を重ねている方は、ファシリテーターとして適任である。とは言え、他機関との連携を日頃から重ねていることも必要。</a:t>
            </a:r>
            <a:endParaRPr lang="en-US" altLang="ja-JP" sz="1600"/>
          </a:p>
          <a:p>
            <a:pPr marL="179388" indent="-228600">
              <a:lnSpc>
                <a:spcPct val="90000"/>
              </a:lnSpc>
              <a:spcAft>
                <a:spcPts val="600"/>
              </a:spcAft>
              <a:buFont typeface="Arial" panose="020B0604020202020204" pitchFamily="34" charset="0"/>
              <a:buChar char="•"/>
            </a:pPr>
            <a:r>
              <a:rPr lang="ja-JP" altLang="en-US" sz="1600"/>
              <a:t>４．当然ながらファシリテーターを育てていくことも重要であり、ファシリテーターを後方支援するスタッフの確保も検討していくこと。</a:t>
            </a:r>
            <a:endParaRPr lang="en-US" altLang="ja-JP" sz="160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42340" y="713128"/>
            <a:ext cx="801649"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19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図 5" descr="虫眼鏡で焦点を合わせた街の灯り">
            <a:extLst>
              <a:ext uri="{FF2B5EF4-FFF2-40B4-BE49-F238E27FC236}">
                <a16:creationId xmlns:a16="http://schemas.microsoft.com/office/drawing/2014/main" id="{25CF97EC-3021-4C09-8BB1-33561E93FF8D}"/>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9091"/>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03274CE-6851-4485-8176-AC3A83E2EC69}"/>
              </a:ext>
            </a:extLst>
          </p:cNvPr>
          <p:cNvSpPr>
            <a:spLocks noGrp="1"/>
          </p:cNvSpPr>
          <p:nvPr>
            <p:ph type="title"/>
          </p:nvPr>
        </p:nvSpPr>
        <p:spPr>
          <a:xfrm>
            <a:off x="446103" y="640263"/>
            <a:ext cx="3915950" cy="1344975"/>
          </a:xfrm>
        </p:spPr>
        <p:txBody>
          <a:bodyPr>
            <a:normAutofit/>
          </a:bodyPr>
          <a:lstStyle/>
          <a:p>
            <a:r>
              <a:rPr kumimoji="1" lang="ja-JP" altLang="en-US" sz="3500"/>
              <a:t>まとめ</a:t>
            </a:r>
          </a:p>
        </p:txBody>
      </p:sp>
      <p:sp>
        <p:nvSpPr>
          <p:cNvPr id="3" name="コンテンツ プレースホルダー 2">
            <a:extLst>
              <a:ext uri="{FF2B5EF4-FFF2-40B4-BE49-F238E27FC236}">
                <a16:creationId xmlns:a16="http://schemas.microsoft.com/office/drawing/2014/main" id="{DE7BE4AB-5599-4D47-A0D1-9114FFD3664B}"/>
              </a:ext>
            </a:extLst>
          </p:cNvPr>
          <p:cNvSpPr>
            <a:spLocks noGrp="1"/>
          </p:cNvSpPr>
          <p:nvPr>
            <p:ph idx="1"/>
          </p:nvPr>
        </p:nvSpPr>
        <p:spPr>
          <a:xfrm>
            <a:off x="445582" y="2121763"/>
            <a:ext cx="3926618" cy="3773010"/>
          </a:xfrm>
        </p:spPr>
        <p:txBody>
          <a:bodyPr>
            <a:normAutofit/>
          </a:bodyPr>
          <a:lstStyle/>
          <a:p>
            <a:r>
              <a:rPr kumimoji="1" lang="ja-JP" altLang="en-US" sz="1500"/>
              <a:t>基礎研修の内容と更新研修の内容の間にある研修です。前後のつながりを理解していきましょう。（現実的には以前受けた研修の内容は忘れているものですが、どの部分はすでに伝えたものなのかは、伝えていく側としては意識しておきましょう。）</a:t>
            </a:r>
            <a:endParaRPr kumimoji="1" lang="en-US" altLang="ja-JP" sz="1500"/>
          </a:p>
          <a:p>
            <a:r>
              <a:rPr kumimoji="1" lang="ja-JP" altLang="en-US" sz="1500"/>
              <a:t>更新研修までにどういったスキルを身につけて欲しいのかは、本研修において発信していきたいものです。</a:t>
            </a:r>
            <a:endParaRPr kumimoji="1" lang="en-US" altLang="ja-JP" sz="1500"/>
          </a:p>
          <a:p>
            <a:r>
              <a:rPr kumimoji="1" lang="ja-JP" altLang="en-US" sz="1500"/>
              <a:t>実践研修実施元年である本年度の都道府県における研修スタッフの役割は、とても大きいものですし、検討すべきことがあまりにたくさんあるので、その覚悟が必要かと思います。本当に大変なのですが、そのご苦労により身につくものも大きいと、どうぞ考えてくださいませ。</a:t>
            </a:r>
          </a:p>
        </p:txBody>
      </p:sp>
      <p:sp>
        <p:nvSpPr>
          <p:cNvPr id="4" name="スライド番号プレースホルダー 3">
            <a:extLst>
              <a:ext uri="{FF2B5EF4-FFF2-40B4-BE49-F238E27FC236}">
                <a16:creationId xmlns:a16="http://schemas.microsoft.com/office/drawing/2014/main" id="{A10871B6-D6CA-4A86-83F0-429C3AD5F1AF}"/>
              </a:ext>
            </a:extLst>
          </p:cNvPr>
          <p:cNvSpPr>
            <a:spLocks noGrp="1"/>
          </p:cNvSpPr>
          <p:nvPr>
            <p:ph type="sldNum" sz="quarter" idx="12"/>
          </p:nvPr>
        </p:nvSpPr>
        <p:spPr>
          <a:xfrm>
            <a:off x="6457950" y="6356350"/>
            <a:ext cx="2057400" cy="365125"/>
          </a:xfrm>
        </p:spPr>
        <p:txBody>
          <a:bodyPr>
            <a:normAutofit/>
          </a:bodyPr>
          <a:lstStyle/>
          <a:p>
            <a:pPr>
              <a:spcAft>
                <a:spcPts val="600"/>
              </a:spcAft>
            </a:pPr>
            <a:fld id="{05AE98C6-5F09-411A-A9C9-CC43E46E3C51}" type="slidenum">
              <a:rPr kumimoji="1" lang="ja-JP" altLang="en-US">
                <a:solidFill>
                  <a:srgbClr val="FFFFFF"/>
                </a:solidFill>
              </a:rPr>
              <a:pPr>
                <a:spcAft>
                  <a:spcPts val="600"/>
                </a:spcAft>
              </a:pPr>
              <a:t>22</a:t>
            </a:fld>
            <a:endParaRPr kumimoji="1" lang="ja-JP" altLang="en-US">
              <a:solidFill>
                <a:srgbClr val="FFFFFF"/>
              </a:solidFill>
            </a:endParaRPr>
          </a:p>
        </p:txBody>
      </p:sp>
    </p:spTree>
    <p:extLst>
      <p:ext uri="{BB962C8B-B14F-4D97-AF65-F5344CB8AC3E}">
        <p14:creationId xmlns:p14="http://schemas.microsoft.com/office/powerpoint/2010/main" val="400302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74C0B46-90DE-474B-9492-62B9519BB217}"/>
              </a:ext>
            </a:extLst>
          </p:cNvPr>
          <p:cNvSpPr/>
          <p:nvPr/>
        </p:nvSpPr>
        <p:spPr>
          <a:xfrm>
            <a:off x="2138640" y="1733673"/>
            <a:ext cx="2244178" cy="2664156"/>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基礎研修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相談支援初任者研修</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講義部分の一部を受講</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rgbClr val="FF0000"/>
              </a:solidFill>
              <a:latin typeface="Calibri"/>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サビ管・児発管研修を受講</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（１５ｈ）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FF8BFEB9-B138-4BDE-A55E-07C0638D2BD0}"/>
              </a:ext>
            </a:extLst>
          </p:cNvPr>
          <p:cNvSpPr/>
          <p:nvPr/>
        </p:nvSpPr>
        <p:spPr>
          <a:xfrm>
            <a:off x="5158558" y="1715679"/>
            <a:ext cx="1030264" cy="2682150"/>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実践研修</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（１４．５ｈ）</a:t>
            </a:r>
          </a:p>
        </p:txBody>
      </p:sp>
      <p:sp>
        <p:nvSpPr>
          <p:cNvPr id="15" name="正方形/長方形 14">
            <a:extLst>
              <a:ext uri="{FF2B5EF4-FFF2-40B4-BE49-F238E27FC236}">
                <a16:creationId xmlns:a16="http://schemas.microsoft.com/office/drawing/2014/main" id="{F6746D92-3495-4AFB-AC4D-5D3B548B9BB9}"/>
              </a:ext>
            </a:extLst>
          </p:cNvPr>
          <p:cNvSpPr/>
          <p:nvPr/>
        </p:nvSpPr>
        <p:spPr>
          <a:xfrm>
            <a:off x="2077936" y="1641396"/>
            <a:ext cx="4165855" cy="2894947"/>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C3FC2CEA-902C-4C67-ACB1-2E85BD5B9AB8}"/>
              </a:ext>
            </a:extLst>
          </p:cNvPr>
          <p:cNvSpPr/>
          <p:nvPr/>
        </p:nvSpPr>
        <p:spPr>
          <a:xfrm>
            <a:off x="36037" y="1677053"/>
            <a:ext cx="1692000" cy="2894947"/>
          </a:xfrm>
          <a:prstGeom prst="rect">
            <a:avLst/>
          </a:prstGeom>
          <a:ln w="19050"/>
        </p:spPr>
        <p:style>
          <a:lnRef idx="2">
            <a:schemeClr val="dk1"/>
          </a:lnRef>
          <a:fillRef idx="1">
            <a:schemeClr val="lt1"/>
          </a:fillRef>
          <a:effectRef idx="0">
            <a:schemeClr val="dk1"/>
          </a:effectRef>
          <a:fontRef idx="minor">
            <a:schemeClr val="dk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サビ管・児発管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実務要件</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実務要件に２年満たない段階から、基礎研修の受講可</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7" name="加算記号 16">
            <a:extLst>
              <a:ext uri="{FF2B5EF4-FFF2-40B4-BE49-F238E27FC236}">
                <a16:creationId xmlns:a16="http://schemas.microsoft.com/office/drawing/2014/main" id="{6A4D97E6-F09E-4565-95BF-DB42EDF838B3}"/>
              </a:ext>
            </a:extLst>
          </p:cNvPr>
          <p:cNvSpPr/>
          <p:nvPr/>
        </p:nvSpPr>
        <p:spPr>
          <a:xfrm>
            <a:off x="1706989" y="2927359"/>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加算記号 17">
            <a:extLst>
              <a:ext uri="{FF2B5EF4-FFF2-40B4-BE49-F238E27FC236}">
                <a16:creationId xmlns:a16="http://schemas.microsoft.com/office/drawing/2014/main" id="{D80D102F-1FF8-4177-B433-3389334C5EFA}"/>
              </a:ext>
            </a:extLst>
          </p:cNvPr>
          <p:cNvSpPr/>
          <p:nvPr/>
        </p:nvSpPr>
        <p:spPr>
          <a:xfrm>
            <a:off x="3010261" y="3075396"/>
            <a:ext cx="370947" cy="362881"/>
          </a:xfrm>
          <a:prstGeom prst="mathPlus">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9" name="Rectangle 7">
            <a:extLst>
              <a:ext uri="{FF2B5EF4-FFF2-40B4-BE49-F238E27FC236}">
                <a16:creationId xmlns:a16="http://schemas.microsoft.com/office/drawing/2014/main" id="{76F4FC4E-CDFF-4845-8975-CF69D169BD52}"/>
              </a:ext>
            </a:extLst>
          </p:cNvPr>
          <p:cNvSpPr>
            <a:spLocks noChangeArrowheads="1"/>
          </p:cNvSpPr>
          <p:nvPr/>
        </p:nvSpPr>
        <p:spPr bwMode="auto">
          <a:xfrm>
            <a:off x="6581706" y="1694205"/>
            <a:ext cx="1164228" cy="2842137"/>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サビ管・児発管</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として</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配置</a:t>
            </a:r>
            <a:endParaRPr kumimoji="1" lang="en-US" altLang="ja-JP" b="0"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p:txBody>
      </p:sp>
      <p:sp>
        <p:nvSpPr>
          <p:cNvPr id="20" name="AutoShape 10">
            <a:extLst>
              <a:ext uri="{FF2B5EF4-FFF2-40B4-BE49-F238E27FC236}">
                <a16:creationId xmlns:a16="http://schemas.microsoft.com/office/drawing/2014/main" id="{0E4DACAD-ADD1-4850-B78C-3DAA12FE8926}"/>
              </a:ext>
            </a:extLst>
          </p:cNvPr>
          <p:cNvSpPr>
            <a:spLocks noChangeArrowheads="1"/>
          </p:cNvSpPr>
          <p:nvPr/>
        </p:nvSpPr>
        <p:spPr bwMode="auto">
          <a:xfrm rot="5400000">
            <a:off x="6232075" y="2954136"/>
            <a:ext cx="357816" cy="251210"/>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1" name="AutoShape 10">
            <a:extLst>
              <a:ext uri="{FF2B5EF4-FFF2-40B4-BE49-F238E27FC236}">
                <a16:creationId xmlns:a16="http://schemas.microsoft.com/office/drawing/2014/main" id="{6D3570E0-D734-431B-BDAB-C6784567352E}"/>
              </a:ext>
            </a:extLst>
          </p:cNvPr>
          <p:cNvSpPr>
            <a:spLocks noChangeArrowheads="1"/>
          </p:cNvSpPr>
          <p:nvPr/>
        </p:nvSpPr>
        <p:spPr bwMode="auto">
          <a:xfrm rot="5400000">
            <a:off x="7690844" y="2996867"/>
            <a:ext cx="357816" cy="165749"/>
          </a:xfrm>
          <a:prstGeom prst="upArrow">
            <a:avLst>
              <a:gd name="adj1" fmla="val 48352"/>
              <a:gd name="adj2" fmla="val 45699"/>
            </a:avLst>
          </a:prstGeom>
          <a:ln>
            <a:headEnd/>
            <a:tailEnd/>
          </a:ln>
        </p:spPr>
        <p:style>
          <a:lnRef idx="1">
            <a:schemeClr val="accent5"/>
          </a:lnRef>
          <a:fillRef idx="2">
            <a:schemeClr val="accent5"/>
          </a:fillRef>
          <a:effectRef idx="1">
            <a:schemeClr val="accent5"/>
          </a:effectRef>
          <a:fontRef idx="minor">
            <a:schemeClr val="dk1"/>
          </a:fontRef>
        </p:style>
        <p:txBody>
          <a:bodyPr vert="eaVert" wrap="none" lIns="91422" tIns="45712" rIns="91422" bIns="45712"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6354F7D3-FFEE-4C56-A2C4-42ACC461E415}"/>
              </a:ext>
            </a:extLst>
          </p:cNvPr>
          <p:cNvSpPr/>
          <p:nvPr/>
        </p:nvSpPr>
        <p:spPr>
          <a:xfrm>
            <a:off x="8023434" y="1682758"/>
            <a:ext cx="1094279" cy="2842137"/>
          </a:xfrm>
          <a:prstGeom prst="rect">
            <a:avLst/>
          </a:prstGeom>
          <a:ln w="12700"/>
        </p:spPr>
        <p:style>
          <a:lnRef idx="2">
            <a:schemeClr val="dk1"/>
          </a:lnRef>
          <a:fillRef idx="1">
            <a:schemeClr val="lt1"/>
          </a:fillRef>
          <a:effectRef idx="0">
            <a:schemeClr val="dk1"/>
          </a:effectRef>
          <a:fontRef idx="minor">
            <a:schemeClr val="dk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更新研修</a:t>
            </a:r>
            <a:endPar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13</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５年毎に受講</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5" name="AutoShape 10">
            <a:extLst>
              <a:ext uri="{FF2B5EF4-FFF2-40B4-BE49-F238E27FC236}">
                <a16:creationId xmlns:a16="http://schemas.microsoft.com/office/drawing/2014/main" id="{378BF956-A73A-4C64-8711-98A053C13742}"/>
              </a:ext>
            </a:extLst>
          </p:cNvPr>
          <p:cNvSpPr>
            <a:spLocks noChangeArrowheads="1"/>
          </p:cNvSpPr>
          <p:nvPr/>
        </p:nvSpPr>
        <p:spPr bwMode="auto">
          <a:xfrm rot="5400000">
            <a:off x="3443535" y="2839511"/>
            <a:ext cx="2664156" cy="684000"/>
          </a:xfrm>
          <a:prstGeom prst="upArrow">
            <a:avLst>
              <a:gd name="adj1" fmla="val 70426"/>
              <a:gd name="adj2" fmla="val 31872"/>
            </a:avLst>
          </a:prstGeom>
          <a:ln>
            <a:headEnd/>
            <a:tailEnd/>
          </a:ln>
        </p:spPr>
        <p:style>
          <a:lnRef idx="1">
            <a:schemeClr val="accent5"/>
          </a:lnRef>
          <a:fillRef idx="2">
            <a:schemeClr val="accent5"/>
          </a:fillRef>
          <a:effectRef idx="1">
            <a:schemeClr val="accent5"/>
          </a:effectRef>
          <a:fontRef idx="minor">
            <a:schemeClr val="dk1"/>
          </a:fontRef>
        </p:style>
        <p:txBody>
          <a:bodyPr vert="vert270" wrap="none" lIns="91422" tIns="45712" rIns="91422" bIns="45712"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rPr>
              <a:t>ＯＪＴ</a:t>
            </a:r>
            <a:endParaRPr kumimoji="1" lang="en-US" altLang="ja-JP" sz="1600" b="1" i="0" u="none" strike="noStrike" kern="1200" cap="none" spc="0" normalizeH="0" baseline="0" noProof="0" dirty="0">
              <a:ln>
                <a:noFill/>
              </a:ln>
              <a:solidFill>
                <a:srgbClr val="0000FF"/>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一部</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業務</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可能</a:t>
            </a:r>
            <a:endParaRPr kumimoji="1" lang="en-US" altLang="ja-JP" sz="1600" b="1"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
        <p:nvSpPr>
          <p:cNvPr id="27" name="テキスト ボックス 26">
            <a:extLst>
              <a:ext uri="{FF2B5EF4-FFF2-40B4-BE49-F238E27FC236}">
                <a16:creationId xmlns:a16="http://schemas.microsoft.com/office/drawing/2014/main" id="{E3E8DCB9-CD7D-454C-B0CA-40B05B983889}"/>
              </a:ext>
            </a:extLst>
          </p:cNvPr>
          <p:cNvSpPr txBox="1"/>
          <p:nvPr/>
        </p:nvSpPr>
        <p:spPr>
          <a:xfrm>
            <a:off x="179782" y="4667706"/>
            <a:ext cx="8784436" cy="1200329"/>
          </a:xfrm>
          <a:prstGeom prst="rect">
            <a:avLst/>
          </a:prstGeom>
          <a:solidFill>
            <a:schemeClr val="bg1"/>
          </a:solidFill>
          <a:ln>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a:t>
            </a:r>
            <a:r>
              <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一定の実務経験の要件</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・実践研修：過去５年間に２年以上の相談支援又は直接支援業務の実務経験</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・更新研修：①過去５年間に２年以上のサビ管・児発管等の実務経験がある又は②現</a:t>
            </a:r>
            <a:r>
              <a:rPr kumimoji="1" lang="ja-JP" altLang="en-US" dirty="0">
                <a:solidFill>
                  <a:prstClr val="black"/>
                </a:solidFill>
                <a:latin typeface="Calibri"/>
                <a:ea typeface="ＭＳ Ｐゴシック" panose="020B0600070205080204" pitchFamily="50" charset="-128"/>
              </a:rPr>
              <a:t>にサビ管・児発管等と</a:t>
            </a:r>
            <a:r>
              <a:rPr kumimoji="1" lang="ja-JP" altLang="en-US"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して従事</a:t>
            </a:r>
            <a:endParaRPr kumimoji="1" lang="en-US" altLang="ja-JP"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0A122BA-A124-4CD9-8965-F6A699D12E8B}"/>
              </a:ext>
            </a:extLst>
          </p:cNvPr>
          <p:cNvSpPr txBox="1"/>
          <p:nvPr/>
        </p:nvSpPr>
        <p:spPr>
          <a:xfrm>
            <a:off x="179782" y="6173120"/>
            <a:ext cx="8784436" cy="400110"/>
          </a:xfrm>
          <a:prstGeom prst="rect">
            <a:avLst/>
          </a:prstGeom>
          <a:noFill/>
          <a:ln>
            <a:solidFill>
              <a:schemeClr val="bg2"/>
            </a:solidFill>
          </a:ln>
        </p:spPr>
        <p:txBody>
          <a:bodyPr wrap="square" rtlCol="0">
            <a:spAutoFit/>
          </a:bodyPr>
          <a:lstStyle/>
          <a:p>
            <a:pPr algn="ctr"/>
            <a:r>
              <a:rPr kumimoji="1" lang="ja-JP" altLang="en-US" sz="2000" dirty="0">
                <a:latin typeface="HGP創英角ｺﾞｼｯｸUB" panose="020B0900000000000000" pitchFamily="50" charset="-128"/>
                <a:ea typeface="HGP創英角ｺﾞｼｯｸUB" panose="020B0900000000000000" pitchFamily="50" charset="-128"/>
              </a:rPr>
              <a:t>資格取得のための研修としては、およそ</a:t>
            </a:r>
            <a:r>
              <a:rPr kumimoji="1" lang="en-US" altLang="ja-JP" sz="2000" dirty="0">
                <a:latin typeface="HGP創英角ｺﾞｼｯｸUB" panose="020B0900000000000000" pitchFamily="50" charset="-128"/>
                <a:ea typeface="HGP創英角ｺﾞｼｯｸUB" panose="020B0900000000000000" pitchFamily="50" charset="-128"/>
              </a:rPr>
              <a:t>2</a:t>
            </a:r>
            <a:r>
              <a:rPr kumimoji="1" lang="ja-JP" altLang="en-US" sz="2000" dirty="0">
                <a:latin typeface="HGP創英角ｺﾞｼｯｸUB" panose="020B0900000000000000" pitchFamily="50" charset="-128"/>
                <a:ea typeface="HGP創英角ｺﾞｼｯｸUB" panose="020B0900000000000000" pitchFamily="50" charset="-128"/>
              </a:rPr>
              <a:t>～</a:t>
            </a:r>
            <a:r>
              <a:rPr kumimoji="1" lang="en-US" altLang="ja-JP" sz="2000" dirty="0">
                <a:latin typeface="HGP創英角ｺﾞｼｯｸUB" panose="020B0900000000000000" pitchFamily="50" charset="-128"/>
                <a:ea typeface="HGP創英角ｺﾞｼｯｸUB" panose="020B0900000000000000" pitchFamily="50" charset="-128"/>
              </a:rPr>
              <a:t>3</a:t>
            </a:r>
            <a:r>
              <a:rPr kumimoji="1" lang="ja-JP" altLang="en-US" sz="2000" dirty="0">
                <a:latin typeface="HGP創英角ｺﾞｼｯｸUB" panose="020B0900000000000000" pitchFamily="50" charset="-128"/>
                <a:ea typeface="HGP創英角ｺﾞｼｯｸUB" panose="020B0900000000000000" pitchFamily="50" charset="-128"/>
              </a:rPr>
              <a:t>年間かけた内容である！</a:t>
            </a:r>
          </a:p>
        </p:txBody>
      </p:sp>
      <p:sp>
        <p:nvSpPr>
          <p:cNvPr id="23" name="AutoShape 2">
            <a:extLst>
              <a:ext uri="{FF2B5EF4-FFF2-40B4-BE49-F238E27FC236}">
                <a16:creationId xmlns:a16="http://schemas.microsoft.com/office/drawing/2014/main" id="{40CA69C3-67E0-4DB7-8D07-EFB1B6263F88}"/>
              </a:ext>
            </a:extLst>
          </p:cNvPr>
          <p:cNvSpPr>
            <a:spLocks noChangeArrowheads="1"/>
          </p:cNvSpPr>
          <p:nvPr/>
        </p:nvSpPr>
        <p:spPr bwMode="auto">
          <a:xfrm>
            <a:off x="334008" y="371389"/>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基礎・実践・更新研修の流れ</a:t>
            </a:r>
          </a:p>
        </p:txBody>
      </p:sp>
      <p:sp>
        <p:nvSpPr>
          <p:cNvPr id="24" name="角丸四角形 14">
            <a:extLst>
              <a:ext uri="{FF2B5EF4-FFF2-40B4-BE49-F238E27FC236}">
                <a16:creationId xmlns:a16="http://schemas.microsoft.com/office/drawing/2014/main" id="{615C6754-55EC-49CB-B4B6-44620C989D02}"/>
              </a:ext>
            </a:extLst>
          </p:cNvPr>
          <p:cNvSpPr/>
          <p:nvPr/>
        </p:nvSpPr>
        <p:spPr>
          <a:xfrm>
            <a:off x="5019040" y="1291167"/>
            <a:ext cx="1295558" cy="3504353"/>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7417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2203958"/>
            <a:ext cx="8475984" cy="3693319"/>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Ａ．サービス管理責任者・児童発達支援管理責任者の本来業務を実践するために、</a:t>
            </a:r>
            <a:r>
              <a:rPr lang="ja-JP" altLang="en-US" sz="2600" b="1" u="sng" dirty="0">
                <a:latin typeface="游ゴシック" panose="020B0400000000000000" pitchFamily="50" charset="-128"/>
                <a:ea typeface="游ゴシック" panose="020B0400000000000000" pitchFamily="50" charset="-128"/>
              </a:rPr>
              <a:t>個別支援計画の作成に携わっていることを前提</a:t>
            </a:r>
            <a:r>
              <a:rPr lang="ja-JP" altLang="en-US" sz="2600" dirty="0">
                <a:latin typeface="游ゴシック" panose="020B0400000000000000" pitchFamily="50" charset="-128"/>
                <a:ea typeface="游ゴシック" panose="020B0400000000000000" pitchFamily="50" charset="-128"/>
              </a:rPr>
              <a:t>として、サービス（支援）提供プロセスにおける「管理」、具体的には</a:t>
            </a:r>
            <a:r>
              <a:rPr lang="ja-JP" altLang="en-US" sz="2600" b="1" u="sng" dirty="0">
                <a:latin typeface="游ゴシック" panose="020B0400000000000000" pitchFamily="50" charset="-128"/>
                <a:ea typeface="游ゴシック" panose="020B0400000000000000" pitchFamily="50" charset="-128"/>
              </a:rPr>
              <a:t>「支援会議の運営」、「サービス（支援）提供職員への助言・指導」</a:t>
            </a:r>
            <a:r>
              <a:rPr lang="ja-JP" altLang="en-US" sz="2600" dirty="0">
                <a:latin typeface="游ゴシック" panose="020B0400000000000000" pitchFamily="50" charset="-128"/>
                <a:ea typeface="游ゴシック" panose="020B0400000000000000" pitchFamily="50" charset="-128"/>
              </a:rPr>
              <a:t>について講義及び演習を実施する。また、演習等によるグループワーク等を実施する中で、各自が実際に作成した</a:t>
            </a:r>
            <a:r>
              <a:rPr lang="ja-JP" altLang="en-US" sz="2600" b="1" u="sng" dirty="0">
                <a:latin typeface="游ゴシック" panose="020B0400000000000000" pitchFamily="50" charset="-128"/>
                <a:ea typeface="游ゴシック" panose="020B0400000000000000" pitchFamily="50" charset="-128"/>
              </a:rPr>
              <a:t>「個別支援計画」の内容等の質の向上</a:t>
            </a:r>
            <a:r>
              <a:rPr lang="ja-JP" altLang="en-US" sz="2600" dirty="0">
                <a:latin typeface="游ゴシック" panose="020B0400000000000000" pitchFamily="50" charset="-128"/>
                <a:ea typeface="游ゴシック" panose="020B0400000000000000" pitchFamily="50" charset="-128"/>
              </a:rPr>
              <a:t>を図る。</a:t>
            </a:r>
          </a:p>
        </p:txBody>
      </p:sp>
    </p:spTree>
    <p:extLst>
      <p:ext uri="{BB962C8B-B14F-4D97-AF65-F5344CB8AC3E}">
        <p14:creationId xmlns:p14="http://schemas.microsoft.com/office/powerpoint/2010/main" val="204144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実践研修の目的</a:t>
            </a:r>
          </a:p>
        </p:txBody>
      </p:sp>
      <p:sp>
        <p:nvSpPr>
          <p:cNvPr id="3" name="正方形/長方形 2"/>
          <p:cNvSpPr/>
          <p:nvPr/>
        </p:nvSpPr>
        <p:spPr>
          <a:xfrm>
            <a:off x="344489" y="1888274"/>
            <a:ext cx="8475984" cy="4493538"/>
          </a:xfrm>
          <a:prstGeom prst="rect">
            <a:avLst/>
          </a:prstGeom>
          <a:ln>
            <a:solidFill>
              <a:schemeClr val="accent1">
                <a:lumMod val="75000"/>
              </a:schemeClr>
            </a:solidFill>
          </a:ln>
        </p:spPr>
        <p:txBody>
          <a:bodyPr wrap="square">
            <a:spAutoFit/>
          </a:bodyPr>
          <a:lstStyle/>
          <a:p>
            <a:pPr marL="179388" indent="-179388"/>
            <a:r>
              <a:rPr lang="ja-JP" altLang="en-US" sz="2600" dirty="0">
                <a:latin typeface="游ゴシック" panose="020B0400000000000000" pitchFamily="50" charset="-128"/>
                <a:ea typeface="游ゴシック" panose="020B0400000000000000" pitchFamily="50" charset="-128"/>
              </a:rPr>
              <a:t>Ｂ．修了時の到達レベルは、２年間の個別支援計画素案作成・修正素案作成の経験をベースに</a:t>
            </a:r>
            <a:r>
              <a:rPr lang="ja-JP" altLang="en-US" sz="2600" b="1" u="sng" dirty="0">
                <a:latin typeface="游ゴシック" panose="020B0400000000000000" pitchFamily="50" charset="-128"/>
                <a:ea typeface="游ゴシック" panose="020B0400000000000000" pitchFamily="50" charset="-128"/>
              </a:rPr>
              <a:t>個別支援計画作成・修正について熟達</a:t>
            </a:r>
            <a:r>
              <a:rPr lang="ja-JP" altLang="en-US" sz="2600" dirty="0">
                <a:latin typeface="游ゴシック" panose="020B0400000000000000" pitchFamily="50" charset="-128"/>
                <a:ea typeface="游ゴシック" panose="020B0400000000000000" pitchFamily="50" charset="-128"/>
              </a:rPr>
              <a:t>し、</a:t>
            </a:r>
            <a:r>
              <a:rPr lang="ja-JP" altLang="en-US" sz="2600" b="1" u="sng" dirty="0">
                <a:latin typeface="游ゴシック" panose="020B0400000000000000" pitchFamily="50" charset="-128"/>
                <a:ea typeface="游ゴシック" panose="020B0400000000000000" pitchFamily="50" charset="-128"/>
              </a:rPr>
              <a:t>関係機関との連絡調整や支援会議の運営、サービス提供職員に対する技術的な指導・助言等一連のサービス（支援）プロセス管理業務</a:t>
            </a:r>
            <a:r>
              <a:rPr lang="ja-JP" altLang="en-US" sz="2600" dirty="0">
                <a:latin typeface="游ゴシック" panose="020B0400000000000000" pitchFamily="50" charset="-128"/>
                <a:ea typeface="游ゴシック" panose="020B0400000000000000" pitchFamily="50" charset="-128"/>
              </a:rPr>
              <a:t>が行えるレベルとする。</a:t>
            </a:r>
            <a:endParaRPr lang="en-US" altLang="ja-JP" sz="2600" dirty="0">
              <a:latin typeface="游ゴシック" panose="020B0400000000000000" pitchFamily="50" charset="-128"/>
              <a:ea typeface="游ゴシック" panose="020B0400000000000000" pitchFamily="50" charset="-128"/>
            </a:endParaRPr>
          </a:p>
          <a:p>
            <a:pPr marL="179388" indent="-179388"/>
            <a:endParaRPr lang="ja-JP" altLang="en-US" sz="2600" dirty="0">
              <a:latin typeface="游ゴシック" panose="020B0400000000000000" pitchFamily="50" charset="-128"/>
              <a:ea typeface="游ゴシック" panose="020B0400000000000000" pitchFamily="50" charset="-128"/>
            </a:endParaRPr>
          </a:p>
          <a:p>
            <a:pPr marL="179388" indent="-179388"/>
            <a:r>
              <a:rPr lang="ja-JP" altLang="en-US" sz="2600" dirty="0">
                <a:latin typeface="游ゴシック" panose="020B0400000000000000" pitchFamily="50" charset="-128"/>
                <a:ea typeface="游ゴシック" panose="020B0400000000000000" pitchFamily="50" charset="-128"/>
              </a:rPr>
              <a:t>Ｃ．修了後の役割像としては、実践研修修了により従来のサービス管理責任者・児童発達支援管理責任者の業務に携わること（</a:t>
            </a:r>
            <a:r>
              <a:rPr lang="ja-JP" altLang="en-US" sz="2600" b="1" u="sng" dirty="0">
                <a:latin typeface="游ゴシック" panose="020B0400000000000000" pitchFamily="50" charset="-128"/>
                <a:ea typeface="游ゴシック" panose="020B0400000000000000" pitchFamily="50" charset="-128"/>
              </a:rPr>
              <a:t>サービス管理責任者・児童発達支援管理責任者資格取得</a:t>
            </a:r>
            <a:r>
              <a:rPr lang="ja-JP" altLang="en-US" sz="2600" dirty="0">
                <a:latin typeface="游ゴシック" panose="020B0400000000000000" pitchFamily="50" charset="-128"/>
                <a:ea typeface="游ゴシック" panose="020B0400000000000000" pitchFamily="50" charset="-128"/>
              </a:rPr>
              <a:t>）を想定。</a:t>
            </a:r>
          </a:p>
        </p:txBody>
      </p:sp>
    </p:spTree>
    <p:extLst>
      <p:ext uri="{BB962C8B-B14F-4D97-AF65-F5344CB8AC3E}">
        <p14:creationId xmlns:p14="http://schemas.microsoft.com/office/powerpoint/2010/main" val="409838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5" name="図表 4">
            <a:extLst>
              <a:ext uri="{FF2B5EF4-FFF2-40B4-BE49-F238E27FC236}">
                <a16:creationId xmlns:a16="http://schemas.microsoft.com/office/drawing/2014/main" id="{9E8CDFFF-9F03-4B10-B87C-BCE516C4C71F}"/>
              </a:ext>
            </a:extLst>
          </p:cNvPr>
          <p:cNvGraphicFramePr/>
          <p:nvPr>
            <p:extLst>
              <p:ext uri="{D42A27DB-BD31-4B8C-83A1-F6EECF244321}">
                <p14:modId xmlns:p14="http://schemas.microsoft.com/office/powerpoint/2010/main" val="1353740235"/>
              </p:ext>
            </p:extLst>
          </p:nvPr>
        </p:nvGraphicFramePr>
        <p:xfrm>
          <a:off x="344489" y="1097280"/>
          <a:ext cx="8475984"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9406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44489" y="116633"/>
            <a:ext cx="8475984" cy="497486"/>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2800" b="1" dirty="0">
                <a:solidFill>
                  <a:srgbClr val="A50021"/>
                </a:solidFill>
                <a:ea typeface="ＭＳ Ｐゴシック" charset="-128"/>
              </a:rPr>
              <a:t>実践研修カリキュラム</a:t>
            </a:r>
          </a:p>
        </p:txBody>
      </p:sp>
      <p:graphicFrame>
        <p:nvGraphicFramePr>
          <p:cNvPr id="6" name="表 5">
            <a:extLst>
              <a:ext uri="{FF2B5EF4-FFF2-40B4-BE49-F238E27FC236}">
                <a16:creationId xmlns:a16="http://schemas.microsoft.com/office/drawing/2014/main" id="{58338643-3385-41DC-9CBF-E720C4415E76}"/>
              </a:ext>
            </a:extLst>
          </p:cNvPr>
          <p:cNvGraphicFramePr>
            <a:graphicFrameLocks noGrp="1"/>
          </p:cNvGraphicFramePr>
          <p:nvPr/>
        </p:nvGraphicFramePr>
        <p:xfrm>
          <a:off x="5674937" y="730751"/>
          <a:ext cx="3354764" cy="5958823"/>
        </p:xfrm>
        <a:graphic>
          <a:graphicData uri="http://schemas.openxmlformats.org/drawingml/2006/table">
            <a:tbl>
              <a:tblPr firstRow="1" bandRow="1">
                <a:tableStyleId>{BC89EF96-8CEA-46FF-86C4-4CE0E7609802}</a:tableStyleId>
              </a:tblPr>
              <a:tblGrid>
                <a:gridCol w="3354764">
                  <a:extLst>
                    <a:ext uri="{9D8B030D-6E8A-4147-A177-3AD203B41FA5}">
                      <a16:colId xmlns:a16="http://schemas.microsoft.com/office/drawing/2014/main" val="1674906484"/>
                    </a:ext>
                  </a:extLst>
                </a:gridCol>
              </a:tblGrid>
              <a:tr h="521419">
                <a:tc>
                  <a:txBody>
                    <a:bodyPr/>
                    <a:lstStyle/>
                    <a:p>
                      <a:pPr algn="ctr"/>
                      <a:r>
                        <a:rPr kumimoji="1" lang="ja-JP" altLang="en-US" sz="1400" dirty="0"/>
                        <a:t>実践研修の目的の</a:t>
                      </a:r>
                      <a:endParaRPr kumimoji="1" lang="en-US" altLang="ja-JP" sz="1400" dirty="0"/>
                    </a:p>
                    <a:p>
                      <a:pPr algn="ctr"/>
                      <a:r>
                        <a:rPr kumimoji="1" lang="ja-JP" altLang="en-US" sz="1400" dirty="0"/>
                        <a:t>キーワード</a:t>
                      </a:r>
                      <a:endParaRPr kumimoji="1" lang="en-US" altLang="ja-JP" sz="1400" dirty="0"/>
                    </a:p>
                  </a:txBody>
                  <a:tcPr/>
                </a:tc>
                <a:extLst>
                  <a:ext uri="{0D108BD9-81ED-4DB2-BD59-A6C34878D82A}">
                    <a16:rowId xmlns:a16="http://schemas.microsoft.com/office/drawing/2014/main" val="3796353968"/>
                  </a:ext>
                </a:extLst>
              </a:tr>
              <a:tr h="358710">
                <a:tc>
                  <a:txBody>
                    <a:bodyPr/>
                    <a:lstStyle/>
                    <a:p>
                      <a:r>
                        <a:rPr lang="ja-JP" altLang="en-US" sz="1400" dirty="0"/>
                        <a:t>・制度的環境の変化を認識</a:t>
                      </a:r>
                      <a:endParaRPr kumimoji="1" lang="ja-JP" altLang="en-US" sz="1400" dirty="0"/>
                    </a:p>
                  </a:txBody>
                  <a:tcPr/>
                </a:tc>
                <a:extLst>
                  <a:ext uri="{0D108BD9-81ED-4DB2-BD59-A6C34878D82A}">
                    <a16:rowId xmlns:a16="http://schemas.microsoft.com/office/drawing/2014/main" val="2756785866"/>
                  </a:ext>
                </a:extLst>
              </a:tr>
              <a:tr h="149021">
                <a:tc>
                  <a:txBody>
                    <a:bodyPr/>
                    <a:lstStyle/>
                    <a:p>
                      <a:endParaRPr kumimoji="1" lang="ja-JP" altLang="en-US" sz="400" dirty="0"/>
                    </a:p>
                  </a:txBody>
                  <a:tcPr/>
                </a:tc>
                <a:extLst>
                  <a:ext uri="{0D108BD9-81ED-4DB2-BD59-A6C34878D82A}">
                    <a16:rowId xmlns:a16="http://schemas.microsoft.com/office/drawing/2014/main" val="103742182"/>
                  </a:ext>
                </a:extLst>
              </a:tr>
              <a:tr h="298041">
                <a:tc>
                  <a:txBody>
                    <a:bodyPr/>
                    <a:lstStyle/>
                    <a:p>
                      <a:r>
                        <a:rPr kumimoji="1" lang="ja-JP" altLang="en-US" sz="1400" dirty="0"/>
                        <a:t>・モニタリングの視点・目的・手法等</a:t>
                      </a:r>
                    </a:p>
                  </a:txBody>
                  <a:tcPr/>
                </a:tc>
                <a:extLst>
                  <a:ext uri="{0D108BD9-81ED-4DB2-BD59-A6C34878D82A}">
                    <a16:rowId xmlns:a16="http://schemas.microsoft.com/office/drawing/2014/main" val="2242979823"/>
                  </a:ext>
                </a:extLst>
              </a:tr>
              <a:tr h="1132557">
                <a:tc>
                  <a:txBody>
                    <a:bodyPr/>
                    <a:lstStyle/>
                    <a:p>
                      <a:r>
                        <a:rPr kumimoji="1" lang="ja-JP" altLang="en-US" sz="1400" dirty="0"/>
                        <a:t>・個別支援会議の意義、進行方法、行うべき事項</a:t>
                      </a:r>
                      <a:endParaRPr kumimoji="1" lang="en-US" altLang="ja-JP" sz="1400" dirty="0"/>
                    </a:p>
                    <a:p>
                      <a:r>
                        <a:rPr kumimoji="1" lang="ja-JP" altLang="en-US" sz="1400" dirty="0"/>
                        <a:t>・合意形成過程、模擬個別支援会議、説明能力</a:t>
                      </a:r>
                      <a:endParaRPr kumimoji="1" lang="en-US" altLang="ja-JP" sz="1400" dirty="0"/>
                    </a:p>
                    <a:p>
                      <a:r>
                        <a:rPr kumimoji="1" lang="ja-JP" altLang="en-US" sz="1400" dirty="0"/>
                        <a:t>・役割についてグループワーク</a:t>
                      </a:r>
                    </a:p>
                  </a:txBody>
                  <a:tcPr/>
                </a:tc>
                <a:extLst>
                  <a:ext uri="{0D108BD9-81ED-4DB2-BD59-A6C34878D82A}">
                    <a16:rowId xmlns:a16="http://schemas.microsoft.com/office/drawing/2014/main" val="1735311700"/>
                  </a:ext>
                </a:extLst>
              </a:tr>
              <a:tr h="724391">
                <a:tc>
                  <a:txBody>
                    <a:bodyPr/>
                    <a:lstStyle/>
                    <a:p>
                      <a:r>
                        <a:rPr lang="ja-JP" altLang="en-US" sz="1400" dirty="0"/>
                        <a:t>・助言・指導を適切に実施</a:t>
                      </a:r>
                      <a:endParaRPr lang="en-US" altLang="ja-JP" sz="1400" dirty="0"/>
                    </a:p>
                    <a:p>
                      <a:r>
                        <a:rPr lang="ja-JP" altLang="en-US" sz="1400" dirty="0"/>
                        <a:t>・グループワーク等により振り返り</a:t>
                      </a:r>
                      <a:endParaRPr lang="en-US" altLang="ja-JP" sz="1400" dirty="0"/>
                    </a:p>
                    <a:p>
                      <a:r>
                        <a:rPr lang="ja-JP" altLang="en-US" sz="1400" dirty="0"/>
                        <a:t>・今後の取り組み方について討議</a:t>
                      </a:r>
                    </a:p>
                  </a:txBody>
                  <a:tcPr/>
                </a:tc>
                <a:extLst>
                  <a:ext uri="{0D108BD9-81ED-4DB2-BD59-A6C34878D82A}">
                    <a16:rowId xmlns:a16="http://schemas.microsoft.com/office/drawing/2014/main" val="150559562"/>
                  </a:ext>
                </a:extLst>
              </a:tr>
              <a:tr h="9239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・事例検討の目的、方法、効果等</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・チームアプローチの強化、人材育成</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・持ち寄った事例を基に、事例検討会の進め方</a:t>
                      </a:r>
                    </a:p>
                  </a:txBody>
                  <a:tcPr/>
                </a:tc>
                <a:extLst>
                  <a:ext uri="{0D108BD9-81ED-4DB2-BD59-A6C34878D82A}">
                    <a16:rowId xmlns:a16="http://schemas.microsoft.com/office/drawing/2014/main" val="3242037981"/>
                  </a:ext>
                </a:extLst>
              </a:tr>
              <a:tr h="121500">
                <a:tc>
                  <a:txBody>
                    <a:bodyPr/>
                    <a:lstStyle/>
                    <a:p>
                      <a:endParaRPr kumimoji="1" lang="ja-JP" altLang="en-US" sz="100" dirty="0"/>
                    </a:p>
                  </a:txBody>
                  <a:tcPr/>
                </a:tc>
                <a:extLst>
                  <a:ext uri="{0D108BD9-81ED-4DB2-BD59-A6C34878D82A}">
                    <a16:rowId xmlns:a16="http://schemas.microsoft.com/office/drawing/2014/main" val="3589229143"/>
                  </a:ext>
                </a:extLst>
              </a:tr>
              <a:tr h="724391">
                <a:tc>
                  <a:txBody>
                    <a:bodyPr/>
                    <a:lstStyle/>
                    <a:p>
                      <a:r>
                        <a:rPr kumimoji="1" lang="ja-JP" altLang="en-US" sz="1400" b="0" dirty="0">
                          <a:latin typeface="+mn-lt"/>
                          <a:ea typeface="+mn-ea"/>
                        </a:rPr>
                        <a:t>・多職種連携や地域連携の実践事例</a:t>
                      </a:r>
                      <a:endParaRPr kumimoji="1" lang="en-US" altLang="ja-JP" sz="1400" b="0" dirty="0">
                        <a:latin typeface="+mn-lt"/>
                        <a:ea typeface="+mn-ea"/>
                      </a:endParaRPr>
                    </a:p>
                    <a:p>
                      <a:r>
                        <a:rPr kumimoji="1" lang="ja-JP" altLang="en-US" sz="1400" b="0" dirty="0">
                          <a:latin typeface="+mn-lt"/>
                          <a:ea typeface="+mn-ea"/>
                        </a:rPr>
                        <a:t>・サービス担当者会議等におけるサービス管理責任者・児童発達支援管理責任者の役割</a:t>
                      </a:r>
                    </a:p>
                  </a:txBody>
                  <a:tcPr/>
                </a:tc>
                <a:extLst>
                  <a:ext uri="{0D108BD9-81ED-4DB2-BD59-A6C34878D82A}">
                    <a16:rowId xmlns:a16="http://schemas.microsoft.com/office/drawing/2014/main" val="2262865088"/>
                  </a:ext>
                </a:extLst>
              </a:tr>
              <a:tr h="332266">
                <a:tc>
                  <a:txBody>
                    <a:bodyPr/>
                    <a:lstStyle/>
                    <a:p>
                      <a:r>
                        <a:rPr kumimoji="1" lang="ja-JP" altLang="en-US" sz="1400" dirty="0"/>
                        <a:t>・協議会の活用、実践報告</a:t>
                      </a:r>
                    </a:p>
                  </a:txBody>
                  <a:tcPr/>
                </a:tc>
                <a:extLst>
                  <a:ext uri="{0D108BD9-81ED-4DB2-BD59-A6C34878D82A}">
                    <a16:rowId xmlns:a16="http://schemas.microsoft.com/office/drawing/2014/main" val="3987194005"/>
                  </a:ext>
                </a:extLst>
              </a:tr>
              <a:tr h="388208">
                <a:tc>
                  <a:txBody>
                    <a:bodyPr/>
                    <a:lstStyle/>
                    <a:p>
                      <a:r>
                        <a:rPr kumimoji="1" lang="ja-JP" altLang="en-US" sz="1400" dirty="0"/>
                        <a:t>・グループワーク、連携のあり方</a:t>
                      </a:r>
                    </a:p>
                  </a:txBody>
                  <a:tcPr/>
                </a:tc>
                <a:extLst>
                  <a:ext uri="{0D108BD9-81ED-4DB2-BD59-A6C34878D82A}">
                    <a16:rowId xmlns:a16="http://schemas.microsoft.com/office/drawing/2014/main" val="903526229"/>
                  </a:ext>
                </a:extLst>
              </a:tr>
            </a:tbl>
          </a:graphicData>
        </a:graphic>
      </p:graphicFrame>
      <p:pic>
        <p:nvPicPr>
          <p:cNvPr id="2" name="図 1">
            <a:extLst>
              <a:ext uri="{FF2B5EF4-FFF2-40B4-BE49-F238E27FC236}">
                <a16:creationId xmlns:a16="http://schemas.microsoft.com/office/drawing/2014/main" id="{C2DE95E5-D875-4D71-99D1-8CDF701E039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44489" y="730749"/>
            <a:ext cx="5188988" cy="6010617"/>
          </a:xfrm>
          <a:prstGeom prst="rect">
            <a:avLst/>
          </a:prstGeom>
        </p:spPr>
      </p:pic>
    </p:spTree>
    <p:extLst>
      <p:ext uri="{BB962C8B-B14F-4D97-AF65-F5344CB8AC3E}">
        <p14:creationId xmlns:p14="http://schemas.microsoft.com/office/powerpoint/2010/main" val="166015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34008" y="1339634"/>
            <a:ext cx="8475984" cy="5324535"/>
          </a:xfrm>
          <a:prstGeom prst="rect">
            <a:avLst/>
          </a:prstGeom>
          <a:ln>
            <a:solidFill>
              <a:schemeClr val="accent1">
                <a:lumMod val="75000"/>
              </a:schemeClr>
            </a:solidFill>
          </a:ln>
        </p:spPr>
        <p:txBody>
          <a:bodyPr wrap="square">
            <a:spAutoFit/>
          </a:bodyPr>
          <a:lstStyle/>
          <a:p>
            <a:pPr marL="179388" indent="-179388"/>
            <a:r>
              <a:rPr lang="en-US" altLang="ja-JP" sz="2000" dirty="0"/>
              <a:t>1</a:t>
            </a:r>
            <a:r>
              <a:rPr lang="ja-JP" altLang="en-US" sz="2000" dirty="0"/>
              <a:t>．基礎⇒実践⇒更新といった流れは、ミクロ⇒メゾ⇒マクロであり、個人⇒事業所⇒地域、個別の関わりづくり⇒チームづくり⇒地域づくり、形式・姿勢⇒形式・姿勢の質⇒形式・姿勢の質の第３者評価、時間的には、現在⇒現在・過去⇒現在・過去・未来、事業計画を知る⇒事業計画作りに参画⇒事業計画を修正、といったイメージを研修ワーキングメンバーで共有していくこと。</a:t>
            </a:r>
            <a:endParaRPr lang="en-US" altLang="ja-JP" sz="2000" dirty="0"/>
          </a:p>
          <a:p>
            <a:pPr marL="179388" indent="-179388"/>
            <a:r>
              <a:rPr lang="en-US" altLang="ja-JP" sz="2000" dirty="0"/>
              <a:t>2</a:t>
            </a:r>
            <a:r>
              <a:rPr lang="ja-JP" altLang="en-US" sz="2000" dirty="0"/>
              <a:t>．「サービス提供に関する講義及び演習」は、基礎研修で学んだことに直結する内容のため、基礎研修の内容について振り返った上で進めていくこと。即ち、基礎研修における初期の個別支援計画作成を踏まえ、実践研修ではモニタリングにおける個別支援会議と個別支援計画の修正を行なっていく内容と捉えていくこと。（修正前の個別支援計画書とその後のご本人の変化や情報の設定が肝となる。新たな情報・事実に基づいた修正が演習で実施できるかを重視していくこと。）</a:t>
            </a:r>
            <a:endParaRPr lang="en-US" altLang="ja-JP" sz="2000" dirty="0"/>
          </a:p>
          <a:p>
            <a:pPr marL="179388" indent="-179388"/>
            <a:r>
              <a:rPr lang="ja-JP" altLang="en-US" sz="2000" dirty="0"/>
              <a:t>３．「人材育成の手法に関する講義及び演習」を実施する際には、 「サービス提供に関する講義及び演習」の振り返りや全体発表の中で出てきた意見、感想、コメントを元に、スタッフへの助言・指導の難しさと大切さについて触れていく。（研修プログラムはブツ切りで企画していくのではなく、つなぎの部分を重視し、流れのあるものに作り上げていくこと。）</a:t>
            </a:r>
            <a:endParaRPr lang="en-US" altLang="ja-JP" sz="2000" dirty="0"/>
          </a:p>
        </p:txBody>
      </p:sp>
    </p:spTree>
    <p:extLst>
      <p:ext uri="{BB962C8B-B14F-4D97-AF65-F5344CB8AC3E}">
        <p14:creationId xmlns:p14="http://schemas.microsoft.com/office/powerpoint/2010/main" val="110061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344489" y="333601"/>
            <a:ext cx="8475984" cy="7191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p>
            <a:pPr algn="ctr">
              <a:spcBef>
                <a:spcPct val="0"/>
              </a:spcBef>
              <a:defRPr/>
            </a:pPr>
            <a:r>
              <a:rPr lang="ja-JP" altLang="en-US" sz="3600" b="1" dirty="0">
                <a:solidFill>
                  <a:srgbClr val="A50021"/>
                </a:solidFill>
                <a:ea typeface="ＭＳ Ｐゴシック" charset="-128"/>
              </a:rPr>
              <a:t>実践研修で大事なこと</a:t>
            </a:r>
          </a:p>
        </p:txBody>
      </p:sp>
      <p:sp>
        <p:nvSpPr>
          <p:cNvPr id="3" name="正方形/長方形 2"/>
          <p:cNvSpPr/>
          <p:nvPr/>
        </p:nvSpPr>
        <p:spPr>
          <a:xfrm>
            <a:off x="334008" y="1532674"/>
            <a:ext cx="8475984" cy="5016758"/>
          </a:xfrm>
          <a:prstGeom prst="rect">
            <a:avLst/>
          </a:prstGeom>
          <a:ln>
            <a:solidFill>
              <a:schemeClr val="accent1">
                <a:lumMod val="75000"/>
              </a:schemeClr>
            </a:solidFill>
          </a:ln>
        </p:spPr>
        <p:txBody>
          <a:bodyPr wrap="square">
            <a:spAutoFit/>
          </a:bodyPr>
          <a:lstStyle/>
          <a:p>
            <a:pPr marL="179388" indent="-179388"/>
            <a:r>
              <a:rPr lang="ja-JP" altLang="en-US" sz="2000" dirty="0"/>
              <a:t>４．３．と同様に「人材育成の手法に関する講義及び演習」から「多職種及び地域連携に関する講義及び演習」においても、つなぎの工夫を検討していくこと。（実践研修における人材育成については、更新研修で求める人材育成とは分けていき、一事業所では限界があるといった視点からのつなぎで良いと考えられるが、前の演習で出てきた意見、感想、コメントを取り上げていくことは大切。）</a:t>
            </a:r>
            <a:endParaRPr lang="en-US" altLang="ja-JP" sz="2000" dirty="0"/>
          </a:p>
          <a:p>
            <a:pPr marL="179388" indent="-179388"/>
            <a:r>
              <a:rPr lang="ja-JP" altLang="en-US" sz="2000" dirty="0"/>
              <a:t>５．受講生は基礎研修後にどのような経験を積んできたのか？実践研修のプログラム内容を意識して、適切なＯＪＴを受けてきた受講生は、少なくとも実践研修が行なわれるようになってから増えていくのかもしれない（実質当面はかなり少ない）と考えた方がよさそう。～事前課題として基礎研修から実践研修を受けていくまでに学んだことを振り返ってもらう仕掛けはあっても良い。</a:t>
            </a:r>
            <a:endParaRPr lang="en-US" altLang="ja-JP" sz="2000" dirty="0"/>
          </a:p>
          <a:p>
            <a:pPr marL="179388" indent="-179388"/>
            <a:r>
              <a:rPr lang="ja-JP" altLang="en-US" sz="2000" dirty="0"/>
              <a:t>６．現在の事業所で、サビ児管として役割を果たす人が、個別支援・サービス担当者会議を適切に運営・参画し、関連機関との連携を常に重視して活動しているとは限らない。～自事業所におけるサビ児管の実際の仕事ぶりを、事前に受講生と振り返っていくことができる事前課題を作っていくことも一考である。（但し、その賛否はあると考えられるので、慎重に検討していくこと。）</a:t>
            </a:r>
            <a:endParaRPr lang="en-US" altLang="ja-JP" sz="2000" dirty="0"/>
          </a:p>
        </p:txBody>
      </p:sp>
    </p:spTree>
    <p:extLst>
      <p:ext uri="{BB962C8B-B14F-4D97-AF65-F5344CB8AC3E}">
        <p14:creationId xmlns:p14="http://schemas.microsoft.com/office/powerpoint/2010/main" val="40375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