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 id="2147484527" r:id="rId2"/>
    <p:sldMasterId id="2147484564" r:id="rId3"/>
    <p:sldMasterId id="2147484827" r:id="rId4"/>
    <p:sldMasterId id="2147484963" r:id="rId5"/>
    <p:sldMasterId id="2147485013" r:id="rId6"/>
  </p:sldMasterIdLst>
  <p:notesMasterIdLst>
    <p:notesMasterId r:id="rId33"/>
  </p:notesMasterIdLst>
  <p:handoutMasterIdLst>
    <p:handoutMasterId r:id="rId34"/>
  </p:handoutMasterIdLst>
  <p:sldIdLst>
    <p:sldId id="1613" r:id="rId7"/>
    <p:sldId id="1416" r:id="rId8"/>
    <p:sldId id="1550" r:id="rId9"/>
    <p:sldId id="1568" r:id="rId10"/>
    <p:sldId id="1582" r:id="rId11"/>
    <p:sldId id="1583" r:id="rId12"/>
    <p:sldId id="1584" r:id="rId13"/>
    <p:sldId id="1585" r:id="rId14"/>
    <p:sldId id="1586" r:id="rId15"/>
    <p:sldId id="1587" r:id="rId16"/>
    <p:sldId id="1588" r:id="rId17"/>
    <p:sldId id="1589" r:id="rId18"/>
    <p:sldId id="1590" r:id="rId19"/>
    <p:sldId id="257" r:id="rId20"/>
    <p:sldId id="258" r:id="rId21"/>
    <p:sldId id="259" r:id="rId22"/>
    <p:sldId id="261" r:id="rId23"/>
    <p:sldId id="262" r:id="rId24"/>
    <p:sldId id="263" r:id="rId25"/>
    <p:sldId id="264" r:id="rId26"/>
    <p:sldId id="265" r:id="rId27"/>
    <p:sldId id="266" r:id="rId28"/>
    <p:sldId id="267" r:id="rId29"/>
    <p:sldId id="268" r:id="rId30"/>
    <p:sldId id="269" r:id="rId31"/>
    <p:sldId id="270" r:id="rId32"/>
  </p:sldIdLst>
  <p:sldSz cx="9144000" cy="6858000" type="screen4x3"/>
  <p:notesSz cx="7102475" cy="10231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34"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33"/>
    <a:srgbClr val="FF99CC"/>
    <a:srgbClr val="FFFFFF"/>
    <a:srgbClr val="7469FF"/>
    <a:srgbClr val="C6E6A2"/>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CF816C-0061-455E-93AF-ADAEE5DAA019}" v="35" dt="2022-07-22T09:54:26.63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autoAdjust="0"/>
    <p:restoredTop sz="95122" autoAdjust="0"/>
  </p:normalViewPr>
  <p:slideViewPr>
    <p:cSldViewPr>
      <p:cViewPr varScale="1">
        <p:scale>
          <a:sx n="101" d="100"/>
          <a:sy n="101" d="100"/>
        </p:scale>
        <p:origin x="492"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069"/>
    </p:cViewPr>
  </p:sorterViewPr>
  <p:notesViewPr>
    <p:cSldViewPr>
      <p:cViewPr varScale="1">
        <p:scale>
          <a:sx n="79" d="100"/>
          <a:sy n="79" d="100"/>
        </p:scale>
        <p:origin x="3960" y="108"/>
      </p:cViewPr>
      <p:guideLst>
        <p:guide orient="horz" pos="35034"/>
        <p:guide pos="22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139" Type="http://schemas.microsoft.com/office/2015/10/relationships/revisionInfo" Target="revisionInfo.xml"/><Relationship Id="rId8" Type="http://schemas.openxmlformats.org/officeDocument/2006/relationships/slide" Target="slides/slide2.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3"/>
          </p:nvPr>
        </p:nvSpPr>
        <p:spPr>
          <a:xfrm>
            <a:off x="690267" y="99921109"/>
            <a:ext cx="3054833" cy="5565136"/>
          </a:xfrm>
          <a:prstGeom prst="rect">
            <a:avLst/>
          </a:prstGeom>
        </p:spPr>
        <p:txBody>
          <a:bodyPr vert="horz" lIns="205646" tIns="102823" rIns="205646" bIns="102823" rtlCol="0" anchor="b"/>
          <a:lstStyle>
            <a:lvl1pPr algn="r">
              <a:defRPr sz="2700"/>
            </a:lvl1pPr>
          </a:lstStyle>
          <a:p>
            <a:fld id="{40B49C6E-973F-4DF5-BBAF-61E55F2DBE2D}" type="slidenum">
              <a:rPr kumimoji="1" lang="ja-JP" altLang="en-US" smtClean="0"/>
              <a:pPr/>
              <a:t>‹#›</a:t>
            </a:fld>
            <a:endParaRPr kumimoji="1" lang="ja-JP" altLang="en-US"/>
          </a:p>
        </p:txBody>
      </p:sp>
    </p:spTree>
    <p:extLst>
      <p:ext uri="{BB962C8B-B14F-4D97-AF65-F5344CB8AC3E}">
        <p14:creationId xmlns:p14="http://schemas.microsoft.com/office/powerpoint/2010/main" val="3524547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 3"/>
          <p:cNvSpPr>
            <a:spLocks noGrp="1" noRot="1" noChangeAspect="1"/>
          </p:cNvSpPr>
          <p:nvPr>
            <p:ph type="sldImg" idx="2"/>
          </p:nvPr>
        </p:nvSpPr>
        <p:spPr>
          <a:xfrm>
            <a:off x="488950" y="336550"/>
            <a:ext cx="6124575" cy="4592638"/>
          </a:xfrm>
          <a:prstGeom prst="rect">
            <a:avLst/>
          </a:prstGeom>
          <a:noFill/>
          <a:ln w="12700">
            <a:solidFill>
              <a:prstClr val="black"/>
            </a:solidFill>
          </a:ln>
        </p:spPr>
        <p:txBody>
          <a:bodyPr vert="horz" lIns="205646" tIns="102823" rIns="205646" bIns="102823" rtlCol="0" anchor="ctr"/>
          <a:lstStyle/>
          <a:p>
            <a:endParaRPr lang="ja-JP" altLang="en-US"/>
          </a:p>
        </p:txBody>
      </p:sp>
      <p:sp>
        <p:nvSpPr>
          <p:cNvPr id="5" name="ノート プレースホルダ 4"/>
          <p:cNvSpPr>
            <a:spLocks noGrp="1"/>
          </p:cNvSpPr>
          <p:nvPr>
            <p:ph type="body" sz="quarter" idx="3"/>
          </p:nvPr>
        </p:nvSpPr>
        <p:spPr>
          <a:xfrm>
            <a:off x="437688" y="5301771"/>
            <a:ext cx="6227098" cy="4219644"/>
          </a:xfrm>
          <a:prstGeom prst="rect">
            <a:avLst/>
          </a:prstGeom>
        </p:spPr>
        <p:txBody>
          <a:bodyPr vert="horz" lIns="205646" tIns="102823" rIns="205646" bIns="102823"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 6"/>
          <p:cNvSpPr>
            <a:spLocks noGrp="1"/>
          </p:cNvSpPr>
          <p:nvPr>
            <p:ph type="sldNum" sz="quarter" idx="5"/>
          </p:nvPr>
        </p:nvSpPr>
        <p:spPr>
          <a:xfrm>
            <a:off x="3631525" y="9689394"/>
            <a:ext cx="3054227" cy="408245"/>
          </a:xfrm>
          <a:prstGeom prst="rect">
            <a:avLst/>
          </a:prstGeom>
        </p:spPr>
        <p:txBody>
          <a:bodyPr vert="horz" lIns="205646" tIns="102823" rIns="205646" bIns="102823" rtlCol="0" anchor="b"/>
          <a:lstStyle>
            <a:lvl1pPr algn="r">
              <a:defRPr sz="2700"/>
            </a:lvl1pPr>
          </a:lstStyle>
          <a:p>
            <a:fld id="{EA530316-D80E-4AF0-9D4D-F6A269CE433D}" type="slidenum">
              <a:rPr kumimoji="1" lang="ja-JP" altLang="en-US" smtClean="0"/>
              <a:pPr/>
              <a:t>‹#›</a:t>
            </a:fld>
            <a:endParaRPr kumimoji="1" lang="ja-JP" altLang="en-US"/>
          </a:p>
        </p:txBody>
      </p:sp>
    </p:spTree>
    <p:extLst>
      <p:ext uri="{BB962C8B-B14F-4D97-AF65-F5344CB8AC3E}">
        <p14:creationId xmlns:p14="http://schemas.microsoft.com/office/powerpoint/2010/main" val="877949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8138" y="338138"/>
            <a:ext cx="6294437" cy="4719637"/>
          </a:xfrm>
        </p:spPr>
      </p:sp>
      <p:sp>
        <p:nvSpPr>
          <p:cNvPr id="3" name="ノート プレースホルダー 2"/>
          <p:cNvSpPr>
            <a:spLocks noGrp="1"/>
          </p:cNvSpPr>
          <p:nvPr>
            <p:ph type="body" idx="1"/>
          </p:nvPr>
        </p:nvSpPr>
        <p:spPr>
          <a:xfrm>
            <a:off x="717721" y="7206557"/>
            <a:ext cx="5638575" cy="2014524"/>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2</a:t>
            </a:fld>
            <a:endParaRPr kumimoji="1" lang="ja-JP" altLang="en-US"/>
          </a:p>
        </p:txBody>
      </p:sp>
    </p:spTree>
    <p:extLst>
      <p:ext uri="{BB962C8B-B14F-4D97-AF65-F5344CB8AC3E}">
        <p14:creationId xmlns:p14="http://schemas.microsoft.com/office/powerpoint/2010/main" val="2802416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意思決定を自分のこれまでの経験に引きつけて考えてみましょう。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11</a:t>
            </a:fld>
            <a:endParaRPr kumimoji="1" lang="ja-JP" altLang="en-US"/>
          </a:p>
        </p:txBody>
      </p:sp>
    </p:spTree>
    <p:extLst>
      <p:ext uri="{BB962C8B-B14F-4D97-AF65-F5344CB8AC3E}">
        <p14:creationId xmlns:p14="http://schemas.microsoft.com/office/powerpoint/2010/main" val="1884579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自分の支援経験の中で、本人の意思決定を支援した事例を振り返りましょう。また、リスクを冒しても意思決定支援をした経験があれば振り返ってみましょう。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12</a:t>
            </a:fld>
            <a:endParaRPr kumimoji="1" lang="ja-JP" altLang="en-US"/>
          </a:p>
        </p:txBody>
      </p:sp>
    </p:spTree>
    <p:extLst>
      <p:ext uri="{BB962C8B-B14F-4D97-AF65-F5344CB8AC3E}">
        <p14:creationId xmlns:p14="http://schemas.microsoft.com/office/powerpoint/2010/main" val="498305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本人の意思ではなく、他者決定による支援をした経験を振り返りましょう。このことを自覚した上で研修に臨みましょう。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13</a:t>
            </a:fld>
            <a:endParaRPr kumimoji="1" lang="ja-JP" altLang="en-US"/>
          </a:p>
        </p:txBody>
      </p:sp>
    </p:spTree>
    <p:extLst>
      <p:ext uri="{BB962C8B-B14F-4D97-AF65-F5344CB8AC3E}">
        <p14:creationId xmlns:p14="http://schemas.microsoft.com/office/powerpoint/2010/main" val="1894225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734172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事例を通した検討は、意思決定支援の阻害要因ということに焦点化して実施してください</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3804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53839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本事例は、児童が学童保育を利用している事例である。思決定支援ガイドラインは、成人の障害福祉サービスを利用している方を対象としているが、ここでは、意思決定阻害する要因を話し合うための事例としての提示であることを説明してください。</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61885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この事例では、意思決定の結果起こりうるリスクを考えていきます。</a:t>
            </a:r>
          </a:p>
          <a:p>
            <a:r>
              <a:rPr lang="ja-JP" altLang="en-US">
                <a:ea typeface="ＭＳ Ｐゴシック"/>
                <a:cs typeface="Calibri"/>
              </a:rPr>
              <a:t>しかし、リスクばかりに目が行くことで、実際にその方の希望がどこにあるのか、希望の背景にあるものが何かを見失いがちになります。</a:t>
            </a:r>
          </a:p>
          <a:p>
            <a:r>
              <a:rPr lang="ja-JP" altLang="en-US">
                <a:ea typeface="ＭＳ Ｐゴシック"/>
                <a:cs typeface="Calibri"/>
              </a:rPr>
              <a:t>後半のサービス提供責任者のやや否定的にとれるやり取りを強調して、次の意思決定支援を支えるかかわりに入るといいでしょう。</a:t>
            </a:r>
            <a:endParaRPr lang="ja-JP" altLang="en-US" dirty="0">
              <a:ea typeface="ＭＳ Ｐゴシック"/>
              <a:cs typeface="Calibri"/>
            </a:endParaRP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117486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865511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184351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「意思決定支援」の主体は当事者であることを再認識するための気づきを促す、アイスブレイクを兼ねたグループワークです。</a:t>
            </a:r>
            <a:endParaRPr kumimoji="1" lang="en-US" altLang="ja-JP" dirty="0"/>
          </a:p>
          <a:p>
            <a:r>
              <a:rPr kumimoji="1" lang="ja-JP" altLang="en-US" dirty="0"/>
              <a:t>座席の左右・前後で３～</a:t>
            </a:r>
            <a:r>
              <a:rPr kumimoji="1" lang="en-US" altLang="ja-JP" dirty="0"/>
              <a:t>4</a:t>
            </a:r>
            <a:r>
              <a:rPr kumimoji="1" lang="ja-JP" altLang="en-US" dirty="0"/>
              <a:t>人ごとのグループになり、自己紹介します。握手して自己紹介し合うと、アイスブレイクとしてはより効果的です。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3</a:t>
            </a:fld>
            <a:endParaRPr kumimoji="1" lang="ja-JP" altLang="en-US"/>
          </a:p>
        </p:txBody>
      </p:sp>
    </p:spTree>
    <p:extLst>
      <p:ext uri="{BB962C8B-B14F-4D97-AF65-F5344CB8AC3E}">
        <p14:creationId xmlns:p14="http://schemas.microsoft.com/office/powerpoint/2010/main" val="6928013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5182067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264612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5203608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サービス提供責任者の投げかけはあくまでも例示です。</a:t>
            </a:r>
            <a:endParaRPr lang="ja-JP" altLang="en-US">
              <a:ea typeface="ＭＳ Ｐゴシック" panose="020B0600070205080204" pitchFamily="34" charset="-128"/>
              <a:cs typeface="Calibri"/>
            </a:endParaRPr>
          </a:p>
          <a:p>
            <a:r>
              <a:rPr lang="ja-JP" altLang="en-US">
                <a:ea typeface="ＭＳ Ｐゴシック"/>
                <a:cs typeface="Calibri"/>
              </a:rPr>
              <a:t>日々の支援の中で、このような投げかけになっていることはないことはないでしょうか？（受講者へ日々の支援を振り返ってもらうような間を作る。）</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546114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意思決定支援を支援する関わりの中では、支援者も当事者からの投げかけを前向きに捉え、希望のみに焦点を当てるのではなく、背景などにも目をやり、実現のための検討を深めていく必要があります。</a:t>
            </a:r>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6187637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57238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意思決定支援をする主体は、支援者</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4</a:t>
            </a:fld>
            <a:endParaRPr kumimoji="1" lang="ja-JP" altLang="en-US"/>
          </a:p>
        </p:txBody>
      </p:sp>
    </p:spTree>
    <p:extLst>
      <p:ext uri="{BB962C8B-B14F-4D97-AF65-F5344CB8AC3E}">
        <p14:creationId xmlns:p14="http://schemas.microsoft.com/office/powerpoint/2010/main" val="2905728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「支援された意思決定」をする主体は、本人</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5</a:t>
            </a:fld>
            <a:endParaRPr kumimoji="1" lang="ja-JP" altLang="en-US"/>
          </a:p>
        </p:txBody>
      </p:sp>
    </p:spTree>
    <p:extLst>
      <p:ext uri="{BB962C8B-B14F-4D97-AF65-F5344CB8AC3E}">
        <p14:creationId xmlns:p14="http://schemas.microsoft.com/office/powerpoint/2010/main" val="4073424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誰でも、自分の意思は自分で決める権利がある。</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6</a:t>
            </a:fld>
            <a:endParaRPr kumimoji="1" lang="ja-JP" altLang="en-US"/>
          </a:p>
        </p:txBody>
      </p:sp>
    </p:spTree>
    <p:extLst>
      <p:ext uri="{BB962C8B-B14F-4D97-AF65-F5344CB8AC3E}">
        <p14:creationId xmlns:p14="http://schemas.microsoft.com/office/powerpoint/2010/main" val="306518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一人で意思決定することが難しい人は、支援された意思決定をする権利がある。</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7</a:t>
            </a:fld>
            <a:endParaRPr kumimoji="1" lang="ja-JP" altLang="en-US"/>
          </a:p>
        </p:txBody>
      </p:sp>
    </p:spTree>
    <p:extLst>
      <p:ext uri="{BB962C8B-B14F-4D97-AF65-F5344CB8AC3E}">
        <p14:creationId xmlns:p14="http://schemas.microsoft.com/office/powerpoint/2010/main" val="2308852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意思決定をする主体は本人であり、支援者は本人が意思決定するサポーター</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8</a:t>
            </a:fld>
            <a:endParaRPr kumimoji="1" lang="ja-JP" altLang="en-US"/>
          </a:p>
        </p:txBody>
      </p:sp>
    </p:spTree>
    <p:extLst>
      <p:ext uri="{BB962C8B-B14F-4D97-AF65-F5344CB8AC3E}">
        <p14:creationId xmlns:p14="http://schemas.microsoft.com/office/powerpoint/2010/main" val="1340858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意思決定支援は、目的か手段か考えましょう。もちろん、目的ではなく手段です。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9</a:t>
            </a:fld>
            <a:endParaRPr kumimoji="1" lang="ja-JP" altLang="en-US"/>
          </a:p>
        </p:txBody>
      </p:sp>
    </p:spTree>
    <p:extLst>
      <p:ext uri="{BB962C8B-B14F-4D97-AF65-F5344CB8AC3E}">
        <p14:creationId xmlns:p14="http://schemas.microsoft.com/office/powerpoint/2010/main" val="2849149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意思決定支援の目的は、本人が意思決定できることです。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10</a:t>
            </a:fld>
            <a:endParaRPr kumimoji="1" lang="ja-JP" altLang="en-US"/>
          </a:p>
        </p:txBody>
      </p:sp>
    </p:spTree>
    <p:extLst>
      <p:ext uri="{BB962C8B-B14F-4D97-AF65-F5344CB8AC3E}">
        <p14:creationId xmlns:p14="http://schemas.microsoft.com/office/powerpoint/2010/main" val="312295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kumimoji="0" lang="ja-JP" altLang="en-US"/>
              <a:t>マスタ タイトルの書式設定</a:t>
            </a:r>
            <a:endParaRPr kumimoji="0"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 サブタイトルの書式設定</a:t>
            </a:r>
            <a:endParaRPr kumimoji="0" lang="en-US"/>
          </a:p>
        </p:txBody>
      </p:sp>
      <p:sp>
        <p:nvSpPr>
          <p:cNvPr id="7" name="日付プレースホルダ 6"/>
          <p:cNvSpPr>
            <a:spLocks noGrp="1"/>
          </p:cNvSpPr>
          <p:nvPr>
            <p:ph type="dt" sz="half" idx="10"/>
          </p:nvPr>
        </p:nvSpPr>
        <p:spPr/>
        <p:txBody>
          <a:bodyPr/>
          <a:lstStyle/>
          <a:p>
            <a:fld id="{28BE344E-58D4-4688-B55F-DCE9461DB510}"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20" name="フッター プレースホルダ 19"/>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10" name="スライド番号プレースホルダ 9"/>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8" name="円/楕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
        <p:nvSpPr>
          <p:cNvPr id="9" name="円/楕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Tree>
    <p:extLst>
      <p:ext uri="{BB962C8B-B14F-4D97-AF65-F5344CB8AC3E}">
        <p14:creationId xmlns:p14="http://schemas.microsoft.com/office/powerpoint/2010/main" val="31080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DB08F80A-CA77-4D7C-8DD1-8E6125D4CF33}"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473690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1" y="274639"/>
            <a:ext cx="1828800" cy="5851525"/>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1143000" y="274640"/>
            <a:ext cx="5562600" cy="5851525"/>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90B96FDF-4011-422A-B83A-1E2D39ABB08F}"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084516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BCB326-2169-4D86-97F8-8ECACC2D7637}" type="datetime1">
              <a:rPr lang="ja-JP" altLang="en-US" smtClean="0">
                <a:solidFill>
                  <a:prstClr val="black">
                    <a:lumMod val="65000"/>
                    <a:lumOff val="35000"/>
                  </a:prstClr>
                </a:solidFill>
              </a:rPr>
              <a:t>2022/8/31</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srgbClr val="94C600"/>
                </a:solidFill>
              </a:rPr>
              <a:pPr/>
              <a:t>‹#›</a:t>
            </a:fld>
            <a:endParaRPr lang="en-US" dirty="0">
              <a:solidFill>
                <a:srgbClr val="94C600"/>
              </a:solidFill>
            </a:endParaRPr>
          </a:p>
        </p:txBody>
      </p:sp>
    </p:spTree>
    <p:extLst>
      <p:ext uri="{BB962C8B-B14F-4D97-AF65-F5344CB8AC3E}">
        <p14:creationId xmlns:p14="http://schemas.microsoft.com/office/powerpoint/2010/main" val="888200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724A8-E393-41DC-95C4-512B70FEC2DD}"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0804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F83F07-AAAC-4DAE-AC3E-96249C507F85}"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45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FCADE-78EE-44EA-93BB-4157B13F843F}"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9" name="コンテンツ プレースホルダー 8"/>
          <p:cNvSpPr>
            <a:spLocks noGrp="1"/>
          </p:cNvSpPr>
          <p:nvPr>
            <p:ph sz="quarter" idx="13"/>
          </p:nvPr>
        </p:nvSpPr>
        <p:spPr>
          <a:xfrm>
            <a:off x="1908175" y="-1035050"/>
            <a:ext cx="914400" cy="9144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997780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0191BF4-4037-45C1-A383-1EF8FA3A771E}"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289432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46BA09-9D08-44D2-9BCD-AD1283FF27C6}"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srgbClr val="94C600"/>
              </a:solidFill>
            </a:endParaRPr>
          </a:p>
        </p:txBody>
      </p:sp>
      <p:sp>
        <p:nvSpPr>
          <p:cNvPr id="5" name="Slide Number Placeholder 4"/>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548036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B470-D894-4C0D-8148-40D37D11E510}"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943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4EEA28-5330-4402-8800-A7BED00B091B}"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081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0294B4CE-2598-4E67-AF2E-A7A614D11B1F}"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7237634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985380-1BF6-4B4B-B8F9-99BD566CF7F1}"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634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3F7DEB-2773-45C9-870C-D0612952FB28}"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2350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01ED9B-0859-4404-BF9E-161E39AB1328}" type="datetime1">
              <a:rPr lang="ja-JP" altLang="en-US" smtClean="0">
                <a:solidFill>
                  <a:prstClr val="black">
                    <a:lumMod val="65000"/>
                    <a:lumOff val="35000"/>
                  </a:prstClr>
                </a:solidFill>
              </a:rPr>
              <a:t>2022/8/31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56398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AA142F0-D74D-4F3E-AA80-163BD96812C9}" type="datetime1">
              <a:rPr lang="ja-JP" altLang="en-US" smtClean="0"/>
              <a:t>2022/8/31</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3105767613"/>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A210399-8225-4260-BACC-E6438118D7F4}" type="datetime1">
              <a:rPr lang="ja-JP" altLang="en-US" smtClean="0">
                <a:solidFill>
                  <a:srgbClr val="775F55"/>
                </a:solidFill>
              </a:rPr>
              <a:t>2022/8/31</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19258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ED43C97-BFB2-4E47-8986-E1DB867284E5}" type="datetime1">
              <a:rPr lang="ja-JP" altLang="en-US" smtClean="0">
                <a:solidFill>
                  <a:srgbClr val="775F55"/>
                </a:solidFill>
              </a:rPr>
              <a:t>2022/8/31</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276004627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C98140A4-A564-485D-B2C9-12CFC0659501}" type="datetime1">
              <a:rPr lang="ja-JP" altLang="en-US" smtClean="0">
                <a:solidFill>
                  <a:srgbClr val="775F55"/>
                </a:solidFill>
              </a:rPr>
              <a:t>2022/8/31</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7939202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F4D67D1-A3C8-4390-A5A8-E0412AA556CC}" type="datetime1">
              <a:rPr lang="ja-JP" altLang="en-US" smtClean="0">
                <a:solidFill>
                  <a:srgbClr val="775F55"/>
                </a:solidFill>
              </a:rPr>
              <a:t>2022/8/31</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0084324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9460F4-A3DA-4254-8ACD-94F448509F51}" type="datetime1">
              <a:rPr lang="ja-JP" altLang="en-US" smtClean="0">
                <a:solidFill>
                  <a:srgbClr val="775F55"/>
                </a:solidFill>
              </a:rPr>
              <a:t>2022/8/31</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22987566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83ACA-465D-43D2-A59B-857C05248C05}" type="datetime1">
              <a:rPr lang="ja-JP" altLang="en-US" smtClean="0">
                <a:solidFill>
                  <a:srgbClr val="775F55"/>
                </a:solidFill>
              </a:rPr>
              <a:t>2022/8/31</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105382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p:txBody>
          <a:bodyPr/>
          <a:lstStyle/>
          <a:p>
            <a:fld id="{0FA1332D-741B-4F7F-98FF-EE1B94DE5AA3}"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10" name="正方形/長方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円/楕円 7"/>
          <p:cNvSpPr/>
          <p:nvPr/>
        </p:nvSpPr>
        <p:spPr>
          <a:xfrm>
            <a:off x="2172322"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
        <p:nvSpPr>
          <p:cNvPr id="9" name="円/楕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Tree>
    <p:extLst>
      <p:ext uri="{BB962C8B-B14F-4D97-AF65-F5344CB8AC3E}">
        <p14:creationId xmlns:p14="http://schemas.microsoft.com/office/powerpoint/2010/main" val="23675621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1B6E473-39C2-47A3-8549-7DA71CADD375}" type="datetime1">
              <a:rPr lang="ja-JP" altLang="en-US" smtClean="0">
                <a:solidFill>
                  <a:srgbClr val="775F55"/>
                </a:solidFill>
              </a:rPr>
              <a:t>2022/8/31</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432607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E8517384-F66B-4E5C-9DFA-EA40FF7298FF}" type="datetime1">
              <a:rPr lang="ja-JP" altLang="en-US" smtClean="0">
                <a:solidFill>
                  <a:srgbClr val="775F55"/>
                </a:solidFill>
              </a:rPr>
              <a:t>2022/8/31</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271358729"/>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EBFBBD-A8DC-4F4D-8756-ED8AB0A94CB9}" type="datetime1">
              <a:rPr lang="ja-JP" altLang="en-US" smtClean="0">
                <a:solidFill>
                  <a:srgbClr val="775F55"/>
                </a:solidFill>
              </a:rPr>
              <a:t>2022/8/31</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1950575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822EAD51-9C96-4360-8686-954CC0E09EF5}" type="datetime1">
              <a:rPr lang="ja-JP" altLang="en-US" smtClean="0">
                <a:solidFill>
                  <a:srgbClr val="775F55"/>
                </a:solidFill>
              </a:rPr>
              <a:t>2022/8/31</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083204351"/>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189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1709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537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83209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2122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698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p>
            <a:r>
              <a:rPr kumimoji="0" lang="ja-JP" altLang="en-US"/>
              <a:t>マスタ タイトルの書式設定</a:t>
            </a:r>
            <a:endParaRPr kumimoji="0" lang="en-US"/>
          </a:p>
        </p:txBody>
      </p:sp>
      <p:sp>
        <p:nvSpPr>
          <p:cNvPr id="3" name="コンテンツ プレースホル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0306F3A5-8927-4968-9B71-B4072E2F4727}"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40687398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0467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928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781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91682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83225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6592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663414-9144-4EF2-8837-7FCFB2544343}"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299897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4F3BB6-6922-4BAF-91BB-F726F3014B8B}"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0608789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F71E95-E6BC-4326-8A70-46DAB13BCB6D}"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35486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FCE89A4-F35C-410D-A410-3F4639E20508}"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2476565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4663441"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5" name="コンテンツ プレースホル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4663441"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07B2A85E-DE9F-4983-9B3F-08406410658B}"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8" name="フッター プレースホルダ 7"/>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9" name="スライド番号プレースホルダ 8"/>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6331377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52BA53-7BEA-42D8-AD96-3B6572A2EB2E}" type="datetime1">
              <a:rPr kumimoji="1" lang="ja-JP" altLang="en-US" smtClean="0"/>
              <a:t>2022/8/31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8251807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FA4D6C-1C37-4004-B676-D8A4D2F19D40}" type="datetime1">
              <a:rPr kumimoji="1" lang="ja-JP" altLang="en-US" smtClean="0"/>
              <a:t>2022/8/31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9455736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BB1546-136D-4581-BD68-4F0B3692311A}" type="datetime1">
              <a:rPr kumimoji="1" lang="ja-JP" altLang="en-US" smtClean="0"/>
              <a:t>2022/8/31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825986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A2374C3-01F3-46AD-84BE-2396FDFDFAB1}"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06599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6D9061-BEC3-49D2-AA26-E4FC94AE50FF}"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160988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BC6DA2-E89C-48D4-9124-2333CE010454}"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0099370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B7101B-C1D3-4D0A-A216-240249D3D92C}"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5436652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CA337E-D165-43DA-AC0C-2E4A3D5ED608}"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35106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697128-E718-4609-8C2F-23AF63C5FABB}"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0003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958691C-9871-44A1-9C95-FD8641262A71}"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327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nchor="ct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p:txBody>
          <a:bodyPr/>
          <a:lstStyle/>
          <a:p>
            <a:fld id="{EEB49094-47FC-45E3-932B-42EB7F13257C}"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4" name="フッター プレースホルダ 3"/>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5" name="スライド番号プレースホルダ 4"/>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85184681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44B185F-B5DA-48ED-8B93-95917568CC43}"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94161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4FA7D9-F4CE-42CF-8CCF-266DB9AA7BB3}"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77340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3D5D8A-98FC-4FB4-B5FE-BAB049DB20CD}"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649732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82ABBF-FE16-48FB-9310-CEA0B8CE997D}"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3638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36EA07-F4EB-4195-9E86-F4B1EEBB0E42}"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60179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EDCCAF-4F07-4630-83CF-532B4BCA736E}"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10214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266364E-B5E0-4A1D-A049-3F514D8E48A6}"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85162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42F52D-E3C1-4B94-B56A-D38895F6A47D}" type="datetime1">
              <a:rPr lang="ja-JP" altLang="en-US" smtClean="0">
                <a:solidFill>
                  <a:prstClr val="black">
                    <a:tint val="75000"/>
                  </a:prstClr>
                </a:solidFill>
              </a:rPr>
              <a:t>2022/8/31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618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正方形/長方形 4"/>
          <p:cNvSpPr/>
          <p:nvPr/>
        </p:nvSpPr>
        <p:spPr>
          <a:xfrm>
            <a:off x="1014985"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日付プレースホルダ 1"/>
          <p:cNvSpPr>
            <a:spLocks noGrp="1"/>
          </p:cNvSpPr>
          <p:nvPr>
            <p:ph type="dt" sz="half" idx="10"/>
          </p:nvPr>
        </p:nvSpPr>
        <p:spPr/>
        <p:txBody>
          <a:bodyPr/>
          <a:lstStyle/>
          <a:p>
            <a:fld id="{76AA4270-5C23-4AF1-A01E-4727503E5DF0}"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3" name="フッター プレースホルダ 2"/>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4" name="スライド番号プレースホルダ 3"/>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6" name="正方形/長方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183917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 テキストの書式設定</a:t>
            </a:r>
          </a:p>
        </p:txBody>
      </p:sp>
      <p:sp>
        <p:nvSpPr>
          <p:cNvPr id="4" name="コンテンツ プレースホルダ 3"/>
          <p:cNvSpPr>
            <a:spLocks noGrp="1"/>
          </p:cNvSpPr>
          <p:nvPr>
            <p:ph sz="half" idx="1"/>
          </p:nvPr>
        </p:nvSpPr>
        <p:spPr>
          <a:xfrm>
            <a:off x="457200" y="2133603"/>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D214FB2F-428C-4487-9770-223AAA2C9CE3}"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92911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ja-JP" altLang="en-US"/>
              <a:t>マスタ タイトルの書式設定</a:t>
            </a:r>
            <a:endParaRPr kumimoji="0" lang="en-US"/>
          </a:p>
        </p:txBody>
      </p:sp>
      <p:sp>
        <p:nvSpPr>
          <p:cNvPr id="5" name="日付プレースホルダ 4"/>
          <p:cNvSpPr>
            <a:spLocks noGrp="1"/>
          </p:cNvSpPr>
          <p:nvPr>
            <p:ph type="dt" sz="half" idx="10"/>
          </p:nvPr>
        </p:nvSpPr>
        <p:spPr/>
        <p:txBody>
          <a:bodyPr/>
          <a:lstStyle/>
          <a:p>
            <a:fld id="{9834ED9A-A720-40DB-967F-8ECF8F53DDA8}"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8" name="正方形/長方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kumimoji="0" lang="en-US" sz="3200">
              <a:solidFill>
                <a:prstClr val="black"/>
              </a:solidFill>
            </a:endParaRPr>
          </a:p>
        </p:txBody>
      </p:sp>
      <p:sp>
        <p:nvSpPr>
          <p:cNvPr id="3" name="図プレースホルダ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a:t>アイコンをクリックして図を追加</a:t>
            </a:r>
            <a:endParaRPr kumimoji="0" lang="en-US" dirty="0"/>
          </a:p>
        </p:txBody>
      </p:sp>
      <p:sp>
        <p:nvSpPr>
          <p:cNvPr id="9" name="フローチャート: 処理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フローチャート: 処理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dirty="0">
              <a:solidFill>
                <a:prstClr val="white"/>
              </a:solidFill>
            </a:endParaRPr>
          </a:p>
        </p:txBody>
      </p:sp>
      <p:sp>
        <p:nvSpPr>
          <p:cNvPr id="4" name="テキスト プレースホル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a:t>マスタ テキストの書式設定</a:t>
            </a:r>
          </a:p>
        </p:txBody>
      </p:sp>
    </p:spTree>
    <p:extLst>
      <p:ext uri="{BB962C8B-B14F-4D97-AF65-F5344CB8AC3E}">
        <p14:creationId xmlns:p14="http://schemas.microsoft.com/office/powerpoint/2010/main" val="458267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7" name="パイ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円/楕円 7"/>
          <p:cNvSpPr/>
          <p:nvPr/>
        </p:nvSpPr>
        <p:spPr>
          <a:xfrm>
            <a:off x="168820"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ドーナツ 10"/>
          <p:cNvSpPr/>
          <p:nvPr/>
        </p:nvSpPr>
        <p:spPr>
          <a:xfrm rot="2315675">
            <a:off x="182885"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正方形/長方形 11"/>
          <p:cNvSpPr/>
          <p:nvPr/>
        </p:nvSpPr>
        <p:spPr>
          <a:xfrm>
            <a:off x="1012877"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5" name="タイトル プレースホルダ 4"/>
          <p:cNvSpPr>
            <a:spLocks noGrp="1"/>
          </p:cNvSpPr>
          <p:nvPr>
            <p:ph type="title"/>
          </p:nvPr>
        </p:nvSpPr>
        <p:spPr>
          <a:xfrm>
            <a:off x="1435608" y="274638"/>
            <a:ext cx="7498080" cy="1143000"/>
          </a:xfrm>
          <a:prstGeom prst="rect">
            <a:avLst/>
          </a:prstGeom>
        </p:spPr>
        <p:txBody>
          <a:bodyPr anchor="ctr">
            <a:normAutofit/>
          </a:bodyPr>
          <a:lstStyle/>
          <a:p>
            <a:r>
              <a:rPr kumimoji="0" lang="ja-JP" altLang="en-US"/>
              <a:t>マスタ タイトルの書式設定</a:t>
            </a:r>
            <a:endParaRPr kumimoji="0" lang="en-US"/>
          </a:p>
        </p:txBody>
      </p:sp>
      <p:sp>
        <p:nvSpPr>
          <p:cNvPr id="9" name="テキスト プレースホルダ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24" name="日付プレースホルダ 23"/>
          <p:cNvSpPr>
            <a:spLocks noGrp="1"/>
          </p:cNvSpPr>
          <p:nvPr>
            <p:ph type="dt" sz="half" idx="2"/>
          </p:nvPr>
        </p:nvSpPr>
        <p:spPr>
          <a:xfrm>
            <a:off x="3581401"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FF6C6E7-DF12-41B3-B82B-AAF6737A9D2F}" type="datetime1">
              <a:rPr kumimoji="1" lang="ja-JP" altLang="en-US" smtClean="0">
                <a:solidFill>
                  <a:srgbClr val="E7DEC9">
                    <a:shade val="50000"/>
                    <a:satMod val="200000"/>
                  </a:srgbClr>
                </a:solidFill>
              </a:rPr>
              <a:t>2022/8/31</a:t>
            </a:fld>
            <a:endParaRPr kumimoji="1" lang="ja-JP" altLang="en-US">
              <a:solidFill>
                <a:srgbClr val="E7DEC9">
                  <a:shade val="50000"/>
                  <a:satMod val="200000"/>
                </a:srgbClr>
              </a:solidFill>
            </a:endParaRPr>
          </a:p>
        </p:txBody>
      </p:sp>
      <p:sp>
        <p:nvSpPr>
          <p:cNvPr id="10" name="フッター プレースホル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1" lang="ja-JP" altLang="en-US">
              <a:solidFill>
                <a:srgbClr val="E7DEC9">
                  <a:shade val="50000"/>
                  <a:satMod val="200000"/>
                </a:srgbClr>
              </a:solidFill>
            </a:endParaRPr>
          </a:p>
        </p:txBody>
      </p:sp>
      <p:sp>
        <p:nvSpPr>
          <p:cNvPr id="22" name="スライド番号プレースホル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15" name="正方形/長方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629519139"/>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Lst>
  <p:hf hdr="0" ftr="0" dt="0"/>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F7FC9910-1C08-4B86-91D2-7BB1B16B46F4}" type="datetime1">
              <a:rPr lang="ja-JP" altLang="en-US" smtClean="0">
                <a:solidFill>
                  <a:prstClr val="black">
                    <a:lumMod val="65000"/>
                    <a:lumOff val="35000"/>
                  </a:prstClr>
                </a:solidFill>
              </a:rPr>
              <a:t>2022/8/31</a:t>
            </a:fld>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70EDEB1C-DD95-49ED-A683-8372C776377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5779038"/>
      </p:ext>
    </p:extLst>
  </p:cSld>
  <p:clrMap bg1="lt1" tx1="dk1" bg2="lt2" tx2="dk2" accent1="accent1" accent2="accent2" accent3="accent3" accent4="accent4" accent5="accent5" accent6="accent6" hlink="hlink" folHlink="folHlink"/>
  <p:sldLayoutIdLst>
    <p:sldLayoutId id="2147484528" r:id="rId1"/>
    <p:sldLayoutId id="2147484529" r:id="rId2"/>
    <p:sldLayoutId id="2147484530" r:id="rId3"/>
    <p:sldLayoutId id="2147484531" r:id="rId4"/>
    <p:sldLayoutId id="2147484532" r:id="rId5"/>
    <p:sldLayoutId id="2147484533" r:id="rId6"/>
    <p:sldLayoutId id="2147484534" r:id="rId7"/>
    <p:sldLayoutId id="2147484535" r:id="rId8"/>
    <p:sldLayoutId id="2147484536" r:id="rId9"/>
    <p:sldLayoutId id="2147484537" r:id="rId10"/>
    <p:sldLayoutId id="214748453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3FB3AF-6B07-4301-8E5D-4C7129987F3D}" type="datetime1">
              <a:rPr lang="ja-JP" altLang="en-US" smtClean="0">
                <a:solidFill>
                  <a:srgbClr val="775F55"/>
                </a:solidFill>
              </a:rPr>
              <a:t>2022/8/31</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190032411"/>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672184"/>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 id="2147484839" r:id="rId12"/>
  </p:sldLayoutIdLst>
  <p:hf hdr="0" ftr="0" dt="0"/>
  <p:txStyles>
    <p:titleStyle>
      <a:lvl1pPr algn="ctr" rtl="0" eaLnBrk="0" fontAlgn="base" hangingPunct="0">
        <a:spcBef>
          <a:spcPct val="0"/>
        </a:spcBef>
        <a:spcAft>
          <a:spcPct val="0"/>
        </a:spcAft>
        <a:defRPr sz="4062" kern="1200">
          <a:solidFill>
            <a:schemeClr val="tx1"/>
          </a:solidFill>
          <a:latin typeface="+mj-lt"/>
          <a:ea typeface="Geneva" charset="-128"/>
          <a:cs typeface="Geneva" charset="-128"/>
        </a:defRPr>
      </a:lvl1pPr>
      <a:lvl2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2pPr>
      <a:lvl3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3pPr>
      <a:lvl4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4pPr>
      <a:lvl5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5pPr>
      <a:lvl6pPr marL="422041" algn="ctr" rtl="0" fontAlgn="base">
        <a:spcBef>
          <a:spcPct val="0"/>
        </a:spcBef>
        <a:spcAft>
          <a:spcPct val="0"/>
        </a:spcAft>
        <a:defRPr sz="4062">
          <a:solidFill>
            <a:schemeClr val="tx1"/>
          </a:solidFill>
          <a:latin typeface="Calibri" pitchFamily="34" charset="0"/>
        </a:defRPr>
      </a:lvl6pPr>
      <a:lvl7pPr marL="844083" algn="ctr" rtl="0" fontAlgn="base">
        <a:spcBef>
          <a:spcPct val="0"/>
        </a:spcBef>
        <a:spcAft>
          <a:spcPct val="0"/>
        </a:spcAft>
        <a:defRPr sz="4062">
          <a:solidFill>
            <a:schemeClr val="tx1"/>
          </a:solidFill>
          <a:latin typeface="Calibri" pitchFamily="34" charset="0"/>
        </a:defRPr>
      </a:lvl7pPr>
      <a:lvl8pPr marL="1266124" algn="ctr" rtl="0" fontAlgn="base">
        <a:spcBef>
          <a:spcPct val="0"/>
        </a:spcBef>
        <a:spcAft>
          <a:spcPct val="0"/>
        </a:spcAft>
        <a:defRPr sz="4062">
          <a:solidFill>
            <a:schemeClr val="tx1"/>
          </a:solidFill>
          <a:latin typeface="Calibri" pitchFamily="34" charset="0"/>
        </a:defRPr>
      </a:lvl8pPr>
      <a:lvl9pPr marL="1688165" algn="ctr" rtl="0" fontAlgn="base">
        <a:spcBef>
          <a:spcPct val="0"/>
        </a:spcBef>
        <a:spcAft>
          <a:spcPct val="0"/>
        </a:spcAft>
        <a:defRPr sz="4062">
          <a:solidFill>
            <a:schemeClr val="tx1"/>
          </a:solidFill>
          <a:latin typeface="Calibri" pitchFamily="34" charset="0"/>
        </a:defRPr>
      </a:lvl9pPr>
    </p:titleStyle>
    <p:bodyStyle>
      <a:lvl1pPr marL="316531" indent="-316531" algn="l" rtl="0" eaLnBrk="0" fontAlgn="base" hangingPunct="0">
        <a:spcBef>
          <a:spcPct val="20000"/>
        </a:spcBef>
        <a:spcAft>
          <a:spcPct val="0"/>
        </a:spcAft>
        <a:buFont typeface="Arial" charset="0"/>
        <a:buChar char="•"/>
        <a:defRPr sz="2954" kern="1200">
          <a:solidFill>
            <a:schemeClr val="tx1"/>
          </a:solidFill>
          <a:latin typeface="+mn-lt"/>
          <a:ea typeface="Geneva" charset="-128"/>
          <a:cs typeface="Geneva" charset="-128"/>
        </a:defRPr>
      </a:lvl1pPr>
      <a:lvl2pPr marL="685817" indent="-263776" algn="l" rtl="0" eaLnBrk="0" fontAlgn="base" hangingPunct="0">
        <a:spcBef>
          <a:spcPct val="20000"/>
        </a:spcBef>
        <a:spcAft>
          <a:spcPct val="0"/>
        </a:spcAft>
        <a:buFont typeface="Arial" charset="0"/>
        <a:buChar char="–"/>
        <a:defRPr sz="2585" kern="1200">
          <a:solidFill>
            <a:schemeClr val="tx1"/>
          </a:solidFill>
          <a:latin typeface="+mn-lt"/>
          <a:ea typeface="Geneva" charset="-128"/>
          <a:cs typeface="Geneva"/>
        </a:defRPr>
      </a:lvl2pPr>
      <a:lvl3pPr marL="1055103" indent="-211021" algn="l" rtl="0" eaLnBrk="0" fontAlgn="base" hangingPunct="0">
        <a:spcBef>
          <a:spcPct val="20000"/>
        </a:spcBef>
        <a:spcAft>
          <a:spcPct val="0"/>
        </a:spcAft>
        <a:buFont typeface="Arial" charset="0"/>
        <a:buChar char="•"/>
        <a:defRPr sz="2215" kern="1200">
          <a:solidFill>
            <a:schemeClr val="tx1"/>
          </a:solidFill>
          <a:latin typeface="+mn-lt"/>
          <a:ea typeface="Geneva" charset="-128"/>
          <a:cs typeface="Geneva"/>
        </a:defRPr>
      </a:lvl3pPr>
      <a:lvl4pPr marL="1477145"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4pPr>
      <a:lvl5pPr marL="1899186"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40D5-6658-4BC5-89AA-9FF738BDA586}" type="datetime1">
              <a:rPr kumimoji="1" lang="ja-JP" altLang="en-US" smtClean="0"/>
              <a:t>2022/8/31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04208984"/>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EE204AC4-B215-48A3-B0BD-4B215185DDB1}" type="datetime1">
              <a:rPr lang="ja-JP" altLang="en-US" smtClean="0">
                <a:solidFill>
                  <a:prstClr val="black">
                    <a:tint val="75000"/>
                  </a:prstClr>
                </a:solidFill>
                <a:latin typeface="Arial" charset="0"/>
              </a:rPr>
              <a:t>2022/8/31</a:t>
            </a:fld>
            <a:endParaRPr lang="ja-JP" altLang="en-US">
              <a:solidFill>
                <a:prstClr val="black">
                  <a:tint val="75000"/>
                </a:prstClr>
              </a:solidFill>
              <a:latin typeface="Arial"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ja-JP" altLang="en-US">
              <a:solidFill>
                <a:prstClr val="black">
                  <a:tint val="75000"/>
                </a:prstClr>
              </a:solidFill>
              <a:latin typeface="Arial"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C948B35B-3392-4926-8248-3903C59230E4}" type="slidenum">
              <a:rPr lang="ja-JP" altLang="en-US" smtClean="0">
                <a:solidFill>
                  <a:prstClr val="black">
                    <a:tint val="75000"/>
                  </a:prstClr>
                </a:solidFill>
                <a:latin typeface="Arial" charset="0"/>
              </a:rPr>
              <a:pPr fontAlgn="base">
                <a:spcBef>
                  <a:spcPct val="0"/>
                </a:spcBef>
                <a:spcAft>
                  <a:spcPct val="0"/>
                </a:spcAft>
              </a:pPr>
              <a:t>‹#›</a:t>
            </a:fld>
            <a:endParaRPr lang="ja-JP" altLang="en-US">
              <a:solidFill>
                <a:prstClr val="black">
                  <a:tint val="75000"/>
                </a:prstClr>
              </a:solidFill>
              <a:latin typeface="Arial" charset="0"/>
            </a:endParaRPr>
          </a:p>
        </p:txBody>
      </p:sp>
    </p:spTree>
    <p:extLst>
      <p:ext uri="{BB962C8B-B14F-4D97-AF65-F5344CB8AC3E}">
        <p14:creationId xmlns:p14="http://schemas.microsoft.com/office/powerpoint/2010/main" val="3933485807"/>
      </p:ext>
    </p:extLst>
  </p:cSld>
  <p:clrMap bg1="lt1" tx1="dk1" bg2="lt2" tx2="dk2" accent1="accent1" accent2="accent2" accent3="accent3" accent4="accent4" accent5="accent5" accent6="accent6" hlink="hlink" folHlink="folHlink"/>
  <p:sldLayoutIdLst>
    <p:sldLayoutId id="2147485014" r:id="rId1"/>
    <p:sldLayoutId id="2147485015" r:id="rId2"/>
    <p:sldLayoutId id="2147485016" r:id="rId3"/>
    <p:sldLayoutId id="2147485017" r:id="rId4"/>
    <p:sldLayoutId id="2147485018" r:id="rId5"/>
    <p:sldLayoutId id="2147485019" r:id="rId6"/>
    <p:sldLayoutId id="2147485020" r:id="rId7"/>
    <p:sldLayoutId id="2147485021" r:id="rId8"/>
    <p:sldLayoutId id="2147485022" r:id="rId9"/>
    <p:sldLayoutId id="2147485023" r:id="rId10"/>
    <p:sldLayoutId id="214748502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9C37081-80F8-B468-A037-0061C228EC65}"/>
              </a:ext>
            </a:extLst>
          </p:cNvPr>
          <p:cNvSpPr txBox="1"/>
          <p:nvPr/>
        </p:nvSpPr>
        <p:spPr>
          <a:xfrm>
            <a:off x="0" y="2492896"/>
            <a:ext cx="9144000" cy="2062103"/>
          </a:xfrm>
          <a:prstGeom prst="rect">
            <a:avLst/>
          </a:prstGeom>
          <a:noFill/>
        </p:spPr>
        <p:txBody>
          <a:bodyPr wrap="square">
            <a:spAutoFit/>
          </a:bodyPr>
          <a:lstStyle/>
          <a:p>
            <a:pPr algn="ctr"/>
            <a:r>
              <a:rPr lang="ja-JP" altLang="en-US" sz="2000"/>
              <a:t>令和4年度 サービス管理責任者・児童発達支援管理責任者指導者養成研修</a:t>
            </a:r>
            <a:endParaRPr lang="en-US" altLang="ja-JP" sz="2000" dirty="0"/>
          </a:p>
          <a:p>
            <a:pPr algn="ctr"/>
            <a:r>
              <a:rPr lang="ja-JP" altLang="en-US" sz="3200"/>
              <a:t>専門コース別研修</a:t>
            </a:r>
            <a:r>
              <a:rPr lang="en-US" altLang="ja-JP" sz="3200" dirty="0"/>
              <a:t>  </a:t>
            </a:r>
            <a:r>
              <a:rPr lang="ja-JP" altLang="en-US" sz="3200"/>
              <a:t>意思決定支援コース</a:t>
            </a:r>
            <a:endParaRPr lang="en-US" altLang="ja-JP" sz="3200" dirty="0"/>
          </a:p>
          <a:p>
            <a:pPr algn="ctr"/>
            <a:endParaRPr lang="en-US" altLang="ja-JP" sz="2000" dirty="0"/>
          </a:p>
          <a:p>
            <a:pPr algn="ctr"/>
            <a:r>
              <a:rPr lang="ja-JP" altLang="en-US" sz="2800"/>
              <a:t>意思決定支援の必要性（講義・演習）</a:t>
            </a:r>
            <a:endParaRPr lang="en-US" altLang="ja-JP" sz="2800" dirty="0"/>
          </a:p>
          <a:p>
            <a:pPr algn="ctr"/>
            <a:r>
              <a:rPr lang="ja-JP" altLang="en-US" sz="2800"/>
              <a:t>意思決定支援とは（講義）</a:t>
            </a:r>
          </a:p>
        </p:txBody>
      </p:sp>
    </p:spTree>
    <p:extLst>
      <p:ext uri="{BB962C8B-B14F-4D97-AF65-F5344CB8AC3E}">
        <p14:creationId xmlns:p14="http://schemas.microsoft.com/office/powerpoint/2010/main" val="288323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DE71041-69B5-417C-87A3-7BC9E5805D92}"/>
              </a:ext>
            </a:extLst>
          </p:cNvPr>
          <p:cNvSpPr txBox="1"/>
          <p:nvPr/>
        </p:nvSpPr>
        <p:spPr>
          <a:xfrm>
            <a:off x="2013609" y="2498435"/>
            <a:ext cx="5101076" cy="1456040"/>
          </a:xfrm>
          <a:prstGeom prst="rect">
            <a:avLst/>
          </a:prstGeom>
          <a:noFill/>
        </p:spPr>
        <p:txBody>
          <a:bodyPr wrap="none" rtlCol="0">
            <a:spAutoFit/>
          </a:bodyPr>
          <a:lstStyle/>
          <a:p>
            <a:pPr algn="ctr"/>
            <a:r>
              <a:rPr lang="ja-JP" altLang="en-US" sz="4431" dirty="0">
                <a:solidFill>
                  <a:prstClr val="black"/>
                </a:solidFill>
              </a:rPr>
              <a:t>「意思決定支援」の、</a:t>
            </a:r>
            <a:endParaRPr lang="en-US" altLang="ja-JP" sz="4431" dirty="0">
              <a:solidFill>
                <a:prstClr val="black"/>
              </a:solidFill>
            </a:endParaRPr>
          </a:p>
          <a:p>
            <a:pPr algn="ctr"/>
            <a:r>
              <a:rPr lang="ja-JP" altLang="en-US" sz="4431" dirty="0">
                <a:solidFill>
                  <a:prstClr val="black"/>
                </a:solidFill>
              </a:rPr>
              <a:t>目的は何ですか？</a:t>
            </a:r>
          </a:p>
        </p:txBody>
      </p:sp>
      <p:sp>
        <p:nvSpPr>
          <p:cNvPr id="2" name="スライド番号プレースホルダー 1">
            <a:extLst>
              <a:ext uri="{FF2B5EF4-FFF2-40B4-BE49-F238E27FC236}">
                <a16:creationId xmlns:a16="http://schemas.microsoft.com/office/drawing/2014/main" id="{34EFD7B8-57B0-44A8-AEAB-4F29A0B5EA1A}"/>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10</a:t>
            </a:fld>
            <a:endParaRPr lang="en-GB"/>
          </a:p>
        </p:txBody>
      </p:sp>
    </p:spTree>
    <p:extLst>
      <p:ext uri="{BB962C8B-B14F-4D97-AF65-F5344CB8AC3E}">
        <p14:creationId xmlns:p14="http://schemas.microsoft.com/office/powerpoint/2010/main" val="270165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97F4358-97D8-4E06-99E7-37B3C359FD54}"/>
              </a:ext>
            </a:extLst>
          </p:cNvPr>
          <p:cNvSpPr txBox="1"/>
          <p:nvPr/>
        </p:nvSpPr>
        <p:spPr>
          <a:xfrm>
            <a:off x="151816" y="116632"/>
            <a:ext cx="8840367" cy="4638449"/>
          </a:xfrm>
          <a:prstGeom prst="rect">
            <a:avLst/>
          </a:prstGeom>
          <a:noFill/>
        </p:spPr>
        <p:txBody>
          <a:bodyPr wrap="square" rtlCol="0">
            <a:spAutoFit/>
          </a:bodyPr>
          <a:lstStyle/>
          <a:p>
            <a:r>
              <a:rPr lang="ja-JP" altLang="en-US" sz="2954" dirty="0">
                <a:solidFill>
                  <a:prstClr val="black"/>
                </a:solidFill>
              </a:rPr>
              <a:t>　リスクを抜きに意思決定について考えることはできません。意思決定は、本質的にリスクを含んでいます。</a:t>
            </a:r>
            <a:endParaRPr lang="en-US" altLang="ja-JP" sz="2954" dirty="0">
              <a:solidFill>
                <a:prstClr val="black"/>
              </a:solidFill>
            </a:endParaRPr>
          </a:p>
          <a:p>
            <a:endParaRPr lang="en-US" altLang="ja-JP" sz="2954" dirty="0">
              <a:solidFill>
                <a:prstClr val="black"/>
              </a:solidFill>
            </a:endParaRPr>
          </a:p>
          <a:p>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①　あなたの人生の中で、例えば、親や周囲の人から</a:t>
            </a:r>
            <a:endParaRPr lang="en-US" altLang="ja-JP" sz="2954" dirty="0">
              <a:solidFill>
                <a:prstClr val="black"/>
              </a:solidFill>
            </a:endParaRPr>
          </a:p>
          <a:p>
            <a:r>
              <a:rPr lang="ja-JP" altLang="en-US" sz="2954" dirty="0">
                <a:solidFill>
                  <a:prstClr val="black"/>
                </a:solidFill>
              </a:rPr>
              <a:t>　反対されたけれど、それを押し切って意思を決定した</a:t>
            </a:r>
            <a:endParaRPr lang="en-US" altLang="ja-JP" sz="2954" dirty="0">
              <a:solidFill>
                <a:prstClr val="black"/>
              </a:solidFill>
            </a:endParaRPr>
          </a:p>
          <a:p>
            <a:r>
              <a:rPr lang="ja-JP" altLang="en-US" sz="2954" dirty="0">
                <a:solidFill>
                  <a:prstClr val="black"/>
                </a:solidFill>
              </a:rPr>
              <a:t>　経験があったら、それをグループで共有してください。</a:t>
            </a:r>
            <a:endParaRPr lang="en-US" altLang="ja-JP" sz="2954" dirty="0">
              <a:solidFill>
                <a:prstClr val="black"/>
              </a:solidFill>
            </a:endParaRPr>
          </a:p>
          <a:p>
            <a:r>
              <a:rPr lang="ja-JP" altLang="en-US" sz="2954" dirty="0">
                <a:solidFill>
                  <a:prstClr val="black"/>
                </a:solidFill>
              </a:rPr>
              <a:t>　　また、そのことを振り返って、今どのように感じて</a:t>
            </a:r>
            <a:r>
              <a:rPr lang="ja-JP" altLang="en-US" sz="2954" dirty="0" err="1">
                <a:solidFill>
                  <a:prstClr val="black"/>
                </a:solidFill>
              </a:rPr>
              <a:t>い</a:t>
            </a:r>
            <a:endParaRPr lang="en-US" altLang="ja-JP" sz="2954" dirty="0">
              <a:solidFill>
                <a:prstClr val="black"/>
              </a:solidFill>
            </a:endParaRPr>
          </a:p>
          <a:p>
            <a:r>
              <a:rPr lang="ja-JP" altLang="en-US" sz="2954" dirty="0">
                <a:solidFill>
                  <a:prstClr val="black"/>
                </a:solidFill>
              </a:rPr>
              <a:t>　ますか。</a:t>
            </a:r>
            <a:endParaRPr lang="en-US" altLang="ja-JP" sz="2954" dirty="0">
              <a:solidFill>
                <a:prstClr val="black"/>
              </a:solidFill>
            </a:endParaRPr>
          </a:p>
        </p:txBody>
      </p:sp>
      <p:sp>
        <p:nvSpPr>
          <p:cNvPr id="2" name="スライド番号プレースホルダー 1">
            <a:extLst>
              <a:ext uri="{FF2B5EF4-FFF2-40B4-BE49-F238E27FC236}">
                <a16:creationId xmlns:a16="http://schemas.microsoft.com/office/drawing/2014/main" id="{DEA15E45-8C53-40CC-934F-A23B1769F8B2}"/>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11</a:t>
            </a:fld>
            <a:endParaRPr lang="en-GB"/>
          </a:p>
        </p:txBody>
      </p:sp>
    </p:spTree>
    <p:extLst>
      <p:ext uri="{BB962C8B-B14F-4D97-AF65-F5344CB8AC3E}">
        <p14:creationId xmlns:p14="http://schemas.microsoft.com/office/powerpoint/2010/main" val="3100053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4C068A3-9AE0-41F4-B970-A2AAE3A344B6}"/>
              </a:ext>
            </a:extLst>
          </p:cNvPr>
          <p:cNvSpPr txBox="1"/>
          <p:nvPr/>
        </p:nvSpPr>
        <p:spPr>
          <a:xfrm>
            <a:off x="35496" y="1916832"/>
            <a:ext cx="8906836" cy="1910779"/>
          </a:xfrm>
          <a:prstGeom prst="rect">
            <a:avLst/>
          </a:prstGeom>
          <a:noFill/>
        </p:spPr>
        <p:txBody>
          <a:bodyPr wrap="square" rtlCol="0">
            <a:spAutoFit/>
          </a:bodyPr>
          <a:lstStyle/>
          <a:p>
            <a:r>
              <a:rPr lang="ja-JP" altLang="en-US" sz="2954" dirty="0">
                <a:solidFill>
                  <a:prstClr val="black"/>
                </a:solidFill>
              </a:rPr>
              <a:t>②　あなたのこれまでの利用者への支援の中で、本人</a:t>
            </a:r>
            <a:endParaRPr lang="en-US" altLang="ja-JP" sz="2954" dirty="0">
              <a:solidFill>
                <a:prstClr val="black"/>
              </a:solidFill>
            </a:endParaRPr>
          </a:p>
          <a:p>
            <a:r>
              <a:rPr lang="ja-JP" altLang="en-US" sz="2954" dirty="0">
                <a:solidFill>
                  <a:prstClr val="black"/>
                </a:solidFill>
              </a:rPr>
              <a:t>　の意思決定に基づいて支援した事例があったら、どん</a:t>
            </a:r>
            <a:endParaRPr lang="en-US" altLang="ja-JP" sz="2954" dirty="0">
              <a:solidFill>
                <a:prstClr val="black"/>
              </a:solidFill>
            </a:endParaRPr>
          </a:p>
          <a:p>
            <a:r>
              <a:rPr lang="ja-JP" altLang="en-US" sz="2954" dirty="0">
                <a:solidFill>
                  <a:prstClr val="black"/>
                </a:solidFill>
              </a:rPr>
              <a:t>　なことでも良いので思い出し、グループで共有してく</a:t>
            </a:r>
            <a:r>
              <a:rPr lang="ja-JP" altLang="en-US" sz="2954" dirty="0" err="1">
                <a:solidFill>
                  <a:prstClr val="black"/>
                </a:solidFill>
              </a:rPr>
              <a:t>だ</a:t>
            </a:r>
            <a:endParaRPr lang="en-US" altLang="ja-JP" sz="2954" dirty="0">
              <a:solidFill>
                <a:prstClr val="black"/>
              </a:solidFill>
            </a:endParaRPr>
          </a:p>
          <a:p>
            <a:r>
              <a:rPr lang="ja-JP" altLang="en-US" sz="2954" dirty="0">
                <a:solidFill>
                  <a:prstClr val="black"/>
                </a:solidFill>
              </a:rPr>
              <a:t>　さい。</a:t>
            </a:r>
            <a:endParaRPr lang="en-US" altLang="ja-JP" sz="2954" dirty="0">
              <a:solidFill>
                <a:prstClr val="black"/>
              </a:solidFill>
            </a:endParaRPr>
          </a:p>
        </p:txBody>
      </p:sp>
      <p:sp>
        <p:nvSpPr>
          <p:cNvPr id="2" name="スライド番号プレースホルダー 1">
            <a:extLst>
              <a:ext uri="{FF2B5EF4-FFF2-40B4-BE49-F238E27FC236}">
                <a16:creationId xmlns:a16="http://schemas.microsoft.com/office/drawing/2014/main" id="{16666619-4D76-4D57-B467-05EC18275133}"/>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12</a:t>
            </a:fld>
            <a:endParaRPr lang="en-GB"/>
          </a:p>
        </p:txBody>
      </p:sp>
    </p:spTree>
    <p:extLst>
      <p:ext uri="{BB962C8B-B14F-4D97-AF65-F5344CB8AC3E}">
        <p14:creationId xmlns:p14="http://schemas.microsoft.com/office/powerpoint/2010/main" val="4177038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96A1857-D857-4248-B889-23959544D760}"/>
              </a:ext>
            </a:extLst>
          </p:cNvPr>
          <p:cNvSpPr/>
          <p:nvPr/>
        </p:nvSpPr>
        <p:spPr>
          <a:xfrm>
            <a:off x="57100" y="1772816"/>
            <a:ext cx="9117732" cy="4638449"/>
          </a:xfrm>
          <a:prstGeom prst="rect">
            <a:avLst/>
          </a:prstGeom>
        </p:spPr>
        <p:txBody>
          <a:bodyPr wrap="square">
            <a:spAutoFit/>
          </a:bodyPr>
          <a:lstStyle/>
          <a:p>
            <a:r>
              <a:rPr lang="ja-JP" altLang="en-US" sz="2954" dirty="0">
                <a:solidFill>
                  <a:prstClr val="black"/>
                </a:solidFill>
              </a:rPr>
              <a:t>③　あなたのこれまでの利用者への支援の中で、本人の</a:t>
            </a:r>
            <a:endParaRPr lang="en-US" altLang="ja-JP" sz="2954" dirty="0">
              <a:solidFill>
                <a:prstClr val="black"/>
              </a:solidFill>
            </a:endParaRPr>
          </a:p>
          <a:p>
            <a:r>
              <a:rPr lang="ja-JP" altLang="en-US" sz="2954" dirty="0">
                <a:solidFill>
                  <a:prstClr val="black"/>
                </a:solidFill>
              </a:rPr>
              <a:t>　意思ではなく、本人以外の他者の意思に基づいて支援</a:t>
            </a:r>
            <a:endParaRPr lang="en-US" altLang="ja-JP" sz="2954" dirty="0">
              <a:solidFill>
                <a:prstClr val="black"/>
              </a:solidFill>
            </a:endParaRPr>
          </a:p>
          <a:p>
            <a:r>
              <a:rPr lang="ja-JP" altLang="en-US" sz="2954" dirty="0">
                <a:solidFill>
                  <a:prstClr val="black"/>
                </a:solidFill>
              </a:rPr>
              <a:t>　内容を決定した事例があったら思い出してください。</a:t>
            </a:r>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・それは、誰の意思でしたか。</a:t>
            </a:r>
            <a:endParaRPr lang="en-US" altLang="ja-JP" sz="2954" dirty="0">
              <a:solidFill>
                <a:prstClr val="black"/>
              </a:solidFill>
            </a:endParaRPr>
          </a:p>
          <a:p>
            <a:r>
              <a:rPr lang="ja-JP" altLang="en-US" sz="2954" dirty="0">
                <a:solidFill>
                  <a:prstClr val="black"/>
                </a:solidFill>
              </a:rPr>
              <a:t>　・なぜ、本人ではなく、その人の意思に基づいて決</a:t>
            </a:r>
            <a:endParaRPr lang="en-US" altLang="ja-JP" sz="2954" dirty="0">
              <a:solidFill>
                <a:prstClr val="black"/>
              </a:solidFill>
            </a:endParaRPr>
          </a:p>
          <a:p>
            <a:r>
              <a:rPr lang="ja-JP" altLang="en-US" sz="2954" dirty="0">
                <a:solidFill>
                  <a:prstClr val="black"/>
                </a:solidFill>
              </a:rPr>
              <a:t>　　</a:t>
            </a:r>
            <a:r>
              <a:rPr lang="ja-JP" altLang="en-US" sz="2954" dirty="0" err="1">
                <a:solidFill>
                  <a:prstClr val="black"/>
                </a:solidFill>
              </a:rPr>
              <a:t>定したのですか</a:t>
            </a:r>
            <a:r>
              <a:rPr lang="ja-JP" altLang="en-US" sz="2954" dirty="0">
                <a:solidFill>
                  <a:prstClr val="black"/>
                </a:solidFill>
              </a:rPr>
              <a:t>。</a:t>
            </a:r>
            <a:endParaRPr lang="en-US" altLang="ja-JP" sz="2954" dirty="0">
              <a:solidFill>
                <a:prstClr val="black"/>
              </a:solidFill>
            </a:endParaRPr>
          </a:p>
          <a:p>
            <a:r>
              <a:rPr lang="ja-JP" altLang="en-US" sz="2954" dirty="0">
                <a:solidFill>
                  <a:prstClr val="black"/>
                </a:solidFill>
              </a:rPr>
              <a:t>　・その時に、思ったり感じたりしたことがありましたか。</a:t>
            </a:r>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これらのことを、グループで共有してください。</a:t>
            </a:r>
          </a:p>
        </p:txBody>
      </p:sp>
      <p:sp>
        <p:nvSpPr>
          <p:cNvPr id="2" name="スライド番号プレースホルダー 1">
            <a:extLst>
              <a:ext uri="{FF2B5EF4-FFF2-40B4-BE49-F238E27FC236}">
                <a16:creationId xmlns:a16="http://schemas.microsoft.com/office/drawing/2014/main" id="{D882F87D-1B4C-4F43-8E39-72F9F21E9CAB}"/>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13</a:t>
            </a:fld>
            <a:endParaRPr lang="en-GB"/>
          </a:p>
        </p:txBody>
      </p:sp>
    </p:spTree>
    <p:extLst>
      <p:ext uri="{BB962C8B-B14F-4D97-AF65-F5344CB8AC3E}">
        <p14:creationId xmlns:p14="http://schemas.microsoft.com/office/powerpoint/2010/main" val="412367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956" y="2209800"/>
            <a:ext cx="9597111" cy="1805588"/>
          </a:xfrm>
        </p:spPr>
        <p:txBody>
          <a:bodyPr>
            <a:normAutofit fontScale="90000"/>
          </a:bodyPr>
          <a:lstStyle/>
          <a:p>
            <a:pPr algn="ctr"/>
            <a:r>
              <a:rPr lang="ja-JP" altLang="en-US" dirty="0">
                <a:latin typeface="Arial" pitchFamily="34" charset="0"/>
              </a:rPr>
              <a:t>事例から見る「意思決定支援」</a:t>
            </a:r>
            <a:r>
              <a:rPr lang="en-US" altLang="ja-JP" dirty="0">
                <a:latin typeface="Arial" pitchFamily="34" charset="0"/>
              </a:rPr>
              <a:t/>
            </a:r>
            <a:br>
              <a:rPr lang="en-US" altLang="ja-JP" dirty="0">
                <a:latin typeface="Arial" pitchFamily="34" charset="0"/>
              </a:rPr>
            </a:br>
            <a:r>
              <a:rPr lang="ja-JP" altLang="en-US" dirty="0">
                <a:latin typeface="Arial" pitchFamily="34" charset="0"/>
              </a:rPr>
              <a:t>－意思決定に対する阻害要素とは？－</a:t>
            </a:r>
            <a:r>
              <a:rPr lang="en-US" altLang="ja-JP" dirty="0">
                <a:latin typeface="Arial" pitchFamily="34" charset="0"/>
              </a:rPr>
              <a:t/>
            </a:r>
            <a:br>
              <a:rPr lang="en-US" altLang="ja-JP" dirty="0">
                <a:latin typeface="Arial" pitchFamily="34" charset="0"/>
              </a:rPr>
            </a:br>
            <a:endParaRPr lang="en-GB" sz="4000" dirty="0">
              <a:latin typeface="Arial" pitchFamily="34" charset="0"/>
            </a:endParaRPr>
          </a:p>
        </p:txBody>
      </p:sp>
      <p:sp>
        <p:nvSpPr>
          <p:cNvPr id="3" name="Subtitle 2"/>
          <p:cNvSpPr>
            <a:spLocks noGrp="1"/>
          </p:cNvSpPr>
          <p:nvPr>
            <p:ph type="subTitle" idx="1"/>
          </p:nvPr>
        </p:nvSpPr>
        <p:spPr/>
        <p:txBody>
          <a:bodyPr>
            <a:normAutofit fontScale="92500" lnSpcReduction="20000"/>
          </a:bodyPr>
          <a:lstStyle/>
          <a:p>
            <a:pPr algn="ctr"/>
            <a:r>
              <a:rPr lang="ja-JP" altLang="en-US" dirty="0"/>
              <a:t>障害福祉サービスの提供等に係る意思決定支援ガイドラインテスト研修</a:t>
            </a:r>
            <a:endParaRPr lang="en-GB" altLang="ja-JP" dirty="0"/>
          </a:p>
        </p:txBody>
      </p:sp>
      <p:sp>
        <p:nvSpPr>
          <p:cNvPr id="5" name="スライド番号プレースホルダー 4">
            <a:extLst>
              <a:ext uri="{FF2B5EF4-FFF2-40B4-BE49-F238E27FC236}">
                <a16:creationId xmlns:a16="http://schemas.microsoft.com/office/drawing/2014/main" id="{4C3A5A91-D849-4056-B301-CCA4AF78E98E}"/>
              </a:ext>
            </a:extLst>
          </p:cNvPr>
          <p:cNvSpPr>
            <a:spLocks noGrp="1"/>
          </p:cNvSpPr>
          <p:nvPr>
            <p:ph type="sldNum" sz="quarter" idx="12"/>
          </p:nvPr>
        </p:nvSpPr>
        <p:spPr/>
        <p:txBody>
          <a:bodyPr/>
          <a:lstStyle/>
          <a:p>
            <a:fld id="{23133F8D-FD11-4136-993B-483E3F549D70}" type="slidenum">
              <a:rPr lang="en-GB" smtClean="0">
                <a:solidFill>
                  <a:srgbClr val="EBDDC3"/>
                </a:solidFill>
              </a:rPr>
              <a:pPr/>
              <a:t>14</a:t>
            </a:fld>
            <a:endParaRPr lang="en-GB">
              <a:solidFill>
                <a:srgbClr val="EBDDC3"/>
              </a:solidFill>
            </a:endParaRPr>
          </a:p>
        </p:txBody>
      </p:sp>
    </p:spTree>
    <p:extLst>
      <p:ext uri="{BB962C8B-B14F-4D97-AF65-F5344CB8AC3E}">
        <p14:creationId xmlns:p14="http://schemas.microsoft.com/office/powerpoint/2010/main" val="284563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1916832"/>
            <a:ext cx="7488832" cy="440120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事例①「権利」に関する事例　　　　　　　　　　　　　　事例②「支援付き意思決定と代行決定」の</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経験に関する事例　　　　　　　　　　　　　　　　　　　　　　　　　　　　　事例③「意思決定におけるリスク」の経験</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に関する事例</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の中から選択して、</a:t>
            </a:r>
            <a:r>
              <a:rPr kumimoji="1" lang="en-US" altLang="ja-JP" sz="2800" b="0" i="0" u="sng"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2</a:t>
            </a:r>
            <a:r>
              <a:rPr kumimoji="1" lang="ja-JP" altLang="en-US" sz="2800" b="0" i="0" u="sng"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0分程度グループワーク</a:t>
            </a: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を行います。</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その人の意思決定を阻む要素は何か、考えてみてください。</a:t>
            </a:r>
          </a:p>
        </p:txBody>
      </p:sp>
      <p:sp>
        <p:nvSpPr>
          <p:cNvPr id="5" name="タイトル 1">
            <a:extLst>
              <a:ext uri="{FF2B5EF4-FFF2-40B4-BE49-F238E27FC236}">
                <a16:creationId xmlns:a16="http://schemas.microsoft.com/office/drawing/2014/main" id="{566563BE-04DC-4E80-AC64-2760E1A3B937}"/>
              </a:ext>
            </a:extLst>
          </p:cNvPr>
          <p:cNvSpPr txBox="1">
            <a:spLocks/>
          </p:cNvSpPr>
          <p:nvPr/>
        </p:nvSpPr>
        <p:spPr>
          <a:xfrm>
            <a:off x="813832" y="332656"/>
            <a:ext cx="8506192" cy="1143000"/>
          </a:xfrm>
          <a:prstGeom prst="rect">
            <a:avLst/>
          </a:prstGeom>
        </p:spPr>
        <p:txBody>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rPr>
              <a:t>「意思決定を支援するかかわり」</a:t>
            </a:r>
            <a:endParaRPr kumimoji="1" lang="en-US" altLang="ja-JP"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rPr>
              <a:t>について考えてみましょう</a:t>
            </a:r>
          </a:p>
        </p:txBody>
      </p:sp>
      <p:sp>
        <p:nvSpPr>
          <p:cNvPr id="3" name="スライド番号プレースホルダー 2">
            <a:extLst>
              <a:ext uri="{FF2B5EF4-FFF2-40B4-BE49-F238E27FC236}">
                <a16:creationId xmlns:a16="http://schemas.microsoft.com/office/drawing/2014/main" id="{04E3050F-940A-4AD3-8193-4C0EC624A825}"/>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15</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223353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b="1" dirty="0">
                <a:latin typeface="ＭＳ ゴシック" panose="020B0609070205080204" pitchFamily="49" charset="-128"/>
                <a:ea typeface="ＭＳ ゴシック" panose="020B0609070205080204" pitchFamily="49" charset="-128"/>
              </a:rPr>
              <a:t>事例①</a:t>
            </a:r>
            <a:r>
              <a:rPr lang="ja-JP" altLang="en-US" sz="3200" b="1" dirty="0">
                <a:latin typeface="ＭＳ ゴシック" panose="020B0609070205080204" pitchFamily="49" charset="-128"/>
                <a:ea typeface="ＭＳ ゴシック" panose="020B0609070205080204" pitchFamily="49" charset="-128"/>
              </a:rPr>
              <a:t>長期入院している</a:t>
            </a:r>
            <a:r>
              <a:rPr kumimoji="1" lang="en-US" altLang="ja-JP" sz="3200" b="1" dirty="0">
                <a:latin typeface="ＭＳ ゴシック" panose="020B0609070205080204" pitchFamily="49" charset="-128"/>
                <a:ea typeface="ＭＳ ゴシック" panose="020B0609070205080204" pitchFamily="49" charset="-128"/>
              </a:rPr>
              <a:t>A</a:t>
            </a:r>
            <a:r>
              <a:rPr kumimoji="1" lang="ja-JP" altLang="en-US" sz="3200" b="1" dirty="0">
                <a:latin typeface="ＭＳ ゴシック" panose="020B0609070205080204" pitchFamily="49" charset="-128"/>
                <a:ea typeface="ＭＳ ゴシック" panose="020B0609070205080204" pitchFamily="49" charset="-128"/>
              </a:rPr>
              <a:t>さん</a:t>
            </a:r>
            <a:r>
              <a:rPr lang="ja-JP" altLang="en-US" sz="3200" b="1" dirty="0">
                <a:latin typeface="ＭＳ ゴシック" panose="020B0609070205080204" pitchFamily="49" charset="-128"/>
                <a:ea typeface="ＭＳ ゴシック" panose="020B0609070205080204" pitchFamily="49" charset="-128"/>
              </a:rPr>
              <a:t>（</a:t>
            </a:r>
            <a:r>
              <a:rPr lang="en-US" altLang="ja-JP" sz="3200" b="1" dirty="0">
                <a:latin typeface="ＭＳ ゴシック" panose="020B0609070205080204" pitchFamily="49" charset="-128"/>
                <a:ea typeface="ＭＳ ゴシック" panose="020B0609070205080204" pitchFamily="49" charset="-128"/>
              </a:rPr>
              <a:t>60</a:t>
            </a:r>
            <a:r>
              <a:rPr lang="ja-JP" altLang="en-US" sz="3200" b="1" dirty="0">
                <a:latin typeface="ＭＳ ゴシック" panose="020B0609070205080204" pitchFamily="49" charset="-128"/>
                <a:ea typeface="ＭＳ ゴシック" panose="020B0609070205080204" pitchFamily="49" charset="-128"/>
              </a:rPr>
              <a:t>歳）</a:t>
            </a:r>
            <a:endParaRPr kumimoji="1" lang="ja-JP" altLang="en-US" sz="3200" b="1"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20000"/>
          </a:bodyPr>
          <a:lstStyle/>
          <a:p>
            <a:pPr marL="82296" indent="0">
              <a:buNone/>
            </a:pPr>
            <a:r>
              <a:rPr lang="ja-JP" altLang="en-US" dirty="0">
                <a:latin typeface="ＭＳ Ｐゴシック" panose="020B0600070205080204" pitchFamily="50" charset="-128"/>
                <a:ea typeface="ＭＳ Ｐゴシック" panose="020B0600070205080204" pitchFamily="50" charset="-128"/>
              </a:rPr>
              <a:t>長期入院している人の退院を進めるという病院の動きの中で、</a:t>
            </a:r>
            <a:r>
              <a:rPr lang="en-US" altLang="ja-JP" dirty="0">
                <a:latin typeface="ＭＳ Ｐゴシック" panose="020B0600070205080204" pitchFamily="50" charset="-128"/>
                <a:ea typeface="ＭＳ Ｐゴシック" panose="020B0600070205080204" pitchFamily="50" charset="-128"/>
              </a:rPr>
              <a:t>A</a:t>
            </a:r>
            <a:r>
              <a:rPr lang="ja-JP" altLang="en-US" dirty="0">
                <a:latin typeface="ＭＳ Ｐゴシック" panose="020B0600070205080204" pitchFamily="50" charset="-128"/>
                <a:ea typeface="ＭＳ Ｐゴシック" panose="020B0600070205080204" pitchFamily="50" charset="-128"/>
              </a:rPr>
              <a:t>さん（</a:t>
            </a:r>
            <a:r>
              <a:rPr lang="en-US" altLang="ja-JP" dirty="0">
                <a:latin typeface="ＭＳ Ｐゴシック" panose="020B0600070205080204" pitchFamily="50" charset="-128"/>
                <a:ea typeface="ＭＳ Ｐゴシック" panose="020B0600070205080204" pitchFamily="50" charset="-128"/>
              </a:rPr>
              <a:t>60</a:t>
            </a:r>
            <a:r>
              <a:rPr lang="ja-JP" altLang="en-US" dirty="0">
                <a:latin typeface="ＭＳ Ｐゴシック" panose="020B0600070205080204" pitchFamily="50" charset="-128"/>
                <a:ea typeface="ＭＳ Ｐゴシック" panose="020B0600070205080204" pitchFamily="50" charset="-128"/>
              </a:rPr>
              <a:t>歳）が候補となりました。長期入院となっている患者さんの中ではまだ若く、激しい症状が消退しているというのがその理由です。</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en-US" altLang="ja-JP" dirty="0">
                <a:latin typeface="ＭＳ Ｐゴシック" panose="020B0600070205080204" pitchFamily="50" charset="-128"/>
                <a:ea typeface="ＭＳ Ｐゴシック" panose="020B0600070205080204" pitchFamily="50" charset="-128"/>
              </a:rPr>
              <a:t>A</a:t>
            </a:r>
            <a:r>
              <a:rPr lang="ja-JP" altLang="en-US" dirty="0">
                <a:latin typeface="ＭＳ Ｐゴシック" panose="020B0600070205080204" pitchFamily="50" charset="-128"/>
                <a:ea typeface="ＭＳ Ｐゴシック" panose="020B0600070205080204" pitchFamily="50" charset="-128"/>
              </a:rPr>
              <a:t>さんは、突然、これまでかかわりのなかったソーシャルワーカーから「退院しませんか」と言われました。</a:t>
            </a:r>
            <a:r>
              <a:rPr lang="en-US" altLang="ja-JP" dirty="0">
                <a:latin typeface="ＭＳ Ｐゴシック" panose="020B0600070205080204" pitchFamily="50" charset="-128"/>
                <a:ea typeface="ＭＳ Ｐゴシック" panose="020B0600070205080204" pitchFamily="50" charset="-128"/>
              </a:rPr>
              <a:t>20</a:t>
            </a:r>
            <a:r>
              <a:rPr lang="ja-JP" altLang="en-US" dirty="0">
                <a:latin typeface="ＭＳ Ｐゴシック" panose="020B0600070205080204" pitchFamily="50" charset="-128"/>
                <a:ea typeface="ＭＳ Ｐゴシック" panose="020B0600070205080204" pitchFamily="50" charset="-128"/>
              </a:rPr>
              <a:t>年以上も入院生活を送ってきて、今の生活に大きな不満はありません。それよりも変化している社会の中でひとりで生活するということへの不安の方が大きいので、どうしていいのか、自分でもわかりません。</a:t>
            </a:r>
          </a:p>
          <a:p>
            <a:endParaRPr kumimoji="1" lang="ja-JP" altLang="en-US" dirty="0"/>
          </a:p>
        </p:txBody>
      </p:sp>
      <p:sp>
        <p:nvSpPr>
          <p:cNvPr id="5" name="スライド番号プレースホルダー 4">
            <a:extLst>
              <a:ext uri="{FF2B5EF4-FFF2-40B4-BE49-F238E27FC236}">
                <a16:creationId xmlns:a16="http://schemas.microsoft.com/office/drawing/2014/main" id="{BC42A84A-1202-4657-A304-11BC7C59BDEA}"/>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16</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537258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4000" b="1" dirty="0">
                <a:latin typeface="ＭＳ ゴシック" panose="020B0609070205080204" pitchFamily="49" charset="-128"/>
                <a:ea typeface="ＭＳ ゴシック" panose="020B0609070205080204" pitchFamily="49" charset="-128"/>
              </a:rPr>
              <a:t>事例②学童保育に通いたい</a:t>
            </a:r>
            <a:r>
              <a:rPr lang="en-US" altLang="ja-JP" sz="4000" b="1" dirty="0">
                <a:latin typeface="ＭＳ ゴシック" panose="020B0609070205080204" pitchFamily="49" charset="-128"/>
                <a:ea typeface="ＭＳ ゴシック" panose="020B0609070205080204" pitchFamily="49" charset="-128"/>
              </a:rPr>
              <a:t>B</a:t>
            </a:r>
            <a:r>
              <a:rPr kumimoji="1" lang="ja-JP" altLang="en-US" sz="4000" b="1" dirty="0">
                <a:latin typeface="ＭＳ ゴシック" panose="020B0609070205080204" pitchFamily="49" charset="-128"/>
                <a:ea typeface="ＭＳ ゴシック" panose="020B0609070205080204" pitchFamily="49" charset="-128"/>
              </a:rPr>
              <a:t>ちゃん</a:t>
            </a:r>
          </a:p>
        </p:txBody>
      </p:sp>
      <p:sp>
        <p:nvSpPr>
          <p:cNvPr id="3" name="コンテンツ プレースホルダー 2"/>
          <p:cNvSpPr>
            <a:spLocks noGrp="1"/>
          </p:cNvSpPr>
          <p:nvPr>
            <p:ph idx="1"/>
          </p:nvPr>
        </p:nvSpPr>
        <p:spPr>
          <a:xfrm>
            <a:off x="1435608" y="1447800"/>
            <a:ext cx="7498080" cy="5005536"/>
          </a:xfrm>
        </p:spPr>
        <p:txBody>
          <a:bodyPr>
            <a:normAutofit fontScale="77500" lnSpcReduction="20000"/>
          </a:bodyPr>
          <a:lstStyle/>
          <a:p>
            <a:pPr marL="82296" indent="0">
              <a:buNone/>
            </a:pPr>
            <a:r>
              <a:rPr lang="ja-JP" altLang="en-US" dirty="0"/>
              <a:t>　</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来春、小学生になります。そこで、保育園のお友達が多く通う小学校に併設する学童保育の利用を申請しましたが、一度も</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ちゃんや</a:t>
            </a:r>
            <a:r>
              <a:rPr lang="ja-JP" altLang="en-US" dirty="0">
                <a:latin typeface="ＭＳ Ｐゴシック" panose="020B0600070205080204" pitchFamily="50" charset="-128"/>
                <a:ea typeface="ＭＳ Ｐゴシック" panose="020B0600070205080204" pitchFamily="50" charset="-128"/>
              </a:rPr>
              <a:t>お母さんに会うこともないまま、却下の通知がきてしまいました。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問い合せたところ、場所が狭くて、利用する児童が多いので「コミュニケーションがとれず、車椅子が必要な</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ちゃんの</a:t>
            </a:r>
            <a:r>
              <a:rPr lang="ja-JP" altLang="en-US" dirty="0">
                <a:latin typeface="ＭＳ Ｐゴシック" panose="020B0600070205080204" pitchFamily="50" charset="-128"/>
                <a:ea typeface="ＭＳ Ｐゴシック" panose="020B0600070205080204" pitchFamily="50" charset="-128"/>
              </a:rPr>
              <a:t>安全が確保できない」というのが主な理由でした。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B</a:t>
            </a:r>
            <a:r>
              <a:rPr lang="ja-JP" altLang="en-US" dirty="0">
                <a:latin typeface="ＭＳ Ｐゴシック" panose="020B0600070205080204" pitchFamily="50" charset="-128"/>
                <a:ea typeface="ＭＳ Ｐゴシック" panose="020B0600070205080204" pitchFamily="50" charset="-128"/>
              </a:rPr>
              <a:t>ちゃんは、”お母さん“と呼ぶことはあるのですか」と聞かれたので、言葉で母と呼ぶことが無くても、</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周りの事を良く理解していることや自らの意思や考えていることはあることを伝えましたが、担当の職員の理解を得ることができませんでした。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F6479C8-3D7C-4502-8F7D-6B655B85FF23}"/>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17</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581605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116632"/>
            <a:ext cx="7498080" cy="1143000"/>
          </a:xfrm>
        </p:spPr>
        <p:txBody>
          <a:bodyPr>
            <a:normAutofit/>
          </a:bodyPr>
          <a:lstStyle/>
          <a:p>
            <a:r>
              <a:rPr kumimoji="1" lang="ja-JP" altLang="en-US" sz="3600" b="1" dirty="0">
                <a:latin typeface="ＭＳ ゴシック" panose="020B0609070205080204" pitchFamily="49" charset="-128"/>
                <a:ea typeface="ＭＳ ゴシック" panose="020B0609070205080204" pitchFamily="49" charset="-128"/>
              </a:rPr>
              <a:t>事例③ディズニ－に行きたい</a:t>
            </a:r>
            <a:r>
              <a:rPr kumimoji="1" lang="en-US" altLang="ja-JP" sz="3600" b="1" dirty="0">
                <a:latin typeface="ＭＳ ゴシック" panose="020B0609070205080204" pitchFamily="49" charset="-128"/>
                <a:ea typeface="ＭＳ ゴシック" panose="020B0609070205080204" pitchFamily="49" charset="-128"/>
              </a:rPr>
              <a:t>C</a:t>
            </a:r>
            <a:r>
              <a:rPr lang="ja-JP" altLang="en-US" sz="3600" b="1" dirty="0">
                <a:latin typeface="ＭＳ ゴシック" panose="020B0609070205080204" pitchFamily="49" charset="-128"/>
                <a:ea typeface="ＭＳ ゴシック" panose="020B0609070205080204" pitchFamily="49" charset="-128"/>
              </a:rPr>
              <a:t>さん</a:t>
            </a:r>
            <a:endParaRPr kumimoji="1" lang="ja-JP" altLang="en-US" sz="3600" b="1"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403648" y="1066957"/>
            <a:ext cx="7498080" cy="5797624"/>
          </a:xfrm>
        </p:spPr>
        <p:txBody>
          <a:bodyPr>
            <a:normAutofit fontScale="70000" lnSpcReduction="20000"/>
          </a:bodyPr>
          <a:lstStyle/>
          <a:p>
            <a:pPr marL="82296" indent="0">
              <a:lnSpc>
                <a:spcPct val="120000"/>
              </a:lnSpc>
              <a:buNone/>
            </a:pPr>
            <a:r>
              <a:rPr lang="ja-JP" altLang="en-US" dirty="0"/>
              <a:t>　</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err="1">
                <a:latin typeface="ＭＳ Ｐゴシック" panose="020B0600070205080204" pitchFamily="50" charset="-128"/>
                <a:ea typeface="ＭＳ Ｐゴシック" panose="020B0600070205080204" pitchFamily="50" charset="-128"/>
              </a:rPr>
              <a:t>さんは</a:t>
            </a:r>
            <a:r>
              <a:rPr lang="ja-JP" altLang="en-US" sz="3800" dirty="0">
                <a:latin typeface="ＭＳ Ｐゴシック" panose="020B0600070205080204" pitchFamily="50" charset="-128"/>
                <a:ea typeface="ＭＳ Ｐゴシック" panose="020B0600070205080204" pitchFamily="50" charset="-128"/>
              </a:rPr>
              <a:t>グループホームに入所しながら、就労継続支援</a:t>
            </a:r>
            <a:r>
              <a:rPr lang="en-US" altLang="ja-JP" sz="3800" dirty="0">
                <a:latin typeface="ＭＳ Ｐゴシック" panose="020B0600070205080204" pitchFamily="50" charset="-128"/>
                <a:ea typeface="ＭＳ Ｐゴシック" panose="020B0600070205080204" pitchFamily="50" charset="-128"/>
              </a:rPr>
              <a:t>B</a:t>
            </a:r>
            <a:r>
              <a:rPr lang="ja-JP" altLang="en-US" sz="3800" dirty="0">
                <a:latin typeface="ＭＳ Ｐゴシック" panose="020B0600070205080204" pitchFamily="50" charset="-128"/>
                <a:ea typeface="ＭＳ Ｐゴシック" panose="020B0600070205080204" pitchFamily="50" charset="-128"/>
              </a:rPr>
              <a:t>型事業所に通っています。</a:t>
            </a:r>
            <a:endParaRPr lang="en-US" altLang="ja-JP" sz="3800"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sz="3800" dirty="0">
                <a:latin typeface="ＭＳ Ｐゴシック" panose="020B0600070205080204" pitchFamily="50" charset="-128"/>
                <a:ea typeface="ＭＳ Ｐゴシック" panose="020B0600070205080204" pitchFamily="50" charset="-128"/>
              </a:rPr>
              <a:t>　定期的に開催している</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err="1">
                <a:latin typeface="ＭＳ Ｐゴシック" panose="020B0600070205080204" pitchFamily="50" charset="-128"/>
                <a:ea typeface="ＭＳ Ｐゴシック" panose="020B0600070205080204" pitchFamily="50" charset="-128"/>
              </a:rPr>
              <a:t>さんの</a:t>
            </a:r>
            <a:r>
              <a:rPr lang="ja-JP" altLang="en-US" sz="3800" dirty="0">
                <a:latin typeface="ＭＳ Ｐゴシック" panose="020B0600070205080204" pitchFamily="50" charset="-128"/>
                <a:ea typeface="ＭＳ Ｐゴシック" panose="020B0600070205080204" pitchFamily="50" charset="-128"/>
              </a:rPr>
              <a:t>関係者会議でのことです。相談支援専門員から「これからの希望ややりたいことはありますか？」と聞かれ、</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a:latin typeface="ＭＳ Ｐゴシック" panose="020B0600070205080204" pitchFamily="50" charset="-128"/>
                <a:ea typeface="ＭＳ Ｐゴシック" panose="020B0600070205080204" pitchFamily="50" charset="-128"/>
              </a:rPr>
              <a:t>さんは「ディズニーランドに行きたい」と答えました。</a:t>
            </a:r>
            <a:endParaRPr lang="en-US" altLang="ja-JP" sz="3800"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sz="3800" dirty="0">
                <a:latin typeface="ＭＳ Ｐゴシック" panose="020B0600070205080204" pitchFamily="50" charset="-128"/>
                <a:ea typeface="ＭＳ Ｐゴシック" panose="020B0600070205080204" pitchFamily="50" charset="-128"/>
              </a:rPr>
              <a:t>それに対してグループホームのサービス管理責任者からは、「この前も</a:t>
            </a:r>
            <a:r>
              <a:rPr lang="en-US" altLang="ja-JP" sz="3800" dirty="0">
                <a:latin typeface="ＭＳ Ｐゴシック" panose="020B0600070205080204" pitchFamily="50" charset="-128"/>
                <a:ea typeface="ＭＳ Ｐゴシック" panose="020B0600070205080204" pitchFamily="50" charset="-128"/>
              </a:rPr>
              <a:t>CD</a:t>
            </a:r>
            <a:r>
              <a:rPr lang="ja-JP" altLang="en-US" sz="3800" dirty="0">
                <a:latin typeface="ＭＳ Ｐゴシック" panose="020B0600070205080204" pitchFamily="50" charset="-128"/>
                <a:ea typeface="ＭＳ Ｐゴシック" panose="020B0600070205080204" pitchFamily="50" charset="-128"/>
              </a:rPr>
              <a:t>買いすぎてお金がないじゃない。ディズニーランドに行くには新幹線と電車を乗り継いで行くんだから、一人じゃいけないのよ」という発言がなされ、話はそこで、終わってしまいました。</a:t>
            </a:r>
            <a:endParaRPr kumimoji="1" lang="ja-JP" altLang="en-US" sz="3800"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A18541BB-C1C2-47D4-919A-FC5E25D47C61}"/>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18</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738421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591854-622C-4C70-9A16-D5C89402AA26}"/>
              </a:ext>
            </a:extLst>
          </p:cNvPr>
          <p:cNvSpPr>
            <a:spLocks noGrp="1"/>
          </p:cNvSpPr>
          <p:nvPr>
            <p:ph type="title"/>
          </p:nvPr>
        </p:nvSpPr>
        <p:spPr>
          <a:xfrm>
            <a:off x="1475656" y="2564904"/>
            <a:ext cx="7498080" cy="1143000"/>
          </a:xfrm>
        </p:spPr>
        <p:txBody>
          <a:bodyPr>
            <a:normAutofit fontScale="90000"/>
          </a:bodyPr>
          <a:lstStyle/>
          <a:p>
            <a:pPr algn="ctr"/>
            <a:r>
              <a:rPr kumimoji="1" lang="ja-JP" altLang="en-US" dirty="0"/>
              <a:t>意思決定を支援するかかわり</a:t>
            </a:r>
            <a:r>
              <a:rPr kumimoji="1" lang="en-US" altLang="ja-JP" dirty="0"/>
              <a:t/>
            </a:r>
            <a:br>
              <a:rPr kumimoji="1" lang="en-US" altLang="ja-JP" dirty="0"/>
            </a:br>
            <a:r>
              <a:rPr kumimoji="1" lang="ja-JP" altLang="en-US" dirty="0"/>
              <a:t>支援例</a:t>
            </a:r>
          </a:p>
        </p:txBody>
      </p:sp>
      <p:sp>
        <p:nvSpPr>
          <p:cNvPr id="3" name="スライド番号プレースホルダー 2">
            <a:extLst>
              <a:ext uri="{FF2B5EF4-FFF2-40B4-BE49-F238E27FC236}">
                <a16:creationId xmlns:a16="http://schemas.microsoft.com/office/drawing/2014/main" id="{43973607-475F-445E-8B33-7E6C73CBE1A6}"/>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19</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56592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5" y="1772816"/>
            <a:ext cx="9137965" cy="1805588"/>
          </a:xfrm>
        </p:spPr>
        <p:txBody>
          <a:bodyPr>
            <a:noAutofit/>
          </a:bodyPr>
          <a:lstStyle/>
          <a:p>
            <a:pPr algn="ctr"/>
            <a:r>
              <a:rPr lang="ja-JP" altLang="en-US" sz="4000" dirty="0"/>
              <a:t>障害福祉サービスの提供等に係る</a:t>
            </a:r>
            <a:r>
              <a:rPr lang="en-US" altLang="ja-JP" sz="4000" dirty="0"/>
              <a:t/>
            </a:r>
            <a:br>
              <a:rPr lang="en-US" altLang="ja-JP" sz="4000" dirty="0"/>
            </a:br>
            <a:r>
              <a:rPr lang="ja-JP" altLang="en-US" sz="4000" dirty="0"/>
              <a:t>意思決定支援ガイドライン研修　</a:t>
            </a:r>
            <a:endParaRPr lang="en-GB" sz="4000" dirty="0">
              <a:latin typeface="Arial" pitchFamily="34" charset="0"/>
            </a:endParaRPr>
          </a:p>
        </p:txBody>
      </p:sp>
      <p:sp>
        <p:nvSpPr>
          <p:cNvPr id="3" name="Subtitle 2"/>
          <p:cNvSpPr>
            <a:spLocks noGrp="1"/>
          </p:cNvSpPr>
          <p:nvPr>
            <p:ph type="subTitle" idx="1"/>
          </p:nvPr>
        </p:nvSpPr>
        <p:spPr/>
        <p:txBody>
          <a:bodyPr>
            <a:normAutofit/>
          </a:bodyPr>
          <a:lstStyle/>
          <a:p>
            <a:pPr algn="ctr"/>
            <a:r>
              <a:rPr lang="ja-JP" altLang="en-US" sz="2000" dirty="0"/>
              <a:t>科研費「障害者の意思決定支援の効果に関する研究」班</a:t>
            </a:r>
            <a:endParaRPr lang="en-GB" altLang="ja-JP" sz="2000" dirty="0"/>
          </a:p>
        </p:txBody>
      </p:sp>
      <p:sp>
        <p:nvSpPr>
          <p:cNvPr id="5" name="スライド番号プレースホルダー 4">
            <a:extLst>
              <a:ext uri="{FF2B5EF4-FFF2-40B4-BE49-F238E27FC236}">
                <a16:creationId xmlns:a16="http://schemas.microsoft.com/office/drawing/2014/main" id="{17E87A1F-14B0-4250-BE2E-F4CF84EF3A3F}"/>
              </a:ext>
            </a:extLst>
          </p:cNvPr>
          <p:cNvSpPr>
            <a:spLocks noGrp="1"/>
          </p:cNvSpPr>
          <p:nvPr>
            <p:ph type="sldNum" sz="quarter" idx="12"/>
          </p:nvPr>
        </p:nvSpPr>
        <p:spPr/>
        <p:txBody>
          <a:bodyPr/>
          <a:lstStyle/>
          <a:p>
            <a:fld id="{23133F8D-FD11-4136-993B-483E3F549D70}" type="slidenum">
              <a:rPr lang="en-GB" smtClean="0">
                <a:solidFill>
                  <a:srgbClr val="EBDDC3"/>
                </a:solidFill>
              </a:rPr>
              <a:pPr/>
              <a:t>2</a:t>
            </a:fld>
            <a:endParaRPr lang="en-GB">
              <a:solidFill>
                <a:srgbClr val="EBDDC3"/>
              </a:solidFill>
            </a:endParaRPr>
          </a:p>
        </p:txBody>
      </p:sp>
    </p:spTree>
    <p:extLst>
      <p:ext uri="{BB962C8B-B14F-4D97-AF65-F5344CB8AC3E}">
        <p14:creationId xmlns:p14="http://schemas.microsoft.com/office/powerpoint/2010/main" val="1754297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620688"/>
            <a:ext cx="8322128" cy="1143000"/>
          </a:xfrm>
        </p:spPr>
        <p:txBody>
          <a:bodyPr>
            <a:normAutofit fontScale="90000"/>
          </a:bodyPr>
          <a:lstStyle/>
          <a:p>
            <a:pPr algn="ctr"/>
            <a:r>
              <a:rPr kumimoji="1" lang="ja-JP" altLang="en-US" sz="3600" dirty="0"/>
              <a:t>事例</a:t>
            </a:r>
            <a:r>
              <a:rPr lang="ja-JP" altLang="en-US" sz="3600" dirty="0"/>
              <a:t>①長期入院している</a:t>
            </a:r>
            <a:r>
              <a:rPr lang="en-US" altLang="ja-JP" sz="3600" dirty="0"/>
              <a:t>A</a:t>
            </a:r>
            <a:r>
              <a:rPr lang="ja-JP" altLang="en-US" sz="3600" dirty="0"/>
              <a:t>さん（</a:t>
            </a:r>
            <a:r>
              <a:rPr lang="en-US" altLang="ja-JP" sz="3600" dirty="0"/>
              <a:t>60</a:t>
            </a:r>
            <a:r>
              <a:rPr lang="ja-JP" altLang="en-US" sz="3600" dirty="0"/>
              <a:t>歳）</a:t>
            </a:r>
            <a:r>
              <a:rPr lang="en-US" altLang="ja-JP" sz="3600" dirty="0"/>
              <a:t/>
            </a:r>
            <a:br>
              <a:rPr lang="en-US" altLang="ja-JP" sz="3600" dirty="0"/>
            </a:br>
            <a:r>
              <a:rPr lang="ja-JP" altLang="en-US" sz="3600" dirty="0"/>
              <a:t>「権利」に関する事例</a:t>
            </a:r>
            <a:r>
              <a:rPr lang="en-US" altLang="ja-JP" sz="3600" dirty="0"/>
              <a:t/>
            </a:r>
            <a:br>
              <a:rPr lang="en-US" altLang="ja-JP" sz="3600" dirty="0"/>
            </a:br>
            <a:r>
              <a:rPr lang="ja-JP" altLang="en-US" sz="3600" dirty="0"/>
              <a:t>－意思</a:t>
            </a:r>
            <a:r>
              <a:rPr kumimoji="1" lang="ja-JP" altLang="en-US" sz="3600" dirty="0"/>
              <a:t>決定を支援するかかわりー</a:t>
            </a:r>
            <a:r>
              <a:rPr kumimoji="1" lang="en-US" altLang="ja-JP" dirty="0"/>
              <a:t/>
            </a:r>
            <a:br>
              <a:rPr kumimoji="1" lang="en-US" altLang="ja-JP" dirty="0"/>
            </a:br>
            <a:endParaRPr kumimoji="1" lang="ja-JP" altLang="en-US" dirty="0"/>
          </a:p>
        </p:txBody>
      </p:sp>
      <p:sp>
        <p:nvSpPr>
          <p:cNvPr id="3" name="コンテンツ プレースホルダー 2"/>
          <p:cNvSpPr>
            <a:spLocks noGrp="1"/>
          </p:cNvSpPr>
          <p:nvPr>
            <p:ph idx="1"/>
          </p:nvPr>
        </p:nvSpPr>
        <p:spPr>
          <a:xfrm>
            <a:off x="1475656" y="1700808"/>
            <a:ext cx="7498080" cy="4800600"/>
          </a:xfrm>
        </p:spPr>
        <p:txBody>
          <a:bodyPr>
            <a:normAutofit fontScale="92500"/>
          </a:bodyPr>
          <a:lstStyle/>
          <a:p>
            <a:pPr marL="82296"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突然の退院話に困惑している</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さんの</a:t>
            </a:r>
            <a:r>
              <a:rPr kumimoji="1" lang="ja-JP" altLang="en-US" dirty="0">
                <a:latin typeface="ＭＳ Ｐゴシック" panose="020B0600070205080204" pitchFamily="50" charset="-128"/>
                <a:ea typeface="ＭＳ Ｐゴシック" panose="020B0600070205080204" pitchFamily="50" charset="-128"/>
              </a:rPr>
              <a:t>様子をみて、ソーシャルワーカーはどういうことが不安なのか、じっくり話を聞いてみました。</a:t>
            </a:r>
            <a:endParaRPr kumimoji="1" lang="en-US" altLang="ja-JP" dirty="0">
              <a:latin typeface="ＭＳ Ｐゴシック" panose="020B0600070205080204" pitchFamily="50" charset="-128"/>
              <a:ea typeface="ＭＳ Ｐゴシック" panose="020B0600070205080204" pitchFamily="50" charset="-128"/>
            </a:endParaRPr>
          </a:p>
          <a:p>
            <a:pPr marL="82296" indent="0">
              <a:buNone/>
            </a:pPr>
            <a:r>
              <a:rPr kumimoji="1" lang="ja-JP" altLang="en-US" dirty="0">
                <a:latin typeface="ＭＳ Ｐゴシック" panose="020B0600070205080204" pitchFamily="50" charset="-128"/>
                <a:ea typeface="ＭＳ Ｐゴシック" panose="020B0600070205080204" pitchFamily="50" charset="-128"/>
              </a:rPr>
              <a:t>　発病してから入退院を繰り返し、家族にずいぶん負担をかけたこと、親孝行もできないまま両親が亡くなり、面会や外出もないまま</a:t>
            </a:r>
            <a:r>
              <a:rPr kumimoji="1" lang="en-US" altLang="ja-JP" dirty="0">
                <a:latin typeface="ＭＳ Ｐゴシック" panose="020B0600070205080204" pitchFamily="50" charset="-128"/>
                <a:ea typeface="ＭＳ Ｐゴシック" panose="020B0600070205080204" pitchFamily="50" charset="-128"/>
              </a:rPr>
              <a:t>20</a:t>
            </a:r>
            <a:r>
              <a:rPr kumimoji="1" lang="ja-JP" altLang="en-US" dirty="0">
                <a:latin typeface="ＭＳ Ｐゴシック" panose="020B0600070205080204" pitchFamily="50" charset="-128"/>
                <a:ea typeface="ＭＳ Ｐゴシック" panose="020B0600070205080204" pitchFamily="50" charset="-128"/>
              </a:rPr>
              <a:t>数年が過ぎてしまったことなど</a:t>
            </a:r>
            <a:r>
              <a:rPr kumimoji="1"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今の社会がどう変化しているのかがわからないという不安が大きいことがわかりました。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8B40A03-4280-46F0-A42C-3C28A890921B}"/>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20</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824138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35608" y="548680"/>
            <a:ext cx="7498080" cy="6048672"/>
          </a:xfrm>
        </p:spPr>
        <p:txBody>
          <a:bodyPr>
            <a:normAutofit fontScale="85000" lnSpcReduction="10000"/>
          </a:bodyPr>
          <a:lstStyle/>
          <a:p>
            <a:pPr marL="82296"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そこで、</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さんと</a:t>
            </a:r>
            <a:r>
              <a:rPr kumimoji="1" lang="ja-JP" altLang="en-US" dirty="0">
                <a:latin typeface="ＭＳ Ｐゴシック" panose="020B0600070205080204" pitchFamily="50" charset="-128"/>
                <a:ea typeface="ＭＳ Ｐゴシック" panose="020B0600070205080204" pitchFamily="50" charset="-128"/>
              </a:rPr>
              <a:t>同じように長期入院していた経験をもつピアサポーターの</a:t>
            </a:r>
            <a:r>
              <a:rPr lang="en-US" altLang="ja-JP" dirty="0">
                <a:latin typeface="ＭＳ Ｐゴシック" panose="020B0600070205080204" pitchFamily="50" charset="-128"/>
                <a:ea typeface="ＭＳ Ｐゴシック" panose="020B0600070205080204" pitchFamily="50" charset="-128"/>
              </a:rPr>
              <a:t>Y</a:t>
            </a:r>
            <a:r>
              <a:rPr kumimoji="1" lang="ja-JP" altLang="en-US" dirty="0" err="1">
                <a:latin typeface="ＭＳ Ｐゴシック" panose="020B0600070205080204" pitchFamily="50" charset="-128"/>
                <a:ea typeface="ＭＳ Ｐゴシック" panose="020B0600070205080204" pitchFamily="50" charset="-128"/>
              </a:rPr>
              <a:t>さんに</a:t>
            </a:r>
            <a:r>
              <a:rPr kumimoji="1" lang="ja-JP" altLang="en-US" dirty="0">
                <a:latin typeface="ＭＳ Ｐゴシック" panose="020B0600070205080204" pitchFamily="50" charset="-128"/>
                <a:ea typeface="ＭＳ Ｐゴシック" panose="020B0600070205080204" pitchFamily="50" charset="-128"/>
              </a:rPr>
              <a:t>病棟に来てもらい、退院する時にどういうふうに退院したのか、退院してからの苦労や楽しみなどを話してもらいました。</a:t>
            </a:r>
            <a:endParaRPr kumimoji="1"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Y</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囲碁や俳句が好きで、退院してから、地域の高齢者の方が集まる憩いの家に毎日のように通って、趣味を楽しんでいることを話してくれました。もちろん、自分で身の回りのことをすべてやるのは大変だけど、ヘルパーさんに手伝ってもらっているとも言ってい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さんも</a:t>
            </a:r>
            <a:r>
              <a:rPr kumimoji="1" lang="ja-JP" altLang="en-US" dirty="0">
                <a:latin typeface="ＭＳ Ｐゴシック" panose="020B0600070205080204" pitchFamily="50" charset="-128"/>
                <a:ea typeface="ＭＳ Ｐゴシック" panose="020B0600070205080204" pitchFamily="50" charset="-128"/>
              </a:rPr>
              <a:t>囲碁や将棋が好きで、病棟では右に出る人がいないような腕前です。</a:t>
            </a:r>
            <a:r>
              <a:rPr lang="en-US" altLang="ja-JP" dirty="0">
                <a:latin typeface="ＭＳ Ｐゴシック" panose="020B0600070205080204" pitchFamily="50" charset="-128"/>
                <a:ea typeface="ＭＳ Ｐゴシック" panose="020B0600070205080204" pitchFamily="50" charset="-128"/>
              </a:rPr>
              <a:t>Y</a:t>
            </a:r>
            <a:r>
              <a:rPr kumimoji="1" lang="ja-JP" altLang="en-US" dirty="0" err="1">
                <a:latin typeface="ＭＳ Ｐゴシック" panose="020B0600070205080204" pitchFamily="50" charset="-128"/>
                <a:ea typeface="ＭＳ Ｐゴシック" panose="020B0600070205080204" pitchFamily="50" charset="-128"/>
              </a:rPr>
              <a:t>さんの</a:t>
            </a:r>
            <a:r>
              <a:rPr kumimoji="1" lang="ja-JP" altLang="en-US" dirty="0">
                <a:latin typeface="ＭＳ Ｐゴシック" panose="020B0600070205080204" pitchFamily="50" charset="-128"/>
                <a:ea typeface="ＭＳ Ｐゴシック" panose="020B0600070205080204" pitchFamily="50" charset="-128"/>
              </a:rPr>
              <a:t>話で少し、退院してからの生活がイメージできるようになってきたようです。</a:t>
            </a:r>
          </a:p>
        </p:txBody>
      </p:sp>
      <p:sp>
        <p:nvSpPr>
          <p:cNvPr id="4" name="スライド番号プレースホルダー 3">
            <a:extLst>
              <a:ext uri="{FF2B5EF4-FFF2-40B4-BE49-F238E27FC236}">
                <a16:creationId xmlns:a16="http://schemas.microsoft.com/office/drawing/2014/main" id="{BFD325FB-51C8-4ADF-A13E-B9C30B093585}"/>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21</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243749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548680"/>
            <a:ext cx="8178112" cy="1143000"/>
          </a:xfrm>
        </p:spPr>
        <p:txBody>
          <a:bodyPr>
            <a:normAutofit fontScale="90000"/>
          </a:bodyPr>
          <a:lstStyle/>
          <a:p>
            <a:pPr algn="ctr"/>
            <a:r>
              <a:rPr kumimoji="1" lang="en-US" altLang="ja-JP" dirty="0"/>
              <a:t/>
            </a:r>
            <a:br>
              <a:rPr kumimoji="1" lang="en-US" altLang="ja-JP" dirty="0"/>
            </a:br>
            <a:r>
              <a:rPr lang="ja-JP" altLang="en-US" sz="4000" dirty="0"/>
              <a:t>事例②学童保育に通いたい</a:t>
            </a:r>
            <a:r>
              <a:rPr lang="en-US" altLang="ja-JP" sz="4000" dirty="0"/>
              <a:t>B</a:t>
            </a:r>
            <a:r>
              <a:rPr lang="ja-JP" altLang="en-US" sz="4000" dirty="0" err="1"/>
              <a:t>ちゃん</a:t>
            </a:r>
            <a:r>
              <a:rPr lang="en-US" altLang="ja-JP" sz="4000" dirty="0"/>
              <a:t/>
            </a:r>
            <a:br>
              <a:rPr lang="en-US" altLang="ja-JP" sz="4000" dirty="0"/>
            </a:br>
            <a:r>
              <a:rPr lang="ja-JP" altLang="en-US" sz="2700" dirty="0"/>
              <a:t>「支援付き意思決定と代行決定」の経験に関する事例</a:t>
            </a:r>
            <a:r>
              <a:rPr lang="en-US" altLang="ja-JP" sz="2700" dirty="0"/>
              <a:t/>
            </a:r>
            <a:br>
              <a:rPr lang="en-US" altLang="ja-JP" sz="2700" dirty="0"/>
            </a:br>
            <a:r>
              <a:rPr lang="ja-JP" altLang="en-US" sz="3600" dirty="0" err="1"/>
              <a:t>ー</a:t>
            </a:r>
            <a:r>
              <a:rPr lang="ja-JP" altLang="en-US" sz="3600" dirty="0"/>
              <a:t>意思決定を支援するかかわりー</a:t>
            </a:r>
            <a:r>
              <a:rPr lang="en-US" altLang="ja-JP" sz="3600" dirty="0"/>
              <a:t/>
            </a:r>
            <a:br>
              <a:rPr lang="en-US" altLang="ja-JP" sz="3600" dirty="0"/>
            </a:br>
            <a:r>
              <a:rPr lang="en-US" altLang="ja-JP" dirty="0"/>
              <a:t/>
            </a:r>
            <a:br>
              <a:rPr lang="en-US" altLang="ja-JP" dirty="0"/>
            </a:br>
            <a:endParaRPr kumimoji="1" lang="ja-JP" altLang="en-US" dirty="0"/>
          </a:p>
        </p:txBody>
      </p:sp>
      <p:sp>
        <p:nvSpPr>
          <p:cNvPr id="4" name="コンテンツ プレースホルダー 3"/>
          <p:cNvSpPr>
            <a:spLocks noGrp="1"/>
          </p:cNvSpPr>
          <p:nvPr>
            <p:ph idx="1"/>
          </p:nvPr>
        </p:nvSpPr>
        <p:spPr>
          <a:xfrm>
            <a:off x="1259632" y="1772816"/>
            <a:ext cx="7498080" cy="4800600"/>
          </a:xfrm>
        </p:spPr>
        <p:txBody>
          <a:bodyPr>
            <a:normAutofit fontScale="85000" lnSpcReduction="10000"/>
          </a:bodyPr>
          <a:lstStyle/>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学童保育に行って、本当に楽しいのか。どんな風に感じるのか試してみることを提案し、体験利用の機会を作りました。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　子どもたちに囲まれ、笑顔で過ごして</a:t>
            </a:r>
            <a:r>
              <a:rPr lang="ja-JP" altLang="en-US" dirty="0" err="1">
                <a:latin typeface="ＭＳ Ｐゴシック" panose="020B0600070205080204" pitchFamily="50" charset="-128"/>
                <a:ea typeface="ＭＳ Ｐゴシック" panose="020B0600070205080204" pitchFamily="50" charset="-128"/>
              </a:rPr>
              <a:t>い</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ちゃんの</a:t>
            </a:r>
            <a:r>
              <a:rPr lang="ja-JP" altLang="en-US" dirty="0">
                <a:latin typeface="ＭＳ Ｐゴシック" panose="020B0600070205080204" pitchFamily="50" charset="-128"/>
                <a:ea typeface="ＭＳ Ｐゴシック" panose="020B0600070205080204" pitchFamily="50" charset="-128"/>
              </a:rPr>
              <a:t>姿が見られ、顔見知りの子どもたちが「</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ちゃんが</a:t>
            </a:r>
            <a:r>
              <a:rPr lang="ja-JP" altLang="en-US" dirty="0">
                <a:latin typeface="ＭＳ Ｐゴシック" panose="020B0600070205080204" pitchFamily="50" charset="-128"/>
                <a:ea typeface="ＭＳ Ｐゴシック" panose="020B0600070205080204" pitchFamily="50" charset="-128"/>
              </a:rPr>
              <a:t>笑っている時は、いろいろと話をしている時だよ」と職員たちに説明してくれました。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また、母親が</a:t>
            </a:r>
            <a:r>
              <a:rPr lang="ja-JP" altLang="en-US" dirty="0">
                <a:latin typeface="ＭＳ Ｐゴシック" panose="020B0600070205080204" pitchFamily="50" charset="-128"/>
                <a:ea typeface="ＭＳ Ｐゴシック" panose="020B0600070205080204" pitchFamily="50" charset="-128"/>
              </a:rPr>
              <a:t>発作対応の方法をわかりやすく書いた資料をつくり、職員たちに伝えました。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D0C813F2-21B2-4140-B029-9EEB4FC9F107}"/>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22</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92040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620688"/>
            <a:ext cx="7498080" cy="5760640"/>
          </a:xfrm>
        </p:spPr>
        <p:txBody>
          <a:bodyPr>
            <a:normAutofit lnSpcReduction="10000"/>
          </a:bodyPr>
          <a:lstStyle/>
          <a:p>
            <a:pPr marL="82296" indent="0">
              <a:buNone/>
            </a:pPr>
            <a:r>
              <a:rPr lang="ja-JP" altLang="en-US" dirty="0"/>
              <a:t>　</a:t>
            </a:r>
            <a:r>
              <a:rPr lang="ja-JP" altLang="en-US" dirty="0">
                <a:latin typeface="ＭＳ Ｐゴシック" panose="020B0600070205080204" pitchFamily="50" charset="-128"/>
                <a:ea typeface="ＭＳ Ｐゴシック" panose="020B0600070205080204" pitchFamily="50" charset="-128"/>
              </a:rPr>
              <a:t>関係者が集まる会議では、ヘルパーさんから、疲れはあるものの、学童利用後に帰宅したときに、「今日は友達と何をして遊んできたの」と聞くと、声を大きく出して、笑顔で説明しようとしたり、得意げな表情を見せてくれたと報告があり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行政も、</a:t>
            </a:r>
            <a:r>
              <a:rPr lang="en-US" altLang="ja-JP" dirty="0">
                <a:latin typeface="ＭＳ Ｐゴシック" panose="020B0600070205080204" pitchFamily="50" charset="-128"/>
                <a:ea typeface="ＭＳ Ｐゴシック" panose="020B0600070205080204" pitchFamily="50" charset="-128"/>
              </a:rPr>
              <a:t>B</a:t>
            </a:r>
            <a:r>
              <a:rPr lang="ja-JP" altLang="en-US" dirty="0">
                <a:latin typeface="ＭＳ Ｐゴシック" panose="020B0600070205080204" pitchFamily="50" charset="-128"/>
                <a:ea typeface="ＭＳ Ｐゴシック" panose="020B0600070205080204" pitchFamily="50" charset="-128"/>
              </a:rPr>
              <a:t>ちゃんと保護者が学童利用を希望していること、また、それを拒む理由はない前提に立ち戻り、</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ちゃんが</a:t>
            </a:r>
            <a:r>
              <a:rPr lang="ja-JP" altLang="en-US" dirty="0">
                <a:latin typeface="ＭＳ Ｐゴシック" panose="020B0600070205080204" pitchFamily="50" charset="-128"/>
                <a:ea typeface="ＭＳ Ｐゴシック" panose="020B0600070205080204" pitchFamily="50" charset="-128"/>
              </a:rPr>
              <a:t>どうすれば安全に学童保育利用のための具体的環境整備を進めていくかの検討をしてくれることになったのです。</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id="{B5F6EBA7-6E28-4565-99D3-D667FFD88C0B}"/>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23</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854446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5616" y="476672"/>
            <a:ext cx="8178112" cy="1143000"/>
          </a:xfrm>
        </p:spPr>
        <p:txBody>
          <a:bodyPr>
            <a:normAutofit fontScale="90000"/>
          </a:bodyPr>
          <a:lstStyle/>
          <a:p>
            <a:r>
              <a:rPr lang="ja-JP" altLang="en-US" sz="4000" dirty="0"/>
              <a:t>事例③ディズニ－に行きたい</a:t>
            </a:r>
            <a:r>
              <a:rPr lang="en-US" altLang="ja-JP" sz="4000" dirty="0"/>
              <a:t>C</a:t>
            </a:r>
            <a:r>
              <a:rPr lang="ja-JP" altLang="en-US" sz="4000" dirty="0" err="1"/>
              <a:t>さん</a:t>
            </a:r>
            <a:r>
              <a:rPr lang="en-US" altLang="ja-JP" sz="4000" dirty="0"/>
              <a:t/>
            </a:r>
            <a:br>
              <a:rPr lang="en-US" altLang="ja-JP" sz="4000" dirty="0"/>
            </a:br>
            <a:r>
              <a:rPr lang="ja-JP" altLang="en-US" sz="2700" dirty="0"/>
              <a:t>「意思決定におけるリスク」の経験に関する事例</a:t>
            </a:r>
            <a:r>
              <a:rPr lang="ja-JP" altLang="en-US" sz="3600" dirty="0"/>
              <a:t/>
            </a:r>
            <a:br>
              <a:rPr lang="ja-JP" altLang="en-US" sz="3600" dirty="0"/>
            </a:br>
            <a:r>
              <a:rPr lang="ja-JP" altLang="en-US" sz="3600" dirty="0"/>
              <a:t>　</a:t>
            </a:r>
            <a:r>
              <a:rPr lang="ja-JP" altLang="en-US" sz="3600" dirty="0" err="1"/>
              <a:t>ー</a:t>
            </a:r>
            <a:r>
              <a:rPr lang="ja-JP" altLang="en-US" sz="3600" dirty="0"/>
              <a:t>意思決定を支援するかかわりー</a:t>
            </a:r>
            <a:br>
              <a:rPr lang="ja-JP" altLang="en-US" sz="3600" dirty="0"/>
            </a:br>
            <a:endParaRPr kumimoji="1" lang="ja-JP" altLang="en-US" dirty="0"/>
          </a:p>
        </p:txBody>
      </p:sp>
      <p:sp>
        <p:nvSpPr>
          <p:cNvPr id="3" name="コンテンツ プレースホルダー 2"/>
          <p:cNvSpPr>
            <a:spLocks noGrp="1"/>
          </p:cNvSpPr>
          <p:nvPr>
            <p:ph idx="1"/>
          </p:nvPr>
        </p:nvSpPr>
        <p:spPr>
          <a:xfrm>
            <a:off x="1057013" y="1582024"/>
            <a:ext cx="7893453" cy="5149552"/>
          </a:xfrm>
        </p:spPr>
        <p:txBody>
          <a:bodyPr>
            <a:normAutofit fontScale="85000" lnSpcReduction="20000"/>
          </a:bodyPr>
          <a:lstStyle/>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いつも</a:t>
            </a:r>
            <a:r>
              <a:rPr lang="ja-JP" altLang="en-US" dirty="0">
                <a:latin typeface="ＭＳ Ｐゴシック" panose="020B0600070205080204" pitchFamily="50" charset="-128"/>
                <a:ea typeface="ＭＳ Ｐゴシック" panose="020B0600070205080204" pitchFamily="50" charset="-128"/>
              </a:rPr>
              <a:t>サービス管理責任者からは、</a:t>
            </a:r>
            <a:r>
              <a:rPr kumimoji="1" lang="ja-JP" altLang="en-US" dirty="0">
                <a:latin typeface="ＭＳ Ｐゴシック" panose="020B0600070205080204" pitchFamily="50" charset="-128"/>
                <a:ea typeface="ＭＳ Ｐゴシック" panose="020B0600070205080204" pitchFamily="50" charset="-128"/>
              </a:rPr>
              <a:t>お金の使いすぎだと注意され、あれもダメ、これもダメと言われてしまいます。</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今回も同じだと思っていましたが、相談支援専門員が</a:t>
            </a: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どうしてディズニーランドに行きたいの？」と聞いてくれました。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「雑誌で大好きなアイドルがディズニーランドに行っている記事をみて、ずっと前から行きたいと思ってたんです」そう答えると今度はサビ菅に向かって「</a:t>
            </a:r>
            <a:r>
              <a:rPr kumimoji="1"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全然お金がないんですか？</a:t>
            </a:r>
            <a:r>
              <a:rPr kumimoji="1" lang="ja-JP" altLang="en-US" dirty="0">
                <a:latin typeface="ＭＳ Ｐゴシック" panose="020B0600070205080204" pitchFamily="50" charset="-128"/>
                <a:ea typeface="ＭＳ Ｐゴシック" panose="020B0600070205080204" pitchFamily="50" charset="-128"/>
              </a:rPr>
              <a:t>」と尋ねました。</a:t>
            </a:r>
            <a:r>
              <a:rPr lang="ja-JP" altLang="en-US" dirty="0">
                <a:latin typeface="ＭＳ Ｐゴシック" panose="020B0600070205080204" pitchFamily="50" charset="-128"/>
                <a:ea typeface="ＭＳ Ｐゴシック" panose="020B0600070205080204" pitchFamily="50" charset="-128"/>
              </a:rPr>
              <a:t>「全然というわけじゃないけど</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ディズニーランドに行ったら、かなりお金がなくなっちゃいますよ」という返答がもどってきました。</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5703FC7A-BED7-464F-A6B3-AF4DF5CDD0C3}"/>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24</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4091416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836712"/>
            <a:ext cx="7498080" cy="5915744"/>
          </a:xfrm>
        </p:spPr>
        <p:txBody>
          <a:bodyPr>
            <a:normAutofit fontScale="85000" lnSpcReduction="10000"/>
          </a:bodyPr>
          <a:lstStyle/>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「じゃあ、行けるくらいのお金はあるんですね。</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東京に行ったことはあるんですか？」相談支援専門員からそう聞かれたので、「東京までは</a:t>
            </a:r>
            <a:r>
              <a:rPr kumimoji="1" lang="en-US" altLang="ja-JP" dirty="0">
                <a:latin typeface="ＭＳ Ｐゴシック" panose="020B0600070205080204" pitchFamily="50" charset="-128"/>
                <a:ea typeface="ＭＳ Ｐゴシック" panose="020B0600070205080204" pitchFamily="50" charset="-128"/>
              </a:rPr>
              <a:t>E</a:t>
            </a:r>
            <a:r>
              <a:rPr kumimoji="1" lang="ja-JP" altLang="en-US" dirty="0" err="1">
                <a:latin typeface="ＭＳ Ｐゴシック" panose="020B0600070205080204" pitchFamily="50" charset="-128"/>
                <a:ea typeface="ＭＳ Ｐゴシック" panose="020B0600070205080204" pitchFamily="50" charset="-128"/>
              </a:rPr>
              <a:t>さんと</a:t>
            </a:r>
            <a:r>
              <a:rPr kumimoji="1" lang="ja-JP" altLang="en-US" dirty="0">
                <a:latin typeface="ＭＳ Ｐゴシック" panose="020B0600070205080204" pitchFamily="50" charset="-128"/>
                <a:ea typeface="ＭＳ Ｐゴシック" panose="020B0600070205080204" pitchFamily="50" charset="-128"/>
              </a:rPr>
              <a:t>一緒に行ったことがあります。</a:t>
            </a:r>
            <a:r>
              <a:rPr kumimoji="1" lang="en-US" altLang="ja-JP" dirty="0">
                <a:latin typeface="ＭＳ Ｐゴシック" panose="020B0600070205080204" pitchFamily="50" charset="-128"/>
                <a:ea typeface="ＭＳ Ｐゴシック" panose="020B0600070205080204" pitchFamily="50" charset="-128"/>
              </a:rPr>
              <a:t>E</a:t>
            </a:r>
            <a:r>
              <a:rPr kumimoji="1"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電車のことがわかるから</a:t>
            </a:r>
            <a:r>
              <a:rPr lang="en-US" altLang="ja-JP" dirty="0">
                <a:latin typeface="ＭＳ Ｐゴシック" panose="020B0600070205080204" pitchFamily="50" charset="-128"/>
                <a:ea typeface="ＭＳ Ｐゴシック" panose="020B0600070205080204" pitchFamily="50" charset="-128"/>
              </a:rPr>
              <a:t>…</a:t>
            </a:r>
            <a:r>
              <a:rPr kumimoji="1" lang="ja-JP" altLang="en-US" dirty="0">
                <a:latin typeface="ＭＳ Ｐゴシック" panose="020B0600070205080204" pitchFamily="50" charset="-128"/>
                <a:ea typeface="ＭＳ Ｐゴシック" panose="020B0600070205080204" pitchFamily="50" charset="-128"/>
              </a:rPr>
              <a:t>」と</a:t>
            </a:r>
            <a:r>
              <a:rPr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さんが</a:t>
            </a:r>
            <a:r>
              <a:rPr lang="ja-JP" altLang="en-US" dirty="0">
                <a:latin typeface="ＭＳ Ｐゴシック" panose="020B0600070205080204" pitchFamily="50" charset="-128"/>
                <a:ea typeface="ＭＳ Ｐゴシック" panose="020B0600070205080204" pitchFamily="50" charset="-128"/>
              </a:rPr>
              <a:t>答えました</a:t>
            </a:r>
            <a:r>
              <a:rPr kumimoji="1" lang="ja-JP" altLang="en-US" dirty="0">
                <a:latin typeface="ＭＳ Ｐゴシック" panose="020B0600070205080204" pitchFamily="50" charset="-128"/>
                <a:ea typeface="ＭＳ Ｐゴシック" panose="020B0600070205080204" pitchFamily="50" charset="-128"/>
              </a:rPr>
              <a:t>。</a:t>
            </a:r>
            <a:endParaRPr kumimoji="1"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「そうなんですね</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すぐというわけにはいかないかもしれませんが、ディズニーランドに行くために、日ごろのお金の使い方も少し考えたり</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これからいろいろと話していきませんか？」</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そう相談支援専門員から言われ、夢がかなうかもしれないと</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うれしくなりました。</a:t>
            </a:r>
          </a:p>
        </p:txBody>
      </p:sp>
      <p:sp>
        <p:nvSpPr>
          <p:cNvPr id="4" name="スライド番号プレースホルダー 3">
            <a:extLst>
              <a:ext uri="{FF2B5EF4-FFF2-40B4-BE49-F238E27FC236}">
                <a16:creationId xmlns:a16="http://schemas.microsoft.com/office/drawing/2014/main" id="{27AC7822-EC54-40B7-9F9F-D13F7B75F91F}"/>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25</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621670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10441" y="98469"/>
            <a:ext cx="7498080" cy="1143000"/>
          </a:xfrm>
        </p:spPr>
        <p:txBody>
          <a:bodyPr>
            <a:normAutofit/>
          </a:bodyPr>
          <a:lstStyle/>
          <a:p>
            <a:r>
              <a:rPr kumimoji="1" lang="ja-JP" altLang="en-US" dirty="0"/>
              <a:t>意思決定を阻む要素とは</a:t>
            </a:r>
            <a:r>
              <a:rPr kumimoji="1" lang="en-US" altLang="ja-JP" dirty="0"/>
              <a:t>…</a:t>
            </a:r>
            <a:endParaRPr kumimoji="1" lang="ja-JP" altLang="en-US" dirty="0"/>
          </a:p>
        </p:txBody>
      </p:sp>
      <p:sp>
        <p:nvSpPr>
          <p:cNvPr id="3" name="コンテンツ プレースホルダー 2"/>
          <p:cNvSpPr>
            <a:spLocks noGrp="1"/>
          </p:cNvSpPr>
          <p:nvPr>
            <p:ph idx="1"/>
          </p:nvPr>
        </p:nvSpPr>
        <p:spPr>
          <a:xfrm>
            <a:off x="1137290" y="1131043"/>
            <a:ext cx="7708392" cy="5517232"/>
          </a:xfrm>
        </p:spPr>
        <p:txBody>
          <a:bodyPr>
            <a:normAutofit/>
          </a:bodyPr>
          <a:lstStyle/>
          <a:p>
            <a:r>
              <a:rPr kumimoji="1" lang="ja-JP" altLang="en-US" sz="2800" dirty="0">
                <a:latin typeface="ＭＳ Ｐゴシック" panose="020B0600070205080204" pitchFamily="50" charset="-128"/>
                <a:ea typeface="ＭＳ Ｐゴシック" panose="020B0600070205080204" pitchFamily="50" charset="-128"/>
              </a:rPr>
              <a:t>話せなければ言葉がないと思ってしまう</a:t>
            </a:r>
            <a:endParaRPr kumimoji="1" lang="en-US" altLang="ja-JP" sz="2800" dirty="0">
              <a:latin typeface="ＭＳ Ｐゴシック" panose="020B0600070205080204" pitchFamily="50" charset="-128"/>
              <a:ea typeface="ＭＳ Ｐゴシック" panose="020B0600070205080204" pitchFamily="50" charset="-128"/>
            </a:endParaRPr>
          </a:p>
          <a:p>
            <a:r>
              <a:rPr kumimoji="1" lang="ja-JP" altLang="en-US" sz="2800" dirty="0">
                <a:latin typeface="ＭＳ Ｐゴシック" panose="020B0600070205080204" pitchFamily="50" charset="-128"/>
                <a:ea typeface="ＭＳ Ｐゴシック" panose="020B0600070205080204" pitchFamily="50" charset="-128"/>
              </a:rPr>
              <a:t>表明がなければ、意思がないと思ってしまう</a:t>
            </a:r>
            <a:endParaRPr kumimoji="1" lang="en-US" altLang="ja-JP" sz="2800" dirty="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障害があることで、達成できる能力がないと判断してしまう</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r>
              <a:rPr lang="ja-JP" altLang="en-US" sz="2800" dirty="0"/>
              <a:t>→</a:t>
            </a:r>
            <a:r>
              <a:rPr lang="ja-JP" altLang="en-US" sz="2800" dirty="0">
                <a:latin typeface="ＭＳ Ｐゴシック" panose="020B0600070205080204" pitchFamily="50" charset="-128"/>
                <a:ea typeface="ＭＳ Ｐゴシック" panose="020B0600070205080204" pitchFamily="50" charset="-128"/>
              </a:rPr>
              <a:t>本人の可能性を信じることができない</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r>
              <a:rPr kumimoji="1" lang="ja-JP" altLang="en-US" sz="2800" dirty="0">
                <a:latin typeface="ＭＳ Ｐゴシック" panose="020B0600070205080204" pitchFamily="50" charset="-128"/>
                <a:ea typeface="ＭＳ Ｐゴシック" panose="020B0600070205080204" pitchFamily="50" charset="-128"/>
              </a:rPr>
              <a:t>　　その理由はどこにあるのでしょう</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endParaRPr kumimoji="1" lang="en-US" altLang="ja-JP" sz="2800" dirty="0"/>
          </a:p>
          <a:p>
            <a:endParaRPr kumimoji="1" lang="ja-JP" altLang="en-US" dirty="0"/>
          </a:p>
        </p:txBody>
      </p:sp>
      <p:sp>
        <p:nvSpPr>
          <p:cNvPr id="5" name="テキスト ボックス 4"/>
          <p:cNvSpPr txBox="1"/>
          <p:nvPr/>
        </p:nvSpPr>
        <p:spPr>
          <a:xfrm>
            <a:off x="6300192" y="260648"/>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p:txBody>
      </p:sp>
      <p:sp>
        <p:nvSpPr>
          <p:cNvPr id="11" name="角丸四角形吹き出し 10"/>
          <p:cNvSpPr/>
          <p:nvPr/>
        </p:nvSpPr>
        <p:spPr>
          <a:xfrm>
            <a:off x="1493241" y="4286774"/>
            <a:ext cx="2265027" cy="1342239"/>
          </a:xfrm>
          <a:prstGeom prst="wedgeRoundRectCallout">
            <a:avLst>
              <a:gd name="adj1" fmla="val 45422"/>
              <a:gd name="adj2" fmla="val 56818"/>
              <a:gd name="adj3" fmla="val 16667"/>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サービス提供機関の事情・利益優先　</a:t>
            </a:r>
          </a:p>
        </p:txBody>
      </p:sp>
      <p:sp>
        <p:nvSpPr>
          <p:cNvPr id="12" name="角丸四角形吹き出し 11"/>
          <p:cNvSpPr/>
          <p:nvPr/>
        </p:nvSpPr>
        <p:spPr>
          <a:xfrm>
            <a:off x="1828801" y="5805181"/>
            <a:ext cx="2734810" cy="721453"/>
          </a:xfrm>
          <a:prstGeom prst="wedgeRoundRectCallout">
            <a:avLst>
              <a:gd name="adj1" fmla="val 56552"/>
              <a:gd name="adj2" fmla="val 29664"/>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情報・経験の不足</a:t>
            </a:r>
          </a:p>
        </p:txBody>
      </p:sp>
      <p:sp>
        <p:nvSpPr>
          <p:cNvPr id="13" name="角丸四角形吹き出し 12"/>
          <p:cNvSpPr/>
          <p:nvPr/>
        </p:nvSpPr>
        <p:spPr>
          <a:xfrm>
            <a:off x="3934436" y="4127383"/>
            <a:ext cx="2785145" cy="1208015"/>
          </a:xfrm>
          <a:prstGeom prst="wedgeRoundRectCallout">
            <a:avLst>
              <a:gd name="adj1" fmla="val -8289"/>
              <a:gd name="adj2" fmla="val 63320"/>
              <a:gd name="adj3" fmla="val 16667"/>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安全を保障できない</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責任を持ちかねる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　　（リスク回避）</a:t>
            </a:r>
          </a:p>
        </p:txBody>
      </p:sp>
      <p:sp>
        <p:nvSpPr>
          <p:cNvPr id="14" name="角丸四角形吹き出し 13"/>
          <p:cNvSpPr/>
          <p:nvPr/>
        </p:nvSpPr>
        <p:spPr>
          <a:xfrm>
            <a:off x="6342078" y="5092118"/>
            <a:ext cx="2499920" cy="1333849"/>
          </a:xfrm>
          <a:prstGeom prst="wedgeRoundRectCallout">
            <a:avLst>
              <a:gd name="adj1" fmla="val -61398"/>
              <a:gd name="adj2" fmla="val 22067"/>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逆に先回りして</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代行してしまう</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（パターナリズム）</a:t>
            </a:r>
          </a:p>
        </p:txBody>
      </p:sp>
      <p:sp>
        <p:nvSpPr>
          <p:cNvPr id="4" name="スライド番号プレースホルダー 3">
            <a:extLst>
              <a:ext uri="{FF2B5EF4-FFF2-40B4-BE49-F238E27FC236}">
                <a16:creationId xmlns:a16="http://schemas.microsoft.com/office/drawing/2014/main" id="{40E7AD29-658F-4724-8051-BE5DF2FFFBC6}"/>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26</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923670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E89959C2-4692-4431-B370-154E4058814C}"/>
              </a:ext>
            </a:extLst>
          </p:cNvPr>
          <p:cNvSpPr>
            <a:spLocks noGrp="1"/>
          </p:cNvSpPr>
          <p:nvPr>
            <p:ph type="title"/>
          </p:nvPr>
        </p:nvSpPr>
        <p:spPr/>
        <p:txBody>
          <a:bodyPr>
            <a:normAutofit/>
          </a:bodyPr>
          <a:lstStyle/>
          <a:p>
            <a:r>
              <a:rPr lang="ja-JP" altLang="en-US" sz="4800" dirty="0">
                <a:solidFill>
                  <a:schemeClr val="bg1"/>
                </a:solidFill>
              </a:rPr>
              <a:t>　気づきグループワーク</a:t>
            </a:r>
            <a:endParaRPr kumimoji="1" lang="ja-JP" altLang="en-US" sz="4800" dirty="0">
              <a:solidFill>
                <a:schemeClr val="bg1"/>
              </a:solidFill>
            </a:endParaRPr>
          </a:p>
        </p:txBody>
      </p:sp>
      <p:sp>
        <p:nvSpPr>
          <p:cNvPr id="2" name="スライド番号プレースホルダー 1">
            <a:extLst>
              <a:ext uri="{FF2B5EF4-FFF2-40B4-BE49-F238E27FC236}">
                <a16:creationId xmlns:a16="http://schemas.microsoft.com/office/drawing/2014/main" id="{AA56E067-CBFE-4285-A0DE-6C4AE77C0898}"/>
              </a:ext>
            </a:extLst>
          </p:cNvPr>
          <p:cNvSpPr>
            <a:spLocks noGrp="1"/>
          </p:cNvSpPr>
          <p:nvPr>
            <p:ph type="sldNum" sz="quarter" idx="11"/>
          </p:nvPr>
        </p:nvSpPr>
        <p:spPr/>
        <p:txBody>
          <a:bodyPr/>
          <a:lstStyle/>
          <a:p>
            <a:fld id="{23133F8D-FD11-4136-993B-483E3F549D70}" type="slidenum">
              <a:rPr lang="en-GB" smtClean="0"/>
              <a:pPr/>
              <a:t>3</a:t>
            </a:fld>
            <a:endParaRPr lang="en-GB"/>
          </a:p>
        </p:txBody>
      </p:sp>
    </p:spTree>
    <p:extLst>
      <p:ext uri="{BB962C8B-B14F-4D97-AF65-F5344CB8AC3E}">
        <p14:creationId xmlns:p14="http://schemas.microsoft.com/office/powerpoint/2010/main" val="889730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B6938AC-FFA7-43A0-B15B-5C8FA55C73A4}"/>
              </a:ext>
            </a:extLst>
          </p:cNvPr>
          <p:cNvSpPr txBox="1"/>
          <p:nvPr/>
        </p:nvSpPr>
        <p:spPr>
          <a:xfrm>
            <a:off x="506271" y="311755"/>
            <a:ext cx="8375084" cy="859466"/>
          </a:xfrm>
          <a:prstGeom prst="rect">
            <a:avLst/>
          </a:prstGeom>
          <a:noFill/>
        </p:spPr>
        <p:txBody>
          <a:bodyPr wrap="square" rtlCol="0">
            <a:spAutoFit/>
          </a:bodyPr>
          <a:lstStyle/>
          <a:p>
            <a:r>
              <a:rPr lang="en-US" altLang="ja-JP" sz="4985" dirty="0">
                <a:solidFill>
                  <a:prstClr val="black"/>
                </a:solidFill>
                <a:latin typeface="Century" panose="02040604050505020304" pitchFamily="18" charset="0"/>
                <a:cs typeface="Aldhabi" panose="020B0604020202020204" pitchFamily="2" charset="-78"/>
              </a:rPr>
              <a:t>Supported Decision Making</a:t>
            </a:r>
            <a:endParaRPr lang="ja-JP" altLang="en-US" sz="4985" dirty="0">
              <a:solidFill>
                <a:prstClr val="black"/>
              </a:solidFill>
              <a:latin typeface="Century" panose="02040604050505020304" pitchFamily="18" charset="0"/>
              <a:cs typeface="Aldhabi" panose="020B0604020202020204" pitchFamily="2" charset="-78"/>
            </a:endParaRPr>
          </a:p>
        </p:txBody>
      </p:sp>
      <p:sp>
        <p:nvSpPr>
          <p:cNvPr id="5" name="矢印: 下 4">
            <a:extLst>
              <a:ext uri="{FF2B5EF4-FFF2-40B4-BE49-F238E27FC236}">
                <a16:creationId xmlns:a16="http://schemas.microsoft.com/office/drawing/2014/main" id="{1A70F6C1-6FE5-4C16-A086-DC6CFE48D892}"/>
              </a:ext>
            </a:extLst>
          </p:cNvPr>
          <p:cNvSpPr/>
          <p:nvPr/>
        </p:nvSpPr>
        <p:spPr>
          <a:xfrm>
            <a:off x="4031401" y="2054877"/>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7" name="テキスト ボックス 6">
            <a:extLst>
              <a:ext uri="{FF2B5EF4-FFF2-40B4-BE49-F238E27FC236}">
                <a16:creationId xmlns:a16="http://schemas.microsoft.com/office/drawing/2014/main" id="{5CD298FD-1114-4877-BBEC-00A23EA6E145}"/>
              </a:ext>
            </a:extLst>
          </p:cNvPr>
          <p:cNvSpPr txBox="1"/>
          <p:nvPr/>
        </p:nvSpPr>
        <p:spPr>
          <a:xfrm>
            <a:off x="1250942" y="2954546"/>
            <a:ext cx="4660250"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「意思決定支援」</a:t>
            </a:r>
          </a:p>
        </p:txBody>
      </p:sp>
      <p:sp>
        <p:nvSpPr>
          <p:cNvPr id="8" name="矢印: 下 7">
            <a:extLst>
              <a:ext uri="{FF2B5EF4-FFF2-40B4-BE49-F238E27FC236}">
                <a16:creationId xmlns:a16="http://schemas.microsoft.com/office/drawing/2014/main" id="{8C9B3716-AD7A-43B3-86F6-86C3F030574D}"/>
              </a:ext>
            </a:extLst>
          </p:cNvPr>
          <p:cNvSpPr/>
          <p:nvPr/>
        </p:nvSpPr>
        <p:spPr>
          <a:xfrm>
            <a:off x="4031401" y="4691910"/>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9" name="テキスト ボックス 8">
            <a:extLst>
              <a:ext uri="{FF2B5EF4-FFF2-40B4-BE49-F238E27FC236}">
                <a16:creationId xmlns:a16="http://schemas.microsoft.com/office/drawing/2014/main" id="{6375BE4A-5220-4390-838C-FE4CD84CBFF5}"/>
              </a:ext>
            </a:extLst>
          </p:cNvPr>
          <p:cNvSpPr txBox="1"/>
          <p:nvPr/>
        </p:nvSpPr>
        <p:spPr>
          <a:xfrm>
            <a:off x="2216917" y="3771357"/>
            <a:ext cx="4725974"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主体は誰でしょう</a:t>
            </a:r>
          </a:p>
        </p:txBody>
      </p:sp>
      <p:sp>
        <p:nvSpPr>
          <p:cNvPr id="10" name="テキスト ボックス 9">
            <a:extLst>
              <a:ext uri="{FF2B5EF4-FFF2-40B4-BE49-F238E27FC236}">
                <a16:creationId xmlns:a16="http://schemas.microsoft.com/office/drawing/2014/main" id="{4DF4D4C0-0BCA-49CA-BC61-7EE7ED6A5780}"/>
              </a:ext>
            </a:extLst>
          </p:cNvPr>
          <p:cNvSpPr txBox="1"/>
          <p:nvPr/>
        </p:nvSpPr>
        <p:spPr>
          <a:xfrm>
            <a:off x="5768441" y="3002848"/>
            <a:ext cx="1896673"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をする</a:t>
            </a:r>
            <a:endParaRPr lang="ja-JP" altLang="en-US" sz="4985" dirty="0">
              <a:solidFill>
                <a:prstClr val="black"/>
              </a:solidFill>
            </a:endParaRPr>
          </a:p>
        </p:txBody>
      </p:sp>
      <p:sp>
        <p:nvSpPr>
          <p:cNvPr id="11" name="テキスト ボックス 10">
            <a:extLst>
              <a:ext uri="{FF2B5EF4-FFF2-40B4-BE49-F238E27FC236}">
                <a16:creationId xmlns:a16="http://schemas.microsoft.com/office/drawing/2014/main" id="{14286C2D-C0BD-4A70-97F0-B6139171C318}"/>
              </a:ext>
            </a:extLst>
          </p:cNvPr>
          <p:cNvSpPr txBox="1"/>
          <p:nvPr/>
        </p:nvSpPr>
        <p:spPr>
          <a:xfrm>
            <a:off x="4039328" y="5440473"/>
            <a:ext cx="824265" cy="859466"/>
          </a:xfrm>
          <a:prstGeom prst="rect">
            <a:avLst/>
          </a:prstGeom>
          <a:noFill/>
        </p:spPr>
        <p:txBody>
          <a:bodyPr wrap="none" rtlCol="0">
            <a:spAutoFit/>
          </a:bodyPr>
          <a:lstStyle/>
          <a:p>
            <a:r>
              <a:rPr lang="ja-JP" altLang="en-US" sz="4985" dirty="0">
                <a:solidFill>
                  <a:prstClr val="black"/>
                </a:solidFill>
                <a:latin typeface="Cooper Black" panose="0208090404030B020404" pitchFamily="18" charset="0"/>
                <a:cs typeface="Aldhabi" panose="01000000000000000000" pitchFamily="2" charset="-78"/>
              </a:rPr>
              <a:t>？</a:t>
            </a:r>
          </a:p>
        </p:txBody>
      </p:sp>
      <p:sp>
        <p:nvSpPr>
          <p:cNvPr id="2" name="スライド番号プレースホルダー 1">
            <a:extLst>
              <a:ext uri="{FF2B5EF4-FFF2-40B4-BE49-F238E27FC236}">
                <a16:creationId xmlns:a16="http://schemas.microsoft.com/office/drawing/2014/main" id="{4AB61072-F0CF-4B1E-BF2C-F6278264B6DC}"/>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4</a:t>
            </a:fld>
            <a:endParaRPr lang="en-GB"/>
          </a:p>
        </p:txBody>
      </p:sp>
    </p:spTree>
    <p:extLst>
      <p:ext uri="{BB962C8B-B14F-4D97-AF65-F5344CB8AC3E}">
        <p14:creationId xmlns:p14="http://schemas.microsoft.com/office/powerpoint/2010/main" val="286344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B4685F2-961A-4EFC-8F02-C9FD0BF520E5}"/>
              </a:ext>
            </a:extLst>
          </p:cNvPr>
          <p:cNvSpPr txBox="1"/>
          <p:nvPr/>
        </p:nvSpPr>
        <p:spPr>
          <a:xfrm>
            <a:off x="384458" y="260648"/>
            <a:ext cx="8375084" cy="859466"/>
          </a:xfrm>
          <a:prstGeom prst="rect">
            <a:avLst/>
          </a:prstGeom>
          <a:noFill/>
        </p:spPr>
        <p:txBody>
          <a:bodyPr wrap="square" rtlCol="0">
            <a:spAutoFit/>
          </a:bodyPr>
          <a:lstStyle/>
          <a:p>
            <a:r>
              <a:rPr lang="en-US" altLang="ja-JP" sz="4985" dirty="0">
                <a:solidFill>
                  <a:prstClr val="black"/>
                </a:solidFill>
                <a:latin typeface="Century" panose="02040604050505020304" pitchFamily="18" charset="0"/>
                <a:cs typeface="Aldhabi" panose="020B0604020202020204" pitchFamily="2" charset="-78"/>
              </a:rPr>
              <a:t>Supported Decision Making</a:t>
            </a:r>
            <a:endParaRPr lang="ja-JP" altLang="en-US" sz="4985" dirty="0">
              <a:solidFill>
                <a:prstClr val="black"/>
              </a:solidFill>
              <a:latin typeface="Century" panose="02040604050505020304" pitchFamily="18" charset="0"/>
              <a:cs typeface="Aldhabi" panose="020B0604020202020204" pitchFamily="2" charset="-78"/>
            </a:endParaRPr>
          </a:p>
        </p:txBody>
      </p:sp>
      <p:sp>
        <p:nvSpPr>
          <p:cNvPr id="5" name="テキスト ボックス 4">
            <a:extLst>
              <a:ext uri="{FF2B5EF4-FFF2-40B4-BE49-F238E27FC236}">
                <a16:creationId xmlns:a16="http://schemas.microsoft.com/office/drawing/2014/main" id="{0396E575-6598-47FC-BDB7-ED97219404CA}"/>
              </a:ext>
            </a:extLst>
          </p:cNvPr>
          <p:cNvSpPr txBox="1"/>
          <p:nvPr/>
        </p:nvSpPr>
        <p:spPr>
          <a:xfrm>
            <a:off x="4099657" y="1843679"/>
            <a:ext cx="3062057"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意思決定」</a:t>
            </a:r>
          </a:p>
        </p:txBody>
      </p:sp>
      <p:sp>
        <p:nvSpPr>
          <p:cNvPr id="6" name="矢印: 下 5">
            <a:extLst>
              <a:ext uri="{FF2B5EF4-FFF2-40B4-BE49-F238E27FC236}">
                <a16:creationId xmlns:a16="http://schemas.microsoft.com/office/drawing/2014/main" id="{BBA6EBA8-CD9F-42CB-BDA3-66DF90DC529D}"/>
              </a:ext>
            </a:extLst>
          </p:cNvPr>
          <p:cNvSpPr/>
          <p:nvPr/>
        </p:nvSpPr>
        <p:spPr>
          <a:xfrm>
            <a:off x="4173187" y="3850839"/>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7" name="テキスト ボックス 6">
            <a:extLst>
              <a:ext uri="{FF2B5EF4-FFF2-40B4-BE49-F238E27FC236}">
                <a16:creationId xmlns:a16="http://schemas.microsoft.com/office/drawing/2014/main" id="{5CB8BEFC-DBAE-4592-9C8A-870A393315E8}"/>
              </a:ext>
            </a:extLst>
          </p:cNvPr>
          <p:cNvSpPr txBox="1"/>
          <p:nvPr/>
        </p:nvSpPr>
        <p:spPr>
          <a:xfrm>
            <a:off x="2167286" y="2770303"/>
            <a:ext cx="5365571"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主体は誰でしょう？</a:t>
            </a:r>
          </a:p>
        </p:txBody>
      </p:sp>
      <p:sp>
        <p:nvSpPr>
          <p:cNvPr id="8" name="テキスト ボックス 7">
            <a:extLst>
              <a:ext uri="{FF2B5EF4-FFF2-40B4-BE49-F238E27FC236}">
                <a16:creationId xmlns:a16="http://schemas.microsoft.com/office/drawing/2014/main" id="{EE30989D-5654-425F-8E20-F14D3DBEE507}"/>
              </a:ext>
            </a:extLst>
          </p:cNvPr>
          <p:cNvSpPr txBox="1"/>
          <p:nvPr/>
        </p:nvSpPr>
        <p:spPr>
          <a:xfrm>
            <a:off x="254126" y="1843679"/>
            <a:ext cx="3501280"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「支援された</a:t>
            </a:r>
          </a:p>
        </p:txBody>
      </p:sp>
      <p:sp>
        <p:nvSpPr>
          <p:cNvPr id="9" name="テキスト ボックス 8">
            <a:extLst>
              <a:ext uri="{FF2B5EF4-FFF2-40B4-BE49-F238E27FC236}">
                <a16:creationId xmlns:a16="http://schemas.microsoft.com/office/drawing/2014/main" id="{5A76D1E6-D828-4663-A409-5F610D435861}"/>
              </a:ext>
            </a:extLst>
          </p:cNvPr>
          <p:cNvSpPr txBox="1"/>
          <p:nvPr/>
        </p:nvSpPr>
        <p:spPr>
          <a:xfrm>
            <a:off x="7165620" y="1843679"/>
            <a:ext cx="1896673"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をする</a:t>
            </a:r>
          </a:p>
        </p:txBody>
      </p:sp>
      <p:sp>
        <p:nvSpPr>
          <p:cNvPr id="10" name="テキスト ボックス 9">
            <a:extLst>
              <a:ext uri="{FF2B5EF4-FFF2-40B4-BE49-F238E27FC236}">
                <a16:creationId xmlns:a16="http://schemas.microsoft.com/office/drawing/2014/main" id="{ED98894D-331E-498B-8C10-6F73689B5B01}"/>
              </a:ext>
            </a:extLst>
          </p:cNvPr>
          <p:cNvSpPr txBox="1"/>
          <p:nvPr/>
        </p:nvSpPr>
        <p:spPr>
          <a:xfrm>
            <a:off x="4224777" y="4594355"/>
            <a:ext cx="824265" cy="859466"/>
          </a:xfrm>
          <a:prstGeom prst="rect">
            <a:avLst/>
          </a:prstGeom>
          <a:noFill/>
        </p:spPr>
        <p:txBody>
          <a:bodyPr wrap="none" rtlCol="0">
            <a:spAutoFit/>
          </a:bodyPr>
          <a:lstStyle/>
          <a:p>
            <a:r>
              <a:rPr lang="ja-JP" altLang="en-US" sz="4985" dirty="0">
                <a:solidFill>
                  <a:prstClr val="black"/>
                </a:solidFill>
                <a:latin typeface="Cooper Black" panose="0208090404030B020404" pitchFamily="18" charset="0"/>
                <a:cs typeface="Aldhabi" panose="01000000000000000000" pitchFamily="2" charset="-78"/>
              </a:rPr>
              <a:t>？</a:t>
            </a:r>
          </a:p>
        </p:txBody>
      </p:sp>
      <p:sp>
        <p:nvSpPr>
          <p:cNvPr id="2" name="スライド番号プレースホルダー 1">
            <a:extLst>
              <a:ext uri="{FF2B5EF4-FFF2-40B4-BE49-F238E27FC236}">
                <a16:creationId xmlns:a16="http://schemas.microsoft.com/office/drawing/2014/main" id="{F8E62D1A-97F0-4022-B96C-90368DCB61B7}"/>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5</a:t>
            </a:fld>
            <a:endParaRPr lang="en-GB"/>
          </a:p>
        </p:txBody>
      </p:sp>
    </p:spTree>
    <p:extLst>
      <p:ext uri="{BB962C8B-B14F-4D97-AF65-F5344CB8AC3E}">
        <p14:creationId xmlns:p14="http://schemas.microsoft.com/office/powerpoint/2010/main" val="155123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C51196-400A-4B35-8BF8-0F4C178C6309}"/>
              </a:ext>
            </a:extLst>
          </p:cNvPr>
          <p:cNvSpPr txBox="1"/>
          <p:nvPr/>
        </p:nvSpPr>
        <p:spPr>
          <a:xfrm>
            <a:off x="1472631" y="2235774"/>
            <a:ext cx="6760184" cy="1626599"/>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私には、意思決定をする</a:t>
            </a:r>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権利があります。</a:t>
            </a:r>
            <a:endParaRPr lang="en-US" altLang="ja-JP" sz="4985" dirty="0">
              <a:solidFill>
                <a:prstClr val="black"/>
              </a:solidFill>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80B18577-6C18-491C-AB41-50B2B7369DC3}"/>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6</a:t>
            </a:fld>
            <a:endParaRPr lang="en-GB"/>
          </a:p>
        </p:txBody>
      </p:sp>
    </p:spTree>
    <p:extLst>
      <p:ext uri="{BB962C8B-B14F-4D97-AF65-F5344CB8AC3E}">
        <p14:creationId xmlns:p14="http://schemas.microsoft.com/office/powerpoint/2010/main" val="47104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117CFC2-CA99-4BE5-8B61-4B13FF14249E}"/>
              </a:ext>
            </a:extLst>
          </p:cNvPr>
          <p:cNvSpPr txBox="1"/>
          <p:nvPr/>
        </p:nvSpPr>
        <p:spPr>
          <a:xfrm>
            <a:off x="504672" y="404664"/>
            <a:ext cx="8270982" cy="3530069"/>
          </a:xfrm>
          <a:prstGeom prst="rect">
            <a:avLst/>
          </a:prstGeom>
          <a:noFill/>
        </p:spPr>
        <p:txBody>
          <a:bodyPr wrap="none" rtlCol="0">
            <a:spAutoFit/>
          </a:bodyPr>
          <a:lstStyle/>
          <a:p>
            <a:pPr algn="ctr"/>
            <a:r>
              <a:rPr lang="ja-JP" altLang="en-US" sz="3692" dirty="0">
                <a:solidFill>
                  <a:prstClr val="black"/>
                </a:solidFill>
                <a:latin typeface="ＭＳ Ｐゴシック" panose="020B0600070205080204" pitchFamily="50" charset="-128"/>
              </a:rPr>
              <a:t>（一人で意思決定することが難しい場合）</a:t>
            </a:r>
            <a:endParaRPr lang="en-US" altLang="ja-JP" sz="3692" dirty="0">
              <a:solidFill>
                <a:prstClr val="black"/>
              </a:solidFill>
              <a:latin typeface="ＭＳ Ｐゴシック" panose="020B0600070205080204" pitchFamily="50" charset="-128"/>
            </a:endParaRPr>
          </a:p>
          <a:p>
            <a:pPr algn="ctr"/>
            <a:endParaRPr lang="en-US" altLang="ja-JP" sz="3692" dirty="0">
              <a:solidFill>
                <a:prstClr val="black"/>
              </a:solidFill>
              <a:latin typeface="ＭＳ Ｐゴシック" panose="020B0600070205080204" pitchFamily="50" charset="-128"/>
            </a:endParaRPr>
          </a:p>
          <a:p>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私には、支援された意思決定</a:t>
            </a:r>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をする権利があります。</a:t>
            </a:r>
          </a:p>
        </p:txBody>
      </p:sp>
      <p:sp>
        <p:nvSpPr>
          <p:cNvPr id="2" name="スライド番号プレースホルダー 1">
            <a:extLst>
              <a:ext uri="{FF2B5EF4-FFF2-40B4-BE49-F238E27FC236}">
                <a16:creationId xmlns:a16="http://schemas.microsoft.com/office/drawing/2014/main" id="{F76174AF-9E8B-4B52-8490-926B06AD82E6}"/>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7</a:t>
            </a:fld>
            <a:endParaRPr lang="en-GB"/>
          </a:p>
        </p:txBody>
      </p:sp>
    </p:spTree>
    <p:extLst>
      <p:ext uri="{BB962C8B-B14F-4D97-AF65-F5344CB8AC3E}">
        <p14:creationId xmlns:p14="http://schemas.microsoft.com/office/powerpoint/2010/main" val="409331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3833CE65-76F6-4354-A165-65C3BFBD8957}"/>
              </a:ext>
            </a:extLst>
          </p:cNvPr>
          <p:cNvSpPr/>
          <p:nvPr/>
        </p:nvSpPr>
        <p:spPr>
          <a:xfrm>
            <a:off x="2051720" y="5661248"/>
            <a:ext cx="4671693" cy="7976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5" name="楕円 4">
            <a:extLst>
              <a:ext uri="{FF2B5EF4-FFF2-40B4-BE49-F238E27FC236}">
                <a16:creationId xmlns:a16="http://schemas.microsoft.com/office/drawing/2014/main" id="{77F2DDF3-8634-4E29-A12E-551933C68600}"/>
              </a:ext>
            </a:extLst>
          </p:cNvPr>
          <p:cNvSpPr/>
          <p:nvPr/>
        </p:nvSpPr>
        <p:spPr>
          <a:xfrm>
            <a:off x="1619672" y="1833010"/>
            <a:ext cx="6067541" cy="2658757"/>
          </a:xfrm>
          <a:prstGeom prst="ellips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6" name="テキスト ボックス 5">
            <a:extLst>
              <a:ext uri="{FF2B5EF4-FFF2-40B4-BE49-F238E27FC236}">
                <a16:creationId xmlns:a16="http://schemas.microsoft.com/office/drawing/2014/main" id="{9D647E45-1653-4EA8-8AC7-E73F39FB8D5D}"/>
              </a:ext>
            </a:extLst>
          </p:cNvPr>
          <p:cNvSpPr txBox="1"/>
          <p:nvPr/>
        </p:nvSpPr>
        <p:spPr>
          <a:xfrm>
            <a:off x="2528800" y="2363393"/>
            <a:ext cx="4455066" cy="1626599"/>
          </a:xfrm>
          <a:prstGeom prst="rect">
            <a:avLst/>
          </a:prstGeom>
          <a:noFill/>
        </p:spPr>
        <p:txBody>
          <a:bodyPr wrap="none" rtlCol="0">
            <a:spAutoFit/>
          </a:bodyPr>
          <a:lstStyle/>
          <a:p>
            <a:pPr algn="ctr"/>
            <a:r>
              <a:rPr lang="ja-JP" altLang="en-US" sz="4985" dirty="0">
                <a:solidFill>
                  <a:prstClr val="black"/>
                </a:solidFill>
                <a:latin typeface="ＭＳ Ｐゴシック" panose="020B0600070205080204" pitchFamily="50" charset="-128"/>
              </a:rPr>
              <a:t>意思決定をする</a:t>
            </a:r>
            <a:endParaRPr lang="en-US" altLang="ja-JP" sz="4985" dirty="0">
              <a:solidFill>
                <a:prstClr val="black"/>
              </a:solidFill>
              <a:latin typeface="ＭＳ Ｐゴシック" panose="020B0600070205080204" pitchFamily="50" charset="-128"/>
            </a:endParaRPr>
          </a:p>
          <a:p>
            <a:pPr algn="ctr"/>
            <a:r>
              <a:rPr lang="ja-JP" altLang="en-US" sz="4985" dirty="0">
                <a:solidFill>
                  <a:prstClr val="black"/>
                </a:solidFill>
                <a:latin typeface="ＭＳ Ｐゴシック" panose="020B0600070205080204" pitchFamily="50" charset="-128"/>
              </a:rPr>
              <a:t>主体は本人</a:t>
            </a:r>
            <a:endParaRPr lang="en-US" altLang="ja-JP" sz="4985" dirty="0">
              <a:solidFill>
                <a:prstClr val="black"/>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AF4FFA13-9797-4C39-BA39-7608D68C8871}"/>
              </a:ext>
            </a:extLst>
          </p:cNvPr>
          <p:cNvSpPr txBox="1"/>
          <p:nvPr/>
        </p:nvSpPr>
        <p:spPr>
          <a:xfrm>
            <a:off x="2051720" y="5661248"/>
            <a:ext cx="4685898" cy="717440"/>
          </a:xfrm>
          <a:prstGeom prst="rect">
            <a:avLst/>
          </a:prstGeom>
          <a:noFill/>
        </p:spPr>
        <p:txBody>
          <a:bodyPr wrap="none" rtlCol="0">
            <a:spAutoFit/>
          </a:bodyPr>
          <a:lstStyle/>
          <a:p>
            <a:r>
              <a:rPr lang="ja-JP" altLang="en-US" sz="4062" dirty="0">
                <a:solidFill>
                  <a:prstClr val="black"/>
                </a:solidFill>
                <a:latin typeface="ＭＳ Ｐゴシック" panose="020B0600070205080204" pitchFamily="50" charset="-128"/>
              </a:rPr>
              <a:t>支援者はサポーター</a:t>
            </a:r>
            <a:endParaRPr lang="en-US" altLang="ja-JP" sz="4062" dirty="0">
              <a:solidFill>
                <a:prstClr val="black"/>
              </a:solidFill>
              <a:latin typeface="ＭＳ Ｐゴシック" panose="020B0600070205080204" pitchFamily="50" charset="-128"/>
            </a:endParaRPr>
          </a:p>
        </p:txBody>
      </p:sp>
      <p:sp>
        <p:nvSpPr>
          <p:cNvPr id="11" name="矢印: 上下 10">
            <a:extLst>
              <a:ext uri="{FF2B5EF4-FFF2-40B4-BE49-F238E27FC236}">
                <a16:creationId xmlns:a16="http://schemas.microsoft.com/office/drawing/2014/main" id="{E5EDA526-FB21-4E48-9154-41776AEA250E}"/>
              </a:ext>
            </a:extLst>
          </p:cNvPr>
          <p:cNvSpPr/>
          <p:nvPr/>
        </p:nvSpPr>
        <p:spPr>
          <a:xfrm>
            <a:off x="4348752" y="4653136"/>
            <a:ext cx="609379" cy="865588"/>
          </a:xfrm>
          <a:prstGeom prst="up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2" name="スライド番号プレースホルダー 1">
            <a:extLst>
              <a:ext uri="{FF2B5EF4-FFF2-40B4-BE49-F238E27FC236}">
                <a16:creationId xmlns:a16="http://schemas.microsoft.com/office/drawing/2014/main" id="{6A38BF85-C6BE-4EA8-9337-60C31F232B1E}"/>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8</a:t>
            </a:fld>
            <a:endParaRPr lang="en-GB"/>
          </a:p>
        </p:txBody>
      </p:sp>
    </p:spTree>
    <p:extLst>
      <p:ext uri="{BB962C8B-B14F-4D97-AF65-F5344CB8AC3E}">
        <p14:creationId xmlns:p14="http://schemas.microsoft.com/office/powerpoint/2010/main" val="39204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53B67B6-5989-456E-8488-B1AE47D66218}"/>
              </a:ext>
            </a:extLst>
          </p:cNvPr>
          <p:cNvSpPr txBox="1"/>
          <p:nvPr/>
        </p:nvSpPr>
        <p:spPr>
          <a:xfrm>
            <a:off x="1142377" y="2498435"/>
            <a:ext cx="6843541" cy="1456040"/>
          </a:xfrm>
          <a:prstGeom prst="rect">
            <a:avLst/>
          </a:prstGeom>
          <a:noFill/>
        </p:spPr>
        <p:txBody>
          <a:bodyPr wrap="none" rtlCol="0">
            <a:spAutoFit/>
          </a:bodyPr>
          <a:lstStyle/>
          <a:p>
            <a:pPr algn="ctr"/>
            <a:r>
              <a:rPr lang="ja-JP" altLang="en-US" sz="4431" dirty="0">
                <a:solidFill>
                  <a:prstClr val="black"/>
                </a:solidFill>
              </a:rPr>
              <a:t>「意思決定支援」は、</a:t>
            </a:r>
            <a:endParaRPr lang="en-US" altLang="ja-JP" sz="4431" dirty="0">
              <a:solidFill>
                <a:prstClr val="black"/>
              </a:solidFill>
            </a:endParaRPr>
          </a:p>
          <a:p>
            <a:pPr algn="ctr"/>
            <a:r>
              <a:rPr lang="ja-JP" altLang="en-US" sz="4431" dirty="0">
                <a:solidFill>
                  <a:prstClr val="black"/>
                </a:solidFill>
              </a:rPr>
              <a:t>目的ですか？手段ですか？</a:t>
            </a:r>
          </a:p>
        </p:txBody>
      </p:sp>
      <p:sp>
        <p:nvSpPr>
          <p:cNvPr id="2" name="スライド番号プレースホルダー 1">
            <a:extLst>
              <a:ext uri="{FF2B5EF4-FFF2-40B4-BE49-F238E27FC236}">
                <a16:creationId xmlns:a16="http://schemas.microsoft.com/office/drawing/2014/main" id="{4F8AE00A-5690-4FA0-8B0B-E5A30016C111}"/>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9</a:t>
            </a:fld>
            <a:endParaRPr lang="en-GB"/>
          </a:p>
        </p:txBody>
      </p:sp>
    </p:spTree>
    <p:extLst>
      <p:ext uri="{BB962C8B-B14F-4D97-AF65-F5344CB8AC3E}">
        <p14:creationId xmlns:p14="http://schemas.microsoft.com/office/powerpoint/2010/main" val="6652503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3_フレッシュ">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フレッシュ">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80717</TotalTime>
  <Words>2537</Words>
  <Application>Microsoft Office PowerPoint</Application>
  <PresentationFormat>画面に合わせる (4:3)</PresentationFormat>
  <Paragraphs>179</Paragraphs>
  <Slides>26</Slides>
  <Notes>25</Notes>
  <HiddenSlides>0</HiddenSlides>
  <MMClips>0</MMClips>
  <ScaleCrop>false</ScaleCrop>
  <HeadingPairs>
    <vt:vector size="6" baseType="variant">
      <vt:variant>
        <vt:lpstr>使用されているフォント</vt:lpstr>
      </vt:variant>
      <vt:variant>
        <vt:i4>16</vt:i4>
      </vt:variant>
      <vt:variant>
        <vt:lpstr>テーマ</vt:lpstr>
      </vt:variant>
      <vt:variant>
        <vt:i4>6</vt:i4>
      </vt:variant>
      <vt:variant>
        <vt:lpstr>スライド タイトル</vt:lpstr>
      </vt:variant>
      <vt:variant>
        <vt:i4>26</vt:i4>
      </vt:variant>
    </vt:vector>
  </HeadingPairs>
  <TitlesOfParts>
    <vt:vector size="48" baseType="lpstr">
      <vt:lpstr>Aldhabi</vt:lpstr>
      <vt:lpstr>Geneva</vt:lpstr>
      <vt:lpstr>Gill Sans MT</vt:lpstr>
      <vt:lpstr>HGPｺﾞｼｯｸE</vt:lpstr>
      <vt:lpstr>HGｺﾞｼｯｸE</vt:lpstr>
      <vt:lpstr>ＭＳ Ｐゴシック</vt:lpstr>
      <vt:lpstr>ＭＳ ゴシック</vt:lpstr>
      <vt:lpstr>Tw Cen MT</vt:lpstr>
      <vt:lpstr>Arial</vt:lpstr>
      <vt:lpstr>Calibri</vt:lpstr>
      <vt:lpstr>Calibri Light</vt:lpstr>
      <vt:lpstr>Century</vt:lpstr>
      <vt:lpstr>Cooper Black</vt:lpstr>
      <vt:lpstr>Verdana</vt:lpstr>
      <vt:lpstr>Wingdings</vt:lpstr>
      <vt:lpstr>Wingdings 2</vt:lpstr>
      <vt:lpstr>3_フレッシュ</vt:lpstr>
      <vt:lpstr>HDOfficeLightV0</vt:lpstr>
      <vt:lpstr>Median</vt:lpstr>
      <vt:lpstr>Custom Design</vt:lpstr>
      <vt:lpstr>2_デザインの設定</vt:lpstr>
      <vt:lpstr>3_デザインの設定</vt:lpstr>
      <vt:lpstr>PowerPoint プレゼンテーション</vt:lpstr>
      <vt:lpstr>障害福祉サービスの提供等に係る 意思決定支援ガイドライン研修　</vt:lpstr>
      <vt:lpstr>　気づきグループワーク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事例から見る「意思決定支援」 －意思決定に対する阻害要素とは？－ </vt:lpstr>
      <vt:lpstr>PowerPoint プレゼンテーション</vt:lpstr>
      <vt:lpstr>事例①長期入院しているAさん（60歳）</vt:lpstr>
      <vt:lpstr>事例②学童保育に通いたいBちゃん</vt:lpstr>
      <vt:lpstr>事例③ディズニ－に行きたいCさん</vt:lpstr>
      <vt:lpstr>意思決定を支援するかかわり 支援例</vt:lpstr>
      <vt:lpstr>事例①長期入院しているAさん（60歳） 「権利」に関する事例 －意思決定を支援するかかわりー </vt:lpstr>
      <vt:lpstr>PowerPoint プレゼンテーション</vt:lpstr>
      <vt:lpstr> 事例②学童保育に通いたいBちゃん 「支援付き意思決定と代行決定」の経験に関する事例 ー意思決定を支援するかかわりー  </vt:lpstr>
      <vt:lpstr>PowerPoint プレゼンテーション</vt:lpstr>
      <vt:lpstr>事例③ディズニ－に行きたいCさん 「意思決定におけるリスク」の経験に関する事例 　ー意思決定を支援するかかわりー </vt:lpstr>
      <vt:lpstr>PowerPoint プレゼンテーション</vt:lpstr>
      <vt:lpstr>意思決定を阻む要素とは…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厚生労働省「障害サービス提供等に係る意思決定支援ガイドライン」モデル研修</dc:title>
  <dc:creator>水島俊彦</dc:creator>
  <cp:lastModifiedBy>藤川 雄一(fujikawa-yuuichi.ca6)</cp:lastModifiedBy>
  <cp:revision>830</cp:revision>
  <cp:lastPrinted>2022-08-31T00:46:59Z</cp:lastPrinted>
  <dcterms:created xsi:type="dcterms:W3CDTF">2009-03-24T13:52:42Z</dcterms:created>
  <dcterms:modified xsi:type="dcterms:W3CDTF">2022-08-31T00:47:22Z</dcterms:modified>
</cp:coreProperties>
</file>