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7" r:id="rId1"/>
    <p:sldMasterId id="2147484564" r:id="rId2"/>
    <p:sldMasterId id="2147484827" r:id="rId3"/>
    <p:sldMasterId id="2147484963" r:id="rId4"/>
    <p:sldMasterId id="2147484975" r:id="rId5"/>
    <p:sldMasterId id="2147485013" r:id="rId6"/>
    <p:sldMasterId id="2147485182" r:id="rId7"/>
    <p:sldMasterId id="2147485210" r:id="rId8"/>
  </p:sldMasterIdLst>
  <p:notesMasterIdLst>
    <p:notesMasterId r:id="rId27"/>
  </p:notesMasterIdLst>
  <p:handoutMasterIdLst>
    <p:handoutMasterId r:id="rId28"/>
  </p:handoutMasterIdLst>
  <p:sldIdLst>
    <p:sldId id="1522" r:id="rId9"/>
    <p:sldId id="1527" r:id="rId10"/>
    <p:sldId id="1528" r:id="rId11"/>
    <p:sldId id="1530" r:id="rId12"/>
    <p:sldId id="1531" r:id="rId13"/>
    <p:sldId id="1532" r:id="rId14"/>
    <p:sldId id="1533" r:id="rId15"/>
    <p:sldId id="1547" r:id="rId16"/>
    <p:sldId id="1549" r:id="rId17"/>
    <p:sldId id="1536" r:id="rId18"/>
    <p:sldId id="1610" r:id="rId19"/>
    <p:sldId id="1537" r:id="rId20"/>
    <p:sldId id="1538" r:id="rId21"/>
    <p:sldId id="1612" r:id="rId22"/>
    <p:sldId id="1539" r:id="rId23"/>
    <p:sldId id="1541" r:id="rId24"/>
    <p:sldId id="1543" r:id="rId25"/>
    <p:sldId id="1544" r:id="rId26"/>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F816C-0061-455E-93AF-ADAEE5DAA019}" v="35" dt="2022-07-22T09:54:26.6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5122" autoAdjust="0"/>
  </p:normalViewPr>
  <p:slideViewPr>
    <p:cSldViewPr>
      <p:cViewPr varScale="1">
        <p:scale>
          <a:sx n="75" d="100"/>
          <a:sy n="75" d="100"/>
        </p:scale>
        <p:origin x="60" y="79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viewProps" Target="viewProps.xml"/><Relationship Id="rId139" Type="http://schemas.microsoft.com/office/2015/10/relationships/revisionInfo" Target="revisionInfo.xml"/><Relationship Id="rId8" Type="http://schemas.openxmlformats.org/officeDocument/2006/relationships/slideMaster" Target="slideMasters/slideMaster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E0F432-91A2-460C-ABBD-F0464FFD3BFF}"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kumimoji="1" lang="ja-JP" altLang="en-US"/>
        </a:p>
      </dgm:t>
    </dgm:pt>
    <dgm:pt modelId="{E570C9ED-313D-4947-BDA8-E50FFBA4A288}">
      <dgm:prSet phldrT="[テキスト]" custT="1">
        <dgm:style>
          <a:lnRef idx="1">
            <a:schemeClr val="accent3"/>
          </a:lnRef>
          <a:fillRef idx="2">
            <a:schemeClr val="accent3"/>
          </a:fillRef>
          <a:effectRef idx="1">
            <a:schemeClr val="accent3"/>
          </a:effectRef>
          <a:fontRef idx="minor">
            <a:schemeClr val="dk1"/>
          </a:fontRef>
        </dgm:style>
      </dgm:prSet>
      <dgm:spPr>
        <a:solidFill>
          <a:schemeClr val="accent3">
            <a:lumMod val="20000"/>
            <a:lumOff val="80000"/>
          </a:schemeClr>
        </a:solidFill>
      </dgm:spPr>
      <dgm:t>
        <a:bodyPr/>
        <a:lstStyle/>
        <a:p>
          <a:r>
            <a:rPr kumimoji="1" lang="ja-JP" altLang="en-US" sz="2800" dirty="0"/>
            <a:t>いわゆる</a:t>
          </a:r>
          <a:r>
            <a:rPr kumimoji="1" lang="en-US" altLang="ja-JP" sz="4000" dirty="0"/>
            <a:t>『</a:t>
          </a:r>
          <a:r>
            <a:rPr kumimoji="1" lang="ja-JP" altLang="en-US" sz="4000" dirty="0"/>
            <a:t>意思決定支援</a:t>
          </a:r>
          <a:r>
            <a:rPr kumimoji="1" lang="en-US" altLang="ja-JP" sz="4000" dirty="0"/>
            <a:t>』</a:t>
          </a:r>
          <a:endParaRPr kumimoji="1" lang="ja-JP" altLang="en-US" sz="4000" dirty="0"/>
        </a:p>
      </dgm:t>
    </dgm:pt>
    <dgm:pt modelId="{BED9EC73-4A0A-416C-B41D-19FCF6CC6034}" type="parTrans" cxnId="{22E2B7FE-C3D3-441E-9838-9B451B18FFA0}">
      <dgm:prSet/>
      <dgm:spPr/>
      <dgm:t>
        <a:bodyPr/>
        <a:lstStyle/>
        <a:p>
          <a:endParaRPr kumimoji="1" lang="ja-JP" altLang="en-US"/>
        </a:p>
      </dgm:t>
    </dgm:pt>
    <dgm:pt modelId="{ED84CA66-9056-40F7-81D6-4747CE9E06DC}" type="sibTrans" cxnId="{22E2B7FE-C3D3-441E-9838-9B451B18FFA0}">
      <dgm:prSet/>
      <dgm:spPr/>
      <dgm:t>
        <a:bodyPr/>
        <a:lstStyle/>
        <a:p>
          <a:endParaRPr kumimoji="1" lang="ja-JP" altLang="en-US"/>
        </a:p>
      </dgm:t>
    </dgm:pt>
    <dgm:pt modelId="{E80839B5-A4D7-4C24-A01F-DC8F0CA8BF8C}">
      <dgm:prSet phldrT="[テキスト]">
        <dgm:style>
          <a:lnRef idx="1">
            <a:schemeClr val="accent2"/>
          </a:lnRef>
          <a:fillRef idx="2">
            <a:schemeClr val="accent2"/>
          </a:fillRef>
          <a:effectRef idx="1">
            <a:schemeClr val="accent2"/>
          </a:effectRef>
          <a:fontRef idx="minor">
            <a:schemeClr val="dk1"/>
          </a:fontRef>
        </dgm:style>
      </dgm:prSet>
      <dgm:spPr>
        <a:solidFill>
          <a:schemeClr val="accent3">
            <a:lumMod val="20000"/>
            <a:lumOff val="80000"/>
          </a:schemeClr>
        </a:solidFill>
      </dgm:spPr>
      <dgm:t>
        <a:bodyPr/>
        <a:lstStyle/>
        <a:p>
          <a:r>
            <a:rPr kumimoji="1" lang="ja-JP" altLang="en-US" dirty="0"/>
            <a:t>支援付き意思決定（の支援）＝</a:t>
          </a:r>
          <a:r>
            <a:rPr kumimoji="1" lang="ja-JP" altLang="en-US" b="1" u="sng" dirty="0">
              <a:solidFill>
                <a:srgbClr val="FF0000"/>
              </a:solidFill>
            </a:rPr>
            <a:t>本人が</a:t>
          </a:r>
          <a:r>
            <a:rPr kumimoji="1" lang="ja-JP" altLang="en-US" dirty="0"/>
            <a:t>意思決定主体</a:t>
          </a:r>
        </a:p>
      </dgm:t>
    </dgm:pt>
    <dgm:pt modelId="{AF441FCC-3CC8-412B-8ADA-89E94C9E6123}" type="parTrans" cxnId="{888B40D0-C4A3-45D7-BE8C-9A256F19BF98}">
      <dgm:prSet/>
      <dgm:spPr/>
      <dgm:t>
        <a:bodyPr/>
        <a:lstStyle/>
        <a:p>
          <a:endParaRPr kumimoji="1" lang="ja-JP" altLang="en-US"/>
        </a:p>
      </dgm:t>
    </dgm:pt>
    <dgm:pt modelId="{82245DA3-2472-4DF7-89F1-B9D25E346205}" type="sibTrans" cxnId="{888B40D0-C4A3-45D7-BE8C-9A256F19BF98}">
      <dgm:prSet/>
      <dgm:spPr/>
      <dgm:t>
        <a:bodyPr/>
        <a:lstStyle/>
        <a:p>
          <a:endParaRPr kumimoji="1" lang="ja-JP" altLang="en-US"/>
        </a:p>
      </dgm:t>
    </dgm:pt>
    <dgm:pt modelId="{D29CA7FF-AA7C-4A7D-BF20-B1E3387AF88D}">
      <dgm:prSet phldrT="[テキスト]">
        <dgm:style>
          <a:lnRef idx="1">
            <a:schemeClr val="accent4"/>
          </a:lnRef>
          <a:fillRef idx="2">
            <a:schemeClr val="accent4"/>
          </a:fillRef>
          <a:effectRef idx="1">
            <a:schemeClr val="accent4"/>
          </a:effectRef>
          <a:fontRef idx="minor">
            <a:schemeClr val="dk1"/>
          </a:fontRef>
        </dgm:style>
      </dgm:prSet>
      <dgm:spPr>
        <a:solidFill>
          <a:schemeClr val="accent3">
            <a:lumMod val="20000"/>
            <a:lumOff val="80000"/>
          </a:schemeClr>
        </a:solidFill>
      </dgm:spPr>
      <dgm:t>
        <a:bodyPr/>
        <a:lstStyle/>
        <a:p>
          <a:pPr algn="l"/>
          <a:r>
            <a:rPr kumimoji="1" lang="ja-JP" altLang="en-US" dirty="0"/>
            <a:t>代理代行決定＝</a:t>
          </a:r>
          <a:r>
            <a:rPr kumimoji="1" lang="ja-JP" altLang="en-US" u="sng" dirty="0">
              <a:solidFill>
                <a:srgbClr val="FF0000"/>
              </a:solidFill>
            </a:rPr>
            <a:t>第三者が</a:t>
          </a:r>
          <a:r>
            <a:rPr kumimoji="1" lang="ja-JP" altLang="en-US" dirty="0"/>
            <a:t>意思決定主体</a:t>
          </a:r>
        </a:p>
      </dgm:t>
    </dgm:pt>
    <dgm:pt modelId="{59680A2B-FB62-4E15-AD15-F362E4DED48D}" type="parTrans" cxnId="{0A2304A7-DFF5-4BF9-BE2E-53D5338B3E1F}">
      <dgm:prSet/>
      <dgm:spPr/>
      <dgm:t>
        <a:bodyPr/>
        <a:lstStyle/>
        <a:p>
          <a:endParaRPr kumimoji="1" lang="ja-JP" altLang="en-US"/>
        </a:p>
      </dgm:t>
    </dgm:pt>
    <dgm:pt modelId="{FE51ABEE-D6E5-46A8-B495-4E2C0228CF20}" type="sibTrans" cxnId="{0A2304A7-DFF5-4BF9-BE2E-53D5338B3E1F}">
      <dgm:prSet/>
      <dgm:spPr/>
      <dgm:t>
        <a:bodyPr/>
        <a:lstStyle/>
        <a:p>
          <a:endParaRPr kumimoji="1" lang="ja-JP" altLang="en-US"/>
        </a:p>
      </dgm:t>
    </dgm:pt>
    <dgm:pt modelId="{21F377AB-1873-46F4-A95B-FB06B18AA8C3}" type="pres">
      <dgm:prSet presAssocID="{80E0F432-91A2-460C-ABBD-F0464FFD3BFF}" presName="diagram" presStyleCnt="0">
        <dgm:presLayoutVars>
          <dgm:chPref val="1"/>
          <dgm:dir/>
          <dgm:animOne val="branch"/>
          <dgm:animLvl val="lvl"/>
          <dgm:resizeHandles/>
        </dgm:presLayoutVars>
      </dgm:prSet>
      <dgm:spPr/>
      <dgm:t>
        <a:bodyPr/>
        <a:lstStyle/>
        <a:p>
          <a:endParaRPr kumimoji="1" lang="ja-JP" altLang="en-US"/>
        </a:p>
      </dgm:t>
    </dgm:pt>
    <dgm:pt modelId="{4076E45C-660F-4403-A90D-975FCD0904DF}" type="pres">
      <dgm:prSet presAssocID="{E570C9ED-313D-4947-BDA8-E50FFBA4A288}" presName="root" presStyleCnt="0"/>
      <dgm:spPr/>
    </dgm:pt>
    <dgm:pt modelId="{BF73F864-C640-425D-A6F6-7F63BD3FB038}" type="pres">
      <dgm:prSet presAssocID="{E570C9ED-313D-4947-BDA8-E50FFBA4A288}" presName="rootComposite" presStyleCnt="0"/>
      <dgm:spPr/>
    </dgm:pt>
    <dgm:pt modelId="{EBE02EC3-4D7D-4CC2-8E6F-C5522033ED1A}" type="pres">
      <dgm:prSet presAssocID="{E570C9ED-313D-4947-BDA8-E50FFBA4A288}" presName="rootText" presStyleLbl="node1" presStyleIdx="0" presStyleCnt="1" custScaleX="278878" custScaleY="63707" custLinFactNeighborX="-1973" custLinFactNeighborY="-46088"/>
      <dgm:spPr/>
      <dgm:t>
        <a:bodyPr/>
        <a:lstStyle/>
        <a:p>
          <a:endParaRPr kumimoji="1" lang="ja-JP" altLang="en-US"/>
        </a:p>
      </dgm:t>
    </dgm:pt>
    <dgm:pt modelId="{9CAE8C48-4422-4AF8-A46B-1F8A541C2D2F}" type="pres">
      <dgm:prSet presAssocID="{E570C9ED-313D-4947-BDA8-E50FFBA4A288}" presName="rootConnector" presStyleLbl="node1" presStyleIdx="0" presStyleCnt="1"/>
      <dgm:spPr/>
      <dgm:t>
        <a:bodyPr/>
        <a:lstStyle/>
        <a:p>
          <a:endParaRPr kumimoji="1" lang="ja-JP" altLang="en-US"/>
        </a:p>
      </dgm:t>
    </dgm:pt>
    <dgm:pt modelId="{0FED08A0-AAC8-4AA0-AB8C-16C4550506FD}" type="pres">
      <dgm:prSet presAssocID="{E570C9ED-313D-4947-BDA8-E50FFBA4A288}" presName="childShape" presStyleCnt="0"/>
      <dgm:spPr/>
    </dgm:pt>
    <dgm:pt modelId="{A9B46A7C-49F9-4FA7-A1A0-58207A4F1071}" type="pres">
      <dgm:prSet presAssocID="{AF441FCC-3CC8-412B-8ADA-89E94C9E6123}" presName="Name13" presStyleLbl="parChTrans1D2" presStyleIdx="0" presStyleCnt="2"/>
      <dgm:spPr/>
      <dgm:t>
        <a:bodyPr/>
        <a:lstStyle/>
        <a:p>
          <a:endParaRPr kumimoji="1" lang="ja-JP" altLang="en-US"/>
        </a:p>
      </dgm:t>
    </dgm:pt>
    <dgm:pt modelId="{36C7923A-3040-4357-BBEE-02D55BBC300C}" type="pres">
      <dgm:prSet presAssocID="{E80839B5-A4D7-4C24-A01F-DC8F0CA8BF8C}" presName="childText" presStyleLbl="bgAcc1" presStyleIdx="0" presStyleCnt="2" custScaleX="448334" custScaleY="59830" custLinFactNeighborX="83" custLinFactNeighborY="8046">
        <dgm:presLayoutVars>
          <dgm:bulletEnabled val="1"/>
        </dgm:presLayoutVars>
      </dgm:prSet>
      <dgm:spPr/>
      <dgm:t>
        <a:bodyPr/>
        <a:lstStyle/>
        <a:p>
          <a:endParaRPr kumimoji="1" lang="ja-JP" altLang="en-US"/>
        </a:p>
      </dgm:t>
    </dgm:pt>
    <dgm:pt modelId="{7886147C-1BD1-4EE1-9436-7450044FAC23}" type="pres">
      <dgm:prSet presAssocID="{59680A2B-FB62-4E15-AD15-F362E4DED48D}" presName="Name13" presStyleLbl="parChTrans1D2" presStyleIdx="1" presStyleCnt="2"/>
      <dgm:spPr/>
      <dgm:t>
        <a:bodyPr/>
        <a:lstStyle/>
        <a:p>
          <a:endParaRPr kumimoji="1" lang="ja-JP" altLang="en-US"/>
        </a:p>
      </dgm:t>
    </dgm:pt>
    <dgm:pt modelId="{39CFA7B4-9A66-42E5-B5AA-BFBD95C828B7}" type="pres">
      <dgm:prSet presAssocID="{D29CA7FF-AA7C-4A7D-BF20-B1E3387AF88D}" presName="childText" presStyleLbl="bgAcc1" presStyleIdx="1" presStyleCnt="2" custScaleX="434499" custScaleY="50613" custLinFactNeighborX="5425" custLinFactNeighborY="48198">
        <dgm:presLayoutVars>
          <dgm:bulletEnabled val="1"/>
        </dgm:presLayoutVars>
      </dgm:prSet>
      <dgm:spPr/>
      <dgm:t>
        <a:bodyPr/>
        <a:lstStyle/>
        <a:p>
          <a:endParaRPr kumimoji="1" lang="ja-JP" altLang="en-US"/>
        </a:p>
      </dgm:t>
    </dgm:pt>
  </dgm:ptLst>
  <dgm:cxnLst>
    <dgm:cxn modelId="{F2ADADAD-9A69-4232-B7D6-252E05BDD488}" type="presOf" srcId="{D29CA7FF-AA7C-4A7D-BF20-B1E3387AF88D}" destId="{39CFA7B4-9A66-42E5-B5AA-BFBD95C828B7}" srcOrd="0" destOrd="0" presId="urn:microsoft.com/office/officeart/2005/8/layout/hierarchy3"/>
    <dgm:cxn modelId="{0A2304A7-DFF5-4BF9-BE2E-53D5338B3E1F}" srcId="{E570C9ED-313D-4947-BDA8-E50FFBA4A288}" destId="{D29CA7FF-AA7C-4A7D-BF20-B1E3387AF88D}" srcOrd="1" destOrd="0" parTransId="{59680A2B-FB62-4E15-AD15-F362E4DED48D}" sibTransId="{FE51ABEE-D6E5-46A8-B495-4E2C0228CF20}"/>
    <dgm:cxn modelId="{22E2B7FE-C3D3-441E-9838-9B451B18FFA0}" srcId="{80E0F432-91A2-460C-ABBD-F0464FFD3BFF}" destId="{E570C9ED-313D-4947-BDA8-E50FFBA4A288}" srcOrd="0" destOrd="0" parTransId="{BED9EC73-4A0A-416C-B41D-19FCF6CC6034}" sibTransId="{ED84CA66-9056-40F7-81D6-4747CE9E06DC}"/>
    <dgm:cxn modelId="{3F867C86-DAB0-4AA1-90A7-320C1702D18A}" type="presOf" srcId="{E80839B5-A4D7-4C24-A01F-DC8F0CA8BF8C}" destId="{36C7923A-3040-4357-BBEE-02D55BBC300C}" srcOrd="0" destOrd="0" presId="urn:microsoft.com/office/officeart/2005/8/layout/hierarchy3"/>
    <dgm:cxn modelId="{8C1F2989-A11A-4185-B6EC-5018F21150B1}" type="presOf" srcId="{80E0F432-91A2-460C-ABBD-F0464FFD3BFF}" destId="{21F377AB-1873-46F4-A95B-FB06B18AA8C3}" srcOrd="0" destOrd="0" presId="urn:microsoft.com/office/officeart/2005/8/layout/hierarchy3"/>
    <dgm:cxn modelId="{68D92E9A-5301-4964-9962-8EE4839B2474}" type="presOf" srcId="{59680A2B-FB62-4E15-AD15-F362E4DED48D}" destId="{7886147C-1BD1-4EE1-9436-7450044FAC23}" srcOrd="0" destOrd="0" presId="urn:microsoft.com/office/officeart/2005/8/layout/hierarchy3"/>
    <dgm:cxn modelId="{25AF1BBB-0887-4156-850B-39FF498368B1}" type="presOf" srcId="{E570C9ED-313D-4947-BDA8-E50FFBA4A288}" destId="{9CAE8C48-4422-4AF8-A46B-1F8A541C2D2F}" srcOrd="1" destOrd="0" presId="urn:microsoft.com/office/officeart/2005/8/layout/hierarchy3"/>
    <dgm:cxn modelId="{888B40D0-C4A3-45D7-BE8C-9A256F19BF98}" srcId="{E570C9ED-313D-4947-BDA8-E50FFBA4A288}" destId="{E80839B5-A4D7-4C24-A01F-DC8F0CA8BF8C}" srcOrd="0" destOrd="0" parTransId="{AF441FCC-3CC8-412B-8ADA-89E94C9E6123}" sibTransId="{82245DA3-2472-4DF7-89F1-B9D25E346205}"/>
    <dgm:cxn modelId="{E44CF9D1-BA66-4425-A9AB-EEF3EA4AD2AB}" type="presOf" srcId="{AF441FCC-3CC8-412B-8ADA-89E94C9E6123}" destId="{A9B46A7C-49F9-4FA7-A1A0-58207A4F1071}" srcOrd="0" destOrd="0" presId="urn:microsoft.com/office/officeart/2005/8/layout/hierarchy3"/>
    <dgm:cxn modelId="{F650DC96-144C-4694-8861-23E07F1CF7E4}" type="presOf" srcId="{E570C9ED-313D-4947-BDA8-E50FFBA4A288}" destId="{EBE02EC3-4D7D-4CC2-8E6F-C5522033ED1A}" srcOrd="0" destOrd="0" presId="urn:microsoft.com/office/officeart/2005/8/layout/hierarchy3"/>
    <dgm:cxn modelId="{509657AE-4698-474A-A8FF-A0814016B7D7}" type="presParOf" srcId="{21F377AB-1873-46F4-A95B-FB06B18AA8C3}" destId="{4076E45C-660F-4403-A90D-975FCD0904DF}" srcOrd="0" destOrd="0" presId="urn:microsoft.com/office/officeart/2005/8/layout/hierarchy3"/>
    <dgm:cxn modelId="{F9FAE8A6-6416-417B-A6DA-462268498797}" type="presParOf" srcId="{4076E45C-660F-4403-A90D-975FCD0904DF}" destId="{BF73F864-C640-425D-A6F6-7F63BD3FB038}" srcOrd="0" destOrd="0" presId="urn:microsoft.com/office/officeart/2005/8/layout/hierarchy3"/>
    <dgm:cxn modelId="{7292F0EA-DAD6-4F0F-A4CC-849424FAFDD2}" type="presParOf" srcId="{BF73F864-C640-425D-A6F6-7F63BD3FB038}" destId="{EBE02EC3-4D7D-4CC2-8E6F-C5522033ED1A}" srcOrd="0" destOrd="0" presId="urn:microsoft.com/office/officeart/2005/8/layout/hierarchy3"/>
    <dgm:cxn modelId="{0F2C7F8E-26B0-420C-A22B-E33ABD065E92}" type="presParOf" srcId="{BF73F864-C640-425D-A6F6-7F63BD3FB038}" destId="{9CAE8C48-4422-4AF8-A46B-1F8A541C2D2F}" srcOrd="1" destOrd="0" presId="urn:microsoft.com/office/officeart/2005/8/layout/hierarchy3"/>
    <dgm:cxn modelId="{BDD6A2A5-F628-4B0F-BA2F-5911475A82CC}" type="presParOf" srcId="{4076E45C-660F-4403-A90D-975FCD0904DF}" destId="{0FED08A0-AAC8-4AA0-AB8C-16C4550506FD}" srcOrd="1" destOrd="0" presId="urn:microsoft.com/office/officeart/2005/8/layout/hierarchy3"/>
    <dgm:cxn modelId="{91FE66F3-34CE-4C3B-AF8D-864D44393070}" type="presParOf" srcId="{0FED08A0-AAC8-4AA0-AB8C-16C4550506FD}" destId="{A9B46A7C-49F9-4FA7-A1A0-58207A4F1071}" srcOrd="0" destOrd="0" presId="urn:microsoft.com/office/officeart/2005/8/layout/hierarchy3"/>
    <dgm:cxn modelId="{E93A5D4E-81F7-4DB2-B99A-F4BF5F920440}" type="presParOf" srcId="{0FED08A0-AAC8-4AA0-AB8C-16C4550506FD}" destId="{36C7923A-3040-4357-BBEE-02D55BBC300C}" srcOrd="1" destOrd="0" presId="urn:microsoft.com/office/officeart/2005/8/layout/hierarchy3"/>
    <dgm:cxn modelId="{33554830-54B6-4CF6-B7CB-9E7EE76F97BB}" type="presParOf" srcId="{0FED08A0-AAC8-4AA0-AB8C-16C4550506FD}" destId="{7886147C-1BD1-4EE1-9436-7450044FAC23}" srcOrd="2" destOrd="0" presId="urn:microsoft.com/office/officeart/2005/8/layout/hierarchy3"/>
    <dgm:cxn modelId="{5F4CEFEC-9343-4155-95F6-1F10D0893E45}" type="presParOf" srcId="{0FED08A0-AAC8-4AA0-AB8C-16C4550506FD}" destId="{39CFA7B4-9A66-42E5-B5AA-BFBD95C828B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62A138-931E-4BD1-9681-26ABBE40B74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9D9D52D7-2BDF-4734-AD2A-CCB41CBE9F06}">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個々の意思決定場面に対する支援</a:t>
          </a:r>
        </a:p>
      </dgm:t>
    </dgm:pt>
    <dgm:pt modelId="{ABE061E2-E4E4-4BF6-A779-70DD234A7F2B}" type="parTrans" cxnId="{67B2258E-60B7-4D39-9119-D416F7005052}">
      <dgm:prSet/>
      <dgm:spPr/>
      <dgm:t>
        <a:bodyPr/>
        <a:lstStyle/>
        <a:p>
          <a:endParaRPr kumimoji="1" lang="ja-JP" altLang="en-US"/>
        </a:p>
      </dgm:t>
    </dgm:pt>
    <dgm:pt modelId="{CCEFCF64-D21A-471B-84D0-BA1A5DA7F42F}" type="sibTrans" cxnId="{67B2258E-60B7-4D39-9119-D416F7005052}">
      <dgm:prSet/>
      <dgm:spPr/>
      <dgm:t>
        <a:bodyPr/>
        <a:lstStyle/>
        <a:p>
          <a:endParaRPr kumimoji="1" lang="ja-JP" altLang="en-US"/>
        </a:p>
      </dgm:t>
    </dgm:pt>
    <dgm:pt modelId="{41F15842-7108-424F-842C-55F79D56735F}">
      <dgm:prSet phldrT="[テキスト]" custT="1"/>
      <dgm:spPr>
        <a:solidFill>
          <a:schemeClr val="bg1">
            <a:alpha val="90000"/>
          </a:schemeClr>
        </a:solidFill>
        <a:ln>
          <a:solidFill>
            <a:schemeClr val="tx2">
              <a:alpha val="90000"/>
            </a:schemeClr>
          </a:solidFill>
        </a:ln>
      </dgm:spPr>
      <dgm:t>
        <a:bodyPr/>
        <a:lstStyle/>
        <a:p>
          <a:r>
            <a:rPr kumimoji="1" lang="ja-JP" altLang="en-US" sz="1500" dirty="0"/>
            <a:t>日常の意思決定支援</a:t>
          </a:r>
          <a:r>
            <a:rPr kumimoji="1" lang="ja-JP" altLang="en-US" sz="1400" dirty="0"/>
            <a:t>（意思疎通支援</a:t>
          </a:r>
          <a:r>
            <a:rPr kumimoji="1" lang="en-US" altLang="ja-JP" sz="1400" dirty="0"/>
            <a:t>,</a:t>
          </a:r>
          <a:r>
            <a:rPr kumimoji="1" lang="ja-JP" altLang="en-US" sz="1400" dirty="0"/>
            <a:t>意思形成支援</a:t>
          </a:r>
          <a:r>
            <a:rPr kumimoji="1" lang="en-US" altLang="ja-JP" sz="1400" dirty="0"/>
            <a:t>,</a:t>
          </a:r>
          <a:r>
            <a:rPr kumimoji="1" lang="ja-JP" altLang="en-US" sz="1400" dirty="0"/>
            <a:t>環境調整）</a:t>
          </a:r>
          <a:endParaRPr kumimoji="1" lang="ja-JP" altLang="en-US" sz="1500" dirty="0"/>
        </a:p>
      </dgm:t>
    </dgm:pt>
    <dgm:pt modelId="{6DFE152F-C718-465F-85AC-88935368291F}" type="parTrans" cxnId="{1239C46B-90ED-47B8-B3C9-FBD26CF6CF9F}">
      <dgm:prSet/>
      <dgm:spPr/>
      <dgm:t>
        <a:bodyPr/>
        <a:lstStyle/>
        <a:p>
          <a:endParaRPr kumimoji="1" lang="ja-JP" altLang="en-US"/>
        </a:p>
      </dgm:t>
    </dgm:pt>
    <dgm:pt modelId="{D72BBF22-0997-4F10-A4D5-18135EE3BABB}" type="sibTrans" cxnId="{1239C46B-90ED-47B8-B3C9-FBD26CF6CF9F}">
      <dgm:prSet/>
      <dgm:spPr/>
      <dgm:t>
        <a:bodyPr/>
        <a:lstStyle/>
        <a:p>
          <a:endParaRPr kumimoji="1" lang="ja-JP" altLang="en-US"/>
        </a:p>
      </dgm:t>
    </dgm:pt>
    <dgm:pt modelId="{213B629C-289D-40A4-BD3F-0AA95A60C471}">
      <dgm:prSet phldrT="[テキスト]" custT="1"/>
      <dgm:spPr>
        <a:solidFill>
          <a:schemeClr val="bg1">
            <a:alpha val="90000"/>
          </a:schemeClr>
        </a:solidFill>
        <a:ln>
          <a:solidFill>
            <a:schemeClr val="tx2">
              <a:alpha val="90000"/>
            </a:schemeClr>
          </a:solidFill>
        </a:ln>
      </dgm:spPr>
      <dgm:t>
        <a:bodyPr/>
        <a:lstStyle/>
        <a:p>
          <a:r>
            <a:rPr kumimoji="1" lang="ja-JP" altLang="en-US" sz="1500" dirty="0"/>
            <a:t>危急時の意思決定支援／レスキュー・モデル</a:t>
          </a:r>
        </a:p>
      </dgm:t>
    </dgm:pt>
    <dgm:pt modelId="{08B7CA46-30BE-4701-BF3A-F79526D0771B}" type="parTrans" cxnId="{39A9AA86-1F59-40E2-B495-C61438161370}">
      <dgm:prSet/>
      <dgm:spPr/>
      <dgm:t>
        <a:bodyPr/>
        <a:lstStyle/>
        <a:p>
          <a:endParaRPr kumimoji="1" lang="ja-JP" altLang="en-US"/>
        </a:p>
      </dgm:t>
    </dgm:pt>
    <dgm:pt modelId="{A22724F0-5149-4FC1-87EF-C32ED502207B}" type="sibTrans" cxnId="{39A9AA86-1F59-40E2-B495-C61438161370}">
      <dgm:prSet/>
      <dgm:spPr/>
      <dgm:t>
        <a:bodyPr/>
        <a:lstStyle/>
        <a:p>
          <a:endParaRPr kumimoji="1" lang="ja-JP" altLang="en-US"/>
        </a:p>
      </dgm:t>
    </dgm:pt>
    <dgm:pt modelId="{9FF935F3-6F03-44B5-8816-AD943AAD8A57}">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意思決定を育てる／支援を育てる</a:t>
          </a:r>
        </a:p>
      </dgm:t>
    </dgm:pt>
    <dgm:pt modelId="{CA391176-24FF-4397-8077-F1FE4A319E96}" type="parTrans" cxnId="{D07A7FAE-FEB7-4B15-BCD5-8A89F3D88DDD}">
      <dgm:prSet/>
      <dgm:spPr/>
      <dgm:t>
        <a:bodyPr/>
        <a:lstStyle/>
        <a:p>
          <a:endParaRPr kumimoji="1" lang="ja-JP" altLang="en-US"/>
        </a:p>
      </dgm:t>
    </dgm:pt>
    <dgm:pt modelId="{6076A0E4-F90A-49A3-968F-C4D40CF5C88D}" type="sibTrans" cxnId="{D07A7FAE-FEB7-4B15-BCD5-8A89F3D88DDD}">
      <dgm:prSet/>
      <dgm:spPr/>
      <dgm:t>
        <a:bodyPr/>
        <a:lstStyle/>
        <a:p>
          <a:endParaRPr kumimoji="1" lang="ja-JP" altLang="en-US"/>
        </a:p>
      </dgm:t>
    </dgm:pt>
    <dgm:pt modelId="{D111EF5D-772F-4BC0-A3A4-7C7C44433D77}">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内発的動機づけ／自己効力感の形成／エンパワメント・モデル</a:t>
          </a:r>
        </a:p>
      </dgm:t>
    </dgm:pt>
    <dgm:pt modelId="{CF1A82D4-C10B-4E1E-AA44-67E1F2243EE6}" type="parTrans" cxnId="{97050573-6C4B-4BEB-B730-1E382F1B3165}">
      <dgm:prSet/>
      <dgm:spPr/>
      <dgm:t>
        <a:bodyPr/>
        <a:lstStyle/>
        <a:p>
          <a:endParaRPr kumimoji="1" lang="ja-JP" altLang="en-US"/>
        </a:p>
      </dgm:t>
    </dgm:pt>
    <dgm:pt modelId="{568BF64E-5073-4B47-BB3C-653AD9E64E6E}" type="sibTrans" cxnId="{97050573-6C4B-4BEB-B730-1E382F1B3165}">
      <dgm:prSet/>
      <dgm:spPr/>
      <dgm:t>
        <a:bodyPr/>
        <a:lstStyle/>
        <a:p>
          <a:endParaRPr kumimoji="1" lang="ja-JP" altLang="en-US"/>
        </a:p>
      </dgm:t>
    </dgm:pt>
    <dgm:pt modelId="{EBB477B1-7E68-4A0E-AB44-6A4E8D86EFA2}">
      <dgm:prSet phldrT="[テキスト]"/>
      <dgm:spPr>
        <a:solidFill>
          <a:schemeClr val="bg1">
            <a:alpha val="90000"/>
          </a:schemeClr>
        </a:solidFill>
        <a:ln>
          <a:solidFill>
            <a:schemeClr val="tx2">
              <a:alpha val="90000"/>
            </a:schemeClr>
          </a:solidFill>
        </a:ln>
      </dgm:spPr>
      <dgm:t>
        <a:bodyPr/>
        <a:lstStyle/>
        <a:p>
          <a:r>
            <a:rPr kumimoji="1" lang="ja-JP" altLang="en-US" dirty="0"/>
            <a:t>支援のチーム形成／チームも育つ／ストレングス・モデルとの関連</a:t>
          </a:r>
        </a:p>
      </dgm:t>
    </dgm:pt>
    <dgm:pt modelId="{91E6AC17-57F4-4959-861B-73E34D799713}" type="parTrans" cxnId="{8867B64E-DB28-44C4-AAD4-19464BDC6529}">
      <dgm:prSet/>
      <dgm:spPr/>
      <dgm:t>
        <a:bodyPr/>
        <a:lstStyle/>
        <a:p>
          <a:endParaRPr kumimoji="1" lang="ja-JP" altLang="en-US"/>
        </a:p>
      </dgm:t>
    </dgm:pt>
    <dgm:pt modelId="{8C920555-115A-4A93-A548-9BD2ED90744C}" type="sibTrans" cxnId="{8867B64E-DB28-44C4-AAD4-19464BDC6529}">
      <dgm:prSet/>
      <dgm:spPr/>
      <dgm:t>
        <a:bodyPr/>
        <a:lstStyle/>
        <a:p>
          <a:endParaRPr kumimoji="1" lang="ja-JP" altLang="en-US"/>
        </a:p>
      </dgm:t>
    </dgm:pt>
    <dgm:pt modelId="{23F9AAEE-5EF7-4BB9-A16F-2486E29F9243}">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環境の整備</a:t>
          </a:r>
        </a:p>
      </dgm:t>
    </dgm:pt>
    <dgm:pt modelId="{9D6E2A6D-7378-4FE3-9169-71BD01B08B58}" type="parTrans" cxnId="{55FD27B4-A313-4284-A668-9DD53ADAF64D}">
      <dgm:prSet/>
      <dgm:spPr/>
      <dgm:t>
        <a:bodyPr/>
        <a:lstStyle/>
        <a:p>
          <a:endParaRPr kumimoji="1" lang="ja-JP" altLang="en-US"/>
        </a:p>
      </dgm:t>
    </dgm:pt>
    <dgm:pt modelId="{8E2FB7A2-40E6-4420-A697-FBB1A6B1AC3B}" type="sibTrans" cxnId="{55FD27B4-A313-4284-A668-9DD53ADAF64D}">
      <dgm:prSet/>
      <dgm:spPr/>
      <dgm:t>
        <a:bodyPr/>
        <a:lstStyle/>
        <a:p>
          <a:endParaRPr kumimoji="1" lang="ja-JP" altLang="en-US"/>
        </a:p>
      </dgm:t>
    </dgm:pt>
    <dgm:pt modelId="{FE68596B-1C2C-4073-9AF3-36F78C484C45}">
      <dgm:prSet phldrT="[テキスト]"/>
      <dgm:spPr>
        <a:solidFill>
          <a:schemeClr val="bg1">
            <a:alpha val="90000"/>
          </a:schemeClr>
        </a:solidFill>
        <a:ln>
          <a:solidFill>
            <a:schemeClr val="tx2">
              <a:alpha val="90000"/>
            </a:schemeClr>
          </a:solidFill>
        </a:ln>
      </dgm:spPr>
      <dgm:t>
        <a:bodyPr/>
        <a:lstStyle/>
        <a:p>
          <a:r>
            <a:rPr kumimoji="1" lang="ja-JP" altLang="en-US" dirty="0"/>
            <a:t>意思決定支援に関する考え方、態度やルールの共有／保護からの踏み出し、「リスクの尊厳」</a:t>
          </a:r>
        </a:p>
      </dgm:t>
    </dgm:pt>
    <dgm:pt modelId="{D28B5104-22FC-49EF-960C-D786167FA746}" type="parTrans" cxnId="{5A750A4F-9B97-4BBB-899A-07199253087F}">
      <dgm:prSet/>
      <dgm:spPr/>
      <dgm:t>
        <a:bodyPr/>
        <a:lstStyle/>
        <a:p>
          <a:endParaRPr kumimoji="1" lang="ja-JP" altLang="en-US"/>
        </a:p>
      </dgm:t>
    </dgm:pt>
    <dgm:pt modelId="{E6CAC8AE-1835-495F-9A30-7230AABBFF79}" type="sibTrans" cxnId="{5A750A4F-9B97-4BBB-899A-07199253087F}">
      <dgm:prSet/>
      <dgm:spPr/>
      <dgm:t>
        <a:bodyPr/>
        <a:lstStyle/>
        <a:p>
          <a:endParaRPr kumimoji="1" lang="ja-JP" altLang="en-US"/>
        </a:p>
      </dgm:t>
    </dgm:pt>
    <dgm:pt modelId="{AF5CCB53-7288-42D5-A1DC-32938B959F19}">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豊かな経験</a:t>
          </a:r>
        </a:p>
      </dgm:t>
    </dgm:pt>
    <dgm:pt modelId="{CF60A681-8368-4300-A46D-612F82D09657}" type="parTrans" cxnId="{34063EBD-CE20-4703-9ADB-8F95DC79C5B4}">
      <dgm:prSet/>
      <dgm:spPr/>
      <dgm:t>
        <a:bodyPr/>
        <a:lstStyle/>
        <a:p>
          <a:endParaRPr kumimoji="1" lang="ja-JP" altLang="en-US"/>
        </a:p>
      </dgm:t>
    </dgm:pt>
    <dgm:pt modelId="{8090325C-36C8-4F67-9E80-168DD7E0BD42}" type="sibTrans" cxnId="{34063EBD-CE20-4703-9ADB-8F95DC79C5B4}">
      <dgm:prSet/>
      <dgm:spPr/>
      <dgm:t>
        <a:bodyPr/>
        <a:lstStyle/>
        <a:p>
          <a:endParaRPr kumimoji="1" lang="ja-JP" altLang="en-US"/>
        </a:p>
      </dgm:t>
    </dgm:pt>
    <dgm:pt modelId="{A76774B5-21D5-4358-8617-5D76EFE37BAC}">
      <dgm:prSet phldrT="[テキスト]"/>
      <dgm:spPr>
        <a:solidFill>
          <a:schemeClr val="bg1">
            <a:alpha val="90000"/>
          </a:schemeClr>
        </a:solidFill>
        <a:ln>
          <a:solidFill>
            <a:schemeClr val="tx2">
              <a:alpha val="90000"/>
            </a:schemeClr>
          </a:solidFill>
        </a:ln>
      </dgm:spPr>
      <dgm:t>
        <a:bodyPr/>
        <a:lstStyle/>
        <a:p>
          <a:r>
            <a:rPr kumimoji="1" lang="ja-JP" altLang="en-US" dirty="0"/>
            <a:t>多くの体験→選択肢を得る体験</a:t>
          </a:r>
        </a:p>
      </dgm:t>
    </dgm:pt>
    <dgm:pt modelId="{D303916D-A77D-4B79-AD27-E0F3BAB9D729}" type="parTrans" cxnId="{95F86412-E938-4C6E-8FA7-2A728467BD44}">
      <dgm:prSet/>
      <dgm:spPr/>
      <dgm:t>
        <a:bodyPr/>
        <a:lstStyle/>
        <a:p>
          <a:endParaRPr kumimoji="1" lang="ja-JP" altLang="en-US"/>
        </a:p>
      </dgm:t>
    </dgm:pt>
    <dgm:pt modelId="{380116CF-3E69-438C-88F3-ADE3A62CC500}" type="sibTrans" cxnId="{95F86412-E938-4C6E-8FA7-2A728467BD44}">
      <dgm:prSet/>
      <dgm:spPr/>
      <dgm:t>
        <a:bodyPr/>
        <a:lstStyle/>
        <a:p>
          <a:endParaRPr kumimoji="1" lang="ja-JP" altLang="en-US"/>
        </a:p>
      </dgm:t>
    </dgm:pt>
    <dgm:pt modelId="{28303C33-4857-4972-824E-D27255315D84}">
      <dgm:prSet phldrT="[テキスト]"/>
      <dgm:spPr>
        <a:solidFill>
          <a:schemeClr val="bg1">
            <a:alpha val="90000"/>
          </a:schemeClr>
        </a:solidFill>
        <a:ln>
          <a:solidFill>
            <a:schemeClr val="tx2">
              <a:alpha val="90000"/>
            </a:schemeClr>
          </a:solidFill>
        </a:ln>
      </dgm:spPr>
      <dgm:t>
        <a:bodyPr/>
        <a:lstStyle/>
        <a:p>
          <a:r>
            <a:rPr kumimoji="1" lang="ja-JP" altLang="en-US" dirty="0"/>
            <a:t>話しやすい場所、時間、相手、方法など</a:t>
          </a:r>
        </a:p>
      </dgm:t>
    </dgm:pt>
    <dgm:pt modelId="{49B27306-FCDA-4DF4-8267-858680B996A3}" type="parTrans" cxnId="{D5BC72F7-9FC7-4618-A2F7-4A9A814D2443}">
      <dgm:prSet/>
      <dgm:spPr/>
      <dgm:t>
        <a:bodyPr/>
        <a:lstStyle/>
        <a:p>
          <a:endParaRPr kumimoji="1" lang="ja-JP" altLang="en-US"/>
        </a:p>
      </dgm:t>
    </dgm:pt>
    <dgm:pt modelId="{5F0517D6-F02A-4DF7-80A1-F153CF9BBF38}" type="sibTrans" cxnId="{D5BC72F7-9FC7-4618-A2F7-4A9A814D2443}">
      <dgm:prSet/>
      <dgm:spPr/>
      <dgm:t>
        <a:bodyPr/>
        <a:lstStyle/>
        <a:p>
          <a:endParaRPr kumimoji="1" lang="ja-JP" altLang="en-US"/>
        </a:p>
      </dgm:t>
    </dgm:pt>
    <dgm:pt modelId="{95ABE1B1-0486-45DF-9118-CE9FA0D7B6A6}">
      <dgm:prSet phldrT="[テキスト]" custT="1"/>
      <dgm:spPr>
        <a:solidFill>
          <a:schemeClr val="bg1">
            <a:alpha val="90000"/>
          </a:schemeClr>
        </a:solidFill>
        <a:ln>
          <a:solidFill>
            <a:schemeClr val="tx2">
              <a:alpha val="90000"/>
            </a:schemeClr>
          </a:solidFill>
        </a:ln>
      </dgm:spPr>
      <dgm:t>
        <a:bodyPr/>
        <a:lstStyle/>
        <a:p>
          <a:r>
            <a:rPr kumimoji="1" lang="ja-JP" altLang="en-US" sz="1500" dirty="0"/>
            <a:t>困難な人の支援／</a:t>
          </a:r>
          <a:r>
            <a:rPr kumimoji="1" lang="ja-JP" altLang="en-US" sz="1400" dirty="0"/>
            <a:t>コミュニケーション</a:t>
          </a:r>
          <a:r>
            <a:rPr kumimoji="1" lang="ja-JP" altLang="en-US" sz="1500" dirty="0"/>
            <a:t>の工夫</a:t>
          </a:r>
        </a:p>
      </dgm:t>
    </dgm:pt>
    <dgm:pt modelId="{D3BF2568-92F4-48CF-8A22-039ACEA63DAB}" type="parTrans" cxnId="{38ECD228-6978-4F3D-A777-01BECC2A53D4}">
      <dgm:prSet/>
      <dgm:spPr/>
      <dgm:t>
        <a:bodyPr/>
        <a:lstStyle/>
        <a:p>
          <a:endParaRPr kumimoji="1" lang="ja-JP" altLang="en-US"/>
        </a:p>
      </dgm:t>
    </dgm:pt>
    <dgm:pt modelId="{D94EDE18-6A13-4CC1-8322-79CC6D0ADDC1}" type="sibTrans" cxnId="{38ECD228-6978-4F3D-A777-01BECC2A53D4}">
      <dgm:prSet/>
      <dgm:spPr/>
      <dgm:t>
        <a:bodyPr/>
        <a:lstStyle/>
        <a:p>
          <a:endParaRPr kumimoji="1" lang="ja-JP" altLang="en-US"/>
        </a:p>
      </dgm:t>
    </dgm:pt>
    <dgm:pt modelId="{4F47E881-4427-4C74-886C-2474356271FD}">
      <dgm:prSet phldrT="[テキスト]"/>
      <dgm:spPr>
        <a:solidFill>
          <a:schemeClr val="bg1">
            <a:alpha val="90000"/>
          </a:schemeClr>
        </a:solidFill>
        <a:ln>
          <a:solidFill>
            <a:schemeClr val="tx2">
              <a:alpha val="90000"/>
            </a:schemeClr>
          </a:solidFill>
        </a:ln>
      </dgm:spPr>
      <dgm:t>
        <a:bodyPr/>
        <a:lstStyle/>
        <a:p>
          <a:r>
            <a:rPr kumimoji="1" lang="ja-JP" altLang="en-US" dirty="0"/>
            <a:t>決定と表出の良い経験</a:t>
          </a:r>
        </a:p>
      </dgm:t>
    </dgm:pt>
    <dgm:pt modelId="{5A9B8991-BC71-4F25-938C-3E4F99B66AD4}" type="parTrans" cxnId="{AC450744-2749-4618-B4E2-D8E6616FDD92}">
      <dgm:prSet/>
      <dgm:spPr/>
      <dgm:t>
        <a:bodyPr/>
        <a:lstStyle/>
        <a:p>
          <a:endParaRPr kumimoji="1" lang="ja-JP" altLang="en-US"/>
        </a:p>
      </dgm:t>
    </dgm:pt>
    <dgm:pt modelId="{92B1BB8F-70B1-4746-96E1-F1C1549035AE}" type="sibTrans" cxnId="{AC450744-2749-4618-B4E2-D8E6616FDD92}">
      <dgm:prSet/>
      <dgm:spPr/>
      <dgm:t>
        <a:bodyPr/>
        <a:lstStyle/>
        <a:p>
          <a:endParaRPr kumimoji="1" lang="ja-JP" altLang="en-US"/>
        </a:p>
      </dgm:t>
    </dgm:pt>
    <dgm:pt modelId="{DE8E158D-7A18-4F95-AD7E-0978D753BC28}">
      <dgm:prSet phldrT="[テキスト]"/>
      <dgm:spPr>
        <a:solidFill>
          <a:schemeClr val="bg1">
            <a:alpha val="90000"/>
          </a:schemeClr>
        </a:solidFill>
        <a:ln>
          <a:solidFill>
            <a:schemeClr val="tx2">
              <a:alpha val="90000"/>
            </a:schemeClr>
          </a:solidFill>
        </a:ln>
      </dgm:spPr>
      <dgm:t>
        <a:bodyPr/>
        <a:lstStyle/>
        <a:p>
          <a:r>
            <a:rPr kumimoji="1" lang="ja-JP" altLang="en-US" dirty="0"/>
            <a:t>決定支援に対する感度を高める</a:t>
          </a:r>
        </a:p>
      </dgm:t>
    </dgm:pt>
    <dgm:pt modelId="{13BB96CC-7100-446A-8575-3D9541AC6450}" type="parTrans" cxnId="{4BCFD353-8107-4A4D-89E7-775AA2C98A8A}">
      <dgm:prSet/>
      <dgm:spPr/>
      <dgm:t>
        <a:bodyPr/>
        <a:lstStyle/>
        <a:p>
          <a:endParaRPr kumimoji="1" lang="ja-JP" altLang="en-US"/>
        </a:p>
      </dgm:t>
    </dgm:pt>
    <dgm:pt modelId="{1FA26974-5FCB-4016-9FE5-7721E2A3CF2D}" type="sibTrans" cxnId="{4BCFD353-8107-4A4D-89E7-775AA2C98A8A}">
      <dgm:prSet/>
      <dgm:spPr/>
      <dgm:t>
        <a:bodyPr/>
        <a:lstStyle/>
        <a:p>
          <a:endParaRPr kumimoji="1" lang="ja-JP" altLang="en-US"/>
        </a:p>
      </dgm:t>
    </dgm:pt>
    <dgm:pt modelId="{FD9B2548-9A75-4A80-AAF6-7F70DF6D3880}">
      <dgm:prSet phldrT="[テキスト]" custT="1"/>
      <dgm:spPr>
        <a:solidFill>
          <a:schemeClr val="bg1">
            <a:alpha val="90000"/>
          </a:schemeClr>
        </a:solidFill>
        <a:ln>
          <a:solidFill>
            <a:schemeClr val="tx2">
              <a:alpha val="90000"/>
            </a:schemeClr>
          </a:solidFill>
        </a:ln>
      </dgm:spPr>
      <dgm:t>
        <a:bodyPr/>
        <a:lstStyle/>
        <a:p>
          <a:r>
            <a:rPr kumimoji="1" lang="ja-JP" altLang="en-US" sz="1500" dirty="0"/>
            <a:t>「意思と選好」の活用</a:t>
          </a:r>
        </a:p>
      </dgm:t>
    </dgm:pt>
    <dgm:pt modelId="{CD67E49F-8F2B-4891-8C96-435ACA9AE5BA}" type="parTrans" cxnId="{43836C27-20A5-4C40-9FE2-2204D1BB9F09}">
      <dgm:prSet/>
      <dgm:spPr/>
      <dgm:t>
        <a:bodyPr/>
        <a:lstStyle/>
        <a:p>
          <a:endParaRPr kumimoji="1" lang="ja-JP" altLang="en-US"/>
        </a:p>
      </dgm:t>
    </dgm:pt>
    <dgm:pt modelId="{250B7DE6-A5D8-463E-8BA6-F661EA4CB9F1}" type="sibTrans" cxnId="{43836C27-20A5-4C40-9FE2-2204D1BB9F09}">
      <dgm:prSet/>
      <dgm:spPr/>
      <dgm:t>
        <a:bodyPr/>
        <a:lstStyle/>
        <a:p>
          <a:endParaRPr kumimoji="1" lang="ja-JP" altLang="en-US"/>
        </a:p>
      </dgm:t>
    </dgm:pt>
    <dgm:pt modelId="{E208D571-3A7A-46E5-8BBD-650442A3878F}">
      <dgm:prSet phldrT="[テキスト]"/>
      <dgm:spPr>
        <a:solidFill>
          <a:schemeClr val="bg1">
            <a:alpha val="90000"/>
          </a:schemeClr>
        </a:solidFill>
        <a:ln>
          <a:solidFill>
            <a:schemeClr val="tx2">
              <a:alpha val="90000"/>
            </a:schemeClr>
          </a:solidFill>
        </a:ln>
      </dgm:spPr>
      <dgm:t>
        <a:bodyPr/>
        <a:lstStyle/>
        <a:p>
          <a:r>
            <a:rPr kumimoji="1" lang="ja-JP" altLang="en-US" dirty="0"/>
            <a:t>エクスプレス・ウィッシュ／小さくても自分自身の願い</a:t>
          </a:r>
        </a:p>
      </dgm:t>
    </dgm:pt>
    <dgm:pt modelId="{D4848E00-2905-44DD-A01C-8E04E79BCC0F}" type="parTrans" cxnId="{F08F1E20-F726-4267-9AB8-CA0CAC298D19}">
      <dgm:prSet/>
      <dgm:spPr/>
      <dgm:t>
        <a:bodyPr/>
        <a:lstStyle/>
        <a:p>
          <a:endParaRPr kumimoji="1" lang="ja-JP" altLang="en-US"/>
        </a:p>
      </dgm:t>
    </dgm:pt>
    <dgm:pt modelId="{6194CF5C-D91D-4477-A8FD-B2C60BBE2525}" type="sibTrans" cxnId="{F08F1E20-F726-4267-9AB8-CA0CAC298D19}">
      <dgm:prSet/>
      <dgm:spPr/>
      <dgm:t>
        <a:bodyPr/>
        <a:lstStyle/>
        <a:p>
          <a:endParaRPr kumimoji="1" lang="ja-JP" altLang="en-US"/>
        </a:p>
      </dgm:t>
    </dgm:pt>
    <dgm:pt modelId="{6AEBA4C5-BA4D-496A-940A-428A8AE4D915}">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内発的動機づけ・自己効力感への配慮</a:t>
          </a:r>
        </a:p>
      </dgm:t>
    </dgm:pt>
    <dgm:pt modelId="{6714FA59-8924-460A-BE95-1C18C698D95E}" type="parTrans" cxnId="{3ADE5138-ED43-4ABD-A313-389B516BB64A}">
      <dgm:prSet/>
      <dgm:spPr/>
      <dgm:t>
        <a:bodyPr/>
        <a:lstStyle/>
        <a:p>
          <a:endParaRPr kumimoji="1" lang="ja-JP" altLang="en-US"/>
        </a:p>
      </dgm:t>
    </dgm:pt>
    <dgm:pt modelId="{8C7A236F-54FF-447B-B1C4-20150B7BB22F}" type="sibTrans" cxnId="{3ADE5138-ED43-4ABD-A313-389B516BB64A}">
      <dgm:prSet/>
      <dgm:spPr/>
      <dgm:t>
        <a:bodyPr/>
        <a:lstStyle/>
        <a:p>
          <a:endParaRPr kumimoji="1" lang="ja-JP" altLang="en-US"/>
        </a:p>
      </dgm:t>
    </dgm:pt>
    <dgm:pt modelId="{43EEAB0B-14C5-4BE8-968C-6B313F83A626}">
      <dgm:prSet phldrT="[テキスト]"/>
      <dgm:spPr>
        <a:solidFill>
          <a:schemeClr val="bg1">
            <a:alpha val="90000"/>
          </a:schemeClr>
        </a:solidFill>
        <a:ln>
          <a:solidFill>
            <a:schemeClr val="tx2">
              <a:alpha val="90000"/>
            </a:schemeClr>
          </a:solidFill>
        </a:ln>
      </dgm:spPr>
      <dgm:t>
        <a:bodyPr/>
        <a:lstStyle/>
        <a:p>
          <a:r>
            <a:rPr kumimoji="1" lang="ja-JP" altLang="en-US" dirty="0"/>
            <a:t>選好情報の収集・蓄積・共有・更新</a:t>
          </a:r>
        </a:p>
      </dgm:t>
    </dgm:pt>
    <dgm:pt modelId="{4D081BF5-41C5-4B2C-B715-FBDD70ECB497}" type="parTrans" cxnId="{8B02A3B5-C08C-4934-B656-CFE63FCEE67A}">
      <dgm:prSet/>
      <dgm:spPr/>
      <dgm:t>
        <a:bodyPr/>
        <a:lstStyle/>
        <a:p>
          <a:endParaRPr kumimoji="1" lang="ja-JP" altLang="en-US"/>
        </a:p>
      </dgm:t>
    </dgm:pt>
    <dgm:pt modelId="{B1AF27E8-33A9-4FCE-8817-CB5F1CD6D359}" type="sibTrans" cxnId="{8B02A3B5-C08C-4934-B656-CFE63FCEE67A}">
      <dgm:prSet/>
      <dgm:spPr/>
      <dgm:t>
        <a:bodyPr/>
        <a:lstStyle/>
        <a:p>
          <a:endParaRPr kumimoji="1" lang="ja-JP" altLang="en-US"/>
        </a:p>
      </dgm:t>
    </dgm:pt>
    <dgm:pt modelId="{7679B658-8AF7-42CF-A4D8-A9FFBFC045B3}">
      <dgm:prSet phldrT="[テキスト]"/>
      <dgm:spPr>
        <a:solidFill>
          <a:schemeClr val="bg1">
            <a:alpha val="90000"/>
          </a:schemeClr>
        </a:solidFill>
        <a:ln>
          <a:solidFill>
            <a:schemeClr val="tx2">
              <a:alpha val="90000"/>
            </a:schemeClr>
          </a:solidFill>
        </a:ln>
      </dgm:spPr>
      <dgm:t>
        <a:bodyPr/>
        <a:lstStyle/>
        <a:p>
          <a:r>
            <a:rPr kumimoji="1" lang="ja-JP" altLang="en-US" dirty="0"/>
            <a:t>研修の実施／協議の場の形成</a:t>
          </a:r>
        </a:p>
      </dgm:t>
    </dgm:pt>
    <dgm:pt modelId="{87C4D247-7E56-4C00-9C41-FB03714BC93E}" type="parTrans" cxnId="{33E12531-ADD5-4787-AFA9-36815333609B}">
      <dgm:prSet/>
      <dgm:spPr/>
      <dgm:t>
        <a:bodyPr/>
        <a:lstStyle/>
        <a:p>
          <a:endParaRPr kumimoji="1" lang="ja-JP" altLang="en-US"/>
        </a:p>
      </dgm:t>
    </dgm:pt>
    <dgm:pt modelId="{AA80D6A0-228F-4FE5-8C8E-E8C342294634}" type="sibTrans" cxnId="{33E12531-ADD5-4787-AFA9-36815333609B}">
      <dgm:prSet/>
      <dgm:spPr/>
      <dgm:t>
        <a:bodyPr/>
        <a:lstStyle/>
        <a:p>
          <a:endParaRPr kumimoji="1" lang="ja-JP" altLang="en-US"/>
        </a:p>
      </dgm:t>
    </dgm:pt>
    <dgm:pt modelId="{2B5B5C1F-CA4D-4E45-9510-A014C64CCAF4}" type="pres">
      <dgm:prSet presAssocID="{1A62A138-931E-4BD1-9681-26ABBE40B74B}" presName="Name0" presStyleCnt="0">
        <dgm:presLayoutVars>
          <dgm:dir/>
          <dgm:animLvl val="lvl"/>
          <dgm:resizeHandles val="exact"/>
        </dgm:presLayoutVars>
      </dgm:prSet>
      <dgm:spPr/>
      <dgm:t>
        <a:bodyPr/>
        <a:lstStyle/>
        <a:p>
          <a:endParaRPr kumimoji="1" lang="ja-JP" altLang="en-US"/>
        </a:p>
      </dgm:t>
    </dgm:pt>
    <dgm:pt modelId="{1C095E5D-599E-4852-8D14-55398F87C35A}" type="pres">
      <dgm:prSet presAssocID="{9D9D52D7-2BDF-4734-AD2A-CCB41CBE9F06}" presName="linNode" presStyleCnt="0"/>
      <dgm:spPr/>
    </dgm:pt>
    <dgm:pt modelId="{BE77E4C0-1DD5-4CF1-8CDA-D035EB5CCBC6}" type="pres">
      <dgm:prSet presAssocID="{9D9D52D7-2BDF-4734-AD2A-CCB41CBE9F06}" presName="parentText" presStyleLbl="node1" presStyleIdx="0" presStyleCnt="4" custLinFactNeighborX="-1171">
        <dgm:presLayoutVars>
          <dgm:chMax val="1"/>
          <dgm:bulletEnabled val="1"/>
        </dgm:presLayoutVars>
      </dgm:prSet>
      <dgm:spPr/>
      <dgm:t>
        <a:bodyPr/>
        <a:lstStyle/>
        <a:p>
          <a:endParaRPr kumimoji="1" lang="ja-JP" altLang="en-US"/>
        </a:p>
      </dgm:t>
    </dgm:pt>
    <dgm:pt modelId="{63171045-85E7-41C2-AC02-B856538CAEF6}" type="pres">
      <dgm:prSet presAssocID="{9D9D52D7-2BDF-4734-AD2A-CCB41CBE9F06}" presName="descendantText" presStyleLbl="alignAccFollowNode1" presStyleIdx="0" presStyleCnt="4" custScaleY="132626">
        <dgm:presLayoutVars>
          <dgm:bulletEnabled val="1"/>
        </dgm:presLayoutVars>
      </dgm:prSet>
      <dgm:spPr/>
      <dgm:t>
        <a:bodyPr/>
        <a:lstStyle/>
        <a:p>
          <a:endParaRPr kumimoji="1" lang="ja-JP" altLang="en-US"/>
        </a:p>
      </dgm:t>
    </dgm:pt>
    <dgm:pt modelId="{E158C107-96AE-4F82-94BA-BD396EC03B62}" type="pres">
      <dgm:prSet presAssocID="{CCEFCF64-D21A-471B-84D0-BA1A5DA7F42F}" presName="sp" presStyleCnt="0"/>
      <dgm:spPr/>
    </dgm:pt>
    <dgm:pt modelId="{245A1426-E1C8-4F42-BAB1-BACDA00DDE31}" type="pres">
      <dgm:prSet presAssocID="{9FF935F3-6F03-44B5-8816-AD943AAD8A57}" presName="linNode" presStyleCnt="0"/>
      <dgm:spPr/>
    </dgm:pt>
    <dgm:pt modelId="{5465A083-5271-49A6-A680-F08153276C9E}" type="pres">
      <dgm:prSet presAssocID="{9FF935F3-6F03-44B5-8816-AD943AAD8A57}" presName="parentText" presStyleLbl="node1" presStyleIdx="1" presStyleCnt="4">
        <dgm:presLayoutVars>
          <dgm:chMax val="1"/>
          <dgm:bulletEnabled val="1"/>
        </dgm:presLayoutVars>
      </dgm:prSet>
      <dgm:spPr/>
      <dgm:t>
        <a:bodyPr/>
        <a:lstStyle/>
        <a:p>
          <a:endParaRPr kumimoji="1" lang="ja-JP" altLang="en-US"/>
        </a:p>
      </dgm:t>
    </dgm:pt>
    <dgm:pt modelId="{CC15E249-FBE9-4467-9443-A97FEDDC5669}" type="pres">
      <dgm:prSet presAssocID="{9FF935F3-6F03-44B5-8816-AD943AAD8A57}" presName="descendantText" presStyleLbl="alignAccFollowNode1" presStyleIdx="1" presStyleCnt="4" custScaleY="124507">
        <dgm:presLayoutVars>
          <dgm:bulletEnabled val="1"/>
        </dgm:presLayoutVars>
      </dgm:prSet>
      <dgm:spPr/>
      <dgm:t>
        <a:bodyPr/>
        <a:lstStyle/>
        <a:p>
          <a:endParaRPr kumimoji="1" lang="ja-JP" altLang="en-US"/>
        </a:p>
      </dgm:t>
    </dgm:pt>
    <dgm:pt modelId="{DD1D1DFC-0A93-4BCE-A6DF-640675B52A6C}" type="pres">
      <dgm:prSet presAssocID="{6076A0E4-F90A-49A3-968F-C4D40CF5C88D}" presName="sp" presStyleCnt="0"/>
      <dgm:spPr/>
    </dgm:pt>
    <dgm:pt modelId="{2284444A-590A-4374-A5AD-38F032B86732}" type="pres">
      <dgm:prSet presAssocID="{23F9AAEE-5EF7-4BB9-A16F-2486E29F9243}" presName="linNode" presStyleCnt="0"/>
      <dgm:spPr/>
    </dgm:pt>
    <dgm:pt modelId="{322AF56D-73F9-452B-98E4-719E4DD86766}" type="pres">
      <dgm:prSet presAssocID="{23F9AAEE-5EF7-4BB9-A16F-2486E29F9243}" presName="parentText" presStyleLbl="node1" presStyleIdx="2" presStyleCnt="4">
        <dgm:presLayoutVars>
          <dgm:chMax val="1"/>
          <dgm:bulletEnabled val="1"/>
        </dgm:presLayoutVars>
      </dgm:prSet>
      <dgm:spPr/>
      <dgm:t>
        <a:bodyPr/>
        <a:lstStyle/>
        <a:p>
          <a:endParaRPr kumimoji="1" lang="ja-JP" altLang="en-US"/>
        </a:p>
      </dgm:t>
    </dgm:pt>
    <dgm:pt modelId="{B776D72D-4F21-4644-AFD1-B11A5900FC7A}" type="pres">
      <dgm:prSet presAssocID="{23F9AAEE-5EF7-4BB9-A16F-2486E29F9243}" presName="descendantText" presStyleLbl="alignAccFollowNode1" presStyleIdx="2" presStyleCnt="4" custScaleY="147678">
        <dgm:presLayoutVars>
          <dgm:bulletEnabled val="1"/>
        </dgm:presLayoutVars>
      </dgm:prSet>
      <dgm:spPr/>
      <dgm:t>
        <a:bodyPr/>
        <a:lstStyle/>
        <a:p>
          <a:endParaRPr kumimoji="1" lang="ja-JP" altLang="en-US"/>
        </a:p>
      </dgm:t>
    </dgm:pt>
    <dgm:pt modelId="{34DA17BF-BD18-4686-97A5-AFDD85AF4A66}" type="pres">
      <dgm:prSet presAssocID="{8E2FB7A2-40E6-4420-A697-FBB1A6B1AC3B}" presName="sp" presStyleCnt="0"/>
      <dgm:spPr/>
    </dgm:pt>
    <dgm:pt modelId="{BF6C47D2-3DA3-470A-8F2E-DFDE3B0BC21A}" type="pres">
      <dgm:prSet presAssocID="{AF5CCB53-7288-42D5-A1DC-32938B959F19}" presName="linNode" presStyleCnt="0"/>
      <dgm:spPr/>
    </dgm:pt>
    <dgm:pt modelId="{11AEF8C8-86CD-4596-987F-350265C01F15}" type="pres">
      <dgm:prSet presAssocID="{AF5CCB53-7288-42D5-A1DC-32938B959F19}" presName="parentText" presStyleLbl="node1" presStyleIdx="3" presStyleCnt="4">
        <dgm:presLayoutVars>
          <dgm:chMax val="1"/>
          <dgm:bulletEnabled val="1"/>
        </dgm:presLayoutVars>
      </dgm:prSet>
      <dgm:spPr/>
      <dgm:t>
        <a:bodyPr/>
        <a:lstStyle/>
        <a:p>
          <a:endParaRPr kumimoji="1" lang="ja-JP" altLang="en-US"/>
        </a:p>
      </dgm:t>
    </dgm:pt>
    <dgm:pt modelId="{C8C54752-1F3D-49F0-8CD7-1EFC1AC14CAC}" type="pres">
      <dgm:prSet presAssocID="{AF5CCB53-7288-42D5-A1DC-32938B959F19}" presName="descendantText" presStyleLbl="alignAccFollowNode1" presStyleIdx="3" presStyleCnt="4">
        <dgm:presLayoutVars>
          <dgm:bulletEnabled val="1"/>
        </dgm:presLayoutVars>
      </dgm:prSet>
      <dgm:spPr/>
      <dgm:t>
        <a:bodyPr/>
        <a:lstStyle/>
        <a:p>
          <a:endParaRPr kumimoji="1" lang="ja-JP" altLang="en-US"/>
        </a:p>
      </dgm:t>
    </dgm:pt>
  </dgm:ptLst>
  <dgm:cxnLst>
    <dgm:cxn modelId="{95F86412-E938-4C6E-8FA7-2A728467BD44}" srcId="{AF5CCB53-7288-42D5-A1DC-32938B959F19}" destId="{A76774B5-21D5-4358-8617-5D76EFE37BAC}" srcOrd="0" destOrd="0" parTransId="{D303916D-A77D-4B79-AD27-E0F3BAB9D729}" sibTransId="{380116CF-3E69-438C-88F3-ADE3A62CC500}"/>
    <dgm:cxn modelId="{C2A6B235-A74C-478D-BD8C-E677308FB62E}" type="presOf" srcId="{9FF935F3-6F03-44B5-8816-AD943AAD8A57}" destId="{5465A083-5271-49A6-A680-F08153276C9E}" srcOrd="0" destOrd="0" presId="urn:microsoft.com/office/officeart/2005/8/layout/vList5"/>
    <dgm:cxn modelId="{67B2258E-60B7-4D39-9119-D416F7005052}" srcId="{1A62A138-931E-4BD1-9681-26ABBE40B74B}" destId="{9D9D52D7-2BDF-4734-AD2A-CCB41CBE9F06}" srcOrd="0" destOrd="0" parTransId="{ABE061E2-E4E4-4BF6-A779-70DD234A7F2B}" sibTransId="{CCEFCF64-D21A-471B-84D0-BA1A5DA7F42F}"/>
    <dgm:cxn modelId="{8D5F5871-9394-40D3-8FF1-6A5286FA7049}" type="presOf" srcId="{6AEBA4C5-BA4D-496A-940A-428A8AE4D915}" destId="{C8C54752-1F3D-49F0-8CD7-1EFC1AC14CAC}" srcOrd="0" destOrd="2" presId="urn:microsoft.com/office/officeart/2005/8/layout/vList5"/>
    <dgm:cxn modelId="{EEA40150-B6E1-4214-A8B0-FB0FE9D3D50E}" type="presOf" srcId="{DE8E158D-7A18-4F95-AD7E-0978D753BC28}" destId="{CC15E249-FBE9-4467-9443-A97FEDDC5669}" srcOrd="0" destOrd="3" presId="urn:microsoft.com/office/officeart/2005/8/layout/vList5"/>
    <dgm:cxn modelId="{43AD4299-5A31-49E2-9F0C-F672AFFB62D4}" type="presOf" srcId="{41F15842-7108-424F-842C-55F79D56735F}" destId="{63171045-85E7-41C2-AC02-B856538CAEF6}" srcOrd="0" destOrd="0" presId="urn:microsoft.com/office/officeart/2005/8/layout/vList5"/>
    <dgm:cxn modelId="{97050573-6C4B-4BEB-B730-1E382F1B3165}" srcId="{9FF935F3-6F03-44B5-8816-AD943AAD8A57}" destId="{D111EF5D-772F-4BC0-A3A4-7C7C44433D77}" srcOrd="0" destOrd="0" parTransId="{CF1A82D4-C10B-4E1E-AA44-67E1F2243EE6}" sibTransId="{568BF64E-5073-4B47-BB3C-653AD9E64E6E}"/>
    <dgm:cxn modelId="{43836C27-20A5-4C40-9FE2-2204D1BB9F09}" srcId="{9D9D52D7-2BDF-4734-AD2A-CCB41CBE9F06}" destId="{FD9B2548-9A75-4A80-AAF6-7F70DF6D3880}" srcOrd="3" destOrd="0" parTransId="{CD67E49F-8F2B-4891-8C96-435ACA9AE5BA}" sibTransId="{250B7DE6-A5D8-463E-8BA6-F661EA4CB9F1}"/>
    <dgm:cxn modelId="{33E12531-ADD5-4787-AFA9-36815333609B}" srcId="{23F9AAEE-5EF7-4BB9-A16F-2486E29F9243}" destId="{7679B658-8AF7-42CF-A4D8-A9FFBFC045B3}" srcOrd="2" destOrd="0" parTransId="{87C4D247-7E56-4C00-9C41-FB03714BC93E}" sibTransId="{AA80D6A0-228F-4FE5-8C8E-E8C342294634}"/>
    <dgm:cxn modelId="{55FD27B4-A313-4284-A668-9DD53ADAF64D}" srcId="{1A62A138-931E-4BD1-9681-26ABBE40B74B}" destId="{23F9AAEE-5EF7-4BB9-A16F-2486E29F9243}" srcOrd="2" destOrd="0" parTransId="{9D6E2A6D-7378-4FE3-9169-71BD01B08B58}" sibTransId="{8E2FB7A2-40E6-4420-A697-FBB1A6B1AC3B}"/>
    <dgm:cxn modelId="{A524C195-C840-4780-9BE8-23A60BD17A59}" type="presOf" srcId="{A76774B5-21D5-4358-8617-5D76EFE37BAC}" destId="{C8C54752-1F3D-49F0-8CD7-1EFC1AC14CAC}" srcOrd="0" destOrd="0" presId="urn:microsoft.com/office/officeart/2005/8/layout/vList5"/>
    <dgm:cxn modelId="{84044687-B9D6-496A-A90D-A74D47275D2E}" type="presOf" srcId="{4F47E881-4427-4C74-886C-2474356271FD}" destId="{C8C54752-1F3D-49F0-8CD7-1EFC1AC14CAC}" srcOrd="0" destOrd="1" presId="urn:microsoft.com/office/officeart/2005/8/layout/vList5"/>
    <dgm:cxn modelId="{CFA8CEA7-66C9-46EF-948D-0B8A54407426}" type="presOf" srcId="{D111EF5D-772F-4BC0-A3A4-7C7C44433D77}" destId="{CC15E249-FBE9-4467-9443-A97FEDDC5669}" srcOrd="0" destOrd="0" presId="urn:microsoft.com/office/officeart/2005/8/layout/vList5"/>
    <dgm:cxn modelId="{1239C46B-90ED-47B8-B3C9-FBD26CF6CF9F}" srcId="{9D9D52D7-2BDF-4734-AD2A-CCB41CBE9F06}" destId="{41F15842-7108-424F-842C-55F79D56735F}" srcOrd="0" destOrd="0" parTransId="{6DFE152F-C718-465F-85AC-88935368291F}" sibTransId="{D72BBF22-0997-4F10-A4D5-18135EE3BABB}"/>
    <dgm:cxn modelId="{9B3EA97B-EC6F-48C8-95BF-6F7951766009}" type="presOf" srcId="{213B629C-289D-40A4-BD3F-0AA95A60C471}" destId="{63171045-85E7-41C2-AC02-B856538CAEF6}" srcOrd="0" destOrd="1" presId="urn:microsoft.com/office/officeart/2005/8/layout/vList5"/>
    <dgm:cxn modelId="{1E1D5F04-F368-4EE7-96C8-CDC780039E2D}" type="presOf" srcId="{9D9D52D7-2BDF-4734-AD2A-CCB41CBE9F06}" destId="{BE77E4C0-1DD5-4CF1-8CDA-D035EB5CCBC6}" srcOrd="0" destOrd="0" presId="urn:microsoft.com/office/officeart/2005/8/layout/vList5"/>
    <dgm:cxn modelId="{3A4045F5-DDE1-49A7-8899-B024EFEDD0BD}" type="presOf" srcId="{FE68596B-1C2C-4073-9AF3-36F78C484C45}" destId="{B776D72D-4F21-4644-AFD1-B11A5900FC7A}" srcOrd="0" destOrd="1" presId="urn:microsoft.com/office/officeart/2005/8/layout/vList5"/>
    <dgm:cxn modelId="{62767E8D-42AC-4580-819E-9680105FECBD}" type="presOf" srcId="{FD9B2548-9A75-4A80-AAF6-7F70DF6D3880}" destId="{63171045-85E7-41C2-AC02-B856538CAEF6}" srcOrd="0" destOrd="3" presId="urn:microsoft.com/office/officeart/2005/8/layout/vList5"/>
    <dgm:cxn modelId="{B2484627-D86E-44DA-BC33-24848A7E33FB}" type="presOf" srcId="{1A62A138-931E-4BD1-9681-26ABBE40B74B}" destId="{2B5B5C1F-CA4D-4E45-9510-A014C64CCAF4}" srcOrd="0" destOrd="0" presId="urn:microsoft.com/office/officeart/2005/8/layout/vList5"/>
    <dgm:cxn modelId="{052B0E49-7E1C-4FC0-A5A3-C5FFEAD45D2A}" type="presOf" srcId="{7679B658-8AF7-42CF-A4D8-A9FFBFC045B3}" destId="{B776D72D-4F21-4644-AFD1-B11A5900FC7A}" srcOrd="0" destOrd="2" presId="urn:microsoft.com/office/officeart/2005/8/layout/vList5"/>
    <dgm:cxn modelId="{D07A7FAE-FEB7-4B15-BCD5-8A89F3D88DDD}" srcId="{1A62A138-931E-4BD1-9681-26ABBE40B74B}" destId="{9FF935F3-6F03-44B5-8816-AD943AAD8A57}" srcOrd="1" destOrd="0" parTransId="{CA391176-24FF-4397-8077-F1FE4A319E96}" sibTransId="{6076A0E4-F90A-49A3-968F-C4D40CF5C88D}"/>
    <dgm:cxn modelId="{D5BC72F7-9FC7-4618-A2F7-4A9A814D2443}" srcId="{23F9AAEE-5EF7-4BB9-A16F-2486E29F9243}" destId="{28303C33-4857-4972-824E-D27255315D84}" srcOrd="0" destOrd="0" parTransId="{49B27306-FCDA-4DF4-8267-858680B996A3}" sibTransId="{5F0517D6-F02A-4DF7-80A1-F153CF9BBF38}"/>
    <dgm:cxn modelId="{38ECD228-6978-4F3D-A777-01BECC2A53D4}" srcId="{9D9D52D7-2BDF-4734-AD2A-CCB41CBE9F06}" destId="{95ABE1B1-0486-45DF-9118-CE9FA0D7B6A6}" srcOrd="2" destOrd="0" parTransId="{D3BF2568-92F4-48CF-8A22-039ACEA63DAB}" sibTransId="{D94EDE18-6A13-4CC1-8322-79CC6D0ADDC1}"/>
    <dgm:cxn modelId="{60FC6B2E-A70D-4EB9-8D9B-C79D3CE7A631}" type="presOf" srcId="{23F9AAEE-5EF7-4BB9-A16F-2486E29F9243}" destId="{322AF56D-73F9-452B-98E4-719E4DD86766}" srcOrd="0" destOrd="0" presId="urn:microsoft.com/office/officeart/2005/8/layout/vList5"/>
    <dgm:cxn modelId="{39A9AA86-1F59-40E2-B495-C61438161370}" srcId="{9D9D52D7-2BDF-4734-AD2A-CCB41CBE9F06}" destId="{213B629C-289D-40A4-BD3F-0AA95A60C471}" srcOrd="1" destOrd="0" parTransId="{08B7CA46-30BE-4701-BF3A-F79526D0771B}" sibTransId="{A22724F0-5149-4FC1-87EF-C32ED502207B}"/>
    <dgm:cxn modelId="{3ADE5138-ED43-4ABD-A313-389B516BB64A}" srcId="{AF5CCB53-7288-42D5-A1DC-32938B959F19}" destId="{6AEBA4C5-BA4D-496A-940A-428A8AE4D915}" srcOrd="2" destOrd="0" parTransId="{6714FA59-8924-460A-BE95-1C18C698D95E}" sibTransId="{8C7A236F-54FF-447B-B1C4-20150B7BB22F}"/>
    <dgm:cxn modelId="{EB77BC35-0CC1-4108-A5BC-188A66CD6893}" type="presOf" srcId="{28303C33-4857-4972-824E-D27255315D84}" destId="{B776D72D-4F21-4644-AFD1-B11A5900FC7A}" srcOrd="0" destOrd="0" presId="urn:microsoft.com/office/officeart/2005/8/layout/vList5"/>
    <dgm:cxn modelId="{497785AB-0A14-416A-8B62-4EEC314264B3}" type="presOf" srcId="{E208D571-3A7A-46E5-8BBD-650442A3878F}" destId="{CC15E249-FBE9-4467-9443-A97FEDDC5669}" srcOrd="0" destOrd="1" presId="urn:microsoft.com/office/officeart/2005/8/layout/vList5"/>
    <dgm:cxn modelId="{AC450744-2749-4618-B4E2-D8E6616FDD92}" srcId="{AF5CCB53-7288-42D5-A1DC-32938B959F19}" destId="{4F47E881-4427-4C74-886C-2474356271FD}" srcOrd="1" destOrd="0" parTransId="{5A9B8991-BC71-4F25-938C-3E4F99B66AD4}" sibTransId="{92B1BB8F-70B1-4746-96E1-F1C1549035AE}"/>
    <dgm:cxn modelId="{5A750A4F-9B97-4BBB-899A-07199253087F}" srcId="{23F9AAEE-5EF7-4BB9-A16F-2486E29F9243}" destId="{FE68596B-1C2C-4073-9AF3-36F78C484C45}" srcOrd="1" destOrd="0" parTransId="{D28B5104-22FC-49EF-960C-D786167FA746}" sibTransId="{E6CAC8AE-1835-495F-9A30-7230AABBFF79}"/>
    <dgm:cxn modelId="{F08F1E20-F726-4267-9AB8-CA0CAC298D19}" srcId="{9FF935F3-6F03-44B5-8816-AD943AAD8A57}" destId="{E208D571-3A7A-46E5-8BBD-650442A3878F}" srcOrd="1" destOrd="0" parTransId="{D4848E00-2905-44DD-A01C-8E04E79BCC0F}" sibTransId="{6194CF5C-D91D-4477-A8FD-B2C60BBE2525}"/>
    <dgm:cxn modelId="{210D00E6-BA5F-4747-BF81-841A3381B41D}" type="presOf" srcId="{95ABE1B1-0486-45DF-9118-CE9FA0D7B6A6}" destId="{63171045-85E7-41C2-AC02-B856538CAEF6}" srcOrd="0" destOrd="2" presId="urn:microsoft.com/office/officeart/2005/8/layout/vList5"/>
    <dgm:cxn modelId="{8867B64E-DB28-44C4-AAD4-19464BDC6529}" srcId="{9FF935F3-6F03-44B5-8816-AD943AAD8A57}" destId="{EBB477B1-7E68-4A0E-AB44-6A4E8D86EFA2}" srcOrd="2" destOrd="0" parTransId="{91E6AC17-57F4-4959-861B-73E34D799713}" sibTransId="{8C920555-115A-4A93-A548-9BD2ED90744C}"/>
    <dgm:cxn modelId="{8B02A3B5-C08C-4934-B656-CFE63FCEE67A}" srcId="{23F9AAEE-5EF7-4BB9-A16F-2486E29F9243}" destId="{43EEAB0B-14C5-4BE8-968C-6B313F83A626}" srcOrd="3" destOrd="0" parTransId="{4D081BF5-41C5-4B2C-B715-FBDD70ECB497}" sibTransId="{B1AF27E8-33A9-4FCE-8817-CB5F1CD6D359}"/>
    <dgm:cxn modelId="{5CC7F163-DD66-40F1-B500-8BA8B68FF27E}" type="presOf" srcId="{43EEAB0B-14C5-4BE8-968C-6B313F83A626}" destId="{B776D72D-4F21-4644-AFD1-B11A5900FC7A}" srcOrd="0" destOrd="3" presId="urn:microsoft.com/office/officeart/2005/8/layout/vList5"/>
    <dgm:cxn modelId="{34063EBD-CE20-4703-9ADB-8F95DC79C5B4}" srcId="{1A62A138-931E-4BD1-9681-26ABBE40B74B}" destId="{AF5CCB53-7288-42D5-A1DC-32938B959F19}" srcOrd="3" destOrd="0" parTransId="{CF60A681-8368-4300-A46D-612F82D09657}" sibTransId="{8090325C-36C8-4F67-9E80-168DD7E0BD42}"/>
    <dgm:cxn modelId="{B4F649EA-B582-4955-B485-385EDE63EB52}" type="presOf" srcId="{EBB477B1-7E68-4A0E-AB44-6A4E8D86EFA2}" destId="{CC15E249-FBE9-4467-9443-A97FEDDC5669}" srcOrd="0" destOrd="2" presId="urn:microsoft.com/office/officeart/2005/8/layout/vList5"/>
    <dgm:cxn modelId="{4BCFD353-8107-4A4D-89E7-775AA2C98A8A}" srcId="{9FF935F3-6F03-44B5-8816-AD943AAD8A57}" destId="{DE8E158D-7A18-4F95-AD7E-0978D753BC28}" srcOrd="3" destOrd="0" parTransId="{13BB96CC-7100-446A-8575-3D9541AC6450}" sibTransId="{1FA26974-5FCB-4016-9FE5-7721E2A3CF2D}"/>
    <dgm:cxn modelId="{F25C4B45-CBBA-41E3-8455-F7A0A0847932}" type="presOf" srcId="{AF5CCB53-7288-42D5-A1DC-32938B959F19}" destId="{11AEF8C8-86CD-4596-987F-350265C01F15}" srcOrd="0" destOrd="0" presId="urn:microsoft.com/office/officeart/2005/8/layout/vList5"/>
    <dgm:cxn modelId="{920F0CD4-C718-4513-9A8E-C6604664ECD7}" type="presParOf" srcId="{2B5B5C1F-CA4D-4E45-9510-A014C64CCAF4}" destId="{1C095E5D-599E-4852-8D14-55398F87C35A}" srcOrd="0" destOrd="0" presId="urn:microsoft.com/office/officeart/2005/8/layout/vList5"/>
    <dgm:cxn modelId="{87613AD4-459C-4C9F-97E7-7C20B1E90773}" type="presParOf" srcId="{1C095E5D-599E-4852-8D14-55398F87C35A}" destId="{BE77E4C0-1DD5-4CF1-8CDA-D035EB5CCBC6}" srcOrd="0" destOrd="0" presId="urn:microsoft.com/office/officeart/2005/8/layout/vList5"/>
    <dgm:cxn modelId="{54B1ED1E-367B-43F2-B0E2-BFCC29DC3096}" type="presParOf" srcId="{1C095E5D-599E-4852-8D14-55398F87C35A}" destId="{63171045-85E7-41C2-AC02-B856538CAEF6}" srcOrd="1" destOrd="0" presId="urn:microsoft.com/office/officeart/2005/8/layout/vList5"/>
    <dgm:cxn modelId="{2B78336F-A0AF-40E8-B439-4DD925436F29}" type="presParOf" srcId="{2B5B5C1F-CA4D-4E45-9510-A014C64CCAF4}" destId="{E158C107-96AE-4F82-94BA-BD396EC03B62}" srcOrd="1" destOrd="0" presId="urn:microsoft.com/office/officeart/2005/8/layout/vList5"/>
    <dgm:cxn modelId="{E5CD6693-DBF1-419C-99B3-E3CCF14CCC2F}" type="presParOf" srcId="{2B5B5C1F-CA4D-4E45-9510-A014C64CCAF4}" destId="{245A1426-E1C8-4F42-BAB1-BACDA00DDE31}" srcOrd="2" destOrd="0" presId="urn:microsoft.com/office/officeart/2005/8/layout/vList5"/>
    <dgm:cxn modelId="{E5B32BC2-9029-4503-BE63-D7DCA1A6E415}" type="presParOf" srcId="{245A1426-E1C8-4F42-BAB1-BACDA00DDE31}" destId="{5465A083-5271-49A6-A680-F08153276C9E}" srcOrd="0" destOrd="0" presId="urn:microsoft.com/office/officeart/2005/8/layout/vList5"/>
    <dgm:cxn modelId="{E2D8D16C-3BCC-43D9-9763-B60E4ACBBF9C}" type="presParOf" srcId="{245A1426-E1C8-4F42-BAB1-BACDA00DDE31}" destId="{CC15E249-FBE9-4467-9443-A97FEDDC5669}" srcOrd="1" destOrd="0" presId="urn:microsoft.com/office/officeart/2005/8/layout/vList5"/>
    <dgm:cxn modelId="{6B6704F5-E851-4C5B-A1CB-3C1ACE6EB24C}" type="presParOf" srcId="{2B5B5C1F-CA4D-4E45-9510-A014C64CCAF4}" destId="{DD1D1DFC-0A93-4BCE-A6DF-640675B52A6C}" srcOrd="3" destOrd="0" presId="urn:microsoft.com/office/officeart/2005/8/layout/vList5"/>
    <dgm:cxn modelId="{230B5B2A-56C6-45C3-BAEB-40426A52D6E4}" type="presParOf" srcId="{2B5B5C1F-CA4D-4E45-9510-A014C64CCAF4}" destId="{2284444A-590A-4374-A5AD-38F032B86732}" srcOrd="4" destOrd="0" presId="urn:microsoft.com/office/officeart/2005/8/layout/vList5"/>
    <dgm:cxn modelId="{2D1ECA5F-AF7A-4F19-8153-5DE53F5A713E}" type="presParOf" srcId="{2284444A-590A-4374-A5AD-38F032B86732}" destId="{322AF56D-73F9-452B-98E4-719E4DD86766}" srcOrd="0" destOrd="0" presId="urn:microsoft.com/office/officeart/2005/8/layout/vList5"/>
    <dgm:cxn modelId="{34E38F4F-2719-4962-B75F-06B6C5C2A84F}" type="presParOf" srcId="{2284444A-590A-4374-A5AD-38F032B86732}" destId="{B776D72D-4F21-4644-AFD1-B11A5900FC7A}" srcOrd="1" destOrd="0" presId="urn:microsoft.com/office/officeart/2005/8/layout/vList5"/>
    <dgm:cxn modelId="{8AAD7C55-7EA1-4D8A-98AB-57704BE9E002}" type="presParOf" srcId="{2B5B5C1F-CA4D-4E45-9510-A014C64CCAF4}" destId="{34DA17BF-BD18-4686-97A5-AFDD85AF4A66}" srcOrd="5" destOrd="0" presId="urn:microsoft.com/office/officeart/2005/8/layout/vList5"/>
    <dgm:cxn modelId="{62C927F4-5289-48B8-8BF9-CC069414F686}" type="presParOf" srcId="{2B5B5C1F-CA4D-4E45-9510-A014C64CCAF4}" destId="{BF6C47D2-3DA3-470A-8F2E-DFDE3B0BC21A}" srcOrd="6" destOrd="0" presId="urn:microsoft.com/office/officeart/2005/8/layout/vList5"/>
    <dgm:cxn modelId="{2E9D54BF-52D1-4859-8C98-C8FB4F6D228A}" type="presParOf" srcId="{BF6C47D2-3DA3-470A-8F2E-DFDE3B0BC21A}" destId="{11AEF8C8-86CD-4596-987F-350265C01F15}" srcOrd="0" destOrd="0" presId="urn:microsoft.com/office/officeart/2005/8/layout/vList5"/>
    <dgm:cxn modelId="{752E8660-E460-4A12-9525-1972AF11DCDD}" type="presParOf" srcId="{BF6C47D2-3DA3-470A-8F2E-DFDE3B0BC21A}" destId="{C8C54752-1F3D-49F0-8CD7-1EFC1AC14CA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02EC3-4D7D-4CC2-8E6F-C5522033ED1A}">
      <dsp:nvSpPr>
        <dsp:cNvPr id="0" name=""/>
        <dsp:cNvSpPr/>
      </dsp:nvSpPr>
      <dsp:spPr>
        <a:xfrm>
          <a:off x="0" y="489680"/>
          <a:ext cx="5764198" cy="658387"/>
        </a:xfrm>
        <a:prstGeom prst="roundRect">
          <a:avLst>
            <a:gd name="adj" fmla="val 10000"/>
          </a:avLst>
        </a:prstGeom>
        <a:solidFill>
          <a:schemeClr val="accent3">
            <a:lumMod val="20000"/>
            <a:lumOff val="80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kumimoji="1" lang="ja-JP" altLang="en-US" sz="2800" kern="1200" dirty="0"/>
            <a:t>いわゆる</a:t>
          </a:r>
          <a:r>
            <a:rPr kumimoji="1" lang="en-US" altLang="ja-JP" sz="4000" kern="1200" dirty="0"/>
            <a:t>『</a:t>
          </a:r>
          <a:r>
            <a:rPr kumimoji="1" lang="ja-JP" altLang="en-US" sz="4000" kern="1200" dirty="0"/>
            <a:t>意思決定支援</a:t>
          </a:r>
          <a:r>
            <a:rPr kumimoji="1" lang="en-US" altLang="ja-JP" sz="4000" kern="1200" dirty="0"/>
            <a:t>』</a:t>
          </a:r>
          <a:endParaRPr kumimoji="1" lang="ja-JP" altLang="en-US" sz="4000" kern="1200" dirty="0"/>
        </a:p>
      </dsp:txBody>
      <dsp:txXfrm>
        <a:off x="19283" y="508963"/>
        <a:ext cx="5725632" cy="619821"/>
      </dsp:txXfrm>
    </dsp:sp>
    <dsp:sp modelId="{A9B46A7C-49F9-4FA7-A1A0-58207A4F1071}">
      <dsp:nvSpPr>
        <dsp:cNvPr id="0" name=""/>
        <dsp:cNvSpPr/>
      </dsp:nvSpPr>
      <dsp:spPr>
        <a:xfrm>
          <a:off x="576419" y="1148068"/>
          <a:ext cx="579150" cy="1126980"/>
        </a:xfrm>
        <a:custGeom>
          <a:avLst/>
          <a:gdLst/>
          <a:ahLst/>
          <a:cxnLst/>
          <a:rect l="0" t="0" r="0" b="0"/>
          <a:pathLst>
            <a:path>
              <a:moveTo>
                <a:pt x="0" y="0"/>
              </a:moveTo>
              <a:lnTo>
                <a:pt x="0" y="1126980"/>
              </a:lnTo>
              <a:lnTo>
                <a:pt x="579150" y="1126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C7923A-3040-4357-BBEE-02D55BBC300C}">
      <dsp:nvSpPr>
        <dsp:cNvPr id="0" name=""/>
        <dsp:cNvSpPr/>
      </dsp:nvSpPr>
      <dsp:spPr>
        <a:xfrm>
          <a:off x="1155570" y="1965888"/>
          <a:ext cx="7413381" cy="618320"/>
        </a:xfrm>
        <a:prstGeom prst="roundRect">
          <a:avLst>
            <a:gd name="adj" fmla="val 10000"/>
          </a:avLst>
        </a:prstGeom>
        <a:solidFill>
          <a:schemeClr val="accent3">
            <a:lumMod val="20000"/>
            <a:lumOff val="80000"/>
          </a:schemeClr>
        </a:soli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kumimoji="1" lang="ja-JP" altLang="en-US" sz="2600" kern="1200" dirty="0"/>
            <a:t>支援付き意思決定（の支援）＝</a:t>
          </a:r>
          <a:r>
            <a:rPr kumimoji="1" lang="ja-JP" altLang="en-US" sz="2600" b="1" u="sng" kern="1200" dirty="0">
              <a:solidFill>
                <a:srgbClr val="FF0000"/>
              </a:solidFill>
            </a:rPr>
            <a:t>本人が</a:t>
          </a:r>
          <a:r>
            <a:rPr kumimoji="1" lang="ja-JP" altLang="en-US" sz="2600" kern="1200" dirty="0"/>
            <a:t>意思決定主体</a:t>
          </a:r>
        </a:p>
      </dsp:txBody>
      <dsp:txXfrm>
        <a:off x="1173680" y="1983998"/>
        <a:ext cx="7377161" cy="582100"/>
      </dsp:txXfrm>
    </dsp:sp>
    <dsp:sp modelId="{7886147C-1BD1-4EE1-9436-7450044FAC23}">
      <dsp:nvSpPr>
        <dsp:cNvPr id="0" name=""/>
        <dsp:cNvSpPr/>
      </dsp:nvSpPr>
      <dsp:spPr>
        <a:xfrm>
          <a:off x="576419" y="1148068"/>
          <a:ext cx="667489" cy="2370995"/>
        </a:xfrm>
        <a:custGeom>
          <a:avLst/>
          <a:gdLst/>
          <a:ahLst/>
          <a:cxnLst/>
          <a:rect l="0" t="0" r="0" b="0"/>
          <a:pathLst>
            <a:path>
              <a:moveTo>
                <a:pt x="0" y="0"/>
              </a:moveTo>
              <a:lnTo>
                <a:pt x="0" y="2370995"/>
              </a:lnTo>
              <a:lnTo>
                <a:pt x="667489" y="2370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CFA7B4-9A66-42E5-B5AA-BFBD95C828B7}">
      <dsp:nvSpPr>
        <dsp:cNvPr id="0" name=""/>
        <dsp:cNvSpPr/>
      </dsp:nvSpPr>
      <dsp:spPr>
        <a:xfrm>
          <a:off x="1243909" y="3257530"/>
          <a:ext cx="7184614" cy="523066"/>
        </a:xfrm>
        <a:prstGeom prst="roundRect">
          <a:avLst>
            <a:gd name="adj" fmla="val 10000"/>
          </a:avLst>
        </a:prstGeom>
        <a:solidFill>
          <a:schemeClr val="accent3">
            <a:lumMod val="20000"/>
            <a:lumOff val="80000"/>
          </a:schemeClr>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lvl="0" algn="l" defTabSz="1155700">
            <a:lnSpc>
              <a:spcPct val="90000"/>
            </a:lnSpc>
            <a:spcBef>
              <a:spcPct val="0"/>
            </a:spcBef>
            <a:spcAft>
              <a:spcPct val="35000"/>
            </a:spcAft>
          </a:pPr>
          <a:r>
            <a:rPr kumimoji="1" lang="ja-JP" altLang="en-US" sz="2600" kern="1200" dirty="0"/>
            <a:t>代理代行決定＝</a:t>
          </a:r>
          <a:r>
            <a:rPr kumimoji="1" lang="ja-JP" altLang="en-US" sz="2600" u="sng" kern="1200" dirty="0">
              <a:solidFill>
                <a:srgbClr val="FF0000"/>
              </a:solidFill>
            </a:rPr>
            <a:t>第三者が</a:t>
          </a:r>
          <a:r>
            <a:rPr kumimoji="1" lang="ja-JP" altLang="en-US" sz="2600" kern="1200" dirty="0"/>
            <a:t>意思決定主体</a:t>
          </a:r>
        </a:p>
      </dsp:txBody>
      <dsp:txXfrm>
        <a:off x="1259229" y="3272850"/>
        <a:ext cx="7153974" cy="492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71045-85E7-41C2-AC02-B856538CAEF6}">
      <dsp:nvSpPr>
        <dsp:cNvPr id="0" name=""/>
        <dsp:cNvSpPr/>
      </dsp:nvSpPr>
      <dsp:spPr>
        <a:xfrm rot="5400000">
          <a:off x="4921370" y="-1960082"/>
          <a:ext cx="1338585" cy="5261800"/>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t>日常の意思決定支援</a:t>
          </a:r>
          <a:r>
            <a:rPr kumimoji="1" lang="ja-JP" altLang="en-US" sz="1400" kern="1200" dirty="0"/>
            <a:t>（意思疎通支援</a:t>
          </a:r>
          <a:r>
            <a:rPr kumimoji="1" lang="en-US" altLang="ja-JP" sz="1400" kern="1200" dirty="0"/>
            <a:t>,</a:t>
          </a:r>
          <a:r>
            <a:rPr kumimoji="1" lang="ja-JP" altLang="en-US" sz="1400" kern="1200" dirty="0"/>
            <a:t>意思形成支援</a:t>
          </a:r>
          <a:r>
            <a:rPr kumimoji="1" lang="en-US" altLang="ja-JP" sz="1400" kern="1200" dirty="0"/>
            <a:t>,</a:t>
          </a:r>
          <a:r>
            <a:rPr kumimoji="1" lang="ja-JP" altLang="en-US" sz="1400" kern="1200" dirty="0"/>
            <a:t>環境調整）</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a:t>危急時の意思決定支援／レスキュー・モデル</a:t>
          </a:r>
        </a:p>
        <a:p>
          <a:pPr marL="114300" lvl="1" indent="-114300" algn="l" defTabSz="666750">
            <a:lnSpc>
              <a:spcPct val="90000"/>
            </a:lnSpc>
            <a:spcBef>
              <a:spcPct val="0"/>
            </a:spcBef>
            <a:spcAft>
              <a:spcPct val="15000"/>
            </a:spcAft>
            <a:buChar char="••"/>
          </a:pPr>
          <a:r>
            <a:rPr kumimoji="1" lang="ja-JP" altLang="en-US" sz="1500" kern="1200" dirty="0"/>
            <a:t>困難な人の支援／</a:t>
          </a:r>
          <a:r>
            <a:rPr kumimoji="1" lang="ja-JP" altLang="en-US" sz="1400" kern="1200" dirty="0"/>
            <a:t>コミュニケーション</a:t>
          </a:r>
          <a:r>
            <a:rPr kumimoji="1" lang="ja-JP" altLang="en-US" sz="1500" kern="1200" dirty="0"/>
            <a:t>の工夫</a:t>
          </a:r>
        </a:p>
        <a:p>
          <a:pPr marL="114300" lvl="1" indent="-114300" algn="l" defTabSz="666750">
            <a:lnSpc>
              <a:spcPct val="90000"/>
            </a:lnSpc>
            <a:spcBef>
              <a:spcPct val="0"/>
            </a:spcBef>
            <a:spcAft>
              <a:spcPct val="15000"/>
            </a:spcAft>
            <a:buChar char="••"/>
          </a:pPr>
          <a:r>
            <a:rPr kumimoji="1" lang="ja-JP" altLang="en-US" sz="1500" kern="1200" dirty="0"/>
            <a:t>「意思と選好」の活用</a:t>
          </a:r>
        </a:p>
      </dsp:txBody>
      <dsp:txXfrm rot="-5400000">
        <a:off x="2959763" y="66869"/>
        <a:ext cx="5196456" cy="1207897"/>
      </dsp:txXfrm>
    </dsp:sp>
    <dsp:sp modelId="{BE77E4C0-1DD5-4CF1-8CDA-D035EB5CCBC6}">
      <dsp:nvSpPr>
        <dsp:cNvPr id="0" name=""/>
        <dsp:cNvSpPr/>
      </dsp:nvSpPr>
      <dsp:spPr>
        <a:xfrm>
          <a:off x="0" y="40009"/>
          <a:ext cx="295976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kumimoji="1" lang="ja-JP" altLang="en-US" sz="2600" kern="1200" dirty="0">
              <a:solidFill>
                <a:schemeClr val="tx1"/>
              </a:solidFill>
            </a:rPr>
            <a:t>個々の意思決定場面に対する支援</a:t>
          </a:r>
        </a:p>
      </dsp:txBody>
      <dsp:txXfrm>
        <a:off x="61587" y="101596"/>
        <a:ext cx="2836588" cy="1138442"/>
      </dsp:txXfrm>
    </dsp:sp>
    <dsp:sp modelId="{CC15E249-FBE9-4467-9443-A97FEDDC5669}">
      <dsp:nvSpPr>
        <dsp:cNvPr id="0" name=""/>
        <dsp:cNvSpPr/>
      </dsp:nvSpPr>
      <dsp:spPr>
        <a:xfrm rot="5400000">
          <a:off x="4967807" y="-599472"/>
          <a:ext cx="1256640"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内発的動機づけ／自己効力感の形成／エンパワメント・モデル</a:t>
          </a:r>
        </a:p>
        <a:p>
          <a:pPr marL="114300" lvl="1" indent="-114300" algn="l" defTabSz="622300">
            <a:lnSpc>
              <a:spcPct val="90000"/>
            </a:lnSpc>
            <a:spcBef>
              <a:spcPct val="0"/>
            </a:spcBef>
            <a:spcAft>
              <a:spcPct val="15000"/>
            </a:spcAft>
            <a:buChar char="••"/>
          </a:pPr>
          <a:r>
            <a:rPr kumimoji="1" lang="ja-JP" altLang="en-US" sz="1400" kern="1200" dirty="0"/>
            <a:t>エクスプレス・ウィッシュ／小さくても自分自身の願い</a:t>
          </a:r>
        </a:p>
        <a:p>
          <a:pPr marL="114300" lvl="1" indent="-114300" algn="l" defTabSz="622300">
            <a:lnSpc>
              <a:spcPct val="90000"/>
            </a:lnSpc>
            <a:spcBef>
              <a:spcPct val="0"/>
            </a:spcBef>
            <a:spcAft>
              <a:spcPct val="15000"/>
            </a:spcAft>
            <a:buChar char="••"/>
          </a:pPr>
          <a:r>
            <a:rPr kumimoji="1" lang="ja-JP" altLang="en-US" sz="1400" kern="1200" dirty="0"/>
            <a:t>支援のチーム形成／チームも育つ／ストレングス・モデルとの関連</a:t>
          </a:r>
        </a:p>
        <a:p>
          <a:pPr marL="114300" lvl="1" indent="-114300" algn="l" defTabSz="622300">
            <a:lnSpc>
              <a:spcPct val="90000"/>
            </a:lnSpc>
            <a:spcBef>
              <a:spcPct val="0"/>
            </a:spcBef>
            <a:spcAft>
              <a:spcPct val="15000"/>
            </a:spcAft>
            <a:buChar char="••"/>
          </a:pPr>
          <a:r>
            <a:rPr kumimoji="1" lang="ja-JP" altLang="en-US" sz="1400" kern="1200" dirty="0"/>
            <a:t>決定支援に対する感度を高める</a:t>
          </a:r>
        </a:p>
      </dsp:txBody>
      <dsp:txXfrm rot="-5400000">
        <a:off x="2962655" y="1467024"/>
        <a:ext cx="5205600" cy="1133952"/>
      </dsp:txXfrm>
    </dsp:sp>
    <dsp:sp modelId="{5465A083-5271-49A6-A680-F08153276C9E}">
      <dsp:nvSpPr>
        <dsp:cNvPr id="0" name=""/>
        <dsp:cNvSpPr/>
      </dsp:nvSpPr>
      <dsp:spPr>
        <a:xfrm>
          <a:off x="0" y="1403191"/>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kumimoji="1" lang="ja-JP" altLang="en-US" sz="2600" kern="1200" dirty="0">
              <a:solidFill>
                <a:schemeClr val="tx1"/>
              </a:solidFill>
            </a:rPr>
            <a:t>意思決定を育てる／支援を育てる</a:t>
          </a:r>
        </a:p>
      </dsp:txBody>
      <dsp:txXfrm>
        <a:off x="61587" y="1464778"/>
        <a:ext cx="2839482" cy="1138442"/>
      </dsp:txXfrm>
    </dsp:sp>
    <dsp:sp modelId="{B776D72D-4F21-4644-AFD1-B11A5900FC7A}">
      <dsp:nvSpPr>
        <dsp:cNvPr id="0" name=""/>
        <dsp:cNvSpPr/>
      </dsp:nvSpPr>
      <dsp:spPr>
        <a:xfrm rot="5400000">
          <a:off x="4839951" y="844810"/>
          <a:ext cx="1490504" cy="5256662"/>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話しやすい場所、時間、相手、方法など</a:t>
          </a:r>
        </a:p>
        <a:p>
          <a:pPr marL="114300" lvl="1" indent="-114300" algn="l" defTabSz="622300">
            <a:lnSpc>
              <a:spcPct val="90000"/>
            </a:lnSpc>
            <a:spcBef>
              <a:spcPct val="0"/>
            </a:spcBef>
            <a:spcAft>
              <a:spcPct val="15000"/>
            </a:spcAft>
            <a:buChar char="••"/>
          </a:pPr>
          <a:r>
            <a:rPr kumimoji="1" lang="ja-JP" altLang="en-US" sz="1400" kern="1200" dirty="0"/>
            <a:t>意思決定支援に関する考え方、態度やルールの共有／保護からの踏み出し、「リスクの尊厳」</a:t>
          </a:r>
        </a:p>
        <a:p>
          <a:pPr marL="114300" lvl="1" indent="-114300" algn="l" defTabSz="622300">
            <a:lnSpc>
              <a:spcPct val="90000"/>
            </a:lnSpc>
            <a:spcBef>
              <a:spcPct val="0"/>
            </a:spcBef>
            <a:spcAft>
              <a:spcPct val="15000"/>
            </a:spcAft>
            <a:buChar char="••"/>
          </a:pPr>
          <a:r>
            <a:rPr kumimoji="1" lang="ja-JP" altLang="en-US" sz="1400" kern="1200" dirty="0"/>
            <a:t>研修の実施／協議の場の形成</a:t>
          </a:r>
        </a:p>
        <a:p>
          <a:pPr marL="114300" lvl="1" indent="-114300" algn="l" defTabSz="622300">
            <a:lnSpc>
              <a:spcPct val="90000"/>
            </a:lnSpc>
            <a:spcBef>
              <a:spcPct val="0"/>
            </a:spcBef>
            <a:spcAft>
              <a:spcPct val="15000"/>
            </a:spcAft>
            <a:buChar char="••"/>
          </a:pPr>
          <a:r>
            <a:rPr kumimoji="1" lang="ja-JP" altLang="en-US" sz="1400" kern="1200" dirty="0"/>
            <a:t>選好情報の収集・蓄積・共有・更新</a:t>
          </a:r>
        </a:p>
      </dsp:txBody>
      <dsp:txXfrm rot="-5400000">
        <a:off x="2956872" y="2800649"/>
        <a:ext cx="5183902" cy="1344984"/>
      </dsp:txXfrm>
    </dsp:sp>
    <dsp:sp modelId="{322AF56D-73F9-452B-98E4-719E4DD86766}">
      <dsp:nvSpPr>
        <dsp:cNvPr id="0" name=""/>
        <dsp:cNvSpPr/>
      </dsp:nvSpPr>
      <dsp:spPr>
        <a:xfrm>
          <a:off x="0" y="2842332"/>
          <a:ext cx="295687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kumimoji="1" lang="ja-JP" altLang="en-US" sz="2600" kern="1200" dirty="0">
              <a:solidFill>
                <a:schemeClr val="tx1"/>
              </a:solidFill>
            </a:rPr>
            <a:t>環境の整備</a:t>
          </a:r>
        </a:p>
      </dsp:txBody>
      <dsp:txXfrm>
        <a:off x="61587" y="2903919"/>
        <a:ext cx="2833698" cy="1138442"/>
      </dsp:txXfrm>
    </dsp:sp>
    <dsp:sp modelId="{C8C54752-1F3D-49F0-8CD7-1EFC1AC14CAC}">
      <dsp:nvSpPr>
        <dsp:cNvPr id="0" name=""/>
        <dsp:cNvSpPr/>
      </dsp:nvSpPr>
      <dsp:spPr>
        <a:xfrm rot="5400000">
          <a:off x="5091481" y="2278810"/>
          <a:ext cx="1009293"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多くの体験→選択肢を得る体験</a:t>
          </a:r>
        </a:p>
        <a:p>
          <a:pPr marL="114300" lvl="1" indent="-114300" algn="l" defTabSz="622300">
            <a:lnSpc>
              <a:spcPct val="90000"/>
            </a:lnSpc>
            <a:spcBef>
              <a:spcPct val="0"/>
            </a:spcBef>
            <a:spcAft>
              <a:spcPct val="15000"/>
            </a:spcAft>
            <a:buChar char="••"/>
          </a:pPr>
          <a:r>
            <a:rPr kumimoji="1" lang="ja-JP" altLang="en-US" sz="1400" kern="1200" dirty="0"/>
            <a:t>決定と表出の良い経験</a:t>
          </a:r>
        </a:p>
        <a:p>
          <a:pPr marL="114300" lvl="1" indent="-114300" algn="l" defTabSz="622300">
            <a:lnSpc>
              <a:spcPct val="90000"/>
            </a:lnSpc>
            <a:spcBef>
              <a:spcPct val="0"/>
            </a:spcBef>
            <a:spcAft>
              <a:spcPct val="15000"/>
            </a:spcAft>
            <a:buChar char="••"/>
          </a:pPr>
          <a:r>
            <a:rPr kumimoji="1" lang="ja-JP" altLang="en-US" sz="1400" kern="1200" dirty="0"/>
            <a:t>内発的動機づけ・自己効力感への配慮</a:t>
          </a:r>
        </a:p>
      </dsp:txBody>
      <dsp:txXfrm rot="-5400000">
        <a:off x="2962656" y="4456905"/>
        <a:ext cx="5217674" cy="910753"/>
      </dsp:txXfrm>
    </dsp:sp>
    <dsp:sp modelId="{11AEF8C8-86CD-4596-987F-350265C01F15}">
      <dsp:nvSpPr>
        <dsp:cNvPr id="0" name=""/>
        <dsp:cNvSpPr/>
      </dsp:nvSpPr>
      <dsp:spPr>
        <a:xfrm>
          <a:off x="0" y="4281474"/>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kumimoji="1" lang="ja-JP" altLang="en-US" sz="2600" kern="1200" dirty="0">
              <a:solidFill>
                <a:schemeClr val="tx1"/>
              </a:solidFill>
            </a:rPr>
            <a:t>豊かな経験</a:t>
          </a:r>
        </a:p>
      </dsp:txBody>
      <dsp:txXfrm>
        <a:off x="61587" y="4343061"/>
        <a:ext cx="2839482" cy="1138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a:t>
            </a:fld>
            <a:endParaRPr kumimoji="1" lang="ja-JP" altLang="en-US"/>
          </a:p>
        </p:txBody>
      </p:sp>
    </p:spTree>
    <p:extLst>
      <p:ext uri="{BB962C8B-B14F-4D97-AF65-F5344CB8AC3E}">
        <p14:creationId xmlns:p14="http://schemas.microsoft.com/office/powerpoint/2010/main" val="213003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2637"/>
          </a:xfrm>
        </p:spPr>
      </p:sp>
      <p:sp>
        <p:nvSpPr>
          <p:cNvPr id="3" name="ノート プレースホルダー 2"/>
          <p:cNvSpPr>
            <a:spLocks noGrp="1"/>
          </p:cNvSpPr>
          <p:nvPr>
            <p:ph type="body" idx="1"/>
          </p:nvPr>
        </p:nvSpPr>
        <p:spPr/>
        <p:txBody>
          <a:bodyPr>
            <a:noAutofit/>
          </a:bodyPr>
          <a:lstStyle/>
          <a:p>
            <a:r>
              <a:rPr kumimoji="1" lang="ja-JP" altLang="en-US" dirty="0"/>
              <a:t>３つの原則に関する比較の表です。違いをはっきりさせるために線を加えましょう。</a:t>
            </a:r>
            <a:endParaRPr kumimoji="1" lang="en-US" altLang="ja-JP" dirty="0"/>
          </a:p>
          <a:p>
            <a:r>
              <a:rPr kumimoji="1" lang="ja-JP" altLang="en-US" dirty="0"/>
              <a:t>（★クリックする；アニメーション）</a:t>
            </a:r>
            <a:endParaRPr kumimoji="1" lang="en-US" altLang="ja-JP" dirty="0"/>
          </a:p>
          <a:p>
            <a:r>
              <a:rPr kumimoji="1" lang="ja-JP" altLang="en-US" dirty="0"/>
              <a:t>先ず、「最善の利益」と他の２つの原則の違いを見てください。（適宜説明を加える）</a:t>
            </a:r>
            <a:endParaRPr kumimoji="1" lang="en-US" altLang="ja-JP" dirty="0"/>
          </a:p>
          <a:p>
            <a:pPr defTabSz="2039071">
              <a:defRPr/>
            </a:pPr>
            <a:r>
              <a:rPr kumimoji="1" lang="ja-JP" altLang="en-US" dirty="0"/>
              <a:t>次に左の２つの原則の違いに注目しましょう。（適宜説明を加える）</a:t>
            </a:r>
            <a:endParaRPr kumimoji="1" lang="en-US" altLang="ja-JP" dirty="0"/>
          </a:p>
          <a:p>
            <a:endParaRPr kumimoji="1" lang="en-US" altLang="ja-JP" dirty="0"/>
          </a:p>
          <a:p>
            <a:r>
              <a:rPr kumimoji="1" lang="ja-JP" altLang="en-US" dirty="0"/>
              <a:t>さて、これらの原則と「意思決定支援」「代理代行決定」との対応関係について、図の下にも少し書き足しましたが、以前（＃３１）で紹介した図に加えると、次のスライドのようになります。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95596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68313" y="261938"/>
            <a:ext cx="6223000" cy="4667250"/>
          </a:xfrm>
        </p:spPr>
      </p:sp>
      <p:sp>
        <p:nvSpPr>
          <p:cNvPr id="3" name="ノート プレースホルダー 2"/>
          <p:cNvSpPr>
            <a:spLocks noGrp="1"/>
          </p:cNvSpPr>
          <p:nvPr>
            <p:ph type="body" idx="1"/>
          </p:nvPr>
        </p:nvSpPr>
        <p:spPr/>
        <p:txBody>
          <a:bodyPr>
            <a:normAutofit/>
          </a:bodyPr>
          <a:lstStyle/>
          <a:p>
            <a:r>
              <a:rPr kumimoji="1" lang="ja-JP" altLang="en-US" dirty="0"/>
              <a:t>まとめます。</a:t>
            </a:r>
            <a:endParaRPr kumimoji="1" lang="en-US" altLang="ja-JP" dirty="0"/>
          </a:p>
          <a:p>
            <a:r>
              <a:rPr kumimoji="1" lang="ja-JP" altLang="en-US" dirty="0"/>
              <a:t>・いわゆる「意思決定支援」は、支援付き意思決定と代理代行決定がある。現在はその２つが混用されることがある。</a:t>
            </a:r>
            <a:endParaRPr kumimoji="1" lang="en-US" altLang="ja-JP" dirty="0"/>
          </a:p>
          <a:p>
            <a:r>
              <a:rPr kumimoji="1" lang="ja-JP" altLang="en-US" dirty="0"/>
              <a:t>・世界的な共通理解として、支援付き意思決定が優先される。それが困難なとき、初めて代理代行決定が適用される。</a:t>
            </a:r>
            <a:endParaRPr kumimoji="1" lang="en-US" altLang="ja-JP" dirty="0"/>
          </a:p>
          <a:p>
            <a:r>
              <a:rPr kumimoji="1" lang="ja-JP" altLang="en-US" dirty="0"/>
              <a:t>・基本理念・原則としては３つ考えられる。その優先順位は①→②→③である。</a:t>
            </a:r>
            <a:endParaRPr kumimoji="1" lang="en-US" altLang="ja-JP" dirty="0"/>
          </a:p>
          <a:p>
            <a:r>
              <a:rPr kumimoji="1" lang="ja-JP" altLang="en-US" dirty="0"/>
              <a:t>・支援付き意思決定は「表出された意思」原則を用いる。代理代行決定は「最善の利益」原則に基づく</a:t>
            </a:r>
            <a:r>
              <a:rPr lang="ja-JP" altLang="en-US" dirty="0"/>
              <a:t>。</a:t>
            </a:r>
            <a:endParaRPr lang="en-US" altLang="ja-JP" dirty="0"/>
          </a:p>
          <a:p>
            <a:r>
              <a:rPr lang="ja-JP" altLang="en-US" dirty="0"/>
              <a:t>・「意思と選好に基づく最善の解釈」原則は他の２原則の中間にある。国連・障害者権利委員会などでは、「最善の利益」原則ではなく「意思と選好に基づく最善の解釈」原則を用いるよう提唱している。</a:t>
            </a:r>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F3FD268C-9C19-4584-AD41-5BF18CEF2513}" type="slidenum">
              <a:rPr lang="ja-JP" altLang="en-US">
                <a:solidFill>
                  <a:prstClr val="black"/>
                </a:solidFill>
                <a:latin typeface="Calibri"/>
                <a:ea typeface="ＭＳ Ｐゴシック" panose="020B0600070205080204" pitchFamily="50" charset="-128"/>
              </a:rPr>
              <a:pPr defTabSz="2039071">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3042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17500"/>
            <a:ext cx="6159500" cy="4619625"/>
          </a:xfrm>
        </p:spPr>
      </p:sp>
      <p:sp>
        <p:nvSpPr>
          <p:cNvPr id="3" name="ノート プレースホルダー 2"/>
          <p:cNvSpPr>
            <a:spLocks noGrp="1"/>
          </p:cNvSpPr>
          <p:nvPr>
            <p:ph type="body" idx="1"/>
          </p:nvPr>
        </p:nvSpPr>
        <p:spPr/>
        <p:txBody>
          <a:bodyPr>
            <a:normAutofit/>
          </a:bodyPr>
          <a:lstStyle/>
          <a:p>
            <a:r>
              <a:rPr kumimoji="1" lang="ja-JP" altLang="en-US" dirty="0"/>
              <a:t>ここまで基本的な考え方を障害者権利条約などを用いて紹介してきました。これらは成年後見や重要な契約などの法律行為を本人が行うにあたって参考になると思います。</a:t>
            </a:r>
            <a:r>
              <a:rPr kumimoji="1" lang="en-US" altLang="ja-JP" dirty="0"/>
              <a:t>2018</a:t>
            </a:r>
            <a:r>
              <a:rPr kumimoji="1" lang="ja-JP" altLang="en-US" dirty="0"/>
              <a:t>年度に相次いで発表された意思決定支援に関わる各種ガイドライン</a:t>
            </a:r>
            <a:r>
              <a:rPr lang="ja-JP" altLang="en-US" dirty="0"/>
              <a:t>（障害福祉サービス、認知症の人の日常生活・社会生活、大阪意思決定支援研究会）</a:t>
            </a:r>
            <a:r>
              <a:rPr kumimoji="1" lang="ja-JP" altLang="en-US" dirty="0"/>
              <a:t>などを読んで確認ください。</a:t>
            </a:r>
            <a:endParaRPr kumimoji="1" lang="en-US" altLang="ja-JP" dirty="0"/>
          </a:p>
          <a:p>
            <a:r>
              <a:rPr kumimoji="1" lang="ja-JP" altLang="en-US" dirty="0"/>
              <a:t>ただし私たちが日々の支援の中で継続的にご本人と関わるときには、必ずしも重要な契約や重大な医療行為に係る決定などではない事態にも多く接します。これを日常生活における意思決定と呼びましょう。これは作業的に、「必ずしも法律行為に至らない、必ずしも重大な医療上の判断を求めない、時間に制限されない、意思の表明・表出および決定」としておきます。やはり各種ガイドラインでもこのような意思決定があることは記述されていますので、併せて確認</a:t>
            </a:r>
            <a:r>
              <a:rPr lang="ja-JP" altLang="en-US" dirty="0"/>
              <a:t>ください。これらから抜粋すると、「日常生活として基本的な生活習慣や活動参加に係る行為、すなわち食事、衣服の選択、外出、排泄、整容、入浴等基本習慣であるとか、あるいは余暇活動、障害福祉サービスの利用等であって、事実行為の要素が強い。」であるとされてい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4118967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では、法律や医療上の重大な意思決定と日常生活における意思決定との間にはどのような点で違いがあるでしょう。</a:t>
            </a:r>
            <a:endParaRPr kumimoji="1" lang="en-US" altLang="ja-JP" dirty="0"/>
          </a:p>
          <a:p>
            <a:r>
              <a:rPr kumimoji="1" lang="ja-JP" altLang="en-US" dirty="0"/>
              <a:t>法律や医療上の重大な意思決定の場合は、どうしても決めなければならない期限が定められ差し迫っていることがあります。決定者が複数で曖昧なことは責任所在の点から好まれず、また決定は速やかに現実に反映されます。反映されたことは修正ややり直しが利かないことも少なからずあることも特徴です。</a:t>
            </a:r>
            <a:endParaRPr kumimoji="1" lang="en-US" altLang="ja-JP" dirty="0"/>
          </a:p>
          <a:p>
            <a:r>
              <a:rPr kumimoji="1" lang="ja-JP" altLang="en-US" dirty="0"/>
              <a:t>いっぽう日常生活における意思決定では、必ずしも今ここで決めなければならないことばかりではありません。むしろ、いろいろ修正しながら本当にその方の望むところに行き着くほうが良いことがあります。したがって、今すぐどのように意思決定するかを支援するのではなく、その人がよりよく決定できるように手伝うことが重要になります。また同時に私たちもより適切に支援できるよう変わらなければなりません。</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3549424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そこで、支援のあり方について、日常生活における意思決定支援と、そうでない場合とに分けて考えます。</a:t>
            </a:r>
            <a:endParaRPr kumimoji="1" lang="en-US" altLang="ja-JP" dirty="0"/>
          </a:p>
          <a:p>
            <a:r>
              <a:rPr kumimoji="1" lang="ja-JP" altLang="en-US" dirty="0"/>
              <a:t>まず</a:t>
            </a:r>
            <a:r>
              <a:rPr kumimoji="1" lang="en-US" altLang="ja-JP" dirty="0"/>
              <a:t>【</a:t>
            </a:r>
            <a:r>
              <a:rPr kumimoji="1" lang="ja-JP" altLang="en-US" dirty="0"/>
              <a:t>レスキューモデル</a:t>
            </a:r>
            <a:r>
              <a:rPr kumimoji="1" lang="en-US" altLang="ja-JP" dirty="0"/>
              <a:t>】</a:t>
            </a:r>
            <a:r>
              <a:rPr kumimoji="1" lang="ja-JP" altLang="en-US" dirty="0"/>
              <a:t>は、日常生活ではないとき、すなわち法律や医療上の重大な意思決定を行う場合の支援です。解決要請が高い、つまり早くにどうしても決めなければならないため、目標設定が</a:t>
            </a:r>
            <a:r>
              <a:rPr lang="ja-JP" altLang="en-US" dirty="0">
                <a:latin typeface="Meiryo UI" panose="020B0604030504040204" pitchFamily="50" charset="-128"/>
                <a:ea typeface="Meiryo UI" panose="020B0604030504040204" pitchFamily="50" charset="-128"/>
              </a:rPr>
              <a:t>本人の抱える課題や不適切な生活を改善し、安定した生活とすることになります。できるだけ本人意思の確認や「最善の解釈」に努めますが、差し迫っている状況では容易ではありません。その結果、最善の利益原則に従った代理代行決定となることも多くなります。</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本人以外から始まる意思決定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となることが多いでしょう。つまり本人以外から「決めなければならない」「決めてほしい」と言われて、その結果として本人が「意思決定」しなければならないような事態です。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14</a:t>
            </a:fld>
            <a:endParaRPr kumimoji="1" lang="ja-JP" altLang="en-US"/>
          </a:p>
        </p:txBody>
      </p:sp>
    </p:spTree>
    <p:extLst>
      <p:ext uri="{BB962C8B-B14F-4D97-AF65-F5344CB8AC3E}">
        <p14:creationId xmlns:p14="http://schemas.microsoft.com/office/powerpoint/2010/main" val="3777592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いっぽう</a:t>
            </a:r>
            <a:r>
              <a:rPr kumimoji="1" lang="en-US" altLang="ja-JP" dirty="0"/>
              <a:t>【</a:t>
            </a:r>
            <a:r>
              <a:rPr kumimoji="1" lang="ja-JP" altLang="en-US" dirty="0"/>
              <a:t>エンパワメントモデル</a:t>
            </a:r>
            <a:r>
              <a:rPr kumimoji="1" lang="en-US" altLang="ja-JP" dirty="0"/>
              <a:t>】</a:t>
            </a:r>
            <a:r>
              <a:rPr kumimoji="1" lang="ja-JP" altLang="en-US" dirty="0"/>
              <a:t>は日常生活の中なので、差し迫っていないときの支援です。</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ことに目標が置かれます。自分で決められることを増やし、支援者もそれを共有し喜び合い、強めていきます。支援のあり方としては、「表出された意思」原則や「意思と選好に基づく最善の解釈」原則を用いることができます。ここで重要なのは、自己選択と管理（チョイス＆コントロール）ならびに自己効力感（セルフ・エフィカシー）が高まるようにすることです。</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となることが比較的多くなると思われます。つまり「しなければならない」のではなく、本人が望み、「したい」と思って始められるような意思決定です。</a:t>
            </a: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15</a:t>
            </a:fld>
            <a:endParaRPr kumimoji="1" lang="ja-JP" altLang="en-US"/>
          </a:p>
        </p:txBody>
      </p:sp>
    </p:spTree>
    <p:extLst>
      <p:ext uri="{BB962C8B-B14F-4D97-AF65-F5344CB8AC3E}">
        <p14:creationId xmlns:p14="http://schemas.microsoft.com/office/powerpoint/2010/main" val="2113705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338138"/>
            <a:ext cx="6218237" cy="4662487"/>
          </a:xfrm>
        </p:spPr>
      </p:sp>
      <p:sp>
        <p:nvSpPr>
          <p:cNvPr id="3" name="ノート プレースホルダー 2"/>
          <p:cNvSpPr>
            <a:spLocks noGrp="1"/>
          </p:cNvSpPr>
          <p:nvPr>
            <p:ph type="body" idx="1"/>
          </p:nvPr>
        </p:nvSpPr>
        <p:spPr/>
        <p:txBody>
          <a:bodyPr>
            <a:normAutofit/>
          </a:bodyPr>
          <a:lstStyle/>
          <a:p>
            <a:r>
              <a:rPr kumimoji="1" lang="ja-JP" altLang="en-US" dirty="0"/>
              <a:t>私たちの暮らしは、日常生活とそうではない事態とが繰り返し起きています。そこで</a:t>
            </a:r>
            <a:r>
              <a:rPr kumimoji="1" lang="en-US" altLang="ja-JP" dirty="0"/>
              <a:t>2</a:t>
            </a:r>
            <a:r>
              <a:rPr kumimoji="1" lang="ja-JP" altLang="en-US" dirty="0" err="1"/>
              <a:t>つの</a:t>
            </a:r>
            <a:r>
              <a:rPr kumimoji="1" lang="ja-JP" altLang="en-US" dirty="0"/>
              <a:t>モデルが交互に使われることになります。どちらか一方を常に使い続けるのは困難だし適切ではありません。適切に切り替え、レスキューモデルの相が終わったらエンパワメントモデルを心がけるようにします。</a:t>
            </a:r>
            <a:endParaRPr kumimoji="1" lang="en-US" altLang="ja-JP" dirty="0"/>
          </a:p>
          <a:p>
            <a:r>
              <a:rPr kumimoji="1" lang="ja-JP" altLang="en-US" dirty="0"/>
              <a:t>★（クリックする；アニメーション）</a:t>
            </a:r>
            <a:endParaRPr kumimoji="1" lang="en-US" altLang="ja-JP" dirty="0"/>
          </a:p>
          <a:p>
            <a:r>
              <a:rPr kumimoji="1" lang="ja-JP" altLang="en-US" dirty="0"/>
              <a:t>もうひとつ留意いただきたいのは、</a:t>
            </a:r>
            <a:r>
              <a:rPr kumimoji="1" lang="en-US" altLang="ja-JP" dirty="0"/>
              <a:t>2</a:t>
            </a:r>
            <a:r>
              <a:rPr kumimoji="1" lang="ja-JP" altLang="en-US" dirty="0" err="1"/>
              <a:t>つの</a:t>
            </a:r>
            <a:r>
              <a:rPr kumimoji="1" lang="ja-JP" altLang="en-US" dirty="0"/>
              <a:t>相は互いに関連している点です。レスキューモデルの相では意思決定を支援するために必要な情報を十分に集めるための時間も人間関係も不足しています。そのため、日頃から本人の意思や選好に関する情報を収集し、共有し、蓄積し、更新することで、いざというときのために役立てることが出来ます。この「収集・共有・蓄積・更新」はまた別のパート（＃１１１～）後でも出てきますのでご留意ください。</a:t>
            </a:r>
            <a:endParaRPr kumimoji="1" lang="en-US" altLang="ja-JP" dirty="0"/>
          </a:p>
          <a:p>
            <a:r>
              <a:rPr kumimoji="1" lang="ja-JP" altLang="en-US" dirty="0"/>
              <a:t>加えて、レスキューモデルの相で決められたことはその後の暮らしを変えるので、それに留意した支援を心がけましょう。</a:t>
            </a:r>
            <a:endParaRPr kumimoji="1" lang="en-US" altLang="ja-JP" dirty="0"/>
          </a:p>
          <a:p>
            <a:r>
              <a:rPr kumimoji="1" lang="ja-JP" altLang="en-US" dirty="0"/>
              <a:t>このように、</a:t>
            </a:r>
            <a:r>
              <a:rPr kumimoji="1" lang="en-US" altLang="ja-JP" dirty="0"/>
              <a:t>2</a:t>
            </a:r>
            <a:r>
              <a:rPr kumimoji="1" lang="ja-JP" altLang="en-US" dirty="0" err="1"/>
              <a:t>つの</a:t>
            </a:r>
            <a:r>
              <a:rPr kumimoji="1" lang="ja-JP" altLang="en-US" dirty="0"/>
              <a:t>相は互いにつながっていることを確認いただければと思います。</a:t>
            </a: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16</a:t>
            </a:fld>
            <a:endParaRPr kumimoji="1" lang="ja-JP" altLang="en-US"/>
          </a:p>
        </p:txBody>
      </p:sp>
    </p:spTree>
    <p:extLst>
      <p:ext uri="{BB962C8B-B14F-4D97-AF65-F5344CB8AC3E}">
        <p14:creationId xmlns:p14="http://schemas.microsoft.com/office/powerpoint/2010/main" val="3404790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85000" lnSpcReduction="10000"/>
          </a:bodyPr>
          <a:lstStyle/>
          <a:p>
            <a:r>
              <a:rPr kumimoji="1" lang="ja-JP" altLang="en-US" dirty="0"/>
              <a:t>これは日常生活場面において意思決定をどのように支援するかを、４つの手立てとして整理したものです。</a:t>
            </a:r>
            <a:endParaRPr kumimoji="1" lang="en-US" altLang="ja-JP" dirty="0"/>
          </a:p>
          <a:p>
            <a:r>
              <a:rPr kumimoji="1" lang="ja-JP" altLang="en-US" dirty="0"/>
              <a:t>（１）</a:t>
            </a:r>
            <a:r>
              <a:rPr kumimoji="1" lang="en-US" altLang="ja-JP" dirty="0"/>
              <a:t>【</a:t>
            </a:r>
            <a:r>
              <a:rPr kumimoji="1" lang="ja-JP" altLang="en-US" dirty="0"/>
              <a:t>個々の意思決定場面に対する支援</a:t>
            </a:r>
            <a:r>
              <a:rPr kumimoji="1" lang="en-US" altLang="ja-JP" dirty="0"/>
              <a:t>】</a:t>
            </a:r>
          </a:p>
          <a:p>
            <a:r>
              <a:rPr kumimoji="1" lang="ja-JP" altLang="en-US" dirty="0"/>
              <a:t>私たちが意思決定支援と言っている関わりの多くがここで行われています。本人から「</a:t>
            </a:r>
            <a:r>
              <a:rPr kumimoji="1" lang="ja-JP" altLang="en-US" dirty="0" err="1"/>
              <a:t>～したい</a:t>
            </a:r>
            <a:r>
              <a:rPr kumimoji="1" lang="ja-JP" altLang="en-US" dirty="0"/>
              <a:t>」と言われたり、あるいは周囲の人が「どうしたいの？」と問うことが行われます。そこではレスキュー・モデルもエンパワメント・モデルもありますが、機能的にはレスキューだけをこちらに置きます（エンパワメントは次の層に置く）。その場で本人意思を確認するための様々な工夫や取り組みが試みられます。必要に応じて意思と選好に関する情報を収集するし、またそれまで収集された情報も活用して答えを出そうとします。</a:t>
            </a:r>
            <a:endParaRPr kumimoji="1" lang="en-US" altLang="ja-JP" dirty="0"/>
          </a:p>
          <a:p>
            <a:r>
              <a:rPr kumimoji="1" lang="ja-JP" altLang="en-US" dirty="0"/>
              <a:t>これが通常私たちが意思決定支援と言っている関わりにあたります。しかしこれは表層的なのであって、その他にいくつもの取り組みがあります。それを以下の３つに整理します。</a:t>
            </a:r>
            <a:endParaRPr kumimoji="1" lang="en-US" altLang="ja-JP" dirty="0"/>
          </a:p>
          <a:p>
            <a:r>
              <a:rPr kumimoji="1" lang="ja-JP" altLang="en-US" dirty="0"/>
              <a:t>（２）</a:t>
            </a:r>
            <a:r>
              <a:rPr kumimoji="1" lang="en-US" altLang="ja-JP" dirty="0"/>
              <a:t>【</a:t>
            </a:r>
            <a:r>
              <a:rPr kumimoji="1" lang="ja-JP" altLang="en-US" dirty="0"/>
              <a:t>意思決定を育てる／支援を育てる</a:t>
            </a:r>
            <a:r>
              <a:rPr kumimoji="1" lang="en-US" altLang="ja-JP" dirty="0"/>
              <a:t>】</a:t>
            </a:r>
          </a:p>
          <a:p>
            <a:r>
              <a:rPr kumimoji="1" lang="ja-JP" altLang="en-US" dirty="0"/>
              <a:t>上記のような意思決定や意思表明を行えるようになるための取り組みです。レスキュー・モデルの相では行えませんので、もっぱらエンパワメント・モデルの相で行われます。内発的動機付けに留意し、本人の自己効力感が増すことを心がけます。決めて良いんだ、意思を伝えて良いんだと理解され、決定や表明の行動頻度や強度が向上する結果を期待します。そのためには、日常生活の中で押し付けではない「小さくても自分自身の望み、エクスプレス・ウィッシュ」を育てることが重要となります。</a:t>
            </a:r>
            <a:endParaRPr kumimoji="1" lang="en-US" altLang="ja-JP" dirty="0"/>
          </a:p>
          <a:p>
            <a:r>
              <a:rPr kumimoji="1" lang="ja-JP" altLang="en-US" dirty="0"/>
              <a:t>また支援者もこのような本人の自発的な決定を喜び歓迎するようにします。次の機会につなげ、意思表明の可能性を広げます。そのように日々気をつけて関わることが、すなわち本人に意思や選好に対する支援者の気付きの感度を上げることにもなります。つまり支援者も育っていくことが必要です。</a:t>
            </a:r>
            <a:endParaRPr kumimoji="1" lang="en-US" altLang="ja-JP" dirty="0"/>
          </a:p>
          <a:p>
            <a:r>
              <a:rPr kumimoji="1" lang="ja-JP" altLang="en-US" dirty="0"/>
              <a:t>（３）</a:t>
            </a:r>
            <a:r>
              <a:rPr kumimoji="1" lang="en-US" altLang="ja-JP" dirty="0"/>
              <a:t>【</a:t>
            </a:r>
            <a:r>
              <a:rPr kumimoji="1" lang="ja-JP" altLang="en-US" dirty="0"/>
              <a:t>環境の整備</a:t>
            </a:r>
            <a:r>
              <a:rPr kumimoji="1" lang="en-US" altLang="ja-JP" dirty="0"/>
              <a:t>】</a:t>
            </a:r>
          </a:p>
          <a:p>
            <a:r>
              <a:rPr kumimoji="1" lang="ja-JP" altLang="en-US" dirty="0"/>
              <a:t>英国の</a:t>
            </a:r>
            <a:r>
              <a:rPr kumimoji="1" lang="en-US" altLang="ja-JP" dirty="0"/>
              <a:t>Mental Capacity Act</a:t>
            </a:r>
            <a:r>
              <a:rPr kumimoji="1" lang="ja-JP" altLang="en-US" dirty="0"/>
              <a:t>ほか類似の取り組みでよく指摘されるように、本人にとって決定・表明しやすい環境があります。それらを個々に合わせて理解し整えることに努めます。</a:t>
            </a:r>
            <a:endParaRPr kumimoji="1" lang="en-US" altLang="ja-JP" dirty="0"/>
          </a:p>
          <a:p>
            <a:r>
              <a:rPr kumimoji="1" lang="ja-JP" altLang="en-US" dirty="0"/>
              <a:t>環境というのは、それだけには留まりません。周囲の支援者内で、意思決定とその支援に関する考え方や態度を共有することが非常に重要です。また研修を行ったり、協議の場（意思決定に関する話し合いの場）を準備することも含まれます。「リスクの尊厳」に対しても十分に学び合うべきでしょう。</a:t>
            </a:r>
            <a:endParaRPr kumimoji="1" lang="en-US" altLang="ja-JP" dirty="0"/>
          </a:p>
          <a:p>
            <a:pPr defTabSz="954622">
              <a:defRPr/>
            </a:pPr>
            <a:r>
              <a:rPr kumimoji="1" lang="ja-JP" altLang="en-US" dirty="0"/>
              <a:t>選好情報について、地道に収集・蓄積・共有・更新することも環境整備のひとつです。ここでの準備が、（１）（２）の取り組みに繋がります。</a:t>
            </a:r>
            <a:endParaRPr kumimoji="1" lang="en-US" altLang="ja-JP" dirty="0"/>
          </a:p>
          <a:p>
            <a:pPr defTabSz="954622">
              <a:defRPr/>
            </a:pPr>
            <a:r>
              <a:rPr kumimoji="1" lang="ja-JP" altLang="en-US" dirty="0"/>
              <a:t>（４）</a:t>
            </a:r>
            <a:r>
              <a:rPr kumimoji="1" lang="en-US" altLang="ja-JP" dirty="0"/>
              <a:t>【</a:t>
            </a:r>
            <a:r>
              <a:rPr kumimoji="1" lang="ja-JP" altLang="en-US" dirty="0"/>
              <a:t>豊かな経験</a:t>
            </a:r>
            <a:r>
              <a:rPr kumimoji="1" lang="en-US" altLang="ja-JP" dirty="0"/>
              <a:t>】</a:t>
            </a:r>
          </a:p>
          <a:p>
            <a:pPr defTabSz="954622">
              <a:defRPr/>
            </a:pPr>
            <a:r>
              <a:rPr kumimoji="1" lang="ja-JP" altLang="en-US" dirty="0"/>
              <a:t>このことについては次のスライドでも述べますが、すべての関わりの基盤となるものです。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a:solidFill>
                  <a:srgbClr val="000000"/>
                </a:solidFill>
                <a:latin typeface="Arial" charset="0"/>
                <a:ea typeface="ＭＳ Ｐゴシック" panose="020B0600070205080204" pitchFamily="50" charset="-128"/>
              </a:rPr>
              <a:pPr defTabSz="2039071" fontAlgn="base">
                <a:spcBef>
                  <a:spcPct val="0"/>
                </a:spcBef>
                <a:spcAft>
                  <a:spcPct val="0"/>
                </a:spcAft>
                <a:defRPr/>
              </a:pPr>
              <a:t>17</a:t>
            </a:fld>
            <a:endParaRPr lang="en-US" altLang="ja-JP">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3390067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92500" lnSpcReduction="10000"/>
          </a:bodyPr>
          <a:lstStyle/>
          <a:p>
            <a:r>
              <a:rPr kumimoji="1" lang="ja-JP" altLang="en-US" dirty="0"/>
              <a:t>先の「豊かな経験」の意味について少し説明を加えます。おわかりかと思いますが、これは教育的な活動とも強く関わるとともに、学校卒業後も継続して重要です。</a:t>
            </a:r>
            <a:endParaRPr kumimoji="1" lang="en-US" altLang="ja-JP" dirty="0"/>
          </a:p>
          <a:p>
            <a:r>
              <a:rPr kumimoji="1" lang="ja-JP" altLang="en-US" dirty="0"/>
              <a:t>「豊かな経験」にはいくつかの意味があります。</a:t>
            </a:r>
            <a:endParaRPr kumimoji="1" lang="en-US" altLang="ja-JP" dirty="0"/>
          </a:p>
          <a:p>
            <a:r>
              <a:rPr kumimoji="1" lang="ja-JP" altLang="en-US" dirty="0"/>
              <a:t>まず１つは、「自分の中に選択肢をたくさん作る」ことです。前のスライド（１）の取り組みにおいて、決定や選択の支援として、わかりやすい選択肢を準備するということがあります。選択肢の説明や絵・写真の利用なども含まれます。しかし</a:t>
            </a:r>
            <a:r>
              <a:rPr kumimoji="1" lang="en-US" altLang="ja-JP" dirty="0"/>
              <a:t>A</a:t>
            </a:r>
            <a:r>
              <a:rPr kumimoji="1" lang="ja-JP" altLang="en-US" dirty="0"/>
              <a:t>遊園地と</a:t>
            </a:r>
            <a:r>
              <a:rPr kumimoji="1" lang="en-US" altLang="ja-JP" dirty="0"/>
              <a:t>B</a:t>
            </a:r>
            <a:r>
              <a:rPr kumimoji="1" lang="ja-JP" altLang="en-US" dirty="0"/>
              <a:t>水族館を選択肢とするとき、行ったことがなければ説明はとても難しくなります。行ったことがあればその経験をともに思い出すことでわかりやすくなります。ところが私たちは、ずっと選択肢を経験として提供してこなかったのに、大人になるとさあ選べということが多いのではないでしょうか。このような準備をすることは、私たちの課題です。</a:t>
            </a:r>
            <a:endParaRPr kumimoji="1" lang="en-US" altLang="ja-JP" dirty="0"/>
          </a:p>
          <a:p>
            <a:r>
              <a:rPr kumimoji="1" lang="ja-JP" altLang="en-US" dirty="0"/>
              <a:t>２番</a:t>
            </a:r>
            <a:r>
              <a:rPr kumimoji="1" lang="ja-JP" altLang="en-US" dirty="0" err="1"/>
              <a:t>めは</a:t>
            </a:r>
            <a:r>
              <a:rPr kumimoji="1" lang="ja-JP" altLang="en-US" dirty="0"/>
              <a:t>、好きなものを選ぶ経験をたくさん作ることです。先と違うのは、これが選択肢ではなく、自分で選ぶ機会そのものの体験であることです。ある入所施設からグループホームに移行した</a:t>
            </a:r>
            <a:r>
              <a:rPr kumimoji="1" lang="en-US" altLang="ja-JP" dirty="0"/>
              <a:t>A</a:t>
            </a:r>
            <a:r>
              <a:rPr kumimoji="1" lang="ja-JP" altLang="en-US" dirty="0"/>
              <a:t>さん（</a:t>
            </a:r>
            <a:r>
              <a:rPr kumimoji="1" lang="en-US" altLang="ja-JP" dirty="0"/>
              <a:t>40</a:t>
            </a:r>
            <a:r>
              <a:rPr kumimoji="1" lang="ja-JP" altLang="en-US" dirty="0"/>
              <a:t>代、女性）は、施設でも多くの買い物経験がありました。ところがグループホームでは週末の食事をスーパーマーケットで買う際に、自分では選べずに困っていました。</a:t>
            </a:r>
            <a:r>
              <a:rPr kumimoji="1" lang="en-US" altLang="ja-JP" dirty="0"/>
              <a:t>A</a:t>
            </a:r>
            <a:r>
              <a:rPr kumimoji="1" lang="ja-JP" altLang="en-US" dirty="0" err="1"/>
              <a:t>さんは</a:t>
            </a:r>
            <a:r>
              <a:rPr kumimoji="1" lang="ja-JP" altLang="en-US" dirty="0"/>
              <a:t>買い方は知っているし、細かい計算は苦手でも、お金を出して買うことは出来ます。ところが、今までは単独で選ぶことをしてこなかったようでした。これは能力の問題ではありません。自分で決めて良いことを知り、自分の好き嫌いを知り、他の人と違う自分の買い物を楽しむ積み重ねが必要でした。</a:t>
            </a:r>
            <a:endParaRPr kumimoji="1" lang="en-US" altLang="ja-JP" dirty="0"/>
          </a:p>
          <a:p>
            <a:r>
              <a:rPr kumimoji="1" lang="en-US" altLang="ja-JP" dirty="0"/>
              <a:t>3</a:t>
            </a:r>
            <a:r>
              <a:rPr kumimoji="1" lang="ja-JP" altLang="en-US" dirty="0"/>
              <a:t>番</a:t>
            </a:r>
            <a:r>
              <a:rPr kumimoji="1" lang="ja-JP" altLang="en-US" dirty="0" err="1"/>
              <a:t>めは</a:t>
            </a:r>
            <a:r>
              <a:rPr kumimoji="1" lang="ja-JP" altLang="en-US" dirty="0"/>
              <a:t>、周囲の人も本人の好みを尊重し大切にすることです。</a:t>
            </a:r>
            <a:endParaRPr kumimoji="1" lang="en-US" altLang="ja-JP" dirty="0"/>
          </a:p>
          <a:p>
            <a:r>
              <a:rPr kumimoji="1" lang="ja-JP" altLang="en-US" dirty="0"/>
              <a:t>身だしなみについて聞き取りをしていたところ、あるグループホームではわざわざ自分の部屋に戻って「これが私の好きな服」と教えてくれた人がいました。ハレの日の服ではなく、普段着についてです。いくつかのホームで話を聞いてみて感じたのは、好き嫌いをはっきり知っているかどうかは、知的に高いかどうかとは必ずしも関係しないということでした。むしろ、周囲の人が本人の好みについて尊重し、知って共有し楽しみ普段からの環境がそうさせている、つまり身だしなみは周りが作るのだと理解させられた経験でした。</a:t>
            </a:r>
            <a:endParaRPr kumimoji="1" lang="en-US" altLang="ja-JP" dirty="0"/>
          </a:p>
          <a:p>
            <a:endParaRPr kumimoji="1" lang="en-US" altLang="ja-JP" dirty="0"/>
          </a:p>
          <a:p>
            <a:r>
              <a:rPr kumimoji="1" lang="ja-JP" altLang="en-US" dirty="0"/>
              <a:t>以上のように、</a:t>
            </a:r>
            <a:r>
              <a:rPr kumimoji="1" lang="en-US" altLang="ja-JP" dirty="0"/>
              <a:t>【</a:t>
            </a:r>
            <a:r>
              <a:rPr kumimoji="1" lang="ja-JP" altLang="en-US" dirty="0"/>
              <a:t>豊かな経験</a:t>
            </a:r>
            <a:r>
              <a:rPr kumimoji="1" lang="en-US" altLang="ja-JP" dirty="0"/>
              <a:t>】</a:t>
            </a:r>
            <a:r>
              <a:rPr kumimoji="1" lang="ja-JP" altLang="en-US" dirty="0"/>
              <a:t>は周囲の人の問題であり課題であることを、ここで改めて確認しておきたいと思います。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18</a:t>
            </a:fld>
            <a:endParaRPr kumimoji="1" lang="ja-JP" altLang="en-US"/>
          </a:p>
        </p:txBody>
      </p:sp>
    </p:spTree>
    <p:extLst>
      <p:ext uri="{BB962C8B-B14F-4D97-AF65-F5344CB8AC3E}">
        <p14:creationId xmlns:p14="http://schemas.microsoft.com/office/powerpoint/2010/main" val="235566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185923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06413" y="411163"/>
            <a:ext cx="6024562" cy="4518025"/>
          </a:xfrm>
        </p:spPr>
      </p:sp>
      <p:sp>
        <p:nvSpPr>
          <p:cNvPr id="3" name="ノート プレースホルダー 2"/>
          <p:cNvSpPr>
            <a:spLocks noGrp="1"/>
          </p:cNvSpPr>
          <p:nvPr>
            <p:ph type="body" idx="1"/>
          </p:nvPr>
        </p:nvSpPr>
        <p:spPr/>
        <p:txBody>
          <a:bodyPr>
            <a:normAutofit lnSpcReduction="10000"/>
          </a:bodyPr>
          <a:lstStyle/>
          <a:p>
            <a:r>
              <a:rPr kumimoji="1" lang="ja-JP" altLang="en-US" dirty="0"/>
              <a:t>いわゆる意思決定支援を考える際に、基本となる理念或いは原則としては３つあると考えています。</a:t>
            </a:r>
            <a:endParaRPr kumimoji="1" lang="en-US" altLang="ja-JP" dirty="0"/>
          </a:p>
          <a:p>
            <a:r>
              <a:rPr kumimoji="1" lang="ja-JP" altLang="en-US" dirty="0"/>
              <a:t>ここではその３つについて簡単に示します。</a:t>
            </a:r>
            <a:endParaRPr kumimoji="1" lang="en-US" altLang="ja-JP" dirty="0"/>
          </a:p>
          <a:p>
            <a:r>
              <a:rPr kumimoji="1" lang="ja-JP" altLang="en-US" dirty="0"/>
              <a:t>「最善の利益」</a:t>
            </a:r>
            <a:r>
              <a:rPr kumimoji="1" lang="en-US" altLang="ja-JP" dirty="0"/>
              <a:t>(best interest)</a:t>
            </a:r>
            <a:r>
              <a:rPr kumimoji="1" lang="ja-JP" altLang="en-US" dirty="0"/>
              <a:t>原則は、その人の利益が最も高くなるように他者が配慮するという原則です。以前から採用されることもあるので、比較的馴染みがあるかもしれません。言わば他人が「良かれと思って」支援する考え方に近いと言えます。</a:t>
            </a:r>
            <a:endParaRPr kumimoji="1" lang="en-US" altLang="ja-JP" dirty="0"/>
          </a:p>
          <a:p>
            <a:r>
              <a:rPr lang="ja-JP" altLang="en-US" dirty="0"/>
              <a:t>「意思と選好に基づく最善の解釈」（</a:t>
            </a:r>
            <a:r>
              <a:rPr kumimoji="1" lang="en-US" altLang="ja-JP" dirty="0"/>
              <a:t>Best Interpretation of Will and Preferences</a:t>
            </a:r>
            <a:r>
              <a:rPr kumimoji="1" lang="ja-JP" altLang="en-US" dirty="0"/>
              <a:t>）は、本人の意思や選好を十分に収集し、それらに基づいて他者が判断することです。国連・障害者の権利条約等で示されました。「選好」（</a:t>
            </a:r>
            <a:r>
              <a:rPr kumimoji="1" lang="en-US" altLang="ja-JP" dirty="0"/>
              <a:t>preferences</a:t>
            </a:r>
            <a:r>
              <a:rPr kumimoji="1" lang="ja-JP" altLang="en-US" dirty="0"/>
              <a:t>）は明確な定義が記載されていませんが、ここでは「意図的・非意図的であるかを問わず本人から発信される、好き・嫌いなどを表す諸情報」と考えます。</a:t>
            </a:r>
            <a:endParaRPr kumimoji="1" lang="en-US" altLang="ja-JP" dirty="0"/>
          </a:p>
          <a:p>
            <a:r>
              <a:rPr lang="ja-JP" altLang="en-US" dirty="0"/>
              <a:t>「表出された意思・心からの希望」</a:t>
            </a:r>
            <a:r>
              <a:rPr lang="en-US" altLang="ja-JP" dirty="0"/>
              <a:t>(expressed wish)</a:t>
            </a:r>
            <a:r>
              <a:rPr lang="ja-JP" altLang="en-US" dirty="0"/>
              <a:t>原則は、本人から表出された意思に基づき、また最も高い優先順位を置いて支援する考え方です。もともと南オーストラリアの実践で示された用語を使っていますが、考え方自体はどのような実践でも見出すことができるでしょう。</a:t>
            </a:r>
            <a:endParaRPr lang="en-US" altLang="ja-JP" dirty="0"/>
          </a:p>
          <a:p>
            <a:endParaRPr kumimoji="1" lang="en-US" altLang="ja-JP" dirty="0"/>
          </a:p>
          <a:p>
            <a:r>
              <a:rPr kumimoji="1" lang="ja-JP" altLang="en-US" dirty="0"/>
              <a:t>なおスライドにあるとおり、「最善の利益」原則は、代理代行決定の際に用いる原則です。いっぽう、「表出された意思」原則は、支援付き意思決定の際に用いる原則です。「最善の利益」原則が支援付き意思決定支援のときに用いられることはありません。なぜなら、他の人が配慮し判断することが既に代理代行決定になるからです。</a:t>
            </a:r>
            <a:r>
              <a:rPr kumimoji="1" lang="en-US" altLang="ja-JP" dirty="0"/>
              <a:t/>
            </a:r>
            <a:br>
              <a:rPr kumimoji="1" lang="en-US" altLang="ja-JP" dirty="0"/>
            </a:br>
            <a:r>
              <a:rPr kumimoji="1" lang="ja-JP" altLang="en-US" dirty="0"/>
              <a:t>そして</a:t>
            </a:r>
            <a:r>
              <a:rPr lang="ja-JP" altLang="en-US" dirty="0"/>
              <a:t>「意思と選好に基づく最善の解釈」原則は、両者の中間に位置します。他者が考え決める手続きからすれば、代理代行決定と言えるでしょう。この３つの違いは後述します。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733824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権利条約</a:t>
            </a:r>
            <a:r>
              <a:rPr kumimoji="1" lang="en-US" altLang="ja-JP" dirty="0"/>
              <a:t>12</a:t>
            </a:r>
            <a:r>
              <a:rPr kumimoji="1" lang="ja-JP" altLang="en-US" dirty="0"/>
              <a:t>条は、障害のあるすべての人が、法の前に人として平等に権利を有していることを述べています。また法的能力があることや、その権利を行使するために必要な支援にアクセスできるようにすべきであることなどが記されています。第２項の「法的能力」</a:t>
            </a:r>
            <a:r>
              <a:rPr kumimoji="1" lang="en-US" altLang="ja-JP" dirty="0"/>
              <a:t>(legal capacity)</a:t>
            </a:r>
            <a:r>
              <a:rPr kumimoji="1" lang="ja-JP" altLang="en-US" dirty="0"/>
              <a:t>には基本的な権利能力</a:t>
            </a:r>
            <a:r>
              <a:rPr kumimoji="1" lang="en-US" altLang="ja-JP" dirty="0"/>
              <a:t>(human rights)</a:t>
            </a:r>
            <a:r>
              <a:rPr kumimoji="1" lang="ja-JP" altLang="en-US" dirty="0"/>
              <a:t>だけでなく法的権利を行使する能力</a:t>
            </a:r>
            <a:r>
              <a:rPr kumimoji="1" lang="en-US" altLang="ja-JP" dirty="0"/>
              <a:t>(capacity to act)</a:t>
            </a:r>
            <a:r>
              <a:rPr kumimoji="1" lang="ja-JP" altLang="en-US" dirty="0"/>
              <a:t>も含まれていると国連・障害者権利委員会などでは主張しています。すなわち，権利が単に保障されているだけではなく，実際に権利を行使できることまで含めているようです。ただしこの解釈は国によって開きがあります。</a:t>
            </a:r>
            <a:endParaRPr kumimoji="1" lang="en-US" altLang="ja-JP" dirty="0"/>
          </a:p>
          <a:p>
            <a:r>
              <a:rPr kumimoji="1" lang="ja-JP" altLang="en-US" dirty="0"/>
              <a:t>加えて、第３項の必要とする支援にはいわゆる意思決定支援が含まれていること、また第４項には権利、意思および選好</a:t>
            </a:r>
            <a:r>
              <a:rPr kumimoji="1" lang="en-US" altLang="ja-JP" dirty="0"/>
              <a:t>(</a:t>
            </a:r>
            <a:r>
              <a:rPr lang="en-US" altLang="ja-JP" dirty="0"/>
              <a:t>the rights, will and preferences)</a:t>
            </a:r>
            <a:r>
              <a:rPr kumimoji="1" lang="ja-JP" altLang="en-US" dirty="0"/>
              <a:t>の言葉が記されていることをここでは指摘していきたいと思います。</a:t>
            </a:r>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sz="2400">
                <a:solidFill>
                  <a:srgbClr val="000000"/>
                </a:solidFill>
                <a:latin typeface="Arial" charset="0"/>
                <a:ea typeface="ＭＳ Ｐゴシック" panose="020B0600070205080204" pitchFamily="50" charset="-128"/>
              </a:rPr>
              <a:pPr defTabSz="2039071" fontAlgn="base">
                <a:spcBef>
                  <a:spcPct val="0"/>
                </a:spcBef>
                <a:spcAft>
                  <a:spcPct val="0"/>
                </a:spcAft>
                <a:defRPr/>
              </a:pPr>
              <a:t>4</a:t>
            </a:fld>
            <a:endParaRPr lang="en-US" altLang="ja-JP" sz="2400">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186268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261938"/>
            <a:ext cx="6224587" cy="4667250"/>
          </a:xfrm>
        </p:spPr>
      </p:sp>
      <p:sp>
        <p:nvSpPr>
          <p:cNvPr id="3" name="ノート プレースホルダー 2"/>
          <p:cNvSpPr>
            <a:spLocks noGrp="1"/>
          </p:cNvSpPr>
          <p:nvPr>
            <p:ph type="body" idx="1"/>
          </p:nvPr>
        </p:nvSpPr>
        <p:spPr/>
        <p:txBody>
          <a:bodyPr>
            <a:normAutofit/>
          </a:bodyPr>
          <a:lstStyle/>
          <a:p>
            <a:r>
              <a:rPr kumimoji="1" lang="ja-JP" altLang="en-US" dirty="0"/>
              <a:t>障害者権利委員会では、障害者権利条約の各条文について、詳しい見解の表明を行っています。その１番目に発表されたのが</a:t>
            </a:r>
            <a:r>
              <a:rPr kumimoji="1" lang="en-US" altLang="ja-JP" dirty="0"/>
              <a:t>12</a:t>
            </a:r>
            <a:r>
              <a:rPr kumimoji="1" lang="ja-JP" altLang="en-US" dirty="0"/>
              <a:t>条に関するものでした。この日本語訳は</a:t>
            </a:r>
            <a:r>
              <a:rPr lang="ja-JP" altLang="en-US" dirty="0"/>
              <a:t>日本リハビリテーション協会の提供する「障害保健福祉研究情報システム」（</a:t>
            </a:r>
            <a:r>
              <a:rPr lang="en-US" altLang="ja-JP" dirty="0"/>
              <a:t>DINF</a:t>
            </a:r>
            <a:r>
              <a:rPr lang="ja-JP" altLang="en-US" dirty="0"/>
              <a:t>）に掲載されていますのでご覧ください。ここでは一部を抜粋します。</a:t>
            </a:r>
            <a:r>
              <a:rPr lang="en-US" altLang="ja-JP" dirty="0"/>
              <a:t/>
            </a:r>
            <a:br>
              <a:rPr lang="en-US" altLang="ja-JP" dirty="0"/>
            </a:br>
            <a:r>
              <a:rPr lang="ja-JP" altLang="en-US" dirty="0"/>
              <a:t>下線部に注目すると、一般的意見１号では、「最善の利益」原則ではなく、「意思と選好に基づく最善の解釈」原則を用いなければならないと主張していることがわかります。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1362027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一般的意見１号には「</a:t>
            </a:r>
            <a:r>
              <a:rPr lang="ja-JP" altLang="en-US" dirty="0"/>
              <a:t>表出された意思・心からの希望」</a:t>
            </a:r>
            <a:r>
              <a:rPr lang="en-US" altLang="ja-JP" dirty="0"/>
              <a:t>(expressed wish)</a:t>
            </a:r>
            <a:r>
              <a:rPr lang="ja-JP" altLang="en-US" dirty="0"/>
              <a:t>の言葉は出ていませんが、すでにお話したように、これは支援付き意思決定</a:t>
            </a:r>
            <a:r>
              <a:rPr lang="en-US" altLang="ja-JP" dirty="0"/>
              <a:t>(supported decision-making)</a:t>
            </a:r>
            <a:r>
              <a:rPr lang="ja-JP" altLang="en-US" dirty="0"/>
              <a:t>に関する原則ですので、スライド＃３０で見たように、最も最初に試みるものです。従って以上から優先順位に基づいて整理し直すと、このようになることがわかります。確認しましょう。</a:t>
            </a:r>
            <a:r>
              <a:rPr lang="en-US" altLang="ja-JP" dirty="0"/>
              <a:t/>
            </a:r>
            <a:br>
              <a:rPr lang="en-US" altLang="ja-JP" dirty="0"/>
            </a:br>
            <a:r>
              <a:rPr lang="ja-JP" altLang="en-US" dirty="0"/>
              <a:t>なおオーストラリア連邦では法改革委員会によって国レベルの意思決定原則が提案されており、その中でもこの優先順位が示されていることを併せて申し上げておきます。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27275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pPr defTabSz="2039071">
              <a:defRPr/>
            </a:pPr>
            <a:r>
              <a:rPr kumimoji="1" lang="ja-JP" altLang="en-US" dirty="0"/>
              <a:t>違いを具体的に確認するための映像を紹介します。</a:t>
            </a:r>
            <a:r>
              <a:rPr kumimoji="1" lang="en-US" altLang="ja-JP" dirty="0"/>
              <a:t>YouTube</a:t>
            </a:r>
            <a:r>
              <a:rPr kumimoji="1" lang="ja-JP" altLang="en-US" dirty="0"/>
              <a:t>にもアップロードされているので、参照ください。</a:t>
            </a:r>
            <a:r>
              <a:rPr kumimoji="1" lang="en-US" altLang="ja-JP" dirty="0"/>
              <a:t/>
            </a:r>
            <a:br>
              <a:rPr kumimoji="1" lang="en-US" altLang="ja-JP" dirty="0"/>
            </a:br>
            <a:r>
              <a:rPr kumimoji="1" lang="ja-JP" altLang="en-US" dirty="0"/>
              <a:t>ここでは、客観的な最善の利益原則と、本人の表出された意思を比べています。“客観的”とあるのは“主観的な”最善の利益も考えられるからなのですが、＃１０８で詳しく解説しておりますので，割愛します。より明確に違いが出るように設定したと考えてください。</a:t>
            </a:r>
            <a:r>
              <a:rPr kumimoji="1" lang="en-US" altLang="ja-JP" dirty="0"/>
              <a:t/>
            </a:r>
            <a:br>
              <a:rPr kumimoji="1" lang="en-US" altLang="ja-JP" dirty="0"/>
            </a:b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51040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３名の例が出てきます。それぞれ本人意思に対して支援者がどのように言葉かけし、支援しようとするかをご覧ください。</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210136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視聴後）ここでは敢えて違いがわかるように極端な言葉掛けをしていただきました。実際にはここまであからさまではないと思いますが、私たちも身の回りでどのようにご本人の意思と関わっているか、「良かれと思って」最善の利益の観点からの支援を優先していないかどうか，考えてみてください。</a:t>
            </a:r>
            <a:r>
              <a:rPr kumimoji="1" lang="en-US" altLang="ja-JP" dirty="0"/>
              <a:t/>
            </a:r>
            <a:br>
              <a:rPr kumimoji="1" lang="en-US" altLang="ja-JP" dirty="0"/>
            </a:br>
            <a:r>
              <a:rPr kumimoji="1" lang="ja-JP" altLang="en-US" dirty="0"/>
              <a:t>もちろん「最善の利益」がまったく使われないわけではないのですが、優先順位を間違えると、本人意思を軽視し、第三者の意見に引っ張られてしまう恐れがあることは確認していただきたいと思います。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248091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2022/10/6</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2022/10/6</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2022/10/6</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2022/10/6</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2022/10/6</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2022/10/6</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2022/10/6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2022/10/6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2022/10/6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7591117-3570-4C99-9340-BA4A1DBFB66A}" type="datetime1">
              <a:rPr lang="ja-JP" altLang="en-US" smtClean="0"/>
              <a:t>2022/10/6</a:t>
            </a:fld>
            <a:endParaRPr lang="en-GB"/>
          </a:p>
        </p:txBody>
      </p:sp>
      <p:sp>
        <p:nvSpPr>
          <p:cNvPr id="17" name="Footer Placeholder 16"/>
          <p:cNvSpPr>
            <a:spLocks noGrp="1"/>
          </p:cNvSpPr>
          <p:nvPr>
            <p:ph type="ftr" sz="quarter" idx="11"/>
          </p:nvPr>
        </p:nvSpPr>
        <p:spPr>
          <a:xfrm>
            <a:off x="2085394" y="236568"/>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4140834897"/>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34AD21A-2533-49A7-AE7A-5D0F81F4C3B7}"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9484463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7"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F7DC258-F2E8-4635-A8DF-FDECC20C9C49}"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1274830025"/>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044DC381-7FB3-4EAD-87E3-70F59CD21C14}" type="datetime1">
              <a:rPr lang="ja-JP" altLang="en-US" smtClean="0">
                <a:solidFill>
                  <a:srgbClr val="775F55"/>
                </a:solidFill>
              </a:rPr>
              <a:t>2022/10/6</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223437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EDFD682-4778-4193-A136-FAA9A438B962}" type="datetime1">
              <a:rPr lang="ja-JP" altLang="en-US" smtClean="0">
                <a:solidFill>
                  <a:srgbClr val="775F55"/>
                </a:solidFill>
              </a:rPr>
              <a:t>2022/10/6</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60120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566BB28-CE22-435A-B25F-199B8EE3B1C6}" type="datetime1">
              <a:rPr lang="ja-JP" altLang="en-US" smtClean="0">
                <a:solidFill>
                  <a:srgbClr val="775F55"/>
                </a:solidFill>
              </a:rPr>
              <a:t>2022/10/6</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726184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6CFA6-11B7-4A89-8F63-D4D3838A3730}"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909584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49EB191-4615-4DBD-A898-D88B45A424E0}" type="datetime1">
              <a:rPr lang="ja-JP" altLang="en-US" smtClean="0">
                <a:solidFill>
                  <a:srgbClr val="775F55"/>
                </a:solidFill>
              </a:rPr>
              <a:t>2022/10/6</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458948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34"/>
            <a:ext cx="2667000" cy="365125"/>
          </a:xfrm>
        </p:spPr>
        <p:txBody>
          <a:bodyPr rtlCol="0"/>
          <a:lstStyle/>
          <a:p>
            <a:fld id="{45C1F785-CA3C-449E-BDA0-315015E57022}"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40"/>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952732713"/>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23EF99-244B-49F5-BD58-C04B2F77A653}"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1793077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28"/>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36"/>
            <a:ext cx="2209800" cy="365125"/>
          </a:xfrm>
        </p:spPr>
        <p:txBody>
          <a:bodyPr/>
          <a:lstStyle/>
          <a:p>
            <a:fld id="{0C7023A6-B7D5-4E92-BE19-F5BEDC92BD64}"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a:xfrm>
            <a:off x="457218" y="6248241"/>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7"/>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678572037"/>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2022/10/6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2E6B0C8-8059-4CB7-8907-F81266A0352C}" type="datetime1">
              <a:rPr lang="ja-JP" altLang="en-US" smtClean="0"/>
              <a:t>2022/10/6</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1276029053"/>
      </p:ext>
    </p:extLst>
  </p:cSld>
  <p:clrMapOvr>
    <a:overrideClrMapping bg1="dk1" tx1="lt1" bg2="dk2" tx2="lt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5BE7540-DC95-4419-A97E-BEB9196D4F5B}"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30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37E63F20-8120-4B01-84C5-BEEB9ED27020}"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754293767"/>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A50B01C8-1548-4B9B-9476-ED55458B6DFC}" type="datetime1">
              <a:rPr lang="ja-JP" altLang="en-US" smtClean="0">
                <a:solidFill>
                  <a:srgbClr val="775F55"/>
                </a:solidFill>
              </a:rPr>
              <a:t>2022/10/6</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17772531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A0A7A35-87BE-4CBE-B114-007C606A3CA7}" type="datetime1">
              <a:rPr lang="ja-JP" altLang="en-US" smtClean="0">
                <a:solidFill>
                  <a:srgbClr val="775F55"/>
                </a:solidFill>
              </a:rPr>
              <a:t>2022/10/6</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2842225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FF6DAA7-FB92-4964-B627-AC3A70CF6775}" type="datetime1">
              <a:rPr lang="ja-JP" altLang="en-US" smtClean="0">
                <a:solidFill>
                  <a:srgbClr val="775F55"/>
                </a:solidFill>
              </a:rPr>
              <a:t>2022/10/6</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3068807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2713F-2F9B-4050-A88A-1D5ADA1519D1}"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30797360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FFEEF77C-9349-4DD7-A475-F8DE96D6CFAE}" type="datetime1">
              <a:rPr lang="ja-JP" altLang="en-US" smtClean="0">
                <a:solidFill>
                  <a:srgbClr val="775F55"/>
                </a:solidFill>
              </a:rPr>
              <a:t>2022/10/6</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507589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68F2E752-F6F6-4F69-971E-9BDD365D99D6}"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146645844"/>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6266E-C2FA-4B5D-8072-BE746E081FA0}"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3246143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7B636CE5-8893-4C96-BCFE-A5445E9D0146}"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837054051"/>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2CC9D6-5BB1-453D-9C4B-29D755D45A90}" type="datetime1">
              <a:rPr lang="ja-JP" altLang="en-US" smtClean="0"/>
              <a:t>2022/10/6</a:t>
            </a:fld>
            <a:endParaRPr lang="en-GB"/>
          </a:p>
        </p:txBody>
      </p:sp>
      <p:sp>
        <p:nvSpPr>
          <p:cNvPr id="17" name="Footer Placeholder 16"/>
          <p:cNvSpPr>
            <a:spLocks noGrp="1"/>
          </p:cNvSpPr>
          <p:nvPr>
            <p:ph type="ftr" sz="quarter" idx="11"/>
          </p:nvPr>
        </p:nvSpPr>
        <p:spPr>
          <a:xfrm>
            <a:off x="2085394" y="236568"/>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4276192452"/>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AF61B68-3D6B-4FBC-9210-EB32BADAEC09}"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6777388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7"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6BE78EB-E15F-4D1E-9B72-F6CA60CF58C8}"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3973511158"/>
      </p:ext>
    </p:extLst>
  </p:cSld>
  <p:clrMapOvr>
    <a:overrideClrMapping bg1="lt1" tx1="dk1" bg2="lt2" tx2="dk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DF969D66-068E-427C-A712-7CFE359AA465}" type="datetime1">
              <a:rPr lang="ja-JP" altLang="en-US" smtClean="0">
                <a:solidFill>
                  <a:srgbClr val="775F55"/>
                </a:solidFill>
              </a:rPr>
              <a:t>2022/10/6</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41758203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5FACFA0-A3D5-4551-880C-C039A7338DD8}" type="datetime1">
              <a:rPr lang="ja-JP" altLang="en-US" smtClean="0">
                <a:solidFill>
                  <a:srgbClr val="775F55"/>
                </a:solidFill>
              </a:rPr>
              <a:t>2022/10/6</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70422232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2D781FD-9411-42D3-8323-593D3C8B5D3A}" type="datetime1">
              <a:rPr lang="ja-JP" altLang="en-US" smtClean="0">
                <a:solidFill>
                  <a:srgbClr val="775F55"/>
                </a:solidFill>
              </a:rPr>
              <a:t>2022/10/6</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93923027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DE65-F1B4-4421-A827-6730263FB2EA}"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312652892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BEAAB20-2DA6-48A1-B54F-062690C4C584}" type="datetime1">
              <a:rPr lang="ja-JP" altLang="en-US" smtClean="0">
                <a:solidFill>
                  <a:srgbClr val="775F55"/>
                </a:solidFill>
              </a:rPr>
              <a:t>2022/10/6</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9030950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34"/>
            <a:ext cx="2667000" cy="365125"/>
          </a:xfrm>
        </p:spPr>
        <p:txBody>
          <a:bodyPr rtlCol="0"/>
          <a:lstStyle/>
          <a:p>
            <a:fld id="{25B30839-255A-47C5-AA0C-AF269F0C9FE0}" type="datetime1">
              <a:rPr lang="ja-JP" altLang="en-US" smtClean="0">
                <a:solidFill>
                  <a:srgbClr val="775F55"/>
                </a:solidFill>
              </a:rPr>
              <a:t>2022/10/6</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40"/>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897568973"/>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B8CC1E-6FF7-411E-98A4-3B44A6BBD10B}"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72707298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28"/>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36"/>
            <a:ext cx="2209800" cy="365125"/>
          </a:xfrm>
        </p:spPr>
        <p:txBody>
          <a:bodyPr/>
          <a:lstStyle/>
          <a:p>
            <a:fld id="{D7A3239C-75DB-4BFD-9892-545BF5A4D14A}" type="datetime1">
              <a:rPr lang="ja-JP" altLang="en-US" smtClean="0">
                <a:solidFill>
                  <a:srgbClr val="775F55"/>
                </a:solidFill>
              </a:rPr>
              <a:t>2022/10/6</a:t>
            </a:fld>
            <a:endParaRPr lang="en-GB">
              <a:solidFill>
                <a:srgbClr val="775F55"/>
              </a:solidFill>
            </a:endParaRPr>
          </a:p>
        </p:txBody>
      </p:sp>
      <p:sp>
        <p:nvSpPr>
          <p:cNvPr id="5" name="Footer Placeholder 4"/>
          <p:cNvSpPr>
            <a:spLocks noGrp="1"/>
          </p:cNvSpPr>
          <p:nvPr>
            <p:ph type="ftr" sz="quarter" idx="11"/>
          </p:nvPr>
        </p:nvSpPr>
        <p:spPr>
          <a:xfrm>
            <a:off x="457218" y="6248241"/>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7"/>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24409428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2022/10/6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r>
              <a:t>Title Text</a:t>
            </a:r>
          </a:p>
        </p:txBody>
      </p:sp>
      <p:sp>
        <p:nvSpPr>
          <p:cNvPr id="12" name="Shape 12"/>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346945707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theme" Target="../theme/theme8.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2022/10/6</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2022/10/6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34"/>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BA5961-0868-4CBA-92E7-6A4FA0C2D672}"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3"/>
          </p:nvPr>
        </p:nvSpPr>
        <p:spPr>
          <a:xfrm>
            <a:off x="609600" y="6248240"/>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26565739"/>
      </p:ext>
    </p:extLst>
  </p:cSld>
  <p:clrMap bg1="lt1" tx1="dk1" bg2="lt2" tx2="dk2" accent1="accent1" accent2="accent2" accent3="accent3" accent4="accent4" accent5="accent5" accent6="accent6" hlink="hlink" folHlink="folHlink"/>
  <p:sldLayoutIdLst>
    <p:sldLayoutId id="2147484976" r:id="rId1"/>
    <p:sldLayoutId id="2147484977" r:id="rId2"/>
    <p:sldLayoutId id="2147484978" r:id="rId3"/>
    <p:sldLayoutId id="2147484979" r:id="rId4"/>
    <p:sldLayoutId id="2147484980" r:id="rId5"/>
    <p:sldLayoutId id="2147484981" r:id="rId6"/>
    <p:sldLayoutId id="2147484982" r:id="rId7"/>
    <p:sldLayoutId id="2147484983" r:id="rId8"/>
    <p:sldLayoutId id="2147484984" r:id="rId9"/>
    <p:sldLayoutId id="2147484985" r:id="rId10"/>
    <p:sldLayoutId id="2147484986"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2022/10/6</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F185F42-897D-4D94-9C10-6978DF9B425C}"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898663406"/>
      </p:ext>
    </p:extLst>
  </p:cSld>
  <p:clrMap bg1="lt1" tx1="dk1" bg2="lt2" tx2="dk2" accent1="accent1" accent2="accent2" accent3="accent3" accent4="accent4" accent5="accent5" accent6="accent6" hlink="hlink" folHlink="folHlink"/>
  <p:sldLayoutIdLst>
    <p:sldLayoutId id="2147485183" r:id="rId1"/>
    <p:sldLayoutId id="2147485184" r:id="rId2"/>
    <p:sldLayoutId id="2147485185" r:id="rId3"/>
    <p:sldLayoutId id="2147485186" r:id="rId4"/>
    <p:sldLayoutId id="2147485187" r:id="rId5"/>
    <p:sldLayoutId id="2147485188" r:id="rId6"/>
    <p:sldLayoutId id="2147485189" r:id="rId7"/>
    <p:sldLayoutId id="2147485190" r:id="rId8"/>
    <p:sldLayoutId id="2147485191" r:id="rId9"/>
    <p:sldLayoutId id="2147485192" r:id="rId10"/>
    <p:sldLayoutId id="214748519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34"/>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CF7419D-01F3-4E69-9A83-F7EBB5566F10}" type="datetime1">
              <a:rPr lang="ja-JP" altLang="en-US" smtClean="0">
                <a:solidFill>
                  <a:srgbClr val="775F55"/>
                </a:solidFill>
              </a:rPr>
              <a:t>2022/10/6</a:t>
            </a:fld>
            <a:endParaRPr lang="en-GB">
              <a:solidFill>
                <a:srgbClr val="775F55"/>
              </a:solidFill>
            </a:endParaRPr>
          </a:p>
        </p:txBody>
      </p:sp>
      <p:sp>
        <p:nvSpPr>
          <p:cNvPr id="3" name="Footer Placeholder 2"/>
          <p:cNvSpPr>
            <a:spLocks noGrp="1"/>
          </p:cNvSpPr>
          <p:nvPr>
            <p:ph type="ftr" sz="quarter" idx="3"/>
          </p:nvPr>
        </p:nvSpPr>
        <p:spPr>
          <a:xfrm>
            <a:off x="609600" y="6248240"/>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4081008774"/>
      </p:ext>
    </p:extLst>
  </p:cSld>
  <p:clrMap bg1="lt1" tx1="dk1" bg2="lt2" tx2="dk2" accent1="accent1" accent2="accent2" accent3="accent3" accent4="accent4" accent5="accent5" accent6="accent6" hlink="hlink" folHlink="folHlink"/>
  <p:sldLayoutIdLst>
    <p:sldLayoutId id="2147485211" r:id="rId1"/>
    <p:sldLayoutId id="2147485212" r:id="rId2"/>
    <p:sldLayoutId id="2147485213" r:id="rId3"/>
    <p:sldLayoutId id="2147485214" r:id="rId4"/>
    <p:sldLayoutId id="2147485215" r:id="rId5"/>
    <p:sldLayoutId id="2147485216" r:id="rId6"/>
    <p:sldLayoutId id="2147485217" r:id="rId7"/>
    <p:sldLayoutId id="2147485218" r:id="rId8"/>
    <p:sldLayoutId id="2147485219" r:id="rId9"/>
    <p:sldLayoutId id="2147485220" r:id="rId10"/>
    <p:sldLayoutId id="2147485221" r:id="rId11"/>
    <p:sldLayoutId id="2147485222" r:id="rId12"/>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5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3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7_GFe6a8h9U"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a:bodyPr>
          <a:lstStyle/>
          <a:p>
            <a:pPr algn="ctr"/>
            <a:r>
              <a:rPr lang="ja-JP" altLang="en-US" dirty="0">
                <a:latin typeface="Arial" pitchFamily="34" charset="0"/>
              </a:rPr>
              <a:t>「意思決定支援」における</a:t>
            </a:r>
            <a:r>
              <a:rPr lang="en-US" altLang="ja-JP" dirty="0">
                <a:latin typeface="Arial" pitchFamily="34" charset="0"/>
              </a:rPr>
              <a:t/>
            </a:r>
            <a:br>
              <a:rPr lang="en-US" altLang="ja-JP" dirty="0">
                <a:latin typeface="Arial" pitchFamily="34" charset="0"/>
              </a:rPr>
            </a:br>
            <a:r>
              <a:rPr lang="ja-JP" altLang="en-US" dirty="0">
                <a:latin typeface="Arial" pitchFamily="34" charset="0"/>
              </a:rPr>
              <a:t>基本的考え方</a:t>
            </a: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a:t>
            </a:r>
            <a:r>
              <a:rPr lang="ja-JP" altLang="en-US"/>
              <a:t>ガイドラインテスト</a:t>
            </a:r>
            <a:r>
              <a:rPr lang="ja-JP" altLang="en-US" smtClean="0"/>
              <a:t>研修（により作成）</a:t>
            </a:r>
            <a:endParaRPr lang="en-GB" altLang="ja-JP" dirty="0"/>
          </a:p>
        </p:txBody>
      </p:sp>
      <p:sp>
        <p:nvSpPr>
          <p:cNvPr id="5" name="スライド番号プレースホルダー 4">
            <a:extLst>
              <a:ext uri="{FF2B5EF4-FFF2-40B4-BE49-F238E27FC236}">
                <a16:creationId xmlns:a16="http://schemas.microsoft.com/office/drawing/2014/main" id="{44CDAB3D-22F4-4BBF-A180-1A189263CE76}"/>
              </a:ext>
            </a:extLst>
          </p:cNvPr>
          <p:cNvSpPr>
            <a:spLocks noGrp="1"/>
          </p:cNvSpPr>
          <p:nvPr>
            <p:ph type="sldNum" sz="quarter" idx="12"/>
          </p:nvPr>
        </p:nvSpPr>
        <p:spPr/>
        <p:txBody>
          <a:bodyPr/>
          <a:lstStyle/>
          <a:p>
            <a:fld id="{23133F8D-FD11-4136-993B-483E3F549D70}" type="slidenum">
              <a:rPr lang="en-GB" smtClean="0">
                <a:solidFill>
                  <a:srgbClr val="EBDDC3"/>
                </a:solidFill>
              </a:rPr>
              <a:pPr/>
              <a:t>1</a:t>
            </a:fld>
            <a:endParaRPr lang="en-GB">
              <a:solidFill>
                <a:srgbClr val="EBDDC3"/>
              </a:solidFill>
            </a:endParaRPr>
          </a:p>
        </p:txBody>
      </p:sp>
      <p:sp>
        <p:nvSpPr>
          <p:cNvPr id="4" name="テキスト ボックス 3"/>
          <p:cNvSpPr txBox="1"/>
          <p:nvPr/>
        </p:nvSpPr>
        <p:spPr>
          <a:xfrm>
            <a:off x="323528" y="260648"/>
            <a:ext cx="7704856" cy="369332"/>
          </a:xfrm>
          <a:prstGeom prst="rect">
            <a:avLst/>
          </a:prstGeom>
          <a:noFill/>
        </p:spPr>
        <p:txBody>
          <a:bodyPr wrap="square" rtlCol="0">
            <a:spAutoFit/>
          </a:bodyPr>
          <a:lstStyle/>
          <a:p>
            <a:r>
              <a:rPr kumimoji="1" lang="ja-JP" altLang="en-US" smtClean="0"/>
              <a:t>令和４年度サービス管理責任者・児童発達支援管理責任者指導者養成研修会</a:t>
            </a:r>
            <a:endParaRPr kumimoji="1" lang="ja-JP" altLang="en-US"/>
          </a:p>
        </p:txBody>
      </p:sp>
    </p:spTree>
    <p:extLst>
      <p:ext uri="{BB962C8B-B14F-4D97-AF65-F5344CB8AC3E}">
        <p14:creationId xmlns:p14="http://schemas.microsoft.com/office/powerpoint/2010/main" val="2754303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6B69655-C8E2-4E85-B922-017E58C78CF6}"/>
              </a:ext>
            </a:extLst>
          </p:cNvPr>
          <p:cNvSpPr/>
          <p:nvPr/>
        </p:nvSpPr>
        <p:spPr>
          <a:xfrm>
            <a:off x="-108520" y="0"/>
            <a:ext cx="936104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66470496"/>
              </p:ext>
            </p:extLst>
          </p:nvPr>
        </p:nvGraphicFramePr>
        <p:xfrm>
          <a:off x="431540" y="1157965"/>
          <a:ext cx="8280920" cy="3706651"/>
        </p:xfrm>
        <a:graphic>
          <a:graphicData uri="http://schemas.openxmlformats.org/drawingml/2006/table">
            <a:tbl>
              <a:tblPr firstRow="1" bandRow="1">
                <a:tableStyleId>{5C22544A-7EE6-4342-B048-85BDC9FD1C3A}</a:tableStyleId>
              </a:tblPr>
              <a:tblGrid>
                <a:gridCol w="2471197">
                  <a:extLst>
                    <a:ext uri="{9D8B030D-6E8A-4147-A177-3AD203B41FA5}">
                      <a16:colId xmlns:a16="http://schemas.microsoft.com/office/drawing/2014/main" val="1258068988"/>
                    </a:ext>
                  </a:extLst>
                </a:gridCol>
                <a:gridCol w="3091278">
                  <a:extLst>
                    <a:ext uri="{9D8B030D-6E8A-4147-A177-3AD203B41FA5}">
                      <a16:colId xmlns:a16="http://schemas.microsoft.com/office/drawing/2014/main" val="1295724002"/>
                    </a:ext>
                  </a:extLst>
                </a:gridCol>
                <a:gridCol w="2718445">
                  <a:extLst>
                    <a:ext uri="{9D8B030D-6E8A-4147-A177-3AD203B41FA5}">
                      <a16:colId xmlns:a16="http://schemas.microsoft.com/office/drawing/2014/main" val="215489777"/>
                    </a:ext>
                  </a:extLst>
                </a:gridCol>
              </a:tblGrid>
              <a:tr h="615487">
                <a:tc>
                  <a:txBody>
                    <a:bodyPr/>
                    <a:lstStyle/>
                    <a:p>
                      <a:pPr lvl="0">
                        <a:buNone/>
                      </a:pPr>
                      <a:r>
                        <a:rPr lang="ja-JP" altLang="en-US" sz="2000" b="0" i="0" u="none" strike="noStrike" noProof="0" dirty="0">
                          <a:solidFill>
                            <a:srgbClr val="FFFFFF"/>
                          </a:solidFill>
                          <a:latin typeface="Calibri"/>
                        </a:rPr>
                        <a:t>表出された意思、</a:t>
                      </a:r>
                      <a:endParaRPr lang="en-US" sz="2000" b="1" i="0" u="none" strike="noStrike" noProof="0" dirty="0">
                        <a:latin typeface="Calibri"/>
                      </a:endParaRPr>
                    </a:p>
                    <a:p>
                      <a:pPr lvl="0">
                        <a:buNone/>
                      </a:pPr>
                      <a:r>
                        <a:rPr lang="ja-JP" altLang="en-US" sz="2000" b="0" i="0" u="none" strike="noStrike" noProof="0" dirty="0">
                          <a:solidFill>
                            <a:srgbClr val="FFFFFF"/>
                          </a:solidFill>
                          <a:latin typeface="Calibri"/>
                        </a:rPr>
                        <a:t>心からの意思</a:t>
                      </a:r>
                      <a:r>
                        <a:rPr kumimoji="1" lang="ja-JP" altLang="en-US" sz="2000" b="0" dirty="0"/>
                        <a:t>（エクスプレス・ウィッシュ）</a:t>
                      </a:r>
                      <a:r>
                        <a:rPr kumimoji="1" lang="en-US" altLang="ja-JP" sz="2000" b="0" dirty="0"/>
                        <a:t/>
                      </a:r>
                      <a:br>
                        <a:rPr kumimoji="1" lang="en-US" altLang="ja-JP" sz="2000" b="0" dirty="0"/>
                      </a:br>
                      <a:endParaRPr kumimoji="1" lang="ja-JP" altLang="en-US" sz="2000" dirty="0"/>
                    </a:p>
                  </a:txBody>
                  <a:tcPr/>
                </a:tc>
                <a:tc>
                  <a:txBody>
                    <a:bodyPr/>
                    <a:lstStyle/>
                    <a:p>
                      <a:pPr lvl="0">
                        <a:buNone/>
                      </a:pPr>
                      <a:r>
                        <a:rPr lang="ja-JP" altLang="en-US" sz="2000" b="0" i="0" u="none" strike="noStrike" noProof="0" dirty="0">
                          <a:solidFill>
                            <a:srgbClr val="FFFFFF"/>
                          </a:solidFill>
                          <a:latin typeface="Calibri"/>
                        </a:rPr>
                        <a:t>意思と選好に基づく最善の解釈</a:t>
                      </a:r>
                      <a:endParaRPr lang="en-US" sz="2000" b="1" i="0" u="none" strike="noStrike" noProof="0" dirty="0">
                        <a:latin typeface="Calibri"/>
                      </a:endParaRPr>
                    </a:p>
                  </a:txBody>
                  <a:tcPr/>
                </a:tc>
                <a:tc>
                  <a:txBody>
                    <a:bodyPr/>
                    <a:lstStyle/>
                    <a:p>
                      <a:pPr lvl="0">
                        <a:buNone/>
                      </a:pPr>
                      <a:r>
                        <a:rPr lang="ja-JP" altLang="en-US" sz="2000" b="0" i="0" u="none" strike="noStrike" noProof="0" dirty="0">
                          <a:solidFill>
                            <a:srgbClr val="FFFFFF"/>
                          </a:solidFill>
                          <a:latin typeface="Calibri"/>
                        </a:rPr>
                        <a:t>（客観的な）最善の利益</a:t>
                      </a:r>
                      <a:endParaRPr lang="ja-JP" altLang="en-US" sz="2000" b="1" i="0" u="none" strike="noStrike" noProof="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noProof="0" dirty="0">
                          <a:solidFill>
                            <a:srgbClr val="FFFFFF"/>
                          </a:solidFill>
                          <a:latin typeface="+mn-lt"/>
                        </a:rPr>
                        <a:t>（ベスト・インタレスト）</a:t>
                      </a:r>
                      <a:endParaRPr lang="ja-JP" altLang="en-US" sz="2000" b="0" i="0" u="none" strike="noStrike" noProof="0" dirty="0">
                        <a:solidFill>
                          <a:srgbClr val="FFFFFF"/>
                        </a:solidFill>
                        <a:latin typeface="+mn-lt"/>
                      </a:endParaRPr>
                    </a:p>
                    <a:p>
                      <a:pPr lvl="0">
                        <a:buNone/>
                      </a:pPr>
                      <a:endParaRPr kumimoji="1" lang="en-US" altLang="ja-JP" sz="2000" dirty="0"/>
                    </a:p>
                  </a:txBody>
                  <a:tcPr/>
                </a:tc>
                <a:extLst>
                  <a:ext uri="{0D108BD9-81ED-4DB2-BD59-A6C34878D82A}">
                    <a16:rowId xmlns:a16="http://schemas.microsoft.com/office/drawing/2014/main" val="918957526"/>
                  </a:ext>
                </a:extLst>
              </a:tr>
              <a:tr h="617123">
                <a:tc gridSpan="2">
                  <a:txBody>
                    <a:bodyPr/>
                    <a:lstStyle/>
                    <a:p>
                      <a:pPr algn="ctr"/>
                      <a:r>
                        <a:rPr kumimoji="1" lang="ja-JP" altLang="en-US" sz="2000" b="0" dirty="0"/>
                        <a:t>本人を優越しない</a:t>
                      </a:r>
                    </a:p>
                  </a:txBody>
                  <a:tcPr/>
                </a:tc>
                <a:tc hMerge="1">
                  <a:txBody>
                    <a:bodyPr/>
                    <a:lstStyle/>
                    <a:p>
                      <a:endParaRPr kumimoji="1" lang="ja-JP" alt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本人を優越する</a:t>
                      </a:r>
                    </a:p>
                  </a:txBody>
                  <a:tcPr/>
                </a:tc>
                <a:extLst>
                  <a:ext uri="{0D108BD9-81ED-4DB2-BD59-A6C34878D82A}">
                    <a16:rowId xmlns:a16="http://schemas.microsoft.com/office/drawing/2014/main" val="795934234"/>
                  </a:ext>
                </a:extLst>
              </a:tr>
              <a:tr h="648072">
                <a:tc gridSpan="2">
                  <a:txBody>
                    <a:bodyPr/>
                    <a:lstStyle/>
                    <a:p>
                      <a:pPr algn="ctr"/>
                      <a:r>
                        <a:rPr kumimoji="1" lang="ja-JP" altLang="en-US" sz="2000" dirty="0"/>
                        <a:t>本人から出る意思</a:t>
                      </a:r>
                    </a:p>
                  </a:txBody>
                  <a:tcPr/>
                </a:tc>
                <a:tc hMerge="1">
                  <a:txBody>
                    <a:bodyPr/>
                    <a:lstStyle/>
                    <a:p>
                      <a:endParaRPr kumimoji="1" lang="ja-JP" altLang="en-US" sz="2000" dirty="0"/>
                    </a:p>
                  </a:txBody>
                  <a:tcPr/>
                </a:tc>
                <a:tc>
                  <a:txBody>
                    <a:bodyPr/>
                    <a:lstStyle/>
                    <a:p>
                      <a:pPr algn="ctr"/>
                      <a:r>
                        <a:rPr kumimoji="1" lang="ja-JP" altLang="en-US" sz="2000" dirty="0"/>
                        <a:t>周囲からの意見</a:t>
                      </a:r>
                    </a:p>
                  </a:txBody>
                  <a:tcPr/>
                </a:tc>
                <a:extLst>
                  <a:ext uri="{0D108BD9-81ED-4DB2-BD59-A6C34878D82A}">
                    <a16:rowId xmlns:a16="http://schemas.microsoft.com/office/drawing/2014/main" val="775281980"/>
                  </a:ext>
                </a:extLst>
              </a:tr>
              <a:tr h="504056">
                <a:tc>
                  <a:txBody>
                    <a:bodyPr/>
                    <a:lstStyle/>
                    <a:p>
                      <a:pPr algn="ctr"/>
                      <a:r>
                        <a:rPr kumimoji="1" lang="ja-JP" altLang="en-US" sz="2000" dirty="0"/>
                        <a:t>意図して表出</a:t>
                      </a:r>
                    </a:p>
                  </a:txBody>
                  <a:tcPr/>
                </a:tc>
                <a:tc>
                  <a:txBody>
                    <a:bodyPr/>
                    <a:lstStyle/>
                    <a:p>
                      <a:pPr algn="ctr"/>
                      <a:r>
                        <a:rPr kumimoji="1" lang="ja-JP" altLang="en-US" sz="2000" dirty="0"/>
                        <a:t>意図して／せず表出</a:t>
                      </a:r>
                    </a:p>
                  </a:txBody>
                  <a:tcPr/>
                </a:tc>
                <a:tc>
                  <a:txBody>
                    <a:bodyPr/>
                    <a:lstStyle/>
                    <a:p>
                      <a:pPr algn="ctr"/>
                      <a:r>
                        <a:rPr kumimoji="1" lang="ja-JP" altLang="en-US" sz="2000" dirty="0"/>
                        <a:t>－－－</a:t>
                      </a:r>
                    </a:p>
                  </a:txBody>
                  <a:tcPr/>
                </a:tc>
                <a:extLst>
                  <a:ext uri="{0D108BD9-81ED-4DB2-BD59-A6C34878D82A}">
                    <a16:rowId xmlns:a16="http://schemas.microsoft.com/office/drawing/2014/main" val="3748440301"/>
                  </a:ext>
                </a:extLst>
              </a:tr>
              <a:tr h="626760">
                <a:tc>
                  <a:txBody>
                    <a:bodyPr/>
                    <a:lstStyle/>
                    <a:p>
                      <a:pPr algn="ctr"/>
                      <a:r>
                        <a:rPr kumimoji="1" lang="ja-JP" altLang="en-US" sz="2000" dirty="0"/>
                        <a:t>解釈を許さない</a:t>
                      </a:r>
                    </a:p>
                  </a:txBody>
                  <a:tcPr/>
                </a:tc>
                <a:tc>
                  <a:txBody>
                    <a:bodyPr/>
                    <a:lstStyle/>
                    <a:p>
                      <a:pPr algn="ctr"/>
                      <a:r>
                        <a:rPr kumimoji="1" lang="ja-JP" altLang="en-US" sz="2000" dirty="0"/>
                        <a:t>解釈する</a:t>
                      </a:r>
                    </a:p>
                  </a:txBody>
                  <a:tcPr/>
                </a:tc>
                <a:tc>
                  <a:txBody>
                    <a:bodyPr/>
                    <a:lstStyle/>
                    <a:p>
                      <a:pPr algn="ctr"/>
                      <a:r>
                        <a:rPr kumimoji="1" lang="ja-JP" altLang="en-US" sz="2000" dirty="0"/>
                        <a:t>－－－</a:t>
                      </a:r>
                    </a:p>
                  </a:txBody>
                  <a:tcPr/>
                </a:tc>
                <a:extLst>
                  <a:ext uri="{0D108BD9-81ED-4DB2-BD59-A6C34878D82A}">
                    <a16:rowId xmlns:a16="http://schemas.microsoft.com/office/drawing/2014/main" val="2759817124"/>
                  </a:ext>
                </a:extLst>
              </a:tr>
            </a:tbl>
          </a:graphicData>
        </a:graphic>
      </p:graphicFrame>
      <p:grpSp>
        <p:nvGrpSpPr>
          <p:cNvPr id="10" name="グループ化 9"/>
          <p:cNvGrpSpPr/>
          <p:nvPr/>
        </p:nvGrpSpPr>
        <p:grpSpPr>
          <a:xfrm>
            <a:off x="467544" y="3717032"/>
            <a:ext cx="5544616" cy="1152128"/>
            <a:chOff x="3491880" y="3140968"/>
            <a:chExt cx="5544616" cy="1224136"/>
          </a:xfrm>
        </p:grpSpPr>
        <p:cxnSp>
          <p:nvCxnSpPr>
            <p:cNvPr id="11" name="直線コネクタ 10"/>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cxnSpLocks/>
            </p:cNvCxnSpPr>
            <p:nvPr/>
          </p:nvCxnSpPr>
          <p:spPr>
            <a:xfrm>
              <a:off x="3491880" y="3140968"/>
              <a:ext cx="5472608"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491880" y="4365104"/>
              <a:ext cx="554461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6012160" y="3717032"/>
            <a:ext cx="2736304"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9" name="グループ化 8"/>
          <p:cNvGrpSpPr/>
          <p:nvPr/>
        </p:nvGrpSpPr>
        <p:grpSpPr>
          <a:xfrm>
            <a:off x="467544" y="2492896"/>
            <a:ext cx="8280920" cy="1224136"/>
            <a:chOff x="395536" y="3140968"/>
            <a:chExt cx="8280920" cy="1224136"/>
          </a:xfrm>
        </p:grpSpPr>
        <p:cxnSp>
          <p:nvCxnSpPr>
            <p:cNvPr id="5" name="直線コネクタ 4"/>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95536" y="3140968"/>
              <a:ext cx="8280920"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652120" y="4365104"/>
              <a:ext cx="302433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21" name="直線コネクタ 20"/>
          <p:cNvCxnSpPr/>
          <p:nvPr/>
        </p:nvCxnSpPr>
        <p:spPr>
          <a:xfrm>
            <a:off x="395536" y="1268760"/>
            <a:ext cx="8280920" cy="0"/>
          </a:xfrm>
          <a:prstGeom prst="line">
            <a:avLst/>
          </a:prstGeom>
          <a:ln w="57150">
            <a:no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4DE72AB-3148-433D-AECE-960FD54B607C}"/>
              </a:ext>
            </a:extLst>
          </p:cNvPr>
          <p:cNvSpPr txBox="1"/>
          <p:nvPr/>
        </p:nvSpPr>
        <p:spPr>
          <a:xfrm>
            <a:off x="499140" y="5500087"/>
            <a:ext cx="7598555" cy="523220"/>
          </a:xfrm>
          <a:prstGeom prst="rect">
            <a:avLst/>
          </a:prstGeom>
          <a:noFill/>
        </p:spPr>
        <p:txBody>
          <a:bodyPr wrap="none" rtlCol="0">
            <a:spAutoFit/>
          </a:bodyPr>
          <a:lstStyle/>
          <a:p>
            <a:r>
              <a:rPr kumimoji="1" lang="ja-JP" altLang="en-US" sz="2800" dirty="0"/>
              <a:t>←　　支援付き意思決定　／　代理代行決定　　→</a:t>
            </a:r>
          </a:p>
        </p:txBody>
      </p:sp>
      <p:sp>
        <p:nvSpPr>
          <p:cNvPr id="6" name="スライド番号プレースホルダー 5">
            <a:extLst>
              <a:ext uri="{FF2B5EF4-FFF2-40B4-BE49-F238E27FC236}">
                <a16:creationId xmlns:a16="http://schemas.microsoft.com/office/drawing/2014/main" id="{80558BEC-A159-4D2E-83DA-9975D9C30322}"/>
              </a:ext>
            </a:extLst>
          </p:cNvPr>
          <p:cNvSpPr>
            <a:spLocks noGrp="1"/>
          </p:cNvSpPr>
          <p:nvPr>
            <p:ph type="sldNum" sz="quarter" idx="12"/>
          </p:nvPr>
        </p:nvSpPr>
        <p:spPr/>
        <p:txBody>
          <a:bodyPr/>
          <a:lstStyle/>
          <a:p>
            <a:fld id="{C948B35B-3392-4926-8248-3903C59230E4}" type="slidenum">
              <a:rPr kumimoji="1" lang="ja-JP" altLang="en-US" smtClean="0"/>
              <a:t>10</a:t>
            </a:fld>
            <a:endParaRPr kumimoji="1" lang="ja-JP" altLang="en-US"/>
          </a:p>
        </p:txBody>
      </p:sp>
    </p:spTree>
    <p:extLst>
      <p:ext uri="{BB962C8B-B14F-4D97-AF65-F5344CB8AC3E}">
        <p14:creationId xmlns:p14="http://schemas.microsoft.com/office/powerpoint/2010/main" val="114558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3"/>
          <p:cNvCxnSpPr/>
          <p:nvPr/>
        </p:nvCxnSpPr>
        <p:spPr>
          <a:xfrm>
            <a:off x="233264" y="4906714"/>
            <a:ext cx="8839200" cy="18916"/>
          </a:xfrm>
          <a:prstGeom prst="line">
            <a:avLst/>
          </a:prstGeom>
          <a:noFill/>
          <a:ln w="57150" cap="flat" cmpd="sng" algn="ctr">
            <a:solidFill>
              <a:srgbClr val="00B050"/>
            </a:solidFill>
            <a:prstDash val="sysDash"/>
          </a:ln>
          <a:effectLst/>
        </p:spPr>
      </p:cxn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37455927"/>
              </p:ext>
            </p:extLst>
          </p:nvPr>
        </p:nvGraphicFramePr>
        <p:xfrm>
          <a:off x="323528" y="1916832"/>
          <a:ext cx="8568952"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四角形吹き出し 4"/>
          <p:cNvSpPr/>
          <p:nvPr/>
        </p:nvSpPr>
        <p:spPr>
          <a:xfrm>
            <a:off x="1043608" y="1315436"/>
            <a:ext cx="7848872" cy="674965"/>
          </a:xfrm>
          <a:prstGeom prst="wedgeRectCallout">
            <a:avLst>
              <a:gd name="adj1" fmla="val -19165"/>
              <a:gd name="adj2" fmla="val 87736"/>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457200" y="105547"/>
            <a:ext cx="8229600" cy="1143000"/>
          </a:xfrm>
        </p:spPr>
        <p:txBody>
          <a:bodyPr>
            <a:normAutofit fontScale="90000"/>
          </a:bodyPr>
          <a:lstStyle/>
          <a:p>
            <a:r>
              <a:rPr kumimoji="1" lang="ja-JP" altLang="en-US" dirty="0"/>
              <a:t>支援付き意思決定と代理代行決定は　　　　　何が違うの？</a:t>
            </a:r>
            <a:r>
              <a:rPr kumimoji="1" lang="en-US" altLang="ja-JP" sz="3100" dirty="0"/>
              <a:t>―</a:t>
            </a:r>
            <a:r>
              <a:rPr kumimoji="1" lang="ja-JP" altLang="en-US" sz="3100" dirty="0"/>
              <a:t>「意思決定支援」定義の再考</a:t>
            </a:r>
            <a:r>
              <a:rPr kumimoji="1" lang="en-US" altLang="ja-JP" sz="3100" dirty="0"/>
              <a:t>―</a:t>
            </a:r>
            <a:endParaRPr kumimoji="1" lang="ja-JP" altLang="en-US" sz="3100" dirty="0"/>
          </a:p>
        </p:txBody>
      </p:sp>
      <p:sp>
        <p:nvSpPr>
          <p:cNvPr id="3" name="テキスト ボックス 2"/>
          <p:cNvSpPr txBox="1"/>
          <p:nvPr/>
        </p:nvSpPr>
        <p:spPr>
          <a:xfrm>
            <a:off x="1187624" y="1340768"/>
            <a:ext cx="878497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厚生労働省発出の技術的助言（平成２９年３月３１日付）</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「障害福祉サービス等の提供に係る意思決定支援ガイドライン」でも用いられている</a:t>
            </a:r>
          </a:p>
        </p:txBody>
      </p:sp>
      <p:sp>
        <p:nvSpPr>
          <p:cNvPr id="7" name="テキスト ボックス 6"/>
          <p:cNvSpPr txBox="1"/>
          <p:nvPr/>
        </p:nvSpPr>
        <p:spPr>
          <a:xfrm>
            <a:off x="3540095" y="3120286"/>
            <a:ext cx="4245073" cy="7386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①表出された意思・心からの希望</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（エクスプレス・ウィッシュ）</a:t>
            </a:r>
          </a:p>
        </p:txBody>
      </p:sp>
      <p:sp>
        <p:nvSpPr>
          <p:cNvPr id="8" name="テキスト ボックス 7"/>
          <p:cNvSpPr txBox="1"/>
          <p:nvPr/>
        </p:nvSpPr>
        <p:spPr>
          <a:xfrm>
            <a:off x="3578889" y="5866764"/>
            <a:ext cx="4331635" cy="461665"/>
          </a:xfrm>
          <a:prstGeom prst="rect">
            <a:avLst/>
          </a:prstGeom>
          <a:noFill/>
        </p:spPr>
        <p:txBody>
          <a:bodyPr wrap="non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③最善の利益</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（ベスト・インタレスト）</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15393" y="6382176"/>
            <a:ext cx="820609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「客観的最善の利益」に基づく「意思決定支援」では・・・</a:t>
            </a:r>
            <a:r>
              <a:rPr kumimoji="1" lang="ja-JP" altLang="en-US"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本人意思が引っ張られる？</a:t>
            </a:r>
            <a:endParaRPr kumimoji="1" lang="ja-JP" altLang="en-US" sz="2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3540095" y="4598692"/>
            <a:ext cx="4357283" cy="461665"/>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②意思と選好に基づく最善の解釈</a:t>
            </a:r>
          </a:p>
        </p:txBody>
      </p:sp>
      <p:sp>
        <p:nvSpPr>
          <p:cNvPr id="15" name="矢印: 上向き折線 14">
            <a:extLst>
              <a:ext uri="{FF2B5EF4-FFF2-40B4-BE49-F238E27FC236}">
                <a16:creationId xmlns:a16="http://schemas.microsoft.com/office/drawing/2014/main" id="{38DAB9C5-A56E-4484-BB6E-A916C2508649}"/>
              </a:ext>
            </a:extLst>
          </p:cNvPr>
          <p:cNvSpPr/>
          <p:nvPr/>
        </p:nvSpPr>
        <p:spPr>
          <a:xfrm rot="10800000" flipH="1">
            <a:off x="7860481" y="3293379"/>
            <a:ext cx="530212" cy="392478"/>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上向き折線 17">
            <a:extLst>
              <a:ext uri="{FF2B5EF4-FFF2-40B4-BE49-F238E27FC236}">
                <a16:creationId xmlns:a16="http://schemas.microsoft.com/office/drawing/2014/main" id="{AD0FAF0A-F056-463E-B2FC-B922E5F214A9}"/>
              </a:ext>
            </a:extLst>
          </p:cNvPr>
          <p:cNvSpPr/>
          <p:nvPr/>
        </p:nvSpPr>
        <p:spPr>
          <a:xfrm>
            <a:off x="7773758" y="5782769"/>
            <a:ext cx="456839" cy="435811"/>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92FF286E-D3EF-494C-B442-4F65EF194324}"/>
              </a:ext>
            </a:extLst>
          </p:cNvPr>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127121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日常生活における意思決定とは</a:t>
            </a:r>
          </a:p>
        </p:txBody>
      </p:sp>
      <p:sp>
        <p:nvSpPr>
          <p:cNvPr id="3" name="コンテンツ プレースホルダー 2"/>
          <p:cNvSpPr>
            <a:spLocks noGrp="1"/>
          </p:cNvSpPr>
          <p:nvPr>
            <p:ph sz="quarter" idx="1"/>
          </p:nvPr>
        </p:nvSpPr>
        <p:spPr>
          <a:xfrm>
            <a:off x="612648" y="2059632"/>
            <a:ext cx="8153400" cy="2737520"/>
          </a:xfrm>
        </p:spPr>
        <p:txBody>
          <a:bodyPr>
            <a:normAutofit/>
          </a:bodyPr>
          <a:lstStyle/>
          <a:p>
            <a:pPr lvl="1"/>
            <a:r>
              <a:rPr kumimoji="1" lang="ja-JP" altLang="en-US" sz="2800" dirty="0">
                <a:latin typeface="Meiryo UI" panose="020B0604030504040204" pitchFamily="50" charset="-128"/>
                <a:ea typeface="Meiryo UI" panose="020B0604030504040204" pitchFamily="50" charset="-128"/>
              </a:rPr>
              <a:t>必ずしも法律行為に至らない、</a:t>
            </a:r>
            <a:endParaRPr kumimoji="1" lang="en-US" altLang="ja-JP" sz="2800" dirty="0">
              <a:latin typeface="Meiryo UI" panose="020B0604030504040204" pitchFamily="50" charset="-128"/>
              <a:ea typeface="Meiryo UI" panose="020B0604030504040204" pitchFamily="50" charset="-128"/>
            </a:endParaRPr>
          </a:p>
          <a:p>
            <a:pPr lvl="1"/>
            <a:r>
              <a:rPr lang="ja-JP" altLang="en-US" sz="2800" dirty="0">
                <a:latin typeface="Meiryo UI" panose="020B0604030504040204" pitchFamily="50" charset="-128"/>
                <a:ea typeface="Meiryo UI" panose="020B0604030504040204" pitchFamily="50" charset="-128"/>
              </a:rPr>
              <a:t>必ずしも重大な医療上の判断を求めない、</a:t>
            </a:r>
            <a:endParaRPr lang="en-US" altLang="ja-JP" sz="2800" dirty="0">
              <a:latin typeface="Meiryo UI" panose="020B0604030504040204" pitchFamily="50" charset="-128"/>
              <a:ea typeface="Meiryo UI" panose="020B0604030504040204" pitchFamily="50" charset="-128"/>
            </a:endParaRPr>
          </a:p>
          <a:p>
            <a:pPr lvl="1"/>
            <a:r>
              <a:rPr kumimoji="1" lang="ja-JP" altLang="en-US" sz="2800" dirty="0">
                <a:latin typeface="Meiryo UI" panose="020B0604030504040204" pitchFamily="50" charset="-128"/>
                <a:ea typeface="Meiryo UI" panose="020B0604030504040204" pitchFamily="50" charset="-128"/>
              </a:rPr>
              <a:t>時間に制限されない、</a:t>
            </a:r>
            <a:r>
              <a:rPr kumimoji="1" lang="en-US" altLang="ja-JP" sz="2800" dirty="0">
                <a:latin typeface="Meiryo UI" panose="020B0604030504040204" pitchFamily="50" charset="-128"/>
                <a:ea typeface="Meiryo UI" panose="020B0604030504040204" pitchFamily="50" charset="-128"/>
              </a:rPr>
              <a:t/>
            </a:r>
            <a:br>
              <a:rPr kumimoji="1" lang="en-US" altLang="ja-JP" sz="2800" dirty="0">
                <a:latin typeface="Meiryo UI" panose="020B0604030504040204" pitchFamily="50" charset="-128"/>
                <a:ea typeface="Meiryo UI" panose="020B0604030504040204" pitchFamily="50" charset="-128"/>
              </a:rPr>
            </a:br>
            <a:endParaRPr kumimoji="1" lang="en-US" altLang="ja-JP" sz="2800" dirty="0">
              <a:latin typeface="Meiryo UI" panose="020B0604030504040204" pitchFamily="50" charset="-128"/>
              <a:ea typeface="Meiryo UI" panose="020B0604030504040204" pitchFamily="50" charset="-128"/>
            </a:endParaRPr>
          </a:p>
          <a:p>
            <a:r>
              <a:rPr lang="ja-JP" altLang="en-US" sz="3200" dirty="0">
                <a:latin typeface="Meiryo UI" panose="020B0604030504040204" pitchFamily="50" charset="-128"/>
                <a:ea typeface="Meiryo UI" panose="020B0604030504040204" pitchFamily="50" charset="-128"/>
              </a:rPr>
              <a:t>意思の表明・表出および決定である。</a:t>
            </a:r>
            <a:endParaRPr lang="en-US" altLang="ja-JP" sz="3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521302" y="1597967"/>
            <a:ext cx="2031325"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（作業的定義）</a:t>
            </a:r>
          </a:p>
        </p:txBody>
      </p:sp>
      <p:sp>
        <p:nvSpPr>
          <p:cNvPr id="6" name="テキスト ボックス 5"/>
          <p:cNvSpPr txBox="1"/>
          <p:nvPr/>
        </p:nvSpPr>
        <p:spPr>
          <a:xfrm>
            <a:off x="1392901" y="5037419"/>
            <a:ext cx="7344816" cy="1200329"/>
          </a:xfrm>
          <a:prstGeom prst="rect">
            <a:avLst/>
          </a:prstGeom>
          <a:noFill/>
          <a:ln>
            <a:solidFill>
              <a:schemeClr val="tx1"/>
            </a:solidFill>
            <a:prstDash val="dash"/>
          </a:ln>
        </p:spPr>
        <p:txBody>
          <a:bodyPr wrap="square" rtlCol="0">
            <a:spAutoFit/>
          </a:bodyPr>
          <a:lstStyle/>
          <a:p>
            <a:r>
              <a:rPr lang="ja-JP" altLang="en-US" dirty="0">
                <a:latin typeface="Meiryo UI" panose="020B0604030504040204" pitchFamily="50" charset="-128"/>
                <a:ea typeface="Meiryo UI" panose="020B0604030504040204" pitchFamily="50" charset="-128"/>
              </a:rPr>
              <a:t>日常生活として基本的な生活習慣や活動参加に係る行為、すなわち食事、衣服の選択、外出、排泄、整容、入浴等基本習慣であるとか、あるいは余暇活動、障害福祉サービスの利用等であって、事実行為の要素が強い。</a:t>
            </a:r>
            <a:r>
              <a:rPr kumimoji="1" lang="ja-JP" altLang="en-US" dirty="0">
                <a:latin typeface="Meiryo UI" panose="020B0604030504040204" pitchFamily="50" charset="-128"/>
                <a:ea typeface="Meiryo UI" panose="020B0604030504040204" pitchFamily="50" charset="-128"/>
              </a:rPr>
              <a:t>（３つのガイドラインから抜粋、編集）</a:t>
            </a:r>
          </a:p>
        </p:txBody>
      </p:sp>
      <p:sp>
        <p:nvSpPr>
          <p:cNvPr id="7" name="スライド番号プレースホルダー 6">
            <a:extLst>
              <a:ext uri="{FF2B5EF4-FFF2-40B4-BE49-F238E27FC236}">
                <a16:creationId xmlns:a16="http://schemas.microsoft.com/office/drawing/2014/main" id="{98878EEF-62DD-4C24-A1A9-02E5F7DCA62D}"/>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422822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法律や医療上の重大な意思決定と</a:t>
            </a:r>
            <a:r>
              <a:rPr kumimoji="1" lang="en-US" altLang="ja-JP" dirty="0">
                <a:latin typeface="Meiryo UI" panose="020B0604030504040204" pitchFamily="50" charset="-128"/>
                <a:ea typeface="Meiryo UI" panose="020B0604030504040204" pitchFamily="50" charset="-128"/>
              </a:rPr>
              <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日常生活における意思決定の違い</a:t>
            </a:r>
          </a:p>
        </p:txBody>
      </p:sp>
      <p:sp>
        <p:nvSpPr>
          <p:cNvPr id="3" name="コンテンツ プレースホルダー 2"/>
          <p:cNvSpPr>
            <a:spLocks noGrp="1"/>
          </p:cNvSpPr>
          <p:nvPr>
            <p:ph sz="quarter" idx="1"/>
          </p:nvPr>
        </p:nvSpPr>
        <p:spPr>
          <a:xfrm>
            <a:off x="612648" y="2204864"/>
            <a:ext cx="8153400" cy="4424536"/>
          </a:xfrm>
        </p:spPr>
        <p:txBody>
          <a:bodyPr>
            <a:normAutofit/>
          </a:bodyPr>
          <a:lstStyle/>
          <a:p>
            <a:r>
              <a:rPr kumimoji="1" lang="ja-JP" altLang="en-US" dirty="0">
                <a:latin typeface="Meiryo UI" panose="020B0604030504040204" pitchFamily="50" charset="-128"/>
                <a:ea typeface="Meiryo UI" panose="020B0604030504040204" pitchFamily="50" charset="-128"/>
              </a:rPr>
              <a:t>今もしくは近々に（どうしても）決めなければならないか</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決定者の確定、責任の所在</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決定帰結の活用</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継続性・修正可能性（形成性）</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本人（被後見人等）の意思能力判定の適用基準</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代理代行による決定までを必要とするか否か</a:t>
            </a:r>
            <a:endParaRPr lang="en-US" alt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A71BE831-E379-4991-BDD4-9EB4261D1279}"/>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278580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 と エンパワメントモデル</a:t>
            </a:r>
            <a:r>
              <a:rPr kumimoji="1" lang="en-US" altLang="ja-JP"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ja-JP" altLang="en-US"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6" name="コンテンツ プレースホルダー 2"/>
          <p:cNvSpPr>
            <a:spLocks noGrp="1"/>
          </p:cNvSpPr>
          <p:nvPr>
            <p:ph sz="quarter" idx="1"/>
          </p:nvPr>
        </p:nvSpPr>
        <p:spPr>
          <a:xfrm>
            <a:off x="683568" y="1916832"/>
            <a:ext cx="8153400" cy="4495800"/>
          </a:xfrm>
        </p:spPr>
        <p:txBody>
          <a:bodyPr>
            <a:normAutofit/>
          </a:bodyPr>
          <a:lstStyle/>
          <a:p>
            <a:r>
              <a:rPr kumimoji="1" lang="ja-JP" altLang="en-US" dirty="0">
                <a:latin typeface="Meiryo UI" panose="020B0604030504040204" pitchFamily="50" charset="-128"/>
                <a:ea typeface="Meiryo UI" panose="020B0604030504040204" pitchFamily="50" charset="-128"/>
              </a:rPr>
              <a:t>レスキューモデル</a:t>
            </a:r>
            <a:endParaRPr kumimoji="1"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解決の要請程度が高い、緊急性がある、時間的に限りがある（切迫性がある）、</a:t>
            </a:r>
            <a:r>
              <a:rPr lang="ja-JP" altLang="en-US" dirty="0" err="1">
                <a:latin typeface="Meiryo UI" panose="020B0604030504040204" pitchFamily="50" charset="-128"/>
                <a:ea typeface="Meiryo UI" panose="020B0604030504040204" pitchFamily="50" charset="-128"/>
              </a:rPr>
              <a:t>ような</a:t>
            </a:r>
            <a:r>
              <a:rPr lang="ja-JP" altLang="en-US" dirty="0">
                <a:latin typeface="Meiryo UI" panose="020B0604030504040204" pitchFamily="50" charset="-128"/>
                <a:ea typeface="Meiryo UI" panose="020B0604030504040204" pitchFamily="50" charset="-128"/>
              </a:rPr>
              <a:t>場合</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本人の抱える課題や不適切な生活を改善し、相対的に安定した状態に至らせる。本人意思の確認や「最善の解釈」に必要な情報の収集に努力するが、必ずしも十分にはできない。</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結果、最善の利益を尊重もしくは配慮した、代理代行決定に至ることも多い。</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本人以外から始まる意思決定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endParaRPr kumimoji="1" lang="en-US" altLang="ja-JP" dirty="0">
              <a:highlight>
                <a:srgbClr val="FFFF00"/>
              </a:highlight>
              <a:uFill>
                <a:solidFill>
                  <a:srgbClr val="FF0000"/>
                </a:solidFill>
              </a:u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ACC7E0A-3A5C-4968-9F2B-2B6034582D3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14</a:t>
            </a:fld>
            <a:endParaRPr lang="en-GB"/>
          </a:p>
        </p:txBody>
      </p:sp>
    </p:spTree>
    <p:extLst>
      <p:ext uri="{BB962C8B-B14F-4D97-AF65-F5344CB8AC3E}">
        <p14:creationId xmlns:p14="http://schemas.microsoft.com/office/powerpoint/2010/main" val="172385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683568" y="1844824"/>
            <a:ext cx="8153400" cy="4896544"/>
          </a:xfrm>
        </p:spPr>
        <p:txBody>
          <a:bodyPr>
            <a:normAutofit fontScale="92500" lnSpcReduction="10000"/>
          </a:bodyPr>
          <a:lstStyle/>
          <a:p>
            <a:r>
              <a:rPr lang="ja-JP" altLang="en-US" dirty="0">
                <a:latin typeface="Meiryo UI" panose="020B0604030504040204" pitchFamily="50" charset="-128"/>
                <a:ea typeface="Meiryo UI" panose="020B0604030504040204" pitchFamily="50" charset="-128"/>
              </a:rPr>
              <a:t>エンパワメントモデル</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差し迫った解決要請ではなく、本人の意思決定がより高められることに目標がある。時間的に差し迫っていない。</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本人意思をより良く表出できるようにし、意思決定に関する自己効力感（セルフ・エフィカシー）を高める。自分で決めるプロセスを拡大しながら、より長期的な目標につなげていく。</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出された意思」や「意思と選好に基づく最善の解釈」を適用する。重要なのは、自己選択と管理（チョイス＆コントロール）が高まるようにすること。意思決定支援の実施よりむしろ、意思決定支援の関わりかたを育てる（本人も支援者も育つ）。</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p>
        </p:txBody>
      </p:sp>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lvl="0">
              <a:defRPr/>
            </a:pPr>
            <a:r>
              <a:rPr lang="ja-JP" altLang="en-US" sz="3600" kern="0" dirty="0">
                <a:solidFill>
                  <a:srgbClr val="000000"/>
                </a:solidFill>
                <a:latin typeface="Meiryo UI" panose="020B0604030504040204" pitchFamily="50" charset="-128"/>
                <a:ea typeface="Meiryo UI" panose="020B0604030504040204" pitchFamily="50" charset="-128"/>
              </a:rPr>
              <a:t>レスキューモデル と エンパワメントモデル</a:t>
            </a:r>
            <a:r>
              <a:rPr lang="en-US" altLang="ja-JP" sz="3200" kern="0" dirty="0">
                <a:solidFill>
                  <a:srgbClr val="000000"/>
                </a:solidFill>
                <a:latin typeface="Meiryo UI" panose="020B0604030504040204" pitchFamily="50" charset="-128"/>
                <a:ea typeface="Meiryo UI" panose="020B0604030504040204" pitchFamily="50" charset="-128"/>
              </a:rPr>
              <a:t> </a:t>
            </a:r>
            <a:endParaRPr lang="ja-JP" altLang="en-US" sz="3200" kern="0" dirty="0">
              <a:solidFill>
                <a:srgbClr val="000000"/>
              </a:solidFill>
              <a:latin typeface="Meiryo UI" panose="020B0604030504040204" pitchFamily="50" charset="-128"/>
              <a:ea typeface="Meiryo UI" panose="020B0604030504040204" pitchFamily="50" charset="-128"/>
              <a:cs typeface="Arial"/>
            </a:endParaRPr>
          </a:p>
        </p:txBody>
      </p:sp>
      <p:sp>
        <p:nvSpPr>
          <p:cNvPr id="2" name="スライド番号プレースホルダー 1">
            <a:extLst>
              <a:ext uri="{FF2B5EF4-FFF2-40B4-BE49-F238E27FC236}">
                <a16:creationId xmlns:a16="http://schemas.microsoft.com/office/drawing/2014/main" id="{DC27F547-E405-48AA-9FB5-A4EC013B8D15}"/>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15</a:t>
            </a:fld>
            <a:endParaRPr lang="en-GB"/>
          </a:p>
        </p:txBody>
      </p:sp>
    </p:spTree>
    <p:extLst>
      <p:ext uri="{BB962C8B-B14F-4D97-AF65-F5344CB8AC3E}">
        <p14:creationId xmlns:p14="http://schemas.microsoft.com/office/powerpoint/2010/main" val="3772069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日常生活における</a:t>
            </a:r>
            <a:r>
              <a:rPr kumimoji="1" lang="en-US" altLang="ja-JP" dirty="0">
                <a:latin typeface="Meiryo UI" panose="020B0604030504040204" pitchFamily="50" charset="-128"/>
                <a:ea typeface="Meiryo UI" panose="020B0604030504040204" pitchFamily="50" charset="-128"/>
              </a:rPr>
              <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意思決定の支援との接続</a:t>
            </a:r>
          </a:p>
        </p:txBody>
      </p:sp>
      <p:sp>
        <p:nvSpPr>
          <p:cNvPr id="5" name="テキスト ボックス 4"/>
          <p:cNvSpPr txBox="1"/>
          <p:nvPr/>
        </p:nvSpPr>
        <p:spPr>
          <a:xfrm>
            <a:off x="747269" y="3158088"/>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sp>
        <p:nvSpPr>
          <p:cNvPr id="6" name="テキスト ボックス 5"/>
          <p:cNvSpPr txBox="1"/>
          <p:nvPr/>
        </p:nvSpPr>
        <p:spPr>
          <a:xfrm>
            <a:off x="3679296" y="3154902"/>
            <a:ext cx="1779654" cy="707886"/>
          </a:xfrm>
          <a:prstGeom prst="rect">
            <a:avLst/>
          </a:prstGeom>
          <a:noFill/>
          <a:ln w="28575">
            <a:solidFill>
              <a:schemeClr val="accent1">
                <a:lumMod val="50000"/>
              </a:schemeClr>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の相</a:t>
            </a:r>
          </a:p>
        </p:txBody>
      </p:sp>
      <p:sp>
        <p:nvSpPr>
          <p:cNvPr id="8" name="右矢印 7"/>
          <p:cNvSpPr/>
          <p:nvPr/>
        </p:nvSpPr>
        <p:spPr>
          <a:xfrm>
            <a:off x="2987824" y="331139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右矢印 8"/>
          <p:cNvSpPr/>
          <p:nvPr/>
        </p:nvSpPr>
        <p:spPr>
          <a:xfrm>
            <a:off x="5669606" y="3290670"/>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0" name="テキスト ボックス 9"/>
          <p:cNvSpPr txBox="1"/>
          <p:nvPr/>
        </p:nvSpPr>
        <p:spPr>
          <a:xfrm>
            <a:off x="3239852" y="4224580"/>
            <a:ext cx="2664296" cy="6463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“決めなければならない”事態に対応</a:t>
            </a:r>
          </a:p>
        </p:txBody>
      </p:sp>
      <p:sp>
        <p:nvSpPr>
          <p:cNvPr id="11" name="テキスト ボックス 10"/>
          <p:cNvSpPr txBox="1"/>
          <p:nvPr/>
        </p:nvSpPr>
        <p:spPr>
          <a:xfrm>
            <a:off x="539552" y="4172912"/>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13" name="テキスト ボックス 12">
            <a:extLst>
              <a:ext uri="{FF2B5EF4-FFF2-40B4-BE49-F238E27FC236}">
                <a16:creationId xmlns:a16="http://schemas.microsoft.com/office/drawing/2014/main" id="{DA06979E-A0D6-4937-9FE6-013312981817}"/>
              </a:ext>
            </a:extLst>
          </p:cNvPr>
          <p:cNvSpPr txBox="1"/>
          <p:nvPr/>
        </p:nvSpPr>
        <p:spPr>
          <a:xfrm>
            <a:off x="6529713" y="3154902"/>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cxnSp>
        <p:nvCxnSpPr>
          <p:cNvPr id="18" name="直線矢印コネクタ 17">
            <a:extLst>
              <a:ext uri="{FF2B5EF4-FFF2-40B4-BE49-F238E27FC236}">
                <a16:creationId xmlns:a16="http://schemas.microsoft.com/office/drawing/2014/main" id="{1C900E71-C922-4971-B498-4DFB4F4D6C7E}"/>
              </a:ext>
            </a:extLst>
          </p:cNvPr>
          <p:cNvCxnSpPr/>
          <p:nvPr/>
        </p:nvCxnSpPr>
        <p:spPr>
          <a:xfrm>
            <a:off x="742950" y="6170870"/>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D9583347-4C16-4E68-AD1E-006314B142A8}"/>
              </a:ext>
            </a:extLst>
          </p:cNvPr>
          <p:cNvCxnSpPr>
            <a:cxnSpLocks/>
          </p:cNvCxnSpPr>
          <p:nvPr/>
        </p:nvCxnSpPr>
        <p:spPr>
          <a:xfrm>
            <a:off x="3674414" y="6170870"/>
            <a:ext cx="1795173"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998EA435-0A34-4739-BA6F-CF17A5D9A243}"/>
              </a:ext>
            </a:extLst>
          </p:cNvPr>
          <p:cNvCxnSpPr>
            <a:cxnSpLocks/>
          </p:cNvCxnSpPr>
          <p:nvPr/>
        </p:nvCxnSpPr>
        <p:spPr>
          <a:xfrm>
            <a:off x="6549390" y="6170869"/>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C65F5930-E713-4FBA-98AA-F8C8CD540A3C}"/>
              </a:ext>
            </a:extLst>
          </p:cNvPr>
          <p:cNvSpPr txBox="1"/>
          <p:nvPr/>
        </p:nvSpPr>
        <p:spPr>
          <a:xfrm>
            <a:off x="742949" y="6228020"/>
            <a:ext cx="1758821"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5" name="テキスト ボックス 24">
            <a:extLst>
              <a:ext uri="{FF2B5EF4-FFF2-40B4-BE49-F238E27FC236}">
                <a16:creationId xmlns:a16="http://schemas.microsoft.com/office/drawing/2014/main" id="{7DF69375-FA09-4DFD-BC0B-BC5A4CD05606}"/>
              </a:ext>
            </a:extLst>
          </p:cNvPr>
          <p:cNvSpPr txBox="1"/>
          <p:nvPr/>
        </p:nvSpPr>
        <p:spPr>
          <a:xfrm>
            <a:off x="6549389" y="6228020"/>
            <a:ext cx="1734825"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6" name="テキスト ボックス 25">
            <a:extLst>
              <a:ext uri="{FF2B5EF4-FFF2-40B4-BE49-F238E27FC236}">
                <a16:creationId xmlns:a16="http://schemas.microsoft.com/office/drawing/2014/main" id="{F978EA2D-42D6-4304-9AEC-97EDFE686CAE}"/>
              </a:ext>
            </a:extLst>
          </p:cNvPr>
          <p:cNvSpPr txBox="1"/>
          <p:nvPr/>
        </p:nvSpPr>
        <p:spPr>
          <a:xfrm>
            <a:off x="3549588" y="6228020"/>
            <a:ext cx="224654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（非日常的な事態）</a:t>
            </a:r>
          </a:p>
        </p:txBody>
      </p:sp>
      <p:sp>
        <p:nvSpPr>
          <p:cNvPr id="19" name="テキスト ボックス 18"/>
          <p:cNvSpPr txBox="1"/>
          <p:nvPr/>
        </p:nvSpPr>
        <p:spPr>
          <a:xfrm>
            <a:off x="6432931" y="4224580"/>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3" name="左カーブ矢印 2"/>
          <p:cNvSpPr/>
          <p:nvPr/>
        </p:nvSpPr>
        <p:spPr>
          <a:xfrm rot="16200000">
            <a:off x="2937010" y="1644712"/>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左カーブ矢印 19"/>
          <p:cNvSpPr/>
          <p:nvPr/>
        </p:nvSpPr>
        <p:spPr>
          <a:xfrm rot="16200000">
            <a:off x="5758328" y="1663000"/>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2331654" y="1919534"/>
            <a:ext cx="1744388"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（情報を反映）</a:t>
            </a:r>
          </a:p>
        </p:txBody>
      </p:sp>
      <p:sp>
        <p:nvSpPr>
          <p:cNvPr id="24" name="テキスト ボックス 23"/>
          <p:cNvSpPr txBox="1"/>
          <p:nvPr/>
        </p:nvSpPr>
        <p:spPr>
          <a:xfrm>
            <a:off x="4932040" y="1929453"/>
            <a:ext cx="220605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（支援結果を考慮）</a:t>
            </a:r>
          </a:p>
        </p:txBody>
      </p:sp>
      <p:sp>
        <p:nvSpPr>
          <p:cNvPr id="12" name="スライド番号プレースホルダー 11">
            <a:extLst>
              <a:ext uri="{FF2B5EF4-FFF2-40B4-BE49-F238E27FC236}">
                <a16:creationId xmlns:a16="http://schemas.microsoft.com/office/drawing/2014/main" id="{7FE58891-99AB-412D-A7F0-537D88AB535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16</a:t>
            </a:fld>
            <a:endParaRPr lang="en-GB"/>
          </a:p>
        </p:txBody>
      </p:sp>
    </p:spTree>
    <p:extLst>
      <p:ext uri="{BB962C8B-B14F-4D97-AF65-F5344CB8AC3E}">
        <p14:creationId xmlns:p14="http://schemas.microsoft.com/office/powerpoint/2010/main" val="230580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20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P spid="7"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812" y="185291"/>
            <a:ext cx="4333180" cy="739552"/>
          </a:xfrm>
          <a:ln w="38100">
            <a:solidFill>
              <a:schemeClr val="tx1"/>
            </a:solidFill>
          </a:ln>
        </p:spPr>
        <p:txBody>
          <a:bodyPr>
            <a:normAutofit/>
          </a:bodyPr>
          <a:lstStyle/>
          <a:p>
            <a:pPr algn="l"/>
            <a:r>
              <a:rPr kumimoji="1" lang="ja-JP" altLang="en-US" sz="3600" dirty="0"/>
              <a:t>意思決定の支援の層</a:t>
            </a:r>
            <a:endParaRPr kumimoji="1" lang="ja-JP" altLang="en-US" sz="40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071144513"/>
              </p:ext>
            </p:extLst>
          </p:nvPr>
        </p:nvGraphicFramePr>
        <p:xfrm>
          <a:off x="457200" y="1196752"/>
          <a:ext cx="822960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左カーブ矢印 5"/>
          <p:cNvSpPr/>
          <p:nvPr/>
        </p:nvSpPr>
        <p:spPr>
          <a:xfrm>
            <a:off x="8222252"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8574831" y="1340768"/>
            <a:ext cx="461665" cy="2376264"/>
          </a:xfrm>
          <a:prstGeom prst="rect">
            <a:avLst/>
          </a:prstGeom>
          <a:solidFill>
            <a:schemeClr val="bg2">
              <a:lumMod val="20000"/>
              <a:lumOff val="80000"/>
            </a:schemeClr>
          </a:solidFill>
          <a:ln/>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決定の実現とその支援</a:t>
            </a:r>
          </a:p>
        </p:txBody>
      </p:sp>
      <p:sp>
        <p:nvSpPr>
          <p:cNvPr id="9" name="角丸四角形 8"/>
          <p:cNvSpPr/>
          <p:nvPr/>
        </p:nvSpPr>
        <p:spPr>
          <a:xfrm>
            <a:off x="4932040" y="332656"/>
            <a:ext cx="3888432"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代理代行決定、</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Best Interests Meeting</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左カーブ矢印 9"/>
          <p:cNvSpPr/>
          <p:nvPr/>
        </p:nvSpPr>
        <p:spPr>
          <a:xfrm rot="10800000">
            <a:off x="7790203"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6771773" y="735087"/>
            <a:ext cx="1904683"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手順が第三者に開かれ、帰結が公に利用される</a:t>
            </a:r>
          </a:p>
        </p:txBody>
      </p:sp>
      <p:sp>
        <p:nvSpPr>
          <p:cNvPr id="4" name="上矢印 3"/>
          <p:cNvSpPr/>
          <p:nvPr/>
        </p:nvSpPr>
        <p:spPr>
          <a:xfrm>
            <a:off x="6444208" y="807095"/>
            <a:ext cx="288032" cy="360040"/>
          </a:xfrm>
          <a:prstGeom prs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6680738" y="6415575"/>
            <a:ext cx="2202847" cy="369332"/>
          </a:xfrm>
          <a:prstGeom prst="rect">
            <a:avLst/>
          </a:prstGeom>
          <a:solidFill>
            <a:schemeClr val="bg1"/>
          </a:solid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（名川</a:t>
            </a:r>
            <a:r>
              <a:rPr kumimoji="1" lang="en-US" altLang="ja-JP"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(2016)</a:t>
            </a: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を改編）</a:t>
            </a:r>
          </a:p>
        </p:txBody>
      </p:sp>
      <p:sp>
        <p:nvSpPr>
          <p:cNvPr id="12" name="スライド番号プレースホルダー 11">
            <a:extLst>
              <a:ext uri="{FF2B5EF4-FFF2-40B4-BE49-F238E27FC236}">
                <a16:creationId xmlns:a16="http://schemas.microsoft.com/office/drawing/2014/main" id="{F5FB26C5-6876-44A7-8BA8-608362F785B8}"/>
              </a:ext>
            </a:extLst>
          </p:cNvPr>
          <p:cNvSpPr>
            <a:spLocks noGrp="1"/>
          </p:cNvSpPr>
          <p:nvPr>
            <p:ph type="sldNum" sz="quarter" idx="12"/>
          </p:nvPr>
        </p:nvSpPr>
        <p:spPr/>
        <p:txBody>
          <a:bodyPr/>
          <a:lstStyle/>
          <a:p>
            <a:fld id="{C948B35B-3392-4926-8248-3903C59230E4}" type="slidenum">
              <a:rPr kumimoji="1" lang="ja-JP" altLang="en-US" smtClean="0"/>
              <a:t>17</a:t>
            </a:fld>
            <a:endParaRPr kumimoji="1" lang="ja-JP" altLang="en-US"/>
          </a:p>
        </p:txBody>
      </p:sp>
    </p:spTree>
    <p:extLst>
      <p:ext uri="{BB962C8B-B14F-4D97-AF65-F5344CB8AC3E}">
        <p14:creationId xmlns:p14="http://schemas.microsoft.com/office/powerpoint/2010/main" val="612501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どうしたいか、を豊かな経験によって育む／周囲が大切にする</a:t>
            </a:r>
          </a:p>
        </p:txBody>
      </p:sp>
      <p:sp>
        <p:nvSpPr>
          <p:cNvPr id="3" name="コンテンツ プレースホルダー 2"/>
          <p:cNvSpPr>
            <a:spLocks noGrp="1"/>
          </p:cNvSpPr>
          <p:nvPr>
            <p:ph sz="quarter" idx="1"/>
          </p:nvPr>
        </p:nvSpPr>
        <p:spPr>
          <a:xfrm>
            <a:off x="578725" y="1844824"/>
            <a:ext cx="8153400" cy="4495800"/>
          </a:xfrm>
        </p:spPr>
        <p:txBody>
          <a:bodyPr>
            <a:normAutofit/>
          </a:bodyPr>
          <a:lstStyle/>
          <a:p>
            <a:r>
              <a:rPr lang="ja-JP" altLang="en-US" dirty="0">
                <a:latin typeface="Meiryo UI" panose="020B0604030504040204" pitchFamily="50" charset="-128"/>
                <a:ea typeface="Meiryo UI" panose="020B0604030504040204" pitchFamily="50" charset="-128"/>
              </a:rPr>
              <a:t>自分の中に選択肢をたくさん作る</a:t>
            </a:r>
            <a:endParaRPr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選択肢を作ってこなかったのに、さあ選べと言われても無理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好きなものを選ぶ経験をたくさん作る</a:t>
            </a:r>
            <a:endParaRPr kumimoji="1"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施設からグループホームへ移行したＡさん</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自分の好きなものが自分でわかるためには、選ぶ経験を大切にする</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その人の好みを周りも大切にする</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身だしなみは周りが作る</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0C0BA859-22A5-42C8-AF86-C324BAF44838}"/>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18</a:t>
            </a:fld>
            <a:endParaRPr lang="en-GB"/>
          </a:p>
        </p:txBody>
      </p:sp>
    </p:spTree>
    <p:extLst>
      <p:ext uri="{BB962C8B-B14F-4D97-AF65-F5344CB8AC3E}">
        <p14:creationId xmlns:p14="http://schemas.microsoft.com/office/powerpoint/2010/main" val="326108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04D3BC7-15B4-45EC-A115-2FD23D041E14}"/>
              </a:ext>
            </a:extLst>
          </p:cNvPr>
          <p:cNvSpPr>
            <a:spLocks noGrp="1"/>
          </p:cNvSpPr>
          <p:nvPr>
            <p:ph type="body" idx="1"/>
          </p:nvPr>
        </p:nvSpPr>
        <p:spPr/>
        <p:txBody>
          <a:bodyPr/>
          <a:lstStyle/>
          <a:p>
            <a:endParaRPr kumimoji="1" lang="ja-JP" altLang="en-US"/>
          </a:p>
        </p:txBody>
      </p:sp>
      <p:sp>
        <p:nvSpPr>
          <p:cNvPr id="2" name="タイトル 1"/>
          <p:cNvSpPr>
            <a:spLocks noGrp="1"/>
          </p:cNvSpPr>
          <p:nvPr>
            <p:ph type="title"/>
          </p:nvPr>
        </p:nvSpPr>
        <p:spPr/>
        <p:txBody>
          <a:bodyPr>
            <a:normAutofit fontScale="90000"/>
          </a:bodyPr>
          <a:lstStyle/>
          <a:p>
            <a:r>
              <a:rPr lang="ja-JP" altLang="en-US" dirty="0"/>
              <a:t>基本の３つの考え方（理念・原則）</a:t>
            </a:r>
          </a:p>
        </p:txBody>
      </p:sp>
      <p:sp>
        <p:nvSpPr>
          <p:cNvPr id="3" name="スライド番号プレースホルダー 2">
            <a:extLst>
              <a:ext uri="{FF2B5EF4-FFF2-40B4-BE49-F238E27FC236}">
                <a16:creationId xmlns:a16="http://schemas.microsoft.com/office/drawing/2014/main" id="{70D50630-4A56-4743-9B61-D8CA4DCE1CF3}"/>
              </a:ext>
            </a:extLst>
          </p:cNvPr>
          <p:cNvSpPr>
            <a:spLocks noGrp="1"/>
          </p:cNvSpPr>
          <p:nvPr>
            <p:ph type="sldNum" sz="quarter" idx="11"/>
          </p:nvPr>
        </p:nvSpPr>
        <p:spPr/>
        <p:txBody>
          <a:bodyPr/>
          <a:lstStyle/>
          <a:p>
            <a:fld id="{23133F8D-FD11-4136-993B-483E3F549D70}" type="slidenum">
              <a:rPr lang="en-GB" smtClean="0"/>
              <a:pPr/>
              <a:t>2</a:t>
            </a:fld>
            <a:endParaRPr lang="en-GB"/>
          </a:p>
        </p:txBody>
      </p:sp>
    </p:spTree>
    <p:extLst>
      <p:ext uri="{BB962C8B-B14F-4D97-AF65-F5344CB8AC3E}">
        <p14:creationId xmlns:p14="http://schemas.microsoft.com/office/powerpoint/2010/main" val="13922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３つの考え方（基本理念・原則）</a:t>
            </a:r>
            <a:endParaRPr kumimoji="1" lang="ja-JP" altLang="en-US" dirty="0"/>
          </a:p>
        </p:txBody>
      </p:sp>
      <p:sp>
        <p:nvSpPr>
          <p:cNvPr id="3" name="コンテンツ プレースホルダー 2"/>
          <p:cNvSpPr>
            <a:spLocks noGrp="1"/>
          </p:cNvSpPr>
          <p:nvPr>
            <p:ph sz="quarter" idx="1"/>
          </p:nvPr>
        </p:nvSpPr>
        <p:spPr>
          <a:xfrm>
            <a:off x="612648" y="1772816"/>
            <a:ext cx="8153400" cy="4896544"/>
          </a:xfrm>
        </p:spPr>
        <p:txBody>
          <a:bodyPr>
            <a:normAutofit/>
          </a:bodyPr>
          <a:lstStyle/>
          <a:p>
            <a:r>
              <a:rPr lang="ja-JP" altLang="en-US" dirty="0"/>
              <a:t>最善の利益（ベスト・インタレスト</a:t>
            </a:r>
            <a:r>
              <a:rPr kumimoji="1" lang="ja-JP" altLang="en-US" dirty="0"/>
              <a:t>）</a:t>
            </a:r>
            <a:endParaRPr kumimoji="1" lang="en-US" altLang="ja-JP" dirty="0"/>
          </a:p>
          <a:p>
            <a:pPr lvl="1"/>
            <a:r>
              <a:rPr lang="ja-JP" altLang="en-US" dirty="0"/>
              <a:t>代理代行決定に関する考え方</a:t>
            </a:r>
            <a:r>
              <a:rPr lang="en-US" altLang="ja-JP" dirty="0"/>
              <a:t/>
            </a:r>
            <a:br>
              <a:rPr lang="en-US" altLang="ja-JP" dirty="0"/>
            </a:br>
            <a:endParaRPr kumimoji="1" lang="en-US" altLang="ja-JP" dirty="0"/>
          </a:p>
          <a:p>
            <a:r>
              <a:rPr lang="ja-JP" altLang="en-US" dirty="0"/>
              <a:t>意思と選好に基づく最善の解釈</a:t>
            </a:r>
            <a:endParaRPr kumimoji="1" lang="en-US" altLang="ja-JP" dirty="0"/>
          </a:p>
          <a:p>
            <a:pPr lvl="1"/>
            <a:r>
              <a:rPr kumimoji="1" lang="ja-JP" altLang="en-US" dirty="0"/>
              <a:t>代理代行決定～</a:t>
            </a:r>
            <a:r>
              <a:rPr lang="ja-JP" altLang="en-US" dirty="0"/>
              <a:t>支援付き</a:t>
            </a:r>
            <a:r>
              <a:rPr kumimoji="1" lang="ja-JP" altLang="en-US" dirty="0"/>
              <a:t>意思決定に関する考え方</a:t>
            </a:r>
            <a:r>
              <a:rPr kumimoji="1" lang="en-US" altLang="ja-JP" dirty="0"/>
              <a:t/>
            </a:r>
            <a:br>
              <a:rPr kumimoji="1" lang="en-US" altLang="ja-JP" dirty="0"/>
            </a:br>
            <a:endParaRPr kumimoji="1" lang="en-US" altLang="ja-JP" dirty="0"/>
          </a:p>
          <a:p>
            <a:r>
              <a:rPr lang="ja-JP" altLang="en-US" dirty="0"/>
              <a:t>本人から表出された意思・心からの希望（エクスプレス・ウィッシュ</a:t>
            </a:r>
            <a:r>
              <a:rPr kumimoji="1" lang="ja-JP" altLang="en-US" dirty="0"/>
              <a:t>）</a:t>
            </a:r>
            <a:endParaRPr kumimoji="1" lang="en-US" altLang="ja-JP" dirty="0"/>
          </a:p>
          <a:p>
            <a:pPr lvl="1"/>
            <a:r>
              <a:rPr lang="ja-JP" altLang="en-US" dirty="0"/>
              <a:t>素からの意思</a:t>
            </a:r>
            <a:endParaRPr kumimoji="1" lang="en-US" altLang="ja-JP" dirty="0"/>
          </a:p>
          <a:p>
            <a:pPr lvl="1"/>
            <a:r>
              <a:rPr lang="ja-JP" altLang="en-US" dirty="0"/>
              <a:t>支援付き意思決定に関する考え方</a:t>
            </a:r>
            <a:endParaRPr kumimoji="1" lang="ja-JP" altLang="en-US" dirty="0"/>
          </a:p>
        </p:txBody>
      </p:sp>
      <p:sp>
        <p:nvSpPr>
          <p:cNvPr id="5" name="スライド番号プレースホルダー 4">
            <a:extLst>
              <a:ext uri="{FF2B5EF4-FFF2-40B4-BE49-F238E27FC236}">
                <a16:creationId xmlns:a16="http://schemas.microsoft.com/office/drawing/2014/main" id="{337E16C4-3B03-48D7-8768-A6DFE7D7476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407627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国連・障害者権利条約</a:t>
            </a:r>
            <a:r>
              <a:rPr kumimoji="1" lang="en-US" altLang="ja-JP" dirty="0"/>
              <a:t>12</a:t>
            </a:r>
            <a:r>
              <a:rPr kumimoji="1" lang="ja-JP" altLang="en-US" dirty="0"/>
              <a:t>条</a:t>
            </a:r>
          </a:p>
        </p:txBody>
      </p:sp>
      <p:sp>
        <p:nvSpPr>
          <p:cNvPr id="5" name="テキスト ボックス 4"/>
          <p:cNvSpPr txBox="1"/>
          <p:nvPr/>
        </p:nvSpPr>
        <p:spPr>
          <a:xfrm>
            <a:off x="539552" y="1922272"/>
            <a:ext cx="8229600" cy="40934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1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締約国は、障害のある人が、すべての場所において、法律の前に人として認められる権利を有することを再確認する。</a:t>
            </a: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2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締約国は、障害のある人が生活のあらゆる側面において他の者との平等を基礎として</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法的能力を享有することを認める</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3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締約国は、障害のある人がその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法的能力の行使</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に当たり</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必要とする支援にアクセスすることができるようにするための適切な措置</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をとる。</a:t>
            </a: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4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締約国は、国際人権法に従い、法的能力の行使に関連するすべての措置には濫用を防止するための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適切かつ効果的な保護</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が含まれることを確保する。当該保護は、法的能力の行使に関連する措置が</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障害のある人の権利、意思及び選好を尊重すること</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、（後略）</a:t>
            </a:r>
          </a:p>
        </p:txBody>
      </p:sp>
      <p:sp>
        <p:nvSpPr>
          <p:cNvPr id="3" name="スライド番号プレースホルダー 2">
            <a:extLst>
              <a:ext uri="{FF2B5EF4-FFF2-40B4-BE49-F238E27FC236}">
                <a16:creationId xmlns:a16="http://schemas.microsoft.com/office/drawing/2014/main" id="{035E582F-9FA3-41F3-AEFB-05A90B480B94}"/>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397449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000" dirty="0"/>
              <a:t>国連・</a:t>
            </a:r>
            <a:r>
              <a:rPr kumimoji="1" lang="ja-JP" altLang="en-US" sz="4000" dirty="0"/>
              <a:t>障害者権利委員会</a:t>
            </a:r>
            <a:r>
              <a:rPr kumimoji="1" lang="en-US" altLang="ja-JP" sz="4000" dirty="0"/>
              <a:t/>
            </a:r>
            <a:br>
              <a:rPr kumimoji="1" lang="en-US" altLang="ja-JP" sz="4000" dirty="0"/>
            </a:br>
            <a:r>
              <a:rPr kumimoji="1" lang="ja-JP" altLang="en-US" sz="4000" dirty="0"/>
              <a:t>一般的意見</a:t>
            </a:r>
            <a:r>
              <a:rPr kumimoji="1" lang="en-US" altLang="ja-JP" sz="4000" dirty="0"/>
              <a:t>1</a:t>
            </a:r>
            <a:r>
              <a:rPr kumimoji="1" lang="ja-JP" altLang="en-US" sz="4000" dirty="0"/>
              <a:t>号</a:t>
            </a:r>
            <a:r>
              <a:rPr kumimoji="1" lang="ja-JP" altLang="en-US" sz="3200" dirty="0"/>
              <a:t>（条約第</a:t>
            </a:r>
            <a:r>
              <a:rPr kumimoji="1" lang="en-US" altLang="ja-JP" sz="3200" dirty="0"/>
              <a:t>12</a:t>
            </a:r>
            <a:r>
              <a:rPr kumimoji="1" lang="ja-JP" altLang="en-US" sz="3200" dirty="0"/>
              <a:t>条）</a:t>
            </a:r>
            <a:endParaRPr kumimoji="1" lang="ja-JP" altLang="en-US" sz="4000" dirty="0"/>
          </a:p>
        </p:txBody>
      </p:sp>
      <p:sp>
        <p:nvSpPr>
          <p:cNvPr id="3" name="コンテンツ プレースホルダー 2"/>
          <p:cNvSpPr>
            <a:spLocks noGrp="1"/>
          </p:cNvSpPr>
          <p:nvPr>
            <p:ph sz="quarter" idx="1"/>
          </p:nvPr>
        </p:nvSpPr>
        <p:spPr>
          <a:xfrm>
            <a:off x="533400" y="1844824"/>
            <a:ext cx="8153400" cy="4784576"/>
          </a:xfrm>
        </p:spPr>
        <p:txBody>
          <a:bodyPr>
            <a:normAutofit fontScale="92500" lnSpcReduction="10000"/>
          </a:bodyPr>
          <a:lstStyle/>
          <a:p>
            <a:r>
              <a:rPr lang="en-US" altLang="ja-JP" dirty="0"/>
              <a:t>para21.</a:t>
            </a:r>
            <a:r>
              <a:rPr lang="ja-JP" altLang="en-US" dirty="0"/>
              <a:t>著しい努力がなされた後も、個人の意思と選好を決定することが実行可能ではない場合、</a:t>
            </a:r>
            <a:r>
              <a:rPr lang="ja-JP" altLang="en-US" u="sng" dirty="0"/>
              <a:t>「意思と選好に基づく最善の解釈」</a:t>
            </a:r>
            <a:r>
              <a:rPr lang="en-US" altLang="ja-JP" u="sng" dirty="0"/>
              <a:t>(best interpretation of will and preferences)</a:t>
            </a:r>
            <a:r>
              <a:rPr lang="ja-JP" altLang="en-US" u="sng" dirty="0"/>
              <a:t>が「最善の利益」の決定に取ってかわらなければならない。</a:t>
            </a:r>
            <a:r>
              <a:rPr lang="ja-JP" altLang="en-US" dirty="0"/>
              <a:t>これにより、第</a:t>
            </a:r>
            <a:r>
              <a:rPr lang="en-US" altLang="ja-JP" dirty="0"/>
              <a:t>12</a:t>
            </a:r>
            <a:r>
              <a:rPr lang="ja-JP" altLang="en-US" dirty="0"/>
              <a:t>条第</a:t>
            </a:r>
            <a:r>
              <a:rPr lang="en-US" altLang="ja-JP" dirty="0"/>
              <a:t>4</a:t>
            </a:r>
            <a:r>
              <a:rPr lang="ja-JP" altLang="en-US" dirty="0"/>
              <a:t>項に従い、個人の権利、意思及び選好が尊重される。「最善の利益の原則は、成人に関しては、第</a:t>
            </a:r>
            <a:r>
              <a:rPr lang="en-US" altLang="ja-JP" dirty="0"/>
              <a:t>12</a:t>
            </a:r>
            <a:r>
              <a:rPr lang="ja-JP" altLang="en-US" dirty="0"/>
              <a:t>条に基づく保護措置ではない。障害のある人による、他の者との平等を基礎とした法的能力の権利の享有を確保するには、</a:t>
            </a:r>
            <a:r>
              <a:rPr lang="ja-JP" altLang="en-US" u="sng" dirty="0"/>
              <a:t>「意思と選好」のパラダイムが「最善の利益」のパラダイムに取ってかわらなければならない。</a:t>
            </a:r>
          </a:p>
          <a:p>
            <a:pPr marL="0" indent="0">
              <a:buNone/>
            </a:pPr>
            <a:r>
              <a:rPr lang="ja-JP" altLang="en-US" sz="2600" dirty="0"/>
              <a:t>　　</a:t>
            </a:r>
            <a:r>
              <a:rPr lang="en-US" altLang="ja-JP" sz="2400" dirty="0"/>
              <a:t>(</a:t>
            </a:r>
            <a:r>
              <a:rPr lang="ja-JP" altLang="en-US" sz="2400" dirty="0"/>
              <a:t>公益財団法人日本リハビリテーション協会訳、原文挿入は筆者</a:t>
            </a:r>
            <a:r>
              <a:rPr lang="en-US" altLang="ja-JP" sz="2400" dirty="0"/>
              <a:t>)</a:t>
            </a:r>
            <a:endParaRPr lang="en-US" altLang="ja-JP" sz="2600" dirty="0"/>
          </a:p>
          <a:p>
            <a:endParaRPr kumimoji="1" lang="ja-JP" altLang="en-US" dirty="0"/>
          </a:p>
        </p:txBody>
      </p:sp>
      <p:sp>
        <p:nvSpPr>
          <p:cNvPr id="5" name="スライド番号プレースホルダー 4">
            <a:extLst>
              <a:ext uri="{FF2B5EF4-FFF2-40B4-BE49-F238E27FC236}">
                <a16:creationId xmlns:a16="http://schemas.microsoft.com/office/drawing/2014/main" id="{F5BE1210-AD6E-4A48-809A-8D95F3EEF2C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396643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優先順位による整列</a:t>
            </a:r>
            <a:endParaRPr kumimoji="1" lang="ja-JP" altLang="en-US" dirty="0"/>
          </a:p>
        </p:txBody>
      </p:sp>
      <p:sp>
        <p:nvSpPr>
          <p:cNvPr id="3" name="コンテンツ プレースホルダー 2"/>
          <p:cNvSpPr>
            <a:spLocks noGrp="1"/>
          </p:cNvSpPr>
          <p:nvPr>
            <p:ph sz="quarter" idx="1"/>
          </p:nvPr>
        </p:nvSpPr>
        <p:spPr>
          <a:xfrm>
            <a:off x="616666" y="2292985"/>
            <a:ext cx="8153400" cy="3800311"/>
          </a:xfrm>
        </p:spPr>
        <p:txBody>
          <a:bodyPr>
            <a:normAutofit lnSpcReduction="10000"/>
          </a:bodyPr>
          <a:lstStyle/>
          <a:p>
            <a:r>
              <a:rPr lang="ja-JP" altLang="en-US" dirty="0"/>
              <a:t>表出された意思・心からの希望（エクスプレス・ウィッシュ</a:t>
            </a:r>
            <a:r>
              <a:rPr kumimoji="1" lang="ja-JP" altLang="en-US" dirty="0"/>
              <a:t>）</a:t>
            </a:r>
            <a:r>
              <a:rPr kumimoji="1" lang="en-US" altLang="ja-JP" dirty="0"/>
              <a:t/>
            </a:r>
            <a:br>
              <a:rPr kumimoji="1" lang="en-US" altLang="ja-JP" dirty="0"/>
            </a:br>
            <a:r>
              <a:rPr kumimoji="1" lang="en-US" altLang="ja-JP" dirty="0"/>
              <a:t/>
            </a:r>
            <a:br>
              <a:rPr kumimoji="1" lang="en-US" altLang="ja-JP" dirty="0"/>
            </a:br>
            <a:endParaRPr kumimoji="1" lang="en-US" altLang="ja-JP" dirty="0"/>
          </a:p>
          <a:p>
            <a:r>
              <a:rPr lang="ja-JP" altLang="en-US" dirty="0"/>
              <a:t>意思と選好に基づく最善の解釈</a:t>
            </a:r>
            <a:endParaRPr kumimoji="1" lang="en-US" altLang="ja-JP" dirty="0"/>
          </a:p>
          <a:p>
            <a:pPr marL="0" indent="0">
              <a:buNone/>
            </a:pPr>
            <a:r>
              <a:rPr kumimoji="1" lang="en-US" altLang="ja-JP" dirty="0"/>
              <a:t/>
            </a:r>
            <a:br>
              <a:rPr kumimoji="1" lang="en-US" altLang="ja-JP" dirty="0"/>
            </a:br>
            <a:endParaRPr kumimoji="1" lang="en-US" altLang="ja-JP" dirty="0"/>
          </a:p>
          <a:p>
            <a:r>
              <a:rPr lang="ja-JP" altLang="en-US" dirty="0"/>
              <a:t>最善の利益（ベスト・インタレスト</a:t>
            </a:r>
            <a:r>
              <a:rPr kumimoji="1" lang="ja-JP" altLang="en-US" dirty="0"/>
              <a:t>）</a:t>
            </a:r>
            <a:endParaRPr kumimoji="1" lang="en-US" altLang="ja-JP" dirty="0"/>
          </a:p>
        </p:txBody>
      </p:sp>
      <p:sp>
        <p:nvSpPr>
          <p:cNvPr id="5" name="下矢印 4"/>
          <p:cNvSpPr/>
          <p:nvPr/>
        </p:nvSpPr>
        <p:spPr>
          <a:xfrm>
            <a:off x="4204716" y="3094956"/>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下矢印 5"/>
          <p:cNvSpPr/>
          <p:nvPr/>
        </p:nvSpPr>
        <p:spPr>
          <a:xfrm>
            <a:off x="4204716" y="4672797"/>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スライド番号プレースホルダー 6">
            <a:extLst>
              <a:ext uri="{FF2B5EF4-FFF2-40B4-BE49-F238E27FC236}">
                <a16:creationId xmlns:a16="http://schemas.microsoft.com/office/drawing/2014/main" id="{D7C86F8D-8144-4CA7-9D07-A7A6DED91BF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142802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idx="1"/>
          </p:nvPr>
        </p:nvSpPr>
        <p:spPr>
          <a:xfrm>
            <a:off x="1768279" y="5771006"/>
            <a:ext cx="7123113" cy="1673225"/>
          </a:xfrm>
        </p:spPr>
        <p:txBody>
          <a:bodyPr/>
          <a:lstStyle/>
          <a:p>
            <a:r>
              <a:rPr kumimoji="1" lang="en-US" altLang="ja-JP" dirty="0">
                <a:hlinkClick r:id="rId3"/>
              </a:rPr>
              <a:t>https://youtu.be/7_GFe6a8h9U</a:t>
            </a:r>
            <a:endParaRPr kumimoji="1" lang="ja-JP" altLang="en-US" dirty="0"/>
          </a:p>
        </p:txBody>
      </p:sp>
      <p:sp>
        <p:nvSpPr>
          <p:cNvPr id="7" name="タイトル 6"/>
          <p:cNvSpPr>
            <a:spLocks noGrp="1"/>
          </p:cNvSpPr>
          <p:nvPr>
            <p:ph type="title"/>
          </p:nvPr>
        </p:nvSpPr>
        <p:spPr/>
        <p:txBody>
          <a:bodyPr>
            <a:noAutofit/>
          </a:bodyPr>
          <a:lstStyle/>
          <a:p>
            <a:pPr algn="ctr"/>
            <a:r>
              <a:rPr kumimoji="1" lang="ja-JP" altLang="en-US" sz="3600" dirty="0"/>
              <a:t>（客観的）最善の利益　</a:t>
            </a:r>
            <a:r>
              <a:rPr kumimoji="1" lang="en-US" altLang="ja-JP" sz="3600" dirty="0"/>
              <a:t>VS</a:t>
            </a:r>
            <a:r>
              <a:rPr kumimoji="1" lang="ja-JP" altLang="en-US" sz="3600" dirty="0"/>
              <a:t>　</a:t>
            </a:r>
            <a:r>
              <a:rPr kumimoji="1" lang="en-US" altLang="ja-JP" sz="3600" dirty="0"/>
              <a:t/>
            </a:r>
            <a:br>
              <a:rPr kumimoji="1" lang="en-US" altLang="ja-JP" sz="3600" dirty="0"/>
            </a:br>
            <a:r>
              <a:rPr kumimoji="1" lang="ja-JP" altLang="en-US" sz="3600" dirty="0"/>
              <a:t>本人の表出された意思・心からの希望</a:t>
            </a:r>
          </a:p>
        </p:txBody>
      </p:sp>
      <p:sp>
        <p:nvSpPr>
          <p:cNvPr id="9" name="テキスト ボックス 8"/>
          <p:cNvSpPr txBox="1"/>
          <p:nvPr/>
        </p:nvSpPr>
        <p:spPr>
          <a:xfrm>
            <a:off x="1768279" y="4473425"/>
            <a:ext cx="5933034" cy="147732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出典：</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埼玉県立大学</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平成</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29</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年　教育用</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e-learning</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コンテンツ</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保健医療福祉学部  社会福祉子ども学科　社会福祉学専攻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小川孔美先生との協力により作成</a:t>
            </a:r>
          </a:p>
        </p:txBody>
      </p:sp>
      <p:sp>
        <p:nvSpPr>
          <p:cNvPr id="10" name="テキスト ボックス 9"/>
          <p:cNvSpPr txBox="1"/>
          <p:nvPr/>
        </p:nvSpPr>
        <p:spPr>
          <a:xfrm>
            <a:off x="1252924" y="2979947"/>
            <a:ext cx="6963766" cy="150810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映像で学ぶ パート１</a:t>
            </a:r>
            <a:endParaRPr kumimoji="1" lang="en-US" altLang="ja-JP"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客観的最善の利益（良かれと思っての発想）</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で　</a:t>
            </a:r>
            <a:endPar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意思決定支援をしようとすると？～</a:t>
            </a:r>
          </a:p>
        </p:txBody>
      </p:sp>
      <p:sp>
        <p:nvSpPr>
          <p:cNvPr id="3" name="スライド番号プレースホルダー 2">
            <a:extLst>
              <a:ext uri="{FF2B5EF4-FFF2-40B4-BE49-F238E27FC236}">
                <a16:creationId xmlns:a16="http://schemas.microsoft.com/office/drawing/2014/main" id="{1DF6A195-A754-4B11-9B9E-710ACF2CE836}"/>
              </a:ext>
            </a:extLst>
          </p:cNvPr>
          <p:cNvSpPr>
            <a:spLocks noGrp="1"/>
          </p:cNvSpPr>
          <p:nvPr>
            <p:ph type="sldNum" sz="quarter" idx="11"/>
          </p:nvPr>
        </p:nvSpPr>
        <p:spPr/>
        <p:txBody>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73795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228600"/>
            <a:ext cx="9144000" cy="990600"/>
          </a:xfrm>
        </p:spPr>
        <p:txBody>
          <a:bodyPr>
            <a:noAutofit/>
          </a:bodyPr>
          <a:lstStyle/>
          <a:p>
            <a:pPr algn="ctr"/>
            <a:r>
              <a:rPr kumimoji="1" lang="ja-JP" altLang="en-US" sz="4000" dirty="0"/>
              <a:t>最善の利益に基づく「意思決定支援」？</a:t>
            </a:r>
          </a:p>
        </p:txBody>
      </p:sp>
      <p:sp>
        <p:nvSpPr>
          <p:cNvPr id="6" name="コンテンツ プレースホルダー 5"/>
          <p:cNvSpPr>
            <a:spLocks noGrp="1"/>
          </p:cNvSpPr>
          <p:nvPr>
            <p:ph sz="quarter" idx="1"/>
          </p:nvPr>
        </p:nvSpPr>
        <p:spPr>
          <a:xfrm>
            <a:off x="612648" y="1600201"/>
            <a:ext cx="8153400" cy="142087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buNone/>
            </a:pPr>
            <a:r>
              <a:rPr kumimoji="1" lang="ja-JP" altLang="en-US" dirty="0">
                <a:latin typeface="Meiryo UI" panose="020B0604030504040204" pitchFamily="50" charset="-128"/>
                <a:ea typeface="Meiryo UI" panose="020B0604030504040204" pitchFamily="50" charset="-128"/>
              </a:rPr>
              <a:t>「客観的最善の利益」（ベスト・インタレスト）型視点に基づく意思決定支援の場合、以下の本人の意思に対してどのような対応の仕方になるか考えてみましょう。</a:t>
            </a:r>
            <a:endParaRPr kumimoji="1" lang="en-US" altLang="ja-JP" dirty="0">
              <a:latin typeface="Meiryo UI" panose="020B0604030504040204" pitchFamily="50" charset="-128"/>
              <a:ea typeface="Meiryo UI" panose="020B0604030504040204" pitchFamily="50" charset="-128"/>
            </a:endParaRPr>
          </a:p>
        </p:txBody>
      </p:sp>
      <p:sp>
        <p:nvSpPr>
          <p:cNvPr id="9" name="正方形/長方形 8"/>
          <p:cNvSpPr/>
          <p:nvPr/>
        </p:nvSpPr>
        <p:spPr>
          <a:xfrm>
            <a:off x="266700" y="3318570"/>
            <a:ext cx="8877300" cy="35394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働きたいと思っているあかねさん（自閉症）</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ひとり暮らしをしてみたいと思っているゆうこさん（精神疾患）</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　もう一度花を育ててみたいと思っているお春さん</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715963" marR="0" lvl="0" indent="-715963"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（認知症：軽度）の場合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03A7ADD6-1BF2-4566-9E1A-661F6C71A82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49819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57772662"/>
      </p:ext>
    </p:extLst>
  </p:cSld>
  <p:clrMapOvr>
    <a:masterClrMapping/>
  </p:clrMapOvr>
  <p:transition spd="med"/>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4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80714</TotalTime>
  <Words>5401</Words>
  <Application>Microsoft Office PowerPoint</Application>
  <PresentationFormat>画面に合わせる (4:3)</PresentationFormat>
  <Paragraphs>241</Paragraphs>
  <Slides>18</Slides>
  <Notes>18</Notes>
  <HiddenSlides>0</HiddenSlides>
  <MMClips>0</MMClips>
  <ScaleCrop>false</ScaleCrop>
  <HeadingPairs>
    <vt:vector size="6" baseType="variant">
      <vt:variant>
        <vt:lpstr>使用されているフォント</vt:lpstr>
      </vt:variant>
      <vt:variant>
        <vt:i4>10</vt:i4>
      </vt:variant>
      <vt:variant>
        <vt:lpstr>テーマ</vt:lpstr>
      </vt:variant>
      <vt:variant>
        <vt:i4>8</vt:i4>
      </vt:variant>
      <vt:variant>
        <vt:lpstr>スライド タイトル</vt:lpstr>
      </vt:variant>
      <vt:variant>
        <vt:i4>18</vt:i4>
      </vt:variant>
    </vt:vector>
  </HeadingPairs>
  <TitlesOfParts>
    <vt:vector size="36" baseType="lpstr">
      <vt:lpstr>Geneva</vt:lpstr>
      <vt:lpstr>HGPｺﾞｼｯｸE</vt:lpstr>
      <vt:lpstr>Meiryo UI</vt:lpstr>
      <vt:lpstr>ＭＳ Ｐゴシック</vt:lpstr>
      <vt:lpstr>Tw Cen MT</vt:lpstr>
      <vt:lpstr>Arial</vt:lpstr>
      <vt:lpstr>Calibri</vt:lpstr>
      <vt:lpstr>Calibri Light</vt:lpstr>
      <vt:lpstr>Wingdings</vt:lpstr>
      <vt:lpstr>Wingdings 2</vt:lpstr>
      <vt:lpstr>HDOfficeLightV0</vt:lpstr>
      <vt:lpstr>Median</vt:lpstr>
      <vt:lpstr>Custom Design</vt:lpstr>
      <vt:lpstr>2_デザインの設定</vt:lpstr>
      <vt:lpstr>3_Median</vt:lpstr>
      <vt:lpstr>3_デザインの設定</vt:lpstr>
      <vt:lpstr>6_Median</vt:lpstr>
      <vt:lpstr>4_Median</vt:lpstr>
      <vt:lpstr>「意思決定支援」における 基本的考え方</vt:lpstr>
      <vt:lpstr>基本の３つの考え方（理念・原則）</vt:lpstr>
      <vt:lpstr>３つの考え方（基本理念・原則）</vt:lpstr>
      <vt:lpstr>国連・障害者権利条約12条</vt:lpstr>
      <vt:lpstr>国連・障害者権利委員会 一般的意見1号（条約第12条）</vt:lpstr>
      <vt:lpstr>優先順位による整列</vt:lpstr>
      <vt:lpstr>（客観的）最善の利益　VS　 本人の表出された意思・心からの希望</vt:lpstr>
      <vt:lpstr>最善の利益に基づく「意思決定支援」？</vt:lpstr>
      <vt:lpstr>PowerPoint プレゼンテーション</vt:lpstr>
      <vt:lpstr>PowerPoint プレゼンテーション</vt:lpstr>
      <vt:lpstr>支援付き意思決定と代理代行決定は　　　　　何が違うの？―「意思決定支援」定義の再考―</vt:lpstr>
      <vt:lpstr>日常生活における意思決定とは</vt:lpstr>
      <vt:lpstr>法律や医療上の重大な意思決定と 日常生活における意思決定の違い</vt:lpstr>
      <vt:lpstr>PowerPoint プレゼンテーション</vt:lpstr>
      <vt:lpstr>PowerPoint プレゼンテーション</vt:lpstr>
      <vt:lpstr>日常生活における 意思決定の支援との接続</vt:lpstr>
      <vt:lpstr>意思決定の支援の層</vt:lpstr>
      <vt:lpstr>どうしたいか、を豊かな経験によって育む／周囲が大切にする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橋本 航輔(hashimoto-kousuke)</cp:lastModifiedBy>
  <cp:revision>832</cp:revision>
  <cp:lastPrinted>2022-08-31T00:46:11Z</cp:lastPrinted>
  <dcterms:created xsi:type="dcterms:W3CDTF">2009-03-24T13:52:42Z</dcterms:created>
  <dcterms:modified xsi:type="dcterms:W3CDTF">2022-10-06T09:45:33Z</dcterms:modified>
</cp:coreProperties>
</file>