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7" r:id="rId1"/>
    <p:sldMasterId id="2147484527" r:id="rId2"/>
    <p:sldMasterId id="2147484564" r:id="rId3"/>
    <p:sldMasterId id="2147484827" r:id="rId4"/>
    <p:sldMasterId id="2147484853" r:id="rId5"/>
    <p:sldMasterId id="2147484963" r:id="rId6"/>
    <p:sldMasterId id="2147484975" r:id="rId7"/>
    <p:sldMasterId id="2147485013" r:id="rId8"/>
  </p:sldMasterIdLst>
  <p:notesMasterIdLst>
    <p:notesMasterId r:id="rId37"/>
  </p:notesMasterIdLst>
  <p:handoutMasterIdLst>
    <p:handoutMasterId r:id="rId38"/>
  </p:handoutMasterIdLst>
  <p:sldIdLst>
    <p:sldId id="1394" r:id="rId9"/>
    <p:sldId id="1456" r:id="rId10"/>
    <p:sldId id="1499" r:id="rId11"/>
    <p:sldId id="1553" r:id="rId12"/>
    <p:sldId id="1556" r:id="rId13"/>
    <p:sldId id="1555" r:id="rId14"/>
    <p:sldId id="1617" r:id="rId15"/>
    <p:sldId id="1558" r:id="rId16"/>
    <p:sldId id="1559" r:id="rId17"/>
    <p:sldId id="1560" r:id="rId18"/>
    <p:sldId id="1551" r:id="rId19"/>
    <p:sldId id="1462" r:id="rId20"/>
    <p:sldId id="1463" r:id="rId21"/>
    <p:sldId id="1557" r:id="rId22"/>
    <p:sldId id="1561" r:id="rId23"/>
    <p:sldId id="1618" r:id="rId24"/>
    <p:sldId id="1487" r:id="rId25"/>
    <p:sldId id="1488" r:id="rId26"/>
    <p:sldId id="1552" r:id="rId27"/>
    <p:sldId id="1637" r:id="rId28"/>
    <p:sldId id="1638" r:id="rId29"/>
    <p:sldId id="1562" r:id="rId30"/>
    <p:sldId id="1563" r:id="rId31"/>
    <p:sldId id="1619" r:id="rId32"/>
    <p:sldId id="1495" r:id="rId33"/>
    <p:sldId id="1491" r:id="rId34"/>
    <p:sldId id="1545" r:id="rId35"/>
    <p:sldId id="1469" r:id="rId36"/>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5045"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9933"/>
    <a:srgbClr val="FF99CC"/>
    <a:srgbClr val="FFFFFF"/>
    <a:srgbClr val="7469FF"/>
    <a:srgbClr val="C6E6A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CF816C-0061-455E-93AF-ADAEE5DAA019}" v="35" dt="2022-07-22T09:54:26.63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660B408-B3CF-4A94-85FC-2B1E0A45F4A2}" styleName="濃色スタイル 2 - アクセント 1/アクセント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4" autoAdjust="0"/>
    <p:restoredTop sz="95122" autoAdjust="0"/>
  </p:normalViewPr>
  <p:slideViewPr>
    <p:cSldViewPr>
      <p:cViewPr varScale="1">
        <p:scale>
          <a:sx n="111" d="100"/>
          <a:sy n="111" d="100"/>
        </p:scale>
        <p:origin x="1338" y="-27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8069"/>
    </p:cViewPr>
  </p:sorterViewPr>
  <p:notesViewPr>
    <p:cSldViewPr>
      <p:cViewPr varScale="1">
        <p:scale>
          <a:sx n="79" d="100"/>
          <a:sy n="79" d="100"/>
        </p:scale>
        <p:origin x="3960" y="108"/>
      </p:cViewPr>
      <p:guideLst>
        <p:guide orient="horz" pos="35045"/>
        <p:guide pos="22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139" Type="http://schemas.microsoft.com/office/2015/10/relationships/revisionInfo" Target="revisionInfo.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3"/>
          </p:nvPr>
        </p:nvSpPr>
        <p:spPr>
          <a:xfrm>
            <a:off x="690421" y="99952116"/>
            <a:ext cx="3055516" cy="5566863"/>
          </a:xfrm>
          <a:prstGeom prst="rect">
            <a:avLst/>
          </a:prstGeom>
        </p:spPr>
        <p:txBody>
          <a:bodyPr vert="horz" lIns="205708" tIns="102854" rIns="205708" bIns="102854" rtlCol="0" anchor="b"/>
          <a:lstStyle>
            <a:lvl1pPr algn="r">
              <a:defRPr sz="2700"/>
            </a:lvl1pPr>
          </a:lstStyle>
          <a:p>
            <a:fld id="{40B49C6E-973F-4DF5-BBAF-61E55F2DBE2D}" type="slidenum">
              <a:rPr kumimoji="1" lang="ja-JP" altLang="en-US" smtClean="0"/>
              <a:pPr/>
              <a:t>‹#›</a:t>
            </a:fld>
            <a:endParaRPr kumimoji="1" lang="ja-JP" altLang="en-US"/>
          </a:p>
        </p:txBody>
      </p:sp>
    </p:spTree>
    <p:extLst>
      <p:ext uri="{BB962C8B-B14F-4D97-AF65-F5344CB8AC3E}">
        <p14:creationId xmlns:p14="http://schemas.microsoft.com/office/powerpoint/2010/main" val="3524547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488950" y="336550"/>
            <a:ext cx="6126163" cy="4594225"/>
          </a:xfrm>
          <a:prstGeom prst="rect">
            <a:avLst/>
          </a:prstGeom>
          <a:noFill/>
          <a:ln w="12700">
            <a:solidFill>
              <a:prstClr val="black"/>
            </a:solidFill>
          </a:ln>
        </p:spPr>
        <p:txBody>
          <a:bodyPr vert="horz" lIns="205708" tIns="102854" rIns="205708" bIns="102854" rtlCol="0" anchor="ctr"/>
          <a:lstStyle/>
          <a:p>
            <a:endParaRPr lang="ja-JP" altLang="en-US"/>
          </a:p>
        </p:txBody>
      </p:sp>
      <p:sp>
        <p:nvSpPr>
          <p:cNvPr id="5" name="ノート プレースホルダ 4"/>
          <p:cNvSpPr>
            <a:spLocks noGrp="1"/>
          </p:cNvSpPr>
          <p:nvPr>
            <p:ph type="body" sz="quarter" idx="3"/>
          </p:nvPr>
        </p:nvSpPr>
        <p:spPr>
          <a:xfrm>
            <a:off x="437786" y="5303416"/>
            <a:ext cx="6228490" cy="4220953"/>
          </a:xfrm>
          <a:prstGeom prst="rect">
            <a:avLst/>
          </a:prstGeom>
        </p:spPr>
        <p:txBody>
          <a:bodyPr vert="horz" lIns="205708" tIns="102854" rIns="205708" bIns="102854"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スライド番号プレースホルダ 6"/>
          <p:cNvSpPr>
            <a:spLocks noGrp="1"/>
          </p:cNvSpPr>
          <p:nvPr>
            <p:ph type="sldNum" sz="quarter" idx="5"/>
          </p:nvPr>
        </p:nvSpPr>
        <p:spPr>
          <a:xfrm>
            <a:off x="3632337" y="9692401"/>
            <a:ext cx="3054910" cy="408372"/>
          </a:xfrm>
          <a:prstGeom prst="rect">
            <a:avLst/>
          </a:prstGeom>
        </p:spPr>
        <p:txBody>
          <a:bodyPr vert="horz" lIns="205708" tIns="102854" rIns="205708" bIns="102854" rtlCol="0" anchor="b"/>
          <a:lstStyle>
            <a:lvl1pPr algn="r">
              <a:defRPr sz="2700"/>
            </a:lvl1pPr>
          </a:lstStyle>
          <a:p>
            <a:fld id="{EA530316-D80E-4AF0-9D4D-F6A269CE433D}" type="slidenum">
              <a:rPr kumimoji="1" lang="ja-JP" altLang="en-US" smtClean="0"/>
              <a:pPr/>
              <a:t>‹#›</a:t>
            </a:fld>
            <a:endParaRPr kumimoji="1" lang="ja-JP" altLang="en-US"/>
          </a:p>
        </p:txBody>
      </p:sp>
    </p:spTree>
    <p:extLst>
      <p:ext uri="{BB962C8B-B14F-4D97-AF65-F5344CB8AC3E}">
        <p14:creationId xmlns:p14="http://schemas.microsoft.com/office/powerpoint/2010/main" val="8779494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8138" y="411163"/>
            <a:ext cx="6296025" cy="4721225"/>
          </a:xfrm>
        </p:spPr>
      </p:sp>
      <p:sp>
        <p:nvSpPr>
          <p:cNvPr id="3" name="ノート プレースホルダー 2"/>
          <p:cNvSpPr>
            <a:spLocks noGrp="1"/>
          </p:cNvSpPr>
          <p:nvPr>
            <p:ph type="body" idx="1"/>
          </p:nvPr>
        </p:nvSpPr>
        <p:spPr/>
        <p:txBody>
          <a:bodyPr>
            <a:normAutofit/>
          </a:bodyPr>
          <a:lstStyle/>
          <a:p>
            <a:r>
              <a:rPr lang="ja-JP" altLang="en-US" sz="1100" dirty="0"/>
              <a:t>趣旨説明</a:t>
            </a:r>
            <a:endParaRPr lang="en-US" altLang="ja-JP" sz="1100" dirty="0"/>
          </a:p>
          <a:p>
            <a:r>
              <a:rPr lang="ja-JP" altLang="en-US" sz="1100" dirty="0"/>
              <a:t>：ガイドラインの全体のプロセスをもう一度振り返りつつ、特に「会議」というものに焦点を当てて解説する。</a:t>
            </a:r>
            <a:endParaRPr lang="en-US" altLang="ja-JP" sz="1100" dirty="0"/>
          </a:p>
          <a:p>
            <a:endParaRPr lang="en-US" altLang="ja-JP" sz="1100" dirty="0"/>
          </a:p>
          <a:p>
            <a:r>
              <a:rPr lang="ja-JP" altLang="en-US" sz="1100" dirty="0"/>
              <a:t>＜障害ガイドラインにおける意思決定支援の定義＞</a:t>
            </a:r>
            <a:endParaRPr lang="en-US" altLang="ja-JP" sz="1100" dirty="0"/>
          </a:p>
          <a:p>
            <a:r>
              <a:rPr lang="ja-JP" altLang="en-US" sz="1100" dirty="0"/>
              <a:t>意思決定支援とは、自ら意思を決定することに困難を抱える障害者が、日常生活や社会 生活に関して自らの意思が反映された生活を送ることができるように、①可能な限り本人が 自ら意思決定できるよう支援し、②本人の意思の確認や意思及び選好を推定し、支援を尽く しても本人の意思及び選好の推定が困難な場合には、③最後の手段として本人の最善の利益を検討するために事業者の職員が行う支援の行為及び仕組みをいう。</a:t>
            </a:r>
            <a:endParaRPr lang="en-US" altLang="ja-JP" sz="1100" dirty="0"/>
          </a:p>
          <a:p>
            <a:r>
              <a:rPr lang="ja-JP" altLang="en-US" sz="1100" dirty="0"/>
              <a:t>①は支援付き意思決定</a:t>
            </a:r>
            <a:endParaRPr lang="en-US" altLang="ja-JP" sz="1100" dirty="0"/>
          </a:p>
          <a:p>
            <a:r>
              <a:rPr lang="ja-JP" altLang="en-US" sz="1100" dirty="0"/>
              <a:t>②は意思と選好に基づく最善の解釈</a:t>
            </a:r>
            <a:endParaRPr lang="en-US" altLang="ja-JP" sz="1100" dirty="0"/>
          </a:p>
          <a:p>
            <a:r>
              <a:rPr lang="ja-JP" altLang="en-US" sz="1100" dirty="0"/>
              <a:t>③は（主観的）最善の利益の発想</a:t>
            </a:r>
            <a:endParaRPr lang="en-US" altLang="ja-JP"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1</a:t>
            </a:fld>
            <a:endParaRPr kumimoji="1" lang="ja-JP" altLang="en-US"/>
          </a:p>
        </p:txBody>
      </p:sp>
    </p:spTree>
    <p:extLst>
      <p:ext uri="{BB962C8B-B14F-4D97-AF65-F5344CB8AC3E}">
        <p14:creationId xmlns:p14="http://schemas.microsoft.com/office/powerpoint/2010/main" val="19550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7838" y="338138"/>
            <a:ext cx="6122987" cy="4592637"/>
          </a:xfrm>
        </p:spPr>
      </p:sp>
      <p:sp>
        <p:nvSpPr>
          <p:cNvPr id="3" name="ノート プレースホルダー 2"/>
          <p:cNvSpPr>
            <a:spLocks noGrp="1"/>
          </p:cNvSpPr>
          <p:nvPr>
            <p:ph type="body" idx="1"/>
          </p:nvPr>
        </p:nvSpPr>
        <p:spPr/>
        <p:txBody>
          <a:bodyPr>
            <a:noAutofit/>
          </a:bodyPr>
          <a:lstStyle/>
          <a:p>
            <a:r>
              <a:rPr lang="ja-JP" altLang="en-US" sz="1050" dirty="0"/>
              <a:t>意思決定支援会議がうまくいかない原因として，チームメンバー同士の「対立」という要素もある。</a:t>
            </a:r>
            <a:endParaRPr lang="en-US" altLang="ja-JP" sz="1050" dirty="0"/>
          </a:p>
          <a:p>
            <a:endParaRPr lang="en-US" altLang="ja-JP" sz="1050" dirty="0"/>
          </a:p>
          <a:p>
            <a:pPr defTabSz="2039683">
              <a:defRPr/>
            </a:pPr>
            <a:r>
              <a:rPr lang="ja-JP" altLang="ja-JP" sz="1050" dirty="0"/>
              <a:t>意思決定支援を推し進めていこうとすると、必ずある種のコンフリクト</a:t>
            </a:r>
            <a:r>
              <a:rPr lang="ja-JP" altLang="en-US" sz="1050" dirty="0"/>
              <a:t>（対立）</a:t>
            </a:r>
            <a:r>
              <a:rPr lang="ja-JP" altLang="ja-JP" sz="1050" dirty="0"/>
              <a:t>が</a:t>
            </a:r>
            <a:r>
              <a:rPr lang="ja-JP" altLang="en-US" sz="1050" dirty="0"/>
              <a:t>生ずる。特に「本人にとって望ましくない」と思われるような意思決定がテーマになった際に生じる。</a:t>
            </a:r>
            <a:endParaRPr lang="en-US" altLang="ja-JP" sz="1050" dirty="0"/>
          </a:p>
          <a:p>
            <a:endParaRPr lang="en-US" altLang="ja-JP" sz="1050" dirty="0"/>
          </a:p>
          <a:p>
            <a:r>
              <a:rPr lang="ja-JP" altLang="en-US" sz="1050" dirty="0"/>
              <a:t>①原因の１つは</a:t>
            </a:r>
            <a:r>
              <a:rPr lang="ja-JP" altLang="ja-JP" sz="1050" dirty="0"/>
              <a:t>価値観の異なるそれぞれの</a:t>
            </a:r>
            <a:r>
              <a:rPr lang="ja-JP" altLang="en-US" sz="1050" dirty="0"/>
              <a:t>メンバーが集まっていること。</a:t>
            </a:r>
            <a:r>
              <a:rPr lang="ja-JP" altLang="ja-JP" sz="1050" dirty="0"/>
              <a:t>専門職</a:t>
            </a:r>
            <a:r>
              <a:rPr lang="ja-JP" altLang="en-US" sz="1050" dirty="0"/>
              <a:t>どうしであっても，</a:t>
            </a:r>
            <a:r>
              <a:rPr lang="ja-JP" altLang="ja-JP" sz="1050" dirty="0"/>
              <a:t>ベースとして</a:t>
            </a:r>
            <a:r>
              <a:rPr lang="ja-JP" altLang="en-US" sz="1050" dirty="0"/>
              <a:t>の</a:t>
            </a:r>
            <a:r>
              <a:rPr lang="ja-JP" altLang="ja-JP" sz="1050" dirty="0"/>
              <a:t>価値観が異なるという</a:t>
            </a:r>
            <a:r>
              <a:rPr lang="ja-JP" altLang="en-US" sz="1050" dirty="0"/>
              <a:t>ことはよくある。ある専門職にとっては原則でも，別の専門職にとっては例外ということもある。</a:t>
            </a:r>
            <a:endParaRPr lang="ja-JP" altLang="ja-JP" sz="1050" dirty="0"/>
          </a:p>
          <a:p>
            <a:r>
              <a:rPr lang="ja-JP" altLang="ja-JP" sz="1050" dirty="0"/>
              <a:t>　</a:t>
            </a:r>
            <a:endParaRPr lang="en-US" altLang="ja-JP" sz="1050" dirty="0"/>
          </a:p>
          <a:p>
            <a:r>
              <a:rPr lang="ja-JP" altLang="en-US" sz="1050" dirty="0"/>
              <a:t>②</a:t>
            </a:r>
            <a:r>
              <a:rPr lang="ja-JP" altLang="ja-JP" sz="1050" dirty="0"/>
              <a:t>基礎となる事実関係</a:t>
            </a:r>
            <a:r>
              <a:rPr lang="ja-JP" altLang="en-US" sz="1050" dirty="0"/>
              <a:t>の認識にずれがあることもよくある。</a:t>
            </a:r>
            <a:r>
              <a:rPr lang="ja-JP" altLang="ja-JP" sz="1050" dirty="0"/>
              <a:t>本人が</a:t>
            </a:r>
            <a:r>
              <a:rPr lang="ja-JP" altLang="en-US" sz="1050" dirty="0"/>
              <a:t>うなづいた</a:t>
            </a:r>
            <a:r>
              <a:rPr lang="ja-JP" altLang="ja-JP" sz="1050" dirty="0"/>
              <a:t>、</a:t>
            </a:r>
            <a:r>
              <a:rPr lang="ja-JP" altLang="en-US" sz="1050" dirty="0"/>
              <a:t>うなづいていない</a:t>
            </a:r>
            <a:r>
              <a:rPr lang="ja-JP" altLang="ja-JP" sz="1050" dirty="0"/>
              <a:t>とか、</a:t>
            </a:r>
            <a:r>
              <a:rPr lang="ja-JP" altLang="en-US" sz="1050" dirty="0"/>
              <a:t>その事実関係があった</a:t>
            </a:r>
            <a:r>
              <a:rPr lang="ja-JP" altLang="ja-JP" sz="1050" dirty="0"/>
              <a:t>のか、なかったのか。</a:t>
            </a:r>
            <a:r>
              <a:rPr lang="ja-JP" altLang="en-US" sz="1050" dirty="0"/>
              <a:t>具体的な根拠が提示されなければ、</a:t>
            </a:r>
            <a:r>
              <a:rPr lang="ja-JP" altLang="ja-JP" sz="1050" dirty="0"/>
              <a:t>そ</a:t>
            </a:r>
            <a:r>
              <a:rPr lang="ja-JP" altLang="en-US" sz="1050" dirty="0"/>
              <a:t>のような議論</a:t>
            </a:r>
            <a:r>
              <a:rPr lang="ja-JP" altLang="ja-JP" sz="1050" dirty="0"/>
              <a:t>は全部、水掛け論になっ</a:t>
            </a:r>
            <a:r>
              <a:rPr lang="ja-JP" altLang="en-US" sz="1050" dirty="0"/>
              <a:t>てしまう。</a:t>
            </a:r>
            <a:endParaRPr lang="en-US" altLang="ja-JP" sz="1050" dirty="0"/>
          </a:p>
          <a:p>
            <a:endParaRPr lang="en-US" altLang="ja-JP" sz="1050" dirty="0"/>
          </a:p>
          <a:p>
            <a:r>
              <a:rPr lang="ja-JP" altLang="en-US" sz="1050" dirty="0"/>
              <a:t>③</a:t>
            </a:r>
            <a:r>
              <a:rPr lang="ja-JP" altLang="ja-JP" sz="1050" dirty="0"/>
              <a:t>事実関係は共通であったとしても、その評価、その捉え方</a:t>
            </a:r>
            <a:r>
              <a:rPr lang="ja-JP" altLang="en-US" sz="1050" dirty="0"/>
              <a:t>にずれがあることもある。</a:t>
            </a:r>
            <a:r>
              <a:rPr lang="ja-JP" altLang="ja-JP" sz="1050" dirty="0"/>
              <a:t>先ほどのうな</a:t>
            </a:r>
            <a:r>
              <a:rPr lang="ja-JP" altLang="en-US" sz="1050" dirty="0"/>
              <a:t>づ</a:t>
            </a:r>
            <a:r>
              <a:rPr lang="ja-JP" altLang="ja-JP" sz="1050" dirty="0"/>
              <a:t>きという部分に関して、</a:t>
            </a:r>
            <a:r>
              <a:rPr lang="ja-JP" altLang="en-US" sz="1050" dirty="0"/>
              <a:t>「</a:t>
            </a:r>
            <a:r>
              <a:rPr lang="ja-JP" altLang="ja-JP" sz="1050" dirty="0"/>
              <a:t>このうな</a:t>
            </a:r>
            <a:r>
              <a:rPr lang="ja-JP" altLang="en-US" sz="1050" dirty="0"/>
              <a:t>づ</a:t>
            </a:r>
            <a:r>
              <a:rPr lang="ja-JP" altLang="ja-JP" sz="1050" dirty="0"/>
              <a:t>きはご本人さんが同意した</a:t>
            </a:r>
            <a:r>
              <a:rPr lang="ja-JP" altLang="en-US" sz="1050" dirty="0"/>
              <a:t>のだ</a:t>
            </a:r>
            <a:r>
              <a:rPr lang="ja-JP" altLang="ja-JP" sz="1050" dirty="0"/>
              <a:t>。</a:t>
            </a:r>
            <a:r>
              <a:rPr lang="ja-JP" altLang="en-US" sz="1050" dirty="0"/>
              <a:t>」「</a:t>
            </a:r>
            <a:r>
              <a:rPr lang="ja-JP" altLang="ja-JP" sz="1050" dirty="0"/>
              <a:t>いや、そうじゃない、この</a:t>
            </a:r>
            <a:r>
              <a:rPr lang="ja-JP" altLang="en-US" sz="1050" dirty="0"/>
              <a:t>うなづき</a:t>
            </a:r>
            <a:r>
              <a:rPr lang="ja-JP" altLang="ja-JP" sz="1050" dirty="0"/>
              <a:t>は、他の人</a:t>
            </a:r>
            <a:r>
              <a:rPr lang="ja-JP" altLang="en-US" sz="1050" dirty="0"/>
              <a:t>から促されてなされたものであり，本人は同意していない</a:t>
            </a:r>
            <a:r>
              <a:rPr lang="ja-JP" altLang="ja-JP" sz="1050" dirty="0"/>
              <a:t>。</a:t>
            </a:r>
            <a:r>
              <a:rPr lang="ja-JP" altLang="en-US" sz="1050" dirty="0"/>
              <a:t>」というように，事実は共通でも</a:t>
            </a:r>
            <a:r>
              <a:rPr lang="ja-JP" altLang="ja-JP" sz="1050" dirty="0"/>
              <a:t>評価が異なる</a:t>
            </a:r>
            <a:r>
              <a:rPr lang="ja-JP" altLang="en-US" sz="1050" dirty="0"/>
              <a:t>ことはあり得る</a:t>
            </a:r>
            <a:r>
              <a:rPr lang="ja-JP" altLang="ja-JP" sz="1050" dirty="0"/>
              <a:t>。</a:t>
            </a:r>
            <a:endParaRPr lang="en-US" altLang="ja-JP" sz="1050" dirty="0"/>
          </a:p>
          <a:p>
            <a:endParaRPr lang="ja-JP" altLang="ja-JP" sz="1050" dirty="0"/>
          </a:p>
          <a:p>
            <a:r>
              <a:rPr lang="ja-JP" altLang="en-US" sz="1050" dirty="0"/>
              <a:t>④</a:t>
            </a:r>
            <a:r>
              <a:rPr lang="ja-JP" altLang="ja-JP" sz="1050" dirty="0"/>
              <a:t>パワーバランス</a:t>
            </a:r>
            <a:r>
              <a:rPr lang="ja-JP" altLang="en-US" sz="1050" dirty="0"/>
              <a:t>も現実には存在する。</a:t>
            </a:r>
            <a:r>
              <a:rPr lang="ja-JP" altLang="ja-JP" sz="1050" dirty="0"/>
              <a:t>例えば、ご家族のご意見がものすごい強い。あるいは、お医者さん、あるいはもしかしたら弁護士かもしれませんけども、そういうある</a:t>
            </a:r>
            <a:r>
              <a:rPr lang="ja-JP" altLang="en-US" sz="1050" dirty="0"/>
              <a:t>種の権威ある人</a:t>
            </a:r>
            <a:r>
              <a:rPr lang="ja-JP" altLang="ja-JP" sz="1050" dirty="0"/>
              <a:t>が、あたかも決定権を持つかのように振る舞う。こういった場合に</a:t>
            </a:r>
            <a:r>
              <a:rPr lang="ja-JP" altLang="en-US" sz="1050" dirty="0"/>
              <a:t>関係者はその発言に疑問を持っていたとしても</a:t>
            </a:r>
            <a:r>
              <a:rPr lang="ja-JP" altLang="ja-JP" sz="1050" dirty="0"/>
              <a:t>引っ張られてしまう。</a:t>
            </a:r>
            <a:endParaRPr lang="en-US" altLang="ja-JP" sz="1050" dirty="0"/>
          </a:p>
          <a:p>
            <a:endParaRPr lang="en-US" altLang="ja-JP" sz="1050" dirty="0"/>
          </a:p>
          <a:p>
            <a:r>
              <a:rPr lang="ja-JP" altLang="en-US" sz="1050" dirty="0"/>
              <a:t>以上のような対立</a:t>
            </a:r>
            <a:r>
              <a:rPr lang="ja-JP" altLang="ja-JP" sz="1050" dirty="0"/>
              <a:t>状況</a:t>
            </a:r>
            <a:r>
              <a:rPr lang="ja-JP" altLang="en-US" sz="1050" dirty="0"/>
              <a:t>，議論における阻害要素</a:t>
            </a:r>
            <a:r>
              <a:rPr lang="ja-JP" altLang="ja-JP" sz="1050" dirty="0"/>
              <a:t>があり得るので、特に会議においては</a:t>
            </a:r>
            <a:r>
              <a:rPr lang="ja-JP" altLang="en-US" sz="1050" dirty="0"/>
              <a:t>「</a:t>
            </a:r>
            <a:r>
              <a:rPr lang="ja-JP" altLang="ja-JP" sz="1050" dirty="0"/>
              <a:t>ファシリテーション</a:t>
            </a:r>
            <a:r>
              <a:rPr lang="ja-JP" altLang="en-US" sz="1050" dirty="0"/>
              <a:t>」の</a:t>
            </a:r>
            <a:r>
              <a:rPr lang="ja-JP" altLang="ja-JP" sz="1050" dirty="0"/>
              <a:t>考え方が重要だということを、皆さん、ぜひご理解いただきたい</a:t>
            </a:r>
            <a:r>
              <a:rPr lang="ja-JP" altLang="en-US" sz="1050" dirty="0"/>
              <a:t>。</a:t>
            </a:r>
            <a:endParaRPr lang="ja-JP" altLang="ja-JP" sz="1050" dirty="0"/>
          </a:p>
        </p:txBody>
      </p:sp>
      <p:sp>
        <p:nvSpPr>
          <p:cNvPr id="4" name="スライド番号プレースホルダー 3"/>
          <p:cNvSpPr>
            <a:spLocks noGrp="1"/>
          </p:cNvSpPr>
          <p:nvPr>
            <p:ph type="sldNum" sz="quarter" idx="5"/>
          </p:nvPr>
        </p:nvSpPr>
        <p:spPr/>
        <p:txBody>
          <a:bodyPr/>
          <a:lstStyle/>
          <a:p>
            <a:pPr defTabSz="2039683">
              <a:defRPr/>
            </a:pPr>
            <a:fld id="{EA530316-D80E-4AF0-9D4D-F6A269CE433D}" type="slidenum">
              <a:rPr lang="ja-JP" altLang="en-US">
                <a:solidFill>
                  <a:prstClr val="black"/>
                </a:solidFill>
                <a:latin typeface="Calibri"/>
                <a:ea typeface="ＭＳ Ｐゴシック" panose="020B0600070205080204" pitchFamily="50" charset="-128"/>
              </a:rPr>
              <a:pPr defTabSz="2039683">
                <a:defRPr/>
              </a:pPr>
              <a:t>10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2245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90538" y="411163"/>
            <a:ext cx="6124575" cy="4592637"/>
          </a:xfrm>
        </p:spPr>
      </p:sp>
      <p:sp>
        <p:nvSpPr>
          <p:cNvPr id="3" name="ノート プレースホルダー 2"/>
          <p:cNvSpPr>
            <a:spLocks noGrp="1"/>
          </p:cNvSpPr>
          <p:nvPr>
            <p:ph type="body" idx="1"/>
          </p:nvPr>
        </p:nvSpPr>
        <p:spPr/>
        <p:txBody>
          <a:bodyPr>
            <a:normAutofit/>
          </a:bodyPr>
          <a:lstStyle/>
          <a:p>
            <a:pPr defTabSz="2039683">
              <a:defRPr/>
            </a:pPr>
            <a:r>
              <a:rPr lang="ja-JP" altLang="ja-JP" sz="1100" dirty="0"/>
              <a:t>ファシリテーションと</a:t>
            </a:r>
            <a:r>
              <a:rPr lang="ja-JP" altLang="en-US" sz="1100" dirty="0"/>
              <a:t>は？・・・各メンバーを会議に主体的に参加させ、</a:t>
            </a:r>
            <a:r>
              <a:rPr lang="ja-JP" altLang="ja-JP" sz="1100" dirty="0"/>
              <a:t>議論を促進</a:t>
            </a:r>
            <a:r>
              <a:rPr lang="ja-JP" altLang="en-US" sz="1100" dirty="0"/>
              <a:t>・活性化させるための進行技術</a:t>
            </a:r>
            <a:endParaRPr lang="en-US" altLang="ja-JP" sz="1100" dirty="0"/>
          </a:p>
          <a:p>
            <a:pPr defTabSz="2039683">
              <a:defRPr/>
            </a:pPr>
            <a:endParaRPr lang="en-US" altLang="ja-JP" sz="1100" dirty="0"/>
          </a:p>
          <a:p>
            <a:pPr defTabSz="2039683">
              <a:defRPr/>
            </a:pPr>
            <a:r>
              <a:rPr lang="ja-JP" altLang="en-US" sz="1100" dirty="0"/>
              <a:t>ファシリテーションにおいて重要なポイント</a:t>
            </a:r>
            <a:endParaRPr lang="en-US" altLang="ja-JP" sz="1100" dirty="0"/>
          </a:p>
          <a:p>
            <a:pPr defTabSz="2039683">
              <a:defRPr/>
            </a:pPr>
            <a:r>
              <a:rPr lang="ja-JP" altLang="en-US" sz="1100" dirty="0"/>
              <a:t>・</a:t>
            </a:r>
            <a:r>
              <a:rPr lang="ja-JP" altLang="ja-JP" sz="1100" dirty="0"/>
              <a:t>コンセプトをちゃんと確認する</a:t>
            </a:r>
            <a:endParaRPr lang="en-US" altLang="ja-JP" sz="1100" dirty="0"/>
          </a:p>
          <a:p>
            <a:pPr defTabSz="2039683">
              <a:defRPr/>
            </a:pPr>
            <a:r>
              <a:rPr lang="ja-JP" altLang="en-US" sz="1100" dirty="0"/>
              <a:t>・会議の</a:t>
            </a:r>
            <a:r>
              <a:rPr lang="ja-JP" altLang="ja-JP" sz="1100" dirty="0"/>
              <a:t>目的</a:t>
            </a:r>
            <a:r>
              <a:rPr lang="ja-JP" altLang="en-US" sz="1100" dirty="0"/>
              <a:t>を明確にする</a:t>
            </a:r>
            <a:endParaRPr lang="en-US" altLang="ja-JP" sz="1100" dirty="0"/>
          </a:p>
          <a:p>
            <a:pPr defTabSz="2039683">
              <a:defRPr/>
            </a:pPr>
            <a:r>
              <a:rPr lang="ja-JP" altLang="en-US" sz="1100" dirty="0"/>
              <a:t>・会議において守るべき</a:t>
            </a:r>
            <a:r>
              <a:rPr lang="ja-JP" altLang="ja-JP" sz="1100" dirty="0"/>
              <a:t>ルール</a:t>
            </a:r>
            <a:r>
              <a:rPr lang="ja-JP" altLang="en-US" sz="1100" dirty="0"/>
              <a:t>を確認する。</a:t>
            </a:r>
            <a:endParaRPr lang="en-US" altLang="ja-JP" sz="1100" dirty="0"/>
          </a:p>
          <a:p>
            <a:pPr defTabSz="2039683">
              <a:defRPr/>
            </a:pPr>
            <a:r>
              <a:rPr lang="ja-JP" altLang="en-US" sz="1100" dirty="0"/>
              <a:t>・役割分担を意識する。</a:t>
            </a:r>
            <a:endParaRPr lang="en-US" altLang="ja-JP" sz="1100" dirty="0"/>
          </a:p>
          <a:p>
            <a:pPr defTabSz="2039683">
              <a:defRPr/>
            </a:pPr>
            <a:r>
              <a:rPr lang="ja-JP" altLang="en-US" sz="1100" dirty="0"/>
              <a:t>　特に意思決定支援会議では，「ご</a:t>
            </a:r>
            <a:r>
              <a:rPr lang="ja-JP" altLang="ja-JP" sz="1100" dirty="0"/>
              <a:t>本人</a:t>
            </a:r>
            <a:r>
              <a:rPr lang="ja-JP" altLang="en-US" sz="1100" dirty="0"/>
              <a:t>」</a:t>
            </a:r>
            <a:r>
              <a:rPr lang="ja-JP" altLang="ja-JP" sz="1100" dirty="0"/>
              <a:t>が</a:t>
            </a:r>
            <a:r>
              <a:rPr lang="ja-JP" altLang="en-US" sz="1100" dirty="0"/>
              <a:t>実質的に会議に参加するための様々な配慮・関係者の役割分担が必要。</a:t>
            </a:r>
            <a:endParaRPr lang="en-US" altLang="ja-JP" sz="1100" dirty="0"/>
          </a:p>
          <a:p>
            <a:pPr defTabSz="2039683">
              <a:defRPr/>
            </a:pPr>
            <a:r>
              <a:rPr lang="ja-JP" altLang="en-US" sz="1100" dirty="0"/>
              <a:t>・合理的配慮事項の確認</a:t>
            </a:r>
            <a:endParaRPr lang="en-US" altLang="ja-JP" sz="1100" dirty="0"/>
          </a:p>
          <a:p>
            <a:pPr defTabSz="2039683">
              <a:defRPr/>
            </a:pPr>
            <a:r>
              <a:rPr lang="ja-JP" altLang="en-US" sz="1100" dirty="0"/>
              <a:t>　ご本人にとってわかりやすい情報の伝え方等について意識</a:t>
            </a:r>
            <a:endParaRPr lang="en-US" altLang="ja-JP" sz="1100" dirty="0"/>
          </a:p>
          <a:p>
            <a:pPr defTabSz="2039683">
              <a:defRPr/>
            </a:pPr>
            <a:r>
              <a:rPr lang="ja-JP" altLang="en-US" sz="1100" dirty="0"/>
              <a:t>　ご本人にとって意思決定しやすい環境づくり</a:t>
            </a:r>
            <a:endParaRPr lang="en-US" altLang="ja-JP" sz="1100" dirty="0"/>
          </a:p>
          <a:p>
            <a:endParaRPr lang="ja-JP" altLang="en-US"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11</a:t>
            </a:fld>
            <a:endParaRPr kumimoji="1" lang="ja-JP" altLang="en-US"/>
          </a:p>
        </p:txBody>
      </p:sp>
    </p:spTree>
    <p:extLst>
      <p:ext uri="{BB962C8B-B14F-4D97-AF65-F5344CB8AC3E}">
        <p14:creationId xmlns:p14="http://schemas.microsoft.com/office/powerpoint/2010/main" val="1825149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533400"/>
            <a:ext cx="6110287" cy="4581525"/>
          </a:xfrm>
        </p:spPr>
      </p:sp>
      <p:sp>
        <p:nvSpPr>
          <p:cNvPr id="3" name="Notes Placeholder 2"/>
          <p:cNvSpPr>
            <a:spLocks noGrp="1"/>
          </p:cNvSpPr>
          <p:nvPr>
            <p:ph type="body" idx="1"/>
          </p:nvPr>
        </p:nvSpPr>
        <p:spPr/>
        <p:txBody>
          <a:bodyPr>
            <a:normAutofit/>
          </a:bodyPr>
          <a:lstStyle/>
          <a:p>
            <a:pPr defTabSz="2039683">
              <a:defRPr/>
            </a:pPr>
            <a:r>
              <a:rPr lang="ja-JP" altLang="en-US" sz="1100" dirty="0"/>
              <a:t>・テーマに合わせた</a:t>
            </a:r>
            <a:r>
              <a:rPr lang="ja-JP" altLang="ja-JP" sz="1100" dirty="0"/>
              <a:t>メンバー</a:t>
            </a:r>
            <a:r>
              <a:rPr lang="ja-JP" altLang="en-US" sz="1100" dirty="0"/>
              <a:t>設定を考える</a:t>
            </a:r>
            <a:endParaRPr lang="en-US" altLang="ja-JP" sz="1100" dirty="0"/>
          </a:p>
          <a:p>
            <a:pPr defTabSz="2039683">
              <a:defRPr/>
            </a:pPr>
            <a:r>
              <a:rPr lang="ja-JP" altLang="en-US" sz="1100" dirty="0"/>
              <a:t>　いつも支援者全員が</a:t>
            </a:r>
            <a:r>
              <a:rPr lang="ja-JP" altLang="ja-JP" sz="1100" dirty="0"/>
              <a:t>そろうような会議</a:t>
            </a:r>
            <a:r>
              <a:rPr lang="ja-JP" altLang="en-US" sz="1100" dirty="0"/>
              <a:t>は大仰しく，萎縮的な会議になりがち。</a:t>
            </a:r>
            <a:endParaRPr lang="en-US" altLang="ja-JP" sz="1100" dirty="0"/>
          </a:p>
          <a:p>
            <a:pPr defTabSz="2039683">
              <a:defRPr/>
            </a:pPr>
            <a:r>
              <a:rPr lang="ja-JP" altLang="en-US" sz="1100" dirty="0"/>
              <a:t>　基本メンバーと周辺メンバーを意識することが重要。</a:t>
            </a:r>
            <a:endParaRPr lang="en-US" altLang="ja-JP" sz="1100" dirty="0"/>
          </a:p>
          <a:p>
            <a:pPr defTabSz="2039683">
              <a:defRPr/>
            </a:pPr>
            <a:endParaRPr lang="en-US" altLang="ja-JP" sz="1100" dirty="0"/>
          </a:p>
          <a:p>
            <a:pPr defTabSz="2039683">
              <a:defRPr/>
            </a:pPr>
            <a:r>
              <a:rPr lang="ja-JP" altLang="en-US" sz="1100" dirty="0"/>
              <a:t>＜基本メンバー＞</a:t>
            </a:r>
            <a:endParaRPr lang="en-US" altLang="ja-JP" sz="1100" dirty="0"/>
          </a:p>
          <a:p>
            <a:pPr defTabSz="2039683">
              <a:defRPr/>
            </a:pPr>
            <a:r>
              <a:rPr lang="ja-JP" altLang="en-US" sz="1100" dirty="0"/>
              <a:t>　①ガイドラインではご本人ごとに「意思決定支援責任者」を置くとされているため，意思決定支援責任者が中心となって，ファシリテーションを意識したチーム形成を考えていく必要がある。</a:t>
            </a:r>
            <a:endParaRPr lang="en-US" altLang="ja-JP" sz="1100" dirty="0"/>
          </a:p>
          <a:p>
            <a:pPr defTabSz="2039683">
              <a:defRPr/>
            </a:pPr>
            <a:r>
              <a:rPr lang="ja-JP" altLang="en-US" sz="1100" dirty="0"/>
              <a:t>　②</a:t>
            </a:r>
            <a:r>
              <a:rPr lang="ja-JP" altLang="ja-JP" sz="1100" dirty="0"/>
              <a:t>意思決定支援</a:t>
            </a:r>
            <a:r>
              <a:rPr lang="ja-JP" altLang="en-US" sz="1100" dirty="0"/>
              <a:t>を</a:t>
            </a:r>
            <a:r>
              <a:rPr lang="ja-JP" altLang="ja-JP" sz="1100" dirty="0"/>
              <a:t>行うに当たっては、</a:t>
            </a:r>
            <a:r>
              <a:rPr lang="ja-JP" altLang="en-US" sz="1100" dirty="0"/>
              <a:t>ご</a:t>
            </a:r>
            <a:r>
              <a:rPr lang="ja-JP" altLang="ja-JP" sz="1100" dirty="0"/>
              <a:t>本人が</a:t>
            </a:r>
            <a:r>
              <a:rPr lang="ja-JP" altLang="en-US" sz="1100" dirty="0"/>
              <a:t>参加している</a:t>
            </a:r>
            <a:r>
              <a:rPr lang="ja-JP" altLang="ja-JP" sz="1100" dirty="0"/>
              <a:t>必要がある</a:t>
            </a:r>
            <a:r>
              <a:rPr lang="ja-JP" altLang="en-US" sz="1100" dirty="0"/>
              <a:t>。ご</a:t>
            </a:r>
            <a:r>
              <a:rPr lang="ja-JP" altLang="ja-JP" sz="1100" dirty="0"/>
              <a:t>本人が、あくまでも最終的な意思決定を行う</a:t>
            </a:r>
            <a:r>
              <a:rPr lang="ja-JP" altLang="en-US" sz="1100" dirty="0"/>
              <a:t>者であると</a:t>
            </a:r>
            <a:r>
              <a:rPr lang="ja-JP" altLang="ja-JP" sz="1100" dirty="0"/>
              <a:t>、まず位置付ける</a:t>
            </a:r>
            <a:r>
              <a:rPr lang="ja-JP" altLang="en-US" sz="1100" dirty="0"/>
              <a:t>。</a:t>
            </a:r>
            <a:endParaRPr lang="en-US" altLang="ja-JP" sz="1100" dirty="0"/>
          </a:p>
          <a:p>
            <a:pPr defTabSz="2039683">
              <a:defRPr/>
            </a:pPr>
            <a:r>
              <a:rPr lang="ja-JP" altLang="en-US" sz="1100" dirty="0"/>
              <a:t>　③ご本人にとっての</a:t>
            </a:r>
            <a:r>
              <a:rPr lang="ja-JP" altLang="ja-JP" sz="1100" dirty="0"/>
              <a:t>キーパーソン、アドボ</a:t>
            </a:r>
            <a:r>
              <a:rPr lang="ja-JP" altLang="en-US" sz="1100" dirty="0"/>
              <a:t>ケイト</a:t>
            </a:r>
            <a:r>
              <a:rPr lang="ja-JP" altLang="ja-JP" sz="1100" dirty="0"/>
              <a:t>と呼ばれる、</a:t>
            </a:r>
            <a:r>
              <a:rPr lang="ja-JP" altLang="en-US" sz="1100" dirty="0"/>
              <a:t>ご</a:t>
            </a:r>
            <a:r>
              <a:rPr lang="ja-JP" altLang="ja-JP" sz="1100" dirty="0"/>
              <a:t>本人が信頼する人、あるいは意思決定に抽象的に関わる人がきちんと</a:t>
            </a:r>
            <a:r>
              <a:rPr lang="ja-JP" altLang="en-US" sz="1100" dirty="0"/>
              <a:t>ご</a:t>
            </a:r>
            <a:r>
              <a:rPr lang="ja-JP" altLang="ja-JP" sz="1100" dirty="0"/>
              <a:t>本人のそばにいて、ご本人が意思の形成、</a:t>
            </a:r>
            <a:r>
              <a:rPr lang="ja-JP" altLang="en-US" sz="1100" dirty="0"/>
              <a:t>表明、実現を</a:t>
            </a:r>
            <a:r>
              <a:rPr lang="ja-JP" altLang="ja-JP" sz="1100" dirty="0"/>
              <a:t>促していく存在</a:t>
            </a:r>
            <a:r>
              <a:rPr lang="ja-JP" altLang="en-US" sz="1100" dirty="0"/>
              <a:t>がそばにいるように</a:t>
            </a:r>
            <a:r>
              <a:rPr lang="ja-JP" altLang="ja-JP" sz="1100" dirty="0"/>
              <a:t>配置</a:t>
            </a:r>
            <a:r>
              <a:rPr lang="ja-JP" altLang="en-US" sz="1100" dirty="0"/>
              <a:t>。</a:t>
            </a:r>
            <a:endParaRPr lang="en-US" altLang="ja-JP" sz="1100" dirty="0"/>
          </a:p>
          <a:p>
            <a:pPr defTabSz="2039683">
              <a:defRPr/>
            </a:pPr>
            <a:endParaRPr lang="en-US" altLang="ja-JP" sz="1100" dirty="0"/>
          </a:p>
          <a:p>
            <a:pPr defTabSz="2039683">
              <a:defRPr/>
            </a:pPr>
            <a:r>
              <a:rPr lang="en-US" altLang="ja-JP" sz="1100" dirty="0"/>
              <a:t>※</a:t>
            </a:r>
            <a:r>
              <a:rPr lang="ja-JP" altLang="en-US" sz="1100" dirty="0"/>
              <a:t>映像で出てきた人たちがどこに当てはまるのかを問いかけてみる。そのうえで，以下のように解説する。</a:t>
            </a:r>
            <a:endParaRPr lang="en-US" altLang="ja-JP" sz="1100" dirty="0"/>
          </a:p>
          <a:p>
            <a:r>
              <a:rPr lang="ja-JP" altLang="en-US" sz="1050" dirty="0"/>
              <a:t>ファシリテーター</a:t>
            </a:r>
            <a:endParaRPr lang="en-US" altLang="ja-JP" sz="1050" dirty="0"/>
          </a:p>
          <a:p>
            <a:r>
              <a:rPr lang="ja-JP" altLang="en-US" sz="1050" dirty="0"/>
              <a:t>　</a:t>
            </a:r>
            <a:r>
              <a:rPr lang="ja-JP" altLang="ja-JP" sz="1050" dirty="0"/>
              <a:t>福田：近松の上司（意思決定支援責任者）</a:t>
            </a:r>
          </a:p>
          <a:p>
            <a:r>
              <a:rPr lang="ja-JP" altLang="en-US" sz="1050" dirty="0"/>
              <a:t>　</a:t>
            </a:r>
            <a:r>
              <a:rPr lang="ja-JP" altLang="ja-JP" sz="1050" dirty="0"/>
              <a:t>近松：相談支援専門員</a:t>
            </a:r>
          </a:p>
          <a:p>
            <a:r>
              <a:rPr lang="ja-JP" altLang="en-US" sz="1050" dirty="0"/>
              <a:t>本人</a:t>
            </a:r>
            <a:endParaRPr lang="en-US" altLang="ja-JP" sz="1050" dirty="0"/>
          </a:p>
          <a:p>
            <a:r>
              <a:rPr lang="ja-JP" altLang="en-US" sz="1050" dirty="0"/>
              <a:t>　</a:t>
            </a:r>
            <a:r>
              <a:rPr lang="ja-JP" altLang="ja-JP" sz="1050" dirty="0"/>
              <a:t>青木：本人</a:t>
            </a:r>
            <a:r>
              <a:rPr lang="en-US" altLang="ja-JP" sz="1050" dirty="0"/>
              <a:t>			</a:t>
            </a:r>
            <a:endParaRPr lang="ja-JP" altLang="ja-JP" sz="1050" dirty="0"/>
          </a:p>
          <a:p>
            <a:r>
              <a:rPr lang="ja-JP" altLang="en-US" sz="1050" dirty="0"/>
              <a:t>キーパーソン／アドボケイト</a:t>
            </a:r>
            <a:endParaRPr lang="en-US" altLang="ja-JP" sz="1050" dirty="0"/>
          </a:p>
          <a:p>
            <a:r>
              <a:rPr lang="ja-JP" altLang="en-US" sz="1050" dirty="0"/>
              <a:t>　</a:t>
            </a:r>
            <a:r>
              <a:rPr lang="ja-JP" altLang="ja-JP" sz="1050" dirty="0"/>
              <a:t>後藤：青木の元ヘルパー</a:t>
            </a:r>
          </a:p>
          <a:p>
            <a:r>
              <a:rPr lang="en-US" altLang="ja-JP" dirty="0"/>
              <a:t> </a:t>
            </a:r>
            <a:endParaRPr lang="ja-JP" altLang="ja-JP" dirty="0"/>
          </a:p>
          <a:p>
            <a:pPr defTabSz="2039683">
              <a:defRPr/>
            </a:pPr>
            <a:endParaRPr lang="en-US" altLang="ja-JP" sz="1100" dirty="0"/>
          </a:p>
          <a:p>
            <a:pPr defTabSz="2039683">
              <a:defRPr/>
            </a:pPr>
            <a:endParaRPr lang="en-US" altLang="ja-JP" sz="1100" dirty="0"/>
          </a:p>
        </p:txBody>
      </p:sp>
      <p:sp>
        <p:nvSpPr>
          <p:cNvPr id="4" name="Slide Number Placeholder 3"/>
          <p:cNvSpPr>
            <a:spLocks noGrp="1"/>
          </p:cNvSpPr>
          <p:nvPr>
            <p:ph type="sldNum" sz="quarter" idx="10"/>
          </p:nvPr>
        </p:nvSpPr>
        <p:spPr/>
        <p:txBody>
          <a:bodyPr/>
          <a:lstStyle/>
          <a:p>
            <a:pPr>
              <a:defRPr/>
            </a:pPr>
            <a:fld id="{C7488E03-0752-4F79-94DD-80AF41340EED}" type="slidenum">
              <a:rPr lang="ja-JP" altLang="en-US" smtClean="0">
                <a:solidFill>
                  <a:prstClr val="black"/>
                </a:solidFill>
              </a:rPr>
              <a:pPr>
                <a:defRPr/>
              </a:pPr>
              <a:t>12</a:t>
            </a:fld>
            <a:endParaRPr lang="ja-JP" altLang="en-US">
              <a:solidFill>
                <a:prstClr val="black"/>
              </a:solidFill>
            </a:endParaRPr>
          </a:p>
        </p:txBody>
      </p:sp>
    </p:spTree>
    <p:extLst>
      <p:ext uri="{BB962C8B-B14F-4D97-AF65-F5344CB8AC3E}">
        <p14:creationId xmlns:p14="http://schemas.microsoft.com/office/powerpoint/2010/main" val="396816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411163"/>
            <a:ext cx="6026150" cy="4519612"/>
          </a:xfrm>
        </p:spPr>
      </p:sp>
      <p:sp>
        <p:nvSpPr>
          <p:cNvPr id="3" name="Notes Placeholder 2"/>
          <p:cNvSpPr>
            <a:spLocks noGrp="1"/>
          </p:cNvSpPr>
          <p:nvPr>
            <p:ph type="body" idx="1"/>
          </p:nvPr>
        </p:nvSpPr>
        <p:spPr/>
        <p:txBody>
          <a:bodyPr>
            <a:normAutofit/>
          </a:bodyPr>
          <a:lstStyle/>
          <a:p>
            <a:pPr defTabSz="2039683">
              <a:defRPr/>
            </a:pPr>
            <a:r>
              <a:rPr lang="ja-JP" altLang="en-US" sz="1100" dirty="0"/>
              <a:t>＜周辺メンバー＞</a:t>
            </a:r>
            <a:endParaRPr lang="en-US" altLang="ja-JP" sz="1100" dirty="0"/>
          </a:p>
          <a:p>
            <a:pPr defTabSz="2039683">
              <a:defRPr/>
            </a:pPr>
            <a:r>
              <a:rPr lang="ja-JP" altLang="en-US" sz="1100" dirty="0"/>
              <a:t>テーマとなる</a:t>
            </a:r>
            <a:r>
              <a:rPr lang="ja-JP" altLang="ja-JP" sz="1100" dirty="0"/>
              <a:t>意思決定の内容に応じて、</a:t>
            </a:r>
            <a:r>
              <a:rPr lang="ja-JP" altLang="en-US" sz="1100" dirty="0"/>
              <a:t>他のメンバーも適宜</a:t>
            </a:r>
            <a:r>
              <a:rPr lang="ja-JP" altLang="ja-JP" sz="1100" dirty="0"/>
              <a:t>参加</a:t>
            </a:r>
            <a:r>
              <a:rPr lang="ja-JP" altLang="en-US" sz="1100" dirty="0"/>
              <a:t>する。</a:t>
            </a:r>
            <a:endParaRPr lang="en-US" altLang="ja-JP" sz="1100" dirty="0"/>
          </a:p>
          <a:p>
            <a:pPr defTabSz="2039683">
              <a:defRPr/>
            </a:pPr>
            <a:endParaRPr lang="en-US" altLang="ja-JP" sz="1100" dirty="0"/>
          </a:p>
          <a:p>
            <a:pPr defTabSz="2039683">
              <a:defRPr/>
            </a:pPr>
            <a:r>
              <a:rPr lang="ja-JP" altLang="en-US" sz="1100" dirty="0"/>
              <a:t>①</a:t>
            </a:r>
            <a:r>
              <a:rPr lang="ja-JP" altLang="ja-JP" sz="1100" dirty="0"/>
              <a:t>本当に身近にいる人々</a:t>
            </a:r>
            <a:endParaRPr lang="en-US" altLang="ja-JP" sz="1100" dirty="0"/>
          </a:p>
          <a:p>
            <a:pPr defTabSz="2039683">
              <a:defRPr/>
            </a:pPr>
            <a:r>
              <a:rPr lang="ja-JP" altLang="en-US" sz="1100" dirty="0"/>
              <a:t>②</a:t>
            </a:r>
            <a:r>
              <a:rPr lang="ja-JP" altLang="ja-JP" sz="1100" dirty="0"/>
              <a:t>福祉サービス、</a:t>
            </a:r>
            <a:r>
              <a:rPr lang="ja-JP" altLang="en-US" sz="1100" dirty="0"/>
              <a:t>医療サービスといった</a:t>
            </a:r>
            <a:r>
              <a:rPr lang="ja-JP" altLang="ja-JP" sz="1100" dirty="0"/>
              <a:t>フォーマルサービス</a:t>
            </a:r>
            <a:r>
              <a:rPr lang="ja-JP" altLang="en-US" sz="1100" dirty="0"/>
              <a:t>の領域に属する人々</a:t>
            </a:r>
            <a:endParaRPr lang="en-US" altLang="ja-JP" sz="1100" dirty="0"/>
          </a:p>
          <a:p>
            <a:pPr defTabSz="2039683">
              <a:defRPr/>
            </a:pPr>
            <a:r>
              <a:rPr lang="ja-JP" altLang="en-US" sz="1100" dirty="0"/>
              <a:t>③</a:t>
            </a:r>
            <a:r>
              <a:rPr lang="ja-JP" altLang="ja-JP" sz="1100" dirty="0"/>
              <a:t>地域社会で活動し</a:t>
            </a:r>
            <a:r>
              <a:rPr lang="ja-JP" altLang="en-US" sz="1100" dirty="0"/>
              <a:t>ている人々</a:t>
            </a:r>
            <a:r>
              <a:rPr lang="ja-JP" altLang="ja-JP" sz="1100" dirty="0"/>
              <a:t>。</a:t>
            </a:r>
            <a:endParaRPr lang="en-US" altLang="ja-JP" sz="1100" dirty="0"/>
          </a:p>
          <a:p>
            <a:pPr defTabSz="2039683">
              <a:defRPr/>
            </a:pPr>
            <a:endParaRPr lang="en-US" altLang="ja-JP" sz="1100" dirty="0"/>
          </a:p>
          <a:p>
            <a:pPr defTabSz="2039683">
              <a:defRPr/>
            </a:pPr>
            <a:r>
              <a:rPr lang="ja-JP" altLang="ja-JP" sz="1100" dirty="0"/>
              <a:t>どんな意思決定が今回の会議のテーマになっているのか。住まいの話なのか、医療の話なのか、お金の話なのか、あるいはライフスタイルというような話なのか。それぞれを全部</a:t>
            </a:r>
            <a:r>
              <a:rPr lang="ja-JP" altLang="en-US" sz="1100" dirty="0"/>
              <a:t>まとめて</a:t>
            </a:r>
            <a:r>
              <a:rPr lang="ja-JP" altLang="ja-JP" sz="1100" dirty="0"/>
              <a:t>やる</a:t>
            </a:r>
            <a:r>
              <a:rPr lang="ja-JP" altLang="en-US" sz="1100" dirty="0"/>
              <a:t>のは</a:t>
            </a:r>
            <a:r>
              <a:rPr lang="ja-JP" altLang="ja-JP" sz="1100" dirty="0"/>
              <a:t>なかなか難しい</a:t>
            </a:r>
            <a:r>
              <a:rPr lang="ja-JP" altLang="en-US" sz="1100" dirty="0"/>
              <a:t>。</a:t>
            </a:r>
            <a:endParaRPr lang="en-US" altLang="ja-JP" sz="1100" dirty="0"/>
          </a:p>
          <a:p>
            <a:pPr defTabSz="2039683">
              <a:defRPr/>
            </a:pPr>
            <a:endParaRPr lang="en-US" altLang="ja-JP" sz="1100" dirty="0"/>
          </a:p>
          <a:p>
            <a:pPr defTabSz="2039683">
              <a:defRPr/>
            </a:pPr>
            <a:r>
              <a:rPr lang="ja-JP" altLang="ja-JP" sz="1100" dirty="0"/>
              <a:t>テーマ</a:t>
            </a:r>
            <a:r>
              <a:rPr lang="ja-JP" altLang="en-US" sz="1100" dirty="0"/>
              <a:t>を絞って</a:t>
            </a:r>
            <a:r>
              <a:rPr lang="ja-JP" altLang="ja-JP" sz="1100" dirty="0"/>
              <a:t>、そ</a:t>
            </a:r>
            <a:r>
              <a:rPr lang="ja-JP" altLang="en-US" sz="1100" dirty="0"/>
              <a:t>の意思決定についてかかわる</a:t>
            </a:r>
            <a:r>
              <a:rPr lang="ja-JP" altLang="ja-JP" sz="1100" dirty="0"/>
              <a:t>人たち</a:t>
            </a:r>
            <a:r>
              <a:rPr lang="ja-JP" altLang="en-US" sz="1100" dirty="0"/>
              <a:t>を参集する。</a:t>
            </a:r>
            <a:endParaRPr lang="en-US" altLang="ja-JP" sz="1100" dirty="0"/>
          </a:p>
          <a:p>
            <a:pPr defTabSz="2039683">
              <a:defRPr/>
            </a:pPr>
            <a:r>
              <a:rPr lang="ja-JP" altLang="en-US" sz="1100" dirty="0"/>
              <a:t>コンパクトに、必要に応じて都度、会議を開催していくイメージを持っていただきたい。</a:t>
            </a:r>
            <a:endParaRPr lang="en-US" altLang="ja-JP" sz="1100" dirty="0"/>
          </a:p>
          <a:p>
            <a:pPr defTabSz="2039683">
              <a:defRPr/>
            </a:pPr>
            <a:endParaRPr lang="en-US" altLang="ja-JP" sz="1100" dirty="0"/>
          </a:p>
          <a:p>
            <a:pPr defTabSz="2039683">
              <a:defRPr/>
            </a:pPr>
            <a:endParaRPr lang="ja-JP" altLang="ja-JP" sz="1100" dirty="0"/>
          </a:p>
          <a:p>
            <a:r>
              <a:rPr lang="en-US" altLang="ja-JP" sz="1050" dirty="0"/>
              <a:t>※</a:t>
            </a:r>
            <a:r>
              <a:rPr lang="ja-JP" altLang="en-US" sz="1050" dirty="0"/>
              <a:t>映像で出てきた人たちがどこに当てはまるのかを問いかけてみる。そのうえで，以下のように解説する。</a:t>
            </a:r>
            <a:endParaRPr lang="en-US" altLang="ja-JP" sz="1050" dirty="0"/>
          </a:p>
          <a:p>
            <a:endParaRPr lang="en-US" altLang="ja-JP" sz="1050" dirty="0"/>
          </a:p>
          <a:p>
            <a:r>
              <a:rPr lang="ja-JP" altLang="en-US" sz="1050" dirty="0"/>
              <a:t>福祉サービス・医療サービス提供者等</a:t>
            </a:r>
            <a:endParaRPr lang="en-US" altLang="ja-JP" sz="1050" dirty="0"/>
          </a:p>
          <a:p>
            <a:r>
              <a:rPr lang="ja-JP" altLang="en-US" sz="1050" dirty="0"/>
              <a:t>　</a:t>
            </a:r>
            <a:r>
              <a:rPr lang="ja-JP" altLang="ja-JP" sz="1050" dirty="0"/>
              <a:t>馬場：病院の相談員</a:t>
            </a:r>
          </a:p>
          <a:p>
            <a:r>
              <a:rPr lang="ja-JP" altLang="en-US" sz="1050" dirty="0"/>
              <a:t>　</a:t>
            </a:r>
            <a:r>
              <a:rPr lang="ja-JP" altLang="ja-JP" sz="1050" dirty="0"/>
              <a:t>堂本：行政職員（市役所　権利擁護課）</a:t>
            </a:r>
            <a:endParaRPr lang="en-US" altLang="ja-JP" sz="1050" dirty="0"/>
          </a:p>
          <a:p>
            <a:endParaRPr lang="en-US" altLang="ja-JP" sz="1050" dirty="0"/>
          </a:p>
          <a:p>
            <a:r>
              <a:rPr lang="ja-JP" altLang="en-US" sz="1050" dirty="0"/>
              <a:t>地域社会で活動している人々</a:t>
            </a:r>
            <a:endParaRPr lang="en-US" altLang="ja-JP" sz="1050" dirty="0"/>
          </a:p>
          <a:p>
            <a:r>
              <a:rPr lang="ja-JP" altLang="en-US" sz="1050" dirty="0"/>
              <a:t>　民生委員　←</a:t>
            </a:r>
            <a:r>
              <a:rPr lang="ja-JP" altLang="ja-JP" sz="1050" dirty="0"/>
              <a:t>堂本</a:t>
            </a:r>
            <a:r>
              <a:rPr lang="ja-JP" altLang="en-US" sz="1050" dirty="0"/>
              <a:t>さんの発言から</a:t>
            </a:r>
            <a:endParaRPr lang="en-US" altLang="ja-JP" sz="1050" dirty="0"/>
          </a:p>
          <a:p>
            <a:endParaRPr lang="en-US" altLang="ja-JP" sz="1050" dirty="0"/>
          </a:p>
          <a:p>
            <a:endParaRPr lang="en-US" altLang="ja-JP" sz="1100" dirty="0"/>
          </a:p>
          <a:p>
            <a:endParaRPr lang="en-US" altLang="ja-JP" sz="1100" dirty="0"/>
          </a:p>
          <a:p>
            <a:endParaRPr lang="ja-JP" altLang="ja-JP" sz="1100" dirty="0"/>
          </a:p>
          <a:p>
            <a:endParaRPr lang="ja-JP" altLang="ja-JP" sz="1100" dirty="0"/>
          </a:p>
        </p:txBody>
      </p:sp>
      <p:sp>
        <p:nvSpPr>
          <p:cNvPr id="4" name="Slide Number Placeholder 3"/>
          <p:cNvSpPr>
            <a:spLocks noGrp="1"/>
          </p:cNvSpPr>
          <p:nvPr>
            <p:ph type="sldNum" sz="quarter" idx="10"/>
          </p:nvPr>
        </p:nvSpPr>
        <p:spPr/>
        <p:txBody>
          <a:bodyPr/>
          <a:lstStyle/>
          <a:p>
            <a:pPr>
              <a:defRPr/>
            </a:pPr>
            <a:fld id="{C7488E03-0752-4F79-94DD-80AF41340EED}" type="slidenum">
              <a:rPr lang="ja-JP" altLang="en-US" smtClean="0">
                <a:solidFill>
                  <a:prstClr val="black"/>
                </a:solidFill>
              </a:rPr>
              <a:pPr>
                <a:defRPr/>
              </a:pPr>
              <a:t>13</a:t>
            </a:fld>
            <a:endParaRPr lang="ja-JP" altLang="en-US">
              <a:solidFill>
                <a:prstClr val="black"/>
              </a:solidFill>
            </a:endParaRPr>
          </a:p>
        </p:txBody>
      </p:sp>
    </p:spTree>
    <p:extLst>
      <p:ext uri="{BB962C8B-B14F-4D97-AF65-F5344CB8AC3E}">
        <p14:creationId xmlns:p14="http://schemas.microsoft.com/office/powerpoint/2010/main" val="2942854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338138"/>
            <a:ext cx="6124575" cy="4594225"/>
          </a:xfrm>
        </p:spPr>
      </p:sp>
      <p:sp>
        <p:nvSpPr>
          <p:cNvPr id="3" name="ノート プレースホルダー 2"/>
          <p:cNvSpPr>
            <a:spLocks noGrp="1"/>
          </p:cNvSpPr>
          <p:nvPr>
            <p:ph type="body" idx="1"/>
          </p:nvPr>
        </p:nvSpPr>
        <p:spPr/>
        <p:txBody>
          <a:bodyPr>
            <a:normAutofit/>
          </a:bodyPr>
          <a:lstStyle/>
          <a:p>
            <a:r>
              <a:rPr lang="ja-JP" altLang="en-US" sz="1100" dirty="0"/>
              <a:t>先ほどのシーン１に続いて、ご本人の価値観や選好を発見・収集するための個別面談のシーンを上映します。</a:t>
            </a:r>
            <a:endParaRPr lang="en-US" altLang="ja-JP" sz="1100" dirty="0"/>
          </a:p>
          <a:p>
            <a:r>
              <a:rPr lang="ja-JP" altLang="en-US" sz="1100" dirty="0"/>
              <a:t>映像が</a:t>
            </a:r>
            <a:r>
              <a:rPr lang="ja-JP" altLang="ja-JP" sz="1100" dirty="0"/>
              <a:t>終わった後に</a:t>
            </a:r>
            <a:r>
              <a:rPr lang="ja-JP" altLang="en-US" sz="1100" dirty="0"/>
              <a:t>、先ほどと同様，ディスカッションをお願いしたい（先にディスカッションの内容を見せて良い）。ぜひ議題</a:t>
            </a:r>
            <a:r>
              <a:rPr lang="ja-JP" altLang="ja-JP" sz="1100" dirty="0"/>
              <a:t>を意識しながら</a:t>
            </a:r>
            <a:r>
              <a:rPr lang="ja-JP" altLang="en-US" sz="1100" dirty="0"/>
              <a:t>映像</a:t>
            </a:r>
            <a:r>
              <a:rPr lang="ja-JP" altLang="ja-JP" sz="1100" dirty="0"/>
              <a:t>を見ていただ</a:t>
            </a:r>
            <a:r>
              <a:rPr lang="ja-JP" altLang="en-US" sz="1100" dirty="0"/>
              <a:t>きたい</a:t>
            </a:r>
            <a:r>
              <a:rPr lang="ja-JP" altLang="ja-JP" sz="1100" dirty="0"/>
              <a:t>。</a:t>
            </a:r>
            <a:endParaRPr lang="en-US" altLang="ja-JP" sz="1100" dirty="0"/>
          </a:p>
          <a:p>
            <a:endParaRPr lang="en-US" altLang="ja-JP" sz="1100" dirty="0"/>
          </a:p>
          <a:p>
            <a:r>
              <a:rPr lang="ja-JP" altLang="en-US" sz="1100" dirty="0"/>
              <a:t>シーン２を上映</a:t>
            </a:r>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14</a:t>
            </a:fld>
            <a:endParaRPr kumimoji="1" lang="ja-JP" altLang="en-US"/>
          </a:p>
        </p:txBody>
      </p:sp>
    </p:spTree>
    <p:extLst>
      <p:ext uri="{BB962C8B-B14F-4D97-AF65-F5344CB8AC3E}">
        <p14:creationId xmlns:p14="http://schemas.microsoft.com/office/powerpoint/2010/main" val="66971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5775" y="338138"/>
            <a:ext cx="6124575" cy="4592637"/>
          </a:xfrm>
        </p:spPr>
      </p:sp>
      <p:sp>
        <p:nvSpPr>
          <p:cNvPr id="3" name="ノート プレースホルダー 2"/>
          <p:cNvSpPr>
            <a:spLocks noGrp="1"/>
          </p:cNvSpPr>
          <p:nvPr>
            <p:ph type="body" idx="1"/>
          </p:nvPr>
        </p:nvSpPr>
        <p:spPr/>
        <p:txBody>
          <a:bodyPr>
            <a:normAutofit fontScale="85000" lnSpcReduction="20000"/>
          </a:bodyPr>
          <a:lstStyle/>
          <a:p>
            <a:r>
              <a:rPr kumimoji="1" lang="ja-JP" altLang="en-US" dirty="0"/>
              <a:t>・ではディスカッションに入ってください。時間は８分です。</a:t>
            </a:r>
            <a:endParaRPr kumimoji="1" lang="en-US" altLang="ja-JP" dirty="0"/>
          </a:p>
          <a:p>
            <a:r>
              <a:rPr kumimoji="1" lang="ja-JP" altLang="en-US" dirty="0"/>
              <a:t>・ディスカッションを終わってください。では、いくつかのグループでどのような議論があったかを聞いてみましょう。（７分）</a:t>
            </a:r>
            <a:endParaRPr kumimoji="1" lang="en-US" altLang="ja-JP" dirty="0"/>
          </a:p>
          <a:p>
            <a:r>
              <a:rPr kumimoji="1" lang="ja-JP" altLang="en-US" dirty="0"/>
              <a:t>・では講師からも少しだけ解説をさせていただきます。（５分）</a:t>
            </a:r>
            <a:endParaRPr kumimoji="1" lang="en-US" altLang="ja-JP" dirty="0"/>
          </a:p>
          <a:p>
            <a:endParaRPr kumimoji="1" lang="en-US" altLang="ja-JP" dirty="0"/>
          </a:p>
          <a:p>
            <a:r>
              <a:rPr kumimoji="1" lang="ja-JP" altLang="en-US" dirty="0"/>
              <a:t>以下，時間の許す範囲でかいつまんで説明。</a:t>
            </a:r>
            <a:endParaRPr kumimoji="1" lang="en-US" altLang="ja-JP" dirty="0"/>
          </a:p>
          <a:p>
            <a:endParaRPr kumimoji="1" lang="en-US" altLang="ja-JP" dirty="0"/>
          </a:p>
          <a:p>
            <a:r>
              <a:rPr kumimoji="1" lang="ja-JP" altLang="en-US" dirty="0"/>
              <a:t>①のポイント</a:t>
            </a:r>
            <a:endParaRPr kumimoji="1" lang="en-US" altLang="ja-JP" dirty="0"/>
          </a:p>
          <a:p>
            <a:r>
              <a:rPr kumimoji="1" lang="ja-JP" altLang="en-US" dirty="0"/>
              <a:t>・関係者は本人が「車」が好き、「コーヒー」が好きだということは知っていたので、車が見えるカフェを選択した。本人の笑顔が見られた。</a:t>
            </a:r>
            <a:endParaRPr kumimoji="1" lang="en-US" altLang="ja-JP" dirty="0"/>
          </a:p>
          <a:p>
            <a:r>
              <a:rPr kumimoji="1" lang="ja-JP" altLang="en-US" dirty="0"/>
              <a:t>・しかしながら、「電車」が通りかかった際、本人が身を乗り出して見ているしぐさを見て、実は電車も好きなのではないか、ということも判明。電車の話をした福田さんと笑顔で意気投合する様子も見られた。</a:t>
            </a:r>
            <a:endParaRPr kumimoji="1" lang="en-US" altLang="ja-JP" dirty="0"/>
          </a:p>
          <a:p>
            <a:r>
              <a:rPr kumimoji="1" lang="ja-JP" altLang="en-US" dirty="0"/>
              <a:t>・好きなことを発見していく過程において「笑顔」が見られた。</a:t>
            </a:r>
            <a:endParaRPr kumimoji="1" lang="en-US" altLang="ja-JP" dirty="0"/>
          </a:p>
          <a:p>
            <a:r>
              <a:rPr kumimoji="1" lang="ja-JP" altLang="en-US" dirty="0"/>
              <a:t>・「笑顔」は本人の緊張感がほぐれている、関係者に対する肯定的な感覚・信頼感を意味している。</a:t>
            </a:r>
            <a:endParaRPr kumimoji="1" lang="en-US" altLang="ja-JP" dirty="0"/>
          </a:p>
          <a:p>
            <a:endParaRPr kumimoji="1" lang="en-US" altLang="ja-JP" dirty="0"/>
          </a:p>
          <a:p>
            <a:r>
              <a:rPr kumimoji="1" lang="ja-JP" altLang="en-US" dirty="0"/>
              <a:t>②のポイント</a:t>
            </a:r>
            <a:endParaRPr kumimoji="1" lang="en-US" altLang="ja-JP" dirty="0"/>
          </a:p>
          <a:p>
            <a:r>
              <a:rPr kumimoji="1" lang="ja-JP" altLang="en-US" dirty="0"/>
              <a:t>・車や電車で見られる「マニアックさ」から物事を突き詰めようとする性格だったり、精密さに面白さや美しさを感じる価値観を持っている。</a:t>
            </a:r>
            <a:endParaRPr kumimoji="1" lang="en-US" altLang="ja-JP" dirty="0"/>
          </a:p>
          <a:p>
            <a:r>
              <a:rPr kumimoji="1" lang="ja-JP" altLang="en-US" dirty="0"/>
              <a:t>・人にお菓子を勧めるようなしぐさから「人に対する配慮ができる」一面を持っている。</a:t>
            </a:r>
            <a:endParaRPr kumimoji="1" lang="en-US" altLang="ja-JP" dirty="0"/>
          </a:p>
          <a:p>
            <a:r>
              <a:rPr kumimoji="1" lang="ja-JP" altLang="en-US" dirty="0"/>
              <a:t>・今回のトーキングマットでは、部屋の中で「のんびり」「テレビ」「読書」をすること、「</a:t>
            </a:r>
            <a:r>
              <a:rPr kumimoji="1" lang="en-US" altLang="ja-JP" dirty="0"/>
              <a:t>DIY</a:t>
            </a:r>
            <a:r>
              <a:rPr kumimoji="1" lang="ja-JP" altLang="en-US" dirty="0"/>
              <a:t>（車いじり）」が好きな反面、大人数で「飲み会」や「歌」、「ゲーム」をすること等は苦手であるという選択が見られた。「料理」については当初は苦手な領域に置かれていたが、人にこだわりのコーヒーを振る舞うこと自体は好きであったことから、「どちらでもない」の領域にカードを移動した。どちらかというと自分の世界に没頭することが好きだが、こだわりの部分を他者と共有したいという思いもみられる。</a:t>
            </a:r>
            <a:endParaRPr kumimoji="1" lang="en-US" altLang="ja-JP" dirty="0"/>
          </a:p>
          <a:p>
            <a:endParaRPr kumimoji="1" lang="en-US" altLang="ja-JP" dirty="0"/>
          </a:p>
          <a:p>
            <a:r>
              <a:rPr kumimoji="1" lang="ja-JP" altLang="en-US" dirty="0"/>
              <a:t>③のポイント</a:t>
            </a:r>
            <a:endParaRPr kumimoji="1" lang="en-US" altLang="ja-JP" dirty="0"/>
          </a:p>
          <a:p>
            <a:r>
              <a:rPr kumimoji="1" lang="ja-JP" altLang="en-US" dirty="0"/>
              <a:t>・本人が意思決定するための支援を検討する意思決定支援会議においては、本人の価値観にマッチしうる選択肢の提示、本人にとって理解しやすい情報の提供方法などに活かすことが可能。また、本人の合理的意思推定・最善の利益に基づく決定を行わざるを得ない場合においても、本人の信条・価値観を把握しておく必要がある。こうした選好・価値観を見つけるためには、いざという場面でいきなり収集しようとしても無理で、普段の意思決定支援の場面で意識的に収集していく必要がある。</a:t>
            </a:r>
            <a:endParaRPr kumimoji="1" lang="en-US" altLang="ja-JP" dirty="0"/>
          </a:p>
        </p:txBody>
      </p:sp>
      <p:sp>
        <p:nvSpPr>
          <p:cNvPr id="4" name="スライド番号プレースホルダー 3"/>
          <p:cNvSpPr>
            <a:spLocks noGrp="1"/>
          </p:cNvSpPr>
          <p:nvPr>
            <p:ph type="sldNum" sz="quarter" idx="5"/>
          </p:nvPr>
        </p:nvSpPr>
        <p:spPr/>
        <p:txBody>
          <a:bodyPr/>
          <a:lstStyle/>
          <a:p>
            <a:pPr defTabSz="2039683">
              <a:defRPr/>
            </a:pPr>
            <a:fld id="{EA530316-D80E-4AF0-9D4D-F6A269CE433D}" type="slidenum">
              <a:rPr lang="ja-JP" altLang="en-US">
                <a:solidFill>
                  <a:prstClr val="black"/>
                </a:solidFill>
                <a:latin typeface="Calibri"/>
                <a:ea typeface="ＭＳ Ｐゴシック" panose="020B0600070205080204" pitchFamily="50" charset="-128"/>
              </a:rPr>
              <a:pPr defTabSz="2039683">
                <a:defRPr/>
              </a:pPr>
              <a:t>15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694744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52450" y="431800"/>
            <a:ext cx="5997575" cy="4498975"/>
          </a:xfrm>
        </p:spPr>
      </p:sp>
      <p:sp>
        <p:nvSpPr>
          <p:cNvPr id="3" name="ノート プレースホルダー 2"/>
          <p:cNvSpPr>
            <a:spLocks noGrp="1"/>
          </p:cNvSpPr>
          <p:nvPr>
            <p:ph type="body" idx="1"/>
          </p:nvPr>
        </p:nvSpPr>
        <p:spPr/>
        <p:txBody>
          <a:bodyPr>
            <a:normAutofit/>
          </a:bodyPr>
          <a:lstStyle/>
          <a:p>
            <a:r>
              <a:rPr lang="ja-JP" altLang="en-US" sz="1100" dirty="0"/>
              <a:t>意思決定支援，特に支援付き意思決定の場面において重要とされる「パーソンセンタード」の視点を意識していただきたい。</a:t>
            </a:r>
            <a:endParaRPr lang="en-US" altLang="ja-JP" sz="1100" dirty="0"/>
          </a:p>
          <a:p>
            <a:endParaRPr lang="en-US" altLang="ja-JP" sz="1100" dirty="0"/>
          </a:p>
          <a:p>
            <a:r>
              <a:rPr lang="en-US" altLang="ja-JP" sz="1100" dirty="0"/>
              <a:t>【</a:t>
            </a:r>
            <a:r>
              <a:rPr lang="ja-JP" altLang="en-US" sz="1100" dirty="0"/>
              <a:t>本人中心主義</a:t>
            </a:r>
            <a:r>
              <a:rPr lang="en-US" altLang="ja-JP" sz="1100" dirty="0"/>
              <a:t>】</a:t>
            </a:r>
          </a:p>
          <a:p>
            <a:r>
              <a:rPr lang="ja-JP" altLang="en-US" sz="1100" dirty="0"/>
              <a:t>本人と支援者が対等なパートナーであり，意思決定の中心には常に本人がいることを意識するということ。</a:t>
            </a:r>
            <a:endParaRPr lang="en-US" altLang="ja-JP" sz="1100" dirty="0"/>
          </a:p>
          <a:p>
            <a:r>
              <a:rPr lang="ja-JP" altLang="en-US" sz="1100" dirty="0"/>
              <a:t>↓</a:t>
            </a:r>
            <a:endParaRPr lang="en-US" altLang="ja-JP" sz="1100" dirty="0"/>
          </a:p>
          <a:p>
            <a:r>
              <a:rPr lang="ja-JP" altLang="en-US" sz="1100" dirty="0"/>
              <a:t>どうやってそれを意識するか</a:t>
            </a:r>
            <a:endParaRPr lang="en-US" altLang="ja-JP" sz="1100" dirty="0"/>
          </a:p>
          <a:p>
            <a:r>
              <a:rPr lang="en-US" altLang="ja-JP" sz="1100" dirty="0"/>
              <a:t>【</a:t>
            </a:r>
            <a:r>
              <a:rPr lang="ja-JP" altLang="en-US" sz="1100" dirty="0"/>
              <a:t>本人の自己決定のためのベストチャンス</a:t>
            </a:r>
            <a:r>
              <a:rPr lang="en-US" altLang="ja-JP" sz="1100" dirty="0"/>
              <a:t>】</a:t>
            </a:r>
            <a:r>
              <a:rPr lang="ja-JP" altLang="en-US" sz="1100" dirty="0"/>
              <a:t>を確保できているかを支援者自身が常に自問自答していくことが重要。</a:t>
            </a:r>
            <a:endParaRPr lang="en-US" altLang="ja-JP" sz="1100" dirty="0"/>
          </a:p>
          <a:p>
            <a:r>
              <a:rPr lang="ja-JP" altLang="en-US" sz="1100" dirty="0"/>
              <a:t>何をすればベストチャンスになるかは、ご本人ごとに「チャンネル」が異なるため、チューニングしていくことが必要。</a:t>
            </a:r>
            <a:endParaRPr lang="en-US" altLang="ja-JP" sz="1100" dirty="0"/>
          </a:p>
          <a:p>
            <a:r>
              <a:rPr lang="ja-JP" altLang="en-US" sz="1100" dirty="0"/>
              <a:t>↓</a:t>
            </a:r>
            <a:endParaRPr lang="en-US" altLang="ja-JP" sz="1100" dirty="0"/>
          </a:p>
          <a:p>
            <a:r>
              <a:rPr lang="ja-JP" altLang="en-US" sz="1100" dirty="0"/>
              <a:t>具体的にいえば，</a:t>
            </a:r>
            <a:endParaRPr lang="en-US" altLang="ja-JP" sz="1100" dirty="0"/>
          </a:p>
          <a:p>
            <a:r>
              <a:rPr lang="ja-JP" altLang="en-US" sz="1100" dirty="0"/>
              <a:t>１　環境・時期</a:t>
            </a:r>
            <a:endParaRPr lang="en-US" altLang="ja-JP" sz="1100" dirty="0"/>
          </a:p>
          <a:p>
            <a:r>
              <a:rPr lang="ja-JP" altLang="en-US" sz="1100" dirty="0"/>
              <a:t>２　判断のための十分な時間・十分な情報と選択肢</a:t>
            </a:r>
            <a:endParaRPr lang="en-US" altLang="ja-JP" sz="1100" dirty="0"/>
          </a:p>
          <a:p>
            <a:r>
              <a:rPr lang="ja-JP" altLang="en-US" sz="1100" dirty="0"/>
              <a:t>３　それが本人が理解し易い形で提供されているか</a:t>
            </a:r>
            <a:endParaRPr lang="en-US" altLang="ja-JP" sz="1100" dirty="0"/>
          </a:p>
          <a:p>
            <a:r>
              <a:rPr lang="ja-JP" altLang="en-US" sz="1100" dirty="0"/>
              <a:t>４　選択肢を選んだ場合の利益・不利益・見通しについても話ができているか</a:t>
            </a:r>
            <a:endParaRPr lang="en-US" altLang="ja-JP" sz="1100" dirty="0"/>
          </a:p>
          <a:p>
            <a:r>
              <a:rPr lang="ja-JP" altLang="en-US" sz="1100" dirty="0"/>
              <a:t>→これらのベストチャンスは，すべて本人を基準として考えられる。関係者にとって都合の良い方法での支援ではないということを意識したい。</a:t>
            </a:r>
            <a:endParaRPr lang="en-US" altLang="ja-JP" sz="1100" dirty="0"/>
          </a:p>
          <a:p>
            <a:endParaRPr lang="en-US" altLang="ja-JP" sz="1100" dirty="0"/>
          </a:p>
        </p:txBody>
      </p:sp>
      <p:sp>
        <p:nvSpPr>
          <p:cNvPr id="4" name="スライド番号プレースホルダー 3"/>
          <p:cNvSpPr>
            <a:spLocks noGrp="1"/>
          </p:cNvSpPr>
          <p:nvPr>
            <p:ph type="sldNum" sz="quarter" idx="10"/>
          </p:nvPr>
        </p:nvSpPr>
        <p:spPr/>
        <p:txBody>
          <a:bodyPr/>
          <a:lstStyle/>
          <a:p>
            <a:pPr defTabSz="2039683">
              <a:defRPr/>
            </a:pPr>
            <a:fld id="{F3FD268C-9C19-4584-AD41-5BF18CEF2513}" type="slidenum">
              <a:rPr lang="ja-JP" altLang="en-US">
                <a:solidFill>
                  <a:prstClr val="black"/>
                </a:solidFill>
                <a:latin typeface="Calibri"/>
                <a:ea typeface="ＭＳ Ｐゴシック" panose="020B0600070205080204" pitchFamily="50" charset="-128"/>
              </a:rPr>
              <a:pPr defTabSz="2039683">
                <a:defRPr/>
              </a:pPr>
              <a:t>17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681314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90538" y="338138"/>
            <a:ext cx="6122987" cy="4592637"/>
          </a:xfrm>
        </p:spPr>
      </p:sp>
      <p:sp>
        <p:nvSpPr>
          <p:cNvPr id="3" name="ノート プレースホルダー 2"/>
          <p:cNvSpPr>
            <a:spLocks noGrp="1"/>
          </p:cNvSpPr>
          <p:nvPr>
            <p:ph type="body" idx="1"/>
          </p:nvPr>
        </p:nvSpPr>
        <p:spPr/>
        <p:txBody>
          <a:bodyPr>
            <a:normAutofit/>
          </a:bodyPr>
          <a:lstStyle/>
          <a:p>
            <a:r>
              <a:rPr lang="ja-JP" altLang="en-US" sz="1100" dirty="0"/>
              <a:t>いわゆる合理的配慮の一つとしても考えられる。</a:t>
            </a:r>
            <a:endParaRPr lang="en-US" altLang="ja-JP" sz="1100" dirty="0"/>
          </a:p>
          <a:p>
            <a:r>
              <a:rPr lang="ja-JP" altLang="en-US" sz="1100" dirty="0"/>
              <a:t>意思疎通（コミュニケーション）には様々な方法があり，私たち支援者が必ずしも得意としている方法とは限らない。</a:t>
            </a:r>
            <a:endParaRPr lang="en-US" altLang="ja-JP" sz="1100" dirty="0"/>
          </a:p>
          <a:p>
            <a:r>
              <a:rPr lang="ja-JP" altLang="en-US" sz="1100" dirty="0"/>
              <a:t>多様な種類の支援ツールが存在する。</a:t>
            </a:r>
            <a:endParaRPr lang="en-US" altLang="ja-JP" sz="1100" dirty="0"/>
          </a:p>
          <a:p>
            <a:r>
              <a:rPr lang="ja-JP" altLang="en-US" sz="1100" dirty="0"/>
              <a:t>支援者としてすべての手法を理解すべきという意味ではなく，本人の状況や必要性に応じて手法を活用していこうとする創造性が求められる。</a:t>
            </a:r>
            <a:endParaRPr lang="en-US" altLang="ja-JP" sz="1100" dirty="0"/>
          </a:p>
          <a:p>
            <a:endParaRPr lang="en-US" altLang="ja-JP" sz="1100" dirty="0"/>
          </a:p>
          <a:p>
            <a:endParaRPr lang="ja-JP" altLang="en-US"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18</a:t>
            </a:fld>
            <a:endParaRPr kumimoji="1" lang="ja-JP" altLang="en-US"/>
          </a:p>
        </p:txBody>
      </p:sp>
    </p:spTree>
    <p:extLst>
      <p:ext uri="{BB962C8B-B14F-4D97-AF65-F5344CB8AC3E}">
        <p14:creationId xmlns:p14="http://schemas.microsoft.com/office/powerpoint/2010/main" val="3017456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411163"/>
            <a:ext cx="6124575" cy="4594225"/>
          </a:xfrm>
        </p:spPr>
      </p:sp>
      <p:sp>
        <p:nvSpPr>
          <p:cNvPr id="3" name="ノート プレースホルダー 2"/>
          <p:cNvSpPr>
            <a:spLocks noGrp="1"/>
          </p:cNvSpPr>
          <p:nvPr>
            <p:ph type="body" idx="1"/>
          </p:nvPr>
        </p:nvSpPr>
        <p:spPr/>
        <p:txBody>
          <a:bodyPr>
            <a:normAutofit/>
          </a:bodyPr>
          <a:lstStyle/>
          <a:p>
            <a:pPr defTabSz="2039683">
              <a:defRPr/>
            </a:pPr>
            <a:r>
              <a:rPr lang="ja-JP" altLang="ja-JP" sz="1100" dirty="0"/>
              <a:t>　</a:t>
            </a:r>
            <a:r>
              <a:rPr lang="ja-JP" altLang="en-US" sz="1100" dirty="0"/>
              <a:t>シーン２の青木</a:t>
            </a:r>
            <a:r>
              <a:rPr lang="ja-JP" altLang="ja-JP" sz="1100" dirty="0"/>
              <a:t>さんのトーキングマット</a:t>
            </a:r>
            <a:r>
              <a:rPr lang="ja-JP" altLang="en-US" sz="1100" dirty="0"/>
              <a:t>についてみてみましょう。</a:t>
            </a:r>
            <a:endParaRPr lang="en-US" altLang="ja-JP" sz="1100" dirty="0"/>
          </a:p>
          <a:p>
            <a:pPr defTabSz="2039683">
              <a:defRPr/>
            </a:pPr>
            <a:endParaRPr lang="en-US" altLang="ja-JP" sz="1100" dirty="0"/>
          </a:p>
          <a:p>
            <a:pPr defTabSz="2039683">
              <a:defRPr/>
            </a:pPr>
            <a:r>
              <a:rPr lang="ja-JP" altLang="en-US" sz="1100" dirty="0"/>
              <a:t>　</a:t>
            </a:r>
            <a:r>
              <a:rPr lang="ja-JP" altLang="ja-JP" sz="1100" dirty="0"/>
              <a:t>クッキング</a:t>
            </a:r>
            <a:r>
              <a:rPr lang="ja-JP" altLang="en-US" sz="1100" dirty="0"/>
              <a:t>（料理）のカードについては，最初は「</a:t>
            </a:r>
            <a:r>
              <a:rPr lang="en-US" altLang="ja-JP" sz="1100" dirty="0"/>
              <a:t>×</a:t>
            </a:r>
            <a:r>
              <a:rPr lang="ja-JP" altLang="en-US" sz="1100" dirty="0"/>
              <a:t>（嫌い）」のところに置かれていたけれど，会話の最後には</a:t>
            </a:r>
            <a:r>
              <a:rPr lang="ja-JP" altLang="ja-JP" sz="1100" dirty="0"/>
              <a:t>真ん中</a:t>
            </a:r>
            <a:r>
              <a:rPr lang="ja-JP" altLang="en-US" sz="1100" dirty="0"/>
              <a:t>「△（わからない・場合による）」</a:t>
            </a:r>
            <a:r>
              <a:rPr lang="ja-JP" altLang="ja-JP" sz="1100" dirty="0"/>
              <a:t>に置かれ</a:t>
            </a:r>
            <a:r>
              <a:rPr lang="ja-JP" altLang="en-US" sz="1100" dirty="0"/>
              <a:t>ました。なぜそのように置かれたのかについては，聞き手が確認していたかと思います。実はコーヒーをほかの人に振舞うことが好きである，ということもこのようなやり取りの中から発見されることもあります。</a:t>
            </a:r>
            <a:endParaRPr lang="en-US" altLang="ja-JP" sz="1100" dirty="0"/>
          </a:p>
          <a:p>
            <a:pPr defTabSz="2039683">
              <a:defRPr/>
            </a:pPr>
            <a:endParaRPr lang="en-US" altLang="ja-JP" sz="1100" dirty="0"/>
          </a:p>
          <a:p>
            <a:pPr defTabSz="2039683">
              <a:defRPr/>
            </a:pPr>
            <a:r>
              <a:rPr lang="ja-JP" altLang="en-US" sz="1100" dirty="0"/>
              <a:t>　もちろんこれ１回だけやって本人の選好が確認できた，と決めつけるのはよくありません。常に</a:t>
            </a:r>
            <a:r>
              <a:rPr lang="ja-JP" altLang="ja-JP" sz="1100" dirty="0"/>
              <a:t>意思というのは揺れ動くものである</a:t>
            </a:r>
            <a:r>
              <a:rPr lang="ja-JP" altLang="en-US" sz="1100" dirty="0"/>
              <a:t>と理解しておいた方がよいでしょう。意思の揺れ動きの過程を</a:t>
            </a:r>
            <a:r>
              <a:rPr lang="ja-JP" altLang="ja-JP" sz="1100" dirty="0"/>
              <a:t>たゆまぬ努力によって収集していくことが</a:t>
            </a:r>
            <a:r>
              <a:rPr lang="ja-JP" altLang="en-US" sz="1100" dirty="0"/>
              <a:t>必要です。</a:t>
            </a:r>
            <a:endParaRPr lang="en-US" altLang="ja-JP" sz="1100" dirty="0"/>
          </a:p>
          <a:p>
            <a:pPr defTabSz="2039683">
              <a:defRPr/>
            </a:pPr>
            <a:r>
              <a:rPr lang="ja-JP" altLang="en-US" sz="1100" dirty="0"/>
              <a:t>　このトーキングマットの結果は，第３シーンの会議でも検討材料として使われていますので，ぜひ次のシーンもごらんいただけると幸いです。</a:t>
            </a:r>
            <a:endParaRPr lang="en-US" altLang="ja-JP"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19</a:t>
            </a:fld>
            <a:endParaRPr kumimoji="1" lang="ja-JP" altLang="en-US"/>
          </a:p>
        </p:txBody>
      </p:sp>
    </p:spTree>
    <p:extLst>
      <p:ext uri="{BB962C8B-B14F-4D97-AF65-F5344CB8AC3E}">
        <p14:creationId xmlns:p14="http://schemas.microsoft.com/office/powerpoint/2010/main" val="101889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338138"/>
            <a:ext cx="6124575" cy="4592637"/>
          </a:xfrm>
        </p:spPr>
      </p:sp>
      <p:sp>
        <p:nvSpPr>
          <p:cNvPr id="3" name="ノート プレースホルダー 2"/>
          <p:cNvSpPr>
            <a:spLocks noGrp="1"/>
          </p:cNvSpPr>
          <p:nvPr>
            <p:ph type="body" idx="1"/>
          </p:nvPr>
        </p:nvSpPr>
        <p:spPr/>
        <p:txBody>
          <a:bodyPr>
            <a:normAutofit/>
          </a:bodyPr>
          <a:lstStyle/>
          <a:p>
            <a:r>
              <a:rPr lang="ja-JP" altLang="en-US" sz="1100" dirty="0"/>
              <a:t>最後に、シーン３意思決定支援会議の実践について上映します。</a:t>
            </a:r>
            <a:endParaRPr lang="en-US" altLang="ja-JP" sz="1100" dirty="0"/>
          </a:p>
          <a:p>
            <a:r>
              <a:rPr lang="ja-JP" altLang="en-US" sz="1100" dirty="0"/>
              <a:t>映像が</a:t>
            </a:r>
            <a:r>
              <a:rPr lang="ja-JP" altLang="ja-JP" sz="1100" dirty="0"/>
              <a:t>終わった後に</a:t>
            </a:r>
            <a:r>
              <a:rPr lang="ja-JP" altLang="en-US" sz="1100" dirty="0"/>
              <a:t>、先ほどと同様，ディスカッションをお願いしたい（先にディスカッションの内容を見せて良い）。ぜひ議題</a:t>
            </a:r>
            <a:r>
              <a:rPr lang="ja-JP" altLang="ja-JP" sz="1100" dirty="0"/>
              <a:t>を意識しながら</a:t>
            </a:r>
            <a:r>
              <a:rPr lang="ja-JP" altLang="en-US" sz="1100" dirty="0"/>
              <a:t>映像</a:t>
            </a:r>
            <a:r>
              <a:rPr lang="ja-JP" altLang="ja-JP" sz="1100" dirty="0"/>
              <a:t>を見ていただ</a:t>
            </a:r>
            <a:r>
              <a:rPr lang="ja-JP" altLang="en-US" sz="1100" dirty="0"/>
              <a:t>きたい</a:t>
            </a:r>
            <a:r>
              <a:rPr lang="ja-JP" altLang="ja-JP" sz="1100" dirty="0"/>
              <a:t>。</a:t>
            </a:r>
            <a:endParaRPr lang="en-US" altLang="ja-JP" sz="1100" dirty="0"/>
          </a:p>
          <a:p>
            <a:pPr defTabSz="2039683">
              <a:defRPr/>
            </a:pPr>
            <a:endParaRPr lang="en-US" altLang="ja-JP" sz="1100" dirty="0"/>
          </a:p>
          <a:p>
            <a:pPr defTabSz="2039683">
              <a:defRPr/>
            </a:pPr>
            <a:r>
              <a:rPr lang="ja-JP" altLang="en-US" sz="1100" dirty="0"/>
              <a:t>シーン３を上映</a:t>
            </a:r>
          </a:p>
          <a:p>
            <a:endParaRPr lang="ja-JP" altLang="en-US"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22</a:t>
            </a:fld>
            <a:endParaRPr kumimoji="1" lang="ja-JP" altLang="en-US"/>
          </a:p>
        </p:txBody>
      </p:sp>
    </p:spTree>
    <p:extLst>
      <p:ext uri="{BB962C8B-B14F-4D97-AF65-F5344CB8AC3E}">
        <p14:creationId xmlns:p14="http://schemas.microsoft.com/office/powerpoint/2010/main" val="3714746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6250" y="338138"/>
            <a:ext cx="6157913" cy="4618037"/>
          </a:xfrm>
        </p:spPr>
      </p:sp>
      <p:sp>
        <p:nvSpPr>
          <p:cNvPr id="3" name="ノート プレースホルダー 2"/>
          <p:cNvSpPr>
            <a:spLocks noGrp="1"/>
          </p:cNvSpPr>
          <p:nvPr>
            <p:ph type="body" idx="1"/>
          </p:nvPr>
        </p:nvSpPr>
        <p:spPr/>
        <p:txBody>
          <a:bodyPr>
            <a:normAutofit/>
          </a:bodyPr>
          <a:lstStyle/>
          <a:p>
            <a:r>
              <a:rPr lang="ja-JP" altLang="ja-JP" sz="1100" dirty="0"/>
              <a:t>ガイドライン</a:t>
            </a:r>
            <a:r>
              <a:rPr lang="ja-JP" altLang="en-US" sz="1100" dirty="0"/>
              <a:t>に記載されている「意思決定支援」の流れ（フロー図）　</a:t>
            </a:r>
            <a:r>
              <a:rPr lang="en-US" altLang="ja-JP" sz="1100" dirty="0"/>
              <a:t>※</a:t>
            </a:r>
            <a:r>
              <a:rPr lang="ja-JP" altLang="en-US" sz="1100" dirty="0"/>
              <a:t>赤字とフロー右側の着色されている囲みは研究班で追記したもの。</a:t>
            </a:r>
            <a:endParaRPr lang="en-US" altLang="ja-JP" sz="1100" dirty="0"/>
          </a:p>
          <a:p>
            <a:endParaRPr lang="en-US" altLang="ja-JP" sz="1100" dirty="0"/>
          </a:p>
          <a:p>
            <a:r>
              <a:rPr lang="ja-JP" altLang="en-US" sz="1100" dirty="0"/>
              <a:t>支援プロセスの中で着目するのは赤字の下線部</a:t>
            </a:r>
            <a:endParaRPr lang="en-US" altLang="ja-JP" sz="1100" dirty="0"/>
          </a:p>
          <a:p>
            <a:r>
              <a:rPr lang="ja-JP" altLang="en-US" sz="1100" dirty="0"/>
              <a:t>「本人の意思決定に関する情報の把握方法，意思決定支援会議の開催準備等」</a:t>
            </a:r>
            <a:endParaRPr lang="en-US" altLang="ja-JP" sz="1100" dirty="0"/>
          </a:p>
          <a:p>
            <a:endParaRPr lang="en-US" altLang="ja-JP" sz="1100" dirty="0"/>
          </a:p>
          <a:p>
            <a:r>
              <a:rPr lang="ja-JP" altLang="en-US" sz="1100" dirty="0"/>
              <a:t>事前準備をしっかりと行っておくことが，意思決定支援会議成功のポイントとなってくる。</a:t>
            </a:r>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2</a:t>
            </a:fld>
            <a:endParaRPr kumimoji="1" lang="ja-JP" altLang="en-US"/>
          </a:p>
        </p:txBody>
      </p:sp>
    </p:spTree>
    <p:extLst>
      <p:ext uri="{BB962C8B-B14F-4D97-AF65-F5344CB8AC3E}">
        <p14:creationId xmlns:p14="http://schemas.microsoft.com/office/powerpoint/2010/main" val="1889898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7525" y="338138"/>
            <a:ext cx="6124575" cy="4594225"/>
          </a:xfrm>
        </p:spPr>
      </p:sp>
      <p:sp>
        <p:nvSpPr>
          <p:cNvPr id="3" name="ノート プレースホルダー 2"/>
          <p:cNvSpPr>
            <a:spLocks noGrp="1"/>
          </p:cNvSpPr>
          <p:nvPr>
            <p:ph type="body" idx="1"/>
          </p:nvPr>
        </p:nvSpPr>
        <p:spPr/>
        <p:txBody>
          <a:bodyPr>
            <a:normAutofit fontScale="92500" lnSpcReduction="10000"/>
          </a:bodyPr>
          <a:lstStyle/>
          <a:p>
            <a:r>
              <a:rPr kumimoji="1" lang="ja-JP" altLang="en-US" sz="1000" dirty="0"/>
              <a:t>ではディスカッションに入ってください。時間は８分です。</a:t>
            </a:r>
            <a:endParaRPr kumimoji="1" lang="en-US" altLang="ja-JP" sz="1000" dirty="0"/>
          </a:p>
          <a:p>
            <a:r>
              <a:rPr kumimoji="1" lang="ja-JP" altLang="en-US" sz="1000" dirty="0"/>
              <a:t>・ディスカッションを終わってください。では、いくつかのグループでどのような議論があったかを聞いてみましょう。（７分）</a:t>
            </a:r>
            <a:endParaRPr kumimoji="1" lang="en-US" altLang="ja-JP" sz="1000" dirty="0"/>
          </a:p>
          <a:p>
            <a:r>
              <a:rPr kumimoji="1" lang="ja-JP" altLang="en-US" sz="1000" dirty="0"/>
              <a:t>・では講師からも少しだけ解説をさせていただきます。（５分）</a:t>
            </a:r>
            <a:endParaRPr kumimoji="1" lang="en-US" altLang="ja-JP" sz="1000" dirty="0"/>
          </a:p>
          <a:p>
            <a:endParaRPr kumimoji="1" lang="en-US" altLang="ja-JP" sz="1000" dirty="0"/>
          </a:p>
          <a:p>
            <a:r>
              <a:rPr kumimoji="1" lang="ja-JP" altLang="en-US" sz="1000" dirty="0"/>
              <a:t>以下，時間の許す範囲でかいつまんで説明。</a:t>
            </a:r>
            <a:endParaRPr kumimoji="1" lang="en-US" altLang="ja-JP" sz="1000" dirty="0"/>
          </a:p>
          <a:p>
            <a:r>
              <a:rPr kumimoji="1" lang="ja-JP" altLang="en-US" sz="1000" dirty="0"/>
              <a:t>①のポイント</a:t>
            </a:r>
            <a:endParaRPr kumimoji="1" lang="en-US" altLang="ja-JP" sz="1000" dirty="0"/>
          </a:p>
          <a:p>
            <a:r>
              <a:rPr kumimoji="1" lang="ja-JP" altLang="en-US" sz="1000" dirty="0"/>
              <a:t>本人の意思決定における最適な環境づくりを図るためには、支援者側が一定の「ルール」で自分たちを縛る必要がある。</a:t>
            </a:r>
            <a:endParaRPr kumimoji="1" lang="en-US" altLang="ja-JP" sz="1000" dirty="0"/>
          </a:p>
          <a:p>
            <a:r>
              <a:rPr kumimoji="1" lang="ja-JP" altLang="en-US" sz="1000" dirty="0"/>
              <a:t>今回もルール設定をあらかじめすることによって、参加者がそれを意識して発言をするようになり、あるいは発言内容がルールにそぐわない場合にファシリテーターが介入することのできる根拠となっている。</a:t>
            </a:r>
            <a:endParaRPr kumimoji="1" lang="en-US" altLang="ja-JP" sz="1000" dirty="0"/>
          </a:p>
          <a:p>
            <a:endParaRPr kumimoji="1" lang="en-US" altLang="ja-JP" sz="1000" dirty="0"/>
          </a:p>
          <a:p>
            <a:r>
              <a:rPr kumimoji="1" lang="ja-JP" altLang="en-US" sz="1000" dirty="0"/>
              <a:t>②のポイント</a:t>
            </a:r>
            <a:endParaRPr kumimoji="1" lang="en-US" altLang="ja-JP" sz="1000" dirty="0"/>
          </a:p>
          <a:p>
            <a:r>
              <a:rPr kumimoji="1" lang="ja-JP" altLang="en-US" sz="1000" dirty="0"/>
              <a:t>青木さんの様子やしぐさに着目し、あるいは青木さんの指図に基づいて、本人を中心とした会議となるよう、適切な介入をしている。</a:t>
            </a:r>
            <a:endParaRPr kumimoji="1" lang="en-US" altLang="ja-JP" sz="1000" dirty="0"/>
          </a:p>
          <a:p>
            <a:endParaRPr kumimoji="1" lang="en-US" altLang="ja-JP" sz="1000" dirty="0"/>
          </a:p>
          <a:p>
            <a:r>
              <a:rPr kumimoji="1" lang="ja-JP" altLang="en-US" sz="1000" dirty="0"/>
              <a:t>ただし，現実のケースでは，後藤さんが存在は必ずしも確保できない可能性もありますが，以下の様な工夫をしてみてはいかがでしょうか。</a:t>
            </a:r>
            <a:endParaRPr kumimoji="1" lang="en-US" altLang="ja-JP" sz="1000" dirty="0"/>
          </a:p>
          <a:p>
            <a:r>
              <a:rPr kumimoji="1" lang="ja-JP" altLang="en-US" sz="1000" dirty="0"/>
              <a:t>・役割の中に，「本人のアドボケイト」役（本人の存在・声を大きくするための存在として振る舞う者。本人視点から会議を見たときに出てくる「突っ込み」を行う。）を置いてみる。たとえ会議の時だけの役であったとしても，会議は変わる。</a:t>
            </a:r>
            <a:endParaRPr kumimoji="1" lang="en-US" altLang="ja-JP" sz="1000" dirty="0"/>
          </a:p>
          <a:p>
            <a:r>
              <a:rPr kumimoji="1" lang="ja-JP" altLang="en-US" sz="1000" dirty="0"/>
              <a:t>・ファシリテーターとアドボケイト役を一緒にやるのは難しいので（前者は中立性が重要とされる存在であり，後者は本人重視＝本人の立場にとことん立つ存在。基本スタンスが異なっているため一緒にやることはほぼ無理），ファシリテーターがアドボケイト役を任命するのが良い。</a:t>
            </a:r>
            <a:endParaRPr kumimoji="1" lang="en-US" altLang="ja-JP" sz="1000" dirty="0"/>
          </a:p>
          <a:p>
            <a:endParaRPr kumimoji="1" lang="en-US" altLang="ja-JP" sz="1000" dirty="0"/>
          </a:p>
          <a:p>
            <a:r>
              <a:rPr kumimoji="1" lang="ja-JP" altLang="en-US" sz="1000" dirty="0"/>
              <a:t>③のポイント</a:t>
            </a:r>
            <a:endParaRPr kumimoji="1" lang="en-US" altLang="ja-JP" sz="1000" dirty="0"/>
          </a:p>
          <a:p>
            <a:r>
              <a:rPr kumimoji="1" lang="ja-JP" altLang="en-US" sz="1000" dirty="0"/>
              <a:t>・自由に考えていただく。</a:t>
            </a:r>
            <a:endParaRPr kumimoji="1" lang="en-US" altLang="ja-JP" sz="1000" dirty="0"/>
          </a:p>
          <a:p>
            <a:r>
              <a:rPr kumimoji="1" lang="ja-JP" altLang="en-US" sz="1000" dirty="0"/>
              <a:t>・疎外感が一定程度は緩和されたと感じる方もいるかもしれないし、まだまだ本人中心になりきれていないという意見を持つ方もいるかもしれません。パーフェクトなものはなく、本人を中心とするための弛まぬ努力を続けていくプロセスが重要であるということを理解いただく。</a:t>
            </a:r>
            <a:endParaRPr kumimoji="1" lang="en-US" altLang="ja-JP" sz="1000" dirty="0"/>
          </a:p>
          <a:p>
            <a:endParaRPr kumimoji="1" lang="en-US" altLang="ja-JP" sz="1000" dirty="0"/>
          </a:p>
          <a:p>
            <a:r>
              <a:rPr kumimoji="1" lang="ja-JP" altLang="en-US" sz="1000" dirty="0"/>
              <a:t>④のポイント</a:t>
            </a:r>
            <a:endParaRPr kumimoji="1" lang="en-US" altLang="ja-JP" sz="1000" dirty="0"/>
          </a:p>
          <a:p>
            <a:r>
              <a:rPr kumimoji="1" lang="ja-JP" altLang="en-US" sz="1000" dirty="0"/>
              <a:t>・意思というものは常に変動しうるし、あくまでも会議での結論は、その時点で得られた情報に基づく暫定的なものとも言える。したがって、自宅に戻った青木さんの気持ちの変化や状況について改めて情報を収集し、日常における意思決定支援を続けることで、青木さんの気持ちに寄り添った支援を展開することができるのではないでしょうか。</a:t>
            </a:r>
            <a:endParaRPr kumimoji="1" lang="en-US" altLang="ja-JP" sz="1000" dirty="0"/>
          </a:p>
          <a:p>
            <a:endParaRPr kumimoji="1" lang="en-US" altLang="ja-JP" sz="1000" dirty="0"/>
          </a:p>
        </p:txBody>
      </p:sp>
      <p:sp>
        <p:nvSpPr>
          <p:cNvPr id="4" name="スライド番号プレースホルダー 3"/>
          <p:cNvSpPr>
            <a:spLocks noGrp="1"/>
          </p:cNvSpPr>
          <p:nvPr>
            <p:ph type="sldNum" sz="quarter" idx="5"/>
          </p:nvPr>
        </p:nvSpPr>
        <p:spPr/>
        <p:txBody>
          <a:bodyPr/>
          <a:lstStyle/>
          <a:p>
            <a:pPr defTabSz="2039683">
              <a:defRPr/>
            </a:pPr>
            <a:fld id="{EA530316-D80E-4AF0-9D4D-F6A269CE433D}" type="slidenum">
              <a:rPr lang="ja-JP" altLang="en-US">
                <a:solidFill>
                  <a:prstClr val="black"/>
                </a:solidFill>
                <a:latin typeface="Calibri"/>
                <a:ea typeface="ＭＳ Ｐゴシック" panose="020B0600070205080204" pitchFamily="50" charset="-128"/>
              </a:rPr>
              <a:pPr defTabSz="2039683">
                <a:defRPr/>
              </a:pPr>
              <a:t>23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2080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A530316-D80E-4AF0-9D4D-F6A269CE433D}" type="slidenum">
              <a:rPr kumimoji="1" lang="ja-JP" altLang="en-US" smtClean="0"/>
              <a:pPr/>
              <a:t>24</a:t>
            </a:fld>
            <a:endParaRPr kumimoji="1" lang="ja-JP" altLang="en-US"/>
          </a:p>
        </p:txBody>
      </p:sp>
    </p:spTree>
    <p:extLst>
      <p:ext uri="{BB962C8B-B14F-4D97-AF65-F5344CB8AC3E}">
        <p14:creationId xmlns:p14="http://schemas.microsoft.com/office/powerpoint/2010/main" val="4098278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1013" y="411163"/>
            <a:ext cx="6273800" cy="4705350"/>
          </a:xfrm>
        </p:spPr>
      </p:sp>
      <p:sp>
        <p:nvSpPr>
          <p:cNvPr id="3" name="ノート プレースホルダー 2"/>
          <p:cNvSpPr>
            <a:spLocks noGrp="1"/>
          </p:cNvSpPr>
          <p:nvPr>
            <p:ph type="body" idx="1"/>
          </p:nvPr>
        </p:nvSpPr>
        <p:spPr/>
        <p:txBody>
          <a:bodyPr>
            <a:normAutofit/>
          </a:bodyPr>
          <a:lstStyle/>
          <a:p>
            <a:r>
              <a:rPr lang="ja-JP" altLang="ja-JP" sz="1100" dirty="0"/>
              <a:t>ガイドライン</a:t>
            </a:r>
            <a:r>
              <a:rPr lang="ja-JP" altLang="en-US" sz="1100" dirty="0"/>
              <a:t>に記載されている「意思決定支援」の流れ（フロー図）　</a:t>
            </a:r>
            <a:r>
              <a:rPr lang="en-US" altLang="ja-JP" sz="1100" dirty="0"/>
              <a:t>※</a:t>
            </a:r>
            <a:r>
              <a:rPr lang="ja-JP" altLang="en-US" sz="1100" dirty="0"/>
              <a:t>赤字とフロー右側の着色されている囲みは研究班で追記したもの。</a:t>
            </a:r>
            <a:endParaRPr lang="en-US" altLang="ja-JP" sz="1100" dirty="0"/>
          </a:p>
          <a:p>
            <a:endParaRPr lang="en-US" altLang="ja-JP" sz="1100" dirty="0"/>
          </a:p>
          <a:p>
            <a:r>
              <a:rPr lang="ja-JP" altLang="en-US" sz="1100" dirty="0"/>
              <a:t>「意思決定支援会議」においては，ファシリテーションを意識して行う必要がある，との点はすでにお伝えしました。</a:t>
            </a:r>
            <a:endParaRPr lang="en-US" altLang="ja-JP" sz="1100" dirty="0"/>
          </a:p>
          <a:p>
            <a:r>
              <a:rPr lang="ja-JP" altLang="en-US" sz="1100" dirty="0"/>
              <a:t>先ほどのシーン３でも様々な進行上の工夫がありましたが，海外の事例なども参考に，どのような進行が望ましいか振り返っていきましょう。</a:t>
            </a:r>
            <a:endParaRPr lang="en-US" altLang="ja-JP"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25</a:t>
            </a:fld>
            <a:endParaRPr kumimoji="1" lang="ja-JP" altLang="en-US"/>
          </a:p>
        </p:txBody>
      </p:sp>
    </p:spTree>
    <p:extLst>
      <p:ext uri="{BB962C8B-B14F-4D97-AF65-F5344CB8AC3E}">
        <p14:creationId xmlns:p14="http://schemas.microsoft.com/office/powerpoint/2010/main" val="3517040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36550"/>
            <a:ext cx="6124575" cy="4594225"/>
          </a:xfrm>
        </p:spPr>
      </p:sp>
      <p:sp>
        <p:nvSpPr>
          <p:cNvPr id="3" name="Notes Placeholder 2"/>
          <p:cNvSpPr>
            <a:spLocks noGrp="1"/>
          </p:cNvSpPr>
          <p:nvPr>
            <p:ph type="body" idx="1"/>
          </p:nvPr>
        </p:nvSpPr>
        <p:spPr/>
        <p:txBody>
          <a:bodyPr>
            <a:normAutofit/>
          </a:bodyPr>
          <a:lstStyle/>
          <a:p>
            <a:r>
              <a:rPr lang="ja-JP" altLang="en-US" sz="1100" dirty="0"/>
              <a:t>支援者が認識・理解する「言葉」の意味が，ご本人の認識・理解している「言葉」の意味と常に一致するわけではない。だからこそ確認作業が必要。</a:t>
            </a:r>
            <a:endParaRPr lang="en-US" altLang="ja-JP" sz="1100" dirty="0"/>
          </a:p>
          <a:p>
            <a:endParaRPr lang="en-US" altLang="ja-JP" sz="1100" dirty="0"/>
          </a:p>
          <a:p>
            <a:pPr defTabSz="2039683">
              <a:defRPr/>
            </a:pPr>
            <a:r>
              <a:rPr lang="ja-JP" altLang="ja-JP" sz="1100" dirty="0"/>
              <a:t>一番重要なのは、</a:t>
            </a:r>
            <a:r>
              <a:rPr lang="ja-JP" altLang="en-US" sz="1100" dirty="0"/>
              <a:t>ご</a:t>
            </a:r>
            <a:r>
              <a:rPr lang="ja-JP" altLang="ja-JP" sz="1100" dirty="0"/>
              <a:t>本人が思ってらっしゃる意味と、われわれが理解した意味がちゃんと合ってるのかどうか。これをきちんと確認をしていくということです。言葉の意味一つとっても、捉える人によって意味が違うということですね。</a:t>
            </a:r>
            <a:endParaRPr lang="en-US" altLang="ja-JP" sz="1100" dirty="0"/>
          </a:p>
          <a:p>
            <a:pPr defTabSz="2039683">
              <a:defRPr/>
            </a:pPr>
            <a:r>
              <a:rPr lang="ja-JP" altLang="en-US" sz="1100" dirty="0"/>
              <a:t>よく</a:t>
            </a:r>
            <a:r>
              <a:rPr lang="ja-JP" altLang="ja-JP" sz="1100" dirty="0"/>
              <a:t>題材として出すのが、法律用語における</a:t>
            </a:r>
            <a:r>
              <a:rPr lang="ja-JP" altLang="en-US" sz="1100" dirty="0"/>
              <a:t>「</a:t>
            </a:r>
            <a:r>
              <a:rPr lang="ja-JP" altLang="ja-JP" sz="1100" dirty="0"/>
              <a:t>善意、悪意</a:t>
            </a:r>
            <a:r>
              <a:rPr lang="ja-JP" altLang="en-US" sz="1100" dirty="0"/>
              <a:t>」</a:t>
            </a:r>
            <a:r>
              <a:rPr lang="ja-JP" altLang="ja-JP" sz="1100" dirty="0"/>
              <a:t>ということと、一般的な意味合いの</a:t>
            </a:r>
            <a:r>
              <a:rPr lang="ja-JP" altLang="en-US" sz="1100" dirty="0"/>
              <a:t>「</a:t>
            </a:r>
            <a:r>
              <a:rPr lang="ja-JP" altLang="ja-JP" sz="1100" dirty="0"/>
              <a:t>善意、悪意</a:t>
            </a:r>
            <a:r>
              <a:rPr lang="ja-JP" altLang="en-US" sz="1100" dirty="0"/>
              <a:t>」の意味の違い。後者における</a:t>
            </a:r>
            <a:r>
              <a:rPr lang="ja-JP" altLang="ja-JP" sz="1100" dirty="0"/>
              <a:t>善意、悪意は、一般的には良い行い、良い意思とか、悪い気持ちとか。そういうときに理解されるんですが、</a:t>
            </a:r>
            <a:r>
              <a:rPr lang="ja-JP" altLang="en-US" sz="1100" dirty="0"/>
              <a:t>全者の</a:t>
            </a:r>
            <a:r>
              <a:rPr lang="ja-JP" altLang="ja-JP" sz="1100" dirty="0"/>
              <a:t>法律用語だと、善意というものはある事実関係を知らないという話だし、悪意というのはある事実関係を知っている、</a:t>
            </a:r>
            <a:r>
              <a:rPr lang="ja-JP" altLang="en-US" sz="1100" dirty="0"/>
              <a:t>という</a:t>
            </a:r>
            <a:r>
              <a:rPr lang="ja-JP" altLang="ja-JP" sz="1100" dirty="0"/>
              <a:t>ような意味。</a:t>
            </a:r>
            <a:endParaRPr lang="en-US" altLang="ja-JP" sz="1100" dirty="0"/>
          </a:p>
          <a:p>
            <a:pPr defTabSz="2039683">
              <a:defRPr/>
            </a:pPr>
            <a:endParaRPr lang="en-US" altLang="ja-JP" sz="1100" dirty="0"/>
          </a:p>
          <a:p>
            <a:pPr defTabSz="2039683">
              <a:defRPr/>
            </a:pPr>
            <a:r>
              <a:rPr lang="ja-JP" altLang="en-US" sz="1100" dirty="0"/>
              <a:t>したがって</a:t>
            </a:r>
            <a:r>
              <a:rPr lang="ja-JP" altLang="ja-JP" sz="1100" dirty="0"/>
              <a:t>、皆さんが理解して</a:t>
            </a:r>
            <a:r>
              <a:rPr lang="ja-JP" altLang="en-US" sz="1100" dirty="0"/>
              <a:t>い</a:t>
            </a:r>
            <a:r>
              <a:rPr lang="ja-JP" altLang="ja-JP" sz="1100" dirty="0"/>
              <a:t>る言葉の意味と、</a:t>
            </a:r>
            <a:r>
              <a:rPr lang="ja-JP" altLang="en-US" sz="1100" dirty="0"/>
              <a:t>ご</a:t>
            </a:r>
            <a:r>
              <a:rPr lang="ja-JP" altLang="ja-JP" sz="1100" dirty="0"/>
              <a:t>本人</a:t>
            </a:r>
            <a:r>
              <a:rPr lang="ja-JP" altLang="en-US" sz="1100" dirty="0"/>
              <a:t>が示す言葉の</a:t>
            </a:r>
            <a:r>
              <a:rPr lang="ja-JP" altLang="ja-JP" sz="1100" dirty="0"/>
              <a:t>意味は必ずしもイコールではない。そういう前提に立って確認をしていくことが必要</a:t>
            </a:r>
            <a:r>
              <a:rPr lang="ja-JP" altLang="en-US" sz="1100" dirty="0"/>
              <a:t>です。</a:t>
            </a:r>
            <a:endParaRPr lang="en-US" altLang="ja-JP" sz="1100" dirty="0"/>
          </a:p>
          <a:p>
            <a:pPr defTabSz="2039683">
              <a:defRPr/>
            </a:pPr>
            <a:endParaRPr lang="en-US" altLang="ja-JP" sz="1100" dirty="0"/>
          </a:p>
          <a:p>
            <a:pPr defTabSz="2039683">
              <a:defRPr/>
            </a:pPr>
            <a:r>
              <a:rPr lang="ja-JP" altLang="en-US" sz="1100" dirty="0"/>
              <a:t>シーン３でもそのように「確認」している作業がいくつか見られたのではないかと思います。</a:t>
            </a:r>
            <a:endParaRPr lang="en-US" altLang="ja-JP" sz="1100" dirty="0"/>
          </a:p>
          <a:p>
            <a:pPr defTabSz="2039683">
              <a:defRPr/>
            </a:pPr>
            <a:endParaRPr lang="ja-JP" altLang="ja-JP" sz="1100" dirty="0"/>
          </a:p>
          <a:p>
            <a:endParaRPr lang="en-US" altLang="ja-JP" sz="1100" dirty="0"/>
          </a:p>
        </p:txBody>
      </p:sp>
      <p:sp>
        <p:nvSpPr>
          <p:cNvPr id="4" name="Slide Number Placeholder 3"/>
          <p:cNvSpPr>
            <a:spLocks noGrp="1"/>
          </p:cNvSpPr>
          <p:nvPr>
            <p:ph type="sldNum" sz="quarter" idx="10"/>
          </p:nvPr>
        </p:nvSpPr>
        <p:spPr/>
        <p:txBody>
          <a:bodyPr/>
          <a:lstStyle/>
          <a:p>
            <a:pPr>
              <a:defRPr/>
            </a:pPr>
            <a:fld id="{9F6A041E-44F5-4EA2-840D-D9E1C80FA6CF}" type="slidenum">
              <a:rPr lang="en-GB" smtClean="0">
                <a:solidFill>
                  <a:prstClr val="black"/>
                </a:solidFill>
              </a:rPr>
              <a:pPr>
                <a:defRPr/>
              </a:pPr>
              <a:t>26</a:t>
            </a:fld>
            <a:endParaRPr lang="en-GB">
              <a:solidFill>
                <a:prstClr val="black"/>
              </a:solidFill>
            </a:endParaRPr>
          </a:p>
        </p:txBody>
      </p:sp>
    </p:spTree>
    <p:extLst>
      <p:ext uri="{BB962C8B-B14F-4D97-AF65-F5344CB8AC3E}">
        <p14:creationId xmlns:p14="http://schemas.microsoft.com/office/powerpoint/2010/main" val="47301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411163"/>
            <a:ext cx="6124575" cy="4594225"/>
          </a:xfrm>
        </p:spPr>
      </p:sp>
      <p:sp>
        <p:nvSpPr>
          <p:cNvPr id="3" name="ノート プレースホルダー 2"/>
          <p:cNvSpPr>
            <a:spLocks noGrp="1"/>
          </p:cNvSpPr>
          <p:nvPr>
            <p:ph type="body" idx="1"/>
          </p:nvPr>
        </p:nvSpPr>
        <p:spPr/>
        <p:txBody>
          <a:bodyPr>
            <a:noAutofit/>
          </a:bodyPr>
          <a:lstStyle/>
          <a:p>
            <a:r>
              <a:rPr lang="ja-JP" altLang="en-US" sz="1100" dirty="0"/>
              <a:t>シーン３で使われた</a:t>
            </a:r>
            <a:r>
              <a:rPr lang="ja-JP" altLang="ja-JP" sz="1100" dirty="0"/>
              <a:t>ホワイトボード</a:t>
            </a:r>
            <a:r>
              <a:rPr lang="ja-JP" altLang="en-US" sz="1100" dirty="0"/>
              <a:t>を紹介します。</a:t>
            </a:r>
            <a:endParaRPr lang="en-US" altLang="ja-JP" sz="1100" dirty="0"/>
          </a:p>
          <a:p>
            <a:r>
              <a:rPr lang="ja-JP" altLang="ja-JP" sz="1100" dirty="0"/>
              <a:t>トーキングマットの実施に関して</a:t>
            </a:r>
            <a:r>
              <a:rPr lang="ja-JP" altLang="en-US" sz="1100" dirty="0"/>
              <a:t>いえば</a:t>
            </a:r>
            <a:r>
              <a:rPr lang="ja-JP" altLang="ja-JP" sz="1100" dirty="0"/>
              <a:t>、</a:t>
            </a:r>
            <a:r>
              <a:rPr lang="ja-JP" altLang="en-US" sz="1100" dirty="0"/>
              <a:t>「</a:t>
            </a:r>
            <a:r>
              <a:rPr lang="ja-JP" altLang="ja-JP" sz="1100" dirty="0"/>
              <a:t>読書</a:t>
            </a:r>
            <a:r>
              <a:rPr lang="ja-JP" altLang="en-US" sz="1100" dirty="0"/>
              <a:t>」の</a:t>
            </a:r>
            <a:r>
              <a:rPr lang="ja-JP" altLang="ja-JP" sz="1100" dirty="0"/>
              <a:t>カード</a:t>
            </a:r>
            <a:r>
              <a:rPr lang="ja-JP" altLang="en-US" sz="1100" dirty="0"/>
              <a:t>の意味</a:t>
            </a:r>
            <a:r>
              <a:rPr lang="ja-JP" altLang="ja-JP" sz="1100" dirty="0"/>
              <a:t>は、</a:t>
            </a:r>
            <a:r>
              <a:rPr lang="ja-JP" altLang="en-US" sz="1100" dirty="0"/>
              <a:t>本人にとっては「</a:t>
            </a:r>
            <a:r>
              <a:rPr lang="ja-JP" altLang="ja-JP" sz="1100" dirty="0"/>
              <a:t>時刻表</a:t>
            </a:r>
            <a:r>
              <a:rPr lang="ja-JP" altLang="en-US" sz="1100" dirty="0"/>
              <a:t>」</a:t>
            </a:r>
            <a:r>
              <a:rPr lang="ja-JP" altLang="ja-JP" sz="1100" dirty="0"/>
              <a:t>を意味して</a:t>
            </a:r>
            <a:r>
              <a:rPr lang="ja-JP" altLang="en-US" sz="1100" dirty="0"/>
              <a:t>いたということがわかります。また，「テ</a:t>
            </a:r>
            <a:r>
              <a:rPr lang="ja-JP" altLang="ja-JP" sz="1100" dirty="0"/>
              <a:t>レビ</a:t>
            </a:r>
            <a:r>
              <a:rPr lang="ja-JP" altLang="en-US" sz="1100" dirty="0"/>
              <a:t>」についても，実は「</a:t>
            </a:r>
            <a:r>
              <a:rPr lang="ja-JP" altLang="ja-JP" sz="1100" dirty="0"/>
              <a:t>相撲</a:t>
            </a:r>
            <a:r>
              <a:rPr lang="ja-JP" altLang="en-US" sz="1100" dirty="0"/>
              <a:t>」</a:t>
            </a:r>
            <a:r>
              <a:rPr lang="ja-JP" altLang="ja-JP" sz="1100" dirty="0"/>
              <a:t>を意味して</a:t>
            </a:r>
            <a:r>
              <a:rPr lang="ja-JP" altLang="en-US" sz="1100" dirty="0"/>
              <a:t>いた可能性もありますし，</a:t>
            </a:r>
            <a:r>
              <a:rPr lang="en-US" altLang="ja-JP" sz="1100" dirty="0"/>
              <a:t>DIY</a:t>
            </a:r>
            <a:r>
              <a:rPr lang="ja-JP" altLang="en-US" sz="1100" dirty="0"/>
              <a:t>についても「</a:t>
            </a:r>
            <a:r>
              <a:rPr lang="ja-JP" altLang="ja-JP" sz="1100" dirty="0"/>
              <a:t>洗車</a:t>
            </a:r>
            <a:r>
              <a:rPr lang="ja-JP" altLang="en-US" sz="1100" dirty="0"/>
              <a:t>」</a:t>
            </a:r>
            <a:r>
              <a:rPr lang="ja-JP" altLang="ja-JP" sz="1100" dirty="0"/>
              <a:t>を意味して</a:t>
            </a:r>
            <a:r>
              <a:rPr lang="ja-JP" altLang="en-US" sz="1100" dirty="0"/>
              <a:t>置いた可能性もあります。このように，後になってそのカードの意味が判明することもあります。</a:t>
            </a:r>
            <a:endParaRPr lang="en-US" altLang="ja-JP" sz="1100" dirty="0"/>
          </a:p>
          <a:p>
            <a:r>
              <a:rPr lang="ja-JP" altLang="en-US" sz="1100" dirty="0"/>
              <a:t>次に，左下の一日の過ごし方についての説明。</a:t>
            </a:r>
            <a:endParaRPr lang="en-US" altLang="ja-JP" sz="1100" dirty="0"/>
          </a:p>
          <a:p>
            <a:r>
              <a:rPr lang="ja-JP" altLang="ja-JP" sz="1100" dirty="0"/>
              <a:t>ヘルパーとヘルパーがいない時間帯のところでは、</a:t>
            </a:r>
            <a:r>
              <a:rPr lang="ja-JP" altLang="en-US" sz="1100" dirty="0"/>
              <a:t>どのような</a:t>
            </a:r>
            <a:r>
              <a:rPr lang="ja-JP" altLang="ja-JP" sz="1100" dirty="0"/>
              <a:t>工夫が考えられ</a:t>
            </a:r>
            <a:r>
              <a:rPr lang="ja-JP" altLang="en-US" sz="1100" dirty="0"/>
              <a:t>るかということが議論されたと思います。</a:t>
            </a:r>
            <a:endParaRPr lang="en-US" altLang="ja-JP" sz="1100" dirty="0"/>
          </a:p>
          <a:p>
            <a:r>
              <a:rPr lang="ja-JP" altLang="en-US" sz="1100" dirty="0"/>
              <a:t>支援内容として</a:t>
            </a:r>
            <a:r>
              <a:rPr lang="ja-JP" altLang="ja-JP" sz="1100" dirty="0"/>
              <a:t>十分かどうか</a:t>
            </a:r>
            <a:r>
              <a:rPr lang="ja-JP" altLang="en-US" sz="1100" dirty="0"/>
              <a:t>ということを今回議論したいわけではなく、その検討過程においてもご本人と一緒に検討していく姿勢の重要性をご理解いただきたいと考えます。</a:t>
            </a:r>
            <a:endParaRPr lang="ja-JP" altLang="ja-JP" sz="1100" dirty="0"/>
          </a:p>
          <a:p>
            <a:endParaRPr lang="en-US" altLang="ja-JP" sz="1100" dirty="0"/>
          </a:p>
          <a:p>
            <a:r>
              <a:rPr lang="ja-JP" altLang="ja-JP" sz="1100" dirty="0"/>
              <a:t>右側の</a:t>
            </a:r>
            <a:r>
              <a:rPr lang="ja-JP" altLang="en-US" sz="1100" dirty="0"/>
              <a:t>選択肢の比較について。</a:t>
            </a:r>
            <a:endParaRPr lang="en-US" altLang="ja-JP" sz="1100" dirty="0"/>
          </a:p>
          <a:p>
            <a:r>
              <a:rPr lang="ja-JP" altLang="ja-JP" sz="1100" dirty="0"/>
              <a:t>選択肢としてシンプルに考えると、自宅で生活するのか、それ以外、施設</a:t>
            </a:r>
            <a:r>
              <a:rPr lang="ja-JP" altLang="en-US" sz="1100" dirty="0"/>
              <a:t>で過ごす</a:t>
            </a:r>
            <a:r>
              <a:rPr lang="ja-JP" altLang="ja-JP" sz="1100" dirty="0"/>
              <a:t>の</a:t>
            </a:r>
            <a:r>
              <a:rPr lang="ja-JP" altLang="en-US" sz="1100" dirty="0"/>
              <a:t>か，という点が</a:t>
            </a:r>
            <a:r>
              <a:rPr lang="ja-JP" altLang="ja-JP" sz="1100" dirty="0"/>
              <a:t>挙がってい</a:t>
            </a:r>
            <a:r>
              <a:rPr lang="ja-JP" altLang="en-US" sz="1100" dirty="0"/>
              <a:t>ますが，</a:t>
            </a:r>
            <a:r>
              <a:rPr lang="ja-JP" altLang="ja-JP" sz="1100" dirty="0"/>
              <a:t>本当は他の選択肢もあるかもしれ</a:t>
            </a:r>
            <a:r>
              <a:rPr lang="ja-JP" altLang="en-US" sz="1100" dirty="0"/>
              <a:t>ません。また，「青木さんにとって良いところ」「</a:t>
            </a:r>
            <a:r>
              <a:rPr lang="ja-JP" altLang="ja-JP" sz="1100" dirty="0"/>
              <a:t>課題</a:t>
            </a:r>
            <a:r>
              <a:rPr lang="ja-JP" altLang="en-US" sz="1100" dirty="0"/>
              <a:t>」「</a:t>
            </a:r>
            <a:r>
              <a:rPr lang="ja-JP" altLang="ja-JP" sz="1100" dirty="0"/>
              <a:t>対策</a:t>
            </a:r>
            <a:r>
              <a:rPr lang="ja-JP" altLang="en-US" sz="1100" dirty="0"/>
              <a:t>」という部分についても，客観的に検討するというよりは，ご本人のフィルター（青木さんはどう感じるかという視点）を通して検討しているかが問われます。</a:t>
            </a:r>
            <a:endParaRPr lang="en-US" altLang="ja-JP" sz="1100" dirty="0"/>
          </a:p>
          <a:p>
            <a:r>
              <a:rPr lang="ja-JP" altLang="en-US" sz="1100" dirty="0"/>
              <a:t>ご</a:t>
            </a:r>
            <a:r>
              <a:rPr lang="ja-JP" altLang="ja-JP" sz="1100" dirty="0"/>
              <a:t>本人にとって、自宅で生活する</a:t>
            </a:r>
            <a:r>
              <a:rPr lang="ja-JP" altLang="en-US" sz="1100" dirty="0"/>
              <a:t>こと</a:t>
            </a:r>
            <a:r>
              <a:rPr lang="ja-JP" altLang="ja-JP" sz="1100" dirty="0"/>
              <a:t>はど</a:t>
            </a:r>
            <a:r>
              <a:rPr lang="ja-JP" altLang="en-US" sz="1100" dirty="0"/>
              <a:t>のような</a:t>
            </a:r>
            <a:r>
              <a:rPr lang="ja-JP" altLang="ja-JP" sz="1100" dirty="0"/>
              <a:t>意味がある</a:t>
            </a:r>
            <a:r>
              <a:rPr lang="ja-JP" altLang="en-US" sz="1100" dirty="0"/>
              <a:t>の</a:t>
            </a:r>
            <a:r>
              <a:rPr lang="ja-JP" altLang="ja-JP" sz="1100" dirty="0"/>
              <a:t>だろうか。逆に言えば、</a:t>
            </a:r>
            <a:r>
              <a:rPr lang="ja-JP" altLang="en-US" sz="1100" dirty="0"/>
              <a:t>ご本人が感じている課題</a:t>
            </a:r>
            <a:r>
              <a:rPr lang="ja-JP" altLang="ja-JP" sz="1100" dirty="0"/>
              <a:t>というのはど</a:t>
            </a:r>
            <a:r>
              <a:rPr lang="ja-JP" altLang="en-US" sz="1100" dirty="0"/>
              <a:t>のよなこと</a:t>
            </a:r>
            <a:r>
              <a:rPr lang="ja-JP" altLang="ja-JP" sz="1100" dirty="0"/>
              <a:t>がある</a:t>
            </a:r>
            <a:r>
              <a:rPr lang="ja-JP" altLang="en-US" sz="1100" dirty="0"/>
              <a:t>の</a:t>
            </a:r>
            <a:r>
              <a:rPr lang="ja-JP" altLang="ja-JP" sz="1100" dirty="0"/>
              <a:t>だろうか。あるいは、</a:t>
            </a:r>
            <a:r>
              <a:rPr lang="ja-JP" altLang="en-US" sz="1100" dirty="0"/>
              <a:t>ご本人がその課題に対してどのような対応をすることが考えられるの</a:t>
            </a:r>
            <a:r>
              <a:rPr lang="ja-JP" altLang="ja-JP" sz="1100" dirty="0"/>
              <a:t>だろうか。関係者だけで議論する</a:t>
            </a:r>
            <a:r>
              <a:rPr lang="ja-JP" altLang="en-US" sz="1100" dirty="0"/>
              <a:t>のではなく，適宜，ご</a:t>
            </a:r>
            <a:r>
              <a:rPr lang="ja-JP" altLang="ja-JP" sz="1100" dirty="0"/>
              <a:t>本人にも確認をしながら、一緒に検討をしていく</a:t>
            </a:r>
            <a:r>
              <a:rPr lang="ja-JP" altLang="en-US" sz="1100" dirty="0"/>
              <a:t>過程が</a:t>
            </a:r>
            <a:r>
              <a:rPr lang="ja-JP" altLang="ja-JP" sz="1100" dirty="0"/>
              <a:t>必要</a:t>
            </a:r>
            <a:r>
              <a:rPr lang="ja-JP" altLang="en-US" sz="1100" dirty="0"/>
              <a:t>と</a:t>
            </a:r>
            <a:r>
              <a:rPr lang="ja-JP" altLang="ja-JP" sz="1100" dirty="0"/>
              <a:t>思われます。</a:t>
            </a:r>
            <a:endParaRPr lang="en-US" altLang="ja-JP" sz="1100" dirty="0"/>
          </a:p>
          <a:p>
            <a:r>
              <a:rPr lang="ja-JP" altLang="en-US" sz="1100" dirty="0"/>
              <a:t>　お</a:t>
            </a:r>
            <a:r>
              <a:rPr lang="ja-JP" altLang="ja-JP" sz="1100" dirty="0"/>
              <a:t>試し外泊</a:t>
            </a:r>
            <a:r>
              <a:rPr lang="ja-JP" altLang="en-US" sz="1100" dirty="0"/>
              <a:t>（試行外泊）と</a:t>
            </a:r>
            <a:r>
              <a:rPr lang="ja-JP" altLang="ja-JP" sz="1100" dirty="0"/>
              <a:t>いう</a:t>
            </a:r>
            <a:r>
              <a:rPr lang="ja-JP" altLang="en-US" sz="1100" dirty="0"/>
              <a:t>点も</a:t>
            </a:r>
            <a:r>
              <a:rPr lang="ja-JP" altLang="ja-JP" sz="1100" dirty="0"/>
              <a:t>、</a:t>
            </a:r>
            <a:r>
              <a:rPr lang="ja-JP" altLang="en-US" sz="1100" dirty="0"/>
              <a:t>「</a:t>
            </a:r>
            <a:r>
              <a:rPr lang="ja-JP" altLang="ja-JP" sz="1100" dirty="0"/>
              <a:t>体験</a:t>
            </a:r>
            <a:r>
              <a:rPr lang="ja-JP" altLang="en-US" sz="1100" dirty="0"/>
              <a:t>」</a:t>
            </a:r>
            <a:r>
              <a:rPr lang="ja-JP" altLang="ja-JP" sz="1100" dirty="0"/>
              <a:t>を通じて、ご本人が</a:t>
            </a:r>
            <a:r>
              <a:rPr lang="ja-JP" altLang="en-US" sz="1100" dirty="0"/>
              <a:t>その選択肢をどのように感じるかを</a:t>
            </a:r>
            <a:r>
              <a:rPr lang="ja-JP" altLang="ja-JP" sz="1100" dirty="0"/>
              <a:t>確かめる</a:t>
            </a:r>
            <a:r>
              <a:rPr lang="ja-JP" altLang="en-US" sz="1100" dirty="0"/>
              <a:t>意図</a:t>
            </a:r>
            <a:r>
              <a:rPr lang="ja-JP" altLang="ja-JP" sz="1100" dirty="0"/>
              <a:t>もあります</a:t>
            </a:r>
            <a:r>
              <a:rPr lang="ja-JP" altLang="en-US" sz="1100" dirty="0"/>
              <a:t>。</a:t>
            </a:r>
            <a:r>
              <a:rPr lang="ja-JP" altLang="ja-JP" sz="1100" dirty="0"/>
              <a:t>言葉のやりとり、あるいはビジュアルのやりとりだけで</a:t>
            </a:r>
            <a:r>
              <a:rPr lang="ja-JP" altLang="en-US" sz="1100" dirty="0"/>
              <a:t>は理解が</a:t>
            </a:r>
            <a:r>
              <a:rPr lang="ja-JP" altLang="ja-JP" sz="1100" dirty="0"/>
              <a:t>難しいようであれば、体験</a:t>
            </a:r>
            <a:r>
              <a:rPr lang="ja-JP" altLang="en-US" sz="1100" dirty="0"/>
              <a:t>の</a:t>
            </a:r>
            <a:r>
              <a:rPr lang="ja-JP" altLang="ja-JP" sz="1100" dirty="0"/>
              <a:t>結果を踏まえて</a:t>
            </a:r>
            <a:r>
              <a:rPr lang="ja-JP" altLang="en-US" sz="1100" dirty="0"/>
              <a:t>再度</a:t>
            </a:r>
            <a:r>
              <a:rPr lang="ja-JP" altLang="ja-JP" sz="1100" dirty="0"/>
              <a:t>検討する</a:t>
            </a:r>
            <a:r>
              <a:rPr lang="ja-JP" altLang="en-US" sz="1100" dirty="0"/>
              <a:t>ということも考えられます。</a:t>
            </a:r>
            <a:endParaRPr lang="ja-JP" altLang="ja-JP" sz="1100" dirty="0"/>
          </a:p>
          <a:p>
            <a:endParaRPr lang="ja-JP" altLang="en-US" sz="1100" dirty="0"/>
          </a:p>
        </p:txBody>
      </p:sp>
      <p:sp>
        <p:nvSpPr>
          <p:cNvPr id="4" name="スライド番号プレースホルダー 3"/>
          <p:cNvSpPr>
            <a:spLocks noGrp="1"/>
          </p:cNvSpPr>
          <p:nvPr>
            <p:ph type="sldNum" sz="quarter" idx="10"/>
          </p:nvPr>
        </p:nvSpPr>
        <p:spPr/>
        <p:txBody>
          <a:bodyPr/>
          <a:lstStyle/>
          <a:p>
            <a:fld id="{EA530316-D80E-4AF0-9D4D-F6A269CE433D}" type="slidenum">
              <a:rPr kumimoji="1" lang="ja-JP" altLang="en-US" smtClean="0"/>
              <a:pPr/>
              <a:t>27</a:t>
            </a:fld>
            <a:endParaRPr kumimoji="1" lang="ja-JP" altLang="en-US"/>
          </a:p>
        </p:txBody>
      </p:sp>
    </p:spTree>
    <p:extLst>
      <p:ext uri="{BB962C8B-B14F-4D97-AF65-F5344CB8AC3E}">
        <p14:creationId xmlns:p14="http://schemas.microsoft.com/office/powerpoint/2010/main" val="3236864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9725" y="338138"/>
            <a:ext cx="6372225" cy="4778375"/>
          </a:xfrm>
        </p:spPr>
      </p:sp>
      <p:sp>
        <p:nvSpPr>
          <p:cNvPr id="3" name="ノート プレースホルダー 2"/>
          <p:cNvSpPr>
            <a:spLocks noGrp="1"/>
          </p:cNvSpPr>
          <p:nvPr>
            <p:ph type="body" idx="1"/>
          </p:nvPr>
        </p:nvSpPr>
        <p:spPr/>
        <p:txBody>
          <a:bodyPr>
            <a:normAutofit/>
          </a:bodyPr>
          <a:lstStyle/>
          <a:p>
            <a:pPr defTabSz="2039683">
              <a:defRPr/>
            </a:pPr>
            <a:r>
              <a:rPr lang="ja-JP" altLang="en-US" sz="1100" dirty="0">
                <a:solidFill>
                  <a:prstClr val="black"/>
                </a:solidFill>
                <a:latin typeface="Meiryo UI" panose="020B0604030504040204" pitchFamily="50" charset="-128"/>
                <a:ea typeface="Meiryo UI" panose="020B0604030504040204" pitchFamily="50" charset="-128"/>
              </a:rPr>
              <a:t>ここまで支援付き意思決定の領域における支援を「意思決定支援会議」という切り口から解説してきました。</a:t>
            </a:r>
            <a:endParaRPr lang="en-US" altLang="ja-JP" sz="1100" dirty="0">
              <a:solidFill>
                <a:prstClr val="black"/>
              </a:solidFill>
              <a:latin typeface="Meiryo UI" panose="020B0604030504040204" pitchFamily="50" charset="-128"/>
              <a:ea typeface="Meiryo UI" panose="020B0604030504040204" pitchFamily="50" charset="-128"/>
            </a:endParaRPr>
          </a:p>
          <a:p>
            <a:pPr defTabSz="2039683">
              <a:defRPr/>
            </a:pPr>
            <a:r>
              <a:rPr lang="ja-JP" altLang="en-US" sz="1100" dirty="0">
                <a:solidFill>
                  <a:prstClr val="black"/>
                </a:solidFill>
                <a:latin typeface="Meiryo UI" panose="020B0604030504040204" pitchFamily="50" charset="-128"/>
                <a:ea typeface="Meiryo UI" panose="020B0604030504040204" pitchFamily="50" charset="-128"/>
              </a:rPr>
              <a:t>しかし，これらの支援プロセスを踏めばあらゆる</a:t>
            </a:r>
            <a:r>
              <a:rPr lang="ja-JP" altLang="en-US" sz="1100" u="sng" dirty="0">
                <a:solidFill>
                  <a:prstClr val="black"/>
                </a:solidFill>
                <a:latin typeface="Meiryo UI" panose="020B0604030504040204" pitchFamily="50" charset="-128"/>
                <a:ea typeface="Meiryo UI" panose="020B0604030504040204" pitchFamily="50" charset="-128"/>
              </a:rPr>
              <a:t>本人の意思決定（及び意思決定支援）</a:t>
            </a:r>
            <a:r>
              <a:rPr lang="ja-JP" altLang="en-US" sz="1100" dirty="0">
                <a:solidFill>
                  <a:prstClr val="black"/>
                </a:solidFill>
                <a:latin typeface="Meiryo UI" panose="020B0604030504040204" pitchFamily="50" charset="-128"/>
                <a:ea typeface="Meiryo UI" panose="020B0604030504040204" pitchFamily="50" charset="-128"/>
              </a:rPr>
              <a:t>が許容される、というわけではない，という点も意識しておく必要があります。</a:t>
            </a:r>
            <a:endParaRPr lang="en-US" altLang="ja-JP" sz="1100" dirty="0">
              <a:solidFill>
                <a:prstClr val="black"/>
              </a:solidFill>
              <a:latin typeface="Meiryo UI" panose="020B0604030504040204" pitchFamily="50" charset="-128"/>
              <a:ea typeface="Meiryo UI" panose="020B0604030504040204" pitchFamily="50" charset="-128"/>
            </a:endParaRPr>
          </a:p>
          <a:p>
            <a:endParaRPr lang="en-US" altLang="ja-JP" sz="1100" dirty="0"/>
          </a:p>
          <a:p>
            <a:r>
              <a:rPr lang="ja-JP" altLang="en-US" sz="1100" dirty="0"/>
              <a:t>こちらは「</a:t>
            </a:r>
            <a:r>
              <a:rPr lang="ja-JP" altLang="ja-JP" sz="1100" dirty="0"/>
              <a:t>認知症の人の</a:t>
            </a:r>
            <a:r>
              <a:rPr lang="ja-JP" altLang="en-US" sz="1100" dirty="0"/>
              <a:t>日常生活・社会生活における</a:t>
            </a:r>
            <a:r>
              <a:rPr lang="ja-JP" altLang="ja-JP" sz="1100" dirty="0"/>
              <a:t>意思決定支援ガイドライン</a:t>
            </a:r>
            <a:r>
              <a:rPr lang="ja-JP" altLang="en-US" sz="1100" dirty="0"/>
              <a:t>」</a:t>
            </a:r>
            <a:r>
              <a:rPr lang="ja-JP" altLang="ja-JP" sz="1100" dirty="0"/>
              <a:t>から</a:t>
            </a:r>
            <a:r>
              <a:rPr lang="ja-JP" altLang="en-US" sz="1100" dirty="0"/>
              <a:t>引用しています。</a:t>
            </a:r>
            <a:endParaRPr lang="en-US" altLang="ja-JP" sz="1100" dirty="0"/>
          </a:p>
          <a:p>
            <a:r>
              <a:rPr lang="ja-JP" altLang="ja-JP" sz="1100" dirty="0"/>
              <a:t>本人の示した意思は、それが他者を害する場合や、本人にとって見過ごすことができない重大な影響が生じる場合でない限りは尊重される。逆に言えば、そういった場面においては、意思決定支援者が行う</a:t>
            </a:r>
            <a:r>
              <a:rPr lang="ja-JP" altLang="en-US" sz="1100" dirty="0"/>
              <a:t>，</a:t>
            </a:r>
            <a:r>
              <a:rPr lang="ja-JP" altLang="ja-JP" sz="1100" dirty="0"/>
              <a:t>支援付き意思決定の支援というものには限界があると</a:t>
            </a:r>
            <a:r>
              <a:rPr lang="ja-JP" altLang="en-US" sz="1100" dirty="0"/>
              <a:t>も</a:t>
            </a:r>
            <a:r>
              <a:rPr lang="ja-JP" altLang="ja-JP" sz="1100" dirty="0"/>
              <a:t>いわれています。</a:t>
            </a:r>
            <a:endParaRPr lang="en-US" altLang="ja-JP" sz="1100" dirty="0"/>
          </a:p>
          <a:p>
            <a:endParaRPr lang="ja-JP" altLang="ja-JP" sz="1100" dirty="0"/>
          </a:p>
          <a:p>
            <a:r>
              <a:rPr lang="ja-JP" altLang="ja-JP" sz="1100" dirty="0"/>
              <a:t>　ただ、</a:t>
            </a:r>
            <a:r>
              <a:rPr lang="ja-JP" altLang="en-US" sz="1100" dirty="0"/>
              <a:t>いったい</a:t>
            </a:r>
            <a:r>
              <a:rPr lang="ja-JP" altLang="ja-JP" sz="1100" dirty="0"/>
              <a:t>どのような場合</a:t>
            </a:r>
            <a:r>
              <a:rPr lang="ja-JP" altLang="en-US" sz="1100" dirty="0"/>
              <a:t>がその「重大な影響」の場面に</a:t>
            </a:r>
            <a:r>
              <a:rPr lang="ja-JP" altLang="ja-JP" sz="1100" dirty="0"/>
              <a:t>該当するのか。この該当性をきちんと吟味することが、極めて重要です。</a:t>
            </a:r>
            <a:endParaRPr lang="en-US" altLang="ja-JP" sz="1100" dirty="0"/>
          </a:p>
          <a:p>
            <a:r>
              <a:rPr lang="ja-JP" altLang="ja-JP" sz="1100" dirty="0"/>
              <a:t>これは、ちょっとでも他の人を害するとか、あるいは、ちょっとでも</a:t>
            </a:r>
            <a:r>
              <a:rPr lang="ja-JP" altLang="en-US" sz="1100" dirty="0"/>
              <a:t>ご</a:t>
            </a:r>
            <a:r>
              <a:rPr lang="ja-JP" altLang="ja-JP" sz="1100" dirty="0"/>
              <a:t>本人にとって</a:t>
            </a:r>
            <a:r>
              <a:rPr lang="ja-JP" altLang="en-US" sz="1100" dirty="0"/>
              <a:t>悪</a:t>
            </a:r>
            <a:r>
              <a:rPr lang="ja-JP" altLang="ja-JP" sz="1100" dirty="0"/>
              <a:t>影響があると</a:t>
            </a:r>
            <a:r>
              <a:rPr lang="ja-JP" altLang="en-US" sz="1100" dirty="0"/>
              <a:t>「</a:t>
            </a:r>
            <a:r>
              <a:rPr lang="ja-JP" altLang="ja-JP" sz="1100" dirty="0"/>
              <a:t>尊重できません</a:t>
            </a:r>
            <a:r>
              <a:rPr lang="ja-JP" altLang="en-US" sz="1100" dirty="0"/>
              <a:t>」と</a:t>
            </a:r>
            <a:r>
              <a:rPr lang="ja-JP" altLang="ja-JP" sz="1100" dirty="0"/>
              <a:t>いうことではないということ</a:t>
            </a:r>
            <a:r>
              <a:rPr lang="ja-JP" altLang="en-US" sz="1100" dirty="0"/>
              <a:t>です。</a:t>
            </a:r>
            <a:r>
              <a:rPr lang="ja-JP" altLang="ja-JP" sz="1100" dirty="0"/>
              <a:t>例示</a:t>
            </a:r>
            <a:r>
              <a:rPr lang="ja-JP" altLang="en-US" sz="1100" dirty="0"/>
              <a:t>にも書かれている</a:t>
            </a:r>
            <a:r>
              <a:rPr lang="ja-JP" altLang="ja-JP" sz="1100" dirty="0"/>
              <a:t>とおり、</a:t>
            </a:r>
            <a:r>
              <a:rPr lang="ja-JP" altLang="en-US" sz="1100" dirty="0"/>
              <a:t>本人にとって</a:t>
            </a:r>
            <a:r>
              <a:rPr lang="ja-JP" altLang="ja-JP" sz="1100" dirty="0"/>
              <a:t>回復困難なほどの重大な</a:t>
            </a:r>
            <a:r>
              <a:rPr lang="ja-JP" altLang="en-US" sz="1100" dirty="0"/>
              <a:t>影響を生ずるといえるかどうか</a:t>
            </a:r>
            <a:r>
              <a:rPr lang="ja-JP" altLang="ja-JP" sz="1100" dirty="0"/>
              <a:t>、</a:t>
            </a:r>
            <a:r>
              <a:rPr lang="ja-JP" altLang="en-US" sz="1100" dirty="0"/>
              <a:t>その場面が生じる可能性が高いのかどうかということがポイントです。</a:t>
            </a:r>
            <a:endParaRPr lang="en-US" altLang="ja-JP" sz="1100" dirty="0"/>
          </a:p>
          <a:p>
            <a:endParaRPr lang="ja-JP" altLang="en-US"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28</a:t>
            </a:fld>
            <a:endParaRPr kumimoji="1" lang="ja-JP" altLang="en-US"/>
          </a:p>
        </p:txBody>
      </p:sp>
    </p:spTree>
    <p:extLst>
      <p:ext uri="{BB962C8B-B14F-4D97-AF65-F5344CB8AC3E}">
        <p14:creationId xmlns:p14="http://schemas.microsoft.com/office/powerpoint/2010/main" val="1820866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338138"/>
            <a:ext cx="6124575" cy="4592637"/>
          </a:xfrm>
        </p:spPr>
      </p:sp>
      <p:sp>
        <p:nvSpPr>
          <p:cNvPr id="3" name="ノート プレースホルダー 2"/>
          <p:cNvSpPr>
            <a:spLocks noGrp="1"/>
          </p:cNvSpPr>
          <p:nvPr>
            <p:ph type="body" idx="1"/>
          </p:nvPr>
        </p:nvSpPr>
        <p:spPr/>
        <p:txBody>
          <a:bodyPr>
            <a:normAutofit/>
          </a:bodyPr>
          <a:lstStyle/>
          <a:p>
            <a:pPr defTabSz="2039683">
              <a:defRPr/>
            </a:pPr>
            <a:r>
              <a:rPr lang="ja-JP" altLang="en-US" sz="1100" dirty="0"/>
              <a:t>仮にガイドラインを踏まえて意思決定支援会議を行うためには、ど</a:t>
            </a:r>
            <a:r>
              <a:rPr lang="ja-JP" altLang="ja-JP" sz="1100" dirty="0"/>
              <a:t>のような働き掛けを</a:t>
            </a:r>
            <a:r>
              <a:rPr lang="ja-JP" altLang="en-US" sz="1100" dirty="0"/>
              <a:t>する必要があるのか。さらに、</a:t>
            </a:r>
            <a:r>
              <a:rPr lang="ja-JP" altLang="ja-JP" sz="1100" dirty="0"/>
              <a:t>ご本人の</a:t>
            </a:r>
            <a:r>
              <a:rPr lang="ja-JP" altLang="en-US" sz="1100" dirty="0"/>
              <a:t>好き嫌いや価値観どのように把握していくのか。そして、ご</a:t>
            </a:r>
            <a:r>
              <a:rPr lang="ja-JP" altLang="ja-JP" sz="1100" dirty="0"/>
              <a:t>本人も</a:t>
            </a:r>
            <a:r>
              <a:rPr lang="ja-JP" altLang="en-US" sz="1100" dirty="0"/>
              <a:t>実質的に参加可能な意思決定支援会議</a:t>
            </a:r>
            <a:r>
              <a:rPr lang="ja-JP" altLang="ja-JP" sz="1100" dirty="0"/>
              <a:t>を</a:t>
            </a:r>
            <a:r>
              <a:rPr lang="ja-JP" altLang="en-US" sz="1100" dirty="0"/>
              <a:t>どのように</a:t>
            </a:r>
            <a:r>
              <a:rPr lang="ja-JP" altLang="ja-JP" sz="1100" dirty="0"/>
              <a:t>実現していく</a:t>
            </a:r>
            <a:r>
              <a:rPr lang="ja-JP" altLang="en-US" sz="1100" dirty="0"/>
              <a:t>のか</a:t>
            </a:r>
            <a:r>
              <a:rPr lang="ja-JP" altLang="ja-JP" sz="1100" dirty="0"/>
              <a:t>。</a:t>
            </a:r>
            <a:r>
              <a:rPr lang="ja-JP" altLang="en-US" sz="1100" dirty="0"/>
              <a:t>これは</a:t>
            </a:r>
            <a:r>
              <a:rPr lang="ja-JP" altLang="ja-JP" sz="1100" dirty="0"/>
              <a:t>講義だけでは伝わらない部分がある</a:t>
            </a:r>
            <a:r>
              <a:rPr lang="ja-JP" altLang="en-US" sz="1100" dirty="0"/>
              <a:t>ため、映像を作成した。</a:t>
            </a:r>
            <a:endParaRPr lang="en-US" altLang="ja-JP" sz="1100" dirty="0"/>
          </a:p>
          <a:p>
            <a:pPr defTabSz="2039683">
              <a:defRPr/>
            </a:pPr>
            <a:endParaRPr lang="en-US" altLang="ja-JP" sz="1100" dirty="0"/>
          </a:p>
          <a:p>
            <a:pPr defTabSz="2039683">
              <a:defRPr/>
            </a:pPr>
            <a:r>
              <a:rPr lang="ja-JP" altLang="en-US" sz="1100" dirty="0"/>
              <a:t>なお、これからご覧いただく映像は、ディスカッションを充実させるためのいわゆるトリガービデオとしての要素も含んでおり、こちらの指示であえてそのように演じてもらっている箇所も多々ある。</a:t>
            </a:r>
            <a:endParaRPr lang="en-US" altLang="ja-JP" sz="1100" dirty="0"/>
          </a:p>
          <a:p>
            <a:pPr defTabSz="2039683">
              <a:defRPr/>
            </a:pPr>
            <a:r>
              <a:rPr lang="ja-JP" altLang="en-US" sz="1100" dirty="0"/>
              <a:t>したがって、特定の専門職による支援の進め方や提案内容に関する是非を問うものではない。</a:t>
            </a:r>
            <a:endParaRPr lang="en-US" altLang="ja-JP" sz="1100" dirty="0"/>
          </a:p>
          <a:p>
            <a:pPr defTabSz="2039683">
              <a:defRPr/>
            </a:pPr>
            <a:r>
              <a:rPr lang="ja-JP" altLang="en-US" sz="1100" dirty="0"/>
              <a:t>皆さんには、以上の留意点を踏まえて映像をご覧いただき、討議してほしい。</a:t>
            </a:r>
            <a:endParaRPr lang="en-US" altLang="ja-JP" sz="1100" dirty="0"/>
          </a:p>
          <a:p>
            <a:pPr defTabSz="2039683">
              <a:defRPr/>
            </a:pPr>
            <a:endParaRPr lang="en-US" altLang="ja-JP" sz="1100" dirty="0"/>
          </a:p>
          <a:p>
            <a:pPr defTabSz="2039683">
              <a:defRPr/>
            </a:pPr>
            <a:endParaRPr lang="en-US" altLang="ja-JP" sz="1100" dirty="0"/>
          </a:p>
          <a:p>
            <a:pPr defTabSz="2039683">
              <a:defRPr/>
            </a:pPr>
            <a:endParaRPr lang="en-US" altLang="ja-JP"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3</a:t>
            </a:fld>
            <a:endParaRPr kumimoji="1" lang="ja-JP" altLang="en-US"/>
          </a:p>
        </p:txBody>
      </p:sp>
    </p:spTree>
    <p:extLst>
      <p:ext uri="{BB962C8B-B14F-4D97-AF65-F5344CB8AC3E}">
        <p14:creationId xmlns:p14="http://schemas.microsoft.com/office/powerpoint/2010/main" val="652286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1488" y="338138"/>
            <a:ext cx="6162675" cy="4622800"/>
          </a:xfrm>
        </p:spPr>
      </p:sp>
      <p:sp>
        <p:nvSpPr>
          <p:cNvPr id="3" name="ノート プレースホルダー 2"/>
          <p:cNvSpPr>
            <a:spLocks noGrp="1"/>
          </p:cNvSpPr>
          <p:nvPr>
            <p:ph type="body" idx="1"/>
          </p:nvPr>
        </p:nvSpPr>
        <p:spPr/>
        <p:txBody>
          <a:bodyPr>
            <a:normAutofit/>
          </a:bodyPr>
          <a:lstStyle/>
          <a:p>
            <a:r>
              <a:rPr lang="ja-JP" altLang="en-US" sz="1100" dirty="0"/>
              <a:t>・青木さんの状況について説明</a:t>
            </a:r>
            <a:endParaRPr lang="en-US" altLang="ja-JP" sz="1100" dirty="0"/>
          </a:p>
          <a:p>
            <a:r>
              <a:rPr lang="ja-JP" altLang="en-US" sz="1100" dirty="0"/>
              <a:t>・シーンは全部で</a:t>
            </a:r>
            <a:r>
              <a:rPr lang="ja-JP" altLang="ja-JP" sz="1100" dirty="0"/>
              <a:t>三つ。</a:t>
            </a:r>
            <a:r>
              <a:rPr lang="ja-JP" altLang="en-US" sz="1100" dirty="0"/>
              <a:t>第１</a:t>
            </a:r>
            <a:r>
              <a:rPr lang="ja-JP" altLang="ja-JP" sz="1100" dirty="0"/>
              <a:t>シーン</a:t>
            </a:r>
            <a:r>
              <a:rPr lang="ja-JP" altLang="en-US" sz="1100" dirty="0"/>
              <a:t>の</a:t>
            </a:r>
            <a:r>
              <a:rPr lang="ja-JP" altLang="ja-JP" sz="1100" dirty="0"/>
              <a:t>テーマは、意思決定支援の実現に向けた働き</a:t>
            </a:r>
            <a:r>
              <a:rPr lang="ja-JP" altLang="en-US" sz="1100" dirty="0"/>
              <a:t>かけ</a:t>
            </a:r>
            <a:r>
              <a:rPr lang="ja-JP" altLang="ja-JP" sz="1100" dirty="0"/>
              <a:t>。</a:t>
            </a:r>
            <a:endParaRPr lang="en-US" altLang="ja-JP" sz="1100" dirty="0"/>
          </a:p>
          <a:p>
            <a:r>
              <a:rPr lang="en-US" altLang="ja-JP" sz="1100" dirty="0"/>
              <a:t>10</a:t>
            </a:r>
            <a:r>
              <a:rPr lang="ja-JP" altLang="ja-JP" sz="1100" dirty="0"/>
              <a:t>分程度</a:t>
            </a:r>
            <a:r>
              <a:rPr lang="ja-JP" altLang="en-US" sz="1100" dirty="0"/>
              <a:t>ありますが</a:t>
            </a:r>
            <a:r>
              <a:rPr lang="ja-JP" altLang="ja-JP" sz="1100" dirty="0"/>
              <a:t>、漠然と見ていただくのではなく、</a:t>
            </a:r>
            <a:r>
              <a:rPr lang="ja-JP" altLang="en-US" sz="1100" dirty="0"/>
              <a:t>映像が</a:t>
            </a:r>
            <a:r>
              <a:rPr lang="ja-JP" altLang="ja-JP" sz="1100" dirty="0"/>
              <a:t>終わった後に</a:t>
            </a:r>
            <a:r>
              <a:rPr lang="ja-JP" altLang="en-US" sz="1100" dirty="0"/>
              <a:t>、</a:t>
            </a:r>
            <a:r>
              <a:rPr lang="en-US" altLang="ja-JP" sz="1100" dirty="0"/>
              <a:t>3</a:t>
            </a:r>
            <a:r>
              <a:rPr lang="ja-JP" altLang="en-US" sz="1100" dirty="0" err="1"/>
              <a:t>つの</a:t>
            </a:r>
            <a:r>
              <a:rPr lang="ja-JP" altLang="en-US" sz="1100" dirty="0"/>
              <a:t>議題について、ディスカッションをお願いしたい（先にディスカッションの内容を見せて良い）。ぜひ議題</a:t>
            </a:r>
            <a:r>
              <a:rPr lang="ja-JP" altLang="ja-JP" sz="1100" dirty="0"/>
              <a:t>を意識しながら</a:t>
            </a:r>
            <a:r>
              <a:rPr lang="ja-JP" altLang="en-US" sz="1100" dirty="0"/>
              <a:t>映像</a:t>
            </a:r>
            <a:r>
              <a:rPr lang="ja-JP" altLang="ja-JP" sz="1100" dirty="0"/>
              <a:t>を見ていただ</a:t>
            </a:r>
            <a:r>
              <a:rPr lang="ja-JP" altLang="en-US" sz="1100" dirty="0"/>
              <a:t>きたい</a:t>
            </a:r>
            <a:r>
              <a:rPr lang="ja-JP" altLang="ja-JP" sz="1100" dirty="0"/>
              <a:t>。</a:t>
            </a:r>
            <a:endParaRPr lang="ja-JP" altLang="en-US"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4</a:t>
            </a:fld>
            <a:endParaRPr kumimoji="1" lang="ja-JP" altLang="en-US"/>
          </a:p>
        </p:txBody>
      </p:sp>
    </p:spTree>
    <p:extLst>
      <p:ext uri="{BB962C8B-B14F-4D97-AF65-F5344CB8AC3E}">
        <p14:creationId xmlns:p14="http://schemas.microsoft.com/office/powerpoint/2010/main" val="1337927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90538" y="338138"/>
            <a:ext cx="6122987" cy="4592637"/>
          </a:xfrm>
        </p:spPr>
      </p:sp>
      <p:sp>
        <p:nvSpPr>
          <p:cNvPr id="3" name="ノート プレースホルダー 2"/>
          <p:cNvSpPr>
            <a:spLocks noGrp="1"/>
          </p:cNvSpPr>
          <p:nvPr>
            <p:ph type="body" idx="1"/>
          </p:nvPr>
        </p:nvSpPr>
        <p:spPr/>
        <p:txBody>
          <a:bodyPr>
            <a:normAutofit/>
          </a:bodyPr>
          <a:lstStyle/>
          <a:p>
            <a:r>
              <a:rPr lang="ja-JP" altLang="en-US" sz="1100" dirty="0"/>
              <a:t>シーン１を上映</a:t>
            </a:r>
          </a:p>
          <a:p>
            <a:r>
              <a:rPr lang="ja-JP" altLang="en-US" sz="1100" dirty="0">
                <a:ea typeface="ＭＳ Ｐゴシック"/>
                <a:cs typeface="Calibri"/>
              </a:rPr>
              <a:t>ここでは最初に本人不在での会議が開催されます。本人の意思を確認しながら、今後の方向性を決める非常に大切な会議であるにも関わらず、関係者が聞き取った、間接的な意思・希望で話が進んでいきます。</a:t>
            </a:r>
          </a:p>
          <a:p>
            <a:r>
              <a:rPr lang="ja-JP" altLang="en-US" sz="1100" dirty="0">
                <a:ea typeface="ＭＳ Ｐゴシック"/>
                <a:cs typeface="Calibri"/>
              </a:rPr>
              <a:t>さらには、「施設に行きたい」という希望は、「施設に行く」以外の選択肢のない中で施設に行くしかない状況で確認がされているということも受講者に感じ取ってもらう必要があります。</a:t>
            </a:r>
            <a:endParaRPr lang="ja-JP" altLang="en-US" sz="1100" dirty="0"/>
          </a:p>
          <a:p>
            <a:r>
              <a:rPr lang="ja-JP" altLang="en-US" sz="1100" dirty="0">
                <a:ea typeface="ＭＳ Ｐゴシック"/>
                <a:cs typeface="Calibri"/>
              </a:rPr>
              <a:t>まずは、本人がどのような意思表示ができるかの確認、またそれだけに限定せず、様々な意思表明の方法を模索していくことが大事です。本人の趣味・選好なども参考にしながら、リラックスできる場所や関係者を集めること（ベストチャンス）も意思決定を支援する際には非常に重要になります。</a:t>
            </a:r>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5</a:t>
            </a:fld>
            <a:endParaRPr kumimoji="1" lang="ja-JP" altLang="en-US"/>
          </a:p>
        </p:txBody>
      </p:sp>
    </p:spTree>
    <p:extLst>
      <p:ext uri="{BB962C8B-B14F-4D97-AF65-F5344CB8AC3E}">
        <p14:creationId xmlns:p14="http://schemas.microsoft.com/office/powerpoint/2010/main" val="1551581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7363" y="411163"/>
            <a:ext cx="6026150" cy="4519612"/>
          </a:xfrm>
        </p:spPr>
      </p:sp>
      <p:sp>
        <p:nvSpPr>
          <p:cNvPr id="3" name="ノート プレースホルダー 2"/>
          <p:cNvSpPr>
            <a:spLocks noGrp="1"/>
          </p:cNvSpPr>
          <p:nvPr>
            <p:ph type="body" idx="1"/>
          </p:nvPr>
        </p:nvSpPr>
        <p:spPr/>
        <p:txBody>
          <a:bodyPr>
            <a:normAutofit fontScale="70000" lnSpcReduction="20000"/>
          </a:bodyPr>
          <a:lstStyle/>
          <a:p>
            <a:r>
              <a:rPr kumimoji="1" lang="ja-JP" altLang="en-US" dirty="0"/>
              <a:t>・ではディスカッションに入ってください。時間は８分です。</a:t>
            </a:r>
            <a:endParaRPr kumimoji="1" lang="en-US" altLang="ja-JP" dirty="0"/>
          </a:p>
          <a:p>
            <a:r>
              <a:rPr kumimoji="1" lang="ja-JP" altLang="en-US" dirty="0"/>
              <a:t>・ディスカッションを終わってください。では、いくつかのグループでどのような議論があったかを聞いてみましょう。（７分）</a:t>
            </a:r>
            <a:endParaRPr kumimoji="1" lang="en-US" altLang="ja-JP" dirty="0"/>
          </a:p>
          <a:p>
            <a:r>
              <a:rPr kumimoji="1" lang="ja-JP" altLang="en-US" dirty="0"/>
              <a:t>・では講師からも少しだけ解説をさせていただきます。（５分）</a:t>
            </a:r>
            <a:endParaRPr kumimoji="1" lang="en-US" altLang="ja-JP" dirty="0"/>
          </a:p>
          <a:p>
            <a:endParaRPr kumimoji="1" lang="en-US" altLang="ja-JP" dirty="0"/>
          </a:p>
          <a:p>
            <a:r>
              <a:rPr kumimoji="1" lang="ja-JP" altLang="en-US" dirty="0"/>
              <a:t>以下，時間の許す範囲でかいつまんで説明。</a:t>
            </a:r>
            <a:endParaRPr kumimoji="1" lang="en-US" altLang="ja-JP" dirty="0"/>
          </a:p>
          <a:p>
            <a:endParaRPr kumimoji="1" lang="en-US" altLang="ja-JP" dirty="0"/>
          </a:p>
          <a:p>
            <a:r>
              <a:rPr kumimoji="1" lang="ja-JP" altLang="en-US" dirty="0"/>
              <a:t>①のポイント</a:t>
            </a:r>
            <a:endParaRPr kumimoji="1" lang="en-US" altLang="ja-JP" dirty="0"/>
          </a:p>
          <a:p>
            <a:r>
              <a:rPr kumimoji="1" lang="ja-JP" altLang="en-US" dirty="0"/>
              <a:t>・本人は障害のため判断が難しいので意思決定は出来ないだろう，という思い込み＝意思決定能力の「不存在」を推定している。</a:t>
            </a:r>
            <a:endParaRPr kumimoji="1" lang="en-US" altLang="ja-JP" dirty="0"/>
          </a:p>
          <a:p>
            <a:r>
              <a:rPr kumimoji="1" lang="ja-JP" altLang="en-US" dirty="0"/>
              <a:t>・言葉の表出が出来ないことが，意思決定能力がないことと同視されている。</a:t>
            </a:r>
            <a:endParaRPr kumimoji="1" lang="en-US" altLang="ja-JP" dirty="0"/>
          </a:p>
          <a:p>
            <a:r>
              <a:rPr kumimoji="1" lang="ja-JP" altLang="en-US" dirty="0"/>
              <a:t>→意思決定支援における重要な原則＝意思決定能力の存在推定を意識させる。</a:t>
            </a:r>
            <a:endParaRPr kumimoji="1" lang="en-US" altLang="ja-JP" dirty="0"/>
          </a:p>
          <a:p>
            <a:endParaRPr kumimoji="1" lang="en-US" altLang="ja-JP" dirty="0"/>
          </a:p>
          <a:p>
            <a:r>
              <a:rPr kumimoji="1" lang="ja-JP" altLang="en-US" dirty="0"/>
              <a:t>②のポイント</a:t>
            </a:r>
            <a:endParaRPr kumimoji="1" lang="en-US" altLang="ja-JP" dirty="0"/>
          </a:p>
          <a:p>
            <a:pPr defTabSz="2039683">
              <a:defRPr/>
            </a:pPr>
            <a:r>
              <a:rPr kumimoji="1" lang="ja-JP" altLang="en-US" dirty="0"/>
              <a:t>・支援者側が本人の意思を読み解く前に、自分の中での判断が先行しており、はじめから「説得（特定の結論の受入れに向けた働きかけ）」を行おうとしているようにみえる。</a:t>
            </a:r>
            <a:endParaRPr kumimoji="1" lang="en-US" altLang="ja-JP" dirty="0"/>
          </a:p>
          <a:p>
            <a:r>
              <a:rPr kumimoji="1" lang="ja-JP" altLang="en-US" dirty="0"/>
              <a:t>・意思決定における不当な影響の存在（支援者の価値観のおしつけ）がありうる。</a:t>
            </a:r>
            <a:endParaRPr kumimoji="1" lang="en-US" altLang="ja-JP" dirty="0"/>
          </a:p>
          <a:p>
            <a:r>
              <a:rPr kumimoji="1" lang="ja-JP" altLang="en-US" dirty="0"/>
              <a:t>・青木さんの「うなづき」が、これまでの青木さんの行動から窺われる価値観と矛盾がないかどうかが吟味されるべき。いつもとは違った判断をしようとしている場合、特に意思決定の過程に不当な影響がなかったかを多角的な視点から慎重に議論される必要がある。これまでとは異なる意思決定をしようとしている理由は何か、を読み解いていく必要があるのではないか？</a:t>
            </a:r>
            <a:endParaRPr kumimoji="1" lang="en-US" altLang="ja-JP" dirty="0"/>
          </a:p>
          <a:p>
            <a:r>
              <a:rPr kumimoji="1" lang="ja-JP" altLang="en-US" dirty="0"/>
              <a:t>・とりわけ、支援者の意向に沿う意思決定の場合には、支援者側としては（反対の意見が出ることを恐れて）あえて吟味しようとはしない、という現実がある。</a:t>
            </a:r>
            <a:endParaRPr kumimoji="1" lang="en-US" altLang="ja-JP" dirty="0"/>
          </a:p>
          <a:p>
            <a:endParaRPr kumimoji="1" lang="en-US" altLang="ja-JP" dirty="0"/>
          </a:p>
          <a:p>
            <a:r>
              <a:rPr kumimoji="1" lang="ja-JP" altLang="en-US" dirty="0"/>
              <a:t>③のポイント</a:t>
            </a:r>
            <a:endParaRPr kumimoji="1" lang="en-US" altLang="ja-JP" dirty="0"/>
          </a:p>
          <a:p>
            <a:r>
              <a:rPr kumimoji="1" lang="ja-JP" altLang="en-US" dirty="0"/>
              <a:t>ア）青木さんが緊張しないようにどのような工夫がありうるか？</a:t>
            </a:r>
            <a:endParaRPr kumimoji="1" lang="en-US" altLang="ja-JP" dirty="0"/>
          </a:p>
          <a:p>
            <a:r>
              <a:rPr kumimoji="1" lang="ja-JP" altLang="en-US" dirty="0"/>
              <a:t>　　→青木さんのルーティーンを取り入れられないか？</a:t>
            </a:r>
            <a:endParaRPr kumimoji="1" lang="en-US" altLang="ja-JP" dirty="0"/>
          </a:p>
          <a:p>
            <a:r>
              <a:rPr kumimoji="1" lang="ja-JP" altLang="en-US" dirty="0"/>
              <a:t>　　 　青木さんにとって信頼できる人は？一緒に居て安心感を与えてくれる存在は？</a:t>
            </a:r>
            <a:endParaRPr kumimoji="1" lang="en-US" altLang="ja-JP" dirty="0"/>
          </a:p>
          <a:p>
            <a:r>
              <a:rPr kumimoji="1" lang="ja-JP" altLang="en-US" dirty="0"/>
              <a:t>　　 　青木さんにとって心地よい空間は？好きな物は？</a:t>
            </a:r>
            <a:endParaRPr kumimoji="1" lang="en-US" altLang="ja-JP" dirty="0"/>
          </a:p>
          <a:p>
            <a:r>
              <a:rPr kumimoji="1" lang="ja-JP" altLang="en-US" dirty="0"/>
              <a:t>イ）青木さんが考えるために十分な時間を確保しているか？</a:t>
            </a:r>
            <a:endParaRPr kumimoji="1" lang="en-US" altLang="ja-JP" dirty="0"/>
          </a:p>
          <a:p>
            <a:r>
              <a:rPr kumimoji="1" lang="ja-JP" altLang="en-US" dirty="0"/>
              <a:t>　　→情報を頭の中で整理するために関係者が「待つ」ことができるようにするのは？</a:t>
            </a:r>
            <a:endParaRPr kumimoji="1" lang="en-US" altLang="ja-JP" dirty="0"/>
          </a:p>
          <a:p>
            <a:r>
              <a:rPr kumimoji="1" lang="ja-JP" altLang="en-US" dirty="0"/>
              <a:t>ウ）青木さんが考えるために十分な情報が提供されているか？</a:t>
            </a:r>
            <a:endParaRPr kumimoji="1" lang="en-US" altLang="ja-JP" dirty="0"/>
          </a:p>
          <a:p>
            <a:r>
              <a:rPr kumimoji="1" lang="ja-JP" altLang="en-US" dirty="0"/>
              <a:t>　　→支援者のおすすめしたい情報（メリット）だけではなく、デメリットも含めて提供されているか？</a:t>
            </a:r>
            <a:endParaRPr kumimoji="1" lang="en-US" altLang="ja-JP" dirty="0"/>
          </a:p>
          <a:p>
            <a:r>
              <a:rPr kumimoji="1" lang="ja-JP" altLang="en-US" dirty="0"/>
              <a:t>エ）青木さんにとって選択肢はわかりやすいか？</a:t>
            </a:r>
            <a:endParaRPr kumimoji="1" lang="en-US" altLang="ja-JP" dirty="0"/>
          </a:p>
          <a:p>
            <a:r>
              <a:rPr kumimoji="1" lang="ja-JP" altLang="en-US" dirty="0"/>
              <a:t>　　→シンプルな選択肢（いくつかの条件に分岐する場合には、</a:t>
            </a:r>
            <a:r>
              <a:rPr kumimoji="1" lang="en-US" altLang="ja-JP" dirty="0"/>
              <a:t>Yes/No</a:t>
            </a:r>
            <a:r>
              <a:rPr kumimoji="1" lang="ja-JP" altLang="en-US" dirty="0"/>
              <a:t>でフローに落とし込むなど）</a:t>
            </a:r>
            <a:endParaRPr kumimoji="1" lang="en-US" altLang="ja-JP" dirty="0"/>
          </a:p>
          <a:p>
            <a:r>
              <a:rPr kumimoji="1" lang="ja-JP" altLang="en-US" dirty="0"/>
              <a:t>オ）青木さんにとってわかりやすい形で情報が提示されているか？</a:t>
            </a:r>
            <a:endParaRPr kumimoji="1" lang="en-US" altLang="ja-JP" dirty="0"/>
          </a:p>
          <a:p>
            <a:r>
              <a:rPr kumimoji="1" lang="ja-JP" altLang="en-US" dirty="0"/>
              <a:t>　　→青木さんが理解しやすい言葉遣い（専門用語ではない）・得意とするコミュニケーション方法（視線・指づかい等）を活かしたやりとり</a:t>
            </a:r>
            <a:endParaRPr kumimoji="1" lang="en-US" altLang="ja-JP" dirty="0"/>
          </a:p>
          <a:p>
            <a:r>
              <a:rPr kumimoji="1" lang="ja-JP" altLang="en-US" dirty="0"/>
              <a:t>カ）青木さんにとってのメリット・デメリットを比較できるような工夫がされているか？</a:t>
            </a:r>
            <a:endParaRPr kumimoji="1" lang="en-US" altLang="ja-JP" dirty="0"/>
          </a:p>
          <a:p>
            <a:r>
              <a:rPr kumimoji="1" lang="ja-JP" altLang="en-US" dirty="0"/>
              <a:t>　　→バランスシート（選択肢とメリット・デメリットを表にしたもの）を一緒に作成してみる等</a:t>
            </a:r>
            <a:endParaRPr kumimoji="1" lang="en-US" altLang="ja-JP" dirty="0"/>
          </a:p>
          <a:p>
            <a:r>
              <a:rPr kumimoji="1" lang="ja-JP" altLang="en-US" dirty="0"/>
              <a:t>キ）今後起こりうることについて話し合われているか？</a:t>
            </a:r>
            <a:endParaRPr kumimoji="1" lang="en-US" altLang="ja-JP" dirty="0"/>
          </a:p>
          <a:p>
            <a:r>
              <a:rPr kumimoji="1" lang="ja-JP" altLang="en-US" dirty="0"/>
              <a:t>　　→それぞれの選択肢を選んだ場合の結果の見通しとして、合理的に考えられる結末とそれに対する青木さんの反応は？</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6</a:t>
            </a:fld>
            <a:endParaRPr kumimoji="1" lang="ja-JP" altLang="en-US"/>
          </a:p>
        </p:txBody>
      </p:sp>
    </p:spTree>
    <p:extLst>
      <p:ext uri="{BB962C8B-B14F-4D97-AF65-F5344CB8AC3E}">
        <p14:creationId xmlns:p14="http://schemas.microsoft.com/office/powerpoint/2010/main" val="148031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A530316-D80E-4AF0-9D4D-F6A269CE433D}" type="slidenum">
              <a:rPr kumimoji="1" lang="ja-JP" altLang="en-US" smtClean="0"/>
              <a:pPr/>
              <a:t>7</a:t>
            </a:fld>
            <a:endParaRPr kumimoji="1" lang="ja-JP" altLang="en-US"/>
          </a:p>
        </p:txBody>
      </p:sp>
    </p:spTree>
    <p:extLst>
      <p:ext uri="{BB962C8B-B14F-4D97-AF65-F5344CB8AC3E}">
        <p14:creationId xmlns:p14="http://schemas.microsoft.com/office/powerpoint/2010/main" val="18064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96888" y="411163"/>
            <a:ext cx="6026150" cy="4519612"/>
          </a:xfrm>
        </p:spPr>
      </p:sp>
      <p:sp>
        <p:nvSpPr>
          <p:cNvPr id="3" name="ノート プレースホルダー 2"/>
          <p:cNvSpPr>
            <a:spLocks noGrp="1"/>
          </p:cNvSpPr>
          <p:nvPr>
            <p:ph type="body" idx="1"/>
          </p:nvPr>
        </p:nvSpPr>
        <p:spPr/>
        <p:txBody>
          <a:bodyPr>
            <a:normAutofit/>
          </a:bodyPr>
          <a:lstStyle/>
          <a:p>
            <a:pPr defTabSz="2039683">
              <a:defRPr/>
            </a:pPr>
            <a:r>
              <a:rPr lang="ja-JP" altLang="en-US" sz="1100" dirty="0"/>
              <a:t>そもそも「</a:t>
            </a:r>
            <a:r>
              <a:rPr lang="ja-JP" altLang="ja-JP" sz="1100" dirty="0"/>
              <a:t>意思決定支援会議</a:t>
            </a:r>
            <a:r>
              <a:rPr lang="ja-JP" altLang="en-US" sz="1100" dirty="0"/>
              <a:t>」とは</a:t>
            </a:r>
            <a:r>
              <a:rPr lang="ja-JP" altLang="ja-JP" sz="1100" dirty="0"/>
              <a:t>何</a:t>
            </a:r>
            <a:r>
              <a:rPr lang="ja-JP" altLang="en-US" sz="1100" dirty="0"/>
              <a:t>でしょうか。</a:t>
            </a:r>
            <a:endParaRPr lang="en-US" altLang="ja-JP" sz="1100" dirty="0"/>
          </a:p>
          <a:p>
            <a:pPr defTabSz="2039683">
              <a:defRPr/>
            </a:pPr>
            <a:r>
              <a:rPr lang="ja-JP" altLang="en-US" sz="1100" dirty="0"/>
              <a:t>＝</a:t>
            </a:r>
            <a:r>
              <a:rPr lang="ja-JP" altLang="ja-JP" sz="1100" dirty="0"/>
              <a:t>本人を中心とした会議</a:t>
            </a:r>
            <a:endParaRPr lang="en-US" altLang="ja-JP" sz="1100" dirty="0"/>
          </a:p>
          <a:p>
            <a:pPr defTabSz="2039683">
              <a:defRPr/>
            </a:pPr>
            <a:endParaRPr lang="en-US" altLang="ja-JP" sz="1100" dirty="0"/>
          </a:p>
          <a:p>
            <a:pPr defTabSz="2039683">
              <a:defRPr/>
            </a:pPr>
            <a:r>
              <a:rPr lang="ja-JP" altLang="ja-JP" sz="1100" dirty="0"/>
              <a:t>本人には意思決定をする能力</a:t>
            </a:r>
            <a:r>
              <a:rPr lang="ja-JP" altLang="en-US" sz="1100" dirty="0"/>
              <a:t>があることを前提に，</a:t>
            </a:r>
            <a:r>
              <a:rPr lang="ja-JP" altLang="ja-JP" sz="1100" dirty="0"/>
              <a:t>支援者と本人が対等な関係</a:t>
            </a:r>
            <a:r>
              <a:rPr lang="ja-JP" altLang="en-US" sz="1100" dirty="0"/>
              <a:t>で参加する会議。</a:t>
            </a:r>
            <a:endParaRPr lang="en-US" altLang="ja-JP" sz="1100" dirty="0"/>
          </a:p>
          <a:p>
            <a:pPr defTabSz="2039683">
              <a:defRPr/>
            </a:pPr>
            <a:r>
              <a:rPr lang="ja-JP" altLang="ja-JP" sz="1100" dirty="0"/>
              <a:t>本人が意思決定をするに</a:t>
            </a:r>
            <a:r>
              <a:rPr lang="ja-JP" altLang="en-US" sz="1100" dirty="0"/>
              <a:t>あ</a:t>
            </a:r>
            <a:r>
              <a:rPr lang="ja-JP" altLang="ja-JP" sz="1100" dirty="0"/>
              <a:t>たって、さまざまなバリア、例えば、いろんな情報の理解、あるいは情報の記録、あるいは比較をする、そういったことについて何らかの課題を抱えて</a:t>
            </a:r>
            <a:r>
              <a:rPr lang="ja-JP" altLang="en-US" sz="1100" dirty="0"/>
              <a:t>いる場合には，支援者側が</a:t>
            </a:r>
            <a:r>
              <a:rPr lang="ja-JP" altLang="ja-JP" sz="1100" dirty="0"/>
              <a:t>それ</a:t>
            </a:r>
            <a:r>
              <a:rPr lang="ja-JP" altLang="en-US" sz="1100" dirty="0"/>
              <a:t>ら</a:t>
            </a:r>
            <a:r>
              <a:rPr lang="ja-JP" altLang="ja-JP" sz="1100" dirty="0"/>
              <a:t>をきちんと除去していく努力を尽くす</a:t>
            </a:r>
            <a:r>
              <a:rPr lang="ja-JP" altLang="en-US" sz="1100" dirty="0"/>
              <a:t>必要がある。</a:t>
            </a:r>
            <a:endParaRPr lang="en-US" altLang="ja-JP" sz="1100" dirty="0"/>
          </a:p>
          <a:p>
            <a:pPr defTabSz="2039683">
              <a:defRPr/>
            </a:pPr>
            <a:endParaRPr lang="en-US" altLang="ja-JP" sz="1100" dirty="0"/>
          </a:p>
          <a:p>
            <a:pPr defTabSz="2039683">
              <a:defRPr/>
            </a:pPr>
            <a:r>
              <a:rPr lang="ja-JP" altLang="en-US" sz="1100" dirty="0"/>
              <a:t>こうしたコンセプトを参加者が共有できていることが重要。</a:t>
            </a:r>
            <a:endParaRPr lang="en-US" altLang="ja-JP" sz="1100" dirty="0"/>
          </a:p>
          <a:p>
            <a:pPr defTabSz="2039683">
              <a:defRPr/>
            </a:pPr>
            <a:endParaRPr lang="en-US" altLang="ja-JP" sz="1100" dirty="0"/>
          </a:p>
          <a:p>
            <a:pPr defTabSz="2039683">
              <a:defRPr/>
            </a:pPr>
            <a:r>
              <a:rPr lang="ja-JP" altLang="en-US" sz="1100" dirty="0"/>
              <a:t>他方，</a:t>
            </a:r>
            <a:r>
              <a:rPr lang="ja-JP" altLang="ja-JP" sz="1100" dirty="0"/>
              <a:t>決めな</a:t>
            </a:r>
            <a:r>
              <a:rPr lang="ja-JP" altLang="en-US" sz="1100" dirty="0"/>
              <a:t>ければ</a:t>
            </a:r>
            <a:r>
              <a:rPr lang="ja-JP" altLang="ja-JP" sz="1100" dirty="0"/>
              <a:t>いけない事態において、</a:t>
            </a:r>
            <a:r>
              <a:rPr lang="ja-JP" altLang="en-US" sz="1100" dirty="0"/>
              <a:t>緊急介入</a:t>
            </a:r>
            <a:r>
              <a:rPr lang="ja-JP" altLang="ja-JP" sz="1100" dirty="0"/>
              <a:t>的に行</a:t>
            </a:r>
            <a:r>
              <a:rPr lang="ja-JP" altLang="en-US" sz="1100" dirty="0"/>
              <a:t>わざるを得ない</a:t>
            </a:r>
            <a:r>
              <a:rPr lang="ja-JP" altLang="ja-JP" sz="1100" dirty="0"/>
              <a:t>会議も</a:t>
            </a:r>
            <a:r>
              <a:rPr lang="ja-JP" altLang="en-US" sz="1100" dirty="0"/>
              <a:t>ある。</a:t>
            </a:r>
            <a:endParaRPr lang="en-US" altLang="ja-JP" sz="1100" dirty="0"/>
          </a:p>
          <a:p>
            <a:pPr defTabSz="2039683">
              <a:defRPr/>
            </a:pPr>
            <a:r>
              <a:rPr lang="ja-JP" altLang="en-US" sz="1100" dirty="0"/>
              <a:t>関係者はどちらかというと介入型会議に慣れていることから，コンセプトを意識しないと意思決定支援会議になりづらい，ということを意識しておきたい。</a:t>
            </a:r>
            <a:endParaRPr lang="en-US" altLang="ja-JP" sz="1100" dirty="0"/>
          </a:p>
        </p:txBody>
      </p:sp>
      <p:sp>
        <p:nvSpPr>
          <p:cNvPr id="4" name="スライド番号プレースホルダー 3"/>
          <p:cNvSpPr>
            <a:spLocks noGrp="1"/>
          </p:cNvSpPr>
          <p:nvPr>
            <p:ph type="sldNum" sz="quarter" idx="5"/>
          </p:nvPr>
        </p:nvSpPr>
        <p:spPr/>
        <p:txBody>
          <a:bodyPr/>
          <a:lstStyle/>
          <a:p>
            <a:fld id="{EA530316-D80E-4AF0-9D4D-F6A269CE433D}" type="slidenum">
              <a:rPr kumimoji="1" lang="ja-JP" altLang="en-US" smtClean="0"/>
              <a:pPr/>
              <a:t>8</a:t>
            </a:fld>
            <a:endParaRPr kumimoji="1" lang="ja-JP" altLang="en-US"/>
          </a:p>
        </p:txBody>
      </p:sp>
    </p:spTree>
    <p:extLst>
      <p:ext uri="{BB962C8B-B14F-4D97-AF65-F5344CB8AC3E}">
        <p14:creationId xmlns:p14="http://schemas.microsoft.com/office/powerpoint/2010/main" val="2391304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12763" y="411163"/>
            <a:ext cx="6026150" cy="4519612"/>
          </a:xfrm>
        </p:spPr>
      </p:sp>
      <p:sp>
        <p:nvSpPr>
          <p:cNvPr id="3" name="ノート プレースホルダー 2"/>
          <p:cNvSpPr>
            <a:spLocks noGrp="1"/>
          </p:cNvSpPr>
          <p:nvPr>
            <p:ph type="body" idx="1"/>
          </p:nvPr>
        </p:nvSpPr>
        <p:spPr/>
        <p:txBody>
          <a:bodyPr>
            <a:noAutofit/>
          </a:bodyPr>
          <a:lstStyle/>
          <a:p>
            <a:r>
              <a:rPr lang="ja-JP" altLang="en-US" sz="1050" dirty="0"/>
              <a:t>意思決定支援</a:t>
            </a:r>
            <a:r>
              <a:rPr lang="ja-JP" altLang="ja-JP" sz="1050" dirty="0"/>
              <a:t>会議</a:t>
            </a:r>
            <a:r>
              <a:rPr lang="ja-JP" altLang="en-US" sz="1050" dirty="0"/>
              <a:t>を開催する前に</a:t>
            </a:r>
            <a:r>
              <a:rPr lang="ja-JP" altLang="ja-JP" sz="1050" dirty="0"/>
              <a:t>、</a:t>
            </a:r>
            <a:r>
              <a:rPr lang="ja-JP" altLang="en-US" sz="1050" dirty="0"/>
              <a:t>現在の「会議」の</a:t>
            </a:r>
            <a:r>
              <a:rPr lang="ja-JP" altLang="ja-JP" sz="1050" dirty="0"/>
              <a:t>現状</a:t>
            </a:r>
            <a:r>
              <a:rPr lang="ja-JP" altLang="en-US" sz="1050" dirty="0"/>
              <a:t>について触れておきたい。</a:t>
            </a:r>
            <a:endParaRPr lang="en-US" altLang="ja-JP" sz="1050" dirty="0"/>
          </a:p>
          <a:p>
            <a:endParaRPr lang="en-US" altLang="ja-JP" sz="1050" dirty="0"/>
          </a:p>
          <a:p>
            <a:r>
              <a:rPr lang="ja-JP" altLang="en-US" sz="1050" dirty="0"/>
              <a:t>①ガイドラインでは「サービス担当者会議・個別支援会議と兼ねて開催可」とも記載されているが、意思決定支援のコンセプトや役割が共有されていないとうまくいかないことが多い。いわゆるトラブル解決，レスキュー型（介入型）視点で会議が進んでしまうことが多い。</a:t>
            </a:r>
            <a:endParaRPr lang="en-US" altLang="ja-JP" sz="1050" dirty="0"/>
          </a:p>
          <a:p>
            <a:endParaRPr lang="en-US" altLang="ja-JP" sz="1050" dirty="0"/>
          </a:p>
          <a:p>
            <a:r>
              <a:rPr lang="ja-JP" altLang="en-US" sz="1050" dirty="0"/>
              <a:t>②</a:t>
            </a:r>
            <a:r>
              <a:rPr lang="ja-JP" altLang="ja-JP" sz="1050" dirty="0"/>
              <a:t>意思決定支援会議における目的を達成するためのルール</a:t>
            </a:r>
            <a:r>
              <a:rPr lang="ja-JP" altLang="en-US" sz="1050" dirty="0"/>
              <a:t>や</a:t>
            </a:r>
            <a:r>
              <a:rPr lang="ja-JP" altLang="ja-JP" sz="1050" dirty="0"/>
              <a:t>役割分担</a:t>
            </a:r>
            <a:r>
              <a:rPr lang="ja-JP" altLang="en-US" sz="1050" dirty="0"/>
              <a:t>が</a:t>
            </a:r>
            <a:r>
              <a:rPr lang="ja-JP" altLang="ja-JP" sz="1050" dirty="0"/>
              <a:t>意識されていないと</a:t>
            </a:r>
            <a:r>
              <a:rPr lang="ja-JP" altLang="en-US" sz="1050" dirty="0"/>
              <a:t>どうなるか。映像に出てきた馬場</a:t>
            </a:r>
            <a:r>
              <a:rPr lang="ja-JP" altLang="ja-JP" sz="1050" dirty="0"/>
              <a:t>さん</a:t>
            </a:r>
            <a:r>
              <a:rPr lang="ja-JP" altLang="en-US" sz="1050" dirty="0"/>
              <a:t>は、よかれと思って</a:t>
            </a:r>
            <a:r>
              <a:rPr lang="ja-JP" altLang="ja-JP" sz="1050" dirty="0"/>
              <a:t>支援者としての思いを語って</a:t>
            </a:r>
            <a:r>
              <a:rPr lang="ja-JP" altLang="en-US" sz="1050" dirty="0"/>
              <a:t>いるが、それぞれの支援者の考えが会議の中心に置かれると、本人中心視点からどんどん外れていってしまう。</a:t>
            </a:r>
            <a:endParaRPr lang="en-US" altLang="ja-JP" sz="1050" dirty="0"/>
          </a:p>
          <a:p>
            <a:endParaRPr lang="en-US" altLang="ja-JP" sz="1050" dirty="0"/>
          </a:p>
          <a:p>
            <a:r>
              <a:rPr lang="ja-JP" altLang="en-US" sz="1050" dirty="0"/>
              <a:t>③どうしても私たちの都合で会議を設定することが多いが，その前に本人の視点（開催時間，場所，メンバー等）を入れることはできないかを検討すべきではないか。そもそも本人が参加していない会議も多い。支援付き意思決定の観点からは，決定主体である本人が不在では，意思決定支援の前提を欠いてしまうのではないか。</a:t>
            </a:r>
            <a:endParaRPr lang="en-US" altLang="ja-JP" sz="1050" dirty="0"/>
          </a:p>
          <a:p>
            <a:endParaRPr lang="en-US" altLang="ja-JP" sz="1050" dirty="0"/>
          </a:p>
          <a:p>
            <a:r>
              <a:rPr lang="ja-JP" altLang="en-US" sz="1050" dirty="0"/>
              <a:t>④</a:t>
            </a:r>
            <a:r>
              <a:rPr lang="ja-JP" altLang="ja-JP" sz="1050" dirty="0"/>
              <a:t>会議の中で結論を全部決めようというふうに逆に思い込んでしまい過ぎると、</a:t>
            </a:r>
            <a:r>
              <a:rPr lang="ja-JP" altLang="en-US" sz="1050" dirty="0"/>
              <a:t>本来，手段である会議が目的化してしまう。本人にとっても尋問のようになってしまい，参加に消極的になってしまう。</a:t>
            </a:r>
            <a:r>
              <a:rPr lang="ja-JP" altLang="ja-JP" sz="1050" dirty="0"/>
              <a:t>会議</a:t>
            </a:r>
            <a:r>
              <a:rPr lang="ja-JP" altLang="en-US" sz="1050" dirty="0"/>
              <a:t>は</a:t>
            </a:r>
            <a:r>
              <a:rPr lang="ja-JP" altLang="ja-JP" sz="1050" dirty="0"/>
              <a:t>コンセプトをきちんと共有をすること、それから全体の方向性を、ある程度、足並みそろえてやっていく。こういったことに意味がある</a:t>
            </a:r>
            <a:r>
              <a:rPr lang="ja-JP" altLang="en-US" sz="1050" dirty="0"/>
              <a:t>。</a:t>
            </a:r>
            <a:r>
              <a:rPr lang="ja-JP" altLang="ja-JP" sz="1050" dirty="0"/>
              <a:t>会議と会議の間</a:t>
            </a:r>
            <a:r>
              <a:rPr lang="ja-JP" altLang="en-US" sz="1050" dirty="0"/>
              <a:t>の時間も</a:t>
            </a:r>
            <a:r>
              <a:rPr lang="ja-JP" altLang="ja-JP" sz="1050" dirty="0"/>
              <a:t>大事</a:t>
            </a:r>
            <a:r>
              <a:rPr lang="ja-JP" altLang="en-US" sz="1050" dirty="0"/>
              <a:t>。</a:t>
            </a:r>
            <a:r>
              <a:rPr lang="ja-JP" altLang="ja-JP" sz="1050" dirty="0"/>
              <a:t>会議と会議の間の中で、きちんと本人に</a:t>
            </a:r>
            <a:r>
              <a:rPr lang="ja-JP" altLang="en-US" sz="1050" dirty="0"/>
              <a:t>意思決定支援</a:t>
            </a:r>
            <a:r>
              <a:rPr lang="ja-JP" altLang="ja-JP" sz="1050" dirty="0"/>
              <a:t>アプローチ</a:t>
            </a:r>
            <a:r>
              <a:rPr lang="ja-JP" altLang="en-US" sz="1050" dirty="0"/>
              <a:t>を行っていく必要がある</a:t>
            </a:r>
            <a:r>
              <a:rPr lang="ja-JP" altLang="ja-JP" sz="1050" dirty="0"/>
              <a:t>。</a:t>
            </a:r>
          </a:p>
          <a:p>
            <a:r>
              <a:rPr lang="ja-JP" altLang="ja-JP" sz="1050" dirty="0"/>
              <a:t>　</a:t>
            </a:r>
            <a:endParaRPr lang="en-US" altLang="ja-JP" sz="1050" dirty="0"/>
          </a:p>
          <a:p>
            <a:r>
              <a:rPr lang="ja-JP" altLang="en-US" sz="1050" dirty="0"/>
              <a:t>⑤本人による</a:t>
            </a:r>
            <a:r>
              <a:rPr lang="ja-JP" altLang="ja-JP" sz="1050" dirty="0"/>
              <a:t>意思決定、それを周りがサポートするための会議と位置付けるのであれば、本人が当然、参加する必要がある</a:t>
            </a:r>
            <a:r>
              <a:rPr lang="ja-JP" altLang="en-US" sz="1050" dirty="0"/>
              <a:t>。</a:t>
            </a:r>
            <a:endParaRPr lang="en-US" altLang="ja-JP" sz="1050" dirty="0"/>
          </a:p>
          <a:p>
            <a:r>
              <a:rPr lang="ja-JP" altLang="en-US" sz="1050" dirty="0"/>
              <a:t>本人が出席はしても発言の機会はなく，周囲が本人に理解できないところで議論をして，結論だけを受け入れるように働きかける会議では，本人の実質的な参加の機会が保障されていないのではないか。</a:t>
            </a:r>
            <a:endParaRPr lang="en-US" altLang="ja-JP" sz="1050" dirty="0"/>
          </a:p>
          <a:p>
            <a:endParaRPr lang="ja-JP" altLang="en-US" sz="1050" dirty="0"/>
          </a:p>
        </p:txBody>
      </p:sp>
      <p:sp>
        <p:nvSpPr>
          <p:cNvPr id="4" name="スライド番号プレースホルダー 3"/>
          <p:cNvSpPr>
            <a:spLocks noGrp="1"/>
          </p:cNvSpPr>
          <p:nvPr>
            <p:ph type="sldNum" sz="quarter" idx="5"/>
          </p:nvPr>
        </p:nvSpPr>
        <p:spPr/>
        <p:txBody>
          <a:bodyPr/>
          <a:lstStyle/>
          <a:p>
            <a:pPr defTabSz="2039683">
              <a:defRPr/>
            </a:pPr>
            <a:fld id="{EA530316-D80E-4AF0-9D4D-F6A269CE433D}" type="slidenum">
              <a:rPr lang="ja-JP" altLang="en-US">
                <a:solidFill>
                  <a:prstClr val="black"/>
                </a:solidFill>
                <a:latin typeface="Calibri"/>
                <a:ea typeface="ＭＳ Ｐゴシック" panose="020B0600070205080204" pitchFamily="50" charset="-128"/>
              </a:rPr>
              <a:pPr defTabSz="2039683">
                <a:defRPr/>
              </a:pPr>
              <a:t>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585677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4" name="タイトル 13"/>
          <p:cNvSpPr>
            <a:spLocks noGrp="1"/>
          </p:cNvSpPr>
          <p:nvPr>
            <p:ph type="ctrTitle"/>
          </p:nvPr>
        </p:nvSpPr>
        <p:spPr>
          <a:xfrm>
            <a:off x="1432560" y="359898"/>
            <a:ext cx="7406640" cy="1472184"/>
          </a:xfrm>
        </p:spPr>
        <p:txBody>
          <a:bodyPr anchor="b"/>
          <a:lstStyle>
            <a:lvl1pPr algn="l">
              <a:defRPr/>
            </a:lvl1pPr>
            <a:extLst/>
          </a:lstStyle>
          <a:p>
            <a:r>
              <a:rPr kumimoji="0" lang="ja-JP" altLang="en-US"/>
              <a:t>マスタ タイトルの書式設定</a:t>
            </a:r>
            <a:endParaRPr kumimoji="0" lang="en-US"/>
          </a:p>
        </p:txBody>
      </p:sp>
      <p:sp>
        <p:nvSpPr>
          <p:cNvPr id="22" name="サブタイトル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ja-JP" altLang="en-US"/>
              <a:t>マスタ サブタイトルの書式設定</a:t>
            </a:r>
            <a:endParaRPr kumimoji="0" lang="en-US"/>
          </a:p>
        </p:txBody>
      </p:sp>
      <p:sp>
        <p:nvSpPr>
          <p:cNvPr id="7" name="日付プレースホルダ 6"/>
          <p:cNvSpPr>
            <a:spLocks noGrp="1"/>
          </p:cNvSpPr>
          <p:nvPr>
            <p:ph type="dt" sz="half" idx="10"/>
          </p:nvPr>
        </p:nvSpPr>
        <p:spPr/>
        <p:txBody>
          <a:bodyPr/>
          <a:lstStyle/>
          <a:p>
            <a:fld id="{28BE344E-58D4-4688-B55F-DCE9461DB510}"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20" name="フッター プレースホルダ 19"/>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10" name="スライド番号プレースホルダ 9"/>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
        <p:nvSpPr>
          <p:cNvPr id="8" name="円/楕円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
        <p:nvSpPr>
          <p:cNvPr id="9" name="円/楕円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Tree>
    <p:extLst>
      <p:ext uri="{BB962C8B-B14F-4D97-AF65-F5344CB8AC3E}">
        <p14:creationId xmlns:p14="http://schemas.microsoft.com/office/powerpoint/2010/main" val="310809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DB08F80A-CA77-4D7C-8DD1-8E6125D4CF33}"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6" name="スライド番号プレースホルダ 5"/>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347369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8001" y="274639"/>
            <a:ext cx="1828800" cy="5851525"/>
          </a:xfrm>
        </p:spPr>
        <p:txBody>
          <a:bodyPr vert="eaVert"/>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1143000" y="274640"/>
            <a:ext cx="5562600" cy="5851525"/>
          </a:xfr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90B96FDF-4011-422A-B83A-1E2D39ABB08F}"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6" name="スライド番号プレースホルダ 5"/>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3084516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DBCB326-2169-4D86-97F8-8ECACC2D7637}" type="datetime1">
              <a:rPr lang="ja-JP" altLang="en-US" smtClean="0">
                <a:solidFill>
                  <a:prstClr val="black">
                    <a:lumMod val="65000"/>
                    <a:lumOff val="35000"/>
                  </a:prstClr>
                </a:solidFill>
              </a:rPr>
              <a:t>2022/10/7</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srgbClr val="94C600"/>
                </a:solidFill>
              </a:rPr>
              <a:pPr/>
              <a:t>‹#›</a:t>
            </a:fld>
            <a:endParaRPr lang="en-US" dirty="0">
              <a:solidFill>
                <a:srgbClr val="94C600"/>
              </a:solidFill>
            </a:endParaRPr>
          </a:p>
        </p:txBody>
      </p:sp>
    </p:spTree>
    <p:extLst>
      <p:ext uri="{BB962C8B-B14F-4D97-AF65-F5344CB8AC3E}">
        <p14:creationId xmlns:p14="http://schemas.microsoft.com/office/powerpoint/2010/main" val="88820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19724A8-E393-41DC-95C4-512B70FEC2DD}" type="datetime1">
              <a:rPr lang="ja-JP" altLang="en-US" smtClean="0">
                <a:solidFill>
                  <a:prstClr val="black">
                    <a:lumMod val="65000"/>
                    <a:lumOff val="35000"/>
                  </a:prstClr>
                </a:solidFill>
              </a:rPr>
              <a:t>2022/10/7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804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F83F07-AAAC-4DAE-AC3E-96249C507F85}" type="datetime1">
              <a:rPr lang="ja-JP" altLang="en-US" smtClean="0">
                <a:solidFill>
                  <a:prstClr val="black">
                    <a:lumMod val="65000"/>
                    <a:lumOff val="35000"/>
                  </a:prstClr>
                </a:solidFill>
              </a:rPr>
              <a:t>2022/10/7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5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35FCADE-78EE-44EA-93BB-4157B13F843F}" type="datetime1">
              <a:rPr lang="ja-JP" altLang="en-US" smtClean="0">
                <a:solidFill>
                  <a:prstClr val="black">
                    <a:lumMod val="65000"/>
                    <a:lumOff val="35000"/>
                  </a:prstClr>
                </a:solidFill>
              </a:rPr>
              <a:t>2022/10/7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
        <p:nvSpPr>
          <p:cNvPr id="9" name="コンテンツ プレースホルダー 8"/>
          <p:cNvSpPr>
            <a:spLocks noGrp="1"/>
          </p:cNvSpPr>
          <p:nvPr>
            <p:ph sz="quarter" idx="13"/>
          </p:nvPr>
        </p:nvSpPr>
        <p:spPr>
          <a:xfrm>
            <a:off x="1908175" y="-1035050"/>
            <a:ext cx="914400" cy="91440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997780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33845" y="2507551"/>
            <a:ext cx="386715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7551"/>
            <a:ext cx="38862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30191BF4-4037-45C1-A383-1EF8FA3A771E}" type="datetime1">
              <a:rPr lang="ja-JP" altLang="en-US" smtClean="0">
                <a:solidFill>
                  <a:prstClr val="black">
                    <a:lumMod val="65000"/>
                    <a:lumOff val="35000"/>
                  </a:prstClr>
                </a:solidFill>
              </a:rPr>
              <a:t>2022/10/7</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srgbClr val="94C600"/>
              </a:solidFill>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289432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646BA09-9D08-44D2-9BCD-AD1283FF27C6}" type="datetime1">
              <a:rPr lang="ja-JP" altLang="en-US" smtClean="0">
                <a:solidFill>
                  <a:prstClr val="black">
                    <a:lumMod val="65000"/>
                    <a:lumOff val="35000"/>
                  </a:prstClr>
                </a:solidFill>
              </a:rPr>
              <a:t>2022/10/7</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548036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F8B470-D894-4C0D-8148-40D37D11E510}" type="datetime1">
              <a:rPr lang="ja-JP" altLang="en-US" smtClean="0">
                <a:solidFill>
                  <a:prstClr val="black">
                    <a:lumMod val="65000"/>
                    <a:lumOff val="35000"/>
                  </a:prstClr>
                </a:solidFill>
              </a:rPr>
              <a:t>2022/10/7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srgbClr val="94C600"/>
              </a:solidFill>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943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74EEA28-5330-4402-8800-A7BED00B091B}" type="datetime1">
              <a:rPr lang="ja-JP" altLang="en-US" smtClean="0">
                <a:solidFill>
                  <a:prstClr val="black">
                    <a:lumMod val="65000"/>
                    <a:lumOff val="35000"/>
                  </a:prstClr>
                </a:solidFill>
              </a:rPr>
              <a:t>2022/10/7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811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p:txBody>
          <a:bodyPr/>
          <a:lstStyle/>
          <a:p>
            <a:fld id="{0294B4CE-2598-4E67-AF2E-A7A614D11B1F}"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6" name="スライド番号プレースホルダ 5"/>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372376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9985380-1BF6-4B4B-B8F9-99BD566CF7F1}" type="datetime1">
              <a:rPr lang="ja-JP" altLang="en-US" smtClean="0">
                <a:solidFill>
                  <a:prstClr val="black">
                    <a:lumMod val="65000"/>
                    <a:lumOff val="35000"/>
                  </a:prstClr>
                </a:solidFill>
              </a:rPr>
              <a:t>2022/10/7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634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03F7DEB-2773-45C9-870C-D0612952FB28}" type="datetime1">
              <a:rPr lang="ja-JP" altLang="en-US" smtClean="0">
                <a:solidFill>
                  <a:prstClr val="black">
                    <a:lumMod val="65000"/>
                    <a:lumOff val="35000"/>
                  </a:prstClr>
                </a:solidFill>
              </a:rPr>
              <a:t>2022/10/7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23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501ED9B-0859-4404-BF9E-161E39AB1328}" type="datetime1">
              <a:rPr lang="ja-JP" altLang="en-US" smtClean="0">
                <a:solidFill>
                  <a:prstClr val="black">
                    <a:lumMod val="65000"/>
                    <a:lumOff val="35000"/>
                  </a:prstClr>
                </a:solidFill>
              </a:rPr>
              <a:t>2022/10/7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639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AA142F0-D74D-4F3E-AA80-163BD96812C9}" type="datetime1">
              <a:rPr lang="ja-JP" altLang="en-US" smtClean="0"/>
              <a:t>2022/10/7</a:t>
            </a:fld>
            <a:endParaRPr lang="en-GB"/>
          </a:p>
        </p:txBody>
      </p:sp>
      <p:sp>
        <p:nvSpPr>
          <p:cNvPr id="17" name="Footer Placeholder 16"/>
          <p:cNvSpPr>
            <a:spLocks noGrp="1"/>
          </p:cNvSpPr>
          <p:nvPr>
            <p:ph type="ftr" sz="quarter" idx="11"/>
          </p:nvPr>
        </p:nvSpPr>
        <p:spPr>
          <a:xfrm>
            <a:off x="2085394" y="236556"/>
            <a:ext cx="5867400" cy="365125"/>
          </a:xfrm>
        </p:spPr>
        <p:txBody>
          <a:bodyPr/>
          <a:lstStyle>
            <a:lvl1pPr algn="r">
              <a:defRPr>
                <a:solidFill>
                  <a:schemeClr val="tx2"/>
                </a:solidFill>
              </a:defRPr>
            </a:lvl1pPr>
          </a:lstStyle>
          <a:p>
            <a:endParaRPr lang="en-GB">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3133F8D-FD11-4136-993B-483E3F549D70}" type="slidenum">
              <a:rPr lang="en-GB" smtClean="0">
                <a:solidFill>
                  <a:srgbClr val="EBDDC3"/>
                </a:solidFill>
              </a:rPr>
              <a:pPr/>
              <a:t>‹#›</a:t>
            </a:fld>
            <a:endParaRPr lang="en-GB">
              <a:solidFill>
                <a:srgbClr val="EBDDC3"/>
              </a:solidFill>
            </a:endParaRPr>
          </a:p>
        </p:txBody>
      </p:sp>
    </p:spTree>
    <p:extLst>
      <p:ext uri="{BB962C8B-B14F-4D97-AF65-F5344CB8AC3E}">
        <p14:creationId xmlns:p14="http://schemas.microsoft.com/office/powerpoint/2010/main" val="310576761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A210399-8225-4260-BACC-E6438118D7F4}" type="datetime1">
              <a:rPr lang="ja-JP" altLang="en-US" smtClean="0">
                <a:solidFill>
                  <a:srgbClr val="775F55"/>
                </a:solidFill>
              </a:rPr>
              <a:t>2022/10/7</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1925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1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0ED43C97-BFB2-4E47-8986-E1DB867284E5}" type="datetime1">
              <a:rPr lang="ja-JP" altLang="en-US" smtClean="0">
                <a:solidFill>
                  <a:srgbClr val="775F55"/>
                </a:solidFill>
              </a:rPr>
              <a:t>2022/10/7</a:t>
            </a:fld>
            <a:endParaRPr lang="en-GB">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p:txBody>
          <a:bodyPr/>
          <a:lstStyle/>
          <a:p>
            <a:endParaRPr lang="en-GB">
              <a:solidFill>
                <a:srgbClr val="775F55"/>
              </a:solidFill>
            </a:endParaRPr>
          </a:p>
        </p:txBody>
      </p:sp>
    </p:spTree>
    <p:extLst>
      <p:ext uri="{BB962C8B-B14F-4D97-AF65-F5344CB8AC3E}">
        <p14:creationId xmlns:p14="http://schemas.microsoft.com/office/powerpoint/2010/main" val="27600462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2"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C98140A4-A564-485D-B2C9-12CFC0659501}" type="datetime1">
              <a:rPr lang="ja-JP" altLang="en-US" smtClean="0">
                <a:solidFill>
                  <a:srgbClr val="775F55"/>
                </a:solidFill>
              </a:rPr>
              <a:t>2022/10/7</a:t>
            </a:fld>
            <a:endParaRPr lang="en-GB">
              <a:solidFill>
                <a:srgbClr val="775F55"/>
              </a:solidFill>
            </a:endParaRPr>
          </a:p>
        </p:txBody>
      </p:sp>
      <p:sp>
        <p:nvSpPr>
          <p:cNvPr id="10" name="Slide Number Placeholder 9"/>
          <p:cNvSpPr>
            <a:spLocks noGrp="1"/>
          </p:cNvSpPr>
          <p:nvPr>
            <p:ph type="sldNum" sz="quarter" idx="16"/>
          </p:nvPr>
        </p:nvSpPr>
        <p:spPr/>
        <p:txBody>
          <a:bodyPr rtlCol="0"/>
          <a:lstStyle/>
          <a:p>
            <a:fld id="{23133F8D-FD11-4136-993B-483E3F549D70}"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solidFill>
                <a:srgbClr val="775F55"/>
              </a:solidFill>
            </a:endParaRPr>
          </a:p>
        </p:txBody>
      </p:sp>
    </p:spTree>
    <p:extLst>
      <p:ext uri="{BB962C8B-B14F-4D97-AF65-F5344CB8AC3E}">
        <p14:creationId xmlns:p14="http://schemas.microsoft.com/office/powerpoint/2010/main" val="793920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1"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AF4D67D1-A3C8-4390-A5A8-E0412AA556CC}" type="datetime1">
              <a:rPr lang="ja-JP" altLang="en-US" smtClean="0">
                <a:solidFill>
                  <a:srgbClr val="775F55"/>
                </a:solidFill>
              </a:rPr>
              <a:t>2022/10/7</a:t>
            </a:fld>
            <a:endParaRPr lang="en-GB">
              <a:solidFill>
                <a:srgbClr val="775F55"/>
              </a:solidFill>
            </a:endParaRPr>
          </a:p>
        </p:txBody>
      </p:sp>
      <p:sp>
        <p:nvSpPr>
          <p:cNvPr id="12" name="Slide Number Placeholder 11"/>
          <p:cNvSpPr>
            <a:spLocks noGrp="1"/>
          </p:cNvSpPr>
          <p:nvPr>
            <p:ph type="sldNum" sz="quarter" idx="16"/>
          </p:nvPr>
        </p:nvSpPr>
        <p:spPr/>
        <p:txBody>
          <a:bodyPr rtlCol="0"/>
          <a:lstStyle/>
          <a:p>
            <a:fld id="{23133F8D-FD11-4136-993B-483E3F549D70}"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008432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89460F4-A3DA-4254-8ACD-94F448509F51}" type="datetime1">
              <a:rPr lang="ja-JP" altLang="en-US" smtClean="0">
                <a:solidFill>
                  <a:srgbClr val="775F55"/>
                </a:solidFill>
              </a:rPr>
              <a:t>2022/10/7</a:t>
            </a:fld>
            <a:endParaRPr lang="en-GB">
              <a:solidFill>
                <a:srgbClr val="775F55"/>
              </a:solidFill>
            </a:endParaRPr>
          </a:p>
        </p:txBody>
      </p:sp>
      <p:sp>
        <p:nvSpPr>
          <p:cNvPr id="4" name="Footer Placeholder 3"/>
          <p:cNvSpPr>
            <a:spLocks noGrp="1"/>
          </p:cNvSpPr>
          <p:nvPr>
            <p:ph type="ftr" sz="quarter" idx="11"/>
          </p:nvPr>
        </p:nvSpPr>
        <p:spPr/>
        <p:txBody>
          <a:bodyPr/>
          <a:lstStyle/>
          <a:p>
            <a:endParaRPr lang="en-GB">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2298756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283ACA-465D-43D2-A59B-857C05248C05}" type="datetime1">
              <a:rPr lang="ja-JP" altLang="en-US" smtClean="0">
                <a:solidFill>
                  <a:srgbClr val="775F55"/>
                </a:solidFill>
              </a:rPr>
              <a:t>2022/10/7</a:t>
            </a:fld>
            <a:endParaRPr lang="en-GB">
              <a:solidFill>
                <a:srgbClr val="775F55"/>
              </a:solidFill>
            </a:endParaRPr>
          </a:p>
        </p:txBody>
      </p:sp>
      <p:sp>
        <p:nvSpPr>
          <p:cNvPr id="3" name="Footer Placeholder 2"/>
          <p:cNvSpPr>
            <a:spLocks noGrp="1"/>
          </p:cNvSpPr>
          <p:nvPr>
            <p:ph type="ftr" sz="quarter" idx="11"/>
          </p:nvPr>
        </p:nvSpPr>
        <p:spPr/>
        <p:txBody>
          <a:bodyPr/>
          <a:lstStyle/>
          <a:p>
            <a:endParaRPr lang="en-GB">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3133F8D-FD11-4136-993B-483E3F549D70}" type="slidenum">
              <a:rPr lang="en-GB" smtClean="0">
                <a:solidFill>
                  <a:srgbClr val="775F55"/>
                </a:solidFill>
              </a:rPr>
              <a:pPr/>
              <a:t>‹#›</a:t>
            </a:fld>
            <a:endParaRPr lang="en-GB">
              <a:solidFill>
                <a:srgbClr val="775F55"/>
              </a:solidFill>
            </a:endParaRPr>
          </a:p>
        </p:txBody>
      </p:sp>
    </p:spTree>
    <p:extLst>
      <p:ext uri="{BB962C8B-B14F-4D97-AF65-F5344CB8AC3E}">
        <p14:creationId xmlns:p14="http://schemas.microsoft.com/office/powerpoint/2010/main" val="105382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正方形/長方形 6"/>
          <p:cNvSpPr/>
          <p:nvPr/>
        </p:nvSpPr>
        <p:spPr>
          <a:xfrm>
            <a:off x="2282891"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タイトル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ja-JP" altLang="en-US"/>
              <a:t>マスタ テキストの書式設定</a:t>
            </a:r>
          </a:p>
        </p:txBody>
      </p:sp>
      <p:sp>
        <p:nvSpPr>
          <p:cNvPr id="4" name="日付プレースホルダ 3"/>
          <p:cNvSpPr>
            <a:spLocks noGrp="1"/>
          </p:cNvSpPr>
          <p:nvPr>
            <p:ph type="dt" sz="half" idx="10"/>
          </p:nvPr>
        </p:nvSpPr>
        <p:spPr/>
        <p:txBody>
          <a:bodyPr/>
          <a:lstStyle/>
          <a:p>
            <a:fld id="{0FA1332D-741B-4F7F-98FF-EE1B94DE5AA3}"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6" name="スライド番号プレースホルダ 5"/>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
        <p:nvSpPr>
          <p:cNvPr id="10" name="正方形/長方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円/楕円 7"/>
          <p:cNvSpPr/>
          <p:nvPr/>
        </p:nvSpPr>
        <p:spPr>
          <a:xfrm>
            <a:off x="2172322"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
        <p:nvSpPr>
          <p:cNvPr id="9" name="円/楕円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kumimoji="0" lang="en-US">
              <a:solidFill>
                <a:prstClr val="black"/>
              </a:solidFill>
            </a:endParaRPr>
          </a:p>
        </p:txBody>
      </p:sp>
    </p:spTree>
    <p:extLst>
      <p:ext uri="{BB962C8B-B14F-4D97-AF65-F5344CB8AC3E}">
        <p14:creationId xmlns:p14="http://schemas.microsoft.com/office/powerpoint/2010/main" val="2367562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81B6E473-39C2-47A3-8549-7DA71CADD375}" type="datetime1">
              <a:rPr lang="ja-JP" altLang="en-US" smtClean="0">
                <a:solidFill>
                  <a:srgbClr val="775F55"/>
                </a:solidFill>
              </a:rPr>
              <a:t>2022/10/7</a:t>
            </a:fld>
            <a:endParaRPr lang="en-GB">
              <a:solidFill>
                <a:srgbClr val="775F55"/>
              </a:solidFill>
            </a:endParaRPr>
          </a:p>
        </p:txBody>
      </p:sp>
      <p:sp>
        <p:nvSpPr>
          <p:cNvPr id="6" name="Footer Placeholder 5"/>
          <p:cNvSpPr>
            <a:spLocks noGrp="1"/>
          </p:cNvSpPr>
          <p:nvPr>
            <p:ph type="ftr" sz="quarter" idx="11"/>
          </p:nvPr>
        </p:nvSpPr>
        <p:spPr/>
        <p:txBody>
          <a:bodyPr/>
          <a:lstStyle/>
          <a:p>
            <a:endParaRPr lang="en-GB">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3260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2" name="Date Placeholder 11"/>
          <p:cNvSpPr>
            <a:spLocks noGrp="1"/>
          </p:cNvSpPr>
          <p:nvPr>
            <p:ph type="dt" sz="half" idx="10"/>
          </p:nvPr>
        </p:nvSpPr>
        <p:spPr>
          <a:xfrm>
            <a:off x="6248400" y="6248422"/>
            <a:ext cx="2667000" cy="365125"/>
          </a:xfrm>
        </p:spPr>
        <p:txBody>
          <a:bodyPr rtlCol="0"/>
          <a:lstStyle/>
          <a:p>
            <a:fld id="{E8517384-F66B-4E5C-9DFA-EA40FF7298FF}" type="datetime1">
              <a:rPr lang="ja-JP" altLang="en-US" smtClean="0">
                <a:solidFill>
                  <a:srgbClr val="775F55"/>
                </a:solidFill>
              </a:rPr>
              <a:t>2022/10/7</a:t>
            </a:fld>
            <a:endParaRPr lang="en-GB">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a:xfrm>
            <a:off x="1600200" y="6248228"/>
            <a:ext cx="4572000" cy="365125"/>
          </a:xfrm>
        </p:spPr>
        <p:txBody>
          <a:bodyPr rtlCol="0"/>
          <a:lstStyle/>
          <a:p>
            <a:endParaRPr lang="en-GB">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27135872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0EBFBBD-A8DC-4F4D-8756-ED8AB0A94CB9}" type="datetime1">
              <a:rPr lang="ja-JP" altLang="en-US" smtClean="0">
                <a:solidFill>
                  <a:srgbClr val="775F55"/>
                </a:solidFill>
              </a:rPr>
              <a:t>2022/10/7</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2195057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16"/>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24"/>
            <a:ext cx="2209800" cy="365125"/>
          </a:xfrm>
        </p:spPr>
        <p:txBody>
          <a:bodyPr/>
          <a:lstStyle/>
          <a:p>
            <a:fld id="{822EAD51-9C96-4360-8686-954CC0E09EF5}" type="datetime1">
              <a:rPr lang="ja-JP" altLang="en-US" smtClean="0">
                <a:solidFill>
                  <a:srgbClr val="775F55"/>
                </a:solidFill>
              </a:rPr>
              <a:t>2022/10/7</a:t>
            </a:fld>
            <a:endParaRPr lang="en-GB">
              <a:solidFill>
                <a:srgbClr val="775F55"/>
              </a:solidFill>
            </a:endParaRPr>
          </a:p>
        </p:txBody>
      </p:sp>
      <p:sp>
        <p:nvSpPr>
          <p:cNvPr id="5" name="Footer Placeholder 4"/>
          <p:cNvSpPr>
            <a:spLocks noGrp="1"/>
          </p:cNvSpPr>
          <p:nvPr>
            <p:ph type="ftr" sz="quarter" idx="11"/>
          </p:nvPr>
        </p:nvSpPr>
        <p:spPr>
          <a:xfrm>
            <a:off x="457212" y="6248229"/>
            <a:ext cx="5573483" cy="365125"/>
          </a:xfrm>
        </p:spPr>
        <p:txBody>
          <a:bodyPr/>
          <a:lstStyle/>
          <a:p>
            <a:endParaRPr lang="en-GB">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6" name="Slide Number Placeholder 5"/>
          <p:cNvSpPr>
            <a:spLocks noGrp="1"/>
          </p:cNvSpPr>
          <p:nvPr>
            <p:ph type="sldNum" sz="quarter" idx="12"/>
          </p:nvPr>
        </p:nvSpPr>
        <p:spPr>
          <a:xfrm rot="5400000">
            <a:off x="5989638" y="144471"/>
            <a:ext cx="533400" cy="244476"/>
          </a:xfrm>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208320435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89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170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537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320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12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698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435608" y="274320"/>
            <a:ext cx="7498080" cy="1143000"/>
          </a:xfrm>
        </p:spPr>
        <p:txBody>
          <a:bodyPr/>
          <a:lstStyle/>
          <a:p>
            <a:r>
              <a:rPr kumimoji="0" lang="ja-JP" altLang="en-US"/>
              <a:t>マスタ タイトルの書式設定</a:t>
            </a:r>
            <a:endParaRPr kumimoji="0" lang="en-US"/>
          </a:p>
        </p:txBody>
      </p:sp>
      <p:sp>
        <p:nvSpPr>
          <p:cNvPr id="3" name="コンテンツ プレースホル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0306F3A5-8927-4968-9B71-B4072E2F4727}"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7" name="スライド番号プレースホルダ 6"/>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4068739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6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892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781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168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22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659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B4FD7773-1C7E-4AF5-A7E5-FD1A68877C5D}" type="datetime1">
              <a:rPr lang="ja-JP" altLang="en-US" smtClean="0"/>
              <a:t>2022/10/7</a:t>
            </a:fld>
            <a:endParaRPr lang="en-GB"/>
          </a:p>
        </p:txBody>
      </p:sp>
      <p:sp>
        <p:nvSpPr>
          <p:cNvPr id="17" name="Footer Placeholder 16"/>
          <p:cNvSpPr>
            <a:spLocks noGrp="1"/>
          </p:cNvSpPr>
          <p:nvPr>
            <p:ph type="ftr" sz="quarter" idx="11"/>
          </p:nvPr>
        </p:nvSpPr>
        <p:spPr>
          <a:xfrm>
            <a:off x="2085394" y="236556"/>
            <a:ext cx="5867400" cy="365125"/>
          </a:xfrm>
        </p:spPr>
        <p:txBody>
          <a:bodyPr/>
          <a:lstStyle>
            <a:lvl1pPr algn="r">
              <a:defRPr>
                <a:solidFill>
                  <a:schemeClr val="tx2"/>
                </a:solidFill>
              </a:defRPr>
            </a:lvl1pPr>
          </a:lstStyle>
          <a:p>
            <a:endParaRPr lang="en-GB">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3133F8D-FD11-4136-993B-483E3F549D70}" type="slidenum">
              <a:rPr lang="en-GB" smtClean="0">
                <a:solidFill>
                  <a:srgbClr val="EBDDC3"/>
                </a:solidFill>
              </a:rPr>
              <a:pPr/>
              <a:t>‹#›</a:t>
            </a:fld>
            <a:endParaRPr lang="en-GB">
              <a:solidFill>
                <a:srgbClr val="EBDDC3"/>
              </a:solidFill>
            </a:endParaRPr>
          </a:p>
        </p:txBody>
      </p:sp>
    </p:spTree>
    <p:extLst>
      <p:ext uri="{BB962C8B-B14F-4D97-AF65-F5344CB8AC3E}">
        <p14:creationId xmlns:p14="http://schemas.microsoft.com/office/powerpoint/2010/main" val="2253911729"/>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E2CD27E5-643C-4CDC-A9E7-CF7F9A216059}" type="datetime1">
              <a:rPr lang="ja-JP" altLang="en-US" smtClean="0">
                <a:solidFill>
                  <a:srgbClr val="775F55"/>
                </a:solidFill>
              </a:rPr>
              <a:t>2022/10/7</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31812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1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F8BBF072-74A9-4659-82DB-DDD0A9E0953D}" type="datetime1">
              <a:rPr lang="ja-JP" altLang="en-US" smtClean="0">
                <a:solidFill>
                  <a:srgbClr val="775F55"/>
                </a:solidFill>
              </a:rPr>
              <a:t>2022/10/7</a:t>
            </a:fld>
            <a:endParaRPr lang="en-GB">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p:txBody>
          <a:bodyPr/>
          <a:lstStyle/>
          <a:p>
            <a:endParaRPr lang="en-GB">
              <a:solidFill>
                <a:srgbClr val="775F55"/>
              </a:solidFill>
            </a:endParaRPr>
          </a:p>
        </p:txBody>
      </p:sp>
    </p:spTree>
    <p:extLst>
      <p:ext uri="{BB962C8B-B14F-4D97-AF65-F5344CB8AC3E}">
        <p14:creationId xmlns:p14="http://schemas.microsoft.com/office/powerpoint/2010/main" val="21689157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2"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1BEC081A-7A49-42E2-AA6A-E4E7D6C4AF9F}" type="datetime1">
              <a:rPr lang="ja-JP" altLang="en-US" smtClean="0">
                <a:solidFill>
                  <a:srgbClr val="775F55"/>
                </a:solidFill>
              </a:rPr>
              <a:t>2022/10/7</a:t>
            </a:fld>
            <a:endParaRPr lang="en-GB">
              <a:solidFill>
                <a:srgbClr val="775F55"/>
              </a:solidFill>
            </a:endParaRPr>
          </a:p>
        </p:txBody>
      </p:sp>
      <p:sp>
        <p:nvSpPr>
          <p:cNvPr id="10" name="Slide Number Placeholder 9"/>
          <p:cNvSpPr>
            <a:spLocks noGrp="1"/>
          </p:cNvSpPr>
          <p:nvPr>
            <p:ph type="sldNum" sz="quarter" idx="16"/>
          </p:nvPr>
        </p:nvSpPr>
        <p:spPr/>
        <p:txBody>
          <a:bodyPr rtlCol="0"/>
          <a:lstStyle/>
          <a:p>
            <a:fld id="{23133F8D-FD11-4136-993B-483E3F549D70}"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solidFill>
                <a:srgbClr val="775F55"/>
              </a:solidFill>
            </a:endParaRPr>
          </a:p>
        </p:txBody>
      </p:sp>
    </p:spTree>
    <p:extLst>
      <p:ext uri="{BB962C8B-B14F-4D97-AF65-F5344CB8AC3E}">
        <p14:creationId xmlns:p14="http://schemas.microsoft.com/office/powerpoint/2010/main" val="286522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63441"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63441"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p:txBody>
          <a:bodyPr/>
          <a:lstStyle/>
          <a:p>
            <a:fld id="{07B2A85E-DE9F-4983-9B3F-08406410658B}"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8" name="フッター プレースホルダ 7"/>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9" name="スライド番号プレースホルダ 8"/>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3633137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1"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07B8E9E3-3457-4262-AF6E-92EDDB7F3E81}" type="datetime1">
              <a:rPr lang="ja-JP" altLang="en-US" smtClean="0">
                <a:solidFill>
                  <a:srgbClr val="775F55"/>
                </a:solidFill>
              </a:rPr>
              <a:t>2022/10/7</a:t>
            </a:fld>
            <a:endParaRPr lang="en-GB">
              <a:solidFill>
                <a:srgbClr val="775F55"/>
              </a:solidFill>
            </a:endParaRPr>
          </a:p>
        </p:txBody>
      </p:sp>
      <p:sp>
        <p:nvSpPr>
          <p:cNvPr id="12" name="Slide Number Placeholder 11"/>
          <p:cNvSpPr>
            <a:spLocks noGrp="1"/>
          </p:cNvSpPr>
          <p:nvPr>
            <p:ph type="sldNum" sz="quarter" idx="16"/>
          </p:nvPr>
        </p:nvSpPr>
        <p:spPr/>
        <p:txBody>
          <a:bodyPr rtlCol="0"/>
          <a:lstStyle/>
          <a:p>
            <a:fld id="{23133F8D-FD11-4136-993B-483E3F549D70}"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715444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B8B4C0F-3844-4B00-A9F3-F1389ADCA219}" type="datetime1">
              <a:rPr lang="ja-JP" altLang="en-US" smtClean="0">
                <a:solidFill>
                  <a:srgbClr val="775F55"/>
                </a:solidFill>
              </a:rPr>
              <a:t>2022/10/7</a:t>
            </a:fld>
            <a:endParaRPr lang="en-GB">
              <a:solidFill>
                <a:srgbClr val="775F55"/>
              </a:solidFill>
            </a:endParaRPr>
          </a:p>
        </p:txBody>
      </p:sp>
      <p:sp>
        <p:nvSpPr>
          <p:cNvPr id="4" name="Footer Placeholder 3"/>
          <p:cNvSpPr>
            <a:spLocks noGrp="1"/>
          </p:cNvSpPr>
          <p:nvPr>
            <p:ph type="ftr" sz="quarter" idx="11"/>
          </p:nvPr>
        </p:nvSpPr>
        <p:spPr/>
        <p:txBody>
          <a:bodyPr/>
          <a:lstStyle/>
          <a:p>
            <a:endParaRPr lang="en-GB">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1358925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CDA14-C268-435D-BD78-B058D75B2FCE}" type="datetime1">
              <a:rPr lang="ja-JP" altLang="en-US" smtClean="0">
                <a:solidFill>
                  <a:srgbClr val="775F55"/>
                </a:solidFill>
              </a:rPr>
              <a:t>2022/10/7</a:t>
            </a:fld>
            <a:endParaRPr lang="en-GB">
              <a:solidFill>
                <a:srgbClr val="775F55"/>
              </a:solidFill>
            </a:endParaRPr>
          </a:p>
        </p:txBody>
      </p:sp>
      <p:sp>
        <p:nvSpPr>
          <p:cNvPr id="3" name="Footer Placeholder 2"/>
          <p:cNvSpPr>
            <a:spLocks noGrp="1"/>
          </p:cNvSpPr>
          <p:nvPr>
            <p:ph type="ftr" sz="quarter" idx="11"/>
          </p:nvPr>
        </p:nvSpPr>
        <p:spPr/>
        <p:txBody>
          <a:bodyPr/>
          <a:lstStyle/>
          <a:p>
            <a:endParaRPr lang="en-GB">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3133F8D-FD11-4136-993B-483E3F549D70}" type="slidenum">
              <a:rPr lang="en-GB" smtClean="0">
                <a:solidFill>
                  <a:srgbClr val="775F55"/>
                </a:solidFill>
              </a:rPr>
              <a:pPr/>
              <a:t>‹#›</a:t>
            </a:fld>
            <a:endParaRPr lang="en-GB">
              <a:solidFill>
                <a:srgbClr val="775F55"/>
              </a:solidFill>
            </a:endParaRPr>
          </a:p>
        </p:txBody>
      </p:sp>
    </p:spTree>
    <p:extLst>
      <p:ext uri="{BB962C8B-B14F-4D97-AF65-F5344CB8AC3E}">
        <p14:creationId xmlns:p14="http://schemas.microsoft.com/office/powerpoint/2010/main" val="3204944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54751E67-FF7C-4600-A6C9-CFB83AFEE118}" type="datetime1">
              <a:rPr lang="ja-JP" altLang="en-US" smtClean="0">
                <a:solidFill>
                  <a:srgbClr val="775F55"/>
                </a:solidFill>
              </a:rPr>
              <a:t>2022/10/7</a:t>
            </a:fld>
            <a:endParaRPr lang="en-GB">
              <a:solidFill>
                <a:srgbClr val="775F55"/>
              </a:solidFill>
            </a:endParaRPr>
          </a:p>
        </p:txBody>
      </p:sp>
      <p:sp>
        <p:nvSpPr>
          <p:cNvPr id="6" name="Footer Placeholder 5"/>
          <p:cNvSpPr>
            <a:spLocks noGrp="1"/>
          </p:cNvSpPr>
          <p:nvPr>
            <p:ph type="ftr" sz="quarter" idx="11"/>
          </p:nvPr>
        </p:nvSpPr>
        <p:spPr/>
        <p:txBody>
          <a:bodyPr/>
          <a:lstStyle/>
          <a:p>
            <a:endParaRPr lang="en-GB">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798257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2" name="Date Placeholder 11"/>
          <p:cNvSpPr>
            <a:spLocks noGrp="1"/>
          </p:cNvSpPr>
          <p:nvPr>
            <p:ph type="dt" sz="half" idx="10"/>
          </p:nvPr>
        </p:nvSpPr>
        <p:spPr>
          <a:xfrm>
            <a:off x="6248400" y="6248422"/>
            <a:ext cx="2667000" cy="365125"/>
          </a:xfrm>
        </p:spPr>
        <p:txBody>
          <a:bodyPr rtlCol="0"/>
          <a:lstStyle/>
          <a:p>
            <a:fld id="{2D665639-613E-467A-B3F7-B041817382D9}" type="datetime1">
              <a:rPr lang="ja-JP" altLang="en-US" smtClean="0">
                <a:solidFill>
                  <a:srgbClr val="775F55"/>
                </a:solidFill>
              </a:rPr>
              <a:t>2022/10/7</a:t>
            </a:fld>
            <a:endParaRPr lang="en-GB">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a:xfrm>
            <a:off x="1600200" y="6248228"/>
            <a:ext cx="4572000" cy="365125"/>
          </a:xfrm>
        </p:spPr>
        <p:txBody>
          <a:bodyPr rtlCol="0"/>
          <a:lstStyle/>
          <a:p>
            <a:endParaRPr lang="en-GB">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08308519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8A28CE8-7579-4984-89CA-82AFEA30759B}" type="datetime1">
              <a:rPr lang="ja-JP" altLang="en-US" smtClean="0">
                <a:solidFill>
                  <a:srgbClr val="775F55"/>
                </a:solidFill>
              </a:rPr>
              <a:t>2022/10/7</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4006471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16"/>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24"/>
            <a:ext cx="2209800" cy="365125"/>
          </a:xfrm>
        </p:spPr>
        <p:txBody>
          <a:bodyPr/>
          <a:lstStyle/>
          <a:p>
            <a:fld id="{54AB2AE9-B94B-4EB0-8E8C-7092305D4C4F}" type="datetime1">
              <a:rPr lang="ja-JP" altLang="en-US" smtClean="0">
                <a:solidFill>
                  <a:srgbClr val="775F55"/>
                </a:solidFill>
              </a:rPr>
              <a:t>2022/10/7</a:t>
            </a:fld>
            <a:endParaRPr lang="en-GB">
              <a:solidFill>
                <a:srgbClr val="775F55"/>
              </a:solidFill>
            </a:endParaRPr>
          </a:p>
        </p:txBody>
      </p:sp>
      <p:sp>
        <p:nvSpPr>
          <p:cNvPr id="5" name="Footer Placeholder 4"/>
          <p:cNvSpPr>
            <a:spLocks noGrp="1"/>
          </p:cNvSpPr>
          <p:nvPr>
            <p:ph type="ftr" sz="quarter" idx="11"/>
          </p:nvPr>
        </p:nvSpPr>
        <p:spPr>
          <a:xfrm>
            <a:off x="457212" y="6248229"/>
            <a:ext cx="5573483" cy="365125"/>
          </a:xfrm>
        </p:spPr>
        <p:txBody>
          <a:bodyPr/>
          <a:lstStyle/>
          <a:p>
            <a:endParaRPr lang="en-GB">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6" name="Slide Number Placeholder 5"/>
          <p:cNvSpPr>
            <a:spLocks noGrp="1"/>
          </p:cNvSpPr>
          <p:nvPr>
            <p:ph type="sldNum" sz="quarter" idx="12"/>
          </p:nvPr>
        </p:nvSpPr>
        <p:spPr>
          <a:xfrm rot="5400000">
            <a:off x="5989638" y="144471"/>
            <a:ext cx="533400" cy="244476"/>
          </a:xfrm>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9571978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8663414-9144-4EF2-8837-7FCFB2544343}" type="datetime1">
              <a:rPr kumimoji="1" lang="ja-JP" altLang="en-US" smtClean="0"/>
              <a:t>2022/10/7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29989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4F3BB6-6922-4BAF-91BB-F726F3014B8B}" type="datetime1">
              <a:rPr kumimoji="1" lang="ja-JP" altLang="en-US" smtClean="0"/>
              <a:t>2022/10/7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306087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4F71E95-E6BC-4326-8A70-46DAB13BCB6D}" type="datetime1">
              <a:rPr kumimoji="1" lang="ja-JP" altLang="en-US" smtClean="0"/>
              <a:t>2022/10/7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13548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435608" y="274320"/>
            <a:ext cx="7498080" cy="1143000"/>
          </a:xfrm>
        </p:spPr>
        <p:txBody>
          <a:bodyPr anchor="ctr"/>
          <a:lstStyle/>
          <a:p>
            <a:r>
              <a:rPr kumimoji="0" lang="ja-JP" altLang="en-US"/>
              <a:t>マスタ タイトルの書式設定</a:t>
            </a:r>
            <a:endParaRPr kumimoji="0" lang="en-US"/>
          </a:p>
        </p:txBody>
      </p:sp>
      <p:sp>
        <p:nvSpPr>
          <p:cNvPr id="3" name="日付プレースホルダ 2"/>
          <p:cNvSpPr>
            <a:spLocks noGrp="1"/>
          </p:cNvSpPr>
          <p:nvPr>
            <p:ph type="dt" sz="half" idx="10"/>
          </p:nvPr>
        </p:nvSpPr>
        <p:spPr/>
        <p:txBody>
          <a:bodyPr/>
          <a:lstStyle/>
          <a:p>
            <a:fld id="{EEB49094-47FC-45E3-932B-42EB7F13257C}"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4" name="フッター プレースホルダ 3"/>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5" name="スライド番号プレースホルダ 4"/>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2851846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FCE89A4-F35C-410D-A410-3F4639E20508}" type="datetime1">
              <a:rPr kumimoji="1" lang="ja-JP" altLang="en-US" smtClean="0"/>
              <a:t>2022/10/7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24765656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852BA53-7BEA-42D8-AD96-3B6572A2EB2E}" type="datetime1">
              <a:rPr kumimoji="1" lang="ja-JP" altLang="en-US" smtClean="0"/>
              <a:t>2022/10/7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825180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DFA4D6C-1C37-4004-B676-D8A4D2F19D40}" type="datetime1">
              <a:rPr kumimoji="1" lang="ja-JP" altLang="en-US" smtClean="0"/>
              <a:t>2022/10/7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39455736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0BB1546-136D-4581-BD68-4F0B3692311A}" type="datetime1">
              <a:rPr kumimoji="1" lang="ja-JP" altLang="en-US" smtClean="0"/>
              <a:t>2022/10/7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382598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A2374C3-01F3-46AD-84BE-2396FDFDFAB1}" type="datetime1">
              <a:rPr kumimoji="1" lang="ja-JP" altLang="en-US" smtClean="0"/>
              <a:t>2022/10/7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406599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76D9061-BEC3-49D2-AA26-E4FC94AE50FF}" type="datetime1">
              <a:rPr kumimoji="1" lang="ja-JP" altLang="en-US" smtClean="0"/>
              <a:t>2022/10/7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416098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1BC6DA2-E89C-48D4-9124-2333CE010454}" type="datetime1">
              <a:rPr kumimoji="1" lang="ja-JP" altLang="en-US" smtClean="0"/>
              <a:t>2022/10/7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0099370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7B7101B-C1D3-4D0A-A216-240249D3D92C}" type="datetime1">
              <a:rPr kumimoji="1" lang="ja-JP" altLang="en-US" smtClean="0"/>
              <a:t>2022/10/7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5436652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7591117-3570-4C99-9340-BA4A1DBFB66A}" type="datetime1">
              <a:rPr lang="ja-JP" altLang="en-US" smtClean="0"/>
              <a:t>2022/10/7</a:t>
            </a:fld>
            <a:endParaRPr lang="en-GB"/>
          </a:p>
        </p:txBody>
      </p:sp>
      <p:sp>
        <p:nvSpPr>
          <p:cNvPr id="17" name="Footer Placeholder 16"/>
          <p:cNvSpPr>
            <a:spLocks noGrp="1"/>
          </p:cNvSpPr>
          <p:nvPr>
            <p:ph type="ftr" sz="quarter" idx="11"/>
          </p:nvPr>
        </p:nvSpPr>
        <p:spPr>
          <a:xfrm>
            <a:off x="2085394" y="236568"/>
            <a:ext cx="5867400" cy="365125"/>
          </a:xfrm>
        </p:spPr>
        <p:txBody>
          <a:bodyPr/>
          <a:lstStyle>
            <a:lvl1pPr algn="r">
              <a:defRPr>
                <a:solidFill>
                  <a:schemeClr val="tx2"/>
                </a:solidFill>
              </a:defRPr>
            </a:lvl1pPr>
          </a:lstStyle>
          <a:p>
            <a:endParaRPr lang="en-GB">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3133F8D-FD11-4136-993B-483E3F549D70}" type="slidenum">
              <a:rPr lang="en-GB" smtClean="0">
                <a:solidFill>
                  <a:srgbClr val="EBDDC3"/>
                </a:solidFill>
              </a:rPr>
              <a:pPr/>
              <a:t>‹#›</a:t>
            </a:fld>
            <a:endParaRPr lang="en-GB">
              <a:solidFill>
                <a:srgbClr val="EBDDC3"/>
              </a:solidFill>
            </a:endParaRPr>
          </a:p>
        </p:txBody>
      </p:sp>
    </p:spTree>
    <p:extLst>
      <p:ext uri="{BB962C8B-B14F-4D97-AF65-F5344CB8AC3E}">
        <p14:creationId xmlns:p14="http://schemas.microsoft.com/office/powerpoint/2010/main" val="4140834897"/>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34AD21A-2533-49A7-AE7A-5D0F81F4C3B7}" type="datetime1">
              <a:rPr lang="ja-JP" altLang="en-US" smtClean="0">
                <a:solidFill>
                  <a:srgbClr val="775F55"/>
                </a:solidFill>
              </a:rPr>
              <a:t>2022/10/7</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4844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p:cNvSpPr/>
          <p:nvPr/>
        </p:nvSpPr>
        <p:spPr>
          <a:xfrm>
            <a:off x="1014985"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日付プレースホルダ 1"/>
          <p:cNvSpPr>
            <a:spLocks noGrp="1"/>
          </p:cNvSpPr>
          <p:nvPr>
            <p:ph type="dt" sz="half" idx="10"/>
          </p:nvPr>
        </p:nvSpPr>
        <p:spPr/>
        <p:txBody>
          <a:bodyPr/>
          <a:lstStyle/>
          <a:p>
            <a:fld id="{76AA4270-5C23-4AF1-A01E-4727503E5DF0}"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3" name="フッター プレースホルダ 2"/>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4" name="スライド番号プレースホルダ 3"/>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
        <p:nvSpPr>
          <p:cNvPr id="6" name="正方形/長方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Tree>
    <p:extLst>
      <p:ext uri="{BB962C8B-B14F-4D97-AF65-F5344CB8AC3E}">
        <p14:creationId xmlns:p14="http://schemas.microsoft.com/office/powerpoint/2010/main" val="18391796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17"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F7DC258-F2E8-4635-A8DF-FDECC20C9C49}" type="datetime1">
              <a:rPr lang="ja-JP" altLang="en-US" smtClean="0">
                <a:solidFill>
                  <a:srgbClr val="775F55"/>
                </a:solidFill>
              </a:rPr>
              <a:t>2022/10/7</a:t>
            </a:fld>
            <a:endParaRPr lang="en-GB">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p:txBody>
          <a:bodyPr/>
          <a:lstStyle/>
          <a:p>
            <a:endParaRPr lang="en-GB">
              <a:solidFill>
                <a:srgbClr val="775F55"/>
              </a:solidFill>
            </a:endParaRPr>
          </a:p>
        </p:txBody>
      </p:sp>
    </p:spTree>
    <p:extLst>
      <p:ext uri="{BB962C8B-B14F-4D97-AF65-F5344CB8AC3E}">
        <p14:creationId xmlns:p14="http://schemas.microsoft.com/office/powerpoint/2010/main" val="127483002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2"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044DC381-7FB3-4EAD-87E3-70F59CD21C14}" type="datetime1">
              <a:rPr lang="ja-JP" altLang="en-US" smtClean="0">
                <a:solidFill>
                  <a:srgbClr val="775F55"/>
                </a:solidFill>
              </a:rPr>
              <a:t>2022/10/7</a:t>
            </a:fld>
            <a:endParaRPr lang="en-GB">
              <a:solidFill>
                <a:srgbClr val="775F55"/>
              </a:solidFill>
            </a:endParaRPr>
          </a:p>
        </p:txBody>
      </p:sp>
      <p:sp>
        <p:nvSpPr>
          <p:cNvPr id="10" name="Slide Number Placeholder 9"/>
          <p:cNvSpPr>
            <a:spLocks noGrp="1"/>
          </p:cNvSpPr>
          <p:nvPr>
            <p:ph type="sldNum" sz="quarter" idx="16"/>
          </p:nvPr>
        </p:nvSpPr>
        <p:spPr/>
        <p:txBody>
          <a:bodyPr rtlCol="0"/>
          <a:lstStyle/>
          <a:p>
            <a:fld id="{23133F8D-FD11-4136-993B-483E3F549D70}"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solidFill>
                <a:srgbClr val="775F55"/>
              </a:solidFill>
            </a:endParaRPr>
          </a:p>
        </p:txBody>
      </p:sp>
    </p:spTree>
    <p:extLst>
      <p:ext uri="{BB962C8B-B14F-4D97-AF65-F5344CB8AC3E}">
        <p14:creationId xmlns:p14="http://schemas.microsoft.com/office/powerpoint/2010/main" val="22343750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1"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8EDFD682-4778-4193-A136-FAA9A438B962}" type="datetime1">
              <a:rPr lang="ja-JP" altLang="en-US" smtClean="0">
                <a:solidFill>
                  <a:srgbClr val="775F55"/>
                </a:solidFill>
              </a:rPr>
              <a:t>2022/10/7</a:t>
            </a:fld>
            <a:endParaRPr lang="en-GB">
              <a:solidFill>
                <a:srgbClr val="775F55"/>
              </a:solidFill>
            </a:endParaRPr>
          </a:p>
        </p:txBody>
      </p:sp>
      <p:sp>
        <p:nvSpPr>
          <p:cNvPr id="12" name="Slide Number Placeholder 11"/>
          <p:cNvSpPr>
            <a:spLocks noGrp="1"/>
          </p:cNvSpPr>
          <p:nvPr>
            <p:ph type="sldNum" sz="quarter" idx="16"/>
          </p:nvPr>
        </p:nvSpPr>
        <p:spPr/>
        <p:txBody>
          <a:bodyPr rtlCol="0"/>
          <a:lstStyle/>
          <a:p>
            <a:fld id="{23133F8D-FD11-4136-993B-483E3F549D70}"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601201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566BB28-CE22-435A-B25F-199B8EE3B1C6}" type="datetime1">
              <a:rPr lang="ja-JP" altLang="en-US" smtClean="0">
                <a:solidFill>
                  <a:srgbClr val="775F55"/>
                </a:solidFill>
              </a:rPr>
              <a:t>2022/10/7</a:t>
            </a:fld>
            <a:endParaRPr lang="en-GB">
              <a:solidFill>
                <a:srgbClr val="775F55"/>
              </a:solidFill>
            </a:endParaRPr>
          </a:p>
        </p:txBody>
      </p:sp>
      <p:sp>
        <p:nvSpPr>
          <p:cNvPr id="4" name="Footer Placeholder 3"/>
          <p:cNvSpPr>
            <a:spLocks noGrp="1"/>
          </p:cNvSpPr>
          <p:nvPr>
            <p:ph type="ftr" sz="quarter" idx="11"/>
          </p:nvPr>
        </p:nvSpPr>
        <p:spPr/>
        <p:txBody>
          <a:bodyPr/>
          <a:lstStyle/>
          <a:p>
            <a:endParaRPr lang="en-GB">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17261849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06CFA6-11B7-4A89-8F63-D4D3838A3730}" type="datetime1">
              <a:rPr lang="ja-JP" altLang="en-US" smtClean="0">
                <a:solidFill>
                  <a:srgbClr val="775F55"/>
                </a:solidFill>
              </a:rPr>
              <a:t>2022/10/7</a:t>
            </a:fld>
            <a:endParaRPr lang="en-GB">
              <a:solidFill>
                <a:srgbClr val="775F55"/>
              </a:solidFill>
            </a:endParaRPr>
          </a:p>
        </p:txBody>
      </p:sp>
      <p:sp>
        <p:nvSpPr>
          <p:cNvPr id="3" name="Footer Placeholder 2"/>
          <p:cNvSpPr>
            <a:spLocks noGrp="1"/>
          </p:cNvSpPr>
          <p:nvPr>
            <p:ph type="ftr" sz="quarter" idx="11"/>
          </p:nvPr>
        </p:nvSpPr>
        <p:spPr/>
        <p:txBody>
          <a:bodyPr/>
          <a:lstStyle/>
          <a:p>
            <a:endParaRPr lang="en-GB">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3133F8D-FD11-4136-993B-483E3F549D70}" type="slidenum">
              <a:rPr lang="en-GB" smtClean="0">
                <a:solidFill>
                  <a:srgbClr val="775F55"/>
                </a:solidFill>
              </a:rPr>
              <a:pPr/>
              <a:t>‹#›</a:t>
            </a:fld>
            <a:endParaRPr lang="en-GB">
              <a:solidFill>
                <a:srgbClr val="775F55"/>
              </a:solidFill>
            </a:endParaRPr>
          </a:p>
        </p:txBody>
      </p:sp>
    </p:spTree>
    <p:extLst>
      <p:ext uri="{BB962C8B-B14F-4D97-AF65-F5344CB8AC3E}">
        <p14:creationId xmlns:p14="http://schemas.microsoft.com/office/powerpoint/2010/main" val="909584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949EB191-4615-4DBD-A898-D88B45A424E0}" type="datetime1">
              <a:rPr lang="ja-JP" altLang="en-US" smtClean="0">
                <a:solidFill>
                  <a:srgbClr val="775F55"/>
                </a:solidFill>
              </a:rPr>
              <a:t>2022/10/7</a:t>
            </a:fld>
            <a:endParaRPr lang="en-GB">
              <a:solidFill>
                <a:srgbClr val="775F55"/>
              </a:solidFill>
            </a:endParaRPr>
          </a:p>
        </p:txBody>
      </p:sp>
      <p:sp>
        <p:nvSpPr>
          <p:cNvPr id="6" name="Footer Placeholder 5"/>
          <p:cNvSpPr>
            <a:spLocks noGrp="1"/>
          </p:cNvSpPr>
          <p:nvPr>
            <p:ph type="ftr" sz="quarter" idx="11"/>
          </p:nvPr>
        </p:nvSpPr>
        <p:spPr/>
        <p:txBody>
          <a:bodyPr/>
          <a:lstStyle/>
          <a:p>
            <a:endParaRPr lang="en-GB">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3133F8D-FD11-4136-993B-483E3F549D70}"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5894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2" name="Date Placeholder 11"/>
          <p:cNvSpPr>
            <a:spLocks noGrp="1"/>
          </p:cNvSpPr>
          <p:nvPr>
            <p:ph type="dt" sz="half" idx="10"/>
          </p:nvPr>
        </p:nvSpPr>
        <p:spPr>
          <a:xfrm>
            <a:off x="6248400" y="6248434"/>
            <a:ext cx="2667000" cy="365125"/>
          </a:xfrm>
        </p:spPr>
        <p:txBody>
          <a:bodyPr rtlCol="0"/>
          <a:lstStyle/>
          <a:p>
            <a:fld id="{45C1F785-CA3C-449E-BDA0-315015E57022}" type="datetime1">
              <a:rPr lang="ja-JP" altLang="en-US" smtClean="0">
                <a:solidFill>
                  <a:srgbClr val="775F55"/>
                </a:solidFill>
              </a:rPr>
              <a:t>2022/10/7</a:t>
            </a:fld>
            <a:endParaRPr lang="en-GB">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3133F8D-FD11-4136-993B-483E3F549D70}" type="slidenum">
              <a:rPr lang="en-GB" smtClean="0"/>
              <a:pPr/>
              <a:t>‹#›</a:t>
            </a:fld>
            <a:endParaRPr lang="en-GB"/>
          </a:p>
        </p:txBody>
      </p:sp>
      <p:sp>
        <p:nvSpPr>
          <p:cNvPr id="14" name="Footer Placeholder 13"/>
          <p:cNvSpPr>
            <a:spLocks noGrp="1"/>
          </p:cNvSpPr>
          <p:nvPr>
            <p:ph type="ftr" sz="quarter" idx="12"/>
          </p:nvPr>
        </p:nvSpPr>
        <p:spPr>
          <a:xfrm>
            <a:off x="1600200" y="6248240"/>
            <a:ext cx="4572000" cy="365125"/>
          </a:xfrm>
        </p:spPr>
        <p:txBody>
          <a:bodyPr rtlCol="0"/>
          <a:lstStyle/>
          <a:p>
            <a:endParaRPr lang="en-GB">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952732713"/>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923EF99-244B-49F5-BD58-C04B2F77A653}" type="datetime1">
              <a:rPr lang="ja-JP" altLang="en-US" smtClean="0">
                <a:solidFill>
                  <a:srgbClr val="775F55"/>
                </a:solidFill>
              </a:rPr>
              <a:t>2022/10/7</a:t>
            </a:fld>
            <a:endParaRPr lang="en-GB">
              <a:solidFill>
                <a:srgbClr val="775F55"/>
              </a:solidFill>
            </a:endParaRPr>
          </a:p>
        </p:txBody>
      </p:sp>
      <p:sp>
        <p:nvSpPr>
          <p:cNvPr id="5" name="Footer Placeholder 4"/>
          <p:cNvSpPr>
            <a:spLocks noGrp="1"/>
          </p:cNvSpPr>
          <p:nvPr>
            <p:ph type="ftr" sz="quarter" idx="11"/>
          </p:nvPr>
        </p:nvSpPr>
        <p:spPr/>
        <p:txBody>
          <a:bodyPr/>
          <a:lstStyle/>
          <a:p>
            <a:endParaRPr lang="en-GB">
              <a:solidFill>
                <a:srgbClr val="775F55"/>
              </a:solidFill>
            </a:endParaRPr>
          </a:p>
        </p:txBody>
      </p:sp>
      <p:sp>
        <p:nvSpPr>
          <p:cNvPr id="6" name="Slide Number Placeholder 5"/>
          <p:cNvSpPr>
            <a:spLocks noGrp="1"/>
          </p:cNvSpPr>
          <p:nvPr>
            <p:ph type="sldNum" sz="quarter" idx="12"/>
          </p:nvPr>
        </p:nvSpPr>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1179307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28"/>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36"/>
            <a:ext cx="2209800" cy="365125"/>
          </a:xfrm>
        </p:spPr>
        <p:txBody>
          <a:bodyPr/>
          <a:lstStyle/>
          <a:p>
            <a:fld id="{0C7023A6-B7D5-4E92-BE19-F5BEDC92BD64}" type="datetime1">
              <a:rPr lang="ja-JP" altLang="en-US" smtClean="0">
                <a:solidFill>
                  <a:srgbClr val="775F55"/>
                </a:solidFill>
              </a:rPr>
              <a:t>2022/10/7</a:t>
            </a:fld>
            <a:endParaRPr lang="en-GB">
              <a:solidFill>
                <a:srgbClr val="775F55"/>
              </a:solidFill>
            </a:endParaRPr>
          </a:p>
        </p:txBody>
      </p:sp>
      <p:sp>
        <p:nvSpPr>
          <p:cNvPr id="5" name="Footer Placeholder 4"/>
          <p:cNvSpPr>
            <a:spLocks noGrp="1"/>
          </p:cNvSpPr>
          <p:nvPr>
            <p:ph type="ftr" sz="quarter" idx="11"/>
          </p:nvPr>
        </p:nvSpPr>
        <p:spPr>
          <a:xfrm>
            <a:off x="457218" y="6248241"/>
            <a:ext cx="5573483" cy="365125"/>
          </a:xfrm>
        </p:spPr>
        <p:txBody>
          <a:bodyPr/>
          <a:lstStyle/>
          <a:p>
            <a:endParaRPr lang="en-GB">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6" name="Slide Number Placeholder 5"/>
          <p:cNvSpPr>
            <a:spLocks noGrp="1"/>
          </p:cNvSpPr>
          <p:nvPr>
            <p:ph type="sldNum" sz="quarter" idx="12"/>
          </p:nvPr>
        </p:nvSpPr>
        <p:spPr>
          <a:xfrm rot="5400000">
            <a:off x="5989638" y="144477"/>
            <a:ext cx="533400" cy="244476"/>
          </a:xfrm>
        </p:spPr>
        <p:txBody>
          <a:bodyPr/>
          <a:lstStyle/>
          <a:p>
            <a:fld id="{23133F8D-FD11-4136-993B-483E3F549D70}" type="slidenum">
              <a:rPr lang="en-GB" smtClean="0"/>
              <a:pPr/>
              <a:t>‹#›</a:t>
            </a:fld>
            <a:endParaRPr lang="en-GB"/>
          </a:p>
        </p:txBody>
      </p:sp>
    </p:spTree>
    <p:extLst>
      <p:ext uri="{BB962C8B-B14F-4D97-AF65-F5344CB8AC3E}">
        <p14:creationId xmlns:p14="http://schemas.microsoft.com/office/powerpoint/2010/main" val="1678572037"/>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9CA337E-D165-43DA-AC0C-2E4A3D5ED608}" type="datetime1">
              <a:rPr lang="ja-JP" altLang="en-US" smtClean="0">
                <a:solidFill>
                  <a:prstClr val="black">
                    <a:tint val="75000"/>
                  </a:prstClr>
                </a:solidFill>
              </a:rPr>
              <a:t>2022/10/7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53510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ja-JP" altLang="en-US"/>
              <a:t>マスタ タイトルの書式設定</a:t>
            </a:r>
            <a:endParaRPr kumimoji="0" lang="en-US"/>
          </a:p>
        </p:txBody>
      </p:sp>
      <p:sp>
        <p:nvSpPr>
          <p:cNvPr id="3" name="テキスト プレースホル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ja-JP" altLang="en-US"/>
              <a:t>マスタ テキストの書式設定</a:t>
            </a:r>
          </a:p>
        </p:txBody>
      </p:sp>
      <p:sp>
        <p:nvSpPr>
          <p:cNvPr id="4" name="コンテンツ プレースホルダ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p:txBody>
          <a:bodyPr/>
          <a:lstStyle/>
          <a:p>
            <a:fld id="{D214FB2F-428C-4487-9770-223AAA2C9CE3}"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7" name="スライド番号プレースホルダ 6"/>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39291194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B697128-E718-4609-8C2F-23AF63C5FABB}" type="datetime1">
              <a:rPr lang="ja-JP" altLang="en-US" smtClean="0">
                <a:solidFill>
                  <a:prstClr val="black">
                    <a:tint val="75000"/>
                  </a:prstClr>
                </a:solidFill>
              </a:rPr>
              <a:t>2022/10/7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00036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958691C-9871-44A1-9C95-FD8641262A71}" type="datetime1">
              <a:rPr lang="ja-JP" altLang="en-US" smtClean="0">
                <a:solidFill>
                  <a:prstClr val="black">
                    <a:tint val="75000"/>
                  </a:prstClr>
                </a:solidFill>
              </a:rPr>
              <a:t>2022/10/7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132700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44B185F-B5DA-48ED-8B93-95917568CC43}" type="datetime1">
              <a:rPr lang="ja-JP" altLang="en-US" smtClean="0">
                <a:solidFill>
                  <a:prstClr val="black">
                    <a:tint val="75000"/>
                  </a:prstClr>
                </a:solidFill>
              </a:rPr>
              <a:t>2022/10/7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894161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34FA7D9-F4CE-42CF-8CCF-266DB9AA7BB3}" type="datetime1">
              <a:rPr lang="ja-JP" altLang="en-US" smtClean="0">
                <a:solidFill>
                  <a:prstClr val="black">
                    <a:tint val="75000"/>
                  </a:prstClr>
                </a:solidFill>
              </a:rPr>
              <a:t>2022/10/7</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177340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13D5D8A-98FC-4FB4-B5FE-BAB049DB20CD}" type="datetime1">
              <a:rPr lang="ja-JP" altLang="en-US" smtClean="0">
                <a:solidFill>
                  <a:prstClr val="black">
                    <a:tint val="75000"/>
                  </a:prstClr>
                </a:solidFill>
              </a:rPr>
              <a:t>2022/10/7</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64973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482ABBF-FE16-48FB-9310-CEA0B8CE997D}" type="datetime1">
              <a:rPr lang="ja-JP" altLang="en-US" smtClean="0">
                <a:solidFill>
                  <a:prstClr val="black">
                    <a:tint val="75000"/>
                  </a:prstClr>
                </a:solidFill>
              </a:rPr>
              <a:t>2022/10/7</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863638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636EA07-F4EB-4195-9E86-F4B1EEBB0E42}" type="datetime1">
              <a:rPr lang="ja-JP" altLang="en-US" smtClean="0">
                <a:solidFill>
                  <a:prstClr val="black">
                    <a:tint val="75000"/>
                  </a:prstClr>
                </a:solidFill>
              </a:rPr>
              <a:t>2022/10/7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60179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AEDCCAF-4F07-4630-83CF-532B4BCA736E}" type="datetime1">
              <a:rPr lang="ja-JP" altLang="en-US" smtClean="0">
                <a:solidFill>
                  <a:prstClr val="black">
                    <a:tint val="75000"/>
                  </a:prstClr>
                </a:solidFill>
              </a:rPr>
              <a:t>2022/10/7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10214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266364E-B5E0-4A1D-A049-3F514D8E48A6}" type="datetime1">
              <a:rPr lang="ja-JP" altLang="en-US" smtClean="0">
                <a:solidFill>
                  <a:prstClr val="black">
                    <a:tint val="75000"/>
                  </a:prstClr>
                </a:solidFill>
              </a:rPr>
              <a:t>2022/10/7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85162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D42F52D-E3C1-4B94-B56A-D38895F6A47D}" type="datetime1">
              <a:rPr lang="ja-JP" altLang="en-US" smtClean="0">
                <a:solidFill>
                  <a:prstClr val="black">
                    <a:tint val="75000"/>
                  </a:prstClr>
                </a:solidFill>
              </a:rPr>
              <a:t>2022/10/7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C948B35B-3392-4926-8248-3903C59230E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5618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ja-JP" altLang="en-US"/>
              <a:t>マスタ タイトルの書式設定</a:t>
            </a:r>
            <a:endParaRPr kumimoji="0" lang="en-US"/>
          </a:p>
        </p:txBody>
      </p:sp>
      <p:sp>
        <p:nvSpPr>
          <p:cNvPr id="5" name="日付プレースホルダ 4"/>
          <p:cNvSpPr>
            <a:spLocks noGrp="1"/>
          </p:cNvSpPr>
          <p:nvPr>
            <p:ph type="dt" sz="half" idx="10"/>
          </p:nvPr>
        </p:nvSpPr>
        <p:spPr/>
        <p:txBody>
          <a:bodyPr/>
          <a:lstStyle/>
          <a:p>
            <a:fld id="{9834ED9A-A720-40DB-967F-8ECF8F53DDA8}"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E7DEC9">
                  <a:shade val="50000"/>
                  <a:satMod val="200000"/>
                </a:srgbClr>
              </a:solidFill>
            </a:endParaRPr>
          </a:p>
        </p:txBody>
      </p:sp>
      <p:sp>
        <p:nvSpPr>
          <p:cNvPr id="7" name="スライド番号プレースホルダ 6"/>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
        <p:nvSpPr>
          <p:cNvPr id="8" name="正方形/長方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nSpc>
                <a:spcPts val="3000"/>
              </a:lnSpc>
              <a:spcBef>
                <a:spcPts val="600"/>
              </a:spcBef>
              <a:buClr>
                <a:srgbClr val="3891A7"/>
              </a:buClr>
              <a:buSzPct val="80000"/>
              <a:buFont typeface="Wingdings 2"/>
              <a:buNone/>
            </a:pPr>
            <a:endParaRPr kumimoji="0" lang="en-US" sz="3200">
              <a:solidFill>
                <a:prstClr val="black"/>
              </a:solidFill>
            </a:endParaRPr>
          </a:p>
        </p:txBody>
      </p:sp>
      <p:sp>
        <p:nvSpPr>
          <p:cNvPr id="3" name="図プレースホルダ 2"/>
          <p:cNvSpPr>
            <a:spLocks noGrp="1"/>
          </p:cNvSpPr>
          <p:nvPr>
            <p:ph type="pic" idx="1"/>
          </p:nvPr>
        </p:nvSpPr>
        <p:spPr>
          <a:xfrm>
            <a:off x="838200" y="1143005"/>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ja-JP" altLang="en-US"/>
              <a:t>アイコンをクリックして図を追加</a:t>
            </a:r>
            <a:endParaRPr kumimoji="0" lang="en-US" dirty="0"/>
          </a:p>
        </p:txBody>
      </p:sp>
      <p:sp>
        <p:nvSpPr>
          <p:cNvPr id="9" name="フローチャート: 処理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0" name="フローチャート: 処理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dirty="0">
              <a:solidFill>
                <a:prstClr val="white"/>
              </a:solidFill>
            </a:endParaRPr>
          </a:p>
        </p:txBody>
      </p:sp>
      <p:sp>
        <p:nvSpPr>
          <p:cNvPr id="4" name="テキスト プレースホル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ja-JP" altLang="en-US"/>
              <a:t>マスタ テキストの書式設定</a:t>
            </a:r>
          </a:p>
        </p:txBody>
      </p:sp>
    </p:spTree>
    <p:extLst>
      <p:ext uri="{BB962C8B-B14F-4D97-AF65-F5344CB8AC3E}">
        <p14:creationId xmlns:p14="http://schemas.microsoft.com/office/powerpoint/2010/main" val="45826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7" name="パイ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円/楕円 7"/>
          <p:cNvSpPr/>
          <p:nvPr/>
        </p:nvSpPr>
        <p:spPr>
          <a:xfrm>
            <a:off x="168820" y="21103"/>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1" name="ドーナツ 10"/>
          <p:cNvSpPr/>
          <p:nvPr/>
        </p:nvSpPr>
        <p:spPr>
          <a:xfrm rot="2315675">
            <a:off x="182885"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12" name="正方形/長方形 11"/>
          <p:cNvSpPr/>
          <p:nvPr/>
        </p:nvSpPr>
        <p:spPr>
          <a:xfrm>
            <a:off x="1012877"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5" name="タイトル プレースホルダ 4"/>
          <p:cNvSpPr>
            <a:spLocks noGrp="1"/>
          </p:cNvSpPr>
          <p:nvPr>
            <p:ph type="title"/>
          </p:nvPr>
        </p:nvSpPr>
        <p:spPr>
          <a:xfrm>
            <a:off x="1435608" y="274638"/>
            <a:ext cx="7498080" cy="1143000"/>
          </a:xfrm>
          <a:prstGeom prst="rect">
            <a:avLst/>
          </a:prstGeom>
        </p:spPr>
        <p:txBody>
          <a:bodyPr anchor="ctr">
            <a:normAutofit/>
          </a:bodyPr>
          <a:lstStyle/>
          <a:p>
            <a:r>
              <a:rPr kumimoji="0" lang="ja-JP" altLang="en-US"/>
              <a:t>マスタ タイトルの書式設定</a:t>
            </a:r>
            <a:endParaRPr kumimoji="0" lang="en-US"/>
          </a:p>
        </p:txBody>
      </p:sp>
      <p:sp>
        <p:nvSpPr>
          <p:cNvPr id="9" name="テキスト プレースホルダ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ja-JP" altLang="en-US"/>
              <a:t>マスタ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24" name="日付プレースホルダ 23"/>
          <p:cNvSpPr>
            <a:spLocks noGrp="1"/>
          </p:cNvSpPr>
          <p:nvPr>
            <p:ph type="dt" sz="half" idx="2"/>
          </p:nvPr>
        </p:nvSpPr>
        <p:spPr>
          <a:xfrm>
            <a:off x="3581401"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FF6C6E7-DF12-41B3-B82B-AAF6737A9D2F}" type="datetime1">
              <a:rPr kumimoji="1" lang="ja-JP" altLang="en-US" smtClean="0">
                <a:solidFill>
                  <a:srgbClr val="E7DEC9">
                    <a:shade val="50000"/>
                    <a:satMod val="200000"/>
                  </a:srgbClr>
                </a:solidFill>
              </a:rPr>
              <a:t>2022/10/7</a:t>
            </a:fld>
            <a:endParaRPr kumimoji="1" lang="ja-JP" altLang="en-US">
              <a:solidFill>
                <a:srgbClr val="E7DEC9">
                  <a:shade val="50000"/>
                  <a:satMod val="200000"/>
                </a:srgbClr>
              </a:solidFill>
            </a:endParaRPr>
          </a:p>
        </p:txBody>
      </p:sp>
      <p:sp>
        <p:nvSpPr>
          <p:cNvPr id="10" name="フッター プレースホル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kumimoji="1" lang="ja-JP" altLang="en-US">
              <a:solidFill>
                <a:srgbClr val="E7DEC9">
                  <a:shade val="50000"/>
                  <a:satMod val="200000"/>
                </a:srgbClr>
              </a:solidFill>
            </a:endParaRPr>
          </a:p>
        </p:txBody>
      </p:sp>
      <p:sp>
        <p:nvSpPr>
          <p:cNvPr id="22" name="スライド番号プレースホル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F25295DD-AA0F-4043-AE6A-712E621F83C1}" type="slidenum">
              <a:rPr kumimoji="1" lang="ja-JP" altLang="en-US" smtClean="0">
                <a:solidFill>
                  <a:srgbClr val="E7DEC9">
                    <a:shade val="50000"/>
                    <a:satMod val="200000"/>
                  </a:srgbClr>
                </a:solidFill>
              </a:rPr>
              <a:pPr/>
              <a:t>‹#›</a:t>
            </a:fld>
            <a:endParaRPr kumimoji="1" lang="ja-JP" altLang="en-US">
              <a:solidFill>
                <a:srgbClr val="E7DEC9">
                  <a:shade val="50000"/>
                  <a:satMod val="200000"/>
                </a:srgbClr>
              </a:solidFill>
            </a:endParaRPr>
          </a:p>
        </p:txBody>
      </p:sp>
      <p:sp>
        <p:nvSpPr>
          <p:cNvPr id="15" name="正方形/長方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Tree>
    <p:extLst>
      <p:ext uri="{BB962C8B-B14F-4D97-AF65-F5344CB8AC3E}">
        <p14:creationId xmlns:p14="http://schemas.microsoft.com/office/powerpoint/2010/main" val="629519139"/>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hf hdr="0" ftr="0" dt="0"/>
  <p:txStyles>
    <p:titleStyle>
      <a:lvl1pPr algn="l" rtl="0" eaLnBrk="1" latinLnBrk="0" hangingPunct="1">
        <a:spcBef>
          <a:spcPct val="0"/>
        </a:spcBef>
        <a:buNone/>
        <a:defRPr kumimoji="1"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F7FC9910-1C08-4B86-91D2-7BB1B16B46F4}" type="datetime1">
              <a:rPr lang="ja-JP" altLang="en-US" smtClean="0">
                <a:solidFill>
                  <a:prstClr val="black">
                    <a:lumMod val="65000"/>
                    <a:lumOff val="35000"/>
                  </a:prstClr>
                </a:solidFill>
              </a:rPr>
              <a:t>2022/10/7</a:t>
            </a:fld>
            <a:endParaRPr lang="ja-JP" alt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ja-JP" alt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70EDEB1C-DD95-49ED-A683-8372C77637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95779038"/>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2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E93FB3AF-6B07-4301-8E5D-4C7129987F3D}" type="datetime1">
              <a:rPr lang="ja-JP" altLang="en-US" smtClean="0">
                <a:solidFill>
                  <a:srgbClr val="775F55"/>
                </a:solidFill>
              </a:rPr>
              <a:t>2022/10/7</a:t>
            </a:fld>
            <a:endParaRPr lang="en-GB">
              <a:solidFill>
                <a:srgbClr val="775F55"/>
              </a:solidFill>
            </a:endParaRPr>
          </a:p>
        </p:txBody>
      </p:sp>
      <p:sp>
        <p:nvSpPr>
          <p:cNvPr id="3" name="Footer Placeholder 2"/>
          <p:cNvSpPr>
            <a:spLocks noGrp="1"/>
          </p:cNvSpPr>
          <p:nvPr>
            <p:ph type="ftr" sz="quarter" idx="3"/>
          </p:nvPr>
        </p:nvSpPr>
        <p:spPr>
          <a:xfrm>
            <a:off x="609600" y="624822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1190032411"/>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672184"/>
      </p:ext>
    </p:extLst>
  </p:cSld>
  <p:clrMap bg1="lt1" tx1="dk1" bg2="lt2" tx2="dk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 id="2147484839" r:id="rId12"/>
  </p:sldLayoutIdLst>
  <p:hf hdr="0" ftr="0" dt="0"/>
  <p:txStyles>
    <p:titleStyle>
      <a:lvl1pPr algn="ctr" rtl="0" eaLnBrk="0" fontAlgn="base" hangingPunct="0">
        <a:spcBef>
          <a:spcPct val="0"/>
        </a:spcBef>
        <a:spcAft>
          <a:spcPct val="0"/>
        </a:spcAft>
        <a:defRPr sz="4062" kern="1200">
          <a:solidFill>
            <a:schemeClr val="tx1"/>
          </a:solidFill>
          <a:latin typeface="+mj-lt"/>
          <a:ea typeface="Geneva" charset="-128"/>
          <a:cs typeface="Geneva" charset="-128"/>
        </a:defRPr>
      </a:lvl1pPr>
      <a:lvl2pPr algn="ctr" rtl="0" eaLnBrk="0" fontAlgn="base" hangingPunct="0">
        <a:spcBef>
          <a:spcPct val="0"/>
        </a:spcBef>
        <a:spcAft>
          <a:spcPct val="0"/>
        </a:spcAft>
        <a:defRPr sz="4062">
          <a:solidFill>
            <a:schemeClr val="tx1"/>
          </a:solidFill>
          <a:latin typeface="Calibri" pitchFamily="34" charset="0"/>
          <a:ea typeface="Geneva" charset="-128"/>
          <a:cs typeface="Geneva" charset="-128"/>
        </a:defRPr>
      </a:lvl2pPr>
      <a:lvl3pPr algn="ctr" rtl="0" eaLnBrk="0" fontAlgn="base" hangingPunct="0">
        <a:spcBef>
          <a:spcPct val="0"/>
        </a:spcBef>
        <a:spcAft>
          <a:spcPct val="0"/>
        </a:spcAft>
        <a:defRPr sz="4062">
          <a:solidFill>
            <a:schemeClr val="tx1"/>
          </a:solidFill>
          <a:latin typeface="Calibri" pitchFamily="34" charset="0"/>
          <a:ea typeface="Geneva" charset="-128"/>
          <a:cs typeface="Geneva" charset="-128"/>
        </a:defRPr>
      </a:lvl3pPr>
      <a:lvl4pPr algn="ctr" rtl="0" eaLnBrk="0" fontAlgn="base" hangingPunct="0">
        <a:spcBef>
          <a:spcPct val="0"/>
        </a:spcBef>
        <a:spcAft>
          <a:spcPct val="0"/>
        </a:spcAft>
        <a:defRPr sz="4062">
          <a:solidFill>
            <a:schemeClr val="tx1"/>
          </a:solidFill>
          <a:latin typeface="Calibri" pitchFamily="34" charset="0"/>
          <a:ea typeface="Geneva" charset="-128"/>
          <a:cs typeface="Geneva" charset="-128"/>
        </a:defRPr>
      </a:lvl4pPr>
      <a:lvl5pPr algn="ctr" rtl="0" eaLnBrk="0" fontAlgn="base" hangingPunct="0">
        <a:spcBef>
          <a:spcPct val="0"/>
        </a:spcBef>
        <a:spcAft>
          <a:spcPct val="0"/>
        </a:spcAft>
        <a:defRPr sz="4062">
          <a:solidFill>
            <a:schemeClr val="tx1"/>
          </a:solidFill>
          <a:latin typeface="Calibri" pitchFamily="34" charset="0"/>
          <a:ea typeface="Geneva" charset="-128"/>
          <a:cs typeface="Geneva" charset="-128"/>
        </a:defRPr>
      </a:lvl5pPr>
      <a:lvl6pPr marL="422041" algn="ctr" rtl="0" fontAlgn="base">
        <a:spcBef>
          <a:spcPct val="0"/>
        </a:spcBef>
        <a:spcAft>
          <a:spcPct val="0"/>
        </a:spcAft>
        <a:defRPr sz="4062">
          <a:solidFill>
            <a:schemeClr val="tx1"/>
          </a:solidFill>
          <a:latin typeface="Calibri" pitchFamily="34" charset="0"/>
        </a:defRPr>
      </a:lvl6pPr>
      <a:lvl7pPr marL="844083" algn="ctr" rtl="0" fontAlgn="base">
        <a:spcBef>
          <a:spcPct val="0"/>
        </a:spcBef>
        <a:spcAft>
          <a:spcPct val="0"/>
        </a:spcAft>
        <a:defRPr sz="4062">
          <a:solidFill>
            <a:schemeClr val="tx1"/>
          </a:solidFill>
          <a:latin typeface="Calibri" pitchFamily="34" charset="0"/>
        </a:defRPr>
      </a:lvl7pPr>
      <a:lvl8pPr marL="1266124" algn="ctr" rtl="0" fontAlgn="base">
        <a:spcBef>
          <a:spcPct val="0"/>
        </a:spcBef>
        <a:spcAft>
          <a:spcPct val="0"/>
        </a:spcAft>
        <a:defRPr sz="4062">
          <a:solidFill>
            <a:schemeClr val="tx1"/>
          </a:solidFill>
          <a:latin typeface="Calibri" pitchFamily="34" charset="0"/>
        </a:defRPr>
      </a:lvl8pPr>
      <a:lvl9pPr marL="1688165" algn="ctr" rtl="0" fontAlgn="base">
        <a:spcBef>
          <a:spcPct val="0"/>
        </a:spcBef>
        <a:spcAft>
          <a:spcPct val="0"/>
        </a:spcAft>
        <a:defRPr sz="4062">
          <a:solidFill>
            <a:schemeClr val="tx1"/>
          </a:solidFill>
          <a:latin typeface="Calibri" pitchFamily="34" charset="0"/>
        </a:defRPr>
      </a:lvl9pPr>
    </p:titleStyle>
    <p:bodyStyle>
      <a:lvl1pPr marL="316531" indent="-316531" algn="l" rtl="0" eaLnBrk="0" fontAlgn="base" hangingPunct="0">
        <a:spcBef>
          <a:spcPct val="20000"/>
        </a:spcBef>
        <a:spcAft>
          <a:spcPct val="0"/>
        </a:spcAft>
        <a:buFont typeface="Arial" charset="0"/>
        <a:buChar char="•"/>
        <a:defRPr sz="2954" kern="1200">
          <a:solidFill>
            <a:schemeClr val="tx1"/>
          </a:solidFill>
          <a:latin typeface="+mn-lt"/>
          <a:ea typeface="Geneva" charset="-128"/>
          <a:cs typeface="Geneva" charset="-128"/>
        </a:defRPr>
      </a:lvl1pPr>
      <a:lvl2pPr marL="685817" indent="-263776" algn="l" rtl="0" eaLnBrk="0" fontAlgn="base" hangingPunct="0">
        <a:spcBef>
          <a:spcPct val="20000"/>
        </a:spcBef>
        <a:spcAft>
          <a:spcPct val="0"/>
        </a:spcAft>
        <a:buFont typeface="Arial" charset="0"/>
        <a:buChar char="–"/>
        <a:defRPr sz="2585" kern="1200">
          <a:solidFill>
            <a:schemeClr val="tx1"/>
          </a:solidFill>
          <a:latin typeface="+mn-lt"/>
          <a:ea typeface="Geneva" charset="-128"/>
          <a:cs typeface="Geneva"/>
        </a:defRPr>
      </a:lvl2pPr>
      <a:lvl3pPr marL="1055103" indent="-211021" algn="l" rtl="0" eaLnBrk="0" fontAlgn="base" hangingPunct="0">
        <a:spcBef>
          <a:spcPct val="20000"/>
        </a:spcBef>
        <a:spcAft>
          <a:spcPct val="0"/>
        </a:spcAft>
        <a:buFont typeface="Arial" charset="0"/>
        <a:buChar char="•"/>
        <a:defRPr sz="2215" kern="1200">
          <a:solidFill>
            <a:schemeClr val="tx1"/>
          </a:solidFill>
          <a:latin typeface="+mn-lt"/>
          <a:ea typeface="Geneva" charset="-128"/>
          <a:cs typeface="Geneva"/>
        </a:defRPr>
      </a:lvl3pPr>
      <a:lvl4pPr marL="1477145" indent="-211021" algn="l" rtl="0" eaLnBrk="0" fontAlgn="base" hangingPunct="0">
        <a:spcBef>
          <a:spcPct val="20000"/>
        </a:spcBef>
        <a:spcAft>
          <a:spcPct val="0"/>
        </a:spcAft>
        <a:buFont typeface="Arial" charset="0"/>
        <a:buChar char="–"/>
        <a:defRPr sz="1846" kern="1200">
          <a:solidFill>
            <a:schemeClr val="tx1"/>
          </a:solidFill>
          <a:latin typeface="+mn-lt"/>
          <a:ea typeface="Geneva" charset="-128"/>
          <a:cs typeface="Geneva"/>
        </a:defRPr>
      </a:lvl4pPr>
      <a:lvl5pPr marL="1899186" indent="-211021" algn="l" rtl="0" eaLnBrk="0" fontAlgn="base" hangingPunct="0">
        <a:spcBef>
          <a:spcPct val="20000"/>
        </a:spcBef>
        <a:spcAft>
          <a:spcPct val="0"/>
        </a:spcAft>
        <a:buFont typeface="Arial" charset="0"/>
        <a:buChar char="»"/>
        <a:defRPr sz="1846" kern="1200">
          <a:solidFill>
            <a:schemeClr val="tx1"/>
          </a:solidFill>
          <a:latin typeface="+mn-lt"/>
          <a:ea typeface="Geneva" charset="-128"/>
          <a:cs typeface="Geneva"/>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2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B829697-F8B3-44A3-9251-9BAF3F5DAF65}" type="datetime1">
              <a:rPr lang="ja-JP" altLang="en-US" smtClean="0">
                <a:solidFill>
                  <a:srgbClr val="775F55"/>
                </a:solidFill>
              </a:rPr>
              <a:t>2022/10/7</a:t>
            </a:fld>
            <a:endParaRPr lang="en-GB">
              <a:solidFill>
                <a:srgbClr val="775F55"/>
              </a:solidFill>
            </a:endParaRPr>
          </a:p>
        </p:txBody>
      </p:sp>
      <p:sp>
        <p:nvSpPr>
          <p:cNvPr id="3" name="Footer Placeholder 2"/>
          <p:cNvSpPr>
            <a:spLocks noGrp="1"/>
          </p:cNvSpPr>
          <p:nvPr>
            <p:ph type="ftr" sz="quarter" idx="3"/>
          </p:nvPr>
        </p:nvSpPr>
        <p:spPr>
          <a:xfrm>
            <a:off x="609600" y="624822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954636239"/>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540D5-6658-4BC5-89AA-9FF738BDA586}" type="datetime1">
              <a:rPr kumimoji="1" lang="ja-JP" altLang="en-US" smtClean="0"/>
              <a:t>2022/10/7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8B35B-3392-4926-8248-3903C59230E4}" type="slidenum">
              <a:rPr kumimoji="1" lang="ja-JP" altLang="en-US" smtClean="0"/>
              <a:t>‹#›</a:t>
            </a:fld>
            <a:endParaRPr kumimoji="1" lang="ja-JP" altLang="en-US"/>
          </a:p>
        </p:txBody>
      </p:sp>
    </p:spTree>
    <p:extLst>
      <p:ext uri="{BB962C8B-B14F-4D97-AF65-F5344CB8AC3E}">
        <p14:creationId xmlns:p14="http://schemas.microsoft.com/office/powerpoint/2010/main" val="1104208984"/>
      </p:ext>
    </p:extLst>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4"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34"/>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EBA5961-0868-4CBA-92E7-6A4FA0C2D672}" type="datetime1">
              <a:rPr lang="ja-JP" altLang="en-US" smtClean="0">
                <a:solidFill>
                  <a:srgbClr val="775F55"/>
                </a:solidFill>
              </a:rPr>
              <a:t>2022/10/7</a:t>
            </a:fld>
            <a:endParaRPr lang="en-GB">
              <a:solidFill>
                <a:srgbClr val="775F55"/>
              </a:solidFill>
            </a:endParaRPr>
          </a:p>
        </p:txBody>
      </p:sp>
      <p:sp>
        <p:nvSpPr>
          <p:cNvPr id="3" name="Footer Placeholder 2"/>
          <p:cNvSpPr>
            <a:spLocks noGrp="1"/>
          </p:cNvSpPr>
          <p:nvPr>
            <p:ph type="ftr" sz="quarter" idx="3"/>
          </p:nvPr>
        </p:nvSpPr>
        <p:spPr>
          <a:xfrm>
            <a:off x="609600" y="6248240"/>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3133F8D-FD11-4136-993B-483E3F549D70}" type="slidenum">
              <a:rPr lang="en-GB" smtClean="0"/>
              <a:pPr/>
              <a:t>‹#›</a:t>
            </a:fld>
            <a:endParaRPr lang="en-GB"/>
          </a:p>
        </p:txBody>
      </p:sp>
    </p:spTree>
    <p:extLst>
      <p:ext uri="{BB962C8B-B14F-4D97-AF65-F5344CB8AC3E}">
        <p14:creationId xmlns:p14="http://schemas.microsoft.com/office/powerpoint/2010/main" val="326565739"/>
      </p:ext>
    </p:extLst>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EE204AC4-B215-48A3-B0BD-4B215185DDB1}" type="datetime1">
              <a:rPr lang="ja-JP" altLang="en-US" smtClean="0">
                <a:solidFill>
                  <a:prstClr val="black">
                    <a:tint val="75000"/>
                  </a:prstClr>
                </a:solidFill>
                <a:latin typeface="Arial" charset="0"/>
              </a:rPr>
              <a:t>2022/10/7</a:t>
            </a:fld>
            <a:endParaRPr lang="ja-JP" altLang="en-US">
              <a:solidFill>
                <a:prstClr val="black">
                  <a:tint val="75000"/>
                </a:prstClr>
              </a:solidFill>
              <a:latin typeface="Arial"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ja-JP" altLang="en-US">
              <a:solidFill>
                <a:prstClr val="black">
                  <a:tint val="75000"/>
                </a:prstClr>
              </a:solidFill>
              <a:latin typeface="Arial"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C948B35B-3392-4926-8248-3903C59230E4}" type="slidenum">
              <a:rPr lang="ja-JP" altLang="en-US" smtClean="0">
                <a:solidFill>
                  <a:prstClr val="black">
                    <a:tint val="75000"/>
                  </a:prstClr>
                </a:solidFill>
                <a:latin typeface="Arial" charset="0"/>
              </a:rPr>
              <a:pPr fontAlgn="base">
                <a:spcBef>
                  <a:spcPct val="0"/>
                </a:spcBef>
                <a:spcAft>
                  <a:spcPct val="0"/>
                </a:spcAft>
              </a:pPr>
              <a:t>‹#›</a:t>
            </a:fld>
            <a:endParaRPr lang="ja-JP" altLang="en-US">
              <a:solidFill>
                <a:prstClr val="black">
                  <a:tint val="75000"/>
                </a:prstClr>
              </a:solidFill>
              <a:latin typeface="Arial" charset="0"/>
            </a:endParaRPr>
          </a:p>
        </p:txBody>
      </p:sp>
    </p:spTree>
    <p:extLst>
      <p:ext uri="{BB962C8B-B14F-4D97-AF65-F5344CB8AC3E}">
        <p14:creationId xmlns:p14="http://schemas.microsoft.com/office/powerpoint/2010/main" val="3933485807"/>
      </p:ext>
    </p:extLst>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hyperlink" Target="https://youtu.be/RR8n9T5Ra4c" TargetMode="Externa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2.jpe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lIDuWQ7_z74" TargetMode="External"/><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jpe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Dw0ugCRFkaA" TargetMode="External"/><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556" y="3284984"/>
            <a:ext cx="9597111" cy="1805588"/>
          </a:xfrm>
        </p:spPr>
        <p:txBody>
          <a:bodyPr>
            <a:normAutofit fontScale="90000"/>
          </a:bodyPr>
          <a:lstStyle/>
          <a:p>
            <a:pPr algn="ctr"/>
            <a:r>
              <a:rPr lang="ja-JP" altLang="en-US" dirty="0">
                <a:latin typeface="Arial" pitchFamily="34" charset="0"/>
              </a:rPr>
              <a:t>「意思決定支援」ガイドラインに基づく</a:t>
            </a:r>
            <a:r>
              <a:rPr lang="en-US" altLang="ja-JP" dirty="0">
                <a:latin typeface="Arial" pitchFamily="34" charset="0"/>
              </a:rPr>
              <a:t/>
            </a:r>
            <a:br>
              <a:rPr lang="en-US" altLang="ja-JP" dirty="0">
                <a:latin typeface="Arial" pitchFamily="34" charset="0"/>
              </a:rPr>
            </a:br>
            <a:r>
              <a:rPr lang="ja-JP" altLang="en-US" dirty="0">
                <a:latin typeface="Arial" pitchFamily="34" charset="0"/>
              </a:rPr>
              <a:t>支援プロセスを理解する（その１）</a:t>
            </a:r>
            <a:r>
              <a:rPr lang="en-US" altLang="ja-JP" dirty="0">
                <a:latin typeface="Arial" pitchFamily="34" charset="0"/>
              </a:rPr>
              <a:t/>
            </a:r>
            <a:br>
              <a:rPr lang="en-US" altLang="ja-JP" dirty="0">
                <a:latin typeface="Arial" pitchFamily="34" charset="0"/>
              </a:rPr>
            </a:br>
            <a:r>
              <a:rPr lang="en-US" altLang="ja-JP" dirty="0">
                <a:latin typeface="Arial" pitchFamily="34" charset="0"/>
              </a:rPr>
              <a:t/>
            </a:r>
            <a:br>
              <a:rPr lang="en-US" altLang="ja-JP" dirty="0">
                <a:latin typeface="Arial" pitchFamily="34" charset="0"/>
              </a:rPr>
            </a:br>
            <a:r>
              <a:rPr lang="ja-JP" altLang="en-US" dirty="0">
                <a:latin typeface="Arial" pitchFamily="34" charset="0"/>
              </a:rPr>
              <a:t>①支援付き意思決定の実践</a:t>
            </a:r>
            <a:r>
              <a:rPr lang="en-US" altLang="ja-JP" dirty="0">
                <a:latin typeface="Arial" pitchFamily="34" charset="0"/>
              </a:rPr>
              <a:t/>
            </a:r>
            <a:br>
              <a:rPr lang="en-US" altLang="ja-JP" dirty="0">
                <a:latin typeface="Arial" pitchFamily="34" charset="0"/>
              </a:rPr>
            </a:br>
            <a:r>
              <a:rPr lang="ja-JP" altLang="en-US" dirty="0">
                <a:latin typeface="Arial" pitchFamily="34" charset="0"/>
              </a:rPr>
              <a:t>（意思決定責任者による</a:t>
            </a:r>
            <a:r>
              <a:rPr lang="en-US" altLang="ja-JP" dirty="0">
                <a:latin typeface="Arial" pitchFamily="34" charset="0"/>
              </a:rPr>
              <a:t/>
            </a:r>
            <a:br>
              <a:rPr lang="en-US" altLang="ja-JP" dirty="0">
                <a:latin typeface="Arial" pitchFamily="34" charset="0"/>
              </a:rPr>
            </a:br>
            <a:r>
              <a:rPr lang="ja-JP" altLang="en-US" dirty="0">
                <a:latin typeface="Arial" pitchFamily="34" charset="0"/>
              </a:rPr>
              <a:t>ファシリテーション）</a:t>
            </a:r>
            <a:endParaRPr lang="en-GB" sz="4000" dirty="0">
              <a:latin typeface="Arial" pitchFamily="34" charset="0"/>
            </a:endParaRPr>
          </a:p>
        </p:txBody>
      </p:sp>
      <p:sp>
        <p:nvSpPr>
          <p:cNvPr id="3" name="Subtitle 2"/>
          <p:cNvSpPr>
            <a:spLocks noGrp="1"/>
          </p:cNvSpPr>
          <p:nvPr>
            <p:ph type="subTitle" idx="1"/>
          </p:nvPr>
        </p:nvSpPr>
        <p:spPr/>
        <p:txBody>
          <a:bodyPr>
            <a:normAutofit fontScale="92500" lnSpcReduction="20000"/>
          </a:bodyPr>
          <a:lstStyle/>
          <a:p>
            <a:pPr algn="ctr"/>
            <a:r>
              <a:rPr lang="ja-JP" altLang="en-US" dirty="0"/>
              <a:t>障害福祉サービスの提供等に係る意思決定支援ガイドラインテスト研修</a:t>
            </a:r>
            <a:endParaRPr lang="en-GB" dirty="0"/>
          </a:p>
        </p:txBody>
      </p:sp>
      <p:sp>
        <p:nvSpPr>
          <p:cNvPr id="5" name="スライド番号プレースホルダー 4">
            <a:extLst>
              <a:ext uri="{FF2B5EF4-FFF2-40B4-BE49-F238E27FC236}">
                <a16:creationId xmlns:a16="http://schemas.microsoft.com/office/drawing/2014/main" id="{57D45933-7467-4376-9A97-EC788EAF8969}"/>
              </a:ext>
            </a:extLst>
          </p:cNvPr>
          <p:cNvSpPr>
            <a:spLocks noGrp="1"/>
          </p:cNvSpPr>
          <p:nvPr>
            <p:ph type="sldNum" sz="quarter" idx="12"/>
          </p:nvPr>
        </p:nvSpPr>
        <p:spPr/>
        <p:txBody>
          <a:bodyPr/>
          <a:lstStyle/>
          <a:p>
            <a:fld id="{23133F8D-FD11-4136-993B-483E3F549D70}" type="slidenum">
              <a:rPr lang="en-GB" smtClean="0">
                <a:solidFill>
                  <a:srgbClr val="EBDDC3"/>
                </a:solidFill>
              </a:rPr>
              <a:pPr/>
              <a:t>1</a:t>
            </a:fld>
            <a:endParaRPr lang="en-GB">
              <a:solidFill>
                <a:srgbClr val="EBDDC3"/>
              </a:solidFill>
            </a:endParaRPr>
          </a:p>
        </p:txBody>
      </p:sp>
    </p:spTree>
    <p:extLst>
      <p:ext uri="{BB962C8B-B14F-4D97-AF65-F5344CB8AC3E}">
        <p14:creationId xmlns:p14="http://schemas.microsoft.com/office/powerpoint/2010/main" val="146172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a:xfrm>
            <a:off x="178611" y="199119"/>
            <a:ext cx="8725544" cy="990600"/>
          </a:xfrm>
        </p:spPr>
        <p:txBody>
          <a:bodyPr>
            <a:normAutofit fontScale="90000"/>
          </a:bodyPr>
          <a:lstStyle/>
          <a:p>
            <a:pPr algn="ctr"/>
            <a:r>
              <a:rPr lang="en-US" altLang="ja-JP" dirty="0"/>
              <a:t>Q</a:t>
            </a:r>
            <a:r>
              <a:rPr lang="ja-JP" altLang="en-US" dirty="0"/>
              <a:t>　チームの「対立」原因は何か？</a:t>
            </a:r>
            <a:r>
              <a:rPr lang="en-US" altLang="ja-JP" dirty="0"/>
              <a:t/>
            </a:r>
            <a:br>
              <a:rPr lang="en-US" altLang="ja-JP" dirty="0"/>
            </a:br>
            <a:r>
              <a:rPr lang="ja-JP" altLang="en-US" sz="3600" dirty="0">
                <a:solidFill>
                  <a:srgbClr val="FF0000"/>
                </a:solidFill>
              </a:rPr>
              <a:t>ファシリテーション技術</a:t>
            </a:r>
            <a:r>
              <a:rPr lang="ja-JP" altLang="en-US" sz="3600" dirty="0"/>
              <a:t>が求められる理由</a:t>
            </a:r>
            <a:endParaRPr lang="ja-JP" altLang="en-US" dirty="0"/>
          </a:p>
        </p:txBody>
      </p:sp>
      <p:sp>
        <p:nvSpPr>
          <p:cNvPr id="12" name="タイトル 3">
            <a:extLst>
              <a:ext uri="{FF2B5EF4-FFF2-40B4-BE49-F238E27FC236}">
                <a16:creationId xmlns:a16="http://schemas.microsoft.com/office/drawing/2014/main" id="{6F08BF53-D227-48F0-9349-201FEB221DF2}"/>
              </a:ext>
            </a:extLst>
          </p:cNvPr>
          <p:cNvSpPr txBox="1">
            <a:spLocks/>
          </p:cNvSpPr>
          <p:nvPr/>
        </p:nvSpPr>
        <p:spPr>
          <a:xfrm>
            <a:off x="467544" y="1467151"/>
            <a:ext cx="8436612" cy="1653901"/>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514350" lvl="0" indent="-514350">
              <a:buClr>
                <a:prstClr val="black"/>
              </a:buClr>
              <a:buFont typeface="+mj-ea"/>
              <a:buAutoNum type="circleNumDbPlain"/>
            </a:pPr>
            <a:r>
              <a:rPr kumimoji="1" lang="ja-JP" altLang="en-US" sz="2800" dirty="0">
                <a:solidFill>
                  <a:schemeClr val="tx1"/>
                </a:solidFill>
                <a:latin typeface="Meiryo UI" panose="020B0604030504040204" pitchFamily="50" charset="-128"/>
                <a:ea typeface="Meiryo UI" panose="020B0604030504040204" pitchFamily="50" charset="-128"/>
              </a:rPr>
              <a:t>人・団体の</a:t>
            </a:r>
            <a:r>
              <a:rPr kumimoji="1" lang="ja-JP" altLang="en-US" sz="2800" dirty="0">
                <a:solidFill>
                  <a:srgbClr val="FF0000"/>
                </a:solidFill>
                <a:latin typeface="Meiryo UI" panose="020B0604030504040204" pitchFamily="50" charset="-128"/>
                <a:ea typeface="Meiryo UI" panose="020B0604030504040204" pitchFamily="50" charset="-128"/>
              </a:rPr>
              <a:t>背景事情や価値観が異なる</a:t>
            </a:r>
            <a:r>
              <a:rPr kumimoji="1" lang="ja-JP" altLang="en-US" sz="2800" dirty="0">
                <a:solidFill>
                  <a:schemeClr val="tx1"/>
                </a:solidFill>
                <a:latin typeface="Meiryo UI" panose="020B0604030504040204" pitchFamily="50" charset="-128"/>
                <a:ea typeface="Meiryo UI" panose="020B0604030504040204" pitchFamily="50" charset="-128"/>
              </a:rPr>
              <a:t>ことによる対立</a:t>
            </a:r>
            <a:r>
              <a:rPr kumimoji="1" lang="ja-JP" altLang="en-US" sz="2600" dirty="0">
                <a:solidFill>
                  <a:srgbClr val="FF0000"/>
                </a:solidFill>
                <a:latin typeface="Meiryo UI" panose="020B0604030504040204" pitchFamily="50" charset="-128"/>
                <a:ea typeface="Meiryo UI" panose="020B0604030504040204" pitchFamily="50" charset="-128"/>
              </a:rPr>
              <a:t/>
            </a:r>
            <a:br>
              <a:rPr kumimoji="1" lang="ja-JP" altLang="en-US" sz="2600" dirty="0">
                <a:solidFill>
                  <a:srgbClr val="FF0000"/>
                </a:solidFill>
                <a:latin typeface="Meiryo UI" panose="020B0604030504040204" pitchFamily="50" charset="-128"/>
                <a:ea typeface="Meiryo UI" panose="020B0604030504040204" pitchFamily="50" charset="-128"/>
              </a:rPr>
            </a:br>
            <a:r>
              <a:rPr kumimoji="1" lang="ja-JP" altLang="en-US" sz="2600" dirty="0">
                <a:solidFill>
                  <a:schemeClr val="tx1"/>
                </a:solidFill>
                <a:latin typeface="Meiryo UI" panose="020B0604030504040204" pitchFamily="50" charset="-128"/>
                <a:ea typeface="Meiryo UI" panose="020B0604030504040204" pitchFamily="50" charset="-128"/>
              </a:rPr>
              <a:t>→原則・例外のとらえ方や思考の手順が違うため、話が　</a:t>
            </a:r>
            <a:endParaRPr kumimoji="1" lang="en-US" altLang="ja-JP" sz="2600" dirty="0">
              <a:solidFill>
                <a:schemeClr val="tx1"/>
              </a:solidFill>
              <a:latin typeface="Meiryo UI" panose="020B0604030504040204" pitchFamily="50" charset="-128"/>
              <a:ea typeface="Meiryo UI" panose="020B0604030504040204" pitchFamily="50" charset="-128"/>
            </a:endParaRPr>
          </a:p>
          <a:p>
            <a:pPr lvl="0">
              <a:buClr>
                <a:prstClr val="black"/>
              </a:buClr>
            </a:pPr>
            <a:r>
              <a:rPr kumimoji="1" lang="ja-JP" altLang="en-US" sz="2600" dirty="0">
                <a:solidFill>
                  <a:schemeClr val="tx1"/>
                </a:solidFill>
                <a:latin typeface="Meiryo UI" panose="020B0604030504040204" pitchFamily="50" charset="-128"/>
                <a:ea typeface="Meiryo UI" panose="020B0604030504040204" pitchFamily="50" charset="-128"/>
              </a:rPr>
              <a:t>　　　　かみ合わない</a:t>
            </a:r>
            <a:endParaRPr kumimoji="1" lang="ja-JP" altLang="en-US" sz="2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CB13F338-95B3-4735-8390-2B7B985CA03B}"/>
              </a:ext>
            </a:extLst>
          </p:cNvPr>
          <p:cNvSpPr/>
          <p:nvPr/>
        </p:nvSpPr>
        <p:spPr>
          <a:xfrm>
            <a:off x="467543" y="2956644"/>
            <a:ext cx="8436612" cy="1323439"/>
          </a:xfrm>
          <a:prstGeom prst="rect">
            <a:avLst/>
          </a:prstGeom>
        </p:spPr>
        <p:txBody>
          <a:bodyPr wrap="square">
            <a:spAutoFit/>
          </a:bodyPr>
          <a:lstStyle/>
          <a:p>
            <a:pPr marL="514350" lvl="0" indent="-514350">
              <a:buClr>
                <a:schemeClr val="tx1"/>
              </a:buClr>
              <a:buFont typeface="+mj-ea"/>
              <a:buAutoNum type="circleNumDbPlain" startAt="2"/>
              <a:defRPr/>
            </a:pPr>
            <a:r>
              <a:rPr lang="ja-JP" altLang="en-US" sz="2800" dirty="0">
                <a:solidFill>
                  <a:srgbClr val="FF0000"/>
                </a:solidFill>
                <a:latin typeface="Meiryo UI" panose="020B0604030504040204" pitchFamily="50" charset="-128"/>
                <a:ea typeface="Meiryo UI" panose="020B0604030504040204" pitchFamily="50" charset="-128"/>
              </a:rPr>
              <a:t>事実関係の有無を判断できないこと</a:t>
            </a:r>
            <a:r>
              <a:rPr lang="ja-JP" altLang="en-US" sz="2800" dirty="0">
                <a:solidFill>
                  <a:srgbClr val="000000"/>
                </a:solidFill>
                <a:latin typeface="Meiryo UI" panose="020B0604030504040204" pitchFamily="50" charset="-128"/>
                <a:ea typeface="Meiryo UI" panose="020B0604030504040204" pitchFamily="50" charset="-128"/>
              </a:rPr>
              <a:t>から生じる対立</a:t>
            </a:r>
          </a:p>
          <a:p>
            <a:pPr lvl="0">
              <a:defRPr/>
            </a:pPr>
            <a:r>
              <a:rPr lang="ja-JP" altLang="en-US" sz="2600" dirty="0">
                <a:solidFill>
                  <a:srgbClr val="000000"/>
                </a:solidFill>
                <a:latin typeface="Meiryo UI" panose="020B0604030504040204" pitchFamily="50" charset="-128"/>
                <a:ea typeface="Meiryo UI" panose="020B0604030504040204" pitchFamily="50" charset="-128"/>
              </a:rPr>
              <a:t>　　 →誰かが事実を「否認」すると、事実の存在／不存在に</a:t>
            </a:r>
            <a:r>
              <a:rPr lang="ja-JP" altLang="en-US" sz="2600" dirty="0" err="1">
                <a:solidFill>
                  <a:srgbClr val="000000"/>
                </a:solidFill>
                <a:latin typeface="Meiryo UI" panose="020B0604030504040204" pitchFamily="50" charset="-128"/>
                <a:ea typeface="Meiryo UI" panose="020B0604030504040204" pitchFamily="50" charset="-128"/>
              </a:rPr>
              <a:t>つ</a:t>
            </a:r>
            <a:r>
              <a:rPr lang="ja-JP" altLang="en-US" sz="2600" dirty="0">
                <a:solidFill>
                  <a:srgbClr val="000000"/>
                </a:solidFill>
                <a:latin typeface="Meiryo UI" panose="020B0604030504040204" pitchFamily="50" charset="-128"/>
                <a:ea typeface="Meiryo UI" panose="020B0604030504040204" pitchFamily="50" charset="-128"/>
              </a:rPr>
              <a:t>　</a:t>
            </a:r>
            <a:endParaRPr lang="en-US" altLang="ja-JP" sz="2600" dirty="0">
              <a:solidFill>
                <a:srgbClr val="000000"/>
              </a:solidFill>
              <a:latin typeface="Meiryo UI" panose="020B0604030504040204" pitchFamily="50" charset="-128"/>
              <a:ea typeface="Meiryo UI" panose="020B0604030504040204" pitchFamily="50" charset="-128"/>
            </a:endParaRPr>
          </a:p>
          <a:p>
            <a:pPr lvl="0">
              <a:defRPr/>
            </a:pPr>
            <a:r>
              <a:rPr lang="ja-JP" altLang="en-US" sz="2600" dirty="0">
                <a:solidFill>
                  <a:srgbClr val="000000"/>
                </a:solidFill>
                <a:latin typeface="Meiryo UI" panose="020B0604030504040204" pitchFamily="50" charset="-128"/>
                <a:ea typeface="Meiryo UI" panose="020B0604030504040204" pitchFamily="50" charset="-128"/>
              </a:rPr>
              <a:t>　　　　いて合理的な説明ができず先に進めない</a:t>
            </a:r>
          </a:p>
        </p:txBody>
      </p:sp>
      <p:sp>
        <p:nvSpPr>
          <p:cNvPr id="15" name="正方形/長方形 14">
            <a:extLst>
              <a:ext uri="{FF2B5EF4-FFF2-40B4-BE49-F238E27FC236}">
                <a16:creationId xmlns:a16="http://schemas.microsoft.com/office/drawing/2014/main" id="{987902B6-C85B-4D5F-A4C9-182E0CC6FFA7}"/>
              </a:ext>
            </a:extLst>
          </p:cNvPr>
          <p:cNvSpPr/>
          <p:nvPr/>
        </p:nvSpPr>
        <p:spPr>
          <a:xfrm>
            <a:off x="467542" y="4280083"/>
            <a:ext cx="8352930" cy="1323439"/>
          </a:xfrm>
          <a:prstGeom prst="rect">
            <a:avLst/>
          </a:prstGeom>
        </p:spPr>
        <p:txBody>
          <a:bodyPr wrap="square">
            <a:spAutoFit/>
          </a:bodyPr>
          <a:lstStyle/>
          <a:p>
            <a:pPr marL="514350" lvl="0" indent="-514350">
              <a:buClr>
                <a:prstClr val="black"/>
              </a:buClr>
              <a:buFont typeface="+mj-ea"/>
              <a:buAutoNum type="circleNumDbPlain" startAt="3"/>
              <a:defRPr/>
            </a:pPr>
            <a:r>
              <a:rPr lang="ja-JP" altLang="en-US" sz="2800" dirty="0">
                <a:solidFill>
                  <a:srgbClr val="FF0000"/>
                </a:solidFill>
                <a:latin typeface="Meiryo UI" panose="020B0604030504040204" pitchFamily="50" charset="-128"/>
                <a:ea typeface="Meiryo UI" panose="020B0604030504040204" pitchFamily="50" charset="-128"/>
              </a:rPr>
              <a:t>基礎となる事実関係に対する評価の差</a:t>
            </a:r>
            <a:r>
              <a:rPr lang="ja-JP" altLang="en-US" sz="2800" dirty="0">
                <a:latin typeface="Meiryo UI" panose="020B0604030504040204" pitchFamily="50" charset="-128"/>
                <a:ea typeface="Meiryo UI" panose="020B0604030504040204" pitchFamily="50" charset="-128"/>
              </a:rPr>
              <a:t>から生じる対立</a:t>
            </a:r>
          </a:p>
          <a:p>
            <a:pPr lvl="0">
              <a:buClr>
                <a:prstClr val="black"/>
              </a:buClr>
              <a:defRPr/>
            </a:pPr>
            <a:r>
              <a:rPr lang="ja-JP" altLang="en-US" sz="2600" dirty="0">
                <a:solidFill>
                  <a:srgbClr val="FF0000"/>
                </a:solidFill>
                <a:latin typeface="Meiryo UI" panose="020B0604030504040204" pitchFamily="50" charset="-128"/>
                <a:ea typeface="Meiryo UI" panose="020B0604030504040204" pitchFamily="50" charset="-128"/>
              </a:rPr>
              <a:t>　　 </a:t>
            </a:r>
            <a:r>
              <a:rPr lang="ja-JP" altLang="en-US" sz="2600" dirty="0">
                <a:latin typeface="Meiryo UI" panose="020B0604030504040204" pitchFamily="50" charset="-128"/>
                <a:ea typeface="Meiryo UI" panose="020B0604030504040204" pitchFamily="50" charset="-128"/>
              </a:rPr>
              <a:t>→評価基準の違いや経験則上の思い込みから、「〇〇と</a:t>
            </a:r>
            <a:endParaRPr lang="en-US" altLang="ja-JP" sz="2600" dirty="0">
              <a:latin typeface="Meiryo UI" panose="020B0604030504040204" pitchFamily="50" charset="-128"/>
              <a:ea typeface="Meiryo UI" panose="020B0604030504040204" pitchFamily="50" charset="-128"/>
            </a:endParaRPr>
          </a:p>
          <a:p>
            <a:pPr lvl="0">
              <a:buClr>
                <a:prstClr val="black"/>
              </a:buClr>
              <a:defRPr/>
            </a:pPr>
            <a:r>
              <a:rPr lang="ja-JP" altLang="en-US" sz="2600" dirty="0">
                <a:latin typeface="Meiryo UI" panose="020B0604030504040204" pitchFamily="50" charset="-128"/>
                <a:ea typeface="Meiryo UI" panose="020B0604030504040204" pitchFamily="50" charset="-128"/>
              </a:rPr>
              <a:t>　　　　いう事情なら、こうであるに違いない」と思ってしまう。</a:t>
            </a:r>
          </a:p>
        </p:txBody>
      </p:sp>
      <p:sp>
        <p:nvSpPr>
          <p:cNvPr id="16" name="正方形/長方形 15">
            <a:extLst>
              <a:ext uri="{FF2B5EF4-FFF2-40B4-BE49-F238E27FC236}">
                <a16:creationId xmlns:a16="http://schemas.microsoft.com/office/drawing/2014/main" id="{162D051E-5DB4-44AA-ADD9-A91D46BB90BF}"/>
              </a:ext>
            </a:extLst>
          </p:cNvPr>
          <p:cNvSpPr/>
          <p:nvPr/>
        </p:nvSpPr>
        <p:spPr>
          <a:xfrm>
            <a:off x="533401" y="5534561"/>
            <a:ext cx="8143058" cy="1323439"/>
          </a:xfrm>
          <a:prstGeom prst="rect">
            <a:avLst/>
          </a:prstGeom>
        </p:spPr>
        <p:txBody>
          <a:bodyPr wrap="square">
            <a:spAutoFit/>
          </a:bodyPr>
          <a:lstStyle/>
          <a:p>
            <a:pPr marL="514350" lvl="0" indent="-514350">
              <a:buClr>
                <a:schemeClr val="tx1"/>
              </a:buClr>
              <a:buFont typeface="+mj-ea"/>
              <a:buAutoNum type="circleNumDbPlain" startAt="4"/>
              <a:defRPr/>
            </a:pPr>
            <a:r>
              <a:rPr lang="ja-JP" altLang="en-US" sz="2800" dirty="0">
                <a:solidFill>
                  <a:srgbClr val="FF0000"/>
                </a:solidFill>
                <a:latin typeface="Meiryo UI" panose="020B0604030504040204" pitchFamily="50" charset="-128"/>
                <a:ea typeface="Meiryo UI" panose="020B0604030504040204" pitchFamily="50" charset="-128"/>
              </a:rPr>
              <a:t>パワーバランス</a:t>
            </a:r>
            <a:r>
              <a:rPr lang="ja-JP" altLang="en-US" sz="2800" dirty="0">
                <a:solidFill>
                  <a:srgbClr val="000000"/>
                </a:solidFill>
                <a:latin typeface="Meiryo UI" panose="020B0604030504040204" pitchFamily="50" charset="-128"/>
                <a:ea typeface="Meiryo UI" panose="020B0604030504040204" pitchFamily="50" charset="-128"/>
              </a:rPr>
              <a:t>による対立</a:t>
            </a:r>
          </a:p>
          <a:p>
            <a:pPr lvl="0">
              <a:defRPr/>
            </a:pPr>
            <a:r>
              <a:rPr lang="ja-JP" altLang="en-US" sz="2600" dirty="0">
                <a:solidFill>
                  <a:srgbClr val="000000"/>
                </a:solidFill>
                <a:latin typeface="Meiryo UI" panose="020B0604030504040204" pitchFamily="50" charset="-128"/>
                <a:ea typeface="Meiryo UI" panose="020B0604030504040204" pitchFamily="50" charset="-128"/>
              </a:rPr>
              <a:t>　　 →賛成・反対の人数、立場、その場の空気感によって、</a:t>
            </a:r>
            <a:endParaRPr lang="en-US" altLang="ja-JP" sz="2600" dirty="0">
              <a:solidFill>
                <a:srgbClr val="000000"/>
              </a:solidFill>
              <a:latin typeface="Meiryo UI" panose="020B0604030504040204" pitchFamily="50" charset="-128"/>
              <a:ea typeface="Meiryo UI" panose="020B0604030504040204" pitchFamily="50" charset="-128"/>
            </a:endParaRPr>
          </a:p>
          <a:p>
            <a:pPr lvl="0">
              <a:defRPr/>
            </a:pPr>
            <a:r>
              <a:rPr lang="ja-JP" altLang="en-US" sz="2600" dirty="0">
                <a:solidFill>
                  <a:srgbClr val="000000"/>
                </a:solidFill>
                <a:latin typeface="Meiryo UI" panose="020B0604030504040204" pitchFamily="50" charset="-128"/>
                <a:ea typeface="Meiryo UI" panose="020B0604030504040204" pitchFamily="50" charset="-128"/>
              </a:rPr>
              <a:t>　　　　議論の筋とは異なるところで結論が決まってしまう。</a:t>
            </a:r>
            <a:endParaRPr kumimoji="1" lang="ja-JP" altLang="en-US" sz="2600" b="0" i="0" u="none" strike="noStrike" kern="1200" cap="none" spc="0" normalizeH="0" baseline="0" noProof="0" dirty="0">
              <a:ln>
                <a:noFill/>
              </a:ln>
              <a:solidFill>
                <a:srgbClr val="000000"/>
              </a:solidFill>
              <a:effectLst/>
              <a:uLnTx/>
              <a:uFillTx/>
              <a:latin typeface="Tw Cen MT"/>
              <a:ea typeface="HGPｺﾞｼｯｸE" panose="020B0900000000000000" pitchFamily="50" charset="-128"/>
              <a:cs typeface="+mn-cs"/>
            </a:endParaRPr>
          </a:p>
        </p:txBody>
      </p:sp>
      <p:sp>
        <p:nvSpPr>
          <p:cNvPr id="2" name="スライド番号プレースホルダー 1">
            <a:extLst>
              <a:ext uri="{FF2B5EF4-FFF2-40B4-BE49-F238E27FC236}">
                <a16:creationId xmlns:a16="http://schemas.microsoft.com/office/drawing/2014/main" id="{22EA99C2-5419-424B-A8C4-D4489A1E7D82}"/>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10</a:t>
            </a:fld>
            <a:endParaRPr lang="en-GB"/>
          </a:p>
        </p:txBody>
      </p:sp>
    </p:spTree>
    <p:extLst>
      <p:ext uri="{BB962C8B-B14F-4D97-AF65-F5344CB8AC3E}">
        <p14:creationId xmlns:p14="http://schemas.microsoft.com/office/powerpoint/2010/main" val="28052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75ED8039-04E4-4733-B410-28F3030B3CEC}"/>
              </a:ext>
            </a:extLst>
          </p:cNvPr>
          <p:cNvSpPr>
            <a:spLocks noGrp="1"/>
          </p:cNvSpPr>
          <p:nvPr>
            <p:ph type="title"/>
          </p:nvPr>
        </p:nvSpPr>
        <p:spPr>
          <a:xfrm>
            <a:off x="251521" y="188640"/>
            <a:ext cx="8892479" cy="869950"/>
          </a:xfrm>
        </p:spPr>
        <p:txBody>
          <a:bodyPr>
            <a:noAutofit/>
          </a:bodyPr>
          <a:lstStyle/>
          <a:p>
            <a:pPr algn="ctr"/>
            <a:r>
              <a:rPr kumimoji="1" lang="ja-JP" altLang="en-US" sz="4000" dirty="0"/>
              <a:t>ファシリテーションの観点から</a:t>
            </a:r>
            <a:r>
              <a:rPr kumimoji="1" lang="en-US" altLang="ja-JP" sz="4000" dirty="0"/>
              <a:t/>
            </a:r>
            <a:br>
              <a:rPr kumimoji="1" lang="en-US" altLang="ja-JP" sz="4000" dirty="0"/>
            </a:br>
            <a:r>
              <a:rPr kumimoji="1" lang="ja-JP" altLang="en-US" sz="4000" dirty="0"/>
              <a:t>事前準備の段階で共有しておきたいこと</a:t>
            </a:r>
          </a:p>
        </p:txBody>
      </p:sp>
      <p:sp>
        <p:nvSpPr>
          <p:cNvPr id="7" name="コンテンツ プレースホルダー 6">
            <a:extLst>
              <a:ext uri="{FF2B5EF4-FFF2-40B4-BE49-F238E27FC236}">
                <a16:creationId xmlns:a16="http://schemas.microsoft.com/office/drawing/2014/main" id="{65617AFD-90A6-47A2-868E-66A3F824D6D7}"/>
              </a:ext>
            </a:extLst>
          </p:cNvPr>
          <p:cNvSpPr>
            <a:spLocks noGrp="1"/>
          </p:cNvSpPr>
          <p:nvPr>
            <p:ph sz="quarter" idx="1"/>
          </p:nvPr>
        </p:nvSpPr>
        <p:spPr>
          <a:xfrm>
            <a:off x="766056" y="1532151"/>
            <a:ext cx="8198432" cy="4832350"/>
          </a:xfrm>
        </p:spPr>
        <p:txBody>
          <a:bodyPr>
            <a:no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今回の会議における参加メンバーの確認</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意思決定支援の</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基本原則</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の確認</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ミーティングの目的とルール</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の確認　　　　　　　　　　</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（すること・してはいけないこと・配慮すべきこと等）</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各参加者の</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役割</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の確認</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68580" indent="0">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→「ファシリテーター」（中立な立場）と本人の「</a:t>
            </a:r>
            <a:r>
              <a:rPr lang="ja-JP" altLang="en-US" sz="2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アドボケイト役</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6858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（本人視点にとことん立つ立場）を意識的に分ける</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本人による意思決定のベストチャンスを確保するために必要な</a:t>
            </a:r>
            <a:r>
              <a:rPr lang="ja-JP" altLang="en-US" sz="2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合意的配慮</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事項の確認</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68580" indent="0">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→本人にとって良い環境・時期・場所・対話する人</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marL="68580" indent="0">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→本人にとって円滑なコミュニケーション方法</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FE568289-8D48-47CC-AA80-4B4C3627D967}"/>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11</a:t>
            </a:fld>
            <a:endParaRPr lang="en-GB"/>
          </a:p>
        </p:txBody>
      </p:sp>
    </p:spTree>
    <p:extLst>
      <p:ext uri="{BB962C8B-B14F-4D97-AF65-F5344CB8AC3E}">
        <p14:creationId xmlns:p14="http://schemas.microsoft.com/office/powerpoint/2010/main" val="2477060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0927" y="308429"/>
            <a:ext cx="8463606" cy="535661"/>
          </a:xfrm>
        </p:spPr>
        <p:txBody>
          <a:bodyPr>
            <a:noAutofit/>
          </a:bodyPr>
          <a:lstStyle/>
          <a:p>
            <a:r>
              <a:rPr lang="ja-JP" altLang="en-US" sz="3600" b="1" dirty="0"/>
              <a:t>「意思決定支援」チーム　</a:t>
            </a:r>
            <a:r>
              <a:rPr lang="en-US" altLang="ja-JP" sz="3600" b="1" dirty="0"/>
              <a:t/>
            </a:r>
            <a:br>
              <a:rPr lang="en-US" altLang="ja-JP" sz="3600" b="1" dirty="0"/>
            </a:br>
            <a:r>
              <a:rPr lang="ja-JP" altLang="en-US" sz="3600" b="1" dirty="0"/>
              <a:t>①基本メンバー</a:t>
            </a:r>
            <a:endParaRPr kumimoji="1" lang="ja-JP" altLang="en-US" sz="3600" b="1" dirty="0"/>
          </a:p>
        </p:txBody>
      </p:sp>
      <p:sp>
        <p:nvSpPr>
          <p:cNvPr id="4" name="円/楕円 3"/>
          <p:cNvSpPr/>
          <p:nvPr/>
        </p:nvSpPr>
        <p:spPr>
          <a:xfrm>
            <a:off x="290927" y="2992857"/>
            <a:ext cx="8319135" cy="1652952"/>
          </a:xfrm>
          <a:prstGeom prst="ellipse">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本人（意思決定者）</a:t>
            </a:r>
            <a:endParaRPr lang="en-US" altLang="ja-JP" sz="2400" b="1" u="sng" dirty="0">
              <a:solidFill>
                <a:srgbClr val="FF0000"/>
              </a:solidFill>
              <a:latin typeface="Meiryo UI" panose="020B0604030504040204" pitchFamily="50" charset="-128"/>
              <a:ea typeface="Meiryo UI" panose="020B0604030504040204" pitchFamily="50" charset="-128"/>
            </a:endParaRPr>
          </a:p>
          <a:p>
            <a:pPr algn="ctr">
              <a:defRPr/>
            </a:pPr>
            <a:r>
              <a:rPr lang="ja-JP" altLang="en-US" dirty="0">
                <a:solidFill>
                  <a:prstClr val="black"/>
                </a:solidFill>
                <a:latin typeface="Meiryo UI" panose="020B0604030504040204" pitchFamily="50" charset="-128"/>
                <a:ea typeface="Meiryo UI" panose="020B0604030504040204" pitchFamily="50" charset="-128"/>
              </a:rPr>
              <a:t>単独での意思決定に困難を抱える</a:t>
            </a:r>
            <a:r>
              <a:rPr lang="ja-JP" altLang="en-US" dirty="0">
                <a:solidFill>
                  <a:srgbClr val="FF0000"/>
                </a:solidFill>
                <a:latin typeface="Meiryo UI" panose="020B0604030504040204" pitchFamily="50" charset="-128"/>
                <a:ea typeface="Meiryo UI" panose="020B0604030504040204" pitchFamily="50" charset="-128"/>
              </a:rPr>
              <a:t>本人</a:t>
            </a:r>
            <a:r>
              <a:rPr lang="ja-JP" altLang="en-US" dirty="0">
                <a:solidFill>
                  <a:prstClr val="black"/>
                </a:solidFill>
                <a:latin typeface="Meiryo UI" panose="020B0604030504040204" pitchFamily="50" charset="-128"/>
                <a:ea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endParaRPr>
          </a:p>
          <a:p>
            <a:pPr algn="ctr">
              <a:defRPr/>
            </a:pPr>
            <a:r>
              <a:rPr lang="ja-JP" altLang="en-US" dirty="0">
                <a:solidFill>
                  <a:prstClr val="black"/>
                </a:solidFill>
                <a:latin typeface="Meiryo UI" panose="020B0604030504040204" pitchFamily="50" charset="-128"/>
                <a:ea typeface="Meiryo UI" panose="020B0604030504040204" pitchFamily="50" charset="-128"/>
              </a:rPr>
              <a:t>最終的な意思決定を行う。</a:t>
            </a:r>
          </a:p>
        </p:txBody>
      </p:sp>
      <p:sp>
        <p:nvSpPr>
          <p:cNvPr id="11" name="円/楕円 10"/>
          <p:cNvSpPr/>
          <p:nvPr/>
        </p:nvSpPr>
        <p:spPr>
          <a:xfrm>
            <a:off x="290927" y="1209679"/>
            <a:ext cx="8319135" cy="1631835"/>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ファシリテーター（調整役）</a:t>
            </a:r>
            <a:endParaRPr lang="en-US" altLang="ja-JP" sz="2400" b="1" u="sng" dirty="0">
              <a:solidFill>
                <a:srgbClr val="FF0000"/>
              </a:solidFill>
              <a:latin typeface="Meiryo UI" panose="020B0604030504040204" pitchFamily="50" charset="-128"/>
              <a:ea typeface="Meiryo UI" panose="020B0604030504040204" pitchFamily="50" charset="-128"/>
            </a:endParaRPr>
          </a:p>
          <a:p>
            <a:pPr marL="179388" indent="179388">
              <a:defRPr/>
            </a:pPr>
            <a:r>
              <a:rPr lang="ja-JP" altLang="en-US" dirty="0">
                <a:solidFill>
                  <a:srgbClr val="FF0000"/>
                </a:solidFill>
                <a:latin typeface="Meiryo UI" panose="020B0604030504040204" pitchFamily="50" charset="-128"/>
                <a:ea typeface="Meiryo UI" panose="020B0604030504040204" pitchFamily="50" charset="-128"/>
              </a:rPr>
              <a:t>ミーティングの主催者。相談支援専門員、サービス管理責任者等が想定される。</a:t>
            </a:r>
            <a:endParaRPr lang="en-US" altLang="ja-JP" dirty="0">
              <a:solidFill>
                <a:srgbClr val="FF0000"/>
              </a:solidFill>
              <a:latin typeface="Meiryo UI" panose="020B0604030504040204" pitchFamily="50" charset="-128"/>
              <a:ea typeface="Meiryo UI" panose="020B0604030504040204" pitchFamily="50" charset="-128"/>
            </a:endParaRPr>
          </a:p>
          <a:p>
            <a:pPr marL="179388" indent="179388">
              <a:defRPr/>
            </a:pPr>
            <a:r>
              <a:rPr lang="ja-JP" altLang="en-US" dirty="0">
                <a:solidFill>
                  <a:prstClr val="black"/>
                </a:solidFill>
                <a:latin typeface="Meiryo UI" panose="020B0604030504040204" pitchFamily="50" charset="-128"/>
                <a:ea typeface="Meiryo UI" panose="020B0604030504040204" pitchFamily="50" charset="-128"/>
              </a:rPr>
              <a:t>会議ルールに則りメンバー間の議論を促進させ、必要に応じて適切な介入を行う。</a:t>
            </a:r>
          </a:p>
        </p:txBody>
      </p:sp>
      <p:sp>
        <p:nvSpPr>
          <p:cNvPr id="12" name="円/楕円 11"/>
          <p:cNvSpPr/>
          <p:nvPr/>
        </p:nvSpPr>
        <p:spPr>
          <a:xfrm>
            <a:off x="290928" y="4797152"/>
            <a:ext cx="8319134" cy="1772981"/>
          </a:xfrm>
          <a:prstGeom prst="ellipse">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キーパーソン／アドボケイト</a:t>
            </a:r>
            <a:endParaRPr lang="en-US" altLang="ja-JP" sz="2400" b="1" u="sng" dirty="0">
              <a:solidFill>
                <a:srgbClr val="FF0000"/>
              </a:solidFill>
              <a:latin typeface="Meiryo UI" panose="020B0604030504040204" pitchFamily="50" charset="-128"/>
              <a:ea typeface="Meiryo UI" panose="020B0604030504040204" pitchFamily="50" charset="-128"/>
            </a:endParaRPr>
          </a:p>
          <a:p>
            <a:pPr marL="179388" indent="179388">
              <a:defRPr/>
            </a:pPr>
            <a:r>
              <a:rPr lang="ja-JP" altLang="en-US" dirty="0">
                <a:solidFill>
                  <a:srgbClr val="FF0000"/>
                </a:solidFill>
                <a:latin typeface="Meiryo UI" panose="020B0604030504040204" pitchFamily="50" charset="-128"/>
                <a:ea typeface="Meiryo UI" panose="020B0604030504040204" pitchFamily="50" charset="-128"/>
              </a:rPr>
              <a:t>本人が信頼する者、当該意思決定に中心的に関与する必要がある者（友人・家族・機関職員・後見人等）。　　　　　　</a:t>
            </a:r>
            <a:endParaRPr lang="en-US" altLang="ja-JP" dirty="0">
              <a:solidFill>
                <a:srgbClr val="FF0000"/>
              </a:solidFill>
              <a:latin typeface="Meiryo UI" panose="020B0604030504040204" pitchFamily="50" charset="-128"/>
              <a:ea typeface="Meiryo UI" panose="020B0604030504040204" pitchFamily="50" charset="-128"/>
            </a:endParaRPr>
          </a:p>
          <a:p>
            <a:pPr marL="179388" indent="179388">
              <a:defRPr/>
            </a:pPr>
            <a:r>
              <a:rPr lang="ja-JP" altLang="en-US" dirty="0">
                <a:solidFill>
                  <a:prstClr val="black"/>
                </a:solidFill>
                <a:latin typeface="Meiryo UI" panose="020B0604030504040204" pitchFamily="50" charset="-128"/>
                <a:ea typeface="Meiryo UI" panose="020B0604030504040204" pitchFamily="50" charset="-128"/>
              </a:rPr>
              <a:t>本人が意思形成・決定・表明することを促しつつ、必要に応じて本人の意向を代弁するアドボケイトの役割を担う。</a:t>
            </a:r>
          </a:p>
        </p:txBody>
      </p:sp>
      <p:sp>
        <p:nvSpPr>
          <p:cNvPr id="3" name="円/楕円 2"/>
          <p:cNvSpPr/>
          <p:nvPr/>
        </p:nvSpPr>
        <p:spPr>
          <a:xfrm>
            <a:off x="7164288" y="224958"/>
            <a:ext cx="1812113" cy="15902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600" dirty="0">
                <a:solidFill>
                  <a:prstClr val="white"/>
                </a:solidFill>
                <a:latin typeface="ＤＦ特太ゴシック体" panose="020B0509000000000000" pitchFamily="49" charset="-128"/>
                <a:ea typeface="ＤＦ特太ゴシック体" panose="020B0509000000000000" pitchFamily="49" charset="-128"/>
              </a:rPr>
              <a:t>意思決定　支援責任者</a:t>
            </a:r>
          </a:p>
        </p:txBody>
      </p:sp>
      <p:cxnSp>
        <p:nvCxnSpPr>
          <p:cNvPr id="9" name="直線矢印コネクタ 8"/>
          <p:cNvCxnSpPr>
            <a:endCxn id="11" idx="0"/>
          </p:cNvCxnSpPr>
          <p:nvPr/>
        </p:nvCxnSpPr>
        <p:spPr>
          <a:xfrm flipH="1">
            <a:off x="4450495" y="1006520"/>
            <a:ext cx="2713793" cy="2031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AF6B5ECD-14A8-4B6E-B06F-349E9B39544D}"/>
              </a:ext>
            </a:extLst>
          </p:cNvPr>
          <p:cNvSpPr>
            <a:spLocks noGrp="1"/>
          </p:cNvSpPr>
          <p:nvPr>
            <p:ph type="sldNum" sz="quarter" idx="12"/>
          </p:nvPr>
        </p:nvSpPr>
        <p:spPr/>
        <p:txBody>
          <a:bodyPr/>
          <a:lstStyle/>
          <a:p>
            <a:fld id="{8B37D5FE-740C-46F5-801A-FA5477D9711F}"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3336934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0926" y="308430"/>
            <a:ext cx="8853073" cy="428538"/>
          </a:xfrm>
        </p:spPr>
        <p:txBody>
          <a:bodyPr>
            <a:noAutofit/>
          </a:bodyPr>
          <a:lstStyle/>
          <a:p>
            <a:r>
              <a:rPr lang="ja-JP" altLang="en-US" sz="3600" b="1" dirty="0"/>
              <a:t>意思決定支援チーム　</a:t>
            </a:r>
            <a:r>
              <a:rPr lang="en-US" altLang="ja-JP" sz="3600" b="1" dirty="0"/>
              <a:t/>
            </a:r>
            <a:br>
              <a:rPr lang="en-US" altLang="ja-JP" sz="3600" b="1" dirty="0"/>
            </a:br>
            <a:r>
              <a:rPr lang="ja-JP" altLang="en-US" sz="3600" b="1" dirty="0"/>
              <a:t>②状況に応じて関与が想定されるメンバー</a:t>
            </a:r>
            <a:endParaRPr kumimoji="1" lang="ja-JP" altLang="en-US" sz="3600" b="1" dirty="0"/>
          </a:p>
        </p:txBody>
      </p:sp>
      <p:sp>
        <p:nvSpPr>
          <p:cNvPr id="4" name="円/楕円 3"/>
          <p:cNvSpPr/>
          <p:nvPr/>
        </p:nvSpPr>
        <p:spPr>
          <a:xfrm>
            <a:off x="290926" y="2992857"/>
            <a:ext cx="8582140" cy="1652952"/>
          </a:xfrm>
          <a:prstGeom prst="ellipse">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福祉サービス・医療サービス提供者等</a:t>
            </a:r>
          </a:p>
          <a:p>
            <a:pPr algn="ctr">
              <a:defRPr/>
            </a:pPr>
            <a:r>
              <a:rPr lang="ja-JP" altLang="en-US" sz="2400" dirty="0">
                <a:solidFill>
                  <a:prstClr val="black"/>
                </a:solidFill>
                <a:latin typeface="Meiryo UI" panose="020B0604030504040204" pitchFamily="50" charset="-128"/>
                <a:ea typeface="Meiryo UI" panose="020B0604030504040204" pitchFamily="50" charset="-128"/>
              </a:rPr>
              <a:t>（ヘルパー・施設職員・保健師・看護師・医師・言語聴覚士・新たなサービス提供者など）</a:t>
            </a:r>
          </a:p>
        </p:txBody>
      </p:sp>
      <p:sp>
        <p:nvSpPr>
          <p:cNvPr id="11" name="円/楕円 10"/>
          <p:cNvSpPr/>
          <p:nvPr/>
        </p:nvSpPr>
        <p:spPr>
          <a:xfrm>
            <a:off x="290927" y="1135224"/>
            <a:ext cx="8582139" cy="1631835"/>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本人の身近にいる人々</a:t>
            </a:r>
          </a:p>
          <a:p>
            <a:pPr algn="ctr">
              <a:defRPr/>
            </a:pPr>
            <a:r>
              <a:rPr lang="ja-JP" altLang="en-US" sz="2400" dirty="0">
                <a:solidFill>
                  <a:prstClr val="black"/>
                </a:solidFill>
                <a:latin typeface="Meiryo UI" panose="020B0604030504040204" pitchFamily="50" charset="-128"/>
                <a:ea typeface="Meiryo UI" panose="020B0604030504040204" pitchFamily="50" charset="-128"/>
              </a:rPr>
              <a:t>（家族・親族、友人、ボランティアなど）</a:t>
            </a:r>
          </a:p>
        </p:txBody>
      </p:sp>
      <p:sp>
        <p:nvSpPr>
          <p:cNvPr id="12" name="円/楕円 11"/>
          <p:cNvSpPr/>
          <p:nvPr/>
        </p:nvSpPr>
        <p:spPr>
          <a:xfrm>
            <a:off x="290927" y="4797152"/>
            <a:ext cx="8582139" cy="1772981"/>
          </a:xfrm>
          <a:prstGeom prst="ellipse">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ja-JP" altLang="en-US" sz="2400" b="1" u="sng" dirty="0">
                <a:solidFill>
                  <a:srgbClr val="FF0000"/>
                </a:solidFill>
                <a:latin typeface="Meiryo UI" panose="020B0604030504040204" pitchFamily="50" charset="-128"/>
                <a:ea typeface="Meiryo UI" panose="020B0604030504040204" pitchFamily="50" charset="-128"/>
              </a:rPr>
              <a:t>地域社会で活動している人々</a:t>
            </a:r>
          </a:p>
          <a:p>
            <a:pPr algn="ctr">
              <a:defRPr/>
            </a:pPr>
            <a:r>
              <a:rPr lang="ja-JP" altLang="en-US" sz="2400" dirty="0">
                <a:solidFill>
                  <a:prstClr val="black"/>
                </a:solidFill>
                <a:latin typeface="Meiryo UI" panose="020B0604030504040204" pitchFamily="50" charset="-128"/>
                <a:ea typeface="Meiryo UI" panose="020B0604030504040204" pitchFamily="50" charset="-128"/>
              </a:rPr>
              <a:t>（大家・近隣住民・自治会メンバー・社協・</a:t>
            </a:r>
            <a:r>
              <a:rPr lang="en-US" altLang="ja-JP" sz="2400" dirty="0">
                <a:solidFill>
                  <a:prstClr val="black"/>
                </a:solidFill>
                <a:latin typeface="Meiryo UI" panose="020B0604030504040204" pitchFamily="50" charset="-128"/>
                <a:ea typeface="Meiryo UI" panose="020B0604030504040204" pitchFamily="50" charset="-128"/>
              </a:rPr>
              <a:t>NPO</a:t>
            </a:r>
            <a:r>
              <a:rPr lang="ja-JP" altLang="en-US" sz="2400" dirty="0">
                <a:solidFill>
                  <a:prstClr val="black"/>
                </a:solidFill>
                <a:latin typeface="Meiryo UI" panose="020B0604030504040204" pitchFamily="50" charset="-128"/>
                <a:ea typeface="Meiryo UI" panose="020B0604030504040204" pitchFamily="50" charset="-128"/>
              </a:rPr>
              <a:t>職員・不動産業者・旅行業者など）</a:t>
            </a:r>
          </a:p>
        </p:txBody>
      </p:sp>
      <p:sp>
        <p:nvSpPr>
          <p:cNvPr id="3" name="スライド番号プレースホルダー 2">
            <a:extLst>
              <a:ext uri="{FF2B5EF4-FFF2-40B4-BE49-F238E27FC236}">
                <a16:creationId xmlns:a16="http://schemas.microsoft.com/office/drawing/2014/main" id="{07E290A8-CC92-435B-978E-1FC855B505D8}"/>
              </a:ext>
            </a:extLst>
          </p:cNvPr>
          <p:cNvSpPr>
            <a:spLocks noGrp="1"/>
          </p:cNvSpPr>
          <p:nvPr>
            <p:ph type="sldNum" sz="quarter" idx="12"/>
          </p:nvPr>
        </p:nvSpPr>
        <p:spPr/>
        <p:txBody>
          <a:bodyPr/>
          <a:lstStyle/>
          <a:p>
            <a:fld id="{8B37D5FE-740C-46F5-801A-FA5477D9711F}"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3392076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fontScale="90000"/>
          </a:bodyPr>
          <a:lstStyle/>
          <a:p>
            <a:pPr algn="ctr"/>
            <a:r>
              <a:rPr kumimoji="1" lang="ja-JP" altLang="en-US" sz="3600" dirty="0"/>
              <a:t>ご本人の価値観や選好を発見・収集する　ための個別面談</a:t>
            </a:r>
            <a:r>
              <a:rPr kumimoji="1" lang="ja-JP" altLang="en-US" sz="2800" dirty="0"/>
              <a:t>　（約５分）</a:t>
            </a:r>
          </a:p>
        </p:txBody>
      </p:sp>
      <p:sp>
        <p:nvSpPr>
          <p:cNvPr id="10" name="テキスト ボックス 9"/>
          <p:cNvSpPr txBox="1"/>
          <p:nvPr/>
        </p:nvSpPr>
        <p:spPr>
          <a:xfrm>
            <a:off x="827584" y="5733256"/>
            <a:ext cx="79563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映像で学ぶ　</a:t>
            </a:r>
            <a:endParaRPr kumimoji="1" lang="en-US" altLang="ja-JP"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r>
              <a:rPr kumimoji="1" lang="ja-JP" altLang="en-US" sz="20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高次脳機能障害・失語症のある青木さんのストーリー</a:t>
            </a: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p>
        </p:txBody>
      </p:sp>
      <p:sp>
        <p:nvSpPr>
          <p:cNvPr id="3" name="テキスト ボックス 2"/>
          <p:cNvSpPr txBox="1"/>
          <p:nvPr/>
        </p:nvSpPr>
        <p:spPr>
          <a:xfrm>
            <a:off x="2137990" y="467378"/>
            <a:ext cx="5928226"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厚生労働科学研究費補助金　</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障害者の意思決定支援の効果に関する研究班　制作・著作</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p:txBody>
      </p:sp>
      <p:pic>
        <p:nvPicPr>
          <p:cNvPr id="5" name="図 4" descr="人, テーブル, 座っている, 窓 が含まれている画像&#10;&#10;自動的に生成された説明">
            <a:extLst>
              <a:ext uri="{FF2B5EF4-FFF2-40B4-BE49-F238E27FC236}">
                <a16:creationId xmlns:a16="http://schemas.microsoft.com/office/drawing/2014/main" id="{52572F38-7582-40C1-A78A-F59E99B19F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9772" y="2975378"/>
            <a:ext cx="4572000" cy="2561573"/>
          </a:xfrm>
          <a:prstGeom prst="rect">
            <a:avLst/>
          </a:prstGeom>
        </p:spPr>
      </p:pic>
      <p:sp>
        <p:nvSpPr>
          <p:cNvPr id="4" name="スライド番号プレースホルダー 3">
            <a:extLst>
              <a:ext uri="{FF2B5EF4-FFF2-40B4-BE49-F238E27FC236}">
                <a16:creationId xmlns:a16="http://schemas.microsoft.com/office/drawing/2014/main" id="{3E8A8CB5-933C-4DA9-A4E0-6D67FF71476B}"/>
              </a:ext>
            </a:extLst>
          </p:cNvPr>
          <p:cNvSpPr>
            <a:spLocks noGrp="1"/>
          </p:cNvSpPr>
          <p:nvPr>
            <p:ph type="sldNum" sz="quarter" idx="11"/>
          </p:nvPr>
        </p:nvSpPr>
        <p:spPr/>
        <p:txBody>
          <a:bodyPr/>
          <a:lstStyle/>
          <a:p>
            <a:fld id="{23133F8D-FD11-4136-993B-483E3F549D70}" type="slidenum">
              <a:rPr lang="en-GB" smtClean="0"/>
              <a:pPr/>
              <a:t>14</a:t>
            </a:fld>
            <a:endParaRPr lang="en-GB"/>
          </a:p>
        </p:txBody>
      </p:sp>
    </p:spTree>
    <p:extLst>
      <p:ext uri="{BB962C8B-B14F-4D97-AF65-F5344CB8AC3E}">
        <p14:creationId xmlns:p14="http://schemas.microsoft.com/office/powerpoint/2010/main" val="180438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a:xfrm>
            <a:off x="323528" y="132869"/>
            <a:ext cx="8725544" cy="990600"/>
          </a:xfrm>
        </p:spPr>
        <p:txBody>
          <a:bodyPr>
            <a:normAutofit fontScale="90000"/>
          </a:bodyPr>
          <a:lstStyle/>
          <a:p>
            <a:pPr algn="ctr"/>
            <a:r>
              <a:rPr lang="ja-JP" altLang="en-US" dirty="0"/>
              <a:t>シーン</a:t>
            </a:r>
            <a:r>
              <a:rPr kumimoji="1" lang="ja-JP" altLang="en-US" dirty="0"/>
              <a:t>２　ディスカッション　</a:t>
            </a:r>
            <a:r>
              <a:rPr kumimoji="1" lang="en-US" altLang="ja-JP" dirty="0"/>
              <a:t/>
            </a:r>
            <a:br>
              <a:rPr kumimoji="1" lang="en-US" altLang="ja-JP" dirty="0"/>
            </a:br>
            <a:r>
              <a:rPr kumimoji="1" lang="ja-JP" altLang="en-US" dirty="0"/>
              <a:t>ご本人の価値観・選好の発見・収集</a:t>
            </a:r>
          </a:p>
        </p:txBody>
      </p:sp>
      <p:sp>
        <p:nvSpPr>
          <p:cNvPr id="2" name="正方形/長方形 1">
            <a:extLst>
              <a:ext uri="{FF2B5EF4-FFF2-40B4-BE49-F238E27FC236}">
                <a16:creationId xmlns:a16="http://schemas.microsoft.com/office/drawing/2014/main" id="{164A4579-6C50-47C5-A4CE-749DAC201153}"/>
              </a:ext>
            </a:extLst>
          </p:cNvPr>
          <p:cNvSpPr/>
          <p:nvPr/>
        </p:nvSpPr>
        <p:spPr>
          <a:xfrm>
            <a:off x="323528" y="1720840"/>
            <a:ext cx="8439472" cy="5262979"/>
          </a:xfrm>
          <a:prstGeom prst="rect">
            <a:avLst/>
          </a:prstGeom>
        </p:spPr>
        <p:txBody>
          <a:bodyPr wrap="square">
            <a:spAutoFit/>
          </a:bodyPr>
          <a:lstStyle/>
          <a:p>
            <a:pPr marL="596646" lvl="0" indent="-514350">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青木さんはどんなときに</a:t>
            </a:r>
            <a:r>
              <a:rPr lang="ja-JP" altLang="en-US" sz="2800" dirty="0">
                <a:solidFill>
                  <a:srgbClr val="FF0000"/>
                </a:solidFill>
                <a:latin typeface="Meiryo UI" panose="020B0604030504040204" pitchFamily="50" charset="-128"/>
                <a:ea typeface="Meiryo UI" panose="020B0604030504040204" pitchFamily="50" charset="-128"/>
              </a:rPr>
              <a:t>笑顔</a:t>
            </a:r>
            <a:r>
              <a:rPr lang="ja-JP" altLang="en-US" sz="2800" dirty="0">
                <a:solidFill>
                  <a:prstClr val="black"/>
                </a:solidFill>
                <a:latin typeface="Meiryo UI" panose="020B0604030504040204" pitchFamily="50" charset="-128"/>
                <a:ea typeface="Meiryo UI" panose="020B0604030504040204" pitchFamily="50" charset="-128"/>
              </a:rPr>
              <a:t>を見せていましたか？　　　なぜ笑顔が見られたのでしょうか？</a:t>
            </a:r>
            <a:endParaRPr lang="en-US" altLang="ja-JP" sz="2800" dirty="0">
              <a:solidFill>
                <a:prstClr val="black"/>
              </a:solidFill>
              <a:latin typeface="Meiryo UI" panose="020B0604030504040204" pitchFamily="50" charset="-128"/>
              <a:ea typeface="Meiryo UI" panose="020B0604030504040204" pitchFamily="50" charset="-128"/>
            </a:endParaRPr>
          </a:p>
          <a:p>
            <a:pPr marL="596646" lvl="0" indent="-514350">
              <a:buFont typeface="+mj-ea"/>
              <a:buAutoNum type="circleNumDbPlain"/>
            </a:pPr>
            <a:endParaRPr lang="ja-JP" altLang="en-US" sz="2800" dirty="0">
              <a:solidFill>
                <a:prstClr val="black"/>
              </a:solidFill>
              <a:latin typeface="Meiryo UI" panose="020B0604030504040204" pitchFamily="50" charset="-128"/>
              <a:ea typeface="Meiryo UI" panose="020B0604030504040204" pitchFamily="50" charset="-128"/>
            </a:endParaRPr>
          </a:p>
          <a:p>
            <a:pPr marL="596646" lvl="0" indent="-514350">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一連のやり取りから考えられる、青木さんの</a:t>
            </a:r>
            <a:r>
              <a:rPr lang="ja-JP" altLang="en-US" sz="2800" dirty="0">
                <a:solidFill>
                  <a:srgbClr val="FF0000"/>
                </a:solidFill>
                <a:latin typeface="Meiryo UI" panose="020B0604030504040204" pitchFamily="50" charset="-128"/>
                <a:ea typeface="Meiryo UI" panose="020B0604030504040204" pitchFamily="50" charset="-128"/>
              </a:rPr>
              <a:t>好きなこと（得意）</a:t>
            </a:r>
            <a:r>
              <a:rPr lang="ja-JP" altLang="en-US" sz="2800" dirty="0">
                <a:solidFill>
                  <a:prstClr val="black"/>
                </a:solidFill>
                <a:latin typeface="Meiryo UI" panose="020B0604030504040204" pitchFamily="50" charset="-128"/>
                <a:ea typeface="Meiryo UI" panose="020B0604030504040204" pitchFamily="50" charset="-128"/>
              </a:rPr>
              <a:t>・</a:t>
            </a:r>
            <a:r>
              <a:rPr lang="ja-JP" altLang="en-US" sz="2800" dirty="0">
                <a:solidFill>
                  <a:srgbClr val="FF0000"/>
                </a:solidFill>
                <a:latin typeface="Meiryo UI" panose="020B0604030504040204" pitchFamily="50" charset="-128"/>
                <a:ea typeface="Meiryo UI" panose="020B0604030504040204" pitchFamily="50" charset="-128"/>
              </a:rPr>
              <a:t>嫌いなこと（苦手）</a:t>
            </a:r>
            <a:r>
              <a:rPr lang="ja-JP" altLang="en-US" sz="2800" dirty="0">
                <a:solidFill>
                  <a:prstClr val="black"/>
                </a:solidFill>
                <a:latin typeface="Meiryo UI" panose="020B0604030504040204" pitchFamily="50" charset="-128"/>
                <a:ea typeface="Meiryo UI" panose="020B0604030504040204" pitchFamily="50" charset="-128"/>
              </a:rPr>
              <a:t>を挙げてみましょう。それらの情報から、青木さんはどのような</a:t>
            </a:r>
            <a:r>
              <a:rPr lang="ja-JP" altLang="en-US" sz="2800" dirty="0">
                <a:solidFill>
                  <a:srgbClr val="FF0000"/>
                </a:solidFill>
                <a:latin typeface="Meiryo UI" panose="020B0604030504040204" pitchFamily="50" charset="-128"/>
                <a:ea typeface="Meiryo UI" panose="020B0604030504040204" pitchFamily="50" charset="-128"/>
              </a:rPr>
              <a:t>性格</a:t>
            </a:r>
            <a:r>
              <a:rPr lang="ja-JP" altLang="en-US" sz="2800" dirty="0">
                <a:solidFill>
                  <a:prstClr val="black"/>
                </a:solidFill>
                <a:latin typeface="Meiryo UI" panose="020B0604030504040204" pitchFamily="50" charset="-128"/>
                <a:ea typeface="Meiryo UI" panose="020B0604030504040204" pitchFamily="50" charset="-128"/>
              </a:rPr>
              <a:t>や価値観の持ち主であると推測されますか？</a:t>
            </a:r>
            <a:endParaRPr lang="en-US" altLang="ja-JP" sz="2800" dirty="0">
              <a:solidFill>
                <a:prstClr val="black"/>
              </a:solidFill>
              <a:latin typeface="Meiryo UI" panose="020B0604030504040204" pitchFamily="50" charset="-128"/>
              <a:ea typeface="Meiryo UI" panose="020B0604030504040204" pitchFamily="50" charset="-128"/>
            </a:endParaRPr>
          </a:p>
          <a:p>
            <a:pPr marL="596646" lvl="0" indent="-514350">
              <a:buFont typeface="+mj-ea"/>
              <a:buAutoNum type="circleNumDbPlain"/>
            </a:pPr>
            <a:endParaRPr lang="ja-JP" altLang="en-US" sz="2800" dirty="0">
              <a:solidFill>
                <a:prstClr val="black"/>
              </a:solidFill>
              <a:latin typeface="Meiryo UI" panose="020B0604030504040204" pitchFamily="50" charset="-128"/>
              <a:ea typeface="Meiryo UI" panose="020B0604030504040204" pitchFamily="50" charset="-128"/>
            </a:endParaRPr>
          </a:p>
          <a:p>
            <a:pPr marL="596646" lvl="0" indent="-514350">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青木さんの選好・価値観を発見・収集することは、</a:t>
            </a:r>
            <a:r>
              <a:rPr lang="ja-JP" altLang="en-US" sz="2800" dirty="0">
                <a:solidFill>
                  <a:srgbClr val="FF0000"/>
                </a:solidFill>
                <a:latin typeface="Meiryo UI" panose="020B0604030504040204" pitchFamily="50" charset="-128"/>
                <a:ea typeface="Meiryo UI" panose="020B0604030504040204" pitchFamily="50" charset="-128"/>
              </a:rPr>
              <a:t>「意思決定支援」のプロセス</a:t>
            </a:r>
            <a:r>
              <a:rPr lang="ja-JP" altLang="en-US" sz="2800" dirty="0">
                <a:solidFill>
                  <a:prstClr val="black"/>
                </a:solidFill>
                <a:latin typeface="Meiryo UI" panose="020B0604030504040204" pitchFamily="50" charset="-128"/>
                <a:ea typeface="Meiryo UI" panose="020B0604030504040204" pitchFamily="50" charset="-128"/>
              </a:rPr>
              <a:t>において、どのような</a:t>
            </a:r>
            <a:r>
              <a:rPr lang="ja-JP" altLang="en-US" sz="2800" dirty="0">
                <a:solidFill>
                  <a:srgbClr val="FF0000"/>
                </a:solidFill>
                <a:latin typeface="Meiryo UI" panose="020B0604030504040204" pitchFamily="50" charset="-128"/>
                <a:ea typeface="Meiryo UI" panose="020B0604030504040204" pitchFamily="50" charset="-128"/>
              </a:rPr>
              <a:t>意味</a:t>
            </a:r>
            <a:r>
              <a:rPr lang="ja-JP" altLang="en-US" sz="2800" dirty="0">
                <a:solidFill>
                  <a:prstClr val="black"/>
                </a:solidFill>
                <a:latin typeface="Meiryo UI" panose="020B0604030504040204" pitchFamily="50" charset="-128"/>
                <a:ea typeface="Meiryo UI" panose="020B0604030504040204" pitchFamily="50" charset="-128"/>
              </a:rPr>
              <a:t>があると考えますか？</a:t>
            </a:r>
          </a:p>
          <a:p>
            <a:pPr marL="82296" marR="0" lvl="0" algn="l" defTabSz="914400" rtl="0" eaLnBrk="1" fontAlgn="auto" latinLnBrk="0" hangingPunct="1">
              <a:lnSpc>
                <a:spcPct val="100000"/>
              </a:lnSpc>
              <a:spcBef>
                <a:spcPts val="0"/>
              </a:spcBef>
              <a:spcAft>
                <a:spcPts val="0"/>
              </a:spcAft>
              <a:buClrTx/>
              <a:buSzTx/>
              <a:tabLst/>
              <a:defRPr/>
            </a:pPr>
            <a:endPar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A84AE0B3-81A1-4BFA-8A71-1986D00C7A6B}"/>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15</a:t>
            </a:fld>
            <a:endParaRPr lang="en-GB"/>
          </a:p>
        </p:txBody>
      </p:sp>
    </p:spTree>
    <p:extLst>
      <p:ext uri="{BB962C8B-B14F-4D97-AF65-F5344CB8AC3E}">
        <p14:creationId xmlns:p14="http://schemas.microsoft.com/office/powerpoint/2010/main" val="3180511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テキスト プレースホルダー 7"/>
          <p:cNvSpPr txBox="1">
            <a:spLocks/>
          </p:cNvSpPr>
          <p:nvPr/>
        </p:nvSpPr>
        <p:spPr>
          <a:xfrm>
            <a:off x="1768279" y="5771006"/>
            <a:ext cx="7123113" cy="1673225"/>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1" lang="en-US" altLang="ja-JP" dirty="0" smtClean="0">
                <a:hlinkClick r:id="rId2"/>
              </a:rPr>
              <a:t>https://youtu.be/RR8n9T5Ra4c</a:t>
            </a:r>
            <a:endParaRPr kumimoji="1" lang="ja-JP" altLang="en-US" dirty="0"/>
          </a:p>
        </p:txBody>
      </p:sp>
    </p:spTree>
    <p:extLst>
      <p:ext uri="{BB962C8B-B14F-4D97-AF65-F5344CB8AC3E}">
        <p14:creationId xmlns:p14="http://schemas.microsoft.com/office/powerpoint/2010/main" val="2274753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137732"/>
            <a:ext cx="8131240" cy="971803"/>
          </a:xfrm>
        </p:spPr>
        <p:txBody>
          <a:bodyPr rtlCol="0">
            <a:noAutofit/>
          </a:bodyPr>
          <a:lstStyle/>
          <a:p>
            <a:pPr>
              <a:defRPr/>
            </a:pPr>
            <a:r>
              <a:rPr lang="ja-JP" altLang="en-US" sz="4000" dirty="0">
                <a:latin typeface="HGPｺﾞｼｯｸE" panose="020B0900000000000000" pitchFamily="50" charset="-128"/>
                <a:ea typeface="HGPｺﾞｼｯｸE" panose="020B0900000000000000" pitchFamily="50" charset="-128"/>
                <a:cs typeface="Arial" panose="020B0604020202020204" pitchFamily="34" charset="0"/>
              </a:rPr>
              <a:t>「意思決定支援」における基本視点</a:t>
            </a:r>
            <a:r>
              <a:rPr lang="ja-JP" altLang="en-US" sz="3600" dirty="0">
                <a:latin typeface="HGPｺﾞｼｯｸE" panose="020B0900000000000000" pitchFamily="50" charset="-128"/>
                <a:ea typeface="HGPｺﾞｼｯｸE" panose="020B0900000000000000" pitchFamily="50" charset="-128"/>
                <a:cs typeface="Arial" panose="020B0604020202020204" pitchFamily="34" charset="0"/>
              </a:rPr>
              <a:t>　</a:t>
            </a:r>
            <a:endParaRPr sz="3600" dirty="0">
              <a:latin typeface="HGPｺﾞｼｯｸE" panose="020B0900000000000000" pitchFamily="50" charset="-128"/>
              <a:ea typeface="HGPｺﾞｼｯｸE" panose="020B0900000000000000" pitchFamily="50" charset="-128"/>
              <a:cs typeface="Arial" panose="020B0604020202020204" pitchFamily="34" charset="0"/>
            </a:endParaRPr>
          </a:p>
        </p:txBody>
      </p:sp>
      <p:sp>
        <p:nvSpPr>
          <p:cNvPr id="3" name="コンテンツ プレースホルダー 2"/>
          <p:cNvSpPr>
            <a:spLocks noGrp="1"/>
          </p:cNvSpPr>
          <p:nvPr>
            <p:ph sz="half" idx="1"/>
          </p:nvPr>
        </p:nvSpPr>
        <p:spPr>
          <a:xfrm>
            <a:off x="137694" y="1670029"/>
            <a:ext cx="5962636" cy="2393983"/>
          </a:xfrm>
        </p:spPr>
        <p:txBody>
          <a:bodyPr>
            <a:noAutofit/>
          </a:bodyPr>
          <a:lstStyle/>
          <a:p>
            <a:pPr>
              <a:buFont typeface="Wingdings" panose="05000000000000000000" pitchFamily="2" charset="2"/>
              <a:buChar char="u"/>
              <a:defRPr/>
            </a:pPr>
            <a:r>
              <a:rPr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あらゆる人が自分で決定し、自分の人生を決める権利を持っている＝</a:t>
            </a:r>
            <a:r>
              <a:rPr lang="ja-JP" altLang="en-US" sz="1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対等なパートナー</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意思決定の中心には常に本人がいる。</a:t>
            </a:r>
          </a:p>
          <a:p>
            <a:pPr>
              <a:buFont typeface="Wingdings" panose="05000000000000000000" pitchFamily="2" charset="2"/>
              <a:buChar char="u"/>
              <a:defRPr/>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常に自問自答すること。　　　　　　　　　　　　　　　　　－本人が</a:t>
            </a: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自己決定するためのベストチャンス</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を与えられているか？</a:t>
            </a:r>
          </a:p>
        </p:txBody>
      </p:sp>
      <p:pic>
        <p:nvPicPr>
          <p:cNvPr id="5" name="8EB76AE0-51E2-43E5-849A-B7E30F8C9DB5" descr="8EB76AE0-51E2-43E5-849A-B7E30F8C9DB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0330" y="2408272"/>
            <a:ext cx="2845794" cy="213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5090" y="4542655"/>
            <a:ext cx="2188203" cy="1458801"/>
          </a:xfrm>
          <a:prstGeom prst="rect">
            <a:avLst/>
          </a:prstGeom>
        </p:spPr>
      </p:pic>
      <p:sp>
        <p:nvSpPr>
          <p:cNvPr id="8" name="横巻き 7"/>
          <p:cNvSpPr/>
          <p:nvPr/>
        </p:nvSpPr>
        <p:spPr>
          <a:xfrm>
            <a:off x="1" y="3637280"/>
            <a:ext cx="6505090" cy="3252298"/>
          </a:xfrm>
          <a:prstGeom prst="horizontalScroll">
            <a:avLst/>
          </a:prstGeom>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　</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環境</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はふさわしいか。決定を議論するのに適切な</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時期</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か　　　　　　　　　　２　</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十分な時間</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をとって</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十分な情報</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や明確な</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選択肢</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が与えられているか　　　　　　　　　　　　　　　　　　　　　　　　　　　　　　　３　写真や映像等、</a:t>
            </a:r>
            <a:r>
              <a:rPr kumimoji="1" lang="ja-JP" altLang="en-US" sz="24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本人が理解しやすい形で</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情報提供</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されているか　　　　　　　　　　　　　　　　　　　　　　　　　　　　　　　　　　　　　　　　　　　　４　</a:t>
            </a:r>
            <a:r>
              <a:rPr kumimoji="1" lang="ja-JP" altLang="en-US" sz="2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利益、不利益、予想される結果</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（見通し）を議論しているか</a:t>
            </a:r>
          </a:p>
        </p:txBody>
      </p:sp>
      <p:sp>
        <p:nvSpPr>
          <p:cNvPr id="4" name="テキスト ボックス 3"/>
          <p:cNvSpPr txBox="1"/>
          <p:nvPr/>
        </p:nvSpPr>
        <p:spPr>
          <a:xfrm>
            <a:off x="390525" y="1511756"/>
            <a:ext cx="83027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本人中心主義 </a:t>
            </a:r>
            <a:r>
              <a:rPr kumimoji="1" lang="en-US" altLang="ja-JP"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パーソン・センタード</a:t>
            </a:r>
            <a:r>
              <a:rPr kumimoji="1" lang="en-US" altLang="ja-JP"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200" b="1"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p:txBody>
      </p:sp>
      <p:sp>
        <p:nvSpPr>
          <p:cNvPr id="9" name="スライド番号プレースホルダー 2">
            <a:extLst>
              <a:ext uri="{FF2B5EF4-FFF2-40B4-BE49-F238E27FC236}">
                <a16:creationId xmlns:a16="http://schemas.microsoft.com/office/drawing/2014/main" id="{84C10968-B775-4A08-AC35-8A024E7843CC}"/>
              </a:ext>
            </a:extLst>
          </p:cNvPr>
          <p:cNvSpPr txBox="1">
            <a:spLocks/>
          </p:cNvSpPr>
          <p:nvPr/>
        </p:nvSpPr>
        <p:spPr>
          <a:xfrm>
            <a:off x="6830215" y="6491528"/>
            <a:ext cx="2133600"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rgbClr val="FEFEFE"/>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tint val="75000"/>
                  </a:prstClr>
                </a:solidFill>
                <a:effectLst/>
                <a:uLnTx/>
                <a:uFillTx/>
                <a:latin typeface="Tw Cen MT"/>
                <a:ea typeface="ＭＳ Ｐゴシック" panose="020B0600070205080204" pitchFamily="50" charset="-128"/>
                <a:cs typeface="+mn-cs"/>
              </a:rPr>
              <a:t>85</a:t>
            </a:r>
            <a:endParaRPr kumimoji="1" lang="en-US" altLang="en-US" sz="1200" b="0" i="0" u="none" strike="noStrike" kern="1200" cap="none" spc="0" normalizeH="0" baseline="0" noProof="0" dirty="0">
              <a:ln>
                <a:noFill/>
              </a:ln>
              <a:solidFill>
                <a:prstClr val="black">
                  <a:tint val="75000"/>
                </a:prstClr>
              </a:solidFill>
              <a:effectLst/>
              <a:uLnTx/>
              <a:uFillTx/>
              <a:latin typeface="Tw Cen MT"/>
              <a:ea typeface="ＭＳ Ｐゴシック" panose="020B0600070205080204" pitchFamily="50" charset="-128"/>
              <a:cs typeface="+mn-cs"/>
            </a:endParaRPr>
          </a:p>
        </p:txBody>
      </p:sp>
      <p:sp>
        <p:nvSpPr>
          <p:cNvPr id="10" name="スライド番号プレースホルダー 9">
            <a:extLst>
              <a:ext uri="{FF2B5EF4-FFF2-40B4-BE49-F238E27FC236}">
                <a16:creationId xmlns:a16="http://schemas.microsoft.com/office/drawing/2014/main" id="{132AEDA0-F4C1-4626-8F15-EFE14C38D50B}"/>
              </a:ext>
            </a:extLst>
          </p:cNvPr>
          <p:cNvSpPr>
            <a:spLocks noGrp="1"/>
          </p:cNvSpPr>
          <p:nvPr>
            <p:ph type="sldNum" sz="quarter" idx="16"/>
          </p:nvPr>
        </p:nvSpPr>
        <p:spPr/>
        <p:txBody>
          <a:bodyPr>
            <a:normAutofit fontScale="85000" lnSpcReduction="20000"/>
          </a:bodyPr>
          <a:lstStyle/>
          <a:p>
            <a:fld id="{23133F8D-FD11-4136-993B-483E3F549D70}" type="slidenum">
              <a:rPr lang="en-GB" smtClean="0"/>
              <a:pPr/>
              <a:t>17</a:t>
            </a:fld>
            <a:endParaRPr lang="en-GB"/>
          </a:p>
        </p:txBody>
      </p:sp>
    </p:spTree>
    <p:extLst>
      <p:ext uri="{BB962C8B-B14F-4D97-AF65-F5344CB8AC3E}">
        <p14:creationId xmlns:p14="http://schemas.microsoft.com/office/powerpoint/2010/main" val="377179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07504" y="3140968"/>
            <a:ext cx="1440660" cy="14440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7308304" y="2996952"/>
            <a:ext cx="1731740" cy="1731740"/>
          </a:xfrm>
          <a:prstGeom prst="rect">
            <a:avLst/>
          </a:prstGeom>
          <a:noFill/>
          <a:ln w="9525">
            <a:noFill/>
            <a:miter lim="800000"/>
            <a:headEnd/>
            <a:tailEnd/>
          </a:ln>
          <a:effectLst/>
        </p:spPr>
      </p:pic>
      <p:sp>
        <p:nvSpPr>
          <p:cNvPr id="8" name="TextBox 7"/>
          <p:cNvSpPr txBox="1"/>
          <p:nvPr/>
        </p:nvSpPr>
        <p:spPr>
          <a:xfrm>
            <a:off x="2231741" y="1785501"/>
            <a:ext cx="4464496" cy="415498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0"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タブレットや</a:t>
            </a: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iPad</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音</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ボディーランゲージ</a:t>
            </a: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表情</a:t>
            </a: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目，頭，手の動き</a:t>
            </a: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姿勢</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マカトンサイン・手話</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補助・代替コミュニケーション</a:t>
            </a: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(AAC)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　</a:t>
            </a:r>
            <a:r>
              <a:rPr kumimoji="1" lang="en-US" altLang="ja-JP"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ex.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トーキングマット</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GB" sz="2400" b="0" i="0"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各種コミュニケーションツール</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rPr>
              <a:t> </a:t>
            </a:r>
            <a:r>
              <a:rPr kumimoji="1" lang="ja-JP" altLang="en-US" sz="24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eiryo UI" panose="020B0604030504040204" pitchFamily="50" charset="-128"/>
              </a:rPr>
              <a:t>ビジュアル（絵，文字，写真）等</a:t>
            </a:r>
            <a:endParaRPr kumimoji="1" lang="en-US" sz="2400" b="0" i="1" u="none" strike="noStrike" kern="1200" cap="none" spc="0" normalizeH="0" baseline="0" noProof="0" dirty="0">
              <a:ln>
                <a:noFill/>
              </a:ln>
              <a:solidFill>
                <a:prstClr val="black"/>
              </a:solidFill>
              <a:effectLst/>
              <a:uLnTx/>
              <a:uFillTx/>
              <a:latin typeface="Tw Cen MT"/>
              <a:ea typeface="+mn-ea"/>
              <a:cs typeface="Meiryo UI" panose="020B0604030504040204" pitchFamily="50" charset="-128"/>
            </a:endParaRPr>
          </a:p>
        </p:txBody>
      </p:sp>
      <p:sp>
        <p:nvSpPr>
          <p:cNvPr id="4" name="TextBox 3"/>
          <p:cNvSpPr txBox="1"/>
          <p:nvPr/>
        </p:nvSpPr>
        <p:spPr>
          <a:xfrm>
            <a:off x="1187624" y="116648"/>
            <a:ext cx="6480720" cy="954107"/>
          </a:xfrm>
          <a:prstGeom prst="rect">
            <a:avLst/>
          </a:prstGeom>
          <a:ln w="50800"/>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パートナーとの多様な</a:t>
            </a:r>
            <a:endParaRPr kumimoji="1" lang="en-US" altLang="ja-JP" sz="2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コミュニケーション方法について</a:t>
            </a:r>
            <a:endParaRPr kumimoji="1" lang="en-GB" sz="2800" b="0" i="0" u="none" strike="noStrike" kern="1200" cap="none" spc="0" normalizeH="0" baseline="0" noProof="0" dirty="0">
              <a:ln>
                <a:noFill/>
              </a:ln>
              <a:solidFill>
                <a:prstClr val="black"/>
              </a:solidFill>
              <a:effectLst/>
              <a:uLnTx/>
              <a:uFillTx/>
              <a:latin typeface="Tw Cen MT"/>
              <a:ea typeface="+mn-ea"/>
              <a:cs typeface="+mn-cs"/>
            </a:endParaRPr>
          </a:p>
        </p:txBody>
      </p:sp>
      <p:pic>
        <p:nvPicPr>
          <p:cNvPr id="1026" name="Picture 2" descr="C:\Users\lawyer\SkyDrive\【0留学】イギリス及び諸外国の成年後見制度・意思決定支援研究\02 海外資料\02 Training courses\20150515 Talking Mats\20150528_171651431_iOS.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5429" t="30183" r="39190" b="4088"/>
          <a:stretch/>
        </p:blipFill>
        <p:spPr bwMode="auto">
          <a:xfrm>
            <a:off x="6896880" y="1158068"/>
            <a:ext cx="2065834" cy="1838884"/>
          </a:xfrm>
          <a:prstGeom prst="rect">
            <a:avLst/>
          </a:prstGeom>
          <a:noFill/>
          <a:effectLst>
            <a:glow>
              <a:schemeClr val="accent1"/>
            </a:glow>
            <a:softEdge rad="127000"/>
          </a:effectLst>
          <a:extLst>
            <a:ext uri="{909E8E84-426E-40DD-AFC4-6F175D3DCCD1}">
              <a14:hiddenFill xmlns:a14="http://schemas.microsoft.com/office/drawing/2010/main">
                <a:solidFill>
                  <a:srgbClr val="FFFFFF"/>
                </a:solidFill>
              </a14:hiddenFill>
            </a:ext>
          </a:extLst>
        </p:spPr>
      </p:pic>
      <p:pic>
        <p:nvPicPr>
          <p:cNvPr id="1027" name="Picture 3" descr="C:\Users\lawyer\SkyDrive\【0留学】イギリス及び諸外国の成年後見制度・意思決定支援研究\02 海外資料\01 Events (Conferences and Study Tours)\20150507 FACET (meeting with Kris)\20150507_132202000_iOS.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3380" r="21404" b="42686"/>
          <a:stretch/>
        </p:blipFill>
        <p:spPr bwMode="auto">
          <a:xfrm>
            <a:off x="6804558" y="4728692"/>
            <a:ext cx="2235486" cy="196463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C:\Users\lawyer\SkyDrive\【0留学】イギリス及び諸外国の成年後見制度・意思決定支援研究\02 海外資料\01 Events (Conferences and Study Tours)\20150507 FACET (meeting with Kris)\20150507_132105000_iOS.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27" t="10108" r="5312" b="14135"/>
          <a:stretch/>
        </p:blipFill>
        <p:spPr bwMode="auto">
          <a:xfrm>
            <a:off x="69867" y="1404192"/>
            <a:ext cx="1995098" cy="163466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Double Brace 6"/>
          <p:cNvSpPr/>
          <p:nvPr/>
        </p:nvSpPr>
        <p:spPr>
          <a:xfrm>
            <a:off x="1475656" y="1450234"/>
            <a:ext cx="5976664" cy="4805423"/>
          </a:xfrm>
          <a:prstGeom prst="bracePair">
            <a:avLst/>
          </a:prstGeom>
          <a:ln w="60325">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3" name="図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5" y="4728692"/>
            <a:ext cx="1511957" cy="2129308"/>
          </a:xfrm>
          <a:prstGeom prst="rect">
            <a:avLst/>
          </a:prstGeom>
          <a:effectLst>
            <a:softEdge rad="63500"/>
          </a:effectLst>
        </p:spPr>
      </p:pic>
      <p:sp>
        <p:nvSpPr>
          <p:cNvPr id="12" name="スライド番号プレースホルダー 2">
            <a:extLst>
              <a:ext uri="{FF2B5EF4-FFF2-40B4-BE49-F238E27FC236}">
                <a16:creationId xmlns:a16="http://schemas.microsoft.com/office/drawing/2014/main" id="{84C10968-B775-4A08-AC35-8A024E7843CC}"/>
              </a:ext>
            </a:extLst>
          </p:cNvPr>
          <p:cNvSpPr txBox="1">
            <a:spLocks/>
          </p:cNvSpPr>
          <p:nvPr/>
        </p:nvSpPr>
        <p:spPr>
          <a:xfrm>
            <a:off x="2843808" y="6446837"/>
            <a:ext cx="2133600"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rgbClr val="FEFEFE"/>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tint val="75000"/>
                  </a:prstClr>
                </a:solidFill>
                <a:effectLst/>
                <a:uLnTx/>
                <a:uFillTx/>
                <a:latin typeface="Tw Cen MT"/>
                <a:ea typeface="ＭＳ Ｐゴシック" panose="020B0600070205080204" pitchFamily="50" charset="-128"/>
                <a:cs typeface="+mn-cs"/>
              </a:rPr>
              <a:t>86</a:t>
            </a:r>
            <a:endParaRPr kumimoji="1" lang="en-US" altLang="en-US" sz="1200" b="0" i="0" u="none" strike="noStrike" kern="1200" cap="none" spc="0" normalizeH="0" baseline="0" noProof="0" dirty="0">
              <a:ln>
                <a:noFill/>
              </a:ln>
              <a:solidFill>
                <a:prstClr val="black">
                  <a:tint val="75000"/>
                </a:prstClr>
              </a:solidFill>
              <a:effectLst/>
              <a:uLnTx/>
              <a:uFillTx/>
              <a:latin typeface="Tw Cen MT"/>
              <a:ea typeface="ＭＳ Ｐゴシック" panose="020B0600070205080204" pitchFamily="50" charset="-128"/>
              <a:cs typeface="+mn-cs"/>
            </a:endParaRPr>
          </a:p>
        </p:txBody>
      </p:sp>
      <p:sp>
        <p:nvSpPr>
          <p:cNvPr id="6" name="スライド番号プレースホルダー 5">
            <a:extLst>
              <a:ext uri="{FF2B5EF4-FFF2-40B4-BE49-F238E27FC236}">
                <a16:creationId xmlns:a16="http://schemas.microsoft.com/office/drawing/2014/main" id="{9A59C8D4-5EB8-4B1C-9704-D637AE59BA2D}"/>
              </a:ext>
            </a:extLst>
          </p:cNvPr>
          <p:cNvSpPr>
            <a:spLocks noGrp="1"/>
          </p:cNvSpPr>
          <p:nvPr>
            <p:ph type="sldNum" sz="quarter" idx="12"/>
          </p:nvPr>
        </p:nvSpPr>
        <p:spPr/>
        <p:txBody>
          <a:bodyPr/>
          <a:lstStyle/>
          <a:p>
            <a:fld id="{23133F8D-FD11-4136-993B-483E3F549D70}" type="slidenum">
              <a:rPr lang="en-GB" smtClean="0">
                <a:solidFill>
                  <a:srgbClr val="775F55"/>
                </a:solidFill>
              </a:rPr>
              <a:pPr/>
              <a:t>18</a:t>
            </a:fld>
            <a:endParaRPr lang="en-GB">
              <a:solidFill>
                <a:srgbClr val="775F55"/>
              </a:solidFill>
            </a:endParaRPr>
          </a:p>
        </p:txBody>
      </p:sp>
    </p:spTree>
    <p:extLst>
      <p:ext uri="{BB962C8B-B14F-4D97-AF65-F5344CB8AC3E}">
        <p14:creationId xmlns:p14="http://schemas.microsoft.com/office/powerpoint/2010/main" val="2002368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BC34479C-0C27-41E4-9CA9-3BB922CF198E}"/>
              </a:ext>
            </a:extLst>
          </p:cNvPr>
          <p:cNvSpPr>
            <a:spLocks noGrp="1"/>
          </p:cNvSpPr>
          <p:nvPr>
            <p:ph type="title"/>
          </p:nvPr>
        </p:nvSpPr>
        <p:spPr>
          <a:xfrm>
            <a:off x="179512" y="228600"/>
            <a:ext cx="8586536" cy="990600"/>
          </a:xfrm>
        </p:spPr>
        <p:txBody>
          <a:bodyPr>
            <a:normAutofit/>
          </a:bodyPr>
          <a:lstStyle/>
          <a:p>
            <a:pPr algn="ctr"/>
            <a:r>
              <a:rPr kumimoji="1" lang="ja-JP" altLang="en-US" sz="4800" dirty="0"/>
              <a:t>青木さんのトーキングマット結果</a:t>
            </a:r>
          </a:p>
        </p:txBody>
      </p:sp>
      <p:pic>
        <p:nvPicPr>
          <p:cNvPr id="8" name="コンテンツ プレースホルダー 4">
            <a:extLst>
              <a:ext uri="{FF2B5EF4-FFF2-40B4-BE49-F238E27FC236}">
                <a16:creationId xmlns:a16="http://schemas.microsoft.com/office/drawing/2014/main" id="{BF088611-F682-429C-BAE7-75CFB60508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 t="4643" r="-958" b="6258"/>
          <a:stretch/>
        </p:blipFill>
        <p:spPr>
          <a:xfrm>
            <a:off x="872380" y="1548686"/>
            <a:ext cx="7698052" cy="5080714"/>
          </a:xfrm>
          <a:prstGeom prst="rect">
            <a:avLst/>
          </a:prstGeom>
        </p:spPr>
      </p:pic>
      <p:sp>
        <p:nvSpPr>
          <p:cNvPr id="2" name="スライド番号プレースホルダー 1">
            <a:extLst>
              <a:ext uri="{FF2B5EF4-FFF2-40B4-BE49-F238E27FC236}">
                <a16:creationId xmlns:a16="http://schemas.microsoft.com/office/drawing/2014/main" id="{A4663E67-7D5E-45E9-9C0C-3F7335A1AAD2}"/>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19</a:t>
            </a:fld>
            <a:endParaRPr lang="en-GB"/>
          </a:p>
        </p:txBody>
      </p:sp>
    </p:spTree>
    <p:extLst>
      <p:ext uri="{BB962C8B-B14F-4D97-AF65-F5344CB8AC3E}">
        <p14:creationId xmlns:p14="http://schemas.microsoft.com/office/powerpoint/2010/main" val="1469384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8672" y="-27219"/>
            <a:ext cx="5875047" cy="7416659"/>
          </a:xfrm>
        </p:spPr>
      </p:pic>
      <p:sp>
        <p:nvSpPr>
          <p:cNvPr id="5" name="テキスト ボックス 4"/>
          <p:cNvSpPr txBox="1"/>
          <p:nvPr/>
        </p:nvSpPr>
        <p:spPr>
          <a:xfrm>
            <a:off x="6009705" y="135646"/>
            <a:ext cx="310467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solidFill>
                  <a:prstClr val="black"/>
                </a:solidFill>
                <a:latin typeface="Meiryo UI" panose="020B0604030504040204" pitchFamily="50" charset="-128"/>
                <a:ea typeface="Meiryo UI" panose="020B0604030504040204" pitchFamily="50" charset="-128"/>
              </a:rPr>
              <a:t>障害福祉サービス等の提供に係る意思決定支援ガイドライン</a:t>
            </a:r>
            <a:r>
              <a:rPr lang="en-US" altLang="ja-JP" sz="1400" dirty="0">
                <a:solidFill>
                  <a:prstClr val="black"/>
                </a:solidFill>
                <a:latin typeface="Meiryo UI" panose="020B0604030504040204" pitchFamily="50" charset="-128"/>
                <a:ea typeface="Meiryo UI" panose="020B0604030504040204" pitchFamily="50" charset="-128"/>
              </a:rPr>
              <a:t>P11</a:t>
            </a:r>
            <a:endParaRPr lang="en-US" altLang="ja-JP" sz="1350" dirty="0">
              <a:solidFill>
                <a:prstClr val="black"/>
              </a:solidFill>
            </a:endParaRPr>
          </a:p>
        </p:txBody>
      </p:sp>
      <p:sp>
        <p:nvSpPr>
          <p:cNvPr id="6" name="角丸四角形 5"/>
          <p:cNvSpPr/>
          <p:nvPr/>
        </p:nvSpPr>
        <p:spPr>
          <a:xfrm>
            <a:off x="136835" y="1552852"/>
            <a:ext cx="5456866" cy="214403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左中かっこ 6"/>
          <p:cNvSpPr/>
          <p:nvPr/>
        </p:nvSpPr>
        <p:spPr>
          <a:xfrm>
            <a:off x="5673012" y="1657138"/>
            <a:ext cx="395674" cy="106799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0" name="テキスト ボックス 9"/>
          <p:cNvSpPr txBox="1"/>
          <p:nvPr/>
        </p:nvSpPr>
        <p:spPr>
          <a:xfrm>
            <a:off x="6147997" y="1923191"/>
            <a:ext cx="2747905" cy="646331"/>
          </a:xfrm>
          <a:prstGeom prst="rect">
            <a:avLst/>
          </a:prstGeom>
          <a:solidFill>
            <a:srgbClr val="FF99CC"/>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b="1" dirty="0">
                <a:solidFill>
                  <a:prstClr val="black"/>
                </a:solidFill>
                <a:latin typeface="Meiryo UI" panose="020B0604030504040204" pitchFamily="50" charset="-128"/>
                <a:ea typeface="Meiryo UI" panose="020B0604030504040204" pitchFamily="50" charset="-128"/>
              </a:rPr>
              <a:t>事前準備</a:t>
            </a:r>
            <a:endParaRPr lang="en-US" altLang="ja-JP" b="1" dirty="0">
              <a:solidFill>
                <a:prstClr val="black"/>
              </a:solidFill>
              <a:latin typeface="Meiryo UI" panose="020B0604030504040204" pitchFamily="50" charset="-128"/>
              <a:ea typeface="Meiryo UI" panose="020B0604030504040204" pitchFamily="50" charset="-128"/>
            </a:endParaRPr>
          </a:p>
          <a:p>
            <a:pPr algn="ctr"/>
            <a:r>
              <a:rPr lang="ja-JP" altLang="en-US" b="1" dirty="0">
                <a:solidFill>
                  <a:prstClr val="black"/>
                </a:solidFill>
                <a:latin typeface="Meiryo UI" panose="020B0604030504040204" pitchFamily="50" charset="-128"/>
                <a:ea typeface="Meiryo UI" panose="020B0604030504040204" pitchFamily="50" charset="-128"/>
              </a:rPr>
              <a:t>（プレミーティング）</a:t>
            </a:r>
          </a:p>
        </p:txBody>
      </p:sp>
      <p:sp>
        <p:nvSpPr>
          <p:cNvPr id="11" name="加算記号 10"/>
          <p:cNvSpPr/>
          <p:nvPr/>
        </p:nvSpPr>
        <p:spPr>
          <a:xfrm>
            <a:off x="7339268" y="2702829"/>
            <a:ext cx="432048" cy="432048"/>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3" name="直線コネクタ 2"/>
          <p:cNvCxnSpPr/>
          <p:nvPr/>
        </p:nvCxnSpPr>
        <p:spPr>
          <a:xfrm>
            <a:off x="899592" y="2420888"/>
            <a:ext cx="37444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6070302" y="3238289"/>
            <a:ext cx="2966194" cy="2308324"/>
          </a:xfrm>
          <a:prstGeom prst="rect">
            <a:avLst/>
          </a:prstGeom>
          <a:solidFill>
            <a:srgbClr val="FFC000"/>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b="1" dirty="0">
                <a:solidFill>
                  <a:prstClr val="black"/>
                </a:solidFill>
                <a:latin typeface="Meiryo UI" panose="020B0604030504040204" pitchFamily="50" charset="-128"/>
                <a:ea typeface="Meiryo UI" panose="020B0604030504040204" pitchFamily="50" charset="-128"/>
              </a:rPr>
              <a:t>チームミーティング</a:t>
            </a:r>
            <a:endParaRPr lang="en-US" altLang="ja-JP" b="1" dirty="0">
              <a:solidFill>
                <a:prstClr val="black"/>
              </a:solidFill>
              <a:latin typeface="Meiryo UI" panose="020B0604030504040204" pitchFamily="50" charset="-128"/>
              <a:ea typeface="Meiryo UI" panose="020B0604030504040204" pitchFamily="50" charset="-128"/>
            </a:endParaRPr>
          </a:p>
          <a:p>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①支援付き意思決定場面</a:t>
            </a:r>
            <a:endParaRPr lang="en-US" altLang="ja-JP" dirty="0">
              <a:solidFill>
                <a:prstClr val="black"/>
              </a:solidFill>
              <a:latin typeface="Meiryo UI" panose="020B0604030504040204" pitchFamily="50" charset="-128"/>
              <a:ea typeface="Meiryo UI" panose="020B0604030504040204" pitchFamily="50" charset="-128"/>
            </a:endParaRPr>
          </a:p>
          <a:p>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②本人意思の推定・最善の解釈場面</a:t>
            </a:r>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③</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主観的</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最善の利益場面</a:t>
            </a:r>
            <a:endParaRPr lang="en-US" altLang="ja-JP" dirty="0">
              <a:solidFill>
                <a:prstClr val="black"/>
              </a:solidFill>
              <a:latin typeface="Meiryo UI" panose="020B0604030504040204" pitchFamily="50" charset="-128"/>
              <a:ea typeface="Meiryo UI" panose="020B0604030504040204" pitchFamily="50" charset="-128"/>
            </a:endParaRPr>
          </a:p>
          <a:p>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44EE371F-E9E7-43A3-BEC3-EE503425EF91}"/>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2</a:t>
            </a:fld>
            <a:endParaRPr lang="en-GB"/>
          </a:p>
        </p:txBody>
      </p:sp>
    </p:spTree>
    <p:extLst>
      <p:ext uri="{BB962C8B-B14F-4D97-AF65-F5344CB8AC3E}">
        <p14:creationId xmlns:p14="http://schemas.microsoft.com/office/powerpoint/2010/main" val="231882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97DDB9-740F-51B2-7588-68B50570EBCC}"/>
              </a:ext>
            </a:extLst>
          </p:cNvPr>
          <p:cNvSpPr>
            <a:spLocks noGrp="1"/>
          </p:cNvSpPr>
          <p:nvPr>
            <p:ph type="title"/>
          </p:nvPr>
        </p:nvSpPr>
        <p:spPr>
          <a:xfrm>
            <a:off x="0" y="365760"/>
            <a:ext cx="9143999" cy="614968"/>
          </a:xfrm>
        </p:spPr>
        <p:txBody>
          <a:bodyPr>
            <a:normAutofit/>
          </a:bodyPr>
          <a:lstStyle/>
          <a:p>
            <a:pPr algn="ctr"/>
            <a:r>
              <a:rPr kumimoji="1" lang="ja-JP" altLang="en-US" sz="3200" b="1">
                <a:latin typeface="Meiryo" panose="020B0604030504040204" pitchFamily="34" charset="-128"/>
                <a:ea typeface="Meiryo" panose="020B0604030504040204" pitchFamily="34" charset="-128"/>
              </a:rPr>
              <a:t>留意点</a:t>
            </a:r>
            <a:r>
              <a:rPr kumimoji="1" lang="en-US" altLang="ja-JP" sz="3200" b="1" dirty="0">
                <a:latin typeface="Meiryo" panose="020B0604030504040204" pitchFamily="34" charset="-128"/>
                <a:ea typeface="Meiryo" panose="020B0604030504040204" pitchFamily="34" charset="-128"/>
              </a:rPr>
              <a:t>①〜</a:t>
            </a:r>
            <a:r>
              <a:rPr kumimoji="1" lang="ja-JP" altLang="en-US" sz="3200" b="1">
                <a:latin typeface="Meiryo" panose="020B0604030504040204" pitchFamily="34" charset="-128"/>
                <a:ea typeface="Meiryo" panose="020B0604030504040204" pitchFamily="34" charset="-128"/>
              </a:rPr>
              <a:t>青木さんの抱える障害について</a:t>
            </a:r>
            <a:r>
              <a:rPr kumimoji="1" lang="en-US" altLang="ja-JP" sz="3200" b="1" dirty="0">
                <a:latin typeface="Meiryo" panose="020B0604030504040204" pitchFamily="34" charset="-128"/>
                <a:ea typeface="Meiryo" panose="020B0604030504040204" pitchFamily="34" charset="-128"/>
              </a:rPr>
              <a:t>〜</a:t>
            </a:r>
            <a:endParaRPr kumimoji="1" lang="ja-JP" altLang="en-US" sz="3200" b="1">
              <a:latin typeface="Meiryo" panose="020B0604030504040204" pitchFamily="34" charset="-128"/>
              <a:ea typeface="Meiryo" panose="020B0604030504040204" pitchFamily="34" charset="-128"/>
            </a:endParaRPr>
          </a:p>
        </p:txBody>
      </p:sp>
      <p:sp>
        <p:nvSpPr>
          <p:cNvPr id="3" name="コンテンツ プレースホルダー 2">
            <a:extLst>
              <a:ext uri="{FF2B5EF4-FFF2-40B4-BE49-F238E27FC236}">
                <a16:creationId xmlns:a16="http://schemas.microsoft.com/office/drawing/2014/main" id="{29FF89D7-3F5F-9F59-FE83-C6D9F6F30474}"/>
              </a:ext>
            </a:extLst>
          </p:cNvPr>
          <p:cNvSpPr>
            <a:spLocks noGrp="1"/>
          </p:cNvSpPr>
          <p:nvPr>
            <p:ph idx="1"/>
          </p:nvPr>
        </p:nvSpPr>
        <p:spPr>
          <a:xfrm>
            <a:off x="251520" y="1381897"/>
            <a:ext cx="8712968" cy="1325563"/>
          </a:xfrm>
        </p:spPr>
        <p:txBody>
          <a:bodyPr>
            <a:normAutofit/>
          </a:bodyPr>
          <a:lstStyle/>
          <a:p>
            <a:r>
              <a:rPr kumimoji="1" lang="ja-JP" altLang="en-US" sz="2400">
                <a:latin typeface="Meiryo" panose="020B0604030504040204" pitchFamily="34" charset="-128"/>
                <a:ea typeface="Meiryo" panose="020B0604030504040204" pitchFamily="34" charset="-128"/>
              </a:rPr>
              <a:t>この映像に出てくる「青木さん」ですが、高次脳機能障害における</a:t>
            </a:r>
            <a:r>
              <a:rPr lang="ja-JP" altLang="en-US" sz="2400">
                <a:latin typeface="Meiryo" panose="020B0604030504040204" pitchFamily="34" charset="-128"/>
                <a:ea typeface="Meiryo" panose="020B0604030504040204" pitchFamily="34" charset="-128"/>
              </a:rPr>
              <a:t>「失語症」の状態像であると思われます。</a:t>
            </a:r>
            <a:endParaRPr lang="en-US" altLang="ja-JP" sz="2400" dirty="0">
              <a:latin typeface="Meiryo" panose="020B0604030504040204" pitchFamily="34" charset="-128"/>
              <a:ea typeface="Meiryo" panose="020B0604030504040204" pitchFamily="34" charset="-128"/>
            </a:endParaRPr>
          </a:p>
          <a:p>
            <a:r>
              <a:rPr kumimoji="1" lang="ja-JP" altLang="en-US" sz="2400">
                <a:latin typeface="Meiryo" panose="020B0604030504040204" pitchFamily="34" charset="-128"/>
                <a:ea typeface="Meiryo" panose="020B0604030504040204" pitchFamily="34" charset="-128"/>
              </a:rPr>
              <a:t>「失語症」には、複数の種類があります。</a:t>
            </a:r>
            <a:endParaRPr kumimoji="1" lang="en-US" altLang="ja-JP" sz="2400" dirty="0">
              <a:latin typeface="Meiryo" panose="020B0604030504040204" pitchFamily="34" charset="-128"/>
              <a:ea typeface="Meiryo" panose="020B0604030504040204" pitchFamily="34" charset="-128"/>
            </a:endParaRPr>
          </a:p>
          <a:p>
            <a:pPr marL="0" indent="0">
              <a:buNone/>
            </a:pPr>
            <a:endParaRPr kumimoji="1" lang="en-US" altLang="ja-JP" sz="2400" dirty="0">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8140B7E8-EF5D-8879-8A37-36EC7A531EB3}"/>
              </a:ext>
            </a:extLst>
          </p:cNvPr>
          <p:cNvSpPr>
            <a:spLocks noGrp="1"/>
          </p:cNvSpPr>
          <p:nvPr>
            <p:ph type="sldNum" sz="quarter" idx="12"/>
          </p:nvPr>
        </p:nvSpPr>
        <p:spPr/>
        <p:txBody>
          <a:bodyPr>
            <a:normAutofit/>
          </a:bodyPr>
          <a:lstStyle/>
          <a:p>
            <a:fld id="{8B37D5FE-740C-46F5-801A-FA5477D9711F}" type="slidenum">
              <a:rPr lang="en-US" smtClean="0">
                <a:solidFill>
                  <a:prstClr val="black">
                    <a:tint val="75000"/>
                  </a:prstClr>
                </a:solidFill>
              </a:rPr>
              <a:pPr/>
              <a:t>20</a:t>
            </a:fld>
            <a:endParaRPr lang="en-US">
              <a:solidFill>
                <a:prstClr val="black">
                  <a:tint val="75000"/>
                </a:prstClr>
              </a:solidFill>
            </a:endParaRPr>
          </a:p>
        </p:txBody>
      </p:sp>
      <p:sp>
        <p:nvSpPr>
          <p:cNvPr id="5" name="テキスト ボックス 4">
            <a:extLst>
              <a:ext uri="{FF2B5EF4-FFF2-40B4-BE49-F238E27FC236}">
                <a16:creationId xmlns:a16="http://schemas.microsoft.com/office/drawing/2014/main" id="{489130FB-3BC9-543B-15E8-1EC87117631E}"/>
              </a:ext>
            </a:extLst>
          </p:cNvPr>
          <p:cNvSpPr txBox="1"/>
          <p:nvPr/>
        </p:nvSpPr>
        <p:spPr>
          <a:xfrm>
            <a:off x="310230" y="3075920"/>
            <a:ext cx="8595548" cy="3416320"/>
          </a:xfrm>
          <a:prstGeom prst="rect">
            <a:avLst/>
          </a:prstGeom>
          <a:noFill/>
          <a:ln>
            <a:solidFill>
              <a:schemeClr val="tx1"/>
            </a:solidFill>
          </a:ln>
        </p:spPr>
        <p:txBody>
          <a:bodyPr wrap="square" rtlCol="0">
            <a:spAutoFit/>
          </a:bodyPr>
          <a:lstStyle/>
          <a:p>
            <a:r>
              <a:rPr kumimoji="1" lang="ja-JP" altLang="en-US" sz="2400" b="1">
                <a:solidFill>
                  <a:srgbClr val="FF0000"/>
                </a:solidFill>
                <a:latin typeface="Meiryo" panose="020B0604030504040204" pitchFamily="34" charset="-128"/>
                <a:ea typeface="Meiryo" panose="020B0604030504040204" pitchFamily="34" charset="-128"/>
              </a:rPr>
              <a:t>◆</a:t>
            </a:r>
            <a:r>
              <a:rPr lang="ja-JP" altLang="en-US" sz="2400" b="1">
                <a:solidFill>
                  <a:srgbClr val="FF0000"/>
                </a:solidFill>
                <a:latin typeface="Meiryo" panose="020B0604030504040204" pitchFamily="34" charset="-128"/>
                <a:ea typeface="Meiryo" panose="020B0604030504040204" pitchFamily="34" charset="-128"/>
              </a:rPr>
              <a:t>運動性失語</a:t>
            </a:r>
          </a:p>
          <a:p>
            <a:r>
              <a:rPr lang="ja-JP" altLang="en-US">
                <a:latin typeface="Meiryo" panose="020B0604030504040204" pitchFamily="34" charset="-128"/>
                <a:ea typeface="Meiryo" panose="020B0604030504040204" pitchFamily="34" charset="-128"/>
              </a:rPr>
              <a:t>発声は保たれているが、喋ることが困難で、まとまった意味を流暢に表出することができない</a:t>
            </a:r>
            <a:endParaRPr lang="en-US" altLang="ja-JP" dirty="0">
              <a:latin typeface="Meiryo" panose="020B0604030504040204" pitchFamily="34" charset="-128"/>
              <a:ea typeface="Meiryo" panose="020B0604030504040204" pitchFamily="34" charset="-128"/>
            </a:endParaRPr>
          </a:p>
          <a:p>
            <a:endParaRPr kumimoji="1" lang="en-US" altLang="ja-JP" dirty="0">
              <a:latin typeface="Meiryo" panose="020B0604030504040204" pitchFamily="34" charset="-128"/>
              <a:ea typeface="Meiryo" panose="020B0604030504040204" pitchFamily="34" charset="-128"/>
            </a:endParaRPr>
          </a:p>
          <a:p>
            <a:r>
              <a:rPr kumimoji="1" lang="ja-JP" altLang="en-US" sz="2400" b="1">
                <a:solidFill>
                  <a:srgbClr val="00B050"/>
                </a:solidFill>
                <a:latin typeface="Meiryo" panose="020B0604030504040204" pitchFamily="34" charset="-128"/>
                <a:ea typeface="Meiryo" panose="020B0604030504040204" pitchFamily="34" charset="-128"/>
              </a:rPr>
              <a:t>◆感覚性失語</a:t>
            </a:r>
            <a:endParaRPr kumimoji="1" lang="en-US" altLang="ja-JP" sz="2400" b="1" dirty="0">
              <a:solidFill>
                <a:srgbClr val="00B050"/>
              </a:solidFill>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相手の言う言葉は音として聞こえるが、意味が理解できない。</a:t>
            </a:r>
            <a:endParaRPr lang="en-US" altLang="ja-JP" dirty="0">
              <a:latin typeface="Meiryo" panose="020B0604030504040204" pitchFamily="34" charset="-128"/>
              <a:ea typeface="Meiryo" panose="020B0604030504040204" pitchFamily="34" charset="-128"/>
            </a:endParaRPr>
          </a:p>
          <a:p>
            <a:endParaRPr kumimoji="1" lang="en-US" altLang="ja-JP" dirty="0">
              <a:latin typeface="Meiryo" panose="020B0604030504040204" pitchFamily="34" charset="-128"/>
              <a:ea typeface="Meiryo" panose="020B0604030504040204" pitchFamily="34" charset="-128"/>
            </a:endParaRPr>
          </a:p>
          <a:p>
            <a:r>
              <a:rPr kumimoji="1" lang="ja-JP" altLang="en-US" sz="2400" b="1">
                <a:solidFill>
                  <a:srgbClr val="0070C0"/>
                </a:solidFill>
                <a:latin typeface="Meiryo" panose="020B0604030504040204" pitchFamily="34" charset="-128"/>
                <a:ea typeface="Meiryo" panose="020B0604030504040204" pitchFamily="34" charset="-128"/>
              </a:rPr>
              <a:t>◆全失語（</a:t>
            </a:r>
            <a:r>
              <a:rPr lang="ja-JP" altLang="en-US" sz="2400" b="1">
                <a:solidFill>
                  <a:srgbClr val="0070C0"/>
                </a:solidFill>
                <a:latin typeface="Meiryo" panose="020B0604030504040204" pitchFamily="34" charset="-128"/>
                <a:ea typeface="Meiryo" panose="020B0604030504040204" pitchFamily="34" charset="-128"/>
              </a:rPr>
              <a:t>「運動性失語」＋「感覚性失語」）</a:t>
            </a:r>
            <a:endParaRPr lang="en-US" altLang="ja-JP" sz="2400" b="1" dirty="0">
              <a:solidFill>
                <a:srgbClr val="0070C0"/>
              </a:solidFill>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声は出る、耳も聞こえる、しかし言葉が理解できず、話せない。健康な人でも、海外旅行に行くと経験する事ができます。</a:t>
            </a:r>
          </a:p>
          <a:p>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81297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97DDB9-740F-51B2-7588-68B50570EBCC}"/>
              </a:ext>
            </a:extLst>
          </p:cNvPr>
          <p:cNvSpPr>
            <a:spLocks noGrp="1"/>
          </p:cNvSpPr>
          <p:nvPr>
            <p:ph type="title"/>
          </p:nvPr>
        </p:nvSpPr>
        <p:spPr>
          <a:xfrm>
            <a:off x="1" y="136524"/>
            <a:ext cx="9143999" cy="614968"/>
          </a:xfrm>
        </p:spPr>
        <p:txBody>
          <a:bodyPr>
            <a:normAutofit/>
          </a:bodyPr>
          <a:lstStyle/>
          <a:p>
            <a:pPr algn="ctr"/>
            <a:r>
              <a:rPr kumimoji="1" lang="ja-JP" altLang="en-US" sz="3200" b="1">
                <a:latin typeface="Meiryo" panose="020B0604030504040204" pitchFamily="34" charset="-128"/>
                <a:ea typeface="Meiryo" panose="020B0604030504040204" pitchFamily="34" charset="-128"/>
              </a:rPr>
              <a:t>留意点②</a:t>
            </a:r>
            <a:r>
              <a:rPr kumimoji="1" lang="en-US" altLang="ja-JP" sz="3200" b="1" dirty="0">
                <a:latin typeface="Meiryo" panose="020B0604030504040204" pitchFamily="34" charset="-128"/>
                <a:ea typeface="Meiryo" panose="020B0604030504040204" pitchFamily="34" charset="-128"/>
              </a:rPr>
              <a:t>〜</a:t>
            </a:r>
            <a:r>
              <a:rPr kumimoji="1" lang="ja-JP" altLang="en-US" sz="3200" b="1">
                <a:latin typeface="Meiryo" panose="020B0604030504040204" pitchFamily="34" charset="-128"/>
                <a:ea typeface="Meiryo" panose="020B0604030504040204" pitchFamily="34" charset="-128"/>
              </a:rPr>
              <a:t>青木さんの抱える障害について</a:t>
            </a:r>
            <a:r>
              <a:rPr kumimoji="1" lang="en-US" altLang="ja-JP" sz="3200" b="1" dirty="0">
                <a:latin typeface="Meiryo" panose="020B0604030504040204" pitchFamily="34" charset="-128"/>
                <a:ea typeface="Meiryo" panose="020B0604030504040204" pitchFamily="34" charset="-128"/>
              </a:rPr>
              <a:t>〜</a:t>
            </a:r>
            <a:endParaRPr kumimoji="1" lang="ja-JP" altLang="en-US" sz="3200" b="1">
              <a:latin typeface="Meiryo" panose="020B0604030504040204" pitchFamily="34" charset="-128"/>
              <a:ea typeface="Meiryo" panose="020B0604030504040204" pitchFamily="34" charset="-128"/>
            </a:endParaRPr>
          </a:p>
        </p:txBody>
      </p:sp>
      <p:sp>
        <p:nvSpPr>
          <p:cNvPr id="3" name="コンテンツ プレースホルダー 2">
            <a:extLst>
              <a:ext uri="{FF2B5EF4-FFF2-40B4-BE49-F238E27FC236}">
                <a16:creationId xmlns:a16="http://schemas.microsoft.com/office/drawing/2014/main" id="{29FF89D7-3F5F-9F59-FE83-C6D9F6F30474}"/>
              </a:ext>
            </a:extLst>
          </p:cNvPr>
          <p:cNvSpPr>
            <a:spLocks noGrp="1"/>
          </p:cNvSpPr>
          <p:nvPr>
            <p:ph idx="1"/>
          </p:nvPr>
        </p:nvSpPr>
        <p:spPr>
          <a:xfrm>
            <a:off x="214688" y="751492"/>
            <a:ext cx="8712968" cy="3397588"/>
          </a:xfrm>
          <a:ln>
            <a:solidFill>
              <a:schemeClr val="tx1"/>
            </a:solidFill>
          </a:ln>
        </p:spPr>
        <p:txBody>
          <a:bodyPr>
            <a:normAutofit/>
          </a:bodyPr>
          <a:lstStyle/>
          <a:p>
            <a:pPr>
              <a:lnSpc>
                <a:spcPct val="100000"/>
              </a:lnSpc>
            </a:pPr>
            <a:r>
              <a:rPr lang="ja-JP" altLang="en-US" sz="2000">
                <a:latin typeface="Meiryo" panose="020B0604030504040204" pitchFamily="34" charset="-128"/>
                <a:ea typeface="Meiryo" panose="020B0604030504040204" pitchFamily="34" charset="-128"/>
              </a:rPr>
              <a:t>「青木さん」の状態像は、物事の意味は理解はできますが、言葉がでてこない「運動性失語」の状態像であることが考えられます。</a:t>
            </a:r>
            <a:endParaRPr lang="en-US" altLang="ja-JP" sz="2000" dirty="0">
              <a:latin typeface="Meiryo" panose="020B0604030504040204" pitchFamily="34" charset="-128"/>
              <a:ea typeface="Meiryo" panose="020B0604030504040204" pitchFamily="34" charset="-128"/>
            </a:endParaRPr>
          </a:p>
          <a:p>
            <a:pPr>
              <a:lnSpc>
                <a:spcPct val="100000"/>
              </a:lnSpc>
            </a:pPr>
            <a:r>
              <a:rPr lang="ja-JP" altLang="en-US" sz="2000">
                <a:latin typeface="Meiryo" panose="020B0604030504040204" pitchFamily="34" charset="-128"/>
                <a:ea typeface="Meiryo" panose="020B0604030504040204" pitchFamily="34" charset="-128"/>
              </a:rPr>
              <a:t>この場合は、映像で紹介しているような手法は有効かも知れませんが、重度の知的障害や自閉スペクトラム症の方など「提示されている情報の意味が理解できない」「言語での説明の意味理解が難しい」という場合には、その方の障害特性に合ったコミュニケーションツールを活用するようにしてください。</a:t>
            </a:r>
            <a:endParaRPr lang="en-US" altLang="ja-JP" sz="2000" dirty="0">
              <a:latin typeface="Meiryo" panose="020B0604030504040204" pitchFamily="34" charset="-128"/>
              <a:ea typeface="Meiryo" panose="020B0604030504040204" pitchFamily="34" charset="-128"/>
            </a:endParaRPr>
          </a:p>
          <a:p>
            <a:pPr>
              <a:lnSpc>
                <a:spcPct val="100000"/>
              </a:lnSpc>
            </a:pPr>
            <a:r>
              <a:rPr lang="ja-JP" altLang="en-US" sz="2000">
                <a:latin typeface="Meiryo" panose="020B0604030504040204" pitchFamily="34" charset="-128"/>
                <a:ea typeface="Meiryo" panose="020B0604030504040204" pitchFamily="34" charset="-128"/>
              </a:rPr>
              <a:t>例えば、自閉スペクトラム症の方の障害特性やコミュニケーションの手法を学ぶには「強度行動障害支援者養成研修」といった、研修の受講を通して、学びを深めるといった方法が有効です。</a:t>
            </a:r>
            <a:endParaRPr lang="en-US" altLang="ja-JP" sz="2000" dirty="0">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8140B7E8-EF5D-8879-8A37-36EC7A531EB3}"/>
              </a:ext>
            </a:extLst>
          </p:cNvPr>
          <p:cNvSpPr>
            <a:spLocks noGrp="1"/>
          </p:cNvSpPr>
          <p:nvPr>
            <p:ph type="sldNum" sz="quarter" idx="12"/>
          </p:nvPr>
        </p:nvSpPr>
        <p:spPr/>
        <p:txBody>
          <a:bodyPr>
            <a:normAutofit/>
          </a:bodyPr>
          <a:lstStyle/>
          <a:p>
            <a:fld id="{8B37D5FE-740C-46F5-801A-FA5477D9711F}" type="slidenum">
              <a:rPr lang="en-US" smtClean="0">
                <a:solidFill>
                  <a:prstClr val="black">
                    <a:tint val="75000"/>
                  </a:prstClr>
                </a:solidFill>
              </a:rPr>
              <a:pPr/>
              <a:t>21</a:t>
            </a:fld>
            <a:endParaRPr lang="en-US">
              <a:solidFill>
                <a:prstClr val="black">
                  <a:tint val="75000"/>
                </a:prstClr>
              </a:solidFill>
            </a:endParaRPr>
          </a:p>
        </p:txBody>
      </p:sp>
      <p:sp>
        <p:nvSpPr>
          <p:cNvPr id="7" name="テキスト ボックス 6">
            <a:extLst>
              <a:ext uri="{FF2B5EF4-FFF2-40B4-BE49-F238E27FC236}">
                <a16:creationId xmlns:a16="http://schemas.microsoft.com/office/drawing/2014/main" id="{872D1A6F-EBB2-A6A7-71DE-6DB3F010E7AD}"/>
              </a:ext>
            </a:extLst>
          </p:cNvPr>
          <p:cNvSpPr txBox="1"/>
          <p:nvPr/>
        </p:nvSpPr>
        <p:spPr>
          <a:xfrm>
            <a:off x="214688" y="4365104"/>
            <a:ext cx="8712968" cy="2246769"/>
          </a:xfrm>
          <a:prstGeom prst="rect">
            <a:avLst/>
          </a:prstGeom>
          <a:noFill/>
        </p:spPr>
        <p:txBody>
          <a:bodyPr wrap="square">
            <a:spAutoFit/>
          </a:bodyPr>
          <a:lstStyle/>
          <a:p>
            <a:r>
              <a:rPr lang="ja-JP" altLang="en-US" sz="2000">
                <a:latin typeface="MS PGothic" panose="020B0600070205080204" pitchFamily="34" charset="-128"/>
                <a:ea typeface="MS PGothic" panose="020B0600070205080204" pitchFamily="34" charset="-128"/>
              </a:rPr>
              <a:t>３．意思決定支援の基本的原則 （１）　（ガイドライン</a:t>
            </a:r>
            <a:r>
              <a:rPr lang="en-US" altLang="ja-JP" sz="2000" dirty="0">
                <a:latin typeface="MS PGothic" panose="020B0600070205080204" pitchFamily="34" charset="-128"/>
                <a:ea typeface="MS PGothic" panose="020B0600070205080204" pitchFamily="34" charset="-128"/>
              </a:rPr>
              <a:t>P4</a:t>
            </a:r>
            <a:r>
              <a:rPr lang="ja-JP" altLang="en-US" sz="2000">
                <a:latin typeface="MS PGothic" panose="020B0600070205080204" pitchFamily="34" charset="-128"/>
                <a:ea typeface="MS PGothic" panose="020B0600070205080204" pitchFamily="34" charset="-128"/>
              </a:rPr>
              <a:t>）</a:t>
            </a:r>
            <a:endParaRPr lang="en-US" altLang="ja-JP" sz="2000" dirty="0">
              <a:latin typeface="MS PGothic" panose="020B0600070205080204" pitchFamily="34" charset="-128"/>
              <a:ea typeface="MS PGothic" panose="020B0600070205080204" pitchFamily="34" charset="-128"/>
            </a:endParaRPr>
          </a:p>
          <a:p>
            <a:r>
              <a:rPr lang="ja-JP" altLang="en-US" sz="2000">
                <a:latin typeface="MS PGothic" panose="020B0600070205080204" pitchFamily="34" charset="-128"/>
                <a:ea typeface="MS PGothic" panose="020B0600070205080204" pitchFamily="34" charset="-128"/>
              </a:rPr>
              <a:t>本人への支援は、自己決定の尊重に基づき行うことが原則である。本人の自己決定に とって必要な情報の説明は、本人が理解できるよう工夫して行うことが重要である。また、幅広い選択肢から選ぶことが難しい場合は、選択肢を絞った中から選べるようにしたり、</a:t>
            </a:r>
            <a:r>
              <a:rPr lang="ja-JP" altLang="en-US" sz="2000" b="1" u="sng">
                <a:solidFill>
                  <a:srgbClr val="FF0000"/>
                </a:solidFill>
                <a:latin typeface="MS PGothic" panose="020B0600070205080204" pitchFamily="34" charset="-128"/>
                <a:ea typeface="MS PGothic" panose="020B0600070205080204" pitchFamily="34" charset="-128"/>
              </a:rPr>
              <a:t>絵カードや具体物を手がかりに選べるようにしたりするなど、本人の意思確認ができるようなあらゆる工夫を行い、本人が安心して自信を持ち自由に意思表示できるよ う支援することが必要である。</a:t>
            </a:r>
          </a:p>
        </p:txBody>
      </p:sp>
    </p:spTree>
    <p:extLst>
      <p:ext uri="{BB962C8B-B14F-4D97-AF65-F5344CB8AC3E}">
        <p14:creationId xmlns:p14="http://schemas.microsoft.com/office/powerpoint/2010/main" val="361830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pPr algn="ctr"/>
            <a:r>
              <a:rPr kumimoji="1" lang="ja-JP" altLang="en-US" sz="3600" dirty="0"/>
              <a:t>意思決定支援会議の実践</a:t>
            </a:r>
            <a:r>
              <a:rPr kumimoji="1" lang="ja-JP" altLang="en-US" sz="2800" dirty="0"/>
              <a:t>　（約１０分）</a:t>
            </a:r>
          </a:p>
        </p:txBody>
      </p:sp>
      <p:sp>
        <p:nvSpPr>
          <p:cNvPr id="10" name="テキスト ボックス 9"/>
          <p:cNvSpPr txBox="1"/>
          <p:nvPr/>
        </p:nvSpPr>
        <p:spPr>
          <a:xfrm>
            <a:off x="827584" y="5733256"/>
            <a:ext cx="79563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映像で学ぶ　</a:t>
            </a:r>
            <a:endParaRPr kumimoji="1" lang="en-US" altLang="ja-JP"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r>
              <a:rPr kumimoji="1" lang="ja-JP" altLang="en-US" sz="20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高次脳機能障害・失語症のある青木さんのストーリー</a:t>
            </a: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p>
        </p:txBody>
      </p:sp>
      <p:sp>
        <p:nvSpPr>
          <p:cNvPr id="3" name="テキスト ボックス 2"/>
          <p:cNvSpPr txBox="1"/>
          <p:nvPr/>
        </p:nvSpPr>
        <p:spPr>
          <a:xfrm>
            <a:off x="2137990" y="467378"/>
            <a:ext cx="5928226"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厚生労働科学研究費補助金　</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障害者の意思決定支援の効果に関する研究班　制作・著作</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p:txBody>
      </p:sp>
      <p:pic>
        <p:nvPicPr>
          <p:cNvPr id="6" name="図 5" descr="人, 男性, 壁, 室内 が含まれている画像&#10;&#10;自動的に生成された説明">
            <a:extLst>
              <a:ext uri="{FF2B5EF4-FFF2-40B4-BE49-F238E27FC236}">
                <a16:creationId xmlns:a16="http://schemas.microsoft.com/office/drawing/2014/main" id="{D6DB20E1-1599-448E-842F-7FF5732F6B8B}"/>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374905" y="2888802"/>
            <a:ext cx="4861734" cy="2734726"/>
          </a:xfrm>
          <a:prstGeom prst="rect">
            <a:avLst/>
          </a:prstGeom>
        </p:spPr>
      </p:pic>
      <p:sp>
        <p:nvSpPr>
          <p:cNvPr id="4" name="スライド番号プレースホルダー 3">
            <a:extLst>
              <a:ext uri="{FF2B5EF4-FFF2-40B4-BE49-F238E27FC236}">
                <a16:creationId xmlns:a16="http://schemas.microsoft.com/office/drawing/2014/main" id="{9BD8D153-4195-4D07-A6A4-5CA8EA0DA4A2}"/>
              </a:ext>
            </a:extLst>
          </p:cNvPr>
          <p:cNvSpPr>
            <a:spLocks noGrp="1"/>
          </p:cNvSpPr>
          <p:nvPr>
            <p:ph type="sldNum" sz="quarter" idx="11"/>
          </p:nvPr>
        </p:nvSpPr>
        <p:spPr/>
        <p:txBody>
          <a:bodyPr/>
          <a:lstStyle/>
          <a:p>
            <a:fld id="{23133F8D-FD11-4136-993B-483E3F549D70}" type="slidenum">
              <a:rPr lang="en-GB" smtClean="0"/>
              <a:pPr/>
              <a:t>22</a:t>
            </a:fld>
            <a:endParaRPr lang="en-GB"/>
          </a:p>
        </p:txBody>
      </p:sp>
    </p:spTree>
    <p:extLst>
      <p:ext uri="{BB962C8B-B14F-4D97-AF65-F5344CB8AC3E}">
        <p14:creationId xmlns:p14="http://schemas.microsoft.com/office/powerpoint/2010/main" val="3137154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a:xfrm>
            <a:off x="323528" y="132869"/>
            <a:ext cx="8725544" cy="990600"/>
          </a:xfrm>
        </p:spPr>
        <p:txBody>
          <a:bodyPr>
            <a:normAutofit fontScale="90000"/>
          </a:bodyPr>
          <a:lstStyle/>
          <a:p>
            <a:pPr algn="ctr"/>
            <a:r>
              <a:rPr lang="ja-JP" altLang="en-US" dirty="0"/>
              <a:t>シーン</a:t>
            </a:r>
            <a:r>
              <a:rPr kumimoji="1" lang="ja-JP" altLang="en-US" dirty="0"/>
              <a:t>３　ディスカッション　</a:t>
            </a:r>
            <a:r>
              <a:rPr kumimoji="1" lang="en-US" altLang="ja-JP" dirty="0"/>
              <a:t/>
            </a:r>
            <a:br>
              <a:rPr kumimoji="1" lang="en-US" altLang="ja-JP" dirty="0"/>
            </a:br>
            <a:r>
              <a:rPr kumimoji="1" lang="ja-JP" altLang="en-US" dirty="0"/>
              <a:t>ご本人の価値観・選好の発見・収集</a:t>
            </a:r>
          </a:p>
        </p:txBody>
      </p:sp>
      <p:sp>
        <p:nvSpPr>
          <p:cNvPr id="2" name="正方形/長方形 1">
            <a:extLst>
              <a:ext uri="{FF2B5EF4-FFF2-40B4-BE49-F238E27FC236}">
                <a16:creationId xmlns:a16="http://schemas.microsoft.com/office/drawing/2014/main" id="{164A4579-6C50-47C5-A4CE-749DAC201153}"/>
              </a:ext>
            </a:extLst>
          </p:cNvPr>
          <p:cNvSpPr/>
          <p:nvPr/>
        </p:nvSpPr>
        <p:spPr>
          <a:xfrm>
            <a:off x="323528" y="1720840"/>
            <a:ext cx="8439472" cy="5262979"/>
          </a:xfrm>
          <a:prstGeom prst="rect">
            <a:avLst/>
          </a:prstGeom>
        </p:spPr>
        <p:txBody>
          <a:bodyPr wrap="square">
            <a:spAutoFit/>
          </a:bodyPr>
          <a:lstStyle/>
          <a:p>
            <a:pPr marL="596646" lvl="0" indent="-514350">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会議の冒頭で</a:t>
            </a:r>
            <a:r>
              <a:rPr lang="ja-JP" altLang="en-US" sz="2800" dirty="0">
                <a:solidFill>
                  <a:srgbClr val="FF0000"/>
                </a:solidFill>
                <a:latin typeface="Meiryo UI" panose="020B0604030504040204" pitchFamily="50" charset="-128"/>
                <a:ea typeface="Meiryo UI" panose="020B0604030504040204" pitchFamily="50" charset="-128"/>
              </a:rPr>
              <a:t>「ルール」の設定</a:t>
            </a:r>
            <a:r>
              <a:rPr lang="ja-JP" altLang="en-US" sz="2800" dirty="0">
                <a:solidFill>
                  <a:prstClr val="black"/>
                </a:solidFill>
                <a:latin typeface="Meiryo UI" panose="020B0604030504040204" pitchFamily="50" charset="-128"/>
                <a:ea typeface="Meiryo UI" panose="020B0604030504040204" pitchFamily="50" charset="-128"/>
              </a:rPr>
              <a:t>が行われた</a:t>
            </a:r>
            <a:r>
              <a:rPr lang="ja-JP" altLang="en-US" sz="2800" dirty="0">
                <a:solidFill>
                  <a:srgbClr val="FF0000"/>
                </a:solidFill>
                <a:latin typeface="Meiryo UI" panose="020B0604030504040204" pitchFamily="50" charset="-128"/>
                <a:ea typeface="Meiryo UI" panose="020B0604030504040204" pitchFamily="50" charset="-128"/>
              </a:rPr>
              <a:t>理由</a:t>
            </a:r>
            <a:r>
              <a:rPr lang="ja-JP" altLang="en-US" sz="2800" dirty="0">
                <a:solidFill>
                  <a:prstClr val="black"/>
                </a:solidFill>
                <a:latin typeface="Meiryo UI" panose="020B0604030504040204" pitchFamily="50" charset="-128"/>
                <a:ea typeface="Meiryo UI" panose="020B0604030504040204" pitchFamily="50" charset="-128"/>
              </a:rPr>
              <a:t>とその</a:t>
            </a:r>
            <a:r>
              <a:rPr lang="ja-JP" altLang="en-US" sz="2800" dirty="0">
                <a:solidFill>
                  <a:srgbClr val="FF0000"/>
                </a:solidFill>
                <a:latin typeface="Meiryo UI" panose="020B0604030504040204" pitchFamily="50" charset="-128"/>
                <a:ea typeface="Meiryo UI" panose="020B0604030504040204" pitchFamily="50" charset="-128"/>
              </a:rPr>
              <a:t>効果</a:t>
            </a:r>
            <a:r>
              <a:rPr lang="ja-JP" altLang="en-US" sz="2800" dirty="0">
                <a:solidFill>
                  <a:prstClr val="black"/>
                </a:solidFill>
                <a:latin typeface="Meiryo UI" panose="020B0604030504040204" pitchFamily="50" charset="-128"/>
                <a:ea typeface="Meiryo UI" panose="020B0604030504040204" pitchFamily="50" charset="-128"/>
              </a:rPr>
              <a:t>について考えてみましょう。</a:t>
            </a:r>
            <a:endParaRPr lang="en-US" altLang="ja-JP" sz="2800" dirty="0">
              <a:solidFill>
                <a:prstClr val="black"/>
              </a:solidFill>
              <a:latin typeface="Meiryo UI" panose="020B0604030504040204" pitchFamily="50" charset="-128"/>
              <a:ea typeface="Meiryo UI" panose="020B0604030504040204" pitchFamily="50" charset="-128"/>
            </a:endParaRPr>
          </a:p>
          <a:p>
            <a:pPr marL="596646" lvl="0" indent="-514350">
              <a:buClr>
                <a:schemeClr val="tx1"/>
              </a:buClr>
              <a:buFont typeface="+mj-ea"/>
              <a:buAutoNum type="circleNumDbPlain"/>
            </a:pPr>
            <a:r>
              <a:rPr lang="ja-JP" altLang="en-US" sz="2800" dirty="0">
                <a:solidFill>
                  <a:srgbClr val="FF0000"/>
                </a:solidFill>
                <a:latin typeface="Meiryo UI" panose="020B0604030504040204" pitchFamily="50" charset="-128"/>
                <a:ea typeface="Meiryo UI" panose="020B0604030504040204" pitchFamily="50" charset="-128"/>
              </a:rPr>
              <a:t>後藤さん</a:t>
            </a:r>
            <a:r>
              <a:rPr lang="ja-JP" altLang="en-US" sz="2800" dirty="0">
                <a:latin typeface="Meiryo UI" panose="020B0604030504040204" pitchFamily="50" charset="-128"/>
                <a:ea typeface="Meiryo UI" panose="020B0604030504040204" pitchFamily="50" charset="-128"/>
              </a:rPr>
              <a:t>（本人の隣に座っていた元ヘルパー）は青木さんの会議への</a:t>
            </a:r>
            <a:r>
              <a:rPr lang="ja-JP" altLang="en-US" sz="2800" u="sng" dirty="0">
                <a:latin typeface="Meiryo UI" panose="020B0604030504040204" pitchFamily="50" charset="-128"/>
                <a:ea typeface="Meiryo UI" panose="020B0604030504040204" pitchFamily="50" charset="-128"/>
              </a:rPr>
              <a:t>実質的な参加を促すために</a:t>
            </a:r>
            <a:r>
              <a:rPr lang="ja-JP" altLang="en-US" sz="2800" dirty="0">
                <a:latin typeface="Meiryo UI" panose="020B0604030504040204" pitchFamily="50" charset="-128"/>
                <a:ea typeface="Meiryo UI" panose="020B0604030504040204" pitchFamily="50" charset="-128"/>
              </a:rPr>
              <a:t>、どのような</a:t>
            </a:r>
            <a:r>
              <a:rPr lang="ja-JP" altLang="en-US" sz="2800" dirty="0">
                <a:solidFill>
                  <a:srgbClr val="FF0000"/>
                </a:solidFill>
                <a:latin typeface="Meiryo UI" panose="020B0604030504040204" pitchFamily="50" charset="-128"/>
                <a:ea typeface="Meiryo UI" panose="020B0604030504040204" pitchFamily="50" charset="-128"/>
              </a:rPr>
              <a:t>意思決定支援</a:t>
            </a:r>
            <a:r>
              <a:rPr lang="ja-JP" altLang="en-US" sz="2800" dirty="0">
                <a:latin typeface="Meiryo UI" panose="020B0604030504040204" pitchFamily="50" charset="-128"/>
                <a:ea typeface="Meiryo UI" panose="020B0604030504040204" pitchFamily="50" charset="-128"/>
              </a:rPr>
              <a:t>をしていましたか？</a:t>
            </a:r>
            <a:r>
              <a:rPr lang="ja-JP" altLang="en-US" sz="2800" dirty="0">
                <a:solidFill>
                  <a:prstClr val="black"/>
                </a:solidFill>
                <a:latin typeface="Meiryo UI" panose="020B0604030504040204" pitchFamily="50" charset="-128"/>
                <a:ea typeface="Meiryo UI" panose="020B0604030504040204" pitchFamily="50" charset="-128"/>
              </a:rPr>
              <a:t>仮に後藤さんのような存在が周囲に</a:t>
            </a:r>
            <a:r>
              <a:rPr lang="ja-JP" altLang="en-US" sz="2800" dirty="0">
                <a:solidFill>
                  <a:srgbClr val="FF0000"/>
                </a:solidFill>
                <a:latin typeface="Meiryo UI" panose="020B0604030504040204" pitchFamily="50" charset="-128"/>
                <a:ea typeface="Meiryo UI" panose="020B0604030504040204" pitchFamily="50" charset="-128"/>
              </a:rPr>
              <a:t>いなかった場合</a:t>
            </a:r>
            <a:r>
              <a:rPr lang="ja-JP" altLang="en-US" sz="2800" dirty="0">
                <a:solidFill>
                  <a:prstClr val="black"/>
                </a:solidFill>
                <a:latin typeface="Meiryo UI" panose="020B0604030504040204" pitchFamily="50" charset="-128"/>
                <a:ea typeface="Meiryo UI" panose="020B0604030504040204" pitchFamily="50" charset="-128"/>
              </a:rPr>
              <a:t>は、どのように本人の</a:t>
            </a:r>
            <a:r>
              <a:rPr lang="ja-JP" altLang="en-US" sz="2800" dirty="0">
                <a:solidFill>
                  <a:srgbClr val="FF0000"/>
                </a:solidFill>
                <a:latin typeface="Meiryo UI" panose="020B0604030504040204" pitchFamily="50" charset="-128"/>
                <a:ea typeface="Meiryo UI" panose="020B0604030504040204" pitchFamily="50" charset="-128"/>
              </a:rPr>
              <a:t>アドボケイト役</a:t>
            </a:r>
            <a:r>
              <a:rPr lang="ja-JP" altLang="en-US" sz="2800" dirty="0">
                <a:solidFill>
                  <a:prstClr val="black"/>
                </a:solidFill>
                <a:latin typeface="Meiryo UI" panose="020B0604030504040204" pitchFamily="50" charset="-128"/>
                <a:ea typeface="Meiryo UI" panose="020B0604030504040204" pitchFamily="50" charset="-128"/>
              </a:rPr>
              <a:t>を確保しますか？</a:t>
            </a:r>
            <a:endParaRPr lang="en-US" altLang="ja-JP" sz="2800" dirty="0">
              <a:solidFill>
                <a:prstClr val="black"/>
              </a:solidFill>
              <a:latin typeface="Meiryo UI" panose="020B0604030504040204" pitchFamily="50" charset="-128"/>
              <a:ea typeface="Meiryo UI" panose="020B0604030504040204" pitchFamily="50" charset="-128"/>
            </a:endParaRPr>
          </a:p>
          <a:p>
            <a:pPr marL="596646" lvl="0" indent="-514350">
              <a:buClr>
                <a:schemeClr val="tx1"/>
              </a:buClr>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その他の参加者は、どのような</a:t>
            </a:r>
            <a:r>
              <a:rPr lang="ja-JP" altLang="en-US" sz="2800" dirty="0">
                <a:solidFill>
                  <a:srgbClr val="FF0000"/>
                </a:solidFill>
                <a:latin typeface="Meiryo UI" panose="020B0604030504040204" pitchFamily="50" charset="-128"/>
                <a:ea typeface="Meiryo UI" panose="020B0604030504040204" pitchFamily="50" charset="-128"/>
              </a:rPr>
              <a:t>意思決定支援上の工夫</a:t>
            </a:r>
            <a:r>
              <a:rPr lang="ja-JP" altLang="en-US" sz="2800" dirty="0">
                <a:solidFill>
                  <a:prstClr val="black"/>
                </a:solidFill>
                <a:latin typeface="Meiryo UI" panose="020B0604030504040204" pitchFamily="50" charset="-128"/>
                <a:ea typeface="Meiryo UI" panose="020B0604030504040204" pitchFamily="50" charset="-128"/>
              </a:rPr>
              <a:t>をしていましたか？その</a:t>
            </a:r>
            <a:r>
              <a:rPr lang="ja-JP" altLang="en-US" sz="2800" dirty="0">
                <a:solidFill>
                  <a:srgbClr val="FF0000"/>
                </a:solidFill>
                <a:latin typeface="Meiryo UI" panose="020B0604030504040204" pitchFamily="50" charset="-128"/>
                <a:ea typeface="Meiryo UI" panose="020B0604030504040204" pitchFamily="50" charset="-128"/>
              </a:rPr>
              <a:t>効果</a:t>
            </a:r>
            <a:r>
              <a:rPr lang="ja-JP" altLang="en-US" sz="2800" dirty="0">
                <a:solidFill>
                  <a:prstClr val="black"/>
                </a:solidFill>
                <a:latin typeface="Meiryo UI" panose="020B0604030504040204" pitchFamily="50" charset="-128"/>
                <a:ea typeface="Meiryo UI" panose="020B0604030504040204" pitchFamily="50" charset="-128"/>
              </a:rPr>
              <a:t>は？</a:t>
            </a:r>
          </a:p>
          <a:p>
            <a:pPr marL="596646" lvl="0" indent="-514350">
              <a:buFont typeface="+mj-ea"/>
              <a:buAutoNum type="circleNumDbPlain"/>
            </a:pPr>
            <a:r>
              <a:rPr lang="ja-JP" altLang="en-US" sz="2800" dirty="0">
                <a:solidFill>
                  <a:prstClr val="black"/>
                </a:solidFill>
                <a:latin typeface="Meiryo UI" panose="020B0604030504040204" pitchFamily="50" charset="-128"/>
                <a:ea typeface="Meiryo UI" panose="020B0604030504040204" pitchFamily="50" charset="-128"/>
              </a:rPr>
              <a:t>青木さんが自宅に戻った後も</a:t>
            </a:r>
            <a:r>
              <a:rPr lang="ja-JP" altLang="en-US" sz="2800" dirty="0">
                <a:solidFill>
                  <a:srgbClr val="FF0000"/>
                </a:solidFill>
                <a:latin typeface="Meiryo UI" panose="020B0604030504040204" pitchFamily="50" charset="-128"/>
                <a:ea typeface="Meiryo UI" panose="020B0604030504040204" pitchFamily="50" charset="-128"/>
              </a:rPr>
              <a:t>意思決定支援を続ける</a:t>
            </a:r>
            <a:r>
              <a:rPr lang="ja-JP" altLang="en-US" sz="2800" dirty="0">
                <a:solidFill>
                  <a:prstClr val="black"/>
                </a:solidFill>
                <a:latin typeface="Meiryo UI" panose="020B0604030504040204" pitchFamily="50" charset="-128"/>
                <a:ea typeface="Meiryo UI" panose="020B0604030504040204" pitchFamily="50" charset="-128"/>
              </a:rPr>
              <a:t>ことになったのはなぜでしょうか？</a:t>
            </a:r>
          </a:p>
          <a:p>
            <a:pPr marL="82296"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2F9FBDF7-5D66-480D-A62F-53C432162AD5}"/>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23</a:t>
            </a:fld>
            <a:endParaRPr lang="en-GB"/>
          </a:p>
        </p:txBody>
      </p:sp>
    </p:spTree>
    <p:extLst>
      <p:ext uri="{BB962C8B-B14F-4D97-AF65-F5344CB8AC3E}">
        <p14:creationId xmlns:p14="http://schemas.microsoft.com/office/powerpoint/2010/main" val="605561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normAutofit fontScale="85000" lnSpcReduction="20000"/>
          </a:bodyPr>
          <a:lstStyle/>
          <a:p>
            <a:fld id="{23133F8D-FD11-4136-993B-483E3F549D70}" type="slidenum">
              <a:rPr lang="en-GB" smtClean="0"/>
              <a:pPr/>
              <a:t>24</a:t>
            </a:fld>
            <a:endParaRPr lang="en-GB"/>
          </a:p>
        </p:txBody>
      </p:sp>
      <p:sp>
        <p:nvSpPr>
          <p:cNvPr id="4" name="テキスト プレースホルダー 7"/>
          <p:cNvSpPr txBox="1">
            <a:spLocks/>
          </p:cNvSpPr>
          <p:nvPr/>
        </p:nvSpPr>
        <p:spPr>
          <a:xfrm>
            <a:off x="1768279" y="5771006"/>
            <a:ext cx="7123113" cy="1673225"/>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1" lang="en-US" altLang="ja-JP" dirty="0" smtClean="0">
                <a:hlinkClick r:id="rId3"/>
              </a:rPr>
              <a:t>https://youtu.be/lIDuWQ7_z74</a:t>
            </a:r>
            <a:endParaRPr kumimoji="1" lang="ja-JP" altLang="en-US" dirty="0"/>
          </a:p>
        </p:txBody>
      </p:sp>
    </p:spTree>
    <p:extLst>
      <p:ext uri="{BB962C8B-B14F-4D97-AF65-F5344CB8AC3E}">
        <p14:creationId xmlns:p14="http://schemas.microsoft.com/office/powerpoint/2010/main" val="37470132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8672" y="-171400"/>
            <a:ext cx="5875047" cy="7416659"/>
          </a:xfrm>
        </p:spPr>
      </p:pic>
      <p:sp>
        <p:nvSpPr>
          <p:cNvPr id="5" name="テキスト ボックス 4"/>
          <p:cNvSpPr txBox="1"/>
          <p:nvPr/>
        </p:nvSpPr>
        <p:spPr>
          <a:xfrm>
            <a:off x="6070302" y="404664"/>
            <a:ext cx="310467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400" dirty="0">
                <a:solidFill>
                  <a:prstClr val="black"/>
                </a:solidFill>
                <a:latin typeface="Meiryo UI" panose="020B0604030504040204" pitchFamily="50" charset="-128"/>
                <a:ea typeface="Meiryo UI" panose="020B0604030504040204" pitchFamily="50" charset="-128"/>
              </a:rPr>
              <a:t>障害福祉サービス等の提供に係る意思決定支援ガイドライン</a:t>
            </a:r>
            <a:r>
              <a:rPr lang="en-US" altLang="ja-JP" sz="1400" dirty="0">
                <a:solidFill>
                  <a:prstClr val="black"/>
                </a:solidFill>
                <a:latin typeface="Meiryo UI" panose="020B0604030504040204" pitchFamily="50" charset="-128"/>
                <a:ea typeface="Meiryo UI" panose="020B0604030504040204" pitchFamily="50" charset="-128"/>
              </a:rPr>
              <a:t>P11</a:t>
            </a:r>
            <a:endParaRPr lang="en-US" altLang="ja-JP" sz="1350" dirty="0">
              <a:solidFill>
                <a:prstClr val="black"/>
              </a:solidFill>
            </a:endParaRPr>
          </a:p>
        </p:txBody>
      </p:sp>
      <p:sp>
        <p:nvSpPr>
          <p:cNvPr id="6" name="角丸四角形 5"/>
          <p:cNvSpPr/>
          <p:nvPr/>
        </p:nvSpPr>
        <p:spPr>
          <a:xfrm>
            <a:off x="195255" y="3645023"/>
            <a:ext cx="5456866" cy="17718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左中かっこ 6"/>
          <p:cNvSpPr/>
          <p:nvPr/>
        </p:nvSpPr>
        <p:spPr>
          <a:xfrm>
            <a:off x="5674628" y="2987037"/>
            <a:ext cx="418181" cy="3055694"/>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8" name="テキスト ボックス 7"/>
          <p:cNvSpPr txBox="1"/>
          <p:nvPr/>
        </p:nvSpPr>
        <p:spPr>
          <a:xfrm>
            <a:off x="6070302" y="3238289"/>
            <a:ext cx="2966194" cy="2308324"/>
          </a:xfrm>
          <a:prstGeom prst="rect">
            <a:avLst/>
          </a:prstGeom>
          <a:solidFill>
            <a:srgbClr val="FFC000"/>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b="1" dirty="0">
                <a:solidFill>
                  <a:prstClr val="black"/>
                </a:solidFill>
                <a:latin typeface="Meiryo UI" panose="020B0604030504040204" pitchFamily="50" charset="-128"/>
                <a:ea typeface="Meiryo UI" panose="020B0604030504040204" pitchFamily="50" charset="-128"/>
              </a:rPr>
              <a:t>チームミーティング</a:t>
            </a:r>
            <a:endParaRPr lang="en-US" altLang="ja-JP" b="1" dirty="0">
              <a:solidFill>
                <a:prstClr val="black"/>
              </a:solidFill>
              <a:latin typeface="Meiryo UI" panose="020B0604030504040204" pitchFamily="50" charset="-128"/>
              <a:ea typeface="Meiryo UI" panose="020B0604030504040204" pitchFamily="50" charset="-128"/>
            </a:endParaRPr>
          </a:p>
          <a:p>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①支援付き意思決定場面</a:t>
            </a:r>
            <a:endParaRPr lang="en-US" altLang="ja-JP" dirty="0">
              <a:solidFill>
                <a:prstClr val="black"/>
              </a:solidFill>
              <a:latin typeface="Meiryo UI" panose="020B0604030504040204" pitchFamily="50" charset="-128"/>
              <a:ea typeface="Meiryo UI" panose="020B0604030504040204" pitchFamily="50" charset="-128"/>
            </a:endParaRPr>
          </a:p>
          <a:p>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②本人意思の推定・最善の解釈場面</a:t>
            </a:r>
            <a:endParaRPr lang="en-US" altLang="ja-JP" dirty="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③</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主観的</a:t>
            </a:r>
            <a:r>
              <a:rPr lang="en-US" altLang="ja-JP" dirty="0">
                <a:solidFill>
                  <a:prstClr val="black"/>
                </a:solidFill>
                <a:latin typeface="Meiryo UI" panose="020B0604030504040204" pitchFamily="50" charset="-128"/>
                <a:ea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rPr>
              <a:t>最善の利益場面</a:t>
            </a:r>
            <a:endParaRPr lang="en-US" altLang="ja-JP" dirty="0">
              <a:solidFill>
                <a:prstClr val="black"/>
              </a:solidFill>
              <a:latin typeface="Meiryo UI" panose="020B0604030504040204" pitchFamily="50" charset="-128"/>
              <a:ea typeface="Meiryo UI" panose="020B0604030504040204" pitchFamily="50" charset="-128"/>
            </a:endParaRPr>
          </a:p>
          <a:p>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6228184" y="1939800"/>
            <a:ext cx="2664296" cy="646331"/>
          </a:xfrm>
          <a:prstGeom prst="rect">
            <a:avLst/>
          </a:prstGeom>
          <a:solidFill>
            <a:srgbClr val="FF99CC"/>
          </a:solidFill>
          <a:ln>
            <a:solidFill>
              <a:schemeClr val="tx1"/>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ja-JP" altLang="en-US" b="1" dirty="0">
                <a:solidFill>
                  <a:prstClr val="black"/>
                </a:solidFill>
                <a:latin typeface="Meiryo UI" panose="020B0604030504040204" pitchFamily="50" charset="-128"/>
                <a:ea typeface="Meiryo UI" panose="020B0604030504040204" pitchFamily="50" charset="-128"/>
              </a:rPr>
              <a:t>プレミーティング</a:t>
            </a:r>
            <a:endParaRPr lang="en-US" altLang="ja-JP" b="1" dirty="0">
              <a:solidFill>
                <a:prstClr val="black"/>
              </a:solidFill>
              <a:latin typeface="Meiryo UI" panose="020B0604030504040204" pitchFamily="50" charset="-128"/>
              <a:ea typeface="Meiryo UI" panose="020B0604030504040204" pitchFamily="50" charset="-128"/>
            </a:endParaRPr>
          </a:p>
          <a:p>
            <a:pPr algn="ctr"/>
            <a:r>
              <a:rPr lang="ja-JP" altLang="en-US" b="1" dirty="0">
                <a:solidFill>
                  <a:prstClr val="black"/>
                </a:solidFill>
                <a:latin typeface="Meiryo UI" panose="020B0604030504040204" pitchFamily="50" charset="-128"/>
                <a:ea typeface="Meiryo UI" panose="020B0604030504040204" pitchFamily="50" charset="-128"/>
              </a:rPr>
              <a:t>（事前準備）</a:t>
            </a:r>
          </a:p>
        </p:txBody>
      </p:sp>
      <p:sp>
        <p:nvSpPr>
          <p:cNvPr id="11" name="加算記号 10"/>
          <p:cNvSpPr/>
          <p:nvPr/>
        </p:nvSpPr>
        <p:spPr>
          <a:xfrm>
            <a:off x="7339268" y="2687881"/>
            <a:ext cx="432048" cy="432048"/>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角丸四角形 13"/>
          <p:cNvSpPr/>
          <p:nvPr/>
        </p:nvSpPr>
        <p:spPr>
          <a:xfrm>
            <a:off x="6070302" y="3645024"/>
            <a:ext cx="2966194" cy="6514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スライド番号プレースホルダー 2">
            <a:extLst>
              <a:ext uri="{FF2B5EF4-FFF2-40B4-BE49-F238E27FC236}">
                <a16:creationId xmlns:a16="http://schemas.microsoft.com/office/drawing/2014/main" id="{84C10968-B775-4A08-AC35-8A024E7843CC}"/>
              </a:ext>
            </a:extLst>
          </p:cNvPr>
          <p:cNvSpPr txBox="1">
            <a:spLocks/>
          </p:cNvSpPr>
          <p:nvPr/>
        </p:nvSpPr>
        <p:spPr>
          <a:xfrm>
            <a:off x="6830215" y="6491528"/>
            <a:ext cx="2133600"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rgbClr val="FEFEFE"/>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dirty="0">
                <a:solidFill>
                  <a:prstClr val="black">
                    <a:tint val="75000"/>
                  </a:prstClr>
                </a:solidFill>
                <a:ea typeface="ＭＳ Ｐゴシック" panose="020B0600070205080204" pitchFamily="50" charset="-128"/>
              </a:rPr>
              <a:t>92</a:t>
            </a:r>
            <a:endParaRPr lang="en-US" altLang="en-US" dirty="0">
              <a:solidFill>
                <a:prstClr val="black">
                  <a:tint val="75000"/>
                </a:prstClr>
              </a:solidFill>
              <a:ea typeface="ＭＳ Ｐゴシック" panose="020B0600070205080204" pitchFamily="50" charset="-128"/>
            </a:endParaRPr>
          </a:p>
        </p:txBody>
      </p:sp>
      <p:sp>
        <p:nvSpPr>
          <p:cNvPr id="2" name="スライド番号プレースホルダー 1">
            <a:extLst>
              <a:ext uri="{FF2B5EF4-FFF2-40B4-BE49-F238E27FC236}">
                <a16:creationId xmlns:a16="http://schemas.microsoft.com/office/drawing/2014/main" id="{5AA9A93B-631C-4540-987B-0F5848060DDE}"/>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25</a:t>
            </a:fld>
            <a:endParaRPr lang="en-GB"/>
          </a:p>
        </p:txBody>
      </p:sp>
    </p:spTree>
    <p:extLst>
      <p:ext uri="{BB962C8B-B14F-4D97-AF65-F5344CB8AC3E}">
        <p14:creationId xmlns:p14="http://schemas.microsoft.com/office/powerpoint/2010/main" val="693647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80573" y="116637"/>
            <a:ext cx="8127999" cy="646331"/>
          </a:xfrm>
          <a:prstGeom prst="rect">
            <a:avLst/>
          </a:prstGeom>
          <a:ln w="50800"/>
        </p:spPr>
        <p:style>
          <a:lnRef idx="2">
            <a:schemeClr val="accent3"/>
          </a:lnRef>
          <a:fillRef idx="1">
            <a:schemeClr val="lt1"/>
          </a:fillRef>
          <a:effectRef idx="0">
            <a:schemeClr val="accent3"/>
          </a:effectRef>
          <a:fontRef idx="minor">
            <a:schemeClr val="dk1"/>
          </a:fontRef>
        </p:style>
        <p:txBody>
          <a:bodyPr wrap="square" rtlCol="0">
            <a:spAutoFit/>
          </a:bodyPr>
          <a:lstStyle/>
          <a:p>
            <a:pPr algn="ctr">
              <a:defRPr/>
            </a:pPr>
            <a:r>
              <a:rPr lang="ja-JP" altLang="en-US" sz="3600" dirty="0">
                <a:solidFill>
                  <a:prstClr val="black"/>
                </a:solidFill>
              </a:rPr>
              <a:t>基本姿勢 ＝ 傾聴（</a:t>
            </a:r>
            <a:r>
              <a:rPr lang="en-US" altLang="ja-JP" sz="3600" dirty="0">
                <a:solidFill>
                  <a:prstClr val="black"/>
                </a:solidFill>
              </a:rPr>
              <a:t>Active Listening</a:t>
            </a:r>
            <a:r>
              <a:rPr lang="ja-JP" altLang="en-US" sz="3600" dirty="0">
                <a:solidFill>
                  <a:prstClr val="black"/>
                </a:solidFill>
              </a:rPr>
              <a:t>）</a:t>
            </a:r>
            <a:r>
              <a:rPr lang="en-US" sz="3600" dirty="0">
                <a:solidFill>
                  <a:prstClr val="black"/>
                </a:solidFill>
              </a:rPr>
              <a:t> </a:t>
            </a:r>
            <a:endParaRPr lang="en-GB" sz="3600" dirty="0">
              <a:solidFill>
                <a:prstClr val="black"/>
              </a:solidFill>
            </a:endParaRPr>
          </a:p>
        </p:txBody>
      </p:sp>
      <p:grpSp>
        <p:nvGrpSpPr>
          <p:cNvPr id="28" name="Group 27"/>
          <p:cNvGrpSpPr/>
          <p:nvPr/>
        </p:nvGrpSpPr>
        <p:grpSpPr>
          <a:xfrm>
            <a:off x="797729" y="2132864"/>
            <a:ext cx="8238768" cy="4783744"/>
            <a:chOff x="174403" y="724552"/>
            <a:chExt cx="9693807" cy="6117448"/>
          </a:xfrm>
        </p:grpSpPr>
        <p:pic>
          <p:nvPicPr>
            <p:cNvPr id="1026" name="Picture 2"/>
            <p:cNvPicPr>
              <a:picLocks noChangeAspect="1" noChangeArrowheads="1"/>
            </p:cNvPicPr>
            <p:nvPr/>
          </p:nvPicPr>
          <p:blipFill>
            <a:blip r:embed="rId3" cstate="print"/>
            <a:srcRect/>
            <a:stretch>
              <a:fillRect/>
            </a:stretch>
          </p:blipFill>
          <p:spPr bwMode="auto">
            <a:xfrm>
              <a:off x="3635896" y="2708920"/>
              <a:ext cx="1440660" cy="1444050"/>
            </a:xfrm>
            <a:prstGeom prst="rect">
              <a:avLst/>
            </a:prstGeom>
            <a:noFill/>
            <a:ln w="9525">
              <a:noFill/>
              <a:miter lim="800000"/>
              <a:headEnd/>
              <a:tailEnd/>
            </a:ln>
            <a:effectLst/>
          </p:spPr>
        </p:pic>
        <p:sp>
          <p:nvSpPr>
            <p:cNvPr id="5" name="Up Arrow 4"/>
            <p:cNvSpPr/>
            <p:nvPr/>
          </p:nvSpPr>
          <p:spPr>
            <a:xfrm rot="20017343">
              <a:off x="3572811" y="1564547"/>
              <a:ext cx="288032" cy="1080120"/>
            </a:xfrm>
            <a:prstGeom prst="up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a:solidFill>
                  <a:prstClr val="black"/>
                </a:solidFill>
              </a:endParaRPr>
            </a:p>
          </p:txBody>
        </p:sp>
        <p:sp>
          <p:nvSpPr>
            <p:cNvPr id="6" name="Up Arrow 5"/>
            <p:cNvSpPr/>
            <p:nvPr/>
          </p:nvSpPr>
          <p:spPr>
            <a:xfrm rot="17330119">
              <a:off x="2577376" y="1801940"/>
              <a:ext cx="309856" cy="1671777"/>
            </a:xfrm>
            <a:prstGeom prst="up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a:solidFill>
                  <a:prstClr val="black"/>
                </a:solidFill>
              </a:endParaRPr>
            </a:p>
          </p:txBody>
        </p:sp>
        <p:sp>
          <p:nvSpPr>
            <p:cNvPr id="7" name="Up Arrow 6"/>
            <p:cNvSpPr/>
            <p:nvPr/>
          </p:nvSpPr>
          <p:spPr>
            <a:xfrm rot="15645839">
              <a:off x="2568621" y="2834184"/>
              <a:ext cx="288032" cy="1584176"/>
            </a:xfrm>
            <a:prstGeom prst="up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defRPr/>
              </a:pPr>
              <a:endParaRPr lang="en-GB">
                <a:solidFill>
                  <a:prstClr val="black"/>
                </a:solidFill>
              </a:endParaRPr>
            </a:p>
          </p:txBody>
        </p:sp>
        <p:sp>
          <p:nvSpPr>
            <p:cNvPr id="8" name="Up Arrow 7"/>
            <p:cNvSpPr/>
            <p:nvPr/>
          </p:nvSpPr>
          <p:spPr>
            <a:xfrm rot="14033155">
              <a:off x="2800528" y="3615144"/>
              <a:ext cx="288032" cy="1764448"/>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en-GB">
                <a:solidFill>
                  <a:prstClr val="black"/>
                </a:solidFill>
              </a:endParaRPr>
            </a:p>
          </p:txBody>
        </p:sp>
        <p:sp>
          <p:nvSpPr>
            <p:cNvPr id="9" name="Up Arrow 8"/>
            <p:cNvSpPr/>
            <p:nvPr/>
          </p:nvSpPr>
          <p:spPr>
            <a:xfrm rot="1092800">
              <a:off x="4579100" y="1514765"/>
              <a:ext cx="288032" cy="1013142"/>
            </a:xfrm>
            <a:prstGeom prst="up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GB">
                <a:solidFill>
                  <a:prstClr val="black"/>
                </a:solidFill>
              </a:endParaRPr>
            </a:p>
          </p:txBody>
        </p:sp>
        <p:sp>
          <p:nvSpPr>
            <p:cNvPr id="10" name="Up Arrow 9"/>
            <p:cNvSpPr/>
            <p:nvPr/>
          </p:nvSpPr>
          <p:spPr>
            <a:xfrm rot="9151274">
              <a:off x="4937715" y="4194149"/>
              <a:ext cx="288032" cy="1655596"/>
            </a:xfrm>
            <a:prstGeom prst="up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GB">
                <a:solidFill>
                  <a:prstClr val="black"/>
                </a:solidFill>
              </a:endParaRPr>
            </a:p>
          </p:txBody>
        </p:sp>
        <p:sp>
          <p:nvSpPr>
            <p:cNvPr id="11" name="Up Arrow 10"/>
            <p:cNvSpPr/>
            <p:nvPr/>
          </p:nvSpPr>
          <p:spPr>
            <a:xfrm rot="3818359">
              <a:off x="5659302" y="1595826"/>
              <a:ext cx="288032" cy="1787150"/>
            </a:xfrm>
            <a:prstGeom prst="up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GB">
                <a:solidFill>
                  <a:prstClr val="black"/>
                </a:solidFill>
              </a:endParaRPr>
            </a:p>
          </p:txBody>
        </p:sp>
        <p:sp>
          <p:nvSpPr>
            <p:cNvPr id="12" name="Up Arrow 11"/>
            <p:cNvSpPr/>
            <p:nvPr/>
          </p:nvSpPr>
          <p:spPr>
            <a:xfrm rot="11557832">
              <a:off x="3678757" y="4236098"/>
              <a:ext cx="288032" cy="136199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en-GB">
                <a:solidFill>
                  <a:prstClr val="black"/>
                </a:solidFill>
              </a:endParaRPr>
            </a:p>
          </p:txBody>
        </p:sp>
        <p:sp>
          <p:nvSpPr>
            <p:cNvPr id="13" name="Up Arrow 12"/>
            <p:cNvSpPr/>
            <p:nvPr/>
          </p:nvSpPr>
          <p:spPr>
            <a:xfrm rot="5647532">
              <a:off x="6021061" y="2558969"/>
              <a:ext cx="288032" cy="1874145"/>
            </a:xfrm>
            <a:prstGeom prst="up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GB">
                <a:solidFill>
                  <a:prstClr val="black"/>
                </a:solidFill>
              </a:endParaRPr>
            </a:p>
          </p:txBody>
        </p:sp>
        <p:sp>
          <p:nvSpPr>
            <p:cNvPr id="15" name="TextBox 14"/>
            <p:cNvSpPr txBox="1"/>
            <p:nvPr/>
          </p:nvSpPr>
          <p:spPr>
            <a:xfrm>
              <a:off x="4352189" y="724552"/>
              <a:ext cx="1501719" cy="826528"/>
            </a:xfrm>
            <a:prstGeom prst="rect">
              <a:avLst/>
            </a:prstGeom>
            <a:noFill/>
          </p:spPr>
          <p:txBody>
            <a:bodyPr wrap="none" rtlCol="0">
              <a:spAutoFit/>
            </a:bodyPr>
            <a:lstStyle/>
            <a:p>
              <a:pPr>
                <a:defRPr/>
              </a:pPr>
              <a:r>
                <a:rPr lang="ja-JP" altLang="en-US" dirty="0">
                  <a:solidFill>
                    <a:prstClr val="black"/>
                  </a:solidFill>
                </a:rPr>
                <a:t>繰り返す</a:t>
              </a:r>
              <a:r>
                <a:rPr lang="en-US" dirty="0">
                  <a:solidFill>
                    <a:prstClr val="black"/>
                  </a:solidFill>
                </a:rPr>
                <a:t>&amp; </a:t>
              </a:r>
            </a:p>
            <a:p>
              <a:pPr>
                <a:defRPr/>
              </a:pPr>
              <a:r>
                <a:rPr lang="ja-JP" altLang="en-US" dirty="0">
                  <a:solidFill>
                    <a:prstClr val="black"/>
                  </a:solidFill>
                </a:rPr>
                <a:t>言い換える</a:t>
              </a:r>
              <a:endParaRPr lang="en-GB" dirty="0">
                <a:solidFill>
                  <a:prstClr val="black"/>
                </a:solidFill>
              </a:endParaRPr>
            </a:p>
          </p:txBody>
        </p:sp>
        <p:sp>
          <p:nvSpPr>
            <p:cNvPr id="16" name="TextBox 15"/>
            <p:cNvSpPr txBox="1"/>
            <p:nvPr/>
          </p:nvSpPr>
          <p:spPr>
            <a:xfrm>
              <a:off x="6516215" y="4941169"/>
              <a:ext cx="3351995" cy="826528"/>
            </a:xfrm>
            <a:prstGeom prst="rect">
              <a:avLst/>
            </a:prstGeom>
            <a:noFill/>
          </p:spPr>
          <p:txBody>
            <a:bodyPr wrap="square" rtlCol="0">
              <a:spAutoFit/>
            </a:bodyPr>
            <a:lstStyle/>
            <a:p>
              <a:pPr>
                <a:defRPr/>
              </a:pPr>
              <a:r>
                <a:rPr lang="ja-JP" altLang="en-US" dirty="0">
                  <a:solidFill>
                    <a:prstClr val="black"/>
                  </a:solidFill>
                </a:rPr>
                <a:t>開かれた質問と閉じられた質問を活用する</a:t>
              </a:r>
              <a:endParaRPr lang="en-US" dirty="0">
                <a:solidFill>
                  <a:prstClr val="black"/>
                </a:solidFill>
              </a:endParaRPr>
            </a:p>
          </p:txBody>
        </p:sp>
        <p:sp>
          <p:nvSpPr>
            <p:cNvPr id="17" name="TextBox 16"/>
            <p:cNvSpPr txBox="1"/>
            <p:nvPr/>
          </p:nvSpPr>
          <p:spPr>
            <a:xfrm>
              <a:off x="6724496" y="1461222"/>
              <a:ext cx="1531896" cy="826528"/>
            </a:xfrm>
            <a:prstGeom prst="rect">
              <a:avLst/>
            </a:prstGeom>
            <a:noFill/>
          </p:spPr>
          <p:txBody>
            <a:bodyPr wrap="none" rtlCol="0">
              <a:spAutoFit/>
            </a:bodyPr>
            <a:lstStyle/>
            <a:p>
              <a:pPr>
                <a:defRPr/>
              </a:pPr>
              <a:r>
                <a:rPr lang="ja-JP" altLang="en-US" dirty="0">
                  <a:solidFill>
                    <a:prstClr val="black"/>
                  </a:solidFill>
                </a:rPr>
                <a:t>要約する</a:t>
              </a:r>
              <a:r>
                <a:rPr lang="en-US" dirty="0">
                  <a:solidFill>
                    <a:prstClr val="black"/>
                  </a:solidFill>
                </a:rPr>
                <a:t> &amp;</a:t>
              </a:r>
            </a:p>
            <a:p>
              <a:pPr>
                <a:defRPr/>
              </a:pPr>
              <a:r>
                <a:rPr lang="ja-JP" altLang="en-US" dirty="0">
                  <a:solidFill>
                    <a:prstClr val="black"/>
                  </a:solidFill>
                </a:rPr>
                <a:t>明確化する</a:t>
              </a:r>
              <a:endParaRPr lang="en-GB" dirty="0">
                <a:solidFill>
                  <a:prstClr val="black"/>
                </a:solidFill>
              </a:endParaRPr>
            </a:p>
          </p:txBody>
        </p:sp>
        <p:sp>
          <p:nvSpPr>
            <p:cNvPr id="18" name="TextBox 17"/>
            <p:cNvSpPr txBox="1"/>
            <p:nvPr/>
          </p:nvSpPr>
          <p:spPr>
            <a:xfrm>
              <a:off x="174403" y="5221712"/>
              <a:ext cx="2256163" cy="826528"/>
            </a:xfrm>
            <a:prstGeom prst="rect">
              <a:avLst/>
            </a:prstGeom>
            <a:noFill/>
          </p:spPr>
          <p:txBody>
            <a:bodyPr wrap="none" rtlCol="0">
              <a:spAutoFit/>
            </a:bodyPr>
            <a:lstStyle/>
            <a:p>
              <a:pPr>
                <a:defRPr/>
              </a:pPr>
              <a:r>
                <a:rPr lang="ja-JP" altLang="en-US" dirty="0">
                  <a:solidFill>
                    <a:prstClr val="black"/>
                  </a:solidFill>
                </a:rPr>
                <a:t>先入観をもたない</a:t>
              </a:r>
              <a:endParaRPr lang="en-US" altLang="ja-JP" dirty="0">
                <a:solidFill>
                  <a:prstClr val="black"/>
                </a:solidFill>
              </a:endParaRPr>
            </a:p>
            <a:p>
              <a:pPr>
                <a:defRPr/>
              </a:pPr>
              <a:r>
                <a:rPr lang="ja-JP" altLang="en-US" dirty="0">
                  <a:solidFill>
                    <a:prstClr val="black"/>
                  </a:solidFill>
                </a:rPr>
                <a:t>否定しない</a:t>
              </a:r>
              <a:endParaRPr lang="en-GB" dirty="0">
                <a:solidFill>
                  <a:prstClr val="black"/>
                </a:solidFill>
              </a:endParaRPr>
            </a:p>
          </p:txBody>
        </p:sp>
        <p:sp>
          <p:nvSpPr>
            <p:cNvPr id="19" name="TextBox 18"/>
            <p:cNvSpPr txBox="1"/>
            <p:nvPr/>
          </p:nvSpPr>
          <p:spPr>
            <a:xfrm>
              <a:off x="2483770" y="5661246"/>
              <a:ext cx="2598042" cy="1180754"/>
            </a:xfrm>
            <a:prstGeom prst="rect">
              <a:avLst/>
            </a:prstGeom>
            <a:noFill/>
          </p:spPr>
          <p:txBody>
            <a:bodyPr wrap="square" rtlCol="0">
              <a:spAutoFit/>
            </a:bodyPr>
            <a:lstStyle/>
            <a:p>
              <a:pPr>
                <a:defRPr/>
              </a:pPr>
              <a:r>
                <a:rPr lang="ja-JP" altLang="en-US" dirty="0">
                  <a:solidFill>
                    <a:prstClr val="black"/>
                  </a:solidFill>
                </a:rPr>
                <a:t>途中で話を遮ったり、</a:t>
              </a:r>
              <a:endParaRPr lang="en-US" altLang="ja-JP" dirty="0">
                <a:solidFill>
                  <a:prstClr val="black"/>
                </a:solidFill>
              </a:endParaRPr>
            </a:p>
            <a:p>
              <a:pPr>
                <a:defRPr/>
              </a:pPr>
              <a:r>
                <a:rPr lang="ja-JP" altLang="en-US" dirty="0">
                  <a:solidFill>
                    <a:prstClr val="black"/>
                  </a:solidFill>
                </a:rPr>
                <a:t>気が散るようなことをしない</a:t>
              </a:r>
              <a:endParaRPr lang="en-US" dirty="0">
                <a:solidFill>
                  <a:prstClr val="black"/>
                </a:solidFill>
              </a:endParaRPr>
            </a:p>
          </p:txBody>
        </p:sp>
        <p:sp>
          <p:nvSpPr>
            <p:cNvPr id="20" name="TextBox 19"/>
            <p:cNvSpPr txBox="1"/>
            <p:nvPr/>
          </p:nvSpPr>
          <p:spPr>
            <a:xfrm>
              <a:off x="2056168" y="816636"/>
              <a:ext cx="1752572" cy="826528"/>
            </a:xfrm>
            <a:prstGeom prst="rect">
              <a:avLst/>
            </a:prstGeom>
            <a:noFill/>
          </p:spPr>
          <p:txBody>
            <a:bodyPr wrap="none" rtlCol="0">
              <a:spAutoFit/>
            </a:bodyPr>
            <a:lstStyle/>
            <a:p>
              <a:pPr algn="ctr">
                <a:defRPr/>
              </a:pPr>
              <a:r>
                <a:rPr lang="ja-JP" altLang="en-US" dirty="0">
                  <a:solidFill>
                    <a:prstClr val="black"/>
                  </a:solidFill>
                </a:rPr>
                <a:t>関心と共感を</a:t>
              </a:r>
              <a:endParaRPr lang="en-US" altLang="ja-JP" dirty="0">
                <a:solidFill>
                  <a:prstClr val="black"/>
                </a:solidFill>
              </a:endParaRPr>
            </a:p>
            <a:p>
              <a:pPr algn="ctr">
                <a:defRPr/>
              </a:pPr>
              <a:r>
                <a:rPr lang="ja-JP" altLang="en-US" dirty="0">
                  <a:solidFill>
                    <a:prstClr val="black"/>
                  </a:solidFill>
                </a:rPr>
                <a:t>もって聴く</a:t>
              </a:r>
              <a:endParaRPr lang="en-GB" dirty="0">
                <a:solidFill>
                  <a:prstClr val="black"/>
                </a:solidFill>
              </a:endParaRPr>
            </a:p>
          </p:txBody>
        </p:sp>
        <p:sp>
          <p:nvSpPr>
            <p:cNvPr id="21" name="TextBox 20"/>
            <p:cNvSpPr txBox="1"/>
            <p:nvPr/>
          </p:nvSpPr>
          <p:spPr>
            <a:xfrm>
              <a:off x="532007" y="1724923"/>
              <a:ext cx="1267842" cy="826528"/>
            </a:xfrm>
            <a:prstGeom prst="rect">
              <a:avLst/>
            </a:prstGeom>
            <a:noFill/>
          </p:spPr>
          <p:txBody>
            <a:bodyPr wrap="none" rtlCol="0">
              <a:spAutoFit/>
            </a:bodyPr>
            <a:lstStyle/>
            <a:p>
              <a:pPr>
                <a:defRPr/>
              </a:pPr>
              <a:r>
                <a:rPr lang="ja-JP" altLang="en-US" dirty="0">
                  <a:solidFill>
                    <a:prstClr val="black"/>
                  </a:solidFill>
                </a:rPr>
                <a:t>感情を</a:t>
              </a:r>
              <a:endParaRPr lang="en-US" altLang="ja-JP" dirty="0">
                <a:solidFill>
                  <a:prstClr val="black"/>
                </a:solidFill>
              </a:endParaRPr>
            </a:p>
            <a:p>
              <a:pPr>
                <a:defRPr/>
              </a:pPr>
              <a:r>
                <a:rPr lang="ja-JP" altLang="en-US" dirty="0">
                  <a:solidFill>
                    <a:prstClr val="black"/>
                  </a:solidFill>
                </a:rPr>
                <a:t>読み取る</a:t>
              </a:r>
              <a:endParaRPr lang="en-GB" dirty="0">
                <a:solidFill>
                  <a:prstClr val="black"/>
                </a:solidFill>
              </a:endParaRPr>
            </a:p>
          </p:txBody>
        </p:sp>
        <p:sp>
          <p:nvSpPr>
            <p:cNvPr id="22" name="TextBox 21"/>
            <p:cNvSpPr txBox="1"/>
            <p:nvPr/>
          </p:nvSpPr>
          <p:spPr>
            <a:xfrm>
              <a:off x="539552" y="3579149"/>
              <a:ext cx="1260297" cy="826528"/>
            </a:xfrm>
            <a:prstGeom prst="rect">
              <a:avLst/>
            </a:prstGeom>
            <a:noFill/>
          </p:spPr>
          <p:txBody>
            <a:bodyPr wrap="none" rtlCol="0">
              <a:spAutoFit/>
            </a:bodyPr>
            <a:lstStyle/>
            <a:p>
              <a:pPr>
                <a:defRPr/>
              </a:pPr>
              <a:r>
                <a:rPr lang="ja-JP" altLang="en-US" dirty="0">
                  <a:solidFill>
                    <a:prstClr val="black"/>
                  </a:solidFill>
                </a:rPr>
                <a:t>話し手に</a:t>
              </a:r>
              <a:endParaRPr lang="en-US" altLang="ja-JP" dirty="0">
                <a:solidFill>
                  <a:prstClr val="black"/>
                </a:solidFill>
              </a:endParaRPr>
            </a:p>
            <a:p>
              <a:pPr>
                <a:defRPr/>
              </a:pPr>
              <a:r>
                <a:rPr lang="ja-JP" altLang="en-US" dirty="0">
                  <a:solidFill>
                    <a:prstClr val="black"/>
                  </a:solidFill>
                </a:rPr>
                <a:t>集中する</a:t>
              </a:r>
              <a:endParaRPr lang="en-GB" dirty="0">
                <a:solidFill>
                  <a:prstClr val="black"/>
                </a:solidFill>
              </a:endParaRPr>
            </a:p>
          </p:txBody>
        </p:sp>
        <p:sp>
          <p:nvSpPr>
            <p:cNvPr id="23" name="TextBox 22"/>
            <p:cNvSpPr txBox="1"/>
            <p:nvPr/>
          </p:nvSpPr>
          <p:spPr>
            <a:xfrm>
              <a:off x="5076056" y="5877271"/>
              <a:ext cx="2791473" cy="826528"/>
            </a:xfrm>
            <a:prstGeom prst="rect">
              <a:avLst/>
            </a:prstGeom>
            <a:noFill/>
          </p:spPr>
          <p:txBody>
            <a:bodyPr wrap="square" rtlCol="0">
              <a:spAutoFit/>
            </a:bodyPr>
            <a:lstStyle/>
            <a:p>
              <a:pPr>
                <a:defRPr/>
              </a:pPr>
              <a:r>
                <a:rPr lang="ja-JP" altLang="en-US" dirty="0">
                  <a:solidFill>
                    <a:prstClr val="black"/>
                  </a:solidFill>
                </a:rPr>
                <a:t>言語外の振る舞いを観察する</a:t>
              </a:r>
              <a:endParaRPr lang="en-GB" dirty="0">
                <a:solidFill>
                  <a:prstClr val="black"/>
                </a:solidFill>
              </a:endParaRPr>
            </a:p>
          </p:txBody>
        </p:sp>
        <p:sp>
          <p:nvSpPr>
            <p:cNvPr id="24" name="Up Arrow 23"/>
            <p:cNvSpPr/>
            <p:nvPr/>
          </p:nvSpPr>
          <p:spPr>
            <a:xfrm rot="7200389">
              <a:off x="5742449" y="3559509"/>
              <a:ext cx="288032" cy="1705343"/>
            </a:xfrm>
            <a:prstGeom prst="up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en-GB">
                <a:solidFill>
                  <a:prstClr val="black"/>
                </a:solidFill>
              </a:endParaRPr>
            </a:p>
          </p:txBody>
        </p:sp>
        <p:sp>
          <p:nvSpPr>
            <p:cNvPr id="26" name="TextBox 25"/>
            <p:cNvSpPr txBox="1"/>
            <p:nvPr/>
          </p:nvSpPr>
          <p:spPr>
            <a:xfrm>
              <a:off x="7236296" y="3429000"/>
              <a:ext cx="1516808" cy="826528"/>
            </a:xfrm>
            <a:prstGeom prst="rect">
              <a:avLst/>
            </a:prstGeom>
            <a:noFill/>
          </p:spPr>
          <p:txBody>
            <a:bodyPr wrap="none" rtlCol="0">
              <a:spAutoFit/>
            </a:bodyPr>
            <a:lstStyle/>
            <a:p>
              <a:pPr>
                <a:defRPr/>
              </a:pPr>
              <a:r>
                <a:rPr lang="ja-JP" altLang="en-US" dirty="0">
                  <a:solidFill>
                    <a:prstClr val="black"/>
                  </a:solidFill>
                </a:rPr>
                <a:t>反応する</a:t>
              </a:r>
              <a:r>
                <a:rPr lang="en-US" dirty="0">
                  <a:solidFill>
                    <a:prstClr val="black"/>
                  </a:solidFill>
                </a:rPr>
                <a:t> &amp;</a:t>
              </a:r>
            </a:p>
            <a:p>
              <a:pPr>
                <a:defRPr/>
              </a:pPr>
              <a:r>
                <a:rPr lang="ja-JP" altLang="en-US" dirty="0">
                  <a:solidFill>
                    <a:prstClr val="black"/>
                  </a:solidFill>
                </a:rPr>
                <a:t>振り返る</a:t>
              </a:r>
              <a:endParaRPr lang="en-GB" dirty="0">
                <a:solidFill>
                  <a:prstClr val="black"/>
                </a:solidFill>
              </a:endParaRPr>
            </a:p>
          </p:txBody>
        </p:sp>
      </p:grpSp>
      <p:sp>
        <p:nvSpPr>
          <p:cNvPr id="29" name="TextBox 28"/>
          <p:cNvSpPr txBox="1"/>
          <p:nvPr/>
        </p:nvSpPr>
        <p:spPr>
          <a:xfrm>
            <a:off x="176096" y="1124759"/>
            <a:ext cx="88604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defRPr/>
            </a:pPr>
            <a:r>
              <a:rPr lang="ja-JP" altLang="en-US" sz="2400" dirty="0">
                <a:solidFill>
                  <a:prstClr val="black"/>
                </a:solidFill>
              </a:rPr>
              <a:t>傾聴とは、</a:t>
            </a:r>
            <a:r>
              <a:rPr lang="ja-JP" altLang="en-US" sz="2400" dirty="0">
                <a:solidFill>
                  <a:srgbClr val="FF0000"/>
                </a:solidFill>
              </a:rPr>
              <a:t>相互理解を促進</a:t>
            </a:r>
            <a:r>
              <a:rPr lang="ja-JP" altLang="en-US" sz="2400" dirty="0">
                <a:solidFill>
                  <a:prstClr val="black"/>
                </a:solidFill>
              </a:rPr>
              <a:t>するための、相手に対する</a:t>
            </a:r>
            <a:r>
              <a:rPr lang="ja-JP" altLang="en-US" sz="2400" dirty="0">
                <a:solidFill>
                  <a:srgbClr val="FF0000"/>
                </a:solidFill>
              </a:rPr>
              <a:t>聴き方</a:t>
            </a:r>
            <a:r>
              <a:rPr lang="ja-JP" altLang="en-US" sz="2400" dirty="0">
                <a:solidFill>
                  <a:prstClr val="black"/>
                </a:solidFill>
              </a:rPr>
              <a:t>と</a:t>
            </a:r>
            <a:r>
              <a:rPr lang="ja-JP" altLang="en-US" sz="2400" dirty="0">
                <a:solidFill>
                  <a:srgbClr val="FF0000"/>
                </a:solidFill>
              </a:rPr>
              <a:t>反応</a:t>
            </a:r>
            <a:r>
              <a:rPr lang="ja-JP" altLang="en-US" sz="2400" dirty="0">
                <a:solidFill>
                  <a:prstClr val="black"/>
                </a:solidFill>
              </a:rPr>
              <a:t>の方法をいう。</a:t>
            </a:r>
            <a:r>
              <a:rPr lang="en-GB" sz="2400" dirty="0">
                <a:solidFill>
                  <a:prstClr val="black"/>
                </a:solidFill>
              </a:rPr>
              <a:t>    </a:t>
            </a:r>
            <a:r>
              <a:rPr lang="en-GB" sz="1050" dirty="0">
                <a:solidFill>
                  <a:prstClr val="black"/>
                </a:solidFill>
              </a:rPr>
              <a:t>by Conflict Research Consortium, University of Colorado, USA</a:t>
            </a:r>
          </a:p>
        </p:txBody>
      </p:sp>
      <p:sp>
        <p:nvSpPr>
          <p:cNvPr id="3" name="スライド番号プレースホルダー 2">
            <a:extLst>
              <a:ext uri="{FF2B5EF4-FFF2-40B4-BE49-F238E27FC236}">
                <a16:creationId xmlns:a16="http://schemas.microsoft.com/office/drawing/2014/main" id="{D397880F-1BBB-4492-8887-405F5F57A9FA}"/>
              </a:ext>
            </a:extLst>
          </p:cNvPr>
          <p:cNvSpPr>
            <a:spLocks noGrp="1"/>
          </p:cNvSpPr>
          <p:nvPr>
            <p:ph type="sldNum" sz="quarter" idx="12"/>
          </p:nvPr>
        </p:nvSpPr>
        <p:spPr/>
        <p:txBody>
          <a:bodyPr/>
          <a:lstStyle/>
          <a:p>
            <a:fld id="{23133F8D-FD11-4136-993B-483E3F549D70}" type="slidenum">
              <a:rPr lang="en-GB" smtClean="0">
                <a:solidFill>
                  <a:srgbClr val="775F55"/>
                </a:solidFill>
              </a:rPr>
              <a:pPr/>
              <a:t>26</a:t>
            </a:fld>
            <a:endParaRPr lang="en-GB">
              <a:solidFill>
                <a:srgbClr val="775F55"/>
              </a:solidFill>
            </a:endParaRPr>
          </a:p>
        </p:txBody>
      </p:sp>
    </p:spTree>
    <p:extLst>
      <p:ext uri="{BB962C8B-B14F-4D97-AF65-F5344CB8AC3E}">
        <p14:creationId xmlns:p14="http://schemas.microsoft.com/office/powerpoint/2010/main" val="287680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701" t="9223" r="2738" b="479"/>
          <a:stretch/>
        </p:blipFill>
        <p:spPr>
          <a:xfrm>
            <a:off x="4564" y="0"/>
            <a:ext cx="9170581" cy="6858000"/>
          </a:xfrm>
          <a:prstGeom prst="rect">
            <a:avLst/>
          </a:prstGeom>
        </p:spPr>
      </p:pic>
      <p:pic>
        <p:nvPicPr>
          <p:cNvPr id="6" name="コンテンツ プレースホルダー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9523" t="10862" r="6297" b="13105"/>
          <a:stretch/>
        </p:blipFill>
        <p:spPr>
          <a:xfrm>
            <a:off x="8519" y="5032200"/>
            <a:ext cx="2695228" cy="1825800"/>
          </a:xfrm>
          <a:ln>
            <a:solidFill>
              <a:schemeClr val="tx1"/>
            </a:solidFill>
          </a:ln>
        </p:spPr>
      </p:pic>
      <p:sp>
        <p:nvSpPr>
          <p:cNvPr id="2" name="スライド番号プレースホルダー 1">
            <a:extLst>
              <a:ext uri="{FF2B5EF4-FFF2-40B4-BE49-F238E27FC236}">
                <a16:creationId xmlns:a16="http://schemas.microsoft.com/office/drawing/2014/main" id="{7A9B38DE-93DC-47D7-A492-2B14F601B1D4}"/>
              </a:ext>
            </a:extLst>
          </p:cNvPr>
          <p:cNvSpPr>
            <a:spLocks noGrp="1"/>
          </p:cNvSpPr>
          <p:nvPr>
            <p:ph type="sldNum" sz="quarter" idx="12"/>
          </p:nvPr>
        </p:nvSpPr>
        <p:spPr/>
        <p:txBody>
          <a:bodyPr/>
          <a:lstStyle/>
          <a:p>
            <a:fld id="{F25295DD-AA0F-4043-AE6A-712E621F83C1}" type="slidenum">
              <a:rPr kumimoji="1" lang="ja-JP" altLang="en-US" smtClean="0">
                <a:solidFill>
                  <a:srgbClr val="E7DEC9">
                    <a:shade val="50000"/>
                    <a:satMod val="200000"/>
                  </a:srgbClr>
                </a:solidFill>
              </a:rPr>
              <a:pPr/>
              <a:t>27</a:t>
            </a:fld>
            <a:endParaRPr kumimoji="1" lang="ja-JP" altLang="en-US">
              <a:solidFill>
                <a:srgbClr val="E7DEC9">
                  <a:shade val="50000"/>
                  <a:satMod val="200000"/>
                </a:srgbClr>
              </a:solidFill>
            </a:endParaRPr>
          </a:p>
        </p:txBody>
      </p:sp>
    </p:spTree>
    <p:extLst>
      <p:ext uri="{BB962C8B-B14F-4D97-AF65-F5344CB8AC3E}">
        <p14:creationId xmlns:p14="http://schemas.microsoft.com/office/powerpoint/2010/main" val="1203631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7796" y="67279"/>
            <a:ext cx="8153400" cy="990600"/>
          </a:xfrm>
        </p:spPr>
        <p:txBody>
          <a:bodyPr/>
          <a:lstStyle/>
          <a:p>
            <a:pPr algn="ctr"/>
            <a:r>
              <a:rPr kumimoji="1" lang="ja-JP" altLang="en-US" dirty="0"/>
              <a:t>意思決定支援の限界</a:t>
            </a:r>
          </a:p>
        </p:txBody>
      </p:sp>
      <p:sp>
        <p:nvSpPr>
          <p:cNvPr id="4" name="正方形/長方形 3"/>
          <p:cNvSpPr/>
          <p:nvPr/>
        </p:nvSpPr>
        <p:spPr>
          <a:xfrm>
            <a:off x="695825" y="3815106"/>
            <a:ext cx="7407442" cy="1754326"/>
          </a:xfrm>
          <a:prstGeom prst="rect">
            <a:avLst/>
          </a:prstGeom>
        </p:spPr>
        <p:txBody>
          <a:bodyPr wrap="square">
            <a:spAutoFit/>
          </a:bodyPr>
          <a:lstStyle/>
          <a:p>
            <a:r>
              <a:rPr lang="en-US" altLang="ja-JP" dirty="0">
                <a:solidFill>
                  <a:srgbClr val="000000"/>
                </a:solidFill>
                <a:latin typeface="Meiryo UI" panose="020B0604030504040204" pitchFamily="50" charset="-128"/>
                <a:ea typeface="Meiryo UI" panose="020B0604030504040204" pitchFamily="50" charset="-128"/>
              </a:rPr>
              <a:t>※</a:t>
            </a:r>
            <a:r>
              <a:rPr lang="ja-JP" altLang="en-US" dirty="0">
                <a:solidFill>
                  <a:srgbClr val="000000"/>
                </a:solidFill>
                <a:latin typeface="Meiryo UI" panose="020B0604030504040204" pitchFamily="50" charset="-128"/>
                <a:ea typeface="Meiryo UI" panose="020B0604030504040204" pitchFamily="50" charset="-128"/>
              </a:rPr>
              <a:t>「重大な影響」といえるかどうかは、</a:t>
            </a:r>
            <a:endParaRPr lang="en-US" altLang="ja-JP"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u="sng" dirty="0">
                <a:solidFill>
                  <a:srgbClr val="000000"/>
                </a:solidFill>
                <a:latin typeface="Meiryo UI" panose="020B0604030504040204" pitchFamily="50" charset="-128"/>
                <a:ea typeface="Meiryo UI" panose="020B0604030504040204" pitchFamily="50" charset="-128"/>
              </a:rPr>
              <a:t>本人が他に取り得る選択肢と比較して</a:t>
            </a:r>
            <a:r>
              <a:rPr lang="ja-JP" altLang="en-US" u="sng" dirty="0">
                <a:solidFill>
                  <a:srgbClr val="FF0000"/>
                </a:solidFill>
                <a:latin typeface="Meiryo UI" panose="020B0604030504040204" pitchFamily="50" charset="-128"/>
                <a:ea typeface="Meiryo UI" panose="020B0604030504040204" pitchFamily="50" charset="-128"/>
              </a:rPr>
              <a:t>明らかに本人にとって不利益</a:t>
            </a:r>
            <a:r>
              <a:rPr lang="ja-JP" altLang="en-US" u="sng" dirty="0">
                <a:solidFill>
                  <a:srgbClr val="000000"/>
                </a:solidFill>
                <a:latin typeface="Meiryo UI" panose="020B0604030504040204" pitchFamily="50" charset="-128"/>
                <a:ea typeface="Meiryo UI" panose="020B0604030504040204" pitchFamily="50" charset="-128"/>
              </a:rPr>
              <a:t>な選択肢</a:t>
            </a:r>
            <a:r>
              <a:rPr lang="ja-JP" altLang="en-US" dirty="0">
                <a:solidFill>
                  <a:srgbClr val="000000"/>
                </a:solidFill>
                <a:latin typeface="Meiryo UI" panose="020B0604030504040204" pitchFamily="50" charset="-128"/>
                <a:ea typeface="Meiryo UI" panose="020B0604030504040204" pitchFamily="50" charset="-128"/>
              </a:rPr>
              <a:t>といえるか</a:t>
            </a:r>
            <a:endParaRPr lang="en-US" altLang="ja-JP"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u="sng" dirty="0">
                <a:solidFill>
                  <a:srgbClr val="000000"/>
                </a:solidFill>
                <a:latin typeface="Meiryo UI" panose="020B0604030504040204" pitchFamily="50" charset="-128"/>
                <a:ea typeface="Meiryo UI" panose="020B0604030504040204" pitchFamily="50" charset="-128"/>
              </a:rPr>
              <a:t>一旦発生してしまえば、</a:t>
            </a:r>
            <a:r>
              <a:rPr lang="ja-JP" altLang="en-US" u="sng" dirty="0">
                <a:solidFill>
                  <a:srgbClr val="FF0000"/>
                </a:solidFill>
                <a:latin typeface="Meiryo UI" panose="020B0604030504040204" pitchFamily="50" charset="-128"/>
                <a:ea typeface="Meiryo UI" panose="020B0604030504040204" pitchFamily="50" charset="-128"/>
              </a:rPr>
              <a:t>回復困難なほど重大な影響</a:t>
            </a:r>
            <a:r>
              <a:rPr lang="ja-JP" altLang="en-US" u="sng" dirty="0">
                <a:solidFill>
                  <a:srgbClr val="000000"/>
                </a:solidFill>
                <a:latin typeface="Meiryo UI" panose="020B0604030504040204" pitchFamily="50" charset="-128"/>
                <a:ea typeface="Meiryo UI" panose="020B0604030504040204" pitchFamily="50" charset="-128"/>
              </a:rPr>
              <a:t>を生ずる</a:t>
            </a:r>
            <a:r>
              <a:rPr lang="ja-JP" altLang="en-US" dirty="0">
                <a:solidFill>
                  <a:srgbClr val="000000"/>
                </a:solidFill>
                <a:latin typeface="Meiryo UI" panose="020B0604030504040204" pitchFamily="50" charset="-128"/>
                <a:ea typeface="Meiryo UI" panose="020B0604030504040204" pitchFamily="50" charset="-128"/>
              </a:rPr>
              <a:t>といえるか</a:t>
            </a:r>
            <a:endParaRPr lang="en-US" altLang="ja-JP" dirty="0">
              <a:solidFill>
                <a:srgbClr val="000000"/>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dirty="0">
                <a:solidFill>
                  <a:srgbClr val="000000"/>
                </a:solidFill>
                <a:latin typeface="Meiryo UI" panose="020B0604030504040204" pitchFamily="50" charset="-128"/>
                <a:ea typeface="Meiryo UI" panose="020B0604030504040204" pitchFamily="50" charset="-128"/>
              </a:rPr>
              <a:t>その</a:t>
            </a:r>
            <a:r>
              <a:rPr lang="ja-JP" altLang="en-US" u="sng" dirty="0">
                <a:solidFill>
                  <a:srgbClr val="000000"/>
                </a:solidFill>
                <a:latin typeface="Meiryo UI" panose="020B0604030504040204" pitchFamily="50" charset="-128"/>
                <a:ea typeface="Meiryo UI" panose="020B0604030504040204" pitchFamily="50" charset="-128"/>
              </a:rPr>
              <a:t>発生の（高い）可能性・・・</a:t>
            </a:r>
            <a:r>
              <a:rPr lang="ja-JP" altLang="en-US" u="sng" dirty="0">
                <a:solidFill>
                  <a:srgbClr val="FF0000"/>
                </a:solidFill>
                <a:latin typeface="Meiryo UI" panose="020B0604030504040204" pitchFamily="50" charset="-128"/>
                <a:ea typeface="Meiryo UI" panose="020B0604030504040204" pitchFamily="50" charset="-128"/>
              </a:rPr>
              <a:t>（高度の）蓋然性があるか</a:t>
            </a:r>
            <a:endParaRPr lang="en-US" altLang="ja-JP" u="sng" dirty="0">
              <a:solidFill>
                <a:srgbClr val="FF0000"/>
              </a:solidFill>
              <a:latin typeface="Meiryo UI" panose="020B0604030504040204" pitchFamily="50" charset="-128"/>
              <a:ea typeface="Meiryo UI" panose="020B0604030504040204" pitchFamily="50" charset="-128"/>
            </a:endParaRPr>
          </a:p>
          <a:p>
            <a:r>
              <a:rPr lang="ja-JP" altLang="en-US" dirty="0">
                <a:solidFill>
                  <a:srgbClr val="000000"/>
                </a:solidFill>
                <a:latin typeface="Meiryo UI" panose="020B0604030504040204" pitchFamily="50" charset="-128"/>
                <a:ea typeface="Meiryo UI" panose="020B0604030504040204" pitchFamily="50" charset="-128"/>
              </a:rPr>
              <a:t>等の観点から慎重に検討される必要がある。</a:t>
            </a:r>
            <a:endParaRPr lang="en-US" altLang="ja-JP" dirty="0">
              <a:solidFill>
                <a:srgbClr val="000000"/>
              </a:solidFill>
              <a:latin typeface="Meiryo UI" panose="020B0604030504040204" pitchFamily="50" charset="-128"/>
              <a:ea typeface="Meiryo UI" panose="020B0604030504040204" pitchFamily="50" charset="-128"/>
            </a:endParaRPr>
          </a:p>
        </p:txBody>
      </p:sp>
      <p:sp>
        <p:nvSpPr>
          <p:cNvPr id="5" name="正方形/長方形 4"/>
          <p:cNvSpPr/>
          <p:nvPr/>
        </p:nvSpPr>
        <p:spPr>
          <a:xfrm>
            <a:off x="501595" y="2489541"/>
            <a:ext cx="8229601" cy="1200329"/>
          </a:xfrm>
          <a:prstGeom prst="rect">
            <a:avLst/>
          </a:prstGeom>
        </p:spPr>
        <p:txBody>
          <a:bodyPr wrap="square">
            <a:spAutoFit/>
          </a:bodyPr>
          <a:lstStyle/>
          <a:p>
            <a:r>
              <a:rPr lang="ja-JP" altLang="en-US" sz="2400" dirty="0">
                <a:solidFill>
                  <a:srgbClr val="000000"/>
                </a:solidFill>
                <a:latin typeface="Meiryo UI" panose="020B0604030504040204" pitchFamily="50" charset="-128"/>
                <a:ea typeface="Meiryo UI" panose="020B0604030504040204" pitchFamily="50" charset="-128"/>
              </a:rPr>
              <a:t>本人の示した意思は、</a:t>
            </a:r>
            <a:r>
              <a:rPr lang="ja-JP" altLang="en-US" sz="2400" u="sng" dirty="0">
                <a:solidFill>
                  <a:srgbClr val="FF0000"/>
                </a:solidFill>
                <a:latin typeface="Meiryo UI" panose="020B0604030504040204" pitchFamily="50" charset="-128"/>
                <a:ea typeface="Meiryo UI" panose="020B0604030504040204" pitchFamily="50" charset="-128"/>
              </a:rPr>
              <a:t>それが他者を害する場合</a:t>
            </a:r>
            <a:r>
              <a:rPr lang="ja-JP" altLang="en-US" sz="2400" u="sng" dirty="0">
                <a:solidFill>
                  <a:prstClr val="black"/>
                </a:solidFill>
                <a:latin typeface="Meiryo UI" panose="020B0604030504040204" pitchFamily="50" charset="-128"/>
                <a:ea typeface="Meiryo UI" panose="020B0604030504040204" pitchFamily="50" charset="-128"/>
              </a:rPr>
              <a:t>や、</a:t>
            </a:r>
            <a:r>
              <a:rPr lang="ja-JP" altLang="en-US" sz="2400" u="sng" dirty="0">
                <a:solidFill>
                  <a:srgbClr val="FF0000"/>
                </a:solidFill>
                <a:latin typeface="Meiryo UI" panose="020B0604030504040204" pitchFamily="50" charset="-128"/>
                <a:ea typeface="Meiryo UI" panose="020B0604030504040204" pitchFamily="50" charset="-128"/>
              </a:rPr>
              <a:t>本人にとって見過ごすことのできない重大な影響（</a:t>
            </a:r>
            <a:r>
              <a:rPr lang="en-US" altLang="ja-JP" sz="2400" u="sng" dirty="0">
                <a:solidFill>
                  <a:srgbClr val="FF0000"/>
                </a:solidFill>
                <a:latin typeface="Meiryo UI" panose="020B0604030504040204" pitchFamily="50" charset="-128"/>
                <a:ea typeface="Meiryo UI" panose="020B0604030504040204" pitchFamily="50" charset="-128"/>
              </a:rPr>
              <a:t>※</a:t>
            </a:r>
            <a:r>
              <a:rPr lang="ja-JP" altLang="en-US" sz="2400" u="sng" dirty="0">
                <a:solidFill>
                  <a:srgbClr val="FF0000"/>
                </a:solidFill>
                <a:latin typeface="Meiryo UI" panose="020B0604030504040204" pitchFamily="50" charset="-128"/>
                <a:ea typeface="Meiryo UI" panose="020B0604030504040204" pitchFamily="50" charset="-128"/>
              </a:rPr>
              <a:t>）が生ずる場合でない限り、</a:t>
            </a:r>
            <a:r>
              <a:rPr lang="ja-JP" altLang="en-US" sz="2400" dirty="0">
                <a:solidFill>
                  <a:srgbClr val="000000"/>
                </a:solidFill>
                <a:latin typeface="Meiryo UI" panose="020B0604030504040204" pitchFamily="50" charset="-128"/>
                <a:ea typeface="Meiryo UI" panose="020B0604030504040204" pitchFamily="50" charset="-128"/>
              </a:rPr>
              <a:t>尊重される。</a:t>
            </a:r>
            <a:endParaRPr lang="ja-JP" altLang="en-US" sz="2400" dirty="0">
              <a:solidFill>
                <a:prstClr val="black"/>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0" y="1451599"/>
            <a:ext cx="9144000" cy="830997"/>
          </a:xfrm>
          <a:prstGeom prst="rect">
            <a:avLst/>
          </a:prstGeom>
          <a:noFill/>
        </p:spPr>
        <p:txBody>
          <a:bodyPr wrap="square" rtlCol="0">
            <a:spAutoFit/>
          </a:bodyPr>
          <a:lstStyle/>
          <a:p>
            <a:pPr>
              <a:defRPr/>
            </a:pPr>
            <a:r>
              <a:rPr lang="ja-JP" altLang="en-US" sz="2400" dirty="0">
                <a:solidFill>
                  <a:prstClr val="black"/>
                </a:solidFill>
                <a:latin typeface="Meiryo UI" panose="020B0604030504040204" pitchFamily="50" charset="-128"/>
                <a:ea typeface="Meiryo UI" panose="020B0604030504040204" pitchFamily="50" charset="-128"/>
              </a:rPr>
              <a:t>これらのプロセスを踏めばあらゆる</a:t>
            </a:r>
            <a:r>
              <a:rPr lang="ja-JP" altLang="en-US" sz="2400" u="sng" dirty="0">
                <a:solidFill>
                  <a:prstClr val="black"/>
                </a:solidFill>
                <a:latin typeface="Meiryo UI" panose="020B0604030504040204" pitchFamily="50" charset="-128"/>
                <a:ea typeface="Meiryo UI" panose="020B0604030504040204" pitchFamily="50" charset="-128"/>
              </a:rPr>
              <a:t>本人の意思決定（及び意思決定支援）</a:t>
            </a:r>
            <a:r>
              <a:rPr lang="ja-JP" altLang="en-US" sz="2400" dirty="0">
                <a:solidFill>
                  <a:prstClr val="black"/>
                </a:solidFill>
                <a:latin typeface="Meiryo UI" panose="020B0604030504040204" pitchFamily="50" charset="-128"/>
                <a:ea typeface="Meiryo UI" panose="020B0604030504040204" pitchFamily="50" charset="-128"/>
              </a:rPr>
              <a:t>が許容される、というわけではありません。</a:t>
            </a:r>
            <a:endParaRPr lang="en-US" altLang="ja-JP" sz="2400" dirty="0">
              <a:solidFill>
                <a:prstClr val="black"/>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293048" y="5821985"/>
            <a:ext cx="8640507"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dirty="0">
                <a:solidFill>
                  <a:srgbClr val="000000"/>
                </a:solidFill>
                <a:latin typeface="Meiryo UI" panose="020B0604030504040204" pitchFamily="50" charset="-128"/>
                <a:ea typeface="Meiryo UI" panose="020B0604030504040204" pitchFamily="50" charset="-128"/>
              </a:rPr>
              <a:t>例）自宅での生活を続けることで本人が基本的な日常生活すら維持できない場合</a:t>
            </a:r>
            <a:endParaRPr lang="en-US" altLang="ja-JP" dirty="0">
              <a:solidFill>
                <a:srgbClr val="000000"/>
              </a:solidFill>
              <a:latin typeface="Meiryo UI" panose="020B0604030504040204" pitchFamily="50" charset="-128"/>
              <a:ea typeface="Meiryo UI" panose="020B0604030504040204" pitchFamily="50" charset="-128"/>
            </a:endParaRPr>
          </a:p>
          <a:p>
            <a:r>
              <a:rPr lang="ja-JP" altLang="en-US" dirty="0">
                <a:solidFill>
                  <a:srgbClr val="000000"/>
                </a:solidFill>
                <a:latin typeface="Meiryo UI" panose="020B0604030504040204" pitchFamily="50" charset="-128"/>
                <a:ea typeface="Meiryo UI" panose="020B0604030504040204" pitchFamily="50" charset="-128"/>
              </a:rPr>
              <a:t>　　　本人が現在有する財産の処分の結果、基本的な日常生活すら維持できないような場合</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9" name="角丸四角形 8"/>
          <p:cNvSpPr/>
          <p:nvPr/>
        </p:nvSpPr>
        <p:spPr>
          <a:xfrm>
            <a:off x="293048" y="2461973"/>
            <a:ext cx="8469952" cy="12554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テキスト ボックス 9"/>
          <p:cNvSpPr txBox="1"/>
          <p:nvPr/>
        </p:nvSpPr>
        <p:spPr>
          <a:xfrm>
            <a:off x="6039325" y="900992"/>
            <a:ext cx="3104675"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ja-JP" altLang="en-US" sz="1400" dirty="0">
                <a:solidFill>
                  <a:prstClr val="black"/>
                </a:solidFill>
                <a:latin typeface="Meiryo UI" panose="020B0604030504040204" pitchFamily="50" charset="-128"/>
                <a:ea typeface="Meiryo UI" panose="020B0604030504040204" pitchFamily="50" charset="-128"/>
              </a:rPr>
              <a:t>認知症の人の日常生活・社会生活における意思決定支援ガイドライン</a:t>
            </a:r>
            <a:r>
              <a:rPr lang="en-US" altLang="ja-JP" sz="1400" dirty="0">
                <a:solidFill>
                  <a:prstClr val="black"/>
                </a:solidFill>
                <a:latin typeface="Meiryo UI" panose="020B0604030504040204" pitchFamily="50" charset="-128"/>
                <a:ea typeface="Meiryo UI" panose="020B0604030504040204" pitchFamily="50" charset="-128"/>
              </a:rPr>
              <a:t>P</a:t>
            </a:r>
            <a:r>
              <a:rPr lang="ja-JP" altLang="en-US" sz="1400" dirty="0">
                <a:solidFill>
                  <a:prstClr val="black"/>
                </a:solidFill>
                <a:latin typeface="Meiryo UI" panose="020B0604030504040204" pitchFamily="50" charset="-128"/>
                <a:ea typeface="Meiryo UI" panose="020B0604030504040204" pitchFamily="50" charset="-128"/>
              </a:rPr>
              <a:t>３参照</a:t>
            </a:r>
            <a:endParaRPr lang="en-US" altLang="ja-JP" sz="1350" dirty="0">
              <a:solidFill>
                <a:prstClr val="black"/>
              </a:solidFill>
            </a:endParaRPr>
          </a:p>
        </p:txBody>
      </p:sp>
      <p:sp>
        <p:nvSpPr>
          <p:cNvPr id="6" name="スライド番号プレースホルダー 5">
            <a:extLst>
              <a:ext uri="{FF2B5EF4-FFF2-40B4-BE49-F238E27FC236}">
                <a16:creationId xmlns:a16="http://schemas.microsoft.com/office/drawing/2014/main" id="{E462B332-FB15-4CF1-BD3C-B37A4399756E}"/>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28</a:t>
            </a:fld>
            <a:endParaRPr lang="en-GB"/>
          </a:p>
        </p:txBody>
      </p:sp>
    </p:spTree>
    <p:extLst>
      <p:ext uri="{BB962C8B-B14F-4D97-AF65-F5344CB8AC3E}">
        <p14:creationId xmlns:p14="http://schemas.microsoft.com/office/powerpoint/2010/main" val="3622869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BEBA8EAE-BF5A-486C-A8C5-ECC9F3942E4B}">
                <a14:imgProps xmlns:a14="http://schemas.microsoft.com/office/drawing/2010/main">
                  <a14:imgLayer r:embed="rId4">
                    <a14:imgEffect>
                      <a14:sharpenSoften amount="-1000"/>
                    </a14:imgEffect>
                  </a14:imgLayer>
                </a14:imgProps>
              </a:ext>
              <a:ext uri="{28A0092B-C50C-407E-A947-70E740481C1C}">
                <a14:useLocalDpi xmlns:a14="http://schemas.microsoft.com/office/drawing/2010/main" val="0"/>
              </a:ext>
            </a:extLst>
          </a:blip>
          <a:stretch>
            <a:fillRect/>
          </a:stretch>
        </p:blipFill>
        <p:spPr>
          <a:xfrm>
            <a:off x="3779912" y="2710237"/>
            <a:ext cx="5508104" cy="4131078"/>
          </a:xfrm>
          <a:prstGeom prst="rect">
            <a:avLst/>
          </a:prstGeom>
          <a:effectLst>
            <a:reflection blurRad="711200" stA="24000" endPos="65000" dist="50800" dir="5400000" sy="-100000" algn="bl" rotWithShape="0"/>
            <a:softEdge rad="698500"/>
          </a:effectLst>
        </p:spPr>
      </p:pic>
      <p:sp>
        <p:nvSpPr>
          <p:cNvPr id="7" name="タイトル 6"/>
          <p:cNvSpPr>
            <a:spLocks noGrp="1"/>
          </p:cNvSpPr>
          <p:nvPr>
            <p:ph type="title"/>
          </p:nvPr>
        </p:nvSpPr>
        <p:spPr/>
        <p:txBody>
          <a:bodyPr>
            <a:normAutofit/>
          </a:bodyPr>
          <a:lstStyle/>
          <a:p>
            <a:pPr algn="ctr"/>
            <a:r>
              <a:rPr kumimoji="1" lang="ja-JP" altLang="en-US" sz="3600" dirty="0"/>
              <a:t>意思決定支援会議の実践に向けて</a:t>
            </a:r>
          </a:p>
        </p:txBody>
      </p:sp>
      <p:sp>
        <p:nvSpPr>
          <p:cNvPr id="10" name="テキスト ボックス 9"/>
          <p:cNvSpPr txBox="1"/>
          <p:nvPr/>
        </p:nvSpPr>
        <p:spPr>
          <a:xfrm>
            <a:off x="0" y="3573016"/>
            <a:ext cx="4267515" cy="2246769"/>
          </a:xfrm>
          <a:prstGeom prst="rect">
            <a:avLst/>
          </a:prstGeom>
          <a:noFill/>
        </p:spPr>
        <p:txBody>
          <a:bodyPr wrap="none" rtlCol="0">
            <a:spAutoFit/>
          </a:bodyPr>
          <a:lstStyle/>
          <a:p>
            <a:pPr algn="ctr">
              <a:defRPr/>
            </a:pPr>
            <a:r>
              <a:rPr lang="ja-JP" altLang="en-US" sz="4400" dirty="0">
                <a:solidFill>
                  <a:prstClr val="black"/>
                </a:solidFill>
              </a:rPr>
              <a:t>映像で学ぶ　</a:t>
            </a:r>
            <a:endParaRPr lang="en-US" altLang="ja-JP" sz="2400" dirty="0">
              <a:solidFill>
                <a:prstClr val="black"/>
              </a:solidFill>
            </a:endParaRPr>
          </a:p>
          <a:p>
            <a:pPr algn="ctr">
              <a:defRPr/>
            </a:pPr>
            <a:r>
              <a:rPr lang="ja-JP" altLang="en-US" sz="3200" dirty="0">
                <a:solidFill>
                  <a:prstClr val="black"/>
                </a:solidFill>
              </a:rPr>
              <a:t>～</a:t>
            </a:r>
            <a:r>
              <a:rPr lang="ja-JP" altLang="en-US" sz="3200" i="1" dirty="0">
                <a:solidFill>
                  <a:prstClr val="black"/>
                </a:solidFill>
                <a:latin typeface="HGPｺﾞｼｯｸE" panose="020B0900000000000000" pitchFamily="50" charset="-128"/>
              </a:rPr>
              <a:t>高次脳機能障害・</a:t>
            </a:r>
            <a:endParaRPr lang="en-US" altLang="ja-JP" sz="3200" i="1" dirty="0">
              <a:solidFill>
                <a:prstClr val="black"/>
              </a:solidFill>
              <a:latin typeface="HGPｺﾞｼｯｸE" panose="020B0900000000000000" pitchFamily="50" charset="-128"/>
            </a:endParaRPr>
          </a:p>
          <a:p>
            <a:pPr algn="ctr">
              <a:defRPr/>
            </a:pPr>
            <a:r>
              <a:rPr lang="ja-JP" altLang="en-US" sz="3200" i="1" dirty="0">
                <a:solidFill>
                  <a:prstClr val="black"/>
                </a:solidFill>
                <a:latin typeface="HGPｺﾞｼｯｸE" panose="020B0900000000000000" pitchFamily="50" charset="-128"/>
              </a:rPr>
              <a:t>失語症のある</a:t>
            </a:r>
            <a:r>
              <a:rPr lang="en-US" altLang="ja-JP" sz="3200" i="1" dirty="0">
                <a:solidFill>
                  <a:prstClr val="black"/>
                </a:solidFill>
                <a:latin typeface="HGPｺﾞｼｯｸE" panose="020B0900000000000000" pitchFamily="50" charset="-128"/>
              </a:rPr>
              <a:t/>
            </a:r>
            <a:br>
              <a:rPr lang="en-US" altLang="ja-JP" sz="3200" i="1" dirty="0">
                <a:solidFill>
                  <a:prstClr val="black"/>
                </a:solidFill>
                <a:latin typeface="HGPｺﾞｼｯｸE" panose="020B0900000000000000" pitchFamily="50" charset="-128"/>
              </a:rPr>
            </a:br>
            <a:r>
              <a:rPr lang="ja-JP" altLang="en-US" sz="3200" i="1" dirty="0">
                <a:solidFill>
                  <a:prstClr val="black"/>
                </a:solidFill>
                <a:latin typeface="HGPｺﾞｼｯｸE" panose="020B0900000000000000" pitchFamily="50" charset="-128"/>
              </a:rPr>
              <a:t>青木さんのストーリー</a:t>
            </a:r>
            <a:r>
              <a:rPr lang="ja-JP" altLang="en-US" sz="3200" dirty="0">
                <a:solidFill>
                  <a:prstClr val="black"/>
                </a:solidFill>
              </a:rPr>
              <a:t>～</a:t>
            </a:r>
          </a:p>
        </p:txBody>
      </p:sp>
      <p:sp>
        <p:nvSpPr>
          <p:cNvPr id="3" name="テキスト ボックス 2"/>
          <p:cNvSpPr txBox="1"/>
          <p:nvPr/>
        </p:nvSpPr>
        <p:spPr>
          <a:xfrm>
            <a:off x="2137990" y="467378"/>
            <a:ext cx="5928226"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dirty="0">
                <a:solidFill>
                  <a:prstClr val="black"/>
                </a:solidFill>
              </a:rPr>
              <a:t>厚生労働科学研究費補助金　</a:t>
            </a:r>
            <a:endParaRPr lang="en-US" altLang="ja-JP" dirty="0">
              <a:solidFill>
                <a:prstClr val="black"/>
              </a:solidFill>
            </a:endParaRPr>
          </a:p>
          <a:p>
            <a:r>
              <a:rPr lang="ja-JP" altLang="en-US" dirty="0">
                <a:solidFill>
                  <a:prstClr val="black"/>
                </a:solidFill>
              </a:rPr>
              <a:t>障害者の意思決定支援の効果に関する研究班　制作・著作</a:t>
            </a:r>
            <a:endParaRPr lang="en-US" altLang="ja-JP" dirty="0">
              <a:solidFill>
                <a:prstClr val="black"/>
              </a:solidFill>
            </a:endParaRPr>
          </a:p>
        </p:txBody>
      </p:sp>
      <p:sp>
        <p:nvSpPr>
          <p:cNvPr id="5" name="スライド番号プレースホルダー 4">
            <a:extLst>
              <a:ext uri="{FF2B5EF4-FFF2-40B4-BE49-F238E27FC236}">
                <a16:creationId xmlns:a16="http://schemas.microsoft.com/office/drawing/2014/main" id="{3087F6BA-7809-485F-B161-DC9F8A45614D}"/>
              </a:ext>
            </a:extLst>
          </p:cNvPr>
          <p:cNvSpPr>
            <a:spLocks noGrp="1"/>
          </p:cNvSpPr>
          <p:nvPr>
            <p:ph type="sldNum" sz="quarter" idx="11"/>
          </p:nvPr>
        </p:nvSpPr>
        <p:spPr/>
        <p:txBody>
          <a:bodyPr/>
          <a:lstStyle/>
          <a:p>
            <a:fld id="{23133F8D-FD11-4136-993B-483E3F549D70}" type="slidenum">
              <a:rPr lang="en-GB" smtClean="0"/>
              <a:pPr/>
              <a:t>3</a:t>
            </a:fld>
            <a:endParaRPr lang="en-GB"/>
          </a:p>
        </p:txBody>
      </p:sp>
    </p:spTree>
    <p:extLst>
      <p:ext uri="{BB962C8B-B14F-4D97-AF65-F5344CB8AC3E}">
        <p14:creationId xmlns:p14="http://schemas.microsoft.com/office/powerpoint/2010/main" val="532618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p:txBody>
          <a:bodyPr>
            <a:normAutofit fontScale="90000"/>
          </a:bodyPr>
          <a:lstStyle/>
          <a:p>
            <a:pPr algn="ctr"/>
            <a:r>
              <a:rPr kumimoji="1" lang="ja-JP" altLang="en-US" i="1" dirty="0">
                <a:latin typeface="HGPｺﾞｼｯｸE" panose="020B0900000000000000" pitchFamily="50" charset="-128"/>
              </a:rPr>
              <a:t>高次脳機能障害・失語症のある</a:t>
            </a:r>
            <a:r>
              <a:rPr kumimoji="1" lang="en-US" altLang="ja-JP" i="1" dirty="0">
                <a:latin typeface="HGPｺﾞｼｯｸE" panose="020B0900000000000000" pitchFamily="50" charset="-128"/>
              </a:rPr>
              <a:t/>
            </a:r>
            <a:br>
              <a:rPr kumimoji="1" lang="en-US" altLang="ja-JP" i="1" dirty="0">
                <a:latin typeface="HGPｺﾞｼｯｸE" panose="020B0900000000000000" pitchFamily="50" charset="-128"/>
              </a:rPr>
            </a:br>
            <a:r>
              <a:rPr kumimoji="1" lang="ja-JP" altLang="en-US" i="1" dirty="0">
                <a:latin typeface="HGPｺﾞｼｯｸE" panose="020B0900000000000000" pitchFamily="50" charset="-128"/>
              </a:rPr>
              <a:t>青</a:t>
            </a:r>
            <a:r>
              <a:rPr lang="ja-JP" altLang="en-US" i="1" dirty="0">
                <a:latin typeface="HGPｺﾞｼｯｸE" panose="020B0900000000000000" pitchFamily="50" charset="-128"/>
              </a:rPr>
              <a:t>木</a:t>
            </a:r>
            <a:r>
              <a:rPr kumimoji="1" lang="ja-JP" altLang="en-US" i="1" dirty="0">
                <a:latin typeface="HGPｺﾞｼｯｸE" panose="020B0900000000000000" pitchFamily="50" charset="-128"/>
              </a:rPr>
              <a:t>さんのストーリー</a:t>
            </a:r>
            <a:endParaRPr kumimoji="1" lang="ja-JP" altLang="en-US" dirty="0"/>
          </a:p>
        </p:txBody>
      </p:sp>
      <p:sp>
        <p:nvSpPr>
          <p:cNvPr id="4" name="コンテンツ プレースホルダー 2">
            <a:extLst>
              <a:ext uri="{FF2B5EF4-FFF2-40B4-BE49-F238E27FC236}">
                <a16:creationId xmlns:a16="http://schemas.microsoft.com/office/drawing/2014/main" id="{C884FEF9-186A-4E43-ADC3-BEA51A1C736D}"/>
              </a:ext>
            </a:extLst>
          </p:cNvPr>
          <p:cNvSpPr txBox="1">
            <a:spLocks/>
          </p:cNvSpPr>
          <p:nvPr/>
        </p:nvSpPr>
        <p:spPr>
          <a:xfrm>
            <a:off x="704941" y="1844824"/>
            <a:ext cx="7639943" cy="4608511"/>
          </a:xfrm>
          <a:prstGeom prst="rect">
            <a:avLst/>
          </a:prstGeom>
          <a:ln w="69850" cap="rnd" cmpd="dbl" algn="ctr">
            <a:solidFill>
              <a:schemeClr val="accent1">
                <a:lumMod val="75000"/>
              </a:schemeClr>
            </a:solidFill>
            <a:prstDash val="solid"/>
            <a:bevel/>
          </a:ln>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dk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dk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dk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dk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dk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dk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dk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dk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dk1"/>
                </a:solidFill>
                <a:latin typeface="+mn-lt"/>
                <a:ea typeface="+mn-ea"/>
                <a:cs typeface="+mn-cs"/>
              </a:defRPr>
            </a:lvl9pPr>
          </a:lstStyle>
          <a:p>
            <a:pPr>
              <a:lnSpc>
                <a:spcPct val="110000"/>
              </a:lnSpc>
              <a:buFont typeface="Wingdings" panose="05000000000000000000" pitchFamily="2" charset="2"/>
              <a:buChar char="l"/>
            </a:pP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　脳梗塞が原因で高次脳機能障害・失語　症になった６０代の男性</a:t>
            </a:r>
            <a:endParaRPr kumimoji="1" lang="en-US" altLang="ja-JP" sz="3600" dirty="0">
              <a:latin typeface="Meiryo UI" panose="020B0604030504040204" pitchFamily="50" charset="-128"/>
              <a:ea typeface="Meiryo UI" panose="020B0604030504040204" pitchFamily="50" charset="-128"/>
              <a:cs typeface="Meiryo UI" panose="020B0604030504040204" pitchFamily="50" charset="-128"/>
            </a:endParaRPr>
          </a:p>
          <a:p>
            <a:pPr>
              <a:buFont typeface="Wingdings" panose="05000000000000000000" pitchFamily="2" charset="2"/>
              <a:buChar char="l"/>
            </a:pPr>
            <a:r>
              <a:rPr lang="ja-JP" altLang="en-US" sz="3600" dirty="0">
                <a:latin typeface="Meiryo UI" panose="020B0604030504040204" pitchFamily="50" charset="-128"/>
                <a:ea typeface="Meiryo UI" panose="020B0604030504040204" pitchFamily="50" charset="-128"/>
                <a:cs typeface="Meiryo UI" panose="020B0604030504040204" pitchFamily="50" charset="-128"/>
              </a:rPr>
              <a:t>　以前はゴミ屋敷のような自宅で一人暮らしをしていたが、今年の夏に熱中症になり、病院に緊急搬送された。</a:t>
            </a:r>
            <a:endParaRPr lang="en-US" altLang="ja-JP" sz="3600" dirty="0">
              <a:latin typeface="Meiryo UI" panose="020B0604030504040204" pitchFamily="50" charset="-128"/>
              <a:ea typeface="Meiryo UI" panose="020B0604030504040204" pitchFamily="50" charset="-128"/>
              <a:cs typeface="Meiryo UI" panose="020B0604030504040204" pitchFamily="50" charset="-128"/>
            </a:endParaRPr>
          </a:p>
          <a:p>
            <a:pPr>
              <a:buFont typeface="Wingdings" panose="05000000000000000000" pitchFamily="2" charset="2"/>
              <a:buChar char="l"/>
            </a:pP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　言葉でのやりとりが難しいが、</a:t>
            </a:r>
            <a:r>
              <a:rPr kumimoji="1" lang="en-US" altLang="ja-JP" sz="3600" dirty="0">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3600" dirty="0" err="1">
                <a:latin typeface="Meiryo UI" panose="020B0604030504040204" pitchFamily="50" charset="-128"/>
                <a:ea typeface="Meiryo UI" panose="020B0604030504040204" pitchFamily="50" charset="-128"/>
                <a:cs typeface="Meiryo UI" panose="020B0604030504040204" pitchFamily="50" charset="-128"/>
              </a:rPr>
              <a:t>さんは</a:t>
            </a: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身振り手振りで何かを伝えようとすることもある。</a:t>
            </a:r>
            <a:endParaRPr lang="en-US" altLang="ja-JP" sz="3600" dirty="0">
              <a:latin typeface="Meiryo UI" panose="020B0604030504040204" pitchFamily="50" charset="-128"/>
              <a:ea typeface="Meiryo UI" panose="020B0604030504040204" pitchFamily="50" charset="-128"/>
            </a:endParaRPr>
          </a:p>
          <a:p>
            <a:pPr>
              <a:buFont typeface="Wingdings" panose="05000000000000000000" pitchFamily="2" charset="2"/>
              <a:buChar char="l"/>
            </a:pP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　身寄りがない</a:t>
            </a:r>
            <a:r>
              <a:rPr kumimoji="1" lang="en-US" altLang="ja-JP" sz="3600" dirty="0">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3600" dirty="0" err="1">
                <a:latin typeface="Meiryo UI" panose="020B0604030504040204" pitchFamily="50" charset="-128"/>
                <a:ea typeface="Meiryo UI" panose="020B0604030504040204" pitchFamily="50" charset="-128"/>
                <a:cs typeface="Meiryo UI" panose="020B0604030504040204" pitchFamily="50" charset="-128"/>
              </a:rPr>
              <a:t>さんの</a:t>
            </a:r>
            <a:r>
              <a:rPr kumimoji="1" lang="ja-JP" altLang="en-US" sz="3600" dirty="0">
                <a:latin typeface="Meiryo UI" panose="020B0604030504040204" pitchFamily="50" charset="-128"/>
                <a:ea typeface="Meiryo UI" panose="020B0604030504040204" pitchFamily="50" charset="-128"/>
                <a:cs typeface="Meiryo UI" panose="020B0604030504040204" pitchFamily="50" charset="-128"/>
              </a:rPr>
              <a:t>今後について、どのように支援していくかが関係者間の悩み。　</a:t>
            </a:r>
            <a:endParaRPr kumimoji="1" lang="en-US" altLang="ja-JP" sz="3600" dirty="0">
              <a:latin typeface="Meiryo UI" panose="020B0604030504040204" pitchFamily="50" charset="-128"/>
              <a:ea typeface="Meiryo UI" panose="020B0604030504040204" pitchFamily="50" charset="-128"/>
              <a:cs typeface="Meiryo UI" panose="020B0604030504040204" pitchFamily="50" charset="-128"/>
            </a:endParaRPr>
          </a:p>
          <a:p>
            <a:pPr>
              <a:buFont typeface="Wingdings" panose="05000000000000000000" pitchFamily="2" charset="2"/>
              <a:buChar char="l"/>
            </a:pPr>
            <a:endParaRPr kumimoji="1" lang="en-US" altLang="ja-JP" sz="3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0E186A18-BE26-4171-9A69-358D673283E7}"/>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4</a:t>
            </a:fld>
            <a:endParaRPr lang="en-GB"/>
          </a:p>
        </p:txBody>
      </p:sp>
    </p:spTree>
    <p:extLst>
      <p:ext uri="{BB962C8B-B14F-4D97-AF65-F5344CB8AC3E}">
        <p14:creationId xmlns:p14="http://schemas.microsoft.com/office/powerpoint/2010/main" val="1190865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fontScale="90000"/>
          </a:bodyPr>
          <a:lstStyle/>
          <a:p>
            <a:pPr algn="ctr"/>
            <a:r>
              <a:rPr kumimoji="1" lang="ja-JP" altLang="en-US" sz="3600" dirty="0"/>
              <a:t>意思決定支援会議の実現に向けた</a:t>
            </a:r>
            <a:r>
              <a:rPr kumimoji="1" lang="en-US" altLang="ja-JP" sz="3600" dirty="0"/>
              <a:t/>
            </a:r>
            <a:br>
              <a:rPr kumimoji="1" lang="en-US" altLang="ja-JP" sz="3600" dirty="0"/>
            </a:br>
            <a:r>
              <a:rPr kumimoji="1" lang="ja-JP" altLang="en-US" sz="3600" dirty="0"/>
              <a:t>働きかけ</a:t>
            </a:r>
            <a:r>
              <a:rPr kumimoji="1" lang="ja-JP" altLang="en-US" sz="2800" dirty="0"/>
              <a:t>　（約</a:t>
            </a:r>
            <a:r>
              <a:rPr kumimoji="1" lang="en-US" altLang="ja-JP" sz="2800" dirty="0"/>
              <a:t>10</a:t>
            </a:r>
            <a:r>
              <a:rPr kumimoji="1" lang="ja-JP" altLang="en-US" sz="2800" dirty="0"/>
              <a:t>分）</a:t>
            </a:r>
          </a:p>
        </p:txBody>
      </p:sp>
      <p:sp>
        <p:nvSpPr>
          <p:cNvPr id="10" name="テキスト ボックス 9"/>
          <p:cNvSpPr txBox="1"/>
          <p:nvPr/>
        </p:nvSpPr>
        <p:spPr>
          <a:xfrm>
            <a:off x="827584" y="5733256"/>
            <a:ext cx="795637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映像で学ぶ　</a:t>
            </a:r>
            <a:endParaRPr kumimoji="1" lang="en-US" altLang="ja-JP" sz="32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r>
              <a:rPr kumimoji="1" lang="ja-JP" altLang="en-US" sz="2000" b="0" i="1"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高次脳機能障害・失語症のある青木さんのストーリー</a:t>
            </a:r>
            <a:r>
              <a:rPr kumimoji="1" lang="ja-JP" altLang="en-US" sz="20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a:t>
            </a:r>
          </a:p>
        </p:txBody>
      </p:sp>
      <p:sp>
        <p:nvSpPr>
          <p:cNvPr id="3" name="テキスト ボックス 2"/>
          <p:cNvSpPr txBox="1"/>
          <p:nvPr/>
        </p:nvSpPr>
        <p:spPr>
          <a:xfrm>
            <a:off x="2137990" y="467378"/>
            <a:ext cx="5928226"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厚生労働科学研究費補助金　</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rPr>
              <a:t>障害者の意思決定支援の効果に関する研究班　制作・著作</a:t>
            </a:r>
            <a:endParaRPr kumimoji="1" lang="en-US" altLang="ja-JP" sz="1800" b="0" i="0" u="none" strike="noStrike" kern="1200" cap="none" spc="0" normalizeH="0" baseline="0" noProof="0" dirty="0">
              <a:ln>
                <a:noFill/>
              </a:ln>
              <a:solidFill>
                <a:prstClr val="black"/>
              </a:solidFill>
              <a:effectLst/>
              <a:uLnTx/>
              <a:uFillTx/>
              <a:latin typeface="Tw Cen MT"/>
              <a:ea typeface="HGPｺﾞｼｯｸE" panose="020B0900000000000000" pitchFamily="50" charset="-128"/>
              <a:cs typeface="+mn-cs"/>
            </a:endParaRPr>
          </a:p>
        </p:txBody>
      </p:sp>
      <p:pic>
        <p:nvPicPr>
          <p:cNvPr id="6" name="図 5">
            <a:extLst>
              <a:ext uri="{FF2B5EF4-FFF2-40B4-BE49-F238E27FC236}">
                <a16:creationId xmlns:a16="http://schemas.microsoft.com/office/drawing/2014/main" id="{EC7151DF-509E-48CF-A215-EC34F35877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8297" y="2894806"/>
            <a:ext cx="5907405" cy="2593876"/>
          </a:xfrm>
          <a:prstGeom prst="rect">
            <a:avLst/>
          </a:prstGeom>
        </p:spPr>
      </p:pic>
      <p:sp>
        <p:nvSpPr>
          <p:cNvPr id="4" name="スライド番号プレースホルダー 3">
            <a:extLst>
              <a:ext uri="{FF2B5EF4-FFF2-40B4-BE49-F238E27FC236}">
                <a16:creationId xmlns:a16="http://schemas.microsoft.com/office/drawing/2014/main" id="{C56E0CE8-2685-4D14-9D7C-A8DAAF235F30}"/>
              </a:ext>
            </a:extLst>
          </p:cNvPr>
          <p:cNvSpPr>
            <a:spLocks noGrp="1"/>
          </p:cNvSpPr>
          <p:nvPr>
            <p:ph type="sldNum" sz="quarter" idx="11"/>
          </p:nvPr>
        </p:nvSpPr>
        <p:spPr/>
        <p:txBody>
          <a:bodyPr/>
          <a:lstStyle/>
          <a:p>
            <a:fld id="{23133F8D-FD11-4136-993B-483E3F549D70}" type="slidenum">
              <a:rPr lang="en-GB" smtClean="0"/>
              <a:pPr/>
              <a:t>5</a:t>
            </a:fld>
            <a:endParaRPr lang="en-GB"/>
          </a:p>
        </p:txBody>
      </p:sp>
    </p:spTree>
    <p:extLst>
      <p:ext uri="{BB962C8B-B14F-4D97-AF65-F5344CB8AC3E}">
        <p14:creationId xmlns:p14="http://schemas.microsoft.com/office/powerpoint/2010/main" val="1601069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a:xfrm>
            <a:off x="323528" y="132869"/>
            <a:ext cx="8725544" cy="990600"/>
          </a:xfrm>
        </p:spPr>
        <p:txBody>
          <a:bodyPr>
            <a:normAutofit fontScale="90000"/>
          </a:bodyPr>
          <a:lstStyle/>
          <a:p>
            <a:pPr algn="ctr"/>
            <a:r>
              <a:rPr lang="ja-JP" altLang="en-US" dirty="0"/>
              <a:t>シーン</a:t>
            </a:r>
            <a:r>
              <a:rPr kumimoji="1" lang="ja-JP" altLang="en-US" dirty="0"/>
              <a:t>１　ディスカッション　</a:t>
            </a:r>
            <a:r>
              <a:rPr kumimoji="1" lang="en-US" altLang="ja-JP" dirty="0"/>
              <a:t/>
            </a:r>
            <a:br>
              <a:rPr kumimoji="1" lang="en-US" altLang="ja-JP" dirty="0"/>
            </a:br>
            <a:r>
              <a:rPr kumimoji="1" lang="ja-JP" altLang="en-US" dirty="0"/>
              <a:t>意思決定支援の実現に向けた働きかけ</a:t>
            </a:r>
          </a:p>
        </p:txBody>
      </p:sp>
      <p:sp>
        <p:nvSpPr>
          <p:cNvPr id="2" name="正方形/長方形 1">
            <a:extLst>
              <a:ext uri="{FF2B5EF4-FFF2-40B4-BE49-F238E27FC236}">
                <a16:creationId xmlns:a16="http://schemas.microsoft.com/office/drawing/2014/main" id="{164A4579-6C50-47C5-A4CE-749DAC201153}"/>
              </a:ext>
            </a:extLst>
          </p:cNvPr>
          <p:cNvSpPr/>
          <p:nvPr/>
        </p:nvSpPr>
        <p:spPr>
          <a:xfrm>
            <a:off x="323528" y="1720840"/>
            <a:ext cx="8439472" cy="4832092"/>
          </a:xfrm>
          <a:prstGeom prst="rect">
            <a:avLst/>
          </a:prstGeom>
        </p:spPr>
        <p:txBody>
          <a:bodyPr wrap="square">
            <a:spAutoFit/>
          </a:bodyPr>
          <a:lstStyle/>
          <a:p>
            <a:pPr marL="596646" indent="-514350">
              <a:buFont typeface="+mj-ea"/>
              <a:buAutoNum type="circleNumDbPlain"/>
            </a:pPr>
            <a:r>
              <a:rPr lang="ja-JP" altLang="en-US" sz="2800" dirty="0">
                <a:latin typeface="Meiryo UI" panose="020B0604030504040204" pitchFamily="50" charset="-128"/>
                <a:ea typeface="Meiryo UI" panose="020B0604030504040204" pitchFamily="50" charset="-128"/>
              </a:rPr>
              <a:t>なぜ今回のシーンでは、青木さんは会議に入っていなかったのでしょうか？どのような</a:t>
            </a:r>
            <a:r>
              <a:rPr lang="ja-JP" altLang="en-US" sz="2800" dirty="0">
                <a:solidFill>
                  <a:srgbClr val="FF0000"/>
                </a:solidFill>
                <a:latin typeface="Meiryo UI" panose="020B0604030504040204" pitchFamily="50" charset="-128"/>
                <a:ea typeface="Meiryo UI" panose="020B0604030504040204" pitchFamily="50" charset="-128"/>
              </a:rPr>
              <a:t>「思い込み」</a:t>
            </a:r>
            <a:r>
              <a:rPr lang="ja-JP" altLang="en-US" sz="2800" dirty="0">
                <a:latin typeface="Meiryo UI" panose="020B0604030504040204" pitchFamily="50" charset="-128"/>
                <a:ea typeface="Meiryo UI" panose="020B0604030504040204" pitchFamily="50" charset="-128"/>
              </a:rPr>
              <a:t>が背景にあったか考えてみましょう。</a:t>
            </a:r>
            <a:endParaRPr lang="en-US" altLang="ja-JP" sz="2800" dirty="0">
              <a:latin typeface="Meiryo UI" panose="020B0604030504040204" pitchFamily="50" charset="-128"/>
              <a:ea typeface="Meiryo UI" panose="020B0604030504040204" pitchFamily="50" charset="-128"/>
            </a:endParaRPr>
          </a:p>
          <a:p>
            <a:pPr marL="596646" indent="-514350">
              <a:buFont typeface="+mj-ea"/>
              <a:buAutoNum type="circleNumDbPlain"/>
            </a:pPr>
            <a:endParaRPr lang="en-US" altLang="ja-JP" sz="2800" dirty="0">
              <a:latin typeface="Meiryo UI" panose="020B0604030504040204" pitchFamily="50" charset="-128"/>
              <a:ea typeface="Meiryo UI" panose="020B0604030504040204" pitchFamily="50" charset="-128"/>
            </a:endParaRPr>
          </a:p>
          <a:p>
            <a:pPr marL="596646" indent="-514350">
              <a:buFont typeface="+mj-ea"/>
              <a:buAutoNum type="circleNumDbPlain"/>
            </a:pPr>
            <a:r>
              <a:rPr lang="ja-JP" altLang="en-US" sz="2800" dirty="0">
                <a:latin typeface="Meiryo UI" panose="020B0604030504040204" pitchFamily="50" charset="-128"/>
                <a:ea typeface="Meiryo UI" panose="020B0604030504040204" pitchFamily="50" charset="-128"/>
              </a:rPr>
              <a:t>青木さんは施設入所に「うなづいていた。」との馬場さんの発言がありました。これは</a:t>
            </a:r>
            <a:r>
              <a:rPr lang="ja-JP" altLang="en-US" sz="2800" dirty="0">
                <a:solidFill>
                  <a:srgbClr val="FF0000"/>
                </a:solidFill>
                <a:latin typeface="Meiryo UI" panose="020B0604030504040204" pitchFamily="50" charset="-128"/>
                <a:ea typeface="Meiryo UI" panose="020B0604030504040204" pitchFamily="50" charset="-128"/>
              </a:rPr>
              <a:t>青木さんの意思決定</a:t>
            </a:r>
            <a:r>
              <a:rPr lang="ja-JP" altLang="en-US" sz="2800" dirty="0">
                <a:latin typeface="Meiryo UI" panose="020B0604030504040204" pitchFamily="50" charset="-128"/>
                <a:ea typeface="Meiryo UI" panose="020B0604030504040204" pitchFamily="50" charset="-128"/>
              </a:rPr>
              <a:t>と捉えるべきでしょうか？</a:t>
            </a:r>
            <a:endParaRPr lang="en-US" altLang="ja-JP" sz="2800" dirty="0">
              <a:latin typeface="Meiryo UI" panose="020B0604030504040204" pitchFamily="50" charset="-128"/>
              <a:ea typeface="Meiryo UI" panose="020B0604030504040204" pitchFamily="50" charset="-128"/>
            </a:endParaRPr>
          </a:p>
          <a:p>
            <a:pPr marL="596646" indent="-514350">
              <a:buFont typeface="+mj-ea"/>
              <a:buAutoNum type="circleNumDbPlain"/>
            </a:pPr>
            <a:endParaRPr lang="en-US" altLang="ja-JP" sz="2800" dirty="0">
              <a:latin typeface="Meiryo UI" panose="020B0604030504040204" pitchFamily="50" charset="-128"/>
              <a:ea typeface="Meiryo UI" panose="020B0604030504040204" pitchFamily="50" charset="-128"/>
            </a:endParaRPr>
          </a:p>
          <a:p>
            <a:pPr marL="596646" indent="-514350">
              <a:buFont typeface="+mj-ea"/>
              <a:buAutoNum type="circleNumDbPlain"/>
            </a:pPr>
            <a:r>
              <a:rPr lang="ja-JP" altLang="en-US" sz="2800" dirty="0">
                <a:latin typeface="Meiryo UI" panose="020B0604030504040204" pitchFamily="50" charset="-128"/>
                <a:ea typeface="Meiryo UI" panose="020B0604030504040204" pitchFamily="50" charset="-128"/>
              </a:rPr>
              <a:t>青木さんの意思決定を促進する「</a:t>
            </a:r>
            <a:r>
              <a:rPr lang="ja-JP" altLang="en-US" sz="2800" dirty="0">
                <a:solidFill>
                  <a:srgbClr val="FF0000"/>
                </a:solidFill>
                <a:latin typeface="Meiryo UI" panose="020B0604030504040204" pitchFamily="50" charset="-128"/>
                <a:ea typeface="Meiryo UI" panose="020B0604030504040204" pitchFamily="50" charset="-128"/>
              </a:rPr>
              <a:t>最適な環境</a:t>
            </a:r>
            <a:r>
              <a:rPr lang="ja-JP" altLang="en-US" sz="2800" dirty="0">
                <a:latin typeface="Meiryo UI" panose="020B0604030504040204" pitchFamily="50" charset="-128"/>
                <a:ea typeface="Meiryo UI" panose="020B0604030504040204" pitchFamily="50" charset="-128"/>
              </a:rPr>
              <a:t>（人・場所・コミュニケーション方法等）」</a:t>
            </a:r>
            <a:r>
              <a:rPr lang="ja-JP" altLang="en-US" sz="2800" dirty="0" err="1">
                <a:latin typeface="Meiryo UI" panose="020B0604030504040204" pitchFamily="50" charset="-128"/>
                <a:ea typeface="Meiryo UI" panose="020B0604030504040204" pitchFamily="50" charset="-128"/>
              </a:rPr>
              <a:t>づ</a:t>
            </a:r>
            <a:r>
              <a:rPr lang="ja-JP" altLang="en-US" sz="2800" dirty="0">
                <a:latin typeface="Meiryo UI" panose="020B0604030504040204" pitchFamily="50" charset="-128"/>
                <a:ea typeface="Meiryo UI" panose="020B0604030504040204" pitchFamily="50" charset="-128"/>
              </a:rPr>
              <a:t>くりのためにどんな</a:t>
            </a:r>
            <a:r>
              <a:rPr lang="ja-JP" altLang="en-US" sz="2800" dirty="0">
                <a:solidFill>
                  <a:srgbClr val="FF0000"/>
                </a:solidFill>
                <a:latin typeface="Meiryo UI" panose="020B0604030504040204" pitchFamily="50" charset="-128"/>
                <a:ea typeface="Meiryo UI" panose="020B0604030504040204" pitchFamily="50" charset="-128"/>
              </a:rPr>
              <a:t>工夫</a:t>
            </a:r>
            <a:r>
              <a:rPr lang="ja-JP" altLang="en-US" sz="2800" dirty="0">
                <a:latin typeface="Meiryo UI" panose="020B0604030504040204" pitchFamily="50" charset="-128"/>
                <a:ea typeface="Meiryo UI" panose="020B0604030504040204" pitchFamily="50" charset="-128"/>
              </a:rPr>
              <a:t>が考えられますか？</a:t>
            </a:r>
          </a:p>
        </p:txBody>
      </p:sp>
      <p:sp>
        <p:nvSpPr>
          <p:cNvPr id="4" name="スライド番号プレースホルダー 3">
            <a:extLst>
              <a:ext uri="{FF2B5EF4-FFF2-40B4-BE49-F238E27FC236}">
                <a16:creationId xmlns:a16="http://schemas.microsoft.com/office/drawing/2014/main" id="{EE93D50A-B479-4AD2-A160-E05F761B1909}"/>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6</a:t>
            </a:fld>
            <a:endParaRPr lang="en-GB"/>
          </a:p>
        </p:txBody>
      </p:sp>
    </p:spTree>
    <p:extLst>
      <p:ext uri="{BB962C8B-B14F-4D97-AF65-F5344CB8AC3E}">
        <p14:creationId xmlns:p14="http://schemas.microsoft.com/office/powerpoint/2010/main" val="1848920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normAutofit fontScale="85000" lnSpcReduction="20000"/>
          </a:bodyPr>
          <a:lstStyle/>
          <a:p>
            <a:fld id="{23133F8D-FD11-4136-993B-483E3F549D70}" type="slidenum">
              <a:rPr lang="en-GB" smtClean="0"/>
              <a:pPr/>
              <a:t>7</a:t>
            </a:fld>
            <a:endParaRPr lang="en-GB"/>
          </a:p>
        </p:txBody>
      </p:sp>
      <p:sp>
        <p:nvSpPr>
          <p:cNvPr id="4" name="テキスト プレースホルダー 7"/>
          <p:cNvSpPr txBox="1">
            <a:spLocks/>
          </p:cNvSpPr>
          <p:nvPr/>
        </p:nvSpPr>
        <p:spPr>
          <a:xfrm>
            <a:off x="1768279" y="5771006"/>
            <a:ext cx="7123113" cy="1673225"/>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kumimoji="1" lang="en-US" altLang="ja-JP" dirty="0">
                <a:hlinkClick r:id="rId3"/>
              </a:rPr>
              <a:t>https://youtu.be/Dw0ugCRFkaA</a:t>
            </a:r>
            <a:endParaRPr kumimoji="1" lang="ja-JP" altLang="en-US" dirty="0"/>
          </a:p>
        </p:txBody>
      </p:sp>
    </p:spTree>
    <p:extLst>
      <p:ext uri="{BB962C8B-B14F-4D97-AF65-F5344CB8AC3E}">
        <p14:creationId xmlns:p14="http://schemas.microsoft.com/office/powerpoint/2010/main" val="3055457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B401E313-4E83-4573-9E82-5F7393DA5FC9}"/>
              </a:ext>
            </a:extLst>
          </p:cNvPr>
          <p:cNvSpPr>
            <a:spLocks noGrp="1"/>
          </p:cNvSpPr>
          <p:nvPr>
            <p:ph type="title"/>
          </p:nvPr>
        </p:nvSpPr>
        <p:spPr/>
        <p:txBody>
          <a:bodyPr>
            <a:normAutofit/>
          </a:bodyPr>
          <a:lstStyle/>
          <a:p>
            <a:pPr algn="ctr"/>
            <a:r>
              <a:rPr kumimoji="1" lang="ja-JP" altLang="en-US" sz="4800" dirty="0"/>
              <a:t>そもそも会議の目的は何？</a:t>
            </a:r>
          </a:p>
        </p:txBody>
      </p:sp>
      <p:sp>
        <p:nvSpPr>
          <p:cNvPr id="8" name="コンテンツ プレースホルダー 7">
            <a:extLst>
              <a:ext uri="{FF2B5EF4-FFF2-40B4-BE49-F238E27FC236}">
                <a16:creationId xmlns:a16="http://schemas.microsoft.com/office/drawing/2014/main" id="{AFF36361-CAD5-4D4E-AE55-3D0CA44C65F0}"/>
              </a:ext>
            </a:extLst>
          </p:cNvPr>
          <p:cNvSpPr>
            <a:spLocks noGrp="1"/>
          </p:cNvSpPr>
          <p:nvPr>
            <p:ph sz="quarter" idx="2"/>
          </p:nvPr>
        </p:nvSpPr>
        <p:spPr>
          <a:xfrm>
            <a:off x="609600" y="2886720"/>
            <a:ext cx="3886200" cy="3581400"/>
          </a:xfrm>
        </p:spPr>
        <p:txBody>
          <a:bodyPr>
            <a:normAutofit fontScale="77500" lnSpcReduction="20000"/>
          </a:bodyPr>
          <a:lstStyle/>
          <a:p>
            <a:pPr marL="0" indent="0">
              <a:buNone/>
            </a:pPr>
            <a:endParaRPr kumimoji="1" lang="en-US" altLang="ja-JP"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本人には</a:t>
            </a:r>
            <a:r>
              <a:rPr kumimoji="1" lang="ja-JP" altLang="en-US" sz="3100" dirty="0">
                <a:solidFill>
                  <a:srgbClr val="FF0000"/>
                </a:solidFill>
                <a:latin typeface="Meiryo UI" panose="020B0604030504040204" pitchFamily="50" charset="-128"/>
                <a:ea typeface="Meiryo UI" panose="020B0604030504040204" pitchFamily="50" charset="-128"/>
              </a:rPr>
              <a:t>意思決定能力がある</a:t>
            </a:r>
            <a:r>
              <a:rPr kumimoji="1" lang="ja-JP" altLang="en-US" sz="3100" dirty="0">
                <a:latin typeface="Meiryo UI" panose="020B0604030504040204" pitchFamily="50" charset="-128"/>
                <a:ea typeface="Meiryo UI" panose="020B0604030504040204" pitchFamily="50" charset="-128"/>
              </a:rPr>
              <a:t>ことを常に推定</a:t>
            </a:r>
            <a:endParaRPr lang="en-US" altLang="ja-JP" sz="3100"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本人と支援者は</a:t>
            </a:r>
            <a:r>
              <a:rPr kumimoji="1" lang="ja-JP" altLang="en-US" sz="3100" dirty="0">
                <a:solidFill>
                  <a:srgbClr val="FF0000"/>
                </a:solidFill>
                <a:latin typeface="Meiryo UI" panose="020B0604030504040204" pitchFamily="50" charset="-128"/>
                <a:ea typeface="Meiryo UI" panose="020B0604030504040204" pitchFamily="50" charset="-128"/>
              </a:rPr>
              <a:t>対等</a:t>
            </a:r>
            <a:r>
              <a:rPr kumimoji="1" lang="ja-JP" altLang="en-US" sz="3100" dirty="0">
                <a:latin typeface="Meiryo UI" panose="020B0604030504040204" pitchFamily="50" charset="-128"/>
                <a:ea typeface="Meiryo UI" panose="020B0604030504040204" pitchFamily="50" charset="-128"/>
              </a:rPr>
              <a:t>であり、本人の希望や信条、価値観が議論の中心に据えられる</a:t>
            </a:r>
            <a:endParaRPr lang="en-US" altLang="ja-JP" sz="3100"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本人に対する</a:t>
            </a:r>
            <a:r>
              <a:rPr kumimoji="1" lang="ja-JP" altLang="en-US" sz="3100" dirty="0">
                <a:solidFill>
                  <a:srgbClr val="FF0000"/>
                </a:solidFill>
                <a:latin typeface="Meiryo UI" panose="020B0604030504040204" pitchFamily="50" charset="-128"/>
                <a:ea typeface="Meiryo UI" panose="020B0604030504040204" pitchFamily="50" charset="-128"/>
              </a:rPr>
              <a:t>合理的配慮</a:t>
            </a:r>
            <a:r>
              <a:rPr kumimoji="1" lang="ja-JP" altLang="en-US" sz="3100" dirty="0">
                <a:latin typeface="Meiryo UI" panose="020B0604030504040204" pitchFamily="50" charset="-128"/>
                <a:ea typeface="Meiryo UI" panose="020B0604030504040204" pitchFamily="50" charset="-128"/>
              </a:rPr>
              <a:t>が十分に行われる</a:t>
            </a:r>
            <a:endParaRPr lang="en-US" altLang="ja-JP" sz="3100"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最終的な決定権は「</a:t>
            </a:r>
            <a:r>
              <a:rPr kumimoji="1" lang="ja-JP" altLang="en-US" sz="3100" dirty="0">
                <a:solidFill>
                  <a:srgbClr val="FF0000"/>
                </a:solidFill>
                <a:latin typeface="Meiryo UI" panose="020B0604030504040204" pitchFamily="50" charset="-128"/>
                <a:ea typeface="Meiryo UI" panose="020B0604030504040204" pitchFamily="50" charset="-128"/>
              </a:rPr>
              <a:t>本人</a:t>
            </a:r>
            <a:r>
              <a:rPr kumimoji="1" lang="ja-JP" altLang="en-US" sz="3100" dirty="0">
                <a:latin typeface="Meiryo UI" panose="020B0604030504040204" pitchFamily="50" charset="-128"/>
                <a:ea typeface="Meiryo UI" panose="020B0604030504040204" pitchFamily="50" charset="-128"/>
              </a:rPr>
              <a:t>」</a:t>
            </a:r>
          </a:p>
        </p:txBody>
      </p:sp>
      <p:sp>
        <p:nvSpPr>
          <p:cNvPr id="10" name="コンテンツ プレースホルダー 9">
            <a:extLst>
              <a:ext uri="{FF2B5EF4-FFF2-40B4-BE49-F238E27FC236}">
                <a16:creationId xmlns:a16="http://schemas.microsoft.com/office/drawing/2014/main" id="{F202B804-42DE-4C8B-BE34-F4EE5041F4C7}"/>
              </a:ext>
            </a:extLst>
          </p:cNvPr>
          <p:cNvSpPr>
            <a:spLocks noGrp="1"/>
          </p:cNvSpPr>
          <p:nvPr>
            <p:ph sz="quarter" idx="4"/>
          </p:nvPr>
        </p:nvSpPr>
        <p:spPr>
          <a:xfrm>
            <a:off x="4800600" y="2886720"/>
            <a:ext cx="3886200" cy="3581400"/>
          </a:xfrm>
        </p:spPr>
        <p:txBody>
          <a:bodyPr>
            <a:normAutofit fontScale="77500" lnSpcReduction="20000"/>
          </a:bodyPr>
          <a:lstStyle/>
          <a:p>
            <a:endParaRPr kumimoji="1" lang="en-US" altLang="ja-JP"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本人には</a:t>
            </a:r>
            <a:r>
              <a:rPr kumimoji="1" lang="ja-JP" altLang="en-US" sz="3100" dirty="0">
                <a:solidFill>
                  <a:srgbClr val="0070C0"/>
                </a:solidFill>
                <a:latin typeface="Meiryo UI" panose="020B0604030504040204" pitchFamily="50" charset="-128"/>
                <a:ea typeface="Meiryo UI" panose="020B0604030504040204" pitchFamily="50" charset="-128"/>
              </a:rPr>
              <a:t>意思決定能力が欠けている</a:t>
            </a:r>
            <a:endParaRPr kumimoji="1" lang="en-US" altLang="ja-JP" sz="3100" dirty="0">
              <a:solidFill>
                <a:srgbClr val="0070C0"/>
              </a:solidFill>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支援者による会議の結果、　</a:t>
            </a:r>
            <a:r>
              <a:rPr kumimoji="1" lang="ja-JP" altLang="en-US" sz="3100" dirty="0">
                <a:solidFill>
                  <a:srgbClr val="0070C0"/>
                </a:solidFill>
                <a:latin typeface="Meiryo UI" panose="020B0604030504040204" pitchFamily="50" charset="-128"/>
                <a:ea typeface="Meiryo UI" panose="020B0604030504040204" pitchFamily="50" charset="-128"/>
              </a:rPr>
              <a:t>本人はそれに従う</a:t>
            </a:r>
            <a:endParaRPr kumimoji="1" lang="en-US" altLang="ja-JP" sz="3100" dirty="0">
              <a:solidFill>
                <a:srgbClr val="0070C0"/>
              </a:solidFill>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高度に専門的な議論が行われるため、</a:t>
            </a:r>
            <a:r>
              <a:rPr lang="ja-JP" altLang="en-US" sz="3100" dirty="0">
                <a:latin typeface="Meiryo UI" panose="020B0604030504040204" pitchFamily="50" charset="-128"/>
                <a:ea typeface="Meiryo UI" panose="020B0604030504040204" pitchFamily="50" charset="-128"/>
              </a:rPr>
              <a:t>本人は</a:t>
            </a:r>
            <a:r>
              <a:rPr lang="ja-JP" altLang="en-US" sz="3100" dirty="0">
                <a:solidFill>
                  <a:srgbClr val="0070C0"/>
                </a:solidFill>
                <a:latin typeface="Meiryo UI" panose="020B0604030504040204" pitchFamily="50" charset="-128"/>
                <a:ea typeface="Meiryo UI" panose="020B0604030504040204" pitchFamily="50" charset="-128"/>
              </a:rPr>
              <a:t>不参加</a:t>
            </a:r>
            <a:r>
              <a:rPr lang="ja-JP" altLang="en-US" sz="3100" dirty="0">
                <a:latin typeface="Meiryo UI" panose="020B0604030504040204" pitchFamily="50" charset="-128"/>
                <a:ea typeface="Meiryo UI" panose="020B0604030504040204" pitchFamily="50" charset="-128"/>
              </a:rPr>
              <a:t>。</a:t>
            </a:r>
            <a:endParaRPr kumimoji="1" lang="en-US" altLang="ja-JP" sz="3100" dirty="0">
              <a:latin typeface="Meiryo UI" panose="020B0604030504040204" pitchFamily="50" charset="-128"/>
              <a:ea typeface="Meiryo UI" panose="020B0604030504040204" pitchFamily="50" charset="-128"/>
            </a:endParaRPr>
          </a:p>
          <a:p>
            <a:r>
              <a:rPr kumimoji="1" lang="ja-JP" altLang="en-US" sz="3100" dirty="0">
                <a:latin typeface="Meiryo UI" panose="020B0604030504040204" pitchFamily="50" charset="-128"/>
                <a:ea typeface="Meiryo UI" panose="020B0604030504040204" pitchFamily="50" charset="-128"/>
              </a:rPr>
              <a:t>最終的な決定権は「</a:t>
            </a:r>
            <a:r>
              <a:rPr kumimoji="1" lang="ja-JP" altLang="en-US" sz="3100" dirty="0">
                <a:solidFill>
                  <a:srgbClr val="0070C0"/>
                </a:solidFill>
                <a:latin typeface="Meiryo UI" panose="020B0604030504040204" pitchFamily="50" charset="-128"/>
                <a:ea typeface="Meiryo UI" panose="020B0604030504040204" pitchFamily="50" charset="-128"/>
              </a:rPr>
              <a:t>支援者</a:t>
            </a:r>
            <a:r>
              <a:rPr kumimoji="1" lang="ja-JP" altLang="en-US" sz="3100" dirty="0">
                <a:latin typeface="Meiryo UI" panose="020B0604030504040204" pitchFamily="50" charset="-128"/>
                <a:ea typeface="Meiryo UI" panose="020B0604030504040204" pitchFamily="50" charset="-128"/>
              </a:rPr>
              <a:t>」</a:t>
            </a:r>
            <a:endParaRPr kumimoji="1" lang="en-US" altLang="ja-JP" sz="3100" dirty="0">
              <a:latin typeface="Meiryo UI" panose="020B0604030504040204" pitchFamily="50" charset="-128"/>
              <a:ea typeface="Meiryo UI" panose="020B0604030504040204" pitchFamily="50" charset="-128"/>
            </a:endParaRPr>
          </a:p>
          <a:p>
            <a:endParaRPr kumimoji="1" lang="en-US" altLang="ja-JP" sz="3100"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7" name="テキスト プレースホルダー 6">
            <a:extLst>
              <a:ext uri="{FF2B5EF4-FFF2-40B4-BE49-F238E27FC236}">
                <a16:creationId xmlns:a16="http://schemas.microsoft.com/office/drawing/2014/main" id="{B2BE5BC5-1E11-46C8-A167-E954034EBF84}"/>
              </a:ext>
            </a:extLst>
          </p:cNvPr>
          <p:cNvSpPr>
            <a:spLocks noGrp="1"/>
          </p:cNvSpPr>
          <p:nvPr>
            <p:ph type="body" sz="quarter" idx="1"/>
          </p:nvPr>
        </p:nvSpPr>
        <p:spPr>
          <a:xfrm>
            <a:off x="609600" y="1752600"/>
            <a:ext cx="3886200" cy="1100336"/>
          </a:xfrm>
          <a:solidFill>
            <a:srgbClr val="FF9933"/>
          </a:solidFill>
        </p:spPr>
        <p:txBody>
          <a:bodyPr>
            <a:normAutofit/>
          </a:bodyPr>
          <a:lstStyle/>
          <a:p>
            <a:pPr algn="ctr"/>
            <a:r>
              <a:rPr kumimoji="1" lang="ja-JP" altLang="en-US" sz="2800" dirty="0"/>
              <a:t>意思決定支援型会議</a:t>
            </a:r>
            <a:endParaRPr kumimoji="1" lang="en-US" altLang="ja-JP" sz="2800" dirty="0"/>
          </a:p>
          <a:p>
            <a:pPr algn="ctr"/>
            <a:r>
              <a:rPr kumimoji="1" lang="ja-JP" altLang="en-US" sz="2800" dirty="0"/>
              <a:t>（本人中心会議）</a:t>
            </a:r>
          </a:p>
        </p:txBody>
      </p:sp>
      <p:sp>
        <p:nvSpPr>
          <p:cNvPr id="9" name="テキスト プレースホルダー 8">
            <a:extLst>
              <a:ext uri="{FF2B5EF4-FFF2-40B4-BE49-F238E27FC236}">
                <a16:creationId xmlns:a16="http://schemas.microsoft.com/office/drawing/2014/main" id="{F3689E18-48A7-45D5-B417-C22385C5FD25}"/>
              </a:ext>
            </a:extLst>
          </p:cNvPr>
          <p:cNvSpPr>
            <a:spLocks noGrp="1"/>
          </p:cNvSpPr>
          <p:nvPr>
            <p:ph type="body" sz="quarter" idx="3"/>
          </p:nvPr>
        </p:nvSpPr>
        <p:spPr>
          <a:xfrm>
            <a:off x="4800600" y="1752600"/>
            <a:ext cx="3886200" cy="1100336"/>
          </a:xfrm>
          <a:solidFill>
            <a:srgbClr val="7030A0"/>
          </a:solidFill>
        </p:spPr>
        <p:txBody>
          <a:bodyPr>
            <a:normAutofit lnSpcReduction="10000"/>
          </a:bodyPr>
          <a:lstStyle/>
          <a:p>
            <a:pPr algn="ctr"/>
            <a:r>
              <a:rPr kumimoji="1" lang="ja-JP" altLang="en-US" sz="3600" dirty="0"/>
              <a:t>介入型会議</a:t>
            </a:r>
            <a:endParaRPr kumimoji="1" lang="en-US" altLang="ja-JP" sz="3600" dirty="0"/>
          </a:p>
          <a:p>
            <a:pPr algn="ctr"/>
            <a:r>
              <a:rPr kumimoji="1" lang="ja-JP" altLang="en-US" sz="2800" dirty="0"/>
              <a:t>（支援者中心会議）</a:t>
            </a:r>
          </a:p>
        </p:txBody>
      </p:sp>
      <p:sp>
        <p:nvSpPr>
          <p:cNvPr id="2" name="スライド番号プレースホルダー 1">
            <a:extLst>
              <a:ext uri="{FF2B5EF4-FFF2-40B4-BE49-F238E27FC236}">
                <a16:creationId xmlns:a16="http://schemas.microsoft.com/office/drawing/2014/main" id="{B849E63E-4D24-4316-B42E-792207CCAB9A}"/>
              </a:ext>
            </a:extLst>
          </p:cNvPr>
          <p:cNvSpPr>
            <a:spLocks noGrp="1"/>
          </p:cNvSpPr>
          <p:nvPr>
            <p:ph type="sldNum" sz="quarter" idx="16"/>
          </p:nvPr>
        </p:nvSpPr>
        <p:spPr/>
        <p:txBody>
          <a:bodyPr>
            <a:normAutofit fontScale="85000" lnSpcReduction="20000"/>
          </a:bodyPr>
          <a:lstStyle/>
          <a:p>
            <a:fld id="{23133F8D-FD11-4136-993B-483E3F549D70}" type="slidenum">
              <a:rPr lang="en-GB" smtClean="0"/>
              <a:pPr/>
              <a:t>8</a:t>
            </a:fld>
            <a:endParaRPr lang="en-GB"/>
          </a:p>
        </p:txBody>
      </p:sp>
    </p:spTree>
    <p:extLst>
      <p:ext uri="{BB962C8B-B14F-4D97-AF65-F5344CB8AC3E}">
        <p14:creationId xmlns:p14="http://schemas.microsoft.com/office/powerpoint/2010/main" val="2674789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F854886-8946-4F04-8B06-F643ADBE9841}"/>
              </a:ext>
            </a:extLst>
          </p:cNvPr>
          <p:cNvSpPr>
            <a:spLocks noGrp="1"/>
          </p:cNvSpPr>
          <p:nvPr>
            <p:ph type="title"/>
          </p:nvPr>
        </p:nvSpPr>
        <p:spPr>
          <a:xfrm>
            <a:off x="323528" y="132869"/>
            <a:ext cx="8725544" cy="990600"/>
          </a:xfrm>
        </p:spPr>
        <p:txBody>
          <a:bodyPr>
            <a:normAutofit fontScale="90000"/>
          </a:bodyPr>
          <a:lstStyle/>
          <a:p>
            <a:pPr algn="ctr"/>
            <a:r>
              <a:rPr lang="en-US" altLang="ja-JP" dirty="0"/>
              <a:t>Q</a:t>
            </a:r>
            <a:r>
              <a:rPr lang="ja-JP" altLang="en-US" dirty="0"/>
              <a:t>　「意思決定支援」会議がうまく行かないのはなぜ？　－５つの疑問提起－</a:t>
            </a:r>
          </a:p>
        </p:txBody>
      </p:sp>
      <p:sp>
        <p:nvSpPr>
          <p:cNvPr id="12" name="タイトル 3">
            <a:extLst>
              <a:ext uri="{FF2B5EF4-FFF2-40B4-BE49-F238E27FC236}">
                <a16:creationId xmlns:a16="http://schemas.microsoft.com/office/drawing/2014/main" id="{6F08BF53-D227-48F0-9349-201FEB221DF2}"/>
              </a:ext>
            </a:extLst>
          </p:cNvPr>
          <p:cNvSpPr txBox="1">
            <a:spLocks/>
          </p:cNvSpPr>
          <p:nvPr/>
        </p:nvSpPr>
        <p:spPr>
          <a:xfrm>
            <a:off x="467544" y="1599344"/>
            <a:ext cx="8064896" cy="1653901"/>
          </a:xfrm>
          <a:prstGeom prst="rect">
            <a:avLst/>
          </a:prstGeom>
        </p:spPr>
        <p:txBody>
          <a:bodyPr vert="horz" anchor="ctr">
            <a:normAutofit fontScale="92500"/>
          </a:bodyPr>
          <a:lstStyle>
            <a:lvl1pPr algn="l" rtl="0" eaLnBrk="1" latinLnBrk="0" hangingPunct="1">
              <a:spcBef>
                <a:spcPct val="0"/>
              </a:spcBef>
              <a:buNone/>
              <a:defRPr kumimoji="0" sz="4400" kern="1200">
                <a:solidFill>
                  <a:schemeClr val="tx2"/>
                </a:solidFill>
                <a:latin typeface="+mj-lt"/>
                <a:ea typeface="+mj-ea"/>
                <a:cs typeface="+mj-cs"/>
              </a:defRPr>
            </a:lvl1pPr>
          </a:lstStyle>
          <a:p>
            <a:pPr marL="514350" indent="-514350">
              <a:buClr>
                <a:schemeClr val="tx1"/>
              </a:buClr>
              <a:buFont typeface="+mj-ea"/>
              <a:buAutoNum type="circleNumDbPlain"/>
            </a:pPr>
            <a:r>
              <a:rPr kumimoji="1" lang="ja-JP" altLang="en-US" sz="2600" dirty="0">
                <a:solidFill>
                  <a:srgbClr val="FF0000"/>
                </a:solidFill>
                <a:latin typeface="Meiryo UI" panose="020B0604030504040204" pitchFamily="50" charset="-128"/>
                <a:ea typeface="Meiryo UI" panose="020B0604030504040204" pitchFamily="50" charset="-128"/>
              </a:rPr>
              <a:t>意思決定支援のコンセプトが共有されない</a:t>
            </a:r>
            <a:r>
              <a:rPr kumimoji="1" lang="ja-JP" altLang="en-US" sz="2600" dirty="0">
                <a:latin typeface="Meiryo UI" panose="020B0604030504040204" pitchFamily="50" charset="-128"/>
                <a:ea typeface="Meiryo UI" panose="020B0604030504040204" pitchFamily="50" charset="-128"/>
              </a:rPr>
              <a:t>まま、</a:t>
            </a:r>
            <a:r>
              <a:rPr kumimoji="1" lang="ja-JP" altLang="en-US" sz="2600" dirty="0">
                <a:solidFill>
                  <a:srgbClr val="FF0000"/>
                </a:solidFill>
                <a:latin typeface="Meiryo UI" panose="020B0604030504040204" pitchFamily="50" charset="-128"/>
                <a:ea typeface="Meiryo UI" panose="020B0604030504040204" pitchFamily="50" charset="-128"/>
              </a:rPr>
              <a:t>トラブル解決（レスキュー型視点）のための議論に終始</a:t>
            </a:r>
            <a:r>
              <a:rPr kumimoji="1" lang="ja-JP" altLang="en-US" sz="2600" dirty="0">
                <a:latin typeface="Meiryo UI" panose="020B0604030504040204" pitchFamily="50" charset="-128"/>
                <a:ea typeface="Meiryo UI" panose="020B0604030504040204" pitchFamily="50" charset="-128"/>
              </a:rPr>
              <a:t>していませんか？　特に、障害がある、コミュニケーションがうまく取れない等をもって、</a:t>
            </a:r>
            <a:r>
              <a:rPr kumimoji="1" lang="ja-JP" altLang="en-US" sz="2600" dirty="0">
                <a:solidFill>
                  <a:srgbClr val="FF0000"/>
                </a:solidFill>
                <a:latin typeface="Meiryo UI" panose="020B0604030504040204" pitchFamily="50" charset="-128"/>
                <a:ea typeface="Meiryo UI" panose="020B0604030504040204" pitchFamily="50" charset="-128"/>
              </a:rPr>
              <a:t>全般的な意思決定能力が無いと推定</a:t>
            </a:r>
            <a:r>
              <a:rPr kumimoji="1" lang="ja-JP" altLang="en-US" sz="2600" dirty="0">
                <a:latin typeface="Meiryo UI" panose="020B0604030504040204" pitchFamily="50" charset="-128"/>
                <a:ea typeface="Meiryo UI" panose="020B0604030504040204" pitchFamily="50" charset="-128"/>
              </a:rPr>
              <a:t>していませんか？</a:t>
            </a:r>
          </a:p>
        </p:txBody>
      </p:sp>
      <p:sp>
        <p:nvSpPr>
          <p:cNvPr id="13" name="正方形/長方形 12">
            <a:extLst>
              <a:ext uri="{FF2B5EF4-FFF2-40B4-BE49-F238E27FC236}">
                <a16:creationId xmlns:a16="http://schemas.microsoft.com/office/drawing/2014/main" id="{CB13F338-95B3-4735-8390-2B7B985CA03B}"/>
              </a:ext>
            </a:extLst>
          </p:cNvPr>
          <p:cNvSpPr/>
          <p:nvPr/>
        </p:nvSpPr>
        <p:spPr>
          <a:xfrm>
            <a:off x="467544" y="3301559"/>
            <a:ext cx="8436612" cy="892552"/>
          </a:xfrm>
          <a:prstGeom prst="rect">
            <a:avLst/>
          </a:prstGeom>
        </p:spPr>
        <p:txBody>
          <a:bodyPr wrap="square">
            <a:spAutoFit/>
          </a:bodyPr>
          <a:lstStyle/>
          <a:p>
            <a:pPr marL="514350" indent="-514350">
              <a:buFont typeface="+mj-ea"/>
              <a:buAutoNum type="circleNumDbPlain" startAt="2"/>
              <a:defRPr/>
            </a:pPr>
            <a:r>
              <a:rPr lang="ja-JP" altLang="en-US" sz="2600" dirty="0">
                <a:solidFill>
                  <a:srgbClr val="000000"/>
                </a:solidFill>
                <a:latin typeface="Meiryo UI" panose="020B0604030504040204" pitchFamily="50" charset="-128"/>
                <a:ea typeface="Meiryo UI" panose="020B0604030504040204" pitchFamily="50" charset="-128"/>
              </a:rPr>
              <a:t>意思決定支援会議における目的を達成するための</a:t>
            </a:r>
            <a:r>
              <a:rPr lang="ja-JP" altLang="en-US" sz="2600" dirty="0">
                <a:solidFill>
                  <a:srgbClr val="FF0000"/>
                </a:solidFill>
                <a:latin typeface="Meiryo UI" panose="020B0604030504040204" pitchFamily="50" charset="-128"/>
                <a:ea typeface="Meiryo UI" panose="020B0604030504040204" pitchFamily="50" charset="-128"/>
              </a:rPr>
              <a:t>ルールや支援者間の役割分担が十分に意識されていない</a:t>
            </a:r>
            <a:r>
              <a:rPr lang="ja-JP" altLang="en-US" sz="2600" dirty="0">
                <a:solidFill>
                  <a:srgbClr val="000000"/>
                </a:solidFill>
                <a:latin typeface="Meiryo UI" panose="020B0604030504040204" pitchFamily="50" charset="-128"/>
                <a:ea typeface="Meiryo UI" panose="020B0604030504040204" pitchFamily="50" charset="-128"/>
              </a:rPr>
              <a:t>のでは？</a:t>
            </a:r>
            <a:endParaRPr lang="ja-JP" altLang="en-US" sz="2600" dirty="0">
              <a:solidFill>
                <a:srgbClr val="000000"/>
              </a:solidFill>
            </a:endParaRPr>
          </a:p>
        </p:txBody>
      </p:sp>
      <p:sp>
        <p:nvSpPr>
          <p:cNvPr id="14" name="正方形/長方形 13">
            <a:extLst>
              <a:ext uri="{FF2B5EF4-FFF2-40B4-BE49-F238E27FC236}">
                <a16:creationId xmlns:a16="http://schemas.microsoft.com/office/drawing/2014/main" id="{48462F57-AF8B-4C14-AAE5-762DD55209E7}"/>
              </a:ext>
            </a:extLst>
          </p:cNvPr>
          <p:cNvSpPr/>
          <p:nvPr/>
        </p:nvSpPr>
        <p:spPr>
          <a:xfrm>
            <a:off x="467544" y="4242425"/>
            <a:ext cx="8436612" cy="892552"/>
          </a:xfrm>
          <a:prstGeom prst="rect">
            <a:avLst/>
          </a:prstGeom>
        </p:spPr>
        <p:txBody>
          <a:bodyPr wrap="square">
            <a:spAutoFit/>
          </a:bodyPr>
          <a:lstStyle/>
          <a:p>
            <a:pPr marL="514350" indent="-514350">
              <a:buFont typeface="+mj-ea"/>
              <a:buAutoNum type="circleNumDbPlain" startAt="3"/>
              <a:defRPr/>
            </a:pPr>
            <a:r>
              <a:rPr lang="ja-JP" altLang="en-US" sz="2600" dirty="0">
                <a:solidFill>
                  <a:srgbClr val="000000"/>
                </a:solidFill>
                <a:latin typeface="Meiryo UI" panose="020B0604030504040204" pitchFamily="50" charset="-128"/>
                <a:ea typeface="Meiryo UI" panose="020B0604030504040204" pitchFamily="50" charset="-128"/>
              </a:rPr>
              <a:t>本人の意思決定に対する支援よりも</a:t>
            </a:r>
            <a:r>
              <a:rPr lang="ja-JP" altLang="en-US" sz="2600" dirty="0">
                <a:solidFill>
                  <a:srgbClr val="FF0000"/>
                </a:solidFill>
                <a:latin typeface="Meiryo UI" panose="020B0604030504040204" pitchFamily="50" charset="-128"/>
                <a:ea typeface="Meiryo UI" panose="020B0604030504040204" pitchFamily="50" charset="-128"/>
              </a:rPr>
              <a:t>関係者の都合が優先</a:t>
            </a:r>
            <a:r>
              <a:rPr lang="ja-JP" altLang="en-US" sz="2600" dirty="0">
                <a:solidFill>
                  <a:srgbClr val="000000"/>
                </a:solidFill>
                <a:latin typeface="Meiryo UI" panose="020B0604030504040204" pitchFamily="50" charset="-128"/>
                <a:ea typeface="Meiryo UI" panose="020B0604030504040204" pitchFamily="50" charset="-128"/>
              </a:rPr>
              <a:t>されていませんか？</a:t>
            </a:r>
            <a:endParaRPr lang="ja-JP" altLang="en-US" sz="2600" dirty="0">
              <a:solidFill>
                <a:srgbClr val="000000"/>
              </a:solidFill>
            </a:endParaRPr>
          </a:p>
        </p:txBody>
      </p:sp>
      <p:sp>
        <p:nvSpPr>
          <p:cNvPr id="15" name="正方形/長方形 14">
            <a:extLst>
              <a:ext uri="{FF2B5EF4-FFF2-40B4-BE49-F238E27FC236}">
                <a16:creationId xmlns:a16="http://schemas.microsoft.com/office/drawing/2014/main" id="{987902B6-C85B-4D5F-A4C9-182E0CC6FFA7}"/>
              </a:ext>
            </a:extLst>
          </p:cNvPr>
          <p:cNvSpPr/>
          <p:nvPr/>
        </p:nvSpPr>
        <p:spPr>
          <a:xfrm>
            <a:off x="467544" y="5183291"/>
            <a:ext cx="8136904" cy="892552"/>
          </a:xfrm>
          <a:prstGeom prst="rect">
            <a:avLst/>
          </a:prstGeom>
        </p:spPr>
        <p:txBody>
          <a:bodyPr wrap="square">
            <a:spAutoFit/>
          </a:bodyPr>
          <a:lstStyle/>
          <a:p>
            <a:pPr marL="514350" indent="-514350">
              <a:buClr>
                <a:schemeClr val="tx1"/>
              </a:buClr>
              <a:buFont typeface="+mj-ea"/>
              <a:buAutoNum type="circleNumDbPlain" startAt="4"/>
              <a:defRPr/>
            </a:pPr>
            <a:r>
              <a:rPr lang="ja-JP" altLang="en-US" sz="2600" dirty="0">
                <a:solidFill>
                  <a:srgbClr val="FF0000"/>
                </a:solidFill>
                <a:latin typeface="Meiryo UI" panose="020B0604030504040204" pitchFamily="50" charset="-128"/>
                <a:ea typeface="Meiryo UI" panose="020B0604030504040204" pitchFamily="50" charset="-128"/>
              </a:rPr>
              <a:t>会議だけで全てを完結</a:t>
            </a:r>
            <a:r>
              <a:rPr lang="ja-JP" altLang="en-US" sz="2600" dirty="0">
                <a:solidFill>
                  <a:srgbClr val="000000"/>
                </a:solidFill>
                <a:latin typeface="Meiryo UI" panose="020B0604030504040204" pitchFamily="50" charset="-128"/>
                <a:ea typeface="Meiryo UI" panose="020B0604030504040204" pitchFamily="50" charset="-128"/>
              </a:rPr>
              <a:t>させようとしていませんか？　　　　日常の意思決定支援や</a:t>
            </a:r>
            <a:r>
              <a:rPr lang="ja-JP" altLang="en-US" sz="2600" dirty="0">
                <a:solidFill>
                  <a:srgbClr val="FF0000"/>
                </a:solidFill>
                <a:latin typeface="Meiryo UI" panose="020B0604030504040204" pitchFamily="50" charset="-128"/>
                <a:ea typeface="Meiryo UI" panose="020B0604030504040204" pitchFamily="50" charset="-128"/>
              </a:rPr>
              <a:t>記録の収集が不十分</a:t>
            </a:r>
            <a:r>
              <a:rPr lang="ja-JP" altLang="en-US" sz="2600" dirty="0">
                <a:solidFill>
                  <a:srgbClr val="000000"/>
                </a:solidFill>
                <a:latin typeface="Meiryo UI" panose="020B0604030504040204" pitchFamily="50" charset="-128"/>
                <a:ea typeface="Meiryo UI" panose="020B0604030504040204" pitchFamily="50" charset="-128"/>
              </a:rPr>
              <a:t>では？</a:t>
            </a:r>
            <a:endParaRPr lang="ja-JP" altLang="en-US" sz="2600" dirty="0">
              <a:solidFill>
                <a:srgbClr val="000000"/>
              </a:solidFill>
            </a:endParaRPr>
          </a:p>
        </p:txBody>
      </p:sp>
      <p:sp>
        <p:nvSpPr>
          <p:cNvPr id="16" name="正方形/長方形 15">
            <a:extLst>
              <a:ext uri="{FF2B5EF4-FFF2-40B4-BE49-F238E27FC236}">
                <a16:creationId xmlns:a16="http://schemas.microsoft.com/office/drawing/2014/main" id="{162D051E-5DB4-44AA-ADD9-A91D46BB90BF}"/>
              </a:ext>
            </a:extLst>
          </p:cNvPr>
          <p:cNvSpPr/>
          <p:nvPr/>
        </p:nvSpPr>
        <p:spPr>
          <a:xfrm>
            <a:off x="467543" y="6124157"/>
            <a:ext cx="8676457" cy="492443"/>
          </a:xfrm>
          <a:prstGeom prst="rect">
            <a:avLst/>
          </a:prstGeom>
        </p:spPr>
        <p:txBody>
          <a:bodyPr wrap="square">
            <a:spAutoFit/>
          </a:bodyPr>
          <a:lstStyle/>
          <a:p>
            <a:pPr marL="514350" indent="-514350">
              <a:buFont typeface="+mj-ea"/>
              <a:buAutoNum type="circleNumDbPlain" startAt="5"/>
              <a:defRPr/>
            </a:pPr>
            <a:r>
              <a:rPr lang="ja-JP" altLang="en-US" sz="2600" dirty="0">
                <a:solidFill>
                  <a:srgbClr val="000000"/>
                </a:solidFill>
                <a:latin typeface="Meiryo UI" panose="020B0604030504040204" pitchFamily="50" charset="-128"/>
                <a:ea typeface="Meiryo UI" panose="020B0604030504040204" pitchFamily="50" charset="-128"/>
              </a:rPr>
              <a:t>意思決定主体である</a:t>
            </a:r>
            <a:r>
              <a:rPr lang="ja-JP" altLang="en-US" sz="2600" dirty="0">
                <a:solidFill>
                  <a:srgbClr val="FF0000"/>
                </a:solidFill>
                <a:latin typeface="Meiryo UI" panose="020B0604030504040204" pitchFamily="50" charset="-128"/>
                <a:ea typeface="Meiryo UI" panose="020B0604030504040204" pitchFamily="50" charset="-128"/>
              </a:rPr>
              <a:t>本人が「お客さん」</a:t>
            </a:r>
            <a:r>
              <a:rPr lang="ja-JP" altLang="en-US" sz="2600" dirty="0">
                <a:solidFill>
                  <a:srgbClr val="000000"/>
                </a:solidFill>
                <a:latin typeface="Meiryo UI" panose="020B0604030504040204" pitchFamily="50" charset="-128"/>
                <a:ea typeface="Meiryo UI" panose="020B0604030504040204" pitchFamily="50" charset="-128"/>
              </a:rPr>
              <a:t>になっていませんか？</a:t>
            </a:r>
            <a:endParaRPr lang="ja-JP" altLang="en-US" sz="2600" dirty="0">
              <a:solidFill>
                <a:srgbClr val="000000"/>
              </a:solidFill>
            </a:endParaRPr>
          </a:p>
        </p:txBody>
      </p:sp>
      <p:sp>
        <p:nvSpPr>
          <p:cNvPr id="2" name="スライド番号プレースホルダー 1">
            <a:extLst>
              <a:ext uri="{FF2B5EF4-FFF2-40B4-BE49-F238E27FC236}">
                <a16:creationId xmlns:a16="http://schemas.microsoft.com/office/drawing/2014/main" id="{1333245F-E058-475C-8959-AC3183ACDD80}"/>
              </a:ext>
            </a:extLst>
          </p:cNvPr>
          <p:cNvSpPr>
            <a:spLocks noGrp="1"/>
          </p:cNvSpPr>
          <p:nvPr>
            <p:ph type="sldNum" sz="quarter" idx="12"/>
          </p:nvPr>
        </p:nvSpPr>
        <p:spPr/>
        <p:txBody>
          <a:bodyPr>
            <a:normAutofit fontScale="85000" lnSpcReduction="20000"/>
          </a:bodyPr>
          <a:lstStyle/>
          <a:p>
            <a:fld id="{23133F8D-FD11-4136-993B-483E3F549D70}" type="slidenum">
              <a:rPr lang="en-GB" smtClean="0"/>
              <a:pPr/>
              <a:t>9</a:t>
            </a:fld>
            <a:endParaRPr lang="en-GB"/>
          </a:p>
        </p:txBody>
      </p:sp>
    </p:spTree>
    <p:extLst>
      <p:ext uri="{BB962C8B-B14F-4D97-AF65-F5344CB8AC3E}">
        <p14:creationId xmlns:p14="http://schemas.microsoft.com/office/powerpoint/2010/main" val="94114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3_フレッシュ">
  <a:themeElements>
    <a:clrScheme name="フレッシュ">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フレッシュ">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フレッシュ">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2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3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80719</TotalTime>
  <Words>8484</Words>
  <Application>Microsoft Office PowerPoint</Application>
  <PresentationFormat>画面に合わせる (4:3)</PresentationFormat>
  <Paragraphs>501</Paragraphs>
  <Slides>28</Slides>
  <Notes>25</Notes>
  <HiddenSlides>0</HiddenSlides>
  <MMClips>0</MMClips>
  <ScaleCrop>false</ScaleCrop>
  <HeadingPairs>
    <vt:vector size="6" baseType="variant">
      <vt:variant>
        <vt:lpstr>使用されているフォント</vt:lpstr>
      </vt:variant>
      <vt:variant>
        <vt:i4>16</vt:i4>
      </vt:variant>
      <vt:variant>
        <vt:lpstr>テーマ</vt:lpstr>
      </vt:variant>
      <vt:variant>
        <vt:i4>8</vt:i4>
      </vt:variant>
      <vt:variant>
        <vt:lpstr>スライド タイトル</vt:lpstr>
      </vt:variant>
      <vt:variant>
        <vt:i4>28</vt:i4>
      </vt:variant>
    </vt:vector>
  </HeadingPairs>
  <TitlesOfParts>
    <vt:vector size="52" baseType="lpstr">
      <vt:lpstr>ＤＦ特太ゴシック体</vt:lpstr>
      <vt:lpstr>Geneva</vt:lpstr>
      <vt:lpstr>Gill Sans MT</vt:lpstr>
      <vt:lpstr>HGPｺﾞｼｯｸE</vt:lpstr>
      <vt:lpstr>HGｺﾞｼｯｸE</vt:lpstr>
      <vt:lpstr>Meiryo UI</vt:lpstr>
      <vt:lpstr>MS PGothic</vt:lpstr>
      <vt:lpstr>MS PGothic</vt:lpstr>
      <vt:lpstr>Tw Cen MT</vt:lpstr>
      <vt:lpstr>Meiryo</vt:lpstr>
      <vt:lpstr>Arial</vt:lpstr>
      <vt:lpstr>Calibri</vt:lpstr>
      <vt:lpstr>Calibri Light</vt:lpstr>
      <vt:lpstr>Verdana</vt:lpstr>
      <vt:lpstr>Wingdings</vt:lpstr>
      <vt:lpstr>Wingdings 2</vt:lpstr>
      <vt:lpstr>3_フレッシュ</vt:lpstr>
      <vt:lpstr>HDOfficeLightV0</vt:lpstr>
      <vt:lpstr>Median</vt:lpstr>
      <vt:lpstr>Custom Design</vt:lpstr>
      <vt:lpstr>2_Median</vt:lpstr>
      <vt:lpstr>2_デザインの設定</vt:lpstr>
      <vt:lpstr>3_Median</vt:lpstr>
      <vt:lpstr>3_デザインの設定</vt:lpstr>
      <vt:lpstr>「意思決定支援」ガイドラインに基づく 支援プロセスを理解する（その１）  ①支援付き意思決定の実践 （意思決定責任者による ファシリテーション）</vt:lpstr>
      <vt:lpstr>PowerPoint プレゼンテーション</vt:lpstr>
      <vt:lpstr>意思決定支援会議の実践に向けて</vt:lpstr>
      <vt:lpstr>高次脳機能障害・失語症のある 青木さんのストーリー</vt:lpstr>
      <vt:lpstr>意思決定支援会議の実現に向けた 働きかけ　（約10分）</vt:lpstr>
      <vt:lpstr>シーン１　ディスカッション　 意思決定支援の実現に向けた働きかけ</vt:lpstr>
      <vt:lpstr>PowerPoint プレゼンテーション</vt:lpstr>
      <vt:lpstr>そもそも会議の目的は何？</vt:lpstr>
      <vt:lpstr>Q　「意思決定支援」会議がうまく行かないのはなぜ？　－５つの疑問提起－</vt:lpstr>
      <vt:lpstr>Q　チームの「対立」原因は何か？ ファシリテーション技術が求められる理由</vt:lpstr>
      <vt:lpstr>ファシリテーションの観点から 事前準備の段階で共有しておきたいこと</vt:lpstr>
      <vt:lpstr>「意思決定支援」チーム　 ①基本メンバー</vt:lpstr>
      <vt:lpstr>意思決定支援チーム　 ②状況に応じて関与が想定されるメンバー</vt:lpstr>
      <vt:lpstr>ご本人の価値観や選好を発見・収集する　ための個別面談　（約５分）</vt:lpstr>
      <vt:lpstr>シーン２　ディスカッション　 ご本人の価値観・選好の発見・収集</vt:lpstr>
      <vt:lpstr>PowerPoint プレゼンテーション</vt:lpstr>
      <vt:lpstr>「意思決定支援」における基本視点　</vt:lpstr>
      <vt:lpstr>PowerPoint プレゼンテーション</vt:lpstr>
      <vt:lpstr>青木さんのトーキングマット結果</vt:lpstr>
      <vt:lpstr>留意点①〜青木さんの抱える障害について〜</vt:lpstr>
      <vt:lpstr>留意点②〜青木さんの抱える障害について〜</vt:lpstr>
      <vt:lpstr>意思決定支援会議の実践　（約１０分）</vt:lpstr>
      <vt:lpstr>シーン３　ディスカッション　 ご本人の価値観・選好の発見・収集</vt:lpstr>
      <vt:lpstr>PowerPoint プレゼンテーション</vt:lpstr>
      <vt:lpstr>PowerPoint プレゼンテーション</vt:lpstr>
      <vt:lpstr>PowerPoint プレゼンテーション</vt:lpstr>
      <vt:lpstr>PowerPoint プレゼンテーション</vt:lpstr>
      <vt:lpstr>意思決定支援の限界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厚生労働省「障害サービス提供等に係る意思決定支援ガイドライン」モデル研修</dc:title>
  <dc:creator>水島俊彦</dc:creator>
  <cp:lastModifiedBy>橋本 航輔(hashimoto-kousuke)</cp:lastModifiedBy>
  <cp:revision>834</cp:revision>
  <cp:lastPrinted>2019-05-07T07:49:10Z</cp:lastPrinted>
  <dcterms:created xsi:type="dcterms:W3CDTF">2009-03-24T13:52:42Z</dcterms:created>
  <dcterms:modified xsi:type="dcterms:W3CDTF">2022-10-07T00:54:43Z</dcterms:modified>
</cp:coreProperties>
</file>