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1"/>
  </p:sldMasterIdLst>
  <p:notesMasterIdLst>
    <p:notesMasterId r:id="rId39"/>
  </p:notesMasterIdLst>
  <p:sldIdLst>
    <p:sldId id="256" r:id="rId2"/>
    <p:sldId id="4566" r:id="rId3"/>
    <p:sldId id="3670" r:id="rId4"/>
    <p:sldId id="262" r:id="rId5"/>
    <p:sldId id="396" r:id="rId6"/>
    <p:sldId id="3638" r:id="rId7"/>
    <p:sldId id="294" r:id="rId8"/>
    <p:sldId id="3658" r:id="rId9"/>
    <p:sldId id="419" r:id="rId10"/>
    <p:sldId id="661" r:id="rId11"/>
    <p:sldId id="3639" r:id="rId12"/>
    <p:sldId id="3665" r:id="rId13"/>
    <p:sldId id="421" r:id="rId14"/>
    <p:sldId id="3596" r:id="rId15"/>
    <p:sldId id="418" r:id="rId16"/>
    <p:sldId id="3663" r:id="rId17"/>
    <p:sldId id="3662" r:id="rId18"/>
    <p:sldId id="3603" r:id="rId19"/>
    <p:sldId id="3664" r:id="rId20"/>
    <p:sldId id="409" r:id="rId21"/>
    <p:sldId id="3604" r:id="rId22"/>
    <p:sldId id="3678" r:id="rId23"/>
    <p:sldId id="3571" r:id="rId24"/>
    <p:sldId id="3666" r:id="rId25"/>
    <p:sldId id="3647" r:id="rId26"/>
    <p:sldId id="3667" r:id="rId27"/>
    <p:sldId id="271" r:id="rId28"/>
    <p:sldId id="3524" r:id="rId29"/>
    <p:sldId id="3675" r:id="rId30"/>
    <p:sldId id="3676" r:id="rId31"/>
    <p:sldId id="3677" r:id="rId32"/>
    <p:sldId id="3656" r:id="rId33"/>
    <p:sldId id="358" r:id="rId34"/>
    <p:sldId id="3668" r:id="rId35"/>
    <p:sldId id="3657" r:id="rId36"/>
    <p:sldId id="3654" r:id="rId37"/>
    <p:sldId id="3671" r:id="rId38"/>
  </p:sldIdLst>
  <p:sldSz cx="9144000" cy="6858000" type="screen4x3"/>
  <p:notesSz cx="10231438"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68"/>
    <p:restoredTop sz="77572"/>
  </p:normalViewPr>
  <p:slideViewPr>
    <p:cSldViewPr snapToGrid="0" snapToObjects="1" showGuides="1">
      <p:cViewPr varScale="1">
        <p:scale>
          <a:sx n="77" d="100"/>
          <a:sy n="77" d="100"/>
        </p:scale>
        <p:origin x="726" y="96"/>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433623" cy="35676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5796039" y="0"/>
            <a:ext cx="4433623" cy="356768"/>
          </a:xfrm>
          <a:prstGeom prst="rect">
            <a:avLst/>
          </a:prstGeom>
        </p:spPr>
        <p:txBody>
          <a:bodyPr vert="horz" lIns="99048" tIns="49524" rIns="99048" bIns="49524" rtlCol="0"/>
          <a:lstStyle>
            <a:lvl1pPr algn="r">
              <a:defRPr sz="1300"/>
            </a:lvl1pPr>
          </a:lstStyle>
          <a:p>
            <a:fld id="{E3533122-1222-ED4E-99DE-F4520F302222}" type="datetimeFigureOut">
              <a:rPr kumimoji="1" lang="ja-JP" altLang="en-US" smtClean="0"/>
              <a:t>2022/8/31</a:t>
            </a:fld>
            <a:endParaRPr kumimoji="1" lang="ja-JP" altLang="en-US"/>
          </a:p>
        </p:txBody>
      </p:sp>
      <p:sp>
        <p:nvSpPr>
          <p:cNvPr id="4" name="スライド イメージ プレースホルダー 3"/>
          <p:cNvSpPr>
            <a:spLocks noGrp="1" noRot="1" noChangeAspect="1"/>
          </p:cNvSpPr>
          <p:nvPr>
            <p:ph type="sldImg" idx="2"/>
          </p:nvPr>
        </p:nvSpPr>
        <p:spPr>
          <a:xfrm>
            <a:off x="3517900" y="887413"/>
            <a:ext cx="3195638" cy="2397125"/>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1023144" y="3418067"/>
            <a:ext cx="8185150" cy="279659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745708"/>
            <a:ext cx="4433623" cy="35676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796039" y="6745708"/>
            <a:ext cx="4433623" cy="356767"/>
          </a:xfrm>
          <a:prstGeom prst="rect">
            <a:avLst/>
          </a:prstGeom>
        </p:spPr>
        <p:txBody>
          <a:bodyPr vert="horz" lIns="99048" tIns="49524" rIns="99048" bIns="49524" rtlCol="0" anchor="b"/>
          <a:lstStyle>
            <a:lvl1pPr algn="r">
              <a:defRPr sz="1300"/>
            </a:lvl1pPr>
          </a:lstStyle>
          <a:p>
            <a:fld id="{5A0D40AA-8042-674B-8279-F51DF279D1BF}" type="slidenum">
              <a:rPr kumimoji="1" lang="ja-JP" altLang="en-US" smtClean="0"/>
              <a:t>‹#›</a:t>
            </a:fld>
            <a:endParaRPr kumimoji="1" lang="ja-JP" altLang="en-US"/>
          </a:p>
        </p:txBody>
      </p:sp>
    </p:spTree>
    <p:extLst>
      <p:ext uri="{BB962C8B-B14F-4D97-AF65-F5344CB8AC3E}">
        <p14:creationId xmlns:p14="http://schemas.microsoft.com/office/powerpoint/2010/main" val="37752862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517900" y="887413"/>
            <a:ext cx="3195638" cy="23971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3BD57DC-6E81-264A-8D62-DB86BCC10292}" type="slidenum">
              <a:rPr kumimoji="1" lang="ja-JP" altLang="en-US" smtClean="0"/>
              <a:t>6</a:t>
            </a:fld>
            <a:endParaRPr kumimoji="1" lang="ja-JP" altLang="en-US"/>
          </a:p>
        </p:txBody>
      </p:sp>
    </p:spTree>
    <p:extLst>
      <p:ext uri="{BB962C8B-B14F-4D97-AF65-F5344CB8AC3E}">
        <p14:creationId xmlns:p14="http://schemas.microsoft.com/office/powerpoint/2010/main" val="1021760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517900" y="887413"/>
            <a:ext cx="3195638" cy="23971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3BD57DC-6E81-264A-8D62-DB86BCC10292}" type="slidenum">
              <a:rPr kumimoji="1" lang="ja-JP" altLang="en-US" smtClean="0"/>
              <a:t>7</a:t>
            </a:fld>
            <a:endParaRPr kumimoji="1" lang="ja-JP" altLang="en-US"/>
          </a:p>
        </p:txBody>
      </p:sp>
    </p:spTree>
    <p:extLst>
      <p:ext uri="{BB962C8B-B14F-4D97-AF65-F5344CB8AC3E}">
        <p14:creationId xmlns:p14="http://schemas.microsoft.com/office/powerpoint/2010/main" val="3829359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517900" y="887413"/>
            <a:ext cx="3195638" cy="23971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A0D40AA-8042-674B-8279-F51DF279D1BF}" type="slidenum">
              <a:rPr kumimoji="1" lang="ja-JP" altLang="en-US" smtClean="0"/>
              <a:t>18</a:t>
            </a:fld>
            <a:endParaRPr kumimoji="1" lang="ja-JP" altLang="en-US"/>
          </a:p>
        </p:txBody>
      </p:sp>
    </p:spTree>
    <p:extLst>
      <p:ext uri="{BB962C8B-B14F-4D97-AF65-F5344CB8AC3E}">
        <p14:creationId xmlns:p14="http://schemas.microsoft.com/office/powerpoint/2010/main" val="2263984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p:cNvSpPr>
            <a:spLocks noGrp="1" noRot="1" noChangeAspect="1" noTextEdit="1"/>
          </p:cNvSpPr>
          <p:nvPr>
            <p:ph type="sldImg"/>
          </p:nvPr>
        </p:nvSpPr>
        <p:spPr bwMode="auto">
          <a:xfrm>
            <a:off x="3517900" y="887413"/>
            <a:ext cx="3195638" cy="2397125"/>
          </a:xfrm>
          <a:noFill/>
          <a:ln>
            <a:solidFill>
              <a:srgbClr val="000000"/>
            </a:solidFill>
            <a:miter lim="800000"/>
            <a:headEnd/>
            <a:tailEnd/>
          </a:ln>
        </p:spPr>
      </p:sp>
      <p:sp>
        <p:nvSpPr>
          <p:cNvPr id="471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a:p>
        </p:txBody>
      </p:sp>
      <p:sp>
        <p:nvSpPr>
          <p:cNvPr id="31748"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0207CBB-264E-4D50-BA82-1F0FC09B409D}" type="slidenum">
              <a:rPr lang="ja-JP" altLang="en-US" smtClean="0"/>
              <a:pPr fontAlgn="base">
                <a:spcBef>
                  <a:spcPct val="0"/>
                </a:spcBef>
                <a:spcAft>
                  <a:spcPct val="0"/>
                </a:spcAft>
                <a:defRPr/>
              </a:pPr>
              <a:t>21</a:t>
            </a:fld>
            <a:endParaRPr lang="ja-JP" altLang="en-US"/>
          </a:p>
        </p:txBody>
      </p:sp>
    </p:spTree>
    <p:extLst>
      <p:ext uri="{BB962C8B-B14F-4D97-AF65-F5344CB8AC3E}">
        <p14:creationId xmlns:p14="http://schemas.microsoft.com/office/powerpoint/2010/main" val="2760247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517900" y="887413"/>
            <a:ext cx="3195638" cy="23971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A0D40AA-8042-674B-8279-F51DF279D1BF}" type="slidenum">
              <a:rPr kumimoji="1" lang="ja-JP" altLang="en-US" smtClean="0"/>
              <a:t>23</a:t>
            </a:fld>
            <a:endParaRPr kumimoji="1" lang="ja-JP" altLang="en-US"/>
          </a:p>
        </p:txBody>
      </p:sp>
    </p:spTree>
    <p:extLst>
      <p:ext uri="{BB962C8B-B14F-4D97-AF65-F5344CB8AC3E}">
        <p14:creationId xmlns:p14="http://schemas.microsoft.com/office/powerpoint/2010/main" val="1012491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517900" y="887413"/>
            <a:ext cx="3195638" cy="2397125"/>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E3BF3BF-9A87-48D0-868F-8BAF83F64A9B}" type="slidenum">
              <a:rPr kumimoji="1" lang="ja-JP" altLang="en-US" smtClean="0"/>
              <a:pPr/>
              <a:t>33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16BC1CC-E2BE-41DE-B207-F30F5AEF5DEB}"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413219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B267BD-7039-48B4-862A-D4537076486F}"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865392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5BCDDC-3B52-4645-8969-50739AF413E8}"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348416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EEDAE59-9000-4D93-894B-DA8137FC0D52}"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32568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0C9D661-BDC7-4CBC-A8A3-7747DA251780}" type="datetime1">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58963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173C02-2997-4BEE-ABAD-C5B728FABF89}" type="datetime1">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62213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13AD78-F316-47D2-858F-8B4D6E7FDCFC}" type="datetime1">
              <a:rPr kumimoji="1" lang="ja-JP" altLang="en-US" smtClean="0"/>
              <a:t>2022/8/31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68329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821E187-8B0E-4841-B1AF-A292F0D61D78}" type="datetime1">
              <a:rPr kumimoji="1" lang="ja-JP" altLang="en-US" smtClean="0"/>
              <a:t>2022/8/31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73038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7755B-229C-4F68-A93A-08D0C98BDC2B}" type="datetime1">
              <a:rPr kumimoji="1" lang="ja-JP" altLang="en-US" smtClean="0"/>
              <a:t>2022/8/31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095868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4214C4C-B1CB-44B5-B48B-6C15A50DF4BA}" type="datetime1">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27729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49F8D8-B861-4ACB-9572-E7A722530CAB}" type="datetime1">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194291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E6792-690B-46BD-880A-4E3662112714}" type="datetime1">
              <a:rPr kumimoji="1" lang="ja-JP" altLang="en-US" smtClean="0"/>
              <a:t>2022/8/31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4022605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bouzan-note.com/"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A39A4E-A567-2947-9DCD-C621A4DBD002}"/>
              </a:ext>
            </a:extLst>
          </p:cNvPr>
          <p:cNvSpPr>
            <a:spLocks noGrp="1"/>
          </p:cNvSpPr>
          <p:nvPr>
            <p:ph type="ctrTitle"/>
          </p:nvPr>
        </p:nvSpPr>
        <p:spPr>
          <a:xfrm>
            <a:off x="221673" y="1122363"/>
            <a:ext cx="8686799" cy="2387600"/>
          </a:xfrm>
        </p:spPr>
        <p:txBody>
          <a:bodyPr>
            <a:normAutofit fontScale="90000"/>
          </a:bodyPr>
          <a:lstStyle/>
          <a:p>
            <a:r>
              <a:rPr lang="ja-JP" altLang="en-US" dirty="0">
                <a:latin typeface="Meiryo" panose="020B0604030504040204" pitchFamily="34" charset="-128"/>
                <a:ea typeface="Meiryo" panose="020B0604030504040204" pitchFamily="34" charset="-128"/>
              </a:rPr>
              <a:t>講義／演習</a:t>
            </a:r>
            <a:r>
              <a:rPr lang="en-US" altLang="ja-JP" dirty="0">
                <a:latin typeface="Meiryo" panose="020B0604030504040204" pitchFamily="34" charset="-128"/>
                <a:ea typeface="Meiryo" panose="020B0604030504040204" pitchFamily="34" charset="-128"/>
              </a:rPr>
              <a:t/>
            </a:r>
            <a:br>
              <a:rPr lang="en-US" altLang="ja-JP" dirty="0">
                <a:latin typeface="Meiryo" panose="020B0604030504040204" pitchFamily="34" charset="-128"/>
                <a:ea typeface="Meiryo" panose="020B0604030504040204" pitchFamily="34" charset="-128"/>
              </a:rPr>
            </a:br>
            <a:r>
              <a:rPr lang="ja-JP" altLang="en-US" dirty="0">
                <a:latin typeface="Meiryo" panose="020B0604030504040204" pitchFamily="34" charset="-128"/>
                <a:ea typeface="Meiryo" panose="020B0604030504040204" pitchFamily="34" charset="-128"/>
              </a:rPr>
              <a:t>児童期における発達支援</a:t>
            </a:r>
            <a:r>
              <a:rPr lang="en-US" altLang="ja-JP" sz="3100" dirty="0">
                <a:latin typeface="Meiryo" panose="020B0604030504040204" pitchFamily="34" charset="-128"/>
                <a:ea typeface="Meiryo" panose="020B0604030504040204" pitchFamily="34" charset="-128"/>
              </a:rPr>
              <a:t>90</a:t>
            </a:r>
            <a:r>
              <a:rPr lang="ja-JP" altLang="en-US" sz="3100" dirty="0">
                <a:latin typeface="Meiryo" panose="020B0604030504040204" pitchFamily="34" charset="-128"/>
                <a:ea typeface="Meiryo" panose="020B0604030504040204" pitchFamily="34" charset="-128"/>
              </a:rPr>
              <a:t>分</a:t>
            </a:r>
            <a:r>
              <a:rPr lang="en-US" altLang="ja-JP" dirty="0">
                <a:latin typeface="Meiryo" panose="020B0604030504040204" pitchFamily="34" charset="-128"/>
                <a:ea typeface="Meiryo" panose="020B0604030504040204" pitchFamily="34" charset="-128"/>
              </a:rPr>
              <a:t/>
            </a:r>
            <a:br>
              <a:rPr lang="en-US" altLang="ja-JP" dirty="0">
                <a:latin typeface="Meiryo" panose="020B0604030504040204" pitchFamily="34" charset="-128"/>
                <a:ea typeface="Meiryo" panose="020B0604030504040204" pitchFamily="34" charset="-128"/>
              </a:rPr>
            </a:br>
            <a:r>
              <a:rPr lang="ja-JP" altLang="en-US" sz="3000" dirty="0">
                <a:latin typeface="Meiryo" panose="020B0604030504040204" pitchFamily="34" charset="-128"/>
                <a:ea typeface="Meiryo" panose="020B0604030504040204" pitchFamily="34" charset="-128"/>
              </a:rPr>
              <a:t>についての概要と解説　</a:t>
            </a:r>
          </a:p>
        </p:txBody>
      </p:sp>
      <p:sp>
        <p:nvSpPr>
          <p:cNvPr id="3" name="字幕 2">
            <a:extLst>
              <a:ext uri="{FF2B5EF4-FFF2-40B4-BE49-F238E27FC236}">
                <a16:creationId xmlns:a16="http://schemas.microsoft.com/office/drawing/2014/main" id="{5D33A774-764C-144C-A5BB-7D9ABD7D9978}"/>
              </a:ext>
            </a:extLst>
          </p:cNvPr>
          <p:cNvSpPr>
            <a:spLocks noGrp="1"/>
          </p:cNvSpPr>
          <p:nvPr>
            <p:ph type="subTitle" idx="1"/>
          </p:nvPr>
        </p:nvSpPr>
        <p:spPr>
          <a:xfrm>
            <a:off x="1143000" y="4429919"/>
            <a:ext cx="6858000" cy="1655762"/>
          </a:xfrm>
        </p:spPr>
        <p:txBody>
          <a:bodyPr>
            <a:normAutofit fontScale="92500" lnSpcReduction="10000"/>
          </a:bodyPr>
          <a:lstStyle/>
          <a:p>
            <a:r>
              <a:rPr kumimoji="1" lang="ja-JP" altLang="en-US" dirty="0">
                <a:latin typeface="Meiryo" panose="020B0604030504040204" pitchFamily="34" charset="-128"/>
                <a:ea typeface="Meiryo" panose="020B0604030504040204" pitchFamily="34" charset="-128"/>
              </a:rPr>
              <a:t>児童発達支援センター</a:t>
            </a:r>
            <a:endParaRPr kumimoji="1" lang="en-US" altLang="ja-JP" dirty="0">
              <a:latin typeface="Meiryo" panose="020B0604030504040204" pitchFamily="34" charset="-128"/>
              <a:ea typeface="Meiryo" panose="020B0604030504040204" pitchFamily="34" charset="-128"/>
            </a:endParaRPr>
          </a:p>
          <a:p>
            <a:r>
              <a:rPr lang="ja-JP" altLang="en-US" dirty="0">
                <a:latin typeface="Meiryo" panose="020B0604030504040204" pitchFamily="34" charset="-128"/>
                <a:ea typeface="Meiryo" panose="020B0604030504040204" pitchFamily="34" charset="-128"/>
              </a:rPr>
              <a:t>うめだ・あけぼの学園　副園長</a:t>
            </a:r>
            <a:endParaRPr lang="en-US" altLang="ja-JP" dirty="0">
              <a:latin typeface="Meiryo" panose="020B0604030504040204" pitchFamily="34" charset="-128"/>
              <a:ea typeface="Meiryo" panose="020B0604030504040204" pitchFamily="34" charset="-128"/>
            </a:endParaRPr>
          </a:p>
          <a:p>
            <a:r>
              <a:rPr kumimoji="1" lang="ja-JP" altLang="en-US" dirty="0">
                <a:latin typeface="Meiryo" panose="020B0604030504040204" pitchFamily="34" charset="-128"/>
                <a:ea typeface="Meiryo" panose="020B0604030504040204" pitchFamily="34" charset="-128"/>
              </a:rPr>
              <a:t>作業療法士　児童発達支援管理責任者</a:t>
            </a:r>
            <a:endParaRPr kumimoji="1" lang="en-US" altLang="ja-JP" dirty="0">
              <a:latin typeface="Meiryo" panose="020B0604030504040204" pitchFamily="34" charset="-128"/>
              <a:ea typeface="Meiryo" panose="020B0604030504040204" pitchFamily="34" charset="-128"/>
            </a:endParaRPr>
          </a:p>
          <a:p>
            <a:r>
              <a:rPr lang="ja-JP" altLang="en-US" dirty="0">
                <a:latin typeface="Meiryo" panose="020B0604030504040204" pitchFamily="34" charset="-128"/>
                <a:ea typeface="Meiryo" panose="020B0604030504040204" pitchFamily="34" charset="-128"/>
              </a:rPr>
              <a:t>酒井康年</a:t>
            </a:r>
            <a:endParaRPr kumimoji="1" lang="ja-JP" altLang="en-US" dirty="0">
              <a:latin typeface="Meiryo" panose="020B0604030504040204" pitchFamily="34" charset="-128"/>
              <a:ea typeface="Meiryo" panose="020B0604030504040204" pitchFamily="34" charset="-128"/>
            </a:endParaRPr>
          </a:p>
        </p:txBody>
      </p:sp>
      <p:sp>
        <p:nvSpPr>
          <p:cNvPr id="4" name="Rectangle 3">
            <a:extLst>
              <a:ext uri="{FF2B5EF4-FFF2-40B4-BE49-F238E27FC236}">
                <a16:creationId xmlns:a16="http://schemas.microsoft.com/office/drawing/2014/main" id="{1A120F5D-351F-F0C0-8F66-A1DC9379B8C4}"/>
              </a:ext>
            </a:extLst>
          </p:cNvPr>
          <p:cNvSpPr txBox="1">
            <a:spLocks noChangeArrowheads="1"/>
          </p:cNvSpPr>
          <p:nvPr/>
        </p:nvSpPr>
        <p:spPr bwMode="auto">
          <a:xfrm>
            <a:off x="716191" y="172707"/>
            <a:ext cx="7697761" cy="566615"/>
          </a:xfrm>
          <a:prstGeom prst="rect">
            <a:avLst/>
          </a:prstGeom>
          <a:solidFill>
            <a:schemeClr val="accent1"/>
          </a:solidFill>
          <a:ln w="9525">
            <a:solidFill>
              <a:schemeClr val="accent1">
                <a:lumMod val="25000"/>
              </a:schemeClr>
            </a:solidFill>
            <a:miter lim="800000"/>
            <a:headEnd/>
            <a:tailEnd/>
          </a:ln>
          <a:scene3d>
            <a:camera prst="orthographicFront"/>
            <a:lightRig rig="threePt" dir="t"/>
          </a:scene3d>
          <a:sp3d>
            <a:bevelT prst="convex"/>
          </a:sp3d>
        </p:spPr>
        <p:txBody>
          <a:bodyPr lIns="91399" tIns="45701" rIns="91399" bIns="45701"/>
          <a:lstStyle/>
          <a:p>
            <a:pPr algn="ctr">
              <a:lnSpc>
                <a:spcPct val="80000"/>
              </a:lnSpc>
              <a:spcBef>
                <a:spcPct val="20000"/>
              </a:spcBef>
            </a:pPr>
            <a:r>
              <a:rPr lang="ja-JP" altLang="en-US" sz="1600" dirty="0">
                <a:solidFill>
                  <a:schemeClr val="accent4">
                    <a:lumMod val="20000"/>
                    <a:lumOff val="80000"/>
                  </a:schemeClr>
                </a:solidFill>
                <a:effectLst>
                  <a:outerShdw blurRad="38100" dist="38100" dir="2700000" algn="tl">
                    <a:srgbClr val="000000">
                      <a:alpha val="43137"/>
                    </a:srgbClr>
                  </a:outerShdw>
                </a:effectLst>
              </a:rPr>
              <a:t>令和４年度サービス管理責任者及び児童発達支援管理責任者指導者養成研修</a:t>
            </a:r>
            <a:endParaRPr lang="en-US" altLang="ja-JP" sz="1600" dirty="0">
              <a:solidFill>
                <a:schemeClr val="accent4">
                  <a:lumMod val="20000"/>
                  <a:lumOff val="80000"/>
                </a:schemeClr>
              </a:solidFill>
              <a:effectLst>
                <a:outerShdw blurRad="38100" dist="38100" dir="2700000" algn="tl">
                  <a:srgbClr val="000000">
                    <a:alpha val="43137"/>
                  </a:srgbClr>
                </a:outerShdw>
              </a:effectLst>
            </a:endParaRPr>
          </a:p>
          <a:p>
            <a:pPr algn="ctr">
              <a:lnSpc>
                <a:spcPct val="80000"/>
              </a:lnSpc>
              <a:spcBef>
                <a:spcPct val="20000"/>
              </a:spcBef>
            </a:pPr>
            <a:r>
              <a:rPr lang="ja-JP" altLang="en-US" sz="1600" dirty="0">
                <a:solidFill>
                  <a:schemeClr val="accent4">
                    <a:lumMod val="20000"/>
                    <a:lumOff val="80000"/>
                  </a:schemeClr>
                </a:solidFill>
                <a:effectLst>
                  <a:outerShdw blurRad="38100" dist="38100" dir="2700000" algn="tl">
                    <a:srgbClr val="000000">
                      <a:alpha val="43137"/>
                    </a:srgbClr>
                  </a:outerShdw>
                </a:effectLst>
              </a:rPr>
              <a:t>専門コース別研修　障害児支援 </a:t>
            </a:r>
          </a:p>
          <a:p>
            <a:pPr algn="ctr">
              <a:lnSpc>
                <a:spcPct val="80000"/>
              </a:lnSpc>
              <a:spcBef>
                <a:spcPct val="20000"/>
              </a:spcBef>
            </a:pPr>
            <a:endParaRPr lang="ja-JP" altLang="ja-JP" sz="3600" dirty="0"/>
          </a:p>
        </p:txBody>
      </p:sp>
    </p:spTree>
    <p:extLst>
      <p:ext uri="{BB962C8B-B14F-4D97-AF65-F5344CB8AC3E}">
        <p14:creationId xmlns:p14="http://schemas.microsoft.com/office/powerpoint/2010/main" val="3240382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BAF119-BDD3-2F4B-8B24-9DC1DA7EA986}"/>
              </a:ext>
            </a:extLst>
          </p:cNvPr>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本人支援（発達支援）</a:t>
            </a:r>
          </a:p>
        </p:txBody>
      </p:sp>
      <p:sp>
        <p:nvSpPr>
          <p:cNvPr id="4" name="テキスト プレースホルダー 3">
            <a:extLst>
              <a:ext uri="{FF2B5EF4-FFF2-40B4-BE49-F238E27FC236}">
                <a16:creationId xmlns:a16="http://schemas.microsoft.com/office/drawing/2014/main" id="{CB4C7041-3058-2C48-8859-77324F204CA7}"/>
              </a:ext>
            </a:extLst>
          </p:cNvPr>
          <p:cNvSpPr>
            <a:spLocks noGrp="1"/>
          </p:cNvSpPr>
          <p:nvPr>
            <p:ph type="body" idx="1"/>
          </p:nvPr>
        </p:nvSpPr>
        <p:spPr/>
        <p:txBody>
          <a:bodyPr/>
          <a:lstStyle/>
          <a:p>
            <a:endParaRPr lang="ja-JP" altLang="en-US"/>
          </a:p>
        </p:txBody>
      </p:sp>
      <p:sp>
        <p:nvSpPr>
          <p:cNvPr id="3" name="スライド番号プレースホルダー 2"/>
          <p:cNvSpPr>
            <a:spLocks noGrp="1"/>
          </p:cNvSpPr>
          <p:nvPr>
            <p:ph type="sldNum" sz="quarter" idx="12"/>
          </p:nvPr>
        </p:nvSpPr>
        <p:spPr/>
        <p:txBody>
          <a:bodyPr/>
          <a:lstStyle/>
          <a:p>
            <a:fld id="{A07EE786-56F2-4A4C-AF19-34F6DFFF41E5}" type="slidenum">
              <a:rPr kumimoji="1" lang="ja-JP" altLang="en-US" smtClean="0"/>
              <a:t>10</a:t>
            </a:fld>
            <a:endParaRPr kumimoji="1" lang="ja-JP" altLang="en-US"/>
          </a:p>
        </p:txBody>
      </p:sp>
    </p:spTree>
    <p:extLst>
      <p:ext uri="{BB962C8B-B14F-4D97-AF65-F5344CB8AC3E}">
        <p14:creationId xmlns:p14="http://schemas.microsoft.com/office/powerpoint/2010/main" val="131961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51897-FA29-0944-BD63-1BCF990FBC68}"/>
              </a:ext>
            </a:extLst>
          </p:cNvPr>
          <p:cNvSpPr>
            <a:spLocks noGrp="1"/>
          </p:cNvSpPr>
          <p:nvPr>
            <p:ph type="title"/>
          </p:nvPr>
        </p:nvSpPr>
        <p:spPr>
          <a:xfrm>
            <a:off x="0" y="365126"/>
            <a:ext cx="9144000" cy="1325563"/>
          </a:xfrm>
          <a:solidFill>
            <a:schemeClr val="accent1">
              <a:lumMod val="75000"/>
            </a:schemeClr>
          </a:solidFill>
        </p:spPr>
        <p:txBody>
          <a:bodyPr anchor="ctr">
            <a:normAutofit/>
          </a:bodyPr>
          <a:lstStyle/>
          <a:p>
            <a:pPr algn="ctr"/>
            <a:r>
              <a:rPr kumimoji="1" lang="ja-JP" altLang="en-US" sz="4000">
                <a:solidFill>
                  <a:schemeClr val="bg1"/>
                </a:solidFill>
                <a:latin typeface="Meiryo" panose="020B0604030504040204" pitchFamily="34" charset="-128"/>
                <a:ea typeface="Meiryo" panose="020B0604030504040204" pitchFamily="34" charset="-128"/>
              </a:rPr>
              <a:t>児童発達支援ガイドライン　</a:t>
            </a:r>
            <a:r>
              <a:rPr lang="ja-JP" altLang="en-US" sz="4000">
                <a:solidFill>
                  <a:schemeClr val="bg1"/>
                </a:solidFill>
                <a:latin typeface="Meiryo" panose="020B0604030504040204" pitchFamily="34" charset="-128"/>
                <a:ea typeface="Meiryo" panose="020B0604030504040204" pitchFamily="34" charset="-128"/>
              </a:rPr>
              <a:t>第１章　総則</a:t>
            </a:r>
            <a:endParaRPr kumimoji="1" lang="ja-JP" altLang="en-US" sz="4000">
              <a:solidFill>
                <a:schemeClr val="bg1"/>
              </a:solidFill>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58FA7ECF-1BF2-C645-BFFE-8BC9A6ACBABE}"/>
              </a:ext>
            </a:extLst>
          </p:cNvPr>
          <p:cNvSpPr>
            <a:spLocks noGrp="1"/>
          </p:cNvSpPr>
          <p:nvPr>
            <p:ph idx="1"/>
          </p:nvPr>
        </p:nvSpPr>
        <p:spPr>
          <a:xfrm>
            <a:off x="314325" y="1825624"/>
            <a:ext cx="8515350" cy="5032375"/>
          </a:xfrm>
        </p:spPr>
        <p:txBody>
          <a:bodyPr>
            <a:normAutofit/>
          </a:bodyPr>
          <a:lstStyle/>
          <a:p>
            <a:pPr marL="0" indent="0">
              <a:buNone/>
            </a:pPr>
            <a:r>
              <a:rPr lang="ja-JP" altLang="en-US" sz="1350" dirty="0">
                <a:latin typeface="Meiryo" panose="020B0604030504040204" pitchFamily="34" charset="-128"/>
                <a:ea typeface="Meiryo" panose="020B0604030504040204" pitchFamily="34" charset="-128"/>
              </a:rPr>
              <a:t>４　児童発達支援の原則</a:t>
            </a:r>
            <a:endParaRPr lang="en-US" altLang="ja-JP" sz="1350" dirty="0">
              <a:latin typeface="Meiryo" panose="020B0604030504040204" pitchFamily="34" charset="-128"/>
              <a:ea typeface="Meiryo" panose="020B0604030504040204" pitchFamily="34" charset="-128"/>
            </a:endParaRPr>
          </a:p>
          <a:p>
            <a:pPr marL="0" indent="0">
              <a:buNone/>
            </a:pPr>
            <a:r>
              <a:rPr lang="ja-JP" altLang="en-US" sz="1350" dirty="0">
                <a:latin typeface="Meiryo" panose="020B0604030504040204" pitchFamily="34" charset="-128"/>
                <a:ea typeface="Meiryo" panose="020B0604030504040204" pitchFamily="34" charset="-128"/>
              </a:rPr>
              <a:t>（２）児童発達支援の方法 </a:t>
            </a:r>
            <a:endParaRPr lang="en-US" altLang="ja-JP" sz="1350" dirty="0">
              <a:latin typeface="Meiryo" panose="020B0604030504040204" pitchFamily="34" charset="-128"/>
              <a:ea typeface="Meiryo" panose="020B0604030504040204" pitchFamily="34" charset="-128"/>
            </a:endParaRPr>
          </a:p>
          <a:p>
            <a:pPr marL="0" indent="0">
              <a:buNone/>
            </a:pPr>
            <a:r>
              <a:rPr lang="ja-JP" altLang="en-US" sz="1050" dirty="0">
                <a:latin typeface="Meiryo" panose="020B0604030504040204" pitchFamily="34" charset="-128"/>
                <a:ea typeface="Meiryo" panose="020B0604030504040204" pitchFamily="34" charset="-128"/>
              </a:rPr>
              <a:t>児童発達支援の目標を達成するために、児童発達支援に携わる職員は、 次の事項に留意して、障害のある子どもに対し、児童発達支援を行わな ければならない。 </a:t>
            </a:r>
          </a:p>
          <a:p>
            <a:pPr marL="0" indent="0">
              <a:buNone/>
            </a:pPr>
            <a:r>
              <a:rPr lang="ja-JP" altLang="en-US" sz="1050" dirty="0">
                <a:latin typeface="Meiryo" panose="020B0604030504040204" pitchFamily="34" charset="-128"/>
                <a:ea typeface="Meiryo" panose="020B0604030504040204" pitchFamily="34" charset="-128"/>
              </a:rPr>
              <a:t>ア 一人一人の子どもの状況や家庭及び地域社会での生活の実態につ いて、アセスメントを適切に行い、子どもと保護者のニーズや課題を 客観的に分析した上で支援に当たるとともに、子どもが安心感と信頼 感を持って活動できるよう、子どもの主体としての思いや願いを受け 止めること。 </a:t>
            </a:r>
          </a:p>
          <a:p>
            <a:pPr marL="0" indent="0">
              <a:buNone/>
            </a:pPr>
            <a:r>
              <a:rPr lang="ja-JP" altLang="en-US" sz="1050" dirty="0">
                <a:latin typeface="Meiryo" panose="020B0604030504040204" pitchFamily="34" charset="-128"/>
                <a:ea typeface="Meiryo" panose="020B0604030504040204" pitchFamily="34" charset="-128"/>
              </a:rPr>
              <a:t>イ 子どもの生活リズムを大切にし、健康、安全で情緒の安定した生活 ができる環境や、自己を十分に発揮できる環境を整えること。 </a:t>
            </a:r>
          </a:p>
          <a:p>
            <a:pPr marL="0" indent="0">
              <a:buNone/>
            </a:pPr>
            <a:r>
              <a:rPr lang="ja-JP" altLang="en-US" sz="1050" dirty="0">
                <a:latin typeface="Meiryo" panose="020B0604030504040204" pitchFamily="34" charset="-128"/>
                <a:ea typeface="Meiryo" panose="020B0604030504040204" pitchFamily="34" charset="-128"/>
              </a:rPr>
              <a:t>ウ 一人一人の子どもの発達や障害の特性について理解し、発達の過程 に応じて、個別又は集団における活動を通して支援を行うこと。その 際、子どもの個人差に十分配慮すること。 </a:t>
            </a:r>
          </a:p>
          <a:p>
            <a:pPr marL="0" indent="0">
              <a:buNone/>
            </a:pPr>
            <a:r>
              <a:rPr lang="ja-JP" altLang="en-US" sz="1050" dirty="0">
                <a:latin typeface="Meiryo" panose="020B0604030504040204" pitchFamily="34" charset="-128"/>
                <a:ea typeface="Meiryo" panose="020B0604030504040204" pitchFamily="34" charset="-128"/>
              </a:rPr>
              <a:t>エ 子どもの相互の関係作りや互いに尊重する心を大切にし、集団にお ける活動を効果あるものにするよう援助すること。 </a:t>
            </a:r>
          </a:p>
          <a:p>
            <a:pPr marL="0" indent="0">
              <a:buNone/>
            </a:pPr>
            <a:r>
              <a:rPr lang="ja-JP" altLang="en-US" sz="1050" dirty="0">
                <a:latin typeface="Meiryo" panose="020B0604030504040204" pitchFamily="34" charset="-128"/>
                <a:ea typeface="Meiryo" panose="020B0604030504040204" pitchFamily="34" charset="-128"/>
              </a:rPr>
              <a:t>オ 子どもが自発的、意欲的に関われるような環境を構成し、子どもの 主体的な活動や子ども相互の関わりを大切にすること。特に、乳幼児 期にふさわしい体験が得られるように支援を行うこと。 </a:t>
            </a:r>
          </a:p>
          <a:p>
            <a:pPr marL="0" indent="0">
              <a:buNone/>
            </a:pPr>
            <a:r>
              <a:rPr lang="ja-JP" altLang="en-US" sz="1050" dirty="0">
                <a:latin typeface="Meiryo" panose="020B0604030504040204" pitchFamily="34" charset="-128"/>
                <a:ea typeface="Meiryo" panose="020B0604030504040204" pitchFamily="34" charset="-128"/>
              </a:rPr>
              <a:t>カ 子どもの成長は、「遊び」を通して促されることから、周囲との関わ りを深めたり、表現力を高めたりする「遊び」を通し、職員が適切に 関わる中で、豊かな感性や表現する力を養い、創造性を豊かにできる ように、具体的な支援を行うこと。 </a:t>
            </a:r>
          </a:p>
          <a:p>
            <a:pPr marL="0" indent="0">
              <a:buNone/>
            </a:pPr>
            <a:r>
              <a:rPr lang="ja-JP" altLang="en-US" sz="1800" dirty="0">
                <a:latin typeface="Meiryo" panose="020B0604030504040204" pitchFamily="34" charset="-128"/>
                <a:ea typeface="Meiryo" panose="020B0604030504040204" pitchFamily="34" charset="-128"/>
              </a:rPr>
              <a:t>キ </a:t>
            </a:r>
            <a:r>
              <a:rPr lang="ja-JP" altLang="en-US" sz="1800" b="1" dirty="0">
                <a:solidFill>
                  <a:srgbClr val="002060"/>
                </a:solidFill>
                <a:latin typeface="Meiryo" panose="020B0604030504040204" pitchFamily="34" charset="-128"/>
                <a:ea typeface="Meiryo" panose="020B0604030504040204" pitchFamily="34" charset="-128"/>
              </a:rPr>
              <a:t>単に運動機能や検査上に表される知的能力にとどまらず、「育つ上での自信や意欲」</a:t>
            </a:r>
            <a:r>
              <a:rPr lang="ja-JP" altLang="en-US" sz="1800" dirty="0">
                <a:latin typeface="Meiryo" panose="020B0604030504040204" pitchFamily="34" charset="-128"/>
                <a:ea typeface="Meiryo" panose="020B0604030504040204" pitchFamily="34" charset="-128"/>
              </a:rPr>
              <a:t>、「発話だけに限定されないコミュニケーション能力の向上」、「自己選択、自己決定」等も踏まえながら、子どものできること、得意なことに着目し、それを伸ばす支援を行うこと。 </a:t>
            </a:r>
          </a:p>
          <a:p>
            <a:pPr marL="0" indent="0">
              <a:buNone/>
            </a:pPr>
            <a:r>
              <a:rPr lang="ja-JP" altLang="en-US" sz="1050" dirty="0">
                <a:latin typeface="Meiryo" panose="020B0604030504040204" pitchFamily="34" charset="-128"/>
                <a:ea typeface="Meiryo" panose="020B0604030504040204" pitchFamily="34" charset="-128"/>
              </a:rPr>
              <a:t>ク 一人一人の保護者の状況やその意向を理解し、受容し、それぞれの 親子関係や家庭生活等に配慮しながら、様々な機会をとらえ、適切に 援助すること。 </a:t>
            </a: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11</a:t>
            </a:fld>
            <a:endParaRPr kumimoji="1" lang="ja-JP" altLang="en-US"/>
          </a:p>
        </p:txBody>
      </p:sp>
    </p:spTree>
    <p:extLst>
      <p:ext uri="{BB962C8B-B14F-4D97-AF65-F5344CB8AC3E}">
        <p14:creationId xmlns:p14="http://schemas.microsoft.com/office/powerpoint/2010/main" val="2927885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色とりどりの風船でいっぱいの部屋">
            <a:extLst>
              <a:ext uri="{FF2B5EF4-FFF2-40B4-BE49-F238E27FC236}">
                <a16:creationId xmlns:a16="http://schemas.microsoft.com/office/drawing/2014/main" id="{DEDA3F3D-1560-47A5-BA45-E2630F580DF0}"/>
              </a:ext>
            </a:extLst>
          </p:cNvPr>
          <p:cNvPicPr>
            <a:picLocks noChangeAspect="1"/>
          </p:cNvPicPr>
          <p:nvPr/>
        </p:nvPicPr>
        <p:blipFill rotWithShape="1">
          <a:blip r:embed="rId2"/>
          <a:srcRect t="15730"/>
          <a:stretch/>
        </p:blipFill>
        <p:spPr>
          <a:xfrm>
            <a:off x="-2285" y="857257"/>
            <a:ext cx="9143999" cy="5143493"/>
          </a:xfrm>
          <a:prstGeom prst="rect">
            <a:avLst/>
          </a:prstGeom>
        </p:spPr>
      </p:pic>
      <p:sp>
        <p:nvSpPr>
          <p:cNvPr id="2" name="タイトル 1">
            <a:extLst>
              <a:ext uri="{FF2B5EF4-FFF2-40B4-BE49-F238E27FC236}">
                <a16:creationId xmlns:a16="http://schemas.microsoft.com/office/drawing/2014/main" id="{73DBE691-D4E2-5D4B-AFF4-2BC630E87A4E}"/>
              </a:ext>
            </a:extLst>
          </p:cNvPr>
          <p:cNvSpPr>
            <a:spLocks noGrp="1"/>
          </p:cNvSpPr>
          <p:nvPr>
            <p:ph type="title"/>
          </p:nvPr>
        </p:nvSpPr>
        <p:spPr>
          <a:xfrm>
            <a:off x="822960" y="1101412"/>
            <a:ext cx="7543800" cy="2681084"/>
          </a:xfrm>
          <a:effectLst>
            <a:outerShdw blurRad="50800" dist="38100" dir="2700000" algn="tl" rotWithShape="0">
              <a:prstClr val="black">
                <a:alpha val="40000"/>
              </a:prstClr>
            </a:outerShdw>
          </a:effectLst>
        </p:spPr>
        <p:txBody>
          <a:bodyPr vert="horz" lIns="68580" tIns="34290" rIns="68580" bIns="34290" rtlCol="0" anchor="b">
            <a:normAutofit/>
          </a:bodyPr>
          <a:lstStyle/>
          <a:p>
            <a:pPr algn="ctr"/>
            <a:r>
              <a:rPr lang="ja-JP" altLang="en-US" sz="3900" dirty="0">
                <a:solidFill>
                  <a:srgbClr val="FFFFFF"/>
                </a:solidFill>
                <a:latin typeface="メイリオ" panose="020B0604030504040204" pitchFamily="50" charset="-128"/>
                <a:ea typeface="メイリオ" panose="020B0604030504040204" pitchFamily="50" charset="-128"/>
              </a:rPr>
              <a:t>子どもを対象とする</a:t>
            </a:r>
            <a:br>
              <a:rPr lang="ja-JP" altLang="en-US" sz="3900" dirty="0">
                <a:solidFill>
                  <a:srgbClr val="FFFFFF"/>
                </a:solidFill>
                <a:latin typeface="メイリオ" panose="020B0604030504040204" pitchFamily="50" charset="-128"/>
                <a:ea typeface="メイリオ" panose="020B0604030504040204" pitchFamily="50" charset="-128"/>
              </a:rPr>
            </a:br>
            <a:r>
              <a:rPr lang="ja-JP" altLang="en-US" sz="3900" dirty="0">
                <a:solidFill>
                  <a:srgbClr val="FFFFFF"/>
                </a:solidFill>
                <a:latin typeface="メイリオ" panose="020B0604030504040204" pitchFamily="50" charset="-128"/>
                <a:ea typeface="メイリオ" panose="020B0604030504040204" pitchFamily="50" charset="-128"/>
              </a:rPr>
              <a:t>ということ</a:t>
            </a:r>
            <a:br>
              <a:rPr lang="ja-JP" altLang="en-US" sz="3900" dirty="0">
                <a:solidFill>
                  <a:srgbClr val="FFFFFF"/>
                </a:solidFill>
                <a:latin typeface="メイリオ" panose="020B0604030504040204" pitchFamily="50" charset="-128"/>
                <a:ea typeface="メイリオ" panose="020B0604030504040204" pitchFamily="50" charset="-128"/>
              </a:rPr>
            </a:br>
            <a:r>
              <a:rPr lang="ja-JP" altLang="en-US" sz="3900" dirty="0">
                <a:solidFill>
                  <a:srgbClr val="FFFFFF"/>
                </a:solidFill>
                <a:latin typeface="メイリオ" panose="020B0604030504040204" pitchFamily="50" charset="-128"/>
                <a:ea typeface="メイリオ" panose="020B0604030504040204" pitchFamily="50" charset="-128"/>
              </a:rPr>
              <a:t>障害がある　</a:t>
            </a:r>
            <a:br>
              <a:rPr lang="ja-JP" altLang="en-US" sz="3900" dirty="0">
                <a:solidFill>
                  <a:srgbClr val="FFFFFF"/>
                </a:solidFill>
                <a:latin typeface="メイリオ" panose="020B0604030504040204" pitchFamily="50" charset="-128"/>
                <a:ea typeface="メイリオ" panose="020B0604030504040204" pitchFamily="50" charset="-128"/>
              </a:rPr>
            </a:br>
            <a:r>
              <a:rPr lang="ja-JP" altLang="en-US" sz="3900" dirty="0">
                <a:solidFill>
                  <a:srgbClr val="FFFFFF"/>
                </a:solidFill>
                <a:latin typeface="メイリオ" panose="020B0604030504040204" pitchFamily="50" charset="-128"/>
                <a:ea typeface="メイリオ" panose="020B0604030504040204" pitchFamily="50" charset="-128"/>
              </a:rPr>
              <a:t>ということ</a:t>
            </a:r>
          </a:p>
        </p:txBody>
      </p:sp>
      <p:sp>
        <p:nvSpPr>
          <p:cNvPr id="3" name="スライド番号プレースホルダー 2"/>
          <p:cNvSpPr>
            <a:spLocks noGrp="1"/>
          </p:cNvSpPr>
          <p:nvPr>
            <p:ph type="sldNum" sz="quarter" idx="12"/>
          </p:nvPr>
        </p:nvSpPr>
        <p:spPr/>
        <p:txBody>
          <a:bodyPr/>
          <a:lstStyle/>
          <a:p>
            <a:fld id="{A07EE786-56F2-4A4C-AF19-34F6DFFF41E5}" type="slidenum">
              <a:rPr kumimoji="1" lang="ja-JP" altLang="en-US" smtClean="0"/>
              <a:t>12</a:t>
            </a:fld>
            <a:endParaRPr kumimoji="1" lang="ja-JP" altLang="en-US"/>
          </a:p>
        </p:txBody>
      </p:sp>
    </p:spTree>
    <p:extLst>
      <p:ext uri="{BB962C8B-B14F-4D97-AF65-F5344CB8AC3E}">
        <p14:creationId xmlns:p14="http://schemas.microsoft.com/office/powerpoint/2010/main" val="2714169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6E1CCF-232C-1B40-A1F9-43FE1D3FF5D9}"/>
              </a:ext>
            </a:extLst>
          </p:cNvPr>
          <p:cNvSpPr>
            <a:spLocks noGrp="1"/>
          </p:cNvSpPr>
          <p:nvPr>
            <p:ph type="title"/>
          </p:nvPr>
        </p:nvSpPr>
        <p:spPr/>
        <p:txBody>
          <a:bodyPr/>
          <a:lstStyle/>
          <a:p>
            <a:r>
              <a:rPr kumimoji="1" lang="ja-JP" altLang="en-US">
                <a:latin typeface="Meiryo" panose="020B0604030504040204" pitchFamily="34" charset="-128"/>
                <a:ea typeface="Meiryo" panose="020B0604030504040204" pitchFamily="34" charset="-128"/>
              </a:rPr>
              <a:t>対象となるのは</a:t>
            </a:r>
            <a:r>
              <a:rPr kumimoji="1" lang="en-US" altLang="ja-JP" dirty="0">
                <a:latin typeface="Meiryo" panose="020B0604030504040204" pitchFamily="34" charset="-128"/>
                <a:ea typeface="Meiryo" panose="020B0604030504040204" pitchFamily="34" charset="-128"/>
              </a:rPr>
              <a:t/>
            </a:r>
            <a:br>
              <a:rPr kumimoji="1" lang="en-US" altLang="ja-JP" dirty="0">
                <a:latin typeface="Meiryo" panose="020B0604030504040204" pitchFamily="34" charset="-128"/>
                <a:ea typeface="Meiryo" panose="020B0604030504040204" pitchFamily="34" charset="-128"/>
              </a:rPr>
            </a:br>
            <a:r>
              <a:rPr kumimoji="1" lang="ja-JP" altLang="en-US">
                <a:latin typeface="Meiryo" panose="020B0604030504040204" pitchFamily="34" charset="-128"/>
                <a:ea typeface="Meiryo" panose="020B0604030504040204" pitchFamily="34" charset="-128"/>
              </a:rPr>
              <a:t>子どもであること</a:t>
            </a:r>
          </a:p>
        </p:txBody>
      </p:sp>
      <p:sp>
        <p:nvSpPr>
          <p:cNvPr id="3" name="コンテンツ プレースホルダー 2">
            <a:extLst>
              <a:ext uri="{FF2B5EF4-FFF2-40B4-BE49-F238E27FC236}">
                <a16:creationId xmlns:a16="http://schemas.microsoft.com/office/drawing/2014/main" id="{10CB959B-B716-DE47-93B8-C21EDEEC15FE}"/>
              </a:ext>
            </a:extLst>
          </p:cNvPr>
          <p:cNvSpPr>
            <a:spLocks noGrp="1"/>
          </p:cNvSpPr>
          <p:nvPr>
            <p:ph idx="1"/>
          </p:nvPr>
        </p:nvSpPr>
        <p:spPr>
          <a:xfrm>
            <a:off x="628650" y="1825625"/>
            <a:ext cx="7886700" cy="4787446"/>
          </a:xfrm>
        </p:spPr>
        <p:txBody>
          <a:bodyPr>
            <a:normAutofit fontScale="62500" lnSpcReduction="20000"/>
          </a:bodyPr>
          <a:lstStyle/>
          <a:p>
            <a:pPr marL="0" indent="0">
              <a:buNone/>
            </a:pPr>
            <a:r>
              <a:rPr kumimoji="1" lang="ja-JP" altLang="en-US" b="1" dirty="0">
                <a:latin typeface="Meiryo" panose="020B0604030504040204" pitchFamily="34" charset="-128"/>
                <a:ea typeface="Meiryo" panose="020B0604030504040204" pitchFamily="34" charset="-128"/>
              </a:rPr>
              <a:t>子どもであるので</a:t>
            </a:r>
            <a:endParaRPr kumimoji="1" lang="en-US" altLang="ja-JP" b="1" dirty="0">
              <a:latin typeface="Meiryo" panose="020B0604030504040204" pitchFamily="34" charset="-128"/>
              <a:ea typeface="Meiryo" panose="020B0604030504040204" pitchFamily="34" charset="-128"/>
            </a:endParaRPr>
          </a:p>
          <a:p>
            <a:r>
              <a:rPr lang="ja-JP" altLang="en-US" dirty="0">
                <a:latin typeface="Meiryo" panose="020B0604030504040204" pitchFamily="34" charset="-128"/>
                <a:ea typeface="Meiryo" panose="020B0604030504040204" pitchFamily="34" charset="-128"/>
              </a:rPr>
              <a:t>成長し、変化する</a:t>
            </a:r>
            <a:endParaRPr lang="en-US" altLang="ja-JP" dirty="0">
              <a:latin typeface="Meiryo" panose="020B0604030504040204" pitchFamily="34" charset="-128"/>
              <a:ea typeface="Meiryo" panose="020B0604030504040204" pitchFamily="34" charset="-128"/>
            </a:endParaRPr>
          </a:p>
          <a:p>
            <a:pPr lvl="1"/>
            <a:r>
              <a:rPr lang="ja-JP" altLang="en-US" dirty="0">
                <a:latin typeface="Meiryo" panose="020B0604030504040204" pitchFamily="34" charset="-128"/>
                <a:ea typeface="Meiryo" panose="020B0604030504040204" pitchFamily="34" charset="-128"/>
              </a:rPr>
              <a:t>姿・かたちが変化する、心持ちが変化する、他者との関係性が変化する、本人を取り巻く状況が変化する</a:t>
            </a:r>
            <a:endParaRPr lang="en-US" altLang="ja-JP" dirty="0">
              <a:latin typeface="Meiryo" panose="020B0604030504040204" pitchFamily="34" charset="-128"/>
              <a:ea typeface="Meiryo" panose="020B0604030504040204" pitchFamily="34" charset="-128"/>
            </a:endParaRPr>
          </a:p>
          <a:p>
            <a:pPr lvl="1"/>
            <a:r>
              <a:rPr lang="ja-JP" altLang="en-US" dirty="0">
                <a:latin typeface="Meiryo" panose="020B0604030504040204" pitchFamily="34" charset="-128"/>
                <a:ea typeface="Meiryo" panose="020B0604030504040204" pitchFamily="34" charset="-128"/>
              </a:rPr>
              <a:t>人前で</a:t>
            </a:r>
            <a:r>
              <a:rPr lang="en-US" altLang="ja-JP" dirty="0">
                <a:latin typeface="Meiryo" panose="020B0604030504040204" pitchFamily="34" charset="-128"/>
                <a:ea typeface="Meiryo" panose="020B0604030504040204" pitchFamily="34" charset="-128"/>
              </a:rPr>
              <a:t>”</a:t>
            </a:r>
            <a:r>
              <a:rPr lang="ja-JP" altLang="en-US" dirty="0">
                <a:latin typeface="Meiryo" panose="020B0604030504040204" pitchFamily="34" charset="-128"/>
                <a:ea typeface="Meiryo" panose="020B0604030504040204" pitchFamily="34" charset="-128"/>
              </a:rPr>
              <a:t>泣く“ことが当たり前で、全面的に許容される年代と、一般には許容されにくい年代と</a:t>
            </a:r>
            <a:endParaRPr lang="en-US" altLang="ja-JP" dirty="0">
              <a:latin typeface="Meiryo" panose="020B0604030504040204" pitchFamily="34" charset="-128"/>
              <a:ea typeface="Meiryo" panose="020B0604030504040204" pitchFamily="34" charset="-128"/>
            </a:endParaRPr>
          </a:p>
          <a:p>
            <a:r>
              <a:rPr kumimoji="1" lang="ja-JP" altLang="en-US" dirty="0">
                <a:latin typeface="Meiryo" panose="020B0604030504040204" pitchFamily="34" charset="-128"/>
                <a:ea typeface="Meiryo" panose="020B0604030504040204" pitchFamily="34" charset="-128"/>
              </a:rPr>
              <a:t>子どもを育てている人が隣にいる</a:t>
            </a:r>
            <a:endParaRPr kumimoji="1" lang="en-US" altLang="ja-JP" dirty="0">
              <a:latin typeface="Meiryo" panose="020B0604030504040204" pitchFamily="34" charset="-128"/>
              <a:ea typeface="Meiryo" panose="020B0604030504040204" pitchFamily="34" charset="-128"/>
            </a:endParaRPr>
          </a:p>
          <a:p>
            <a:pPr lvl="1"/>
            <a:r>
              <a:rPr kumimoji="1" lang="ja-JP" altLang="en-US" dirty="0">
                <a:latin typeface="Meiryo" panose="020B0604030504040204" pitchFamily="34" charset="-128"/>
                <a:ea typeface="Meiryo" panose="020B0604030504040204" pitchFamily="34" charset="-128"/>
              </a:rPr>
              <a:t>大人に育てられている</a:t>
            </a:r>
            <a:endParaRPr kumimoji="1" lang="en-US" altLang="ja-JP" dirty="0">
              <a:latin typeface="Meiryo" panose="020B0604030504040204" pitchFamily="34" charset="-128"/>
              <a:ea typeface="Meiryo" panose="020B0604030504040204" pitchFamily="34" charset="-128"/>
            </a:endParaRPr>
          </a:p>
          <a:p>
            <a:r>
              <a:rPr kumimoji="1" lang="ja-JP" altLang="en-US" dirty="0">
                <a:latin typeface="Meiryo" panose="020B0604030504040204" pitchFamily="34" charset="-128"/>
                <a:ea typeface="Meiryo" panose="020B0604030504040204" pitchFamily="34" charset="-128"/>
              </a:rPr>
              <a:t>大人とは認識、理解、認知構造、運動機能、感情・情動などが異なる</a:t>
            </a:r>
            <a:endParaRPr kumimoji="1" lang="en-US" altLang="ja-JP" dirty="0">
              <a:latin typeface="Meiryo" panose="020B0604030504040204" pitchFamily="34" charset="-128"/>
              <a:ea typeface="Meiryo" panose="020B0604030504040204" pitchFamily="34" charset="-128"/>
            </a:endParaRPr>
          </a:p>
          <a:p>
            <a:endParaRPr kumimoji="1" lang="en-US" altLang="ja-JP" dirty="0">
              <a:latin typeface="Meiryo" panose="020B0604030504040204" pitchFamily="34" charset="-128"/>
              <a:ea typeface="Meiryo" panose="020B0604030504040204" pitchFamily="34" charset="-128"/>
            </a:endParaRPr>
          </a:p>
          <a:p>
            <a:pPr marL="0" indent="0">
              <a:buNone/>
            </a:pPr>
            <a:r>
              <a:rPr kumimoji="1" lang="ja-JP" altLang="en-US" b="1" dirty="0">
                <a:latin typeface="Meiryo" panose="020B0604030504040204" pitchFamily="34" charset="-128"/>
                <a:ea typeface="Meiryo" panose="020B0604030504040204" pitchFamily="34" charset="-128"/>
              </a:rPr>
              <a:t>育ちに支援を必要とする場合には</a:t>
            </a:r>
            <a:endParaRPr kumimoji="1" lang="en-US" altLang="ja-JP" b="1" dirty="0">
              <a:latin typeface="Meiryo" panose="020B0604030504040204" pitchFamily="34" charset="-128"/>
              <a:ea typeface="Meiryo" panose="020B0604030504040204" pitchFamily="34" charset="-128"/>
            </a:endParaRPr>
          </a:p>
          <a:p>
            <a:r>
              <a:rPr lang="ja-JP" altLang="en-US" dirty="0">
                <a:latin typeface="Meiryo" panose="020B0604030504040204" pitchFamily="34" charset="-128"/>
                <a:ea typeface="Meiryo" panose="020B0604030504040204" pitchFamily="34" charset="-128"/>
              </a:rPr>
              <a:t>そういった子どもに支援が必要な状況が加わる</a:t>
            </a:r>
            <a:endParaRPr lang="en-US" altLang="ja-JP" dirty="0">
              <a:latin typeface="Meiryo" panose="020B0604030504040204" pitchFamily="34" charset="-128"/>
              <a:ea typeface="Meiryo" panose="020B0604030504040204" pitchFamily="34" charset="-128"/>
            </a:endParaRPr>
          </a:p>
          <a:p>
            <a:r>
              <a:rPr lang="ja-JP" altLang="en-US" dirty="0">
                <a:latin typeface="Meiryo" panose="020B0604030504040204" pitchFamily="34" charset="-128"/>
                <a:ea typeface="Meiryo" panose="020B0604030504040204" pitchFamily="34" charset="-128"/>
              </a:rPr>
              <a:t>大人の障害は、一度システムと機能が成熟・完成したものがダメージを受けるもの。子どもの場合は、これから構築していく。支援が必要な状況とともに育っていく</a:t>
            </a:r>
            <a:endParaRPr lang="en-US" altLang="ja-JP" dirty="0">
              <a:latin typeface="Meiryo" panose="020B0604030504040204" pitchFamily="34" charset="-128"/>
              <a:ea typeface="Meiryo" panose="020B0604030504040204" pitchFamily="34" charset="-128"/>
            </a:endParaRPr>
          </a:p>
          <a:p>
            <a:r>
              <a:rPr lang="ja-JP" altLang="en-US" dirty="0">
                <a:latin typeface="Meiryo" panose="020B0604030504040204" pitchFamily="34" charset="-128"/>
                <a:ea typeface="Meiryo" panose="020B0604030504040204" pitchFamily="34" charset="-128"/>
              </a:rPr>
              <a:t>リ・ハビリテーションによる元の姿への復旧・治療・改善ではない</a:t>
            </a:r>
            <a:endParaRPr lang="en-US" altLang="ja-JP" dirty="0">
              <a:latin typeface="Meiryo" panose="020B0604030504040204" pitchFamily="34" charset="-128"/>
              <a:ea typeface="Meiryo" panose="020B0604030504040204" pitchFamily="34" charset="-128"/>
            </a:endParaRPr>
          </a:p>
          <a:p>
            <a:pPr lvl="1"/>
            <a:r>
              <a:rPr lang="en-US" altLang="ja-JP" dirty="0">
                <a:latin typeface="Meiryo" panose="020B0604030504040204" pitchFamily="34" charset="-128"/>
                <a:ea typeface="Meiryo" panose="020B0604030504040204" pitchFamily="34" charset="-128"/>
              </a:rPr>
              <a:t>habilitation</a:t>
            </a:r>
            <a:r>
              <a:rPr lang="ja-JP" altLang="en-US" dirty="0">
                <a:latin typeface="Meiryo" panose="020B0604030504040204" pitchFamily="34" charset="-128"/>
                <a:ea typeface="Meiryo" panose="020B0604030504040204" pitchFamily="34" charset="-128"/>
              </a:rPr>
              <a:t>の視点</a:t>
            </a:r>
            <a:endParaRPr lang="en-US" altLang="ja-JP" dirty="0">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13</a:t>
            </a:fld>
            <a:endParaRPr kumimoji="1" lang="ja-JP" altLang="en-US"/>
          </a:p>
        </p:txBody>
      </p:sp>
    </p:spTree>
    <p:extLst>
      <p:ext uri="{BB962C8B-B14F-4D97-AF65-F5344CB8AC3E}">
        <p14:creationId xmlns:p14="http://schemas.microsoft.com/office/powerpoint/2010/main" val="2788085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118CE8-7AFB-5240-8037-5879EBA083AA}"/>
              </a:ext>
            </a:extLst>
          </p:cNvPr>
          <p:cNvSpPr>
            <a:spLocks noGrp="1"/>
          </p:cNvSpPr>
          <p:nvPr>
            <p:ph type="title"/>
          </p:nvPr>
        </p:nvSpPr>
        <p:spPr/>
        <p:txBody>
          <a:bodyPr>
            <a:normAutofit/>
          </a:bodyPr>
          <a:lstStyle/>
          <a:p>
            <a:pPr algn="ctr"/>
            <a:r>
              <a:rPr lang="ja-JP" altLang="en-US">
                <a:latin typeface="Meiryo" panose="020B0604030504040204" pitchFamily="34" charset="-128"/>
                <a:ea typeface="Meiryo" panose="020B0604030504040204" pitchFamily="34" charset="-128"/>
              </a:rPr>
              <a:t>特性　があること</a:t>
            </a:r>
            <a:r>
              <a:rPr lang="en-US" altLang="ja-JP" dirty="0">
                <a:latin typeface="Meiryo" panose="020B0604030504040204" pitchFamily="34" charset="-128"/>
                <a:ea typeface="Meiryo" panose="020B0604030504040204" pitchFamily="34" charset="-128"/>
              </a:rPr>
              <a:t/>
            </a:r>
            <a:br>
              <a:rPr lang="en-US" altLang="ja-JP" dirty="0">
                <a:latin typeface="Meiryo" panose="020B0604030504040204" pitchFamily="34" charset="-128"/>
                <a:ea typeface="Meiryo" panose="020B0604030504040204" pitchFamily="34" charset="-128"/>
              </a:rPr>
            </a:br>
            <a:r>
              <a:rPr lang="ja-JP" altLang="en-US">
                <a:latin typeface="Meiryo" panose="020B0604030504040204" pitchFamily="34" charset="-128"/>
                <a:ea typeface="Meiryo" panose="020B0604030504040204" pitchFamily="34" charset="-128"/>
              </a:rPr>
              <a:t>障害　があること</a:t>
            </a:r>
            <a:endParaRPr kumimoji="1" lang="ja-JP" altLang="en-US">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4AB39E64-C1CD-DC4C-892F-64906C53731B}"/>
              </a:ext>
            </a:extLst>
          </p:cNvPr>
          <p:cNvSpPr>
            <a:spLocks noGrp="1"/>
          </p:cNvSpPr>
          <p:nvPr>
            <p:ph idx="1"/>
          </p:nvPr>
        </p:nvSpPr>
        <p:spPr/>
        <p:txBody>
          <a:bodyPr>
            <a:normAutofit fontScale="92500" lnSpcReduction="10000"/>
          </a:bodyPr>
          <a:lstStyle/>
          <a:p>
            <a:pPr marL="0" indent="0" algn="ctr">
              <a:buNone/>
            </a:pPr>
            <a:r>
              <a:rPr lang="ja-JP" altLang="en-US">
                <a:latin typeface="Meiryo" panose="020B0604030504040204" pitchFamily="34" charset="-128"/>
                <a:ea typeface="Meiryo" panose="020B0604030504040204" pitchFamily="34" charset="-128"/>
              </a:rPr>
              <a:t>何らかの特性があること　は、　</a:t>
            </a:r>
            <a:endParaRPr lang="en-US" altLang="ja-JP" dirty="0">
              <a:latin typeface="Meiryo" panose="020B0604030504040204" pitchFamily="34" charset="-128"/>
              <a:ea typeface="Meiryo" panose="020B0604030504040204" pitchFamily="34" charset="-128"/>
            </a:endParaRPr>
          </a:p>
          <a:p>
            <a:pPr marL="0" indent="0" algn="ctr">
              <a:buNone/>
            </a:pPr>
            <a:r>
              <a:rPr lang="ja-JP" altLang="en-US">
                <a:latin typeface="Meiryo" panose="020B0604030504040204" pitchFamily="34" charset="-128"/>
                <a:ea typeface="Meiryo" panose="020B0604030504040204" pitchFamily="34" charset="-128"/>
              </a:rPr>
              <a:t>即　障害があることを意味するか</a:t>
            </a:r>
            <a:endParaRPr lang="en-US" altLang="ja-JP" dirty="0">
              <a:latin typeface="Meiryo" panose="020B0604030504040204" pitchFamily="34" charset="-128"/>
              <a:ea typeface="Meiryo" panose="020B0604030504040204" pitchFamily="34" charset="-128"/>
            </a:endParaRPr>
          </a:p>
          <a:p>
            <a:pPr marL="0" indent="0" algn="ctr">
              <a:buNone/>
            </a:pPr>
            <a:endParaRPr kumimoji="1" lang="en-US" altLang="ja-JP" dirty="0">
              <a:latin typeface="Meiryo" panose="020B0604030504040204" pitchFamily="34" charset="-128"/>
              <a:ea typeface="Meiryo" panose="020B0604030504040204" pitchFamily="34" charset="-128"/>
            </a:endParaRPr>
          </a:p>
          <a:p>
            <a:pPr marL="0" indent="0" algn="ctr">
              <a:buNone/>
            </a:pPr>
            <a:r>
              <a:rPr lang="ja-JP" altLang="en-US">
                <a:latin typeface="Meiryo" panose="020B0604030504040204" pitchFamily="34" charset="-128"/>
                <a:ea typeface="Meiryo" panose="020B0604030504040204" pitchFamily="34" charset="-128"/>
              </a:rPr>
              <a:t>ある診断名をもっていること</a:t>
            </a:r>
            <a:endParaRPr lang="en-US" altLang="ja-JP" dirty="0">
              <a:latin typeface="Meiryo" panose="020B0604030504040204" pitchFamily="34" charset="-128"/>
              <a:ea typeface="Meiryo" panose="020B0604030504040204" pitchFamily="34" charset="-128"/>
            </a:endParaRPr>
          </a:p>
          <a:p>
            <a:pPr marL="0" indent="0" algn="ctr">
              <a:buNone/>
            </a:pPr>
            <a:r>
              <a:rPr lang="ja-JP" altLang="en-US">
                <a:latin typeface="Meiryo" panose="020B0604030504040204" pitchFamily="34" charset="-128"/>
                <a:ea typeface="Meiryo" panose="020B0604030504040204" pitchFamily="34" charset="-128"/>
              </a:rPr>
              <a:t>その影響が、生活の中に、どのように生じているか</a:t>
            </a:r>
            <a:endParaRPr lang="en-US" altLang="ja-JP" dirty="0">
              <a:latin typeface="Meiryo" panose="020B0604030504040204" pitchFamily="34" charset="-128"/>
              <a:ea typeface="Meiryo" panose="020B0604030504040204" pitchFamily="34" charset="-128"/>
            </a:endParaRPr>
          </a:p>
          <a:p>
            <a:pPr marL="0" indent="0" algn="ctr">
              <a:buNone/>
            </a:pPr>
            <a:r>
              <a:rPr lang="ja-JP" altLang="en-US">
                <a:latin typeface="Meiryo" panose="020B0604030504040204" pitchFamily="34" charset="-128"/>
                <a:ea typeface="Meiryo" panose="020B0604030504040204" pitchFamily="34" charset="-128"/>
              </a:rPr>
              <a:t>その影響が、発達に対して、どのように生じているか</a:t>
            </a:r>
            <a:endParaRPr lang="en-US" altLang="ja-JP" dirty="0">
              <a:latin typeface="Meiryo" panose="020B0604030504040204" pitchFamily="34" charset="-128"/>
              <a:ea typeface="Meiryo" panose="020B0604030504040204" pitchFamily="34" charset="-128"/>
            </a:endParaRPr>
          </a:p>
          <a:p>
            <a:pPr marL="0" indent="0" algn="ctr">
              <a:buNone/>
            </a:pPr>
            <a:endParaRPr lang="en-US" altLang="ja-JP" dirty="0">
              <a:latin typeface="Meiryo" panose="020B0604030504040204" pitchFamily="34" charset="-128"/>
              <a:ea typeface="Meiryo" panose="020B0604030504040204" pitchFamily="34" charset="-128"/>
            </a:endParaRPr>
          </a:p>
          <a:p>
            <a:pPr marL="0" indent="0" algn="ctr">
              <a:buNone/>
            </a:pPr>
            <a:r>
              <a:rPr lang="ja-JP" altLang="en-US">
                <a:latin typeface="Meiryo" panose="020B0604030504040204" pitchFamily="34" charset="-128"/>
                <a:ea typeface="Meiryo" panose="020B0604030504040204" pitchFamily="34" charset="-128"/>
              </a:rPr>
              <a:t>→</a:t>
            </a:r>
            <a:r>
              <a:rPr lang="ja-JP" altLang="en-US">
                <a:solidFill>
                  <a:srgbClr val="0070C0"/>
                </a:solidFill>
                <a:latin typeface="Meiryo" panose="020B0604030504040204" pitchFamily="34" charset="-128"/>
                <a:ea typeface="Meiryo" panose="020B0604030504040204" pitchFamily="34" charset="-128"/>
              </a:rPr>
              <a:t>生活や発達の何が阻害・障害されているのかを考えることが、発達支援のスタート</a:t>
            </a:r>
            <a:endParaRPr lang="en-US" altLang="ja-JP" dirty="0">
              <a:solidFill>
                <a:srgbClr val="0070C0"/>
              </a:solidFill>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14</a:t>
            </a:fld>
            <a:endParaRPr kumimoji="1" lang="ja-JP" altLang="en-US"/>
          </a:p>
        </p:txBody>
      </p:sp>
    </p:spTree>
    <p:extLst>
      <p:ext uri="{BB962C8B-B14F-4D97-AF65-F5344CB8AC3E}">
        <p14:creationId xmlns:p14="http://schemas.microsoft.com/office/powerpoint/2010/main" val="642461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FFB566-830A-764E-ADAB-4758310C3235}"/>
              </a:ext>
            </a:extLst>
          </p:cNvPr>
          <p:cNvSpPr>
            <a:spLocks noGrp="1"/>
          </p:cNvSpPr>
          <p:nvPr>
            <p:ph type="title"/>
          </p:nvPr>
        </p:nvSpPr>
        <p:spPr/>
        <p:txBody>
          <a:bodyPr>
            <a:normAutofit fontScale="90000"/>
          </a:bodyPr>
          <a:lstStyle/>
          <a:p>
            <a:r>
              <a:rPr kumimoji="1" lang="ja-JP" altLang="en-US">
                <a:latin typeface="Meiryo" panose="020B0604030504040204" pitchFamily="34" charset="-128"/>
                <a:ea typeface="Meiryo" panose="020B0604030504040204" pitchFamily="34" charset="-128"/>
              </a:rPr>
              <a:t>発達を理解する</a:t>
            </a:r>
            <a:r>
              <a:rPr kumimoji="1" lang="en-US" altLang="ja-JP" dirty="0">
                <a:latin typeface="Meiryo" panose="020B0604030504040204" pitchFamily="34" charset="-128"/>
                <a:ea typeface="Meiryo" panose="020B0604030504040204" pitchFamily="34" charset="-128"/>
              </a:rPr>
              <a:t/>
            </a:r>
            <a:br>
              <a:rPr kumimoji="1" lang="en-US" altLang="ja-JP" dirty="0">
                <a:latin typeface="Meiryo" panose="020B0604030504040204" pitchFamily="34" charset="-128"/>
                <a:ea typeface="Meiryo" panose="020B0604030504040204" pitchFamily="34" charset="-128"/>
              </a:rPr>
            </a:br>
            <a:r>
              <a:rPr kumimoji="1" lang="ja-JP" altLang="en-US">
                <a:latin typeface="Meiryo" panose="020B0604030504040204" pitchFamily="34" charset="-128"/>
                <a:ea typeface="Meiryo" panose="020B0604030504040204" pitchFamily="34" charset="-128"/>
              </a:rPr>
              <a:t>疾患を理解する、障害を理解する</a:t>
            </a:r>
          </a:p>
        </p:txBody>
      </p:sp>
      <p:sp>
        <p:nvSpPr>
          <p:cNvPr id="3" name="コンテンツ プレースホルダー 2">
            <a:extLst>
              <a:ext uri="{FF2B5EF4-FFF2-40B4-BE49-F238E27FC236}">
                <a16:creationId xmlns:a16="http://schemas.microsoft.com/office/drawing/2014/main" id="{BAAFBF64-259A-EB47-8AD7-E68BA08191CF}"/>
              </a:ext>
            </a:extLst>
          </p:cNvPr>
          <p:cNvSpPr>
            <a:spLocks noGrp="1"/>
          </p:cNvSpPr>
          <p:nvPr>
            <p:ph idx="1"/>
          </p:nvPr>
        </p:nvSpPr>
        <p:spPr/>
        <p:txBody>
          <a:bodyPr>
            <a:normAutofit fontScale="92500" lnSpcReduction="10000"/>
          </a:bodyPr>
          <a:lstStyle/>
          <a:p>
            <a:r>
              <a:rPr kumimoji="1" lang="ja-JP" altLang="en-US">
                <a:latin typeface="Meiryo" panose="020B0604030504040204" pitchFamily="34" charset="-128"/>
                <a:ea typeface="Meiryo" panose="020B0604030504040204" pitchFamily="34" charset="-128"/>
              </a:rPr>
              <a:t>障害・疾患を知識として</a:t>
            </a:r>
            <a:r>
              <a:rPr lang="ja-JP" altLang="en-US">
                <a:latin typeface="Meiryo" panose="020B0604030504040204" pitchFamily="34" charset="-128"/>
                <a:ea typeface="Meiryo" panose="020B0604030504040204" pitchFamily="34" charset="-128"/>
              </a:rPr>
              <a:t>把握・理解するだけでなく</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その子の育ちの中で、生活の中で、これまで何が障害されてきたのか、今何が障害されているのか、今後何が障害されうるのか、を理解する</a:t>
            </a:r>
            <a:endParaRPr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発達的視点に立って理解する</a:t>
            </a:r>
            <a:endParaRPr kumimoji="1"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特徴や特性があることは、障害があること、支援を必要とすることを意味するわけではない</a:t>
            </a:r>
          </a:p>
          <a:p>
            <a:r>
              <a:rPr lang="ja-JP" altLang="en-US">
                <a:latin typeface="Meiryo" panose="020B0604030504040204" pitchFamily="34" charset="-128"/>
                <a:ea typeface="Meiryo" panose="020B0604030504040204" pitchFamily="34" charset="-128"/>
              </a:rPr>
              <a:t>特徴や特性をなくすことや特徴や特性を平均化することを、めざすことが発達支援ではない</a:t>
            </a:r>
          </a:p>
          <a:p>
            <a:endParaRPr lang="ja-JP" altLang="en-US">
              <a:latin typeface="Meiryo" panose="020B0604030504040204" pitchFamily="34" charset="-128"/>
              <a:ea typeface="Meiryo" panose="020B0604030504040204" pitchFamily="34" charset="-128"/>
            </a:endParaRPr>
          </a:p>
          <a:p>
            <a:endParaRPr lang="ja-JP" altLang="en-US">
              <a:latin typeface="Meiryo" panose="020B0604030504040204" pitchFamily="34" charset="-128"/>
              <a:ea typeface="Meiryo" panose="020B0604030504040204" pitchFamily="34" charset="-128"/>
            </a:endParaRPr>
          </a:p>
          <a:p>
            <a:endParaRPr kumimoji="1"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15</a:t>
            </a:fld>
            <a:endParaRPr kumimoji="1" lang="ja-JP" altLang="en-US"/>
          </a:p>
        </p:txBody>
      </p:sp>
    </p:spTree>
    <p:extLst>
      <p:ext uri="{BB962C8B-B14F-4D97-AF65-F5344CB8AC3E}">
        <p14:creationId xmlns:p14="http://schemas.microsoft.com/office/powerpoint/2010/main" val="3290520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AC9162-C479-2B4F-BF1A-EE70A0A0A95E}"/>
              </a:ext>
            </a:extLst>
          </p:cNvPr>
          <p:cNvSpPr>
            <a:spLocks noGrp="1"/>
          </p:cNvSpPr>
          <p:nvPr>
            <p:ph type="title"/>
          </p:nvPr>
        </p:nvSpPr>
        <p:spPr>
          <a:xfrm>
            <a:off x="1501902" y="1803654"/>
            <a:ext cx="6179058" cy="2338578"/>
          </a:xfrm>
        </p:spPr>
        <p:txBody>
          <a:bodyPr vert="horz" lIns="68580" tIns="34290" rIns="68580" bIns="34290" rtlCol="0" anchor="b">
            <a:normAutofit/>
          </a:bodyPr>
          <a:lstStyle/>
          <a:p>
            <a:r>
              <a:rPr lang="ja-JP" altLang="en-US" sz="5100" dirty="0">
                <a:latin typeface="メイリオ" panose="020B0604030504040204" pitchFamily="50" charset="-128"/>
                <a:ea typeface="メイリオ" panose="020B0604030504040204" pitchFamily="50" charset="-128"/>
              </a:rPr>
              <a:t>発達的視点を持った</a:t>
            </a:r>
            <a:r>
              <a:rPr lang="en-US" altLang="ja-JP" sz="5100" dirty="0">
                <a:latin typeface="メイリオ" panose="020B0604030504040204" pitchFamily="50" charset="-128"/>
                <a:ea typeface="メイリオ" panose="020B0604030504040204" pitchFamily="50" charset="-128"/>
              </a:rPr>
              <a:t/>
            </a:r>
            <a:br>
              <a:rPr lang="en-US" altLang="ja-JP" sz="5100" dirty="0">
                <a:latin typeface="メイリオ" panose="020B0604030504040204" pitchFamily="50" charset="-128"/>
                <a:ea typeface="メイリオ" panose="020B0604030504040204" pitchFamily="50" charset="-128"/>
              </a:rPr>
            </a:br>
            <a:r>
              <a:rPr lang="ja-JP" altLang="en-US" sz="5100" dirty="0">
                <a:latin typeface="メイリオ" panose="020B0604030504040204" pitchFamily="50" charset="-128"/>
                <a:ea typeface="メイリオ" panose="020B0604030504040204" pitchFamily="50" charset="-128"/>
              </a:rPr>
              <a:t>子ども理解</a:t>
            </a:r>
          </a:p>
        </p:txBody>
      </p:sp>
      <p:sp>
        <p:nvSpPr>
          <p:cNvPr id="4" name="テキスト プレースホルダー 3">
            <a:extLst>
              <a:ext uri="{FF2B5EF4-FFF2-40B4-BE49-F238E27FC236}">
                <a16:creationId xmlns:a16="http://schemas.microsoft.com/office/drawing/2014/main" id="{AC583CC0-1DFC-A245-9A12-57251BF44B49}"/>
              </a:ext>
            </a:extLst>
          </p:cNvPr>
          <p:cNvSpPr>
            <a:spLocks noGrp="1"/>
          </p:cNvSpPr>
          <p:nvPr>
            <p:ph type="body" idx="1"/>
          </p:nvPr>
        </p:nvSpPr>
        <p:spPr>
          <a:xfrm>
            <a:off x="1501902" y="4279392"/>
            <a:ext cx="6179058" cy="918972"/>
          </a:xfrm>
        </p:spPr>
        <p:txBody>
          <a:bodyPr vert="horz" lIns="68580" tIns="34290" rIns="68580" bIns="34290" rtlCol="0">
            <a:normAutofit/>
          </a:bodyPr>
          <a:lstStyle/>
          <a:p>
            <a:endParaRPr lang="en-US" altLang="ja-JP">
              <a:solidFill>
                <a:schemeClr val="tx1"/>
              </a:solidFill>
            </a:endParaRPr>
          </a:p>
        </p:txBody>
      </p:sp>
      <p:sp>
        <p:nvSpPr>
          <p:cNvPr id="3" name="スライド番号プレースホルダー 2"/>
          <p:cNvSpPr>
            <a:spLocks noGrp="1"/>
          </p:cNvSpPr>
          <p:nvPr>
            <p:ph type="sldNum" sz="quarter" idx="12"/>
          </p:nvPr>
        </p:nvSpPr>
        <p:spPr/>
        <p:txBody>
          <a:bodyPr/>
          <a:lstStyle/>
          <a:p>
            <a:fld id="{A07EE786-56F2-4A4C-AF19-34F6DFFF41E5}" type="slidenum">
              <a:rPr kumimoji="1" lang="ja-JP" altLang="en-US" smtClean="0"/>
              <a:t>16</a:t>
            </a:fld>
            <a:endParaRPr kumimoji="1" lang="ja-JP" altLang="en-US"/>
          </a:p>
        </p:txBody>
      </p:sp>
    </p:spTree>
    <p:extLst>
      <p:ext uri="{BB962C8B-B14F-4D97-AF65-F5344CB8AC3E}">
        <p14:creationId xmlns:p14="http://schemas.microsoft.com/office/powerpoint/2010/main" val="13718249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E0524F-5FB2-654F-AE21-C36F0C0393EA}"/>
              </a:ext>
            </a:extLst>
          </p:cNvPr>
          <p:cNvSpPr>
            <a:spLocks noGrp="1"/>
          </p:cNvSpPr>
          <p:nvPr>
            <p:ph type="title"/>
          </p:nvPr>
        </p:nvSpPr>
        <p:spPr/>
        <p:txBody>
          <a:bodyPr/>
          <a:lstStyle/>
          <a:p>
            <a:r>
              <a:rPr kumimoji="1" lang="ja-JP" altLang="en-US">
                <a:latin typeface="Meiryo" panose="020B0604030504040204" pitchFamily="34" charset="-128"/>
                <a:ea typeface="Meiryo" panose="020B0604030504040204" pitchFamily="34" charset="-128"/>
              </a:rPr>
              <a:t>発達的視点</a:t>
            </a:r>
          </a:p>
        </p:txBody>
      </p:sp>
      <p:sp>
        <p:nvSpPr>
          <p:cNvPr id="3" name="コンテンツ プレースホルダー 2">
            <a:extLst>
              <a:ext uri="{FF2B5EF4-FFF2-40B4-BE49-F238E27FC236}">
                <a16:creationId xmlns:a16="http://schemas.microsoft.com/office/drawing/2014/main" id="{E1561C0D-C3F0-3A41-9AA7-D31E8AEEF332}"/>
              </a:ext>
            </a:extLst>
          </p:cNvPr>
          <p:cNvSpPr>
            <a:spLocks noGrp="1"/>
          </p:cNvSpPr>
          <p:nvPr>
            <p:ph idx="1"/>
          </p:nvPr>
        </p:nvSpPr>
        <p:spPr/>
        <p:txBody>
          <a:bodyPr>
            <a:normAutofit lnSpcReduction="10000"/>
          </a:bodyPr>
          <a:lstStyle/>
          <a:p>
            <a:r>
              <a:rPr kumimoji="1" lang="ja-JP" altLang="en-US">
                <a:latin typeface="Meiryo" panose="020B0604030504040204" pitchFamily="34" charset="-128"/>
                <a:ea typeface="Meiryo" panose="020B0604030504040204" pitchFamily="34" charset="-128"/>
              </a:rPr>
              <a:t>発達的視点：</a:t>
            </a:r>
            <a:r>
              <a:rPr lang="ja-JP" altLang="en-US">
                <a:latin typeface="Meiryo" panose="020B0604030504040204" pitchFamily="34" charset="-128"/>
                <a:ea typeface="Meiryo" panose="020B0604030504040204" pitchFamily="34" charset="-128"/>
              </a:rPr>
              <a:t>宇佐川浩：障害児の発達臨床とその課題，学苑社</a:t>
            </a:r>
            <a:endParaRPr kumimoji="1" lang="en-US" altLang="ja-JP" dirty="0">
              <a:latin typeface="Meiryo" panose="020B0604030504040204" pitchFamily="34" charset="-128"/>
              <a:ea typeface="Meiryo" panose="020B0604030504040204" pitchFamily="34" charset="-128"/>
            </a:endParaRPr>
          </a:p>
          <a:p>
            <a:pPr lvl="1"/>
            <a:r>
              <a:rPr kumimoji="1" lang="ja-JP" altLang="en-US">
                <a:latin typeface="Meiryo" panose="020B0604030504040204" pitchFamily="34" charset="-128"/>
                <a:ea typeface="Meiryo" panose="020B0604030504040204" pitchFamily="34" charset="-128"/>
              </a:rPr>
              <a:t>発達の全体性</a:t>
            </a:r>
            <a:endParaRPr kumimoji="1"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発達の構造性</a:t>
            </a:r>
            <a:endParaRPr lang="en-US" altLang="ja-JP" dirty="0">
              <a:latin typeface="Meiryo" panose="020B0604030504040204" pitchFamily="34" charset="-128"/>
              <a:ea typeface="Meiryo" panose="020B0604030504040204" pitchFamily="34" charset="-128"/>
            </a:endParaRPr>
          </a:p>
          <a:p>
            <a:pPr lvl="1"/>
            <a:r>
              <a:rPr kumimoji="1" lang="ja-JP" altLang="en-US">
                <a:latin typeface="Meiryo" panose="020B0604030504040204" pitchFamily="34" charset="-128"/>
                <a:ea typeface="Meiryo" panose="020B0604030504040204" pitchFamily="34" charset="-128"/>
              </a:rPr>
              <a:t>発達の意味性</a:t>
            </a:r>
            <a:endParaRPr kumimoji="1" lang="en-US" altLang="ja-JP" dirty="0">
              <a:latin typeface="Meiryo" panose="020B0604030504040204" pitchFamily="34" charset="-128"/>
              <a:ea typeface="Meiryo" panose="020B0604030504040204" pitchFamily="34" charset="-128"/>
            </a:endParaRPr>
          </a:p>
          <a:p>
            <a:pPr lvl="1"/>
            <a:r>
              <a:rPr kumimoji="1" lang="ja-JP" altLang="en-US">
                <a:latin typeface="Meiryo" panose="020B0604030504040204" pitchFamily="34" charset="-128"/>
                <a:ea typeface="Meiryo" panose="020B0604030504040204" pitchFamily="34" charset="-128"/>
              </a:rPr>
              <a:t>発達の可能性</a:t>
            </a:r>
            <a:endParaRPr kumimoji="1" lang="en-US" altLang="ja-JP" dirty="0">
              <a:latin typeface="Meiryo" panose="020B0604030504040204" pitchFamily="34" charset="-128"/>
              <a:ea typeface="Meiryo" panose="020B0604030504040204" pitchFamily="34" charset="-128"/>
            </a:endParaRPr>
          </a:p>
          <a:p>
            <a:pPr lvl="1"/>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時間軸</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ここまでどう変化してきたのか</a:t>
            </a:r>
            <a:endParaRPr lang="en-US" altLang="ja-JP" dirty="0">
              <a:latin typeface="Meiryo" panose="020B0604030504040204" pitchFamily="34" charset="-128"/>
              <a:ea typeface="Meiryo" panose="020B0604030504040204" pitchFamily="34" charset="-128"/>
            </a:endParaRPr>
          </a:p>
          <a:p>
            <a:pPr lvl="1"/>
            <a:r>
              <a:rPr kumimoji="1" lang="ja-JP" altLang="en-US">
                <a:latin typeface="Meiryo" panose="020B0604030504040204" pitchFamily="34" charset="-128"/>
                <a:ea typeface="Meiryo" panose="020B0604030504040204" pitchFamily="34" charset="-128"/>
              </a:rPr>
              <a:t>この先、どう変化していくのか</a:t>
            </a:r>
            <a:endParaRPr kumimoji="1"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そこへの影響力</a:t>
            </a:r>
            <a:endParaRPr kumimoji="1" lang="en-US" altLang="ja-JP" dirty="0">
              <a:latin typeface="Meiryo" panose="020B0604030504040204" pitchFamily="34" charset="-128"/>
              <a:ea typeface="Meiryo" panose="020B0604030504040204" pitchFamily="34" charset="-128"/>
            </a:endParaRPr>
          </a:p>
        </p:txBody>
      </p:sp>
      <p:sp>
        <p:nvSpPr>
          <p:cNvPr id="6" name="四角形: 角を丸くする 5">
            <a:extLst>
              <a:ext uri="{FF2B5EF4-FFF2-40B4-BE49-F238E27FC236}">
                <a16:creationId xmlns:a16="http://schemas.microsoft.com/office/drawing/2014/main" id="{C3640A4B-C14F-20CF-8107-10D44C57C1D1}"/>
              </a:ext>
            </a:extLst>
          </p:cNvPr>
          <p:cNvSpPr/>
          <p:nvPr/>
        </p:nvSpPr>
        <p:spPr>
          <a:xfrm>
            <a:off x="6643687" y="4398169"/>
            <a:ext cx="2185988" cy="132016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350" dirty="0"/>
              <a:t>発達的視点について他にわかりやすい資料があれば活用ください</a:t>
            </a: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17</a:t>
            </a:fld>
            <a:endParaRPr kumimoji="1" lang="ja-JP" altLang="en-US"/>
          </a:p>
        </p:txBody>
      </p:sp>
    </p:spTree>
    <p:extLst>
      <p:ext uri="{BB962C8B-B14F-4D97-AF65-F5344CB8AC3E}">
        <p14:creationId xmlns:p14="http://schemas.microsoft.com/office/powerpoint/2010/main" val="353133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AED65-57FF-44E9-898A-0347F5DADA04}"/>
              </a:ext>
            </a:extLst>
          </p:cNvPr>
          <p:cNvSpPr>
            <a:spLocks noGrp="1"/>
          </p:cNvSpPr>
          <p:nvPr>
            <p:ph type="title"/>
          </p:nvPr>
        </p:nvSpPr>
        <p:spPr/>
        <p:txBody>
          <a:bodyPr>
            <a:noAutofit/>
          </a:bodyPr>
          <a:lstStyle/>
          <a:p>
            <a:r>
              <a:rPr lang="ja-JP" altLang="en-US" sz="2700" dirty="0">
                <a:latin typeface="メイリオ" panose="020B0604030504040204" pitchFamily="50" charset="-128"/>
                <a:ea typeface="メイリオ" panose="020B0604030504040204" pitchFamily="50" charset="-128"/>
              </a:rPr>
              <a:t>適切な支援計画 と 計画に基づく支援提供のためには</a:t>
            </a:r>
            <a:r>
              <a:rPr lang="en-US" altLang="ja-JP" sz="2700" dirty="0">
                <a:latin typeface="メイリオ" panose="020B0604030504040204" pitchFamily="50" charset="-128"/>
                <a:ea typeface="メイリオ" panose="020B0604030504040204" pitchFamily="50" charset="-128"/>
              </a:rPr>
              <a:t/>
            </a:r>
            <a:br>
              <a:rPr lang="en-US" altLang="ja-JP" sz="2700" dirty="0">
                <a:latin typeface="メイリオ" panose="020B0604030504040204" pitchFamily="50" charset="-128"/>
                <a:ea typeface="メイリオ" panose="020B0604030504040204" pitchFamily="50" charset="-128"/>
              </a:rPr>
            </a:br>
            <a:r>
              <a:rPr lang="ja-JP" altLang="en-US" sz="2700" dirty="0">
                <a:latin typeface="メイリオ" panose="020B0604030504040204" pitchFamily="50" charset="-128"/>
                <a:ea typeface="メイリオ" panose="020B0604030504040204" pitchFamily="50" charset="-128"/>
              </a:rPr>
              <a:t>適切な実態把握から</a:t>
            </a:r>
          </a:p>
        </p:txBody>
      </p:sp>
      <p:sp>
        <p:nvSpPr>
          <p:cNvPr id="3" name="コンテンツ プレースホルダー 2">
            <a:extLst>
              <a:ext uri="{FF2B5EF4-FFF2-40B4-BE49-F238E27FC236}">
                <a16:creationId xmlns:a16="http://schemas.microsoft.com/office/drawing/2014/main" id="{61747E42-DA76-4C76-9FC3-D33925CBAE03}"/>
              </a:ext>
            </a:extLst>
          </p:cNvPr>
          <p:cNvSpPr>
            <a:spLocks noGrp="1"/>
          </p:cNvSpPr>
          <p:nvPr>
            <p:ph idx="1"/>
          </p:nvPr>
        </p:nvSpPr>
        <p:spPr/>
        <p:txBody>
          <a:bodyPr>
            <a:normAutofit fontScale="92500" lnSpcReduction="10000"/>
          </a:bodyPr>
          <a:lstStyle/>
          <a:p>
            <a:r>
              <a:rPr lang="ja-JP" altLang="en-US" dirty="0">
                <a:latin typeface="メイリオ" panose="020B0604030504040204" pitchFamily="50" charset="-128"/>
                <a:ea typeface="メイリオ" panose="020B0604030504040204" pitchFamily="50" charset="-128"/>
              </a:rPr>
              <a:t>実態把握を進めるために、さまざまなアセスメントツールが開発されている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実際には、それぞれの施設において、対象としている子どもの状態像や年齢、施設において担っている役割に応じて用意されるべきものであるべき。それぞれの施設で大事にしている内容に応じた情報収集・実態把握のための取り組みが期待され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アセスメントにはフォーマルアセスメントとインフォーマルアセスメントがある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一定の観点で、一定のフォーマットに落とし込まれているものだと便利である</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18</a:t>
            </a:fld>
            <a:endParaRPr kumimoji="1" lang="ja-JP" altLang="en-US"/>
          </a:p>
        </p:txBody>
      </p:sp>
    </p:spTree>
    <p:extLst>
      <p:ext uri="{BB962C8B-B14F-4D97-AF65-F5344CB8AC3E}">
        <p14:creationId xmlns:p14="http://schemas.microsoft.com/office/powerpoint/2010/main" val="617573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緑と乾燥した大地">
            <a:extLst>
              <a:ext uri="{FF2B5EF4-FFF2-40B4-BE49-F238E27FC236}">
                <a16:creationId xmlns:a16="http://schemas.microsoft.com/office/drawing/2014/main" id="{60D4ED48-7004-477E-A25E-42D7D285F9D4}"/>
              </a:ext>
            </a:extLst>
          </p:cNvPr>
          <p:cNvPicPr>
            <a:picLocks noChangeAspect="1"/>
          </p:cNvPicPr>
          <p:nvPr/>
        </p:nvPicPr>
        <p:blipFill rotWithShape="1">
          <a:blip r:embed="rId2"/>
          <a:srcRect l="3160" r="10616" b="-1"/>
          <a:stretch/>
        </p:blipFill>
        <p:spPr>
          <a:xfrm>
            <a:off x="-2285" y="857257"/>
            <a:ext cx="9143999" cy="5143493"/>
          </a:xfrm>
          <a:prstGeom prst="rect">
            <a:avLst/>
          </a:prstGeom>
        </p:spPr>
      </p:pic>
      <p:sp>
        <p:nvSpPr>
          <p:cNvPr id="2" name="タイトル 1">
            <a:extLst>
              <a:ext uri="{FF2B5EF4-FFF2-40B4-BE49-F238E27FC236}">
                <a16:creationId xmlns:a16="http://schemas.microsoft.com/office/drawing/2014/main" id="{B52362F7-6C36-9D4E-9005-E675E7EC4B26}"/>
              </a:ext>
            </a:extLst>
          </p:cNvPr>
          <p:cNvSpPr>
            <a:spLocks noGrp="1"/>
          </p:cNvSpPr>
          <p:nvPr>
            <p:ph type="title"/>
          </p:nvPr>
        </p:nvSpPr>
        <p:spPr>
          <a:xfrm>
            <a:off x="822960" y="1101412"/>
            <a:ext cx="7543800" cy="2681084"/>
          </a:xfrm>
          <a:effectLst>
            <a:outerShdw blurRad="50800" dist="38100" dir="2700000" algn="tl" rotWithShape="0">
              <a:prstClr val="black">
                <a:alpha val="40000"/>
              </a:prstClr>
            </a:outerShdw>
          </a:effectLst>
        </p:spPr>
        <p:txBody>
          <a:bodyPr vert="horz" lIns="68580" tIns="34290" rIns="68580" bIns="34290" rtlCol="0" anchor="b">
            <a:normAutofit/>
          </a:bodyPr>
          <a:lstStyle/>
          <a:p>
            <a:pPr algn="ctr"/>
            <a:r>
              <a:rPr lang="ja-JP" altLang="en-US" sz="3900" dirty="0">
                <a:solidFill>
                  <a:srgbClr val="FFFFFF"/>
                </a:solidFill>
                <a:latin typeface="メイリオ" panose="020B0604030504040204" pitchFamily="50" charset="-128"/>
                <a:ea typeface="メイリオ" panose="020B0604030504040204" pitchFamily="50" charset="-128"/>
              </a:rPr>
              <a:t>環境との相互作用に基づく</a:t>
            </a:r>
            <a:r>
              <a:rPr lang="en-US" altLang="ja-JP" sz="3900" dirty="0">
                <a:solidFill>
                  <a:srgbClr val="FFFFFF"/>
                </a:solidFill>
                <a:latin typeface="メイリオ" panose="020B0604030504040204" pitchFamily="50" charset="-128"/>
                <a:ea typeface="メイリオ" panose="020B0604030504040204" pitchFamily="50" charset="-128"/>
              </a:rPr>
              <a:t/>
            </a:r>
            <a:br>
              <a:rPr lang="en-US" altLang="ja-JP" sz="3900" dirty="0">
                <a:solidFill>
                  <a:srgbClr val="FFFFFF"/>
                </a:solidFill>
                <a:latin typeface="メイリオ" panose="020B0604030504040204" pitchFamily="50" charset="-128"/>
                <a:ea typeface="メイリオ" panose="020B0604030504040204" pitchFamily="50" charset="-128"/>
              </a:rPr>
            </a:br>
            <a:r>
              <a:rPr lang="ja-JP" altLang="en-US" sz="3900" dirty="0">
                <a:solidFill>
                  <a:srgbClr val="FFFFFF"/>
                </a:solidFill>
                <a:latin typeface="メイリオ" panose="020B0604030504040204" pitchFamily="50" charset="-128"/>
                <a:ea typeface="メイリオ" panose="020B0604030504040204" pitchFamily="50" charset="-128"/>
              </a:rPr>
              <a:t>行動理解</a:t>
            </a:r>
          </a:p>
        </p:txBody>
      </p:sp>
      <p:sp>
        <p:nvSpPr>
          <p:cNvPr id="3" name="テキスト プレースホルダー 2">
            <a:extLst>
              <a:ext uri="{FF2B5EF4-FFF2-40B4-BE49-F238E27FC236}">
                <a16:creationId xmlns:a16="http://schemas.microsoft.com/office/drawing/2014/main" id="{233DF1B9-5CFE-154B-AA2B-9F179A139E00}"/>
              </a:ext>
            </a:extLst>
          </p:cNvPr>
          <p:cNvSpPr>
            <a:spLocks noGrp="1"/>
          </p:cNvSpPr>
          <p:nvPr>
            <p:ph type="body" idx="1"/>
          </p:nvPr>
        </p:nvSpPr>
        <p:spPr>
          <a:xfrm>
            <a:off x="825038" y="3911283"/>
            <a:ext cx="7543800" cy="962030"/>
          </a:xfrm>
          <a:effectLst>
            <a:outerShdw blurRad="50800" dist="38100" dir="2700000" algn="tl" rotWithShape="0">
              <a:prstClr val="black">
                <a:alpha val="40000"/>
              </a:prstClr>
            </a:outerShdw>
          </a:effectLst>
        </p:spPr>
        <p:txBody>
          <a:bodyPr vert="horz" lIns="68580" tIns="34290" rIns="68580" bIns="34290" rtlCol="0">
            <a:normAutofit/>
          </a:bodyPr>
          <a:lstStyle/>
          <a:p>
            <a:pPr algn="ctr"/>
            <a:endParaRPr lang="en-US" altLang="ja-JP">
              <a:solidFill>
                <a:srgbClr val="FFFFFF"/>
              </a:solidFill>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19</a:t>
            </a:fld>
            <a:endParaRPr kumimoji="1" lang="ja-JP" altLang="en-US"/>
          </a:p>
        </p:txBody>
      </p:sp>
    </p:spTree>
    <p:extLst>
      <p:ext uri="{BB962C8B-B14F-4D97-AF65-F5344CB8AC3E}">
        <p14:creationId xmlns:p14="http://schemas.microsoft.com/office/powerpoint/2010/main" val="3478208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534081-4AD9-DC3E-5B66-3015203EA329}"/>
              </a:ext>
            </a:extLst>
          </p:cNvPr>
          <p:cNvSpPr>
            <a:spLocks noGrp="1"/>
          </p:cNvSpPr>
          <p:nvPr>
            <p:ph type="title"/>
          </p:nvPr>
        </p:nvSpPr>
        <p:spPr>
          <a:xfrm>
            <a:off x="457200" y="517281"/>
            <a:ext cx="8229600" cy="1316465"/>
          </a:xfrm>
        </p:spPr>
        <p:txBody>
          <a:bodyPr/>
          <a:lstStyle/>
          <a:p>
            <a:r>
              <a:rPr lang="ja-JP" altLang="en-US" sz="1662" dirty="0"/>
              <a:t>標準プログラムにおける</a:t>
            </a:r>
            <a:r>
              <a:rPr lang="en-US" altLang="ja-JP" dirty="0"/>
              <a:t/>
            </a:r>
            <a:br>
              <a:rPr lang="en-US" altLang="ja-JP" dirty="0"/>
            </a:br>
            <a:r>
              <a:rPr kumimoji="1" lang="ja-JP" altLang="en-US" dirty="0"/>
              <a:t>獲得目標</a:t>
            </a:r>
          </a:p>
        </p:txBody>
      </p:sp>
      <p:sp>
        <p:nvSpPr>
          <p:cNvPr id="3" name="コンテンツ プレースホルダー 2">
            <a:extLst>
              <a:ext uri="{FF2B5EF4-FFF2-40B4-BE49-F238E27FC236}">
                <a16:creationId xmlns:a16="http://schemas.microsoft.com/office/drawing/2014/main" id="{F8976271-5916-8E7F-2856-132680D68E55}"/>
              </a:ext>
            </a:extLst>
          </p:cNvPr>
          <p:cNvSpPr>
            <a:spLocks noGrp="1"/>
          </p:cNvSpPr>
          <p:nvPr>
            <p:ph idx="1"/>
          </p:nvPr>
        </p:nvSpPr>
        <p:spPr>
          <a:xfrm>
            <a:off x="457200" y="1900215"/>
            <a:ext cx="8229600" cy="1196441"/>
          </a:xfrm>
        </p:spPr>
        <p:txBody>
          <a:bodyPr>
            <a:normAutofit/>
          </a:bodyPr>
          <a:lstStyle/>
          <a:p>
            <a:pPr marL="0" indent="0">
              <a:buNone/>
            </a:pPr>
            <a:r>
              <a:rPr kumimoji="1" lang="ja-JP" altLang="en-US" dirty="0"/>
              <a:t>発達支援の重要性について理解する（</a:t>
            </a:r>
            <a:r>
              <a:rPr kumimoji="1" lang="en-US" altLang="ja-JP" dirty="0"/>
              <a:t>90</a:t>
            </a:r>
            <a:r>
              <a:rPr kumimoji="1" lang="ja-JP" altLang="en-US" dirty="0"/>
              <a:t>分）</a:t>
            </a:r>
          </a:p>
        </p:txBody>
      </p:sp>
      <p:sp>
        <p:nvSpPr>
          <p:cNvPr id="4" name="スライド番号プレースホルダー 3">
            <a:extLst>
              <a:ext uri="{FF2B5EF4-FFF2-40B4-BE49-F238E27FC236}">
                <a16:creationId xmlns:a16="http://schemas.microsoft.com/office/drawing/2014/main" id="{44C4ED5A-F904-670E-C7DF-3E7510C61681}"/>
              </a:ext>
            </a:extLst>
          </p:cNvPr>
          <p:cNvSpPr>
            <a:spLocks noGrp="1"/>
          </p:cNvSpPr>
          <p:nvPr>
            <p:ph type="sldNum" sz="quarter" idx="12"/>
          </p:nvPr>
        </p:nvSpPr>
        <p:spPr/>
        <p:txBody>
          <a:bodyPr/>
          <a:lstStyle/>
          <a:p>
            <a:pPr>
              <a:defRPr/>
            </a:pPr>
            <a:fld id="{6EF23906-C28C-47DE-8E4F-A94606051E12}" type="slidenum">
              <a:rPr lang="en-US" altLang="ja-JP" smtClean="0">
                <a:solidFill>
                  <a:srgbClr val="000000"/>
                </a:solidFill>
              </a:rPr>
              <a:pPr>
                <a:defRPr/>
              </a:pPr>
              <a:t>2</a:t>
            </a:fld>
            <a:endParaRPr lang="en-US" altLang="ja-JP">
              <a:solidFill>
                <a:srgbClr val="000000"/>
              </a:solidFill>
            </a:endParaRPr>
          </a:p>
        </p:txBody>
      </p:sp>
      <p:sp>
        <p:nvSpPr>
          <p:cNvPr id="5" name="コンテンツ プレースホルダー 2">
            <a:extLst>
              <a:ext uri="{FF2B5EF4-FFF2-40B4-BE49-F238E27FC236}">
                <a16:creationId xmlns:a16="http://schemas.microsoft.com/office/drawing/2014/main" id="{3A93A0BA-9B79-2132-B49B-EF91D8DF7F84}"/>
              </a:ext>
            </a:extLst>
          </p:cNvPr>
          <p:cNvSpPr txBox="1">
            <a:spLocks/>
          </p:cNvSpPr>
          <p:nvPr/>
        </p:nvSpPr>
        <p:spPr bwMode="auto">
          <a:xfrm>
            <a:off x="457200" y="3125659"/>
            <a:ext cx="8229600" cy="3028566"/>
          </a:xfrm>
          <a:prstGeom prst="rect">
            <a:avLst/>
          </a:prstGeom>
          <a:noFill/>
          <a:ln w="9525">
            <a:noFill/>
            <a:miter lim="800000"/>
            <a:headEnd/>
            <a:tailEnd/>
          </a:ln>
        </p:spPr>
        <p:txBody>
          <a:bodyPr vert="horz" wrap="square" lIns="84368" tIns="42186" rIns="84368" bIns="42186"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50000"/>
              </a:lnSpc>
              <a:buNone/>
            </a:pPr>
            <a:r>
              <a:rPr lang="ja-JP" altLang="en-US" sz="2585" kern="0" dirty="0"/>
              <a:t>内容</a:t>
            </a:r>
            <a:endParaRPr lang="en-US" altLang="ja-JP" sz="2585" kern="0" dirty="0"/>
          </a:p>
          <a:p>
            <a:pPr marL="0" indent="0">
              <a:lnSpc>
                <a:spcPct val="150000"/>
              </a:lnSpc>
              <a:buNone/>
            </a:pPr>
            <a:r>
              <a:rPr lang="ja-JP" altLang="en-US" sz="2400" dirty="0"/>
              <a:t>・児童期におけるアセスメントの実際（年齢・ 生活・発達像に基づく課題の整理を含める）</a:t>
            </a:r>
            <a:endParaRPr lang="en-US" altLang="ja-JP" sz="2400" dirty="0"/>
          </a:p>
          <a:p>
            <a:pPr marL="0" indent="0">
              <a:lnSpc>
                <a:spcPct val="150000"/>
              </a:lnSpc>
              <a:buNone/>
            </a:pPr>
            <a:r>
              <a:rPr lang="ja-JP" altLang="en-US" sz="2400" dirty="0"/>
              <a:t> ・支援に関する計画の作成における発達支援の視点</a:t>
            </a:r>
            <a:endParaRPr lang="en-US" altLang="ja-JP" sz="2400" dirty="0"/>
          </a:p>
          <a:p>
            <a:pPr marL="0" indent="0">
              <a:lnSpc>
                <a:spcPct val="150000"/>
              </a:lnSpc>
              <a:buNone/>
            </a:pPr>
            <a:r>
              <a:rPr lang="ja-JP" altLang="en-US" sz="2400" dirty="0"/>
              <a:t> ・発達支援の視点からのモニタリングの意義とポイント</a:t>
            </a:r>
            <a:endParaRPr lang="ja-JP" altLang="en-US" sz="4000" kern="0" dirty="0"/>
          </a:p>
        </p:txBody>
      </p:sp>
    </p:spTree>
    <p:extLst>
      <p:ext uri="{BB962C8B-B14F-4D97-AF65-F5344CB8AC3E}">
        <p14:creationId xmlns:p14="http://schemas.microsoft.com/office/powerpoint/2010/main" val="1859632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855663" y="6076497"/>
            <a:ext cx="7432675" cy="593725"/>
          </a:xfrm>
        </p:spPr>
        <p:txBody>
          <a:bodyPr vert="horz" lIns="68580" tIns="0" rIns="68580" bIns="0" rtlCol="0">
            <a:normAutofit/>
          </a:bodyPr>
          <a:lstStyle/>
          <a:p>
            <a:pPr>
              <a:spcBef>
                <a:spcPts val="0"/>
              </a:spcBef>
            </a:pPr>
            <a:r>
              <a:rPr lang="ja-JP" altLang="en-US" sz="1050" dirty="0"/>
              <a:t>水野敦之</a:t>
            </a:r>
            <a:endParaRPr lang="en-US" altLang="ja-JP" sz="1050" dirty="0"/>
          </a:p>
          <a:p>
            <a:pPr>
              <a:spcBef>
                <a:spcPts val="0"/>
              </a:spcBef>
            </a:pPr>
            <a:r>
              <a:rPr lang="en-US" altLang="ja-JP" sz="1050" dirty="0"/>
              <a:t>『</a:t>
            </a:r>
            <a:r>
              <a:rPr lang="ja-JP" altLang="en-US" sz="1050" dirty="0"/>
              <a:t>「気づき」と「できる」から始める フレームワークを活用した自閉症支援</a:t>
            </a:r>
            <a:r>
              <a:rPr lang="en-US" altLang="ja-JP" sz="1050" dirty="0"/>
              <a:t>』</a:t>
            </a:r>
            <a:r>
              <a:rPr lang="ja-JP" altLang="en-US" sz="1050" dirty="0"/>
              <a:t>／水野敦之著　エンパワメント研究所</a:t>
            </a:r>
          </a:p>
          <a:p>
            <a:pPr>
              <a:spcBef>
                <a:spcPts val="0"/>
              </a:spcBef>
            </a:pPr>
            <a:r>
              <a:rPr lang="en-US" altLang="ja-JP" sz="1050" dirty="0"/>
              <a:t>HP</a:t>
            </a:r>
            <a:r>
              <a:rPr lang="ja-JP" altLang="en-US" sz="1050" dirty="0"/>
              <a:t>：</a:t>
            </a:r>
            <a:r>
              <a:rPr lang="en" altLang="ja-JP" sz="1050" dirty="0"/>
              <a:t>BOUZAN</a:t>
            </a:r>
            <a:r>
              <a:rPr lang="ja-JP" altLang="en" sz="1050" dirty="0"/>
              <a:t>　</a:t>
            </a:r>
            <a:r>
              <a:rPr lang="en" altLang="ja-JP" sz="1050" dirty="0"/>
              <a:t>NOTE</a:t>
            </a:r>
            <a:r>
              <a:rPr lang="ja-JP" altLang="en" sz="1050" dirty="0"/>
              <a:t>！！</a:t>
            </a:r>
            <a:r>
              <a:rPr lang="ja-JP" altLang="en-US" sz="1050" dirty="0"/>
              <a:t>　</a:t>
            </a:r>
            <a:r>
              <a:rPr lang="en" altLang="ja-JP" sz="1050" dirty="0">
                <a:hlinkClick r:id="rId2"/>
              </a:rPr>
              <a:t>https://bouzan-note.com/</a:t>
            </a:r>
            <a:r>
              <a:rPr lang="en" altLang="ja-JP" sz="1050" dirty="0"/>
              <a:t>  </a:t>
            </a:r>
          </a:p>
        </p:txBody>
      </p:sp>
      <p:pic>
        <p:nvPicPr>
          <p:cNvPr id="1026" name="Picture 2" descr="行動支援ワークショップ本番"/>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495" y="187778"/>
            <a:ext cx="7619011" cy="5714258"/>
          </a:xfrm>
          <a:prstGeom prst="rect">
            <a:avLst/>
          </a:prstGeom>
          <a:noFill/>
          <a:extLst>
            <a:ext uri="{909E8E84-426E-40DD-AFC4-6F175D3DCCD1}">
              <a14:hiddenFill xmlns:a14="http://schemas.microsoft.com/office/drawing/2010/main">
                <a:solidFill>
                  <a:srgbClr val="FFFFFF"/>
                </a:solidFill>
              </a14:hiddenFill>
            </a:ext>
          </a:extLst>
        </p:spPr>
      </p:pic>
      <p:sp>
        <p:nvSpPr>
          <p:cNvPr id="2" name="スライド番号プレースホルダー 1"/>
          <p:cNvSpPr>
            <a:spLocks noGrp="1"/>
          </p:cNvSpPr>
          <p:nvPr>
            <p:ph type="sldNum" sz="quarter" idx="12"/>
          </p:nvPr>
        </p:nvSpPr>
        <p:spPr/>
        <p:txBody>
          <a:bodyPr/>
          <a:lstStyle/>
          <a:p>
            <a:fld id="{A07EE786-56F2-4A4C-AF19-34F6DFFF41E5}" type="slidenum">
              <a:rPr kumimoji="1" lang="ja-JP" altLang="en-US" smtClean="0"/>
              <a:t>20</a:t>
            </a:fld>
            <a:endParaRPr kumimoji="1" lang="ja-JP" altLang="en-US"/>
          </a:p>
        </p:txBody>
      </p:sp>
    </p:spTree>
    <p:extLst>
      <p:ext uri="{BB962C8B-B14F-4D97-AF65-F5344CB8AC3E}">
        <p14:creationId xmlns:p14="http://schemas.microsoft.com/office/powerpoint/2010/main" val="2363434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26"/>
          <p:cNvSpPr txBox="1">
            <a:spLocks noChangeArrowheads="1"/>
          </p:cNvSpPr>
          <p:nvPr/>
        </p:nvSpPr>
        <p:spPr bwMode="auto">
          <a:xfrm>
            <a:off x="1439467" y="2888458"/>
            <a:ext cx="864394" cy="278635"/>
          </a:xfrm>
          <a:prstGeom prst="rect">
            <a:avLst/>
          </a:prstGeom>
          <a:noFill/>
          <a:ln w="15875">
            <a:noFill/>
            <a:miter lim="800000"/>
            <a:headEnd/>
            <a:tailEnd/>
          </a:ln>
        </p:spPr>
        <p:txBody>
          <a:bodyPr lIns="67500" tIns="35100" rIns="67500" bIns="35100">
            <a:spAutoFit/>
          </a:bodyPr>
          <a:lstStyle/>
          <a:p>
            <a:pPr>
              <a:spcBef>
                <a:spcPct val="50000"/>
              </a:spcBef>
            </a:pPr>
            <a:endParaRPr lang="ja-JP" altLang="ja-JP" sz="1350">
              <a:latin typeface="Calibri" pitchFamily="34" charset="0"/>
            </a:endParaRPr>
          </a:p>
        </p:txBody>
      </p:sp>
      <p:sp>
        <p:nvSpPr>
          <p:cNvPr id="27652" name="Text Box 5"/>
          <p:cNvSpPr txBox="1">
            <a:spLocks noChangeArrowheads="1"/>
          </p:cNvSpPr>
          <p:nvPr/>
        </p:nvSpPr>
        <p:spPr bwMode="auto">
          <a:xfrm>
            <a:off x="3545886" y="1376773"/>
            <a:ext cx="2028837" cy="901882"/>
          </a:xfrm>
          <a:prstGeom prst="rect">
            <a:avLst/>
          </a:prstGeom>
          <a:solidFill>
            <a:schemeClr val="bg1"/>
          </a:solidFill>
          <a:ln w="15875">
            <a:solidFill>
              <a:schemeClr val="tx1"/>
            </a:solidFill>
            <a:miter lim="800000"/>
            <a:headEnd/>
            <a:tailEnd/>
          </a:ln>
        </p:spPr>
        <p:txBody>
          <a:bodyPr wrap="square" lIns="67500" tIns="35100" rIns="67500" bIns="35100">
            <a:spAutoFit/>
          </a:bodyPr>
          <a:lstStyle/>
          <a:p>
            <a:pPr algn="ctr">
              <a:spcBef>
                <a:spcPct val="50000"/>
              </a:spcBef>
            </a:pPr>
            <a:r>
              <a:rPr lang="ja-JP" altLang="en-US" sz="1350" dirty="0">
                <a:latin typeface="Meiryo" panose="020B0604030504040204" pitchFamily="34" charset="-128"/>
                <a:ea typeface="Meiryo" panose="020B0604030504040204" pitchFamily="34" charset="-128"/>
              </a:rPr>
              <a:t>健康状態</a:t>
            </a:r>
            <a:endParaRPr lang="en-US" altLang="ja-JP" sz="1350" dirty="0">
              <a:latin typeface="Meiryo" panose="020B0604030504040204" pitchFamily="34" charset="-128"/>
              <a:ea typeface="Meiryo" panose="020B0604030504040204" pitchFamily="34" charset="-128"/>
            </a:endParaRPr>
          </a:p>
          <a:p>
            <a:pPr algn="ctr">
              <a:spcBef>
                <a:spcPct val="50000"/>
              </a:spcBef>
            </a:pPr>
            <a:r>
              <a:rPr lang="en-US" altLang="ja-JP" sz="1350" dirty="0">
                <a:latin typeface="Calibri" pitchFamily="34" charset="0"/>
              </a:rPr>
              <a:t>Health  condition</a:t>
            </a:r>
          </a:p>
          <a:p>
            <a:pPr algn="ctr">
              <a:spcBef>
                <a:spcPct val="50000"/>
              </a:spcBef>
            </a:pPr>
            <a:r>
              <a:rPr lang="en-US" altLang="ja-JP" sz="1350" dirty="0">
                <a:latin typeface="Calibri" pitchFamily="34" charset="0"/>
              </a:rPr>
              <a:t>(disorder or disease)</a:t>
            </a:r>
            <a:endParaRPr lang="ja-JP" altLang="en-US" sz="1350" dirty="0">
              <a:latin typeface="Calibri" pitchFamily="34" charset="0"/>
            </a:endParaRPr>
          </a:p>
        </p:txBody>
      </p:sp>
      <p:sp>
        <p:nvSpPr>
          <p:cNvPr id="27653" name="Text Box 6"/>
          <p:cNvSpPr txBox="1">
            <a:spLocks noChangeArrowheads="1"/>
          </p:cNvSpPr>
          <p:nvPr/>
        </p:nvSpPr>
        <p:spPr bwMode="auto">
          <a:xfrm>
            <a:off x="1410868" y="3214687"/>
            <a:ext cx="1691909" cy="798008"/>
          </a:xfrm>
          <a:prstGeom prst="rect">
            <a:avLst/>
          </a:prstGeom>
          <a:solidFill>
            <a:schemeClr val="bg1"/>
          </a:solidFill>
          <a:ln w="15875">
            <a:solidFill>
              <a:schemeClr val="tx1"/>
            </a:solidFill>
            <a:miter lim="800000"/>
            <a:headEnd/>
            <a:tailEnd/>
          </a:ln>
        </p:spPr>
        <p:txBody>
          <a:bodyPr wrap="square" lIns="67500" tIns="35100" rIns="67500" bIns="35100">
            <a:spAutoFit/>
          </a:bodyPr>
          <a:lstStyle/>
          <a:p>
            <a:pPr algn="ctr">
              <a:spcBef>
                <a:spcPct val="50000"/>
              </a:spcBef>
            </a:pPr>
            <a:r>
              <a:rPr lang="ja-JP" altLang="en-US" sz="1350" dirty="0">
                <a:latin typeface="Meiryo" panose="020B0604030504040204" pitchFamily="34" charset="-128"/>
                <a:ea typeface="Meiryo" panose="020B0604030504040204" pitchFamily="34" charset="-128"/>
              </a:rPr>
              <a:t>心身機能・身体構造</a:t>
            </a:r>
            <a:endParaRPr lang="en-US" altLang="ja-JP" sz="1350" dirty="0">
              <a:latin typeface="Meiryo" panose="020B0604030504040204" pitchFamily="34" charset="-128"/>
              <a:ea typeface="Meiryo" panose="020B0604030504040204" pitchFamily="34" charset="-128"/>
            </a:endParaRPr>
          </a:p>
          <a:p>
            <a:pPr algn="ctr">
              <a:spcBef>
                <a:spcPct val="50000"/>
              </a:spcBef>
            </a:pPr>
            <a:r>
              <a:rPr lang="en-US" altLang="ja-JP" sz="1350" dirty="0">
                <a:latin typeface="Calibri" pitchFamily="34" charset="0"/>
              </a:rPr>
              <a:t>Body functions and  structures</a:t>
            </a:r>
            <a:endParaRPr lang="ja-JP" altLang="en-US" sz="1350" dirty="0">
              <a:latin typeface="Calibri" pitchFamily="34" charset="0"/>
            </a:endParaRPr>
          </a:p>
        </p:txBody>
      </p:sp>
      <p:sp>
        <p:nvSpPr>
          <p:cNvPr id="27654" name="Text Box 7"/>
          <p:cNvSpPr txBox="1">
            <a:spLocks noChangeArrowheads="1"/>
          </p:cNvSpPr>
          <p:nvPr/>
        </p:nvSpPr>
        <p:spPr bwMode="auto">
          <a:xfrm>
            <a:off x="3762015" y="3318562"/>
            <a:ext cx="1620000" cy="590258"/>
          </a:xfrm>
          <a:prstGeom prst="rect">
            <a:avLst/>
          </a:prstGeom>
          <a:solidFill>
            <a:schemeClr val="bg1"/>
          </a:solidFill>
          <a:ln w="15875">
            <a:solidFill>
              <a:schemeClr val="tx1"/>
            </a:solidFill>
            <a:miter lim="800000"/>
            <a:headEnd/>
            <a:tailEnd/>
          </a:ln>
        </p:spPr>
        <p:txBody>
          <a:bodyPr wrap="square" lIns="67500" tIns="35100" rIns="67500" bIns="35100">
            <a:spAutoFit/>
          </a:bodyPr>
          <a:lstStyle/>
          <a:p>
            <a:pPr algn="ctr">
              <a:spcBef>
                <a:spcPct val="50000"/>
              </a:spcBef>
            </a:pPr>
            <a:r>
              <a:rPr lang="ja-JP" altLang="en-US" sz="1350" dirty="0">
                <a:latin typeface="Meiryo" panose="020B0604030504040204" pitchFamily="34" charset="-128"/>
                <a:ea typeface="Meiryo" panose="020B0604030504040204" pitchFamily="34" charset="-128"/>
              </a:rPr>
              <a:t>活動</a:t>
            </a:r>
            <a:endParaRPr lang="en-US" altLang="ja-JP" sz="1350" dirty="0">
              <a:latin typeface="Meiryo" panose="020B0604030504040204" pitchFamily="34" charset="-128"/>
              <a:ea typeface="Meiryo" panose="020B0604030504040204" pitchFamily="34" charset="-128"/>
            </a:endParaRPr>
          </a:p>
          <a:p>
            <a:pPr algn="ctr">
              <a:spcBef>
                <a:spcPct val="50000"/>
              </a:spcBef>
            </a:pPr>
            <a:r>
              <a:rPr lang="en-US" altLang="ja-JP" sz="1350" dirty="0">
                <a:latin typeface="Calibri" pitchFamily="34" charset="0"/>
              </a:rPr>
              <a:t>activities</a:t>
            </a:r>
            <a:endParaRPr lang="ja-JP" altLang="en-US" sz="1350" dirty="0">
              <a:latin typeface="Calibri" pitchFamily="34" charset="0"/>
            </a:endParaRPr>
          </a:p>
        </p:txBody>
      </p:sp>
      <p:sp>
        <p:nvSpPr>
          <p:cNvPr id="27655" name="Text Box 8"/>
          <p:cNvSpPr txBox="1">
            <a:spLocks noChangeArrowheads="1"/>
          </p:cNvSpPr>
          <p:nvPr/>
        </p:nvSpPr>
        <p:spPr bwMode="auto">
          <a:xfrm>
            <a:off x="6113860" y="3318562"/>
            <a:ext cx="1620000" cy="590258"/>
          </a:xfrm>
          <a:prstGeom prst="rect">
            <a:avLst/>
          </a:prstGeom>
          <a:solidFill>
            <a:schemeClr val="bg1"/>
          </a:solidFill>
          <a:ln w="15875">
            <a:solidFill>
              <a:schemeClr val="tx1"/>
            </a:solidFill>
            <a:miter lim="800000"/>
            <a:headEnd/>
            <a:tailEnd/>
          </a:ln>
        </p:spPr>
        <p:txBody>
          <a:bodyPr lIns="67500" tIns="35100" rIns="67500" bIns="35100">
            <a:spAutoFit/>
          </a:bodyPr>
          <a:lstStyle/>
          <a:p>
            <a:pPr algn="ctr">
              <a:spcBef>
                <a:spcPct val="50000"/>
              </a:spcBef>
            </a:pPr>
            <a:r>
              <a:rPr lang="ja-JP" altLang="en-US" sz="1350" dirty="0">
                <a:latin typeface="Meiryo" panose="020B0604030504040204" pitchFamily="34" charset="-128"/>
                <a:ea typeface="Meiryo" panose="020B0604030504040204" pitchFamily="34" charset="-128"/>
              </a:rPr>
              <a:t>参加</a:t>
            </a:r>
            <a:endParaRPr lang="en-US" altLang="ja-JP" sz="1350" dirty="0">
              <a:latin typeface="Meiryo" panose="020B0604030504040204" pitchFamily="34" charset="-128"/>
              <a:ea typeface="Meiryo" panose="020B0604030504040204" pitchFamily="34" charset="-128"/>
            </a:endParaRPr>
          </a:p>
          <a:p>
            <a:pPr algn="ctr">
              <a:spcBef>
                <a:spcPct val="50000"/>
              </a:spcBef>
            </a:pPr>
            <a:r>
              <a:rPr lang="en-US" altLang="ja-JP" sz="1350" dirty="0">
                <a:latin typeface="Calibri" pitchFamily="34" charset="0"/>
              </a:rPr>
              <a:t>participation</a:t>
            </a:r>
            <a:endParaRPr lang="ja-JP" altLang="en-US" sz="1350" dirty="0">
              <a:latin typeface="Calibri" pitchFamily="34" charset="0"/>
            </a:endParaRPr>
          </a:p>
        </p:txBody>
      </p:sp>
      <p:sp>
        <p:nvSpPr>
          <p:cNvPr id="27657" name="Text Box 9"/>
          <p:cNvSpPr txBox="1">
            <a:spLocks noChangeArrowheads="1"/>
          </p:cNvSpPr>
          <p:nvPr/>
        </p:nvSpPr>
        <p:spPr bwMode="auto">
          <a:xfrm>
            <a:off x="2268125" y="5143513"/>
            <a:ext cx="1890000" cy="590258"/>
          </a:xfrm>
          <a:prstGeom prst="rect">
            <a:avLst/>
          </a:prstGeom>
          <a:solidFill>
            <a:schemeClr val="bg1"/>
          </a:solidFill>
          <a:ln w="15875">
            <a:solidFill>
              <a:schemeClr val="tx1"/>
            </a:solidFill>
            <a:miter lim="800000"/>
            <a:headEnd/>
            <a:tailEnd/>
          </a:ln>
        </p:spPr>
        <p:txBody>
          <a:bodyPr wrap="square" lIns="67500" tIns="35100" rIns="67500" bIns="35100">
            <a:spAutoFit/>
          </a:bodyPr>
          <a:lstStyle/>
          <a:p>
            <a:pPr algn="ctr">
              <a:spcBef>
                <a:spcPct val="50000"/>
              </a:spcBef>
            </a:pPr>
            <a:r>
              <a:rPr lang="ja-JP" altLang="en-US" sz="1350" dirty="0">
                <a:latin typeface="Meiryo" panose="020B0604030504040204" pitchFamily="34" charset="-128"/>
                <a:ea typeface="Meiryo" panose="020B0604030504040204" pitchFamily="34" charset="-128"/>
              </a:rPr>
              <a:t>環境因子</a:t>
            </a:r>
            <a:endParaRPr lang="en-US" altLang="ja-JP" sz="1350" dirty="0">
              <a:latin typeface="Meiryo" panose="020B0604030504040204" pitchFamily="34" charset="-128"/>
              <a:ea typeface="Meiryo" panose="020B0604030504040204" pitchFamily="34" charset="-128"/>
            </a:endParaRPr>
          </a:p>
          <a:p>
            <a:pPr algn="ctr">
              <a:spcBef>
                <a:spcPct val="50000"/>
              </a:spcBef>
            </a:pPr>
            <a:r>
              <a:rPr lang="en-US" altLang="ja-JP" sz="1350" dirty="0">
                <a:latin typeface="Calibri" pitchFamily="34" charset="0"/>
              </a:rPr>
              <a:t>Environmental factors</a:t>
            </a:r>
            <a:endParaRPr lang="ja-JP" altLang="en-US" sz="1350" dirty="0">
              <a:latin typeface="Calibri" pitchFamily="34" charset="0"/>
            </a:endParaRPr>
          </a:p>
        </p:txBody>
      </p:sp>
      <p:sp>
        <p:nvSpPr>
          <p:cNvPr id="27658" name="Text Box 10"/>
          <p:cNvSpPr txBox="1">
            <a:spLocks noChangeArrowheads="1"/>
          </p:cNvSpPr>
          <p:nvPr/>
        </p:nvSpPr>
        <p:spPr bwMode="auto">
          <a:xfrm>
            <a:off x="4947050" y="5143513"/>
            <a:ext cx="1890000" cy="590258"/>
          </a:xfrm>
          <a:prstGeom prst="rect">
            <a:avLst/>
          </a:prstGeom>
          <a:solidFill>
            <a:schemeClr val="bg1"/>
          </a:solidFill>
          <a:ln w="15875">
            <a:solidFill>
              <a:schemeClr val="tx1"/>
            </a:solidFill>
            <a:miter lim="800000"/>
            <a:headEnd/>
            <a:tailEnd/>
          </a:ln>
        </p:spPr>
        <p:txBody>
          <a:bodyPr lIns="67500" tIns="35100" rIns="67500" bIns="35100">
            <a:spAutoFit/>
          </a:bodyPr>
          <a:lstStyle/>
          <a:p>
            <a:pPr algn="ctr">
              <a:spcBef>
                <a:spcPct val="50000"/>
              </a:spcBef>
            </a:pPr>
            <a:r>
              <a:rPr lang="ja-JP" altLang="en-US" sz="1350" dirty="0">
                <a:latin typeface="Meiryo" panose="020B0604030504040204" pitchFamily="34" charset="-128"/>
                <a:ea typeface="Meiryo" panose="020B0604030504040204" pitchFamily="34" charset="-128"/>
              </a:rPr>
              <a:t>個人因子</a:t>
            </a:r>
            <a:endParaRPr lang="en-US" altLang="ja-JP" sz="1350" dirty="0">
              <a:latin typeface="Meiryo" panose="020B0604030504040204" pitchFamily="34" charset="-128"/>
              <a:ea typeface="Meiryo" panose="020B0604030504040204" pitchFamily="34" charset="-128"/>
            </a:endParaRPr>
          </a:p>
          <a:p>
            <a:pPr algn="ctr">
              <a:spcBef>
                <a:spcPct val="50000"/>
              </a:spcBef>
            </a:pPr>
            <a:r>
              <a:rPr lang="en-US" altLang="ja-JP" sz="1350" dirty="0">
                <a:latin typeface="Calibri" pitchFamily="34" charset="0"/>
              </a:rPr>
              <a:t>Personal factors</a:t>
            </a:r>
            <a:endParaRPr lang="ja-JP" altLang="en-US" sz="1350" dirty="0">
              <a:latin typeface="Calibri" pitchFamily="34" charset="0"/>
            </a:endParaRPr>
          </a:p>
        </p:txBody>
      </p:sp>
      <p:sp>
        <p:nvSpPr>
          <p:cNvPr id="27659" name="Text Box 31"/>
          <p:cNvSpPr txBox="1">
            <a:spLocks noChangeArrowheads="1"/>
          </p:cNvSpPr>
          <p:nvPr/>
        </p:nvSpPr>
        <p:spPr bwMode="auto">
          <a:xfrm>
            <a:off x="3674270" y="3888583"/>
            <a:ext cx="860822" cy="278635"/>
          </a:xfrm>
          <a:prstGeom prst="rect">
            <a:avLst/>
          </a:prstGeom>
          <a:noFill/>
          <a:ln w="15875">
            <a:noFill/>
            <a:miter lim="800000"/>
            <a:headEnd/>
            <a:tailEnd/>
          </a:ln>
        </p:spPr>
        <p:txBody>
          <a:bodyPr lIns="67500" tIns="35100" rIns="67500" bIns="35100">
            <a:spAutoFit/>
          </a:bodyPr>
          <a:lstStyle/>
          <a:p>
            <a:pPr>
              <a:spcBef>
                <a:spcPct val="50000"/>
              </a:spcBef>
            </a:pPr>
            <a:endParaRPr lang="ja-JP" altLang="ja-JP" sz="1350">
              <a:latin typeface="Calibri" pitchFamily="34" charset="0"/>
            </a:endParaRPr>
          </a:p>
        </p:txBody>
      </p:sp>
      <p:cxnSp>
        <p:nvCxnSpPr>
          <p:cNvPr id="26" name="カギ線コネクタ 25"/>
          <p:cNvCxnSpPr>
            <a:stCxn id="27652" idx="2"/>
            <a:endCxn id="27654" idx="0"/>
          </p:cNvCxnSpPr>
          <p:nvPr/>
        </p:nvCxnSpPr>
        <p:spPr>
          <a:xfrm rot="16200000" flipH="1">
            <a:off x="4046207" y="2792753"/>
            <a:ext cx="1039907" cy="11710"/>
          </a:xfrm>
          <a:prstGeom prst="bentConnector3">
            <a:avLst>
              <a:gd name="adj1" fmla="val 50000"/>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カギ線コネクタ 54"/>
          <p:cNvCxnSpPr>
            <a:cxnSpLocks/>
            <a:stCxn id="27653" idx="0"/>
            <a:endCxn id="27655" idx="0"/>
          </p:cNvCxnSpPr>
          <p:nvPr/>
        </p:nvCxnSpPr>
        <p:spPr>
          <a:xfrm rot="16200000" flipH="1">
            <a:off x="4538403" y="933106"/>
            <a:ext cx="103875" cy="4667037"/>
          </a:xfrm>
          <a:prstGeom prst="bentConnector3">
            <a:avLst>
              <a:gd name="adj1" fmla="val -220072"/>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60" name="カギ線コネクタ 59"/>
          <p:cNvCxnSpPr>
            <a:cxnSpLocks/>
            <a:stCxn id="27653" idx="2"/>
            <a:endCxn id="27655" idx="2"/>
          </p:cNvCxnSpPr>
          <p:nvPr/>
        </p:nvCxnSpPr>
        <p:spPr>
          <a:xfrm rot="5400000" flipH="1" flipV="1">
            <a:off x="4538403" y="1627239"/>
            <a:ext cx="103875" cy="4667037"/>
          </a:xfrm>
          <a:prstGeom prst="bentConnector3">
            <a:avLst>
              <a:gd name="adj1" fmla="val -220072"/>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カギ線コネクタ 63"/>
          <p:cNvCxnSpPr>
            <a:stCxn id="27657" idx="0"/>
            <a:endCxn id="27658" idx="0"/>
          </p:cNvCxnSpPr>
          <p:nvPr/>
        </p:nvCxnSpPr>
        <p:spPr>
          <a:xfrm rot="5400000" flipH="1" flipV="1">
            <a:off x="4552587" y="3804051"/>
            <a:ext cx="12700" cy="2678925"/>
          </a:xfrm>
          <a:prstGeom prst="bentConnector3">
            <a:avLst>
              <a:gd name="adj1" fmla="val 1800000"/>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a:endCxn id="27654" idx="2"/>
          </p:cNvCxnSpPr>
          <p:nvPr/>
        </p:nvCxnSpPr>
        <p:spPr>
          <a:xfrm flipV="1">
            <a:off x="4572001" y="3908820"/>
            <a:ext cx="14" cy="85964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367912" y="1460796"/>
            <a:ext cx="2175266" cy="857250"/>
          </a:xfrm>
          <a:prstGeom prst="rect">
            <a:avLst/>
          </a:prstGeom>
        </p:spPr>
        <p:txBody>
          <a:bodyPr vert="horz" lIns="68580" tIns="34290" rIns="68580" bIns="34290" rtlCol="0" anchor="ctr">
            <a:normAutofit fontScale="92500" lnSpcReduction="20000"/>
          </a:bodyPr>
          <a:lstStyle/>
          <a:p>
            <a:pPr algn="ctr">
              <a:spcBef>
                <a:spcPct val="0"/>
              </a:spcBef>
              <a:defRPr/>
            </a:pPr>
            <a:r>
              <a:rPr lang="en-US" altLang="ja-JP" sz="3300" dirty="0">
                <a:latin typeface="Book Antiqua" panose="02040602050305030304" pitchFamily="18" charset="0"/>
                <a:ea typeface="+mj-ea"/>
                <a:cs typeface="+mj-cs"/>
              </a:rPr>
              <a:t>ICF</a:t>
            </a:r>
          </a:p>
          <a:p>
            <a:pPr algn="ctr">
              <a:spcBef>
                <a:spcPct val="0"/>
              </a:spcBef>
              <a:defRPr/>
            </a:pPr>
            <a:r>
              <a:rPr lang="ja-JP" altLang="en-US" sz="3300" dirty="0">
                <a:latin typeface="Meiryo" panose="020B0604030504040204" pitchFamily="34" charset="-128"/>
                <a:ea typeface="Meiryo" panose="020B0604030504040204" pitchFamily="34" charset="-128"/>
                <a:cs typeface="+mj-cs"/>
              </a:rPr>
              <a:t>生活分類</a:t>
            </a:r>
          </a:p>
        </p:txBody>
      </p:sp>
      <p:sp>
        <p:nvSpPr>
          <p:cNvPr id="2" name="スライド番号プレースホルダー 1"/>
          <p:cNvSpPr>
            <a:spLocks noGrp="1"/>
          </p:cNvSpPr>
          <p:nvPr>
            <p:ph type="sldNum" sz="quarter" idx="12"/>
          </p:nvPr>
        </p:nvSpPr>
        <p:spPr/>
        <p:txBody>
          <a:bodyPr/>
          <a:lstStyle/>
          <a:p>
            <a:fld id="{A07EE786-56F2-4A4C-AF19-34F6DFFF41E5}" type="slidenum">
              <a:rPr kumimoji="1" lang="ja-JP" altLang="en-US" smtClean="0"/>
              <a:t>21</a:t>
            </a:fld>
            <a:endParaRPr kumimoji="1" lang="ja-JP" altLang="en-US"/>
          </a:p>
        </p:txBody>
      </p:sp>
    </p:spTree>
    <p:extLst>
      <p:ext uri="{BB962C8B-B14F-4D97-AF65-F5344CB8AC3E}">
        <p14:creationId xmlns:p14="http://schemas.microsoft.com/office/powerpoint/2010/main" val="3132304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ICF フレームワークと F ワード。">
            <a:extLst>
              <a:ext uri="{FF2B5EF4-FFF2-40B4-BE49-F238E27FC236}">
                <a16:creationId xmlns:a16="http://schemas.microsoft.com/office/drawing/2014/main" id="{1CC7615F-8C5A-4152-AD06-138DF42D7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382" y="912405"/>
            <a:ext cx="8617238" cy="4916895"/>
          </a:xfrm>
          <a:prstGeom prst="rect">
            <a:avLst/>
          </a:prstGeom>
          <a:noFill/>
          <a:extLst>
            <a:ext uri="{909E8E84-426E-40DD-AFC4-6F175D3DCCD1}">
              <a14:hiddenFill xmlns:a14="http://schemas.microsoft.com/office/drawing/2010/main">
                <a:solidFill>
                  <a:srgbClr val="FFFFFF"/>
                </a:solidFill>
              </a14:hiddenFill>
            </a:ext>
          </a:extLst>
        </p:spPr>
      </p:pic>
      <p:sp>
        <p:nvSpPr>
          <p:cNvPr id="2" name="スライド番号プレースホルダー 1"/>
          <p:cNvSpPr>
            <a:spLocks noGrp="1"/>
          </p:cNvSpPr>
          <p:nvPr>
            <p:ph type="sldNum" sz="quarter" idx="12"/>
          </p:nvPr>
        </p:nvSpPr>
        <p:spPr/>
        <p:txBody>
          <a:bodyPr/>
          <a:lstStyle/>
          <a:p>
            <a:fld id="{A07EE786-56F2-4A4C-AF19-34F6DFFF41E5}" type="slidenum">
              <a:rPr kumimoji="1" lang="ja-JP" altLang="en-US" smtClean="0"/>
              <a:t>22</a:t>
            </a:fld>
            <a:endParaRPr kumimoji="1" lang="ja-JP" altLang="en-US"/>
          </a:p>
        </p:txBody>
      </p:sp>
    </p:spTree>
    <p:extLst>
      <p:ext uri="{BB962C8B-B14F-4D97-AF65-F5344CB8AC3E}">
        <p14:creationId xmlns:p14="http://schemas.microsoft.com/office/powerpoint/2010/main" val="3992498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FF042C-C0DD-F049-851B-0D66E683C7E7}"/>
              </a:ext>
            </a:extLst>
          </p:cNvPr>
          <p:cNvSpPr>
            <a:spLocks noGrp="1"/>
          </p:cNvSpPr>
          <p:nvPr>
            <p:ph type="title"/>
          </p:nvPr>
        </p:nvSpPr>
        <p:spPr/>
        <p:txBody>
          <a:bodyPr anchor="b">
            <a:normAutofit/>
          </a:bodyPr>
          <a:lstStyle/>
          <a:p>
            <a:pPr algn="l"/>
            <a:r>
              <a:rPr lang="ja-JP" altLang="ja-JP" sz="4200" dirty="0">
                <a:latin typeface="Meiryo" panose="020B0604030504040204" pitchFamily="34" charset="-128"/>
                <a:ea typeface="Meiryo" panose="020B0604030504040204" pitchFamily="34" charset="-128"/>
              </a:rPr>
              <a:t>事業所内における</a:t>
            </a:r>
            <a:r>
              <a:rPr lang="en-US" altLang="ja-JP" sz="4200" dirty="0">
                <a:latin typeface="Meiryo" panose="020B0604030504040204" pitchFamily="34" charset="-128"/>
                <a:ea typeface="Meiryo" panose="020B0604030504040204" pitchFamily="34" charset="-128"/>
              </a:rPr>
              <a:t/>
            </a:r>
            <a:br>
              <a:rPr lang="en-US" altLang="ja-JP" sz="4200" dirty="0">
                <a:latin typeface="Meiryo" panose="020B0604030504040204" pitchFamily="34" charset="-128"/>
                <a:ea typeface="Meiryo" panose="020B0604030504040204" pitchFamily="34" charset="-128"/>
              </a:rPr>
            </a:br>
            <a:r>
              <a:rPr lang="ja-JP" altLang="ja-JP" sz="4200" dirty="0">
                <a:latin typeface="Meiryo" panose="020B0604030504040204" pitchFamily="34" charset="-128"/>
                <a:ea typeface="Meiryo" panose="020B0604030504040204" pitchFamily="34" charset="-128"/>
              </a:rPr>
              <a:t>リハビリテーション専門職の</a:t>
            </a:r>
            <a:r>
              <a:rPr lang="en-US" altLang="ja-JP" sz="4200" dirty="0">
                <a:latin typeface="Meiryo" panose="020B0604030504040204" pitchFamily="34" charset="-128"/>
                <a:ea typeface="Meiryo" panose="020B0604030504040204" pitchFamily="34" charset="-128"/>
              </a:rPr>
              <a:t/>
            </a:r>
            <a:br>
              <a:rPr lang="en-US" altLang="ja-JP" sz="4200" dirty="0">
                <a:latin typeface="Meiryo" panose="020B0604030504040204" pitchFamily="34" charset="-128"/>
                <a:ea typeface="Meiryo" panose="020B0604030504040204" pitchFamily="34" charset="-128"/>
              </a:rPr>
            </a:br>
            <a:r>
              <a:rPr lang="ja-JP" altLang="ja-JP" sz="4200" dirty="0">
                <a:latin typeface="Meiryo" panose="020B0604030504040204" pitchFamily="34" charset="-128"/>
                <a:ea typeface="Meiryo" panose="020B0604030504040204" pitchFamily="34" charset="-128"/>
              </a:rPr>
              <a:t>役割 </a:t>
            </a:r>
            <a:endParaRPr lang="ja-JP" altLang="en-US" sz="4200" dirty="0">
              <a:latin typeface="Meiryo" panose="020B0604030504040204" pitchFamily="34" charset="-128"/>
              <a:ea typeface="Meiryo" panose="020B0604030504040204" pitchFamily="34" charset="-128"/>
            </a:endParaRPr>
          </a:p>
        </p:txBody>
      </p:sp>
      <p:sp>
        <p:nvSpPr>
          <p:cNvPr id="3" name="テキスト プレースホルダー 2">
            <a:extLst>
              <a:ext uri="{FF2B5EF4-FFF2-40B4-BE49-F238E27FC236}">
                <a16:creationId xmlns:a16="http://schemas.microsoft.com/office/drawing/2014/main" id="{3FA16B26-3750-849B-D8E1-DD0E94FEE9BE}"/>
              </a:ext>
            </a:extLst>
          </p:cNvPr>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23</a:t>
            </a:fld>
            <a:endParaRPr kumimoji="1" lang="ja-JP" altLang="en-US"/>
          </a:p>
        </p:txBody>
      </p:sp>
    </p:spTree>
    <p:extLst>
      <p:ext uri="{BB962C8B-B14F-4D97-AF65-F5344CB8AC3E}">
        <p14:creationId xmlns:p14="http://schemas.microsoft.com/office/powerpoint/2010/main" val="3813961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7A6355-E5DA-DE42-BA9F-280C188E289D}"/>
              </a:ext>
            </a:extLst>
          </p:cNvPr>
          <p:cNvSpPr>
            <a:spLocks noGrp="1"/>
          </p:cNvSpPr>
          <p:nvPr>
            <p:ph type="title"/>
          </p:nvPr>
        </p:nvSpPr>
        <p:spPr/>
        <p:txBody>
          <a:bodyPr/>
          <a:lstStyle/>
          <a:p>
            <a:r>
              <a:rPr kumimoji="1" lang="ja-JP" altLang="en-US">
                <a:latin typeface="Meiryo" panose="020B0604030504040204" pitchFamily="34" charset="-128"/>
                <a:ea typeface="Meiryo" panose="020B0604030504040204" pitchFamily="34" charset="-128"/>
              </a:rPr>
              <a:t>関わる職種・専門職が</a:t>
            </a:r>
            <a:r>
              <a:rPr kumimoji="1" lang="en-US" altLang="ja-JP" dirty="0">
                <a:latin typeface="Meiryo" panose="020B0604030504040204" pitchFamily="34" charset="-128"/>
                <a:ea typeface="Meiryo" panose="020B0604030504040204" pitchFamily="34" charset="-128"/>
              </a:rPr>
              <a:t/>
            </a:r>
            <a:br>
              <a:rPr kumimoji="1" lang="en-US" altLang="ja-JP" dirty="0">
                <a:latin typeface="Meiryo" panose="020B0604030504040204" pitchFamily="34" charset="-128"/>
                <a:ea typeface="Meiryo" panose="020B0604030504040204" pitchFamily="34" charset="-128"/>
              </a:rPr>
            </a:br>
            <a:r>
              <a:rPr kumimoji="1" lang="ja-JP" altLang="en-US">
                <a:latin typeface="Meiryo" panose="020B0604030504040204" pitchFamily="34" charset="-128"/>
                <a:ea typeface="Meiryo" panose="020B0604030504040204" pitchFamily="34" charset="-128"/>
              </a:rPr>
              <a:t>増えるということ</a:t>
            </a:r>
          </a:p>
        </p:txBody>
      </p:sp>
      <p:sp>
        <p:nvSpPr>
          <p:cNvPr id="3" name="コンテンツ プレースホルダー 2">
            <a:extLst>
              <a:ext uri="{FF2B5EF4-FFF2-40B4-BE49-F238E27FC236}">
                <a16:creationId xmlns:a16="http://schemas.microsoft.com/office/drawing/2014/main" id="{7DFA12B8-8547-894E-9924-D09E50EB51D9}"/>
              </a:ext>
            </a:extLst>
          </p:cNvPr>
          <p:cNvSpPr>
            <a:spLocks noGrp="1"/>
          </p:cNvSpPr>
          <p:nvPr>
            <p:ph idx="1"/>
          </p:nvPr>
        </p:nvSpPr>
        <p:spPr/>
        <p:txBody>
          <a:bodyPr>
            <a:normAutofit fontScale="92500" lnSpcReduction="10000"/>
          </a:bodyPr>
          <a:lstStyle/>
          <a:p>
            <a:r>
              <a:rPr kumimoji="1" lang="ja-JP" altLang="en-US">
                <a:latin typeface="Meiryo" panose="020B0604030504040204" pitchFamily="34" charset="-128"/>
                <a:ea typeface="Meiryo" panose="020B0604030504040204" pitchFamily="34" charset="-128"/>
              </a:rPr>
              <a:t>基本的に配置されている子ども支援の専門家としての保育士・児童指導員に加えて、他のリハビリテーション専門職が増えるということはどういうことか</a:t>
            </a:r>
            <a:endParaRPr kumimoji="1" lang="en-US" altLang="ja-JP" dirty="0">
              <a:latin typeface="Meiryo" panose="020B0604030504040204" pitchFamily="34" charset="-128"/>
              <a:ea typeface="Meiryo" panose="020B0604030504040204" pitchFamily="34" charset="-128"/>
            </a:endParaRPr>
          </a:p>
          <a:p>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子どもを理解するときの切り口、見方にバリエーションが増える</a:t>
            </a:r>
            <a:endParaRPr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子どもの行動を理解して仮説立てする時の、仮説のバリエーションが増える</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子どもに提供するプログラム、対応する方策のバリエーションが増える</a:t>
            </a:r>
            <a:endParaRPr kumimoji="1" lang="ja-JP" altLang="en-US">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24</a:t>
            </a:fld>
            <a:endParaRPr kumimoji="1" lang="ja-JP" altLang="en-US"/>
          </a:p>
        </p:txBody>
      </p:sp>
    </p:spTree>
    <p:extLst>
      <p:ext uri="{BB962C8B-B14F-4D97-AF65-F5344CB8AC3E}">
        <p14:creationId xmlns:p14="http://schemas.microsoft.com/office/powerpoint/2010/main" val="5230979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43E0D-2F8C-054B-888C-697CDE74C5FE}"/>
              </a:ext>
            </a:extLst>
          </p:cNvPr>
          <p:cNvSpPr>
            <a:spLocks noGrp="1"/>
          </p:cNvSpPr>
          <p:nvPr>
            <p:ph type="title"/>
          </p:nvPr>
        </p:nvSpPr>
        <p:spPr/>
        <p:txBody>
          <a:bodyPr>
            <a:normAutofit fontScale="90000"/>
          </a:bodyPr>
          <a:lstStyle/>
          <a:p>
            <a:r>
              <a:rPr kumimoji="1" lang="ja-JP" altLang="en-US" dirty="0">
                <a:latin typeface="メイリオ" panose="020B0604030504040204" pitchFamily="50" charset="-128"/>
                <a:ea typeface="メイリオ" panose="020B0604030504040204" pitchFamily="50" charset="-128"/>
              </a:rPr>
              <a:t>専門性の違いは　問題の立て方</a:t>
            </a:r>
            <a:r>
              <a:rPr kumimoji="1" lang="en-US" altLang="ja-JP" dirty="0">
                <a:latin typeface="メイリオ" panose="020B0604030504040204" pitchFamily="50" charset="-128"/>
                <a:ea typeface="メイリオ" panose="020B0604030504040204" pitchFamily="50" charset="-128"/>
              </a:rPr>
              <a:t/>
            </a:r>
            <a:br>
              <a:rPr kumimoji="1" lang="en-US" altLang="ja-JP" dirty="0">
                <a:latin typeface="メイリオ" panose="020B0604030504040204" pitchFamily="50" charset="-128"/>
                <a:ea typeface="メイリオ" panose="020B0604030504040204" pitchFamily="50" charset="-128"/>
              </a:rPr>
            </a:br>
            <a:r>
              <a:rPr kumimoji="1" lang="ja-JP" altLang="en-US" dirty="0">
                <a:latin typeface="メイリオ" panose="020B0604030504040204" pitchFamily="50" charset="-128"/>
                <a:ea typeface="メイリオ" panose="020B0604030504040204" pitchFamily="50" charset="-128"/>
              </a:rPr>
              <a:t>思考の方向性　などに表れる</a:t>
            </a:r>
          </a:p>
        </p:txBody>
      </p:sp>
      <p:sp>
        <p:nvSpPr>
          <p:cNvPr id="3" name="コンテンツ プレースホルダー 2">
            <a:extLst>
              <a:ext uri="{FF2B5EF4-FFF2-40B4-BE49-F238E27FC236}">
                <a16:creationId xmlns:a16="http://schemas.microsoft.com/office/drawing/2014/main" id="{6335A8A6-F76A-CB4F-968E-BC730870F657}"/>
              </a:ext>
            </a:extLst>
          </p:cNvPr>
          <p:cNvSpPr>
            <a:spLocks noGrp="1"/>
          </p:cNvSpPr>
          <p:nvPr>
            <p:ph idx="1"/>
          </p:nvPr>
        </p:nvSpPr>
        <p:spPr/>
        <p:txBody>
          <a:bodyPr/>
          <a:lstStyle/>
          <a:p>
            <a:pPr>
              <a:lnSpc>
                <a:spcPct val="150000"/>
              </a:lnSpc>
            </a:pPr>
            <a:r>
              <a:rPr kumimoji="1" lang="ja-JP" altLang="en-US" dirty="0">
                <a:latin typeface="メイリオ" panose="020B0604030504040204" pitchFamily="50" charset="-128"/>
                <a:ea typeface="メイリオ" panose="020B0604030504040204" pitchFamily="50" charset="-128"/>
              </a:rPr>
              <a:t>思考の枠組み</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lang="ja-JP" altLang="en-US" dirty="0">
                <a:latin typeface="メイリオ" panose="020B0604030504040204" pitchFamily="50" charset="-128"/>
                <a:ea typeface="メイリオ" panose="020B0604030504040204" pitchFamily="50" charset="-128"/>
              </a:rPr>
              <a:t>思考のフレーム</a:t>
            </a:r>
            <a:endParaRPr lang="en-US" altLang="ja-JP" dirty="0">
              <a:latin typeface="メイリオ" panose="020B0604030504040204" pitchFamily="50" charset="-128"/>
              <a:ea typeface="メイリオ" panose="020B0604030504040204" pitchFamily="50" charset="-128"/>
            </a:endParaRPr>
          </a:p>
          <a:p>
            <a:pPr>
              <a:lnSpc>
                <a:spcPct val="150000"/>
              </a:lnSpc>
            </a:pPr>
            <a:r>
              <a:rPr lang="ja-JP" altLang="en-US" dirty="0">
                <a:latin typeface="メイリオ" panose="020B0604030504040204" pitchFamily="50" charset="-128"/>
                <a:ea typeface="メイリオ" panose="020B0604030504040204" pitchFamily="50" charset="-128"/>
              </a:rPr>
              <a:t>問題意識のポイント</a:t>
            </a:r>
            <a:endParaRPr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学術的背景</a:t>
            </a:r>
            <a:endParaRPr kumimoji="1" lang="en-US" altLang="ja-JP" dirty="0">
              <a:latin typeface="メイリオ" panose="020B0604030504040204" pitchFamily="50" charset="-128"/>
              <a:ea typeface="メイリオ" panose="020B0604030504040204" pitchFamily="50" charset="-128"/>
            </a:endParaRPr>
          </a:p>
          <a:p>
            <a:pPr>
              <a:lnSpc>
                <a:spcPct val="150000"/>
              </a:lnSpc>
            </a:pP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25</a:t>
            </a:fld>
            <a:endParaRPr kumimoji="1" lang="ja-JP" altLang="en-US"/>
          </a:p>
        </p:txBody>
      </p:sp>
    </p:spTree>
    <p:extLst>
      <p:ext uri="{BB962C8B-B14F-4D97-AF65-F5344CB8AC3E}">
        <p14:creationId xmlns:p14="http://schemas.microsoft.com/office/powerpoint/2010/main" val="3149197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C790E9-71BE-2E47-85D0-B15AEA8B3D31}"/>
              </a:ext>
            </a:extLst>
          </p:cNvPr>
          <p:cNvSpPr>
            <a:spLocks noGrp="1"/>
          </p:cNvSpPr>
          <p:nvPr>
            <p:ph type="title"/>
          </p:nvPr>
        </p:nvSpPr>
        <p:spPr/>
        <p:txBody>
          <a:bodyPr anchor="ctr">
            <a:normAutofit/>
          </a:bodyPr>
          <a:lstStyle/>
          <a:p>
            <a:r>
              <a:rPr kumimoji="1" lang="ja-JP" altLang="en-US">
                <a:latin typeface="Meiryo" panose="020B0604030504040204" pitchFamily="34" charset="-128"/>
                <a:ea typeface="Meiryo" panose="020B0604030504040204" pitchFamily="34" charset="-128"/>
              </a:rPr>
              <a:t>多職種連携における</a:t>
            </a:r>
            <a:r>
              <a:rPr kumimoji="1" lang="en-US" altLang="ja-JP" dirty="0">
                <a:latin typeface="Meiryo" panose="020B0604030504040204" pitchFamily="34" charset="-128"/>
                <a:ea typeface="Meiryo" panose="020B0604030504040204" pitchFamily="34" charset="-128"/>
              </a:rPr>
              <a:t/>
            </a:r>
            <a:br>
              <a:rPr kumimoji="1" lang="en-US" altLang="ja-JP" dirty="0">
                <a:latin typeface="Meiryo" panose="020B0604030504040204" pitchFamily="34" charset="-128"/>
                <a:ea typeface="Meiryo" panose="020B0604030504040204" pitchFamily="34" charset="-128"/>
              </a:rPr>
            </a:br>
            <a:r>
              <a:rPr kumimoji="1" lang="ja-JP" altLang="en-US">
                <a:latin typeface="Meiryo" panose="020B0604030504040204" pitchFamily="34" charset="-128"/>
                <a:ea typeface="Meiryo" panose="020B0604030504040204" pitchFamily="34" charset="-128"/>
              </a:rPr>
              <a:t>基本コンセプト</a:t>
            </a:r>
            <a:endParaRPr kumimoji="1" lang="ja-JP" altLang="en-US" dirty="0">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AB417899-C1E0-764C-8B33-4A67035D85E1}"/>
              </a:ext>
            </a:extLst>
          </p:cNvPr>
          <p:cNvSpPr>
            <a:spLocks noGrp="1"/>
          </p:cNvSpPr>
          <p:nvPr>
            <p:ph idx="1"/>
          </p:nvPr>
        </p:nvSpPr>
        <p:spPr/>
        <p:txBody>
          <a:bodyPr>
            <a:normAutofit fontScale="92500" lnSpcReduction="10000"/>
          </a:bodyPr>
          <a:lstStyle/>
          <a:p>
            <a:r>
              <a:rPr lang="ja-JP" altLang="en-US">
                <a:latin typeface="Meiryo" panose="020B0604030504040204" pitchFamily="34" charset="-128"/>
                <a:ea typeface="Meiryo" panose="020B0604030504040204" pitchFamily="34" charset="-128"/>
              </a:rPr>
              <a:t>多職種連携は異文化交流である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異文化交流において重要なことは、</a:t>
            </a:r>
            <a:r>
              <a:rPr lang="ja-JP" altLang="en-US" b="1">
                <a:latin typeface="Meiryo" panose="020B0604030504040204" pitchFamily="34" charset="-128"/>
                <a:ea typeface="Meiryo" panose="020B0604030504040204" pitchFamily="34" charset="-128"/>
              </a:rPr>
              <a:t>異文化に対するリスペクト</a:t>
            </a:r>
            <a:r>
              <a:rPr lang="ja-JP" altLang="en-US">
                <a:latin typeface="Meiryo" panose="020B0604030504040204" pitchFamily="34" charset="-128"/>
                <a:ea typeface="Meiryo" panose="020B0604030504040204" pitchFamily="34" charset="-128"/>
              </a:rPr>
              <a:t>、</a:t>
            </a:r>
            <a:r>
              <a:rPr lang="ja-JP" altLang="en-US" b="1">
                <a:latin typeface="Meiryo" panose="020B0604030504040204" pitchFamily="34" charset="-128"/>
                <a:ea typeface="Meiryo" panose="020B0604030504040204" pitchFamily="34" charset="-128"/>
              </a:rPr>
              <a:t>異文化を知ろうとする姿勢</a:t>
            </a:r>
            <a:endParaRPr lang="en-US" altLang="ja-JP" b="1"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文化が異なる、</a:t>
            </a:r>
            <a:r>
              <a:rPr lang="ja-JP" altLang="en-US" b="1">
                <a:latin typeface="Meiryo" panose="020B0604030504040204" pitchFamily="34" charset="-128"/>
                <a:ea typeface="Meiryo" panose="020B0604030504040204" pitchFamily="34" charset="-128"/>
              </a:rPr>
              <a:t>言語が異なる</a:t>
            </a:r>
            <a:r>
              <a:rPr lang="ja-JP" altLang="en-US">
                <a:latin typeface="Meiryo" panose="020B0604030504040204" pitchFamily="34" charset="-128"/>
                <a:ea typeface="Meiryo" panose="020B0604030504040204" pitchFamily="34" charset="-128"/>
              </a:rPr>
              <a:t>、意見が異なる</a:t>
            </a:r>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異なるからこそ、集まる意味と価値がある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異なるからこそ、つながる意味と価値がある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同じでよければ、こんなに面倒なことは必要ない</a:t>
            </a:r>
          </a:p>
          <a:p>
            <a:pPr marL="0" indent="0">
              <a:buNone/>
            </a:pPr>
            <a:r>
              <a:rPr lang="ja-JP" altLang="en-US" b="1">
                <a:solidFill>
                  <a:srgbClr val="0070C0"/>
                </a:solidFill>
                <a:latin typeface="Meiryo" panose="020B0604030504040204" pitchFamily="34" charset="-128"/>
                <a:ea typeface="Meiryo" panose="020B0604030504040204" pitchFamily="34" charset="-128"/>
              </a:rPr>
              <a:t>「自分の仕事に対するプライドと限界性を持ちながら、多職種へのリスペクトを忘れずに」</a:t>
            </a:r>
            <a:endParaRPr lang="en-US" altLang="ja-JP" b="1" dirty="0">
              <a:solidFill>
                <a:srgbClr val="0070C0"/>
              </a:solidFill>
              <a:latin typeface="Meiryo" panose="020B0604030504040204" pitchFamily="34" charset="-128"/>
              <a:ea typeface="Meiryo" panose="020B0604030504040204" pitchFamily="34" charset="-128"/>
            </a:endParaRPr>
          </a:p>
          <a:p>
            <a:endParaRPr lang="ja-JP" altLang="en-US">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26</a:t>
            </a:fld>
            <a:endParaRPr kumimoji="1" lang="ja-JP" altLang="en-US"/>
          </a:p>
        </p:txBody>
      </p:sp>
    </p:spTree>
    <p:extLst>
      <p:ext uri="{BB962C8B-B14F-4D97-AF65-F5344CB8AC3E}">
        <p14:creationId xmlns:p14="http://schemas.microsoft.com/office/powerpoint/2010/main" val="750954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0BC1AC-2701-CF46-9518-F56CF5E09478}"/>
              </a:ext>
            </a:extLst>
          </p:cNvPr>
          <p:cNvSpPr>
            <a:spLocks noGrp="1"/>
          </p:cNvSpPr>
          <p:nvPr>
            <p:ph type="title"/>
          </p:nvPr>
        </p:nvSpPr>
        <p:spPr/>
        <p:txBody>
          <a:bodyPr/>
          <a:lstStyle/>
          <a:p>
            <a:r>
              <a:rPr kumimoji="1" lang="ja-JP" altLang="en-US">
                <a:latin typeface="Meiryo" panose="020B0604030504040204" pitchFamily="34" charset="-128"/>
                <a:ea typeface="Meiryo" panose="020B0604030504040204" pitchFamily="34" charset="-128"/>
              </a:rPr>
              <a:t>事業所内における役割</a:t>
            </a:r>
          </a:p>
        </p:txBody>
      </p:sp>
      <p:sp>
        <p:nvSpPr>
          <p:cNvPr id="3" name="コンテンツ プレースホルダー 2">
            <a:extLst>
              <a:ext uri="{FF2B5EF4-FFF2-40B4-BE49-F238E27FC236}">
                <a16:creationId xmlns:a16="http://schemas.microsoft.com/office/drawing/2014/main" id="{3474A683-33F3-0649-8FE4-E85F68B7C5F7}"/>
              </a:ext>
            </a:extLst>
          </p:cNvPr>
          <p:cNvSpPr>
            <a:spLocks noGrp="1"/>
          </p:cNvSpPr>
          <p:nvPr>
            <p:ph idx="1"/>
          </p:nvPr>
        </p:nvSpPr>
        <p:spPr/>
        <p:txBody>
          <a:bodyPr>
            <a:normAutofit lnSpcReduction="10000"/>
          </a:bodyPr>
          <a:lstStyle/>
          <a:p>
            <a:pPr marL="0" indent="0">
              <a:buNone/>
            </a:pPr>
            <a:r>
              <a:rPr kumimoji="1" lang="ja-JP" altLang="en-US" dirty="0">
                <a:latin typeface="Meiryo" panose="020B0604030504040204" pitchFamily="34" charset="-128"/>
                <a:ea typeface="Meiryo" panose="020B0604030504040204" pitchFamily="34" charset="-128"/>
              </a:rPr>
              <a:t>一定の決まった役割はない。施設ごとに検討され、見つけられるもの</a:t>
            </a:r>
            <a:endParaRPr kumimoji="1" lang="en-US" altLang="ja-JP" dirty="0">
              <a:latin typeface="Meiryo" panose="020B0604030504040204" pitchFamily="34" charset="-128"/>
              <a:ea typeface="Meiryo" panose="020B0604030504040204" pitchFamily="34" charset="-128"/>
            </a:endParaRPr>
          </a:p>
          <a:p>
            <a:pPr marL="0" indent="0">
              <a:buNone/>
            </a:pPr>
            <a:endParaRPr kumimoji="1" lang="en-US" altLang="ja-JP" dirty="0">
              <a:latin typeface="Meiryo" panose="020B0604030504040204" pitchFamily="34" charset="-128"/>
              <a:ea typeface="Meiryo" panose="020B0604030504040204" pitchFamily="34" charset="-128"/>
            </a:endParaRPr>
          </a:p>
          <a:p>
            <a:pPr marL="0" indent="0">
              <a:buNone/>
            </a:pPr>
            <a:r>
              <a:rPr kumimoji="1" lang="ja-JP" altLang="en-US" dirty="0">
                <a:latin typeface="Meiryo" panose="020B0604030504040204" pitchFamily="34" charset="-128"/>
                <a:ea typeface="Meiryo" panose="020B0604030504040204" pitchFamily="34" charset="-128"/>
              </a:rPr>
              <a:t>例）</a:t>
            </a:r>
            <a:endParaRPr kumimoji="1" lang="en-US" altLang="ja-JP" dirty="0">
              <a:latin typeface="Meiryo" panose="020B0604030504040204" pitchFamily="34" charset="-128"/>
              <a:ea typeface="Meiryo" panose="020B0604030504040204" pitchFamily="34" charset="-128"/>
            </a:endParaRPr>
          </a:p>
          <a:p>
            <a:r>
              <a:rPr kumimoji="1" lang="ja-JP" altLang="en-US" dirty="0">
                <a:latin typeface="Meiryo" panose="020B0604030504040204" pitchFamily="34" charset="-128"/>
                <a:ea typeface="Meiryo" panose="020B0604030504040204" pitchFamily="34" charset="-128"/>
              </a:rPr>
              <a:t>他の職種とまったく同じスタンスで</a:t>
            </a:r>
            <a:endParaRPr kumimoji="1" lang="en-US" altLang="ja-JP" dirty="0">
              <a:latin typeface="Meiryo" panose="020B0604030504040204" pitchFamily="34" charset="-128"/>
              <a:ea typeface="Meiryo" panose="020B0604030504040204" pitchFamily="34" charset="-128"/>
            </a:endParaRPr>
          </a:p>
          <a:p>
            <a:r>
              <a:rPr lang="ja-JP" altLang="en-US" dirty="0">
                <a:latin typeface="Meiryo" panose="020B0604030504040204" pitchFamily="34" charset="-128"/>
                <a:ea typeface="Meiryo" panose="020B0604030504040204" pitchFamily="34" charset="-128"/>
              </a:rPr>
              <a:t>集団スタッフの一員として</a:t>
            </a:r>
            <a:endParaRPr kumimoji="1" lang="en-US" altLang="ja-JP" dirty="0">
              <a:latin typeface="Meiryo" panose="020B0604030504040204" pitchFamily="34" charset="-128"/>
              <a:ea typeface="Meiryo" panose="020B0604030504040204" pitchFamily="34" charset="-128"/>
            </a:endParaRPr>
          </a:p>
          <a:p>
            <a:r>
              <a:rPr kumimoji="1" lang="ja-JP" altLang="en-US" dirty="0">
                <a:latin typeface="Meiryo" panose="020B0604030504040204" pitchFamily="34" charset="-128"/>
                <a:ea typeface="Meiryo" panose="020B0604030504040204" pitchFamily="34" charset="-128"/>
              </a:rPr>
              <a:t>個別スタイルとして</a:t>
            </a:r>
            <a:endParaRPr kumimoji="1" lang="en-US" altLang="ja-JP" dirty="0">
              <a:latin typeface="Meiryo" panose="020B0604030504040204" pitchFamily="34" charset="-128"/>
              <a:ea typeface="Meiryo" panose="020B0604030504040204" pitchFamily="34" charset="-128"/>
            </a:endParaRPr>
          </a:p>
          <a:p>
            <a:r>
              <a:rPr lang="ja-JP" altLang="en-US" dirty="0">
                <a:latin typeface="Meiryo" panose="020B0604030504040204" pitchFamily="34" charset="-128"/>
                <a:ea typeface="Meiryo" panose="020B0604030504040204" pitchFamily="34" charset="-128"/>
              </a:rPr>
              <a:t>アセスメント情報の提供者として</a:t>
            </a:r>
            <a:endParaRPr lang="en-US" altLang="ja-JP" dirty="0">
              <a:latin typeface="Meiryo" panose="020B0604030504040204" pitchFamily="34" charset="-128"/>
              <a:ea typeface="Meiryo" panose="020B0604030504040204" pitchFamily="34" charset="-128"/>
            </a:endParaRPr>
          </a:p>
          <a:p>
            <a:r>
              <a:rPr kumimoji="1" lang="ja-JP" altLang="en-US" dirty="0">
                <a:latin typeface="Meiryo" panose="020B0604030504040204" pitchFamily="34" charset="-128"/>
                <a:ea typeface="Meiryo" panose="020B0604030504040204" pitchFamily="34" charset="-128"/>
              </a:rPr>
              <a:t>スパーバイザーとして</a:t>
            </a:r>
            <a:endParaRPr kumimoji="1" lang="en-US" altLang="ja-JP" dirty="0">
              <a:latin typeface="Meiryo" panose="020B0604030504040204" pitchFamily="34" charset="-128"/>
              <a:ea typeface="Meiryo" panose="020B0604030504040204" pitchFamily="34" charset="-128"/>
            </a:endParaRPr>
          </a:p>
          <a:p>
            <a:endParaRPr kumimoji="1" lang="en-US" altLang="ja-JP" dirty="0">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27</a:t>
            </a:fld>
            <a:endParaRPr kumimoji="1" lang="ja-JP" altLang="en-US"/>
          </a:p>
        </p:txBody>
      </p:sp>
    </p:spTree>
    <p:extLst>
      <p:ext uri="{BB962C8B-B14F-4D97-AF65-F5344CB8AC3E}">
        <p14:creationId xmlns:p14="http://schemas.microsoft.com/office/powerpoint/2010/main" val="2122329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7E8A64-0B22-C345-AFC0-F7C2A60B0A60}"/>
              </a:ext>
            </a:extLst>
          </p:cNvPr>
          <p:cNvSpPr>
            <a:spLocks noGrp="1"/>
          </p:cNvSpPr>
          <p:nvPr>
            <p:ph type="title"/>
          </p:nvPr>
        </p:nvSpPr>
        <p:spPr/>
        <p:txBody>
          <a:bodyPr>
            <a:noAutofit/>
          </a:bodyPr>
          <a:lstStyle/>
          <a:p>
            <a:r>
              <a:rPr lang="ja-JP" altLang="en-US" sz="3600">
                <a:latin typeface="Meiryo" panose="020B0604030504040204" pitchFamily="34" charset="-128"/>
                <a:ea typeface="Meiryo" panose="020B0604030504040204" pitchFamily="34" charset="-128"/>
              </a:rPr>
              <a:t>主訴・ニーズ・デマンドなどを</a:t>
            </a:r>
            <a:r>
              <a:rPr lang="en-US" altLang="ja-JP" sz="3600" dirty="0">
                <a:latin typeface="Meiryo" panose="020B0604030504040204" pitchFamily="34" charset="-128"/>
                <a:ea typeface="Meiryo" panose="020B0604030504040204" pitchFamily="34" charset="-128"/>
              </a:rPr>
              <a:t/>
            </a:r>
            <a:br>
              <a:rPr lang="en-US" altLang="ja-JP" sz="3600" dirty="0">
                <a:latin typeface="Meiryo" panose="020B0604030504040204" pitchFamily="34" charset="-128"/>
                <a:ea typeface="Meiryo" panose="020B0604030504040204" pitchFamily="34" charset="-128"/>
              </a:rPr>
            </a:br>
            <a:r>
              <a:rPr lang="ja-JP" altLang="en-US" sz="3600">
                <a:latin typeface="Meiryo" panose="020B0604030504040204" pitchFamily="34" charset="-128"/>
                <a:ea typeface="Meiryo" panose="020B0604030504040204" pitchFamily="34" charset="-128"/>
              </a:rPr>
              <a:t>を理解し、対応するために</a:t>
            </a:r>
            <a:r>
              <a:rPr lang="en-US" altLang="ja-JP" sz="3600" dirty="0">
                <a:latin typeface="Meiryo" panose="020B0604030504040204" pitchFamily="34" charset="-128"/>
                <a:ea typeface="Meiryo" panose="020B0604030504040204" pitchFamily="34" charset="-128"/>
              </a:rPr>
              <a:t/>
            </a:r>
            <a:br>
              <a:rPr lang="en-US" altLang="ja-JP" sz="3600" dirty="0">
                <a:latin typeface="Meiryo" panose="020B0604030504040204" pitchFamily="34" charset="-128"/>
                <a:ea typeface="Meiryo" panose="020B0604030504040204" pitchFamily="34" charset="-128"/>
              </a:rPr>
            </a:br>
            <a:r>
              <a:rPr lang="ja-JP" altLang="en-US" sz="3600">
                <a:latin typeface="Meiryo" panose="020B0604030504040204" pitchFamily="34" charset="-128"/>
                <a:ea typeface="Meiryo" panose="020B0604030504040204" pitchFamily="34" charset="-128"/>
              </a:rPr>
              <a:t>専門性を結集する</a:t>
            </a:r>
            <a:endParaRPr kumimoji="1" lang="ja-JP" altLang="en-US" sz="3600">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12D00B2A-B9CB-D442-93C9-8B815ACFEC46}"/>
              </a:ext>
            </a:extLst>
          </p:cNvPr>
          <p:cNvSpPr>
            <a:spLocks noGrp="1"/>
          </p:cNvSpPr>
          <p:nvPr>
            <p:ph idx="1"/>
          </p:nvPr>
        </p:nvSpPr>
        <p:spPr/>
        <p:txBody>
          <a:bodyPr numCol="2">
            <a:normAutofit fontScale="92500" lnSpcReduction="10000"/>
          </a:bodyPr>
          <a:lstStyle/>
          <a:p>
            <a:r>
              <a:rPr kumimoji="1" lang="ja-JP" altLang="en-US">
                <a:latin typeface="Meiryo" panose="020B0604030504040204" pitchFamily="34" charset="-128"/>
                <a:ea typeface="Meiryo" panose="020B0604030504040204" pitchFamily="34" charset="-128"/>
              </a:rPr>
              <a:t>一般的には</a:t>
            </a:r>
            <a:endParaRPr kumimoji="1"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本人の望む</a:t>
            </a:r>
            <a:endParaRPr lang="en-US" altLang="ja-JP" dirty="0">
              <a:latin typeface="Meiryo" panose="020B0604030504040204" pitchFamily="34" charset="-128"/>
              <a:ea typeface="Meiryo" panose="020B0604030504040204" pitchFamily="34" charset="-128"/>
            </a:endParaRPr>
          </a:p>
          <a:p>
            <a:pPr lvl="1"/>
            <a:r>
              <a:rPr kumimoji="1" lang="ja-JP" altLang="en-US">
                <a:latin typeface="Meiryo" panose="020B0604030504040204" pitchFamily="34" charset="-128"/>
                <a:ea typeface="Meiryo" panose="020B0604030504040204" pitchFamily="34" charset="-128"/>
              </a:rPr>
              <a:t>本人の希望する</a:t>
            </a:r>
            <a:endParaRPr kumimoji="1"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本人にとって意味ある</a:t>
            </a:r>
            <a:endParaRPr lang="en-US" altLang="ja-JP" dirty="0">
              <a:latin typeface="Meiryo" panose="020B0604030504040204" pitchFamily="34" charset="-128"/>
              <a:ea typeface="Meiryo" panose="020B0604030504040204" pitchFamily="34" charset="-128"/>
            </a:endParaRPr>
          </a:p>
          <a:p>
            <a:pPr lvl="1"/>
            <a:r>
              <a:rPr kumimoji="1" lang="ja-JP" altLang="en-US">
                <a:latin typeface="Meiryo" panose="020B0604030504040204" pitchFamily="34" charset="-128"/>
                <a:ea typeface="Meiryo" panose="020B0604030504040204" pitchFamily="34" charset="-128"/>
              </a:rPr>
              <a:t>ものの実現が期待される</a:t>
            </a:r>
            <a:endParaRPr kumimoji="1"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子どもの場合</a:t>
            </a:r>
            <a:endParaRPr kumimoji="1"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それだけで良いのか</a:t>
            </a:r>
            <a:endParaRPr lang="en-US" altLang="ja-JP" dirty="0">
              <a:latin typeface="Meiryo" panose="020B0604030504040204" pitchFamily="34" charset="-128"/>
              <a:ea typeface="Meiryo" panose="020B0604030504040204" pitchFamily="34" charset="-128"/>
            </a:endParaRPr>
          </a:p>
          <a:p>
            <a:pPr lvl="1"/>
            <a:r>
              <a:rPr kumimoji="1" lang="ja-JP" altLang="en-US">
                <a:latin typeface="Meiryo" panose="020B0604030504040204" pitchFamily="34" charset="-128"/>
                <a:ea typeface="Meiryo" panose="020B0604030504040204" pitchFamily="34" charset="-128"/>
              </a:rPr>
              <a:t>それ以外は目指してはいけないのか</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子ども本人の状況や思い</a:t>
            </a:r>
            <a:endParaRPr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家族の状況や思い</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その子の今後の育ち・過ごしへの影響</a:t>
            </a:r>
            <a:endParaRPr lang="en-US" altLang="ja-JP" dirty="0">
              <a:latin typeface="Meiryo" panose="020B0604030504040204" pitchFamily="34" charset="-128"/>
              <a:ea typeface="Meiryo" panose="020B0604030504040204" pitchFamily="34" charset="-128"/>
            </a:endParaRPr>
          </a:p>
          <a:p>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今、ここで、必要なことは何か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将来を見据えて、今、ここで、必要なことは何か</a:t>
            </a:r>
            <a:endParaRPr kumimoji="1" lang="ja-JP" altLang="en-US">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28</a:t>
            </a:fld>
            <a:endParaRPr kumimoji="1" lang="ja-JP" altLang="en-US"/>
          </a:p>
        </p:txBody>
      </p:sp>
    </p:spTree>
    <p:extLst>
      <p:ext uri="{BB962C8B-B14F-4D97-AF65-F5344CB8AC3E}">
        <p14:creationId xmlns:p14="http://schemas.microsoft.com/office/powerpoint/2010/main" val="3423633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F70B5B-E107-1868-12F3-DE6F8D4CF0A7}"/>
              </a:ext>
            </a:extLst>
          </p:cNvPr>
          <p:cNvSpPr>
            <a:spLocks noGrp="1"/>
          </p:cNvSpPr>
          <p:nvPr>
            <p:ph type="title"/>
          </p:nvPr>
        </p:nvSpPr>
        <p:spPr/>
        <p:txBody>
          <a:bodyPr/>
          <a:lstStyle/>
          <a:p>
            <a:r>
              <a:rPr lang="ja-JP" altLang="en-US" dirty="0">
                <a:latin typeface="メイリオ" panose="020B0604030504040204" pitchFamily="50" charset="-128"/>
                <a:ea typeface="メイリオ" panose="020B0604030504040204" pitchFamily="50" charset="-128"/>
              </a:rPr>
              <a:t>事業所内における連携の実際　①</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9B4E43A9-A938-99DF-E171-2AE3B374A6F7}"/>
              </a:ext>
            </a:extLst>
          </p:cNvPr>
          <p:cNvSpPr>
            <a:spLocks noGrp="1"/>
          </p:cNvSpPr>
          <p:nvPr>
            <p:ph idx="1"/>
          </p:nvPr>
        </p:nvSpPr>
        <p:spPr>
          <a:xfrm>
            <a:off x="628650" y="1825624"/>
            <a:ext cx="7886700" cy="4769139"/>
          </a:xfrm>
        </p:spPr>
        <p:txBody>
          <a:bodyPr>
            <a:normAutofit fontScale="77500" lnSpcReduction="20000"/>
          </a:bodyPr>
          <a:lstStyle/>
          <a:p>
            <a:pPr>
              <a:lnSpc>
                <a:spcPct val="120000"/>
              </a:lnSpc>
            </a:pPr>
            <a:r>
              <a:rPr kumimoji="1" lang="ja-JP" altLang="en-US" dirty="0">
                <a:latin typeface="メイリオ" panose="020B0604030504040204" pitchFamily="50" charset="-128"/>
                <a:ea typeface="メイリオ" panose="020B0604030504040204" pitchFamily="50" charset="-128"/>
              </a:rPr>
              <a:t>食事を食べる時に、机の上に足をあげてしまう。何度注意しても同じことの繰り返し。他の施設で使っていた椅子に取り付けるアタッチメントを使用している。座るのを嫌がり、席を離れてしまうこともあり、集中して給食を食べることができない。</a:t>
            </a:r>
            <a:endParaRPr kumimoji="1" lang="en-US" altLang="ja-JP" dirty="0">
              <a:latin typeface="メイリオ" panose="020B0604030504040204" pitchFamily="50" charset="-128"/>
              <a:ea typeface="メイリオ" panose="020B0604030504040204" pitchFamily="50" charset="-128"/>
            </a:endParaRPr>
          </a:p>
          <a:p>
            <a:pPr>
              <a:lnSpc>
                <a:spcPct val="120000"/>
              </a:lnSpc>
            </a:pPr>
            <a:r>
              <a:rPr lang="en-US" altLang="ja-JP" dirty="0">
                <a:latin typeface="メイリオ" panose="020B0604030504040204" pitchFamily="50" charset="-128"/>
                <a:ea typeface="メイリオ" panose="020B0604030504040204" pitchFamily="50" charset="-128"/>
              </a:rPr>
              <a:t>OT</a:t>
            </a:r>
            <a:r>
              <a:rPr lang="ja-JP" altLang="en-US" dirty="0">
                <a:latin typeface="メイリオ" panose="020B0604030504040204" pitchFamily="50" charset="-128"/>
                <a:ea typeface="メイリオ" panose="020B0604030504040204" pitchFamily="50" charset="-128"/>
              </a:rPr>
              <a:t>が観察：現状での姿勢の状態についてその場でアセスメント。給食の状況を観察。背もたれがあることで、逆によりかかり、姿勢を崩すことができてしまっている。背もたれのない椅子を使用してみてはどうかと、提案がある。</a:t>
            </a:r>
            <a:endParaRPr lang="en-US" altLang="ja-JP" dirty="0">
              <a:latin typeface="メイリオ" panose="020B0604030504040204" pitchFamily="50" charset="-128"/>
              <a:ea typeface="メイリオ" panose="020B0604030504040204" pitchFamily="50" charset="-128"/>
            </a:endParaRPr>
          </a:p>
          <a:p>
            <a:pPr>
              <a:lnSpc>
                <a:spcPct val="120000"/>
              </a:lnSpc>
            </a:pPr>
            <a:r>
              <a:rPr kumimoji="1" lang="ja-JP" altLang="en-US" dirty="0">
                <a:latin typeface="メイリオ" panose="020B0604030504040204" pitchFamily="50" charset="-128"/>
                <a:ea typeface="メイリオ" panose="020B0604030504040204" pitchFamily="50" charset="-128"/>
              </a:rPr>
              <a:t>現場に</a:t>
            </a:r>
            <a:r>
              <a:rPr lang="ja-JP" altLang="en-US" dirty="0">
                <a:latin typeface="メイリオ" panose="020B0604030504040204" pitchFamily="50" charset="-128"/>
                <a:ea typeface="メイリオ" panose="020B0604030504040204" pitchFamily="50" charset="-128"/>
              </a:rPr>
              <a:t>て：背もたれのない椅子を用意する。足を挙げることがすぐになくなる。ネコ背ではある。しばらく使っていると、ネコ背も解消されて、集中して食べている時間が長くなった。</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29</a:t>
            </a:fld>
            <a:endParaRPr kumimoji="1" lang="ja-JP" altLang="en-US"/>
          </a:p>
        </p:txBody>
      </p:sp>
    </p:spTree>
    <p:extLst>
      <p:ext uri="{BB962C8B-B14F-4D97-AF65-F5344CB8AC3E}">
        <p14:creationId xmlns:p14="http://schemas.microsoft.com/office/powerpoint/2010/main" val="3496482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B295EE-3BA5-03E4-4FC3-087EE422F664}"/>
              </a:ext>
            </a:extLst>
          </p:cNvPr>
          <p:cNvSpPr>
            <a:spLocks noGrp="1"/>
          </p:cNvSpPr>
          <p:nvPr>
            <p:ph type="title"/>
          </p:nvPr>
        </p:nvSpPr>
        <p:spPr/>
        <p:txBody>
          <a:bodyPr/>
          <a:lstStyle/>
          <a:p>
            <a:r>
              <a:rPr kumimoji="1" lang="ja-JP" altLang="en-US" dirty="0">
                <a:solidFill>
                  <a:schemeClr val="bg1"/>
                </a:solidFill>
                <a:latin typeface="メイリオ" panose="020B0604030504040204" pitchFamily="50" charset="-128"/>
                <a:ea typeface="メイリオ" panose="020B0604030504040204" pitchFamily="50" charset="-128"/>
              </a:rPr>
              <a:t>この講義のポイント</a:t>
            </a:r>
          </a:p>
        </p:txBody>
      </p:sp>
      <p:sp>
        <p:nvSpPr>
          <p:cNvPr id="3" name="コンテンツ プレースホルダー 2">
            <a:extLst>
              <a:ext uri="{FF2B5EF4-FFF2-40B4-BE49-F238E27FC236}">
                <a16:creationId xmlns:a16="http://schemas.microsoft.com/office/drawing/2014/main" id="{53E1187B-01DA-E3D8-615C-A5F5CE72F765}"/>
              </a:ext>
            </a:extLst>
          </p:cNvPr>
          <p:cNvSpPr>
            <a:spLocks noGrp="1"/>
          </p:cNvSpPr>
          <p:nvPr>
            <p:ph idx="1"/>
          </p:nvPr>
        </p:nvSpPr>
        <p:spPr/>
        <p:txBody>
          <a:bodyPr/>
          <a:lstStyle/>
          <a:p>
            <a:r>
              <a:rPr kumimoji="1" lang="ja-JP" altLang="en-US" dirty="0">
                <a:solidFill>
                  <a:schemeClr val="bg1"/>
                </a:solidFill>
                <a:latin typeface="メイリオ" panose="020B0604030504040204" pitchFamily="50" charset="-128"/>
                <a:ea typeface="メイリオ" panose="020B0604030504040204" pitchFamily="50" charset="-128"/>
              </a:rPr>
              <a:t>本人支援を理解すること</a:t>
            </a:r>
            <a:endParaRPr kumimoji="1" lang="en-US" altLang="ja-JP" dirty="0">
              <a:solidFill>
                <a:schemeClr val="bg1"/>
              </a:solidFill>
              <a:latin typeface="メイリオ" panose="020B0604030504040204" pitchFamily="50" charset="-128"/>
              <a:ea typeface="メイリオ" panose="020B0604030504040204" pitchFamily="50" charset="-128"/>
            </a:endParaRPr>
          </a:p>
          <a:p>
            <a:r>
              <a:rPr lang="ja-JP" altLang="en-US" dirty="0">
                <a:solidFill>
                  <a:schemeClr val="bg1"/>
                </a:solidFill>
                <a:latin typeface="メイリオ" panose="020B0604030504040204" pitchFamily="50" charset="-128"/>
                <a:ea typeface="メイリオ" panose="020B0604030504040204" pitchFamily="50" charset="-128"/>
              </a:rPr>
              <a:t>発達支援／本人支援は、障害の改善だけにとどまらず、広く育ちを支援することであること</a:t>
            </a:r>
            <a:endParaRPr lang="en-US" altLang="ja-JP" dirty="0">
              <a:solidFill>
                <a:schemeClr val="bg1"/>
              </a:solidFill>
              <a:latin typeface="メイリオ" panose="020B0604030504040204" pitchFamily="50" charset="-128"/>
              <a:ea typeface="メイリオ" panose="020B0604030504040204" pitchFamily="50" charset="-128"/>
            </a:endParaRPr>
          </a:p>
          <a:p>
            <a:r>
              <a:rPr kumimoji="1" lang="ja-JP" altLang="en-US" dirty="0">
                <a:solidFill>
                  <a:schemeClr val="bg1"/>
                </a:solidFill>
                <a:latin typeface="メイリオ" panose="020B0604030504040204" pitchFamily="50" charset="-128"/>
                <a:ea typeface="メイリオ" panose="020B0604030504040204" pitchFamily="50" charset="-128"/>
              </a:rPr>
              <a:t>障害児である前に子どもであること</a:t>
            </a:r>
            <a:endParaRPr kumimoji="1" lang="en-US" altLang="ja-JP" dirty="0">
              <a:solidFill>
                <a:schemeClr val="bg1"/>
              </a:solidFill>
              <a:latin typeface="メイリオ" panose="020B0604030504040204" pitchFamily="50" charset="-128"/>
              <a:ea typeface="メイリオ" panose="020B0604030504040204" pitchFamily="50" charset="-128"/>
            </a:endParaRPr>
          </a:p>
          <a:p>
            <a:r>
              <a:rPr lang="ja-JP" altLang="en-US" dirty="0">
                <a:solidFill>
                  <a:schemeClr val="bg1"/>
                </a:solidFill>
                <a:latin typeface="メイリオ" panose="020B0604030504040204" pitchFamily="50" charset="-128"/>
                <a:ea typeface="メイリオ" panose="020B0604030504040204" pitchFamily="50" charset="-128"/>
              </a:rPr>
              <a:t>発達的視点の理解</a:t>
            </a:r>
            <a:endParaRPr lang="en-US" altLang="ja-JP" dirty="0">
              <a:solidFill>
                <a:schemeClr val="bg1"/>
              </a:solidFill>
              <a:latin typeface="メイリオ" panose="020B0604030504040204" pitchFamily="50" charset="-128"/>
              <a:ea typeface="メイリオ" panose="020B0604030504040204" pitchFamily="50" charset="-128"/>
            </a:endParaRPr>
          </a:p>
          <a:p>
            <a:r>
              <a:rPr kumimoji="1" lang="ja-JP" altLang="en-US" dirty="0">
                <a:solidFill>
                  <a:schemeClr val="bg1"/>
                </a:solidFill>
                <a:latin typeface="メイリオ" panose="020B0604030504040204" pitchFamily="50" charset="-128"/>
                <a:ea typeface="メイリオ" panose="020B0604030504040204" pitchFamily="50" charset="-128"/>
              </a:rPr>
              <a:t>多職種連携</a:t>
            </a:r>
            <a:r>
              <a:rPr lang="ja-JP" altLang="en-US" dirty="0">
                <a:solidFill>
                  <a:schemeClr val="bg1"/>
                </a:solidFill>
                <a:latin typeface="メイリオ" panose="020B0604030504040204" pitchFamily="50" charset="-128"/>
                <a:ea typeface="メイリオ" panose="020B0604030504040204" pitchFamily="50" charset="-128"/>
              </a:rPr>
              <a:t>を理解する</a:t>
            </a:r>
            <a:endParaRPr kumimoji="1" lang="en-US" altLang="ja-JP" dirty="0">
              <a:solidFill>
                <a:schemeClr val="bg1"/>
              </a:solidFill>
              <a:latin typeface="メイリオ" panose="020B0604030504040204" pitchFamily="50" charset="-128"/>
              <a:ea typeface="メイリオ" panose="020B0604030504040204" pitchFamily="50" charset="-128"/>
            </a:endParaRPr>
          </a:p>
          <a:p>
            <a:endParaRPr kumimoji="1" lang="ja-JP" altLang="en-US" dirty="0">
              <a:solidFill>
                <a:schemeClr val="bg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3</a:t>
            </a:fld>
            <a:endParaRPr kumimoji="1" lang="ja-JP" altLang="en-US"/>
          </a:p>
        </p:txBody>
      </p:sp>
    </p:spTree>
    <p:extLst>
      <p:ext uri="{BB962C8B-B14F-4D97-AF65-F5344CB8AC3E}">
        <p14:creationId xmlns:p14="http://schemas.microsoft.com/office/powerpoint/2010/main" val="3212106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243F78-91DB-5BB1-07C8-57F6E94AF211}"/>
              </a:ext>
            </a:extLst>
          </p:cNvPr>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事業所内における連携の実際　②</a:t>
            </a:r>
          </a:p>
        </p:txBody>
      </p:sp>
      <p:sp>
        <p:nvSpPr>
          <p:cNvPr id="3" name="コンテンツ プレースホルダー 2">
            <a:extLst>
              <a:ext uri="{FF2B5EF4-FFF2-40B4-BE49-F238E27FC236}">
                <a16:creationId xmlns:a16="http://schemas.microsoft.com/office/drawing/2014/main" id="{AEBFBE21-B27D-ED6E-21E3-BB38BFD101D7}"/>
              </a:ext>
            </a:extLst>
          </p:cNvPr>
          <p:cNvSpPr>
            <a:spLocks noGrp="1"/>
          </p:cNvSpPr>
          <p:nvPr>
            <p:ph idx="1"/>
          </p:nvPr>
        </p:nvSpPr>
        <p:spPr>
          <a:xfrm>
            <a:off x="628650" y="1579418"/>
            <a:ext cx="7886700" cy="5043055"/>
          </a:xfrm>
        </p:spPr>
        <p:txBody>
          <a:bodyPr>
            <a:normAutofit fontScale="70000" lnSpcReduction="20000"/>
          </a:bodyPr>
          <a:lstStyle/>
          <a:p>
            <a:pPr>
              <a:lnSpc>
                <a:spcPct val="120000"/>
              </a:lnSpc>
            </a:pPr>
            <a:r>
              <a:rPr kumimoji="1" lang="ja-JP" altLang="en-US" dirty="0">
                <a:latin typeface="メイリオ" panose="020B0604030504040204" pitchFamily="50" charset="-128"/>
                <a:ea typeface="メイリオ" panose="020B0604030504040204" pitchFamily="50" charset="-128"/>
              </a:rPr>
              <a:t>事業所において、自由遊びの時間に、自分で好きなおもちゃを見つけることができず、感覚を使った遊びに終始してしまう。なおかつ、その感覚を使った遊びが、ドアをお尻でドンドンと繰り返し押すため、音が大きく他の子に影響が出ること、ドアが故障してしまうことなど、周囲への影響が大きく出てしまっている。対応方法に苦慮している。</a:t>
            </a:r>
            <a:endParaRPr kumimoji="1" lang="en-US" altLang="ja-JP" dirty="0">
              <a:latin typeface="メイリオ" panose="020B0604030504040204" pitchFamily="50" charset="-128"/>
              <a:ea typeface="メイリオ" panose="020B0604030504040204" pitchFamily="50" charset="-128"/>
            </a:endParaRPr>
          </a:p>
          <a:p>
            <a:pPr>
              <a:lnSpc>
                <a:spcPct val="120000"/>
              </a:lnSpc>
            </a:pPr>
            <a:r>
              <a:rPr lang="ja-JP" altLang="en-US" dirty="0">
                <a:latin typeface="メイリオ" panose="020B0604030504040204" pitchFamily="50" charset="-128"/>
                <a:ea typeface="メイリオ" panose="020B0604030504040204" pitchFamily="50" charset="-128"/>
              </a:rPr>
              <a:t>心理が相談にのる：発達検査を実施し、本人が持っている力についてあらためてアセスメントを行い、課題を整理する。その内容に基づいて、今の本人の認知の力や操作の力に応じたおもちゃの選定と、その提供の仕方、環境内への並べ方について提案がある。</a:t>
            </a:r>
            <a:endParaRPr lang="en-US" altLang="ja-JP" dirty="0">
              <a:latin typeface="メイリオ" panose="020B0604030504040204" pitchFamily="50" charset="-128"/>
              <a:ea typeface="メイリオ" panose="020B0604030504040204" pitchFamily="50" charset="-128"/>
            </a:endParaRPr>
          </a:p>
          <a:p>
            <a:pPr>
              <a:lnSpc>
                <a:spcPct val="120000"/>
              </a:lnSpc>
            </a:pPr>
            <a:r>
              <a:rPr kumimoji="1" lang="ja-JP" altLang="en-US" dirty="0">
                <a:latin typeface="メイリオ" panose="020B0604030504040204" pitchFamily="50" charset="-128"/>
                <a:ea typeface="メイリオ" panose="020B0604030504040204" pitchFamily="50" charset="-128"/>
              </a:rPr>
              <a:t>現場にて：提案を受けたおもちゃを用意し、提供の仕方、並べ方などを実践する。すぐに変化は見られないが、徐々におもちゃに興味を持つようになり、職員が支援をしている場面では遊べることが増えてきた。並行して、ドンドンとドアを押すことも少し減ってきた。</a:t>
            </a: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30</a:t>
            </a:fld>
            <a:endParaRPr kumimoji="1" lang="ja-JP" altLang="en-US"/>
          </a:p>
        </p:txBody>
      </p:sp>
    </p:spTree>
    <p:extLst>
      <p:ext uri="{BB962C8B-B14F-4D97-AF65-F5344CB8AC3E}">
        <p14:creationId xmlns:p14="http://schemas.microsoft.com/office/powerpoint/2010/main" val="564332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8B1DA0-7DE0-E853-3900-B663CAF4DC84}"/>
              </a:ext>
            </a:extLst>
          </p:cNvPr>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事業所内における連携の実際　③</a:t>
            </a:r>
          </a:p>
        </p:txBody>
      </p:sp>
      <p:sp>
        <p:nvSpPr>
          <p:cNvPr id="3" name="コンテンツ プレースホルダー 2">
            <a:extLst>
              <a:ext uri="{FF2B5EF4-FFF2-40B4-BE49-F238E27FC236}">
                <a16:creationId xmlns:a16="http://schemas.microsoft.com/office/drawing/2014/main" id="{6F8924B7-0967-DCFC-5F99-955772CD812F}"/>
              </a:ext>
            </a:extLst>
          </p:cNvPr>
          <p:cNvSpPr>
            <a:spLocks noGrp="1"/>
          </p:cNvSpPr>
          <p:nvPr>
            <p:ph idx="1"/>
          </p:nvPr>
        </p:nvSpPr>
        <p:spPr>
          <a:xfrm>
            <a:off x="628650" y="1825624"/>
            <a:ext cx="7886700" cy="4769139"/>
          </a:xfrm>
        </p:spPr>
        <p:txBody>
          <a:bodyPr>
            <a:normAutofit fontScale="70000" lnSpcReduction="20000"/>
          </a:bodyPr>
          <a:lstStyle/>
          <a:p>
            <a:pPr>
              <a:lnSpc>
                <a:spcPct val="120000"/>
              </a:lnSpc>
            </a:pPr>
            <a:r>
              <a:rPr kumimoji="1" lang="ja-JP" altLang="en-US" dirty="0">
                <a:latin typeface="メイリオ" panose="020B0604030504040204" pitchFamily="50" charset="-128"/>
                <a:ea typeface="メイリオ" panose="020B0604030504040204" pitchFamily="50" charset="-128"/>
              </a:rPr>
              <a:t>事業所において：幼児期の活動。集団で活動をしているときに、スペースがあることで、子どもたちが走り回ってしまう。言葉で注意をしても、理解が難しく、走り回ることが止まらずに、本来行いたい活動がなかなか実施できない。</a:t>
            </a:r>
            <a:endParaRPr kumimoji="1" lang="en-US" altLang="ja-JP" dirty="0">
              <a:latin typeface="メイリオ" panose="020B0604030504040204" pitchFamily="50" charset="-128"/>
              <a:ea typeface="メイリオ" panose="020B0604030504040204" pitchFamily="50" charset="-128"/>
            </a:endParaRPr>
          </a:p>
          <a:p>
            <a:pPr>
              <a:lnSpc>
                <a:spcPct val="120000"/>
              </a:lnSpc>
            </a:pPr>
            <a:r>
              <a:rPr lang="ja-JP" altLang="en-US" dirty="0">
                <a:latin typeface="メイリオ" panose="020B0604030504040204" pitchFamily="50" charset="-128"/>
                <a:ea typeface="メイリオ" panose="020B0604030504040204" pitchFamily="50" charset="-128"/>
              </a:rPr>
              <a:t>ベテラン保育士が相談にのる：別の事業所で勤務しているベテラン保育士に相談にのってもらう。実際に活動している場面の動画を見て、状況を確認する。部屋のレイアウトについて提案がある。リーダーとなるスタッフの立ち位置、子どもたちが集合する場所、空間に配置する遊具や教材の場所など。</a:t>
            </a:r>
            <a:endParaRPr lang="en-US" altLang="ja-JP" dirty="0">
              <a:latin typeface="メイリオ" panose="020B0604030504040204" pitchFamily="50" charset="-128"/>
              <a:ea typeface="メイリオ" panose="020B0604030504040204" pitchFamily="50" charset="-128"/>
            </a:endParaRPr>
          </a:p>
          <a:p>
            <a:pPr>
              <a:lnSpc>
                <a:spcPct val="120000"/>
              </a:lnSpc>
            </a:pPr>
            <a:r>
              <a:rPr kumimoji="1" lang="ja-JP" altLang="en-US" dirty="0">
                <a:latin typeface="メイリオ" panose="020B0604030504040204" pitchFamily="50" charset="-128"/>
                <a:ea typeface="メイリオ" panose="020B0604030504040204" pitchFamily="50" charset="-128"/>
              </a:rPr>
              <a:t>現場にて：提案があったレイアウトを実践してみる。初回にはまだレイアウトが十分にできず、結果につながりにくかったが、</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回目からは徐々に走り回る子どもが減っていき、数名が残るだけになった。数名に対しては、個別的な対応が可能になり、集団活動全体がスムーズに行えるようになった。</a:t>
            </a: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31</a:t>
            </a:fld>
            <a:endParaRPr kumimoji="1" lang="ja-JP" altLang="en-US"/>
          </a:p>
        </p:txBody>
      </p:sp>
    </p:spTree>
    <p:extLst>
      <p:ext uri="{BB962C8B-B14F-4D97-AF65-F5344CB8AC3E}">
        <p14:creationId xmlns:p14="http://schemas.microsoft.com/office/powerpoint/2010/main" val="1685006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虫眼鏡と明るい背景">
            <a:extLst>
              <a:ext uri="{FF2B5EF4-FFF2-40B4-BE49-F238E27FC236}">
                <a16:creationId xmlns:a16="http://schemas.microsoft.com/office/drawing/2014/main" id="{AA2FBAE2-C232-4FB3-BB24-28B897F1967B}"/>
              </a:ext>
            </a:extLst>
          </p:cNvPr>
          <p:cNvPicPr>
            <a:picLocks noChangeAspect="1"/>
          </p:cNvPicPr>
          <p:nvPr/>
        </p:nvPicPr>
        <p:blipFill rotWithShape="1">
          <a:blip r:embed="rId2"/>
          <a:srcRect b="15730"/>
          <a:stretch/>
        </p:blipFill>
        <p:spPr>
          <a:xfrm>
            <a:off x="-2285" y="857257"/>
            <a:ext cx="9143999" cy="5143493"/>
          </a:xfrm>
          <a:prstGeom prst="rect">
            <a:avLst/>
          </a:prstGeom>
        </p:spPr>
      </p:pic>
      <p:sp>
        <p:nvSpPr>
          <p:cNvPr id="4" name="タイトル 3">
            <a:extLst>
              <a:ext uri="{FF2B5EF4-FFF2-40B4-BE49-F238E27FC236}">
                <a16:creationId xmlns:a16="http://schemas.microsoft.com/office/drawing/2014/main" id="{F56BF3B8-0BE9-D440-B86D-5B6F976D8EF2}"/>
              </a:ext>
            </a:extLst>
          </p:cNvPr>
          <p:cNvSpPr>
            <a:spLocks noGrp="1"/>
          </p:cNvSpPr>
          <p:nvPr>
            <p:ph type="ctrTitle"/>
          </p:nvPr>
        </p:nvSpPr>
        <p:spPr>
          <a:xfrm>
            <a:off x="822960" y="1101412"/>
            <a:ext cx="7543800" cy="2681084"/>
          </a:xfrm>
          <a:effectLst>
            <a:outerShdw blurRad="50800" dist="38100" dir="2700000" algn="tl" rotWithShape="0">
              <a:prstClr val="black">
                <a:alpha val="40000"/>
              </a:prstClr>
            </a:outerShdw>
          </a:effectLst>
        </p:spPr>
        <p:txBody>
          <a:bodyPr>
            <a:normAutofit/>
          </a:bodyPr>
          <a:lstStyle/>
          <a:p>
            <a:r>
              <a:rPr lang="ja-JP" altLang="en-US" sz="3900">
                <a:solidFill>
                  <a:srgbClr val="FFFFFF"/>
                </a:solidFill>
                <a:latin typeface="Meiryo" panose="020B0604030504040204" pitchFamily="34" charset="-128"/>
                <a:ea typeface="Meiryo" panose="020B0604030504040204" pitchFamily="34" charset="-128"/>
              </a:rPr>
              <a:t>まとめ</a:t>
            </a:r>
          </a:p>
        </p:txBody>
      </p:sp>
      <p:sp>
        <p:nvSpPr>
          <p:cNvPr id="5" name="字幕 4">
            <a:extLst>
              <a:ext uri="{FF2B5EF4-FFF2-40B4-BE49-F238E27FC236}">
                <a16:creationId xmlns:a16="http://schemas.microsoft.com/office/drawing/2014/main" id="{1D6F4033-4EB0-2D43-B4EF-9B4825314A0C}"/>
              </a:ext>
            </a:extLst>
          </p:cNvPr>
          <p:cNvSpPr>
            <a:spLocks noGrp="1"/>
          </p:cNvSpPr>
          <p:nvPr>
            <p:ph type="subTitle" idx="1"/>
          </p:nvPr>
        </p:nvSpPr>
        <p:spPr>
          <a:xfrm>
            <a:off x="825038" y="3911283"/>
            <a:ext cx="7543800" cy="962030"/>
          </a:xfrm>
          <a:effectLst>
            <a:outerShdw blurRad="50800" dist="38100" dir="2700000" algn="tl" rotWithShape="0">
              <a:prstClr val="black">
                <a:alpha val="40000"/>
              </a:prstClr>
            </a:outerShdw>
          </a:effectLst>
        </p:spPr>
        <p:txBody>
          <a:bodyPr>
            <a:normAutofit/>
          </a:bodyPr>
          <a:lstStyle/>
          <a:p>
            <a:endParaRPr lang="ja-JP" altLang="en-US">
              <a:solidFill>
                <a:srgbClr val="FFFFFF"/>
              </a:solidFill>
            </a:endParaRPr>
          </a:p>
        </p:txBody>
      </p:sp>
    </p:spTree>
    <p:extLst>
      <p:ext uri="{BB962C8B-B14F-4D97-AF65-F5344CB8AC3E}">
        <p14:creationId xmlns:p14="http://schemas.microsoft.com/office/powerpoint/2010/main" val="1749285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latin typeface="Meiryo" panose="020B0604030504040204" pitchFamily="34" charset="-128"/>
                <a:ea typeface="Meiryo" panose="020B0604030504040204" pitchFamily="34" charset="-128"/>
              </a:rPr>
              <a:t>子どもたちを支援するために</a:t>
            </a:r>
          </a:p>
        </p:txBody>
      </p:sp>
      <p:sp>
        <p:nvSpPr>
          <p:cNvPr id="3" name="コンテンツ プレースホルダ 2"/>
          <p:cNvSpPr>
            <a:spLocks noGrp="1"/>
          </p:cNvSpPr>
          <p:nvPr>
            <p:ph idx="1"/>
          </p:nvPr>
        </p:nvSpPr>
        <p:spPr/>
        <p:txBody>
          <a:bodyPr>
            <a:normAutofit/>
          </a:bodyPr>
          <a:lstStyle/>
          <a:p>
            <a:pPr marL="0" indent="0">
              <a:lnSpc>
                <a:spcPct val="170000"/>
              </a:lnSpc>
              <a:buNone/>
            </a:pPr>
            <a:r>
              <a:rPr lang="ja-JP" altLang="en-US" dirty="0">
                <a:latin typeface="Meiryo" panose="020B0604030504040204" pitchFamily="34" charset="-128"/>
                <a:ea typeface="Meiryo" panose="020B0604030504040204" pitchFamily="34" charset="-128"/>
              </a:rPr>
              <a:t>できないことがすべて課題になるわけではない。発達全体の中で何を課題とし、何を支援の対象とし、何を本人の得意なものとして伸ばしていくか。一人一人について、考えていく。</a:t>
            </a:r>
            <a:endParaRPr lang="en-US" altLang="ja-JP" dirty="0">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33</a:t>
            </a:fld>
            <a:endParaRPr kumimoji="1" lang="ja-JP" altLang="en-US"/>
          </a:p>
        </p:txBody>
      </p:sp>
    </p:spTree>
    <p:extLst>
      <p:ext uri="{BB962C8B-B14F-4D97-AF65-F5344CB8AC3E}">
        <p14:creationId xmlns:p14="http://schemas.microsoft.com/office/powerpoint/2010/main" val="106074147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3D166C-08B2-CF41-A5E5-8702D6ADB31F}"/>
              </a:ext>
            </a:extLst>
          </p:cNvPr>
          <p:cNvSpPr>
            <a:spLocks noGrp="1"/>
          </p:cNvSpPr>
          <p:nvPr>
            <p:ph type="title"/>
          </p:nvPr>
        </p:nvSpPr>
        <p:spPr/>
        <p:txBody>
          <a:bodyPr/>
          <a:lstStyle/>
          <a:p>
            <a:r>
              <a:rPr kumimoji="1" lang="ja-JP" altLang="en-US">
                <a:latin typeface="Meiryo" panose="020B0604030504040204" pitchFamily="34" charset="-128"/>
                <a:ea typeface="Meiryo" panose="020B0604030504040204" pitchFamily="34" charset="-128"/>
              </a:rPr>
              <a:t>発達支援（本人支援）の</a:t>
            </a:r>
            <a:r>
              <a:rPr kumimoji="1" lang="en-US" altLang="ja-JP">
                <a:latin typeface="Meiryo" panose="020B0604030504040204" pitchFamily="34" charset="-128"/>
                <a:ea typeface="Meiryo" panose="020B0604030504040204" pitchFamily="34" charset="-128"/>
              </a:rPr>
              <a:t/>
            </a:r>
            <a:br>
              <a:rPr kumimoji="1" lang="en-US" altLang="ja-JP">
                <a:latin typeface="Meiryo" panose="020B0604030504040204" pitchFamily="34" charset="-128"/>
                <a:ea typeface="Meiryo" panose="020B0604030504040204" pitchFamily="34" charset="-128"/>
              </a:rPr>
            </a:br>
            <a:r>
              <a:rPr kumimoji="1" lang="ja-JP" altLang="en-US">
                <a:latin typeface="Meiryo" panose="020B0604030504040204" pitchFamily="34" charset="-128"/>
                <a:ea typeface="Meiryo" panose="020B0604030504040204" pitchFamily="34" charset="-128"/>
              </a:rPr>
              <a:t>ポイント</a:t>
            </a:r>
          </a:p>
        </p:txBody>
      </p:sp>
      <p:sp>
        <p:nvSpPr>
          <p:cNvPr id="3" name="コンテンツ プレースホルダー 2">
            <a:extLst>
              <a:ext uri="{FF2B5EF4-FFF2-40B4-BE49-F238E27FC236}">
                <a16:creationId xmlns:a16="http://schemas.microsoft.com/office/drawing/2014/main" id="{2645D722-5623-6D4B-B820-E142F1E337C5}"/>
              </a:ext>
            </a:extLst>
          </p:cNvPr>
          <p:cNvSpPr>
            <a:spLocks noGrp="1"/>
          </p:cNvSpPr>
          <p:nvPr>
            <p:ph idx="1"/>
          </p:nvPr>
        </p:nvSpPr>
        <p:spPr/>
        <p:txBody>
          <a:bodyPr/>
          <a:lstStyle/>
          <a:p>
            <a:r>
              <a:rPr kumimoji="1" lang="ja-JP" altLang="en-US">
                <a:latin typeface="Meiryo" panose="020B0604030504040204" pitchFamily="34" charset="-128"/>
                <a:ea typeface="Meiryo" panose="020B0604030504040204" pitchFamily="34" charset="-128"/>
              </a:rPr>
              <a:t>子どもは子どもとして育てられる</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子ども本人にとっての最善の利益の追求</a:t>
            </a:r>
            <a:endParaRPr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障害ゆえの個別的配慮・合理的配慮への視点</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育ちにはさまざまな個性があり、状態があるからこそ、可能な限り多様な視点での理解に努める</a:t>
            </a:r>
            <a:endParaRPr lang="en-US" altLang="ja-JP" dirty="0">
              <a:latin typeface="Meiryo" panose="020B0604030504040204" pitchFamily="34" charset="-128"/>
              <a:ea typeface="Meiryo" panose="020B0604030504040204" pitchFamily="34" charset="-128"/>
            </a:endParaRPr>
          </a:p>
          <a:p>
            <a:endParaRPr kumimoji="1" lang="ja-JP" altLang="en-US">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34</a:t>
            </a:fld>
            <a:endParaRPr kumimoji="1" lang="ja-JP" altLang="en-US"/>
          </a:p>
        </p:txBody>
      </p:sp>
    </p:spTree>
    <p:extLst>
      <p:ext uri="{BB962C8B-B14F-4D97-AF65-F5344CB8AC3E}">
        <p14:creationId xmlns:p14="http://schemas.microsoft.com/office/powerpoint/2010/main" val="14638502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D42043D-2C7F-A14A-8145-2769AFACFCE0}"/>
              </a:ext>
            </a:extLst>
          </p:cNvPr>
          <p:cNvSpPr>
            <a:spLocks noGrp="1"/>
          </p:cNvSpPr>
          <p:nvPr>
            <p:ph type="title"/>
          </p:nvPr>
        </p:nvSpPr>
        <p:spPr>
          <a:xfrm>
            <a:off x="2411797" y="2180555"/>
            <a:ext cx="4320635" cy="1732734"/>
          </a:xfrm>
        </p:spPr>
        <p:txBody>
          <a:bodyPr vert="horz" lIns="68580" tIns="34290" rIns="68580" bIns="34290" rtlCol="0" anchor="b">
            <a:normAutofit/>
          </a:bodyPr>
          <a:lstStyle/>
          <a:p>
            <a:pPr algn="ctr"/>
            <a:r>
              <a:rPr lang="ja-JP" altLang="en-US" sz="3900">
                <a:solidFill>
                  <a:schemeClr val="tx2"/>
                </a:solidFill>
                <a:latin typeface="Meiryo" panose="020B0604030504040204" pitchFamily="34" charset="-128"/>
                <a:ea typeface="Meiryo" panose="020B0604030504040204" pitchFamily="34" charset="-128"/>
              </a:rPr>
              <a:t>演習について</a:t>
            </a:r>
          </a:p>
        </p:txBody>
      </p:sp>
      <p:sp>
        <p:nvSpPr>
          <p:cNvPr id="5" name="テキスト プレースホルダー 4">
            <a:extLst>
              <a:ext uri="{FF2B5EF4-FFF2-40B4-BE49-F238E27FC236}">
                <a16:creationId xmlns:a16="http://schemas.microsoft.com/office/drawing/2014/main" id="{F268DFD7-FF8A-1B40-A5BF-017BC7C21216}"/>
              </a:ext>
            </a:extLst>
          </p:cNvPr>
          <p:cNvSpPr>
            <a:spLocks noGrp="1"/>
          </p:cNvSpPr>
          <p:nvPr>
            <p:ph type="body" idx="1"/>
          </p:nvPr>
        </p:nvSpPr>
        <p:spPr>
          <a:xfrm>
            <a:off x="2411797" y="3981115"/>
            <a:ext cx="4320635" cy="511559"/>
          </a:xfrm>
        </p:spPr>
        <p:txBody>
          <a:bodyPr vert="horz" lIns="68580" tIns="34290" rIns="68580" bIns="34290" rtlCol="0">
            <a:normAutofit/>
          </a:bodyPr>
          <a:lstStyle/>
          <a:p>
            <a:pPr algn="ctr"/>
            <a:endParaRPr lang="en-US" altLang="ja-JP">
              <a:solidFill>
                <a:schemeClr val="tx2"/>
              </a:solidFill>
            </a:endParaRPr>
          </a:p>
        </p:txBody>
      </p:sp>
      <p:sp>
        <p:nvSpPr>
          <p:cNvPr id="2" name="スライド番号プレースホルダー 1"/>
          <p:cNvSpPr>
            <a:spLocks noGrp="1"/>
          </p:cNvSpPr>
          <p:nvPr>
            <p:ph type="sldNum" sz="quarter" idx="12"/>
          </p:nvPr>
        </p:nvSpPr>
        <p:spPr/>
        <p:txBody>
          <a:bodyPr/>
          <a:lstStyle/>
          <a:p>
            <a:fld id="{A07EE786-56F2-4A4C-AF19-34F6DFFF41E5}" type="slidenum">
              <a:rPr kumimoji="1" lang="ja-JP" altLang="en-US" smtClean="0"/>
              <a:t>35</a:t>
            </a:fld>
            <a:endParaRPr kumimoji="1" lang="ja-JP" altLang="en-US"/>
          </a:p>
        </p:txBody>
      </p:sp>
    </p:spTree>
    <p:extLst>
      <p:ext uri="{BB962C8B-B14F-4D97-AF65-F5344CB8AC3E}">
        <p14:creationId xmlns:p14="http://schemas.microsoft.com/office/powerpoint/2010/main" val="3367101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9C3629-A7C8-374B-9F36-E2FB032D949A}"/>
              </a:ext>
            </a:extLst>
          </p:cNvPr>
          <p:cNvSpPr>
            <a:spLocks noGrp="1"/>
          </p:cNvSpPr>
          <p:nvPr>
            <p:ph type="title"/>
          </p:nvPr>
        </p:nvSpPr>
        <p:spPr/>
        <p:txBody>
          <a:bodyPr/>
          <a:lstStyle/>
          <a:p>
            <a:r>
              <a:rPr kumimoji="1" lang="ja-JP" altLang="en-US" dirty="0"/>
              <a:t>演習１　アイスブレイク</a:t>
            </a:r>
          </a:p>
        </p:txBody>
      </p:sp>
      <p:sp>
        <p:nvSpPr>
          <p:cNvPr id="3" name="コンテンツ プレースホルダー 2">
            <a:extLst>
              <a:ext uri="{FF2B5EF4-FFF2-40B4-BE49-F238E27FC236}">
                <a16:creationId xmlns:a16="http://schemas.microsoft.com/office/drawing/2014/main" id="{ADBDDFA5-B86D-0E43-9F7E-0C02213D0123}"/>
              </a:ext>
            </a:extLst>
          </p:cNvPr>
          <p:cNvSpPr>
            <a:spLocks noGrp="1"/>
          </p:cNvSpPr>
          <p:nvPr>
            <p:ph idx="1"/>
          </p:nvPr>
        </p:nvSpPr>
        <p:spPr/>
        <p:txBody>
          <a:bodyPr/>
          <a:lstStyle/>
          <a:p>
            <a:r>
              <a:rPr kumimoji="1" lang="en-US" altLang="ja-JP" dirty="0"/>
              <a:t>15</a:t>
            </a:r>
            <a:r>
              <a:rPr kumimoji="1" lang="ja-JP" altLang="en-US" dirty="0"/>
              <a:t>分程度</a:t>
            </a:r>
            <a:endParaRPr kumimoji="1" lang="en-US" altLang="ja-JP" dirty="0"/>
          </a:p>
        </p:txBody>
      </p:sp>
      <p:sp>
        <p:nvSpPr>
          <p:cNvPr id="4" name="四角形: 角を丸くする 3">
            <a:extLst>
              <a:ext uri="{FF2B5EF4-FFF2-40B4-BE49-F238E27FC236}">
                <a16:creationId xmlns:a16="http://schemas.microsoft.com/office/drawing/2014/main" id="{ADF084F0-B909-9757-EA55-668576D77FA4}"/>
              </a:ext>
            </a:extLst>
          </p:cNvPr>
          <p:cNvSpPr/>
          <p:nvPr/>
        </p:nvSpPr>
        <p:spPr>
          <a:xfrm>
            <a:off x="6643687" y="4398169"/>
            <a:ext cx="2185988" cy="132016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350" dirty="0"/>
              <a:t>ポイント：</a:t>
            </a:r>
            <a:r>
              <a:rPr lang="ja-JP" altLang="en-US" sz="1350" dirty="0"/>
              <a:t>最初のグループワークになるので、自己紹介を兼ねて、アイスブレイクを行う</a:t>
            </a:r>
            <a:endParaRPr kumimoji="1" lang="ja-JP" altLang="en-US" sz="1350" dirty="0"/>
          </a:p>
        </p:txBody>
      </p:sp>
      <p:sp>
        <p:nvSpPr>
          <p:cNvPr id="5" name="スライド番号プレースホルダー 4"/>
          <p:cNvSpPr>
            <a:spLocks noGrp="1"/>
          </p:cNvSpPr>
          <p:nvPr>
            <p:ph type="sldNum" sz="quarter" idx="12"/>
          </p:nvPr>
        </p:nvSpPr>
        <p:spPr/>
        <p:txBody>
          <a:bodyPr/>
          <a:lstStyle/>
          <a:p>
            <a:fld id="{A07EE786-56F2-4A4C-AF19-34F6DFFF41E5}" type="slidenum">
              <a:rPr kumimoji="1" lang="ja-JP" altLang="en-US" smtClean="0"/>
              <a:t>36</a:t>
            </a:fld>
            <a:endParaRPr kumimoji="1" lang="ja-JP" altLang="en-US"/>
          </a:p>
        </p:txBody>
      </p:sp>
    </p:spTree>
    <p:extLst>
      <p:ext uri="{BB962C8B-B14F-4D97-AF65-F5344CB8AC3E}">
        <p14:creationId xmlns:p14="http://schemas.microsoft.com/office/powerpoint/2010/main" val="41884033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11D8D8-259D-714F-7B6D-32BB82FDEB62}"/>
              </a:ext>
            </a:extLst>
          </p:cNvPr>
          <p:cNvSpPr>
            <a:spLocks noGrp="1"/>
          </p:cNvSpPr>
          <p:nvPr>
            <p:ph type="title"/>
          </p:nvPr>
        </p:nvSpPr>
        <p:spPr/>
        <p:txBody>
          <a:bodyPr>
            <a:normAutofit fontScale="90000"/>
          </a:bodyPr>
          <a:lstStyle/>
          <a:p>
            <a:r>
              <a:rPr kumimoji="1" lang="ja-JP" altLang="en-US" dirty="0"/>
              <a:t>演習２　各事業所で実施しているアセスメントについて情報交換</a:t>
            </a:r>
          </a:p>
        </p:txBody>
      </p:sp>
      <p:sp>
        <p:nvSpPr>
          <p:cNvPr id="3" name="コンテンツ プレースホルダー 2">
            <a:extLst>
              <a:ext uri="{FF2B5EF4-FFF2-40B4-BE49-F238E27FC236}">
                <a16:creationId xmlns:a16="http://schemas.microsoft.com/office/drawing/2014/main" id="{3BC5C828-4635-D64C-2B17-80FC4929134E}"/>
              </a:ext>
            </a:extLst>
          </p:cNvPr>
          <p:cNvSpPr>
            <a:spLocks noGrp="1"/>
          </p:cNvSpPr>
          <p:nvPr>
            <p:ph idx="1"/>
          </p:nvPr>
        </p:nvSpPr>
        <p:spPr/>
        <p:txBody>
          <a:bodyPr>
            <a:normAutofit/>
          </a:bodyPr>
          <a:lstStyle/>
          <a:p>
            <a:r>
              <a:rPr kumimoji="1" lang="ja-JP" altLang="en-US" dirty="0"/>
              <a:t>どんなアセスメント</a:t>
            </a:r>
            <a:r>
              <a:rPr lang="ja-JP" altLang="en-US" dirty="0"/>
              <a:t>を行っているか</a:t>
            </a:r>
            <a:endParaRPr lang="en-US" altLang="ja-JP" dirty="0"/>
          </a:p>
          <a:p>
            <a:r>
              <a:rPr kumimoji="1" lang="ja-JP" altLang="en-US" dirty="0"/>
              <a:t>フォーマル／インフォーマルの両方で</a:t>
            </a:r>
            <a:endParaRPr kumimoji="1" lang="en-US" altLang="ja-JP" dirty="0"/>
          </a:p>
          <a:p>
            <a:endParaRPr lang="en-US" altLang="ja-JP" dirty="0"/>
          </a:p>
          <a:p>
            <a:r>
              <a:rPr kumimoji="1" lang="ja-JP" altLang="en-US" dirty="0"/>
              <a:t>リストアップして持参してもらう</a:t>
            </a:r>
            <a:endParaRPr kumimoji="1" lang="en-US" altLang="ja-JP" dirty="0"/>
          </a:p>
          <a:p>
            <a:pPr marL="0" indent="0">
              <a:buNone/>
            </a:pPr>
            <a:endParaRPr lang="en-US" altLang="ja-JP" dirty="0"/>
          </a:p>
          <a:p>
            <a:endParaRPr kumimoji="1" lang="ja-JP" altLang="en-US" dirty="0"/>
          </a:p>
        </p:txBody>
      </p:sp>
      <p:sp>
        <p:nvSpPr>
          <p:cNvPr id="6" name="四角形: 角を丸くする 5">
            <a:extLst>
              <a:ext uri="{FF2B5EF4-FFF2-40B4-BE49-F238E27FC236}">
                <a16:creationId xmlns:a16="http://schemas.microsoft.com/office/drawing/2014/main" id="{1065010B-1F71-B3E0-7F1B-5B8AD5066E1B}"/>
              </a:ext>
            </a:extLst>
          </p:cNvPr>
          <p:cNvSpPr/>
          <p:nvPr/>
        </p:nvSpPr>
        <p:spPr>
          <a:xfrm>
            <a:off x="4680585" y="3943350"/>
            <a:ext cx="4149090" cy="177498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350" dirty="0"/>
              <a:t>ディスカッションのポイント</a:t>
            </a:r>
            <a:endParaRPr lang="en-US" altLang="ja-JP" sz="1350" dirty="0"/>
          </a:p>
          <a:p>
            <a:r>
              <a:rPr kumimoji="1" lang="ja-JP" altLang="en-US" sz="1350" dirty="0"/>
              <a:t>成育歴や出生時の情報を聞くことも発達支援として重要</a:t>
            </a:r>
            <a:endParaRPr kumimoji="1" lang="en-US" altLang="ja-JP" sz="1350" dirty="0"/>
          </a:p>
          <a:p>
            <a:r>
              <a:rPr kumimoji="1" lang="ja-JP" altLang="en-US" sz="1350" dirty="0"/>
              <a:t>好きな遊び、楽しみにしている趣味、体験させたいことなどを聞き取ることも発達支援として重要</a:t>
            </a:r>
            <a:endParaRPr kumimoji="1" lang="en-US" altLang="ja-JP" sz="1350" dirty="0"/>
          </a:p>
          <a:p>
            <a:r>
              <a:rPr lang="ja-JP" altLang="en-US" sz="1350" dirty="0"/>
              <a:t>家族構成を確認することも家族支援として重要</a:t>
            </a:r>
            <a:endParaRPr lang="en-US" altLang="ja-JP" sz="1350" dirty="0"/>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37</a:t>
            </a:fld>
            <a:endParaRPr kumimoji="1" lang="ja-JP" altLang="en-US"/>
          </a:p>
        </p:txBody>
      </p:sp>
    </p:spTree>
    <p:extLst>
      <p:ext uri="{BB962C8B-B14F-4D97-AF65-F5344CB8AC3E}">
        <p14:creationId xmlns:p14="http://schemas.microsoft.com/office/powerpoint/2010/main" val="2700661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E604C1-37CF-A54E-B64B-EE3EE03619C2}"/>
              </a:ext>
            </a:extLst>
          </p:cNvPr>
          <p:cNvSpPr>
            <a:spLocks noGrp="1"/>
          </p:cNvSpPr>
          <p:nvPr>
            <p:ph type="title"/>
          </p:nvPr>
        </p:nvSpPr>
        <p:spPr/>
        <p:txBody>
          <a:bodyPr>
            <a:normAutofit/>
          </a:bodyPr>
          <a:lstStyle/>
          <a:p>
            <a:r>
              <a:rPr kumimoji="1" lang="ja-JP" altLang="en-US" dirty="0">
                <a:latin typeface="Meiryo" panose="020B0604030504040204" pitchFamily="34" charset="-128"/>
                <a:ea typeface="Meiryo" panose="020B0604030504040204" pitchFamily="34" charset="-128"/>
              </a:rPr>
              <a:t>発達支援の定義</a:t>
            </a:r>
          </a:p>
        </p:txBody>
      </p:sp>
      <p:sp>
        <p:nvSpPr>
          <p:cNvPr id="3" name="コンテンツ プレースホルダー 2">
            <a:extLst>
              <a:ext uri="{FF2B5EF4-FFF2-40B4-BE49-F238E27FC236}">
                <a16:creationId xmlns:a16="http://schemas.microsoft.com/office/drawing/2014/main" id="{E505BE75-A0F0-8247-A47D-1EAAA70A7A19}"/>
              </a:ext>
            </a:extLst>
          </p:cNvPr>
          <p:cNvSpPr>
            <a:spLocks noGrp="1"/>
          </p:cNvSpPr>
          <p:nvPr>
            <p:ph idx="1"/>
          </p:nvPr>
        </p:nvSpPr>
        <p:spPr/>
        <p:txBody>
          <a:bodyPr>
            <a:normAutofit fontScale="62500" lnSpcReduction="20000"/>
          </a:bodyPr>
          <a:lstStyle/>
          <a:p>
            <a:pPr marL="0" indent="0">
              <a:buNone/>
            </a:pPr>
            <a:r>
              <a:rPr lang="ja-JP" altLang="en-US" b="1" dirty="0">
                <a:latin typeface="Meiryo" panose="020B0604030504040204" pitchFamily="34" charset="-128"/>
                <a:ea typeface="Meiryo" panose="020B0604030504040204" pitchFamily="34" charset="-128"/>
              </a:rPr>
              <a:t>療育：高木憲次</a:t>
            </a:r>
            <a:endParaRPr lang="en-US" altLang="ja-JP" b="1" dirty="0">
              <a:latin typeface="Meiryo" panose="020B0604030504040204" pitchFamily="34" charset="-128"/>
              <a:ea typeface="Meiryo" panose="020B0604030504040204" pitchFamily="34" charset="-128"/>
            </a:endParaRPr>
          </a:p>
          <a:p>
            <a:pPr marL="342900" lvl="1" indent="0">
              <a:buNone/>
            </a:pPr>
            <a:r>
              <a:rPr lang="ja-JP" altLang="en-US" dirty="0">
                <a:latin typeface="Meiryo" panose="020B0604030504040204" pitchFamily="34" charset="-128"/>
                <a:ea typeface="Meiryo" panose="020B0604030504040204" pitchFamily="34" charset="-128"/>
              </a:rPr>
              <a:t>「療育とは、現代の科学を総動員して不自由な肢体を出来るだけ克服し、それによって幸にも恢復したら</a:t>
            </a:r>
            <a:r>
              <a:rPr lang="en-US" altLang="ja-JP" dirty="0">
                <a:latin typeface="Meiryo" panose="020B0604030504040204" pitchFamily="34" charset="-128"/>
                <a:ea typeface="Meiryo" panose="020B0604030504040204" pitchFamily="34" charset="-128"/>
              </a:rPr>
              <a:t>『</a:t>
            </a:r>
            <a:r>
              <a:rPr lang="ja-JP" altLang="en-US" dirty="0">
                <a:latin typeface="Meiryo" panose="020B0604030504040204" pitchFamily="34" charset="-128"/>
                <a:ea typeface="Meiryo" panose="020B0604030504040204" pitchFamily="34" charset="-128"/>
              </a:rPr>
              <a:t>肢体の復活能力</a:t>
            </a:r>
            <a:r>
              <a:rPr lang="en-US" altLang="ja-JP" dirty="0">
                <a:latin typeface="Meiryo" panose="020B0604030504040204" pitchFamily="34" charset="-128"/>
                <a:ea typeface="Meiryo" panose="020B0604030504040204" pitchFamily="34" charset="-128"/>
              </a:rPr>
              <a:t>』</a:t>
            </a:r>
            <a:r>
              <a:rPr lang="ja-JP" altLang="en-US" dirty="0">
                <a:latin typeface="Meiryo" panose="020B0604030504040204" pitchFamily="34" charset="-128"/>
                <a:ea typeface="Meiryo" panose="020B0604030504040204" pitchFamily="34" charset="-128"/>
              </a:rPr>
              <a:t>そのものを（残存能力ではない）出来る丈有効に活用させ、以て自活の途の立つように育成することである。」</a:t>
            </a:r>
          </a:p>
          <a:p>
            <a:pPr marL="642938" lvl="2" indent="0">
              <a:buNone/>
            </a:pPr>
            <a:r>
              <a:rPr lang="ja-JP" altLang="en-US" dirty="0">
                <a:latin typeface="Meiryo" panose="020B0604030504040204" pitchFamily="34" charset="-128"/>
                <a:ea typeface="Meiryo" panose="020B0604030504040204" pitchFamily="34" charset="-128"/>
              </a:rPr>
              <a:t> 昭和２６年１月１日　療育</a:t>
            </a:r>
            <a:r>
              <a:rPr lang="en-US" altLang="ja-JP" dirty="0">
                <a:latin typeface="Meiryo" panose="020B0604030504040204" pitchFamily="34" charset="-128"/>
                <a:ea typeface="Meiryo" panose="020B0604030504040204" pitchFamily="34" charset="-128"/>
              </a:rPr>
              <a:t>〈</a:t>
            </a:r>
            <a:r>
              <a:rPr lang="ja-JP" altLang="en-US" dirty="0">
                <a:latin typeface="Meiryo" panose="020B0604030504040204" pitchFamily="34" charset="-128"/>
                <a:ea typeface="Meiryo" panose="020B0604030504040204" pitchFamily="34" charset="-128"/>
              </a:rPr>
              <a:t>第１巻第１号</a:t>
            </a:r>
            <a:r>
              <a:rPr lang="en-US" altLang="ja-JP" dirty="0">
                <a:latin typeface="Meiryo" panose="020B0604030504040204" pitchFamily="34" charset="-128"/>
                <a:ea typeface="Meiryo" panose="020B0604030504040204" pitchFamily="34" charset="-128"/>
              </a:rPr>
              <a:t>〉</a:t>
            </a:r>
            <a:r>
              <a:rPr lang="ja-JP" altLang="en-US" dirty="0">
                <a:latin typeface="Meiryo" panose="020B0604030504040204" pitchFamily="34" charset="-128"/>
                <a:ea typeface="Meiryo" panose="020B0604030504040204" pitchFamily="34" charset="-128"/>
              </a:rPr>
              <a:t>療育の根本理念　１、療育の定義より</a:t>
            </a:r>
            <a:endParaRPr lang="en-US" altLang="ja-JP" dirty="0">
              <a:latin typeface="Meiryo" panose="020B0604030504040204" pitchFamily="34" charset="-128"/>
              <a:ea typeface="Meiryo" panose="020B0604030504040204" pitchFamily="34" charset="-128"/>
            </a:endParaRPr>
          </a:p>
          <a:p>
            <a:pPr marL="0" indent="0">
              <a:buNone/>
            </a:pPr>
            <a:r>
              <a:rPr lang="ja-JP" altLang="en-US" b="1" dirty="0">
                <a:latin typeface="Meiryo" panose="020B0604030504040204" pitchFamily="34" charset="-128"/>
                <a:ea typeface="Meiryo" panose="020B0604030504040204" pitchFamily="34" charset="-128"/>
              </a:rPr>
              <a:t>療育：高松鶴吉</a:t>
            </a:r>
            <a:endParaRPr lang="en-US" altLang="ja-JP" b="1" dirty="0">
              <a:latin typeface="Meiryo" panose="020B0604030504040204" pitchFamily="34" charset="-128"/>
              <a:ea typeface="Meiryo" panose="020B0604030504040204" pitchFamily="34" charset="-128"/>
            </a:endParaRPr>
          </a:p>
          <a:p>
            <a:pPr marL="342900" lvl="1" indent="0">
              <a:buNone/>
            </a:pPr>
            <a:r>
              <a:rPr lang="ja-JP" altLang="en-US" dirty="0">
                <a:latin typeface="Meiryo" panose="020B0604030504040204" pitchFamily="34" charset="-128"/>
                <a:ea typeface="Meiryo" panose="020B0604030504040204" pitchFamily="34" charset="-128"/>
              </a:rPr>
              <a:t>注意深く特別に設定された特殊な子育て</a:t>
            </a:r>
            <a:endParaRPr lang="en-US" altLang="ja-JP" dirty="0">
              <a:latin typeface="Meiryo" panose="020B0604030504040204" pitchFamily="34" charset="-128"/>
              <a:ea typeface="Meiryo" panose="020B0604030504040204" pitchFamily="34" charset="-128"/>
            </a:endParaRPr>
          </a:p>
          <a:p>
            <a:pPr marL="642938" lvl="2" indent="0">
              <a:buNone/>
            </a:pPr>
            <a:r>
              <a:rPr lang="ja-JP" altLang="en-US" dirty="0">
                <a:latin typeface="Meiryo" panose="020B0604030504040204" pitchFamily="34" charset="-128"/>
                <a:ea typeface="Meiryo" panose="020B0604030504040204" pitchFamily="34" charset="-128"/>
              </a:rPr>
              <a:t>高松鶴吉：療育とはなにか，ぶどう社，</a:t>
            </a:r>
            <a:r>
              <a:rPr lang="en-US" altLang="ja-JP" dirty="0">
                <a:latin typeface="Meiryo" panose="020B0604030504040204" pitchFamily="34" charset="-128"/>
                <a:ea typeface="Meiryo" panose="020B0604030504040204" pitchFamily="34" charset="-128"/>
              </a:rPr>
              <a:t>1990</a:t>
            </a:r>
            <a:endParaRPr lang="ja-JP" altLang="en-US" dirty="0">
              <a:latin typeface="Meiryo" panose="020B0604030504040204" pitchFamily="34" charset="-128"/>
              <a:ea typeface="Meiryo" panose="020B0604030504040204" pitchFamily="34" charset="-128"/>
            </a:endParaRPr>
          </a:p>
          <a:p>
            <a:pPr marL="0" indent="0">
              <a:buNone/>
            </a:pPr>
            <a:r>
              <a:rPr lang="ja-JP" altLang="en-US" b="1" dirty="0">
                <a:latin typeface="Meiryo" panose="020B0604030504040204" pitchFamily="34" charset="-128"/>
                <a:ea typeface="Meiryo" panose="020B0604030504040204" pitchFamily="34" charset="-128"/>
              </a:rPr>
              <a:t>発達支援</a:t>
            </a:r>
            <a:endParaRPr lang="en-US" altLang="ja-JP" b="1" dirty="0">
              <a:latin typeface="Meiryo" panose="020B0604030504040204" pitchFamily="34" charset="-128"/>
              <a:ea typeface="Meiryo" panose="020B0604030504040204" pitchFamily="34" charset="-128"/>
            </a:endParaRPr>
          </a:p>
          <a:p>
            <a:pPr marL="342900" lvl="1" indent="0">
              <a:buNone/>
            </a:pPr>
            <a:r>
              <a:rPr lang="ja-JP" altLang="en-US" dirty="0">
                <a:latin typeface="Meiryo" panose="020B0604030504040204" pitchFamily="34" charset="-128"/>
                <a:ea typeface="Meiryo" panose="020B0604030504040204" pitchFamily="34" charset="-128"/>
              </a:rPr>
              <a:t>児童発達支援は、障害のある子どもに対し、身体的・精神的機能の適正 な発達を促し、日常生活及び社会生活を円滑に営めるようにするために行 う、それぞれの障害の特性に応じた福祉的、心理的、教育的及び医療的な 援助である。具体的には、障害のある子どものニーズに応じて、「発達支援 </a:t>
            </a:r>
            <a:r>
              <a:rPr lang="en-US" altLang="ja-JP" dirty="0">
                <a:latin typeface="Meiryo" panose="020B0604030504040204" pitchFamily="34" charset="-128"/>
                <a:ea typeface="Meiryo" panose="020B0604030504040204" pitchFamily="34" charset="-128"/>
              </a:rPr>
              <a:t>(</a:t>
            </a:r>
            <a:r>
              <a:rPr lang="ja-JP" altLang="en-US" dirty="0">
                <a:latin typeface="Meiryo" panose="020B0604030504040204" pitchFamily="34" charset="-128"/>
                <a:ea typeface="Meiryo" panose="020B0604030504040204" pitchFamily="34" charset="-128"/>
              </a:rPr>
              <a:t>本人支援及び移行支援</a:t>
            </a:r>
            <a:r>
              <a:rPr lang="en-US" altLang="ja-JP" dirty="0">
                <a:latin typeface="Meiryo" panose="020B0604030504040204" pitchFamily="34" charset="-128"/>
                <a:ea typeface="Meiryo" panose="020B0604030504040204" pitchFamily="34" charset="-128"/>
              </a:rPr>
              <a:t>)</a:t>
            </a:r>
            <a:r>
              <a:rPr lang="ja-JP" altLang="en-US" dirty="0">
                <a:latin typeface="Meiryo" panose="020B0604030504040204" pitchFamily="34" charset="-128"/>
                <a:ea typeface="Meiryo" panose="020B0604030504040204" pitchFamily="34" charset="-128"/>
              </a:rPr>
              <a:t>」、「家族支援」及び「地域支援」を総合的に提供 していくものである。 </a:t>
            </a:r>
            <a:endParaRPr lang="en-US" altLang="ja-JP" dirty="0">
              <a:latin typeface="Meiryo" panose="020B0604030504040204" pitchFamily="34" charset="-128"/>
              <a:ea typeface="Meiryo" panose="020B0604030504040204" pitchFamily="34" charset="-128"/>
            </a:endParaRPr>
          </a:p>
          <a:p>
            <a:pPr marL="685800" lvl="2" indent="0">
              <a:buNone/>
            </a:pPr>
            <a:r>
              <a:rPr lang="ja-JP" altLang="en-US" dirty="0">
                <a:latin typeface="Meiryo" panose="020B0604030504040204" pitchFamily="34" charset="-128"/>
                <a:ea typeface="Meiryo" panose="020B0604030504040204" pitchFamily="34" charset="-128"/>
              </a:rPr>
              <a:t>児童発達支援ガイドライン</a:t>
            </a:r>
            <a:endParaRPr lang="en-US" altLang="ja-JP" dirty="0">
              <a:latin typeface="Meiryo" panose="020B0604030504040204" pitchFamily="34" charset="-128"/>
              <a:ea typeface="Meiryo" panose="020B0604030504040204" pitchFamily="34" charset="-128"/>
            </a:endParaRPr>
          </a:p>
          <a:p>
            <a:pPr marL="342900" lvl="1" indent="0">
              <a:buNone/>
            </a:pPr>
            <a:r>
              <a:rPr lang="ja-JP" altLang="ja-JP" dirty="0">
                <a:latin typeface="Meiryo" panose="020B0604030504040204" pitchFamily="34" charset="-128"/>
                <a:ea typeface="Meiryo" panose="020B0604030504040204" pitchFamily="34" charset="-128"/>
              </a:rPr>
              <a:t>子どもに対して行う支援内容のことは、療育という言葉で表現されていた。現在では発達支援という言葉が使われており、この発達支援という言葉は、本人への支援だけに止まらず、家族への視点と、地域への支援及び連携まで包含した広い概念に発展している</a:t>
            </a:r>
            <a:endParaRPr lang="en-US" altLang="ja-JP" baseline="30000" dirty="0">
              <a:latin typeface="Meiryo" panose="020B0604030504040204" pitchFamily="34" charset="-128"/>
              <a:ea typeface="Meiryo" panose="020B0604030504040204" pitchFamily="34" charset="-128"/>
            </a:endParaRPr>
          </a:p>
          <a:p>
            <a:pPr marL="685800" lvl="2" indent="0">
              <a:buNone/>
            </a:pPr>
            <a:r>
              <a:rPr lang="ja-JP" altLang="ja-JP" sz="1350" dirty="0">
                <a:latin typeface="Meiryo" panose="020B0604030504040204" pitchFamily="34" charset="-128"/>
                <a:ea typeface="Meiryo" panose="020B0604030504040204" pitchFamily="34" charset="-128"/>
              </a:rPr>
              <a:t>全国児童発達支援協議会監修：新版　障害児通所支援ハンドブック，エンパワメント研究所，</a:t>
            </a:r>
            <a:r>
              <a:rPr lang="en-US" altLang="ja-JP" sz="1350" dirty="0">
                <a:latin typeface="Meiryo" panose="020B0604030504040204" pitchFamily="34" charset="-128"/>
                <a:ea typeface="Meiryo" panose="020B0604030504040204" pitchFamily="34" charset="-128"/>
              </a:rPr>
              <a:t>2020</a:t>
            </a:r>
            <a:r>
              <a:rPr lang="ja-JP" altLang="ja-JP" sz="1350" dirty="0">
                <a:latin typeface="Meiryo" panose="020B0604030504040204" pitchFamily="34" charset="-128"/>
                <a:ea typeface="Meiryo" panose="020B0604030504040204" pitchFamily="34" charset="-128"/>
              </a:rPr>
              <a:t>，</a:t>
            </a:r>
            <a:r>
              <a:rPr lang="en-US" altLang="ja-JP" sz="1350" dirty="0">
                <a:latin typeface="Meiryo" panose="020B0604030504040204" pitchFamily="34" charset="-128"/>
                <a:ea typeface="Meiryo" panose="020B0604030504040204" pitchFamily="34" charset="-128"/>
              </a:rPr>
              <a:t>p13 </a:t>
            </a:r>
            <a:endParaRPr lang="ja-JP" altLang="en-US" sz="1350" dirty="0">
              <a:latin typeface="Meiryo" panose="020B0604030504040204" pitchFamily="34" charset="-128"/>
              <a:ea typeface="Meiryo" panose="020B0604030504040204" pitchFamily="34" charset="-128"/>
            </a:endParaRPr>
          </a:p>
        </p:txBody>
      </p:sp>
      <p:sp>
        <p:nvSpPr>
          <p:cNvPr id="5" name="スライド番号プレースホルダー 4"/>
          <p:cNvSpPr>
            <a:spLocks noGrp="1"/>
          </p:cNvSpPr>
          <p:nvPr>
            <p:ph type="sldNum" sz="quarter" idx="12"/>
          </p:nvPr>
        </p:nvSpPr>
        <p:spPr/>
        <p:txBody>
          <a:bodyPr/>
          <a:lstStyle/>
          <a:p>
            <a:fld id="{A07EE786-56F2-4A4C-AF19-34F6DFFF41E5}" type="slidenum">
              <a:rPr kumimoji="1" lang="ja-JP" altLang="en-US" smtClean="0"/>
              <a:t>4</a:t>
            </a:fld>
            <a:endParaRPr kumimoji="1" lang="ja-JP" altLang="en-US"/>
          </a:p>
        </p:txBody>
      </p:sp>
    </p:spTree>
    <p:extLst>
      <p:ext uri="{BB962C8B-B14F-4D97-AF65-F5344CB8AC3E}">
        <p14:creationId xmlns:p14="http://schemas.microsoft.com/office/powerpoint/2010/main" val="2023061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77B150-6F83-EFA1-E66B-B8417F468EB8}"/>
              </a:ext>
            </a:extLst>
          </p:cNvPr>
          <p:cNvSpPr>
            <a:spLocks noGrp="1"/>
          </p:cNvSpPr>
          <p:nvPr>
            <p:ph type="title"/>
          </p:nvPr>
        </p:nvSpPr>
        <p:spPr>
          <a:xfrm>
            <a:off x="628650" y="365126"/>
            <a:ext cx="7886700" cy="1325563"/>
          </a:xfrm>
        </p:spPr>
        <p:txBody>
          <a:bodyPr/>
          <a:lstStyle/>
          <a:p>
            <a:endParaRPr lang="ja-JP" altLang="en-US"/>
          </a:p>
        </p:txBody>
      </p:sp>
      <p:sp>
        <p:nvSpPr>
          <p:cNvPr id="3" name="コンテンツ プレースホルダー 2">
            <a:extLst>
              <a:ext uri="{FF2B5EF4-FFF2-40B4-BE49-F238E27FC236}">
                <a16:creationId xmlns:a16="http://schemas.microsoft.com/office/drawing/2014/main" id="{31DAFF31-1C89-A642-81BF-1E5403D81DF7}"/>
              </a:ext>
            </a:extLst>
          </p:cNvPr>
          <p:cNvSpPr>
            <a:spLocks noGrp="1"/>
          </p:cNvSpPr>
          <p:nvPr>
            <p:ph idx="1"/>
          </p:nvPr>
        </p:nvSpPr>
        <p:spPr/>
        <p:txBody>
          <a:bodyPr>
            <a:normAutofit fontScale="92500" lnSpcReduction="10000"/>
          </a:bodyPr>
          <a:lstStyle/>
          <a:p>
            <a:pPr marL="0" indent="0">
              <a:buNone/>
            </a:pPr>
            <a:r>
              <a:rPr lang="ja-JP" altLang="en-US" b="1">
                <a:solidFill>
                  <a:srgbClr val="0070C0"/>
                </a:solidFill>
                <a:latin typeface="Meiryo" panose="020B0604030504040204" pitchFamily="34" charset="-128"/>
                <a:ea typeface="Meiryo" panose="020B0604030504040204" pitchFamily="34" charset="-128"/>
              </a:rPr>
              <a:t>児童発達支援</a:t>
            </a:r>
            <a:r>
              <a:rPr lang="ja-JP" altLang="en-US">
                <a:latin typeface="Meiryo" panose="020B0604030504040204" pitchFamily="34" charset="-128"/>
                <a:ea typeface="Meiryo" panose="020B0604030504040204" pitchFamily="34" charset="-128"/>
              </a:rPr>
              <a:t>は</a:t>
            </a:r>
            <a:endParaRPr lang="en-US" altLang="ja-JP" dirty="0">
              <a:latin typeface="Meiryo" panose="020B0604030504040204" pitchFamily="34" charset="-128"/>
              <a:ea typeface="Meiryo" panose="020B0604030504040204" pitchFamily="34" charset="-128"/>
            </a:endParaRPr>
          </a:p>
          <a:p>
            <a:pPr marL="0" indent="0">
              <a:buNone/>
            </a:pPr>
            <a:r>
              <a:rPr lang="ja-JP" altLang="en-US">
                <a:latin typeface="Meiryo" panose="020B0604030504040204" pitchFamily="34" charset="-128"/>
                <a:ea typeface="Meiryo" panose="020B0604030504040204" pitchFamily="34" charset="-128"/>
              </a:rPr>
              <a:t>障害のある子どもに対し、身体的・精神的機能の適正な発達を促し、日常生活及び社会生活を円滑に営めるようにするために行 う、それぞれの障害の特性に応じた福祉的、心理的、教育的及び医療的な援助である。</a:t>
            </a:r>
            <a:endParaRPr lang="en-US" altLang="ja-JP" dirty="0">
              <a:latin typeface="Meiryo" panose="020B0604030504040204" pitchFamily="34" charset="-128"/>
              <a:ea typeface="Meiryo" panose="020B0604030504040204" pitchFamily="34" charset="-128"/>
            </a:endParaRPr>
          </a:p>
          <a:p>
            <a:pPr marL="0" indent="0">
              <a:buNone/>
            </a:pPr>
            <a:r>
              <a:rPr lang="ja-JP" altLang="en-US">
                <a:latin typeface="Meiryo" panose="020B0604030504040204" pitchFamily="34" charset="-128"/>
                <a:ea typeface="Meiryo" panose="020B0604030504040204" pitchFamily="34" charset="-128"/>
              </a:rPr>
              <a:t>具体的には、障害のある子どものニーズに応じて、</a:t>
            </a:r>
            <a:endParaRPr lang="en-US" altLang="ja-JP" dirty="0">
              <a:latin typeface="Meiryo" panose="020B0604030504040204" pitchFamily="34" charset="-128"/>
              <a:ea typeface="Meiryo" panose="020B0604030504040204" pitchFamily="34" charset="-128"/>
            </a:endParaRPr>
          </a:p>
          <a:p>
            <a:pPr marL="0" indent="0">
              <a:buNone/>
            </a:pPr>
            <a:r>
              <a:rPr lang="ja-JP" altLang="en-US" b="1">
                <a:solidFill>
                  <a:srgbClr val="0070C0"/>
                </a:solidFill>
                <a:latin typeface="Meiryo" panose="020B0604030504040204" pitchFamily="34" charset="-128"/>
                <a:ea typeface="Meiryo" panose="020B0604030504040204" pitchFamily="34" charset="-128"/>
              </a:rPr>
              <a:t>「発達支援 </a:t>
            </a:r>
            <a:r>
              <a:rPr lang="en-US" altLang="ja-JP" b="1" dirty="0">
                <a:solidFill>
                  <a:srgbClr val="0070C0"/>
                </a:solidFill>
                <a:latin typeface="Meiryo" panose="020B0604030504040204" pitchFamily="34" charset="-128"/>
                <a:ea typeface="Meiryo" panose="020B0604030504040204" pitchFamily="34" charset="-128"/>
              </a:rPr>
              <a:t>(</a:t>
            </a:r>
            <a:r>
              <a:rPr lang="ja-JP" altLang="en-US" b="1">
                <a:solidFill>
                  <a:srgbClr val="0070C0"/>
                </a:solidFill>
                <a:latin typeface="Meiryo" panose="020B0604030504040204" pitchFamily="34" charset="-128"/>
                <a:ea typeface="Meiryo" panose="020B0604030504040204" pitchFamily="34" charset="-128"/>
              </a:rPr>
              <a:t>本人支援及び移行支援</a:t>
            </a:r>
            <a:r>
              <a:rPr lang="en-US" altLang="ja-JP" b="1" dirty="0">
                <a:solidFill>
                  <a:srgbClr val="0070C0"/>
                </a:solidFill>
                <a:latin typeface="Meiryo" panose="020B0604030504040204" pitchFamily="34" charset="-128"/>
                <a:ea typeface="Meiryo" panose="020B0604030504040204" pitchFamily="34" charset="-128"/>
              </a:rPr>
              <a:t>)</a:t>
            </a:r>
            <a:r>
              <a:rPr lang="ja-JP" altLang="en-US" b="1">
                <a:solidFill>
                  <a:srgbClr val="0070C0"/>
                </a:solidFill>
                <a:latin typeface="Meiryo" panose="020B0604030504040204" pitchFamily="34" charset="-128"/>
                <a:ea typeface="Meiryo" panose="020B0604030504040204" pitchFamily="34" charset="-128"/>
              </a:rPr>
              <a:t>」</a:t>
            </a:r>
            <a:r>
              <a:rPr lang="ja-JP" altLang="en-US">
                <a:latin typeface="Meiryo" panose="020B0604030504040204" pitchFamily="34" charset="-128"/>
                <a:ea typeface="Meiryo" panose="020B0604030504040204" pitchFamily="34" charset="-128"/>
              </a:rPr>
              <a:t>、</a:t>
            </a:r>
            <a:endParaRPr lang="en-US" altLang="ja-JP" dirty="0">
              <a:latin typeface="Meiryo" panose="020B0604030504040204" pitchFamily="34" charset="-128"/>
              <a:ea typeface="Meiryo" panose="020B0604030504040204" pitchFamily="34" charset="-128"/>
            </a:endParaRPr>
          </a:p>
          <a:p>
            <a:pPr marL="0" indent="0">
              <a:buNone/>
            </a:pPr>
            <a:r>
              <a:rPr lang="ja-JP" altLang="en-US" b="1">
                <a:solidFill>
                  <a:srgbClr val="0070C0"/>
                </a:solidFill>
                <a:latin typeface="Meiryo" panose="020B0604030504040204" pitchFamily="34" charset="-128"/>
                <a:ea typeface="Meiryo" panose="020B0604030504040204" pitchFamily="34" charset="-128"/>
              </a:rPr>
              <a:t>「家族支援」</a:t>
            </a:r>
            <a:r>
              <a:rPr lang="ja-JP" altLang="en-US">
                <a:latin typeface="Meiryo" panose="020B0604030504040204" pitchFamily="34" charset="-128"/>
                <a:ea typeface="Meiryo" panose="020B0604030504040204" pitchFamily="34" charset="-128"/>
              </a:rPr>
              <a:t>及び</a:t>
            </a:r>
            <a:endParaRPr lang="en-US" altLang="ja-JP" dirty="0">
              <a:latin typeface="Meiryo" panose="020B0604030504040204" pitchFamily="34" charset="-128"/>
              <a:ea typeface="Meiryo" panose="020B0604030504040204" pitchFamily="34" charset="-128"/>
            </a:endParaRPr>
          </a:p>
          <a:p>
            <a:pPr marL="0" indent="0">
              <a:buNone/>
            </a:pPr>
            <a:r>
              <a:rPr lang="ja-JP" altLang="en-US" b="1">
                <a:solidFill>
                  <a:srgbClr val="0070C0"/>
                </a:solidFill>
                <a:latin typeface="Meiryo" panose="020B0604030504040204" pitchFamily="34" charset="-128"/>
                <a:ea typeface="Meiryo" panose="020B0604030504040204" pitchFamily="34" charset="-128"/>
              </a:rPr>
              <a:t>「地域支援」</a:t>
            </a:r>
            <a:r>
              <a:rPr lang="ja-JP" altLang="en-US">
                <a:latin typeface="Meiryo" panose="020B0604030504040204" pitchFamily="34" charset="-128"/>
                <a:ea typeface="Meiryo" panose="020B0604030504040204" pitchFamily="34" charset="-128"/>
              </a:rPr>
              <a:t>を総合的に提供 していくものである。</a:t>
            </a:r>
          </a:p>
        </p:txBody>
      </p:sp>
      <p:sp>
        <p:nvSpPr>
          <p:cNvPr id="6" name="タイトル 1">
            <a:extLst>
              <a:ext uri="{FF2B5EF4-FFF2-40B4-BE49-F238E27FC236}">
                <a16:creationId xmlns:a16="http://schemas.microsoft.com/office/drawing/2014/main" id="{FC9660F9-D130-F74B-B173-903EF72993C1}"/>
              </a:ext>
            </a:extLst>
          </p:cNvPr>
          <p:cNvSpPr txBox="1">
            <a:spLocks/>
          </p:cNvSpPr>
          <p:nvPr/>
        </p:nvSpPr>
        <p:spPr>
          <a:xfrm>
            <a:off x="0" y="365126"/>
            <a:ext cx="9144000" cy="647999"/>
          </a:xfrm>
          <a:prstGeom prst="rect">
            <a:avLst/>
          </a:prstGeom>
          <a:solidFill>
            <a:schemeClr val="bg1">
              <a:lumMod val="50000"/>
            </a:schemeClr>
          </a:solidFill>
        </p:spPr>
        <p:txBody>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a:solidFill>
                  <a:schemeClr val="bg1"/>
                </a:solidFill>
                <a:latin typeface="Meiryo" panose="020B0604030504040204" pitchFamily="34" charset="-128"/>
                <a:ea typeface="Meiryo" panose="020B0604030504040204" pitchFamily="34" charset="-128"/>
              </a:rPr>
              <a:t>児童発達支援ガイドライン</a:t>
            </a:r>
            <a:endParaRPr lang="ja-JP" altLang="en-US" sz="4000" dirty="0">
              <a:solidFill>
                <a:schemeClr val="bg1"/>
              </a:solidFill>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5</a:t>
            </a:fld>
            <a:endParaRPr kumimoji="1" lang="ja-JP" altLang="en-US"/>
          </a:p>
        </p:txBody>
      </p:sp>
    </p:spTree>
    <p:extLst>
      <p:ext uri="{BB962C8B-B14F-4D97-AF65-F5344CB8AC3E}">
        <p14:creationId xmlns:p14="http://schemas.microsoft.com/office/powerpoint/2010/main" val="140526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69421"/>
            <a:ext cx="9144000" cy="832517"/>
          </a:xfrm>
          <a:solidFill>
            <a:schemeClr val="bg1">
              <a:lumMod val="50000"/>
            </a:schemeClr>
          </a:solidFill>
        </p:spPr>
        <p:txBody>
          <a:bodyPr vert="horz" lIns="135000" tIns="81000" rIns="67500" bIns="45720" rtlCol="0" anchor="ctr">
            <a:normAutofit/>
          </a:bodyPr>
          <a:lstStyle/>
          <a:p>
            <a:r>
              <a:rPr lang="ja-JP" altLang="en-US" sz="4000">
                <a:solidFill>
                  <a:schemeClr val="bg1"/>
                </a:solidFill>
                <a:latin typeface="Meiryo" panose="020B0604030504040204" pitchFamily="34" charset="-128"/>
                <a:ea typeface="Meiryo" panose="020B0604030504040204" pitchFamily="34" charset="-128"/>
              </a:rPr>
              <a:t>本人支援（発達支援）</a:t>
            </a:r>
            <a:endParaRPr kumimoji="1" lang="ja-JP" altLang="en-US" sz="4000" dirty="0">
              <a:solidFill>
                <a:schemeClr val="bg1"/>
              </a:solidFill>
              <a:latin typeface="Meiryo" panose="020B0604030504040204" pitchFamily="34" charset="-128"/>
              <a:ea typeface="Meiryo" panose="020B0604030504040204" pitchFamily="34" charset="-128"/>
            </a:endParaRPr>
          </a:p>
        </p:txBody>
      </p:sp>
      <p:grpSp>
        <p:nvGrpSpPr>
          <p:cNvPr id="15" name="グループ化 14">
            <a:extLst>
              <a:ext uri="{FF2B5EF4-FFF2-40B4-BE49-F238E27FC236}">
                <a16:creationId xmlns:a16="http://schemas.microsoft.com/office/drawing/2014/main" id="{D7C34C82-032C-204A-9D97-E424F6BDD639}"/>
              </a:ext>
            </a:extLst>
          </p:cNvPr>
          <p:cNvGrpSpPr/>
          <p:nvPr/>
        </p:nvGrpSpPr>
        <p:grpSpPr>
          <a:xfrm>
            <a:off x="446746" y="4122837"/>
            <a:ext cx="5062999" cy="2567795"/>
            <a:chOff x="537296" y="3147795"/>
            <a:chExt cx="6750665" cy="3423726"/>
          </a:xfrm>
        </p:grpSpPr>
        <p:sp>
          <p:nvSpPr>
            <p:cNvPr id="3" name="正方形/長方形 2"/>
            <p:cNvSpPr/>
            <p:nvPr/>
          </p:nvSpPr>
          <p:spPr>
            <a:xfrm>
              <a:off x="1167961" y="5338124"/>
              <a:ext cx="6120000" cy="1080000"/>
            </a:xfrm>
            <a:prstGeom prst="rect">
              <a:avLst/>
            </a:prstGeom>
            <a:solidFill>
              <a:srgbClr val="FFCC99"/>
            </a:solidFill>
            <a:ln>
              <a:solidFill>
                <a:schemeClr val="bg1">
                  <a:lumMod val="50000"/>
                </a:schemeClr>
              </a:solidFill>
            </a:ln>
          </p:spPr>
          <p:style>
            <a:lnRef idx="1">
              <a:schemeClr val="accent5"/>
            </a:lnRef>
            <a:fillRef idx="3">
              <a:schemeClr val="accent5"/>
            </a:fillRef>
            <a:effectRef idx="2">
              <a:schemeClr val="accent5"/>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lang="ja-JP" altLang="en-US" sz="1350" b="1" dirty="0">
                  <a:solidFill>
                    <a:srgbClr val="002060"/>
                  </a:solidFill>
                </a:rPr>
                <a:t>子どもの権利の保障</a:t>
              </a:r>
            </a:p>
          </p:txBody>
        </p:sp>
        <p:sp>
          <p:nvSpPr>
            <p:cNvPr id="4" name="正方形/長方形 3"/>
            <p:cNvSpPr/>
            <p:nvPr/>
          </p:nvSpPr>
          <p:spPr>
            <a:xfrm>
              <a:off x="1167961" y="4264227"/>
              <a:ext cx="4320000" cy="1080000"/>
            </a:xfrm>
            <a:prstGeom prst="rect">
              <a:avLst/>
            </a:prstGeom>
            <a:solidFill>
              <a:srgbClr val="CCFFCC"/>
            </a:solidFill>
            <a:ln>
              <a:solidFill>
                <a:schemeClr val="bg1">
                  <a:lumMod val="50000"/>
                </a:schemeClr>
              </a:solidFill>
            </a:ln>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lang="ja-JP" altLang="en-US" sz="1350" b="1" dirty="0">
                  <a:solidFill>
                    <a:srgbClr val="002060"/>
                  </a:solidFill>
                </a:rPr>
                <a:t>「子ども」としての支援＝児童一般施策</a:t>
              </a:r>
            </a:p>
          </p:txBody>
        </p:sp>
        <p:sp>
          <p:nvSpPr>
            <p:cNvPr id="5" name="正方形/長方形 4"/>
            <p:cNvSpPr/>
            <p:nvPr/>
          </p:nvSpPr>
          <p:spPr>
            <a:xfrm>
              <a:off x="1167961" y="3187279"/>
              <a:ext cx="3240000" cy="1080000"/>
            </a:xfrm>
            <a:prstGeom prst="rect">
              <a:avLst/>
            </a:prstGeom>
            <a:solidFill>
              <a:srgbClr val="66FFFF"/>
            </a:solidFill>
            <a:ln>
              <a:solidFill>
                <a:schemeClr val="bg1">
                  <a:lumMod val="50000"/>
                </a:schemeClr>
              </a:solidFill>
            </a:ln>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lang="ja-JP" altLang="en-US" sz="1350" b="1" dirty="0">
                  <a:solidFill>
                    <a:srgbClr val="002060"/>
                  </a:solidFill>
                </a:rPr>
                <a:t>障害固有の支援＝障害児施策</a:t>
              </a:r>
            </a:p>
          </p:txBody>
        </p:sp>
        <p:sp>
          <p:nvSpPr>
            <p:cNvPr id="7" name="テキスト ボックス 6"/>
            <p:cNvSpPr txBox="1"/>
            <p:nvPr/>
          </p:nvSpPr>
          <p:spPr>
            <a:xfrm>
              <a:off x="537296" y="5412553"/>
              <a:ext cx="492443" cy="1158968"/>
            </a:xfrm>
            <a:prstGeom prst="rect">
              <a:avLst/>
            </a:prstGeom>
            <a:noFill/>
          </p:spPr>
          <p:txBody>
            <a:bodyPr vert="eaVert" wrap="square" rtlCol="0">
              <a:spAutoFit/>
            </a:bodyPr>
            <a:lstStyle/>
            <a:p>
              <a:pPr algn="ctr"/>
              <a:r>
                <a:rPr lang="ja-JP" altLang="en-US" sz="1200" b="1" dirty="0"/>
                <a:t>基本理念</a:t>
              </a:r>
            </a:p>
          </p:txBody>
        </p:sp>
        <p:sp>
          <p:nvSpPr>
            <p:cNvPr id="8" name="テキスト ボックス 7"/>
            <p:cNvSpPr txBox="1"/>
            <p:nvPr/>
          </p:nvSpPr>
          <p:spPr>
            <a:xfrm>
              <a:off x="537296" y="4267280"/>
              <a:ext cx="492443" cy="1073897"/>
            </a:xfrm>
            <a:prstGeom prst="rect">
              <a:avLst/>
            </a:prstGeom>
            <a:noFill/>
          </p:spPr>
          <p:txBody>
            <a:bodyPr vert="eaVert" wrap="square" rtlCol="0">
              <a:spAutoFit/>
            </a:bodyPr>
            <a:lstStyle/>
            <a:p>
              <a:pPr algn="ctr"/>
              <a:r>
                <a:rPr lang="ja-JP" altLang="en-US" sz="1200" b="1" dirty="0"/>
                <a:t>基盤部分</a:t>
              </a:r>
            </a:p>
          </p:txBody>
        </p:sp>
        <p:sp>
          <p:nvSpPr>
            <p:cNvPr id="9" name="テキスト ボックス 8"/>
            <p:cNvSpPr txBox="1"/>
            <p:nvPr/>
          </p:nvSpPr>
          <p:spPr>
            <a:xfrm>
              <a:off x="537296" y="3147795"/>
              <a:ext cx="492443" cy="1158968"/>
            </a:xfrm>
            <a:prstGeom prst="rect">
              <a:avLst/>
            </a:prstGeom>
            <a:noFill/>
          </p:spPr>
          <p:txBody>
            <a:bodyPr vert="eaVert" wrap="square" rtlCol="0">
              <a:spAutoFit/>
            </a:bodyPr>
            <a:lstStyle/>
            <a:p>
              <a:r>
                <a:rPr lang="ja-JP" altLang="en-US" sz="1200" b="1" dirty="0"/>
                <a:t>上乗せ部分</a:t>
              </a:r>
            </a:p>
          </p:txBody>
        </p:sp>
      </p:grpSp>
      <p:sp>
        <p:nvSpPr>
          <p:cNvPr id="10" name="テキスト ボックス 9"/>
          <p:cNvSpPr txBox="1"/>
          <p:nvPr/>
        </p:nvSpPr>
        <p:spPr>
          <a:xfrm>
            <a:off x="6320829" y="5962835"/>
            <a:ext cx="2376425" cy="415498"/>
          </a:xfrm>
          <a:prstGeom prst="rect">
            <a:avLst/>
          </a:prstGeom>
          <a:solidFill>
            <a:schemeClr val="accent5">
              <a:lumMod val="20000"/>
              <a:lumOff val="80000"/>
            </a:schemeClr>
          </a:solidFill>
        </p:spPr>
        <p:txBody>
          <a:bodyPr wrap="square" rtlCol="0">
            <a:spAutoFit/>
          </a:bodyPr>
          <a:lstStyle/>
          <a:p>
            <a:r>
              <a:rPr lang="ja-JP" altLang="en-US" sz="1050" dirty="0"/>
              <a:t>障害児通所支援ハンドブック</a:t>
            </a:r>
            <a:endParaRPr lang="en-US" altLang="ja-JP" sz="1050" dirty="0"/>
          </a:p>
          <a:p>
            <a:r>
              <a:rPr lang="en-US" altLang="ja-JP" sz="1050" dirty="0"/>
              <a:t>P25</a:t>
            </a:r>
            <a:r>
              <a:rPr lang="ja-JP" altLang="en-US" sz="1050" dirty="0"/>
              <a:t>　障害児支援の考え方　より</a:t>
            </a:r>
          </a:p>
        </p:txBody>
      </p:sp>
      <p:sp>
        <p:nvSpPr>
          <p:cNvPr id="14" name="テキスト ボックス 13">
            <a:extLst>
              <a:ext uri="{FF2B5EF4-FFF2-40B4-BE49-F238E27FC236}">
                <a16:creationId xmlns:a16="http://schemas.microsoft.com/office/drawing/2014/main" id="{FDFA2BC6-EAE3-F44C-A5DA-813EBCBFE97C}"/>
              </a:ext>
            </a:extLst>
          </p:cNvPr>
          <p:cNvSpPr txBox="1"/>
          <p:nvPr/>
        </p:nvSpPr>
        <p:spPr>
          <a:xfrm>
            <a:off x="315621" y="1178964"/>
            <a:ext cx="8512759" cy="2331407"/>
          </a:xfrm>
          <a:prstGeom prst="rect">
            <a:avLst/>
          </a:prstGeom>
          <a:noFill/>
        </p:spPr>
        <p:txBody>
          <a:bodyPr wrap="square" rtlCol="0">
            <a:spAutoFit/>
          </a:bodyPr>
          <a:lstStyle/>
          <a:p>
            <a:r>
              <a:rPr lang="ja-JP" altLang="en-US" sz="2000" dirty="0">
                <a:latin typeface="Meiryo" panose="020B0604030504040204" pitchFamily="34" charset="-128"/>
                <a:ea typeface="Meiryo" panose="020B0604030504040204" pitchFamily="34" charset="-128"/>
              </a:rPr>
              <a:t>障害者は，その社会の他の異なったニーズを持つ特別な集団と考えられるべきではなく，その通常の人間的なニーズを満たすのに特別の困難を持つ普通の市民と考えられるべきなのである</a:t>
            </a:r>
            <a:endParaRPr lang="en-US" altLang="ja-JP" sz="2000" dirty="0">
              <a:latin typeface="Meiryo" panose="020B0604030504040204" pitchFamily="34" charset="-128"/>
              <a:ea typeface="Meiryo" panose="020B0604030504040204" pitchFamily="34" charset="-128"/>
            </a:endParaRPr>
          </a:p>
          <a:p>
            <a:pPr algn="r"/>
            <a:r>
              <a:rPr lang="zh-TW" altLang="en-US" dirty="0">
                <a:latin typeface="Meiryo" panose="020B0604030504040204" pitchFamily="34" charset="-128"/>
                <a:ea typeface="Meiryo" panose="020B0604030504040204" pitchFamily="34" charset="-128"/>
              </a:rPr>
              <a:t>国連　総会決議　</a:t>
            </a:r>
            <a:r>
              <a:rPr lang="en-US" altLang="zh-TW" dirty="0">
                <a:latin typeface="Meiryo" panose="020B0604030504040204" pitchFamily="34" charset="-128"/>
                <a:ea typeface="Meiryo" panose="020B0604030504040204" pitchFamily="34" charset="-128"/>
              </a:rPr>
              <a:t>34/158</a:t>
            </a:r>
            <a:r>
              <a:rPr lang="zh-TW" altLang="en-US" dirty="0">
                <a:latin typeface="Meiryo" panose="020B0604030504040204" pitchFamily="34" charset="-128"/>
                <a:ea typeface="Meiryo" panose="020B0604030504040204" pitchFamily="34" charset="-128"/>
              </a:rPr>
              <a:t>　</a:t>
            </a:r>
            <a:r>
              <a:rPr lang="en-US" altLang="zh-TW" dirty="0">
                <a:latin typeface="Meiryo" panose="020B0604030504040204" pitchFamily="34" charset="-128"/>
                <a:ea typeface="Meiryo" panose="020B0604030504040204" pitchFamily="34" charset="-128"/>
              </a:rPr>
              <a:t>1980</a:t>
            </a:r>
            <a:r>
              <a:rPr lang="zh-TW" altLang="en-US" dirty="0">
                <a:latin typeface="Meiryo" panose="020B0604030504040204" pitchFamily="34" charset="-128"/>
                <a:ea typeface="Meiryo" panose="020B0604030504040204" pitchFamily="34" charset="-128"/>
              </a:rPr>
              <a:t>年１月</a:t>
            </a:r>
            <a:r>
              <a:rPr lang="en-US" altLang="zh-TW" dirty="0">
                <a:latin typeface="Meiryo" panose="020B0604030504040204" pitchFamily="34" charset="-128"/>
                <a:ea typeface="Meiryo" panose="020B0604030504040204" pitchFamily="34" charset="-128"/>
              </a:rPr>
              <a:t>30</a:t>
            </a:r>
            <a:r>
              <a:rPr lang="zh-TW" altLang="en-US" dirty="0">
                <a:latin typeface="Meiryo" panose="020B0604030504040204" pitchFamily="34" charset="-128"/>
                <a:ea typeface="Meiryo" panose="020B0604030504040204" pitchFamily="34" charset="-128"/>
              </a:rPr>
              <a:t>日採択　国際障害者年行動計画</a:t>
            </a:r>
            <a:endParaRPr lang="en-US" altLang="ja-JP" dirty="0">
              <a:latin typeface="Meiryo" panose="020B0604030504040204" pitchFamily="34" charset="-128"/>
              <a:ea typeface="Meiryo" panose="020B0604030504040204" pitchFamily="34" charset="-128"/>
            </a:endParaRPr>
          </a:p>
          <a:p>
            <a:pPr>
              <a:spcBef>
                <a:spcPts val="900"/>
              </a:spcBef>
            </a:pPr>
            <a:r>
              <a:rPr lang="ja-JP" altLang="en-US" sz="2000" dirty="0">
                <a:latin typeface="Meiryo" panose="020B0604030504040204" pitchFamily="34" charset="-128"/>
                <a:ea typeface="Meiryo" panose="020B0604030504040204" pitchFamily="34" charset="-128"/>
              </a:rPr>
              <a:t>障害児は、他の子どもと異なったニーズを持つ　特別の子どもと考えるべきで</a:t>
            </a:r>
            <a:r>
              <a:rPr lang="ja-JP" altLang="en-US" sz="2000">
                <a:latin typeface="Meiryo" panose="020B0604030504040204" pitchFamily="34" charset="-128"/>
                <a:ea typeface="Meiryo" panose="020B0604030504040204" pitchFamily="34" charset="-128"/>
              </a:rPr>
              <a:t>はなく</a:t>
            </a:r>
            <a:r>
              <a:rPr lang="ja-JP" altLang="en-US" sz="2000" dirty="0">
                <a:latin typeface="Meiryo" panose="020B0604030504040204" pitchFamily="34" charset="-128"/>
                <a:ea typeface="Meiryo" panose="020B0604030504040204" pitchFamily="34" charset="-128"/>
              </a:rPr>
              <a:t>　</a:t>
            </a:r>
            <a:r>
              <a:rPr lang="ja-JP" altLang="en-US" sz="2000">
                <a:latin typeface="Meiryo" panose="020B0604030504040204" pitchFamily="34" charset="-128"/>
                <a:ea typeface="Meiryo" panose="020B0604030504040204" pitchFamily="34" charset="-128"/>
              </a:rPr>
              <a:t>通常</a:t>
            </a:r>
            <a:r>
              <a:rPr lang="ja-JP" altLang="en-US" sz="2000" dirty="0">
                <a:latin typeface="Meiryo" panose="020B0604030504040204" pitchFamily="34" charset="-128"/>
                <a:ea typeface="Meiryo" panose="020B0604030504040204" pitchFamily="34" charset="-128"/>
              </a:rPr>
              <a:t>の子ども</a:t>
            </a:r>
            <a:r>
              <a:rPr lang="ja-JP" altLang="en-US" sz="2000">
                <a:latin typeface="Meiryo" panose="020B0604030504040204" pitchFamily="34" charset="-128"/>
                <a:ea typeface="Meiryo" panose="020B0604030504040204" pitchFamily="34" charset="-128"/>
              </a:rPr>
              <a:t>の持つ　</a:t>
            </a:r>
            <a:r>
              <a:rPr lang="ja-JP" altLang="en-US" sz="2000" b="1">
                <a:solidFill>
                  <a:srgbClr val="0070C0"/>
                </a:solidFill>
                <a:latin typeface="Meiryo" panose="020B0604030504040204" pitchFamily="34" charset="-128"/>
                <a:ea typeface="Meiryo" panose="020B0604030504040204" pitchFamily="34" charset="-128"/>
              </a:rPr>
              <a:t>ニーズ</a:t>
            </a:r>
            <a:r>
              <a:rPr lang="ja-JP" altLang="en-US" sz="2000" b="1" dirty="0">
                <a:solidFill>
                  <a:srgbClr val="0070C0"/>
                </a:solidFill>
                <a:latin typeface="Meiryo" panose="020B0604030504040204" pitchFamily="34" charset="-128"/>
                <a:ea typeface="Meiryo" panose="020B0604030504040204" pitchFamily="34" charset="-128"/>
              </a:rPr>
              <a:t>を満たすのに特別な困難を持つ普通の子ども</a:t>
            </a:r>
          </a:p>
        </p:txBody>
      </p:sp>
      <p:sp>
        <p:nvSpPr>
          <p:cNvPr id="6" name="スライド番号プレースホルダー 5"/>
          <p:cNvSpPr>
            <a:spLocks noGrp="1"/>
          </p:cNvSpPr>
          <p:nvPr>
            <p:ph type="sldNum" sz="quarter" idx="12"/>
          </p:nvPr>
        </p:nvSpPr>
        <p:spPr/>
        <p:txBody>
          <a:bodyPr/>
          <a:lstStyle/>
          <a:p>
            <a:fld id="{A07EE786-56F2-4A4C-AF19-34F6DFFF41E5}" type="slidenum">
              <a:rPr kumimoji="1" lang="ja-JP" altLang="en-US" smtClean="0"/>
              <a:t>6</a:t>
            </a:fld>
            <a:endParaRPr kumimoji="1" lang="ja-JP" altLang="en-US"/>
          </a:p>
        </p:txBody>
      </p:sp>
    </p:spTree>
    <p:extLst>
      <p:ext uri="{BB962C8B-B14F-4D97-AF65-F5344CB8AC3E}">
        <p14:creationId xmlns:p14="http://schemas.microsoft.com/office/powerpoint/2010/main" val="2749159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5D31B3-8375-7DFB-27E2-7FE3C7612500}"/>
              </a:ext>
            </a:extLst>
          </p:cNvPr>
          <p:cNvSpPr>
            <a:spLocks noGrp="1"/>
          </p:cNvSpPr>
          <p:nvPr>
            <p:ph type="title"/>
          </p:nvPr>
        </p:nvSpPr>
        <p:spPr>
          <a:xfrm>
            <a:off x="628650" y="365126"/>
            <a:ext cx="7886700" cy="1325563"/>
          </a:xfrm>
        </p:spPr>
        <p:txBody>
          <a:bodyPr/>
          <a:lstStyle/>
          <a:p>
            <a:endParaRPr lang="ja-JP" altLang="en-US"/>
          </a:p>
        </p:txBody>
      </p:sp>
      <p:sp>
        <p:nvSpPr>
          <p:cNvPr id="3" name="コンテンツ プレースホルダー 2"/>
          <p:cNvSpPr>
            <a:spLocks noGrp="1"/>
          </p:cNvSpPr>
          <p:nvPr>
            <p:ph idx="1"/>
          </p:nvPr>
        </p:nvSpPr>
        <p:spPr/>
        <p:txBody>
          <a:bodyPr>
            <a:normAutofit/>
          </a:bodyPr>
          <a:lstStyle/>
          <a:p>
            <a:pPr marL="0" indent="0">
              <a:lnSpc>
                <a:spcPts val="3300"/>
              </a:lnSpc>
              <a:buNone/>
            </a:pPr>
            <a:r>
              <a:rPr lang="ja-JP" altLang="en-US" sz="2400" dirty="0">
                <a:latin typeface="Meiryo" panose="020B0604030504040204" pitchFamily="34" charset="-128"/>
                <a:ea typeface="Meiryo" panose="020B0604030504040204" pitchFamily="34" charset="-128"/>
              </a:rPr>
              <a:t>児童福祉法</a:t>
            </a:r>
            <a:endParaRPr lang="en-US" altLang="ja-JP" sz="2400" dirty="0">
              <a:latin typeface="Meiryo" panose="020B0604030504040204" pitchFamily="34" charset="-128"/>
              <a:ea typeface="Meiryo" panose="020B0604030504040204" pitchFamily="34" charset="-128"/>
            </a:endParaRPr>
          </a:p>
          <a:p>
            <a:pPr marL="0" indent="0">
              <a:lnSpc>
                <a:spcPts val="3300"/>
              </a:lnSpc>
              <a:buNone/>
            </a:pPr>
            <a:r>
              <a:rPr lang="ja-JP" altLang="en-US" sz="2400" dirty="0">
                <a:latin typeface="Meiryo" panose="020B0604030504040204" pitchFamily="34" charset="-128"/>
                <a:ea typeface="Meiryo" panose="020B0604030504040204" pitchFamily="34" charset="-128"/>
              </a:rPr>
              <a:t>「全て児童は、児童の権利に関する条約の精神にのっとり、適切に養育されること、その生活を保障されること、愛され、保護されること、その心身の健やかな成長及び発達並びにその自立が図られることその他の福祉を等しく保障される権利を有する」</a:t>
            </a:r>
          </a:p>
        </p:txBody>
      </p:sp>
      <p:sp>
        <p:nvSpPr>
          <p:cNvPr id="6" name="タイトル 1">
            <a:extLst>
              <a:ext uri="{FF2B5EF4-FFF2-40B4-BE49-F238E27FC236}">
                <a16:creationId xmlns:a16="http://schemas.microsoft.com/office/drawing/2014/main" id="{060BA7F7-FE21-E844-B77B-F90B5DB455A0}"/>
              </a:ext>
            </a:extLst>
          </p:cNvPr>
          <p:cNvSpPr txBox="1">
            <a:spLocks/>
          </p:cNvSpPr>
          <p:nvPr/>
        </p:nvSpPr>
        <p:spPr>
          <a:xfrm>
            <a:off x="0" y="365126"/>
            <a:ext cx="9144000" cy="832517"/>
          </a:xfrm>
          <a:prstGeom prst="rect">
            <a:avLst/>
          </a:prstGeom>
          <a:solidFill>
            <a:schemeClr val="bg1">
              <a:lumMod val="50000"/>
            </a:schemeClr>
          </a:solidFill>
        </p:spPr>
        <p:txBody>
          <a:bodyPr vert="horz" lIns="135000" tIns="81000" rIns="68580" bIns="3429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300" b="1">
                <a:solidFill>
                  <a:schemeClr val="bg1"/>
                </a:solidFill>
                <a:latin typeface="Meiryo" panose="020B0604030504040204" pitchFamily="34" charset="-128"/>
                <a:ea typeface="Meiryo" panose="020B0604030504040204" pitchFamily="34" charset="-128"/>
              </a:rPr>
              <a:t>子どもは</a:t>
            </a:r>
            <a:r>
              <a:rPr lang="en-US" altLang="ja-JP" sz="3300" b="1" dirty="0">
                <a:solidFill>
                  <a:schemeClr val="bg1"/>
                </a:solidFill>
                <a:latin typeface="Meiryo" panose="020B0604030504040204" pitchFamily="34" charset="-128"/>
                <a:ea typeface="Meiryo" panose="020B0604030504040204" pitchFamily="34" charset="-128"/>
              </a:rPr>
              <a:t> </a:t>
            </a:r>
            <a:r>
              <a:rPr lang="ja-JP" altLang="en-US" sz="3300" b="1">
                <a:solidFill>
                  <a:schemeClr val="bg1"/>
                </a:solidFill>
                <a:latin typeface="Meiryo" panose="020B0604030504040204" pitchFamily="34" charset="-128"/>
                <a:ea typeface="Meiryo" panose="020B0604030504040204" pitchFamily="34" charset="-128"/>
              </a:rPr>
              <a:t>子どもとして</a:t>
            </a:r>
            <a:r>
              <a:rPr lang="en-US" altLang="ja-JP" sz="3300" b="1" dirty="0">
                <a:solidFill>
                  <a:schemeClr val="bg1"/>
                </a:solidFill>
                <a:latin typeface="Meiryo" panose="020B0604030504040204" pitchFamily="34" charset="-128"/>
                <a:ea typeface="Meiryo" panose="020B0604030504040204" pitchFamily="34" charset="-128"/>
              </a:rPr>
              <a:t> </a:t>
            </a:r>
            <a:r>
              <a:rPr lang="ja-JP" altLang="en-US" sz="3300" b="1">
                <a:solidFill>
                  <a:schemeClr val="bg1"/>
                </a:solidFill>
                <a:latin typeface="Meiryo" panose="020B0604030504040204" pitchFamily="34" charset="-128"/>
                <a:ea typeface="Meiryo" panose="020B0604030504040204" pitchFamily="34" charset="-128"/>
              </a:rPr>
              <a:t>育てられる</a:t>
            </a:r>
            <a:endParaRPr lang="ja-JP" altLang="en-US" sz="3300" b="1" dirty="0">
              <a:solidFill>
                <a:schemeClr val="bg1"/>
              </a:solidFill>
              <a:latin typeface="Meiryo" panose="020B0604030504040204" pitchFamily="34" charset="-128"/>
              <a:ea typeface="Meiryo" panose="020B0604030504040204" pitchFamily="34"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7</a:t>
            </a:fld>
            <a:endParaRPr kumimoji="1" lang="ja-JP" altLang="en-US"/>
          </a:p>
        </p:txBody>
      </p:sp>
    </p:spTree>
    <p:extLst>
      <p:ext uri="{BB962C8B-B14F-4D97-AF65-F5344CB8AC3E}">
        <p14:creationId xmlns:p14="http://schemas.microsoft.com/office/powerpoint/2010/main" val="3100136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メイリオ" panose="020B0604030504040204" pitchFamily="50" charset="-128"/>
                <a:ea typeface="メイリオ" panose="020B0604030504040204" pitchFamily="50" charset="-128"/>
              </a:rPr>
              <a:t>発達支援の現場で行うことは</a:t>
            </a:r>
          </a:p>
        </p:txBody>
      </p:sp>
      <p:sp>
        <p:nvSpPr>
          <p:cNvPr id="3" name="コンテンツ プレースホルダー 2"/>
          <p:cNvSpPr>
            <a:spLocks noGrp="1"/>
          </p:cNvSpPr>
          <p:nvPr>
            <p:ph idx="1"/>
          </p:nvPr>
        </p:nvSpPr>
        <p:spPr/>
        <p:txBody>
          <a:bodyPr>
            <a:normAutofit fontScale="92500" lnSpcReduction="20000"/>
          </a:bodyPr>
          <a:lstStyle/>
          <a:p>
            <a:pPr>
              <a:lnSpc>
                <a:spcPct val="150000"/>
              </a:lnSpc>
            </a:pPr>
            <a:r>
              <a:rPr lang="ja-JP" altLang="en-US" dirty="0">
                <a:latin typeface="メイリオ" panose="020B0604030504040204" pitchFamily="50" charset="-128"/>
                <a:ea typeface="メイリオ" panose="020B0604030504040204" pitchFamily="50" charset="-128"/>
              </a:rPr>
              <a:t>地域社会から、子どもを引き離してきている</a:t>
            </a:r>
            <a:endParaRPr lang="en-US" altLang="ja-JP" dirty="0">
              <a:latin typeface="メイリオ" panose="020B0604030504040204" pitchFamily="50" charset="-128"/>
              <a:ea typeface="メイリオ" panose="020B0604030504040204" pitchFamily="50" charset="-128"/>
            </a:endParaRPr>
          </a:p>
          <a:p>
            <a:pPr>
              <a:lnSpc>
                <a:spcPct val="150000"/>
              </a:lnSpc>
            </a:pPr>
            <a:r>
              <a:rPr lang="ja-JP" altLang="en-US" dirty="0">
                <a:latin typeface="メイリオ" panose="020B0604030504040204" pitchFamily="50" charset="-128"/>
                <a:ea typeface="メイリオ" panose="020B0604030504040204" pitchFamily="50" charset="-128"/>
              </a:rPr>
              <a:t>家族から、子どもを引き離してきている</a:t>
            </a:r>
            <a:endParaRPr lang="en-US" altLang="ja-JP" dirty="0">
              <a:latin typeface="メイリオ" panose="020B0604030504040204" pitchFamily="50" charset="-128"/>
              <a:ea typeface="メイリオ" panose="020B0604030504040204" pitchFamily="50" charset="-128"/>
            </a:endParaRPr>
          </a:p>
          <a:p>
            <a:pPr>
              <a:lnSpc>
                <a:spcPct val="150000"/>
              </a:lnSpc>
            </a:pPr>
            <a:r>
              <a:rPr lang="ja-JP" altLang="en-US" dirty="0">
                <a:latin typeface="メイリオ" panose="020B0604030504040204" pitchFamily="50" charset="-128"/>
                <a:ea typeface="メイリオ" panose="020B0604030504040204" pitchFamily="50" charset="-128"/>
              </a:rPr>
              <a:t>子どもの自由な時間から、子どもを引き離してきている</a:t>
            </a:r>
            <a:endParaRPr lang="en-US" altLang="ja-JP" dirty="0">
              <a:latin typeface="メイリオ" panose="020B0604030504040204" pitchFamily="50" charset="-128"/>
              <a:ea typeface="メイリオ" panose="020B0604030504040204" pitchFamily="50" charset="-128"/>
            </a:endParaRPr>
          </a:p>
          <a:p>
            <a:pPr>
              <a:lnSpc>
                <a:spcPct val="150000"/>
              </a:lnSpc>
            </a:pPr>
            <a:r>
              <a:rPr lang="ja-JP" altLang="en-US" dirty="0">
                <a:latin typeface="メイリオ" panose="020B0604030504040204" pitchFamily="50" charset="-128"/>
                <a:ea typeface="メイリオ" panose="020B0604030504040204" pitchFamily="50" charset="-128"/>
              </a:rPr>
              <a:t>一般的社会参加の場から、子どもを引き離してきている</a:t>
            </a:r>
            <a:endParaRPr lang="en-US" altLang="ja-JP" dirty="0">
              <a:latin typeface="メイリオ" panose="020B0604030504040204" pitchFamily="50" charset="-128"/>
              <a:ea typeface="メイリオ" panose="020B0604030504040204" pitchFamily="50" charset="-128"/>
            </a:endParaRPr>
          </a:p>
          <a:p>
            <a:pPr>
              <a:lnSpc>
                <a:spcPct val="150000"/>
              </a:lnSpc>
            </a:pPr>
            <a:r>
              <a:rPr lang="ja-JP" altLang="en-US" dirty="0">
                <a:latin typeface="メイリオ" panose="020B0604030504040204" pitchFamily="50" charset="-128"/>
                <a:ea typeface="メイリオ" panose="020B0604030504040204" pitchFamily="50" charset="-128"/>
              </a:rPr>
              <a:t>という自覚と責任を</a:t>
            </a:r>
            <a:endParaRPr lang="en-US" altLang="ja-JP" dirty="0">
              <a:latin typeface="メイリオ" panose="020B0604030504040204" pitchFamily="50" charset="-128"/>
              <a:ea typeface="メイリオ" panose="020B0604030504040204" pitchFamily="50" charset="-128"/>
            </a:endParaRPr>
          </a:p>
          <a:p>
            <a:pPr>
              <a:lnSpc>
                <a:spcPct val="150000"/>
              </a:lnSpc>
            </a:pPr>
            <a:endParaRPr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8</a:t>
            </a:fld>
            <a:endParaRPr kumimoji="1" lang="ja-JP" altLang="en-US"/>
          </a:p>
        </p:txBody>
      </p:sp>
    </p:spTree>
    <p:extLst>
      <p:ext uri="{BB962C8B-B14F-4D97-AF65-F5344CB8AC3E}">
        <p14:creationId xmlns:p14="http://schemas.microsoft.com/office/powerpoint/2010/main" val="3633712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メイリオ" panose="020B0604030504040204" pitchFamily="50" charset="-128"/>
                <a:ea typeface="メイリオ" panose="020B0604030504040204" pitchFamily="50" charset="-128"/>
              </a:rPr>
              <a:t>発達支援の現場で行うことは</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a:latin typeface="メイリオ" panose="020B0604030504040204" pitchFamily="50" charset="-128"/>
                <a:ea typeface="メイリオ" panose="020B0604030504040204" pitchFamily="50" charset="-128"/>
              </a:rPr>
              <a:t>「いま」「ここ」での生活がうまくいくだけでは意味がない</a:t>
            </a:r>
            <a:endParaRPr kumimoji="1" lang="en-US" altLang="ja-JP" dirty="0">
              <a:latin typeface="メイリオ" panose="020B0604030504040204" pitchFamily="50" charset="-128"/>
              <a:ea typeface="メイリオ" panose="020B0604030504040204" pitchFamily="50" charset="-128"/>
            </a:endParaRPr>
          </a:p>
          <a:p>
            <a:pPr lvl="1"/>
            <a:r>
              <a:rPr kumimoji="1" lang="ja-JP" altLang="en-US" dirty="0">
                <a:latin typeface="メイリオ" panose="020B0604030504040204" pitchFamily="50" charset="-128"/>
                <a:ea typeface="メイリオ" panose="020B0604030504040204" pitchFamily="50" charset="-128"/>
              </a:rPr>
              <a:t>事業所での生活が良いだけでは意味がない</a:t>
            </a:r>
            <a:endParaRPr kumimoji="1" lang="en-US" altLang="ja-JP" dirty="0">
              <a:latin typeface="メイリオ" panose="020B0604030504040204" pitchFamily="50" charset="-128"/>
              <a:ea typeface="メイリオ" panose="020B0604030504040204" pitchFamily="50" charset="-128"/>
            </a:endParaRPr>
          </a:p>
          <a:p>
            <a:pPr lvl="1"/>
            <a:r>
              <a:rPr kumimoji="1" lang="ja-JP" altLang="en-US" dirty="0">
                <a:latin typeface="メイリオ" panose="020B0604030504040204" pitchFamily="50" charset="-128"/>
                <a:ea typeface="メイリオ" panose="020B0604030504040204" pitchFamily="50" charset="-128"/>
              </a:rPr>
              <a:t>生活への汎化・広がりの視点の欠如</a:t>
            </a:r>
            <a:endParaRPr kumimoji="1"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生活への影響の視点の欠如</a:t>
            </a:r>
            <a:endParaRPr lang="en-US" altLang="ja-JP" dirty="0">
              <a:latin typeface="メイリオ" panose="020B0604030504040204" pitchFamily="50" charset="-128"/>
              <a:ea typeface="メイリオ" panose="020B0604030504040204" pitchFamily="50" charset="-128"/>
            </a:endParaRPr>
          </a:p>
          <a:p>
            <a:pPr>
              <a:spcBef>
                <a:spcPts val="1350"/>
              </a:spcBef>
            </a:pPr>
            <a:r>
              <a:rPr kumimoji="1" lang="ja-JP" altLang="en-US" dirty="0">
                <a:latin typeface="メイリオ" panose="020B0604030504040204" pitchFamily="50" charset="-128"/>
                <a:ea typeface="メイリオ" panose="020B0604030504040204" pitchFamily="50" charset="-128"/>
              </a:rPr>
              <a:t>「いま」「ここ」で生活することだけでも意味がない</a:t>
            </a:r>
            <a:endParaRPr kumimoji="1"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今をやり過ごすだけでは意味がない</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彼らの成長した姿を意識する</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発達的視点に基づく意味の把握の欠如</a:t>
            </a:r>
            <a:endParaRPr lang="en-US" altLang="ja-JP" dirty="0">
              <a:latin typeface="メイリオ" panose="020B0604030504040204" pitchFamily="50" charset="-128"/>
              <a:ea typeface="メイリオ" panose="020B0604030504040204" pitchFamily="50" charset="-128"/>
            </a:endParaRPr>
          </a:p>
          <a:p>
            <a:pPr lvl="1"/>
            <a:r>
              <a:rPr kumimoji="1" lang="ja-JP" altLang="en-US" dirty="0">
                <a:latin typeface="メイリオ" panose="020B0604030504040204" pitchFamily="50" charset="-128"/>
                <a:ea typeface="メイリオ" panose="020B0604030504040204" pitchFamily="50" charset="-128"/>
              </a:rPr>
              <a:t>インクルーシブ</a:t>
            </a:r>
            <a:r>
              <a:rPr lang="ja-JP" altLang="en-US" dirty="0">
                <a:latin typeface="メイリオ" panose="020B0604030504040204" pitchFamily="50" charset="-128"/>
                <a:ea typeface="メイリオ" panose="020B0604030504040204" pitchFamily="50" charset="-128"/>
              </a:rPr>
              <a:t>な視点の欠如</a:t>
            </a:r>
            <a:endParaRPr kumimoji="1" lang="en-US" altLang="ja-JP" dirty="0">
              <a:latin typeface="メイリオ" panose="020B0604030504040204" pitchFamily="50" charset="-128"/>
              <a:ea typeface="メイリオ" panose="020B0604030504040204" pitchFamily="50" charset="-128"/>
            </a:endParaRPr>
          </a:p>
          <a:p>
            <a:pPr>
              <a:spcBef>
                <a:spcPts val="1350"/>
              </a:spcBef>
            </a:pPr>
            <a:r>
              <a:rPr lang="ja-JP" altLang="en-US" dirty="0">
                <a:latin typeface="メイリオ" panose="020B0604030504040204" pitchFamily="50" charset="-128"/>
                <a:ea typeface="メイリオ" panose="020B0604030504040204" pitchFamily="50" charset="-128"/>
              </a:rPr>
              <a:t>「できない」ことを、ただやみくもに繰り返すだけでも意味がない</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できない背景を分析する発達的視点の欠如</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A07EE786-56F2-4A4C-AF19-34F6DFFF41E5}" type="slidenum">
              <a:rPr kumimoji="1" lang="ja-JP" altLang="en-US" smtClean="0"/>
              <a:t>9</a:t>
            </a:fld>
            <a:endParaRPr kumimoji="1" lang="ja-JP" altLang="en-US"/>
          </a:p>
        </p:txBody>
      </p:sp>
    </p:spTree>
    <p:extLst>
      <p:ext uri="{BB962C8B-B14F-4D97-AF65-F5344CB8AC3E}">
        <p14:creationId xmlns:p14="http://schemas.microsoft.com/office/powerpoint/2010/main" val="7589571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8330</TotalTime>
  <Words>3478</Words>
  <Application>Microsoft Office PowerPoint</Application>
  <PresentationFormat>画面に合わせる (4:3)</PresentationFormat>
  <Paragraphs>274</Paragraphs>
  <Slides>37</Slides>
  <Notes>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37</vt:i4>
      </vt:variant>
    </vt:vector>
  </HeadingPairs>
  <TitlesOfParts>
    <vt:vector size="46" baseType="lpstr">
      <vt:lpstr>Meiryo</vt:lpstr>
      <vt:lpstr>Meiryo</vt:lpstr>
      <vt:lpstr>游ゴシック</vt:lpstr>
      <vt:lpstr>游ゴシック Light</vt:lpstr>
      <vt:lpstr>Arial</vt:lpstr>
      <vt:lpstr>Book Antiqua</vt:lpstr>
      <vt:lpstr>Calibri</vt:lpstr>
      <vt:lpstr>Calibri Light</vt:lpstr>
      <vt:lpstr>Office テーマ</vt:lpstr>
      <vt:lpstr>講義／演習 児童期における発達支援90分 についての概要と解説　</vt:lpstr>
      <vt:lpstr>標準プログラムにおける 獲得目標</vt:lpstr>
      <vt:lpstr>この講義のポイント</vt:lpstr>
      <vt:lpstr>発達支援の定義</vt:lpstr>
      <vt:lpstr>PowerPoint プレゼンテーション</vt:lpstr>
      <vt:lpstr>本人支援（発達支援）</vt:lpstr>
      <vt:lpstr>PowerPoint プレゼンテーション</vt:lpstr>
      <vt:lpstr>発達支援の現場で行うことは</vt:lpstr>
      <vt:lpstr>発達支援の現場で行うことは</vt:lpstr>
      <vt:lpstr>本人支援（発達支援）</vt:lpstr>
      <vt:lpstr>児童発達支援ガイドライン　第１章　総則</vt:lpstr>
      <vt:lpstr>子どもを対象とする ということ 障害がある　 ということ</vt:lpstr>
      <vt:lpstr>対象となるのは 子どもであること</vt:lpstr>
      <vt:lpstr>特性　があること 障害　があること</vt:lpstr>
      <vt:lpstr>発達を理解する 疾患を理解する、障害を理解する</vt:lpstr>
      <vt:lpstr>発達的視点を持った 子ども理解</vt:lpstr>
      <vt:lpstr>発達的視点</vt:lpstr>
      <vt:lpstr>適切な支援計画 と 計画に基づく支援提供のためには 適切な実態把握から</vt:lpstr>
      <vt:lpstr>環境との相互作用に基づく 行動理解</vt:lpstr>
      <vt:lpstr>PowerPoint プレゼンテーション</vt:lpstr>
      <vt:lpstr>PowerPoint プレゼンテーション</vt:lpstr>
      <vt:lpstr>PowerPoint プレゼンテーション</vt:lpstr>
      <vt:lpstr>事業所内における リハビリテーション専門職の 役割 </vt:lpstr>
      <vt:lpstr>関わる職種・専門職が 増えるということ</vt:lpstr>
      <vt:lpstr>専門性の違いは　問題の立て方 思考の方向性　などに表れる</vt:lpstr>
      <vt:lpstr>多職種連携における 基本コンセプト</vt:lpstr>
      <vt:lpstr>事業所内における役割</vt:lpstr>
      <vt:lpstr>主訴・ニーズ・デマンドなどを を理解し、対応するために 専門性を結集する</vt:lpstr>
      <vt:lpstr>事業所内における連携の実際　①</vt:lpstr>
      <vt:lpstr>事業所内における連携の実際　②</vt:lpstr>
      <vt:lpstr>事業所内における連携の実際　③</vt:lpstr>
      <vt:lpstr>まとめ</vt:lpstr>
      <vt:lpstr>子どもたちを支援するために</vt:lpstr>
      <vt:lpstr>発達支援（本人支援）の ポイント</vt:lpstr>
      <vt:lpstr>演習について</vt:lpstr>
      <vt:lpstr>演習１　アイスブレイク</vt:lpstr>
      <vt:lpstr>演習２　各事業所で実施しているアセスメントについて情報交換</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「講義／演習：児童期における発達支援」についての概要と解説　90分</dc:title>
  <dc:creator>酒井 康年</dc:creator>
  <cp:lastModifiedBy>藤川 雄一(fujikawa-yuuichi.ca6)</cp:lastModifiedBy>
  <cp:revision>28</cp:revision>
  <cp:lastPrinted>2022-08-31T01:58:37Z</cp:lastPrinted>
  <dcterms:created xsi:type="dcterms:W3CDTF">2021-05-31T21:19:07Z</dcterms:created>
  <dcterms:modified xsi:type="dcterms:W3CDTF">2022-08-31T02:00:06Z</dcterms:modified>
</cp:coreProperties>
</file>