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1.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2.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48" r:id="rId1"/>
  </p:sldMasterIdLst>
  <p:notesMasterIdLst>
    <p:notesMasterId r:id="rId76"/>
  </p:notesMasterIdLst>
  <p:sldIdLst>
    <p:sldId id="256" r:id="rId2"/>
    <p:sldId id="257" r:id="rId3"/>
    <p:sldId id="373" r:id="rId4"/>
    <p:sldId id="259" r:id="rId5"/>
    <p:sldId id="260" r:id="rId6"/>
    <p:sldId id="3752" r:id="rId7"/>
    <p:sldId id="3753" r:id="rId8"/>
    <p:sldId id="3759" r:id="rId9"/>
    <p:sldId id="3712" r:id="rId10"/>
    <p:sldId id="3721" r:id="rId11"/>
    <p:sldId id="3715" r:id="rId12"/>
    <p:sldId id="3748" r:id="rId13"/>
    <p:sldId id="3754" r:id="rId14"/>
    <p:sldId id="3761" r:id="rId15"/>
    <p:sldId id="3760" r:id="rId16"/>
    <p:sldId id="3749" r:id="rId17"/>
    <p:sldId id="963" r:id="rId18"/>
    <p:sldId id="3750" r:id="rId19"/>
    <p:sldId id="267" r:id="rId20"/>
    <p:sldId id="269" r:id="rId21"/>
    <p:sldId id="270" r:id="rId22"/>
    <p:sldId id="3735" r:id="rId23"/>
    <p:sldId id="3739" r:id="rId24"/>
    <p:sldId id="3740" r:id="rId25"/>
    <p:sldId id="3762" r:id="rId26"/>
    <p:sldId id="464" r:id="rId27"/>
    <p:sldId id="368" r:id="rId28"/>
    <p:sldId id="369" r:id="rId29"/>
    <p:sldId id="3763" r:id="rId30"/>
    <p:sldId id="411" r:id="rId31"/>
    <p:sldId id="3758" r:id="rId32"/>
    <p:sldId id="375" r:id="rId33"/>
    <p:sldId id="3716" r:id="rId34"/>
    <p:sldId id="3717" r:id="rId35"/>
    <p:sldId id="3718" r:id="rId36"/>
    <p:sldId id="3719" r:id="rId37"/>
    <p:sldId id="3751" r:id="rId38"/>
    <p:sldId id="3756" r:id="rId39"/>
    <p:sldId id="3713" r:id="rId40"/>
    <p:sldId id="448" r:id="rId41"/>
    <p:sldId id="3720" r:id="rId42"/>
    <p:sldId id="376" r:id="rId43"/>
    <p:sldId id="397" r:id="rId44"/>
    <p:sldId id="3742" r:id="rId45"/>
    <p:sldId id="3730" r:id="rId46"/>
    <p:sldId id="318" r:id="rId47"/>
    <p:sldId id="3725" r:id="rId48"/>
    <p:sldId id="3731" r:id="rId49"/>
    <p:sldId id="3723" r:id="rId50"/>
    <p:sldId id="3724" r:id="rId51"/>
    <p:sldId id="377" r:id="rId52"/>
    <p:sldId id="2928" r:id="rId53"/>
    <p:sldId id="3743" r:id="rId54"/>
    <p:sldId id="409" r:id="rId55"/>
    <p:sldId id="1690" r:id="rId56"/>
    <p:sldId id="463" r:id="rId57"/>
    <p:sldId id="458" r:id="rId58"/>
    <p:sldId id="454" r:id="rId59"/>
    <p:sldId id="723" r:id="rId60"/>
    <p:sldId id="455" r:id="rId61"/>
    <p:sldId id="724" r:id="rId62"/>
    <p:sldId id="3733" r:id="rId63"/>
    <p:sldId id="449" r:id="rId64"/>
    <p:sldId id="379" r:id="rId65"/>
    <p:sldId id="1676" r:id="rId66"/>
    <p:sldId id="3755" r:id="rId67"/>
    <p:sldId id="3744" r:id="rId68"/>
    <p:sldId id="3757" r:id="rId69"/>
    <p:sldId id="3747" r:id="rId70"/>
    <p:sldId id="3764" r:id="rId71"/>
    <p:sldId id="3746" r:id="rId72"/>
    <p:sldId id="396" r:id="rId73"/>
    <p:sldId id="3722" r:id="rId74"/>
    <p:sldId id="378" r:id="rId75"/>
  </p:sldIdLst>
  <p:sldSz cx="9144000" cy="6858000" type="screen4x3"/>
  <p:notesSz cx="7102475" cy="102314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1377"/>
    <a:srgbClr val="FFFF99"/>
    <a:srgbClr val="DCDCF4"/>
    <a:srgbClr val="F8A4F8"/>
    <a:srgbClr val="F9D8A3"/>
    <a:srgbClr val="FFC000"/>
    <a:srgbClr val="3C8284"/>
    <a:srgbClr val="4472C4"/>
    <a:srgbClr val="77675B"/>
    <a:srgbClr val="BC561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01" d="100"/>
          <a:sy n="101" d="100"/>
        </p:scale>
        <p:origin x="672"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E6B90EF-CE5E-4600-99B7-B5348BA5F03F}"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5315CB8E-AFD2-44D5-8329-08F195ED8A19}">
      <dgm:prSet custT="1"/>
      <dgm:spPr/>
      <dgm:t>
        <a:bodyPr/>
        <a:lstStyle/>
        <a:p>
          <a:r>
            <a:rPr lang="ja-JP" sz="2800" b="1"/>
            <a:t>児童期における相談支援専門員と児童発達管理責任者の関係について理解</a:t>
          </a:r>
          <a:r>
            <a:rPr lang="ja-JP" altLang="en-US" sz="2800" b="1"/>
            <a:t>できる</a:t>
          </a:r>
          <a:endParaRPr lang="en-US" sz="2800" b="1" dirty="0"/>
        </a:p>
      </dgm:t>
    </dgm:pt>
    <dgm:pt modelId="{EADD0003-478C-411A-B2A1-9F766E138AB8}" type="parTrans" cxnId="{B0EC0591-2479-47A3-8652-D21B38AB3BAA}">
      <dgm:prSet/>
      <dgm:spPr/>
      <dgm:t>
        <a:bodyPr/>
        <a:lstStyle/>
        <a:p>
          <a:endParaRPr lang="en-US"/>
        </a:p>
      </dgm:t>
    </dgm:pt>
    <dgm:pt modelId="{328D8AC4-B5EA-4E10-9E73-72083D6D6742}" type="sibTrans" cxnId="{B0EC0591-2479-47A3-8652-D21B38AB3BAA}">
      <dgm:prSet/>
      <dgm:spPr/>
      <dgm:t>
        <a:bodyPr/>
        <a:lstStyle/>
        <a:p>
          <a:endParaRPr lang="en-US"/>
        </a:p>
      </dgm:t>
    </dgm:pt>
    <dgm:pt modelId="{E15E1042-0512-4AEE-9AA4-2638B5CDBEB9}">
      <dgm:prSet/>
      <dgm:spPr/>
      <dgm:t>
        <a:bodyPr/>
        <a:lstStyle/>
        <a:p>
          <a:r>
            <a:rPr kumimoji="1" lang="ja-JP" altLang="en-US" dirty="0"/>
            <a:t>・児童期における相談支援の特長と役割、基本的視点</a:t>
          </a:r>
          <a:endParaRPr kumimoji="1" lang="en-US" altLang="ja-JP" dirty="0"/>
        </a:p>
        <a:p>
          <a:r>
            <a:rPr lang="ja-JP" altLang="en-US" dirty="0"/>
            <a:t>・児童期における相談支援の現状（障害児福祉計画と体制整備、セルフプランについてを含める）</a:t>
          </a:r>
          <a:endParaRPr lang="en-US" altLang="ja-JP" dirty="0"/>
        </a:p>
        <a:p>
          <a:r>
            <a:rPr lang="ja-JP" altLang="en-US" dirty="0"/>
            <a:t>・児童発達支援管理責任者の地域連携における役割と現状</a:t>
          </a:r>
          <a:endParaRPr lang="en-US" dirty="0"/>
        </a:p>
      </dgm:t>
    </dgm:pt>
    <dgm:pt modelId="{30D806D3-DE00-41BE-84D3-2ECEE14A56D5}" type="parTrans" cxnId="{DA00396E-A3AF-4796-8179-FA1CD12E03A4}">
      <dgm:prSet/>
      <dgm:spPr/>
      <dgm:t>
        <a:bodyPr/>
        <a:lstStyle/>
        <a:p>
          <a:endParaRPr lang="en-US"/>
        </a:p>
      </dgm:t>
    </dgm:pt>
    <dgm:pt modelId="{F31A26F7-13DD-495F-A8E7-CCE52E7099F6}" type="sibTrans" cxnId="{DA00396E-A3AF-4796-8179-FA1CD12E03A4}">
      <dgm:prSet/>
      <dgm:spPr/>
      <dgm:t>
        <a:bodyPr/>
        <a:lstStyle/>
        <a:p>
          <a:endParaRPr lang="en-US"/>
        </a:p>
      </dgm:t>
    </dgm:pt>
    <dgm:pt modelId="{975028CE-C991-46C8-B6DF-F972328D8B38}">
      <dgm:prSet/>
      <dgm:spPr/>
      <dgm:t>
        <a:bodyPr/>
        <a:lstStyle/>
        <a:p>
          <a:r>
            <a:rPr lang="ja-JP" altLang="en-US" dirty="0"/>
            <a:t>・相談支援専門員と児童発達支援管理責任者の連携（計画書や支援方針の共有を含めた協働のあり方や現状と課題等について触れる）</a:t>
          </a:r>
          <a:endParaRPr lang="en-US" altLang="ja-JP" dirty="0"/>
        </a:p>
        <a:p>
          <a:r>
            <a:rPr lang="ja-JP" altLang="en-US" dirty="0"/>
            <a:t>・児童期における支援会議（サービス担当者会議や個別支援会議等の機能、会議の進め方及び留意点等について触れる）</a:t>
          </a:r>
          <a:endParaRPr lang="en-US" dirty="0"/>
        </a:p>
      </dgm:t>
    </dgm:pt>
    <dgm:pt modelId="{1C560D89-A83D-4504-8984-8B696BAE2EE5}" type="parTrans" cxnId="{DFE20886-943A-4433-9FC1-A931DC08E4E5}">
      <dgm:prSet/>
      <dgm:spPr/>
      <dgm:t>
        <a:bodyPr/>
        <a:lstStyle/>
        <a:p>
          <a:endParaRPr lang="en-US"/>
        </a:p>
      </dgm:t>
    </dgm:pt>
    <dgm:pt modelId="{D30C83F1-134B-414C-AE06-EA42743BD947}" type="sibTrans" cxnId="{DFE20886-943A-4433-9FC1-A931DC08E4E5}">
      <dgm:prSet/>
      <dgm:spPr/>
      <dgm:t>
        <a:bodyPr/>
        <a:lstStyle/>
        <a:p>
          <a:endParaRPr lang="en-US"/>
        </a:p>
      </dgm:t>
    </dgm:pt>
    <dgm:pt modelId="{56A3BC8A-ABFB-4F16-A58E-BDA0C1750E98}" type="pres">
      <dgm:prSet presAssocID="{8E6B90EF-CE5E-4600-99B7-B5348BA5F03F}" presName="vert0" presStyleCnt="0">
        <dgm:presLayoutVars>
          <dgm:dir/>
          <dgm:animOne val="branch"/>
          <dgm:animLvl val="lvl"/>
        </dgm:presLayoutVars>
      </dgm:prSet>
      <dgm:spPr/>
      <dgm:t>
        <a:bodyPr/>
        <a:lstStyle/>
        <a:p>
          <a:endParaRPr kumimoji="1" lang="ja-JP" altLang="en-US"/>
        </a:p>
      </dgm:t>
    </dgm:pt>
    <dgm:pt modelId="{CF4087DD-795D-41FB-A240-05C78245366C}" type="pres">
      <dgm:prSet presAssocID="{5315CB8E-AFD2-44D5-8329-08F195ED8A19}" presName="thickLine" presStyleLbl="alignNode1" presStyleIdx="0" presStyleCnt="3"/>
      <dgm:spPr/>
    </dgm:pt>
    <dgm:pt modelId="{98DE5645-FB3E-48D7-B1A8-F9B5BE0C0F0B}" type="pres">
      <dgm:prSet presAssocID="{5315CB8E-AFD2-44D5-8329-08F195ED8A19}" presName="horz1" presStyleCnt="0"/>
      <dgm:spPr/>
    </dgm:pt>
    <dgm:pt modelId="{ACB824FD-3B38-4110-B5E7-0225787B3F98}" type="pres">
      <dgm:prSet presAssocID="{5315CB8E-AFD2-44D5-8329-08F195ED8A19}" presName="tx1" presStyleLbl="revTx" presStyleIdx="0" presStyleCnt="3"/>
      <dgm:spPr/>
      <dgm:t>
        <a:bodyPr/>
        <a:lstStyle/>
        <a:p>
          <a:endParaRPr kumimoji="1" lang="ja-JP" altLang="en-US"/>
        </a:p>
      </dgm:t>
    </dgm:pt>
    <dgm:pt modelId="{175FD29D-04A7-4F07-AA02-E8AB16F0E94C}" type="pres">
      <dgm:prSet presAssocID="{5315CB8E-AFD2-44D5-8329-08F195ED8A19}" presName="vert1" presStyleCnt="0"/>
      <dgm:spPr/>
    </dgm:pt>
    <dgm:pt modelId="{5883208A-2BDB-45EA-9F19-A95EB7B92A35}" type="pres">
      <dgm:prSet presAssocID="{E15E1042-0512-4AEE-9AA4-2638B5CDBEB9}" presName="thickLine" presStyleLbl="alignNode1" presStyleIdx="1" presStyleCnt="3"/>
      <dgm:spPr/>
    </dgm:pt>
    <dgm:pt modelId="{A6C5769A-9EEB-43B5-B267-B004F6C6295B}" type="pres">
      <dgm:prSet presAssocID="{E15E1042-0512-4AEE-9AA4-2638B5CDBEB9}" presName="horz1" presStyleCnt="0"/>
      <dgm:spPr/>
    </dgm:pt>
    <dgm:pt modelId="{B8D15996-DF31-43A9-9B53-BFA0EA0F6172}" type="pres">
      <dgm:prSet presAssocID="{E15E1042-0512-4AEE-9AA4-2638B5CDBEB9}" presName="tx1" presStyleLbl="revTx" presStyleIdx="1" presStyleCnt="3"/>
      <dgm:spPr/>
      <dgm:t>
        <a:bodyPr/>
        <a:lstStyle/>
        <a:p>
          <a:endParaRPr kumimoji="1" lang="ja-JP" altLang="en-US"/>
        </a:p>
      </dgm:t>
    </dgm:pt>
    <dgm:pt modelId="{55460443-9BA9-470A-9E45-B3F8758E2DA6}" type="pres">
      <dgm:prSet presAssocID="{E15E1042-0512-4AEE-9AA4-2638B5CDBEB9}" presName="vert1" presStyleCnt="0"/>
      <dgm:spPr/>
    </dgm:pt>
    <dgm:pt modelId="{BE7AE077-2B68-4ED5-8346-840FEF68C9BF}" type="pres">
      <dgm:prSet presAssocID="{975028CE-C991-46C8-B6DF-F972328D8B38}" presName="thickLine" presStyleLbl="alignNode1" presStyleIdx="2" presStyleCnt="3"/>
      <dgm:spPr/>
    </dgm:pt>
    <dgm:pt modelId="{8056B35E-4E42-4F28-80B1-962734D6414D}" type="pres">
      <dgm:prSet presAssocID="{975028CE-C991-46C8-B6DF-F972328D8B38}" presName="horz1" presStyleCnt="0"/>
      <dgm:spPr/>
    </dgm:pt>
    <dgm:pt modelId="{5B720D77-E097-4834-9FDD-D0546CFC6B9B}" type="pres">
      <dgm:prSet presAssocID="{975028CE-C991-46C8-B6DF-F972328D8B38}" presName="tx1" presStyleLbl="revTx" presStyleIdx="2" presStyleCnt="3"/>
      <dgm:spPr/>
      <dgm:t>
        <a:bodyPr/>
        <a:lstStyle/>
        <a:p>
          <a:endParaRPr kumimoji="1" lang="ja-JP" altLang="en-US"/>
        </a:p>
      </dgm:t>
    </dgm:pt>
    <dgm:pt modelId="{917FA92B-E21C-4402-BCD3-CDA059E7C92E}" type="pres">
      <dgm:prSet presAssocID="{975028CE-C991-46C8-B6DF-F972328D8B38}" presName="vert1" presStyleCnt="0"/>
      <dgm:spPr/>
    </dgm:pt>
  </dgm:ptLst>
  <dgm:cxnLst>
    <dgm:cxn modelId="{F31D87AD-679D-46F6-A828-1261D612B802}" type="presOf" srcId="{975028CE-C991-46C8-B6DF-F972328D8B38}" destId="{5B720D77-E097-4834-9FDD-D0546CFC6B9B}" srcOrd="0" destOrd="0" presId="urn:microsoft.com/office/officeart/2008/layout/LinedList"/>
    <dgm:cxn modelId="{DFE20886-943A-4433-9FC1-A931DC08E4E5}" srcId="{8E6B90EF-CE5E-4600-99B7-B5348BA5F03F}" destId="{975028CE-C991-46C8-B6DF-F972328D8B38}" srcOrd="2" destOrd="0" parTransId="{1C560D89-A83D-4504-8984-8B696BAE2EE5}" sibTransId="{D30C83F1-134B-414C-AE06-EA42743BD947}"/>
    <dgm:cxn modelId="{DA00396E-A3AF-4796-8179-FA1CD12E03A4}" srcId="{8E6B90EF-CE5E-4600-99B7-B5348BA5F03F}" destId="{E15E1042-0512-4AEE-9AA4-2638B5CDBEB9}" srcOrd="1" destOrd="0" parTransId="{30D806D3-DE00-41BE-84D3-2ECEE14A56D5}" sibTransId="{F31A26F7-13DD-495F-A8E7-CCE52E7099F6}"/>
    <dgm:cxn modelId="{B0EC0591-2479-47A3-8652-D21B38AB3BAA}" srcId="{8E6B90EF-CE5E-4600-99B7-B5348BA5F03F}" destId="{5315CB8E-AFD2-44D5-8329-08F195ED8A19}" srcOrd="0" destOrd="0" parTransId="{EADD0003-478C-411A-B2A1-9F766E138AB8}" sibTransId="{328D8AC4-B5EA-4E10-9E73-72083D6D6742}"/>
    <dgm:cxn modelId="{6025ECAD-3AEF-4B1A-8F3F-A44B06C1FA05}" type="presOf" srcId="{5315CB8E-AFD2-44D5-8329-08F195ED8A19}" destId="{ACB824FD-3B38-4110-B5E7-0225787B3F98}" srcOrd="0" destOrd="0" presId="urn:microsoft.com/office/officeart/2008/layout/LinedList"/>
    <dgm:cxn modelId="{679E8BC6-1FBB-4279-82A1-C325135EC562}" type="presOf" srcId="{E15E1042-0512-4AEE-9AA4-2638B5CDBEB9}" destId="{B8D15996-DF31-43A9-9B53-BFA0EA0F6172}" srcOrd="0" destOrd="0" presId="urn:microsoft.com/office/officeart/2008/layout/LinedList"/>
    <dgm:cxn modelId="{66B79419-1846-409B-AB51-739E9A939523}" type="presOf" srcId="{8E6B90EF-CE5E-4600-99B7-B5348BA5F03F}" destId="{56A3BC8A-ABFB-4F16-A58E-BDA0C1750E98}" srcOrd="0" destOrd="0" presId="urn:microsoft.com/office/officeart/2008/layout/LinedList"/>
    <dgm:cxn modelId="{C0F8C71D-4DD9-4A8D-978E-9B9974988CE5}" type="presParOf" srcId="{56A3BC8A-ABFB-4F16-A58E-BDA0C1750E98}" destId="{CF4087DD-795D-41FB-A240-05C78245366C}" srcOrd="0" destOrd="0" presId="urn:microsoft.com/office/officeart/2008/layout/LinedList"/>
    <dgm:cxn modelId="{CB91DFCE-4211-4358-8E78-FC4F3B987948}" type="presParOf" srcId="{56A3BC8A-ABFB-4F16-A58E-BDA0C1750E98}" destId="{98DE5645-FB3E-48D7-B1A8-F9B5BE0C0F0B}" srcOrd="1" destOrd="0" presId="urn:microsoft.com/office/officeart/2008/layout/LinedList"/>
    <dgm:cxn modelId="{DA2019B7-8059-42E7-BD6F-8386143C50DC}" type="presParOf" srcId="{98DE5645-FB3E-48D7-B1A8-F9B5BE0C0F0B}" destId="{ACB824FD-3B38-4110-B5E7-0225787B3F98}" srcOrd="0" destOrd="0" presId="urn:microsoft.com/office/officeart/2008/layout/LinedList"/>
    <dgm:cxn modelId="{1ED21C66-B593-48CF-9F24-D9B53217A3DB}" type="presParOf" srcId="{98DE5645-FB3E-48D7-B1A8-F9B5BE0C0F0B}" destId="{175FD29D-04A7-4F07-AA02-E8AB16F0E94C}" srcOrd="1" destOrd="0" presId="urn:microsoft.com/office/officeart/2008/layout/LinedList"/>
    <dgm:cxn modelId="{A08A95E9-7D2F-472A-82B7-C3EB405B6CAE}" type="presParOf" srcId="{56A3BC8A-ABFB-4F16-A58E-BDA0C1750E98}" destId="{5883208A-2BDB-45EA-9F19-A95EB7B92A35}" srcOrd="2" destOrd="0" presId="urn:microsoft.com/office/officeart/2008/layout/LinedList"/>
    <dgm:cxn modelId="{511930C9-3655-4279-B24D-3A7642377146}" type="presParOf" srcId="{56A3BC8A-ABFB-4F16-A58E-BDA0C1750E98}" destId="{A6C5769A-9EEB-43B5-B267-B004F6C6295B}" srcOrd="3" destOrd="0" presId="urn:microsoft.com/office/officeart/2008/layout/LinedList"/>
    <dgm:cxn modelId="{F9F9D04B-F15B-420A-9338-6DD72D168A89}" type="presParOf" srcId="{A6C5769A-9EEB-43B5-B267-B004F6C6295B}" destId="{B8D15996-DF31-43A9-9B53-BFA0EA0F6172}" srcOrd="0" destOrd="0" presId="urn:microsoft.com/office/officeart/2008/layout/LinedList"/>
    <dgm:cxn modelId="{F099ACF9-4CFF-4418-8860-C40F77C52782}" type="presParOf" srcId="{A6C5769A-9EEB-43B5-B267-B004F6C6295B}" destId="{55460443-9BA9-470A-9E45-B3F8758E2DA6}" srcOrd="1" destOrd="0" presId="urn:microsoft.com/office/officeart/2008/layout/LinedList"/>
    <dgm:cxn modelId="{5647BB9C-7D21-4649-94E8-A42477FCB154}" type="presParOf" srcId="{56A3BC8A-ABFB-4F16-A58E-BDA0C1750E98}" destId="{BE7AE077-2B68-4ED5-8346-840FEF68C9BF}" srcOrd="4" destOrd="0" presId="urn:microsoft.com/office/officeart/2008/layout/LinedList"/>
    <dgm:cxn modelId="{AE467A7F-5A1E-4AF2-A951-48CCE7CE0D47}" type="presParOf" srcId="{56A3BC8A-ABFB-4F16-A58E-BDA0C1750E98}" destId="{8056B35E-4E42-4F28-80B1-962734D6414D}" srcOrd="5" destOrd="0" presId="urn:microsoft.com/office/officeart/2008/layout/LinedList"/>
    <dgm:cxn modelId="{5153092B-F89F-4616-AA0A-772ED0B1AA45}" type="presParOf" srcId="{8056B35E-4E42-4F28-80B1-962734D6414D}" destId="{5B720D77-E097-4834-9FDD-D0546CFC6B9B}" srcOrd="0" destOrd="0" presId="urn:microsoft.com/office/officeart/2008/layout/LinedList"/>
    <dgm:cxn modelId="{5A346ACD-C557-4EF1-8BAD-C49B68DF82BD}" type="presParOf" srcId="{8056B35E-4E42-4F28-80B1-962734D6414D}" destId="{917FA92B-E21C-4402-BCD3-CDA059E7C92E}"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663A575-31D5-440C-8936-594D7D52F847}" type="doc">
      <dgm:prSet loTypeId="urn:microsoft.com/office/officeart/2005/8/layout/vList2" loCatId="list" qsTypeId="urn:microsoft.com/office/officeart/2005/8/quickstyle/3d1" qsCatId="3D" csTypeId="urn:microsoft.com/office/officeart/2005/8/colors/accent5_2" csCatId="accent5" phldr="1"/>
      <dgm:spPr/>
      <dgm:t>
        <a:bodyPr/>
        <a:lstStyle/>
        <a:p>
          <a:endParaRPr kumimoji="1" lang="ja-JP" altLang="en-US"/>
        </a:p>
      </dgm:t>
    </dgm:pt>
    <dgm:pt modelId="{4929B1D5-6EF0-402B-ABC6-398A8741B365}">
      <dgm:prSet/>
      <dgm:spPr>
        <a:solidFill>
          <a:schemeClr val="accent4">
            <a:lumMod val="60000"/>
            <a:lumOff val="40000"/>
          </a:schemeClr>
        </a:solidFill>
      </dgm:spPr>
      <dgm:t>
        <a:bodyPr/>
        <a:lstStyle/>
        <a:p>
          <a:r>
            <a:rPr kumimoji="1" lang="ja-JP" dirty="0"/>
            <a:t>様々な立場の人の意見を集めていくと、当然ながら様々な意見が集まっていきます。</a:t>
          </a:r>
          <a:endParaRPr lang="ja-JP" dirty="0"/>
        </a:p>
      </dgm:t>
    </dgm:pt>
    <dgm:pt modelId="{D7248722-985E-4943-BD3C-A76428888BCF}" type="parTrans" cxnId="{9B7A04BC-F271-45E6-B94E-D0487388BAE6}">
      <dgm:prSet/>
      <dgm:spPr/>
      <dgm:t>
        <a:bodyPr/>
        <a:lstStyle/>
        <a:p>
          <a:endParaRPr kumimoji="1" lang="ja-JP" altLang="en-US"/>
        </a:p>
      </dgm:t>
    </dgm:pt>
    <dgm:pt modelId="{BC79EBAF-87C3-4321-8EE3-7650A69C64AF}" type="sibTrans" cxnId="{9B7A04BC-F271-45E6-B94E-D0487388BAE6}">
      <dgm:prSet/>
      <dgm:spPr/>
      <dgm:t>
        <a:bodyPr/>
        <a:lstStyle/>
        <a:p>
          <a:endParaRPr kumimoji="1" lang="ja-JP" altLang="en-US"/>
        </a:p>
      </dgm:t>
    </dgm:pt>
    <dgm:pt modelId="{A65F6061-C14A-415A-AB77-B1C9D86AB01C}">
      <dgm:prSet/>
      <dgm:spPr>
        <a:solidFill>
          <a:schemeClr val="accent4">
            <a:lumMod val="60000"/>
            <a:lumOff val="40000"/>
          </a:schemeClr>
        </a:solidFill>
      </dgm:spPr>
      <dgm:t>
        <a:bodyPr/>
        <a:lstStyle/>
        <a:p>
          <a:r>
            <a:rPr kumimoji="1" lang="ja-JP" dirty="0"/>
            <a:t>実際の相談支援の場面では、いくつかの意見が出てきたときに、多数決で決めていくわけではありません。</a:t>
          </a:r>
          <a:endParaRPr lang="ja-JP" dirty="0"/>
        </a:p>
      </dgm:t>
    </dgm:pt>
    <dgm:pt modelId="{37E8CD8A-0A91-4295-9ACA-913EFA3C0C8E}" type="parTrans" cxnId="{5FB2C60E-A549-4716-A98F-5C978D1144AB}">
      <dgm:prSet/>
      <dgm:spPr/>
      <dgm:t>
        <a:bodyPr/>
        <a:lstStyle/>
        <a:p>
          <a:endParaRPr kumimoji="1" lang="ja-JP" altLang="en-US"/>
        </a:p>
      </dgm:t>
    </dgm:pt>
    <dgm:pt modelId="{7AF6BE8A-5A21-40A5-8455-75717882388B}" type="sibTrans" cxnId="{5FB2C60E-A549-4716-A98F-5C978D1144AB}">
      <dgm:prSet/>
      <dgm:spPr/>
      <dgm:t>
        <a:bodyPr/>
        <a:lstStyle/>
        <a:p>
          <a:endParaRPr kumimoji="1" lang="ja-JP" altLang="en-US"/>
        </a:p>
      </dgm:t>
    </dgm:pt>
    <dgm:pt modelId="{7634CDB0-5A87-4468-AC51-41F5102093A3}">
      <dgm:prSet/>
      <dgm:spPr/>
      <dgm:t>
        <a:bodyPr/>
        <a:lstStyle/>
        <a:p>
          <a:r>
            <a:rPr kumimoji="1" lang="ja-JP" dirty="0"/>
            <a:t>説得</a:t>
          </a:r>
          <a:r>
            <a:rPr kumimoji="1" lang="ja-JP" altLang="en-US" dirty="0"/>
            <a:t>してはいけません。</a:t>
          </a:r>
          <a:r>
            <a:rPr kumimoji="1" lang="ja-JP" dirty="0"/>
            <a:t>「納得」を尊重すべきです。</a:t>
          </a:r>
          <a:endParaRPr lang="ja-JP" dirty="0"/>
        </a:p>
      </dgm:t>
    </dgm:pt>
    <dgm:pt modelId="{63FA1543-6842-43BA-9B34-B5477ED2CD07}" type="parTrans" cxnId="{096EF1BB-5350-412E-ABB2-ACE4D0F6F8EE}">
      <dgm:prSet/>
      <dgm:spPr/>
      <dgm:t>
        <a:bodyPr/>
        <a:lstStyle/>
        <a:p>
          <a:endParaRPr kumimoji="1" lang="ja-JP" altLang="en-US"/>
        </a:p>
      </dgm:t>
    </dgm:pt>
    <dgm:pt modelId="{7E6B2DEA-635C-49BB-9BF8-62DF19E1A412}" type="sibTrans" cxnId="{096EF1BB-5350-412E-ABB2-ACE4D0F6F8EE}">
      <dgm:prSet/>
      <dgm:spPr/>
      <dgm:t>
        <a:bodyPr/>
        <a:lstStyle/>
        <a:p>
          <a:endParaRPr kumimoji="1" lang="ja-JP" altLang="en-US"/>
        </a:p>
      </dgm:t>
    </dgm:pt>
    <dgm:pt modelId="{65508DBF-4BA7-4753-8D15-0B01588F6535}">
      <dgm:prSet/>
      <dgm:spPr/>
      <dgm:t>
        <a:bodyPr/>
        <a:lstStyle/>
        <a:p>
          <a:r>
            <a:rPr kumimoji="1" lang="ja-JP"/>
            <a:t>気になることがあれば、「体験してみる」「しばらくやってみる」ということを優先させていきたいものです。</a:t>
          </a:r>
          <a:endParaRPr lang="ja-JP"/>
        </a:p>
      </dgm:t>
    </dgm:pt>
    <dgm:pt modelId="{99A69E49-15A2-434C-9668-E821C4E72001}" type="parTrans" cxnId="{E1D81B78-0C20-4F02-A420-CE9C74F8278E}">
      <dgm:prSet/>
      <dgm:spPr/>
      <dgm:t>
        <a:bodyPr/>
        <a:lstStyle/>
        <a:p>
          <a:endParaRPr kumimoji="1" lang="ja-JP" altLang="en-US"/>
        </a:p>
      </dgm:t>
    </dgm:pt>
    <dgm:pt modelId="{87847762-CF64-4E7B-B53C-35E283E1D946}" type="sibTrans" cxnId="{E1D81B78-0C20-4F02-A420-CE9C74F8278E}">
      <dgm:prSet/>
      <dgm:spPr/>
      <dgm:t>
        <a:bodyPr/>
        <a:lstStyle/>
        <a:p>
          <a:endParaRPr kumimoji="1" lang="ja-JP" altLang="en-US"/>
        </a:p>
      </dgm:t>
    </dgm:pt>
    <dgm:pt modelId="{F28C1558-86CB-4DF3-BC2B-371F29726146}" type="pres">
      <dgm:prSet presAssocID="{7663A575-31D5-440C-8936-594D7D52F847}" presName="linear" presStyleCnt="0">
        <dgm:presLayoutVars>
          <dgm:animLvl val="lvl"/>
          <dgm:resizeHandles val="exact"/>
        </dgm:presLayoutVars>
      </dgm:prSet>
      <dgm:spPr/>
      <dgm:t>
        <a:bodyPr/>
        <a:lstStyle/>
        <a:p>
          <a:endParaRPr kumimoji="1" lang="ja-JP" altLang="en-US"/>
        </a:p>
      </dgm:t>
    </dgm:pt>
    <dgm:pt modelId="{F805CF02-AB63-410A-9B10-B5588853D2BC}" type="pres">
      <dgm:prSet presAssocID="{4929B1D5-6EF0-402B-ABC6-398A8741B365}" presName="parentText" presStyleLbl="node1" presStyleIdx="0" presStyleCnt="4">
        <dgm:presLayoutVars>
          <dgm:chMax val="0"/>
          <dgm:bulletEnabled val="1"/>
        </dgm:presLayoutVars>
      </dgm:prSet>
      <dgm:spPr/>
      <dgm:t>
        <a:bodyPr/>
        <a:lstStyle/>
        <a:p>
          <a:endParaRPr kumimoji="1" lang="ja-JP" altLang="en-US"/>
        </a:p>
      </dgm:t>
    </dgm:pt>
    <dgm:pt modelId="{81806078-7169-4588-B521-8F1A79245E16}" type="pres">
      <dgm:prSet presAssocID="{BC79EBAF-87C3-4321-8EE3-7650A69C64AF}" presName="spacer" presStyleCnt="0"/>
      <dgm:spPr/>
    </dgm:pt>
    <dgm:pt modelId="{1E488C5B-DB32-48E0-B2E8-195562A0F8B5}" type="pres">
      <dgm:prSet presAssocID="{A65F6061-C14A-415A-AB77-B1C9D86AB01C}" presName="parentText" presStyleLbl="node1" presStyleIdx="1" presStyleCnt="4">
        <dgm:presLayoutVars>
          <dgm:chMax val="0"/>
          <dgm:bulletEnabled val="1"/>
        </dgm:presLayoutVars>
      </dgm:prSet>
      <dgm:spPr/>
      <dgm:t>
        <a:bodyPr/>
        <a:lstStyle/>
        <a:p>
          <a:endParaRPr kumimoji="1" lang="ja-JP" altLang="en-US"/>
        </a:p>
      </dgm:t>
    </dgm:pt>
    <dgm:pt modelId="{420EAD2C-0D9F-44A5-AC34-0E1E245E5FDC}" type="pres">
      <dgm:prSet presAssocID="{7AF6BE8A-5A21-40A5-8455-75717882388B}" presName="spacer" presStyleCnt="0"/>
      <dgm:spPr/>
    </dgm:pt>
    <dgm:pt modelId="{250BBACF-9DC8-4E0B-91E3-9C805F157DF5}" type="pres">
      <dgm:prSet presAssocID="{7634CDB0-5A87-4468-AC51-41F5102093A3}" presName="parentText" presStyleLbl="node1" presStyleIdx="2" presStyleCnt="4">
        <dgm:presLayoutVars>
          <dgm:chMax val="0"/>
          <dgm:bulletEnabled val="1"/>
        </dgm:presLayoutVars>
      </dgm:prSet>
      <dgm:spPr/>
      <dgm:t>
        <a:bodyPr/>
        <a:lstStyle/>
        <a:p>
          <a:endParaRPr kumimoji="1" lang="ja-JP" altLang="en-US"/>
        </a:p>
      </dgm:t>
    </dgm:pt>
    <dgm:pt modelId="{CBD18FC7-9974-484E-82C3-BE171DE0B2BA}" type="pres">
      <dgm:prSet presAssocID="{7E6B2DEA-635C-49BB-9BF8-62DF19E1A412}" presName="spacer" presStyleCnt="0"/>
      <dgm:spPr/>
    </dgm:pt>
    <dgm:pt modelId="{7F5332BE-A8AD-44EB-BBBF-55E3F3062A20}" type="pres">
      <dgm:prSet presAssocID="{65508DBF-4BA7-4753-8D15-0B01588F6535}" presName="parentText" presStyleLbl="node1" presStyleIdx="3" presStyleCnt="4">
        <dgm:presLayoutVars>
          <dgm:chMax val="0"/>
          <dgm:bulletEnabled val="1"/>
        </dgm:presLayoutVars>
      </dgm:prSet>
      <dgm:spPr/>
      <dgm:t>
        <a:bodyPr/>
        <a:lstStyle/>
        <a:p>
          <a:endParaRPr kumimoji="1" lang="ja-JP" altLang="en-US"/>
        </a:p>
      </dgm:t>
    </dgm:pt>
  </dgm:ptLst>
  <dgm:cxnLst>
    <dgm:cxn modelId="{21D457D9-C930-4B4D-A294-31D39FA9F85B}" type="presOf" srcId="{A65F6061-C14A-415A-AB77-B1C9D86AB01C}" destId="{1E488C5B-DB32-48E0-B2E8-195562A0F8B5}" srcOrd="0" destOrd="0" presId="urn:microsoft.com/office/officeart/2005/8/layout/vList2"/>
    <dgm:cxn modelId="{511ED217-4C46-434B-AAED-0648B58DB0CC}" type="presOf" srcId="{7634CDB0-5A87-4468-AC51-41F5102093A3}" destId="{250BBACF-9DC8-4E0B-91E3-9C805F157DF5}" srcOrd="0" destOrd="0" presId="urn:microsoft.com/office/officeart/2005/8/layout/vList2"/>
    <dgm:cxn modelId="{5FB2C60E-A549-4716-A98F-5C978D1144AB}" srcId="{7663A575-31D5-440C-8936-594D7D52F847}" destId="{A65F6061-C14A-415A-AB77-B1C9D86AB01C}" srcOrd="1" destOrd="0" parTransId="{37E8CD8A-0A91-4295-9ACA-913EFA3C0C8E}" sibTransId="{7AF6BE8A-5A21-40A5-8455-75717882388B}"/>
    <dgm:cxn modelId="{E6C25F04-95CF-4DB2-988C-E2EE45A90248}" type="presOf" srcId="{65508DBF-4BA7-4753-8D15-0B01588F6535}" destId="{7F5332BE-A8AD-44EB-BBBF-55E3F3062A20}" srcOrd="0" destOrd="0" presId="urn:microsoft.com/office/officeart/2005/8/layout/vList2"/>
    <dgm:cxn modelId="{B8A94B1D-2296-4557-9F3D-7FCF9D300182}" type="presOf" srcId="{7663A575-31D5-440C-8936-594D7D52F847}" destId="{F28C1558-86CB-4DF3-BC2B-371F29726146}" srcOrd="0" destOrd="0" presId="urn:microsoft.com/office/officeart/2005/8/layout/vList2"/>
    <dgm:cxn modelId="{9B7A04BC-F271-45E6-B94E-D0487388BAE6}" srcId="{7663A575-31D5-440C-8936-594D7D52F847}" destId="{4929B1D5-6EF0-402B-ABC6-398A8741B365}" srcOrd="0" destOrd="0" parTransId="{D7248722-985E-4943-BD3C-A76428888BCF}" sibTransId="{BC79EBAF-87C3-4321-8EE3-7650A69C64AF}"/>
    <dgm:cxn modelId="{E1D81B78-0C20-4F02-A420-CE9C74F8278E}" srcId="{7663A575-31D5-440C-8936-594D7D52F847}" destId="{65508DBF-4BA7-4753-8D15-0B01588F6535}" srcOrd="3" destOrd="0" parTransId="{99A69E49-15A2-434C-9668-E821C4E72001}" sibTransId="{87847762-CF64-4E7B-B53C-35E283E1D946}"/>
    <dgm:cxn modelId="{F666F8CD-C6F5-4832-8AAC-F4CB0A4361B5}" type="presOf" srcId="{4929B1D5-6EF0-402B-ABC6-398A8741B365}" destId="{F805CF02-AB63-410A-9B10-B5588853D2BC}" srcOrd="0" destOrd="0" presId="urn:microsoft.com/office/officeart/2005/8/layout/vList2"/>
    <dgm:cxn modelId="{096EF1BB-5350-412E-ABB2-ACE4D0F6F8EE}" srcId="{7663A575-31D5-440C-8936-594D7D52F847}" destId="{7634CDB0-5A87-4468-AC51-41F5102093A3}" srcOrd="2" destOrd="0" parTransId="{63FA1543-6842-43BA-9B34-B5477ED2CD07}" sibTransId="{7E6B2DEA-635C-49BB-9BF8-62DF19E1A412}"/>
    <dgm:cxn modelId="{CC396FAA-C6D4-4346-AE4B-8E6F647973CA}" type="presParOf" srcId="{F28C1558-86CB-4DF3-BC2B-371F29726146}" destId="{F805CF02-AB63-410A-9B10-B5588853D2BC}" srcOrd="0" destOrd="0" presId="urn:microsoft.com/office/officeart/2005/8/layout/vList2"/>
    <dgm:cxn modelId="{B5681D83-E0F0-40B6-AB3B-B6F4D2A9CB9B}" type="presParOf" srcId="{F28C1558-86CB-4DF3-BC2B-371F29726146}" destId="{81806078-7169-4588-B521-8F1A79245E16}" srcOrd="1" destOrd="0" presId="urn:microsoft.com/office/officeart/2005/8/layout/vList2"/>
    <dgm:cxn modelId="{4F4C9EA1-38A3-49DF-BFFF-2A702383E4F8}" type="presParOf" srcId="{F28C1558-86CB-4DF3-BC2B-371F29726146}" destId="{1E488C5B-DB32-48E0-B2E8-195562A0F8B5}" srcOrd="2" destOrd="0" presId="urn:microsoft.com/office/officeart/2005/8/layout/vList2"/>
    <dgm:cxn modelId="{F92FCEB5-8CC9-4421-A4C8-5122F7FD6511}" type="presParOf" srcId="{F28C1558-86CB-4DF3-BC2B-371F29726146}" destId="{420EAD2C-0D9F-44A5-AC34-0E1E245E5FDC}" srcOrd="3" destOrd="0" presId="urn:microsoft.com/office/officeart/2005/8/layout/vList2"/>
    <dgm:cxn modelId="{65BDD99E-A84C-4E95-9B98-04E7C74BE2AE}" type="presParOf" srcId="{F28C1558-86CB-4DF3-BC2B-371F29726146}" destId="{250BBACF-9DC8-4E0B-91E3-9C805F157DF5}" srcOrd="4" destOrd="0" presId="urn:microsoft.com/office/officeart/2005/8/layout/vList2"/>
    <dgm:cxn modelId="{A74D0B5C-CE6A-40DC-8E1E-CF56550C51E6}" type="presParOf" srcId="{F28C1558-86CB-4DF3-BC2B-371F29726146}" destId="{CBD18FC7-9974-484E-82C3-BE171DE0B2BA}" srcOrd="5" destOrd="0" presId="urn:microsoft.com/office/officeart/2005/8/layout/vList2"/>
    <dgm:cxn modelId="{9F9BB25B-0D21-42A7-965C-7829CE7B937F}" type="presParOf" srcId="{F28C1558-86CB-4DF3-BC2B-371F29726146}" destId="{7F5332BE-A8AD-44EB-BBBF-55E3F3062A20}"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6DD0049-9526-497D-A812-6DDBB8D5219D}" type="doc">
      <dgm:prSet loTypeId="urn:microsoft.com/office/officeart/2005/8/layout/vList2" loCatId="list" qsTypeId="urn:microsoft.com/office/officeart/2005/8/quickstyle/3d3" qsCatId="3D" csTypeId="urn:microsoft.com/office/officeart/2005/8/colors/accent5_2" csCatId="accent5" phldr="1"/>
      <dgm:spPr/>
      <dgm:t>
        <a:bodyPr/>
        <a:lstStyle/>
        <a:p>
          <a:endParaRPr kumimoji="1" lang="ja-JP" altLang="en-US"/>
        </a:p>
      </dgm:t>
    </dgm:pt>
    <dgm:pt modelId="{31D6BDCF-00B7-4099-BBAD-A3FFE8042CED}">
      <dgm:prSet/>
      <dgm:spPr>
        <a:solidFill>
          <a:schemeClr val="accent4">
            <a:lumMod val="60000"/>
            <a:lumOff val="40000"/>
          </a:schemeClr>
        </a:solidFill>
      </dgm:spPr>
      <dgm:t>
        <a:bodyPr/>
        <a:lstStyle/>
        <a:p>
          <a:r>
            <a:rPr kumimoji="1" lang="ja-JP" b="1" dirty="0"/>
            <a:t>障害の状態、障がいの特性を考慮していくことはもちろん大切ですが、子どものことを真剣に考え、共に歩もうとする人との出会いで、予想を超えた成長を遂げることがあります。</a:t>
          </a:r>
          <a:endParaRPr lang="ja-JP" b="1" dirty="0"/>
        </a:p>
      </dgm:t>
    </dgm:pt>
    <dgm:pt modelId="{659D531D-75B6-43B6-B1FD-BDA85958A4C2}" type="parTrans" cxnId="{BEDD5700-ACB5-44E2-8B68-9C265ACEE9F9}">
      <dgm:prSet/>
      <dgm:spPr/>
      <dgm:t>
        <a:bodyPr/>
        <a:lstStyle/>
        <a:p>
          <a:endParaRPr kumimoji="1" lang="ja-JP" altLang="en-US" b="1"/>
        </a:p>
      </dgm:t>
    </dgm:pt>
    <dgm:pt modelId="{16386C63-6FF0-4F23-A7A1-B5E13DEFF55C}" type="sibTrans" cxnId="{BEDD5700-ACB5-44E2-8B68-9C265ACEE9F9}">
      <dgm:prSet/>
      <dgm:spPr/>
      <dgm:t>
        <a:bodyPr/>
        <a:lstStyle/>
        <a:p>
          <a:endParaRPr kumimoji="1" lang="ja-JP" altLang="en-US" b="1"/>
        </a:p>
      </dgm:t>
    </dgm:pt>
    <dgm:pt modelId="{72299A99-868B-430E-B27E-55E2B3FD8642}">
      <dgm:prSet/>
      <dgm:spPr/>
      <dgm:t>
        <a:bodyPr/>
        <a:lstStyle/>
        <a:p>
          <a:r>
            <a:rPr kumimoji="1" lang="ja-JP" b="1" dirty="0"/>
            <a:t>すてきな「出会い」を仕掛けていくことを、相談支援を中心に考えていきたいものです。</a:t>
          </a:r>
          <a:endParaRPr lang="ja-JP" b="1" dirty="0"/>
        </a:p>
      </dgm:t>
    </dgm:pt>
    <dgm:pt modelId="{9C1159A3-C0D0-4CCC-B16B-B188A817F95A}" type="parTrans" cxnId="{87FA33C7-70C5-4B18-B02F-99F227FA6137}">
      <dgm:prSet/>
      <dgm:spPr/>
      <dgm:t>
        <a:bodyPr/>
        <a:lstStyle/>
        <a:p>
          <a:endParaRPr kumimoji="1" lang="ja-JP" altLang="en-US" b="1"/>
        </a:p>
      </dgm:t>
    </dgm:pt>
    <dgm:pt modelId="{C814D530-B2AE-433C-8426-4FF2CB5DCC0A}" type="sibTrans" cxnId="{87FA33C7-70C5-4B18-B02F-99F227FA6137}">
      <dgm:prSet/>
      <dgm:spPr/>
      <dgm:t>
        <a:bodyPr/>
        <a:lstStyle/>
        <a:p>
          <a:endParaRPr kumimoji="1" lang="ja-JP" altLang="en-US" b="1"/>
        </a:p>
      </dgm:t>
    </dgm:pt>
    <dgm:pt modelId="{3C7BEDAD-1BA0-4C30-9D80-992B06B5397C}">
      <dgm:prSet/>
      <dgm:spPr/>
      <dgm:t>
        <a:bodyPr/>
        <a:lstStyle/>
        <a:p>
          <a:r>
            <a:rPr kumimoji="1" lang="ja-JP" b="1"/>
            <a:t>今の子どもの姿を愛おしく想い、今のあなたのままで充分なのだということを子どもに届けていくことも、大切な支援です。</a:t>
          </a:r>
          <a:endParaRPr lang="ja-JP" b="1"/>
        </a:p>
      </dgm:t>
    </dgm:pt>
    <dgm:pt modelId="{B71AB801-11D3-4938-B54D-2FEEC32B0021}" type="parTrans" cxnId="{A020CBBE-20DE-4AB6-928C-D7A26B0344BC}">
      <dgm:prSet/>
      <dgm:spPr/>
      <dgm:t>
        <a:bodyPr/>
        <a:lstStyle/>
        <a:p>
          <a:endParaRPr kumimoji="1" lang="ja-JP" altLang="en-US" b="1"/>
        </a:p>
      </dgm:t>
    </dgm:pt>
    <dgm:pt modelId="{3A2AE93A-0847-4860-B5FB-CBC1B50095D9}" type="sibTrans" cxnId="{A020CBBE-20DE-4AB6-928C-D7A26B0344BC}">
      <dgm:prSet/>
      <dgm:spPr/>
      <dgm:t>
        <a:bodyPr/>
        <a:lstStyle/>
        <a:p>
          <a:endParaRPr kumimoji="1" lang="ja-JP" altLang="en-US" b="1"/>
        </a:p>
      </dgm:t>
    </dgm:pt>
    <dgm:pt modelId="{1DD9B1E3-572E-42EB-8D57-4D9032C3791D}">
      <dgm:prSet/>
      <dgm:spPr/>
      <dgm:t>
        <a:bodyPr/>
        <a:lstStyle/>
        <a:p>
          <a:r>
            <a:rPr kumimoji="1" lang="ja-JP" b="1"/>
            <a:t>どうせできない、無理をさせてはダメ、健常児ではない、将来もできるだけ手をかけていく必要がある･･･といった差別的な世間の目と長期的に戦っていくことが必要です。</a:t>
          </a:r>
          <a:endParaRPr lang="ja-JP" b="1"/>
        </a:p>
      </dgm:t>
    </dgm:pt>
    <dgm:pt modelId="{8DBA1975-CE5E-4656-8A1D-B23290F2177B}" type="parTrans" cxnId="{AC6F96B1-D767-4F1A-9AEC-EC92AD2E780C}">
      <dgm:prSet/>
      <dgm:spPr/>
      <dgm:t>
        <a:bodyPr/>
        <a:lstStyle/>
        <a:p>
          <a:endParaRPr kumimoji="1" lang="ja-JP" altLang="en-US" b="1"/>
        </a:p>
      </dgm:t>
    </dgm:pt>
    <dgm:pt modelId="{0E479479-DE47-44F0-AC70-B21349A932E7}" type="sibTrans" cxnId="{AC6F96B1-D767-4F1A-9AEC-EC92AD2E780C}">
      <dgm:prSet/>
      <dgm:spPr/>
      <dgm:t>
        <a:bodyPr/>
        <a:lstStyle/>
        <a:p>
          <a:endParaRPr kumimoji="1" lang="ja-JP" altLang="en-US" b="1"/>
        </a:p>
      </dgm:t>
    </dgm:pt>
    <dgm:pt modelId="{AC77C9C7-F357-477F-8F96-E90C3C2E9226}" type="pres">
      <dgm:prSet presAssocID="{F6DD0049-9526-497D-A812-6DDBB8D5219D}" presName="linear" presStyleCnt="0">
        <dgm:presLayoutVars>
          <dgm:animLvl val="lvl"/>
          <dgm:resizeHandles val="exact"/>
        </dgm:presLayoutVars>
      </dgm:prSet>
      <dgm:spPr/>
      <dgm:t>
        <a:bodyPr/>
        <a:lstStyle/>
        <a:p>
          <a:endParaRPr kumimoji="1" lang="ja-JP" altLang="en-US"/>
        </a:p>
      </dgm:t>
    </dgm:pt>
    <dgm:pt modelId="{1E63E17D-52CF-404B-9173-8BB91EFFE2AB}" type="pres">
      <dgm:prSet presAssocID="{31D6BDCF-00B7-4099-BBAD-A3FFE8042CED}" presName="parentText" presStyleLbl="node1" presStyleIdx="0" presStyleCnt="4">
        <dgm:presLayoutVars>
          <dgm:chMax val="0"/>
          <dgm:bulletEnabled val="1"/>
        </dgm:presLayoutVars>
      </dgm:prSet>
      <dgm:spPr/>
      <dgm:t>
        <a:bodyPr/>
        <a:lstStyle/>
        <a:p>
          <a:endParaRPr kumimoji="1" lang="ja-JP" altLang="en-US"/>
        </a:p>
      </dgm:t>
    </dgm:pt>
    <dgm:pt modelId="{8EB3FFA0-B3E2-4CA0-AB1E-EC14F93B0AE1}" type="pres">
      <dgm:prSet presAssocID="{16386C63-6FF0-4F23-A7A1-B5E13DEFF55C}" presName="spacer" presStyleCnt="0"/>
      <dgm:spPr/>
    </dgm:pt>
    <dgm:pt modelId="{90E4F6A3-F4A1-47CC-BAB1-D95CB28C4412}" type="pres">
      <dgm:prSet presAssocID="{72299A99-868B-430E-B27E-55E2B3FD8642}" presName="parentText" presStyleLbl="node1" presStyleIdx="1" presStyleCnt="4">
        <dgm:presLayoutVars>
          <dgm:chMax val="0"/>
          <dgm:bulletEnabled val="1"/>
        </dgm:presLayoutVars>
      </dgm:prSet>
      <dgm:spPr/>
      <dgm:t>
        <a:bodyPr/>
        <a:lstStyle/>
        <a:p>
          <a:endParaRPr kumimoji="1" lang="ja-JP" altLang="en-US"/>
        </a:p>
      </dgm:t>
    </dgm:pt>
    <dgm:pt modelId="{542ACBE5-34C6-478F-AE9E-93B4E162B8AF}" type="pres">
      <dgm:prSet presAssocID="{C814D530-B2AE-433C-8426-4FF2CB5DCC0A}" presName="spacer" presStyleCnt="0"/>
      <dgm:spPr/>
    </dgm:pt>
    <dgm:pt modelId="{91007DBD-4F49-49B7-BC82-78FE90C1ED55}" type="pres">
      <dgm:prSet presAssocID="{3C7BEDAD-1BA0-4C30-9D80-992B06B5397C}" presName="parentText" presStyleLbl="node1" presStyleIdx="2" presStyleCnt="4">
        <dgm:presLayoutVars>
          <dgm:chMax val="0"/>
          <dgm:bulletEnabled val="1"/>
        </dgm:presLayoutVars>
      </dgm:prSet>
      <dgm:spPr/>
      <dgm:t>
        <a:bodyPr/>
        <a:lstStyle/>
        <a:p>
          <a:endParaRPr kumimoji="1" lang="ja-JP" altLang="en-US"/>
        </a:p>
      </dgm:t>
    </dgm:pt>
    <dgm:pt modelId="{2DC9F307-7E65-4492-9DDD-211E69D2A2ED}" type="pres">
      <dgm:prSet presAssocID="{3A2AE93A-0847-4860-B5FB-CBC1B50095D9}" presName="spacer" presStyleCnt="0"/>
      <dgm:spPr/>
    </dgm:pt>
    <dgm:pt modelId="{4BFC5913-D132-471B-B90A-D36BDBE42590}" type="pres">
      <dgm:prSet presAssocID="{1DD9B1E3-572E-42EB-8D57-4D9032C3791D}" presName="parentText" presStyleLbl="node1" presStyleIdx="3" presStyleCnt="4">
        <dgm:presLayoutVars>
          <dgm:chMax val="0"/>
          <dgm:bulletEnabled val="1"/>
        </dgm:presLayoutVars>
      </dgm:prSet>
      <dgm:spPr/>
      <dgm:t>
        <a:bodyPr/>
        <a:lstStyle/>
        <a:p>
          <a:endParaRPr kumimoji="1" lang="ja-JP" altLang="en-US"/>
        </a:p>
      </dgm:t>
    </dgm:pt>
  </dgm:ptLst>
  <dgm:cxnLst>
    <dgm:cxn modelId="{B851304C-C412-48A3-A02D-D38057E16A90}" type="presOf" srcId="{3C7BEDAD-1BA0-4C30-9D80-992B06B5397C}" destId="{91007DBD-4F49-49B7-BC82-78FE90C1ED55}" srcOrd="0" destOrd="0" presId="urn:microsoft.com/office/officeart/2005/8/layout/vList2"/>
    <dgm:cxn modelId="{C9CF2307-28A1-4D73-9375-F28091F35CF4}" type="presOf" srcId="{F6DD0049-9526-497D-A812-6DDBB8D5219D}" destId="{AC77C9C7-F357-477F-8F96-E90C3C2E9226}" srcOrd="0" destOrd="0" presId="urn:microsoft.com/office/officeart/2005/8/layout/vList2"/>
    <dgm:cxn modelId="{A020CBBE-20DE-4AB6-928C-D7A26B0344BC}" srcId="{F6DD0049-9526-497D-A812-6DDBB8D5219D}" destId="{3C7BEDAD-1BA0-4C30-9D80-992B06B5397C}" srcOrd="2" destOrd="0" parTransId="{B71AB801-11D3-4938-B54D-2FEEC32B0021}" sibTransId="{3A2AE93A-0847-4860-B5FB-CBC1B50095D9}"/>
    <dgm:cxn modelId="{BEDD5700-ACB5-44E2-8B68-9C265ACEE9F9}" srcId="{F6DD0049-9526-497D-A812-6DDBB8D5219D}" destId="{31D6BDCF-00B7-4099-BBAD-A3FFE8042CED}" srcOrd="0" destOrd="0" parTransId="{659D531D-75B6-43B6-B1FD-BDA85958A4C2}" sibTransId="{16386C63-6FF0-4F23-A7A1-B5E13DEFF55C}"/>
    <dgm:cxn modelId="{AC6F96B1-D767-4F1A-9AEC-EC92AD2E780C}" srcId="{F6DD0049-9526-497D-A812-6DDBB8D5219D}" destId="{1DD9B1E3-572E-42EB-8D57-4D9032C3791D}" srcOrd="3" destOrd="0" parTransId="{8DBA1975-CE5E-4656-8A1D-B23290F2177B}" sibTransId="{0E479479-DE47-44F0-AC70-B21349A932E7}"/>
    <dgm:cxn modelId="{87FA33C7-70C5-4B18-B02F-99F227FA6137}" srcId="{F6DD0049-9526-497D-A812-6DDBB8D5219D}" destId="{72299A99-868B-430E-B27E-55E2B3FD8642}" srcOrd="1" destOrd="0" parTransId="{9C1159A3-C0D0-4CCC-B16B-B188A817F95A}" sibTransId="{C814D530-B2AE-433C-8426-4FF2CB5DCC0A}"/>
    <dgm:cxn modelId="{D3EE3F37-1D05-42C1-89E5-5C85CC148788}" type="presOf" srcId="{1DD9B1E3-572E-42EB-8D57-4D9032C3791D}" destId="{4BFC5913-D132-471B-B90A-D36BDBE42590}" srcOrd="0" destOrd="0" presId="urn:microsoft.com/office/officeart/2005/8/layout/vList2"/>
    <dgm:cxn modelId="{0F807235-1B82-4A8E-83D4-9D8C8D128B1A}" type="presOf" srcId="{72299A99-868B-430E-B27E-55E2B3FD8642}" destId="{90E4F6A3-F4A1-47CC-BAB1-D95CB28C4412}" srcOrd="0" destOrd="0" presId="urn:microsoft.com/office/officeart/2005/8/layout/vList2"/>
    <dgm:cxn modelId="{12EB48F2-7DFF-4242-9892-7DB287720142}" type="presOf" srcId="{31D6BDCF-00B7-4099-BBAD-A3FFE8042CED}" destId="{1E63E17D-52CF-404B-9173-8BB91EFFE2AB}" srcOrd="0" destOrd="0" presId="urn:microsoft.com/office/officeart/2005/8/layout/vList2"/>
    <dgm:cxn modelId="{611AB729-6397-4760-8D4F-7E911BB74122}" type="presParOf" srcId="{AC77C9C7-F357-477F-8F96-E90C3C2E9226}" destId="{1E63E17D-52CF-404B-9173-8BB91EFFE2AB}" srcOrd="0" destOrd="0" presId="urn:microsoft.com/office/officeart/2005/8/layout/vList2"/>
    <dgm:cxn modelId="{25054431-1571-418B-815C-CB9529653FFA}" type="presParOf" srcId="{AC77C9C7-F357-477F-8F96-E90C3C2E9226}" destId="{8EB3FFA0-B3E2-4CA0-AB1E-EC14F93B0AE1}" srcOrd="1" destOrd="0" presId="urn:microsoft.com/office/officeart/2005/8/layout/vList2"/>
    <dgm:cxn modelId="{0508C34B-4D6F-433E-A9CF-AAD5420FB9E5}" type="presParOf" srcId="{AC77C9C7-F357-477F-8F96-E90C3C2E9226}" destId="{90E4F6A3-F4A1-47CC-BAB1-D95CB28C4412}" srcOrd="2" destOrd="0" presId="urn:microsoft.com/office/officeart/2005/8/layout/vList2"/>
    <dgm:cxn modelId="{1BED51D4-1E0B-4D2B-A77D-D2A5B9027D7B}" type="presParOf" srcId="{AC77C9C7-F357-477F-8F96-E90C3C2E9226}" destId="{542ACBE5-34C6-478F-AE9E-93B4E162B8AF}" srcOrd="3" destOrd="0" presId="urn:microsoft.com/office/officeart/2005/8/layout/vList2"/>
    <dgm:cxn modelId="{86E83CCD-F2FB-430E-95DD-EE9A970370FA}" type="presParOf" srcId="{AC77C9C7-F357-477F-8F96-E90C3C2E9226}" destId="{91007DBD-4F49-49B7-BC82-78FE90C1ED55}" srcOrd="4" destOrd="0" presId="urn:microsoft.com/office/officeart/2005/8/layout/vList2"/>
    <dgm:cxn modelId="{CDA278E9-B50A-4DB1-9865-24AE017047EA}" type="presParOf" srcId="{AC77C9C7-F357-477F-8F96-E90C3C2E9226}" destId="{2DC9F307-7E65-4492-9DDD-211E69D2A2ED}" srcOrd="5" destOrd="0" presId="urn:microsoft.com/office/officeart/2005/8/layout/vList2"/>
    <dgm:cxn modelId="{603DDC98-D6CE-4CC1-9D98-EE4533BF0E0C}" type="presParOf" srcId="{AC77C9C7-F357-477F-8F96-E90C3C2E9226}" destId="{4BFC5913-D132-471B-B90A-D36BDBE42590}"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6897CACD-18EB-4A0C-96F2-D3BA134F3AF5}" type="doc">
      <dgm:prSet loTypeId="urn:microsoft.com/office/officeart/2008/layout/LinedList" loCatId="list" qsTypeId="urn:microsoft.com/office/officeart/2005/8/quickstyle/simple4" qsCatId="simple" csTypeId="urn:microsoft.com/office/officeart/2005/8/colors/colorful5" csCatId="colorful" phldr="1"/>
      <dgm:spPr/>
      <dgm:t>
        <a:bodyPr/>
        <a:lstStyle/>
        <a:p>
          <a:endParaRPr lang="en-US"/>
        </a:p>
      </dgm:t>
    </dgm:pt>
    <dgm:pt modelId="{3B36A484-7D9F-439F-91F3-54A3E3261DDC}">
      <dgm:prSet/>
      <dgm:spPr/>
      <dgm:t>
        <a:bodyPr/>
        <a:lstStyle/>
        <a:p>
          <a:r>
            <a:rPr kumimoji="1" lang="ja-JP" altLang="en-US" dirty="0"/>
            <a:t>児童期の</a:t>
          </a:r>
          <a:r>
            <a:rPr kumimoji="1" lang="ja-JP" dirty="0"/>
            <a:t>関係機関に「専門の機関」は多く、専門的な言葉</a:t>
          </a:r>
          <a:r>
            <a:rPr kumimoji="1" lang="ja-JP" altLang="en-US" dirty="0"/>
            <a:t>や</a:t>
          </a:r>
          <a:r>
            <a:rPr kumimoji="1" lang="ja-JP" dirty="0"/>
            <a:t>評価</a:t>
          </a:r>
          <a:r>
            <a:rPr kumimoji="1" lang="ja-JP" altLang="en-US" dirty="0"/>
            <a:t>について</a:t>
          </a:r>
          <a:r>
            <a:rPr kumimoji="1" lang="ja-JP" dirty="0"/>
            <a:t>、</a:t>
          </a:r>
          <a:r>
            <a:rPr kumimoji="1" lang="ja-JP" altLang="en-US" dirty="0"/>
            <a:t>専門機関との間に入って、</a:t>
          </a:r>
          <a:r>
            <a:rPr kumimoji="1" lang="ja-JP" altLang="en-US" u="sng" dirty="0">
              <a:effectLst>
                <a:outerShdw blurRad="38100" dist="38100" dir="2700000" algn="tl">
                  <a:srgbClr val="000000">
                    <a:alpha val="43137"/>
                  </a:srgbClr>
                </a:outerShdw>
              </a:effectLst>
            </a:rPr>
            <a:t>家族の疑問を解消するお手伝い</a:t>
          </a:r>
          <a:r>
            <a:rPr kumimoji="1" lang="ja-JP" altLang="en-US" dirty="0"/>
            <a:t>をしましょう</a:t>
          </a:r>
          <a:r>
            <a:rPr kumimoji="1" lang="ja-JP" dirty="0"/>
            <a:t>。</a:t>
          </a:r>
          <a:endParaRPr lang="en-US" dirty="0"/>
        </a:p>
      </dgm:t>
    </dgm:pt>
    <dgm:pt modelId="{BB7DA249-80A1-4D09-9ED0-966438275CD8}" type="parTrans" cxnId="{B5696CC6-0FF2-46C1-9DEC-5C03ED981981}">
      <dgm:prSet/>
      <dgm:spPr/>
      <dgm:t>
        <a:bodyPr/>
        <a:lstStyle/>
        <a:p>
          <a:endParaRPr lang="en-US"/>
        </a:p>
      </dgm:t>
    </dgm:pt>
    <dgm:pt modelId="{95360E23-F5DB-43EA-81B7-F404A402CD3D}" type="sibTrans" cxnId="{B5696CC6-0FF2-46C1-9DEC-5C03ED981981}">
      <dgm:prSet/>
      <dgm:spPr/>
      <dgm:t>
        <a:bodyPr/>
        <a:lstStyle/>
        <a:p>
          <a:endParaRPr lang="en-US"/>
        </a:p>
      </dgm:t>
    </dgm:pt>
    <dgm:pt modelId="{697ACDDB-6E07-4498-BC84-56210EEBD4CE}">
      <dgm:prSet/>
      <dgm:spPr/>
      <dgm:t>
        <a:bodyPr/>
        <a:lstStyle/>
        <a:p>
          <a:r>
            <a:rPr kumimoji="1" lang="ja-JP" dirty="0"/>
            <a:t>個人情報</a:t>
          </a:r>
          <a:r>
            <a:rPr kumimoji="1" lang="ja-JP" altLang="en-US" dirty="0"/>
            <a:t>であっても</a:t>
          </a:r>
          <a:r>
            <a:rPr kumimoji="1" lang="ja-JP" dirty="0"/>
            <a:t>、本人とご家族の承諾を</a:t>
          </a:r>
          <a:r>
            <a:rPr kumimoji="1" lang="ja-JP" altLang="en-US" dirty="0"/>
            <a:t>得たならば</a:t>
          </a:r>
          <a:r>
            <a:rPr kumimoji="1" lang="ja-JP" dirty="0"/>
            <a:t>、</a:t>
          </a:r>
          <a:r>
            <a:rPr kumimoji="1" lang="ja-JP" altLang="en-US" dirty="0"/>
            <a:t>関係機関と</a:t>
          </a:r>
          <a:r>
            <a:rPr kumimoji="1" lang="ja-JP" dirty="0"/>
            <a:t>情報を共有</a:t>
          </a:r>
          <a:r>
            <a:rPr kumimoji="1" lang="ja-JP" altLang="en-US" dirty="0"/>
            <a:t>していくことに尽力しましょう</a:t>
          </a:r>
          <a:r>
            <a:rPr kumimoji="1" lang="ja-JP" dirty="0"/>
            <a:t>！</a:t>
          </a:r>
          <a:endParaRPr lang="en-US" dirty="0"/>
        </a:p>
      </dgm:t>
    </dgm:pt>
    <dgm:pt modelId="{BC0BB5E9-51FC-434B-A484-CDFE2269D564}" type="parTrans" cxnId="{F4A1AA3F-FCD3-4333-8BB6-91B7D3A238C6}">
      <dgm:prSet/>
      <dgm:spPr/>
      <dgm:t>
        <a:bodyPr/>
        <a:lstStyle/>
        <a:p>
          <a:endParaRPr lang="en-US"/>
        </a:p>
      </dgm:t>
    </dgm:pt>
    <dgm:pt modelId="{432742DD-7B64-444E-894F-96D1E07A1CF9}" type="sibTrans" cxnId="{F4A1AA3F-FCD3-4333-8BB6-91B7D3A238C6}">
      <dgm:prSet/>
      <dgm:spPr/>
      <dgm:t>
        <a:bodyPr/>
        <a:lstStyle/>
        <a:p>
          <a:endParaRPr lang="en-US"/>
        </a:p>
      </dgm:t>
    </dgm:pt>
    <dgm:pt modelId="{21EE3AC2-D0BC-4118-9B84-5801AD1BB450}">
      <dgm:prSet custT="1"/>
      <dgm:spPr/>
      <dgm:t>
        <a:bodyPr/>
        <a:lstStyle/>
        <a:p>
          <a:r>
            <a:rPr kumimoji="1" lang="ja-JP" altLang="en-US" sz="1900" dirty="0"/>
            <a:t>保護者の様々な</a:t>
          </a:r>
          <a:r>
            <a:rPr kumimoji="1" lang="ja-JP" sz="1900" dirty="0"/>
            <a:t>不安</a:t>
          </a:r>
          <a:r>
            <a:rPr kumimoji="1" lang="ja-JP" altLang="en-US" sz="1900" dirty="0"/>
            <a:t>や心配について</a:t>
          </a:r>
          <a:r>
            <a:rPr kumimoji="1" lang="ja-JP" sz="1900" dirty="0"/>
            <a:t>、</a:t>
          </a:r>
          <a:r>
            <a:rPr kumimoji="1" lang="ja-JP" altLang="en-US" sz="1900" u="sng" dirty="0">
              <a:effectLst>
                <a:outerShdw blurRad="38100" dist="38100" dir="2700000" algn="tl">
                  <a:srgbClr val="000000">
                    <a:alpha val="43137"/>
                  </a:srgbClr>
                </a:outerShdw>
              </a:effectLst>
            </a:rPr>
            <a:t>「誰が」「いつから」「どのような場面で」「誰に対して」「どう感じたのか」を一緒に振り返って</a:t>
          </a:r>
          <a:r>
            <a:rPr kumimoji="1" lang="ja-JP" altLang="en-US" sz="1900" dirty="0"/>
            <a:t>いきましょう。</a:t>
          </a:r>
          <a:endParaRPr lang="en-US" sz="1900" dirty="0"/>
        </a:p>
      </dgm:t>
    </dgm:pt>
    <dgm:pt modelId="{672FC7DC-F43D-432A-9E35-5C154878F76E}" type="parTrans" cxnId="{218A61B3-43E8-4644-AAEC-973C5CFA6923}">
      <dgm:prSet/>
      <dgm:spPr/>
      <dgm:t>
        <a:bodyPr/>
        <a:lstStyle/>
        <a:p>
          <a:endParaRPr lang="en-US"/>
        </a:p>
      </dgm:t>
    </dgm:pt>
    <dgm:pt modelId="{8A6D7456-985A-4942-9F57-2C15F9B009C9}" type="sibTrans" cxnId="{218A61B3-43E8-4644-AAEC-973C5CFA6923}">
      <dgm:prSet/>
      <dgm:spPr/>
      <dgm:t>
        <a:bodyPr/>
        <a:lstStyle/>
        <a:p>
          <a:endParaRPr lang="en-US"/>
        </a:p>
      </dgm:t>
    </dgm:pt>
    <dgm:pt modelId="{0F329B91-6469-487C-B5AF-30D9A473CCEC}">
      <dgm:prSet custT="1"/>
      <dgm:spPr/>
      <dgm:t>
        <a:bodyPr/>
        <a:lstStyle/>
        <a:p>
          <a:r>
            <a:rPr kumimoji="1" lang="ja-JP" altLang="en-US" sz="1900" dirty="0"/>
            <a:t>子どもに必要なことであっても、家族が対応</a:t>
          </a:r>
          <a:r>
            <a:rPr kumimoji="1" lang="ja-JP" sz="1900" dirty="0"/>
            <a:t>できないことはあります。現実的に</a:t>
          </a:r>
          <a:r>
            <a:rPr kumimoji="1" lang="ja-JP" altLang="en-US" sz="1900" dirty="0"/>
            <a:t>取り組めることを一緒に考えつつ、時には専門機関が勧める</a:t>
          </a:r>
          <a:r>
            <a:rPr kumimoji="1" lang="ja-JP" sz="1900" dirty="0"/>
            <a:t>選択肢</a:t>
          </a:r>
          <a:r>
            <a:rPr kumimoji="1" lang="ja-JP" altLang="en-US" sz="1900" dirty="0"/>
            <a:t>を選ばないことに</a:t>
          </a:r>
          <a:r>
            <a:rPr kumimoji="1" lang="ja-JP" altLang="en-US" sz="1900" u="sng" dirty="0">
              <a:effectLst>
                <a:outerShdw blurRad="38100" dist="38100" dir="2700000" algn="tl">
                  <a:srgbClr val="000000">
                    <a:alpha val="43137"/>
                  </a:srgbClr>
                </a:outerShdw>
              </a:effectLst>
            </a:rPr>
            <a:t>寄り添う支援</a:t>
          </a:r>
          <a:r>
            <a:rPr kumimoji="1" lang="ja-JP" altLang="en-US" sz="1900" dirty="0"/>
            <a:t>も考えましょう。</a:t>
          </a:r>
          <a:endParaRPr lang="en-US" sz="1900" dirty="0"/>
        </a:p>
      </dgm:t>
    </dgm:pt>
    <dgm:pt modelId="{A81CAD06-89EF-457C-B82F-19387029EEEA}" type="parTrans" cxnId="{D5B55EB1-FBD8-4685-8D3F-FC6889370E62}">
      <dgm:prSet/>
      <dgm:spPr/>
      <dgm:t>
        <a:bodyPr/>
        <a:lstStyle/>
        <a:p>
          <a:endParaRPr lang="en-US"/>
        </a:p>
      </dgm:t>
    </dgm:pt>
    <dgm:pt modelId="{F6AFD377-5927-4C0A-AC4E-D662343A553D}" type="sibTrans" cxnId="{D5B55EB1-FBD8-4685-8D3F-FC6889370E62}">
      <dgm:prSet/>
      <dgm:spPr/>
      <dgm:t>
        <a:bodyPr/>
        <a:lstStyle/>
        <a:p>
          <a:endParaRPr lang="en-US"/>
        </a:p>
      </dgm:t>
    </dgm:pt>
    <dgm:pt modelId="{D2948385-426B-441D-8205-3A81663F2F0C}" type="pres">
      <dgm:prSet presAssocID="{6897CACD-18EB-4A0C-96F2-D3BA134F3AF5}" presName="vert0" presStyleCnt="0">
        <dgm:presLayoutVars>
          <dgm:dir/>
          <dgm:animOne val="branch"/>
          <dgm:animLvl val="lvl"/>
        </dgm:presLayoutVars>
      </dgm:prSet>
      <dgm:spPr/>
      <dgm:t>
        <a:bodyPr/>
        <a:lstStyle/>
        <a:p>
          <a:endParaRPr kumimoji="1" lang="ja-JP" altLang="en-US"/>
        </a:p>
      </dgm:t>
    </dgm:pt>
    <dgm:pt modelId="{6C73DB35-3CCF-4ABF-91AE-BC5285275EB2}" type="pres">
      <dgm:prSet presAssocID="{3B36A484-7D9F-439F-91F3-54A3E3261DDC}" presName="thickLine" presStyleLbl="alignNode1" presStyleIdx="0" presStyleCnt="4"/>
      <dgm:spPr/>
    </dgm:pt>
    <dgm:pt modelId="{4408A8F6-8D79-420A-8802-6E24B0F8E2FB}" type="pres">
      <dgm:prSet presAssocID="{3B36A484-7D9F-439F-91F3-54A3E3261DDC}" presName="horz1" presStyleCnt="0"/>
      <dgm:spPr/>
    </dgm:pt>
    <dgm:pt modelId="{B3E0ADB3-7D2F-43A9-AD75-A1FEF4740A78}" type="pres">
      <dgm:prSet presAssocID="{3B36A484-7D9F-439F-91F3-54A3E3261DDC}" presName="tx1" presStyleLbl="revTx" presStyleIdx="0" presStyleCnt="4"/>
      <dgm:spPr/>
      <dgm:t>
        <a:bodyPr/>
        <a:lstStyle/>
        <a:p>
          <a:endParaRPr kumimoji="1" lang="ja-JP" altLang="en-US"/>
        </a:p>
      </dgm:t>
    </dgm:pt>
    <dgm:pt modelId="{E6044D5E-1BA9-464A-8243-4F385EF77148}" type="pres">
      <dgm:prSet presAssocID="{3B36A484-7D9F-439F-91F3-54A3E3261DDC}" presName="vert1" presStyleCnt="0"/>
      <dgm:spPr/>
    </dgm:pt>
    <dgm:pt modelId="{F11D82D0-B111-44F4-8140-D1C196680B77}" type="pres">
      <dgm:prSet presAssocID="{697ACDDB-6E07-4498-BC84-56210EEBD4CE}" presName="thickLine" presStyleLbl="alignNode1" presStyleIdx="1" presStyleCnt="4"/>
      <dgm:spPr/>
    </dgm:pt>
    <dgm:pt modelId="{C1B11084-C163-4E3A-BF90-8981BB310ED2}" type="pres">
      <dgm:prSet presAssocID="{697ACDDB-6E07-4498-BC84-56210EEBD4CE}" presName="horz1" presStyleCnt="0"/>
      <dgm:spPr/>
    </dgm:pt>
    <dgm:pt modelId="{73FDF893-53A2-4796-B558-85B323CC99FA}" type="pres">
      <dgm:prSet presAssocID="{697ACDDB-6E07-4498-BC84-56210EEBD4CE}" presName="tx1" presStyleLbl="revTx" presStyleIdx="1" presStyleCnt="4"/>
      <dgm:spPr/>
      <dgm:t>
        <a:bodyPr/>
        <a:lstStyle/>
        <a:p>
          <a:endParaRPr kumimoji="1" lang="ja-JP" altLang="en-US"/>
        </a:p>
      </dgm:t>
    </dgm:pt>
    <dgm:pt modelId="{366B43B1-C718-4659-93F5-4910EA48D82F}" type="pres">
      <dgm:prSet presAssocID="{697ACDDB-6E07-4498-BC84-56210EEBD4CE}" presName="vert1" presStyleCnt="0"/>
      <dgm:spPr/>
    </dgm:pt>
    <dgm:pt modelId="{813BB58C-1755-4100-BEB6-24E9EAC5564E}" type="pres">
      <dgm:prSet presAssocID="{21EE3AC2-D0BC-4118-9B84-5801AD1BB450}" presName="thickLine" presStyleLbl="alignNode1" presStyleIdx="2" presStyleCnt="4"/>
      <dgm:spPr/>
    </dgm:pt>
    <dgm:pt modelId="{A1A85644-A08E-4008-A2CB-D043B4C8C7F8}" type="pres">
      <dgm:prSet presAssocID="{21EE3AC2-D0BC-4118-9B84-5801AD1BB450}" presName="horz1" presStyleCnt="0"/>
      <dgm:spPr/>
    </dgm:pt>
    <dgm:pt modelId="{8970F1BF-84B8-4D79-B158-BF379DFCA4A0}" type="pres">
      <dgm:prSet presAssocID="{21EE3AC2-D0BC-4118-9B84-5801AD1BB450}" presName="tx1" presStyleLbl="revTx" presStyleIdx="2" presStyleCnt="4"/>
      <dgm:spPr/>
      <dgm:t>
        <a:bodyPr/>
        <a:lstStyle/>
        <a:p>
          <a:endParaRPr kumimoji="1" lang="ja-JP" altLang="en-US"/>
        </a:p>
      </dgm:t>
    </dgm:pt>
    <dgm:pt modelId="{259DE642-061F-4CDC-8336-DCB51BEE0A4E}" type="pres">
      <dgm:prSet presAssocID="{21EE3AC2-D0BC-4118-9B84-5801AD1BB450}" presName="vert1" presStyleCnt="0"/>
      <dgm:spPr/>
    </dgm:pt>
    <dgm:pt modelId="{EDB22855-4461-4092-B7B0-DE567BACC73A}" type="pres">
      <dgm:prSet presAssocID="{0F329B91-6469-487C-B5AF-30D9A473CCEC}" presName="thickLine" presStyleLbl="alignNode1" presStyleIdx="3" presStyleCnt="4"/>
      <dgm:spPr/>
    </dgm:pt>
    <dgm:pt modelId="{47B004DD-58BF-4EF0-95EF-7F432F25E87D}" type="pres">
      <dgm:prSet presAssocID="{0F329B91-6469-487C-B5AF-30D9A473CCEC}" presName="horz1" presStyleCnt="0"/>
      <dgm:spPr/>
    </dgm:pt>
    <dgm:pt modelId="{DC67F29D-1715-4ABF-A8DC-223CDDE419CE}" type="pres">
      <dgm:prSet presAssocID="{0F329B91-6469-487C-B5AF-30D9A473CCEC}" presName="tx1" presStyleLbl="revTx" presStyleIdx="3" presStyleCnt="4"/>
      <dgm:spPr/>
      <dgm:t>
        <a:bodyPr/>
        <a:lstStyle/>
        <a:p>
          <a:endParaRPr kumimoji="1" lang="ja-JP" altLang="en-US"/>
        </a:p>
      </dgm:t>
    </dgm:pt>
    <dgm:pt modelId="{F1114E85-753B-4552-B202-0472398EA0ED}" type="pres">
      <dgm:prSet presAssocID="{0F329B91-6469-487C-B5AF-30D9A473CCEC}" presName="vert1" presStyleCnt="0"/>
      <dgm:spPr/>
    </dgm:pt>
  </dgm:ptLst>
  <dgm:cxnLst>
    <dgm:cxn modelId="{F8879647-B467-4B8D-AF0A-1FFFC8ABC443}" type="presOf" srcId="{3B36A484-7D9F-439F-91F3-54A3E3261DDC}" destId="{B3E0ADB3-7D2F-43A9-AD75-A1FEF4740A78}" srcOrd="0" destOrd="0" presId="urn:microsoft.com/office/officeart/2008/layout/LinedList"/>
    <dgm:cxn modelId="{F4A1AA3F-FCD3-4333-8BB6-91B7D3A238C6}" srcId="{6897CACD-18EB-4A0C-96F2-D3BA134F3AF5}" destId="{697ACDDB-6E07-4498-BC84-56210EEBD4CE}" srcOrd="1" destOrd="0" parTransId="{BC0BB5E9-51FC-434B-A484-CDFE2269D564}" sibTransId="{432742DD-7B64-444E-894F-96D1E07A1CF9}"/>
    <dgm:cxn modelId="{218A61B3-43E8-4644-AAEC-973C5CFA6923}" srcId="{6897CACD-18EB-4A0C-96F2-D3BA134F3AF5}" destId="{21EE3AC2-D0BC-4118-9B84-5801AD1BB450}" srcOrd="2" destOrd="0" parTransId="{672FC7DC-F43D-432A-9E35-5C154878F76E}" sibTransId="{8A6D7456-985A-4942-9F57-2C15F9B009C9}"/>
    <dgm:cxn modelId="{B9869DF5-20C9-48B7-8B99-B871E962E9A6}" type="presOf" srcId="{6897CACD-18EB-4A0C-96F2-D3BA134F3AF5}" destId="{D2948385-426B-441D-8205-3A81663F2F0C}" srcOrd="0" destOrd="0" presId="urn:microsoft.com/office/officeart/2008/layout/LinedList"/>
    <dgm:cxn modelId="{F4EA3AFC-64F2-4EFC-AE57-B45CED0712F7}" type="presOf" srcId="{0F329B91-6469-487C-B5AF-30D9A473CCEC}" destId="{DC67F29D-1715-4ABF-A8DC-223CDDE419CE}" srcOrd="0" destOrd="0" presId="urn:microsoft.com/office/officeart/2008/layout/LinedList"/>
    <dgm:cxn modelId="{342C005F-1136-43ED-BBEB-B75D636D7B69}" type="presOf" srcId="{21EE3AC2-D0BC-4118-9B84-5801AD1BB450}" destId="{8970F1BF-84B8-4D79-B158-BF379DFCA4A0}" srcOrd="0" destOrd="0" presId="urn:microsoft.com/office/officeart/2008/layout/LinedList"/>
    <dgm:cxn modelId="{B5696CC6-0FF2-46C1-9DEC-5C03ED981981}" srcId="{6897CACD-18EB-4A0C-96F2-D3BA134F3AF5}" destId="{3B36A484-7D9F-439F-91F3-54A3E3261DDC}" srcOrd="0" destOrd="0" parTransId="{BB7DA249-80A1-4D09-9ED0-966438275CD8}" sibTransId="{95360E23-F5DB-43EA-81B7-F404A402CD3D}"/>
    <dgm:cxn modelId="{05DA411A-5F4B-4C5C-9305-DDFF436BAF52}" type="presOf" srcId="{697ACDDB-6E07-4498-BC84-56210EEBD4CE}" destId="{73FDF893-53A2-4796-B558-85B323CC99FA}" srcOrd="0" destOrd="0" presId="urn:microsoft.com/office/officeart/2008/layout/LinedList"/>
    <dgm:cxn modelId="{D5B55EB1-FBD8-4685-8D3F-FC6889370E62}" srcId="{6897CACD-18EB-4A0C-96F2-D3BA134F3AF5}" destId="{0F329B91-6469-487C-B5AF-30D9A473CCEC}" srcOrd="3" destOrd="0" parTransId="{A81CAD06-89EF-457C-B82F-19387029EEEA}" sibTransId="{F6AFD377-5927-4C0A-AC4E-D662343A553D}"/>
    <dgm:cxn modelId="{CA02D613-F946-4A10-B09B-467B6AF12F2D}" type="presParOf" srcId="{D2948385-426B-441D-8205-3A81663F2F0C}" destId="{6C73DB35-3CCF-4ABF-91AE-BC5285275EB2}" srcOrd="0" destOrd="0" presId="urn:microsoft.com/office/officeart/2008/layout/LinedList"/>
    <dgm:cxn modelId="{2330DD5C-242D-4811-AFDB-F64E18508745}" type="presParOf" srcId="{D2948385-426B-441D-8205-3A81663F2F0C}" destId="{4408A8F6-8D79-420A-8802-6E24B0F8E2FB}" srcOrd="1" destOrd="0" presId="urn:microsoft.com/office/officeart/2008/layout/LinedList"/>
    <dgm:cxn modelId="{28351AB5-3407-4B7D-8B01-332D3407E20A}" type="presParOf" srcId="{4408A8F6-8D79-420A-8802-6E24B0F8E2FB}" destId="{B3E0ADB3-7D2F-43A9-AD75-A1FEF4740A78}" srcOrd="0" destOrd="0" presId="urn:microsoft.com/office/officeart/2008/layout/LinedList"/>
    <dgm:cxn modelId="{D58733AA-BA83-4AF1-BE7C-E525AD724A9A}" type="presParOf" srcId="{4408A8F6-8D79-420A-8802-6E24B0F8E2FB}" destId="{E6044D5E-1BA9-464A-8243-4F385EF77148}" srcOrd="1" destOrd="0" presId="urn:microsoft.com/office/officeart/2008/layout/LinedList"/>
    <dgm:cxn modelId="{F3D7046C-5E85-4C62-A3BA-E53000E876B8}" type="presParOf" srcId="{D2948385-426B-441D-8205-3A81663F2F0C}" destId="{F11D82D0-B111-44F4-8140-D1C196680B77}" srcOrd="2" destOrd="0" presId="urn:microsoft.com/office/officeart/2008/layout/LinedList"/>
    <dgm:cxn modelId="{67173E95-11B6-4DD7-BFF9-1C15378DDE74}" type="presParOf" srcId="{D2948385-426B-441D-8205-3A81663F2F0C}" destId="{C1B11084-C163-4E3A-BF90-8981BB310ED2}" srcOrd="3" destOrd="0" presId="urn:microsoft.com/office/officeart/2008/layout/LinedList"/>
    <dgm:cxn modelId="{950B68AE-1E7D-4595-B0EF-C733D1984F82}" type="presParOf" srcId="{C1B11084-C163-4E3A-BF90-8981BB310ED2}" destId="{73FDF893-53A2-4796-B558-85B323CC99FA}" srcOrd="0" destOrd="0" presId="urn:microsoft.com/office/officeart/2008/layout/LinedList"/>
    <dgm:cxn modelId="{F65750A1-CB4F-4CBE-B8F6-5AF014454D75}" type="presParOf" srcId="{C1B11084-C163-4E3A-BF90-8981BB310ED2}" destId="{366B43B1-C718-4659-93F5-4910EA48D82F}" srcOrd="1" destOrd="0" presId="urn:microsoft.com/office/officeart/2008/layout/LinedList"/>
    <dgm:cxn modelId="{BA875C62-6182-41BC-BA6D-7E89A7D78E4A}" type="presParOf" srcId="{D2948385-426B-441D-8205-3A81663F2F0C}" destId="{813BB58C-1755-4100-BEB6-24E9EAC5564E}" srcOrd="4" destOrd="0" presId="urn:microsoft.com/office/officeart/2008/layout/LinedList"/>
    <dgm:cxn modelId="{BC82684C-9A0A-470F-B6C2-3F1432B6B2DF}" type="presParOf" srcId="{D2948385-426B-441D-8205-3A81663F2F0C}" destId="{A1A85644-A08E-4008-A2CB-D043B4C8C7F8}" srcOrd="5" destOrd="0" presId="urn:microsoft.com/office/officeart/2008/layout/LinedList"/>
    <dgm:cxn modelId="{80E75753-4D38-4B49-9445-74F49E05873D}" type="presParOf" srcId="{A1A85644-A08E-4008-A2CB-D043B4C8C7F8}" destId="{8970F1BF-84B8-4D79-B158-BF379DFCA4A0}" srcOrd="0" destOrd="0" presId="urn:microsoft.com/office/officeart/2008/layout/LinedList"/>
    <dgm:cxn modelId="{883F7520-3A8C-4FDC-B12E-272B9C9FC048}" type="presParOf" srcId="{A1A85644-A08E-4008-A2CB-D043B4C8C7F8}" destId="{259DE642-061F-4CDC-8336-DCB51BEE0A4E}" srcOrd="1" destOrd="0" presId="urn:microsoft.com/office/officeart/2008/layout/LinedList"/>
    <dgm:cxn modelId="{D9BDD4A1-5DF5-4A8C-98DC-10B050B63B6E}" type="presParOf" srcId="{D2948385-426B-441D-8205-3A81663F2F0C}" destId="{EDB22855-4461-4092-B7B0-DE567BACC73A}" srcOrd="6" destOrd="0" presId="urn:microsoft.com/office/officeart/2008/layout/LinedList"/>
    <dgm:cxn modelId="{DED06729-813C-4F59-A245-F2CBB7E8C6DF}" type="presParOf" srcId="{D2948385-426B-441D-8205-3A81663F2F0C}" destId="{47B004DD-58BF-4EF0-95EF-7F432F25E87D}" srcOrd="7" destOrd="0" presId="urn:microsoft.com/office/officeart/2008/layout/LinedList"/>
    <dgm:cxn modelId="{818095E6-E346-432E-9F10-89D835BEA407}" type="presParOf" srcId="{47B004DD-58BF-4EF0-95EF-7F432F25E87D}" destId="{DC67F29D-1715-4ABF-A8DC-223CDDE419CE}" srcOrd="0" destOrd="0" presId="urn:microsoft.com/office/officeart/2008/layout/LinedList"/>
    <dgm:cxn modelId="{E93C5CA3-4B9B-4009-8B47-479B310A6A1C}" type="presParOf" srcId="{47B004DD-58BF-4EF0-95EF-7F432F25E87D}" destId="{F1114E85-753B-4552-B202-0472398EA0ED}"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900F20A4-BC25-45AD-8BAD-04643C42B0A3}"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n-US"/>
        </a:p>
      </dgm:t>
    </dgm:pt>
    <dgm:pt modelId="{1A0ECFE3-024A-428D-8B63-A3D56A2953A3}">
      <dgm:prSet custT="1"/>
      <dgm:spPr/>
      <dgm:t>
        <a:bodyPr/>
        <a:lstStyle/>
        <a:p>
          <a:r>
            <a:rPr lang="ja-JP" altLang="en-US" sz="2400" b="1" u="none" dirty="0"/>
            <a:t>都道府県障害児福祉計画と市町村障害児福祉計画</a:t>
          </a:r>
          <a:endParaRPr lang="en-US" sz="2400" u="none" dirty="0"/>
        </a:p>
      </dgm:t>
    </dgm:pt>
    <dgm:pt modelId="{5CBFE9F5-5E00-4C0F-A25A-11C318345046}" type="parTrans" cxnId="{F00F7359-54C6-4EF7-B964-EC6E9D301485}">
      <dgm:prSet/>
      <dgm:spPr/>
      <dgm:t>
        <a:bodyPr/>
        <a:lstStyle/>
        <a:p>
          <a:endParaRPr lang="en-US"/>
        </a:p>
      </dgm:t>
    </dgm:pt>
    <dgm:pt modelId="{650CCEB4-532D-4636-988A-05DC9D65B231}" type="sibTrans" cxnId="{F00F7359-54C6-4EF7-B964-EC6E9D301485}">
      <dgm:prSet/>
      <dgm:spPr/>
      <dgm:t>
        <a:bodyPr/>
        <a:lstStyle/>
        <a:p>
          <a:endParaRPr lang="en-US"/>
        </a:p>
      </dgm:t>
    </dgm:pt>
    <dgm:pt modelId="{EF3C7764-44F8-4F83-8B04-F6F3C89AE39A}">
      <dgm:prSet custT="1"/>
      <dgm:spPr/>
      <dgm:t>
        <a:bodyPr/>
        <a:lstStyle/>
        <a:p>
          <a:r>
            <a:rPr lang="ja-JP" altLang="en-US" sz="2400" b="1" u="none" dirty="0"/>
            <a:t>児童期のセルフプランの現状</a:t>
          </a:r>
          <a:endParaRPr lang="en-US" altLang="ja-JP" sz="2400" b="1" u="none" dirty="0"/>
        </a:p>
        <a:p>
          <a:r>
            <a:rPr lang="ja-JP" altLang="en-US" sz="2400" b="1" u="none" dirty="0"/>
            <a:t>児童期の支援計画として工夫している様式</a:t>
          </a:r>
          <a:endParaRPr lang="en-US" sz="2400" b="1" u="none" dirty="0"/>
        </a:p>
      </dgm:t>
    </dgm:pt>
    <dgm:pt modelId="{A2753F14-6D5F-4E3E-96DB-8AFEB02C79D1}" type="parTrans" cxnId="{46F0C3CF-3058-47D7-AF5E-5EDFA7AD0764}">
      <dgm:prSet/>
      <dgm:spPr/>
      <dgm:t>
        <a:bodyPr/>
        <a:lstStyle/>
        <a:p>
          <a:endParaRPr lang="en-US"/>
        </a:p>
      </dgm:t>
    </dgm:pt>
    <dgm:pt modelId="{A55FCCA4-565C-4668-A616-ADE512A677D5}" type="sibTrans" cxnId="{46F0C3CF-3058-47D7-AF5E-5EDFA7AD0764}">
      <dgm:prSet/>
      <dgm:spPr/>
      <dgm:t>
        <a:bodyPr/>
        <a:lstStyle/>
        <a:p>
          <a:endParaRPr lang="en-US"/>
        </a:p>
      </dgm:t>
    </dgm:pt>
    <dgm:pt modelId="{7C199E4C-8B35-472C-A040-32D974503682}">
      <dgm:prSet custT="1"/>
      <dgm:spPr/>
      <dgm:t>
        <a:bodyPr/>
        <a:lstStyle/>
        <a:p>
          <a:r>
            <a:rPr lang="ja-JP" altLang="en-US" sz="2400" b="1" u="none" dirty="0"/>
            <a:t>相談支援としての本来の目的を達していない児童期の相談支援</a:t>
          </a:r>
          <a:endParaRPr lang="en-US" sz="2400" u="none" dirty="0"/>
        </a:p>
      </dgm:t>
    </dgm:pt>
    <dgm:pt modelId="{4CA5326B-D47E-46A1-B468-C881548B97A3}" type="parTrans" cxnId="{F7181604-655E-4976-BC55-86544640DDF3}">
      <dgm:prSet/>
      <dgm:spPr/>
      <dgm:t>
        <a:bodyPr/>
        <a:lstStyle/>
        <a:p>
          <a:endParaRPr lang="en-US"/>
        </a:p>
      </dgm:t>
    </dgm:pt>
    <dgm:pt modelId="{FE8F0E01-CBF6-4B79-9505-0FA3534593E2}" type="sibTrans" cxnId="{F7181604-655E-4976-BC55-86544640DDF3}">
      <dgm:prSet/>
      <dgm:spPr/>
      <dgm:t>
        <a:bodyPr/>
        <a:lstStyle/>
        <a:p>
          <a:endParaRPr lang="en-US"/>
        </a:p>
      </dgm:t>
    </dgm:pt>
    <dgm:pt modelId="{1786B4CE-FAC4-46A6-97CA-76C2509F8C3C}" type="pres">
      <dgm:prSet presAssocID="{900F20A4-BC25-45AD-8BAD-04643C42B0A3}" presName="linear" presStyleCnt="0">
        <dgm:presLayoutVars>
          <dgm:animLvl val="lvl"/>
          <dgm:resizeHandles val="exact"/>
        </dgm:presLayoutVars>
      </dgm:prSet>
      <dgm:spPr/>
      <dgm:t>
        <a:bodyPr/>
        <a:lstStyle/>
        <a:p>
          <a:endParaRPr kumimoji="1" lang="ja-JP" altLang="en-US"/>
        </a:p>
      </dgm:t>
    </dgm:pt>
    <dgm:pt modelId="{87DF56A2-646C-4CD0-95A5-ECA193D657AF}" type="pres">
      <dgm:prSet presAssocID="{1A0ECFE3-024A-428D-8B63-A3D56A2953A3}" presName="parentText" presStyleLbl="node1" presStyleIdx="0" presStyleCnt="3">
        <dgm:presLayoutVars>
          <dgm:chMax val="0"/>
          <dgm:bulletEnabled val="1"/>
        </dgm:presLayoutVars>
      </dgm:prSet>
      <dgm:spPr/>
      <dgm:t>
        <a:bodyPr/>
        <a:lstStyle/>
        <a:p>
          <a:endParaRPr kumimoji="1" lang="ja-JP" altLang="en-US"/>
        </a:p>
      </dgm:t>
    </dgm:pt>
    <dgm:pt modelId="{549AD8F7-395E-47C8-918E-221878E9575A}" type="pres">
      <dgm:prSet presAssocID="{650CCEB4-532D-4636-988A-05DC9D65B231}" presName="spacer" presStyleCnt="0"/>
      <dgm:spPr/>
    </dgm:pt>
    <dgm:pt modelId="{010CF344-6791-45F3-ACBB-C2051E7CBD3E}" type="pres">
      <dgm:prSet presAssocID="{EF3C7764-44F8-4F83-8B04-F6F3C89AE39A}" presName="parentText" presStyleLbl="node1" presStyleIdx="1" presStyleCnt="3">
        <dgm:presLayoutVars>
          <dgm:chMax val="0"/>
          <dgm:bulletEnabled val="1"/>
        </dgm:presLayoutVars>
      </dgm:prSet>
      <dgm:spPr/>
      <dgm:t>
        <a:bodyPr/>
        <a:lstStyle/>
        <a:p>
          <a:endParaRPr kumimoji="1" lang="ja-JP" altLang="en-US"/>
        </a:p>
      </dgm:t>
    </dgm:pt>
    <dgm:pt modelId="{0C91F8CA-C154-480E-9E95-1CE8B084A9D1}" type="pres">
      <dgm:prSet presAssocID="{A55FCCA4-565C-4668-A616-ADE512A677D5}" presName="spacer" presStyleCnt="0"/>
      <dgm:spPr/>
    </dgm:pt>
    <dgm:pt modelId="{4C7EB180-5057-4445-A0ED-F9113FABD184}" type="pres">
      <dgm:prSet presAssocID="{7C199E4C-8B35-472C-A040-32D974503682}" presName="parentText" presStyleLbl="node1" presStyleIdx="2" presStyleCnt="3">
        <dgm:presLayoutVars>
          <dgm:chMax val="0"/>
          <dgm:bulletEnabled val="1"/>
        </dgm:presLayoutVars>
      </dgm:prSet>
      <dgm:spPr/>
      <dgm:t>
        <a:bodyPr/>
        <a:lstStyle/>
        <a:p>
          <a:endParaRPr kumimoji="1" lang="ja-JP" altLang="en-US"/>
        </a:p>
      </dgm:t>
    </dgm:pt>
  </dgm:ptLst>
  <dgm:cxnLst>
    <dgm:cxn modelId="{0307C07D-75EC-41BC-81E8-9ACDB9487335}" type="presOf" srcId="{7C199E4C-8B35-472C-A040-32D974503682}" destId="{4C7EB180-5057-4445-A0ED-F9113FABD184}" srcOrd="0" destOrd="0" presId="urn:microsoft.com/office/officeart/2005/8/layout/vList2"/>
    <dgm:cxn modelId="{42CC477A-A858-4990-9E9D-CD835EE2118F}" type="presOf" srcId="{900F20A4-BC25-45AD-8BAD-04643C42B0A3}" destId="{1786B4CE-FAC4-46A6-97CA-76C2509F8C3C}" srcOrd="0" destOrd="0" presId="urn:microsoft.com/office/officeart/2005/8/layout/vList2"/>
    <dgm:cxn modelId="{F7181604-655E-4976-BC55-86544640DDF3}" srcId="{900F20A4-BC25-45AD-8BAD-04643C42B0A3}" destId="{7C199E4C-8B35-472C-A040-32D974503682}" srcOrd="2" destOrd="0" parTransId="{4CA5326B-D47E-46A1-B468-C881548B97A3}" sibTransId="{FE8F0E01-CBF6-4B79-9505-0FA3534593E2}"/>
    <dgm:cxn modelId="{9286C920-79B5-4B88-9DAD-FE7EBDD86994}" type="presOf" srcId="{1A0ECFE3-024A-428D-8B63-A3D56A2953A3}" destId="{87DF56A2-646C-4CD0-95A5-ECA193D657AF}" srcOrd="0" destOrd="0" presId="urn:microsoft.com/office/officeart/2005/8/layout/vList2"/>
    <dgm:cxn modelId="{F00F7359-54C6-4EF7-B964-EC6E9D301485}" srcId="{900F20A4-BC25-45AD-8BAD-04643C42B0A3}" destId="{1A0ECFE3-024A-428D-8B63-A3D56A2953A3}" srcOrd="0" destOrd="0" parTransId="{5CBFE9F5-5E00-4C0F-A25A-11C318345046}" sibTransId="{650CCEB4-532D-4636-988A-05DC9D65B231}"/>
    <dgm:cxn modelId="{46F0C3CF-3058-47D7-AF5E-5EDFA7AD0764}" srcId="{900F20A4-BC25-45AD-8BAD-04643C42B0A3}" destId="{EF3C7764-44F8-4F83-8B04-F6F3C89AE39A}" srcOrd="1" destOrd="0" parTransId="{A2753F14-6D5F-4E3E-96DB-8AFEB02C79D1}" sibTransId="{A55FCCA4-565C-4668-A616-ADE512A677D5}"/>
    <dgm:cxn modelId="{6A98775D-E7E8-45E4-B54B-0EA83ECF6004}" type="presOf" srcId="{EF3C7764-44F8-4F83-8B04-F6F3C89AE39A}" destId="{010CF344-6791-45F3-ACBB-C2051E7CBD3E}" srcOrd="0" destOrd="0" presId="urn:microsoft.com/office/officeart/2005/8/layout/vList2"/>
    <dgm:cxn modelId="{7EF5CD9B-0C2B-41C6-9F38-F63BFEAACD76}" type="presParOf" srcId="{1786B4CE-FAC4-46A6-97CA-76C2509F8C3C}" destId="{87DF56A2-646C-4CD0-95A5-ECA193D657AF}" srcOrd="0" destOrd="0" presId="urn:microsoft.com/office/officeart/2005/8/layout/vList2"/>
    <dgm:cxn modelId="{CB015B11-3220-4B9B-9161-1ADA8456AD1C}" type="presParOf" srcId="{1786B4CE-FAC4-46A6-97CA-76C2509F8C3C}" destId="{549AD8F7-395E-47C8-918E-221878E9575A}" srcOrd="1" destOrd="0" presId="urn:microsoft.com/office/officeart/2005/8/layout/vList2"/>
    <dgm:cxn modelId="{EA972003-12D8-462D-B305-E8C191ED7DAE}" type="presParOf" srcId="{1786B4CE-FAC4-46A6-97CA-76C2509F8C3C}" destId="{010CF344-6791-45F3-ACBB-C2051E7CBD3E}" srcOrd="2" destOrd="0" presId="urn:microsoft.com/office/officeart/2005/8/layout/vList2"/>
    <dgm:cxn modelId="{533EA568-F834-455D-B0F9-38DC7980C867}" type="presParOf" srcId="{1786B4CE-FAC4-46A6-97CA-76C2509F8C3C}" destId="{0C91F8CA-C154-480E-9E95-1CE8B084A9D1}" srcOrd="3" destOrd="0" presId="urn:microsoft.com/office/officeart/2005/8/layout/vList2"/>
    <dgm:cxn modelId="{DBF6EE91-47BC-4607-96A2-8408E57CDFEB}" type="presParOf" srcId="{1786B4CE-FAC4-46A6-97CA-76C2509F8C3C}" destId="{4C7EB180-5057-4445-A0ED-F9113FABD184}"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8D715352-1BE8-4B3A-AC49-660E1EC376C7}" type="doc">
      <dgm:prSet loTypeId="urn:microsoft.com/office/officeart/2005/8/layout/vList2" loCatId="list" qsTypeId="urn:microsoft.com/office/officeart/2005/8/quickstyle/3d3" qsCatId="3D" csTypeId="urn:microsoft.com/office/officeart/2005/8/colors/accent0_3" csCatId="mainScheme" phldr="1"/>
      <dgm:spPr/>
      <dgm:t>
        <a:bodyPr/>
        <a:lstStyle/>
        <a:p>
          <a:endParaRPr kumimoji="1" lang="ja-JP" altLang="en-US"/>
        </a:p>
      </dgm:t>
    </dgm:pt>
    <dgm:pt modelId="{3BF19B19-0921-425A-9FCF-FF59B69E8A90}">
      <dgm:prSet/>
      <dgm:spPr/>
      <dgm:t>
        <a:bodyPr/>
        <a:lstStyle/>
        <a:p>
          <a:r>
            <a:rPr kumimoji="1" lang="ja-JP"/>
            <a:t>保護者の思いや専門家の意見が中心になりがち。</a:t>
          </a:r>
          <a:endParaRPr lang="ja-JP"/>
        </a:p>
      </dgm:t>
    </dgm:pt>
    <dgm:pt modelId="{9408FE79-14FE-4493-9DE9-B4A5FDCC5C11}" type="parTrans" cxnId="{1E16539A-1982-49C1-9646-47340ADB2305}">
      <dgm:prSet/>
      <dgm:spPr/>
      <dgm:t>
        <a:bodyPr/>
        <a:lstStyle/>
        <a:p>
          <a:endParaRPr kumimoji="1" lang="ja-JP" altLang="en-US"/>
        </a:p>
      </dgm:t>
    </dgm:pt>
    <dgm:pt modelId="{00D1500D-FF22-43B7-BE4E-5500B9646FDB}" type="sibTrans" cxnId="{1E16539A-1982-49C1-9646-47340ADB2305}">
      <dgm:prSet/>
      <dgm:spPr/>
      <dgm:t>
        <a:bodyPr/>
        <a:lstStyle/>
        <a:p>
          <a:endParaRPr kumimoji="1" lang="ja-JP" altLang="en-US"/>
        </a:p>
      </dgm:t>
    </dgm:pt>
    <dgm:pt modelId="{18968E3C-AB0A-4D56-B54B-DB8E43E3BA56}">
      <dgm:prSet/>
      <dgm:spPr/>
      <dgm:t>
        <a:bodyPr/>
        <a:lstStyle/>
        <a:p>
          <a:r>
            <a:rPr kumimoji="1" lang="ja-JP"/>
            <a:t>通所先が決まった段階で関わりが始まりがち。</a:t>
          </a:r>
          <a:endParaRPr lang="ja-JP"/>
        </a:p>
      </dgm:t>
    </dgm:pt>
    <dgm:pt modelId="{D7CC94E9-C3EE-4D35-B023-34F6CAAB8ABD}" type="parTrans" cxnId="{9B8E8074-C647-4957-A50A-E86F6FE095EF}">
      <dgm:prSet/>
      <dgm:spPr/>
      <dgm:t>
        <a:bodyPr/>
        <a:lstStyle/>
        <a:p>
          <a:endParaRPr kumimoji="1" lang="ja-JP" altLang="en-US"/>
        </a:p>
      </dgm:t>
    </dgm:pt>
    <dgm:pt modelId="{996B46F0-4AFB-41B2-B71B-C8082ADEE3B7}" type="sibTrans" cxnId="{9B8E8074-C647-4957-A50A-E86F6FE095EF}">
      <dgm:prSet/>
      <dgm:spPr/>
      <dgm:t>
        <a:bodyPr/>
        <a:lstStyle/>
        <a:p>
          <a:endParaRPr kumimoji="1" lang="ja-JP" altLang="en-US"/>
        </a:p>
      </dgm:t>
    </dgm:pt>
    <dgm:pt modelId="{6AB0AAF0-122A-48C2-B82B-0777B6DC6AD5}">
      <dgm:prSet/>
      <dgm:spPr/>
      <dgm:t>
        <a:bodyPr/>
        <a:lstStyle/>
        <a:p>
          <a:r>
            <a:rPr kumimoji="1" lang="ja-JP" dirty="0"/>
            <a:t>初期の利用計画作成においては、「子どもの現状」が十分に把握できていないまま、結論を出してしまいがち。</a:t>
          </a:r>
          <a:endParaRPr lang="ja-JP" dirty="0"/>
        </a:p>
      </dgm:t>
    </dgm:pt>
    <dgm:pt modelId="{CE3F762A-017A-4616-A8F3-3CF542D4592F}" type="parTrans" cxnId="{89138248-5D2E-42F8-932A-2C45C8B7294D}">
      <dgm:prSet/>
      <dgm:spPr/>
      <dgm:t>
        <a:bodyPr/>
        <a:lstStyle/>
        <a:p>
          <a:endParaRPr kumimoji="1" lang="ja-JP" altLang="en-US"/>
        </a:p>
      </dgm:t>
    </dgm:pt>
    <dgm:pt modelId="{9CBBAA17-7ADC-495D-821C-3FDC25F96AA2}" type="sibTrans" cxnId="{89138248-5D2E-42F8-932A-2C45C8B7294D}">
      <dgm:prSet/>
      <dgm:spPr/>
      <dgm:t>
        <a:bodyPr/>
        <a:lstStyle/>
        <a:p>
          <a:endParaRPr kumimoji="1" lang="ja-JP" altLang="en-US"/>
        </a:p>
      </dgm:t>
    </dgm:pt>
    <dgm:pt modelId="{5BFA7A6A-2635-473C-B5F0-D25A1C837D55}">
      <dgm:prSet/>
      <dgm:spPr/>
      <dgm:t>
        <a:bodyPr/>
        <a:lstStyle/>
        <a:p>
          <a:r>
            <a:rPr kumimoji="1" lang="ja-JP"/>
            <a:t>療育を受ける、特別な支援を受けることがゴールとなりがち。</a:t>
          </a:r>
          <a:endParaRPr lang="ja-JP"/>
        </a:p>
      </dgm:t>
    </dgm:pt>
    <dgm:pt modelId="{FA9C9CD3-005E-4253-88AB-200C972B7AAD}" type="parTrans" cxnId="{2E675DDF-386D-4452-9797-2664DF31041B}">
      <dgm:prSet/>
      <dgm:spPr/>
      <dgm:t>
        <a:bodyPr/>
        <a:lstStyle/>
        <a:p>
          <a:endParaRPr kumimoji="1" lang="ja-JP" altLang="en-US"/>
        </a:p>
      </dgm:t>
    </dgm:pt>
    <dgm:pt modelId="{44ACD2AD-C537-417E-9659-FF23099FFD24}" type="sibTrans" cxnId="{2E675DDF-386D-4452-9797-2664DF31041B}">
      <dgm:prSet/>
      <dgm:spPr/>
      <dgm:t>
        <a:bodyPr/>
        <a:lstStyle/>
        <a:p>
          <a:endParaRPr kumimoji="1" lang="ja-JP" altLang="en-US"/>
        </a:p>
      </dgm:t>
    </dgm:pt>
    <dgm:pt modelId="{E6798843-F3D0-455D-BB69-D17A99B6ED77}" type="pres">
      <dgm:prSet presAssocID="{8D715352-1BE8-4B3A-AC49-660E1EC376C7}" presName="linear" presStyleCnt="0">
        <dgm:presLayoutVars>
          <dgm:animLvl val="lvl"/>
          <dgm:resizeHandles val="exact"/>
        </dgm:presLayoutVars>
      </dgm:prSet>
      <dgm:spPr/>
      <dgm:t>
        <a:bodyPr/>
        <a:lstStyle/>
        <a:p>
          <a:endParaRPr kumimoji="1" lang="ja-JP" altLang="en-US"/>
        </a:p>
      </dgm:t>
    </dgm:pt>
    <dgm:pt modelId="{733AAD05-68F4-4419-8DCC-794ABD77EC62}" type="pres">
      <dgm:prSet presAssocID="{3BF19B19-0921-425A-9FCF-FF59B69E8A90}" presName="parentText" presStyleLbl="node1" presStyleIdx="0" presStyleCnt="4">
        <dgm:presLayoutVars>
          <dgm:chMax val="0"/>
          <dgm:bulletEnabled val="1"/>
        </dgm:presLayoutVars>
      </dgm:prSet>
      <dgm:spPr/>
      <dgm:t>
        <a:bodyPr/>
        <a:lstStyle/>
        <a:p>
          <a:endParaRPr kumimoji="1" lang="ja-JP" altLang="en-US"/>
        </a:p>
      </dgm:t>
    </dgm:pt>
    <dgm:pt modelId="{66FACA80-9875-4153-AB12-7C09F0C73A69}" type="pres">
      <dgm:prSet presAssocID="{00D1500D-FF22-43B7-BE4E-5500B9646FDB}" presName="spacer" presStyleCnt="0"/>
      <dgm:spPr/>
    </dgm:pt>
    <dgm:pt modelId="{1B7CC3C2-5540-422E-854E-89E3A8554E81}" type="pres">
      <dgm:prSet presAssocID="{18968E3C-AB0A-4D56-B54B-DB8E43E3BA56}" presName="parentText" presStyleLbl="node1" presStyleIdx="1" presStyleCnt="4">
        <dgm:presLayoutVars>
          <dgm:chMax val="0"/>
          <dgm:bulletEnabled val="1"/>
        </dgm:presLayoutVars>
      </dgm:prSet>
      <dgm:spPr/>
      <dgm:t>
        <a:bodyPr/>
        <a:lstStyle/>
        <a:p>
          <a:endParaRPr kumimoji="1" lang="ja-JP" altLang="en-US"/>
        </a:p>
      </dgm:t>
    </dgm:pt>
    <dgm:pt modelId="{B791F980-D9AC-4B2E-805D-8AD14CDA856E}" type="pres">
      <dgm:prSet presAssocID="{996B46F0-4AFB-41B2-B71B-C8082ADEE3B7}" presName="spacer" presStyleCnt="0"/>
      <dgm:spPr/>
    </dgm:pt>
    <dgm:pt modelId="{B336B0E5-BB3E-47EB-A1BC-DD3540D0B335}" type="pres">
      <dgm:prSet presAssocID="{6AB0AAF0-122A-48C2-B82B-0777B6DC6AD5}" presName="parentText" presStyleLbl="node1" presStyleIdx="2" presStyleCnt="4">
        <dgm:presLayoutVars>
          <dgm:chMax val="0"/>
          <dgm:bulletEnabled val="1"/>
        </dgm:presLayoutVars>
      </dgm:prSet>
      <dgm:spPr/>
      <dgm:t>
        <a:bodyPr/>
        <a:lstStyle/>
        <a:p>
          <a:endParaRPr kumimoji="1" lang="ja-JP" altLang="en-US"/>
        </a:p>
      </dgm:t>
    </dgm:pt>
    <dgm:pt modelId="{6B63B5BD-C574-4BDF-98E6-CFADE107BD75}" type="pres">
      <dgm:prSet presAssocID="{9CBBAA17-7ADC-495D-821C-3FDC25F96AA2}" presName="spacer" presStyleCnt="0"/>
      <dgm:spPr/>
    </dgm:pt>
    <dgm:pt modelId="{475481BB-950F-41A0-9874-A3FB08A57902}" type="pres">
      <dgm:prSet presAssocID="{5BFA7A6A-2635-473C-B5F0-D25A1C837D55}" presName="parentText" presStyleLbl="node1" presStyleIdx="3" presStyleCnt="4">
        <dgm:presLayoutVars>
          <dgm:chMax val="0"/>
          <dgm:bulletEnabled val="1"/>
        </dgm:presLayoutVars>
      </dgm:prSet>
      <dgm:spPr/>
      <dgm:t>
        <a:bodyPr/>
        <a:lstStyle/>
        <a:p>
          <a:endParaRPr kumimoji="1" lang="ja-JP" altLang="en-US"/>
        </a:p>
      </dgm:t>
    </dgm:pt>
  </dgm:ptLst>
  <dgm:cxnLst>
    <dgm:cxn modelId="{9B8E8074-C647-4957-A50A-E86F6FE095EF}" srcId="{8D715352-1BE8-4B3A-AC49-660E1EC376C7}" destId="{18968E3C-AB0A-4D56-B54B-DB8E43E3BA56}" srcOrd="1" destOrd="0" parTransId="{D7CC94E9-C3EE-4D35-B023-34F6CAAB8ABD}" sibTransId="{996B46F0-4AFB-41B2-B71B-C8082ADEE3B7}"/>
    <dgm:cxn modelId="{1E16539A-1982-49C1-9646-47340ADB2305}" srcId="{8D715352-1BE8-4B3A-AC49-660E1EC376C7}" destId="{3BF19B19-0921-425A-9FCF-FF59B69E8A90}" srcOrd="0" destOrd="0" parTransId="{9408FE79-14FE-4493-9DE9-B4A5FDCC5C11}" sibTransId="{00D1500D-FF22-43B7-BE4E-5500B9646FDB}"/>
    <dgm:cxn modelId="{294FD2E3-0428-4082-8A07-66BA57E2C7C4}" type="presOf" srcId="{8D715352-1BE8-4B3A-AC49-660E1EC376C7}" destId="{E6798843-F3D0-455D-BB69-D17A99B6ED77}" srcOrd="0" destOrd="0" presId="urn:microsoft.com/office/officeart/2005/8/layout/vList2"/>
    <dgm:cxn modelId="{E372175F-5733-4A3F-A8DE-2FFE4403921A}" type="presOf" srcId="{5BFA7A6A-2635-473C-B5F0-D25A1C837D55}" destId="{475481BB-950F-41A0-9874-A3FB08A57902}" srcOrd="0" destOrd="0" presId="urn:microsoft.com/office/officeart/2005/8/layout/vList2"/>
    <dgm:cxn modelId="{D7973557-2B16-4DE9-B41E-75381828EF5D}" type="presOf" srcId="{3BF19B19-0921-425A-9FCF-FF59B69E8A90}" destId="{733AAD05-68F4-4419-8DCC-794ABD77EC62}" srcOrd="0" destOrd="0" presId="urn:microsoft.com/office/officeart/2005/8/layout/vList2"/>
    <dgm:cxn modelId="{2E675DDF-386D-4452-9797-2664DF31041B}" srcId="{8D715352-1BE8-4B3A-AC49-660E1EC376C7}" destId="{5BFA7A6A-2635-473C-B5F0-D25A1C837D55}" srcOrd="3" destOrd="0" parTransId="{FA9C9CD3-005E-4253-88AB-200C972B7AAD}" sibTransId="{44ACD2AD-C537-417E-9659-FF23099FFD24}"/>
    <dgm:cxn modelId="{89138248-5D2E-42F8-932A-2C45C8B7294D}" srcId="{8D715352-1BE8-4B3A-AC49-660E1EC376C7}" destId="{6AB0AAF0-122A-48C2-B82B-0777B6DC6AD5}" srcOrd="2" destOrd="0" parTransId="{CE3F762A-017A-4616-A8F3-3CF542D4592F}" sibTransId="{9CBBAA17-7ADC-495D-821C-3FDC25F96AA2}"/>
    <dgm:cxn modelId="{154A4486-D301-46A0-8016-1037004A479B}" type="presOf" srcId="{6AB0AAF0-122A-48C2-B82B-0777B6DC6AD5}" destId="{B336B0E5-BB3E-47EB-A1BC-DD3540D0B335}" srcOrd="0" destOrd="0" presId="urn:microsoft.com/office/officeart/2005/8/layout/vList2"/>
    <dgm:cxn modelId="{74D6BDBF-A67E-49B4-9BDB-A2AF7D1F3F26}" type="presOf" srcId="{18968E3C-AB0A-4D56-B54B-DB8E43E3BA56}" destId="{1B7CC3C2-5540-422E-854E-89E3A8554E81}" srcOrd="0" destOrd="0" presId="urn:microsoft.com/office/officeart/2005/8/layout/vList2"/>
    <dgm:cxn modelId="{6417944D-2CD4-4426-AE17-F4A6C6F8895E}" type="presParOf" srcId="{E6798843-F3D0-455D-BB69-D17A99B6ED77}" destId="{733AAD05-68F4-4419-8DCC-794ABD77EC62}" srcOrd="0" destOrd="0" presId="urn:microsoft.com/office/officeart/2005/8/layout/vList2"/>
    <dgm:cxn modelId="{F9832226-F7C1-4D5A-8240-A83267189677}" type="presParOf" srcId="{E6798843-F3D0-455D-BB69-D17A99B6ED77}" destId="{66FACA80-9875-4153-AB12-7C09F0C73A69}" srcOrd="1" destOrd="0" presId="urn:microsoft.com/office/officeart/2005/8/layout/vList2"/>
    <dgm:cxn modelId="{7D25DDA0-D6C4-46B4-9AB2-189BE6923F24}" type="presParOf" srcId="{E6798843-F3D0-455D-BB69-D17A99B6ED77}" destId="{1B7CC3C2-5540-422E-854E-89E3A8554E81}" srcOrd="2" destOrd="0" presId="urn:microsoft.com/office/officeart/2005/8/layout/vList2"/>
    <dgm:cxn modelId="{7C4A6359-763F-4679-B6E7-262A4FF2A601}" type="presParOf" srcId="{E6798843-F3D0-455D-BB69-D17A99B6ED77}" destId="{B791F980-D9AC-4B2E-805D-8AD14CDA856E}" srcOrd="3" destOrd="0" presId="urn:microsoft.com/office/officeart/2005/8/layout/vList2"/>
    <dgm:cxn modelId="{949BB3F9-B622-46F7-9F58-E6502AE429DD}" type="presParOf" srcId="{E6798843-F3D0-455D-BB69-D17A99B6ED77}" destId="{B336B0E5-BB3E-47EB-A1BC-DD3540D0B335}" srcOrd="4" destOrd="0" presId="urn:microsoft.com/office/officeart/2005/8/layout/vList2"/>
    <dgm:cxn modelId="{2B761DA3-4D4F-4A83-977A-B36ACC50ACEC}" type="presParOf" srcId="{E6798843-F3D0-455D-BB69-D17A99B6ED77}" destId="{6B63B5BD-C574-4BDF-98E6-CFADE107BD75}" srcOrd="5" destOrd="0" presId="urn:microsoft.com/office/officeart/2005/8/layout/vList2"/>
    <dgm:cxn modelId="{972F0566-09EB-4C57-9870-428B896CACB4}" type="presParOf" srcId="{E6798843-F3D0-455D-BB69-D17A99B6ED77}" destId="{475481BB-950F-41A0-9874-A3FB08A57902}"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BB68459B-16DB-412A-AB1E-A2BF745B01D8}" type="doc">
      <dgm:prSet loTypeId="urn:microsoft.com/office/officeart/2005/8/layout/vList2" loCatId="list" qsTypeId="urn:microsoft.com/office/officeart/2005/8/quickstyle/3d3" qsCatId="3D" csTypeId="urn:microsoft.com/office/officeart/2005/8/colors/accent0_3" csCatId="mainScheme"/>
      <dgm:spPr/>
      <dgm:t>
        <a:bodyPr/>
        <a:lstStyle/>
        <a:p>
          <a:endParaRPr kumimoji="1" lang="ja-JP" altLang="en-US"/>
        </a:p>
      </dgm:t>
    </dgm:pt>
    <dgm:pt modelId="{99433C8F-D462-46BA-B807-6E35A6E9EC3F}">
      <dgm:prSet/>
      <dgm:spPr/>
      <dgm:t>
        <a:bodyPr/>
        <a:lstStyle/>
        <a:p>
          <a:r>
            <a:rPr kumimoji="1" lang="ja-JP" dirty="0"/>
            <a:t>利用できるところがあれば他の選択肢をわざわざ提案していくことを避けがち。または、支援者一人が知っているところを紹介しがち。</a:t>
          </a:r>
          <a:endParaRPr lang="ja-JP" dirty="0"/>
        </a:p>
      </dgm:t>
    </dgm:pt>
    <dgm:pt modelId="{CB70C785-0D3F-4DA9-A381-8B7346F0E679}" type="parTrans" cxnId="{942E4E4D-7C74-43CC-A5FB-EEBDC78BEB6E}">
      <dgm:prSet/>
      <dgm:spPr/>
      <dgm:t>
        <a:bodyPr/>
        <a:lstStyle/>
        <a:p>
          <a:endParaRPr kumimoji="1" lang="ja-JP" altLang="en-US"/>
        </a:p>
      </dgm:t>
    </dgm:pt>
    <dgm:pt modelId="{35BAEA85-08AE-4438-AD15-3A4ACB8C88D1}" type="sibTrans" cxnId="{942E4E4D-7C74-43CC-A5FB-EEBDC78BEB6E}">
      <dgm:prSet/>
      <dgm:spPr/>
      <dgm:t>
        <a:bodyPr/>
        <a:lstStyle/>
        <a:p>
          <a:endParaRPr kumimoji="1" lang="ja-JP" altLang="en-US"/>
        </a:p>
      </dgm:t>
    </dgm:pt>
    <dgm:pt modelId="{78BA9BF2-CA5C-4143-833E-9B294D218A6C}">
      <dgm:prSet/>
      <dgm:spPr/>
      <dgm:t>
        <a:bodyPr/>
        <a:lstStyle/>
        <a:p>
          <a:r>
            <a:rPr kumimoji="1" lang="ja-JP" dirty="0"/>
            <a:t>児童期における地域のインフォーマルな資源についての情報を得るための活動をあまりしていないこと。</a:t>
          </a:r>
          <a:endParaRPr lang="ja-JP" dirty="0"/>
        </a:p>
      </dgm:t>
    </dgm:pt>
    <dgm:pt modelId="{331846C2-8173-4F1B-A510-A564E0CB452B}" type="parTrans" cxnId="{D2581021-630F-47C8-A2C6-B689C297F954}">
      <dgm:prSet/>
      <dgm:spPr/>
      <dgm:t>
        <a:bodyPr/>
        <a:lstStyle/>
        <a:p>
          <a:endParaRPr kumimoji="1" lang="ja-JP" altLang="en-US"/>
        </a:p>
      </dgm:t>
    </dgm:pt>
    <dgm:pt modelId="{73E18B2D-9CF4-4492-A827-DE9D12E0B7C1}" type="sibTrans" cxnId="{D2581021-630F-47C8-A2C6-B689C297F954}">
      <dgm:prSet/>
      <dgm:spPr/>
      <dgm:t>
        <a:bodyPr/>
        <a:lstStyle/>
        <a:p>
          <a:endParaRPr kumimoji="1" lang="ja-JP" altLang="en-US"/>
        </a:p>
      </dgm:t>
    </dgm:pt>
    <dgm:pt modelId="{0B1AA350-0ED4-4662-A174-B3B1BF94A97F}">
      <dgm:prSet/>
      <dgm:spPr/>
      <dgm:t>
        <a:bodyPr/>
        <a:lstStyle/>
        <a:p>
          <a:r>
            <a:rPr kumimoji="1" lang="ja-JP"/>
            <a:t>子どもの意思決定支援が十分ではなく、「子どものニーズ」を明確に示せないままの利用計画になっている。</a:t>
          </a:r>
          <a:endParaRPr lang="ja-JP"/>
        </a:p>
      </dgm:t>
    </dgm:pt>
    <dgm:pt modelId="{77E1B21F-9A1A-452A-B6B1-E3EE1A726457}" type="parTrans" cxnId="{DE9E8F53-CB45-46A0-82BC-D5D60524622C}">
      <dgm:prSet/>
      <dgm:spPr/>
      <dgm:t>
        <a:bodyPr/>
        <a:lstStyle/>
        <a:p>
          <a:endParaRPr kumimoji="1" lang="ja-JP" altLang="en-US"/>
        </a:p>
      </dgm:t>
    </dgm:pt>
    <dgm:pt modelId="{1DE3DA47-F89A-45FB-BA16-17698FA1363D}" type="sibTrans" cxnId="{DE9E8F53-CB45-46A0-82BC-D5D60524622C}">
      <dgm:prSet/>
      <dgm:spPr/>
      <dgm:t>
        <a:bodyPr/>
        <a:lstStyle/>
        <a:p>
          <a:endParaRPr kumimoji="1" lang="ja-JP" altLang="en-US"/>
        </a:p>
      </dgm:t>
    </dgm:pt>
    <dgm:pt modelId="{6B5190C4-B7BA-4616-A63B-CDADB420677C}" type="pres">
      <dgm:prSet presAssocID="{BB68459B-16DB-412A-AB1E-A2BF745B01D8}" presName="linear" presStyleCnt="0">
        <dgm:presLayoutVars>
          <dgm:animLvl val="lvl"/>
          <dgm:resizeHandles val="exact"/>
        </dgm:presLayoutVars>
      </dgm:prSet>
      <dgm:spPr/>
      <dgm:t>
        <a:bodyPr/>
        <a:lstStyle/>
        <a:p>
          <a:endParaRPr kumimoji="1" lang="ja-JP" altLang="en-US"/>
        </a:p>
      </dgm:t>
    </dgm:pt>
    <dgm:pt modelId="{DFB295BC-A770-4605-B219-00A570A310D7}" type="pres">
      <dgm:prSet presAssocID="{99433C8F-D462-46BA-B807-6E35A6E9EC3F}" presName="parentText" presStyleLbl="node1" presStyleIdx="0" presStyleCnt="3">
        <dgm:presLayoutVars>
          <dgm:chMax val="0"/>
          <dgm:bulletEnabled val="1"/>
        </dgm:presLayoutVars>
      </dgm:prSet>
      <dgm:spPr/>
      <dgm:t>
        <a:bodyPr/>
        <a:lstStyle/>
        <a:p>
          <a:endParaRPr kumimoji="1" lang="ja-JP" altLang="en-US"/>
        </a:p>
      </dgm:t>
    </dgm:pt>
    <dgm:pt modelId="{CA45D8B1-DF51-41F6-8E81-2A69E70DE4E0}" type="pres">
      <dgm:prSet presAssocID="{35BAEA85-08AE-4438-AD15-3A4ACB8C88D1}" presName="spacer" presStyleCnt="0"/>
      <dgm:spPr/>
    </dgm:pt>
    <dgm:pt modelId="{C729D3B2-96BF-4073-9EF4-A5B9D90CDC9B}" type="pres">
      <dgm:prSet presAssocID="{78BA9BF2-CA5C-4143-833E-9B294D218A6C}" presName="parentText" presStyleLbl="node1" presStyleIdx="1" presStyleCnt="3">
        <dgm:presLayoutVars>
          <dgm:chMax val="0"/>
          <dgm:bulletEnabled val="1"/>
        </dgm:presLayoutVars>
      </dgm:prSet>
      <dgm:spPr/>
      <dgm:t>
        <a:bodyPr/>
        <a:lstStyle/>
        <a:p>
          <a:endParaRPr kumimoji="1" lang="ja-JP" altLang="en-US"/>
        </a:p>
      </dgm:t>
    </dgm:pt>
    <dgm:pt modelId="{C075F960-1A9B-472D-9971-A4C4ED3A9D18}" type="pres">
      <dgm:prSet presAssocID="{73E18B2D-9CF4-4492-A827-DE9D12E0B7C1}" presName="spacer" presStyleCnt="0"/>
      <dgm:spPr/>
    </dgm:pt>
    <dgm:pt modelId="{F30984FE-1E1D-4893-A09B-DF169AB89051}" type="pres">
      <dgm:prSet presAssocID="{0B1AA350-0ED4-4662-A174-B3B1BF94A97F}" presName="parentText" presStyleLbl="node1" presStyleIdx="2" presStyleCnt="3">
        <dgm:presLayoutVars>
          <dgm:chMax val="0"/>
          <dgm:bulletEnabled val="1"/>
        </dgm:presLayoutVars>
      </dgm:prSet>
      <dgm:spPr/>
      <dgm:t>
        <a:bodyPr/>
        <a:lstStyle/>
        <a:p>
          <a:endParaRPr kumimoji="1" lang="ja-JP" altLang="en-US"/>
        </a:p>
      </dgm:t>
    </dgm:pt>
  </dgm:ptLst>
  <dgm:cxnLst>
    <dgm:cxn modelId="{D2581021-630F-47C8-A2C6-B689C297F954}" srcId="{BB68459B-16DB-412A-AB1E-A2BF745B01D8}" destId="{78BA9BF2-CA5C-4143-833E-9B294D218A6C}" srcOrd="1" destOrd="0" parTransId="{331846C2-8173-4F1B-A510-A564E0CB452B}" sibTransId="{73E18B2D-9CF4-4492-A827-DE9D12E0B7C1}"/>
    <dgm:cxn modelId="{2D740662-0D69-421A-8529-B5C5EFAC1427}" type="presOf" srcId="{99433C8F-D462-46BA-B807-6E35A6E9EC3F}" destId="{DFB295BC-A770-4605-B219-00A570A310D7}" srcOrd="0" destOrd="0" presId="urn:microsoft.com/office/officeart/2005/8/layout/vList2"/>
    <dgm:cxn modelId="{DE9E8F53-CB45-46A0-82BC-D5D60524622C}" srcId="{BB68459B-16DB-412A-AB1E-A2BF745B01D8}" destId="{0B1AA350-0ED4-4662-A174-B3B1BF94A97F}" srcOrd="2" destOrd="0" parTransId="{77E1B21F-9A1A-452A-B6B1-E3EE1A726457}" sibTransId="{1DE3DA47-F89A-45FB-BA16-17698FA1363D}"/>
    <dgm:cxn modelId="{28E72AA6-4886-46C8-9001-F36C46024274}" type="presOf" srcId="{BB68459B-16DB-412A-AB1E-A2BF745B01D8}" destId="{6B5190C4-B7BA-4616-A63B-CDADB420677C}" srcOrd="0" destOrd="0" presId="urn:microsoft.com/office/officeart/2005/8/layout/vList2"/>
    <dgm:cxn modelId="{EC15A7CE-A17F-4C21-AE47-3E5320051EDE}" type="presOf" srcId="{0B1AA350-0ED4-4662-A174-B3B1BF94A97F}" destId="{F30984FE-1E1D-4893-A09B-DF169AB89051}" srcOrd="0" destOrd="0" presId="urn:microsoft.com/office/officeart/2005/8/layout/vList2"/>
    <dgm:cxn modelId="{3CEF3C5F-2194-4F8C-95EB-DB753CE34E81}" type="presOf" srcId="{78BA9BF2-CA5C-4143-833E-9B294D218A6C}" destId="{C729D3B2-96BF-4073-9EF4-A5B9D90CDC9B}" srcOrd="0" destOrd="0" presId="urn:microsoft.com/office/officeart/2005/8/layout/vList2"/>
    <dgm:cxn modelId="{942E4E4D-7C74-43CC-A5FB-EEBDC78BEB6E}" srcId="{BB68459B-16DB-412A-AB1E-A2BF745B01D8}" destId="{99433C8F-D462-46BA-B807-6E35A6E9EC3F}" srcOrd="0" destOrd="0" parTransId="{CB70C785-0D3F-4DA9-A381-8B7346F0E679}" sibTransId="{35BAEA85-08AE-4438-AD15-3A4ACB8C88D1}"/>
    <dgm:cxn modelId="{B253FBA5-31B2-412C-A72B-5440D224430C}" type="presParOf" srcId="{6B5190C4-B7BA-4616-A63B-CDADB420677C}" destId="{DFB295BC-A770-4605-B219-00A570A310D7}" srcOrd="0" destOrd="0" presId="urn:microsoft.com/office/officeart/2005/8/layout/vList2"/>
    <dgm:cxn modelId="{6B331A9C-7039-4F3D-B899-2241288404E4}" type="presParOf" srcId="{6B5190C4-B7BA-4616-A63B-CDADB420677C}" destId="{CA45D8B1-DF51-41F6-8E81-2A69E70DE4E0}" srcOrd="1" destOrd="0" presId="urn:microsoft.com/office/officeart/2005/8/layout/vList2"/>
    <dgm:cxn modelId="{F50C52EE-65F7-4DEB-A6F5-78990A2E4233}" type="presParOf" srcId="{6B5190C4-B7BA-4616-A63B-CDADB420677C}" destId="{C729D3B2-96BF-4073-9EF4-A5B9D90CDC9B}" srcOrd="2" destOrd="0" presId="urn:microsoft.com/office/officeart/2005/8/layout/vList2"/>
    <dgm:cxn modelId="{6DBC55DC-30F5-47C5-919A-8FD3B4DC8F81}" type="presParOf" srcId="{6B5190C4-B7BA-4616-A63B-CDADB420677C}" destId="{C075F960-1A9B-472D-9971-A4C4ED3A9D18}" srcOrd="3" destOrd="0" presId="urn:microsoft.com/office/officeart/2005/8/layout/vList2"/>
    <dgm:cxn modelId="{3D79B094-449C-4D77-B75A-7E6EE1C09541}" type="presParOf" srcId="{6B5190C4-B7BA-4616-A63B-CDADB420677C}" destId="{F30984FE-1E1D-4893-A09B-DF169AB89051}"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900F20A4-BC25-45AD-8BAD-04643C42B0A3}"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n-US"/>
        </a:p>
      </dgm:t>
    </dgm:pt>
    <dgm:pt modelId="{1A0ECFE3-024A-428D-8B63-A3D56A2953A3}">
      <dgm:prSet custT="1"/>
      <dgm:spPr>
        <a:solidFill>
          <a:srgbClr val="3C8284"/>
        </a:solidFill>
      </dgm:spPr>
      <dgm:t>
        <a:bodyPr/>
        <a:lstStyle/>
        <a:p>
          <a:r>
            <a:rPr lang="ja-JP" altLang="en-US" sz="2400" b="0" u="none" dirty="0"/>
            <a:t>児童発達支援管理責任者が取り組んでいくべき地域連携とは？</a:t>
          </a:r>
          <a:endParaRPr lang="en-US" sz="2400" b="0" u="none" dirty="0"/>
        </a:p>
      </dgm:t>
    </dgm:pt>
    <dgm:pt modelId="{5CBFE9F5-5E00-4C0F-A25A-11C318345046}" type="parTrans" cxnId="{F00F7359-54C6-4EF7-B964-EC6E9D301485}">
      <dgm:prSet/>
      <dgm:spPr/>
      <dgm:t>
        <a:bodyPr/>
        <a:lstStyle/>
        <a:p>
          <a:endParaRPr lang="en-US"/>
        </a:p>
      </dgm:t>
    </dgm:pt>
    <dgm:pt modelId="{650CCEB4-532D-4636-988A-05DC9D65B231}" type="sibTrans" cxnId="{F00F7359-54C6-4EF7-B964-EC6E9D301485}">
      <dgm:prSet/>
      <dgm:spPr/>
      <dgm:t>
        <a:bodyPr/>
        <a:lstStyle/>
        <a:p>
          <a:endParaRPr lang="en-US"/>
        </a:p>
      </dgm:t>
    </dgm:pt>
    <dgm:pt modelId="{EF3C7764-44F8-4F83-8B04-F6F3C89AE39A}">
      <dgm:prSet custT="1"/>
      <dgm:spPr>
        <a:solidFill>
          <a:schemeClr val="accent6">
            <a:lumMod val="50000"/>
          </a:schemeClr>
        </a:solidFill>
      </dgm:spPr>
      <dgm:t>
        <a:bodyPr/>
        <a:lstStyle/>
        <a:p>
          <a:r>
            <a:rPr lang="ja-JP" altLang="en-US" sz="2400" b="0" u="none" dirty="0"/>
            <a:t>各都道府県における児童発達支援管理責任者の（自立支援）協議会への参加状況とその活動内容についての現状把握。</a:t>
          </a:r>
          <a:endParaRPr lang="en-US" sz="2400" b="0" u="none" dirty="0"/>
        </a:p>
      </dgm:t>
    </dgm:pt>
    <dgm:pt modelId="{A2753F14-6D5F-4E3E-96DB-8AFEB02C79D1}" type="parTrans" cxnId="{46F0C3CF-3058-47D7-AF5E-5EDFA7AD0764}">
      <dgm:prSet/>
      <dgm:spPr/>
      <dgm:t>
        <a:bodyPr/>
        <a:lstStyle/>
        <a:p>
          <a:endParaRPr lang="en-US"/>
        </a:p>
      </dgm:t>
    </dgm:pt>
    <dgm:pt modelId="{A55FCCA4-565C-4668-A616-ADE512A677D5}" type="sibTrans" cxnId="{46F0C3CF-3058-47D7-AF5E-5EDFA7AD0764}">
      <dgm:prSet/>
      <dgm:spPr/>
      <dgm:t>
        <a:bodyPr/>
        <a:lstStyle/>
        <a:p>
          <a:endParaRPr lang="en-US"/>
        </a:p>
      </dgm:t>
    </dgm:pt>
    <dgm:pt modelId="{7C199E4C-8B35-472C-A040-32D974503682}">
      <dgm:prSet custT="1"/>
      <dgm:spPr>
        <a:solidFill>
          <a:srgbClr val="3C8284"/>
        </a:solidFill>
      </dgm:spPr>
      <dgm:t>
        <a:bodyPr/>
        <a:lstStyle/>
        <a:p>
          <a:r>
            <a:rPr lang="ja-JP" altLang="en-US" sz="2400" b="0" u="none" dirty="0"/>
            <a:t>児童発達支援管理責任者の地域連携の現状に関する課題</a:t>
          </a:r>
          <a:endParaRPr lang="en-US" sz="1800" dirty="0"/>
        </a:p>
      </dgm:t>
    </dgm:pt>
    <dgm:pt modelId="{4CA5326B-D47E-46A1-B468-C881548B97A3}" type="parTrans" cxnId="{F7181604-655E-4976-BC55-86544640DDF3}">
      <dgm:prSet/>
      <dgm:spPr/>
      <dgm:t>
        <a:bodyPr/>
        <a:lstStyle/>
        <a:p>
          <a:endParaRPr lang="en-US"/>
        </a:p>
      </dgm:t>
    </dgm:pt>
    <dgm:pt modelId="{FE8F0E01-CBF6-4B79-9505-0FA3534593E2}" type="sibTrans" cxnId="{F7181604-655E-4976-BC55-86544640DDF3}">
      <dgm:prSet/>
      <dgm:spPr/>
      <dgm:t>
        <a:bodyPr/>
        <a:lstStyle/>
        <a:p>
          <a:endParaRPr lang="en-US"/>
        </a:p>
      </dgm:t>
    </dgm:pt>
    <dgm:pt modelId="{6A7233A9-DD86-4AE6-A714-1B1883A4BFF4}" type="pres">
      <dgm:prSet presAssocID="{900F20A4-BC25-45AD-8BAD-04643C42B0A3}" presName="linear" presStyleCnt="0">
        <dgm:presLayoutVars>
          <dgm:animLvl val="lvl"/>
          <dgm:resizeHandles val="exact"/>
        </dgm:presLayoutVars>
      </dgm:prSet>
      <dgm:spPr/>
      <dgm:t>
        <a:bodyPr/>
        <a:lstStyle/>
        <a:p>
          <a:endParaRPr kumimoji="1" lang="ja-JP" altLang="en-US"/>
        </a:p>
      </dgm:t>
    </dgm:pt>
    <dgm:pt modelId="{49723E21-9B85-4CFF-A095-ACE3BF22E89D}" type="pres">
      <dgm:prSet presAssocID="{1A0ECFE3-024A-428D-8B63-A3D56A2953A3}" presName="parentText" presStyleLbl="node1" presStyleIdx="0" presStyleCnt="3">
        <dgm:presLayoutVars>
          <dgm:chMax val="0"/>
          <dgm:bulletEnabled val="1"/>
        </dgm:presLayoutVars>
      </dgm:prSet>
      <dgm:spPr/>
      <dgm:t>
        <a:bodyPr/>
        <a:lstStyle/>
        <a:p>
          <a:endParaRPr kumimoji="1" lang="ja-JP" altLang="en-US"/>
        </a:p>
      </dgm:t>
    </dgm:pt>
    <dgm:pt modelId="{24281DC5-3807-4F21-84A6-C012A5449E02}" type="pres">
      <dgm:prSet presAssocID="{650CCEB4-532D-4636-988A-05DC9D65B231}" presName="spacer" presStyleCnt="0"/>
      <dgm:spPr/>
    </dgm:pt>
    <dgm:pt modelId="{DBC15649-C488-458E-A72E-834975429D62}" type="pres">
      <dgm:prSet presAssocID="{EF3C7764-44F8-4F83-8B04-F6F3C89AE39A}" presName="parentText" presStyleLbl="node1" presStyleIdx="1" presStyleCnt="3">
        <dgm:presLayoutVars>
          <dgm:chMax val="0"/>
          <dgm:bulletEnabled val="1"/>
        </dgm:presLayoutVars>
      </dgm:prSet>
      <dgm:spPr/>
      <dgm:t>
        <a:bodyPr/>
        <a:lstStyle/>
        <a:p>
          <a:endParaRPr kumimoji="1" lang="ja-JP" altLang="en-US"/>
        </a:p>
      </dgm:t>
    </dgm:pt>
    <dgm:pt modelId="{46A9CAC2-202A-4B76-84D3-046B9298823E}" type="pres">
      <dgm:prSet presAssocID="{A55FCCA4-565C-4668-A616-ADE512A677D5}" presName="spacer" presStyleCnt="0"/>
      <dgm:spPr/>
    </dgm:pt>
    <dgm:pt modelId="{0222DE56-0C2C-45DE-84C1-BC65AFDBEF20}" type="pres">
      <dgm:prSet presAssocID="{7C199E4C-8B35-472C-A040-32D974503682}" presName="parentText" presStyleLbl="node1" presStyleIdx="2" presStyleCnt="3">
        <dgm:presLayoutVars>
          <dgm:chMax val="0"/>
          <dgm:bulletEnabled val="1"/>
        </dgm:presLayoutVars>
      </dgm:prSet>
      <dgm:spPr/>
      <dgm:t>
        <a:bodyPr/>
        <a:lstStyle/>
        <a:p>
          <a:endParaRPr kumimoji="1" lang="ja-JP" altLang="en-US"/>
        </a:p>
      </dgm:t>
    </dgm:pt>
  </dgm:ptLst>
  <dgm:cxnLst>
    <dgm:cxn modelId="{E3D6C530-E7E2-45D4-B745-115D75CC28F7}" type="presOf" srcId="{7C199E4C-8B35-472C-A040-32D974503682}" destId="{0222DE56-0C2C-45DE-84C1-BC65AFDBEF20}" srcOrd="0" destOrd="0" presId="urn:microsoft.com/office/officeart/2005/8/layout/vList2"/>
    <dgm:cxn modelId="{F00F7359-54C6-4EF7-B964-EC6E9D301485}" srcId="{900F20A4-BC25-45AD-8BAD-04643C42B0A3}" destId="{1A0ECFE3-024A-428D-8B63-A3D56A2953A3}" srcOrd="0" destOrd="0" parTransId="{5CBFE9F5-5E00-4C0F-A25A-11C318345046}" sibTransId="{650CCEB4-532D-4636-988A-05DC9D65B231}"/>
    <dgm:cxn modelId="{8A9BB07B-FDBF-44F9-AAD3-B92919A3569E}" type="presOf" srcId="{900F20A4-BC25-45AD-8BAD-04643C42B0A3}" destId="{6A7233A9-DD86-4AE6-A714-1B1883A4BFF4}" srcOrd="0" destOrd="0" presId="urn:microsoft.com/office/officeart/2005/8/layout/vList2"/>
    <dgm:cxn modelId="{F7181604-655E-4976-BC55-86544640DDF3}" srcId="{900F20A4-BC25-45AD-8BAD-04643C42B0A3}" destId="{7C199E4C-8B35-472C-A040-32D974503682}" srcOrd="2" destOrd="0" parTransId="{4CA5326B-D47E-46A1-B468-C881548B97A3}" sibTransId="{FE8F0E01-CBF6-4B79-9505-0FA3534593E2}"/>
    <dgm:cxn modelId="{FEB0DF5D-A953-4E0B-AA2A-E7DC13594839}" type="presOf" srcId="{EF3C7764-44F8-4F83-8B04-F6F3C89AE39A}" destId="{DBC15649-C488-458E-A72E-834975429D62}" srcOrd="0" destOrd="0" presId="urn:microsoft.com/office/officeart/2005/8/layout/vList2"/>
    <dgm:cxn modelId="{46F0C3CF-3058-47D7-AF5E-5EDFA7AD0764}" srcId="{900F20A4-BC25-45AD-8BAD-04643C42B0A3}" destId="{EF3C7764-44F8-4F83-8B04-F6F3C89AE39A}" srcOrd="1" destOrd="0" parTransId="{A2753F14-6D5F-4E3E-96DB-8AFEB02C79D1}" sibTransId="{A55FCCA4-565C-4668-A616-ADE512A677D5}"/>
    <dgm:cxn modelId="{A19332DB-482A-4614-81C5-2BFA2A6E31D6}" type="presOf" srcId="{1A0ECFE3-024A-428D-8B63-A3D56A2953A3}" destId="{49723E21-9B85-4CFF-A095-ACE3BF22E89D}" srcOrd="0" destOrd="0" presId="urn:microsoft.com/office/officeart/2005/8/layout/vList2"/>
    <dgm:cxn modelId="{0EFC94C5-2E7D-4755-B388-0BFD58ABED25}" type="presParOf" srcId="{6A7233A9-DD86-4AE6-A714-1B1883A4BFF4}" destId="{49723E21-9B85-4CFF-A095-ACE3BF22E89D}" srcOrd="0" destOrd="0" presId="urn:microsoft.com/office/officeart/2005/8/layout/vList2"/>
    <dgm:cxn modelId="{47BBDB7D-1675-4652-9CCF-CF3ACDEA4B9A}" type="presParOf" srcId="{6A7233A9-DD86-4AE6-A714-1B1883A4BFF4}" destId="{24281DC5-3807-4F21-84A6-C012A5449E02}" srcOrd="1" destOrd="0" presId="urn:microsoft.com/office/officeart/2005/8/layout/vList2"/>
    <dgm:cxn modelId="{9A830F57-24E6-40B4-91A9-546DD59EDBE2}" type="presParOf" srcId="{6A7233A9-DD86-4AE6-A714-1B1883A4BFF4}" destId="{DBC15649-C488-458E-A72E-834975429D62}" srcOrd="2" destOrd="0" presId="urn:microsoft.com/office/officeart/2005/8/layout/vList2"/>
    <dgm:cxn modelId="{01477104-B935-4B2C-9FAD-24EE98372C8D}" type="presParOf" srcId="{6A7233A9-DD86-4AE6-A714-1B1883A4BFF4}" destId="{46A9CAC2-202A-4B76-84D3-046B9298823E}" srcOrd="3" destOrd="0" presId="urn:microsoft.com/office/officeart/2005/8/layout/vList2"/>
    <dgm:cxn modelId="{D63748FE-7A0E-4048-96A1-63A659B70426}" type="presParOf" srcId="{6A7233A9-DD86-4AE6-A714-1B1883A4BFF4}" destId="{0222DE56-0C2C-45DE-84C1-BC65AFDBEF20}"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523CCCA3-0BCC-470E-A2E9-4A1C7DE45317}"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4C6D70D3-BD4A-4DC0-94DE-13E267298F7A}">
      <dgm:prSet/>
      <dgm:spPr/>
      <dgm:t>
        <a:bodyPr/>
        <a:lstStyle/>
        <a:p>
          <a:r>
            <a:rPr lang="ja-JP"/>
            <a:t>全ての子どもが共に成長できるようにしていくこと</a:t>
          </a:r>
          <a:endParaRPr lang="en-US"/>
        </a:p>
      </dgm:t>
    </dgm:pt>
    <dgm:pt modelId="{44A0B587-EC74-41A7-9D2D-166901AA7C83}" type="parTrans" cxnId="{6721DD0A-15F7-457B-9CA3-425249FEA2DE}">
      <dgm:prSet/>
      <dgm:spPr/>
      <dgm:t>
        <a:bodyPr/>
        <a:lstStyle/>
        <a:p>
          <a:endParaRPr lang="en-US"/>
        </a:p>
      </dgm:t>
    </dgm:pt>
    <dgm:pt modelId="{016BED55-9081-4042-97FC-B35DC73A0F7F}" type="sibTrans" cxnId="{6721DD0A-15F7-457B-9CA3-425249FEA2DE}">
      <dgm:prSet/>
      <dgm:spPr/>
      <dgm:t>
        <a:bodyPr/>
        <a:lstStyle/>
        <a:p>
          <a:endParaRPr lang="en-US"/>
        </a:p>
      </dgm:t>
    </dgm:pt>
    <dgm:pt modelId="{E4DA8F9D-7658-4B6D-A4B5-1394EE331AB1}">
      <dgm:prSet/>
      <dgm:spPr/>
      <dgm:t>
        <a:bodyPr/>
        <a:lstStyle/>
        <a:p>
          <a:r>
            <a:rPr lang="ja-JP" b="1" dirty="0"/>
            <a:t>同年代の子どもとの仲間作り</a:t>
          </a:r>
          <a:r>
            <a:rPr lang="ja-JP" dirty="0"/>
            <a:t>を図っていくこと</a:t>
          </a:r>
          <a:endParaRPr lang="en-US" dirty="0"/>
        </a:p>
      </dgm:t>
    </dgm:pt>
    <dgm:pt modelId="{D8AB4A09-1251-4894-A4CA-DAF3916CA1AD}" type="parTrans" cxnId="{6C84F271-A4F6-45C1-B069-0A8BAA401ED7}">
      <dgm:prSet/>
      <dgm:spPr/>
      <dgm:t>
        <a:bodyPr/>
        <a:lstStyle/>
        <a:p>
          <a:endParaRPr lang="en-US"/>
        </a:p>
      </dgm:t>
    </dgm:pt>
    <dgm:pt modelId="{5FC0AD31-7635-4808-90CA-716295A5140C}" type="sibTrans" cxnId="{6C84F271-A4F6-45C1-B069-0A8BAA401ED7}">
      <dgm:prSet/>
      <dgm:spPr/>
      <dgm:t>
        <a:bodyPr/>
        <a:lstStyle/>
        <a:p>
          <a:endParaRPr lang="en-US"/>
        </a:p>
      </dgm:t>
    </dgm:pt>
    <dgm:pt modelId="{26797D75-E737-44EB-9068-3319DDCA0426}">
      <dgm:prSet/>
      <dgm:spPr/>
      <dgm:t>
        <a:bodyPr/>
        <a:lstStyle/>
        <a:p>
          <a:r>
            <a:rPr lang="ja-JP"/>
            <a:t>子どもを育てる家族への支援を丁寧に行なうこと</a:t>
          </a:r>
          <a:endParaRPr lang="en-US"/>
        </a:p>
      </dgm:t>
    </dgm:pt>
    <dgm:pt modelId="{C274859A-0845-4F25-A55B-FC7AD5434160}" type="parTrans" cxnId="{44FA2ADE-0D85-479C-A578-41244C92DF68}">
      <dgm:prSet/>
      <dgm:spPr/>
      <dgm:t>
        <a:bodyPr/>
        <a:lstStyle/>
        <a:p>
          <a:endParaRPr lang="en-US"/>
        </a:p>
      </dgm:t>
    </dgm:pt>
    <dgm:pt modelId="{9EB251A3-AD90-4C29-A957-025AF3158D59}" type="sibTrans" cxnId="{44FA2ADE-0D85-479C-A578-41244C92DF68}">
      <dgm:prSet/>
      <dgm:spPr/>
      <dgm:t>
        <a:bodyPr/>
        <a:lstStyle/>
        <a:p>
          <a:endParaRPr lang="en-US"/>
        </a:p>
      </dgm:t>
    </dgm:pt>
    <dgm:pt modelId="{718DEFF1-62AB-43DC-80AA-25F1F644ACAB}">
      <dgm:prSet/>
      <dgm:spPr/>
      <dgm:t>
        <a:bodyPr/>
        <a:lstStyle/>
        <a:p>
          <a:r>
            <a:rPr lang="ja-JP"/>
            <a:t>子育て支援における育ちの場において、障害のある子どもの支援に協力できるような体制づくりを進めていくこと</a:t>
          </a:r>
          <a:endParaRPr lang="en-US"/>
        </a:p>
      </dgm:t>
    </dgm:pt>
    <dgm:pt modelId="{8FC11952-C1D6-47D7-A8F8-1407E1ECD18A}" type="parTrans" cxnId="{D0171893-5CB4-4C86-8596-124C62474B25}">
      <dgm:prSet/>
      <dgm:spPr/>
      <dgm:t>
        <a:bodyPr/>
        <a:lstStyle/>
        <a:p>
          <a:endParaRPr lang="en-US"/>
        </a:p>
      </dgm:t>
    </dgm:pt>
    <dgm:pt modelId="{5AD42656-C637-4A3A-AED4-8A50D2FD6FD3}" type="sibTrans" cxnId="{D0171893-5CB4-4C86-8596-124C62474B25}">
      <dgm:prSet/>
      <dgm:spPr/>
      <dgm:t>
        <a:bodyPr/>
        <a:lstStyle/>
        <a:p>
          <a:endParaRPr lang="en-US"/>
        </a:p>
      </dgm:t>
    </dgm:pt>
    <dgm:pt modelId="{81E6D786-8B9F-42E9-9980-42B8DFA4188E}">
      <dgm:prSet/>
      <dgm:spPr/>
      <dgm:t>
        <a:bodyPr/>
        <a:lstStyle/>
        <a:p>
          <a:r>
            <a:rPr lang="ja-JP"/>
            <a:t>切れ目の無い一貫した支援を提供する体制の構築を図ること</a:t>
          </a:r>
          <a:endParaRPr lang="en-US"/>
        </a:p>
      </dgm:t>
    </dgm:pt>
    <dgm:pt modelId="{FB2CCC8E-4016-4B5A-B3EE-DE6B04A9E7B7}" type="parTrans" cxnId="{E9287176-4084-46CC-885A-55EEB4AA8A4C}">
      <dgm:prSet/>
      <dgm:spPr/>
      <dgm:t>
        <a:bodyPr/>
        <a:lstStyle/>
        <a:p>
          <a:endParaRPr lang="en-US"/>
        </a:p>
      </dgm:t>
    </dgm:pt>
    <dgm:pt modelId="{E866C7A0-A339-48FC-A53E-87692D3C00B5}" type="sibTrans" cxnId="{E9287176-4084-46CC-885A-55EEB4AA8A4C}">
      <dgm:prSet/>
      <dgm:spPr/>
      <dgm:t>
        <a:bodyPr/>
        <a:lstStyle/>
        <a:p>
          <a:endParaRPr lang="en-US"/>
        </a:p>
      </dgm:t>
    </dgm:pt>
    <dgm:pt modelId="{4DEDACB6-66DE-479D-B0EA-66213A14803F}" type="pres">
      <dgm:prSet presAssocID="{523CCCA3-0BCC-470E-A2E9-4A1C7DE45317}" presName="vert0" presStyleCnt="0">
        <dgm:presLayoutVars>
          <dgm:dir/>
          <dgm:animOne val="branch"/>
          <dgm:animLvl val="lvl"/>
        </dgm:presLayoutVars>
      </dgm:prSet>
      <dgm:spPr/>
      <dgm:t>
        <a:bodyPr/>
        <a:lstStyle/>
        <a:p>
          <a:endParaRPr kumimoji="1" lang="ja-JP" altLang="en-US"/>
        </a:p>
      </dgm:t>
    </dgm:pt>
    <dgm:pt modelId="{0C4F9324-1A97-476E-A135-D953C4B46569}" type="pres">
      <dgm:prSet presAssocID="{4C6D70D3-BD4A-4DC0-94DE-13E267298F7A}" presName="thickLine" presStyleLbl="alignNode1" presStyleIdx="0" presStyleCnt="5"/>
      <dgm:spPr/>
    </dgm:pt>
    <dgm:pt modelId="{5DAE039D-CE29-4AA4-B215-61FBAADC82E1}" type="pres">
      <dgm:prSet presAssocID="{4C6D70D3-BD4A-4DC0-94DE-13E267298F7A}" presName="horz1" presStyleCnt="0"/>
      <dgm:spPr/>
    </dgm:pt>
    <dgm:pt modelId="{BE9D4BBB-2896-44C2-9A28-CD51FF56CB04}" type="pres">
      <dgm:prSet presAssocID="{4C6D70D3-BD4A-4DC0-94DE-13E267298F7A}" presName="tx1" presStyleLbl="revTx" presStyleIdx="0" presStyleCnt="5"/>
      <dgm:spPr/>
      <dgm:t>
        <a:bodyPr/>
        <a:lstStyle/>
        <a:p>
          <a:endParaRPr kumimoji="1" lang="ja-JP" altLang="en-US"/>
        </a:p>
      </dgm:t>
    </dgm:pt>
    <dgm:pt modelId="{066C5A24-9BA3-4C63-B7F9-12D081158D60}" type="pres">
      <dgm:prSet presAssocID="{4C6D70D3-BD4A-4DC0-94DE-13E267298F7A}" presName="vert1" presStyleCnt="0"/>
      <dgm:spPr/>
    </dgm:pt>
    <dgm:pt modelId="{087CA926-5EEF-4359-B356-FCCA4F231077}" type="pres">
      <dgm:prSet presAssocID="{E4DA8F9D-7658-4B6D-A4B5-1394EE331AB1}" presName="thickLine" presStyleLbl="alignNode1" presStyleIdx="1" presStyleCnt="5"/>
      <dgm:spPr/>
    </dgm:pt>
    <dgm:pt modelId="{0B9CD0AA-E047-4C66-AF4D-7217266C3BAE}" type="pres">
      <dgm:prSet presAssocID="{E4DA8F9D-7658-4B6D-A4B5-1394EE331AB1}" presName="horz1" presStyleCnt="0"/>
      <dgm:spPr/>
    </dgm:pt>
    <dgm:pt modelId="{D647A154-8B31-4F3D-BC76-32C41D0524B9}" type="pres">
      <dgm:prSet presAssocID="{E4DA8F9D-7658-4B6D-A4B5-1394EE331AB1}" presName="tx1" presStyleLbl="revTx" presStyleIdx="1" presStyleCnt="5"/>
      <dgm:spPr/>
      <dgm:t>
        <a:bodyPr/>
        <a:lstStyle/>
        <a:p>
          <a:endParaRPr kumimoji="1" lang="ja-JP" altLang="en-US"/>
        </a:p>
      </dgm:t>
    </dgm:pt>
    <dgm:pt modelId="{AFCC4A9F-39D8-4A2F-81DE-069D3573427A}" type="pres">
      <dgm:prSet presAssocID="{E4DA8F9D-7658-4B6D-A4B5-1394EE331AB1}" presName="vert1" presStyleCnt="0"/>
      <dgm:spPr/>
    </dgm:pt>
    <dgm:pt modelId="{0F1F36AB-3D86-4B04-B99E-9D860BF0B673}" type="pres">
      <dgm:prSet presAssocID="{26797D75-E737-44EB-9068-3319DDCA0426}" presName="thickLine" presStyleLbl="alignNode1" presStyleIdx="2" presStyleCnt="5"/>
      <dgm:spPr/>
    </dgm:pt>
    <dgm:pt modelId="{9BC82A90-6283-4139-B588-CF0CD42FEE42}" type="pres">
      <dgm:prSet presAssocID="{26797D75-E737-44EB-9068-3319DDCA0426}" presName="horz1" presStyleCnt="0"/>
      <dgm:spPr/>
    </dgm:pt>
    <dgm:pt modelId="{55B083BC-C70B-4A7F-97F7-BB17453E1CB7}" type="pres">
      <dgm:prSet presAssocID="{26797D75-E737-44EB-9068-3319DDCA0426}" presName="tx1" presStyleLbl="revTx" presStyleIdx="2" presStyleCnt="5"/>
      <dgm:spPr/>
      <dgm:t>
        <a:bodyPr/>
        <a:lstStyle/>
        <a:p>
          <a:endParaRPr kumimoji="1" lang="ja-JP" altLang="en-US"/>
        </a:p>
      </dgm:t>
    </dgm:pt>
    <dgm:pt modelId="{59C3C34F-C078-415F-A2E3-FF0AD0AB1A35}" type="pres">
      <dgm:prSet presAssocID="{26797D75-E737-44EB-9068-3319DDCA0426}" presName="vert1" presStyleCnt="0"/>
      <dgm:spPr/>
    </dgm:pt>
    <dgm:pt modelId="{8BE5F474-8836-48B7-804A-80031140918D}" type="pres">
      <dgm:prSet presAssocID="{718DEFF1-62AB-43DC-80AA-25F1F644ACAB}" presName="thickLine" presStyleLbl="alignNode1" presStyleIdx="3" presStyleCnt="5"/>
      <dgm:spPr/>
    </dgm:pt>
    <dgm:pt modelId="{C3BABAA1-0377-44EF-AA41-0A2ADD39CA0C}" type="pres">
      <dgm:prSet presAssocID="{718DEFF1-62AB-43DC-80AA-25F1F644ACAB}" presName="horz1" presStyleCnt="0"/>
      <dgm:spPr/>
    </dgm:pt>
    <dgm:pt modelId="{B70BE6E1-199F-45E5-9228-0AD5A5C83AD8}" type="pres">
      <dgm:prSet presAssocID="{718DEFF1-62AB-43DC-80AA-25F1F644ACAB}" presName="tx1" presStyleLbl="revTx" presStyleIdx="3" presStyleCnt="5"/>
      <dgm:spPr/>
      <dgm:t>
        <a:bodyPr/>
        <a:lstStyle/>
        <a:p>
          <a:endParaRPr kumimoji="1" lang="ja-JP" altLang="en-US"/>
        </a:p>
      </dgm:t>
    </dgm:pt>
    <dgm:pt modelId="{F2145F62-9F14-43D9-8903-46E1056A6542}" type="pres">
      <dgm:prSet presAssocID="{718DEFF1-62AB-43DC-80AA-25F1F644ACAB}" presName="vert1" presStyleCnt="0"/>
      <dgm:spPr/>
    </dgm:pt>
    <dgm:pt modelId="{5CA777EF-5E95-4429-8BDA-615A98ED9F5C}" type="pres">
      <dgm:prSet presAssocID="{81E6D786-8B9F-42E9-9980-42B8DFA4188E}" presName="thickLine" presStyleLbl="alignNode1" presStyleIdx="4" presStyleCnt="5"/>
      <dgm:spPr/>
    </dgm:pt>
    <dgm:pt modelId="{EB086807-35D9-494A-9B6B-F36BCE34792E}" type="pres">
      <dgm:prSet presAssocID="{81E6D786-8B9F-42E9-9980-42B8DFA4188E}" presName="horz1" presStyleCnt="0"/>
      <dgm:spPr/>
    </dgm:pt>
    <dgm:pt modelId="{F5750DC8-6BEE-4DBB-8C9E-039C7844502B}" type="pres">
      <dgm:prSet presAssocID="{81E6D786-8B9F-42E9-9980-42B8DFA4188E}" presName="tx1" presStyleLbl="revTx" presStyleIdx="4" presStyleCnt="5"/>
      <dgm:spPr/>
      <dgm:t>
        <a:bodyPr/>
        <a:lstStyle/>
        <a:p>
          <a:endParaRPr kumimoji="1" lang="ja-JP" altLang="en-US"/>
        </a:p>
      </dgm:t>
    </dgm:pt>
    <dgm:pt modelId="{3E7D733B-2A1D-4D4B-AA64-909400EC5ED2}" type="pres">
      <dgm:prSet presAssocID="{81E6D786-8B9F-42E9-9980-42B8DFA4188E}" presName="vert1" presStyleCnt="0"/>
      <dgm:spPr/>
    </dgm:pt>
  </dgm:ptLst>
  <dgm:cxnLst>
    <dgm:cxn modelId="{7E2970D5-5FE8-4FD1-878E-804886F37CBC}" type="presOf" srcId="{523CCCA3-0BCC-470E-A2E9-4A1C7DE45317}" destId="{4DEDACB6-66DE-479D-B0EA-66213A14803F}" srcOrd="0" destOrd="0" presId="urn:microsoft.com/office/officeart/2008/layout/LinedList"/>
    <dgm:cxn modelId="{90C37DC5-4235-45C3-9E7A-ED912426FE26}" type="presOf" srcId="{E4DA8F9D-7658-4B6D-A4B5-1394EE331AB1}" destId="{D647A154-8B31-4F3D-BC76-32C41D0524B9}" srcOrd="0" destOrd="0" presId="urn:microsoft.com/office/officeart/2008/layout/LinedList"/>
    <dgm:cxn modelId="{F4435B97-6E97-416D-8A2E-034C5A661215}" type="presOf" srcId="{26797D75-E737-44EB-9068-3319DDCA0426}" destId="{55B083BC-C70B-4A7F-97F7-BB17453E1CB7}" srcOrd="0" destOrd="0" presId="urn:microsoft.com/office/officeart/2008/layout/LinedList"/>
    <dgm:cxn modelId="{F2F5A9E3-D2F7-4C8A-A67B-315DF2F77344}" type="presOf" srcId="{4C6D70D3-BD4A-4DC0-94DE-13E267298F7A}" destId="{BE9D4BBB-2896-44C2-9A28-CD51FF56CB04}" srcOrd="0" destOrd="0" presId="urn:microsoft.com/office/officeart/2008/layout/LinedList"/>
    <dgm:cxn modelId="{6C84F271-A4F6-45C1-B069-0A8BAA401ED7}" srcId="{523CCCA3-0BCC-470E-A2E9-4A1C7DE45317}" destId="{E4DA8F9D-7658-4B6D-A4B5-1394EE331AB1}" srcOrd="1" destOrd="0" parTransId="{D8AB4A09-1251-4894-A4CA-DAF3916CA1AD}" sibTransId="{5FC0AD31-7635-4808-90CA-716295A5140C}"/>
    <dgm:cxn modelId="{9D4D12C2-307A-42AA-8EAB-B846BBAC5E5C}" type="presOf" srcId="{718DEFF1-62AB-43DC-80AA-25F1F644ACAB}" destId="{B70BE6E1-199F-45E5-9228-0AD5A5C83AD8}" srcOrd="0" destOrd="0" presId="urn:microsoft.com/office/officeart/2008/layout/LinedList"/>
    <dgm:cxn modelId="{2EF94E1D-5CD8-45D9-B93A-67A9762B933B}" type="presOf" srcId="{81E6D786-8B9F-42E9-9980-42B8DFA4188E}" destId="{F5750DC8-6BEE-4DBB-8C9E-039C7844502B}" srcOrd="0" destOrd="0" presId="urn:microsoft.com/office/officeart/2008/layout/LinedList"/>
    <dgm:cxn modelId="{D0171893-5CB4-4C86-8596-124C62474B25}" srcId="{523CCCA3-0BCC-470E-A2E9-4A1C7DE45317}" destId="{718DEFF1-62AB-43DC-80AA-25F1F644ACAB}" srcOrd="3" destOrd="0" parTransId="{8FC11952-C1D6-47D7-A8F8-1407E1ECD18A}" sibTransId="{5AD42656-C637-4A3A-AED4-8A50D2FD6FD3}"/>
    <dgm:cxn modelId="{44FA2ADE-0D85-479C-A578-41244C92DF68}" srcId="{523CCCA3-0BCC-470E-A2E9-4A1C7DE45317}" destId="{26797D75-E737-44EB-9068-3319DDCA0426}" srcOrd="2" destOrd="0" parTransId="{C274859A-0845-4F25-A55B-FC7AD5434160}" sibTransId="{9EB251A3-AD90-4C29-A957-025AF3158D59}"/>
    <dgm:cxn modelId="{6721DD0A-15F7-457B-9CA3-425249FEA2DE}" srcId="{523CCCA3-0BCC-470E-A2E9-4A1C7DE45317}" destId="{4C6D70D3-BD4A-4DC0-94DE-13E267298F7A}" srcOrd="0" destOrd="0" parTransId="{44A0B587-EC74-41A7-9D2D-166901AA7C83}" sibTransId="{016BED55-9081-4042-97FC-B35DC73A0F7F}"/>
    <dgm:cxn modelId="{E9287176-4084-46CC-885A-55EEB4AA8A4C}" srcId="{523CCCA3-0BCC-470E-A2E9-4A1C7DE45317}" destId="{81E6D786-8B9F-42E9-9980-42B8DFA4188E}" srcOrd="4" destOrd="0" parTransId="{FB2CCC8E-4016-4B5A-B3EE-DE6B04A9E7B7}" sibTransId="{E866C7A0-A339-48FC-A53E-87692D3C00B5}"/>
    <dgm:cxn modelId="{B125ACDA-43C8-4A26-BF04-652F5B142D8B}" type="presParOf" srcId="{4DEDACB6-66DE-479D-B0EA-66213A14803F}" destId="{0C4F9324-1A97-476E-A135-D953C4B46569}" srcOrd="0" destOrd="0" presId="urn:microsoft.com/office/officeart/2008/layout/LinedList"/>
    <dgm:cxn modelId="{4E99C342-E5A0-4AC1-A5D5-657636FDDFAB}" type="presParOf" srcId="{4DEDACB6-66DE-479D-B0EA-66213A14803F}" destId="{5DAE039D-CE29-4AA4-B215-61FBAADC82E1}" srcOrd="1" destOrd="0" presId="urn:microsoft.com/office/officeart/2008/layout/LinedList"/>
    <dgm:cxn modelId="{E5CC764B-2F8D-4EC9-B23E-1BEF66BBBE15}" type="presParOf" srcId="{5DAE039D-CE29-4AA4-B215-61FBAADC82E1}" destId="{BE9D4BBB-2896-44C2-9A28-CD51FF56CB04}" srcOrd="0" destOrd="0" presId="urn:microsoft.com/office/officeart/2008/layout/LinedList"/>
    <dgm:cxn modelId="{08655431-3B84-408F-B6A5-8B6DCD5C5269}" type="presParOf" srcId="{5DAE039D-CE29-4AA4-B215-61FBAADC82E1}" destId="{066C5A24-9BA3-4C63-B7F9-12D081158D60}" srcOrd="1" destOrd="0" presId="urn:microsoft.com/office/officeart/2008/layout/LinedList"/>
    <dgm:cxn modelId="{E560D534-F7BA-44B0-B5FE-797216CA29B6}" type="presParOf" srcId="{4DEDACB6-66DE-479D-B0EA-66213A14803F}" destId="{087CA926-5EEF-4359-B356-FCCA4F231077}" srcOrd="2" destOrd="0" presId="urn:microsoft.com/office/officeart/2008/layout/LinedList"/>
    <dgm:cxn modelId="{D43CF192-6204-4543-9F79-D3A19CEDED12}" type="presParOf" srcId="{4DEDACB6-66DE-479D-B0EA-66213A14803F}" destId="{0B9CD0AA-E047-4C66-AF4D-7217266C3BAE}" srcOrd="3" destOrd="0" presId="urn:microsoft.com/office/officeart/2008/layout/LinedList"/>
    <dgm:cxn modelId="{2C9D258C-EDFF-49CB-900E-AD8E32C4A58B}" type="presParOf" srcId="{0B9CD0AA-E047-4C66-AF4D-7217266C3BAE}" destId="{D647A154-8B31-4F3D-BC76-32C41D0524B9}" srcOrd="0" destOrd="0" presId="urn:microsoft.com/office/officeart/2008/layout/LinedList"/>
    <dgm:cxn modelId="{6EC0B340-E895-4C12-803E-D531552F6EC7}" type="presParOf" srcId="{0B9CD0AA-E047-4C66-AF4D-7217266C3BAE}" destId="{AFCC4A9F-39D8-4A2F-81DE-069D3573427A}" srcOrd="1" destOrd="0" presId="urn:microsoft.com/office/officeart/2008/layout/LinedList"/>
    <dgm:cxn modelId="{A7C93F20-4BE4-492D-AFAE-9E02D2BC12AE}" type="presParOf" srcId="{4DEDACB6-66DE-479D-B0EA-66213A14803F}" destId="{0F1F36AB-3D86-4B04-B99E-9D860BF0B673}" srcOrd="4" destOrd="0" presId="urn:microsoft.com/office/officeart/2008/layout/LinedList"/>
    <dgm:cxn modelId="{C00CC4DC-A833-4F0B-8A1C-B2BEE1323A84}" type="presParOf" srcId="{4DEDACB6-66DE-479D-B0EA-66213A14803F}" destId="{9BC82A90-6283-4139-B588-CF0CD42FEE42}" srcOrd="5" destOrd="0" presId="urn:microsoft.com/office/officeart/2008/layout/LinedList"/>
    <dgm:cxn modelId="{1811D48B-D446-4373-A46B-8EDDBA84F877}" type="presParOf" srcId="{9BC82A90-6283-4139-B588-CF0CD42FEE42}" destId="{55B083BC-C70B-4A7F-97F7-BB17453E1CB7}" srcOrd="0" destOrd="0" presId="urn:microsoft.com/office/officeart/2008/layout/LinedList"/>
    <dgm:cxn modelId="{00FACE13-0B61-4998-BB78-D750960A57C8}" type="presParOf" srcId="{9BC82A90-6283-4139-B588-CF0CD42FEE42}" destId="{59C3C34F-C078-415F-A2E3-FF0AD0AB1A35}" srcOrd="1" destOrd="0" presId="urn:microsoft.com/office/officeart/2008/layout/LinedList"/>
    <dgm:cxn modelId="{E32EE383-1209-4A41-ABAA-EF559CB4A073}" type="presParOf" srcId="{4DEDACB6-66DE-479D-B0EA-66213A14803F}" destId="{8BE5F474-8836-48B7-804A-80031140918D}" srcOrd="6" destOrd="0" presId="urn:microsoft.com/office/officeart/2008/layout/LinedList"/>
    <dgm:cxn modelId="{1821D300-FAF0-4104-9054-7BA2AF7AAA3D}" type="presParOf" srcId="{4DEDACB6-66DE-479D-B0EA-66213A14803F}" destId="{C3BABAA1-0377-44EF-AA41-0A2ADD39CA0C}" srcOrd="7" destOrd="0" presId="urn:microsoft.com/office/officeart/2008/layout/LinedList"/>
    <dgm:cxn modelId="{39C7307D-1809-4AB8-B0C7-895D97E4CBD8}" type="presParOf" srcId="{C3BABAA1-0377-44EF-AA41-0A2ADD39CA0C}" destId="{B70BE6E1-199F-45E5-9228-0AD5A5C83AD8}" srcOrd="0" destOrd="0" presId="urn:microsoft.com/office/officeart/2008/layout/LinedList"/>
    <dgm:cxn modelId="{CB5B82D0-3D53-421A-B379-9C826048DC58}" type="presParOf" srcId="{C3BABAA1-0377-44EF-AA41-0A2ADD39CA0C}" destId="{F2145F62-9F14-43D9-8903-46E1056A6542}" srcOrd="1" destOrd="0" presId="urn:microsoft.com/office/officeart/2008/layout/LinedList"/>
    <dgm:cxn modelId="{B7654DB5-1E6E-4455-92AC-5AAE9CC02F18}" type="presParOf" srcId="{4DEDACB6-66DE-479D-B0EA-66213A14803F}" destId="{5CA777EF-5E95-4429-8BDA-615A98ED9F5C}" srcOrd="8" destOrd="0" presId="urn:microsoft.com/office/officeart/2008/layout/LinedList"/>
    <dgm:cxn modelId="{F1E817E6-4028-441F-8BED-A1BEFEE9CED5}" type="presParOf" srcId="{4DEDACB6-66DE-479D-B0EA-66213A14803F}" destId="{EB086807-35D9-494A-9B6B-F36BCE34792E}" srcOrd="9" destOrd="0" presId="urn:microsoft.com/office/officeart/2008/layout/LinedList"/>
    <dgm:cxn modelId="{2A9B45F6-4845-4556-9B72-16AD8FA7E280}" type="presParOf" srcId="{EB086807-35D9-494A-9B6B-F36BCE34792E}" destId="{F5750DC8-6BEE-4DBB-8C9E-039C7844502B}" srcOrd="0" destOrd="0" presId="urn:microsoft.com/office/officeart/2008/layout/LinedList"/>
    <dgm:cxn modelId="{C491E9BD-3FF4-4F39-9623-239550A24396}" type="presParOf" srcId="{EB086807-35D9-494A-9B6B-F36BCE34792E}" destId="{3E7D733B-2A1D-4D4B-AA64-909400EC5ED2}"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CE56A128-1508-4DD3-A923-045DAA37771F}"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D9C01CA1-6153-44B4-9596-13E4AEF9D3EB}">
      <dgm:prSet/>
      <dgm:spPr/>
      <dgm:t>
        <a:bodyPr/>
        <a:lstStyle/>
        <a:p>
          <a:r>
            <a:rPr lang="ja-JP" altLang="en-US" u="none" dirty="0">
              <a:solidFill>
                <a:schemeClr val="tx1"/>
              </a:solidFill>
            </a:rPr>
            <a:t>子どもが通う学校で行なわれている教育活動を踏まえ、</a:t>
          </a:r>
          <a:r>
            <a:rPr lang="ja-JP" altLang="en-US" b="1" dirty="0"/>
            <a:t>方針や役割分担等を共有</a:t>
          </a:r>
          <a:r>
            <a:rPr lang="ja-JP" altLang="en-US" dirty="0"/>
            <a:t>できるように</a:t>
          </a:r>
          <a:r>
            <a:rPr lang="ja-JP" altLang="en-US" b="1" dirty="0"/>
            <a:t>学校との連携</a:t>
          </a:r>
          <a:r>
            <a:rPr lang="ja-JP" altLang="en-US" dirty="0"/>
            <a:t>を図りながら支援を行なう。</a:t>
          </a:r>
          <a:endParaRPr lang="en-US" dirty="0"/>
        </a:p>
      </dgm:t>
    </dgm:pt>
    <dgm:pt modelId="{143A3749-DFB8-4036-B3FF-C4FED9D5E4DE}" type="parTrans" cxnId="{84B4CE02-2944-495D-A78D-3C596EDEFB9B}">
      <dgm:prSet/>
      <dgm:spPr/>
      <dgm:t>
        <a:bodyPr/>
        <a:lstStyle/>
        <a:p>
          <a:endParaRPr lang="en-US"/>
        </a:p>
      </dgm:t>
    </dgm:pt>
    <dgm:pt modelId="{27E06BD5-6C32-48C3-9DF8-058F64DBB026}" type="sibTrans" cxnId="{84B4CE02-2944-495D-A78D-3C596EDEFB9B}">
      <dgm:prSet/>
      <dgm:spPr/>
      <dgm:t>
        <a:bodyPr/>
        <a:lstStyle/>
        <a:p>
          <a:endParaRPr lang="en-US"/>
        </a:p>
      </dgm:t>
    </dgm:pt>
    <dgm:pt modelId="{F4202E0E-3EF2-4CB2-B64A-80385BD8CBE1}">
      <dgm:prSet/>
      <dgm:spPr/>
      <dgm:t>
        <a:bodyPr/>
        <a:lstStyle/>
        <a:p>
          <a:r>
            <a:rPr kumimoji="1" lang="ja-JP" altLang="en-US" dirty="0"/>
            <a:t>日頃からできるだけ</a:t>
          </a:r>
          <a:r>
            <a:rPr kumimoji="1" lang="ja-JP" altLang="en-US" b="0" dirty="0"/>
            <a:t>自然に触れる機会</a:t>
          </a:r>
          <a:r>
            <a:rPr kumimoji="1" lang="ja-JP" altLang="en-US" dirty="0"/>
            <a:t>を設け、季節の変化に興味を持てるようにする。</a:t>
          </a:r>
          <a:endParaRPr lang="en-US" dirty="0"/>
        </a:p>
      </dgm:t>
    </dgm:pt>
    <dgm:pt modelId="{A32B8E9E-6052-49AE-B7FE-A28381031BE0}" type="parTrans" cxnId="{16C446E7-D8C9-4AB6-AF97-CCCAEBE0359A}">
      <dgm:prSet/>
      <dgm:spPr/>
      <dgm:t>
        <a:bodyPr/>
        <a:lstStyle/>
        <a:p>
          <a:endParaRPr lang="en-US"/>
        </a:p>
      </dgm:t>
    </dgm:pt>
    <dgm:pt modelId="{0426AEFB-0804-436B-A0AE-8A01255A6D27}" type="sibTrans" cxnId="{16C446E7-D8C9-4AB6-AF97-CCCAEBE0359A}">
      <dgm:prSet/>
      <dgm:spPr/>
      <dgm:t>
        <a:bodyPr/>
        <a:lstStyle/>
        <a:p>
          <a:endParaRPr lang="en-US"/>
        </a:p>
      </dgm:t>
    </dgm:pt>
    <dgm:pt modelId="{50DBCBCA-107E-4FA5-A328-FAEA0B7382E0}">
      <dgm:prSet/>
      <dgm:spPr/>
      <dgm:t>
        <a:bodyPr/>
        <a:lstStyle/>
        <a:p>
          <a:r>
            <a:rPr lang="ja-JP" altLang="en-US" dirty="0"/>
            <a:t>子どもの社会経験の幅を広げていく。他の社会福祉事業や</a:t>
          </a:r>
          <a:r>
            <a:rPr lang="ja-JP" altLang="en-US" i="0" u="none" dirty="0">
              <a:solidFill>
                <a:schemeClr val="tx1"/>
              </a:solidFill>
            </a:rPr>
            <a:t>地域において放課後等に行なわれている</a:t>
          </a:r>
          <a:r>
            <a:rPr lang="ja-JP" altLang="en-US" b="1" i="0" u="none" dirty="0">
              <a:solidFill>
                <a:schemeClr val="tx1"/>
              </a:solidFill>
            </a:rPr>
            <a:t>多様な学習・体験・交流活動等との連携</a:t>
          </a:r>
          <a:r>
            <a:rPr lang="ja-JP" altLang="en-US" i="0" u="none" dirty="0">
              <a:solidFill>
                <a:schemeClr val="tx1"/>
              </a:solidFill>
            </a:rPr>
            <a:t>、</a:t>
          </a:r>
          <a:r>
            <a:rPr lang="ja-JP" altLang="en-US" dirty="0"/>
            <a:t>ボランティアの受け入れ等により、積極的に</a:t>
          </a:r>
          <a:r>
            <a:rPr lang="ja-JP" altLang="en-US" b="1" dirty="0"/>
            <a:t>地域との交流</a:t>
          </a:r>
          <a:r>
            <a:rPr lang="ja-JP" altLang="en-US" dirty="0"/>
            <a:t>を図っていく。</a:t>
          </a:r>
          <a:endParaRPr lang="en-US" dirty="0"/>
        </a:p>
      </dgm:t>
    </dgm:pt>
    <dgm:pt modelId="{4D27FA82-9C8E-4D5A-A911-6DD7181B79E9}" type="parTrans" cxnId="{069D6C1F-26F8-4C9F-AEE6-DA47DD1FF345}">
      <dgm:prSet/>
      <dgm:spPr/>
      <dgm:t>
        <a:bodyPr/>
        <a:lstStyle/>
        <a:p>
          <a:endParaRPr lang="en-US"/>
        </a:p>
      </dgm:t>
    </dgm:pt>
    <dgm:pt modelId="{9DD05DA8-23EA-401D-80B6-03E8EDE06139}" type="sibTrans" cxnId="{069D6C1F-26F8-4C9F-AEE6-DA47DD1FF345}">
      <dgm:prSet/>
      <dgm:spPr/>
      <dgm:t>
        <a:bodyPr/>
        <a:lstStyle/>
        <a:p>
          <a:endParaRPr lang="en-US"/>
        </a:p>
      </dgm:t>
    </dgm:pt>
    <dgm:pt modelId="{9151C632-6ACE-4A34-B504-BA504C7555FE}">
      <dgm:prSet/>
      <dgm:spPr/>
      <dgm:t>
        <a:bodyPr/>
        <a:lstStyle/>
        <a:p>
          <a:r>
            <a:rPr lang="ja-JP" altLang="en-US" dirty="0"/>
            <a:t>子どもが望む遊びや</a:t>
          </a:r>
          <a:r>
            <a:rPr lang="ja-JP" altLang="en-US" u="none" dirty="0">
              <a:solidFill>
                <a:schemeClr val="tx1"/>
              </a:solidFill>
            </a:rPr>
            <a:t>自分自身をリラックスさせる</a:t>
          </a:r>
          <a:r>
            <a:rPr lang="ja-JP" altLang="en-US" dirty="0"/>
            <a:t>練習等の諸活動を自己選択して取り組む経験を積んでいくために、</a:t>
          </a:r>
          <a:r>
            <a:rPr lang="ja-JP" altLang="en-US" b="1" dirty="0"/>
            <a:t>多彩な活動プログラム</a:t>
          </a:r>
          <a:r>
            <a:rPr lang="ja-JP" altLang="en-US" dirty="0"/>
            <a:t>を用意し、ゆったりとした雰囲気の中で行えるように工夫する。</a:t>
          </a:r>
          <a:endParaRPr lang="en-US" dirty="0"/>
        </a:p>
      </dgm:t>
    </dgm:pt>
    <dgm:pt modelId="{D9CE38D3-DFAB-4F21-9320-2461BFE96C1F}" type="parTrans" cxnId="{86D5F04B-B62E-46A8-92B5-3A01A223219F}">
      <dgm:prSet/>
      <dgm:spPr/>
      <dgm:t>
        <a:bodyPr/>
        <a:lstStyle/>
        <a:p>
          <a:endParaRPr lang="en-US"/>
        </a:p>
      </dgm:t>
    </dgm:pt>
    <dgm:pt modelId="{84701781-F0F8-4DE8-A3B1-BDC649817C51}" type="sibTrans" cxnId="{86D5F04B-B62E-46A8-92B5-3A01A223219F}">
      <dgm:prSet/>
      <dgm:spPr/>
      <dgm:t>
        <a:bodyPr/>
        <a:lstStyle/>
        <a:p>
          <a:endParaRPr lang="en-US"/>
        </a:p>
      </dgm:t>
    </dgm:pt>
    <dgm:pt modelId="{8A3EC1F4-73F7-416A-A4DF-DC2DEE42382F}" type="pres">
      <dgm:prSet presAssocID="{CE56A128-1508-4DD3-A923-045DAA37771F}" presName="vert0" presStyleCnt="0">
        <dgm:presLayoutVars>
          <dgm:dir/>
          <dgm:animOne val="branch"/>
          <dgm:animLvl val="lvl"/>
        </dgm:presLayoutVars>
      </dgm:prSet>
      <dgm:spPr/>
      <dgm:t>
        <a:bodyPr/>
        <a:lstStyle/>
        <a:p>
          <a:endParaRPr kumimoji="1" lang="ja-JP" altLang="en-US"/>
        </a:p>
      </dgm:t>
    </dgm:pt>
    <dgm:pt modelId="{B5C4EB89-33E2-441B-9141-43B92D6FC04F}" type="pres">
      <dgm:prSet presAssocID="{D9C01CA1-6153-44B4-9596-13E4AEF9D3EB}" presName="thickLine" presStyleLbl="alignNode1" presStyleIdx="0" presStyleCnt="4"/>
      <dgm:spPr/>
    </dgm:pt>
    <dgm:pt modelId="{8B9B440C-D49C-4320-B100-EDF697731A10}" type="pres">
      <dgm:prSet presAssocID="{D9C01CA1-6153-44B4-9596-13E4AEF9D3EB}" presName="horz1" presStyleCnt="0"/>
      <dgm:spPr/>
    </dgm:pt>
    <dgm:pt modelId="{010CF978-92B0-41BB-B7C4-F1239F857324}" type="pres">
      <dgm:prSet presAssocID="{D9C01CA1-6153-44B4-9596-13E4AEF9D3EB}" presName="tx1" presStyleLbl="revTx" presStyleIdx="0" presStyleCnt="4"/>
      <dgm:spPr/>
      <dgm:t>
        <a:bodyPr/>
        <a:lstStyle/>
        <a:p>
          <a:endParaRPr kumimoji="1" lang="ja-JP" altLang="en-US"/>
        </a:p>
      </dgm:t>
    </dgm:pt>
    <dgm:pt modelId="{5A0BE0E0-C5FD-4046-8FD0-ED9548BB2D10}" type="pres">
      <dgm:prSet presAssocID="{D9C01CA1-6153-44B4-9596-13E4AEF9D3EB}" presName="vert1" presStyleCnt="0"/>
      <dgm:spPr/>
    </dgm:pt>
    <dgm:pt modelId="{C71AB2F1-5FC1-45C8-B207-C305779D85AA}" type="pres">
      <dgm:prSet presAssocID="{F4202E0E-3EF2-4CB2-B64A-80385BD8CBE1}" presName="thickLine" presStyleLbl="alignNode1" presStyleIdx="1" presStyleCnt="4"/>
      <dgm:spPr/>
    </dgm:pt>
    <dgm:pt modelId="{5E41B331-46BA-479D-9C15-E72A9915F33B}" type="pres">
      <dgm:prSet presAssocID="{F4202E0E-3EF2-4CB2-B64A-80385BD8CBE1}" presName="horz1" presStyleCnt="0"/>
      <dgm:spPr/>
    </dgm:pt>
    <dgm:pt modelId="{19C0AC97-B4DA-41F3-B0A2-B06E7C0C6681}" type="pres">
      <dgm:prSet presAssocID="{F4202E0E-3EF2-4CB2-B64A-80385BD8CBE1}" presName="tx1" presStyleLbl="revTx" presStyleIdx="1" presStyleCnt="4" custScaleY="104242"/>
      <dgm:spPr/>
      <dgm:t>
        <a:bodyPr/>
        <a:lstStyle/>
        <a:p>
          <a:endParaRPr kumimoji="1" lang="ja-JP" altLang="en-US"/>
        </a:p>
      </dgm:t>
    </dgm:pt>
    <dgm:pt modelId="{21967ECD-C727-42E1-82FB-C256BD86837A}" type="pres">
      <dgm:prSet presAssocID="{F4202E0E-3EF2-4CB2-B64A-80385BD8CBE1}" presName="vert1" presStyleCnt="0"/>
      <dgm:spPr/>
    </dgm:pt>
    <dgm:pt modelId="{B0F8BB19-B53A-4935-97EA-66554FB5AD13}" type="pres">
      <dgm:prSet presAssocID="{50DBCBCA-107E-4FA5-A328-FAEA0B7382E0}" presName="thickLine" presStyleLbl="alignNode1" presStyleIdx="2" presStyleCnt="4"/>
      <dgm:spPr/>
    </dgm:pt>
    <dgm:pt modelId="{01E99492-C42E-4ED5-9FB3-449692530C16}" type="pres">
      <dgm:prSet presAssocID="{50DBCBCA-107E-4FA5-A328-FAEA0B7382E0}" presName="horz1" presStyleCnt="0"/>
      <dgm:spPr/>
    </dgm:pt>
    <dgm:pt modelId="{000C4163-0242-4D26-9B33-538D1E7C9A06}" type="pres">
      <dgm:prSet presAssocID="{50DBCBCA-107E-4FA5-A328-FAEA0B7382E0}" presName="tx1" presStyleLbl="revTx" presStyleIdx="2" presStyleCnt="4"/>
      <dgm:spPr/>
      <dgm:t>
        <a:bodyPr/>
        <a:lstStyle/>
        <a:p>
          <a:endParaRPr kumimoji="1" lang="ja-JP" altLang="en-US"/>
        </a:p>
      </dgm:t>
    </dgm:pt>
    <dgm:pt modelId="{6834747B-FADB-45F0-B280-762589326C9C}" type="pres">
      <dgm:prSet presAssocID="{50DBCBCA-107E-4FA5-A328-FAEA0B7382E0}" presName="vert1" presStyleCnt="0"/>
      <dgm:spPr/>
    </dgm:pt>
    <dgm:pt modelId="{800CF99E-2533-4820-8CE7-C0636D4CB50F}" type="pres">
      <dgm:prSet presAssocID="{9151C632-6ACE-4A34-B504-BA504C7555FE}" presName="thickLine" presStyleLbl="alignNode1" presStyleIdx="3" presStyleCnt="4"/>
      <dgm:spPr/>
    </dgm:pt>
    <dgm:pt modelId="{E13653F9-7325-4700-94FE-55731C6BE82A}" type="pres">
      <dgm:prSet presAssocID="{9151C632-6ACE-4A34-B504-BA504C7555FE}" presName="horz1" presStyleCnt="0"/>
      <dgm:spPr/>
    </dgm:pt>
    <dgm:pt modelId="{820106EC-9039-4034-A316-1866F2E06D8E}" type="pres">
      <dgm:prSet presAssocID="{9151C632-6ACE-4A34-B504-BA504C7555FE}" presName="tx1" presStyleLbl="revTx" presStyleIdx="3" presStyleCnt="4"/>
      <dgm:spPr/>
      <dgm:t>
        <a:bodyPr/>
        <a:lstStyle/>
        <a:p>
          <a:endParaRPr kumimoji="1" lang="ja-JP" altLang="en-US"/>
        </a:p>
      </dgm:t>
    </dgm:pt>
    <dgm:pt modelId="{78E2D13A-ABFC-408E-B902-4D8B2E041C3C}" type="pres">
      <dgm:prSet presAssocID="{9151C632-6ACE-4A34-B504-BA504C7555FE}" presName="vert1" presStyleCnt="0"/>
      <dgm:spPr/>
    </dgm:pt>
  </dgm:ptLst>
  <dgm:cxnLst>
    <dgm:cxn modelId="{86D5F04B-B62E-46A8-92B5-3A01A223219F}" srcId="{CE56A128-1508-4DD3-A923-045DAA37771F}" destId="{9151C632-6ACE-4A34-B504-BA504C7555FE}" srcOrd="3" destOrd="0" parTransId="{D9CE38D3-DFAB-4F21-9320-2461BFE96C1F}" sibTransId="{84701781-F0F8-4DE8-A3B1-BDC649817C51}"/>
    <dgm:cxn modelId="{312AA8B4-434D-4E72-B1E1-60E2BBE7A366}" type="presOf" srcId="{D9C01CA1-6153-44B4-9596-13E4AEF9D3EB}" destId="{010CF978-92B0-41BB-B7C4-F1239F857324}" srcOrd="0" destOrd="0" presId="urn:microsoft.com/office/officeart/2008/layout/LinedList"/>
    <dgm:cxn modelId="{6EA98203-770E-4255-AEEB-C2D3D1E58677}" type="presOf" srcId="{F4202E0E-3EF2-4CB2-B64A-80385BD8CBE1}" destId="{19C0AC97-B4DA-41F3-B0A2-B06E7C0C6681}" srcOrd="0" destOrd="0" presId="urn:microsoft.com/office/officeart/2008/layout/LinedList"/>
    <dgm:cxn modelId="{FABA8BAD-723A-42BC-9C9B-ACBAA8543A79}" type="presOf" srcId="{50DBCBCA-107E-4FA5-A328-FAEA0B7382E0}" destId="{000C4163-0242-4D26-9B33-538D1E7C9A06}" srcOrd="0" destOrd="0" presId="urn:microsoft.com/office/officeart/2008/layout/LinedList"/>
    <dgm:cxn modelId="{8A5207E6-034D-4C8D-AEDF-28963508CFB7}" type="presOf" srcId="{9151C632-6ACE-4A34-B504-BA504C7555FE}" destId="{820106EC-9039-4034-A316-1866F2E06D8E}" srcOrd="0" destOrd="0" presId="urn:microsoft.com/office/officeart/2008/layout/LinedList"/>
    <dgm:cxn modelId="{16C446E7-D8C9-4AB6-AF97-CCCAEBE0359A}" srcId="{CE56A128-1508-4DD3-A923-045DAA37771F}" destId="{F4202E0E-3EF2-4CB2-B64A-80385BD8CBE1}" srcOrd="1" destOrd="0" parTransId="{A32B8E9E-6052-49AE-B7FE-A28381031BE0}" sibTransId="{0426AEFB-0804-436B-A0AE-8A01255A6D27}"/>
    <dgm:cxn modelId="{84B4CE02-2944-495D-A78D-3C596EDEFB9B}" srcId="{CE56A128-1508-4DD3-A923-045DAA37771F}" destId="{D9C01CA1-6153-44B4-9596-13E4AEF9D3EB}" srcOrd="0" destOrd="0" parTransId="{143A3749-DFB8-4036-B3FF-C4FED9D5E4DE}" sibTransId="{27E06BD5-6C32-48C3-9DF8-058F64DBB026}"/>
    <dgm:cxn modelId="{5ADC6E00-AFC3-4F24-8EF3-ED359A31B8C8}" type="presOf" srcId="{CE56A128-1508-4DD3-A923-045DAA37771F}" destId="{8A3EC1F4-73F7-416A-A4DF-DC2DEE42382F}" srcOrd="0" destOrd="0" presId="urn:microsoft.com/office/officeart/2008/layout/LinedList"/>
    <dgm:cxn modelId="{069D6C1F-26F8-4C9F-AEE6-DA47DD1FF345}" srcId="{CE56A128-1508-4DD3-A923-045DAA37771F}" destId="{50DBCBCA-107E-4FA5-A328-FAEA0B7382E0}" srcOrd="2" destOrd="0" parTransId="{4D27FA82-9C8E-4D5A-A911-6DD7181B79E9}" sibTransId="{9DD05DA8-23EA-401D-80B6-03E8EDE06139}"/>
    <dgm:cxn modelId="{E3FE8373-0DC9-46C8-9C4B-EEC0CB166F35}" type="presParOf" srcId="{8A3EC1F4-73F7-416A-A4DF-DC2DEE42382F}" destId="{B5C4EB89-33E2-441B-9141-43B92D6FC04F}" srcOrd="0" destOrd="0" presId="urn:microsoft.com/office/officeart/2008/layout/LinedList"/>
    <dgm:cxn modelId="{8C75EE6C-415F-4625-AFD3-696971958997}" type="presParOf" srcId="{8A3EC1F4-73F7-416A-A4DF-DC2DEE42382F}" destId="{8B9B440C-D49C-4320-B100-EDF697731A10}" srcOrd="1" destOrd="0" presId="urn:microsoft.com/office/officeart/2008/layout/LinedList"/>
    <dgm:cxn modelId="{A5B3613F-C485-4971-A154-64660C430471}" type="presParOf" srcId="{8B9B440C-D49C-4320-B100-EDF697731A10}" destId="{010CF978-92B0-41BB-B7C4-F1239F857324}" srcOrd="0" destOrd="0" presId="urn:microsoft.com/office/officeart/2008/layout/LinedList"/>
    <dgm:cxn modelId="{457F9CB9-9A7C-44EC-859D-3BC51223064F}" type="presParOf" srcId="{8B9B440C-D49C-4320-B100-EDF697731A10}" destId="{5A0BE0E0-C5FD-4046-8FD0-ED9548BB2D10}" srcOrd="1" destOrd="0" presId="urn:microsoft.com/office/officeart/2008/layout/LinedList"/>
    <dgm:cxn modelId="{A4C8CAFA-4C40-4F52-856F-FE79E4E5524A}" type="presParOf" srcId="{8A3EC1F4-73F7-416A-A4DF-DC2DEE42382F}" destId="{C71AB2F1-5FC1-45C8-B207-C305779D85AA}" srcOrd="2" destOrd="0" presId="urn:microsoft.com/office/officeart/2008/layout/LinedList"/>
    <dgm:cxn modelId="{249A59AE-2992-40A7-89A9-3299481D2B60}" type="presParOf" srcId="{8A3EC1F4-73F7-416A-A4DF-DC2DEE42382F}" destId="{5E41B331-46BA-479D-9C15-E72A9915F33B}" srcOrd="3" destOrd="0" presId="urn:microsoft.com/office/officeart/2008/layout/LinedList"/>
    <dgm:cxn modelId="{1C5DC83E-AF5C-433D-8FCC-1C20FB6B7CD6}" type="presParOf" srcId="{5E41B331-46BA-479D-9C15-E72A9915F33B}" destId="{19C0AC97-B4DA-41F3-B0A2-B06E7C0C6681}" srcOrd="0" destOrd="0" presId="urn:microsoft.com/office/officeart/2008/layout/LinedList"/>
    <dgm:cxn modelId="{9ED62737-E316-4319-B018-C9600D10A181}" type="presParOf" srcId="{5E41B331-46BA-479D-9C15-E72A9915F33B}" destId="{21967ECD-C727-42E1-82FB-C256BD86837A}" srcOrd="1" destOrd="0" presId="urn:microsoft.com/office/officeart/2008/layout/LinedList"/>
    <dgm:cxn modelId="{BD934D2E-D53C-44F2-87F6-D0770FF638DA}" type="presParOf" srcId="{8A3EC1F4-73F7-416A-A4DF-DC2DEE42382F}" destId="{B0F8BB19-B53A-4935-97EA-66554FB5AD13}" srcOrd="4" destOrd="0" presId="urn:microsoft.com/office/officeart/2008/layout/LinedList"/>
    <dgm:cxn modelId="{31797D75-7B23-4A23-BC6F-516E810DEDF3}" type="presParOf" srcId="{8A3EC1F4-73F7-416A-A4DF-DC2DEE42382F}" destId="{01E99492-C42E-4ED5-9FB3-449692530C16}" srcOrd="5" destOrd="0" presId="urn:microsoft.com/office/officeart/2008/layout/LinedList"/>
    <dgm:cxn modelId="{069594BD-AF7D-49AB-B239-403B8B196158}" type="presParOf" srcId="{01E99492-C42E-4ED5-9FB3-449692530C16}" destId="{000C4163-0242-4D26-9B33-538D1E7C9A06}" srcOrd="0" destOrd="0" presId="urn:microsoft.com/office/officeart/2008/layout/LinedList"/>
    <dgm:cxn modelId="{74CE79D7-00D8-4475-B5E5-140CF6784AC5}" type="presParOf" srcId="{01E99492-C42E-4ED5-9FB3-449692530C16}" destId="{6834747B-FADB-45F0-B280-762589326C9C}" srcOrd="1" destOrd="0" presId="urn:microsoft.com/office/officeart/2008/layout/LinedList"/>
    <dgm:cxn modelId="{8E7FF928-5381-4165-B628-411E0A94B0A9}" type="presParOf" srcId="{8A3EC1F4-73F7-416A-A4DF-DC2DEE42382F}" destId="{800CF99E-2533-4820-8CE7-C0636D4CB50F}" srcOrd="6" destOrd="0" presId="urn:microsoft.com/office/officeart/2008/layout/LinedList"/>
    <dgm:cxn modelId="{7EB7EC1B-DDAE-4330-AA25-CB6FD05AA729}" type="presParOf" srcId="{8A3EC1F4-73F7-416A-A4DF-DC2DEE42382F}" destId="{E13653F9-7325-4700-94FE-55731C6BE82A}" srcOrd="7" destOrd="0" presId="urn:microsoft.com/office/officeart/2008/layout/LinedList"/>
    <dgm:cxn modelId="{BB4CA3F2-E936-4985-A196-5220B8002153}" type="presParOf" srcId="{E13653F9-7325-4700-94FE-55731C6BE82A}" destId="{820106EC-9039-4034-A316-1866F2E06D8E}" srcOrd="0" destOrd="0" presId="urn:microsoft.com/office/officeart/2008/layout/LinedList"/>
    <dgm:cxn modelId="{8F2FA7CA-1982-43AE-A0F2-C78E624BBB04}" type="presParOf" srcId="{E13653F9-7325-4700-94FE-55731C6BE82A}" destId="{78E2D13A-ABFC-408E-B902-4D8B2E041C3C}"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6AAB8E71-2353-46BE-B790-C8CB9262C7E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kumimoji="1" lang="ja-JP" altLang="en-US"/>
        </a:p>
      </dgm:t>
    </dgm:pt>
    <dgm:pt modelId="{415AD6D0-30EB-499C-A7E1-C68CA2B5DDC3}">
      <dgm:prSet custT="1"/>
      <dgm:spPr/>
      <dgm:t>
        <a:bodyPr/>
        <a:lstStyle/>
        <a:p>
          <a:r>
            <a:rPr lang="ja-JP" altLang="en-US" sz="1800" dirty="0"/>
            <a:t>サービス（支援）提供を受ける側に立って考えると、相談支援専門員と児童発達支援管理責任者の役割は明確な方が良いでしょう。</a:t>
          </a:r>
        </a:p>
      </dgm:t>
    </dgm:pt>
    <dgm:pt modelId="{484F99B0-1754-40D4-8E2F-99056AF1F4B1}" type="parTrans" cxnId="{398A1BF8-835B-4008-9802-3AA2044AA5CE}">
      <dgm:prSet/>
      <dgm:spPr/>
      <dgm:t>
        <a:bodyPr/>
        <a:lstStyle/>
        <a:p>
          <a:endParaRPr kumimoji="1" lang="ja-JP" altLang="en-US"/>
        </a:p>
      </dgm:t>
    </dgm:pt>
    <dgm:pt modelId="{557830F6-F8E5-44AE-BA20-3A4BF19B2727}" type="sibTrans" cxnId="{398A1BF8-835B-4008-9802-3AA2044AA5CE}">
      <dgm:prSet/>
      <dgm:spPr/>
      <dgm:t>
        <a:bodyPr/>
        <a:lstStyle/>
        <a:p>
          <a:endParaRPr kumimoji="1" lang="ja-JP" altLang="en-US"/>
        </a:p>
      </dgm:t>
    </dgm:pt>
    <dgm:pt modelId="{132B03CE-B8D7-4699-B136-418BF20D5925}">
      <dgm:prSet/>
      <dgm:spPr/>
      <dgm:t>
        <a:bodyPr/>
        <a:lstStyle/>
        <a:p>
          <a:r>
            <a:rPr lang="ja-JP"/>
            <a:t>ケースによって役割は変わっても良いと柔軟に考え、例えば、</a:t>
          </a:r>
          <a:r>
            <a:rPr lang="ja-JP" b="1" u="sng"/>
            <a:t>相談支援専門員は子どもの</a:t>
          </a:r>
          <a:r>
            <a:rPr lang="en-US" b="1" u="sng"/>
            <a:t>1</a:t>
          </a:r>
          <a:r>
            <a:rPr lang="ja-JP" b="1" u="sng"/>
            <a:t>年先、数年先</a:t>
          </a:r>
          <a:r>
            <a:rPr lang="ja-JP"/>
            <a:t>をご家族と一緒に考え、</a:t>
          </a:r>
          <a:r>
            <a:rPr lang="ja-JP" b="1" u="sng"/>
            <a:t>児童発達支援管理責任者は現状の困り感とそのための調整</a:t>
          </a:r>
          <a:r>
            <a:rPr lang="ja-JP"/>
            <a:t>を考えていく役割と考えていくのも一考です。</a:t>
          </a:r>
        </a:p>
      </dgm:t>
    </dgm:pt>
    <dgm:pt modelId="{664DDBCF-FB1A-4E46-ACEC-E0301DBC17DE}" type="parTrans" cxnId="{D032BAE9-F509-44BF-A069-3BA3BDEBBC0A}">
      <dgm:prSet/>
      <dgm:spPr/>
      <dgm:t>
        <a:bodyPr/>
        <a:lstStyle/>
        <a:p>
          <a:endParaRPr kumimoji="1" lang="ja-JP" altLang="en-US"/>
        </a:p>
      </dgm:t>
    </dgm:pt>
    <dgm:pt modelId="{BACE13BA-2705-4854-AFCF-BCEC22131E13}" type="sibTrans" cxnId="{D032BAE9-F509-44BF-A069-3BA3BDEBBC0A}">
      <dgm:prSet/>
      <dgm:spPr/>
      <dgm:t>
        <a:bodyPr/>
        <a:lstStyle/>
        <a:p>
          <a:endParaRPr kumimoji="1" lang="ja-JP" altLang="en-US"/>
        </a:p>
      </dgm:t>
    </dgm:pt>
    <dgm:pt modelId="{1A8C1CD9-26E3-4B79-913A-8CB5D5E8581A}">
      <dgm:prSet/>
      <dgm:spPr/>
      <dgm:t>
        <a:bodyPr/>
        <a:lstStyle/>
        <a:p>
          <a:r>
            <a:rPr lang="ja-JP"/>
            <a:t>子どもの日々を見ているのは、児童発達支援管理責任者なのですから、家族の不安、本人の戸惑いなどをキャッチし、</a:t>
          </a:r>
          <a:r>
            <a:rPr lang="ja-JP" b="1"/>
            <a:t>児童発達支援管理責任者から関連機関への情報共有と、適切な支援、一貫性のある支援を求めていく</a:t>
          </a:r>
          <a:r>
            <a:rPr lang="ja-JP"/>
            <a:t>のは当然のことです。</a:t>
          </a:r>
        </a:p>
      </dgm:t>
    </dgm:pt>
    <dgm:pt modelId="{73406D43-69E1-46B4-8786-36010C2119EF}" type="parTrans" cxnId="{16198275-78CD-4A02-ACAE-43E482F5147A}">
      <dgm:prSet/>
      <dgm:spPr/>
      <dgm:t>
        <a:bodyPr/>
        <a:lstStyle/>
        <a:p>
          <a:endParaRPr kumimoji="1" lang="ja-JP" altLang="en-US"/>
        </a:p>
      </dgm:t>
    </dgm:pt>
    <dgm:pt modelId="{B8A9C608-B574-43B9-8703-6CC8D4D05FB3}" type="sibTrans" cxnId="{16198275-78CD-4A02-ACAE-43E482F5147A}">
      <dgm:prSet/>
      <dgm:spPr/>
      <dgm:t>
        <a:bodyPr/>
        <a:lstStyle/>
        <a:p>
          <a:endParaRPr kumimoji="1" lang="ja-JP" altLang="en-US"/>
        </a:p>
      </dgm:t>
    </dgm:pt>
    <dgm:pt modelId="{236E942C-676F-42A6-94DF-25380BEE4328}">
      <dgm:prSet custT="1"/>
      <dgm:spPr>
        <a:solidFill>
          <a:schemeClr val="accent4">
            <a:lumMod val="75000"/>
          </a:schemeClr>
        </a:solidFill>
      </dgm:spPr>
      <dgm:t>
        <a:bodyPr/>
        <a:lstStyle/>
        <a:p>
          <a:r>
            <a:rPr lang="ja-JP" altLang="en-US" sz="1800" dirty="0"/>
            <a:t>連携・調整していくのは相談支援専門員であることも、児童発達支援管理責任者であることもあります。</a:t>
          </a:r>
        </a:p>
      </dgm:t>
    </dgm:pt>
    <dgm:pt modelId="{03AEAEA2-6C20-453A-9689-957173AB2669}" type="parTrans" cxnId="{4A08E953-00A4-4321-8827-272C1AB6B6CD}">
      <dgm:prSet/>
      <dgm:spPr/>
      <dgm:t>
        <a:bodyPr/>
        <a:lstStyle/>
        <a:p>
          <a:endParaRPr kumimoji="1" lang="ja-JP" altLang="en-US"/>
        </a:p>
      </dgm:t>
    </dgm:pt>
    <dgm:pt modelId="{D8C50CD4-9AE8-4C65-BDF0-3A2961338B04}" type="sibTrans" cxnId="{4A08E953-00A4-4321-8827-272C1AB6B6CD}">
      <dgm:prSet/>
      <dgm:spPr/>
      <dgm:t>
        <a:bodyPr/>
        <a:lstStyle/>
        <a:p>
          <a:endParaRPr kumimoji="1" lang="ja-JP" altLang="en-US"/>
        </a:p>
      </dgm:t>
    </dgm:pt>
    <dgm:pt modelId="{A4422AEC-C223-4D31-B632-A38E6E4F79E4}" type="pres">
      <dgm:prSet presAssocID="{6AAB8E71-2353-46BE-B790-C8CB9262C7E7}" presName="linear" presStyleCnt="0">
        <dgm:presLayoutVars>
          <dgm:animLvl val="lvl"/>
          <dgm:resizeHandles val="exact"/>
        </dgm:presLayoutVars>
      </dgm:prSet>
      <dgm:spPr/>
      <dgm:t>
        <a:bodyPr/>
        <a:lstStyle/>
        <a:p>
          <a:endParaRPr kumimoji="1" lang="ja-JP" altLang="en-US"/>
        </a:p>
      </dgm:t>
    </dgm:pt>
    <dgm:pt modelId="{92D00715-5B1C-4822-834D-B3B6FAA20874}" type="pres">
      <dgm:prSet presAssocID="{415AD6D0-30EB-499C-A7E1-C68CA2B5DDC3}" presName="parentText" presStyleLbl="node1" presStyleIdx="0" presStyleCnt="4">
        <dgm:presLayoutVars>
          <dgm:chMax val="0"/>
          <dgm:bulletEnabled val="1"/>
        </dgm:presLayoutVars>
      </dgm:prSet>
      <dgm:spPr/>
      <dgm:t>
        <a:bodyPr/>
        <a:lstStyle/>
        <a:p>
          <a:endParaRPr kumimoji="1" lang="ja-JP" altLang="en-US"/>
        </a:p>
      </dgm:t>
    </dgm:pt>
    <dgm:pt modelId="{2C896EA9-04CF-4843-8019-21440B6072AB}" type="pres">
      <dgm:prSet presAssocID="{557830F6-F8E5-44AE-BA20-3A4BF19B2727}" presName="spacer" presStyleCnt="0"/>
      <dgm:spPr/>
    </dgm:pt>
    <dgm:pt modelId="{230E2206-B760-470C-834C-83B1C9CB3A8B}" type="pres">
      <dgm:prSet presAssocID="{132B03CE-B8D7-4699-B136-418BF20D5925}" presName="parentText" presStyleLbl="node1" presStyleIdx="1" presStyleCnt="4">
        <dgm:presLayoutVars>
          <dgm:chMax val="0"/>
          <dgm:bulletEnabled val="1"/>
        </dgm:presLayoutVars>
      </dgm:prSet>
      <dgm:spPr/>
      <dgm:t>
        <a:bodyPr/>
        <a:lstStyle/>
        <a:p>
          <a:endParaRPr kumimoji="1" lang="ja-JP" altLang="en-US"/>
        </a:p>
      </dgm:t>
    </dgm:pt>
    <dgm:pt modelId="{4786EC0E-48BB-45F2-ADCA-9C8B3AC4911A}" type="pres">
      <dgm:prSet presAssocID="{BACE13BA-2705-4854-AFCF-BCEC22131E13}" presName="spacer" presStyleCnt="0"/>
      <dgm:spPr/>
    </dgm:pt>
    <dgm:pt modelId="{A637272A-4D91-4E02-AB37-D33E7D759951}" type="pres">
      <dgm:prSet presAssocID="{1A8C1CD9-26E3-4B79-913A-8CB5D5E8581A}" presName="parentText" presStyleLbl="node1" presStyleIdx="2" presStyleCnt="4">
        <dgm:presLayoutVars>
          <dgm:chMax val="0"/>
          <dgm:bulletEnabled val="1"/>
        </dgm:presLayoutVars>
      </dgm:prSet>
      <dgm:spPr/>
      <dgm:t>
        <a:bodyPr/>
        <a:lstStyle/>
        <a:p>
          <a:endParaRPr kumimoji="1" lang="ja-JP" altLang="en-US"/>
        </a:p>
      </dgm:t>
    </dgm:pt>
    <dgm:pt modelId="{068CFB19-B8DA-4453-A38B-4684AE8939A3}" type="pres">
      <dgm:prSet presAssocID="{B8A9C608-B574-43B9-8703-6CC8D4D05FB3}" presName="spacer" presStyleCnt="0"/>
      <dgm:spPr/>
    </dgm:pt>
    <dgm:pt modelId="{1A6075C7-24A0-4E3D-9B94-C02E090EF656}" type="pres">
      <dgm:prSet presAssocID="{236E942C-676F-42A6-94DF-25380BEE4328}" presName="parentText" presStyleLbl="node1" presStyleIdx="3" presStyleCnt="4">
        <dgm:presLayoutVars>
          <dgm:chMax val="0"/>
          <dgm:bulletEnabled val="1"/>
        </dgm:presLayoutVars>
      </dgm:prSet>
      <dgm:spPr/>
      <dgm:t>
        <a:bodyPr/>
        <a:lstStyle/>
        <a:p>
          <a:endParaRPr kumimoji="1" lang="ja-JP" altLang="en-US"/>
        </a:p>
      </dgm:t>
    </dgm:pt>
  </dgm:ptLst>
  <dgm:cxnLst>
    <dgm:cxn modelId="{49737BFD-5C3B-455D-8727-C6568555064D}" type="presOf" srcId="{132B03CE-B8D7-4699-B136-418BF20D5925}" destId="{230E2206-B760-470C-834C-83B1C9CB3A8B}" srcOrd="0" destOrd="0" presId="urn:microsoft.com/office/officeart/2005/8/layout/vList2"/>
    <dgm:cxn modelId="{FC8E3641-0602-42DD-AE87-FFBA74271CED}" type="presOf" srcId="{415AD6D0-30EB-499C-A7E1-C68CA2B5DDC3}" destId="{92D00715-5B1C-4822-834D-B3B6FAA20874}" srcOrd="0" destOrd="0" presId="urn:microsoft.com/office/officeart/2005/8/layout/vList2"/>
    <dgm:cxn modelId="{398A1BF8-835B-4008-9802-3AA2044AA5CE}" srcId="{6AAB8E71-2353-46BE-B790-C8CB9262C7E7}" destId="{415AD6D0-30EB-499C-A7E1-C68CA2B5DDC3}" srcOrd="0" destOrd="0" parTransId="{484F99B0-1754-40D4-8E2F-99056AF1F4B1}" sibTransId="{557830F6-F8E5-44AE-BA20-3A4BF19B2727}"/>
    <dgm:cxn modelId="{FF0147FD-2FA3-43BD-94D8-E0B03F418ACC}" type="presOf" srcId="{236E942C-676F-42A6-94DF-25380BEE4328}" destId="{1A6075C7-24A0-4E3D-9B94-C02E090EF656}" srcOrd="0" destOrd="0" presId="urn:microsoft.com/office/officeart/2005/8/layout/vList2"/>
    <dgm:cxn modelId="{16198275-78CD-4A02-ACAE-43E482F5147A}" srcId="{6AAB8E71-2353-46BE-B790-C8CB9262C7E7}" destId="{1A8C1CD9-26E3-4B79-913A-8CB5D5E8581A}" srcOrd="2" destOrd="0" parTransId="{73406D43-69E1-46B4-8786-36010C2119EF}" sibTransId="{B8A9C608-B574-43B9-8703-6CC8D4D05FB3}"/>
    <dgm:cxn modelId="{327435B1-B3A7-4677-8601-7E34FE38B63E}" type="presOf" srcId="{1A8C1CD9-26E3-4B79-913A-8CB5D5E8581A}" destId="{A637272A-4D91-4E02-AB37-D33E7D759951}" srcOrd="0" destOrd="0" presId="urn:microsoft.com/office/officeart/2005/8/layout/vList2"/>
    <dgm:cxn modelId="{43E4EA59-26D8-4629-B0E6-5535054A9AE8}" type="presOf" srcId="{6AAB8E71-2353-46BE-B790-C8CB9262C7E7}" destId="{A4422AEC-C223-4D31-B632-A38E6E4F79E4}" srcOrd="0" destOrd="0" presId="urn:microsoft.com/office/officeart/2005/8/layout/vList2"/>
    <dgm:cxn modelId="{D032BAE9-F509-44BF-A069-3BA3BDEBBC0A}" srcId="{6AAB8E71-2353-46BE-B790-C8CB9262C7E7}" destId="{132B03CE-B8D7-4699-B136-418BF20D5925}" srcOrd="1" destOrd="0" parTransId="{664DDBCF-FB1A-4E46-ACEC-E0301DBC17DE}" sibTransId="{BACE13BA-2705-4854-AFCF-BCEC22131E13}"/>
    <dgm:cxn modelId="{4A08E953-00A4-4321-8827-272C1AB6B6CD}" srcId="{6AAB8E71-2353-46BE-B790-C8CB9262C7E7}" destId="{236E942C-676F-42A6-94DF-25380BEE4328}" srcOrd="3" destOrd="0" parTransId="{03AEAEA2-6C20-453A-9689-957173AB2669}" sibTransId="{D8C50CD4-9AE8-4C65-BDF0-3A2961338B04}"/>
    <dgm:cxn modelId="{E135F8DC-C40E-4988-A9C7-9A10E46D6CF8}" type="presParOf" srcId="{A4422AEC-C223-4D31-B632-A38E6E4F79E4}" destId="{92D00715-5B1C-4822-834D-B3B6FAA20874}" srcOrd="0" destOrd="0" presId="urn:microsoft.com/office/officeart/2005/8/layout/vList2"/>
    <dgm:cxn modelId="{877AC170-55CD-49B0-A0DD-57BA872FD378}" type="presParOf" srcId="{A4422AEC-C223-4D31-B632-A38E6E4F79E4}" destId="{2C896EA9-04CF-4843-8019-21440B6072AB}" srcOrd="1" destOrd="0" presId="urn:microsoft.com/office/officeart/2005/8/layout/vList2"/>
    <dgm:cxn modelId="{50B49270-066B-47FE-8B6E-B3FC3F44C1D8}" type="presParOf" srcId="{A4422AEC-C223-4D31-B632-A38E6E4F79E4}" destId="{230E2206-B760-470C-834C-83B1C9CB3A8B}" srcOrd="2" destOrd="0" presId="urn:microsoft.com/office/officeart/2005/8/layout/vList2"/>
    <dgm:cxn modelId="{EA008812-FC46-4609-B78E-468791729210}" type="presParOf" srcId="{A4422AEC-C223-4D31-B632-A38E6E4F79E4}" destId="{4786EC0E-48BB-45F2-ADCA-9C8B3AC4911A}" srcOrd="3" destOrd="0" presId="urn:microsoft.com/office/officeart/2005/8/layout/vList2"/>
    <dgm:cxn modelId="{6D48D8A4-1D23-4616-885F-D579DDB8EC42}" type="presParOf" srcId="{A4422AEC-C223-4D31-B632-A38E6E4F79E4}" destId="{A637272A-4D91-4E02-AB37-D33E7D759951}" srcOrd="4" destOrd="0" presId="urn:microsoft.com/office/officeart/2005/8/layout/vList2"/>
    <dgm:cxn modelId="{BBBCBD76-98E5-4BB3-8585-188A111F6181}" type="presParOf" srcId="{A4422AEC-C223-4D31-B632-A38E6E4F79E4}" destId="{068CFB19-B8DA-4453-A38B-4684AE8939A3}" srcOrd="5" destOrd="0" presId="urn:microsoft.com/office/officeart/2005/8/layout/vList2"/>
    <dgm:cxn modelId="{E21F884D-36A0-48B3-A275-A25618EA0AFF}" type="presParOf" srcId="{A4422AEC-C223-4D31-B632-A38E6E4F79E4}" destId="{1A6075C7-24A0-4E3D-9B94-C02E090EF656}"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6BB1BE8-4516-4988-9D16-E62607ABDDE4}" type="doc">
      <dgm:prSet loTypeId="urn:microsoft.com/office/officeart/2005/8/layout/default#1" loCatId="list" qsTypeId="urn:microsoft.com/office/officeart/2005/8/quickstyle/simple2" qsCatId="simple" csTypeId="urn:microsoft.com/office/officeart/2005/8/colors/colorful2" csCatId="colorful" phldr="1"/>
      <dgm:spPr/>
      <dgm:t>
        <a:bodyPr/>
        <a:lstStyle/>
        <a:p>
          <a:endParaRPr lang="en-US"/>
        </a:p>
      </dgm:t>
    </dgm:pt>
    <dgm:pt modelId="{0FF68BEC-0371-4C82-A9C0-DB506630FC1A}">
      <dgm:prSet/>
      <dgm:spPr>
        <a:solidFill>
          <a:srgbClr val="BC5610"/>
        </a:solidFill>
      </dgm:spPr>
      <dgm:t>
        <a:bodyPr/>
        <a:lstStyle/>
        <a:p>
          <a:pPr algn="l"/>
          <a:r>
            <a:rPr lang="ja-JP" altLang="en-US" dirty="0"/>
            <a:t>相談支援の基本姿勢は、初任者研修で伝えているが、</a:t>
          </a:r>
          <a:r>
            <a:rPr lang="ja-JP" dirty="0"/>
            <a:t>児童期</a:t>
          </a:r>
          <a:r>
            <a:rPr lang="ja-JP" altLang="en-US" dirty="0"/>
            <a:t>における</a:t>
          </a:r>
          <a:r>
            <a:rPr lang="ja-JP" dirty="0"/>
            <a:t>相談支援</a:t>
          </a:r>
          <a:r>
            <a:rPr lang="ja-JP" altLang="en-US" dirty="0"/>
            <a:t>として特長と役割を</a:t>
          </a:r>
          <a:r>
            <a:rPr lang="ja-JP" dirty="0"/>
            <a:t>示して</a:t>
          </a:r>
          <a:r>
            <a:rPr lang="ja-JP" altLang="en-US" dirty="0"/>
            <a:t>いく。</a:t>
          </a:r>
          <a:endParaRPr lang="en-US" dirty="0"/>
        </a:p>
      </dgm:t>
    </dgm:pt>
    <dgm:pt modelId="{4C8EA39C-DEAF-48A3-A300-3D0D1CA2F1A1}" type="parTrans" cxnId="{9B4B6622-DF11-4793-A2C3-22FD69F1CABC}">
      <dgm:prSet/>
      <dgm:spPr/>
      <dgm:t>
        <a:bodyPr/>
        <a:lstStyle/>
        <a:p>
          <a:endParaRPr lang="en-US"/>
        </a:p>
      </dgm:t>
    </dgm:pt>
    <dgm:pt modelId="{216D31DD-EBE6-4964-80A8-48CB381131C8}" type="sibTrans" cxnId="{9B4B6622-DF11-4793-A2C3-22FD69F1CABC}">
      <dgm:prSet/>
      <dgm:spPr/>
      <dgm:t>
        <a:bodyPr/>
        <a:lstStyle/>
        <a:p>
          <a:endParaRPr lang="en-US"/>
        </a:p>
      </dgm:t>
    </dgm:pt>
    <dgm:pt modelId="{6A0A03FB-6278-4F69-A4A0-CC830BC929A9}">
      <dgm:prSet/>
      <dgm:spPr>
        <a:solidFill>
          <a:srgbClr val="AC4F26"/>
        </a:solidFill>
      </dgm:spPr>
      <dgm:t>
        <a:bodyPr/>
        <a:lstStyle/>
        <a:p>
          <a:pPr algn="l"/>
          <a:r>
            <a:rPr lang="ja-JP" altLang="en-US" dirty="0"/>
            <a:t>都道府県の児童期の相談支援の現状について、最新の状況を振り返る。（本人ではなく、家族が提出しているセルフプランについて触れていくこと）</a:t>
          </a:r>
          <a:endParaRPr lang="en-US" dirty="0"/>
        </a:p>
      </dgm:t>
    </dgm:pt>
    <dgm:pt modelId="{1F04270C-F260-42A4-A518-C69D05BFD022}" type="parTrans" cxnId="{D98B68A5-EEF7-4EA4-B068-B5452C3BDA62}">
      <dgm:prSet/>
      <dgm:spPr/>
      <dgm:t>
        <a:bodyPr/>
        <a:lstStyle/>
        <a:p>
          <a:endParaRPr lang="en-US"/>
        </a:p>
      </dgm:t>
    </dgm:pt>
    <dgm:pt modelId="{2196F9C3-B1FE-4186-94F5-26344AE789D1}" type="sibTrans" cxnId="{D98B68A5-EEF7-4EA4-B068-B5452C3BDA62}">
      <dgm:prSet/>
      <dgm:spPr/>
      <dgm:t>
        <a:bodyPr/>
        <a:lstStyle/>
        <a:p>
          <a:endParaRPr lang="en-US"/>
        </a:p>
      </dgm:t>
    </dgm:pt>
    <dgm:pt modelId="{A6CB22F3-06AA-44AF-8A86-A1AFC49D892B}">
      <dgm:prSet/>
      <dgm:spPr>
        <a:solidFill>
          <a:srgbClr val="824436"/>
        </a:solidFill>
      </dgm:spPr>
      <dgm:t>
        <a:bodyPr/>
        <a:lstStyle/>
        <a:p>
          <a:pPr algn="l"/>
          <a:r>
            <a:rPr lang="ja-JP" altLang="en-US" dirty="0"/>
            <a:t>児童発達支援管理責任者に役割の一つである「地域連携」について解説していく。</a:t>
          </a:r>
          <a:endParaRPr lang="en-US" dirty="0"/>
        </a:p>
      </dgm:t>
    </dgm:pt>
    <dgm:pt modelId="{45E9C9B6-4573-43E0-B66F-F52AD5D43725}" type="parTrans" cxnId="{EFFCB76B-F845-415A-9F58-07D185D0870E}">
      <dgm:prSet/>
      <dgm:spPr/>
      <dgm:t>
        <a:bodyPr/>
        <a:lstStyle/>
        <a:p>
          <a:endParaRPr lang="en-US"/>
        </a:p>
      </dgm:t>
    </dgm:pt>
    <dgm:pt modelId="{A38518DA-40F0-4B63-A21A-EE5D76AAC926}" type="sibTrans" cxnId="{EFFCB76B-F845-415A-9F58-07D185D0870E}">
      <dgm:prSet/>
      <dgm:spPr/>
      <dgm:t>
        <a:bodyPr/>
        <a:lstStyle/>
        <a:p>
          <a:endParaRPr lang="en-US"/>
        </a:p>
      </dgm:t>
    </dgm:pt>
    <dgm:pt modelId="{1B16CF12-81C6-4360-955C-6D5200B48445}">
      <dgm:prSet/>
      <dgm:spPr>
        <a:solidFill>
          <a:srgbClr val="91635D"/>
        </a:solidFill>
      </dgm:spPr>
      <dgm:t>
        <a:bodyPr/>
        <a:lstStyle/>
        <a:p>
          <a:pPr algn="l"/>
          <a:r>
            <a:rPr lang="ja-JP" dirty="0"/>
            <a:t>その上で、児童発達管理責任者</a:t>
          </a:r>
          <a:r>
            <a:rPr lang="ja-JP" altLang="en-US" dirty="0"/>
            <a:t>と相談支援専門員が</a:t>
          </a:r>
          <a:r>
            <a:rPr lang="ja-JP" dirty="0"/>
            <a:t>相談支援体制の中でどのように役割を果たしていくべきなのか</a:t>
          </a:r>
          <a:r>
            <a:rPr lang="ja-JP" altLang="en-US" dirty="0"/>
            <a:t>について</a:t>
          </a:r>
          <a:r>
            <a:rPr lang="ja-JP" dirty="0"/>
            <a:t>を伝えていく。</a:t>
          </a:r>
          <a:endParaRPr lang="en-US" dirty="0"/>
        </a:p>
      </dgm:t>
    </dgm:pt>
    <dgm:pt modelId="{83978E72-E15B-4349-A417-21884376E180}" type="parTrans" cxnId="{615567EF-91F6-43B7-A89A-6EC8D88A9610}">
      <dgm:prSet/>
      <dgm:spPr/>
      <dgm:t>
        <a:bodyPr/>
        <a:lstStyle/>
        <a:p>
          <a:endParaRPr lang="en-US"/>
        </a:p>
      </dgm:t>
    </dgm:pt>
    <dgm:pt modelId="{3E2C76F7-B761-4E4E-95C5-58C7199CF1C8}" type="sibTrans" cxnId="{615567EF-91F6-43B7-A89A-6EC8D88A9610}">
      <dgm:prSet/>
      <dgm:spPr/>
      <dgm:t>
        <a:bodyPr/>
        <a:lstStyle/>
        <a:p>
          <a:endParaRPr lang="en-US"/>
        </a:p>
      </dgm:t>
    </dgm:pt>
    <dgm:pt modelId="{FE4E5304-9FEF-4A00-8655-A7414B9CEA8B}">
      <dgm:prSet/>
      <dgm:spPr>
        <a:solidFill>
          <a:srgbClr val="77675B"/>
        </a:solidFill>
      </dgm:spPr>
      <dgm:t>
        <a:bodyPr/>
        <a:lstStyle/>
        <a:p>
          <a:pPr algn="l"/>
          <a:r>
            <a:rPr lang="ja-JP" altLang="en-US" dirty="0"/>
            <a:t>児童期における支援会議のあり方について、子どものの状態、家族の思いを考慮しつつ、児童発達支援管理責任者と相談支援専門員が、臨機応変にその都度役割を検討していくことを示す。</a:t>
          </a:r>
          <a:endParaRPr lang="en-US" dirty="0"/>
        </a:p>
      </dgm:t>
    </dgm:pt>
    <dgm:pt modelId="{B01E56C5-C769-45B4-BF00-B748FC1F46A9}" type="parTrans" cxnId="{28782176-E0E6-4AC5-B203-7E3604D61DC1}">
      <dgm:prSet/>
      <dgm:spPr/>
      <dgm:t>
        <a:bodyPr/>
        <a:lstStyle/>
        <a:p>
          <a:endParaRPr lang="en-US"/>
        </a:p>
      </dgm:t>
    </dgm:pt>
    <dgm:pt modelId="{DFE416FB-1569-4435-99E3-82335E2F50B7}" type="sibTrans" cxnId="{28782176-E0E6-4AC5-B203-7E3604D61DC1}">
      <dgm:prSet/>
      <dgm:spPr/>
      <dgm:t>
        <a:bodyPr/>
        <a:lstStyle/>
        <a:p>
          <a:endParaRPr lang="en-US"/>
        </a:p>
      </dgm:t>
    </dgm:pt>
    <dgm:pt modelId="{F0BB2864-780D-4A8E-B7A1-0E6FAF87D880}" type="pres">
      <dgm:prSet presAssocID="{86BB1BE8-4516-4988-9D16-E62607ABDDE4}" presName="diagram" presStyleCnt="0">
        <dgm:presLayoutVars>
          <dgm:dir/>
          <dgm:resizeHandles val="exact"/>
        </dgm:presLayoutVars>
      </dgm:prSet>
      <dgm:spPr/>
      <dgm:t>
        <a:bodyPr/>
        <a:lstStyle/>
        <a:p>
          <a:endParaRPr kumimoji="1" lang="ja-JP" altLang="en-US"/>
        </a:p>
      </dgm:t>
    </dgm:pt>
    <dgm:pt modelId="{135B2542-824D-4EC7-AAC1-FAC98660FF79}" type="pres">
      <dgm:prSet presAssocID="{0FF68BEC-0371-4C82-A9C0-DB506630FC1A}" presName="node" presStyleLbl="node1" presStyleIdx="0" presStyleCnt="5" custScaleY="109147">
        <dgm:presLayoutVars>
          <dgm:bulletEnabled val="1"/>
        </dgm:presLayoutVars>
      </dgm:prSet>
      <dgm:spPr/>
      <dgm:t>
        <a:bodyPr/>
        <a:lstStyle/>
        <a:p>
          <a:endParaRPr kumimoji="1" lang="ja-JP" altLang="en-US"/>
        </a:p>
      </dgm:t>
    </dgm:pt>
    <dgm:pt modelId="{136B6310-22CA-4A83-BE8E-D58C72F99341}" type="pres">
      <dgm:prSet presAssocID="{216D31DD-EBE6-4964-80A8-48CB381131C8}" presName="sibTrans" presStyleCnt="0"/>
      <dgm:spPr/>
    </dgm:pt>
    <dgm:pt modelId="{99447785-59D1-44A4-A17A-210985FEEDE1}" type="pres">
      <dgm:prSet presAssocID="{6A0A03FB-6278-4F69-A4A0-CC830BC929A9}" presName="node" presStyleLbl="node1" presStyleIdx="1" presStyleCnt="5" custScaleY="109147">
        <dgm:presLayoutVars>
          <dgm:bulletEnabled val="1"/>
        </dgm:presLayoutVars>
      </dgm:prSet>
      <dgm:spPr/>
      <dgm:t>
        <a:bodyPr/>
        <a:lstStyle/>
        <a:p>
          <a:endParaRPr kumimoji="1" lang="ja-JP" altLang="en-US"/>
        </a:p>
      </dgm:t>
    </dgm:pt>
    <dgm:pt modelId="{CD961F3A-0E99-4864-BAD5-CD2FC0955799}" type="pres">
      <dgm:prSet presAssocID="{2196F9C3-B1FE-4186-94F5-26344AE789D1}" presName="sibTrans" presStyleCnt="0"/>
      <dgm:spPr/>
    </dgm:pt>
    <dgm:pt modelId="{3872E090-F881-45D3-A644-8093E1D19260}" type="pres">
      <dgm:prSet presAssocID="{A6CB22F3-06AA-44AF-8A86-A1AFC49D892B}" presName="node" presStyleLbl="node1" presStyleIdx="2" presStyleCnt="5" custScaleY="109147">
        <dgm:presLayoutVars>
          <dgm:bulletEnabled val="1"/>
        </dgm:presLayoutVars>
      </dgm:prSet>
      <dgm:spPr/>
      <dgm:t>
        <a:bodyPr/>
        <a:lstStyle/>
        <a:p>
          <a:endParaRPr kumimoji="1" lang="ja-JP" altLang="en-US"/>
        </a:p>
      </dgm:t>
    </dgm:pt>
    <dgm:pt modelId="{9AA77134-3721-406C-8396-E1CAE4F563F0}" type="pres">
      <dgm:prSet presAssocID="{A38518DA-40F0-4B63-A21A-EE5D76AAC926}" presName="sibTrans" presStyleCnt="0"/>
      <dgm:spPr/>
    </dgm:pt>
    <dgm:pt modelId="{F64843AB-5665-45B4-9FEE-B162490A9C3C}" type="pres">
      <dgm:prSet presAssocID="{1B16CF12-81C6-4360-955C-6D5200B48445}" presName="node" presStyleLbl="node1" presStyleIdx="3" presStyleCnt="5" custScaleY="114154">
        <dgm:presLayoutVars>
          <dgm:bulletEnabled val="1"/>
        </dgm:presLayoutVars>
      </dgm:prSet>
      <dgm:spPr/>
      <dgm:t>
        <a:bodyPr/>
        <a:lstStyle/>
        <a:p>
          <a:endParaRPr kumimoji="1" lang="ja-JP" altLang="en-US"/>
        </a:p>
      </dgm:t>
    </dgm:pt>
    <dgm:pt modelId="{048FAB4E-455F-4BC0-A269-B1DDEC2B5508}" type="pres">
      <dgm:prSet presAssocID="{3E2C76F7-B761-4E4E-95C5-58C7199CF1C8}" presName="sibTrans" presStyleCnt="0"/>
      <dgm:spPr/>
    </dgm:pt>
    <dgm:pt modelId="{43889913-C73D-432E-9048-16B90F1B793B}" type="pres">
      <dgm:prSet presAssocID="{FE4E5304-9FEF-4A00-8655-A7414B9CEA8B}" presName="node" presStyleLbl="node1" presStyleIdx="4" presStyleCnt="5" custScaleX="114252" custScaleY="114154">
        <dgm:presLayoutVars>
          <dgm:bulletEnabled val="1"/>
        </dgm:presLayoutVars>
      </dgm:prSet>
      <dgm:spPr/>
      <dgm:t>
        <a:bodyPr/>
        <a:lstStyle/>
        <a:p>
          <a:endParaRPr kumimoji="1" lang="ja-JP" altLang="en-US"/>
        </a:p>
      </dgm:t>
    </dgm:pt>
  </dgm:ptLst>
  <dgm:cxnLst>
    <dgm:cxn modelId="{EE320E3E-898F-4C50-905D-374636D91F32}" type="presOf" srcId="{1B16CF12-81C6-4360-955C-6D5200B48445}" destId="{F64843AB-5665-45B4-9FEE-B162490A9C3C}" srcOrd="0" destOrd="0" presId="urn:microsoft.com/office/officeart/2005/8/layout/default#1"/>
    <dgm:cxn modelId="{9B4B6622-DF11-4793-A2C3-22FD69F1CABC}" srcId="{86BB1BE8-4516-4988-9D16-E62607ABDDE4}" destId="{0FF68BEC-0371-4C82-A9C0-DB506630FC1A}" srcOrd="0" destOrd="0" parTransId="{4C8EA39C-DEAF-48A3-A300-3D0D1CA2F1A1}" sibTransId="{216D31DD-EBE6-4964-80A8-48CB381131C8}"/>
    <dgm:cxn modelId="{1BBBFA1B-0C4B-409D-AC58-08DC93CE6184}" type="presOf" srcId="{0FF68BEC-0371-4C82-A9C0-DB506630FC1A}" destId="{135B2542-824D-4EC7-AAC1-FAC98660FF79}" srcOrd="0" destOrd="0" presId="urn:microsoft.com/office/officeart/2005/8/layout/default#1"/>
    <dgm:cxn modelId="{CDEE6739-94B5-41CB-98F7-9A4DB1F7CCC8}" type="presOf" srcId="{6A0A03FB-6278-4F69-A4A0-CC830BC929A9}" destId="{99447785-59D1-44A4-A17A-210985FEEDE1}" srcOrd="0" destOrd="0" presId="urn:microsoft.com/office/officeart/2005/8/layout/default#1"/>
    <dgm:cxn modelId="{D98B68A5-EEF7-4EA4-B068-B5452C3BDA62}" srcId="{86BB1BE8-4516-4988-9D16-E62607ABDDE4}" destId="{6A0A03FB-6278-4F69-A4A0-CC830BC929A9}" srcOrd="1" destOrd="0" parTransId="{1F04270C-F260-42A4-A518-C69D05BFD022}" sibTransId="{2196F9C3-B1FE-4186-94F5-26344AE789D1}"/>
    <dgm:cxn modelId="{615567EF-91F6-43B7-A89A-6EC8D88A9610}" srcId="{86BB1BE8-4516-4988-9D16-E62607ABDDE4}" destId="{1B16CF12-81C6-4360-955C-6D5200B48445}" srcOrd="3" destOrd="0" parTransId="{83978E72-E15B-4349-A417-21884376E180}" sibTransId="{3E2C76F7-B761-4E4E-95C5-58C7199CF1C8}"/>
    <dgm:cxn modelId="{2B6FFA82-F34E-4FC2-AD4C-E3AB22E55B00}" type="presOf" srcId="{A6CB22F3-06AA-44AF-8A86-A1AFC49D892B}" destId="{3872E090-F881-45D3-A644-8093E1D19260}" srcOrd="0" destOrd="0" presId="urn:microsoft.com/office/officeart/2005/8/layout/default#1"/>
    <dgm:cxn modelId="{D298663E-F920-4016-8702-A11E56DAE69F}" type="presOf" srcId="{FE4E5304-9FEF-4A00-8655-A7414B9CEA8B}" destId="{43889913-C73D-432E-9048-16B90F1B793B}" srcOrd="0" destOrd="0" presId="urn:microsoft.com/office/officeart/2005/8/layout/default#1"/>
    <dgm:cxn modelId="{A3E80F90-706F-4830-BD97-CF4DA2893500}" type="presOf" srcId="{86BB1BE8-4516-4988-9D16-E62607ABDDE4}" destId="{F0BB2864-780D-4A8E-B7A1-0E6FAF87D880}" srcOrd="0" destOrd="0" presId="urn:microsoft.com/office/officeart/2005/8/layout/default#1"/>
    <dgm:cxn modelId="{28782176-E0E6-4AC5-B203-7E3604D61DC1}" srcId="{86BB1BE8-4516-4988-9D16-E62607ABDDE4}" destId="{FE4E5304-9FEF-4A00-8655-A7414B9CEA8B}" srcOrd="4" destOrd="0" parTransId="{B01E56C5-C769-45B4-BF00-B748FC1F46A9}" sibTransId="{DFE416FB-1569-4435-99E3-82335E2F50B7}"/>
    <dgm:cxn modelId="{EFFCB76B-F845-415A-9F58-07D185D0870E}" srcId="{86BB1BE8-4516-4988-9D16-E62607ABDDE4}" destId="{A6CB22F3-06AA-44AF-8A86-A1AFC49D892B}" srcOrd="2" destOrd="0" parTransId="{45E9C9B6-4573-43E0-B66F-F52AD5D43725}" sibTransId="{A38518DA-40F0-4B63-A21A-EE5D76AAC926}"/>
    <dgm:cxn modelId="{0D3ABBF4-EB3C-41E1-A8E1-737CDAE15578}" type="presParOf" srcId="{F0BB2864-780D-4A8E-B7A1-0E6FAF87D880}" destId="{135B2542-824D-4EC7-AAC1-FAC98660FF79}" srcOrd="0" destOrd="0" presId="urn:microsoft.com/office/officeart/2005/8/layout/default#1"/>
    <dgm:cxn modelId="{7138C250-AF9A-4AC0-9C4E-CEDDCDC190A1}" type="presParOf" srcId="{F0BB2864-780D-4A8E-B7A1-0E6FAF87D880}" destId="{136B6310-22CA-4A83-BE8E-D58C72F99341}" srcOrd="1" destOrd="0" presId="urn:microsoft.com/office/officeart/2005/8/layout/default#1"/>
    <dgm:cxn modelId="{5C2AD3A1-7CF4-4931-882E-1D2F267AC144}" type="presParOf" srcId="{F0BB2864-780D-4A8E-B7A1-0E6FAF87D880}" destId="{99447785-59D1-44A4-A17A-210985FEEDE1}" srcOrd="2" destOrd="0" presId="urn:microsoft.com/office/officeart/2005/8/layout/default#1"/>
    <dgm:cxn modelId="{49FD86E0-9272-45A2-A0B1-CC39142230EF}" type="presParOf" srcId="{F0BB2864-780D-4A8E-B7A1-0E6FAF87D880}" destId="{CD961F3A-0E99-4864-BAD5-CD2FC0955799}" srcOrd="3" destOrd="0" presId="urn:microsoft.com/office/officeart/2005/8/layout/default#1"/>
    <dgm:cxn modelId="{6E54DDF2-7A3F-4096-BE97-06B80DBDBAA9}" type="presParOf" srcId="{F0BB2864-780D-4A8E-B7A1-0E6FAF87D880}" destId="{3872E090-F881-45D3-A644-8093E1D19260}" srcOrd="4" destOrd="0" presId="urn:microsoft.com/office/officeart/2005/8/layout/default#1"/>
    <dgm:cxn modelId="{FB111850-218C-40A8-A9CC-30C1B4871A10}" type="presParOf" srcId="{F0BB2864-780D-4A8E-B7A1-0E6FAF87D880}" destId="{9AA77134-3721-406C-8396-E1CAE4F563F0}" srcOrd="5" destOrd="0" presId="urn:microsoft.com/office/officeart/2005/8/layout/default#1"/>
    <dgm:cxn modelId="{DEEC3C59-7059-46C1-8D93-CDADC5570192}" type="presParOf" srcId="{F0BB2864-780D-4A8E-B7A1-0E6FAF87D880}" destId="{F64843AB-5665-45B4-9FEE-B162490A9C3C}" srcOrd="6" destOrd="0" presId="urn:microsoft.com/office/officeart/2005/8/layout/default#1"/>
    <dgm:cxn modelId="{483573C4-59EA-414F-90AC-3EFF4169264F}" type="presParOf" srcId="{F0BB2864-780D-4A8E-B7A1-0E6FAF87D880}" destId="{048FAB4E-455F-4BC0-A269-B1DDEC2B5508}" srcOrd="7" destOrd="0" presId="urn:microsoft.com/office/officeart/2005/8/layout/default#1"/>
    <dgm:cxn modelId="{2B9614CF-643E-4F71-A320-994343438585}" type="presParOf" srcId="{F0BB2864-780D-4A8E-B7A1-0E6FAF87D880}" destId="{43889913-C73D-432E-9048-16B90F1B793B}" srcOrd="8" destOrd="0" presId="urn:microsoft.com/office/officeart/2005/8/layout/defaul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6E982C48-F8F0-4D8F-9957-34A45E00D0B2}" type="doc">
      <dgm:prSet loTypeId="urn:microsoft.com/office/officeart/2005/8/layout/vList2" loCatId="list" qsTypeId="urn:microsoft.com/office/officeart/2005/8/quickstyle/simple1" qsCatId="simple" csTypeId="urn:microsoft.com/office/officeart/2005/8/colors/accent0_1" csCatId="mainScheme"/>
      <dgm:spPr/>
      <dgm:t>
        <a:bodyPr/>
        <a:lstStyle/>
        <a:p>
          <a:endParaRPr kumimoji="1" lang="ja-JP" altLang="en-US"/>
        </a:p>
      </dgm:t>
    </dgm:pt>
    <dgm:pt modelId="{D952E51C-B9B9-481E-A159-1D228012BB7F}">
      <dgm:prSet/>
      <dgm:spPr/>
      <dgm:t>
        <a:bodyPr/>
        <a:lstStyle/>
        <a:p>
          <a:r>
            <a:rPr kumimoji="1" lang="ja-JP" b="1" i="0" dirty="0"/>
            <a:t>発達支援の観点から</a:t>
          </a:r>
          <a:r>
            <a:rPr kumimoji="1" lang="ja-JP" b="0" i="0" dirty="0"/>
            <a:t>～関係機関との連携と相談援助により、子どもの評価を共有し、支援の質の充実に努めていく。</a:t>
          </a:r>
          <a:endParaRPr lang="ja-JP" dirty="0"/>
        </a:p>
      </dgm:t>
    </dgm:pt>
    <dgm:pt modelId="{5F99CCA8-0148-49FD-B746-64C536297407}" type="parTrans" cxnId="{E21095E8-6202-4DA7-99E3-7CA0CC405A54}">
      <dgm:prSet/>
      <dgm:spPr/>
      <dgm:t>
        <a:bodyPr/>
        <a:lstStyle/>
        <a:p>
          <a:endParaRPr kumimoji="1" lang="ja-JP" altLang="en-US"/>
        </a:p>
      </dgm:t>
    </dgm:pt>
    <dgm:pt modelId="{CABA373D-0B66-4E39-A542-C38B6B9A3BC4}" type="sibTrans" cxnId="{E21095E8-6202-4DA7-99E3-7CA0CC405A54}">
      <dgm:prSet/>
      <dgm:spPr/>
      <dgm:t>
        <a:bodyPr/>
        <a:lstStyle/>
        <a:p>
          <a:endParaRPr kumimoji="1" lang="ja-JP" altLang="en-US"/>
        </a:p>
      </dgm:t>
    </dgm:pt>
    <dgm:pt modelId="{C9813ECC-9D18-486E-A6E8-538F1999CC04}">
      <dgm:prSet/>
      <dgm:spPr/>
      <dgm:t>
        <a:bodyPr/>
        <a:lstStyle/>
        <a:p>
          <a:r>
            <a:rPr kumimoji="1" lang="ja-JP" b="1" i="0" dirty="0"/>
            <a:t>移行支援の観点</a:t>
          </a:r>
          <a:r>
            <a:rPr kumimoji="1" lang="ja-JP" b="1" dirty="0"/>
            <a:t>から</a:t>
          </a:r>
          <a:r>
            <a:rPr kumimoji="1" lang="ja-JP" dirty="0"/>
            <a:t>～それまでの支援内容と今後の支援の方向性が、保育所や学校等に適切に移行され、引き継いでいく。</a:t>
          </a:r>
          <a:endParaRPr lang="ja-JP" dirty="0"/>
        </a:p>
      </dgm:t>
    </dgm:pt>
    <dgm:pt modelId="{490393BF-8347-4394-B195-B20712E70C49}" type="parTrans" cxnId="{3ED6DFE3-5448-47E5-93D4-E8F6D9DF6ED4}">
      <dgm:prSet/>
      <dgm:spPr/>
      <dgm:t>
        <a:bodyPr/>
        <a:lstStyle/>
        <a:p>
          <a:endParaRPr kumimoji="1" lang="ja-JP" altLang="en-US"/>
        </a:p>
      </dgm:t>
    </dgm:pt>
    <dgm:pt modelId="{3471E435-9353-40D2-9DC4-D2C10BF892D9}" type="sibTrans" cxnId="{3ED6DFE3-5448-47E5-93D4-E8F6D9DF6ED4}">
      <dgm:prSet/>
      <dgm:spPr/>
      <dgm:t>
        <a:bodyPr/>
        <a:lstStyle/>
        <a:p>
          <a:endParaRPr kumimoji="1" lang="ja-JP" altLang="en-US"/>
        </a:p>
      </dgm:t>
    </dgm:pt>
    <dgm:pt modelId="{93F812DD-1A03-4C3A-A9E7-6B5C51E491F8}">
      <dgm:prSet/>
      <dgm:spPr/>
      <dgm:t>
        <a:bodyPr/>
        <a:lstStyle/>
        <a:p>
          <a:r>
            <a:rPr kumimoji="1" lang="ja-JP" b="1" i="0" dirty="0"/>
            <a:t>家族支援の観点から</a:t>
          </a:r>
          <a:r>
            <a:rPr kumimoji="1" lang="ja-JP" b="0" i="0" dirty="0"/>
            <a:t>～</a:t>
          </a:r>
          <a:r>
            <a:rPr kumimoji="1" lang="ja-JP" i="0" dirty="0"/>
            <a:t>子育てにおける保護者の思いを尊重し、保護者に寄り添いながら、必要に応じて関係機関と連携し、個別に相談の機会を重ねていく。</a:t>
          </a:r>
          <a:endParaRPr lang="ja-JP" dirty="0"/>
        </a:p>
      </dgm:t>
    </dgm:pt>
    <dgm:pt modelId="{90A4F33A-CA77-42B2-8DDE-87FD2D00BDB3}" type="parTrans" cxnId="{87E9A6F6-9D0A-4BC6-AA12-77DF75B55CA8}">
      <dgm:prSet/>
      <dgm:spPr/>
      <dgm:t>
        <a:bodyPr/>
        <a:lstStyle/>
        <a:p>
          <a:endParaRPr kumimoji="1" lang="ja-JP" altLang="en-US"/>
        </a:p>
      </dgm:t>
    </dgm:pt>
    <dgm:pt modelId="{A9C73058-FBB4-4763-9758-DECDB0430E8F}" type="sibTrans" cxnId="{87E9A6F6-9D0A-4BC6-AA12-77DF75B55CA8}">
      <dgm:prSet/>
      <dgm:spPr/>
      <dgm:t>
        <a:bodyPr/>
        <a:lstStyle/>
        <a:p>
          <a:endParaRPr kumimoji="1" lang="ja-JP" altLang="en-US"/>
        </a:p>
      </dgm:t>
    </dgm:pt>
    <dgm:pt modelId="{734141D9-29F0-40AC-8AF4-1D4899F60937}">
      <dgm:prSet/>
      <dgm:spPr/>
      <dgm:t>
        <a:bodyPr/>
        <a:lstStyle/>
        <a:p>
          <a:r>
            <a:rPr kumimoji="1" lang="ja-JP" b="1" i="0" dirty="0"/>
            <a:t>地域支援の観点から</a:t>
          </a:r>
          <a:r>
            <a:rPr kumimoji="1" lang="ja-JP" b="0" i="0" dirty="0"/>
            <a:t>～障害のある子どもの健全な発達のために、地域社会とふれあう機会を作っていく。</a:t>
          </a:r>
          <a:endParaRPr lang="ja-JP" dirty="0"/>
        </a:p>
      </dgm:t>
    </dgm:pt>
    <dgm:pt modelId="{943D6BC6-03C3-40B5-B567-16B67F9C9659}" type="parTrans" cxnId="{AADF1779-24F1-4E62-9A61-186BEA70F2CF}">
      <dgm:prSet/>
      <dgm:spPr/>
      <dgm:t>
        <a:bodyPr/>
        <a:lstStyle/>
        <a:p>
          <a:endParaRPr kumimoji="1" lang="ja-JP" altLang="en-US"/>
        </a:p>
      </dgm:t>
    </dgm:pt>
    <dgm:pt modelId="{F06AEB26-C45E-4F68-A9BC-3DC6CA429315}" type="sibTrans" cxnId="{AADF1779-24F1-4E62-9A61-186BEA70F2CF}">
      <dgm:prSet/>
      <dgm:spPr/>
      <dgm:t>
        <a:bodyPr/>
        <a:lstStyle/>
        <a:p>
          <a:endParaRPr kumimoji="1" lang="ja-JP" altLang="en-US"/>
        </a:p>
      </dgm:t>
    </dgm:pt>
    <dgm:pt modelId="{5344937B-CA26-48A1-992A-58C066BD7F0B}" type="pres">
      <dgm:prSet presAssocID="{6E982C48-F8F0-4D8F-9957-34A45E00D0B2}" presName="linear" presStyleCnt="0">
        <dgm:presLayoutVars>
          <dgm:animLvl val="lvl"/>
          <dgm:resizeHandles val="exact"/>
        </dgm:presLayoutVars>
      </dgm:prSet>
      <dgm:spPr/>
      <dgm:t>
        <a:bodyPr/>
        <a:lstStyle/>
        <a:p>
          <a:endParaRPr kumimoji="1" lang="ja-JP" altLang="en-US"/>
        </a:p>
      </dgm:t>
    </dgm:pt>
    <dgm:pt modelId="{7805D7D1-6855-4E73-B480-CED926565BFA}" type="pres">
      <dgm:prSet presAssocID="{D952E51C-B9B9-481E-A159-1D228012BB7F}" presName="parentText" presStyleLbl="node1" presStyleIdx="0" presStyleCnt="4">
        <dgm:presLayoutVars>
          <dgm:chMax val="0"/>
          <dgm:bulletEnabled val="1"/>
        </dgm:presLayoutVars>
      </dgm:prSet>
      <dgm:spPr/>
      <dgm:t>
        <a:bodyPr/>
        <a:lstStyle/>
        <a:p>
          <a:endParaRPr kumimoji="1" lang="ja-JP" altLang="en-US"/>
        </a:p>
      </dgm:t>
    </dgm:pt>
    <dgm:pt modelId="{D31B229E-BC03-46F1-A7C6-33D058F88931}" type="pres">
      <dgm:prSet presAssocID="{CABA373D-0B66-4E39-A542-C38B6B9A3BC4}" presName="spacer" presStyleCnt="0"/>
      <dgm:spPr/>
    </dgm:pt>
    <dgm:pt modelId="{1EEEEB40-291B-4D74-92A5-E00FD3A1FD98}" type="pres">
      <dgm:prSet presAssocID="{C9813ECC-9D18-486E-A6E8-538F1999CC04}" presName="parentText" presStyleLbl="node1" presStyleIdx="1" presStyleCnt="4">
        <dgm:presLayoutVars>
          <dgm:chMax val="0"/>
          <dgm:bulletEnabled val="1"/>
        </dgm:presLayoutVars>
      </dgm:prSet>
      <dgm:spPr/>
      <dgm:t>
        <a:bodyPr/>
        <a:lstStyle/>
        <a:p>
          <a:endParaRPr kumimoji="1" lang="ja-JP" altLang="en-US"/>
        </a:p>
      </dgm:t>
    </dgm:pt>
    <dgm:pt modelId="{B1F8BCDC-6DB3-4357-8E4C-8B128D850E3A}" type="pres">
      <dgm:prSet presAssocID="{3471E435-9353-40D2-9DC4-D2C10BF892D9}" presName="spacer" presStyleCnt="0"/>
      <dgm:spPr/>
    </dgm:pt>
    <dgm:pt modelId="{FB4F586E-7FD3-4036-9583-4A46F44FBAA2}" type="pres">
      <dgm:prSet presAssocID="{93F812DD-1A03-4C3A-A9E7-6B5C51E491F8}" presName="parentText" presStyleLbl="node1" presStyleIdx="2" presStyleCnt="4">
        <dgm:presLayoutVars>
          <dgm:chMax val="0"/>
          <dgm:bulletEnabled val="1"/>
        </dgm:presLayoutVars>
      </dgm:prSet>
      <dgm:spPr/>
      <dgm:t>
        <a:bodyPr/>
        <a:lstStyle/>
        <a:p>
          <a:endParaRPr kumimoji="1" lang="ja-JP" altLang="en-US"/>
        </a:p>
      </dgm:t>
    </dgm:pt>
    <dgm:pt modelId="{70B3B110-0262-447D-9C05-A7722D36501F}" type="pres">
      <dgm:prSet presAssocID="{A9C73058-FBB4-4763-9758-DECDB0430E8F}" presName="spacer" presStyleCnt="0"/>
      <dgm:spPr/>
    </dgm:pt>
    <dgm:pt modelId="{98534662-4474-47DF-B281-76A003C20999}" type="pres">
      <dgm:prSet presAssocID="{734141D9-29F0-40AC-8AF4-1D4899F60937}" presName="parentText" presStyleLbl="node1" presStyleIdx="3" presStyleCnt="4">
        <dgm:presLayoutVars>
          <dgm:chMax val="0"/>
          <dgm:bulletEnabled val="1"/>
        </dgm:presLayoutVars>
      </dgm:prSet>
      <dgm:spPr/>
      <dgm:t>
        <a:bodyPr/>
        <a:lstStyle/>
        <a:p>
          <a:endParaRPr kumimoji="1" lang="ja-JP" altLang="en-US"/>
        </a:p>
      </dgm:t>
    </dgm:pt>
  </dgm:ptLst>
  <dgm:cxnLst>
    <dgm:cxn modelId="{9905C029-4670-4D48-A0A3-91705CCA0D53}" type="presOf" srcId="{D952E51C-B9B9-481E-A159-1D228012BB7F}" destId="{7805D7D1-6855-4E73-B480-CED926565BFA}" srcOrd="0" destOrd="0" presId="urn:microsoft.com/office/officeart/2005/8/layout/vList2"/>
    <dgm:cxn modelId="{765FE200-D951-402B-B700-6F03E05C819D}" type="presOf" srcId="{734141D9-29F0-40AC-8AF4-1D4899F60937}" destId="{98534662-4474-47DF-B281-76A003C20999}" srcOrd="0" destOrd="0" presId="urn:microsoft.com/office/officeart/2005/8/layout/vList2"/>
    <dgm:cxn modelId="{3E1D1F37-A3A4-4D5D-8562-83EF4235EDE1}" type="presOf" srcId="{93F812DD-1A03-4C3A-A9E7-6B5C51E491F8}" destId="{FB4F586E-7FD3-4036-9583-4A46F44FBAA2}" srcOrd="0" destOrd="0" presId="urn:microsoft.com/office/officeart/2005/8/layout/vList2"/>
    <dgm:cxn modelId="{2936BC79-4A62-497D-96C6-BC8223A38E93}" type="presOf" srcId="{C9813ECC-9D18-486E-A6E8-538F1999CC04}" destId="{1EEEEB40-291B-4D74-92A5-E00FD3A1FD98}" srcOrd="0" destOrd="0" presId="urn:microsoft.com/office/officeart/2005/8/layout/vList2"/>
    <dgm:cxn modelId="{3ED6DFE3-5448-47E5-93D4-E8F6D9DF6ED4}" srcId="{6E982C48-F8F0-4D8F-9957-34A45E00D0B2}" destId="{C9813ECC-9D18-486E-A6E8-538F1999CC04}" srcOrd="1" destOrd="0" parTransId="{490393BF-8347-4394-B195-B20712E70C49}" sibTransId="{3471E435-9353-40D2-9DC4-D2C10BF892D9}"/>
    <dgm:cxn modelId="{AADF1779-24F1-4E62-9A61-186BEA70F2CF}" srcId="{6E982C48-F8F0-4D8F-9957-34A45E00D0B2}" destId="{734141D9-29F0-40AC-8AF4-1D4899F60937}" srcOrd="3" destOrd="0" parTransId="{943D6BC6-03C3-40B5-B567-16B67F9C9659}" sibTransId="{F06AEB26-C45E-4F68-A9BC-3DC6CA429315}"/>
    <dgm:cxn modelId="{87E9A6F6-9D0A-4BC6-AA12-77DF75B55CA8}" srcId="{6E982C48-F8F0-4D8F-9957-34A45E00D0B2}" destId="{93F812DD-1A03-4C3A-A9E7-6B5C51E491F8}" srcOrd="2" destOrd="0" parTransId="{90A4F33A-CA77-42B2-8DDE-87FD2D00BDB3}" sibTransId="{A9C73058-FBB4-4763-9758-DECDB0430E8F}"/>
    <dgm:cxn modelId="{7827F826-D724-4969-8EE4-DAC05D11C832}" type="presOf" srcId="{6E982C48-F8F0-4D8F-9957-34A45E00D0B2}" destId="{5344937B-CA26-48A1-992A-58C066BD7F0B}" srcOrd="0" destOrd="0" presId="urn:microsoft.com/office/officeart/2005/8/layout/vList2"/>
    <dgm:cxn modelId="{E21095E8-6202-4DA7-99E3-7CA0CC405A54}" srcId="{6E982C48-F8F0-4D8F-9957-34A45E00D0B2}" destId="{D952E51C-B9B9-481E-A159-1D228012BB7F}" srcOrd="0" destOrd="0" parTransId="{5F99CCA8-0148-49FD-B746-64C536297407}" sibTransId="{CABA373D-0B66-4E39-A542-C38B6B9A3BC4}"/>
    <dgm:cxn modelId="{ACBB7145-A593-4780-BC2D-B93CA35A7A22}" type="presParOf" srcId="{5344937B-CA26-48A1-992A-58C066BD7F0B}" destId="{7805D7D1-6855-4E73-B480-CED926565BFA}" srcOrd="0" destOrd="0" presId="urn:microsoft.com/office/officeart/2005/8/layout/vList2"/>
    <dgm:cxn modelId="{F7FF856A-1C23-46C9-BE0B-60C8CF3F0E26}" type="presParOf" srcId="{5344937B-CA26-48A1-992A-58C066BD7F0B}" destId="{D31B229E-BC03-46F1-A7C6-33D058F88931}" srcOrd="1" destOrd="0" presId="urn:microsoft.com/office/officeart/2005/8/layout/vList2"/>
    <dgm:cxn modelId="{8E0FD766-947E-4450-BFFD-3536C29C7E72}" type="presParOf" srcId="{5344937B-CA26-48A1-992A-58C066BD7F0B}" destId="{1EEEEB40-291B-4D74-92A5-E00FD3A1FD98}" srcOrd="2" destOrd="0" presId="urn:microsoft.com/office/officeart/2005/8/layout/vList2"/>
    <dgm:cxn modelId="{097BEEDC-5281-4F05-AC9D-43C9087C17A4}" type="presParOf" srcId="{5344937B-CA26-48A1-992A-58C066BD7F0B}" destId="{B1F8BCDC-6DB3-4357-8E4C-8B128D850E3A}" srcOrd="3" destOrd="0" presId="urn:microsoft.com/office/officeart/2005/8/layout/vList2"/>
    <dgm:cxn modelId="{21B3615D-8124-4FB2-AC54-8CA1D6440F2B}" type="presParOf" srcId="{5344937B-CA26-48A1-992A-58C066BD7F0B}" destId="{FB4F586E-7FD3-4036-9583-4A46F44FBAA2}" srcOrd="4" destOrd="0" presId="urn:microsoft.com/office/officeart/2005/8/layout/vList2"/>
    <dgm:cxn modelId="{E1B149E8-C848-4ACD-9276-C78C55489402}" type="presParOf" srcId="{5344937B-CA26-48A1-992A-58C066BD7F0B}" destId="{70B3B110-0262-447D-9C05-A7722D36501F}" srcOrd="5" destOrd="0" presId="urn:microsoft.com/office/officeart/2005/8/layout/vList2"/>
    <dgm:cxn modelId="{05B1AB7C-9EE4-417C-8089-FE35E6820AB7}" type="presParOf" srcId="{5344937B-CA26-48A1-992A-58C066BD7F0B}" destId="{98534662-4474-47DF-B281-76A003C20999}"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6B873409-AFCC-4A71-B291-6B126B01E640}" type="doc">
      <dgm:prSet loTypeId="urn:microsoft.com/office/officeart/2005/8/layout/vList2" loCatId="list" qsTypeId="urn:microsoft.com/office/officeart/2005/8/quickstyle/simple1" qsCatId="simple" csTypeId="urn:microsoft.com/office/officeart/2005/8/colors/accent3_2" csCatId="accent3" phldr="1"/>
      <dgm:spPr/>
      <dgm:t>
        <a:bodyPr/>
        <a:lstStyle/>
        <a:p>
          <a:endParaRPr kumimoji="1" lang="ja-JP" altLang="en-US"/>
        </a:p>
      </dgm:t>
    </dgm:pt>
    <dgm:pt modelId="{F73685FF-2B63-430A-AAEA-3A51AA6A1CA3}">
      <dgm:prSet/>
      <dgm:spPr/>
      <dgm:t>
        <a:bodyPr/>
        <a:lstStyle/>
        <a:p>
          <a:r>
            <a:rPr kumimoji="1" lang="ja-JP" b="1"/>
            <a:t>ケースを見立てるということに役割の区別はありません。</a:t>
          </a:r>
          <a:endParaRPr lang="ja-JP" b="1"/>
        </a:p>
      </dgm:t>
    </dgm:pt>
    <dgm:pt modelId="{51B8E4DA-B66A-4727-BD54-6B2087C0024B}" type="parTrans" cxnId="{0FD66BC6-01D1-4458-8D69-8C8E5AD9DEBB}">
      <dgm:prSet/>
      <dgm:spPr/>
      <dgm:t>
        <a:bodyPr/>
        <a:lstStyle/>
        <a:p>
          <a:endParaRPr kumimoji="1" lang="ja-JP" altLang="en-US" b="1"/>
        </a:p>
      </dgm:t>
    </dgm:pt>
    <dgm:pt modelId="{54B95D7C-55D6-4227-A9A5-71DC9CC85D88}" type="sibTrans" cxnId="{0FD66BC6-01D1-4458-8D69-8C8E5AD9DEBB}">
      <dgm:prSet/>
      <dgm:spPr/>
      <dgm:t>
        <a:bodyPr/>
        <a:lstStyle/>
        <a:p>
          <a:endParaRPr kumimoji="1" lang="ja-JP" altLang="en-US" b="1"/>
        </a:p>
      </dgm:t>
    </dgm:pt>
    <dgm:pt modelId="{1AB1C972-DAD2-45F2-AE70-04E2EFFDC639}">
      <dgm:prSet/>
      <dgm:spPr/>
      <dgm:t>
        <a:bodyPr/>
        <a:lstStyle/>
        <a:p>
          <a:r>
            <a:rPr kumimoji="1" lang="ja-JP" b="1"/>
            <a:t>一緒に情報を共有し、一緒にアセスメントしていくことになります。</a:t>
          </a:r>
          <a:endParaRPr lang="ja-JP" b="1"/>
        </a:p>
      </dgm:t>
    </dgm:pt>
    <dgm:pt modelId="{7D1BDFB8-C935-441B-9F00-316EDF67C368}" type="parTrans" cxnId="{0522781E-448A-4B62-BD44-80D747BBA021}">
      <dgm:prSet/>
      <dgm:spPr/>
      <dgm:t>
        <a:bodyPr/>
        <a:lstStyle/>
        <a:p>
          <a:endParaRPr kumimoji="1" lang="ja-JP" altLang="en-US" b="1"/>
        </a:p>
      </dgm:t>
    </dgm:pt>
    <dgm:pt modelId="{E52DD80A-B1E6-47C8-81C0-5FDE193DC126}" type="sibTrans" cxnId="{0522781E-448A-4B62-BD44-80D747BBA021}">
      <dgm:prSet/>
      <dgm:spPr/>
      <dgm:t>
        <a:bodyPr/>
        <a:lstStyle/>
        <a:p>
          <a:endParaRPr kumimoji="1" lang="ja-JP" altLang="en-US" b="1"/>
        </a:p>
      </dgm:t>
    </dgm:pt>
    <dgm:pt modelId="{154F5877-5010-45C9-A007-3A58DB4E73FE}">
      <dgm:prSet/>
      <dgm:spPr/>
      <dgm:t>
        <a:bodyPr/>
        <a:lstStyle/>
        <a:p>
          <a:r>
            <a:rPr kumimoji="1" lang="ja-JP" b="1"/>
            <a:t>そして、一緒に「総合的な援助の方針」を考えていくことになります。</a:t>
          </a:r>
          <a:endParaRPr lang="ja-JP" b="1"/>
        </a:p>
      </dgm:t>
    </dgm:pt>
    <dgm:pt modelId="{871EDC99-F433-4D87-B74E-5D094C37796F}" type="parTrans" cxnId="{ED10B82A-D38A-417A-A9F8-A32FB6D80243}">
      <dgm:prSet/>
      <dgm:spPr/>
      <dgm:t>
        <a:bodyPr/>
        <a:lstStyle/>
        <a:p>
          <a:endParaRPr kumimoji="1" lang="ja-JP" altLang="en-US" b="1"/>
        </a:p>
      </dgm:t>
    </dgm:pt>
    <dgm:pt modelId="{4CBB9F1C-9305-4E52-83FA-FA6F7A5DFF30}" type="sibTrans" cxnId="{ED10B82A-D38A-417A-A9F8-A32FB6D80243}">
      <dgm:prSet/>
      <dgm:spPr/>
      <dgm:t>
        <a:bodyPr/>
        <a:lstStyle/>
        <a:p>
          <a:endParaRPr kumimoji="1" lang="ja-JP" altLang="en-US" b="1"/>
        </a:p>
      </dgm:t>
    </dgm:pt>
    <dgm:pt modelId="{8C3E36CA-3ED3-4FB4-A74E-CB895FB44C92}">
      <dgm:prSet/>
      <dgm:spPr/>
      <dgm:t>
        <a:bodyPr/>
        <a:lstStyle/>
        <a:p>
          <a:r>
            <a:rPr kumimoji="1" lang="ja-JP" b="1"/>
            <a:t>ケースを大まかに捉えることができないと、家族のニーズや支援者の主観に、ご本人が振り回されることになります。</a:t>
          </a:r>
          <a:endParaRPr lang="ja-JP" b="1"/>
        </a:p>
      </dgm:t>
    </dgm:pt>
    <dgm:pt modelId="{58617807-09FB-4E0D-8889-08F7A23329A5}" type="parTrans" cxnId="{EDA4A6F7-BC2B-447E-B578-CFDABF908F11}">
      <dgm:prSet/>
      <dgm:spPr/>
      <dgm:t>
        <a:bodyPr/>
        <a:lstStyle/>
        <a:p>
          <a:endParaRPr kumimoji="1" lang="ja-JP" altLang="en-US" b="1"/>
        </a:p>
      </dgm:t>
    </dgm:pt>
    <dgm:pt modelId="{264FA247-3773-4F37-BD03-D35783927798}" type="sibTrans" cxnId="{EDA4A6F7-BC2B-447E-B578-CFDABF908F11}">
      <dgm:prSet/>
      <dgm:spPr/>
      <dgm:t>
        <a:bodyPr/>
        <a:lstStyle/>
        <a:p>
          <a:endParaRPr kumimoji="1" lang="ja-JP" altLang="en-US" b="1"/>
        </a:p>
      </dgm:t>
    </dgm:pt>
    <dgm:pt modelId="{157D308B-C40F-4B1D-BC01-577DC5989947}">
      <dgm:prSet/>
      <dgm:spPr/>
      <dgm:t>
        <a:bodyPr/>
        <a:lstStyle/>
        <a:p>
          <a:r>
            <a:rPr kumimoji="1" lang="ja-JP" b="1" dirty="0"/>
            <a:t>ご家族や周囲の意見や訴え一つ一つに振り回され、支援のベクトルが見失われていることが少なくありませんので、注意しましょう。</a:t>
          </a:r>
          <a:endParaRPr lang="ja-JP" b="1" dirty="0"/>
        </a:p>
      </dgm:t>
    </dgm:pt>
    <dgm:pt modelId="{364947ED-F863-4007-B866-3885B8D4D1FD}" type="parTrans" cxnId="{AD7FDB59-FFE0-4223-8999-CE6486A202DD}">
      <dgm:prSet/>
      <dgm:spPr/>
      <dgm:t>
        <a:bodyPr/>
        <a:lstStyle/>
        <a:p>
          <a:endParaRPr kumimoji="1" lang="ja-JP" altLang="en-US" b="1"/>
        </a:p>
      </dgm:t>
    </dgm:pt>
    <dgm:pt modelId="{1DE96E43-DD2C-46E4-9958-943F9E837BA6}" type="sibTrans" cxnId="{AD7FDB59-FFE0-4223-8999-CE6486A202DD}">
      <dgm:prSet/>
      <dgm:spPr/>
      <dgm:t>
        <a:bodyPr/>
        <a:lstStyle/>
        <a:p>
          <a:endParaRPr kumimoji="1" lang="ja-JP" altLang="en-US" b="1"/>
        </a:p>
      </dgm:t>
    </dgm:pt>
    <dgm:pt modelId="{8A7D4257-028A-44C2-9E9A-30AB851F824B}" type="pres">
      <dgm:prSet presAssocID="{6B873409-AFCC-4A71-B291-6B126B01E640}" presName="linear" presStyleCnt="0">
        <dgm:presLayoutVars>
          <dgm:animLvl val="lvl"/>
          <dgm:resizeHandles val="exact"/>
        </dgm:presLayoutVars>
      </dgm:prSet>
      <dgm:spPr/>
      <dgm:t>
        <a:bodyPr/>
        <a:lstStyle/>
        <a:p>
          <a:endParaRPr kumimoji="1" lang="ja-JP" altLang="en-US"/>
        </a:p>
      </dgm:t>
    </dgm:pt>
    <dgm:pt modelId="{9F89F2ED-E8DB-4EB4-AEE5-7C2A1D33E482}" type="pres">
      <dgm:prSet presAssocID="{F73685FF-2B63-430A-AAEA-3A51AA6A1CA3}" presName="parentText" presStyleLbl="node1" presStyleIdx="0" presStyleCnt="5">
        <dgm:presLayoutVars>
          <dgm:chMax val="0"/>
          <dgm:bulletEnabled val="1"/>
        </dgm:presLayoutVars>
      </dgm:prSet>
      <dgm:spPr/>
      <dgm:t>
        <a:bodyPr/>
        <a:lstStyle/>
        <a:p>
          <a:endParaRPr kumimoji="1" lang="ja-JP" altLang="en-US"/>
        </a:p>
      </dgm:t>
    </dgm:pt>
    <dgm:pt modelId="{B4884A9E-49A9-4FC9-848E-A60A56740952}" type="pres">
      <dgm:prSet presAssocID="{54B95D7C-55D6-4227-A9A5-71DC9CC85D88}" presName="spacer" presStyleCnt="0"/>
      <dgm:spPr/>
    </dgm:pt>
    <dgm:pt modelId="{FC4AB6CB-577F-4C0B-A8D1-28FBBCFD127E}" type="pres">
      <dgm:prSet presAssocID="{1AB1C972-DAD2-45F2-AE70-04E2EFFDC639}" presName="parentText" presStyleLbl="node1" presStyleIdx="1" presStyleCnt="5">
        <dgm:presLayoutVars>
          <dgm:chMax val="0"/>
          <dgm:bulletEnabled val="1"/>
        </dgm:presLayoutVars>
      </dgm:prSet>
      <dgm:spPr/>
      <dgm:t>
        <a:bodyPr/>
        <a:lstStyle/>
        <a:p>
          <a:endParaRPr kumimoji="1" lang="ja-JP" altLang="en-US"/>
        </a:p>
      </dgm:t>
    </dgm:pt>
    <dgm:pt modelId="{EB230DCF-A1D1-4005-A40F-F8C244D26D94}" type="pres">
      <dgm:prSet presAssocID="{E52DD80A-B1E6-47C8-81C0-5FDE193DC126}" presName="spacer" presStyleCnt="0"/>
      <dgm:spPr/>
    </dgm:pt>
    <dgm:pt modelId="{73A7E143-1596-4F07-9A9C-223721E8EAAD}" type="pres">
      <dgm:prSet presAssocID="{154F5877-5010-45C9-A007-3A58DB4E73FE}" presName="parentText" presStyleLbl="node1" presStyleIdx="2" presStyleCnt="5">
        <dgm:presLayoutVars>
          <dgm:chMax val="0"/>
          <dgm:bulletEnabled val="1"/>
        </dgm:presLayoutVars>
      </dgm:prSet>
      <dgm:spPr/>
      <dgm:t>
        <a:bodyPr/>
        <a:lstStyle/>
        <a:p>
          <a:endParaRPr kumimoji="1" lang="ja-JP" altLang="en-US"/>
        </a:p>
      </dgm:t>
    </dgm:pt>
    <dgm:pt modelId="{046B0182-7ED4-4333-AD09-2811C86929C6}" type="pres">
      <dgm:prSet presAssocID="{4CBB9F1C-9305-4E52-83FA-FA6F7A5DFF30}" presName="spacer" presStyleCnt="0"/>
      <dgm:spPr/>
    </dgm:pt>
    <dgm:pt modelId="{23E916AF-8E7D-499C-AC4F-A251C3D68E27}" type="pres">
      <dgm:prSet presAssocID="{8C3E36CA-3ED3-4FB4-A74E-CB895FB44C92}" presName="parentText" presStyleLbl="node1" presStyleIdx="3" presStyleCnt="5">
        <dgm:presLayoutVars>
          <dgm:chMax val="0"/>
          <dgm:bulletEnabled val="1"/>
        </dgm:presLayoutVars>
      </dgm:prSet>
      <dgm:spPr/>
      <dgm:t>
        <a:bodyPr/>
        <a:lstStyle/>
        <a:p>
          <a:endParaRPr kumimoji="1" lang="ja-JP" altLang="en-US"/>
        </a:p>
      </dgm:t>
    </dgm:pt>
    <dgm:pt modelId="{700C39E0-B9C4-4329-9EB5-9D5A2A522965}" type="pres">
      <dgm:prSet presAssocID="{264FA247-3773-4F37-BD03-D35783927798}" presName="spacer" presStyleCnt="0"/>
      <dgm:spPr/>
    </dgm:pt>
    <dgm:pt modelId="{ACCA9A2A-9F97-485B-B758-05F22EDAB1E0}" type="pres">
      <dgm:prSet presAssocID="{157D308B-C40F-4B1D-BC01-577DC5989947}" presName="parentText" presStyleLbl="node1" presStyleIdx="4" presStyleCnt="5">
        <dgm:presLayoutVars>
          <dgm:chMax val="0"/>
          <dgm:bulletEnabled val="1"/>
        </dgm:presLayoutVars>
      </dgm:prSet>
      <dgm:spPr/>
      <dgm:t>
        <a:bodyPr/>
        <a:lstStyle/>
        <a:p>
          <a:endParaRPr kumimoji="1" lang="ja-JP" altLang="en-US"/>
        </a:p>
      </dgm:t>
    </dgm:pt>
  </dgm:ptLst>
  <dgm:cxnLst>
    <dgm:cxn modelId="{EDA4A6F7-BC2B-447E-B578-CFDABF908F11}" srcId="{6B873409-AFCC-4A71-B291-6B126B01E640}" destId="{8C3E36CA-3ED3-4FB4-A74E-CB895FB44C92}" srcOrd="3" destOrd="0" parTransId="{58617807-09FB-4E0D-8889-08F7A23329A5}" sibTransId="{264FA247-3773-4F37-BD03-D35783927798}"/>
    <dgm:cxn modelId="{7069C239-9A51-4DF2-B21F-5AD2C01EF8B5}" type="presOf" srcId="{F73685FF-2B63-430A-AAEA-3A51AA6A1CA3}" destId="{9F89F2ED-E8DB-4EB4-AEE5-7C2A1D33E482}" srcOrd="0" destOrd="0" presId="urn:microsoft.com/office/officeart/2005/8/layout/vList2"/>
    <dgm:cxn modelId="{810F2DD6-5F2F-47EA-ADC9-20358E4B78F3}" type="presOf" srcId="{157D308B-C40F-4B1D-BC01-577DC5989947}" destId="{ACCA9A2A-9F97-485B-B758-05F22EDAB1E0}" srcOrd="0" destOrd="0" presId="urn:microsoft.com/office/officeart/2005/8/layout/vList2"/>
    <dgm:cxn modelId="{0522781E-448A-4B62-BD44-80D747BBA021}" srcId="{6B873409-AFCC-4A71-B291-6B126B01E640}" destId="{1AB1C972-DAD2-45F2-AE70-04E2EFFDC639}" srcOrd="1" destOrd="0" parTransId="{7D1BDFB8-C935-441B-9F00-316EDF67C368}" sibTransId="{E52DD80A-B1E6-47C8-81C0-5FDE193DC126}"/>
    <dgm:cxn modelId="{D4DE66AA-D411-4E52-8983-D8617EF31D14}" type="presOf" srcId="{154F5877-5010-45C9-A007-3A58DB4E73FE}" destId="{73A7E143-1596-4F07-9A9C-223721E8EAAD}" srcOrd="0" destOrd="0" presId="urn:microsoft.com/office/officeart/2005/8/layout/vList2"/>
    <dgm:cxn modelId="{6140FD39-319F-4DF9-8FC7-4F7FF8EB3030}" type="presOf" srcId="{1AB1C972-DAD2-45F2-AE70-04E2EFFDC639}" destId="{FC4AB6CB-577F-4C0B-A8D1-28FBBCFD127E}" srcOrd="0" destOrd="0" presId="urn:microsoft.com/office/officeart/2005/8/layout/vList2"/>
    <dgm:cxn modelId="{AD7FDB59-FFE0-4223-8999-CE6486A202DD}" srcId="{6B873409-AFCC-4A71-B291-6B126B01E640}" destId="{157D308B-C40F-4B1D-BC01-577DC5989947}" srcOrd="4" destOrd="0" parTransId="{364947ED-F863-4007-B866-3885B8D4D1FD}" sibTransId="{1DE96E43-DD2C-46E4-9958-943F9E837BA6}"/>
    <dgm:cxn modelId="{94E0AD37-7CAC-4202-9777-46E4C9AA23EF}" type="presOf" srcId="{6B873409-AFCC-4A71-B291-6B126B01E640}" destId="{8A7D4257-028A-44C2-9E9A-30AB851F824B}" srcOrd="0" destOrd="0" presId="urn:microsoft.com/office/officeart/2005/8/layout/vList2"/>
    <dgm:cxn modelId="{0FD66BC6-01D1-4458-8D69-8C8E5AD9DEBB}" srcId="{6B873409-AFCC-4A71-B291-6B126B01E640}" destId="{F73685FF-2B63-430A-AAEA-3A51AA6A1CA3}" srcOrd="0" destOrd="0" parTransId="{51B8E4DA-B66A-4727-BD54-6B2087C0024B}" sibTransId="{54B95D7C-55D6-4227-A9A5-71DC9CC85D88}"/>
    <dgm:cxn modelId="{566BDDB1-9FE9-4BC9-AA61-3CC12023A3F0}" type="presOf" srcId="{8C3E36CA-3ED3-4FB4-A74E-CB895FB44C92}" destId="{23E916AF-8E7D-499C-AC4F-A251C3D68E27}" srcOrd="0" destOrd="0" presId="urn:microsoft.com/office/officeart/2005/8/layout/vList2"/>
    <dgm:cxn modelId="{ED10B82A-D38A-417A-A9F8-A32FB6D80243}" srcId="{6B873409-AFCC-4A71-B291-6B126B01E640}" destId="{154F5877-5010-45C9-A007-3A58DB4E73FE}" srcOrd="2" destOrd="0" parTransId="{871EDC99-F433-4D87-B74E-5D094C37796F}" sibTransId="{4CBB9F1C-9305-4E52-83FA-FA6F7A5DFF30}"/>
    <dgm:cxn modelId="{B0D9C4B8-891A-43EE-8B0A-B49F71A49758}" type="presParOf" srcId="{8A7D4257-028A-44C2-9E9A-30AB851F824B}" destId="{9F89F2ED-E8DB-4EB4-AEE5-7C2A1D33E482}" srcOrd="0" destOrd="0" presId="urn:microsoft.com/office/officeart/2005/8/layout/vList2"/>
    <dgm:cxn modelId="{4A8B5E81-0D7C-4917-8E69-C28CCCFF4AC4}" type="presParOf" srcId="{8A7D4257-028A-44C2-9E9A-30AB851F824B}" destId="{B4884A9E-49A9-4FC9-848E-A60A56740952}" srcOrd="1" destOrd="0" presId="urn:microsoft.com/office/officeart/2005/8/layout/vList2"/>
    <dgm:cxn modelId="{E005B19A-3883-4BDE-B851-24C2C338A710}" type="presParOf" srcId="{8A7D4257-028A-44C2-9E9A-30AB851F824B}" destId="{FC4AB6CB-577F-4C0B-A8D1-28FBBCFD127E}" srcOrd="2" destOrd="0" presId="urn:microsoft.com/office/officeart/2005/8/layout/vList2"/>
    <dgm:cxn modelId="{084716E4-7F7E-4EB4-B4DD-23C812C851C6}" type="presParOf" srcId="{8A7D4257-028A-44C2-9E9A-30AB851F824B}" destId="{EB230DCF-A1D1-4005-A40F-F8C244D26D94}" srcOrd="3" destOrd="0" presId="urn:microsoft.com/office/officeart/2005/8/layout/vList2"/>
    <dgm:cxn modelId="{FA7DA274-07FF-412C-899C-69776FC2890B}" type="presParOf" srcId="{8A7D4257-028A-44C2-9E9A-30AB851F824B}" destId="{73A7E143-1596-4F07-9A9C-223721E8EAAD}" srcOrd="4" destOrd="0" presId="urn:microsoft.com/office/officeart/2005/8/layout/vList2"/>
    <dgm:cxn modelId="{8F47B92C-B2A5-4AA8-9DC7-E99560C3A847}" type="presParOf" srcId="{8A7D4257-028A-44C2-9E9A-30AB851F824B}" destId="{046B0182-7ED4-4333-AD09-2811C86929C6}" srcOrd="5" destOrd="0" presId="urn:microsoft.com/office/officeart/2005/8/layout/vList2"/>
    <dgm:cxn modelId="{8286C033-CE07-4931-B6F8-7DBE2492B552}" type="presParOf" srcId="{8A7D4257-028A-44C2-9E9A-30AB851F824B}" destId="{23E916AF-8E7D-499C-AC4F-A251C3D68E27}" srcOrd="6" destOrd="0" presId="urn:microsoft.com/office/officeart/2005/8/layout/vList2"/>
    <dgm:cxn modelId="{0CF5E15C-E540-4886-B7DE-218BFFB1CB41}" type="presParOf" srcId="{8A7D4257-028A-44C2-9E9A-30AB851F824B}" destId="{700C39E0-B9C4-4329-9EB5-9D5A2A522965}" srcOrd="7" destOrd="0" presId="urn:microsoft.com/office/officeart/2005/8/layout/vList2"/>
    <dgm:cxn modelId="{111AB17A-D016-4C71-91D2-C320B741AB64}" type="presParOf" srcId="{8A7D4257-028A-44C2-9E9A-30AB851F824B}" destId="{ACCA9A2A-9F97-485B-B758-05F22EDAB1E0}"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490F38B9-BDF8-4D2B-A54D-9728BDE5481B}" type="doc">
      <dgm:prSet loTypeId="urn:microsoft.com/office/officeart/2005/8/layout/vList2" loCatId="list" qsTypeId="urn:microsoft.com/office/officeart/2005/8/quickstyle/simple1" qsCatId="simple" csTypeId="urn:microsoft.com/office/officeart/2005/8/colors/accent0_2" csCatId="mainScheme"/>
      <dgm:spPr/>
      <dgm:t>
        <a:bodyPr/>
        <a:lstStyle/>
        <a:p>
          <a:endParaRPr kumimoji="1" lang="ja-JP" altLang="en-US"/>
        </a:p>
      </dgm:t>
    </dgm:pt>
    <dgm:pt modelId="{DEDC3054-D2CB-48BE-813A-99C20C676A14}">
      <dgm:prSet custT="1"/>
      <dgm:spPr/>
      <dgm:t>
        <a:bodyPr/>
        <a:lstStyle/>
        <a:p>
          <a:pPr algn="ctr"/>
          <a:r>
            <a:rPr kumimoji="1" lang="ja-JP" altLang="en-US" sz="1400" b="1" dirty="0"/>
            <a:t>どんな子ども？</a:t>
          </a:r>
          <a:endParaRPr lang="ja-JP" altLang="en-US" sz="1400" dirty="0"/>
        </a:p>
      </dgm:t>
    </dgm:pt>
    <dgm:pt modelId="{FA5A06FC-6B81-4216-87B5-0C1079A3719A}" type="parTrans" cxnId="{D7AC212E-EFC9-47E9-8094-04194A487991}">
      <dgm:prSet/>
      <dgm:spPr/>
      <dgm:t>
        <a:bodyPr/>
        <a:lstStyle/>
        <a:p>
          <a:pPr algn="ctr"/>
          <a:endParaRPr kumimoji="1" lang="ja-JP" altLang="en-US"/>
        </a:p>
      </dgm:t>
    </dgm:pt>
    <dgm:pt modelId="{EAD8A7C9-47D7-406E-B888-77CCD2D20719}" type="sibTrans" cxnId="{D7AC212E-EFC9-47E9-8094-04194A487991}">
      <dgm:prSet/>
      <dgm:spPr/>
      <dgm:t>
        <a:bodyPr/>
        <a:lstStyle/>
        <a:p>
          <a:pPr algn="ctr"/>
          <a:endParaRPr kumimoji="1" lang="ja-JP" altLang="en-US"/>
        </a:p>
      </dgm:t>
    </dgm:pt>
    <dgm:pt modelId="{16B960F3-4CBE-4B16-8A93-08E882FF0A21}">
      <dgm:prSet custT="1"/>
      <dgm:spPr/>
      <dgm:t>
        <a:bodyPr/>
        <a:lstStyle/>
        <a:p>
          <a:pPr algn="ctr"/>
          <a:r>
            <a:rPr kumimoji="1" lang="ja-JP" altLang="en-US" sz="1400" b="1" dirty="0"/>
            <a:t>どんなところを大切にしたい？</a:t>
          </a:r>
          <a:endParaRPr lang="ja-JP" altLang="en-US" sz="1400" dirty="0"/>
        </a:p>
      </dgm:t>
    </dgm:pt>
    <dgm:pt modelId="{9F91C031-B904-4257-92F6-9CB49B68F24E}" type="parTrans" cxnId="{C78249E0-D029-4F4E-BDEF-5CACEDE3B81D}">
      <dgm:prSet/>
      <dgm:spPr/>
      <dgm:t>
        <a:bodyPr/>
        <a:lstStyle/>
        <a:p>
          <a:pPr algn="ctr"/>
          <a:endParaRPr kumimoji="1" lang="ja-JP" altLang="en-US"/>
        </a:p>
      </dgm:t>
    </dgm:pt>
    <dgm:pt modelId="{BF2D9DDE-9A1B-45ED-8AC8-7AD630E49DE1}" type="sibTrans" cxnId="{C78249E0-D029-4F4E-BDEF-5CACEDE3B81D}">
      <dgm:prSet/>
      <dgm:spPr/>
      <dgm:t>
        <a:bodyPr/>
        <a:lstStyle/>
        <a:p>
          <a:pPr algn="ctr"/>
          <a:endParaRPr kumimoji="1" lang="ja-JP" altLang="en-US"/>
        </a:p>
      </dgm:t>
    </dgm:pt>
    <dgm:pt modelId="{39E88C14-8AA5-4F01-A5CB-14C2A586D495}">
      <dgm:prSet custT="1"/>
      <dgm:spPr/>
      <dgm:t>
        <a:bodyPr/>
        <a:lstStyle/>
        <a:p>
          <a:pPr algn="ctr"/>
          <a:r>
            <a:rPr kumimoji="1" lang="ja-JP" altLang="en-US" sz="1400" b="1" dirty="0"/>
            <a:t>どんなところがよく伸びていきそうか？</a:t>
          </a:r>
          <a:endParaRPr lang="ja-JP" altLang="en-US" sz="1400" dirty="0"/>
        </a:p>
      </dgm:t>
    </dgm:pt>
    <dgm:pt modelId="{6F0912CF-E830-4C2B-9420-86B2A4C17AB8}" type="parTrans" cxnId="{F918C20C-D5BA-4DC5-8A4D-8E63157B3EFE}">
      <dgm:prSet/>
      <dgm:spPr/>
      <dgm:t>
        <a:bodyPr/>
        <a:lstStyle/>
        <a:p>
          <a:pPr algn="ctr"/>
          <a:endParaRPr kumimoji="1" lang="ja-JP" altLang="en-US"/>
        </a:p>
      </dgm:t>
    </dgm:pt>
    <dgm:pt modelId="{D9C1B1A6-FFB8-498D-A552-959A0CE57217}" type="sibTrans" cxnId="{F918C20C-D5BA-4DC5-8A4D-8E63157B3EFE}">
      <dgm:prSet/>
      <dgm:spPr/>
      <dgm:t>
        <a:bodyPr/>
        <a:lstStyle/>
        <a:p>
          <a:pPr algn="ctr"/>
          <a:endParaRPr kumimoji="1" lang="ja-JP" altLang="en-US"/>
        </a:p>
      </dgm:t>
    </dgm:pt>
    <dgm:pt modelId="{75FCA258-F40D-4CEF-BF1E-4B8880355BF1}">
      <dgm:prSet/>
      <dgm:spPr/>
      <dgm:t>
        <a:bodyPr/>
        <a:lstStyle/>
        <a:p>
          <a:pPr algn="ctr"/>
          <a:r>
            <a:rPr kumimoji="1" lang="ja-JP" b="1" dirty="0"/>
            <a:t>その子どもがいることにより、周囲の人で助かっている人、喜んでいる人、活かされている人、学んでいる人はいるか？</a:t>
          </a:r>
          <a:endParaRPr lang="ja-JP" dirty="0"/>
        </a:p>
      </dgm:t>
    </dgm:pt>
    <dgm:pt modelId="{CF7E8505-525B-45FC-91D5-826D24CF0C19}" type="parTrans" cxnId="{23216BB6-A783-43C8-AE5C-682FF0FE424A}">
      <dgm:prSet/>
      <dgm:spPr/>
      <dgm:t>
        <a:bodyPr/>
        <a:lstStyle/>
        <a:p>
          <a:pPr algn="ctr"/>
          <a:endParaRPr kumimoji="1" lang="ja-JP" altLang="en-US"/>
        </a:p>
      </dgm:t>
    </dgm:pt>
    <dgm:pt modelId="{46DE15C7-1B19-42A4-BC64-34F44D730FC7}" type="sibTrans" cxnId="{23216BB6-A783-43C8-AE5C-682FF0FE424A}">
      <dgm:prSet/>
      <dgm:spPr/>
      <dgm:t>
        <a:bodyPr/>
        <a:lstStyle/>
        <a:p>
          <a:pPr algn="ctr"/>
          <a:endParaRPr kumimoji="1" lang="ja-JP" altLang="en-US"/>
        </a:p>
      </dgm:t>
    </dgm:pt>
    <dgm:pt modelId="{D7E71138-2FBC-463F-9664-3B083C366FCA}" type="pres">
      <dgm:prSet presAssocID="{490F38B9-BDF8-4D2B-A54D-9728BDE5481B}" presName="linear" presStyleCnt="0">
        <dgm:presLayoutVars>
          <dgm:animLvl val="lvl"/>
          <dgm:resizeHandles val="exact"/>
        </dgm:presLayoutVars>
      </dgm:prSet>
      <dgm:spPr/>
      <dgm:t>
        <a:bodyPr/>
        <a:lstStyle/>
        <a:p>
          <a:endParaRPr kumimoji="1" lang="ja-JP" altLang="en-US"/>
        </a:p>
      </dgm:t>
    </dgm:pt>
    <dgm:pt modelId="{DEF3E1A0-BFDF-4F60-9FE2-3158A0E86641}" type="pres">
      <dgm:prSet presAssocID="{DEDC3054-D2CB-48BE-813A-99C20C676A14}" presName="parentText" presStyleLbl="node1" presStyleIdx="0" presStyleCnt="4" custLinFactNeighborY="-65874">
        <dgm:presLayoutVars>
          <dgm:chMax val="0"/>
          <dgm:bulletEnabled val="1"/>
        </dgm:presLayoutVars>
      </dgm:prSet>
      <dgm:spPr/>
      <dgm:t>
        <a:bodyPr/>
        <a:lstStyle/>
        <a:p>
          <a:endParaRPr kumimoji="1" lang="ja-JP" altLang="en-US"/>
        </a:p>
      </dgm:t>
    </dgm:pt>
    <dgm:pt modelId="{250A635A-2428-451E-875D-F27E7B44AA22}" type="pres">
      <dgm:prSet presAssocID="{EAD8A7C9-47D7-406E-B888-77CCD2D20719}" presName="spacer" presStyleCnt="0"/>
      <dgm:spPr/>
    </dgm:pt>
    <dgm:pt modelId="{0E5F5B0E-43BF-4E5C-91A5-D5BEC325CC1B}" type="pres">
      <dgm:prSet presAssocID="{16B960F3-4CBE-4B16-8A93-08E882FF0A21}" presName="parentText" presStyleLbl="node1" presStyleIdx="1" presStyleCnt="4">
        <dgm:presLayoutVars>
          <dgm:chMax val="0"/>
          <dgm:bulletEnabled val="1"/>
        </dgm:presLayoutVars>
      </dgm:prSet>
      <dgm:spPr/>
      <dgm:t>
        <a:bodyPr/>
        <a:lstStyle/>
        <a:p>
          <a:endParaRPr kumimoji="1" lang="ja-JP" altLang="en-US"/>
        </a:p>
      </dgm:t>
    </dgm:pt>
    <dgm:pt modelId="{E384234C-6D30-4BD6-A650-1023763B08A9}" type="pres">
      <dgm:prSet presAssocID="{BF2D9DDE-9A1B-45ED-8AC8-7AD630E49DE1}" presName="spacer" presStyleCnt="0"/>
      <dgm:spPr/>
    </dgm:pt>
    <dgm:pt modelId="{56D36F0B-B993-4C47-B7BD-C0E152AF33A3}" type="pres">
      <dgm:prSet presAssocID="{39E88C14-8AA5-4F01-A5CB-14C2A586D495}" presName="parentText" presStyleLbl="node1" presStyleIdx="2" presStyleCnt="4">
        <dgm:presLayoutVars>
          <dgm:chMax val="0"/>
          <dgm:bulletEnabled val="1"/>
        </dgm:presLayoutVars>
      </dgm:prSet>
      <dgm:spPr/>
      <dgm:t>
        <a:bodyPr/>
        <a:lstStyle/>
        <a:p>
          <a:endParaRPr kumimoji="1" lang="ja-JP" altLang="en-US"/>
        </a:p>
      </dgm:t>
    </dgm:pt>
    <dgm:pt modelId="{A3525371-0CDF-4B0D-B7A7-705EBF141A61}" type="pres">
      <dgm:prSet presAssocID="{D9C1B1A6-FFB8-498D-A552-959A0CE57217}" presName="spacer" presStyleCnt="0"/>
      <dgm:spPr/>
    </dgm:pt>
    <dgm:pt modelId="{3987B4CC-6EBC-48C1-B815-A9D140EBED4A}" type="pres">
      <dgm:prSet presAssocID="{75FCA258-F40D-4CEF-BF1E-4B8880355BF1}" presName="parentText" presStyleLbl="node1" presStyleIdx="3" presStyleCnt="4">
        <dgm:presLayoutVars>
          <dgm:chMax val="0"/>
          <dgm:bulletEnabled val="1"/>
        </dgm:presLayoutVars>
      </dgm:prSet>
      <dgm:spPr/>
      <dgm:t>
        <a:bodyPr/>
        <a:lstStyle/>
        <a:p>
          <a:endParaRPr kumimoji="1" lang="ja-JP" altLang="en-US"/>
        </a:p>
      </dgm:t>
    </dgm:pt>
  </dgm:ptLst>
  <dgm:cxnLst>
    <dgm:cxn modelId="{37C477FA-BEC1-46DE-9B2D-19D782DE8EEA}" type="presOf" srcId="{490F38B9-BDF8-4D2B-A54D-9728BDE5481B}" destId="{D7E71138-2FBC-463F-9664-3B083C366FCA}" srcOrd="0" destOrd="0" presId="urn:microsoft.com/office/officeart/2005/8/layout/vList2"/>
    <dgm:cxn modelId="{C32D9E03-588D-4D19-BB49-F53CDDE384B4}" type="presOf" srcId="{DEDC3054-D2CB-48BE-813A-99C20C676A14}" destId="{DEF3E1A0-BFDF-4F60-9FE2-3158A0E86641}" srcOrd="0" destOrd="0" presId="urn:microsoft.com/office/officeart/2005/8/layout/vList2"/>
    <dgm:cxn modelId="{F918C20C-D5BA-4DC5-8A4D-8E63157B3EFE}" srcId="{490F38B9-BDF8-4D2B-A54D-9728BDE5481B}" destId="{39E88C14-8AA5-4F01-A5CB-14C2A586D495}" srcOrd="2" destOrd="0" parTransId="{6F0912CF-E830-4C2B-9420-86B2A4C17AB8}" sibTransId="{D9C1B1A6-FFB8-498D-A552-959A0CE57217}"/>
    <dgm:cxn modelId="{23216BB6-A783-43C8-AE5C-682FF0FE424A}" srcId="{490F38B9-BDF8-4D2B-A54D-9728BDE5481B}" destId="{75FCA258-F40D-4CEF-BF1E-4B8880355BF1}" srcOrd="3" destOrd="0" parTransId="{CF7E8505-525B-45FC-91D5-826D24CF0C19}" sibTransId="{46DE15C7-1B19-42A4-BC64-34F44D730FC7}"/>
    <dgm:cxn modelId="{D7AC212E-EFC9-47E9-8094-04194A487991}" srcId="{490F38B9-BDF8-4D2B-A54D-9728BDE5481B}" destId="{DEDC3054-D2CB-48BE-813A-99C20C676A14}" srcOrd="0" destOrd="0" parTransId="{FA5A06FC-6B81-4216-87B5-0C1079A3719A}" sibTransId="{EAD8A7C9-47D7-406E-B888-77CCD2D20719}"/>
    <dgm:cxn modelId="{E75F3BF4-460B-475B-BD2A-B16347CFA089}" type="presOf" srcId="{16B960F3-4CBE-4B16-8A93-08E882FF0A21}" destId="{0E5F5B0E-43BF-4E5C-91A5-D5BEC325CC1B}" srcOrd="0" destOrd="0" presId="urn:microsoft.com/office/officeart/2005/8/layout/vList2"/>
    <dgm:cxn modelId="{C78249E0-D029-4F4E-BDEF-5CACEDE3B81D}" srcId="{490F38B9-BDF8-4D2B-A54D-9728BDE5481B}" destId="{16B960F3-4CBE-4B16-8A93-08E882FF0A21}" srcOrd="1" destOrd="0" parTransId="{9F91C031-B904-4257-92F6-9CB49B68F24E}" sibTransId="{BF2D9DDE-9A1B-45ED-8AC8-7AD630E49DE1}"/>
    <dgm:cxn modelId="{369E90E7-B782-4C53-85E5-0A2E5186FB18}" type="presOf" srcId="{75FCA258-F40D-4CEF-BF1E-4B8880355BF1}" destId="{3987B4CC-6EBC-48C1-B815-A9D140EBED4A}" srcOrd="0" destOrd="0" presId="urn:microsoft.com/office/officeart/2005/8/layout/vList2"/>
    <dgm:cxn modelId="{FEBD29FD-DE20-47AA-BD2D-5365A01D0C7F}" type="presOf" srcId="{39E88C14-8AA5-4F01-A5CB-14C2A586D495}" destId="{56D36F0B-B993-4C47-B7BD-C0E152AF33A3}" srcOrd="0" destOrd="0" presId="urn:microsoft.com/office/officeart/2005/8/layout/vList2"/>
    <dgm:cxn modelId="{37965C54-16C8-4E88-B86D-CF55AA847B91}" type="presParOf" srcId="{D7E71138-2FBC-463F-9664-3B083C366FCA}" destId="{DEF3E1A0-BFDF-4F60-9FE2-3158A0E86641}" srcOrd="0" destOrd="0" presId="urn:microsoft.com/office/officeart/2005/8/layout/vList2"/>
    <dgm:cxn modelId="{D0D885EC-65B1-4BC9-B885-62D095465CAF}" type="presParOf" srcId="{D7E71138-2FBC-463F-9664-3B083C366FCA}" destId="{250A635A-2428-451E-875D-F27E7B44AA22}" srcOrd="1" destOrd="0" presId="urn:microsoft.com/office/officeart/2005/8/layout/vList2"/>
    <dgm:cxn modelId="{2B2501EA-39F9-4564-B594-1044BAFE4D9B}" type="presParOf" srcId="{D7E71138-2FBC-463F-9664-3B083C366FCA}" destId="{0E5F5B0E-43BF-4E5C-91A5-D5BEC325CC1B}" srcOrd="2" destOrd="0" presId="urn:microsoft.com/office/officeart/2005/8/layout/vList2"/>
    <dgm:cxn modelId="{103339D1-7B89-4F7B-AA8D-1FB281838BCF}" type="presParOf" srcId="{D7E71138-2FBC-463F-9664-3B083C366FCA}" destId="{E384234C-6D30-4BD6-A650-1023763B08A9}" srcOrd="3" destOrd="0" presId="urn:microsoft.com/office/officeart/2005/8/layout/vList2"/>
    <dgm:cxn modelId="{26763A68-3034-4B22-ACC5-9CE3C137ED8B}" type="presParOf" srcId="{D7E71138-2FBC-463F-9664-3B083C366FCA}" destId="{56D36F0B-B993-4C47-B7BD-C0E152AF33A3}" srcOrd="4" destOrd="0" presId="urn:microsoft.com/office/officeart/2005/8/layout/vList2"/>
    <dgm:cxn modelId="{013B6A4A-3E11-43E9-9E53-83CAD3D52516}" type="presParOf" srcId="{D7E71138-2FBC-463F-9664-3B083C366FCA}" destId="{A3525371-0CDF-4B0D-B7A7-705EBF141A61}" srcOrd="5" destOrd="0" presId="urn:microsoft.com/office/officeart/2005/8/layout/vList2"/>
    <dgm:cxn modelId="{A33CE596-FC01-4027-A82E-809980CA82A3}" type="presParOf" srcId="{D7E71138-2FBC-463F-9664-3B083C366FCA}" destId="{3987B4CC-6EBC-48C1-B815-A9D140EBED4A}"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D3EFE508-27FC-4104-A4AF-B4C0479C86D0}" type="doc">
      <dgm:prSet loTypeId="urn:microsoft.com/office/officeart/2005/8/layout/vList2" loCatId="list" qsTypeId="urn:microsoft.com/office/officeart/2005/8/quickstyle/simple1" qsCatId="simple" csTypeId="urn:microsoft.com/office/officeart/2005/8/colors/accent0_2" csCatId="mainScheme" phldr="1"/>
      <dgm:spPr/>
      <dgm:t>
        <a:bodyPr/>
        <a:lstStyle/>
        <a:p>
          <a:endParaRPr kumimoji="1" lang="ja-JP" altLang="en-US"/>
        </a:p>
      </dgm:t>
    </dgm:pt>
    <dgm:pt modelId="{8B3623C5-B201-494E-B1F3-00BA0875DBE5}">
      <dgm:prSet/>
      <dgm:spPr/>
      <dgm:t>
        <a:bodyPr/>
        <a:lstStyle/>
        <a:p>
          <a:pPr algn="ctr"/>
          <a:r>
            <a:rPr kumimoji="1" lang="ja-JP" b="1" dirty="0"/>
            <a:t>どんなお母さん？お母さんがよく頑張っているところは？</a:t>
          </a:r>
          <a:endParaRPr lang="ja-JP" dirty="0"/>
        </a:p>
      </dgm:t>
    </dgm:pt>
    <dgm:pt modelId="{7CDB7C54-B413-40D0-B77D-B410C8D1F5FE}" type="parTrans" cxnId="{BAB97231-A4D4-4779-A91F-2918DD71EC05}">
      <dgm:prSet/>
      <dgm:spPr/>
      <dgm:t>
        <a:bodyPr/>
        <a:lstStyle/>
        <a:p>
          <a:pPr algn="ctr"/>
          <a:endParaRPr kumimoji="1" lang="ja-JP" altLang="en-US"/>
        </a:p>
      </dgm:t>
    </dgm:pt>
    <dgm:pt modelId="{FC4909AC-6205-43E7-80D7-92066CFDB0D5}" type="sibTrans" cxnId="{BAB97231-A4D4-4779-A91F-2918DD71EC05}">
      <dgm:prSet/>
      <dgm:spPr/>
      <dgm:t>
        <a:bodyPr/>
        <a:lstStyle/>
        <a:p>
          <a:pPr algn="ctr"/>
          <a:endParaRPr kumimoji="1" lang="ja-JP" altLang="en-US"/>
        </a:p>
      </dgm:t>
    </dgm:pt>
    <dgm:pt modelId="{92E7D820-1D1B-46D5-8C71-3B63028EF257}">
      <dgm:prSet/>
      <dgm:spPr/>
      <dgm:t>
        <a:bodyPr/>
        <a:lstStyle/>
        <a:p>
          <a:pPr algn="ctr"/>
          <a:r>
            <a:rPr kumimoji="1" lang="ja-JP" b="1" dirty="0"/>
            <a:t>我が子のどんなところを認めている？</a:t>
          </a:r>
          <a:endParaRPr lang="ja-JP" dirty="0"/>
        </a:p>
      </dgm:t>
    </dgm:pt>
    <dgm:pt modelId="{245CEBAF-8F6E-432E-8116-B2B92F425E4F}" type="parTrans" cxnId="{B697C075-26E5-4067-BF78-F7EF52C3EE40}">
      <dgm:prSet/>
      <dgm:spPr/>
      <dgm:t>
        <a:bodyPr/>
        <a:lstStyle/>
        <a:p>
          <a:pPr algn="ctr"/>
          <a:endParaRPr kumimoji="1" lang="ja-JP" altLang="en-US"/>
        </a:p>
      </dgm:t>
    </dgm:pt>
    <dgm:pt modelId="{50282836-8034-4D2F-B7B7-A8204B9F1EC2}" type="sibTrans" cxnId="{B697C075-26E5-4067-BF78-F7EF52C3EE40}">
      <dgm:prSet/>
      <dgm:spPr/>
      <dgm:t>
        <a:bodyPr/>
        <a:lstStyle/>
        <a:p>
          <a:pPr algn="ctr"/>
          <a:endParaRPr kumimoji="1" lang="ja-JP" altLang="en-US"/>
        </a:p>
      </dgm:t>
    </dgm:pt>
    <dgm:pt modelId="{61741352-8DCA-42A4-9550-2A23DB0D1B6B}">
      <dgm:prSet/>
      <dgm:spPr/>
      <dgm:t>
        <a:bodyPr/>
        <a:lstStyle/>
        <a:p>
          <a:pPr algn="ctr"/>
          <a:r>
            <a:rPr lang="ja-JP" altLang="en-US" b="1" dirty="0"/>
            <a:t>父親や祖父母の思いは？兄弟姉妹に関しての悩みは？</a:t>
          </a:r>
          <a:endParaRPr lang="ja-JP" b="1" dirty="0"/>
        </a:p>
      </dgm:t>
    </dgm:pt>
    <dgm:pt modelId="{28A9C240-A622-4979-9C4E-1D4D9E444DAE}" type="parTrans" cxnId="{527C62F2-B9DD-44BE-88A2-8D835072ABF4}">
      <dgm:prSet/>
      <dgm:spPr/>
      <dgm:t>
        <a:bodyPr/>
        <a:lstStyle/>
        <a:p>
          <a:pPr algn="ctr"/>
          <a:endParaRPr kumimoji="1" lang="ja-JP" altLang="en-US"/>
        </a:p>
      </dgm:t>
    </dgm:pt>
    <dgm:pt modelId="{1F233C09-DD0C-4FDC-8E5E-0A4B79AB7532}" type="sibTrans" cxnId="{527C62F2-B9DD-44BE-88A2-8D835072ABF4}">
      <dgm:prSet/>
      <dgm:spPr/>
      <dgm:t>
        <a:bodyPr/>
        <a:lstStyle/>
        <a:p>
          <a:pPr algn="ctr"/>
          <a:endParaRPr kumimoji="1" lang="ja-JP" altLang="en-US"/>
        </a:p>
      </dgm:t>
    </dgm:pt>
    <dgm:pt modelId="{D8429679-4F7A-455F-9DEC-ED9EA84F8A79}">
      <dgm:prSet/>
      <dgm:spPr/>
      <dgm:t>
        <a:bodyPr/>
        <a:lstStyle/>
        <a:p>
          <a:pPr algn="ctr"/>
          <a:r>
            <a:rPr kumimoji="1" lang="ja-JP" b="1" dirty="0"/>
            <a:t>お母さんが悩んでいることの中心は何？</a:t>
          </a:r>
          <a:endParaRPr lang="ja-JP" dirty="0"/>
        </a:p>
      </dgm:t>
    </dgm:pt>
    <dgm:pt modelId="{1856260D-9B58-4C16-9729-8FD01D251F6E}" type="parTrans" cxnId="{C7E12D34-B1AC-4240-9294-04E4F48FF984}">
      <dgm:prSet/>
      <dgm:spPr/>
      <dgm:t>
        <a:bodyPr/>
        <a:lstStyle/>
        <a:p>
          <a:pPr algn="ctr"/>
          <a:endParaRPr kumimoji="1" lang="ja-JP" altLang="en-US"/>
        </a:p>
      </dgm:t>
    </dgm:pt>
    <dgm:pt modelId="{146CD08B-8BAF-4B4D-9BC7-896F477A882B}" type="sibTrans" cxnId="{C7E12D34-B1AC-4240-9294-04E4F48FF984}">
      <dgm:prSet/>
      <dgm:spPr/>
      <dgm:t>
        <a:bodyPr/>
        <a:lstStyle/>
        <a:p>
          <a:pPr algn="ctr"/>
          <a:endParaRPr kumimoji="1" lang="ja-JP" altLang="en-US"/>
        </a:p>
      </dgm:t>
    </dgm:pt>
    <dgm:pt modelId="{E2A22CC7-862B-4A14-AA66-7CA947E29DBB}" type="pres">
      <dgm:prSet presAssocID="{D3EFE508-27FC-4104-A4AF-B4C0479C86D0}" presName="linear" presStyleCnt="0">
        <dgm:presLayoutVars>
          <dgm:animLvl val="lvl"/>
          <dgm:resizeHandles val="exact"/>
        </dgm:presLayoutVars>
      </dgm:prSet>
      <dgm:spPr/>
      <dgm:t>
        <a:bodyPr/>
        <a:lstStyle/>
        <a:p>
          <a:endParaRPr kumimoji="1" lang="ja-JP" altLang="en-US"/>
        </a:p>
      </dgm:t>
    </dgm:pt>
    <dgm:pt modelId="{44B5EEAD-04F0-4B19-ABEF-DBAFFE885AE0}" type="pres">
      <dgm:prSet presAssocID="{8B3623C5-B201-494E-B1F3-00BA0875DBE5}" presName="parentText" presStyleLbl="node1" presStyleIdx="0" presStyleCnt="4">
        <dgm:presLayoutVars>
          <dgm:chMax val="0"/>
          <dgm:bulletEnabled val="1"/>
        </dgm:presLayoutVars>
      </dgm:prSet>
      <dgm:spPr/>
      <dgm:t>
        <a:bodyPr/>
        <a:lstStyle/>
        <a:p>
          <a:endParaRPr kumimoji="1" lang="ja-JP" altLang="en-US"/>
        </a:p>
      </dgm:t>
    </dgm:pt>
    <dgm:pt modelId="{6421CE6A-123E-448F-A370-3043E0FCB65C}" type="pres">
      <dgm:prSet presAssocID="{FC4909AC-6205-43E7-80D7-92066CFDB0D5}" presName="spacer" presStyleCnt="0"/>
      <dgm:spPr/>
    </dgm:pt>
    <dgm:pt modelId="{87ACDF7C-CD34-49FE-BF32-20A7ECC7A02F}" type="pres">
      <dgm:prSet presAssocID="{92E7D820-1D1B-46D5-8C71-3B63028EF257}" presName="parentText" presStyleLbl="node1" presStyleIdx="1" presStyleCnt="4">
        <dgm:presLayoutVars>
          <dgm:chMax val="0"/>
          <dgm:bulletEnabled val="1"/>
        </dgm:presLayoutVars>
      </dgm:prSet>
      <dgm:spPr/>
      <dgm:t>
        <a:bodyPr/>
        <a:lstStyle/>
        <a:p>
          <a:endParaRPr kumimoji="1" lang="ja-JP" altLang="en-US"/>
        </a:p>
      </dgm:t>
    </dgm:pt>
    <dgm:pt modelId="{DB8D9AD6-C677-42B3-B9E4-B65B6128652A}" type="pres">
      <dgm:prSet presAssocID="{50282836-8034-4D2F-B7B7-A8204B9F1EC2}" presName="spacer" presStyleCnt="0"/>
      <dgm:spPr/>
    </dgm:pt>
    <dgm:pt modelId="{1E92C42C-AA40-4AF8-A610-2A59D343A538}" type="pres">
      <dgm:prSet presAssocID="{61741352-8DCA-42A4-9550-2A23DB0D1B6B}" presName="parentText" presStyleLbl="node1" presStyleIdx="2" presStyleCnt="4">
        <dgm:presLayoutVars>
          <dgm:chMax val="0"/>
          <dgm:bulletEnabled val="1"/>
        </dgm:presLayoutVars>
      </dgm:prSet>
      <dgm:spPr/>
      <dgm:t>
        <a:bodyPr/>
        <a:lstStyle/>
        <a:p>
          <a:endParaRPr kumimoji="1" lang="ja-JP" altLang="en-US"/>
        </a:p>
      </dgm:t>
    </dgm:pt>
    <dgm:pt modelId="{7D50FE4C-BCE3-41C7-9221-A0E902111481}" type="pres">
      <dgm:prSet presAssocID="{1F233C09-DD0C-4FDC-8E5E-0A4B79AB7532}" presName="spacer" presStyleCnt="0"/>
      <dgm:spPr/>
    </dgm:pt>
    <dgm:pt modelId="{7E83D9DB-2C33-4A72-974C-AC4EBD54C59F}" type="pres">
      <dgm:prSet presAssocID="{D8429679-4F7A-455F-9DEC-ED9EA84F8A79}" presName="parentText" presStyleLbl="node1" presStyleIdx="3" presStyleCnt="4">
        <dgm:presLayoutVars>
          <dgm:chMax val="0"/>
          <dgm:bulletEnabled val="1"/>
        </dgm:presLayoutVars>
      </dgm:prSet>
      <dgm:spPr/>
      <dgm:t>
        <a:bodyPr/>
        <a:lstStyle/>
        <a:p>
          <a:endParaRPr kumimoji="1" lang="ja-JP" altLang="en-US"/>
        </a:p>
      </dgm:t>
    </dgm:pt>
  </dgm:ptLst>
  <dgm:cxnLst>
    <dgm:cxn modelId="{C7E12D34-B1AC-4240-9294-04E4F48FF984}" srcId="{D3EFE508-27FC-4104-A4AF-B4C0479C86D0}" destId="{D8429679-4F7A-455F-9DEC-ED9EA84F8A79}" srcOrd="3" destOrd="0" parTransId="{1856260D-9B58-4C16-9729-8FD01D251F6E}" sibTransId="{146CD08B-8BAF-4B4D-9BC7-896F477A882B}"/>
    <dgm:cxn modelId="{DD55A704-33BE-4CE5-9612-51BCDFDEB5CF}" type="presOf" srcId="{8B3623C5-B201-494E-B1F3-00BA0875DBE5}" destId="{44B5EEAD-04F0-4B19-ABEF-DBAFFE885AE0}" srcOrd="0" destOrd="0" presId="urn:microsoft.com/office/officeart/2005/8/layout/vList2"/>
    <dgm:cxn modelId="{428F98B4-6CB3-4255-A586-EFD631AC1FA3}" type="presOf" srcId="{92E7D820-1D1B-46D5-8C71-3B63028EF257}" destId="{87ACDF7C-CD34-49FE-BF32-20A7ECC7A02F}" srcOrd="0" destOrd="0" presId="urn:microsoft.com/office/officeart/2005/8/layout/vList2"/>
    <dgm:cxn modelId="{013B09BB-3281-41BD-B964-6BD4E135C6A9}" type="presOf" srcId="{D8429679-4F7A-455F-9DEC-ED9EA84F8A79}" destId="{7E83D9DB-2C33-4A72-974C-AC4EBD54C59F}" srcOrd="0" destOrd="0" presId="urn:microsoft.com/office/officeart/2005/8/layout/vList2"/>
    <dgm:cxn modelId="{527C62F2-B9DD-44BE-88A2-8D835072ABF4}" srcId="{D3EFE508-27FC-4104-A4AF-B4C0479C86D0}" destId="{61741352-8DCA-42A4-9550-2A23DB0D1B6B}" srcOrd="2" destOrd="0" parTransId="{28A9C240-A622-4979-9C4E-1D4D9E444DAE}" sibTransId="{1F233C09-DD0C-4FDC-8E5E-0A4B79AB7532}"/>
    <dgm:cxn modelId="{BAB97231-A4D4-4779-A91F-2918DD71EC05}" srcId="{D3EFE508-27FC-4104-A4AF-B4C0479C86D0}" destId="{8B3623C5-B201-494E-B1F3-00BA0875DBE5}" srcOrd="0" destOrd="0" parTransId="{7CDB7C54-B413-40D0-B77D-B410C8D1F5FE}" sibTransId="{FC4909AC-6205-43E7-80D7-92066CFDB0D5}"/>
    <dgm:cxn modelId="{8511A5E6-23EF-446D-A092-11E972BE12F2}" type="presOf" srcId="{D3EFE508-27FC-4104-A4AF-B4C0479C86D0}" destId="{E2A22CC7-862B-4A14-AA66-7CA947E29DBB}" srcOrd="0" destOrd="0" presId="urn:microsoft.com/office/officeart/2005/8/layout/vList2"/>
    <dgm:cxn modelId="{5FD5506A-953B-4C65-86E2-609E758A88C7}" type="presOf" srcId="{61741352-8DCA-42A4-9550-2A23DB0D1B6B}" destId="{1E92C42C-AA40-4AF8-A610-2A59D343A538}" srcOrd="0" destOrd="0" presId="urn:microsoft.com/office/officeart/2005/8/layout/vList2"/>
    <dgm:cxn modelId="{B697C075-26E5-4067-BF78-F7EF52C3EE40}" srcId="{D3EFE508-27FC-4104-A4AF-B4C0479C86D0}" destId="{92E7D820-1D1B-46D5-8C71-3B63028EF257}" srcOrd="1" destOrd="0" parTransId="{245CEBAF-8F6E-432E-8116-B2B92F425E4F}" sibTransId="{50282836-8034-4D2F-B7B7-A8204B9F1EC2}"/>
    <dgm:cxn modelId="{BAF86E85-869A-4175-8C59-AD2FC70AEF3A}" type="presParOf" srcId="{E2A22CC7-862B-4A14-AA66-7CA947E29DBB}" destId="{44B5EEAD-04F0-4B19-ABEF-DBAFFE885AE0}" srcOrd="0" destOrd="0" presId="urn:microsoft.com/office/officeart/2005/8/layout/vList2"/>
    <dgm:cxn modelId="{3235D7A7-A877-4759-9951-336E6BDF081B}" type="presParOf" srcId="{E2A22CC7-862B-4A14-AA66-7CA947E29DBB}" destId="{6421CE6A-123E-448F-A370-3043E0FCB65C}" srcOrd="1" destOrd="0" presId="urn:microsoft.com/office/officeart/2005/8/layout/vList2"/>
    <dgm:cxn modelId="{F2A1AE52-E571-4DAD-95C1-84204BC83B04}" type="presParOf" srcId="{E2A22CC7-862B-4A14-AA66-7CA947E29DBB}" destId="{87ACDF7C-CD34-49FE-BF32-20A7ECC7A02F}" srcOrd="2" destOrd="0" presId="urn:microsoft.com/office/officeart/2005/8/layout/vList2"/>
    <dgm:cxn modelId="{13CB77C5-FE2E-440C-BCAA-4BF422FA8D2A}" type="presParOf" srcId="{E2A22CC7-862B-4A14-AA66-7CA947E29DBB}" destId="{DB8D9AD6-C677-42B3-B9E4-B65B6128652A}" srcOrd="3" destOrd="0" presId="urn:microsoft.com/office/officeart/2005/8/layout/vList2"/>
    <dgm:cxn modelId="{EDA99B9E-F60E-4B54-AA3B-35A28628F239}" type="presParOf" srcId="{E2A22CC7-862B-4A14-AA66-7CA947E29DBB}" destId="{1E92C42C-AA40-4AF8-A610-2A59D343A538}" srcOrd="4" destOrd="0" presId="urn:microsoft.com/office/officeart/2005/8/layout/vList2"/>
    <dgm:cxn modelId="{8E0D25EC-32A1-4814-80FA-40186C0D31A9}" type="presParOf" srcId="{E2A22CC7-862B-4A14-AA66-7CA947E29DBB}" destId="{7D50FE4C-BCE3-41C7-9221-A0E902111481}" srcOrd="5" destOrd="0" presId="urn:microsoft.com/office/officeart/2005/8/layout/vList2"/>
    <dgm:cxn modelId="{BFA9D9A2-7302-4CE1-9A5F-58EA4D773EB2}" type="presParOf" srcId="{E2A22CC7-862B-4A14-AA66-7CA947E29DBB}" destId="{7E83D9DB-2C33-4A72-974C-AC4EBD54C59F}" srcOrd="6"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CA009828-C568-43BA-9C83-2E58A7F4471C}" type="doc">
      <dgm:prSet loTypeId="urn:microsoft.com/office/officeart/2005/8/layout/vList2" loCatId="list" qsTypeId="urn:microsoft.com/office/officeart/2005/8/quickstyle/3d3" qsCatId="3D" csTypeId="urn:microsoft.com/office/officeart/2005/8/colors/accent3_4" csCatId="accent3"/>
      <dgm:spPr/>
      <dgm:t>
        <a:bodyPr/>
        <a:lstStyle/>
        <a:p>
          <a:endParaRPr kumimoji="1" lang="ja-JP" altLang="en-US"/>
        </a:p>
      </dgm:t>
    </dgm:pt>
    <dgm:pt modelId="{DA1B1DBB-27D5-4551-9E6A-247287534E3F}">
      <dgm:prSet/>
      <dgm:spPr/>
      <dgm:t>
        <a:bodyPr/>
        <a:lstStyle/>
        <a:p>
          <a:r>
            <a:rPr kumimoji="1" lang="ja-JP" b="1" dirty="0"/>
            <a:t>初期</a:t>
          </a:r>
          <a:r>
            <a:rPr kumimoji="1" lang="ja-JP" dirty="0"/>
            <a:t>の利用計画作成～個別支援計画作成においては、利用計画案作成</a:t>
          </a:r>
          <a:r>
            <a:rPr kumimoji="1" lang="ja-JP" b="1" dirty="0"/>
            <a:t>前後</a:t>
          </a:r>
          <a:r>
            <a:rPr kumimoji="1" lang="ja-JP" dirty="0"/>
            <a:t>にサービス担当者会議（関係機関との連絡会議）を丁寧に実施し、</a:t>
          </a:r>
          <a:r>
            <a:rPr kumimoji="1" lang="ja-JP" b="1" dirty="0"/>
            <a:t>支援チーム全体が了解</a:t>
          </a:r>
          <a:r>
            <a:rPr kumimoji="1" lang="ja-JP" dirty="0"/>
            <a:t>した上で、正式な利用計画を作成していく流れを踏んだあとに、子どもが利用する各サービス･支援提供事業所は、個別支援計画案を作成し、個別支援会議を実施し、保護者はもちろん、各関係機関ともその内容を共有した上で、正式な個別支援計画を作成していくといったプロセスを踏んでいくことが、基本的な流れです。</a:t>
          </a:r>
          <a:endParaRPr lang="ja-JP" dirty="0"/>
        </a:p>
      </dgm:t>
    </dgm:pt>
    <dgm:pt modelId="{3162653A-3B4F-4555-A9B6-04BDA7539600}" type="parTrans" cxnId="{A0753139-445A-4630-A9DD-1A54107FBB24}">
      <dgm:prSet/>
      <dgm:spPr/>
      <dgm:t>
        <a:bodyPr/>
        <a:lstStyle/>
        <a:p>
          <a:endParaRPr kumimoji="1" lang="ja-JP" altLang="en-US"/>
        </a:p>
      </dgm:t>
    </dgm:pt>
    <dgm:pt modelId="{B327E45E-80E6-4C42-A848-F16FD2243910}" type="sibTrans" cxnId="{A0753139-445A-4630-A9DD-1A54107FBB24}">
      <dgm:prSet/>
      <dgm:spPr/>
      <dgm:t>
        <a:bodyPr/>
        <a:lstStyle/>
        <a:p>
          <a:endParaRPr kumimoji="1" lang="ja-JP" altLang="en-US"/>
        </a:p>
      </dgm:t>
    </dgm:pt>
    <dgm:pt modelId="{3376425D-0CC3-455E-8561-DE327B72A346}" type="pres">
      <dgm:prSet presAssocID="{CA009828-C568-43BA-9C83-2E58A7F4471C}" presName="linear" presStyleCnt="0">
        <dgm:presLayoutVars>
          <dgm:animLvl val="lvl"/>
          <dgm:resizeHandles val="exact"/>
        </dgm:presLayoutVars>
      </dgm:prSet>
      <dgm:spPr/>
      <dgm:t>
        <a:bodyPr/>
        <a:lstStyle/>
        <a:p>
          <a:endParaRPr kumimoji="1" lang="ja-JP" altLang="en-US"/>
        </a:p>
      </dgm:t>
    </dgm:pt>
    <dgm:pt modelId="{D8994CCF-4886-4BCD-BBF6-3A1A7E8822DB}" type="pres">
      <dgm:prSet presAssocID="{DA1B1DBB-27D5-4551-9E6A-247287534E3F}" presName="parentText" presStyleLbl="node1" presStyleIdx="0" presStyleCnt="1">
        <dgm:presLayoutVars>
          <dgm:chMax val="0"/>
          <dgm:bulletEnabled val="1"/>
        </dgm:presLayoutVars>
      </dgm:prSet>
      <dgm:spPr/>
      <dgm:t>
        <a:bodyPr/>
        <a:lstStyle/>
        <a:p>
          <a:endParaRPr kumimoji="1" lang="ja-JP" altLang="en-US"/>
        </a:p>
      </dgm:t>
    </dgm:pt>
  </dgm:ptLst>
  <dgm:cxnLst>
    <dgm:cxn modelId="{B96F804B-9672-45BE-ABED-C33A80DEE250}" type="presOf" srcId="{CA009828-C568-43BA-9C83-2E58A7F4471C}" destId="{3376425D-0CC3-455E-8561-DE327B72A346}" srcOrd="0" destOrd="0" presId="urn:microsoft.com/office/officeart/2005/8/layout/vList2"/>
    <dgm:cxn modelId="{80C89300-8210-4870-991D-629A450DC6B6}" type="presOf" srcId="{DA1B1DBB-27D5-4551-9E6A-247287534E3F}" destId="{D8994CCF-4886-4BCD-BBF6-3A1A7E8822DB}" srcOrd="0" destOrd="0" presId="urn:microsoft.com/office/officeart/2005/8/layout/vList2"/>
    <dgm:cxn modelId="{A0753139-445A-4630-A9DD-1A54107FBB24}" srcId="{CA009828-C568-43BA-9C83-2E58A7F4471C}" destId="{DA1B1DBB-27D5-4551-9E6A-247287534E3F}" srcOrd="0" destOrd="0" parTransId="{3162653A-3B4F-4555-A9B6-04BDA7539600}" sibTransId="{B327E45E-80E6-4C42-A848-F16FD2243910}"/>
    <dgm:cxn modelId="{74F22710-965F-4D31-B1C7-0A51F050AFEF}" type="presParOf" srcId="{3376425D-0CC3-455E-8561-DE327B72A346}" destId="{D8994CCF-4886-4BCD-BBF6-3A1A7E8822DB}"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E83A9B21-4ABC-41F9-9298-F8CFC2AFF48F}" type="doc">
      <dgm:prSet loTypeId="urn:microsoft.com/office/officeart/2005/8/layout/vList2" loCatId="list" qsTypeId="urn:microsoft.com/office/officeart/2005/8/quickstyle/3d3" qsCatId="3D" csTypeId="urn:microsoft.com/office/officeart/2005/8/colors/accent3_4" csCatId="accent3" phldr="1"/>
      <dgm:spPr/>
      <dgm:t>
        <a:bodyPr/>
        <a:lstStyle/>
        <a:p>
          <a:endParaRPr kumimoji="1" lang="ja-JP" altLang="en-US"/>
        </a:p>
      </dgm:t>
    </dgm:pt>
    <dgm:pt modelId="{142F2AF2-823A-413F-A26B-1F51A250ABF3}">
      <dgm:prSet/>
      <dgm:spPr/>
      <dgm:t>
        <a:bodyPr/>
        <a:lstStyle/>
        <a:p>
          <a:r>
            <a:rPr kumimoji="1" lang="ja-JP" b="1"/>
            <a:t>モニタリング以降</a:t>
          </a:r>
          <a:r>
            <a:rPr kumimoji="1" lang="ja-JP"/>
            <a:t>については、利用計画におけるモニタリングと、個別支援計画の中間評価の時期を一致させていくことは、合理的かつ有効な連携の方法となりますが、児童期における支援は、</a:t>
          </a:r>
          <a:r>
            <a:rPr kumimoji="1" lang="ja-JP" b="1"/>
            <a:t>子どもの成長･変化は著しく、移行期も多い</a:t>
          </a:r>
          <a:r>
            <a:rPr kumimoji="1" lang="ja-JP"/>
            <a:t>ので、あまり基本となるプロセスに縛られることなく、臨機応変に「支援会議」をセットしていくことが大切です。いずれにしても、相談支援専門員、児童発達支援管理責任者が、それぞれ積極的に外部機関関係者の参加を、必要に応じて求めながら、会議を継続していくことが、成人期の支援に結びつきますし、</a:t>
          </a:r>
          <a:r>
            <a:rPr kumimoji="1" lang="ja-JP" u="sng"/>
            <a:t>会議が行なわれないほど、子どもにとって将来につながる適切な支援は実施できていない</a:t>
          </a:r>
          <a:r>
            <a:rPr kumimoji="1" lang="ja-JP"/>
            <a:t>と考えていくべきでしょう。</a:t>
          </a:r>
          <a:endParaRPr lang="ja-JP"/>
        </a:p>
      </dgm:t>
    </dgm:pt>
    <dgm:pt modelId="{3BC5FA75-3C76-402E-82F7-CFC24E053CB8}" type="parTrans" cxnId="{EAF735BE-0A3F-4766-9104-F46E0919F2F3}">
      <dgm:prSet/>
      <dgm:spPr/>
      <dgm:t>
        <a:bodyPr/>
        <a:lstStyle/>
        <a:p>
          <a:endParaRPr kumimoji="1" lang="ja-JP" altLang="en-US"/>
        </a:p>
      </dgm:t>
    </dgm:pt>
    <dgm:pt modelId="{C07C298D-BACA-4087-A5FA-7FC889A24059}" type="sibTrans" cxnId="{EAF735BE-0A3F-4766-9104-F46E0919F2F3}">
      <dgm:prSet/>
      <dgm:spPr/>
      <dgm:t>
        <a:bodyPr/>
        <a:lstStyle/>
        <a:p>
          <a:endParaRPr kumimoji="1" lang="ja-JP" altLang="en-US"/>
        </a:p>
      </dgm:t>
    </dgm:pt>
    <dgm:pt modelId="{A7884BA1-C5FF-424B-A7EB-22039EBD9E4B}" type="pres">
      <dgm:prSet presAssocID="{E83A9B21-4ABC-41F9-9298-F8CFC2AFF48F}" presName="linear" presStyleCnt="0">
        <dgm:presLayoutVars>
          <dgm:animLvl val="lvl"/>
          <dgm:resizeHandles val="exact"/>
        </dgm:presLayoutVars>
      </dgm:prSet>
      <dgm:spPr/>
      <dgm:t>
        <a:bodyPr/>
        <a:lstStyle/>
        <a:p>
          <a:endParaRPr kumimoji="1" lang="ja-JP" altLang="en-US"/>
        </a:p>
      </dgm:t>
    </dgm:pt>
    <dgm:pt modelId="{877A46DE-C35B-41D8-A208-BBFF45FB5099}" type="pres">
      <dgm:prSet presAssocID="{142F2AF2-823A-413F-A26B-1F51A250ABF3}" presName="parentText" presStyleLbl="node1" presStyleIdx="0" presStyleCnt="1" custScaleY="101949">
        <dgm:presLayoutVars>
          <dgm:chMax val="0"/>
          <dgm:bulletEnabled val="1"/>
        </dgm:presLayoutVars>
      </dgm:prSet>
      <dgm:spPr/>
      <dgm:t>
        <a:bodyPr/>
        <a:lstStyle/>
        <a:p>
          <a:endParaRPr kumimoji="1" lang="ja-JP" altLang="en-US"/>
        </a:p>
      </dgm:t>
    </dgm:pt>
  </dgm:ptLst>
  <dgm:cxnLst>
    <dgm:cxn modelId="{94AD8D63-9170-4828-B361-B601344DE8CF}" type="presOf" srcId="{142F2AF2-823A-413F-A26B-1F51A250ABF3}" destId="{877A46DE-C35B-41D8-A208-BBFF45FB5099}" srcOrd="0" destOrd="0" presId="urn:microsoft.com/office/officeart/2005/8/layout/vList2"/>
    <dgm:cxn modelId="{EAF735BE-0A3F-4766-9104-F46E0919F2F3}" srcId="{E83A9B21-4ABC-41F9-9298-F8CFC2AFF48F}" destId="{142F2AF2-823A-413F-A26B-1F51A250ABF3}" srcOrd="0" destOrd="0" parTransId="{3BC5FA75-3C76-402E-82F7-CFC24E053CB8}" sibTransId="{C07C298D-BACA-4087-A5FA-7FC889A24059}"/>
    <dgm:cxn modelId="{D7B3C82D-F69D-4BB7-A1B0-8ED1A4F430FD}" type="presOf" srcId="{E83A9B21-4ABC-41F9-9298-F8CFC2AFF48F}" destId="{A7884BA1-C5FF-424B-A7EB-22039EBD9E4B}" srcOrd="0" destOrd="0" presId="urn:microsoft.com/office/officeart/2005/8/layout/vList2"/>
    <dgm:cxn modelId="{8829C353-D847-4D7C-8B6B-8E996B956185}" type="presParOf" srcId="{A7884BA1-C5FF-424B-A7EB-22039EBD9E4B}" destId="{877A46DE-C35B-41D8-A208-BBFF45FB5099}"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9A4128AC-C9CB-4EF6-BD26-7BFB78C9B232}" type="doc">
      <dgm:prSet loTypeId="urn:microsoft.com/office/officeart/2005/8/layout/vList2" loCatId="list" qsTypeId="urn:microsoft.com/office/officeart/2005/8/quickstyle/3d3" qsCatId="3D" csTypeId="urn:microsoft.com/office/officeart/2005/8/colors/accent1_2" csCatId="accent1" phldr="1"/>
      <dgm:spPr/>
      <dgm:t>
        <a:bodyPr/>
        <a:lstStyle/>
        <a:p>
          <a:endParaRPr kumimoji="1" lang="ja-JP" altLang="en-US"/>
        </a:p>
      </dgm:t>
    </dgm:pt>
    <dgm:pt modelId="{F9FD5A54-93F2-434F-A281-51D8F84D0F7C}">
      <dgm:prSet/>
      <dgm:spPr>
        <a:solidFill>
          <a:srgbClr val="7030A0"/>
        </a:solidFill>
      </dgm:spPr>
      <dgm:t>
        <a:bodyPr/>
        <a:lstStyle/>
        <a:p>
          <a:r>
            <a:rPr kumimoji="1" lang="ja-JP"/>
            <a:t>二つの計画は、少なくともそれを受け取る家族にとっては、別物では困ります。</a:t>
          </a:r>
          <a:endParaRPr lang="ja-JP"/>
        </a:p>
      </dgm:t>
    </dgm:pt>
    <dgm:pt modelId="{CC85C093-E48D-4C32-9056-5E44D5163301}" type="parTrans" cxnId="{5C44F723-5585-431F-B314-FDDCAF820C66}">
      <dgm:prSet/>
      <dgm:spPr/>
      <dgm:t>
        <a:bodyPr/>
        <a:lstStyle/>
        <a:p>
          <a:endParaRPr kumimoji="1" lang="ja-JP" altLang="en-US"/>
        </a:p>
      </dgm:t>
    </dgm:pt>
    <dgm:pt modelId="{DC0FA306-595A-4221-8DBE-89E81DD4B0DF}" type="sibTrans" cxnId="{5C44F723-5585-431F-B314-FDDCAF820C66}">
      <dgm:prSet/>
      <dgm:spPr/>
      <dgm:t>
        <a:bodyPr/>
        <a:lstStyle/>
        <a:p>
          <a:endParaRPr kumimoji="1" lang="ja-JP" altLang="en-US"/>
        </a:p>
      </dgm:t>
    </dgm:pt>
    <dgm:pt modelId="{A8BF9D53-9973-4E78-A9F7-BB1D30FC0640}">
      <dgm:prSet/>
      <dgm:spPr>
        <a:solidFill>
          <a:srgbClr val="451377"/>
        </a:solidFill>
      </dgm:spPr>
      <dgm:t>
        <a:bodyPr/>
        <a:lstStyle/>
        <a:p>
          <a:r>
            <a:rPr kumimoji="1" lang="ja-JP" dirty="0"/>
            <a:t>二つでセットであり、全部を読んで、子どものことが「また少し愛おしくなった！」と感じていただきたいものです。</a:t>
          </a:r>
          <a:endParaRPr lang="ja-JP" dirty="0"/>
        </a:p>
      </dgm:t>
    </dgm:pt>
    <dgm:pt modelId="{BE37BC86-28F4-4A93-AC83-56023FE76116}" type="parTrans" cxnId="{EBC8EE7F-7DDE-4EE9-9F71-716CCFF1B77C}">
      <dgm:prSet/>
      <dgm:spPr/>
      <dgm:t>
        <a:bodyPr/>
        <a:lstStyle/>
        <a:p>
          <a:endParaRPr kumimoji="1" lang="ja-JP" altLang="en-US"/>
        </a:p>
      </dgm:t>
    </dgm:pt>
    <dgm:pt modelId="{37E885E4-D4A5-46A6-AADD-1BCE21540A39}" type="sibTrans" cxnId="{EBC8EE7F-7DDE-4EE9-9F71-716CCFF1B77C}">
      <dgm:prSet/>
      <dgm:spPr/>
      <dgm:t>
        <a:bodyPr/>
        <a:lstStyle/>
        <a:p>
          <a:endParaRPr kumimoji="1" lang="ja-JP" altLang="en-US"/>
        </a:p>
      </dgm:t>
    </dgm:pt>
    <dgm:pt modelId="{765C4A32-F3B3-4505-A185-788A609792CE}" type="pres">
      <dgm:prSet presAssocID="{9A4128AC-C9CB-4EF6-BD26-7BFB78C9B232}" presName="linear" presStyleCnt="0">
        <dgm:presLayoutVars>
          <dgm:animLvl val="lvl"/>
          <dgm:resizeHandles val="exact"/>
        </dgm:presLayoutVars>
      </dgm:prSet>
      <dgm:spPr/>
      <dgm:t>
        <a:bodyPr/>
        <a:lstStyle/>
        <a:p>
          <a:endParaRPr kumimoji="1" lang="ja-JP" altLang="en-US"/>
        </a:p>
      </dgm:t>
    </dgm:pt>
    <dgm:pt modelId="{228BEB9A-94C2-4471-B898-3C5F39C9D9B6}" type="pres">
      <dgm:prSet presAssocID="{F9FD5A54-93F2-434F-A281-51D8F84D0F7C}" presName="parentText" presStyleLbl="node1" presStyleIdx="0" presStyleCnt="2">
        <dgm:presLayoutVars>
          <dgm:chMax val="0"/>
          <dgm:bulletEnabled val="1"/>
        </dgm:presLayoutVars>
      </dgm:prSet>
      <dgm:spPr/>
      <dgm:t>
        <a:bodyPr/>
        <a:lstStyle/>
        <a:p>
          <a:endParaRPr kumimoji="1" lang="ja-JP" altLang="en-US"/>
        </a:p>
      </dgm:t>
    </dgm:pt>
    <dgm:pt modelId="{EBFF609F-4704-45CE-8308-09145BFBF0D0}" type="pres">
      <dgm:prSet presAssocID="{DC0FA306-595A-4221-8DBE-89E81DD4B0DF}" presName="spacer" presStyleCnt="0"/>
      <dgm:spPr/>
    </dgm:pt>
    <dgm:pt modelId="{6042B53F-AE9B-4900-95CF-8D1366EFC34E}" type="pres">
      <dgm:prSet presAssocID="{A8BF9D53-9973-4E78-A9F7-BB1D30FC0640}" presName="parentText" presStyleLbl="node1" presStyleIdx="1" presStyleCnt="2">
        <dgm:presLayoutVars>
          <dgm:chMax val="0"/>
          <dgm:bulletEnabled val="1"/>
        </dgm:presLayoutVars>
      </dgm:prSet>
      <dgm:spPr/>
      <dgm:t>
        <a:bodyPr/>
        <a:lstStyle/>
        <a:p>
          <a:endParaRPr kumimoji="1" lang="ja-JP" altLang="en-US"/>
        </a:p>
      </dgm:t>
    </dgm:pt>
  </dgm:ptLst>
  <dgm:cxnLst>
    <dgm:cxn modelId="{486E9C96-4629-4320-BAC2-B898B0EF0384}" type="presOf" srcId="{A8BF9D53-9973-4E78-A9F7-BB1D30FC0640}" destId="{6042B53F-AE9B-4900-95CF-8D1366EFC34E}" srcOrd="0" destOrd="0" presId="urn:microsoft.com/office/officeart/2005/8/layout/vList2"/>
    <dgm:cxn modelId="{917500DA-0455-4C3E-B555-E6313B9ECE50}" type="presOf" srcId="{9A4128AC-C9CB-4EF6-BD26-7BFB78C9B232}" destId="{765C4A32-F3B3-4505-A185-788A609792CE}" srcOrd="0" destOrd="0" presId="urn:microsoft.com/office/officeart/2005/8/layout/vList2"/>
    <dgm:cxn modelId="{5C44F723-5585-431F-B314-FDDCAF820C66}" srcId="{9A4128AC-C9CB-4EF6-BD26-7BFB78C9B232}" destId="{F9FD5A54-93F2-434F-A281-51D8F84D0F7C}" srcOrd="0" destOrd="0" parTransId="{CC85C093-E48D-4C32-9056-5E44D5163301}" sibTransId="{DC0FA306-595A-4221-8DBE-89E81DD4B0DF}"/>
    <dgm:cxn modelId="{EBC8EE7F-7DDE-4EE9-9F71-716CCFF1B77C}" srcId="{9A4128AC-C9CB-4EF6-BD26-7BFB78C9B232}" destId="{A8BF9D53-9973-4E78-A9F7-BB1D30FC0640}" srcOrd="1" destOrd="0" parTransId="{BE37BC86-28F4-4A93-AC83-56023FE76116}" sibTransId="{37E885E4-D4A5-46A6-AADD-1BCE21540A39}"/>
    <dgm:cxn modelId="{2182FCD9-1AF2-42AE-9E2E-747D2EEEBA65}" type="presOf" srcId="{F9FD5A54-93F2-434F-A281-51D8F84D0F7C}" destId="{228BEB9A-94C2-4471-B898-3C5F39C9D9B6}" srcOrd="0" destOrd="0" presId="urn:microsoft.com/office/officeart/2005/8/layout/vList2"/>
    <dgm:cxn modelId="{319A3A94-B2F7-43F4-88E8-E8C7110E3FD3}" type="presParOf" srcId="{765C4A32-F3B3-4505-A185-788A609792CE}" destId="{228BEB9A-94C2-4471-B898-3C5F39C9D9B6}" srcOrd="0" destOrd="0" presId="urn:microsoft.com/office/officeart/2005/8/layout/vList2"/>
    <dgm:cxn modelId="{013EC0A6-9098-46FB-B711-92DA12655A72}" type="presParOf" srcId="{765C4A32-F3B3-4505-A185-788A609792CE}" destId="{EBFF609F-4704-45CE-8308-09145BFBF0D0}" srcOrd="1" destOrd="0" presId="urn:microsoft.com/office/officeart/2005/8/layout/vList2"/>
    <dgm:cxn modelId="{CB11375A-AC93-4DB6-BC8F-B24A806C0926}" type="presParOf" srcId="{765C4A32-F3B3-4505-A185-788A609792CE}" destId="{6042B53F-AE9B-4900-95CF-8D1366EFC34E}"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F2A3D7D-F77F-4A5A-B300-2A52874FE13C}" type="doc">
      <dgm:prSet loTypeId="urn:microsoft.com/office/officeart/2008/layout/LinedList" loCatId="list" qsTypeId="urn:microsoft.com/office/officeart/2005/8/quickstyle/simple5" qsCatId="simple" csTypeId="urn:microsoft.com/office/officeart/2005/8/colors/colorful2" csCatId="colorful" phldr="1"/>
      <dgm:spPr/>
      <dgm:t>
        <a:bodyPr/>
        <a:lstStyle/>
        <a:p>
          <a:endParaRPr lang="en-US"/>
        </a:p>
      </dgm:t>
    </dgm:pt>
    <dgm:pt modelId="{BC3DAB5C-F75B-4520-B1EC-5D4A4D2005F9}">
      <dgm:prSet/>
      <dgm:spPr/>
      <dgm:t>
        <a:bodyPr/>
        <a:lstStyle/>
        <a:p>
          <a:r>
            <a:rPr kumimoji="1" lang="en-US" b="1" dirty="0"/>
            <a:t>1</a:t>
          </a:r>
          <a:r>
            <a:rPr kumimoji="1" lang="ja-JP" b="1" dirty="0"/>
            <a:t>．児童期における相談支援が目指すもの</a:t>
          </a:r>
          <a:endParaRPr lang="en-US" dirty="0"/>
        </a:p>
      </dgm:t>
    </dgm:pt>
    <dgm:pt modelId="{24821B6F-5CEE-40D2-BECB-C5ED1CC6498A}" type="parTrans" cxnId="{BD3E210D-757E-4D44-86AF-D10AE75516BA}">
      <dgm:prSet/>
      <dgm:spPr/>
      <dgm:t>
        <a:bodyPr/>
        <a:lstStyle/>
        <a:p>
          <a:endParaRPr lang="en-US"/>
        </a:p>
      </dgm:t>
    </dgm:pt>
    <dgm:pt modelId="{386364F2-0FF6-4375-8FBF-56C88DADFE6E}" type="sibTrans" cxnId="{BD3E210D-757E-4D44-86AF-D10AE75516BA}">
      <dgm:prSet/>
      <dgm:spPr/>
      <dgm:t>
        <a:bodyPr/>
        <a:lstStyle/>
        <a:p>
          <a:endParaRPr lang="en-US"/>
        </a:p>
      </dgm:t>
    </dgm:pt>
    <dgm:pt modelId="{E0AEBB9C-DC4E-48D3-9B8B-F88FE9C395FE}">
      <dgm:prSet/>
      <dgm:spPr/>
      <dgm:t>
        <a:bodyPr/>
        <a:lstStyle/>
        <a:p>
          <a:r>
            <a:rPr kumimoji="1" lang="en-US" b="1" dirty="0"/>
            <a:t>2</a:t>
          </a:r>
          <a:r>
            <a:rPr kumimoji="1" lang="ja-JP" b="1" dirty="0"/>
            <a:t>．児童期における相談支援の現状</a:t>
          </a:r>
          <a:endParaRPr lang="en-US" dirty="0"/>
        </a:p>
      </dgm:t>
    </dgm:pt>
    <dgm:pt modelId="{9CD05DAD-337E-42F8-ADF7-00EC863DB940}" type="parTrans" cxnId="{261CB7E5-50A9-4ACF-B270-854B9895E8F6}">
      <dgm:prSet/>
      <dgm:spPr/>
      <dgm:t>
        <a:bodyPr/>
        <a:lstStyle/>
        <a:p>
          <a:endParaRPr lang="en-US"/>
        </a:p>
      </dgm:t>
    </dgm:pt>
    <dgm:pt modelId="{AC25042C-5162-4F98-888B-F839F10084C0}" type="sibTrans" cxnId="{261CB7E5-50A9-4ACF-B270-854B9895E8F6}">
      <dgm:prSet/>
      <dgm:spPr/>
      <dgm:t>
        <a:bodyPr/>
        <a:lstStyle/>
        <a:p>
          <a:endParaRPr lang="en-US"/>
        </a:p>
      </dgm:t>
    </dgm:pt>
    <dgm:pt modelId="{2EC47968-B10A-4B48-8E8D-5CB0E99B8E05}">
      <dgm:prSet/>
      <dgm:spPr/>
      <dgm:t>
        <a:bodyPr/>
        <a:lstStyle/>
        <a:p>
          <a:r>
            <a:rPr kumimoji="1" lang="en-US" b="1" dirty="0"/>
            <a:t>3</a:t>
          </a:r>
          <a:r>
            <a:rPr kumimoji="1" lang="ja-JP" b="1" dirty="0"/>
            <a:t>．児童発達支援管理責任者の</a:t>
          </a:r>
          <a:r>
            <a:rPr kumimoji="1" lang="ja-JP" altLang="en-US" b="1" dirty="0"/>
            <a:t>地域連携の</a:t>
          </a:r>
          <a:r>
            <a:rPr kumimoji="1" lang="ja-JP" b="1" dirty="0"/>
            <a:t>現状</a:t>
          </a:r>
          <a:endParaRPr lang="en-US" dirty="0"/>
        </a:p>
      </dgm:t>
    </dgm:pt>
    <dgm:pt modelId="{A7E7BBDF-E395-4642-9E53-6A0C1CDC3DB0}" type="parTrans" cxnId="{3AB425B9-E750-4AB0-B8DE-FDE86CCFB5A6}">
      <dgm:prSet/>
      <dgm:spPr/>
      <dgm:t>
        <a:bodyPr/>
        <a:lstStyle/>
        <a:p>
          <a:endParaRPr lang="en-US"/>
        </a:p>
      </dgm:t>
    </dgm:pt>
    <dgm:pt modelId="{0ED37737-8853-4996-B6C6-FD6768CC9137}" type="sibTrans" cxnId="{3AB425B9-E750-4AB0-B8DE-FDE86CCFB5A6}">
      <dgm:prSet/>
      <dgm:spPr/>
      <dgm:t>
        <a:bodyPr/>
        <a:lstStyle/>
        <a:p>
          <a:endParaRPr lang="en-US"/>
        </a:p>
      </dgm:t>
    </dgm:pt>
    <dgm:pt modelId="{21FFC89C-D578-4AB2-A388-1C8AB3634771}">
      <dgm:prSet/>
      <dgm:spPr/>
      <dgm:t>
        <a:bodyPr/>
        <a:lstStyle/>
        <a:p>
          <a:r>
            <a:rPr kumimoji="1" lang="en-US" b="1" dirty="0"/>
            <a:t>4</a:t>
          </a:r>
          <a:r>
            <a:rPr kumimoji="1" lang="ja-JP" b="1" dirty="0"/>
            <a:t>．</a:t>
          </a:r>
          <a:r>
            <a:rPr kumimoji="1" lang="ja-JP" altLang="en-US" b="1" dirty="0"/>
            <a:t>児童期における相談支援専門員と</a:t>
          </a:r>
          <a:r>
            <a:rPr kumimoji="1" lang="ja-JP" b="1" dirty="0"/>
            <a:t>児童発達支援管理責任者</a:t>
          </a:r>
          <a:r>
            <a:rPr kumimoji="1" lang="ja-JP" altLang="en-US" b="1" dirty="0"/>
            <a:t>の連携のあり方</a:t>
          </a:r>
          <a:endParaRPr lang="en-US" dirty="0"/>
        </a:p>
      </dgm:t>
    </dgm:pt>
    <dgm:pt modelId="{DC32049D-B798-4B84-BF94-4EE4B542150F}" type="parTrans" cxnId="{CEC5CD44-25E0-478C-8D52-B1AEA434AE8F}">
      <dgm:prSet/>
      <dgm:spPr/>
      <dgm:t>
        <a:bodyPr/>
        <a:lstStyle/>
        <a:p>
          <a:endParaRPr lang="en-US"/>
        </a:p>
      </dgm:t>
    </dgm:pt>
    <dgm:pt modelId="{2AE3DE7A-0DA9-4318-AB28-4D24525DB8B1}" type="sibTrans" cxnId="{CEC5CD44-25E0-478C-8D52-B1AEA434AE8F}">
      <dgm:prSet/>
      <dgm:spPr/>
      <dgm:t>
        <a:bodyPr/>
        <a:lstStyle/>
        <a:p>
          <a:endParaRPr lang="en-US"/>
        </a:p>
      </dgm:t>
    </dgm:pt>
    <dgm:pt modelId="{87DC6B0F-6888-41BF-8868-5EAD4F7CAF7C}">
      <dgm:prSet/>
      <dgm:spPr/>
      <dgm:t>
        <a:bodyPr/>
        <a:lstStyle/>
        <a:p>
          <a:r>
            <a:rPr kumimoji="1" lang="en-US" b="1" dirty="0"/>
            <a:t>5</a:t>
          </a:r>
          <a:r>
            <a:rPr kumimoji="1" lang="ja-JP" b="1" dirty="0"/>
            <a:t>．相談支援専門員と児童発達支援管理責任者</a:t>
          </a:r>
          <a:r>
            <a:rPr kumimoji="1" lang="ja-JP" altLang="en-US" b="1" dirty="0"/>
            <a:t>が実施する支援会議のあり方</a:t>
          </a:r>
          <a:endParaRPr lang="en-US" dirty="0"/>
        </a:p>
      </dgm:t>
    </dgm:pt>
    <dgm:pt modelId="{42E558A8-69CD-42C9-BC95-F81C045BDCD3}" type="parTrans" cxnId="{6690FA46-14D9-4998-A22F-A432190C53C5}">
      <dgm:prSet/>
      <dgm:spPr/>
      <dgm:t>
        <a:bodyPr/>
        <a:lstStyle/>
        <a:p>
          <a:endParaRPr lang="en-US"/>
        </a:p>
      </dgm:t>
    </dgm:pt>
    <dgm:pt modelId="{BA98AC66-3B5E-4074-9FC7-73BB75EE587F}" type="sibTrans" cxnId="{6690FA46-14D9-4998-A22F-A432190C53C5}">
      <dgm:prSet/>
      <dgm:spPr/>
      <dgm:t>
        <a:bodyPr/>
        <a:lstStyle/>
        <a:p>
          <a:endParaRPr lang="en-US"/>
        </a:p>
      </dgm:t>
    </dgm:pt>
    <dgm:pt modelId="{C8AF8432-7E32-40F0-9277-EE3901C25649}">
      <dgm:prSet/>
      <dgm:spPr/>
      <dgm:t>
        <a:bodyPr/>
        <a:lstStyle/>
        <a:p>
          <a:r>
            <a:rPr kumimoji="1" lang="en-US" b="1" dirty="0"/>
            <a:t>6</a:t>
          </a:r>
          <a:r>
            <a:rPr kumimoji="1" lang="ja-JP" b="1" dirty="0"/>
            <a:t>．まとめ～相談支援専門員と児童発達支援管理責任者との関係について</a:t>
          </a:r>
          <a:endParaRPr lang="en-US" dirty="0"/>
        </a:p>
      </dgm:t>
    </dgm:pt>
    <dgm:pt modelId="{B70A7101-0D96-4B45-B4BE-C7DADEAEA6BB}" type="parTrans" cxnId="{240E9F65-729F-4257-9ABE-EA529FCABE3C}">
      <dgm:prSet/>
      <dgm:spPr/>
      <dgm:t>
        <a:bodyPr/>
        <a:lstStyle/>
        <a:p>
          <a:endParaRPr lang="en-US"/>
        </a:p>
      </dgm:t>
    </dgm:pt>
    <dgm:pt modelId="{04F35F3D-9121-4D73-8F4D-7D4A315E8486}" type="sibTrans" cxnId="{240E9F65-729F-4257-9ABE-EA529FCABE3C}">
      <dgm:prSet/>
      <dgm:spPr/>
      <dgm:t>
        <a:bodyPr/>
        <a:lstStyle/>
        <a:p>
          <a:endParaRPr lang="en-US"/>
        </a:p>
      </dgm:t>
    </dgm:pt>
    <dgm:pt modelId="{3D899378-2DC3-46D2-B060-255B44E64759}" type="pres">
      <dgm:prSet presAssocID="{6F2A3D7D-F77F-4A5A-B300-2A52874FE13C}" presName="vert0" presStyleCnt="0">
        <dgm:presLayoutVars>
          <dgm:dir/>
          <dgm:animOne val="branch"/>
          <dgm:animLvl val="lvl"/>
        </dgm:presLayoutVars>
      </dgm:prSet>
      <dgm:spPr/>
      <dgm:t>
        <a:bodyPr/>
        <a:lstStyle/>
        <a:p>
          <a:endParaRPr kumimoji="1" lang="ja-JP" altLang="en-US"/>
        </a:p>
      </dgm:t>
    </dgm:pt>
    <dgm:pt modelId="{928708C0-5961-4ABD-AEC8-B5AFE86DAF47}" type="pres">
      <dgm:prSet presAssocID="{BC3DAB5C-F75B-4520-B1EC-5D4A4D2005F9}" presName="thickLine" presStyleLbl="alignNode1" presStyleIdx="0" presStyleCnt="6"/>
      <dgm:spPr/>
    </dgm:pt>
    <dgm:pt modelId="{9AF722CA-BBBD-42A7-93F7-BF8536512626}" type="pres">
      <dgm:prSet presAssocID="{BC3DAB5C-F75B-4520-B1EC-5D4A4D2005F9}" presName="horz1" presStyleCnt="0"/>
      <dgm:spPr/>
    </dgm:pt>
    <dgm:pt modelId="{A8B7F79B-316D-45F9-BEA9-C2B1AA83BFC7}" type="pres">
      <dgm:prSet presAssocID="{BC3DAB5C-F75B-4520-B1EC-5D4A4D2005F9}" presName="tx1" presStyleLbl="revTx" presStyleIdx="0" presStyleCnt="6"/>
      <dgm:spPr/>
      <dgm:t>
        <a:bodyPr/>
        <a:lstStyle/>
        <a:p>
          <a:endParaRPr kumimoji="1" lang="ja-JP" altLang="en-US"/>
        </a:p>
      </dgm:t>
    </dgm:pt>
    <dgm:pt modelId="{17F8E4CA-E5DB-49DD-9B3F-AEFA1A44C9E1}" type="pres">
      <dgm:prSet presAssocID="{BC3DAB5C-F75B-4520-B1EC-5D4A4D2005F9}" presName="vert1" presStyleCnt="0"/>
      <dgm:spPr/>
    </dgm:pt>
    <dgm:pt modelId="{443BCA19-2D29-4BA0-9965-F7FA7F60D53A}" type="pres">
      <dgm:prSet presAssocID="{E0AEBB9C-DC4E-48D3-9B8B-F88FE9C395FE}" presName="thickLine" presStyleLbl="alignNode1" presStyleIdx="1" presStyleCnt="6"/>
      <dgm:spPr/>
    </dgm:pt>
    <dgm:pt modelId="{405357D7-209B-4668-8E65-8F1DCC9B9288}" type="pres">
      <dgm:prSet presAssocID="{E0AEBB9C-DC4E-48D3-9B8B-F88FE9C395FE}" presName="horz1" presStyleCnt="0"/>
      <dgm:spPr/>
    </dgm:pt>
    <dgm:pt modelId="{39E50AD6-257F-4D3C-A171-B1B104614141}" type="pres">
      <dgm:prSet presAssocID="{E0AEBB9C-DC4E-48D3-9B8B-F88FE9C395FE}" presName="tx1" presStyleLbl="revTx" presStyleIdx="1" presStyleCnt="6"/>
      <dgm:spPr/>
      <dgm:t>
        <a:bodyPr/>
        <a:lstStyle/>
        <a:p>
          <a:endParaRPr kumimoji="1" lang="ja-JP" altLang="en-US"/>
        </a:p>
      </dgm:t>
    </dgm:pt>
    <dgm:pt modelId="{403B3A53-1EE1-463A-92FF-CBEFF41193D6}" type="pres">
      <dgm:prSet presAssocID="{E0AEBB9C-DC4E-48D3-9B8B-F88FE9C395FE}" presName="vert1" presStyleCnt="0"/>
      <dgm:spPr/>
    </dgm:pt>
    <dgm:pt modelId="{870EC072-800C-467B-9A59-AC15AAAA2ACC}" type="pres">
      <dgm:prSet presAssocID="{2EC47968-B10A-4B48-8E8D-5CB0E99B8E05}" presName="thickLine" presStyleLbl="alignNode1" presStyleIdx="2" presStyleCnt="6"/>
      <dgm:spPr/>
    </dgm:pt>
    <dgm:pt modelId="{819E9BAF-A2DE-4944-AACD-1B02B0B889B6}" type="pres">
      <dgm:prSet presAssocID="{2EC47968-B10A-4B48-8E8D-5CB0E99B8E05}" presName="horz1" presStyleCnt="0"/>
      <dgm:spPr/>
    </dgm:pt>
    <dgm:pt modelId="{09CFFD37-8283-4DF4-9EA1-BC44A327463C}" type="pres">
      <dgm:prSet presAssocID="{2EC47968-B10A-4B48-8E8D-5CB0E99B8E05}" presName="tx1" presStyleLbl="revTx" presStyleIdx="2" presStyleCnt="6"/>
      <dgm:spPr/>
      <dgm:t>
        <a:bodyPr/>
        <a:lstStyle/>
        <a:p>
          <a:endParaRPr kumimoji="1" lang="ja-JP" altLang="en-US"/>
        </a:p>
      </dgm:t>
    </dgm:pt>
    <dgm:pt modelId="{95419096-67A9-4A69-BC73-2BCEC41CFC3A}" type="pres">
      <dgm:prSet presAssocID="{2EC47968-B10A-4B48-8E8D-5CB0E99B8E05}" presName="vert1" presStyleCnt="0"/>
      <dgm:spPr/>
    </dgm:pt>
    <dgm:pt modelId="{CFDC9DE1-4608-4CF6-B37D-B76E8DEBAA84}" type="pres">
      <dgm:prSet presAssocID="{21FFC89C-D578-4AB2-A388-1C8AB3634771}" presName="thickLine" presStyleLbl="alignNode1" presStyleIdx="3" presStyleCnt="6"/>
      <dgm:spPr/>
    </dgm:pt>
    <dgm:pt modelId="{6A25E4B6-AFA7-49C7-98EE-C68596BC9CE5}" type="pres">
      <dgm:prSet presAssocID="{21FFC89C-D578-4AB2-A388-1C8AB3634771}" presName="horz1" presStyleCnt="0"/>
      <dgm:spPr/>
    </dgm:pt>
    <dgm:pt modelId="{CE31665A-A79C-4809-811F-3134085542FE}" type="pres">
      <dgm:prSet presAssocID="{21FFC89C-D578-4AB2-A388-1C8AB3634771}" presName="tx1" presStyleLbl="revTx" presStyleIdx="3" presStyleCnt="6"/>
      <dgm:spPr/>
      <dgm:t>
        <a:bodyPr/>
        <a:lstStyle/>
        <a:p>
          <a:endParaRPr kumimoji="1" lang="ja-JP" altLang="en-US"/>
        </a:p>
      </dgm:t>
    </dgm:pt>
    <dgm:pt modelId="{ED5DFE17-0897-470E-B56F-263B861D06F2}" type="pres">
      <dgm:prSet presAssocID="{21FFC89C-D578-4AB2-A388-1C8AB3634771}" presName="vert1" presStyleCnt="0"/>
      <dgm:spPr/>
    </dgm:pt>
    <dgm:pt modelId="{2440A87B-BDD6-4AA8-8404-7E3A527B2CAA}" type="pres">
      <dgm:prSet presAssocID="{87DC6B0F-6888-41BF-8868-5EAD4F7CAF7C}" presName="thickLine" presStyleLbl="alignNode1" presStyleIdx="4" presStyleCnt="6"/>
      <dgm:spPr/>
    </dgm:pt>
    <dgm:pt modelId="{55A8033D-533B-40F5-8261-FE0CA4472566}" type="pres">
      <dgm:prSet presAssocID="{87DC6B0F-6888-41BF-8868-5EAD4F7CAF7C}" presName="horz1" presStyleCnt="0"/>
      <dgm:spPr/>
    </dgm:pt>
    <dgm:pt modelId="{0CAA1102-C8EC-438A-A868-305A585A615B}" type="pres">
      <dgm:prSet presAssocID="{87DC6B0F-6888-41BF-8868-5EAD4F7CAF7C}" presName="tx1" presStyleLbl="revTx" presStyleIdx="4" presStyleCnt="6"/>
      <dgm:spPr/>
      <dgm:t>
        <a:bodyPr/>
        <a:lstStyle/>
        <a:p>
          <a:endParaRPr kumimoji="1" lang="ja-JP" altLang="en-US"/>
        </a:p>
      </dgm:t>
    </dgm:pt>
    <dgm:pt modelId="{BAC74D4D-D289-4BFC-9CF4-56816D2E16B6}" type="pres">
      <dgm:prSet presAssocID="{87DC6B0F-6888-41BF-8868-5EAD4F7CAF7C}" presName="vert1" presStyleCnt="0"/>
      <dgm:spPr/>
    </dgm:pt>
    <dgm:pt modelId="{6CF9A0B1-62C4-4F3A-BBBD-5D4E96033FFD}" type="pres">
      <dgm:prSet presAssocID="{C8AF8432-7E32-40F0-9277-EE3901C25649}" presName="thickLine" presStyleLbl="alignNode1" presStyleIdx="5" presStyleCnt="6"/>
      <dgm:spPr/>
    </dgm:pt>
    <dgm:pt modelId="{D22FFA19-D9AE-4B12-8133-37393D16D6D3}" type="pres">
      <dgm:prSet presAssocID="{C8AF8432-7E32-40F0-9277-EE3901C25649}" presName="horz1" presStyleCnt="0"/>
      <dgm:spPr/>
    </dgm:pt>
    <dgm:pt modelId="{D66FDDB7-74B9-49C4-B875-88BFF43DA77E}" type="pres">
      <dgm:prSet presAssocID="{C8AF8432-7E32-40F0-9277-EE3901C25649}" presName="tx1" presStyleLbl="revTx" presStyleIdx="5" presStyleCnt="6"/>
      <dgm:spPr/>
      <dgm:t>
        <a:bodyPr/>
        <a:lstStyle/>
        <a:p>
          <a:endParaRPr kumimoji="1" lang="ja-JP" altLang="en-US"/>
        </a:p>
      </dgm:t>
    </dgm:pt>
    <dgm:pt modelId="{997EB43A-9C82-4114-A269-1FA057C4D389}" type="pres">
      <dgm:prSet presAssocID="{C8AF8432-7E32-40F0-9277-EE3901C25649}" presName="vert1" presStyleCnt="0"/>
      <dgm:spPr/>
    </dgm:pt>
  </dgm:ptLst>
  <dgm:cxnLst>
    <dgm:cxn modelId="{AB494EFB-E411-4F86-BA49-1725A11F146B}" type="presOf" srcId="{87DC6B0F-6888-41BF-8868-5EAD4F7CAF7C}" destId="{0CAA1102-C8EC-438A-A868-305A585A615B}" srcOrd="0" destOrd="0" presId="urn:microsoft.com/office/officeart/2008/layout/LinedList"/>
    <dgm:cxn modelId="{E415DF30-79D9-4669-8599-1A0BF9190B6E}" type="presOf" srcId="{6F2A3D7D-F77F-4A5A-B300-2A52874FE13C}" destId="{3D899378-2DC3-46D2-B060-255B44E64759}" srcOrd="0" destOrd="0" presId="urn:microsoft.com/office/officeart/2008/layout/LinedList"/>
    <dgm:cxn modelId="{CEC5CD44-25E0-478C-8D52-B1AEA434AE8F}" srcId="{6F2A3D7D-F77F-4A5A-B300-2A52874FE13C}" destId="{21FFC89C-D578-4AB2-A388-1C8AB3634771}" srcOrd="3" destOrd="0" parTransId="{DC32049D-B798-4B84-BF94-4EE4B542150F}" sibTransId="{2AE3DE7A-0DA9-4318-AB28-4D24525DB8B1}"/>
    <dgm:cxn modelId="{240E9F65-729F-4257-9ABE-EA529FCABE3C}" srcId="{6F2A3D7D-F77F-4A5A-B300-2A52874FE13C}" destId="{C8AF8432-7E32-40F0-9277-EE3901C25649}" srcOrd="5" destOrd="0" parTransId="{B70A7101-0D96-4B45-B4BE-C7DADEAEA6BB}" sibTransId="{04F35F3D-9121-4D73-8F4D-7D4A315E8486}"/>
    <dgm:cxn modelId="{261CB7E5-50A9-4ACF-B270-854B9895E8F6}" srcId="{6F2A3D7D-F77F-4A5A-B300-2A52874FE13C}" destId="{E0AEBB9C-DC4E-48D3-9B8B-F88FE9C395FE}" srcOrd="1" destOrd="0" parTransId="{9CD05DAD-337E-42F8-ADF7-00EC863DB940}" sibTransId="{AC25042C-5162-4F98-888B-F839F10084C0}"/>
    <dgm:cxn modelId="{CB1BB53E-F12B-4437-B631-FA5B2CD116BA}" type="presOf" srcId="{BC3DAB5C-F75B-4520-B1EC-5D4A4D2005F9}" destId="{A8B7F79B-316D-45F9-BEA9-C2B1AA83BFC7}" srcOrd="0" destOrd="0" presId="urn:microsoft.com/office/officeart/2008/layout/LinedList"/>
    <dgm:cxn modelId="{3AB425B9-E750-4AB0-B8DE-FDE86CCFB5A6}" srcId="{6F2A3D7D-F77F-4A5A-B300-2A52874FE13C}" destId="{2EC47968-B10A-4B48-8E8D-5CB0E99B8E05}" srcOrd="2" destOrd="0" parTransId="{A7E7BBDF-E395-4642-9E53-6A0C1CDC3DB0}" sibTransId="{0ED37737-8853-4996-B6C6-FD6768CC9137}"/>
    <dgm:cxn modelId="{BEA74A81-8A4F-4416-8A12-62DAADD60F1E}" type="presOf" srcId="{21FFC89C-D578-4AB2-A388-1C8AB3634771}" destId="{CE31665A-A79C-4809-811F-3134085542FE}" srcOrd="0" destOrd="0" presId="urn:microsoft.com/office/officeart/2008/layout/LinedList"/>
    <dgm:cxn modelId="{34A4A369-CDDF-46F1-8ABE-C373D2529460}" type="presOf" srcId="{C8AF8432-7E32-40F0-9277-EE3901C25649}" destId="{D66FDDB7-74B9-49C4-B875-88BFF43DA77E}" srcOrd="0" destOrd="0" presId="urn:microsoft.com/office/officeart/2008/layout/LinedList"/>
    <dgm:cxn modelId="{CB0B13E6-BB55-48F8-8EE4-9D36C4138C63}" type="presOf" srcId="{2EC47968-B10A-4B48-8E8D-5CB0E99B8E05}" destId="{09CFFD37-8283-4DF4-9EA1-BC44A327463C}" srcOrd="0" destOrd="0" presId="urn:microsoft.com/office/officeart/2008/layout/LinedList"/>
    <dgm:cxn modelId="{BD3E210D-757E-4D44-86AF-D10AE75516BA}" srcId="{6F2A3D7D-F77F-4A5A-B300-2A52874FE13C}" destId="{BC3DAB5C-F75B-4520-B1EC-5D4A4D2005F9}" srcOrd="0" destOrd="0" parTransId="{24821B6F-5CEE-40D2-BECB-C5ED1CC6498A}" sibTransId="{386364F2-0FF6-4375-8FBF-56C88DADFE6E}"/>
    <dgm:cxn modelId="{CDCE3F4B-DEF8-4B52-B668-BBE0F51B3CDF}" type="presOf" srcId="{E0AEBB9C-DC4E-48D3-9B8B-F88FE9C395FE}" destId="{39E50AD6-257F-4D3C-A171-B1B104614141}" srcOrd="0" destOrd="0" presId="urn:microsoft.com/office/officeart/2008/layout/LinedList"/>
    <dgm:cxn modelId="{6690FA46-14D9-4998-A22F-A432190C53C5}" srcId="{6F2A3D7D-F77F-4A5A-B300-2A52874FE13C}" destId="{87DC6B0F-6888-41BF-8868-5EAD4F7CAF7C}" srcOrd="4" destOrd="0" parTransId="{42E558A8-69CD-42C9-BC95-F81C045BDCD3}" sibTransId="{BA98AC66-3B5E-4074-9FC7-73BB75EE587F}"/>
    <dgm:cxn modelId="{2208F162-151F-4BE0-99D9-CD532C6090FB}" type="presParOf" srcId="{3D899378-2DC3-46D2-B060-255B44E64759}" destId="{928708C0-5961-4ABD-AEC8-B5AFE86DAF47}" srcOrd="0" destOrd="0" presId="urn:microsoft.com/office/officeart/2008/layout/LinedList"/>
    <dgm:cxn modelId="{6B8AC4DA-DA8A-4C3D-9089-86DC06918362}" type="presParOf" srcId="{3D899378-2DC3-46D2-B060-255B44E64759}" destId="{9AF722CA-BBBD-42A7-93F7-BF8536512626}" srcOrd="1" destOrd="0" presId="urn:microsoft.com/office/officeart/2008/layout/LinedList"/>
    <dgm:cxn modelId="{9E728680-D932-480F-9A6D-B3FF645057A2}" type="presParOf" srcId="{9AF722CA-BBBD-42A7-93F7-BF8536512626}" destId="{A8B7F79B-316D-45F9-BEA9-C2B1AA83BFC7}" srcOrd="0" destOrd="0" presId="urn:microsoft.com/office/officeart/2008/layout/LinedList"/>
    <dgm:cxn modelId="{17043CAC-395D-4786-A93A-1B4E94E1FE5A}" type="presParOf" srcId="{9AF722CA-BBBD-42A7-93F7-BF8536512626}" destId="{17F8E4CA-E5DB-49DD-9B3F-AEFA1A44C9E1}" srcOrd="1" destOrd="0" presId="urn:microsoft.com/office/officeart/2008/layout/LinedList"/>
    <dgm:cxn modelId="{F5DB255F-43C8-4B3C-806D-9124E39F8A7D}" type="presParOf" srcId="{3D899378-2DC3-46D2-B060-255B44E64759}" destId="{443BCA19-2D29-4BA0-9965-F7FA7F60D53A}" srcOrd="2" destOrd="0" presId="urn:microsoft.com/office/officeart/2008/layout/LinedList"/>
    <dgm:cxn modelId="{C0C6F778-5A93-43F9-86F3-268789FFA77F}" type="presParOf" srcId="{3D899378-2DC3-46D2-B060-255B44E64759}" destId="{405357D7-209B-4668-8E65-8F1DCC9B9288}" srcOrd="3" destOrd="0" presId="urn:microsoft.com/office/officeart/2008/layout/LinedList"/>
    <dgm:cxn modelId="{5827CD8E-7B97-4424-AE1A-0F5E8FFA5AAC}" type="presParOf" srcId="{405357D7-209B-4668-8E65-8F1DCC9B9288}" destId="{39E50AD6-257F-4D3C-A171-B1B104614141}" srcOrd="0" destOrd="0" presId="urn:microsoft.com/office/officeart/2008/layout/LinedList"/>
    <dgm:cxn modelId="{24B7DF4A-DAE0-4738-ABC5-E65EA7CA390E}" type="presParOf" srcId="{405357D7-209B-4668-8E65-8F1DCC9B9288}" destId="{403B3A53-1EE1-463A-92FF-CBEFF41193D6}" srcOrd="1" destOrd="0" presId="urn:microsoft.com/office/officeart/2008/layout/LinedList"/>
    <dgm:cxn modelId="{CBD34D29-8D4E-4F03-8DB6-5F53B525B62E}" type="presParOf" srcId="{3D899378-2DC3-46D2-B060-255B44E64759}" destId="{870EC072-800C-467B-9A59-AC15AAAA2ACC}" srcOrd="4" destOrd="0" presId="urn:microsoft.com/office/officeart/2008/layout/LinedList"/>
    <dgm:cxn modelId="{3F57EC4E-218D-4CBC-B2C5-D2A2B2E7DBF1}" type="presParOf" srcId="{3D899378-2DC3-46D2-B060-255B44E64759}" destId="{819E9BAF-A2DE-4944-AACD-1B02B0B889B6}" srcOrd="5" destOrd="0" presId="urn:microsoft.com/office/officeart/2008/layout/LinedList"/>
    <dgm:cxn modelId="{6CCB5B5D-1221-4DEB-8C37-25FC6211504A}" type="presParOf" srcId="{819E9BAF-A2DE-4944-AACD-1B02B0B889B6}" destId="{09CFFD37-8283-4DF4-9EA1-BC44A327463C}" srcOrd="0" destOrd="0" presId="urn:microsoft.com/office/officeart/2008/layout/LinedList"/>
    <dgm:cxn modelId="{C721ACF6-842A-4A10-81E6-5F0AB0910C00}" type="presParOf" srcId="{819E9BAF-A2DE-4944-AACD-1B02B0B889B6}" destId="{95419096-67A9-4A69-BC73-2BCEC41CFC3A}" srcOrd="1" destOrd="0" presId="urn:microsoft.com/office/officeart/2008/layout/LinedList"/>
    <dgm:cxn modelId="{75C7D6C2-1F4C-4A93-B499-2760D5305CCC}" type="presParOf" srcId="{3D899378-2DC3-46D2-B060-255B44E64759}" destId="{CFDC9DE1-4608-4CF6-B37D-B76E8DEBAA84}" srcOrd="6" destOrd="0" presId="urn:microsoft.com/office/officeart/2008/layout/LinedList"/>
    <dgm:cxn modelId="{88BA4E67-53B1-4FD3-AC7F-E49F058000DE}" type="presParOf" srcId="{3D899378-2DC3-46D2-B060-255B44E64759}" destId="{6A25E4B6-AFA7-49C7-98EE-C68596BC9CE5}" srcOrd="7" destOrd="0" presId="urn:microsoft.com/office/officeart/2008/layout/LinedList"/>
    <dgm:cxn modelId="{686CC9FF-1E29-4215-9B24-3A9453A7E233}" type="presParOf" srcId="{6A25E4B6-AFA7-49C7-98EE-C68596BC9CE5}" destId="{CE31665A-A79C-4809-811F-3134085542FE}" srcOrd="0" destOrd="0" presId="urn:microsoft.com/office/officeart/2008/layout/LinedList"/>
    <dgm:cxn modelId="{807DC873-EB1E-4404-89ED-D13FBF33139D}" type="presParOf" srcId="{6A25E4B6-AFA7-49C7-98EE-C68596BC9CE5}" destId="{ED5DFE17-0897-470E-B56F-263B861D06F2}" srcOrd="1" destOrd="0" presId="urn:microsoft.com/office/officeart/2008/layout/LinedList"/>
    <dgm:cxn modelId="{B9F5C3EC-71AD-46E7-8E50-1B356F493C36}" type="presParOf" srcId="{3D899378-2DC3-46D2-B060-255B44E64759}" destId="{2440A87B-BDD6-4AA8-8404-7E3A527B2CAA}" srcOrd="8" destOrd="0" presId="urn:microsoft.com/office/officeart/2008/layout/LinedList"/>
    <dgm:cxn modelId="{A9F288CA-0942-4A8D-9EC8-BD7B71214D3C}" type="presParOf" srcId="{3D899378-2DC3-46D2-B060-255B44E64759}" destId="{55A8033D-533B-40F5-8261-FE0CA4472566}" srcOrd="9" destOrd="0" presId="urn:microsoft.com/office/officeart/2008/layout/LinedList"/>
    <dgm:cxn modelId="{9F09AF68-7C60-4D61-8018-950CCAF5F895}" type="presParOf" srcId="{55A8033D-533B-40F5-8261-FE0CA4472566}" destId="{0CAA1102-C8EC-438A-A868-305A585A615B}" srcOrd="0" destOrd="0" presId="urn:microsoft.com/office/officeart/2008/layout/LinedList"/>
    <dgm:cxn modelId="{D2C499C4-1F98-42B8-B23E-37C20B38F508}" type="presParOf" srcId="{55A8033D-533B-40F5-8261-FE0CA4472566}" destId="{BAC74D4D-D289-4BFC-9CF4-56816D2E16B6}" srcOrd="1" destOrd="0" presId="urn:microsoft.com/office/officeart/2008/layout/LinedList"/>
    <dgm:cxn modelId="{14D2FBE1-4E96-431C-9D2E-D612450D73B0}" type="presParOf" srcId="{3D899378-2DC3-46D2-B060-255B44E64759}" destId="{6CF9A0B1-62C4-4F3A-BBBD-5D4E96033FFD}" srcOrd="10" destOrd="0" presId="urn:microsoft.com/office/officeart/2008/layout/LinedList"/>
    <dgm:cxn modelId="{FE500AF9-3EAD-491A-8F56-0F4D24619132}" type="presParOf" srcId="{3D899378-2DC3-46D2-B060-255B44E64759}" destId="{D22FFA19-D9AE-4B12-8133-37393D16D6D3}" srcOrd="11" destOrd="0" presId="urn:microsoft.com/office/officeart/2008/layout/LinedList"/>
    <dgm:cxn modelId="{E265E949-B914-4E09-BE08-BF02013943A1}" type="presParOf" srcId="{D22FFA19-D9AE-4B12-8133-37393D16D6D3}" destId="{D66FDDB7-74B9-49C4-B875-88BFF43DA77E}" srcOrd="0" destOrd="0" presId="urn:microsoft.com/office/officeart/2008/layout/LinedList"/>
    <dgm:cxn modelId="{2D4C7BA7-1A3B-4F58-9152-A1E83E3D0D74}" type="presParOf" srcId="{D22FFA19-D9AE-4B12-8133-37393D16D6D3}" destId="{997EB43A-9C82-4114-A269-1FA057C4D389}"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9B70CFC-E85B-4C67-B1AE-3494567EC3C5}" type="doc">
      <dgm:prSet loTypeId="urn:microsoft.com/office/officeart/2005/8/layout/hProcess9" loCatId="process" qsTypeId="urn:microsoft.com/office/officeart/2005/8/quickstyle/simple1" qsCatId="simple" csTypeId="urn:microsoft.com/office/officeart/2005/8/colors/accent1_2" csCatId="accent1"/>
      <dgm:spPr/>
      <dgm:t>
        <a:bodyPr/>
        <a:lstStyle/>
        <a:p>
          <a:endParaRPr kumimoji="1" lang="ja-JP" altLang="en-US"/>
        </a:p>
      </dgm:t>
    </dgm:pt>
    <dgm:pt modelId="{475987F4-117F-42B9-BB21-4F3722135174}">
      <dgm:prSet/>
      <dgm:spPr/>
      <dgm:t>
        <a:bodyPr/>
        <a:lstStyle/>
        <a:p>
          <a:r>
            <a:rPr kumimoji="1" lang="ja-JP"/>
            <a:t>生活ニーズの把握</a:t>
          </a:r>
          <a:endParaRPr lang="ja-JP"/>
        </a:p>
      </dgm:t>
    </dgm:pt>
    <dgm:pt modelId="{80F11FE4-1D9D-4483-9A3B-BE4AEC2EC1AC}" type="parTrans" cxnId="{41989518-1FE0-4EC1-882D-DFABC37C1C2B}">
      <dgm:prSet/>
      <dgm:spPr/>
      <dgm:t>
        <a:bodyPr/>
        <a:lstStyle/>
        <a:p>
          <a:endParaRPr kumimoji="1" lang="ja-JP" altLang="en-US"/>
        </a:p>
      </dgm:t>
    </dgm:pt>
    <dgm:pt modelId="{29D3F6B2-8B80-4AFC-B908-44C12D8A3DCD}" type="sibTrans" cxnId="{41989518-1FE0-4EC1-882D-DFABC37C1C2B}">
      <dgm:prSet/>
      <dgm:spPr/>
      <dgm:t>
        <a:bodyPr/>
        <a:lstStyle/>
        <a:p>
          <a:endParaRPr kumimoji="1" lang="ja-JP" altLang="en-US"/>
        </a:p>
      </dgm:t>
    </dgm:pt>
    <dgm:pt modelId="{5A47BC3E-618C-4620-B379-5BC060A1C13D}">
      <dgm:prSet/>
      <dgm:spPr/>
      <dgm:t>
        <a:bodyPr/>
        <a:lstStyle/>
        <a:p>
          <a:r>
            <a:rPr kumimoji="1" lang="ja-JP"/>
            <a:t>適切な社会資源と結びつけていく</a:t>
          </a:r>
          <a:endParaRPr lang="ja-JP"/>
        </a:p>
      </dgm:t>
    </dgm:pt>
    <dgm:pt modelId="{BA1B5DED-1C96-4C2A-A078-4FD6631982FD}" type="parTrans" cxnId="{5FE4BC32-FCC8-4BFD-97F7-064CB751608E}">
      <dgm:prSet/>
      <dgm:spPr/>
      <dgm:t>
        <a:bodyPr/>
        <a:lstStyle/>
        <a:p>
          <a:endParaRPr kumimoji="1" lang="ja-JP" altLang="en-US"/>
        </a:p>
      </dgm:t>
    </dgm:pt>
    <dgm:pt modelId="{8473BCB0-7073-44C8-BF99-6EEB7C07C587}" type="sibTrans" cxnId="{5FE4BC32-FCC8-4BFD-97F7-064CB751608E}">
      <dgm:prSet/>
      <dgm:spPr/>
      <dgm:t>
        <a:bodyPr/>
        <a:lstStyle/>
        <a:p>
          <a:endParaRPr kumimoji="1" lang="ja-JP" altLang="en-US"/>
        </a:p>
      </dgm:t>
    </dgm:pt>
    <dgm:pt modelId="{A4DB0FCD-4498-40C6-9A1D-C06CF0CD3F7B}" type="pres">
      <dgm:prSet presAssocID="{B9B70CFC-E85B-4C67-B1AE-3494567EC3C5}" presName="CompostProcess" presStyleCnt="0">
        <dgm:presLayoutVars>
          <dgm:dir/>
          <dgm:resizeHandles val="exact"/>
        </dgm:presLayoutVars>
      </dgm:prSet>
      <dgm:spPr/>
      <dgm:t>
        <a:bodyPr/>
        <a:lstStyle/>
        <a:p>
          <a:endParaRPr kumimoji="1" lang="ja-JP" altLang="en-US"/>
        </a:p>
      </dgm:t>
    </dgm:pt>
    <dgm:pt modelId="{05F1DCDA-F868-40E0-89A0-7BA948C4C5C1}" type="pres">
      <dgm:prSet presAssocID="{B9B70CFC-E85B-4C67-B1AE-3494567EC3C5}" presName="arrow" presStyleLbl="bgShp" presStyleIdx="0" presStyleCnt="1"/>
      <dgm:spPr/>
    </dgm:pt>
    <dgm:pt modelId="{E89C9232-C425-4A29-9DFE-0D596A23E1CE}" type="pres">
      <dgm:prSet presAssocID="{B9B70CFC-E85B-4C67-B1AE-3494567EC3C5}" presName="linearProcess" presStyleCnt="0"/>
      <dgm:spPr/>
    </dgm:pt>
    <dgm:pt modelId="{1A383D3D-7035-4CE4-AEB3-11662CC1A786}" type="pres">
      <dgm:prSet presAssocID="{475987F4-117F-42B9-BB21-4F3722135174}" presName="textNode" presStyleLbl="node1" presStyleIdx="0" presStyleCnt="2">
        <dgm:presLayoutVars>
          <dgm:bulletEnabled val="1"/>
        </dgm:presLayoutVars>
      </dgm:prSet>
      <dgm:spPr/>
      <dgm:t>
        <a:bodyPr/>
        <a:lstStyle/>
        <a:p>
          <a:endParaRPr kumimoji="1" lang="ja-JP" altLang="en-US"/>
        </a:p>
      </dgm:t>
    </dgm:pt>
    <dgm:pt modelId="{C1E46B05-AF02-4DF1-B7C8-4B4075A0E4F5}" type="pres">
      <dgm:prSet presAssocID="{29D3F6B2-8B80-4AFC-B908-44C12D8A3DCD}" presName="sibTrans" presStyleCnt="0"/>
      <dgm:spPr/>
    </dgm:pt>
    <dgm:pt modelId="{7E202309-0E8B-409B-A034-7947B5CCECE6}" type="pres">
      <dgm:prSet presAssocID="{5A47BC3E-618C-4620-B379-5BC060A1C13D}" presName="textNode" presStyleLbl="node1" presStyleIdx="1" presStyleCnt="2">
        <dgm:presLayoutVars>
          <dgm:bulletEnabled val="1"/>
        </dgm:presLayoutVars>
      </dgm:prSet>
      <dgm:spPr/>
      <dgm:t>
        <a:bodyPr/>
        <a:lstStyle/>
        <a:p>
          <a:endParaRPr kumimoji="1" lang="ja-JP" altLang="en-US"/>
        </a:p>
      </dgm:t>
    </dgm:pt>
  </dgm:ptLst>
  <dgm:cxnLst>
    <dgm:cxn modelId="{41989518-1FE0-4EC1-882D-DFABC37C1C2B}" srcId="{B9B70CFC-E85B-4C67-B1AE-3494567EC3C5}" destId="{475987F4-117F-42B9-BB21-4F3722135174}" srcOrd="0" destOrd="0" parTransId="{80F11FE4-1D9D-4483-9A3B-BE4AEC2EC1AC}" sibTransId="{29D3F6B2-8B80-4AFC-B908-44C12D8A3DCD}"/>
    <dgm:cxn modelId="{5FE4BC32-FCC8-4BFD-97F7-064CB751608E}" srcId="{B9B70CFC-E85B-4C67-B1AE-3494567EC3C5}" destId="{5A47BC3E-618C-4620-B379-5BC060A1C13D}" srcOrd="1" destOrd="0" parTransId="{BA1B5DED-1C96-4C2A-A078-4FD6631982FD}" sibTransId="{8473BCB0-7073-44C8-BF99-6EEB7C07C587}"/>
    <dgm:cxn modelId="{48CEC370-2EAC-439F-824A-68F38482EA20}" type="presOf" srcId="{5A47BC3E-618C-4620-B379-5BC060A1C13D}" destId="{7E202309-0E8B-409B-A034-7947B5CCECE6}" srcOrd="0" destOrd="0" presId="urn:microsoft.com/office/officeart/2005/8/layout/hProcess9"/>
    <dgm:cxn modelId="{EE107F9F-C803-46AC-BEFE-6216F1A92016}" type="presOf" srcId="{B9B70CFC-E85B-4C67-B1AE-3494567EC3C5}" destId="{A4DB0FCD-4498-40C6-9A1D-C06CF0CD3F7B}" srcOrd="0" destOrd="0" presId="urn:microsoft.com/office/officeart/2005/8/layout/hProcess9"/>
    <dgm:cxn modelId="{690F13EC-7E79-42FF-A533-A7A1B71DD79A}" type="presOf" srcId="{475987F4-117F-42B9-BB21-4F3722135174}" destId="{1A383D3D-7035-4CE4-AEB3-11662CC1A786}" srcOrd="0" destOrd="0" presId="urn:microsoft.com/office/officeart/2005/8/layout/hProcess9"/>
    <dgm:cxn modelId="{CFB08334-8AE1-4A39-9D70-B38BF64869BC}" type="presParOf" srcId="{A4DB0FCD-4498-40C6-9A1D-C06CF0CD3F7B}" destId="{05F1DCDA-F868-40E0-89A0-7BA948C4C5C1}" srcOrd="0" destOrd="0" presId="urn:microsoft.com/office/officeart/2005/8/layout/hProcess9"/>
    <dgm:cxn modelId="{45B13009-DE5B-4C1D-BBDA-DA1B8CEF841B}" type="presParOf" srcId="{A4DB0FCD-4498-40C6-9A1D-C06CF0CD3F7B}" destId="{E89C9232-C425-4A29-9DFE-0D596A23E1CE}" srcOrd="1" destOrd="0" presId="urn:microsoft.com/office/officeart/2005/8/layout/hProcess9"/>
    <dgm:cxn modelId="{74D366A2-0F1F-47DB-8C76-165ADCDCE55E}" type="presParOf" srcId="{E89C9232-C425-4A29-9DFE-0D596A23E1CE}" destId="{1A383D3D-7035-4CE4-AEB3-11662CC1A786}" srcOrd="0" destOrd="0" presId="urn:microsoft.com/office/officeart/2005/8/layout/hProcess9"/>
    <dgm:cxn modelId="{06563FB9-EEEC-44FB-AFF3-875A123DCF5A}" type="presParOf" srcId="{E89C9232-C425-4A29-9DFE-0D596A23E1CE}" destId="{C1E46B05-AF02-4DF1-B7C8-4B4075A0E4F5}" srcOrd="1" destOrd="0" presId="urn:microsoft.com/office/officeart/2005/8/layout/hProcess9"/>
    <dgm:cxn modelId="{EB921314-BEB6-46BC-ABC8-DAFFC6CE07E7}" type="presParOf" srcId="{E89C9232-C425-4A29-9DFE-0D596A23E1CE}" destId="{7E202309-0E8B-409B-A034-7947B5CCECE6}" srcOrd="2"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3DC853E-6939-490F-A458-C170E2E2B11E}" type="doc">
      <dgm:prSet loTypeId="urn:microsoft.com/office/officeart/2005/8/layout/default" loCatId="list" qsTypeId="urn:microsoft.com/office/officeart/2005/8/quickstyle/simple1" qsCatId="simple" csTypeId="urn:microsoft.com/office/officeart/2005/8/colors/accent2_2" csCatId="accent2" phldr="1"/>
      <dgm:spPr/>
      <dgm:t>
        <a:bodyPr/>
        <a:lstStyle/>
        <a:p>
          <a:endParaRPr kumimoji="1" lang="ja-JP" altLang="en-US"/>
        </a:p>
      </dgm:t>
    </dgm:pt>
    <dgm:pt modelId="{CFDC8339-66C6-4E00-8A1D-6878D66A925A}">
      <dgm:prSet custT="1"/>
      <dgm:spPr/>
      <dgm:t>
        <a:bodyPr/>
        <a:lstStyle/>
        <a:p>
          <a:r>
            <a:rPr lang="ja-JP" altLang="en-US" sz="1600" b="1" dirty="0"/>
            <a:t>個別性を重視した</a:t>
          </a:r>
          <a:endParaRPr lang="en-US" altLang="ja-JP" sz="1600" b="1" dirty="0"/>
        </a:p>
        <a:p>
          <a:r>
            <a:rPr lang="ja-JP" altLang="en-US" sz="1600" b="1" dirty="0"/>
            <a:t>援助</a:t>
          </a:r>
        </a:p>
      </dgm:t>
    </dgm:pt>
    <dgm:pt modelId="{04E01A6D-721D-4218-8A3C-D9C9D95D8DF4}" type="parTrans" cxnId="{016A64D7-0176-49FA-8FD8-6ED5CF818CEE}">
      <dgm:prSet/>
      <dgm:spPr/>
      <dgm:t>
        <a:bodyPr/>
        <a:lstStyle/>
        <a:p>
          <a:endParaRPr kumimoji="1" lang="ja-JP" altLang="en-US" sz="1800" b="1"/>
        </a:p>
      </dgm:t>
    </dgm:pt>
    <dgm:pt modelId="{AF15C7B2-45B8-428C-9584-B577343E0606}" type="sibTrans" cxnId="{016A64D7-0176-49FA-8FD8-6ED5CF818CEE}">
      <dgm:prSet/>
      <dgm:spPr/>
      <dgm:t>
        <a:bodyPr/>
        <a:lstStyle/>
        <a:p>
          <a:endParaRPr kumimoji="1" lang="ja-JP" altLang="en-US" sz="1800" b="1"/>
        </a:p>
      </dgm:t>
    </dgm:pt>
    <dgm:pt modelId="{5A7A48EC-A418-4E47-9D26-EA0EF91A64EC}">
      <dgm:prSet custT="1"/>
      <dgm:spPr/>
      <dgm:t>
        <a:bodyPr/>
        <a:lstStyle/>
        <a:p>
          <a:r>
            <a:rPr lang="ja-JP" altLang="en-US" sz="1600" b="1" dirty="0"/>
            <a:t>利用者のニーズが</a:t>
          </a:r>
          <a:endParaRPr lang="en-US" altLang="ja-JP" sz="1600" b="1" dirty="0"/>
        </a:p>
        <a:p>
          <a:r>
            <a:rPr lang="ja-JP" altLang="en-US" sz="1600" b="1" dirty="0"/>
            <a:t>中心</a:t>
          </a:r>
        </a:p>
      </dgm:t>
    </dgm:pt>
    <dgm:pt modelId="{2B738E9E-26C1-4AB4-8D1A-2E7F68E92C7C}" type="parTrans" cxnId="{419F06DF-AF34-4A81-BCB5-1C5B071D28F9}">
      <dgm:prSet/>
      <dgm:spPr/>
      <dgm:t>
        <a:bodyPr/>
        <a:lstStyle/>
        <a:p>
          <a:endParaRPr kumimoji="1" lang="ja-JP" altLang="en-US" sz="1800" b="1"/>
        </a:p>
      </dgm:t>
    </dgm:pt>
    <dgm:pt modelId="{0AE9FCAD-CDD6-48CC-A8CD-79BF090A50F6}" type="sibTrans" cxnId="{419F06DF-AF34-4A81-BCB5-1C5B071D28F9}">
      <dgm:prSet/>
      <dgm:spPr/>
      <dgm:t>
        <a:bodyPr/>
        <a:lstStyle/>
        <a:p>
          <a:endParaRPr kumimoji="1" lang="ja-JP" altLang="en-US" sz="1800" b="1"/>
        </a:p>
      </dgm:t>
    </dgm:pt>
    <dgm:pt modelId="{5246DA7C-AA09-4658-AF77-FD16AD4315D9}">
      <dgm:prSet custT="1"/>
      <dgm:spPr/>
      <dgm:t>
        <a:bodyPr/>
        <a:lstStyle/>
        <a:p>
          <a:r>
            <a:rPr lang="ja-JP" altLang="en-US" sz="1600" b="1"/>
            <a:t>生活の質の重視</a:t>
          </a:r>
        </a:p>
      </dgm:t>
    </dgm:pt>
    <dgm:pt modelId="{2EF8130B-97E7-4064-9EFF-D0C07BD62C60}" type="parTrans" cxnId="{5DD1070F-958E-4AA0-8105-5E8F66DC9C7F}">
      <dgm:prSet/>
      <dgm:spPr/>
      <dgm:t>
        <a:bodyPr/>
        <a:lstStyle/>
        <a:p>
          <a:endParaRPr kumimoji="1" lang="ja-JP" altLang="en-US" sz="1800" b="1"/>
        </a:p>
      </dgm:t>
    </dgm:pt>
    <dgm:pt modelId="{E0C3E21B-62C7-4D65-A864-18FB2B154A91}" type="sibTrans" cxnId="{5DD1070F-958E-4AA0-8105-5E8F66DC9C7F}">
      <dgm:prSet/>
      <dgm:spPr/>
      <dgm:t>
        <a:bodyPr/>
        <a:lstStyle/>
        <a:p>
          <a:endParaRPr kumimoji="1" lang="ja-JP" altLang="en-US" sz="1800" b="1"/>
        </a:p>
      </dgm:t>
    </dgm:pt>
    <dgm:pt modelId="{BDF91D67-F492-40CF-8C8B-CE2B9A0B9E9B}">
      <dgm:prSet custT="1"/>
      <dgm:spPr/>
      <dgm:t>
        <a:bodyPr/>
        <a:lstStyle/>
        <a:p>
          <a:r>
            <a:rPr lang="ja-JP" altLang="en-US" sz="1600" b="1" u="sng" dirty="0"/>
            <a:t>利用者自身が問題の解決に取り組んでいく力をつけていく</a:t>
          </a:r>
        </a:p>
      </dgm:t>
    </dgm:pt>
    <dgm:pt modelId="{3CDF2F78-9968-4885-A66D-B6CAD1F4CDD2}" type="parTrans" cxnId="{913C4134-93E7-4DA7-B85C-0E1C3BDA8C21}">
      <dgm:prSet/>
      <dgm:spPr/>
      <dgm:t>
        <a:bodyPr/>
        <a:lstStyle/>
        <a:p>
          <a:endParaRPr kumimoji="1" lang="ja-JP" altLang="en-US" sz="1800" b="1"/>
        </a:p>
      </dgm:t>
    </dgm:pt>
    <dgm:pt modelId="{A10ACBC1-DDFD-4F9D-9994-891901FA0E28}" type="sibTrans" cxnId="{913C4134-93E7-4DA7-B85C-0E1C3BDA8C21}">
      <dgm:prSet/>
      <dgm:spPr/>
      <dgm:t>
        <a:bodyPr/>
        <a:lstStyle/>
        <a:p>
          <a:endParaRPr kumimoji="1" lang="ja-JP" altLang="en-US" sz="1800" b="1"/>
        </a:p>
      </dgm:t>
    </dgm:pt>
    <dgm:pt modelId="{9FFC5978-9B8A-4205-A2F9-DC8F6F37C68C}">
      <dgm:prSet custT="1"/>
      <dgm:spPr/>
      <dgm:t>
        <a:bodyPr/>
        <a:lstStyle/>
        <a:p>
          <a:r>
            <a:rPr lang="ja-JP" altLang="en-US" sz="1600" b="1" u="sng" dirty="0"/>
            <a:t>意思決定を中心にした誰かに支配されない生活</a:t>
          </a:r>
        </a:p>
      </dgm:t>
    </dgm:pt>
    <dgm:pt modelId="{23BB5E5B-8191-418D-9DB7-7C31C3740D46}" type="parTrans" cxnId="{FF1B2DB4-5DD9-4FFB-B429-C7E9B02B66C4}">
      <dgm:prSet/>
      <dgm:spPr/>
      <dgm:t>
        <a:bodyPr/>
        <a:lstStyle/>
        <a:p>
          <a:endParaRPr kumimoji="1" lang="ja-JP" altLang="en-US" sz="1800" b="1"/>
        </a:p>
      </dgm:t>
    </dgm:pt>
    <dgm:pt modelId="{EF6766B9-FC4B-46B0-93F5-0B1C9DF4D4AD}" type="sibTrans" cxnId="{FF1B2DB4-5DD9-4FFB-B429-C7E9B02B66C4}">
      <dgm:prSet/>
      <dgm:spPr/>
      <dgm:t>
        <a:bodyPr/>
        <a:lstStyle/>
        <a:p>
          <a:endParaRPr kumimoji="1" lang="ja-JP" altLang="en-US" sz="1800" b="1"/>
        </a:p>
      </dgm:t>
    </dgm:pt>
    <dgm:pt modelId="{54F5CC1D-7891-4B39-83C3-2F289CA2F5E9}">
      <dgm:prSet custT="1"/>
      <dgm:spPr/>
      <dgm:t>
        <a:bodyPr/>
        <a:lstStyle/>
        <a:p>
          <a:r>
            <a:rPr lang="ja-JP" altLang="en-US" sz="1600" b="1"/>
            <a:t>利用者の権利擁護</a:t>
          </a:r>
        </a:p>
      </dgm:t>
    </dgm:pt>
    <dgm:pt modelId="{EC364585-C9B1-446D-94BB-3A705300F789}" type="parTrans" cxnId="{0F53A49F-593F-46CD-944A-E0517B048014}">
      <dgm:prSet/>
      <dgm:spPr/>
      <dgm:t>
        <a:bodyPr/>
        <a:lstStyle/>
        <a:p>
          <a:endParaRPr kumimoji="1" lang="ja-JP" altLang="en-US" sz="1800" b="1"/>
        </a:p>
      </dgm:t>
    </dgm:pt>
    <dgm:pt modelId="{A428202B-00D5-4ED8-A7B0-386911446B13}" type="sibTrans" cxnId="{0F53A49F-593F-46CD-944A-E0517B048014}">
      <dgm:prSet/>
      <dgm:spPr/>
      <dgm:t>
        <a:bodyPr/>
        <a:lstStyle/>
        <a:p>
          <a:endParaRPr kumimoji="1" lang="ja-JP" altLang="en-US" sz="1800" b="1"/>
        </a:p>
      </dgm:t>
    </dgm:pt>
    <dgm:pt modelId="{D4923060-18F6-45F9-B172-15024C57F7CD}" type="pres">
      <dgm:prSet presAssocID="{A3DC853E-6939-490F-A458-C170E2E2B11E}" presName="diagram" presStyleCnt="0">
        <dgm:presLayoutVars>
          <dgm:dir/>
          <dgm:resizeHandles val="exact"/>
        </dgm:presLayoutVars>
      </dgm:prSet>
      <dgm:spPr/>
      <dgm:t>
        <a:bodyPr/>
        <a:lstStyle/>
        <a:p>
          <a:endParaRPr kumimoji="1" lang="ja-JP" altLang="en-US"/>
        </a:p>
      </dgm:t>
    </dgm:pt>
    <dgm:pt modelId="{CF6F8DFD-B0DC-4297-80AD-FDCEA87E4A60}" type="pres">
      <dgm:prSet presAssocID="{CFDC8339-66C6-4E00-8A1D-6878D66A925A}" presName="node" presStyleLbl="node1" presStyleIdx="0" presStyleCnt="6">
        <dgm:presLayoutVars>
          <dgm:bulletEnabled val="1"/>
        </dgm:presLayoutVars>
      </dgm:prSet>
      <dgm:spPr/>
      <dgm:t>
        <a:bodyPr/>
        <a:lstStyle/>
        <a:p>
          <a:endParaRPr kumimoji="1" lang="ja-JP" altLang="en-US"/>
        </a:p>
      </dgm:t>
    </dgm:pt>
    <dgm:pt modelId="{F91C04A4-CC98-4AF8-B9FB-530FD09874D3}" type="pres">
      <dgm:prSet presAssocID="{AF15C7B2-45B8-428C-9584-B577343E0606}" presName="sibTrans" presStyleCnt="0"/>
      <dgm:spPr/>
    </dgm:pt>
    <dgm:pt modelId="{509BE931-9898-4A6D-BF65-7C7FA06E7626}" type="pres">
      <dgm:prSet presAssocID="{5A7A48EC-A418-4E47-9D26-EA0EF91A64EC}" presName="node" presStyleLbl="node1" presStyleIdx="1" presStyleCnt="6">
        <dgm:presLayoutVars>
          <dgm:bulletEnabled val="1"/>
        </dgm:presLayoutVars>
      </dgm:prSet>
      <dgm:spPr/>
      <dgm:t>
        <a:bodyPr/>
        <a:lstStyle/>
        <a:p>
          <a:endParaRPr kumimoji="1" lang="ja-JP" altLang="en-US"/>
        </a:p>
      </dgm:t>
    </dgm:pt>
    <dgm:pt modelId="{D517ACD6-484C-4859-8272-827211FF9A89}" type="pres">
      <dgm:prSet presAssocID="{0AE9FCAD-CDD6-48CC-A8CD-79BF090A50F6}" presName="sibTrans" presStyleCnt="0"/>
      <dgm:spPr/>
    </dgm:pt>
    <dgm:pt modelId="{7AD509EC-4F47-4C46-BBDF-199BA498A43A}" type="pres">
      <dgm:prSet presAssocID="{5246DA7C-AA09-4658-AF77-FD16AD4315D9}" presName="node" presStyleLbl="node1" presStyleIdx="2" presStyleCnt="6">
        <dgm:presLayoutVars>
          <dgm:bulletEnabled val="1"/>
        </dgm:presLayoutVars>
      </dgm:prSet>
      <dgm:spPr/>
      <dgm:t>
        <a:bodyPr/>
        <a:lstStyle/>
        <a:p>
          <a:endParaRPr kumimoji="1" lang="ja-JP" altLang="en-US"/>
        </a:p>
      </dgm:t>
    </dgm:pt>
    <dgm:pt modelId="{04777C8C-AF82-486F-957B-AAB87F7DD727}" type="pres">
      <dgm:prSet presAssocID="{E0C3E21B-62C7-4D65-A864-18FB2B154A91}" presName="sibTrans" presStyleCnt="0"/>
      <dgm:spPr/>
    </dgm:pt>
    <dgm:pt modelId="{11748F96-EA0B-40D3-98D0-A9434E865477}" type="pres">
      <dgm:prSet presAssocID="{BDF91D67-F492-40CF-8C8B-CE2B9A0B9E9B}" presName="node" presStyleLbl="node1" presStyleIdx="3" presStyleCnt="6">
        <dgm:presLayoutVars>
          <dgm:bulletEnabled val="1"/>
        </dgm:presLayoutVars>
      </dgm:prSet>
      <dgm:spPr/>
      <dgm:t>
        <a:bodyPr/>
        <a:lstStyle/>
        <a:p>
          <a:endParaRPr kumimoji="1" lang="ja-JP" altLang="en-US"/>
        </a:p>
      </dgm:t>
    </dgm:pt>
    <dgm:pt modelId="{518F31DF-A730-49E7-8DA2-A75E177F1F6B}" type="pres">
      <dgm:prSet presAssocID="{A10ACBC1-DDFD-4F9D-9994-891901FA0E28}" presName="sibTrans" presStyleCnt="0"/>
      <dgm:spPr/>
    </dgm:pt>
    <dgm:pt modelId="{CE0E1E7F-88CE-43DE-B249-5E4246AD3C9F}" type="pres">
      <dgm:prSet presAssocID="{9FFC5978-9B8A-4205-A2F9-DC8F6F37C68C}" presName="node" presStyleLbl="node1" presStyleIdx="4" presStyleCnt="6">
        <dgm:presLayoutVars>
          <dgm:bulletEnabled val="1"/>
        </dgm:presLayoutVars>
      </dgm:prSet>
      <dgm:spPr/>
      <dgm:t>
        <a:bodyPr/>
        <a:lstStyle/>
        <a:p>
          <a:endParaRPr kumimoji="1" lang="ja-JP" altLang="en-US"/>
        </a:p>
      </dgm:t>
    </dgm:pt>
    <dgm:pt modelId="{6B9CC5DB-D6FC-4056-82C6-3F65D5DEEEEA}" type="pres">
      <dgm:prSet presAssocID="{EF6766B9-FC4B-46B0-93F5-0B1C9DF4D4AD}" presName="sibTrans" presStyleCnt="0"/>
      <dgm:spPr/>
    </dgm:pt>
    <dgm:pt modelId="{935DFB2D-261F-47BC-A546-29B049528E29}" type="pres">
      <dgm:prSet presAssocID="{54F5CC1D-7891-4B39-83C3-2F289CA2F5E9}" presName="node" presStyleLbl="node1" presStyleIdx="5" presStyleCnt="6">
        <dgm:presLayoutVars>
          <dgm:bulletEnabled val="1"/>
        </dgm:presLayoutVars>
      </dgm:prSet>
      <dgm:spPr/>
      <dgm:t>
        <a:bodyPr/>
        <a:lstStyle/>
        <a:p>
          <a:endParaRPr kumimoji="1" lang="ja-JP" altLang="en-US"/>
        </a:p>
      </dgm:t>
    </dgm:pt>
  </dgm:ptLst>
  <dgm:cxnLst>
    <dgm:cxn modelId="{0F53A49F-593F-46CD-944A-E0517B048014}" srcId="{A3DC853E-6939-490F-A458-C170E2E2B11E}" destId="{54F5CC1D-7891-4B39-83C3-2F289CA2F5E9}" srcOrd="5" destOrd="0" parTransId="{EC364585-C9B1-446D-94BB-3A705300F789}" sibTransId="{A428202B-00D5-4ED8-A7B0-386911446B13}"/>
    <dgm:cxn modelId="{9A4B66E9-D6E0-4BD1-85B1-4290C3310429}" type="presOf" srcId="{CFDC8339-66C6-4E00-8A1D-6878D66A925A}" destId="{CF6F8DFD-B0DC-4297-80AD-FDCEA87E4A60}" srcOrd="0" destOrd="0" presId="urn:microsoft.com/office/officeart/2005/8/layout/default"/>
    <dgm:cxn modelId="{016A64D7-0176-49FA-8FD8-6ED5CF818CEE}" srcId="{A3DC853E-6939-490F-A458-C170E2E2B11E}" destId="{CFDC8339-66C6-4E00-8A1D-6878D66A925A}" srcOrd="0" destOrd="0" parTransId="{04E01A6D-721D-4218-8A3C-D9C9D95D8DF4}" sibTransId="{AF15C7B2-45B8-428C-9584-B577343E0606}"/>
    <dgm:cxn modelId="{04A56738-5B22-4FF3-9275-FFEFC1874A2C}" type="presOf" srcId="{A3DC853E-6939-490F-A458-C170E2E2B11E}" destId="{D4923060-18F6-45F9-B172-15024C57F7CD}" srcOrd="0" destOrd="0" presId="urn:microsoft.com/office/officeart/2005/8/layout/default"/>
    <dgm:cxn modelId="{FF1B2DB4-5DD9-4FFB-B429-C7E9B02B66C4}" srcId="{A3DC853E-6939-490F-A458-C170E2E2B11E}" destId="{9FFC5978-9B8A-4205-A2F9-DC8F6F37C68C}" srcOrd="4" destOrd="0" parTransId="{23BB5E5B-8191-418D-9DB7-7C31C3740D46}" sibTransId="{EF6766B9-FC4B-46B0-93F5-0B1C9DF4D4AD}"/>
    <dgm:cxn modelId="{5DD1070F-958E-4AA0-8105-5E8F66DC9C7F}" srcId="{A3DC853E-6939-490F-A458-C170E2E2B11E}" destId="{5246DA7C-AA09-4658-AF77-FD16AD4315D9}" srcOrd="2" destOrd="0" parTransId="{2EF8130B-97E7-4064-9EFF-D0C07BD62C60}" sibTransId="{E0C3E21B-62C7-4D65-A864-18FB2B154A91}"/>
    <dgm:cxn modelId="{6676089B-14F7-45D1-943E-FFCFFE47612D}" type="presOf" srcId="{54F5CC1D-7891-4B39-83C3-2F289CA2F5E9}" destId="{935DFB2D-261F-47BC-A546-29B049528E29}" srcOrd="0" destOrd="0" presId="urn:microsoft.com/office/officeart/2005/8/layout/default"/>
    <dgm:cxn modelId="{E6AE50F3-E317-477D-ADE1-1909DB8A6FCB}" type="presOf" srcId="{5246DA7C-AA09-4658-AF77-FD16AD4315D9}" destId="{7AD509EC-4F47-4C46-BBDF-199BA498A43A}" srcOrd="0" destOrd="0" presId="urn:microsoft.com/office/officeart/2005/8/layout/default"/>
    <dgm:cxn modelId="{185C9DCC-F296-428F-96D9-C2153A0C6678}" type="presOf" srcId="{9FFC5978-9B8A-4205-A2F9-DC8F6F37C68C}" destId="{CE0E1E7F-88CE-43DE-B249-5E4246AD3C9F}" srcOrd="0" destOrd="0" presId="urn:microsoft.com/office/officeart/2005/8/layout/default"/>
    <dgm:cxn modelId="{419F06DF-AF34-4A81-BCB5-1C5B071D28F9}" srcId="{A3DC853E-6939-490F-A458-C170E2E2B11E}" destId="{5A7A48EC-A418-4E47-9D26-EA0EF91A64EC}" srcOrd="1" destOrd="0" parTransId="{2B738E9E-26C1-4AB4-8D1A-2E7F68E92C7C}" sibTransId="{0AE9FCAD-CDD6-48CC-A8CD-79BF090A50F6}"/>
    <dgm:cxn modelId="{913C4134-93E7-4DA7-B85C-0E1C3BDA8C21}" srcId="{A3DC853E-6939-490F-A458-C170E2E2B11E}" destId="{BDF91D67-F492-40CF-8C8B-CE2B9A0B9E9B}" srcOrd="3" destOrd="0" parTransId="{3CDF2F78-9968-4885-A66D-B6CAD1F4CDD2}" sibTransId="{A10ACBC1-DDFD-4F9D-9994-891901FA0E28}"/>
    <dgm:cxn modelId="{FBC24522-D25F-4D1F-9076-047C173859AE}" type="presOf" srcId="{5A7A48EC-A418-4E47-9D26-EA0EF91A64EC}" destId="{509BE931-9898-4A6D-BF65-7C7FA06E7626}" srcOrd="0" destOrd="0" presId="urn:microsoft.com/office/officeart/2005/8/layout/default"/>
    <dgm:cxn modelId="{2564250B-A3D6-455B-B435-E53F79F443D2}" type="presOf" srcId="{BDF91D67-F492-40CF-8C8B-CE2B9A0B9E9B}" destId="{11748F96-EA0B-40D3-98D0-A9434E865477}" srcOrd="0" destOrd="0" presId="urn:microsoft.com/office/officeart/2005/8/layout/default"/>
    <dgm:cxn modelId="{E7D55ADF-477D-4AA8-BFF8-64AFF9A4A66A}" type="presParOf" srcId="{D4923060-18F6-45F9-B172-15024C57F7CD}" destId="{CF6F8DFD-B0DC-4297-80AD-FDCEA87E4A60}" srcOrd="0" destOrd="0" presId="urn:microsoft.com/office/officeart/2005/8/layout/default"/>
    <dgm:cxn modelId="{F8070705-66C1-4C23-8B3A-69D317CC3BC6}" type="presParOf" srcId="{D4923060-18F6-45F9-B172-15024C57F7CD}" destId="{F91C04A4-CC98-4AF8-B9FB-530FD09874D3}" srcOrd="1" destOrd="0" presId="urn:microsoft.com/office/officeart/2005/8/layout/default"/>
    <dgm:cxn modelId="{D16CC813-3043-4086-8919-DE629EF169A3}" type="presParOf" srcId="{D4923060-18F6-45F9-B172-15024C57F7CD}" destId="{509BE931-9898-4A6D-BF65-7C7FA06E7626}" srcOrd="2" destOrd="0" presId="urn:microsoft.com/office/officeart/2005/8/layout/default"/>
    <dgm:cxn modelId="{1872706C-1C7A-457B-B25C-24E638460B95}" type="presParOf" srcId="{D4923060-18F6-45F9-B172-15024C57F7CD}" destId="{D517ACD6-484C-4859-8272-827211FF9A89}" srcOrd="3" destOrd="0" presId="urn:microsoft.com/office/officeart/2005/8/layout/default"/>
    <dgm:cxn modelId="{B248440D-8512-4CD7-B714-B3D99C18904E}" type="presParOf" srcId="{D4923060-18F6-45F9-B172-15024C57F7CD}" destId="{7AD509EC-4F47-4C46-BBDF-199BA498A43A}" srcOrd="4" destOrd="0" presId="urn:microsoft.com/office/officeart/2005/8/layout/default"/>
    <dgm:cxn modelId="{1B3166DA-6B07-4215-81EB-BCBF94D28A79}" type="presParOf" srcId="{D4923060-18F6-45F9-B172-15024C57F7CD}" destId="{04777C8C-AF82-486F-957B-AAB87F7DD727}" srcOrd="5" destOrd="0" presId="urn:microsoft.com/office/officeart/2005/8/layout/default"/>
    <dgm:cxn modelId="{0543F0F5-D597-49D2-9F70-E7940CF6C90F}" type="presParOf" srcId="{D4923060-18F6-45F9-B172-15024C57F7CD}" destId="{11748F96-EA0B-40D3-98D0-A9434E865477}" srcOrd="6" destOrd="0" presId="urn:microsoft.com/office/officeart/2005/8/layout/default"/>
    <dgm:cxn modelId="{ED27AA73-1404-4F0C-ABF4-7CDADCBFA20F}" type="presParOf" srcId="{D4923060-18F6-45F9-B172-15024C57F7CD}" destId="{518F31DF-A730-49E7-8DA2-A75E177F1F6B}" srcOrd="7" destOrd="0" presId="urn:microsoft.com/office/officeart/2005/8/layout/default"/>
    <dgm:cxn modelId="{208E5CD1-28FC-4F09-947E-502FDD8304F7}" type="presParOf" srcId="{D4923060-18F6-45F9-B172-15024C57F7CD}" destId="{CE0E1E7F-88CE-43DE-B249-5E4246AD3C9F}" srcOrd="8" destOrd="0" presId="urn:microsoft.com/office/officeart/2005/8/layout/default"/>
    <dgm:cxn modelId="{1C7DFC48-B854-4A5D-AE52-465962613597}" type="presParOf" srcId="{D4923060-18F6-45F9-B172-15024C57F7CD}" destId="{6B9CC5DB-D6FC-4056-82C6-3F65D5DEEEEA}" srcOrd="9" destOrd="0" presId="urn:microsoft.com/office/officeart/2005/8/layout/default"/>
    <dgm:cxn modelId="{ADE4540E-CD32-43DA-B94D-5658D4DB5B65}" type="presParOf" srcId="{D4923060-18F6-45F9-B172-15024C57F7CD}" destId="{935DFB2D-261F-47BC-A546-29B049528E29}" srcOrd="10" destOrd="0" presId="urn:microsoft.com/office/officeart/2005/8/layout/defaul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D8867A9-F3DD-4A8F-803A-0DD062B4D238}"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kumimoji="1" lang="ja-JP" altLang="en-US"/>
        </a:p>
      </dgm:t>
    </dgm:pt>
    <dgm:pt modelId="{A03F98A2-D5CF-4F14-869B-225A94B977E3}">
      <dgm:prSet/>
      <dgm:spPr/>
      <dgm:t>
        <a:bodyPr/>
        <a:lstStyle/>
        <a:p>
          <a:r>
            <a:rPr lang="ja-JP" altLang="en-US" b="1" dirty="0"/>
            <a:t>失敗</a:t>
          </a:r>
          <a:endParaRPr lang="en-US" altLang="ja-JP" b="1" dirty="0"/>
        </a:p>
        <a:p>
          <a:r>
            <a:rPr lang="ja-JP" altLang="en-US" b="1" dirty="0"/>
            <a:t>思いがけないこと</a:t>
          </a:r>
          <a:endParaRPr lang="en-US" altLang="ja-JP" b="1" dirty="0"/>
        </a:p>
        <a:p>
          <a:r>
            <a:rPr lang="ja-JP" altLang="en-US" b="1" dirty="0"/>
            <a:t>躓き</a:t>
          </a:r>
          <a:endParaRPr lang="ja-JP" b="1" dirty="0"/>
        </a:p>
      </dgm:t>
    </dgm:pt>
    <dgm:pt modelId="{53ED2F4E-A611-4ED8-A307-4D4C1B00A329}" type="parTrans" cxnId="{41559FF8-B380-46FA-AAF7-A370D28747DD}">
      <dgm:prSet/>
      <dgm:spPr/>
      <dgm:t>
        <a:bodyPr/>
        <a:lstStyle/>
        <a:p>
          <a:endParaRPr kumimoji="1" lang="ja-JP" altLang="en-US"/>
        </a:p>
      </dgm:t>
    </dgm:pt>
    <dgm:pt modelId="{042FF03A-1B31-427E-BF83-2A0D5C0EC3B1}" type="sibTrans" cxnId="{41559FF8-B380-46FA-AAF7-A370D28747DD}">
      <dgm:prSet/>
      <dgm:spPr/>
      <dgm:t>
        <a:bodyPr/>
        <a:lstStyle/>
        <a:p>
          <a:endParaRPr kumimoji="1" lang="ja-JP" altLang="en-US"/>
        </a:p>
      </dgm:t>
    </dgm:pt>
    <dgm:pt modelId="{404996F1-ACF5-4DAC-BD9F-4E309471D5E4}">
      <dgm:prSet/>
      <dgm:spPr/>
      <dgm:t>
        <a:bodyPr/>
        <a:lstStyle/>
        <a:p>
          <a:r>
            <a:rPr kumimoji="1" lang="ja-JP" b="1" dirty="0"/>
            <a:t>悲しみ</a:t>
          </a:r>
          <a:endParaRPr kumimoji="1" lang="en-US" altLang="ja-JP" b="1" dirty="0"/>
        </a:p>
        <a:p>
          <a:r>
            <a:rPr kumimoji="1" lang="ja-JP" b="1" dirty="0"/>
            <a:t>不安</a:t>
          </a:r>
          <a:endParaRPr kumimoji="1" lang="en-US" altLang="ja-JP" b="1" dirty="0"/>
        </a:p>
        <a:p>
          <a:r>
            <a:rPr kumimoji="1" lang="ja-JP" b="1" dirty="0"/>
            <a:t>恐れ</a:t>
          </a:r>
          <a:endParaRPr lang="ja-JP" b="1" dirty="0"/>
        </a:p>
      </dgm:t>
    </dgm:pt>
    <dgm:pt modelId="{B02BD615-5775-4174-933E-911436ADFCC5}" type="parTrans" cxnId="{513BFA1B-ECB0-4427-B9C3-606139490C06}">
      <dgm:prSet/>
      <dgm:spPr/>
      <dgm:t>
        <a:bodyPr/>
        <a:lstStyle/>
        <a:p>
          <a:endParaRPr kumimoji="1" lang="ja-JP" altLang="en-US"/>
        </a:p>
      </dgm:t>
    </dgm:pt>
    <dgm:pt modelId="{2BFD455D-6591-469C-9974-0B1F3F18A55E}" type="sibTrans" cxnId="{513BFA1B-ECB0-4427-B9C3-606139490C06}">
      <dgm:prSet/>
      <dgm:spPr/>
      <dgm:t>
        <a:bodyPr/>
        <a:lstStyle/>
        <a:p>
          <a:endParaRPr kumimoji="1" lang="ja-JP" altLang="en-US"/>
        </a:p>
      </dgm:t>
    </dgm:pt>
    <dgm:pt modelId="{005DDA16-9C02-4888-8858-7D857716165E}">
      <dgm:prSet/>
      <dgm:spPr/>
      <dgm:t>
        <a:bodyPr/>
        <a:lstStyle/>
        <a:p>
          <a:r>
            <a:rPr kumimoji="1" lang="ja-JP" b="1" dirty="0"/>
            <a:t>迷</a:t>
          </a:r>
          <a:r>
            <a:rPr kumimoji="1" lang="ja-JP" altLang="en-US" b="1" dirty="0"/>
            <a:t>い</a:t>
          </a:r>
          <a:endParaRPr kumimoji="1" lang="en-US" altLang="ja-JP" b="1" dirty="0"/>
        </a:p>
        <a:p>
          <a:r>
            <a:rPr kumimoji="1" lang="ja-JP" b="1" dirty="0"/>
            <a:t>戸惑い</a:t>
          </a:r>
          <a:endParaRPr kumimoji="1" lang="en-US" altLang="ja-JP" b="1" dirty="0"/>
        </a:p>
        <a:p>
          <a:r>
            <a:rPr kumimoji="1" lang="ja-JP" b="1" dirty="0"/>
            <a:t>躊躇</a:t>
          </a:r>
          <a:endParaRPr lang="ja-JP" b="1" dirty="0"/>
        </a:p>
      </dgm:t>
    </dgm:pt>
    <dgm:pt modelId="{F70D8842-3DA0-4694-A5FB-7599862685D6}" type="parTrans" cxnId="{068B2600-81B0-4DD4-AF86-1B46AD2D14A9}">
      <dgm:prSet/>
      <dgm:spPr/>
      <dgm:t>
        <a:bodyPr/>
        <a:lstStyle/>
        <a:p>
          <a:endParaRPr kumimoji="1" lang="ja-JP" altLang="en-US"/>
        </a:p>
      </dgm:t>
    </dgm:pt>
    <dgm:pt modelId="{9C076EAF-CEA8-4C07-A5B6-7394BA194146}" type="sibTrans" cxnId="{068B2600-81B0-4DD4-AF86-1B46AD2D14A9}">
      <dgm:prSet/>
      <dgm:spPr/>
      <dgm:t>
        <a:bodyPr/>
        <a:lstStyle/>
        <a:p>
          <a:endParaRPr kumimoji="1" lang="ja-JP" altLang="en-US"/>
        </a:p>
      </dgm:t>
    </dgm:pt>
    <dgm:pt modelId="{C5F84943-2335-4E1E-B3BE-890AEBF62C66}">
      <dgm:prSet custT="1"/>
      <dgm:spPr/>
      <dgm:t>
        <a:bodyPr/>
        <a:lstStyle/>
        <a:p>
          <a:r>
            <a:rPr kumimoji="1" lang="ja-JP" sz="1600" b="1" dirty="0"/>
            <a:t>試行錯誤</a:t>
          </a:r>
          <a:endParaRPr kumimoji="1" lang="en-US" altLang="ja-JP" sz="1600" b="1" dirty="0"/>
        </a:p>
        <a:p>
          <a:r>
            <a:rPr lang="ja-JP" altLang="en-US" sz="1400" b="1" dirty="0"/>
            <a:t>リフレーム</a:t>
          </a:r>
          <a:endParaRPr lang="en-US" altLang="ja-JP" sz="1400" b="1" dirty="0"/>
        </a:p>
        <a:p>
          <a:r>
            <a:rPr lang="ja-JP" altLang="en-US" sz="1600" b="1" dirty="0"/>
            <a:t>体験</a:t>
          </a:r>
          <a:endParaRPr lang="ja-JP" sz="1600" b="1" dirty="0"/>
        </a:p>
      </dgm:t>
    </dgm:pt>
    <dgm:pt modelId="{1200BF21-CC66-448D-89A5-F911E94A9BF8}" type="parTrans" cxnId="{ED876F5D-9C53-42DA-B943-CC9C47DB5B11}">
      <dgm:prSet/>
      <dgm:spPr/>
      <dgm:t>
        <a:bodyPr/>
        <a:lstStyle/>
        <a:p>
          <a:endParaRPr kumimoji="1" lang="ja-JP" altLang="en-US"/>
        </a:p>
      </dgm:t>
    </dgm:pt>
    <dgm:pt modelId="{E99EE89D-A398-4288-8502-9E2FF50079B3}" type="sibTrans" cxnId="{ED876F5D-9C53-42DA-B943-CC9C47DB5B11}">
      <dgm:prSet/>
      <dgm:spPr/>
      <dgm:t>
        <a:bodyPr/>
        <a:lstStyle/>
        <a:p>
          <a:endParaRPr kumimoji="1" lang="ja-JP" altLang="en-US"/>
        </a:p>
      </dgm:t>
    </dgm:pt>
    <dgm:pt modelId="{38A68A45-394E-4C11-9DB2-30DB4881ADDB}">
      <dgm:prSet/>
      <dgm:spPr/>
      <dgm:t>
        <a:bodyPr/>
        <a:lstStyle/>
        <a:p>
          <a:r>
            <a:rPr kumimoji="1" lang="ja-JP" b="1" dirty="0"/>
            <a:t>気付き</a:t>
          </a:r>
          <a:endParaRPr kumimoji="1" lang="en-US" altLang="ja-JP" b="1" dirty="0"/>
        </a:p>
      </dgm:t>
    </dgm:pt>
    <dgm:pt modelId="{0088C6B0-4AF9-4102-9DFC-DD839FAA7D58}" type="parTrans" cxnId="{1EDB741D-3F2A-4D54-A7AA-91191FDE01AC}">
      <dgm:prSet/>
      <dgm:spPr/>
      <dgm:t>
        <a:bodyPr/>
        <a:lstStyle/>
        <a:p>
          <a:endParaRPr kumimoji="1" lang="ja-JP" altLang="en-US"/>
        </a:p>
      </dgm:t>
    </dgm:pt>
    <dgm:pt modelId="{59D060F7-6E84-44FB-BE2F-B0181F512CF1}" type="sibTrans" cxnId="{1EDB741D-3F2A-4D54-A7AA-91191FDE01AC}">
      <dgm:prSet/>
      <dgm:spPr/>
      <dgm:t>
        <a:bodyPr/>
        <a:lstStyle/>
        <a:p>
          <a:endParaRPr kumimoji="1" lang="ja-JP" altLang="en-US"/>
        </a:p>
      </dgm:t>
    </dgm:pt>
    <dgm:pt modelId="{02CDB89F-EBBB-4152-89A7-81D334A96ECC}">
      <dgm:prSet/>
      <dgm:spPr/>
      <dgm:t>
        <a:bodyPr/>
        <a:lstStyle/>
        <a:p>
          <a:r>
            <a:rPr kumimoji="1" lang="ja-JP" b="1" dirty="0"/>
            <a:t>再挑戦</a:t>
          </a:r>
          <a:endParaRPr kumimoji="1" lang="en-US" altLang="ja-JP" b="1" dirty="0"/>
        </a:p>
        <a:p>
          <a:r>
            <a:rPr lang="ja-JP" altLang="en-US" b="1" dirty="0"/>
            <a:t>修正</a:t>
          </a:r>
          <a:endParaRPr lang="ja-JP" b="1" dirty="0"/>
        </a:p>
      </dgm:t>
    </dgm:pt>
    <dgm:pt modelId="{492F22CF-CE9E-4788-A253-DE63866B1F08}" type="parTrans" cxnId="{4873B720-30C8-434E-B818-4BB41D77E23C}">
      <dgm:prSet/>
      <dgm:spPr/>
      <dgm:t>
        <a:bodyPr/>
        <a:lstStyle/>
        <a:p>
          <a:endParaRPr kumimoji="1" lang="ja-JP" altLang="en-US"/>
        </a:p>
      </dgm:t>
    </dgm:pt>
    <dgm:pt modelId="{38645571-0318-4AE7-BD41-E74D759520AE}" type="sibTrans" cxnId="{4873B720-30C8-434E-B818-4BB41D77E23C}">
      <dgm:prSet/>
      <dgm:spPr/>
      <dgm:t>
        <a:bodyPr/>
        <a:lstStyle/>
        <a:p>
          <a:endParaRPr kumimoji="1" lang="ja-JP" altLang="en-US"/>
        </a:p>
      </dgm:t>
    </dgm:pt>
    <dgm:pt modelId="{D7D26DF3-D379-4F55-965A-80FCCD133DD9}" type="pres">
      <dgm:prSet presAssocID="{ED8867A9-F3DD-4A8F-803A-0DD062B4D238}" presName="Name0" presStyleCnt="0">
        <dgm:presLayoutVars>
          <dgm:dir/>
          <dgm:resizeHandles val="exact"/>
        </dgm:presLayoutVars>
      </dgm:prSet>
      <dgm:spPr/>
      <dgm:t>
        <a:bodyPr/>
        <a:lstStyle/>
        <a:p>
          <a:endParaRPr kumimoji="1" lang="ja-JP" altLang="en-US"/>
        </a:p>
      </dgm:t>
    </dgm:pt>
    <dgm:pt modelId="{E4A9AFE9-3F38-4198-88D3-15E512697676}" type="pres">
      <dgm:prSet presAssocID="{A03F98A2-D5CF-4F14-869B-225A94B977E3}" presName="node" presStyleLbl="node1" presStyleIdx="0" presStyleCnt="6" custScaleY="143211">
        <dgm:presLayoutVars>
          <dgm:bulletEnabled val="1"/>
        </dgm:presLayoutVars>
      </dgm:prSet>
      <dgm:spPr/>
      <dgm:t>
        <a:bodyPr/>
        <a:lstStyle/>
        <a:p>
          <a:endParaRPr kumimoji="1" lang="ja-JP" altLang="en-US"/>
        </a:p>
      </dgm:t>
    </dgm:pt>
    <dgm:pt modelId="{3104A572-D353-4E91-85DB-CA759F327596}" type="pres">
      <dgm:prSet presAssocID="{042FF03A-1B31-427E-BF83-2A0D5C0EC3B1}" presName="sibTrans" presStyleLbl="sibTrans2D1" presStyleIdx="0" presStyleCnt="5"/>
      <dgm:spPr/>
      <dgm:t>
        <a:bodyPr/>
        <a:lstStyle/>
        <a:p>
          <a:endParaRPr kumimoji="1" lang="ja-JP" altLang="en-US"/>
        </a:p>
      </dgm:t>
    </dgm:pt>
    <dgm:pt modelId="{EFA8BCC2-6497-4869-B892-009CBB2F4051}" type="pres">
      <dgm:prSet presAssocID="{042FF03A-1B31-427E-BF83-2A0D5C0EC3B1}" presName="connectorText" presStyleLbl="sibTrans2D1" presStyleIdx="0" presStyleCnt="5"/>
      <dgm:spPr/>
      <dgm:t>
        <a:bodyPr/>
        <a:lstStyle/>
        <a:p>
          <a:endParaRPr kumimoji="1" lang="ja-JP" altLang="en-US"/>
        </a:p>
      </dgm:t>
    </dgm:pt>
    <dgm:pt modelId="{3EC0A75C-5385-4E33-8BF2-DE772884670B}" type="pres">
      <dgm:prSet presAssocID="{404996F1-ACF5-4DAC-BD9F-4E309471D5E4}" presName="node" presStyleLbl="node1" presStyleIdx="1" presStyleCnt="6" custScaleY="141519">
        <dgm:presLayoutVars>
          <dgm:bulletEnabled val="1"/>
        </dgm:presLayoutVars>
      </dgm:prSet>
      <dgm:spPr/>
      <dgm:t>
        <a:bodyPr/>
        <a:lstStyle/>
        <a:p>
          <a:endParaRPr kumimoji="1" lang="ja-JP" altLang="en-US"/>
        </a:p>
      </dgm:t>
    </dgm:pt>
    <dgm:pt modelId="{593A56AE-7C10-4FCF-9077-9FA2744DFAF0}" type="pres">
      <dgm:prSet presAssocID="{2BFD455D-6591-469C-9974-0B1F3F18A55E}" presName="sibTrans" presStyleLbl="sibTrans2D1" presStyleIdx="1" presStyleCnt="5"/>
      <dgm:spPr/>
      <dgm:t>
        <a:bodyPr/>
        <a:lstStyle/>
        <a:p>
          <a:endParaRPr kumimoji="1" lang="ja-JP" altLang="en-US"/>
        </a:p>
      </dgm:t>
    </dgm:pt>
    <dgm:pt modelId="{071DCFA7-BAD5-497B-946E-AC5406FB3E18}" type="pres">
      <dgm:prSet presAssocID="{2BFD455D-6591-469C-9974-0B1F3F18A55E}" presName="connectorText" presStyleLbl="sibTrans2D1" presStyleIdx="1" presStyleCnt="5"/>
      <dgm:spPr/>
      <dgm:t>
        <a:bodyPr/>
        <a:lstStyle/>
        <a:p>
          <a:endParaRPr kumimoji="1" lang="ja-JP" altLang="en-US"/>
        </a:p>
      </dgm:t>
    </dgm:pt>
    <dgm:pt modelId="{B5B08D11-308E-4A55-8BE1-1532B5647D42}" type="pres">
      <dgm:prSet presAssocID="{005DDA16-9C02-4888-8858-7D857716165E}" presName="node" presStyleLbl="node1" presStyleIdx="2" presStyleCnt="6" custScaleY="139827">
        <dgm:presLayoutVars>
          <dgm:bulletEnabled val="1"/>
        </dgm:presLayoutVars>
      </dgm:prSet>
      <dgm:spPr/>
      <dgm:t>
        <a:bodyPr/>
        <a:lstStyle/>
        <a:p>
          <a:endParaRPr kumimoji="1" lang="ja-JP" altLang="en-US"/>
        </a:p>
      </dgm:t>
    </dgm:pt>
    <dgm:pt modelId="{6552F9A7-07DE-4F01-9D13-6CD858369ABF}" type="pres">
      <dgm:prSet presAssocID="{9C076EAF-CEA8-4C07-A5B6-7394BA194146}" presName="sibTrans" presStyleLbl="sibTrans2D1" presStyleIdx="2" presStyleCnt="5"/>
      <dgm:spPr/>
      <dgm:t>
        <a:bodyPr/>
        <a:lstStyle/>
        <a:p>
          <a:endParaRPr kumimoji="1" lang="ja-JP" altLang="en-US"/>
        </a:p>
      </dgm:t>
    </dgm:pt>
    <dgm:pt modelId="{89FA22C5-A4FF-42C7-9654-180424F95379}" type="pres">
      <dgm:prSet presAssocID="{9C076EAF-CEA8-4C07-A5B6-7394BA194146}" presName="connectorText" presStyleLbl="sibTrans2D1" presStyleIdx="2" presStyleCnt="5"/>
      <dgm:spPr/>
      <dgm:t>
        <a:bodyPr/>
        <a:lstStyle/>
        <a:p>
          <a:endParaRPr kumimoji="1" lang="ja-JP" altLang="en-US"/>
        </a:p>
      </dgm:t>
    </dgm:pt>
    <dgm:pt modelId="{76BDA02E-A22E-473C-AB48-9FC8CB928EC7}" type="pres">
      <dgm:prSet presAssocID="{C5F84943-2335-4E1E-B3BE-890AEBF62C66}" presName="node" presStyleLbl="node1" presStyleIdx="3" presStyleCnt="6" custScaleY="141519">
        <dgm:presLayoutVars>
          <dgm:bulletEnabled val="1"/>
        </dgm:presLayoutVars>
      </dgm:prSet>
      <dgm:spPr/>
      <dgm:t>
        <a:bodyPr/>
        <a:lstStyle/>
        <a:p>
          <a:endParaRPr kumimoji="1" lang="ja-JP" altLang="en-US"/>
        </a:p>
      </dgm:t>
    </dgm:pt>
    <dgm:pt modelId="{BE1088AC-DE4F-4ADC-9304-EF74265C11A2}" type="pres">
      <dgm:prSet presAssocID="{E99EE89D-A398-4288-8502-9E2FF50079B3}" presName="sibTrans" presStyleLbl="sibTrans2D1" presStyleIdx="3" presStyleCnt="5"/>
      <dgm:spPr/>
      <dgm:t>
        <a:bodyPr/>
        <a:lstStyle/>
        <a:p>
          <a:endParaRPr kumimoji="1" lang="ja-JP" altLang="en-US"/>
        </a:p>
      </dgm:t>
    </dgm:pt>
    <dgm:pt modelId="{56B024A6-2260-46B5-AFBE-1AFDE84064BD}" type="pres">
      <dgm:prSet presAssocID="{E99EE89D-A398-4288-8502-9E2FF50079B3}" presName="connectorText" presStyleLbl="sibTrans2D1" presStyleIdx="3" presStyleCnt="5"/>
      <dgm:spPr/>
      <dgm:t>
        <a:bodyPr/>
        <a:lstStyle/>
        <a:p>
          <a:endParaRPr kumimoji="1" lang="ja-JP" altLang="en-US"/>
        </a:p>
      </dgm:t>
    </dgm:pt>
    <dgm:pt modelId="{E1FAF802-489E-44B2-9AD2-129D99D7B651}" type="pres">
      <dgm:prSet presAssocID="{38A68A45-394E-4C11-9DB2-30DB4881ADDB}" presName="node" presStyleLbl="node1" presStyleIdx="4" presStyleCnt="6" custScaleY="139827">
        <dgm:presLayoutVars>
          <dgm:bulletEnabled val="1"/>
        </dgm:presLayoutVars>
      </dgm:prSet>
      <dgm:spPr/>
      <dgm:t>
        <a:bodyPr/>
        <a:lstStyle/>
        <a:p>
          <a:endParaRPr kumimoji="1" lang="ja-JP" altLang="en-US"/>
        </a:p>
      </dgm:t>
    </dgm:pt>
    <dgm:pt modelId="{749A3579-71F3-454B-8E97-24F756DB0823}" type="pres">
      <dgm:prSet presAssocID="{59D060F7-6E84-44FB-BE2F-B0181F512CF1}" presName="sibTrans" presStyleLbl="sibTrans2D1" presStyleIdx="4" presStyleCnt="5"/>
      <dgm:spPr/>
      <dgm:t>
        <a:bodyPr/>
        <a:lstStyle/>
        <a:p>
          <a:endParaRPr kumimoji="1" lang="ja-JP" altLang="en-US"/>
        </a:p>
      </dgm:t>
    </dgm:pt>
    <dgm:pt modelId="{7F1DFFF6-606A-4986-B478-1F7A0A2570C6}" type="pres">
      <dgm:prSet presAssocID="{59D060F7-6E84-44FB-BE2F-B0181F512CF1}" presName="connectorText" presStyleLbl="sibTrans2D1" presStyleIdx="4" presStyleCnt="5"/>
      <dgm:spPr/>
      <dgm:t>
        <a:bodyPr/>
        <a:lstStyle/>
        <a:p>
          <a:endParaRPr kumimoji="1" lang="ja-JP" altLang="en-US"/>
        </a:p>
      </dgm:t>
    </dgm:pt>
    <dgm:pt modelId="{8FFE361C-6103-4736-BC33-AD6DD3E16937}" type="pres">
      <dgm:prSet presAssocID="{02CDB89F-EBBB-4152-89A7-81D334A96ECC}" presName="node" presStyleLbl="node1" presStyleIdx="5" presStyleCnt="6" custScaleY="143211">
        <dgm:presLayoutVars>
          <dgm:bulletEnabled val="1"/>
        </dgm:presLayoutVars>
      </dgm:prSet>
      <dgm:spPr/>
      <dgm:t>
        <a:bodyPr/>
        <a:lstStyle/>
        <a:p>
          <a:endParaRPr kumimoji="1" lang="ja-JP" altLang="en-US"/>
        </a:p>
      </dgm:t>
    </dgm:pt>
  </dgm:ptLst>
  <dgm:cxnLst>
    <dgm:cxn modelId="{74A73210-4A9C-487A-814E-1F8289518C15}" type="presOf" srcId="{C5F84943-2335-4E1E-B3BE-890AEBF62C66}" destId="{76BDA02E-A22E-473C-AB48-9FC8CB928EC7}" srcOrd="0" destOrd="0" presId="urn:microsoft.com/office/officeart/2005/8/layout/process1"/>
    <dgm:cxn modelId="{068B2600-81B0-4DD4-AF86-1B46AD2D14A9}" srcId="{ED8867A9-F3DD-4A8F-803A-0DD062B4D238}" destId="{005DDA16-9C02-4888-8858-7D857716165E}" srcOrd="2" destOrd="0" parTransId="{F70D8842-3DA0-4694-A5FB-7599862685D6}" sibTransId="{9C076EAF-CEA8-4C07-A5B6-7394BA194146}"/>
    <dgm:cxn modelId="{1EDB741D-3F2A-4D54-A7AA-91191FDE01AC}" srcId="{ED8867A9-F3DD-4A8F-803A-0DD062B4D238}" destId="{38A68A45-394E-4C11-9DB2-30DB4881ADDB}" srcOrd="4" destOrd="0" parTransId="{0088C6B0-4AF9-4102-9DFC-DD839FAA7D58}" sibTransId="{59D060F7-6E84-44FB-BE2F-B0181F512CF1}"/>
    <dgm:cxn modelId="{6310A2C3-9A62-41E1-9CDB-8385AC103E03}" type="presOf" srcId="{042FF03A-1B31-427E-BF83-2A0D5C0EC3B1}" destId="{EFA8BCC2-6497-4869-B892-009CBB2F4051}" srcOrd="1" destOrd="0" presId="urn:microsoft.com/office/officeart/2005/8/layout/process1"/>
    <dgm:cxn modelId="{FF60DE54-A83B-4AF1-B5A4-FBD29D3EEFC6}" type="presOf" srcId="{005DDA16-9C02-4888-8858-7D857716165E}" destId="{B5B08D11-308E-4A55-8BE1-1532B5647D42}" srcOrd="0" destOrd="0" presId="urn:microsoft.com/office/officeart/2005/8/layout/process1"/>
    <dgm:cxn modelId="{41559FF8-B380-46FA-AAF7-A370D28747DD}" srcId="{ED8867A9-F3DD-4A8F-803A-0DD062B4D238}" destId="{A03F98A2-D5CF-4F14-869B-225A94B977E3}" srcOrd="0" destOrd="0" parTransId="{53ED2F4E-A611-4ED8-A307-4D4C1B00A329}" sibTransId="{042FF03A-1B31-427E-BF83-2A0D5C0EC3B1}"/>
    <dgm:cxn modelId="{0842BC0E-8A16-49C1-AFD6-06BA1A388046}" type="presOf" srcId="{E99EE89D-A398-4288-8502-9E2FF50079B3}" destId="{BE1088AC-DE4F-4ADC-9304-EF74265C11A2}" srcOrd="0" destOrd="0" presId="urn:microsoft.com/office/officeart/2005/8/layout/process1"/>
    <dgm:cxn modelId="{184B3765-620A-41BC-B8AA-72EE1C83CC39}" type="presOf" srcId="{2BFD455D-6591-469C-9974-0B1F3F18A55E}" destId="{593A56AE-7C10-4FCF-9077-9FA2744DFAF0}" srcOrd="0" destOrd="0" presId="urn:microsoft.com/office/officeart/2005/8/layout/process1"/>
    <dgm:cxn modelId="{7340AF00-EE49-4C3B-B005-3553E7EC2B9B}" type="presOf" srcId="{ED8867A9-F3DD-4A8F-803A-0DD062B4D238}" destId="{D7D26DF3-D379-4F55-965A-80FCCD133DD9}" srcOrd="0" destOrd="0" presId="urn:microsoft.com/office/officeart/2005/8/layout/process1"/>
    <dgm:cxn modelId="{513BFA1B-ECB0-4427-B9C3-606139490C06}" srcId="{ED8867A9-F3DD-4A8F-803A-0DD062B4D238}" destId="{404996F1-ACF5-4DAC-BD9F-4E309471D5E4}" srcOrd="1" destOrd="0" parTransId="{B02BD615-5775-4174-933E-911436ADFCC5}" sibTransId="{2BFD455D-6591-469C-9974-0B1F3F18A55E}"/>
    <dgm:cxn modelId="{28F5791F-5FBF-45E4-A320-28C5776E957C}" type="presOf" srcId="{A03F98A2-D5CF-4F14-869B-225A94B977E3}" destId="{E4A9AFE9-3F38-4198-88D3-15E512697676}" srcOrd="0" destOrd="0" presId="urn:microsoft.com/office/officeart/2005/8/layout/process1"/>
    <dgm:cxn modelId="{022ECFDE-4407-4DA7-AEF0-10811BA1D2FA}" type="presOf" srcId="{042FF03A-1B31-427E-BF83-2A0D5C0EC3B1}" destId="{3104A572-D353-4E91-85DB-CA759F327596}" srcOrd="0" destOrd="0" presId="urn:microsoft.com/office/officeart/2005/8/layout/process1"/>
    <dgm:cxn modelId="{A9486903-AAC3-4F42-BFE7-324D43C03051}" type="presOf" srcId="{59D060F7-6E84-44FB-BE2F-B0181F512CF1}" destId="{749A3579-71F3-454B-8E97-24F756DB0823}" srcOrd="0" destOrd="0" presId="urn:microsoft.com/office/officeart/2005/8/layout/process1"/>
    <dgm:cxn modelId="{ED876F5D-9C53-42DA-B943-CC9C47DB5B11}" srcId="{ED8867A9-F3DD-4A8F-803A-0DD062B4D238}" destId="{C5F84943-2335-4E1E-B3BE-890AEBF62C66}" srcOrd="3" destOrd="0" parTransId="{1200BF21-CC66-448D-89A5-F911E94A9BF8}" sibTransId="{E99EE89D-A398-4288-8502-9E2FF50079B3}"/>
    <dgm:cxn modelId="{64311266-2D52-4F92-A57E-48C7CC40F62B}" type="presOf" srcId="{E99EE89D-A398-4288-8502-9E2FF50079B3}" destId="{56B024A6-2260-46B5-AFBE-1AFDE84064BD}" srcOrd="1" destOrd="0" presId="urn:microsoft.com/office/officeart/2005/8/layout/process1"/>
    <dgm:cxn modelId="{83051261-26D8-4E2B-B7E0-5F534E21D6F3}" type="presOf" srcId="{9C076EAF-CEA8-4C07-A5B6-7394BA194146}" destId="{89FA22C5-A4FF-42C7-9654-180424F95379}" srcOrd="1" destOrd="0" presId="urn:microsoft.com/office/officeart/2005/8/layout/process1"/>
    <dgm:cxn modelId="{4873B720-30C8-434E-B818-4BB41D77E23C}" srcId="{ED8867A9-F3DD-4A8F-803A-0DD062B4D238}" destId="{02CDB89F-EBBB-4152-89A7-81D334A96ECC}" srcOrd="5" destOrd="0" parTransId="{492F22CF-CE9E-4788-A253-DE63866B1F08}" sibTransId="{38645571-0318-4AE7-BD41-E74D759520AE}"/>
    <dgm:cxn modelId="{588BC283-8972-40CD-9D5B-E4715CB9E443}" type="presOf" srcId="{2BFD455D-6591-469C-9974-0B1F3F18A55E}" destId="{071DCFA7-BAD5-497B-946E-AC5406FB3E18}" srcOrd="1" destOrd="0" presId="urn:microsoft.com/office/officeart/2005/8/layout/process1"/>
    <dgm:cxn modelId="{3239C119-4362-4397-929C-46D7898C0A85}" type="presOf" srcId="{38A68A45-394E-4C11-9DB2-30DB4881ADDB}" destId="{E1FAF802-489E-44B2-9AD2-129D99D7B651}" srcOrd="0" destOrd="0" presId="urn:microsoft.com/office/officeart/2005/8/layout/process1"/>
    <dgm:cxn modelId="{3DA2D905-E86F-446A-899E-D7F4F6905C1E}" type="presOf" srcId="{02CDB89F-EBBB-4152-89A7-81D334A96ECC}" destId="{8FFE361C-6103-4736-BC33-AD6DD3E16937}" srcOrd="0" destOrd="0" presId="urn:microsoft.com/office/officeart/2005/8/layout/process1"/>
    <dgm:cxn modelId="{0B80279F-A2A0-4885-893D-4A56EE9CB323}" type="presOf" srcId="{59D060F7-6E84-44FB-BE2F-B0181F512CF1}" destId="{7F1DFFF6-606A-4986-B478-1F7A0A2570C6}" srcOrd="1" destOrd="0" presId="urn:microsoft.com/office/officeart/2005/8/layout/process1"/>
    <dgm:cxn modelId="{AF71E3EA-D410-4F47-B200-2BAD8641B05A}" type="presOf" srcId="{9C076EAF-CEA8-4C07-A5B6-7394BA194146}" destId="{6552F9A7-07DE-4F01-9D13-6CD858369ABF}" srcOrd="0" destOrd="0" presId="urn:microsoft.com/office/officeart/2005/8/layout/process1"/>
    <dgm:cxn modelId="{436B00BC-8F0B-41F4-A556-92DC7D7977E8}" type="presOf" srcId="{404996F1-ACF5-4DAC-BD9F-4E309471D5E4}" destId="{3EC0A75C-5385-4E33-8BF2-DE772884670B}" srcOrd="0" destOrd="0" presId="urn:microsoft.com/office/officeart/2005/8/layout/process1"/>
    <dgm:cxn modelId="{F4F7F147-7AD2-4FE5-9F35-607311851CE1}" type="presParOf" srcId="{D7D26DF3-D379-4F55-965A-80FCCD133DD9}" destId="{E4A9AFE9-3F38-4198-88D3-15E512697676}" srcOrd="0" destOrd="0" presId="urn:microsoft.com/office/officeart/2005/8/layout/process1"/>
    <dgm:cxn modelId="{3D82931A-1DA4-4977-B445-1E3C69108CE4}" type="presParOf" srcId="{D7D26DF3-D379-4F55-965A-80FCCD133DD9}" destId="{3104A572-D353-4E91-85DB-CA759F327596}" srcOrd="1" destOrd="0" presId="urn:microsoft.com/office/officeart/2005/8/layout/process1"/>
    <dgm:cxn modelId="{020F1EF2-32A1-4269-8700-0670937D27BE}" type="presParOf" srcId="{3104A572-D353-4E91-85DB-CA759F327596}" destId="{EFA8BCC2-6497-4869-B892-009CBB2F4051}" srcOrd="0" destOrd="0" presId="urn:microsoft.com/office/officeart/2005/8/layout/process1"/>
    <dgm:cxn modelId="{6C59CDA4-9B49-499D-BC5B-28F62C15FE65}" type="presParOf" srcId="{D7D26DF3-D379-4F55-965A-80FCCD133DD9}" destId="{3EC0A75C-5385-4E33-8BF2-DE772884670B}" srcOrd="2" destOrd="0" presId="urn:microsoft.com/office/officeart/2005/8/layout/process1"/>
    <dgm:cxn modelId="{56F96C3A-3315-45FB-BEDD-00578D0479E0}" type="presParOf" srcId="{D7D26DF3-D379-4F55-965A-80FCCD133DD9}" destId="{593A56AE-7C10-4FCF-9077-9FA2744DFAF0}" srcOrd="3" destOrd="0" presId="urn:microsoft.com/office/officeart/2005/8/layout/process1"/>
    <dgm:cxn modelId="{8E6B3926-A423-4689-A460-ECD620C1A500}" type="presParOf" srcId="{593A56AE-7C10-4FCF-9077-9FA2744DFAF0}" destId="{071DCFA7-BAD5-497B-946E-AC5406FB3E18}" srcOrd="0" destOrd="0" presId="urn:microsoft.com/office/officeart/2005/8/layout/process1"/>
    <dgm:cxn modelId="{0213924A-E5B6-46FB-B700-EC44CFA8E5CE}" type="presParOf" srcId="{D7D26DF3-D379-4F55-965A-80FCCD133DD9}" destId="{B5B08D11-308E-4A55-8BE1-1532B5647D42}" srcOrd="4" destOrd="0" presId="urn:microsoft.com/office/officeart/2005/8/layout/process1"/>
    <dgm:cxn modelId="{4E88EA79-FD79-4C8E-B396-DA0546A64DB2}" type="presParOf" srcId="{D7D26DF3-D379-4F55-965A-80FCCD133DD9}" destId="{6552F9A7-07DE-4F01-9D13-6CD858369ABF}" srcOrd="5" destOrd="0" presId="urn:microsoft.com/office/officeart/2005/8/layout/process1"/>
    <dgm:cxn modelId="{AD426D17-3ACF-4B01-9C35-032B05E16ADE}" type="presParOf" srcId="{6552F9A7-07DE-4F01-9D13-6CD858369ABF}" destId="{89FA22C5-A4FF-42C7-9654-180424F95379}" srcOrd="0" destOrd="0" presId="urn:microsoft.com/office/officeart/2005/8/layout/process1"/>
    <dgm:cxn modelId="{33C11295-E5EF-4F79-8535-6BF562D86701}" type="presParOf" srcId="{D7D26DF3-D379-4F55-965A-80FCCD133DD9}" destId="{76BDA02E-A22E-473C-AB48-9FC8CB928EC7}" srcOrd="6" destOrd="0" presId="urn:microsoft.com/office/officeart/2005/8/layout/process1"/>
    <dgm:cxn modelId="{69392B86-CFEA-40E4-8EAE-45A66439FE04}" type="presParOf" srcId="{D7D26DF3-D379-4F55-965A-80FCCD133DD9}" destId="{BE1088AC-DE4F-4ADC-9304-EF74265C11A2}" srcOrd="7" destOrd="0" presId="urn:microsoft.com/office/officeart/2005/8/layout/process1"/>
    <dgm:cxn modelId="{AA1E309B-D84E-492B-8E4E-9FDBDA71E130}" type="presParOf" srcId="{BE1088AC-DE4F-4ADC-9304-EF74265C11A2}" destId="{56B024A6-2260-46B5-AFBE-1AFDE84064BD}" srcOrd="0" destOrd="0" presId="urn:microsoft.com/office/officeart/2005/8/layout/process1"/>
    <dgm:cxn modelId="{7A3BDE68-F559-49F0-AFD1-35B8E55AD3C3}" type="presParOf" srcId="{D7D26DF3-D379-4F55-965A-80FCCD133DD9}" destId="{E1FAF802-489E-44B2-9AD2-129D99D7B651}" srcOrd="8" destOrd="0" presId="urn:microsoft.com/office/officeart/2005/8/layout/process1"/>
    <dgm:cxn modelId="{A407778D-13EB-48BA-A448-305EEBD66CF9}" type="presParOf" srcId="{D7D26DF3-D379-4F55-965A-80FCCD133DD9}" destId="{749A3579-71F3-454B-8E97-24F756DB0823}" srcOrd="9" destOrd="0" presId="urn:microsoft.com/office/officeart/2005/8/layout/process1"/>
    <dgm:cxn modelId="{56F7D26F-8985-4B84-929D-F73FF7363198}" type="presParOf" srcId="{749A3579-71F3-454B-8E97-24F756DB0823}" destId="{7F1DFFF6-606A-4986-B478-1F7A0A2570C6}" srcOrd="0" destOrd="0" presId="urn:microsoft.com/office/officeart/2005/8/layout/process1"/>
    <dgm:cxn modelId="{B5A9CB6C-6375-4582-8702-F2093212D32A}" type="presParOf" srcId="{D7D26DF3-D379-4F55-965A-80FCCD133DD9}" destId="{8FFE361C-6103-4736-BC33-AD6DD3E16937}" srcOrd="10"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AFD49B6-D128-4204-B28F-FE488A57AC31}" type="doc">
      <dgm:prSet loTypeId="urn:microsoft.com/office/officeart/2005/8/layout/vList2" loCatId="list" qsTypeId="urn:microsoft.com/office/officeart/2005/8/quickstyle/simple1" qsCatId="simple" csTypeId="urn:microsoft.com/office/officeart/2005/8/colors/accent6_2" csCatId="accent6" phldr="1"/>
      <dgm:spPr/>
      <dgm:t>
        <a:bodyPr/>
        <a:lstStyle/>
        <a:p>
          <a:endParaRPr lang="en-US"/>
        </a:p>
      </dgm:t>
    </dgm:pt>
    <dgm:pt modelId="{A3554AF8-A378-460B-9667-1C36ED628009}">
      <dgm:prSet/>
      <dgm:spPr>
        <a:solidFill>
          <a:schemeClr val="accent1">
            <a:lumMod val="50000"/>
          </a:schemeClr>
        </a:solidFill>
      </dgm:spPr>
      <dgm:t>
        <a:bodyPr/>
        <a:lstStyle/>
        <a:p>
          <a:r>
            <a:rPr kumimoji="1" lang="ja-JP" dirty="0"/>
            <a:t>公的な福祉サービスを利用するために、受給者証が必要。その受給者証を行政が発行するために利用計画を作成していく。</a:t>
          </a:r>
          <a:endParaRPr lang="en-US" dirty="0"/>
        </a:p>
      </dgm:t>
    </dgm:pt>
    <dgm:pt modelId="{1B379295-5787-4E14-B5CB-3E0AE071F10F}" type="parTrans" cxnId="{5FC32D34-AE94-4F10-8839-08226BC55171}">
      <dgm:prSet/>
      <dgm:spPr/>
      <dgm:t>
        <a:bodyPr/>
        <a:lstStyle/>
        <a:p>
          <a:endParaRPr lang="en-US"/>
        </a:p>
      </dgm:t>
    </dgm:pt>
    <dgm:pt modelId="{5B1DC4E1-285E-4F09-882B-3B247E878860}" type="sibTrans" cxnId="{5FC32D34-AE94-4F10-8839-08226BC55171}">
      <dgm:prSet/>
      <dgm:spPr/>
      <dgm:t>
        <a:bodyPr/>
        <a:lstStyle/>
        <a:p>
          <a:endParaRPr lang="en-US"/>
        </a:p>
      </dgm:t>
    </dgm:pt>
    <dgm:pt modelId="{0F67B26E-B49B-49A9-9AC0-49AF8191D2A5}">
      <dgm:prSet/>
      <dgm:spPr>
        <a:solidFill>
          <a:schemeClr val="accent1">
            <a:lumMod val="50000"/>
          </a:schemeClr>
        </a:solidFill>
      </dgm:spPr>
      <dgm:t>
        <a:bodyPr/>
        <a:lstStyle/>
        <a:p>
          <a:r>
            <a:rPr kumimoji="1" lang="ja-JP" dirty="0"/>
            <a:t>その利用計画には、必要とする支給量の根拠をしっかりと説明していく。</a:t>
          </a:r>
          <a:endParaRPr lang="en-US" dirty="0"/>
        </a:p>
      </dgm:t>
    </dgm:pt>
    <dgm:pt modelId="{FA06F4F5-970A-49AA-A294-D528F7B3566C}" type="parTrans" cxnId="{861AEF7F-32C1-47F4-B703-282AA93AB67C}">
      <dgm:prSet/>
      <dgm:spPr/>
      <dgm:t>
        <a:bodyPr/>
        <a:lstStyle/>
        <a:p>
          <a:endParaRPr lang="en-US"/>
        </a:p>
      </dgm:t>
    </dgm:pt>
    <dgm:pt modelId="{C59BBFC0-CA9C-4BFA-BC4D-80BFDD8FBF49}" type="sibTrans" cxnId="{861AEF7F-32C1-47F4-B703-282AA93AB67C}">
      <dgm:prSet/>
      <dgm:spPr/>
      <dgm:t>
        <a:bodyPr/>
        <a:lstStyle/>
        <a:p>
          <a:endParaRPr lang="en-US"/>
        </a:p>
      </dgm:t>
    </dgm:pt>
    <dgm:pt modelId="{DDAA09CD-3962-4AA5-B6C5-6FE7610CC2FB}">
      <dgm:prSet/>
      <dgm:spPr>
        <a:solidFill>
          <a:schemeClr val="accent1">
            <a:lumMod val="50000"/>
          </a:schemeClr>
        </a:solidFill>
      </dgm:spPr>
      <dgm:t>
        <a:bodyPr/>
        <a:lstStyle/>
        <a:p>
          <a:r>
            <a:rPr kumimoji="1" lang="ja-JP" dirty="0"/>
            <a:t>必要とする支給量とは、本人のための本人が必要とするだけのサービス量を、本人と充分に話し合いながら利用計画案に書いていく。</a:t>
          </a:r>
          <a:endParaRPr lang="en-US" dirty="0"/>
        </a:p>
      </dgm:t>
    </dgm:pt>
    <dgm:pt modelId="{EACBE5CC-F45D-4A1C-A301-255096218A3F}" type="parTrans" cxnId="{80BA535A-3235-423F-B83A-5EA324BC5A44}">
      <dgm:prSet/>
      <dgm:spPr/>
      <dgm:t>
        <a:bodyPr/>
        <a:lstStyle/>
        <a:p>
          <a:endParaRPr lang="en-US"/>
        </a:p>
      </dgm:t>
    </dgm:pt>
    <dgm:pt modelId="{E4E63E18-14E5-4B3C-B71D-9BEA3CD158D0}" type="sibTrans" cxnId="{80BA535A-3235-423F-B83A-5EA324BC5A44}">
      <dgm:prSet/>
      <dgm:spPr/>
      <dgm:t>
        <a:bodyPr/>
        <a:lstStyle/>
        <a:p>
          <a:endParaRPr lang="en-US"/>
        </a:p>
      </dgm:t>
    </dgm:pt>
    <dgm:pt modelId="{D5E9E2A2-8280-40FB-BF8E-DA8D1874F31C}">
      <dgm:prSet/>
      <dgm:spPr>
        <a:solidFill>
          <a:schemeClr val="accent1">
            <a:lumMod val="50000"/>
          </a:schemeClr>
        </a:solidFill>
      </dgm:spPr>
      <dgm:t>
        <a:bodyPr/>
        <a:lstStyle/>
        <a:p>
          <a:r>
            <a:rPr kumimoji="1" lang="ja-JP" dirty="0"/>
            <a:t>支給の上限が市町村によって定められているため、上限を超える場合は、根気よくその必要性を</a:t>
          </a:r>
          <a:r>
            <a:rPr kumimoji="1" lang="en-US" dirty="0"/>
            <a:t>､</a:t>
          </a:r>
          <a:r>
            <a:rPr kumimoji="1" lang="ja-JP" dirty="0"/>
            <a:t>あらゆる有効な手立てを</a:t>
          </a:r>
          <a:r>
            <a:rPr kumimoji="1" lang="en-US" dirty="0"/>
            <a:t>､</a:t>
          </a:r>
          <a:r>
            <a:rPr kumimoji="1" lang="ja-JP" dirty="0"/>
            <a:t>本人と共に申請していく。</a:t>
          </a:r>
          <a:endParaRPr lang="en-US" dirty="0"/>
        </a:p>
      </dgm:t>
    </dgm:pt>
    <dgm:pt modelId="{C8ECD72F-001D-48FF-9993-D191922F6327}" type="parTrans" cxnId="{86628F6A-E984-4F4F-B8A9-8CC835A15414}">
      <dgm:prSet/>
      <dgm:spPr/>
      <dgm:t>
        <a:bodyPr/>
        <a:lstStyle/>
        <a:p>
          <a:endParaRPr lang="en-US"/>
        </a:p>
      </dgm:t>
    </dgm:pt>
    <dgm:pt modelId="{20EFD4E7-D777-4066-9E7E-58D7C3D79F71}" type="sibTrans" cxnId="{86628F6A-E984-4F4F-B8A9-8CC835A15414}">
      <dgm:prSet/>
      <dgm:spPr/>
      <dgm:t>
        <a:bodyPr/>
        <a:lstStyle/>
        <a:p>
          <a:endParaRPr lang="en-US"/>
        </a:p>
      </dgm:t>
    </dgm:pt>
    <dgm:pt modelId="{3591E873-D1A4-49A4-A742-39048273CB71}" type="pres">
      <dgm:prSet presAssocID="{3AFD49B6-D128-4204-B28F-FE488A57AC31}" presName="linear" presStyleCnt="0">
        <dgm:presLayoutVars>
          <dgm:animLvl val="lvl"/>
          <dgm:resizeHandles val="exact"/>
        </dgm:presLayoutVars>
      </dgm:prSet>
      <dgm:spPr/>
      <dgm:t>
        <a:bodyPr/>
        <a:lstStyle/>
        <a:p>
          <a:endParaRPr kumimoji="1" lang="ja-JP" altLang="en-US"/>
        </a:p>
      </dgm:t>
    </dgm:pt>
    <dgm:pt modelId="{7596FE27-F94D-4B9D-927D-3663DB525714}" type="pres">
      <dgm:prSet presAssocID="{A3554AF8-A378-460B-9667-1C36ED628009}" presName="parentText" presStyleLbl="node1" presStyleIdx="0" presStyleCnt="4">
        <dgm:presLayoutVars>
          <dgm:chMax val="0"/>
          <dgm:bulletEnabled val="1"/>
        </dgm:presLayoutVars>
      </dgm:prSet>
      <dgm:spPr/>
      <dgm:t>
        <a:bodyPr/>
        <a:lstStyle/>
        <a:p>
          <a:endParaRPr kumimoji="1" lang="ja-JP" altLang="en-US"/>
        </a:p>
      </dgm:t>
    </dgm:pt>
    <dgm:pt modelId="{A0FD965B-4D01-4426-97AA-9DA127898815}" type="pres">
      <dgm:prSet presAssocID="{5B1DC4E1-285E-4F09-882B-3B247E878860}" presName="spacer" presStyleCnt="0"/>
      <dgm:spPr/>
    </dgm:pt>
    <dgm:pt modelId="{FF0B7A9F-3BCB-411C-944B-21F48369A3DD}" type="pres">
      <dgm:prSet presAssocID="{0F67B26E-B49B-49A9-9AC0-49AF8191D2A5}" presName="parentText" presStyleLbl="node1" presStyleIdx="1" presStyleCnt="4">
        <dgm:presLayoutVars>
          <dgm:chMax val="0"/>
          <dgm:bulletEnabled val="1"/>
        </dgm:presLayoutVars>
      </dgm:prSet>
      <dgm:spPr/>
      <dgm:t>
        <a:bodyPr/>
        <a:lstStyle/>
        <a:p>
          <a:endParaRPr kumimoji="1" lang="ja-JP" altLang="en-US"/>
        </a:p>
      </dgm:t>
    </dgm:pt>
    <dgm:pt modelId="{86BB0F11-7CA8-453C-8256-BF7F429A3067}" type="pres">
      <dgm:prSet presAssocID="{C59BBFC0-CA9C-4BFA-BC4D-80BFDD8FBF49}" presName="spacer" presStyleCnt="0"/>
      <dgm:spPr/>
    </dgm:pt>
    <dgm:pt modelId="{E377225A-4504-4EB0-92FF-88142D085B90}" type="pres">
      <dgm:prSet presAssocID="{DDAA09CD-3962-4AA5-B6C5-6FE7610CC2FB}" presName="parentText" presStyleLbl="node1" presStyleIdx="2" presStyleCnt="4">
        <dgm:presLayoutVars>
          <dgm:chMax val="0"/>
          <dgm:bulletEnabled val="1"/>
        </dgm:presLayoutVars>
      </dgm:prSet>
      <dgm:spPr/>
      <dgm:t>
        <a:bodyPr/>
        <a:lstStyle/>
        <a:p>
          <a:endParaRPr kumimoji="1" lang="ja-JP" altLang="en-US"/>
        </a:p>
      </dgm:t>
    </dgm:pt>
    <dgm:pt modelId="{6C324BBF-CED7-4622-8FDB-B604836954E5}" type="pres">
      <dgm:prSet presAssocID="{E4E63E18-14E5-4B3C-B71D-9BEA3CD158D0}" presName="spacer" presStyleCnt="0"/>
      <dgm:spPr/>
    </dgm:pt>
    <dgm:pt modelId="{E76E0EED-C419-4C9B-A611-B01C4663DB0A}" type="pres">
      <dgm:prSet presAssocID="{D5E9E2A2-8280-40FB-BF8E-DA8D1874F31C}" presName="parentText" presStyleLbl="node1" presStyleIdx="3" presStyleCnt="4">
        <dgm:presLayoutVars>
          <dgm:chMax val="0"/>
          <dgm:bulletEnabled val="1"/>
        </dgm:presLayoutVars>
      </dgm:prSet>
      <dgm:spPr/>
      <dgm:t>
        <a:bodyPr/>
        <a:lstStyle/>
        <a:p>
          <a:endParaRPr kumimoji="1" lang="ja-JP" altLang="en-US"/>
        </a:p>
      </dgm:t>
    </dgm:pt>
  </dgm:ptLst>
  <dgm:cxnLst>
    <dgm:cxn modelId="{86628F6A-E984-4F4F-B8A9-8CC835A15414}" srcId="{3AFD49B6-D128-4204-B28F-FE488A57AC31}" destId="{D5E9E2A2-8280-40FB-BF8E-DA8D1874F31C}" srcOrd="3" destOrd="0" parTransId="{C8ECD72F-001D-48FF-9993-D191922F6327}" sibTransId="{20EFD4E7-D777-4066-9E7E-58D7C3D79F71}"/>
    <dgm:cxn modelId="{ABD3E9E5-4FD1-4C67-948C-6625D33C1E33}" type="presOf" srcId="{D5E9E2A2-8280-40FB-BF8E-DA8D1874F31C}" destId="{E76E0EED-C419-4C9B-A611-B01C4663DB0A}" srcOrd="0" destOrd="0" presId="urn:microsoft.com/office/officeart/2005/8/layout/vList2"/>
    <dgm:cxn modelId="{067532D1-FB63-4EC8-B0F8-09E41013210A}" type="presOf" srcId="{DDAA09CD-3962-4AA5-B6C5-6FE7610CC2FB}" destId="{E377225A-4504-4EB0-92FF-88142D085B90}" srcOrd="0" destOrd="0" presId="urn:microsoft.com/office/officeart/2005/8/layout/vList2"/>
    <dgm:cxn modelId="{861AEF7F-32C1-47F4-B703-282AA93AB67C}" srcId="{3AFD49B6-D128-4204-B28F-FE488A57AC31}" destId="{0F67B26E-B49B-49A9-9AC0-49AF8191D2A5}" srcOrd="1" destOrd="0" parTransId="{FA06F4F5-970A-49AA-A294-D528F7B3566C}" sibTransId="{C59BBFC0-CA9C-4BFA-BC4D-80BFDD8FBF49}"/>
    <dgm:cxn modelId="{DB0372E3-01EB-49EF-8843-CD2A1F554DC8}" type="presOf" srcId="{A3554AF8-A378-460B-9667-1C36ED628009}" destId="{7596FE27-F94D-4B9D-927D-3663DB525714}" srcOrd="0" destOrd="0" presId="urn:microsoft.com/office/officeart/2005/8/layout/vList2"/>
    <dgm:cxn modelId="{184E14CB-8162-4717-BEB4-738C7525107A}" type="presOf" srcId="{0F67B26E-B49B-49A9-9AC0-49AF8191D2A5}" destId="{FF0B7A9F-3BCB-411C-944B-21F48369A3DD}" srcOrd="0" destOrd="0" presId="urn:microsoft.com/office/officeart/2005/8/layout/vList2"/>
    <dgm:cxn modelId="{4A4377F3-BAD7-4CF0-97FF-AFEB76FC8208}" type="presOf" srcId="{3AFD49B6-D128-4204-B28F-FE488A57AC31}" destId="{3591E873-D1A4-49A4-A742-39048273CB71}" srcOrd="0" destOrd="0" presId="urn:microsoft.com/office/officeart/2005/8/layout/vList2"/>
    <dgm:cxn modelId="{5FC32D34-AE94-4F10-8839-08226BC55171}" srcId="{3AFD49B6-D128-4204-B28F-FE488A57AC31}" destId="{A3554AF8-A378-460B-9667-1C36ED628009}" srcOrd="0" destOrd="0" parTransId="{1B379295-5787-4E14-B5CB-3E0AE071F10F}" sibTransId="{5B1DC4E1-285E-4F09-882B-3B247E878860}"/>
    <dgm:cxn modelId="{80BA535A-3235-423F-B83A-5EA324BC5A44}" srcId="{3AFD49B6-D128-4204-B28F-FE488A57AC31}" destId="{DDAA09CD-3962-4AA5-B6C5-6FE7610CC2FB}" srcOrd="2" destOrd="0" parTransId="{EACBE5CC-F45D-4A1C-A301-255096218A3F}" sibTransId="{E4E63E18-14E5-4B3C-B71D-9BEA3CD158D0}"/>
    <dgm:cxn modelId="{72E0D494-E665-4466-AF46-D596242004B9}" type="presParOf" srcId="{3591E873-D1A4-49A4-A742-39048273CB71}" destId="{7596FE27-F94D-4B9D-927D-3663DB525714}" srcOrd="0" destOrd="0" presId="urn:microsoft.com/office/officeart/2005/8/layout/vList2"/>
    <dgm:cxn modelId="{A64F50F6-903E-480C-B7D5-ED2DD21F9260}" type="presParOf" srcId="{3591E873-D1A4-49A4-A742-39048273CB71}" destId="{A0FD965B-4D01-4426-97AA-9DA127898815}" srcOrd="1" destOrd="0" presId="urn:microsoft.com/office/officeart/2005/8/layout/vList2"/>
    <dgm:cxn modelId="{C2A647C9-863C-4A85-9470-4F94EB570338}" type="presParOf" srcId="{3591E873-D1A4-49A4-A742-39048273CB71}" destId="{FF0B7A9F-3BCB-411C-944B-21F48369A3DD}" srcOrd="2" destOrd="0" presId="urn:microsoft.com/office/officeart/2005/8/layout/vList2"/>
    <dgm:cxn modelId="{8F17095B-73D1-41D9-AF87-98E62DC0905A}" type="presParOf" srcId="{3591E873-D1A4-49A4-A742-39048273CB71}" destId="{86BB0F11-7CA8-453C-8256-BF7F429A3067}" srcOrd="3" destOrd="0" presId="urn:microsoft.com/office/officeart/2005/8/layout/vList2"/>
    <dgm:cxn modelId="{166A0567-BE28-4072-81BC-D85C0A6EB7DE}" type="presParOf" srcId="{3591E873-D1A4-49A4-A742-39048273CB71}" destId="{E377225A-4504-4EB0-92FF-88142D085B90}" srcOrd="4" destOrd="0" presId="urn:microsoft.com/office/officeart/2005/8/layout/vList2"/>
    <dgm:cxn modelId="{D0AC0411-CBBE-4D45-8F76-871F29A409E4}" type="presParOf" srcId="{3591E873-D1A4-49A4-A742-39048273CB71}" destId="{6C324BBF-CED7-4622-8FDB-B604836954E5}" srcOrd="5" destOrd="0" presId="urn:microsoft.com/office/officeart/2005/8/layout/vList2"/>
    <dgm:cxn modelId="{D74DDD01-E6E6-4F58-86C6-F9F74FF79FC2}" type="presParOf" srcId="{3591E873-D1A4-49A4-A742-39048273CB71}" destId="{E76E0EED-C419-4C9B-A611-B01C4663DB0A}"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C003A1C-52C0-4270-8168-F147AE20788B}" type="doc">
      <dgm:prSet loTypeId="urn:microsoft.com/office/officeart/2005/8/layout/default" loCatId="list" qsTypeId="urn:microsoft.com/office/officeart/2005/8/quickstyle/3d3" qsCatId="3D" csTypeId="urn:microsoft.com/office/officeart/2005/8/colors/colorful3" csCatId="colorful"/>
      <dgm:spPr/>
      <dgm:t>
        <a:bodyPr/>
        <a:lstStyle/>
        <a:p>
          <a:endParaRPr kumimoji="1" lang="ja-JP" altLang="en-US"/>
        </a:p>
      </dgm:t>
    </dgm:pt>
    <dgm:pt modelId="{62578FCB-81D9-4A4F-AEE5-5AFBAB93AA56}">
      <dgm:prSet/>
      <dgm:spPr/>
      <dgm:t>
        <a:bodyPr/>
        <a:lstStyle/>
        <a:p>
          <a:pPr algn="l"/>
          <a:r>
            <a:rPr kumimoji="1" lang="ja-JP" b="1"/>
            <a:t>障害が未確定の段階からの相談支援</a:t>
          </a:r>
          <a:r>
            <a:rPr kumimoji="1" lang="ja-JP"/>
            <a:t>の役割について、圏域ごとの検討の不備</a:t>
          </a:r>
          <a:endParaRPr lang="ja-JP"/>
        </a:p>
      </dgm:t>
    </dgm:pt>
    <dgm:pt modelId="{83608A09-D528-49DC-8750-99A741760869}" type="parTrans" cxnId="{B74EA3A7-4C24-4D66-B814-A9A15B5B5BB3}">
      <dgm:prSet/>
      <dgm:spPr/>
      <dgm:t>
        <a:bodyPr/>
        <a:lstStyle/>
        <a:p>
          <a:pPr algn="l"/>
          <a:endParaRPr kumimoji="1" lang="ja-JP" altLang="en-US"/>
        </a:p>
      </dgm:t>
    </dgm:pt>
    <dgm:pt modelId="{3147BE73-1755-4CCD-A516-9FC78F870F11}" type="sibTrans" cxnId="{B74EA3A7-4C24-4D66-B814-A9A15B5B5BB3}">
      <dgm:prSet/>
      <dgm:spPr/>
      <dgm:t>
        <a:bodyPr/>
        <a:lstStyle/>
        <a:p>
          <a:pPr algn="l"/>
          <a:endParaRPr kumimoji="1" lang="ja-JP" altLang="en-US"/>
        </a:p>
      </dgm:t>
    </dgm:pt>
    <dgm:pt modelId="{02A06471-38C1-46DB-A705-80F2E8D14EE8}">
      <dgm:prSet/>
      <dgm:spPr/>
      <dgm:t>
        <a:bodyPr/>
        <a:lstStyle/>
        <a:p>
          <a:pPr algn="l"/>
          <a:r>
            <a:rPr kumimoji="1" lang="ja-JP"/>
            <a:t>専門家の意見が優先されており、「療育」を受けていくことをゴールとしていることからの脱却</a:t>
          </a:r>
          <a:endParaRPr lang="ja-JP"/>
        </a:p>
      </dgm:t>
    </dgm:pt>
    <dgm:pt modelId="{E2F0C720-0D42-4936-89AA-AC7DC208AAC4}" type="parTrans" cxnId="{3583B887-B7D9-49E2-AD36-A6FF651A2D70}">
      <dgm:prSet/>
      <dgm:spPr/>
      <dgm:t>
        <a:bodyPr/>
        <a:lstStyle/>
        <a:p>
          <a:pPr algn="l"/>
          <a:endParaRPr kumimoji="1" lang="ja-JP" altLang="en-US"/>
        </a:p>
      </dgm:t>
    </dgm:pt>
    <dgm:pt modelId="{47597CAB-3CD7-41AD-B3ED-55266D8E1555}" type="sibTrans" cxnId="{3583B887-B7D9-49E2-AD36-A6FF651A2D70}">
      <dgm:prSet/>
      <dgm:spPr/>
      <dgm:t>
        <a:bodyPr/>
        <a:lstStyle/>
        <a:p>
          <a:pPr algn="l"/>
          <a:endParaRPr kumimoji="1" lang="ja-JP" altLang="en-US"/>
        </a:p>
      </dgm:t>
    </dgm:pt>
    <dgm:pt modelId="{915D3BDC-7C77-459D-87C8-29021F77BCFB}">
      <dgm:prSet/>
      <dgm:spPr/>
      <dgm:t>
        <a:bodyPr/>
        <a:lstStyle/>
        <a:p>
          <a:pPr algn="l"/>
          <a:r>
            <a:rPr kumimoji="1" lang="ja-JP"/>
            <a:t>地域の中で育てられるための仕掛けの欠如</a:t>
          </a:r>
          <a:endParaRPr lang="ja-JP"/>
        </a:p>
      </dgm:t>
    </dgm:pt>
    <dgm:pt modelId="{8DDEFDED-D35B-4AFB-AF3B-07C972C30A26}" type="parTrans" cxnId="{72978816-7F0D-45A9-831F-5E4E0D84B3E7}">
      <dgm:prSet/>
      <dgm:spPr/>
      <dgm:t>
        <a:bodyPr/>
        <a:lstStyle/>
        <a:p>
          <a:pPr algn="l"/>
          <a:endParaRPr kumimoji="1" lang="ja-JP" altLang="en-US"/>
        </a:p>
      </dgm:t>
    </dgm:pt>
    <dgm:pt modelId="{AA0A6570-9FEF-4EB7-84B0-6ACBA933F1CE}" type="sibTrans" cxnId="{72978816-7F0D-45A9-831F-5E4E0D84B3E7}">
      <dgm:prSet/>
      <dgm:spPr/>
      <dgm:t>
        <a:bodyPr/>
        <a:lstStyle/>
        <a:p>
          <a:pPr algn="l"/>
          <a:endParaRPr kumimoji="1" lang="ja-JP" altLang="en-US"/>
        </a:p>
      </dgm:t>
    </dgm:pt>
    <dgm:pt modelId="{35F5EA84-1521-4D7D-969C-1A9A105B2333}">
      <dgm:prSet/>
      <dgm:spPr/>
      <dgm:t>
        <a:bodyPr/>
        <a:lstStyle/>
        <a:p>
          <a:pPr algn="l"/>
          <a:r>
            <a:rPr kumimoji="1" lang="ja-JP"/>
            <a:t>保護者自らが選択していく課程に</a:t>
          </a:r>
          <a:r>
            <a:rPr kumimoji="1" lang="ja-JP" b="1"/>
            <a:t>時間をかけて寄り添う</a:t>
          </a:r>
          <a:r>
            <a:rPr kumimoji="1" lang="ja-JP"/>
            <a:t>ことの欠如</a:t>
          </a:r>
          <a:endParaRPr lang="ja-JP"/>
        </a:p>
      </dgm:t>
    </dgm:pt>
    <dgm:pt modelId="{F2F2D7BC-3707-447C-B459-D622A38BE0D6}" type="parTrans" cxnId="{73AC8731-7D73-44BD-A8AF-6D49BF91D8B3}">
      <dgm:prSet/>
      <dgm:spPr/>
      <dgm:t>
        <a:bodyPr/>
        <a:lstStyle/>
        <a:p>
          <a:pPr algn="l"/>
          <a:endParaRPr kumimoji="1" lang="ja-JP" altLang="en-US"/>
        </a:p>
      </dgm:t>
    </dgm:pt>
    <dgm:pt modelId="{7FBBB530-BD53-46B5-A8C8-F0B2F62D8E7A}" type="sibTrans" cxnId="{73AC8731-7D73-44BD-A8AF-6D49BF91D8B3}">
      <dgm:prSet/>
      <dgm:spPr/>
      <dgm:t>
        <a:bodyPr/>
        <a:lstStyle/>
        <a:p>
          <a:pPr algn="l"/>
          <a:endParaRPr kumimoji="1" lang="ja-JP" altLang="en-US"/>
        </a:p>
      </dgm:t>
    </dgm:pt>
    <dgm:pt modelId="{E5B37FCA-3E7C-4E2A-ADD7-82BD4B6C2CF7}">
      <dgm:prSet/>
      <dgm:spPr/>
      <dgm:t>
        <a:bodyPr/>
        <a:lstStyle/>
        <a:p>
          <a:pPr algn="l"/>
          <a:r>
            <a:rPr kumimoji="1" lang="ja-JP"/>
            <a:t>児童期の基本相談については、いつどこで誰が実施していくのか</a:t>
          </a:r>
          <a:endParaRPr lang="ja-JP"/>
        </a:p>
      </dgm:t>
    </dgm:pt>
    <dgm:pt modelId="{755CDC55-0F8A-414E-AF2D-D6360A99197D}" type="parTrans" cxnId="{406244FB-AA48-4B40-BAB1-0E90A3FCFFD3}">
      <dgm:prSet/>
      <dgm:spPr/>
      <dgm:t>
        <a:bodyPr/>
        <a:lstStyle/>
        <a:p>
          <a:pPr algn="l"/>
          <a:endParaRPr kumimoji="1" lang="ja-JP" altLang="en-US"/>
        </a:p>
      </dgm:t>
    </dgm:pt>
    <dgm:pt modelId="{00F03761-8A18-4977-9D1A-96B5CEB80C09}" type="sibTrans" cxnId="{406244FB-AA48-4B40-BAB1-0E90A3FCFFD3}">
      <dgm:prSet/>
      <dgm:spPr/>
      <dgm:t>
        <a:bodyPr/>
        <a:lstStyle/>
        <a:p>
          <a:pPr algn="l"/>
          <a:endParaRPr kumimoji="1" lang="ja-JP" altLang="en-US"/>
        </a:p>
      </dgm:t>
    </dgm:pt>
    <dgm:pt modelId="{5884F8E6-C48F-4B26-94BB-BC1C55DA981A}" type="pres">
      <dgm:prSet presAssocID="{4C003A1C-52C0-4270-8168-F147AE20788B}" presName="diagram" presStyleCnt="0">
        <dgm:presLayoutVars>
          <dgm:dir/>
          <dgm:resizeHandles val="exact"/>
        </dgm:presLayoutVars>
      </dgm:prSet>
      <dgm:spPr/>
      <dgm:t>
        <a:bodyPr/>
        <a:lstStyle/>
        <a:p>
          <a:endParaRPr kumimoji="1" lang="ja-JP" altLang="en-US"/>
        </a:p>
      </dgm:t>
    </dgm:pt>
    <dgm:pt modelId="{CEF28F6A-5CBF-4572-8EBC-A3E03F4A1ADE}" type="pres">
      <dgm:prSet presAssocID="{62578FCB-81D9-4A4F-AEE5-5AFBAB93AA56}" presName="node" presStyleLbl="node1" presStyleIdx="0" presStyleCnt="5">
        <dgm:presLayoutVars>
          <dgm:bulletEnabled val="1"/>
        </dgm:presLayoutVars>
      </dgm:prSet>
      <dgm:spPr/>
      <dgm:t>
        <a:bodyPr/>
        <a:lstStyle/>
        <a:p>
          <a:endParaRPr kumimoji="1" lang="ja-JP" altLang="en-US"/>
        </a:p>
      </dgm:t>
    </dgm:pt>
    <dgm:pt modelId="{E81C16DA-D784-470D-81B9-39A858594AA6}" type="pres">
      <dgm:prSet presAssocID="{3147BE73-1755-4CCD-A516-9FC78F870F11}" presName="sibTrans" presStyleCnt="0"/>
      <dgm:spPr/>
    </dgm:pt>
    <dgm:pt modelId="{3A79F8C1-9F5D-4135-95D1-D7A0356CC160}" type="pres">
      <dgm:prSet presAssocID="{02A06471-38C1-46DB-A705-80F2E8D14EE8}" presName="node" presStyleLbl="node1" presStyleIdx="1" presStyleCnt="5">
        <dgm:presLayoutVars>
          <dgm:bulletEnabled val="1"/>
        </dgm:presLayoutVars>
      </dgm:prSet>
      <dgm:spPr/>
      <dgm:t>
        <a:bodyPr/>
        <a:lstStyle/>
        <a:p>
          <a:endParaRPr kumimoji="1" lang="ja-JP" altLang="en-US"/>
        </a:p>
      </dgm:t>
    </dgm:pt>
    <dgm:pt modelId="{5542F9F7-0CAE-4187-9269-16B1B191FAB2}" type="pres">
      <dgm:prSet presAssocID="{47597CAB-3CD7-41AD-B3ED-55266D8E1555}" presName="sibTrans" presStyleCnt="0"/>
      <dgm:spPr/>
    </dgm:pt>
    <dgm:pt modelId="{78BDF430-1B89-4AF8-BFBC-D854262F0043}" type="pres">
      <dgm:prSet presAssocID="{915D3BDC-7C77-459D-87C8-29021F77BCFB}" presName="node" presStyleLbl="node1" presStyleIdx="2" presStyleCnt="5">
        <dgm:presLayoutVars>
          <dgm:bulletEnabled val="1"/>
        </dgm:presLayoutVars>
      </dgm:prSet>
      <dgm:spPr/>
      <dgm:t>
        <a:bodyPr/>
        <a:lstStyle/>
        <a:p>
          <a:endParaRPr kumimoji="1" lang="ja-JP" altLang="en-US"/>
        </a:p>
      </dgm:t>
    </dgm:pt>
    <dgm:pt modelId="{23FD987F-1C13-4038-8940-9FADE159B8D1}" type="pres">
      <dgm:prSet presAssocID="{AA0A6570-9FEF-4EB7-84B0-6ACBA933F1CE}" presName="sibTrans" presStyleCnt="0"/>
      <dgm:spPr/>
    </dgm:pt>
    <dgm:pt modelId="{4DFB9FB5-4B40-4D98-9E10-EE98829174B3}" type="pres">
      <dgm:prSet presAssocID="{35F5EA84-1521-4D7D-969C-1A9A105B2333}" presName="node" presStyleLbl="node1" presStyleIdx="3" presStyleCnt="5">
        <dgm:presLayoutVars>
          <dgm:bulletEnabled val="1"/>
        </dgm:presLayoutVars>
      </dgm:prSet>
      <dgm:spPr/>
      <dgm:t>
        <a:bodyPr/>
        <a:lstStyle/>
        <a:p>
          <a:endParaRPr kumimoji="1" lang="ja-JP" altLang="en-US"/>
        </a:p>
      </dgm:t>
    </dgm:pt>
    <dgm:pt modelId="{1CD18368-AC16-4C94-B5AA-3A9F8CFC4401}" type="pres">
      <dgm:prSet presAssocID="{7FBBB530-BD53-46B5-A8C8-F0B2F62D8E7A}" presName="sibTrans" presStyleCnt="0"/>
      <dgm:spPr/>
    </dgm:pt>
    <dgm:pt modelId="{778FB416-0E8B-4D00-A14D-2A06C44C7F4F}" type="pres">
      <dgm:prSet presAssocID="{E5B37FCA-3E7C-4E2A-ADD7-82BD4B6C2CF7}" presName="node" presStyleLbl="node1" presStyleIdx="4" presStyleCnt="5">
        <dgm:presLayoutVars>
          <dgm:bulletEnabled val="1"/>
        </dgm:presLayoutVars>
      </dgm:prSet>
      <dgm:spPr/>
      <dgm:t>
        <a:bodyPr/>
        <a:lstStyle/>
        <a:p>
          <a:endParaRPr kumimoji="1" lang="ja-JP" altLang="en-US"/>
        </a:p>
      </dgm:t>
    </dgm:pt>
  </dgm:ptLst>
  <dgm:cxnLst>
    <dgm:cxn modelId="{72978816-7F0D-45A9-831F-5E4E0D84B3E7}" srcId="{4C003A1C-52C0-4270-8168-F147AE20788B}" destId="{915D3BDC-7C77-459D-87C8-29021F77BCFB}" srcOrd="2" destOrd="0" parTransId="{8DDEFDED-D35B-4AFB-AF3B-07C972C30A26}" sibTransId="{AA0A6570-9FEF-4EB7-84B0-6ACBA933F1CE}"/>
    <dgm:cxn modelId="{DB05AFEB-9FE7-4985-9037-5C9D0F3E4F35}" type="presOf" srcId="{915D3BDC-7C77-459D-87C8-29021F77BCFB}" destId="{78BDF430-1B89-4AF8-BFBC-D854262F0043}" srcOrd="0" destOrd="0" presId="urn:microsoft.com/office/officeart/2005/8/layout/default"/>
    <dgm:cxn modelId="{DF5FCF65-43E9-47C7-8786-085D66A9D381}" type="presOf" srcId="{35F5EA84-1521-4D7D-969C-1A9A105B2333}" destId="{4DFB9FB5-4B40-4D98-9E10-EE98829174B3}" srcOrd="0" destOrd="0" presId="urn:microsoft.com/office/officeart/2005/8/layout/default"/>
    <dgm:cxn modelId="{371033EB-E5B8-4BAD-B0EB-92EB8B2ED803}" type="presOf" srcId="{02A06471-38C1-46DB-A705-80F2E8D14EE8}" destId="{3A79F8C1-9F5D-4135-95D1-D7A0356CC160}" srcOrd="0" destOrd="0" presId="urn:microsoft.com/office/officeart/2005/8/layout/default"/>
    <dgm:cxn modelId="{224CBB91-C1C2-45F2-826A-E8CFE0A241A4}" type="presOf" srcId="{62578FCB-81D9-4A4F-AEE5-5AFBAB93AA56}" destId="{CEF28F6A-5CBF-4572-8EBC-A3E03F4A1ADE}" srcOrd="0" destOrd="0" presId="urn:microsoft.com/office/officeart/2005/8/layout/default"/>
    <dgm:cxn modelId="{73AC8731-7D73-44BD-A8AF-6D49BF91D8B3}" srcId="{4C003A1C-52C0-4270-8168-F147AE20788B}" destId="{35F5EA84-1521-4D7D-969C-1A9A105B2333}" srcOrd="3" destOrd="0" parTransId="{F2F2D7BC-3707-447C-B459-D622A38BE0D6}" sibTransId="{7FBBB530-BD53-46B5-A8C8-F0B2F62D8E7A}"/>
    <dgm:cxn modelId="{B74EA3A7-4C24-4D66-B814-A9A15B5B5BB3}" srcId="{4C003A1C-52C0-4270-8168-F147AE20788B}" destId="{62578FCB-81D9-4A4F-AEE5-5AFBAB93AA56}" srcOrd="0" destOrd="0" parTransId="{83608A09-D528-49DC-8750-99A741760869}" sibTransId="{3147BE73-1755-4CCD-A516-9FC78F870F11}"/>
    <dgm:cxn modelId="{D9E13514-5CEB-448F-8355-3027A0014E6E}" type="presOf" srcId="{E5B37FCA-3E7C-4E2A-ADD7-82BD4B6C2CF7}" destId="{778FB416-0E8B-4D00-A14D-2A06C44C7F4F}" srcOrd="0" destOrd="0" presId="urn:microsoft.com/office/officeart/2005/8/layout/default"/>
    <dgm:cxn modelId="{C9422DD6-9D2E-430D-BE9C-F7B65CD69645}" type="presOf" srcId="{4C003A1C-52C0-4270-8168-F147AE20788B}" destId="{5884F8E6-C48F-4B26-94BB-BC1C55DA981A}" srcOrd="0" destOrd="0" presId="urn:microsoft.com/office/officeart/2005/8/layout/default"/>
    <dgm:cxn modelId="{406244FB-AA48-4B40-BAB1-0E90A3FCFFD3}" srcId="{4C003A1C-52C0-4270-8168-F147AE20788B}" destId="{E5B37FCA-3E7C-4E2A-ADD7-82BD4B6C2CF7}" srcOrd="4" destOrd="0" parTransId="{755CDC55-0F8A-414E-AF2D-D6360A99197D}" sibTransId="{00F03761-8A18-4977-9D1A-96B5CEB80C09}"/>
    <dgm:cxn modelId="{3583B887-B7D9-49E2-AD36-A6FF651A2D70}" srcId="{4C003A1C-52C0-4270-8168-F147AE20788B}" destId="{02A06471-38C1-46DB-A705-80F2E8D14EE8}" srcOrd="1" destOrd="0" parTransId="{E2F0C720-0D42-4936-89AA-AC7DC208AAC4}" sibTransId="{47597CAB-3CD7-41AD-B3ED-55266D8E1555}"/>
    <dgm:cxn modelId="{F8CCDB82-C03E-4443-9DAB-9042DBF03E0A}" type="presParOf" srcId="{5884F8E6-C48F-4B26-94BB-BC1C55DA981A}" destId="{CEF28F6A-5CBF-4572-8EBC-A3E03F4A1ADE}" srcOrd="0" destOrd="0" presId="urn:microsoft.com/office/officeart/2005/8/layout/default"/>
    <dgm:cxn modelId="{02DCCAFF-4C44-4E18-BC70-9B9B11913232}" type="presParOf" srcId="{5884F8E6-C48F-4B26-94BB-BC1C55DA981A}" destId="{E81C16DA-D784-470D-81B9-39A858594AA6}" srcOrd="1" destOrd="0" presId="urn:microsoft.com/office/officeart/2005/8/layout/default"/>
    <dgm:cxn modelId="{BA405FE1-2ACB-4661-82F2-ED6559CFAE7F}" type="presParOf" srcId="{5884F8E6-C48F-4B26-94BB-BC1C55DA981A}" destId="{3A79F8C1-9F5D-4135-95D1-D7A0356CC160}" srcOrd="2" destOrd="0" presId="urn:microsoft.com/office/officeart/2005/8/layout/default"/>
    <dgm:cxn modelId="{D62C4330-12FF-482A-BCF7-4EFB1A2C4F6B}" type="presParOf" srcId="{5884F8E6-C48F-4B26-94BB-BC1C55DA981A}" destId="{5542F9F7-0CAE-4187-9269-16B1B191FAB2}" srcOrd="3" destOrd="0" presId="urn:microsoft.com/office/officeart/2005/8/layout/default"/>
    <dgm:cxn modelId="{0A52B4ED-17D5-46D0-AE99-C2B4FD6CEFA3}" type="presParOf" srcId="{5884F8E6-C48F-4B26-94BB-BC1C55DA981A}" destId="{78BDF430-1B89-4AF8-BFBC-D854262F0043}" srcOrd="4" destOrd="0" presId="urn:microsoft.com/office/officeart/2005/8/layout/default"/>
    <dgm:cxn modelId="{14C75846-4834-46C4-A024-5B597355E71C}" type="presParOf" srcId="{5884F8E6-C48F-4B26-94BB-BC1C55DA981A}" destId="{23FD987F-1C13-4038-8940-9FADE159B8D1}" srcOrd="5" destOrd="0" presId="urn:microsoft.com/office/officeart/2005/8/layout/default"/>
    <dgm:cxn modelId="{DA48730C-6E64-4106-832A-8817B251A84B}" type="presParOf" srcId="{5884F8E6-C48F-4B26-94BB-BC1C55DA981A}" destId="{4DFB9FB5-4B40-4D98-9E10-EE98829174B3}" srcOrd="6" destOrd="0" presId="urn:microsoft.com/office/officeart/2005/8/layout/default"/>
    <dgm:cxn modelId="{F4D11091-1AF9-45AB-AA9B-D1956D160B11}" type="presParOf" srcId="{5884F8E6-C48F-4B26-94BB-BC1C55DA981A}" destId="{1CD18368-AC16-4C94-B5AA-3A9F8CFC4401}" srcOrd="7" destOrd="0" presId="urn:microsoft.com/office/officeart/2005/8/layout/default"/>
    <dgm:cxn modelId="{8E4927C1-DC3A-4957-81DF-C2436453D5BE}" type="presParOf" srcId="{5884F8E6-C48F-4B26-94BB-BC1C55DA981A}" destId="{778FB416-0E8B-4D00-A14D-2A06C44C7F4F}"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6A5E5DC-8C95-472C-B3AF-F4A3611A797E}"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B7AC857E-4DB3-4D6E-9487-D748EEEA518B}">
      <dgm:prSet/>
      <dgm:spPr/>
      <dgm:t>
        <a:bodyPr/>
        <a:lstStyle/>
        <a:p>
          <a:r>
            <a:rPr lang="ja-JP" dirty="0"/>
            <a:t>地域の活力の源である子どもの笑顔を、地域に還元していく視点</a:t>
          </a:r>
          <a:endParaRPr lang="en-US" dirty="0"/>
        </a:p>
      </dgm:t>
    </dgm:pt>
    <dgm:pt modelId="{5D9A4BC3-1A00-4179-B7F1-BBE16A4DC408}" type="parTrans" cxnId="{C4B0AFB4-550F-47E6-9CF3-2BEA3C746193}">
      <dgm:prSet/>
      <dgm:spPr/>
      <dgm:t>
        <a:bodyPr/>
        <a:lstStyle/>
        <a:p>
          <a:endParaRPr lang="en-US"/>
        </a:p>
      </dgm:t>
    </dgm:pt>
    <dgm:pt modelId="{05216F8F-4529-4F32-A37D-2059B99F4D0B}" type="sibTrans" cxnId="{C4B0AFB4-550F-47E6-9CF3-2BEA3C746193}">
      <dgm:prSet/>
      <dgm:spPr/>
      <dgm:t>
        <a:bodyPr/>
        <a:lstStyle/>
        <a:p>
          <a:endParaRPr lang="en-US"/>
        </a:p>
      </dgm:t>
    </dgm:pt>
    <dgm:pt modelId="{E6B8B020-6062-4DB9-9651-B1A5E944A142}">
      <dgm:prSet/>
      <dgm:spPr/>
      <dgm:t>
        <a:bodyPr/>
        <a:lstStyle/>
        <a:p>
          <a:r>
            <a:rPr lang="ja-JP" dirty="0"/>
            <a:t>どんな子どもも社会的な役割は果たしているという視点</a:t>
          </a:r>
          <a:endParaRPr lang="en-US" dirty="0"/>
        </a:p>
      </dgm:t>
    </dgm:pt>
    <dgm:pt modelId="{2E0B8E8F-199E-4ABD-ADF4-5B69DD2B1A5A}" type="parTrans" cxnId="{16DE9F28-1D88-4B41-839A-DCD386C437B4}">
      <dgm:prSet/>
      <dgm:spPr/>
      <dgm:t>
        <a:bodyPr/>
        <a:lstStyle/>
        <a:p>
          <a:endParaRPr lang="en-US"/>
        </a:p>
      </dgm:t>
    </dgm:pt>
    <dgm:pt modelId="{D659507D-ED62-4C11-8D74-264E9810C192}" type="sibTrans" cxnId="{16DE9F28-1D88-4B41-839A-DCD386C437B4}">
      <dgm:prSet/>
      <dgm:spPr/>
      <dgm:t>
        <a:bodyPr/>
        <a:lstStyle/>
        <a:p>
          <a:endParaRPr lang="en-US"/>
        </a:p>
      </dgm:t>
    </dgm:pt>
    <dgm:pt modelId="{846EED71-1945-4BAF-AC6F-8929EDD69D2C}">
      <dgm:prSet/>
      <dgm:spPr/>
      <dgm:t>
        <a:bodyPr/>
        <a:lstStyle/>
        <a:p>
          <a:r>
            <a:rPr lang="ja-JP" b="1" dirty="0">
              <a:solidFill>
                <a:srgbClr val="FF0000"/>
              </a:solidFill>
            </a:rPr>
            <a:t>子どもの権利擁護</a:t>
          </a:r>
          <a:r>
            <a:rPr lang="ja-JP" dirty="0"/>
            <a:t>＝発達保障＋</a:t>
          </a:r>
          <a:r>
            <a:rPr lang="ja-JP" altLang="en-US" dirty="0"/>
            <a:t>子どもの年齢に応じた暮らしの保障</a:t>
          </a:r>
          <a:r>
            <a:rPr lang="ja-JP" dirty="0"/>
            <a:t>、という視点</a:t>
          </a:r>
          <a:endParaRPr lang="en-US" dirty="0"/>
        </a:p>
      </dgm:t>
    </dgm:pt>
    <dgm:pt modelId="{69BB1CB7-25BC-4C0A-939B-1C455F0787FE}" type="parTrans" cxnId="{12265F86-C690-4BF5-8FFF-7A35398ED97F}">
      <dgm:prSet/>
      <dgm:spPr/>
      <dgm:t>
        <a:bodyPr/>
        <a:lstStyle/>
        <a:p>
          <a:endParaRPr lang="en-US"/>
        </a:p>
      </dgm:t>
    </dgm:pt>
    <dgm:pt modelId="{7DF5A8E1-58E8-4676-ACB2-3B24D82FCD07}" type="sibTrans" cxnId="{12265F86-C690-4BF5-8FFF-7A35398ED97F}">
      <dgm:prSet/>
      <dgm:spPr/>
      <dgm:t>
        <a:bodyPr/>
        <a:lstStyle/>
        <a:p>
          <a:endParaRPr lang="en-US"/>
        </a:p>
      </dgm:t>
    </dgm:pt>
    <dgm:pt modelId="{F72AC876-E32D-48E1-8FC7-EA2949FA388A}">
      <dgm:prSet/>
      <dgm:spPr/>
      <dgm:t>
        <a:bodyPr/>
        <a:lstStyle/>
        <a:p>
          <a:r>
            <a:rPr lang="ja-JP" dirty="0"/>
            <a:t>保護する、囲うという時代からの脱却といった視点</a:t>
          </a:r>
          <a:endParaRPr lang="en-US" dirty="0"/>
        </a:p>
      </dgm:t>
    </dgm:pt>
    <dgm:pt modelId="{0D0A44AB-80D7-482B-A335-205DDCA41324}" type="parTrans" cxnId="{E911F269-37F3-4960-A4AD-9809F8552F77}">
      <dgm:prSet/>
      <dgm:spPr/>
      <dgm:t>
        <a:bodyPr/>
        <a:lstStyle/>
        <a:p>
          <a:endParaRPr lang="en-US"/>
        </a:p>
      </dgm:t>
    </dgm:pt>
    <dgm:pt modelId="{E61CBAA4-0725-44A6-AAB9-ECDE50EE22BC}" type="sibTrans" cxnId="{E911F269-37F3-4960-A4AD-9809F8552F77}">
      <dgm:prSet/>
      <dgm:spPr/>
      <dgm:t>
        <a:bodyPr/>
        <a:lstStyle/>
        <a:p>
          <a:endParaRPr lang="en-US"/>
        </a:p>
      </dgm:t>
    </dgm:pt>
    <dgm:pt modelId="{05B53B74-244C-4235-A258-82F67EB7A680}" type="pres">
      <dgm:prSet presAssocID="{56A5E5DC-8C95-472C-B3AF-F4A3611A797E}" presName="linear" presStyleCnt="0">
        <dgm:presLayoutVars>
          <dgm:animLvl val="lvl"/>
          <dgm:resizeHandles val="exact"/>
        </dgm:presLayoutVars>
      </dgm:prSet>
      <dgm:spPr/>
      <dgm:t>
        <a:bodyPr/>
        <a:lstStyle/>
        <a:p>
          <a:endParaRPr kumimoji="1" lang="ja-JP" altLang="en-US"/>
        </a:p>
      </dgm:t>
    </dgm:pt>
    <dgm:pt modelId="{4CB638D8-8761-455F-9458-24EEF095CA29}" type="pres">
      <dgm:prSet presAssocID="{B7AC857E-4DB3-4D6E-9487-D748EEEA518B}" presName="parentText" presStyleLbl="node1" presStyleIdx="0" presStyleCnt="4">
        <dgm:presLayoutVars>
          <dgm:chMax val="0"/>
          <dgm:bulletEnabled val="1"/>
        </dgm:presLayoutVars>
      </dgm:prSet>
      <dgm:spPr/>
      <dgm:t>
        <a:bodyPr/>
        <a:lstStyle/>
        <a:p>
          <a:endParaRPr kumimoji="1" lang="ja-JP" altLang="en-US"/>
        </a:p>
      </dgm:t>
    </dgm:pt>
    <dgm:pt modelId="{72CE5C57-4E96-405C-A48C-F08803A46A60}" type="pres">
      <dgm:prSet presAssocID="{05216F8F-4529-4F32-A37D-2059B99F4D0B}" presName="spacer" presStyleCnt="0"/>
      <dgm:spPr/>
    </dgm:pt>
    <dgm:pt modelId="{95F10EF6-7CC1-438B-B9FE-9CEAACF42A7F}" type="pres">
      <dgm:prSet presAssocID="{E6B8B020-6062-4DB9-9651-B1A5E944A142}" presName="parentText" presStyleLbl="node1" presStyleIdx="1" presStyleCnt="4">
        <dgm:presLayoutVars>
          <dgm:chMax val="0"/>
          <dgm:bulletEnabled val="1"/>
        </dgm:presLayoutVars>
      </dgm:prSet>
      <dgm:spPr/>
      <dgm:t>
        <a:bodyPr/>
        <a:lstStyle/>
        <a:p>
          <a:endParaRPr kumimoji="1" lang="ja-JP" altLang="en-US"/>
        </a:p>
      </dgm:t>
    </dgm:pt>
    <dgm:pt modelId="{C4138BA5-015B-4EC0-8A2B-0598CDC9CCEA}" type="pres">
      <dgm:prSet presAssocID="{D659507D-ED62-4C11-8D74-264E9810C192}" presName="spacer" presStyleCnt="0"/>
      <dgm:spPr/>
    </dgm:pt>
    <dgm:pt modelId="{FE9BCC1C-30BA-47F0-B27C-7061B7746649}" type="pres">
      <dgm:prSet presAssocID="{846EED71-1945-4BAF-AC6F-8929EDD69D2C}" presName="parentText" presStyleLbl="node1" presStyleIdx="2" presStyleCnt="4">
        <dgm:presLayoutVars>
          <dgm:chMax val="0"/>
          <dgm:bulletEnabled val="1"/>
        </dgm:presLayoutVars>
      </dgm:prSet>
      <dgm:spPr/>
      <dgm:t>
        <a:bodyPr/>
        <a:lstStyle/>
        <a:p>
          <a:endParaRPr kumimoji="1" lang="ja-JP" altLang="en-US"/>
        </a:p>
      </dgm:t>
    </dgm:pt>
    <dgm:pt modelId="{07B86511-C37A-4247-8041-2258841216E9}" type="pres">
      <dgm:prSet presAssocID="{7DF5A8E1-58E8-4676-ACB2-3B24D82FCD07}" presName="spacer" presStyleCnt="0"/>
      <dgm:spPr/>
    </dgm:pt>
    <dgm:pt modelId="{5FB0684E-F87A-439D-BEA4-4D901BB5370A}" type="pres">
      <dgm:prSet presAssocID="{F72AC876-E32D-48E1-8FC7-EA2949FA388A}" presName="parentText" presStyleLbl="node1" presStyleIdx="3" presStyleCnt="4">
        <dgm:presLayoutVars>
          <dgm:chMax val="0"/>
          <dgm:bulletEnabled val="1"/>
        </dgm:presLayoutVars>
      </dgm:prSet>
      <dgm:spPr/>
      <dgm:t>
        <a:bodyPr/>
        <a:lstStyle/>
        <a:p>
          <a:endParaRPr kumimoji="1" lang="ja-JP" altLang="en-US"/>
        </a:p>
      </dgm:t>
    </dgm:pt>
  </dgm:ptLst>
  <dgm:cxnLst>
    <dgm:cxn modelId="{16DE9F28-1D88-4B41-839A-DCD386C437B4}" srcId="{56A5E5DC-8C95-472C-B3AF-F4A3611A797E}" destId="{E6B8B020-6062-4DB9-9651-B1A5E944A142}" srcOrd="1" destOrd="0" parTransId="{2E0B8E8F-199E-4ABD-ADF4-5B69DD2B1A5A}" sibTransId="{D659507D-ED62-4C11-8D74-264E9810C192}"/>
    <dgm:cxn modelId="{4298237B-EE8D-426A-AE7A-866D2449912F}" type="presOf" srcId="{E6B8B020-6062-4DB9-9651-B1A5E944A142}" destId="{95F10EF6-7CC1-438B-B9FE-9CEAACF42A7F}" srcOrd="0" destOrd="0" presId="urn:microsoft.com/office/officeart/2005/8/layout/vList2"/>
    <dgm:cxn modelId="{9EEE9F56-7998-468C-81DC-12A8A69E1B83}" type="presOf" srcId="{B7AC857E-4DB3-4D6E-9487-D748EEEA518B}" destId="{4CB638D8-8761-455F-9458-24EEF095CA29}" srcOrd="0" destOrd="0" presId="urn:microsoft.com/office/officeart/2005/8/layout/vList2"/>
    <dgm:cxn modelId="{E911F269-37F3-4960-A4AD-9809F8552F77}" srcId="{56A5E5DC-8C95-472C-B3AF-F4A3611A797E}" destId="{F72AC876-E32D-48E1-8FC7-EA2949FA388A}" srcOrd="3" destOrd="0" parTransId="{0D0A44AB-80D7-482B-A335-205DDCA41324}" sibTransId="{E61CBAA4-0725-44A6-AAB9-ECDE50EE22BC}"/>
    <dgm:cxn modelId="{11497FF9-CC3A-4C58-B28F-472FC208F2FF}" type="presOf" srcId="{F72AC876-E32D-48E1-8FC7-EA2949FA388A}" destId="{5FB0684E-F87A-439D-BEA4-4D901BB5370A}" srcOrd="0" destOrd="0" presId="urn:microsoft.com/office/officeart/2005/8/layout/vList2"/>
    <dgm:cxn modelId="{157C96D5-4E25-4BA2-BBD3-10A9CBFB7B58}" type="presOf" srcId="{846EED71-1945-4BAF-AC6F-8929EDD69D2C}" destId="{FE9BCC1C-30BA-47F0-B27C-7061B7746649}" srcOrd="0" destOrd="0" presId="urn:microsoft.com/office/officeart/2005/8/layout/vList2"/>
    <dgm:cxn modelId="{9403D1C8-C275-4225-818B-4D145368E79A}" type="presOf" srcId="{56A5E5DC-8C95-472C-B3AF-F4A3611A797E}" destId="{05B53B74-244C-4235-A258-82F67EB7A680}" srcOrd="0" destOrd="0" presId="urn:microsoft.com/office/officeart/2005/8/layout/vList2"/>
    <dgm:cxn modelId="{12265F86-C690-4BF5-8FFF-7A35398ED97F}" srcId="{56A5E5DC-8C95-472C-B3AF-F4A3611A797E}" destId="{846EED71-1945-4BAF-AC6F-8929EDD69D2C}" srcOrd="2" destOrd="0" parTransId="{69BB1CB7-25BC-4C0A-939B-1C455F0787FE}" sibTransId="{7DF5A8E1-58E8-4676-ACB2-3B24D82FCD07}"/>
    <dgm:cxn modelId="{C4B0AFB4-550F-47E6-9CF3-2BEA3C746193}" srcId="{56A5E5DC-8C95-472C-B3AF-F4A3611A797E}" destId="{B7AC857E-4DB3-4D6E-9487-D748EEEA518B}" srcOrd="0" destOrd="0" parTransId="{5D9A4BC3-1A00-4179-B7F1-BBE16A4DC408}" sibTransId="{05216F8F-4529-4F32-A37D-2059B99F4D0B}"/>
    <dgm:cxn modelId="{36056502-EC65-4EAE-B8F6-261248F27EAF}" type="presParOf" srcId="{05B53B74-244C-4235-A258-82F67EB7A680}" destId="{4CB638D8-8761-455F-9458-24EEF095CA29}" srcOrd="0" destOrd="0" presId="urn:microsoft.com/office/officeart/2005/8/layout/vList2"/>
    <dgm:cxn modelId="{2D62EC12-8E7E-47BF-8B78-129F7CFA7C7E}" type="presParOf" srcId="{05B53B74-244C-4235-A258-82F67EB7A680}" destId="{72CE5C57-4E96-405C-A48C-F08803A46A60}" srcOrd="1" destOrd="0" presId="urn:microsoft.com/office/officeart/2005/8/layout/vList2"/>
    <dgm:cxn modelId="{9ECC0713-5000-4A31-A494-3996F97064F9}" type="presParOf" srcId="{05B53B74-244C-4235-A258-82F67EB7A680}" destId="{95F10EF6-7CC1-438B-B9FE-9CEAACF42A7F}" srcOrd="2" destOrd="0" presId="urn:microsoft.com/office/officeart/2005/8/layout/vList2"/>
    <dgm:cxn modelId="{9FC792D0-BFBE-4476-BF15-AB08D6AD8B25}" type="presParOf" srcId="{05B53B74-244C-4235-A258-82F67EB7A680}" destId="{C4138BA5-015B-4EC0-8A2B-0598CDC9CCEA}" srcOrd="3" destOrd="0" presId="urn:microsoft.com/office/officeart/2005/8/layout/vList2"/>
    <dgm:cxn modelId="{95BC4F41-12F5-4D9A-BDC3-A4247C78F085}" type="presParOf" srcId="{05B53B74-244C-4235-A258-82F67EB7A680}" destId="{FE9BCC1C-30BA-47F0-B27C-7061B7746649}" srcOrd="4" destOrd="0" presId="urn:microsoft.com/office/officeart/2005/8/layout/vList2"/>
    <dgm:cxn modelId="{90A1C419-FDD3-425B-A3CF-44BB2CC5D474}" type="presParOf" srcId="{05B53B74-244C-4235-A258-82F67EB7A680}" destId="{07B86511-C37A-4247-8041-2258841216E9}" srcOrd="5" destOrd="0" presId="urn:microsoft.com/office/officeart/2005/8/layout/vList2"/>
    <dgm:cxn modelId="{926A5CD1-E266-4F8A-99B5-467E93666623}" type="presParOf" srcId="{05B53B74-244C-4235-A258-82F67EB7A680}" destId="{5FB0684E-F87A-439D-BEA4-4D901BB5370A}" srcOrd="6" destOrd="0" presId="urn:microsoft.com/office/officeart/2005/8/layout/vList2"/>
  </dgm:cxnLst>
  <dgm:bg>
    <a:effect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4087DD-795D-41FB-A240-05C78245366C}">
      <dsp:nvSpPr>
        <dsp:cNvPr id="0" name=""/>
        <dsp:cNvSpPr/>
      </dsp:nvSpPr>
      <dsp:spPr>
        <a:xfrm>
          <a:off x="0" y="2705"/>
          <a:ext cx="78867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CB824FD-3B38-4110-B5E7-0225787B3F98}">
      <dsp:nvSpPr>
        <dsp:cNvPr id="0" name=""/>
        <dsp:cNvSpPr/>
      </dsp:nvSpPr>
      <dsp:spPr>
        <a:xfrm>
          <a:off x="0" y="2705"/>
          <a:ext cx="7886700" cy="18454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ja-JP" sz="2800" b="1" kern="1200"/>
            <a:t>児童期における相談支援専門員と児童発達管理責任者の関係について理解</a:t>
          </a:r>
          <a:r>
            <a:rPr lang="ja-JP" altLang="en-US" sz="2800" b="1" kern="1200"/>
            <a:t>できる</a:t>
          </a:r>
          <a:endParaRPr lang="en-US" sz="2800" b="1" kern="1200" dirty="0"/>
        </a:p>
      </dsp:txBody>
      <dsp:txXfrm>
        <a:off x="0" y="2705"/>
        <a:ext cx="7886700" cy="1845463"/>
      </dsp:txXfrm>
    </dsp:sp>
    <dsp:sp modelId="{5883208A-2BDB-45EA-9F19-A95EB7B92A35}">
      <dsp:nvSpPr>
        <dsp:cNvPr id="0" name=""/>
        <dsp:cNvSpPr/>
      </dsp:nvSpPr>
      <dsp:spPr>
        <a:xfrm>
          <a:off x="0" y="1848169"/>
          <a:ext cx="78867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8D15996-DF31-43A9-9B53-BFA0EA0F6172}">
      <dsp:nvSpPr>
        <dsp:cNvPr id="0" name=""/>
        <dsp:cNvSpPr/>
      </dsp:nvSpPr>
      <dsp:spPr>
        <a:xfrm>
          <a:off x="0" y="1848169"/>
          <a:ext cx="7886700" cy="18454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kumimoji="1" lang="ja-JP" altLang="en-US" sz="1800" kern="1200" dirty="0"/>
            <a:t>・児童期における相談支援の特長と役割、基本的視点</a:t>
          </a:r>
          <a:endParaRPr kumimoji="1" lang="en-US" altLang="ja-JP" sz="1800" kern="1200" dirty="0"/>
        </a:p>
        <a:p>
          <a:pPr lvl="0" algn="l" defTabSz="800100">
            <a:lnSpc>
              <a:spcPct val="90000"/>
            </a:lnSpc>
            <a:spcBef>
              <a:spcPct val="0"/>
            </a:spcBef>
            <a:spcAft>
              <a:spcPct val="35000"/>
            </a:spcAft>
          </a:pPr>
          <a:r>
            <a:rPr lang="ja-JP" altLang="en-US" sz="1800" kern="1200" dirty="0"/>
            <a:t>・児童期における相談支援の現状（障害児福祉計画と体制整備、セルフプランについてを含める）</a:t>
          </a:r>
          <a:endParaRPr lang="en-US" altLang="ja-JP" sz="1800" kern="1200" dirty="0"/>
        </a:p>
        <a:p>
          <a:pPr lvl="0" algn="l" defTabSz="800100">
            <a:lnSpc>
              <a:spcPct val="90000"/>
            </a:lnSpc>
            <a:spcBef>
              <a:spcPct val="0"/>
            </a:spcBef>
            <a:spcAft>
              <a:spcPct val="35000"/>
            </a:spcAft>
          </a:pPr>
          <a:r>
            <a:rPr lang="ja-JP" altLang="en-US" sz="1800" kern="1200" dirty="0"/>
            <a:t>・児童発達支援管理責任者の地域連携における役割と現状</a:t>
          </a:r>
          <a:endParaRPr lang="en-US" sz="1800" kern="1200" dirty="0"/>
        </a:p>
      </dsp:txBody>
      <dsp:txXfrm>
        <a:off x="0" y="1848169"/>
        <a:ext cx="7886700" cy="1845463"/>
      </dsp:txXfrm>
    </dsp:sp>
    <dsp:sp modelId="{BE7AE077-2B68-4ED5-8346-840FEF68C9BF}">
      <dsp:nvSpPr>
        <dsp:cNvPr id="0" name=""/>
        <dsp:cNvSpPr/>
      </dsp:nvSpPr>
      <dsp:spPr>
        <a:xfrm>
          <a:off x="0" y="3693633"/>
          <a:ext cx="78867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B720D77-E097-4834-9FDD-D0546CFC6B9B}">
      <dsp:nvSpPr>
        <dsp:cNvPr id="0" name=""/>
        <dsp:cNvSpPr/>
      </dsp:nvSpPr>
      <dsp:spPr>
        <a:xfrm>
          <a:off x="0" y="3693633"/>
          <a:ext cx="7886700" cy="18454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ja-JP" altLang="en-US" sz="1800" kern="1200" dirty="0"/>
            <a:t>・相談支援専門員と児童発達支援管理責任者の連携（計画書や支援方針の共有を含めた協働のあり方や現状と課題等について触れる）</a:t>
          </a:r>
          <a:endParaRPr lang="en-US" altLang="ja-JP" sz="1800" kern="1200" dirty="0"/>
        </a:p>
        <a:p>
          <a:pPr lvl="0" algn="l" defTabSz="800100">
            <a:lnSpc>
              <a:spcPct val="90000"/>
            </a:lnSpc>
            <a:spcBef>
              <a:spcPct val="0"/>
            </a:spcBef>
            <a:spcAft>
              <a:spcPct val="35000"/>
            </a:spcAft>
          </a:pPr>
          <a:r>
            <a:rPr lang="ja-JP" altLang="en-US" sz="1800" kern="1200" dirty="0"/>
            <a:t>・児童期における支援会議（サービス担当者会議や個別支援会議等の機能、会議の進め方及び留意点等について触れる）</a:t>
          </a:r>
          <a:endParaRPr lang="en-US" sz="1800" kern="1200" dirty="0"/>
        </a:p>
      </dsp:txBody>
      <dsp:txXfrm>
        <a:off x="0" y="3693633"/>
        <a:ext cx="7886700" cy="184546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05CF02-AB63-410A-9B10-B5588853D2BC}">
      <dsp:nvSpPr>
        <dsp:cNvPr id="0" name=""/>
        <dsp:cNvSpPr/>
      </dsp:nvSpPr>
      <dsp:spPr>
        <a:xfrm>
          <a:off x="0" y="83419"/>
          <a:ext cx="8537944" cy="1235519"/>
        </a:xfrm>
        <a:prstGeom prst="roundRect">
          <a:avLst/>
        </a:prstGeom>
        <a:solidFill>
          <a:schemeClr val="accent4">
            <a:lumMod val="60000"/>
            <a:lumOff val="4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kumimoji="1" lang="ja-JP" altLang="en-US" sz="2400" kern="1200" dirty="0"/>
            <a:t>様々な立場の人の意見を集めていくと、当然ながら様々な意見が集まっていきます。</a:t>
          </a:r>
          <a:endParaRPr lang="ja-JP" altLang="en-US" sz="2400" kern="1200" dirty="0"/>
        </a:p>
      </dsp:txBody>
      <dsp:txXfrm>
        <a:off x="60313" y="143732"/>
        <a:ext cx="8417318" cy="1114893"/>
      </dsp:txXfrm>
    </dsp:sp>
    <dsp:sp modelId="{1E488C5B-DB32-48E0-B2E8-195562A0F8B5}">
      <dsp:nvSpPr>
        <dsp:cNvPr id="0" name=""/>
        <dsp:cNvSpPr/>
      </dsp:nvSpPr>
      <dsp:spPr>
        <a:xfrm>
          <a:off x="0" y="1388059"/>
          <a:ext cx="8537944" cy="1235519"/>
        </a:xfrm>
        <a:prstGeom prst="roundRect">
          <a:avLst/>
        </a:prstGeom>
        <a:solidFill>
          <a:schemeClr val="accent4">
            <a:lumMod val="60000"/>
            <a:lumOff val="4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kumimoji="1" lang="ja-JP" altLang="en-US" sz="2400" kern="1200" dirty="0"/>
            <a:t>実際の相談支援の場面では、いくつかの意見が出てきたときに、多数決で決めていくわけではありません。</a:t>
          </a:r>
          <a:endParaRPr lang="ja-JP" altLang="en-US" sz="2400" kern="1200" dirty="0"/>
        </a:p>
      </dsp:txBody>
      <dsp:txXfrm>
        <a:off x="60313" y="1448372"/>
        <a:ext cx="8417318" cy="1114893"/>
      </dsp:txXfrm>
    </dsp:sp>
    <dsp:sp modelId="{250BBACF-9DC8-4E0B-91E3-9C805F157DF5}">
      <dsp:nvSpPr>
        <dsp:cNvPr id="0" name=""/>
        <dsp:cNvSpPr/>
      </dsp:nvSpPr>
      <dsp:spPr>
        <a:xfrm>
          <a:off x="0" y="2692699"/>
          <a:ext cx="8537944" cy="1235519"/>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kumimoji="1" lang="ja-JP" altLang="en-US" sz="2400" kern="1200" dirty="0"/>
            <a:t>説得してはいけません。「納得」を尊重すべきです。</a:t>
          </a:r>
          <a:endParaRPr lang="ja-JP" altLang="en-US" sz="2400" kern="1200" dirty="0"/>
        </a:p>
      </dsp:txBody>
      <dsp:txXfrm>
        <a:off x="60313" y="2753012"/>
        <a:ext cx="8417318" cy="1114893"/>
      </dsp:txXfrm>
    </dsp:sp>
    <dsp:sp modelId="{7F5332BE-A8AD-44EB-BBBF-55E3F3062A20}">
      <dsp:nvSpPr>
        <dsp:cNvPr id="0" name=""/>
        <dsp:cNvSpPr/>
      </dsp:nvSpPr>
      <dsp:spPr>
        <a:xfrm>
          <a:off x="0" y="3997339"/>
          <a:ext cx="8537944" cy="1235519"/>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kumimoji="1" lang="ja-JP" altLang="en-US" sz="2400" kern="1200"/>
            <a:t>気になることがあれば、「体験してみる」「しばらくやってみる」ということを優先させていきたいものです。</a:t>
          </a:r>
          <a:endParaRPr lang="ja-JP" altLang="en-US" sz="2400" kern="1200"/>
        </a:p>
      </dsp:txBody>
      <dsp:txXfrm>
        <a:off x="60313" y="4057652"/>
        <a:ext cx="8417318" cy="1114893"/>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63E17D-52CF-404B-9173-8BB91EFFE2AB}">
      <dsp:nvSpPr>
        <dsp:cNvPr id="0" name=""/>
        <dsp:cNvSpPr/>
      </dsp:nvSpPr>
      <dsp:spPr>
        <a:xfrm>
          <a:off x="0" y="12729"/>
          <a:ext cx="8474148" cy="1326779"/>
        </a:xfrm>
        <a:prstGeom prst="roundRect">
          <a:avLst/>
        </a:prstGeom>
        <a:solidFill>
          <a:schemeClr val="accent4">
            <a:lumMod val="60000"/>
            <a:lumOff val="4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kumimoji="1" lang="ja-JP" altLang="en-US" sz="1800" b="1" kern="1200" dirty="0"/>
            <a:t>障害の状態、障がいの特性を考慮していくことはもちろん大切ですが、子どものことを真剣に考え、共に歩もうとする人との出会いで、予想を超えた成長を遂げることがあります。</a:t>
          </a:r>
          <a:endParaRPr lang="ja-JP" altLang="en-US" sz="1800" b="1" kern="1200" dirty="0"/>
        </a:p>
      </dsp:txBody>
      <dsp:txXfrm>
        <a:off x="64768" y="77497"/>
        <a:ext cx="8344612" cy="1197243"/>
      </dsp:txXfrm>
    </dsp:sp>
    <dsp:sp modelId="{90E4F6A3-F4A1-47CC-BAB1-D95CB28C4412}">
      <dsp:nvSpPr>
        <dsp:cNvPr id="0" name=""/>
        <dsp:cNvSpPr/>
      </dsp:nvSpPr>
      <dsp:spPr>
        <a:xfrm>
          <a:off x="0" y="1391349"/>
          <a:ext cx="8474148" cy="1326779"/>
        </a:xfrm>
        <a:prstGeom prst="roundRect">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kumimoji="1" lang="ja-JP" altLang="en-US" sz="1800" b="1" kern="1200" dirty="0"/>
            <a:t>すてきな「出会い」を仕掛けていくことを、相談支援を中心に考えていきたいものです。</a:t>
          </a:r>
          <a:endParaRPr lang="ja-JP" altLang="en-US" sz="1800" b="1" kern="1200" dirty="0"/>
        </a:p>
      </dsp:txBody>
      <dsp:txXfrm>
        <a:off x="64768" y="1456117"/>
        <a:ext cx="8344612" cy="1197243"/>
      </dsp:txXfrm>
    </dsp:sp>
    <dsp:sp modelId="{91007DBD-4F49-49B7-BC82-78FE90C1ED55}">
      <dsp:nvSpPr>
        <dsp:cNvPr id="0" name=""/>
        <dsp:cNvSpPr/>
      </dsp:nvSpPr>
      <dsp:spPr>
        <a:xfrm>
          <a:off x="0" y="2769969"/>
          <a:ext cx="8474148" cy="1326779"/>
        </a:xfrm>
        <a:prstGeom prst="roundRect">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kumimoji="1" lang="ja-JP" altLang="en-US" sz="1800" b="1" kern="1200"/>
            <a:t>今の子どもの姿を愛おしく想い、今のあなたのままで充分なのだということを子どもに届けていくことも、大切な支援です。</a:t>
          </a:r>
          <a:endParaRPr lang="ja-JP" altLang="en-US" sz="1800" b="1" kern="1200"/>
        </a:p>
      </dsp:txBody>
      <dsp:txXfrm>
        <a:off x="64768" y="2834737"/>
        <a:ext cx="8344612" cy="1197243"/>
      </dsp:txXfrm>
    </dsp:sp>
    <dsp:sp modelId="{4BFC5913-D132-471B-B90A-D36BDBE42590}">
      <dsp:nvSpPr>
        <dsp:cNvPr id="0" name=""/>
        <dsp:cNvSpPr/>
      </dsp:nvSpPr>
      <dsp:spPr>
        <a:xfrm>
          <a:off x="0" y="4148589"/>
          <a:ext cx="8474148" cy="1326779"/>
        </a:xfrm>
        <a:prstGeom prst="roundRect">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kumimoji="1" lang="ja-JP" altLang="en-US" sz="1800" b="1" kern="1200"/>
            <a:t>どうせできない、無理をさせてはダメ、健常児ではない、将来もできるだけ手をかけていく必要がある･･･といった差別的な世間の目と長期的に戦っていくことが必要です。</a:t>
          </a:r>
          <a:endParaRPr lang="ja-JP" altLang="en-US" sz="1800" b="1" kern="1200"/>
        </a:p>
      </dsp:txBody>
      <dsp:txXfrm>
        <a:off x="64768" y="4213357"/>
        <a:ext cx="8344612" cy="1197243"/>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73DB35-3CCF-4ABF-91AE-BC5285275EB2}">
      <dsp:nvSpPr>
        <dsp:cNvPr id="0" name=""/>
        <dsp:cNvSpPr/>
      </dsp:nvSpPr>
      <dsp:spPr>
        <a:xfrm>
          <a:off x="0" y="0"/>
          <a:ext cx="8208334" cy="0"/>
        </a:xfrm>
        <a:prstGeom prst="lin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6350" cap="flat" cmpd="sng" algn="ctr">
          <a:solidFill>
            <a:schemeClr val="accent5">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B3E0ADB3-7D2F-43A9-AD75-A1FEF4740A78}">
      <dsp:nvSpPr>
        <dsp:cNvPr id="0" name=""/>
        <dsp:cNvSpPr/>
      </dsp:nvSpPr>
      <dsp:spPr>
        <a:xfrm>
          <a:off x="0" y="0"/>
          <a:ext cx="8208334" cy="12981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kumimoji="1" lang="ja-JP" altLang="en-US" sz="1900" kern="1200" dirty="0"/>
            <a:t>児童期の</a:t>
          </a:r>
          <a:r>
            <a:rPr kumimoji="1" lang="ja-JP" sz="1900" kern="1200" dirty="0"/>
            <a:t>関係機関に「専門の機関」は多く、専門的な言葉</a:t>
          </a:r>
          <a:r>
            <a:rPr kumimoji="1" lang="ja-JP" altLang="en-US" sz="1900" kern="1200" dirty="0"/>
            <a:t>や</a:t>
          </a:r>
          <a:r>
            <a:rPr kumimoji="1" lang="ja-JP" sz="1900" kern="1200" dirty="0"/>
            <a:t>評価</a:t>
          </a:r>
          <a:r>
            <a:rPr kumimoji="1" lang="ja-JP" altLang="en-US" sz="1900" kern="1200" dirty="0"/>
            <a:t>について</a:t>
          </a:r>
          <a:r>
            <a:rPr kumimoji="1" lang="ja-JP" sz="1900" kern="1200" dirty="0"/>
            <a:t>、</a:t>
          </a:r>
          <a:r>
            <a:rPr kumimoji="1" lang="ja-JP" altLang="en-US" sz="1900" kern="1200" dirty="0"/>
            <a:t>専門機関との間に入って、</a:t>
          </a:r>
          <a:r>
            <a:rPr kumimoji="1" lang="ja-JP" altLang="en-US" sz="1900" u="sng" kern="1200" dirty="0">
              <a:effectLst>
                <a:outerShdw blurRad="38100" dist="38100" dir="2700000" algn="tl">
                  <a:srgbClr val="000000">
                    <a:alpha val="43137"/>
                  </a:srgbClr>
                </a:outerShdw>
              </a:effectLst>
            </a:rPr>
            <a:t>家族の疑問を解消するお手伝い</a:t>
          </a:r>
          <a:r>
            <a:rPr kumimoji="1" lang="ja-JP" altLang="en-US" sz="1900" kern="1200" dirty="0"/>
            <a:t>をしましょう</a:t>
          </a:r>
          <a:r>
            <a:rPr kumimoji="1" lang="ja-JP" sz="1900" kern="1200" dirty="0"/>
            <a:t>。</a:t>
          </a:r>
          <a:endParaRPr lang="en-US" sz="1900" kern="1200" dirty="0"/>
        </a:p>
      </dsp:txBody>
      <dsp:txXfrm>
        <a:off x="0" y="0"/>
        <a:ext cx="8208334" cy="1298178"/>
      </dsp:txXfrm>
    </dsp:sp>
    <dsp:sp modelId="{F11D82D0-B111-44F4-8140-D1C196680B77}">
      <dsp:nvSpPr>
        <dsp:cNvPr id="0" name=""/>
        <dsp:cNvSpPr/>
      </dsp:nvSpPr>
      <dsp:spPr>
        <a:xfrm>
          <a:off x="0" y="1298178"/>
          <a:ext cx="8208334" cy="0"/>
        </a:xfrm>
        <a:prstGeom prst="line">
          <a:avLst/>
        </a:prstGeom>
        <a:gradFill rotWithShape="0">
          <a:gsLst>
            <a:gs pos="0">
              <a:schemeClr val="accent5">
                <a:hueOff val="368749"/>
                <a:satOff val="4187"/>
                <a:lumOff val="3791"/>
                <a:alphaOff val="0"/>
                <a:satMod val="103000"/>
                <a:lumMod val="102000"/>
                <a:tint val="94000"/>
              </a:schemeClr>
            </a:gs>
            <a:gs pos="50000">
              <a:schemeClr val="accent5">
                <a:hueOff val="368749"/>
                <a:satOff val="4187"/>
                <a:lumOff val="3791"/>
                <a:alphaOff val="0"/>
                <a:satMod val="110000"/>
                <a:lumMod val="100000"/>
                <a:shade val="100000"/>
              </a:schemeClr>
            </a:gs>
            <a:gs pos="100000">
              <a:schemeClr val="accent5">
                <a:hueOff val="368749"/>
                <a:satOff val="4187"/>
                <a:lumOff val="3791"/>
                <a:alphaOff val="0"/>
                <a:lumMod val="99000"/>
                <a:satMod val="120000"/>
                <a:shade val="78000"/>
              </a:schemeClr>
            </a:gs>
          </a:gsLst>
          <a:lin ang="5400000" scaled="0"/>
        </a:gradFill>
        <a:ln w="6350" cap="flat" cmpd="sng" algn="ctr">
          <a:solidFill>
            <a:schemeClr val="accent5">
              <a:hueOff val="368749"/>
              <a:satOff val="4187"/>
              <a:lumOff val="3791"/>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73FDF893-53A2-4796-B558-85B323CC99FA}">
      <dsp:nvSpPr>
        <dsp:cNvPr id="0" name=""/>
        <dsp:cNvSpPr/>
      </dsp:nvSpPr>
      <dsp:spPr>
        <a:xfrm>
          <a:off x="0" y="1298178"/>
          <a:ext cx="8208334" cy="12981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kumimoji="1" lang="ja-JP" sz="1900" kern="1200" dirty="0"/>
            <a:t>個人情報</a:t>
          </a:r>
          <a:r>
            <a:rPr kumimoji="1" lang="ja-JP" altLang="en-US" sz="1900" kern="1200" dirty="0"/>
            <a:t>であっても</a:t>
          </a:r>
          <a:r>
            <a:rPr kumimoji="1" lang="ja-JP" sz="1900" kern="1200" dirty="0"/>
            <a:t>、本人とご家族の承諾を</a:t>
          </a:r>
          <a:r>
            <a:rPr kumimoji="1" lang="ja-JP" altLang="en-US" sz="1900" kern="1200" dirty="0"/>
            <a:t>得たならば</a:t>
          </a:r>
          <a:r>
            <a:rPr kumimoji="1" lang="ja-JP" sz="1900" kern="1200" dirty="0"/>
            <a:t>、</a:t>
          </a:r>
          <a:r>
            <a:rPr kumimoji="1" lang="ja-JP" altLang="en-US" sz="1900" kern="1200" dirty="0"/>
            <a:t>関係機関と</a:t>
          </a:r>
          <a:r>
            <a:rPr kumimoji="1" lang="ja-JP" sz="1900" kern="1200" dirty="0"/>
            <a:t>情報を共有</a:t>
          </a:r>
          <a:r>
            <a:rPr kumimoji="1" lang="ja-JP" altLang="en-US" sz="1900" kern="1200" dirty="0"/>
            <a:t>していくことに尽力しましょう</a:t>
          </a:r>
          <a:r>
            <a:rPr kumimoji="1" lang="ja-JP" sz="1900" kern="1200" dirty="0"/>
            <a:t>！</a:t>
          </a:r>
          <a:endParaRPr lang="en-US" sz="1900" kern="1200" dirty="0"/>
        </a:p>
      </dsp:txBody>
      <dsp:txXfrm>
        <a:off x="0" y="1298178"/>
        <a:ext cx="8208334" cy="1298178"/>
      </dsp:txXfrm>
    </dsp:sp>
    <dsp:sp modelId="{813BB58C-1755-4100-BEB6-24E9EAC5564E}">
      <dsp:nvSpPr>
        <dsp:cNvPr id="0" name=""/>
        <dsp:cNvSpPr/>
      </dsp:nvSpPr>
      <dsp:spPr>
        <a:xfrm>
          <a:off x="0" y="2596357"/>
          <a:ext cx="8208334" cy="0"/>
        </a:xfrm>
        <a:prstGeom prst="line">
          <a:avLst/>
        </a:prstGeom>
        <a:gradFill rotWithShape="0">
          <a:gsLst>
            <a:gs pos="0">
              <a:schemeClr val="accent5">
                <a:hueOff val="737499"/>
                <a:satOff val="8374"/>
                <a:lumOff val="7581"/>
                <a:alphaOff val="0"/>
                <a:satMod val="103000"/>
                <a:lumMod val="102000"/>
                <a:tint val="94000"/>
              </a:schemeClr>
            </a:gs>
            <a:gs pos="50000">
              <a:schemeClr val="accent5">
                <a:hueOff val="737499"/>
                <a:satOff val="8374"/>
                <a:lumOff val="7581"/>
                <a:alphaOff val="0"/>
                <a:satMod val="110000"/>
                <a:lumMod val="100000"/>
                <a:shade val="100000"/>
              </a:schemeClr>
            </a:gs>
            <a:gs pos="100000">
              <a:schemeClr val="accent5">
                <a:hueOff val="737499"/>
                <a:satOff val="8374"/>
                <a:lumOff val="7581"/>
                <a:alphaOff val="0"/>
                <a:lumMod val="99000"/>
                <a:satMod val="120000"/>
                <a:shade val="78000"/>
              </a:schemeClr>
            </a:gs>
          </a:gsLst>
          <a:lin ang="5400000" scaled="0"/>
        </a:gradFill>
        <a:ln w="6350" cap="flat" cmpd="sng" algn="ctr">
          <a:solidFill>
            <a:schemeClr val="accent5">
              <a:hueOff val="737499"/>
              <a:satOff val="8374"/>
              <a:lumOff val="7581"/>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8970F1BF-84B8-4D79-B158-BF379DFCA4A0}">
      <dsp:nvSpPr>
        <dsp:cNvPr id="0" name=""/>
        <dsp:cNvSpPr/>
      </dsp:nvSpPr>
      <dsp:spPr>
        <a:xfrm>
          <a:off x="0" y="2596357"/>
          <a:ext cx="8208334" cy="12981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kumimoji="1" lang="ja-JP" altLang="en-US" sz="1900" kern="1200" dirty="0"/>
            <a:t>保護者の様々な</a:t>
          </a:r>
          <a:r>
            <a:rPr kumimoji="1" lang="ja-JP" sz="1900" kern="1200" dirty="0"/>
            <a:t>不安</a:t>
          </a:r>
          <a:r>
            <a:rPr kumimoji="1" lang="ja-JP" altLang="en-US" sz="1900" kern="1200" dirty="0"/>
            <a:t>や心配について</a:t>
          </a:r>
          <a:r>
            <a:rPr kumimoji="1" lang="ja-JP" sz="1900" kern="1200" dirty="0"/>
            <a:t>、</a:t>
          </a:r>
          <a:r>
            <a:rPr kumimoji="1" lang="ja-JP" altLang="en-US" sz="1900" u="sng" kern="1200" dirty="0">
              <a:effectLst>
                <a:outerShdw blurRad="38100" dist="38100" dir="2700000" algn="tl">
                  <a:srgbClr val="000000">
                    <a:alpha val="43137"/>
                  </a:srgbClr>
                </a:outerShdw>
              </a:effectLst>
            </a:rPr>
            <a:t>「誰が」「いつから」「どのような場面で」「誰に対して」「どう感じたのか」を一緒に振り返って</a:t>
          </a:r>
          <a:r>
            <a:rPr kumimoji="1" lang="ja-JP" altLang="en-US" sz="1900" kern="1200" dirty="0"/>
            <a:t>いきましょう。</a:t>
          </a:r>
          <a:endParaRPr lang="en-US" sz="1900" kern="1200" dirty="0"/>
        </a:p>
      </dsp:txBody>
      <dsp:txXfrm>
        <a:off x="0" y="2596357"/>
        <a:ext cx="8208334" cy="1298178"/>
      </dsp:txXfrm>
    </dsp:sp>
    <dsp:sp modelId="{EDB22855-4461-4092-B7B0-DE567BACC73A}">
      <dsp:nvSpPr>
        <dsp:cNvPr id="0" name=""/>
        <dsp:cNvSpPr/>
      </dsp:nvSpPr>
      <dsp:spPr>
        <a:xfrm>
          <a:off x="0" y="3894536"/>
          <a:ext cx="8208334" cy="0"/>
        </a:xfrm>
        <a:prstGeom prst="line">
          <a:avLst/>
        </a:prstGeom>
        <a:gradFill rotWithShape="0">
          <a:gsLst>
            <a:gs pos="0">
              <a:schemeClr val="accent5">
                <a:hueOff val="1106248"/>
                <a:satOff val="12561"/>
                <a:lumOff val="11372"/>
                <a:alphaOff val="0"/>
                <a:satMod val="103000"/>
                <a:lumMod val="102000"/>
                <a:tint val="94000"/>
              </a:schemeClr>
            </a:gs>
            <a:gs pos="50000">
              <a:schemeClr val="accent5">
                <a:hueOff val="1106248"/>
                <a:satOff val="12561"/>
                <a:lumOff val="11372"/>
                <a:alphaOff val="0"/>
                <a:satMod val="110000"/>
                <a:lumMod val="100000"/>
                <a:shade val="100000"/>
              </a:schemeClr>
            </a:gs>
            <a:gs pos="100000">
              <a:schemeClr val="accent5">
                <a:hueOff val="1106248"/>
                <a:satOff val="12561"/>
                <a:lumOff val="11372"/>
                <a:alphaOff val="0"/>
                <a:lumMod val="99000"/>
                <a:satMod val="120000"/>
                <a:shade val="78000"/>
              </a:schemeClr>
            </a:gs>
          </a:gsLst>
          <a:lin ang="5400000" scaled="0"/>
        </a:gradFill>
        <a:ln w="6350" cap="flat" cmpd="sng" algn="ctr">
          <a:solidFill>
            <a:schemeClr val="accent5">
              <a:hueOff val="1106248"/>
              <a:satOff val="12561"/>
              <a:lumOff val="11372"/>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DC67F29D-1715-4ABF-A8DC-223CDDE419CE}">
      <dsp:nvSpPr>
        <dsp:cNvPr id="0" name=""/>
        <dsp:cNvSpPr/>
      </dsp:nvSpPr>
      <dsp:spPr>
        <a:xfrm>
          <a:off x="0" y="3894536"/>
          <a:ext cx="8208334" cy="12981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kumimoji="1" lang="ja-JP" altLang="en-US" sz="1900" kern="1200" dirty="0"/>
            <a:t>子どもに必要なことであっても、家族が対応</a:t>
          </a:r>
          <a:r>
            <a:rPr kumimoji="1" lang="ja-JP" sz="1900" kern="1200" dirty="0"/>
            <a:t>できないことはあります。現実的に</a:t>
          </a:r>
          <a:r>
            <a:rPr kumimoji="1" lang="ja-JP" altLang="en-US" sz="1900" kern="1200" dirty="0"/>
            <a:t>取り組めることを一緒に考えつつ、時には専門機関が勧める</a:t>
          </a:r>
          <a:r>
            <a:rPr kumimoji="1" lang="ja-JP" sz="1900" kern="1200" dirty="0"/>
            <a:t>選択肢</a:t>
          </a:r>
          <a:r>
            <a:rPr kumimoji="1" lang="ja-JP" altLang="en-US" sz="1900" kern="1200" dirty="0"/>
            <a:t>を選ばないことに</a:t>
          </a:r>
          <a:r>
            <a:rPr kumimoji="1" lang="ja-JP" altLang="en-US" sz="1900" u="sng" kern="1200" dirty="0">
              <a:effectLst>
                <a:outerShdw blurRad="38100" dist="38100" dir="2700000" algn="tl">
                  <a:srgbClr val="000000">
                    <a:alpha val="43137"/>
                  </a:srgbClr>
                </a:outerShdw>
              </a:effectLst>
            </a:rPr>
            <a:t>寄り添う支援</a:t>
          </a:r>
          <a:r>
            <a:rPr kumimoji="1" lang="ja-JP" altLang="en-US" sz="1900" kern="1200" dirty="0"/>
            <a:t>も考えましょう。</a:t>
          </a:r>
          <a:endParaRPr lang="en-US" sz="1900" kern="1200" dirty="0"/>
        </a:p>
      </dsp:txBody>
      <dsp:txXfrm>
        <a:off x="0" y="3894536"/>
        <a:ext cx="8208334" cy="1298178"/>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DF56A2-646C-4CD0-95A5-ECA193D657AF}">
      <dsp:nvSpPr>
        <dsp:cNvPr id="0" name=""/>
        <dsp:cNvSpPr/>
      </dsp:nvSpPr>
      <dsp:spPr>
        <a:xfrm>
          <a:off x="0" y="251415"/>
          <a:ext cx="8251190" cy="1444949"/>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ja-JP" altLang="en-US" sz="2400" b="1" u="none" kern="1200" dirty="0"/>
            <a:t>都道府県障害児福祉計画と市町村障害児福祉計画</a:t>
          </a:r>
          <a:endParaRPr lang="en-US" sz="2400" u="none" kern="1200" dirty="0"/>
        </a:p>
      </dsp:txBody>
      <dsp:txXfrm>
        <a:off x="70537" y="321952"/>
        <a:ext cx="8110116" cy="1303875"/>
      </dsp:txXfrm>
    </dsp:sp>
    <dsp:sp modelId="{010CF344-6791-45F3-ACBB-C2051E7CBD3E}">
      <dsp:nvSpPr>
        <dsp:cNvPr id="0" name=""/>
        <dsp:cNvSpPr/>
      </dsp:nvSpPr>
      <dsp:spPr>
        <a:xfrm>
          <a:off x="0" y="1883565"/>
          <a:ext cx="8251190" cy="1444949"/>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ja-JP" altLang="en-US" sz="2400" b="1" u="none" kern="1200" dirty="0"/>
            <a:t>児童期のセルフプランの現状</a:t>
          </a:r>
          <a:endParaRPr lang="en-US" altLang="ja-JP" sz="2400" b="1" u="none" kern="1200" dirty="0"/>
        </a:p>
        <a:p>
          <a:pPr lvl="0" algn="l" defTabSz="1066800">
            <a:lnSpc>
              <a:spcPct val="90000"/>
            </a:lnSpc>
            <a:spcBef>
              <a:spcPct val="0"/>
            </a:spcBef>
            <a:spcAft>
              <a:spcPct val="35000"/>
            </a:spcAft>
          </a:pPr>
          <a:r>
            <a:rPr lang="ja-JP" altLang="en-US" sz="2400" b="1" u="none" kern="1200" dirty="0"/>
            <a:t>児童期の支援計画として工夫している様式</a:t>
          </a:r>
          <a:endParaRPr lang="en-US" sz="2400" b="1" u="none" kern="1200" dirty="0"/>
        </a:p>
      </dsp:txBody>
      <dsp:txXfrm>
        <a:off x="70537" y="1954102"/>
        <a:ext cx="8110116" cy="1303875"/>
      </dsp:txXfrm>
    </dsp:sp>
    <dsp:sp modelId="{4C7EB180-5057-4445-A0ED-F9113FABD184}">
      <dsp:nvSpPr>
        <dsp:cNvPr id="0" name=""/>
        <dsp:cNvSpPr/>
      </dsp:nvSpPr>
      <dsp:spPr>
        <a:xfrm>
          <a:off x="0" y="3515715"/>
          <a:ext cx="8251190" cy="1444949"/>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ja-JP" altLang="en-US" sz="2400" b="1" u="none" kern="1200" dirty="0"/>
            <a:t>相談支援としての本来の目的を達していない児童期の相談支援</a:t>
          </a:r>
          <a:endParaRPr lang="en-US" sz="2400" u="none" kern="1200" dirty="0"/>
        </a:p>
      </dsp:txBody>
      <dsp:txXfrm>
        <a:off x="70537" y="3586252"/>
        <a:ext cx="8110116" cy="1303875"/>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3AAD05-68F4-4419-8DCC-794ABD77EC62}">
      <dsp:nvSpPr>
        <dsp:cNvPr id="0" name=""/>
        <dsp:cNvSpPr/>
      </dsp:nvSpPr>
      <dsp:spPr>
        <a:xfrm>
          <a:off x="0" y="95219"/>
          <a:ext cx="8182534" cy="1202540"/>
        </a:xfrm>
        <a:prstGeom prst="roundRect">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kumimoji="1" lang="ja-JP" altLang="en-US" sz="2300" kern="1200"/>
            <a:t>保護者の思いや専門家の意見が中心になりがち。</a:t>
          </a:r>
          <a:endParaRPr lang="ja-JP" altLang="en-US" sz="2300" kern="1200"/>
        </a:p>
      </dsp:txBody>
      <dsp:txXfrm>
        <a:off x="58703" y="153922"/>
        <a:ext cx="8065128" cy="1085134"/>
      </dsp:txXfrm>
    </dsp:sp>
    <dsp:sp modelId="{1B7CC3C2-5540-422E-854E-89E3A8554E81}">
      <dsp:nvSpPr>
        <dsp:cNvPr id="0" name=""/>
        <dsp:cNvSpPr/>
      </dsp:nvSpPr>
      <dsp:spPr>
        <a:xfrm>
          <a:off x="0" y="1364000"/>
          <a:ext cx="8182534" cy="1202540"/>
        </a:xfrm>
        <a:prstGeom prst="roundRect">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kumimoji="1" lang="ja-JP" altLang="en-US" sz="2300" kern="1200"/>
            <a:t>通所先が決まった段階で関わりが始まりがち。</a:t>
          </a:r>
          <a:endParaRPr lang="ja-JP" altLang="en-US" sz="2300" kern="1200"/>
        </a:p>
      </dsp:txBody>
      <dsp:txXfrm>
        <a:off x="58703" y="1422703"/>
        <a:ext cx="8065128" cy="1085134"/>
      </dsp:txXfrm>
    </dsp:sp>
    <dsp:sp modelId="{B336B0E5-BB3E-47EB-A1BC-DD3540D0B335}">
      <dsp:nvSpPr>
        <dsp:cNvPr id="0" name=""/>
        <dsp:cNvSpPr/>
      </dsp:nvSpPr>
      <dsp:spPr>
        <a:xfrm>
          <a:off x="0" y="2632781"/>
          <a:ext cx="8182534" cy="1202540"/>
        </a:xfrm>
        <a:prstGeom prst="roundRect">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kumimoji="1" lang="ja-JP" altLang="en-US" sz="2300" kern="1200" dirty="0"/>
            <a:t>初期の利用計画作成においては、「子どもの現状」が十分に把握できていないまま、結論を出してしまいがち。</a:t>
          </a:r>
          <a:endParaRPr lang="ja-JP" altLang="en-US" sz="2300" kern="1200" dirty="0"/>
        </a:p>
      </dsp:txBody>
      <dsp:txXfrm>
        <a:off x="58703" y="2691484"/>
        <a:ext cx="8065128" cy="1085134"/>
      </dsp:txXfrm>
    </dsp:sp>
    <dsp:sp modelId="{475481BB-950F-41A0-9874-A3FB08A57902}">
      <dsp:nvSpPr>
        <dsp:cNvPr id="0" name=""/>
        <dsp:cNvSpPr/>
      </dsp:nvSpPr>
      <dsp:spPr>
        <a:xfrm>
          <a:off x="0" y="3901561"/>
          <a:ext cx="8182534" cy="1202540"/>
        </a:xfrm>
        <a:prstGeom prst="roundRect">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kumimoji="1" lang="ja-JP" altLang="en-US" sz="2300" kern="1200"/>
            <a:t>療育を受ける、特別な支援を受けることがゴールとなりがち。</a:t>
          </a:r>
          <a:endParaRPr lang="ja-JP" altLang="en-US" sz="2300" kern="1200"/>
        </a:p>
      </dsp:txBody>
      <dsp:txXfrm>
        <a:off x="58703" y="3960264"/>
        <a:ext cx="8065128" cy="1085134"/>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B295BC-A770-4605-B219-00A570A310D7}">
      <dsp:nvSpPr>
        <dsp:cNvPr id="0" name=""/>
        <dsp:cNvSpPr/>
      </dsp:nvSpPr>
      <dsp:spPr>
        <a:xfrm>
          <a:off x="0" y="4665"/>
          <a:ext cx="8182534" cy="1547909"/>
        </a:xfrm>
        <a:prstGeom prst="roundRect">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kumimoji="1" lang="ja-JP" altLang="en-US" sz="2100" kern="1200" dirty="0"/>
            <a:t>利用できるところがあれば他の選択肢をわざわざ提案していくことを避けがち。または、支援者一人が知っているところを紹介しがち。</a:t>
          </a:r>
          <a:endParaRPr lang="ja-JP" altLang="en-US" sz="2100" kern="1200" dirty="0"/>
        </a:p>
      </dsp:txBody>
      <dsp:txXfrm>
        <a:off x="75563" y="80228"/>
        <a:ext cx="8031408" cy="1396783"/>
      </dsp:txXfrm>
    </dsp:sp>
    <dsp:sp modelId="{C729D3B2-96BF-4073-9EF4-A5B9D90CDC9B}">
      <dsp:nvSpPr>
        <dsp:cNvPr id="0" name=""/>
        <dsp:cNvSpPr/>
      </dsp:nvSpPr>
      <dsp:spPr>
        <a:xfrm>
          <a:off x="0" y="1613055"/>
          <a:ext cx="8182534" cy="1547909"/>
        </a:xfrm>
        <a:prstGeom prst="roundRect">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kumimoji="1" lang="ja-JP" altLang="en-US" sz="2100" kern="1200" dirty="0"/>
            <a:t>児童期における地域のインフォーマルな資源についての情報を得るための活動をあまりしていないこと。</a:t>
          </a:r>
          <a:endParaRPr lang="ja-JP" altLang="en-US" sz="2100" kern="1200" dirty="0"/>
        </a:p>
      </dsp:txBody>
      <dsp:txXfrm>
        <a:off x="75563" y="1688618"/>
        <a:ext cx="8031408" cy="1396783"/>
      </dsp:txXfrm>
    </dsp:sp>
    <dsp:sp modelId="{F30984FE-1E1D-4893-A09B-DF169AB89051}">
      <dsp:nvSpPr>
        <dsp:cNvPr id="0" name=""/>
        <dsp:cNvSpPr/>
      </dsp:nvSpPr>
      <dsp:spPr>
        <a:xfrm>
          <a:off x="0" y="3221445"/>
          <a:ext cx="8182534" cy="1547909"/>
        </a:xfrm>
        <a:prstGeom prst="roundRect">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kumimoji="1" lang="ja-JP" altLang="en-US" sz="2100" kern="1200"/>
            <a:t>子どもの意思決定支援が十分ではなく、「子どものニーズ」を明確に示せないままの利用計画になっている。</a:t>
          </a:r>
          <a:endParaRPr lang="ja-JP" altLang="en-US" sz="2100" kern="1200"/>
        </a:p>
      </dsp:txBody>
      <dsp:txXfrm>
        <a:off x="75563" y="3297008"/>
        <a:ext cx="8031408" cy="1396783"/>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723E21-9B85-4CFF-A095-ACE3BF22E89D}">
      <dsp:nvSpPr>
        <dsp:cNvPr id="0" name=""/>
        <dsp:cNvSpPr/>
      </dsp:nvSpPr>
      <dsp:spPr>
        <a:xfrm>
          <a:off x="0" y="1281"/>
          <a:ext cx="7886700" cy="1726999"/>
        </a:xfrm>
        <a:prstGeom prst="roundRect">
          <a:avLst/>
        </a:prstGeom>
        <a:solidFill>
          <a:srgbClr val="3C8284"/>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ja-JP" altLang="en-US" sz="2400" b="0" u="none" kern="1200" dirty="0"/>
            <a:t>児童発達支援管理責任者が取り組んでいくべき地域連携とは？</a:t>
          </a:r>
          <a:endParaRPr lang="en-US" sz="2400" b="0" u="none" kern="1200" dirty="0"/>
        </a:p>
      </dsp:txBody>
      <dsp:txXfrm>
        <a:off x="84305" y="85586"/>
        <a:ext cx="7718090" cy="1558389"/>
      </dsp:txXfrm>
    </dsp:sp>
    <dsp:sp modelId="{DBC15649-C488-458E-A72E-834975429D62}">
      <dsp:nvSpPr>
        <dsp:cNvPr id="0" name=""/>
        <dsp:cNvSpPr/>
      </dsp:nvSpPr>
      <dsp:spPr>
        <a:xfrm>
          <a:off x="0" y="1742540"/>
          <a:ext cx="7886700" cy="1726999"/>
        </a:xfrm>
        <a:prstGeom prst="roundRect">
          <a:avLst/>
        </a:prstGeom>
        <a:solidFill>
          <a:schemeClr val="accent6">
            <a:lumMod val="50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ja-JP" altLang="en-US" sz="2400" b="0" u="none" kern="1200" dirty="0"/>
            <a:t>各都道府県における児童発達支援管理責任者の（自立支援）協議会への参加状況とその活動内容についての現状把握。</a:t>
          </a:r>
          <a:endParaRPr lang="en-US" sz="2400" b="0" u="none" kern="1200" dirty="0"/>
        </a:p>
      </dsp:txBody>
      <dsp:txXfrm>
        <a:off x="84305" y="1826845"/>
        <a:ext cx="7718090" cy="1558389"/>
      </dsp:txXfrm>
    </dsp:sp>
    <dsp:sp modelId="{0222DE56-0C2C-45DE-84C1-BC65AFDBEF20}">
      <dsp:nvSpPr>
        <dsp:cNvPr id="0" name=""/>
        <dsp:cNvSpPr/>
      </dsp:nvSpPr>
      <dsp:spPr>
        <a:xfrm>
          <a:off x="0" y="3483799"/>
          <a:ext cx="7886700" cy="1726999"/>
        </a:xfrm>
        <a:prstGeom prst="roundRect">
          <a:avLst/>
        </a:prstGeom>
        <a:solidFill>
          <a:srgbClr val="3C8284"/>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ja-JP" altLang="en-US" sz="2400" b="0" u="none" kern="1200" dirty="0"/>
            <a:t>児童発達支援管理責任者の地域連携の現状に関する課題</a:t>
          </a:r>
          <a:endParaRPr lang="en-US" sz="1800" kern="1200" dirty="0"/>
        </a:p>
      </dsp:txBody>
      <dsp:txXfrm>
        <a:off x="84305" y="3568104"/>
        <a:ext cx="7718090" cy="1558389"/>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4F9324-1A97-476E-A135-D953C4B46569}">
      <dsp:nvSpPr>
        <dsp:cNvPr id="0" name=""/>
        <dsp:cNvSpPr/>
      </dsp:nvSpPr>
      <dsp:spPr>
        <a:xfrm>
          <a:off x="0" y="531"/>
          <a:ext cx="78867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E9D4BBB-2896-44C2-9A28-CD51FF56CB04}">
      <dsp:nvSpPr>
        <dsp:cNvPr id="0" name=""/>
        <dsp:cNvSpPr/>
      </dsp:nvSpPr>
      <dsp:spPr>
        <a:xfrm>
          <a:off x="0" y="531"/>
          <a:ext cx="78867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ja-JP" sz="1800" kern="1200"/>
            <a:t>全ての子どもが共に成長できるようにしていくこと</a:t>
          </a:r>
          <a:endParaRPr lang="en-US" sz="1800" kern="1200"/>
        </a:p>
      </dsp:txBody>
      <dsp:txXfrm>
        <a:off x="0" y="531"/>
        <a:ext cx="7886700" cy="870055"/>
      </dsp:txXfrm>
    </dsp:sp>
    <dsp:sp modelId="{087CA926-5EEF-4359-B356-FCCA4F231077}">
      <dsp:nvSpPr>
        <dsp:cNvPr id="0" name=""/>
        <dsp:cNvSpPr/>
      </dsp:nvSpPr>
      <dsp:spPr>
        <a:xfrm>
          <a:off x="0" y="870586"/>
          <a:ext cx="78867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647A154-8B31-4F3D-BC76-32C41D0524B9}">
      <dsp:nvSpPr>
        <dsp:cNvPr id="0" name=""/>
        <dsp:cNvSpPr/>
      </dsp:nvSpPr>
      <dsp:spPr>
        <a:xfrm>
          <a:off x="0" y="870586"/>
          <a:ext cx="78867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ja-JP" sz="1800" b="1" kern="1200" dirty="0"/>
            <a:t>同年代の子どもとの仲間作り</a:t>
          </a:r>
          <a:r>
            <a:rPr lang="ja-JP" sz="1800" kern="1200" dirty="0"/>
            <a:t>を図っていくこと</a:t>
          </a:r>
          <a:endParaRPr lang="en-US" sz="1800" kern="1200" dirty="0"/>
        </a:p>
      </dsp:txBody>
      <dsp:txXfrm>
        <a:off x="0" y="870586"/>
        <a:ext cx="7886700" cy="870055"/>
      </dsp:txXfrm>
    </dsp:sp>
    <dsp:sp modelId="{0F1F36AB-3D86-4B04-B99E-9D860BF0B673}">
      <dsp:nvSpPr>
        <dsp:cNvPr id="0" name=""/>
        <dsp:cNvSpPr/>
      </dsp:nvSpPr>
      <dsp:spPr>
        <a:xfrm>
          <a:off x="0" y="1740641"/>
          <a:ext cx="78867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5B083BC-C70B-4A7F-97F7-BB17453E1CB7}">
      <dsp:nvSpPr>
        <dsp:cNvPr id="0" name=""/>
        <dsp:cNvSpPr/>
      </dsp:nvSpPr>
      <dsp:spPr>
        <a:xfrm>
          <a:off x="0" y="1740641"/>
          <a:ext cx="78867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ja-JP" sz="1800" kern="1200"/>
            <a:t>子どもを育てる家族への支援を丁寧に行なうこと</a:t>
          </a:r>
          <a:endParaRPr lang="en-US" sz="1800" kern="1200"/>
        </a:p>
      </dsp:txBody>
      <dsp:txXfrm>
        <a:off x="0" y="1740641"/>
        <a:ext cx="7886700" cy="870055"/>
      </dsp:txXfrm>
    </dsp:sp>
    <dsp:sp modelId="{8BE5F474-8836-48B7-804A-80031140918D}">
      <dsp:nvSpPr>
        <dsp:cNvPr id="0" name=""/>
        <dsp:cNvSpPr/>
      </dsp:nvSpPr>
      <dsp:spPr>
        <a:xfrm>
          <a:off x="0" y="2610696"/>
          <a:ext cx="78867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70BE6E1-199F-45E5-9228-0AD5A5C83AD8}">
      <dsp:nvSpPr>
        <dsp:cNvPr id="0" name=""/>
        <dsp:cNvSpPr/>
      </dsp:nvSpPr>
      <dsp:spPr>
        <a:xfrm>
          <a:off x="0" y="2610696"/>
          <a:ext cx="78867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ja-JP" sz="1800" kern="1200"/>
            <a:t>子育て支援における育ちの場において、障害のある子どもの支援に協力できるような体制づくりを進めていくこと</a:t>
          </a:r>
          <a:endParaRPr lang="en-US" sz="1800" kern="1200"/>
        </a:p>
      </dsp:txBody>
      <dsp:txXfrm>
        <a:off x="0" y="2610696"/>
        <a:ext cx="7886700" cy="870055"/>
      </dsp:txXfrm>
    </dsp:sp>
    <dsp:sp modelId="{5CA777EF-5E95-4429-8BDA-615A98ED9F5C}">
      <dsp:nvSpPr>
        <dsp:cNvPr id="0" name=""/>
        <dsp:cNvSpPr/>
      </dsp:nvSpPr>
      <dsp:spPr>
        <a:xfrm>
          <a:off x="0" y="3480751"/>
          <a:ext cx="78867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5750DC8-6BEE-4DBB-8C9E-039C7844502B}">
      <dsp:nvSpPr>
        <dsp:cNvPr id="0" name=""/>
        <dsp:cNvSpPr/>
      </dsp:nvSpPr>
      <dsp:spPr>
        <a:xfrm>
          <a:off x="0" y="3480751"/>
          <a:ext cx="78867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ja-JP" sz="1800" kern="1200"/>
            <a:t>切れ目の無い一貫した支援を提供する体制の構築を図ること</a:t>
          </a:r>
          <a:endParaRPr lang="en-US" sz="1800" kern="1200"/>
        </a:p>
      </dsp:txBody>
      <dsp:txXfrm>
        <a:off x="0" y="3480751"/>
        <a:ext cx="7886700" cy="870055"/>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C4EB89-33E2-441B-9141-43B92D6FC04F}">
      <dsp:nvSpPr>
        <dsp:cNvPr id="0" name=""/>
        <dsp:cNvSpPr/>
      </dsp:nvSpPr>
      <dsp:spPr>
        <a:xfrm>
          <a:off x="0" y="542"/>
          <a:ext cx="8568761"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10CF978-92B0-41BB-B7C4-F1239F857324}">
      <dsp:nvSpPr>
        <dsp:cNvPr id="0" name=""/>
        <dsp:cNvSpPr/>
      </dsp:nvSpPr>
      <dsp:spPr>
        <a:xfrm>
          <a:off x="0" y="542"/>
          <a:ext cx="8568761" cy="10685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ja-JP" altLang="en-US" sz="1600" u="none" kern="1200" dirty="0">
              <a:solidFill>
                <a:schemeClr val="tx1"/>
              </a:solidFill>
            </a:rPr>
            <a:t>子どもが通う学校で行なわれている教育活動を踏まえ、</a:t>
          </a:r>
          <a:r>
            <a:rPr lang="ja-JP" altLang="en-US" sz="1600" b="1" kern="1200" dirty="0"/>
            <a:t>方針や役割分担等を共有</a:t>
          </a:r>
          <a:r>
            <a:rPr lang="ja-JP" altLang="en-US" sz="1600" kern="1200" dirty="0"/>
            <a:t>できるように</a:t>
          </a:r>
          <a:r>
            <a:rPr lang="ja-JP" altLang="en-US" sz="1600" b="1" kern="1200" dirty="0"/>
            <a:t>学校との連携</a:t>
          </a:r>
          <a:r>
            <a:rPr lang="ja-JP" altLang="en-US" sz="1600" kern="1200" dirty="0"/>
            <a:t>を図りながら支援を行なう。</a:t>
          </a:r>
          <a:endParaRPr lang="en-US" sz="1600" kern="1200" dirty="0"/>
        </a:p>
      </dsp:txBody>
      <dsp:txXfrm>
        <a:off x="0" y="542"/>
        <a:ext cx="8568761" cy="1068517"/>
      </dsp:txXfrm>
    </dsp:sp>
    <dsp:sp modelId="{C71AB2F1-5FC1-45C8-B207-C305779D85AA}">
      <dsp:nvSpPr>
        <dsp:cNvPr id="0" name=""/>
        <dsp:cNvSpPr/>
      </dsp:nvSpPr>
      <dsp:spPr>
        <a:xfrm>
          <a:off x="0" y="1069059"/>
          <a:ext cx="8568761" cy="0"/>
        </a:xfrm>
        <a:prstGeom prst="line">
          <a:avLst/>
        </a:prstGeom>
        <a:solidFill>
          <a:schemeClr val="accent2">
            <a:hueOff val="2122154"/>
            <a:satOff val="3600"/>
            <a:lumOff val="-131"/>
            <a:alphaOff val="0"/>
          </a:schemeClr>
        </a:solidFill>
        <a:ln w="12700" cap="flat" cmpd="sng" algn="ctr">
          <a:solidFill>
            <a:schemeClr val="accent2">
              <a:hueOff val="2122154"/>
              <a:satOff val="3600"/>
              <a:lumOff val="-13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9C0AC97-B4DA-41F3-B0A2-B06E7C0C6681}">
      <dsp:nvSpPr>
        <dsp:cNvPr id="0" name=""/>
        <dsp:cNvSpPr/>
      </dsp:nvSpPr>
      <dsp:spPr>
        <a:xfrm>
          <a:off x="0" y="1069059"/>
          <a:ext cx="8552033" cy="11138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kumimoji="1" lang="ja-JP" altLang="en-US" sz="1600" kern="1200" dirty="0"/>
            <a:t>日頃からできるだけ</a:t>
          </a:r>
          <a:r>
            <a:rPr kumimoji="1" lang="ja-JP" altLang="en-US" sz="1600" b="0" kern="1200" dirty="0"/>
            <a:t>自然に触れる機会</a:t>
          </a:r>
          <a:r>
            <a:rPr kumimoji="1" lang="ja-JP" altLang="en-US" sz="1600" kern="1200" dirty="0"/>
            <a:t>を設け、季節の変化に興味を持てるようにする。</a:t>
          </a:r>
          <a:endParaRPr lang="en-US" sz="1600" kern="1200" dirty="0"/>
        </a:p>
      </dsp:txBody>
      <dsp:txXfrm>
        <a:off x="0" y="1069059"/>
        <a:ext cx="8552033" cy="1113843"/>
      </dsp:txXfrm>
    </dsp:sp>
    <dsp:sp modelId="{B0F8BB19-B53A-4935-97EA-66554FB5AD13}">
      <dsp:nvSpPr>
        <dsp:cNvPr id="0" name=""/>
        <dsp:cNvSpPr/>
      </dsp:nvSpPr>
      <dsp:spPr>
        <a:xfrm>
          <a:off x="0" y="2182903"/>
          <a:ext cx="8568761" cy="0"/>
        </a:xfrm>
        <a:prstGeom prst="line">
          <a:avLst/>
        </a:prstGeom>
        <a:solidFill>
          <a:schemeClr val="accent2">
            <a:hueOff val="4244308"/>
            <a:satOff val="7200"/>
            <a:lumOff val="-261"/>
            <a:alphaOff val="0"/>
          </a:schemeClr>
        </a:solidFill>
        <a:ln w="12700" cap="flat" cmpd="sng" algn="ctr">
          <a:solidFill>
            <a:schemeClr val="accent2">
              <a:hueOff val="4244308"/>
              <a:satOff val="7200"/>
              <a:lumOff val="-26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00C4163-0242-4D26-9B33-538D1E7C9A06}">
      <dsp:nvSpPr>
        <dsp:cNvPr id="0" name=""/>
        <dsp:cNvSpPr/>
      </dsp:nvSpPr>
      <dsp:spPr>
        <a:xfrm>
          <a:off x="0" y="2182903"/>
          <a:ext cx="8568761" cy="10685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ja-JP" altLang="en-US" sz="1600" kern="1200" dirty="0"/>
            <a:t>子どもの社会経験の幅を広げていく。他の社会福祉事業や</a:t>
          </a:r>
          <a:r>
            <a:rPr lang="ja-JP" altLang="en-US" sz="1600" i="0" u="none" kern="1200" dirty="0">
              <a:solidFill>
                <a:schemeClr val="tx1"/>
              </a:solidFill>
            </a:rPr>
            <a:t>地域において放課後等に行なわれている</a:t>
          </a:r>
          <a:r>
            <a:rPr lang="ja-JP" altLang="en-US" sz="1600" b="1" i="0" u="none" kern="1200" dirty="0">
              <a:solidFill>
                <a:schemeClr val="tx1"/>
              </a:solidFill>
            </a:rPr>
            <a:t>多様な学習・体験・交流活動等との連携</a:t>
          </a:r>
          <a:r>
            <a:rPr lang="ja-JP" altLang="en-US" sz="1600" i="0" u="none" kern="1200" dirty="0">
              <a:solidFill>
                <a:schemeClr val="tx1"/>
              </a:solidFill>
            </a:rPr>
            <a:t>、</a:t>
          </a:r>
          <a:r>
            <a:rPr lang="ja-JP" altLang="en-US" sz="1600" kern="1200" dirty="0"/>
            <a:t>ボランティアの受け入れ等により、積極的に</a:t>
          </a:r>
          <a:r>
            <a:rPr lang="ja-JP" altLang="en-US" sz="1600" b="1" kern="1200" dirty="0"/>
            <a:t>地域との交流</a:t>
          </a:r>
          <a:r>
            <a:rPr lang="ja-JP" altLang="en-US" sz="1600" kern="1200" dirty="0"/>
            <a:t>を図っていく。</a:t>
          </a:r>
          <a:endParaRPr lang="en-US" sz="1600" kern="1200" dirty="0"/>
        </a:p>
      </dsp:txBody>
      <dsp:txXfrm>
        <a:off x="0" y="2182903"/>
        <a:ext cx="8568761" cy="1068517"/>
      </dsp:txXfrm>
    </dsp:sp>
    <dsp:sp modelId="{800CF99E-2533-4820-8CE7-C0636D4CB50F}">
      <dsp:nvSpPr>
        <dsp:cNvPr id="0" name=""/>
        <dsp:cNvSpPr/>
      </dsp:nvSpPr>
      <dsp:spPr>
        <a:xfrm>
          <a:off x="0" y="3251420"/>
          <a:ext cx="8568761" cy="0"/>
        </a:xfrm>
        <a:prstGeom prst="line">
          <a:avLst/>
        </a:prstGeom>
        <a:solidFill>
          <a:schemeClr val="accent2">
            <a:hueOff val="6366461"/>
            <a:satOff val="10800"/>
            <a:lumOff val="-392"/>
            <a:alphaOff val="0"/>
          </a:schemeClr>
        </a:solidFill>
        <a:ln w="12700" cap="flat" cmpd="sng" algn="ctr">
          <a:solidFill>
            <a:schemeClr val="accent2">
              <a:hueOff val="6366461"/>
              <a:satOff val="10800"/>
              <a:lumOff val="-39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20106EC-9039-4034-A316-1866F2E06D8E}">
      <dsp:nvSpPr>
        <dsp:cNvPr id="0" name=""/>
        <dsp:cNvSpPr/>
      </dsp:nvSpPr>
      <dsp:spPr>
        <a:xfrm>
          <a:off x="0" y="3251420"/>
          <a:ext cx="8568761" cy="10685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ja-JP" altLang="en-US" sz="1600" kern="1200" dirty="0"/>
            <a:t>子どもが望む遊びや</a:t>
          </a:r>
          <a:r>
            <a:rPr lang="ja-JP" altLang="en-US" sz="1600" u="none" kern="1200" dirty="0">
              <a:solidFill>
                <a:schemeClr val="tx1"/>
              </a:solidFill>
            </a:rPr>
            <a:t>自分自身をリラックスさせる</a:t>
          </a:r>
          <a:r>
            <a:rPr lang="ja-JP" altLang="en-US" sz="1600" kern="1200" dirty="0"/>
            <a:t>練習等の諸活動を自己選択して取り組む経験を積んでいくために、</a:t>
          </a:r>
          <a:r>
            <a:rPr lang="ja-JP" altLang="en-US" sz="1600" b="1" kern="1200" dirty="0"/>
            <a:t>多彩な活動プログラム</a:t>
          </a:r>
          <a:r>
            <a:rPr lang="ja-JP" altLang="en-US" sz="1600" kern="1200" dirty="0"/>
            <a:t>を用意し、ゆったりとした雰囲気の中で行えるように工夫する。</a:t>
          </a:r>
          <a:endParaRPr lang="en-US" sz="1600" kern="1200" dirty="0"/>
        </a:p>
      </dsp:txBody>
      <dsp:txXfrm>
        <a:off x="0" y="3251420"/>
        <a:ext cx="8568761" cy="1068517"/>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D00715-5B1C-4822-834D-B3B6FAA20874}">
      <dsp:nvSpPr>
        <dsp:cNvPr id="0" name=""/>
        <dsp:cNvSpPr/>
      </dsp:nvSpPr>
      <dsp:spPr>
        <a:xfrm>
          <a:off x="0" y="33358"/>
          <a:ext cx="8001003" cy="110455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ja-JP" altLang="en-US" sz="1800" kern="1200" dirty="0"/>
            <a:t>サービス（支援）提供を受ける側に立って考えると、相談支援専門員と児童発達支援管理責任者の役割は明確な方が良いでしょう。</a:t>
          </a:r>
        </a:p>
      </dsp:txBody>
      <dsp:txXfrm>
        <a:off x="53920" y="87278"/>
        <a:ext cx="7893163" cy="996713"/>
      </dsp:txXfrm>
    </dsp:sp>
    <dsp:sp modelId="{230E2206-B760-470C-834C-83B1C9CB3A8B}">
      <dsp:nvSpPr>
        <dsp:cNvPr id="0" name=""/>
        <dsp:cNvSpPr/>
      </dsp:nvSpPr>
      <dsp:spPr>
        <a:xfrm>
          <a:off x="0" y="1181111"/>
          <a:ext cx="8001003" cy="110455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ja-JP" sz="1500" kern="1200"/>
            <a:t>ケースによって役割は変わっても良いと柔軟に考え、例えば、</a:t>
          </a:r>
          <a:r>
            <a:rPr lang="ja-JP" sz="1500" b="1" u="sng" kern="1200"/>
            <a:t>相談支援専門員は子どもの</a:t>
          </a:r>
          <a:r>
            <a:rPr lang="en-US" sz="1500" b="1" u="sng" kern="1200"/>
            <a:t>1</a:t>
          </a:r>
          <a:r>
            <a:rPr lang="ja-JP" sz="1500" b="1" u="sng" kern="1200"/>
            <a:t>年先、数年先</a:t>
          </a:r>
          <a:r>
            <a:rPr lang="ja-JP" sz="1500" kern="1200"/>
            <a:t>をご家族と一緒に考え、</a:t>
          </a:r>
          <a:r>
            <a:rPr lang="ja-JP" sz="1500" b="1" u="sng" kern="1200"/>
            <a:t>児童発達支援管理責任者は現状の困り感とそのための調整</a:t>
          </a:r>
          <a:r>
            <a:rPr lang="ja-JP" sz="1500" kern="1200"/>
            <a:t>を考えていく役割と考えていくのも一考です。</a:t>
          </a:r>
        </a:p>
      </dsp:txBody>
      <dsp:txXfrm>
        <a:off x="53920" y="1235031"/>
        <a:ext cx="7893163" cy="996713"/>
      </dsp:txXfrm>
    </dsp:sp>
    <dsp:sp modelId="{A637272A-4D91-4E02-AB37-D33E7D759951}">
      <dsp:nvSpPr>
        <dsp:cNvPr id="0" name=""/>
        <dsp:cNvSpPr/>
      </dsp:nvSpPr>
      <dsp:spPr>
        <a:xfrm>
          <a:off x="0" y="2328864"/>
          <a:ext cx="8001003" cy="110455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ja-JP" altLang="en-US" sz="1500" kern="1200"/>
            <a:t>子どもの日々を見ているのは、児童発達支援管理責任者なのですから、家族の不安、本人の戸惑いなどをキャッチし、</a:t>
          </a:r>
          <a:r>
            <a:rPr lang="ja-JP" altLang="en-US" sz="1500" b="1" kern="1200"/>
            <a:t>児童発達支援管理責任者から関連機関への情報共有と、適切な支援、一貫性のある支援を求めていく</a:t>
          </a:r>
          <a:r>
            <a:rPr lang="ja-JP" altLang="en-US" sz="1500" kern="1200"/>
            <a:t>のは当然のことです。</a:t>
          </a:r>
        </a:p>
      </dsp:txBody>
      <dsp:txXfrm>
        <a:off x="53920" y="2382784"/>
        <a:ext cx="7893163" cy="996713"/>
      </dsp:txXfrm>
    </dsp:sp>
    <dsp:sp modelId="{1A6075C7-24A0-4E3D-9B94-C02E090EF656}">
      <dsp:nvSpPr>
        <dsp:cNvPr id="0" name=""/>
        <dsp:cNvSpPr/>
      </dsp:nvSpPr>
      <dsp:spPr>
        <a:xfrm>
          <a:off x="0" y="3476617"/>
          <a:ext cx="8001003" cy="1104553"/>
        </a:xfrm>
        <a:prstGeom prst="roundRect">
          <a:avLst/>
        </a:prstGeom>
        <a:solidFill>
          <a:schemeClr val="accent4">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ja-JP" altLang="en-US" sz="1800" kern="1200" dirty="0"/>
            <a:t>連携・調整していくのは相談支援専門員であることも、児童発達支援管理責任者であることもあります。</a:t>
          </a:r>
        </a:p>
      </dsp:txBody>
      <dsp:txXfrm>
        <a:off x="53920" y="3530537"/>
        <a:ext cx="7893163" cy="99671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5B2542-824D-4EC7-AAC1-FAC98660FF79}">
      <dsp:nvSpPr>
        <dsp:cNvPr id="0" name=""/>
        <dsp:cNvSpPr/>
      </dsp:nvSpPr>
      <dsp:spPr>
        <a:xfrm>
          <a:off x="0" y="660401"/>
          <a:ext cx="2632074" cy="1723698"/>
        </a:xfrm>
        <a:prstGeom prst="rect">
          <a:avLst/>
        </a:prstGeom>
        <a:solidFill>
          <a:srgbClr val="BC5610"/>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ja-JP" altLang="en-US" sz="1400" kern="1200" dirty="0"/>
            <a:t>相談支援の基本姿勢は、初任者研修で伝えているが、</a:t>
          </a:r>
          <a:r>
            <a:rPr lang="ja-JP" sz="1400" kern="1200" dirty="0"/>
            <a:t>児童期</a:t>
          </a:r>
          <a:r>
            <a:rPr lang="ja-JP" altLang="en-US" sz="1400" kern="1200" dirty="0"/>
            <a:t>における</a:t>
          </a:r>
          <a:r>
            <a:rPr lang="ja-JP" sz="1400" kern="1200" dirty="0"/>
            <a:t>相談支援</a:t>
          </a:r>
          <a:r>
            <a:rPr lang="ja-JP" altLang="en-US" sz="1400" kern="1200" dirty="0"/>
            <a:t>として特長と役割を</a:t>
          </a:r>
          <a:r>
            <a:rPr lang="ja-JP" sz="1400" kern="1200" dirty="0"/>
            <a:t>示して</a:t>
          </a:r>
          <a:r>
            <a:rPr lang="ja-JP" altLang="en-US" sz="1400" kern="1200" dirty="0"/>
            <a:t>いく。</a:t>
          </a:r>
          <a:endParaRPr lang="en-US" sz="1400" kern="1200" dirty="0"/>
        </a:p>
      </dsp:txBody>
      <dsp:txXfrm>
        <a:off x="0" y="660401"/>
        <a:ext cx="2632074" cy="1723698"/>
      </dsp:txXfrm>
    </dsp:sp>
    <dsp:sp modelId="{99447785-59D1-44A4-A17A-210985FEEDE1}">
      <dsp:nvSpPr>
        <dsp:cNvPr id="0" name=""/>
        <dsp:cNvSpPr/>
      </dsp:nvSpPr>
      <dsp:spPr>
        <a:xfrm>
          <a:off x="2895282" y="660401"/>
          <a:ext cx="2632074" cy="1723698"/>
        </a:xfrm>
        <a:prstGeom prst="rect">
          <a:avLst/>
        </a:prstGeom>
        <a:solidFill>
          <a:srgbClr val="AC4F26"/>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ja-JP" altLang="en-US" sz="1400" kern="1200" dirty="0"/>
            <a:t>都道府県の児童期の相談支援の現状について、最新の状況を振り返る。（本人ではなく、家族が提出しているセルフプランについて触れていくこと）</a:t>
          </a:r>
          <a:endParaRPr lang="en-US" sz="1400" kern="1200" dirty="0"/>
        </a:p>
      </dsp:txBody>
      <dsp:txXfrm>
        <a:off x="2895282" y="660401"/>
        <a:ext cx="2632074" cy="1723698"/>
      </dsp:txXfrm>
    </dsp:sp>
    <dsp:sp modelId="{3872E090-F881-45D3-A644-8093E1D19260}">
      <dsp:nvSpPr>
        <dsp:cNvPr id="0" name=""/>
        <dsp:cNvSpPr/>
      </dsp:nvSpPr>
      <dsp:spPr>
        <a:xfrm>
          <a:off x="5790565" y="660401"/>
          <a:ext cx="2632074" cy="1723698"/>
        </a:xfrm>
        <a:prstGeom prst="rect">
          <a:avLst/>
        </a:prstGeom>
        <a:solidFill>
          <a:srgbClr val="824436"/>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ja-JP" altLang="en-US" sz="1400" kern="1200" dirty="0"/>
            <a:t>児童発達支援管理責任者に役割の一つである「地域連携」について解説していく。</a:t>
          </a:r>
          <a:endParaRPr lang="en-US" sz="1400" kern="1200" dirty="0"/>
        </a:p>
      </dsp:txBody>
      <dsp:txXfrm>
        <a:off x="5790565" y="660401"/>
        <a:ext cx="2632074" cy="1723698"/>
      </dsp:txXfrm>
    </dsp:sp>
    <dsp:sp modelId="{F64843AB-5665-45B4-9FEE-B162490A9C3C}">
      <dsp:nvSpPr>
        <dsp:cNvPr id="0" name=""/>
        <dsp:cNvSpPr/>
      </dsp:nvSpPr>
      <dsp:spPr>
        <a:xfrm>
          <a:off x="1260079" y="2647307"/>
          <a:ext cx="2632074" cy="1802771"/>
        </a:xfrm>
        <a:prstGeom prst="rect">
          <a:avLst/>
        </a:prstGeom>
        <a:solidFill>
          <a:srgbClr val="91635D"/>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ja-JP" sz="1400" kern="1200" dirty="0"/>
            <a:t>その上で、児童発達管理責任者</a:t>
          </a:r>
          <a:r>
            <a:rPr lang="ja-JP" altLang="en-US" sz="1400" kern="1200" dirty="0"/>
            <a:t>と相談支援専門員が</a:t>
          </a:r>
          <a:r>
            <a:rPr lang="ja-JP" sz="1400" kern="1200" dirty="0"/>
            <a:t>相談支援体制の中でどのように役割を果たしていくべきなのか</a:t>
          </a:r>
          <a:r>
            <a:rPr lang="ja-JP" altLang="en-US" sz="1400" kern="1200" dirty="0"/>
            <a:t>について</a:t>
          </a:r>
          <a:r>
            <a:rPr lang="ja-JP" sz="1400" kern="1200" dirty="0"/>
            <a:t>を伝えていく。</a:t>
          </a:r>
          <a:endParaRPr lang="en-US" sz="1400" kern="1200" dirty="0"/>
        </a:p>
      </dsp:txBody>
      <dsp:txXfrm>
        <a:off x="1260079" y="2647307"/>
        <a:ext cx="2632074" cy="1802771"/>
      </dsp:txXfrm>
    </dsp:sp>
    <dsp:sp modelId="{43889913-C73D-432E-9048-16B90F1B793B}">
      <dsp:nvSpPr>
        <dsp:cNvPr id="0" name=""/>
        <dsp:cNvSpPr/>
      </dsp:nvSpPr>
      <dsp:spPr>
        <a:xfrm>
          <a:off x="4155362" y="2647307"/>
          <a:ext cx="3007198" cy="1802771"/>
        </a:xfrm>
        <a:prstGeom prst="rect">
          <a:avLst/>
        </a:prstGeom>
        <a:solidFill>
          <a:srgbClr val="77675B"/>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ja-JP" altLang="en-US" sz="1400" kern="1200" dirty="0"/>
            <a:t>児童期における支援会議のあり方について、子どものの状態、家族の思いを考慮しつつ、児童発達支援管理責任者と相談支援専門員が、臨機応変にその都度役割を検討していくことを示す。</a:t>
          </a:r>
          <a:endParaRPr lang="en-US" sz="1400" kern="1200" dirty="0"/>
        </a:p>
      </dsp:txBody>
      <dsp:txXfrm>
        <a:off x="4155362" y="2647307"/>
        <a:ext cx="3007198" cy="1802771"/>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05D7D1-6855-4E73-B480-CED926565BFA}">
      <dsp:nvSpPr>
        <dsp:cNvPr id="0" name=""/>
        <dsp:cNvSpPr/>
      </dsp:nvSpPr>
      <dsp:spPr>
        <a:xfrm>
          <a:off x="0" y="507005"/>
          <a:ext cx="8474149" cy="92664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kumimoji="1" lang="ja-JP" altLang="en-US" sz="1800" b="1" i="0" kern="1200" dirty="0"/>
            <a:t>発達支援の観点から</a:t>
          </a:r>
          <a:r>
            <a:rPr kumimoji="1" lang="ja-JP" altLang="en-US" sz="1800" b="0" i="0" kern="1200" dirty="0"/>
            <a:t>～関係機関との連携と相談援助により、子どもの評価を共有し、支援の質の充実に努めていく。</a:t>
          </a:r>
          <a:endParaRPr lang="ja-JP" altLang="en-US" sz="1800" kern="1200" dirty="0"/>
        </a:p>
      </dsp:txBody>
      <dsp:txXfrm>
        <a:off x="45235" y="552240"/>
        <a:ext cx="8383679" cy="836170"/>
      </dsp:txXfrm>
    </dsp:sp>
    <dsp:sp modelId="{1EEEEB40-291B-4D74-92A5-E00FD3A1FD98}">
      <dsp:nvSpPr>
        <dsp:cNvPr id="0" name=""/>
        <dsp:cNvSpPr/>
      </dsp:nvSpPr>
      <dsp:spPr>
        <a:xfrm>
          <a:off x="0" y="1485485"/>
          <a:ext cx="8474149" cy="92664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kumimoji="1" lang="ja-JP" altLang="en-US" sz="1800" b="1" i="0" kern="1200" dirty="0"/>
            <a:t>移行支援の観点</a:t>
          </a:r>
          <a:r>
            <a:rPr kumimoji="1" lang="ja-JP" altLang="en-US" sz="1800" b="1" kern="1200" dirty="0"/>
            <a:t>から</a:t>
          </a:r>
          <a:r>
            <a:rPr kumimoji="1" lang="ja-JP" altLang="en-US" sz="1800" kern="1200" dirty="0"/>
            <a:t>～それまでの支援内容と今後の支援の方向性が、保育所や学校等に適切に移行され、引き継いでいく。</a:t>
          </a:r>
          <a:endParaRPr lang="ja-JP" altLang="en-US" sz="1800" kern="1200" dirty="0"/>
        </a:p>
      </dsp:txBody>
      <dsp:txXfrm>
        <a:off x="45235" y="1530720"/>
        <a:ext cx="8383679" cy="836170"/>
      </dsp:txXfrm>
    </dsp:sp>
    <dsp:sp modelId="{FB4F586E-7FD3-4036-9583-4A46F44FBAA2}">
      <dsp:nvSpPr>
        <dsp:cNvPr id="0" name=""/>
        <dsp:cNvSpPr/>
      </dsp:nvSpPr>
      <dsp:spPr>
        <a:xfrm>
          <a:off x="0" y="2463965"/>
          <a:ext cx="8474149" cy="92664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kumimoji="1" lang="ja-JP" altLang="en-US" sz="1800" b="1" i="0" kern="1200" dirty="0"/>
            <a:t>家族支援の観点から</a:t>
          </a:r>
          <a:r>
            <a:rPr kumimoji="1" lang="ja-JP" altLang="en-US" sz="1800" b="0" i="0" kern="1200" dirty="0"/>
            <a:t>～</a:t>
          </a:r>
          <a:r>
            <a:rPr kumimoji="1" lang="ja-JP" altLang="en-US" sz="1800" i="0" kern="1200" dirty="0"/>
            <a:t>子育てにおける保護者の思いを尊重し、保護者に寄り添いながら、必要に応じて関係機関と連携し、個別に相談の機会を重ねていく。</a:t>
          </a:r>
          <a:endParaRPr lang="ja-JP" altLang="en-US" sz="1800" kern="1200" dirty="0"/>
        </a:p>
      </dsp:txBody>
      <dsp:txXfrm>
        <a:off x="45235" y="2509200"/>
        <a:ext cx="8383679" cy="836170"/>
      </dsp:txXfrm>
    </dsp:sp>
    <dsp:sp modelId="{98534662-4474-47DF-B281-76A003C20999}">
      <dsp:nvSpPr>
        <dsp:cNvPr id="0" name=""/>
        <dsp:cNvSpPr/>
      </dsp:nvSpPr>
      <dsp:spPr>
        <a:xfrm>
          <a:off x="0" y="3442445"/>
          <a:ext cx="8474149" cy="92664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kumimoji="1" lang="ja-JP" altLang="en-US" sz="1800" b="1" i="0" kern="1200" dirty="0"/>
            <a:t>地域支援の観点から</a:t>
          </a:r>
          <a:r>
            <a:rPr kumimoji="1" lang="ja-JP" altLang="en-US" sz="1800" b="0" i="0" kern="1200" dirty="0"/>
            <a:t>～障害のある子どもの健全な発達のために、地域社会とふれあう機会を作っていく。</a:t>
          </a:r>
          <a:endParaRPr lang="ja-JP" altLang="en-US" sz="1800" kern="1200" dirty="0"/>
        </a:p>
      </dsp:txBody>
      <dsp:txXfrm>
        <a:off x="45235" y="3487680"/>
        <a:ext cx="8383679" cy="836170"/>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89F2ED-E8DB-4EB4-AEE5-7C2A1D33E482}">
      <dsp:nvSpPr>
        <dsp:cNvPr id="0" name=""/>
        <dsp:cNvSpPr/>
      </dsp:nvSpPr>
      <dsp:spPr>
        <a:xfrm>
          <a:off x="0" y="17345"/>
          <a:ext cx="8712968" cy="993403"/>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kumimoji="1" lang="ja-JP" altLang="en-US" sz="1900" b="1" kern="1200"/>
            <a:t>ケースを見立てるということに役割の区別はありません。</a:t>
          </a:r>
          <a:endParaRPr lang="ja-JP" altLang="en-US" sz="1900" b="1" kern="1200"/>
        </a:p>
      </dsp:txBody>
      <dsp:txXfrm>
        <a:off x="48494" y="65839"/>
        <a:ext cx="8615980" cy="896415"/>
      </dsp:txXfrm>
    </dsp:sp>
    <dsp:sp modelId="{FC4AB6CB-577F-4C0B-A8D1-28FBBCFD127E}">
      <dsp:nvSpPr>
        <dsp:cNvPr id="0" name=""/>
        <dsp:cNvSpPr/>
      </dsp:nvSpPr>
      <dsp:spPr>
        <a:xfrm>
          <a:off x="0" y="1065468"/>
          <a:ext cx="8712968" cy="993403"/>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kumimoji="1" lang="ja-JP" altLang="en-US" sz="1900" b="1" kern="1200"/>
            <a:t>一緒に情報を共有し、一緒にアセスメントしていくことになります。</a:t>
          </a:r>
          <a:endParaRPr lang="ja-JP" altLang="en-US" sz="1900" b="1" kern="1200"/>
        </a:p>
      </dsp:txBody>
      <dsp:txXfrm>
        <a:off x="48494" y="1113962"/>
        <a:ext cx="8615980" cy="896415"/>
      </dsp:txXfrm>
    </dsp:sp>
    <dsp:sp modelId="{73A7E143-1596-4F07-9A9C-223721E8EAAD}">
      <dsp:nvSpPr>
        <dsp:cNvPr id="0" name=""/>
        <dsp:cNvSpPr/>
      </dsp:nvSpPr>
      <dsp:spPr>
        <a:xfrm>
          <a:off x="0" y="2113591"/>
          <a:ext cx="8712968" cy="993403"/>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kumimoji="1" lang="ja-JP" altLang="en-US" sz="1900" b="1" kern="1200"/>
            <a:t>そして、一緒に「総合的な援助の方針」を考えていくことになります。</a:t>
          </a:r>
          <a:endParaRPr lang="ja-JP" altLang="en-US" sz="1900" b="1" kern="1200"/>
        </a:p>
      </dsp:txBody>
      <dsp:txXfrm>
        <a:off x="48494" y="2162085"/>
        <a:ext cx="8615980" cy="896415"/>
      </dsp:txXfrm>
    </dsp:sp>
    <dsp:sp modelId="{23E916AF-8E7D-499C-AC4F-A251C3D68E27}">
      <dsp:nvSpPr>
        <dsp:cNvPr id="0" name=""/>
        <dsp:cNvSpPr/>
      </dsp:nvSpPr>
      <dsp:spPr>
        <a:xfrm>
          <a:off x="0" y="3161714"/>
          <a:ext cx="8712968" cy="993403"/>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kumimoji="1" lang="ja-JP" altLang="en-US" sz="1900" b="1" kern="1200"/>
            <a:t>ケースを大まかに捉えることができないと、家族のニーズや支援者の主観に、ご本人が振り回されることになります。</a:t>
          </a:r>
          <a:endParaRPr lang="ja-JP" altLang="en-US" sz="1900" b="1" kern="1200"/>
        </a:p>
      </dsp:txBody>
      <dsp:txXfrm>
        <a:off x="48494" y="3210208"/>
        <a:ext cx="8615980" cy="896415"/>
      </dsp:txXfrm>
    </dsp:sp>
    <dsp:sp modelId="{ACCA9A2A-9F97-485B-B758-05F22EDAB1E0}">
      <dsp:nvSpPr>
        <dsp:cNvPr id="0" name=""/>
        <dsp:cNvSpPr/>
      </dsp:nvSpPr>
      <dsp:spPr>
        <a:xfrm>
          <a:off x="0" y="4209837"/>
          <a:ext cx="8712968" cy="993403"/>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kumimoji="1" lang="ja-JP" altLang="en-US" sz="1900" b="1" kern="1200" dirty="0"/>
            <a:t>ご家族や周囲の意見や訴え一つ一つに振り回され、支援のベクトルが見失われていることが少なくありませんので、注意しましょう。</a:t>
          </a:r>
          <a:endParaRPr lang="ja-JP" altLang="en-US" sz="1900" b="1" kern="1200" dirty="0"/>
        </a:p>
      </dsp:txBody>
      <dsp:txXfrm>
        <a:off x="48494" y="4258331"/>
        <a:ext cx="8615980" cy="896415"/>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F3E1A0-BFDF-4F60-9FE2-3158A0E86641}">
      <dsp:nvSpPr>
        <dsp:cNvPr id="0" name=""/>
        <dsp:cNvSpPr/>
      </dsp:nvSpPr>
      <dsp:spPr>
        <a:xfrm>
          <a:off x="0" y="417187"/>
          <a:ext cx="8846289" cy="428220"/>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kumimoji="1" lang="ja-JP" altLang="en-US" sz="1400" b="1" kern="1200" dirty="0"/>
            <a:t>どんな子ども？</a:t>
          </a:r>
          <a:endParaRPr lang="ja-JP" altLang="en-US" sz="1400" kern="1200" dirty="0"/>
        </a:p>
      </dsp:txBody>
      <dsp:txXfrm>
        <a:off x="20904" y="438091"/>
        <a:ext cx="8804481" cy="386412"/>
      </dsp:txXfrm>
    </dsp:sp>
    <dsp:sp modelId="{0E5F5B0E-43BF-4E5C-91A5-D5BEC325CC1B}">
      <dsp:nvSpPr>
        <dsp:cNvPr id="0" name=""/>
        <dsp:cNvSpPr/>
      </dsp:nvSpPr>
      <dsp:spPr>
        <a:xfrm>
          <a:off x="0" y="902733"/>
          <a:ext cx="8846289" cy="428220"/>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kumimoji="1" lang="ja-JP" altLang="en-US" sz="1400" b="1" kern="1200" dirty="0"/>
            <a:t>どんなところを大切にしたい？</a:t>
          </a:r>
          <a:endParaRPr lang="ja-JP" altLang="en-US" sz="1400" kern="1200" dirty="0"/>
        </a:p>
      </dsp:txBody>
      <dsp:txXfrm>
        <a:off x="20904" y="923637"/>
        <a:ext cx="8804481" cy="386412"/>
      </dsp:txXfrm>
    </dsp:sp>
    <dsp:sp modelId="{56D36F0B-B993-4C47-B7BD-C0E152AF33A3}">
      <dsp:nvSpPr>
        <dsp:cNvPr id="0" name=""/>
        <dsp:cNvSpPr/>
      </dsp:nvSpPr>
      <dsp:spPr>
        <a:xfrm>
          <a:off x="0" y="1365513"/>
          <a:ext cx="8846289" cy="428220"/>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kumimoji="1" lang="ja-JP" altLang="en-US" sz="1400" b="1" kern="1200" dirty="0"/>
            <a:t>どんなところがよく伸びていきそうか？</a:t>
          </a:r>
          <a:endParaRPr lang="ja-JP" altLang="en-US" sz="1400" kern="1200" dirty="0"/>
        </a:p>
      </dsp:txBody>
      <dsp:txXfrm>
        <a:off x="20904" y="1386417"/>
        <a:ext cx="8804481" cy="386412"/>
      </dsp:txXfrm>
    </dsp:sp>
    <dsp:sp modelId="{3987B4CC-6EBC-48C1-B815-A9D140EBED4A}">
      <dsp:nvSpPr>
        <dsp:cNvPr id="0" name=""/>
        <dsp:cNvSpPr/>
      </dsp:nvSpPr>
      <dsp:spPr>
        <a:xfrm>
          <a:off x="0" y="1828293"/>
          <a:ext cx="8846289" cy="428220"/>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kumimoji="1" lang="ja-JP" altLang="en-US" sz="1200" b="1" kern="1200" dirty="0"/>
            <a:t>その子どもがいることにより、周囲の人で助かっている人、喜んでいる人、活かされている人、学んでいる人はいるか？</a:t>
          </a:r>
          <a:endParaRPr lang="ja-JP" altLang="en-US" sz="1200" kern="1200" dirty="0"/>
        </a:p>
      </dsp:txBody>
      <dsp:txXfrm>
        <a:off x="20904" y="1849197"/>
        <a:ext cx="8804481" cy="386412"/>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B5EEAD-04F0-4B19-ABEF-DBAFFE885AE0}">
      <dsp:nvSpPr>
        <dsp:cNvPr id="0" name=""/>
        <dsp:cNvSpPr/>
      </dsp:nvSpPr>
      <dsp:spPr>
        <a:xfrm>
          <a:off x="0" y="23423"/>
          <a:ext cx="8846289" cy="425880"/>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kumimoji="1" lang="ja-JP" altLang="en-US" sz="1400" b="1" kern="1200" dirty="0"/>
            <a:t>どんなお母さん？お母さんがよく頑張っているところは？</a:t>
          </a:r>
          <a:endParaRPr lang="ja-JP" altLang="en-US" sz="1400" kern="1200" dirty="0"/>
        </a:p>
      </dsp:txBody>
      <dsp:txXfrm>
        <a:off x="20790" y="44213"/>
        <a:ext cx="8804709" cy="384300"/>
      </dsp:txXfrm>
    </dsp:sp>
    <dsp:sp modelId="{87ACDF7C-CD34-49FE-BF32-20A7ECC7A02F}">
      <dsp:nvSpPr>
        <dsp:cNvPr id="0" name=""/>
        <dsp:cNvSpPr/>
      </dsp:nvSpPr>
      <dsp:spPr>
        <a:xfrm>
          <a:off x="0" y="489623"/>
          <a:ext cx="8846289" cy="425880"/>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kumimoji="1" lang="ja-JP" altLang="en-US" sz="1400" b="1" kern="1200" dirty="0"/>
            <a:t>我が子のどんなところを認めている？</a:t>
          </a:r>
          <a:endParaRPr lang="ja-JP" altLang="en-US" sz="1400" kern="1200" dirty="0"/>
        </a:p>
      </dsp:txBody>
      <dsp:txXfrm>
        <a:off x="20790" y="510413"/>
        <a:ext cx="8804709" cy="384300"/>
      </dsp:txXfrm>
    </dsp:sp>
    <dsp:sp modelId="{1E92C42C-AA40-4AF8-A610-2A59D343A538}">
      <dsp:nvSpPr>
        <dsp:cNvPr id="0" name=""/>
        <dsp:cNvSpPr/>
      </dsp:nvSpPr>
      <dsp:spPr>
        <a:xfrm>
          <a:off x="0" y="955824"/>
          <a:ext cx="8846289" cy="425880"/>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ja-JP" altLang="en-US" sz="1400" b="1" kern="1200" dirty="0"/>
            <a:t>父親や祖父母の思いは？兄弟姉妹に関しての悩みは？</a:t>
          </a:r>
        </a:p>
      </dsp:txBody>
      <dsp:txXfrm>
        <a:off x="20790" y="976614"/>
        <a:ext cx="8804709" cy="384300"/>
      </dsp:txXfrm>
    </dsp:sp>
    <dsp:sp modelId="{7E83D9DB-2C33-4A72-974C-AC4EBD54C59F}">
      <dsp:nvSpPr>
        <dsp:cNvPr id="0" name=""/>
        <dsp:cNvSpPr/>
      </dsp:nvSpPr>
      <dsp:spPr>
        <a:xfrm>
          <a:off x="0" y="1422024"/>
          <a:ext cx="8846289" cy="425880"/>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kumimoji="1" lang="ja-JP" altLang="en-US" sz="1400" b="1" kern="1200" dirty="0"/>
            <a:t>お母さんが悩んでいることの中心は何？</a:t>
          </a:r>
          <a:endParaRPr lang="ja-JP" altLang="en-US" sz="1400" kern="1200" dirty="0"/>
        </a:p>
      </dsp:txBody>
      <dsp:txXfrm>
        <a:off x="20790" y="1442814"/>
        <a:ext cx="8804709" cy="384300"/>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994CCF-4886-4BCD-BBF6-3A1A7E8822DB}">
      <dsp:nvSpPr>
        <dsp:cNvPr id="0" name=""/>
        <dsp:cNvSpPr/>
      </dsp:nvSpPr>
      <dsp:spPr>
        <a:xfrm>
          <a:off x="0" y="62649"/>
          <a:ext cx="7886700" cy="4226040"/>
        </a:xfrm>
        <a:prstGeom prst="roundRect">
          <a:avLst/>
        </a:prstGeom>
        <a:solidFill>
          <a:schemeClr val="accent3">
            <a:shade val="5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kumimoji="1" lang="ja-JP" altLang="en-US" sz="2100" b="1" kern="1200" dirty="0"/>
            <a:t>初期</a:t>
          </a:r>
          <a:r>
            <a:rPr kumimoji="1" lang="ja-JP" altLang="en-US" sz="2100" kern="1200" dirty="0"/>
            <a:t>の利用計画作成～個別支援計画作成においては、利用計画案作成</a:t>
          </a:r>
          <a:r>
            <a:rPr kumimoji="1" lang="ja-JP" altLang="en-US" sz="2100" b="1" kern="1200" dirty="0"/>
            <a:t>前後</a:t>
          </a:r>
          <a:r>
            <a:rPr kumimoji="1" lang="ja-JP" altLang="en-US" sz="2100" kern="1200" dirty="0"/>
            <a:t>にサービス担当者会議（関係機関との連絡会議）を丁寧に実施し、</a:t>
          </a:r>
          <a:r>
            <a:rPr kumimoji="1" lang="ja-JP" altLang="en-US" sz="2100" b="1" kern="1200" dirty="0"/>
            <a:t>支援チーム全体が了解</a:t>
          </a:r>
          <a:r>
            <a:rPr kumimoji="1" lang="ja-JP" altLang="en-US" sz="2100" kern="1200" dirty="0"/>
            <a:t>した上で、正式な利用計画を作成していく流れを踏んだあとに、子どもが利用する各サービス･支援提供事業所は、個別支援計画案を作成し、個別支援会議を実施し、保護者はもちろん、各関係機関ともその内容を共有した上で、正式な個別支援計画を作成していくといったプロセスを踏んでいくことが、基本的な流れです。</a:t>
          </a:r>
          <a:endParaRPr lang="ja-JP" altLang="en-US" sz="2100" kern="1200" dirty="0"/>
        </a:p>
      </dsp:txBody>
      <dsp:txXfrm>
        <a:off x="206298" y="268947"/>
        <a:ext cx="7474104" cy="3813444"/>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7A46DE-C35B-41D8-A208-BBFF45FB5099}">
      <dsp:nvSpPr>
        <dsp:cNvPr id="0" name=""/>
        <dsp:cNvSpPr/>
      </dsp:nvSpPr>
      <dsp:spPr>
        <a:xfrm>
          <a:off x="0" y="268005"/>
          <a:ext cx="7886700" cy="4351346"/>
        </a:xfrm>
        <a:prstGeom prst="roundRect">
          <a:avLst/>
        </a:prstGeom>
        <a:solidFill>
          <a:schemeClr val="accent3">
            <a:shade val="5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kumimoji="1" lang="ja-JP" altLang="en-US" sz="1900" b="1" kern="1200"/>
            <a:t>モニタリング以降</a:t>
          </a:r>
          <a:r>
            <a:rPr kumimoji="1" lang="ja-JP" altLang="en-US" sz="1900" kern="1200"/>
            <a:t>については、利用計画におけるモニタリングと、個別支援計画の中間評価の時期を一致させていくことは、合理的かつ有効な連携の方法となりますが、児童期における支援は、</a:t>
          </a:r>
          <a:r>
            <a:rPr kumimoji="1" lang="ja-JP" altLang="en-US" sz="1900" b="1" kern="1200"/>
            <a:t>子どもの成長･変化は著しく、移行期も多い</a:t>
          </a:r>
          <a:r>
            <a:rPr kumimoji="1" lang="ja-JP" altLang="en-US" sz="1900" kern="1200"/>
            <a:t>ので、あまり基本となるプロセスに縛られることなく、臨機応変に「支援会議」をセットしていくことが大切です。いずれにしても、相談支援専門員、児童発達支援管理責任者が、それぞれ積極的に外部機関関係者の参加を、必要に応じて求めながら、会議を継続していくことが、成人期の支援に結びつきますし、</a:t>
          </a:r>
          <a:r>
            <a:rPr kumimoji="1" lang="ja-JP" altLang="en-US" sz="1900" u="sng" kern="1200"/>
            <a:t>会議が行なわれないほど、子どもにとって将来につながる適切な支援は実施できていない</a:t>
          </a:r>
          <a:r>
            <a:rPr kumimoji="1" lang="ja-JP" altLang="en-US" sz="1900" kern="1200"/>
            <a:t>と考えていくべきでしょう。</a:t>
          </a:r>
          <a:endParaRPr lang="ja-JP" altLang="en-US" sz="1900" kern="1200"/>
        </a:p>
      </dsp:txBody>
      <dsp:txXfrm>
        <a:off x="212415" y="480420"/>
        <a:ext cx="7461870" cy="3926516"/>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8BEB9A-94C2-4471-B898-3C5F39C9D9B6}">
      <dsp:nvSpPr>
        <dsp:cNvPr id="0" name=""/>
        <dsp:cNvSpPr/>
      </dsp:nvSpPr>
      <dsp:spPr>
        <a:xfrm>
          <a:off x="0" y="6686"/>
          <a:ext cx="7886700" cy="1081080"/>
        </a:xfrm>
        <a:prstGeom prst="roundRect">
          <a:avLst/>
        </a:prstGeom>
        <a:solidFill>
          <a:srgbClr val="7030A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kumimoji="1" lang="ja-JP" altLang="en-US" sz="2100" kern="1200"/>
            <a:t>二つの計画は、少なくともそれを受け取る家族にとっては、別物では困ります。</a:t>
          </a:r>
          <a:endParaRPr lang="ja-JP" altLang="en-US" sz="2100" kern="1200"/>
        </a:p>
      </dsp:txBody>
      <dsp:txXfrm>
        <a:off x="52774" y="59460"/>
        <a:ext cx="7781152" cy="975532"/>
      </dsp:txXfrm>
    </dsp:sp>
    <dsp:sp modelId="{6042B53F-AE9B-4900-95CF-8D1366EFC34E}">
      <dsp:nvSpPr>
        <dsp:cNvPr id="0" name=""/>
        <dsp:cNvSpPr/>
      </dsp:nvSpPr>
      <dsp:spPr>
        <a:xfrm>
          <a:off x="0" y="1148246"/>
          <a:ext cx="7886700" cy="1081080"/>
        </a:xfrm>
        <a:prstGeom prst="roundRect">
          <a:avLst/>
        </a:prstGeom>
        <a:solidFill>
          <a:srgbClr val="451377"/>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kumimoji="1" lang="ja-JP" altLang="en-US" sz="2100" kern="1200" dirty="0"/>
            <a:t>二つでセットであり、全部を読んで、子どものことが「また少し愛おしくなった！」と感じていただきたいものです。</a:t>
          </a:r>
          <a:endParaRPr lang="ja-JP" altLang="en-US" sz="2100" kern="1200" dirty="0"/>
        </a:p>
      </dsp:txBody>
      <dsp:txXfrm>
        <a:off x="52774" y="1201020"/>
        <a:ext cx="7781152" cy="97553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8708C0-5961-4ABD-AEC8-B5AFE86DAF47}">
      <dsp:nvSpPr>
        <dsp:cNvPr id="0" name=""/>
        <dsp:cNvSpPr/>
      </dsp:nvSpPr>
      <dsp:spPr>
        <a:xfrm>
          <a:off x="0" y="2145"/>
          <a:ext cx="8178799"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A8B7F79B-316D-45F9-BEA9-C2B1AA83BFC7}">
      <dsp:nvSpPr>
        <dsp:cNvPr id="0" name=""/>
        <dsp:cNvSpPr/>
      </dsp:nvSpPr>
      <dsp:spPr>
        <a:xfrm>
          <a:off x="0" y="2145"/>
          <a:ext cx="8178799" cy="7316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kumimoji="1" lang="en-US" sz="1800" b="1" kern="1200" dirty="0"/>
            <a:t>1</a:t>
          </a:r>
          <a:r>
            <a:rPr kumimoji="1" lang="ja-JP" sz="1800" b="1" kern="1200" dirty="0"/>
            <a:t>．児童期における相談支援が目指すもの</a:t>
          </a:r>
          <a:endParaRPr lang="en-US" sz="1800" kern="1200" dirty="0"/>
        </a:p>
      </dsp:txBody>
      <dsp:txXfrm>
        <a:off x="0" y="2145"/>
        <a:ext cx="8178799" cy="731615"/>
      </dsp:txXfrm>
    </dsp:sp>
    <dsp:sp modelId="{443BCA19-2D29-4BA0-9965-F7FA7F60D53A}">
      <dsp:nvSpPr>
        <dsp:cNvPr id="0" name=""/>
        <dsp:cNvSpPr/>
      </dsp:nvSpPr>
      <dsp:spPr>
        <a:xfrm>
          <a:off x="0" y="733760"/>
          <a:ext cx="8178799" cy="0"/>
        </a:xfrm>
        <a:prstGeom prst="line">
          <a:avLst/>
        </a:prstGeom>
        <a:gradFill rotWithShape="0">
          <a:gsLst>
            <a:gs pos="0">
              <a:schemeClr val="accent2">
                <a:hueOff val="1273292"/>
                <a:satOff val="2160"/>
                <a:lumOff val="-78"/>
                <a:alphaOff val="0"/>
                <a:satMod val="103000"/>
                <a:lumMod val="102000"/>
                <a:tint val="94000"/>
              </a:schemeClr>
            </a:gs>
            <a:gs pos="50000">
              <a:schemeClr val="accent2">
                <a:hueOff val="1273292"/>
                <a:satOff val="2160"/>
                <a:lumOff val="-78"/>
                <a:alphaOff val="0"/>
                <a:satMod val="110000"/>
                <a:lumMod val="100000"/>
                <a:shade val="100000"/>
              </a:schemeClr>
            </a:gs>
            <a:gs pos="100000">
              <a:schemeClr val="accent2">
                <a:hueOff val="1273292"/>
                <a:satOff val="2160"/>
                <a:lumOff val="-78"/>
                <a:alphaOff val="0"/>
                <a:lumMod val="99000"/>
                <a:satMod val="120000"/>
                <a:shade val="78000"/>
              </a:schemeClr>
            </a:gs>
          </a:gsLst>
          <a:lin ang="5400000" scaled="0"/>
        </a:gradFill>
        <a:ln w="6350" cap="flat" cmpd="sng" algn="ctr">
          <a:solidFill>
            <a:schemeClr val="accent2">
              <a:hueOff val="1273292"/>
              <a:satOff val="2160"/>
              <a:lumOff val="-78"/>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39E50AD6-257F-4D3C-A171-B1B104614141}">
      <dsp:nvSpPr>
        <dsp:cNvPr id="0" name=""/>
        <dsp:cNvSpPr/>
      </dsp:nvSpPr>
      <dsp:spPr>
        <a:xfrm>
          <a:off x="0" y="733760"/>
          <a:ext cx="8178799" cy="7316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kumimoji="1" lang="en-US" sz="1800" b="1" kern="1200" dirty="0"/>
            <a:t>2</a:t>
          </a:r>
          <a:r>
            <a:rPr kumimoji="1" lang="ja-JP" sz="1800" b="1" kern="1200" dirty="0"/>
            <a:t>．児童期における相談支援の現状</a:t>
          </a:r>
          <a:endParaRPr lang="en-US" sz="1800" kern="1200" dirty="0"/>
        </a:p>
      </dsp:txBody>
      <dsp:txXfrm>
        <a:off x="0" y="733760"/>
        <a:ext cx="8178799" cy="731615"/>
      </dsp:txXfrm>
    </dsp:sp>
    <dsp:sp modelId="{870EC072-800C-467B-9A59-AC15AAAA2ACC}">
      <dsp:nvSpPr>
        <dsp:cNvPr id="0" name=""/>
        <dsp:cNvSpPr/>
      </dsp:nvSpPr>
      <dsp:spPr>
        <a:xfrm>
          <a:off x="0" y="1465375"/>
          <a:ext cx="8178799" cy="0"/>
        </a:xfrm>
        <a:prstGeom prst="line">
          <a:avLst/>
        </a:prstGeom>
        <a:gradFill rotWithShape="0">
          <a:gsLst>
            <a:gs pos="0">
              <a:schemeClr val="accent2">
                <a:hueOff val="2546585"/>
                <a:satOff val="4320"/>
                <a:lumOff val="-157"/>
                <a:alphaOff val="0"/>
                <a:satMod val="103000"/>
                <a:lumMod val="102000"/>
                <a:tint val="94000"/>
              </a:schemeClr>
            </a:gs>
            <a:gs pos="50000">
              <a:schemeClr val="accent2">
                <a:hueOff val="2546585"/>
                <a:satOff val="4320"/>
                <a:lumOff val="-157"/>
                <a:alphaOff val="0"/>
                <a:satMod val="110000"/>
                <a:lumMod val="100000"/>
                <a:shade val="100000"/>
              </a:schemeClr>
            </a:gs>
            <a:gs pos="100000">
              <a:schemeClr val="accent2">
                <a:hueOff val="2546585"/>
                <a:satOff val="4320"/>
                <a:lumOff val="-157"/>
                <a:alphaOff val="0"/>
                <a:lumMod val="99000"/>
                <a:satMod val="120000"/>
                <a:shade val="78000"/>
              </a:schemeClr>
            </a:gs>
          </a:gsLst>
          <a:lin ang="5400000" scaled="0"/>
        </a:gradFill>
        <a:ln w="6350" cap="flat" cmpd="sng" algn="ctr">
          <a:solidFill>
            <a:schemeClr val="accent2">
              <a:hueOff val="2546585"/>
              <a:satOff val="4320"/>
              <a:lumOff val="-157"/>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09CFFD37-8283-4DF4-9EA1-BC44A327463C}">
      <dsp:nvSpPr>
        <dsp:cNvPr id="0" name=""/>
        <dsp:cNvSpPr/>
      </dsp:nvSpPr>
      <dsp:spPr>
        <a:xfrm>
          <a:off x="0" y="1465375"/>
          <a:ext cx="8178799" cy="7316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kumimoji="1" lang="en-US" sz="1800" b="1" kern="1200" dirty="0"/>
            <a:t>3</a:t>
          </a:r>
          <a:r>
            <a:rPr kumimoji="1" lang="ja-JP" sz="1800" b="1" kern="1200" dirty="0"/>
            <a:t>．児童発達支援管理責任者の</a:t>
          </a:r>
          <a:r>
            <a:rPr kumimoji="1" lang="ja-JP" altLang="en-US" sz="1800" b="1" kern="1200" dirty="0"/>
            <a:t>地域連携の</a:t>
          </a:r>
          <a:r>
            <a:rPr kumimoji="1" lang="ja-JP" sz="1800" b="1" kern="1200" dirty="0"/>
            <a:t>現状</a:t>
          </a:r>
          <a:endParaRPr lang="en-US" sz="1800" kern="1200" dirty="0"/>
        </a:p>
      </dsp:txBody>
      <dsp:txXfrm>
        <a:off x="0" y="1465375"/>
        <a:ext cx="8178799" cy="731615"/>
      </dsp:txXfrm>
    </dsp:sp>
    <dsp:sp modelId="{CFDC9DE1-4608-4CF6-B37D-B76E8DEBAA84}">
      <dsp:nvSpPr>
        <dsp:cNvPr id="0" name=""/>
        <dsp:cNvSpPr/>
      </dsp:nvSpPr>
      <dsp:spPr>
        <a:xfrm>
          <a:off x="0" y="2196990"/>
          <a:ext cx="8178799" cy="0"/>
        </a:xfrm>
        <a:prstGeom prst="line">
          <a:avLst/>
        </a:prstGeom>
        <a:gradFill rotWithShape="0">
          <a:gsLst>
            <a:gs pos="0">
              <a:schemeClr val="accent2">
                <a:hueOff val="3819877"/>
                <a:satOff val="6480"/>
                <a:lumOff val="-235"/>
                <a:alphaOff val="0"/>
                <a:satMod val="103000"/>
                <a:lumMod val="102000"/>
                <a:tint val="94000"/>
              </a:schemeClr>
            </a:gs>
            <a:gs pos="50000">
              <a:schemeClr val="accent2">
                <a:hueOff val="3819877"/>
                <a:satOff val="6480"/>
                <a:lumOff val="-235"/>
                <a:alphaOff val="0"/>
                <a:satMod val="110000"/>
                <a:lumMod val="100000"/>
                <a:shade val="100000"/>
              </a:schemeClr>
            </a:gs>
            <a:gs pos="100000">
              <a:schemeClr val="accent2">
                <a:hueOff val="3819877"/>
                <a:satOff val="6480"/>
                <a:lumOff val="-235"/>
                <a:alphaOff val="0"/>
                <a:lumMod val="99000"/>
                <a:satMod val="120000"/>
                <a:shade val="78000"/>
              </a:schemeClr>
            </a:gs>
          </a:gsLst>
          <a:lin ang="5400000" scaled="0"/>
        </a:gradFill>
        <a:ln w="6350" cap="flat" cmpd="sng" algn="ctr">
          <a:solidFill>
            <a:schemeClr val="accent2">
              <a:hueOff val="3819877"/>
              <a:satOff val="6480"/>
              <a:lumOff val="-235"/>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CE31665A-A79C-4809-811F-3134085542FE}">
      <dsp:nvSpPr>
        <dsp:cNvPr id="0" name=""/>
        <dsp:cNvSpPr/>
      </dsp:nvSpPr>
      <dsp:spPr>
        <a:xfrm>
          <a:off x="0" y="2196990"/>
          <a:ext cx="8178799" cy="7316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kumimoji="1" lang="en-US" sz="1800" b="1" kern="1200" dirty="0"/>
            <a:t>4</a:t>
          </a:r>
          <a:r>
            <a:rPr kumimoji="1" lang="ja-JP" sz="1800" b="1" kern="1200" dirty="0"/>
            <a:t>．</a:t>
          </a:r>
          <a:r>
            <a:rPr kumimoji="1" lang="ja-JP" altLang="en-US" sz="1800" b="1" kern="1200" dirty="0"/>
            <a:t>児童期における相談支援専門員と</a:t>
          </a:r>
          <a:r>
            <a:rPr kumimoji="1" lang="ja-JP" sz="1800" b="1" kern="1200" dirty="0"/>
            <a:t>児童発達支援管理責任者</a:t>
          </a:r>
          <a:r>
            <a:rPr kumimoji="1" lang="ja-JP" altLang="en-US" sz="1800" b="1" kern="1200" dirty="0"/>
            <a:t>の連携のあり方</a:t>
          </a:r>
          <a:endParaRPr lang="en-US" sz="1800" kern="1200" dirty="0"/>
        </a:p>
      </dsp:txBody>
      <dsp:txXfrm>
        <a:off x="0" y="2196990"/>
        <a:ext cx="8178799" cy="731615"/>
      </dsp:txXfrm>
    </dsp:sp>
    <dsp:sp modelId="{2440A87B-BDD6-4AA8-8404-7E3A527B2CAA}">
      <dsp:nvSpPr>
        <dsp:cNvPr id="0" name=""/>
        <dsp:cNvSpPr/>
      </dsp:nvSpPr>
      <dsp:spPr>
        <a:xfrm>
          <a:off x="0" y="2928606"/>
          <a:ext cx="8178799" cy="0"/>
        </a:xfrm>
        <a:prstGeom prst="line">
          <a:avLst/>
        </a:prstGeom>
        <a:gradFill rotWithShape="0">
          <a:gsLst>
            <a:gs pos="0">
              <a:schemeClr val="accent2">
                <a:hueOff val="5093169"/>
                <a:satOff val="8640"/>
                <a:lumOff val="-314"/>
                <a:alphaOff val="0"/>
                <a:satMod val="103000"/>
                <a:lumMod val="102000"/>
                <a:tint val="94000"/>
              </a:schemeClr>
            </a:gs>
            <a:gs pos="50000">
              <a:schemeClr val="accent2">
                <a:hueOff val="5093169"/>
                <a:satOff val="8640"/>
                <a:lumOff val="-314"/>
                <a:alphaOff val="0"/>
                <a:satMod val="110000"/>
                <a:lumMod val="100000"/>
                <a:shade val="100000"/>
              </a:schemeClr>
            </a:gs>
            <a:gs pos="100000">
              <a:schemeClr val="accent2">
                <a:hueOff val="5093169"/>
                <a:satOff val="8640"/>
                <a:lumOff val="-314"/>
                <a:alphaOff val="0"/>
                <a:lumMod val="99000"/>
                <a:satMod val="120000"/>
                <a:shade val="78000"/>
              </a:schemeClr>
            </a:gs>
          </a:gsLst>
          <a:lin ang="5400000" scaled="0"/>
        </a:gradFill>
        <a:ln w="6350" cap="flat" cmpd="sng" algn="ctr">
          <a:solidFill>
            <a:schemeClr val="accent2">
              <a:hueOff val="5093169"/>
              <a:satOff val="8640"/>
              <a:lumOff val="-314"/>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0CAA1102-C8EC-438A-A868-305A585A615B}">
      <dsp:nvSpPr>
        <dsp:cNvPr id="0" name=""/>
        <dsp:cNvSpPr/>
      </dsp:nvSpPr>
      <dsp:spPr>
        <a:xfrm>
          <a:off x="0" y="2928606"/>
          <a:ext cx="8178799" cy="7316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kumimoji="1" lang="en-US" sz="1800" b="1" kern="1200" dirty="0"/>
            <a:t>5</a:t>
          </a:r>
          <a:r>
            <a:rPr kumimoji="1" lang="ja-JP" sz="1800" b="1" kern="1200" dirty="0"/>
            <a:t>．相談支援専門員と児童発達支援管理責任者</a:t>
          </a:r>
          <a:r>
            <a:rPr kumimoji="1" lang="ja-JP" altLang="en-US" sz="1800" b="1" kern="1200" dirty="0"/>
            <a:t>が実施する支援会議のあり方</a:t>
          </a:r>
          <a:endParaRPr lang="en-US" sz="1800" kern="1200" dirty="0"/>
        </a:p>
      </dsp:txBody>
      <dsp:txXfrm>
        <a:off x="0" y="2928606"/>
        <a:ext cx="8178799" cy="731615"/>
      </dsp:txXfrm>
    </dsp:sp>
    <dsp:sp modelId="{6CF9A0B1-62C4-4F3A-BBBD-5D4E96033FFD}">
      <dsp:nvSpPr>
        <dsp:cNvPr id="0" name=""/>
        <dsp:cNvSpPr/>
      </dsp:nvSpPr>
      <dsp:spPr>
        <a:xfrm>
          <a:off x="0" y="3660221"/>
          <a:ext cx="8178799" cy="0"/>
        </a:xfrm>
        <a:prstGeom prst="line">
          <a:avLst/>
        </a:prstGeom>
        <a:gradFill rotWithShape="0">
          <a:gsLst>
            <a:gs pos="0">
              <a:schemeClr val="accent2">
                <a:hueOff val="6366461"/>
                <a:satOff val="10800"/>
                <a:lumOff val="-392"/>
                <a:alphaOff val="0"/>
                <a:satMod val="103000"/>
                <a:lumMod val="102000"/>
                <a:tint val="94000"/>
              </a:schemeClr>
            </a:gs>
            <a:gs pos="50000">
              <a:schemeClr val="accent2">
                <a:hueOff val="6366461"/>
                <a:satOff val="10800"/>
                <a:lumOff val="-392"/>
                <a:alphaOff val="0"/>
                <a:satMod val="110000"/>
                <a:lumMod val="100000"/>
                <a:shade val="100000"/>
              </a:schemeClr>
            </a:gs>
            <a:gs pos="100000">
              <a:schemeClr val="accent2">
                <a:hueOff val="6366461"/>
                <a:satOff val="10800"/>
                <a:lumOff val="-392"/>
                <a:alphaOff val="0"/>
                <a:lumMod val="99000"/>
                <a:satMod val="120000"/>
                <a:shade val="78000"/>
              </a:schemeClr>
            </a:gs>
          </a:gsLst>
          <a:lin ang="5400000" scaled="0"/>
        </a:gradFill>
        <a:ln w="6350" cap="flat" cmpd="sng" algn="ctr">
          <a:solidFill>
            <a:schemeClr val="accent2">
              <a:hueOff val="6366461"/>
              <a:satOff val="10800"/>
              <a:lumOff val="-392"/>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D66FDDB7-74B9-49C4-B875-88BFF43DA77E}">
      <dsp:nvSpPr>
        <dsp:cNvPr id="0" name=""/>
        <dsp:cNvSpPr/>
      </dsp:nvSpPr>
      <dsp:spPr>
        <a:xfrm>
          <a:off x="0" y="3660221"/>
          <a:ext cx="8178799" cy="7316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kumimoji="1" lang="en-US" sz="1800" b="1" kern="1200" dirty="0"/>
            <a:t>6</a:t>
          </a:r>
          <a:r>
            <a:rPr kumimoji="1" lang="ja-JP" sz="1800" b="1" kern="1200" dirty="0"/>
            <a:t>．まとめ～相談支援専門員と児童発達支援管理責任者との関係について</a:t>
          </a:r>
          <a:endParaRPr lang="en-US" sz="1800" kern="1200" dirty="0"/>
        </a:p>
      </dsp:txBody>
      <dsp:txXfrm>
        <a:off x="0" y="3660221"/>
        <a:ext cx="8178799" cy="73161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F1DCDA-F868-40E0-89A0-7BA948C4C5C1}">
      <dsp:nvSpPr>
        <dsp:cNvPr id="0" name=""/>
        <dsp:cNvSpPr/>
      </dsp:nvSpPr>
      <dsp:spPr>
        <a:xfrm>
          <a:off x="570569" y="0"/>
          <a:ext cx="6466456" cy="1541721"/>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A383D3D-7035-4CE4-AEB3-11662CC1A786}">
      <dsp:nvSpPr>
        <dsp:cNvPr id="0" name=""/>
        <dsp:cNvSpPr/>
      </dsp:nvSpPr>
      <dsp:spPr>
        <a:xfrm>
          <a:off x="5711" y="462516"/>
          <a:ext cx="3701320" cy="61668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kumimoji="1" lang="ja-JP" altLang="en-US" sz="1800" kern="1200"/>
            <a:t>生活ニーズの把握</a:t>
          </a:r>
          <a:endParaRPr lang="ja-JP" altLang="en-US" sz="1800" kern="1200"/>
        </a:p>
      </dsp:txBody>
      <dsp:txXfrm>
        <a:off x="35815" y="492620"/>
        <a:ext cx="3641112" cy="556480"/>
      </dsp:txXfrm>
    </dsp:sp>
    <dsp:sp modelId="{7E202309-0E8B-409B-A034-7947B5CCECE6}">
      <dsp:nvSpPr>
        <dsp:cNvPr id="0" name=""/>
        <dsp:cNvSpPr/>
      </dsp:nvSpPr>
      <dsp:spPr>
        <a:xfrm>
          <a:off x="3900564" y="462516"/>
          <a:ext cx="3701320" cy="61668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kumimoji="1" lang="ja-JP" altLang="en-US" sz="1800" kern="1200"/>
            <a:t>適切な社会資源と結びつけていく</a:t>
          </a:r>
          <a:endParaRPr lang="ja-JP" altLang="en-US" sz="1800" kern="1200"/>
        </a:p>
      </dsp:txBody>
      <dsp:txXfrm>
        <a:off x="3930668" y="492620"/>
        <a:ext cx="3641112" cy="55648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6F8DFD-B0DC-4297-80AD-FDCEA87E4A60}">
      <dsp:nvSpPr>
        <dsp:cNvPr id="0" name=""/>
        <dsp:cNvSpPr/>
      </dsp:nvSpPr>
      <dsp:spPr>
        <a:xfrm>
          <a:off x="616148" y="2203"/>
          <a:ext cx="2079500" cy="124770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ja-JP" altLang="en-US" sz="1600" b="1" kern="1200" dirty="0"/>
            <a:t>個別性を重視した</a:t>
          </a:r>
          <a:endParaRPr lang="en-US" altLang="ja-JP" sz="1600" b="1" kern="1200" dirty="0"/>
        </a:p>
        <a:p>
          <a:pPr lvl="0" algn="ctr" defTabSz="711200">
            <a:lnSpc>
              <a:spcPct val="90000"/>
            </a:lnSpc>
            <a:spcBef>
              <a:spcPct val="0"/>
            </a:spcBef>
            <a:spcAft>
              <a:spcPct val="35000"/>
            </a:spcAft>
          </a:pPr>
          <a:r>
            <a:rPr lang="ja-JP" altLang="en-US" sz="1600" b="1" kern="1200" dirty="0"/>
            <a:t>援助</a:t>
          </a:r>
        </a:p>
      </dsp:txBody>
      <dsp:txXfrm>
        <a:off x="616148" y="2203"/>
        <a:ext cx="2079500" cy="1247700"/>
      </dsp:txXfrm>
    </dsp:sp>
    <dsp:sp modelId="{509BE931-9898-4A6D-BF65-7C7FA06E7626}">
      <dsp:nvSpPr>
        <dsp:cNvPr id="0" name=""/>
        <dsp:cNvSpPr/>
      </dsp:nvSpPr>
      <dsp:spPr>
        <a:xfrm>
          <a:off x="2903599" y="2203"/>
          <a:ext cx="2079500" cy="124770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ja-JP" altLang="en-US" sz="1600" b="1" kern="1200" dirty="0"/>
            <a:t>利用者のニーズが</a:t>
          </a:r>
          <a:endParaRPr lang="en-US" altLang="ja-JP" sz="1600" b="1" kern="1200" dirty="0"/>
        </a:p>
        <a:p>
          <a:pPr lvl="0" algn="ctr" defTabSz="711200">
            <a:lnSpc>
              <a:spcPct val="90000"/>
            </a:lnSpc>
            <a:spcBef>
              <a:spcPct val="0"/>
            </a:spcBef>
            <a:spcAft>
              <a:spcPct val="35000"/>
            </a:spcAft>
          </a:pPr>
          <a:r>
            <a:rPr lang="ja-JP" altLang="en-US" sz="1600" b="1" kern="1200" dirty="0"/>
            <a:t>中心</a:t>
          </a:r>
        </a:p>
      </dsp:txBody>
      <dsp:txXfrm>
        <a:off x="2903599" y="2203"/>
        <a:ext cx="2079500" cy="1247700"/>
      </dsp:txXfrm>
    </dsp:sp>
    <dsp:sp modelId="{7AD509EC-4F47-4C46-BBDF-199BA498A43A}">
      <dsp:nvSpPr>
        <dsp:cNvPr id="0" name=""/>
        <dsp:cNvSpPr/>
      </dsp:nvSpPr>
      <dsp:spPr>
        <a:xfrm>
          <a:off x="5191050" y="2203"/>
          <a:ext cx="2079500" cy="124770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ja-JP" altLang="en-US" sz="1600" b="1" kern="1200"/>
            <a:t>生活の質の重視</a:t>
          </a:r>
        </a:p>
      </dsp:txBody>
      <dsp:txXfrm>
        <a:off x="5191050" y="2203"/>
        <a:ext cx="2079500" cy="1247700"/>
      </dsp:txXfrm>
    </dsp:sp>
    <dsp:sp modelId="{11748F96-EA0B-40D3-98D0-A9434E865477}">
      <dsp:nvSpPr>
        <dsp:cNvPr id="0" name=""/>
        <dsp:cNvSpPr/>
      </dsp:nvSpPr>
      <dsp:spPr>
        <a:xfrm>
          <a:off x="616148" y="1457854"/>
          <a:ext cx="2079500" cy="124770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ja-JP" altLang="en-US" sz="1600" b="1" u="sng" kern="1200" dirty="0"/>
            <a:t>利用者自身が問題の解決に取り組んでいく力をつけていく</a:t>
          </a:r>
        </a:p>
      </dsp:txBody>
      <dsp:txXfrm>
        <a:off x="616148" y="1457854"/>
        <a:ext cx="2079500" cy="1247700"/>
      </dsp:txXfrm>
    </dsp:sp>
    <dsp:sp modelId="{CE0E1E7F-88CE-43DE-B249-5E4246AD3C9F}">
      <dsp:nvSpPr>
        <dsp:cNvPr id="0" name=""/>
        <dsp:cNvSpPr/>
      </dsp:nvSpPr>
      <dsp:spPr>
        <a:xfrm>
          <a:off x="2903599" y="1457854"/>
          <a:ext cx="2079500" cy="124770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ja-JP" altLang="en-US" sz="1600" b="1" u="sng" kern="1200" dirty="0"/>
            <a:t>意思決定を中心にした誰かに支配されない生活</a:t>
          </a:r>
        </a:p>
      </dsp:txBody>
      <dsp:txXfrm>
        <a:off x="2903599" y="1457854"/>
        <a:ext cx="2079500" cy="1247700"/>
      </dsp:txXfrm>
    </dsp:sp>
    <dsp:sp modelId="{935DFB2D-261F-47BC-A546-29B049528E29}">
      <dsp:nvSpPr>
        <dsp:cNvPr id="0" name=""/>
        <dsp:cNvSpPr/>
      </dsp:nvSpPr>
      <dsp:spPr>
        <a:xfrm>
          <a:off x="5191050" y="1457854"/>
          <a:ext cx="2079500" cy="124770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ja-JP" altLang="en-US" sz="1600" b="1" kern="1200"/>
            <a:t>利用者の権利擁護</a:t>
          </a:r>
        </a:p>
      </dsp:txBody>
      <dsp:txXfrm>
        <a:off x="5191050" y="1457854"/>
        <a:ext cx="2079500" cy="12477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A9AFE9-3F38-4198-88D3-15E512697676}">
      <dsp:nvSpPr>
        <dsp:cNvPr id="0" name=""/>
        <dsp:cNvSpPr/>
      </dsp:nvSpPr>
      <dsp:spPr>
        <a:xfrm>
          <a:off x="0" y="0"/>
          <a:ext cx="1100469" cy="232853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ja-JP" altLang="en-US" sz="1600" b="1" kern="1200" dirty="0"/>
            <a:t>失敗</a:t>
          </a:r>
          <a:endParaRPr lang="en-US" altLang="ja-JP" sz="1600" b="1" kern="1200" dirty="0"/>
        </a:p>
        <a:p>
          <a:pPr lvl="0" algn="ctr" defTabSz="711200">
            <a:lnSpc>
              <a:spcPct val="90000"/>
            </a:lnSpc>
            <a:spcBef>
              <a:spcPct val="0"/>
            </a:spcBef>
            <a:spcAft>
              <a:spcPct val="35000"/>
            </a:spcAft>
          </a:pPr>
          <a:r>
            <a:rPr lang="ja-JP" altLang="en-US" sz="1600" b="1" kern="1200" dirty="0"/>
            <a:t>思いがけないこと</a:t>
          </a:r>
          <a:endParaRPr lang="en-US" altLang="ja-JP" sz="1600" b="1" kern="1200" dirty="0"/>
        </a:p>
        <a:p>
          <a:pPr lvl="0" algn="ctr" defTabSz="711200">
            <a:lnSpc>
              <a:spcPct val="90000"/>
            </a:lnSpc>
            <a:spcBef>
              <a:spcPct val="0"/>
            </a:spcBef>
            <a:spcAft>
              <a:spcPct val="35000"/>
            </a:spcAft>
          </a:pPr>
          <a:r>
            <a:rPr lang="ja-JP" altLang="en-US" sz="1600" b="1" kern="1200" dirty="0"/>
            <a:t>躓き</a:t>
          </a:r>
          <a:endParaRPr lang="ja-JP" sz="1600" b="1" kern="1200" dirty="0"/>
        </a:p>
      </dsp:txBody>
      <dsp:txXfrm>
        <a:off x="32232" y="32232"/>
        <a:ext cx="1036005" cy="2264066"/>
      </dsp:txXfrm>
    </dsp:sp>
    <dsp:sp modelId="{3104A572-D353-4E91-85DB-CA759F327596}">
      <dsp:nvSpPr>
        <dsp:cNvPr id="0" name=""/>
        <dsp:cNvSpPr/>
      </dsp:nvSpPr>
      <dsp:spPr>
        <a:xfrm>
          <a:off x="1210516" y="1027806"/>
          <a:ext cx="233299" cy="27291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kumimoji="1" lang="ja-JP" altLang="en-US" sz="1100" kern="1200"/>
        </a:p>
      </dsp:txBody>
      <dsp:txXfrm>
        <a:off x="1210516" y="1082389"/>
        <a:ext cx="163309" cy="163750"/>
      </dsp:txXfrm>
    </dsp:sp>
    <dsp:sp modelId="{3EC0A75C-5385-4E33-8BF2-DE772884670B}">
      <dsp:nvSpPr>
        <dsp:cNvPr id="0" name=""/>
        <dsp:cNvSpPr/>
      </dsp:nvSpPr>
      <dsp:spPr>
        <a:xfrm>
          <a:off x="1540657" y="13755"/>
          <a:ext cx="1100469" cy="230101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kumimoji="1" lang="ja-JP" sz="1600" b="1" kern="1200" dirty="0"/>
            <a:t>悲しみ</a:t>
          </a:r>
          <a:endParaRPr kumimoji="1" lang="en-US" altLang="ja-JP" sz="1600" b="1" kern="1200" dirty="0"/>
        </a:p>
        <a:p>
          <a:pPr lvl="0" algn="ctr" defTabSz="711200">
            <a:lnSpc>
              <a:spcPct val="90000"/>
            </a:lnSpc>
            <a:spcBef>
              <a:spcPct val="0"/>
            </a:spcBef>
            <a:spcAft>
              <a:spcPct val="35000"/>
            </a:spcAft>
          </a:pPr>
          <a:r>
            <a:rPr kumimoji="1" lang="ja-JP" sz="1600" b="1" kern="1200" dirty="0"/>
            <a:t>不安</a:t>
          </a:r>
          <a:endParaRPr kumimoji="1" lang="en-US" altLang="ja-JP" sz="1600" b="1" kern="1200" dirty="0"/>
        </a:p>
        <a:p>
          <a:pPr lvl="0" algn="ctr" defTabSz="711200">
            <a:lnSpc>
              <a:spcPct val="90000"/>
            </a:lnSpc>
            <a:spcBef>
              <a:spcPct val="0"/>
            </a:spcBef>
            <a:spcAft>
              <a:spcPct val="35000"/>
            </a:spcAft>
          </a:pPr>
          <a:r>
            <a:rPr kumimoji="1" lang="ja-JP" sz="1600" b="1" kern="1200" dirty="0"/>
            <a:t>恐れ</a:t>
          </a:r>
          <a:endParaRPr lang="ja-JP" sz="1600" b="1" kern="1200" dirty="0"/>
        </a:p>
      </dsp:txBody>
      <dsp:txXfrm>
        <a:off x="1572889" y="45987"/>
        <a:ext cx="1036005" cy="2236555"/>
      </dsp:txXfrm>
    </dsp:sp>
    <dsp:sp modelId="{593A56AE-7C10-4FCF-9077-9FA2744DFAF0}">
      <dsp:nvSpPr>
        <dsp:cNvPr id="0" name=""/>
        <dsp:cNvSpPr/>
      </dsp:nvSpPr>
      <dsp:spPr>
        <a:xfrm>
          <a:off x="2751174" y="1027806"/>
          <a:ext cx="233299" cy="27291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kumimoji="1" lang="ja-JP" altLang="en-US" sz="1100" kern="1200"/>
        </a:p>
      </dsp:txBody>
      <dsp:txXfrm>
        <a:off x="2751174" y="1082389"/>
        <a:ext cx="163309" cy="163750"/>
      </dsp:txXfrm>
    </dsp:sp>
    <dsp:sp modelId="{B5B08D11-308E-4A55-8BE1-1532B5647D42}">
      <dsp:nvSpPr>
        <dsp:cNvPr id="0" name=""/>
        <dsp:cNvSpPr/>
      </dsp:nvSpPr>
      <dsp:spPr>
        <a:xfrm>
          <a:off x="3081315" y="27510"/>
          <a:ext cx="1100469" cy="227350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kumimoji="1" lang="ja-JP" sz="1600" b="1" kern="1200" dirty="0"/>
            <a:t>迷</a:t>
          </a:r>
          <a:r>
            <a:rPr kumimoji="1" lang="ja-JP" altLang="en-US" sz="1600" b="1" kern="1200" dirty="0"/>
            <a:t>い</a:t>
          </a:r>
          <a:endParaRPr kumimoji="1" lang="en-US" altLang="ja-JP" sz="1600" b="1" kern="1200" dirty="0"/>
        </a:p>
        <a:p>
          <a:pPr lvl="0" algn="ctr" defTabSz="711200">
            <a:lnSpc>
              <a:spcPct val="90000"/>
            </a:lnSpc>
            <a:spcBef>
              <a:spcPct val="0"/>
            </a:spcBef>
            <a:spcAft>
              <a:spcPct val="35000"/>
            </a:spcAft>
          </a:pPr>
          <a:r>
            <a:rPr kumimoji="1" lang="ja-JP" sz="1600" b="1" kern="1200" dirty="0"/>
            <a:t>戸惑い</a:t>
          </a:r>
          <a:endParaRPr kumimoji="1" lang="en-US" altLang="ja-JP" sz="1600" b="1" kern="1200" dirty="0"/>
        </a:p>
        <a:p>
          <a:pPr lvl="0" algn="ctr" defTabSz="711200">
            <a:lnSpc>
              <a:spcPct val="90000"/>
            </a:lnSpc>
            <a:spcBef>
              <a:spcPct val="0"/>
            </a:spcBef>
            <a:spcAft>
              <a:spcPct val="35000"/>
            </a:spcAft>
          </a:pPr>
          <a:r>
            <a:rPr kumimoji="1" lang="ja-JP" sz="1600" b="1" kern="1200" dirty="0"/>
            <a:t>躊躇</a:t>
          </a:r>
          <a:endParaRPr lang="ja-JP" sz="1600" b="1" kern="1200" dirty="0"/>
        </a:p>
      </dsp:txBody>
      <dsp:txXfrm>
        <a:off x="3113547" y="59742"/>
        <a:ext cx="1036005" cy="2209044"/>
      </dsp:txXfrm>
    </dsp:sp>
    <dsp:sp modelId="{6552F9A7-07DE-4F01-9D13-6CD858369ABF}">
      <dsp:nvSpPr>
        <dsp:cNvPr id="0" name=""/>
        <dsp:cNvSpPr/>
      </dsp:nvSpPr>
      <dsp:spPr>
        <a:xfrm>
          <a:off x="4291832" y="1027806"/>
          <a:ext cx="233299" cy="27291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kumimoji="1" lang="ja-JP" altLang="en-US" sz="1100" kern="1200"/>
        </a:p>
      </dsp:txBody>
      <dsp:txXfrm>
        <a:off x="4291832" y="1082389"/>
        <a:ext cx="163309" cy="163750"/>
      </dsp:txXfrm>
    </dsp:sp>
    <dsp:sp modelId="{76BDA02E-A22E-473C-AB48-9FC8CB928EC7}">
      <dsp:nvSpPr>
        <dsp:cNvPr id="0" name=""/>
        <dsp:cNvSpPr/>
      </dsp:nvSpPr>
      <dsp:spPr>
        <a:xfrm>
          <a:off x="4621973" y="13755"/>
          <a:ext cx="1100469" cy="230101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kumimoji="1" lang="ja-JP" sz="1600" b="1" kern="1200" dirty="0"/>
            <a:t>試行錯誤</a:t>
          </a:r>
          <a:endParaRPr kumimoji="1" lang="en-US" altLang="ja-JP" sz="1600" b="1" kern="1200" dirty="0"/>
        </a:p>
        <a:p>
          <a:pPr lvl="0" algn="ctr" defTabSz="711200">
            <a:lnSpc>
              <a:spcPct val="90000"/>
            </a:lnSpc>
            <a:spcBef>
              <a:spcPct val="0"/>
            </a:spcBef>
            <a:spcAft>
              <a:spcPct val="35000"/>
            </a:spcAft>
          </a:pPr>
          <a:r>
            <a:rPr lang="ja-JP" altLang="en-US" sz="1400" b="1" kern="1200" dirty="0"/>
            <a:t>リフレーム</a:t>
          </a:r>
          <a:endParaRPr lang="en-US" altLang="ja-JP" sz="1400" b="1" kern="1200" dirty="0"/>
        </a:p>
        <a:p>
          <a:pPr lvl="0" algn="ctr" defTabSz="711200">
            <a:lnSpc>
              <a:spcPct val="90000"/>
            </a:lnSpc>
            <a:spcBef>
              <a:spcPct val="0"/>
            </a:spcBef>
            <a:spcAft>
              <a:spcPct val="35000"/>
            </a:spcAft>
          </a:pPr>
          <a:r>
            <a:rPr lang="ja-JP" altLang="en-US" sz="1600" b="1" kern="1200" dirty="0"/>
            <a:t>体験</a:t>
          </a:r>
          <a:endParaRPr lang="ja-JP" sz="1600" b="1" kern="1200" dirty="0"/>
        </a:p>
      </dsp:txBody>
      <dsp:txXfrm>
        <a:off x="4654205" y="45987"/>
        <a:ext cx="1036005" cy="2236555"/>
      </dsp:txXfrm>
    </dsp:sp>
    <dsp:sp modelId="{BE1088AC-DE4F-4ADC-9304-EF74265C11A2}">
      <dsp:nvSpPr>
        <dsp:cNvPr id="0" name=""/>
        <dsp:cNvSpPr/>
      </dsp:nvSpPr>
      <dsp:spPr>
        <a:xfrm>
          <a:off x="5832490" y="1027806"/>
          <a:ext cx="233299" cy="27291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kumimoji="1" lang="ja-JP" altLang="en-US" sz="1100" kern="1200"/>
        </a:p>
      </dsp:txBody>
      <dsp:txXfrm>
        <a:off x="5832490" y="1082389"/>
        <a:ext cx="163309" cy="163750"/>
      </dsp:txXfrm>
    </dsp:sp>
    <dsp:sp modelId="{E1FAF802-489E-44B2-9AD2-129D99D7B651}">
      <dsp:nvSpPr>
        <dsp:cNvPr id="0" name=""/>
        <dsp:cNvSpPr/>
      </dsp:nvSpPr>
      <dsp:spPr>
        <a:xfrm>
          <a:off x="6162631" y="27510"/>
          <a:ext cx="1100469" cy="227350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kumimoji="1" lang="ja-JP" sz="1600" b="1" kern="1200" dirty="0"/>
            <a:t>気付き</a:t>
          </a:r>
          <a:endParaRPr kumimoji="1" lang="en-US" altLang="ja-JP" sz="1600" b="1" kern="1200" dirty="0"/>
        </a:p>
      </dsp:txBody>
      <dsp:txXfrm>
        <a:off x="6194863" y="59742"/>
        <a:ext cx="1036005" cy="2209044"/>
      </dsp:txXfrm>
    </dsp:sp>
    <dsp:sp modelId="{749A3579-71F3-454B-8E97-24F756DB0823}">
      <dsp:nvSpPr>
        <dsp:cNvPr id="0" name=""/>
        <dsp:cNvSpPr/>
      </dsp:nvSpPr>
      <dsp:spPr>
        <a:xfrm>
          <a:off x="7373148" y="1027806"/>
          <a:ext cx="233299" cy="27291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kumimoji="1" lang="ja-JP" altLang="en-US" sz="1100" kern="1200"/>
        </a:p>
      </dsp:txBody>
      <dsp:txXfrm>
        <a:off x="7373148" y="1082389"/>
        <a:ext cx="163309" cy="163750"/>
      </dsp:txXfrm>
    </dsp:sp>
    <dsp:sp modelId="{8FFE361C-6103-4736-BC33-AD6DD3E16937}">
      <dsp:nvSpPr>
        <dsp:cNvPr id="0" name=""/>
        <dsp:cNvSpPr/>
      </dsp:nvSpPr>
      <dsp:spPr>
        <a:xfrm>
          <a:off x="7703289" y="0"/>
          <a:ext cx="1100469" cy="232853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kumimoji="1" lang="ja-JP" sz="1600" b="1" kern="1200" dirty="0"/>
            <a:t>再挑戦</a:t>
          </a:r>
          <a:endParaRPr kumimoji="1" lang="en-US" altLang="ja-JP" sz="1600" b="1" kern="1200" dirty="0"/>
        </a:p>
        <a:p>
          <a:pPr lvl="0" algn="ctr" defTabSz="711200">
            <a:lnSpc>
              <a:spcPct val="90000"/>
            </a:lnSpc>
            <a:spcBef>
              <a:spcPct val="0"/>
            </a:spcBef>
            <a:spcAft>
              <a:spcPct val="35000"/>
            </a:spcAft>
          </a:pPr>
          <a:r>
            <a:rPr lang="ja-JP" altLang="en-US" sz="1600" b="1" kern="1200" dirty="0"/>
            <a:t>修正</a:t>
          </a:r>
          <a:endParaRPr lang="ja-JP" sz="1600" b="1" kern="1200" dirty="0"/>
        </a:p>
      </dsp:txBody>
      <dsp:txXfrm>
        <a:off x="7735521" y="32232"/>
        <a:ext cx="1036005" cy="226406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96FE27-F94D-4B9D-927D-3663DB525714}">
      <dsp:nvSpPr>
        <dsp:cNvPr id="0" name=""/>
        <dsp:cNvSpPr/>
      </dsp:nvSpPr>
      <dsp:spPr>
        <a:xfrm>
          <a:off x="0" y="265951"/>
          <a:ext cx="8178799" cy="926640"/>
        </a:xfrm>
        <a:prstGeom prst="roundRect">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kumimoji="1" lang="ja-JP" sz="1800" kern="1200" dirty="0"/>
            <a:t>公的な福祉サービスを利用するために、受給者証が必要。その受給者証を行政が発行するために利用計画を作成していく。</a:t>
          </a:r>
          <a:endParaRPr lang="en-US" sz="1800" kern="1200" dirty="0"/>
        </a:p>
      </dsp:txBody>
      <dsp:txXfrm>
        <a:off x="45235" y="311186"/>
        <a:ext cx="8088329" cy="836170"/>
      </dsp:txXfrm>
    </dsp:sp>
    <dsp:sp modelId="{FF0B7A9F-3BCB-411C-944B-21F48369A3DD}">
      <dsp:nvSpPr>
        <dsp:cNvPr id="0" name=""/>
        <dsp:cNvSpPr/>
      </dsp:nvSpPr>
      <dsp:spPr>
        <a:xfrm>
          <a:off x="0" y="1244431"/>
          <a:ext cx="8178799" cy="926640"/>
        </a:xfrm>
        <a:prstGeom prst="roundRect">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kumimoji="1" lang="ja-JP" sz="1800" kern="1200" dirty="0"/>
            <a:t>その利用計画には、必要とする支給量の根拠をしっかりと説明していく。</a:t>
          </a:r>
          <a:endParaRPr lang="en-US" sz="1800" kern="1200" dirty="0"/>
        </a:p>
      </dsp:txBody>
      <dsp:txXfrm>
        <a:off x="45235" y="1289666"/>
        <a:ext cx="8088329" cy="836170"/>
      </dsp:txXfrm>
    </dsp:sp>
    <dsp:sp modelId="{E377225A-4504-4EB0-92FF-88142D085B90}">
      <dsp:nvSpPr>
        <dsp:cNvPr id="0" name=""/>
        <dsp:cNvSpPr/>
      </dsp:nvSpPr>
      <dsp:spPr>
        <a:xfrm>
          <a:off x="0" y="2222911"/>
          <a:ext cx="8178799" cy="926640"/>
        </a:xfrm>
        <a:prstGeom prst="roundRect">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kumimoji="1" lang="ja-JP" sz="1800" kern="1200" dirty="0"/>
            <a:t>必要とする支給量とは、本人のための本人が必要とするだけのサービス量を、本人と充分に話し合いながら利用計画案に書いていく。</a:t>
          </a:r>
          <a:endParaRPr lang="en-US" sz="1800" kern="1200" dirty="0"/>
        </a:p>
      </dsp:txBody>
      <dsp:txXfrm>
        <a:off x="45235" y="2268146"/>
        <a:ext cx="8088329" cy="836170"/>
      </dsp:txXfrm>
    </dsp:sp>
    <dsp:sp modelId="{E76E0EED-C419-4C9B-A611-B01C4663DB0A}">
      <dsp:nvSpPr>
        <dsp:cNvPr id="0" name=""/>
        <dsp:cNvSpPr/>
      </dsp:nvSpPr>
      <dsp:spPr>
        <a:xfrm>
          <a:off x="0" y="3201391"/>
          <a:ext cx="8178799" cy="926640"/>
        </a:xfrm>
        <a:prstGeom prst="roundRect">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kumimoji="1" lang="ja-JP" sz="1800" kern="1200" dirty="0"/>
            <a:t>支給の上限が市町村によって定められているため、上限を超える場合は、根気よくその必要性を</a:t>
          </a:r>
          <a:r>
            <a:rPr kumimoji="1" lang="en-US" sz="1800" kern="1200" dirty="0"/>
            <a:t>､</a:t>
          </a:r>
          <a:r>
            <a:rPr kumimoji="1" lang="ja-JP" sz="1800" kern="1200" dirty="0"/>
            <a:t>あらゆる有効な手立てを</a:t>
          </a:r>
          <a:r>
            <a:rPr kumimoji="1" lang="en-US" sz="1800" kern="1200" dirty="0"/>
            <a:t>､</a:t>
          </a:r>
          <a:r>
            <a:rPr kumimoji="1" lang="ja-JP" sz="1800" kern="1200" dirty="0"/>
            <a:t>本人と共に申請していく。</a:t>
          </a:r>
          <a:endParaRPr lang="en-US" sz="1800" kern="1200" dirty="0"/>
        </a:p>
      </dsp:txBody>
      <dsp:txXfrm>
        <a:off x="45235" y="3246626"/>
        <a:ext cx="8088329" cy="83617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F28F6A-5CBF-4572-8EBC-A3E03F4A1ADE}">
      <dsp:nvSpPr>
        <dsp:cNvPr id="0" name=""/>
        <dsp:cNvSpPr/>
      </dsp:nvSpPr>
      <dsp:spPr>
        <a:xfrm>
          <a:off x="0" y="659313"/>
          <a:ext cx="2707979" cy="1624787"/>
        </a:xfrm>
        <a:prstGeom prst="rect">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kumimoji="1" lang="ja-JP" altLang="en-US" sz="1800" b="1" kern="1200"/>
            <a:t>障害が未確定の段階からの相談支援</a:t>
          </a:r>
          <a:r>
            <a:rPr kumimoji="1" lang="ja-JP" altLang="en-US" sz="1800" kern="1200"/>
            <a:t>の役割について、圏域ごとの検討の不備</a:t>
          </a:r>
          <a:endParaRPr lang="ja-JP" altLang="en-US" sz="1800" kern="1200"/>
        </a:p>
      </dsp:txBody>
      <dsp:txXfrm>
        <a:off x="0" y="659313"/>
        <a:ext cx="2707979" cy="1624787"/>
      </dsp:txXfrm>
    </dsp:sp>
    <dsp:sp modelId="{3A79F8C1-9F5D-4135-95D1-D7A0356CC160}">
      <dsp:nvSpPr>
        <dsp:cNvPr id="0" name=""/>
        <dsp:cNvSpPr/>
      </dsp:nvSpPr>
      <dsp:spPr>
        <a:xfrm>
          <a:off x="2978777" y="659313"/>
          <a:ext cx="2707979" cy="1624787"/>
        </a:xfrm>
        <a:prstGeom prst="rect">
          <a:avLst/>
        </a:prstGeom>
        <a:solidFill>
          <a:schemeClr val="accent3">
            <a:hueOff val="189320"/>
            <a:satOff val="2476"/>
            <a:lumOff val="-3039"/>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kumimoji="1" lang="ja-JP" altLang="en-US" sz="1800" kern="1200"/>
            <a:t>専門家の意見が優先されており、「療育」を受けていくことをゴールとしていることからの脱却</a:t>
          </a:r>
          <a:endParaRPr lang="ja-JP" altLang="en-US" sz="1800" kern="1200"/>
        </a:p>
      </dsp:txBody>
      <dsp:txXfrm>
        <a:off x="2978777" y="659313"/>
        <a:ext cx="2707979" cy="1624787"/>
      </dsp:txXfrm>
    </dsp:sp>
    <dsp:sp modelId="{78BDF430-1B89-4AF8-BFBC-D854262F0043}">
      <dsp:nvSpPr>
        <dsp:cNvPr id="0" name=""/>
        <dsp:cNvSpPr/>
      </dsp:nvSpPr>
      <dsp:spPr>
        <a:xfrm>
          <a:off x="5957554" y="659313"/>
          <a:ext cx="2707979" cy="1624787"/>
        </a:xfrm>
        <a:prstGeom prst="rect">
          <a:avLst/>
        </a:prstGeom>
        <a:solidFill>
          <a:schemeClr val="accent3">
            <a:hueOff val="378640"/>
            <a:satOff val="4952"/>
            <a:lumOff val="-6078"/>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kumimoji="1" lang="ja-JP" altLang="en-US" sz="1800" kern="1200"/>
            <a:t>地域の中で育てられるための仕掛けの欠如</a:t>
          </a:r>
          <a:endParaRPr lang="ja-JP" altLang="en-US" sz="1800" kern="1200"/>
        </a:p>
      </dsp:txBody>
      <dsp:txXfrm>
        <a:off x="5957554" y="659313"/>
        <a:ext cx="2707979" cy="1624787"/>
      </dsp:txXfrm>
    </dsp:sp>
    <dsp:sp modelId="{4DFB9FB5-4B40-4D98-9E10-EE98829174B3}">
      <dsp:nvSpPr>
        <dsp:cNvPr id="0" name=""/>
        <dsp:cNvSpPr/>
      </dsp:nvSpPr>
      <dsp:spPr>
        <a:xfrm>
          <a:off x="1489388" y="2554899"/>
          <a:ext cx="2707979" cy="1624787"/>
        </a:xfrm>
        <a:prstGeom prst="rect">
          <a:avLst/>
        </a:prstGeom>
        <a:solidFill>
          <a:schemeClr val="accent3">
            <a:hueOff val="567960"/>
            <a:satOff val="7427"/>
            <a:lumOff val="-9117"/>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kumimoji="1" lang="ja-JP" altLang="en-US" sz="1800" kern="1200"/>
            <a:t>保護者自らが選択していく課程に</a:t>
          </a:r>
          <a:r>
            <a:rPr kumimoji="1" lang="ja-JP" altLang="en-US" sz="1800" b="1" kern="1200"/>
            <a:t>時間をかけて寄り添う</a:t>
          </a:r>
          <a:r>
            <a:rPr kumimoji="1" lang="ja-JP" altLang="en-US" sz="1800" kern="1200"/>
            <a:t>ことの欠如</a:t>
          </a:r>
          <a:endParaRPr lang="ja-JP" altLang="en-US" sz="1800" kern="1200"/>
        </a:p>
      </dsp:txBody>
      <dsp:txXfrm>
        <a:off x="1489388" y="2554899"/>
        <a:ext cx="2707979" cy="1624787"/>
      </dsp:txXfrm>
    </dsp:sp>
    <dsp:sp modelId="{778FB416-0E8B-4D00-A14D-2A06C44C7F4F}">
      <dsp:nvSpPr>
        <dsp:cNvPr id="0" name=""/>
        <dsp:cNvSpPr/>
      </dsp:nvSpPr>
      <dsp:spPr>
        <a:xfrm>
          <a:off x="4468165" y="2554899"/>
          <a:ext cx="2707979" cy="1624787"/>
        </a:xfrm>
        <a:prstGeom prst="rect">
          <a:avLst/>
        </a:prstGeom>
        <a:solidFill>
          <a:schemeClr val="accent3">
            <a:hueOff val="757279"/>
            <a:satOff val="9903"/>
            <a:lumOff val="-12156"/>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kumimoji="1" lang="ja-JP" altLang="en-US" sz="1800" kern="1200"/>
            <a:t>児童期の基本相談については、いつどこで誰が実施していくのか</a:t>
          </a:r>
          <a:endParaRPr lang="ja-JP" altLang="en-US" sz="1800" kern="1200"/>
        </a:p>
      </dsp:txBody>
      <dsp:txXfrm>
        <a:off x="4468165" y="2554899"/>
        <a:ext cx="2707979" cy="162478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B638D8-8761-455F-9458-24EEF095CA29}">
      <dsp:nvSpPr>
        <dsp:cNvPr id="0" name=""/>
        <dsp:cNvSpPr/>
      </dsp:nvSpPr>
      <dsp:spPr>
        <a:xfrm>
          <a:off x="0" y="30439"/>
          <a:ext cx="4842775" cy="87516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ja-JP" sz="1700" kern="1200" dirty="0"/>
            <a:t>地域の活力の源である子どもの笑顔を、地域に還元していく視点</a:t>
          </a:r>
          <a:endParaRPr lang="en-US" sz="1700" kern="1200" dirty="0"/>
        </a:p>
      </dsp:txBody>
      <dsp:txXfrm>
        <a:off x="42722" y="73161"/>
        <a:ext cx="4757331" cy="789716"/>
      </dsp:txXfrm>
    </dsp:sp>
    <dsp:sp modelId="{95F10EF6-7CC1-438B-B9FE-9CEAACF42A7F}">
      <dsp:nvSpPr>
        <dsp:cNvPr id="0" name=""/>
        <dsp:cNvSpPr/>
      </dsp:nvSpPr>
      <dsp:spPr>
        <a:xfrm>
          <a:off x="0" y="954559"/>
          <a:ext cx="4842775" cy="875160"/>
        </a:xfrm>
        <a:prstGeom prst="roundRect">
          <a:avLst/>
        </a:prstGeom>
        <a:solidFill>
          <a:schemeClr val="accent2">
            <a:hueOff val="2122154"/>
            <a:satOff val="3600"/>
            <a:lumOff val="-13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ja-JP" sz="1700" kern="1200" dirty="0"/>
            <a:t>どんな子どもも社会的な役割は果たしているという視点</a:t>
          </a:r>
          <a:endParaRPr lang="en-US" sz="1700" kern="1200" dirty="0"/>
        </a:p>
      </dsp:txBody>
      <dsp:txXfrm>
        <a:off x="42722" y="997281"/>
        <a:ext cx="4757331" cy="789716"/>
      </dsp:txXfrm>
    </dsp:sp>
    <dsp:sp modelId="{FE9BCC1C-30BA-47F0-B27C-7061B7746649}">
      <dsp:nvSpPr>
        <dsp:cNvPr id="0" name=""/>
        <dsp:cNvSpPr/>
      </dsp:nvSpPr>
      <dsp:spPr>
        <a:xfrm>
          <a:off x="0" y="1878680"/>
          <a:ext cx="4842775" cy="875160"/>
        </a:xfrm>
        <a:prstGeom prst="roundRect">
          <a:avLst/>
        </a:prstGeom>
        <a:solidFill>
          <a:schemeClr val="accent2">
            <a:hueOff val="4244308"/>
            <a:satOff val="7200"/>
            <a:lumOff val="-2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ja-JP" sz="1700" b="1" kern="1200" dirty="0">
              <a:solidFill>
                <a:srgbClr val="FF0000"/>
              </a:solidFill>
            </a:rPr>
            <a:t>子どもの権利擁護</a:t>
          </a:r>
          <a:r>
            <a:rPr lang="ja-JP" sz="1700" kern="1200" dirty="0"/>
            <a:t>＝発達保障＋</a:t>
          </a:r>
          <a:r>
            <a:rPr lang="ja-JP" altLang="en-US" sz="1700" kern="1200" dirty="0"/>
            <a:t>子どもの年齢に応じた暮らしの保障</a:t>
          </a:r>
          <a:r>
            <a:rPr lang="ja-JP" sz="1700" kern="1200" dirty="0"/>
            <a:t>、という視点</a:t>
          </a:r>
          <a:endParaRPr lang="en-US" sz="1700" kern="1200" dirty="0"/>
        </a:p>
      </dsp:txBody>
      <dsp:txXfrm>
        <a:off x="42722" y="1921402"/>
        <a:ext cx="4757331" cy="789716"/>
      </dsp:txXfrm>
    </dsp:sp>
    <dsp:sp modelId="{5FB0684E-F87A-439D-BEA4-4D901BB5370A}">
      <dsp:nvSpPr>
        <dsp:cNvPr id="0" name=""/>
        <dsp:cNvSpPr/>
      </dsp:nvSpPr>
      <dsp:spPr>
        <a:xfrm>
          <a:off x="0" y="2802800"/>
          <a:ext cx="4842775" cy="875160"/>
        </a:xfrm>
        <a:prstGeom prst="roundRect">
          <a:avLst/>
        </a:prstGeom>
        <a:solidFill>
          <a:schemeClr val="accent2">
            <a:hueOff val="6366461"/>
            <a:satOff val="10800"/>
            <a:lumOff val="-39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ja-JP" sz="1700" kern="1200" dirty="0"/>
            <a:t>保護する、囲うという時代からの脱却といった視点</a:t>
          </a:r>
          <a:endParaRPr lang="en-US" sz="1700" kern="1200" dirty="0"/>
        </a:p>
      </dsp:txBody>
      <dsp:txXfrm>
        <a:off x="42722" y="2845522"/>
        <a:ext cx="4757331" cy="789716"/>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077739" cy="513349"/>
          </a:xfrm>
          <a:prstGeom prst="rect">
            <a:avLst/>
          </a:prstGeom>
        </p:spPr>
        <p:txBody>
          <a:bodyPr vert="horz" lIns="99048" tIns="49524" rIns="99048" bIns="49524" rtlCol="0"/>
          <a:lstStyle>
            <a:lvl1pPr algn="l">
              <a:defRPr sz="1300"/>
            </a:lvl1pPr>
          </a:lstStyle>
          <a:p>
            <a:endParaRPr kumimoji="1" lang="ja-JP" altLang="en-US"/>
          </a:p>
        </p:txBody>
      </p:sp>
      <p:sp>
        <p:nvSpPr>
          <p:cNvPr id="3" name="日付プレースホルダー 2"/>
          <p:cNvSpPr>
            <a:spLocks noGrp="1"/>
          </p:cNvSpPr>
          <p:nvPr>
            <p:ph type="dt" idx="1"/>
          </p:nvPr>
        </p:nvSpPr>
        <p:spPr>
          <a:xfrm>
            <a:off x="4023092" y="0"/>
            <a:ext cx="3077739" cy="513349"/>
          </a:xfrm>
          <a:prstGeom prst="rect">
            <a:avLst/>
          </a:prstGeom>
        </p:spPr>
        <p:txBody>
          <a:bodyPr vert="horz" lIns="99048" tIns="49524" rIns="99048" bIns="49524" rtlCol="0"/>
          <a:lstStyle>
            <a:lvl1pPr algn="r">
              <a:defRPr sz="1300"/>
            </a:lvl1pPr>
          </a:lstStyle>
          <a:p>
            <a:fld id="{90000A56-74C7-4E06-B686-B733D2ED0B37}" type="datetimeFigureOut">
              <a:rPr kumimoji="1" lang="ja-JP" altLang="en-US" smtClean="0"/>
              <a:pPr/>
              <a:t>2022/8/31</a:t>
            </a:fld>
            <a:endParaRPr kumimoji="1" lang="ja-JP" altLang="en-US"/>
          </a:p>
        </p:txBody>
      </p:sp>
      <p:sp>
        <p:nvSpPr>
          <p:cNvPr id="4" name="スライド イメージ プレースホルダー 3"/>
          <p:cNvSpPr>
            <a:spLocks noGrp="1" noRot="1" noChangeAspect="1"/>
          </p:cNvSpPr>
          <p:nvPr>
            <p:ph type="sldImg" idx="2"/>
          </p:nvPr>
        </p:nvSpPr>
        <p:spPr>
          <a:xfrm>
            <a:off x="1249363" y="1279525"/>
            <a:ext cx="4603750" cy="3452813"/>
          </a:xfrm>
          <a:prstGeom prst="rect">
            <a:avLst/>
          </a:prstGeom>
          <a:noFill/>
          <a:ln w="12700">
            <a:solidFill>
              <a:prstClr val="black"/>
            </a:solidFill>
          </a:ln>
        </p:spPr>
        <p:txBody>
          <a:bodyPr vert="horz" lIns="99048" tIns="49524" rIns="99048" bIns="49524" rtlCol="0" anchor="ctr"/>
          <a:lstStyle/>
          <a:p>
            <a:endParaRPr lang="ja-JP" altLang="en-US"/>
          </a:p>
        </p:txBody>
      </p:sp>
      <p:sp>
        <p:nvSpPr>
          <p:cNvPr id="5" name="ノート プレースホルダー 4"/>
          <p:cNvSpPr>
            <a:spLocks noGrp="1"/>
          </p:cNvSpPr>
          <p:nvPr>
            <p:ph type="body" sz="quarter" idx="3"/>
          </p:nvPr>
        </p:nvSpPr>
        <p:spPr>
          <a:xfrm>
            <a:off x="710248" y="4923879"/>
            <a:ext cx="5681980" cy="4028629"/>
          </a:xfrm>
          <a:prstGeom prst="rect">
            <a:avLst/>
          </a:prstGeom>
        </p:spPr>
        <p:txBody>
          <a:bodyPr vert="horz" lIns="99048" tIns="49524" rIns="99048" bIns="49524"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718091"/>
            <a:ext cx="3077739" cy="513348"/>
          </a:xfrm>
          <a:prstGeom prst="rect">
            <a:avLst/>
          </a:prstGeom>
        </p:spPr>
        <p:txBody>
          <a:bodyPr vert="horz" lIns="99048" tIns="49524" rIns="99048" bIns="49524"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4023092" y="9718091"/>
            <a:ext cx="3077739" cy="513348"/>
          </a:xfrm>
          <a:prstGeom prst="rect">
            <a:avLst/>
          </a:prstGeom>
        </p:spPr>
        <p:txBody>
          <a:bodyPr vert="horz" lIns="99048" tIns="49524" rIns="99048" bIns="49524" rtlCol="0" anchor="b"/>
          <a:lstStyle>
            <a:lvl1pPr algn="r">
              <a:defRPr sz="1300"/>
            </a:lvl1pPr>
          </a:lstStyle>
          <a:p>
            <a:fld id="{9A064E41-FA40-4CAF-A971-C026A8047295}" type="slidenum">
              <a:rPr kumimoji="1" lang="ja-JP" altLang="en-US" smtClean="0"/>
              <a:pPr/>
              <a:t>‹#›</a:t>
            </a:fld>
            <a:endParaRPr kumimoji="1" lang="ja-JP" altLang="en-US"/>
          </a:p>
        </p:txBody>
      </p:sp>
    </p:spTree>
    <p:extLst>
      <p:ext uri="{BB962C8B-B14F-4D97-AF65-F5344CB8AC3E}">
        <p14:creationId xmlns:p14="http://schemas.microsoft.com/office/powerpoint/2010/main" val="196531989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38022" eaLnBrk="0" hangingPunct="0">
              <a:spcBef>
                <a:spcPct val="30000"/>
              </a:spcBef>
              <a:defRPr kumimoji="1" sz="1300">
                <a:solidFill>
                  <a:schemeClr val="tx1"/>
                </a:solidFill>
                <a:latin typeface="Calibri" pitchFamily="34" charset="0"/>
                <a:ea typeface="ＭＳ Ｐゴシック" pitchFamily="50" charset="-128"/>
              </a:defRPr>
            </a:lvl1pPr>
            <a:lvl2pPr marL="768815" indent="-295700" defTabSz="938022" eaLnBrk="0" hangingPunct="0">
              <a:spcBef>
                <a:spcPct val="30000"/>
              </a:spcBef>
              <a:defRPr kumimoji="1" sz="1300">
                <a:solidFill>
                  <a:schemeClr val="tx1"/>
                </a:solidFill>
                <a:latin typeface="Calibri" pitchFamily="34" charset="0"/>
                <a:ea typeface="ＭＳ Ｐゴシック" pitchFamily="50" charset="-128"/>
              </a:defRPr>
            </a:lvl2pPr>
            <a:lvl3pPr marL="1182794" indent="-236559" defTabSz="938022" eaLnBrk="0" hangingPunct="0">
              <a:spcBef>
                <a:spcPct val="30000"/>
              </a:spcBef>
              <a:defRPr kumimoji="1" sz="1300">
                <a:solidFill>
                  <a:schemeClr val="tx1"/>
                </a:solidFill>
                <a:latin typeface="Calibri" pitchFamily="34" charset="0"/>
                <a:ea typeface="ＭＳ Ｐゴシック" pitchFamily="50" charset="-128"/>
              </a:defRPr>
            </a:lvl3pPr>
            <a:lvl4pPr marL="1655912" indent="-236559" defTabSz="938022" eaLnBrk="0" hangingPunct="0">
              <a:spcBef>
                <a:spcPct val="30000"/>
              </a:spcBef>
              <a:defRPr kumimoji="1" sz="1300">
                <a:solidFill>
                  <a:schemeClr val="tx1"/>
                </a:solidFill>
                <a:latin typeface="Calibri" pitchFamily="34" charset="0"/>
                <a:ea typeface="ＭＳ Ｐゴシック" pitchFamily="50" charset="-128"/>
              </a:defRPr>
            </a:lvl4pPr>
            <a:lvl5pPr marL="2129031" indent="-236559" defTabSz="938022" eaLnBrk="0" hangingPunct="0">
              <a:spcBef>
                <a:spcPct val="30000"/>
              </a:spcBef>
              <a:defRPr kumimoji="1" sz="1300">
                <a:solidFill>
                  <a:schemeClr val="tx1"/>
                </a:solidFill>
                <a:latin typeface="Calibri" pitchFamily="34" charset="0"/>
                <a:ea typeface="ＭＳ Ｐゴシック" pitchFamily="50" charset="-128"/>
              </a:defRPr>
            </a:lvl5pPr>
            <a:lvl6pPr marL="2602148" indent="-236559" defTabSz="938022" eaLnBrk="0" fontAlgn="base" hangingPunct="0">
              <a:spcBef>
                <a:spcPct val="30000"/>
              </a:spcBef>
              <a:spcAft>
                <a:spcPct val="0"/>
              </a:spcAft>
              <a:defRPr kumimoji="1" sz="1300">
                <a:solidFill>
                  <a:schemeClr val="tx1"/>
                </a:solidFill>
                <a:latin typeface="Calibri" pitchFamily="34" charset="0"/>
                <a:ea typeface="ＭＳ Ｐゴシック" pitchFamily="50" charset="-128"/>
              </a:defRPr>
            </a:lvl6pPr>
            <a:lvl7pPr marL="3075265" indent="-236559" defTabSz="938022" eaLnBrk="0" fontAlgn="base" hangingPunct="0">
              <a:spcBef>
                <a:spcPct val="30000"/>
              </a:spcBef>
              <a:spcAft>
                <a:spcPct val="0"/>
              </a:spcAft>
              <a:defRPr kumimoji="1" sz="1300">
                <a:solidFill>
                  <a:schemeClr val="tx1"/>
                </a:solidFill>
                <a:latin typeface="Calibri" pitchFamily="34" charset="0"/>
                <a:ea typeface="ＭＳ Ｐゴシック" pitchFamily="50" charset="-128"/>
              </a:defRPr>
            </a:lvl7pPr>
            <a:lvl8pPr marL="3548383" indent="-236559" defTabSz="938022" eaLnBrk="0" fontAlgn="base" hangingPunct="0">
              <a:spcBef>
                <a:spcPct val="30000"/>
              </a:spcBef>
              <a:spcAft>
                <a:spcPct val="0"/>
              </a:spcAft>
              <a:defRPr kumimoji="1" sz="1300">
                <a:solidFill>
                  <a:schemeClr val="tx1"/>
                </a:solidFill>
                <a:latin typeface="Calibri" pitchFamily="34" charset="0"/>
                <a:ea typeface="ＭＳ Ｐゴシック" pitchFamily="50" charset="-128"/>
              </a:defRPr>
            </a:lvl8pPr>
            <a:lvl9pPr marL="4021500" indent="-236559" defTabSz="938022" eaLnBrk="0" fontAlgn="base" hangingPunct="0">
              <a:spcBef>
                <a:spcPct val="30000"/>
              </a:spcBef>
              <a:spcAft>
                <a:spcPct val="0"/>
              </a:spcAft>
              <a:defRPr kumimoji="1" sz="1300">
                <a:solidFill>
                  <a:schemeClr val="tx1"/>
                </a:solidFill>
                <a:latin typeface="Calibri" pitchFamily="34" charset="0"/>
                <a:ea typeface="ＭＳ Ｐゴシック" pitchFamily="50" charset="-128"/>
              </a:defRPr>
            </a:lvl9pPr>
          </a:lstStyle>
          <a:p>
            <a:pPr eaLnBrk="1" hangingPunct="1">
              <a:spcBef>
                <a:spcPct val="0"/>
              </a:spcBef>
            </a:pPr>
            <a:fld id="{4D9F1FE0-7717-4C92-9C53-89E9E1E625DA}" type="slidenum">
              <a:rPr lang="en-US" altLang="ja-JP">
                <a:solidFill>
                  <a:srgbClr val="000000"/>
                </a:solidFill>
                <a:latin typeface="Arial" pitchFamily="34" charset="0"/>
                <a:ea typeface="HGP明朝E" pitchFamily="18" charset="-128"/>
              </a:rPr>
              <a:pPr eaLnBrk="1" hangingPunct="1">
                <a:spcBef>
                  <a:spcPct val="0"/>
                </a:spcBef>
              </a:pPr>
              <a:t>43</a:t>
            </a:fld>
            <a:endParaRPr lang="en-US" altLang="ja-JP">
              <a:solidFill>
                <a:srgbClr val="000000"/>
              </a:solidFill>
              <a:latin typeface="Arial" pitchFamily="34" charset="0"/>
              <a:ea typeface="HGP明朝E" pitchFamily="18" charset="-128"/>
            </a:endParaRPr>
          </a:p>
        </p:txBody>
      </p:sp>
      <p:sp>
        <p:nvSpPr>
          <p:cNvPr id="364547" name="Rectangle 2"/>
          <p:cNvSpPr>
            <a:spLocks noGrp="1" noRot="1" noChangeAspect="1" noChangeArrowheads="1" noTextEdit="1"/>
          </p:cNvSpPr>
          <p:nvPr>
            <p:ph type="sldImg"/>
          </p:nvPr>
        </p:nvSpPr>
        <p:spPr bwMode="auto">
          <a:xfrm>
            <a:off x="996950" y="766763"/>
            <a:ext cx="5111750" cy="38354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45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ja-JP" altLang="en-US" sz="1700" dirty="0">
              <a:latin typeface="Lucida Grande" pitchFamily="80" charset="0"/>
              <a:ea typeface="ヒラギノ角ゴ Pro W3" pitchFamily="80" charset="-128"/>
              <a:sym typeface="Lucida Grande" pitchFamily="80"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児童期における地域連携ということがどういうことなのかを説明したスライドです。自分の事業所の目指すべきものがはっきりさせることで、利用者は利用しやすくなります。明確になるということは、できないこと、実施しないことも明確になるということです。やらないのであれば、そのために必要な支援は、連係によってカバーしていく、地域の中で補い合うということになります。そこを個別支援計画でも明らかにしていくことが、利用する子供の家族にとっては、安心であり、何よりわかりやすいですよね。</a:t>
            </a:r>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F9DF9924-5AE6-4E62-841C-EA3136C117EF}" type="slidenum">
              <a:rPr kumimoji="1" lang="ja-JP" altLang="en-US" smtClean="0"/>
              <a:pPr/>
              <a:t>46</a:t>
            </a:fld>
            <a:endParaRPr kumimoji="1" lang="ja-JP" altLang="en-US"/>
          </a:p>
        </p:txBody>
      </p:sp>
    </p:spTree>
    <p:extLst>
      <p:ext uri="{BB962C8B-B14F-4D97-AF65-F5344CB8AC3E}">
        <p14:creationId xmlns:p14="http://schemas.microsoft.com/office/powerpoint/2010/main" val="17318509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a:t>子どもの支援利用計画を入れています。</a:t>
            </a:r>
          </a:p>
        </p:txBody>
      </p:sp>
    </p:spTree>
    <p:extLst>
      <p:ext uri="{BB962C8B-B14F-4D97-AF65-F5344CB8AC3E}">
        <p14:creationId xmlns:p14="http://schemas.microsoft.com/office/powerpoint/2010/main" val="5905465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a:t>児童期の個別支援計画例（その１）</a:t>
            </a:r>
            <a:endParaRPr kumimoji="1" lang="en-US" altLang="ja-JP" dirty="0"/>
          </a:p>
          <a:p>
            <a:r>
              <a:rPr kumimoji="1" lang="en-US" altLang="ja-JP" dirty="0"/>
              <a:t>※</a:t>
            </a:r>
            <a:r>
              <a:rPr kumimoji="1" lang="ja-JP" altLang="en-US" dirty="0"/>
              <a:t>総合的な援助の方針を加えました。</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スライド イメージ プレースホルダ 1">
            <a:extLst>
              <a:ext uri="{FF2B5EF4-FFF2-40B4-BE49-F238E27FC236}">
                <a16:creationId xmlns:a16="http://schemas.microsoft.com/office/drawing/2014/main" id="{11094176-7F1B-446D-9F89-6E3A6A45F509}"/>
              </a:ext>
            </a:extLst>
          </p:cNvPr>
          <p:cNvSpPr>
            <a:spLocks noGrp="1" noRot="1" noChangeAspect="1" noChangeArrowheads="1" noTextEdit="1"/>
          </p:cNvSpPr>
          <p:nvPr>
            <p:ph type="sldImg"/>
          </p:nvPr>
        </p:nvSpPr>
        <p:spPr>
          <a:xfrm>
            <a:off x="746125" y="831850"/>
            <a:ext cx="5551488" cy="4165600"/>
          </a:xfrm>
          <a:ln/>
        </p:spPr>
      </p:sp>
      <p:sp>
        <p:nvSpPr>
          <p:cNvPr id="7171" name="ノート プレースホルダ 2">
            <a:extLst>
              <a:ext uri="{FF2B5EF4-FFF2-40B4-BE49-F238E27FC236}">
                <a16:creationId xmlns:a16="http://schemas.microsoft.com/office/drawing/2014/main" id="{2D43EC02-34B5-48AF-B26F-F549DA27F03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873" tIns="49433" rIns="98873" bIns="49433"/>
          <a:lstStyle/>
          <a:p>
            <a:pPr eaLnBrk="1" hangingPunct="1"/>
            <a:endParaRPr lang="ja-JP" altLang="en-US" sz="1100">
              <a:latin typeface="ＭＳ Ｐ明朝" panose="02020600040205080304" pitchFamily="18" charset="-128"/>
            </a:endParaRPr>
          </a:p>
        </p:txBody>
      </p:sp>
      <p:sp>
        <p:nvSpPr>
          <p:cNvPr id="7172" name="スライド番号プレースホルダ 3">
            <a:extLst>
              <a:ext uri="{FF2B5EF4-FFF2-40B4-BE49-F238E27FC236}">
                <a16:creationId xmlns:a16="http://schemas.microsoft.com/office/drawing/2014/main" id="{EDAA08E1-B230-4EDC-988F-54032E990D9A}"/>
              </a:ext>
            </a:extLst>
          </p:cNvPr>
          <p:cNvSpPr txBox="1">
            <a:spLocks noGrp="1"/>
          </p:cNvSpPr>
          <p:nvPr/>
        </p:nvSpPr>
        <p:spPr bwMode="auto">
          <a:xfrm>
            <a:off x="3988566" y="10549395"/>
            <a:ext cx="3049790" cy="555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873" tIns="49433" rIns="98873" bIns="49433" anchor="b"/>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lgn="r" eaLnBrk="1" hangingPunct="1">
              <a:spcBef>
                <a:spcPct val="0"/>
              </a:spcBef>
            </a:pPr>
            <a:fld id="{14DB64B2-FA04-4AA7-A2E0-E3EA5D6EBA88}" type="slidenum">
              <a:rPr lang="en-US" altLang="ja-JP" b="0">
                <a:solidFill>
                  <a:srgbClr val="000000"/>
                </a:solidFill>
                <a:latin typeface="Times New Roman" panose="02020603050405020304" pitchFamily="18" charset="0"/>
                <a:ea typeface="ＭＳ Ｐゴシック" panose="020B0600070205080204" pitchFamily="50" charset="-128"/>
              </a:rPr>
              <a:pPr algn="r" eaLnBrk="1" hangingPunct="1">
                <a:spcBef>
                  <a:spcPct val="0"/>
                </a:spcBef>
              </a:pPr>
              <a:t>65</a:t>
            </a:fld>
            <a:endParaRPr lang="en-US" altLang="ja-JP" b="0">
              <a:solidFill>
                <a:srgbClr val="000000"/>
              </a:solidFill>
              <a:latin typeface="Times New Roman" panose="02020603050405020304" pitchFamily="18" charset="0"/>
              <a:ea typeface="ＭＳ Ｐゴシック" panose="020B0600070205080204" pitchFamily="50"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7A7E181-52E7-4A5E-8424-36ECB781D52E}" type="datetime1">
              <a:rPr lang="en-US" altLang="ja-JP" smtClean="0"/>
              <a:t>8/31/2022</a:t>
            </a:fld>
            <a:endParaRPr lang="en-US" sz="750" dirty="0"/>
          </a:p>
        </p:txBody>
      </p:sp>
      <p:sp>
        <p:nvSpPr>
          <p:cNvPr id="5" name="Footer Placeholder 4"/>
          <p:cNvSpPr>
            <a:spLocks noGrp="1"/>
          </p:cNvSpPr>
          <p:nvPr>
            <p:ph type="ftr" sz="quarter" idx="11"/>
          </p:nvPr>
        </p:nvSpPr>
        <p:spPr/>
        <p:txBody>
          <a:bodyPr/>
          <a:lstStyle/>
          <a:p>
            <a:endParaRPr lang="en-US" sz="750"/>
          </a:p>
        </p:txBody>
      </p:sp>
      <p:sp>
        <p:nvSpPr>
          <p:cNvPr id="6" name="Slide Number Placeholder 5"/>
          <p:cNvSpPr>
            <a:spLocks noGrp="1"/>
          </p:cNvSpPr>
          <p:nvPr>
            <p:ph type="sldNum" sz="quarter" idx="12"/>
          </p:nvPr>
        </p:nvSpPr>
        <p:spPr/>
        <p:txBody>
          <a:bodyPr/>
          <a:lstStyle/>
          <a:p>
            <a:fld id="{35747434-7036-48DB-A148-6B3D8EE75CDA}" type="slidenum">
              <a:rPr lang="en-US" smtClean="0"/>
              <a:pPr/>
              <a:t>‹#›</a:t>
            </a:fld>
            <a:endParaRPr lang="en-US" sz="750" dirty="0"/>
          </a:p>
        </p:txBody>
      </p:sp>
    </p:spTree>
    <p:extLst>
      <p:ext uri="{BB962C8B-B14F-4D97-AF65-F5344CB8AC3E}">
        <p14:creationId xmlns:p14="http://schemas.microsoft.com/office/powerpoint/2010/main" val="5929126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3E3772A-5DE0-4917-946B-2E99463FE8A2}" type="datetime1">
              <a:rPr lang="en-US" altLang="ja-JP" smtClean="0"/>
              <a:t>8/31/2022</a:t>
            </a:fld>
            <a:endParaRPr lang="en-US" sz="750" dirty="0"/>
          </a:p>
        </p:txBody>
      </p:sp>
      <p:sp>
        <p:nvSpPr>
          <p:cNvPr id="5" name="Footer Placeholder 4"/>
          <p:cNvSpPr>
            <a:spLocks noGrp="1"/>
          </p:cNvSpPr>
          <p:nvPr>
            <p:ph type="ftr" sz="quarter" idx="11"/>
          </p:nvPr>
        </p:nvSpPr>
        <p:spPr/>
        <p:txBody>
          <a:bodyPr/>
          <a:lstStyle/>
          <a:p>
            <a:endParaRPr lang="en-US" sz="750"/>
          </a:p>
        </p:txBody>
      </p:sp>
      <p:sp>
        <p:nvSpPr>
          <p:cNvPr id="6" name="Slide Number Placeholder 5"/>
          <p:cNvSpPr>
            <a:spLocks noGrp="1"/>
          </p:cNvSpPr>
          <p:nvPr>
            <p:ph type="sldNum" sz="quarter" idx="12"/>
          </p:nvPr>
        </p:nvSpPr>
        <p:spPr/>
        <p:txBody>
          <a:bodyPr/>
          <a:lstStyle/>
          <a:p>
            <a:fld id="{35747434-7036-48DB-A148-6B3D8EE75CDA}" type="slidenum">
              <a:rPr lang="en-US" smtClean="0"/>
              <a:pPr/>
              <a:t>‹#›</a:t>
            </a:fld>
            <a:endParaRPr lang="en-US" sz="750" dirty="0"/>
          </a:p>
        </p:txBody>
      </p:sp>
    </p:spTree>
    <p:extLst>
      <p:ext uri="{BB962C8B-B14F-4D97-AF65-F5344CB8AC3E}">
        <p14:creationId xmlns:p14="http://schemas.microsoft.com/office/powerpoint/2010/main" val="17321181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9101863-B955-4249-93DB-B76941EA78FF}" type="datetime1">
              <a:rPr lang="en-US" altLang="ja-JP" smtClean="0"/>
              <a:t>8/31/2022</a:t>
            </a:fld>
            <a:endParaRPr lang="en-US" sz="750" dirty="0"/>
          </a:p>
        </p:txBody>
      </p:sp>
      <p:sp>
        <p:nvSpPr>
          <p:cNvPr id="5" name="Footer Placeholder 4"/>
          <p:cNvSpPr>
            <a:spLocks noGrp="1"/>
          </p:cNvSpPr>
          <p:nvPr>
            <p:ph type="ftr" sz="quarter" idx="11"/>
          </p:nvPr>
        </p:nvSpPr>
        <p:spPr/>
        <p:txBody>
          <a:bodyPr/>
          <a:lstStyle/>
          <a:p>
            <a:endParaRPr lang="en-US" sz="750"/>
          </a:p>
        </p:txBody>
      </p:sp>
      <p:sp>
        <p:nvSpPr>
          <p:cNvPr id="6" name="Slide Number Placeholder 5"/>
          <p:cNvSpPr>
            <a:spLocks noGrp="1"/>
          </p:cNvSpPr>
          <p:nvPr>
            <p:ph type="sldNum" sz="quarter" idx="12"/>
          </p:nvPr>
        </p:nvSpPr>
        <p:spPr/>
        <p:txBody>
          <a:bodyPr/>
          <a:lstStyle/>
          <a:p>
            <a:fld id="{35747434-7036-48DB-A148-6B3D8EE75CDA}" type="slidenum">
              <a:rPr lang="en-US" smtClean="0"/>
              <a:pPr/>
              <a:t>‹#›</a:t>
            </a:fld>
            <a:endParaRPr lang="en-US" sz="750" dirty="0"/>
          </a:p>
        </p:txBody>
      </p:sp>
    </p:spTree>
    <p:extLst>
      <p:ext uri="{BB962C8B-B14F-4D97-AF65-F5344CB8AC3E}">
        <p14:creationId xmlns:p14="http://schemas.microsoft.com/office/powerpoint/2010/main" val="5061269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DC3BA8C-99E4-4C5E-9BB7-FD83B50A47CC}" type="datetime1">
              <a:rPr lang="en-US" altLang="ja-JP" smtClean="0"/>
              <a:t>8/31/2022</a:t>
            </a:fld>
            <a:endParaRPr lang="en-US" sz="750" dirty="0"/>
          </a:p>
        </p:txBody>
      </p:sp>
      <p:sp>
        <p:nvSpPr>
          <p:cNvPr id="5" name="Footer Placeholder 4"/>
          <p:cNvSpPr>
            <a:spLocks noGrp="1"/>
          </p:cNvSpPr>
          <p:nvPr>
            <p:ph type="ftr" sz="quarter" idx="11"/>
          </p:nvPr>
        </p:nvSpPr>
        <p:spPr/>
        <p:txBody>
          <a:bodyPr/>
          <a:lstStyle/>
          <a:p>
            <a:endParaRPr lang="en-US" sz="750"/>
          </a:p>
        </p:txBody>
      </p:sp>
      <p:sp>
        <p:nvSpPr>
          <p:cNvPr id="6" name="Slide Number Placeholder 5"/>
          <p:cNvSpPr>
            <a:spLocks noGrp="1"/>
          </p:cNvSpPr>
          <p:nvPr>
            <p:ph type="sldNum" sz="quarter" idx="12"/>
          </p:nvPr>
        </p:nvSpPr>
        <p:spPr/>
        <p:txBody>
          <a:bodyPr/>
          <a:lstStyle/>
          <a:p>
            <a:fld id="{35747434-7036-48DB-A148-6B3D8EE75CDA}" type="slidenum">
              <a:rPr lang="en-US" smtClean="0"/>
              <a:pPr/>
              <a:t>‹#›</a:t>
            </a:fld>
            <a:endParaRPr lang="en-US" sz="750" dirty="0"/>
          </a:p>
        </p:txBody>
      </p:sp>
    </p:spTree>
    <p:extLst>
      <p:ext uri="{BB962C8B-B14F-4D97-AF65-F5344CB8AC3E}">
        <p14:creationId xmlns:p14="http://schemas.microsoft.com/office/powerpoint/2010/main" val="6134791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5E8AB973-7DDE-4790-9EDF-D1F9868CF62C}" type="datetime1">
              <a:rPr lang="en-US" altLang="ja-JP" smtClean="0"/>
              <a:t>8/31/2022</a:t>
            </a:fld>
            <a:endParaRPr lang="en-US" sz="750" dirty="0"/>
          </a:p>
        </p:txBody>
      </p:sp>
      <p:sp>
        <p:nvSpPr>
          <p:cNvPr id="5" name="Footer Placeholder 4"/>
          <p:cNvSpPr>
            <a:spLocks noGrp="1"/>
          </p:cNvSpPr>
          <p:nvPr>
            <p:ph type="ftr" sz="quarter" idx="11"/>
          </p:nvPr>
        </p:nvSpPr>
        <p:spPr/>
        <p:txBody>
          <a:bodyPr/>
          <a:lstStyle/>
          <a:p>
            <a:endParaRPr lang="en-US" sz="750"/>
          </a:p>
        </p:txBody>
      </p:sp>
      <p:sp>
        <p:nvSpPr>
          <p:cNvPr id="6" name="Slide Number Placeholder 5"/>
          <p:cNvSpPr>
            <a:spLocks noGrp="1"/>
          </p:cNvSpPr>
          <p:nvPr>
            <p:ph type="sldNum" sz="quarter" idx="12"/>
          </p:nvPr>
        </p:nvSpPr>
        <p:spPr/>
        <p:txBody>
          <a:bodyPr/>
          <a:lstStyle/>
          <a:p>
            <a:fld id="{35747434-7036-48DB-A148-6B3D8EE75CDA}" type="slidenum">
              <a:rPr lang="en-US" smtClean="0"/>
              <a:pPr/>
              <a:t>‹#›</a:t>
            </a:fld>
            <a:endParaRPr lang="en-US" sz="750" dirty="0"/>
          </a:p>
        </p:txBody>
      </p:sp>
    </p:spTree>
    <p:extLst>
      <p:ext uri="{BB962C8B-B14F-4D97-AF65-F5344CB8AC3E}">
        <p14:creationId xmlns:p14="http://schemas.microsoft.com/office/powerpoint/2010/main" val="26291474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A03AEC53-B40C-4E49-A8D3-AD5921DF3566}" type="datetime1">
              <a:rPr lang="en-US" altLang="ja-JP" smtClean="0"/>
              <a:t>8/31/2022</a:t>
            </a:fld>
            <a:endParaRPr lang="en-US" sz="750" dirty="0"/>
          </a:p>
        </p:txBody>
      </p:sp>
      <p:sp>
        <p:nvSpPr>
          <p:cNvPr id="6" name="Footer Placeholder 5"/>
          <p:cNvSpPr>
            <a:spLocks noGrp="1"/>
          </p:cNvSpPr>
          <p:nvPr>
            <p:ph type="ftr" sz="quarter" idx="11"/>
          </p:nvPr>
        </p:nvSpPr>
        <p:spPr/>
        <p:txBody>
          <a:bodyPr/>
          <a:lstStyle/>
          <a:p>
            <a:endParaRPr lang="en-US" sz="750"/>
          </a:p>
        </p:txBody>
      </p:sp>
      <p:sp>
        <p:nvSpPr>
          <p:cNvPr id="7" name="Slide Number Placeholder 6"/>
          <p:cNvSpPr>
            <a:spLocks noGrp="1"/>
          </p:cNvSpPr>
          <p:nvPr>
            <p:ph type="sldNum" sz="quarter" idx="12"/>
          </p:nvPr>
        </p:nvSpPr>
        <p:spPr/>
        <p:txBody>
          <a:bodyPr/>
          <a:lstStyle/>
          <a:p>
            <a:fld id="{35747434-7036-48DB-A148-6B3D8EE75CDA}" type="slidenum">
              <a:rPr lang="en-US" smtClean="0"/>
              <a:pPr/>
              <a:t>‹#›</a:t>
            </a:fld>
            <a:endParaRPr lang="en-US" sz="750" dirty="0"/>
          </a:p>
        </p:txBody>
      </p:sp>
    </p:spTree>
    <p:extLst>
      <p:ext uri="{BB962C8B-B14F-4D97-AF65-F5344CB8AC3E}">
        <p14:creationId xmlns:p14="http://schemas.microsoft.com/office/powerpoint/2010/main" val="28896222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2545C9F-1F43-45F7-84B9-2A512EDCCD12}" type="datetime1">
              <a:rPr lang="en-US" altLang="ja-JP" smtClean="0"/>
              <a:t>8/31/2022</a:t>
            </a:fld>
            <a:endParaRPr lang="en-US" sz="750" dirty="0"/>
          </a:p>
        </p:txBody>
      </p:sp>
      <p:sp>
        <p:nvSpPr>
          <p:cNvPr id="8" name="Footer Placeholder 7"/>
          <p:cNvSpPr>
            <a:spLocks noGrp="1"/>
          </p:cNvSpPr>
          <p:nvPr>
            <p:ph type="ftr" sz="quarter" idx="11"/>
          </p:nvPr>
        </p:nvSpPr>
        <p:spPr/>
        <p:txBody>
          <a:bodyPr/>
          <a:lstStyle/>
          <a:p>
            <a:endParaRPr lang="en-US" sz="750"/>
          </a:p>
        </p:txBody>
      </p:sp>
      <p:sp>
        <p:nvSpPr>
          <p:cNvPr id="9" name="Slide Number Placeholder 8"/>
          <p:cNvSpPr>
            <a:spLocks noGrp="1"/>
          </p:cNvSpPr>
          <p:nvPr>
            <p:ph type="sldNum" sz="quarter" idx="12"/>
          </p:nvPr>
        </p:nvSpPr>
        <p:spPr/>
        <p:txBody>
          <a:bodyPr/>
          <a:lstStyle/>
          <a:p>
            <a:fld id="{35747434-7036-48DB-A148-6B3D8EE75CDA}" type="slidenum">
              <a:rPr lang="en-US" smtClean="0"/>
              <a:pPr/>
              <a:t>‹#›</a:t>
            </a:fld>
            <a:endParaRPr lang="en-US" sz="750" dirty="0"/>
          </a:p>
        </p:txBody>
      </p:sp>
    </p:spTree>
    <p:extLst>
      <p:ext uri="{BB962C8B-B14F-4D97-AF65-F5344CB8AC3E}">
        <p14:creationId xmlns:p14="http://schemas.microsoft.com/office/powerpoint/2010/main" val="30506973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1F6B1B2E-D498-4133-AA29-ED1A8C10D656}" type="datetime1">
              <a:rPr lang="en-US" altLang="ja-JP" smtClean="0"/>
              <a:t>8/31/2022</a:t>
            </a:fld>
            <a:endParaRPr lang="en-US" sz="750" dirty="0"/>
          </a:p>
        </p:txBody>
      </p:sp>
      <p:sp>
        <p:nvSpPr>
          <p:cNvPr id="4" name="Footer Placeholder 3"/>
          <p:cNvSpPr>
            <a:spLocks noGrp="1"/>
          </p:cNvSpPr>
          <p:nvPr>
            <p:ph type="ftr" sz="quarter" idx="11"/>
          </p:nvPr>
        </p:nvSpPr>
        <p:spPr/>
        <p:txBody>
          <a:bodyPr/>
          <a:lstStyle/>
          <a:p>
            <a:endParaRPr lang="en-US" sz="750"/>
          </a:p>
        </p:txBody>
      </p:sp>
      <p:sp>
        <p:nvSpPr>
          <p:cNvPr id="5" name="Slide Number Placeholder 4"/>
          <p:cNvSpPr>
            <a:spLocks noGrp="1"/>
          </p:cNvSpPr>
          <p:nvPr>
            <p:ph type="sldNum" sz="quarter" idx="12"/>
          </p:nvPr>
        </p:nvSpPr>
        <p:spPr/>
        <p:txBody>
          <a:bodyPr/>
          <a:lstStyle/>
          <a:p>
            <a:fld id="{35747434-7036-48DB-A148-6B3D8EE75CDA}" type="slidenum">
              <a:rPr lang="en-US" smtClean="0"/>
              <a:pPr/>
              <a:t>‹#›</a:t>
            </a:fld>
            <a:endParaRPr lang="en-US" sz="750" dirty="0"/>
          </a:p>
        </p:txBody>
      </p:sp>
    </p:spTree>
    <p:extLst>
      <p:ext uri="{BB962C8B-B14F-4D97-AF65-F5344CB8AC3E}">
        <p14:creationId xmlns:p14="http://schemas.microsoft.com/office/powerpoint/2010/main" val="11717278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BF6B4B-419B-4E39-B571-DBECB76B86C4}" type="datetime1">
              <a:rPr lang="en-US" altLang="ja-JP" smtClean="0"/>
              <a:t>8/31/2022</a:t>
            </a:fld>
            <a:endParaRPr lang="en-US" sz="750" dirty="0"/>
          </a:p>
        </p:txBody>
      </p:sp>
      <p:sp>
        <p:nvSpPr>
          <p:cNvPr id="3" name="Footer Placeholder 2"/>
          <p:cNvSpPr>
            <a:spLocks noGrp="1"/>
          </p:cNvSpPr>
          <p:nvPr>
            <p:ph type="ftr" sz="quarter" idx="11"/>
          </p:nvPr>
        </p:nvSpPr>
        <p:spPr/>
        <p:txBody>
          <a:bodyPr/>
          <a:lstStyle/>
          <a:p>
            <a:endParaRPr lang="en-US" sz="750"/>
          </a:p>
        </p:txBody>
      </p:sp>
      <p:sp>
        <p:nvSpPr>
          <p:cNvPr id="4" name="Slide Number Placeholder 3"/>
          <p:cNvSpPr>
            <a:spLocks noGrp="1"/>
          </p:cNvSpPr>
          <p:nvPr>
            <p:ph type="sldNum" sz="quarter" idx="12"/>
          </p:nvPr>
        </p:nvSpPr>
        <p:spPr/>
        <p:txBody>
          <a:bodyPr/>
          <a:lstStyle/>
          <a:p>
            <a:fld id="{35747434-7036-48DB-A148-6B3D8EE75CDA}" type="slidenum">
              <a:rPr lang="en-US" smtClean="0"/>
              <a:pPr/>
              <a:t>‹#›</a:t>
            </a:fld>
            <a:endParaRPr lang="en-US" sz="750" dirty="0"/>
          </a:p>
        </p:txBody>
      </p:sp>
    </p:spTree>
    <p:extLst>
      <p:ext uri="{BB962C8B-B14F-4D97-AF65-F5344CB8AC3E}">
        <p14:creationId xmlns:p14="http://schemas.microsoft.com/office/powerpoint/2010/main" val="41853668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8B20EE9-AF04-4A16-A662-27F3021A15D1}" type="datetime1">
              <a:rPr lang="en-US" altLang="ja-JP" smtClean="0"/>
              <a:t>8/31/2022</a:t>
            </a:fld>
            <a:endParaRPr lang="en-US" sz="750" dirty="0"/>
          </a:p>
        </p:txBody>
      </p:sp>
      <p:sp>
        <p:nvSpPr>
          <p:cNvPr id="6" name="Footer Placeholder 5"/>
          <p:cNvSpPr>
            <a:spLocks noGrp="1"/>
          </p:cNvSpPr>
          <p:nvPr>
            <p:ph type="ftr" sz="quarter" idx="11"/>
          </p:nvPr>
        </p:nvSpPr>
        <p:spPr/>
        <p:txBody>
          <a:bodyPr/>
          <a:lstStyle/>
          <a:p>
            <a:endParaRPr lang="en-US" sz="750"/>
          </a:p>
        </p:txBody>
      </p:sp>
      <p:sp>
        <p:nvSpPr>
          <p:cNvPr id="7" name="Slide Number Placeholder 6"/>
          <p:cNvSpPr>
            <a:spLocks noGrp="1"/>
          </p:cNvSpPr>
          <p:nvPr>
            <p:ph type="sldNum" sz="quarter" idx="12"/>
          </p:nvPr>
        </p:nvSpPr>
        <p:spPr/>
        <p:txBody>
          <a:bodyPr/>
          <a:lstStyle/>
          <a:p>
            <a:fld id="{35747434-7036-48DB-A148-6B3D8EE75CDA}" type="slidenum">
              <a:rPr lang="en-US" smtClean="0"/>
              <a:pPr/>
              <a:t>‹#›</a:t>
            </a:fld>
            <a:endParaRPr lang="en-US" sz="750" dirty="0"/>
          </a:p>
        </p:txBody>
      </p:sp>
    </p:spTree>
    <p:extLst>
      <p:ext uri="{BB962C8B-B14F-4D97-AF65-F5344CB8AC3E}">
        <p14:creationId xmlns:p14="http://schemas.microsoft.com/office/powerpoint/2010/main" val="746107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703E06E-D856-4F2A-8799-9B3A943650DA}" type="datetime1">
              <a:rPr lang="en-US" altLang="ja-JP" smtClean="0"/>
              <a:t>8/31/2022</a:t>
            </a:fld>
            <a:endParaRPr lang="en-US" sz="750" dirty="0"/>
          </a:p>
        </p:txBody>
      </p:sp>
      <p:sp>
        <p:nvSpPr>
          <p:cNvPr id="6" name="Footer Placeholder 5"/>
          <p:cNvSpPr>
            <a:spLocks noGrp="1"/>
          </p:cNvSpPr>
          <p:nvPr>
            <p:ph type="ftr" sz="quarter" idx="11"/>
          </p:nvPr>
        </p:nvSpPr>
        <p:spPr/>
        <p:txBody>
          <a:bodyPr/>
          <a:lstStyle/>
          <a:p>
            <a:endParaRPr lang="en-US" sz="750"/>
          </a:p>
        </p:txBody>
      </p:sp>
      <p:sp>
        <p:nvSpPr>
          <p:cNvPr id="7" name="Slide Number Placeholder 6"/>
          <p:cNvSpPr>
            <a:spLocks noGrp="1"/>
          </p:cNvSpPr>
          <p:nvPr>
            <p:ph type="sldNum" sz="quarter" idx="12"/>
          </p:nvPr>
        </p:nvSpPr>
        <p:spPr/>
        <p:txBody>
          <a:bodyPr/>
          <a:lstStyle/>
          <a:p>
            <a:fld id="{35747434-7036-48DB-A148-6B3D8EE75CDA}" type="slidenum">
              <a:rPr lang="en-US" smtClean="0"/>
              <a:pPr/>
              <a:t>‹#›</a:t>
            </a:fld>
            <a:endParaRPr lang="en-US" sz="750" dirty="0"/>
          </a:p>
        </p:txBody>
      </p:sp>
    </p:spTree>
    <p:extLst>
      <p:ext uri="{BB962C8B-B14F-4D97-AF65-F5344CB8AC3E}">
        <p14:creationId xmlns:p14="http://schemas.microsoft.com/office/powerpoint/2010/main" val="31792904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F23CFE-434B-4963-A9B8-2414282474AA}" type="datetime1">
              <a:rPr lang="en-US" altLang="ja-JP" smtClean="0"/>
              <a:t>8/31/2022</a:t>
            </a:fld>
            <a:endParaRPr lang="en-US" sz="750"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sz="75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747434-7036-48DB-A148-6B3D8EE75CDA}" type="slidenum">
              <a:rPr lang="en-US" smtClean="0"/>
              <a:pPr/>
              <a:t>‹#›</a:t>
            </a:fld>
            <a:endParaRPr lang="en-US" sz="750" dirty="0"/>
          </a:p>
        </p:txBody>
      </p:sp>
    </p:spTree>
    <p:extLst>
      <p:ext uri="{BB962C8B-B14F-4D97-AF65-F5344CB8AC3E}">
        <p14:creationId xmlns:p14="http://schemas.microsoft.com/office/powerpoint/2010/main" val="254606906"/>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jpg"/></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7.jpg"/><Relationship Id="rId3" Type="http://schemas.openxmlformats.org/officeDocument/2006/relationships/image" Target="../media/image6.png"/><Relationship Id="rId7" Type="http://schemas.openxmlformats.org/officeDocument/2006/relationships/image" Target="../media/image15.jpg"/><Relationship Id="rId12" Type="http://schemas.openxmlformats.org/officeDocument/2006/relationships/image" Target="../media/image20.gif"/><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4.jpg"/><Relationship Id="rId11" Type="http://schemas.openxmlformats.org/officeDocument/2006/relationships/image" Target="../media/image19.jpg"/><Relationship Id="rId5" Type="http://schemas.openxmlformats.org/officeDocument/2006/relationships/image" Target="../media/image13.gif"/><Relationship Id="rId10" Type="http://schemas.openxmlformats.org/officeDocument/2006/relationships/image" Target="../media/image18.jpeg"/><Relationship Id="rId4" Type="http://schemas.openxmlformats.org/officeDocument/2006/relationships/image" Target="../media/image12.gif"/><Relationship Id="rId9" Type="http://schemas.openxmlformats.org/officeDocument/2006/relationships/image" Target="../media/image17.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9.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2.emf"/><Relationship Id="rId1" Type="http://schemas.openxmlformats.org/officeDocument/2006/relationships/slideLayout" Target="../slideLayouts/slideLayout7.xml"/><Relationship Id="rId4" Type="http://schemas.openxmlformats.org/officeDocument/2006/relationships/image" Target="../media/image26.jp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28.wmf"/></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57.xml.rels><?xml version="1.0" encoding="UTF-8" standalone="yes"?>
<Relationships xmlns="http://schemas.openxmlformats.org/package/2006/relationships"><Relationship Id="rId8" Type="http://schemas.openxmlformats.org/officeDocument/2006/relationships/diagramLayout" Target="../diagrams/layout23.xml"/><Relationship Id="rId3" Type="http://schemas.openxmlformats.org/officeDocument/2006/relationships/diagramLayout" Target="../diagrams/layout22.xml"/><Relationship Id="rId7" Type="http://schemas.openxmlformats.org/officeDocument/2006/relationships/diagramData" Target="../diagrams/data23.xml"/><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11" Type="http://schemas.microsoft.com/office/2007/relationships/diagramDrawing" Target="../diagrams/drawing23.xml"/><Relationship Id="rId5" Type="http://schemas.openxmlformats.org/officeDocument/2006/relationships/diagramColors" Target="../diagrams/colors22.xml"/><Relationship Id="rId10" Type="http://schemas.openxmlformats.org/officeDocument/2006/relationships/diagramColors" Target="../diagrams/colors23.xml"/><Relationship Id="rId4" Type="http://schemas.openxmlformats.org/officeDocument/2006/relationships/diagramQuickStyle" Target="../diagrams/quickStyle22.xml"/><Relationship Id="rId9" Type="http://schemas.openxmlformats.org/officeDocument/2006/relationships/diagramQuickStyle" Target="../diagrams/quickStyle2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diagramLayout" Target="../diagrams/layout4.xml"/><Relationship Id="rId7" Type="http://schemas.openxmlformats.org/officeDocument/2006/relationships/diagramData" Target="../diagrams/data5.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microsoft.com/office/2007/relationships/hdphoto" Target="../media/hdphoto1.wdp"/></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32.png"/><Relationship Id="rId4" Type="http://schemas.openxmlformats.org/officeDocument/2006/relationships/image" Target="../media/image31.png"/></Relationships>
</file>

<file path=ppt/slides/_rels/slide6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2.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69.xml.rels><?xml version="1.0" encoding="UTF-8" standalone="yes"?>
<Relationships xmlns="http://schemas.openxmlformats.org/package/2006/relationships"><Relationship Id="rId3" Type="http://schemas.openxmlformats.org/officeDocument/2006/relationships/diagramLayout" Target="../diagrams/layout25.xml"/><Relationship Id="rId2" Type="http://schemas.openxmlformats.org/officeDocument/2006/relationships/diagramData" Target="../diagrams/data25.xml"/><Relationship Id="rId1" Type="http://schemas.openxmlformats.org/officeDocument/2006/relationships/slideLayout" Target="../slideLayouts/slideLayout2.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4.jp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70.xml.rels><?xml version="1.0" encoding="UTF-8" standalone="yes"?>
<Relationships xmlns="http://schemas.openxmlformats.org/package/2006/relationships"><Relationship Id="rId3" Type="http://schemas.openxmlformats.org/officeDocument/2006/relationships/diagramLayout" Target="../diagrams/layout26.xml"/><Relationship Id="rId7" Type="http://schemas.openxmlformats.org/officeDocument/2006/relationships/image" Target="../media/image33.jpeg"/><Relationship Id="rId2" Type="http://schemas.openxmlformats.org/officeDocument/2006/relationships/diagramData" Target="../diagrams/data26.xml"/><Relationship Id="rId1" Type="http://schemas.openxmlformats.org/officeDocument/2006/relationships/slideLayout" Target="../slideLayouts/slideLayout2.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0">
            <a:extLst>
              <a:ext uri="{FF2B5EF4-FFF2-40B4-BE49-F238E27FC236}">
                <a16:creationId xmlns:a16="http://schemas.microsoft.com/office/drawing/2014/main" id="{A0A2B7F3-65A0-4CC5-8310-3252C59E025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a:extLst>
              <a:ext uri="{FF2B5EF4-FFF2-40B4-BE49-F238E27FC236}">
                <a16:creationId xmlns:a16="http://schemas.microsoft.com/office/drawing/2014/main" id="{C18C7D1A-E771-4D07-8AE3-AA1B0F595AC8}"/>
              </a:ext>
            </a:extLst>
          </p:cNvPr>
          <p:cNvSpPr>
            <a:spLocks noGrp="1"/>
          </p:cNvSpPr>
          <p:nvPr>
            <p:ph type="ctrTitle"/>
          </p:nvPr>
        </p:nvSpPr>
        <p:spPr>
          <a:xfrm>
            <a:off x="628650" y="3950725"/>
            <a:ext cx="7886700" cy="1132696"/>
          </a:xfrm>
        </p:spPr>
        <p:txBody>
          <a:bodyPr>
            <a:normAutofit/>
          </a:bodyPr>
          <a:lstStyle/>
          <a:p>
            <a:r>
              <a:rPr kumimoji="1" lang="ja-JP" altLang="en-US" sz="3500" b="1" dirty="0">
                <a:effectLst>
                  <a:outerShdw blurRad="38100" dist="38100" dir="2700000" algn="tl">
                    <a:srgbClr val="000000">
                      <a:alpha val="43137"/>
                    </a:srgbClr>
                  </a:outerShdw>
                </a:effectLst>
              </a:rPr>
              <a:t>講義：児童期における</a:t>
            </a:r>
            <a:r>
              <a:rPr kumimoji="1" lang="en-US" altLang="ja-JP" sz="3500" b="1" dirty="0">
                <a:effectLst>
                  <a:outerShdw blurRad="38100" dist="38100" dir="2700000" algn="tl">
                    <a:srgbClr val="000000">
                      <a:alpha val="43137"/>
                    </a:srgbClr>
                  </a:outerShdw>
                </a:effectLst>
              </a:rPr>
              <a:t/>
            </a:r>
            <a:br>
              <a:rPr kumimoji="1" lang="en-US" altLang="ja-JP" sz="3500" b="1" dirty="0">
                <a:effectLst>
                  <a:outerShdw blurRad="38100" dist="38100" dir="2700000" algn="tl">
                    <a:srgbClr val="000000">
                      <a:alpha val="43137"/>
                    </a:srgbClr>
                  </a:outerShdw>
                </a:effectLst>
              </a:rPr>
            </a:br>
            <a:r>
              <a:rPr kumimoji="1" lang="ja-JP" altLang="en-US" sz="3500" b="1" dirty="0">
                <a:effectLst>
                  <a:outerShdw blurRad="38100" dist="38100" dir="2700000" algn="tl">
                    <a:srgbClr val="000000">
                      <a:alpha val="43137"/>
                    </a:srgbClr>
                  </a:outerShdw>
                </a:effectLst>
              </a:rPr>
              <a:t>相談支援の目指す方向性</a:t>
            </a:r>
          </a:p>
        </p:txBody>
      </p:sp>
      <p:sp>
        <p:nvSpPr>
          <p:cNvPr id="3" name="字幕 2">
            <a:extLst>
              <a:ext uri="{FF2B5EF4-FFF2-40B4-BE49-F238E27FC236}">
                <a16:creationId xmlns:a16="http://schemas.microsoft.com/office/drawing/2014/main" id="{C382A0CF-2F6F-415D-8892-7C20358891A7}"/>
              </a:ext>
            </a:extLst>
          </p:cNvPr>
          <p:cNvSpPr>
            <a:spLocks noGrp="1"/>
          </p:cNvSpPr>
          <p:nvPr>
            <p:ph type="subTitle" idx="1"/>
          </p:nvPr>
        </p:nvSpPr>
        <p:spPr>
          <a:xfrm>
            <a:off x="628650" y="5145583"/>
            <a:ext cx="7886700" cy="1132696"/>
          </a:xfrm>
        </p:spPr>
        <p:txBody>
          <a:bodyPr>
            <a:normAutofit/>
          </a:bodyPr>
          <a:lstStyle/>
          <a:p>
            <a:r>
              <a:rPr kumimoji="1" lang="ja-JP" altLang="en-US" sz="1900"/>
              <a:t>コンサルテーションサポート　森の入口</a:t>
            </a:r>
            <a:endParaRPr kumimoji="1" lang="en-US" altLang="ja-JP" sz="1900"/>
          </a:p>
          <a:p>
            <a:r>
              <a:rPr kumimoji="1" lang="ja-JP" altLang="en-US" sz="1900"/>
              <a:t>日本相談支援専門員協会　理事</a:t>
            </a:r>
            <a:endParaRPr kumimoji="1" lang="en-US" altLang="ja-JP" sz="1900"/>
          </a:p>
          <a:p>
            <a:r>
              <a:rPr kumimoji="1" lang="ja-JP" altLang="en-US" sz="1900"/>
              <a:t>金丸博一</a:t>
            </a:r>
          </a:p>
        </p:txBody>
      </p:sp>
      <p:pic>
        <p:nvPicPr>
          <p:cNvPr id="6" name="図 5" descr="水中のカラフルなインク">
            <a:extLst>
              <a:ext uri="{FF2B5EF4-FFF2-40B4-BE49-F238E27FC236}">
                <a16:creationId xmlns:a16="http://schemas.microsoft.com/office/drawing/2014/main" id="{EBF227C9-4ED9-4749-C626-B84759283C2E}"/>
              </a:ext>
            </a:extLst>
          </p:cNvPr>
          <p:cNvPicPr>
            <a:picLocks noChangeAspect="1"/>
          </p:cNvPicPr>
          <p:nvPr/>
        </p:nvPicPr>
        <p:blipFill rotWithShape="1">
          <a:blip r:embed="rId2">
            <a:extLst>
              <a:ext uri="{28A0092B-C50C-407E-A947-70E740481C1C}">
                <a14:useLocalDpi xmlns:a14="http://schemas.microsoft.com/office/drawing/2010/main" val="0"/>
              </a:ext>
            </a:extLst>
          </a:blip>
          <a:srcRect t="14032" r="-2" b="7863"/>
          <a:stretch/>
        </p:blipFill>
        <p:spPr>
          <a:xfrm>
            <a:off x="1048788" y="579721"/>
            <a:ext cx="7044135" cy="3371004"/>
          </a:xfrm>
          <a:custGeom>
            <a:avLst/>
            <a:gdLst/>
            <a:ahLst/>
            <a:cxnLst/>
            <a:rect l="l" t="t" r="r" b="b"/>
            <a:pathLst>
              <a:path w="9392179" h="3672406">
                <a:moveTo>
                  <a:pt x="8328426" y="0"/>
                </a:moveTo>
                <a:cubicBezTo>
                  <a:pt x="8306669" y="212063"/>
                  <a:pt x="8209966" y="234386"/>
                  <a:pt x="8156780" y="365530"/>
                </a:cubicBezTo>
                <a:cubicBezTo>
                  <a:pt x="8193044" y="376692"/>
                  <a:pt x="8224472" y="390643"/>
                  <a:pt x="8255900" y="396224"/>
                </a:cubicBezTo>
                <a:cubicBezTo>
                  <a:pt x="8379195" y="424127"/>
                  <a:pt x="8497654" y="496675"/>
                  <a:pt x="8608861" y="619448"/>
                </a:cubicBezTo>
                <a:cubicBezTo>
                  <a:pt x="8693475" y="711528"/>
                  <a:pt x="8785341" y="750593"/>
                  <a:pt x="8877208" y="756173"/>
                </a:cubicBezTo>
                <a:cubicBezTo>
                  <a:pt x="8923141" y="758964"/>
                  <a:pt x="8971492" y="761754"/>
                  <a:pt x="9012590" y="795238"/>
                </a:cubicBezTo>
                <a:cubicBezTo>
                  <a:pt x="9053688" y="828721"/>
                  <a:pt x="9133466" y="814770"/>
                  <a:pt x="9106875" y="996140"/>
                </a:cubicBezTo>
                <a:cubicBezTo>
                  <a:pt x="9210828" y="1068688"/>
                  <a:pt x="9167313" y="1283542"/>
                  <a:pt x="9215663" y="1417476"/>
                </a:cubicBezTo>
                <a:cubicBezTo>
                  <a:pt x="9268849" y="1565363"/>
                  <a:pt x="9300277" y="1746734"/>
                  <a:pt x="9370386" y="1872297"/>
                </a:cubicBezTo>
                <a:cubicBezTo>
                  <a:pt x="9396979" y="1916942"/>
                  <a:pt x="9396979" y="1967168"/>
                  <a:pt x="9382473" y="2014603"/>
                </a:cubicBezTo>
                <a:cubicBezTo>
                  <a:pt x="9355881" y="2115054"/>
                  <a:pt x="9322035" y="2201554"/>
                  <a:pt x="9276102" y="2268521"/>
                </a:cubicBezTo>
                <a:cubicBezTo>
                  <a:pt x="9106875" y="2514068"/>
                  <a:pt x="8932811" y="2756825"/>
                  <a:pt x="8746660" y="2949356"/>
                </a:cubicBezTo>
                <a:cubicBezTo>
                  <a:pt x="8536335" y="3169790"/>
                  <a:pt x="8304251" y="3289774"/>
                  <a:pt x="8069749" y="3384644"/>
                </a:cubicBezTo>
                <a:cubicBezTo>
                  <a:pt x="7624922" y="3566014"/>
                  <a:pt x="7172842" y="3632982"/>
                  <a:pt x="6713509" y="3649724"/>
                </a:cubicBezTo>
                <a:cubicBezTo>
                  <a:pt x="6406482" y="3660885"/>
                  <a:pt x="6101872" y="3674836"/>
                  <a:pt x="5794844" y="3672046"/>
                </a:cubicBezTo>
                <a:cubicBezTo>
                  <a:pt x="5526498" y="3669256"/>
                  <a:pt x="5258151" y="3638562"/>
                  <a:pt x="4987387" y="3599498"/>
                </a:cubicBezTo>
                <a:cubicBezTo>
                  <a:pt x="4636843" y="3546482"/>
                  <a:pt x="3362799" y="3312096"/>
                  <a:pt x="2920390" y="3220016"/>
                </a:cubicBezTo>
                <a:cubicBezTo>
                  <a:pt x="2702811" y="3175371"/>
                  <a:pt x="1498875" y="2762406"/>
                  <a:pt x="1472282" y="2695438"/>
                </a:cubicBezTo>
                <a:cubicBezTo>
                  <a:pt x="1554478" y="2650793"/>
                  <a:pt x="1634257" y="2728922"/>
                  <a:pt x="1721289" y="2681487"/>
                </a:cubicBezTo>
                <a:cubicBezTo>
                  <a:pt x="1571401" y="2578245"/>
                  <a:pt x="1399756" y="2625681"/>
                  <a:pt x="1257121" y="2555923"/>
                </a:cubicBezTo>
                <a:cubicBezTo>
                  <a:pt x="1259538" y="2488955"/>
                  <a:pt x="1322394" y="2508488"/>
                  <a:pt x="1332064" y="2463843"/>
                </a:cubicBezTo>
                <a:cubicBezTo>
                  <a:pt x="1061300" y="2335488"/>
                  <a:pt x="759108" y="2341069"/>
                  <a:pt x="483508" y="2229457"/>
                </a:cubicBezTo>
                <a:cubicBezTo>
                  <a:pt x="734932" y="2184812"/>
                  <a:pt x="981521" y="2232247"/>
                  <a:pt x="1235363" y="2240618"/>
                </a:cubicBezTo>
                <a:cubicBezTo>
                  <a:pt x="1211188" y="2182021"/>
                  <a:pt x="1167672" y="2187602"/>
                  <a:pt x="1138662" y="2168069"/>
                </a:cubicBezTo>
                <a:cubicBezTo>
                  <a:pt x="1099981" y="2142957"/>
                  <a:pt x="1068553" y="2120635"/>
                  <a:pt x="1092728" y="2056458"/>
                </a:cubicBezTo>
                <a:cubicBezTo>
                  <a:pt x="1116903" y="1995071"/>
                  <a:pt x="1085475" y="1978329"/>
                  <a:pt x="1039542" y="1956007"/>
                </a:cubicBezTo>
                <a:cubicBezTo>
                  <a:pt x="923501" y="1894620"/>
                  <a:pt x="795371" y="1914152"/>
                  <a:pt x="674494" y="1894620"/>
                </a:cubicBezTo>
                <a:cubicBezTo>
                  <a:pt x="618891" y="1886249"/>
                  <a:pt x="529441" y="1900200"/>
                  <a:pt x="514936" y="1852765"/>
                </a:cubicBezTo>
                <a:cubicBezTo>
                  <a:pt x="464168" y="1699298"/>
                  <a:pt x="362631" y="1743943"/>
                  <a:pt x="268347" y="1735572"/>
                </a:cubicBezTo>
                <a:cubicBezTo>
                  <a:pt x="171646" y="1727201"/>
                  <a:pt x="152305" y="1657444"/>
                  <a:pt x="200656" y="1529089"/>
                </a:cubicBezTo>
                <a:cubicBezTo>
                  <a:pt x="149887" y="1467702"/>
                  <a:pt x="65273" y="1537459"/>
                  <a:pt x="0" y="1453750"/>
                </a:cubicBezTo>
                <a:cubicBezTo>
                  <a:pt x="502848" y="1411896"/>
                  <a:pt x="993609" y="1450960"/>
                  <a:pt x="1479534" y="1330977"/>
                </a:cubicBezTo>
                <a:cubicBezTo>
                  <a:pt x="1324812" y="1336557"/>
                  <a:pt x="1172507" y="1286332"/>
                  <a:pt x="1017784" y="1317025"/>
                </a:cubicBezTo>
                <a:cubicBezTo>
                  <a:pt x="993609" y="1322606"/>
                  <a:pt x="964599" y="1317025"/>
                  <a:pt x="940423" y="1311445"/>
                </a:cubicBezTo>
                <a:cubicBezTo>
                  <a:pt x="913830" y="1305864"/>
                  <a:pt x="889655" y="1294703"/>
                  <a:pt x="889655" y="1255638"/>
                </a:cubicBezTo>
                <a:cubicBezTo>
                  <a:pt x="889655" y="1227735"/>
                  <a:pt x="908995" y="1213784"/>
                  <a:pt x="928335" y="1202623"/>
                </a:cubicBezTo>
                <a:cubicBezTo>
                  <a:pt x="981521" y="1171929"/>
                  <a:pt x="1039542" y="1163558"/>
                  <a:pt x="1092728" y="1194252"/>
                </a:cubicBezTo>
                <a:cubicBezTo>
                  <a:pt x="1153167" y="1227735"/>
                  <a:pt x="1201518" y="1219364"/>
                  <a:pt x="1247451" y="1160768"/>
                </a:cubicBezTo>
                <a:cubicBezTo>
                  <a:pt x="1307889" y="1085430"/>
                  <a:pt x="1394920" y="1113333"/>
                  <a:pt x="1467447" y="1088220"/>
                </a:cubicBezTo>
                <a:cubicBezTo>
                  <a:pt x="1547226" y="1063107"/>
                  <a:pt x="1631840" y="1077059"/>
                  <a:pt x="1735794" y="1032414"/>
                </a:cubicBezTo>
                <a:cubicBezTo>
                  <a:pt x="1559313" y="982188"/>
                  <a:pt x="1397338" y="1057527"/>
                  <a:pt x="1218440" y="1007301"/>
                </a:cubicBezTo>
                <a:cubicBezTo>
                  <a:pt x="1290966" y="937543"/>
                  <a:pt x="1356240" y="957076"/>
                  <a:pt x="1416678" y="945914"/>
                </a:cubicBezTo>
                <a:cubicBezTo>
                  <a:pt x="1489204" y="931963"/>
                  <a:pt x="1561731" y="929172"/>
                  <a:pt x="1634257" y="915221"/>
                </a:cubicBezTo>
                <a:cubicBezTo>
                  <a:pt x="1701949" y="904060"/>
                  <a:pt x="1767223" y="884528"/>
                  <a:pt x="1834914" y="873366"/>
                </a:cubicBezTo>
                <a:cubicBezTo>
                  <a:pt x="1900187" y="862205"/>
                  <a:pt x="1967878" y="876157"/>
                  <a:pt x="2028317" y="814770"/>
                </a:cubicBezTo>
                <a:cubicBezTo>
                  <a:pt x="1863924" y="691996"/>
                  <a:pt x="1677773" y="750593"/>
                  <a:pt x="1484370" y="719899"/>
                </a:cubicBezTo>
                <a:cubicBezTo>
                  <a:pt x="1535138" y="661303"/>
                  <a:pt x="1588324" y="672464"/>
                  <a:pt x="1631840" y="655722"/>
                </a:cubicBezTo>
                <a:cubicBezTo>
                  <a:pt x="1651180" y="650142"/>
                  <a:pt x="1675355" y="650142"/>
                  <a:pt x="1682608" y="622239"/>
                </a:cubicBezTo>
                <a:cubicBezTo>
                  <a:pt x="1692278" y="585965"/>
                  <a:pt x="1670520" y="563642"/>
                  <a:pt x="1646344" y="552481"/>
                </a:cubicBezTo>
                <a:cubicBezTo>
                  <a:pt x="1537556" y="499465"/>
                  <a:pt x="1421514" y="471562"/>
                  <a:pt x="1305472" y="443659"/>
                </a:cubicBezTo>
                <a:cubicBezTo>
                  <a:pt x="1240198" y="429707"/>
                  <a:pt x="1170090" y="438078"/>
                  <a:pt x="1112068" y="393433"/>
                </a:cubicBezTo>
                <a:cubicBezTo>
                  <a:pt x="1324812" y="200902"/>
                  <a:pt x="1561731" y="237176"/>
                  <a:pt x="1801068" y="248337"/>
                </a:cubicBezTo>
                <a:cubicBezTo>
                  <a:pt x="2190293" y="265079"/>
                  <a:pt x="2579516" y="281821"/>
                  <a:pt x="2971158" y="253918"/>
                </a:cubicBezTo>
                <a:cubicBezTo>
                  <a:pt x="3287854" y="200902"/>
                  <a:pt x="3609388" y="195322"/>
                  <a:pt x="3930923" y="175789"/>
                </a:cubicBezTo>
                <a:cubicBezTo>
                  <a:pt x="4283882" y="150677"/>
                  <a:pt x="4641678" y="170209"/>
                  <a:pt x="4997057" y="172999"/>
                </a:cubicBezTo>
                <a:cubicBezTo>
                  <a:pt x="5253316" y="175789"/>
                  <a:pt x="5511992" y="200902"/>
                  <a:pt x="5768252" y="178580"/>
                </a:cubicBezTo>
                <a:cubicBezTo>
                  <a:pt x="6068027" y="153467"/>
                  <a:pt x="6372637" y="172999"/>
                  <a:pt x="6674829" y="164628"/>
                </a:cubicBezTo>
                <a:cubicBezTo>
                  <a:pt x="6810212" y="161838"/>
                  <a:pt x="6945593" y="139515"/>
                  <a:pt x="7080976" y="122774"/>
                </a:cubicBezTo>
                <a:cubicBezTo>
                  <a:pt x="7334817" y="89290"/>
                  <a:pt x="7591076" y="44645"/>
                  <a:pt x="7847336" y="58596"/>
                </a:cubicBezTo>
                <a:cubicBezTo>
                  <a:pt x="8006894" y="66967"/>
                  <a:pt x="8164034" y="66967"/>
                  <a:pt x="8328426" y="0"/>
                </a:cubicBezTo>
                <a:close/>
              </a:path>
            </a:pathLst>
          </a:custGeom>
        </p:spPr>
      </p:pic>
      <p:sp>
        <p:nvSpPr>
          <p:cNvPr id="4" name="Rectangle 3">
            <a:extLst>
              <a:ext uri="{FF2B5EF4-FFF2-40B4-BE49-F238E27FC236}">
                <a16:creationId xmlns:a16="http://schemas.microsoft.com/office/drawing/2014/main" id="{10F2E39E-9C65-5DF8-8482-B30431C70B75}"/>
              </a:ext>
            </a:extLst>
          </p:cNvPr>
          <p:cNvSpPr txBox="1">
            <a:spLocks noChangeArrowheads="1"/>
          </p:cNvSpPr>
          <p:nvPr/>
        </p:nvSpPr>
        <p:spPr bwMode="auto">
          <a:xfrm>
            <a:off x="956053" y="149182"/>
            <a:ext cx="7229607" cy="566615"/>
          </a:xfrm>
          <a:prstGeom prst="rect">
            <a:avLst/>
          </a:prstGeom>
          <a:solidFill>
            <a:schemeClr val="accent1">
              <a:lumMod val="40000"/>
              <a:lumOff val="60000"/>
            </a:schemeClr>
          </a:solidFill>
          <a:ln w="9525">
            <a:solidFill>
              <a:schemeClr val="accent1">
                <a:lumMod val="25000"/>
              </a:schemeClr>
            </a:solidFill>
            <a:miter lim="800000"/>
            <a:headEnd/>
            <a:tailEnd/>
          </a:ln>
          <a:scene3d>
            <a:camera prst="orthographicFront"/>
            <a:lightRig rig="threePt" dir="t"/>
          </a:scene3d>
          <a:sp3d>
            <a:bevelT prst="convex"/>
          </a:sp3d>
        </p:spPr>
        <p:txBody>
          <a:bodyPr lIns="91399" tIns="45701" rIns="91399" bIns="45701"/>
          <a:lstStyle/>
          <a:p>
            <a:pPr algn="ctr">
              <a:lnSpc>
                <a:spcPct val="80000"/>
              </a:lnSpc>
              <a:spcBef>
                <a:spcPct val="20000"/>
              </a:spcBef>
            </a:pPr>
            <a:r>
              <a:rPr lang="ja-JP" altLang="en-US" sz="1600" dirty="0">
                <a:effectLst>
                  <a:outerShdw blurRad="38100" dist="38100" dir="2700000" algn="tl">
                    <a:srgbClr val="000000">
                      <a:alpha val="43137"/>
                    </a:srgbClr>
                  </a:outerShdw>
                </a:effectLst>
              </a:rPr>
              <a:t>令和４年度サービス管理責任者及び児童発達支援管理責任者指導者養成研修</a:t>
            </a:r>
            <a:endParaRPr lang="en-US" altLang="ja-JP" sz="1600" dirty="0">
              <a:effectLst>
                <a:outerShdw blurRad="38100" dist="38100" dir="2700000" algn="tl">
                  <a:srgbClr val="000000">
                    <a:alpha val="43137"/>
                  </a:srgbClr>
                </a:outerShdw>
              </a:effectLst>
            </a:endParaRPr>
          </a:p>
          <a:p>
            <a:pPr algn="ctr">
              <a:lnSpc>
                <a:spcPct val="80000"/>
              </a:lnSpc>
              <a:spcBef>
                <a:spcPct val="20000"/>
              </a:spcBef>
            </a:pPr>
            <a:r>
              <a:rPr lang="ja-JP" altLang="en-US" sz="1600" dirty="0">
                <a:effectLst>
                  <a:outerShdw blurRad="38100" dist="38100" dir="2700000" algn="tl">
                    <a:srgbClr val="000000">
                      <a:alpha val="43137"/>
                    </a:srgbClr>
                  </a:outerShdw>
                </a:effectLst>
              </a:rPr>
              <a:t>専門コース別研修　障害児支援 </a:t>
            </a:r>
          </a:p>
          <a:p>
            <a:pPr algn="ctr">
              <a:lnSpc>
                <a:spcPct val="80000"/>
              </a:lnSpc>
              <a:spcBef>
                <a:spcPct val="20000"/>
              </a:spcBef>
            </a:pPr>
            <a:endParaRPr lang="ja-JP" altLang="ja-JP" sz="3600" dirty="0"/>
          </a:p>
        </p:txBody>
      </p:sp>
    </p:spTree>
    <p:extLst>
      <p:ext uri="{BB962C8B-B14F-4D97-AF65-F5344CB8AC3E}">
        <p14:creationId xmlns:p14="http://schemas.microsoft.com/office/powerpoint/2010/main" val="168567281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2B566528-1B12-4246-9431-5C2D7D0811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3"/>
          <p:cNvSpPr txBox="1">
            <a:spLocks noChangeArrowheads="1"/>
          </p:cNvSpPr>
          <p:nvPr/>
        </p:nvSpPr>
        <p:spPr bwMode="auto">
          <a:xfrm>
            <a:off x="482600" y="321734"/>
            <a:ext cx="8178799" cy="875181"/>
          </a:xfrm>
          <a:prstGeom prst="rect">
            <a:avLst/>
          </a:prstGeom>
        </p:spPr>
        <p:txBody>
          <a:bodyPr vert="horz" lIns="91440" tIns="45720" rIns="91440" bIns="45720" rtlCol="0" anchor="ctr">
            <a:normAutofit/>
          </a:bodyPr>
          <a:lstStyle/>
          <a:p>
            <a:pPr algn="ctr" defTabSz="914400">
              <a:lnSpc>
                <a:spcPct val="90000"/>
              </a:lnSpc>
              <a:spcBef>
                <a:spcPct val="0"/>
              </a:spcBef>
              <a:spcAft>
                <a:spcPts val="600"/>
              </a:spcAft>
            </a:pPr>
            <a:r>
              <a:rPr lang="ja-JP" altLang="en-US" sz="3100" b="1" u="sng" kern="1200" spc="-92" dirty="0">
                <a:solidFill>
                  <a:schemeClr val="tx1"/>
                </a:solidFill>
                <a:effectLst>
                  <a:outerShdw blurRad="38100" dist="38100" dir="2700000" algn="tl">
                    <a:srgbClr val="000000">
                      <a:alpha val="43137"/>
                    </a:srgbClr>
                  </a:outerShdw>
                </a:effectLst>
                <a:latin typeface="+mj-lt"/>
                <a:ea typeface="+mj-ea"/>
                <a:cs typeface="+mj-cs"/>
              </a:rPr>
              <a:t>児童期の相談支援の特長</a:t>
            </a:r>
            <a:endParaRPr lang="en-US" altLang="ja-JP" sz="3100" b="1" kern="1200" spc="-92" dirty="0">
              <a:solidFill>
                <a:schemeClr val="tx1"/>
              </a:solidFill>
              <a:effectLst>
                <a:outerShdw blurRad="38100" dist="38100" dir="2700000" algn="tl">
                  <a:srgbClr val="000000">
                    <a:alpha val="43137"/>
                  </a:srgbClr>
                </a:outerShdw>
              </a:effectLst>
              <a:latin typeface="+mj-lt"/>
              <a:ea typeface="+mj-ea"/>
              <a:cs typeface="+mj-cs"/>
            </a:endParaRPr>
          </a:p>
        </p:txBody>
      </p:sp>
      <p:sp>
        <p:nvSpPr>
          <p:cNvPr id="5" name="Rectangle 1"/>
          <p:cNvSpPr>
            <a:spLocks noChangeArrowheads="1"/>
          </p:cNvSpPr>
          <p:nvPr/>
        </p:nvSpPr>
        <p:spPr bwMode="auto">
          <a:xfrm>
            <a:off x="482600" y="1782981"/>
            <a:ext cx="8178799" cy="4867560"/>
          </a:xfrm>
          <a:prstGeom prst="rect">
            <a:avLst/>
          </a:prstGeom>
        </p:spPr>
        <p:txBody>
          <a:bodyPr vert="horz" lIns="91440" tIns="45720" rIns="91440" bIns="45720" rtlCol="0" anchorCtr="0">
            <a:normAutofit/>
          </a:bodyPr>
          <a:lstStyle/>
          <a:p>
            <a:pPr marL="41043" defTabSz="914400">
              <a:lnSpc>
                <a:spcPct val="90000"/>
              </a:lnSpc>
              <a:spcBef>
                <a:spcPts val="1108"/>
              </a:spcBef>
            </a:pPr>
            <a:r>
              <a:rPr lang="en-US" altLang="ja-JP" sz="2000" dirty="0"/>
              <a:t>⑥</a:t>
            </a:r>
            <a:r>
              <a:rPr lang="ja-JP" altLang="en-US" sz="2000" dirty="0"/>
              <a:t>．短期間に移行期が多く、</a:t>
            </a:r>
            <a:r>
              <a:rPr lang="ja-JP" altLang="en-US" sz="2000" b="1" dirty="0"/>
              <a:t>モニタリングの頻度を調整</a:t>
            </a:r>
            <a:r>
              <a:rPr lang="ja-JP" altLang="en-US" sz="2000" dirty="0"/>
              <a:t>する機会は多い。</a:t>
            </a:r>
            <a:endParaRPr lang="en-US" altLang="ja-JP" sz="2000" dirty="0"/>
          </a:p>
          <a:p>
            <a:pPr marL="41043" defTabSz="914400">
              <a:lnSpc>
                <a:spcPct val="90000"/>
              </a:lnSpc>
              <a:spcBef>
                <a:spcPts val="1108"/>
              </a:spcBef>
            </a:pPr>
            <a:r>
              <a:rPr lang="en-US" altLang="ja-JP" sz="2000" dirty="0"/>
              <a:t>⑦</a:t>
            </a:r>
            <a:r>
              <a:rPr lang="ja-JP" altLang="en-US" sz="2000" dirty="0"/>
              <a:t>．子ども自身が、成長と変化に富む時期であり、また転居等家庭環境が大きく変化することがあり、福祉サービスの</a:t>
            </a:r>
            <a:r>
              <a:rPr lang="ja-JP" altLang="en-US" sz="2000" b="1" dirty="0"/>
              <a:t>受給量について、増減を検討</a:t>
            </a:r>
            <a:r>
              <a:rPr lang="ja-JP" altLang="en-US" sz="2000" dirty="0"/>
              <a:t>する機会が多い。</a:t>
            </a:r>
            <a:endParaRPr lang="en-US" altLang="ja-JP" sz="2000" dirty="0"/>
          </a:p>
          <a:p>
            <a:pPr marL="41043" defTabSz="914400">
              <a:lnSpc>
                <a:spcPct val="90000"/>
              </a:lnSpc>
              <a:spcBef>
                <a:spcPts val="1108"/>
              </a:spcBef>
            </a:pPr>
            <a:r>
              <a:rPr lang="en-US" altLang="ja-JP" sz="2000" dirty="0"/>
              <a:t>⑧</a:t>
            </a:r>
            <a:r>
              <a:rPr lang="ja-JP" altLang="en-US" sz="2000" dirty="0"/>
              <a:t>．学齢期の多くの事例は、日中活動の中心の場は学校であり、福祉サービスの提供については、その生活の</a:t>
            </a:r>
            <a:r>
              <a:rPr lang="ja-JP" altLang="en-US" sz="2000" b="1" dirty="0"/>
              <a:t>補完的な役割</a:t>
            </a:r>
            <a:r>
              <a:rPr lang="ja-JP" altLang="en-US" sz="2000" dirty="0"/>
              <a:t>となることが多いと留意していく。</a:t>
            </a:r>
            <a:endParaRPr lang="en-US" altLang="ja-JP" sz="2000" dirty="0"/>
          </a:p>
          <a:p>
            <a:pPr marL="41043" defTabSz="914400">
              <a:lnSpc>
                <a:spcPct val="90000"/>
              </a:lnSpc>
              <a:spcBef>
                <a:spcPts val="1108"/>
              </a:spcBef>
            </a:pPr>
            <a:r>
              <a:rPr lang="en-US" altLang="ja-JP" sz="2000" dirty="0"/>
              <a:t>⑨</a:t>
            </a:r>
            <a:r>
              <a:rPr lang="ja-JP" altLang="en-US" sz="2000" dirty="0"/>
              <a:t>．入所支援利用の場合は、</a:t>
            </a:r>
            <a:r>
              <a:rPr lang="ja-JP" altLang="en-US" sz="2000" b="1" dirty="0"/>
              <a:t>児童相談所が給付決定</a:t>
            </a:r>
            <a:r>
              <a:rPr lang="ja-JP" altLang="en-US" sz="2000" dirty="0"/>
              <a:t>を行なうため、相談支援を介さない。（事例によっては相談支援による後方支援の実施を検討していく。）</a:t>
            </a:r>
            <a:endParaRPr lang="en-US" altLang="ja-JP" sz="2000" dirty="0"/>
          </a:p>
          <a:p>
            <a:pPr marL="41043" defTabSz="914400">
              <a:lnSpc>
                <a:spcPct val="90000"/>
              </a:lnSpc>
              <a:spcBef>
                <a:spcPts val="1108"/>
              </a:spcBef>
            </a:pPr>
            <a:r>
              <a:rPr lang="en-US" altLang="ja-JP" sz="2000" dirty="0"/>
              <a:t>⑩</a:t>
            </a:r>
            <a:r>
              <a:rPr lang="ja-JP" altLang="en-US" sz="2000" dirty="0"/>
              <a:t>．社会的養護家庭の事例等、家族や利用している事業所など、</a:t>
            </a:r>
            <a:r>
              <a:rPr lang="ja-JP" altLang="en-US" sz="2000" b="1" dirty="0"/>
              <a:t>障害福祉以外の関係機関と情報の共有</a:t>
            </a:r>
            <a:r>
              <a:rPr lang="ja-JP" altLang="en-US" sz="2000" dirty="0"/>
              <a:t>を重視しなければならないことがある。</a:t>
            </a:r>
            <a:endParaRPr lang="en-US" altLang="ja-JP" sz="2000" dirty="0"/>
          </a:p>
        </p:txBody>
      </p:sp>
      <p:sp>
        <p:nvSpPr>
          <p:cNvPr id="23" name="Rectangle 22">
            <a:extLst>
              <a:ext uri="{FF2B5EF4-FFF2-40B4-BE49-F238E27FC236}">
                <a16:creationId xmlns:a16="http://schemas.microsoft.com/office/drawing/2014/main" id="{2E80C965-DB6D-4F81-9E9E-B027384D0B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208801" y="2200695"/>
            <a:ext cx="645368" cy="484026"/>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a:extLst>
              <a:ext uri="{FF2B5EF4-FFF2-40B4-BE49-F238E27FC236}">
                <a16:creationId xmlns:a16="http://schemas.microsoft.com/office/drawing/2014/main" id="{A580F890-B085-4E95-96AA-55AEBEC5CE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7400197" y="1502156"/>
            <a:ext cx="2532832" cy="954774"/>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Isosceles Triangle 26">
            <a:extLst>
              <a:ext uri="{FF2B5EF4-FFF2-40B4-BE49-F238E27FC236}">
                <a16:creationId xmlns:a16="http://schemas.microsoft.com/office/drawing/2014/main" id="{D3F51FEB-38FB-4F6C-9F7B-2F2AFAB654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28518" y="5230015"/>
            <a:ext cx="2017580" cy="760545"/>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Rectangle 28">
            <a:extLst>
              <a:ext uri="{FF2B5EF4-FFF2-40B4-BE49-F238E27FC236}">
                <a16:creationId xmlns:a16="http://schemas.microsoft.com/office/drawing/2014/main" id="{1E547BA6-BAE0-43BB-A7CA-60F69CE252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60240" y="5789405"/>
            <a:ext cx="485578" cy="364184"/>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フローチャート: 端子 14">
            <a:extLst>
              <a:ext uri="{FF2B5EF4-FFF2-40B4-BE49-F238E27FC236}">
                <a16:creationId xmlns:a16="http://schemas.microsoft.com/office/drawing/2014/main" id="{09F27825-BDB5-8977-15F2-B6652296A29C}"/>
              </a:ext>
            </a:extLst>
          </p:cNvPr>
          <p:cNvSpPr/>
          <p:nvPr/>
        </p:nvSpPr>
        <p:spPr>
          <a:xfrm>
            <a:off x="1499190" y="668285"/>
            <a:ext cx="6345658" cy="625097"/>
          </a:xfrm>
          <a:prstGeom prst="flowChartTerminator">
            <a:avLst/>
          </a:prstGeom>
          <a:solidFill>
            <a:srgbClr val="F8A4F8">
              <a:alpha val="47451"/>
            </a:srgbClr>
          </a:solidFill>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183255661"/>
      </p:ext>
    </p:extLst>
  </p:cSld>
  <p:clrMapOvr>
    <a:masterClrMapping/>
  </p:clrMapOvr>
  <p:transition spd="med">
    <p:pull/>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7D604FD-19FE-4253-9AB0-A372B055AAED}"/>
              </a:ext>
            </a:extLst>
          </p:cNvPr>
          <p:cNvSpPr>
            <a:spLocks noGrp="1"/>
          </p:cNvSpPr>
          <p:nvPr>
            <p:ph type="title"/>
          </p:nvPr>
        </p:nvSpPr>
        <p:spPr/>
        <p:txBody>
          <a:bodyPr>
            <a:normAutofit/>
          </a:bodyPr>
          <a:lstStyle/>
          <a:p>
            <a:pPr algn="ctr"/>
            <a:r>
              <a:rPr kumimoji="1" lang="ja-JP" altLang="en-US" sz="3200" dirty="0"/>
              <a:t>相談の始まり</a:t>
            </a:r>
            <a:r>
              <a:rPr lang="ja-JP" altLang="en-US" sz="3200" dirty="0"/>
              <a:t>（乳幼児期）</a:t>
            </a:r>
            <a:r>
              <a:rPr kumimoji="1" lang="ja-JP" altLang="en-US" sz="3200" dirty="0"/>
              <a:t>における</a:t>
            </a:r>
            <a:r>
              <a:rPr kumimoji="1" lang="en-US" altLang="ja-JP" sz="3200" dirty="0"/>
              <a:t/>
            </a:r>
            <a:br>
              <a:rPr kumimoji="1" lang="en-US" altLang="ja-JP" sz="3200" dirty="0"/>
            </a:br>
            <a:r>
              <a:rPr kumimoji="1" lang="ja-JP" altLang="en-US" sz="3200" dirty="0"/>
              <a:t>障害児相談支援</a:t>
            </a:r>
          </a:p>
        </p:txBody>
      </p:sp>
      <p:sp>
        <p:nvSpPr>
          <p:cNvPr id="3" name="コンテンツ プレースホルダー 2">
            <a:extLst>
              <a:ext uri="{FF2B5EF4-FFF2-40B4-BE49-F238E27FC236}">
                <a16:creationId xmlns:a16="http://schemas.microsoft.com/office/drawing/2014/main" id="{BFA7A41C-E4FA-43F9-996F-DEFEA7E7E279}"/>
              </a:ext>
            </a:extLst>
          </p:cNvPr>
          <p:cNvSpPr>
            <a:spLocks noGrp="1"/>
          </p:cNvSpPr>
          <p:nvPr>
            <p:ph idx="1"/>
          </p:nvPr>
        </p:nvSpPr>
        <p:spPr>
          <a:xfrm>
            <a:off x="628649" y="1690689"/>
            <a:ext cx="7886699" cy="2873966"/>
          </a:xfrm>
          <a:solidFill>
            <a:schemeClr val="accent2">
              <a:lumMod val="20000"/>
              <a:lumOff val="80000"/>
            </a:schemeClr>
          </a:solidFill>
          <a:ln>
            <a:solidFill>
              <a:schemeClr val="accent2">
                <a:lumMod val="50000"/>
              </a:schemeClr>
            </a:solidFill>
          </a:ln>
        </p:spPr>
        <p:txBody>
          <a:bodyPr>
            <a:normAutofit fontScale="77500" lnSpcReduction="20000"/>
          </a:bodyPr>
          <a:lstStyle/>
          <a:p>
            <a:pPr>
              <a:lnSpc>
                <a:spcPct val="120000"/>
              </a:lnSpc>
            </a:pPr>
            <a:r>
              <a:rPr kumimoji="1" lang="ja-JP" altLang="en-US" dirty="0"/>
              <a:t>母子保健事業との連携と相談支援専門員の立ち位置</a:t>
            </a:r>
            <a:endParaRPr kumimoji="1" lang="en-US" altLang="ja-JP" dirty="0"/>
          </a:p>
          <a:p>
            <a:pPr>
              <a:lnSpc>
                <a:spcPct val="120000"/>
              </a:lnSpc>
            </a:pPr>
            <a:r>
              <a:rPr kumimoji="1" lang="ja-JP" altLang="en-US" dirty="0"/>
              <a:t>児童発達支援センター（児童発達支援事業所）が実施する</a:t>
            </a:r>
            <a:r>
              <a:rPr kumimoji="1" lang="ja-JP" altLang="en-US" u="sng" dirty="0"/>
              <a:t>利用前の子どもへの支援システムとの</a:t>
            </a:r>
            <a:r>
              <a:rPr kumimoji="1" lang="ja-JP" altLang="en-US" u="sng" dirty="0">
                <a:effectLst>
                  <a:outerShdw blurRad="38100" dist="38100" dir="2700000" algn="tl">
                    <a:srgbClr val="000000">
                      <a:alpha val="43137"/>
                    </a:srgbClr>
                  </a:outerShdw>
                </a:effectLst>
              </a:rPr>
              <a:t>絡み</a:t>
            </a:r>
            <a:endParaRPr kumimoji="1" lang="en-US" altLang="ja-JP" u="sng" dirty="0">
              <a:effectLst>
                <a:outerShdw blurRad="38100" dist="38100" dir="2700000" algn="tl">
                  <a:srgbClr val="000000">
                    <a:alpha val="43137"/>
                  </a:srgbClr>
                </a:outerShdw>
              </a:effectLst>
            </a:endParaRPr>
          </a:p>
          <a:p>
            <a:pPr>
              <a:lnSpc>
                <a:spcPct val="120000"/>
              </a:lnSpc>
            </a:pPr>
            <a:r>
              <a:rPr kumimoji="1" lang="ja-JP" altLang="en-US" u="sng" dirty="0">
                <a:effectLst>
                  <a:outerShdw blurRad="38100" dist="38100" dir="2700000" algn="tl">
                    <a:srgbClr val="000000">
                      <a:alpha val="43137"/>
                    </a:srgbClr>
                  </a:outerShdw>
                </a:effectLst>
              </a:rPr>
              <a:t>早期発見･早期対応のシステムに課題が多い地域</a:t>
            </a:r>
            <a:r>
              <a:rPr kumimoji="1" lang="ja-JP" altLang="en-US" dirty="0"/>
              <a:t>における相談支援専門員が果たす役割</a:t>
            </a:r>
            <a:endParaRPr kumimoji="1" lang="en-US" altLang="ja-JP" dirty="0"/>
          </a:p>
          <a:p>
            <a:pPr>
              <a:lnSpc>
                <a:spcPct val="120000"/>
              </a:lnSpc>
            </a:pPr>
            <a:r>
              <a:rPr kumimoji="1" lang="ja-JP" altLang="en-US" dirty="0"/>
              <a:t>児童発達支援管理責任者の「相談･援助」と相談支援専門員の役割分担</a:t>
            </a:r>
          </a:p>
        </p:txBody>
      </p:sp>
      <p:sp>
        <p:nvSpPr>
          <p:cNvPr id="4" name="矢印: 右カーブ 3">
            <a:extLst>
              <a:ext uri="{FF2B5EF4-FFF2-40B4-BE49-F238E27FC236}">
                <a16:creationId xmlns:a16="http://schemas.microsoft.com/office/drawing/2014/main" id="{F849DF7B-BEE8-47B2-A490-27D91D4F2BFD}"/>
              </a:ext>
            </a:extLst>
          </p:cNvPr>
          <p:cNvSpPr/>
          <p:nvPr/>
        </p:nvSpPr>
        <p:spPr>
          <a:xfrm>
            <a:off x="97022" y="3306725"/>
            <a:ext cx="531628" cy="2690037"/>
          </a:xfrm>
          <a:prstGeom prst="curvedRightArrow">
            <a:avLst>
              <a:gd name="adj1" fmla="val 53452"/>
              <a:gd name="adj2" fmla="val 144752"/>
              <a:gd name="adj3" fmla="val 39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5" name="四角形: 角を丸くする 4">
            <a:extLst>
              <a:ext uri="{FF2B5EF4-FFF2-40B4-BE49-F238E27FC236}">
                <a16:creationId xmlns:a16="http://schemas.microsoft.com/office/drawing/2014/main" id="{8943E728-AF4E-4DDE-B0B6-4F227598F29A}"/>
              </a:ext>
            </a:extLst>
          </p:cNvPr>
          <p:cNvSpPr/>
          <p:nvPr/>
        </p:nvSpPr>
        <p:spPr>
          <a:xfrm>
            <a:off x="628650" y="4912242"/>
            <a:ext cx="7886698" cy="1711842"/>
          </a:xfrm>
          <a:prstGeom prst="roundRect">
            <a:avLst/>
          </a:prstGeom>
          <a:ln w="57150"/>
        </p:spPr>
        <p:style>
          <a:lnRef idx="2">
            <a:schemeClr val="accent1"/>
          </a:lnRef>
          <a:fillRef idx="1">
            <a:schemeClr val="lt1"/>
          </a:fillRef>
          <a:effectRef idx="0">
            <a:schemeClr val="accent1"/>
          </a:effectRef>
          <a:fontRef idx="minor">
            <a:schemeClr val="dk1"/>
          </a:fontRef>
        </p:style>
        <p:txBody>
          <a:bodyPr rtlCol="0" anchor="ctr"/>
          <a:lstStyle/>
          <a:p>
            <a:r>
              <a:rPr kumimoji="1" lang="ja-JP" altLang="en-US" dirty="0"/>
              <a:t>相談支援は、</a:t>
            </a:r>
            <a:r>
              <a:rPr kumimoji="1" lang="ja-JP" altLang="en-US" b="1" dirty="0"/>
              <a:t>システムの隙間</a:t>
            </a:r>
            <a:r>
              <a:rPr kumimoji="1" lang="ja-JP" altLang="en-US" dirty="0"/>
              <a:t>を見つけ、</a:t>
            </a:r>
            <a:r>
              <a:rPr kumimoji="1" lang="ja-JP" altLang="en-US" b="1" dirty="0"/>
              <a:t>繋げる役割</a:t>
            </a:r>
            <a:r>
              <a:rPr kumimoji="1" lang="ja-JP" altLang="en-US" dirty="0"/>
              <a:t>を果たしていく。</a:t>
            </a:r>
            <a:endParaRPr kumimoji="1" lang="en-US" altLang="ja-JP" dirty="0"/>
          </a:p>
          <a:p>
            <a:r>
              <a:rPr kumimoji="1" lang="ja-JP" altLang="en-US" dirty="0"/>
              <a:t>一方で、福祉サービスの利用が決まって連絡が入ることがあるが、子どもがそれまでに利用していた親子教室や、地域の親子相談を実施しているところに顔を出して、子どものこれまでの様子は、直接話を聞く機会は持ち続けていく。</a:t>
            </a:r>
          </a:p>
        </p:txBody>
      </p:sp>
      <p:sp>
        <p:nvSpPr>
          <p:cNvPr id="6" name="スライド番号プレースホルダー 5"/>
          <p:cNvSpPr>
            <a:spLocks noGrp="1"/>
          </p:cNvSpPr>
          <p:nvPr>
            <p:ph type="sldNum" sz="quarter" idx="12"/>
          </p:nvPr>
        </p:nvSpPr>
        <p:spPr/>
        <p:txBody>
          <a:bodyPr/>
          <a:lstStyle/>
          <a:p>
            <a:fld id="{35747434-7036-48DB-A148-6B3D8EE75CDA}" type="slidenum">
              <a:rPr lang="en-US" smtClean="0"/>
              <a:pPr/>
              <a:t>11</a:t>
            </a:fld>
            <a:endParaRPr lang="en-US" sz="750" dirty="0"/>
          </a:p>
        </p:txBody>
      </p:sp>
    </p:spTree>
    <p:extLst>
      <p:ext uri="{BB962C8B-B14F-4D97-AF65-F5344CB8AC3E}">
        <p14:creationId xmlns:p14="http://schemas.microsoft.com/office/powerpoint/2010/main" val="2833712059"/>
      </p:ext>
    </p:extLst>
  </p:cSld>
  <p:clrMapOvr>
    <a:masterClrMapping/>
  </p:clrMapOvr>
  <p:transition spd="med">
    <p:pull/>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100EDD19-6802-4EC3-95CE-CFFAB042CF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a:extLst>
              <a:ext uri="{FF2B5EF4-FFF2-40B4-BE49-F238E27FC236}">
                <a16:creationId xmlns:a16="http://schemas.microsoft.com/office/drawing/2014/main" id="{D6081589-05D4-4F01-9AF6-D415F27C1818}"/>
              </a:ext>
            </a:extLst>
          </p:cNvPr>
          <p:cNvSpPr>
            <a:spLocks noGrp="1"/>
          </p:cNvSpPr>
          <p:nvPr>
            <p:ph type="title"/>
          </p:nvPr>
        </p:nvSpPr>
        <p:spPr>
          <a:xfrm>
            <a:off x="628650" y="365125"/>
            <a:ext cx="7886700" cy="1325563"/>
          </a:xfrm>
        </p:spPr>
        <p:txBody>
          <a:bodyPr>
            <a:normAutofit fontScale="90000"/>
          </a:bodyPr>
          <a:lstStyle/>
          <a:p>
            <a:pPr algn="ctr"/>
            <a:r>
              <a:rPr kumimoji="1" lang="ja-JP" altLang="en-US" sz="4000" dirty="0">
                <a:latin typeface="+mj-ea"/>
              </a:rPr>
              <a:t>相談の始まり</a:t>
            </a:r>
            <a:r>
              <a:rPr lang="ja-JP" altLang="en-US" sz="4000" dirty="0">
                <a:latin typeface="+mj-ea"/>
              </a:rPr>
              <a:t>（乳幼児期）</a:t>
            </a:r>
            <a:r>
              <a:rPr kumimoji="1" lang="ja-JP" altLang="en-US" sz="4000" dirty="0">
                <a:latin typeface="+mj-ea"/>
              </a:rPr>
              <a:t>における</a:t>
            </a:r>
            <a:r>
              <a:rPr kumimoji="1" lang="en-US" altLang="ja-JP" sz="4000" dirty="0">
                <a:latin typeface="+mj-ea"/>
              </a:rPr>
              <a:t/>
            </a:r>
            <a:br>
              <a:rPr kumimoji="1" lang="en-US" altLang="ja-JP" sz="4000" dirty="0">
                <a:latin typeface="+mj-ea"/>
              </a:rPr>
            </a:br>
            <a:r>
              <a:rPr kumimoji="1" lang="ja-JP" altLang="en-US" sz="4000" dirty="0">
                <a:latin typeface="+mj-ea"/>
              </a:rPr>
              <a:t>障害児相談支援の</a:t>
            </a:r>
            <a:r>
              <a:rPr kumimoji="1" lang="ja-JP" altLang="en-US" sz="4000" u="sng" dirty="0">
                <a:effectLst>
                  <a:outerShdw blurRad="38100" dist="38100" dir="2700000" algn="tl">
                    <a:srgbClr val="000000">
                      <a:alpha val="43137"/>
                    </a:srgbClr>
                  </a:outerShdw>
                </a:effectLst>
                <a:latin typeface="+mj-ea"/>
              </a:rPr>
              <a:t>現状と課題</a:t>
            </a:r>
          </a:p>
        </p:txBody>
      </p:sp>
      <p:sp>
        <p:nvSpPr>
          <p:cNvPr id="19"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777" y="1677373"/>
            <a:ext cx="8140446" cy="18288"/>
          </a:xfrm>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 name="connsiteX0" fmla="*/ 0 w 8140446"/>
              <a:gd name="connsiteY0" fmla="*/ 0 h 18288"/>
              <a:gd name="connsiteX1" fmla="*/ 596966 w 8140446"/>
              <a:gd name="connsiteY1" fmla="*/ 0 h 18288"/>
              <a:gd name="connsiteX2" fmla="*/ 1031123 w 8140446"/>
              <a:gd name="connsiteY2" fmla="*/ 0 h 18288"/>
              <a:gd name="connsiteX3" fmla="*/ 1872303 w 8140446"/>
              <a:gd name="connsiteY3" fmla="*/ 0 h 18288"/>
              <a:gd name="connsiteX4" fmla="*/ 2469269 w 8140446"/>
              <a:gd name="connsiteY4" fmla="*/ 0 h 18288"/>
              <a:gd name="connsiteX5" fmla="*/ 3066235 w 8140446"/>
              <a:gd name="connsiteY5" fmla="*/ 0 h 18288"/>
              <a:gd name="connsiteX6" fmla="*/ 3907414 w 8140446"/>
              <a:gd name="connsiteY6" fmla="*/ 0 h 18288"/>
              <a:gd name="connsiteX7" fmla="*/ 4422976 w 8140446"/>
              <a:gd name="connsiteY7" fmla="*/ 0 h 18288"/>
              <a:gd name="connsiteX8" fmla="*/ 5264155 w 8140446"/>
              <a:gd name="connsiteY8" fmla="*/ 0 h 18288"/>
              <a:gd name="connsiteX9" fmla="*/ 6105335 w 8140446"/>
              <a:gd name="connsiteY9" fmla="*/ 0 h 18288"/>
              <a:gd name="connsiteX10" fmla="*/ 6783705 w 8140446"/>
              <a:gd name="connsiteY10" fmla="*/ 0 h 18288"/>
              <a:gd name="connsiteX11" fmla="*/ 8140446 w 8140446"/>
              <a:gd name="connsiteY11" fmla="*/ 0 h 18288"/>
              <a:gd name="connsiteX12" fmla="*/ 8140446 w 8140446"/>
              <a:gd name="connsiteY12" fmla="*/ 18288 h 18288"/>
              <a:gd name="connsiteX13" fmla="*/ 7706289 w 8140446"/>
              <a:gd name="connsiteY13" fmla="*/ 18288 h 18288"/>
              <a:gd name="connsiteX14" fmla="*/ 6865109 w 8140446"/>
              <a:gd name="connsiteY14" fmla="*/ 18288 h 18288"/>
              <a:gd name="connsiteX15" fmla="*/ 6349548 w 8140446"/>
              <a:gd name="connsiteY15" fmla="*/ 18288 h 18288"/>
              <a:gd name="connsiteX16" fmla="*/ 5671177 w 8140446"/>
              <a:gd name="connsiteY16" fmla="*/ 18288 h 18288"/>
              <a:gd name="connsiteX17" fmla="*/ 4829998 w 8140446"/>
              <a:gd name="connsiteY17" fmla="*/ 18288 h 18288"/>
              <a:gd name="connsiteX18" fmla="*/ 4151627 w 8140446"/>
              <a:gd name="connsiteY18" fmla="*/ 18288 h 18288"/>
              <a:gd name="connsiteX19" fmla="*/ 3717470 w 8140446"/>
              <a:gd name="connsiteY19" fmla="*/ 18288 h 18288"/>
              <a:gd name="connsiteX20" fmla="*/ 3201909 w 8140446"/>
              <a:gd name="connsiteY20" fmla="*/ 18288 h 18288"/>
              <a:gd name="connsiteX21" fmla="*/ 2360729 w 8140446"/>
              <a:gd name="connsiteY21" fmla="*/ 18288 h 18288"/>
              <a:gd name="connsiteX22" fmla="*/ 1682359 w 8140446"/>
              <a:gd name="connsiteY22" fmla="*/ 18288 h 18288"/>
              <a:gd name="connsiteX23" fmla="*/ 1166797 w 8140446"/>
              <a:gd name="connsiteY23" fmla="*/ 18288 h 18288"/>
              <a:gd name="connsiteX24" fmla="*/ 0 w 8140446"/>
              <a:gd name="connsiteY24" fmla="*/ 18288 h 18288"/>
              <a:gd name="connsiteX25" fmla="*/ 0 w 8140446"/>
              <a:gd name="connsiteY2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140446" h="18288" fill="none" extrusionOk="0">
                <a:moveTo>
                  <a:pt x="0" y="0"/>
                </a:moveTo>
                <a:cubicBezTo>
                  <a:pt x="87427" y="6231"/>
                  <a:pt x="309612" y="-26324"/>
                  <a:pt x="434157" y="0"/>
                </a:cubicBezTo>
                <a:cubicBezTo>
                  <a:pt x="536972" y="29330"/>
                  <a:pt x="959392" y="28619"/>
                  <a:pt x="1193932" y="0"/>
                </a:cubicBezTo>
                <a:cubicBezTo>
                  <a:pt x="1446097" y="13819"/>
                  <a:pt x="1471680" y="7203"/>
                  <a:pt x="1628089" y="0"/>
                </a:cubicBezTo>
                <a:cubicBezTo>
                  <a:pt x="1817415" y="4047"/>
                  <a:pt x="1949536" y="-59324"/>
                  <a:pt x="2225055" y="0"/>
                </a:cubicBezTo>
                <a:cubicBezTo>
                  <a:pt x="2520490" y="18365"/>
                  <a:pt x="2717469" y="18707"/>
                  <a:pt x="3066235" y="0"/>
                </a:cubicBezTo>
                <a:cubicBezTo>
                  <a:pt x="3437075" y="3751"/>
                  <a:pt x="3408347" y="31644"/>
                  <a:pt x="3744605" y="0"/>
                </a:cubicBezTo>
                <a:cubicBezTo>
                  <a:pt x="4097249" y="-11527"/>
                  <a:pt x="4249699" y="-32555"/>
                  <a:pt x="4504380" y="0"/>
                </a:cubicBezTo>
                <a:cubicBezTo>
                  <a:pt x="4737570" y="17980"/>
                  <a:pt x="4877497" y="1006"/>
                  <a:pt x="5101346" y="0"/>
                </a:cubicBezTo>
                <a:cubicBezTo>
                  <a:pt x="5359305" y="-15330"/>
                  <a:pt x="5447195" y="7257"/>
                  <a:pt x="5779717" y="0"/>
                </a:cubicBezTo>
                <a:cubicBezTo>
                  <a:pt x="6090019" y="-17621"/>
                  <a:pt x="6273151" y="4279"/>
                  <a:pt x="6620896" y="0"/>
                </a:cubicBezTo>
                <a:cubicBezTo>
                  <a:pt x="6968586" y="34056"/>
                  <a:pt x="6990073" y="23587"/>
                  <a:pt x="7136458" y="0"/>
                </a:cubicBezTo>
                <a:cubicBezTo>
                  <a:pt x="7320575" y="20480"/>
                  <a:pt x="7847401" y="-6173"/>
                  <a:pt x="8140446" y="0"/>
                </a:cubicBezTo>
                <a:cubicBezTo>
                  <a:pt x="8139878" y="7862"/>
                  <a:pt x="8140227" y="13269"/>
                  <a:pt x="8140446" y="18288"/>
                </a:cubicBezTo>
                <a:cubicBezTo>
                  <a:pt x="7908069" y="-20636"/>
                  <a:pt x="7683037" y="21977"/>
                  <a:pt x="7543480" y="18288"/>
                </a:cubicBezTo>
                <a:cubicBezTo>
                  <a:pt x="7393752" y="10050"/>
                  <a:pt x="7221032" y="-3229"/>
                  <a:pt x="7109323" y="18288"/>
                </a:cubicBezTo>
                <a:cubicBezTo>
                  <a:pt x="7015297" y="22483"/>
                  <a:pt x="6599332" y="40899"/>
                  <a:pt x="6430952" y="18288"/>
                </a:cubicBezTo>
                <a:cubicBezTo>
                  <a:pt x="6292915" y="-34150"/>
                  <a:pt x="6142305" y="21507"/>
                  <a:pt x="5915391" y="18288"/>
                </a:cubicBezTo>
                <a:cubicBezTo>
                  <a:pt x="5682725" y="47843"/>
                  <a:pt x="5440566" y="31420"/>
                  <a:pt x="5237020" y="18288"/>
                </a:cubicBezTo>
                <a:cubicBezTo>
                  <a:pt x="5046456" y="10577"/>
                  <a:pt x="4706449" y="51976"/>
                  <a:pt x="4558650" y="18288"/>
                </a:cubicBezTo>
                <a:cubicBezTo>
                  <a:pt x="4361396" y="-987"/>
                  <a:pt x="4145362" y="-22303"/>
                  <a:pt x="3880279" y="18288"/>
                </a:cubicBezTo>
                <a:cubicBezTo>
                  <a:pt x="3610716" y="25411"/>
                  <a:pt x="3472690" y="4008"/>
                  <a:pt x="3201909" y="18288"/>
                </a:cubicBezTo>
                <a:cubicBezTo>
                  <a:pt x="2913595" y="35097"/>
                  <a:pt x="2753317" y="-1149"/>
                  <a:pt x="2604943" y="18288"/>
                </a:cubicBezTo>
                <a:cubicBezTo>
                  <a:pt x="2450130" y="36989"/>
                  <a:pt x="1974183" y="40159"/>
                  <a:pt x="1845168" y="18288"/>
                </a:cubicBezTo>
                <a:cubicBezTo>
                  <a:pt x="1677929" y="220"/>
                  <a:pt x="1378098" y="-772"/>
                  <a:pt x="1166797" y="18288"/>
                </a:cubicBezTo>
                <a:cubicBezTo>
                  <a:pt x="921150" y="53277"/>
                  <a:pt x="327457" y="47297"/>
                  <a:pt x="0" y="18288"/>
                </a:cubicBezTo>
                <a:cubicBezTo>
                  <a:pt x="-589" y="13471"/>
                  <a:pt x="-474" y="7409"/>
                  <a:pt x="0" y="0"/>
                </a:cubicBezTo>
                <a:close/>
              </a:path>
              <a:path w="8140446" h="18288" stroke="0" extrusionOk="0">
                <a:moveTo>
                  <a:pt x="0" y="0"/>
                </a:moveTo>
                <a:cubicBezTo>
                  <a:pt x="136968" y="-25482"/>
                  <a:pt x="379786" y="11224"/>
                  <a:pt x="596966" y="0"/>
                </a:cubicBezTo>
                <a:cubicBezTo>
                  <a:pt x="815878" y="-21223"/>
                  <a:pt x="832062" y="11868"/>
                  <a:pt x="1031123" y="0"/>
                </a:cubicBezTo>
                <a:cubicBezTo>
                  <a:pt x="1256800" y="-30738"/>
                  <a:pt x="1658090" y="-20345"/>
                  <a:pt x="1872303" y="0"/>
                </a:cubicBezTo>
                <a:cubicBezTo>
                  <a:pt x="2115604" y="28431"/>
                  <a:pt x="2277865" y="-40642"/>
                  <a:pt x="2469269" y="0"/>
                </a:cubicBezTo>
                <a:cubicBezTo>
                  <a:pt x="2679731" y="25919"/>
                  <a:pt x="2788602" y="-6498"/>
                  <a:pt x="3066235" y="0"/>
                </a:cubicBezTo>
                <a:cubicBezTo>
                  <a:pt x="3325663" y="-14487"/>
                  <a:pt x="3706561" y="67517"/>
                  <a:pt x="3907414" y="0"/>
                </a:cubicBezTo>
                <a:cubicBezTo>
                  <a:pt x="4127229" y="-37113"/>
                  <a:pt x="4179037" y="-8167"/>
                  <a:pt x="4422976" y="0"/>
                </a:cubicBezTo>
                <a:cubicBezTo>
                  <a:pt x="4683575" y="-28486"/>
                  <a:pt x="5055803" y="-13799"/>
                  <a:pt x="5264155" y="0"/>
                </a:cubicBezTo>
                <a:cubicBezTo>
                  <a:pt x="5513566" y="14315"/>
                  <a:pt x="5735215" y="2768"/>
                  <a:pt x="6105335" y="0"/>
                </a:cubicBezTo>
                <a:cubicBezTo>
                  <a:pt x="6510913" y="-12587"/>
                  <a:pt x="6456171" y="3247"/>
                  <a:pt x="6783705" y="0"/>
                </a:cubicBezTo>
                <a:cubicBezTo>
                  <a:pt x="7057099" y="-15461"/>
                  <a:pt x="7592067" y="5384"/>
                  <a:pt x="8140446" y="0"/>
                </a:cubicBezTo>
                <a:cubicBezTo>
                  <a:pt x="8140452" y="8597"/>
                  <a:pt x="8141122" y="9732"/>
                  <a:pt x="8140446" y="18288"/>
                </a:cubicBezTo>
                <a:cubicBezTo>
                  <a:pt x="7961834" y="8406"/>
                  <a:pt x="7874097" y="10350"/>
                  <a:pt x="7706289" y="18288"/>
                </a:cubicBezTo>
                <a:cubicBezTo>
                  <a:pt x="7582508" y="-14920"/>
                  <a:pt x="7179551" y="-33111"/>
                  <a:pt x="6865109" y="18288"/>
                </a:cubicBezTo>
                <a:cubicBezTo>
                  <a:pt x="6583382" y="24117"/>
                  <a:pt x="6525821" y="36696"/>
                  <a:pt x="6349548" y="18288"/>
                </a:cubicBezTo>
                <a:cubicBezTo>
                  <a:pt x="6209953" y="10881"/>
                  <a:pt x="5959707" y="-47828"/>
                  <a:pt x="5671177" y="18288"/>
                </a:cubicBezTo>
                <a:cubicBezTo>
                  <a:pt x="5387744" y="29809"/>
                  <a:pt x="5228514" y="101507"/>
                  <a:pt x="4829998" y="18288"/>
                </a:cubicBezTo>
                <a:cubicBezTo>
                  <a:pt x="4415646" y="-28596"/>
                  <a:pt x="4343809" y="28954"/>
                  <a:pt x="4151627" y="18288"/>
                </a:cubicBezTo>
                <a:cubicBezTo>
                  <a:pt x="3950673" y="-9796"/>
                  <a:pt x="3879947" y="41143"/>
                  <a:pt x="3717470" y="18288"/>
                </a:cubicBezTo>
                <a:cubicBezTo>
                  <a:pt x="3558660" y="10110"/>
                  <a:pt x="3468854" y="29375"/>
                  <a:pt x="3201909" y="18288"/>
                </a:cubicBezTo>
                <a:cubicBezTo>
                  <a:pt x="2965673" y="10505"/>
                  <a:pt x="2568327" y="22116"/>
                  <a:pt x="2360729" y="18288"/>
                </a:cubicBezTo>
                <a:cubicBezTo>
                  <a:pt x="2171885" y="49144"/>
                  <a:pt x="1923258" y="16020"/>
                  <a:pt x="1682359" y="18288"/>
                </a:cubicBezTo>
                <a:cubicBezTo>
                  <a:pt x="1430698" y="-2378"/>
                  <a:pt x="1324229" y="-1751"/>
                  <a:pt x="1166797" y="18288"/>
                </a:cubicBezTo>
                <a:cubicBezTo>
                  <a:pt x="1001390" y="41795"/>
                  <a:pt x="324313" y="57964"/>
                  <a:pt x="0" y="18288"/>
                </a:cubicBezTo>
                <a:cubicBezTo>
                  <a:pt x="285" y="13135"/>
                  <a:pt x="532" y="5956"/>
                  <a:pt x="0" y="0"/>
                </a:cubicBezTo>
                <a:close/>
              </a:path>
              <a:path w="8140446" h="18288" fill="none" stroke="0" extrusionOk="0">
                <a:moveTo>
                  <a:pt x="0" y="0"/>
                </a:moveTo>
                <a:cubicBezTo>
                  <a:pt x="69532" y="-6557"/>
                  <a:pt x="264219" y="3919"/>
                  <a:pt x="434157" y="0"/>
                </a:cubicBezTo>
                <a:cubicBezTo>
                  <a:pt x="600013" y="9090"/>
                  <a:pt x="921449" y="-13478"/>
                  <a:pt x="1193932" y="0"/>
                </a:cubicBezTo>
                <a:cubicBezTo>
                  <a:pt x="1443592" y="14844"/>
                  <a:pt x="1471188" y="10722"/>
                  <a:pt x="1628089" y="0"/>
                </a:cubicBezTo>
                <a:cubicBezTo>
                  <a:pt x="1750006" y="-24149"/>
                  <a:pt x="1967480" y="-14904"/>
                  <a:pt x="2225055" y="0"/>
                </a:cubicBezTo>
                <a:cubicBezTo>
                  <a:pt x="2503918" y="19247"/>
                  <a:pt x="2709263" y="-16351"/>
                  <a:pt x="3066235" y="0"/>
                </a:cubicBezTo>
                <a:cubicBezTo>
                  <a:pt x="3429723" y="-1627"/>
                  <a:pt x="3399401" y="30976"/>
                  <a:pt x="3744605" y="0"/>
                </a:cubicBezTo>
                <a:cubicBezTo>
                  <a:pt x="4081920" y="-40602"/>
                  <a:pt x="4258272" y="-2441"/>
                  <a:pt x="4504380" y="0"/>
                </a:cubicBezTo>
                <a:cubicBezTo>
                  <a:pt x="4760039" y="21121"/>
                  <a:pt x="4866555" y="-1351"/>
                  <a:pt x="5101346" y="0"/>
                </a:cubicBezTo>
                <a:cubicBezTo>
                  <a:pt x="5336279" y="1859"/>
                  <a:pt x="5465100" y="30801"/>
                  <a:pt x="5779717" y="0"/>
                </a:cubicBezTo>
                <a:cubicBezTo>
                  <a:pt x="6117018" y="-2879"/>
                  <a:pt x="6273497" y="-5002"/>
                  <a:pt x="6620896" y="0"/>
                </a:cubicBezTo>
                <a:cubicBezTo>
                  <a:pt x="6972306" y="38666"/>
                  <a:pt x="6992056" y="28334"/>
                  <a:pt x="7136458" y="0"/>
                </a:cubicBezTo>
                <a:cubicBezTo>
                  <a:pt x="7325567" y="-61201"/>
                  <a:pt x="7766555" y="-88399"/>
                  <a:pt x="8140446" y="0"/>
                </a:cubicBezTo>
                <a:cubicBezTo>
                  <a:pt x="8140031" y="7748"/>
                  <a:pt x="8139515" y="13015"/>
                  <a:pt x="8140446" y="18288"/>
                </a:cubicBezTo>
                <a:cubicBezTo>
                  <a:pt x="7892673" y="-4012"/>
                  <a:pt x="7668025" y="650"/>
                  <a:pt x="7543480" y="18288"/>
                </a:cubicBezTo>
                <a:cubicBezTo>
                  <a:pt x="7406710" y="-3467"/>
                  <a:pt x="7207646" y="8893"/>
                  <a:pt x="7109323" y="18288"/>
                </a:cubicBezTo>
                <a:cubicBezTo>
                  <a:pt x="6993037" y="49011"/>
                  <a:pt x="6598723" y="59405"/>
                  <a:pt x="6430952" y="18288"/>
                </a:cubicBezTo>
                <a:cubicBezTo>
                  <a:pt x="6284771" y="15315"/>
                  <a:pt x="6162730" y="20350"/>
                  <a:pt x="5915391" y="18288"/>
                </a:cubicBezTo>
                <a:cubicBezTo>
                  <a:pt x="5684668" y="13603"/>
                  <a:pt x="5422852" y="53618"/>
                  <a:pt x="5237020" y="18288"/>
                </a:cubicBezTo>
                <a:cubicBezTo>
                  <a:pt x="5035482" y="26296"/>
                  <a:pt x="4719808" y="55145"/>
                  <a:pt x="4558650" y="18288"/>
                </a:cubicBezTo>
                <a:cubicBezTo>
                  <a:pt x="4375169" y="-35587"/>
                  <a:pt x="4137553" y="12086"/>
                  <a:pt x="3880279" y="18288"/>
                </a:cubicBezTo>
                <a:cubicBezTo>
                  <a:pt x="3624533" y="32648"/>
                  <a:pt x="3467387" y="6480"/>
                  <a:pt x="3201909" y="18288"/>
                </a:cubicBezTo>
                <a:cubicBezTo>
                  <a:pt x="2918126" y="73342"/>
                  <a:pt x="2717830" y="-17156"/>
                  <a:pt x="2604943" y="18288"/>
                </a:cubicBezTo>
                <a:cubicBezTo>
                  <a:pt x="2496133" y="44525"/>
                  <a:pt x="2003915" y="18254"/>
                  <a:pt x="1845168" y="18288"/>
                </a:cubicBezTo>
                <a:cubicBezTo>
                  <a:pt x="1694518" y="14989"/>
                  <a:pt x="1344959" y="44188"/>
                  <a:pt x="1166797" y="18288"/>
                </a:cubicBezTo>
                <a:cubicBezTo>
                  <a:pt x="935925" y="69451"/>
                  <a:pt x="319712" y="-63972"/>
                  <a:pt x="0" y="18288"/>
                </a:cubicBezTo>
                <a:cubicBezTo>
                  <a:pt x="1307" y="12414"/>
                  <a:pt x="-32" y="574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40446" h="18288"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314" y="7702"/>
                          <a:pt x="8140234" y="13511"/>
                          <a:pt x="8140446" y="18288"/>
                        </a:cubicBezTo>
                        <a:cubicBezTo>
                          <a:pt x="7906329" y="-3043"/>
                          <a:pt x="7681180" y="27465"/>
                          <a:pt x="7543480" y="18288"/>
                        </a:cubicBezTo>
                        <a:cubicBezTo>
                          <a:pt x="7405780" y="9111"/>
                          <a:pt x="7216607" y="3660"/>
                          <a:pt x="7109323" y="18288"/>
                        </a:cubicBezTo>
                        <a:cubicBezTo>
                          <a:pt x="7002039" y="32916"/>
                          <a:pt x="6576231" y="42692"/>
                          <a:pt x="6430952" y="18288"/>
                        </a:cubicBezTo>
                        <a:cubicBezTo>
                          <a:pt x="6285673" y="-6116"/>
                          <a:pt x="6138840" y="34521"/>
                          <a:pt x="5915391" y="18288"/>
                        </a:cubicBezTo>
                        <a:cubicBezTo>
                          <a:pt x="5691942" y="2055"/>
                          <a:pt x="5459460" y="51666"/>
                          <a:pt x="5237020" y="18288"/>
                        </a:cubicBezTo>
                        <a:cubicBezTo>
                          <a:pt x="5014580" y="-15090"/>
                          <a:pt x="4747677" y="40449"/>
                          <a:pt x="4558650" y="18288"/>
                        </a:cubicBezTo>
                        <a:cubicBezTo>
                          <a:pt x="4369623" y="-3873"/>
                          <a:pt x="4146061" y="12568"/>
                          <a:pt x="3880279" y="18288"/>
                        </a:cubicBezTo>
                        <a:cubicBezTo>
                          <a:pt x="3614497" y="24008"/>
                          <a:pt x="3473808" y="-12908"/>
                          <a:pt x="3201909" y="18288"/>
                        </a:cubicBezTo>
                        <a:cubicBezTo>
                          <a:pt x="2930010" y="49484"/>
                          <a:pt x="2728175" y="-3430"/>
                          <a:pt x="2604943" y="18288"/>
                        </a:cubicBezTo>
                        <a:cubicBezTo>
                          <a:pt x="2481711" y="40006"/>
                          <a:pt x="2004334" y="26952"/>
                          <a:pt x="1845168" y="18288"/>
                        </a:cubicBezTo>
                        <a:cubicBezTo>
                          <a:pt x="1686003" y="9624"/>
                          <a:pt x="1375070" y="37580"/>
                          <a:pt x="1166797" y="18288"/>
                        </a:cubicBezTo>
                        <a:cubicBezTo>
                          <a:pt x="958524" y="-1004"/>
                          <a:pt x="342846" y="8880"/>
                          <a:pt x="0" y="18288"/>
                        </a:cubicBezTo>
                        <a:cubicBezTo>
                          <a:pt x="129" y="13298"/>
                          <a:pt x="-675" y="6857"/>
                          <a:pt x="0" y="0"/>
                        </a:cubicBezTo>
                        <a:close/>
                      </a:path>
                      <a:path w="8140446" h="18288" stroke="0"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40458" y="8833"/>
                          <a:pt x="8140986" y="9830"/>
                          <a:pt x="8140446" y="18288"/>
                        </a:cubicBezTo>
                        <a:cubicBezTo>
                          <a:pt x="7959314" y="3345"/>
                          <a:pt x="7870113" y="10437"/>
                          <a:pt x="7706289" y="18288"/>
                        </a:cubicBezTo>
                        <a:cubicBezTo>
                          <a:pt x="7542465" y="26139"/>
                          <a:pt x="7157940" y="17482"/>
                          <a:pt x="6865109" y="18288"/>
                        </a:cubicBezTo>
                        <a:cubicBezTo>
                          <a:pt x="6572278" y="19094"/>
                          <a:pt x="6524256" y="38051"/>
                          <a:pt x="6349548" y="18288"/>
                        </a:cubicBezTo>
                        <a:cubicBezTo>
                          <a:pt x="6174840" y="-1475"/>
                          <a:pt x="5951624" y="174"/>
                          <a:pt x="5671177" y="18288"/>
                        </a:cubicBezTo>
                        <a:cubicBezTo>
                          <a:pt x="5390730" y="36402"/>
                          <a:pt x="5222992" y="60058"/>
                          <a:pt x="4829998" y="18288"/>
                        </a:cubicBezTo>
                        <a:cubicBezTo>
                          <a:pt x="4437004" y="-23482"/>
                          <a:pt x="4344181" y="39087"/>
                          <a:pt x="4151627" y="18288"/>
                        </a:cubicBezTo>
                        <a:cubicBezTo>
                          <a:pt x="3959073" y="-2511"/>
                          <a:pt x="3886970" y="32875"/>
                          <a:pt x="3717470" y="18288"/>
                        </a:cubicBezTo>
                        <a:cubicBezTo>
                          <a:pt x="3547970" y="3701"/>
                          <a:pt x="3451521" y="31872"/>
                          <a:pt x="3201909" y="18288"/>
                        </a:cubicBezTo>
                        <a:cubicBezTo>
                          <a:pt x="2952297" y="4704"/>
                          <a:pt x="2543413" y="6029"/>
                          <a:pt x="2360729" y="18288"/>
                        </a:cubicBezTo>
                        <a:cubicBezTo>
                          <a:pt x="2178045" y="30547"/>
                          <a:pt x="1906056" y="25847"/>
                          <a:pt x="1682359" y="18288"/>
                        </a:cubicBezTo>
                        <a:cubicBezTo>
                          <a:pt x="1458662" y="10730"/>
                          <a:pt x="1330405" y="8046"/>
                          <a:pt x="1166797" y="18288"/>
                        </a:cubicBezTo>
                        <a:cubicBezTo>
                          <a:pt x="1003189" y="28530"/>
                          <a:pt x="278098" y="19533"/>
                          <a:pt x="0" y="18288"/>
                        </a:cubicBezTo>
                        <a:cubicBezTo>
                          <a:pt x="74" y="14054"/>
                          <a:pt x="-46" y="699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コンテンツ プレースホルダー 3">
            <a:extLst>
              <a:ext uri="{FF2B5EF4-FFF2-40B4-BE49-F238E27FC236}">
                <a16:creationId xmlns:a16="http://schemas.microsoft.com/office/drawing/2014/main" id="{BB007663-462F-35BE-8EFA-918639BA5469}"/>
              </a:ext>
            </a:extLst>
          </p:cNvPr>
          <p:cNvGraphicFramePr>
            <a:graphicFrameLocks noGrp="1"/>
          </p:cNvGraphicFramePr>
          <p:nvPr>
            <p:ph idx="1"/>
            <p:extLst>
              <p:ext uri="{D42A27DB-BD31-4B8C-83A1-F6EECF244321}">
                <p14:modId xmlns:p14="http://schemas.microsoft.com/office/powerpoint/2010/main" val="4004383660"/>
              </p:ext>
            </p:extLst>
          </p:nvPr>
        </p:nvGraphicFramePr>
        <p:xfrm>
          <a:off x="238090" y="1650897"/>
          <a:ext cx="8665534" cy="48390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スライド番号プレースホルダー 2"/>
          <p:cNvSpPr>
            <a:spLocks noGrp="1"/>
          </p:cNvSpPr>
          <p:nvPr>
            <p:ph type="sldNum" sz="quarter" idx="12"/>
          </p:nvPr>
        </p:nvSpPr>
        <p:spPr/>
        <p:txBody>
          <a:bodyPr/>
          <a:lstStyle/>
          <a:p>
            <a:fld id="{35747434-7036-48DB-A148-6B3D8EE75CDA}" type="slidenum">
              <a:rPr lang="en-US" smtClean="0"/>
              <a:pPr/>
              <a:t>12</a:t>
            </a:fld>
            <a:endParaRPr lang="en-US" sz="750" dirty="0"/>
          </a:p>
        </p:txBody>
      </p:sp>
    </p:spTree>
    <p:extLst>
      <p:ext uri="{BB962C8B-B14F-4D97-AF65-F5344CB8AC3E}">
        <p14:creationId xmlns:p14="http://schemas.microsoft.com/office/powerpoint/2010/main" val="1550397857"/>
      </p:ext>
    </p:extLst>
  </p:cSld>
  <p:clrMapOvr>
    <a:masterClrMapping/>
  </p:clrMapOvr>
  <p:transition spd="med">
    <p:pull/>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CF0B2E8-175A-B5BA-AF70-51F82F32AD81}"/>
              </a:ext>
            </a:extLst>
          </p:cNvPr>
          <p:cNvSpPr>
            <a:spLocks noGrp="1"/>
          </p:cNvSpPr>
          <p:nvPr>
            <p:ph type="title"/>
          </p:nvPr>
        </p:nvSpPr>
        <p:spPr>
          <a:xfrm>
            <a:off x="393404" y="407657"/>
            <a:ext cx="8357191" cy="846986"/>
          </a:xfrm>
          <a:solidFill>
            <a:schemeClr val="accent1">
              <a:lumMod val="20000"/>
              <a:lumOff val="80000"/>
            </a:schemeClr>
          </a:solidFill>
          <a:scene3d>
            <a:camera prst="orthographicFront"/>
            <a:lightRig rig="threePt" dir="t"/>
          </a:scene3d>
          <a:sp3d>
            <a:bevelT w="114300" prst="artDeco"/>
          </a:sp3d>
        </p:spPr>
        <p:txBody>
          <a:bodyPr>
            <a:normAutofit/>
          </a:bodyPr>
          <a:lstStyle/>
          <a:p>
            <a:r>
              <a:rPr kumimoji="1" lang="ja-JP" altLang="en-US" sz="4000" dirty="0"/>
              <a:t>保護者の「わからない」に寄り添う</a:t>
            </a:r>
          </a:p>
        </p:txBody>
      </p:sp>
      <p:pic>
        <p:nvPicPr>
          <p:cNvPr id="5" name="図 4" descr="時計, 挿絵 が含まれている画像&#10;&#10;自動的に生成された説明">
            <a:extLst>
              <a:ext uri="{FF2B5EF4-FFF2-40B4-BE49-F238E27FC236}">
                <a16:creationId xmlns:a16="http://schemas.microsoft.com/office/drawing/2014/main" id="{61AF5A87-B198-9284-4E11-FBC7931FED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90717" y="4755871"/>
            <a:ext cx="962565" cy="1961284"/>
          </a:xfrm>
          <a:prstGeom prst="rect">
            <a:avLst/>
          </a:prstGeom>
        </p:spPr>
      </p:pic>
      <p:pic>
        <p:nvPicPr>
          <p:cNvPr id="9" name="図 8" descr="抽象, 挿絵 が含まれている画像&#10;&#10;自動的に生成された説明">
            <a:extLst>
              <a:ext uri="{FF2B5EF4-FFF2-40B4-BE49-F238E27FC236}">
                <a16:creationId xmlns:a16="http://schemas.microsoft.com/office/drawing/2014/main" id="{4780AF92-CF06-2A9F-92B6-1EF696F213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7961" y="3621508"/>
            <a:ext cx="1111375" cy="1749387"/>
          </a:xfrm>
          <a:prstGeom prst="rect">
            <a:avLst/>
          </a:prstGeom>
        </p:spPr>
      </p:pic>
      <p:pic>
        <p:nvPicPr>
          <p:cNvPr id="13" name="図 12" descr="挿絵 が含まれている画像&#10;&#10;自動的に生成された説明">
            <a:extLst>
              <a:ext uri="{FF2B5EF4-FFF2-40B4-BE49-F238E27FC236}">
                <a16:creationId xmlns:a16="http://schemas.microsoft.com/office/drawing/2014/main" id="{46B84A74-710A-5710-3F7C-4C03EB7B4FB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28072" y="4586655"/>
            <a:ext cx="2484917" cy="1863688"/>
          </a:xfrm>
          <a:prstGeom prst="rect">
            <a:avLst/>
          </a:prstGeom>
        </p:spPr>
      </p:pic>
      <p:pic>
        <p:nvPicPr>
          <p:cNvPr id="15" name="図 14">
            <a:extLst>
              <a:ext uri="{FF2B5EF4-FFF2-40B4-BE49-F238E27FC236}">
                <a16:creationId xmlns:a16="http://schemas.microsoft.com/office/drawing/2014/main" id="{596A4D14-3A86-526E-1EB9-58F4F1C52A25}"/>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5451322" y="1733107"/>
            <a:ext cx="1384580" cy="1695893"/>
          </a:xfrm>
          <a:prstGeom prst="rect">
            <a:avLst/>
          </a:prstGeom>
        </p:spPr>
      </p:pic>
      <p:pic>
        <p:nvPicPr>
          <p:cNvPr id="17" name="図 16" descr="抽象, 挿絵 が含まれている画像&#10;&#10;自動的に生成された説明">
            <a:extLst>
              <a:ext uri="{FF2B5EF4-FFF2-40B4-BE49-F238E27FC236}">
                <a16:creationId xmlns:a16="http://schemas.microsoft.com/office/drawing/2014/main" id="{60B68FE0-5A24-73C2-E664-020E8FAB590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2952" y="1544611"/>
            <a:ext cx="2332517" cy="1749387"/>
          </a:xfrm>
          <a:prstGeom prst="rect">
            <a:avLst/>
          </a:prstGeom>
        </p:spPr>
      </p:pic>
      <p:sp>
        <p:nvSpPr>
          <p:cNvPr id="18" name="吹き出し: 四角形 17">
            <a:extLst>
              <a:ext uri="{FF2B5EF4-FFF2-40B4-BE49-F238E27FC236}">
                <a16:creationId xmlns:a16="http://schemas.microsoft.com/office/drawing/2014/main" id="{90C4FAD0-9C2E-20B5-905C-9CABB531F5F7}"/>
              </a:ext>
            </a:extLst>
          </p:cNvPr>
          <p:cNvSpPr/>
          <p:nvPr/>
        </p:nvSpPr>
        <p:spPr>
          <a:xfrm>
            <a:off x="2945219" y="1733107"/>
            <a:ext cx="2200939" cy="1229336"/>
          </a:xfrm>
          <a:prstGeom prst="wedgeRectCallout">
            <a:avLst>
              <a:gd name="adj1" fmla="val -89817"/>
              <a:gd name="adj2" fmla="val -12747"/>
            </a:avLst>
          </a:prstGeom>
        </p:spPr>
        <p:style>
          <a:lnRef idx="2">
            <a:schemeClr val="accent4"/>
          </a:lnRef>
          <a:fillRef idx="1">
            <a:schemeClr val="lt1"/>
          </a:fillRef>
          <a:effectRef idx="0">
            <a:schemeClr val="accent4"/>
          </a:effectRef>
          <a:fontRef idx="minor">
            <a:schemeClr val="dk1"/>
          </a:fontRef>
        </p:style>
        <p:txBody>
          <a:bodyPr rtlCol="0" anchor="ctr"/>
          <a:lstStyle/>
          <a:p>
            <a:r>
              <a:rPr kumimoji="1" lang="ja-JP" altLang="en-US" dirty="0"/>
              <a:t>まずは発達検査を受けてから考えましょう！</a:t>
            </a:r>
          </a:p>
        </p:txBody>
      </p:sp>
      <p:sp>
        <p:nvSpPr>
          <p:cNvPr id="19" name="吹き出し: 四角形 18">
            <a:extLst>
              <a:ext uri="{FF2B5EF4-FFF2-40B4-BE49-F238E27FC236}">
                <a16:creationId xmlns:a16="http://schemas.microsoft.com/office/drawing/2014/main" id="{FD946D2B-F67A-73DD-F769-2F8AA25AC365}"/>
              </a:ext>
            </a:extLst>
          </p:cNvPr>
          <p:cNvSpPr/>
          <p:nvPr/>
        </p:nvSpPr>
        <p:spPr>
          <a:xfrm>
            <a:off x="6973107" y="1804637"/>
            <a:ext cx="2084226" cy="1229336"/>
          </a:xfrm>
          <a:prstGeom prst="wedgeRectCallout">
            <a:avLst>
              <a:gd name="adj1" fmla="val -67766"/>
              <a:gd name="adj2" fmla="val 17525"/>
            </a:avLst>
          </a:prstGeom>
        </p:spPr>
        <p:style>
          <a:lnRef idx="2">
            <a:schemeClr val="accent4"/>
          </a:lnRef>
          <a:fillRef idx="1">
            <a:schemeClr val="lt1"/>
          </a:fillRef>
          <a:effectRef idx="0">
            <a:schemeClr val="accent4"/>
          </a:effectRef>
          <a:fontRef idx="minor">
            <a:schemeClr val="dk1"/>
          </a:fontRef>
        </p:style>
        <p:txBody>
          <a:bodyPr rtlCol="0" anchor="ctr"/>
          <a:lstStyle/>
          <a:p>
            <a:r>
              <a:rPr kumimoji="1" lang="ja-JP" altLang="en-US" dirty="0"/>
              <a:t>対人面でのスキルをしっかりと伸ばしていきましょう！</a:t>
            </a:r>
          </a:p>
        </p:txBody>
      </p:sp>
      <p:sp>
        <p:nvSpPr>
          <p:cNvPr id="20" name="吹き出し: 四角形 19">
            <a:extLst>
              <a:ext uri="{FF2B5EF4-FFF2-40B4-BE49-F238E27FC236}">
                <a16:creationId xmlns:a16="http://schemas.microsoft.com/office/drawing/2014/main" id="{A4D859BF-35FB-DA98-3A61-2699B8E04B3B}"/>
              </a:ext>
            </a:extLst>
          </p:cNvPr>
          <p:cNvSpPr/>
          <p:nvPr/>
        </p:nvSpPr>
        <p:spPr>
          <a:xfrm>
            <a:off x="5340728" y="5231088"/>
            <a:ext cx="2038267" cy="1074218"/>
          </a:xfrm>
          <a:prstGeom prst="wedgeRectCallout">
            <a:avLst>
              <a:gd name="adj1" fmla="val 61566"/>
              <a:gd name="adj2" fmla="val -23390"/>
            </a:avLst>
          </a:prstGeom>
        </p:spPr>
        <p:style>
          <a:lnRef idx="2">
            <a:schemeClr val="accent4"/>
          </a:lnRef>
          <a:fillRef idx="1">
            <a:schemeClr val="lt1"/>
          </a:fillRef>
          <a:effectRef idx="0">
            <a:schemeClr val="accent4"/>
          </a:effectRef>
          <a:fontRef idx="minor">
            <a:schemeClr val="dk1"/>
          </a:fontRef>
        </p:style>
        <p:txBody>
          <a:bodyPr rtlCol="0" anchor="ctr"/>
          <a:lstStyle/>
          <a:p>
            <a:r>
              <a:rPr kumimoji="1" lang="ja-JP" altLang="en-US" dirty="0"/>
              <a:t>お母さんがしっかりしなきゃ！今が大切な時よ！</a:t>
            </a:r>
          </a:p>
        </p:txBody>
      </p:sp>
      <p:sp>
        <p:nvSpPr>
          <p:cNvPr id="21" name="吹き出し: 四角形 20">
            <a:extLst>
              <a:ext uri="{FF2B5EF4-FFF2-40B4-BE49-F238E27FC236}">
                <a16:creationId xmlns:a16="http://schemas.microsoft.com/office/drawing/2014/main" id="{B0733F0F-F0E6-481C-55B5-CCDA77C42527}"/>
              </a:ext>
            </a:extLst>
          </p:cNvPr>
          <p:cNvSpPr/>
          <p:nvPr/>
        </p:nvSpPr>
        <p:spPr>
          <a:xfrm>
            <a:off x="1470754" y="3583965"/>
            <a:ext cx="2332517" cy="1171905"/>
          </a:xfrm>
          <a:prstGeom prst="wedgeRectCallout">
            <a:avLst>
              <a:gd name="adj1" fmla="val -66394"/>
              <a:gd name="adj2" fmla="val 3686"/>
            </a:avLst>
          </a:prstGeom>
        </p:spPr>
        <p:style>
          <a:lnRef idx="2">
            <a:schemeClr val="accent4"/>
          </a:lnRef>
          <a:fillRef idx="1">
            <a:schemeClr val="lt1"/>
          </a:fillRef>
          <a:effectRef idx="0">
            <a:schemeClr val="accent4"/>
          </a:effectRef>
          <a:fontRef idx="minor">
            <a:schemeClr val="dk1"/>
          </a:fontRef>
        </p:style>
        <p:txBody>
          <a:bodyPr rtlCol="0" anchor="ctr"/>
          <a:lstStyle/>
          <a:p>
            <a:r>
              <a:rPr kumimoji="1" lang="ja-JP" altLang="en-US" dirty="0"/>
              <a:t>慌てないで、お子さんの成長を見守っていきましょう！</a:t>
            </a:r>
          </a:p>
        </p:txBody>
      </p:sp>
      <p:sp>
        <p:nvSpPr>
          <p:cNvPr id="22" name="吹き出し: 円形 21">
            <a:extLst>
              <a:ext uri="{FF2B5EF4-FFF2-40B4-BE49-F238E27FC236}">
                <a16:creationId xmlns:a16="http://schemas.microsoft.com/office/drawing/2014/main" id="{10AFE65A-2B72-7BEB-43CF-3DDACC9B8EEA}"/>
              </a:ext>
            </a:extLst>
          </p:cNvPr>
          <p:cNvSpPr/>
          <p:nvPr/>
        </p:nvSpPr>
        <p:spPr>
          <a:xfrm>
            <a:off x="1339337" y="5225502"/>
            <a:ext cx="2619962" cy="1313521"/>
          </a:xfrm>
          <a:prstGeom prst="wedgeEllipseCallout">
            <a:avLst>
              <a:gd name="adj1" fmla="val 58805"/>
              <a:gd name="adj2" fmla="val -4961"/>
            </a:avLst>
          </a:prstGeom>
          <a:effectLst>
            <a:glow rad="101600">
              <a:schemeClr val="accent5">
                <a:satMod val="175000"/>
                <a:alpha val="40000"/>
              </a:schemeClr>
            </a:glow>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dirty="0">
                <a:latin typeface="富士ポップＰ" panose="040F0700000000000000" pitchFamily="50" charset="-128"/>
                <a:ea typeface="富士ポップＰ" panose="040F0700000000000000" pitchFamily="50" charset="-128"/>
              </a:rPr>
              <a:t>段々わからなくなってきちゃった！</a:t>
            </a:r>
          </a:p>
        </p:txBody>
      </p:sp>
      <p:sp>
        <p:nvSpPr>
          <p:cNvPr id="23" name="四角形: 角を丸くする 22">
            <a:extLst>
              <a:ext uri="{FF2B5EF4-FFF2-40B4-BE49-F238E27FC236}">
                <a16:creationId xmlns:a16="http://schemas.microsoft.com/office/drawing/2014/main" id="{705EBC39-6595-8E9F-26D8-BC6B9E0FA815}"/>
              </a:ext>
            </a:extLst>
          </p:cNvPr>
          <p:cNvSpPr/>
          <p:nvPr/>
        </p:nvSpPr>
        <p:spPr>
          <a:xfrm>
            <a:off x="4089001" y="3583965"/>
            <a:ext cx="3576429" cy="1074218"/>
          </a:xfrm>
          <a:prstGeom prst="roundRect">
            <a:avLst/>
          </a:prstGeom>
          <a:effectLst>
            <a:glow rad="139700">
              <a:schemeClr val="accent6">
                <a:satMod val="175000"/>
                <a:alpha val="40000"/>
              </a:schemeClr>
            </a:glow>
          </a:effectLst>
        </p:spPr>
        <p:style>
          <a:lnRef idx="3">
            <a:schemeClr val="lt1"/>
          </a:lnRef>
          <a:fillRef idx="1">
            <a:schemeClr val="dk1"/>
          </a:fillRef>
          <a:effectRef idx="1">
            <a:schemeClr val="dk1"/>
          </a:effectRef>
          <a:fontRef idx="minor">
            <a:schemeClr val="lt1"/>
          </a:fontRef>
        </p:style>
        <p:txBody>
          <a:bodyPr rtlCol="0" anchor="ctr"/>
          <a:lstStyle/>
          <a:p>
            <a:r>
              <a:rPr kumimoji="1" lang="ja-JP" altLang="en-US" sz="2000" b="1" dirty="0"/>
              <a:t>子どものためにどうすれば良いのか、個人的な意見を述べる支援者たち</a:t>
            </a:r>
          </a:p>
        </p:txBody>
      </p:sp>
      <p:sp>
        <p:nvSpPr>
          <p:cNvPr id="3" name="スライド番号プレースホルダー 2"/>
          <p:cNvSpPr>
            <a:spLocks noGrp="1"/>
          </p:cNvSpPr>
          <p:nvPr>
            <p:ph type="sldNum" sz="quarter" idx="12"/>
          </p:nvPr>
        </p:nvSpPr>
        <p:spPr/>
        <p:txBody>
          <a:bodyPr/>
          <a:lstStyle/>
          <a:p>
            <a:fld id="{35747434-7036-48DB-A148-6B3D8EE75CDA}" type="slidenum">
              <a:rPr lang="en-US" smtClean="0"/>
              <a:pPr/>
              <a:t>13</a:t>
            </a:fld>
            <a:endParaRPr lang="en-US" sz="750" dirty="0"/>
          </a:p>
        </p:txBody>
      </p:sp>
    </p:spTree>
    <p:extLst>
      <p:ext uri="{BB962C8B-B14F-4D97-AF65-F5344CB8AC3E}">
        <p14:creationId xmlns:p14="http://schemas.microsoft.com/office/powerpoint/2010/main" val="1197534715"/>
      </p:ext>
    </p:extLst>
  </p:cSld>
  <p:clrMapOvr>
    <a:masterClrMapping/>
  </p:clrMapOvr>
  <p:transition spd="med">
    <p:pull/>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8E0C81D-DD1F-43FD-9E06-C2CE534CD769}"/>
              </a:ext>
            </a:extLst>
          </p:cNvPr>
          <p:cNvSpPr>
            <a:spLocks noGrp="1"/>
          </p:cNvSpPr>
          <p:nvPr>
            <p:ph type="title"/>
          </p:nvPr>
        </p:nvSpPr>
        <p:spPr>
          <a:xfrm>
            <a:off x="852777" y="315156"/>
            <a:ext cx="7157553" cy="557564"/>
          </a:xfrm>
        </p:spPr>
        <p:txBody>
          <a:bodyPr>
            <a:normAutofit/>
          </a:bodyPr>
          <a:lstStyle/>
          <a:p>
            <a:r>
              <a:rPr kumimoji="1" lang="ja-JP" altLang="en-US" sz="3200" b="1" dirty="0">
                <a:solidFill>
                  <a:schemeClr val="tx1">
                    <a:lumMod val="85000"/>
                    <a:lumOff val="15000"/>
                  </a:schemeClr>
                </a:solidFill>
              </a:rPr>
              <a:t>様々な情報と助言に戸惑う保護者！</a:t>
            </a:r>
          </a:p>
        </p:txBody>
      </p:sp>
      <p:sp>
        <p:nvSpPr>
          <p:cNvPr id="3" name="コンテンツ プレースホルダー 2">
            <a:extLst>
              <a:ext uri="{FF2B5EF4-FFF2-40B4-BE49-F238E27FC236}">
                <a16:creationId xmlns:a16="http://schemas.microsoft.com/office/drawing/2014/main" id="{6FB39761-7290-4C45-9545-568332835AAB}"/>
              </a:ext>
            </a:extLst>
          </p:cNvPr>
          <p:cNvSpPr>
            <a:spLocks noGrp="1"/>
          </p:cNvSpPr>
          <p:nvPr>
            <p:ph idx="1"/>
          </p:nvPr>
        </p:nvSpPr>
        <p:spPr>
          <a:xfrm>
            <a:off x="834219" y="1419406"/>
            <a:ext cx="7475561" cy="2381976"/>
          </a:xfrm>
          <a:ln>
            <a:solidFill>
              <a:srgbClr val="002060"/>
            </a:solidFill>
          </a:ln>
        </p:spPr>
        <p:txBody>
          <a:bodyPr anchor="ctr">
            <a:normAutofit/>
          </a:bodyPr>
          <a:lstStyle/>
          <a:p>
            <a:r>
              <a:rPr kumimoji="1" lang="ja-JP" altLang="en-US" sz="2000" dirty="0">
                <a:solidFill>
                  <a:schemeClr val="tx1">
                    <a:lumMod val="85000"/>
                    <a:lumOff val="15000"/>
                  </a:schemeClr>
                </a:solidFill>
              </a:rPr>
              <a:t>それぞれの支援機関の中で当たり前に使われている言葉が、家族にとってはよくわからない言葉であることは少なくありません。</a:t>
            </a:r>
            <a:endParaRPr kumimoji="1" lang="en-US" altLang="ja-JP" sz="2000" dirty="0">
              <a:solidFill>
                <a:schemeClr val="tx1">
                  <a:lumMod val="85000"/>
                  <a:lumOff val="15000"/>
                </a:schemeClr>
              </a:solidFill>
            </a:endParaRPr>
          </a:p>
          <a:p>
            <a:r>
              <a:rPr kumimoji="1" lang="ja-JP" altLang="en-US" sz="2000" dirty="0">
                <a:solidFill>
                  <a:schemeClr val="tx1">
                    <a:lumMod val="85000"/>
                    <a:lumOff val="15000"/>
                  </a:schemeClr>
                </a:solidFill>
              </a:rPr>
              <a:t>とても忙しくしている機関や事業所では、早口で説明をしていることが多く、伝えたことが家族に伝わっているとは限りません。</a:t>
            </a:r>
            <a:endParaRPr kumimoji="1" lang="en-US" altLang="ja-JP" sz="2000" dirty="0">
              <a:solidFill>
                <a:schemeClr val="tx1">
                  <a:lumMod val="85000"/>
                  <a:lumOff val="15000"/>
                </a:schemeClr>
              </a:solidFill>
            </a:endParaRPr>
          </a:p>
        </p:txBody>
      </p:sp>
      <p:sp>
        <p:nvSpPr>
          <p:cNvPr id="4" name="矢印: 上向き折線 3">
            <a:extLst>
              <a:ext uri="{FF2B5EF4-FFF2-40B4-BE49-F238E27FC236}">
                <a16:creationId xmlns:a16="http://schemas.microsoft.com/office/drawing/2014/main" id="{7D29A1D6-4B73-4D3E-8E69-307E3D18445C}"/>
              </a:ext>
            </a:extLst>
          </p:cNvPr>
          <p:cNvSpPr/>
          <p:nvPr/>
        </p:nvSpPr>
        <p:spPr>
          <a:xfrm rot="5400000">
            <a:off x="1388856" y="3715205"/>
            <a:ext cx="559166" cy="731520"/>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76883C44-B096-4859-A0D4-CE96C6AB1D85}"/>
              </a:ext>
            </a:extLst>
          </p:cNvPr>
          <p:cNvSpPr txBox="1"/>
          <p:nvPr/>
        </p:nvSpPr>
        <p:spPr>
          <a:xfrm>
            <a:off x="2034199" y="3934402"/>
            <a:ext cx="6186309" cy="1754326"/>
          </a:xfrm>
          <a:prstGeom prst="rect">
            <a:avLst/>
          </a:prstGeom>
          <a:noFill/>
          <a:ln w="28575">
            <a:solidFill>
              <a:schemeClr val="tx1"/>
            </a:solidFill>
          </a:ln>
        </p:spPr>
        <p:txBody>
          <a:bodyPr wrap="none" rtlCol="0">
            <a:spAutoFit/>
          </a:bodyPr>
          <a:lstStyle/>
          <a:p>
            <a:r>
              <a:rPr kumimoji="1" lang="ja-JP" altLang="en-US" dirty="0"/>
              <a:t>話していることがわからなかった！</a:t>
            </a:r>
            <a:endParaRPr kumimoji="1" lang="en-US" altLang="ja-JP" dirty="0"/>
          </a:p>
          <a:p>
            <a:r>
              <a:rPr kumimoji="1" lang="ja-JP" altLang="en-US" dirty="0"/>
              <a:t>いろいろと言われたが、結局何から始めたら良いのか？</a:t>
            </a:r>
            <a:endParaRPr kumimoji="1" lang="en-US" altLang="ja-JP" dirty="0"/>
          </a:p>
          <a:p>
            <a:r>
              <a:rPr kumimoji="1" lang="ja-JP" altLang="en-US" dirty="0"/>
              <a:t>責められている気持ちになった！</a:t>
            </a:r>
            <a:endParaRPr kumimoji="1" lang="en-US" altLang="ja-JP" dirty="0"/>
          </a:p>
          <a:p>
            <a:r>
              <a:rPr kumimoji="1" lang="ja-JP" altLang="en-US" dirty="0"/>
              <a:t>今が大切なとき、がんばって！と言われ</a:t>
            </a:r>
            <a:r>
              <a:rPr kumimoji="1" lang="en-US" altLang="ja-JP" dirty="0"/>
              <a:t>､</a:t>
            </a:r>
            <a:r>
              <a:rPr kumimoji="1" lang="ja-JP" altLang="en-US" dirty="0"/>
              <a:t>落ち込んだ！</a:t>
            </a:r>
            <a:endParaRPr kumimoji="1" lang="en-US" altLang="ja-JP" dirty="0"/>
          </a:p>
          <a:p>
            <a:r>
              <a:rPr kumimoji="1" lang="ja-JP" altLang="en-US" dirty="0"/>
              <a:t>いくつも助言を受けたが、具体的な内容ではなかった！</a:t>
            </a:r>
            <a:endParaRPr kumimoji="1" lang="en-US" altLang="ja-JP" dirty="0"/>
          </a:p>
          <a:p>
            <a:r>
              <a:rPr kumimoji="1" lang="ja-JP" altLang="en-US" dirty="0"/>
              <a:t>わかったつもりでいたが、家に帰るとわからなくなった。</a:t>
            </a:r>
          </a:p>
        </p:txBody>
      </p:sp>
      <p:pic>
        <p:nvPicPr>
          <p:cNvPr id="7" name="図 6" descr="時計, 挿絵 が含まれている画像&#10;&#10;自動的に生成された説明">
            <a:extLst>
              <a:ext uri="{FF2B5EF4-FFF2-40B4-BE49-F238E27FC236}">
                <a16:creationId xmlns:a16="http://schemas.microsoft.com/office/drawing/2014/main" id="{805D4302-2998-434A-9946-B7ADB31FB5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2679" y="4387728"/>
            <a:ext cx="610371" cy="1243667"/>
          </a:xfrm>
          <a:prstGeom prst="rect">
            <a:avLst/>
          </a:prstGeom>
        </p:spPr>
      </p:pic>
      <p:sp>
        <p:nvSpPr>
          <p:cNvPr id="9" name="テキスト ボックス 8">
            <a:extLst>
              <a:ext uri="{FF2B5EF4-FFF2-40B4-BE49-F238E27FC236}">
                <a16:creationId xmlns:a16="http://schemas.microsoft.com/office/drawing/2014/main" id="{FCF72CF2-5485-4A00-A6D9-91646243337E}"/>
              </a:ext>
            </a:extLst>
          </p:cNvPr>
          <p:cNvSpPr txBox="1"/>
          <p:nvPr/>
        </p:nvSpPr>
        <p:spPr>
          <a:xfrm>
            <a:off x="209267" y="5982420"/>
            <a:ext cx="8725466" cy="646331"/>
          </a:xfrm>
          <a:prstGeom prst="rect">
            <a:avLst/>
          </a:prstGeom>
          <a:noFill/>
        </p:spPr>
        <p:txBody>
          <a:bodyPr wrap="none" rtlCol="0">
            <a:spAutoFit/>
          </a:bodyPr>
          <a:lstStyle/>
          <a:p>
            <a:r>
              <a:rPr kumimoji="1" lang="ja-JP" altLang="en-US" dirty="0"/>
              <a:t>「私が直接会って、具体的にどのような助言だったのかを尋ねても良いですか？」</a:t>
            </a:r>
            <a:endParaRPr kumimoji="1" lang="en-US" altLang="ja-JP" dirty="0"/>
          </a:p>
          <a:p>
            <a:r>
              <a:rPr kumimoji="1" lang="ja-JP" altLang="en-US" dirty="0"/>
              <a:t>などといった</a:t>
            </a:r>
            <a:r>
              <a:rPr kumimoji="1" lang="ja-JP" altLang="en-US" b="1" dirty="0"/>
              <a:t>情報の整理</a:t>
            </a:r>
            <a:r>
              <a:rPr kumimoji="1" lang="ja-JP" altLang="en-US" dirty="0"/>
              <a:t>をお手伝いしていく役割を担う人が必要です。</a:t>
            </a:r>
          </a:p>
        </p:txBody>
      </p:sp>
      <p:sp>
        <p:nvSpPr>
          <p:cNvPr id="6" name="スライド番号プレースホルダー 5">
            <a:extLst>
              <a:ext uri="{FF2B5EF4-FFF2-40B4-BE49-F238E27FC236}">
                <a16:creationId xmlns:a16="http://schemas.microsoft.com/office/drawing/2014/main" id="{F644B2C8-D93D-4CE4-A6F4-13AE545173A7}"/>
              </a:ext>
            </a:extLst>
          </p:cNvPr>
          <p:cNvSpPr>
            <a:spLocks noGrp="1"/>
          </p:cNvSpPr>
          <p:nvPr>
            <p:ph type="sldNum" sz="quarter" idx="12"/>
          </p:nvPr>
        </p:nvSpPr>
        <p:spPr/>
        <p:txBody>
          <a:bodyPr/>
          <a:lstStyle/>
          <a:p>
            <a:fld id="{35747434-7036-48DB-A148-6B3D8EE75CDA}" type="slidenum">
              <a:rPr lang="en-US" smtClean="0"/>
              <a:pPr/>
              <a:t>14</a:t>
            </a:fld>
            <a:endParaRPr lang="en-US" sz="750" dirty="0"/>
          </a:p>
        </p:txBody>
      </p:sp>
    </p:spTree>
    <p:extLst>
      <p:ext uri="{BB962C8B-B14F-4D97-AF65-F5344CB8AC3E}">
        <p14:creationId xmlns:p14="http://schemas.microsoft.com/office/powerpoint/2010/main" val="2180183133"/>
      </p:ext>
    </p:extLst>
  </p:cSld>
  <p:clrMapOvr>
    <a:masterClrMapping/>
  </p:clrMapOvr>
  <p:transition spd="med">
    <p:pull/>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109DD48-28A0-4AD8-89D6-B69E4F7A9EAB}"/>
              </a:ext>
            </a:extLst>
          </p:cNvPr>
          <p:cNvSpPr>
            <a:spLocks noGrp="1"/>
          </p:cNvSpPr>
          <p:nvPr>
            <p:ph type="title"/>
          </p:nvPr>
        </p:nvSpPr>
        <p:spPr>
          <a:xfrm>
            <a:off x="628650" y="192738"/>
            <a:ext cx="7886700" cy="660227"/>
          </a:xfrm>
          <a:solidFill>
            <a:schemeClr val="accent6">
              <a:lumMod val="40000"/>
              <a:lumOff val="60000"/>
            </a:schemeClr>
          </a:solidFill>
          <a:ln w="38100">
            <a:solidFill>
              <a:schemeClr val="accent4">
                <a:lumMod val="50000"/>
              </a:schemeClr>
            </a:solidFill>
          </a:ln>
        </p:spPr>
        <p:txBody>
          <a:bodyPr>
            <a:normAutofit/>
          </a:bodyPr>
          <a:lstStyle/>
          <a:p>
            <a:pPr algn="ctr"/>
            <a:r>
              <a:rPr kumimoji="1" lang="ja-JP" altLang="en-US" sz="2400" b="1" dirty="0"/>
              <a:t>支援者と家族の間で情報の整理と伝達</a:t>
            </a:r>
          </a:p>
        </p:txBody>
      </p:sp>
      <p:pic>
        <p:nvPicPr>
          <p:cNvPr id="8" name="図 7">
            <a:extLst>
              <a:ext uri="{FF2B5EF4-FFF2-40B4-BE49-F238E27FC236}">
                <a16:creationId xmlns:a16="http://schemas.microsoft.com/office/drawing/2014/main" id="{A53CA810-C3B8-4C11-ABA5-97FF373746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64157" y="2991389"/>
            <a:ext cx="1243587" cy="1341123"/>
          </a:xfrm>
          <a:prstGeom prst="rect">
            <a:avLst/>
          </a:prstGeom>
        </p:spPr>
      </p:pic>
      <p:pic>
        <p:nvPicPr>
          <p:cNvPr id="10" name="図 9" descr="時計, 挿絵 が含まれている画像&#10;&#10;自動的に生成された説明">
            <a:extLst>
              <a:ext uri="{FF2B5EF4-FFF2-40B4-BE49-F238E27FC236}">
                <a16:creationId xmlns:a16="http://schemas.microsoft.com/office/drawing/2014/main" id="{308266B0-740D-4A22-8E2B-E8A629C769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3396" y="2988802"/>
            <a:ext cx="718017" cy="1463003"/>
          </a:xfrm>
          <a:prstGeom prst="rect">
            <a:avLst/>
          </a:prstGeom>
        </p:spPr>
      </p:pic>
      <p:pic>
        <p:nvPicPr>
          <p:cNvPr id="12" name="図 11" descr="挿絵 が含まれている画像&#10;&#10;自動的に生成された説明">
            <a:extLst>
              <a:ext uri="{FF2B5EF4-FFF2-40B4-BE49-F238E27FC236}">
                <a16:creationId xmlns:a16="http://schemas.microsoft.com/office/drawing/2014/main" id="{DB61C5A7-A27F-4E67-9DE1-BE1D93487E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89593" y="4220921"/>
            <a:ext cx="723900" cy="1181100"/>
          </a:xfrm>
          <a:prstGeom prst="rect">
            <a:avLst/>
          </a:prstGeom>
        </p:spPr>
      </p:pic>
      <p:pic>
        <p:nvPicPr>
          <p:cNvPr id="14" name="図 13" descr="挿絵 が含まれている画像&#10;&#10;自動的に生成された説明">
            <a:extLst>
              <a:ext uri="{FF2B5EF4-FFF2-40B4-BE49-F238E27FC236}">
                <a16:creationId xmlns:a16="http://schemas.microsoft.com/office/drawing/2014/main" id="{0EBC5F4A-1AFC-4DD2-9FC5-5F88E0FA60B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24066" y="4285912"/>
            <a:ext cx="742950" cy="1181100"/>
          </a:xfrm>
          <a:prstGeom prst="rect">
            <a:avLst/>
          </a:prstGeom>
        </p:spPr>
      </p:pic>
      <p:pic>
        <p:nvPicPr>
          <p:cNvPr id="18" name="図 17" descr="挿絵, 抽象 が含まれている画像&#10;&#10;自動的に生成された説明">
            <a:extLst>
              <a:ext uri="{FF2B5EF4-FFF2-40B4-BE49-F238E27FC236}">
                <a16:creationId xmlns:a16="http://schemas.microsoft.com/office/drawing/2014/main" id="{CED5E005-B1FA-44CE-A22E-5FF217BF303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8804" y="4876462"/>
            <a:ext cx="1592694" cy="1592694"/>
          </a:xfrm>
          <a:prstGeom prst="rect">
            <a:avLst/>
          </a:prstGeom>
        </p:spPr>
      </p:pic>
      <p:pic>
        <p:nvPicPr>
          <p:cNvPr id="20" name="図 19" descr="抽象, 挿絵 が含まれている画像&#10;&#10;自動的に生成された説明">
            <a:extLst>
              <a:ext uri="{FF2B5EF4-FFF2-40B4-BE49-F238E27FC236}">
                <a16:creationId xmlns:a16="http://schemas.microsoft.com/office/drawing/2014/main" id="{DC90B190-5FDD-4112-ACC5-1F7EF170FB5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018110" y="3139814"/>
            <a:ext cx="1964790" cy="1473593"/>
          </a:xfrm>
          <a:prstGeom prst="rect">
            <a:avLst/>
          </a:prstGeom>
        </p:spPr>
      </p:pic>
      <p:pic>
        <p:nvPicPr>
          <p:cNvPr id="24" name="図 23" descr="挿絵 が含まれている画像&#10;&#10;自動的に生成された説明">
            <a:extLst>
              <a:ext uri="{FF2B5EF4-FFF2-40B4-BE49-F238E27FC236}">
                <a16:creationId xmlns:a16="http://schemas.microsoft.com/office/drawing/2014/main" id="{B412BC74-8CD6-4D5E-9539-0C33D48ED29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610828" y="1076696"/>
            <a:ext cx="1100152" cy="1309705"/>
          </a:xfrm>
          <a:prstGeom prst="rect">
            <a:avLst/>
          </a:prstGeom>
        </p:spPr>
      </p:pic>
      <p:pic>
        <p:nvPicPr>
          <p:cNvPr id="27" name="図 26" descr="赤ちゃんを抱えている子供&#10;&#10;中程度の精度で自動的に生成された説明">
            <a:extLst>
              <a:ext uri="{FF2B5EF4-FFF2-40B4-BE49-F238E27FC236}">
                <a16:creationId xmlns:a16="http://schemas.microsoft.com/office/drawing/2014/main" id="{49973489-53FB-4FCC-99CA-50F97C404BF1}"/>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rot="5400000">
            <a:off x="3649749" y="4427183"/>
            <a:ext cx="1700237" cy="1275178"/>
          </a:xfrm>
          <a:prstGeom prst="ellipse">
            <a:avLst/>
          </a:prstGeom>
        </p:spPr>
      </p:pic>
      <p:sp>
        <p:nvSpPr>
          <p:cNvPr id="25" name="楕円 24">
            <a:extLst>
              <a:ext uri="{FF2B5EF4-FFF2-40B4-BE49-F238E27FC236}">
                <a16:creationId xmlns:a16="http://schemas.microsoft.com/office/drawing/2014/main" id="{7D2E2509-8B30-428D-8DAE-D43785533E0F}"/>
              </a:ext>
            </a:extLst>
          </p:cNvPr>
          <p:cNvSpPr/>
          <p:nvPr/>
        </p:nvSpPr>
        <p:spPr>
          <a:xfrm>
            <a:off x="2125890" y="2744152"/>
            <a:ext cx="4732243" cy="3306726"/>
          </a:xfrm>
          <a:prstGeom prst="ellipse">
            <a:avLst/>
          </a:prstGeom>
          <a:noFill/>
          <a:ln w="38100">
            <a:solidFill>
              <a:srgbClr val="301D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1" name="図 30" descr="挿絵 が含まれている画像&#10;&#10;自動的に生成された説明">
            <a:extLst>
              <a:ext uri="{FF2B5EF4-FFF2-40B4-BE49-F238E27FC236}">
                <a16:creationId xmlns:a16="http://schemas.microsoft.com/office/drawing/2014/main" id="{D3BC5CE8-FAD6-46C0-9A09-DF6B453918F6}"/>
              </a:ext>
            </a:extLst>
          </p:cNvPr>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2107119" y="2832840"/>
            <a:ext cx="570801" cy="428101"/>
          </a:xfrm>
          <a:prstGeom prst="rect">
            <a:avLst/>
          </a:prstGeom>
        </p:spPr>
      </p:pic>
      <p:pic>
        <p:nvPicPr>
          <p:cNvPr id="32" name="図 31" descr="挿絵 が含まれている画像&#10;&#10;自動的に生成された説明">
            <a:extLst>
              <a:ext uri="{FF2B5EF4-FFF2-40B4-BE49-F238E27FC236}">
                <a16:creationId xmlns:a16="http://schemas.microsoft.com/office/drawing/2014/main" id="{BEE0A531-8704-4210-BCA6-079021B7C752}"/>
              </a:ext>
            </a:extLst>
          </p:cNvPr>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1696086" y="5307070"/>
            <a:ext cx="570801" cy="428101"/>
          </a:xfrm>
          <a:prstGeom prst="rect">
            <a:avLst/>
          </a:prstGeom>
        </p:spPr>
      </p:pic>
      <p:pic>
        <p:nvPicPr>
          <p:cNvPr id="33" name="図 32" descr="挿絵 が含まれている画像&#10;&#10;自動的に生成された説明">
            <a:extLst>
              <a:ext uri="{FF2B5EF4-FFF2-40B4-BE49-F238E27FC236}">
                <a16:creationId xmlns:a16="http://schemas.microsoft.com/office/drawing/2014/main" id="{550567F1-87CA-4D96-BDE2-2BE65A44233C}"/>
              </a:ext>
            </a:extLst>
          </p:cNvPr>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6229571" y="5639129"/>
            <a:ext cx="570801" cy="428101"/>
          </a:xfrm>
          <a:prstGeom prst="rect">
            <a:avLst/>
          </a:prstGeom>
        </p:spPr>
      </p:pic>
      <p:pic>
        <p:nvPicPr>
          <p:cNvPr id="34" name="図 33" descr="挿絵 が含まれている画像&#10;&#10;自動的に生成された説明">
            <a:extLst>
              <a:ext uri="{FF2B5EF4-FFF2-40B4-BE49-F238E27FC236}">
                <a16:creationId xmlns:a16="http://schemas.microsoft.com/office/drawing/2014/main" id="{B6954B6C-8C4C-48C5-955C-58A4F8CDC4EF}"/>
              </a:ext>
            </a:extLst>
          </p:cNvPr>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6912526" y="3676417"/>
            <a:ext cx="570801" cy="428101"/>
          </a:xfrm>
          <a:prstGeom prst="rect">
            <a:avLst/>
          </a:prstGeom>
        </p:spPr>
      </p:pic>
      <p:pic>
        <p:nvPicPr>
          <p:cNvPr id="35" name="図 34" descr="挿絵 が含まれている画像&#10;&#10;自動的に生成された説明">
            <a:extLst>
              <a:ext uri="{FF2B5EF4-FFF2-40B4-BE49-F238E27FC236}">
                <a16:creationId xmlns:a16="http://schemas.microsoft.com/office/drawing/2014/main" id="{70477FA6-3F07-4F27-9027-7AA72EEF5552}"/>
              </a:ext>
            </a:extLst>
          </p:cNvPr>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5898650" y="2571067"/>
            <a:ext cx="570801" cy="428101"/>
          </a:xfrm>
          <a:prstGeom prst="rect">
            <a:avLst/>
          </a:prstGeom>
        </p:spPr>
      </p:pic>
      <p:sp>
        <p:nvSpPr>
          <p:cNvPr id="36" name="テキスト ボックス 35">
            <a:extLst>
              <a:ext uri="{FF2B5EF4-FFF2-40B4-BE49-F238E27FC236}">
                <a16:creationId xmlns:a16="http://schemas.microsoft.com/office/drawing/2014/main" id="{8D9CD4F0-BA5E-4914-A25C-6DFC6579159A}"/>
              </a:ext>
            </a:extLst>
          </p:cNvPr>
          <p:cNvSpPr txBox="1"/>
          <p:nvPr/>
        </p:nvSpPr>
        <p:spPr>
          <a:xfrm>
            <a:off x="1179803" y="2909620"/>
            <a:ext cx="703568" cy="369332"/>
          </a:xfrm>
          <a:prstGeom prst="rect">
            <a:avLst/>
          </a:prstGeom>
          <a:noFill/>
          <a:ln>
            <a:solidFill>
              <a:schemeClr val="accent4">
                <a:lumMod val="50000"/>
              </a:schemeClr>
            </a:solidFill>
          </a:ln>
        </p:spPr>
        <p:txBody>
          <a:bodyPr wrap="square" rtlCol="0">
            <a:spAutoFit/>
          </a:bodyPr>
          <a:lstStyle/>
          <a:p>
            <a:r>
              <a:rPr kumimoji="1" lang="ja-JP" altLang="en-US" dirty="0"/>
              <a:t>行政</a:t>
            </a:r>
          </a:p>
        </p:txBody>
      </p:sp>
      <p:sp>
        <p:nvSpPr>
          <p:cNvPr id="37" name="テキスト ボックス 36">
            <a:extLst>
              <a:ext uri="{FF2B5EF4-FFF2-40B4-BE49-F238E27FC236}">
                <a16:creationId xmlns:a16="http://schemas.microsoft.com/office/drawing/2014/main" id="{EF258CCC-4A50-47A7-86DF-5C96F48EC9D4}"/>
              </a:ext>
            </a:extLst>
          </p:cNvPr>
          <p:cNvSpPr txBox="1"/>
          <p:nvPr/>
        </p:nvSpPr>
        <p:spPr>
          <a:xfrm>
            <a:off x="5464348" y="6223963"/>
            <a:ext cx="1129559" cy="369332"/>
          </a:xfrm>
          <a:prstGeom prst="rect">
            <a:avLst/>
          </a:prstGeom>
          <a:noFill/>
          <a:ln>
            <a:solidFill>
              <a:schemeClr val="accent4">
                <a:lumMod val="50000"/>
              </a:schemeClr>
            </a:solidFill>
          </a:ln>
        </p:spPr>
        <p:txBody>
          <a:bodyPr wrap="square" rtlCol="0">
            <a:spAutoFit/>
          </a:bodyPr>
          <a:lstStyle/>
          <a:p>
            <a:r>
              <a:rPr kumimoji="1" lang="ja-JP" altLang="en-US" dirty="0"/>
              <a:t>保育所等</a:t>
            </a:r>
          </a:p>
        </p:txBody>
      </p:sp>
      <p:sp>
        <p:nvSpPr>
          <p:cNvPr id="38" name="テキスト ボックス 37">
            <a:extLst>
              <a:ext uri="{FF2B5EF4-FFF2-40B4-BE49-F238E27FC236}">
                <a16:creationId xmlns:a16="http://schemas.microsoft.com/office/drawing/2014/main" id="{2E9334BF-8F6A-48C0-B873-E1F6CBE96A6F}"/>
              </a:ext>
            </a:extLst>
          </p:cNvPr>
          <p:cNvSpPr txBox="1"/>
          <p:nvPr/>
        </p:nvSpPr>
        <p:spPr>
          <a:xfrm>
            <a:off x="6490039" y="2311454"/>
            <a:ext cx="1634165" cy="646331"/>
          </a:xfrm>
          <a:prstGeom prst="rect">
            <a:avLst/>
          </a:prstGeom>
          <a:noFill/>
          <a:ln>
            <a:solidFill>
              <a:schemeClr val="accent4">
                <a:lumMod val="50000"/>
              </a:schemeClr>
            </a:solidFill>
          </a:ln>
        </p:spPr>
        <p:txBody>
          <a:bodyPr wrap="square" rtlCol="0">
            <a:spAutoFit/>
          </a:bodyPr>
          <a:lstStyle/>
          <a:p>
            <a:r>
              <a:rPr kumimoji="1" lang="ja-JP" altLang="en-US" dirty="0"/>
              <a:t>保健センター</a:t>
            </a:r>
            <a:endParaRPr kumimoji="1" lang="en-US" altLang="ja-JP" dirty="0"/>
          </a:p>
          <a:p>
            <a:r>
              <a:rPr kumimoji="1" lang="ja-JP" altLang="en-US" dirty="0"/>
              <a:t>児童相談所</a:t>
            </a:r>
          </a:p>
        </p:txBody>
      </p:sp>
      <p:sp>
        <p:nvSpPr>
          <p:cNvPr id="39" name="テキスト ボックス 38">
            <a:extLst>
              <a:ext uri="{FF2B5EF4-FFF2-40B4-BE49-F238E27FC236}">
                <a16:creationId xmlns:a16="http://schemas.microsoft.com/office/drawing/2014/main" id="{E857B617-6DD0-46AF-BE26-FE7B6998015D}"/>
              </a:ext>
            </a:extLst>
          </p:cNvPr>
          <p:cNvSpPr txBox="1"/>
          <p:nvPr/>
        </p:nvSpPr>
        <p:spPr>
          <a:xfrm>
            <a:off x="7710980" y="4691796"/>
            <a:ext cx="703568" cy="369332"/>
          </a:xfrm>
          <a:prstGeom prst="rect">
            <a:avLst/>
          </a:prstGeom>
          <a:noFill/>
          <a:ln>
            <a:solidFill>
              <a:schemeClr val="accent4">
                <a:lumMod val="50000"/>
              </a:schemeClr>
            </a:solidFill>
          </a:ln>
        </p:spPr>
        <p:txBody>
          <a:bodyPr wrap="square" rtlCol="0">
            <a:spAutoFit/>
          </a:bodyPr>
          <a:lstStyle/>
          <a:p>
            <a:r>
              <a:rPr kumimoji="1" lang="ja-JP" altLang="en-US" dirty="0"/>
              <a:t>医療</a:t>
            </a:r>
          </a:p>
        </p:txBody>
      </p:sp>
      <p:sp>
        <p:nvSpPr>
          <p:cNvPr id="40" name="テキスト ボックス 39">
            <a:extLst>
              <a:ext uri="{FF2B5EF4-FFF2-40B4-BE49-F238E27FC236}">
                <a16:creationId xmlns:a16="http://schemas.microsoft.com/office/drawing/2014/main" id="{4A72C200-9273-4D0C-936C-DDDF0EDD846F}"/>
              </a:ext>
            </a:extLst>
          </p:cNvPr>
          <p:cNvSpPr txBox="1"/>
          <p:nvPr/>
        </p:nvSpPr>
        <p:spPr>
          <a:xfrm>
            <a:off x="1874558" y="6024066"/>
            <a:ext cx="703568" cy="369332"/>
          </a:xfrm>
          <a:prstGeom prst="rect">
            <a:avLst/>
          </a:prstGeom>
          <a:noFill/>
          <a:ln>
            <a:solidFill>
              <a:schemeClr val="accent4">
                <a:lumMod val="50000"/>
              </a:schemeClr>
            </a:solidFill>
          </a:ln>
        </p:spPr>
        <p:txBody>
          <a:bodyPr wrap="square" rtlCol="0">
            <a:spAutoFit/>
          </a:bodyPr>
          <a:lstStyle/>
          <a:p>
            <a:r>
              <a:rPr kumimoji="1" lang="ja-JP" altLang="en-US" dirty="0"/>
              <a:t>療育</a:t>
            </a:r>
          </a:p>
        </p:txBody>
      </p:sp>
      <p:pic>
        <p:nvPicPr>
          <p:cNvPr id="41" name="図 40" descr="挿絵 が含まれている画像&#10;&#10;自動的に生成された説明">
            <a:extLst>
              <a:ext uri="{FF2B5EF4-FFF2-40B4-BE49-F238E27FC236}">
                <a16:creationId xmlns:a16="http://schemas.microsoft.com/office/drawing/2014/main" id="{112787D3-0E66-4586-B569-045D8173BF70}"/>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051543" y="943109"/>
            <a:ext cx="1520457" cy="1140343"/>
          </a:xfrm>
          <a:prstGeom prst="rect">
            <a:avLst/>
          </a:prstGeom>
        </p:spPr>
      </p:pic>
      <p:sp>
        <p:nvSpPr>
          <p:cNvPr id="42" name="テキスト ボックス 41">
            <a:extLst>
              <a:ext uri="{FF2B5EF4-FFF2-40B4-BE49-F238E27FC236}">
                <a16:creationId xmlns:a16="http://schemas.microsoft.com/office/drawing/2014/main" id="{1C2CD8BE-6219-4CFE-B726-A71F335E762C}"/>
              </a:ext>
            </a:extLst>
          </p:cNvPr>
          <p:cNvSpPr txBox="1"/>
          <p:nvPr/>
        </p:nvSpPr>
        <p:spPr>
          <a:xfrm>
            <a:off x="2967887" y="2062563"/>
            <a:ext cx="1788781" cy="369332"/>
          </a:xfrm>
          <a:prstGeom prst="rect">
            <a:avLst/>
          </a:prstGeom>
          <a:noFill/>
          <a:ln>
            <a:solidFill>
              <a:schemeClr val="accent4">
                <a:lumMod val="50000"/>
              </a:schemeClr>
            </a:solidFill>
          </a:ln>
        </p:spPr>
        <p:txBody>
          <a:bodyPr wrap="square" rtlCol="0">
            <a:spAutoFit/>
          </a:bodyPr>
          <a:lstStyle/>
          <a:p>
            <a:r>
              <a:rPr kumimoji="1" lang="ja-JP" altLang="en-US" dirty="0"/>
              <a:t>相談支援専門員</a:t>
            </a:r>
          </a:p>
        </p:txBody>
      </p:sp>
      <p:sp>
        <p:nvSpPr>
          <p:cNvPr id="53" name="雲 52">
            <a:extLst>
              <a:ext uri="{FF2B5EF4-FFF2-40B4-BE49-F238E27FC236}">
                <a16:creationId xmlns:a16="http://schemas.microsoft.com/office/drawing/2014/main" id="{5A05CBE9-E191-4FC5-BF45-34262934415E}"/>
              </a:ext>
            </a:extLst>
          </p:cNvPr>
          <p:cNvSpPr/>
          <p:nvPr/>
        </p:nvSpPr>
        <p:spPr>
          <a:xfrm>
            <a:off x="2392327" y="807121"/>
            <a:ext cx="2849524" cy="1920679"/>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5" name="図 54" descr="挿絵 が含まれている画像&#10;&#10;自動的に生成された説明">
            <a:extLst>
              <a:ext uri="{FF2B5EF4-FFF2-40B4-BE49-F238E27FC236}">
                <a16:creationId xmlns:a16="http://schemas.microsoft.com/office/drawing/2014/main" id="{640ACF98-E226-4C24-9299-F05E8531F38D}"/>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33916" y="1331952"/>
            <a:ext cx="2004009" cy="1519990"/>
          </a:xfrm>
          <a:prstGeom prst="rect">
            <a:avLst/>
          </a:prstGeom>
        </p:spPr>
      </p:pic>
      <p:pic>
        <p:nvPicPr>
          <p:cNvPr id="57" name="図 56" descr="抽象, 挿絵 が含まれている画像&#10;&#10;自動的に生成された説明">
            <a:extLst>
              <a:ext uri="{FF2B5EF4-FFF2-40B4-BE49-F238E27FC236}">
                <a16:creationId xmlns:a16="http://schemas.microsoft.com/office/drawing/2014/main" id="{1E102704-E0F5-4E72-A922-5DAD64996FE0}"/>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809758" y="5369471"/>
            <a:ext cx="940045" cy="1479700"/>
          </a:xfrm>
          <a:prstGeom prst="rect">
            <a:avLst/>
          </a:prstGeom>
        </p:spPr>
      </p:pic>
      <p:sp>
        <p:nvSpPr>
          <p:cNvPr id="3" name="スライド番号プレースホルダー 2">
            <a:extLst>
              <a:ext uri="{FF2B5EF4-FFF2-40B4-BE49-F238E27FC236}">
                <a16:creationId xmlns:a16="http://schemas.microsoft.com/office/drawing/2014/main" id="{2FB34D97-86DD-4ECA-8C06-0D80603B5B16}"/>
              </a:ext>
            </a:extLst>
          </p:cNvPr>
          <p:cNvSpPr>
            <a:spLocks noGrp="1"/>
          </p:cNvSpPr>
          <p:nvPr>
            <p:ph type="sldNum" sz="quarter" idx="12"/>
          </p:nvPr>
        </p:nvSpPr>
        <p:spPr/>
        <p:txBody>
          <a:bodyPr/>
          <a:lstStyle/>
          <a:p>
            <a:fld id="{35747434-7036-48DB-A148-6B3D8EE75CDA}" type="slidenum">
              <a:rPr lang="en-US" smtClean="0"/>
              <a:pPr/>
              <a:t>15</a:t>
            </a:fld>
            <a:endParaRPr lang="en-US" sz="750" dirty="0"/>
          </a:p>
        </p:txBody>
      </p:sp>
    </p:spTree>
    <p:extLst>
      <p:ext uri="{BB962C8B-B14F-4D97-AF65-F5344CB8AC3E}">
        <p14:creationId xmlns:p14="http://schemas.microsoft.com/office/powerpoint/2010/main" val="1300409210"/>
      </p:ext>
    </p:extLst>
  </p:cSld>
  <p:clrMapOvr>
    <a:masterClrMapping/>
  </p:clrMapOvr>
  <p:transition spd="med">
    <p:pull/>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264D464-898B-4908-88FD-33A83D6ED64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68579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a:extLst>
              <a:ext uri="{FF2B5EF4-FFF2-40B4-BE49-F238E27FC236}">
                <a16:creationId xmlns:a16="http://schemas.microsoft.com/office/drawing/2014/main" id="{4EB8D1F6-67C5-4BE1-9C92-4839298901B3}"/>
              </a:ext>
            </a:extLst>
          </p:cNvPr>
          <p:cNvSpPr>
            <a:spLocks noGrp="1"/>
          </p:cNvSpPr>
          <p:nvPr>
            <p:ph type="title"/>
          </p:nvPr>
        </p:nvSpPr>
        <p:spPr>
          <a:xfrm>
            <a:off x="244550" y="365126"/>
            <a:ext cx="7740548" cy="1146176"/>
          </a:xfrm>
        </p:spPr>
        <p:txBody>
          <a:bodyPr>
            <a:normAutofit/>
          </a:bodyPr>
          <a:lstStyle/>
          <a:p>
            <a:r>
              <a:rPr kumimoji="1" lang="ja-JP" altLang="en-US" sz="2800" dirty="0">
                <a:solidFill>
                  <a:schemeClr val="bg1"/>
                </a:solidFill>
              </a:rPr>
              <a:t>つまり、児童期における相談支援は･･･</a:t>
            </a:r>
            <a:r>
              <a:rPr kumimoji="1" lang="en-US" altLang="ja-JP" sz="2800" dirty="0">
                <a:solidFill>
                  <a:schemeClr val="bg1"/>
                </a:solidFill>
              </a:rPr>
              <a:t/>
            </a:r>
            <a:br>
              <a:rPr kumimoji="1" lang="en-US" altLang="ja-JP" sz="2800" dirty="0">
                <a:solidFill>
                  <a:schemeClr val="bg1"/>
                </a:solidFill>
              </a:rPr>
            </a:br>
            <a:r>
              <a:rPr kumimoji="1" lang="ja-JP" altLang="en-US" sz="1600" dirty="0">
                <a:solidFill>
                  <a:schemeClr val="bg1"/>
                </a:solidFill>
              </a:rPr>
              <a:t>（福祉サービスを提供する側に属する相談支援専門員ではなく、第三者としての</a:t>
            </a:r>
            <a:r>
              <a:rPr kumimoji="1" lang="en-US" altLang="ja-JP" sz="1600" dirty="0">
                <a:solidFill>
                  <a:schemeClr val="bg1"/>
                </a:solidFill>
              </a:rPr>
              <a:t/>
            </a:r>
            <a:br>
              <a:rPr kumimoji="1" lang="en-US" altLang="ja-JP" sz="1600" dirty="0">
                <a:solidFill>
                  <a:schemeClr val="bg1"/>
                </a:solidFill>
              </a:rPr>
            </a:br>
            <a:r>
              <a:rPr kumimoji="1" lang="ja-JP" altLang="en-US" sz="1600" dirty="0">
                <a:solidFill>
                  <a:schemeClr val="bg1"/>
                </a:solidFill>
              </a:rPr>
              <a:t>立場であることが望ましいのですが･･･。）</a:t>
            </a:r>
            <a:endParaRPr kumimoji="1" lang="ja-JP" altLang="en-US" sz="2400" dirty="0">
              <a:solidFill>
                <a:schemeClr val="bg1"/>
              </a:solidFill>
            </a:endParaRPr>
          </a:p>
        </p:txBody>
      </p:sp>
      <p:sp>
        <p:nvSpPr>
          <p:cNvPr id="10" name="Freeform: Shape 9">
            <a:extLst>
              <a:ext uri="{FF2B5EF4-FFF2-40B4-BE49-F238E27FC236}">
                <a16:creationId xmlns:a16="http://schemas.microsoft.com/office/drawing/2014/main" id="{F0BC1D9E-4401-4EC0-88FD-ED103CB570E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50502" y="2"/>
            <a:ext cx="893498" cy="1511301"/>
          </a:xfrm>
          <a:custGeom>
            <a:avLst/>
            <a:gdLst>
              <a:gd name="connsiteX0" fmla="*/ 697617 w 1191330"/>
              <a:gd name="connsiteY0" fmla="*/ 0 h 1511301"/>
              <a:gd name="connsiteX1" fmla="*/ 1191330 w 1191330"/>
              <a:gd name="connsiteY1" fmla="*/ 0 h 1511301"/>
              <a:gd name="connsiteX2" fmla="*/ 1191330 w 1191330"/>
              <a:gd name="connsiteY2" fmla="*/ 1511301 h 1511301"/>
              <a:gd name="connsiteX3" fmla="*/ 0 w 1191330"/>
              <a:gd name="connsiteY3" fmla="*/ 1511301 h 1511301"/>
            </a:gdLst>
            <a:ahLst/>
            <a:cxnLst>
              <a:cxn ang="0">
                <a:pos x="connsiteX0" y="connsiteY0"/>
              </a:cxn>
              <a:cxn ang="0">
                <a:pos x="connsiteX1" y="connsiteY1"/>
              </a:cxn>
              <a:cxn ang="0">
                <a:pos x="connsiteX2" y="connsiteY2"/>
              </a:cxn>
              <a:cxn ang="0">
                <a:pos x="connsiteX3" y="connsiteY3"/>
              </a:cxn>
            </a:cxnLst>
            <a:rect l="l" t="t" r="r" b="b"/>
            <a:pathLst>
              <a:path w="1191330" h="1511301">
                <a:moveTo>
                  <a:pt x="697617" y="0"/>
                </a:moveTo>
                <a:lnTo>
                  <a:pt x="1191330" y="0"/>
                </a:lnTo>
                <a:lnTo>
                  <a:pt x="1191330" y="1511301"/>
                </a:lnTo>
                <a:lnTo>
                  <a:pt x="0" y="1511301"/>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2" name="Freeform: Shape 11">
            <a:extLst>
              <a:ext uri="{FF2B5EF4-FFF2-40B4-BE49-F238E27FC236}">
                <a16:creationId xmlns:a16="http://schemas.microsoft.com/office/drawing/2014/main" id="{B0AAF7C9-094E-400C-A428-F6C2262F652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0688"/>
            <a:ext cx="8064990" cy="5167312"/>
          </a:xfrm>
          <a:custGeom>
            <a:avLst/>
            <a:gdLst>
              <a:gd name="connsiteX0" fmla="*/ 0 w 10753320"/>
              <a:gd name="connsiteY0" fmla="*/ 0 h 5167312"/>
              <a:gd name="connsiteX1" fmla="*/ 9680943 w 10753320"/>
              <a:gd name="connsiteY1" fmla="*/ 0 h 5167312"/>
              <a:gd name="connsiteX2" fmla="*/ 9680223 w 10753320"/>
              <a:gd name="connsiteY2" fmla="*/ 952 h 5167312"/>
              <a:gd name="connsiteX3" fmla="*/ 10753320 w 10753320"/>
              <a:gd name="connsiteY3" fmla="*/ 952 h 5167312"/>
              <a:gd name="connsiteX4" fmla="*/ 8359441 w 10753320"/>
              <a:gd name="connsiteY4" fmla="*/ 5167312 h 5167312"/>
              <a:gd name="connsiteX5" fmla="*/ 4821866 w 10753320"/>
              <a:gd name="connsiteY5" fmla="*/ 5167312 h 5167312"/>
              <a:gd name="connsiteX6" fmla="*/ 4821866 w 10753320"/>
              <a:gd name="connsiteY6" fmla="*/ 5166360 h 5167312"/>
              <a:gd name="connsiteX7" fmla="*/ 0 w 10753320"/>
              <a:gd name="connsiteY7" fmla="*/ 5166360 h 51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53320" h="5167312">
                <a:moveTo>
                  <a:pt x="0" y="0"/>
                </a:moveTo>
                <a:lnTo>
                  <a:pt x="9680943" y="0"/>
                </a:lnTo>
                <a:lnTo>
                  <a:pt x="9680223" y="952"/>
                </a:lnTo>
                <a:lnTo>
                  <a:pt x="10753320" y="952"/>
                </a:lnTo>
                <a:lnTo>
                  <a:pt x="8359441" y="5167312"/>
                </a:lnTo>
                <a:lnTo>
                  <a:pt x="4821866" y="5167312"/>
                </a:lnTo>
                <a:lnTo>
                  <a:pt x="4821866" y="5166360"/>
                </a:lnTo>
                <a:lnTo>
                  <a:pt x="0" y="516636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コンテンツ プレースホルダー 2">
            <a:extLst>
              <a:ext uri="{FF2B5EF4-FFF2-40B4-BE49-F238E27FC236}">
                <a16:creationId xmlns:a16="http://schemas.microsoft.com/office/drawing/2014/main" id="{63F18893-2A2B-4454-A328-0F1F0C4BD6A7}"/>
              </a:ext>
            </a:extLst>
          </p:cNvPr>
          <p:cNvSpPr>
            <a:spLocks noGrp="1"/>
          </p:cNvSpPr>
          <p:nvPr>
            <p:ph idx="1"/>
          </p:nvPr>
        </p:nvSpPr>
        <p:spPr>
          <a:xfrm>
            <a:off x="274954" y="1908817"/>
            <a:ext cx="6902023" cy="3345529"/>
          </a:xfrm>
        </p:spPr>
        <p:txBody>
          <a:bodyPr>
            <a:normAutofit/>
          </a:bodyPr>
          <a:lstStyle/>
          <a:p>
            <a:r>
              <a:rPr kumimoji="1" lang="ja-JP" altLang="en-US" sz="2100" dirty="0"/>
              <a:t>保護者の様々な不安や疑念や後悔、見通しが持てないこと、たくさんの「わからない」という思いなどに共感し続けていく。</a:t>
            </a:r>
            <a:endParaRPr kumimoji="1" lang="en-US" altLang="ja-JP" sz="2100" dirty="0"/>
          </a:p>
          <a:p>
            <a:r>
              <a:rPr kumimoji="1" lang="ja-JP" altLang="en-US" sz="2100" dirty="0"/>
              <a:t>「納得できてからで良いと思うよ。」「もっと時間をかけて話し合っていきましょう。」「焦ることはないよ。」「お子さんが望んでいることなのかな？」「もう少しこれまでのことを整理してみようか。」「現実的にできることなのかな。」などと、保護者の意思を確かめていく。</a:t>
            </a:r>
            <a:endParaRPr kumimoji="1" lang="en-US" altLang="ja-JP" sz="2100" dirty="0"/>
          </a:p>
          <a:p>
            <a:endParaRPr kumimoji="1" lang="ja-JP" altLang="en-US" sz="2100" dirty="0"/>
          </a:p>
        </p:txBody>
      </p:sp>
      <p:sp>
        <p:nvSpPr>
          <p:cNvPr id="14" name="Freeform: Shape 13">
            <a:extLst>
              <a:ext uri="{FF2B5EF4-FFF2-40B4-BE49-F238E27FC236}">
                <a16:creationId xmlns:a16="http://schemas.microsoft.com/office/drawing/2014/main" id="{6200B311-3585-4069-AAC6-CD443FA5B8A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2989" y="1690688"/>
            <a:ext cx="2751011" cy="5167312"/>
          </a:xfrm>
          <a:custGeom>
            <a:avLst/>
            <a:gdLst>
              <a:gd name="connsiteX0" fmla="*/ 2391664 w 3668014"/>
              <a:gd name="connsiteY0" fmla="*/ 0 h 5167312"/>
              <a:gd name="connsiteX1" fmla="*/ 3668014 w 3668014"/>
              <a:gd name="connsiteY1" fmla="*/ 0 h 5167312"/>
              <a:gd name="connsiteX2" fmla="*/ 3668014 w 3668014"/>
              <a:gd name="connsiteY2" fmla="*/ 5167312 h 5167312"/>
              <a:gd name="connsiteX3" fmla="*/ 0 w 3668014"/>
              <a:gd name="connsiteY3" fmla="*/ 5167312 h 5167312"/>
              <a:gd name="connsiteX4" fmla="*/ 2393879 w 3668014"/>
              <a:gd name="connsiteY4" fmla="*/ 952 h 5167312"/>
              <a:gd name="connsiteX5" fmla="*/ 2391664 w 3668014"/>
              <a:gd name="connsiteY5" fmla="*/ 952 h 51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8014" h="5167312">
                <a:moveTo>
                  <a:pt x="2391664" y="0"/>
                </a:moveTo>
                <a:lnTo>
                  <a:pt x="3668014" y="0"/>
                </a:lnTo>
                <a:lnTo>
                  <a:pt x="3668014" y="5167312"/>
                </a:lnTo>
                <a:lnTo>
                  <a:pt x="0" y="5167312"/>
                </a:lnTo>
                <a:lnTo>
                  <a:pt x="2393879" y="952"/>
                </a:lnTo>
                <a:lnTo>
                  <a:pt x="2391664" y="952"/>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四角形: 角を丸くする 3">
            <a:extLst>
              <a:ext uri="{FF2B5EF4-FFF2-40B4-BE49-F238E27FC236}">
                <a16:creationId xmlns:a16="http://schemas.microsoft.com/office/drawing/2014/main" id="{44385016-42ED-457A-BB2E-46526A5FFA48}"/>
              </a:ext>
            </a:extLst>
          </p:cNvPr>
          <p:cNvSpPr/>
          <p:nvPr/>
        </p:nvSpPr>
        <p:spPr>
          <a:xfrm>
            <a:off x="274954" y="4752753"/>
            <a:ext cx="8623003" cy="1913861"/>
          </a:xfrm>
          <a:prstGeom prst="roundRect">
            <a:avLst/>
          </a:prstGeom>
          <a:scene3d>
            <a:camera prst="orthographicFront"/>
            <a:lightRig rig="threePt" dir="t"/>
          </a:scene3d>
          <a:sp3d>
            <a:bevelT w="101600" prst="riblet"/>
          </a:sp3d>
        </p:spPr>
        <p:style>
          <a:lnRef idx="3">
            <a:schemeClr val="lt1"/>
          </a:lnRef>
          <a:fillRef idx="1">
            <a:schemeClr val="accent1"/>
          </a:fillRef>
          <a:effectRef idx="1">
            <a:schemeClr val="accent1"/>
          </a:effectRef>
          <a:fontRef idx="minor">
            <a:schemeClr val="lt1"/>
          </a:fontRef>
        </p:style>
        <p:txBody>
          <a:bodyPr rtlCol="0" anchor="ctr"/>
          <a:lstStyle/>
          <a:p>
            <a:r>
              <a:rPr kumimoji="1" lang="ja-JP" altLang="en-US" sz="2000" b="1" dirty="0"/>
              <a:t>子どもの発達を保障していく観点からは、そんな悠長な言葉かけで付き合われたら、うまくいく話もなかなか進んでいかない！といった考えもあることでしょうが、子どものそばにいるのは家族であり、</a:t>
            </a:r>
            <a:r>
              <a:rPr kumimoji="1" lang="ja-JP" altLang="en-US" sz="2000" b="1" u="sng" dirty="0">
                <a:solidFill>
                  <a:srgbClr val="FFFF00"/>
                </a:solidFill>
              </a:rPr>
              <a:t>保護者自身が自ら気付き、自ら行動する</a:t>
            </a:r>
            <a:r>
              <a:rPr kumimoji="1" lang="ja-JP" altLang="en-US" sz="2000" b="1" dirty="0"/>
              <a:t>のを待つことこそ、ご家族の</a:t>
            </a:r>
            <a:r>
              <a:rPr kumimoji="1" lang="en-US" altLang="ja-JP" sz="2000" b="1" dirty="0"/>
              <a:t>10</a:t>
            </a:r>
            <a:r>
              <a:rPr kumimoji="1" lang="ja-JP" altLang="en-US" sz="2000" b="1" dirty="0"/>
              <a:t>年後、</a:t>
            </a:r>
            <a:r>
              <a:rPr kumimoji="1" lang="en-US" altLang="ja-JP" sz="2000" b="1" dirty="0"/>
              <a:t>20</a:t>
            </a:r>
            <a:r>
              <a:rPr kumimoji="1" lang="ja-JP" altLang="en-US" sz="2000" b="1" dirty="0"/>
              <a:t>年後･･･に配慮した、支援であると考えられます。</a:t>
            </a:r>
          </a:p>
        </p:txBody>
      </p:sp>
      <p:sp>
        <p:nvSpPr>
          <p:cNvPr id="5" name="スライド番号プレースホルダー 4"/>
          <p:cNvSpPr>
            <a:spLocks noGrp="1"/>
          </p:cNvSpPr>
          <p:nvPr>
            <p:ph type="sldNum" sz="quarter" idx="12"/>
          </p:nvPr>
        </p:nvSpPr>
        <p:spPr/>
        <p:txBody>
          <a:bodyPr/>
          <a:lstStyle/>
          <a:p>
            <a:fld id="{35747434-7036-48DB-A148-6B3D8EE75CDA}" type="slidenum">
              <a:rPr lang="en-US" smtClean="0"/>
              <a:pPr/>
              <a:t>16</a:t>
            </a:fld>
            <a:endParaRPr lang="en-US" sz="750" dirty="0"/>
          </a:p>
        </p:txBody>
      </p:sp>
    </p:spTree>
    <p:extLst>
      <p:ext uri="{BB962C8B-B14F-4D97-AF65-F5344CB8AC3E}">
        <p14:creationId xmlns:p14="http://schemas.microsoft.com/office/powerpoint/2010/main" val="2260122916"/>
      </p:ext>
    </p:extLst>
  </p:cSld>
  <p:clrMapOvr>
    <a:overrideClrMapping bg1="dk1" tx1="lt1" bg2="dk2" tx2="lt2" accent1="accent1" accent2="accent2" accent3="accent3" accent4="accent4" accent5="accent5" accent6="accent6" hlink="hlink" folHlink="folHlink"/>
  </p:clrMapOvr>
  <p:transition spd="med">
    <p:pull/>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DBF61EA3-B236-439E-9C0B-340980D56BE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a:extLst>
              <a:ext uri="{FF2B5EF4-FFF2-40B4-BE49-F238E27FC236}">
                <a16:creationId xmlns:a16="http://schemas.microsoft.com/office/drawing/2014/main" id="{BF7ED9B2-F8EF-4D01-9282-3C7947BAAC02}"/>
              </a:ext>
            </a:extLst>
          </p:cNvPr>
          <p:cNvSpPr>
            <a:spLocks noGrp="1"/>
          </p:cNvSpPr>
          <p:nvPr>
            <p:ph type="title"/>
          </p:nvPr>
        </p:nvSpPr>
        <p:spPr>
          <a:xfrm>
            <a:off x="606478" y="386930"/>
            <a:ext cx="7984430" cy="1188950"/>
          </a:xfrm>
        </p:spPr>
        <p:txBody>
          <a:bodyPr anchor="b">
            <a:normAutofit/>
          </a:bodyPr>
          <a:lstStyle/>
          <a:p>
            <a:r>
              <a:rPr kumimoji="1" lang="ja-JP" altLang="en-US" sz="2000" dirty="0"/>
              <a:t>相談支援専門員が実施する児童期の</a:t>
            </a:r>
            <a:r>
              <a:rPr kumimoji="1" lang="ja-JP" altLang="en-US" sz="3600" b="1" dirty="0"/>
              <a:t>情報の収集</a:t>
            </a:r>
            <a:r>
              <a:rPr kumimoji="1" lang="ja-JP" altLang="en-US" sz="2000" dirty="0"/>
              <a:t>とは･･･</a:t>
            </a:r>
            <a:endParaRPr kumimoji="1" lang="ja-JP" altLang="en-US" sz="3600" dirty="0"/>
          </a:p>
        </p:txBody>
      </p:sp>
      <p:grpSp>
        <p:nvGrpSpPr>
          <p:cNvPr id="24" name="Group 23">
            <a:extLst>
              <a:ext uri="{FF2B5EF4-FFF2-40B4-BE49-F238E27FC236}">
                <a16:creationId xmlns:a16="http://schemas.microsoft.com/office/drawing/2014/main" id="{28FAF094-D087-493F-8DF9-A486C2D6BBAA}"/>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998368"/>
            <a:ext cx="8771274" cy="782176"/>
            <a:chOff x="-2" y="1998368"/>
            <a:chExt cx="11695083" cy="782176"/>
          </a:xfrm>
        </p:grpSpPr>
        <p:sp>
          <p:nvSpPr>
            <p:cNvPr id="25" name="Rectangle 24">
              <a:extLst>
                <a:ext uri="{FF2B5EF4-FFF2-40B4-BE49-F238E27FC236}">
                  <a16:creationId xmlns:a16="http://schemas.microsoft.com/office/drawing/2014/main" id="{8D7C88D8-5509-4514-925A-9CE148E5CBD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275593D-F75E-4426-AE3E-2CDEFD228D2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Rectangle 27">
            <a:extLst>
              <a:ext uri="{FF2B5EF4-FFF2-40B4-BE49-F238E27FC236}">
                <a16:creationId xmlns:a16="http://schemas.microsoft.com/office/drawing/2014/main" id="{E659831F-0D9A-4C63-9EBB-8435B85A440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8537521"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コンテンツ プレースホルダー 2">
            <a:extLst>
              <a:ext uri="{FF2B5EF4-FFF2-40B4-BE49-F238E27FC236}">
                <a16:creationId xmlns:a16="http://schemas.microsoft.com/office/drawing/2014/main" id="{277B5009-3B49-4E7A-BBF7-A0C1A3DF6F02}"/>
              </a:ext>
            </a:extLst>
          </p:cNvPr>
          <p:cNvSpPr>
            <a:spLocks noGrp="1"/>
          </p:cNvSpPr>
          <p:nvPr>
            <p:ph idx="1"/>
          </p:nvPr>
        </p:nvSpPr>
        <p:spPr>
          <a:xfrm>
            <a:off x="287079" y="2402958"/>
            <a:ext cx="8250442" cy="3947965"/>
          </a:xfrm>
        </p:spPr>
        <p:txBody>
          <a:bodyPr anchor="ctr">
            <a:normAutofit fontScale="92500"/>
          </a:bodyPr>
          <a:lstStyle/>
          <a:p>
            <a:r>
              <a:rPr kumimoji="1" lang="ja-JP" altLang="en-US" sz="2100" dirty="0"/>
              <a:t>よく遊んでいる玩具、よく手にしている物、長時間過ごしている部屋、場合によっては食卓やお風呂やトイレなど日常的に使っている所を、家族の承諾を得て見させてもらう。</a:t>
            </a:r>
            <a:endParaRPr kumimoji="1" lang="en-US" altLang="ja-JP" sz="2100" dirty="0"/>
          </a:p>
          <a:p>
            <a:r>
              <a:rPr kumimoji="1" lang="ja-JP" altLang="en-US" sz="2100" b="1" u="sng" dirty="0"/>
              <a:t>通っているところ、利用しているところ以外の時間帯の生活の様子</a:t>
            </a:r>
            <a:r>
              <a:rPr kumimoji="1" lang="ja-JP" altLang="en-US" sz="2100" dirty="0"/>
              <a:t>について注目していく。</a:t>
            </a:r>
            <a:r>
              <a:rPr kumimoji="1" lang="ja-JP" altLang="en-US" sz="1800" dirty="0"/>
              <a:t>（子どもの興味や安定できる環境を把握するため）</a:t>
            </a:r>
            <a:endParaRPr kumimoji="1" lang="en-US" altLang="ja-JP" sz="2100" dirty="0"/>
          </a:p>
          <a:p>
            <a:r>
              <a:rPr kumimoji="1" lang="ja-JP" altLang="en-US" sz="2100" dirty="0"/>
              <a:t>本人がやりたがっていること、誰（どんな人）とかかわりたいと感じているのか、どんな環境を望んでいるのかについて、関係者の意見も聞き取りながら、推測できることを的確にまとめていく。</a:t>
            </a:r>
            <a:endParaRPr kumimoji="1" lang="en-US" altLang="ja-JP" sz="2100" dirty="0"/>
          </a:p>
          <a:p>
            <a:r>
              <a:rPr kumimoji="1" lang="ja-JP" altLang="en-US" sz="2100" dirty="0"/>
              <a:t>家族の主訴については、保護者自らが語ったことだけでなく、様々な場面で感じた不安、喫緊の心配事だけでなく先々への不安など、時間をかけて失礼のないように聴き取っていく。両親それぞれの思い、兄弟姉妹の思いについて注目し、一人の保護者の思いだけで話を進めていかないようにしていく。</a:t>
            </a:r>
            <a:endParaRPr kumimoji="1" lang="en-US" altLang="ja-JP" sz="2100" dirty="0"/>
          </a:p>
        </p:txBody>
      </p:sp>
      <p:sp>
        <p:nvSpPr>
          <p:cNvPr id="4" name="テキスト ボックス 3">
            <a:extLst>
              <a:ext uri="{FF2B5EF4-FFF2-40B4-BE49-F238E27FC236}">
                <a16:creationId xmlns:a16="http://schemas.microsoft.com/office/drawing/2014/main" id="{1E8896F9-96CE-37F8-4442-7296DC1FCF34}"/>
              </a:ext>
            </a:extLst>
          </p:cNvPr>
          <p:cNvSpPr txBox="1"/>
          <p:nvPr/>
        </p:nvSpPr>
        <p:spPr>
          <a:xfrm>
            <a:off x="2165531" y="276243"/>
            <a:ext cx="4493538" cy="461665"/>
          </a:xfrm>
          <a:prstGeom prst="rect">
            <a:avLst/>
          </a:prstGeom>
          <a:solidFill>
            <a:schemeClr val="accent5">
              <a:lumMod val="40000"/>
              <a:lumOff val="60000"/>
            </a:schemeClr>
          </a:solidFill>
          <a:ln>
            <a:solidFill>
              <a:schemeClr val="accent5">
                <a:lumMod val="75000"/>
              </a:schemeClr>
            </a:solidFill>
          </a:ln>
          <a:scene3d>
            <a:camera prst="orthographicFront"/>
            <a:lightRig rig="threePt" dir="t"/>
          </a:scene3d>
          <a:sp3d>
            <a:bevelT w="139700" h="139700" prst="divot"/>
          </a:sp3d>
        </p:spPr>
        <p:txBody>
          <a:bodyPr wrap="none" rtlCol="0">
            <a:spAutoFit/>
          </a:bodyPr>
          <a:lstStyle/>
          <a:p>
            <a:r>
              <a:rPr kumimoji="1" lang="ja-JP" altLang="en-US" sz="2400" dirty="0">
                <a:ln w="0"/>
                <a:effectLst>
                  <a:outerShdw blurRad="38100" dist="19050" dir="2700000" algn="tl" rotWithShape="0">
                    <a:schemeClr val="dk1">
                      <a:alpha val="40000"/>
                    </a:schemeClr>
                  </a:outerShdw>
                </a:effectLst>
              </a:rPr>
              <a:t>相談支援専門員の重要な役割！</a:t>
            </a:r>
          </a:p>
        </p:txBody>
      </p:sp>
      <p:sp>
        <p:nvSpPr>
          <p:cNvPr id="5" name="スライド番号プレースホルダー 4"/>
          <p:cNvSpPr>
            <a:spLocks noGrp="1"/>
          </p:cNvSpPr>
          <p:nvPr>
            <p:ph type="sldNum" sz="quarter" idx="12"/>
          </p:nvPr>
        </p:nvSpPr>
        <p:spPr/>
        <p:txBody>
          <a:bodyPr/>
          <a:lstStyle/>
          <a:p>
            <a:fld id="{35747434-7036-48DB-A148-6B3D8EE75CDA}" type="slidenum">
              <a:rPr lang="en-US" smtClean="0"/>
              <a:pPr/>
              <a:t>17</a:t>
            </a:fld>
            <a:endParaRPr lang="en-US" sz="750" dirty="0"/>
          </a:p>
        </p:txBody>
      </p:sp>
    </p:spTree>
    <p:extLst>
      <p:ext uri="{BB962C8B-B14F-4D97-AF65-F5344CB8AC3E}">
        <p14:creationId xmlns:p14="http://schemas.microsoft.com/office/powerpoint/2010/main" val="4213195014"/>
      </p:ext>
    </p:extLst>
  </p:cSld>
  <p:clrMapOvr>
    <a:masterClrMapping/>
  </p:clrMapOvr>
  <p:transition spd="med">
    <p:pull/>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descr="子供に自転車の乗り方を教えながら、子供を乗せた自転車のシートとハンドルを持つ人">
            <a:extLst>
              <a:ext uri="{FF2B5EF4-FFF2-40B4-BE49-F238E27FC236}">
                <a16:creationId xmlns:a16="http://schemas.microsoft.com/office/drawing/2014/main" id="{A8DA554E-225C-9A27-DF9C-64EDAAB22D5F}"/>
              </a:ext>
            </a:extLst>
          </p:cNvPr>
          <p:cNvPicPr>
            <a:picLocks noChangeAspect="1"/>
          </p:cNvPicPr>
          <p:nvPr/>
        </p:nvPicPr>
        <p:blipFill>
          <a:blip r:embed="rId2" cstate="hqprint">
            <a:alphaModFix amt="35000"/>
            <a:extLst>
              <a:ext uri="{28A0092B-C50C-407E-A947-70E740481C1C}">
                <a14:useLocalDpi xmlns:a14="http://schemas.microsoft.com/office/drawing/2010/main" val="0"/>
              </a:ext>
            </a:extLst>
          </a:blip>
          <a:stretch>
            <a:fillRect/>
          </a:stretch>
        </p:blipFill>
        <p:spPr>
          <a:xfrm>
            <a:off x="628650" y="3665307"/>
            <a:ext cx="7886700" cy="282756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2" name="タイトル 1">
            <a:extLst>
              <a:ext uri="{FF2B5EF4-FFF2-40B4-BE49-F238E27FC236}">
                <a16:creationId xmlns:a16="http://schemas.microsoft.com/office/drawing/2014/main" id="{31A2F51E-6E24-E4BE-05C7-63B87A57E1BE}"/>
              </a:ext>
            </a:extLst>
          </p:cNvPr>
          <p:cNvSpPr>
            <a:spLocks noGrp="1"/>
          </p:cNvSpPr>
          <p:nvPr>
            <p:ph type="title"/>
          </p:nvPr>
        </p:nvSpPr>
        <p:spPr/>
        <p:txBody>
          <a:bodyPr>
            <a:noAutofit/>
          </a:bodyPr>
          <a:lstStyle/>
          <a:p>
            <a:r>
              <a:rPr kumimoji="1" lang="ja-JP" altLang="en-US" sz="2800" dirty="0"/>
              <a:t>利用計画には公的福祉サービス以外の選択肢や情報を提示していくことが大切</a:t>
            </a:r>
          </a:p>
        </p:txBody>
      </p:sp>
      <p:sp>
        <p:nvSpPr>
          <p:cNvPr id="3" name="コンテンツ プレースホルダー 2">
            <a:extLst>
              <a:ext uri="{FF2B5EF4-FFF2-40B4-BE49-F238E27FC236}">
                <a16:creationId xmlns:a16="http://schemas.microsoft.com/office/drawing/2014/main" id="{F9C9F563-3A36-2543-CE54-B4DA34461A4F}"/>
              </a:ext>
            </a:extLst>
          </p:cNvPr>
          <p:cNvSpPr>
            <a:spLocks noGrp="1"/>
          </p:cNvSpPr>
          <p:nvPr>
            <p:ph idx="1"/>
          </p:nvPr>
        </p:nvSpPr>
        <p:spPr>
          <a:xfrm>
            <a:off x="628650" y="1825625"/>
            <a:ext cx="7886700" cy="1470468"/>
          </a:xfrm>
          <a:solidFill>
            <a:srgbClr val="FFFF99"/>
          </a:solidFill>
          <a:ln w="38100">
            <a:solidFill>
              <a:schemeClr val="accent4">
                <a:lumMod val="75000"/>
              </a:schemeClr>
            </a:solidFill>
          </a:ln>
        </p:spPr>
        <p:txBody>
          <a:bodyPr>
            <a:normAutofit/>
          </a:bodyPr>
          <a:lstStyle/>
          <a:p>
            <a:pPr marL="0" indent="0">
              <a:buNone/>
            </a:pPr>
            <a:r>
              <a:rPr kumimoji="1" lang="ja-JP" altLang="en-US" sz="2000" dirty="0"/>
              <a:t>福祉サービスを利用することで、家族のエンパワメント（特に母親の元気！）を図っていくことはできますが、子育て全般を少しでも楽しめるよう応援していくためには、福祉サービス利用の時間以外の生活に注目しなくては、相談支援が目指している役割は半減してしまいます。</a:t>
            </a:r>
            <a:endParaRPr kumimoji="1" lang="en-US" altLang="ja-JP" sz="2000" dirty="0"/>
          </a:p>
        </p:txBody>
      </p:sp>
      <p:sp>
        <p:nvSpPr>
          <p:cNvPr id="4" name="コンテンツ プレースホルダー 2">
            <a:extLst>
              <a:ext uri="{FF2B5EF4-FFF2-40B4-BE49-F238E27FC236}">
                <a16:creationId xmlns:a16="http://schemas.microsoft.com/office/drawing/2014/main" id="{FF5257B7-E493-470B-CBD5-A3EBEA1F0E28}"/>
              </a:ext>
            </a:extLst>
          </p:cNvPr>
          <p:cNvSpPr txBox="1">
            <a:spLocks/>
          </p:cNvSpPr>
          <p:nvPr/>
        </p:nvSpPr>
        <p:spPr>
          <a:xfrm>
            <a:off x="840636" y="4193081"/>
            <a:ext cx="7462727" cy="1963171"/>
          </a:xfrm>
          <a:prstGeom prst="rect">
            <a:avLst/>
          </a:prstGeom>
          <a:noFill/>
          <a:ln>
            <a:noFill/>
          </a:ln>
          <a:effectLst/>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2400" b="1" dirty="0">
                <a:solidFill>
                  <a:schemeClr val="accent4">
                    <a:lumMod val="50000"/>
                  </a:schemeClr>
                </a:solidFill>
                <a:effectLst>
                  <a:outerShdw blurRad="38100" dist="38100" dir="2700000" algn="tl">
                    <a:srgbClr val="000000">
                      <a:alpha val="43137"/>
                    </a:srgbClr>
                  </a:outerShdw>
                </a:effectLst>
              </a:rPr>
              <a:t>親が親として子どもと接していくこと（語らいとスキンシップ）の充実を重視していきましょう。</a:t>
            </a:r>
            <a:endParaRPr lang="en-US" altLang="ja-JP" sz="2400" b="1" dirty="0">
              <a:solidFill>
                <a:schemeClr val="accent4">
                  <a:lumMod val="50000"/>
                </a:schemeClr>
              </a:solidFill>
              <a:effectLst>
                <a:outerShdw blurRad="38100" dist="38100" dir="2700000" algn="tl">
                  <a:srgbClr val="000000">
                    <a:alpha val="43137"/>
                  </a:srgbClr>
                </a:outerShdw>
              </a:effectLst>
            </a:endParaRPr>
          </a:p>
          <a:p>
            <a:r>
              <a:rPr lang="ja-JP" altLang="en-US" sz="2400" b="1" dirty="0">
                <a:solidFill>
                  <a:schemeClr val="accent4">
                    <a:lumMod val="50000"/>
                  </a:schemeClr>
                </a:solidFill>
                <a:effectLst>
                  <a:outerShdw blurRad="38100" dist="38100" dir="2700000" algn="tl">
                    <a:srgbClr val="000000">
                      <a:alpha val="43137"/>
                    </a:srgbClr>
                  </a:outerShdw>
                </a:effectLst>
              </a:rPr>
              <a:t>成人期生活に励みとなることが多い地域との繋がりに着目したいものです。児童期はそのための土台となる体験を積み重ねていく時期です。</a:t>
            </a:r>
          </a:p>
        </p:txBody>
      </p:sp>
      <p:sp>
        <p:nvSpPr>
          <p:cNvPr id="5" name="スライド番号プレースホルダー 4"/>
          <p:cNvSpPr>
            <a:spLocks noGrp="1"/>
          </p:cNvSpPr>
          <p:nvPr>
            <p:ph type="sldNum" sz="quarter" idx="12"/>
          </p:nvPr>
        </p:nvSpPr>
        <p:spPr/>
        <p:txBody>
          <a:bodyPr/>
          <a:lstStyle/>
          <a:p>
            <a:fld id="{35747434-7036-48DB-A148-6B3D8EE75CDA}" type="slidenum">
              <a:rPr lang="en-US" smtClean="0"/>
              <a:pPr/>
              <a:t>18</a:t>
            </a:fld>
            <a:endParaRPr lang="en-US" sz="750" dirty="0"/>
          </a:p>
        </p:txBody>
      </p:sp>
    </p:spTree>
    <p:extLst>
      <p:ext uri="{BB962C8B-B14F-4D97-AF65-F5344CB8AC3E}">
        <p14:creationId xmlns:p14="http://schemas.microsoft.com/office/powerpoint/2010/main" val="1458894913"/>
      </p:ext>
    </p:extLst>
  </p:cSld>
  <p:clrMapOvr>
    <a:masterClrMapping/>
  </p:clrMapOvr>
  <p:transition spd="med">
    <p:pull/>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EF1C05F-A7EF-48E1-9B1A-2973BFF30761}"/>
              </a:ext>
            </a:extLst>
          </p:cNvPr>
          <p:cNvSpPr>
            <a:spLocks noGrp="1"/>
          </p:cNvSpPr>
          <p:nvPr>
            <p:ph type="title"/>
          </p:nvPr>
        </p:nvSpPr>
        <p:spPr>
          <a:xfrm>
            <a:off x="628650" y="365127"/>
            <a:ext cx="7886700" cy="827404"/>
          </a:xfrm>
          <a:solidFill>
            <a:schemeClr val="accent2">
              <a:lumMod val="20000"/>
              <a:lumOff val="80000"/>
            </a:schemeClr>
          </a:solidFill>
          <a:ln>
            <a:solidFill>
              <a:schemeClr val="accent1"/>
            </a:solidFill>
          </a:ln>
        </p:spPr>
        <p:txBody>
          <a:bodyPr/>
          <a:lstStyle/>
          <a:p>
            <a:r>
              <a:rPr lang="ja-JP" altLang="en-US" sz="2400" dirty="0"/>
              <a:t>公的福祉サービス以外の選択肢をどれだけ提示できるか</a:t>
            </a:r>
          </a:p>
        </p:txBody>
      </p:sp>
      <p:sp>
        <p:nvSpPr>
          <p:cNvPr id="3" name="コンテンツ プレースホルダー 2">
            <a:extLst>
              <a:ext uri="{FF2B5EF4-FFF2-40B4-BE49-F238E27FC236}">
                <a16:creationId xmlns:a16="http://schemas.microsoft.com/office/drawing/2014/main" id="{A51BE35E-7623-41B9-8BF2-83FCE7953F37}"/>
              </a:ext>
            </a:extLst>
          </p:cNvPr>
          <p:cNvSpPr>
            <a:spLocks noGrp="1"/>
          </p:cNvSpPr>
          <p:nvPr>
            <p:ph idx="1"/>
          </p:nvPr>
        </p:nvSpPr>
        <p:spPr>
          <a:xfrm>
            <a:off x="628650" y="2269437"/>
            <a:ext cx="7886700" cy="4223435"/>
          </a:xfrm>
          <a:ln>
            <a:solidFill>
              <a:schemeClr val="accent4">
                <a:lumMod val="60000"/>
                <a:lumOff val="40000"/>
              </a:schemeClr>
            </a:solidFill>
          </a:ln>
        </p:spPr>
        <p:txBody>
          <a:bodyPr>
            <a:normAutofit fontScale="70000" lnSpcReduction="20000"/>
          </a:bodyPr>
          <a:lstStyle/>
          <a:p>
            <a:pPr marL="0" indent="0">
              <a:lnSpc>
                <a:spcPct val="120000"/>
              </a:lnSpc>
              <a:buNone/>
            </a:pPr>
            <a:r>
              <a:rPr kumimoji="1" lang="ja-JP" altLang="en-US" b="1" dirty="0"/>
              <a:t>乳幼児期</a:t>
            </a:r>
            <a:r>
              <a:rPr kumimoji="1" lang="ja-JP" altLang="en-US" dirty="0"/>
              <a:t>～例えば･･･</a:t>
            </a:r>
            <a:endParaRPr kumimoji="1" lang="en-US" altLang="ja-JP" dirty="0"/>
          </a:p>
          <a:p>
            <a:pPr marL="0" indent="0">
              <a:lnSpc>
                <a:spcPct val="120000"/>
              </a:lnSpc>
              <a:buNone/>
            </a:pPr>
            <a:r>
              <a:rPr kumimoji="1" lang="ja-JP" altLang="en-US" dirty="0"/>
              <a:t>＊他の子に手が出てしまうタイプの子どもを連れて行きやすい公園。</a:t>
            </a:r>
            <a:endParaRPr kumimoji="1" lang="en-US" altLang="ja-JP" dirty="0"/>
          </a:p>
          <a:p>
            <a:pPr marL="0" indent="0">
              <a:lnSpc>
                <a:spcPct val="120000"/>
              </a:lnSpc>
              <a:buNone/>
            </a:pPr>
            <a:r>
              <a:rPr kumimoji="1" lang="ja-JP" altLang="en-US" dirty="0"/>
              <a:t>＊体幹がぐらつきやすく、腕の力が弱い子でも乗れるブランコのある公園。</a:t>
            </a:r>
            <a:endParaRPr kumimoji="1" lang="en-US" altLang="ja-JP" dirty="0"/>
          </a:p>
          <a:p>
            <a:pPr marL="0" indent="0">
              <a:lnSpc>
                <a:spcPct val="120000"/>
              </a:lnSpc>
              <a:buNone/>
            </a:pPr>
            <a:r>
              <a:rPr kumimoji="1" lang="ja-JP" altLang="en-US" dirty="0"/>
              <a:t>＊手つなぎが苦手な子どもでも連れて行きやすい散歩コース。または、双子用のバギーカーで散歩できるコース。</a:t>
            </a:r>
            <a:endParaRPr kumimoji="1" lang="en-US" altLang="ja-JP" dirty="0"/>
          </a:p>
          <a:p>
            <a:pPr marL="0" indent="0">
              <a:lnSpc>
                <a:spcPct val="120000"/>
              </a:lnSpc>
              <a:buNone/>
            </a:pPr>
            <a:r>
              <a:rPr kumimoji="1" lang="ja-JP" altLang="en-US" dirty="0"/>
              <a:t>＊おもちゃ図書館</a:t>
            </a:r>
            <a:endParaRPr kumimoji="1" lang="en-US" altLang="ja-JP" dirty="0"/>
          </a:p>
          <a:p>
            <a:pPr marL="0" indent="0">
              <a:lnSpc>
                <a:spcPct val="120000"/>
              </a:lnSpc>
              <a:buNone/>
            </a:pPr>
            <a:r>
              <a:rPr kumimoji="1" lang="ja-JP" altLang="en-US" dirty="0"/>
              <a:t>＊真夏や真冬に楽しめる家庭内での遊びを具体的に紹介してくれる人。</a:t>
            </a:r>
            <a:endParaRPr kumimoji="1" lang="en-US" altLang="ja-JP" dirty="0"/>
          </a:p>
          <a:p>
            <a:pPr marL="0" indent="0">
              <a:lnSpc>
                <a:spcPct val="120000"/>
              </a:lnSpc>
              <a:buNone/>
            </a:pPr>
            <a:r>
              <a:rPr kumimoji="1" lang="ja-JP" altLang="en-US" dirty="0"/>
              <a:t>＊障害児の受け入れに前向きな幼稚園、保育所、認定こども園情報。</a:t>
            </a:r>
          </a:p>
        </p:txBody>
      </p:sp>
      <p:sp>
        <p:nvSpPr>
          <p:cNvPr id="4" name="四角形: 角を丸くする 3">
            <a:extLst>
              <a:ext uri="{FF2B5EF4-FFF2-40B4-BE49-F238E27FC236}">
                <a16:creationId xmlns:a16="http://schemas.microsoft.com/office/drawing/2014/main" id="{2A2F694B-EA1B-43D1-A883-09BAE1E4D67C}"/>
              </a:ext>
            </a:extLst>
          </p:cNvPr>
          <p:cNvSpPr/>
          <p:nvPr/>
        </p:nvSpPr>
        <p:spPr>
          <a:xfrm>
            <a:off x="5071553" y="1388084"/>
            <a:ext cx="3970020" cy="685800"/>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kumimoji="1" lang="ja-JP" altLang="en-US" sz="1500" dirty="0">
                <a:ln w="0"/>
                <a:solidFill>
                  <a:schemeClr val="tx1"/>
                </a:solidFill>
                <a:effectLst>
                  <a:outerShdw blurRad="38100" dist="19050" dir="2700000" algn="tl" rotWithShape="0">
                    <a:schemeClr val="dk1">
                      <a:alpha val="40000"/>
                    </a:schemeClr>
                  </a:outerShdw>
                </a:effectLst>
              </a:rPr>
              <a:t>地域を歩いて得られる情報を集めていくための仕組み、情報交換の場は必要！</a:t>
            </a:r>
          </a:p>
        </p:txBody>
      </p:sp>
      <p:sp>
        <p:nvSpPr>
          <p:cNvPr id="5" name="矢印: 折線 4">
            <a:extLst>
              <a:ext uri="{FF2B5EF4-FFF2-40B4-BE49-F238E27FC236}">
                <a16:creationId xmlns:a16="http://schemas.microsoft.com/office/drawing/2014/main" id="{0BBE676D-5CA7-4156-9C2C-784209A7356E}"/>
              </a:ext>
            </a:extLst>
          </p:cNvPr>
          <p:cNvSpPr/>
          <p:nvPr/>
        </p:nvSpPr>
        <p:spPr>
          <a:xfrm>
            <a:off x="4461191" y="1464268"/>
            <a:ext cx="610362" cy="875465"/>
          </a:xfrm>
          <a:prstGeom prst="bentArrow">
            <a:avLst>
              <a:gd name="adj1" fmla="val 36236"/>
              <a:gd name="adj2" fmla="val 38733"/>
              <a:gd name="adj3" fmla="val 25000"/>
              <a:gd name="adj4" fmla="val 36259"/>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sz="1500" dirty="0">
              <a:ln w="0"/>
              <a:solidFill>
                <a:schemeClr val="tx1"/>
              </a:solidFill>
              <a:effectLst>
                <a:outerShdw blurRad="38100" dist="19050" dir="2700000" algn="tl" rotWithShape="0">
                  <a:schemeClr val="dk1">
                    <a:alpha val="40000"/>
                  </a:schemeClr>
                </a:outerShdw>
              </a:effectLst>
            </a:endParaRPr>
          </a:p>
        </p:txBody>
      </p:sp>
      <p:sp>
        <p:nvSpPr>
          <p:cNvPr id="6" name="テキスト ボックス 5">
            <a:extLst>
              <a:ext uri="{FF2B5EF4-FFF2-40B4-BE49-F238E27FC236}">
                <a16:creationId xmlns:a16="http://schemas.microsoft.com/office/drawing/2014/main" id="{B9E97415-0A86-D732-1A1E-12F907BD1128}"/>
              </a:ext>
            </a:extLst>
          </p:cNvPr>
          <p:cNvSpPr txBox="1"/>
          <p:nvPr/>
        </p:nvSpPr>
        <p:spPr>
          <a:xfrm rot="21143611">
            <a:off x="20808" y="83581"/>
            <a:ext cx="1289445" cy="400110"/>
          </a:xfrm>
          <a:prstGeom prst="rect">
            <a:avLst/>
          </a:prstGeom>
          <a:solidFill>
            <a:srgbClr val="FFFF00"/>
          </a:solidFill>
          <a:ln>
            <a:solidFill>
              <a:srgbClr val="FF0000"/>
            </a:solidFill>
          </a:ln>
          <a:scene3d>
            <a:camera prst="orthographicFront"/>
            <a:lightRig rig="threePt" dir="t"/>
          </a:scene3d>
          <a:sp3d>
            <a:bevelT w="101600" prst="riblet"/>
          </a:sp3d>
        </p:spPr>
        <p:txBody>
          <a:bodyPr wrap="square" rtlCol="0">
            <a:spAutoFit/>
          </a:bodyPr>
          <a:lstStyle/>
          <a:p>
            <a:r>
              <a:rPr kumimoji="1" lang="ja-JP" altLang="en-US" sz="2000" dirty="0"/>
              <a:t>参考資料</a:t>
            </a:r>
          </a:p>
        </p:txBody>
      </p:sp>
      <p:sp>
        <p:nvSpPr>
          <p:cNvPr id="7" name="スライド番号プレースホルダー 6"/>
          <p:cNvSpPr>
            <a:spLocks noGrp="1"/>
          </p:cNvSpPr>
          <p:nvPr>
            <p:ph type="sldNum" sz="quarter" idx="12"/>
          </p:nvPr>
        </p:nvSpPr>
        <p:spPr/>
        <p:txBody>
          <a:bodyPr/>
          <a:lstStyle/>
          <a:p>
            <a:fld id="{35747434-7036-48DB-A148-6B3D8EE75CDA}" type="slidenum">
              <a:rPr lang="en-US" smtClean="0"/>
              <a:pPr/>
              <a:t>19</a:t>
            </a:fld>
            <a:endParaRPr lang="en-US" sz="750" dirty="0"/>
          </a:p>
        </p:txBody>
      </p:sp>
    </p:spTree>
    <p:extLst>
      <p:ext uri="{BB962C8B-B14F-4D97-AF65-F5344CB8AC3E}">
        <p14:creationId xmlns:p14="http://schemas.microsoft.com/office/powerpoint/2010/main" val="4103560648"/>
      </p:ext>
    </p:extLst>
  </p:cSld>
  <p:clrMapOvr>
    <a:masterClrMapping/>
  </p:clrMapOvr>
  <p:transition spd="med">
    <p:pull/>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楕円 3">
            <a:extLst>
              <a:ext uri="{FF2B5EF4-FFF2-40B4-BE49-F238E27FC236}">
                <a16:creationId xmlns:a16="http://schemas.microsoft.com/office/drawing/2014/main" id="{8A64ACC2-441E-4F94-A5D3-44E1D2588B7E}"/>
              </a:ext>
            </a:extLst>
          </p:cNvPr>
          <p:cNvSpPr/>
          <p:nvPr/>
        </p:nvSpPr>
        <p:spPr>
          <a:xfrm>
            <a:off x="362806" y="479844"/>
            <a:ext cx="2971800" cy="701040"/>
          </a:xfrm>
          <a:prstGeom prst="ellipse">
            <a:avLst/>
          </a:prstGeom>
          <a:solidFill>
            <a:schemeClr val="accent2">
              <a:lumMod val="40000"/>
              <a:lumOff val="60000"/>
            </a:schemeClr>
          </a:solid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7984CCD4-CE9D-4ABF-BE0A-C412BB17DF4A}"/>
              </a:ext>
            </a:extLst>
          </p:cNvPr>
          <p:cNvSpPr>
            <a:spLocks noGrp="1"/>
          </p:cNvSpPr>
          <p:nvPr>
            <p:ph type="title"/>
          </p:nvPr>
        </p:nvSpPr>
        <p:spPr>
          <a:xfrm>
            <a:off x="628650" y="365127"/>
            <a:ext cx="7886700" cy="581172"/>
          </a:xfrm>
        </p:spPr>
        <p:txBody>
          <a:bodyPr>
            <a:normAutofit fontScale="90000"/>
          </a:bodyPr>
          <a:lstStyle/>
          <a:p>
            <a:r>
              <a:rPr kumimoji="1" lang="ja-JP" altLang="en-US"/>
              <a:t>獲得目標</a:t>
            </a:r>
            <a:endParaRPr kumimoji="1" lang="ja-JP" altLang="en-US" dirty="0"/>
          </a:p>
        </p:txBody>
      </p:sp>
      <p:graphicFrame>
        <p:nvGraphicFramePr>
          <p:cNvPr id="5" name="コンテンツ プレースホルダー 2">
            <a:extLst>
              <a:ext uri="{FF2B5EF4-FFF2-40B4-BE49-F238E27FC236}">
                <a16:creationId xmlns:a16="http://schemas.microsoft.com/office/drawing/2014/main" id="{DB3A6AAA-991F-45A4-8327-64BE7F9C76CC}"/>
              </a:ext>
            </a:extLst>
          </p:cNvPr>
          <p:cNvGraphicFramePr>
            <a:graphicFrameLocks noGrp="1"/>
          </p:cNvGraphicFramePr>
          <p:nvPr>
            <p:ph idx="1"/>
            <p:extLst>
              <p:ext uri="{D42A27DB-BD31-4B8C-83A1-F6EECF244321}">
                <p14:modId xmlns:p14="http://schemas.microsoft.com/office/powerpoint/2010/main" val="3086782557"/>
              </p:ext>
            </p:extLst>
          </p:nvPr>
        </p:nvGraphicFramePr>
        <p:xfrm>
          <a:off x="628650" y="1061016"/>
          <a:ext cx="7886700" cy="55418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四角形: 角を丸くする 2">
            <a:extLst>
              <a:ext uri="{FF2B5EF4-FFF2-40B4-BE49-F238E27FC236}">
                <a16:creationId xmlns:a16="http://schemas.microsoft.com/office/drawing/2014/main" id="{B67EA830-DA1A-4E71-A43E-4846009F92F5}"/>
              </a:ext>
            </a:extLst>
          </p:cNvPr>
          <p:cNvSpPr/>
          <p:nvPr/>
        </p:nvSpPr>
        <p:spPr>
          <a:xfrm>
            <a:off x="628650" y="2360428"/>
            <a:ext cx="1912531" cy="55289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t>内　容</a:t>
            </a:r>
          </a:p>
        </p:txBody>
      </p:sp>
      <p:sp>
        <p:nvSpPr>
          <p:cNvPr id="6" name="スライド番号プレースホルダー 5"/>
          <p:cNvSpPr>
            <a:spLocks noGrp="1"/>
          </p:cNvSpPr>
          <p:nvPr>
            <p:ph type="sldNum" sz="quarter" idx="12"/>
          </p:nvPr>
        </p:nvSpPr>
        <p:spPr/>
        <p:txBody>
          <a:bodyPr/>
          <a:lstStyle/>
          <a:p>
            <a:fld id="{35747434-7036-48DB-A148-6B3D8EE75CDA}" type="slidenum">
              <a:rPr lang="en-US" smtClean="0"/>
              <a:pPr/>
              <a:t>2</a:t>
            </a:fld>
            <a:endParaRPr lang="en-US" sz="750" dirty="0"/>
          </a:p>
        </p:txBody>
      </p:sp>
    </p:spTree>
    <p:extLst>
      <p:ext uri="{BB962C8B-B14F-4D97-AF65-F5344CB8AC3E}">
        <p14:creationId xmlns:p14="http://schemas.microsoft.com/office/powerpoint/2010/main" val="339599596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A51BE35E-7623-41B9-8BF2-83FCE7953F37}"/>
              </a:ext>
            </a:extLst>
          </p:cNvPr>
          <p:cNvSpPr>
            <a:spLocks noGrp="1"/>
          </p:cNvSpPr>
          <p:nvPr>
            <p:ph idx="1"/>
          </p:nvPr>
        </p:nvSpPr>
        <p:spPr>
          <a:xfrm>
            <a:off x="628649" y="2269439"/>
            <a:ext cx="7886699" cy="4223434"/>
          </a:xfrm>
          <a:ln>
            <a:solidFill>
              <a:schemeClr val="accent4">
                <a:lumMod val="60000"/>
                <a:lumOff val="40000"/>
              </a:schemeClr>
            </a:solidFill>
          </a:ln>
        </p:spPr>
        <p:txBody>
          <a:bodyPr>
            <a:normAutofit fontScale="70000" lnSpcReduction="20000"/>
          </a:bodyPr>
          <a:lstStyle/>
          <a:p>
            <a:pPr marL="0" indent="0">
              <a:lnSpc>
                <a:spcPct val="120000"/>
              </a:lnSpc>
              <a:buNone/>
            </a:pPr>
            <a:r>
              <a:rPr kumimoji="1" lang="ja-JP" altLang="en-US" b="1" dirty="0"/>
              <a:t>学童期（小学校期）</a:t>
            </a:r>
            <a:r>
              <a:rPr kumimoji="1" lang="ja-JP" altLang="en-US" dirty="0"/>
              <a:t>～例えば･･･</a:t>
            </a:r>
            <a:endParaRPr kumimoji="1" lang="en-US" altLang="ja-JP" dirty="0"/>
          </a:p>
          <a:p>
            <a:pPr marL="0" indent="0">
              <a:lnSpc>
                <a:spcPct val="120000"/>
              </a:lnSpc>
              <a:buNone/>
            </a:pPr>
            <a:r>
              <a:rPr kumimoji="1" lang="ja-JP" altLang="en-US" dirty="0"/>
              <a:t>＊ダンススクール、スイミングスクール等々有料のスポーツ系教室。</a:t>
            </a:r>
            <a:endParaRPr kumimoji="1" lang="en-US" altLang="ja-JP" dirty="0"/>
          </a:p>
          <a:p>
            <a:pPr marL="0" indent="0">
              <a:lnSpc>
                <a:spcPct val="120000"/>
              </a:lnSpc>
              <a:buNone/>
            </a:pPr>
            <a:r>
              <a:rPr kumimoji="1" lang="ja-JP" altLang="en-US" dirty="0"/>
              <a:t>＊公文などの学習塾、個別学習塾、英会話塾等々のお勉強関係の有料教室。</a:t>
            </a:r>
            <a:endParaRPr kumimoji="1" lang="en-US" altLang="ja-JP" dirty="0"/>
          </a:p>
          <a:p>
            <a:pPr marL="0" indent="0">
              <a:lnSpc>
                <a:spcPct val="120000"/>
              </a:lnSpc>
              <a:buNone/>
            </a:pPr>
            <a:r>
              <a:rPr kumimoji="1" lang="ja-JP" altLang="en-US" dirty="0"/>
              <a:t>＊放課後児童クラブ、地域の児童センター、公民館の子ども向け催しなど地域の子ども向けの場。</a:t>
            </a:r>
            <a:endParaRPr kumimoji="1" lang="en-US" altLang="ja-JP" dirty="0"/>
          </a:p>
          <a:p>
            <a:pPr marL="0" indent="0">
              <a:lnSpc>
                <a:spcPct val="120000"/>
              </a:lnSpc>
              <a:buNone/>
            </a:pPr>
            <a:r>
              <a:rPr kumimoji="1" lang="ja-JP" altLang="en-US" dirty="0"/>
              <a:t>＊子ども消防団、野球・サッカー、ボーイスカウト、絵画等のボランティアで行なっているクラブ活動。</a:t>
            </a:r>
            <a:endParaRPr kumimoji="1" lang="en-US" altLang="ja-JP" dirty="0"/>
          </a:p>
          <a:p>
            <a:pPr marL="0" indent="0">
              <a:lnSpc>
                <a:spcPct val="120000"/>
              </a:lnSpc>
              <a:buNone/>
            </a:pPr>
            <a:r>
              <a:rPr kumimoji="1" lang="ja-JP" altLang="en-US" dirty="0"/>
              <a:t>＊不登校の子どもの受け入れを行なっている寺子屋活動。</a:t>
            </a:r>
            <a:endParaRPr kumimoji="1" lang="en-US" altLang="ja-JP" dirty="0"/>
          </a:p>
          <a:p>
            <a:pPr marL="0" indent="0">
              <a:lnSpc>
                <a:spcPct val="120000"/>
              </a:lnSpc>
              <a:buNone/>
            </a:pPr>
            <a:r>
              <a:rPr kumimoji="1" lang="ja-JP" altLang="en-US" dirty="0"/>
              <a:t>＊子ども食堂</a:t>
            </a:r>
          </a:p>
        </p:txBody>
      </p:sp>
      <p:sp>
        <p:nvSpPr>
          <p:cNvPr id="4" name="四角形: 角を丸くする 3">
            <a:extLst>
              <a:ext uri="{FF2B5EF4-FFF2-40B4-BE49-F238E27FC236}">
                <a16:creationId xmlns:a16="http://schemas.microsoft.com/office/drawing/2014/main" id="{195341FC-9153-4F8E-9D37-F6B9E7FA8778}"/>
              </a:ext>
            </a:extLst>
          </p:cNvPr>
          <p:cNvSpPr/>
          <p:nvPr/>
        </p:nvSpPr>
        <p:spPr>
          <a:xfrm>
            <a:off x="4971253" y="1269377"/>
            <a:ext cx="3970020" cy="1176565"/>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kumimoji="1" lang="ja-JP" altLang="en-US" sz="1500" dirty="0">
                <a:ln w="0"/>
                <a:solidFill>
                  <a:schemeClr val="tx1"/>
                </a:solidFill>
                <a:effectLst>
                  <a:outerShdw blurRad="38100" dist="19050" dir="2700000" algn="tl" rotWithShape="0">
                    <a:schemeClr val="dk1">
                      <a:alpha val="40000"/>
                    </a:schemeClr>
                  </a:outerShdw>
                </a:effectLst>
              </a:rPr>
              <a:t>学童期の地域の情報は、教育関係者、自立支援協議会のメンバーではなかなか集められない！日頃から丁寧に聞き込み調査を重ねていくことが必要！</a:t>
            </a:r>
          </a:p>
        </p:txBody>
      </p:sp>
      <p:sp>
        <p:nvSpPr>
          <p:cNvPr id="5" name="矢印: 折線 4">
            <a:extLst>
              <a:ext uri="{FF2B5EF4-FFF2-40B4-BE49-F238E27FC236}">
                <a16:creationId xmlns:a16="http://schemas.microsoft.com/office/drawing/2014/main" id="{06169ADD-5CC8-468A-8246-21043574CB89}"/>
              </a:ext>
            </a:extLst>
          </p:cNvPr>
          <p:cNvSpPr/>
          <p:nvPr/>
        </p:nvSpPr>
        <p:spPr>
          <a:xfrm>
            <a:off x="4360891" y="1445881"/>
            <a:ext cx="610362" cy="823558"/>
          </a:xfrm>
          <a:prstGeom prst="bentArrow">
            <a:avLst>
              <a:gd name="adj1" fmla="val 36236"/>
              <a:gd name="adj2" fmla="val 38733"/>
              <a:gd name="adj3" fmla="val 25000"/>
              <a:gd name="adj4" fmla="val 36259"/>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sz="1500" dirty="0">
              <a:ln w="0"/>
              <a:solidFill>
                <a:schemeClr val="tx1"/>
              </a:solidFill>
              <a:effectLst>
                <a:outerShdw blurRad="38100" dist="19050" dir="2700000" algn="tl" rotWithShape="0">
                  <a:schemeClr val="dk1">
                    <a:alpha val="40000"/>
                  </a:schemeClr>
                </a:outerShdw>
              </a:effectLst>
            </a:endParaRPr>
          </a:p>
        </p:txBody>
      </p:sp>
      <p:sp>
        <p:nvSpPr>
          <p:cNvPr id="8" name="タイトル 1">
            <a:extLst>
              <a:ext uri="{FF2B5EF4-FFF2-40B4-BE49-F238E27FC236}">
                <a16:creationId xmlns:a16="http://schemas.microsoft.com/office/drawing/2014/main" id="{9AA703E5-4C69-4C78-A7E4-51B5E54B9BB1}"/>
              </a:ext>
            </a:extLst>
          </p:cNvPr>
          <p:cNvSpPr>
            <a:spLocks noGrp="1"/>
          </p:cNvSpPr>
          <p:nvPr>
            <p:ph type="title"/>
          </p:nvPr>
        </p:nvSpPr>
        <p:spPr>
          <a:xfrm>
            <a:off x="628650" y="365127"/>
            <a:ext cx="7886700" cy="827404"/>
          </a:xfrm>
          <a:solidFill>
            <a:schemeClr val="accent2">
              <a:lumMod val="20000"/>
              <a:lumOff val="80000"/>
            </a:schemeClr>
          </a:solidFill>
          <a:ln>
            <a:solidFill>
              <a:schemeClr val="accent1"/>
            </a:solidFill>
          </a:ln>
        </p:spPr>
        <p:txBody>
          <a:bodyPr/>
          <a:lstStyle/>
          <a:p>
            <a:r>
              <a:rPr lang="ja-JP" altLang="en-US" sz="2400" dirty="0"/>
              <a:t>公的福祉サービス以外の選択肢をどれだけ提示できるか</a:t>
            </a:r>
          </a:p>
        </p:txBody>
      </p:sp>
      <p:sp>
        <p:nvSpPr>
          <p:cNvPr id="6" name="テキスト ボックス 5">
            <a:extLst>
              <a:ext uri="{FF2B5EF4-FFF2-40B4-BE49-F238E27FC236}">
                <a16:creationId xmlns:a16="http://schemas.microsoft.com/office/drawing/2014/main" id="{18B24F3E-CC79-9E8A-D7AE-1A9759B6FC85}"/>
              </a:ext>
            </a:extLst>
          </p:cNvPr>
          <p:cNvSpPr txBox="1"/>
          <p:nvPr/>
        </p:nvSpPr>
        <p:spPr>
          <a:xfrm rot="21143611">
            <a:off x="20808" y="83581"/>
            <a:ext cx="1289445" cy="400110"/>
          </a:xfrm>
          <a:prstGeom prst="rect">
            <a:avLst/>
          </a:prstGeom>
          <a:solidFill>
            <a:srgbClr val="FFFF00"/>
          </a:solidFill>
          <a:ln>
            <a:solidFill>
              <a:srgbClr val="FF0000"/>
            </a:solidFill>
          </a:ln>
          <a:scene3d>
            <a:camera prst="orthographicFront"/>
            <a:lightRig rig="threePt" dir="t"/>
          </a:scene3d>
          <a:sp3d>
            <a:bevelT w="101600" prst="riblet"/>
          </a:sp3d>
        </p:spPr>
        <p:txBody>
          <a:bodyPr wrap="square" rtlCol="0">
            <a:spAutoFit/>
          </a:bodyPr>
          <a:lstStyle/>
          <a:p>
            <a:r>
              <a:rPr kumimoji="1" lang="ja-JP" altLang="en-US" sz="2000" dirty="0"/>
              <a:t>参考資料</a:t>
            </a:r>
          </a:p>
        </p:txBody>
      </p:sp>
      <p:sp>
        <p:nvSpPr>
          <p:cNvPr id="2" name="スライド番号プレースホルダー 1"/>
          <p:cNvSpPr>
            <a:spLocks noGrp="1"/>
          </p:cNvSpPr>
          <p:nvPr>
            <p:ph type="sldNum" sz="quarter" idx="12"/>
          </p:nvPr>
        </p:nvSpPr>
        <p:spPr/>
        <p:txBody>
          <a:bodyPr/>
          <a:lstStyle/>
          <a:p>
            <a:fld id="{35747434-7036-48DB-A148-6B3D8EE75CDA}" type="slidenum">
              <a:rPr lang="en-US" smtClean="0"/>
              <a:pPr/>
              <a:t>20</a:t>
            </a:fld>
            <a:endParaRPr lang="en-US" sz="750" dirty="0"/>
          </a:p>
        </p:txBody>
      </p:sp>
    </p:spTree>
    <p:extLst>
      <p:ext uri="{BB962C8B-B14F-4D97-AF65-F5344CB8AC3E}">
        <p14:creationId xmlns:p14="http://schemas.microsoft.com/office/powerpoint/2010/main" val="4212638599"/>
      </p:ext>
    </p:extLst>
  </p:cSld>
  <p:clrMapOvr>
    <a:masterClrMapping/>
  </p:clrMapOvr>
  <p:transition spd="med">
    <p:pull/>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A51BE35E-7623-41B9-8BF2-83FCE7953F37}"/>
              </a:ext>
            </a:extLst>
          </p:cNvPr>
          <p:cNvSpPr>
            <a:spLocks noGrp="1"/>
          </p:cNvSpPr>
          <p:nvPr>
            <p:ph idx="1"/>
          </p:nvPr>
        </p:nvSpPr>
        <p:spPr>
          <a:xfrm>
            <a:off x="628650" y="2441353"/>
            <a:ext cx="7886700" cy="4051519"/>
          </a:xfrm>
          <a:ln>
            <a:solidFill>
              <a:schemeClr val="accent4">
                <a:lumMod val="60000"/>
                <a:lumOff val="40000"/>
              </a:schemeClr>
            </a:solidFill>
          </a:ln>
        </p:spPr>
        <p:txBody>
          <a:bodyPr>
            <a:normAutofit fontScale="77500" lnSpcReduction="20000"/>
          </a:bodyPr>
          <a:lstStyle/>
          <a:p>
            <a:pPr marL="0" indent="0">
              <a:lnSpc>
                <a:spcPct val="120000"/>
              </a:lnSpc>
              <a:buNone/>
            </a:pPr>
            <a:r>
              <a:rPr kumimoji="1" lang="ja-JP" altLang="en-US" b="1" dirty="0"/>
              <a:t>学童期（中学・高校期）</a:t>
            </a:r>
            <a:r>
              <a:rPr kumimoji="1" lang="ja-JP" altLang="en-US" dirty="0"/>
              <a:t>～例えば･･･</a:t>
            </a:r>
            <a:endParaRPr kumimoji="1" lang="en-US" altLang="ja-JP" dirty="0"/>
          </a:p>
          <a:p>
            <a:pPr marL="0" indent="0">
              <a:lnSpc>
                <a:spcPct val="120000"/>
              </a:lnSpc>
              <a:buNone/>
            </a:pPr>
            <a:r>
              <a:rPr kumimoji="1" lang="ja-JP" altLang="en-US" dirty="0"/>
              <a:t>＊パソコン、囲碁、将棋クラブ。自転車、剣道、空手クラブ（一人で取り組むか、一対一で取り組む内容）</a:t>
            </a:r>
            <a:endParaRPr kumimoji="1" lang="en-US" altLang="ja-JP" dirty="0"/>
          </a:p>
          <a:p>
            <a:pPr marL="0" indent="0">
              <a:lnSpc>
                <a:spcPct val="120000"/>
              </a:lnSpc>
              <a:buNone/>
            </a:pPr>
            <a:r>
              <a:rPr kumimoji="1" lang="ja-JP" altLang="en-US" dirty="0"/>
              <a:t>＊クッキング、刺繍、アニメーション関係、鉄道など、趣味を広げていく教室。</a:t>
            </a:r>
            <a:endParaRPr kumimoji="1" lang="en-US" altLang="ja-JP" dirty="0"/>
          </a:p>
          <a:p>
            <a:pPr marL="0" indent="0">
              <a:lnSpc>
                <a:spcPct val="120000"/>
              </a:lnSpc>
              <a:buNone/>
            </a:pPr>
            <a:r>
              <a:rPr kumimoji="1" lang="ja-JP" altLang="en-US" dirty="0"/>
              <a:t>＊カラオケ、図書館、ゲームセンター等家庭以外の居場所。</a:t>
            </a:r>
            <a:endParaRPr kumimoji="1" lang="en-US" altLang="ja-JP" dirty="0"/>
          </a:p>
          <a:p>
            <a:pPr marL="0" indent="0">
              <a:lnSpc>
                <a:spcPct val="120000"/>
              </a:lnSpc>
              <a:buNone/>
            </a:pPr>
            <a:r>
              <a:rPr kumimoji="1" lang="ja-JP" altLang="en-US" dirty="0"/>
              <a:t>＊通信制の高校に関すること。</a:t>
            </a:r>
            <a:endParaRPr kumimoji="1" lang="en-US" altLang="ja-JP" dirty="0"/>
          </a:p>
          <a:p>
            <a:pPr marL="0" indent="0">
              <a:lnSpc>
                <a:spcPct val="120000"/>
              </a:lnSpc>
              <a:buNone/>
            </a:pPr>
            <a:r>
              <a:rPr kumimoji="1" lang="ja-JP" altLang="en-US" dirty="0"/>
              <a:t>＊私立高校、専門高等学校、専門学校、大学に関すること。</a:t>
            </a:r>
            <a:endParaRPr kumimoji="1" lang="en-US" altLang="ja-JP" dirty="0"/>
          </a:p>
          <a:p>
            <a:pPr marL="0" indent="0">
              <a:lnSpc>
                <a:spcPct val="120000"/>
              </a:lnSpc>
              <a:buNone/>
            </a:pPr>
            <a:r>
              <a:rPr kumimoji="1" lang="ja-JP" altLang="en-US" dirty="0"/>
              <a:t>＊職業体験できる場に関すること。</a:t>
            </a:r>
          </a:p>
        </p:txBody>
      </p:sp>
      <p:sp>
        <p:nvSpPr>
          <p:cNvPr id="4" name="四角形: 角を丸くする 3">
            <a:extLst>
              <a:ext uri="{FF2B5EF4-FFF2-40B4-BE49-F238E27FC236}">
                <a16:creationId xmlns:a16="http://schemas.microsoft.com/office/drawing/2014/main" id="{B7A89C96-2231-4462-A5A6-9025C6C6DA22}"/>
              </a:ext>
            </a:extLst>
          </p:cNvPr>
          <p:cNvSpPr/>
          <p:nvPr/>
        </p:nvSpPr>
        <p:spPr>
          <a:xfrm>
            <a:off x="4572000" y="1274786"/>
            <a:ext cx="4457700" cy="1084313"/>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kumimoji="1" lang="ja-JP" altLang="en-US" sz="1500" dirty="0">
                <a:ln w="0"/>
                <a:solidFill>
                  <a:schemeClr val="tx1"/>
                </a:solidFill>
                <a:effectLst>
                  <a:outerShdw blurRad="38100" dist="19050" dir="2700000" algn="tl" rotWithShape="0">
                    <a:schemeClr val="dk1">
                      <a:alpha val="40000"/>
                    </a:schemeClr>
                  </a:outerShdw>
                </a:effectLst>
              </a:rPr>
              <a:t>中学・高校期の情報は、様々な親の会、外部との連携に積極的なスクールカウンセラー、特別支援教育</a:t>
            </a:r>
            <a:r>
              <a:rPr kumimoji="1" lang="en-US" altLang="ja-JP" sz="1500" dirty="0">
                <a:ln w="0"/>
                <a:solidFill>
                  <a:schemeClr val="tx1"/>
                </a:solidFill>
                <a:effectLst>
                  <a:outerShdw blurRad="38100" dist="19050" dir="2700000" algn="tl" rotWithShape="0">
                    <a:schemeClr val="dk1">
                      <a:alpha val="40000"/>
                    </a:schemeClr>
                  </a:outerShdw>
                </a:effectLst>
              </a:rPr>
              <a:t>Co.</a:t>
            </a:r>
            <a:r>
              <a:rPr kumimoji="1" lang="ja-JP" altLang="en-US" sz="1500" dirty="0">
                <a:ln w="0"/>
                <a:solidFill>
                  <a:schemeClr val="tx1"/>
                </a:solidFill>
                <a:effectLst>
                  <a:outerShdw blurRad="38100" dist="19050" dir="2700000" algn="tl" rotWithShape="0">
                    <a:schemeClr val="dk1">
                      <a:alpha val="40000"/>
                    </a:schemeClr>
                  </a:outerShdw>
                </a:effectLst>
              </a:rPr>
              <a:t>、発達障害者支援関係者、不登校関係の支援者と根気よく付き合っていくこと</a:t>
            </a:r>
          </a:p>
        </p:txBody>
      </p:sp>
      <p:sp>
        <p:nvSpPr>
          <p:cNvPr id="5" name="矢印: 折線 4">
            <a:extLst>
              <a:ext uri="{FF2B5EF4-FFF2-40B4-BE49-F238E27FC236}">
                <a16:creationId xmlns:a16="http://schemas.microsoft.com/office/drawing/2014/main" id="{C68A9CB2-995C-4D43-8F3A-726D2F238BC5}"/>
              </a:ext>
            </a:extLst>
          </p:cNvPr>
          <p:cNvSpPr/>
          <p:nvPr/>
        </p:nvSpPr>
        <p:spPr>
          <a:xfrm>
            <a:off x="3961638" y="1617796"/>
            <a:ext cx="610362" cy="823558"/>
          </a:xfrm>
          <a:prstGeom prst="bentArrow">
            <a:avLst>
              <a:gd name="adj1" fmla="val 27497"/>
              <a:gd name="adj2" fmla="val 38733"/>
              <a:gd name="adj3" fmla="val 25000"/>
              <a:gd name="adj4" fmla="val 36259"/>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sz="1500" dirty="0">
              <a:ln w="0"/>
              <a:solidFill>
                <a:schemeClr val="tx1"/>
              </a:solidFill>
              <a:effectLst>
                <a:outerShdw blurRad="38100" dist="19050" dir="2700000" algn="tl" rotWithShape="0">
                  <a:schemeClr val="dk1">
                    <a:alpha val="40000"/>
                  </a:schemeClr>
                </a:outerShdw>
              </a:effectLst>
            </a:endParaRPr>
          </a:p>
        </p:txBody>
      </p:sp>
      <p:sp>
        <p:nvSpPr>
          <p:cNvPr id="8" name="タイトル 1">
            <a:extLst>
              <a:ext uri="{FF2B5EF4-FFF2-40B4-BE49-F238E27FC236}">
                <a16:creationId xmlns:a16="http://schemas.microsoft.com/office/drawing/2014/main" id="{BAAE7E8B-6AD6-4121-BCCF-43C5C91574CA}"/>
              </a:ext>
            </a:extLst>
          </p:cNvPr>
          <p:cNvSpPr>
            <a:spLocks noGrp="1"/>
          </p:cNvSpPr>
          <p:nvPr>
            <p:ph type="title"/>
          </p:nvPr>
        </p:nvSpPr>
        <p:spPr>
          <a:xfrm>
            <a:off x="628650" y="365127"/>
            <a:ext cx="7886700" cy="827404"/>
          </a:xfrm>
          <a:solidFill>
            <a:schemeClr val="accent2">
              <a:lumMod val="20000"/>
              <a:lumOff val="80000"/>
            </a:schemeClr>
          </a:solidFill>
          <a:ln>
            <a:solidFill>
              <a:schemeClr val="accent1"/>
            </a:solidFill>
          </a:ln>
        </p:spPr>
        <p:txBody>
          <a:bodyPr/>
          <a:lstStyle/>
          <a:p>
            <a:r>
              <a:rPr lang="ja-JP" altLang="en-US" sz="2400" dirty="0"/>
              <a:t>公的福祉サービス以外の選択肢をどれだけ提示できるか</a:t>
            </a:r>
          </a:p>
        </p:txBody>
      </p:sp>
      <p:sp>
        <p:nvSpPr>
          <p:cNvPr id="6" name="テキスト ボックス 5">
            <a:extLst>
              <a:ext uri="{FF2B5EF4-FFF2-40B4-BE49-F238E27FC236}">
                <a16:creationId xmlns:a16="http://schemas.microsoft.com/office/drawing/2014/main" id="{EAA8C301-52C7-E8E6-FE74-54E4F1EE3458}"/>
              </a:ext>
            </a:extLst>
          </p:cNvPr>
          <p:cNvSpPr txBox="1"/>
          <p:nvPr/>
        </p:nvSpPr>
        <p:spPr>
          <a:xfrm rot="21143611">
            <a:off x="20808" y="83581"/>
            <a:ext cx="1289445" cy="400110"/>
          </a:xfrm>
          <a:prstGeom prst="rect">
            <a:avLst/>
          </a:prstGeom>
          <a:solidFill>
            <a:srgbClr val="FFFF00"/>
          </a:solidFill>
          <a:ln>
            <a:solidFill>
              <a:srgbClr val="FF0000"/>
            </a:solidFill>
          </a:ln>
          <a:scene3d>
            <a:camera prst="orthographicFront"/>
            <a:lightRig rig="threePt" dir="t"/>
          </a:scene3d>
          <a:sp3d>
            <a:bevelT w="101600" prst="riblet"/>
          </a:sp3d>
        </p:spPr>
        <p:txBody>
          <a:bodyPr wrap="square" rtlCol="0">
            <a:spAutoFit/>
          </a:bodyPr>
          <a:lstStyle/>
          <a:p>
            <a:r>
              <a:rPr kumimoji="1" lang="ja-JP" altLang="en-US" sz="2000" dirty="0"/>
              <a:t>参考資料</a:t>
            </a:r>
          </a:p>
        </p:txBody>
      </p:sp>
      <p:sp>
        <p:nvSpPr>
          <p:cNvPr id="2" name="スライド番号プレースホルダー 1"/>
          <p:cNvSpPr>
            <a:spLocks noGrp="1"/>
          </p:cNvSpPr>
          <p:nvPr>
            <p:ph type="sldNum" sz="quarter" idx="12"/>
          </p:nvPr>
        </p:nvSpPr>
        <p:spPr/>
        <p:txBody>
          <a:bodyPr/>
          <a:lstStyle/>
          <a:p>
            <a:fld id="{35747434-7036-48DB-A148-6B3D8EE75CDA}" type="slidenum">
              <a:rPr lang="en-US" smtClean="0"/>
              <a:pPr/>
              <a:t>21</a:t>
            </a:fld>
            <a:endParaRPr lang="en-US" sz="750" dirty="0"/>
          </a:p>
        </p:txBody>
      </p:sp>
    </p:spTree>
    <p:extLst>
      <p:ext uri="{BB962C8B-B14F-4D97-AF65-F5344CB8AC3E}">
        <p14:creationId xmlns:p14="http://schemas.microsoft.com/office/powerpoint/2010/main" val="4041309629"/>
      </p:ext>
    </p:extLst>
  </p:cSld>
  <p:clrMapOvr>
    <a:masterClrMapping/>
  </p:clrMapOvr>
  <p:transition spd="med">
    <p:pull/>
  </p:transition>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AD318CC-E2A8-4E27-9548-A047A78999B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p:cNvSpPr>
            <a:spLocks noGrp="1"/>
          </p:cNvSpPr>
          <p:nvPr>
            <p:ph type="title"/>
          </p:nvPr>
        </p:nvSpPr>
        <p:spPr>
          <a:xfrm>
            <a:off x="483798" y="1463040"/>
            <a:ext cx="2847230" cy="2690949"/>
          </a:xfrm>
        </p:spPr>
        <p:txBody>
          <a:bodyPr anchor="t">
            <a:normAutofit/>
          </a:bodyPr>
          <a:lstStyle/>
          <a:p>
            <a:r>
              <a:rPr kumimoji="1" lang="ja-JP" altLang="en-US" sz="3200" dirty="0"/>
              <a:t>障害児支援</a:t>
            </a:r>
            <a:r>
              <a:rPr kumimoji="1" lang="en-US" altLang="ja-JP" sz="4200" dirty="0"/>
              <a:t/>
            </a:r>
            <a:br>
              <a:rPr kumimoji="1" lang="en-US" altLang="ja-JP" sz="4200" dirty="0"/>
            </a:br>
            <a:r>
              <a:rPr kumimoji="1" lang="ja-JP" altLang="en-US" sz="4200" dirty="0"/>
              <a:t>利用計画</a:t>
            </a:r>
            <a:r>
              <a:rPr kumimoji="1" lang="ja-JP" altLang="en-US" sz="4200" b="1" dirty="0">
                <a:effectLst>
                  <a:outerShdw blurRad="38100" dist="38100" dir="2700000" algn="tl">
                    <a:srgbClr val="000000">
                      <a:alpha val="43137"/>
                    </a:srgbClr>
                  </a:outerShdw>
                </a:effectLst>
              </a:rPr>
              <a:t>案</a:t>
            </a:r>
            <a:r>
              <a:rPr kumimoji="1" lang="ja-JP" altLang="en-US" sz="4200" dirty="0"/>
              <a:t>の書き方</a:t>
            </a:r>
          </a:p>
        </p:txBody>
      </p:sp>
      <p:grpSp>
        <p:nvGrpSpPr>
          <p:cNvPr id="10" name="Group 9">
            <a:extLst>
              <a:ext uri="{FF2B5EF4-FFF2-40B4-BE49-F238E27FC236}">
                <a16:creationId xmlns:a16="http://schemas.microsoft.com/office/drawing/2014/main" id="{B14B560F-9DD7-4302-A60B-EBD3EF59B073}"/>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250" y="4415246"/>
            <a:ext cx="8986749" cy="2087795"/>
            <a:chOff x="143163" y="5763486"/>
            <a:chExt cx="11982332" cy="739555"/>
          </a:xfrm>
        </p:grpSpPr>
        <p:sp>
          <p:nvSpPr>
            <p:cNvPr id="11" name="Rectangle 10">
              <a:extLst>
                <a:ext uri="{FF2B5EF4-FFF2-40B4-BE49-F238E27FC236}">
                  <a16:creationId xmlns:a16="http://schemas.microsoft.com/office/drawing/2014/main" id="{3A9A4357-BD1D-4622-A4FE-766E6AB8DE8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C21D6966-343E-49AC-A026-D2497E0C3CA1}"/>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2C1BBA94-3F40-40AA-8BB9-E69E25E537C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50279" y="587829"/>
            <a:ext cx="4878975"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コンテンツ プレースホルダ 2"/>
          <p:cNvSpPr>
            <a:spLocks noGrp="1"/>
          </p:cNvSpPr>
          <p:nvPr>
            <p:ph idx="1"/>
          </p:nvPr>
        </p:nvSpPr>
        <p:spPr>
          <a:xfrm>
            <a:off x="4136066" y="712381"/>
            <a:ext cx="4391246" cy="5790660"/>
          </a:xfrm>
        </p:spPr>
        <p:txBody>
          <a:bodyPr anchor="t">
            <a:normAutofit lnSpcReduction="10000"/>
          </a:bodyPr>
          <a:lstStyle/>
          <a:p>
            <a:r>
              <a:rPr lang="ja-JP" altLang="en-US" sz="2000" b="1" dirty="0"/>
              <a:t>サービスの利用量</a:t>
            </a:r>
            <a:r>
              <a:rPr lang="ja-JP" altLang="en-US" sz="2000" dirty="0"/>
              <a:t>に関して、</a:t>
            </a:r>
            <a:r>
              <a:rPr lang="ja-JP" altLang="en-US" sz="2000" u="sng" dirty="0"/>
              <a:t>子どものために、子どもが必要とするだけを提案する</a:t>
            </a:r>
            <a:r>
              <a:rPr lang="ja-JP" altLang="en-US" sz="2000" dirty="0"/>
              <a:t>。</a:t>
            </a:r>
            <a:endParaRPr lang="en-US" altLang="ja-JP" sz="2000" dirty="0"/>
          </a:p>
          <a:p>
            <a:r>
              <a:rPr lang="ja-JP" altLang="en-US" sz="2000" b="1" dirty="0"/>
              <a:t>ニーズ</a:t>
            </a:r>
            <a:r>
              <a:rPr lang="ja-JP" altLang="en-US" sz="2000" dirty="0"/>
              <a:t>については、いろいろと聞かせていただく中で、このことを希望しているのではないかと推測したことを記述していく。後に支援会議等を通して修正していけば良いので、まだ本人や家族が意識していないかもしれないニーズを提案していくこと。</a:t>
            </a:r>
            <a:endParaRPr lang="en-US" altLang="ja-JP" sz="2000" dirty="0"/>
          </a:p>
          <a:p>
            <a:r>
              <a:rPr lang="ja-JP" altLang="en-US" sz="2000" dirty="0"/>
              <a:t>「申請者の現状」における</a:t>
            </a:r>
            <a:r>
              <a:rPr lang="ja-JP" altLang="en-US" sz="2000" b="1" dirty="0"/>
              <a:t>概要</a:t>
            </a:r>
            <a:r>
              <a:rPr lang="ja-JP" altLang="en-US" sz="2000" dirty="0"/>
              <a:t>における今後の課題や</a:t>
            </a:r>
            <a:r>
              <a:rPr lang="ja-JP" altLang="en-US" sz="2000" b="1" dirty="0"/>
              <a:t>実現していく全体像、総合的な支援方針</a:t>
            </a:r>
            <a:r>
              <a:rPr lang="ja-JP" altLang="en-US" sz="2000" dirty="0"/>
              <a:t>については、様々な会議により得られた情報をまとめていく。</a:t>
            </a:r>
            <a:endParaRPr lang="en-US" altLang="ja-JP" sz="2000" dirty="0"/>
          </a:p>
          <a:p>
            <a:r>
              <a:rPr lang="ja-JP" altLang="en-US" sz="2000" dirty="0"/>
              <a:t>子どもの側に立っていくのが相談支援専門員であり、利用計画案は</a:t>
            </a:r>
            <a:r>
              <a:rPr lang="ja-JP" altLang="en-US" sz="2000" b="1" dirty="0"/>
              <a:t>子どもの思いを代弁していくツール</a:t>
            </a:r>
            <a:r>
              <a:rPr lang="ja-JP" altLang="en-US" sz="2000" dirty="0"/>
              <a:t>としていく。</a:t>
            </a:r>
          </a:p>
        </p:txBody>
      </p:sp>
      <p:sp>
        <p:nvSpPr>
          <p:cNvPr id="4" name="四角形: 角を丸くする 3">
            <a:extLst>
              <a:ext uri="{FF2B5EF4-FFF2-40B4-BE49-F238E27FC236}">
                <a16:creationId xmlns:a16="http://schemas.microsoft.com/office/drawing/2014/main" id="{DA5F4B4B-4957-7E3B-0481-5E56D0D0FCBF}"/>
              </a:ext>
            </a:extLst>
          </p:cNvPr>
          <p:cNvSpPr/>
          <p:nvPr/>
        </p:nvSpPr>
        <p:spPr>
          <a:xfrm>
            <a:off x="414747" y="4678326"/>
            <a:ext cx="3274822" cy="1591845"/>
          </a:xfrm>
          <a:prstGeom prst="roundRect">
            <a:avLst/>
          </a:prstGeom>
          <a:effectLst>
            <a:glow rad="139700">
              <a:schemeClr val="accent6">
                <a:satMod val="175000"/>
                <a:alpha val="40000"/>
              </a:schemeClr>
            </a:glow>
          </a:effectLst>
          <a:scene3d>
            <a:camera prst="orthographicFront"/>
            <a:lightRig rig="threePt" dir="t"/>
          </a:scene3d>
          <a:sp3d>
            <a:bevelT w="114300" prst="artDeco"/>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ja-JP" altLang="en-US" sz="2300" b="1" dirty="0"/>
              <a:t>「案」とは、「提案」読んだ人の心を</a:t>
            </a:r>
            <a:endParaRPr kumimoji="1" lang="en-US" altLang="ja-JP" sz="2300" b="1" dirty="0"/>
          </a:p>
          <a:p>
            <a:pPr algn="ctr"/>
            <a:r>
              <a:rPr kumimoji="1" lang="ja-JP" altLang="en-US" sz="2300" b="1" dirty="0"/>
              <a:t>動かしていくきっかけとなるもの</a:t>
            </a:r>
          </a:p>
        </p:txBody>
      </p:sp>
      <p:sp>
        <p:nvSpPr>
          <p:cNvPr id="5" name="スライド番号プレースホルダー 4"/>
          <p:cNvSpPr>
            <a:spLocks noGrp="1"/>
          </p:cNvSpPr>
          <p:nvPr>
            <p:ph type="sldNum" sz="quarter" idx="12"/>
          </p:nvPr>
        </p:nvSpPr>
        <p:spPr/>
        <p:txBody>
          <a:bodyPr/>
          <a:lstStyle/>
          <a:p>
            <a:fld id="{35747434-7036-48DB-A148-6B3D8EE75CDA}" type="slidenum">
              <a:rPr lang="en-US" smtClean="0"/>
              <a:pPr/>
              <a:t>22</a:t>
            </a:fld>
            <a:endParaRPr lang="en-US" sz="750" dirty="0"/>
          </a:p>
        </p:txBody>
      </p:sp>
    </p:spTree>
    <p:extLst>
      <p:ext uri="{BB962C8B-B14F-4D97-AF65-F5344CB8AC3E}">
        <p14:creationId xmlns:p14="http://schemas.microsoft.com/office/powerpoint/2010/main" val="3929294019"/>
      </p:ext>
    </p:extLst>
  </p:cSld>
  <p:clrMapOvr>
    <a:masterClrMapping/>
  </p:clrMapOvr>
  <p:transition spd="med">
    <p:pull/>
  </p:transition>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AD318CC-E2A8-4E27-9548-A047A78999B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p:cNvSpPr>
            <a:spLocks noGrp="1"/>
          </p:cNvSpPr>
          <p:nvPr>
            <p:ph type="title"/>
          </p:nvPr>
        </p:nvSpPr>
        <p:spPr>
          <a:xfrm>
            <a:off x="483798" y="1463040"/>
            <a:ext cx="2847230" cy="2690949"/>
          </a:xfrm>
        </p:spPr>
        <p:txBody>
          <a:bodyPr anchor="t">
            <a:normAutofit/>
          </a:bodyPr>
          <a:lstStyle/>
          <a:p>
            <a:r>
              <a:rPr kumimoji="1" lang="ja-JP" altLang="en-US" sz="3200" dirty="0"/>
              <a:t>障害児支援</a:t>
            </a:r>
            <a:r>
              <a:rPr kumimoji="1" lang="en-US" altLang="ja-JP" sz="4200" dirty="0"/>
              <a:t/>
            </a:r>
            <a:br>
              <a:rPr kumimoji="1" lang="en-US" altLang="ja-JP" sz="4200" dirty="0"/>
            </a:br>
            <a:r>
              <a:rPr kumimoji="1" lang="ja-JP" altLang="en-US" sz="4200" dirty="0"/>
              <a:t>利用計画</a:t>
            </a:r>
            <a:r>
              <a:rPr kumimoji="1" lang="ja-JP" altLang="en-US" sz="4200" b="1" dirty="0">
                <a:effectLst>
                  <a:outerShdw blurRad="38100" dist="38100" dir="2700000" algn="tl">
                    <a:srgbClr val="000000">
                      <a:alpha val="43137"/>
                    </a:srgbClr>
                  </a:outerShdw>
                </a:effectLst>
              </a:rPr>
              <a:t>案</a:t>
            </a:r>
            <a:r>
              <a:rPr kumimoji="1" lang="en-US" altLang="ja-JP" sz="4200" dirty="0"/>
              <a:t/>
            </a:r>
            <a:br>
              <a:rPr kumimoji="1" lang="en-US" altLang="ja-JP" sz="4200" dirty="0"/>
            </a:br>
            <a:r>
              <a:rPr kumimoji="1" lang="ja-JP" altLang="en-US" sz="4200" dirty="0"/>
              <a:t>の書き方</a:t>
            </a:r>
          </a:p>
        </p:txBody>
      </p:sp>
      <p:grpSp>
        <p:nvGrpSpPr>
          <p:cNvPr id="10" name="Group 9">
            <a:extLst>
              <a:ext uri="{FF2B5EF4-FFF2-40B4-BE49-F238E27FC236}">
                <a16:creationId xmlns:a16="http://schemas.microsoft.com/office/drawing/2014/main" id="{B14B560F-9DD7-4302-A60B-EBD3EF59B073}"/>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250" y="4415246"/>
            <a:ext cx="8986749" cy="2087795"/>
            <a:chOff x="143163" y="5763486"/>
            <a:chExt cx="11982332" cy="739555"/>
          </a:xfrm>
        </p:grpSpPr>
        <p:sp>
          <p:nvSpPr>
            <p:cNvPr id="11" name="Rectangle 10">
              <a:extLst>
                <a:ext uri="{FF2B5EF4-FFF2-40B4-BE49-F238E27FC236}">
                  <a16:creationId xmlns:a16="http://schemas.microsoft.com/office/drawing/2014/main" id="{3A9A4357-BD1D-4622-A4FE-766E6AB8DE8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C21D6966-343E-49AC-A026-D2497E0C3CA1}"/>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2C1BBA94-3F40-40AA-8BB9-E69E25E537C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50279" y="587829"/>
            <a:ext cx="4878975"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コンテンツ プレースホルダ 2"/>
          <p:cNvSpPr>
            <a:spLocks noGrp="1"/>
          </p:cNvSpPr>
          <p:nvPr>
            <p:ph idx="1"/>
          </p:nvPr>
        </p:nvSpPr>
        <p:spPr>
          <a:xfrm>
            <a:off x="4136066" y="1020726"/>
            <a:ext cx="4391246" cy="5167423"/>
          </a:xfrm>
        </p:spPr>
        <p:txBody>
          <a:bodyPr anchor="t">
            <a:normAutofit lnSpcReduction="10000"/>
          </a:bodyPr>
          <a:lstStyle/>
          <a:p>
            <a:r>
              <a:rPr kumimoji="1" lang="ja-JP" altLang="ja-JP" sz="2000" dirty="0"/>
              <a:t>読み手を意識した文章の表現をしていくべきであり、本人</a:t>
            </a:r>
            <a:r>
              <a:rPr kumimoji="1" lang="ja-JP" altLang="en-US" sz="2000" dirty="0"/>
              <a:t>と母親</a:t>
            </a:r>
            <a:r>
              <a:rPr kumimoji="1" lang="ja-JP" altLang="ja-JP" sz="2000" dirty="0"/>
              <a:t>はもちろん、</a:t>
            </a:r>
            <a:r>
              <a:rPr kumimoji="1" lang="ja-JP" altLang="ja-JP" sz="2000" b="1" dirty="0">
                <a:solidFill>
                  <a:schemeClr val="accent3">
                    <a:lumMod val="75000"/>
                  </a:schemeClr>
                </a:solidFill>
              </a:rPr>
              <a:t>父親、兄弟姉妹を意識した文章</a:t>
            </a:r>
            <a:r>
              <a:rPr kumimoji="1" lang="ja-JP" altLang="ja-JP" sz="2000" dirty="0"/>
              <a:t>を入れ込むことを意識したい。</a:t>
            </a:r>
            <a:endParaRPr lang="en-US" altLang="ja-JP" sz="2000" dirty="0"/>
          </a:p>
          <a:p>
            <a:r>
              <a:rPr kumimoji="1" lang="ja-JP" altLang="ja-JP" sz="2000" dirty="0"/>
              <a:t>地域の公園にどんな遊具があるのか、近所の商店のこと、幼い子どものいる親がよく連れて行っている場所、民間の子ども対象の習い事やサークル等、</a:t>
            </a:r>
            <a:r>
              <a:rPr kumimoji="1" lang="ja-JP" altLang="en-US" sz="2000" dirty="0"/>
              <a:t>地域の実情を</a:t>
            </a:r>
            <a:r>
              <a:rPr kumimoji="1" lang="ja-JP" altLang="ja-JP" sz="2000" dirty="0"/>
              <a:t>できるだけ知った上で、</a:t>
            </a:r>
            <a:r>
              <a:rPr kumimoji="1" lang="ja-JP" altLang="en-US" sz="2000" dirty="0"/>
              <a:t>できるだけ</a:t>
            </a:r>
            <a:r>
              <a:rPr kumimoji="1" lang="ja-JP" altLang="ja-JP" sz="2000" dirty="0"/>
              <a:t>利用計画</a:t>
            </a:r>
            <a:r>
              <a:rPr kumimoji="1" lang="ja-JP" altLang="en-US" sz="2000" dirty="0"/>
              <a:t>案</a:t>
            </a:r>
            <a:r>
              <a:rPr kumimoji="1" lang="ja-JP" altLang="ja-JP" sz="2000" dirty="0"/>
              <a:t>に反映させていく。</a:t>
            </a:r>
            <a:endParaRPr lang="en-US" altLang="ja-JP" sz="2000" dirty="0"/>
          </a:p>
          <a:p>
            <a:r>
              <a:rPr kumimoji="1" lang="ja-JP" altLang="ja-JP" sz="2000" dirty="0"/>
              <a:t>公的な福祉サービスの中で、地域支援を考える時に、一対一の支援である移動支援</a:t>
            </a:r>
            <a:r>
              <a:rPr kumimoji="1" lang="ja-JP" altLang="en-US" sz="2000" dirty="0"/>
              <a:t>について、地域とのつながりを増やすきっかけとなる利用の仕方を、</a:t>
            </a:r>
            <a:r>
              <a:rPr kumimoji="1" lang="ja-JP" altLang="ja-JP" sz="2000" dirty="0"/>
              <a:t>常に</a:t>
            </a:r>
            <a:r>
              <a:rPr kumimoji="1" lang="ja-JP" altLang="en-US" sz="2000" dirty="0"/>
              <a:t>探っていくようにし</a:t>
            </a:r>
            <a:r>
              <a:rPr kumimoji="1" lang="ja-JP" altLang="ja-JP" sz="2000" dirty="0"/>
              <a:t>たい。</a:t>
            </a:r>
            <a:endParaRPr lang="en-US" altLang="ja-JP" sz="2000" dirty="0"/>
          </a:p>
          <a:p>
            <a:endParaRPr lang="ja-JP" altLang="en-US" sz="1800" dirty="0"/>
          </a:p>
        </p:txBody>
      </p:sp>
      <p:sp>
        <p:nvSpPr>
          <p:cNvPr id="9" name="四角形: 角を丸くする 8">
            <a:extLst>
              <a:ext uri="{FF2B5EF4-FFF2-40B4-BE49-F238E27FC236}">
                <a16:creationId xmlns:a16="http://schemas.microsoft.com/office/drawing/2014/main" id="{139DCA25-322F-5081-7E19-4DC3E9B8B5D6}"/>
              </a:ext>
            </a:extLst>
          </p:cNvPr>
          <p:cNvSpPr/>
          <p:nvPr/>
        </p:nvSpPr>
        <p:spPr>
          <a:xfrm>
            <a:off x="414747" y="4678326"/>
            <a:ext cx="3274822" cy="1591845"/>
          </a:xfrm>
          <a:prstGeom prst="roundRect">
            <a:avLst/>
          </a:prstGeom>
          <a:effectLst>
            <a:glow rad="139700">
              <a:schemeClr val="accent6">
                <a:satMod val="175000"/>
                <a:alpha val="40000"/>
              </a:schemeClr>
            </a:glow>
          </a:effectLst>
          <a:scene3d>
            <a:camera prst="orthographicFront"/>
            <a:lightRig rig="threePt" dir="t"/>
          </a:scene3d>
          <a:sp3d>
            <a:bevelT w="114300" prst="artDeco"/>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ja-JP" altLang="en-US" sz="2300" b="1" dirty="0"/>
              <a:t>「案」➔「本計画」</a:t>
            </a:r>
            <a:endParaRPr kumimoji="1" lang="en-US" altLang="ja-JP" sz="2300" b="1" dirty="0"/>
          </a:p>
          <a:p>
            <a:pPr algn="ctr"/>
            <a:r>
              <a:rPr kumimoji="1" lang="ja-JP" altLang="en-US" sz="2300" b="1" dirty="0"/>
              <a:t>「案」＝「本計画」</a:t>
            </a:r>
            <a:endParaRPr kumimoji="1" lang="en-US" altLang="ja-JP" sz="2300" b="1" dirty="0"/>
          </a:p>
          <a:p>
            <a:pPr algn="ctr"/>
            <a:r>
              <a:rPr kumimoji="1" lang="ja-JP" altLang="en-US" sz="2300" b="1" dirty="0"/>
              <a:t>では、仕掛けができていない！</a:t>
            </a:r>
          </a:p>
        </p:txBody>
      </p:sp>
      <p:sp>
        <p:nvSpPr>
          <p:cNvPr id="4" name="スライド番号プレースホルダー 3"/>
          <p:cNvSpPr>
            <a:spLocks noGrp="1"/>
          </p:cNvSpPr>
          <p:nvPr>
            <p:ph type="sldNum" sz="quarter" idx="12"/>
          </p:nvPr>
        </p:nvSpPr>
        <p:spPr/>
        <p:txBody>
          <a:bodyPr/>
          <a:lstStyle/>
          <a:p>
            <a:fld id="{35747434-7036-48DB-A148-6B3D8EE75CDA}" type="slidenum">
              <a:rPr lang="en-US" smtClean="0"/>
              <a:pPr/>
              <a:t>23</a:t>
            </a:fld>
            <a:endParaRPr lang="en-US" sz="750" dirty="0"/>
          </a:p>
        </p:txBody>
      </p:sp>
    </p:spTree>
    <p:extLst>
      <p:ext uri="{BB962C8B-B14F-4D97-AF65-F5344CB8AC3E}">
        <p14:creationId xmlns:p14="http://schemas.microsoft.com/office/powerpoint/2010/main" val="1118328134"/>
      </p:ext>
    </p:extLst>
  </p:cSld>
  <p:clrMapOvr>
    <a:masterClrMapping/>
  </p:clrMapOvr>
  <p:transition spd="med">
    <p:pull/>
  </p:transition>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AD318CC-E2A8-4E27-9548-A047A78999B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p:cNvSpPr>
            <a:spLocks noGrp="1"/>
          </p:cNvSpPr>
          <p:nvPr>
            <p:ph type="title"/>
          </p:nvPr>
        </p:nvSpPr>
        <p:spPr>
          <a:xfrm>
            <a:off x="483798" y="1463040"/>
            <a:ext cx="2847230" cy="2690949"/>
          </a:xfrm>
        </p:spPr>
        <p:txBody>
          <a:bodyPr anchor="t">
            <a:normAutofit/>
          </a:bodyPr>
          <a:lstStyle/>
          <a:p>
            <a:r>
              <a:rPr kumimoji="1" lang="ja-JP" altLang="en-US" sz="3200" dirty="0"/>
              <a:t>障害児支援</a:t>
            </a:r>
            <a:r>
              <a:rPr kumimoji="1" lang="en-US" altLang="ja-JP" sz="4200" dirty="0"/>
              <a:t/>
            </a:r>
            <a:br>
              <a:rPr kumimoji="1" lang="en-US" altLang="ja-JP" sz="4200" dirty="0"/>
            </a:br>
            <a:r>
              <a:rPr kumimoji="1" lang="ja-JP" altLang="en-US" sz="4200" dirty="0"/>
              <a:t>利用計画</a:t>
            </a:r>
            <a:r>
              <a:rPr kumimoji="1" lang="ja-JP" altLang="en-US" sz="4200" b="1" dirty="0">
                <a:effectLst>
                  <a:outerShdw blurRad="38100" dist="38100" dir="2700000" algn="tl">
                    <a:srgbClr val="000000">
                      <a:alpha val="43137"/>
                    </a:srgbClr>
                  </a:outerShdw>
                </a:effectLst>
              </a:rPr>
              <a:t>案</a:t>
            </a:r>
            <a:r>
              <a:rPr kumimoji="1" lang="en-US" altLang="ja-JP" sz="4200" dirty="0"/>
              <a:t/>
            </a:r>
            <a:br>
              <a:rPr kumimoji="1" lang="en-US" altLang="ja-JP" sz="4200" dirty="0"/>
            </a:br>
            <a:r>
              <a:rPr kumimoji="1" lang="ja-JP" altLang="en-US" sz="4200" dirty="0"/>
              <a:t>の書き方</a:t>
            </a:r>
          </a:p>
        </p:txBody>
      </p:sp>
      <p:grpSp>
        <p:nvGrpSpPr>
          <p:cNvPr id="10" name="Group 9">
            <a:extLst>
              <a:ext uri="{FF2B5EF4-FFF2-40B4-BE49-F238E27FC236}">
                <a16:creationId xmlns:a16="http://schemas.microsoft.com/office/drawing/2014/main" id="{B14B560F-9DD7-4302-A60B-EBD3EF59B073}"/>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250" y="4415246"/>
            <a:ext cx="8986749" cy="2087795"/>
            <a:chOff x="143163" y="5763486"/>
            <a:chExt cx="11982332" cy="739555"/>
          </a:xfrm>
        </p:grpSpPr>
        <p:sp>
          <p:nvSpPr>
            <p:cNvPr id="11" name="Rectangle 10">
              <a:extLst>
                <a:ext uri="{FF2B5EF4-FFF2-40B4-BE49-F238E27FC236}">
                  <a16:creationId xmlns:a16="http://schemas.microsoft.com/office/drawing/2014/main" id="{3A9A4357-BD1D-4622-A4FE-766E6AB8DE8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C21D6966-343E-49AC-A026-D2497E0C3CA1}"/>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2C1BBA94-3F40-40AA-8BB9-E69E25E537C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50279" y="587829"/>
            <a:ext cx="4878975"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コンテンツ プレースホルダ 2"/>
          <p:cNvSpPr>
            <a:spLocks noGrp="1"/>
          </p:cNvSpPr>
          <p:nvPr>
            <p:ph idx="1"/>
          </p:nvPr>
        </p:nvSpPr>
        <p:spPr>
          <a:xfrm>
            <a:off x="4029875" y="882502"/>
            <a:ext cx="4519782" cy="5295014"/>
          </a:xfrm>
        </p:spPr>
        <p:txBody>
          <a:bodyPr anchor="t">
            <a:normAutofit fontScale="92500" lnSpcReduction="10000"/>
          </a:bodyPr>
          <a:lstStyle/>
          <a:p>
            <a:r>
              <a:rPr lang="ja-JP" altLang="en-US" sz="2000" b="1" dirty="0"/>
              <a:t>短期目標</a:t>
            </a:r>
            <a:r>
              <a:rPr lang="ja-JP" altLang="en-US" sz="2000" dirty="0"/>
              <a:t>は、すぐに取り組めそうなことを中心に、モニタリング時に目標達成！となること、良かったですね！と振り返ることのできる内容を検討していく。</a:t>
            </a:r>
            <a:endParaRPr lang="en-US" altLang="ja-JP" sz="2000" dirty="0"/>
          </a:p>
          <a:p>
            <a:r>
              <a:rPr lang="ja-JP" altLang="en-US" sz="2000" dirty="0"/>
              <a:t>「</a:t>
            </a:r>
            <a:r>
              <a:rPr lang="ja-JP" altLang="en-US" sz="2000" b="1" dirty="0"/>
              <a:t>その他留意事項</a:t>
            </a:r>
            <a:r>
              <a:rPr lang="ja-JP" altLang="en-US" sz="2000" dirty="0"/>
              <a:t>」には、支援内容の具体的な内容や、課題解決のための本人（保護者・兄弟姉妹）の役割・立場についての補足を書いていくことも意識していく。</a:t>
            </a:r>
            <a:endParaRPr lang="en-US" altLang="ja-JP" sz="2000" dirty="0"/>
          </a:p>
          <a:p>
            <a:r>
              <a:rPr lang="ja-JP" altLang="en-US" sz="2000" dirty="0"/>
              <a:t>週間計画表における</a:t>
            </a:r>
            <a:r>
              <a:rPr lang="ja-JP" altLang="en-US" sz="2000" b="1" dirty="0"/>
              <a:t>主な日常生活上の活動</a:t>
            </a:r>
            <a:r>
              <a:rPr lang="ja-JP" altLang="en-US" sz="2000" dirty="0"/>
              <a:t>については、主に表で示したこれからの日常生活に関して説明を加えていく欄だが、支援目標以外のことで、チャレンジしてみてはどうかとか、こんな場所もあるよといった情報提供等を記述することも考えていく。基本情報としての主な日常生活上の活動には、学校や事業所の様子を記すだけでなく、夕方から就寝までの様子や、休日の様子などを記述することも大切。</a:t>
            </a:r>
            <a:endParaRPr lang="en-US" altLang="ja-JP" sz="2000" dirty="0"/>
          </a:p>
          <a:p>
            <a:endParaRPr lang="ja-JP" altLang="en-US" sz="1800" dirty="0"/>
          </a:p>
        </p:txBody>
      </p:sp>
      <p:sp>
        <p:nvSpPr>
          <p:cNvPr id="9" name="四角形: 角を丸くする 8">
            <a:extLst>
              <a:ext uri="{FF2B5EF4-FFF2-40B4-BE49-F238E27FC236}">
                <a16:creationId xmlns:a16="http://schemas.microsoft.com/office/drawing/2014/main" id="{320844E0-0ADC-C3AF-65E7-9331CA7587A9}"/>
              </a:ext>
            </a:extLst>
          </p:cNvPr>
          <p:cNvSpPr/>
          <p:nvPr/>
        </p:nvSpPr>
        <p:spPr>
          <a:xfrm>
            <a:off x="414747" y="4678326"/>
            <a:ext cx="3274822" cy="1591845"/>
          </a:xfrm>
          <a:prstGeom prst="roundRect">
            <a:avLst/>
          </a:prstGeom>
          <a:effectLst>
            <a:glow rad="139700">
              <a:schemeClr val="accent6">
                <a:satMod val="175000"/>
                <a:alpha val="40000"/>
              </a:schemeClr>
            </a:glow>
          </a:effectLst>
          <a:scene3d>
            <a:camera prst="orthographicFront"/>
            <a:lightRig rig="threePt" dir="t"/>
          </a:scene3d>
          <a:sp3d>
            <a:bevelT w="114300" prst="artDeco"/>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ja-JP" altLang="en-US" sz="2300" b="1" dirty="0"/>
              <a:t>「案」が大切！</a:t>
            </a:r>
            <a:endParaRPr kumimoji="1" lang="en-US" altLang="ja-JP" sz="2300" b="1" dirty="0"/>
          </a:p>
          <a:p>
            <a:pPr algn="ctr"/>
            <a:r>
              <a:rPr kumimoji="1" lang="ja-JP" altLang="en-US" sz="2300" b="1" dirty="0"/>
              <a:t>「本計画」は落としどころをまとめたもの！</a:t>
            </a:r>
            <a:endParaRPr kumimoji="1" lang="en-US" altLang="ja-JP" sz="2300" b="1" dirty="0"/>
          </a:p>
        </p:txBody>
      </p:sp>
      <p:sp>
        <p:nvSpPr>
          <p:cNvPr id="4" name="スライド番号プレースホルダー 3"/>
          <p:cNvSpPr>
            <a:spLocks noGrp="1"/>
          </p:cNvSpPr>
          <p:nvPr>
            <p:ph type="sldNum" sz="quarter" idx="12"/>
          </p:nvPr>
        </p:nvSpPr>
        <p:spPr/>
        <p:txBody>
          <a:bodyPr/>
          <a:lstStyle/>
          <a:p>
            <a:fld id="{35747434-7036-48DB-A148-6B3D8EE75CDA}" type="slidenum">
              <a:rPr lang="en-US" smtClean="0"/>
              <a:pPr/>
              <a:t>24</a:t>
            </a:fld>
            <a:endParaRPr lang="en-US" sz="750" dirty="0"/>
          </a:p>
        </p:txBody>
      </p:sp>
    </p:spTree>
    <p:extLst>
      <p:ext uri="{BB962C8B-B14F-4D97-AF65-F5344CB8AC3E}">
        <p14:creationId xmlns:p14="http://schemas.microsoft.com/office/powerpoint/2010/main" val="373506444"/>
      </p:ext>
    </p:extLst>
  </p:cSld>
  <p:clrMapOvr>
    <a:masterClrMapping/>
  </p:clrMapOvr>
  <p:transition spd="med">
    <p:pull/>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図 16">
            <a:extLst>
              <a:ext uri="{FF2B5EF4-FFF2-40B4-BE49-F238E27FC236}">
                <a16:creationId xmlns:a16="http://schemas.microsoft.com/office/drawing/2014/main" id="{19029044-BFB7-70E4-613E-53FBB19DE969}"/>
              </a:ext>
            </a:extLst>
          </p:cNvPr>
          <p:cNvPicPr>
            <a:picLocks noChangeAspect="1"/>
          </p:cNvPicPr>
          <p:nvPr/>
        </p:nvPicPr>
        <p:blipFill>
          <a:blip r:embed="rId2"/>
          <a:stretch>
            <a:fillRect/>
          </a:stretch>
        </p:blipFill>
        <p:spPr>
          <a:xfrm>
            <a:off x="6781323" y="3429000"/>
            <a:ext cx="2256351" cy="2955851"/>
          </a:xfrm>
          <a:prstGeom prst="rect">
            <a:avLst/>
          </a:prstGeom>
          <a:ln>
            <a:solidFill>
              <a:schemeClr val="accent3">
                <a:lumMod val="75000"/>
              </a:schemeClr>
            </a:solidFill>
          </a:ln>
        </p:spPr>
      </p:pic>
      <p:pic>
        <p:nvPicPr>
          <p:cNvPr id="18" name="図 17">
            <a:extLst>
              <a:ext uri="{FF2B5EF4-FFF2-40B4-BE49-F238E27FC236}">
                <a16:creationId xmlns:a16="http://schemas.microsoft.com/office/drawing/2014/main" id="{3B60C088-5D1D-ABE8-C4B8-5D356F09E9E5}"/>
              </a:ext>
            </a:extLst>
          </p:cNvPr>
          <p:cNvPicPr>
            <a:picLocks noChangeAspect="1"/>
          </p:cNvPicPr>
          <p:nvPr/>
        </p:nvPicPr>
        <p:blipFill>
          <a:blip r:embed="rId3">
            <a:duotone>
              <a:schemeClr val="accent3">
                <a:shade val="45000"/>
                <a:satMod val="135000"/>
              </a:schemeClr>
              <a:prstClr val="white"/>
            </a:duotone>
          </a:blip>
          <a:stretch>
            <a:fillRect/>
          </a:stretch>
        </p:blipFill>
        <p:spPr>
          <a:xfrm>
            <a:off x="228271" y="786809"/>
            <a:ext cx="6417078" cy="5842842"/>
          </a:xfrm>
          <a:prstGeom prst="rect">
            <a:avLst/>
          </a:prstGeom>
          <a:ln w="88900" cap="sq" cmpd="thickThin">
            <a:solidFill>
              <a:srgbClr val="000000"/>
            </a:solidFill>
            <a:prstDash val="solid"/>
            <a:miter lim="800000"/>
          </a:ln>
          <a:effectLst>
            <a:innerShdw blurRad="76200">
              <a:srgbClr val="000000"/>
            </a:innerShdw>
          </a:effectLst>
        </p:spPr>
      </p:pic>
      <p:sp>
        <p:nvSpPr>
          <p:cNvPr id="19" name="矢印: 左カーブ 18">
            <a:extLst>
              <a:ext uri="{FF2B5EF4-FFF2-40B4-BE49-F238E27FC236}">
                <a16:creationId xmlns:a16="http://schemas.microsoft.com/office/drawing/2014/main" id="{A3412155-BBDD-6FAD-D054-16341C600EB5}"/>
              </a:ext>
            </a:extLst>
          </p:cNvPr>
          <p:cNvSpPr/>
          <p:nvPr/>
        </p:nvSpPr>
        <p:spPr>
          <a:xfrm rot="9883387" flipH="1">
            <a:off x="7143752" y="1863980"/>
            <a:ext cx="1311613" cy="2755663"/>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0" name="テキスト ボックス 19">
            <a:extLst>
              <a:ext uri="{FF2B5EF4-FFF2-40B4-BE49-F238E27FC236}">
                <a16:creationId xmlns:a16="http://schemas.microsoft.com/office/drawing/2014/main" id="{3FE83099-8230-5B24-7C61-D3C8300ED2D3}"/>
              </a:ext>
            </a:extLst>
          </p:cNvPr>
          <p:cNvSpPr txBox="1"/>
          <p:nvPr/>
        </p:nvSpPr>
        <p:spPr>
          <a:xfrm>
            <a:off x="446568" y="68861"/>
            <a:ext cx="3954929" cy="523220"/>
          </a:xfrm>
          <a:prstGeom prst="rect">
            <a:avLst/>
          </a:prstGeom>
          <a:solidFill>
            <a:schemeClr val="accent6">
              <a:lumMod val="40000"/>
              <a:lumOff val="60000"/>
            </a:schemeClr>
          </a:solidFill>
          <a:ln>
            <a:solidFill>
              <a:schemeClr val="accent3">
                <a:lumMod val="75000"/>
              </a:schemeClr>
            </a:solidFill>
          </a:ln>
        </p:spPr>
        <p:txBody>
          <a:bodyPr wrap="none" rtlCol="0">
            <a:spAutoFit/>
          </a:bodyPr>
          <a:lstStyle/>
          <a:p>
            <a:r>
              <a:rPr kumimoji="1" lang="ja-JP" altLang="en-US" sz="2800" dirty="0"/>
              <a:t>基本情報については･･･</a:t>
            </a:r>
          </a:p>
        </p:txBody>
      </p:sp>
      <p:sp>
        <p:nvSpPr>
          <p:cNvPr id="21" name="テキスト ボックス 20">
            <a:extLst>
              <a:ext uri="{FF2B5EF4-FFF2-40B4-BE49-F238E27FC236}">
                <a16:creationId xmlns:a16="http://schemas.microsoft.com/office/drawing/2014/main" id="{738BE095-4933-CCBC-26EB-E3CA6F6597AC}"/>
              </a:ext>
            </a:extLst>
          </p:cNvPr>
          <p:cNvSpPr txBox="1"/>
          <p:nvPr/>
        </p:nvSpPr>
        <p:spPr>
          <a:xfrm>
            <a:off x="6899311" y="312285"/>
            <a:ext cx="1800493" cy="1477328"/>
          </a:xfrm>
          <a:prstGeom prst="rect">
            <a:avLst/>
          </a:prstGeom>
          <a:solidFill>
            <a:schemeClr val="accent6">
              <a:lumMod val="20000"/>
              <a:lumOff val="80000"/>
            </a:schemeClr>
          </a:solidFill>
          <a:ln>
            <a:solidFill>
              <a:srgbClr val="FF0000"/>
            </a:solidFill>
          </a:ln>
        </p:spPr>
        <p:txBody>
          <a:bodyPr wrap="none" rtlCol="0">
            <a:spAutoFit/>
          </a:bodyPr>
          <a:lstStyle/>
          <a:p>
            <a:r>
              <a:rPr kumimoji="1" lang="ja-JP" altLang="en-US" dirty="0"/>
              <a:t>これだけの量を</a:t>
            </a:r>
            <a:endParaRPr kumimoji="1" lang="en-US" altLang="ja-JP" dirty="0"/>
          </a:p>
          <a:p>
            <a:r>
              <a:rPr kumimoji="1" lang="ja-JP" altLang="en-US" dirty="0"/>
              <a:t>書き込む必要は</a:t>
            </a:r>
            <a:endParaRPr kumimoji="1" lang="en-US" altLang="ja-JP" dirty="0"/>
          </a:p>
          <a:p>
            <a:r>
              <a:rPr kumimoji="1" lang="ja-JP" altLang="en-US" dirty="0"/>
              <a:t>ありませんが、</a:t>
            </a:r>
            <a:endParaRPr kumimoji="1" lang="en-US" altLang="ja-JP" dirty="0"/>
          </a:p>
          <a:p>
            <a:r>
              <a:rPr kumimoji="1" lang="ja-JP" altLang="en-US" dirty="0"/>
              <a:t>児発管からは</a:t>
            </a:r>
            <a:endParaRPr kumimoji="1" lang="en-US" altLang="ja-JP" dirty="0"/>
          </a:p>
          <a:p>
            <a:r>
              <a:rPr kumimoji="1" lang="ja-JP" altLang="en-US" dirty="0"/>
              <a:t>信頼されます</a:t>
            </a:r>
            <a:r>
              <a:rPr kumimoji="1" lang="en-US" altLang="ja-JP" dirty="0"/>
              <a:t>!?</a:t>
            </a:r>
            <a:endParaRPr kumimoji="1" lang="ja-JP" altLang="en-US" dirty="0"/>
          </a:p>
        </p:txBody>
      </p:sp>
      <p:sp>
        <p:nvSpPr>
          <p:cNvPr id="2" name="スライド番号プレースホルダー 1"/>
          <p:cNvSpPr>
            <a:spLocks noGrp="1"/>
          </p:cNvSpPr>
          <p:nvPr>
            <p:ph type="sldNum" sz="quarter" idx="12"/>
          </p:nvPr>
        </p:nvSpPr>
        <p:spPr/>
        <p:txBody>
          <a:bodyPr/>
          <a:lstStyle/>
          <a:p>
            <a:fld id="{35747434-7036-48DB-A148-6B3D8EE75CDA}" type="slidenum">
              <a:rPr lang="en-US" smtClean="0"/>
              <a:pPr/>
              <a:t>25</a:t>
            </a:fld>
            <a:endParaRPr lang="en-US" sz="750" dirty="0"/>
          </a:p>
        </p:txBody>
      </p:sp>
    </p:spTree>
    <p:extLst>
      <p:ext uri="{BB962C8B-B14F-4D97-AF65-F5344CB8AC3E}">
        <p14:creationId xmlns:p14="http://schemas.microsoft.com/office/powerpoint/2010/main" val="3341027077"/>
      </p:ext>
    </p:extLst>
  </p:cSld>
  <p:clrMapOvr>
    <a:masterClrMapping/>
  </p:clrMapOvr>
  <p:transition spd="med">
    <p:pull/>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717D1C9-B679-44F1-9CE7-07D9D8313DF4}"/>
              </a:ext>
            </a:extLst>
          </p:cNvPr>
          <p:cNvSpPr>
            <a:spLocks noGrp="1"/>
          </p:cNvSpPr>
          <p:nvPr>
            <p:ph type="title"/>
          </p:nvPr>
        </p:nvSpPr>
        <p:spPr>
          <a:xfrm>
            <a:off x="292436" y="444465"/>
            <a:ext cx="8160683" cy="967776"/>
          </a:xfrm>
        </p:spPr>
        <p:txBody>
          <a:bodyPr>
            <a:normAutofit/>
          </a:bodyPr>
          <a:lstStyle/>
          <a:p>
            <a:pPr algn="ctr"/>
            <a:r>
              <a:rPr kumimoji="1" lang="ja-JP" altLang="en-US" sz="4000" dirty="0"/>
              <a:t>支援が必要な子どもに対して</a:t>
            </a:r>
          </a:p>
        </p:txBody>
      </p:sp>
      <p:pic>
        <p:nvPicPr>
          <p:cNvPr id="20" name="Picture 19">
            <a:extLst>
              <a:ext uri="{FF2B5EF4-FFF2-40B4-BE49-F238E27FC236}">
                <a16:creationId xmlns:a16="http://schemas.microsoft.com/office/drawing/2014/main" id="{694FCD65-4F6B-455A-8457-308889B0650C}"/>
              </a:ext>
            </a:extLst>
          </p:cNvPr>
          <p:cNvPicPr>
            <a:picLocks noChangeAspect="1"/>
          </p:cNvPicPr>
          <p:nvPr/>
        </p:nvPicPr>
        <p:blipFill rotWithShape="1">
          <a:blip r:embed="rId2"/>
          <a:srcRect l="47622" r="3" b="3"/>
          <a:stretch/>
        </p:blipFill>
        <p:spPr>
          <a:xfrm>
            <a:off x="20" y="1928986"/>
            <a:ext cx="3208693" cy="4929015"/>
          </a:xfrm>
          <a:prstGeom prst="rect">
            <a:avLst/>
          </a:prstGeom>
        </p:spPr>
      </p:pic>
      <p:sp>
        <p:nvSpPr>
          <p:cNvPr id="3" name="コンテンツ プレースホルダー 2">
            <a:extLst>
              <a:ext uri="{FF2B5EF4-FFF2-40B4-BE49-F238E27FC236}">
                <a16:creationId xmlns:a16="http://schemas.microsoft.com/office/drawing/2014/main" id="{77ECB2F2-65BF-46E9-90E3-7DB6112F0C39}"/>
              </a:ext>
            </a:extLst>
          </p:cNvPr>
          <p:cNvSpPr>
            <a:spLocks noGrp="1"/>
          </p:cNvSpPr>
          <p:nvPr>
            <p:ph idx="1"/>
          </p:nvPr>
        </p:nvSpPr>
        <p:spPr>
          <a:xfrm>
            <a:off x="155808" y="3147238"/>
            <a:ext cx="2895736" cy="2083982"/>
          </a:xfrm>
          <a:ln/>
        </p:spPr>
        <p:style>
          <a:lnRef idx="2">
            <a:schemeClr val="accent4"/>
          </a:lnRef>
          <a:fillRef idx="1">
            <a:schemeClr val="lt1"/>
          </a:fillRef>
          <a:effectRef idx="0">
            <a:schemeClr val="accent4"/>
          </a:effectRef>
          <a:fontRef idx="minor">
            <a:schemeClr val="dk1"/>
          </a:fontRef>
        </p:style>
        <p:txBody>
          <a:bodyPr>
            <a:normAutofit/>
            <a:scene3d>
              <a:camera prst="orthographicFront"/>
              <a:lightRig rig="harsh" dir="t"/>
            </a:scene3d>
            <a:sp3d extrusionH="57150" prstMaterial="matte">
              <a:bevelT w="63500" h="12700" prst="angle"/>
              <a:contourClr>
                <a:schemeClr val="bg1">
                  <a:lumMod val="65000"/>
                </a:schemeClr>
              </a:contourClr>
            </a:sp3d>
          </a:bodyPr>
          <a:lstStyle/>
          <a:p>
            <a:pPr marL="0" indent="0">
              <a:buNone/>
            </a:pPr>
            <a:r>
              <a:rPr kumimoji="1" lang="ja-JP" altLang="en-US" sz="2300" b="1" dirty="0">
                <a:ln/>
                <a:solidFill>
                  <a:schemeClr val="tx2">
                    <a:lumMod val="75000"/>
                  </a:schemeClr>
                </a:solidFill>
                <a:latin typeface="HG丸ｺﾞｼｯｸM-PRO" panose="020F0600000000000000" pitchFamily="50" charset="-128"/>
                <a:ea typeface="HG丸ｺﾞｼｯｸM-PRO" panose="020F0600000000000000" pitchFamily="50" charset="-128"/>
              </a:rPr>
              <a:t>子どもの日々の生活は、家庭と特別な場所（療育関係事業所・特別支援学校等）の往復になっていませんか？</a:t>
            </a:r>
            <a:endParaRPr kumimoji="1" lang="ja-JP" altLang="en-US" sz="2300" b="1" dirty="0">
              <a:ln/>
              <a:solidFill>
                <a:schemeClr val="accent3"/>
              </a:solidFill>
            </a:endParaRPr>
          </a:p>
        </p:txBody>
      </p:sp>
      <p:graphicFrame>
        <p:nvGraphicFramePr>
          <p:cNvPr id="6" name="コンテンツ プレースホルダー 2">
            <a:extLst>
              <a:ext uri="{FF2B5EF4-FFF2-40B4-BE49-F238E27FC236}">
                <a16:creationId xmlns:a16="http://schemas.microsoft.com/office/drawing/2014/main" id="{8F69EAC8-31EB-48CB-85F3-2267C0663609}"/>
              </a:ext>
            </a:extLst>
          </p:cNvPr>
          <p:cNvGraphicFramePr/>
          <p:nvPr>
            <p:extLst>
              <p:ext uri="{D42A27DB-BD31-4B8C-83A1-F6EECF244321}">
                <p14:modId xmlns:p14="http://schemas.microsoft.com/office/powerpoint/2010/main" val="3238361303"/>
              </p:ext>
            </p:extLst>
          </p:nvPr>
        </p:nvGraphicFramePr>
        <p:xfrm>
          <a:off x="4083010" y="1928986"/>
          <a:ext cx="4842775" cy="3708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テキスト ボックス 6">
            <a:extLst>
              <a:ext uri="{FF2B5EF4-FFF2-40B4-BE49-F238E27FC236}">
                <a16:creationId xmlns:a16="http://schemas.microsoft.com/office/drawing/2014/main" id="{BB6ED9F1-8380-43A0-A06B-49B3815EAD7D}"/>
              </a:ext>
            </a:extLst>
          </p:cNvPr>
          <p:cNvSpPr txBox="1"/>
          <p:nvPr/>
        </p:nvSpPr>
        <p:spPr>
          <a:xfrm>
            <a:off x="4083010" y="5920750"/>
            <a:ext cx="4842775" cy="461665"/>
          </a:xfrm>
          <a:prstGeom prst="rect">
            <a:avLst/>
          </a:prstGeom>
          <a:solidFill>
            <a:schemeClr val="accent1">
              <a:lumMod val="20000"/>
              <a:lumOff val="80000"/>
            </a:schemeClr>
          </a:solidFill>
          <a:ln>
            <a:solidFill>
              <a:schemeClr val="accent4">
                <a:lumMod val="75000"/>
              </a:schemeClr>
            </a:solidFill>
          </a:ln>
        </p:spPr>
        <p:txBody>
          <a:bodyPr wrap="square" rtlCol="0">
            <a:spAutoFit/>
          </a:bodyPr>
          <a:lstStyle/>
          <a:p>
            <a:pPr algn="ctr"/>
            <a:r>
              <a:rPr kumimoji="1" lang="ja-JP" altLang="en-US" sz="2400" dirty="0"/>
              <a:t>児童期における相談支援の視点</a:t>
            </a:r>
          </a:p>
        </p:txBody>
      </p:sp>
      <p:sp>
        <p:nvSpPr>
          <p:cNvPr id="5" name="矢印: 右カーブ 4">
            <a:extLst>
              <a:ext uri="{FF2B5EF4-FFF2-40B4-BE49-F238E27FC236}">
                <a16:creationId xmlns:a16="http://schemas.microsoft.com/office/drawing/2014/main" id="{E914A7F9-97DA-48A8-9CEE-113DE9052791}"/>
              </a:ext>
            </a:extLst>
          </p:cNvPr>
          <p:cNvSpPr/>
          <p:nvPr/>
        </p:nvSpPr>
        <p:spPr>
          <a:xfrm>
            <a:off x="3351490" y="3545840"/>
            <a:ext cx="731520" cy="3078480"/>
          </a:xfrm>
          <a:prstGeom prst="curvedRightArrow">
            <a:avLst>
              <a:gd name="adj1" fmla="val 50000"/>
              <a:gd name="adj2" fmla="val 142231"/>
              <a:gd name="adj3" fmla="val 4027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4" name="スライド番号プレースホルダー 3"/>
          <p:cNvSpPr>
            <a:spLocks noGrp="1"/>
          </p:cNvSpPr>
          <p:nvPr>
            <p:ph type="sldNum" sz="quarter" idx="12"/>
          </p:nvPr>
        </p:nvSpPr>
        <p:spPr/>
        <p:txBody>
          <a:bodyPr/>
          <a:lstStyle/>
          <a:p>
            <a:fld id="{35747434-7036-48DB-A148-6B3D8EE75CDA}" type="slidenum">
              <a:rPr lang="en-US" smtClean="0"/>
              <a:pPr/>
              <a:t>26</a:t>
            </a:fld>
            <a:endParaRPr lang="en-US" sz="750" dirty="0"/>
          </a:p>
        </p:txBody>
      </p:sp>
    </p:spTree>
    <p:extLst>
      <p:ext uri="{BB962C8B-B14F-4D97-AF65-F5344CB8AC3E}">
        <p14:creationId xmlns:p14="http://schemas.microsoft.com/office/powerpoint/2010/main" val="2037769508"/>
      </p:ext>
    </p:extLst>
  </p:cSld>
  <p:clrMapOvr>
    <a:masterClrMapping/>
  </p:clrMapOvr>
  <p:transition spd="med">
    <p:pull/>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435496"/>
            <a:ext cx="7886700" cy="598102"/>
          </a:xfrm>
          <a:scene3d>
            <a:camera prst="orthographicFront"/>
            <a:lightRig rig="threePt" dir="t"/>
          </a:scene3d>
          <a:sp3d>
            <a:bevelT w="152400" h="50800" prst="softRound"/>
          </a:sp3d>
        </p:spPr>
        <p:style>
          <a:lnRef idx="1">
            <a:schemeClr val="accent2"/>
          </a:lnRef>
          <a:fillRef idx="2">
            <a:schemeClr val="accent2"/>
          </a:fillRef>
          <a:effectRef idx="1">
            <a:schemeClr val="accent2"/>
          </a:effectRef>
          <a:fontRef idx="minor">
            <a:schemeClr val="dk1"/>
          </a:fontRef>
        </p:style>
        <p:txBody>
          <a:bodyPr>
            <a:noAutofit/>
          </a:bodyPr>
          <a:lstStyle/>
          <a:p>
            <a:pPr algn="ctr"/>
            <a:r>
              <a:rPr lang="ja-JP" altLang="en-US" sz="3200" dirty="0"/>
              <a:t>子どもの権利擁護のための相談支援！</a:t>
            </a:r>
            <a:endParaRPr kumimoji="1" lang="ja-JP" altLang="en-US" sz="3200" dirty="0"/>
          </a:p>
        </p:txBody>
      </p:sp>
      <p:graphicFrame>
        <p:nvGraphicFramePr>
          <p:cNvPr id="5" name="コンテンツ プレースホルダー 4">
            <a:extLst>
              <a:ext uri="{FF2B5EF4-FFF2-40B4-BE49-F238E27FC236}">
                <a16:creationId xmlns:a16="http://schemas.microsoft.com/office/drawing/2014/main" id="{748EEBCE-873C-3E67-EF7A-4289BFA62742}"/>
              </a:ext>
            </a:extLst>
          </p:cNvPr>
          <p:cNvGraphicFramePr>
            <a:graphicFrameLocks noGrp="1"/>
          </p:cNvGraphicFramePr>
          <p:nvPr>
            <p:ph idx="1"/>
            <p:extLst>
              <p:ext uri="{D42A27DB-BD31-4B8C-83A1-F6EECF244321}">
                <p14:modId xmlns:p14="http://schemas.microsoft.com/office/powerpoint/2010/main" val="4054442413"/>
              </p:ext>
            </p:extLst>
          </p:nvPr>
        </p:nvGraphicFramePr>
        <p:xfrm>
          <a:off x="276447" y="1265273"/>
          <a:ext cx="8537944" cy="53162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スライド番号プレースホルダー 2"/>
          <p:cNvSpPr>
            <a:spLocks noGrp="1"/>
          </p:cNvSpPr>
          <p:nvPr>
            <p:ph type="sldNum" sz="quarter" idx="12"/>
          </p:nvPr>
        </p:nvSpPr>
        <p:spPr/>
        <p:txBody>
          <a:bodyPr/>
          <a:lstStyle/>
          <a:p>
            <a:fld id="{045518DD-8AE6-4716-8CB1-4E1853E1D562}" type="slidenum">
              <a:rPr kumimoji="1" lang="ja-JP" altLang="en-US" smtClean="0"/>
              <a:pPr/>
              <a:t>27</a:t>
            </a:fld>
            <a:endParaRPr kumimoji="1" lang="ja-JP" altLang="en-US"/>
          </a:p>
        </p:txBody>
      </p:sp>
    </p:spTree>
    <p:extLst>
      <p:ext uri="{BB962C8B-B14F-4D97-AF65-F5344CB8AC3E}">
        <p14:creationId xmlns:p14="http://schemas.microsoft.com/office/powerpoint/2010/main" val="247250273"/>
      </p:ext>
    </p:extLst>
  </p:cSld>
  <p:clrMapOvr>
    <a:masterClrMapping/>
  </p:clrMapOvr>
  <p:transition spd="med">
    <p:pull/>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コンテンツ プレースホルダー 1">
            <a:extLst>
              <a:ext uri="{FF2B5EF4-FFF2-40B4-BE49-F238E27FC236}">
                <a16:creationId xmlns:a16="http://schemas.microsoft.com/office/drawing/2014/main" id="{3098ED2D-BA2B-4241-DCED-AF017C23C1A8}"/>
              </a:ext>
            </a:extLst>
          </p:cNvPr>
          <p:cNvGraphicFramePr>
            <a:graphicFrameLocks noGrp="1"/>
          </p:cNvGraphicFramePr>
          <p:nvPr>
            <p:ph idx="1"/>
            <p:extLst>
              <p:ext uri="{D42A27DB-BD31-4B8C-83A1-F6EECF244321}">
                <p14:modId xmlns:p14="http://schemas.microsoft.com/office/powerpoint/2010/main" val="2059091910"/>
              </p:ext>
            </p:extLst>
          </p:nvPr>
        </p:nvGraphicFramePr>
        <p:xfrm>
          <a:off x="334926" y="1050814"/>
          <a:ext cx="8474148" cy="54880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スライド番号プレースホルダー 2"/>
          <p:cNvSpPr>
            <a:spLocks noGrp="1"/>
          </p:cNvSpPr>
          <p:nvPr>
            <p:ph type="sldNum" sz="quarter" idx="12"/>
          </p:nvPr>
        </p:nvSpPr>
        <p:spPr/>
        <p:txBody>
          <a:bodyPr/>
          <a:lstStyle/>
          <a:p>
            <a:fld id="{045518DD-8AE6-4716-8CB1-4E1853E1D562}" type="slidenum">
              <a:rPr kumimoji="1" lang="ja-JP" altLang="en-US" smtClean="0"/>
              <a:pPr/>
              <a:t>28</a:t>
            </a:fld>
            <a:endParaRPr kumimoji="1" lang="ja-JP" altLang="en-US"/>
          </a:p>
        </p:txBody>
      </p:sp>
      <p:sp>
        <p:nvSpPr>
          <p:cNvPr id="5" name="タイトル 1">
            <a:extLst>
              <a:ext uri="{FF2B5EF4-FFF2-40B4-BE49-F238E27FC236}">
                <a16:creationId xmlns:a16="http://schemas.microsoft.com/office/drawing/2014/main" id="{F23CBB42-EFC6-448E-A76B-7B26F9DDBFFA}"/>
              </a:ext>
            </a:extLst>
          </p:cNvPr>
          <p:cNvSpPr txBox="1">
            <a:spLocks/>
          </p:cNvSpPr>
          <p:nvPr/>
        </p:nvSpPr>
        <p:spPr>
          <a:xfrm>
            <a:off x="628650" y="191606"/>
            <a:ext cx="7886700" cy="598102"/>
          </a:xfrm>
          <a:prstGeom prst="rect">
            <a:avLst/>
          </a:prstGeom>
          <a:scene3d>
            <a:camera prst="orthographicFront"/>
            <a:lightRig rig="threePt" dir="t"/>
          </a:scene3d>
          <a:sp3d>
            <a:bevelT w="152400" h="50800" prst="softRound"/>
          </a:sp3d>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ja-JP" altLang="en-US" sz="3200" dirty="0"/>
              <a:t>子どもの権利擁護のための相談支援！</a:t>
            </a:r>
          </a:p>
        </p:txBody>
      </p:sp>
    </p:spTree>
    <p:extLst>
      <p:ext uri="{BB962C8B-B14F-4D97-AF65-F5344CB8AC3E}">
        <p14:creationId xmlns:p14="http://schemas.microsoft.com/office/powerpoint/2010/main" val="2196622622"/>
      </p:ext>
    </p:extLst>
  </p:cSld>
  <p:clrMapOvr>
    <a:masterClrMapping/>
  </p:clrMapOvr>
  <p:transition spd="med">
    <p:pull/>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図 16">
            <a:extLst>
              <a:ext uri="{FF2B5EF4-FFF2-40B4-BE49-F238E27FC236}">
                <a16:creationId xmlns:a16="http://schemas.microsoft.com/office/drawing/2014/main" id="{19029044-BFB7-70E4-613E-53FBB19DE969}"/>
              </a:ext>
            </a:extLst>
          </p:cNvPr>
          <p:cNvPicPr>
            <a:picLocks noChangeAspect="1"/>
          </p:cNvPicPr>
          <p:nvPr/>
        </p:nvPicPr>
        <p:blipFill>
          <a:blip r:embed="rId2"/>
          <a:stretch>
            <a:fillRect/>
          </a:stretch>
        </p:blipFill>
        <p:spPr>
          <a:xfrm>
            <a:off x="6781323" y="3429000"/>
            <a:ext cx="2256351" cy="2955851"/>
          </a:xfrm>
          <a:prstGeom prst="rect">
            <a:avLst/>
          </a:prstGeom>
          <a:ln>
            <a:solidFill>
              <a:schemeClr val="accent3">
                <a:lumMod val="75000"/>
              </a:schemeClr>
            </a:solidFill>
          </a:ln>
        </p:spPr>
      </p:pic>
      <p:sp>
        <p:nvSpPr>
          <p:cNvPr id="19" name="矢印: 左カーブ 18">
            <a:extLst>
              <a:ext uri="{FF2B5EF4-FFF2-40B4-BE49-F238E27FC236}">
                <a16:creationId xmlns:a16="http://schemas.microsoft.com/office/drawing/2014/main" id="{A3412155-BBDD-6FAD-D054-16341C600EB5}"/>
              </a:ext>
            </a:extLst>
          </p:cNvPr>
          <p:cNvSpPr/>
          <p:nvPr/>
        </p:nvSpPr>
        <p:spPr>
          <a:xfrm rot="9883387" flipH="1">
            <a:off x="6802088" y="2417841"/>
            <a:ext cx="1311613" cy="3337504"/>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0" name="テキスト ボックス 19">
            <a:extLst>
              <a:ext uri="{FF2B5EF4-FFF2-40B4-BE49-F238E27FC236}">
                <a16:creationId xmlns:a16="http://schemas.microsoft.com/office/drawing/2014/main" id="{3FE83099-8230-5B24-7C61-D3C8300ED2D3}"/>
              </a:ext>
            </a:extLst>
          </p:cNvPr>
          <p:cNvSpPr txBox="1"/>
          <p:nvPr/>
        </p:nvSpPr>
        <p:spPr>
          <a:xfrm>
            <a:off x="401666" y="306120"/>
            <a:ext cx="5391219" cy="523220"/>
          </a:xfrm>
          <a:prstGeom prst="rect">
            <a:avLst/>
          </a:prstGeom>
          <a:solidFill>
            <a:schemeClr val="accent6">
              <a:lumMod val="40000"/>
              <a:lumOff val="60000"/>
            </a:schemeClr>
          </a:solidFill>
          <a:ln>
            <a:solidFill>
              <a:schemeClr val="accent3">
                <a:lumMod val="75000"/>
              </a:schemeClr>
            </a:solidFill>
          </a:ln>
        </p:spPr>
        <p:txBody>
          <a:bodyPr wrap="none" rtlCol="0">
            <a:spAutoFit/>
          </a:bodyPr>
          <a:lstStyle/>
          <a:p>
            <a:r>
              <a:rPr kumimoji="1" lang="ja-JP" altLang="en-US" sz="2800" dirty="0"/>
              <a:t>子どもの気持ちに寄り添って･･･</a:t>
            </a:r>
          </a:p>
        </p:txBody>
      </p:sp>
      <p:pic>
        <p:nvPicPr>
          <p:cNvPr id="2" name="図 1">
            <a:extLst>
              <a:ext uri="{FF2B5EF4-FFF2-40B4-BE49-F238E27FC236}">
                <a16:creationId xmlns:a16="http://schemas.microsoft.com/office/drawing/2014/main" id="{DD3999FD-8303-F142-3E06-3D619AAD480E}"/>
              </a:ext>
            </a:extLst>
          </p:cNvPr>
          <p:cNvPicPr>
            <a:picLocks noChangeAspect="1"/>
          </p:cNvPicPr>
          <p:nvPr/>
        </p:nvPicPr>
        <p:blipFill>
          <a:blip r:embed="rId3"/>
          <a:stretch>
            <a:fillRect/>
          </a:stretch>
        </p:blipFill>
        <p:spPr>
          <a:xfrm>
            <a:off x="323614" y="2231467"/>
            <a:ext cx="6215264" cy="3637705"/>
          </a:xfrm>
          <a:prstGeom prst="rect">
            <a:avLst/>
          </a:prstGeom>
        </p:spPr>
      </p:pic>
      <p:sp>
        <p:nvSpPr>
          <p:cNvPr id="21" name="テキスト ボックス 20">
            <a:extLst>
              <a:ext uri="{FF2B5EF4-FFF2-40B4-BE49-F238E27FC236}">
                <a16:creationId xmlns:a16="http://schemas.microsoft.com/office/drawing/2014/main" id="{738BE095-4933-CCBC-26EB-E3CA6F6597AC}"/>
              </a:ext>
            </a:extLst>
          </p:cNvPr>
          <p:cNvSpPr txBox="1"/>
          <p:nvPr/>
        </p:nvSpPr>
        <p:spPr>
          <a:xfrm>
            <a:off x="4644019" y="945903"/>
            <a:ext cx="4031873" cy="1631216"/>
          </a:xfrm>
          <a:prstGeom prst="rect">
            <a:avLst/>
          </a:prstGeom>
          <a:solidFill>
            <a:schemeClr val="accent6">
              <a:lumMod val="20000"/>
              <a:lumOff val="80000"/>
            </a:schemeClr>
          </a:solidFill>
          <a:ln>
            <a:solidFill>
              <a:srgbClr val="FF0000"/>
            </a:solidFill>
          </a:ln>
        </p:spPr>
        <p:txBody>
          <a:bodyPr wrap="none" rtlCol="0">
            <a:spAutoFit/>
          </a:bodyPr>
          <a:lstStyle/>
          <a:p>
            <a:r>
              <a:rPr kumimoji="1" lang="ja-JP" altLang="en-US" sz="2000" dirty="0"/>
              <a:t>子どもの目線で何に関心を持ち、</a:t>
            </a:r>
            <a:endParaRPr kumimoji="1" lang="en-US" altLang="ja-JP" sz="2000" dirty="0"/>
          </a:p>
          <a:p>
            <a:r>
              <a:rPr kumimoji="1" lang="ja-JP" altLang="en-US" sz="2000" dirty="0"/>
              <a:t>どんな気持ちで日々を過ごして</a:t>
            </a:r>
            <a:endParaRPr kumimoji="1" lang="en-US" altLang="ja-JP" sz="2000" dirty="0"/>
          </a:p>
          <a:p>
            <a:r>
              <a:rPr kumimoji="1" lang="ja-JP" altLang="en-US" sz="2000" dirty="0"/>
              <a:t>いるのかを、まずは相談支援専門</a:t>
            </a:r>
            <a:endParaRPr kumimoji="1" lang="en-US" altLang="ja-JP" sz="2000" dirty="0"/>
          </a:p>
          <a:p>
            <a:r>
              <a:rPr kumimoji="1" lang="ja-JP" altLang="en-US" sz="2000" dirty="0"/>
              <a:t>員と児発管が話し合って書き込ん</a:t>
            </a:r>
            <a:endParaRPr kumimoji="1" lang="en-US" altLang="ja-JP" sz="2000" dirty="0"/>
          </a:p>
          <a:p>
            <a:r>
              <a:rPr kumimoji="1" lang="ja-JP" altLang="en-US" sz="2000" dirty="0"/>
              <a:t>でいきたいものです。</a:t>
            </a:r>
            <a:endParaRPr kumimoji="1" lang="en-US" altLang="ja-JP" sz="2000" dirty="0"/>
          </a:p>
        </p:txBody>
      </p:sp>
      <p:pic>
        <p:nvPicPr>
          <p:cNvPr id="4" name="図 3" descr="抽象, 挿絵 が含まれている画像&#10;&#10;自動的に生成された説明">
            <a:extLst>
              <a:ext uri="{FF2B5EF4-FFF2-40B4-BE49-F238E27FC236}">
                <a16:creationId xmlns:a16="http://schemas.microsoft.com/office/drawing/2014/main" id="{CEDDB8C0-DAFC-57F3-E6AB-1DF28947F3F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76005" y="5380074"/>
            <a:ext cx="1311692" cy="1311692"/>
          </a:xfrm>
          <a:prstGeom prst="rect">
            <a:avLst/>
          </a:prstGeom>
        </p:spPr>
      </p:pic>
      <p:sp>
        <p:nvSpPr>
          <p:cNvPr id="3" name="スライド番号プレースホルダー 2"/>
          <p:cNvSpPr>
            <a:spLocks noGrp="1"/>
          </p:cNvSpPr>
          <p:nvPr>
            <p:ph type="sldNum" sz="quarter" idx="12"/>
          </p:nvPr>
        </p:nvSpPr>
        <p:spPr/>
        <p:txBody>
          <a:bodyPr/>
          <a:lstStyle/>
          <a:p>
            <a:fld id="{35747434-7036-48DB-A148-6B3D8EE75CDA}" type="slidenum">
              <a:rPr lang="en-US" smtClean="0"/>
              <a:pPr/>
              <a:t>29</a:t>
            </a:fld>
            <a:endParaRPr lang="en-US" sz="750" dirty="0"/>
          </a:p>
        </p:txBody>
      </p:sp>
    </p:spTree>
    <p:extLst>
      <p:ext uri="{BB962C8B-B14F-4D97-AF65-F5344CB8AC3E}">
        <p14:creationId xmlns:p14="http://schemas.microsoft.com/office/powerpoint/2010/main" val="1915783880"/>
      </p:ext>
    </p:extLst>
  </p:cSld>
  <p:clrMapOvr>
    <a:masterClrMapping/>
  </p:clrMapOvr>
  <p:transition spd="med">
    <p:pull/>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6" name="図 5" descr="箱の上にある小、中、大の電球">
            <a:extLst>
              <a:ext uri="{FF2B5EF4-FFF2-40B4-BE49-F238E27FC236}">
                <a16:creationId xmlns:a16="http://schemas.microsoft.com/office/drawing/2014/main" id="{FDD318F9-1A40-441F-BFBF-5224227A48D9}"/>
              </a:ext>
            </a:extLst>
          </p:cNvPr>
          <p:cNvPicPr>
            <a:picLocks noChangeAspect="1"/>
          </p:cNvPicPr>
          <p:nvPr/>
        </p:nvPicPr>
        <p:blipFill rotWithShape="1">
          <a:blip r:embed="rId2" cstate="print">
            <a:duotone>
              <a:prstClr val="black"/>
              <a:schemeClr val="tx2">
                <a:tint val="45000"/>
                <a:satMod val="400000"/>
              </a:schemeClr>
            </a:duotone>
            <a:alphaModFix amt="25000"/>
            <a:extLst>
              <a:ext uri="{28A0092B-C50C-407E-A947-70E740481C1C}">
                <a14:useLocalDpi xmlns:a14="http://schemas.microsoft.com/office/drawing/2010/main" val="0"/>
              </a:ext>
            </a:extLst>
          </a:blip>
          <a:srcRect l="1302" r="10032"/>
          <a:stretch/>
        </p:blipFill>
        <p:spPr>
          <a:xfrm>
            <a:off x="20" y="10"/>
            <a:ext cx="9143980" cy="6857990"/>
          </a:xfrm>
          <a:prstGeom prst="rect">
            <a:avLst/>
          </a:prstGeom>
        </p:spPr>
      </p:pic>
      <p:sp>
        <p:nvSpPr>
          <p:cNvPr id="2" name="タイトル 1">
            <a:extLst>
              <a:ext uri="{FF2B5EF4-FFF2-40B4-BE49-F238E27FC236}">
                <a16:creationId xmlns:a16="http://schemas.microsoft.com/office/drawing/2014/main" id="{7984CCD4-CE9D-4ABF-BE0A-C412BB17DF4A}"/>
              </a:ext>
            </a:extLst>
          </p:cNvPr>
          <p:cNvSpPr>
            <a:spLocks noGrp="1"/>
          </p:cNvSpPr>
          <p:nvPr>
            <p:ph type="title"/>
          </p:nvPr>
        </p:nvSpPr>
        <p:spPr>
          <a:ln>
            <a:solidFill>
              <a:schemeClr val="accent6">
                <a:lumMod val="20000"/>
                <a:lumOff val="80000"/>
              </a:schemeClr>
            </a:solidFill>
          </a:ln>
        </p:spPr>
        <p:txBody>
          <a:bodyPr>
            <a:normAutofit/>
          </a:bodyPr>
          <a:lstStyle/>
          <a:p>
            <a:pPr algn="ctr"/>
            <a:r>
              <a:rPr kumimoji="1" lang="ja-JP" altLang="en-US" b="1" dirty="0"/>
              <a:t>獲得目標の内容とポイント</a:t>
            </a:r>
          </a:p>
        </p:txBody>
      </p:sp>
      <p:graphicFrame>
        <p:nvGraphicFramePr>
          <p:cNvPr id="5" name="コンテンツ プレースホルダー 2">
            <a:extLst>
              <a:ext uri="{FF2B5EF4-FFF2-40B4-BE49-F238E27FC236}">
                <a16:creationId xmlns:a16="http://schemas.microsoft.com/office/drawing/2014/main" id="{82A486AC-6781-488B-B66D-B25CB3512107}"/>
              </a:ext>
            </a:extLst>
          </p:cNvPr>
          <p:cNvGraphicFramePr>
            <a:graphicFrameLocks noGrp="1"/>
          </p:cNvGraphicFramePr>
          <p:nvPr>
            <p:ph idx="1"/>
            <p:extLst>
              <p:ext uri="{D42A27DB-BD31-4B8C-83A1-F6EECF244321}">
                <p14:modId xmlns:p14="http://schemas.microsoft.com/office/powerpoint/2010/main" val="3920372105"/>
              </p:ext>
            </p:extLst>
          </p:nvPr>
        </p:nvGraphicFramePr>
        <p:xfrm>
          <a:off x="375920" y="1564640"/>
          <a:ext cx="8422640" cy="51104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矢印: 右 6">
            <a:extLst>
              <a:ext uri="{FF2B5EF4-FFF2-40B4-BE49-F238E27FC236}">
                <a16:creationId xmlns:a16="http://schemas.microsoft.com/office/drawing/2014/main" id="{BAE21891-E29E-45DC-BD6C-5B9FC77A6963}"/>
              </a:ext>
            </a:extLst>
          </p:cNvPr>
          <p:cNvSpPr/>
          <p:nvPr/>
        </p:nvSpPr>
        <p:spPr>
          <a:xfrm>
            <a:off x="4253023" y="4808728"/>
            <a:ext cx="297712" cy="484632"/>
          </a:xfrm>
          <a:prstGeom prst="rightArrow">
            <a:avLst/>
          </a:prstGeom>
          <a:solidFill>
            <a:srgbClr val="FFFF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sp>
        <p:nvSpPr>
          <p:cNvPr id="8" name="矢印: 右 7">
            <a:extLst>
              <a:ext uri="{FF2B5EF4-FFF2-40B4-BE49-F238E27FC236}">
                <a16:creationId xmlns:a16="http://schemas.microsoft.com/office/drawing/2014/main" id="{49A0B708-5D8E-4357-A36E-6BE981815938}"/>
              </a:ext>
            </a:extLst>
          </p:cNvPr>
          <p:cNvSpPr/>
          <p:nvPr/>
        </p:nvSpPr>
        <p:spPr>
          <a:xfrm>
            <a:off x="3042920" y="2873567"/>
            <a:ext cx="223520" cy="484632"/>
          </a:xfrm>
          <a:prstGeom prst="rightArrow">
            <a:avLst/>
          </a:prstGeom>
          <a:solidFill>
            <a:srgbClr val="FFFF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sp>
        <p:nvSpPr>
          <p:cNvPr id="9" name="矢印: 右 8">
            <a:extLst>
              <a:ext uri="{FF2B5EF4-FFF2-40B4-BE49-F238E27FC236}">
                <a16:creationId xmlns:a16="http://schemas.microsoft.com/office/drawing/2014/main" id="{43D8BB6D-CE41-4A6F-8E42-4264DF931D03}"/>
              </a:ext>
            </a:extLst>
          </p:cNvPr>
          <p:cNvSpPr/>
          <p:nvPr/>
        </p:nvSpPr>
        <p:spPr>
          <a:xfrm>
            <a:off x="5933440" y="2860803"/>
            <a:ext cx="223520" cy="484632"/>
          </a:xfrm>
          <a:prstGeom prst="rightArrow">
            <a:avLst/>
          </a:prstGeom>
          <a:solidFill>
            <a:srgbClr val="FFFF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sp>
        <p:nvSpPr>
          <p:cNvPr id="10" name="矢印: 右カーブ 9">
            <a:extLst>
              <a:ext uri="{FF2B5EF4-FFF2-40B4-BE49-F238E27FC236}">
                <a16:creationId xmlns:a16="http://schemas.microsoft.com/office/drawing/2014/main" id="{5F87BA76-1E83-41EC-A880-ADBF8E2F132B}"/>
              </a:ext>
            </a:extLst>
          </p:cNvPr>
          <p:cNvSpPr/>
          <p:nvPr/>
        </p:nvSpPr>
        <p:spPr>
          <a:xfrm>
            <a:off x="929995" y="3959536"/>
            <a:ext cx="711200" cy="1259396"/>
          </a:xfrm>
          <a:prstGeom prst="curvedRightArrow">
            <a:avLst/>
          </a:prstGeom>
          <a:solidFill>
            <a:srgbClr val="FFFF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dirty="0">
              <a:solidFill>
                <a:schemeClr val="tx1"/>
              </a:solidFill>
              <a:highlight>
                <a:srgbClr val="FFFF00"/>
              </a:highlight>
            </a:endParaRPr>
          </a:p>
        </p:txBody>
      </p:sp>
      <p:sp>
        <p:nvSpPr>
          <p:cNvPr id="3" name="スライド番号プレースホルダー 2"/>
          <p:cNvSpPr>
            <a:spLocks noGrp="1"/>
          </p:cNvSpPr>
          <p:nvPr>
            <p:ph type="sldNum" sz="quarter" idx="12"/>
          </p:nvPr>
        </p:nvSpPr>
        <p:spPr/>
        <p:txBody>
          <a:bodyPr/>
          <a:lstStyle/>
          <a:p>
            <a:fld id="{35747434-7036-48DB-A148-6B3D8EE75CDA}" type="slidenum">
              <a:rPr lang="en-US" smtClean="0"/>
              <a:pPr/>
              <a:t>3</a:t>
            </a:fld>
            <a:endParaRPr lang="en-US" sz="750" dirty="0"/>
          </a:p>
        </p:txBody>
      </p:sp>
    </p:spTree>
    <p:extLst>
      <p:ext uri="{BB962C8B-B14F-4D97-AF65-F5344CB8AC3E}">
        <p14:creationId xmlns:p14="http://schemas.microsoft.com/office/powerpoint/2010/main" val="337604124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9">
            <a:extLst>
              <a:ext uri="{FF2B5EF4-FFF2-40B4-BE49-F238E27FC236}">
                <a16:creationId xmlns:a16="http://schemas.microsoft.com/office/drawing/2014/main" id="{E02239D2-A05D-4A1C-9F06-FBA7FC730E1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p:cNvSpPr>
            <a:spLocks noGrp="1"/>
          </p:cNvSpPr>
          <p:nvPr>
            <p:ph type="title"/>
          </p:nvPr>
        </p:nvSpPr>
        <p:spPr>
          <a:xfrm>
            <a:off x="1978754" y="370682"/>
            <a:ext cx="5229023" cy="553244"/>
          </a:xfrm>
        </p:spPr>
        <p:style>
          <a:lnRef idx="1">
            <a:schemeClr val="accent1"/>
          </a:lnRef>
          <a:fillRef idx="2">
            <a:schemeClr val="accent1"/>
          </a:fillRef>
          <a:effectRef idx="1">
            <a:schemeClr val="accent1"/>
          </a:effectRef>
          <a:fontRef idx="minor">
            <a:schemeClr val="dk1"/>
          </a:fontRef>
        </p:style>
        <p:txBody>
          <a:bodyPr anchor="t">
            <a:normAutofit fontScale="90000"/>
          </a:bodyPr>
          <a:lstStyle/>
          <a:p>
            <a:pPr algn="ctr"/>
            <a:r>
              <a:rPr kumimoji="1" lang="ja-JP" altLang="en-US" sz="3500" dirty="0"/>
              <a:t>児童期の相談支援では･･･</a:t>
            </a:r>
          </a:p>
        </p:txBody>
      </p:sp>
      <p:graphicFrame>
        <p:nvGraphicFramePr>
          <p:cNvPr id="5" name="コンテンツ プレースホルダ 2">
            <a:extLst>
              <a:ext uri="{FF2B5EF4-FFF2-40B4-BE49-F238E27FC236}">
                <a16:creationId xmlns:a16="http://schemas.microsoft.com/office/drawing/2014/main" id="{FDB92DF0-9508-BCE8-CB57-2010EF227B43}"/>
              </a:ext>
            </a:extLst>
          </p:cNvPr>
          <p:cNvGraphicFramePr>
            <a:graphicFrameLocks noGrp="1"/>
          </p:cNvGraphicFramePr>
          <p:nvPr>
            <p:ph idx="1"/>
            <p:extLst>
              <p:ext uri="{D42A27DB-BD31-4B8C-83A1-F6EECF244321}">
                <p14:modId xmlns:p14="http://schemas.microsoft.com/office/powerpoint/2010/main" val="3326160928"/>
              </p:ext>
            </p:extLst>
          </p:nvPr>
        </p:nvGraphicFramePr>
        <p:xfrm>
          <a:off x="489099" y="1294605"/>
          <a:ext cx="8208334" cy="51927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スライド番号プレースホルダー 2"/>
          <p:cNvSpPr>
            <a:spLocks noGrp="1"/>
          </p:cNvSpPr>
          <p:nvPr>
            <p:ph type="sldNum" sz="quarter" idx="12"/>
          </p:nvPr>
        </p:nvSpPr>
        <p:spPr/>
        <p:txBody>
          <a:bodyPr/>
          <a:lstStyle/>
          <a:p>
            <a:fld id="{35747434-7036-48DB-A148-6B3D8EE75CDA}" type="slidenum">
              <a:rPr lang="en-US" smtClean="0"/>
              <a:pPr/>
              <a:t>30</a:t>
            </a:fld>
            <a:endParaRPr lang="en-US" sz="750" dirty="0"/>
          </a:p>
        </p:txBody>
      </p:sp>
    </p:spTree>
  </p:cSld>
  <p:clrMapOvr>
    <a:masterClrMapping/>
  </p:clrMapOvr>
  <p:transition spd="med">
    <p:pull/>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1388E50-9FDA-4047-BB0B-C2761E5B5F21}"/>
              </a:ext>
            </a:extLst>
          </p:cNvPr>
          <p:cNvSpPr>
            <a:spLocks noGrp="1"/>
          </p:cNvSpPr>
          <p:nvPr>
            <p:ph type="title"/>
          </p:nvPr>
        </p:nvSpPr>
        <p:spPr>
          <a:xfrm>
            <a:off x="429369" y="238539"/>
            <a:ext cx="8263890" cy="1434415"/>
          </a:xfrm>
        </p:spPr>
        <p:txBody>
          <a:bodyPr anchor="b">
            <a:normAutofit/>
          </a:bodyPr>
          <a:lstStyle/>
          <a:p>
            <a:r>
              <a:rPr kumimoji="1" lang="ja-JP" altLang="en-US" sz="4700" b="1" dirty="0"/>
              <a:t>相談支援専門員は</a:t>
            </a:r>
            <a:r>
              <a:rPr kumimoji="1" lang="en-US" altLang="ja-JP" sz="4700" b="1" dirty="0"/>
              <a:t/>
            </a:r>
            <a:br>
              <a:rPr kumimoji="1" lang="en-US" altLang="ja-JP" sz="4700" b="1" dirty="0"/>
            </a:br>
            <a:r>
              <a:rPr kumimoji="1" lang="ja-JP" altLang="en-US" sz="4700" b="1" dirty="0"/>
              <a:t>ソーシャルワーカーです！</a:t>
            </a:r>
          </a:p>
        </p:txBody>
      </p:sp>
      <p:sp>
        <p:nvSpPr>
          <p:cNvPr id="36" name="コンテンツ プレースホルダー 2">
            <a:extLst>
              <a:ext uri="{FF2B5EF4-FFF2-40B4-BE49-F238E27FC236}">
                <a16:creationId xmlns:a16="http://schemas.microsoft.com/office/drawing/2014/main" id="{8E4FF4C7-ACA9-41F0-97E9-352D936724BE}"/>
              </a:ext>
            </a:extLst>
          </p:cNvPr>
          <p:cNvSpPr>
            <a:spLocks noGrp="1"/>
          </p:cNvSpPr>
          <p:nvPr>
            <p:ph idx="1"/>
          </p:nvPr>
        </p:nvSpPr>
        <p:spPr>
          <a:xfrm>
            <a:off x="429368" y="2349628"/>
            <a:ext cx="5714743" cy="3840859"/>
          </a:xfrm>
          <a:ln>
            <a:solidFill>
              <a:schemeClr val="accent5">
                <a:lumMod val="75000"/>
              </a:schemeClr>
            </a:solidFill>
          </a:ln>
        </p:spPr>
        <p:txBody>
          <a:bodyPr anchor="t">
            <a:normAutofit/>
          </a:bodyPr>
          <a:lstStyle/>
          <a:p>
            <a:r>
              <a:rPr kumimoji="1" lang="ja-JP" altLang="en-US" sz="2400" dirty="0"/>
              <a:t>児童期における相談支援専門員が目指していくのは、</a:t>
            </a:r>
            <a:r>
              <a:rPr kumimoji="1" lang="ja-JP" altLang="en-US" sz="2400" b="1" u="sng" dirty="0"/>
              <a:t>障害のあるこどもが暮らしやすい街づくり</a:t>
            </a:r>
            <a:r>
              <a:rPr kumimoji="1" lang="ja-JP" altLang="en-US" sz="2400" dirty="0"/>
              <a:t>です。</a:t>
            </a:r>
            <a:endParaRPr kumimoji="1" lang="en-US" altLang="ja-JP" sz="2400" dirty="0"/>
          </a:p>
          <a:p>
            <a:r>
              <a:rPr kumimoji="1" lang="ja-JP" altLang="en-US" sz="2400" dirty="0"/>
              <a:t>そのためには、公的な福祉サービスの現状を地域で関係者と評価し、市町村福祉計画に反映していくことが必要です。</a:t>
            </a:r>
            <a:endParaRPr kumimoji="1" lang="en-US" altLang="ja-JP" sz="2400" dirty="0"/>
          </a:p>
          <a:p>
            <a:r>
              <a:rPr kumimoji="1" lang="ja-JP" altLang="en-US" sz="2400" dirty="0"/>
              <a:t>公的な福祉サービス以外の地域の社会資源については、常に注目していくことが重要です。</a:t>
            </a:r>
            <a:endParaRPr kumimoji="1" lang="en-US" altLang="ja-JP" sz="2400" dirty="0"/>
          </a:p>
          <a:p>
            <a:endParaRPr kumimoji="1" lang="ja-JP" altLang="en-US" sz="1900" dirty="0"/>
          </a:p>
        </p:txBody>
      </p:sp>
      <p:pic>
        <p:nvPicPr>
          <p:cNvPr id="5" name="図 4" descr="テーブル, グループ, 民衆, スキー が含まれている画像&#10;&#10;自動的に生成された説明">
            <a:extLst>
              <a:ext uri="{FF2B5EF4-FFF2-40B4-BE49-F238E27FC236}">
                <a16:creationId xmlns:a16="http://schemas.microsoft.com/office/drawing/2014/main" id="{4ADB2765-159E-409D-BC7A-A9539D402F68}"/>
              </a:ext>
            </a:extLst>
          </p:cNvPr>
          <p:cNvPicPr>
            <a:picLocks noChangeAspect="1"/>
          </p:cNvPicPr>
          <p:nvPr/>
        </p:nvPicPr>
        <p:blipFill rotWithShape="1">
          <a:blip r:embed="rId2">
            <a:extLst>
              <a:ext uri="{28A0092B-C50C-407E-A947-70E740481C1C}">
                <a14:useLocalDpi xmlns:a14="http://schemas.microsoft.com/office/drawing/2010/main" val="0"/>
              </a:ext>
            </a:extLst>
          </a:blip>
          <a:srcRect l="20100" r="26868" b="2"/>
          <a:stretch/>
        </p:blipFill>
        <p:spPr>
          <a:xfrm>
            <a:off x="6183697" y="2349629"/>
            <a:ext cx="2530935" cy="3507685"/>
          </a:xfrm>
          <a:prstGeom prst="rect">
            <a:avLst/>
          </a:prstGeom>
        </p:spPr>
      </p:pic>
      <p:sp>
        <p:nvSpPr>
          <p:cNvPr id="3" name="スライド番号プレースホルダー 2">
            <a:extLst>
              <a:ext uri="{FF2B5EF4-FFF2-40B4-BE49-F238E27FC236}">
                <a16:creationId xmlns:a16="http://schemas.microsoft.com/office/drawing/2014/main" id="{BC507024-22A6-4A83-846A-DC6989DC7649}"/>
              </a:ext>
            </a:extLst>
          </p:cNvPr>
          <p:cNvSpPr>
            <a:spLocks noGrp="1"/>
          </p:cNvSpPr>
          <p:nvPr>
            <p:ph type="sldNum" sz="quarter" idx="12"/>
          </p:nvPr>
        </p:nvSpPr>
        <p:spPr/>
        <p:txBody>
          <a:bodyPr/>
          <a:lstStyle/>
          <a:p>
            <a:fld id="{35747434-7036-48DB-A148-6B3D8EE75CDA}" type="slidenum">
              <a:rPr lang="en-US" smtClean="0"/>
              <a:pPr/>
              <a:t>31</a:t>
            </a:fld>
            <a:endParaRPr lang="en-US" sz="750" dirty="0"/>
          </a:p>
        </p:txBody>
      </p:sp>
    </p:spTree>
    <p:extLst>
      <p:ext uri="{BB962C8B-B14F-4D97-AF65-F5344CB8AC3E}">
        <p14:creationId xmlns:p14="http://schemas.microsoft.com/office/powerpoint/2010/main" val="2751475482"/>
      </p:ext>
    </p:extLst>
  </p:cSld>
  <p:clrMapOvr>
    <a:masterClrMapping/>
  </p:clrMapOvr>
  <p:transition spd="med">
    <p:pull/>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5216B7D9-AD07-4BD0-9DA9-071848773903}"/>
              </a:ext>
            </a:extLst>
          </p:cNvPr>
          <p:cNvSpPr txBox="1"/>
          <p:nvPr/>
        </p:nvSpPr>
        <p:spPr>
          <a:xfrm>
            <a:off x="628650" y="457908"/>
            <a:ext cx="7696643" cy="646331"/>
          </a:xfrm>
          <a:prstGeom prst="rect">
            <a:avLst/>
          </a:prstGeom>
          <a:solidFill>
            <a:schemeClr val="accent4">
              <a:lumMod val="20000"/>
              <a:lumOff val="80000"/>
            </a:schemeClr>
          </a:solidFill>
          <a:ln>
            <a:solidFill>
              <a:schemeClr val="accent1"/>
            </a:solidFill>
          </a:ln>
        </p:spPr>
        <p:txBody>
          <a:bodyPr wrap="square" rtlCol="0">
            <a:spAutoFit/>
          </a:bodyPr>
          <a:lstStyle/>
          <a:p>
            <a:r>
              <a:rPr kumimoji="1" lang="ja-JP" altLang="en-US" sz="3600" b="1" dirty="0"/>
              <a:t>２</a:t>
            </a:r>
            <a:r>
              <a:rPr kumimoji="1" lang="ja-JP" altLang="ja-JP" sz="3600" b="1" dirty="0"/>
              <a:t>．児童期における相談支援の現状</a:t>
            </a:r>
            <a:endParaRPr lang="en-US" altLang="ja-JP" sz="3600" dirty="0"/>
          </a:p>
        </p:txBody>
      </p:sp>
      <p:graphicFrame>
        <p:nvGraphicFramePr>
          <p:cNvPr id="9" name="コンテンツ プレースホルダー 2">
            <a:extLst>
              <a:ext uri="{FF2B5EF4-FFF2-40B4-BE49-F238E27FC236}">
                <a16:creationId xmlns:a16="http://schemas.microsoft.com/office/drawing/2014/main" id="{DA58164E-BADC-45B3-9911-E530CE50AEBC}"/>
              </a:ext>
            </a:extLst>
          </p:cNvPr>
          <p:cNvGraphicFramePr>
            <a:graphicFrameLocks/>
          </p:cNvGraphicFramePr>
          <p:nvPr>
            <p:extLst>
              <p:ext uri="{D42A27DB-BD31-4B8C-83A1-F6EECF244321}">
                <p14:modId xmlns:p14="http://schemas.microsoft.com/office/powerpoint/2010/main" val="2201690708"/>
              </p:ext>
            </p:extLst>
          </p:nvPr>
        </p:nvGraphicFramePr>
        <p:xfrm>
          <a:off x="628650" y="1310640"/>
          <a:ext cx="8251190" cy="5212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スライド番号プレースホルダー 1"/>
          <p:cNvSpPr>
            <a:spLocks noGrp="1"/>
          </p:cNvSpPr>
          <p:nvPr>
            <p:ph type="sldNum" sz="quarter" idx="12"/>
          </p:nvPr>
        </p:nvSpPr>
        <p:spPr/>
        <p:txBody>
          <a:bodyPr/>
          <a:lstStyle/>
          <a:p>
            <a:fld id="{35747434-7036-48DB-A148-6B3D8EE75CDA}" type="slidenum">
              <a:rPr lang="en-US" smtClean="0"/>
              <a:pPr/>
              <a:t>32</a:t>
            </a:fld>
            <a:endParaRPr lang="en-US" sz="750" dirty="0"/>
          </a:p>
        </p:txBody>
      </p:sp>
    </p:spTree>
    <p:extLst>
      <p:ext uri="{BB962C8B-B14F-4D97-AF65-F5344CB8AC3E}">
        <p14:creationId xmlns:p14="http://schemas.microsoft.com/office/powerpoint/2010/main" val="3458266803"/>
      </p:ext>
    </p:extLst>
  </p:cSld>
  <p:clrMapOvr>
    <a:masterClrMapping/>
  </p:clrMapOvr>
  <p:transition spd="slow">
    <p:push dir="u"/>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2135F53-CD48-433D-8744-BE1FA37594B5}"/>
              </a:ext>
            </a:extLst>
          </p:cNvPr>
          <p:cNvSpPr>
            <a:spLocks noGrp="1"/>
          </p:cNvSpPr>
          <p:nvPr>
            <p:ph type="title"/>
          </p:nvPr>
        </p:nvSpPr>
        <p:spPr/>
        <p:txBody>
          <a:bodyPr>
            <a:normAutofit/>
          </a:bodyPr>
          <a:lstStyle/>
          <a:p>
            <a:pPr algn="ctr"/>
            <a:r>
              <a:rPr lang="ja-JP" altLang="en-US" sz="4000" b="1" i="0" dirty="0">
                <a:solidFill>
                  <a:srgbClr val="000000"/>
                </a:solidFill>
                <a:effectLst/>
                <a:latin typeface="ＭＳ Ｐゴシック" panose="020B0600070205080204" pitchFamily="50" charset="-128"/>
                <a:ea typeface="ＭＳ Ｐゴシック" panose="020B0600070205080204" pitchFamily="50" charset="-128"/>
              </a:rPr>
              <a:t>第２期障害児福祉計画について</a:t>
            </a:r>
            <a:r>
              <a:rPr lang="en-US" altLang="ja-JP" sz="4000" b="1" i="0" dirty="0">
                <a:solidFill>
                  <a:srgbClr val="000000"/>
                </a:solidFill>
                <a:effectLst/>
                <a:latin typeface="ＭＳ Ｐゴシック" panose="020B0600070205080204" pitchFamily="50" charset="-128"/>
                <a:ea typeface="ＭＳ Ｐゴシック" panose="020B0600070205080204" pitchFamily="50" charset="-128"/>
              </a:rPr>
              <a:t/>
            </a:r>
            <a:br>
              <a:rPr lang="en-US" altLang="ja-JP" sz="4000" b="1" i="0" dirty="0">
                <a:solidFill>
                  <a:srgbClr val="000000"/>
                </a:solidFill>
                <a:effectLst/>
                <a:latin typeface="ＭＳ Ｐゴシック" panose="020B0600070205080204" pitchFamily="50" charset="-128"/>
                <a:ea typeface="ＭＳ Ｐゴシック" panose="020B0600070205080204" pitchFamily="50" charset="-128"/>
              </a:rPr>
            </a:br>
            <a:r>
              <a:rPr lang="ja-JP" altLang="en-US" sz="2800" b="1" i="0" dirty="0">
                <a:solidFill>
                  <a:srgbClr val="000000"/>
                </a:solidFill>
                <a:effectLst/>
                <a:latin typeface="ＭＳ Ｐゴシック" panose="020B0600070205080204" pitchFamily="50" charset="-128"/>
                <a:ea typeface="ＭＳ Ｐゴシック" panose="020B0600070205080204" pitchFamily="50" charset="-128"/>
              </a:rPr>
              <a:t>（計画期間～令和</a:t>
            </a:r>
            <a:r>
              <a:rPr lang="en-US" altLang="ja-JP" sz="2800" b="1" i="0" dirty="0">
                <a:solidFill>
                  <a:srgbClr val="000000"/>
                </a:solidFill>
                <a:effectLst/>
                <a:latin typeface="ＭＳ Ｐゴシック" panose="020B0600070205080204" pitchFamily="50" charset="-128"/>
                <a:ea typeface="ＭＳ Ｐゴシック" panose="020B0600070205080204" pitchFamily="50" charset="-128"/>
              </a:rPr>
              <a:t>3</a:t>
            </a:r>
            <a:r>
              <a:rPr lang="ja-JP" altLang="en-US" sz="2800" b="1" i="0" dirty="0">
                <a:solidFill>
                  <a:srgbClr val="000000"/>
                </a:solidFill>
                <a:effectLst/>
                <a:latin typeface="ＭＳ Ｐゴシック" panose="020B0600070205080204" pitchFamily="50" charset="-128"/>
                <a:ea typeface="ＭＳ Ｐゴシック" panose="020B0600070205080204" pitchFamily="50" charset="-128"/>
              </a:rPr>
              <a:t>年度から</a:t>
            </a:r>
            <a:r>
              <a:rPr lang="en-US" altLang="ja-JP" sz="2800" b="1" i="0" dirty="0">
                <a:solidFill>
                  <a:srgbClr val="000000"/>
                </a:solidFill>
                <a:effectLst/>
                <a:latin typeface="ＭＳ Ｐゴシック" panose="020B0600070205080204" pitchFamily="50" charset="-128"/>
                <a:ea typeface="ＭＳ Ｐゴシック" panose="020B0600070205080204" pitchFamily="50" charset="-128"/>
              </a:rPr>
              <a:t>5</a:t>
            </a:r>
            <a:r>
              <a:rPr lang="ja-JP" altLang="en-US" sz="2800" b="1" i="0" dirty="0">
                <a:solidFill>
                  <a:srgbClr val="000000"/>
                </a:solidFill>
                <a:effectLst/>
                <a:latin typeface="ＭＳ Ｐゴシック" panose="020B0600070205080204" pitchFamily="50" charset="-128"/>
                <a:ea typeface="ＭＳ Ｐゴシック" panose="020B0600070205080204" pitchFamily="50" charset="-128"/>
              </a:rPr>
              <a:t>年度）</a:t>
            </a:r>
            <a:endParaRPr kumimoji="1" lang="ja-JP" altLang="en-US" sz="4000" dirty="0"/>
          </a:p>
        </p:txBody>
      </p:sp>
      <p:sp>
        <p:nvSpPr>
          <p:cNvPr id="3" name="コンテンツ プレースホルダー 2">
            <a:extLst>
              <a:ext uri="{FF2B5EF4-FFF2-40B4-BE49-F238E27FC236}">
                <a16:creationId xmlns:a16="http://schemas.microsoft.com/office/drawing/2014/main" id="{D4C55E79-1E96-4B4B-BBBE-536A45AC791B}"/>
              </a:ext>
            </a:extLst>
          </p:cNvPr>
          <p:cNvSpPr>
            <a:spLocks noGrp="1"/>
          </p:cNvSpPr>
          <p:nvPr>
            <p:ph idx="1"/>
          </p:nvPr>
        </p:nvSpPr>
        <p:spPr>
          <a:xfrm>
            <a:off x="628650" y="1825625"/>
            <a:ext cx="7886700" cy="4001017"/>
          </a:xfrm>
          <a:ln>
            <a:solidFill>
              <a:schemeClr val="accent1"/>
            </a:solidFill>
          </a:ln>
        </p:spPr>
        <p:txBody>
          <a:bodyPr>
            <a:normAutofit fontScale="77500" lnSpcReduction="20000"/>
          </a:bodyPr>
          <a:lstStyle/>
          <a:p>
            <a:pPr marL="0" indent="0">
              <a:lnSpc>
                <a:spcPct val="120000"/>
              </a:lnSpc>
              <a:buNone/>
            </a:pPr>
            <a:r>
              <a:rPr lang="ja-JP" altLang="en-US" b="0" i="0" dirty="0">
                <a:solidFill>
                  <a:srgbClr val="000000"/>
                </a:solidFill>
                <a:effectLst/>
                <a:latin typeface="ＭＳ Ｐゴシック" panose="020B0600070205080204" pitchFamily="50" charset="-128"/>
                <a:ea typeface="ＭＳ Ｐゴシック" panose="020B0600070205080204" pitchFamily="50" charset="-128"/>
              </a:rPr>
              <a:t>（市町村障害児福祉計画）</a:t>
            </a:r>
            <a:r>
              <a:rPr lang="ja-JP" altLang="en-US" dirty="0"/>
              <a:t/>
            </a:r>
            <a:br>
              <a:rPr lang="ja-JP" altLang="en-US" dirty="0"/>
            </a:br>
            <a:r>
              <a:rPr lang="ja-JP" altLang="en-US" b="0" i="0" dirty="0">
                <a:solidFill>
                  <a:srgbClr val="000000"/>
                </a:solidFill>
                <a:effectLst/>
                <a:latin typeface="ＭＳ Ｐゴシック" panose="020B0600070205080204" pitchFamily="50" charset="-128"/>
                <a:ea typeface="ＭＳ Ｐゴシック" panose="020B0600070205080204" pitchFamily="50" charset="-128"/>
              </a:rPr>
              <a:t>・障害児通所支援及び障害児相談支援の</a:t>
            </a:r>
            <a:r>
              <a:rPr lang="ja-JP" altLang="en-US" b="0" i="0" dirty="0">
                <a:solidFill>
                  <a:srgbClr val="FF0000"/>
                </a:solidFill>
                <a:effectLst/>
                <a:latin typeface="ＭＳ Ｐゴシック" panose="020B0600070205080204" pitchFamily="50" charset="-128"/>
                <a:ea typeface="ＭＳ Ｐゴシック" panose="020B0600070205080204" pitchFamily="50" charset="-128"/>
              </a:rPr>
              <a:t>提供体制の確保</a:t>
            </a:r>
            <a:r>
              <a:rPr lang="ja-JP" altLang="en-US" b="0" i="0" dirty="0">
                <a:solidFill>
                  <a:srgbClr val="000000"/>
                </a:solidFill>
                <a:effectLst/>
                <a:latin typeface="ＭＳ Ｐゴシック" panose="020B0600070205080204" pitchFamily="50" charset="-128"/>
                <a:ea typeface="ＭＳ Ｐゴシック" panose="020B0600070205080204" pitchFamily="50" charset="-128"/>
              </a:rPr>
              <a:t>に係る目標に関する事項</a:t>
            </a:r>
            <a:r>
              <a:rPr lang="ja-JP" altLang="en-US" dirty="0"/>
              <a:t/>
            </a:r>
            <a:br>
              <a:rPr lang="ja-JP" altLang="en-US" dirty="0"/>
            </a:br>
            <a:r>
              <a:rPr lang="ja-JP" altLang="en-US" b="0" i="0" dirty="0">
                <a:solidFill>
                  <a:srgbClr val="000000"/>
                </a:solidFill>
                <a:effectLst/>
                <a:latin typeface="ＭＳ Ｐゴシック" panose="020B0600070205080204" pitchFamily="50" charset="-128"/>
                <a:ea typeface="ＭＳ Ｐゴシック" panose="020B0600070205080204" pitchFamily="50" charset="-128"/>
              </a:rPr>
              <a:t>・各年度における指定通所支援又は</a:t>
            </a:r>
            <a:r>
              <a:rPr lang="ja-JP" altLang="en-US" b="0" i="0" dirty="0">
                <a:solidFill>
                  <a:srgbClr val="FF0000"/>
                </a:solidFill>
                <a:effectLst/>
                <a:latin typeface="ＭＳ Ｐゴシック" panose="020B0600070205080204" pitchFamily="50" charset="-128"/>
                <a:ea typeface="ＭＳ Ｐゴシック" panose="020B0600070205080204" pitchFamily="50" charset="-128"/>
              </a:rPr>
              <a:t>指定障害児相談支援</a:t>
            </a:r>
            <a:r>
              <a:rPr lang="ja-JP" altLang="en-US" b="0" i="0" dirty="0">
                <a:solidFill>
                  <a:srgbClr val="000000"/>
                </a:solidFill>
                <a:effectLst/>
                <a:latin typeface="ＭＳ Ｐゴシック" panose="020B0600070205080204" pitchFamily="50" charset="-128"/>
                <a:ea typeface="ＭＳ Ｐゴシック" panose="020B0600070205080204" pitchFamily="50" charset="-128"/>
              </a:rPr>
              <a:t>の種類ごとの</a:t>
            </a:r>
            <a:r>
              <a:rPr lang="ja-JP" altLang="en-US" b="0" i="0" dirty="0">
                <a:solidFill>
                  <a:srgbClr val="FF0000"/>
                </a:solidFill>
                <a:effectLst/>
                <a:latin typeface="ＭＳ Ｐゴシック" panose="020B0600070205080204" pitchFamily="50" charset="-128"/>
                <a:ea typeface="ＭＳ Ｐゴシック" panose="020B0600070205080204" pitchFamily="50" charset="-128"/>
              </a:rPr>
              <a:t>必要な見込量</a:t>
            </a:r>
            <a:r>
              <a:rPr lang="ja-JP" altLang="en-US" b="0" i="0" dirty="0">
                <a:solidFill>
                  <a:srgbClr val="000000"/>
                </a:solidFill>
                <a:effectLst/>
                <a:latin typeface="ＭＳ Ｐゴシック" panose="020B0600070205080204" pitchFamily="50" charset="-128"/>
                <a:ea typeface="ＭＳ Ｐゴシック" panose="020B0600070205080204" pitchFamily="50" charset="-128"/>
              </a:rPr>
              <a:t>　等</a:t>
            </a:r>
            <a:r>
              <a:rPr lang="ja-JP" altLang="en-US" dirty="0"/>
              <a:t/>
            </a:r>
            <a:br>
              <a:rPr lang="ja-JP" altLang="en-US" dirty="0"/>
            </a:br>
            <a:r>
              <a:rPr lang="ja-JP" altLang="en-US" dirty="0"/>
              <a:t/>
            </a:r>
            <a:br>
              <a:rPr lang="ja-JP" altLang="en-US" dirty="0"/>
            </a:br>
            <a:r>
              <a:rPr lang="ja-JP" altLang="en-US" b="0" i="0" dirty="0">
                <a:solidFill>
                  <a:srgbClr val="000000"/>
                </a:solidFill>
                <a:effectLst/>
                <a:latin typeface="ＭＳ Ｐゴシック" panose="020B0600070205080204" pitchFamily="50" charset="-128"/>
                <a:ea typeface="ＭＳ Ｐゴシック" panose="020B0600070205080204" pitchFamily="50" charset="-128"/>
              </a:rPr>
              <a:t>（都道府県障害児福祉計画）</a:t>
            </a:r>
            <a:r>
              <a:rPr lang="ja-JP" altLang="en-US" dirty="0"/>
              <a:t/>
            </a:r>
            <a:br>
              <a:rPr lang="ja-JP" altLang="en-US" dirty="0"/>
            </a:br>
            <a:r>
              <a:rPr lang="ja-JP" altLang="en-US" b="0" i="0" dirty="0">
                <a:solidFill>
                  <a:srgbClr val="000000"/>
                </a:solidFill>
                <a:effectLst/>
                <a:latin typeface="ＭＳ Ｐゴシック" panose="020B0600070205080204" pitchFamily="50" charset="-128"/>
                <a:ea typeface="ＭＳ Ｐゴシック" panose="020B0600070205080204" pitchFamily="50" charset="-128"/>
              </a:rPr>
              <a:t>・障害児通所支援等の</a:t>
            </a:r>
            <a:r>
              <a:rPr lang="ja-JP" altLang="en-US" b="0" i="0" dirty="0">
                <a:solidFill>
                  <a:srgbClr val="FF0000"/>
                </a:solidFill>
                <a:effectLst/>
                <a:latin typeface="ＭＳ Ｐゴシック" panose="020B0600070205080204" pitchFamily="50" charset="-128"/>
                <a:ea typeface="ＭＳ Ｐゴシック" panose="020B0600070205080204" pitchFamily="50" charset="-128"/>
              </a:rPr>
              <a:t>提供体制の確保</a:t>
            </a:r>
            <a:r>
              <a:rPr lang="ja-JP" altLang="en-US" b="0" i="0" dirty="0">
                <a:solidFill>
                  <a:srgbClr val="000000"/>
                </a:solidFill>
                <a:effectLst/>
                <a:latin typeface="ＭＳ Ｐゴシック" panose="020B0600070205080204" pitchFamily="50" charset="-128"/>
                <a:ea typeface="ＭＳ Ｐゴシック" panose="020B0600070205080204" pitchFamily="50" charset="-128"/>
              </a:rPr>
              <a:t>に係る目標に関する事項</a:t>
            </a:r>
            <a:r>
              <a:rPr lang="ja-JP" altLang="en-US" dirty="0"/>
              <a:t/>
            </a:r>
            <a:br>
              <a:rPr lang="ja-JP" altLang="en-US" dirty="0"/>
            </a:br>
            <a:r>
              <a:rPr lang="ja-JP" altLang="en-US" b="0" i="0" dirty="0">
                <a:solidFill>
                  <a:srgbClr val="000000"/>
                </a:solidFill>
                <a:effectLst/>
                <a:latin typeface="ＭＳ Ｐゴシック" panose="020B0600070205080204" pitchFamily="50" charset="-128"/>
                <a:ea typeface="ＭＳ Ｐゴシック" panose="020B0600070205080204" pitchFamily="50" charset="-128"/>
              </a:rPr>
              <a:t>・当該都道府県が定める区域ごとの各年度の指定通所支援又は</a:t>
            </a:r>
            <a:r>
              <a:rPr lang="ja-JP" altLang="en-US" b="0" i="0" dirty="0">
                <a:solidFill>
                  <a:srgbClr val="FF0000"/>
                </a:solidFill>
                <a:effectLst/>
                <a:latin typeface="ＭＳ Ｐゴシック" panose="020B0600070205080204" pitchFamily="50" charset="-128"/>
                <a:ea typeface="ＭＳ Ｐゴシック" panose="020B0600070205080204" pitchFamily="50" charset="-128"/>
              </a:rPr>
              <a:t>指定障害児相談支援</a:t>
            </a:r>
            <a:r>
              <a:rPr lang="ja-JP" altLang="en-US" b="0" i="0" dirty="0">
                <a:solidFill>
                  <a:srgbClr val="000000"/>
                </a:solidFill>
                <a:effectLst/>
                <a:latin typeface="ＭＳ Ｐゴシック" panose="020B0600070205080204" pitchFamily="50" charset="-128"/>
                <a:ea typeface="ＭＳ Ｐゴシック" panose="020B0600070205080204" pitchFamily="50" charset="-128"/>
              </a:rPr>
              <a:t>の種類ごとの</a:t>
            </a:r>
            <a:r>
              <a:rPr lang="ja-JP" altLang="en-US" b="0" i="0" dirty="0">
                <a:solidFill>
                  <a:srgbClr val="FF0000"/>
                </a:solidFill>
                <a:effectLst/>
                <a:latin typeface="ＭＳ Ｐゴシック" panose="020B0600070205080204" pitchFamily="50" charset="-128"/>
                <a:ea typeface="ＭＳ Ｐゴシック" panose="020B0600070205080204" pitchFamily="50" charset="-128"/>
              </a:rPr>
              <a:t>必要な見込量</a:t>
            </a:r>
            <a:r>
              <a:rPr lang="ja-JP" altLang="en-US" dirty="0"/>
              <a:t/>
            </a:r>
            <a:br>
              <a:rPr lang="ja-JP" altLang="en-US" dirty="0"/>
            </a:br>
            <a:r>
              <a:rPr lang="ja-JP" altLang="en-US" b="0" i="0" dirty="0">
                <a:solidFill>
                  <a:srgbClr val="000000"/>
                </a:solidFill>
                <a:effectLst/>
                <a:latin typeface="ＭＳ Ｐゴシック" panose="020B0600070205080204" pitchFamily="50" charset="-128"/>
                <a:ea typeface="ＭＳ Ｐゴシック" panose="020B0600070205080204" pitchFamily="50" charset="-128"/>
              </a:rPr>
              <a:t>・各年度の指定障害児入所施設等の必要入所定員総数　等</a:t>
            </a:r>
            <a:endParaRPr kumimoji="1" lang="ja-JP" altLang="en-US" dirty="0"/>
          </a:p>
        </p:txBody>
      </p:sp>
      <p:sp>
        <p:nvSpPr>
          <p:cNvPr id="4" name="テキスト ボックス 3">
            <a:extLst>
              <a:ext uri="{FF2B5EF4-FFF2-40B4-BE49-F238E27FC236}">
                <a16:creationId xmlns:a16="http://schemas.microsoft.com/office/drawing/2014/main" id="{5D69FC93-2482-4727-A221-64760D9366F8}"/>
              </a:ext>
            </a:extLst>
          </p:cNvPr>
          <p:cNvSpPr txBox="1"/>
          <p:nvPr/>
        </p:nvSpPr>
        <p:spPr>
          <a:xfrm>
            <a:off x="1051645" y="6229868"/>
            <a:ext cx="7040710" cy="338554"/>
          </a:xfrm>
          <a:prstGeom prst="rect">
            <a:avLst/>
          </a:prstGeom>
          <a:solidFill>
            <a:schemeClr val="bg2"/>
          </a:solidFill>
          <a:ln>
            <a:solidFill>
              <a:schemeClr val="accent1"/>
            </a:solidFill>
          </a:ln>
        </p:spPr>
        <p:txBody>
          <a:bodyPr wrap="none" rtlCol="0">
            <a:spAutoFit/>
          </a:bodyPr>
          <a:lstStyle/>
          <a:p>
            <a:r>
              <a:rPr lang="ja-JP" altLang="en-US" sz="1600" b="0" i="0" dirty="0">
                <a:solidFill>
                  <a:srgbClr val="000000"/>
                </a:solidFill>
                <a:effectLst/>
                <a:latin typeface="ＭＳ Ｐゴシック" panose="020B0600070205080204" pitchFamily="50" charset="-128"/>
                <a:ea typeface="ＭＳ Ｐゴシック" panose="020B0600070205080204" pitchFamily="50" charset="-128"/>
              </a:rPr>
              <a:t>厚生労働省</a:t>
            </a:r>
            <a:r>
              <a:rPr lang="en-US" altLang="ja-JP" sz="1600" b="0" i="0" dirty="0">
                <a:solidFill>
                  <a:srgbClr val="000000"/>
                </a:solidFill>
                <a:effectLst/>
                <a:latin typeface="ＭＳ Ｐゴシック" panose="020B0600070205080204" pitchFamily="50" charset="-128"/>
                <a:ea typeface="ＭＳ Ｐゴシック" panose="020B0600070205080204" pitchFamily="50" charset="-128"/>
              </a:rPr>
              <a:t>HP</a:t>
            </a:r>
            <a:r>
              <a:rPr lang="ja-JP" altLang="en-US" sz="1600" b="0" i="0" dirty="0">
                <a:solidFill>
                  <a:srgbClr val="000000"/>
                </a:solidFill>
                <a:effectLst/>
                <a:latin typeface="ＭＳ Ｐゴシック" panose="020B0600070205080204" pitchFamily="50" charset="-128"/>
                <a:ea typeface="ＭＳ Ｐゴシック" panose="020B0600070205080204" pitchFamily="50" charset="-128"/>
              </a:rPr>
              <a:t>　「第６期障害福祉計画・第２期障害児福祉計画の概要」より引用</a:t>
            </a:r>
          </a:p>
        </p:txBody>
      </p:sp>
      <p:sp>
        <p:nvSpPr>
          <p:cNvPr id="5" name="スライド番号プレースホルダー 4"/>
          <p:cNvSpPr>
            <a:spLocks noGrp="1"/>
          </p:cNvSpPr>
          <p:nvPr>
            <p:ph type="sldNum" sz="quarter" idx="12"/>
          </p:nvPr>
        </p:nvSpPr>
        <p:spPr/>
        <p:txBody>
          <a:bodyPr/>
          <a:lstStyle/>
          <a:p>
            <a:fld id="{35747434-7036-48DB-A148-6B3D8EE75CDA}" type="slidenum">
              <a:rPr lang="en-US" smtClean="0"/>
              <a:pPr/>
              <a:t>33</a:t>
            </a:fld>
            <a:endParaRPr lang="en-US" sz="750" dirty="0"/>
          </a:p>
        </p:txBody>
      </p:sp>
    </p:spTree>
    <p:extLst>
      <p:ext uri="{BB962C8B-B14F-4D97-AF65-F5344CB8AC3E}">
        <p14:creationId xmlns:p14="http://schemas.microsoft.com/office/powerpoint/2010/main" val="77084189"/>
      </p:ext>
    </p:extLst>
  </p:cSld>
  <p:clrMapOvr>
    <a:masterClrMapping/>
  </p:clrMapOvr>
  <p:transition spd="slow">
    <p:push dir="u"/>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8C546D4-FC32-4D90-BB0C-5A49E4EF8495}"/>
              </a:ext>
            </a:extLst>
          </p:cNvPr>
          <p:cNvSpPr>
            <a:spLocks noGrp="1"/>
          </p:cNvSpPr>
          <p:nvPr>
            <p:ph type="title"/>
          </p:nvPr>
        </p:nvSpPr>
        <p:spPr>
          <a:xfrm>
            <a:off x="628650" y="365126"/>
            <a:ext cx="7886700" cy="878883"/>
          </a:xfrm>
          <a:solidFill>
            <a:schemeClr val="accent6">
              <a:lumMod val="40000"/>
              <a:lumOff val="60000"/>
            </a:schemeClr>
          </a:solidFill>
          <a:ln>
            <a:solidFill>
              <a:srgbClr val="FF0000"/>
            </a:solidFill>
          </a:ln>
        </p:spPr>
        <p:txBody>
          <a:bodyPr>
            <a:normAutofit/>
          </a:bodyPr>
          <a:lstStyle/>
          <a:p>
            <a:pPr algn="ctr"/>
            <a:r>
              <a:rPr kumimoji="1" lang="ja-JP" altLang="en-US" sz="3600" dirty="0"/>
              <a:t>都道府県で研修を実施する場合</a:t>
            </a:r>
            <a:r>
              <a:rPr kumimoji="1" lang="en-US" altLang="ja-JP" sz="3600" dirty="0"/>
              <a:t/>
            </a:r>
            <a:br>
              <a:rPr kumimoji="1" lang="en-US" altLang="ja-JP" sz="3600" dirty="0"/>
            </a:br>
            <a:r>
              <a:rPr kumimoji="1" lang="ja-JP" altLang="en-US" sz="1800" dirty="0"/>
              <a:t>本講義を担当する方対象のスライドです。</a:t>
            </a:r>
            <a:endParaRPr kumimoji="1" lang="ja-JP" altLang="en-US" sz="3600" dirty="0"/>
          </a:p>
        </p:txBody>
      </p:sp>
      <p:sp>
        <p:nvSpPr>
          <p:cNvPr id="3" name="コンテンツ プレースホルダー 2">
            <a:extLst>
              <a:ext uri="{FF2B5EF4-FFF2-40B4-BE49-F238E27FC236}">
                <a16:creationId xmlns:a16="http://schemas.microsoft.com/office/drawing/2014/main" id="{6933F5A4-3BD7-45F5-9EE8-57FADF4757C3}"/>
              </a:ext>
            </a:extLst>
          </p:cNvPr>
          <p:cNvSpPr>
            <a:spLocks noGrp="1"/>
          </p:cNvSpPr>
          <p:nvPr>
            <p:ph idx="1"/>
          </p:nvPr>
        </p:nvSpPr>
        <p:spPr>
          <a:xfrm>
            <a:off x="628650" y="1350335"/>
            <a:ext cx="7886700" cy="5061099"/>
          </a:xfrm>
          <a:solidFill>
            <a:schemeClr val="bg1">
              <a:lumMod val="95000"/>
            </a:schemeClr>
          </a:solidFill>
          <a:ln>
            <a:solidFill>
              <a:srgbClr val="FF0000"/>
            </a:solidFill>
          </a:ln>
        </p:spPr>
        <p:txBody>
          <a:bodyPr>
            <a:normAutofit fontScale="70000" lnSpcReduction="20000"/>
          </a:bodyPr>
          <a:lstStyle/>
          <a:p>
            <a:pPr>
              <a:lnSpc>
                <a:spcPct val="120000"/>
              </a:lnSpc>
            </a:pPr>
            <a:r>
              <a:rPr kumimoji="1" lang="ja-JP" altLang="en-US" dirty="0"/>
              <a:t>児童期の相談支援に関する福祉計画については、各市町村の障害児福祉計画に、障害児相談支援の提供体制に係る目標が示されているはずです。</a:t>
            </a:r>
            <a:endParaRPr kumimoji="1" lang="en-US" altLang="ja-JP" dirty="0"/>
          </a:p>
          <a:p>
            <a:pPr>
              <a:lnSpc>
                <a:spcPct val="120000"/>
              </a:lnSpc>
            </a:pPr>
            <a:r>
              <a:rPr kumimoji="1" lang="ja-JP" altLang="en-US" dirty="0"/>
              <a:t>各々の都道府県において、いくつかの市町村の障害児福祉計画に示されている目標を調べ、現状理解のために紹介していくと良いでしょう。児童期の通所支援等の提供体制の目標値と、障害児相談支援体制の</a:t>
            </a:r>
            <a:r>
              <a:rPr kumimoji="1" lang="ja-JP" altLang="en-US" dirty="0">
                <a:solidFill>
                  <a:srgbClr val="FF0000"/>
                </a:solidFill>
              </a:rPr>
              <a:t>目標値がリンクしているのか</a:t>
            </a:r>
            <a:r>
              <a:rPr kumimoji="1" lang="ja-JP" altLang="en-US" dirty="0"/>
              <a:t>どうかに着目しましょう。</a:t>
            </a:r>
            <a:endParaRPr kumimoji="1" lang="en-US" altLang="ja-JP" dirty="0"/>
          </a:p>
          <a:p>
            <a:pPr>
              <a:lnSpc>
                <a:spcPct val="120000"/>
              </a:lnSpc>
            </a:pPr>
            <a:r>
              <a:rPr kumimoji="1" lang="ja-JP" altLang="en-US" dirty="0"/>
              <a:t>目標値の出し方について、対象となる地域の新生児数から導き出される</a:t>
            </a:r>
            <a:r>
              <a:rPr kumimoji="1" lang="ja-JP" altLang="en-US" dirty="0">
                <a:solidFill>
                  <a:srgbClr val="FF0000"/>
                </a:solidFill>
              </a:rPr>
              <a:t>潜在的な障害児数</a:t>
            </a:r>
            <a:r>
              <a:rPr kumimoji="1" lang="ja-JP" altLang="en-US" dirty="0"/>
              <a:t>、また</a:t>
            </a:r>
            <a:r>
              <a:rPr kumimoji="1" lang="ja-JP" altLang="en-US" u="sng" dirty="0">
                <a:solidFill>
                  <a:srgbClr val="FF0000"/>
                </a:solidFill>
              </a:rPr>
              <a:t>ニーズはあっても提供できる福祉サービス事業所が足りないことから実績が伸び悩んでいる</a:t>
            </a:r>
            <a:r>
              <a:rPr kumimoji="1" lang="ja-JP" altLang="en-US" dirty="0"/>
              <a:t>ことを考慮しているのかどうかチェックしていきましょう。</a:t>
            </a:r>
            <a:endParaRPr kumimoji="1" lang="en-US" altLang="ja-JP" dirty="0"/>
          </a:p>
          <a:p>
            <a:pPr>
              <a:lnSpc>
                <a:spcPct val="120000"/>
              </a:lnSpc>
            </a:pPr>
            <a:r>
              <a:rPr kumimoji="1" lang="ja-JP" altLang="en-US" dirty="0"/>
              <a:t>さらに、児童期の相談支援専門員が増えていかないこと、児童期の相談支援専門員の質の向上を目指した人材育成の機会が少ないことに着目しているかどうかについて、調べていきましょう。</a:t>
            </a:r>
          </a:p>
        </p:txBody>
      </p:sp>
      <p:sp>
        <p:nvSpPr>
          <p:cNvPr id="4" name="スライド番号プレースホルダー 3"/>
          <p:cNvSpPr>
            <a:spLocks noGrp="1"/>
          </p:cNvSpPr>
          <p:nvPr>
            <p:ph type="sldNum" sz="quarter" idx="12"/>
          </p:nvPr>
        </p:nvSpPr>
        <p:spPr/>
        <p:txBody>
          <a:bodyPr/>
          <a:lstStyle/>
          <a:p>
            <a:fld id="{35747434-7036-48DB-A148-6B3D8EE75CDA}" type="slidenum">
              <a:rPr lang="en-US" smtClean="0"/>
              <a:pPr/>
              <a:t>34</a:t>
            </a:fld>
            <a:endParaRPr lang="en-US" sz="750" dirty="0"/>
          </a:p>
        </p:txBody>
      </p:sp>
    </p:spTree>
    <p:extLst>
      <p:ext uri="{BB962C8B-B14F-4D97-AF65-F5344CB8AC3E}">
        <p14:creationId xmlns:p14="http://schemas.microsoft.com/office/powerpoint/2010/main" val="2101846334"/>
      </p:ext>
    </p:extLst>
  </p:cSld>
  <p:clrMapOvr>
    <a:masterClrMapping/>
  </p:clrMapOvr>
  <p:transition spd="slow">
    <p:push dir="u"/>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F1B84CE-2046-4540-AD16-9D0D4ED288E3}"/>
              </a:ext>
            </a:extLst>
          </p:cNvPr>
          <p:cNvSpPr>
            <a:spLocks noGrp="1"/>
          </p:cNvSpPr>
          <p:nvPr>
            <p:ph type="title"/>
          </p:nvPr>
        </p:nvSpPr>
        <p:spPr/>
        <p:txBody>
          <a:bodyPr/>
          <a:lstStyle/>
          <a:p>
            <a:pPr algn="ctr"/>
            <a:r>
              <a:rPr kumimoji="1" lang="ja-JP" altLang="en-US" dirty="0"/>
              <a:t>セルフプランについて</a:t>
            </a:r>
          </a:p>
        </p:txBody>
      </p:sp>
      <p:sp>
        <p:nvSpPr>
          <p:cNvPr id="3" name="コンテンツ プレースホルダー 2">
            <a:extLst>
              <a:ext uri="{FF2B5EF4-FFF2-40B4-BE49-F238E27FC236}">
                <a16:creationId xmlns:a16="http://schemas.microsoft.com/office/drawing/2014/main" id="{6DE0F272-6599-4F9C-ACBF-2802F6913777}"/>
              </a:ext>
            </a:extLst>
          </p:cNvPr>
          <p:cNvSpPr>
            <a:spLocks noGrp="1"/>
          </p:cNvSpPr>
          <p:nvPr>
            <p:ph idx="1"/>
          </p:nvPr>
        </p:nvSpPr>
        <p:spPr>
          <a:xfrm>
            <a:off x="446567" y="1690689"/>
            <a:ext cx="8304027" cy="3614958"/>
          </a:xfrm>
          <a:ln>
            <a:solidFill>
              <a:schemeClr val="accent1">
                <a:lumMod val="75000"/>
              </a:schemeClr>
            </a:solidFill>
          </a:ln>
        </p:spPr>
        <p:txBody>
          <a:bodyPr>
            <a:normAutofit fontScale="62500" lnSpcReduction="20000"/>
          </a:bodyPr>
          <a:lstStyle/>
          <a:p>
            <a:pPr marL="0" indent="0">
              <a:lnSpc>
                <a:spcPct val="120000"/>
              </a:lnSpc>
              <a:buNone/>
            </a:pPr>
            <a:r>
              <a:rPr lang="ja-JP" altLang="en-US" dirty="0"/>
              <a:t>「障害者本人（又は保護者）の</a:t>
            </a:r>
            <a:r>
              <a:rPr lang="ja-JP" altLang="en-US" b="1" dirty="0"/>
              <a:t>エンパワメントの観点</a:t>
            </a:r>
            <a:r>
              <a:rPr lang="ja-JP" altLang="en-US" dirty="0"/>
              <a:t>からは望ましいものであるが、自治体が計画相談支援等の体制整備に向けた努力をしないまま安易に申請者をセルフプランに誘導するようなことは厳に慎むべき」</a:t>
            </a:r>
            <a:endParaRPr lang="en-US" altLang="ja-JP" dirty="0"/>
          </a:p>
          <a:p>
            <a:pPr marL="0" indent="0">
              <a:lnSpc>
                <a:spcPct val="120000"/>
              </a:lnSpc>
              <a:buNone/>
            </a:pPr>
            <a:r>
              <a:rPr lang="ja-JP" altLang="en-US" dirty="0"/>
              <a:t>１）セルフプランを作成している者への意向調査を行うことにより、相談支援専門員によ るケアマネジメントの</a:t>
            </a:r>
            <a:r>
              <a:rPr lang="ja-JP" altLang="en-US" dirty="0">
                <a:solidFill>
                  <a:srgbClr val="FF0000"/>
                </a:solidFill>
              </a:rPr>
              <a:t>希望の有無</a:t>
            </a:r>
            <a:r>
              <a:rPr lang="ja-JP" altLang="en-US" dirty="0"/>
              <a:t>等を把握すること。 </a:t>
            </a:r>
            <a:endParaRPr lang="en-US" altLang="ja-JP" dirty="0"/>
          </a:p>
          <a:p>
            <a:pPr marL="0" indent="0">
              <a:lnSpc>
                <a:spcPct val="120000"/>
              </a:lnSpc>
              <a:buNone/>
            </a:pPr>
            <a:r>
              <a:rPr lang="ja-JP" altLang="en-US" dirty="0"/>
              <a:t>２）</a:t>
            </a:r>
            <a:r>
              <a:rPr lang="ja-JP" altLang="en-US" b="1" dirty="0"/>
              <a:t>計画相談支援を提供する体制が十分でないためにセルフプランを作成している者が多い市町村については、体制整備のための計画を作成すること。 </a:t>
            </a:r>
            <a:endParaRPr lang="en-US" altLang="ja-JP" b="1" dirty="0"/>
          </a:p>
          <a:p>
            <a:pPr marL="0" indent="0">
              <a:lnSpc>
                <a:spcPct val="120000"/>
              </a:lnSpc>
              <a:buNone/>
            </a:pPr>
            <a:r>
              <a:rPr lang="ja-JP" altLang="en-US" dirty="0"/>
              <a:t>３）セルフプランにより支給決定されている事例について、モニタリング結果の検証等とあわせて</a:t>
            </a:r>
            <a:r>
              <a:rPr lang="ja-JP" altLang="en-US" u="sng" dirty="0"/>
              <a:t>一定数を抽出</a:t>
            </a:r>
            <a:r>
              <a:rPr lang="ja-JP" altLang="en-US" dirty="0"/>
              <a:t>し、</a:t>
            </a:r>
            <a:r>
              <a:rPr lang="ja-JP" altLang="en-US" b="1" u="sng" dirty="0"/>
              <a:t>基幹相談支援センター等による</a:t>
            </a:r>
            <a:r>
              <a:rPr lang="ja-JP" altLang="en-US" dirty="0"/>
              <a:t>事例検討等において</a:t>
            </a:r>
            <a:r>
              <a:rPr lang="ja-JP" altLang="en-US" b="1" u="sng" dirty="0"/>
              <a:t>検証</a:t>
            </a:r>
            <a:r>
              <a:rPr lang="ja-JP" altLang="en-US" dirty="0"/>
              <a:t>を行い、必要に応じて</a:t>
            </a:r>
            <a:r>
              <a:rPr lang="ja-JP" altLang="en-US" b="1" dirty="0"/>
              <a:t>セルフプラン作成者に対して、</a:t>
            </a:r>
            <a:r>
              <a:rPr lang="ja-JP" altLang="en-US" b="1" dirty="0">
                <a:solidFill>
                  <a:srgbClr val="FF0000"/>
                </a:solidFill>
              </a:rPr>
              <a:t>専門的見地からの助言</a:t>
            </a:r>
            <a:r>
              <a:rPr lang="ja-JP" altLang="en-US" b="1" dirty="0"/>
              <a:t>等を行う</a:t>
            </a:r>
            <a:r>
              <a:rPr lang="ja-JP" altLang="en-US" dirty="0"/>
              <a:t>こと。</a:t>
            </a:r>
            <a:endParaRPr kumimoji="1" lang="ja-JP" altLang="en-US" dirty="0"/>
          </a:p>
        </p:txBody>
      </p:sp>
      <p:sp>
        <p:nvSpPr>
          <p:cNvPr id="4" name="テキスト ボックス 3">
            <a:extLst>
              <a:ext uri="{FF2B5EF4-FFF2-40B4-BE49-F238E27FC236}">
                <a16:creationId xmlns:a16="http://schemas.microsoft.com/office/drawing/2014/main" id="{543AA42B-A820-4263-AA7A-5A475D9919B6}"/>
              </a:ext>
            </a:extLst>
          </p:cNvPr>
          <p:cNvSpPr txBox="1"/>
          <p:nvPr/>
        </p:nvSpPr>
        <p:spPr>
          <a:xfrm>
            <a:off x="628650" y="5794744"/>
            <a:ext cx="7886699" cy="830997"/>
          </a:xfrm>
          <a:prstGeom prst="rect">
            <a:avLst/>
          </a:prstGeom>
          <a:solidFill>
            <a:schemeClr val="bg1">
              <a:lumMod val="95000"/>
            </a:schemeClr>
          </a:solidFill>
          <a:ln>
            <a:solidFill>
              <a:schemeClr val="accent1">
                <a:lumMod val="75000"/>
              </a:schemeClr>
            </a:solidFill>
          </a:ln>
        </p:spPr>
        <p:txBody>
          <a:bodyPr wrap="square" rtlCol="0">
            <a:spAutoFit/>
          </a:bodyPr>
          <a:lstStyle/>
          <a:p>
            <a:r>
              <a:rPr lang="ja-JP" altLang="en-US" sz="1600" dirty="0"/>
              <a:t>厚労省　</a:t>
            </a:r>
            <a:r>
              <a:rPr lang="zh-CN" altLang="en-US" sz="1600" dirty="0"/>
              <a:t>障障発０３３１第７号 令和３年３月 </a:t>
            </a:r>
            <a:r>
              <a:rPr lang="ja-JP" altLang="en-US" sz="1600" dirty="0"/>
              <a:t>３１</a:t>
            </a:r>
            <a:r>
              <a:rPr lang="en-US" altLang="zh-CN" sz="1600" dirty="0"/>
              <a:t> </a:t>
            </a:r>
            <a:r>
              <a:rPr lang="zh-CN" altLang="en-US" sz="1600" dirty="0"/>
              <a:t>日</a:t>
            </a:r>
            <a:r>
              <a:rPr lang="ja-JP" altLang="en-US" sz="1600" dirty="0"/>
              <a:t>　通知文書</a:t>
            </a:r>
            <a:endParaRPr lang="en-US" altLang="zh-CN" sz="1600" dirty="0"/>
          </a:p>
          <a:p>
            <a:r>
              <a:rPr lang="ja-JP" altLang="en-US" sz="1600" dirty="0"/>
              <a:t>「計画相談支援等に係る令和３年度報酬改定の内容等及び 地域の相談支援体制の充実・強化に向けた取組について」より引用　　　　　太字･下線部は筆者</a:t>
            </a:r>
            <a:endParaRPr kumimoji="1" lang="ja-JP" altLang="en-US" sz="1600" dirty="0"/>
          </a:p>
        </p:txBody>
      </p:sp>
      <p:sp>
        <p:nvSpPr>
          <p:cNvPr id="5" name="スライド番号プレースホルダー 4"/>
          <p:cNvSpPr>
            <a:spLocks noGrp="1"/>
          </p:cNvSpPr>
          <p:nvPr>
            <p:ph type="sldNum" sz="quarter" idx="12"/>
          </p:nvPr>
        </p:nvSpPr>
        <p:spPr/>
        <p:txBody>
          <a:bodyPr/>
          <a:lstStyle/>
          <a:p>
            <a:fld id="{35747434-7036-48DB-A148-6B3D8EE75CDA}" type="slidenum">
              <a:rPr lang="en-US" smtClean="0"/>
              <a:pPr/>
              <a:t>35</a:t>
            </a:fld>
            <a:endParaRPr lang="en-US" sz="750" dirty="0"/>
          </a:p>
        </p:txBody>
      </p:sp>
    </p:spTree>
    <p:extLst>
      <p:ext uri="{BB962C8B-B14F-4D97-AF65-F5344CB8AC3E}">
        <p14:creationId xmlns:p14="http://schemas.microsoft.com/office/powerpoint/2010/main" val="1280686669"/>
      </p:ext>
    </p:extLst>
  </p:cSld>
  <p:clrMapOvr>
    <a:masterClrMapping/>
  </p:clrMapOvr>
  <p:transition spd="slow">
    <p:push dir="u"/>
  </p:transition>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75CD93-9DF2-48CB-9F57-1BCA9A46C7F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191" y="453981"/>
            <a:ext cx="5006340" cy="1877811"/>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タイトル 1">
            <a:extLst>
              <a:ext uri="{FF2B5EF4-FFF2-40B4-BE49-F238E27FC236}">
                <a16:creationId xmlns:a16="http://schemas.microsoft.com/office/drawing/2014/main" id="{3B4AB4FF-D7DF-47E6-8F3A-80BE1F77F5B7}"/>
              </a:ext>
            </a:extLst>
          </p:cNvPr>
          <p:cNvSpPr>
            <a:spLocks noGrp="1"/>
          </p:cNvSpPr>
          <p:nvPr>
            <p:ph type="title"/>
          </p:nvPr>
        </p:nvSpPr>
        <p:spPr>
          <a:xfrm>
            <a:off x="435935" y="731520"/>
            <a:ext cx="4805915" cy="1426464"/>
          </a:xfrm>
        </p:spPr>
        <p:txBody>
          <a:bodyPr>
            <a:normAutofit/>
          </a:bodyPr>
          <a:lstStyle/>
          <a:p>
            <a:r>
              <a:rPr kumimoji="1" lang="ja-JP" altLang="en-US" sz="3700" b="1" dirty="0">
                <a:solidFill>
                  <a:srgbClr val="FFFFFF"/>
                </a:solidFill>
              </a:rPr>
              <a:t>児童期における</a:t>
            </a:r>
            <a:r>
              <a:rPr kumimoji="1" lang="en-US" altLang="ja-JP" sz="3700" b="1" dirty="0">
                <a:solidFill>
                  <a:srgbClr val="FFFFFF"/>
                </a:solidFill>
              </a:rPr>
              <a:t/>
            </a:r>
            <a:br>
              <a:rPr kumimoji="1" lang="en-US" altLang="ja-JP" sz="3700" b="1" dirty="0">
                <a:solidFill>
                  <a:srgbClr val="FFFFFF"/>
                </a:solidFill>
              </a:rPr>
            </a:br>
            <a:r>
              <a:rPr kumimoji="1" lang="ja-JP" altLang="en-US" sz="3700" b="1" dirty="0">
                <a:solidFill>
                  <a:srgbClr val="FFFFFF"/>
                </a:solidFill>
              </a:rPr>
              <a:t>セルフプランについて</a:t>
            </a:r>
          </a:p>
        </p:txBody>
      </p:sp>
      <p:sp>
        <p:nvSpPr>
          <p:cNvPr id="10"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57825" y="461737"/>
            <a:ext cx="1612020" cy="1870055"/>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Rectangle 11">
            <a:extLst>
              <a:ext uri="{FF2B5EF4-FFF2-40B4-BE49-F238E27FC236}">
                <a16:creationId xmlns:a16="http://schemas.microsoft.com/office/drawing/2014/main" id="{E186B68C-84BC-4A6E-99D1-EE87483C134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0326" y="453155"/>
            <a:ext cx="1612018" cy="1878638"/>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 name="Rectangle 13">
            <a:extLst>
              <a:ext uri="{FF2B5EF4-FFF2-40B4-BE49-F238E27FC236}">
                <a16:creationId xmlns:a16="http://schemas.microsoft.com/office/drawing/2014/main" id="{1C091803-41C2-48E0-9228-5148460C747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190" y="2480956"/>
            <a:ext cx="8448154" cy="3918122"/>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コンテンツ プレースホルダー 2">
            <a:extLst>
              <a:ext uri="{FF2B5EF4-FFF2-40B4-BE49-F238E27FC236}">
                <a16:creationId xmlns:a16="http://schemas.microsoft.com/office/drawing/2014/main" id="{EBC98F04-F74B-4C38-B0F4-51CE0CE73E07}"/>
              </a:ext>
            </a:extLst>
          </p:cNvPr>
          <p:cNvSpPr>
            <a:spLocks noGrp="1"/>
          </p:cNvSpPr>
          <p:nvPr>
            <p:ph idx="1"/>
          </p:nvPr>
        </p:nvSpPr>
        <p:spPr>
          <a:xfrm>
            <a:off x="592092" y="2480955"/>
            <a:ext cx="7948296" cy="3915308"/>
          </a:xfrm>
        </p:spPr>
        <p:txBody>
          <a:bodyPr anchor="ctr">
            <a:normAutofit/>
          </a:bodyPr>
          <a:lstStyle/>
          <a:p>
            <a:pPr marL="0" indent="0">
              <a:buNone/>
            </a:pPr>
            <a:r>
              <a:rPr kumimoji="1" lang="ja-JP" altLang="en-US" sz="1800" dirty="0"/>
              <a:t>成人期も児童期もセルフプランだと、「</a:t>
            </a:r>
            <a:r>
              <a:rPr lang="ja-JP" altLang="en-US" sz="1800" dirty="0"/>
              <a:t>担当者会議やモニタリングが実施されない。 」「サービス（支援）提供事業所との調整を自身が行わなければならない。」というデメリットがある。</a:t>
            </a:r>
            <a:endParaRPr lang="en-US" altLang="ja-JP" sz="1800" dirty="0"/>
          </a:p>
          <a:p>
            <a:pPr marL="0" indent="0">
              <a:buNone/>
            </a:pPr>
            <a:r>
              <a:rPr lang="ja-JP" altLang="en-US" sz="1800" dirty="0"/>
              <a:t>相談支援における</a:t>
            </a:r>
            <a:r>
              <a:rPr lang="ja-JP" altLang="en-US" sz="1800" b="1" dirty="0"/>
              <a:t>モニタリングの重要性、有効性</a:t>
            </a:r>
            <a:r>
              <a:rPr lang="ja-JP" altLang="en-US" sz="1800" dirty="0"/>
              <a:t>について疑いのないところとなり、多職種連携等チームアプローチとして子どもを支えていくために、必要に応じた会議の実施は、移行期の多い児童期だからこそ取り組むべきことである。</a:t>
            </a:r>
            <a:endParaRPr lang="en-US" altLang="ja-JP" sz="1800" dirty="0"/>
          </a:p>
          <a:p>
            <a:pPr marL="0" indent="0">
              <a:buNone/>
            </a:pPr>
            <a:r>
              <a:rPr kumimoji="1" lang="ja-JP" altLang="en-US" sz="1800" b="1" dirty="0"/>
              <a:t>保護者に対するエンパワメントの観点</a:t>
            </a:r>
            <a:r>
              <a:rPr kumimoji="1" lang="ja-JP" altLang="en-US" sz="1800" dirty="0"/>
              <a:t>からは、保護者が制度について理解し、子どものための支援計画のあり方について見通せるまで、まずは相談支援専門員が担当していくという考えで良いのではないか。</a:t>
            </a:r>
            <a:endParaRPr kumimoji="1" lang="en-US" altLang="ja-JP" sz="1800" dirty="0"/>
          </a:p>
          <a:p>
            <a:pPr marL="0" indent="0">
              <a:buNone/>
            </a:pPr>
            <a:r>
              <a:rPr kumimoji="1" lang="ja-JP" altLang="en-US" sz="1800" dirty="0"/>
              <a:t>また、「セルフ」とは、障害者本人を指すのであり、子ども主体で考えていけば、保護者が作成するセルフプラン自体が、本来の「セルフ」ではないという考え方はある。</a:t>
            </a:r>
            <a:endParaRPr kumimoji="1" lang="en-US" altLang="ja-JP" sz="1800" dirty="0"/>
          </a:p>
        </p:txBody>
      </p:sp>
      <p:sp>
        <p:nvSpPr>
          <p:cNvPr id="4" name="スライド番号プレースホルダー 3"/>
          <p:cNvSpPr>
            <a:spLocks noGrp="1"/>
          </p:cNvSpPr>
          <p:nvPr>
            <p:ph type="sldNum" sz="quarter" idx="12"/>
          </p:nvPr>
        </p:nvSpPr>
        <p:spPr/>
        <p:txBody>
          <a:bodyPr/>
          <a:lstStyle/>
          <a:p>
            <a:fld id="{35747434-7036-48DB-A148-6B3D8EE75CDA}" type="slidenum">
              <a:rPr lang="en-US" smtClean="0"/>
              <a:pPr/>
              <a:t>36</a:t>
            </a:fld>
            <a:endParaRPr lang="en-US" sz="750" dirty="0"/>
          </a:p>
        </p:txBody>
      </p:sp>
    </p:spTree>
    <p:extLst>
      <p:ext uri="{BB962C8B-B14F-4D97-AF65-F5344CB8AC3E}">
        <p14:creationId xmlns:p14="http://schemas.microsoft.com/office/powerpoint/2010/main" val="2683660226"/>
      </p:ext>
    </p:extLst>
  </p:cSld>
  <p:clrMapOvr>
    <a:masterClrMapping/>
  </p:clrMapOvr>
  <p:transition spd="slow">
    <p:push dir="u"/>
  </p:transition>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75CD93-9DF2-48CB-9F57-1BCA9A46C7F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191" y="453981"/>
            <a:ext cx="5006340" cy="1877811"/>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タイトル 1">
            <a:extLst>
              <a:ext uri="{FF2B5EF4-FFF2-40B4-BE49-F238E27FC236}">
                <a16:creationId xmlns:a16="http://schemas.microsoft.com/office/drawing/2014/main" id="{3B4AB4FF-D7DF-47E6-8F3A-80BE1F77F5B7}"/>
              </a:ext>
            </a:extLst>
          </p:cNvPr>
          <p:cNvSpPr>
            <a:spLocks noGrp="1"/>
          </p:cNvSpPr>
          <p:nvPr>
            <p:ph type="title"/>
          </p:nvPr>
        </p:nvSpPr>
        <p:spPr>
          <a:xfrm>
            <a:off x="435935" y="731520"/>
            <a:ext cx="4805915" cy="1426464"/>
          </a:xfrm>
        </p:spPr>
        <p:txBody>
          <a:bodyPr>
            <a:normAutofit/>
          </a:bodyPr>
          <a:lstStyle/>
          <a:p>
            <a:r>
              <a:rPr kumimoji="1" lang="ja-JP" altLang="en-US" sz="3700" b="1" dirty="0">
                <a:solidFill>
                  <a:srgbClr val="FFFFFF"/>
                </a:solidFill>
              </a:rPr>
              <a:t>児童期における</a:t>
            </a:r>
            <a:r>
              <a:rPr kumimoji="1" lang="en-US" altLang="ja-JP" sz="3700" b="1" dirty="0">
                <a:solidFill>
                  <a:srgbClr val="FFFFFF"/>
                </a:solidFill>
              </a:rPr>
              <a:t/>
            </a:r>
            <a:br>
              <a:rPr kumimoji="1" lang="en-US" altLang="ja-JP" sz="3700" b="1" dirty="0">
                <a:solidFill>
                  <a:srgbClr val="FFFFFF"/>
                </a:solidFill>
              </a:rPr>
            </a:br>
            <a:r>
              <a:rPr kumimoji="1" lang="ja-JP" altLang="en-US" sz="3700" b="1" dirty="0">
                <a:solidFill>
                  <a:srgbClr val="FFFFFF"/>
                </a:solidFill>
              </a:rPr>
              <a:t>セルフプランについて</a:t>
            </a:r>
          </a:p>
        </p:txBody>
      </p:sp>
      <p:sp>
        <p:nvSpPr>
          <p:cNvPr id="10"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57825" y="461737"/>
            <a:ext cx="1612020" cy="1870055"/>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Rectangle 11">
            <a:extLst>
              <a:ext uri="{FF2B5EF4-FFF2-40B4-BE49-F238E27FC236}">
                <a16:creationId xmlns:a16="http://schemas.microsoft.com/office/drawing/2014/main" id="{E186B68C-84BC-4A6E-99D1-EE87483C134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0326" y="453155"/>
            <a:ext cx="1612018" cy="1878638"/>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 name="Rectangle 13">
            <a:extLst>
              <a:ext uri="{FF2B5EF4-FFF2-40B4-BE49-F238E27FC236}">
                <a16:creationId xmlns:a16="http://schemas.microsoft.com/office/drawing/2014/main" id="{1C091803-41C2-48E0-9228-5148460C747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190" y="2480956"/>
            <a:ext cx="8448154" cy="3918122"/>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コンテンツ プレースホルダー 2">
            <a:extLst>
              <a:ext uri="{FF2B5EF4-FFF2-40B4-BE49-F238E27FC236}">
                <a16:creationId xmlns:a16="http://schemas.microsoft.com/office/drawing/2014/main" id="{EBC98F04-F74B-4C38-B0F4-51CE0CE73E07}"/>
              </a:ext>
            </a:extLst>
          </p:cNvPr>
          <p:cNvSpPr>
            <a:spLocks noGrp="1"/>
          </p:cNvSpPr>
          <p:nvPr>
            <p:ph idx="1"/>
          </p:nvPr>
        </p:nvSpPr>
        <p:spPr>
          <a:xfrm>
            <a:off x="594119" y="2609331"/>
            <a:ext cx="7948296" cy="3663696"/>
          </a:xfrm>
        </p:spPr>
        <p:txBody>
          <a:bodyPr anchor="ctr">
            <a:normAutofit/>
          </a:bodyPr>
          <a:lstStyle/>
          <a:p>
            <a:pPr marL="0" indent="0">
              <a:buNone/>
            </a:pPr>
            <a:r>
              <a:rPr kumimoji="1" lang="ja-JP" altLang="en-US" sz="2000" dirty="0"/>
              <a:t>❶セルフプランを提出している家族に対して、</a:t>
            </a:r>
            <a:r>
              <a:rPr kumimoji="1" lang="ja-JP" altLang="en-US" sz="2000" b="1" dirty="0"/>
              <a:t>相談支援専門員が担当していくことのメリット</a:t>
            </a:r>
            <a:r>
              <a:rPr kumimoji="1" lang="ja-JP" altLang="en-US" sz="2000" dirty="0"/>
              <a:t>と地域の相談支援体制について、計画更新の度に</a:t>
            </a:r>
            <a:r>
              <a:rPr kumimoji="1" lang="ja-JP" altLang="en-US" sz="2000" u="sng" dirty="0"/>
              <a:t>情報提供</a:t>
            </a:r>
            <a:r>
              <a:rPr kumimoji="1" lang="ja-JP" altLang="en-US" sz="2000" dirty="0"/>
              <a:t>をしていく必要があるのではないか？</a:t>
            </a:r>
            <a:endParaRPr kumimoji="1" lang="en-US" altLang="ja-JP" sz="2000" dirty="0"/>
          </a:p>
          <a:p>
            <a:pPr marL="0" indent="0">
              <a:buNone/>
            </a:pPr>
            <a:r>
              <a:rPr kumimoji="1" lang="ja-JP" altLang="en-US" sz="2000" dirty="0"/>
              <a:t>❷「</a:t>
            </a:r>
            <a:r>
              <a:rPr lang="ja-JP" altLang="en-US" sz="2000" dirty="0"/>
              <a:t>セルフプランの事例を一定数を抽出し、事例検討等において検証を行い、必要に応じてセルフプラン作成者に対して、専門的見地からの助言等を行うこと」について、（自立支援）協議会で取り上げてはどうか？</a:t>
            </a:r>
            <a:endParaRPr lang="en-US" altLang="ja-JP" sz="2000" dirty="0"/>
          </a:p>
          <a:p>
            <a:pPr marL="0" indent="0">
              <a:buNone/>
            </a:pPr>
            <a:r>
              <a:rPr lang="ja-JP" altLang="en-US" sz="2000" dirty="0"/>
              <a:t>❸児童期のケースで、相談支援専門員が利用計画を作成する目的と有効性について説明を受けずに、</a:t>
            </a:r>
            <a:r>
              <a:rPr lang="ja-JP" altLang="en-US" sz="2000" u="sng" dirty="0"/>
              <a:t>保護者が相談支援専門員を探さなくてはいけない</a:t>
            </a:r>
            <a:r>
              <a:rPr lang="ja-JP" altLang="en-US" sz="2000" dirty="0"/>
              <a:t>事例は多い。また、</a:t>
            </a:r>
            <a:r>
              <a:rPr lang="ja-JP" altLang="en-US" sz="2000" u="sng" dirty="0"/>
              <a:t>利用予定の事業所がセルフプランの提出を求めている</a:t>
            </a:r>
            <a:r>
              <a:rPr lang="ja-JP" altLang="en-US" sz="2000" dirty="0"/>
              <a:t>ことがある。そうしたこと自体が課題であると地域で検討していく必要がある。</a:t>
            </a:r>
            <a:endParaRPr lang="en-US" altLang="ja-JP" sz="2000" dirty="0"/>
          </a:p>
        </p:txBody>
      </p:sp>
      <p:sp>
        <p:nvSpPr>
          <p:cNvPr id="4" name="テキスト ボックス 3">
            <a:extLst>
              <a:ext uri="{FF2B5EF4-FFF2-40B4-BE49-F238E27FC236}">
                <a16:creationId xmlns:a16="http://schemas.microsoft.com/office/drawing/2014/main" id="{C18B871B-81F5-56C3-188C-489C34E31994}"/>
              </a:ext>
            </a:extLst>
          </p:cNvPr>
          <p:cNvSpPr txBox="1"/>
          <p:nvPr/>
        </p:nvSpPr>
        <p:spPr>
          <a:xfrm>
            <a:off x="7534929" y="1183142"/>
            <a:ext cx="902811" cy="523220"/>
          </a:xfrm>
          <a:prstGeom prst="rect">
            <a:avLst/>
          </a:prstGeom>
          <a:noFill/>
        </p:spPr>
        <p:txBody>
          <a:bodyPr wrap="none" rtlCol="0">
            <a:spAutoFit/>
          </a:bodyPr>
          <a:lstStyle/>
          <a:p>
            <a:r>
              <a:rPr kumimoji="1" lang="ja-JP" altLang="en-US" sz="2800" b="1" dirty="0">
                <a:solidFill>
                  <a:schemeClr val="bg1">
                    <a:lumMod val="95000"/>
                  </a:schemeClr>
                </a:solidFill>
              </a:rPr>
              <a:t>提案</a:t>
            </a:r>
          </a:p>
        </p:txBody>
      </p:sp>
      <p:sp>
        <p:nvSpPr>
          <p:cNvPr id="5" name="スライド番号プレースホルダー 4"/>
          <p:cNvSpPr>
            <a:spLocks noGrp="1"/>
          </p:cNvSpPr>
          <p:nvPr>
            <p:ph type="sldNum" sz="quarter" idx="12"/>
          </p:nvPr>
        </p:nvSpPr>
        <p:spPr/>
        <p:txBody>
          <a:bodyPr/>
          <a:lstStyle/>
          <a:p>
            <a:fld id="{35747434-7036-48DB-A148-6B3D8EE75CDA}" type="slidenum">
              <a:rPr lang="en-US" smtClean="0"/>
              <a:pPr/>
              <a:t>37</a:t>
            </a:fld>
            <a:endParaRPr lang="en-US" sz="750" dirty="0"/>
          </a:p>
        </p:txBody>
      </p:sp>
    </p:spTree>
    <p:extLst>
      <p:ext uri="{BB962C8B-B14F-4D97-AF65-F5344CB8AC3E}">
        <p14:creationId xmlns:p14="http://schemas.microsoft.com/office/powerpoint/2010/main" val="2535732324"/>
      </p:ext>
    </p:extLst>
  </p:cSld>
  <p:clrMapOvr>
    <a:masterClrMapping/>
  </p:clrMapOvr>
  <p:transition spd="slow">
    <p:push dir="u"/>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コンテンツ プレースホルダー 3">
            <a:extLst>
              <a:ext uri="{FF2B5EF4-FFF2-40B4-BE49-F238E27FC236}">
                <a16:creationId xmlns:a16="http://schemas.microsoft.com/office/drawing/2014/main" id="{38B85A68-6288-38AF-4DDB-5D832E8D7F8D}"/>
              </a:ext>
            </a:extLst>
          </p:cNvPr>
          <p:cNvGraphicFramePr>
            <a:graphicFrameLocks noGrp="1"/>
          </p:cNvGraphicFramePr>
          <p:nvPr>
            <p:ph idx="1"/>
            <p:extLst>
              <p:ext uri="{D42A27DB-BD31-4B8C-83A1-F6EECF244321}">
                <p14:modId xmlns:p14="http://schemas.microsoft.com/office/powerpoint/2010/main" val="1885686791"/>
              </p:ext>
            </p:extLst>
          </p:nvPr>
        </p:nvGraphicFramePr>
        <p:xfrm>
          <a:off x="436880" y="1329070"/>
          <a:ext cx="8182534" cy="51993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四角形: 角を丸くする 1">
            <a:extLst>
              <a:ext uri="{FF2B5EF4-FFF2-40B4-BE49-F238E27FC236}">
                <a16:creationId xmlns:a16="http://schemas.microsoft.com/office/drawing/2014/main" id="{6CE80A32-A563-948B-9C8E-090EC22838D7}"/>
              </a:ext>
            </a:extLst>
          </p:cNvPr>
          <p:cNvSpPr/>
          <p:nvPr/>
        </p:nvSpPr>
        <p:spPr>
          <a:xfrm>
            <a:off x="436880" y="244549"/>
            <a:ext cx="8182534" cy="914400"/>
          </a:xfrm>
          <a:prstGeom prst="roundRect">
            <a:avLst/>
          </a:prstGeom>
          <a:scene3d>
            <a:camera prst="orthographicFront"/>
            <a:lightRig rig="threePt" dir="t"/>
          </a:scene3d>
          <a:sp3d>
            <a:bevelT w="101600" prst="riblet"/>
          </a:sp3d>
        </p:spPr>
        <p:style>
          <a:lnRef idx="3">
            <a:schemeClr val="lt1"/>
          </a:lnRef>
          <a:fillRef idx="1">
            <a:schemeClr val="accent4"/>
          </a:fillRef>
          <a:effectRef idx="1">
            <a:schemeClr val="accent4"/>
          </a:effectRef>
          <a:fontRef idx="minor">
            <a:schemeClr val="lt1"/>
          </a:fontRef>
        </p:style>
        <p:txBody>
          <a:bodyPr rtlCol="0" anchor="ctr"/>
          <a:lstStyle/>
          <a:p>
            <a:pPr algn="ctr">
              <a:buNone/>
            </a:pPr>
            <a:r>
              <a:rPr kumimoji="1" lang="ja-JP" altLang="en-US" sz="2400" u="sng" dirty="0">
                <a:effectLst>
                  <a:outerShdw blurRad="38100" dist="38100" dir="2700000" algn="tl">
                    <a:srgbClr val="000000">
                      <a:alpha val="43137"/>
                    </a:srgbClr>
                  </a:outerShdw>
                </a:effectLst>
              </a:rPr>
              <a:t>児童期の利用計画作成</a:t>
            </a:r>
            <a:r>
              <a:rPr kumimoji="1" lang="ja-JP" altLang="en-US" u="sng" dirty="0">
                <a:effectLst>
                  <a:outerShdw blurRad="38100" dist="38100" dir="2700000" algn="tl">
                    <a:srgbClr val="000000">
                      <a:alpha val="43137"/>
                    </a:srgbClr>
                  </a:outerShdw>
                </a:effectLst>
              </a:rPr>
              <a:t>において</a:t>
            </a:r>
            <a:r>
              <a:rPr kumimoji="1" lang="ja-JP" altLang="en-US" sz="2800" u="sng" dirty="0">
                <a:effectLst>
                  <a:outerShdw blurRad="38100" dist="38100" dir="2700000" algn="tl">
                    <a:srgbClr val="000000">
                      <a:alpha val="43137"/>
                    </a:srgbClr>
                  </a:outerShdw>
                </a:effectLst>
              </a:rPr>
              <a:t>共有してほしい</a:t>
            </a:r>
            <a:r>
              <a:rPr kumimoji="1" lang="ja-JP" altLang="en-US" sz="2800" b="1" u="sng" dirty="0">
                <a:effectLst>
                  <a:outerShdw blurRad="38100" dist="38100" dir="2700000" algn="tl">
                    <a:srgbClr val="000000">
                      <a:alpha val="43137"/>
                    </a:srgbClr>
                  </a:outerShdw>
                </a:effectLst>
              </a:rPr>
              <a:t>課題</a:t>
            </a:r>
            <a:endParaRPr kumimoji="1" lang="en-US" altLang="ja-JP" sz="2800" b="1" u="sng" dirty="0">
              <a:effectLst>
                <a:outerShdw blurRad="38100" dist="38100" dir="2700000" algn="tl">
                  <a:srgbClr val="000000">
                    <a:alpha val="43137"/>
                  </a:srgbClr>
                </a:outerShdw>
              </a:effectLst>
            </a:endParaRPr>
          </a:p>
        </p:txBody>
      </p:sp>
      <p:sp>
        <p:nvSpPr>
          <p:cNvPr id="3" name="スライド番号プレースホルダー 2"/>
          <p:cNvSpPr>
            <a:spLocks noGrp="1"/>
          </p:cNvSpPr>
          <p:nvPr>
            <p:ph type="sldNum" sz="quarter" idx="12"/>
          </p:nvPr>
        </p:nvSpPr>
        <p:spPr/>
        <p:txBody>
          <a:bodyPr/>
          <a:lstStyle/>
          <a:p>
            <a:fld id="{35747434-7036-48DB-A148-6B3D8EE75CDA}" type="slidenum">
              <a:rPr lang="en-US" smtClean="0"/>
              <a:pPr/>
              <a:t>38</a:t>
            </a:fld>
            <a:endParaRPr lang="en-US" sz="750" dirty="0"/>
          </a:p>
        </p:txBody>
      </p:sp>
    </p:spTree>
    <p:extLst>
      <p:ext uri="{BB962C8B-B14F-4D97-AF65-F5344CB8AC3E}">
        <p14:creationId xmlns:p14="http://schemas.microsoft.com/office/powerpoint/2010/main" val="2187933904"/>
      </p:ext>
    </p:extLst>
  </p:cSld>
  <p:clrMapOvr>
    <a:masterClrMapping/>
  </p:clrMapOvr>
  <p:transition spd="slow">
    <p:push dir="u"/>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コンテンツ プレースホルダー 1">
            <a:extLst>
              <a:ext uri="{FF2B5EF4-FFF2-40B4-BE49-F238E27FC236}">
                <a16:creationId xmlns:a16="http://schemas.microsoft.com/office/drawing/2014/main" id="{074C5FEB-36A9-3A81-C47F-0B666C328AA4}"/>
              </a:ext>
            </a:extLst>
          </p:cNvPr>
          <p:cNvGraphicFramePr>
            <a:graphicFrameLocks noGrp="1"/>
          </p:cNvGraphicFramePr>
          <p:nvPr>
            <p:ph idx="1"/>
            <p:extLst>
              <p:ext uri="{D42A27DB-BD31-4B8C-83A1-F6EECF244321}">
                <p14:modId xmlns:p14="http://schemas.microsoft.com/office/powerpoint/2010/main" val="2732804414"/>
              </p:ext>
            </p:extLst>
          </p:nvPr>
        </p:nvGraphicFramePr>
        <p:xfrm>
          <a:off x="436880" y="1754372"/>
          <a:ext cx="8182534" cy="47740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四角形: 角を丸くする 3">
            <a:extLst>
              <a:ext uri="{FF2B5EF4-FFF2-40B4-BE49-F238E27FC236}">
                <a16:creationId xmlns:a16="http://schemas.microsoft.com/office/drawing/2014/main" id="{5FCB8E38-B2BD-4BE4-4E93-0D7291114226}"/>
              </a:ext>
            </a:extLst>
          </p:cNvPr>
          <p:cNvSpPr/>
          <p:nvPr/>
        </p:nvSpPr>
        <p:spPr>
          <a:xfrm>
            <a:off x="436880" y="244549"/>
            <a:ext cx="8182534" cy="914400"/>
          </a:xfrm>
          <a:prstGeom prst="roundRect">
            <a:avLst/>
          </a:prstGeom>
          <a:scene3d>
            <a:camera prst="orthographicFront"/>
            <a:lightRig rig="threePt" dir="t"/>
          </a:scene3d>
          <a:sp3d>
            <a:bevelT w="101600" prst="riblet"/>
          </a:sp3d>
        </p:spPr>
        <p:style>
          <a:lnRef idx="3">
            <a:schemeClr val="lt1"/>
          </a:lnRef>
          <a:fillRef idx="1">
            <a:schemeClr val="accent4"/>
          </a:fillRef>
          <a:effectRef idx="1">
            <a:schemeClr val="accent4"/>
          </a:effectRef>
          <a:fontRef idx="minor">
            <a:schemeClr val="lt1"/>
          </a:fontRef>
        </p:style>
        <p:txBody>
          <a:bodyPr rtlCol="0" anchor="ctr"/>
          <a:lstStyle/>
          <a:p>
            <a:pPr algn="ctr">
              <a:buNone/>
            </a:pPr>
            <a:r>
              <a:rPr kumimoji="1" lang="ja-JP" altLang="en-US" sz="2400" u="sng" dirty="0">
                <a:effectLst>
                  <a:outerShdw blurRad="38100" dist="38100" dir="2700000" algn="tl">
                    <a:srgbClr val="000000">
                      <a:alpha val="43137"/>
                    </a:srgbClr>
                  </a:outerShdw>
                </a:effectLst>
              </a:rPr>
              <a:t>児童期の利用計画作成</a:t>
            </a:r>
            <a:r>
              <a:rPr kumimoji="1" lang="ja-JP" altLang="en-US" u="sng" dirty="0">
                <a:effectLst>
                  <a:outerShdw blurRad="38100" dist="38100" dir="2700000" algn="tl">
                    <a:srgbClr val="000000">
                      <a:alpha val="43137"/>
                    </a:srgbClr>
                  </a:outerShdw>
                </a:effectLst>
              </a:rPr>
              <a:t>において</a:t>
            </a:r>
            <a:r>
              <a:rPr kumimoji="1" lang="ja-JP" altLang="en-US" sz="2800" u="sng" dirty="0">
                <a:effectLst>
                  <a:outerShdw blurRad="38100" dist="38100" dir="2700000" algn="tl">
                    <a:srgbClr val="000000">
                      <a:alpha val="43137"/>
                    </a:srgbClr>
                  </a:outerShdw>
                </a:effectLst>
              </a:rPr>
              <a:t>共有してほしい</a:t>
            </a:r>
            <a:r>
              <a:rPr kumimoji="1" lang="ja-JP" altLang="en-US" sz="2800" b="1" u="sng" dirty="0">
                <a:effectLst>
                  <a:outerShdw blurRad="38100" dist="38100" dir="2700000" algn="tl">
                    <a:srgbClr val="000000">
                      <a:alpha val="43137"/>
                    </a:srgbClr>
                  </a:outerShdw>
                </a:effectLst>
              </a:rPr>
              <a:t>課題</a:t>
            </a:r>
            <a:endParaRPr kumimoji="1" lang="en-US" altLang="ja-JP" sz="2800" b="1" u="sng" dirty="0">
              <a:effectLst>
                <a:outerShdw blurRad="38100" dist="38100" dir="2700000" algn="tl">
                  <a:srgbClr val="000000">
                    <a:alpha val="43137"/>
                  </a:srgbClr>
                </a:outerShdw>
              </a:effectLst>
            </a:endParaRPr>
          </a:p>
        </p:txBody>
      </p:sp>
      <p:sp>
        <p:nvSpPr>
          <p:cNvPr id="3" name="スライド番号プレースホルダー 2"/>
          <p:cNvSpPr>
            <a:spLocks noGrp="1"/>
          </p:cNvSpPr>
          <p:nvPr>
            <p:ph type="sldNum" sz="quarter" idx="12"/>
          </p:nvPr>
        </p:nvSpPr>
        <p:spPr/>
        <p:txBody>
          <a:bodyPr/>
          <a:lstStyle/>
          <a:p>
            <a:fld id="{35747434-7036-48DB-A148-6B3D8EE75CDA}" type="slidenum">
              <a:rPr lang="en-US" smtClean="0"/>
              <a:pPr/>
              <a:t>39</a:t>
            </a:fld>
            <a:endParaRPr lang="en-US" sz="750" dirty="0"/>
          </a:p>
        </p:txBody>
      </p:sp>
    </p:spTree>
    <p:extLst>
      <p:ext uri="{BB962C8B-B14F-4D97-AF65-F5344CB8AC3E}">
        <p14:creationId xmlns:p14="http://schemas.microsoft.com/office/powerpoint/2010/main" val="3903453670"/>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図 3" descr="手を握り合う棒人間の家族">
            <a:extLst>
              <a:ext uri="{FF2B5EF4-FFF2-40B4-BE49-F238E27FC236}">
                <a16:creationId xmlns:a16="http://schemas.microsoft.com/office/drawing/2014/main" id="{11B1AF2F-4147-43FA-9BFB-0902B5E5DB25}"/>
              </a:ext>
            </a:extLst>
          </p:cNvPr>
          <p:cNvPicPr>
            <a:picLocks noChangeAspect="1"/>
          </p:cNvPicPr>
          <p:nvPr/>
        </p:nvPicPr>
        <p:blipFill rotWithShape="1">
          <a:blip r:embed="rId2" cstate="print">
            <a:alphaModFix amt="35000"/>
            <a:extLst>
              <a:ext uri="{28A0092B-C50C-407E-A947-70E740481C1C}">
                <a14:useLocalDpi xmlns:a14="http://schemas.microsoft.com/office/drawing/2010/main" val="0"/>
              </a:ext>
            </a:extLst>
          </a:blip>
          <a:srcRect l="10969" r="-1" b="-1"/>
          <a:stretch/>
        </p:blipFill>
        <p:spPr>
          <a:xfrm>
            <a:off x="-3182" y="10"/>
            <a:ext cx="9147182" cy="6857990"/>
          </a:xfrm>
          <a:prstGeom prst="rect">
            <a:avLst/>
          </a:prstGeom>
        </p:spPr>
      </p:pic>
      <p:sp>
        <p:nvSpPr>
          <p:cNvPr id="26" name="楕円 25">
            <a:extLst>
              <a:ext uri="{FF2B5EF4-FFF2-40B4-BE49-F238E27FC236}">
                <a16:creationId xmlns:a16="http://schemas.microsoft.com/office/drawing/2014/main" id="{BA4669E0-4936-49D8-AA0F-789F6C88BAB3}"/>
              </a:ext>
            </a:extLst>
          </p:cNvPr>
          <p:cNvSpPr/>
          <p:nvPr/>
        </p:nvSpPr>
        <p:spPr>
          <a:xfrm>
            <a:off x="-145422" y="700911"/>
            <a:ext cx="5171440" cy="612877"/>
          </a:xfrm>
          <a:prstGeom prst="ellipse">
            <a:avLst/>
          </a:prstGeom>
          <a:solidFill>
            <a:schemeClr val="accent2">
              <a:lumMod val="40000"/>
              <a:lumOff val="60000"/>
            </a:schemeClr>
          </a:solid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66DB49AC-DE89-42C6-81AB-4EBE82C0E76F}"/>
              </a:ext>
            </a:extLst>
          </p:cNvPr>
          <p:cNvSpPr>
            <a:spLocks noGrp="1"/>
          </p:cNvSpPr>
          <p:nvPr>
            <p:ph type="title"/>
          </p:nvPr>
        </p:nvSpPr>
        <p:spPr>
          <a:xfrm>
            <a:off x="482600" y="321734"/>
            <a:ext cx="8178799" cy="1135737"/>
          </a:xfrm>
        </p:spPr>
        <p:txBody>
          <a:bodyPr>
            <a:normAutofit/>
          </a:bodyPr>
          <a:lstStyle/>
          <a:p>
            <a:r>
              <a:rPr kumimoji="1" lang="ja-JP" altLang="en-US" sz="3600" b="1" dirty="0"/>
              <a:t>講義内容の項目（流れ）</a:t>
            </a:r>
          </a:p>
        </p:txBody>
      </p:sp>
      <p:graphicFrame>
        <p:nvGraphicFramePr>
          <p:cNvPr id="100" name="コンテンツ プレースホルダー 2">
            <a:extLst>
              <a:ext uri="{FF2B5EF4-FFF2-40B4-BE49-F238E27FC236}">
                <a16:creationId xmlns:a16="http://schemas.microsoft.com/office/drawing/2014/main" id="{2FC62366-3E80-48E2-B929-8B9EE2032CD0}"/>
              </a:ext>
            </a:extLst>
          </p:cNvPr>
          <p:cNvGraphicFramePr>
            <a:graphicFrameLocks noGrp="1"/>
          </p:cNvGraphicFramePr>
          <p:nvPr>
            <p:ph idx="1"/>
            <p:extLst>
              <p:ext uri="{D42A27DB-BD31-4B8C-83A1-F6EECF244321}">
                <p14:modId xmlns:p14="http://schemas.microsoft.com/office/powerpoint/2010/main" val="1417383726"/>
              </p:ext>
            </p:extLst>
          </p:nvPr>
        </p:nvGraphicFramePr>
        <p:xfrm>
          <a:off x="482600" y="1782981"/>
          <a:ext cx="8178799" cy="43939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スライド番号プレースホルダー 2"/>
          <p:cNvSpPr>
            <a:spLocks noGrp="1"/>
          </p:cNvSpPr>
          <p:nvPr>
            <p:ph type="sldNum" sz="quarter" idx="12"/>
          </p:nvPr>
        </p:nvSpPr>
        <p:spPr/>
        <p:txBody>
          <a:bodyPr/>
          <a:lstStyle/>
          <a:p>
            <a:fld id="{35747434-7036-48DB-A148-6B3D8EE75CDA}" type="slidenum">
              <a:rPr lang="en-US" smtClean="0"/>
              <a:pPr/>
              <a:t>4</a:t>
            </a:fld>
            <a:endParaRPr lang="en-US" sz="750" dirty="0"/>
          </a:p>
        </p:txBody>
      </p:sp>
    </p:spTree>
    <p:extLst>
      <p:ext uri="{BB962C8B-B14F-4D97-AF65-F5344CB8AC3E}">
        <p14:creationId xmlns:p14="http://schemas.microsoft.com/office/powerpoint/2010/main" val="213442473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365127"/>
            <a:ext cx="7886700" cy="932046"/>
          </a:xfrm>
        </p:spPr>
        <p:txBody>
          <a:bodyPr>
            <a:noAutofit/>
          </a:bodyPr>
          <a:lstStyle/>
          <a:p>
            <a:r>
              <a:rPr kumimoji="1" lang="ja-JP" altLang="en-US" sz="2800" dirty="0"/>
              <a:t>相談支援専門員とサービス管理責任者・児童発達管理責任者の連携における課題</a:t>
            </a:r>
          </a:p>
        </p:txBody>
      </p:sp>
      <p:sp>
        <p:nvSpPr>
          <p:cNvPr id="3" name="コンテンツ プレースホルダ 2"/>
          <p:cNvSpPr>
            <a:spLocks noGrp="1"/>
          </p:cNvSpPr>
          <p:nvPr>
            <p:ph idx="1"/>
          </p:nvPr>
        </p:nvSpPr>
        <p:spPr>
          <a:xfrm>
            <a:off x="287384" y="1449980"/>
            <a:ext cx="8464730" cy="3908830"/>
          </a:xfrm>
        </p:spPr>
        <p:style>
          <a:lnRef idx="1">
            <a:schemeClr val="accent4"/>
          </a:lnRef>
          <a:fillRef idx="2">
            <a:schemeClr val="accent4"/>
          </a:fillRef>
          <a:effectRef idx="1">
            <a:schemeClr val="accent4"/>
          </a:effectRef>
          <a:fontRef idx="minor">
            <a:schemeClr val="dk1"/>
          </a:fontRef>
        </p:style>
        <p:txBody>
          <a:bodyPr>
            <a:noAutofit/>
          </a:bodyPr>
          <a:lstStyle/>
          <a:p>
            <a:pPr>
              <a:lnSpc>
                <a:spcPct val="100000"/>
              </a:lnSpc>
            </a:pPr>
            <a:r>
              <a:rPr kumimoji="1" lang="ja-JP" altLang="en-US" sz="2400" dirty="0"/>
              <a:t>自事業所と関係する事業所（同法人等）の利用のための利用計画作成では、本来の相談支援の機能を果たすことができない。</a:t>
            </a:r>
            <a:endParaRPr kumimoji="1" lang="en-US" altLang="ja-JP" sz="2400" dirty="0"/>
          </a:p>
          <a:p>
            <a:pPr>
              <a:lnSpc>
                <a:spcPct val="100000"/>
              </a:lnSpc>
            </a:pPr>
            <a:r>
              <a:rPr lang="ja-JP" altLang="en-US" sz="2400" dirty="0"/>
              <a:t>相談支援専門員の作成した利用計画をもとに、個別支援計画を作成していくことがベースだが、その利用計画が参考にならない。</a:t>
            </a:r>
            <a:endParaRPr lang="en-US" altLang="ja-JP" sz="2400" dirty="0"/>
          </a:p>
          <a:p>
            <a:pPr>
              <a:lnSpc>
                <a:spcPct val="100000"/>
              </a:lnSpc>
            </a:pPr>
            <a:r>
              <a:rPr kumimoji="1" lang="ja-JP" altLang="en-US" sz="2400" dirty="0"/>
              <a:t>個別支援計画の内容を参考にしながら、モニタリングを実施していかなければならないが、利用計画作成のために個別支援計画の内容が参考にならない。</a:t>
            </a:r>
          </a:p>
        </p:txBody>
      </p:sp>
      <p:sp>
        <p:nvSpPr>
          <p:cNvPr id="4" name="テキスト ボックス 3"/>
          <p:cNvSpPr txBox="1"/>
          <p:nvPr/>
        </p:nvSpPr>
        <p:spPr>
          <a:xfrm>
            <a:off x="559309" y="5891352"/>
            <a:ext cx="7920880" cy="40011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kumimoji="1" lang="ja-JP" altLang="en-US" sz="2000" dirty="0"/>
              <a:t>　　</a:t>
            </a:r>
            <a:r>
              <a:rPr kumimoji="1" lang="ja-JP" altLang="en-US" sz="1600" dirty="0"/>
              <a:t>・・・という状態を少しでもなくしていくためにはどうすればいいのか？</a:t>
            </a:r>
            <a:endParaRPr kumimoji="1" lang="ja-JP" altLang="en-US" sz="2000" dirty="0"/>
          </a:p>
        </p:txBody>
      </p:sp>
      <p:sp>
        <p:nvSpPr>
          <p:cNvPr id="5" name="スライド番号プレースホルダー 4"/>
          <p:cNvSpPr>
            <a:spLocks noGrp="1"/>
          </p:cNvSpPr>
          <p:nvPr>
            <p:ph type="sldNum" sz="quarter" idx="12"/>
          </p:nvPr>
        </p:nvSpPr>
        <p:spPr/>
        <p:txBody>
          <a:bodyPr/>
          <a:lstStyle/>
          <a:p>
            <a:fld id="{35747434-7036-48DB-A148-6B3D8EE75CDA}" type="slidenum">
              <a:rPr lang="en-US" smtClean="0"/>
              <a:pPr/>
              <a:t>40</a:t>
            </a:fld>
            <a:endParaRPr lang="en-US" sz="750" dirty="0"/>
          </a:p>
        </p:txBody>
      </p:sp>
    </p:spTree>
  </p:cSld>
  <p:clrMapOvr>
    <a:masterClrMapping/>
  </p:clrMapOvr>
  <p:transition spd="slow">
    <p:push dir="u"/>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6640FC8C-4526-4D77-BD76-B001BD38BF39}"/>
              </a:ext>
            </a:extLst>
          </p:cNvPr>
          <p:cNvSpPr txBox="1"/>
          <p:nvPr/>
        </p:nvSpPr>
        <p:spPr>
          <a:xfrm>
            <a:off x="324682" y="212652"/>
            <a:ext cx="8494633" cy="646331"/>
          </a:xfrm>
          <a:prstGeom prst="rect">
            <a:avLst/>
          </a:prstGeom>
          <a:solidFill>
            <a:schemeClr val="accent5">
              <a:lumMod val="20000"/>
              <a:lumOff val="80000"/>
            </a:schemeClr>
          </a:solidFill>
          <a:ln>
            <a:solidFill>
              <a:schemeClr val="accent1"/>
            </a:solidFill>
          </a:ln>
          <a:effectLst>
            <a:glow rad="228600">
              <a:schemeClr val="accent5">
                <a:satMod val="175000"/>
                <a:alpha val="40000"/>
              </a:schemeClr>
            </a:glow>
          </a:effectLst>
        </p:spPr>
        <p:txBody>
          <a:bodyPr wrap="none" rtlCol="0">
            <a:spAutoFit/>
          </a:bodyPr>
          <a:lstStyle/>
          <a:p>
            <a:r>
              <a:rPr kumimoji="1" lang="ja-JP" altLang="en-US" dirty="0"/>
              <a:t>以下のような利用計画案では、子どもの姿、意思（ニーズ）は見えてきません。</a:t>
            </a:r>
            <a:endParaRPr kumimoji="1" lang="en-US" altLang="ja-JP" dirty="0"/>
          </a:p>
          <a:p>
            <a:r>
              <a:rPr kumimoji="1" lang="ja-JP" altLang="en-US" dirty="0"/>
              <a:t>相談支援の意義、有効性が感じられない内容とも言えます。</a:t>
            </a:r>
          </a:p>
        </p:txBody>
      </p:sp>
      <p:graphicFrame>
        <p:nvGraphicFramePr>
          <p:cNvPr id="6" name="オブジェクト 5">
            <a:extLst>
              <a:ext uri="{FF2B5EF4-FFF2-40B4-BE49-F238E27FC236}">
                <a16:creationId xmlns:a16="http://schemas.microsoft.com/office/drawing/2014/main" id="{CD7785DA-80CA-4DD9-8E24-66E4C319D63F}"/>
              </a:ext>
            </a:extLst>
          </p:cNvPr>
          <p:cNvGraphicFramePr>
            <a:graphicFrameLocks noChangeAspect="1"/>
          </p:cNvGraphicFramePr>
          <p:nvPr>
            <p:extLst>
              <p:ext uri="{D42A27DB-BD31-4B8C-83A1-F6EECF244321}">
                <p14:modId xmlns:p14="http://schemas.microsoft.com/office/powerpoint/2010/main" val="436563959"/>
              </p:ext>
            </p:extLst>
          </p:nvPr>
        </p:nvGraphicFramePr>
        <p:xfrm>
          <a:off x="324682" y="1121557"/>
          <a:ext cx="8542868" cy="5523791"/>
        </p:xfrm>
        <a:graphic>
          <a:graphicData uri="http://schemas.openxmlformats.org/presentationml/2006/ole">
            <mc:AlternateContent xmlns:mc="http://schemas.openxmlformats.org/markup-compatibility/2006">
              <mc:Choice xmlns:v="urn:schemas-microsoft-com:vml" Requires="v">
                <p:oleObj spid="_x0000_s1026" name="ビットマップ イメージ" r:id="rId3" imgW="13811400" imgH="10191600" progId="Paint.Picture">
                  <p:embed/>
                </p:oleObj>
              </mc:Choice>
              <mc:Fallback>
                <p:oleObj name="ビットマップ イメージ" r:id="rId3" imgW="13811400" imgH="10191600" progId="Paint.Picture">
                  <p:embed/>
                  <p:pic>
                    <p:nvPicPr>
                      <p:cNvPr id="0" name=""/>
                      <p:cNvPicPr/>
                      <p:nvPr/>
                    </p:nvPicPr>
                    <p:blipFill>
                      <a:blip r:embed="rId4"/>
                      <a:stretch>
                        <a:fillRect/>
                      </a:stretch>
                    </p:blipFill>
                    <p:spPr>
                      <a:xfrm>
                        <a:off x="324682" y="1121557"/>
                        <a:ext cx="8542868" cy="5523791"/>
                      </a:xfrm>
                      <a:prstGeom prst="rect">
                        <a:avLst/>
                      </a:prstGeom>
                      <a:ln>
                        <a:solidFill>
                          <a:schemeClr val="tx1"/>
                        </a:solidFill>
                      </a:ln>
                    </p:spPr>
                  </p:pic>
                </p:oleObj>
              </mc:Fallback>
            </mc:AlternateContent>
          </a:graphicData>
        </a:graphic>
      </p:graphicFrame>
      <p:sp>
        <p:nvSpPr>
          <p:cNvPr id="2" name="テキスト ボックス 1">
            <a:extLst>
              <a:ext uri="{FF2B5EF4-FFF2-40B4-BE49-F238E27FC236}">
                <a16:creationId xmlns:a16="http://schemas.microsoft.com/office/drawing/2014/main" id="{A363E20F-DD58-6DEF-9F72-F75E77E49222}"/>
              </a:ext>
            </a:extLst>
          </p:cNvPr>
          <p:cNvSpPr txBox="1"/>
          <p:nvPr/>
        </p:nvSpPr>
        <p:spPr>
          <a:xfrm>
            <a:off x="1881961" y="5518297"/>
            <a:ext cx="5762847" cy="830997"/>
          </a:xfrm>
          <a:prstGeom prst="rect">
            <a:avLst/>
          </a:prstGeom>
          <a:solidFill>
            <a:srgbClr val="FFFF99"/>
          </a:solidFill>
          <a:ln>
            <a:solidFill>
              <a:schemeClr val="accent1"/>
            </a:solidFill>
          </a:ln>
        </p:spPr>
        <p:txBody>
          <a:bodyPr wrap="square" rtlCol="0">
            <a:spAutoFit/>
          </a:bodyPr>
          <a:lstStyle/>
          <a:p>
            <a:r>
              <a:rPr kumimoji="1" lang="ja-JP" altLang="en-US" sz="2400" dirty="0"/>
              <a:t>目指すべき利用計画の有り様について、学ぶ機会を作っていきましょう！</a:t>
            </a:r>
          </a:p>
        </p:txBody>
      </p:sp>
      <p:sp>
        <p:nvSpPr>
          <p:cNvPr id="4" name="スライド番号プレースホルダー 3"/>
          <p:cNvSpPr>
            <a:spLocks noGrp="1"/>
          </p:cNvSpPr>
          <p:nvPr>
            <p:ph type="sldNum" sz="quarter" idx="12"/>
          </p:nvPr>
        </p:nvSpPr>
        <p:spPr/>
        <p:txBody>
          <a:bodyPr/>
          <a:lstStyle/>
          <a:p>
            <a:fld id="{35747434-7036-48DB-A148-6B3D8EE75CDA}" type="slidenum">
              <a:rPr lang="en-US" smtClean="0"/>
              <a:pPr/>
              <a:t>41</a:t>
            </a:fld>
            <a:endParaRPr lang="en-US" sz="750" dirty="0"/>
          </a:p>
        </p:txBody>
      </p:sp>
    </p:spTree>
    <p:extLst>
      <p:ext uri="{BB962C8B-B14F-4D97-AF65-F5344CB8AC3E}">
        <p14:creationId xmlns:p14="http://schemas.microsoft.com/office/powerpoint/2010/main" val="3412705554"/>
      </p:ext>
    </p:extLst>
  </p:cSld>
  <p:clrMapOvr>
    <a:masterClrMapping/>
  </p:clrMapOvr>
  <p:transition spd="slow">
    <p:push dir="u"/>
  </p:transition>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5216B7D9-AD07-4BD0-9DA9-071848773903}"/>
              </a:ext>
            </a:extLst>
          </p:cNvPr>
          <p:cNvSpPr txBox="1"/>
          <p:nvPr/>
        </p:nvSpPr>
        <p:spPr>
          <a:xfrm>
            <a:off x="628650" y="537061"/>
            <a:ext cx="7571303" cy="523220"/>
          </a:xfrm>
          <a:prstGeom prst="rect">
            <a:avLst/>
          </a:prstGeom>
          <a:solidFill>
            <a:schemeClr val="accent4">
              <a:lumMod val="20000"/>
              <a:lumOff val="80000"/>
            </a:schemeClr>
          </a:solidFill>
          <a:ln>
            <a:solidFill>
              <a:schemeClr val="accent1"/>
            </a:solidFill>
          </a:ln>
        </p:spPr>
        <p:txBody>
          <a:bodyPr wrap="none" rtlCol="0">
            <a:spAutoFit/>
          </a:bodyPr>
          <a:lstStyle/>
          <a:p>
            <a:pPr>
              <a:spcAft>
                <a:spcPts val="600"/>
              </a:spcAft>
            </a:pPr>
            <a:r>
              <a:rPr kumimoji="1" lang="en-US" altLang="ja-JP" sz="2800" b="1" dirty="0"/>
              <a:t>3</a:t>
            </a:r>
            <a:r>
              <a:rPr kumimoji="1" lang="ja-JP" altLang="ja-JP" sz="2800" b="1" dirty="0"/>
              <a:t>．児童発達支援管理責任者の</a:t>
            </a:r>
            <a:r>
              <a:rPr kumimoji="1" lang="ja-JP" altLang="en-US" sz="2800" b="1" dirty="0"/>
              <a:t>地域連携の</a:t>
            </a:r>
            <a:r>
              <a:rPr kumimoji="1" lang="ja-JP" altLang="ja-JP" sz="2800" b="1" dirty="0"/>
              <a:t>現状</a:t>
            </a:r>
            <a:endParaRPr lang="en-US" altLang="ja-JP" sz="2800"/>
          </a:p>
        </p:txBody>
      </p:sp>
      <p:graphicFrame>
        <p:nvGraphicFramePr>
          <p:cNvPr id="9" name="コンテンツ プレースホルダー 2">
            <a:extLst>
              <a:ext uri="{FF2B5EF4-FFF2-40B4-BE49-F238E27FC236}">
                <a16:creationId xmlns:a16="http://schemas.microsoft.com/office/drawing/2014/main" id="{DA58164E-BADC-45B3-9911-E530CE50AEBC}"/>
              </a:ext>
            </a:extLst>
          </p:cNvPr>
          <p:cNvGraphicFramePr>
            <a:graphicFrameLocks/>
          </p:cNvGraphicFramePr>
          <p:nvPr>
            <p:extLst>
              <p:ext uri="{D42A27DB-BD31-4B8C-83A1-F6EECF244321}">
                <p14:modId xmlns:p14="http://schemas.microsoft.com/office/powerpoint/2010/main" val="2356026730"/>
              </p:ext>
            </p:extLst>
          </p:nvPr>
        </p:nvGraphicFramePr>
        <p:xfrm>
          <a:off x="628650" y="1310640"/>
          <a:ext cx="7886700" cy="5212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スライド番号プレースホルダー 1"/>
          <p:cNvSpPr>
            <a:spLocks noGrp="1"/>
          </p:cNvSpPr>
          <p:nvPr>
            <p:ph type="sldNum" sz="quarter" idx="12"/>
          </p:nvPr>
        </p:nvSpPr>
        <p:spPr/>
        <p:txBody>
          <a:bodyPr/>
          <a:lstStyle/>
          <a:p>
            <a:fld id="{35747434-7036-48DB-A148-6B3D8EE75CDA}" type="slidenum">
              <a:rPr lang="en-US" smtClean="0"/>
              <a:pPr/>
              <a:t>42</a:t>
            </a:fld>
            <a:endParaRPr lang="en-US" sz="750" dirty="0"/>
          </a:p>
        </p:txBody>
      </p:sp>
    </p:spTree>
    <p:extLst>
      <p:ext uri="{BB962C8B-B14F-4D97-AF65-F5344CB8AC3E}">
        <p14:creationId xmlns:p14="http://schemas.microsoft.com/office/powerpoint/2010/main" val="70054532"/>
      </p:ext>
    </p:extLst>
  </p:cSld>
  <p:clrMapOvr>
    <a:masterClrMapping/>
  </p:clrMapOvr>
  <p:transition spd="slow">
    <p:randomBar dir="vert"/>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Rectangle 2"/>
          <p:cNvSpPr>
            <a:spLocks noGrp="1"/>
          </p:cNvSpPr>
          <p:nvPr>
            <p:ph type="title"/>
          </p:nvPr>
        </p:nvSpPr>
        <p:spPr>
          <a:xfrm>
            <a:off x="574158" y="276446"/>
            <a:ext cx="7995684" cy="692696"/>
          </a:xfrm>
          <a:solidFill>
            <a:srgbClr val="CCFFCC"/>
          </a:solidFill>
          <a:ln cap="flat" algn="ctr">
            <a:solidFill>
              <a:schemeClr val="tx1"/>
            </a:solidFill>
            <a:miter lim="800000"/>
            <a:headEnd/>
            <a:tailEnd/>
          </a:ln>
        </p:spPr>
        <p:txBody>
          <a:bodyPr>
            <a:normAutofit fontScale="90000"/>
          </a:bodyPr>
          <a:lstStyle/>
          <a:p>
            <a:pPr algn="ctr" eaLnBrk="1" hangingPunct="1"/>
            <a:r>
              <a:rPr lang="ja-JP" altLang="en-US" sz="2800" dirty="0">
                <a:latin typeface="+mn-ea"/>
                <a:ea typeface="+mn-ea"/>
              </a:rPr>
              <a:t>「障害児支援の基本理念」から見えてくる地域連携</a:t>
            </a:r>
          </a:p>
        </p:txBody>
      </p:sp>
      <p:sp>
        <p:nvSpPr>
          <p:cNvPr id="279555" name="Rectangle 3"/>
          <p:cNvSpPr>
            <a:spLocks noGrp="1"/>
          </p:cNvSpPr>
          <p:nvPr>
            <p:ph idx="1"/>
          </p:nvPr>
        </p:nvSpPr>
        <p:spPr>
          <a:xfrm>
            <a:off x="106326" y="1201479"/>
            <a:ext cx="8920717" cy="5224473"/>
          </a:xfrm>
          <a:ln w="57150" cmpd="thinThick">
            <a:solidFill>
              <a:schemeClr val="tx1">
                <a:alpha val="89803"/>
              </a:schemeClr>
            </a:solidFill>
            <a:miter lim="800000"/>
            <a:headEnd/>
            <a:tailEnd/>
          </a:ln>
        </p:spPr>
        <p:txBody>
          <a:bodyPr rIns="34290">
            <a:noAutofit/>
          </a:bodyPr>
          <a:lstStyle/>
          <a:p>
            <a:pPr marL="639763" indent="-385763" eaLnBrk="1" hangingPunct="1">
              <a:lnSpc>
                <a:spcPct val="110000"/>
              </a:lnSpc>
              <a:buSzPct val="136000"/>
              <a:buNone/>
            </a:pPr>
            <a:r>
              <a:rPr lang="ja-JP" altLang="en-US" sz="2000" b="1" dirty="0">
                <a:latin typeface="+mn-ea"/>
              </a:rPr>
              <a:t>（１）障害のある子ども本人の最善の利益保証</a:t>
            </a:r>
            <a:endParaRPr lang="en-US" altLang="ja-JP" sz="2000" b="1" dirty="0">
              <a:latin typeface="+mn-ea"/>
            </a:endParaRPr>
          </a:p>
          <a:p>
            <a:pPr marL="639763" indent="-385763" eaLnBrk="1" hangingPunct="1">
              <a:lnSpc>
                <a:spcPct val="110000"/>
              </a:lnSpc>
              <a:buSzPct val="136000"/>
              <a:buNone/>
            </a:pPr>
            <a:r>
              <a:rPr lang="ja-JP" altLang="en-US" sz="2000" b="1" dirty="0">
                <a:latin typeface="+mn-ea"/>
              </a:rPr>
              <a:t>（２）地域社会への参加・包容（インクルージョン）の推進と合理的配慮</a:t>
            </a:r>
            <a:endParaRPr lang="en-US" altLang="ja-JP" sz="2000" b="1" dirty="0">
              <a:latin typeface="+mn-ea"/>
            </a:endParaRPr>
          </a:p>
          <a:p>
            <a:pPr>
              <a:buNone/>
            </a:pPr>
            <a:r>
              <a:rPr lang="ja-JP" altLang="en-US" sz="2000" dirty="0">
                <a:latin typeface="+mn-ea"/>
              </a:rPr>
              <a:t>   　（前文略）障害の有無にかかわらず、</a:t>
            </a:r>
            <a:r>
              <a:rPr lang="ja-JP" altLang="en-US" sz="2000" dirty="0">
                <a:solidFill>
                  <a:srgbClr val="FF0000"/>
                </a:solidFill>
                <a:latin typeface="+mn-ea"/>
              </a:rPr>
              <a:t>全ての子どもが共に成長できるようにしていくこと</a:t>
            </a:r>
            <a:r>
              <a:rPr lang="ja-JP" altLang="en-US" sz="2000" dirty="0">
                <a:latin typeface="+mn-ea"/>
              </a:rPr>
              <a:t>が必要である。障害のある子どもへの支援に当たっては、移行支援を含め、可能な限り、地域の保育、教育等の支援を受けられるようにしていくとともに、</a:t>
            </a:r>
            <a:r>
              <a:rPr lang="ja-JP" altLang="en-US" sz="2000" dirty="0">
                <a:solidFill>
                  <a:srgbClr val="FF0000"/>
                </a:solidFill>
                <a:latin typeface="+mn-ea"/>
              </a:rPr>
              <a:t>同年代の子どもとの仲間作りを図っていくこと</a:t>
            </a:r>
            <a:r>
              <a:rPr lang="ja-JP" altLang="en-US" sz="2000" dirty="0">
                <a:latin typeface="+mn-ea"/>
              </a:rPr>
              <a:t>が求められる。</a:t>
            </a:r>
            <a:endParaRPr lang="en-US" altLang="ja-JP" sz="2000" dirty="0">
              <a:latin typeface="+mn-ea"/>
            </a:endParaRPr>
          </a:p>
          <a:p>
            <a:pPr marL="639763" indent="-385763" eaLnBrk="1" hangingPunct="1">
              <a:lnSpc>
                <a:spcPct val="110000"/>
              </a:lnSpc>
              <a:buSzPct val="136000"/>
              <a:buNone/>
            </a:pPr>
            <a:r>
              <a:rPr lang="ja-JP" altLang="en-US" sz="2000" b="1" dirty="0">
                <a:latin typeface="+mn-ea"/>
              </a:rPr>
              <a:t>（３）家族支援の重視</a:t>
            </a:r>
            <a:endParaRPr lang="en-US" altLang="ja-JP" sz="2000" b="1" dirty="0">
              <a:latin typeface="+mn-ea"/>
            </a:endParaRPr>
          </a:p>
          <a:p>
            <a:pPr marL="639763" indent="-385763" eaLnBrk="1" hangingPunct="1">
              <a:lnSpc>
                <a:spcPct val="110000"/>
              </a:lnSpc>
              <a:buSzPct val="136000"/>
              <a:buNone/>
            </a:pPr>
            <a:r>
              <a:rPr lang="ja-JP" altLang="en-US" sz="2000" b="1" dirty="0">
                <a:latin typeface="+mn-ea"/>
              </a:rPr>
              <a:t>（４）障害のある子どもの地域社会への参加・包容（インクルージョン）を子育て支援において推進するための後方支援としての専門的役割</a:t>
            </a:r>
            <a:endParaRPr lang="en-US" altLang="ja-JP" sz="2000" b="1" dirty="0">
              <a:latin typeface="+mn-ea"/>
            </a:endParaRPr>
          </a:p>
          <a:p>
            <a:pPr>
              <a:buNone/>
            </a:pPr>
            <a:r>
              <a:rPr lang="ja-JP" altLang="en-US" sz="2000" dirty="0">
                <a:latin typeface="+mn-ea"/>
              </a:rPr>
              <a:t>　　</a:t>
            </a:r>
            <a:r>
              <a:rPr lang="ja-JP" altLang="en-US" sz="2000" dirty="0">
                <a:solidFill>
                  <a:srgbClr val="FF0000"/>
                </a:solidFill>
                <a:latin typeface="+mn-ea"/>
              </a:rPr>
              <a:t>障害のない子どもを含めた集団の中での育ちをできるだけ保障する視点が求められる。</a:t>
            </a:r>
            <a:r>
              <a:rPr lang="ja-JP" altLang="en-US" sz="2000" dirty="0">
                <a:latin typeface="+mn-ea"/>
              </a:rPr>
              <a:t>このため、保育所等訪問支援等を積極的に活用し、子育て支援における育ちの場において、障害のある子どもの支援に協力できるような体制づくりを進めていくことが必要である。 （後文略）</a:t>
            </a:r>
            <a:endParaRPr lang="en-US" altLang="ja-JP" sz="2000" dirty="0">
              <a:latin typeface="HGP創英角ｺﾞｼｯｸUB" pitchFamily="50" charset="-128"/>
              <a:ea typeface="HGP創英角ｺﾞｼｯｸUB" pitchFamily="50" charset="-128"/>
            </a:endParaRPr>
          </a:p>
        </p:txBody>
      </p:sp>
      <p:sp>
        <p:nvSpPr>
          <p:cNvPr id="279556" name="Text Box 4"/>
          <p:cNvSpPr txBox="1">
            <a:spLocks noChangeArrowheads="1"/>
          </p:cNvSpPr>
          <p:nvPr/>
        </p:nvSpPr>
        <p:spPr bwMode="auto">
          <a:xfrm>
            <a:off x="4446588" y="6526213"/>
            <a:ext cx="239712"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2296" tIns="41148" rIns="82296" bIns="41148"/>
          <a:lstStyle>
            <a:lvl1pPr defTabSz="822325"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defTabSz="822325"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defTabSz="822325"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defTabSz="822325"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defTabSz="822325"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defTabSz="822325"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defTabSz="822325"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defTabSz="822325"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defTabSz="822325"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fld id="{DB5008D3-ED1F-4AAB-9D6B-AFF515E4D21E}" type="slidenum">
              <a:rPr kumimoji="0" lang="en-US" altLang="ja-JP" sz="1300" smtClean="0">
                <a:solidFill>
                  <a:srgbClr val="000000"/>
                </a:solidFill>
                <a:latin typeface="Gill Sans" pitchFamily="80" charset="0"/>
                <a:ea typeface="HGP明朝E" pitchFamily="18" charset="-128"/>
                <a:sym typeface="Gill Sans" pitchFamily="80" charset="0"/>
              </a:rPr>
              <a:pPr algn="ctr" eaLnBrk="1" hangingPunct="1">
                <a:spcBef>
                  <a:spcPct val="0"/>
                </a:spcBef>
                <a:buFontTx/>
                <a:buNone/>
              </a:pPr>
              <a:t>43</a:t>
            </a:fld>
            <a:endParaRPr kumimoji="0" lang="en-US" altLang="ja-JP" sz="1300" dirty="0">
              <a:solidFill>
                <a:srgbClr val="000000"/>
              </a:solidFill>
              <a:latin typeface="Gill Sans" pitchFamily="80" charset="0"/>
              <a:ea typeface="HGP明朝E" pitchFamily="18" charset="-128"/>
              <a:sym typeface="Gill Sans" pitchFamily="80" charset="0"/>
            </a:endParaRPr>
          </a:p>
        </p:txBody>
      </p:sp>
      <p:sp>
        <p:nvSpPr>
          <p:cNvPr id="5" name="角丸四角形 4"/>
          <p:cNvSpPr/>
          <p:nvPr/>
        </p:nvSpPr>
        <p:spPr>
          <a:xfrm>
            <a:off x="4881264" y="6425952"/>
            <a:ext cx="3888432" cy="352673"/>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dirty="0"/>
              <a:t>児童発達支援ガイドラインより引用</a:t>
            </a:r>
          </a:p>
        </p:txBody>
      </p:sp>
      <p:sp>
        <p:nvSpPr>
          <p:cNvPr id="2" name="スライド番号プレースホルダー 1"/>
          <p:cNvSpPr>
            <a:spLocks noGrp="1"/>
          </p:cNvSpPr>
          <p:nvPr>
            <p:ph type="sldNum" sz="quarter" idx="12"/>
          </p:nvPr>
        </p:nvSpPr>
        <p:spPr/>
        <p:txBody>
          <a:bodyPr/>
          <a:lstStyle/>
          <a:p>
            <a:fld id="{35747434-7036-48DB-A148-6B3D8EE75CDA}" type="slidenum">
              <a:rPr lang="en-US" smtClean="0"/>
              <a:pPr/>
              <a:t>43</a:t>
            </a:fld>
            <a:endParaRPr lang="en-US" sz="750" dirty="0"/>
          </a:p>
        </p:txBody>
      </p:sp>
    </p:spTree>
    <p:extLst>
      <p:ext uri="{BB962C8B-B14F-4D97-AF65-F5344CB8AC3E}">
        <p14:creationId xmlns:p14="http://schemas.microsoft.com/office/powerpoint/2010/main" val="1596623099"/>
      </p:ext>
    </p:extLst>
  </p:cSld>
  <p:clrMapOvr>
    <a:masterClrMapping/>
  </p:clrMapOvr>
  <p:transition spd="slow">
    <p:randomBar dir="vert"/>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578A1CE-2F8E-437E-82F8-36A931BC7BBD}"/>
              </a:ext>
            </a:extLst>
          </p:cNvPr>
          <p:cNvSpPr>
            <a:spLocks noGrp="1"/>
          </p:cNvSpPr>
          <p:nvPr>
            <p:ph type="title"/>
          </p:nvPr>
        </p:nvSpPr>
        <p:spPr/>
        <p:txBody>
          <a:bodyPr/>
          <a:lstStyle/>
          <a:p>
            <a:r>
              <a:rPr kumimoji="1" lang="ja-JP" altLang="en-US" dirty="0"/>
              <a:t>子どもの最善の利益を考慮するための地域連携</a:t>
            </a:r>
          </a:p>
        </p:txBody>
      </p:sp>
      <p:graphicFrame>
        <p:nvGraphicFramePr>
          <p:cNvPr id="5" name="コンテンツ プレースホルダー 2">
            <a:extLst>
              <a:ext uri="{FF2B5EF4-FFF2-40B4-BE49-F238E27FC236}">
                <a16:creationId xmlns:a16="http://schemas.microsoft.com/office/drawing/2014/main" id="{6E04BEB5-AD12-427E-9117-21BFDAFC109B}"/>
              </a:ext>
            </a:extLst>
          </p:cNvPr>
          <p:cNvGraphicFramePr>
            <a:graphicFrameLocks noGrp="1"/>
          </p:cNvGraphicFramePr>
          <p:nvPr>
            <p:ph idx="1"/>
            <p:extLst>
              <p:ext uri="{D42A27DB-BD31-4B8C-83A1-F6EECF244321}">
                <p14:modId xmlns:p14="http://schemas.microsoft.com/office/powerpoint/2010/main" val="225053614"/>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四角形: 角を丸くする 3">
            <a:extLst>
              <a:ext uri="{FF2B5EF4-FFF2-40B4-BE49-F238E27FC236}">
                <a16:creationId xmlns:a16="http://schemas.microsoft.com/office/drawing/2014/main" id="{AD38B413-63A0-417A-BBFC-F068A0B824AC}"/>
              </a:ext>
            </a:extLst>
          </p:cNvPr>
          <p:cNvSpPr/>
          <p:nvPr/>
        </p:nvSpPr>
        <p:spPr>
          <a:xfrm>
            <a:off x="1961706" y="6006213"/>
            <a:ext cx="5220587" cy="760227"/>
          </a:xfrm>
          <a:prstGeom prst="roundRect">
            <a:avLst/>
          </a:prstGeom>
          <a:scene3d>
            <a:camera prst="perspectiveAbove"/>
            <a:lightRig rig="threePt" dir="t"/>
          </a:scene3d>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kumimoji="1" lang="ja-JP" altLang="en-US" b="1" dirty="0"/>
              <a:t>一つの事業所だけでは、障害児支援の基本理念を達成していくことはできません！</a:t>
            </a:r>
          </a:p>
        </p:txBody>
      </p:sp>
      <p:sp>
        <p:nvSpPr>
          <p:cNvPr id="3" name="スライド番号プレースホルダー 2"/>
          <p:cNvSpPr>
            <a:spLocks noGrp="1"/>
          </p:cNvSpPr>
          <p:nvPr>
            <p:ph type="sldNum" sz="quarter" idx="12"/>
          </p:nvPr>
        </p:nvSpPr>
        <p:spPr/>
        <p:txBody>
          <a:bodyPr/>
          <a:lstStyle/>
          <a:p>
            <a:fld id="{35747434-7036-48DB-A148-6B3D8EE75CDA}" type="slidenum">
              <a:rPr lang="en-US" smtClean="0"/>
              <a:pPr/>
              <a:t>44</a:t>
            </a:fld>
            <a:endParaRPr lang="en-US" sz="750" dirty="0"/>
          </a:p>
        </p:txBody>
      </p:sp>
    </p:spTree>
    <p:extLst>
      <p:ext uri="{BB962C8B-B14F-4D97-AF65-F5344CB8AC3E}">
        <p14:creationId xmlns:p14="http://schemas.microsoft.com/office/powerpoint/2010/main" val="2676129219"/>
      </p:ext>
    </p:extLst>
  </p:cSld>
  <p:clrMapOvr>
    <a:masterClrMapping/>
  </p:clrMapOvr>
  <p:transition spd="slow">
    <p:randomBar dir="vert"/>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58085F2-F148-48C3-990F-B9EB3A8B6D6F}"/>
              </a:ext>
            </a:extLst>
          </p:cNvPr>
          <p:cNvSpPr>
            <a:spLocks noGrp="1"/>
          </p:cNvSpPr>
          <p:nvPr>
            <p:ph type="title"/>
          </p:nvPr>
        </p:nvSpPr>
        <p:spPr>
          <a:xfrm>
            <a:off x="358907" y="390789"/>
            <a:ext cx="8426184" cy="1231606"/>
          </a:xfrm>
        </p:spPr>
        <p:txBody>
          <a:bodyPr>
            <a:normAutofit/>
          </a:bodyPr>
          <a:lstStyle/>
          <a:p>
            <a:pPr algn="ctr">
              <a:lnSpc>
                <a:spcPct val="90000"/>
              </a:lnSpc>
            </a:pPr>
            <a:r>
              <a:rPr lang="ja-JP" altLang="en-US" sz="2400" dirty="0"/>
              <a:t>放課後等デイサービスガイドラインで示されていること</a:t>
            </a:r>
            <a:r>
              <a:rPr lang="en-US" altLang="ja-JP" sz="2400" dirty="0"/>
              <a:t/>
            </a:r>
            <a:br>
              <a:rPr lang="en-US" altLang="ja-JP" sz="2400" dirty="0"/>
            </a:br>
            <a:r>
              <a:rPr lang="ja-JP" altLang="en-US" sz="2000" dirty="0"/>
              <a:t>～「基本活動」の文面に見いだせる放課後等デイサービスの地域連携～</a:t>
            </a:r>
            <a:endParaRPr lang="ja-JP" altLang="en-US" sz="2400" dirty="0"/>
          </a:p>
        </p:txBody>
      </p:sp>
      <p:graphicFrame>
        <p:nvGraphicFramePr>
          <p:cNvPr id="5" name="コンテンツ プレースホルダー 2">
            <a:extLst>
              <a:ext uri="{FF2B5EF4-FFF2-40B4-BE49-F238E27FC236}">
                <a16:creationId xmlns:a16="http://schemas.microsoft.com/office/drawing/2014/main" id="{0F6F6794-6595-4029-BBC2-2C0D6B609F0C}"/>
              </a:ext>
            </a:extLst>
          </p:cNvPr>
          <p:cNvGraphicFramePr>
            <a:graphicFrameLocks noGrp="1"/>
          </p:cNvGraphicFramePr>
          <p:nvPr>
            <p:ph idx="1"/>
            <p:extLst>
              <p:ext uri="{D42A27DB-BD31-4B8C-83A1-F6EECF244321}">
                <p14:modId xmlns:p14="http://schemas.microsoft.com/office/powerpoint/2010/main" val="1977434766"/>
              </p:ext>
            </p:extLst>
          </p:nvPr>
        </p:nvGraphicFramePr>
        <p:xfrm>
          <a:off x="287619" y="1445912"/>
          <a:ext cx="8568761" cy="43204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四角形: 角を丸くする 5">
            <a:extLst>
              <a:ext uri="{FF2B5EF4-FFF2-40B4-BE49-F238E27FC236}">
                <a16:creationId xmlns:a16="http://schemas.microsoft.com/office/drawing/2014/main" id="{4FB2E188-7C8D-4962-B567-48517D43BD8F}"/>
              </a:ext>
            </a:extLst>
          </p:cNvPr>
          <p:cNvSpPr/>
          <p:nvPr/>
        </p:nvSpPr>
        <p:spPr>
          <a:xfrm>
            <a:off x="322808" y="5931785"/>
            <a:ext cx="8426183" cy="760227"/>
          </a:xfrm>
          <a:prstGeom prst="roundRect">
            <a:avLst/>
          </a:prstGeom>
          <a:scene3d>
            <a:camera prst="perspectiveAbove"/>
            <a:lightRig rig="threePt" dir="t"/>
          </a:scene3d>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kumimoji="1" lang="ja-JP" altLang="en-US" dirty="0"/>
              <a:t>教育との連携だけでなく、支援内容の多様さ、地域で生きる力を育てるためのインフォーマルな社会資源との連携と地域の方が出入りする事業所を目指す！</a:t>
            </a:r>
          </a:p>
        </p:txBody>
      </p:sp>
      <p:sp>
        <p:nvSpPr>
          <p:cNvPr id="7" name="テキスト ボックス 6">
            <a:extLst>
              <a:ext uri="{FF2B5EF4-FFF2-40B4-BE49-F238E27FC236}">
                <a16:creationId xmlns:a16="http://schemas.microsoft.com/office/drawing/2014/main" id="{4F9F31E0-6A65-727D-2EC3-E249CE22060F}"/>
              </a:ext>
            </a:extLst>
          </p:cNvPr>
          <p:cNvSpPr txBox="1"/>
          <p:nvPr/>
        </p:nvSpPr>
        <p:spPr>
          <a:xfrm rot="21143611">
            <a:off x="20808" y="83581"/>
            <a:ext cx="1289445" cy="400110"/>
          </a:xfrm>
          <a:prstGeom prst="rect">
            <a:avLst/>
          </a:prstGeom>
          <a:solidFill>
            <a:srgbClr val="FFFF00"/>
          </a:solidFill>
          <a:ln>
            <a:solidFill>
              <a:srgbClr val="FF0000"/>
            </a:solidFill>
          </a:ln>
          <a:scene3d>
            <a:camera prst="orthographicFront"/>
            <a:lightRig rig="threePt" dir="t"/>
          </a:scene3d>
          <a:sp3d>
            <a:bevelT w="101600" prst="riblet"/>
          </a:sp3d>
        </p:spPr>
        <p:txBody>
          <a:bodyPr wrap="square" rtlCol="0">
            <a:spAutoFit/>
          </a:bodyPr>
          <a:lstStyle/>
          <a:p>
            <a:r>
              <a:rPr kumimoji="1" lang="ja-JP" altLang="en-US" sz="2000" dirty="0"/>
              <a:t>参考資料</a:t>
            </a:r>
          </a:p>
        </p:txBody>
      </p:sp>
      <p:sp>
        <p:nvSpPr>
          <p:cNvPr id="3" name="スライド番号プレースホルダー 2"/>
          <p:cNvSpPr>
            <a:spLocks noGrp="1"/>
          </p:cNvSpPr>
          <p:nvPr>
            <p:ph type="sldNum" sz="quarter" idx="12"/>
          </p:nvPr>
        </p:nvSpPr>
        <p:spPr/>
        <p:txBody>
          <a:bodyPr/>
          <a:lstStyle/>
          <a:p>
            <a:fld id="{35747434-7036-48DB-A148-6B3D8EE75CDA}" type="slidenum">
              <a:rPr lang="en-US" smtClean="0"/>
              <a:pPr/>
              <a:t>45</a:t>
            </a:fld>
            <a:endParaRPr lang="en-US" sz="750" dirty="0"/>
          </a:p>
        </p:txBody>
      </p:sp>
    </p:spTree>
    <p:extLst>
      <p:ext uri="{BB962C8B-B14F-4D97-AF65-F5344CB8AC3E}">
        <p14:creationId xmlns:p14="http://schemas.microsoft.com/office/powerpoint/2010/main" val="1787126120"/>
      </p:ext>
    </p:extLst>
  </p:cSld>
  <p:clrMapOvr>
    <a:masterClrMapping/>
  </p:clrMapOvr>
  <p:transition spd="slow">
    <p:randomBar dir="vert"/>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732766"/>
            <a:ext cx="8229600" cy="504056"/>
          </a:xfrm>
        </p:spPr>
        <p:style>
          <a:lnRef idx="1">
            <a:schemeClr val="accent5"/>
          </a:lnRef>
          <a:fillRef idx="2">
            <a:schemeClr val="accent5"/>
          </a:fillRef>
          <a:effectRef idx="1">
            <a:schemeClr val="accent5"/>
          </a:effectRef>
          <a:fontRef idx="minor">
            <a:schemeClr val="dk1"/>
          </a:fontRef>
        </p:style>
        <p:txBody>
          <a:bodyPr>
            <a:normAutofit fontScale="90000"/>
          </a:bodyPr>
          <a:lstStyle/>
          <a:p>
            <a:pPr algn="ctr"/>
            <a:r>
              <a:rPr kumimoji="1" lang="ja-JP" altLang="en-US" sz="3200" dirty="0"/>
              <a:t>地域連携</a:t>
            </a:r>
            <a:r>
              <a:rPr kumimoji="1" lang="ja-JP" altLang="en-US" sz="2400" dirty="0"/>
              <a:t>について</a:t>
            </a:r>
          </a:p>
        </p:txBody>
      </p:sp>
      <p:sp>
        <p:nvSpPr>
          <p:cNvPr id="3" name="コンテンツ プレースホルダ 2"/>
          <p:cNvSpPr>
            <a:spLocks noGrp="1"/>
          </p:cNvSpPr>
          <p:nvPr>
            <p:ph idx="1"/>
          </p:nvPr>
        </p:nvSpPr>
        <p:spPr>
          <a:xfrm>
            <a:off x="457200" y="1350335"/>
            <a:ext cx="8229600" cy="5175009"/>
          </a:xfrm>
          <a:solidFill>
            <a:srgbClr val="FEE6FC"/>
          </a:solidFill>
        </p:spPr>
        <p:style>
          <a:lnRef idx="1">
            <a:schemeClr val="accent2"/>
          </a:lnRef>
          <a:fillRef idx="2">
            <a:schemeClr val="accent2"/>
          </a:fillRef>
          <a:effectRef idx="1">
            <a:schemeClr val="accent2"/>
          </a:effectRef>
          <a:fontRef idx="minor">
            <a:schemeClr val="dk1"/>
          </a:fontRef>
        </p:style>
        <p:txBody>
          <a:bodyPr>
            <a:normAutofit fontScale="55000" lnSpcReduction="20000"/>
          </a:bodyPr>
          <a:lstStyle/>
          <a:p>
            <a:pPr fontAlgn="base">
              <a:lnSpc>
                <a:spcPct val="120000"/>
              </a:lnSpc>
              <a:spcBef>
                <a:spcPct val="0"/>
              </a:spcBef>
              <a:spcAft>
                <a:spcPct val="0"/>
              </a:spcAft>
              <a:buNone/>
            </a:pPr>
            <a:r>
              <a:rPr kumimoji="0" lang="ja-JP" altLang="en-US" sz="2900" b="1" dirty="0">
                <a:solidFill>
                  <a:srgbClr val="000000"/>
                </a:solidFill>
                <a:latin typeface="Verdana" pitchFamily="34" charset="0"/>
              </a:rPr>
              <a:t>◇</a:t>
            </a:r>
            <a:r>
              <a:rPr kumimoji="0" lang="ja-JP" altLang="en-US" sz="3600" b="1" dirty="0">
                <a:solidFill>
                  <a:srgbClr val="000000"/>
                </a:solidFill>
                <a:latin typeface="Verdana" pitchFamily="34" charset="0"/>
              </a:rPr>
              <a:t>「気になる」段階から気軽に保護者からの相談に応じたり、子どもへの療育が提供できる身近な場となる。</a:t>
            </a:r>
            <a:endParaRPr kumimoji="0" lang="en-US" altLang="ja-JP" sz="2900" b="1" dirty="0">
              <a:solidFill>
                <a:srgbClr val="000000"/>
              </a:solidFill>
              <a:latin typeface="Verdana" pitchFamily="34" charset="0"/>
            </a:endParaRPr>
          </a:p>
          <a:p>
            <a:pPr fontAlgn="base">
              <a:lnSpc>
                <a:spcPct val="120000"/>
              </a:lnSpc>
              <a:spcBef>
                <a:spcPct val="0"/>
              </a:spcBef>
              <a:spcAft>
                <a:spcPct val="0"/>
              </a:spcAft>
              <a:buNone/>
            </a:pPr>
            <a:r>
              <a:rPr kumimoji="0" lang="ja-JP" altLang="en-US" sz="2900" dirty="0">
                <a:solidFill>
                  <a:srgbClr val="000000"/>
                </a:solidFill>
                <a:latin typeface="Verdana" pitchFamily="34" charset="0"/>
              </a:rPr>
              <a:t>　●自事業所のアピールをくり返すだけではいけない。適切に他の事業所を紹介していくための連携</a:t>
            </a:r>
            <a:endParaRPr kumimoji="0" lang="en-US" altLang="ja-JP" sz="2900" dirty="0">
              <a:solidFill>
                <a:srgbClr val="000000"/>
              </a:solidFill>
              <a:latin typeface="Verdana" pitchFamily="34" charset="0"/>
            </a:endParaRPr>
          </a:p>
          <a:p>
            <a:pPr fontAlgn="base">
              <a:lnSpc>
                <a:spcPct val="120000"/>
              </a:lnSpc>
              <a:spcBef>
                <a:spcPct val="0"/>
              </a:spcBef>
              <a:spcAft>
                <a:spcPct val="0"/>
              </a:spcAft>
              <a:buNone/>
            </a:pPr>
            <a:r>
              <a:rPr kumimoji="0" lang="ja-JP" altLang="en-US" sz="2900" dirty="0">
                <a:solidFill>
                  <a:srgbClr val="000000"/>
                </a:solidFill>
                <a:latin typeface="Verdana" pitchFamily="34" charset="0"/>
              </a:rPr>
              <a:t>　●障害者手帳・診断名ありきの利用を前提としないための工夫を検討していくための連携</a:t>
            </a:r>
          </a:p>
          <a:p>
            <a:pPr fontAlgn="base">
              <a:lnSpc>
                <a:spcPct val="120000"/>
              </a:lnSpc>
              <a:spcBef>
                <a:spcPct val="0"/>
              </a:spcBef>
              <a:spcAft>
                <a:spcPct val="0"/>
              </a:spcAft>
              <a:buNone/>
            </a:pPr>
            <a:endParaRPr kumimoji="0" lang="ja-JP" altLang="en-US" sz="2900" dirty="0">
              <a:solidFill>
                <a:srgbClr val="000000"/>
              </a:solidFill>
              <a:latin typeface="Verdana" pitchFamily="34" charset="0"/>
            </a:endParaRPr>
          </a:p>
          <a:p>
            <a:pPr fontAlgn="base">
              <a:lnSpc>
                <a:spcPct val="120000"/>
              </a:lnSpc>
              <a:spcBef>
                <a:spcPct val="0"/>
              </a:spcBef>
              <a:spcAft>
                <a:spcPct val="0"/>
              </a:spcAft>
              <a:buNone/>
            </a:pPr>
            <a:r>
              <a:rPr kumimoji="0" lang="ja-JP" altLang="en-US" sz="3600" b="1" dirty="0">
                <a:solidFill>
                  <a:srgbClr val="000000"/>
                </a:solidFill>
                <a:latin typeface="Verdana" pitchFamily="34" charset="0"/>
              </a:rPr>
              <a:t>◇家族支援を含め個々の状況に応じた療育や発達への支援が、地域の支援システムづくりにつながることを意図して支援を提供する。</a:t>
            </a:r>
            <a:endParaRPr kumimoji="0" lang="en-US" altLang="ja-JP" sz="2900" b="1" dirty="0">
              <a:solidFill>
                <a:srgbClr val="000000"/>
              </a:solidFill>
              <a:latin typeface="Verdana" pitchFamily="34" charset="0"/>
            </a:endParaRPr>
          </a:p>
          <a:p>
            <a:pPr fontAlgn="base">
              <a:lnSpc>
                <a:spcPct val="120000"/>
              </a:lnSpc>
              <a:spcBef>
                <a:spcPct val="0"/>
              </a:spcBef>
              <a:spcAft>
                <a:spcPct val="0"/>
              </a:spcAft>
              <a:buNone/>
            </a:pPr>
            <a:r>
              <a:rPr kumimoji="0" lang="ja-JP" altLang="en-US" sz="2900" dirty="0">
                <a:solidFill>
                  <a:srgbClr val="000000"/>
                </a:solidFill>
                <a:latin typeface="Verdana" pitchFamily="34" charset="0"/>
              </a:rPr>
              <a:t>　●通過していく機能を果たすために「次」の利用先の選択肢を増やすための連携</a:t>
            </a:r>
            <a:endParaRPr kumimoji="0" lang="en-US" altLang="ja-JP" sz="2900" dirty="0">
              <a:solidFill>
                <a:srgbClr val="000000"/>
              </a:solidFill>
              <a:latin typeface="Verdana" pitchFamily="34" charset="0"/>
            </a:endParaRPr>
          </a:p>
          <a:p>
            <a:pPr fontAlgn="base">
              <a:lnSpc>
                <a:spcPct val="120000"/>
              </a:lnSpc>
              <a:spcBef>
                <a:spcPct val="0"/>
              </a:spcBef>
              <a:spcAft>
                <a:spcPct val="0"/>
              </a:spcAft>
              <a:buNone/>
            </a:pPr>
            <a:r>
              <a:rPr kumimoji="0" lang="ja-JP" altLang="en-US" sz="2900" dirty="0">
                <a:solidFill>
                  <a:srgbClr val="000000"/>
                </a:solidFill>
                <a:latin typeface="Verdana" pitchFamily="34" charset="0"/>
              </a:rPr>
              <a:t>　●地域の中での役割の明確化および、方向性を共有するための連携</a:t>
            </a:r>
            <a:endParaRPr kumimoji="0" lang="en-US" altLang="ja-JP" sz="2900" dirty="0">
              <a:solidFill>
                <a:srgbClr val="000000"/>
              </a:solidFill>
              <a:latin typeface="Verdana" pitchFamily="34" charset="0"/>
            </a:endParaRPr>
          </a:p>
          <a:p>
            <a:pPr fontAlgn="base">
              <a:lnSpc>
                <a:spcPct val="120000"/>
              </a:lnSpc>
              <a:spcBef>
                <a:spcPct val="0"/>
              </a:spcBef>
              <a:spcAft>
                <a:spcPct val="0"/>
              </a:spcAft>
              <a:buNone/>
            </a:pPr>
            <a:endParaRPr kumimoji="0" lang="ja-JP" altLang="en-US" sz="2900" dirty="0">
              <a:solidFill>
                <a:srgbClr val="000000"/>
              </a:solidFill>
              <a:latin typeface="Verdana" pitchFamily="34" charset="0"/>
            </a:endParaRPr>
          </a:p>
          <a:p>
            <a:pPr fontAlgn="base">
              <a:lnSpc>
                <a:spcPct val="120000"/>
              </a:lnSpc>
              <a:spcBef>
                <a:spcPct val="0"/>
              </a:spcBef>
              <a:spcAft>
                <a:spcPct val="0"/>
              </a:spcAft>
              <a:buNone/>
            </a:pPr>
            <a:r>
              <a:rPr kumimoji="0" lang="ja-JP" altLang="en-US" sz="2900" b="1" dirty="0">
                <a:solidFill>
                  <a:srgbClr val="000000"/>
                </a:solidFill>
                <a:latin typeface="Verdana" pitchFamily="34" charset="0"/>
              </a:rPr>
              <a:t>◇</a:t>
            </a:r>
            <a:r>
              <a:rPr kumimoji="0" lang="ja-JP" altLang="en-US" sz="3600" b="1" dirty="0">
                <a:solidFill>
                  <a:srgbClr val="000000"/>
                </a:solidFill>
                <a:latin typeface="Verdana" pitchFamily="34" charset="0"/>
              </a:rPr>
              <a:t>サービス担当者会議への参加等、より積極的な地域連携を心がけ、発達支援の地域拠点として機能発揮する。</a:t>
            </a:r>
            <a:endParaRPr kumimoji="0" lang="en-US" altLang="ja-JP" sz="2900" b="1" dirty="0">
              <a:solidFill>
                <a:srgbClr val="000000"/>
              </a:solidFill>
              <a:latin typeface="Verdana" pitchFamily="34" charset="0"/>
            </a:endParaRPr>
          </a:p>
          <a:p>
            <a:pPr fontAlgn="base">
              <a:lnSpc>
                <a:spcPct val="120000"/>
              </a:lnSpc>
              <a:spcBef>
                <a:spcPct val="0"/>
              </a:spcBef>
              <a:spcAft>
                <a:spcPct val="0"/>
              </a:spcAft>
              <a:buNone/>
            </a:pPr>
            <a:r>
              <a:rPr kumimoji="0" lang="ja-JP" altLang="en-US" sz="2900" dirty="0">
                <a:solidFill>
                  <a:srgbClr val="000000"/>
                </a:solidFill>
                <a:latin typeface="Verdana" pitchFamily="34" charset="0"/>
              </a:rPr>
              <a:t>　●地域と子どもとの接点を常に探っていくための連携</a:t>
            </a:r>
            <a:endParaRPr kumimoji="0" lang="en-US" altLang="ja-JP" sz="2900" dirty="0">
              <a:solidFill>
                <a:srgbClr val="000000"/>
              </a:solidFill>
              <a:latin typeface="Verdana" pitchFamily="34" charset="0"/>
            </a:endParaRPr>
          </a:p>
          <a:p>
            <a:pPr fontAlgn="base">
              <a:lnSpc>
                <a:spcPct val="120000"/>
              </a:lnSpc>
              <a:spcBef>
                <a:spcPct val="0"/>
              </a:spcBef>
              <a:spcAft>
                <a:spcPct val="0"/>
              </a:spcAft>
              <a:buNone/>
            </a:pPr>
            <a:r>
              <a:rPr kumimoji="0" lang="ja-JP" altLang="en-US" sz="2900" dirty="0">
                <a:solidFill>
                  <a:srgbClr val="000000"/>
                </a:solidFill>
                <a:latin typeface="Verdana" pitchFamily="34" charset="0"/>
              </a:rPr>
              <a:t>　●個別支援計画においては、集団活動での参加状況や、集団活動に参加していくための効果的なやり方を常に確認し、その可能性を探るための連携</a:t>
            </a:r>
            <a:endParaRPr kumimoji="0" lang="en-US" altLang="ja-JP" sz="2900" dirty="0">
              <a:solidFill>
                <a:srgbClr val="000000"/>
              </a:solidFill>
              <a:latin typeface="Verdana" pitchFamily="34" charset="0"/>
            </a:endParaRPr>
          </a:p>
          <a:p>
            <a:pPr fontAlgn="base">
              <a:lnSpc>
                <a:spcPct val="120000"/>
              </a:lnSpc>
              <a:spcBef>
                <a:spcPct val="0"/>
              </a:spcBef>
              <a:spcAft>
                <a:spcPct val="0"/>
              </a:spcAft>
              <a:buNone/>
            </a:pPr>
            <a:r>
              <a:rPr kumimoji="0" lang="ja-JP" altLang="en-US" sz="2900" dirty="0">
                <a:solidFill>
                  <a:srgbClr val="000000"/>
                </a:solidFill>
                <a:latin typeface="Verdana" pitchFamily="34" charset="0"/>
              </a:rPr>
              <a:t>　●地域の中にいる子どものために有能な人材を見つけていくための連携</a:t>
            </a:r>
          </a:p>
        </p:txBody>
      </p:sp>
      <p:sp>
        <p:nvSpPr>
          <p:cNvPr id="5" name="テキスト ボックス 4"/>
          <p:cNvSpPr txBox="1"/>
          <p:nvPr/>
        </p:nvSpPr>
        <p:spPr>
          <a:xfrm>
            <a:off x="457200" y="332656"/>
            <a:ext cx="8229600" cy="400110"/>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ja-JP" altLang="en-US" b="1" dirty="0">
                <a:latin typeface="HGP創英角ｺﾞｼｯｸUB" pitchFamily="50" charset="-128"/>
                <a:ea typeface="HGP創英角ｺﾞｼｯｸUB" pitchFamily="50" charset="-128"/>
              </a:rPr>
              <a:t>　　</a:t>
            </a:r>
            <a:r>
              <a:rPr kumimoji="1" lang="ja-JP" altLang="en-US" sz="2000" b="1" dirty="0">
                <a:latin typeface="HGP創英角ｺﾞｼｯｸUB" pitchFamily="50" charset="-128"/>
                <a:ea typeface="HGP創英角ｺﾞｼｯｸUB" pitchFamily="50" charset="-128"/>
              </a:rPr>
              <a:t>子どものライフステージに応じた一貫した支援</a:t>
            </a:r>
            <a:endParaRPr kumimoji="1" lang="ja-JP" altLang="en-US" b="1" dirty="0">
              <a:latin typeface="HGP創英角ｺﾞｼｯｸUB" pitchFamily="50" charset="-128"/>
              <a:ea typeface="HGP創英角ｺﾞｼｯｸUB" pitchFamily="50" charset="-128"/>
            </a:endParaRPr>
          </a:p>
        </p:txBody>
      </p:sp>
      <p:sp>
        <p:nvSpPr>
          <p:cNvPr id="4" name="スライド番号プレースホルダー 3"/>
          <p:cNvSpPr>
            <a:spLocks noGrp="1"/>
          </p:cNvSpPr>
          <p:nvPr>
            <p:ph type="sldNum" sz="quarter" idx="12"/>
          </p:nvPr>
        </p:nvSpPr>
        <p:spPr/>
        <p:txBody>
          <a:bodyPr/>
          <a:lstStyle/>
          <a:p>
            <a:fld id="{35747434-7036-48DB-A148-6B3D8EE75CDA}" type="slidenum">
              <a:rPr lang="en-US" smtClean="0"/>
              <a:pPr/>
              <a:t>46</a:t>
            </a:fld>
            <a:endParaRPr lang="en-US" sz="750" dirty="0"/>
          </a:p>
        </p:txBody>
      </p:sp>
    </p:spTree>
  </p:cSld>
  <p:clrMapOvr>
    <a:masterClrMapping/>
  </p:clrMapOvr>
  <p:transition spd="slow">
    <p:randomBar dir="vert"/>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8C546D4-FC32-4D90-BB0C-5A49E4EF8495}"/>
              </a:ext>
            </a:extLst>
          </p:cNvPr>
          <p:cNvSpPr>
            <a:spLocks noGrp="1"/>
          </p:cNvSpPr>
          <p:nvPr>
            <p:ph type="title"/>
          </p:nvPr>
        </p:nvSpPr>
        <p:spPr>
          <a:xfrm>
            <a:off x="628650" y="365126"/>
            <a:ext cx="7886700" cy="878883"/>
          </a:xfrm>
          <a:solidFill>
            <a:schemeClr val="accent6">
              <a:lumMod val="40000"/>
              <a:lumOff val="60000"/>
            </a:schemeClr>
          </a:solidFill>
          <a:ln>
            <a:solidFill>
              <a:srgbClr val="FF0000"/>
            </a:solidFill>
          </a:ln>
        </p:spPr>
        <p:txBody>
          <a:bodyPr>
            <a:normAutofit/>
          </a:bodyPr>
          <a:lstStyle/>
          <a:p>
            <a:pPr algn="ctr"/>
            <a:r>
              <a:rPr kumimoji="1" lang="ja-JP" altLang="en-US" sz="3600" dirty="0"/>
              <a:t>都道府県で研修を実施する場合</a:t>
            </a:r>
            <a:r>
              <a:rPr kumimoji="1" lang="en-US" altLang="ja-JP" sz="3600" dirty="0"/>
              <a:t/>
            </a:r>
            <a:br>
              <a:rPr kumimoji="1" lang="en-US" altLang="ja-JP" sz="3600" dirty="0"/>
            </a:br>
            <a:r>
              <a:rPr kumimoji="1" lang="ja-JP" altLang="en-US" sz="1800" dirty="0"/>
              <a:t>本講義を担当する方対象のスライドです。</a:t>
            </a:r>
            <a:endParaRPr kumimoji="1" lang="ja-JP" altLang="en-US" sz="3600" dirty="0"/>
          </a:p>
        </p:txBody>
      </p:sp>
      <p:sp>
        <p:nvSpPr>
          <p:cNvPr id="3" name="コンテンツ プレースホルダー 2">
            <a:extLst>
              <a:ext uri="{FF2B5EF4-FFF2-40B4-BE49-F238E27FC236}">
                <a16:creationId xmlns:a16="http://schemas.microsoft.com/office/drawing/2014/main" id="{6933F5A4-3BD7-45F5-9EE8-57FADF4757C3}"/>
              </a:ext>
            </a:extLst>
          </p:cNvPr>
          <p:cNvSpPr>
            <a:spLocks noGrp="1"/>
          </p:cNvSpPr>
          <p:nvPr>
            <p:ph idx="1"/>
          </p:nvPr>
        </p:nvSpPr>
        <p:spPr>
          <a:xfrm>
            <a:off x="628650" y="1350335"/>
            <a:ext cx="7886700" cy="5061099"/>
          </a:xfrm>
          <a:solidFill>
            <a:schemeClr val="bg1">
              <a:lumMod val="95000"/>
            </a:schemeClr>
          </a:solidFill>
          <a:ln>
            <a:solidFill>
              <a:srgbClr val="FF0000"/>
            </a:solidFill>
          </a:ln>
        </p:spPr>
        <p:txBody>
          <a:bodyPr>
            <a:normAutofit lnSpcReduction="10000"/>
          </a:bodyPr>
          <a:lstStyle/>
          <a:p>
            <a:pPr>
              <a:lnSpc>
                <a:spcPct val="120000"/>
              </a:lnSpc>
            </a:pPr>
            <a:r>
              <a:rPr kumimoji="1" lang="ja-JP" altLang="en-US" dirty="0"/>
              <a:t>各都道府県における市町村の（自立支援）協議会において、児童期に関する部会活動が行なわれている箇所と部会活動の実施頻度を調べましょう。</a:t>
            </a:r>
            <a:endParaRPr kumimoji="1" lang="en-US" altLang="ja-JP" dirty="0"/>
          </a:p>
          <a:p>
            <a:pPr>
              <a:lnSpc>
                <a:spcPct val="120000"/>
              </a:lnSpc>
            </a:pPr>
            <a:r>
              <a:rPr kumimoji="1" lang="ja-JP" altLang="en-US" dirty="0"/>
              <a:t>児童期に関する部会活動の内容について、一つ二つでも良いので、紹介していきましょう。</a:t>
            </a:r>
            <a:endParaRPr kumimoji="1" lang="en-US" altLang="ja-JP" dirty="0"/>
          </a:p>
          <a:p>
            <a:pPr>
              <a:lnSpc>
                <a:spcPct val="120000"/>
              </a:lnSpc>
            </a:pPr>
            <a:r>
              <a:rPr kumimoji="1" lang="ja-JP" altLang="en-US" dirty="0"/>
              <a:t>児童期に関する部会活動を行なっているところでは、今後の課題についてまとめているところがあることでしょう。その課題について紹介しましょう。</a:t>
            </a:r>
          </a:p>
        </p:txBody>
      </p:sp>
      <p:sp>
        <p:nvSpPr>
          <p:cNvPr id="4" name="スライド番号プレースホルダー 3"/>
          <p:cNvSpPr>
            <a:spLocks noGrp="1"/>
          </p:cNvSpPr>
          <p:nvPr>
            <p:ph type="sldNum" sz="quarter" idx="12"/>
          </p:nvPr>
        </p:nvSpPr>
        <p:spPr/>
        <p:txBody>
          <a:bodyPr/>
          <a:lstStyle/>
          <a:p>
            <a:fld id="{35747434-7036-48DB-A148-6B3D8EE75CDA}" type="slidenum">
              <a:rPr lang="en-US" smtClean="0"/>
              <a:pPr/>
              <a:t>47</a:t>
            </a:fld>
            <a:endParaRPr lang="en-US" sz="750" dirty="0"/>
          </a:p>
        </p:txBody>
      </p:sp>
    </p:spTree>
    <p:extLst>
      <p:ext uri="{BB962C8B-B14F-4D97-AF65-F5344CB8AC3E}">
        <p14:creationId xmlns:p14="http://schemas.microsoft.com/office/powerpoint/2010/main" val="1132711532"/>
      </p:ext>
    </p:extLst>
  </p:cSld>
  <p:clrMapOvr>
    <a:masterClrMapping/>
  </p:clrMapOvr>
  <p:transition spd="slow">
    <p:randomBar dir="vert"/>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03F281E-7CA5-4FA9-AB37-A41F8DF157E8}"/>
              </a:ext>
            </a:extLst>
          </p:cNvPr>
          <p:cNvSpPr>
            <a:spLocks noGrp="1"/>
          </p:cNvSpPr>
          <p:nvPr>
            <p:ph type="title"/>
          </p:nvPr>
        </p:nvSpPr>
        <p:spPr>
          <a:xfrm>
            <a:off x="628650" y="365127"/>
            <a:ext cx="7886700" cy="830996"/>
          </a:xfrm>
        </p:spPr>
        <p:txBody>
          <a:bodyPr>
            <a:normAutofit fontScale="90000"/>
          </a:bodyPr>
          <a:lstStyle/>
          <a:p>
            <a:r>
              <a:rPr lang="ja-JP" altLang="en-US" sz="3000" dirty="0"/>
              <a:t>（自立支援）協議会において、</a:t>
            </a:r>
            <a:r>
              <a:rPr lang="en-US" altLang="ja-JP" sz="3000" dirty="0"/>
              <a:t/>
            </a:r>
            <a:br>
              <a:rPr lang="en-US" altLang="ja-JP" sz="3000" dirty="0"/>
            </a:br>
            <a:r>
              <a:rPr lang="ja-JP" altLang="en-US" sz="3000" dirty="0"/>
              <a:t>　　　「こども」の何を検討していくべきか？</a:t>
            </a:r>
          </a:p>
        </p:txBody>
      </p:sp>
      <p:sp>
        <p:nvSpPr>
          <p:cNvPr id="3" name="コンテンツ プレースホルダー 2">
            <a:extLst>
              <a:ext uri="{FF2B5EF4-FFF2-40B4-BE49-F238E27FC236}">
                <a16:creationId xmlns:a16="http://schemas.microsoft.com/office/drawing/2014/main" id="{7C599946-1B69-4B01-B7D2-F72FC69C9857}"/>
              </a:ext>
            </a:extLst>
          </p:cNvPr>
          <p:cNvSpPr>
            <a:spLocks noGrp="1"/>
          </p:cNvSpPr>
          <p:nvPr>
            <p:ph idx="1"/>
          </p:nvPr>
        </p:nvSpPr>
        <p:spPr>
          <a:xfrm>
            <a:off x="281763" y="1307805"/>
            <a:ext cx="8580474" cy="3572539"/>
          </a:xfrm>
          <a:solidFill>
            <a:schemeClr val="accent6">
              <a:lumMod val="20000"/>
              <a:lumOff val="80000"/>
            </a:schemeClr>
          </a:solidFill>
          <a:ln>
            <a:solidFill>
              <a:schemeClr val="accent4">
                <a:lumMod val="75000"/>
              </a:schemeClr>
            </a:solidFill>
          </a:ln>
        </p:spPr>
        <p:txBody>
          <a:bodyPr>
            <a:normAutofit/>
          </a:bodyPr>
          <a:lstStyle/>
          <a:p>
            <a:pPr>
              <a:lnSpc>
                <a:spcPct val="120000"/>
              </a:lnSpc>
            </a:pPr>
            <a:r>
              <a:rPr kumimoji="1" lang="ja-JP" altLang="en-US" sz="2400" dirty="0"/>
              <a:t>乳幼児期の早期対応のための体制づくり</a:t>
            </a:r>
            <a:endParaRPr kumimoji="1" lang="en-US" altLang="ja-JP" sz="2400" dirty="0"/>
          </a:p>
          <a:p>
            <a:pPr>
              <a:lnSpc>
                <a:spcPct val="120000"/>
              </a:lnSpc>
            </a:pPr>
            <a:r>
              <a:rPr kumimoji="1" lang="en-US" altLang="ja-JP" sz="2400" dirty="0"/>
              <a:t>18</a:t>
            </a:r>
            <a:r>
              <a:rPr kumimoji="1" lang="ja-JP" altLang="en-US" sz="2400" dirty="0"/>
              <a:t>歳以降の生活に向けての体験の場</a:t>
            </a:r>
            <a:endParaRPr kumimoji="1" lang="en-US" altLang="ja-JP" sz="2400" dirty="0"/>
          </a:p>
          <a:p>
            <a:pPr>
              <a:lnSpc>
                <a:spcPct val="120000"/>
              </a:lnSpc>
            </a:pPr>
            <a:r>
              <a:rPr kumimoji="1" lang="ja-JP" altLang="en-US" sz="2400" dirty="0"/>
              <a:t>こども関係の事業所を紹介していくための冊子づくり</a:t>
            </a:r>
            <a:endParaRPr kumimoji="1" lang="en-US" altLang="ja-JP" sz="2400" dirty="0"/>
          </a:p>
          <a:p>
            <a:pPr>
              <a:lnSpc>
                <a:spcPct val="120000"/>
              </a:lnSpc>
            </a:pPr>
            <a:r>
              <a:rPr kumimoji="1" lang="ja-JP" altLang="en-US" sz="2400" dirty="0"/>
              <a:t>児童期における相談支援体制の構築</a:t>
            </a:r>
            <a:endParaRPr kumimoji="1" lang="en-US" altLang="ja-JP" sz="2400" dirty="0"/>
          </a:p>
          <a:p>
            <a:pPr>
              <a:lnSpc>
                <a:spcPct val="120000"/>
              </a:lnSpc>
            </a:pPr>
            <a:r>
              <a:rPr kumimoji="1" lang="ja-JP" altLang="en-US" sz="2400" dirty="0"/>
              <a:t>障がいのある子の学校外での生き甲斐とは？</a:t>
            </a:r>
            <a:endParaRPr kumimoji="1" lang="en-US" altLang="ja-JP" sz="2400" dirty="0"/>
          </a:p>
          <a:p>
            <a:pPr>
              <a:lnSpc>
                <a:spcPct val="120000"/>
              </a:lnSpc>
            </a:pPr>
            <a:r>
              <a:rPr kumimoji="1" lang="ja-JP" altLang="en-US" sz="2400" dirty="0"/>
              <a:t>セルフプランへの対応　　　　　　　　　　　　等々</a:t>
            </a:r>
            <a:endParaRPr kumimoji="1" lang="en-US" altLang="ja-JP" sz="2400" dirty="0"/>
          </a:p>
        </p:txBody>
      </p:sp>
      <p:sp>
        <p:nvSpPr>
          <p:cNvPr id="4" name="矢印: 折線 3">
            <a:extLst>
              <a:ext uri="{FF2B5EF4-FFF2-40B4-BE49-F238E27FC236}">
                <a16:creationId xmlns:a16="http://schemas.microsoft.com/office/drawing/2014/main" id="{0841D221-E95A-4E31-8954-69C6E4DFF1A7}"/>
              </a:ext>
            </a:extLst>
          </p:cNvPr>
          <p:cNvSpPr/>
          <p:nvPr/>
        </p:nvSpPr>
        <p:spPr>
          <a:xfrm rot="10800000" flipH="1">
            <a:off x="1049751" y="4880344"/>
            <a:ext cx="813816" cy="1101003"/>
          </a:xfrm>
          <a:prstGeom prst="bentArrow">
            <a:avLst>
              <a:gd name="adj1" fmla="val 30226"/>
              <a:gd name="adj2" fmla="val 36759"/>
              <a:gd name="adj3" fmla="val 36759"/>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5" name="テキスト ボックス 4">
            <a:extLst>
              <a:ext uri="{FF2B5EF4-FFF2-40B4-BE49-F238E27FC236}">
                <a16:creationId xmlns:a16="http://schemas.microsoft.com/office/drawing/2014/main" id="{777FFE07-3107-4D38-903E-2696C3AB7FD4}"/>
              </a:ext>
            </a:extLst>
          </p:cNvPr>
          <p:cNvSpPr txBox="1"/>
          <p:nvPr/>
        </p:nvSpPr>
        <p:spPr>
          <a:xfrm>
            <a:off x="1885027" y="5321636"/>
            <a:ext cx="6955750" cy="769441"/>
          </a:xfrm>
          <a:prstGeom prst="rect">
            <a:avLst/>
          </a:prstGeom>
          <a:solidFill>
            <a:schemeClr val="accent6">
              <a:lumMod val="40000"/>
              <a:lumOff val="60000"/>
            </a:schemeClr>
          </a:solidFill>
          <a:ln>
            <a:solidFill>
              <a:schemeClr val="accent4">
                <a:lumMod val="75000"/>
              </a:schemeClr>
            </a:solidFill>
          </a:ln>
        </p:spPr>
        <p:txBody>
          <a:bodyPr wrap="none" rtlCol="0">
            <a:spAutoFit/>
          </a:bodyPr>
          <a:lstStyle/>
          <a:p>
            <a:r>
              <a:rPr kumimoji="1" lang="ja-JP" altLang="en-US" sz="2200" dirty="0"/>
              <a:t>児童発達管理責任者が中心となって、部会活動を行な</a:t>
            </a:r>
            <a:endParaRPr kumimoji="1" lang="en-US" altLang="ja-JP" sz="2200" dirty="0"/>
          </a:p>
          <a:p>
            <a:r>
              <a:rPr kumimoji="1" lang="ja-JP" altLang="en-US" sz="2200" dirty="0"/>
              <a:t>っている場合、部会活動は活性化しているようです。</a:t>
            </a:r>
            <a:endParaRPr kumimoji="1" lang="en-US" altLang="ja-JP" sz="2200" dirty="0"/>
          </a:p>
        </p:txBody>
      </p:sp>
      <p:sp>
        <p:nvSpPr>
          <p:cNvPr id="6" name="スライド番号プレースホルダー 5"/>
          <p:cNvSpPr>
            <a:spLocks noGrp="1"/>
          </p:cNvSpPr>
          <p:nvPr>
            <p:ph type="sldNum" sz="quarter" idx="12"/>
          </p:nvPr>
        </p:nvSpPr>
        <p:spPr/>
        <p:txBody>
          <a:bodyPr/>
          <a:lstStyle/>
          <a:p>
            <a:fld id="{35747434-7036-48DB-A148-6B3D8EE75CDA}" type="slidenum">
              <a:rPr lang="en-US" smtClean="0"/>
              <a:pPr/>
              <a:t>48</a:t>
            </a:fld>
            <a:endParaRPr lang="en-US" sz="750" dirty="0"/>
          </a:p>
        </p:txBody>
      </p:sp>
    </p:spTree>
    <p:extLst>
      <p:ext uri="{BB962C8B-B14F-4D97-AF65-F5344CB8AC3E}">
        <p14:creationId xmlns:p14="http://schemas.microsoft.com/office/powerpoint/2010/main" val="490364899"/>
      </p:ext>
    </p:extLst>
  </p:cSld>
  <p:clrMapOvr>
    <a:masterClrMapping/>
  </p:clrMapOvr>
  <p:transition spd="slow">
    <p:randomBar dir="vert"/>
  </p:transition>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135AE7C-AD7B-452A-A547-427D10A8659E}"/>
              </a:ext>
            </a:extLst>
          </p:cNvPr>
          <p:cNvSpPr>
            <a:spLocks noGrp="1"/>
          </p:cNvSpPr>
          <p:nvPr>
            <p:ph type="title"/>
          </p:nvPr>
        </p:nvSpPr>
        <p:spPr>
          <a:xfrm>
            <a:off x="1240022" y="365760"/>
            <a:ext cx="7025402" cy="1188720"/>
          </a:xfrm>
        </p:spPr>
        <p:txBody>
          <a:bodyPr>
            <a:normAutofit/>
          </a:bodyPr>
          <a:lstStyle/>
          <a:p>
            <a:r>
              <a:rPr kumimoji="1" lang="ja-JP" altLang="en-US" sz="3100"/>
              <a:t>児童発達支援管理責任者と相談支援専門員の連携に関する現状と課題</a:t>
            </a:r>
          </a:p>
        </p:txBody>
      </p:sp>
      <p:sp>
        <p:nvSpPr>
          <p:cNvPr id="19" name="Freeform: Shape 18">
            <a:extLst>
              <a:ext uri="{FF2B5EF4-FFF2-40B4-BE49-F238E27FC236}">
                <a16:creationId xmlns:a16="http://schemas.microsoft.com/office/drawing/2014/main" id="{7CB4857B-ED7C-444D-9F04-2F885114A1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23075"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D18046FB-44EA-4FD8-A585-EA09A319B2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0"/>
            <a:ext cx="9144000"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Shape 22">
            <a:extLst>
              <a:ext uri="{FF2B5EF4-FFF2-40B4-BE49-F238E27FC236}">
                <a16:creationId xmlns:a16="http://schemas.microsoft.com/office/drawing/2014/main" id="{479F5F2B-8B58-4140-AE6A-51F6C67B18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728740"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コンテンツ プレースホルダー 2">
            <a:extLst>
              <a:ext uri="{FF2B5EF4-FFF2-40B4-BE49-F238E27FC236}">
                <a16:creationId xmlns:a16="http://schemas.microsoft.com/office/drawing/2014/main" id="{936C4741-4275-4403-B0C8-D3BBB5DD8E4B}"/>
              </a:ext>
            </a:extLst>
          </p:cNvPr>
          <p:cNvSpPr>
            <a:spLocks noGrp="1"/>
          </p:cNvSpPr>
          <p:nvPr>
            <p:ph idx="1"/>
          </p:nvPr>
        </p:nvSpPr>
        <p:spPr>
          <a:xfrm>
            <a:off x="1240021" y="1832880"/>
            <a:ext cx="7025403" cy="4041648"/>
          </a:xfrm>
        </p:spPr>
        <p:txBody>
          <a:bodyPr anchor="t">
            <a:normAutofit fontScale="85000" lnSpcReduction="10000"/>
          </a:bodyPr>
          <a:lstStyle/>
          <a:p>
            <a:pPr>
              <a:lnSpc>
                <a:spcPct val="110000"/>
              </a:lnSpc>
            </a:pPr>
            <a:r>
              <a:rPr kumimoji="1" lang="ja-JP" altLang="en-US" sz="2400" dirty="0"/>
              <a:t>それぞれの役割が不明確で、役割分担ができていないケースが多い。関係機関との連携については、相談支援専門員が担うものと思い込んでいる関係者が少なからずいる。</a:t>
            </a:r>
            <a:endParaRPr kumimoji="1" lang="en-US" altLang="ja-JP" sz="2400" dirty="0"/>
          </a:p>
          <a:p>
            <a:pPr>
              <a:lnSpc>
                <a:spcPct val="110000"/>
              </a:lnSpc>
            </a:pPr>
            <a:r>
              <a:rPr kumimoji="1" lang="ja-JP" altLang="en-US" sz="2400" dirty="0"/>
              <a:t>自事業所を利用するための受給量さえ問題なければ良しとする児童発達支援管理責任者がおり、事業所から示された受給量を利用計画に書き込めば良しとする相談支援専門員がいる。</a:t>
            </a:r>
            <a:endParaRPr kumimoji="1" lang="en-US" altLang="ja-JP" sz="2400" dirty="0"/>
          </a:p>
          <a:p>
            <a:pPr>
              <a:lnSpc>
                <a:spcPct val="110000"/>
              </a:lnSpc>
            </a:pPr>
            <a:r>
              <a:rPr kumimoji="1" lang="ja-JP" altLang="en-US" sz="2400" dirty="0"/>
              <a:t>そもそも利用支援計画と個別支援計画が子どものニーズのレベルで連動できていない。</a:t>
            </a:r>
            <a:endParaRPr lang="en-US" altLang="ja-JP" sz="2400" dirty="0"/>
          </a:p>
          <a:p>
            <a:pPr>
              <a:lnSpc>
                <a:spcPct val="110000"/>
              </a:lnSpc>
            </a:pPr>
            <a:r>
              <a:rPr kumimoji="1" lang="ja-JP" altLang="en-US" sz="2400" dirty="0"/>
              <a:t>子どもの意思決定支援として、サービス担当者会議、個別支援会議が機能していない。</a:t>
            </a:r>
            <a:endParaRPr kumimoji="1" lang="en-US" altLang="ja-JP" sz="2400" dirty="0"/>
          </a:p>
          <a:p>
            <a:endParaRPr kumimoji="1" lang="ja-JP" altLang="en-US" sz="1800" dirty="0"/>
          </a:p>
        </p:txBody>
      </p:sp>
      <p:sp>
        <p:nvSpPr>
          <p:cNvPr id="7" name="テキスト ボックス 6">
            <a:extLst>
              <a:ext uri="{FF2B5EF4-FFF2-40B4-BE49-F238E27FC236}">
                <a16:creationId xmlns:a16="http://schemas.microsoft.com/office/drawing/2014/main" id="{FFCD0350-D5A1-4313-8147-A44C2C544EA0}"/>
              </a:ext>
            </a:extLst>
          </p:cNvPr>
          <p:cNvSpPr txBox="1"/>
          <p:nvPr/>
        </p:nvSpPr>
        <p:spPr>
          <a:xfrm>
            <a:off x="375979" y="5999477"/>
            <a:ext cx="8392041" cy="707886"/>
          </a:xfrm>
          <a:prstGeom prst="rect">
            <a:avLst/>
          </a:prstGeom>
          <a:solidFill>
            <a:schemeClr val="accent6">
              <a:lumMod val="40000"/>
              <a:lumOff val="60000"/>
            </a:schemeClr>
          </a:solidFill>
          <a:ln>
            <a:solidFill>
              <a:schemeClr val="accent4">
                <a:lumMod val="75000"/>
              </a:schemeClr>
            </a:solidFill>
          </a:ln>
        </p:spPr>
        <p:txBody>
          <a:bodyPr wrap="none" rtlCol="0">
            <a:spAutoFit/>
          </a:bodyPr>
          <a:lstStyle/>
          <a:p>
            <a:r>
              <a:rPr kumimoji="1" lang="ja-JP" altLang="en-US" sz="2000" dirty="0"/>
              <a:t>児童発達管理責任者が中心となって、児童期における地域課題の抽出</a:t>
            </a:r>
            <a:endParaRPr kumimoji="1" lang="en-US" altLang="ja-JP" sz="2000" dirty="0"/>
          </a:p>
          <a:p>
            <a:r>
              <a:rPr kumimoji="1" lang="ja-JP" altLang="en-US" sz="2000" dirty="0"/>
              <a:t>を行ない、相談支援専門員に対してその役割を示してほしいものです。</a:t>
            </a:r>
            <a:endParaRPr kumimoji="1" lang="en-US" altLang="ja-JP" sz="2000" dirty="0"/>
          </a:p>
        </p:txBody>
      </p:sp>
      <p:sp>
        <p:nvSpPr>
          <p:cNvPr id="4" name="スライド番号プレースホルダー 3"/>
          <p:cNvSpPr>
            <a:spLocks noGrp="1"/>
          </p:cNvSpPr>
          <p:nvPr>
            <p:ph type="sldNum" sz="quarter" idx="12"/>
          </p:nvPr>
        </p:nvSpPr>
        <p:spPr/>
        <p:txBody>
          <a:bodyPr/>
          <a:lstStyle/>
          <a:p>
            <a:fld id="{35747434-7036-48DB-A148-6B3D8EE75CDA}" type="slidenum">
              <a:rPr lang="en-US" smtClean="0"/>
              <a:pPr/>
              <a:t>49</a:t>
            </a:fld>
            <a:endParaRPr lang="en-US" sz="750" dirty="0"/>
          </a:p>
        </p:txBody>
      </p:sp>
    </p:spTree>
    <p:extLst>
      <p:ext uri="{BB962C8B-B14F-4D97-AF65-F5344CB8AC3E}">
        <p14:creationId xmlns:p14="http://schemas.microsoft.com/office/powerpoint/2010/main" val="1717583069"/>
      </p:ext>
    </p:extLst>
  </p:cSld>
  <p:clrMapOvr>
    <a:masterClrMapping/>
  </p:clrMapOvr>
  <p:transition spd="slow">
    <p:randomBar dir="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5216B7D9-AD07-4BD0-9DA9-071848773903}"/>
              </a:ext>
            </a:extLst>
          </p:cNvPr>
          <p:cNvSpPr txBox="1"/>
          <p:nvPr/>
        </p:nvSpPr>
        <p:spPr>
          <a:xfrm>
            <a:off x="238452" y="312858"/>
            <a:ext cx="8656936" cy="646331"/>
          </a:xfrm>
          <a:prstGeom prst="rect">
            <a:avLst/>
          </a:prstGeom>
          <a:solidFill>
            <a:schemeClr val="accent4">
              <a:lumMod val="20000"/>
              <a:lumOff val="80000"/>
            </a:schemeClr>
          </a:solidFill>
          <a:ln>
            <a:solidFill>
              <a:schemeClr val="accent1"/>
            </a:solidFill>
          </a:ln>
        </p:spPr>
        <p:txBody>
          <a:bodyPr wrap="square" rtlCol="0">
            <a:spAutoFit/>
          </a:bodyPr>
          <a:lstStyle/>
          <a:p>
            <a:r>
              <a:rPr kumimoji="1" lang="ja-JP" altLang="en-US" sz="3600" b="1" dirty="0">
                <a:solidFill>
                  <a:schemeClr val="tx1">
                    <a:alpha val="80000"/>
                  </a:schemeClr>
                </a:solidFill>
              </a:rPr>
              <a:t>１</a:t>
            </a:r>
            <a:r>
              <a:rPr kumimoji="1" lang="en-US" altLang="ja-JP" sz="3600" b="1" dirty="0">
                <a:solidFill>
                  <a:schemeClr val="tx1">
                    <a:alpha val="80000"/>
                  </a:schemeClr>
                </a:solidFill>
              </a:rPr>
              <a:t>.</a:t>
            </a:r>
            <a:r>
              <a:rPr kumimoji="1" lang="ja-JP" altLang="en-US" sz="3600" b="1" dirty="0">
                <a:solidFill>
                  <a:schemeClr val="tx1">
                    <a:alpha val="80000"/>
                  </a:schemeClr>
                </a:solidFill>
              </a:rPr>
              <a:t>児童期における相談支援が目指すもの</a:t>
            </a:r>
            <a:endParaRPr kumimoji="1" lang="en-US" altLang="ja-JP" sz="3600" b="1" dirty="0">
              <a:solidFill>
                <a:schemeClr val="tx1">
                  <a:alpha val="80000"/>
                </a:schemeClr>
              </a:solidFill>
            </a:endParaRPr>
          </a:p>
        </p:txBody>
      </p:sp>
      <p:sp>
        <p:nvSpPr>
          <p:cNvPr id="3" name="正方形/長方形 2">
            <a:extLst>
              <a:ext uri="{FF2B5EF4-FFF2-40B4-BE49-F238E27FC236}">
                <a16:creationId xmlns:a16="http://schemas.microsoft.com/office/drawing/2014/main" id="{12850622-E37B-4CC9-9DCD-724B5C61AC4F}"/>
              </a:ext>
            </a:extLst>
          </p:cNvPr>
          <p:cNvSpPr/>
          <p:nvPr/>
        </p:nvSpPr>
        <p:spPr>
          <a:xfrm>
            <a:off x="274320" y="2147776"/>
            <a:ext cx="8585200" cy="4547663"/>
          </a:xfrm>
          <a:prstGeom prst="rect">
            <a:avLst/>
          </a:prstGeom>
          <a:ln>
            <a:solidFill>
              <a:schemeClr val="accent1"/>
            </a:solidFill>
          </a:ln>
        </p:spPr>
        <p:txBody>
          <a:bodyPr/>
          <a:lstStyle/>
          <a:p>
            <a:pPr lvl="0">
              <a:buChar char="•"/>
            </a:pPr>
            <a:r>
              <a:rPr lang="ja-JP" sz="2400" dirty="0"/>
              <a:t>成人期の相談支援と児童期の相談支援における</a:t>
            </a:r>
            <a:r>
              <a:rPr lang="ja-JP" sz="2400" u="sng" dirty="0"/>
              <a:t>共通する部分</a:t>
            </a:r>
            <a:r>
              <a:rPr lang="ja-JP" sz="2400" dirty="0"/>
              <a:t>について</a:t>
            </a:r>
            <a:endParaRPr lang="en-US" sz="2400" dirty="0"/>
          </a:p>
          <a:p>
            <a:pPr lvl="0">
              <a:buChar char="•"/>
            </a:pPr>
            <a:r>
              <a:rPr lang="ja-JP" sz="2400" dirty="0"/>
              <a:t>児童期の相談支援の</a:t>
            </a:r>
            <a:r>
              <a:rPr lang="ja-JP" altLang="en-US" sz="2400" dirty="0"/>
              <a:t>特長</a:t>
            </a:r>
            <a:endParaRPr lang="en-US" altLang="ja-JP" sz="2400" dirty="0"/>
          </a:p>
          <a:p>
            <a:pPr lvl="0">
              <a:buChar char="•"/>
            </a:pPr>
            <a:r>
              <a:rPr lang="ja-JP" sz="2400" dirty="0"/>
              <a:t>児童期ならではの関係機関や専門家</a:t>
            </a:r>
            <a:endParaRPr lang="en-US" altLang="ja-JP" sz="2400" dirty="0"/>
          </a:p>
          <a:p>
            <a:pPr lvl="0">
              <a:buChar char="•"/>
            </a:pPr>
            <a:r>
              <a:rPr lang="ja-JP" sz="2400" dirty="0"/>
              <a:t>子どもたちが利用するところ、通っているところ</a:t>
            </a:r>
            <a:endParaRPr lang="en-US" altLang="ja-JP" sz="2400" dirty="0"/>
          </a:p>
          <a:p>
            <a:pPr lvl="0">
              <a:buChar char="•"/>
            </a:pPr>
            <a:r>
              <a:rPr lang="ja-JP" sz="2400" dirty="0"/>
              <a:t>児童期における権利擁護</a:t>
            </a:r>
            <a:endParaRPr lang="en-US" altLang="ja-JP" sz="2400" dirty="0"/>
          </a:p>
          <a:p>
            <a:pPr lvl="0">
              <a:buChar char="•"/>
            </a:pPr>
            <a:r>
              <a:rPr lang="ja-JP" altLang="en-US" sz="2400" dirty="0"/>
              <a:t>子どもたちが</a:t>
            </a:r>
            <a:r>
              <a:rPr lang="ja-JP" sz="2400" u="sng" dirty="0"/>
              <a:t>大人になっていく過程に伴走</a:t>
            </a:r>
            <a:r>
              <a:rPr lang="ja-JP" sz="2400" dirty="0"/>
              <a:t>していく相談支援専門員</a:t>
            </a:r>
            <a:endParaRPr lang="en-US" altLang="ja-JP" sz="2400" dirty="0"/>
          </a:p>
          <a:p>
            <a:pPr lvl="0">
              <a:buChar char="•"/>
            </a:pPr>
            <a:r>
              <a:rPr lang="ja-JP" altLang="en-US" sz="2400" dirty="0"/>
              <a:t>本人のストレングスを活かした支援の展開（意思決定支援を含む）</a:t>
            </a:r>
            <a:endParaRPr lang="en-US" altLang="ja-JP" sz="2400" dirty="0"/>
          </a:p>
          <a:p>
            <a:pPr lvl="0">
              <a:buChar char="•"/>
            </a:pPr>
            <a:r>
              <a:rPr lang="ja-JP" altLang="en-US" sz="2400" dirty="0"/>
              <a:t>地域との結びつきや家族・兄弟姉妹への支援も意識した利用計画</a:t>
            </a:r>
            <a:endParaRPr lang="en-US" sz="2400" dirty="0"/>
          </a:p>
        </p:txBody>
      </p:sp>
      <p:sp>
        <p:nvSpPr>
          <p:cNvPr id="7" name="テキスト ボックス 6">
            <a:extLst>
              <a:ext uri="{FF2B5EF4-FFF2-40B4-BE49-F238E27FC236}">
                <a16:creationId xmlns:a16="http://schemas.microsoft.com/office/drawing/2014/main" id="{9453AA8B-3640-4D4C-A27C-351D566F827F}"/>
              </a:ext>
            </a:extLst>
          </p:cNvPr>
          <p:cNvSpPr txBox="1"/>
          <p:nvPr/>
        </p:nvSpPr>
        <p:spPr>
          <a:xfrm>
            <a:off x="3448665" y="1360968"/>
            <a:ext cx="2236510" cy="584775"/>
          </a:xfrm>
          <a:prstGeom prst="rect">
            <a:avLst/>
          </a:prstGeom>
          <a:solidFill>
            <a:srgbClr val="FFFF00"/>
          </a:solidFill>
          <a:ln>
            <a:solidFill>
              <a:schemeClr val="accent1"/>
            </a:solidFill>
          </a:ln>
        </p:spPr>
        <p:txBody>
          <a:bodyPr wrap="none" rtlCol="0">
            <a:spAutoFit/>
          </a:bodyPr>
          <a:lstStyle/>
          <a:p>
            <a:r>
              <a:rPr kumimoji="1" lang="ja-JP" altLang="en-US" sz="3200" dirty="0"/>
              <a:t>本項の内容</a:t>
            </a:r>
          </a:p>
        </p:txBody>
      </p:sp>
      <p:sp>
        <p:nvSpPr>
          <p:cNvPr id="2" name="スライド番号プレースホルダー 1"/>
          <p:cNvSpPr>
            <a:spLocks noGrp="1"/>
          </p:cNvSpPr>
          <p:nvPr>
            <p:ph type="sldNum" sz="quarter" idx="12"/>
          </p:nvPr>
        </p:nvSpPr>
        <p:spPr/>
        <p:txBody>
          <a:bodyPr/>
          <a:lstStyle/>
          <a:p>
            <a:fld id="{35747434-7036-48DB-A148-6B3D8EE75CDA}" type="slidenum">
              <a:rPr lang="en-US" smtClean="0"/>
              <a:pPr/>
              <a:t>5</a:t>
            </a:fld>
            <a:endParaRPr lang="en-US" sz="750" dirty="0"/>
          </a:p>
        </p:txBody>
      </p:sp>
    </p:spTree>
    <p:extLst>
      <p:ext uri="{BB962C8B-B14F-4D97-AF65-F5344CB8AC3E}">
        <p14:creationId xmlns:p14="http://schemas.microsoft.com/office/powerpoint/2010/main" val="87470698"/>
      </p:ext>
    </p:extLst>
  </p:cSld>
  <p:clrMapOvr>
    <a:masterClrMapping/>
  </p:clrMapOvr>
  <p:transition spd="med">
    <p:pull/>
  </p:transition>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135AE7C-AD7B-452A-A547-427D10A8659E}"/>
              </a:ext>
            </a:extLst>
          </p:cNvPr>
          <p:cNvSpPr>
            <a:spLocks noGrp="1"/>
          </p:cNvSpPr>
          <p:nvPr>
            <p:ph type="title"/>
          </p:nvPr>
        </p:nvSpPr>
        <p:spPr>
          <a:xfrm>
            <a:off x="1240022" y="365760"/>
            <a:ext cx="7025402" cy="1188720"/>
          </a:xfrm>
        </p:spPr>
        <p:txBody>
          <a:bodyPr>
            <a:normAutofit/>
          </a:bodyPr>
          <a:lstStyle/>
          <a:p>
            <a:r>
              <a:rPr kumimoji="1" lang="ja-JP" altLang="en-US" sz="3100"/>
              <a:t>児童発達支援管理責任者と相談支援専門員の連携に関する現状と課題</a:t>
            </a:r>
          </a:p>
        </p:txBody>
      </p:sp>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23075"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0"/>
            <a:ext cx="9144000"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728740"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コンテンツ プレースホルダー 2">
            <a:extLst>
              <a:ext uri="{FF2B5EF4-FFF2-40B4-BE49-F238E27FC236}">
                <a16:creationId xmlns:a16="http://schemas.microsoft.com/office/drawing/2014/main" id="{936C4741-4275-4403-B0C8-D3BBB5DD8E4B}"/>
              </a:ext>
            </a:extLst>
          </p:cNvPr>
          <p:cNvSpPr>
            <a:spLocks noGrp="1"/>
          </p:cNvSpPr>
          <p:nvPr>
            <p:ph idx="1"/>
          </p:nvPr>
        </p:nvSpPr>
        <p:spPr>
          <a:xfrm>
            <a:off x="1010093" y="2020186"/>
            <a:ext cx="7783033" cy="4472054"/>
          </a:xfrm>
        </p:spPr>
        <p:txBody>
          <a:bodyPr anchor="t">
            <a:normAutofit lnSpcReduction="10000"/>
          </a:bodyPr>
          <a:lstStyle/>
          <a:p>
            <a:pPr>
              <a:lnSpc>
                <a:spcPct val="100000"/>
              </a:lnSpc>
            </a:pPr>
            <a:r>
              <a:rPr kumimoji="1" lang="ja-JP" altLang="en-US" sz="2400" dirty="0"/>
              <a:t>まずはそれぞれが目指すべきアセスメントのあり方について、検討してみてはどうか。</a:t>
            </a:r>
            <a:endParaRPr kumimoji="1" lang="en-US" altLang="ja-JP" sz="2400" dirty="0"/>
          </a:p>
          <a:p>
            <a:pPr>
              <a:lnSpc>
                <a:spcPct val="100000"/>
              </a:lnSpc>
            </a:pPr>
            <a:r>
              <a:rPr kumimoji="1" lang="ja-JP" altLang="en-US" sz="2400" dirty="0"/>
              <a:t>特に「地域支援」については、利用計画、個別支援計画ともに目標の提示ができていないのではないか。</a:t>
            </a:r>
            <a:endParaRPr kumimoji="1" lang="en-US" altLang="ja-JP" sz="2400" dirty="0"/>
          </a:p>
          <a:p>
            <a:pPr>
              <a:lnSpc>
                <a:spcPct val="100000"/>
              </a:lnSpc>
            </a:pPr>
            <a:r>
              <a:rPr lang="ja-JP" altLang="en-US" sz="2400" dirty="0">
                <a:latin typeface="游ゴシック" panose="020B0400000000000000" pitchFamily="50" charset="-128"/>
                <a:ea typeface="游ゴシック" panose="020B0400000000000000" pitchFamily="50" charset="-128"/>
              </a:rPr>
              <a:t>改めて「障害のある子どもの地域社会への参加・包容（インクルージョン）を子育て支援において推進するための後方支援としての専門的役割」について、具体的に論議していく必要がある。</a:t>
            </a:r>
            <a:endParaRPr lang="en-US" altLang="ja-JP" sz="2400" dirty="0">
              <a:latin typeface="游ゴシック" panose="020B0400000000000000" pitchFamily="50" charset="-128"/>
              <a:ea typeface="游ゴシック" panose="020B0400000000000000" pitchFamily="50" charset="-128"/>
            </a:endParaRPr>
          </a:p>
          <a:p>
            <a:pPr>
              <a:lnSpc>
                <a:spcPct val="100000"/>
              </a:lnSpc>
            </a:pPr>
            <a:r>
              <a:rPr kumimoji="1" lang="ja-JP" altLang="en-US" sz="2400" dirty="0">
                <a:latin typeface="游ゴシック" panose="020B0400000000000000" pitchFamily="50" charset="-128"/>
                <a:ea typeface="游ゴシック" panose="020B0400000000000000" pitchFamily="50" charset="-128"/>
              </a:rPr>
              <a:t>即ち、児童期のインフォーマルな社会資源及びその開発に向けたサービス担当者会議や個別支援会議のあり方について検討していきたいところである。</a:t>
            </a:r>
          </a:p>
        </p:txBody>
      </p:sp>
      <p:sp>
        <p:nvSpPr>
          <p:cNvPr id="4" name="スライド番号プレースホルダー 3"/>
          <p:cNvSpPr>
            <a:spLocks noGrp="1"/>
          </p:cNvSpPr>
          <p:nvPr>
            <p:ph type="sldNum" sz="quarter" idx="12"/>
          </p:nvPr>
        </p:nvSpPr>
        <p:spPr/>
        <p:txBody>
          <a:bodyPr/>
          <a:lstStyle/>
          <a:p>
            <a:fld id="{35747434-7036-48DB-A148-6B3D8EE75CDA}" type="slidenum">
              <a:rPr lang="en-US" smtClean="0"/>
              <a:pPr/>
              <a:t>50</a:t>
            </a:fld>
            <a:endParaRPr lang="en-US" sz="750" dirty="0"/>
          </a:p>
        </p:txBody>
      </p:sp>
    </p:spTree>
    <p:extLst>
      <p:ext uri="{BB962C8B-B14F-4D97-AF65-F5344CB8AC3E}">
        <p14:creationId xmlns:p14="http://schemas.microsoft.com/office/powerpoint/2010/main" val="4016452822"/>
      </p:ext>
    </p:extLst>
  </p:cSld>
  <p:clrMapOvr>
    <a:masterClrMapping/>
  </p:clrMapOvr>
  <p:transition spd="slow">
    <p:randomBar dir="vert"/>
  </p:transition>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3" name="図表 2">
            <a:extLst>
              <a:ext uri="{FF2B5EF4-FFF2-40B4-BE49-F238E27FC236}">
                <a16:creationId xmlns:a16="http://schemas.microsoft.com/office/drawing/2014/main" id="{6132BD18-F70F-43F3-9DAA-D451AD206A50}"/>
              </a:ext>
            </a:extLst>
          </p:cNvPr>
          <p:cNvGraphicFramePr/>
          <p:nvPr>
            <p:extLst>
              <p:ext uri="{D42A27DB-BD31-4B8C-83A1-F6EECF244321}">
                <p14:modId xmlns:p14="http://schemas.microsoft.com/office/powerpoint/2010/main" val="4069099193"/>
              </p:ext>
            </p:extLst>
          </p:nvPr>
        </p:nvGraphicFramePr>
        <p:xfrm>
          <a:off x="571497" y="1881963"/>
          <a:ext cx="8001003" cy="46145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3" name="テキスト ボックス 22">
            <a:extLst>
              <a:ext uri="{FF2B5EF4-FFF2-40B4-BE49-F238E27FC236}">
                <a16:creationId xmlns:a16="http://schemas.microsoft.com/office/drawing/2014/main" id="{668BAA20-B6B5-4273-BAAF-E51A974F2155}"/>
              </a:ext>
            </a:extLst>
          </p:cNvPr>
          <p:cNvSpPr txBox="1"/>
          <p:nvPr/>
        </p:nvSpPr>
        <p:spPr>
          <a:xfrm>
            <a:off x="571497" y="629737"/>
            <a:ext cx="8084264" cy="1031051"/>
          </a:xfrm>
          <a:prstGeom prst="rect">
            <a:avLst/>
          </a:prstGeom>
          <a:solidFill>
            <a:schemeClr val="accent4">
              <a:lumMod val="20000"/>
              <a:lumOff val="80000"/>
            </a:schemeClr>
          </a:solidFill>
          <a:ln>
            <a:solidFill>
              <a:schemeClr val="accent1"/>
            </a:solidFill>
          </a:ln>
        </p:spPr>
        <p:txBody>
          <a:bodyPr wrap="none" rtlCol="0">
            <a:spAutoFit/>
          </a:bodyPr>
          <a:lstStyle/>
          <a:p>
            <a:pPr>
              <a:spcAft>
                <a:spcPts val="600"/>
              </a:spcAft>
            </a:pPr>
            <a:r>
              <a:rPr kumimoji="1" lang="en-US" altLang="ja-JP" sz="2800" b="1" dirty="0"/>
              <a:t>4</a:t>
            </a:r>
            <a:r>
              <a:rPr kumimoji="1" lang="ja-JP" altLang="ja-JP" sz="2800" b="1" dirty="0"/>
              <a:t>．</a:t>
            </a:r>
            <a:r>
              <a:rPr kumimoji="1" lang="ja-JP" altLang="en-US" sz="2800" b="1" dirty="0"/>
              <a:t>児童期における相談支援専門員と</a:t>
            </a:r>
            <a:endParaRPr kumimoji="1" lang="en-US" altLang="ja-JP" sz="2800" b="1" dirty="0"/>
          </a:p>
          <a:p>
            <a:pPr>
              <a:spcAft>
                <a:spcPts val="600"/>
              </a:spcAft>
            </a:pPr>
            <a:r>
              <a:rPr kumimoji="1" lang="ja-JP" altLang="en-US" sz="2800" b="1" dirty="0"/>
              <a:t>　　　　</a:t>
            </a:r>
            <a:r>
              <a:rPr kumimoji="1" lang="ja-JP" altLang="ja-JP" sz="2800" b="1" dirty="0"/>
              <a:t>児童発達支援管理責任者</a:t>
            </a:r>
            <a:r>
              <a:rPr kumimoji="1" lang="ja-JP" altLang="en-US" sz="2800" b="1" dirty="0"/>
              <a:t>の連携のあり方</a:t>
            </a:r>
            <a:endParaRPr lang="en-US" altLang="ja-JP" sz="2800" dirty="0"/>
          </a:p>
        </p:txBody>
      </p:sp>
      <p:sp>
        <p:nvSpPr>
          <p:cNvPr id="2" name="スライド番号プレースホルダー 1"/>
          <p:cNvSpPr>
            <a:spLocks noGrp="1"/>
          </p:cNvSpPr>
          <p:nvPr>
            <p:ph type="sldNum" sz="quarter" idx="12"/>
          </p:nvPr>
        </p:nvSpPr>
        <p:spPr/>
        <p:txBody>
          <a:bodyPr/>
          <a:lstStyle/>
          <a:p>
            <a:fld id="{35747434-7036-48DB-A148-6B3D8EE75CDA}" type="slidenum">
              <a:rPr lang="en-US" smtClean="0"/>
              <a:pPr/>
              <a:t>51</a:t>
            </a:fld>
            <a:endParaRPr lang="en-US" sz="750" dirty="0"/>
          </a:p>
        </p:txBody>
      </p:sp>
    </p:spTree>
    <p:extLst>
      <p:ext uri="{BB962C8B-B14F-4D97-AF65-F5344CB8AC3E}">
        <p14:creationId xmlns:p14="http://schemas.microsoft.com/office/powerpoint/2010/main" val="10234984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EC4A864B-4E5E-5A47-BBA4-5984800D8460}"/>
              </a:ext>
            </a:extLst>
          </p:cNvPr>
          <p:cNvSpPr/>
          <p:nvPr/>
        </p:nvSpPr>
        <p:spPr>
          <a:xfrm>
            <a:off x="768756" y="5592753"/>
            <a:ext cx="8106158" cy="402297"/>
          </a:xfrm>
          <a:prstGeom prst="rect">
            <a:avLst/>
          </a:prstGeom>
          <a:solidFill>
            <a:srgbClr val="73FE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sp>
        <p:nvSpPr>
          <p:cNvPr id="8" name="正方形/長方形 7"/>
          <p:cNvSpPr/>
          <p:nvPr/>
        </p:nvSpPr>
        <p:spPr>
          <a:xfrm>
            <a:off x="768756" y="836712"/>
            <a:ext cx="8097712" cy="4121073"/>
          </a:xfrm>
          <a:prstGeom prst="rect">
            <a:avLst/>
          </a:prstGeom>
          <a:solidFill>
            <a:srgbClr val="FFE5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sp>
        <p:nvSpPr>
          <p:cNvPr id="11" name="正方形/長方形 10"/>
          <p:cNvSpPr/>
          <p:nvPr/>
        </p:nvSpPr>
        <p:spPr>
          <a:xfrm>
            <a:off x="768756" y="5090723"/>
            <a:ext cx="8106158" cy="402297"/>
          </a:xfrm>
          <a:prstGeom prst="rect">
            <a:avLst/>
          </a:prstGeom>
          <a:solidFill>
            <a:srgbClr val="CC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sp>
        <p:nvSpPr>
          <p:cNvPr id="24580" name="Rectangle 3"/>
          <p:cNvSpPr>
            <a:spLocks noChangeArrowheads="1"/>
          </p:cNvSpPr>
          <p:nvPr/>
        </p:nvSpPr>
        <p:spPr bwMode="auto">
          <a:xfrm>
            <a:off x="861236" y="308481"/>
            <a:ext cx="8097711" cy="5293311"/>
          </a:xfrm>
          <a:prstGeom prst="rect">
            <a:avLst/>
          </a:prstGeom>
          <a:noFill/>
          <a:ln w="15875">
            <a:noFill/>
            <a:miter lim="800000"/>
            <a:headEnd/>
            <a:tailEnd/>
          </a:ln>
        </p:spPr>
        <p:txBody>
          <a:bodyPr lIns="84382" tIns="42191" rIns="84382" bIns="42191"/>
          <a:lstStyle/>
          <a:p>
            <a:pPr algn="ctr">
              <a:spcBef>
                <a:spcPct val="20000"/>
              </a:spcBef>
              <a:defRPr/>
            </a:pPr>
            <a:r>
              <a:rPr lang="ja-JP" altLang="en-US" sz="2800" b="1" dirty="0">
                <a:solidFill>
                  <a:srgbClr val="660033"/>
                </a:solidFill>
                <a:latin typeface="Times New Roman" pitchFamily="18" charset="0"/>
              </a:rPr>
              <a:t>児童発達支援管理責任者等の業務内容</a:t>
            </a:r>
            <a:r>
              <a:rPr lang="ja-JP" altLang="en-US" sz="2400" b="1" dirty="0">
                <a:solidFill>
                  <a:srgbClr val="660033"/>
                </a:solidFill>
                <a:latin typeface="Times New Roman" pitchFamily="18" charset="0"/>
              </a:rPr>
              <a:t>（指定基準）</a:t>
            </a:r>
            <a:endParaRPr lang="en-US" altLang="ja-JP" sz="3323" b="1" dirty="0">
              <a:solidFill>
                <a:srgbClr val="660033"/>
              </a:solidFill>
              <a:latin typeface="Times New Roman" pitchFamily="18" charset="0"/>
            </a:endParaRPr>
          </a:p>
          <a:p>
            <a:pPr>
              <a:spcBef>
                <a:spcPts val="1130"/>
              </a:spcBef>
              <a:defRPr/>
            </a:pPr>
            <a:r>
              <a:rPr lang="ja-JP" altLang="en-US" sz="2215" dirty="0">
                <a:solidFill>
                  <a:srgbClr val="000000"/>
                </a:solidFill>
                <a:latin typeface="Times New Roman" pitchFamily="18" charset="0"/>
              </a:rPr>
              <a:t>① 個別支援計画の作成に関する業務</a:t>
            </a:r>
          </a:p>
          <a:p>
            <a:pPr marL="498243" indent="-146542">
              <a:spcBef>
                <a:spcPct val="20000"/>
              </a:spcBef>
              <a:defRPr/>
            </a:pPr>
            <a:r>
              <a:rPr lang="ja-JP" altLang="en-US" sz="2215" dirty="0">
                <a:solidFill>
                  <a:srgbClr val="000000"/>
                </a:solidFill>
                <a:latin typeface="Times New Roman" pitchFamily="18" charset="0"/>
              </a:rPr>
              <a:t>・障害児及び保護者に対するアセスメント</a:t>
            </a:r>
          </a:p>
          <a:p>
            <a:pPr marL="498243" indent="-146542">
              <a:spcBef>
                <a:spcPct val="20000"/>
              </a:spcBef>
              <a:defRPr/>
            </a:pPr>
            <a:r>
              <a:rPr lang="ja-JP" altLang="en-US" sz="2215" dirty="0">
                <a:solidFill>
                  <a:srgbClr val="000000"/>
                </a:solidFill>
                <a:latin typeface="Times New Roman" pitchFamily="18" charset="0"/>
              </a:rPr>
              <a:t>・保護者及び障害児との面接（趣旨説明と理解）</a:t>
            </a:r>
            <a:endParaRPr lang="en-US" altLang="ja-JP" sz="2215" dirty="0">
              <a:solidFill>
                <a:srgbClr val="000000"/>
              </a:solidFill>
              <a:latin typeface="Times New Roman" pitchFamily="18" charset="0"/>
            </a:endParaRPr>
          </a:p>
          <a:p>
            <a:pPr marL="498243" indent="-146542">
              <a:spcBef>
                <a:spcPct val="20000"/>
              </a:spcBef>
              <a:defRPr/>
            </a:pPr>
            <a:r>
              <a:rPr lang="ja-JP" altLang="en-US" sz="2215" dirty="0">
                <a:solidFill>
                  <a:srgbClr val="000000"/>
                </a:solidFill>
                <a:latin typeface="Times New Roman" pitchFamily="18" charset="0"/>
              </a:rPr>
              <a:t>・個別支援計画の原案の作成（その他のサービス含む）</a:t>
            </a:r>
            <a:endParaRPr lang="en-US" altLang="ja-JP" sz="2215" dirty="0">
              <a:solidFill>
                <a:srgbClr val="000000"/>
              </a:solidFill>
              <a:latin typeface="Times New Roman" pitchFamily="18" charset="0"/>
            </a:endParaRPr>
          </a:p>
          <a:p>
            <a:pPr marL="498243" indent="-146542">
              <a:spcBef>
                <a:spcPct val="20000"/>
              </a:spcBef>
              <a:defRPr/>
            </a:pPr>
            <a:r>
              <a:rPr lang="ja-JP" altLang="en-US" sz="2215" dirty="0">
                <a:solidFill>
                  <a:srgbClr val="000000"/>
                </a:solidFill>
                <a:latin typeface="Times New Roman" pitchFamily="18" charset="0"/>
              </a:rPr>
              <a:t>・個別支援計画作成に係る会議の運営</a:t>
            </a:r>
          </a:p>
          <a:p>
            <a:pPr marL="498243" indent="-146542">
              <a:spcBef>
                <a:spcPct val="20000"/>
              </a:spcBef>
              <a:defRPr/>
            </a:pPr>
            <a:r>
              <a:rPr lang="ja-JP" altLang="en-US" sz="2215" dirty="0">
                <a:solidFill>
                  <a:srgbClr val="000000"/>
                </a:solidFill>
                <a:latin typeface="Times New Roman" pitchFamily="18" charset="0"/>
              </a:rPr>
              <a:t>・保護者及び障害児への個別支援計画の説明と文書同意</a:t>
            </a:r>
          </a:p>
          <a:p>
            <a:pPr marL="498243" indent="-146542">
              <a:spcBef>
                <a:spcPct val="20000"/>
              </a:spcBef>
              <a:defRPr/>
            </a:pPr>
            <a:r>
              <a:rPr lang="ja-JP" altLang="en-US" sz="2215" dirty="0">
                <a:solidFill>
                  <a:srgbClr val="000000"/>
                </a:solidFill>
                <a:latin typeface="Times New Roman" pitchFamily="18" charset="0"/>
              </a:rPr>
              <a:t>・保護者及び障害児への個別支援計画の交付</a:t>
            </a:r>
            <a:endParaRPr lang="en-US" altLang="ja-JP" sz="2215" dirty="0">
              <a:solidFill>
                <a:srgbClr val="000000"/>
              </a:solidFill>
              <a:latin typeface="Times New Roman" pitchFamily="18" charset="0"/>
            </a:endParaRPr>
          </a:p>
          <a:p>
            <a:pPr marL="498243" indent="-146542">
              <a:spcBef>
                <a:spcPct val="20000"/>
              </a:spcBef>
              <a:defRPr/>
            </a:pPr>
            <a:r>
              <a:rPr lang="ja-JP" altLang="en-US" sz="2215" dirty="0">
                <a:solidFill>
                  <a:srgbClr val="000000"/>
                </a:solidFill>
                <a:latin typeface="Times New Roman" pitchFamily="18" charset="0"/>
              </a:rPr>
              <a:t>・個別支援計画のモニタリング（６か月に１回以上）</a:t>
            </a:r>
            <a:endParaRPr lang="en-US" altLang="ja-JP" sz="2215" dirty="0">
              <a:solidFill>
                <a:srgbClr val="000000"/>
              </a:solidFill>
              <a:latin typeface="Times New Roman" pitchFamily="18" charset="0"/>
            </a:endParaRPr>
          </a:p>
          <a:p>
            <a:pPr marL="498243" indent="-146542">
              <a:spcBef>
                <a:spcPct val="20000"/>
              </a:spcBef>
              <a:defRPr/>
            </a:pPr>
            <a:r>
              <a:rPr lang="ja-JP" altLang="en-US" sz="2215" dirty="0">
                <a:solidFill>
                  <a:srgbClr val="000000"/>
                </a:solidFill>
                <a:latin typeface="Times New Roman" pitchFamily="18" charset="0"/>
              </a:rPr>
              <a:t>・継続的な保護者への連絡とモニタリング結果の記録</a:t>
            </a:r>
          </a:p>
          <a:p>
            <a:pPr marL="498243" indent="-146542">
              <a:spcBef>
                <a:spcPct val="20000"/>
              </a:spcBef>
              <a:defRPr/>
            </a:pPr>
            <a:r>
              <a:rPr lang="ja-JP" altLang="en-US" sz="2215" dirty="0">
                <a:solidFill>
                  <a:srgbClr val="000000"/>
                </a:solidFill>
                <a:latin typeface="Times New Roman" pitchFamily="18" charset="0"/>
              </a:rPr>
              <a:t>・個別支援計画の変更（修正）</a:t>
            </a:r>
          </a:p>
          <a:p>
            <a:pPr marL="167027" indent="-167027">
              <a:spcBef>
                <a:spcPts val="1662"/>
              </a:spcBef>
              <a:defRPr/>
            </a:pPr>
            <a:r>
              <a:rPr lang="en-US" altLang="ja-JP" sz="2215" dirty="0">
                <a:solidFill>
                  <a:srgbClr val="000000"/>
                </a:solidFill>
                <a:latin typeface="Times New Roman" pitchFamily="18" charset="0"/>
              </a:rPr>
              <a:t>②</a:t>
            </a:r>
            <a:r>
              <a:rPr lang="ja-JP" altLang="en-US" sz="2215" dirty="0">
                <a:solidFill>
                  <a:srgbClr val="000000"/>
                </a:solidFill>
                <a:latin typeface="Times New Roman" pitchFamily="18" charset="0"/>
              </a:rPr>
              <a:t> </a:t>
            </a:r>
            <a:r>
              <a:rPr lang="ja-JP" altLang="en-US" sz="2215" b="1" u="sng" dirty="0">
                <a:solidFill>
                  <a:srgbClr val="FF0000"/>
                </a:solidFill>
                <a:latin typeface="Times New Roman" pitchFamily="18" charset="0"/>
              </a:rPr>
              <a:t>相談及び援助</a:t>
            </a:r>
          </a:p>
          <a:p>
            <a:pPr marL="167027" indent="-167027">
              <a:spcBef>
                <a:spcPts val="1108"/>
              </a:spcBef>
              <a:defRPr/>
            </a:pPr>
            <a:r>
              <a:rPr lang="ja-JP" altLang="en-US" sz="2215" dirty="0">
                <a:solidFill>
                  <a:srgbClr val="000000"/>
                </a:solidFill>
                <a:latin typeface="Times New Roman" pitchFamily="18" charset="0"/>
              </a:rPr>
              <a:t>③ 従業者に対する技術指導と助言</a:t>
            </a:r>
            <a:endParaRPr lang="en-US" altLang="ja-JP" sz="2215" dirty="0">
              <a:solidFill>
                <a:srgbClr val="000000"/>
              </a:solidFill>
              <a:latin typeface="Times New Roman" pitchFamily="18" charset="0"/>
            </a:endParaRPr>
          </a:p>
          <a:p>
            <a:pPr marL="167027" indent="-167027">
              <a:spcBef>
                <a:spcPts val="1108"/>
              </a:spcBef>
              <a:defRPr/>
            </a:pPr>
            <a:r>
              <a:rPr lang="ja-JP" altLang="en-US" sz="2215" dirty="0">
                <a:solidFill>
                  <a:srgbClr val="FF0000"/>
                </a:solidFill>
                <a:latin typeface="Times New Roman" pitchFamily="18" charset="0"/>
              </a:rPr>
              <a:t>◎関係機関との連携調整</a:t>
            </a:r>
            <a:r>
              <a:rPr lang="ja-JP" altLang="en-US" sz="2215" dirty="0">
                <a:solidFill>
                  <a:srgbClr val="000000"/>
                </a:solidFill>
                <a:latin typeface="Times New Roman" pitchFamily="18" charset="0"/>
              </a:rPr>
              <a:t>（事業者としての責務として規定）</a:t>
            </a:r>
          </a:p>
        </p:txBody>
      </p:sp>
      <p:sp>
        <p:nvSpPr>
          <p:cNvPr id="2" name="矢印: 右 1">
            <a:extLst>
              <a:ext uri="{FF2B5EF4-FFF2-40B4-BE49-F238E27FC236}">
                <a16:creationId xmlns:a16="http://schemas.microsoft.com/office/drawing/2014/main" id="{C0E6408E-8685-44E9-B579-077DB35277B5}"/>
              </a:ext>
            </a:extLst>
          </p:cNvPr>
          <p:cNvSpPr/>
          <p:nvPr/>
        </p:nvSpPr>
        <p:spPr>
          <a:xfrm rot="857761">
            <a:off x="79340" y="4727563"/>
            <a:ext cx="667512" cy="726320"/>
          </a:xfrm>
          <a:prstGeom prst="rightArrow">
            <a:avLst/>
          </a:prstGeom>
          <a:solidFill>
            <a:srgbClr val="FF0000"/>
          </a:solidFill>
        </p:spPr>
        <p:style>
          <a:lnRef idx="3">
            <a:schemeClr val="lt1"/>
          </a:lnRef>
          <a:fillRef idx="1">
            <a:schemeClr val="accent5"/>
          </a:fillRef>
          <a:effectRef idx="1">
            <a:schemeClr val="accent5"/>
          </a:effectRef>
          <a:fontRef idx="minor">
            <a:schemeClr val="lt1"/>
          </a:fontRef>
        </p:style>
        <p:txBody>
          <a:bodyPr rtlCol="0" anchor="ctr"/>
          <a:lstStyle/>
          <a:p>
            <a:pPr algn="ctr"/>
            <a:r>
              <a:rPr kumimoji="1" lang="ja-JP" altLang="en-US" sz="1200" b="1" i="1" dirty="0"/>
              <a:t>注目</a:t>
            </a:r>
          </a:p>
        </p:txBody>
      </p:sp>
      <p:sp>
        <p:nvSpPr>
          <p:cNvPr id="9" name="矢印: 右 8">
            <a:extLst>
              <a:ext uri="{FF2B5EF4-FFF2-40B4-BE49-F238E27FC236}">
                <a16:creationId xmlns:a16="http://schemas.microsoft.com/office/drawing/2014/main" id="{B3BC35A0-9B5D-467C-8400-C1ABF9ADB006}"/>
              </a:ext>
            </a:extLst>
          </p:cNvPr>
          <p:cNvSpPr/>
          <p:nvPr/>
        </p:nvSpPr>
        <p:spPr>
          <a:xfrm rot="857761">
            <a:off x="79341" y="5731623"/>
            <a:ext cx="667512" cy="726320"/>
          </a:xfrm>
          <a:prstGeom prst="rightArrow">
            <a:avLst/>
          </a:prstGeom>
          <a:solidFill>
            <a:srgbClr val="FF0000"/>
          </a:solidFill>
        </p:spPr>
        <p:style>
          <a:lnRef idx="3">
            <a:schemeClr val="lt1"/>
          </a:lnRef>
          <a:fillRef idx="1">
            <a:schemeClr val="accent5"/>
          </a:fillRef>
          <a:effectRef idx="1">
            <a:schemeClr val="accent5"/>
          </a:effectRef>
          <a:fontRef idx="minor">
            <a:schemeClr val="lt1"/>
          </a:fontRef>
        </p:style>
        <p:txBody>
          <a:bodyPr rtlCol="0" anchor="ctr"/>
          <a:lstStyle/>
          <a:p>
            <a:pPr algn="ctr"/>
            <a:r>
              <a:rPr kumimoji="1" lang="ja-JP" altLang="en-US" sz="1200" b="1" i="1" dirty="0"/>
              <a:t>注目</a:t>
            </a:r>
          </a:p>
        </p:txBody>
      </p:sp>
    </p:spTree>
    <p:extLst>
      <p:ext uri="{BB962C8B-B14F-4D97-AF65-F5344CB8AC3E}">
        <p14:creationId xmlns:p14="http://schemas.microsoft.com/office/powerpoint/2010/main" val="6650604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9A36457-A5F4-4103-A443-02581C0918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C5FB7E8-B636-40FA-BE8D-48145C0F5C5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9144000" cy="2295238"/>
          </a:xfrm>
          <a:custGeom>
            <a:avLst/>
            <a:gdLst>
              <a:gd name="connsiteX0" fmla="*/ 12160143 w 12192000"/>
              <a:gd name="connsiteY0" fmla="*/ 831692 h 2079137"/>
              <a:gd name="connsiteX1" fmla="*/ 12159112 w 12192000"/>
              <a:gd name="connsiteY1" fmla="*/ 833361 h 2079137"/>
              <a:gd name="connsiteX2" fmla="*/ 12158912 w 12192000"/>
              <a:gd name="connsiteY2" fmla="*/ 832430 h 2079137"/>
              <a:gd name="connsiteX3" fmla="*/ 0 w 12192000"/>
              <a:gd name="connsiteY3" fmla="*/ 0 h 2079137"/>
              <a:gd name="connsiteX4" fmla="*/ 12192000 w 12192000"/>
              <a:gd name="connsiteY4" fmla="*/ 0 h 2079137"/>
              <a:gd name="connsiteX5" fmla="*/ 12192000 w 12192000"/>
              <a:gd name="connsiteY5" fmla="*/ 558063 h 2079137"/>
              <a:gd name="connsiteX6" fmla="*/ 12189259 w 12192000"/>
              <a:gd name="connsiteY6" fmla="*/ 810508 h 2079137"/>
              <a:gd name="connsiteX7" fmla="*/ 12170847 w 12192000"/>
              <a:gd name="connsiteY7" fmla="*/ 825280 h 2079137"/>
              <a:gd name="connsiteX8" fmla="*/ 12160143 w 12192000"/>
              <a:gd name="connsiteY8" fmla="*/ 831692 h 2079137"/>
              <a:gd name="connsiteX9" fmla="*/ 12163806 w 12192000"/>
              <a:gd name="connsiteY9" fmla="*/ 825759 h 2079137"/>
              <a:gd name="connsiteX10" fmla="*/ 12056557 w 12192000"/>
              <a:gd name="connsiteY10" fmla="*/ 810176 h 2079137"/>
              <a:gd name="connsiteX11" fmla="*/ 11900316 w 12192000"/>
              <a:gd name="connsiteY11" fmla="*/ 789618 h 2079137"/>
              <a:gd name="connsiteX12" fmla="*/ 11791206 w 12192000"/>
              <a:gd name="connsiteY12" fmla="*/ 824176 h 2079137"/>
              <a:gd name="connsiteX13" fmla="*/ 11659257 w 12192000"/>
              <a:gd name="connsiteY13" fmla="*/ 800841 h 2079137"/>
              <a:gd name="connsiteX14" fmla="*/ 11569789 w 12192000"/>
              <a:gd name="connsiteY14" fmla="*/ 797135 h 2079137"/>
              <a:gd name="connsiteX15" fmla="*/ 11367885 w 12192000"/>
              <a:gd name="connsiteY15" fmla="*/ 791985 h 2079137"/>
              <a:gd name="connsiteX16" fmla="*/ 11174663 w 12192000"/>
              <a:gd name="connsiteY16" fmla="*/ 788721 h 2079137"/>
              <a:gd name="connsiteX17" fmla="*/ 11068220 w 12192000"/>
              <a:gd name="connsiteY17" fmla="*/ 786994 h 2079137"/>
              <a:gd name="connsiteX18" fmla="*/ 10893266 w 12192000"/>
              <a:gd name="connsiteY18" fmla="*/ 794013 h 2079137"/>
              <a:gd name="connsiteX19" fmla="*/ 10844025 w 12192000"/>
              <a:gd name="connsiteY19" fmla="*/ 789857 h 2079137"/>
              <a:gd name="connsiteX20" fmla="*/ 10814353 w 12192000"/>
              <a:gd name="connsiteY20" fmla="*/ 789010 h 2079137"/>
              <a:gd name="connsiteX21" fmla="*/ 10748393 w 12192000"/>
              <a:gd name="connsiteY21" fmla="*/ 806738 h 2079137"/>
              <a:gd name="connsiteX22" fmla="*/ 10468256 w 12192000"/>
              <a:gd name="connsiteY22" fmla="*/ 778733 h 2079137"/>
              <a:gd name="connsiteX23" fmla="*/ 10256131 w 12192000"/>
              <a:gd name="connsiteY23" fmla="*/ 788332 h 2079137"/>
              <a:gd name="connsiteX24" fmla="*/ 10177442 w 12192000"/>
              <a:gd name="connsiteY24" fmla="*/ 777371 h 2079137"/>
              <a:gd name="connsiteX25" fmla="*/ 10006086 w 12192000"/>
              <a:gd name="connsiteY25" fmla="*/ 792651 h 2079137"/>
              <a:gd name="connsiteX26" fmla="*/ 9952382 w 12192000"/>
              <a:gd name="connsiteY26" fmla="*/ 815411 h 2079137"/>
              <a:gd name="connsiteX27" fmla="*/ 9926457 w 12192000"/>
              <a:gd name="connsiteY27" fmla="*/ 827295 h 2079137"/>
              <a:gd name="connsiteX28" fmla="*/ 9843405 w 12192000"/>
              <a:gd name="connsiteY28" fmla="*/ 867046 h 2079137"/>
              <a:gd name="connsiteX29" fmla="*/ 9830866 w 12192000"/>
              <a:gd name="connsiteY29" fmla="*/ 875047 h 2079137"/>
              <a:gd name="connsiteX30" fmla="*/ 9801807 w 12192000"/>
              <a:gd name="connsiteY30" fmla="*/ 872272 h 2079137"/>
              <a:gd name="connsiteX31" fmla="*/ 9785653 w 12192000"/>
              <a:gd name="connsiteY31" fmla="*/ 861743 h 2079137"/>
              <a:gd name="connsiteX32" fmla="*/ 9781177 w 12192000"/>
              <a:gd name="connsiteY32" fmla="*/ 864820 h 2079137"/>
              <a:gd name="connsiteX33" fmla="*/ 9768640 w 12192000"/>
              <a:gd name="connsiteY33" fmla="*/ 869379 h 2079137"/>
              <a:gd name="connsiteX34" fmla="*/ 9712211 w 12192000"/>
              <a:gd name="connsiteY34" fmla="*/ 900283 h 2079137"/>
              <a:gd name="connsiteX35" fmla="*/ 9689465 w 12192000"/>
              <a:gd name="connsiteY35" fmla="*/ 899268 h 2079137"/>
              <a:gd name="connsiteX36" fmla="*/ 9600339 w 12192000"/>
              <a:gd name="connsiteY36" fmla="*/ 922112 h 2079137"/>
              <a:gd name="connsiteX37" fmla="*/ 9582850 w 12192000"/>
              <a:gd name="connsiteY37" fmla="*/ 925510 h 2079137"/>
              <a:gd name="connsiteX38" fmla="*/ 9549638 w 12192000"/>
              <a:gd name="connsiteY38" fmla="*/ 940845 h 2079137"/>
              <a:gd name="connsiteX39" fmla="*/ 9539471 w 12192000"/>
              <a:gd name="connsiteY39" fmla="*/ 941799 h 2079137"/>
              <a:gd name="connsiteX40" fmla="*/ 9505592 w 12192000"/>
              <a:gd name="connsiteY40" fmla="*/ 955533 h 2079137"/>
              <a:gd name="connsiteX41" fmla="*/ 9432569 w 12192000"/>
              <a:gd name="connsiteY41" fmla="*/ 985377 h 2079137"/>
              <a:gd name="connsiteX42" fmla="*/ 9414216 w 12192000"/>
              <a:gd name="connsiteY42" fmla="*/ 992655 h 2079137"/>
              <a:gd name="connsiteX43" fmla="*/ 9397106 w 12192000"/>
              <a:gd name="connsiteY43" fmla="*/ 992980 h 2079137"/>
              <a:gd name="connsiteX44" fmla="*/ 9305108 w 12192000"/>
              <a:gd name="connsiteY44" fmla="*/ 1007767 h 2079137"/>
              <a:gd name="connsiteX45" fmla="*/ 9282434 w 12192000"/>
              <a:gd name="connsiteY45" fmla="*/ 1007523 h 2079137"/>
              <a:gd name="connsiteX46" fmla="*/ 9271941 w 12192000"/>
              <a:gd name="connsiteY46" fmla="*/ 1002839 h 2079137"/>
              <a:gd name="connsiteX47" fmla="*/ 9238227 w 12192000"/>
              <a:gd name="connsiteY47" fmla="*/ 1017668 h 2079137"/>
              <a:gd name="connsiteX48" fmla="*/ 9184265 w 12192000"/>
              <a:gd name="connsiteY48" fmla="*/ 1031275 h 2079137"/>
              <a:gd name="connsiteX49" fmla="*/ 9159000 w 12192000"/>
              <a:gd name="connsiteY49" fmla="*/ 1039569 h 2079137"/>
              <a:gd name="connsiteX50" fmla="*/ 9137031 w 12192000"/>
              <a:gd name="connsiteY50" fmla="*/ 1038699 h 2079137"/>
              <a:gd name="connsiteX51" fmla="*/ 9015702 w 12192000"/>
              <a:gd name="connsiteY51" fmla="*/ 1051400 h 2079137"/>
              <a:gd name="connsiteX52" fmla="*/ 8971403 w 12192000"/>
              <a:gd name="connsiteY52" fmla="*/ 1040542 h 2079137"/>
              <a:gd name="connsiteX53" fmla="*/ 8961826 w 12192000"/>
              <a:gd name="connsiteY53" fmla="*/ 1045364 h 2079137"/>
              <a:gd name="connsiteX54" fmla="*/ 8888623 w 12192000"/>
              <a:gd name="connsiteY54" fmla="*/ 1053908 h 2079137"/>
              <a:gd name="connsiteX55" fmla="*/ 8841066 w 12192000"/>
              <a:gd name="connsiteY55" fmla="*/ 1060421 h 2079137"/>
              <a:gd name="connsiteX56" fmla="*/ 8752342 w 12192000"/>
              <a:gd name="connsiteY56" fmla="*/ 1080646 h 2079137"/>
              <a:gd name="connsiteX57" fmla="*/ 8699139 w 12192000"/>
              <a:gd name="connsiteY57" fmla="*/ 1087885 h 2079137"/>
              <a:gd name="connsiteX58" fmla="*/ 8667273 w 12192000"/>
              <a:gd name="connsiteY58" fmla="*/ 1092062 h 2079137"/>
              <a:gd name="connsiteX59" fmla="*/ 8586064 w 12192000"/>
              <a:gd name="connsiteY59" fmla="*/ 1114603 h 2079137"/>
              <a:gd name="connsiteX60" fmla="*/ 8460312 w 12192000"/>
              <a:gd name="connsiteY60" fmla="*/ 1179878 h 2079137"/>
              <a:gd name="connsiteX61" fmla="*/ 8419023 w 12192000"/>
              <a:gd name="connsiteY61" fmla="*/ 1191748 h 2079137"/>
              <a:gd name="connsiteX62" fmla="*/ 8410939 w 12192000"/>
              <a:gd name="connsiteY62" fmla="*/ 1189696 h 2079137"/>
              <a:gd name="connsiteX63" fmla="*/ 8362040 w 12192000"/>
              <a:gd name="connsiteY63" fmla="*/ 1220820 h 2079137"/>
              <a:gd name="connsiteX64" fmla="*/ 8273677 w 12192000"/>
              <a:gd name="connsiteY64" fmla="*/ 1236495 h 2079137"/>
              <a:gd name="connsiteX65" fmla="*/ 8204283 w 12192000"/>
              <a:gd name="connsiteY65" fmla="*/ 1243537 h 2079137"/>
              <a:gd name="connsiteX66" fmla="*/ 8166550 w 12192000"/>
              <a:gd name="connsiteY66" fmla="*/ 1249551 h 2079137"/>
              <a:gd name="connsiteX67" fmla="*/ 8137785 w 12192000"/>
              <a:gd name="connsiteY67" fmla="*/ 1251636 h 2079137"/>
              <a:gd name="connsiteX68" fmla="*/ 8071596 w 12192000"/>
              <a:gd name="connsiteY68" fmla="*/ 1269274 h 2079137"/>
              <a:gd name="connsiteX69" fmla="*/ 7964816 w 12192000"/>
              <a:gd name="connsiteY69" fmla="*/ 1303668 h 2079137"/>
              <a:gd name="connsiteX70" fmla="*/ 7941495 w 12192000"/>
              <a:gd name="connsiteY70" fmla="*/ 1309821 h 2079137"/>
              <a:gd name="connsiteX71" fmla="*/ 7919123 w 12192000"/>
              <a:gd name="connsiteY71" fmla="*/ 1310466 h 2079137"/>
              <a:gd name="connsiteX72" fmla="*/ 7911902 w 12192000"/>
              <a:gd name="connsiteY72" fmla="*/ 1306569 h 2079137"/>
              <a:gd name="connsiteX73" fmla="*/ 7898703 w 12192000"/>
              <a:gd name="connsiteY73" fmla="*/ 1309208 h 2079137"/>
              <a:gd name="connsiteX74" fmla="*/ 7894703 w 12192000"/>
              <a:gd name="connsiteY74" fmla="*/ 1308939 h 2079137"/>
              <a:gd name="connsiteX75" fmla="*/ 7872267 w 12192000"/>
              <a:gd name="connsiteY75" fmla="*/ 1308370 h 2079137"/>
              <a:gd name="connsiteX76" fmla="*/ 7836454 w 12192000"/>
              <a:gd name="connsiteY76" fmla="*/ 1331265 h 2079137"/>
              <a:gd name="connsiteX77" fmla="*/ 7782451 w 12192000"/>
              <a:gd name="connsiteY77" fmla="*/ 1339601 h 2079137"/>
              <a:gd name="connsiteX78" fmla="*/ 7542969 w 12192000"/>
              <a:gd name="connsiteY78" fmla="*/ 1372495 h 2079137"/>
              <a:gd name="connsiteX79" fmla="*/ 7476832 w 12192000"/>
              <a:gd name="connsiteY79" fmla="*/ 1431655 h 2079137"/>
              <a:gd name="connsiteX80" fmla="*/ 7370237 w 12192000"/>
              <a:gd name="connsiteY80" fmla="*/ 1474339 h 2079137"/>
              <a:gd name="connsiteX81" fmla="*/ 7222223 w 12192000"/>
              <a:gd name="connsiteY81" fmla="*/ 1510199 h 2079137"/>
              <a:gd name="connsiteX82" fmla="*/ 7215703 w 12192000"/>
              <a:gd name="connsiteY82" fmla="*/ 1520424 h 2079137"/>
              <a:gd name="connsiteX83" fmla="*/ 7204548 w 12192000"/>
              <a:gd name="connsiteY83" fmla="*/ 1528145 h 2079137"/>
              <a:gd name="connsiteX84" fmla="*/ 7202038 w 12192000"/>
              <a:gd name="connsiteY84" fmla="*/ 1527954 h 2079137"/>
              <a:gd name="connsiteX85" fmla="*/ 7173860 w 12192000"/>
              <a:gd name="connsiteY85" fmla="*/ 1541605 h 2079137"/>
              <a:gd name="connsiteX86" fmla="*/ 7155079 w 12192000"/>
              <a:gd name="connsiteY86" fmla="*/ 1552495 h 2079137"/>
              <a:gd name="connsiteX87" fmla="*/ 7149757 w 12192000"/>
              <a:gd name="connsiteY87" fmla="*/ 1552732 h 2079137"/>
              <a:gd name="connsiteX88" fmla="*/ 7104804 w 12192000"/>
              <a:gd name="connsiteY88" fmla="*/ 1565792 h 2079137"/>
              <a:gd name="connsiteX89" fmla="*/ 7082824 w 12192000"/>
              <a:gd name="connsiteY89" fmla="*/ 1567947 h 2079137"/>
              <a:gd name="connsiteX90" fmla="*/ 7021520 w 12192000"/>
              <a:gd name="connsiteY90" fmla="*/ 1562334 h 2079137"/>
              <a:gd name="connsiteX91" fmla="*/ 6988956 w 12192000"/>
              <a:gd name="connsiteY91" fmla="*/ 1576442 h 2079137"/>
              <a:gd name="connsiteX92" fmla="*/ 6981922 w 12192000"/>
              <a:gd name="connsiteY92" fmla="*/ 1578821 h 2079137"/>
              <a:gd name="connsiteX93" fmla="*/ 6981583 w 12192000"/>
              <a:gd name="connsiteY93" fmla="*/ 1578678 h 2079137"/>
              <a:gd name="connsiteX94" fmla="*/ 6973762 w 12192000"/>
              <a:gd name="connsiteY94" fmla="*/ 1580811 h 2079137"/>
              <a:gd name="connsiteX95" fmla="*/ 6969093 w 12192000"/>
              <a:gd name="connsiteY95" fmla="*/ 1583157 h 2079137"/>
              <a:gd name="connsiteX96" fmla="*/ 6890037 w 12192000"/>
              <a:gd name="connsiteY96" fmla="*/ 1575825 h 2079137"/>
              <a:gd name="connsiteX97" fmla="*/ 6785054 w 12192000"/>
              <a:gd name="connsiteY97" fmla="*/ 1582200 h 2079137"/>
              <a:gd name="connsiteX98" fmla="*/ 6681692 w 12192000"/>
              <a:gd name="connsiteY98" fmla="*/ 1591296 h 2079137"/>
              <a:gd name="connsiteX99" fmla="*/ 6644556 w 12192000"/>
              <a:gd name="connsiteY99" fmla="*/ 1595940 h 2079137"/>
              <a:gd name="connsiteX100" fmla="*/ 6577106 w 12192000"/>
              <a:gd name="connsiteY100" fmla="*/ 1598261 h 2079137"/>
              <a:gd name="connsiteX101" fmla="*/ 6544183 w 12192000"/>
              <a:gd name="connsiteY101" fmla="*/ 1596149 h 2079137"/>
              <a:gd name="connsiteX102" fmla="*/ 6540921 w 12192000"/>
              <a:gd name="connsiteY102" fmla="*/ 1593857 h 2079137"/>
              <a:gd name="connsiteX103" fmla="*/ 6535046 w 12192000"/>
              <a:gd name="connsiteY103" fmla="*/ 1593283 h 2079137"/>
              <a:gd name="connsiteX104" fmla="*/ 6519853 w 12192000"/>
              <a:gd name="connsiteY104" fmla="*/ 1595771 h 2079137"/>
              <a:gd name="connsiteX105" fmla="*/ 6514280 w 12192000"/>
              <a:gd name="connsiteY105" fmla="*/ 1597376 h 2079137"/>
              <a:gd name="connsiteX106" fmla="*/ 6505824 w 12192000"/>
              <a:gd name="connsiteY106" fmla="*/ 1598298 h 2079137"/>
              <a:gd name="connsiteX107" fmla="*/ 6505573 w 12192000"/>
              <a:gd name="connsiteY107" fmla="*/ 1598109 h 2079137"/>
              <a:gd name="connsiteX108" fmla="*/ 6497741 w 12192000"/>
              <a:gd name="connsiteY108" fmla="*/ 1599392 h 2079137"/>
              <a:gd name="connsiteX109" fmla="*/ 6459992 w 12192000"/>
              <a:gd name="connsiteY109" fmla="*/ 1608358 h 2079137"/>
              <a:gd name="connsiteX110" fmla="*/ 6404572 w 12192000"/>
              <a:gd name="connsiteY110" fmla="*/ 1593771 h 2079137"/>
              <a:gd name="connsiteX111" fmla="*/ 6382671 w 12192000"/>
              <a:gd name="connsiteY111" fmla="*/ 1592612 h 2079137"/>
              <a:gd name="connsiteX112" fmla="*/ 6369843 w 12192000"/>
              <a:gd name="connsiteY112" fmla="*/ 1590015 h 2079137"/>
              <a:gd name="connsiteX113" fmla="*/ 6269740 w 12192000"/>
              <a:gd name="connsiteY113" fmla="*/ 1614633 h 2079137"/>
              <a:gd name="connsiteX114" fmla="*/ 6255405 w 12192000"/>
              <a:gd name="connsiteY114" fmla="*/ 1620529 h 2079137"/>
              <a:gd name="connsiteX115" fmla="*/ 6244248 w 12192000"/>
              <a:gd name="connsiteY115" fmla="*/ 1629561 h 2079137"/>
              <a:gd name="connsiteX116" fmla="*/ 6086396 w 12192000"/>
              <a:gd name="connsiteY116" fmla="*/ 1642666 h 2079137"/>
              <a:gd name="connsiteX117" fmla="*/ 5867429 w 12192000"/>
              <a:gd name="connsiteY117" fmla="*/ 1695554 h 2079137"/>
              <a:gd name="connsiteX118" fmla="*/ 5772864 w 12192000"/>
              <a:gd name="connsiteY118" fmla="*/ 1689002 h 2079137"/>
              <a:gd name="connsiteX119" fmla="*/ 5629833 w 12192000"/>
              <a:gd name="connsiteY119" fmla="*/ 1713273 h 2079137"/>
              <a:gd name="connsiteX120" fmla="*/ 5504771 w 12192000"/>
              <a:gd name="connsiteY120" fmla="*/ 1725744 h 2079137"/>
              <a:gd name="connsiteX121" fmla="*/ 5490967 w 12192000"/>
              <a:gd name="connsiteY121" fmla="*/ 1726367 h 2079137"/>
              <a:gd name="connsiteX122" fmla="*/ 5486015 w 12192000"/>
              <a:gd name="connsiteY122" fmla="*/ 1721481 h 2079137"/>
              <a:gd name="connsiteX123" fmla="*/ 5439364 w 12192000"/>
              <a:gd name="connsiteY123" fmla="*/ 1721349 h 2079137"/>
              <a:gd name="connsiteX124" fmla="*/ 5350025 w 12192000"/>
              <a:gd name="connsiteY124" fmla="*/ 1729885 h 2079137"/>
              <a:gd name="connsiteX125" fmla="*/ 5336104 w 12192000"/>
              <a:gd name="connsiteY125" fmla="*/ 1734377 h 2079137"/>
              <a:gd name="connsiteX126" fmla="*/ 5245234 w 12192000"/>
              <a:gd name="connsiteY126" fmla="*/ 1738520 h 2079137"/>
              <a:gd name="connsiteX127" fmla="*/ 5182955 w 12192000"/>
              <a:gd name="connsiteY127" fmla="*/ 1744622 h 2079137"/>
              <a:gd name="connsiteX128" fmla="*/ 5169506 w 12192000"/>
              <a:gd name="connsiteY128" fmla="*/ 1748993 h 2079137"/>
              <a:gd name="connsiteX129" fmla="*/ 5154299 w 12192000"/>
              <a:gd name="connsiteY129" fmla="*/ 1744080 h 2079137"/>
              <a:gd name="connsiteX130" fmla="*/ 5149917 w 12192000"/>
              <a:gd name="connsiteY130" fmla="*/ 1739727 h 2079137"/>
              <a:gd name="connsiteX131" fmla="*/ 5100319 w 12192000"/>
              <a:gd name="connsiteY131" fmla="*/ 1745797 h 2079137"/>
              <a:gd name="connsiteX132" fmla="*/ 5094361 w 12192000"/>
              <a:gd name="connsiteY132" fmla="*/ 1745767 h 2079137"/>
              <a:gd name="connsiteX133" fmla="*/ 5053410 w 12192000"/>
              <a:gd name="connsiteY133" fmla="*/ 1742790 h 2079137"/>
              <a:gd name="connsiteX134" fmla="*/ 4992711 w 12192000"/>
              <a:gd name="connsiteY134" fmla="*/ 1734075 h 2079137"/>
              <a:gd name="connsiteX135" fmla="*/ 4930098 w 12192000"/>
              <a:gd name="connsiteY135" fmla="*/ 1717312 h 2079137"/>
              <a:gd name="connsiteX136" fmla="*/ 4893834 w 12192000"/>
              <a:gd name="connsiteY136" fmla="*/ 1710028 h 2079137"/>
              <a:gd name="connsiteX137" fmla="*/ 4868730 w 12192000"/>
              <a:gd name="connsiteY137" fmla="*/ 1702384 h 2079137"/>
              <a:gd name="connsiteX138" fmla="*/ 4797925 w 12192000"/>
              <a:gd name="connsiteY138" fmla="*/ 1695535 h 2079137"/>
              <a:gd name="connsiteX139" fmla="*/ 4677670 w 12192000"/>
              <a:gd name="connsiteY139" fmla="*/ 1689453 h 2079137"/>
              <a:gd name="connsiteX140" fmla="*/ 4634248 w 12192000"/>
              <a:gd name="connsiteY140" fmla="*/ 1680227 h 2079137"/>
              <a:gd name="connsiteX141" fmla="*/ 4632434 w 12192000"/>
              <a:gd name="connsiteY141" fmla="*/ 1674607 h 2079137"/>
              <a:gd name="connsiteX142" fmla="*/ 4619204 w 12192000"/>
              <a:gd name="connsiteY142" fmla="*/ 1672507 h 2079137"/>
              <a:gd name="connsiteX143" fmla="*/ 4616283 w 12192000"/>
              <a:gd name="connsiteY143" fmla="*/ 1670977 h 2079137"/>
              <a:gd name="connsiteX144" fmla="*/ 4598926 w 12192000"/>
              <a:gd name="connsiteY144" fmla="*/ 1663178 h 2079137"/>
              <a:gd name="connsiteX145" fmla="*/ 4547069 w 12192000"/>
              <a:gd name="connsiteY145" fmla="*/ 1670642 h 2079137"/>
              <a:gd name="connsiteX146" fmla="*/ 4523516 w 12192000"/>
              <a:gd name="connsiteY146" fmla="*/ 1669785 h 2079137"/>
              <a:gd name="connsiteX147" fmla="*/ 4500586 w 12192000"/>
              <a:gd name="connsiteY147" fmla="*/ 1675912 h 2079137"/>
              <a:gd name="connsiteX148" fmla="*/ 4488196 w 12192000"/>
              <a:gd name="connsiteY148" fmla="*/ 1683463 h 2079137"/>
              <a:gd name="connsiteX149" fmla="*/ 4445463 w 12192000"/>
              <a:gd name="connsiteY149" fmla="*/ 1695634 h 2079137"/>
              <a:gd name="connsiteX150" fmla="*/ 4446550 w 12192000"/>
              <a:gd name="connsiteY150" fmla="*/ 1680538 h 2079137"/>
              <a:gd name="connsiteX151" fmla="*/ 4365375 w 12192000"/>
              <a:gd name="connsiteY151" fmla="*/ 1697935 h 2079137"/>
              <a:gd name="connsiteX152" fmla="*/ 4305123 w 12192000"/>
              <a:gd name="connsiteY152" fmla="*/ 1714185 h 2079137"/>
              <a:gd name="connsiteX153" fmla="*/ 4292665 w 12192000"/>
              <a:gd name="connsiteY153" fmla="*/ 1720703 h 2079137"/>
              <a:gd name="connsiteX154" fmla="*/ 4276789 w 12192000"/>
              <a:gd name="connsiteY154" fmla="*/ 1718367 h 2079137"/>
              <a:gd name="connsiteX155" fmla="*/ 4271683 w 12192000"/>
              <a:gd name="connsiteY155" fmla="*/ 1714801 h 2079137"/>
              <a:gd name="connsiteX156" fmla="*/ 4223918 w 12192000"/>
              <a:gd name="connsiteY156" fmla="*/ 1728936 h 2079137"/>
              <a:gd name="connsiteX157" fmla="*/ 4218039 w 12192000"/>
              <a:gd name="connsiteY157" fmla="*/ 1729885 h 2079137"/>
              <a:gd name="connsiteX158" fmla="*/ 4177153 w 12192000"/>
              <a:gd name="connsiteY158" fmla="*/ 1733691 h 2079137"/>
              <a:gd name="connsiteX159" fmla="*/ 4051032 w 12192000"/>
              <a:gd name="connsiteY159" fmla="*/ 1728886 h 2079137"/>
              <a:gd name="connsiteX160" fmla="*/ 4013978 w 12192000"/>
              <a:gd name="connsiteY160" fmla="*/ 1727679 h 2079137"/>
              <a:gd name="connsiteX161" fmla="*/ 3987857 w 12192000"/>
              <a:gd name="connsiteY161" fmla="*/ 1724282 h 2079137"/>
              <a:gd name="connsiteX162" fmla="*/ 3916852 w 12192000"/>
              <a:gd name="connsiteY162" fmla="*/ 1729184 h 2079137"/>
              <a:gd name="connsiteX163" fmla="*/ 3797263 w 12192000"/>
              <a:gd name="connsiteY163" fmla="*/ 1742976 h 2079137"/>
              <a:gd name="connsiteX164" fmla="*/ 3752806 w 12192000"/>
              <a:gd name="connsiteY164" fmla="*/ 1741033 h 2079137"/>
              <a:gd name="connsiteX165" fmla="*/ 3749997 w 12192000"/>
              <a:gd name="connsiteY165" fmla="*/ 1735799 h 2079137"/>
              <a:gd name="connsiteX166" fmla="*/ 3736582 w 12192000"/>
              <a:gd name="connsiteY166" fmla="*/ 1735907 h 2079137"/>
              <a:gd name="connsiteX167" fmla="*/ 3733428 w 12192000"/>
              <a:gd name="connsiteY167" fmla="*/ 1734881 h 2079137"/>
              <a:gd name="connsiteX168" fmla="*/ 3714911 w 12192000"/>
              <a:gd name="connsiteY168" fmla="*/ 1730056 h 2079137"/>
              <a:gd name="connsiteX169" fmla="*/ 3665172 w 12192000"/>
              <a:gd name="connsiteY169" fmla="*/ 1745936 h 2079137"/>
              <a:gd name="connsiteX170" fmla="*/ 3552006 w 12192000"/>
              <a:gd name="connsiteY170" fmla="*/ 1755220 h 2079137"/>
              <a:gd name="connsiteX171" fmla="*/ 3390301 w 12192000"/>
              <a:gd name="connsiteY171" fmla="*/ 1762546 h 2079137"/>
              <a:gd name="connsiteX172" fmla="*/ 3264312 w 12192000"/>
              <a:gd name="connsiteY172" fmla="*/ 1774620 h 2079137"/>
              <a:gd name="connsiteX173" fmla="*/ 3106901 w 12192000"/>
              <a:gd name="connsiteY173" fmla="*/ 1804264 h 2079137"/>
              <a:gd name="connsiteX174" fmla="*/ 2993303 w 12192000"/>
              <a:gd name="connsiteY174" fmla="*/ 1806542 h 2079137"/>
              <a:gd name="connsiteX175" fmla="*/ 2979115 w 12192000"/>
              <a:gd name="connsiteY175" fmla="*/ 1815432 h 2079137"/>
              <a:gd name="connsiteX176" fmla="*/ 2963118 w 12192000"/>
              <a:gd name="connsiteY176" fmla="*/ 1820962 h 2079137"/>
              <a:gd name="connsiteX177" fmla="*/ 2961156 w 12192000"/>
              <a:gd name="connsiteY177" fmla="*/ 1820297 h 2079137"/>
              <a:gd name="connsiteX178" fmla="*/ 2925719 w 12192000"/>
              <a:gd name="connsiteY178" fmla="*/ 1828468 h 2079137"/>
              <a:gd name="connsiteX179" fmla="*/ 2857951 w 12192000"/>
              <a:gd name="connsiteY179" fmla="*/ 1842496 h 2079137"/>
              <a:gd name="connsiteX180" fmla="*/ 2857427 w 12192000"/>
              <a:gd name="connsiteY180" fmla="*/ 1841591 h 2079137"/>
              <a:gd name="connsiteX181" fmla="*/ 2846731 w 12192000"/>
              <a:gd name="connsiteY181" fmla="*/ 1839316 h 2079137"/>
              <a:gd name="connsiteX182" fmla="*/ 2826290 w 12192000"/>
              <a:gd name="connsiteY182" fmla="*/ 1837274 h 2079137"/>
              <a:gd name="connsiteX183" fmla="*/ 2779146 w 12192000"/>
              <a:gd name="connsiteY183" fmla="*/ 1820071 h 2079137"/>
              <a:gd name="connsiteX184" fmla="*/ 2739608 w 12192000"/>
              <a:gd name="connsiteY184" fmla="*/ 1827861 h 2079137"/>
              <a:gd name="connsiteX185" fmla="*/ 2731631 w 12192000"/>
              <a:gd name="connsiteY185" fmla="*/ 1828881 h 2079137"/>
              <a:gd name="connsiteX186" fmla="*/ 2731464 w 12192000"/>
              <a:gd name="connsiteY186" fmla="*/ 1828677 h 2079137"/>
              <a:gd name="connsiteX187" fmla="*/ 2723037 w 12192000"/>
              <a:gd name="connsiteY187" fmla="*/ 1829303 h 2079137"/>
              <a:gd name="connsiteX188" fmla="*/ 2701616 w 12192000"/>
              <a:gd name="connsiteY188" fmla="*/ 1832725 h 2079137"/>
              <a:gd name="connsiteX189" fmla="*/ 2696239 w 12192000"/>
              <a:gd name="connsiteY189" fmla="*/ 1831904 h 2079137"/>
              <a:gd name="connsiteX190" fmla="*/ 2663445 w 12192000"/>
              <a:gd name="connsiteY190" fmla="*/ 1825958 h 2079137"/>
              <a:gd name="connsiteX191" fmla="*/ 2560925 w 12192000"/>
              <a:gd name="connsiteY191" fmla="*/ 1829094 h 2079137"/>
              <a:gd name="connsiteX192" fmla="*/ 2458739 w 12192000"/>
              <a:gd name="connsiteY192" fmla="*/ 1834479 h 2079137"/>
              <a:gd name="connsiteX193" fmla="*/ 2356074 w 12192000"/>
              <a:gd name="connsiteY193" fmla="*/ 1836991 h 2079137"/>
              <a:gd name="connsiteX194" fmla="*/ 2304241 w 12192000"/>
              <a:gd name="connsiteY194" fmla="*/ 1822021 h 2079137"/>
              <a:gd name="connsiteX195" fmla="*/ 2298362 w 12192000"/>
              <a:gd name="connsiteY195" fmla="*/ 1822125 h 2079137"/>
              <a:gd name="connsiteX196" fmla="*/ 2283527 w 12192000"/>
              <a:gd name="connsiteY196" fmla="*/ 1826361 h 2079137"/>
              <a:gd name="connsiteX197" fmla="*/ 2278150 w 12192000"/>
              <a:gd name="connsiteY197" fmla="*/ 1828604 h 2079137"/>
              <a:gd name="connsiteX198" fmla="*/ 2269853 w 12192000"/>
              <a:gd name="connsiteY198" fmla="*/ 1830502 h 2079137"/>
              <a:gd name="connsiteX199" fmla="*/ 2269585 w 12192000"/>
              <a:gd name="connsiteY199" fmla="*/ 1830341 h 2079137"/>
              <a:gd name="connsiteX200" fmla="*/ 2225332 w 12192000"/>
              <a:gd name="connsiteY200" fmla="*/ 1845825 h 2079137"/>
              <a:gd name="connsiteX201" fmla="*/ 2169048 w 12192000"/>
              <a:gd name="connsiteY201" fmla="*/ 1837658 h 2079137"/>
              <a:gd name="connsiteX202" fmla="*/ 2147231 w 12192000"/>
              <a:gd name="connsiteY202" fmla="*/ 1839027 h 2079137"/>
              <a:gd name="connsiteX203" fmla="*/ 2135241 w 12192000"/>
              <a:gd name="connsiteY203" fmla="*/ 1838652 h 2079137"/>
              <a:gd name="connsiteX204" fmla="*/ 2099215 w 12192000"/>
              <a:gd name="connsiteY204" fmla="*/ 1850768 h 2079137"/>
              <a:gd name="connsiteX205" fmla="*/ 2094046 w 12192000"/>
              <a:gd name="connsiteY205" fmla="*/ 1850806 h 2079137"/>
              <a:gd name="connsiteX206" fmla="*/ 2071850 w 12192000"/>
              <a:gd name="connsiteY206" fmla="*/ 1861319 h 2079137"/>
              <a:gd name="connsiteX207" fmla="*/ 2039607 w 12192000"/>
              <a:gd name="connsiteY207" fmla="*/ 1874318 h 2079137"/>
              <a:gd name="connsiteX208" fmla="*/ 2037289 w 12192000"/>
              <a:gd name="connsiteY208" fmla="*/ 1874025 h 2079137"/>
              <a:gd name="connsiteX209" fmla="*/ 2023615 w 12192000"/>
              <a:gd name="connsiteY209" fmla="*/ 1881562 h 2079137"/>
              <a:gd name="connsiteX210" fmla="*/ 1957176 w 12192000"/>
              <a:gd name="connsiteY210" fmla="*/ 1898709 h 2079137"/>
              <a:gd name="connsiteX211" fmla="*/ 1858081 w 12192000"/>
              <a:gd name="connsiteY211" fmla="*/ 1923144 h 2079137"/>
              <a:gd name="connsiteX212" fmla="*/ 1738865 w 12192000"/>
              <a:gd name="connsiteY212" fmla="*/ 1944965 h 2079137"/>
              <a:gd name="connsiteX213" fmla="*/ 1616692 w 12192000"/>
              <a:gd name="connsiteY213" fmla="*/ 1989107 h 2079137"/>
              <a:gd name="connsiteX214" fmla="*/ 1411898 w 12192000"/>
              <a:gd name="connsiteY214" fmla="*/ 2046254 h 2079137"/>
              <a:gd name="connsiteX215" fmla="*/ 1375780 w 12192000"/>
              <a:gd name="connsiteY215" fmla="*/ 2047961 h 2079137"/>
              <a:gd name="connsiteX216" fmla="*/ 1375707 w 12192000"/>
              <a:gd name="connsiteY216" fmla="*/ 2047981 h 2079137"/>
              <a:gd name="connsiteX217" fmla="*/ 1285585 w 12192000"/>
              <a:gd name="connsiteY217" fmla="*/ 2047113 h 2079137"/>
              <a:gd name="connsiteX218" fmla="*/ 1263658 w 12192000"/>
              <a:gd name="connsiteY218" fmla="*/ 2041397 h 2079137"/>
              <a:gd name="connsiteX219" fmla="*/ 1170403 w 12192000"/>
              <a:gd name="connsiteY219" fmla="*/ 2033399 h 2079137"/>
              <a:gd name="connsiteX220" fmla="*/ 1153718 w 12192000"/>
              <a:gd name="connsiteY220" fmla="*/ 2029576 h 2079137"/>
              <a:gd name="connsiteX221" fmla="*/ 1133937 w 12192000"/>
              <a:gd name="connsiteY221" fmla="*/ 2032149 h 2079137"/>
              <a:gd name="connsiteX222" fmla="*/ 1054999 w 12192000"/>
              <a:gd name="connsiteY222" fmla="*/ 2043242 h 2079137"/>
              <a:gd name="connsiteX223" fmla="*/ 1018405 w 12192000"/>
              <a:gd name="connsiteY223" fmla="*/ 2048281 h 2079137"/>
              <a:gd name="connsiteX224" fmla="*/ 1016563 w 12192000"/>
              <a:gd name="connsiteY224" fmla="*/ 2051718 h 2079137"/>
              <a:gd name="connsiteX225" fmla="*/ 1008284 w 12192000"/>
              <a:gd name="connsiteY225" fmla="*/ 2046742 h 2079137"/>
              <a:gd name="connsiteX226" fmla="*/ 981974 w 12192000"/>
              <a:gd name="connsiteY226" fmla="*/ 2048363 h 2079137"/>
              <a:gd name="connsiteX227" fmla="*/ 971903 w 12192000"/>
              <a:gd name="connsiteY227" fmla="*/ 2053484 h 2079137"/>
              <a:gd name="connsiteX228" fmla="*/ 954015 w 12192000"/>
              <a:gd name="connsiteY228" fmla="*/ 2052529 h 2079137"/>
              <a:gd name="connsiteX229" fmla="*/ 839571 w 12192000"/>
              <a:gd name="connsiteY229" fmla="*/ 2046509 h 2079137"/>
              <a:gd name="connsiteX230" fmla="*/ 823321 w 12192000"/>
              <a:gd name="connsiteY230" fmla="*/ 2054296 h 2079137"/>
              <a:gd name="connsiteX231" fmla="*/ 800990 w 12192000"/>
              <a:gd name="connsiteY231" fmla="*/ 2051523 h 2079137"/>
              <a:gd name="connsiteX232" fmla="*/ 776439 w 12192000"/>
              <a:gd name="connsiteY232" fmla="*/ 2062634 h 2079137"/>
              <a:gd name="connsiteX233" fmla="*/ 763041 w 12192000"/>
              <a:gd name="connsiteY233" fmla="*/ 2063995 h 2079137"/>
              <a:gd name="connsiteX234" fmla="*/ 757863 w 12192000"/>
              <a:gd name="connsiteY234" fmla="*/ 2065877 h 2079137"/>
              <a:gd name="connsiteX235" fmla="*/ 745053 w 12192000"/>
              <a:gd name="connsiteY235" fmla="*/ 2051831 h 2079137"/>
              <a:gd name="connsiteX236" fmla="*/ 722609 w 12192000"/>
              <a:gd name="connsiteY236" fmla="*/ 2049504 h 2079137"/>
              <a:gd name="connsiteX237" fmla="*/ 717618 w 12192000"/>
              <a:gd name="connsiteY237" fmla="*/ 2042131 h 2079137"/>
              <a:gd name="connsiteX238" fmla="*/ 703285 w 12192000"/>
              <a:gd name="connsiteY238" fmla="*/ 2046808 h 2079137"/>
              <a:gd name="connsiteX239" fmla="*/ 680199 w 12192000"/>
              <a:gd name="connsiteY239" fmla="*/ 2051947 h 2079137"/>
              <a:gd name="connsiteX240" fmla="*/ 667351 w 12192000"/>
              <a:gd name="connsiteY240" fmla="*/ 2054469 h 2079137"/>
              <a:gd name="connsiteX241" fmla="*/ 660961 w 12192000"/>
              <a:gd name="connsiteY241" fmla="*/ 2049404 h 2079137"/>
              <a:gd name="connsiteX242" fmla="*/ 638282 w 12192000"/>
              <a:gd name="connsiteY242" fmla="*/ 2060093 h 2079137"/>
              <a:gd name="connsiteX243" fmla="*/ 583551 w 12192000"/>
              <a:gd name="connsiteY243" fmla="*/ 2070197 h 2079137"/>
              <a:gd name="connsiteX244" fmla="*/ 525274 w 12192000"/>
              <a:gd name="connsiteY244" fmla="*/ 2079137 h 2079137"/>
              <a:gd name="connsiteX245" fmla="*/ 405635 w 12192000"/>
              <a:gd name="connsiteY245" fmla="*/ 2059339 h 2079137"/>
              <a:gd name="connsiteX246" fmla="*/ 281555 w 12192000"/>
              <a:gd name="connsiteY246" fmla="*/ 2022847 h 2079137"/>
              <a:gd name="connsiteX247" fmla="*/ 98513 w 12192000"/>
              <a:gd name="connsiteY247" fmla="*/ 1969504 h 2079137"/>
              <a:gd name="connsiteX248" fmla="*/ 56191 w 12192000"/>
              <a:gd name="connsiteY248" fmla="*/ 1950709 h 2079137"/>
              <a:gd name="connsiteX249" fmla="*/ 0 w 12192000"/>
              <a:gd name="connsiteY249" fmla="*/ 1935789 h 207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Lst>
            <a:rect l="l" t="t" r="r" b="b"/>
            <a:pathLst>
              <a:path w="12192000" h="2079137">
                <a:moveTo>
                  <a:pt x="12160143" y="831692"/>
                </a:moveTo>
                <a:lnTo>
                  <a:pt x="12159112" y="833361"/>
                </a:lnTo>
                <a:cubicBezTo>
                  <a:pt x="12157915" y="833832"/>
                  <a:pt x="12157402" y="833649"/>
                  <a:pt x="12158912" y="832430"/>
                </a:cubicBezTo>
                <a:close/>
                <a:moveTo>
                  <a:pt x="0" y="0"/>
                </a:moveTo>
                <a:lnTo>
                  <a:pt x="12192000" y="0"/>
                </a:lnTo>
                <a:lnTo>
                  <a:pt x="12192000" y="558063"/>
                </a:lnTo>
                <a:lnTo>
                  <a:pt x="12189259" y="810508"/>
                </a:lnTo>
                <a:lnTo>
                  <a:pt x="12170847" y="825280"/>
                </a:lnTo>
                <a:lnTo>
                  <a:pt x="12160143" y="831692"/>
                </a:lnTo>
                <a:lnTo>
                  <a:pt x="12163806" y="825759"/>
                </a:lnTo>
                <a:cubicBezTo>
                  <a:pt x="12125449" y="821525"/>
                  <a:pt x="12082203" y="824698"/>
                  <a:pt x="12056557" y="810176"/>
                </a:cubicBezTo>
                <a:cubicBezTo>
                  <a:pt x="12050902" y="790976"/>
                  <a:pt x="11923731" y="799312"/>
                  <a:pt x="11900316" y="789618"/>
                </a:cubicBezTo>
                <a:cubicBezTo>
                  <a:pt x="11841702" y="803374"/>
                  <a:pt x="11823963" y="832645"/>
                  <a:pt x="11791206" y="824176"/>
                </a:cubicBezTo>
                <a:cubicBezTo>
                  <a:pt x="11768977" y="817380"/>
                  <a:pt x="11683857" y="828947"/>
                  <a:pt x="11659257" y="800841"/>
                </a:cubicBezTo>
                <a:cubicBezTo>
                  <a:pt x="11617173" y="818107"/>
                  <a:pt x="11602556" y="790694"/>
                  <a:pt x="11569789" y="797135"/>
                </a:cubicBezTo>
                <a:cubicBezTo>
                  <a:pt x="11498310" y="795094"/>
                  <a:pt x="11458472" y="819882"/>
                  <a:pt x="11367885" y="791985"/>
                </a:cubicBezTo>
                <a:cubicBezTo>
                  <a:pt x="11325508" y="798158"/>
                  <a:pt x="11266580" y="755023"/>
                  <a:pt x="11174663" y="788721"/>
                </a:cubicBezTo>
                <a:cubicBezTo>
                  <a:pt x="11122703" y="792192"/>
                  <a:pt x="11150009" y="775410"/>
                  <a:pt x="11068220" y="786994"/>
                </a:cubicBezTo>
                <a:cubicBezTo>
                  <a:pt x="11046931" y="759861"/>
                  <a:pt x="10919185" y="793102"/>
                  <a:pt x="10893266" y="794013"/>
                </a:cubicBezTo>
                <a:cubicBezTo>
                  <a:pt x="10874184" y="776189"/>
                  <a:pt x="10862860" y="788743"/>
                  <a:pt x="10844025" y="789857"/>
                </a:cubicBezTo>
                <a:cubicBezTo>
                  <a:pt x="10836453" y="779294"/>
                  <a:pt x="10820690" y="778184"/>
                  <a:pt x="10814353" y="789010"/>
                </a:cubicBezTo>
                <a:cubicBezTo>
                  <a:pt x="10819669" y="816016"/>
                  <a:pt x="10754019" y="789067"/>
                  <a:pt x="10748393" y="806738"/>
                </a:cubicBezTo>
                <a:cubicBezTo>
                  <a:pt x="10687156" y="807873"/>
                  <a:pt x="10550299" y="781800"/>
                  <a:pt x="10468256" y="778733"/>
                </a:cubicBezTo>
                <a:cubicBezTo>
                  <a:pt x="10436666" y="770025"/>
                  <a:pt x="10371995" y="797252"/>
                  <a:pt x="10256131" y="788332"/>
                </a:cubicBezTo>
                <a:cubicBezTo>
                  <a:pt x="10240995" y="781626"/>
                  <a:pt x="10182664" y="765742"/>
                  <a:pt x="10177442" y="777371"/>
                </a:cubicBezTo>
                <a:cubicBezTo>
                  <a:pt x="10141447" y="775683"/>
                  <a:pt x="10030323" y="810071"/>
                  <a:pt x="10006086" y="792651"/>
                </a:cubicBezTo>
                <a:cubicBezTo>
                  <a:pt x="10009448" y="818833"/>
                  <a:pt x="9960389" y="791426"/>
                  <a:pt x="9952382" y="815411"/>
                </a:cubicBezTo>
                <a:lnTo>
                  <a:pt x="9926457" y="827295"/>
                </a:lnTo>
                <a:lnTo>
                  <a:pt x="9843405" y="867046"/>
                </a:lnTo>
                <a:lnTo>
                  <a:pt x="9830866" y="875047"/>
                </a:lnTo>
                <a:lnTo>
                  <a:pt x="9801807" y="872272"/>
                </a:lnTo>
                <a:lnTo>
                  <a:pt x="9785653" y="861743"/>
                </a:lnTo>
                <a:lnTo>
                  <a:pt x="9781177" y="864820"/>
                </a:lnTo>
                <a:cubicBezTo>
                  <a:pt x="9776153" y="871003"/>
                  <a:pt x="9773556" y="874842"/>
                  <a:pt x="9768640" y="869379"/>
                </a:cubicBezTo>
                <a:lnTo>
                  <a:pt x="9712211" y="900283"/>
                </a:lnTo>
                <a:cubicBezTo>
                  <a:pt x="9706243" y="902750"/>
                  <a:pt x="9698952" y="902954"/>
                  <a:pt x="9689465" y="899268"/>
                </a:cubicBezTo>
                <a:cubicBezTo>
                  <a:pt x="9670819" y="902906"/>
                  <a:pt x="9618108" y="917739"/>
                  <a:pt x="9600339" y="922112"/>
                </a:cubicBezTo>
                <a:lnTo>
                  <a:pt x="9582850" y="925510"/>
                </a:lnTo>
                <a:cubicBezTo>
                  <a:pt x="9574400" y="928631"/>
                  <a:pt x="9556868" y="938130"/>
                  <a:pt x="9549638" y="940845"/>
                </a:cubicBezTo>
                <a:cubicBezTo>
                  <a:pt x="9543792" y="942327"/>
                  <a:pt x="9546812" y="939351"/>
                  <a:pt x="9539471" y="941799"/>
                </a:cubicBezTo>
                <a:cubicBezTo>
                  <a:pt x="9538994" y="947702"/>
                  <a:pt x="9536009" y="953248"/>
                  <a:pt x="9505592" y="955533"/>
                </a:cubicBezTo>
                <a:cubicBezTo>
                  <a:pt x="9486013" y="968563"/>
                  <a:pt x="9460860" y="978842"/>
                  <a:pt x="9432569" y="985377"/>
                </a:cubicBezTo>
                <a:cubicBezTo>
                  <a:pt x="9426990" y="980335"/>
                  <a:pt x="9418918" y="990185"/>
                  <a:pt x="9414216" y="992655"/>
                </a:cubicBezTo>
                <a:cubicBezTo>
                  <a:pt x="9412644" y="989014"/>
                  <a:pt x="9400057" y="989255"/>
                  <a:pt x="9397106" y="992980"/>
                </a:cubicBezTo>
                <a:cubicBezTo>
                  <a:pt x="9314093" y="1020862"/>
                  <a:pt x="9349678" y="978420"/>
                  <a:pt x="9305108" y="1007767"/>
                </a:cubicBezTo>
                <a:cubicBezTo>
                  <a:pt x="9296670" y="1010324"/>
                  <a:pt x="9289251" y="1009612"/>
                  <a:pt x="9282434" y="1007523"/>
                </a:cubicBezTo>
                <a:lnTo>
                  <a:pt x="9271941" y="1002839"/>
                </a:lnTo>
                <a:lnTo>
                  <a:pt x="9238227" y="1017668"/>
                </a:lnTo>
                <a:cubicBezTo>
                  <a:pt x="9221294" y="1023415"/>
                  <a:pt x="9203166" y="1027997"/>
                  <a:pt x="9184265" y="1031275"/>
                </a:cubicBezTo>
                <a:cubicBezTo>
                  <a:pt x="9178371" y="1024135"/>
                  <a:pt x="9165618" y="1036637"/>
                  <a:pt x="9159000" y="1039569"/>
                </a:cubicBezTo>
                <a:cubicBezTo>
                  <a:pt x="9157881" y="1034602"/>
                  <a:pt x="9141725" y="1033964"/>
                  <a:pt x="9137031" y="1038699"/>
                </a:cubicBezTo>
                <a:cubicBezTo>
                  <a:pt x="9023973" y="1069523"/>
                  <a:pt x="9079946" y="1015706"/>
                  <a:pt x="9015702" y="1051400"/>
                </a:cubicBezTo>
                <a:lnTo>
                  <a:pt x="8971403" y="1040542"/>
                </a:lnTo>
                <a:lnTo>
                  <a:pt x="8961826" y="1045364"/>
                </a:lnTo>
                <a:cubicBezTo>
                  <a:pt x="8922837" y="1050010"/>
                  <a:pt x="8909116" y="1040754"/>
                  <a:pt x="8888623" y="1053908"/>
                </a:cubicBezTo>
                <a:cubicBezTo>
                  <a:pt x="8850424" y="1035587"/>
                  <a:pt x="8865892" y="1054194"/>
                  <a:pt x="8841066" y="1060421"/>
                </a:cubicBezTo>
                <a:cubicBezTo>
                  <a:pt x="8818353" y="1064878"/>
                  <a:pt x="8775995" y="1076068"/>
                  <a:pt x="8752342" y="1080646"/>
                </a:cubicBezTo>
                <a:cubicBezTo>
                  <a:pt x="8736966" y="1099406"/>
                  <a:pt x="8723186" y="1079948"/>
                  <a:pt x="8699139" y="1087885"/>
                </a:cubicBezTo>
                <a:cubicBezTo>
                  <a:pt x="8688630" y="1095506"/>
                  <a:pt x="8680324" y="1097539"/>
                  <a:pt x="8667273" y="1092062"/>
                </a:cubicBezTo>
                <a:cubicBezTo>
                  <a:pt x="8619205" y="1128818"/>
                  <a:pt x="8634590" y="1097116"/>
                  <a:pt x="8586064" y="1114603"/>
                </a:cubicBezTo>
                <a:cubicBezTo>
                  <a:pt x="8544721" y="1131913"/>
                  <a:pt x="8496602" y="1145520"/>
                  <a:pt x="8460312" y="1179878"/>
                </a:cubicBezTo>
                <a:cubicBezTo>
                  <a:pt x="8454266" y="1189140"/>
                  <a:pt x="8435781" y="1194455"/>
                  <a:pt x="8419023" y="1191748"/>
                </a:cubicBezTo>
                <a:cubicBezTo>
                  <a:pt x="8416138" y="1191283"/>
                  <a:pt x="8413416" y="1190591"/>
                  <a:pt x="8410939" y="1189696"/>
                </a:cubicBezTo>
                <a:cubicBezTo>
                  <a:pt x="8390077" y="1213458"/>
                  <a:pt x="8370324" y="1205397"/>
                  <a:pt x="8362040" y="1220820"/>
                </a:cubicBezTo>
                <a:cubicBezTo>
                  <a:pt x="8320616" y="1231942"/>
                  <a:pt x="8281663" y="1222882"/>
                  <a:pt x="8273677" y="1236495"/>
                </a:cubicBezTo>
                <a:cubicBezTo>
                  <a:pt x="8251358" y="1238573"/>
                  <a:pt x="8216738" y="1228341"/>
                  <a:pt x="8204283" y="1243537"/>
                </a:cubicBezTo>
                <a:cubicBezTo>
                  <a:pt x="8198634" y="1233135"/>
                  <a:pt x="8181550" y="1254947"/>
                  <a:pt x="8166550" y="1249551"/>
                </a:cubicBezTo>
                <a:cubicBezTo>
                  <a:pt x="8155570" y="1244572"/>
                  <a:pt x="8147825" y="1250027"/>
                  <a:pt x="8137785" y="1251636"/>
                </a:cubicBezTo>
                <a:cubicBezTo>
                  <a:pt x="8123427" y="1248361"/>
                  <a:pt x="8081662" y="1261833"/>
                  <a:pt x="8071596" y="1269274"/>
                </a:cubicBezTo>
                <a:cubicBezTo>
                  <a:pt x="8048949" y="1293759"/>
                  <a:pt x="7983924" y="1284712"/>
                  <a:pt x="7964816" y="1303668"/>
                </a:cubicBezTo>
                <a:cubicBezTo>
                  <a:pt x="7957137" y="1306992"/>
                  <a:pt x="7949335" y="1308861"/>
                  <a:pt x="7941495" y="1309821"/>
                </a:cubicBezTo>
                <a:lnTo>
                  <a:pt x="7919123" y="1310466"/>
                </a:lnTo>
                <a:lnTo>
                  <a:pt x="7911902" y="1306569"/>
                </a:lnTo>
                <a:lnTo>
                  <a:pt x="7898703" y="1309208"/>
                </a:lnTo>
                <a:lnTo>
                  <a:pt x="7894703" y="1308939"/>
                </a:lnTo>
                <a:lnTo>
                  <a:pt x="7872267" y="1308370"/>
                </a:lnTo>
                <a:cubicBezTo>
                  <a:pt x="7886550" y="1330359"/>
                  <a:pt x="7812648" y="1314851"/>
                  <a:pt x="7836454" y="1331265"/>
                </a:cubicBezTo>
                <a:cubicBezTo>
                  <a:pt x="7798907" y="1336933"/>
                  <a:pt x="7831419" y="1351068"/>
                  <a:pt x="7782451" y="1339601"/>
                </a:cubicBezTo>
                <a:cubicBezTo>
                  <a:pt x="7727636" y="1365002"/>
                  <a:pt x="7583002" y="1338768"/>
                  <a:pt x="7542969" y="1372495"/>
                </a:cubicBezTo>
                <a:cubicBezTo>
                  <a:pt x="7546396" y="1360942"/>
                  <a:pt x="7492851" y="1424323"/>
                  <a:pt x="7476832" y="1431655"/>
                </a:cubicBezTo>
                <a:cubicBezTo>
                  <a:pt x="7439619" y="1443703"/>
                  <a:pt x="7425596" y="1454661"/>
                  <a:pt x="7370237" y="1474339"/>
                </a:cubicBezTo>
                <a:cubicBezTo>
                  <a:pt x="7316246" y="1485928"/>
                  <a:pt x="7281903" y="1512712"/>
                  <a:pt x="7222223" y="1510199"/>
                </a:cubicBezTo>
                <a:cubicBezTo>
                  <a:pt x="7221190" y="1514030"/>
                  <a:pt x="7218885" y="1517398"/>
                  <a:pt x="7215703" y="1520424"/>
                </a:cubicBezTo>
                <a:lnTo>
                  <a:pt x="7204548" y="1528145"/>
                </a:lnTo>
                <a:lnTo>
                  <a:pt x="7202038" y="1527954"/>
                </a:lnTo>
                <a:lnTo>
                  <a:pt x="7173860" y="1541605"/>
                </a:lnTo>
                <a:lnTo>
                  <a:pt x="7155079" y="1552495"/>
                </a:lnTo>
                <a:lnTo>
                  <a:pt x="7149757" y="1552732"/>
                </a:lnTo>
                <a:cubicBezTo>
                  <a:pt x="7141378" y="1554948"/>
                  <a:pt x="7115959" y="1563256"/>
                  <a:pt x="7104804" y="1565792"/>
                </a:cubicBezTo>
                <a:cubicBezTo>
                  <a:pt x="7099811" y="1550850"/>
                  <a:pt x="7096935" y="1561973"/>
                  <a:pt x="7082824" y="1567947"/>
                </a:cubicBezTo>
                <a:cubicBezTo>
                  <a:pt x="7071919" y="1546070"/>
                  <a:pt x="7039417" y="1570606"/>
                  <a:pt x="7021520" y="1562334"/>
                </a:cubicBezTo>
                <a:cubicBezTo>
                  <a:pt x="7011400" y="1567217"/>
                  <a:pt x="7000495" y="1571981"/>
                  <a:pt x="6988956" y="1576442"/>
                </a:cubicBezTo>
                <a:lnTo>
                  <a:pt x="6981922" y="1578821"/>
                </a:lnTo>
                <a:lnTo>
                  <a:pt x="6981583" y="1578678"/>
                </a:lnTo>
                <a:cubicBezTo>
                  <a:pt x="6979627" y="1578791"/>
                  <a:pt x="6977153" y="1579421"/>
                  <a:pt x="6973762" y="1580811"/>
                </a:cubicBezTo>
                <a:lnTo>
                  <a:pt x="6969093" y="1583157"/>
                </a:lnTo>
                <a:lnTo>
                  <a:pt x="6890037" y="1575825"/>
                </a:lnTo>
                <a:cubicBezTo>
                  <a:pt x="6849459" y="1579997"/>
                  <a:pt x="6820022" y="1566922"/>
                  <a:pt x="6785054" y="1582200"/>
                </a:cubicBezTo>
                <a:cubicBezTo>
                  <a:pt x="6747047" y="1586037"/>
                  <a:pt x="6712794" y="1582954"/>
                  <a:pt x="6681692" y="1591296"/>
                </a:cubicBezTo>
                <a:cubicBezTo>
                  <a:pt x="6667557" y="1587501"/>
                  <a:pt x="6654822" y="1586753"/>
                  <a:pt x="6644556" y="1595940"/>
                </a:cubicBezTo>
                <a:cubicBezTo>
                  <a:pt x="6608615" y="1597269"/>
                  <a:pt x="6597697" y="1587005"/>
                  <a:pt x="6577106" y="1598261"/>
                </a:cubicBezTo>
                <a:lnTo>
                  <a:pt x="6544183" y="1596149"/>
                </a:lnTo>
                <a:lnTo>
                  <a:pt x="6540921" y="1593857"/>
                </a:lnTo>
                <a:lnTo>
                  <a:pt x="6535046" y="1593283"/>
                </a:lnTo>
                <a:lnTo>
                  <a:pt x="6519853" y="1595771"/>
                </a:lnTo>
                <a:lnTo>
                  <a:pt x="6514280" y="1597376"/>
                </a:lnTo>
                <a:cubicBezTo>
                  <a:pt x="6510385" y="1598232"/>
                  <a:pt x="6507735" y="1598481"/>
                  <a:pt x="6505824" y="1598298"/>
                </a:cubicBezTo>
                <a:lnTo>
                  <a:pt x="6505573" y="1598109"/>
                </a:lnTo>
                <a:lnTo>
                  <a:pt x="6497741" y="1599392"/>
                </a:lnTo>
                <a:cubicBezTo>
                  <a:pt x="6484628" y="1602044"/>
                  <a:pt x="6471968" y="1605085"/>
                  <a:pt x="6459992" y="1608358"/>
                </a:cubicBezTo>
                <a:cubicBezTo>
                  <a:pt x="6447037" y="1597612"/>
                  <a:pt x="6404274" y="1616787"/>
                  <a:pt x="6404572" y="1593771"/>
                </a:cubicBezTo>
                <a:cubicBezTo>
                  <a:pt x="6388277" y="1597519"/>
                  <a:pt x="6380141" y="1607970"/>
                  <a:pt x="6382671" y="1592612"/>
                </a:cubicBezTo>
                <a:lnTo>
                  <a:pt x="6369843" y="1590015"/>
                </a:lnTo>
                <a:lnTo>
                  <a:pt x="6269740" y="1614633"/>
                </a:lnTo>
                <a:lnTo>
                  <a:pt x="6255405" y="1620529"/>
                </a:lnTo>
                <a:cubicBezTo>
                  <a:pt x="6250911" y="1623016"/>
                  <a:pt x="6247090" y="1625968"/>
                  <a:pt x="6244248" y="1629561"/>
                </a:cubicBezTo>
                <a:cubicBezTo>
                  <a:pt x="6188859" y="1618246"/>
                  <a:pt x="6143250" y="1639346"/>
                  <a:pt x="6086396" y="1642666"/>
                </a:cubicBezTo>
                <a:cubicBezTo>
                  <a:pt x="6024311" y="1653696"/>
                  <a:pt x="5889522" y="1686499"/>
                  <a:pt x="5867429" y="1695554"/>
                </a:cubicBezTo>
                <a:cubicBezTo>
                  <a:pt x="5848669" y="1700350"/>
                  <a:pt x="5763994" y="1699795"/>
                  <a:pt x="5772864" y="1689002"/>
                </a:cubicBezTo>
                <a:cubicBezTo>
                  <a:pt x="5718480" y="1716048"/>
                  <a:pt x="5694188" y="1696562"/>
                  <a:pt x="5629833" y="1713273"/>
                </a:cubicBezTo>
                <a:lnTo>
                  <a:pt x="5504771" y="1725744"/>
                </a:lnTo>
                <a:lnTo>
                  <a:pt x="5490967" y="1726367"/>
                </a:lnTo>
                <a:lnTo>
                  <a:pt x="5486015" y="1721481"/>
                </a:lnTo>
                <a:lnTo>
                  <a:pt x="5439364" y="1721349"/>
                </a:lnTo>
                <a:cubicBezTo>
                  <a:pt x="5418850" y="1733129"/>
                  <a:pt x="5381503" y="1725668"/>
                  <a:pt x="5350025" y="1729885"/>
                </a:cubicBezTo>
                <a:lnTo>
                  <a:pt x="5336104" y="1734377"/>
                </a:lnTo>
                <a:lnTo>
                  <a:pt x="5245234" y="1738520"/>
                </a:lnTo>
                <a:lnTo>
                  <a:pt x="5182955" y="1744622"/>
                </a:lnTo>
                <a:lnTo>
                  <a:pt x="5169506" y="1748993"/>
                </a:lnTo>
                <a:lnTo>
                  <a:pt x="5154299" y="1744080"/>
                </a:lnTo>
                <a:cubicBezTo>
                  <a:pt x="5152463" y="1742751"/>
                  <a:pt x="5150989" y="1741283"/>
                  <a:pt x="5149917" y="1739727"/>
                </a:cubicBezTo>
                <a:lnTo>
                  <a:pt x="5100319" y="1745797"/>
                </a:lnTo>
                <a:lnTo>
                  <a:pt x="5094361" y="1745767"/>
                </a:lnTo>
                <a:lnTo>
                  <a:pt x="5053410" y="1742790"/>
                </a:lnTo>
                <a:lnTo>
                  <a:pt x="4992711" y="1734075"/>
                </a:lnTo>
                <a:cubicBezTo>
                  <a:pt x="4972764" y="1728527"/>
                  <a:pt x="4955480" y="1708667"/>
                  <a:pt x="4930098" y="1717312"/>
                </a:cubicBezTo>
                <a:cubicBezTo>
                  <a:pt x="4936142" y="1706767"/>
                  <a:pt x="4900350" y="1719438"/>
                  <a:pt x="4893834" y="1710028"/>
                </a:cubicBezTo>
                <a:cubicBezTo>
                  <a:pt x="4890113" y="1702277"/>
                  <a:pt x="4878389" y="1704314"/>
                  <a:pt x="4868730" y="1702384"/>
                </a:cubicBezTo>
                <a:cubicBezTo>
                  <a:pt x="4860577" y="1694955"/>
                  <a:pt x="4813519" y="1692594"/>
                  <a:pt x="4797925" y="1695535"/>
                </a:cubicBezTo>
                <a:cubicBezTo>
                  <a:pt x="4754973" y="1708626"/>
                  <a:pt x="4712186" y="1679830"/>
                  <a:pt x="4677670" y="1689453"/>
                </a:cubicBezTo>
                <a:cubicBezTo>
                  <a:pt x="4650390" y="1686902"/>
                  <a:pt x="4641786" y="1682702"/>
                  <a:pt x="4634248" y="1680227"/>
                </a:cubicBezTo>
                <a:lnTo>
                  <a:pt x="4632434" y="1674607"/>
                </a:lnTo>
                <a:lnTo>
                  <a:pt x="4619204" y="1672507"/>
                </a:lnTo>
                <a:lnTo>
                  <a:pt x="4616283" y="1670977"/>
                </a:lnTo>
                <a:cubicBezTo>
                  <a:pt x="4610716" y="1668036"/>
                  <a:pt x="4605090" y="1665277"/>
                  <a:pt x="4598926" y="1663178"/>
                </a:cubicBezTo>
                <a:cubicBezTo>
                  <a:pt x="4588025" y="1686237"/>
                  <a:pt x="4544698" y="1649138"/>
                  <a:pt x="4547069" y="1670642"/>
                </a:cubicBezTo>
                <a:lnTo>
                  <a:pt x="4523516" y="1669785"/>
                </a:lnTo>
                <a:lnTo>
                  <a:pt x="4500586" y="1675912"/>
                </a:lnTo>
                <a:lnTo>
                  <a:pt x="4488196" y="1683463"/>
                </a:lnTo>
                <a:lnTo>
                  <a:pt x="4445463" y="1695634"/>
                </a:lnTo>
                <a:lnTo>
                  <a:pt x="4446550" y="1680538"/>
                </a:lnTo>
                <a:lnTo>
                  <a:pt x="4365375" y="1697935"/>
                </a:lnTo>
                <a:lnTo>
                  <a:pt x="4305123" y="1714185"/>
                </a:lnTo>
                <a:lnTo>
                  <a:pt x="4292665" y="1720703"/>
                </a:lnTo>
                <a:lnTo>
                  <a:pt x="4276789" y="1718367"/>
                </a:lnTo>
                <a:cubicBezTo>
                  <a:pt x="4274740" y="1717359"/>
                  <a:pt x="4273021" y="1716157"/>
                  <a:pt x="4271683" y="1714801"/>
                </a:cubicBezTo>
                <a:lnTo>
                  <a:pt x="4223918" y="1728936"/>
                </a:lnTo>
                <a:lnTo>
                  <a:pt x="4218039" y="1729885"/>
                </a:lnTo>
                <a:lnTo>
                  <a:pt x="4177153" y="1733691"/>
                </a:lnTo>
                <a:lnTo>
                  <a:pt x="4051032" y="1728886"/>
                </a:lnTo>
                <a:cubicBezTo>
                  <a:pt x="4055072" y="1717510"/>
                  <a:pt x="4022108" y="1735873"/>
                  <a:pt x="4013978" y="1727679"/>
                </a:cubicBezTo>
                <a:cubicBezTo>
                  <a:pt x="4008905" y="1720660"/>
                  <a:pt x="3997723" y="1724594"/>
                  <a:pt x="3987857" y="1724282"/>
                </a:cubicBezTo>
                <a:cubicBezTo>
                  <a:pt x="3978476" y="1718309"/>
                  <a:pt x="3931683" y="1723723"/>
                  <a:pt x="3916852" y="1729184"/>
                </a:cubicBezTo>
                <a:cubicBezTo>
                  <a:pt x="3876910" y="1749138"/>
                  <a:pt x="3829523" y="1727824"/>
                  <a:pt x="3797263" y="1742976"/>
                </a:cubicBezTo>
                <a:cubicBezTo>
                  <a:pt x="3769922" y="1744951"/>
                  <a:pt x="3760682" y="1742230"/>
                  <a:pt x="3752806" y="1741033"/>
                </a:cubicBezTo>
                <a:lnTo>
                  <a:pt x="3749997" y="1735799"/>
                </a:lnTo>
                <a:lnTo>
                  <a:pt x="3736582" y="1735907"/>
                </a:lnTo>
                <a:lnTo>
                  <a:pt x="3733428" y="1734881"/>
                </a:lnTo>
                <a:cubicBezTo>
                  <a:pt x="3727408" y="1732899"/>
                  <a:pt x="3721365" y="1731108"/>
                  <a:pt x="3714911" y="1730056"/>
                </a:cubicBezTo>
                <a:cubicBezTo>
                  <a:pt x="3708355" y="1754554"/>
                  <a:pt x="3658933" y="1725152"/>
                  <a:pt x="3665172" y="1745936"/>
                </a:cubicBezTo>
                <a:cubicBezTo>
                  <a:pt x="3628569" y="1744420"/>
                  <a:pt x="3583742" y="1775884"/>
                  <a:pt x="3552006" y="1755220"/>
                </a:cubicBezTo>
                <a:cubicBezTo>
                  <a:pt x="3497522" y="1758390"/>
                  <a:pt x="3448310" y="1757433"/>
                  <a:pt x="3390301" y="1762546"/>
                </a:cubicBezTo>
                <a:cubicBezTo>
                  <a:pt x="3345266" y="1774524"/>
                  <a:pt x="3297039" y="1758531"/>
                  <a:pt x="3264312" y="1774620"/>
                </a:cubicBezTo>
                <a:cubicBezTo>
                  <a:pt x="3212634" y="1771139"/>
                  <a:pt x="3147905" y="1780248"/>
                  <a:pt x="3106901" y="1804264"/>
                </a:cubicBezTo>
                <a:cubicBezTo>
                  <a:pt x="3051355" y="1805490"/>
                  <a:pt x="3041708" y="1820368"/>
                  <a:pt x="2993303" y="1806542"/>
                </a:cubicBezTo>
                <a:cubicBezTo>
                  <a:pt x="2989182" y="1810139"/>
                  <a:pt x="2984377" y="1813039"/>
                  <a:pt x="2979115" y="1815432"/>
                </a:cubicBezTo>
                <a:lnTo>
                  <a:pt x="2963118" y="1820962"/>
                </a:lnTo>
                <a:lnTo>
                  <a:pt x="2961156" y="1820297"/>
                </a:lnTo>
                <a:lnTo>
                  <a:pt x="2925719" y="1828468"/>
                </a:lnTo>
                <a:lnTo>
                  <a:pt x="2857951" y="1842496"/>
                </a:lnTo>
                <a:lnTo>
                  <a:pt x="2857427" y="1841591"/>
                </a:lnTo>
                <a:cubicBezTo>
                  <a:pt x="2855386" y="1839734"/>
                  <a:pt x="2852250" y="1838690"/>
                  <a:pt x="2846731" y="1839316"/>
                </a:cubicBezTo>
                <a:cubicBezTo>
                  <a:pt x="2855175" y="1823564"/>
                  <a:pt x="2843311" y="1834035"/>
                  <a:pt x="2826290" y="1837274"/>
                </a:cubicBezTo>
                <a:cubicBezTo>
                  <a:pt x="2835609" y="1813530"/>
                  <a:pt x="2787284" y="1831665"/>
                  <a:pt x="2779146" y="1820071"/>
                </a:cubicBezTo>
                <a:cubicBezTo>
                  <a:pt x="2766432" y="1822985"/>
                  <a:pt x="2753158" y="1825635"/>
                  <a:pt x="2739608" y="1827861"/>
                </a:cubicBezTo>
                <a:lnTo>
                  <a:pt x="2731631" y="1828881"/>
                </a:lnTo>
                <a:cubicBezTo>
                  <a:pt x="2731575" y="1828813"/>
                  <a:pt x="2731521" y="1828744"/>
                  <a:pt x="2731464" y="1828677"/>
                </a:cubicBezTo>
                <a:cubicBezTo>
                  <a:pt x="2729715" y="1828415"/>
                  <a:pt x="2727085" y="1828569"/>
                  <a:pt x="2723037" y="1829303"/>
                </a:cubicBezTo>
                <a:lnTo>
                  <a:pt x="2701616" y="1832725"/>
                </a:lnTo>
                <a:lnTo>
                  <a:pt x="2696239" y="1831904"/>
                </a:lnTo>
                <a:lnTo>
                  <a:pt x="2663445" y="1825958"/>
                </a:lnTo>
                <a:cubicBezTo>
                  <a:pt x="2641260" y="1825904"/>
                  <a:pt x="2595040" y="1827674"/>
                  <a:pt x="2560925" y="1829094"/>
                </a:cubicBezTo>
                <a:cubicBezTo>
                  <a:pt x="2527977" y="1836499"/>
                  <a:pt x="2496507" y="1831991"/>
                  <a:pt x="2458739" y="1834479"/>
                </a:cubicBezTo>
                <a:cubicBezTo>
                  <a:pt x="2419379" y="1848893"/>
                  <a:pt x="2396428" y="1834257"/>
                  <a:pt x="2356074" y="1836991"/>
                </a:cubicBezTo>
                <a:cubicBezTo>
                  <a:pt x="2323435" y="1857644"/>
                  <a:pt x="2325610" y="1826053"/>
                  <a:pt x="2304241" y="1822021"/>
                </a:cubicBezTo>
                <a:lnTo>
                  <a:pt x="2298362" y="1822125"/>
                </a:lnTo>
                <a:lnTo>
                  <a:pt x="2283527" y="1826361"/>
                </a:lnTo>
                <a:lnTo>
                  <a:pt x="2278150" y="1828604"/>
                </a:lnTo>
                <a:cubicBezTo>
                  <a:pt x="2274371" y="1829907"/>
                  <a:pt x="2271762" y="1830461"/>
                  <a:pt x="2269853" y="1830502"/>
                </a:cubicBezTo>
                <a:lnTo>
                  <a:pt x="2269585" y="1830341"/>
                </a:lnTo>
                <a:lnTo>
                  <a:pt x="2225332" y="1845825"/>
                </a:lnTo>
                <a:cubicBezTo>
                  <a:pt x="2211505" y="1836594"/>
                  <a:pt x="2170867" y="1860661"/>
                  <a:pt x="2169048" y="1837658"/>
                </a:cubicBezTo>
                <a:cubicBezTo>
                  <a:pt x="2153238" y="1843278"/>
                  <a:pt x="2146132" y="1854645"/>
                  <a:pt x="2147231" y="1839027"/>
                </a:cubicBezTo>
                <a:cubicBezTo>
                  <a:pt x="2141901" y="1840465"/>
                  <a:pt x="2138205" y="1840014"/>
                  <a:pt x="2135241" y="1838652"/>
                </a:cubicBezTo>
                <a:lnTo>
                  <a:pt x="2099215" y="1850768"/>
                </a:lnTo>
                <a:lnTo>
                  <a:pt x="2094046" y="1850806"/>
                </a:lnTo>
                <a:lnTo>
                  <a:pt x="2071850" y="1861319"/>
                </a:lnTo>
                <a:lnTo>
                  <a:pt x="2039607" y="1874318"/>
                </a:lnTo>
                <a:lnTo>
                  <a:pt x="2037289" y="1874025"/>
                </a:lnTo>
                <a:lnTo>
                  <a:pt x="2023615" y="1881562"/>
                </a:lnTo>
                <a:cubicBezTo>
                  <a:pt x="2019390" y="1884562"/>
                  <a:pt x="1959668" y="1894795"/>
                  <a:pt x="1957176" y="1898709"/>
                </a:cubicBezTo>
                <a:cubicBezTo>
                  <a:pt x="1901224" y="1893805"/>
                  <a:pt x="1914145" y="1913274"/>
                  <a:pt x="1858081" y="1923144"/>
                </a:cubicBezTo>
                <a:cubicBezTo>
                  <a:pt x="1819487" y="1923227"/>
                  <a:pt x="1798952" y="1929741"/>
                  <a:pt x="1738865" y="1944965"/>
                </a:cubicBezTo>
                <a:cubicBezTo>
                  <a:pt x="1698633" y="1955957"/>
                  <a:pt x="1670491" y="1978862"/>
                  <a:pt x="1616692" y="1989107"/>
                </a:cubicBezTo>
                <a:cubicBezTo>
                  <a:pt x="1565257" y="2022368"/>
                  <a:pt x="1474172" y="2022156"/>
                  <a:pt x="1411898" y="2046254"/>
                </a:cubicBezTo>
                <a:cubicBezTo>
                  <a:pt x="1380237" y="2035952"/>
                  <a:pt x="1386648" y="2042292"/>
                  <a:pt x="1375780" y="2047961"/>
                </a:cubicBezTo>
                <a:cubicBezTo>
                  <a:pt x="1375756" y="2047968"/>
                  <a:pt x="1375731" y="2047974"/>
                  <a:pt x="1375707" y="2047981"/>
                </a:cubicBezTo>
                <a:lnTo>
                  <a:pt x="1285585" y="2047113"/>
                </a:lnTo>
                <a:cubicBezTo>
                  <a:pt x="1279541" y="2043453"/>
                  <a:pt x="1272537" y="2040974"/>
                  <a:pt x="1263658" y="2041397"/>
                </a:cubicBezTo>
                <a:cubicBezTo>
                  <a:pt x="1212454" y="2058890"/>
                  <a:pt x="1258499" y="2026611"/>
                  <a:pt x="1170403" y="2033399"/>
                </a:cubicBezTo>
                <a:cubicBezTo>
                  <a:pt x="1166530" y="2036274"/>
                  <a:pt x="1154254" y="2033463"/>
                  <a:pt x="1153718" y="2029576"/>
                </a:cubicBezTo>
                <a:cubicBezTo>
                  <a:pt x="1148486" y="2030819"/>
                  <a:pt x="1137980" y="2038354"/>
                  <a:pt x="1133937" y="2032149"/>
                </a:cubicBezTo>
                <a:cubicBezTo>
                  <a:pt x="1104720" y="2031606"/>
                  <a:pt x="1077532" y="2035424"/>
                  <a:pt x="1054999" y="2043242"/>
                </a:cubicBezTo>
                <a:cubicBezTo>
                  <a:pt x="1024875" y="2038090"/>
                  <a:pt x="1020473" y="2042711"/>
                  <a:pt x="1018405" y="2048281"/>
                </a:cubicBezTo>
                <a:lnTo>
                  <a:pt x="1016563" y="2051718"/>
                </a:lnTo>
                <a:lnTo>
                  <a:pt x="1008284" y="2046742"/>
                </a:lnTo>
                <a:cubicBezTo>
                  <a:pt x="999244" y="2043620"/>
                  <a:pt x="990505" y="2044937"/>
                  <a:pt x="981974" y="2048363"/>
                </a:cubicBezTo>
                <a:lnTo>
                  <a:pt x="971903" y="2053484"/>
                </a:lnTo>
                <a:lnTo>
                  <a:pt x="954015" y="2052529"/>
                </a:lnTo>
                <a:cubicBezTo>
                  <a:pt x="931960" y="2051365"/>
                  <a:pt x="861352" y="2046214"/>
                  <a:pt x="839571" y="2046509"/>
                </a:cubicBezTo>
                <a:lnTo>
                  <a:pt x="823321" y="2054296"/>
                </a:lnTo>
                <a:lnTo>
                  <a:pt x="800990" y="2051523"/>
                </a:lnTo>
                <a:cubicBezTo>
                  <a:pt x="790723" y="2052171"/>
                  <a:pt x="782268" y="2055403"/>
                  <a:pt x="776439" y="2062634"/>
                </a:cubicBezTo>
                <a:cubicBezTo>
                  <a:pt x="773155" y="2056184"/>
                  <a:pt x="769593" y="2059253"/>
                  <a:pt x="763041" y="2063995"/>
                </a:cubicBezTo>
                <a:lnTo>
                  <a:pt x="757863" y="2065877"/>
                </a:lnTo>
                <a:lnTo>
                  <a:pt x="745053" y="2051831"/>
                </a:lnTo>
                <a:lnTo>
                  <a:pt x="722609" y="2049504"/>
                </a:lnTo>
                <a:lnTo>
                  <a:pt x="717618" y="2042131"/>
                </a:lnTo>
                <a:lnTo>
                  <a:pt x="703285" y="2046808"/>
                </a:lnTo>
                <a:cubicBezTo>
                  <a:pt x="698219" y="2048137"/>
                  <a:pt x="690058" y="2049926"/>
                  <a:pt x="680199" y="2051947"/>
                </a:cubicBezTo>
                <a:lnTo>
                  <a:pt x="667351" y="2054469"/>
                </a:lnTo>
                <a:lnTo>
                  <a:pt x="660961" y="2049404"/>
                </a:lnTo>
                <a:lnTo>
                  <a:pt x="638282" y="2060093"/>
                </a:lnTo>
                <a:lnTo>
                  <a:pt x="583551" y="2070197"/>
                </a:lnTo>
                <a:cubicBezTo>
                  <a:pt x="569268" y="2091365"/>
                  <a:pt x="529124" y="2053106"/>
                  <a:pt x="525274" y="2079137"/>
                </a:cubicBezTo>
                <a:cubicBezTo>
                  <a:pt x="506495" y="2056498"/>
                  <a:pt x="440091" y="2069666"/>
                  <a:pt x="405635" y="2059339"/>
                </a:cubicBezTo>
                <a:cubicBezTo>
                  <a:pt x="397410" y="2069278"/>
                  <a:pt x="294416" y="2032966"/>
                  <a:pt x="281555" y="2022847"/>
                </a:cubicBezTo>
                <a:cubicBezTo>
                  <a:pt x="171589" y="1986245"/>
                  <a:pt x="126791" y="1985528"/>
                  <a:pt x="98513" y="1969504"/>
                </a:cubicBezTo>
                <a:cubicBezTo>
                  <a:pt x="85544" y="1965247"/>
                  <a:pt x="73324" y="1958000"/>
                  <a:pt x="56191" y="1950709"/>
                </a:cubicBezTo>
                <a:lnTo>
                  <a:pt x="0" y="193578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タイトル 1">
            <a:extLst>
              <a:ext uri="{FF2B5EF4-FFF2-40B4-BE49-F238E27FC236}">
                <a16:creationId xmlns:a16="http://schemas.microsoft.com/office/drawing/2014/main" id="{2ED5CA82-172C-4B39-AAD9-3A0653ACF706}"/>
              </a:ext>
            </a:extLst>
          </p:cNvPr>
          <p:cNvSpPr>
            <a:spLocks noGrp="1"/>
          </p:cNvSpPr>
          <p:nvPr>
            <p:ph type="title"/>
          </p:nvPr>
        </p:nvSpPr>
        <p:spPr>
          <a:xfrm>
            <a:off x="852777" y="548640"/>
            <a:ext cx="7157553" cy="1188720"/>
          </a:xfrm>
        </p:spPr>
        <p:txBody>
          <a:bodyPr>
            <a:normAutofit fontScale="90000"/>
          </a:bodyPr>
          <a:lstStyle/>
          <a:p>
            <a:r>
              <a:rPr kumimoji="1" lang="ja-JP" altLang="en-US" sz="3400" dirty="0">
                <a:solidFill>
                  <a:schemeClr val="tx1">
                    <a:lumMod val="85000"/>
                    <a:lumOff val="15000"/>
                  </a:schemeClr>
                </a:solidFill>
              </a:rPr>
              <a:t>児童発達支援管理責任者の</a:t>
            </a:r>
            <a:r>
              <a:rPr kumimoji="1" lang="en-US" altLang="ja-JP" sz="3400" dirty="0">
                <a:solidFill>
                  <a:schemeClr val="tx1">
                    <a:lumMod val="85000"/>
                    <a:lumOff val="15000"/>
                  </a:schemeClr>
                </a:solidFill>
              </a:rPr>
              <a:t/>
            </a:r>
            <a:br>
              <a:rPr kumimoji="1" lang="en-US" altLang="ja-JP" sz="3400" dirty="0">
                <a:solidFill>
                  <a:schemeClr val="tx1">
                    <a:lumMod val="85000"/>
                    <a:lumOff val="15000"/>
                  </a:schemeClr>
                </a:solidFill>
              </a:rPr>
            </a:br>
            <a:r>
              <a:rPr kumimoji="1" lang="ja-JP" altLang="en-US" sz="3400" dirty="0">
                <a:solidFill>
                  <a:schemeClr val="tx1">
                    <a:lumMod val="85000"/>
                    <a:lumOff val="15000"/>
                  </a:schemeClr>
                </a:solidFill>
              </a:rPr>
              <a:t>「相談･援助」と「関係機関との連携」</a:t>
            </a:r>
          </a:p>
        </p:txBody>
      </p:sp>
      <p:graphicFrame>
        <p:nvGraphicFramePr>
          <p:cNvPr id="4" name="コンテンツ プレースホルダー 3">
            <a:extLst>
              <a:ext uri="{FF2B5EF4-FFF2-40B4-BE49-F238E27FC236}">
                <a16:creationId xmlns:a16="http://schemas.microsoft.com/office/drawing/2014/main" id="{FB84B688-0457-46BD-F294-9198ACCA8B52}"/>
              </a:ext>
            </a:extLst>
          </p:cNvPr>
          <p:cNvGraphicFramePr>
            <a:graphicFrameLocks noGrp="1"/>
          </p:cNvGraphicFramePr>
          <p:nvPr>
            <p:ph idx="1"/>
            <p:extLst>
              <p:ext uri="{D42A27DB-BD31-4B8C-83A1-F6EECF244321}">
                <p14:modId xmlns:p14="http://schemas.microsoft.com/office/powerpoint/2010/main" val="3531001492"/>
              </p:ext>
            </p:extLst>
          </p:nvPr>
        </p:nvGraphicFramePr>
        <p:xfrm>
          <a:off x="382772" y="1737360"/>
          <a:ext cx="8474149" cy="48760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Freeform: Shape 11">
            <a:extLst>
              <a:ext uri="{FF2B5EF4-FFF2-40B4-BE49-F238E27FC236}">
                <a16:creationId xmlns:a16="http://schemas.microsoft.com/office/drawing/2014/main" id="{142DCE2C-2863-46FA-9BE7-24365A24D9B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68439" y="5970896"/>
            <a:ext cx="7475562" cy="887104"/>
          </a:xfrm>
          <a:custGeom>
            <a:avLst/>
            <a:gdLst>
              <a:gd name="connsiteX0" fmla="*/ 4686423 w 9517857"/>
              <a:gd name="connsiteY0" fmla="*/ 247919 h 918356"/>
              <a:gd name="connsiteX1" fmla="*/ 4689051 w 9517857"/>
              <a:gd name="connsiteY1" fmla="*/ 250968 h 918356"/>
              <a:gd name="connsiteX2" fmla="*/ 4687244 w 9517857"/>
              <a:gd name="connsiteY2" fmla="*/ 251298 h 918356"/>
              <a:gd name="connsiteX3" fmla="*/ 4685225 w 9517857"/>
              <a:gd name="connsiteY3" fmla="*/ 246530 h 918356"/>
              <a:gd name="connsiteX4" fmla="*/ 4686133 w 9517857"/>
              <a:gd name="connsiteY4" fmla="*/ 246727 h 918356"/>
              <a:gd name="connsiteX5" fmla="*/ 4686423 w 9517857"/>
              <a:gd name="connsiteY5" fmla="*/ 247919 h 918356"/>
              <a:gd name="connsiteX6" fmla="*/ 9517856 w 9517857"/>
              <a:gd name="connsiteY6" fmla="*/ 0 h 918356"/>
              <a:gd name="connsiteX7" fmla="*/ 9517857 w 9517857"/>
              <a:gd name="connsiteY7" fmla="*/ 12 h 918356"/>
              <a:gd name="connsiteX8" fmla="*/ 9517857 w 9517857"/>
              <a:gd name="connsiteY8" fmla="*/ 918356 h 918356"/>
              <a:gd name="connsiteX9" fmla="*/ 14604 w 9517857"/>
              <a:gd name="connsiteY9" fmla="*/ 918356 h 918356"/>
              <a:gd name="connsiteX10" fmla="*/ 12841 w 9517857"/>
              <a:gd name="connsiteY10" fmla="*/ 917763 h 918356"/>
              <a:gd name="connsiteX11" fmla="*/ 93 w 9517857"/>
              <a:gd name="connsiteY11" fmla="*/ 912471 h 918356"/>
              <a:gd name="connsiteX12" fmla="*/ 58674 w 9517857"/>
              <a:gd name="connsiteY12" fmla="*/ 890322 h 918356"/>
              <a:gd name="connsiteX13" fmla="*/ 275005 w 9517857"/>
              <a:gd name="connsiteY13" fmla="*/ 807229 h 918356"/>
              <a:gd name="connsiteX14" fmla="*/ 587824 w 9517857"/>
              <a:gd name="connsiteY14" fmla="*/ 798195 h 918356"/>
              <a:gd name="connsiteX15" fmla="*/ 651826 w 9517857"/>
              <a:gd name="connsiteY15" fmla="*/ 738338 h 918356"/>
              <a:gd name="connsiteX16" fmla="*/ 727985 w 9517857"/>
              <a:gd name="connsiteY16" fmla="*/ 719826 h 918356"/>
              <a:gd name="connsiteX17" fmla="*/ 778982 w 9517857"/>
              <a:gd name="connsiteY17" fmla="*/ 710142 h 918356"/>
              <a:gd name="connsiteX18" fmla="*/ 849944 w 9517857"/>
              <a:gd name="connsiteY18" fmla="*/ 717987 h 918356"/>
              <a:gd name="connsiteX19" fmla="*/ 921659 w 9517857"/>
              <a:gd name="connsiteY19" fmla="*/ 712695 h 918356"/>
              <a:gd name="connsiteX20" fmla="*/ 930946 w 9517857"/>
              <a:gd name="connsiteY20" fmla="*/ 734046 h 918356"/>
              <a:gd name="connsiteX21" fmla="*/ 986250 w 9517857"/>
              <a:gd name="connsiteY21" fmla="*/ 713530 h 918356"/>
              <a:gd name="connsiteX22" fmla="*/ 1013752 w 9517857"/>
              <a:gd name="connsiteY22" fmla="*/ 713361 h 918356"/>
              <a:gd name="connsiteX23" fmla="*/ 1023734 w 9517857"/>
              <a:gd name="connsiteY23" fmla="*/ 718571 h 918356"/>
              <a:gd name="connsiteX24" fmla="*/ 1063207 w 9517857"/>
              <a:gd name="connsiteY24" fmla="*/ 715651 h 918356"/>
              <a:gd name="connsiteX25" fmla="*/ 1081980 w 9517857"/>
              <a:gd name="connsiteY25" fmla="*/ 738455 h 918356"/>
              <a:gd name="connsiteX26" fmla="*/ 1218120 w 9517857"/>
              <a:gd name="connsiteY26" fmla="*/ 713280 h 918356"/>
              <a:gd name="connsiteX27" fmla="*/ 1397459 w 9517857"/>
              <a:gd name="connsiteY27" fmla="*/ 691190 h 918356"/>
              <a:gd name="connsiteX28" fmla="*/ 1580688 w 9517857"/>
              <a:gd name="connsiteY28" fmla="*/ 693697 h 918356"/>
              <a:gd name="connsiteX29" fmla="*/ 1772334 w 9517857"/>
              <a:gd name="connsiteY29" fmla="*/ 710640 h 918356"/>
              <a:gd name="connsiteX30" fmla="*/ 2002561 w 9517857"/>
              <a:gd name="connsiteY30" fmla="*/ 659917 h 918356"/>
              <a:gd name="connsiteX31" fmla="*/ 2135144 w 9517857"/>
              <a:gd name="connsiteY31" fmla="*/ 636501 h 918356"/>
              <a:gd name="connsiteX32" fmla="*/ 2440292 w 9517857"/>
              <a:gd name="connsiteY32" fmla="*/ 593862 h 918356"/>
              <a:gd name="connsiteX33" fmla="*/ 2547829 w 9517857"/>
              <a:gd name="connsiteY33" fmla="*/ 566150 h 918356"/>
              <a:gd name="connsiteX34" fmla="*/ 2658055 w 9517857"/>
              <a:gd name="connsiteY34" fmla="*/ 578727 h 918356"/>
              <a:gd name="connsiteX35" fmla="*/ 2693698 w 9517857"/>
              <a:gd name="connsiteY35" fmla="*/ 560029 h 918356"/>
              <a:gd name="connsiteX36" fmla="*/ 2699673 w 9517857"/>
              <a:gd name="connsiteY36" fmla="*/ 556400 h 918356"/>
              <a:gd name="connsiteX37" fmla="*/ 2727306 w 9517857"/>
              <a:gd name="connsiteY37" fmla="*/ 550698 h 918356"/>
              <a:gd name="connsiteX38" fmla="*/ 2730451 w 9517857"/>
              <a:gd name="connsiteY38" fmla="*/ 538058 h 918356"/>
              <a:gd name="connsiteX39" fmla="*/ 2768713 w 9517857"/>
              <a:gd name="connsiteY39" fmla="*/ 521575 h 918356"/>
              <a:gd name="connsiteX40" fmla="*/ 2820868 w 9517857"/>
              <a:gd name="connsiteY40" fmla="*/ 514160 h 918356"/>
              <a:gd name="connsiteX41" fmla="*/ 3073635 w 9517857"/>
              <a:gd name="connsiteY41" fmla="*/ 491294 h 918356"/>
              <a:gd name="connsiteX42" fmla="*/ 3222071 w 9517857"/>
              <a:gd name="connsiteY42" fmla="*/ 470559 h 918356"/>
              <a:gd name="connsiteX43" fmla="*/ 3274069 w 9517857"/>
              <a:gd name="connsiteY43" fmla="*/ 451605 h 918356"/>
              <a:gd name="connsiteX44" fmla="*/ 3349632 w 9517857"/>
              <a:gd name="connsiteY44" fmla="*/ 432583 h 918356"/>
              <a:gd name="connsiteX45" fmla="*/ 3479593 w 9517857"/>
              <a:gd name="connsiteY45" fmla="*/ 390437 h 918356"/>
              <a:gd name="connsiteX46" fmla="*/ 3660110 w 9517857"/>
              <a:gd name="connsiteY46" fmla="*/ 348726 h 918356"/>
              <a:gd name="connsiteX47" fmla="*/ 3750023 w 9517857"/>
              <a:gd name="connsiteY47" fmla="*/ 370678 h 918356"/>
              <a:gd name="connsiteX48" fmla="*/ 3844133 w 9517857"/>
              <a:gd name="connsiteY48" fmla="*/ 360648 h 918356"/>
              <a:gd name="connsiteX49" fmla="*/ 3913545 w 9517857"/>
              <a:gd name="connsiteY49" fmla="*/ 344235 h 918356"/>
              <a:gd name="connsiteX50" fmla="*/ 4266740 w 9517857"/>
              <a:gd name="connsiteY50" fmla="*/ 361454 h 918356"/>
              <a:gd name="connsiteX51" fmla="*/ 4430770 w 9517857"/>
              <a:gd name="connsiteY51" fmla="*/ 342643 h 918356"/>
              <a:gd name="connsiteX52" fmla="*/ 4512664 w 9517857"/>
              <a:gd name="connsiteY52" fmla="*/ 319948 h 918356"/>
              <a:gd name="connsiteX53" fmla="*/ 4616423 w 9517857"/>
              <a:gd name="connsiteY53" fmla="*/ 290914 h 918356"/>
              <a:gd name="connsiteX54" fmla="*/ 4691675 w 9517857"/>
              <a:gd name="connsiteY54" fmla="*/ 254011 h 918356"/>
              <a:gd name="connsiteX55" fmla="*/ 4689051 w 9517857"/>
              <a:gd name="connsiteY55" fmla="*/ 250968 h 918356"/>
              <a:gd name="connsiteX56" fmla="*/ 4719994 w 9517857"/>
              <a:gd name="connsiteY56" fmla="*/ 245307 h 918356"/>
              <a:gd name="connsiteX57" fmla="*/ 4752894 w 9517857"/>
              <a:gd name="connsiteY57" fmla="*/ 239875 h 918356"/>
              <a:gd name="connsiteX58" fmla="*/ 4769329 w 9517857"/>
              <a:gd name="connsiteY58" fmla="*/ 233585 h 918356"/>
              <a:gd name="connsiteX59" fmla="*/ 4775634 w 9517857"/>
              <a:gd name="connsiteY59" fmla="*/ 234063 h 918356"/>
              <a:gd name="connsiteX60" fmla="*/ 4790452 w 9517857"/>
              <a:gd name="connsiteY60" fmla="*/ 233572 h 918356"/>
              <a:gd name="connsiteX61" fmla="*/ 4789062 w 9517857"/>
              <a:gd name="connsiteY61" fmla="*/ 241924 h 918356"/>
              <a:gd name="connsiteX62" fmla="*/ 4827826 w 9517857"/>
              <a:gd name="connsiteY62" fmla="*/ 246977 h 918356"/>
              <a:gd name="connsiteX63" fmla="*/ 4892569 w 9517857"/>
              <a:gd name="connsiteY63" fmla="*/ 249933 h 918356"/>
              <a:gd name="connsiteX64" fmla="*/ 4896611 w 9517857"/>
              <a:gd name="connsiteY64" fmla="*/ 240448 h 918356"/>
              <a:gd name="connsiteX65" fmla="*/ 4917286 w 9517857"/>
              <a:gd name="connsiteY65" fmla="*/ 243659 h 918356"/>
              <a:gd name="connsiteX66" fmla="*/ 4981173 w 9517857"/>
              <a:gd name="connsiteY66" fmla="*/ 247103 h 918356"/>
              <a:gd name="connsiteX67" fmla="*/ 5060397 w 9517857"/>
              <a:gd name="connsiteY67" fmla="*/ 263688 h 918356"/>
              <a:gd name="connsiteX68" fmla="*/ 5252996 w 9517857"/>
              <a:gd name="connsiteY68" fmla="*/ 270655 h 918356"/>
              <a:gd name="connsiteX69" fmla="*/ 5358056 w 9517857"/>
              <a:gd name="connsiteY69" fmla="*/ 247248 h 918356"/>
              <a:gd name="connsiteX70" fmla="*/ 5426496 w 9517857"/>
              <a:gd name="connsiteY70" fmla="*/ 235142 h 918356"/>
              <a:gd name="connsiteX71" fmla="*/ 5497161 w 9517857"/>
              <a:gd name="connsiteY71" fmla="*/ 228808 h 918356"/>
              <a:gd name="connsiteX72" fmla="*/ 5826043 w 9517857"/>
              <a:gd name="connsiteY72" fmla="*/ 148073 h 918356"/>
              <a:gd name="connsiteX73" fmla="*/ 6013415 w 9517857"/>
              <a:gd name="connsiteY73" fmla="*/ 137316 h 918356"/>
              <a:gd name="connsiteX74" fmla="*/ 6080994 w 9517857"/>
              <a:gd name="connsiteY74" fmla="*/ 142938 h 918356"/>
              <a:gd name="connsiteX75" fmla="*/ 6194152 w 9517857"/>
              <a:gd name="connsiteY75" fmla="*/ 151772 h 918356"/>
              <a:gd name="connsiteX76" fmla="*/ 6281379 w 9517857"/>
              <a:gd name="connsiteY76" fmla="*/ 181626 h 918356"/>
              <a:gd name="connsiteX77" fmla="*/ 6374947 w 9517857"/>
              <a:gd name="connsiteY77" fmla="*/ 179799 h 918356"/>
              <a:gd name="connsiteX78" fmla="*/ 6448518 w 9517857"/>
              <a:gd name="connsiteY78" fmla="*/ 164378 h 918356"/>
              <a:gd name="connsiteX79" fmla="*/ 6544700 w 9517857"/>
              <a:gd name="connsiteY79" fmla="*/ 167161 h 918356"/>
              <a:gd name="connsiteX80" fmla="*/ 6648353 w 9517857"/>
              <a:gd name="connsiteY80" fmla="*/ 172250 h 918356"/>
              <a:gd name="connsiteX81" fmla="*/ 6736227 w 9517857"/>
              <a:gd name="connsiteY81" fmla="*/ 173216 h 918356"/>
              <a:gd name="connsiteX82" fmla="*/ 6977218 w 9517857"/>
              <a:gd name="connsiteY82" fmla="*/ 184289 h 918356"/>
              <a:gd name="connsiteX83" fmla="*/ 7065221 w 9517857"/>
              <a:gd name="connsiteY83" fmla="*/ 227531 h 918356"/>
              <a:gd name="connsiteX84" fmla="*/ 7366876 w 9517857"/>
              <a:gd name="connsiteY84" fmla="*/ 248468 h 918356"/>
              <a:gd name="connsiteX85" fmla="*/ 7565449 w 9517857"/>
              <a:gd name="connsiteY85" fmla="*/ 258950 h 918356"/>
              <a:gd name="connsiteX86" fmla="*/ 7599285 w 9517857"/>
              <a:gd name="connsiteY86" fmla="*/ 266021 h 918356"/>
              <a:gd name="connsiteX87" fmla="*/ 7644411 w 9517857"/>
              <a:gd name="connsiteY87" fmla="*/ 258986 h 918356"/>
              <a:gd name="connsiteX88" fmla="*/ 7825110 w 9517857"/>
              <a:gd name="connsiteY88" fmla="*/ 229109 h 918356"/>
              <a:gd name="connsiteX89" fmla="*/ 7965804 w 9517857"/>
              <a:gd name="connsiteY89" fmla="*/ 190545 h 918356"/>
              <a:gd name="connsiteX90" fmla="*/ 8147401 w 9517857"/>
              <a:gd name="connsiteY90" fmla="*/ 205617 h 918356"/>
              <a:gd name="connsiteX91" fmla="*/ 8256033 w 9517857"/>
              <a:gd name="connsiteY91" fmla="*/ 193713 h 918356"/>
              <a:gd name="connsiteX92" fmla="*/ 8410677 w 9517857"/>
              <a:gd name="connsiteY92" fmla="*/ 172167 h 918356"/>
              <a:gd name="connsiteX93" fmla="*/ 8617841 w 9517857"/>
              <a:gd name="connsiteY93" fmla="*/ 15516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517857" h="918356">
                <a:moveTo>
                  <a:pt x="4686423" y="247919"/>
                </a:moveTo>
                <a:lnTo>
                  <a:pt x="4689051" y="250968"/>
                </a:lnTo>
                <a:lnTo>
                  <a:pt x="4687244" y="251298"/>
                </a:lnTo>
                <a:close/>
                <a:moveTo>
                  <a:pt x="4685225" y="246530"/>
                </a:moveTo>
                <a:cubicBezTo>
                  <a:pt x="4688837" y="243198"/>
                  <a:pt x="4687468" y="244598"/>
                  <a:pt x="4686133" y="246727"/>
                </a:cubicBezTo>
                <a:lnTo>
                  <a:pt x="4686423" y="247919"/>
                </a:lnTo>
                <a:close/>
                <a:moveTo>
                  <a:pt x="9517856" y="0"/>
                </a:moveTo>
                <a:lnTo>
                  <a:pt x="9517857" y="12"/>
                </a:lnTo>
                <a:lnTo>
                  <a:pt x="9517857" y="918356"/>
                </a:lnTo>
                <a:lnTo>
                  <a:pt x="14604" y="918356"/>
                </a:lnTo>
                <a:lnTo>
                  <a:pt x="12841" y="917763"/>
                </a:lnTo>
                <a:cubicBezTo>
                  <a:pt x="4532" y="914864"/>
                  <a:pt x="-773" y="912807"/>
                  <a:pt x="93" y="912471"/>
                </a:cubicBezTo>
                <a:cubicBezTo>
                  <a:pt x="172" y="912298"/>
                  <a:pt x="58594" y="890495"/>
                  <a:pt x="58674" y="890322"/>
                </a:cubicBezTo>
                <a:cubicBezTo>
                  <a:pt x="127436" y="929614"/>
                  <a:pt x="206243" y="828226"/>
                  <a:pt x="275005" y="807229"/>
                </a:cubicBezTo>
                <a:cubicBezTo>
                  <a:pt x="303983" y="806087"/>
                  <a:pt x="504960" y="777375"/>
                  <a:pt x="587824" y="798195"/>
                </a:cubicBezTo>
                <a:cubicBezTo>
                  <a:pt x="598733" y="769348"/>
                  <a:pt x="682904" y="785924"/>
                  <a:pt x="651826" y="738338"/>
                </a:cubicBezTo>
                <a:cubicBezTo>
                  <a:pt x="688440" y="737862"/>
                  <a:pt x="753255" y="750396"/>
                  <a:pt x="727985" y="719826"/>
                </a:cubicBezTo>
                <a:cubicBezTo>
                  <a:pt x="739648" y="718749"/>
                  <a:pt x="775717" y="715087"/>
                  <a:pt x="778982" y="710142"/>
                </a:cubicBezTo>
                <a:cubicBezTo>
                  <a:pt x="779189" y="709407"/>
                  <a:pt x="849736" y="718721"/>
                  <a:pt x="849944" y="717987"/>
                </a:cubicBezTo>
                <a:lnTo>
                  <a:pt x="921659" y="712695"/>
                </a:lnTo>
                <a:lnTo>
                  <a:pt x="930946" y="734046"/>
                </a:lnTo>
                <a:lnTo>
                  <a:pt x="986250" y="713530"/>
                </a:lnTo>
                <a:lnTo>
                  <a:pt x="1013752" y="713361"/>
                </a:lnTo>
                <a:lnTo>
                  <a:pt x="1023734" y="718571"/>
                </a:lnTo>
                <a:cubicBezTo>
                  <a:pt x="1033291" y="721276"/>
                  <a:pt x="1045398" y="721394"/>
                  <a:pt x="1063207" y="715651"/>
                </a:cubicBezTo>
                <a:lnTo>
                  <a:pt x="1081980" y="738455"/>
                </a:lnTo>
                <a:lnTo>
                  <a:pt x="1218120" y="713280"/>
                </a:lnTo>
                <a:cubicBezTo>
                  <a:pt x="1230137" y="716162"/>
                  <a:pt x="1387179" y="685179"/>
                  <a:pt x="1397459" y="691190"/>
                </a:cubicBezTo>
                <a:cubicBezTo>
                  <a:pt x="1490025" y="704984"/>
                  <a:pt x="1465878" y="715604"/>
                  <a:pt x="1580688" y="693697"/>
                </a:cubicBezTo>
                <a:cubicBezTo>
                  <a:pt x="1607067" y="704379"/>
                  <a:pt x="1719477" y="658239"/>
                  <a:pt x="1772334" y="710640"/>
                </a:cubicBezTo>
                <a:cubicBezTo>
                  <a:pt x="1745536" y="644824"/>
                  <a:pt x="1976078" y="716436"/>
                  <a:pt x="2002561" y="659917"/>
                </a:cubicBezTo>
                <a:cubicBezTo>
                  <a:pt x="2045346" y="660357"/>
                  <a:pt x="2166676" y="654391"/>
                  <a:pt x="2135144" y="636501"/>
                </a:cubicBezTo>
                <a:cubicBezTo>
                  <a:pt x="2276591" y="665055"/>
                  <a:pt x="2293173" y="591792"/>
                  <a:pt x="2440292" y="593862"/>
                </a:cubicBezTo>
                <a:cubicBezTo>
                  <a:pt x="2495160" y="534824"/>
                  <a:pt x="2473343" y="585644"/>
                  <a:pt x="2547829" y="566150"/>
                </a:cubicBezTo>
                <a:cubicBezTo>
                  <a:pt x="2545438" y="614169"/>
                  <a:pt x="2632278" y="528280"/>
                  <a:pt x="2658055" y="578727"/>
                </a:cubicBezTo>
                <a:cubicBezTo>
                  <a:pt x="2670795" y="573581"/>
                  <a:pt x="2682322" y="567005"/>
                  <a:pt x="2693698" y="560029"/>
                </a:cubicBezTo>
                <a:lnTo>
                  <a:pt x="2699673" y="556400"/>
                </a:lnTo>
                <a:lnTo>
                  <a:pt x="2727306" y="550698"/>
                </a:lnTo>
                <a:lnTo>
                  <a:pt x="2730451" y="538058"/>
                </a:lnTo>
                <a:lnTo>
                  <a:pt x="2768713" y="521575"/>
                </a:lnTo>
                <a:cubicBezTo>
                  <a:pt x="2783756" y="517104"/>
                  <a:pt x="2800788" y="514291"/>
                  <a:pt x="2820868" y="514160"/>
                </a:cubicBezTo>
                <a:cubicBezTo>
                  <a:pt x="2894791" y="532885"/>
                  <a:pt x="2981506" y="465507"/>
                  <a:pt x="3073635" y="491294"/>
                </a:cubicBezTo>
                <a:cubicBezTo>
                  <a:pt x="3106872" y="496624"/>
                  <a:pt x="3205785" y="487718"/>
                  <a:pt x="3222071" y="470559"/>
                </a:cubicBezTo>
                <a:cubicBezTo>
                  <a:pt x="3242193" y="465514"/>
                  <a:pt x="3267163" y="469136"/>
                  <a:pt x="3274069" y="451605"/>
                </a:cubicBezTo>
                <a:cubicBezTo>
                  <a:pt x="3286659" y="430165"/>
                  <a:pt x="3363648" y="455571"/>
                  <a:pt x="3349632" y="432583"/>
                </a:cubicBezTo>
                <a:cubicBezTo>
                  <a:pt x="3404182" y="449847"/>
                  <a:pt x="3438210" y="404323"/>
                  <a:pt x="3479593" y="390437"/>
                </a:cubicBezTo>
                <a:cubicBezTo>
                  <a:pt x="3523240" y="408403"/>
                  <a:pt x="3567027" y="361554"/>
                  <a:pt x="3660110" y="348726"/>
                </a:cubicBezTo>
                <a:cubicBezTo>
                  <a:pt x="3708299" y="369683"/>
                  <a:pt x="3662447" y="344775"/>
                  <a:pt x="3750023" y="370678"/>
                </a:cubicBezTo>
                <a:cubicBezTo>
                  <a:pt x="3752092" y="367132"/>
                  <a:pt x="3816880" y="365055"/>
                  <a:pt x="3844133" y="360648"/>
                </a:cubicBezTo>
                <a:cubicBezTo>
                  <a:pt x="3871386" y="356240"/>
                  <a:pt x="3882848" y="332490"/>
                  <a:pt x="3913545" y="344235"/>
                </a:cubicBezTo>
                <a:cubicBezTo>
                  <a:pt x="4050255" y="376864"/>
                  <a:pt x="4159924" y="363190"/>
                  <a:pt x="4266740" y="361454"/>
                </a:cubicBezTo>
                <a:cubicBezTo>
                  <a:pt x="4385770" y="354374"/>
                  <a:pt x="4314535" y="340143"/>
                  <a:pt x="4430770" y="342643"/>
                </a:cubicBezTo>
                <a:cubicBezTo>
                  <a:pt x="4439969" y="322594"/>
                  <a:pt x="4478290" y="314645"/>
                  <a:pt x="4512664" y="319948"/>
                </a:cubicBezTo>
                <a:cubicBezTo>
                  <a:pt x="4570011" y="315138"/>
                  <a:pt x="4549085" y="269599"/>
                  <a:pt x="4616423" y="290914"/>
                </a:cubicBezTo>
                <a:cubicBezTo>
                  <a:pt x="4599641" y="270277"/>
                  <a:pt x="4692085" y="269216"/>
                  <a:pt x="4691675" y="254011"/>
                </a:cubicBezTo>
                <a:lnTo>
                  <a:pt x="4689051" y="250968"/>
                </a:lnTo>
                <a:lnTo>
                  <a:pt x="4719994" y="245307"/>
                </a:lnTo>
                <a:cubicBezTo>
                  <a:pt x="4732635" y="242775"/>
                  <a:pt x="4745300" y="240335"/>
                  <a:pt x="4752894" y="239875"/>
                </a:cubicBezTo>
                <a:lnTo>
                  <a:pt x="4769329" y="233585"/>
                </a:lnTo>
                <a:lnTo>
                  <a:pt x="4775634" y="234063"/>
                </a:lnTo>
                <a:lnTo>
                  <a:pt x="4790452" y="233572"/>
                </a:lnTo>
                <a:cubicBezTo>
                  <a:pt x="4789989" y="236356"/>
                  <a:pt x="4789525" y="239141"/>
                  <a:pt x="4789062" y="241924"/>
                </a:cubicBezTo>
                <a:cubicBezTo>
                  <a:pt x="4786342" y="249932"/>
                  <a:pt x="4804560" y="248631"/>
                  <a:pt x="4827826" y="246977"/>
                </a:cubicBezTo>
                <a:cubicBezTo>
                  <a:pt x="4875782" y="239569"/>
                  <a:pt x="4874112" y="283413"/>
                  <a:pt x="4892569" y="249933"/>
                </a:cubicBezTo>
                <a:lnTo>
                  <a:pt x="4896611" y="240448"/>
                </a:lnTo>
                <a:lnTo>
                  <a:pt x="4917286" y="243659"/>
                </a:lnTo>
                <a:cubicBezTo>
                  <a:pt x="4923060" y="243799"/>
                  <a:pt x="4981729" y="240979"/>
                  <a:pt x="4981173" y="247103"/>
                </a:cubicBezTo>
                <a:cubicBezTo>
                  <a:pt x="5024880" y="220690"/>
                  <a:pt x="5014146" y="257963"/>
                  <a:pt x="5060397" y="263688"/>
                </a:cubicBezTo>
                <a:cubicBezTo>
                  <a:pt x="5093356" y="238589"/>
                  <a:pt x="5157892" y="275351"/>
                  <a:pt x="5252996" y="270655"/>
                </a:cubicBezTo>
                <a:cubicBezTo>
                  <a:pt x="5288840" y="241872"/>
                  <a:pt x="5287005" y="287921"/>
                  <a:pt x="5358056" y="247248"/>
                </a:cubicBezTo>
                <a:cubicBezTo>
                  <a:pt x="5361752" y="250257"/>
                  <a:pt x="5403312" y="238215"/>
                  <a:pt x="5426496" y="235142"/>
                </a:cubicBezTo>
                <a:cubicBezTo>
                  <a:pt x="5449679" y="232069"/>
                  <a:pt x="5473549" y="245611"/>
                  <a:pt x="5497161" y="228808"/>
                </a:cubicBezTo>
                <a:cubicBezTo>
                  <a:pt x="5611861" y="172767"/>
                  <a:pt x="5723211" y="165860"/>
                  <a:pt x="5826043" y="148073"/>
                </a:cubicBezTo>
                <a:cubicBezTo>
                  <a:pt x="5943127" y="133166"/>
                  <a:pt x="5872659" y="193078"/>
                  <a:pt x="6013415" y="137316"/>
                </a:cubicBezTo>
                <a:cubicBezTo>
                  <a:pt x="6031924" y="154783"/>
                  <a:pt x="6050745" y="154258"/>
                  <a:pt x="6080994" y="142938"/>
                </a:cubicBezTo>
                <a:cubicBezTo>
                  <a:pt x="6138083" y="137090"/>
                  <a:pt x="6140195" y="184383"/>
                  <a:pt x="6194152" y="151772"/>
                </a:cubicBezTo>
                <a:cubicBezTo>
                  <a:pt x="6187280" y="177783"/>
                  <a:pt x="6304222" y="153410"/>
                  <a:pt x="6281379" y="181626"/>
                </a:cubicBezTo>
                <a:cubicBezTo>
                  <a:pt x="6321899" y="201819"/>
                  <a:pt x="6335111" y="162590"/>
                  <a:pt x="6374947" y="179799"/>
                </a:cubicBezTo>
                <a:cubicBezTo>
                  <a:pt x="6417404" y="181336"/>
                  <a:pt x="6402484" y="169694"/>
                  <a:pt x="6448518" y="164378"/>
                </a:cubicBezTo>
                <a:cubicBezTo>
                  <a:pt x="6504958" y="162488"/>
                  <a:pt x="6493438" y="111203"/>
                  <a:pt x="6544700" y="167161"/>
                </a:cubicBezTo>
                <a:cubicBezTo>
                  <a:pt x="6601507" y="148697"/>
                  <a:pt x="6566269" y="164386"/>
                  <a:pt x="6648353" y="172250"/>
                </a:cubicBezTo>
                <a:cubicBezTo>
                  <a:pt x="6680008" y="155223"/>
                  <a:pt x="6707960" y="160673"/>
                  <a:pt x="6736227" y="173216"/>
                </a:cubicBezTo>
                <a:cubicBezTo>
                  <a:pt x="6813963" y="164284"/>
                  <a:pt x="6888143" y="181296"/>
                  <a:pt x="6977218" y="184289"/>
                </a:cubicBezTo>
                <a:cubicBezTo>
                  <a:pt x="7040424" y="188318"/>
                  <a:pt x="7000278" y="216835"/>
                  <a:pt x="7065221" y="227531"/>
                </a:cubicBezTo>
                <a:cubicBezTo>
                  <a:pt x="7130163" y="238228"/>
                  <a:pt x="7291878" y="238208"/>
                  <a:pt x="7366876" y="248468"/>
                </a:cubicBezTo>
                <a:cubicBezTo>
                  <a:pt x="7491356" y="206752"/>
                  <a:pt x="7367734" y="280166"/>
                  <a:pt x="7565449" y="258950"/>
                </a:cubicBezTo>
                <a:cubicBezTo>
                  <a:pt x="7575959" y="252432"/>
                  <a:pt x="7600854" y="257628"/>
                  <a:pt x="7599285" y="266021"/>
                </a:cubicBezTo>
                <a:cubicBezTo>
                  <a:pt x="7611616" y="262940"/>
                  <a:pt x="7639946" y="245819"/>
                  <a:pt x="7644411" y="258986"/>
                </a:cubicBezTo>
                <a:cubicBezTo>
                  <a:pt x="7708015" y="258012"/>
                  <a:pt x="7770249" y="247724"/>
                  <a:pt x="7825110" y="229109"/>
                </a:cubicBezTo>
                <a:cubicBezTo>
                  <a:pt x="7949762" y="247028"/>
                  <a:pt x="7921956" y="197757"/>
                  <a:pt x="7965804" y="190545"/>
                </a:cubicBezTo>
                <a:cubicBezTo>
                  <a:pt x="8039439" y="213878"/>
                  <a:pt x="8063651" y="191475"/>
                  <a:pt x="8147401" y="205617"/>
                </a:cubicBezTo>
                <a:cubicBezTo>
                  <a:pt x="8166453" y="196610"/>
                  <a:pt x="8225048" y="207099"/>
                  <a:pt x="8256033" y="193713"/>
                </a:cubicBezTo>
                <a:cubicBezTo>
                  <a:pt x="8311388" y="242017"/>
                  <a:pt x="8350376" y="178592"/>
                  <a:pt x="8410677" y="172167"/>
                </a:cubicBezTo>
                <a:cubicBezTo>
                  <a:pt x="8470978" y="165743"/>
                  <a:pt x="8572470" y="206385"/>
                  <a:pt x="8617841" y="155167"/>
                </a:cubicBezTo>
                <a:cubicBezTo>
                  <a:pt x="8646050" y="160448"/>
                  <a:pt x="8664949" y="183631"/>
                  <a:pt x="8715976" y="178374"/>
                </a:cubicBezTo>
                <a:cubicBezTo>
                  <a:pt x="8737194" y="188216"/>
                  <a:pt x="8738009" y="189511"/>
                  <a:pt x="8778827" y="172936"/>
                </a:cubicBezTo>
                <a:cubicBezTo>
                  <a:pt x="8725277" y="146372"/>
                  <a:pt x="8850819" y="175612"/>
                  <a:pt x="8840778" y="143149"/>
                </a:cubicBezTo>
                <a:cubicBezTo>
                  <a:pt x="8903519" y="121096"/>
                  <a:pt x="9021861" y="150359"/>
                  <a:pt x="9010380" y="91891"/>
                </a:cubicBezTo>
                <a:cubicBezTo>
                  <a:pt x="9027103" y="56852"/>
                  <a:pt x="9112524" y="108357"/>
                  <a:pt x="9110856" y="70997"/>
                </a:cubicBezTo>
                <a:cubicBezTo>
                  <a:pt x="9148189" y="94250"/>
                  <a:pt x="9209809" y="53285"/>
                  <a:pt x="9268817" y="53082"/>
                </a:cubicBezTo>
                <a:cubicBezTo>
                  <a:pt x="9279135" y="35997"/>
                  <a:pt x="9292736" y="36520"/>
                  <a:pt x="9316667" y="45047"/>
                </a:cubicBezTo>
                <a:cubicBezTo>
                  <a:pt x="9352186" y="45862"/>
                  <a:pt x="9390008" y="39799"/>
                  <a:pt x="9428209" y="29923"/>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スライド番号プレースホルダー 2"/>
          <p:cNvSpPr>
            <a:spLocks noGrp="1"/>
          </p:cNvSpPr>
          <p:nvPr>
            <p:ph type="sldNum" sz="quarter" idx="12"/>
          </p:nvPr>
        </p:nvSpPr>
        <p:spPr/>
        <p:txBody>
          <a:bodyPr/>
          <a:lstStyle/>
          <a:p>
            <a:fld id="{35747434-7036-48DB-A148-6B3D8EE75CDA}" type="slidenum">
              <a:rPr lang="en-US" smtClean="0"/>
              <a:pPr/>
              <a:t>53</a:t>
            </a:fld>
            <a:endParaRPr lang="en-US" sz="750" dirty="0"/>
          </a:p>
        </p:txBody>
      </p:sp>
    </p:spTree>
    <p:extLst>
      <p:ext uri="{BB962C8B-B14F-4D97-AF65-F5344CB8AC3E}">
        <p14:creationId xmlns:p14="http://schemas.microsoft.com/office/powerpoint/2010/main" val="16810161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88641"/>
            <a:ext cx="8229600" cy="488696"/>
          </a:xfrm>
          <a:solidFill>
            <a:schemeClr val="accent6">
              <a:lumMod val="20000"/>
              <a:lumOff val="80000"/>
            </a:schemeClr>
          </a:solidFill>
          <a:ln>
            <a:solidFill>
              <a:schemeClr val="accent3">
                <a:lumMod val="75000"/>
              </a:schemeClr>
            </a:solidFill>
          </a:ln>
        </p:spPr>
        <p:txBody>
          <a:bodyPr>
            <a:noAutofit/>
          </a:bodyPr>
          <a:lstStyle/>
          <a:p>
            <a:pPr algn="ctr"/>
            <a:r>
              <a:rPr kumimoji="1" lang="ja-JP" altLang="en-US" sz="3200" b="1" dirty="0"/>
              <a:t>児童期における関連機関・組織</a:t>
            </a:r>
            <a:r>
              <a:rPr kumimoji="1" lang="ja-JP" altLang="en-US" sz="2400" b="1" dirty="0"/>
              <a:t>（例）</a:t>
            </a:r>
            <a:endParaRPr kumimoji="1" lang="ja-JP" altLang="en-US" sz="3200" b="1" dirty="0"/>
          </a:p>
        </p:txBody>
      </p:sp>
      <p:grpSp>
        <p:nvGrpSpPr>
          <p:cNvPr id="22" name="グループ化 21">
            <a:extLst>
              <a:ext uri="{FF2B5EF4-FFF2-40B4-BE49-F238E27FC236}">
                <a16:creationId xmlns:a16="http://schemas.microsoft.com/office/drawing/2014/main" id="{685F3FF0-EDA2-41DD-A5A8-5173FAF16553}"/>
              </a:ext>
            </a:extLst>
          </p:cNvPr>
          <p:cNvGrpSpPr/>
          <p:nvPr/>
        </p:nvGrpSpPr>
        <p:grpSpPr>
          <a:xfrm>
            <a:off x="146082" y="846871"/>
            <a:ext cx="8943336" cy="5821638"/>
            <a:chOff x="570446" y="661508"/>
            <a:chExt cx="8702906" cy="5821638"/>
          </a:xfrm>
        </p:grpSpPr>
        <p:grpSp>
          <p:nvGrpSpPr>
            <p:cNvPr id="35" name="グループ化 34"/>
            <p:cNvGrpSpPr/>
            <p:nvPr/>
          </p:nvGrpSpPr>
          <p:grpSpPr>
            <a:xfrm>
              <a:off x="4595866" y="1087990"/>
              <a:ext cx="4315569" cy="4115199"/>
              <a:chOff x="5430634" y="1117481"/>
              <a:chExt cx="3259481" cy="5518319"/>
            </a:xfrm>
          </p:grpSpPr>
          <p:sp>
            <p:nvSpPr>
              <p:cNvPr id="32" name="テキスト ボックス 31"/>
              <p:cNvSpPr txBox="1"/>
              <p:nvPr/>
            </p:nvSpPr>
            <p:spPr>
              <a:xfrm>
                <a:off x="6506119" y="3513497"/>
                <a:ext cx="1150273" cy="866704"/>
              </a:xfrm>
              <a:prstGeom prst="rect">
                <a:avLst/>
              </a:prstGeom>
              <a:noFill/>
            </p:spPr>
            <p:txBody>
              <a:bodyPr wrap="none" rtlCol="0">
                <a:spAutoFit/>
              </a:bodyPr>
              <a:lstStyle/>
              <a:p>
                <a:pPr algn="ctr"/>
                <a:r>
                  <a:rPr lang="ja-JP" altLang="en-US" b="1" dirty="0">
                    <a:solidFill>
                      <a:srgbClr val="FF0000"/>
                    </a:solidFill>
                  </a:rPr>
                  <a:t>福祉関連の</a:t>
                </a:r>
                <a:endParaRPr lang="en-US" altLang="ja-JP" b="1" dirty="0">
                  <a:solidFill>
                    <a:srgbClr val="FF0000"/>
                  </a:solidFill>
                </a:endParaRPr>
              </a:p>
              <a:p>
                <a:pPr algn="ctr"/>
                <a:r>
                  <a:rPr lang="ja-JP" altLang="en-US" b="1" dirty="0">
                    <a:solidFill>
                      <a:srgbClr val="FF0000"/>
                    </a:solidFill>
                  </a:rPr>
                  <a:t>ネットワーク</a:t>
                </a:r>
                <a:endParaRPr lang="en-US" altLang="ja-JP" b="1" dirty="0">
                  <a:solidFill>
                    <a:srgbClr val="FF0000"/>
                  </a:solidFill>
                </a:endParaRPr>
              </a:p>
            </p:txBody>
          </p:sp>
          <p:sp>
            <p:nvSpPr>
              <p:cNvPr id="33" name="円/楕円 32"/>
              <p:cNvSpPr/>
              <p:nvPr/>
            </p:nvSpPr>
            <p:spPr>
              <a:xfrm>
                <a:off x="5430634" y="1117481"/>
                <a:ext cx="3259481" cy="5518319"/>
              </a:xfrm>
              <a:prstGeom prst="ellipse">
                <a:avLst/>
              </a:prstGeom>
              <a:noFill/>
              <a:ln w="381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a:solidFill>
                    <a:prstClr val="black"/>
                  </a:solidFill>
                </a:endParaRPr>
              </a:p>
            </p:txBody>
          </p:sp>
        </p:grpSp>
        <p:grpSp>
          <p:nvGrpSpPr>
            <p:cNvPr id="36" name="グループ化 35"/>
            <p:cNvGrpSpPr/>
            <p:nvPr/>
          </p:nvGrpSpPr>
          <p:grpSpPr>
            <a:xfrm>
              <a:off x="1591842" y="1149699"/>
              <a:ext cx="3937860" cy="2402620"/>
              <a:chOff x="1967756" y="1502530"/>
              <a:chExt cx="2704202" cy="2124236"/>
            </a:xfrm>
          </p:grpSpPr>
          <p:sp>
            <p:nvSpPr>
              <p:cNvPr id="11" name="テキスト ボックス 10"/>
              <p:cNvSpPr txBox="1"/>
              <p:nvPr/>
            </p:nvSpPr>
            <p:spPr>
              <a:xfrm>
                <a:off x="2560287" y="2260208"/>
                <a:ext cx="1045850" cy="571443"/>
              </a:xfrm>
              <a:prstGeom prst="rect">
                <a:avLst/>
              </a:prstGeom>
              <a:noFill/>
            </p:spPr>
            <p:txBody>
              <a:bodyPr wrap="none" rtlCol="0">
                <a:spAutoFit/>
              </a:bodyPr>
              <a:lstStyle/>
              <a:p>
                <a:pPr algn="ctr"/>
                <a:r>
                  <a:rPr lang="ja-JP" altLang="en-US" b="1" dirty="0">
                    <a:solidFill>
                      <a:srgbClr val="FF0000"/>
                    </a:solidFill>
                  </a:rPr>
                  <a:t>子育て・教育</a:t>
                </a:r>
                <a:endParaRPr lang="en-US" altLang="ja-JP" b="1" dirty="0">
                  <a:solidFill>
                    <a:srgbClr val="FF0000"/>
                  </a:solidFill>
                </a:endParaRPr>
              </a:p>
              <a:p>
                <a:pPr algn="ctr"/>
                <a:r>
                  <a:rPr lang="ja-JP" altLang="en-US" b="1" dirty="0">
                    <a:solidFill>
                      <a:srgbClr val="FF0000"/>
                    </a:solidFill>
                  </a:rPr>
                  <a:t>ネットワーク</a:t>
                </a:r>
                <a:endParaRPr lang="en-US" altLang="ja-JP" b="1" dirty="0">
                  <a:solidFill>
                    <a:srgbClr val="FF0000"/>
                  </a:solidFill>
                </a:endParaRPr>
              </a:p>
            </p:txBody>
          </p:sp>
          <p:sp>
            <p:nvSpPr>
              <p:cNvPr id="21" name="円/楕円 20"/>
              <p:cNvSpPr/>
              <p:nvPr/>
            </p:nvSpPr>
            <p:spPr>
              <a:xfrm>
                <a:off x="1967756" y="1502530"/>
                <a:ext cx="2704202" cy="2124236"/>
              </a:xfrm>
              <a:prstGeom prst="ellipse">
                <a:avLst/>
              </a:prstGeom>
              <a:noFill/>
              <a:ln w="381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a:solidFill>
                    <a:prstClr val="black"/>
                  </a:solidFill>
                </a:endParaRPr>
              </a:p>
            </p:txBody>
          </p:sp>
        </p:grpSp>
        <p:sp>
          <p:nvSpPr>
            <p:cNvPr id="6" name="円/楕円 5"/>
            <p:cNvSpPr/>
            <p:nvPr/>
          </p:nvSpPr>
          <p:spPr>
            <a:xfrm>
              <a:off x="814866" y="2506474"/>
              <a:ext cx="1350399" cy="324863"/>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400" dirty="0">
                  <a:solidFill>
                    <a:prstClr val="black"/>
                  </a:solidFill>
                </a:rPr>
                <a:t>高等学校</a:t>
              </a:r>
            </a:p>
          </p:txBody>
        </p:sp>
        <p:sp>
          <p:nvSpPr>
            <p:cNvPr id="8" name="円/楕円 7"/>
            <p:cNvSpPr/>
            <p:nvPr/>
          </p:nvSpPr>
          <p:spPr>
            <a:xfrm>
              <a:off x="4151607" y="1836827"/>
              <a:ext cx="1938394" cy="383477"/>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600" dirty="0">
                  <a:solidFill>
                    <a:prstClr val="black"/>
                  </a:solidFill>
                </a:rPr>
                <a:t>小・中学校</a:t>
              </a:r>
              <a:endParaRPr lang="en-US" altLang="ja-JP" sz="1600" dirty="0">
                <a:solidFill>
                  <a:prstClr val="black"/>
                </a:solidFill>
              </a:endParaRPr>
            </a:p>
          </p:txBody>
        </p:sp>
        <p:sp>
          <p:nvSpPr>
            <p:cNvPr id="10" name="円/楕円 9"/>
            <p:cNvSpPr/>
            <p:nvPr/>
          </p:nvSpPr>
          <p:spPr>
            <a:xfrm>
              <a:off x="2189274" y="661508"/>
              <a:ext cx="1363908" cy="563914"/>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050" dirty="0">
                  <a:solidFill>
                    <a:prstClr val="black"/>
                  </a:solidFill>
                </a:rPr>
                <a:t>保育所</a:t>
              </a:r>
              <a:endParaRPr lang="en-US" altLang="ja-JP" sz="1050" dirty="0">
                <a:solidFill>
                  <a:prstClr val="black"/>
                </a:solidFill>
              </a:endParaRPr>
            </a:p>
            <a:p>
              <a:pPr algn="ctr"/>
              <a:r>
                <a:rPr lang="ja-JP" altLang="en-US" sz="1050" dirty="0">
                  <a:solidFill>
                    <a:prstClr val="black"/>
                  </a:solidFill>
                </a:rPr>
                <a:t>認定こども園</a:t>
              </a:r>
              <a:endParaRPr lang="en-US" altLang="ja-JP" sz="1050" dirty="0">
                <a:solidFill>
                  <a:prstClr val="black"/>
                </a:solidFill>
              </a:endParaRPr>
            </a:p>
            <a:p>
              <a:pPr algn="ctr"/>
              <a:r>
                <a:rPr lang="ja-JP" altLang="en-US" sz="1050" dirty="0">
                  <a:solidFill>
                    <a:prstClr val="black"/>
                  </a:solidFill>
                </a:rPr>
                <a:t>幼稚園</a:t>
              </a:r>
            </a:p>
          </p:txBody>
        </p:sp>
        <p:sp>
          <p:nvSpPr>
            <p:cNvPr id="37" name="円/楕円 36"/>
            <p:cNvSpPr/>
            <p:nvPr/>
          </p:nvSpPr>
          <p:spPr>
            <a:xfrm>
              <a:off x="4332892" y="1334619"/>
              <a:ext cx="1608847" cy="372462"/>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200" dirty="0">
                  <a:solidFill>
                    <a:prstClr val="black"/>
                  </a:solidFill>
                </a:rPr>
                <a:t>特別支援学校</a:t>
              </a:r>
            </a:p>
          </p:txBody>
        </p:sp>
        <p:sp>
          <p:nvSpPr>
            <p:cNvPr id="39" name="円/楕円 38"/>
            <p:cNvSpPr/>
            <p:nvPr/>
          </p:nvSpPr>
          <p:spPr>
            <a:xfrm>
              <a:off x="8026683" y="3803853"/>
              <a:ext cx="1186226" cy="510672"/>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200" dirty="0">
                  <a:solidFill>
                    <a:prstClr val="black"/>
                  </a:solidFill>
                </a:rPr>
                <a:t>移動支援</a:t>
              </a:r>
              <a:endParaRPr lang="en-US" altLang="ja-JP" sz="1200" dirty="0">
                <a:solidFill>
                  <a:prstClr val="black"/>
                </a:solidFill>
              </a:endParaRPr>
            </a:p>
            <a:p>
              <a:pPr algn="ctr"/>
              <a:r>
                <a:rPr lang="ja-JP" altLang="en-US" sz="1200" dirty="0">
                  <a:solidFill>
                    <a:prstClr val="black"/>
                  </a:solidFill>
                </a:rPr>
                <a:t>事業所</a:t>
              </a:r>
            </a:p>
          </p:txBody>
        </p:sp>
        <p:sp>
          <p:nvSpPr>
            <p:cNvPr id="41" name="円/楕円 40"/>
            <p:cNvSpPr/>
            <p:nvPr/>
          </p:nvSpPr>
          <p:spPr>
            <a:xfrm>
              <a:off x="3598769" y="908595"/>
              <a:ext cx="2872856" cy="377208"/>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dirty="0">
                  <a:solidFill>
                    <a:prstClr val="black"/>
                  </a:solidFill>
                </a:rPr>
                <a:t>障害児通所事業所</a:t>
              </a:r>
            </a:p>
          </p:txBody>
        </p:sp>
        <p:sp>
          <p:nvSpPr>
            <p:cNvPr id="31" name="円/楕円 30"/>
            <p:cNvSpPr/>
            <p:nvPr/>
          </p:nvSpPr>
          <p:spPr>
            <a:xfrm>
              <a:off x="621921" y="1517088"/>
              <a:ext cx="1448458" cy="576064"/>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200" dirty="0">
                  <a:solidFill>
                    <a:prstClr val="black"/>
                  </a:solidFill>
                </a:rPr>
                <a:t>放課後</a:t>
              </a:r>
              <a:endParaRPr lang="en-US" altLang="ja-JP" sz="1200" dirty="0">
                <a:solidFill>
                  <a:prstClr val="black"/>
                </a:solidFill>
              </a:endParaRPr>
            </a:p>
            <a:p>
              <a:pPr algn="ctr"/>
              <a:r>
                <a:rPr lang="ja-JP" altLang="en-US" sz="1200" dirty="0">
                  <a:solidFill>
                    <a:prstClr val="black"/>
                  </a:solidFill>
                </a:rPr>
                <a:t>児童クラブ</a:t>
              </a:r>
            </a:p>
          </p:txBody>
        </p:sp>
        <p:grpSp>
          <p:nvGrpSpPr>
            <p:cNvPr id="3" name="グループ化 2">
              <a:extLst>
                <a:ext uri="{FF2B5EF4-FFF2-40B4-BE49-F238E27FC236}">
                  <a16:creationId xmlns:a16="http://schemas.microsoft.com/office/drawing/2014/main" id="{9F0CC4BB-1C88-4242-84B0-C75816352BF9}"/>
                </a:ext>
              </a:extLst>
            </p:cNvPr>
            <p:cNvGrpSpPr/>
            <p:nvPr/>
          </p:nvGrpSpPr>
          <p:grpSpPr>
            <a:xfrm>
              <a:off x="570446" y="4304113"/>
              <a:ext cx="4709733" cy="2179033"/>
              <a:chOff x="-508491" y="4321875"/>
              <a:chExt cx="4709733" cy="2179033"/>
            </a:xfrm>
          </p:grpSpPr>
          <p:sp>
            <p:nvSpPr>
              <p:cNvPr id="20" name="円/楕円 19"/>
              <p:cNvSpPr/>
              <p:nvPr/>
            </p:nvSpPr>
            <p:spPr>
              <a:xfrm>
                <a:off x="99203" y="4321875"/>
                <a:ext cx="2727802" cy="1981440"/>
              </a:xfrm>
              <a:prstGeom prst="ellipse">
                <a:avLst/>
              </a:prstGeom>
              <a:noFill/>
              <a:ln w="381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a:solidFill>
                    <a:prstClr val="black"/>
                  </a:solidFill>
                </a:endParaRPr>
              </a:p>
            </p:txBody>
          </p:sp>
          <p:sp>
            <p:nvSpPr>
              <p:cNvPr id="4" name="テキスト ボックス 3"/>
              <p:cNvSpPr txBox="1"/>
              <p:nvPr/>
            </p:nvSpPr>
            <p:spPr>
              <a:xfrm>
                <a:off x="1180154" y="5143318"/>
                <a:ext cx="975495" cy="338554"/>
              </a:xfrm>
              <a:prstGeom prst="rect">
                <a:avLst/>
              </a:prstGeom>
              <a:noFill/>
            </p:spPr>
            <p:txBody>
              <a:bodyPr wrap="none" rtlCol="0">
                <a:spAutoFit/>
              </a:bodyPr>
              <a:lstStyle/>
              <a:p>
                <a:r>
                  <a:rPr lang="ja-JP" altLang="en-US" sz="1600" b="1" dirty="0">
                    <a:solidFill>
                      <a:srgbClr val="FF0000"/>
                    </a:solidFill>
                  </a:rPr>
                  <a:t>全国組織</a:t>
                </a:r>
                <a:endParaRPr lang="en-US" altLang="ja-JP" sz="1600" b="1" dirty="0">
                  <a:solidFill>
                    <a:srgbClr val="FF0000"/>
                  </a:solidFill>
                </a:endParaRPr>
              </a:p>
            </p:txBody>
          </p:sp>
          <p:sp>
            <p:nvSpPr>
              <p:cNvPr id="14" name="円/楕円 13"/>
              <p:cNvSpPr/>
              <p:nvPr/>
            </p:nvSpPr>
            <p:spPr>
              <a:xfrm>
                <a:off x="-368820" y="4349347"/>
                <a:ext cx="1548973" cy="358607"/>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200" dirty="0">
                    <a:solidFill>
                      <a:prstClr val="black"/>
                    </a:solidFill>
                  </a:rPr>
                  <a:t>各　関係省庁</a:t>
                </a:r>
              </a:p>
            </p:txBody>
          </p:sp>
          <p:sp>
            <p:nvSpPr>
              <p:cNvPr id="15" name="円/楕円 14"/>
              <p:cNvSpPr/>
              <p:nvPr/>
            </p:nvSpPr>
            <p:spPr>
              <a:xfrm>
                <a:off x="-324739" y="5722923"/>
                <a:ext cx="1114533" cy="369333"/>
              </a:xfrm>
              <a:prstGeom prst="ellipse">
                <a:avLst/>
              </a:prstGeom>
              <a:ln>
                <a:solidFill>
                  <a:schemeClr val="tx2">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200" dirty="0">
                    <a:solidFill>
                      <a:prstClr val="black"/>
                    </a:solidFill>
                  </a:rPr>
                  <a:t>全通連</a:t>
                </a:r>
              </a:p>
            </p:txBody>
          </p:sp>
          <p:sp>
            <p:nvSpPr>
              <p:cNvPr id="16" name="円/楕円 15"/>
              <p:cNvSpPr/>
              <p:nvPr/>
            </p:nvSpPr>
            <p:spPr>
              <a:xfrm>
                <a:off x="529061" y="6131575"/>
                <a:ext cx="1114533" cy="369333"/>
              </a:xfrm>
              <a:prstGeom prst="ellipse">
                <a:avLst/>
              </a:prstGeom>
              <a:ln>
                <a:solidFill>
                  <a:schemeClr val="tx2">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1200" dirty="0">
                    <a:solidFill>
                      <a:prstClr val="black"/>
                    </a:solidFill>
                  </a:rPr>
                  <a:t>JDD</a:t>
                </a:r>
                <a:r>
                  <a:rPr lang="ja-JP" altLang="en-US" sz="1200" dirty="0">
                    <a:solidFill>
                      <a:prstClr val="black"/>
                    </a:solidFill>
                  </a:rPr>
                  <a:t>　</a:t>
                </a:r>
                <a:r>
                  <a:rPr lang="en-US" altLang="ja-JP" sz="1200" dirty="0">
                    <a:solidFill>
                      <a:prstClr val="black"/>
                    </a:solidFill>
                  </a:rPr>
                  <a:t>Net</a:t>
                </a:r>
                <a:endParaRPr lang="ja-JP" altLang="en-US" sz="1200" dirty="0">
                  <a:solidFill>
                    <a:prstClr val="black"/>
                  </a:solidFill>
                </a:endParaRPr>
              </a:p>
            </p:txBody>
          </p:sp>
          <p:sp>
            <p:nvSpPr>
              <p:cNvPr id="17" name="円/楕円 16"/>
              <p:cNvSpPr/>
              <p:nvPr/>
            </p:nvSpPr>
            <p:spPr>
              <a:xfrm>
                <a:off x="2112791" y="5521623"/>
                <a:ext cx="2088451" cy="348231"/>
              </a:xfrm>
              <a:prstGeom prst="ellipse">
                <a:avLst/>
              </a:prstGeom>
              <a:ln>
                <a:solidFill>
                  <a:schemeClr val="tx2">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200" dirty="0">
                    <a:solidFill>
                      <a:prstClr val="black"/>
                    </a:solidFill>
                  </a:rPr>
                  <a:t>各種　全国親の会</a:t>
                </a:r>
              </a:p>
            </p:txBody>
          </p:sp>
          <p:sp>
            <p:nvSpPr>
              <p:cNvPr id="18" name="円/楕円 17"/>
              <p:cNvSpPr/>
              <p:nvPr/>
            </p:nvSpPr>
            <p:spPr>
              <a:xfrm>
                <a:off x="-469711" y="5270015"/>
                <a:ext cx="1548973" cy="299499"/>
              </a:xfrm>
              <a:prstGeom prst="ellipse">
                <a:avLst/>
              </a:prstGeom>
              <a:ln>
                <a:solidFill>
                  <a:schemeClr val="tx2">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200" dirty="0">
                    <a:solidFill>
                      <a:prstClr val="black"/>
                    </a:solidFill>
                  </a:rPr>
                  <a:t>全国盲</a:t>
                </a:r>
                <a:r>
                  <a:rPr lang="ja-JP" altLang="en-US" sz="1200" dirty="0" err="1">
                    <a:solidFill>
                      <a:prstClr val="black"/>
                    </a:solidFill>
                  </a:rPr>
                  <a:t>ろう</a:t>
                </a:r>
                <a:r>
                  <a:rPr lang="ja-JP" altLang="en-US" sz="1200" dirty="0">
                    <a:solidFill>
                      <a:prstClr val="black"/>
                    </a:solidFill>
                  </a:rPr>
                  <a:t>協</a:t>
                </a:r>
              </a:p>
            </p:txBody>
          </p:sp>
          <p:sp>
            <p:nvSpPr>
              <p:cNvPr id="19" name="円/楕円 18"/>
              <p:cNvSpPr/>
              <p:nvPr/>
            </p:nvSpPr>
            <p:spPr>
              <a:xfrm>
                <a:off x="-508491" y="4783323"/>
                <a:ext cx="1548973" cy="307777"/>
              </a:xfrm>
              <a:prstGeom prst="ellipse">
                <a:avLst/>
              </a:prstGeom>
              <a:ln>
                <a:solidFill>
                  <a:schemeClr val="tx2">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200" dirty="0">
                    <a:solidFill>
                      <a:prstClr val="black"/>
                    </a:solidFill>
                  </a:rPr>
                  <a:t>日本知福協</a:t>
                </a:r>
              </a:p>
            </p:txBody>
          </p:sp>
          <p:sp>
            <p:nvSpPr>
              <p:cNvPr id="44" name="円/楕円 15">
                <a:extLst>
                  <a:ext uri="{FF2B5EF4-FFF2-40B4-BE49-F238E27FC236}">
                    <a16:creationId xmlns:a16="http://schemas.microsoft.com/office/drawing/2014/main" id="{F74DD971-152C-452C-90AF-782B9176F111}"/>
                  </a:ext>
                </a:extLst>
              </p:cNvPr>
              <p:cNvSpPr/>
              <p:nvPr/>
            </p:nvSpPr>
            <p:spPr>
              <a:xfrm>
                <a:off x="1893896" y="6008441"/>
                <a:ext cx="1852203" cy="369333"/>
              </a:xfrm>
              <a:prstGeom prst="ellipse">
                <a:avLst/>
              </a:prstGeom>
              <a:ln>
                <a:solidFill>
                  <a:schemeClr val="tx2">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200" dirty="0">
                    <a:solidFill>
                      <a:prstClr val="black"/>
                    </a:solidFill>
                  </a:rPr>
                  <a:t>全国重症児協会</a:t>
                </a:r>
              </a:p>
            </p:txBody>
          </p:sp>
          <p:sp>
            <p:nvSpPr>
              <p:cNvPr id="45" name="円/楕円 15">
                <a:extLst>
                  <a:ext uri="{FF2B5EF4-FFF2-40B4-BE49-F238E27FC236}">
                    <a16:creationId xmlns:a16="http://schemas.microsoft.com/office/drawing/2014/main" id="{7B665FB7-0FD9-4E8F-A4A9-47AC1BFF640C}"/>
                  </a:ext>
                </a:extLst>
              </p:cNvPr>
              <p:cNvSpPr/>
              <p:nvPr/>
            </p:nvSpPr>
            <p:spPr>
              <a:xfrm>
                <a:off x="2270101" y="5010026"/>
                <a:ext cx="1860721" cy="369333"/>
              </a:xfrm>
              <a:prstGeom prst="ellipse">
                <a:avLst/>
              </a:prstGeom>
              <a:ln>
                <a:solidFill>
                  <a:schemeClr val="tx2">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200" dirty="0">
                    <a:solidFill>
                      <a:prstClr val="black"/>
                    </a:solidFill>
                  </a:rPr>
                  <a:t>障害児相談支援全国連絡協議会</a:t>
                </a:r>
              </a:p>
            </p:txBody>
          </p:sp>
          <p:sp>
            <p:nvSpPr>
              <p:cNvPr id="46" name="円/楕円 15">
                <a:extLst>
                  <a:ext uri="{FF2B5EF4-FFF2-40B4-BE49-F238E27FC236}">
                    <a16:creationId xmlns:a16="http://schemas.microsoft.com/office/drawing/2014/main" id="{B5957007-D25A-4B7D-9576-A457D421C166}"/>
                  </a:ext>
                </a:extLst>
              </p:cNvPr>
              <p:cNvSpPr/>
              <p:nvPr/>
            </p:nvSpPr>
            <p:spPr>
              <a:xfrm>
                <a:off x="1656030" y="4545090"/>
                <a:ext cx="1845460" cy="369333"/>
              </a:xfrm>
              <a:prstGeom prst="ellipse">
                <a:avLst/>
              </a:prstGeom>
              <a:ln>
                <a:solidFill>
                  <a:schemeClr val="tx2">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000" dirty="0">
                    <a:solidFill>
                      <a:prstClr val="black"/>
                    </a:solidFill>
                  </a:rPr>
                  <a:t>肢体不自由児協会</a:t>
                </a:r>
              </a:p>
            </p:txBody>
          </p:sp>
        </p:grpSp>
        <p:grpSp>
          <p:nvGrpSpPr>
            <p:cNvPr id="12" name="グループ化 11">
              <a:extLst>
                <a:ext uri="{FF2B5EF4-FFF2-40B4-BE49-F238E27FC236}">
                  <a16:creationId xmlns:a16="http://schemas.microsoft.com/office/drawing/2014/main" id="{D9E13923-766D-44D3-8D48-CE4BEB03F6D4}"/>
                </a:ext>
              </a:extLst>
            </p:cNvPr>
            <p:cNvGrpSpPr/>
            <p:nvPr/>
          </p:nvGrpSpPr>
          <p:grpSpPr>
            <a:xfrm>
              <a:off x="1230990" y="2926592"/>
              <a:ext cx="4072934" cy="959805"/>
              <a:chOff x="1277465" y="1769325"/>
              <a:chExt cx="4072934" cy="959805"/>
            </a:xfrm>
          </p:grpSpPr>
          <p:sp>
            <p:nvSpPr>
              <p:cNvPr id="38" name="円/楕円 37"/>
              <p:cNvSpPr/>
              <p:nvPr/>
            </p:nvSpPr>
            <p:spPr>
              <a:xfrm>
                <a:off x="2900045" y="2338382"/>
                <a:ext cx="1700068" cy="390748"/>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400" dirty="0">
                    <a:solidFill>
                      <a:prstClr val="black"/>
                    </a:solidFill>
                  </a:rPr>
                  <a:t>教育委員会</a:t>
                </a:r>
              </a:p>
            </p:txBody>
          </p:sp>
          <p:sp>
            <p:nvSpPr>
              <p:cNvPr id="30" name="円/楕円 29"/>
              <p:cNvSpPr/>
              <p:nvPr/>
            </p:nvSpPr>
            <p:spPr>
              <a:xfrm>
                <a:off x="1277465" y="2204521"/>
                <a:ext cx="1795804" cy="329118"/>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400" dirty="0">
                    <a:solidFill>
                      <a:prstClr val="black"/>
                    </a:solidFill>
                  </a:rPr>
                  <a:t>母子保健事業</a:t>
                </a:r>
              </a:p>
            </p:txBody>
          </p:sp>
          <p:sp>
            <p:nvSpPr>
              <p:cNvPr id="24" name="円/楕円 23"/>
              <p:cNvSpPr/>
              <p:nvPr/>
            </p:nvSpPr>
            <p:spPr>
              <a:xfrm>
                <a:off x="3741553" y="1769325"/>
                <a:ext cx="1608846" cy="472421"/>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dirty="0">
                    <a:solidFill>
                      <a:prstClr val="black"/>
                    </a:solidFill>
                  </a:rPr>
                  <a:t>福祉行政</a:t>
                </a:r>
              </a:p>
            </p:txBody>
          </p:sp>
        </p:grpSp>
        <p:sp>
          <p:nvSpPr>
            <p:cNvPr id="47" name="円/楕円 41">
              <a:extLst>
                <a:ext uri="{FF2B5EF4-FFF2-40B4-BE49-F238E27FC236}">
                  <a16:creationId xmlns:a16="http://schemas.microsoft.com/office/drawing/2014/main" id="{1EEDF33E-35DF-49B0-82AA-871D1799567E}"/>
                </a:ext>
              </a:extLst>
            </p:cNvPr>
            <p:cNvSpPr/>
            <p:nvPr/>
          </p:nvSpPr>
          <p:spPr>
            <a:xfrm>
              <a:off x="7499419" y="2220304"/>
              <a:ext cx="1773933" cy="357398"/>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200" dirty="0">
                  <a:solidFill>
                    <a:prstClr val="black"/>
                  </a:solidFill>
                </a:rPr>
                <a:t>登下校の見守り</a:t>
              </a:r>
            </a:p>
          </p:txBody>
        </p:sp>
      </p:grpSp>
      <p:sp>
        <p:nvSpPr>
          <p:cNvPr id="50" name="円/楕円 15">
            <a:extLst>
              <a:ext uri="{FF2B5EF4-FFF2-40B4-BE49-F238E27FC236}">
                <a16:creationId xmlns:a16="http://schemas.microsoft.com/office/drawing/2014/main" id="{2563C3AD-230B-42FE-B8F2-ADF42FA2EB4E}"/>
              </a:ext>
            </a:extLst>
          </p:cNvPr>
          <p:cNvSpPr/>
          <p:nvPr/>
        </p:nvSpPr>
        <p:spPr>
          <a:xfrm>
            <a:off x="1176817" y="4204949"/>
            <a:ext cx="2452091" cy="363157"/>
          </a:xfrm>
          <a:prstGeom prst="ellipse">
            <a:avLst/>
          </a:prstGeom>
          <a:ln>
            <a:solidFill>
              <a:schemeClr val="tx2">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000" dirty="0">
                <a:solidFill>
                  <a:prstClr val="black"/>
                </a:solidFill>
              </a:rPr>
              <a:t>全国児童発達支援協議会</a:t>
            </a:r>
          </a:p>
        </p:txBody>
      </p:sp>
      <p:sp>
        <p:nvSpPr>
          <p:cNvPr id="51" name="円/楕円 41">
            <a:extLst>
              <a:ext uri="{FF2B5EF4-FFF2-40B4-BE49-F238E27FC236}">
                <a16:creationId xmlns:a16="http://schemas.microsoft.com/office/drawing/2014/main" id="{7C4A9542-FD97-4CDA-9792-F69C626B9119}"/>
              </a:ext>
            </a:extLst>
          </p:cNvPr>
          <p:cNvSpPr/>
          <p:nvPr/>
        </p:nvSpPr>
        <p:spPr>
          <a:xfrm>
            <a:off x="6732823" y="4702621"/>
            <a:ext cx="2352189" cy="678688"/>
          </a:xfrm>
          <a:prstGeom prst="ellipse">
            <a:avLst/>
          </a:prstGeom>
          <a:ln>
            <a:solidFill>
              <a:schemeClr val="accent3">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400" dirty="0">
                <a:solidFill>
                  <a:prstClr val="black"/>
                </a:solidFill>
              </a:rPr>
              <a:t>自立支援協議会</a:t>
            </a:r>
            <a:endParaRPr lang="en-US" altLang="ja-JP" sz="1400" dirty="0">
              <a:solidFill>
                <a:prstClr val="black"/>
              </a:solidFill>
            </a:endParaRPr>
          </a:p>
          <a:p>
            <a:pPr algn="ctr"/>
            <a:r>
              <a:rPr lang="ja-JP" altLang="en-US" sz="1400" dirty="0">
                <a:solidFill>
                  <a:prstClr val="black"/>
                </a:solidFill>
              </a:rPr>
              <a:t>子ども関係部会</a:t>
            </a:r>
          </a:p>
        </p:txBody>
      </p:sp>
      <p:sp>
        <p:nvSpPr>
          <p:cNvPr id="52" name="円/楕円 41">
            <a:extLst>
              <a:ext uri="{FF2B5EF4-FFF2-40B4-BE49-F238E27FC236}">
                <a16:creationId xmlns:a16="http://schemas.microsoft.com/office/drawing/2014/main" id="{A4E7F5DD-A1AE-4F43-A0DE-09BAA714EE0A}"/>
              </a:ext>
            </a:extLst>
          </p:cNvPr>
          <p:cNvSpPr/>
          <p:nvPr/>
        </p:nvSpPr>
        <p:spPr>
          <a:xfrm>
            <a:off x="3910795" y="4087080"/>
            <a:ext cx="1822713" cy="495865"/>
          </a:xfrm>
          <a:prstGeom prst="ellipse">
            <a:avLst/>
          </a:prstGeom>
          <a:ln>
            <a:solidFill>
              <a:schemeClr val="accent3">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200" dirty="0">
                <a:solidFill>
                  <a:schemeClr val="tx1"/>
                </a:solidFill>
              </a:rPr>
              <a:t>要保護児童対策地域協議会</a:t>
            </a:r>
          </a:p>
        </p:txBody>
      </p:sp>
      <p:sp>
        <p:nvSpPr>
          <p:cNvPr id="54" name="円/楕円 5">
            <a:extLst>
              <a:ext uri="{FF2B5EF4-FFF2-40B4-BE49-F238E27FC236}">
                <a16:creationId xmlns:a16="http://schemas.microsoft.com/office/drawing/2014/main" id="{0E8D6CB5-5EA8-47E5-A8A8-6D88471FC239}"/>
              </a:ext>
            </a:extLst>
          </p:cNvPr>
          <p:cNvSpPr/>
          <p:nvPr/>
        </p:nvSpPr>
        <p:spPr>
          <a:xfrm>
            <a:off x="116856" y="2354537"/>
            <a:ext cx="1611028" cy="329118"/>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050" dirty="0">
                <a:solidFill>
                  <a:prstClr val="black"/>
                </a:solidFill>
              </a:rPr>
              <a:t>通信制高等学校</a:t>
            </a:r>
          </a:p>
        </p:txBody>
      </p:sp>
      <p:sp>
        <p:nvSpPr>
          <p:cNvPr id="55" name="円/楕円 41">
            <a:extLst>
              <a:ext uri="{FF2B5EF4-FFF2-40B4-BE49-F238E27FC236}">
                <a16:creationId xmlns:a16="http://schemas.microsoft.com/office/drawing/2014/main" id="{5850F393-71D0-43D1-A3D8-CBCF07F04968}"/>
              </a:ext>
            </a:extLst>
          </p:cNvPr>
          <p:cNvSpPr/>
          <p:nvPr/>
        </p:nvSpPr>
        <p:spPr>
          <a:xfrm>
            <a:off x="6790791" y="1973433"/>
            <a:ext cx="2276106" cy="362545"/>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200" dirty="0">
                <a:solidFill>
                  <a:prstClr val="black"/>
                </a:solidFill>
              </a:rPr>
              <a:t>児童委員・民生委員</a:t>
            </a:r>
          </a:p>
        </p:txBody>
      </p:sp>
      <p:sp>
        <p:nvSpPr>
          <p:cNvPr id="56" name="円/楕円 30">
            <a:extLst>
              <a:ext uri="{FF2B5EF4-FFF2-40B4-BE49-F238E27FC236}">
                <a16:creationId xmlns:a16="http://schemas.microsoft.com/office/drawing/2014/main" id="{6B97229A-9686-4ED0-A0F7-527CB6BCB06A}"/>
              </a:ext>
            </a:extLst>
          </p:cNvPr>
          <p:cNvSpPr/>
          <p:nvPr/>
        </p:nvSpPr>
        <p:spPr>
          <a:xfrm>
            <a:off x="502870" y="1258844"/>
            <a:ext cx="1611028" cy="474094"/>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100" dirty="0">
                <a:solidFill>
                  <a:prstClr val="black"/>
                </a:solidFill>
              </a:rPr>
              <a:t>児童センター児童館</a:t>
            </a:r>
            <a:endParaRPr lang="en-US" altLang="ja-JP" sz="1100" dirty="0">
              <a:solidFill>
                <a:prstClr val="black"/>
              </a:solidFill>
            </a:endParaRPr>
          </a:p>
        </p:txBody>
      </p:sp>
      <p:sp>
        <p:nvSpPr>
          <p:cNvPr id="57" name="円/楕円 5">
            <a:extLst>
              <a:ext uri="{FF2B5EF4-FFF2-40B4-BE49-F238E27FC236}">
                <a16:creationId xmlns:a16="http://schemas.microsoft.com/office/drawing/2014/main" id="{3D21EBD5-9D9D-4E2F-AD23-FAA09EF59AE9}"/>
              </a:ext>
            </a:extLst>
          </p:cNvPr>
          <p:cNvSpPr/>
          <p:nvPr/>
        </p:nvSpPr>
        <p:spPr>
          <a:xfrm>
            <a:off x="4387100" y="4649886"/>
            <a:ext cx="1750833" cy="369333"/>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600" dirty="0">
                <a:solidFill>
                  <a:prstClr val="black"/>
                </a:solidFill>
              </a:rPr>
              <a:t>児童相談所</a:t>
            </a:r>
          </a:p>
        </p:txBody>
      </p:sp>
      <p:sp>
        <p:nvSpPr>
          <p:cNvPr id="58" name="円/楕円 23">
            <a:extLst>
              <a:ext uri="{FF2B5EF4-FFF2-40B4-BE49-F238E27FC236}">
                <a16:creationId xmlns:a16="http://schemas.microsoft.com/office/drawing/2014/main" id="{0EF5AEFD-0625-43CB-B74D-3FD5C08BB923}"/>
              </a:ext>
            </a:extLst>
          </p:cNvPr>
          <p:cNvSpPr/>
          <p:nvPr/>
        </p:nvSpPr>
        <p:spPr>
          <a:xfrm>
            <a:off x="3888063" y="2540103"/>
            <a:ext cx="1658172" cy="472421"/>
          </a:xfrm>
          <a:prstGeom prst="ellipse">
            <a:avLst/>
          </a:prstGeom>
          <a:ln>
            <a:solidFill>
              <a:schemeClr val="accent3">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dirty="0">
                <a:solidFill>
                  <a:prstClr val="black"/>
                </a:solidFill>
              </a:rPr>
              <a:t>医療機関</a:t>
            </a:r>
          </a:p>
        </p:txBody>
      </p:sp>
      <p:sp>
        <p:nvSpPr>
          <p:cNvPr id="59" name="円/楕円 30">
            <a:extLst>
              <a:ext uri="{FF2B5EF4-FFF2-40B4-BE49-F238E27FC236}">
                <a16:creationId xmlns:a16="http://schemas.microsoft.com/office/drawing/2014/main" id="{3629FDD3-A4DB-472F-A837-0DA5114E0399}"/>
              </a:ext>
            </a:extLst>
          </p:cNvPr>
          <p:cNvSpPr/>
          <p:nvPr/>
        </p:nvSpPr>
        <p:spPr>
          <a:xfrm>
            <a:off x="502870" y="3049257"/>
            <a:ext cx="1900252" cy="41195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100" dirty="0">
                <a:solidFill>
                  <a:prstClr val="black"/>
                </a:solidFill>
              </a:rPr>
              <a:t>スポーツクラブ</a:t>
            </a:r>
            <a:endParaRPr lang="en-US" altLang="ja-JP" sz="1100" dirty="0">
              <a:solidFill>
                <a:prstClr val="black"/>
              </a:solidFill>
            </a:endParaRPr>
          </a:p>
          <a:p>
            <a:pPr algn="ctr"/>
            <a:r>
              <a:rPr lang="ja-JP" altLang="en-US" sz="1100" dirty="0">
                <a:solidFill>
                  <a:prstClr val="black"/>
                </a:solidFill>
              </a:rPr>
              <a:t>学習塾等</a:t>
            </a:r>
            <a:endParaRPr lang="en-US" altLang="ja-JP" sz="1100" dirty="0">
              <a:solidFill>
                <a:prstClr val="black"/>
              </a:solidFill>
            </a:endParaRPr>
          </a:p>
        </p:txBody>
      </p:sp>
      <p:sp>
        <p:nvSpPr>
          <p:cNvPr id="60" name="円/楕円 38">
            <a:extLst>
              <a:ext uri="{FF2B5EF4-FFF2-40B4-BE49-F238E27FC236}">
                <a16:creationId xmlns:a16="http://schemas.microsoft.com/office/drawing/2014/main" id="{DF6DCBCC-26E3-4F09-823E-E39B9304C105}"/>
              </a:ext>
            </a:extLst>
          </p:cNvPr>
          <p:cNvSpPr/>
          <p:nvPr/>
        </p:nvSpPr>
        <p:spPr>
          <a:xfrm>
            <a:off x="7874320" y="3429000"/>
            <a:ext cx="1225731" cy="464927"/>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200" dirty="0">
                <a:solidFill>
                  <a:prstClr val="black"/>
                </a:solidFill>
              </a:rPr>
              <a:t>相談支援</a:t>
            </a:r>
            <a:endParaRPr lang="en-US" altLang="ja-JP" sz="1200" dirty="0">
              <a:solidFill>
                <a:prstClr val="black"/>
              </a:solidFill>
            </a:endParaRPr>
          </a:p>
          <a:p>
            <a:pPr algn="ctr"/>
            <a:r>
              <a:rPr lang="ja-JP" altLang="en-US" sz="1200" dirty="0">
                <a:solidFill>
                  <a:prstClr val="black"/>
                </a:solidFill>
              </a:rPr>
              <a:t>事業所</a:t>
            </a:r>
          </a:p>
        </p:txBody>
      </p:sp>
      <p:sp>
        <p:nvSpPr>
          <p:cNvPr id="61" name="円/楕円 38">
            <a:extLst>
              <a:ext uri="{FF2B5EF4-FFF2-40B4-BE49-F238E27FC236}">
                <a16:creationId xmlns:a16="http://schemas.microsoft.com/office/drawing/2014/main" id="{16A600F1-F2BD-412A-86E7-692CCAB837DD}"/>
              </a:ext>
            </a:extLst>
          </p:cNvPr>
          <p:cNvSpPr/>
          <p:nvPr/>
        </p:nvSpPr>
        <p:spPr>
          <a:xfrm>
            <a:off x="5256167" y="5153964"/>
            <a:ext cx="1609349" cy="529154"/>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200" dirty="0">
                <a:solidFill>
                  <a:prstClr val="black"/>
                </a:solidFill>
              </a:rPr>
              <a:t>発達障害者</a:t>
            </a:r>
            <a:endParaRPr lang="en-US" altLang="ja-JP" sz="1200" dirty="0">
              <a:solidFill>
                <a:prstClr val="black"/>
              </a:solidFill>
            </a:endParaRPr>
          </a:p>
          <a:p>
            <a:pPr algn="ctr"/>
            <a:r>
              <a:rPr lang="ja-JP" altLang="en-US" sz="1200" dirty="0">
                <a:solidFill>
                  <a:prstClr val="black"/>
                </a:solidFill>
              </a:rPr>
              <a:t>支援センター</a:t>
            </a:r>
          </a:p>
        </p:txBody>
      </p:sp>
      <p:sp>
        <p:nvSpPr>
          <p:cNvPr id="62" name="円/楕円 38">
            <a:extLst>
              <a:ext uri="{FF2B5EF4-FFF2-40B4-BE49-F238E27FC236}">
                <a16:creationId xmlns:a16="http://schemas.microsoft.com/office/drawing/2014/main" id="{8306A9EA-9BD6-4933-ACF1-968633C95813}"/>
              </a:ext>
            </a:extLst>
          </p:cNvPr>
          <p:cNvSpPr/>
          <p:nvPr/>
        </p:nvSpPr>
        <p:spPr>
          <a:xfrm>
            <a:off x="6244615" y="984995"/>
            <a:ext cx="1609349" cy="464927"/>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200" dirty="0">
                <a:solidFill>
                  <a:prstClr val="black"/>
                </a:solidFill>
              </a:rPr>
              <a:t>保育所等訪問支援事業所</a:t>
            </a:r>
          </a:p>
        </p:txBody>
      </p:sp>
      <p:sp>
        <p:nvSpPr>
          <p:cNvPr id="63" name="円/楕円 38">
            <a:extLst>
              <a:ext uri="{FF2B5EF4-FFF2-40B4-BE49-F238E27FC236}">
                <a16:creationId xmlns:a16="http://schemas.microsoft.com/office/drawing/2014/main" id="{1399C0B3-6F92-4B28-8D19-AD98D0AE1BAE}"/>
              </a:ext>
            </a:extLst>
          </p:cNvPr>
          <p:cNvSpPr/>
          <p:nvPr/>
        </p:nvSpPr>
        <p:spPr>
          <a:xfrm>
            <a:off x="7232508" y="1365452"/>
            <a:ext cx="1151600" cy="327947"/>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200" dirty="0">
                <a:solidFill>
                  <a:prstClr val="black"/>
                </a:solidFill>
              </a:rPr>
              <a:t>巡回相談</a:t>
            </a:r>
          </a:p>
        </p:txBody>
      </p:sp>
      <p:sp>
        <p:nvSpPr>
          <p:cNvPr id="64" name="円/楕円 38">
            <a:extLst>
              <a:ext uri="{FF2B5EF4-FFF2-40B4-BE49-F238E27FC236}">
                <a16:creationId xmlns:a16="http://schemas.microsoft.com/office/drawing/2014/main" id="{07883A51-2316-4110-8FAC-44FAA7279C29}"/>
              </a:ext>
            </a:extLst>
          </p:cNvPr>
          <p:cNvSpPr/>
          <p:nvPr/>
        </p:nvSpPr>
        <p:spPr>
          <a:xfrm>
            <a:off x="7727433" y="2888395"/>
            <a:ext cx="1361985" cy="434886"/>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200" dirty="0">
                <a:solidFill>
                  <a:prstClr val="black"/>
                </a:solidFill>
              </a:rPr>
              <a:t>居宅介護</a:t>
            </a:r>
            <a:endParaRPr lang="en-US" altLang="ja-JP" sz="1200" dirty="0">
              <a:solidFill>
                <a:prstClr val="black"/>
              </a:solidFill>
            </a:endParaRPr>
          </a:p>
          <a:p>
            <a:pPr algn="ctr"/>
            <a:r>
              <a:rPr lang="ja-JP" altLang="en-US" sz="1200" dirty="0">
                <a:solidFill>
                  <a:prstClr val="black"/>
                </a:solidFill>
              </a:rPr>
              <a:t>事業所</a:t>
            </a:r>
          </a:p>
        </p:txBody>
      </p:sp>
      <p:sp>
        <p:nvSpPr>
          <p:cNvPr id="48" name="テキスト ボックス 47">
            <a:extLst>
              <a:ext uri="{FF2B5EF4-FFF2-40B4-BE49-F238E27FC236}">
                <a16:creationId xmlns:a16="http://schemas.microsoft.com/office/drawing/2014/main" id="{5696DCBE-6720-98D3-51DF-7F937DE73B91}"/>
              </a:ext>
            </a:extLst>
          </p:cNvPr>
          <p:cNvSpPr txBox="1"/>
          <p:nvPr/>
        </p:nvSpPr>
        <p:spPr>
          <a:xfrm>
            <a:off x="4959040" y="6344448"/>
            <a:ext cx="3920304" cy="369332"/>
          </a:xfrm>
          <a:prstGeom prst="rect">
            <a:avLst/>
          </a:prstGeom>
          <a:noFill/>
          <a:ln>
            <a:solidFill>
              <a:schemeClr val="accent1"/>
            </a:solidFill>
          </a:ln>
        </p:spPr>
        <p:txBody>
          <a:bodyPr wrap="none" rtlCol="0">
            <a:spAutoFit/>
          </a:bodyPr>
          <a:lstStyle/>
          <a:p>
            <a:r>
              <a:rPr kumimoji="1" lang="ja-JP" altLang="en-US" dirty="0"/>
              <a:t>わ･</a:t>
            </a:r>
            <a:r>
              <a:rPr kumimoji="1" lang="en-US" altLang="ja-JP" dirty="0" err="1"/>
              <a:t>wa</a:t>
            </a:r>
            <a:r>
              <a:rPr kumimoji="1" lang="ja-JP" altLang="en-US" dirty="0"/>
              <a:t>･わ　岸良至氏作成　一部改編</a:t>
            </a:r>
          </a:p>
        </p:txBody>
      </p:sp>
      <p:sp>
        <p:nvSpPr>
          <p:cNvPr id="5" name="スライド番号プレースホルダー 4"/>
          <p:cNvSpPr>
            <a:spLocks noGrp="1"/>
          </p:cNvSpPr>
          <p:nvPr>
            <p:ph type="sldNum" sz="quarter" idx="12"/>
          </p:nvPr>
        </p:nvSpPr>
        <p:spPr/>
        <p:txBody>
          <a:bodyPr/>
          <a:lstStyle/>
          <a:p>
            <a:fld id="{35747434-7036-48DB-A148-6B3D8EE75CDA}" type="slidenum">
              <a:rPr lang="en-US" smtClean="0"/>
              <a:pPr/>
              <a:t>54</a:t>
            </a:fld>
            <a:endParaRPr lang="en-US" sz="750" dirty="0"/>
          </a:p>
        </p:txBody>
      </p:sp>
    </p:spTree>
    <p:extLst>
      <p:ext uri="{BB962C8B-B14F-4D97-AF65-F5344CB8AC3E}">
        <p14:creationId xmlns:p14="http://schemas.microsoft.com/office/powerpoint/2010/main" val="35351340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タイトル 1">
            <a:extLst>
              <a:ext uri="{FF2B5EF4-FFF2-40B4-BE49-F238E27FC236}">
                <a16:creationId xmlns:a16="http://schemas.microsoft.com/office/drawing/2014/main" id="{43A7F37E-F1D4-458C-B9EE-0FFE6F833F1B}"/>
              </a:ext>
            </a:extLst>
          </p:cNvPr>
          <p:cNvSpPr>
            <a:spLocks noGrp="1"/>
          </p:cNvSpPr>
          <p:nvPr>
            <p:ph type="title"/>
          </p:nvPr>
        </p:nvSpPr>
        <p:spPr>
          <a:xfrm>
            <a:off x="383931" y="517281"/>
            <a:ext cx="8376138" cy="984738"/>
          </a:xfrm>
          <a:solidFill>
            <a:srgbClr val="FFD85D"/>
          </a:solidFill>
          <a:ln w="38100">
            <a:solidFill>
              <a:srgbClr val="000066"/>
            </a:solidFill>
            <a:prstDash val="lgDash"/>
            <a:bevel/>
            <a:headEnd/>
            <a:tailEnd/>
          </a:ln>
        </p:spPr>
        <p:txBody>
          <a:bodyPr/>
          <a:lstStyle/>
          <a:p>
            <a:r>
              <a:rPr lang="ja-JP" altLang="en-US" sz="2954" b="1"/>
              <a:t>障害児相談支援専門員と児童発達支援管理責任者との関係を作っていくために実施したいこと</a:t>
            </a:r>
          </a:p>
        </p:txBody>
      </p:sp>
      <p:sp>
        <p:nvSpPr>
          <p:cNvPr id="13315" name="コンテンツ プレースホルダ 2">
            <a:extLst>
              <a:ext uri="{FF2B5EF4-FFF2-40B4-BE49-F238E27FC236}">
                <a16:creationId xmlns:a16="http://schemas.microsoft.com/office/drawing/2014/main" id="{AC635221-AEC9-4D5D-9F8F-3953033A4469}"/>
              </a:ext>
            </a:extLst>
          </p:cNvPr>
          <p:cNvSpPr>
            <a:spLocks noGrp="1"/>
          </p:cNvSpPr>
          <p:nvPr>
            <p:ph idx="1"/>
          </p:nvPr>
        </p:nvSpPr>
        <p:spPr>
          <a:xfrm>
            <a:off x="915866" y="1633905"/>
            <a:ext cx="8043496" cy="4720003"/>
          </a:xfrm>
          <a:solidFill>
            <a:srgbClr val="FFFFCC"/>
          </a:solidFill>
          <a:ln w="57150">
            <a:solidFill>
              <a:srgbClr val="008000"/>
            </a:solidFill>
            <a:miter lim="800000"/>
            <a:headEnd/>
            <a:tailEnd/>
          </a:ln>
        </p:spPr>
        <p:txBody>
          <a:bodyPr/>
          <a:lstStyle/>
          <a:p>
            <a:r>
              <a:rPr lang="ja-JP" altLang="en-US" sz="2585" dirty="0"/>
              <a:t>障害児相談支援専門員は、障害児支援利用計画案を立てる時、</a:t>
            </a:r>
            <a:r>
              <a:rPr lang="ja-JP" altLang="en-US" sz="2215" dirty="0"/>
              <a:t>（更新・モニタリングの際は、利用している事業所の子どもの様子を実際に観察することは大切です。）</a:t>
            </a:r>
            <a:r>
              <a:rPr lang="ja-JP" altLang="en-US" sz="2585" dirty="0"/>
              <a:t>また立案した後で、関係者にその内容を伝え、事業所の意見を十分に把握した上で、正式なプランを作成していきます。</a:t>
            </a:r>
            <a:endParaRPr lang="en-US" altLang="ja-JP" sz="2585" dirty="0"/>
          </a:p>
          <a:p>
            <a:r>
              <a:rPr lang="ja-JP" altLang="en-US" sz="2585" dirty="0"/>
              <a:t>正式な障害児支援利用計画は児童発達支援管理責任者の手に届けていく。（もらえなければ、児童発達管理責任者は声に出して受け取っていくこと！）</a:t>
            </a:r>
            <a:endParaRPr lang="en-US" altLang="ja-JP" sz="2585" dirty="0"/>
          </a:p>
          <a:p>
            <a:r>
              <a:rPr lang="ja-JP" altLang="en-US" sz="2585" dirty="0"/>
              <a:t>児童発達支援管理責任者は、障害児支援利用計画の内容に納得をした上で、自事業所における個別支援計画を作成し、障害児相談支援専門員に届けていく。</a:t>
            </a:r>
          </a:p>
        </p:txBody>
      </p:sp>
      <p:sp>
        <p:nvSpPr>
          <p:cNvPr id="13316" name="テキスト ボックス 3">
            <a:extLst>
              <a:ext uri="{FF2B5EF4-FFF2-40B4-BE49-F238E27FC236}">
                <a16:creationId xmlns:a16="http://schemas.microsoft.com/office/drawing/2014/main" id="{4D020470-69AE-40F0-B190-335906A8148A}"/>
              </a:ext>
            </a:extLst>
          </p:cNvPr>
          <p:cNvSpPr txBox="1">
            <a:spLocks noChangeArrowheads="1"/>
          </p:cNvSpPr>
          <p:nvPr/>
        </p:nvSpPr>
        <p:spPr bwMode="auto">
          <a:xfrm>
            <a:off x="237938" y="1966546"/>
            <a:ext cx="525528" cy="3255058"/>
          </a:xfrm>
          <a:prstGeom prst="rect">
            <a:avLst/>
          </a:prstGeom>
          <a:solidFill>
            <a:srgbClr val="FFC5E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215"/>
              <a:t>本人・家族の承諾のもとで</a:t>
            </a:r>
          </a:p>
        </p:txBody>
      </p:sp>
      <p:sp>
        <p:nvSpPr>
          <p:cNvPr id="5" name="下矢印 4">
            <a:extLst>
              <a:ext uri="{FF2B5EF4-FFF2-40B4-BE49-F238E27FC236}">
                <a16:creationId xmlns:a16="http://schemas.microsoft.com/office/drawing/2014/main" id="{DA504C8E-9658-4BCA-8B2B-01B61A76FC04}"/>
              </a:ext>
            </a:extLst>
          </p:cNvPr>
          <p:cNvSpPr/>
          <p:nvPr/>
        </p:nvSpPr>
        <p:spPr bwMode="auto">
          <a:xfrm>
            <a:off x="1" y="5156689"/>
            <a:ext cx="964223" cy="1169377"/>
          </a:xfrm>
          <a:prstGeom prst="downArrow">
            <a:avLst/>
          </a:prstGeom>
          <a:solidFill>
            <a:schemeClr val="accent2">
              <a:lumMod val="75000"/>
            </a:schemeClr>
          </a:solidFill>
          <a:ln w="12700" cap="flat" cmpd="sng" algn="ctr">
            <a:solidFill>
              <a:srgbClr val="FF9900"/>
            </a:solidFill>
            <a:prstDash val="solid"/>
            <a:round/>
            <a:headEnd type="none" w="med" len="med"/>
            <a:tailEnd type="none" w="med" len="med"/>
          </a:ln>
          <a:effectLst/>
        </p:spPr>
        <p:txBody>
          <a:bodyPr wrap="none" lIns="68580" tIns="8206" rIns="68580" bIns="8206" anchor="ctr"/>
          <a:lstStyle/>
          <a:p>
            <a:pPr algn="ctr" eaLnBrk="1" hangingPunct="1">
              <a:defRPr/>
            </a:pPr>
            <a:endParaRPr lang="ja-JP" altLang="en-US" sz="1662">
              <a:latin typeface="Arial" charset="0"/>
            </a:endParaRPr>
          </a:p>
        </p:txBody>
      </p:sp>
      <p:sp>
        <p:nvSpPr>
          <p:cNvPr id="2" name="スライド番号プレースホルダー 1"/>
          <p:cNvSpPr>
            <a:spLocks noGrp="1"/>
          </p:cNvSpPr>
          <p:nvPr>
            <p:ph type="sldNum" sz="quarter" idx="12"/>
          </p:nvPr>
        </p:nvSpPr>
        <p:spPr/>
        <p:txBody>
          <a:bodyPr/>
          <a:lstStyle/>
          <a:p>
            <a:fld id="{35747434-7036-48DB-A148-6B3D8EE75CDA}" type="slidenum">
              <a:rPr lang="en-US" smtClean="0"/>
              <a:pPr/>
              <a:t>55</a:t>
            </a:fld>
            <a:endParaRPr lang="en-US" sz="750"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1520" y="274638"/>
            <a:ext cx="8712968" cy="706090"/>
          </a:xfrm>
        </p:spPr>
        <p:style>
          <a:lnRef idx="2">
            <a:schemeClr val="accent4">
              <a:shade val="50000"/>
            </a:schemeClr>
          </a:lnRef>
          <a:fillRef idx="1">
            <a:schemeClr val="accent4"/>
          </a:fillRef>
          <a:effectRef idx="0">
            <a:schemeClr val="accent4"/>
          </a:effectRef>
          <a:fontRef idx="minor">
            <a:schemeClr val="lt1"/>
          </a:fontRef>
        </p:style>
        <p:txBody>
          <a:bodyPr>
            <a:noAutofit/>
          </a:bodyPr>
          <a:lstStyle/>
          <a:p>
            <a:pPr algn="ctr"/>
            <a:r>
              <a:rPr kumimoji="1" lang="ja-JP" altLang="en-US" sz="2400" b="1" dirty="0"/>
              <a:t>どこが相談支援専門員の役割？どこがサビ児管の役割？</a:t>
            </a:r>
          </a:p>
        </p:txBody>
      </p:sp>
      <p:graphicFrame>
        <p:nvGraphicFramePr>
          <p:cNvPr id="4" name="コンテンツ プレースホルダー 3">
            <a:extLst>
              <a:ext uri="{FF2B5EF4-FFF2-40B4-BE49-F238E27FC236}">
                <a16:creationId xmlns:a16="http://schemas.microsoft.com/office/drawing/2014/main" id="{10829375-C42B-8CCE-2AE3-1228C7BEEF41}"/>
              </a:ext>
            </a:extLst>
          </p:cNvPr>
          <p:cNvGraphicFramePr>
            <a:graphicFrameLocks noGrp="1"/>
          </p:cNvGraphicFramePr>
          <p:nvPr>
            <p:ph idx="1"/>
            <p:extLst>
              <p:ext uri="{D42A27DB-BD31-4B8C-83A1-F6EECF244321}">
                <p14:modId xmlns:p14="http://schemas.microsoft.com/office/powerpoint/2010/main" val="911386433"/>
              </p:ext>
            </p:extLst>
          </p:nvPr>
        </p:nvGraphicFramePr>
        <p:xfrm>
          <a:off x="251520" y="1233378"/>
          <a:ext cx="8712968" cy="52205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スライド番号プレースホルダー 2"/>
          <p:cNvSpPr>
            <a:spLocks noGrp="1"/>
          </p:cNvSpPr>
          <p:nvPr>
            <p:ph type="sldNum" sz="quarter" idx="12"/>
          </p:nvPr>
        </p:nvSpPr>
        <p:spPr/>
        <p:txBody>
          <a:bodyPr/>
          <a:lstStyle/>
          <a:p>
            <a:fld id="{35747434-7036-48DB-A148-6B3D8EE75CDA}" type="slidenum">
              <a:rPr lang="en-US" smtClean="0"/>
              <a:pPr/>
              <a:t>56</a:t>
            </a:fld>
            <a:endParaRPr lang="en-US" sz="750"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txBox="1">
            <a:spLocks/>
          </p:cNvSpPr>
          <p:nvPr/>
        </p:nvSpPr>
        <p:spPr>
          <a:xfrm>
            <a:off x="609600" y="427038"/>
            <a:ext cx="8229600" cy="1049065"/>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3600" b="0" i="0" u="none" strike="noStrike" kern="1200" cap="none" spc="0" normalizeH="0" baseline="0" noProof="0" dirty="0">
                <a:ln>
                  <a:noFill/>
                </a:ln>
                <a:solidFill>
                  <a:schemeClr val="tx1"/>
                </a:solidFill>
                <a:effectLst/>
                <a:uLnTx/>
                <a:uFillTx/>
                <a:latin typeface="+mj-lt"/>
                <a:ea typeface="+mj-ea"/>
                <a:cs typeface="+mj-cs"/>
              </a:rPr>
              <a:t>個別の支援における</a:t>
            </a:r>
            <a:endParaRPr kumimoji="1" lang="en-US" altLang="ja-JP" sz="3600" b="0" i="0" u="none" strike="noStrike" kern="1200" cap="none" spc="0" normalizeH="0" baseline="0" noProof="0" dirty="0">
              <a:ln>
                <a:noFill/>
              </a:ln>
              <a:solidFill>
                <a:schemeClr val="tx1"/>
              </a:solidFill>
              <a:effectLst/>
              <a:uLnTx/>
              <a:uFillTx/>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3600" b="0" i="0" u="none" strike="noStrike" kern="1200" cap="none" spc="0" normalizeH="0" baseline="0" noProof="0" dirty="0">
                <a:ln>
                  <a:noFill/>
                </a:ln>
                <a:solidFill>
                  <a:schemeClr val="tx1"/>
                </a:solidFill>
                <a:effectLst/>
                <a:uLnTx/>
                <a:uFillTx/>
                <a:latin typeface="+mj-lt"/>
                <a:ea typeface="+mj-ea"/>
                <a:cs typeface="+mj-cs"/>
              </a:rPr>
              <a:t>児発管と相談支援専門員の視点</a:t>
            </a:r>
          </a:p>
        </p:txBody>
      </p:sp>
      <p:sp>
        <p:nvSpPr>
          <p:cNvPr id="6" name="テキスト ボックス 5">
            <a:extLst>
              <a:ext uri="{FF2B5EF4-FFF2-40B4-BE49-F238E27FC236}">
                <a16:creationId xmlns:a16="http://schemas.microsoft.com/office/drawing/2014/main" id="{B0614830-15CF-18EC-B08A-76E734824DF8}"/>
              </a:ext>
            </a:extLst>
          </p:cNvPr>
          <p:cNvSpPr txBox="1"/>
          <p:nvPr/>
        </p:nvSpPr>
        <p:spPr>
          <a:xfrm>
            <a:off x="0" y="1618681"/>
            <a:ext cx="9144000" cy="461665"/>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kumimoji="1" lang="ja-JP" altLang="en-US" sz="2400" dirty="0"/>
              <a:t>まずは、このこどものことについて一緒に考えていきましょう！</a:t>
            </a:r>
          </a:p>
        </p:txBody>
      </p:sp>
      <p:graphicFrame>
        <p:nvGraphicFramePr>
          <p:cNvPr id="17" name="コンテンツ プレースホルダー 16">
            <a:extLst>
              <a:ext uri="{FF2B5EF4-FFF2-40B4-BE49-F238E27FC236}">
                <a16:creationId xmlns:a16="http://schemas.microsoft.com/office/drawing/2014/main" id="{3E789798-1433-01DF-6663-51D1A372FEFC}"/>
              </a:ext>
            </a:extLst>
          </p:cNvPr>
          <p:cNvGraphicFramePr>
            <a:graphicFrameLocks noGrp="1"/>
          </p:cNvGraphicFramePr>
          <p:nvPr>
            <p:ph idx="1"/>
            <p:extLst>
              <p:ext uri="{D42A27DB-BD31-4B8C-83A1-F6EECF244321}">
                <p14:modId xmlns:p14="http://schemas.microsoft.com/office/powerpoint/2010/main" val="2568923051"/>
              </p:ext>
            </p:extLst>
          </p:nvPr>
        </p:nvGraphicFramePr>
        <p:xfrm>
          <a:off x="148855" y="1750170"/>
          <a:ext cx="8846289" cy="26964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8" name="テキスト ボックス 17">
            <a:extLst>
              <a:ext uri="{FF2B5EF4-FFF2-40B4-BE49-F238E27FC236}">
                <a16:creationId xmlns:a16="http://schemas.microsoft.com/office/drawing/2014/main" id="{2547E0BD-AFB0-26EC-E0D9-A97554CA4E1C}"/>
              </a:ext>
            </a:extLst>
          </p:cNvPr>
          <p:cNvSpPr txBox="1"/>
          <p:nvPr/>
        </p:nvSpPr>
        <p:spPr>
          <a:xfrm>
            <a:off x="0" y="4185027"/>
            <a:ext cx="9144000" cy="461665"/>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ja-JP" altLang="en-US" sz="2400" dirty="0"/>
              <a:t>次に</a:t>
            </a:r>
            <a:r>
              <a:rPr kumimoji="1" lang="ja-JP" altLang="en-US" sz="2400" dirty="0"/>
              <a:t>、お母さんのことについて一緒に考えていきましょう！</a:t>
            </a:r>
          </a:p>
        </p:txBody>
      </p:sp>
      <p:graphicFrame>
        <p:nvGraphicFramePr>
          <p:cNvPr id="20" name="図表 19">
            <a:extLst>
              <a:ext uri="{FF2B5EF4-FFF2-40B4-BE49-F238E27FC236}">
                <a16:creationId xmlns:a16="http://schemas.microsoft.com/office/drawing/2014/main" id="{50AEC5B8-1F4B-EC3F-EF8F-FD90D6570F96}"/>
              </a:ext>
            </a:extLst>
          </p:cNvPr>
          <p:cNvGraphicFramePr/>
          <p:nvPr>
            <p:extLst>
              <p:ext uri="{D42A27DB-BD31-4B8C-83A1-F6EECF244321}">
                <p14:modId xmlns:p14="http://schemas.microsoft.com/office/powerpoint/2010/main" val="4227761583"/>
              </p:ext>
            </p:extLst>
          </p:nvPr>
        </p:nvGraphicFramePr>
        <p:xfrm>
          <a:off x="148855" y="4742121"/>
          <a:ext cx="8846289" cy="187132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 name="スライド番号プレースホルダー 1"/>
          <p:cNvSpPr>
            <a:spLocks noGrp="1"/>
          </p:cNvSpPr>
          <p:nvPr>
            <p:ph type="sldNum" sz="quarter" idx="12"/>
          </p:nvPr>
        </p:nvSpPr>
        <p:spPr/>
        <p:txBody>
          <a:bodyPr/>
          <a:lstStyle/>
          <a:p>
            <a:fld id="{35747434-7036-48DB-A148-6B3D8EE75CDA}" type="slidenum">
              <a:rPr lang="en-US" smtClean="0"/>
              <a:pPr/>
              <a:t>57</a:t>
            </a:fld>
            <a:endParaRPr lang="en-US" sz="750"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1137" y="188640"/>
            <a:ext cx="7772400" cy="936104"/>
          </a:xfrm>
        </p:spPr>
        <p:txBody>
          <a:bodyPr>
            <a:normAutofit/>
          </a:bodyPr>
          <a:lstStyle/>
          <a:p>
            <a:pPr algn="ctr"/>
            <a:r>
              <a:rPr lang="ja-JP" altLang="en-US" dirty="0"/>
              <a:t>「総合的な援助方針」</a:t>
            </a:r>
            <a:endParaRPr kumimoji="1" lang="ja-JP" altLang="en-US" dirty="0"/>
          </a:p>
        </p:txBody>
      </p:sp>
      <p:sp>
        <p:nvSpPr>
          <p:cNvPr id="3" name="コンテンツ プレースホルダ 2"/>
          <p:cNvSpPr>
            <a:spLocks noGrp="1"/>
          </p:cNvSpPr>
          <p:nvPr>
            <p:ph idx="1"/>
          </p:nvPr>
        </p:nvSpPr>
        <p:spPr>
          <a:xfrm>
            <a:off x="395536" y="1124744"/>
            <a:ext cx="8424935" cy="5472608"/>
          </a:xfrm>
          <a:solidFill>
            <a:schemeClr val="accent4">
              <a:lumMod val="50000"/>
            </a:schemeClr>
          </a:solidFill>
        </p:spPr>
        <p:style>
          <a:lnRef idx="0">
            <a:schemeClr val="accent2"/>
          </a:lnRef>
          <a:fillRef idx="3">
            <a:schemeClr val="accent2"/>
          </a:fillRef>
          <a:effectRef idx="3">
            <a:schemeClr val="accent2"/>
          </a:effectRef>
          <a:fontRef idx="minor">
            <a:schemeClr val="lt1"/>
          </a:fontRef>
        </p:style>
        <p:txBody>
          <a:bodyPr/>
          <a:lstStyle/>
          <a:p>
            <a:r>
              <a:rPr kumimoji="1" lang="ja-JP" altLang="en-US" sz="2400" b="1" dirty="0"/>
              <a:t>当面の援助の柱となること、支援の方向性</a:t>
            </a:r>
            <a:endParaRPr kumimoji="1" lang="en-US" altLang="ja-JP" sz="2400" b="1" dirty="0"/>
          </a:p>
          <a:p>
            <a:r>
              <a:rPr lang="ja-JP" altLang="en-US" sz="2400" b="1" dirty="0"/>
              <a:t>支援チームとして目指すべきもの</a:t>
            </a:r>
            <a:endParaRPr lang="en-US" altLang="ja-JP" sz="2400" b="1" dirty="0"/>
          </a:p>
          <a:p>
            <a:r>
              <a:rPr kumimoji="1" lang="ja-JP" altLang="en-US" sz="2400" b="1" dirty="0"/>
              <a:t>ケースの見立てをしていく中で、本人の今の状態にあっている内容</a:t>
            </a:r>
            <a:endParaRPr kumimoji="1" lang="en-US" altLang="ja-JP" sz="2400" b="1" dirty="0"/>
          </a:p>
          <a:p>
            <a:pPr>
              <a:buNone/>
            </a:pPr>
            <a:r>
              <a:rPr lang="ja-JP" altLang="en-US" sz="2400" dirty="0"/>
              <a:t>気をつけること</a:t>
            </a:r>
            <a:endParaRPr lang="en-US" altLang="ja-JP" sz="2400" dirty="0"/>
          </a:p>
          <a:p>
            <a:pPr>
              <a:buNone/>
            </a:pPr>
            <a:r>
              <a:rPr kumimoji="1" lang="ja-JP" altLang="en-US" sz="2400" dirty="0"/>
              <a:t>①</a:t>
            </a:r>
            <a:r>
              <a:rPr lang="ja-JP" altLang="en-US" sz="2400" dirty="0"/>
              <a:t>支援者がこうなってほしいという希望ではない</a:t>
            </a:r>
            <a:endParaRPr kumimoji="1" lang="en-US" altLang="ja-JP" sz="2400" dirty="0"/>
          </a:p>
          <a:p>
            <a:pPr>
              <a:buNone/>
            </a:pPr>
            <a:r>
              <a:rPr lang="ja-JP" altLang="en-US" sz="2400" dirty="0"/>
              <a:t>②当面の援助方針とは、次回の更新時期も含めて２～３年後も考慮（数年先でも現実的に実現不可能な内容を、ニーズがあるからといって書き込むのは検討不足と考えるべき）</a:t>
            </a:r>
            <a:endParaRPr lang="en-US" altLang="ja-JP" sz="2400" dirty="0"/>
          </a:p>
          <a:p>
            <a:pPr>
              <a:buNone/>
            </a:pPr>
            <a:r>
              <a:rPr kumimoji="1" lang="ja-JP" altLang="en-US" sz="2400" dirty="0"/>
              <a:t>③次回の更新時期までにどの程度実現可能なのか（頑張ればできる！と支援者が思い込んでいないか？）</a:t>
            </a:r>
            <a:endParaRPr kumimoji="1" lang="en-US" altLang="ja-JP" sz="2400" dirty="0"/>
          </a:p>
          <a:p>
            <a:pPr>
              <a:buNone/>
            </a:pPr>
            <a:r>
              <a:rPr kumimoji="1" lang="ja-JP" altLang="en-US" sz="2400" dirty="0"/>
              <a:t>④本人や家族はもちろんのこと、関係者が納得できる内容となっているか</a:t>
            </a:r>
          </a:p>
        </p:txBody>
      </p:sp>
      <p:sp>
        <p:nvSpPr>
          <p:cNvPr id="4" name="スライド番号プレースホルダー 3"/>
          <p:cNvSpPr>
            <a:spLocks noGrp="1"/>
          </p:cNvSpPr>
          <p:nvPr>
            <p:ph type="sldNum" sz="quarter" idx="12"/>
          </p:nvPr>
        </p:nvSpPr>
        <p:spPr/>
        <p:txBody>
          <a:bodyPr/>
          <a:lstStyle/>
          <a:p>
            <a:fld id="{35747434-7036-48DB-A148-6B3D8EE75CDA}" type="slidenum">
              <a:rPr lang="en-US" smtClean="0"/>
              <a:pPr/>
              <a:t>58</a:t>
            </a:fld>
            <a:endParaRPr lang="en-US" sz="750"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sharpenSoften amount="50000"/>
                    </a14:imgEffect>
                  </a14:imgLayer>
                </a14:imgProps>
              </a:ext>
            </a:extLst>
          </a:blip>
          <a:srcRect l="2631" t="5682" r="2300" b="4545"/>
          <a:stretch/>
        </p:blipFill>
        <p:spPr bwMode="auto">
          <a:xfrm>
            <a:off x="-14356" y="463176"/>
            <a:ext cx="9141449" cy="6023394"/>
          </a:xfrm>
          <a:prstGeom prst="rect">
            <a:avLst/>
          </a:prstGeom>
          <a:noFill/>
          <a:ln w="9525">
            <a:noFill/>
            <a:miter lim="800000"/>
            <a:headEnd/>
            <a:tailEnd/>
          </a:ln>
        </p:spPr>
      </p:pic>
      <p:sp>
        <p:nvSpPr>
          <p:cNvPr id="3" name="正方形/長方形 2">
            <a:extLst>
              <a:ext uri="{FF2B5EF4-FFF2-40B4-BE49-F238E27FC236}">
                <a16:creationId xmlns:a16="http://schemas.microsoft.com/office/drawing/2014/main" id="{AF80A0D3-E00C-4D9D-AA60-75F5C3BFD6B3}"/>
              </a:ext>
            </a:extLst>
          </p:cNvPr>
          <p:cNvSpPr/>
          <p:nvPr/>
        </p:nvSpPr>
        <p:spPr>
          <a:xfrm>
            <a:off x="7961915" y="371429"/>
            <a:ext cx="1462316" cy="1994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sp>
        <p:nvSpPr>
          <p:cNvPr id="4" name="四角形: 角を丸くする 3">
            <a:extLst>
              <a:ext uri="{FF2B5EF4-FFF2-40B4-BE49-F238E27FC236}">
                <a16:creationId xmlns:a16="http://schemas.microsoft.com/office/drawing/2014/main" id="{0A331E4F-81AC-4046-BFC8-44BC2735376B}"/>
              </a:ext>
            </a:extLst>
          </p:cNvPr>
          <p:cNvSpPr/>
          <p:nvPr/>
        </p:nvSpPr>
        <p:spPr>
          <a:xfrm>
            <a:off x="16907" y="1913860"/>
            <a:ext cx="8999502" cy="627321"/>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スライド番号プレースホルダー 4"/>
          <p:cNvSpPr>
            <a:spLocks noGrp="1"/>
          </p:cNvSpPr>
          <p:nvPr>
            <p:ph type="sldNum" sz="quarter" idx="12"/>
          </p:nvPr>
        </p:nvSpPr>
        <p:spPr/>
        <p:txBody>
          <a:bodyPr/>
          <a:lstStyle/>
          <a:p>
            <a:fld id="{35747434-7036-48DB-A148-6B3D8EE75CDA}" type="slidenum">
              <a:rPr lang="en-US" smtClean="0"/>
              <a:pPr/>
              <a:t>59</a:t>
            </a:fld>
            <a:endParaRPr lang="en-US" sz="750" dirty="0"/>
          </a:p>
        </p:txBody>
      </p:sp>
    </p:spTree>
    <p:extLst>
      <p:ext uri="{BB962C8B-B14F-4D97-AF65-F5344CB8AC3E}">
        <p14:creationId xmlns:p14="http://schemas.microsoft.com/office/powerpoint/2010/main" val="3567487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2280540-A781-33B4-8201-980C08EAF0CD}"/>
              </a:ext>
            </a:extLst>
          </p:cNvPr>
          <p:cNvSpPr>
            <a:spLocks noGrp="1"/>
          </p:cNvSpPr>
          <p:nvPr>
            <p:ph type="title"/>
          </p:nvPr>
        </p:nvSpPr>
        <p:spPr>
          <a:xfrm>
            <a:off x="345558" y="524616"/>
            <a:ext cx="8452884" cy="1006474"/>
          </a:xfrm>
          <a:solidFill>
            <a:schemeClr val="accent1">
              <a:lumMod val="20000"/>
              <a:lumOff val="80000"/>
            </a:schemeClr>
          </a:solidFill>
          <a:ln>
            <a:solidFill>
              <a:schemeClr val="accent1"/>
            </a:solidFill>
          </a:ln>
          <a:scene3d>
            <a:camera prst="orthographicFront"/>
            <a:lightRig rig="threePt" dir="t"/>
          </a:scene3d>
          <a:sp3d>
            <a:bevelT prst="convex"/>
          </a:sp3d>
        </p:spPr>
        <p:txBody>
          <a:bodyPr>
            <a:normAutofit/>
          </a:bodyPr>
          <a:lstStyle/>
          <a:p>
            <a:pPr algn="ctr"/>
            <a:r>
              <a:rPr lang="ja-JP" altLang="ja-JP" sz="3600" dirty="0"/>
              <a:t>成人期の相談支援と児童期の相談支援</a:t>
            </a:r>
            <a:endParaRPr kumimoji="1" lang="ja-JP" altLang="en-US" sz="3600" dirty="0"/>
          </a:p>
        </p:txBody>
      </p:sp>
      <p:graphicFrame>
        <p:nvGraphicFramePr>
          <p:cNvPr id="4" name="コンテンツ プレースホルダー 3">
            <a:extLst>
              <a:ext uri="{FF2B5EF4-FFF2-40B4-BE49-F238E27FC236}">
                <a16:creationId xmlns:a16="http://schemas.microsoft.com/office/drawing/2014/main" id="{0ED5893E-A5CE-0DA5-B2BF-105616974C0B}"/>
              </a:ext>
            </a:extLst>
          </p:cNvPr>
          <p:cNvGraphicFramePr>
            <a:graphicFrameLocks noGrp="1"/>
          </p:cNvGraphicFramePr>
          <p:nvPr>
            <p:ph idx="1"/>
            <p:extLst>
              <p:ext uri="{D42A27DB-BD31-4B8C-83A1-F6EECF244321}">
                <p14:modId xmlns:p14="http://schemas.microsoft.com/office/powerpoint/2010/main" val="4076653140"/>
              </p:ext>
            </p:extLst>
          </p:nvPr>
        </p:nvGraphicFramePr>
        <p:xfrm>
          <a:off x="1190846" y="1786270"/>
          <a:ext cx="7607596" cy="15417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図表 8">
            <a:extLst>
              <a:ext uri="{FF2B5EF4-FFF2-40B4-BE49-F238E27FC236}">
                <a16:creationId xmlns:a16="http://schemas.microsoft.com/office/drawing/2014/main" id="{8C7B5CD5-FF78-D957-0552-DE336FBA70DF}"/>
              </a:ext>
            </a:extLst>
          </p:cNvPr>
          <p:cNvGraphicFramePr/>
          <p:nvPr>
            <p:extLst>
              <p:ext uri="{D42A27DB-BD31-4B8C-83A1-F6EECF244321}">
                <p14:modId xmlns:p14="http://schemas.microsoft.com/office/powerpoint/2010/main" val="4082782367"/>
              </p:ext>
            </p:extLst>
          </p:nvPr>
        </p:nvGraphicFramePr>
        <p:xfrm>
          <a:off x="1094209" y="3838277"/>
          <a:ext cx="7886700" cy="270775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0" name="テキスト ボックス 9">
            <a:extLst>
              <a:ext uri="{FF2B5EF4-FFF2-40B4-BE49-F238E27FC236}">
                <a16:creationId xmlns:a16="http://schemas.microsoft.com/office/drawing/2014/main" id="{2D509F66-A5DD-3D25-1AB5-D00F9E7F553B}"/>
              </a:ext>
            </a:extLst>
          </p:cNvPr>
          <p:cNvSpPr txBox="1"/>
          <p:nvPr/>
        </p:nvSpPr>
        <p:spPr>
          <a:xfrm>
            <a:off x="3632732" y="3429000"/>
            <a:ext cx="2723823" cy="369332"/>
          </a:xfrm>
          <a:prstGeom prst="rect">
            <a:avLst/>
          </a:prstGeom>
          <a:noFill/>
        </p:spPr>
        <p:txBody>
          <a:bodyPr wrap="none" rtlCol="0">
            <a:spAutoFit/>
          </a:bodyPr>
          <a:lstStyle/>
          <a:p>
            <a:r>
              <a:rPr kumimoji="1" lang="ja-JP" altLang="en-US" dirty="0"/>
              <a:t>障害者ケアマネジメント</a:t>
            </a:r>
          </a:p>
        </p:txBody>
      </p:sp>
      <p:sp>
        <p:nvSpPr>
          <p:cNvPr id="11" name="四角形: 角を丸くする 10">
            <a:extLst>
              <a:ext uri="{FF2B5EF4-FFF2-40B4-BE49-F238E27FC236}">
                <a16:creationId xmlns:a16="http://schemas.microsoft.com/office/drawing/2014/main" id="{EB7E5B32-E814-8D11-88AD-96694777B365}"/>
              </a:ext>
            </a:extLst>
          </p:cNvPr>
          <p:cNvSpPr/>
          <p:nvPr/>
        </p:nvSpPr>
        <p:spPr>
          <a:xfrm>
            <a:off x="345558" y="1786270"/>
            <a:ext cx="675168" cy="4759765"/>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vert="wordArtVertRtl" rtlCol="0" anchor="ctr"/>
          <a:lstStyle/>
          <a:p>
            <a:pPr algn="ctr"/>
            <a:r>
              <a:rPr kumimoji="1" lang="ja-JP" altLang="en-US" sz="1200" b="1" dirty="0"/>
              <a:t>ライフステージを通じた共通の理念</a:t>
            </a:r>
            <a:endParaRPr kumimoji="1" lang="ja-JP" altLang="en-US" b="1" dirty="0"/>
          </a:p>
        </p:txBody>
      </p:sp>
      <p:sp>
        <p:nvSpPr>
          <p:cNvPr id="3" name="スライド番号プレースホルダー 2"/>
          <p:cNvSpPr>
            <a:spLocks noGrp="1"/>
          </p:cNvSpPr>
          <p:nvPr>
            <p:ph type="sldNum" sz="quarter" idx="12"/>
          </p:nvPr>
        </p:nvSpPr>
        <p:spPr/>
        <p:txBody>
          <a:bodyPr/>
          <a:lstStyle/>
          <a:p>
            <a:fld id="{35747434-7036-48DB-A148-6B3D8EE75CDA}" type="slidenum">
              <a:rPr lang="en-US" smtClean="0"/>
              <a:pPr/>
              <a:t>6</a:t>
            </a:fld>
            <a:endParaRPr lang="en-US" sz="750" dirty="0"/>
          </a:p>
        </p:txBody>
      </p:sp>
    </p:spTree>
    <p:extLst>
      <p:ext uri="{BB962C8B-B14F-4D97-AF65-F5344CB8AC3E}">
        <p14:creationId xmlns:p14="http://schemas.microsoft.com/office/powerpoint/2010/main" val="1159272944"/>
      </p:ext>
    </p:extLst>
  </p:cSld>
  <p:clrMapOvr>
    <a:masterClrMapping/>
  </p:clrMapOvr>
  <p:transition spd="med">
    <p:pull/>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27202" y="188640"/>
            <a:ext cx="8624748" cy="1065394"/>
          </a:xfrm>
        </p:spPr>
        <p:txBody>
          <a:bodyPr>
            <a:normAutofit fontScale="90000"/>
          </a:bodyPr>
          <a:lstStyle/>
          <a:p>
            <a:pPr algn="ctr"/>
            <a:r>
              <a:rPr lang="ja-JP" altLang="en-US" sz="4000" dirty="0"/>
              <a:t>「総合的な援助方針」の立て方の例</a:t>
            </a:r>
            <a:r>
              <a:rPr lang="en-US" altLang="ja-JP" dirty="0"/>
              <a:t/>
            </a:r>
            <a:br>
              <a:rPr lang="en-US" altLang="ja-JP" dirty="0"/>
            </a:br>
            <a:r>
              <a:rPr lang="ja-JP" altLang="en-US" sz="2700" b="1" dirty="0">
                <a:solidFill>
                  <a:srgbClr val="00B0F0"/>
                </a:solidFill>
                <a:effectLst>
                  <a:outerShdw blurRad="38100" dist="38100" dir="2700000" algn="tl">
                    <a:srgbClr val="000000">
                      <a:alpha val="43137"/>
                    </a:srgbClr>
                  </a:outerShdw>
                </a:effectLst>
              </a:rPr>
              <a:t>何を子どものための支援の柱とするかで、書き方は変わる！</a:t>
            </a:r>
            <a:r>
              <a:rPr lang="en-US" altLang="ja-JP" sz="2700" b="1" dirty="0">
                <a:solidFill>
                  <a:srgbClr val="00B0F0"/>
                </a:solidFill>
                <a:effectLst>
                  <a:outerShdw blurRad="38100" dist="38100" dir="2700000" algn="tl">
                    <a:srgbClr val="000000">
                      <a:alpha val="43137"/>
                    </a:srgbClr>
                  </a:outerShdw>
                </a:effectLst>
              </a:rPr>
              <a:t/>
            </a:r>
            <a:br>
              <a:rPr lang="en-US" altLang="ja-JP" sz="2700" b="1" dirty="0">
                <a:solidFill>
                  <a:srgbClr val="00B0F0"/>
                </a:solidFill>
                <a:effectLst>
                  <a:outerShdw blurRad="38100" dist="38100" dir="2700000" algn="tl">
                    <a:srgbClr val="000000">
                      <a:alpha val="43137"/>
                    </a:srgbClr>
                  </a:outerShdw>
                </a:effectLst>
              </a:rPr>
            </a:br>
            <a:r>
              <a:rPr lang="en-US" altLang="ja-JP" sz="2000" dirty="0"/>
              <a:t>【</a:t>
            </a:r>
            <a:r>
              <a:rPr lang="ja-JP" altLang="en-US" sz="2000" dirty="0"/>
              <a:t>特別支援学校高等部２年生の事例</a:t>
            </a:r>
            <a:r>
              <a:rPr lang="en-US" altLang="ja-JP" sz="2000" dirty="0"/>
              <a:t>】</a:t>
            </a:r>
            <a:endParaRPr kumimoji="1" lang="ja-JP" altLang="en-US" dirty="0"/>
          </a:p>
        </p:txBody>
      </p:sp>
      <p:sp>
        <p:nvSpPr>
          <p:cNvPr id="3" name="コンテンツ プレースホルダ 2"/>
          <p:cNvSpPr>
            <a:spLocks noGrp="1"/>
          </p:cNvSpPr>
          <p:nvPr>
            <p:ph idx="1"/>
          </p:nvPr>
        </p:nvSpPr>
        <p:spPr>
          <a:xfrm>
            <a:off x="227203" y="1340768"/>
            <a:ext cx="8689595" cy="5308226"/>
          </a:xfrm>
          <a:noFill/>
        </p:spPr>
        <p:style>
          <a:lnRef idx="1">
            <a:schemeClr val="accent1"/>
          </a:lnRef>
          <a:fillRef idx="2">
            <a:schemeClr val="accent1"/>
          </a:fillRef>
          <a:effectRef idx="1">
            <a:schemeClr val="accent1"/>
          </a:effectRef>
          <a:fontRef idx="minor">
            <a:schemeClr val="dk1"/>
          </a:fontRef>
        </p:style>
        <p:txBody>
          <a:bodyPr>
            <a:normAutofit fontScale="92500" lnSpcReduction="10000"/>
          </a:bodyPr>
          <a:lstStyle/>
          <a:p>
            <a:r>
              <a:rPr kumimoji="1" lang="ja-JP" altLang="en-US" sz="2400" b="1" dirty="0"/>
              <a:t>「当面の援助の柱となること、支援の方向性」を柱とする場合</a:t>
            </a:r>
            <a:endParaRPr kumimoji="1" lang="en-US" altLang="ja-JP" sz="2400" b="1" dirty="0"/>
          </a:p>
          <a:p>
            <a:pPr>
              <a:buNone/>
            </a:pPr>
            <a:r>
              <a:rPr lang="ja-JP" altLang="en-US" sz="2400" b="1" dirty="0"/>
              <a:t>　</a:t>
            </a:r>
            <a:r>
              <a:rPr lang="ja-JP" altLang="en-US" sz="2400" dirty="0">
                <a:solidFill>
                  <a:schemeClr val="accent2">
                    <a:lumMod val="75000"/>
                  </a:schemeClr>
                </a:solidFill>
              </a:rPr>
              <a:t>「将来的には働きたいという気持ちを持っていらっしゃいます。高等部を卒業するまでに一年半ありますが、一人で出かけるということがどこまでできるかにより、選択肢が変わっていきますので、外出に関し公共交通機関の利用も含めてできること、できそうなことを探っていきましょう。」</a:t>
            </a:r>
            <a:endParaRPr kumimoji="1" lang="en-US" altLang="ja-JP" sz="2400" dirty="0">
              <a:solidFill>
                <a:schemeClr val="accent2">
                  <a:lumMod val="75000"/>
                </a:schemeClr>
              </a:solidFill>
            </a:endParaRPr>
          </a:p>
          <a:p>
            <a:r>
              <a:rPr lang="ja-JP" altLang="en-US" sz="2400" b="1" dirty="0"/>
              <a:t>「支援チームとして目指すべきもの」を柱とする場合</a:t>
            </a:r>
            <a:endParaRPr lang="en-US" altLang="ja-JP" sz="2400" b="1" dirty="0"/>
          </a:p>
          <a:p>
            <a:pPr>
              <a:buNone/>
            </a:pPr>
            <a:r>
              <a:rPr lang="ja-JP" altLang="en-US" sz="2400" b="1" dirty="0"/>
              <a:t>　</a:t>
            </a:r>
            <a:r>
              <a:rPr lang="ja-JP" altLang="en-US" sz="2400" dirty="0">
                <a:solidFill>
                  <a:schemeClr val="accent2">
                    <a:lumMod val="75000"/>
                  </a:schemeClr>
                </a:solidFill>
              </a:rPr>
              <a:t>「将来的には働きたいという気持ちを持っていらっしゃいます。まずはどんな仕事が合っているのか、どんな作業だと集中して取り組めるのかを１，２年かけて一緒に話し合う機会を重ねていきましょう。」</a:t>
            </a:r>
            <a:endParaRPr lang="en-US" altLang="ja-JP" sz="2400" dirty="0">
              <a:solidFill>
                <a:schemeClr val="accent2">
                  <a:lumMod val="75000"/>
                </a:schemeClr>
              </a:solidFill>
            </a:endParaRPr>
          </a:p>
          <a:p>
            <a:r>
              <a:rPr kumimoji="1" lang="ja-JP" altLang="en-US" sz="2400" b="1" dirty="0"/>
              <a:t>「ケースの見立てをしていく中で、本人の今の状態にあっている内容」を柱とする場合</a:t>
            </a:r>
            <a:endParaRPr kumimoji="1" lang="en-US" altLang="ja-JP" sz="2400" b="1" dirty="0"/>
          </a:p>
          <a:p>
            <a:pPr>
              <a:buNone/>
            </a:pPr>
            <a:r>
              <a:rPr lang="ja-JP" altLang="en-US" sz="2400" dirty="0">
                <a:solidFill>
                  <a:schemeClr val="accent2">
                    <a:lumMod val="75000"/>
                  </a:schemeClr>
                </a:solidFill>
              </a:rPr>
              <a:t>　「お兄さんみたいに働きたいという気持ちを持っていらっしゃいますが、お兄さんが初給料でご家族を外食に連れて行かれたことがカッコいいと感じたようですね。まずはお手伝いをして小遣いを得て、そのお金を使うという体験を重ねていきましょう」</a:t>
            </a:r>
            <a:endParaRPr kumimoji="1" lang="en-US" altLang="ja-JP" sz="2400" b="1" dirty="0"/>
          </a:p>
        </p:txBody>
      </p:sp>
      <p:sp>
        <p:nvSpPr>
          <p:cNvPr id="4" name="スライド番号プレースホルダー 3"/>
          <p:cNvSpPr>
            <a:spLocks noGrp="1"/>
          </p:cNvSpPr>
          <p:nvPr>
            <p:ph type="sldNum" sz="quarter" idx="12"/>
          </p:nvPr>
        </p:nvSpPr>
        <p:spPr/>
        <p:txBody>
          <a:bodyPr/>
          <a:lstStyle/>
          <a:p>
            <a:fld id="{35747434-7036-48DB-A148-6B3D8EE75CDA}" type="slidenum">
              <a:rPr lang="en-US" smtClean="0"/>
              <a:pPr/>
              <a:t>60</a:t>
            </a:fld>
            <a:endParaRPr lang="en-US" sz="750"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3690" name="Group 154"/>
          <p:cNvGraphicFramePr>
            <a:graphicFrameLocks noGrp="1"/>
          </p:cNvGraphicFramePr>
          <p:nvPr>
            <p:ph idx="1"/>
            <p:extLst>
              <p:ext uri="{D42A27DB-BD31-4B8C-83A1-F6EECF244321}">
                <p14:modId xmlns:p14="http://schemas.microsoft.com/office/powerpoint/2010/main" val="3920935809"/>
              </p:ext>
            </p:extLst>
          </p:nvPr>
        </p:nvGraphicFramePr>
        <p:xfrm>
          <a:off x="185041" y="2384775"/>
          <a:ext cx="8858251" cy="4326198"/>
        </p:xfrm>
        <a:graphic>
          <a:graphicData uri="http://schemas.openxmlformats.org/drawingml/2006/table">
            <a:tbl>
              <a:tblPr/>
              <a:tblGrid>
                <a:gridCol w="752373">
                  <a:extLst>
                    <a:ext uri="{9D8B030D-6E8A-4147-A177-3AD203B41FA5}">
                      <a16:colId xmlns:a16="http://schemas.microsoft.com/office/drawing/2014/main" val="20000"/>
                    </a:ext>
                  </a:extLst>
                </a:gridCol>
                <a:gridCol w="1793337">
                  <a:extLst>
                    <a:ext uri="{9D8B030D-6E8A-4147-A177-3AD203B41FA5}">
                      <a16:colId xmlns:a16="http://schemas.microsoft.com/office/drawing/2014/main" val="20001"/>
                    </a:ext>
                  </a:extLst>
                </a:gridCol>
                <a:gridCol w="2991896">
                  <a:extLst>
                    <a:ext uri="{9D8B030D-6E8A-4147-A177-3AD203B41FA5}">
                      <a16:colId xmlns:a16="http://schemas.microsoft.com/office/drawing/2014/main" val="20002"/>
                    </a:ext>
                  </a:extLst>
                </a:gridCol>
                <a:gridCol w="1177519">
                  <a:extLst>
                    <a:ext uri="{9D8B030D-6E8A-4147-A177-3AD203B41FA5}">
                      <a16:colId xmlns:a16="http://schemas.microsoft.com/office/drawing/2014/main" val="20003"/>
                    </a:ext>
                  </a:extLst>
                </a:gridCol>
                <a:gridCol w="1714500">
                  <a:extLst>
                    <a:ext uri="{9D8B030D-6E8A-4147-A177-3AD203B41FA5}">
                      <a16:colId xmlns:a16="http://schemas.microsoft.com/office/drawing/2014/main" val="20004"/>
                    </a:ext>
                  </a:extLst>
                </a:gridCol>
                <a:gridCol w="428626">
                  <a:extLst>
                    <a:ext uri="{9D8B030D-6E8A-4147-A177-3AD203B41FA5}">
                      <a16:colId xmlns:a16="http://schemas.microsoft.com/office/drawing/2014/main" val="20005"/>
                    </a:ext>
                  </a:extLst>
                </a:gridCol>
              </a:tblGrid>
              <a:tr h="349367">
                <a:tc gridSpan="4">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100" b="0" i="0" u="none" strike="noStrike" cap="none" normalizeH="0" baseline="0" dirty="0">
                          <a:ln>
                            <a:noFill/>
                          </a:ln>
                          <a:solidFill>
                            <a:schemeClr val="tx1"/>
                          </a:solidFill>
                          <a:effectLst/>
                          <a:latin typeface="Arial" charset="0"/>
                          <a:ea typeface="ＭＳ Ｐゴシック" pitchFamily="50" charset="-128"/>
                        </a:rPr>
                        <a:t>○具体的な目標及び支援計画等</a:t>
                      </a:r>
                    </a:p>
                  </a:txBody>
                  <a:tcPr marL="91426" marR="91426" marT="42184" marB="42184" anchor="ctr" horzOverflow="overflow">
                    <a:lnL w="28575"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1100" b="0" i="0" u="sng" strike="noStrike" cap="none" normalizeH="0" baseline="0" dirty="0">
                        <a:ln>
                          <a:noFill/>
                        </a:ln>
                        <a:solidFill>
                          <a:schemeClr val="tx1"/>
                        </a:solidFill>
                        <a:effectLst/>
                        <a:latin typeface="Arial" charset="0"/>
                        <a:ea typeface="ＭＳ Ｐゴシック" pitchFamily="50" charset="-128"/>
                      </a:endParaRPr>
                    </a:p>
                  </a:txBody>
                  <a:tcPr marL="91426" marR="91426" marT="42184" marB="42184" anchor="ctr" horzOverflow="overflow">
                    <a:lnL>
                      <a:noFill/>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extLst>
                  <a:ext uri="{0D108BD9-81ED-4DB2-BD59-A6C34878D82A}">
                    <a16:rowId xmlns:a16="http://schemas.microsoft.com/office/drawing/2014/main" val="10000"/>
                  </a:ext>
                </a:extLst>
              </a:tr>
              <a:tr h="51066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100" b="0" i="0" u="none" strike="noStrike" cap="none" normalizeH="0" baseline="0" dirty="0">
                          <a:ln>
                            <a:noFill/>
                          </a:ln>
                          <a:solidFill>
                            <a:schemeClr val="tx1"/>
                          </a:solidFill>
                          <a:effectLst/>
                          <a:latin typeface="Arial" charset="0"/>
                          <a:ea typeface="ＭＳ Ｐゴシック" pitchFamily="50" charset="-128"/>
                        </a:rPr>
                        <a:t>項  目　</a:t>
                      </a:r>
                    </a:p>
                  </a:txBody>
                  <a:tcPr marL="91426" marR="91426" marT="42184" marB="4218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9F98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100" b="0" i="0" u="none" strike="noStrike" cap="none" normalizeH="0" baseline="0" dirty="0">
                          <a:ln>
                            <a:noFill/>
                          </a:ln>
                          <a:solidFill>
                            <a:schemeClr val="tx1"/>
                          </a:solidFill>
                          <a:effectLst/>
                          <a:latin typeface="Arial" charset="0"/>
                          <a:ea typeface="ＭＳ Ｐゴシック" pitchFamily="50" charset="-128"/>
                        </a:rPr>
                        <a:t>具体的な</a:t>
                      </a:r>
                      <a:endParaRPr kumimoji="1" lang="en-US" altLang="ja-JP" sz="1100" b="0" i="0" u="none" strike="noStrike" cap="none" normalizeH="0" baseline="0" dirty="0">
                        <a:ln>
                          <a:noFill/>
                        </a:ln>
                        <a:solidFill>
                          <a:schemeClr val="tx1"/>
                        </a:solidFill>
                        <a:effectLst/>
                        <a:latin typeface="Arial" charset="0"/>
                        <a:ea typeface="ＭＳ Ｐゴシック" pitchFamily="50"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100" b="0" i="0" u="none" strike="noStrike" cap="none" normalizeH="0" baseline="0" dirty="0">
                          <a:ln>
                            <a:noFill/>
                          </a:ln>
                          <a:solidFill>
                            <a:schemeClr val="tx1"/>
                          </a:solidFill>
                          <a:effectLst/>
                          <a:latin typeface="Arial" charset="0"/>
                          <a:ea typeface="ＭＳ Ｐゴシック" pitchFamily="50" charset="-128"/>
                        </a:rPr>
                        <a:t>目標</a:t>
                      </a:r>
                    </a:p>
                  </a:txBody>
                  <a:tcPr marL="91426" marR="91426" marT="42184" marB="421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9F98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100" b="0" i="0" u="none" strike="noStrike" cap="none" normalizeH="0" baseline="0" dirty="0">
                          <a:ln>
                            <a:noFill/>
                          </a:ln>
                          <a:solidFill>
                            <a:schemeClr val="tx1"/>
                          </a:solidFill>
                          <a:effectLst/>
                          <a:latin typeface="Arial" charset="0"/>
                          <a:ea typeface="ＭＳ Ｐゴシック" pitchFamily="50" charset="-128"/>
                        </a:rPr>
                        <a:t>支援内容</a:t>
                      </a:r>
                      <a:endParaRPr kumimoji="1" lang="en-US" altLang="ja-JP" sz="1100" b="0" i="0" u="none" strike="noStrike" cap="none" normalizeH="0" baseline="0" dirty="0">
                        <a:ln>
                          <a:noFill/>
                        </a:ln>
                        <a:solidFill>
                          <a:schemeClr val="tx1"/>
                        </a:solidFill>
                        <a:effectLst/>
                        <a:latin typeface="Arial" charset="0"/>
                        <a:ea typeface="ＭＳ Ｐゴシック" pitchFamily="50"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100" b="0" i="0" u="none" strike="noStrike" cap="none" normalizeH="0" baseline="0" dirty="0">
                          <a:ln>
                            <a:noFill/>
                          </a:ln>
                          <a:solidFill>
                            <a:schemeClr val="tx1"/>
                          </a:solidFill>
                          <a:effectLst/>
                          <a:latin typeface="Arial" charset="0"/>
                          <a:ea typeface="ＭＳ Ｐゴシック" pitchFamily="50" charset="-128"/>
                        </a:rPr>
                        <a:t>（内容・留意点等）</a:t>
                      </a:r>
                    </a:p>
                  </a:txBody>
                  <a:tcPr marL="91426" marR="91426" marT="42184" marB="421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9F98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100" b="0" i="0" u="none" strike="noStrike" cap="none" normalizeH="0" baseline="0" dirty="0">
                          <a:ln>
                            <a:noFill/>
                          </a:ln>
                          <a:solidFill>
                            <a:schemeClr val="tx1"/>
                          </a:solidFill>
                          <a:effectLst/>
                          <a:latin typeface="Arial" charset="0"/>
                          <a:ea typeface="ＭＳ Ｐゴシック" pitchFamily="50" charset="-128"/>
                        </a:rPr>
                        <a:t>支援期間</a:t>
                      </a:r>
                      <a:endParaRPr kumimoji="1" lang="en-US" altLang="ja-JP" sz="1100" b="0" i="0" u="none" strike="noStrike" cap="none" normalizeH="0" baseline="0" dirty="0">
                        <a:ln>
                          <a:noFill/>
                        </a:ln>
                        <a:solidFill>
                          <a:schemeClr val="tx1"/>
                        </a:solidFill>
                        <a:effectLst/>
                        <a:latin typeface="Arial" charset="0"/>
                        <a:ea typeface="ＭＳ Ｐゴシック" pitchFamily="50"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700" b="0" i="0" u="none" strike="noStrike" cap="none" normalizeH="0" baseline="0" dirty="0">
                          <a:ln>
                            <a:noFill/>
                          </a:ln>
                          <a:solidFill>
                            <a:schemeClr val="tx1"/>
                          </a:solidFill>
                          <a:effectLst/>
                          <a:latin typeface="Arial" charset="0"/>
                          <a:ea typeface="ＭＳ Ｐゴシック" pitchFamily="50" charset="-128"/>
                        </a:rPr>
                        <a:t>（頻度・時間・期間等）</a:t>
                      </a:r>
                      <a:endParaRPr kumimoji="1" lang="ja-JP" altLang="en-US" sz="1000" b="0" i="0" u="none" strike="noStrike" cap="none" normalizeH="0" baseline="0" dirty="0">
                        <a:ln>
                          <a:noFill/>
                        </a:ln>
                        <a:solidFill>
                          <a:schemeClr val="tx1"/>
                        </a:solidFill>
                        <a:effectLst/>
                        <a:latin typeface="Arial" charset="0"/>
                        <a:ea typeface="ＭＳ Ｐゴシック" pitchFamily="50" charset="-128"/>
                      </a:endParaRPr>
                    </a:p>
                  </a:txBody>
                  <a:tcPr marL="91426" marR="91426" marT="42184" marB="421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9F98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100" b="0" i="0" u="none" strike="noStrike" cap="none" normalizeH="0" baseline="0" dirty="0">
                          <a:ln>
                            <a:noFill/>
                          </a:ln>
                          <a:solidFill>
                            <a:schemeClr val="tx1"/>
                          </a:solidFill>
                          <a:effectLst/>
                          <a:latin typeface="Arial" charset="0"/>
                          <a:ea typeface="ＭＳ Ｐゴシック" pitchFamily="50" charset="-128"/>
                        </a:rPr>
                        <a:t>サービス提供機関</a:t>
                      </a:r>
                      <a:endParaRPr kumimoji="1" lang="en-US" altLang="ja-JP" sz="1100" b="0" i="0" u="none" strike="noStrike" cap="none" normalizeH="0" baseline="0" dirty="0">
                        <a:ln>
                          <a:noFill/>
                        </a:ln>
                        <a:solidFill>
                          <a:schemeClr val="tx1"/>
                        </a:solidFill>
                        <a:effectLst/>
                        <a:latin typeface="Arial" charset="0"/>
                        <a:ea typeface="ＭＳ Ｐゴシック" pitchFamily="50"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100" b="0" i="0" u="none" strike="noStrike" cap="none" normalizeH="0" baseline="0" dirty="0">
                          <a:ln>
                            <a:noFill/>
                          </a:ln>
                          <a:solidFill>
                            <a:schemeClr val="tx1"/>
                          </a:solidFill>
                          <a:effectLst/>
                          <a:latin typeface="Arial" charset="0"/>
                          <a:ea typeface="ＭＳ Ｐゴシック" pitchFamily="50" charset="-128"/>
                        </a:rPr>
                        <a:t>（提供者・担当者等）</a:t>
                      </a:r>
                    </a:p>
                  </a:txBody>
                  <a:tcPr marL="91426" marR="91426" marT="42184" marB="4218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9F98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chemeClr val="tx1"/>
                          </a:solidFill>
                          <a:effectLst/>
                          <a:latin typeface="Arial" charset="0"/>
                          <a:ea typeface="ＭＳ Ｐゴシック" pitchFamily="50" charset="-128"/>
                        </a:rPr>
                        <a:t>優先順位</a:t>
                      </a:r>
                    </a:p>
                  </a:txBody>
                  <a:tcPr marL="91426" marR="91426" marT="42184" marB="4218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9F98F"/>
                    </a:solidFill>
                  </a:tcPr>
                </a:tc>
                <a:extLst>
                  <a:ext uri="{0D108BD9-81ED-4DB2-BD59-A6C34878D82A}">
                    <a16:rowId xmlns:a16="http://schemas.microsoft.com/office/drawing/2014/main" val="10001"/>
                  </a:ext>
                </a:extLst>
              </a:tr>
              <a:tr h="132232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100" b="0" i="0" u="none" strike="noStrike" cap="none" normalizeH="0" baseline="0" dirty="0">
                          <a:ln>
                            <a:noFill/>
                          </a:ln>
                          <a:solidFill>
                            <a:schemeClr val="tx1"/>
                          </a:solidFill>
                          <a:effectLst/>
                          <a:latin typeface="Arial" charset="0"/>
                          <a:ea typeface="ＭＳ Ｐゴシック" pitchFamily="50" charset="-128"/>
                        </a:rPr>
                        <a:t>発達</a:t>
                      </a:r>
                      <a:endParaRPr kumimoji="1" lang="en-US" altLang="ja-JP" sz="1100" b="0" i="0" u="none" strike="noStrike" cap="none" normalizeH="0" baseline="0" dirty="0">
                        <a:ln>
                          <a:noFill/>
                        </a:ln>
                        <a:solidFill>
                          <a:schemeClr val="tx1"/>
                        </a:solidFill>
                        <a:effectLst/>
                        <a:latin typeface="Arial" charset="0"/>
                        <a:ea typeface="ＭＳ Ｐゴシック"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100" b="0" i="0" u="none" strike="noStrike" cap="none" normalizeH="0" baseline="0" dirty="0">
                          <a:ln>
                            <a:noFill/>
                          </a:ln>
                          <a:solidFill>
                            <a:schemeClr val="tx1"/>
                          </a:solidFill>
                          <a:effectLst/>
                          <a:latin typeface="Arial" charset="0"/>
                          <a:ea typeface="ＭＳ Ｐゴシック" pitchFamily="50" charset="-128"/>
                        </a:rPr>
                        <a:t>課題➀</a:t>
                      </a:r>
                      <a:r>
                        <a:rPr kumimoji="1" lang="en-US" altLang="ja-JP" sz="1100" b="0" i="0" u="none" strike="noStrike" cap="none" normalizeH="0" baseline="0" dirty="0">
                          <a:ln>
                            <a:noFill/>
                          </a:ln>
                          <a:solidFill>
                            <a:schemeClr val="tx1"/>
                          </a:solidFill>
                          <a:effectLst/>
                          <a:latin typeface="Arial" charset="0"/>
                          <a:ea typeface="ＭＳ Ｐゴシック" pitchFamily="50" charset="-128"/>
                        </a:rPr>
                        <a:t>´</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100" b="0" i="0" u="none" strike="noStrike" cap="none" normalizeH="0" baseline="0" dirty="0">
                          <a:ln>
                            <a:noFill/>
                          </a:ln>
                          <a:solidFill>
                            <a:schemeClr val="tx1"/>
                          </a:solidFill>
                          <a:effectLst/>
                          <a:latin typeface="Arial" charset="0"/>
                          <a:ea typeface="ＭＳ Ｐゴシック" pitchFamily="50" charset="-128"/>
                        </a:rPr>
                        <a:t>（遊び）</a:t>
                      </a:r>
                      <a:endParaRPr kumimoji="1" lang="en-US" altLang="ja-JP" sz="1100" b="0" i="0" u="none" strike="noStrike" cap="none" normalizeH="0" baseline="0" dirty="0">
                        <a:ln>
                          <a:noFill/>
                        </a:ln>
                        <a:solidFill>
                          <a:schemeClr val="tx1"/>
                        </a:solidFill>
                        <a:effectLst/>
                        <a:latin typeface="Arial" charset="0"/>
                        <a:ea typeface="ＭＳ Ｐゴシック" pitchFamily="50" charset="-128"/>
                      </a:endParaRPr>
                    </a:p>
                  </a:txBody>
                  <a:tcPr marL="91426" marR="91426" marT="42184" marB="4218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100" b="0" i="0" u="none" strike="noStrike" cap="none" normalizeH="0" baseline="0" dirty="0">
                          <a:ln>
                            <a:noFill/>
                          </a:ln>
                          <a:solidFill>
                            <a:schemeClr val="tx1"/>
                          </a:solidFill>
                          <a:effectLst/>
                          <a:latin typeface="Arial" charset="0"/>
                          <a:ea typeface="ＭＳ Ｐゴシック" pitchFamily="50" charset="-128"/>
                        </a:rPr>
                        <a:t>Ｓさんが家庭でＭくんと楽しめるようなことを一緒に考え、見つけましょう。</a:t>
                      </a:r>
                      <a:endParaRPr kumimoji="1" lang="ja-JP" altLang="ja-JP" sz="1100" b="0" i="0" u="none" strike="noStrike" cap="none" normalizeH="0" baseline="0" dirty="0">
                        <a:ln>
                          <a:noFill/>
                        </a:ln>
                        <a:solidFill>
                          <a:schemeClr val="tx1"/>
                        </a:solidFill>
                        <a:effectLst/>
                        <a:latin typeface="Arial" charset="0"/>
                        <a:ea typeface="ＭＳ Ｐゴシック" pitchFamily="50" charset="-128"/>
                      </a:endParaRPr>
                    </a:p>
                  </a:txBody>
                  <a:tcPr marL="91426" marR="91426" marT="42184" marB="421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000" b="0" i="0" u="none" strike="noStrike" cap="none" normalizeH="0" baseline="0" dirty="0">
                          <a:ln>
                            <a:noFill/>
                          </a:ln>
                          <a:solidFill>
                            <a:schemeClr val="tx1"/>
                          </a:solidFill>
                          <a:effectLst/>
                          <a:latin typeface="Arial" charset="0"/>
                          <a:ea typeface="ＭＳ Ｐゴシック" pitchFamily="50" charset="-128"/>
                        </a:rPr>
                        <a:t>Ｇ発達支援センターの協力を得て、Ｍくんが楽しめるような光や映像の玩具などで遊び、ご家庭で楽しめそうなものを探してみます。楽しめた玩具で家庭でも準備していただけそうな玩具と環境を提案したいと思います。その際には、月に一回程度ですがＭくんとＳさんがいらっしゃる時間に家庭訪問することがあると思います。ヘルパーさんも同席してもらえるといいですね。</a:t>
                      </a:r>
                      <a:endParaRPr kumimoji="1" lang="en-US" altLang="ja-JP" sz="1000" b="0" i="0" u="none" strike="noStrike" cap="none" normalizeH="0" baseline="0" dirty="0">
                        <a:ln>
                          <a:noFill/>
                        </a:ln>
                        <a:solidFill>
                          <a:schemeClr val="tx1"/>
                        </a:solidFill>
                        <a:effectLst/>
                        <a:latin typeface="Arial" charset="0"/>
                        <a:ea typeface="ＭＳ Ｐゴシック" pitchFamily="50" charset="-128"/>
                      </a:endParaRPr>
                    </a:p>
                  </a:txBody>
                  <a:tcPr marL="91426" marR="91426" marT="42184" marB="421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100" b="0" i="0" u="none" strike="noStrike" cap="none" normalizeH="0" baseline="0" dirty="0">
                          <a:ln>
                            <a:noFill/>
                          </a:ln>
                          <a:solidFill>
                            <a:schemeClr val="tx1"/>
                          </a:solidFill>
                          <a:effectLst/>
                          <a:latin typeface="Arial" charset="0"/>
                          <a:ea typeface="ＭＳ Ｐゴシック" pitchFamily="50" charset="-128"/>
                        </a:rPr>
                        <a:t>利用した日</a:t>
                      </a:r>
                      <a:endParaRPr kumimoji="1" lang="en-US" altLang="ja-JP" sz="1100" b="0" i="0" u="none" strike="noStrike" cap="none" normalizeH="0" baseline="0" dirty="0">
                        <a:ln>
                          <a:noFill/>
                        </a:ln>
                        <a:solidFill>
                          <a:schemeClr val="tx1"/>
                        </a:solidFill>
                        <a:effectLst/>
                        <a:latin typeface="Arial" charset="0"/>
                        <a:ea typeface="ＭＳ Ｐゴシック"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100" b="0" i="0" u="none" strike="noStrike" cap="none" normalizeH="0" baseline="0" dirty="0">
                          <a:ln>
                            <a:noFill/>
                          </a:ln>
                          <a:solidFill>
                            <a:schemeClr val="tx1"/>
                          </a:solidFill>
                          <a:effectLst/>
                          <a:latin typeface="Arial" charset="0"/>
                          <a:ea typeface="ＭＳ Ｐゴシック" pitchFamily="50" charset="-128"/>
                        </a:rPr>
                        <a:t>・３か月間</a:t>
                      </a:r>
                      <a:endParaRPr kumimoji="1" lang="en-US" altLang="ja-JP" sz="1100" b="0" i="0" u="none" strike="noStrike" cap="none" normalizeH="0" baseline="0" dirty="0">
                        <a:ln>
                          <a:noFill/>
                        </a:ln>
                        <a:solidFill>
                          <a:schemeClr val="tx1"/>
                        </a:solidFill>
                        <a:effectLst/>
                        <a:latin typeface="Arial" charset="0"/>
                        <a:ea typeface="ＭＳ Ｐゴシック"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100" b="0" i="0" u="none" strike="noStrike" cap="none" normalizeH="0" baseline="0" dirty="0">
                          <a:ln>
                            <a:noFill/>
                          </a:ln>
                          <a:solidFill>
                            <a:schemeClr val="tx1"/>
                          </a:solidFill>
                          <a:effectLst/>
                          <a:latin typeface="Arial" charset="0"/>
                          <a:ea typeface="ＭＳ Ｐゴシック" pitchFamily="50" charset="-128"/>
                        </a:rPr>
                        <a:t>訪問は必要がある時</a:t>
                      </a:r>
                      <a:endParaRPr kumimoji="1" lang="en-US" altLang="ja-JP" sz="1100" b="0" i="0" u="none" strike="noStrike" cap="none" normalizeH="0" baseline="0" dirty="0">
                        <a:ln>
                          <a:noFill/>
                        </a:ln>
                        <a:solidFill>
                          <a:schemeClr val="tx1"/>
                        </a:solidFill>
                        <a:effectLst/>
                        <a:latin typeface="Arial" charset="0"/>
                        <a:ea typeface="ＭＳ Ｐゴシック"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100" b="0" i="0" u="none" strike="noStrike" cap="none" normalizeH="0" baseline="0" dirty="0">
                          <a:ln>
                            <a:noFill/>
                          </a:ln>
                          <a:solidFill>
                            <a:schemeClr val="tx1"/>
                          </a:solidFill>
                          <a:effectLst/>
                          <a:latin typeface="Arial" charset="0"/>
                          <a:ea typeface="ＭＳ Ｐゴシック" pitchFamily="50" charset="-128"/>
                        </a:rPr>
                        <a:t>・月に一回程度</a:t>
                      </a:r>
                      <a:endParaRPr kumimoji="1" lang="en-US" altLang="ja-JP" sz="1100" b="0" i="0" u="none" strike="noStrike" cap="none" normalizeH="0" baseline="0" dirty="0">
                        <a:ln>
                          <a:noFill/>
                        </a:ln>
                        <a:solidFill>
                          <a:schemeClr val="tx1"/>
                        </a:solidFill>
                        <a:effectLst/>
                        <a:latin typeface="Arial" charset="0"/>
                        <a:ea typeface="ＭＳ Ｐゴシック" pitchFamily="50" charset="-128"/>
                      </a:endParaRPr>
                    </a:p>
                  </a:txBody>
                  <a:tcPr marL="91426" marR="91426" marT="42184" marB="421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Arial" charset="0"/>
                          <a:ea typeface="ＭＳ Ｐゴシック" pitchFamily="50" charset="-128"/>
                        </a:rPr>
                        <a:t>すらり指導員　　　　Ｐ</a:t>
                      </a:r>
                      <a:endParaRPr kumimoji="1" lang="en-US" altLang="ja-JP" sz="1000" b="0" i="0" u="none" strike="noStrike" cap="none" normalizeH="0" baseline="0" dirty="0">
                        <a:ln>
                          <a:noFill/>
                        </a:ln>
                        <a:solidFill>
                          <a:schemeClr val="tx1"/>
                        </a:solidFill>
                        <a:effectLst/>
                        <a:latin typeface="Arial" charset="0"/>
                        <a:ea typeface="ＭＳ Ｐゴシック"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charset="0"/>
                        <a:ea typeface="ＭＳ Ｐゴシック"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Arial" charset="0"/>
                          <a:ea typeface="ＭＳ Ｐゴシック" pitchFamily="50" charset="-128"/>
                        </a:rPr>
                        <a:t>（げんこつ山ヘルパーステーション　　Ｚ山さん）</a:t>
                      </a:r>
                      <a:endParaRPr kumimoji="1" lang="en-US" altLang="ja-JP" sz="1000" b="0" i="0" u="none" strike="noStrike" cap="none" normalizeH="0" baseline="0" dirty="0">
                        <a:ln>
                          <a:noFill/>
                        </a:ln>
                        <a:solidFill>
                          <a:schemeClr val="tx1"/>
                        </a:solidFill>
                        <a:effectLst/>
                        <a:latin typeface="Arial" charset="0"/>
                        <a:ea typeface="ＭＳ Ｐゴシック"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Arial" charset="0"/>
                          <a:ea typeface="ＭＳ Ｐゴシック" pitchFamily="50" charset="-128"/>
                        </a:rPr>
                        <a:t>（Ｇ発達支援センターの</a:t>
                      </a:r>
                      <a:endParaRPr kumimoji="1" lang="en-US" altLang="ja-JP" sz="1000" b="0" i="0" u="none" strike="noStrike" cap="none" normalizeH="0" baseline="0" dirty="0">
                        <a:ln>
                          <a:noFill/>
                        </a:ln>
                        <a:solidFill>
                          <a:schemeClr val="tx1"/>
                        </a:solidFill>
                        <a:effectLst/>
                        <a:latin typeface="Arial" charset="0"/>
                        <a:ea typeface="ＭＳ Ｐゴシック"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Arial" charset="0"/>
                          <a:ea typeface="ＭＳ Ｐゴシック" pitchFamily="50" charset="-128"/>
                        </a:rPr>
                        <a:t>　　　　Ｆ川作業療法士）</a:t>
                      </a:r>
                      <a:endParaRPr kumimoji="1" lang="ja-JP" altLang="ja-JP" sz="1000" b="0" i="0" u="none" strike="noStrike" cap="none" normalizeH="0" baseline="0" dirty="0">
                        <a:ln>
                          <a:noFill/>
                        </a:ln>
                        <a:solidFill>
                          <a:schemeClr val="tx1"/>
                        </a:solidFill>
                        <a:effectLst/>
                        <a:latin typeface="Arial" charset="0"/>
                        <a:ea typeface="ＭＳ Ｐゴシック" pitchFamily="50" charset="-128"/>
                      </a:endParaRPr>
                    </a:p>
                  </a:txBody>
                  <a:tcPr marL="91426" marR="91426" marT="42184" marB="421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100" b="0" i="0" u="none" strike="noStrike" cap="none" normalizeH="0" baseline="0" dirty="0">
                          <a:ln>
                            <a:noFill/>
                          </a:ln>
                          <a:solidFill>
                            <a:schemeClr val="tx1"/>
                          </a:solidFill>
                          <a:effectLst/>
                          <a:latin typeface="Arial" charset="0"/>
                          <a:ea typeface="ＭＳ Ｐゴシック" pitchFamily="50" charset="-128"/>
                        </a:rPr>
                        <a:t>３</a:t>
                      </a:r>
                      <a:endParaRPr kumimoji="1" lang="ja-JP" altLang="ja-JP" sz="1100" b="0" i="0" u="none" strike="noStrike" cap="none" normalizeH="0" baseline="0" dirty="0">
                        <a:ln>
                          <a:noFill/>
                        </a:ln>
                        <a:solidFill>
                          <a:schemeClr val="tx1"/>
                        </a:solidFill>
                        <a:effectLst/>
                        <a:latin typeface="Arial" charset="0"/>
                        <a:ea typeface="ＭＳ Ｐゴシック" pitchFamily="50" charset="-128"/>
                      </a:endParaRPr>
                    </a:p>
                  </a:txBody>
                  <a:tcPr marL="91426" marR="91426" marT="42184" marB="4218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13100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100" b="0" i="0" u="none" strike="noStrike" cap="none" normalizeH="0" baseline="0" dirty="0">
                          <a:ln>
                            <a:noFill/>
                          </a:ln>
                          <a:solidFill>
                            <a:schemeClr val="tx1"/>
                          </a:solidFill>
                          <a:effectLst/>
                          <a:latin typeface="Arial" charset="0"/>
                          <a:ea typeface="ＭＳ Ｐゴシック" pitchFamily="50" charset="-128"/>
                        </a:rPr>
                        <a:t>発達</a:t>
                      </a:r>
                      <a:endParaRPr kumimoji="1" lang="en-US" altLang="ja-JP" sz="1100" b="0" i="0" u="none" strike="noStrike" cap="none" normalizeH="0" baseline="0" dirty="0">
                        <a:ln>
                          <a:noFill/>
                        </a:ln>
                        <a:solidFill>
                          <a:schemeClr val="tx1"/>
                        </a:solidFill>
                        <a:effectLst/>
                        <a:latin typeface="Arial" charset="0"/>
                        <a:ea typeface="ＭＳ Ｐゴシック"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100" b="0" i="0" u="none" strike="noStrike" cap="none" normalizeH="0" baseline="0" dirty="0">
                          <a:ln>
                            <a:noFill/>
                          </a:ln>
                          <a:solidFill>
                            <a:schemeClr val="tx1"/>
                          </a:solidFill>
                          <a:effectLst/>
                          <a:latin typeface="Arial" charset="0"/>
                          <a:ea typeface="ＭＳ Ｐゴシック" pitchFamily="50" charset="-128"/>
                        </a:rPr>
                        <a:t>課題②</a:t>
                      </a:r>
                      <a:endParaRPr kumimoji="1" lang="en-US" altLang="ja-JP" sz="1100" b="0" i="0" u="none" strike="noStrike" cap="none" normalizeH="0" baseline="0" dirty="0">
                        <a:ln>
                          <a:noFill/>
                        </a:ln>
                        <a:solidFill>
                          <a:schemeClr val="tx1"/>
                        </a:solidFill>
                        <a:effectLst/>
                        <a:latin typeface="Arial" charset="0"/>
                        <a:ea typeface="ＭＳ Ｐゴシック"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100" b="0" i="0" u="none" strike="noStrike" cap="none" normalizeH="0" baseline="0" dirty="0">
                          <a:ln>
                            <a:noFill/>
                          </a:ln>
                          <a:solidFill>
                            <a:schemeClr val="tx1"/>
                          </a:solidFill>
                          <a:effectLst/>
                          <a:latin typeface="Arial" charset="0"/>
                          <a:ea typeface="ＭＳ Ｐゴシック" pitchFamily="50" charset="-128"/>
                        </a:rPr>
                        <a:t>（感覚運動：現状分析）</a:t>
                      </a:r>
                      <a:endParaRPr kumimoji="1" lang="en-US" altLang="ja-JP" sz="1100" b="0" i="0" u="none" strike="noStrike" cap="none" normalizeH="0" baseline="0" dirty="0">
                        <a:ln>
                          <a:noFill/>
                        </a:ln>
                        <a:solidFill>
                          <a:schemeClr val="tx1"/>
                        </a:solidFill>
                        <a:effectLst/>
                        <a:latin typeface="Arial" charset="0"/>
                        <a:ea typeface="ＭＳ Ｐゴシック" pitchFamily="50" charset="-128"/>
                      </a:endParaRPr>
                    </a:p>
                  </a:txBody>
                  <a:tcPr marL="91426" marR="91426" marT="42184" marB="4218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kumimoji="1" lang="ja-JP" altLang="en-US" sz="1000" b="0" i="0" u="none" strike="noStrike" cap="none" normalizeH="0" baseline="0" dirty="0">
                          <a:ln>
                            <a:noFill/>
                          </a:ln>
                          <a:solidFill>
                            <a:schemeClr val="tx1"/>
                          </a:solidFill>
                          <a:effectLst/>
                          <a:latin typeface="Arial" charset="0"/>
                          <a:ea typeface="ＭＳ Ｐゴシック" pitchFamily="50" charset="-128"/>
                        </a:rPr>
                        <a:t>視力としてあまり見えていないとは思いますが、こけることが少なく、元気に動き回ることもある</a:t>
                      </a:r>
                      <a:r>
                        <a:rPr kumimoji="1" lang="en-US" altLang="ja-JP" sz="1000" b="0" i="0" u="none" strike="noStrike" cap="none" normalizeH="0" baseline="0" dirty="0">
                          <a:ln>
                            <a:noFill/>
                          </a:ln>
                          <a:solidFill>
                            <a:schemeClr val="tx1"/>
                          </a:solidFill>
                          <a:effectLst/>
                          <a:latin typeface="Arial" charset="0"/>
                          <a:ea typeface="ＭＳ Ｐゴシック" pitchFamily="50" charset="-128"/>
                        </a:rPr>
                        <a:t>M</a:t>
                      </a:r>
                      <a:r>
                        <a:rPr kumimoji="1" lang="ja-JP" altLang="en-US" sz="1000" b="0" i="0" u="none" strike="noStrike" cap="none" normalizeH="0" baseline="0" dirty="0">
                          <a:ln>
                            <a:noFill/>
                          </a:ln>
                          <a:solidFill>
                            <a:schemeClr val="tx1"/>
                          </a:solidFill>
                          <a:effectLst/>
                          <a:latin typeface="Arial" charset="0"/>
                          <a:ea typeface="ＭＳ Ｐゴシック" pitchFamily="50" charset="-128"/>
                        </a:rPr>
                        <a:t>くんが、感じている世界を一緒に想像してみましょう。</a:t>
                      </a:r>
                      <a:endParaRPr lang="ja-JP" altLang="en-US" sz="1000" dirty="0"/>
                    </a:p>
                  </a:txBody>
                  <a:tcPr marL="91426" marR="91426" marT="42184" marB="421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100" b="0" i="0" u="none" strike="noStrike" cap="none" normalizeH="0" baseline="0" dirty="0">
                          <a:ln>
                            <a:noFill/>
                          </a:ln>
                          <a:solidFill>
                            <a:schemeClr val="tx1"/>
                          </a:solidFill>
                          <a:effectLst/>
                          <a:latin typeface="Arial" charset="0"/>
                          <a:ea typeface="ＭＳ Ｐゴシック" pitchFamily="50" charset="-128"/>
                        </a:rPr>
                        <a:t>Ｍくんの見えていることについて、事業所として、もう少し理解していきたいと思います。</a:t>
                      </a:r>
                      <a:endParaRPr kumimoji="1" lang="en-US" altLang="ja-JP" sz="1100" b="0" i="0" u="none" strike="noStrike" cap="none" normalizeH="0" baseline="0" dirty="0">
                        <a:ln>
                          <a:noFill/>
                        </a:ln>
                        <a:solidFill>
                          <a:schemeClr val="tx1"/>
                        </a:solidFill>
                        <a:effectLst/>
                        <a:latin typeface="Arial" charset="0"/>
                        <a:ea typeface="ＭＳ Ｐゴシック"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100" b="0" i="0" u="none" strike="noStrike" cap="none" normalizeH="0" baseline="0" dirty="0">
                          <a:ln>
                            <a:noFill/>
                          </a:ln>
                          <a:solidFill>
                            <a:schemeClr val="tx1"/>
                          </a:solidFill>
                          <a:effectLst/>
                          <a:latin typeface="Arial" charset="0"/>
                          <a:ea typeface="ＭＳ Ｐゴシック" pitchFamily="50" charset="-128"/>
                        </a:rPr>
                        <a:t>その際、Ｍくんが過ごしている様子をビデオに撮り、ＫＫさんや、Ｗ先生に見ていただき、わかったことがあれば、そのことを生かした事業所の環境について、改善していきます。</a:t>
                      </a:r>
                    </a:p>
                  </a:txBody>
                  <a:tcPr marL="91426" marR="91426" marT="42184" marB="421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100" b="0" i="0" u="none" strike="noStrike" cap="none" normalizeH="0" baseline="0" dirty="0">
                          <a:ln>
                            <a:noFill/>
                          </a:ln>
                          <a:solidFill>
                            <a:schemeClr val="tx1"/>
                          </a:solidFill>
                          <a:effectLst/>
                          <a:latin typeface="Arial" charset="0"/>
                          <a:ea typeface="ＭＳ Ｐゴシック" pitchFamily="50" charset="-128"/>
                        </a:rPr>
                        <a:t>4</a:t>
                      </a:r>
                      <a:r>
                        <a:rPr kumimoji="1" lang="ja-JP" altLang="en-US" sz="1100" b="0" i="0" u="none" strike="noStrike" cap="none" normalizeH="0" baseline="0" dirty="0">
                          <a:ln>
                            <a:noFill/>
                          </a:ln>
                          <a:solidFill>
                            <a:schemeClr val="tx1"/>
                          </a:solidFill>
                          <a:effectLst/>
                          <a:latin typeface="Arial" charset="0"/>
                          <a:ea typeface="ＭＳ Ｐゴシック" pitchFamily="50" charset="-128"/>
                        </a:rPr>
                        <a:t>月中にビデオ撮りをして、</a:t>
                      </a:r>
                      <a:r>
                        <a:rPr kumimoji="1" lang="en-US" altLang="ja-JP" sz="1100" b="0" i="0" u="none" strike="noStrike" cap="none" normalizeH="0" baseline="0" dirty="0">
                          <a:ln>
                            <a:noFill/>
                          </a:ln>
                          <a:solidFill>
                            <a:schemeClr val="tx1"/>
                          </a:solidFill>
                          <a:effectLst/>
                          <a:latin typeface="Arial" charset="0"/>
                          <a:ea typeface="ＭＳ Ｐゴシック" pitchFamily="50" charset="-128"/>
                        </a:rPr>
                        <a:t>5</a:t>
                      </a:r>
                      <a:r>
                        <a:rPr kumimoji="1" lang="ja-JP" altLang="en-US" sz="1100" b="0" i="0" u="none" strike="noStrike" cap="none" normalizeH="0" baseline="0" dirty="0">
                          <a:ln>
                            <a:noFill/>
                          </a:ln>
                          <a:solidFill>
                            <a:schemeClr val="tx1"/>
                          </a:solidFill>
                          <a:effectLst/>
                          <a:latin typeface="Arial" charset="0"/>
                          <a:ea typeface="ＭＳ Ｐゴシック" pitchFamily="50" charset="-128"/>
                        </a:rPr>
                        <a:t>月中に二人に観てもらい、アドバイスをもらいます。</a:t>
                      </a:r>
                      <a:endParaRPr kumimoji="1" lang="en-US" altLang="ja-JP" sz="1100" b="0" i="0" u="none" strike="noStrike" cap="none" normalizeH="0" baseline="0" dirty="0">
                        <a:ln>
                          <a:noFill/>
                        </a:ln>
                        <a:solidFill>
                          <a:schemeClr val="tx1"/>
                        </a:solidFill>
                        <a:effectLst/>
                        <a:latin typeface="Arial" charset="0"/>
                        <a:ea typeface="ＭＳ Ｐゴシック"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100" b="0" i="0" u="none" strike="noStrike" cap="none" normalizeH="0" baseline="0" dirty="0">
                          <a:ln>
                            <a:noFill/>
                          </a:ln>
                          <a:solidFill>
                            <a:schemeClr val="tx1"/>
                          </a:solidFill>
                          <a:effectLst/>
                          <a:latin typeface="Arial" charset="0"/>
                          <a:ea typeface="ＭＳ Ｐゴシック" pitchFamily="50" charset="-128"/>
                        </a:rPr>
                        <a:t>・３か月間</a:t>
                      </a:r>
                      <a:endParaRPr kumimoji="1" lang="ja-JP" altLang="ja-JP" sz="1100" b="0" i="0" u="none" strike="noStrike" cap="none" normalizeH="0" baseline="0" dirty="0">
                        <a:ln>
                          <a:noFill/>
                        </a:ln>
                        <a:solidFill>
                          <a:schemeClr val="tx1"/>
                        </a:solidFill>
                        <a:effectLst/>
                        <a:latin typeface="Arial" charset="0"/>
                        <a:ea typeface="ＭＳ Ｐゴシック" pitchFamily="50" charset="-128"/>
                      </a:endParaRPr>
                    </a:p>
                  </a:txBody>
                  <a:tcPr marL="91426" marR="91426" marT="42184" marB="421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000" b="0" i="0" u="none" strike="noStrike" cap="none" normalizeH="0" baseline="0" dirty="0">
                          <a:ln>
                            <a:noFill/>
                          </a:ln>
                          <a:solidFill>
                            <a:schemeClr val="tx1"/>
                          </a:solidFill>
                          <a:effectLst/>
                          <a:latin typeface="Arial" charset="0"/>
                          <a:ea typeface="ＭＳ Ｐゴシック" pitchFamily="50" charset="-128"/>
                        </a:rPr>
                        <a:t>視覚障害者の同行援護の研修などで講師をしているＤ市社会福祉協議会のＫＫさん</a:t>
                      </a:r>
                      <a:endParaRPr kumimoji="1" lang="en-US" altLang="ja-JP" sz="1000" b="0" i="0" u="none" strike="noStrike" cap="none" normalizeH="0" baseline="0" dirty="0">
                        <a:ln>
                          <a:noFill/>
                        </a:ln>
                        <a:solidFill>
                          <a:schemeClr val="tx1"/>
                        </a:solidFill>
                        <a:effectLst/>
                        <a:latin typeface="Arial" charset="0"/>
                        <a:ea typeface="ＭＳ Ｐゴシック"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000" b="0" i="0" u="none" strike="noStrike" cap="none" normalizeH="0" baseline="0" dirty="0">
                          <a:ln>
                            <a:noFill/>
                          </a:ln>
                          <a:solidFill>
                            <a:schemeClr val="tx1"/>
                          </a:solidFill>
                          <a:effectLst/>
                          <a:latin typeface="Arial" charset="0"/>
                          <a:ea typeface="ＭＳ Ｐゴシック" pitchFamily="50" charset="-128"/>
                        </a:rPr>
                        <a:t>すらり指導員　　　　</a:t>
                      </a:r>
                      <a:r>
                        <a:rPr kumimoji="1" lang="en-US" altLang="ja-JP" sz="1000" b="0" i="0" u="none" strike="noStrike" cap="none" normalizeH="0" baseline="0" dirty="0">
                          <a:ln>
                            <a:noFill/>
                          </a:ln>
                          <a:solidFill>
                            <a:schemeClr val="tx1"/>
                          </a:solidFill>
                          <a:effectLst/>
                          <a:latin typeface="Arial" charset="0"/>
                          <a:ea typeface="ＭＳ Ｐゴシック" pitchFamily="50" charset="-128"/>
                        </a:rPr>
                        <a:t>P</a:t>
                      </a:r>
                      <a:r>
                        <a:rPr kumimoji="1" lang="ja-JP" altLang="en-US" sz="1000" b="0" i="0" u="none" strike="noStrike" cap="none" normalizeH="0" baseline="0" dirty="0">
                          <a:ln>
                            <a:noFill/>
                          </a:ln>
                          <a:solidFill>
                            <a:schemeClr val="tx1"/>
                          </a:solidFill>
                          <a:effectLst/>
                          <a:latin typeface="Arial" charset="0"/>
                          <a:ea typeface="ＭＳ Ｐゴシック" pitchFamily="50" charset="-128"/>
                        </a:rPr>
                        <a:t>と</a:t>
                      </a:r>
                      <a:r>
                        <a:rPr kumimoji="1" lang="en-US" altLang="ja-JP" sz="1000" b="0" i="0" u="none" strike="noStrike" cap="none" normalizeH="0" baseline="0" dirty="0">
                          <a:ln>
                            <a:noFill/>
                          </a:ln>
                          <a:solidFill>
                            <a:schemeClr val="tx1"/>
                          </a:solidFill>
                          <a:effectLst/>
                          <a:latin typeface="Arial" charset="0"/>
                          <a:ea typeface="ＭＳ Ｐゴシック" pitchFamily="50" charset="-128"/>
                        </a:rPr>
                        <a:t>Y</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000" b="0" i="0" u="none" strike="noStrike" cap="none" normalizeH="0" baseline="0" dirty="0">
                          <a:ln>
                            <a:noFill/>
                          </a:ln>
                          <a:solidFill>
                            <a:schemeClr val="tx1"/>
                          </a:solidFill>
                          <a:effectLst/>
                          <a:latin typeface="Arial" charset="0"/>
                          <a:ea typeface="ＭＳ Ｐゴシック" pitchFamily="50" charset="-128"/>
                        </a:rPr>
                        <a:t>Ｊ大学助教授のＷ先生</a:t>
                      </a:r>
                      <a:endParaRPr kumimoji="1" lang="ja-JP" altLang="ja-JP" sz="1000" b="0" i="0" u="none" strike="noStrike" cap="none" normalizeH="0" baseline="0" dirty="0">
                        <a:ln>
                          <a:noFill/>
                        </a:ln>
                        <a:solidFill>
                          <a:schemeClr val="tx1"/>
                        </a:solidFill>
                        <a:effectLst/>
                        <a:latin typeface="Arial" charset="0"/>
                        <a:ea typeface="ＭＳ Ｐゴシック" pitchFamily="50" charset="-128"/>
                      </a:endParaRPr>
                    </a:p>
                  </a:txBody>
                  <a:tcPr marL="91426" marR="91426" marT="42184" marB="421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100" b="0" i="0" u="none" strike="noStrike" cap="none" normalizeH="0" baseline="0" dirty="0">
                          <a:ln>
                            <a:noFill/>
                          </a:ln>
                          <a:solidFill>
                            <a:schemeClr val="tx1"/>
                          </a:solidFill>
                          <a:effectLst/>
                          <a:latin typeface="Arial" charset="0"/>
                          <a:ea typeface="ＭＳ Ｐゴシック" pitchFamily="50" charset="-128"/>
                        </a:rPr>
                        <a:t>１</a:t>
                      </a:r>
                      <a:endParaRPr kumimoji="1" lang="ja-JP" altLang="ja-JP" sz="1100" b="0" i="0" u="none" strike="noStrike" cap="none" normalizeH="0" baseline="0" dirty="0">
                        <a:ln>
                          <a:noFill/>
                        </a:ln>
                        <a:solidFill>
                          <a:schemeClr val="tx1"/>
                        </a:solidFill>
                        <a:effectLst/>
                        <a:latin typeface="Arial" charset="0"/>
                        <a:ea typeface="ＭＳ Ｐゴシック" pitchFamily="50" charset="-128"/>
                      </a:endParaRPr>
                    </a:p>
                  </a:txBody>
                  <a:tcPr marL="91426" marR="91426" marT="42184" marB="4218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01283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100" b="0" i="0" u="none" strike="noStrike" cap="none" normalizeH="0" baseline="0" dirty="0">
                          <a:ln>
                            <a:noFill/>
                          </a:ln>
                          <a:solidFill>
                            <a:schemeClr val="tx1"/>
                          </a:solidFill>
                          <a:effectLst/>
                          <a:latin typeface="Arial" charset="0"/>
                          <a:ea typeface="ＭＳ Ｐゴシック" pitchFamily="50" charset="-128"/>
                        </a:rPr>
                        <a:t>発達</a:t>
                      </a:r>
                      <a:endParaRPr kumimoji="1" lang="en-US" altLang="ja-JP" sz="1100" b="0" i="0" u="none" strike="noStrike" cap="none" normalizeH="0" baseline="0" dirty="0">
                        <a:ln>
                          <a:noFill/>
                        </a:ln>
                        <a:solidFill>
                          <a:schemeClr val="tx1"/>
                        </a:solidFill>
                        <a:effectLst/>
                        <a:latin typeface="Arial" charset="0"/>
                        <a:ea typeface="ＭＳ Ｐゴシック"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100" b="0" i="0" u="none" strike="noStrike" cap="none" normalizeH="0" baseline="0" dirty="0">
                          <a:ln>
                            <a:noFill/>
                          </a:ln>
                          <a:solidFill>
                            <a:schemeClr val="tx1"/>
                          </a:solidFill>
                          <a:effectLst/>
                          <a:latin typeface="Arial" charset="0"/>
                          <a:ea typeface="ＭＳ Ｐゴシック" pitchFamily="50" charset="-128"/>
                        </a:rPr>
                        <a:t>課題③</a:t>
                      </a:r>
                      <a:endParaRPr kumimoji="1" lang="en-US" altLang="ja-JP" sz="1100" b="0" i="0" u="none" strike="noStrike" cap="none" normalizeH="0" baseline="0" dirty="0">
                        <a:ln>
                          <a:noFill/>
                        </a:ln>
                        <a:solidFill>
                          <a:schemeClr val="tx1"/>
                        </a:solidFill>
                        <a:effectLst/>
                        <a:latin typeface="Arial" charset="0"/>
                        <a:ea typeface="ＭＳ Ｐゴシック"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100" b="0" i="0" u="none" strike="noStrike" cap="none" normalizeH="0" baseline="0" dirty="0">
                          <a:ln>
                            <a:noFill/>
                          </a:ln>
                          <a:solidFill>
                            <a:schemeClr val="tx1"/>
                          </a:solidFill>
                          <a:effectLst/>
                          <a:latin typeface="Arial" charset="0"/>
                          <a:ea typeface="ＭＳ Ｐゴシック" pitchFamily="50" charset="-128"/>
                        </a:rPr>
                        <a:t>（遊び・学習）</a:t>
                      </a:r>
                      <a:endParaRPr kumimoji="1" lang="en-US" altLang="ja-JP" sz="1100" b="0" i="0" u="none" strike="noStrike" cap="none" normalizeH="0" baseline="0" dirty="0">
                        <a:ln>
                          <a:noFill/>
                        </a:ln>
                        <a:solidFill>
                          <a:schemeClr val="tx1"/>
                        </a:solidFill>
                        <a:effectLst/>
                        <a:latin typeface="Arial" charset="0"/>
                        <a:ea typeface="ＭＳ Ｐゴシック" pitchFamily="50" charset="-128"/>
                      </a:endParaRPr>
                    </a:p>
                  </a:txBody>
                  <a:tcPr marL="91426" marR="91426" marT="42184" marB="4218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100" b="0" i="0" u="none" strike="noStrike" cap="none" normalizeH="0" baseline="0" dirty="0">
                          <a:ln>
                            <a:noFill/>
                          </a:ln>
                          <a:solidFill>
                            <a:schemeClr val="tx1"/>
                          </a:solidFill>
                          <a:effectLst/>
                          <a:latin typeface="Arial" charset="0"/>
                          <a:ea typeface="ＭＳ Ｐゴシック" pitchFamily="50" charset="-128"/>
                        </a:rPr>
                        <a:t>Ｍくんが集中できそうな遊びや課題をもっと広げていきましょう。</a:t>
                      </a:r>
                      <a:endParaRPr kumimoji="1" lang="ja-JP" altLang="ja-JP" sz="1100" b="0" i="0" u="none" strike="noStrike" cap="none" normalizeH="0" baseline="0" dirty="0">
                        <a:ln>
                          <a:noFill/>
                        </a:ln>
                        <a:solidFill>
                          <a:schemeClr val="tx1"/>
                        </a:solidFill>
                        <a:effectLst/>
                        <a:latin typeface="Arial" charset="0"/>
                        <a:ea typeface="ＭＳ Ｐゴシック" pitchFamily="50" charset="-128"/>
                      </a:endParaRPr>
                    </a:p>
                  </a:txBody>
                  <a:tcPr marL="91426" marR="91426" marT="42184" marB="421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Arial" charset="0"/>
                          <a:ea typeface="ＭＳ Ｐゴシック" pitchFamily="50" charset="-128"/>
                        </a:rPr>
                        <a:t>好奇心は旺盛で、知りたいことややりたいことはたくさんありそうです。Ｍくん用に、大小のコインや円柱のピース、ビー玉などを、入れたり出したりして、その操作を楽しめる教材をいくつか作成しました。</a:t>
                      </a:r>
                      <a:r>
                        <a:rPr kumimoji="1" lang="en-US" altLang="ja-JP" sz="1000" b="0" i="0" u="none" strike="noStrike" cap="none" normalizeH="0" baseline="0" dirty="0">
                          <a:ln>
                            <a:noFill/>
                          </a:ln>
                          <a:solidFill>
                            <a:schemeClr val="tx1"/>
                          </a:solidFill>
                          <a:effectLst/>
                          <a:latin typeface="Arial" charset="0"/>
                          <a:ea typeface="ＭＳ Ｐゴシック" pitchFamily="50" charset="-128"/>
                        </a:rPr>
                        <a:t>2</a:t>
                      </a:r>
                      <a:r>
                        <a:rPr kumimoji="1" lang="ja-JP" altLang="en-US" sz="1000" b="0" i="0" u="none" strike="noStrike" cap="none" normalizeH="0" baseline="0" dirty="0">
                          <a:ln>
                            <a:noFill/>
                          </a:ln>
                          <a:solidFill>
                            <a:schemeClr val="tx1"/>
                          </a:solidFill>
                          <a:effectLst/>
                          <a:latin typeface="Arial" charset="0"/>
                          <a:ea typeface="ＭＳ Ｐゴシック" pitchFamily="50" charset="-128"/>
                        </a:rPr>
                        <a:t>種類のピースを、少しでもスムースに分けられることを目標に、個別にかかわる時間を作っていきます。</a:t>
                      </a:r>
                      <a:endParaRPr kumimoji="1" lang="en-US" altLang="ja-JP" sz="1000" b="0" i="0" u="none" strike="noStrike" cap="none" normalizeH="0" baseline="0" dirty="0">
                        <a:ln>
                          <a:noFill/>
                        </a:ln>
                        <a:solidFill>
                          <a:schemeClr val="tx1"/>
                        </a:solidFill>
                        <a:effectLst/>
                        <a:latin typeface="Arial" charset="0"/>
                        <a:ea typeface="ＭＳ Ｐゴシック" pitchFamily="50" charset="-128"/>
                      </a:endParaRPr>
                    </a:p>
                  </a:txBody>
                  <a:tcPr marL="91426" marR="91426" marT="42184" marB="421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100" b="0" i="0" u="none" strike="noStrike" cap="none" normalizeH="0" baseline="0" dirty="0">
                          <a:ln>
                            <a:noFill/>
                          </a:ln>
                          <a:solidFill>
                            <a:schemeClr val="tx1"/>
                          </a:solidFill>
                          <a:effectLst/>
                          <a:latin typeface="Arial" charset="0"/>
                          <a:ea typeface="ＭＳ Ｐゴシック" pitchFamily="50" charset="-128"/>
                        </a:rPr>
                        <a:t>利用した日は毎回誘ってみます。</a:t>
                      </a:r>
                      <a:endParaRPr kumimoji="1" lang="en-US" altLang="ja-JP" sz="1100" b="0" i="0" u="none" strike="noStrike" cap="none" normalizeH="0" baseline="0" dirty="0">
                        <a:ln>
                          <a:noFill/>
                        </a:ln>
                        <a:solidFill>
                          <a:schemeClr val="tx1"/>
                        </a:solidFill>
                        <a:effectLst/>
                        <a:latin typeface="Arial" charset="0"/>
                        <a:ea typeface="ＭＳ Ｐゴシック"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100" b="0" i="0" u="none" strike="noStrike" cap="none" normalizeH="0" baseline="0" dirty="0">
                          <a:ln>
                            <a:noFill/>
                          </a:ln>
                          <a:solidFill>
                            <a:schemeClr val="tx1"/>
                          </a:solidFill>
                          <a:effectLst/>
                          <a:latin typeface="Arial" charset="0"/>
                          <a:ea typeface="ＭＳ Ｐゴシック" pitchFamily="50" charset="-128"/>
                        </a:rPr>
                        <a:t>・３か月間</a:t>
                      </a:r>
                      <a:endParaRPr kumimoji="1" lang="ja-JP" altLang="ja-JP" sz="1100" b="0" i="0" u="none" strike="noStrike" cap="none" normalizeH="0" baseline="0" dirty="0">
                        <a:ln>
                          <a:noFill/>
                        </a:ln>
                        <a:solidFill>
                          <a:schemeClr val="tx1"/>
                        </a:solidFill>
                        <a:effectLst/>
                        <a:latin typeface="Arial" charset="0"/>
                        <a:ea typeface="ＭＳ Ｐゴシック" pitchFamily="50" charset="-128"/>
                      </a:endParaRPr>
                    </a:p>
                  </a:txBody>
                  <a:tcPr marL="91426" marR="91426" marT="42184" marB="421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000" b="0" i="0" u="none" strike="noStrike" cap="none" normalizeH="0" baseline="0" dirty="0">
                          <a:ln>
                            <a:noFill/>
                          </a:ln>
                          <a:solidFill>
                            <a:schemeClr val="tx1"/>
                          </a:solidFill>
                          <a:effectLst/>
                          <a:latin typeface="Arial" charset="0"/>
                          <a:ea typeface="ＭＳ Ｐゴシック" pitchFamily="50" charset="-128"/>
                        </a:rPr>
                        <a:t>すらり指導員　　　　</a:t>
                      </a:r>
                      <a:r>
                        <a:rPr kumimoji="1" lang="en-US" altLang="ja-JP" sz="1000" b="0" i="0" u="none" strike="noStrike" cap="none" normalizeH="0" baseline="0" dirty="0">
                          <a:ln>
                            <a:noFill/>
                          </a:ln>
                          <a:solidFill>
                            <a:schemeClr val="tx1"/>
                          </a:solidFill>
                          <a:effectLst/>
                          <a:latin typeface="Arial" charset="0"/>
                          <a:ea typeface="ＭＳ Ｐゴシック" pitchFamily="50" charset="-128"/>
                        </a:rPr>
                        <a:t>P</a:t>
                      </a:r>
                      <a:r>
                        <a:rPr kumimoji="1" lang="ja-JP" altLang="en-US" sz="1000" b="0" i="0" u="none" strike="noStrike" cap="none" normalizeH="0" baseline="0" dirty="0">
                          <a:ln>
                            <a:noFill/>
                          </a:ln>
                          <a:solidFill>
                            <a:schemeClr val="tx1"/>
                          </a:solidFill>
                          <a:effectLst/>
                          <a:latin typeface="Arial" charset="0"/>
                          <a:ea typeface="ＭＳ Ｐゴシック" pitchFamily="50" charset="-128"/>
                        </a:rPr>
                        <a:t>と</a:t>
                      </a:r>
                      <a:r>
                        <a:rPr kumimoji="1" lang="en-US" altLang="ja-JP" sz="1000" b="0" i="0" u="none" strike="noStrike" cap="none" normalizeH="0" baseline="0" dirty="0">
                          <a:ln>
                            <a:noFill/>
                          </a:ln>
                          <a:solidFill>
                            <a:schemeClr val="tx1"/>
                          </a:solidFill>
                          <a:effectLst/>
                          <a:latin typeface="Arial" charset="0"/>
                          <a:ea typeface="ＭＳ Ｐゴシック" pitchFamily="50" charset="-128"/>
                        </a:rPr>
                        <a:t>Y</a:t>
                      </a:r>
                    </a:p>
                  </a:txBody>
                  <a:tcPr marL="91426" marR="91426" marT="42184" marB="421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100" b="0" i="0" u="none" strike="noStrike" cap="none" normalizeH="0" baseline="0" dirty="0">
                          <a:ln>
                            <a:noFill/>
                          </a:ln>
                          <a:solidFill>
                            <a:schemeClr val="tx1"/>
                          </a:solidFill>
                          <a:effectLst/>
                          <a:latin typeface="Arial" charset="0"/>
                          <a:ea typeface="ＭＳ Ｐゴシック" pitchFamily="50" charset="-128"/>
                        </a:rPr>
                        <a:t>２</a:t>
                      </a:r>
                      <a:endParaRPr kumimoji="1" lang="ja-JP" altLang="ja-JP" sz="1100" b="0" i="0" u="none" strike="noStrike" cap="none" normalizeH="0" baseline="0" dirty="0">
                        <a:ln>
                          <a:noFill/>
                        </a:ln>
                        <a:solidFill>
                          <a:schemeClr val="tx1"/>
                        </a:solidFill>
                        <a:effectLst/>
                        <a:latin typeface="Arial" charset="0"/>
                        <a:ea typeface="ＭＳ Ｐゴシック" pitchFamily="50" charset="-128"/>
                      </a:endParaRPr>
                    </a:p>
                  </a:txBody>
                  <a:tcPr marL="91426" marR="91426" marT="42184" marB="4218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3113" name="Rectangle 2786"/>
          <p:cNvSpPr>
            <a:spLocks noChangeArrowheads="1"/>
          </p:cNvSpPr>
          <p:nvPr/>
        </p:nvSpPr>
        <p:spPr bwMode="auto">
          <a:xfrm>
            <a:off x="468313" y="770794"/>
            <a:ext cx="8496300" cy="284285"/>
          </a:xfrm>
          <a:prstGeom prst="rect">
            <a:avLst/>
          </a:prstGeom>
          <a:noFill/>
          <a:ln w="12700" algn="ctr">
            <a:noFill/>
            <a:miter lim="800000"/>
            <a:headEnd/>
            <a:tailEnd/>
          </a:ln>
        </p:spPr>
        <p:txBody>
          <a:bodyPr anchor="ctr"/>
          <a:lstStyle/>
          <a:p>
            <a:pPr eaLnBrk="1" hangingPunct="1"/>
            <a:r>
              <a:rPr lang="ja-JP" altLang="en-US" sz="1477" b="1" u="sng" dirty="0">
                <a:solidFill>
                  <a:schemeClr val="tx2"/>
                </a:solidFill>
              </a:rPr>
              <a:t>子どもの名前　　</a:t>
            </a:r>
            <a:r>
              <a:rPr lang="en-US" altLang="ja-JP" sz="1477" b="1" u="sng" dirty="0">
                <a:solidFill>
                  <a:schemeClr val="tx2"/>
                </a:solidFill>
              </a:rPr>
              <a:t> M</a:t>
            </a:r>
            <a:r>
              <a:rPr lang="ja-JP" altLang="en-US" sz="1477" b="1" u="sng" dirty="0">
                <a:solidFill>
                  <a:schemeClr val="tx2"/>
                </a:solidFill>
              </a:rPr>
              <a:t>・</a:t>
            </a:r>
            <a:r>
              <a:rPr lang="en-US" altLang="ja-JP" sz="1477" b="1" u="sng" dirty="0">
                <a:solidFill>
                  <a:schemeClr val="tx2"/>
                </a:solidFill>
              </a:rPr>
              <a:t>S </a:t>
            </a:r>
            <a:r>
              <a:rPr lang="ja-JP" altLang="en-US" sz="1477" b="1" u="sng" dirty="0">
                <a:solidFill>
                  <a:schemeClr val="tx2"/>
                </a:solidFill>
              </a:rPr>
              <a:t>　　さん</a:t>
            </a:r>
            <a:r>
              <a:rPr lang="ja-JP" altLang="en-US" sz="1477" b="1" dirty="0">
                <a:solidFill>
                  <a:schemeClr val="tx2"/>
                </a:solidFill>
              </a:rPr>
              <a:t>　　　　　　　　　　　　　　　</a:t>
            </a:r>
            <a:r>
              <a:rPr lang="ja-JP" altLang="en-US" sz="1292" b="1" u="sng" dirty="0">
                <a:solidFill>
                  <a:schemeClr val="tx2"/>
                </a:solidFill>
              </a:rPr>
              <a:t>作成年月日：　</a:t>
            </a:r>
            <a:r>
              <a:rPr lang="en-US" altLang="ja-JP" sz="1292" b="1" u="sng" dirty="0">
                <a:solidFill>
                  <a:schemeClr val="tx2"/>
                </a:solidFill>
              </a:rPr>
              <a:t>H</a:t>
            </a:r>
            <a:r>
              <a:rPr lang="ja-JP" altLang="en-US" sz="1292" u="sng" dirty="0">
                <a:solidFill>
                  <a:schemeClr val="tx2"/>
                </a:solidFill>
              </a:rPr>
              <a:t>３０</a:t>
            </a:r>
            <a:r>
              <a:rPr lang="ja-JP" altLang="en-US" sz="1292" b="1" u="sng" dirty="0">
                <a:solidFill>
                  <a:schemeClr val="tx2"/>
                </a:solidFill>
              </a:rPr>
              <a:t>年　４月　５日　　</a:t>
            </a:r>
            <a:r>
              <a:rPr lang="ja-JP" altLang="en-US" sz="1292" b="1" dirty="0">
                <a:solidFill>
                  <a:schemeClr val="tx2"/>
                </a:solidFill>
              </a:rPr>
              <a:t/>
            </a:r>
            <a:br>
              <a:rPr lang="ja-JP" altLang="en-US" sz="1292" b="1" dirty="0">
                <a:solidFill>
                  <a:schemeClr val="tx2"/>
                </a:solidFill>
              </a:rPr>
            </a:br>
            <a:endParaRPr lang="ja-JP" altLang="en-US" sz="1292" b="1" dirty="0">
              <a:solidFill>
                <a:schemeClr val="tx2"/>
              </a:solidFill>
            </a:endParaRPr>
          </a:p>
        </p:txBody>
      </p:sp>
      <p:graphicFrame>
        <p:nvGraphicFramePr>
          <p:cNvPr id="12" name="表 11"/>
          <p:cNvGraphicFramePr>
            <a:graphicFrameLocks noGrp="1"/>
          </p:cNvGraphicFramePr>
          <p:nvPr>
            <p:extLst>
              <p:ext uri="{D42A27DB-BD31-4B8C-83A1-F6EECF244321}">
                <p14:modId xmlns:p14="http://schemas.microsoft.com/office/powerpoint/2010/main" val="3835858090"/>
              </p:ext>
            </p:extLst>
          </p:nvPr>
        </p:nvGraphicFramePr>
        <p:xfrm>
          <a:off x="1010127" y="1696914"/>
          <a:ext cx="7775575" cy="722962"/>
        </p:xfrm>
        <a:graphic>
          <a:graphicData uri="http://schemas.openxmlformats.org/drawingml/2006/table">
            <a:tbl>
              <a:tblPr/>
              <a:tblGrid>
                <a:gridCol w="1412776">
                  <a:extLst>
                    <a:ext uri="{9D8B030D-6E8A-4147-A177-3AD203B41FA5}">
                      <a16:colId xmlns:a16="http://schemas.microsoft.com/office/drawing/2014/main" val="20000"/>
                    </a:ext>
                  </a:extLst>
                </a:gridCol>
                <a:gridCol w="6362799">
                  <a:extLst>
                    <a:ext uri="{9D8B030D-6E8A-4147-A177-3AD203B41FA5}">
                      <a16:colId xmlns:a16="http://schemas.microsoft.com/office/drawing/2014/main" val="20001"/>
                    </a:ext>
                  </a:extLst>
                </a:gridCol>
              </a:tblGrid>
              <a:tr h="365802">
                <a:tc>
                  <a:txBody>
                    <a:bodyPr/>
                    <a:lstStyle/>
                    <a:p>
                      <a:r>
                        <a:rPr kumimoji="1" lang="ja-JP" altLang="en-US" sz="1100" dirty="0"/>
                        <a:t>長期目標</a:t>
                      </a:r>
                    </a:p>
                  </a:txBody>
                  <a:tcPr marL="91433" marR="91433" marT="42189" marB="421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a:solidFill>
                            <a:schemeClr val="tx1"/>
                          </a:solidFill>
                        </a:rPr>
                        <a:t>興味を持って遊べる玩具や教材を見つけて、じっくり！没頭して！遊ぼう。</a:t>
                      </a:r>
                      <a:endParaRPr kumimoji="1" lang="en-US" altLang="ja-JP" sz="1000" dirty="0">
                        <a:solidFill>
                          <a:schemeClr val="tx1"/>
                        </a:solidFill>
                      </a:endParaRPr>
                    </a:p>
                  </a:txBody>
                  <a:tcPr marL="91433" marR="91433" marT="42189" marB="421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571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t>短期目標</a:t>
                      </a:r>
                    </a:p>
                  </a:txBody>
                  <a:tcPr marL="91433" marR="91433" marT="42189" marB="421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000" dirty="0">
                          <a:solidFill>
                            <a:schemeClr val="tx1"/>
                          </a:solidFill>
                        </a:rPr>
                        <a:t>Ｍくんが見えている、感じてることを少しでも共感できるよう他機関からの情報収集や情報交換を進めます。</a:t>
                      </a:r>
                    </a:p>
                  </a:txBody>
                  <a:tcPr marL="91433" marR="91433" marT="42189" marB="4218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3126" name="Rectangle 2786"/>
          <p:cNvSpPr>
            <a:spLocks noChangeArrowheads="1"/>
          </p:cNvSpPr>
          <p:nvPr/>
        </p:nvSpPr>
        <p:spPr bwMode="auto">
          <a:xfrm>
            <a:off x="900114" y="304801"/>
            <a:ext cx="7102475" cy="332643"/>
          </a:xfrm>
          <a:prstGeom prst="rect">
            <a:avLst/>
          </a:prstGeom>
          <a:noFill/>
          <a:ln w="12700" algn="ctr">
            <a:noFill/>
            <a:miter lim="800000"/>
            <a:headEnd/>
            <a:tailEnd/>
          </a:ln>
        </p:spPr>
        <p:txBody>
          <a:bodyPr anchor="ctr"/>
          <a:lstStyle/>
          <a:p>
            <a:pPr algn="ctr" eaLnBrk="1" hangingPunct="1"/>
            <a:r>
              <a:rPr lang="ja-JP" altLang="en-US" sz="2585" b="1">
                <a:solidFill>
                  <a:schemeClr val="tx2"/>
                </a:solidFill>
              </a:rPr>
              <a:t>個別支援計画　</a:t>
            </a:r>
            <a:r>
              <a:rPr lang="ja-JP" altLang="en-US" sz="1477" b="1">
                <a:solidFill>
                  <a:schemeClr val="tx2"/>
                </a:solidFill>
              </a:rPr>
              <a:t>その１</a:t>
            </a:r>
          </a:p>
        </p:txBody>
      </p:sp>
      <p:sp>
        <p:nvSpPr>
          <p:cNvPr id="3127" name="正方形/長方形 16"/>
          <p:cNvSpPr>
            <a:spLocks noChangeArrowheads="1"/>
          </p:cNvSpPr>
          <p:nvPr/>
        </p:nvSpPr>
        <p:spPr bwMode="auto">
          <a:xfrm>
            <a:off x="185041" y="1710074"/>
            <a:ext cx="612668" cy="262829"/>
          </a:xfrm>
          <a:prstGeom prst="rect">
            <a:avLst/>
          </a:prstGeom>
          <a:noFill/>
          <a:ln w="9525">
            <a:noFill/>
            <a:miter lim="800000"/>
            <a:headEnd/>
            <a:tailEnd/>
          </a:ln>
        </p:spPr>
        <p:txBody>
          <a:bodyPr wrap="none">
            <a:spAutoFit/>
          </a:bodyPr>
          <a:lstStyle/>
          <a:p>
            <a:pPr eaLnBrk="1" hangingPunct="1">
              <a:spcBef>
                <a:spcPct val="20000"/>
              </a:spcBef>
            </a:pPr>
            <a:r>
              <a:rPr lang="ja-JP" altLang="en-US" sz="1108" dirty="0"/>
              <a:t>○目標</a:t>
            </a:r>
          </a:p>
        </p:txBody>
      </p:sp>
      <p:pic>
        <p:nvPicPr>
          <p:cNvPr id="8" name="Picture 2">
            <a:extLst>
              <a:ext uri="{FF2B5EF4-FFF2-40B4-BE49-F238E27FC236}">
                <a16:creationId xmlns:a16="http://schemas.microsoft.com/office/drawing/2014/main" id="{3408DD9D-9EBE-411A-8342-4D6337BD4DE8}"/>
              </a:ext>
            </a:extLst>
          </p:cNvPr>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sharpenSoften amount="50000"/>
                    </a14:imgEffect>
                  </a14:imgLayer>
                </a14:imgProps>
              </a:ext>
            </a:extLst>
          </a:blip>
          <a:srcRect l="4264" t="26808" r="2300" b="63246"/>
          <a:stretch/>
        </p:blipFill>
        <p:spPr bwMode="auto">
          <a:xfrm>
            <a:off x="121951" y="1010908"/>
            <a:ext cx="9022049" cy="645204"/>
          </a:xfrm>
          <a:prstGeom prst="rect">
            <a:avLst/>
          </a:prstGeom>
          <a:noFill/>
          <a:ln w="9525">
            <a:noFill/>
            <a:miter lim="800000"/>
            <a:headEnd/>
            <a:tailEnd/>
          </a:ln>
        </p:spPr>
      </p:pic>
      <p:sp>
        <p:nvSpPr>
          <p:cNvPr id="2" name="正方形/長方形 1">
            <a:extLst>
              <a:ext uri="{FF2B5EF4-FFF2-40B4-BE49-F238E27FC236}">
                <a16:creationId xmlns:a16="http://schemas.microsoft.com/office/drawing/2014/main" id="{A83BC7FD-7F5E-46D2-920B-A8CEE8CFF7FA}"/>
              </a:ext>
            </a:extLst>
          </p:cNvPr>
          <p:cNvSpPr/>
          <p:nvPr/>
        </p:nvSpPr>
        <p:spPr>
          <a:xfrm>
            <a:off x="121952" y="1057588"/>
            <a:ext cx="8921342" cy="59264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sp>
        <p:nvSpPr>
          <p:cNvPr id="10" name="四角形: 角を丸くする 9">
            <a:extLst>
              <a:ext uri="{FF2B5EF4-FFF2-40B4-BE49-F238E27FC236}">
                <a16:creationId xmlns:a16="http://schemas.microsoft.com/office/drawing/2014/main" id="{7CE1ACD6-8200-4E16-96D8-989C65209E07}"/>
              </a:ext>
            </a:extLst>
          </p:cNvPr>
          <p:cNvSpPr/>
          <p:nvPr/>
        </p:nvSpPr>
        <p:spPr>
          <a:xfrm>
            <a:off x="72249" y="1010908"/>
            <a:ext cx="8999502" cy="686006"/>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スライド番号プレースホルダー 2"/>
          <p:cNvSpPr>
            <a:spLocks noGrp="1"/>
          </p:cNvSpPr>
          <p:nvPr>
            <p:ph type="sldNum" sz="quarter" idx="12"/>
          </p:nvPr>
        </p:nvSpPr>
        <p:spPr/>
        <p:txBody>
          <a:bodyPr/>
          <a:lstStyle/>
          <a:p>
            <a:fld id="{35747434-7036-48DB-A148-6B3D8EE75CDA}" type="slidenum">
              <a:rPr lang="en-US" smtClean="0"/>
              <a:pPr/>
              <a:t>61</a:t>
            </a:fld>
            <a:endParaRPr lang="en-US" sz="750"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74320" y="365126"/>
            <a:ext cx="8673737" cy="875845"/>
          </a:xfrm>
          <a:ln/>
        </p:spPr>
        <p:style>
          <a:lnRef idx="1">
            <a:schemeClr val="accent2"/>
          </a:lnRef>
          <a:fillRef idx="2">
            <a:schemeClr val="accent2"/>
          </a:fillRef>
          <a:effectRef idx="1">
            <a:schemeClr val="accent2"/>
          </a:effectRef>
          <a:fontRef idx="minor">
            <a:schemeClr val="dk1"/>
          </a:fontRef>
        </p:style>
        <p:txBody>
          <a:bodyPr>
            <a:noAutofit/>
          </a:bodyPr>
          <a:lstStyle/>
          <a:p>
            <a:pPr algn="ctr">
              <a:defRPr/>
            </a:pPr>
            <a:r>
              <a:rPr lang="ja-JP" altLang="en-US" sz="2400" dirty="0"/>
              <a:t>サービス管理責任者・児童発達支援管理責任者は・・・</a:t>
            </a:r>
          </a:p>
        </p:txBody>
      </p:sp>
      <p:sp>
        <p:nvSpPr>
          <p:cNvPr id="3" name="コンテンツ プレースホルダ 2"/>
          <p:cNvSpPr>
            <a:spLocks noGrp="1"/>
          </p:cNvSpPr>
          <p:nvPr>
            <p:ph idx="1"/>
          </p:nvPr>
        </p:nvSpPr>
        <p:spPr>
          <a:xfrm>
            <a:off x="274319" y="1743740"/>
            <a:ext cx="8673737" cy="4781608"/>
          </a:xfrm>
          <a:solidFill>
            <a:srgbClr val="E4F4F8"/>
          </a:solidFill>
          <a:ln/>
        </p:spPr>
        <p:style>
          <a:lnRef idx="1">
            <a:schemeClr val="accent4"/>
          </a:lnRef>
          <a:fillRef idx="2">
            <a:schemeClr val="accent4"/>
          </a:fillRef>
          <a:effectRef idx="1">
            <a:schemeClr val="accent4"/>
          </a:effectRef>
          <a:fontRef idx="minor">
            <a:schemeClr val="dk1"/>
          </a:fontRef>
        </p:style>
        <p:txBody>
          <a:bodyPr>
            <a:normAutofit fontScale="85000" lnSpcReduction="20000"/>
          </a:bodyPr>
          <a:lstStyle/>
          <a:p>
            <a:pPr>
              <a:lnSpc>
                <a:spcPct val="110000"/>
              </a:lnSpc>
              <a:defRPr/>
            </a:pPr>
            <a:r>
              <a:rPr lang="ja-JP" altLang="en-US" dirty="0"/>
              <a:t>相談支援専門員の示したサービス等利用計画・障害児支援利用計画を</a:t>
            </a:r>
            <a:r>
              <a:rPr lang="ja-JP" altLang="en-US" b="1" dirty="0"/>
              <a:t>参考にして</a:t>
            </a:r>
            <a:r>
              <a:rPr lang="ja-JP" altLang="en-US" dirty="0"/>
              <a:t>、自事業所が展開する支援を、</a:t>
            </a:r>
            <a:r>
              <a:rPr lang="ja-JP" altLang="en-US" i="1" u="sng" dirty="0">
                <a:solidFill>
                  <a:srgbClr val="FF0000"/>
                </a:solidFill>
                <a:effectLst>
                  <a:outerShdw blurRad="38100" dist="38100" dir="2700000" algn="tl">
                    <a:srgbClr val="000000">
                      <a:alpha val="43137"/>
                    </a:srgbClr>
                  </a:outerShdw>
                </a:effectLst>
              </a:rPr>
              <a:t>必要なだけ</a:t>
            </a:r>
            <a:r>
              <a:rPr lang="ja-JP" altLang="en-US" dirty="0">
                <a:solidFill>
                  <a:srgbClr val="FF0000"/>
                </a:solidFill>
              </a:rPr>
              <a:t>、</a:t>
            </a:r>
            <a:r>
              <a:rPr lang="ja-JP" altLang="en-US" dirty="0">
                <a:solidFill>
                  <a:schemeClr val="tx1"/>
                </a:solidFill>
              </a:rPr>
              <a:t>本人や</a:t>
            </a:r>
            <a:r>
              <a:rPr lang="ja-JP" altLang="en-US" dirty="0"/>
              <a:t>子ども（その家族）に提供することになります。</a:t>
            </a:r>
            <a:r>
              <a:rPr lang="ja-JP" altLang="en-US" sz="2400" dirty="0"/>
              <a:t>（受給量に関して事業所から直接家族に増やしていくことを勧めるということは、特別なケースを除いて、適切ではありません。事業所以外の第三者の視点から、受給量を提案していくという仕組みがベースであることは理解しておきましょう。）</a:t>
            </a:r>
            <a:endParaRPr lang="en-US" altLang="ja-JP" dirty="0"/>
          </a:p>
          <a:p>
            <a:pPr>
              <a:lnSpc>
                <a:spcPct val="110000"/>
              </a:lnSpc>
              <a:defRPr/>
            </a:pPr>
            <a:r>
              <a:rPr lang="ja-JP" altLang="en-US" dirty="0"/>
              <a:t>事業所が提供する支援内容についての具体的な個別の支援計画を担当に作成させ（あるいは自身が作成し）、家族の承諾を得て、</a:t>
            </a:r>
            <a:r>
              <a:rPr lang="ja-JP" altLang="en-US" b="1" dirty="0"/>
              <a:t>適切に</a:t>
            </a:r>
            <a:r>
              <a:rPr lang="ja-JP" altLang="en-US" dirty="0"/>
              <a:t>支援が自事業所で</a:t>
            </a:r>
            <a:r>
              <a:rPr lang="ja-JP" altLang="en-US" b="1" dirty="0"/>
              <a:t>提供されているかをチェック</a:t>
            </a:r>
            <a:r>
              <a:rPr lang="ja-JP" altLang="en-US" dirty="0"/>
              <a:t>し、モニタリング時などに</a:t>
            </a:r>
            <a:r>
              <a:rPr lang="ja-JP" altLang="en-US" u="sng" dirty="0"/>
              <a:t>相談支援専門員に支援提供の状況を</a:t>
            </a:r>
            <a:r>
              <a:rPr lang="ja-JP" altLang="en-US" b="1" u="sng" dirty="0"/>
              <a:t>報告していく</a:t>
            </a:r>
            <a:r>
              <a:rPr lang="ja-JP" altLang="en-US" dirty="0"/>
              <a:t>、といった流れが、主なサービス管理責任者・児童発達支援管理責任者と、相談支援専門員の関係と理解しておきましょう。</a:t>
            </a:r>
          </a:p>
        </p:txBody>
      </p:sp>
      <p:sp>
        <p:nvSpPr>
          <p:cNvPr id="4" name="スライド番号プレースホルダー 3"/>
          <p:cNvSpPr>
            <a:spLocks noGrp="1"/>
          </p:cNvSpPr>
          <p:nvPr>
            <p:ph type="sldNum" sz="quarter" idx="12"/>
          </p:nvPr>
        </p:nvSpPr>
        <p:spPr/>
        <p:txBody>
          <a:bodyPr/>
          <a:lstStyle/>
          <a:p>
            <a:fld id="{35747434-7036-48DB-A148-6B3D8EE75CDA}" type="slidenum">
              <a:rPr lang="en-US" smtClean="0"/>
              <a:pPr/>
              <a:t>62</a:t>
            </a:fld>
            <a:endParaRPr lang="en-US" sz="750"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365127"/>
            <a:ext cx="7886700" cy="679903"/>
          </a:xfrm>
        </p:spPr>
        <p:style>
          <a:lnRef idx="1">
            <a:schemeClr val="accent1"/>
          </a:lnRef>
          <a:fillRef idx="2">
            <a:schemeClr val="accent1"/>
          </a:fillRef>
          <a:effectRef idx="1">
            <a:schemeClr val="accent1"/>
          </a:effectRef>
          <a:fontRef idx="minor">
            <a:schemeClr val="dk1"/>
          </a:fontRef>
        </p:style>
        <p:txBody>
          <a:bodyPr>
            <a:normAutofit/>
          </a:bodyPr>
          <a:lstStyle/>
          <a:p>
            <a:r>
              <a:rPr kumimoji="1" lang="ja-JP" altLang="en-US" sz="3600" dirty="0"/>
              <a:t>児童期の相談支援専門員は・・・</a:t>
            </a:r>
          </a:p>
        </p:txBody>
      </p:sp>
      <p:sp>
        <p:nvSpPr>
          <p:cNvPr id="3" name="コンテンツ プレースホルダ 2"/>
          <p:cNvSpPr>
            <a:spLocks noGrp="1"/>
          </p:cNvSpPr>
          <p:nvPr>
            <p:ph idx="1"/>
          </p:nvPr>
        </p:nvSpPr>
        <p:spPr>
          <a:xfrm>
            <a:off x="605790" y="1112131"/>
            <a:ext cx="7886700" cy="1975225"/>
          </a:xfrm>
        </p:spPr>
        <p:style>
          <a:lnRef idx="2">
            <a:schemeClr val="accent2"/>
          </a:lnRef>
          <a:fillRef idx="1">
            <a:schemeClr val="lt1"/>
          </a:fillRef>
          <a:effectRef idx="0">
            <a:schemeClr val="accent2"/>
          </a:effectRef>
          <a:fontRef idx="minor">
            <a:schemeClr val="dk1"/>
          </a:fontRef>
        </p:style>
        <p:txBody>
          <a:bodyPr>
            <a:normAutofit fontScale="62500" lnSpcReduction="20000"/>
          </a:bodyPr>
          <a:lstStyle/>
          <a:p>
            <a:pPr>
              <a:lnSpc>
                <a:spcPct val="120000"/>
              </a:lnSpc>
            </a:pPr>
            <a:r>
              <a:rPr kumimoji="1" lang="ja-JP" altLang="en-US" dirty="0"/>
              <a:t>年令と体力に合わせて、その子がその子らしく生きていくことを目指して、よりバランスの良い（その子どもとご家族にとって無理のない）日々の生活全体の流れをチェックし、地域全体を見つめながら、理想ではなく、現実的に少しでも子どもと家族が元気の出るプランを、意見を収集していく中で提案していく。</a:t>
            </a:r>
            <a:endParaRPr kumimoji="1" lang="en-US" altLang="ja-JP" dirty="0"/>
          </a:p>
          <a:p>
            <a:pPr>
              <a:lnSpc>
                <a:spcPct val="120000"/>
              </a:lnSpc>
            </a:pPr>
            <a:r>
              <a:rPr lang="ja-JP" altLang="en-US" dirty="0"/>
              <a:t>地域の中での関係性づくり、絆を特に重視していく。</a:t>
            </a:r>
            <a:endParaRPr kumimoji="1" lang="ja-JP" altLang="en-US" dirty="0"/>
          </a:p>
        </p:txBody>
      </p:sp>
      <p:sp>
        <p:nvSpPr>
          <p:cNvPr id="4" name="タイトル 1"/>
          <p:cNvSpPr txBox="1">
            <a:spLocks/>
          </p:cNvSpPr>
          <p:nvPr/>
        </p:nvSpPr>
        <p:spPr>
          <a:xfrm>
            <a:off x="605790" y="3456670"/>
            <a:ext cx="7886700" cy="679903"/>
          </a:xfrm>
          <a:prstGeom prst="rect">
            <a:avLst/>
          </a:prstGeom>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1" lang="ja-JP" altLang="en-US" sz="3600" b="0" i="0" u="none" strike="noStrike" kern="1200" cap="none" spc="0" normalizeH="0" baseline="0" noProof="0" dirty="0">
                <a:ln>
                  <a:noFill/>
                </a:ln>
                <a:solidFill>
                  <a:schemeClr val="dk1"/>
                </a:solidFill>
                <a:effectLst/>
                <a:uLnTx/>
                <a:uFillTx/>
                <a:latin typeface="+mn-lt"/>
                <a:ea typeface="+mn-ea"/>
                <a:cs typeface="+mn-cs"/>
              </a:rPr>
              <a:t>児童発達管理責任者は・・・</a:t>
            </a:r>
          </a:p>
        </p:txBody>
      </p:sp>
      <p:sp>
        <p:nvSpPr>
          <p:cNvPr id="5" name="コンテンツ プレースホルダ 2"/>
          <p:cNvSpPr txBox="1">
            <a:spLocks/>
          </p:cNvSpPr>
          <p:nvPr/>
        </p:nvSpPr>
        <p:spPr>
          <a:xfrm>
            <a:off x="605790" y="4203674"/>
            <a:ext cx="7886700" cy="2335756"/>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ormAutofit fontScale="62500" lnSpcReduction="20000"/>
          </a:bodyPr>
          <a:lstStyle/>
          <a:p>
            <a:pPr marL="228600" marR="0" lvl="0" indent="-2286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1" lang="ja-JP" altLang="en-US" sz="2800" dirty="0"/>
              <a:t>発達のアセスメントを重視し、その子どもの障害特性と医療的に配慮すべきことをチェックし、合理的な配慮事項についてまとめたことを関係者に発信していく。</a:t>
            </a:r>
            <a:endParaRPr kumimoji="1" lang="en-US" altLang="ja-JP" sz="2800" dirty="0"/>
          </a:p>
          <a:p>
            <a:pPr marL="228600" marR="0" lvl="0" indent="-2286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1" lang="ja-JP" altLang="en-US" sz="2800" b="0" i="0" u="none" strike="noStrike" kern="1200" cap="none" spc="0" normalizeH="0" baseline="0" noProof="0" dirty="0">
                <a:ln>
                  <a:noFill/>
                </a:ln>
                <a:solidFill>
                  <a:schemeClr val="dk1"/>
                </a:solidFill>
                <a:effectLst/>
                <a:uLnTx/>
                <a:uFillTx/>
                <a:latin typeface="+mn-lt"/>
                <a:ea typeface="+mn-ea"/>
                <a:cs typeface="+mn-cs"/>
              </a:rPr>
              <a:t>子どもが欲している刺激、落ちつける環境について、日常的に試行錯誤して理解できたことを関係者と情報共有していく。</a:t>
            </a:r>
            <a:endParaRPr kumimoji="1" lang="en-US" altLang="ja-JP" sz="2800" b="0" i="0" u="none" strike="noStrike" kern="1200" cap="none" spc="0" normalizeH="0" baseline="0" noProof="0" dirty="0">
              <a:ln>
                <a:noFill/>
              </a:ln>
              <a:solidFill>
                <a:schemeClr val="dk1"/>
              </a:solidFill>
              <a:effectLst/>
              <a:uLnTx/>
              <a:uFillTx/>
              <a:latin typeface="+mn-lt"/>
              <a:ea typeface="+mn-ea"/>
              <a:cs typeface="+mn-cs"/>
            </a:endParaRPr>
          </a:p>
          <a:p>
            <a:pPr marL="228600" marR="0" lvl="0" indent="-2286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1" lang="ja-JP" altLang="en-US" sz="2800" dirty="0"/>
              <a:t>合わせて、一対一での人と人との関係性において、その子どもとのベストマッチングを常に考慮し、ヒントとなる情報を関係者に提案していく。</a:t>
            </a:r>
            <a:endParaRPr kumimoji="1" lang="ja-JP" altLang="en-US" sz="2800" b="0" i="0" u="none" strike="noStrike" kern="1200" cap="none" spc="0" normalizeH="0" baseline="0" noProof="0" dirty="0">
              <a:ln>
                <a:noFill/>
              </a:ln>
              <a:solidFill>
                <a:schemeClr val="dk1"/>
              </a:solidFill>
              <a:effectLst/>
              <a:uLnTx/>
              <a:uFillTx/>
              <a:latin typeface="+mn-lt"/>
              <a:ea typeface="+mn-ea"/>
              <a:cs typeface="+mn-cs"/>
            </a:endParaRPr>
          </a:p>
        </p:txBody>
      </p:sp>
      <p:sp>
        <p:nvSpPr>
          <p:cNvPr id="6" name="スライド番号プレースホルダー 5"/>
          <p:cNvSpPr>
            <a:spLocks noGrp="1"/>
          </p:cNvSpPr>
          <p:nvPr>
            <p:ph type="sldNum" sz="quarter" idx="12"/>
          </p:nvPr>
        </p:nvSpPr>
        <p:spPr/>
        <p:txBody>
          <a:bodyPr/>
          <a:lstStyle/>
          <a:p>
            <a:fld id="{35747434-7036-48DB-A148-6B3D8EE75CDA}" type="slidenum">
              <a:rPr lang="en-US" smtClean="0"/>
              <a:pPr/>
              <a:t>63</a:t>
            </a:fld>
            <a:endParaRPr lang="en-US" sz="750"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D038248A-211C-4EEC-8401-C761B929FB5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30A849F-66D9-40C8-BEC8-35AFF8F4568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 y="0"/>
            <a:ext cx="91437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24" name="Group 23">
            <a:extLst>
              <a:ext uri="{FF2B5EF4-FFF2-40B4-BE49-F238E27FC236}">
                <a16:creationId xmlns:a16="http://schemas.microsoft.com/office/drawing/2014/main" id="{04542298-A2B1-480F-A11C-A40EDD19B857}"/>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7417" y="0"/>
            <a:ext cx="2926583" cy="2382977"/>
            <a:chOff x="6867015" y="-1"/>
            <a:chExt cx="5324985" cy="3251912"/>
          </a:xfrm>
          <a:solidFill>
            <a:schemeClr val="accent5">
              <a:alpha val="10000"/>
            </a:schemeClr>
          </a:solidFill>
        </p:grpSpPr>
        <p:sp>
          <p:nvSpPr>
            <p:cNvPr id="25" name="Freeform: Shape 24">
              <a:extLst>
                <a:ext uri="{FF2B5EF4-FFF2-40B4-BE49-F238E27FC236}">
                  <a16:creationId xmlns:a16="http://schemas.microsoft.com/office/drawing/2014/main" id="{74AEB45E-B965-46A0-8557-C646B5011B9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921A22C7-11AD-44B0-9BF7-6E3A458215D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87049D82-B7F3-4192-8337-4BDB16955E9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24A7FAD9-577C-4D2E-A3B5-C6D0A39D47F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正方形/長方形 1">
            <a:extLst>
              <a:ext uri="{FF2B5EF4-FFF2-40B4-BE49-F238E27FC236}">
                <a16:creationId xmlns:a16="http://schemas.microsoft.com/office/drawing/2014/main" id="{C8EB47B2-B1F3-40AA-B43C-BBE14C946F4B}"/>
              </a:ext>
            </a:extLst>
          </p:cNvPr>
          <p:cNvSpPr/>
          <p:nvPr/>
        </p:nvSpPr>
        <p:spPr>
          <a:xfrm>
            <a:off x="606697" y="1807535"/>
            <a:ext cx="7930376" cy="4582632"/>
          </a:xfrm>
          <a:prstGeom prst="rect">
            <a:avLst/>
          </a:prstGeom>
        </p:spPr>
        <p:txBody>
          <a:bodyPr vert="horz" lIns="91440" tIns="45720" rIns="91440" bIns="45720" rtlCol="0">
            <a:normAutofit fontScale="85000" lnSpcReduction="10000"/>
          </a:bodyPr>
          <a:lstStyle/>
          <a:p>
            <a:pPr indent="-228600" defTabSz="914400">
              <a:lnSpc>
                <a:spcPct val="120000"/>
              </a:lnSpc>
              <a:spcAft>
                <a:spcPts val="600"/>
              </a:spcAft>
              <a:buFont typeface="Arial" panose="020B0604020202020204" pitchFamily="34" charset="0"/>
              <a:buChar char="•"/>
            </a:pPr>
            <a:r>
              <a:rPr lang="ja-JP" altLang="en-US" sz="2400" dirty="0">
                <a:solidFill>
                  <a:schemeClr val="tx2"/>
                </a:solidFill>
              </a:rPr>
              <a:t>次のスライドに示している図は、これまでに何度も目にするものですが、この図から、サービス（障害児支援）担当者会議は相談支援専門員、事業所における支援会議は児童発達支援管理責任者が招集すると思い込んでいる方は少なくありません。図で示していることはその通りですので、間違いないのですが、利用計画の更新月、モニタリング月以外で、もしサービス（障害児支援）担当者会議の開催が必要になったら、その呼びかけは児童発達支援管理責任者であっても良いわけです。ご家族やご本人の要望があったり、児童発達支援管理責任者からの提案があったりで、事業所の支援会議を相談支援専門員が呼びかけて開催することもあって良いのだと思います。要は</a:t>
            </a:r>
            <a:r>
              <a:rPr lang="ja-JP" altLang="en-US" sz="2400" b="1" u="sng" dirty="0">
                <a:solidFill>
                  <a:schemeClr val="tx2"/>
                </a:solidFill>
              </a:rPr>
              <a:t>子どもにとって必要なものであれば、誰が主催の会議なのかでもめる必要はない</a:t>
            </a:r>
            <a:r>
              <a:rPr lang="ja-JP" altLang="en-US" sz="2400" dirty="0">
                <a:solidFill>
                  <a:schemeClr val="tx2"/>
                </a:solidFill>
              </a:rPr>
              <a:t>でしょう。</a:t>
            </a:r>
            <a:r>
              <a:rPr lang="ja-JP" altLang="en-US" sz="2400" b="1" dirty="0">
                <a:solidFill>
                  <a:schemeClr val="tx2"/>
                </a:solidFill>
                <a:effectLst>
                  <a:outerShdw blurRad="38100" dist="38100" dir="2700000" algn="tl">
                    <a:srgbClr val="000000">
                      <a:alpha val="43137"/>
                    </a:srgbClr>
                  </a:outerShdw>
                </a:effectLst>
              </a:rPr>
              <a:t>必要とすることを、必要なときに、必要なだけ会議</a:t>
            </a:r>
            <a:r>
              <a:rPr lang="ja-JP" altLang="en-US" sz="2400" dirty="0">
                <a:solidFill>
                  <a:schemeClr val="tx2"/>
                </a:solidFill>
              </a:rPr>
              <a:t>は行なわれるべきです。</a:t>
            </a:r>
            <a:endParaRPr lang="en-US" altLang="ja-JP" sz="2400" dirty="0">
              <a:solidFill>
                <a:schemeClr val="tx2"/>
              </a:solidFill>
            </a:endParaRPr>
          </a:p>
        </p:txBody>
      </p:sp>
      <p:grpSp>
        <p:nvGrpSpPr>
          <p:cNvPr id="30" name="Group 29">
            <a:extLst>
              <a:ext uri="{FF2B5EF4-FFF2-40B4-BE49-F238E27FC236}">
                <a16:creationId xmlns:a16="http://schemas.microsoft.com/office/drawing/2014/main" id="{2A5C9C35-2375-49EB-B99C-17C87D42FE7C}"/>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4682671"/>
            <a:ext cx="2174211" cy="2175328"/>
            <a:chOff x="-305" y="-1"/>
            <a:chExt cx="3832880" cy="2876136"/>
          </a:xfrm>
        </p:grpSpPr>
        <p:sp>
          <p:nvSpPr>
            <p:cNvPr id="31" name="Freeform: Shape 30">
              <a:extLst>
                <a:ext uri="{FF2B5EF4-FFF2-40B4-BE49-F238E27FC236}">
                  <a16:creationId xmlns:a16="http://schemas.microsoft.com/office/drawing/2014/main" id="{7BE7B8C5-3FC9-47E9-B555-AFCB849A41E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615B6EFE-6DC2-4A72-AC12-BCCC3638A65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E8C1B65-6799-4DD1-B262-01901DA1266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03829674-8FAF-4E90-9FB7-C6CE17839B5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テキスト ボックス 15">
            <a:extLst>
              <a:ext uri="{FF2B5EF4-FFF2-40B4-BE49-F238E27FC236}">
                <a16:creationId xmlns:a16="http://schemas.microsoft.com/office/drawing/2014/main" id="{B6B0E6E5-0D34-413F-A623-646E0ABA45DF}"/>
              </a:ext>
            </a:extLst>
          </p:cNvPr>
          <p:cNvSpPr txBox="1"/>
          <p:nvPr/>
        </p:nvSpPr>
        <p:spPr>
          <a:xfrm>
            <a:off x="606697" y="244878"/>
            <a:ext cx="7930376" cy="1031051"/>
          </a:xfrm>
          <a:prstGeom prst="rect">
            <a:avLst/>
          </a:prstGeom>
          <a:solidFill>
            <a:schemeClr val="accent4">
              <a:lumMod val="20000"/>
              <a:lumOff val="80000"/>
            </a:schemeClr>
          </a:solidFill>
          <a:ln>
            <a:solidFill>
              <a:schemeClr val="accent1"/>
            </a:solidFill>
          </a:ln>
        </p:spPr>
        <p:txBody>
          <a:bodyPr wrap="none" rtlCol="0">
            <a:spAutoFit/>
          </a:bodyPr>
          <a:lstStyle/>
          <a:p>
            <a:pPr algn="ctr">
              <a:spcAft>
                <a:spcPts val="600"/>
              </a:spcAft>
            </a:pPr>
            <a:r>
              <a:rPr kumimoji="1" lang="en-US" altLang="ja-JP" sz="2800" b="1" dirty="0"/>
              <a:t>5</a:t>
            </a:r>
            <a:r>
              <a:rPr kumimoji="1" lang="ja-JP" altLang="ja-JP" sz="2800" b="1" dirty="0"/>
              <a:t>．相談支援専門員と児童発達支援管理責任</a:t>
            </a:r>
            <a:r>
              <a:rPr kumimoji="1" lang="ja-JP" altLang="en-US" sz="2800" b="1" dirty="0"/>
              <a:t>者が</a:t>
            </a:r>
            <a:endParaRPr kumimoji="1" lang="en-US" altLang="ja-JP" sz="2800" b="1" dirty="0"/>
          </a:p>
          <a:p>
            <a:pPr algn="ctr">
              <a:spcAft>
                <a:spcPts val="600"/>
              </a:spcAft>
            </a:pPr>
            <a:r>
              <a:rPr kumimoji="1" lang="ja-JP" altLang="en-US" sz="2800" b="1" dirty="0"/>
              <a:t>実施する支援会議のあり方</a:t>
            </a:r>
            <a:endParaRPr lang="en-US" altLang="ja-JP" sz="2800" dirty="0"/>
          </a:p>
        </p:txBody>
      </p:sp>
      <p:sp>
        <p:nvSpPr>
          <p:cNvPr id="3" name="スライド番号プレースホルダー 2"/>
          <p:cNvSpPr>
            <a:spLocks noGrp="1"/>
          </p:cNvSpPr>
          <p:nvPr>
            <p:ph type="sldNum" sz="quarter" idx="12"/>
          </p:nvPr>
        </p:nvSpPr>
        <p:spPr/>
        <p:txBody>
          <a:bodyPr/>
          <a:lstStyle/>
          <a:p>
            <a:fld id="{35747434-7036-48DB-A148-6B3D8EE75CDA}" type="slidenum">
              <a:rPr lang="en-US" smtClean="0"/>
              <a:pPr/>
              <a:t>64</a:t>
            </a:fld>
            <a:endParaRPr lang="en-US" sz="750" dirty="0"/>
          </a:p>
        </p:txBody>
      </p:sp>
    </p:spTree>
    <p:extLst>
      <p:ext uri="{BB962C8B-B14F-4D97-AF65-F5344CB8AC3E}">
        <p14:creationId xmlns:p14="http://schemas.microsoft.com/office/powerpoint/2010/main" val="57088128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7" name="右矢印 89">
            <a:extLst>
              <a:ext uri="{FF2B5EF4-FFF2-40B4-BE49-F238E27FC236}">
                <a16:creationId xmlns:a16="http://schemas.microsoft.com/office/drawing/2014/main" id="{253B92D4-2042-4795-AA92-8972885A470A}"/>
              </a:ext>
            </a:extLst>
          </p:cNvPr>
          <p:cNvSpPr>
            <a:spLocks noChangeArrowheads="1"/>
          </p:cNvSpPr>
          <p:nvPr/>
        </p:nvSpPr>
        <p:spPr bwMode="auto">
          <a:xfrm>
            <a:off x="1182567" y="5961185"/>
            <a:ext cx="7310803" cy="633046"/>
          </a:xfrm>
          <a:prstGeom prst="rightArrow">
            <a:avLst>
              <a:gd name="adj1" fmla="val 70417"/>
              <a:gd name="adj2" fmla="val 79126"/>
            </a:avLst>
          </a:prstGeom>
          <a:solidFill>
            <a:srgbClr val="FFFF99"/>
          </a:solidFill>
          <a:ln w="25400" algn="ctr">
            <a:solidFill>
              <a:schemeClr val="tx1"/>
            </a:solidFill>
            <a:miter lim="800000"/>
            <a:headEnd/>
            <a:tailEnd/>
          </a:ln>
        </p:spPr>
        <p:txBody>
          <a:bodyPr anchor="ctr"/>
          <a:lstStyle/>
          <a:p>
            <a:pPr algn="ctr" eaLnBrk="1" hangingPunct="1">
              <a:defRPr/>
            </a:pPr>
            <a:r>
              <a:rPr lang="ja-JP" altLang="en-US" sz="2585" dirty="0">
                <a:solidFill>
                  <a:srgbClr val="000000"/>
                </a:solidFill>
                <a:latin typeface="Times New Roman"/>
                <a:ea typeface="ＭＳ Ｐゴシック"/>
              </a:rPr>
              <a:t>児童発達支援管理責任者による</a:t>
            </a:r>
            <a:r>
              <a:rPr lang="ja-JP" altLang="en-US" sz="2585" i="1" dirty="0">
                <a:solidFill>
                  <a:srgbClr val="0000FF"/>
                </a:solidFill>
                <a:effectLst>
                  <a:outerShdw blurRad="38100" dist="38100" dir="2700000" algn="tl">
                    <a:srgbClr val="000000">
                      <a:alpha val="43137"/>
                    </a:srgbClr>
                  </a:outerShdw>
                </a:effectLst>
                <a:latin typeface="Times New Roman"/>
                <a:ea typeface="ＭＳ Ｐゴシック"/>
              </a:rPr>
              <a:t>「深める」</a:t>
            </a:r>
            <a:r>
              <a:rPr lang="ja-JP" altLang="en-US" sz="2585" dirty="0">
                <a:solidFill>
                  <a:srgbClr val="000000"/>
                </a:solidFill>
                <a:latin typeface="Times New Roman"/>
                <a:ea typeface="ＭＳ Ｐゴシック"/>
              </a:rPr>
              <a:t>支援</a:t>
            </a:r>
          </a:p>
        </p:txBody>
      </p:sp>
      <p:sp>
        <p:nvSpPr>
          <p:cNvPr id="326658" name="Rectangle 28">
            <a:extLst>
              <a:ext uri="{FF2B5EF4-FFF2-40B4-BE49-F238E27FC236}">
                <a16:creationId xmlns:a16="http://schemas.microsoft.com/office/drawing/2014/main" id="{F0FAC7A0-0827-47A6-96BC-8C047E4795A5}"/>
              </a:ext>
            </a:extLst>
          </p:cNvPr>
          <p:cNvSpPr>
            <a:spLocks noChangeArrowheads="1"/>
          </p:cNvSpPr>
          <p:nvPr/>
        </p:nvSpPr>
        <p:spPr bwMode="auto">
          <a:xfrm>
            <a:off x="2929305" y="4091354"/>
            <a:ext cx="429357" cy="1793631"/>
          </a:xfrm>
          <a:prstGeom prst="rect">
            <a:avLst/>
          </a:prstGeom>
          <a:solidFill>
            <a:srgbClr val="FFFF99"/>
          </a:solidFill>
          <a:ln w="9525">
            <a:solidFill>
              <a:schemeClr val="tx1"/>
            </a:solidFill>
            <a:miter lim="800000"/>
            <a:headEnd/>
            <a:tailEnd/>
          </a:ln>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292">
                <a:solidFill>
                  <a:srgbClr val="000000"/>
                </a:solidFill>
                <a:latin typeface="Times New Roman" panose="02020603050405020304" pitchFamily="18" charset="0"/>
              </a:rPr>
              <a:t>相談支援時の状況把握</a:t>
            </a:r>
          </a:p>
        </p:txBody>
      </p:sp>
      <p:sp>
        <p:nvSpPr>
          <p:cNvPr id="326659" name="Rectangle 29">
            <a:extLst>
              <a:ext uri="{FF2B5EF4-FFF2-40B4-BE49-F238E27FC236}">
                <a16:creationId xmlns:a16="http://schemas.microsoft.com/office/drawing/2014/main" id="{CB1956BD-A695-4D18-90D0-7522FAF92BE9}"/>
              </a:ext>
            </a:extLst>
          </p:cNvPr>
          <p:cNvSpPr>
            <a:spLocks noChangeArrowheads="1"/>
          </p:cNvSpPr>
          <p:nvPr/>
        </p:nvSpPr>
        <p:spPr bwMode="auto">
          <a:xfrm>
            <a:off x="3389435" y="4091354"/>
            <a:ext cx="285750" cy="1793631"/>
          </a:xfrm>
          <a:prstGeom prst="rect">
            <a:avLst/>
          </a:prstGeom>
          <a:solidFill>
            <a:srgbClr val="FFFF99"/>
          </a:solidFill>
          <a:ln w="9525">
            <a:solidFill>
              <a:schemeClr val="tx1"/>
            </a:solidFill>
            <a:miter lim="800000"/>
            <a:headEnd/>
            <a:tailEnd/>
          </a:ln>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292">
                <a:solidFill>
                  <a:srgbClr val="000000"/>
                </a:solidFill>
                <a:latin typeface="Times New Roman" panose="02020603050405020304" pitchFamily="18" charset="0"/>
              </a:rPr>
              <a:t>ア　セ　ス　メ　ン　ト　</a:t>
            </a:r>
          </a:p>
        </p:txBody>
      </p:sp>
      <p:sp>
        <p:nvSpPr>
          <p:cNvPr id="326660" name="Rectangle 30">
            <a:extLst>
              <a:ext uri="{FF2B5EF4-FFF2-40B4-BE49-F238E27FC236}">
                <a16:creationId xmlns:a16="http://schemas.microsoft.com/office/drawing/2014/main" id="{C2437774-B51C-4A65-AC03-E144C5477ABA}"/>
              </a:ext>
            </a:extLst>
          </p:cNvPr>
          <p:cNvSpPr>
            <a:spLocks noChangeArrowheads="1"/>
          </p:cNvSpPr>
          <p:nvPr/>
        </p:nvSpPr>
        <p:spPr bwMode="auto">
          <a:xfrm>
            <a:off x="4191000" y="4119197"/>
            <a:ext cx="309197" cy="1817077"/>
          </a:xfrm>
          <a:prstGeom prst="rect">
            <a:avLst/>
          </a:prstGeom>
          <a:solidFill>
            <a:srgbClr val="FFFF66"/>
          </a:solidFill>
          <a:ln w="38100">
            <a:solidFill>
              <a:srgbClr val="0000FF"/>
            </a:solidFill>
            <a:miter lim="800000"/>
            <a:headEnd/>
            <a:tailEnd/>
          </a:ln>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477">
                <a:solidFill>
                  <a:srgbClr val="000000"/>
                </a:solidFill>
                <a:latin typeface="ＭＳ Ｐゴシック" panose="020B0600070205080204" pitchFamily="50" charset="-128"/>
              </a:rPr>
              <a:t>個別支援計画の作成　</a:t>
            </a:r>
          </a:p>
        </p:txBody>
      </p:sp>
      <p:sp>
        <p:nvSpPr>
          <p:cNvPr id="326661" name="Rectangle 31">
            <a:extLst>
              <a:ext uri="{FF2B5EF4-FFF2-40B4-BE49-F238E27FC236}">
                <a16:creationId xmlns:a16="http://schemas.microsoft.com/office/drawing/2014/main" id="{A06B3F70-104C-4CB1-933A-49C811099595}"/>
              </a:ext>
            </a:extLst>
          </p:cNvPr>
          <p:cNvSpPr>
            <a:spLocks noChangeArrowheads="1"/>
          </p:cNvSpPr>
          <p:nvPr/>
        </p:nvSpPr>
        <p:spPr bwMode="auto">
          <a:xfrm>
            <a:off x="4730262" y="4107473"/>
            <a:ext cx="427892" cy="1745273"/>
          </a:xfrm>
          <a:prstGeom prst="rect">
            <a:avLst/>
          </a:prstGeom>
          <a:solidFill>
            <a:srgbClr val="FFFF99"/>
          </a:solidFill>
          <a:ln w="9525">
            <a:solidFill>
              <a:schemeClr val="tx1"/>
            </a:solidFill>
            <a:miter lim="800000"/>
            <a:headEnd/>
            <a:tailEnd/>
          </a:ln>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FontTx/>
              <a:buNone/>
            </a:pPr>
            <a:r>
              <a:rPr lang="ja-JP" altLang="en-US" sz="1292">
                <a:solidFill>
                  <a:srgbClr val="000000"/>
                </a:solidFill>
                <a:latin typeface="Times New Roman" panose="02020603050405020304" pitchFamily="18" charset="0"/>
              </a:rPr>
              <a:t>個別支援計画の実施　</a:t>
            </a:r>
          </a:p>
        </p:txBody>
      </p:sp>
      <p:sp>
        <p:nvSpPr>
          <p:cNvPr id="326662" name="Rectangle 32">
            <a:extLst>
              <a:ext uri="{FF2B5EF4-FFF2-40B4-BE49-F238E27FC236}">
                <a16:creationId xmlns:a16="http://schemas.microsoft.com/office/drawing/2014/main" id="{151434EF-1C35-4291-9C24-59465F729C77}"/>
              </a:ext>
            </a:extLst>
          </p:cNvPr>
          <p:cNvSpPr>
            <a:spLocks noChangeArrowheads="1"/>
          </p:cNvSpPr>
          <p:nvPr/>
        </p:nvSpPr>
        <p:spPr bwMode="auto">
          <a:xfrm>
            <a:off x="5429251" y="4091354"/>
            <a:ext cx="427892" cy="1793631"/>
          </a:xfrm>
          <a:prstGeom prst="rect">
            <a:avLst/>
          </a:prstGeom>
          <a:solidFill>
            <a:srgbClr val="FFFF99"/>
          </a:solidFill>
          <a:ln w="9525">
            <a:solidFill>
              <a:schemeClr val="tx1"/>
            </a:solidFill>
            <a:miter lim="800000"/>
            <a:headEnd/>
            <a:tailEnd/>
          </a:ln>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FontTx/>
              <a:buNone/>
            </a:pPr>
            <a:r>
              <a:rPr lang="ja-JP" altLang="en-US" sz="1292">
                <a:solidFill>
                  <a:srgbClr val="000000"/>
                </a:solidFill>
                <a:latin typeface="Times New Roman" panose="02020603050405020304" pitchFamily="18" charset="0"/>
              </a:rPr>
              <a:t>中間評価と修正　　　　</a:t>
            </a:r>
          </a:p>
        </p:txBody>
      </p:sp>
      <p:sp>
        <p:nvSpPr>
          <p:cNvPr id="326663" name="Rectangle 33">
            <a:extLst>
              <a:ext uri="{FF2B5EF4-FFF2-40B4-BE49-F238E27FC236}">
                <a16:creationId xmlns:a16="http://schemas.microsoft.com/office/drawing/2014/main" id="{7194DE60-A8A3-4E78-9444-8B3CCA2B351C}"/>
              </a:ext>
            </a:extLst>
          </p:cNvPr>
          <p:cNvSpPr>
            <a:spLocks noChangeArrowheads="1"/>
          </p:cNvSpPr>
          <p:nvPr/>
        </p:nvSpPr>
        <p:spPr bwMode="auto">
          <a:xfrm>
            <a:off x="6000751" y="4091354"/>
            <a:ext cx="427892" cy="1793631"/>
          </a:xfrm>
          <a:prstGeom prst="rect">
            <a:avLst/>
          </a:prstGeom>
          <a:solidFill>
            <a:srgbClr val="FFFF99"/>
          </a:solidFill>
          <a:ln w="9525">
            <a:solidFill>
              <a:schemeClr val="tx1"/>
            </a:solidFill>
            <a:miter lim="800000"/>
            <a:headEnd/>
            <a:tailEnd/>
          </a:ln>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FontTx/>
              <a:buNone/>
            </a:pPr>
            <a:r>
              <a:rPr lang="ja-JP" altLang="en-US" sz="1292">
                <a:solidFill>
                  <a:srgbClr val="000000"/>
                </a:solidFill>
                <a:latin typeface="Times New Roman" panose="02020603050405020304" pitchFamily="18" charset="0"/>
              </a:rPr>
              <a:t>終了時評価　　　　　　　</a:t>
            </a:r>
          </a:p>
        </p:txBody>
      </p:sp>
      <p:sp>
        <p:nvSpPr>
          <p:cNvPr id="326665" name="タイトル 1">
            <a:extLst>
              <a:ext uri="{FF2B5EF4-FFF2-40B4-BE49-F238E27FC236}">
                <a16:creationId xmlns:a16="http://schemas.microsoft.com/office/drawing/2014/main" id="{EB170EB4-AD7E-4327-977F-629B68B92364}"/>
              </a:ext>
            </a:extLst>
          </p:cNvPr>
          <p:cNvSpPr>
            <a:spLocks noGrp="1"/>
          </p:cNvSpPr>
          <p:nvPr>
            <p:ph type="title" idx="4294967295"/>
          </p:nvPr>
        </p:nvSpPr>
        <p:spPr>
          <a:xfrm>
            <a:off x="1301263" y="328246"/>
            <a:ext cx="7126166" cy="773723"/>
          </a:xfrm>
          <a:solidFill>
            <a:srgbClr val="FFCC99"/>
          </a:solidFill>
          <a:ln>
            <a:solidFill>
              <a:srgbClr val="FF0000"/>
            </a:solidFill>
          </a:ln>
        </p:spPr>
        <p:txBody>
          <a:bodyPr>
            <a:normAutofit fontScale="90000"/>
          </a:bodyPr>
          <a:lstStyle/>
          <a:p>
            <a:pPr algn="ctr" eaLnBrk="1" hangingPunct="1">
              <a:defRPr/>
            </a:pPr>
            <a:r>
              <a:rPr lang="ja-JP" altLang="en-US" sz="3323" dirty="0"/>
              <a:t>支援提供プロセスの連携イメージ</a:t>
            </a:r>
            <a:r>
              <a:rPr lang="en-US" altLang="ja-JP" sz="3323" dirty="0"/>
              <a:t/>
            </a:r>
            <a:br>
              <a:rPr lang="en-US" altLang="ja-JP" sz="3323" dirty="0"/>
            </a:br>
            <a:r>
              <a:rPr lang="ja-JP" altLang="en-US" sz="1846" b="1" dirty="0"/>
              <a:t>－本人・家族を中心において－</a:t>
            </a:r>
          </a:p>
        </p:txBody>
      </p:sp>
      <p:sp>
        <p:nvSpPr>
          <p:cNvPr id="326666" name="右矢印 36">
            <a:extLst>
              <a:ext uri="{FF2B5EF4-FFF2-40B4-BE49-F238E27FC236}">
                <a16:creationId xmlns:a16="http://schemas.microsoft.com/office/drawing/2014/main" id="{001EDD8C-8B77-4DBC-8E7F-15BD8AF40AE7}"/>
              </a:ext>
            </a:extLst>
          </p:cNvPr>
          <p:cNvSpPr>
            <a:spLocks noChangeArrowheads="1"/>
          </p:cNvSpPr>
          <p:nvPr/>
        </p:nvSpPr>
        <p:spPr bwMode="auto">
          <a:xfrm>
            <a:off x="1301262" y="1156190"/>
            <a:ext cx="7126166" cy="630115"/>
          </a:xfrm>
          <a:prstGeom prst="rightArrow">
            <a:avLst>
              <a:gd name="adj1" fmla="val 70417"/>
              <a:gd name="adj2" fmla="val 79330"/>
            </a:avLst>
          </a:prstGeom>
          <a:solidFill>
            <a:srgbClr val="FFCCFF"/>
          </a:solidFill>
          <a:ln w="25400" algn="ctr">
            <a:solidFill>
              <a:schemeClr val="tx1"/>
            </a:solidFill>
            <a:miter lim="800000"/>
            <a:headEnd/>
            <a:tailEnd/>
          </a:ln>
        </p:spPr>
        <p:txBody>
          <a:bodyPr anchor="ctr"/>
          <a:lstStyle/>
          <a:p>
            <a:pPr algn="ctr" eaLnBrk="1" hangingPunct="1">
              <a:defRPr/>
            </a:pPr>
            <a:r>
              <a:rPr lang="ja-JP" altLang="en-US" sz="2585" dirty="0">
                <a:solidFill>
                  <a:srgbClr val="000000"/>
                </a:solidFill>
                <a:latin typeface="Times New Roman"/>
                <a:ea typeface="ＭＳ Ｐゴシック"/>
              </a:rPr>
              <a:t>障害児相談支援専門員による</a:t>
            </a:r>
            <a:r>
              <a:rPr lang="ja-JP" altLang="en-US" sz="2585" i="1" dirty="0">
                <a:solidFill>
                  <a:srgbClr val="0000FF"/>
                </a:solidFill>
                <a:effectLst>
                  <a:outerShdw blurRad="38100" dist="38100" dir="2700000" algn="tl">
                    <a:srgbClr val="000000">
                      <a:alpha val="43137"/>
                    </a:srgbClr>
                  </a:outerShdw>
                </a:effectLst>
                <a:latin typeface="Times New Roman"/>
                <a:ea typeface="ＭＳ Ｐゴシック"/>
              </a:rPr>
              <a:t>「つながる」</a:t>
            </a:r>
            <a:r>
              <a:rPr lang="ja-JP" altLang="en-US" sz="2585" dirty="0">
                <a:solidFill>
                  <a:srgbClr val="000000"/>
                </a:solidFill>
                <a:latin typeface="Times New Roman"/>
                <a:ea typeface="ＭＳ Ｐゴシック"/>
              </a:rPr>
              <a:t>支援</a:t>
            </a:r>
          </a:p>
        </p:txBody>
      </p:sp>
      <p:sp>
        <p:nvSpPr>
          <p:cNvPr id="326667" name="Rectangle 9">
            <a:extLst>
              <a:ext uri="{FF2B5EF4-FFF2-40B4-BE49-F238E27FC236}">
                <a16:creationId xmlns:a16="http://schemas.microsoft.com/office/drawing/2014/main" id="{283F7DD0-AEA0-40F3-B6FC-D1CC205201E9}"/>
              </a:ext>
            </a:extLst>
          </p:cNvPr>
          <p:cNvSpPr>
            <a:spLocks noChangeArrowheads="1"/>
          </p:cNvSpPr>
          <p:nvPr/>
        </p:nvSpPr>
        <p:spPr bwMode="auto">
          <a:xfrm>
            <a:off x="5429251" y="1896208"/>
            <a:ext cx="427892" cy="1994389"/>
          </a:xfrm>
          <a:prstGeom prst="rect">
            <a:avLst/>
          </a:prstGeom>
          <a:solidFill>
            <a:srgbClr val="CCFFCC"/>
          </a:solidFill>
          <a:ln w="9525">
            <a:solidFill>
              <a:schemeClr val="tx1"/>
            </a:solidFill>
            <a:miter lim="800000"/>
            <a:headEnd/>
            <a:tailEnd/>
          </a:ln>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292">
                <a:solidFill>
                  <a:srgbClr val="000000"/>
                </a:solidFill>
                <a:latin typeface="Times New Roman" panose="02020603050405020304" pitchFamily="18" charset="0"/>
              </a:rPr>
              <a:t>モニタリング・評価</a:t>
            </a:r>
          </a:p>
        </p:txBody>
      </p:sp>
      <p:sp>
        <p:nvSpPr>
          <p:cNvPr id="326668" name="Rectangle 18">
            <a:extLst>
              <a:ext uri="{FF2B5EF4-FFF2-40B4-BE49-F238E27FC236}">
                <a16:creationId xmlns:a16="http://schemas.microsoft.com/office/drawing/2014/main" id="{821BACD9-AC9F-4AD6-95BB-0BD2A2C71D5C}"/>
              </a:ext>
            </a:extLst>
          </p:cNvPr>
          <p:cNvSpPr>
            <a:spLocks noChangeArrowheads="1"/>
          </p:cNvSpPr>
          <p:nvPr/>
        </p:nvSpPr>
        <p:spPr bwMode="auto">
          <a:xfrm>
            <a:off x="1182566" y="1900605"/>
            <a:ext cx="398585" cy="2130669"/>
          </a:xfrm>
          <a:prstGeom prst="rect">
            <a:avLst/>
          </a:prstGeom>
          <a:solidFill>
            <a:srgbClr val="CCFFCC"/>
          </a:solidFill>
          <a:ln w="9525">
            <a:solidFill>
              <a:srgbClr val="000000"/>
            </a:solidFill>
            <a:miter lim="800000"/>
            <a:headEnd/>
            <a:tailEnd/>
          </a:ln>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292">
                <a:solidFill>
                  <a:srgbClr val="000000"/>
                </a:solidFill>
                <a:latin typeface="Times New Roman" panose="02020603050405020304" pitchFamily="18" charset="0"/>
              </a:rPr>
              <a:t>相　談　受　付</a:t>
            </a:r>
          </a:p>
        </p:txBody>
      </p:sp>
      <p:sp>
        <p:nvSpPr>
          <p:cNvPr id="326669" name="Rectangle 19">
            <a:extLst>
              <a:ext uri="{FF2B5EF4-FFF2-40B4-BE49-F238E27FC236}">
                <a16:creationId xmlns:a16="http://schemas.microsoft.com/office/drawing/2014/main" id="{688A99E1-324C-402F-8DCD-23B532AB8F1E}"/>
              </a:ext>
            </a:extLst>
          </p:cNvPr>
          <p:cNvSpPr>
            <a:spLocks noChangeArrowheads="1"/>
          </p:cNvSpPr>
          <p:nvPr/>
        </p:nvSpPr>
        <p:spPr bwMode="auto">
          <a:xfrm>
            <a:off x="4717074" y="1905000"/>
            <a:ext cx="430823" cy="1994389"/>
          </a:xfrm>
          <a:prstGeom prst="rect">
            <a:avLst/>
          </a:prstGeom>
          <a:solidFill>
            <a:srgbClr val="FFC000"/>
          </a:solidFill>
          <a:ln w="9525">
            <a:solidFill>
              <a:schemeClr val="tx1"/>
            </a:solidFill>
            <a:miter lim="800000"/>
            <a:headEnd/>
            <a:tailEnd/>
          </a:ln>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477">
                <a:solidFill>
                  <a:srgbClr val="000000"/>
                </a:solidFill>
                <a:latin typeface="Times New Roman" panose="02020603050405020304" pitchFamily="18" charset="0"/>
              </a:rPr>
              <a:t>支　援　利　用</a:t>
            </a:r>
          </a:p>
        </p:txBody>
      </p:sp>
      <p:sp>
        <p:nvSpPr>
          <p:cNvPr id="326670" name="Rectangle 23">
            <a:extLst>
              <a:ext uri="{FF2B5EF4-FFF2-40B4-BE49-F238E27FC236}">
                <a16:creationId xmlns:a16="http://schemas.microsoft.com/office/drawing/2014/main" id="{A4EBDC58-6073-4FC4-9CB2-0514C7893E24}"/>
              </a:ext>
            </a:extLst>
          </p:cNvPr>
          <p:cNvSpPr>
            <a:spLocks noChangeArrowheads="1"/>
          </p:cNvSpPr>
          <p:nvPr/>
        </p:nvSpPr>
        <p:spPr bwMode="auto">
          <a:xfrm>
            <a:off x="3508131" y="1799493"/>
            <a:ext cx="435220" cy="2217127"/>
          </a:xfrm>
          <a:prstGeom prst="rect">
            <a:avLst/>
          </a:prstGeom>
          <a:solidFill>
            <a:srgbClr val="FFFF00"/>
          </a:solidFill>
          <a:ln w="38100">
            <a:solidFill>
              <a:srgbClr val="9933FF"/>
            </a:solidFill>
            <a:miter lim="800000"/>
            <a:headEnd/>
            <a:tailEnd/>
          </a:ln>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477">
                <a:solidFill>
                  <a:srgbClr val="000000"/>
                </a:solidFill>
                <a:latin typeface="Times New Roman" panose="02020603050405020304" pitchFamily="18" charset="0"/>
              </a:rPr>
              <a:t>サービス担当者 会 議</a:t>
            </a:r>
            <a:endParaRPr lang="ja-JP" altLang="en-US" sz="831">
              <a:solidFill>
                <a:srgbClr val="000000"/>
              </a:solidFill>
              <a:latin typeface="Times New Roman" panose="02020603050405020304" pitchFamily="18" charset="0"/>
            </a:endParaRPr>
          </a:p>
        </p:txBody>
      </p:sp>
      <p:sp>
        <p:nvSpPr>
          <p:cNvPr id="326671" name="Rectangle 24">
            <a:extLst>
              <a:ext uri="{FF2B5EF4-FFF2-40B4-BE49-F238E27FC236}">
                <a16:creationId xmlns:a16="http://schemas.microsoft.com/office/drawing/2014/main" id="{D5320CD0-1CDD-47A3-A697-9790262C71DA}"/>
              </a:ext>
            </a:extLst>
          </p:cNvPr>
          <p:cNvSpPr>
            <a:spLocks noChangeArrowheads="1"/>
          </p:cNvSpPr>
          <p:nvPr/>
        </p:nvSpPr>
        <p:spPr bwMode="auto">
          <a:xfrm>
            <a:off x="2615712" y="1774582"/>
            <a:ext cx="515815" cy="2259623"/>
          </a:xfrm>
          <a:prstGeom prst="rect">
            <a:avLst/>
          </a:prstGeom>
          <a:solidFill>
            <a:srgbClr val="FFCCFF"/>
          </a:solidFill>
          <a:ln w="9525">
            <a:solidFill>
              <a:schemeClr val="tx1"/>
            </a:solidFill>
            <a:miter lim="800000"/>
            <a:headEnd/>
            <a:tailEnd/>
          </a:ln>
        </p:spPr>
        <p:txBody>
          <a:bodyPr vert="eaVert" lIns="0" tIns="0" rIns="0" bIns="0" anchor="ctr" anchorCtr="1"/>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ja-JP" sz="1292"/>
              <a:t>障害児支援利用計画</a:t>
            </a:r>
            <a:r>
              <a:rPr lang="ja-JP" altLang="en-US" sz="1292"/>
              <a:t>案</a:t>
            </a:r>
            <a:r>
              <a:rPr lang="ja-JP" altLang="ja-JP" sz="1292"/>
              <a:t>の作成</a:t>
            </a:r>
            <a:endParaRPr lang="ja-JP" altLang="en-US" sz="1292">
              <a:solidFill>
                <a:srgbClr val="000000"/>
              </a:solidFill>
              <a:latin typeface="ＭＳ Ｐゴシック" panose="020B0600070205080204" pitchFamily="50" charset="-128"/>
            </a:endParaRPr>
          </a:p>
        </p:txBody>
      </p:sp>
      <p:sp>
        <p:nvSpPr>
          <p:cNvPr id="326672" name="Rectangle 34">
            <a:extLst>
              <a:ext uri="{FF2B5EF4-FFF2-40B4-BE49-F238E27FC236}">
                <a16:creationId xmlns:a16="http://schemas.microsoft.com/office/drawing/2014/main" id="{3D4DC0FF-5305-4751-9772-D268C886D4FA}"/>
              </a:ext>
            </a:extLst>
          </p:cNvPr>
          <p:cNvSpPr>
            <a:spLocks noChangeArrowheads="1"/>
          </p:cNvSpPr>
          <p:nvPr/>
        </p:nvSpPr>
        <p:spPr bwMode="auto">
          <a:xfrm>
            <a:off x="1581151" y="1900604"/>
            <a:ext cx="429357" cy="2126273"/>
          </a:xfrm>
          <a:prstGeom prst="rect">
            <a:avLst/>
          </a:prstGeom>
          <a:solidFill>
            <a:srgbClr val="CCFFCC"/>
          </a:solidFill>
          <a:ln w="9525">
            <a:solidFill>
              <a:srgbClr val="000000"/>
            </a:solidFill>
            <a:miter lim="800000"/>
            <a:headEnd/>
            <a:tailEnd/>
          </a:ln>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292">
                <a:solidFill>
                  <a:srgbClr val="000000"/>
                </a:solidFill>
                <a:latin typeface="Times New Roman" panose="02020603050405020304" pitchFamily="18" charset="0"/>
              </a:rPr>
              <a:t>アセスメント</a:t>
            </a:r>
            <a:endParaRPr lang="en-US" altLang="ja-JP" sz="1292">
              <a:solidFill>
                <a:srgbClr val="000000"/>
              </a:solidFill>
              <a:latin typeface="Times New Roman" panose="02020603050405020304" pitchFamily="18" charset="0"/>
            </a:endParaRPr>
          </a:p>
          <a:p>
            <a:pPr algn="ctr" eaLnBrk="1" hangingPunct="1">
              <a:spcBef>
                <a:spcPct val="0"/>
              </a:spcBef>
              <a:buFontTx/>
              <a:buNone/>
            </a:pPr>
            <a:r>
              <a:rPr lang="ja-JP" altLang="en-US" sz="1292">
                <a:solidFill>
                  <a:srgbClr val="000000"/>
                </a:solidFill>
                <a:latin typeface="Times New Roman" panose="02020603050405020304" pitchFamily="18" charset="0"/>
              </a:rPr>
              <a:t>　　　課題分析</a:t>
            </a:r>
          </a:p>
        </p:txBody>
      </p:sp>
      <p:sp>
        <p:nvSpPr>
          <p:cNvPr id="326673" name="Rectangle 9">
            <a:extLst>
              <a:ext uri="{FF2B5EF4-FFF2-40B4-BE49-F238E27FC236}">
                <a16:creationId xmlns:a16="http://schemas.microsoft.com/office/drawing/2014/main" id="{0FA11C73-971A-4352-9825-37E490228B87}"/>
              </a:ext>
            </a:extLst>
          </p:cNvPr>
          <p:cNvSpPr>
            <a:spLocks noChangeArrowheads="1"/>
          </p:cNvSpPr>
          <p:nvPr/>
        </p:nvSpPr>
        <p:spPr bwMode="auto">
          <a:xfrm>
            <a:off x="6000751" y="1912328"/>
            <a:ext cx="427892" cy="1994388"/>
          </a:xfrm>
          <a:prstGeom prst="rect">
            <a:avLst/>
          </a:prstGeom>
          <a:solidFill>
            <a:srgbClr val="CCFFCC"/>
          </a:solidFill>
          <a:ln w="9525">
            <a:solidFill>
              <a:schemeClr val="tx1"/>
            </a:solidFill>
            <a:miter lim="800000"/>
            <a:headEnd/>
            <a:tailEnd/>
          </a:ln>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292">
                <a:solidFill>
                  <a:srgbClr val="000000"/>
                </a:solidFill>
                <a:latin typeface="Times New Roman" panose="02020603050405020304" pitchFamily="18" charset="0"/>
              </a:rPr>
              <a:t>終　結</a:t>
            </a:r>
          </a:p>
        </p:txBody>
      </p:sp>
      <p:sp>
        <p:nvSpPr>
          <p:cNvPr id="326674" name="テキスト ボックス 90">
            <a:extLst>
              <a:ext uri="{FF2B5EF4-FFF2-40B4-BE49-F238E27FC236}">
                <a16:creationId xmlns:a16="http://schemas.microsoft.com/office/drawing/2014/main" id="{348B5707-141D-49AF-B6B3-D7AD20DF5FFB}"/>
              </a:ext>
            </a:extLst>
          </p:cNvPr>
          <p:cNvSpPr txBox="1">
            <a:spLocks noChangeArrowheads="1"/>
          </p:cNvSpPr>
          <p:nvPr/>
        </p:nvSpPr>
        <p:spPr bwMode="auto">
          <a:xfrm>
            <a:off x="0" y="1767254"/>
            <a:ext cx="1285143" cy="490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292">
                <a:solidFill>
                  <a:srgbClr val="000000"/>
                </a:solidFill>
                <a:latin typeface="Times New Roman" panose="02020603050405020304" pitchFamily="18" charset="0"/>
              </a:rPr>
              <a:t>相談支援</a:t>
            </a:r>
            <a:endParaRPr lang="en-US" altLang="ja-JP" sz="1292">
              <a:solidFill>
                <a:srgbClr val="000000"/>
              </a:solidFill>
              <a:latin typeface="Times New Roman" panose="02020603050405020304" pitchFamily="18" charset="0"/>
            </a:endParaRPr>
          </a:p>
          <a:p>
            <a:pPr algn="ctr" eaLnBrk="1" hangingPunct="1">
              <a:spcBef>
                <a:spcPct val="0"/>
              </a:spcBef>
              <a:buFontTx/>
              <a:buNone/>
            </a:pPr>
            <a:r>
              <a:rPr lang="ja-JP" altLang="en-US" sz="1292">
                <a:solidFill>
                  <a:srgbClr val="000000"/>
                </a:solidFill>
                <a:latin typeface="Times New Roman" panose="02020603050405020304" pitchFamily="18" charset="0"/>
              </a:rPr>
              <a:t>専門員</a:t>
            </a:r>
          </a:p>
        </p:txBody>
      </p:sp>
      <p:sp>
        <p:nvSpPr>
          <p:cNvPr id="326677" name="テキスト ボックス 93">
            <a:extLst>
              <a:ext uri="{FF2B5EF4-FFF2-40B4-BE49-F238E27FC236}">
                <a16:creationId xmlns:a16="http://schemas.microsoft.com/office/drawing/2014/main" id="{30B62B96-8149-48A4-9242-C67C17E3704B}"/>
              </a:ext>
            </a:extLst>
          </p:cNvPr>
          <p:cNvSpPr txBox="1">
            <a:spLocks noChangeArrowheads="1"/>
          </p:cNvSpPr>
          <p:nvPr/>
        </p:nvSpPr>
        <p:spPr bwMode="auto">
          <a:xfrm>
            <a:off x="0" y="4891454"/>
            <a:ext cx="1500554" cy="490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292">
                <a:solidFill>
                  <a:srgbClr val="000000"/>
                </a:solidFill>
                <a:latin typeface="Times New Roman" panose="02020603050405020304" pitchFamily="18" charset="0"/>
              </a:rPr>
              <a:t>児童発達支援</a:t>
            </a:r>
            <a:endParaRPr lang="en-US" altLang="ja-JP" sz="1292">
              <a:solidFill>
                <a:srgbClr val="000000"/>
              </a:solidFill>
              <a:latin typeface="Times New Roman" panose="02020603050405020304" pitchFamily="18" charset="0"/>
            </a:endParaRPr>
          </a:p>
          <a:p>
            <a:pPr algn="ctr" eaLnBrk="1" hangingPunct="1">
              <a:spcBef>
                <a:spcPct val="0"/>
              </a:spcBef>
              <a:buFontTx/>
              <a:buNone/>
            </a:pPr>
            <a:r>
              <a:rPr lang="ja-JP" altLang="en-US" sz="1292">
                <a:solidFill>
                  <a:srgbClr val="000000"/>
                </a:solidFill>
                <a:latin typeface="Times New Roman" panose="02020603050405020304" pitchFamily="18" charset="0"/>
              </a:rPr>
              <a:t>管理責任者</a:t>
            </a:r>
          </a:p>
        </p:txBody>
      </p:sp>
      <p:sp>
        <p:nvSpPr>
          <p:cNvPr id="326679" name="円/楕円 96">
            <a:extLst>
              <a:ext uri="{FF2B5EF4-FFF2-40B4-BE49-F238E27FC236}">
                <a16:creationId xmlns:a16="http://schemas.microsoft.com/office/drawing/2014/main" id="{7CAAC702-B2EC-4CA3-B223-AB69FD81989B}"/>
              </a:ext>
            </a:extLst>
          </p:cNvPr>
          <p:cNvSpPr>
            <a:spLocks noChangeArrowheads="1"/>
          </p:cNvSpPr>
          <p:nvPr/>
        </p:nvSpPr>
        <p:spPr bwMode="auto">
          <a:xfrm>
            <a:off x="5287108" y="1912328"/>
            <a:ext cx="713643" cy="4022480"/>
          </a:xfrm>
          <a:prstGeom prst="ellipse">
            <a:avLst/>
          </a:prstGeom>
          <a:noFill/>
          <a:ln w="28575" algn="ctr">
            <a:solidFill>
              <a:srgbClr val="0000FF"/>
            </a:solidFill>
            <a:round/>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2215">
              <a:solidFill>
                <a:srgbClr val="FFFFFF"/>
              </a:solidFill>
              <a:latin typeface="Times New Roman" panose="02020603050405020304" pitchFamily="18" charset="0"/>
            </a:endParaRPr>
          </a:p>
        </p:txBody>
      </p:sp>
      <p:sp>
        <p:nvSpPr>
          <p:cNvPr id="326681" name="線吹き出し 2 (枠付き) 98">
            <a:extLst>
              <a:ext uri="{FF2B5EF4-FFF2-40B4-BE49-F238E27FC236}">
                <a16:creationId xmlns:a16="http://schemas.microsoft.com/office/drawing/2014/main" id="{423CF6E0-95F0-4BAC-BD46-1CD99993A886}"/>
              </a:ext>
            </a:extLst>
          </p:cNvPr>
          <p:cNvSpPr>
            <a:spLocks/>
          </p:cNvSpPr>
          <p:nvPr/>
        </p:nvSpPr>
        <p:spPr bwMode="auto">
          <a:xfrm>
            <a:off x="6644054" y="4305300"/>
            <a:ext cx="2428143" cy="1644162"/>
          </a:xfrm>
          <a:prstGeom prst="borderCallout2">
            <a:avLst>
              <a:gd name="adj1" fmla="val 77468"/>
              <a:gd name="adj2" fmla="val -4102"/>
              <a:gd name="adj3" fmla="val 77468"/>
              <a:gd name="adj4" fmla="val -17352"/>
              <a:gd name="adj5" fmla="val 77468"/>
              <a:gd name="adj6" fmla="val -34069"/>
            </a:avLst>
          </a:prstGeom>
          <a:solidFill>
            <a:srgbClr val="CCFFCC">
              <a:alpha val="14117"/>
            </a:srgbClr>
          </a:solidFill>
          <a:ln w="50800" algn="ctr">
            <a:solidFill>
              <a:srgbClr val="0000FF"/>
            </a:solidFill>
            <a:miter lim="800000"/>
            <a:headEnd type="oval" w="med" len="med"/>
            <a:tailEnd type="triangle" w="lg" len="med"/>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292">
                <a:solidFill>
                  <a:srgbClr val="000000"/>
                </a:solidFill>
                <a:latin typeface="Times New Roman" panose="02020603050405020304" pitchFamily="18" charset="0"/>
              </a:rPr>
              <a:t>①障害児支援利用計画を参考にして、事業所内で個別支援会議を開き、個別支援計画を作成する。</a:t>
            </a:r>
            <a:endParaRPr lang="en-US" altLang="ja-JP" sz="1292">
              <a:solidFill>
                <a:srgbClr val="000000"/>
              </a:solidFill>
              <a:latin typeface="Times New Roman" panose="02020603050405020304" pitchFamily="18" charset="0"/>
            </a:endParaRPr>
          </a:p>
          <a:p>
            <a:pPr eaLnBrk="1" hangingPunct="1">
              <a:spcBef>
                <a:spcPct val="0"/>
              </a:spcBef>
              <a:buFontTx/>
              <a:buNone/>
            </a:pPr>
            <a:r>
              <a:rPr lang="ja-JP" altLang="en-US" sz="1292">
                <a:solidFill>
                  <a:srgbClr val="000000"/>
                </a:solidFill>
                <a:latin typeface="Times New Roman" panose="02020603050405020304" pitchFamily="18" charset="0"/>
              </a:rPr>
              <a:t>②それぞれの支援の提供状況、目標の達成状況、本人の状況について評価を共有する</a:t>
            </a:r>
          </a:p>
        </p:txBody>
      </p:sp>
      <p:sp>
        <p:nvSpPr>
          <p:cNvPr id="100" name="円/楕円 99">
            <a:extLst>
              <a:ext uri="{FF2B5EF4-FFF2-40B4-BE49-F238E27FC236}">
                <a16:creationId xmlns:a16="http://schemas.microsoft.com/office/drawing/2014/main" id="{B0E6A0FD-E6CC-4A5B-BA56-7CD6E4ECECB4}"/>
              </a:ext>
            </a:extLst>
          </p:cNvPr>
          <p:cNvSpPr/>
          <p:nvPr/>
        </p:nvSpPr>
        <p:spPr>
          <a:xfrm>
            <a:off x="6644054" y="3257550"/>
            <a:ext cx="2428143" cy="1047750"/>
          </a:xfrm>
          <a:prstGeom prst="ellipse">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3231" rIns="33231" anchor="ctr"/>
          <a:lstStyle/>
          <a:p>
            <a:pPr algn="ctr" eaLnBrk="1" hangingPunct="1">
              <a:defRPr/>
            </a:pPr>
            <a:r>
              <a:rPr lang="ja-JP" altLang="en-US" sz="1292" dirty="0">
                <a:solidFill>
                  <a:srgbClr val="000000"/>
                </a:solidFill>
              </a:rPr>
              <a:t>本人・家族、支援者が混乱しないように障害特性の理解、適切な支援方法を共有する</a:t>
            </a:r>
          </a:p>
        </p:txBody>
      </p:sp>
      <p:sp>
        <p:nvSpPr>
          <p:cNvPr id="6167" name="テキスト ボックス 28">
            <a:extLst>
              <a:ext uri="{FF2B5EF4-FFF2-40B4-BE49-F238E27FC236}">
                <a16:creationId xmlns:a16="http://schemas.microsoft.com/office/drawing/2014/main" id="{A6C517A2-6ACD-46D8-8853-CE4586ADE52E}"/>
              </a:ext>
            </a:extLst>
          </p:cNvPr>
          <p:cNvSpPr txBox="1">
            <a:spLocks noChangeArrowheads="1"/>
          </p:cNvSpPr>
          <p:nvPr/>
        </p:nvSpPr>
        <p:spPr bwMode="auto">
          <a:xfrm>
            <a:off x="-222737" y="3312362"/>
            <a:ext cx="1786304" cy="490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2585" dirty="0">
                <a:solidFill>
                  <a:srgbClr val="000000"/>
                </a:solidFill>
                <a:latin typeface="ＭＳ Ｐゴシック" panose="020B0600070205080204" pitchFamily="50" charset="-128"/>
              </a:rPr>
              <a:t>A</a:t>
            </a:r>
            <a:r>
              <a:rPr lang="ja-JP" altLang="en-US" sz="1477" dirty="0">
                <a:solidFill>
                  <a:srgbClr val="000000"/>
                </a:solidFill>
                <a:latin typeface="ＭＳ ゴシック" panose="020B0609070205080204" pitchFamily="49" charset="-128"/>
                <a:ea typeface="ＭＳ ゴシック" panose="020B0609070205080204" pitchFamily="49" charset="-128"/>
              </a:rPr>
              <a:t>さん</a:t>
            </a:r>
            <a:r>
              <a:rPr lang="en-US" altLang="ja-JP" sz="1477" dirty="0">
                <a:solidFill>
                  <a:srgbClr val="000000"/>
                </a:solidFill>
                <a:latin typeface="Times New Roman" panose="02020603050405020304" pitchFamily="18" charset="0"/>
              </a:rPr>
              <a:t> </a:t>
            </a:r>
            <a:endParaRPr lang="ja-JP" altLang="en-US" sz="1477" dirty="0">
              <a:solidFill>
                <a:srgbClr val="000000"/>
              </a:solidFill>
              <a:latin typeface="Times New Roman" panose="02020603050405020304" pitchFamily="18" charset="0"/>
            </a:endParaRPr>
          </a:p>
        </p:txBody>
      </p:sp>
      <p:sp>
        <p:nvSpPr>
          <p:cNvPr id="176" name="角丸四角形 175">
            <a:extLst>
              <a:ext uri="{FF2B5EF4-FFF2-40B4-BE49-F238E27FC236}">
                <a16:creationId xmlns:a16="http://schemas.microsoft.com/office/drawing/2014/main" id="{FDD5D45E-866E-4C9E-9F10-02B75D211A59}"/>
              </a:ext>
            </a:extLst>
          </p:cNvPr>
          <p:cNvSpPr/>
          <p:nvPr/>
        </p:nvSpPr>
        <p:spPr>
          <a:xfrm>
            <a:off x="3833446" y="4107474"/>
            <a:ext cx="300404" cy="1795096"/>
          </a:xfrm>
          <a:prstGeom prst="roundRect">
            <a:avLst/>
          </a:prstGeom>
          <a:ln w="38100">
            <a:solidFill>
              <a:srgbClr val="0000FF"/>
            </a:solidFill>
          </a:ln>
        </p:spPr>
        <p:style>
          <a:lnRef idx="1">
            <a:schemeClr val="accent6"/>
          </a:lnRef>
          <a:fillRef idx="2">
            <a:schemeClr val="accent6"/>
          </a:fillRef>
          <a:effectRef idx="1">
            <a:schemeClr val="accent6"/>
          </a:effectRef>
          <a:fontRef idx="minor">
            <a:schemeClr val="dk1"/>
          </a:fontRef>
        </p:style>
        <p:txBody>
          <a:bodyPr anchor="ctr"/>
          <a:lstStyle/>
          <a:p>
            <a:pPr algn="ctr" eaLnBrk="1" hangingPunct="1">
              <a:defRPr/>
            </a:pPr>
            <a:r>
              <a:rPr lang="ja-JP" altLang="en-US" sz="1662" dirty="0">
                <a:solidFill>
                  <a:srgbClr val="000000"/>
                </a:solidFill>
              </a:rPr>
              <a:t>個別支援会議</a:t>
            </a:r>
          </a:p>
        </p:txBody>
      </p:sp>
      <p:sp>
        <p:nvSpPr>
          <p:cNvPr id="180" name="AutoShape 115">
            <a:extLst>
              <a:ext uri="{FF2B5EF4-FFF2-40B4-BE49-F238E27FC236}">
                <a16:creationId xmlns:a16="http://schemas.microsoft.com/office/drawing/2014/main" id="{6C04E2CF-EEDF-42A1-A4CE-8A9F4100371F}"/>
              </a:ext>
            </a:extLst>
          </p:cNvPr>
          <p:cNvSpPr>
            <a:spLocks noChangeArrowheads="1"/>
          </p:cNvSpPr>
          <p:nvPr/>
        </p:nvSpPr>
        <p:spPr bwMode="auto">
          <a:xfrm>
            <a:off x="96715" y="2329962"/>
            <a:ext cx="1033097" cy="813289"/>
          </a:xfrm>
          <a:prstGeom prst="wedgeRoundRectCallout">
            <a:avLst>
              <a:gd name="adj1" fmla="val -6284"/>
              <a:gd name="adj2" fmla="val -67132"/>
              <a:gd name="adj3" fmla="val 16667"/>
            </a:avLst>
          </a:prstGeom>
          <a:solidFill>
            <a:srgbClr val="FFFF00"/>
          </a:solidFill>
          <a:ln w="28575">
            <a:solidFill>
              <a:srgbClr val="0000FF"/>
            </a:solidFill>
            <a:miter lim="800000"/>
            <a:headEnd/>
            <a:tailEnd/>
          </a:ln>
          <a:effectLst/>
        </p:spPr>
        <p:txBody>
          <a:bodyPr anchor="ctr"/>
          <a:lstStyle/>
          <a:p>
            <a:pPr algn="ctr" eaLnBrk="1" hangingPunct="1">
              <a:defRPr/>
            </a:pPr>
            <a:r>
              <a:rPr lang="ja-JP" altLang="en-US" sz="1477" dirty="0">
                <a:solidFill>
                  <a:srgbClr val="000000"/>
                </a:solidFill>
                <a:effectLst>
                  <a:outerShdw blurRad="38100" dist="38100" dir="2700000" algn="tl">
                    <a:srgbClr val="FFFFFF"/>
                  </a:outerShdw>
                </a:effectLst>
                <a:latin typeface="Times New Roman"/>
                <a:ea typeface="ＭＳ Ｐゴシック"/>
              </a:rPr>
              <a:t>トータルプランの作成</a:t>
            </a:r>
          </a:p>
        </p:txBody>
      </p:sp>
      <p:sp>
        <p:nvSpPr>
          <p:cNvPr id="177" name="Rectangle 24">
            <a:extLst>
              <a:ext uri="{FF2B5EF4-FFF2-40B4-BE49-F238E27FC236}">
                <a16:creationId xmlns:a16="http://schemas.microsoft.com/office/drawing/2014/main" id="{774C489B-D27B-49EE-B8C4-A679643F467E}"/>
              </a:ext>
            </a:extLst>
          </p:cNvPr>
          <p:cNvSpPr>
            <a:spLocks noChangeArrowheads="1"/>
          </p:cNvSpPr>
          <p:nvPr/>
        </p:nvSpPr>
        <p:spPr bwMode="auto">
          <a:xfrm>
            <a:off x="4007828" y="1786305"/>
            <a:ext cx="564173" cy="2236177"/>
          </a:xfrm>
          <a:prstGeom prst="rect">
            <a:avLst/>
          </a:prstGeom>
          <a:solidFill>
            <a:srgbClr val="FFCCFF"/>
          </a:solidFill>
          <a:ln w="38100">
            <a:solidFill>
              <a:srgbClr val="9933FF"/>
            </a:solidFill>
            <a:miter lim="800000"/>
            <a:headEnd/>
            <a:tailEnd/>
          </a:ln>
        </p:spPr>
        <p:txBody>
          <a:bodyPr vert="eaVert" lIns="0" tIns="0" rIns="0" bIns="0" anchor="ctr" anchorCtr="1"/>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292">
                <a:solidFill>
                  <a:srgbClr val="000000"/>
                </a:solidFill>
                <a:latin typeface="ＭＳ Ｐゴシック" panose="020B0600070205080204" pitchFamily="50" charset="-128"/>
              </a:rPr>
              <a:t>　支給決定後の、</a:t>
            </a:r>
            <a:endParaRPr lang="en-US" altLang="ja-JP" sz="1292">
              <a:solidFill>
                <a:srgbClr val="000000"/>
              </a:solidFill>
              <a:latin typeface="ＭＳ Ｐゴシック" panose="020B0600070205080204" pitchFamily="50" charset="-128"/>
            </a:endParaRPr>
          </a:p>
          <a:p>
            <a:pPr eaLnBrk="1" hangingPunct="1">
              <a:spcBef>
                <a:spcPct val="0"/>
              </a:spcBef>
              <a:buFontTx/>
              <a:buNone/>
            </a:pPr>
            <a:r>
              <a:rPr lang="ja-JP" altLang="ja-JP" sz="1477"/>
              <a:t>障害児支援利用計画の作成</a:t>
            </a:r>
            <a:endParaRPr lang="ja-JP" altLang="en-US" sz="1292">
              <a:solidFill>
                <a:srgbClr val="000000"/>
              </a:solidFill>
              <a:latin typeface="ＭＳ Ｐゴシック" panose="020B0600070205080204" pitchFamily="50" charset="-128"/>
            </a:endParaRPr>
          </a:p>
        </p:txBody>
      </p:sp>
      <p:sp>
        <p:nvSpPr>
          <p:cNvPr id="2" name="角丸四角形 1">
            <a:extLst>
              <a:ext uri="{FF2B5EF4-FFF2-40B4-BE49-F238E27FC236}">
                <a16:creationId xmlns:a16="http://schemas.microsoft.com/office/drawing/2014/main" id="{7357F805-2F89-4110-AED6-B286E719FDF7}"/>
              </a:ext>
            </a:extLst>
          </p:cNvPr>
          <p:cNvSpPr/>
          <p:nvPr/>
        </p:nvSpPr>
        <p:spPr>
          <a:xfrm>
            <a:off x="2710962" y="1701312"/>
            <a:ext cx="1926981" cy="4242288"/>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662">
              <a:solidFill>
                <a:srgbClr val="000000"/>
              </a:solidFill>
            </a:endParaRPr>
          </a:p>
        </p:txBody>
      </p:sp>
      <p:sp>
        <p:nvSpPr>
          <p:cNvPr id="326680" name="線吹き出し 2 (枠付き) 97">
            <a:extLst>
              <a:ext uri="{FF2B5EF4-FFF2-40B4-BE49-F238E27FC236}">
                <a16:creationId xmlns:a16="http://schemas.microsoft.com/office/drawing/2014/main" id="{AE5ABCF6-508B-4403-BB64-6F2CC120C2AA}"/>
              </a:ext>
            </a:extLst>
          </p:cNvPr>
          <p:cNvSpPr>
            <a:spLocks/>
          </p:cNvSpPr>
          <p:nvPr/>
        </p:nvSpPr>
        <p:spPr bwMode="auto">
          <a:xfrm>
            <a:off x="6644054" y="1799492"/>
            <a:ext cx="2429608" cy="1431681"/>
          </a:xfrm>
          <a:prstGeom prst="borderCallout2">
            <a:avLst>
              <a:gd name="adj1" fmla="val 45153"/>
              <a:gd name="adj2" fmla="val -3583"/>
              <a:gd name="adj3" fmla="val 45796"/>
              <a:gd name="adj4" fmla="val -67583"/>
              <a:gd name="adj5" fmla="val 45194"/>
              <a:gd name="adj6" fmla="val -81838"/>
            </a:avLst>
          </a:prstGeom>
          <a:solidFill>
            <a:srgbClr val="CCFFCC">
              <a:alpha val="14117"/>
            </a:srgbClr>
          </a:solidFill>
          <a:ln w="50800" algn="ctr">
            <a:solidFill>
              <a:srgbClr val="FF0000"/>
            </a:solidFill>
            <a:miter lim="800000"/>
            <a:headEnd type="oval" w="med" len="med"/>
            <a:tailEnd type="triangle" w="lg" len="med"/>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292">
                <a:solidFill>
                  <a:srgbClr val="000000"/>
                </a:solidFill>
                <a:latin typeface="Times New Roman" panose="02020603050405020304" pitchFamily="18" charset="0"/>
              </a:rPr>
              <a:t>①地域でサポートするためのチームを作り、ネットワークを組織する。</a:t>
            </a:r>
            <a:endParaRPr lang="en-US" altLang="ja-JP" sz="1292">
              <a:solidFill>
                <a:srgbClr val="000000"/>
              </a:solidFill>
              <a:latin typeface="Times New Roman" panose="02020603050405020304" pitchFamily="18" charset="0"/>
            </a:endParaRPr>
          </a:p>
          <a:p>
            <a:pPr eaLnBrk="1" hangingPunct="1">
              <a:spcBef>
                <a:spcPct val="0"/>
              </a:spcBef>
              <a:buFontTx/>
              <a:buNone/>
            </a:pPr>
            <a:r>
              <a:rPr lang="ja-JP" altLang="en-US" sz="1292">
                <a:solidFill>
                  <a:srgbClr val="000000"/>
                </a:solidFill>
                <a:latin typeface="Times New Roman" panose="02020603050405020304" pitchFamily="18" charset="0"/>
              </a:rPr>
              <a:t>②本人・家族や環境、生活全体に関する様々な情報や知識、技術の共有、ニーズ、支援方針を確認して統括する</a:t>
            </a:r>
          </a:p>
        </p:txBody>
      </p:sp>
      <p:sp>
        <p:nvSpPr>
          <p:cNvPr id="181" name="角丸四角形 180">
            <a:extLst>
              <a:ext uri="{FF2B5EF4-FFF2-40B4-BE49-F238E27FC236}">
                <a16:creationId xmlns:a16="http://schemas.microsoft.com/office/drawing/2014/main" id="{8A42A847-6614-4C11-9058-C13167B23366}"/>
              </a:ext>
            </a:extLst>
          </p:cNvPr>
          <p:cNvSpPr/>
          <p:nvPr/>
        </p:nvSpPr>
        <p:spPr>
          <a:xfrm>
            <a:off x="3188734" y="2963717"/>
            <a:ext cx="253294" cy="1052644"/>
          </a:xfrm>
          <a:prstGeom prst="roundRect">
            <a:avLst/>
          </a:prstGeom>
          <a:solidFill>
            <a:srgbClr val="FEDD66"/>
          </a:solidFill>
          <a:ln w="3810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vert="wordArtVertRtl" anchor="ctr"/>
          <a:lstStyle/>
          <a:p>
            <a:pPr algn="ctr">
              <a:defRPr/>
            </a:pPr>
            <a:r>
              <a:rPr lang="ja-JP" altLang="en-US" sz="1000" dirty="0">
                <a:solidFill>
                  <a:srgbClr val="000000"/>
                </a:solidFill>
              </a:rPr>
              <a:t>支給決定</a:t>
            </a:r>
          </a:p>
        </p:txBody>
      </p:sp>
      <p:cxnSp>
        <p:nvCxnSpPr>
          <p:cNvPr id="7" name="直線矢印コネクタ 6">
            <a:extLst>
              <a:ext uri="{FF2B5EF4-FFF2-40B4-BE49-F238E27FC236}">
                <a16:creationId xmlns:a16="http://schemas.microsoft.com/office/drawing/2014/main" id="{8505319E-AFF7-47B2-8087-D2BC90888524}"/>
              </a:ext>
            </a:extLst>
          </p:cNvPr>
          <p:cNvCxnSpPr/>
          <p:nvPr/>
        </p:nvCxnSpPr>
        <p:spPr>
          <a:xfrm flipH="1">
            <a:off x="5940670" y="2631831"/>
            <a:ext cx="647700" cy="0"/>
          </a:xfrm>
          <a:prstGeom prst="straightConnector1">
            <a:avLst/>
          </a:prstGeom>
          <a:ln w="38100">
            <a:solidFill>
              <a:srgbClr val="FF0000"/>
            </a:solidFill>
            <a:headEnd type="oval" w="med" len="med"/>
            <a:tailEnd type="triangle" w="med" len="med"/>
          </a:ln>
        </p:spPr>
        <p:style>
          <a:lnRef idx="1">
            <a:schemeClr val="dk1"/>
          </a:lnRef>
          <a:fillRef idx="0">
            <a:schemeClr val="dk1"/>
          </a:fillRef>
          <a:effectRef idx="0">
            <a:schemeClr val="dk1"/>
          </a:effectRef>
          <a:fontRef idx="minor">
            <a:schemeClr val="tx1"/>
          </a:fontRef>
        </p:style>
      </p:cxnSp>
      <p:cxnSp>
        <p:nvCxnSpPr>
          <p:cNvPr id="186" name="直線矢印コネクタ 185">
            <a:extLst>
              <a:ext uri="{FF2B5EF4-FFF2-40B4-BE49-F238E27FC236}">
                <a16:creationId xmlns:a16="http://schemas.microsoft.com/office/drawing/2014/main" id="{27C2F76F-5D0D-4EA5-871A-E9B61CF7C22B}"/>
              </a:ext>
            </a:extLst>
          </p:cNvPr>
          <p:cNvCxnSpPr/>
          <p:nvPr/>
        </p:nvCxnSpPr>
        <p:spPr>
          <a:xfrm flipH="1">
            <a:off x="4500197" y="5734051"/>
            <a:ext cx="2067657" cy="8792"/>
          </a:xfrm>
          <a:prstGeom prst="straightConnector1">
            <a:avLst/>
          </a:prstGeom>
          <a:ln w="38100">
            <a:solidFill>
              <a:srgbClr val="0000FF"/>
            </a:solidFill>
            <a:headEnd type="oval" w="med" len="med"/>
            <a:tailEnd type="triangle" w="med" len="med"/>
          </a:ln>
        </p:spPr>
        <p:style>
          <a:lnRef idx="1">
            <a:schemeClr val="dk1"/>
          </a:lnRef>
          <a:fillRef idx="0">
            <a:schemeClr val="dk1"/>
          </a:fillRef>
          <a:effectRef idx="0">
            <a:schemeClr val="dk1"/>
          </a:effectRef>
          <a:fontRef idx="minor">
            <a:schemeClr val="tx1"/>
          </a:fontRef>
        </p:style>
      </p:cxnSp>
      <p:pic>
        <p:nvPicPr>
          <p:cNvPr id="6176" name="Picture 180">
            <a:extLst>
              <a:ext uri="{FF2B5EF4-FFF2-40B4-BE49-F238E27FC236}">
                <a16:creationId xmlns:a16="http://schemas.microsoft.com/office/drawing/2014/main" id="{A326CF54-6A65-451F-9BF6-3E394E3986DA}"/>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0" y="5355981"/>
            <a:ext cx="1248508" cy="936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7" name="図 184" descr="23.gif">
            <a:extLst>
              <a:ext uri="{FF2B5EF4-FFF2-40B4-BE49-F238E27FC236}">
                <a16:creationId xmlns:a16="http://schemas.microsoft.com/office/drawing/2014/main" id="{0BB24799-88E2-48E7-B33D-B466982FAEE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 y="703385"/>
            <a:ext cx="1099038" cy="109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8" name="図 186" descr="男の子ガッツポーズ.gif">
            <a:extLst>
              <a:ext uri="{FF2B5EF4-FFF2-40B4-BE49-F238E27FC236}">
                <a16:creationId xmlns:a16="http://schemas.microsoft.com/office/drawing/2014/main" id="{480B4E57-90B3-4F23-9DA9-9653D5353D74}"/>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58263" y="3743503"/>
            <a:ext cx="1077057" cy="97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Rectangle 34">
            <a:extLst>
              <a:ext uri="{FF2B5EF4-FFF2-40B4-BE49-F238E27FC236}">
                <a16:creationId xmlns:a16="http://schemas.microsoft.com/office/drawing/2014/main" id="{5FCD25C5-299C-4520-BB2F-3604C43E6490}"/>
              </a:ext>
            </a:extLst>
          </p:cNvPr>
          <p:cNvSpPr>
            <a:spLocks noChangeArrowheads="1"/>
          </p:cNvSpPr>
          <p:nvPr/>
        </p:nvSpPr>
        <p:spPr bwMode="auto">
          <a:xfrm>
            <a:off x="2045677" y="2102828"/>
            <a:ext cx="545123" cy="3582865"/>
          </a:xfrm>
          <a:prstGeom prst="rect">
            <a:avLst/>
          </a:prstGeom>
          <a:solidFill>
            <a:srgbClr val="CCFFCC"/>
          </a:solidFill>
          <a:ln w="47625" cmpd="sng">
            <a:solidFill>
              <a:schemeClr val="tx2">
                <a:lumMod val="95000"/>
                <a:lumOff val="5000"/>
              </a:schemeClr>
            </a:solidFill>
            <a:miter lim="800000"/>
            <a:headEnd/>
            <a:tailEnd/>
          </a:ln>
        </p:spPr>
        <p:txBody>
          <a:bodyPr vert="eaVert" anchor="ctr" anchorCtr="1"/>
          <a:lstStyle/>
          <a:p>
            <a:pPr algn="ctr" eaLnBrk="1" hangingPunct="1">
              <a:defRPr/>
            </a:pPr>
            <a:r>
              <a:rPr lang="ja-JP" altLang="en-US" sz="1300" dirty="0">
                <a:solidFill>
                  <a:srgbClr val="000000"/>
                </a:solidFill>
                <a:latin typeface="+mj-ea"/>
                <a:ea typeface="+mj-ea"/>
              </a:rPr>
              <a:t>関係者による事前の連絡会議</a:t>
            </a:r>
            <a:endParaRPr lang="en-US" altLang="ja-JP" sz="1300" dirty="0">
              <a:solidFill>
                <a:srgbClr val="000000"/>
              </a:solidFill>
              <a:latin typeface="+mj-ea"/>
              <a:ea typeface="+mj-ea"/>
            </a:endParaRPr>
          </a:p>
          <a:p>
            <a:pPr algn="ctr" eaLnBrk="1" hangingPunct="1">
              <a:defRPr/>
            </a:pPr>
            <a:r>
              <a:rPr lang="ja-JP" altLang="en-US" sz="1300" dirty="0">
                <a:solidFill>
                  <a:srgbClr val="000000"/>
                </a:solidFill>
                <a:latin typeface="+mj-ea"/>
                <a:ea typeface="+mj-ea"/>
              </a:rPr>
              <a:t>または、各機関の子どもの評価・方針の確認</a:t>
            </a:r>
            <a:endParaRPr lang="en-US" altLang="ja-JP" sz="1300" dirty="0">
              <a:solidFill>
                <a:srgbClr val="000000"/>
              </a:solidFill>
              <a:latin typeface="+mj-ea"/>
              <a:ea typeface="+mj-ea"/>
            </a:endParaRPr>
          </a:p>
        </p:txBody>
      </p:sp>
      <p:sp>
        <p:nvSpPr>
          <p:cNvPr id="36" name="角丸四角形吹き出し 35">
            <a:extLst>
              <a:ext uri="{FF2B5EF4-FFF2-40B4-BE49-F238E27FC236}">
                <a16:creationId xmlns:a16="http://schemas.microsoft.com/office/drawing/2014/main" id="{91F71675-4D3B-4855-B713-0016DA3BEF61}"/>
              </a:ext>
            </a:extLst>
          </p:cNvPr>
          <p:cNvSpPr/>
          <p:nvPr/>
        </p:nvSpPr>
        <p:spPr bwMode="auto">
          <a:xfrm>
            <a:off x="1314451" y="4492869"/>
            <a:ext cx="665285" cy="896815"/>
          </a:xfrm>
          <a:prstGeom prst="wedgeRoundRectCallout">
            <a:avLst>
              <a:gd name="adj1" fmla="val 55885"/>
              <a:gd name="adj2" fmla="val -78486"/>
              <a:gd name="adj3" fmla="val 16667"/>
            </a:avLst>
          </a:prstGeom>
          <a:solidFill>
            <a:srgbClr val="D9EB81"/>
          </a:solidFill>
          <a:ln w="25400" cap="flat" cmpd="sng" algn="ctr">
            <a:solidFill>
              <a:schemeClr val="tx1">
                <a:lumMod val="95000"/>
                <a:lumOff val="5000"/>
              </a:schemeClr>
            </a:solidFill>
            <a:prstDash val="solid"/>
            <a:round/>
            <a:headEnd type="none" w="med" len="med"/>
            <a:tailEnd type="none" w="med" len="med"/>
          </a:ln>
          <a:effectLst/>
        </p:spPr>
        <p:txBody>
          <a:bodyPr wrap="none" lIns="68580" tIns="8206" rIns="68580" bIns="8206" anchor="ctr"/>
          <a:lstStyle/>
          <a:p>
            <a:pPr algn="ctr" eaLnBrk="1" hangingPunct="1">
              <a:defRPr/>
            </a:pPr>
            <a:r>
              <a:rPr lang="ja-JP" altLang="en-US" sz="1477" dirty="0">
                <a:latin typeface="Arial" charset="0"/>
              </a:rPr>
              <a:t>ここは</a:t>
            </a:r>
            <a:endParaRPr lang="en-US" altLang="ja-JP" sz="1477" dirty="0">
              <a:latin typeface="Arial" charset="0"/>
            </a:endParaRPr>
          </a:p>
          <a:p>
            <a:pPr algn="ctr" eaLnBrk="1" hangingPunct="1">
              <a:defRPr/>
            </a:pPr>
            <a:r>
              <a:rPr lang="ja-JP" altLang="en-US" sz="1477" dirty="0">
                <a:latin typeface="Arial" charset="0"/>
              </a:rPr>
              <a:t>大切！</a:t>
            </a:r>
          </a:p>
        </p:txBody>
      </p:sp>
      <p:sp>
        <p:nvSpPr>
          <p:cNvPr id="6181" name="テキスト ボックス 36">
            <a:extLst>
              <a:ext uri="{FF2B5EF4-FFF2-40B4-BE49-F238E27FC236}">
                <a16:creationId xmlns:a16="http://schemas.microsoft.com/office/drawing/2014/main" id="{87374A8C-BBDE-4B8C-99F7-E81205095281}"/>
              </a:ext>
            </a:extLst>
          </p:cNvPr>
          <p:cNvSpPr txBox="1">
            <a:spLocks noChangeArrowheads="1"/>
          </p:cNvSpPr>
          <p:nvPr/>
        </p:nvSpPr>
        <p:spPr bwMode="auto">
          <a:xfrm>
            <a:off x="1185497" y="18279"/>
            <a:ext cx="7357695" cy="26161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r" eaLnBrk="1" hangingPunct="1">
              <a:spcBef>
                <a:spcPct val="0"/>
              </a:spcBef>
              <a:buFontTx/>
              <a:buNone/>
            </a:pPr>
            <a:r>
              <a:rPr lang="en-US" altLang="ja-JP" sz="1100" dirty="0">
                <a:latin typeface="ＤＨＰ平成ゴシックW5" pitchFamily="50" charset="-128"/>
                <a:ea typeface="ＤＨＰ平成ゴシックW5" pitchFamily="50" charset="-128"/>
              </a:rPr>
              <a:t>2016</a:t>
            </a:r>
            <a:r>
              <a:rPr lang="ja-JP" altLang="en-US" sz="1100" dirty="0">
                <a:latin typeface="ＤＨＰ平成ゴシックW5" pitchFamily="50" charset="-128"/>
                <a:ea typeface="ＤＨＰ平成ゴシックW5" pitchFamily="50" charset="-128"/>
              </a:rPr>
              <a:t>サビ児管指導者養成研修児童分野講義「児童発達支援管理者と</a:t>
            </a:r>
            <a:r>
              <a:rPr lang="ja-JP" altLang="en-US" sz="1100" dirty="0">
                <a:solidFill>
                  <a:srgbClr val="0C0A08"/>
                </a:solidFill>
                <a:latin typeface="ＤＨＰ平成ゴシックW5" pitchFamily="50" charset="-128"/>
                <a:ea typeface="ＤＨＰ平成ゴシックW5" pitchFamily="50" charset="-128"/>
              </a:rPr>
              <a:t>障害児相談支援専門員の関係と役割」</a:t>
            </a:r>
            <a:endParaRPr lang="ja-JP" altLang="en-US" sz="1100" dirty="0"/>
          </a:p>
        </p:txBody>
      </p:sp>
      <p:sp>
        <p:nvSpPr>
          <p:cNvPr id="3" name="スライド番号プレースホルダー 2"/>
          <p:cNvSpPr>
            <a:spLocks noGrp="1"/>
          </p:cNvSpPr>
          <p:nvPr>
            <p:ph type="sldNum" sz="quarter" idx="12"/>
          </p:nvPr>
        </p:nvSpPr>
        <p:spPr/>
        <p:txBody>
          <a:bodyPr/>
          <a:lstStyle/>
          <a:p>
            <a:fld id="{35747434-7036-48DB-A148-6B3D8EE75CDA}" type="slidenum">
              <a:rPr lang="en-US" smtClean="0"/>
              <a:pPr/>
              <a:t>65</a:t>
            </a:fld>
            <a:endParaRPr lang="en-US" sz="750" dirty="0"/>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26674"/>
                                        </p:tgtEl>
                                        <p:attrNameLst>
                                          <p:attrName>style.visibility</p:attrName>
                                        </p:attrNameLst>
                                      </p:cBhvr>
                                      <p:to>
                                        <p:strVal val="visible"/>
                                      </p:to>
                                    </p:set>
                                    <p:animEffect transition="in" filter="randombar(horizontal)">
                                      <p:cBhvr>
                                        <p:cTn id="7" dur="500"/>
                                        <p:tgtEl>
                                          <p:spTgt spid="326674"/>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26668"/>
                                        </p:tgtEl>
                                        <p:attrNameLst>
                                          <p:attrName>style.visibility</p:attrName>
                                        </p:attrNameLst>
                                      </p:cBhvr>
                                      <p:to>
                                        <p:strVal val="visible"/>
                                      </p:to>
                                    </p:set>
                                    <p:animEffect transition="in" filter="wipe(left)">
                                      <p:cBhvr>
                                        <p:cTn id="11" dur="500"/>
                                        <p:tgtEl>
                                          <p:spTgt spid="326668"/>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26672"/>
                                        </p:tgtEl>
                                        <p:attrNameLst>
                                          <p:attrName>style.visibility</p:attrName>
                                        </p:attrNameLst>
                                      </p:cBhvr>
                                      <p:to>
                                        <p:strVal val="visible"/>
                                      </p:to>
                                    </p:set>
                                    <p:animEffect transition="in" filter="wipe(left)">
                                      <p:cBhvr>
                                        <p:cTn id="15" dur="500"/>
                                        <p:tgtEl>
                                          <p:spTgt spid="326672"/>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26671"/>
                                        </p:tgtEl>
                                        <p:attrNameLst>
                                          <p:attrName>style.visibility</p:attrName>
                                        </p:attrNameLst>
                                      </p:cBhvr>
                                      <p:to>
                                        <p:strVal val="visible"/>
                                      </p:to>
                                    </p:set>
                                    <p:animEffect transition="in" filter="wipe(left)">
                                      <p:cBhvr>
                                        <p:cTn id="19" dur="500"/>
                                        <p:tgtEl>
                                          <p:spTgt spid="326671"/>
                                        </p:tgtEl>
                                      </p:cBhvr>
                                    </p:animEffect>
                                  </p:childTnLst>
                                </p:cTn>
                              </p:par>
                              <p:par>
                                <p:cTn id="20" presetID="42" presetClass="entr" presetSubtype="0" fill="hold" nodeType="withEffect">
                                  <p:stCondLst>
                                    <p:cond delay="0"/>
                                  </p:stCondLst>
                                  <p:childTnLst>
                                    <p:set>
                                      <p:cBhvr>
                                        <p:cTn id="21" dur="1" fill="hold">
                                          <p:stCondLst>
                                            <p:cond delay="0"/>
                                          </p:stCondLst>
                                        </p:cTn>
                                        <p:tgtEl>
                                          <p:spTgt spid="181"/>
                                        </p:tgtEl>
                                        <p:attrNameLst>
                                          <p:attrName>style.visibility</p:attrName>
                                        </p:attrNameLst>
                                      </p:cBhvr>
                                      <p:to>
                                        <p:strVal val="visible"/>
                                      </p:to>
                                    </p:set>
                                    <p:animEffect transition="in" filter="fade">
                                      <p:cBhvr>
                                        <p:cTn id="22" dur="1000"/>
                                        <p:tgtEl>
                                          <p:spTgt spid="181"/>
                                        </p:tgtEl>
                                      </p:cBhvr>
                                    </p:animEffect>
                                    <p:anim calcmode="lin" valueType="num">
                                      <p:cBhvr>
                                        <p:cTn id="23" dur="1000" fill="hold"/>
                                        <p:tgtEl>
                                          <p:spTgt spid="181"/>
                                        </p:tgtEl>
                                        <p:attrNameLst>
                                          <p:attrName>ppt_x</p:attrName>
                                        </p:attrNameLst>
                                      </p:cBhvr>
                                      <p:tavLst>
                                        <p:tav tm="0">
                                          <p:val>
                                            <p:strVal val="#ppt_x"/>
                                          </p:val>
                                        </p:tav>
                                        <p:tav tm="100000">
                                          <p:val>
                                            <p:strVal val="#ppt_x"/>
                                          </p:val>
                                        </p:tav>
                                      </p:tavLst>
                                    </p:anim>
                                    <p:anim calcmode="lin" valueType="num">
                                      <p:cBhvr>
                                        <p:cTn id="24" dur="1000" fill="hold"/>
                                        <p:tgtEl>
                                          <p:spTgt spid="181"/>
                                        </p:tgtEl>
                                        <p:attrNameLst>
                                          <p:attrName>ppt_y</p:attrName>
                                        </p:attrNameLst>
                                      </p:cBhvr>
                                      <p:tavLst>
                                        <p:tav tm="0">
                                          <p:val>
                                            <p:strVal val="#ppt_y+.1"/>
                                          </p:val>
                                        </p:tav>
                                        <p:tav tm="100000">
                                          <p:val>
                                            <p:strVal val="#ppt_y"/>
                                          </p:val>
                                        </p:tav>
                                      </p:tavLst>
                                    </p:anim>
                                  </p:childTnLst>
                                </p:cTn>
                              </p:par>
                            </p:childTnLst>
                          </p:cTn>
                        </p:par>
                        <p:par>
                          <p:cTn id="25" fill="hold" nodeType="afterGroup">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326670"/>
                                        </p:tgtEl>
                                        <p:attrNameLst>
                                          <p:attrName>style.visibility</p:attrName>
                                        </p:attrNameLst>
                                      </p:cBhvr>
                                      <p:to>
                                        <p:strVal val="visible"/>
                                      </p:to>
                                    </p:set>
                                    <p:animEffect transition="in" filter="wipe(left)">
                                      <p:cBhvr>
                                        <p:cTn id="28" dur="500"/>
                                        <p:tgtEl>
                                          <p:spTgt spid="326670"/>
                                        </p:tgtEl>
                                      </p:cBhvr>
                                    </p:animEffect>
                                  </p:childTnLst>
                                </p:cTn>
                              </p:par>
                            </p:childTnLst>
                          </p:cTn>
                        </p:par>
                        <p:par>
                          <p:cTn id="29" fill="hold" nodeType="afterGroup">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77"/>
                                        </p:tgtEl>
                                        <p:attrNameLst>
                                          <p:attrName>style.visibility</p:attrName>
                                        </p:attrNameLst>
                                      </p:cBhvr>
                                      <p:to>
                                        <p:strVal val="visible"/>
                                      </p:to>
                                    </p:set>
                                    <p:animEffect transition="in" filter="wipe(left)">
                                      <p:cBhvr>
                                        <p:cTn id="32" dur="500"/>
                                        <p:tgtEl>
                                          <p:spTgt spid="177"/>
                                        </p:tgtEl>
                                      </p:cBhvr>
                                    </p:animEffect>
                                  </p:childTnLst>
                                </p:cTn>
                              </p:par>
                            </p:childTnLst>
                          </p:cTn>
                        </p:par>
                        <p:par>
                          <p:cTn id="33" fill="hold" nodeType="afterGroup">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26669"/>
                                        </p:tgtEl>
                                        <p:attrNameLst>
                                          <p:attrName>style.visibility</p:attrName>
                                        </p:attrNameLst>
                                      </p:cBhvr>
                                      <p:to>
                                        <p:strVal val="visible"/>
                                      </p:to>
                                    </p:set>
                                    <p:animEffect transition="in" filter="wipe(left)">
                                      <p:cBhvr>
                                        <p:cTn id="36" dur="500"/>
                                        <p:tgtEl>
                                          <p:spTgt spid="326669"/>
                                        </p:tgtEl>
                                      </p:cBhvr>
                                    </p:animEffect>
                                  </p:childTnLst>
                                </p:cTn>
                              </p:par>
                            </p:childTnLst>
                          </p:cTn>
                        </p:par>
                        <p:par>
                          <p:cTn id="37" fill="hold" nodeType="afterGroup">
                            <p:stCondLst>
                              <p:cond delay="4000"/>
                            </p:stCondLst>
                            <p:childTnLst>
                              <p:par>
                                <p:cTn id="38" presetID="22" presetClass="entr" presetSubtype="8" fill="hold" grpId="0" nodeType="afterEffect">
                                  <p:stCondLst>
                                    <p:cond delay="0"/>
                                  </p:stCondLst>
                                  <p:childTnLst>
                                    <p:set>
                                      <p:cBhvr>
                                        <p:cTn id="39" dur="1" fill="hold">
                                          <p:stCondLst>
                                            <p:cond delay="0"/>
                                          </p:stCondLst>
                                        </p:cTn>
                                        <p:tgtEl>
                                          <p:spTgt spid="326667"/>
                                        </p:tgtEl>
                                        <p:attrNameLst>
                                          <p:attrName>style.visibility</p:attrName>
                                        </p:attrNameLst>
                                      </p:cBhvr>
                                      <p:to>
                                        <p:strVal val="visible"/>
                                      </p:to>
                                    </p:set>
                                    <p:animEffect transition="in" filter="wipe(left)">
                                      <p:cBhvr>
                                        <p:cTn id="40" dur="500"/>
                                        <p:tgtEl>
                                          <p:spTgt spid="326667"/>
                                        </p:tgtEl>
                                      </p:cBhvr>
                                    </p:animEffect>
                                  </p:childTnLst>
                                </p:cTn>
                              </p:par>
                            </p:childTnLst>
                          </p:cTn>
                        </p:par>
                        <p:par>
                          <p:cTn id="41" fill="hold" nodeType="afterGroup">
                            <p:stCondLst>
                              <p:cond delay="4500"/>
                            </p:stCondLst>
                            <p:childTnLst>
                              <p:par>
                                <p:cTn id="42" presetID="22" presetClass="entr" presetSubtype="8" fill="hold" grpId="0" nodeType="afterEffect">
                                  <p:stCondLst>
                                    <p:cond delay="0"/>
                                  </p:stCondLst>
                                  <p:childTnLst>
                                    <p:set>
                                      <p:cBhvr>
                                        <p:cTn id="43" dur="1" fill="hold">
                                          <p:stCondLst>
                                            <p:cond delay="0"/>
                                          </p:stCondLst>
                                        </p:cTn>
                                        <p:tgtEl>
                                          <p:spTgt spid="326673"/>
                                        </p:tgtEl>
                                        <p:attrNameLst>
                                          <p:attrName>style.visibility</p:attrName>
                                        </p:attrNameLst>
                                      </p:cBhvr>
                                      <p:to>
                                        <p:strVal val="visible"/>
                                      </p:to>
                                    </p:set>
                                    <p:animEffect transition="in" filter="wipe(left)">
                                      <p:cBhvr>
                                        <p:cTn id="44" dur="500"/>
                                        <p:tgtEl>
                                          <p:spTgt spid="326673"/>
                                        </p:tgtEl>
                                      </p:cBhvr>
                                    </p:animEffect>
                                  </p:childTnLst>
                                </p:cTn>
                              </p:par>
                            </p:childTnLst>
                          </p:cTn>
                        </p:par>
                        <p:par>
                          <p:cTn id="45" fill="hold" nodeType="afterGroup">
                            <p:stCondLst>
                              <p:cond delay="5000"/>
                            </p:stCondLst>
                            <p:childTnLst>
                              <p:par>
                                <p:cTn id="46" presetID="2" presetClass="entr" presetSubtype="8" fill="hold" grpId="0" nodeType="afterEffect">
                                  <p:stCondLst>
                                    <p:cond delay="0"/>
                                  </p:stCondLst>
                                  <p:childTnLst>
                                    <p:set>
                                      <p:cBhvr>
                                        <p:cTn id="47" dur="1" fill="hold">
                                          <p:stCondLst>
                                            <p:cond delay="0"/>
                                          </p:stCondLst>
                                        </p:cTn>
                                        <p:tgtEl>
                                          <p:spTgt spid="180"/>
                                        </p:tgtEl>
                                        <p:attrNameLst>
                                          <p:attrName>style.visibility</p:attrName>
                                        </p:attrNameLst>
                                      </p:cBhvr>
                                      <p:to>
                                        <p:strVal val="visible"/>
                                      </p:to>
                                    </p:set>
                                    <p:anim calcmode="lin" valueType="num">
                                      <p:cBhvr additive="base">
                                        <p:cTn id="48" dur="500" fill="hold"/>
                                        <p:tgtEl>
                                          <p:spTgt spid="180"/>
                                        </p:tgtEl>
                                        <p:attrNameLst>
                                          <p:attrName>ppt_x</p:attrName>
                                        </p:attrNameLst>
                                      </p:cBhvr>
                                      <p:tavLst>
                                        <p:tav tm="0">
                                          <p:val>
                                            <p:strVal val="0-#ppt_w/2"/>
                                          </p:val>
                                        </p:tav>
                                        <p:tav tm="100000">
                                          <p:val>
                                            <p:strVal val="#ppt_x"/>
                                          </p:val>
                                        </p:tav>
                                      </p:tavLst>
                                    </p:anim>
                                    <p:anim calcmode="lin" valueType="num">
                                      <p:cBhvr additive="base">
                                        <p:cTn id="49" dur="500" fill="hold"/>
                                        <p:tgtEl>
                                          <p:spTgt spid="180"/>
                                        </p:tgtEl>
                                        <p:attrNameLst>
                                          <p:attrName>ppt_y</p:attrName>
                                        </p:attrNameLst>
                                      </p:cBhvr>
                                      <p:tavLst>
                                        <p:tav tm="0">
                                          <p:val>
                                            <p:strVal val="#ppt_y"/>
                                          </p:val>
                                        </p:tav>
                                        <p:tav tm="100000">
                                          <p:val>
                                            <p:strVal val="#ppt_y"/>
                                          </p:val>
                                        </p:tav>
                                      </p:tavLst>
                                    </p:anim>
                                  </p:childTnLst>
                                </p:cTn>
                              </p:par>
                              <p:par>
                                <p:cTn id="50" presetID="10" presetClass="entr" presetSubtype="0" fill="hold" grpId="0" nodeType="withEffect">
                                  <p:stCondLst>
                                    <p:cond delay="0"/>
                                  </p:stCondLst>
                                  <p:childTnLst>
                                    <p:set>
                                      <p:cBhvr>
                                        <p:cTn id="51" dur="1" fill="hold">
                                          <p:stCondLst>
                                            <p:cond delay="0"/>
                                          </p:stCondLst>
                                        </p:cTn>
                                        <p:tgtEl>
                                          <p:spTgt spid="326677"/>
                                        </p:tgtEl>
                                        <p:attrNameLst>
                                          <p:attrName>style.visibility</p:attrName>
                                        </p:attrNameLst>
                                      </p:cBhvr>
                                      <p:to>
                                        <p:strVal val="visible"/>
                                      </p:to>
                                    </p:set>
                                    <p:animEffect transition="in" filter="fade">
                                      <p:cBhvr>
                                        <p:cTn id="52" dur="500"/>
                                        <p:tgtEl>
                                          <p:spTgt spid="326677"/>
                                        </p:tgtEl>
                                      </p:cBhvr>
                                    </p:animEffect>
                                  </p:childTnLst>
                                </p:cTn>
                              </p:par>
                            </p:childTnLst>
                          </p:cTn>
                        </p:par>
                        <p:par>
                          <p:cTn id="53" fill="hold" nodeType="afterGroup">
                            <p:stCondLst>
                              <p:cond delay="5500"/>
                            </p:stCondLst>
                            <p:childTnLst>
                              <p:par>
                                <p:cTn id="54" presetID="22" presetClass="entr" presetSubtype="8" fill="hold" grpId="0" nodeType="afterEffect">
                                  <p:stCondLst>
                                    <p:cond delay="0"/>
                                  </p:stCondLst>
                                  <p:childTnLst>
                                    <p:set>
                                      <p:cBhvr>
                                        <p:cTn id="55" dur="1" fill="hold">
                                          <p:stCondLst>
                                            <p:cond delay="0"/>
                                          </p:stCondLst>
                                        </p:cTn>
                                        <p:tgtEl>
                                          <p:spTgt spid="326658"/>
                                        </p:tgtEl>
                                        <p:attrNameLst>
                                          <p:attrName>style.visibility</p:attrName>
                                        </p:attrNameLst>
                                      </p:cBhvr>
                                      <p:to>
                                        <p:strVal val="visible"/>
                                      </p:to>
                                    </p:set>
                                    <p:animEffect transition="in" filter="wipe(left)">
                                      <p:cBhvr>
                                        <p:cTn id="56" dur="500"/>
                                        <p:tgtEl>
                                          <p:spTgt spid="326658"/>
                                        </p:tgtEl>
                                      </p:cBhvr>
                                    </p:animEffect>
                                  </p:childTnLst>
                                </p:cTn>
                              </p:par>
                            </p:childTnLst>
                          </p:cTn>
                        </p:par>
                        <p:par>
                          <p:cTn id="57" fill="hold" nodeType="afterGroup">
                            <p:stCondLst>
                              <p:cond delay="6000"/>
                            </p:stCondLst>
                            <p:childTnLst>
                              <p:par>
                                <p:cTn id="58" presetID="22" presetClass="entr" presetSubtype="8" fill="hold" grpId="0" nodeType="afterEffect">
                                  <p:stCondLst>
                                    <p:cond delay="0"/>
                                  </p:stCondLst>
                                  <p:childTnLst>
                                    <p:set>
                                      <p:cBhvr>
                                        <p:cTn id="59" dur="1" fill="hold">
                                          <p:stCondLst>
                                            <p:cond delay="0"/>
                                          </p:stCondLst>
                                        </p:cTn>
                                        <p:tgtEl>
                                          <p:spTgt spid="326659"/>
                                        </p:tgtEl>
                                        <p:attrNameLst>
                                          <p:attrName>style.visibility</p:attrName>
                                        </p:attrNameLst>
                                      </p:cBhvr>
                                      <p:to>
                                        <p:strVal val="visible"/>
                                      </p:to>
                                    </p:set>
                                    <p:animEffect transition="in" filter="wipe(left)">
                                      <p:cBhvr>
                                        <p:cTn id="60" dur="500"/>
                                        <p:tgtEl>
                                          <p:spTgt spid="326659"/>
                                        </p:tgtEl>
                                      </p:cBhvr>
                                    </p:animEffect>
                                  </p:childTnLst>
                                </p:cTn>
                              </p:par>
                            </p:childTnLst>
                          </p:cTn>
                        </p:par>
                        <p:par>
                          <p:cTn id="61" fill="hold" nodeType="afterGroup">
                            <p:stCondLst>
                              <p:cond delay="6500"/>
                            </p:stCondLst>
                            <p:childTnLst>
                              <p:par>
                                <p:cTn id="62" presetID="22" presetClass="entr" presetSubtype="8" fill="hold" grpId="0" nodeType="afterEffect">
                                  <p:stCondLst>
                                    <p:cond delay="0"/>
                                  </p:stCondLst>
                                  <p:childTnLst>
                                    <p:set>
                                      <p:cBhvr>
                                        <p:cTn id="63" dur="1" fill="hold">
                                          <p:stCondLst>
                                            <p:cond delay="0"/>
                                          </p:stCondLst>
                                        </p:cTn>
                                        <p:tgtEl>
                                          <p:spTgt spid="176"/>
                                        </p:tgtEl>
                                        <p:attrNameLst>
                                          <p:attrName>style.visibility</p:attrName>
                                        </p:attrNameLst>
                                      </p:cBhvr>
                                      <p:to>
                                        <p:strVal val="visible"/>
                                      </p:to>
                                    </p:set>
                                    <p:animEffect transition="in" filter="wipe(left)">
                                      <p:cBhvr>
                                        <p:cTn id="64" dur="500"/>
                                        <p:tgtEl>
                                          <p:spTgt spid="176"/>
                                        </p:tgtEl>
                                      </p:cBhvr>
                                    </p:animEffect>
                                  </p:childTnLst>
                                </p:cTn>
                              </p:par>
                            </p:childTnLst>
                          </p:cTn>
                        </p:par>
                        <p:par>
                          <p:cTn id="65" fill="hold" nodeType="afterGroup">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26660"/>
                                        </p:tgtEl>
                                        <p:attrNameLst>
                                          <p:attrName>style.visibility</p:attrName>
                                        </p:attrNameLst>
                                      </p:cBhvr>
                                      <p:to>
                                        <p:strVal val="visible"/>
                                      </p:to>
                                    </p:set>
                                    <p:animEffect transition="in" filter="wipe(left)">
                                      <p:cBhvr>
                                        <p:cTn id="68" dur="500"/>
                                        <p:tgtEl>
                                          <p:spTgt spid="326660"/>
                                        </p:tgtEl>
                                      </p:cBhvr>
                                    </p:animEffect>
                                  </p:childTnLst>
                                </p:cTn>
                              </p:par>
                            </p:childTnLst>
                          </p:cTn>
                        </p:par>
                        <p:par>
                          <p:cTn id="69" fill="hold" nodeType="afterGroup">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326661"/>
                                        </p:tgtEl>
                                        <p:attrNameLst>
                                          <p:attrName>style.visibility</p:attrName>
                                        </p:attrNameLst>
                                      </p:cBhvr>
                                      <p:to>
                                        <p:strVal val="visible"/>
                                      </p:to>
                                    </p:set>
                                    <p:animEffect transition="in" filter="wipe(left)">
                                      <p:cBhvr>
                                        <p:cTn id="72" dur="500"/>
                                        <p:tgtEl>
                                          <p:spTgt spid="326661"/>
                                        </p:tgtEl>
                                      </p:cBhvr>
                                    </p:animEffect>
                                  </p:childTnLst>
                                </p:cTn>
                              </p:par>
                            </p:childTnLst>
                          </p:cTn>
                        </p:par>
                        <p:par>
                          <p:cTn id="73" fill="hold" nodeType="afterGroup">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326662"/>
                                        </p:tgtEl>
                                        <p:attrNameLst>
                                          <p:attrName>style.visibility</p:attrName>
                                        </p:attrNameLst>
                                      </p:cBhvr>
                                      <p:to>
                                        <p:strVal val="visible"/>
                                      </p:to>
                                    </p:set>
                                    <p:animEffect transition="in" filter="wipe(left)">
                                      <p:cBhvr>
                                        <p:cTn id="76" dur="500"/>
                                        <p:tgtEl>
                                          <p:spTgt spid="326662"/>
                                        </p:tgtEl>
                                      </p:cBhvr>
                                    </p:animEffect>
                                  </p:childTnLst>
                                </p:cTn>
                              </p:par>
                            </p:childTnLst>
                          </p:cTn>
                        </p:par>
                        <p:par>
                          <p:cTn id="77" fill="hold" nodeType="afterGroup">
                            <p:stCondLst>
                              <p:cond delay="8500"/>
                            </p:stCondLst>
                            <p:childTnLst>
                              <p:par>
                                <p:cTn id="78" presetID="22" presetClass="entr" presetSubtype="8" fill="hold" grpId="0" nodeType="afterEffect">
                                  <p:stCondLst>
                                    <p:cond delay="0"/>
                                  </p:stCondLst>
                                  <p:childTnLst>
                                    <p:set>
                                      <p:cBhvr>
                                        <p:cTn id="79" dur="1" fill="hold">
                                          <p:stCondLst>
                                            <p:cond delay="0"/>
                                          </p:stCondLst>
                                        </p:cTn>
                                        <p:tgtEl>
                                          <p:spTgt spid="326663"/>
                                        </p:tgtEl>
                                        <p:attrNameLst>
                                          <p:attrName>style.visibility</p:attrName>
                                        </p:attrNameLst>
                                      </p:cBhvr>
                                      <p:to>
                                        <p:strVal val="visible"/>
                                      </p:to>
                                    </p:set>
                                    <p:animEffect transition="in" filter="wipe(left)">
                                      <p:cBhvr>
                                        <p:cTn id="80" dur="500"/>
                                        <p:tgtEl>
                                          <p:spTgt spid="326663"/>
                                        </p:tgtEl>
                                      </p:cBhvr>
                                    </p:animEffect>
                                  </p:childTnLst>
                                </p:cTn>
                              </p:par>
                            </p:childTnLst>
                          </p:cTn>
                        </p:par>
                        <p:par>
                          <p:cTn id="81" fill="hold" nodeType="afterGroup">
                            <p:stCondLst>
                              <p:cond delay="9000"/>
                            </p:stCondLst>
                            <p:childTnLst>
                              <p:par>
                                <p:cTn id="82" presetID="16" presetClass="entr" presetSubtype="21" fill="hold" grpId="0" nodeType="afterEffect">
                                  <p:stCondLst>
                                    <p:cond delay="0"/>
                                  </p:stCondLst>
                                  <p:childTnLst>
                                    <p:set>
                                      <p:cBhvr>
                                        <p:cTn id="83" dur="1" fill="hold">
                                          <p:stCondLst>
                                            <p:cond delay="0"/>
                                          </p:stCondLst>
                                        </p:cTn>
                                        <p:tgtEl>
                                          <p:spTgt spid="2"/>
                                        </p:tgtEl>
                                        <p:attrNameLst>
                                          <p:attrName>style.visibility</p:attrName>
                                        </p:attrNameLst>
                                      </p:cBhvr>
                                      <p:to>
                                        <p:strVal val="visible"/>
                                      </p:to>
                                    </p:set>
                                    <p:animEffect transition="in" filter="barn(inVertical)">
                                      <p:cBhvr>
                                        <p:cTn id="84" dur="500"/>
                                        <p:tgtEl>
                                          <p:spTgt spid="2"/>
                                        </p:tgtEl>
                                      </p:cBhvr>
                                    </p:animEffect>
                                  </p:childTnLst>
                                </p:cTn>
                              </p:par>
                            </p:childTnLst>
                          </p:cTn>
                        </p:par>
                        <p:par>
                          <p:cTn id="85" fill="hold" nodeType="afterGroup">
                            <p:stCondLst>
                              <p:cond delay="9500"/>
                            </p:stCondLst>
                            <p:childTnLst>
                              <p:par>
                                <p:cTn id="86" presetID="16" presetClass="entr" presetSubtype="21" fill="hold" grpId="0" nodeType="afterEffect">
                                  <p:stCondLst>
                                    <p:cond delay="0"/>
                                  </p:stCondLst>
                                  <p:childTnLst>
                                    <p:set>
                                      <p:cBhvr>
                                        <p:cTn id="87" dur="1" fill="hold">
                                          <p:stCondLst>
                                            <p:cond delay="0"/>
                                          </p:stCondLst>
                                        </p:cTn>
                                        <p:tgtEl>
                                          <p:spTgt spid="326679"/>
                                        </p:tgtEl>
                                        <p:attrNameLst>
                                          <p:attrName>style.visibility</p:attrName>
                                        </p:attrNameLst>
                                      </p:cBhvr>
                                      <p:to>
                                        <p:strVal val="visible"/>
                                      </p:to>
                                    </p:set>
                                    <p:animEffect transition="in" filter="barn(inVertical)">
                                      <p:cBhvr>
                                        <p:cTn id="88" dur="500"/>
                                        <p:tgtEl>
                                          <p:spTgt spid="326679"/>
                                        </p:tgtEl>
                                      </p:cBhvr>
                                    </p:animEffect>
                                  </p:childTnLst>
                                </p:cTn>
                              </p:par>
                            </p:childTnLst>
                          </p:cTn>
                        </p:par>
                      </p:childTnLst>
                    </p:cTn>
                  </p:par>
                  <p:par>
                    <p:cTn id="89" fill="hold" nodeType="clickPar">
                      <p:stCondLst>
                        <p:cond delay="indefinite"/>
                      </p:stCondLst>
                      <p:childTnLst>
                        <p:par>
                          <p:cTn id="90" fill="hold" nodeType="withGroup">
                            <p:stCondLst>
                              <p:cond delay="0"/>
                            </p:stCondLst>
                            <p:childTnLst>
                              <p:par>
                                <p:cTn id="91" presetID="53" presetClass="entr" presetSubtype="16" fill="hold" grpId="0" nodeType="clickEffect">
                                  <p:stCondLst>
                                    <p:cond delay="0"/>
                                  </p:stCondLst>
                                  <p:childTnLst>
                                    <p:set>
                                      <p:cBhvr>
                                        <p:cTn id="92" dur="1" fill="hold">
                                          <p:stCondLst>
                                            <p:cond delay="0"/>
                                          </p:stCondLst>
                                        </p:cTn>
                                        <p:tgtEl>
                                          <p:spTgt spid="326666"/>
                                        </p:tgtEl>
                                        <p:attrNameLst>
                                          <p:attrName>style.visibility</p:attrName>
                                        </p:attrNameLst>
                                      </p:cBhvr>
                                      <p:to>
                                        <p:strVal val="visible"/>
                                      </p:to>
                                    </p:set>
                                    <p:anim calcmode="lin" valueType="num">
                                      <p:cBhvr>
                                        <p:cTn id="93" dur="500" fill="hold"/>
                                        <p:tgtEl>
                                          <p:spTgt spid="326666"/>
                                        </p:tgtEl>
                                        <p:attrNameLst>
                                          <p:attrName>ppt_w</p:attrName>
                                        </p:attrNameLst>
                                      </p:cBhvr>
                                      <p:tavLst>
                                        <p:tav tm="0">
                                          <p:val>
                                            <p:fltVal val="0"/>
                                          </p:val>
                                        </p:tav>
                                        <p:tav tm="100000">
                                          <p:val>
                                            <p:strVal val="#ppt_w"/>
                                          </p:val>
                                        </p:tav>
                                      </p:tavLst>
                                    </p:anim>
                                    <p:anim calcmode="lin" valueType="num">
                                      <p:cBhvr>
                                        <p:cTn id="94" dur="500" fill="hold"/>
                                        <p:tgtEl>
                                          <p:spTgt spid="326666"/>
                                        </p:tgtEl>
                                        <p:attrNameLst>
                                          <p:attrName>ppt_h</p:attrName>
                                        </p:attrNameLst>
                                      </p:cBhvr>
                                      <p:tavLst>
                                        <p:tav tm="0">
                                          <p:val>
                                            <p:fltVal val="0"/>
                                          </p:val>
                                        </p:tav>
                                        <p:tav tm="100000">
                                          <p:val>
                                            <p:strVal val="#ppt_h"/>
                                          </p:val>
                                        </p:tav>
                                      </p:tavLst>
                                    </p:anim>
                                    <p:animEffect transition="in" filter="fade">
                                      <p:cBhvr>
                                        <p:cTn id="95" dur="500"/>
                                        <p:tgtEl>
                                          <p:spTgt spid="326666"/>
                                        </p:tgtEl>
                                      </p:cBhvr>
                                    </p:animEffect>
                                  </p:childTnLst>
                                </p:cTn>
                              </p:par>
                            </p:childTnLst>
                          </p:cTn>
                        </p:par>
                        <p:par>
                          <p:cTn id="96" fill="hold" nodeType="afterGroup">
                            <p:stCondLst>
                              <p:cond delay="500"/>
                            </p:stCondLst>
                            <p:childTnLst>
                              <p:par>
                                <p:cTn id="97" presetID="53" presetClass="entr" presetSubtype="16" fill="hold" grpId="0" nodeType="afterEffect">
                                  <p:stCondLst>
                                    <p:cond delay="0"/>
                                  </p:stCondLst>
                                  <p:childTnLst>
                                    <p:set>
                                      <p:cBhvr>
                                        <p:cTn id="98" dur="1" fill="hold">
                                          <p:stCondLst>
                                            <p:cond delay="0"/>
                                          </p:stCondLst>
                                        </p:cTn>
                                        <p:tgtEl>
                                          <p:spTgt spid="326657"/>
                                        </p:tgtEl>
                                        <p:attrNameLst>
                                          <p:attrName>style.visibility</p:attrName>
                                        </p:attrNameLst>
                                      </p:cBhvr>
                                      <p:to>
                                        <p:strVal val="visible"/>
                                      </p:to>
                                    </p:set>
                                    <p:anim calcmode="lin" valueType="num">
                                      <p:cBhvr>
                                        <p:cTn id="99" dur="500" fill="hold"/>
                                        <p:tgtEl>
                                          <p:spTgt spid="326657"/>
                                        </p:tgtEl>
                                        <p:attrNameLst>
                                          <p:attrName>ppt_w</p:attrName>
                                        </p:attrNameLst>
                                      </p:cBhvr>
                                      <p:tavLst>
                                        <p:tav tm="0">
                                          <p:val>
                                            <p:fltVal val="0"/>
                                          </p:val>
                                        </p:tav>
                                        <p:tav tm="100000">
                                          <p:val>
                                            <p:strVal val="#ppt_w"/>
                                          </p:val>
                                        </p:tav>
                                      </p:tavLst>
                                    </p:anim>
                                    <p:anim calcmode="lin" valueType="num">
                                      <p:cBhvr>
                                        <p:cTn id="100" dur="500" fill="hold"/>
                                        <p:tgtEl>
                                          <p:spTgt spid="326657"/>
                                        </p:tgtEl>
                                        <p:attrNameLst>
                                          <p:attrName>ppt_h</p:attrName>
                                        </p:attrNameLst>
                                      </p:cBhvr>
                                      <p:tavLst>
                                        <p:tav tm="0">
                                          <p:val>
                                            <p:fltVal val="0"/>
                                          </p:val>
                                        </p:tav>
                                        <p:tav tm="100000">
                                          <p:val>
                                            <p:strVal val="#ppt_h"/>
                                          </p:val>
                                        </p:tav>
                                      </p:tavLst>
                                    </p:anim>
                                    <p:animEffect transition="in" filter="fade">
                                      <p:cBhvr>
                                        <p:cTn id="101" dur="500"/>
                                        <p:tgtEl>
                                          <p:spTgt spid="326657"/>
                                        </p:tgtEl>
                                      </p:cBhvr>
                                    </p:animEffect>
                                  </p:childTnLst>
                                </p:cTn>
                              </p:par>
                            </p:childTnLst>
                          </p:cTn>
                        </p:par>
                      </p:childTnLst>
                    </p:cTn>
                  </p:par>
                  <p:par>
                    <p:cTn id="102" fill="hold" nodeType="clickPar">
                      <p:stCondLst>
                        <p:cond delay="indefinite"/>
                      </p:stCondLst>
                      <p:childTnLst>
                        <p:par>
                          <p:cTn id="103" fill="hold" nodeType="withGroup">
                            <p:stCondLst>
                              <p:cond delay="0"/>
                            </p:stCondLst>
                            <p:childTnLst>
                              <p:par>
                                <p:cTn id="104" presetID="16" presetClass="entr" presetSubtype="21" fill="hold" grpId="0" nodeType="clickEffect">
                                  <p:stCondLst>
                                    <p:cond delay="0"/>
                                  </p:stCondLst>
                                  <p:childTnLst>
                                    <p:set>
                                      <p:cBhvr>
                                        <p:cTn id="105" dur="1" fill="hold">
                                          <p:stCondLst>
                                            <p:cond delay="0"/>
                                          </p:stCondLst>
                                        </p:cTn>
                                        <p:tgtEl>
                                          <p:spTgt spid="100"/>
                                        </p:tgtEl>
                                        <p:attrNameLst>
                                          <p:attrName>style.visibility</p:attrName>
                                        </p:attrNameLst>
                                      </p:cBhvr>
                                      <p:to>
                                        <p:strVal val="visible"/>
                                      </p:to>
                                    </p:set>
                                    <p:animEffect transition="in" filter="barn(inVertical)">
                                      <p:cBhvr>
                                        <p:cTn id="106" dur="500"/>
                                        <p:tgtEl>
                                          <p:spTgt spid="100"/>
                                        </p:tgtEl>
                                      </p:cBhvr>
                                    </p:animEffect>
                                  </p:childTnLst>
                                </p:cTn>
                              </p:par>
                            </p:childTnLst>
                          </p:cTn>
                        </p:par>
                      </p:childTnLst>
                    </p:cTn>
                  </p:par>
                  <p:par>
                    <p:cTn id="107" fill="hold" nodeType="clickPar">
                      <p:stCondLst>
                        <p:cond delay="indefinite"/>
                      </p:stCondLst>
                      <p:childTnLst>
                        <p:par>
                          <p:cTn id="108" fill="hold" nodeType="withGroup">
                            <p:stCondLst>
                              <p:cond delay="0"/>
                            </p:stCondLst>
                            <p:childTnLst>
                              <p:par>
                                <p:cTn id="109" presetID="16" presetClass="entr" presetSubtype="21" fill="hold" grpId="0" nodeType="clickEffect">
                                  <p:stCondLst>
                                    <p:cond delay="0"/>
                                  </p:stCondLst>
                                  <p:childTnLst>
                                    <p:set>
                                      <p:cBhvr>
                                        <p:cTn id="110" dur="1" fill="hold">
                                          <p:stCondLst>
                                            <p:cond delay="0"/>
                                          </p:stCondLst>
                                        </p:cTn>
                                        <p:tgtEl>
                                          <p:spTgt spid="326680"/>
                                        </p:tgtEl>
                                        <p:attrNameLst>
                                          <p:attrName>style.visibility</p:attrName>
                                        </p:attrNameLst>
                                      </p:cBhvr>
                                      <p:to>
                                        <p:strVal val="visible"/>
                                      </p:to>
                                    </p:set>
                                    <p:animEffect transition="in" filter="barn(inVertical)">
                                      <p:cBhvr>
                                        <p:cTn id="111" dur="500"/>
                                        <p:tgtEl>
                                          <p:spTgt spid="326680"/>
                                        </p:tgtEl>
                                      </p:cBhvr>
                                    </p:animEffect>
                                  </p:childTnLst>
                                </p:cTn>
                              </p:par>
                              <p:par>
                                <p:cTn id="112" presetID="16" presetClass="entr" presetSubtype="21" fill="hold" nodeType="withEffect">
                                  <p:stCondLst>
                                    <p:cond delay="0"/>
                                  </p:stCondLst>
                                  <p:childTnLst>
                                    <p:set>
                                      <p:cBhvr>
                                        <p:cTn id="113" dur="1" fill="hold">
                                          <p:stCondLst>
                                            <p:cond delay="0"/>
                                          </p:stCondLst>
                                        </p:cTn>
                                        <p:tgtEl>
                                          <p:spTgt spid="7"/>
                                        </p:tgtEl>
                                        <p:attrNameLst>
                                          <p:attrName>style.visibility</p:attrName>
                                        </p:attrNameLst>
                                      </p:cBhvr>
                                      <p:to>
                                        <p:strVal val="visible"/>
                                      </p:to>
                                    </p:set>
                                    <p:animEffect transition="in" filter="barn(inVertical)">
                                      <p:cBhvr>
                                        <p:cTn id="114" dur="500"/>
                                        <p:tgtEl>
                                          <p:spTgt spid="7"/>
                                        </p:tgtEl>
                                      </p:cBhvr>
                                    </p:animEffect>
                                  </p:childTnLst>
                                </p:cTn>
                              </p:par>
                            </p:childTnLst>
                          </p:cTn>
                        </p:par>
                      </p:childTnLst>
                    </p:cTn>
                  </p:par>
                  <p:par>
                    <p:cTn id="115" fill="hold" nodeType="clickPar">
                      <p:stCondLst>
                        <p:cond delay="indefinite"/>
                      </p:stCondLst>
                      <p:childTnLst>
                        <p:par>
                          <p:cTn id="116" fill="hold" nodeType="withGroup">
                            <p:stCondLst>
                              <p:cond delay="0"/>
                            </p:stCondLst>
                            <p:childTnLst>
                              <p:par>
                                <p:cTn id="117" presetID="16" presetClass="entr" presetSubtype="21" fill="hold" grpId="0" nodeType="clickEffect">
                                  <p:stCondLst>
                                    <p:cond delay="0"/>
                                  </p:stCondLst>
                                  <p:childTnLst>
                                    <p:set>
                                      <p:cBhvr>
                                        <p:cTn id="118" dur="1" fill="hold">
                                          <p:stCondLst>
                                            <p:cond delay="0"/>
                                          </p:stCondLst>
                                        </p:cTn>
                                        <p:tgtEl>
                                          <p:spTgt spid="326681"/>
                                        </p:tgtEl>
                                        <p:attrNameLst>
                                          <p:attrName>style.visibility</p:attrName>
                                        </p:attrNameLst>
                                      </p:cBhvr>
                                      <p:to>
                                        <p:strVal val="visible"/>
                                      </p:to>
                                    </p:set>
                                    <p:animEffect transition="in" filter="barn(inVertical)">
                                      <p:cBhvr>
                                        <p:cTn id="119" dur="500"/>
                                        <p:tgtEl>
                                          <p:spTgt spid="326681"/>
                                        </p:tgtEl>
                                      </p:cBhvr>
                                    </p:animEffect>
                                  </p:childTnLst>
                                </p:cTn>
                              </p:par>
                              <p:par>
                                <p:cTn id="120" presetID="16" presetClass="entr" presetSubtype="21" fill="hold" nodeType="withEffect">
                                  <p:stCondLst>
                                    <p:cond delay="0"/>
                                  </p:stCondLst>
                                  <p:childTnLst>
                                    <p:set>
                                      <p:cBhvr>
                                        <p:cTn id="121" dur="1" fill="hold">
                                          <p:stCondLst>
                                            <p:cond delay="0"/>
                                          </p:stCondLst>
                                        </p:cTn>
                                        <p:tgtEl>
                                          <p:spTgt spid="186"/>
                                        </p:tgtEl>
                                        <p:attrNameLst>
                                          <p:attrName>style.visibility</p:attrName>
                                        </p:attrNameLst>
                                      </p:cBhvr>
                                      <p:to>
                                        <p:strVal val="visible"/>
                                      </p:to>
                                    </p:set>
                                    <p:animEffect transition="in" filter="barn(inVertical)">
                                      <p:cBhvr>
                                        <p:cTn id="122" dur="500"/>
                                        <p:tgtEl>
                                          <p:spTgt spid="186"/>
                                        </p:tgtEl>
                                      </p:cBhvr>
                                    </p:animEffect>
                                  </p:childTnLst>
                                </p:cTn>
                              </p:par>
                            </p:childTnLst>
                          </p:cTn>
                        </p:par>
                        <p:par>
                          <p:cTn id="123" fill="hold" nodeType="afterGroup">
                            <p:stCondLst>
                              <p:cond delay="500"/>
                            </p:stCondLst>
                            <p:childTnLst>
                              <p:par>
                                <p:cTn id="124" presetID="22" presetClass="entr" presetSubtype="8" fill="hold" grpId="0" nodeType="afterEffect">
                                  <p:stCondLst>
                                    <p:cond delay="0"/>
                                  </p:stCondLst>
                                  <p:childTnLst>
                                    <p:set>
                                      <p:cBhvr>
                                        <p:cTn id="125" dur="1" fill="hold">
                                          <p:stCondLst>
                                            <p:cond delay="0"/>
                                          </p:stCondLst>
                                        </p:cTn>
                                        <p:tgtEl>
                                          <p:spTgt spid="35"/>
                                        </p:tgtEl>
                                        <p:attrNameLst>
                                          <p:attrName>style.visibility</p:attrName>
                                        </p:attrNameLst>
                                      </p:cBhvr>
                                      <p:to>
                                        <p:strVal val="visible"/>
                                      </p:to>
                                    </p:set>
                                    <p:animEffect transition="in" filter="wipe(left)">
                                      <p:cBhvr>
                                        <p:cTn id="12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6657" grpId="0" animBg="1"/>
      <p:bldP spid="326658" grpId="0" animBg="1"/>
      <p:bldP spid="326659" grpId="0" animBg="1"/>
      <p:bldP spid="326660" grpId="0" animBg="1"/>
      <p:bldP spid="326661" grpId="0" animBg="1"/>
      <p:bldP spid="326662" grpId="0" animBg="1"/>
      <p:bldP spid="326663" grpId="0" animBg="1"/>
      <p:bldP spid="326666" grpId="0" animBg="1"/>
      <p:bldP spid="326667" grpId="0" animBg="1"/>
      <p:bldP spid="326668" grpId="0" animBg="1"/>
      <p:bldP spid="326669" grpId="0" animBg="1"/>
      <p:bldP spid="326670" grpId="0" animBg="1"/>
      <p:bldP spid="326671" grpId="0" animBg="1"/>
      <p:bldP spid="326672" grpId="0" animBg="1"/>
      <p:bldP spid="326673" grpId="0" animBg="1"/>
      <p:bldP spid="326674" grpId="0"/>
      <p:bldP spid="326677" grpId="0"/>
      <p:bldP spid="326679" grpId="0" animBg="1"/>
      <p:bldP spid="326681" grpId="0" animBg="1"/>
      <p:bldP spid="100" grpId="0" animBg="1"/>
      <p:bldP spid="176" grpId="0" animBg="1"/>
      <p:bldP spid="180" grpId="0" animBg="1"/>
      <p:bldP spid="177" grpId="0" animBg="1"/>
      <p:bldP spid="2" grpId="0" animBg="1"/>
      <p:bldP spid="326680" grpId="0" animBg="1"/>
      <p:bldP spid="35"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CF0B2E8-175A-B5BA-AF70-51F82F32AD81}"/>
              </a:ext>
            </a:extLst>
          </p:cNvPr>
          <p:cNvSpPr>
            <a:spLocks noGrp="1"/>
          </p:cNvSpPr>
          <p:nvPr>
            <p:ph type="title"/>
          </p:nvPr>
        </p:nvSpPr>
        <p:spPr>
          <a:xfrm>
            <a:off x="393404" y="407657"/>
            <a:ext cx="8357191" cy="846986"/>
          </a:xfrm>
          <a:solidFill>
            <a:schemeClr val="accent1">
              <a:lumMod val="20000"/>
              <a:lumOff val="80000"/>
            </a:schemeClr>
          </a:solidFill>
          <a:scene3d>
            <a:camera prst="orthographicFront"/>
            <a:lightRig rig="threePt" dir="t"/>
          </a:scene3d>
          <a:sp3d>
            <a:bevelT w="114300" prst="artDeco"/>
          </a:sp3d>
        </p:spPr>
        <p:txBody>
          <a:bodyPr>
            <a:normAutofit/>
          </a:bodyPr>
          <a:lstStyle/>
          <a:p>
            <a:pPr algn="ctr"/>
            <a:r>
              <a:rPr kumimoji="1" lang="ja-JP" altLang="en-US" sz="4000" dirty="0"/>
              <a:t>誰が配慮していくのか？</a:t>
            </a:r>
          </a:p>
        </p:txBody>
      </p:sp>
      <p:pic>
        <p:nvPicPr>
          <p:cNvPr id="5" name="図 4" descr="時計, 挿絵 が含まれている画像&#10;&#10;自動的に生成された説明">
            <a:extLst>
              <a:ext uri="{FF2B5EF4-FFF2-40B4-BE49-F238E27FC236}">
                <a16:creationId xmlns:a16="http://schemas.microsoft.com/office/drawing/2014/main" id="{61AF5A87-B198-9284-4E11-FBC7931FED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90717" y="4755871"/>
            <a:ext cx="962565" cy="1961284"/>
          </a:xfrm>
          <a:prstGeom prst="rect">
            <a:avLst/>
          </a:prstGeom>
        </p:spPr>
      </p:pic>
      <p:sp>
        <p:nvSpPr>
          <p:cNvPr id="22" name="吹き出し: 円形 21">
            <a:extLst>
              <a:ext uri="{FF2B5EF4-FFF2-40B4-BE49-F238E27FC236}">
                <a16:creationId xmlns:a16="http://schemas.microsoft.com/office/drawing/2014/main" id="{10AFE65A-2B72-7BEB-43CF-3DDACC9B8EEA}"/>
              </a:ext>
            </a:extLst>
          </p:cNvPr>
          <p:cNvSpPr/>
          <p:nvPr/>
        </p:nvSpPr>
        <p:spPr>
          <a:xfrm>
            <a:off x="2190307" y="5305647"/>
            <a:ext cx="1768992" cy="1233376"/>
          </a:xfrm>
          <a:prstGeom prst="wedgeEllipseCallout">
            <a:avLst>
              <a:gd name="adj1" fmla="val 58805"/>
              <a:gd name="adj2" fmla="val -4961"/>
            </a:avLst>
          </a:prstGeom>
          <a:effectLst>
            <a:glow rad="101600">
              <a:schemeClr val="accent5">
                <a:satMod val="175000"/>
                <a:alpha val="40000"/>
              </a:schemeClr>
            </a:glow>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dirty="0">
                <a:latin typeface="富士ポップＰ" panose="040F0700000000000000" pitchFamily="50" charset="-128"/>
                <a:ea typeface="富士ポップＰ" panose="040F0700000000000000" pitchFamily="50" charset="-128"/>
              </a:rPr>
              <a:t>ため息しか</a:t>
            </a:r>
            <a:endParaRPr kumimoji="1" lang="en-US" altLang="ja-JP" dirty="0">
              <a:latin typeface="富士ポップＰ" panose="040F0700000000000000" pitchFamily="50" charset="-128"/>
              <a:ea typeface="富士ポップＰ" panose="040F0700000000000000" pitchFamily="50" charset="-128"/>
            </a:endParaRPr>
          </a:p>
          <a:p>
            <a:pPr algn="ctr"/>
            <a:r>
              <a:rPr kumimoji="1" lang="ja-JP" altLang="en-US" dirty="0">
                <a:latin typeface="富士ポップＰ" panose="040F0700000000000000" pitchFamily="50" charset="-128"/>
                <a:ea typeface="富士ポップＰ" panose="040F0700000000000000" pitchFamily="50" charset="-128"/>
              </a:rPr>
              <a:t>出ない！</a:t>
            </a:r>
            <a:endParaRPr kumimoji="1" lang="en-US" altLang="ja-JP" dirty="0">
              <a:latin typeface="富士ポップＰ" panose="040F0700000000000000" pitchFamily="50" charset="-128"/>
              <a:ea typeface="富士ポップＰ" panose="040F0700000000000000" pitchFamily="50" charset="-128"/>
            </a:endParaRPr>
          </a:p>
        </p:txBody>
      </p:sp>
      <p:sp>
        <p:nvSpPr>
          <p:cNvPr id="3" name="雲 2">
            <a:extLst>
              <a:ext uri="{FF2B5EF4-FFF2-40B4-BE49-F238E27FC236}">
                <a16:creationId xmlns:a16="http://schemas.microsoft.com/office/drawing/2014/main" id="{201D1AFE-3941-A4AE-19F0-1126A28EF8EB}"/>
              </a:ext>
            </a:extLst>
          </p:cNvPr>
          <p:cNvSpPr/>
          <p:nvPr/>
        </p:nvSpPr>
        <p:spPr>
          <a:xfrm>
            <a:off x="393404" y="1552353"/>
            <a:ext cx="2875144" cy="1477926"/>
          </a:xfrm>
          <a:prstGeom prst="cloud">
            <a:avLst/>
          </a:prstGeom>
          <a:solidFill>
            <a:schemeClr val="accent6">
              <a:lumMod val="20000"/>
              <a:lumOff val="80000"/>
            </a:schemeClr>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ln w="0"/>
                <a:solidFill>
                  <a:schemeClr val="tx1"/>
                </a:solidFill>
                <a:effectLst>
                  <a:outerShdw blurRad="38100" dist="19050" dir="2700000" algn="tl" rotWithShape="0">
                    <a:schemeClr val="dk1">
                      <a:alpha val="40000"/>
                    </a:schemeClr>
                  </a:outerShdw>
                </a:effectLst>
              </a:rPr>
              <a:t>来月から、夫は長期出張！</a:t>
            </a:r>
          </a:p>
        </p:txBody>
      </p:sp>
      <p:sp>
        <p:nvSpPr>
          <p:cNvPr id="16" name="雲 15">
            <a:extLst>
              <a:ext uri="{FF2B5EF4-FFF2-40B4-BE49-F238E27FC236}">
                <a16:creationId xmlns:a16="http://schemas.microsoft.com/office/drawing/2014/main" id="{3E8E25BF-1BB3-6EB0-AA25-0DDFF16800C4}"/>
              </a:ext>
            </a:extLst>
          </p:cNvPr>
          <p:cNvSpPr/>
          <p:nvPr/>
        </p:nvSpPr>
        <p:spPr>
          <a:xfrm>
            <a:off x="258725" y="3607981"/>
            <a:ext cx="2619962" cy="1477926"/>
          </a:xfrm>
          <a:prstGeom prst="cloud">
            <a:avLst/>
          </a:prstGeom>
          <a:solidFill>
            <a:schemeClr val="accent6">
              <a:lumMod val="20000"/>
              <a:lumOff val="80000"/>
            </a:schemeClr>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ln w="0"/>
                <a:solidFill>
                  <a:schemeClr val="tx1"/>
                </a:solidFill>
                <a:effectLst>
                  <a:outerShdw blurRad="38100" dist="19050" dir="2700000" algn="tl" rotWithShape="0">
                    <a:schemeClr val="dk1">
                      <a:alpha val="40000"/>
                    </a:schemeClr>
                  </a:outerShdw>
                </a:effectLst>
              </a:rPr>
              <a:t>他の病院受診も考えた方がいいかしら</a:t>
            </a:r>
            <a:r>
              <a:rPr kumimoji="1" lang="en-US" altLang="ja-JP" dirty="0">
                <a:ln w="0"/>
                <a:solidFill>
                  <a:schemeClr val="tx1"/>
                </a:solidFill>
                <a:effectLst>
                  <a:outerShdw blurRad="38100" dist="19050" dir="2700000" algn="tl" rotWithShape="0">
                    <a:schemeClr val="dk1">
                      <a:alpha val="40000"/>
                    </a:schemeClr>
                  </a:outerShdw>
                </a:effectLst>
              </a:rPr>
              <a:t>…</a:t>
            </a:r>
            <a:endParaRPr kumimoji="1" lang="ja-JP" altLang="en-US" dirty="0">
              <a:ln w="0"/>
              <a:solidFill>
                <a:schemeClr val="tx1"/>
              </a:solidFill>
              <a:effectLst>
                <a:outerShdw blurRad="38100" dist="19050" dir="2700000" algn="tl" rotWithShape="0">
                  <a:schemeClr val="dk1">
                    <a:alpha val="40000"/>
                  </a:schemeClr>
                </a:outerShdw>
              </a:effectLst>
            </a:endParaRPr>
          </a:p>
        </p:txBody>
      </p:sp>
      <p:sp>
        <p:nvSpPr>
          <p:cNvPr id="24" name="雲 23">
            <a:extLst>
              <a:ext uri="{FF2B5EF4-FFF2-40B4-BE49-F238E27FC236}">
                <a16:creationId xmlns:a16="http://schemas.microsoft.com/office/drawing/2014/main" id="{BB3E1A78-3DCE-6F6D-40EA-F6C623EE44EC}"/>
              </a:ext>
            </a:extLst>
          </p:cNvPr>
          <p:cNvSpPr/>
          <p:nvPr/>
        </p:nvSpPr>
        <p:spPr>
          <a:xfrm>
            <a:off x="5964866" y="3189729"/>
            <a:ext cx="2619962" cy="1477926"/>
          </a:xfrm>
          <a:prstGeom prst="cloud">
            <a:avLst/>
          </a:prstGeom>
          <a:solidFill>
            <a:schemeClr val="accent6">
              <a:lumMod val="20000"/>
              <a:lumOff val="80000"/>
            </a:schemeClr>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ln w="0"/>
                <a:solidFill>
                  <a:schemeClr val="tx1"/>
                </a:solidFill>
                <a:effectLst>
                  <a:outerShdw blurRad="38100" dist="19050" dir="2700000" algn="tl" rotWithShape="0">
                    <a:schemeClr val="dk1">
                      <a:alpha val="40000"/>
                    </a:schemeClr>
                  </a:outerShdw>
                </a:effectLst>
              </a:rPr>
              <a:t>有給休暇は残り少ない！</a:t>
            </a:r>
          </a:p>
        </p:txBody>
      </p:sp>
      <p:sp>
        <p:nvSpPr>
          <p:cNvPr id="25" name="雲 24">
            <a:extLst>
              <a:ext uri="{FF2B5EF4-FFF2-40B4-BE49-F238E27FC236}">
                <a16:creationId xmlns:a16="http://schemas.microsoft.com/office/drawing/2014/main" id="{C8FDA1C6-256C-3659-ED59-BE9365613153}"/>
              </a:ext>
            </a:extLst>
          </p:cNvPr>
          <p:cNvSpPr/>
          <p:nvPr/>
        </p:nvSpPr>
        <p:spPr>
          <a:xfrm>
            <a:off x="5964866" y="4972417"/>
            <a:ext cx="2619962" cy="1477926"/>
          </a:xfrm>
          <a:prstGeom prst="cloud">
            <a:avLst/>
          </a:prstGeom>
          <a:solidFill>
            <a:schemeClr val="accent6">
              <a:lumMod val="20000"/>
              <a:lumOff val="80000"/>
            </a:schemeClr>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ln w="0"/>
                <a:solidFill>
                  <a:schemeClr val="tx1"/>
                </a:solidFill>
                <a:effectLst>
                  <a:outerShdw blurRad="38100" dist="19050" dir="2700000" algn="tl" rotWithShape="0">
                    <a:schemeClr val="dk1">
                      <a:alpha val="40000"/>
                    </a:schemeClr>
                  </a:outerShdw>
                </a:effectLst>
              </a:rPr>
              <a:t>関わり方が甘いって言われても</a:t>
            </a:r>
            <a:r>
              <a:rPr kumimoji="1" lang="en-US" altLang="ja-JP" dirty="0">
                <a:ln w="0"/>
                <a:solidFill>
                  <a:schemeClr val="tx1"/>
                </a:solidFill>
                <a:effectLst>
                  <a:outerShdw blurRad="38100" dist="19050" dir="2700000" algn="tl" rotWithShape="0">
                    <a:schemeClr val="dk1">
                      <a:alpha val="40000"/>
                    </a:schemeClr>
                  </a:outerShdw>
                </a:effectLst>
              </a:rPr>
              <a:t>…</a:t>
            </a:r>
            <a:endParaRPr kumimoji="1" lang="ja-JP" altLang="en-US" dirty="0">
              <a:ln w="0"/>
              <a:solidFill>
                <a:schemeClr val="tx1"/>
              </a:solidFill>
              <a:effectLst>
                <a:outerShdw blurRad="38100" dist="19050" dir="2700000" algn="tl" rotWithShape="0">
                  <a:schemeClr val="dk1">
                    <a:alpha val="40000"/>
                  </a:schemeClr>
                </a:outerShdw>
              </a:effectLst>
            </a:endParaRPr>
          </a:p>
        </p:txBody>
      </p:sp>
      <p:sp>
        <p:nvSpPr>
          <p:cNvPr id="26" name="雲 25">
            <a:extLst>
              <a:ext uri="{FF2B5EF4-FFF2-40B4-BE49-F238E27FC236}">
                <a16:creationId xmlns:a16="http://schemas.microsoft.com/office/drawing/2014/main" id="{62DC1853-C573-EFC8-D0D8-7C1FC27B12E9}"/>
              </a:ext>
            </a:extLst>
          </p:cNvPr>
          <p:cNvSpPr/>
          <p:nvPr/>
        </p:nvSpPr>
        <p:spPr>
          <a:xfrm>
            <a:off x="6244855" y="1407042"/>
            <a:ext cx="2619962" cy="1477926"/>
          </a:xfrm>
          <a:prstGeom prst="cloud">
            <a:avLst/>
          </a:prstGeom>
          <a:solidFill>
            <a:schemeClr val="accent6">
              <a:lumMod val="20000"/>
              <a:lumOff val="80000"/>
            </a:schemeClr>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ln w="0"/>
                <a:solidFill>
                  <a:schemeClr val="tx1"/>
                </a:solidFill>
                <a:effectLst>
                  <a:outerShdw blurRad="38100" dist="19050" dir="2700000" algn="tl" rotWithShape="0">
                    <a:schemeClr val="dk1">
                      <a:alpha val="40000"/>
                    </a:schemeClr>
                  </a:outerShdw>
                </a:effectLst>
              </a:rPr>
              <a:t>下の子はまだ１歳だし</a:t>
            </a:r>
            <a:r>
              <a:rPr kumimoji="1" lang="en-US" altLang="ja-JP" dirty="0">
                <a:ln w="0"/>
                <a:solidFill>
                  <a:schemeClr val="tx1"/>
                </a:solidFill>
                <a:effectLst>
                  <a:outerShdw blurRad="38100" dist="19050" dir="2700000" algn="tl" rotWithShape="0">
                    <a:schemeClr val="dk1">
                      <a:alpha val="40000"/>
                    </a:schemeClr>
                  </a:outerShdw>
                </a:effectLst>
              </a:rPr>
              <a:t>…</a:t>
            </a:r>
            <a:endParaRPr kumimoji="1" lang="ja-JP" altLang="en-US" dirty="0">
              <a:ln w="0"/>
              <a:solidFill>
                <a:schemeClr val="tx1"/>
              </a:solidFill>
              <a:effectLst>
                <a:outerShdw blurRad="38100" dist="19050" dir="2700000" algn="tl" rotWithShape="0">
                  <a:schemeClr val="dk1">
                    <a:alpha val="40000"/>
                  </a:schemeClr>
                </a:outerShdw>
              </a:effectLst>
            </a:endParaRPr>
          </a:p>
        </p:txBody>
      </p:sp>
      <p:sp>
        <p:nvSpPr>
          <p:cNvPr id="27" name="雲 26">
            <a:extLst>
              <a:ext uri="{FF2B5EF4-FFF2-40B4-BE49-F238E27FC236}">
                <a16:creationId xmlns:a16="http://schemas.microsoft.com/office/drawing/2014/main" id="{541EBC29-03EE-84DC-D31C-0B3EB3C4B65F}"/>
              </a:ext>
            </a:extLst>
          </p:cNvPr>
          <p:cNvSpPr/>
          <p:nvPr/>
        </p:nvSpPr>
        <p:spPr>
          <a:xfrm>
            <a:off x="3425454" y="1313082"/>
            <a:ext cx="2619962" cy="1477926"/>
          </a:xfrm>
          <a:prstGeom prst="cloud">
            <a:avLst/>
          </a:prstGeom>
          <a:solidFill>
            <a:schemeClr val="accent6">
              <a:lumMod val="20000"/>
              <a:lumOff val="80000"/>
            </a:schemeClr>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ln w="0"/>
                <a:solidFill>
                  <a:schemeClr val="tx1"/>
                </a:solidFill>
                <a:effectLst>
                  <a:outerShdw blurRad="38100" dist="19050" dir="2700000" algn="tl" rotWithShape="0">
                    <a:schemeClr val="dk1">
                      <a:alpha val="40000"/>
                    </a:schemeClr>
                  </a:outerShdw>
                </a:effectLst>
              </a:rPr>
              <a:t>お兄ちゃんの担任に呼ばれちゃった！</a:t>
            </a:r>
          </a:p>
        </p:txBody>
      </p:sp>
      <p:sp>
        <p:nvSpPr>
          <p:cNvPr id="28" name="雲 27">
            <a:extLst>
              <a:ext uri="{FF2B5EF4-FFF2-40B4-BE49-F238E27FC236}">
                <a16:creationId xmlns:a16="http://schemas.microsoft.com/office/drawing/2014/main" id="{64679240-5AC8-9D65-DA20-43E9EFE10A46}"/>
              </a:ext>
            </a:extLst>
          </p:cNvPr>
          <p:cNvSpPr/>
          <p:nvPr/>
        </p:nvSpPr>
        <p:spPr>
          <a:xfrm>
            <a:off x="3019647" y="3010748"/>
            <a:ext cx="2744007" cy="1477926"/>
          </a:xfrm>
          <a:prstGeom prst="cloud">
            <a:avLst/>
          </a:prstGeom>
          <a:solidFill>
            <a:schemeClr val="accent6">
              <a:lumMod val="20000"/>
              <a:lumOff val="80000"/>
            </a:schemeClr>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ln w="0"/>
                <a:solidFill>
                  <a:schemeClr val="tx1"/>
                </a:solidFill>
                <a:effectLst>
                  <a:outerShdw blurRad="38100" dist="19050" dir="2700000" algn="tl" rotWithShape="0">
                    <a:schemeClr val="dk1">
                      <a:alpha val="40000"/>
                    </a:schemeClr>
                  </a:outerShdw>
                </a:effectLst>
              </a:rPr>
              <a:t>夕食をつくる時間がないわ！</a:t>
            </a:r>
          </a:p>
        </p:txBody>
      </p:sp>
      <p:sp>
        <p:nvSpPr>
          <p:cNvPr id="4" name="スライド番号プレースホルダー 3"/>
          <p:cNvSpPr>
            <a:spLocks noGrp="1"/>
          </p:cNvSpPr>
          <p:nvPr>
            <p:ph type="sldNum" sz="quarter" idx="12"/>
          </p:nvPr>
        </p:nvSpPr>
        <p:spPr/>
        <p:txBody>
          <a:bodyPr/>
          <a:lstStyle/>
          <a:p>
            <a:fld id="{35747434-7036-48DB-A148-6B3D8EE75CDA}" type="slidenum">
              <a:rPr lang="en-US" smtClean="0"/>
              <a:pPr/>
              <a:t>66</a:t>
            </a:fld>
            <a:endParaRPr lang="en-US" sz="750" dirty="0"/>
          </a:p>
        </p:txBody>
      </p:sp>
    </p:spTree>
    <p:extLst>
      <p:ext uri="{BB962C8B-B14F-4D97-AF65-F5344CB8AC3E}">
        <p14:creationId xmlns:p14="http://schemas.microsoft.com/office/powerpoint/2010/main" val="410569327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8FE340B7-C8F4-4CD7-8F22-62F4B040562C}"/>
              </a:ext>
            </a:extLst>
          </p:cNvPr>
          <p:cNvSpPr>
            <a:spLocks noGrp="1"/>
          </p:cNvSpPr>
          <p:nvPr>
            <p:ph idx="1"/>
          </p:nvPr>
        </p:nvSpPr>
        <p:spPr>
          <a:xfrm>
            <a:off x="287079" y="308898"/>
            <a:ext cx="8559209" cy="6240204"/>
          </a:xfrm>
          <a:solidFill>
            <a:schemeClr val="bg2"/>
          </a:solidFill>
          <a:ln>
            <a:solidFill>
              <a:schemeClr val="accent1"/>
            </a:solidFill>
          </a:ln>
        </p:spPr>
        <p:txBody>
          <a:bodyPr>
            <a:normAutofit fontScale="92500" lnSpcReduction="20000"/>
          </a:bodyPr>
          <a:lstStyle/>
          <a:p>
            <a:pPr marL="0" indent="0">
              <a:lnSpc>
                <a:spcPct val="120000"/>
              </a:lnSpc>
              <a:buNone/>
            </a:pPr>
            <a:r>
              <a:rPr kumimoji="1" lang="ja-JP" altLang="en-US" sz="3400" b="1" dirty="0">
                <a:solidFill>
                  <a:srgbClr val="FF0000"/>
                </a:solidFill>
                <a:effectLst>
                  <a:outerShdw blurRad="38100" dist="38100" dir="2700000" algn="tl">
                    <a:srgbClr val="000000">
                      <a:alpha val="43137"/>
                    </a:srgbClr>
                  </a:outerShdw>
                </a:effectLst>
              </a:rPr>
              <a:t>子どものための有意義な</a:t>
            </a:r>
            <a:r>
              <a:rPr kumimoji="1" lang="ja-JP" altLang="en-US" sz="3400" b="1" u="sng" dirty="0">
                <a:solidFill>
                  <a:srgbClr val="FF0000"/>
                </a:solidFill>
                <a:effectLst>
                  <a:outerShdw blurRad="38100" dist="38100" dir="2700000" algn="tl">
                    <a:srgbClr val="000000">
                      <a:alpha val="43137"/>
                    </a:srgbClr>
                  </a:outerShdw>
                </a:effectLst>
              </a:rPr>
              <a:t>支援会議</a:t>
            </a:r>
            <a:r>
              <a:rPr kumimoji="1" lang="ja-JP" altLang="en-US" sz="3400" b="1" dirty="0">
                <a:solidFill>
                  <a:srgbClr val="FF0000"/>
                </a:solidFill>
                <a:effectLst>
                  <a:outerShdw blurRad="38100" dist="38100" dir="2700000" algn="tl">
                    <a:srgbClr val="000000">
                      <a:alpha val="43137"/>
                    </a:srgbClr>
                  </a:outerShdw>
                </a:effectLst>
              </a:rPr>
              <a:t>を行ないましょう。</a:t>
            </a:r>
            <a:endParaRPr kumimoji="1" lang="en-US" altLang="ja-JP" sz="3400" b="1" dirty="0">
              <a:solidFill>
                <a:srgbClr val="FF0000"/>
              </a:solidFill>
              <a:effectLst>
                <a:outerShdw blurRad="38100" dist="38100" dir="2700000" algn="tl">
                  <a:srgbClr val="000000">
                    <a:alpha val="43137"/>
                  </a:srgbClr>
                </a:outerShdw>
              </a:effectLst>
            </a:endParaRPr>
          </a:p>
          <a:p>
            <a:pPr marL="0" indent="0">
              <a:lnSpc>
                <a:spcPct val="120000"/>
              </a:lnSpc>
              <a:buNone/>
            </a:pPr>
            <a:r>
              <a:rPr lang="ja-JP" altLang="en-US" dirty="0"/>
              <a:t>そのためには･･･</a:t>
            </a:r>
            <a:endParaRPr lang="en-US" altLang="ja-JP" dirty="0"/>
          </a:p>
          <a:p>
            <a:pPr>
              <a:lnSpc>
                <a:spcPct val="120000"/>
              </a:lnSpc>
            </a:pPr>
            <a:r>
              <a:rPr kumimoji="1" lang="ja-JP" altLang="en-US" dirty="0"/>
              <a:t>何をテーマに話し合うのか事前に決めていきましょう。（単なる報告会にしない。）</a:t>
            </a:r>
            <a:endParaRPr kumimoji="1" lang="en-US" altLang="ja-JP" dirty="0"/>
          </a:p>
          <a:p>
            <a:pPr>
              <a:lnSpc>
                <a:spcPct val="120000"/>
              </a:lnSpc>
            </a:pPr>
            <a:r>
              <a:rPr kumimoji="1" lang="ja-JP" altLang="en-US" dirty="0"/>
              <a:t>どのような仕掛けにより、子どもの笑顔が増えていくのかを考える機会を持ちましょう。</a:t>
            </a:r>
            <a:endParaRPr kumimoji="1" lang="en-US" altLang="ja-JP" dirty="0"/>
          </a:p>
          <a:p>
            <a:pPr>
              <a:lnSpc>
                <a:spcPct val="120000"/>
              </a:lnSpc>
            </a:pPr>
            <a:r>
              <a:rPr kumimoji="1" lang="ja-JP" altLang="en-US" dirty="0"/>
              <a:t>子どもが真剣に取り組めそうなこと、どのような役割だと自らやろうとするのか、誰のために何を手伝いたいのかについて検討してみましょう。</a:t>
            </a:r>
            <a:endParaRPr kumimoji="1" lang="en-US" altLang="ja-JP" dirty="0"/>
          </a:p>
          <a:p>
            <a:pPr>
              <a:lnSpc>
                <a:spcPct val="120000"/>
              </a:lnSpc>
            </a:pPr>
            <a:r>
              <a:rPr kumimoji="1" lang="ja-JP" altLang="en-US" dirty="0"/>
              <a:t>その上で、今、誰が、何について、どこで、どのような理由で、困っているのかについての情報を整理していきましょう。</a:t>
            </a:r>
          </a:p>
        </p:txBody>
      </p:sp>
      <p:sp>
        <p:nvSpPr>
          <p:cNvPr id="4" name="正方形/長方形 3">
            <a:extLst>
              <a:ext uri="{FF2B5EF4-FFF2-40B4-BE49-F238E27FC236}">
                <a16:creationId xmlns:a16="http://schemas.microsoft.com/office/drawing/2014/main" id="{3D010B04-CCF7-4D28-80B6-9DCCF458D462}"/>
              </a:ext>
            </a:extLst>
          </p:cNvPr>
          <p:cNvSpPr/>
          <p:nvPr/>
        </p:nvSpPr>
        <p:spPr>
          <a:xfrm>
            <a:off x="297712" y="1392864"/>
            <a:ext cx="2720606" cy="435935"/>
          </a:xfrm>
          <a:prstGeom prst="rect">
            <a:avLst/>
          </a:prstGeom>
          <a:solidFill>
            <a:srgbClr val="FFC000">
              <a:alpha val="3411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吹き出し: 上矢印 7">
            <a:extLst>
              <a:ext uri="{FF2B5EF4-FFF2-40B4-BE49-F238E27FC236}">
                <a16:creationId xmlns:a16="http://schemas.microsoft.com/office/drawing/2014/main" id="{88EA54CB-2956-47EA-9405-14F44CBD24A6}"/>
              </a:ext>
            </a:extLst>
          </p:cNvPr>
          <p:cNvSpPr/>
          <p:nvPr/>
        </p:nvSpPr>
        <p:spPr>
          <a:xfrm>
            <a:off x="3646969" y="797441"/>
            <a:ext cx="4295554" cy="935666"/>
          </a:xfrm>
          <a:prstGeom prst="upArrowCallout">
            <a:avLst>
              <a:gd name="adj1" fmla="val 50581"/>
              <a:gd name="adj2" fmla="val 42442"/>
              <a:gd name="adj3" fmla="val 15698"/>
              <a:gd name="adj4" fmla="val 69628"/>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a:t>サービス担当者会議・個別支援会議</a:t>
            </a:r>
            <a:endParaRPr kumimoji="1" lang="en-US" altLang="ja-JP" dirty="0"/>
          </a:p>
          <a:p>
            <a:pPr algn="ctr"/>
            <a:r>
              <a:rPr kumimoji="1" lang="ja-JP" altLang="en-US" dirty="0"/>
              <a:t>関係者による連絡会議等</a:t>
            </a:r>
          </a:p>
        </p:txBody>
      </p:sp>
      <p:sp>
        <p:nvSpPr>
          <p:cNvPr id="2" name="スライド番号プレースホルダー 1">
            <a:extLst>
              <a:ext uri="{FF2B5EF4-FFF2-40B4-BE49-F238E27FC236}">
                <a16:creationId xmlns:a16="http://schemas.microsoft.com/office/drawing/2014/main" id="{5E82DC70-51F5-4DC3-9975-5B36EFD5335A}"/>
              </a:ext>
            </a:extLst>
          </p:cNvPr>
          <p:cNvSpPr>
            <a:spLocks noGrp="1"/>
          </p:cNvSpPr>
          <p:nvPr>
            <p:ph type="sldNum" sz="quarter" idx="12"/>
          </p:nvPr>
        </p:nvSpPr>
        <p:spPr/>
        <p:txBody>
          <a:bodyPr/>
          <a:lstStyle/>
          <a:p>
            <a:fld id="{35747434-7036-48DB-A148-6B3D8EE75CDA}" type="slidenum">
              <a:rPr lang="en-US" smtClean="0"/>
              <a:pPr/>
              <a:t>67</a:t>
            </a:fld>
            <a:endParaRPr lang="en-US" sz="750" dirty="0"/>
          </a:p>
        </p:txBody>
      </p:sp>
    </p:spTree>
    <p:extLst>
      <p:ext uri="{BB962C8B-B14F-4D97-AF65-F5344CB8AC3E}">
        <p14:creationId xmlns:p14="http://schemas.microsoft.com/office/powerpoint/2010/main" val="57441489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B1E644B-F249-4071-A946-A38A935EB93E}"/>
              </a:ext>
            </a:extLst>
          </p:cNvPr>
          <p:cNvSpPr>
            <a:spLocks noGrp="1"/>
          </p:cNvSpPr>
          <p:nvPr>
            <p:ph type="title"/>
          </p:nvPr>
        </p:nvSpPr>
        <p:spPr>
          <a:xfrm>
            <a:off x="489097" y="365126"/>
            <a:ext cx="8133907" cy="1325563"/>
          </a:xfrm>
        </p:spPr>
        <p:txBody>
          <a:bodyPr>
            <a:normAutofit/>
          </a:bodyPr>
          <a:lstStyle/>
          <a:p>
            <a:r>
              <a:rPr kumimoji="1" lang="ja-JP" altLang="en-US" sz="2800" dirty="0"/>
              <a:t>「支援会議」</a:t>
            </a:r>
            <a:r>
              <a:rPr kumimoji="1" lang="ja-JP" altLang="en-US" sz="2000" dirty="0"/>
              <a:t>（サービス担当者会議・個別支援会議等を含む）</a:t>
            </a:r>
            <a:r>
              <a:rPr kumimoji="1" lang="ja-JP" altLang="en-US" sz="2800" dirty="0"/>
              <a:t>を実施していくタイミング</a:t>
            </a:r>
          </a:p>
        </p:txBody>
      </p:sp>
      <p:graphicFrame>
        <p:nvGraphicFramePr>
          <p:cNvPr id="4" name="コンテンツ プレースホルダー 3">
            <a:extLst>
              <a:ext uri="{FF2B5EF4-FFF2-40B4-BE49-F238E27FC236}">
                <a16:creationId xmlns:a16="http://schemas.microsoft.com/office/drawing/2014/main" id="{00E8FACA-4787-7681-12B4-7D799B9FF217}"/>
              </a:ext>
            </a:extLst>
          </p:cNvPr>
          <p:cNvGraphicFramePr>
            <a:graphicFrameLocks noGrp="1"/>
          </p:cNvGraphicFramePr>
          <p:nvPr>
            <p:ph idx="1"/>
            <p:extLst>
              <p:ext uri="{D42A27DB-BD31-4B8C-83A1-F6EECF244321}">
                <p14:modId xmlns:p14="http://schemas.microsoft.com/office/powerpoint/2010/main" val="2935751170"/>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スライド番号プレースホルダー 2"/>
          <p:cNvSpPr>
            <a:spLocks noGrp="1"/>
          </p:cNvSpPr>
          <p:nvPr>
            <p:ph type="sldNum" sz="quarter" idx="12"/>
          </p:nvPr>
        </p:nvSpPr>
        <p:spPr/>
        <p:txBody>
          <a:bodyPr/>
          <a:lstStyle/>
          <a:p>
            <a:fld id="{35747434-7036-48DB-A148-6B3D8EE75CDA}" type="slidenum">
              <a:rPr lang="en-US" smtClean="0"/>
              <a:pPr/>
              <a:t>68</a:t>
            </a:fld>
            <a:endParaRPr lang="en-US" sz="750" dirty="0"/>
          </a:p>
        </p:txBody>
      </p:sp>
    </p:spTree>
    <p:extLst>
      <p:ext uri="{BB962C8B-B14F-4D97-AF65-F5344CB8AC3E}">
        <p14:creationId xmlns:p14="http://schemas.microsoft.com/office/powerpoint/2010/main" val="154922838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B1E644B-F249-4071-A946-A38A935EB93E}"/>
              </a:ext>
            </a:extLst>
          </p:cNvPr>
          <p:cNvSpPr>
            <a:spLocks noGrp="1"/>
          </p:cNvSpPr>
          <p:nvPr>
            <p:ph type="title"/>
          </p:nvPr>
        </p:nvSpPr>
        <p:spPr>
          <a:xfrm>
            <a:off x="489097" y="365126"/>
            <a:ext cx="8133907" cy="1325563"/>
          </a:xfrm>
        </p:spPr>
        <p:txBody>
          <a:bodyPr>
            <a:normAutofit/>
          </a:bodyPr>
          <a:lstStyle/>
          <a:p>
            <a:r>
              <a:rPr kumimoji="1" lang="ja-JP" altLang="en-US" sz="2800" dirty="0"/>
              <a:t>「支援会議」</a:t>
            </a:r>
            <a:r>
              <a:rPr kumimoji="1" lang="ja-JP" altLang="en-US" sz="2000" dirty="0"/>
              <a:t>（サービス担当者会議・個別支援会議等を含む）</a:t>
            </a:r>
            <a:r>
              <a:rPr kumimoji="1" lang="ja-JP" altLang="en-US" sz="2800" dirty="0"/>
              <a:t>を実施していくタイミング</a:t>
            </a:r>
          </a:p>
        </p:txBody>
      </p:sp>
      <p:graphicFrame>
        <p:nvGraphicFramePr>
          <p:cNvPr id="4" name="コンテンツ プレースホルダー 3">
            <a:extLst>
              <a:ext uri="{FF2B5EF4-FFF2-40B4-BE49-F238E27FC236}">
                <a16:creationId xmlns:a16="http://schemas.microsoft.com/office/drawing/2014/main" id="{A0D3E167-0A01-488D-A9A9-95870E5B42D9}"/>
              </a:ext>
            </a:extLst>
          </p:cNvPr>
          <p:cNvGraphicFramePr>
            <a:graphicFrameLocks noGrp="1"/>
          </p:cNvGraphicFramePr>
          <p:nvPr>
            <p:ph idx="1"/>
            <p:extLst>
              <p:ext uri="{D42A27DB-BD31-4B8C-83A1-F6EECF244321}">
                <p14:modId xmlns:p14="http://schemas.microsoft.com/office/powerpoint/2010/main" val="1656456270"/>
              </p:ext>
            </p:extLst>
          </p:nvPr>
        </p:nvGraphicFramePr>
        <p:xfrm>
          <a:off x="628650" y="1605516"/>
          <a:ext cx="7886700" cy="48873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スライド番号プレースホルダー 2"/>
          <p:cNvSpPr>
            <a:spLocks noGrp="1"/>
          </p:cNvSpPr>
          <p:nvPr>
            <p:ph type="sldNum" sz="quarter" idx="12"/>
          </p:nvPr>
        </p:nvSpPr>
        <p:spPr/>
        <p:txBody>
          <a:bodyPr/>
          <a:lstStyle/>
          <a:p>
            <a:fld id="{35747434-7036-48DB-A148-6B3D8EE75CDA}" type="slidenum">
              <a:rPr lang="en-US" smtClean="0"/>
              <a:pPr/>
              <a:t>69</a:t>
            </a:fld>
            <a:endParaRPr lang="en-US" sz="750" dirty="0"/>
          </a:p>
        </p:txBody>
      </p:sp>
    </p:spTree>
    <p:extLst>
      <p:ext uri="{BB962C8B-B14F-4D97-AF65-F5344CB8AC3E}">
        <p14:creationId xmlns:p14="http://schemas.microsoft.com/office/powerpoint/2010/main" val="386340988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061C6A3-213C-C936-4A19-7322C1423DF1}"/>
              </a:ext>
            </a:extLst>
          </p:cNvPr>
          <p:cNvSpPr>
            <a:spLocks noGrp="1"/>
          </p:cNvSpPr>
          <p:nvPr>
            <p:ph type="title"/>
          </p:nvPr>
        </p:nvSpPr>
        <p:spPr>
          <a:xfrm>
            <a:off x="628650" y="439893"/>
            <a:ext cx="7886700" cy="878883"/>
          </a:xfrm>
          <a:solidFill>
            <a:schemeClr val="accent6">
              <a:lumMod val="20000"/>
              <a:lumOff val="80000"/>
            </a:schemeClr>
          </a:solidFill>
          <a:ln>
            <a:solidFill>
              <a:schemeClr val="accent1"/>
            </a:solidFill>
          </a:ln>
          <a:scene3d>
            <a:camera prst="orthographicFront"/>
            <a:lightRig rig="threePt" dir="t"/>
          </a:scene3d>
          <a:sp3d>
            <a:bevelT w="101600" prst="riblet"/>
          </a:sp3d>
        </p:spPr>
        <p:txBody>
          <a:bodyPr>
            <a:normAutofit/>
          </a:bodyPr>
          <a:lstStyle/>
          <a:p>
            <a:r>
              <a:rPr kumimoji="1" lang="ja-JP" altLang="en-US" sz="2800" b="1" dirty="0"/>
              <a:t>こどもも大人も学び、成長していく過程は同じ</a:t>
            </a:r>
          </a:p>
        </p:txBody>
      </p:sp>
      <p:graphicFrame>
        <p:nvGraphicFramePr>
          <p:cNvPr id="14" name="コンテンツ プレースホルダー 13">
            <a:extLst>
              <a:ext uri="{FF2B5EF4-FFF2-40B4-BE49-F238E27FC236}">
                <a16:creationId xmlns:a16="http://schemas.microsoft.com/office/drawing/2014/main" id="{5A9181EB-62F8-643D-9B22-37733985517E}"/>
              </a:ext>
            </a:extLst>
          </p:cNvPr>
          <p:cNvGraphicFramePr>
            <a:graphicFrameLocks noGrp="1"/>
          </p:cNvGraphicFramePr>
          <p:nvPr>
            <p:ph idx="1"/>
            <p:extLst>
              <p:ext uri="{D42A27DB-BD31-4B8C-83A1-F6EECF244321}">
                <p14:modId xmlns:p14="http://schemas.microsoft.com/office/powerpoint/2010/main" val="3340920692"/>
              </p:ext>
            </p:extLst>
          </p:nvPr>
        </p:nvGraphicFramePr>
        <p:xfrm>
          <a:off x="170120" y="1682566"/>
          <a:ext cx="8803759" cy="23285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5" name="テキスト ボックス 14">
            <a:extLst>
              <a:ext uri="{FF2B5EF4-FFF2-40B4-BE49-F238E27FC236}">
                <a16:creationId xmlns:a16="http://schemas.microsoft.com/office/drawing/2014/main" id="{A3FDD738-BCD3-AADE-D54C-26C761A784E1}"/>
              </a:ext>
            </a:extLst>
          </p:cNvPr>
          <p:cNvSpPr txBox="1"/>
          <p:nvPr/>
        </p:nvSpPr>
        <p:spPr>
          <a:xfrm>
            <a:off x="1159055" y="4848447"/>
            <a:ext cx="7571303" cy="1569660"/>
          </a:xfrm>
          <a:prstGeom prst="rect">
            <a:avLst/>
          </a:prstGeom>
          <a:solidFill>
            <a:schemeClr val="accent2">
              <a:lumMod val="20000"/>
              <a:lumOff val="80000"/>
            </a:schemeClr>
          </a:solidFill>
          <a:ln>
            <a:solidFill>
              <a:schemeClr val="accent1"/>
            </a:solidFill>
          </a:ln>
        </p:spPr>
        <p:txBody>
          <a:bodyPr wrap="none" rtlCol="0">
            <a:spAutoFit/>
          </a:bodyPr>
          <a:lstStyle/>
          <a:p>
            <a:r>
              <a:rPr kumimoji="1" lang="ja-JP" altLang="en-US" sz="2400" dirty="0"/>
              <a:t>自分自身の中で気付きがあり、方向を修正し、新たな</a:t>
            </a:r>
            <a:endParaRPr kumimoji="1" lang="en-US" altLang="ja-JP" sz="2400" dirty="0"/>
          </a:p>
          <a:p>
            <a:r>
              <a:rPr kumimoji="1" lang="ja-JP" altLang="en-US" sz="2400" dirty="0"/>
              <a:t>チャレンジをしていくことの繰り返しこそ日頃の生活</a:t>
            </a:r>
            <a:endParaRPr kumimoji="1" lang="en-US" altLang="ja-JP" sz="2400" dirty="0"/>
          </a:p>
          <a:p>
            <a:r>
              <a:rPr kumimoji="1" lang="ja-JP" altLang="en-US" sz="2400" dirty="0"/>
              <a:t>の営みとも言えます。そこでは自分の強さや弱さを感</a:t>
            </a:r>
            <a:endParaRPr kumimoji="1" lang="en-US" altLang="ja-JP" sz="2400" dirty="0"/>
          </a:p>
          <a:p>
            <a:r>
              <a:rPr kumimoji="1" lang="ja-JP" altLang="en-US" sz="2400" dirty="0"/>
              <a:t>じて、前向きになったり、立ち止まったりします。</a:t>
            </a:r>
          </a:p>
        </p:txBody>
      </p:sp>
      <p:sp>
        <p:nvSpPr>
          <p:cNvPr id="16" name="楕円 15">
            <a:extLst>
              <a:ext uri="{FF2B5EF4-FFF2-40B4-BE49-F238E27FC236}">
                <a16:creationId xmlns:a16="http://schemas.microsoft.com/office/drawing/2014/main" id="{E51595BE-E281-12A9-50E0-61436A8AE818}"/>
              </a:ext>
            </a:extLst>
          </p:cNvPr>
          <p:cNvSpPr/>
          <p:nvPr/>
        </p:nvSpPr>
        <p:spPr>
          <a:xfrm>
            <a:off x="3051880" y="4045277"/>
            <a:ext cx="1722474" cy="659218"/>
          </a:xfrm>
          <a:prstGeom prst="ellipse">
            <a:avLst/>
          </a:prstGeom>
          <a:scene3d>
            <a:camera prst="orthographicFront"/>
            <a:lightRig rig="threePt" dir="t"/>
          </a:scene3d>
          <a:sp3d>
            <a:bevelT w="114300" prst="artDeco"/>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kumimoji="1" lang="ja-JP" altLang="en-US" sz="2400" b="1" dirty="0"/>
              <a:t>励まし</a:t>
            </a:r>
          </a:p>
        </p:txBody>
      </p:sp>
      <p:sp>
        <p:nvSpPr>
          <p:cNvPr id="17" name="楕円 16">
            <a:extLst>
              <a:ext uri="{FF2B5EF4-FFF2-40B4-BE49-F238E27FC236}">
                <a16:creationId xmlns:a16="http://schemas.microsoft.com/office/drawing/2014/main" id="{B4EAC734-808A-1564-C250-85CA591B8FE7}"/>
              </a:ext>
            </a:extLst>
          </p:cNvPr>
          <p:cNvSpPr/>
          <p:nvPr/>
        </p:nvSpPr>
        <p:spPr>
          <a:xfrm>
            <a:off x="6837531" y="4044939"/>
            <a:ext cx="1722474" cy="659218"/>
          </a:xfrm>
          <a:prstGeom prst="ellipse">
            <a:avLst/>
          </a:prstGeom>
          <a:scene3d>
            <a:camera prst="orthographicFront"/>
            <a:lightRig rig="threePt" dir="t"/>
          </a:scene3d>
          <a:sp3d>
            <a:bevelT w="114300" prst="artDeco"/>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kumimoji="1" lang="ja-JP" altLang="en-US" sz="2400" b="1" dirty="0"/>
              <a:t>見守り</a:t>
            </a:r>
          </a:p>
        </p:txBody>
      </p:sp>
      <p:sp>
        <p:nvSpPr>
          <p:cNvPr id="18" name="楕円 17">
            <a:extLst>
              <a:ext uri="{FF2B5EF4-FFF2-40B4-BE49-F238E27FC236}">
                <a16:creationId xmlns:a16="http://schemas.microsoft.com/office/drawing/2014/main" id="{50837493-D99B-9CB9-263D-CD77A3847AD3}"/>
              </a:ext>
            </a:extLst>
          </p:cNvPr>
          <p:cNvSpPr/>
          <p:nvPr/>
        </p:nvSpPr>
        <p:spPr>
          <a:xfrm>
            <a:off x="1159055" y="4061299"/>
            <a:ext cx="1722474" cy="659218"/>
          </a:xfrm>
          <a:prstGeom prst="ellipse">
            <a:avLst/>
          </a:prstGeom>
          <a:scene3d>
            <a:camera prst="orthographicFront"/>
            <a:lightRig rig="threePt" dir="t"/>
          </a:scene3d>
          <a:sp3d>
            <a:bevelT w="114300" prst="artDeco"/>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kumimoji="1" lang="ja-JP" altLang="en-US" sz="2000" b="1" dirty="0"/>
              <a:t>寄り添い</a:t>
            </a:r>
          </a:p>
        </p:txBody>
      </p:sp>
      <p:pic>
        <p:nvPicPr>
          <p:cNvPr id="20" name="図 19" descr="挿絵 が含まれている画像&#10;&#10;自動的に生成された説明">
            <a:extLst>
              <a:ext uri="{FF2B5EF4-FFF2-40B4-BE49-F238E27FC236}">
                <a16:creationId xmlns:a16="http://schemas.microsoft.com/office/drawing/2014/main" id="{2A2FFC03-1F59-37C5-9B4F-1D6193C6395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4441" y="5413494"/>
            <a:ext cx="1004613" cy="1004613"/>
          </a:xfrm>
          <a:prstGeom prst="rect">
            <a:avLst/>
          </a:prstGeom>
        </p:spPr>
      </p:pic>
      <p:sp>
        <p:nvSpPr>
          <p:cNvPr id="21" name="楕円 20">
            <a:extLst>
              <a:ext uri="{FF2B5EF4-FFF2-40B4-BE49-F238E27FC236}">
                <a16:creationId xmlns:a16="http://schemas.microsoft.com/office/drawing/2014/main" id="{B5E3833B-204D-7C5A-3007-BEF467DF4CBC}"/>
              </a:ext>
            </a:extLst>
          </p:cNvPr>
          <p:cNvSpPr/>
          <p:nvPr/>
        </p:nvSpPr>
        <p:spPr>
          <a:xfrm>
            <a:off x="4944705" y="4061299"/>
            <a:ext cx="1722475" cy="659218"/>
          </a:xfrm>
          <a:prstGeom prst="ellipse">
            <a:avLst/>
          </a:prstGeom>
          <a:scene3d>
            <a:camera prst="orthographicFront"/>
            <a:lightRig rig="threePt" dir="t"/>
          </a:scene3d>
          <a:sp3d>
            <a:bevelT w="114300" prst="artDeco"/>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kumimoji="1" lang="ja-JP" altLang="en-US" sz="2000" b="1" dirty="0"/>
              <a:t>働きかけ</a:t>
            </a:r>
          </a:p>
        </p:txBody>
      </p:sp>
      <p:sp>
        <p:nvSpPr>
          <p:cNvPr id="3" name="スライド番号プレースホルダー 2"/>
          <p:cNvSpPr>
            <a:spLocks noGrp="1"/>
          </p:cNvSpPr>
          <p:nvPr>
            <p:ph type="sldNum" sz="quarter" idx="12"/>
          </p:nvPr>
        </p:nvSpPr>
        <p:spPr/>
        <p:txBody>
          <a:bodyPr/>
          <a:lstStyle/>
          <a:p>
            <a:fld id="{35747434-7036-48DB-A148-6B3D8EE75CDA}" type="slidenum">
              <a:rPr lang="en-US" smtClean="0"/>
              <a:pPr/>
              <a:t>7</a:t>
            </a:fld>
            <a:endParaRPr lang="en-US" sz="750" dirty="0"/>
          </a:p>
        </p:txBody>
      </p:sp>
    </p:spTree>
    <p:extLst>
      <p:ext uri="{BB962C8B-B14F-4D97-AF65-F5344CB8AC3E}">
        <p14:creationId xmlns:p14="http://schemas.microsoft.com/office/powerpoint/2010/main" val="51029762"/>
      </p:ext>
    </p:extLst>
  </p:cSld>
  <p:clrMapOvr>
    <a:masterClrMapping/>
  </p:clrMapOvr>
  <p:transition spd="med">
    <p:pull/>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2867F78-7D6A-D71B-7326-CFDD696E589B}"/>
              </a:ext>
            </a:extLst>
          </p:cNvPr>
          <p:cNvSpPr>
            <a:spLocks noGrp="1"/>
          </p:cNvSpPr>
          <p:nvPr>
            <p:ph type="title"/>
          </p:nvPr>
        </p:nvSpPr>
        <p:spPr>
          <a:xfrm>
            <a:off x="350873" y="365127"/>
            <a:ext cx="8463517" cy="846986"/>
          </a:xfrm>
          <a:solidFill>
            <a:schemeClr val="accent4">
              <a:lumMod val="40000"/>
              <a:lumOff val="60000"/>
            </a:schemeClr>
          </a:solidFill>
          <a:scene3d>
            <a:camera prst="orthographicFront"/>
            <a:lightRig rig="threePt" dir="t"/>
          </a:scene3d>
          <a:sp3d>
            <a:bevelT w="101600" prst="riblet"/>
          </a:sp3d>
        </p:spPr>
        <p:txBody>
          <a:bodyPr>
            <a:normAutofit/>
          </a:bodyPr>
          <a:lstStyle/>
          <a:p>
            <a:pPr algn="ctr"/>
            <a:r>
              <a:rPr kumimoji="1" lang="ja-JP" altLang="en-US" sz="3200" dirty="0"/>
              <a:t>障害児利用支援計画と個別支援計画の連動</a:t>
            </a:r>
          </a:p>
        </p:txBody>
      </p:sp>
      <p:graphicFrame>
        <p:nvGraphicFramePr>
          <p:cNvPr id="4" name="コンテンツ プレースホルダー 3">
            <a:extLst>
              <a:ext uri="{FF2B5EF4-FFF2-40B4-BE49-F238E27FC236}">
                <a16:creationId xmlns:a16="http://schemas.microsoft.com/office/drawing/2014/main" id="{2CD35A0D-B0C4-5000-B4EF-D3E424237E99}"/>
              </a:ext>
            </a:extLst>
          </p:cNvPr>
          <p:cNvGraphicFramePr>
            <a:graphicFrameLocks noGrp="1"/>
          </p:cNvGraphicFramePr>
          <p:nvPr>
            <p:ph idx="1"/>
            <p:extLst>
              <p:ext uri="{D42A27DB-BD31-4B8C-83A1-F6EECF244321}">
                <p14:modId xmlns:p14="http://schemas.microsoft.com/office/powerpoint/2010/main" val="681870991"/>
              </p:ext>
            </p:extLst>
          </p:nvPr>
        </p:nvGraphicFramePr>
        <p:xfrm>
          <a:off x="628650" y="1389690"/>
          <a:ext cx="7886700" cy="22360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図 5" descr="グラフィカル ユーザー インターフェイス, Teams&#10;&#10;中程度の精度で自動的に生成された説明">
            <a:extLst>
              <a:ext uri="{FF2B5EF4-FFF2-40B4-BE49-F238E27FC236}">
                <a16:creationId xmlns:a16="http://schemas.microsoft.com/office/drawing/2014/main" id="{EBA807C5-E00E-5DE3-E242-1536BA8C0318}"/>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2897372" y="4346058"/>
            <a:ext cx="3349255" cy="2511942"/>
          </a:xfrm>
          <a:prstGeom prst="rect">
            <a:avLst/>
          </a:prstGeom>
        </p:spPr>
      </p:pic>
      <p:sp>
        <p:nvSpPr>
          <p:cNvPr id="7" name="テキスト ボックス 6">
            <a:extLst>
              <a:ext uri="{FF2B5EF4-FFF2-40B4-BE49-F238E27FC236}">
                <a16:creationId xmlns:a16="http://schemas.microsoft.com/office/drawing/2014/main" id="{9032EF95-380C-FBD6-0E73-3CBA6845BD70}"/>
              </a:ext>
            </a:extLst>
          </p:cNvPr>
          <p:cNvSpPr txBox="1"/>
          <p:nvPr/>
        </p:nvSpPr>
        <p:spPr>
          <a:xfrm>
            <a:off x="642159" y="4036459"/>
            <a:ext cx="2031325" cy="923330"/>
          </a:xfrm>
          <a:prstGeom prst="rect">
            <a:avLst/>
          </a:prstGeom>
          <a:noFill/>
        </p:spPr>
        <p:txBody>
          <a:bodyPr wrap="none" rtlCol="0">
            <a:spAutoFit/>
          </a:bodyPr>
          <a:lstStyle/>
          <a:p>
            <a:r>
              <a:rPr kumimoji="1" lang="ja-JP" altLang="en-US" dirty="0"/>
              <a:t>似た文章だけど、</a:t>
            </a:r>
            <a:endParaRPr kumimoji="1" lang="en-US" altLang="ja-JP" dirty="0"/>
          </a:p>
          <a:p>
            <a:r>
              <a:rPr kumimoji="1" lang="ja-JP" altLang="en-US" dirty="0"/>
              <a:t>お母さん戸惑わな</a:t>
            </a:r>
            <a:endParaRPr kumimoji="1" lang="en-US" altLang="ja-JP" dirty="0"/>
          </a:p>
          <a:p>
            <a:r>
              <a:rPr kumimoji="1" lang="ja-JP" altLang="en-US" dirty="0"/>
              <a:t>いかしら？</a:t>
            </a:r>
          </a:p>
        </p:txBody>
      </p:sp>
      <p:sp>
        <p:nvSpPr>
          <p:cNvPr id="8" name="テキスト ボックス 7">
            <a:extLst>
              <a:ext uri="{FF2B5EF4-FFF2-40B4-BE49-F238E27FC236}">
                <a16:creationId xmlns:a16="http://schemas.microsoft.com/office/drawing/2014/main" id="{64122B61-8D2A-91B3-0319-4BDC03AC59BE}"/>
              </a:ext>
            </a:extLst>
          </p:cNvPr>
          <p:cNvSpPr txBox="1"/>
          <p:nvPr/>
        </p:nvSpPr>
        <p:spPr>
          <a:xfrm>
            <a:off x="5230963" y="3758707"/>
            <a:ext cx="2031325" cy="923330"/>
          </a:xfrm>
          <a:prstGeom prst="rect">
            <a:avLst/>
          </a:prstGeom>
          <a:noFill/>
        </p:spPr>
        <p:txBody>
          <a:bodyPr wrap="none" rtlCol="0">
            <a:spAutoFit/>
          </a:bodyPr>
          <a:lstStyle/>
          <a:p>
            <a:r>
              <a:rPr kumimoji="1" lang="ja-JP" altLang="en-US" dirty="0"/>
              <a:t>この目標だと、</a:t>
            </a:r>
            <a:endParaRPr kumimoji="1" lang="en-US" altLang="ja-JP" dirty="0"/>
          </a:p>
          <a:p>
            <a:r>
              <a:rPr kumimoji="1" lang="ja-JP" altLang="en-US" dirty="0"/>
              <a:t>この子はやる気に</a:t>
            </a:r>
            <a:endParaRPr kumimoji="1" lang="en-US" altLang="ja-JP" dirty="0"/>
          </a:p>
          <a:p>
            <a:r>
              <a:rPr kumimoji="1" lang="ja-JP" altLang="en-US" dirty="0"/>
              <a:t>なれないのでは？</a:t>
            </a:r>
          </a:p>
        </p:txBody>
      </p:sp>
      <p:sp>
        <p:nvSpPr>
          <p:cNvPr id="9" name="テキスト ボックス 8">
            <a:extLst>
              <a:ext uri="{FF2B5EF4-FFF2-40B4-BE49-F238E27FC236}">
                <a16:creationId xmlns:a16="http://schemas.microsoft.com/office/drawing/2014/main" id="{8189CC7D-2BED-4679-0D58-05F7765C56D5}"/>
              </a:ext>
            </a:extLst>
          </p:cNvPr>
          <p:cNvSpPr txBox="1"/>
          <p:nvPr/>
        </p:nvSpPr>
        <p:spPr>
          <a:xfrm>
            <a:off x="6484025" y="5371196"/>
            <a:ext cx="2031325" cy="923330"/>
          </a:xfrm>
          <a:prstGeom prst="rect">
            <a:avLst/>
          </a:prstGeom>
          <a:noFill/>
        </p:spPr>
        <p:txBody>
          <a:bodyPr wrap="none" rtlCol="0">
            <a:spAutoFit/>
          </a:bodyPr>
          <a:lstStyle/>
          <a:p>
            <a:r>
              <a:rPr kumimoji="1" lang="ja-JP" altLang="en-US" dirty="0"/>
              <a:t>こういう表現は、</a:t>
            </a:r>
            <a:endParaRPr kumimoji="1" lang="en-US" altLang="ja-JP" dirty="0"/>
          </a:p>
          <a:p>
            <a:r>
              <a:rPr kumimoji="1" lang="ja-JP" altLang="en-US" dirty="0"/>
              <a:t>個別支援計画に</a:t>
            </a:r>
            <a:endParaRPr kumimoji="1" lang="en-US" altLang="ja-JP" dirty="0"/>
          </a:p>
          <a:p>
            <a:r>
              <a:rPr kumimoji="1" lang="ja-JP" altLang="en-US" dirty="0"/>
              <a:t>書いた方がいい？</a:t>
            </a:r>
          </a:p>
        </p:txBody>
      </p:sp>
      <p:sp>
        <p:nvSpPr>
          <p:cNvPr id="10" name="テキスト ボックス 9">
            <a:extLst>
              <a:ext uri="{FF2B5EF4-FFF2-40B4-BE49-F238E27FC236}">
                <a16:creationId xmlns:a16="http://schemas.microsoft.com/office/drawing/2014/main" id="{FD5D4D83-72F3-DF49-2A77-FF2847526BF4}"/>
              </a:ext>
            </a:extLst>
          </p:cNvPr>
          <p:cNvSpPr txBox="1"/>
          <p:nvPr/>
        </p:nvSpPr>
        <p:spPr>
          <a:xfrm>
            <a:off x="635214" y="5468310"/>
            <a:ext cx="2262158" cy="923330"/>
          </a:xfrm>
          <a:prstGeom prst="rect">
            <a:avLst/>
          </a:prstGeom>
          <a:noFill/>
        </p:spPr>
        <p:txBody>
          <a:bodyPr wrap="none" rtlCol="0">
            <a:spAutoFit/>
          </a:bodyPr>
          <a:lstStyle/>
          <a:p>
            <a:r>
              <a:rPr kumimoji="1" lang="ja-JP" altLang="en-US" dirty="0"/>
              <a:t>この言葉は、両方の</a:t>
            </a:r>
            <a:endParaRPr kumimoji="1" lang="en-US" altLang="ja-JP" dirty="0"/>
          </a:p>
          <a:p>
            <a:r>
              <a:rPr kumimoji="1" lang="ja-JP" altLang="en-US" dirty="0"/>
              <a:t>計画に入れてみませ</a:t>
            </a:r>
            <a:endParaRPr kumimoji="1" lang="en-US" altLang="ja-JP" dirty="0"/>
          </a:p>
          <a:p>
            <a:r>
              <a:rPr kumimoji="1" lang="ja-JP" altLang="en-US" dirty="0"/>
              <a:t>んか？</a:t>
            </a:r>
          </a:p>
        </p:txBody>
      </p:sp>
      <p:sp>
        <p:nvSpPr>
          <p:cNvPr id="11" name="吹き出し: 角を丸めた四角形 10">
            <a:extLst>
              <a:ext uri="{FF2B5EF4-FFF2-40B4-BE49-F238E27FC236}">
                <a16:creationId xmlns:a16="http://schemas.microsoft.com/office/drawing/2014/main" id="{7F26DEF6-9C64-FEA5-5FDE-957039C31DF8}"/>
              </a:ext>
            </a:extLst>
          </p:cNvPr>
          <p:cNvSpPr/>
          <p:nvPr/>
        </p:nvSpPr>
        <p:spPr>
          <a:xfrm>
            <a:off x="5092076" y="3665891"/>
            <a:ext cx="2309101" cy="1108963"/>
          </a:xfrm>
          <a:prstGeom prst="wedgeRoundRectCallout">
            <a:avLst>
              <a:gd name="adj1" fmla="val -42014"/>
              <a:gd name="adj2" fmla="val 66274"/>
              <a:gd name="adj3" fmla="val 16667"/>
            </a:avLst>
          </a:prstGeom>
          <a:noFill/>
          <a:ln w="38100"/>
        </p:spPr>
        <p:style>
          <a:lnRef idx="2">
            <a:schemeClr val="accent4"/>
          </a:lnRef>
          <a:fillRef idx="1">
            <a:schemeClr val="lt1"/>
          </a:fillRef>
          <a:effectRef idx="0">
            <a:schemeClr val="accent4"/>
          </a:effectRef>
          <a:fontRef idx="minor">
            <a:schemeClr val="dk1"/>
          </a:fontRef>
        </p:style>
        <p:txBody>
          <a:bodyPr rtlCol="0" anchor="ctr"/>
          <a:lstStyle/>
          <a:p>
            <a:pPr algn="ctr"/>
            <a:endParaRPr kumimoji="1" lang="ja-JP" altLang="en-US"/>
          </a:p>
        </p:txBody>
      </p:sp>
      <p:sp>
        <p:nvSpPr>
          <p:cNvPr id="12" name="吹き出し: 角を丸めた四角形 11">
            <a:extLst>
              <a:ext uri="{FF2B5EF4-FFF2-40B4-BE49-F238E27FC236}">
                <a16:creationId xmlns:a16="http://schemas.microsoft.com/office/drawing/2014/main" id="{24C87D6E-4A33-7BA5-337F-78C00FEEA20A}"/>
              </a:ext>
            </a:extLst>
          </p:cNvPr>
          <p:cNvSpPr/>
          <p:nvPr/>
        </p:nvSpPr>
        <p:spPr>
          <a:xfrm>
            <a:off x="503272" y="3955678"/>
            <a:ext cx="2309101" cy="1108963"/>
          </a:xfrm>
          <a:prstGeom prst="wedgeRoundRectCallout">
            <a:avLst>
              <a:gd name="adj1" fmla="val 95665"/>
              <a:gd name="adj2" fmla="val 47099"/>
              <a:gd name="adj3" fmla="val 16667"/>
            </a:avLst>
          </a:prstGeom>
          <a:noFill/>
          <a:ln w="38100"/>
        </p:spPr>
        <p:style>
          <a:lnRef idx="2">
            <a:schemeClr val="accent4"/>
          </a:lnRef>
          <a:fillRef idx="1">
            <a:schemeClr val="lt1"/>
          </a:fillRef>
          <a:effectRef idx="0">
            <a:schemeClr val="accent4"/>
          </a:effectRef>
          <a:fontRef idx="minor">
            <a:schemeClr val="dk1"/>
          </a:fontRef>
        </p:style>
        <p:txBody>
          <a:bodyPr rtlCol="0" anchor="ctr"/>
          <a:lstStyle/>
          <a:p>
            <a:pPr algn="ctr"/>
            <a:endParaRPr kumimoji="1" lang="ja-JP" altLang="en-US"/>
          </a:p>
        </p:txBody>
      </p:sp>
      <p:sp>
        <p:nvSpPr>
          <p:cNvPr id="13" name="吹き出し: 角を丸めた四角形 12">
            <a:extLst>
              <a:ext uri="{FF2B5EF4-FFF2-40B4-BE49-F238E27FC236}">
                <a16:creationId xmlns:a16="http://schemas.microsoft.com/office/drawing/2014/main" id="{2A27D2EF-B4A2-36C7-9D5B-4C84408E0031}"/>
              </a:ext>
            </a:extLst>
          </p:cNvPr>
          <p:cNvSpPr/>
          <p:nvPr/>
        </p:nvSpPr>
        <p:spPr>
          <a:xfrm>
            <a:off x="635214" y="5354413"/>
            <a:ext cx="2309101" cy="1108963"/>
          </a:xfrm>
          <a:prstGeom prst="wedgeRoundRectCallout">
            <a:avLst>
              <a:gd name="adj1" fmla="val 65735"/>
              <a:gd name="adj2" fmla="val -24810"/>
              <a:gd name="adj3" fmla="val 16667"/>
            </a:avLst>
          </a:prstGeom>
          <a:noFill/>
          <a:ln w="38100"/>
        </p:spPr>
        <p:style>
          <a:lnRef idx="2">
            <a:schemeClr val="accent4"/>
          </a:lnRef>
          <a:fillRef idx="1">
            <a:schemeClr val="lt1"/>
          </a:fillRef>
          <a:effectRef idx="0">
            <a:schemeClr val="accent4"/>
          </a:effectRef>
          <a:fontRef idx="minor">
            <a:schemeClr val="dk1"/>
          </a:fontRef>
        </p:style>
        <p:txBody>
          <a:bodyPr rtlCol="0" anchor="ctr"/>
          <a:lstStyle/>
          <a:p>
            <a:pPr algn="ctr"/>
            <a:endParaRPr kumimoji="1" lang="ja-JP" altLang="en-US"/>
          </a:p>
        </p:txBody>
      </p:sp>
      <p:sp>
        <p:nvSpPr>
          <p:cNvPr id="14" name="吹き出し: 角を丸めた四角形 13">
            <a:extLst>
              <a:ext uri="{FF2B5EF4-FFF2-40B4-BE49-F238E27FC236}">
                <a16:creationId xmlns:a16="http://schemas.microsoft.com/office/drawing/2014/main" id="{56103503-DABF-6E90-D3FF-53FC9D60D774}"/>
              </a:ext>
            </a:extLst>
          </p:cNvPr>
          <p:cNvSpPr/>
          <p:nvPr/>
        </p:nvSpPr>
        <p:spPr>
          <a:xfrm>
            <a:off x="6246627" y="5287475"/>
            <a:ext cx="2309101" cy="1108963"/>
          </a:xfrm>
          <a:prstGeom prst="wedgeRoundRectCallout">
            <a:avLst>
              <a:gd name="adj1" fmla="val -62274"/>
              <a:gd name="adj2" fmla="val -30563"/>
              <a:gd name="adj3" fmla="val 16667"/>
            </a:avLst>
          </a:prstGeom>
          <a:noFill/>
          <a:ln w="38100"/>
        </p:spPr>
        <p:style>
          <a:lnRef idx="2">
            <a:schemeClr val="accent4"/>
          </a:lnRef>
          <a:fillRef idx="1">
            <a:schemeClr val="lt1"/>
          </a:fillRef>
          <a:effectRef idx="0">
            <a:schemeClr val="accent4"/>
          </a:effectRef>
          <a:fontRef idx="minor">
            <a:schemeClr val="dk1"/>
          </a:fontRef>
        </p:style>
        <p:txBody>
          <a:bodyPr rtlCol="0" anchor="ctr"/>
          <a:lstStyle/>
          <a:p>
            <a:pPr algn="ctr"/>
            <a:endParaRPr kumimoji="1" lang="ja-JP" altLang="en-US"/>
          </a:p>
        </p:txBody>
      </p:sp>
      <p:sp>
        <p:nvSpPr>
          <p:cNvPr id="3" name="スライド番号プレースホルダー 2"/>
          <p:cNvSpPr>
            <a:spLocks noGrp="1"/>
          </p:cNvSpPr>
          <p:nvPr>
            <p:ph type="sldNum" sz="quarter" idx="12"/>
          </p:nvPr>
        </p:nvSpPr>
        <p:spPr/>
        <p:txBody>
          <a:bodyPr/>
          <a:lstStyle/>
          <a:p>
            <a:fld id="{35747434-7036-48DB-A148-6B3D8EE75CDA}" type="slidenum">
              <a:rPr lang="en-US" smtClean="0"/>
              <a:pPr/>
              <a:t>70</a:t>
            </a:fld>
            <a:endParaRPr lang="en-US" sz="750" dirty="0"/>
          </a:p>
        </p:txBody>
      </p:sp>
    </p:spTree>
    <p:extLst>
      <p:ext uri="{BB962C8B-B14F-4D97-AF65-F5344CB8AC3E}">
        <p14:creationId xmlns:p14="http://schemas.microsoft.com/office/powerpoint/2010/main" val="57505298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2"/>
          <p:cNvSpPr>
            <a:spLocks noChangeArrowheads="1"/>
          </p:cNvSpPr>
          <p:nvPr/>
        </p:nvSpPr>
        <p:spPr bwMode="auto">
          <a:xfrm>
            <a:off x="827586" y="504372"/>
            <a:ext cx="7375525" cy="465992"/>
          </a:xfrm>
          <a:prstGeom prst="ellipse">
            <a:avLst/>
          </a:prstGeom>
          <a:gradFill rotWithShape="1">
            <a:gsLst>
              <a:gs pos="0">
                <a:srgbClr val="FFFFE9"/>
              </a:gs>
              <a:gs pos="100000">
                <a:srgbClr val="FFFFB9"/>
              </a:gs>
            </a:gsLst>
            <a:lin ang="5400000" scaled="1"/>
          </a:gradFill>
          <a:ln w="12700" algn="ctr">
            <a:noFill/>
            <a:round/>
            <a:headEnd/>
            <a:tailEnd/>
          </a:ln>
        </p:spPr>
        <p:txBody>
          <a:bodyPr wrap="none" lIns="68580" tIns="8206" rIns="68580" bIns="8206" anchor="ctr"/>
          <a:lstStyle/>
          <a:p>
            <a:pPr algn="ctr" fontAlgn="base">
              <a:spcBef>
                <a:spcPct val="0"/>
              </a:spcBef>
              <a:spcAft>
                <a:spcPct val="0"/>
              </a:spcAft>
            </a:pPr>
            <a:endParaRPr lang="ja-JP" altLang="en-US" sz="1108">
              <a:solidFill>
                <a:srgbClr val="000000"/>
              </a:solidFill>
            </a:endParaRPr>
          </a:p>
        </p:txBody>
      </p:sp>
      <p:sp>
        <p:nvSpPr>
          <p:cNvPr id="3" name="コンテンツ プレースホルダ 2"/>
          <p:cNvSpPr>
            <a:spLocks noGrp="1"/>
          </p:cNvSpPr>
          <p:nvPr>
            <p:ph idx="1"/>
          </p:nvPr>
        </p:nvSpPr>
        <p:spPr>
          <a:xfrm>
            <a:off x="552892" y="1136183"/>
            <a:ext cx="8261499" cy="5498533"/>
          </a:xfrm>
        </p:spPr>
        <p:txBody>
          <a:bodyPr>
            <a:normAutofit lnSpcReduction="10000"/>
          </a:bodyPr>
          <a:lstStyle/>
          <a:p>
            <a:pPr marL="0" indent="0" algn="just">
              <a:lnSpc>
                <a:spcPct val="95000"/>
              </a:lnSpc>
              <a:spcBef>
                <a:spcPct val="5000"/>
              </a:spcBef>
              <a:buNone/>
            </a:pPr>
            <a:r>
              <a:rPr lang="ja-JP" altLang="en-US" dirty="0">
                <a:latin typeface="ＭＳ Ｐゴシック" pitchFamily="50" charset="-128"/>
              </a:rPr>
              <a:t>◎会議において陥りやすい問題</a:t>
            </a:r>
            <a:endParaRPr lang="en-US" altLang="ja-JP" dirty="0">
              <a:latin typeface="ＭＳ Ｐゴシック" pitchFamily="50" charset="-128"/>
            </a:endParaRPr>
          </a:p>
          <a:p>
            <a:pPr marL="0" indent="0" algn="just">
              <a:lnSpc>
                <a:spcPct val="95000"/>
              </a:lnSpc>
              <a:spcBef>
                <a:spcPct val="5000"/>
              </a:spcBef>
              <a:buNone/>
            </a:pPr>
            <a:endParaRPr lang="en-US" altLang="ja-JP" sz="277" dirty="0">
              <a:latin typeface="ＭＳ Ｐゴシック" pitchFamily="50" charset="-128"/>
            </a:endParaRPr>
          </a:p>
          <a:p>
            <a:pPr marL="0" indent="0" algn="just">
              <a:lnSpc>
                <a:spcPct val="95000"/>
              </a:lnSpc>
              <a:spcBef>
                <a:spcPts val="0"/>
              </a:spcBef>
              <a:buNone/>
            </a:pPr>
            <a:r>
              <a:rPr lang="ja-JP" altLang="en-US" sz="2200" dirty="0">
                <a:latin typeface="ＭＳ Ｐゴシック" pitchFamily="50" charset="-128"/>
              </a:rPr>
              <a:t>・適切なアドバイザーがいないままの事例検討会</a:t>
            </a:r>
            <a:endParaRPr lang="en-US" altLang="ja-JP" sz="2200" dirty="0">
              <a:latin typeface="ＭＳ Ｐゴシック" pitchFamily="50" charset="-128"/>
            </a:endParaRPr>
          </a:p>
          <a:p>
            <a:pPr marL="0" indent="0" algn="just">
              <a:lnSpc>
                <a:spcPct val="95000"/>
              </a:lnSpc>
              <a:spcBef>
                <a:spcPts val="0"/>
              </a:spcBef>
              <a:buNone/>
            </a:pPr>
            <a:r>
              <a:rPr lang="ja-JP" altLang="en-US" sz="2200" dirty="0">
                <a:latin typeface="ＭＳ Ｐゴシック" pitchFamily="50" charset="-128"/>
              </a:rPr>
              <a:t>・保護者の思いを中心に話が展開していく</a:t>
            </a:r>
            <a:endParaRPr lang="en-US" altLang="ja-JP" sz="2200" dirty="0">
              <a:latin typeface="ＭＳ Ｐゴシック" pitchFamily="50" charset="-128"/>
            </a:endParaRPr>
          </a:p>
          <a:p>
            <a:pPr marL="0" indent="0" algn="just">
              <a:lnSpc>
                <a:spcPct val="95000"/>
              </a:lnSpc>
              <a:spcBef>
                <a:spcPct val="5000"/>
              </a:spcBef>
              <a:buNone/>
            </a:pPr>
            <a:r>
              <a:rPr lang="ja-JP" altLang="en-US" sz="2200" dirty="0">
                <a:latin typeface="ＭＳ Ｐゴシック" pitchFamily="50" charset="-128"/>
              </a:rPr>
              <a:t>・事例の発達状況の評価や問題行動の原因探しに終始</a:t>
            </a:r>
            <a:endParaRPr lang="en-US" altLang="ja-JP" sz="2200" dirty="0">
              <a:latin typeface="ＭＳ Ｐゴシック" pitchFamily="50" charset="-128"/>
            </a:endParaRPr>
          </a:p>
          <a:p>
            <a:pPr marL="0" indent="0" algn="just">
              <a:lnSpc>
                <a:spcPct val="95000"/>
              </a:lnSpc>
              <a:spcBef>
                <a:spcPct val="5000"/>
              </a:spcBef>
              <a:buNone/>
            </a:pPr>
            <a:r>
              <a:rPr lang="ja-JP" altLang="en-US" sz="2200" dirty="0">
                <a:latin typeface="ＭＳ Ｐゴシック" pitchFamily="50" charset="-128"/>
              </a:rPr>
              <a:t>・支援者としての過去の経験からの憶測ばかりの意見の応酬</a:t>
            </a:r>
            <a:endParaRPr lang="en-US" altLang="ja-JP" sz="2200" dirty="0">
              <a:latin typeface="ＭＳ Ｐゴシック" pitchFamily="50" charset="-128"/>
            </a:endParaRPr>
          </a:p>
          <a:p>
            <a:pPr marL="0" indent="0" algn="just">
              <a:lnSpc>
                <a:spcPct val="95000"/>
              </a:lnSpc>
              <a:spcBef>
                <a:spcPct val="5000"/>
              </a:spcBef>
              <a:buNone/>
            </a:pPr>
            <a:r>
              <a:rPr lang="ja-JP" altLang="en-US" sz="2200" dirty="0">
                <a:latin typeface="ＭＳ Ｐゴシック" pitchFamily="50" charset="-128"/>
              </a:rPr>
              <a:t>・一部の事業所の支援手法の主張など、一人の声が占める</a:t>
            </a:r>
            <a:endParaRPr lang="en-US" altLang="ja-JP" sz="2200" dirty="0">
              <a:latin typeface="ＭＳ Ｐゴシック" pitchFamily="50" charset="-128"/>
            </a:endParaRPr>
          </a:p>
          <a:p>
            <a:pPr marL="0" indent="0" algn="just">
              <a:lnSpc>
                <a:spcPct val="95000"/>
              </a:lnSpc>
              <a:spcBef>
                <a:spcPct val="5000"/>
              </a:spcBef>
              <a:buNone/>
            </a:pPr>
            <a:r>
              <a:rPr lang="ja-JP" altLang="en-US" sz="2200" dirty="0">
                <a:latin typeface="ＭＳ Ｐゴシック" pitchFamily="50" charset="-128"/>
              </a:rPr>
              <a:t>・児童期の支援に自信がないメンバーの集まりで意見が出</a:t>
            </a:r>
            <a:r>
              <a:rPr lang="ja-JP" altLang="en-US" sz="2400" dirty="0">
                <a:latin typeface="ＭＳ Ｐゴシック" pitchFamily="50" charset="-128"/>
              </a:rPr>
              <a:t>ない</a:t>
            </a:r>
            <a:endParaRPr lang="en-US" altLang="ja-JP" sz="2400" dirty="0">
              <a:latin typeface="ＭＳ Ｐゴシック" pitchFamily="50" charset="-128"/>
            </a:endParaRPr>
          </a:p>
          <a:p>
            <a:pPr marL="0" indent="0" algn="just">
              <a:lnSpc>
                <a:spcPct val="95000"/>
              </a:lnSpc>
              <a:spcBef>
                <a:spcPct val="5000"/>
              </a:spcBef>
              <a:buNone/>
            </a:pPr>
            <a:endParaRPr lang="en-US" altLang="ja-JP" sz="923" dirty="0">
              <a:latin typeface="ＭＳ Ｐゴシック" pitchFamily="50" charset="-128"/>
            </a:endParaRPr>
          </a:p>
          <a:p>
            <a:pPr marL="0" indent="0" algn="just">
              <a:lnSpc>
                <a:spcPct val="95000"/>
              </a:lnSpc>
              <a:spcBef>
                <a:spcPct val="5000"/>
              </a:spcBef>
              <a:buNone/>
            </a:pPr>
            <a:r>
              <a:rPr lang="ja-JP" altLang="en-US" sz="2585" dirty="0">
                <a:latin typeface="ＭＳ Ｐゴシック" pitchFamily="50" charset="-128"/>
              </a:rPr>
              <a:t>　</a:t>
            </a:r>
            <a:r>
              <a:rPr lang="ja-JP" altLang="en-US" sz="2585" b="1" dirty="0">
                <a:latin typeface="ＭＳ Ｐゴシック" pitchFamily="50" charset="-128"/>
              </a:rPr>
              <a:t>（要因）</a:t>
            </a:r>
            <a:endParaRPr lang="en-US" altLang="ja-JP" sz="2585" b="1" dirty="0">
              <a:latin typeface="ＭＳ Ｐゴシック" pitchFamily="50" charset="-128"/>
            </a:endParaRPr>
          </a:p>
          <a:p>
            <a:pPr marL="0" indent="0" algn="just">
              <a:lnSpc>
                <a:spcPct val="95000"/>
              </a:lnSpc>
              <a:spcBef>
                <a:spcPct val="5000"/>
              </a:spcBef>
              <a:buNone/>
            </a:pPr>
            <a:r>
              <a:rPr lang="ja-JP" altLang="en-US" sz="2400" dirty="0">
                <a:latin typeface="ＭＳ Ｐゴシック" pitchFamily="50" charset="-128"/>
              </a:rPr>
              <a:t>・目標が不明確、合意が得られていない</a:t>
            </a:r>
            <a:endParaRPr lang="en-US" altLang="ja-JP" sz="2400" dirty="0">
              <a:latin typeface="ＭＳ Ｐゴシック" pitchFamily="50" charset="-128"/>
            </a:endParaRPr>
          </a:p>
          <a:p>
            <a:pPr marL="0" indent="0" algn="just">
              <a:lnSpc>
                <a:spcPct val="95000"/>
              </a:lnSpc>
              <a:spcBef>
                <a:spcPct val="5000"/>
              </a:spcBef>
              <a:buNone/>
            </a:pPr>
            <a:r>
              <a:rPr lang="ja-JP" altLang="en-US" sz="2400" dirty="0">
                <a:latin typeface="ＭＳ Ｐゴシック" pitchFamily="50" charset="-128"/>
              </a:rPr>
              <a:t>・一部のメンバーもしくはリーダーが議論を独占している</a:t>
            </a:r>
            <a:endParaRPr lang="en-US" altLang="ja-JP" sz="2400" dirty="0">
              <a:latin typeface="ＭＳ Ｐゴシック" pitchFamily="50" charset="-128"/>
            </a:endParaRPr>
          </a:p>
          <a:p>
            <a:pPr marL="0" indent="0" algn="just">
              <a:lnSpc>
                <a:spcPct val="95000"/>
              </a:lnSpc>
              <a:spcBef>
                <a:spcPct val="5000"/>
              </a:spcBef>
              <a:buNone/>
            </a:pPr>
            <a:r>
              <a:rPr lang="ja-JP" altLang="en-US" sz="2400" dirty="0">
                <a:latin typeface="ＭＳ Ｐゴシック" pitchFamily="50" charset="-128"/>
              </a:rPr>
              <a:t>・リーダーの不在、リーダーシップのなさ</a:t>
            </a:r>
            <a:endParaRPr lang="en-US" altLang="ja-JP" sz="2400" dirty="0">
              <a:latin typeface="ＭＳ Ｐゴシック" pitchFamily="50" charset="-128"/>
            </a:endParaRPr>
          </a:p>
          <a:p>
            <a:pPr marL="0" indent="0" algn="just">
              <a:lnSpc>
                <a:spcPct val="95000"/>
              </a:lnSpc>
              <a:spcBef>
                <a:spcPct val="5000"/>
              </a:spcBef>
              <a:buNone/>
            </a:pPr>
            <a:r>
              <a:rPr lang="ja-JP" altLang="en-US" sz="2400" dirty="0">
                <a:latin typeface="ＭＳ Ｐゴシック" pitchFamily="50" charset="-128"/>
              </a:rPr>
              <a:t>・意見の不一致が解決されないまま放置されている</a:t>
            </a:r>
            <a:endParaRPr lang="en-US" altLang="ja-JP" sz="2400" dirty="0">
              <a:latin typeface="ＭＳ Ｐゴシック" pitchFamily="50" charset="-128"/>
            </a:endParaRPr>
          </a:p>
          <a:p>
            <a:pPr marL="0" indent="0" algn="just">
              <a:lnSpc>
                <a:spcPct val="95000"/>
              </a:lnSpc>
              <a:spcBef>
                <a:spcPct val="5000"/>
              </a:spcBef>
              <a:buNone/>
            </a:pPr>
            <a:r>
              <a:rPr lang="ja-JP" altLang="en-US" sz="2400" dirty="0">
                <a:latin typeface="ＭＳ Ｐゴシック" pitchFamily="50" charset="-128"/>
              </a:rPr>
              <a:t>・メンバーが議論に不参加、協力しようとしない</a:t>
            </a:r>
            <a:endParaRPr lang="en-US" altLang="ja-JP" sz="2400" dirty="0">
              <a:latin typeface="ＭＳ Ｐゴシック" pitchFamily="50" charset="-128"/>
            </a:endParaRPr>
          </a:p>
          <a:p>
            <a:pPr marL="0" indent="0" algn="just">
              <a:lnSpc>
                <a:spcPct val="95000"/>
              </a:lnSpc>
              <a:spcBef>
                <a:spcPct val="5000"/>
              </a:spcBef>
              <a:buNone/>
            </a:pPr>
            <a:r>
              <a:rPr lang="ja-JP" altLang="en-US" sz="2400" dirty="0"/>
              <a:t>・メンバーの意見が取り上げられない</a:t>
            </a:r>
            <a:endParaRPr lang="en-US" altLang="ja-JP" sz="2400" dirty="0"/>
          </a:p>
          <a:p>
            <a:pPr marL="0" indent="0" algn="just">
              <a:lnSpc>
                <a:spcPct val="95000"/>
              </a:lnSpc>
              <a:spcBef>
                <a:spcPct val="5000"/>
              </a:spcBef>
              <a:buNone/>
            </a:pPr>
            <a:r>
              <a:rPr lang="ja-JP" altLang="en-US" sz="2400" dirty="0"/>
              <a:t>・メンバー間に知識、力量に差がある　等</a:t>
            </a:r>
            <a:endParaRPr lang="ja-JP" altLang="en-US" sz="2585" dirty="0"/>
          </a:p>
        </p:txBody>
      </p:sp>
      <p:sp>
        <p:nvSpPr>
          <p:cNvPr id="5" name="コンテンツ プレースホルダ 2"/>
          <p:cNvSpPr txBox="1">
            <a:spLocks/>
          </p:cNvSpPr>
          <p:nvPr/>
        </p:nvSpPr>
        <p:spPr bwMode="auto">
          <a:xfrm>
            <a:off x="716803" y="338553"/>
            <a:ext cx="7710395" cy="398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4397" tIns="42198" rIns="84397" bIns="42198"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30188"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lgn="ctr">
              <a:lnSpc>
                <a:spcPct val="95000"/>
              </a:lnSpc>
              <a:spcBef>
                <a:spcPct val="5000"/>
              </a:spcBef>
              <a:buNone/>
            </a:pPr>
            <a:r>
              <a:rPr lang="ja-JP" altLang="en-US" sz="2954" b="1" kern="0" dirty="0">
                <a:latin typeface="ＭＳ Ｐゴシック" pitchFamily="50" charset="-128"/>
              </a:rPr>
              <a:t>児童期における会議の進行役の役割</a:t>
            </a:r>
            <a:endParaRPr lang="ja-JP" altLang="en-US" sz="2954" b="1" kern="0" dirty="0"/>
          </a:p>
        </p:txBody>
      </p:sp>
      <p:sp>
        <p:nvSpPr>
          <p:cNvPr id="2" name="スライド番号プレースホルダー 1"/>
          <p:cNvSpPr>
            <a:spLocks noGrp="1"/>
          </p:cNvSpPr>
          <p:nvPr>
            <p:ph type="sldNum" sz="quarter" idx="12"/>
          </p:nvPr>
        </p:nvSpPr>
        <p:spPr/>
        <p:txBody>
          <a:bodyPr/>
          <a:lstStyle/>
          <a:p>
            <a:fld id="{35747434-7036-48DB-A148-6B3D8EE75CDA}" type="slidenum">
              <a:rPr lang="en-US" smtClean="0"/>
              <a:pPr/>
              <a:t>71</a:t>
            </a:fld>
            <a:endParaRPr lang="en-US" sz="750" dirty="0"/>
          </a:p>
        </p:txBody>
      </p:sp>
    </p:spTree>
    <p:extLst>
      <p:ext uri="{BB962C8B-B14F-4D97-AF65-F5344CB8AC3E}">
        <p14:creationId xmlns:p14="http://schemas.microsoft.com/office/powerpoint/2010/main" val="158094206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2"/>
          <p:cNvSpPr>
            <a:spLocks noChangeArrowheads="1"/>
          </p:cNvSpPr>
          <p:nvPr/>
        </p:nvSpPr>
        <p:spPr bwMode="auto">
          <a:xfrm>
            <a:off x="827586" y="504372"/>
            <a:ext cx="7375525" cy="465992"/>
          </a:xfrm>
          <a:prstGeom prst="ellipse">
            <a:avLst/>
          </a:prstGeom>
          <a:gradFill rotWithShape="1">
            <a:gsLst>
              <a:gs pos="0">
                <a:srgbClr val="FFFFE9"/>
              </a:gs>
              <a:gs pos="100000">
                <a:srgbClr val="FFFFB9"/>
              </a:gs>
            </a:gsLst>
            <a:lin ang="5400000" scaled="1"/>
          </a:gradFill>
          <a:ln w="12700" algn="ctr">
            <a:noFill/>
            <a:round/>
            <a:headEnd/>
            <a:tailEnd/>
          </a:ln>
        </p:spPr>
        <p:txBody>
          <a:bodyPr wrap="none" lIns="68580" tIns="8206" rIns="68580" bIns="8206" anchor="ctr"/>
          <a:lstStyle/>
          <a:p>
            <a:pPr algn="ctr" fontAlgn="base">
              <a:spcBef>
                <a:spcPct val="0"/>
              </a:spcBef>
              <a:spcAft>
                <a:spcPct val="0"/>
              </a:spcAft>
            </a:pPr>
            <a:endParaRPr lang="ja-JP" altLang="en-US" sz="1108">
              <a:solidFill>
                <a:srgbClr val="000000"/>
              </a:solidFill>
            </a:endParaRPr>
          </a:p>
        </p:txBody>
      </p:sp>
      <p:sp>
        <p:nvSpPr>
          <p:cNvPr id="5" name="コンテンツ プレースホルダ 2"/>
          <p:cNvSpPr txBox="1">
            <a:spLocks/>
          </p:cNvSpPr>
          <p:nvPr/>
        </p:nvSpPr>
        <p:spPr bwMode="auto">
          <a:xfrm>
            <a:off x="716803" y="338553"/>
            <a:ext cx="7710395" cy="398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4397" tIns="42198" rIns="84397" bIns="42198"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30188"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lgn="ctr">
              <a:lnSpc>
                <a:spcPct val="95000"/>
              </a:lnSpc>
              <a:spcBef>
                <a:spcPct val="5000"/>
              </a:spcBef>
              <a:buNone/>
            </a:pPr>
            <a:r>
              <a:rPr lang="ja-JP" altLang="en-US" sz="2954" b="1" kern="0" dirty="0">
                <a:latin typeface="ＭＳ Ｐゴシック" pitchFamily="50" charset="-128"/>
              </a:rPr>
              <a:t>児童期における会議の進行役の役割</a:t>
            </a:r>
            <a:endParaRPr lang="ja-JP" altLang="en-US" sz="2954" b="1" kern="0" dirty="0"/>
          </a:p>
        </p:txBody>
      </p:sp>
      <p:sp>
        <p:nvSpPr>
          <p:cNvPr id="6" name="コンテンツ プレースホルダー 5">
            <a:extLst>
              <a:ext uri="{FF2B5EF4-FFF2-40B4-BE49-F238E27FC236}">
                <a16:creationId xmlns:a16="http://schemas.microsoft.com/office/drawing/2014/main" id="{B500ADF7-89B8-4BCA-B050-9C78E9513874}"/>
              </a:ext>
            </a:extLst>
          </p:cNvPr>
          <p:cNvSpPr>
            <a:spLocks noGrp="1"/>
          </p:cNvSpPr>
          <p:nvPr>
            <p:ph idx="1"/>
          </p:nvPr>
        </p:nvSpPr>
        <p:spPr>
          <a:xfrm>
            <a:off x="628650" y="1329070"/>
            <a:ext cx="7886700" cy="4847893"/>
          </a:xfrm>
        </p:spPr>
        <p:txBody>
          <a:bodyPr>
            <a:normAutofit fontScale="85000" lnSpcReduction="10000"/>
          </a:bodyPr>
          <a:lstStyle/>
          <a:p>
            <a:r>
              <a:rPr lang="ja-JP" altLang="en-US" b="1" dirty="0">
                <a:solidFill>
                  <a:schemeClr val="accent3">
                    <a:lumMod val="75000"/>
                  </a:schemeClr>
                </a:solidFill>
              </a:rPr>
              <a:t>会議の目的を事前に複数で決めておく</a:t>
            </a:r>
            <a:r>
              <a:rPr lang="ja-JP" altLang="en-US" dirty="0"/>
              <a:t>（</a:t>
            </a:r>
            <a:r>
              <a:rPr lang="ja-JP" altLang="en-US" sz="2400" dirty="0"/>
              <a:t>会議の冒頭で会議の目的を明確に伝える。）</a:t>
            </a:r>
            <a:endParaRPr lang="en-US" altLang="ja-JP" dirty="0"/>
          </a:p>
          <a:p>
            <a:r>
              <a:rPr lang="ja-JP" altLang="en-US" b="1" dirty="0">
                <a:solidFill>
                  <a:schemeClr val="accent3">
                    <a:lumMod val="75000"/>
                  </a:schemeClr>
                </a:solidFill>
              </a:rPr>
              <a:t>時間を決めて行なう</a:t>
            </a:r>
            <a:r>
              <a:rPr lang="ja-JP" altLang="en-US" sz="2400" dirty="0"/>
              <a:t>（早く終わったのなら、時間までは保護者の思いを確認していくことなど決められた時間は使っていく。）</a:t>
            </a:r>
            <a:endParaRPr lang="en-US" altLang="ja-JP" sz="2400" dirty="0"/>
          </a:p>
          <a:p>
            <a:r>
              <a:rPr lang="ja-JP" altLang="en-US" b="1" dirty="0">
                <a:solidFill>
                  <a:schemeClr val="accent3">
                    <a:lumMod val="75000"/>
                  </a:schemeClr>
                </a:solidFill>
              </a:rPr>
              <a:t>アイディアを出し合う機会は可能な限り作っていく</a:t>
            </a:r>
            <a:r>
              <a:rPr lang="ja-JP" altLang="en-US" sz="2400" dirty="0"/>
              <a:t>（参加者全員が意見を言う機会をつくる）</a:t>
            </a:r>
            <a:endParaRPr lang="en-US" altLang="ja-JP" sz="2400" dirty="0"/>
          </a:p>
          <a:p>
            <a:r>
              <a:rPr lang="ja-JP" altLang="en-US" b="1" dirty="0">
                <a:solidFill>
                  <a:schemeClr val="accent3">
                    <a:lumMod val="75000"/>
                  </a:schemeClr>
                </a:solidFill>
              </a:rPr>
              <a:t>子どもの思い、関心、求めていることについて触れていく</a:t>
            </a:r>
            <a:r>
              <a:rPr lang="ja-JP" altLang="en-US" sz="2400" dirty="0"/>
              <a:t>（意見がまとまりそうにないときや結論が出にくいときには、子どもの気持ちを振り返っていくように声をかけていく。）</a:t>
            </a:r>
            <a:endParaRPr lang="en-US" altLang="ja-JP" sz="2400" dirty="0"/>
          </a:p>
          <a:p>
            <a:r>
              <a:rPr lang="ja-JP" altLang="en-US" b="1" dirty="0">
                <a:solidFill>
                  <a:schemeClr val="accent3">
                    <a:lumMod val="75000"/>
                  </a:schemeClr>
                </a:solidFill>
              </a:rPr>
              <a:t>次回の会議に向けて、どのような情報を集めていけば良いかを確認する</a:t>
            </a:r>
            <a:r>
              <a:rPr lang="ja-JP" altLang="en-US" sz="2400" dirty="0"/>
              <a:t>（外部の関係者の意見等を集めることに努める。）</a:t>
            </a:r>
            <a:endParaRPr lang="en-US" altLang="ja-JP" sz="2400" dirty="0"/>
          </a:p>
          <a:p>
            <a:r>
              <a:rPr lang="ja-JP" altLang="en-US" b="1" dirty="0">
                <a:solidFill>
                  <a:schemeClr val="accent3">
                    <a:lumMod val="75000"/>
                  </a:schemeClr>
                </a:solidFill>
              </a:rPr>
              <a:t>情報の収集と確認と整理を行い、共有したいことは何かをまとめていく</a:t>
            </a:r>
            <a:endParaRPr lang="en-US" altLang="ja-JP" b="1" dirty="0">
              <a:solidFill>
                <a:schemeClr val="accent3">
                  <a:lumMod val="75000"/>
                </a:schemeClr>
              </a:solidFill>
            </a:endParaRPr>
          </a:p>
          <a:p>
            <a:endParaRPr lang="en-US" altLang="ja-JP" dirty="0"/>
          </a:p>
          <a:p>
            <a:endParaRPr lang="ja-JP" altLang="en-US" dirty="0"/>
          </a:p>
        </p:txBody>
      </p:sp>
      <p:sp>
        <p:nvSpPr>
          <p:cNvPr id="2" name="スライド番号プレースホルダー 1"/>
          <p:cNvSpPr>
            <a:spLocks noGrp="1"/>
          </p:cNvSpPr>
          <p:nvPr>
            <p:ph type="sldNum" sz="quarter" idx="12"/>
          </p:nvPr>
        </p:nvSpPr>
        <p:spPr/>
        <p:txBody>
          <a:bodyPr/>
          <a:lstStyle/>
          <a:p>
            <a:fld id="{35747434-7036-48DB-A148-6B3D8EE75CDA}" type="slidenum">
              <a:rPr lang="en-US" smtClean="0"/>
              <a:pPr/>
              <a:t>72</a:t>
            </a:fld>
            <a:endParaRPr lang="en-US" sz="750" dirty="0"/>
          </a:p>
        </p:txBody>
      </p:sp>
    </p:spTree>
    <p:extLst>
      <p:ext uri="{BB962C8B-B14F-4D97-AF65-F5344CB8AC3E}">
        <p14:creationId xmlns:p14="http://schemas.microsoft.com/office/powerpoint/2010/main" val="305685764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89626CC-C674-46B0-B1D3-97FA5F0144D8}"/>
              </a:ext>
            </a:extLst>
          </p:cNvPr>
          <p:cNvSpPr>
            <a:spLocks noGrp="1"/>
          </p:cNvSpPr>
          <p:nvPr>
            <p:ph type="title"/>
          </p:nvPr>
        </p:nvSpPr>
        <p:spPr>
          <a:xfrm>
            <a:off x="3724072" y="629268"/>
            <a:ext cx="4939868" cy="1286160"/>
          </a:xfrm>
        </p:spPr>
        <p:txBody>
          <a:bodyPr anchor="b">
            <a:normAutofit fontScale="90000"/>
          </a:bodyPr>
          <a:lstStyle/>
          <a:p>
            <a:r>
              <a:rPr kumimoji="1" lang="ja-JP" altLang="en-US" sz="3100"/>
              <a:t>児童期における</a:t>
            </a:r>
            <a:r>
              <a:rPr kumimoji="1" lang="en-US" altLang="ja-JP" sz="3600"/>
              <a:t/>
            </a:r>
            <a:br>
              <a:rPr kumimoji="1" lang="en-US" altLang="ja-JP" sz="3600"/>
            </a:br>
            <a:r>
              <a:rPr kumimoji="1" lang="ja-JP" altLang="en-US" sz="3600" b="1"/>
              <a:t>ソーシャルワーク</a:t>
            </a:r>
            <a:r>
              <a:rPr kumimoji="1" lang="ja-JP" altLang="en-US" sz="3600"/>
              <a:t>の視点</a:t>
            </a:r>
            <a:endParaRPr kumimoji="1" lang="ja-JP" altLang="en-US" sz="4100" dirty="0"/>
          </a:p>
        </p:txBody>
      </p:sp>
      <p:sp>
        <p:nvSpPr>
          <p:cNvPr id="3" name="コンテンツ プレースホルダー 2">
            <a:extLst>
              <a:ext uri="{FF2B5EF4-FFF2-40B4-BE49-F238E27FC236}">
                <a16:creationId xmlns:a16="http://schemas.microsoft.com/office/drawing/2014/main" id="{1472012B-8B3D-49B9-BD90-729454505662}"/>
              </a:ext>
            </a:extLst>
          </p:cNvPr>
          <p:cNvSpPr>
            <a:spLocks noGrp="1"/>
          </p:cNvSpPr>
          <p:nvPr>
            <p:ph idx="1"/>
          </p:nvPr>
        </p:nvSpPr>
        <p:spPr>
          <a:xfrm>
            <a:off x="3724073" y="2200940"/>
            <a:ext cx="4939867" cy="4486939"/>
          </a:xfrm>
        </p:spPr>
        <p:txBody>
          <a:bodyPr>
            <a:normAutofit fontScale="92500" lnSpcReduction="20000"/>
          </a:bodyPr>
          <a:lstStyle/>
          <a:p>
            <a:pPr>
              <a:lnSpc>
                <a:spcPct val="110000"/>
              </a:lnSpc>
            </a:pPr>
            <a:r>
              <a:rPr kumimoji="1" lang="ja-JP" altLang="en-US" sz="2400" dirty="0"/>
              <a:t>障害のある</a:t>
            </a:r>
            <a:r>
              <a:rPr kumimoji="1" lang="ja-JP" altLang="en-US" sz="2400" b="1" dirty="0"/>
              <a:t>子どもの居場所</a:t>
            </a:r>
            <a:r>
              <a:rPr kumimoji="1" lang="ja-JP" altLang="en-US" sz="2400" dirty="0"/>
              <a:t>は少ない。保護者が安心して連れ出すことができる場所探し。</a:t>
            </a:r>
            <a:endParaRPr kumimoji="1" lang="en-US" altLang="ja-JP" sz="2400" dirty="0"/>
          </a:p>
          <a:p>
            <a:pPr>
              <a:lnSpc>
                <a:spcPct val="110000"/>
              </a:lnSpc>
            </a:pPr>
            <a:r>
              <a:rPr kumimoji="1" lang="ja-JP" altLang="en-US" sz="2400" dirty="0"/>
              <a:t>子どもは地域の宝であり、子どもたちの笑顔を地域に届けていく仕掛け。</a:t>
            </a:r>
            <a:endParaRPr kumimoji="1" lang="en-US" altLang="ja-JP" sz="2400" dirty="0"/>
          </a:p>
          <a:p>
            <a:pPr>
              <a:lnSpc>
                <a:spcPct val="110000"/>
              </a:lnSpc>
            </a:pPr>
            <a:r>
              <a:rPr kumimoji="1" lang="ja-JP" altLang="en-US" sz="2400" dirty="0"/>
              <a:t>障害のある子どもに支えられていることは多く、そのことを家族や地域に還元していく仕掛け。</a:t>
            </a:r>
            <a:endParaRPr kumimoji="1" lang="en-US" altLang="ja-JP" sz="2400" dirty="0"/>
          </a:p>
          <a:p>
            <a:pPr>
              <a:lnSpc>
                <a:spcPct val="110000"/>
              </a:lnSpc>
            </a:pPr>
            <a:r>
              <a:rPr kumimoji="1" lang="ja-JP" altLang="en-US" sz="2400" dirty="0"/>
              <a:t>個別支援計画作成において、相談支援専門員は地域支援の内容に児童発達支援管理責任者と協働することに努めていく。</a:t>
            </a:r>
            <a:endParaRPr kumimoji="1" lang="en-US" altLang="ja-JP" sz="2400" dirty="0"/>
          </a:p>
          <a:p>
            <a:endParaRPr kumimoji="1" lang="ja-JP" altLang="en-US" sz="1800" dirty="0"/>
          </a:p>
        </p:txBody>
      </p:sp>
      <p:pic>
        <p:nvPicPr>
          <p:cNvPr id="5" name="図 4" descr="オフィスで作業しているチーム">
            <a:extLst>
              <a:ext uri="{FF2B5EF4-FFF2-40B4-BE49-F238E27FC236}">
                <a16:creationId xmlns:a16="http://schemas.microsoft.com/office/drawing/2014/main" id="{32EB068F-A96C-4228-8D4A-F37ADB9771B6}"/>
              </a:ext>
            </a:extLst>
          </p:cNvPr>
          <p:cNvPicPr>
            <a:picLocks noChangeAspect="1"/>
          </p:cNvPicPr>
          <p:nvPr/>
        </p:nvPicPr>
        <p:blipFill rotWithShape="1">
          <a:blip r:embed="rId2">
            <a:extLst>
              <a:ext uri="{28A0092B-C50C-407E-A947-70E740481C1C}">
                <a14:useLocalDpi xmlns:a14="http://schemas.microsoft.com/office/drawing/2010/main" val="0"/>
              </a:ext>
            </a:extLst>
          </a:blip>
          <a:srcRect l="42240" r="23921" b="-1"/>
          <a:stretch/>
        </p:blipFill>
        <p:spPr>
          <a:xfrm>
            <a:off x="20" y="10"/>
            <a:ext cx="3476673" cy="6857990"/>
          </a:xfrm>
          <a:prstGeom prst="rect">
            <a:avLst/>
          </a:prstGeom>
          <a:effectLst/>
        </p:spPr>
      </p:pic>
      <p:cxnSp>
        <p:nvCxnSpPr>
          <p:cNvPr id="14" name="Straight Connector 9">
            <a:extLst>
              <a:ext uri="{FF2B5EF4-FFF2-40B4-BE49-F238E27FC236}">
                <a16:creationId xmlns:a16="http://schemas.microsoft.com/office/drawing/2014/main" id="{A7F400EE-A8A5-48AF-B4D6-291B52C6F0B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10700" y="2115117"/>
            <a:ext cx="4732020" cy="0"/>
          </a:xfrm>
          <a:prstGeom prst="line">
            <a:avLst/>
          </a:prstGeom>
          <a:ln w="19050">
            <a:solidFill>
              <a:srgbClr val="9BCE6A"/>
            </a:solidFill>
          </a:ln>
        </p:spPr>
        <p:style>
          <a:lnRef idx="1">
            <a:schemeClr val="accent1"/>
          </a:lnRef>
          <a:fillRef idx="0">
            <a:schemeClr val="accent1"/>
          </a:fillRef>
          <a:effectRef idx="0">
            <a:schemeClr val="accent1"/>
          </a:effectRef>
          <a:fontRef idx="minor">
            <a:schemeClr val="tx1"/>
          </a:fontRef>
        </p:style>
      </p:cxnSp>
      <p:sp>
        <p:nvSpPr>
          <p:cNvPr id="4" name="スライド番号プレースホルダー 3"/>
          <p:cNvSpPr>
            <a:spLocks noGrp="1"/>
          </p:cNvSpPr>
          <p:nvPr>
            <p:ph type="sldNum" sz="quarter" idx="12"/>
          </p:nvPr>
        </p:nvSpPr>
        <p:spPr/>
        <p:txBody>
          <a:bodyPr/>
          <a:lstStyle/>
          <a:p>
            <a:fld id="{35747434-7036-48DB-A148-6B3D8EE75CDA}" type="slidenum">
              <a:rPr lang="en-US" smtClean="0"/>
              <a:pPr/>
              <a:t>73</a:t>
            </a:fld>
            <a:endParaRPr lang="en-US" sz="750" dirty="0"/>
          </a:p>
        </p:txBody>
      </p:sp>
    </p:spTree>
    <p:extLst>
      <p:ext uri="{BB962C8B-B14F-4D97-AF65-F5344CB8AC3E}">
        <p14:creationId xmlns:p14="http://schemas.microsoft.com/office/powerpoint/2010/main" val="314747885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四角形: 角を丸くする 1">
            <a:extLst>
              <a:ext uri="{FF2B5EF4-FFF2-40B4-BE49-F238E27FC236}">
                <a16:creationId xmlns:a16="http://schemas.microsoft.com/office/drawing/2014/main" id="{E549BA7E-4ABE-4A80-ABB3-EE42B79E5D6A}"/>
              </a:ext>
            </a:extLst>
          </p:cNvPr>
          <p:cNvSpPr/>
          <p:nvPr/>
        </p:nvSpPr>
        <p:spPr>
          <a:xfrm>
            <a:off x="4880345" y="2202429"/>
            <a:ext cx="3934046" cy="3645478"/>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a:p>
        </p:txBody>
      </p:sp>
      <p:sp>
        <p:nvSpPr>
          <p:cNvPr id="3" name="コンテンツ プレースホルダー 2">
            <a:extLst>
              <a:ext uri="{FF2B5EF4-FFF2-40B4-BE49-F238E27FC236}">
                <a16:creationId xmlns:a16="http://schemas.microsoft.com/office/drawing/2014/main" id="{4AEE7A81-104D-4D7C-AFFA-5FC3960D3549}"/>
              </a:ext>
            </a:extLst>
          </p:cNvPr>
          <p:cNvSpPr>
            <a:spLocks noGrp="1"/>
          </p:cNvSpPr>
          <p:nvPr>
            <p:ph idx="1"/>
          </p:nvPr>
        </p:nvSpPr>
        <p:spPr>
          <a:xfrm>
            <a:off x="510363" y="2030819"/>
            <a:ext cx="4167963" cy="4387158"/>
          </a:xfrm>
        </p:spPr>
        <p:txBody>
          <a:bodyPr vert="horz" lIns="91440" tIns="45720" rIns="91440" bIns="45720" rtlCol="0" anchor="ctr">
            <a:normAutofit lnSpcReduction="10000"/>
          </a:bodyPr>
          <a:lstStyle/>
          <a:p>
            <a:pPr>
              <a:lnSpc>
                <a:spcPct val="110000"/>
              </a:lnSpc>
            </a:pPr>
            <a:r>
              <a:rPr kumimoji="1" lang="ja-JP" altLang="en-US" sz="2400" dirty="0"/>
              <a:t>どんな地域においても、子どもたちが大人になっていく過程に伴走できるのは、制度上、相談支援専門員が中心になっていきます。そうした意味では、</a:t>
            </a:r>
            <a:r>
              <a:rPr kumimoji="1" lang="ja-JP" altLang="en-US" sz="2400" b="1" u="sng" dirty="0"/>
              <a:t>相談支援専門員が子ども一人一人の縦をつなぎ、児童発達支援管理責任者が子どもの横をつないでいく</a:t>
            </a:r>
            <a:r>
              <a:rPr kumimoji="1" lang="ja-JP" altLang="en-US" sz="2400" dirty="0"/>
              <a:t>と考えても良いのではないでしょうか。</a:t>
            </a:r>
            <a:endParaRPr kumimoji="1" lang="en-US" altLang="ja-JP" sz="2400" dirty="0"/>
          </a:p>
          <a:p>
            <a:pPr indent="-228600" defTabSz="914400"/>
            <a:endParaRPr kumimoji="1" lang="ja-JP" altLang="en-US" sz="1900" dirty="0"/>
          </a:p>
        </p:txBody>
      </p:sp>
      <p:pic>
        <p:nvPicPr>
          <p:cNvPr id="7" name="図 6" descr="白いマグカップを持っている女性">
            <a:extLst>
              <a:ext uri="{FF2B5EF4-FFF2-40B4-BE49-F238E27FC236}">
                <a16:creationId xmlns:a16="http://schemas.microsoft.com/office/drawing/2014/main" id="{AEF48CFA-DF37-4AD3-BF39-09B0D602D1F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2762" r="12858" b="-1"/>
          <a:stretch/>
        </p:blipFill>
        <p:spPr>
          <a:xfrm>
            <a:off x="5504682" y="2633048"/>
            <a:ext cx="2685372" cy="2784240"/>
          </a:xfrm>
          <a:prstGeom prst="rect">
            <a:avLst/>
          </a:prstGeom>
        </p:spPr>
      </p:pic>
      <p:sp>
        <p:nvSpPr>
          <p:cNvPr id="19" name="テキスト ボックス 18">
            <a:extLst>
              <a:ext uri="{FF2B5EF4-FFF2-40B4-BE49-F238E27FC236}">
                <a16:creationId xmlns:a16="http://schemas.microsoft.com/office/drawing/2014/main" id="{6579F236-E5A6-4E37-9FDF-31B23F62F646}"/>
              </a:ext>
            </a:extLst>
          </p:cNvPr>
          <p:cNvSpPr txBox="1"/>
          <p:nvPr/>
        </p:nvSpPr>
        <p:spPr>
          <a:xfrm>
            <a:off x="965884" y="440023"/>
            <a:ext cx="7212231" cy="1031051"/>
          </a:xfrm>
          <a:prstGeom prst="rect">
            <a:avLst/>
          </a:prstGeom>
          <a:solidFill>
            <a:schemeClr val="accent4">
              <a:lumMod val="20000"/>
              <a:lumOff val="80000"/>
            </a:schemeClr>
          </a:solidFill>
          <a:ln>
            <a:solidFill>
              <a:schemeClr val="accent1"/>
            </a:solidFill>
          </a:ln>
        </p:spPr>
        <p:txBody>
          <a:bodyPr wrap="none" rtlCol="0">
            <a:spAutoFit/>
          </a:bodyPr>
          <a:lstStyle/>
          <a:p>
            <a:pPr algn="ctr">
              <a:spcAft>
                <a:spcPts val="600"/>
              </a:spcAft>
            </a:pPr>
            <a:r>
              <a:rPr kumimoji="1" lang="en-US" altLang="ja-JP" sz="2800" b="1"/>
              <a:t>6</a:t>
            </a:r>
            <a:r>
              <a:rPr kumimoji="1" lang="ja-JP" altLang="ja-JP" sz="2800" b="1"/>
              <a:t>．まとめ～相談支援専門員と児童発達支援</a:t>
            </a:r>
            <a:endParaRPr kumimoji="1" lang="en-US" altLang="ja-JP" sz="2800" b="1"/>
          </a:p>
          <a:p>
            <a:pPr algn="ctr">
              <a:spcAft>
                <a:spcPts val="600"/>
              </a:spcAft>
            </a:pPr>
            <a:r>
              <a:rPr kumimoji="1" lang="ja-JP" altLang="ja-JP" sz="2800" b="1"/>
              <a:t>管理責任者との関係について</a:t>
            </a:r>
            <a:endParaRPr lang="en-US" altLang="ja-JP" sz="2800" dirty="0"/>
          </a:p>
        </p:txBody>
      </p:sp>
      <p:sp>
        <p:nvSpPr>
          <p:cNvPr id="4" name="スライド番号プレースホルダー 3"/>
          <p:cNvSpPr>
            <a:spLocks noGrp="1"/>
          </p:cNvSpPr>
          <p:nvPr>
            <p:ph type="sldNum" sz="quarter" idx="12"/>
          </p:nvPr>
        </p:nvSpPr>
        <p:spPr/>
        <p:txBody>
          <a:bodyPr/>
          <a:lstStyle/>
          <a:p>
            <a:fld id="{35747434-7036-48DB-A148-6B3D8EE75CDA}" type="slidenum">
              <a:rPr lang="en-US" smtClean="0"/>
              <a:pPr/>
              <a:t>74</a:t>
            </a:fld>
            <a:endParaRPr lang="en-US" sz="750" dirty="0"/>
          </a:p>
        </p:txBody>
      </p:sp>
    </p:spTree>
    <p:extLst>
      <p:ext uri="{BB962C8B-B14F-4D97-AF65-F5344CB8AC3E}">
        <p14:creationId xmlns:p14="http://schemas.microsoft.com/office/powerpoint/2010/main" val="31630822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ブラインドのある建物&#10;&#10;中程度の精度で自動的に生成された説明">
            <a:extLst>
              <a:ext uri="{FF2B5EF4-FFF2-40B4-BE49-F238E27FC236}">
                <a16:creationId xmlns:a16="http://schemas.microsoft.com/office/drawing/2014/main" id="{D6843322-1E6C-4DE6-AEE6-D2CAA7F68828}"/>
              </a:ext>
            </a:extLst>
          </p:cNvPr>
          <p:cNvPicPr>
            <a:picLocks noChangeAspect="1"/>
          </p:cNvPicPr>
          <p:nvPr/>
        </p:nvPicPr>
        <p:blipFill rotWithShape="1">
          <a:blip r:embed="rId2">
            <a:alphaModFix amt="35000"/>
          </a:blip>
          <a:srcRect l="10969" r="-1" b="-1"/>
          <a:stretch/>
        </p:blipFill>
        <p:spPr>
          <a:xfrm>
            <a:off x="-3182" y="10"/>
            <a:ext cx="9147182" cy="6857990"/>
          </a:xfrm>
          <a:prstGeom prst="rect">
            <a:avLst/>
          </a:prstGeom>
        </p:spPr>
      </p:pic>
      <p:sp>
        <p:nvSpPr>
          <p:cNvPr id="2" name="タイトル 1">
            <a:extLst>
              <a:ext uri="{FF2B5EF4-FFF2-40B4-BE49-F238E27FC236}">
                <a16:creationId xmlns:a16="http://schemas.microsoft.com/office/drawing/2014/main" id="{3FC69D75-A9B9-4F62-95FF-942538753F8F}"/>
              </a:ext>
            </a:extLst>
          </p:cNvPr>
          <p:cNvSpPr>
            <a:spLocks noGrp="1"/>
          </p:cNvSpPr>
          <p:nvPr>
            <p:ph type="title"/>
          </p:nvPr>
        </p:nvSpPr>
        <p:spPr>
          <a:xfrm>
            <a:off x="482600" y="321734"/>
            <a:ext cx="8178799" cy="1135737"/>
          </a:xfrm>
        </p:spPr>
        <p:txBody>
          <a:bodyPr>
            <a:normAutofit/>
          </a:bodyPr>
          <a:lstStyle/>
          <a:p>
            <a:r>
              <a:rPr kumimoji="1" lang="ja-JP" altLang="en-US" sz="2000" dirty="0"/>
              <a:t>児童期も成人期も</a:t>
            </a:r>
            <a:r>
              <a:rPr kumimoji="1" lang="ja-JP" altLang="en-US" sz="3100" b="1" dirty="0"/>
              <a:t>公的福祉サービスの利用を</a:t>
            </a:r>
            <a:r>
              <a:rPr kumimoji="1" lang="en-US" altLang="ja-JP" sz="3100" b="1" dirty="0"/>
              <a:t/>
            </a:r>
            <a:br>
              <a:rPr kumimoji="1" lang="en-US" altLang="ja-JP" sz="3100" b="1" dirty="0"/>
            </a:br>
            <a:r>
              <a:rPr kumimoji="1" lang="ja-JP" altLang="en-US" sz="3100" b="1" dirty="0"/>
              <a:t>　　　　　　必要とする場合においては･･･</a:t>
            </a:r>
          </a:p>
        </p:txBody>
      </p:sp>
      <p:graphicFrame>
        <p:nvGraphicFramePr>
          <p:cNvPr id="21" name="コンテンツ プレースホルダー 2">
            <a:extLst>
              <a:ext uri="{FF2B5EF4-FFF2-40B4-BE49-F238E27FC236}">
                <a16:creationId xmlns:a16="http://schemas.microsoft.com/office/drawing/2014/main" id="{9A19BE9D-11E9-4609-93B3-879E621DCD9D}"/>
              </a:ext>
            </a:extLst>
          </p:cNvPr>
          <p:cNvGraphicFramePr>
            <a:graphicFrameLocks noGrp="1"/>
          </p:cNvGraphicFramePr>
          <p:nvPr>
            <p:ph idx="1"/>
          </p:nvPr>
        </p:nvGraphicFramePr>
        <p:xfrm>
          <a:off x="482600" y="1782981"/>
          <a:ext cx="8178799" cy="43939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スライド番号プレースホルダー 2">
            <a:extLst>
              <a:ext uri="{FF2B5EF4-FFF2-40B4-BE49-F238E27FC236}">
                <a16:creationId xmlns:a16="http://schemas.microsoft.com/office/drawing/2014/main" id="{4A4F6CAA-B719-483C-A54B-930521514297}"/>
              </a:ext>
            </a:extLst>
          </p:cNvPr>
          <p:cNvSpPr>
            <a:spLocks noGrp="1"/>
          </p:cNvSpPr>
          <p:nvPr>
            <p:ph type="sldNum" sz="quarter" idx="12"/>
          </p:nvPr>
        </p:nvSpPr>
        <p:spPr/>
        <p:txBody>
          <a:bodyPr/>
          <a:lstStyle/>
          <a:p>
            <a:fld id="{35747434-7036-48DB-A148-6B3D8EE75CDA}" type="slidenum">
              <a:rPr lang="en-US" smtClean="0"/>
              <a:pPr/>
              <a:t>8</a:t>
            </a:fld>
            <a:endParaRPr lang="en-US" sz="750" dirty="0"/>
          </a:p>
        </p:txBody>
      </p:sp>
    </p:spTree>
    <p:extLst>
      <p:ext uri="{BB962C8B-B14F-4D97-AF65-F5344CB8AC3E}">
        <p14:creationId xmlns:p14="http://schemas.microsoft.com/office/powerpoint/2010/main" val="2563863992"/>
      </p:ext>
    </p:extLst>
  </p:cSld>
  <p:clrMapOvr>
    <a:masterClrMapping/>
  </p:clrMapOvr>
  <p:transition spd="med">
    <p:pull/>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 name="Rectangle 20">
            <a:extLst>
              <a:ext uri="{FF2B5EF4-FFF2-40B4-BE49-F238E27FC236}">
                <a16:creationId xmlns:a16="http://schemas.microsoft.com/office/drawing/2014/main" id="{2B566528-1B12-4246-9431-5C2D7D0811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フローチャート: 端子 3">
            <a:extLst>
              <a:ext uri="{FF2B5EF4-FFF2-40B4-BE49-F238E27FC236}">
                <a16:creationId xmlns:a16="http://schemas.microsoft.com/office/drawing/2014/main" id="{8E6A79D9-3131-48AA-A126-6DC364CA9CEC}"/>
              </a:ext>
            </a:extLst>
          </p:cNvPr>
          <p:cNvSpPr/>
          <p:nvPr/>
        </p:nvSpPr>
        <p:spPr>
          <a:xfrm>
            <a:off x="1399170" y="596309"/>
            <a:ext cx="6345658" cy="625097"/>
          </a:xfrm>
          <a:prstGeom prst="flowChartTerminator">
            <a:avLst/>
          </a:prstGeom>
          <a:solidFill>
            <a:srgbClr val="F8A4F8">
              <a:alpha val="47843"/>
            </a:srgbClr>
          </a:solidFill>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Rectangle 3"/>
          <p:cNvSpPr txBox="1">
            <a:spLocks noChangeArrowheads="1"/>
          </p:cNvSpPr>
          <p:nvPr/>
        </p:nvSpPr>
        <p:spPr bwMode="auto">
          <a:xfrm>
            <a:off x="482600" y="321735"/>
            <a:ext cx="8178799" cy="780210"/>
          </a:xfrm>
          <a:prstGeom prst="rect">
            <a:avLst/>
          </a:prstGeom>
        </p:spPr>
        <p:txBody>
          <a:bodyPr vert="horz" lIns="91440" tIns="45720" rIns="91440" bIns="45720" rtlCol="0" anchor="ctr">
            <a:normAutofit/>
          </a:bodyPr>
          <a:lstStyle/>
          <a:p>
            <a:pPr algn="ctr" defTabSz="914400">
              <a:lnSpc>
                <a:spcPct val="90000"/>
              </a:lnSpc>
              <a:spcBef>
                <a:spcPct val="0"/>
              </a:spcBef>
              <a:spcAft>
                <a:spcPts val="600"/>
              </a:spcAft>
            </a:pPr>
            <a:r>
              <a:rPr lang="ja-JP" altLang="en-US" sz="3100" b="1" u="sng" kern="1200" spc="-92" dirty="0">
                <a:solidFill>
                  <a:schemeClr val="tx1"/>
                </a:solidFill>
                <a:effectLst>
                  <a:outerShdw blurRad="38100" dist="38100" dir="2700000" algn="tl">
                    <a:srgbClr val="000000">
                      <a:alpha val="43137"/>
                    </a:srgbClr>
                  </a:outerShdw>
                </a:effectLst>
                <a:latin typeface="+mj-lt"/>
                <a:ea typeface="+mj-ea"/>
                <a:cs typeface="+mj-cs"/>
              </a:rPr>
              <a:t>児童期の相談支援の特長</a:t>
            </a:r>
            <a:endParaRPr lang="en-US" altLang="ja-JP" sz="3100" b="1" kern="1200" spc="-92" dirty="0">
              <a:solidFill>
                <a:schemeClr val="tx1"/>
              </a:solidFill>
              <a:effectLst>
                <a:outerShdw blurRad="38100" dist="38100" dir="2700000" algn="tl">
                  <a:srgbClr val="000000">
                    <a:alpha val="43137"/>
                  </a:srgbClr>
                </a:outerShdw>
              </a:effectLst>
              <a:latin typeface="+mj-lt"/>
              <a:ea typeface="+mj-ea"/>
              <a:cs typeface="+mj-cs"/>
            </a:endParaRPr>
          </a:p>
        </p:txBody>
      </p:sp>
      <p:sp>
        <p:nvSpPr>
          <p:cNvPr id="5" name="Rectangle 1"/>
          <p:cNvSpPr>
            <a:spLocks noChangeArrowheads="1"/>
          </p:cNvSpPr>
          <p:nvPr/>
        </p:nvSpPr>
        <p:spPr bwMode="auto">
          <a:xfrm>
            <a:off x="482600" y="1571606"/>
            <a:ext cx="8178799" cy="5047471"/>
          </a:xfrm>
          <a:prstGeom prst="rect">
            <a:avLst/>
          </a:prstGeom>
        </p:spPr>
        <p:txBody>
          <a:bodyPr vert="horz" lIns="91440" tIns="45720" rIns="91440" bIns="45720" rtlCol="0" anchorCtr="0">
            <a:normAutofit/>
          </a:bodyPr>
          <a:lstStyle/>
          <a:p>
            <a:pPr marL="41043" defTabSz="914400">
              <a:lnSpc>
                <a:spcPct val="90000"/>
              </a:lnSpc>
              <a:spcBef>
                <a:spcPts val="1108"/>
              </a:spcBef>
            </a:pPr>
            <a:r>
              <a:rPr lang="en-US" altLang="ja-JP" sz="2000" dirty="0"/>
              <a:t>①</a:t>
            </a:r>
            <a:r>
              <a:rPr lang="ja-JP" altLang="en-US" sz="2000" dirty="0"/>
              <a:t>．</a:t>
            </a:r>
            <a:r>
              <a:rPr lang="ja-JP" altLang="en-US" sz="2000" b="1" dirty="0"/>
              <a:t>障害が未確定の頃から相談</a:t>
            </a:r>
            <a:r>
              <a:rPr lang="ja-JP" altLang="en-US" sz="2000" dirty="0"/>
              <a:t>を開始し、計画相談の開始に至るまでにケースによっては１～２年かかることはある。</a:t>
            </a:r>
            <a:endParaRPr lang="en-US" altLang="ja-JP" sz="2000" dirty="0"/>
          </a:p>
          <a:p>
            <a:pPr marL="41043" defTabSz="914400">
              <a:lnSpc>
                <a:spcPct val="90000"/>
              </a:lnSpc>
              <a:spcBef>
                <a:spcPts val="1108"/>
              </a:spcBef>
            </a:pPr>
            <a:r>
              <a:rPr lang="en-US" altLang="ja-JP" sz="2000" dirty="0"/>
              <a:t>②</a:t>
            </a:r>
            <a:r>
              <a:rPr lang="ja-JP" altLang="en-US" sz="2000" dirty="0"/>
              <a:t>．</a:t>
            </a:r>
            <a:r>
              <a:rPr lang="ja-JP" altLang="en-US" sz="2000" b="1" dirty="0"/>
              <a:t>障害者手帳を受けていないまま</a:t>
            </a:r>
            <a:r>
              <a:rPr lang="ja-JP" altLang="en-US" sz="2000" dirty="0"/>
              <a:t>、医師の診断書又は専門家の意見書を得つつ、計画相談を開始することがある。（市町村の審査会等の評価が必要。）</a:t>
            </a:r>
            <a:endParaRPr lang="en-US" altLang="ja-JP" sz="2000" dirty="0"/>
          </a:p>
          <a:p>
            <a:pPr marL="41043" defTabSz="914400">
              <a:lnSpc>
                <a:spcPct val="90000"/>
              </a:lnSpc>
              <a:spcBef>
                <a:spcPts val="1108"/>
              </a:spcBef>
            </a:pPr>
            <a:r>
              <a:rPr lang="en-US" altLang="ja-JP" sz="2000" dirty="0"/>
              <a:t>③</a:t>
            </a:r>
            <a:r>
              <a:rPr lang="ja-JP" altLang="en-US" sz="2000" dirty="0"/>
              <a:t>．</a:t>
            </a:r>
            <a:r>
              <a:rPr lang="ja-JP" altLang="en-US" sz="2000" b="1" dirty="0"/>
              <a:t>発達の観点</a:t>
            </a:r>
            <a:r>
              <a:rPr lang="ja-JP" altLang="en-US" sz="2000" dirty="0"/>
              <a:t>を中心に立案していくことが必要。（専門家の意見を収集することが大切。）また、子どもの状態を共有していく際、医療･教育も含め、複数以上の専門家が関わることは多く、それぞれが日常的に使う専門用語、略語を使うこともあり、相談支援専門員が中に入って、</a:t>
            </a:r>
            <a:r>
              <a:rPr lang="ja-JP" altLang="en-US" sz="2000" b="1" dirty="0"/>
              <a:t>家族が理解できる情報の整理整頓</a:t>
            </a:r>
            <a:r>
              <a:rPr lang="ja-JP" altLang="en-US" sz="2000" dirty="0"/>
              <a:t>に力を注いでいることが大切である。</a:t>
            </a:r>
            <a:endParaRPr lang="en-US" altLang="ja-JP" sz="2000" dirty="0"/>
          </a:p>
          <a:p>
            <a:pPr marL="41043" defTabSz="914400">
              <a:lnSpc>
                <a:spcPct val="90000"/>
              </a:lnSpc>
              <a:spcBef>
                <a:spcPts val="1108"/>
              </a:spcBef>
            </a:pPr>
            <a:r>
              <a:rPr lang="en-US" altLang="ja-JP" sz="2000" dirty="0"/>
              <a:t>④</a:t>
            </a:r>
            <a:r>
              <a:rPr lang="ja-JP" altLang="en-US" sz="2000" dirty="0"/>
              <a:t>．</a:t>
            </a:r>
            <a:r>
              <a:rPr lang="ja-JP" altLang="en-US" sz="2000" b="1" dirty="0"/>
              <a:t>面談の主たる対象が保護者</a:t>
            </a:r>
            <a:r>
              <a:rPr lang="ja-JP" altLang="en-US" sz="2000" dirty="0"/>
              <a:t>になることが大半。そのため、本人ではなく、保護者の意向を中心に話が進んでいきやすいことに留意。</a:t>
            </a:r>
            <a:endParaRPr lang="en-US" altLang="ja-JP" sz="2000" dirty="0"/>
          </a:p>
          <a:p>
            <a:pPr marL="41043" defTabSz="914400">
              <a:lnSpc>
                <a:spcPct val="90000"/>
              </a:lnSpc>
              <a:spcBef>
                <a:spcPts val="1108"/>
              </a:spcBef>
            </a:pPr>
            <a:r>
              <a:rPr lang="en-US" altLang="ja-JP" sz="2000" dirty="0"/>
              <a:t>⑤</a:t>
            </a:r>
            <a:r>
              <a:rPr lang="ja-JP" altLang="en-US" sz="2000" dirty="0"/>
              <a:t>．保護者だけでなく、</a:t>
            </a:r>
            <a:r>
              <a:rPr lang="ja-JP" altLang="en-US" sz="2000" b="1" dirty="0"/>
              <a:t>祖父母、兄弟姉妹の気持ちや状態</a:t>
            </a:r>
            <a:r>
              <a:rPr lang="ja-JP" altLang="en-US" sz="2000" dirty="0"/>
              <a:t>を把握し、そうした方を対象とした面談の機会を検討していく必要がある。</a:t>
            </a:r>
            <a:endParaRPr lang="en-US" altLang="ja-JP" sz="2000" dirty="0"/>
          </a:p>
        </p:txBody>
      </p:sp>
      <p:sp>
        <p:nvSpPr>
          <p:cNvPr id="36" name="Rectangle 22">
            <a:extLst>
              <a:ext uri="{FF2B5EF4-FFF2-40B4-BE49-F238E27FC236}">
                <a16:creationId xmlns:a16="http://schemas.microsoft.com/office/drawing/2014/main" id="{2E80C965-DB6D-4F81-9E9E-B027384D0B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208801" y="2200695"/>
            <a:ext cx="645368" cy="484026"/>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a:extLst>
              <a:ext uri="{FF2B5EF4-FFF2-40B4-BE49-F238E27FC236}">
                <a16:creationId xmlns:a16="http://schemas.microsoft.com/office/drawing/2014/main" id="{A580F890-B085-4E95-96AA-55AEBEC5CE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7400197" y="1502156"/>
            <a:ext cx="2532832" cy="954774"/>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Isosceles Triangle 26">
            <a:extLst>
              <a:ext uri="{FF2B5EF4-FFF2-40B4-BE49-F238E27FC236}">
                <a16:creationId xmlns:a16="http://schemas.microsoft.com/office/drawing/2014/main" id="{D3F51FEB-38FB-4F6C-9F7B-2F2AFAB654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28518" y="5230015"/>
            <a:ext cx="2017580" cy="760545"/>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Rectangle 28">
            <a:extLst>
              <a:ext uri="{FF2B5EF4-FFF2-40B4-BE49-F238E27FC236}">
                <a16:creationId xmlns:a16="http://schemas.microsoft.com/office/drawing/2014/main" id="{1E547BA6-BAE0-43BB-A7CA-60F69CE252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60240" y="5789405"/>
            <a:ext cx="485578" cy="364184"/>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347863075"/>
      </p:ext>
    </p:extLst>
  </p:cSld>
  <p:clrMapOvr>
    <a:masterClrMapping/>
  </p:clrMapOvr>
  <p:transition spd="med">
    <p:pull/>
  </p:transition>
</p:sld>
</file>

<file path=ppt/theme/theme1.xml><?xml version="1.0" encoding="utf-8"?>
<a:theme xmlns:a="http://schemas.openxmlformats.org/drawingml/2006/main" name="Office Theme">
  <a:themeElements>
    <a:clrScheme name="Office テーマ">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4277</TotalTime>
  <Words>11320</Words>
  <Application>Microsoft Office PowerPoint</Application>
  <PresentationFormat>画面に合わせる (4:3)</PresentationFormat>
  <Paragraphs>712</Paragraphs>
  <Slides>74</Slides>
  <Notes>5</Notes>
  <HiddenSlides>0</HiddenSlides>
  <MMClips>0</MMClips>
  <ScaleCrop>false</ScaleCrop>
  <HeadingPairs>
    <vt:vector size="8" baseType="variant">
      <vt:variant>
        <vt:lpstr>使用されているフォント</vt:lpstr>
      </vt:variant>
      <vt:variant>
        <vt:i4>19</vt:i4>
      </vt:variant>
      <vt:variant>
        <vt:lpstr>テーマ</vt:lpstr>
      </vt:variant>
      <vt:variant>
        <vt:i4>1</vt:i4>
      </vt:variant>
      <vt:variant>
        <vt:lpstr>埋め込まれた OLE サーバー</vt:lpstr>
      </vt:variant>
      <vt:variant>
        <vt:i4>1</vt:i4>
      </vt:variant>
      <vt:variant>
        <vt:lpstr>スライド タイトル</vt:lpstr>
      </vt:variant>
      <vt:variant>
        <vt:i4>74</vt:i4>
      </vt:variant>
    </vt:vector>
  </HeadingPairs>
  <TitlesOfParts>
    <vt:vector size="95" baseType="lpstr">
      <vt:lpstr>等线</vt:lpstr>
      <vt:lpstr>ＤＨＰ平成ゴシックW5</vt:lpstr>
      <vt:lpstr>Gill Sans</vt:lpstr>
      <vt:lpstr>HGP創英角ｺﾞｼｯｸUB</vt:lpstr>
      <vt:lpstr>HGP明朝E</vt:lpstr>
      <vt:lpstr>HG丸ｺﾞｼｯｸM-PRO</vt:lpstr>
      <vt:lpstr>Lucida Grande</vt:lpstr>
      <vt:lpstr>ＭＳ Ｐゴシック</vt:lpstr>
      <vt:lpstr>ＭＳ Ｐ明朝</vt:lpstr>
      <vt:lpstr>ＭＳ ゴシック</vt:lpstr>
      <vt:lpstr>ヒラギノ角ゴ Pro W3</vt:lpstr>
      <vt:lpstr>富士ポップＰ</vt:lpstr>
      <vt:lpstr>游ゴシック</vt:lpstr>
      <vt:lpstr>游ゴシック Light</vt:lpstr>
      <vt:lpstr>Arial</vt:lpstr>
      <vt:lpstr>Calibri</vt:lpstr>
      <vt:lpstr>Calibri Light</vt:lpstr>
      <vt:lpstr>Times New Roman</vt:lpstr>
      <vt:lpstr>Verdana</vt:lpstr>
      <vt:lpstr>Office Theme</vt:lpstr>
      <vt:lpstr>ビットマップ イメージ</vt:lpstr>
      <vt:lpstr>講義：児童期における 相談支援の目指す方向性</vt:lpstr>
      <vt:lpstr>獲得目標</vt:lpstr>
      <vt:lpstr>獲得目標の内容とポイント</vt:lpstr>
      <vt:lpstr>講義内容の項目（流れ）</vt:lpstr>
      <vt:lpstr>PowerPoint プレゼンテーション</vt:lpstr>
      <vt:lpstr>成人期の相談支援と児童期の相談支援</vt:lpstr>
      <vt:lpstr>こどもも大人も学び、成長していく過程は同じ</vt:lpstr>
      <vt:lpstr>児童期も成人期も公的福祉サービスの利用を 　　　　　　必要とする場合においては･･･</vt:lpstr>
      <vt:lpstr>PowerPoint プレゼンテーション</vt:lpstr>
      <vt:lpstr>PowerPoint プレゼンテーション</vt:lpstr>
      <vt:lpstr>相談の始まり（乳幼児期）における 障害児相談支援</vt:lpstr>
      <vt:lpstr>相談の始まり（乳幼児期）における 障害児相談支援の現状と課題</vt:lpstr>
      <vt:lpstr>保護者の「わからない」に寄り添う</vt:lpstr>
      <vt:lpstr>様々な情報と助言に戸惑う保護者！</vt:lpstr>
      <vt:lpstr>支援者と家族の間で情報の整理と伝達</vt:lpstr>
      <vt:lpstr>つまり、児童期における相談支援は･･･ （福祉サービスを提供する側に属する相談支援専門員ではなく、第三者としての 立場であることが望ましいのですが･･･。）</vt:lpstr>
      <vt:lpstr>相談支援専門員が実施する児童期の情報の収集とは･･･</vt:lpstr>
      <vt:lpstr>利用計画には公的福祉サービス以外の選択肢や情報を提示していくことが大切</vt:lpstr>
      <vt:lpstr>公的福祉サービス以外の選択肢をどれだけ提示できるか</vt:lpstr>
      <vt:lpstr>公的福祉サービス以外の選択肢をどれだけ提示できるか</vt:lpstr>
      <vt:lpstr>公的福祉サービス以外の選択肢をどれだけ提示できるか</vt:lpstr>
      <vt:lpstr>障害児支援 利用計画案の書き方</vt:lpstr>
      <vt:lpstr>障害児支援 利用計画案 の書き方</vt:lpstr>
      <vt:lpstr>障害児支援 利用計画案 の書き方</vt:lpstr>
      <vt:lpstr>PowerPoint プレゼンテーション</vt:lpstr>
      <vt:lpstr>支援が必要な子どもに対して</vt:lpstr>
      <vt:lpstr>子どもの権利擁護のための相談支援！</vt:lpstr>
      <vt:lpstr>PowerPoint プレゼンテーション</vt:lpstr>
      <vt:lpstr>PowerPoint プレゼンテーション</vt:lpstr>
      <vt:lpstr>児童期の相談支援では･･･</vt:lpstr>
      <vt:lpstr>相談支援専門員は ソーシャルワーカーです！</vt:lpstr>
      <vt:lpstr>PowerPoint プレゼンテーション</vt:lpstr>
      <vt:lpstr>第２期障害児福祉計画について （計画期間～令和3年度から5年度）</vt:lpstr>
      <vt:lpstr>都道府県で研修を実施する場合 本講義を担当する方対象のスライドです。</vt:lpstr>
      <vt:lpstr>セルフプランについて</vt:lpstr>
      <vt:lpstr>児童期における セルフプランについて</vt:lpstr>
      <vt:lpstr>児童期における セルフプランについて</vt:lpstr>
      <vt:lpstr>PowerPoint プレゼンテーション</vt:lpstr>
      <vt:lpstr>PowerPoint プレゼンテーション</vt:lpstr>
      <vt:lpstr>相談支援専門員とサービス管理責任者・児童発達管理責任者の連携における課題</vt:lpstr>
      <vt:lpstr>PowerPoint プレゼンテーション</vt:lpstr>
      <vt:lpstr>PowerPoint プレゼンテーション</vt:lpstr>
      <vt:lpstr>「障害児支援の基本理念」から見えてくる地域連携</vt:lpstr>
      <vt:lpstr>子どもの最善の利益を考慮するための地域連携</vt:lpstr>
      <vt:lpstr>放課後等デイサービスガイドラインで示されていること ～「基本活動」の文面に見いだせる放課後等デイサービスの地域連携～</vt:lpstr>
      <vt:lpstr>地域連携について</vt:lpstr>
      <vt:lpstr>都道府県で研修を実施する場合 本講義を担当する方対象のスライドです。</vt:lpstr>
      <vt:lpstr>（自立支援）協議会において、 　　　「こども」の何を検討していくべきか？</vt:lpstr>
      <vt:lpstr>児童発達支援管理責任者と相談支援専門員の連携に関する現状と課題</vt:lpstr>
      <vt:lpstr>児童発達支援管理責任者と相談支援専門員の連携に関する現状と課題</vt:lpstr>
      <vt:lpstr>PowerPoint プレゼンテーション</vt:lpstr>
      <vt:lpstr>PowerPoint プレゼンテーション</vt:lpstr>
      <vt:lpstr>児童発達支援管理責任者の 「相談･援助」と「関係機関との連携」</vt:lpstr>
      <vt:lpstr>児童期における関連機関・組織（例）</vt:lpstr>
      <vt:lpstr>障害児相談支援専門員と児童発達支援管理責任者との関係を作っていくために実施したいこと</vt:lpstr>
      <vt:lpstr>どこが相談支援専門員の役割？どこがサビ児管の役割？</vt:lpstr>
      <vt:lpstr>PowerPoint プレゼンテーション</vt:lpstr>
      <vt:lpstr>「総合的な援助方針」</vt:lpstr>
      <vt:lpstr>PowerPoint プレゼンテーション</vt:lpstr>
      <vt:lpstr>「総合的な援助方針」の立て方の例 何を子どものための支援の柱とするかで、書き方は変わる！ 【特別支援学校高等部２年生の事例】</vt:lpstr>
      <vt:lpstr>PowerPoint プレゼンテーション</vt:lpstr>
      <vt:lpstr>サービス管理責任者・児童発達支援管理責任者は・・・</vt:lpstr>
      <vt:lpstr>児童期の相談支援専門員は・・・</vt:lpstr>
      <vt:lpstr>PowerPoint プレゼンテーション</vt:lpstr>
      <vt:lpstr>支援提供プロセスの連携イメージ －本人・家族を中心において－</vt:lpstr>
      <vt:lpstr>誰が配慮していくのか？</vt:lpstr>
      <vt:lpstr>PowerPoint プレゼンテーション</vt:lpstr>
      <vt:lpstr>「支援会議」（サービス担当者会議・個別支援会議等を含む）を実施していくタイミング</vt:lpstr>
      <vt:lpstr>「支援会議」（サービス担当者会議・個別支援会議等を含む）を実施していくタイミング</vt:lpstr>
      <vt:lpstr>障害児利用支援計画と個別支援計画の連動</vt:lpstr>
      <vt:lpstr>PowerPoint プレゼンテーション</vt:lpstr>
      <vt:lpstr>PowerPoint プレゼンテーション</vt:lpstr>
      <vt:lpstr>児童期における ソーシャルワークの視点</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講義名</dc:title>
  <dc:creator>博一 金丸</dc:creator>
  <cp:lastModifiedBy>藤川 雄一(fujikawa-yuuichi.ca6)</cp:lastModifiedBy>
  <cp:revision>122</cp:revision>
  <cp:lastPrinted>2022-08-31T02:00:53Z</cp:lastPrinted>
  <dcterms:created xsi:type="dcterms:W3CDTF">2021-04-05T06:30:12Z</dcterms:created>
  <dcterms:modified xsi:type="dcterms:W3CDTF">2022-08-31T02:01:54Z</dcterms:modified>
</cp:coreProperties>
</file>