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Lst>
  <p:notesMasterIdLst>
    <p:notesMasterId r:id="rId32"/>
  </p:notesMasterIdLst>
  <p:sldIdLst>
    <p:sldId id="256" r:id="rId2"/>
    <p:sldId id="3673" r:id="rId3"/>
    <p:sldId id="263" r:id="rId4"/>
    <p:sldId id="406" r:id="rId5"/>
    <p:sldId id="443" r:id="rId6"/>
    <p:sldId id="407" r:id="rId7"/>
    <p:sldId id="408" r:id="rId8"/>
    <p:sldId id="446" r:id="rId9"/>
    <p:sldId id="409" r:id="rId10"/>
    <p:sldId id="412" r:id="rId11"/>
    <p:sldId id="411" r:id="rId12"/>
    <p:sldId id="445" r:id="rId13"/>
    <p:sldId id="413" r:id="rId14"/>
    <p:sldId id="264" r:id="rId15"/>
    <p:sldId id="444" r:id="rId16"/>
    <p:sldId id="414" r:id="rId17"/>
    <p:sldId id="375" r:id="rId18"/>
    <p:sldId id="377" r:id="rId19"/>
    <p:sldId id="3723" r:id="rId20"/>
    <p:sldId id="3722" r:id="rId21"/>
    <p:sldId id="3717" r:id="rId22"/>
    <p:sldId id="265" r:id="rId23"/>
    <p:sldId id="3674" r:id="rId24"/>
    <p:sldId id="379" r:id="rId25"/>
    <p:sldId id="661" r:id="rId26"/>
    <p:sldId id="266" r:id="rId27"/>
    <p:sldId id="3724" r:id="rId28"/>
    <p:sldId id="3726" r:id="rId29"/>
    <p:sldId id="3725" r:id="rId30"/>
    <p:sldId id="261" r:id="rId31"/>
  </p:sldIdLst>
  <p:sldSz cx="9144000" cy="6858000" type="screen4x3"/>
  <p:notesSz cx="10231438" cy="7102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47"/>
    <p:restoredTop sz="94640"/>
  </p:normalViewPr>
  <p:slideViewPr>
    <p:cSldViewPr snapToGrid="0" snapToObjects="1" showGuides="1">
      <p:cViewPr varScale="1">
        <p:scale>
          <a:sx n="95" d="100"/>
          <a:sy n="95" d="100"/>
        </p:scale>
        <p:origin x="954" y="96"/>
      </p:cViewPr>
      <p:guideLst>
        <p:guide orient="horz" pos="2160"/>
        <p:guide pos="288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433623" cy="356768"/>
          </a:xfrm>
          <a:prstGeom prst="rect">
            <a:avLst/>
          </a:prstGeom>
        </p:spPr>
        <p:txBody>
          <a:bodyPr vert="horz" lIns="94320" tIns="47160" rIns="94320" bIns="47160" rtlCol="0"/>
          <a:lstStyle>
            <a:lvl1pPr algn="l">
              <a:defRPr sz="1200"/>
            </a:lvl1pPr>
          </a:lstStyle>
          <a:p>
            <a:endParaRPr kumimoji="1" lang="ja-JP" altLang="en-US"/>
          </a:p>
        </p:txBody>
      </p:sp>
      <p:sp>
        <p:nvSpPr>
          <p:cNvPr id="3" name="日付プレースホルダー 2"/>
          <p:cNvSpPr>
            <a:spLocks noGrp="1"/>
          </p:cNvSpPr>
          <p:nvPr>
            <p:ph type="dt" idx="1"/>
          </p:nvPr>
        </p:nvSpPr>
        <p:spPr>
          <a:xfrm>
            <a:off x="5796039" y="0"/>
            <a:ext cx="4433623" cy="356768"/>
          </a:xfrm>
          <a:prstGeom prst="rect">
            <a:avLst/>
          </a:prstGeom>
        </p:spPr>
        <p:txBody>
          <a:bodyPr vert="horz" lIns="94320" tIns="47160" rIns="94320" bIns="47160" rtlCol="0"/>
          <a:lstStyle>
            <a:lvl1pPr algn="r">
              <a:defRPr sz="1200"/>
            </a:lvl1pPr>
          </a:lstStyle>
          <a:p>
            <a:fld id="{2B82BA5F-17BC-E444-8270-7FAEE5035F2C}" type="datetimeFigureOut">
              <a:rPr kumimoji="1" lang="ja-JP" altLang="en-US" smtClean="0"/>
              <a:t>2022/8/31</a:t>
            </a:fld>
            <a:endParaRPr kumimoji="1" lang="ja-JP" altLang="en-US"/>
          </a:p>
        </p:txBody>
      </p:sp>
      <p:sp>
        <p:nvSpPr>
          <p:cNvPr id="4" name="スライド イメージ プレースホルダー 3"/>
          <p:cNvSpPr>
            <a:spLocks noGrp="1" noRot="1" noChangeAspect="1"/>
          </p:cNvSpPr>
          <p:nvPr>
            <p:ph type="sldImg" idx="2"/>
          </p:nvPr>
        </p:nvSpPr>
        <p:spPr>
          <a:xfrm>
            <a:off x="3517900" y="887413"/>
            <a:ext cx="3195638" cy="2397125"/>
          </a:xfrm>
          <a:prstGeom prst="rect">
            <a:avLst/>
          </a:prstGeom>
          <a:noFill/>
          <a:ln w="12700">
            <a:solidFill>
              <a:prstClr val="black"/>
            </a:solidFill>
          </a:ln>
        </p:spPr>
        <p:txBody>
          <a:bodyPr vert="horz" lIns="94320" tIns="47160" rIns="94320" bIns="47160" rtlCol="0" anchor="ctr"/>
          <a:lstStyle/>
          <a:p>
            <a:endParaRPr lang="ja-JP" altLang="en-US"/>
          </a:p>
        </p:txBody>
      </p:sp>
      <p:sp>
        <p:nvSpPr>
          <p:cNvPr id="5" name="ノート プレースホルダー 4"/>
          <p:cNvSpPr>
            <a:spLocks noGrp="1"/>
          </p:cNvSpPr>
          <p:nvPr>
            <p:ph type="body" sz="quarter" idx="3"/>
          </p:nvPr>
        </p:nvSpPr>
        <p:spPr>
          <a:xfrm>
            <a:off x="1023144" y="3418068"/>
            <a:ext cx="8185150" cy="2796599"/>
          </a:xfrm>
          <a:prstGeom prst="rect">
            <a:avLst/>
          </a:prstGeom>
        </p:spPr>
        <p:txBody>
          <a:bodyPr vert="horz" lIns="94320" tIns="47160" rIns="94320" bIns="4716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745709"/>
            <a:ext cx="4433623" cy="356767"/>
          </a:xfrm>
          <a:prstGeom prst="rect">
            <a:avLst/>
          </a:prstGeom>
        </p:spPr>
        <p:txBody>
          <a:bodyPr vert="horz" lIns="94320" tIns="47160" rIns="94320" bIns="4716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796039" y="6745709"/>
            <a:ext cx="4433623" cy="356767"/>
          </a:xfrm>
          <a:prstGeom prst="rect">
            <a:avLst/>
          </a:prstGeom>
        </p:spPr>
        <p:txBody>
          <a:bodyPr vert="horz" lIns="94320" tIns="47160" rIns="94320" bIns="47160" rtlCol="0" anchor="b"/>
          <a:lstStyle>
            <a:lvl1pPr algn="r">
              <a:defRPr sz="1200"/>
            </a:lvl1pPr>
          </a:lstStyle>
          <a:p>
            <a:fld id="{08EC7E1F-2F0F-2045-87E3-899B49FA8864}" type="slidenum">
              <a:rPr kumimoji="1" lang="ja-JP" altLang="en-US" smtClean="0"/>
              <a:t>‹#›</a:t>
            </a:fld>
            <a:endParaRPr kumimoji="1" lang="ja-JP" altLang="en-US"/>
          </a:p>
        </p:txBody>
      </p:sp>
    </p:spTree>
    <p:extLst>
      <p:ext uri="{BB962C8B-B14F-4D97-AF65-F5344CB8AC3E}">
        <p14:creationId xmlns:p14="http://schemas.microsoft.com/office/powerpoint/2010/main" val="31229062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4308580" y="9763261"/>
            <a:ext cx="3296321" cy="51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56" tIns="47079" rIns="94156" bIns="47079" anchor="b"/>
          <a:lstStyle>
            <a:lvl1pPr defTabSz="917575">
              <a:defRPr kumimoji="1" sz="2000">
                <a:solidFill>
                  <a:schemeClr val="tx1"/>
                </a:solidFill>
                <a:latin typeface="Arial" charset="0"/>
                <a:ea typeface="ＭＳ Ｐゴシック" charset="-128"/>
              </a:defRPr>
            </a:lvl1pPr>
            <a:lvl2pPr marL="742950" indent="-285750" defTabSz="917575">
              <a:defRPr kumimoji="1" sz="2000">
                <a:solidFill>
                  <a:schemeClr val="tx1"/>
                </a:solidFill>
                <a:latin typeface="Arial" charset="0"/>
                <a:ea typeface="ＭＳ Ｐゴシック" charset="-128"/>
              </a:defRPr>
            </a:lvl2pPr>
            <a:lvl3pPr marL="1143000" indent="-228600" defTabSz="917575">
              <a:defRPr kumimoji="1" sz="2000">
                <a:solidFill>
                  <a:schemeClr val="tx1"/>
                </a:solidFill>
                <a:latin typeface="Arial" charset="0"/>
                <a:ea typeface="ＭＳ Ｐゴシック" charset="-128"/>
              </a:defRPr>
            </a:lvl3pPr>
            <a:lvl4pPr marL="1600200" indent="-228600" defTabSz="917575">
              <a:defRPr kumimoji="1" sz="2000">
                <a:solidFill>
                  <a:schemeClr val="tx1"/>
                </a:solidFill>
                <a:latin typeface="Arial" charset="0"/>
                <a:ea typeface="ＭＳ Ｐゴシック" charset="-128"/>
              </a:defRPr>
            </a:lvl4pPr>
            <a:lvl5pPr marL="2057400" indent="-228600" defTabSz="917575">
              <a:defRPr kumimoji="1" sz="2000">
                <a:solidFill>
                  <a:schemeClr val="tx1"/>
                </a:solidFill>
                <a:latin typeface="Arial" charset="0"/>
                <a:ea typeface="ＭＳ Ｐゴシック" charset="-128"/>
              </a:defRPr>
            </a:lvl5pPr>
            <a:lvl6pPr marL="2514600" indent="-228600" defTabSz="917575" eaLnBrk="0" fontAlgn="base" hangingPunct="0">
              <a:spcBef>
                <a:spcPct val="20000"/>
              </a:spcBef>
              <a:spcAft>
                <a:spcPct val="0"/>
              </a:spcAft>
              <a:defRPr kumimoji="1" sz="2000">
                <a:solidFill>
                  <a:schemeClr val="tx1"/>
                </a:solidFill>
                <a:latin typeface="Arial" charset="0"/>
                <a:ea typeface="ＭＳ Ｐゴシック" charset="-128"/>
              </a:defRPr>
            </a:lvl6pPr>
            <a:lvl7pPr marL="2971800" indent="-228600" defTabSz="917575" eaLnBrk="0" fontAlgn="base" hangingPunct="0">
              <a:spcBef>
                <a:spcPct val="20000"/>
              </a:spcBef>
              <a:spcAft>
                <a:spcPct val="0"/>
              </a:spcAft>
              <a:defRPr kumimoji="1" sz="2000">
                <a:solidFill>
                  <a:schemeClr val="tx1"/>
                </a:solidFill>
                <a:latin typeface="Arial" charset="0"/>
                <a:ea typeface="ＭＳ Ｐゴシック" charset="-128"/>
              </a:defRPr>
            </a:lvl7pPr>
            <a:lvl8pPr marL="3429000" indent="-228600" defTabSz="917575" eaLnBrk="0" fontAlgn="base" hangingPunct="0">
              <a:spcBef>
                <a:spcPct val="20000"/>
              </a:spcBef>
              <a:spcAft>
                <a:spcPct val="0"/>
              </a:spcAft>
              <a:defRPr kumimoji="1" sz="2000">
                <a:solidFill>
                  <a:schemeClr val="tx1"/>
                </a:solidFill>
                <a:latin typeface="Arial" charset="0"/>
                <a:ea typeface="ＭＳ Ｐゴシック" charset="-128"/>
              </a:defRPr>
            </a:lvl8pPr>
            <a:lvl9pPr marL="3886200" indent="-228600" defTabSz="917575" eaLnBrk="0" fontAlgn="base" hangingPunct="0">
              <a:spcBef>
                <a:spcPct val="20000"/>
              </a:spcBef>
              <a:spcAft>
                <a:spcPct val="0"/>
              </a:spcAft>
              <a:defRPr kumimoji="1" sz="2000">
                <a:solidFill>
                  <a:schemeClr val="tx1"/>
                </a:solidFill>
                <a:latin typeface="Arial" charset="0"/>
                <a:ea typeface="ＭＳ Ｐゴシック" charset="-128"/>
              </a:defRPr>
            </a:lvl9pPr>
          </a:lstStyle>
          <a:p>
            <a:pPr algn="r" fontAlgn="base">
              <a:spcBef>
                <a:spcPct val="0"/>
              </a:spcBef>
              <a:spcAft>
                <a:spcPct val="0"/>
              </a:spcAft>
            </a:pPr>
            <a:fld id="{7BF2B9F2-4E9D-4B21-8A4F-C4B5388DF8B5}" type="slidenum">
              <a:rPr lang="en-US" altLang="ja-JP" sz="1100">
                <a:solidFill>
                  <a:prstClr val="black"/>
                </a:solidFill>
              </a:rPr>
              <a:pPr algn="r" fontAlgn="base">
                <a:spcBef>
                  <a:spcPct val="0"/>
                </a:spcBef>
                <a:spcAft>
                  <a:spcPct val="0"/>
                </a:spcAft>
              </a:pPr>
              <a:t>6</a:t>
            </a:fld>
            <a:endParaRPr lang="en-US" altLang="ja-JP" sz="1100">
              <a:solidFill>
                <a:prstClr val="black"/>
              </a:solidFill>
            </a:endParaRPr>
          </a:p>
        </p:txBody>
      </p:sp>
      <p:sp>
        <p:nvSpPr>
          <p:cNvPr id="15363" name="Rectangle 2"/>
          <p:cNvSpPr>
            <a:spLocks noGrp="1" noRot="1" noChangeAspect="1" noChangeArrowheads="1" noTextEdit="1"/>
          </p:cNvSpPr>
          <p:nvPr>
            <p:ph type="sldImg"/>
          </p:nvPr>
        </p:nvSpPr>
        <p:spPr>
          <a:xfrm>
            <a:off x="3517900" y="887413"/>
            <a:ext cx="3195638" cy="2397125"/>
          </a:xfrm>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2170445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xfrm>
            <a:off x="4308580" y="9765560"/>
            <a:ext cx="3296321" cy="5126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89" tIns="45494" rIns="90989" bIns="45494"/>
          <a:lstStyle>
            <a:lvl1pPr>
              <a:defRPr kumimoji="1" sz="2000">
                <a:solidFill>
                  <a:schemeClr val="tx1"/>
                </a:solidFill>
                <a:latin typeface="Arial" charset="0"/>
                <a:ea typeface="ＭＳ Ｐゴシック" charset="-128"/>
              </a:defRPr>
            </a:lvl1pPr>
            <a:lvl2pPr marL="739284" indent="-284341">
              <a:defRPr kumimoji="1" sz="2000">
                <a:solidFill>
                  <a:schemeClr val="tx1"/>
                </a:solidFill>
                <a:latin typeface="Arial" charset="0"/>
                <a:ea typeface="ＭＳ Ｐゴシック" charset="-128"/>
              </a:defRPr>
            </a:lvl2pPr>
            <a:lvl3pPr marL="1137361" indent="-227473">
              <a:defRPr kumimoji="1" sz="2000">
                <a:solidFill>
                  <a:schemeClr val="tx1"/>
                </a:solidFill>
                <a:latin typeface="Arial" charset="0"/>
                <a:ea typeface="ＭＳ Ｐゴシック" charset="-128"/>
              </a:defRPr>
            </a:lvl3pPr>
            <a:lvl4pPr marL="1592307" indent="-227473">
              <a:defRPr kumimoji="1" sz="2000">
                <a:solidFill>
                  <a:schemeClr val="tx1"/>
                </a:solidFill>
                <a:latin typeface="Arial" charset="0"/>
                <a:ea typeface="ＭＳ Ｐゴシック" charset="-128"/>
              </a:defRPr>
            </a:lvl4pPr>
            <a:lvl5pPr marL="2047250" indent="-227473">
              <a:defRPr kumimoji="1" sz="2000">
                <a:solidFill>
                  <a:schemeClr val="tx1"/>
                </a:solidFill>
                <a:latin typeface="Arial" charset="0"/>
                <a:ea typeface="ＭＳ Ｐゴシック" charset="-128"/>
              </a:defRPr>
            </a:lvl5pPr>
            <a:lvl6pPr marL="2502195" indent="-227473" eaLnBrk="0" fontAlgn="base" hangingPunct="0">
              <a:spcBef>
                <a:spcPct val="20000"/>
              </a:spcBef>
              <a:spcAft>
                <a:spcPct val="0"/>
              </a:spcAft>
              <a:defRPr kumimoji="1" sz="2000">
                <a:solidFill>
                  <a:schemeClr val="tx1"/>
                </a:solidFill>
                <a:latin typeface="Arial" charset="0"/>
                <a:ea typeface="ＭＳ Ｐゴシック" charset="-128"/>
              </a:defRPr>
            </a:lvl6pPr>
            <a:lvl7pPr marL="2957140" indent="-227473" eaLnBrk="0" fontAlgn="base" hangingPunct="0">
              <a:spcBef>
                <a:spcPct val="20000"/>
              </a:spcBef>
              <a:spcAft>
                <a:spcPct val="0"/>
              </a:spcAft>
              <a:defRPr kumimoji="1" sz="2000">
                <a:solidFill>
                  <a:schemeClr val="tx1"/>
                </a:solidFill>
                <a:latin typeface="Arial" charset="0"/>
                <a:ea typeface="ＭＳ Ｐゴシック" charset="-128"/>
              </a:defRPr>
            </a:lvl7pPr>
            <a:lvl8pPr marL="3412083" indent="-227473" eaLnBrk="0" fontAlgn="base" hangingPunct="0">
              <a:spcBef>
                <a:spcPct val="20000"/>
              </a:spcBef>
              <a:spcAft>
                <a:spcPct val="0"/>
              </a:spcAft>
              <a:defRPr kumimoji="1" sz="2000">
                <a:solidFill>
                  <a:schemeClr val="tx1"/>
                </a:solidFill>
                <a:latin typeface="Arial" charset="0"/>
                <a:ea typeface="ＭＳ Ｐゴシック" charset="-128"/>
              </a:defRPr>
            </a:lvl8pPr>
            <a:lvl9pPr marL="3867030" indent="-227473" eaLnBrk="0" fontAlgn="base" hangingPunct="0">
              <a:spcBef>
                <a:spcPct val="20000"/>
              </a:spcBef>
              <a:spcAft>
                <a:spcPct val="0"/>
              </a:spcAft>
              <a:defRPr kumimoji="1" sz="2000">
                <a:solidFill>
                  <a:schemeClr val="tx1"/>
                </a:solidFill>
                <a:latin typeface="Arial" charset="0"/>
                <a:ea typeface="ＭＳ Ｐゴシック" charset="-128"/>
              </a:defRPr>
            </a:lvl9pPr>
          </a:lstStyle>
          <a:p>
            <a:fld id="{7B93624A-5B77-49E1-AEE8-4B2E30A7AB82}" type="slidenum">
              <a:rPr lang="en-US" altLang="ja-JP" sz="1100">
                <a:solidFill>
                  <a:prstClr val="black"/>
                </a:solidFill>
              </a:rPr>
              <a:pPr/>
              <a:t>7</a:t>
            </a:fld>
            <a:endParaRPr lang="en-US" altLang="ja-JP" sz="1100">
              <a:solidFill>
                <a:prstClr val="black"/>
              </a:solidFill>
            </a:endParaRPr>
          </a:p>
        </p:txBody>
      </p:sp>
      <p:sp>
        <p:nvSpPr>
          <p:cNvPr id="16387" name="Rectangle 2"/>
          <p:cNvSpPr>
            <a:spLocks noGrp="1" noRot="1" noChangeAspect="1" noChangeArrowheads="1" noTextEdit="1"/>
          </p:cNvSpPr>
          <p:nvPr>
            <p:ph type="sldImg"/>
          </p:nvPr>
        </p:nvSpPr>
        <p:spPr>
          <a:xfrm>
            <a:off x="3517900" y="887413"/>
            <a:ext cx="3195638" cy="2397125"/>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1376997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xfrm>
            <a:off x="4308580" y="9765560"/>
            <a:ext cx="3296321" cy="5126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89" tIns="45494" rIns="90989" bIns="45494"/>
          <a:lstStyle>
            <a:lvl1pPr>
              <a:defRPr kumimoji="1" sz="2000">
                <a:solidFill>
                  <a:schemeClr val="tx1"/>
                </a:solidFill>
                <a:latin typeface="Arial" charset="0"/>
                <a:ea typeface="ＭＳ Ｐゴシック" charset="-128"/>
              </a:defRPr>
            </a:lvl1pPr>
            <a:lvl2pPr marL="739284" indent="-284341">
              <a:defRPr kumimoji="1" sz="2000">
                <a:solidFill>
                  <a:schemeClr val="tx1"/>
                </a:solidFill>
                <a:latin typeface="Arial" charset="0"/>
                <a:ea typeface="ＭＳ Ｐゴシック" charset="-128"/>
              </a:defRPr>
            </a:lvl2pPr>
            <a:lvl3pPr marL="1137361" indent="-227473">
              <a:defRPr kumimoji="1" sz="2000">
                <a:solidFill>
                  <a:schemeClr val="tx1"/>
                </a:solidFill>
                <a:latin typeface="Arial" charset="0"/>
                <a:ea typeface="ＭＳ Ｐゴシック" charset="-128"/>
              </a:defRPr>
            </a:lvl3pPr>
            <a:lvl4pPr marL="1592307" indent="-227473">
              <a:defRPr kumimoji="1" sz="2000">
                <a:solidFill>
                  <a:schemeClr val="tx1"/>
                </a:solidFill>
                <a:latin typeface="Arial" charset="0"/>
                <a:ea typeface="ＭＳ Ｐゴシック" charset="-128"/>
              </a:defRPr>
            </a:lvl4pPr>
            <a:lvl5pPr marL="2047250" indent="-227473">
              <a:defRPr kumimoji="1" sz="2000">
                <a:solidFill>
                  <a:schemeClr val="tx1"/>
                </a:solidFill>
                <a:latin typeface="Arial" charset="0"/>
                <a:ea typeface="ＭＳ Ｐゴシック" charset="-128"/>
              </a:defRPr>
            </a:lvl5pPr>
            <a:lvl6pPr marL="2502195" indent="-227473" eaLnBrk="0" fontAlgn="base" hangingPunct="0">
              <a:spcBef>
                <a:spcPct val="20000"/>
              </a:spcBef>
              <a:spcAft>
                <a:spcPct val="0"/>
              </a:spcAft>
              <a:defRPr kumimoji="1" sz="2000">
                <a:solidFill>
                  <a:schemeClr val="tx1"/>
                </a:solidFill>
                <a:latin typeface="Arial" charset="0"/>
                <a:ea typeface="ＭＳ Ｐゴシック" charset="-128"/>
              </a:defRPr>
            </a:lvl6pPr>
            <a:lvl7pPr marL="2957140" indent="-227473" eaLnBrk="0" fontAlgn="base" hangingPunct="0">
              <a:spcBef>
                <a:spcPct val="20000"/>
              </a:spcBef>
              <a:spcAft>
                <a:spcPct val="0"/>
              </a:spcAft>
              <a:defRPr kumimoji="1" sz="2000">
                <a:solidFill>
                  <a:schemeClr val="tx1"/>
                </a:solidFill>
                <a:latin typeface="Arial" charset="0"/>
                <a:ea typeface="ＭＳ Ｐゴシック" charset="-128"/>
              </a:defRPr>
            </a:lvl7pPr>
            <a:lvl8pPr marL="3412083" indent="-227473" eaLnBrk="0" fontAlgn="base" hangingPunct="0">
              <a:spcBef>
                <a:spcPct val="20000"/>
              </a:spcBef>
              <a:spcAft>
                <a:spcPct val="0"/>
              </a:spcAft>
              <a:defRPr kumimoji="1" sz="2000">
                <a:solidFill>
                  <a:schemeClr val="tx1"/>
                </a:solidFill>
                <a:latin typeface="Arial" charset="0"/>
                <a:ea typeface="ＭＳ Ｐゴシック" charset="-128"/>
              </a:defRPr>
            </a:lvl8pPr>
            <a:lvl9pPr marL="3867030" indent="-227473" eaLnBrk="0" fontAlgn="base" hangingPunct="0">
              <a:spcBef>
                <a:spcPct val="20000"/>
              </a:spcBef>
              <a:spcAft>
                <a:spcPct val="0"/>
              </a:spcAft>
              <a:defRPr kumimoji="1" sz="2000">
                <a:solidFill>
                  <a:schemeClr val="tx1"/>
                </a:solidFill>
                <a:latin typeface="Arial" charset="0"/>
                <a:ea typeface="ＭＳ Ｐゴシック" charset="-128"/>
              </a:defRPr>
            </a:lvl9pPr>
          </a:lstStyle>
          <a:p>
            <a:fld id="{08A3B278-8984-4DF4-BC32-C2706960D0DF}" type="slidenum">
              <a:rPr lang="en-US" altLang="ja-JP" sz="1100">
                <a:solidFill>
                  <a:prstClr val="black"/>
                </a:solidFill>
              </a:rPr>
              <a:pPr/>
              <a:t>13</a:t>
            </a:fld>
            <a:endParaRPr lang="en-US" altLang="ja-JP" sz="1100">
              <a:solidFill>
                <a:prstClr val="black"/>
              </a:solidFill>
            </a:endParaRPr>
          </a:p>
        </p:txBody>
      </p:sp>
      <p:sp>
        <p:nvSpPr>
          <p:cNvPr id="17411" name="Rectangle 2"/>
          <p:cNvSpPr>
            <a:spLocks noGrp="1" noRot="1" noChangeAspect="1" noChangeArrowheads="1" noTextEdit="1"/>
          </p:cNvSpPr>
          <p:nvPr>
            <p:ph type="sldImg"/>
          </p:nvPr>
        </p:nvSpPr>
        <p:spPr>
          <a:xfrm>
            <a:off x="3517900" y="887413"/>
            <a:ext cx="3195638" cy="2397125"/>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1982374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xfrm>
            <a:off x="4308580" y="9765560"/>
            <a:ext cx="3296321" cy="5126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89" tIns="45494" rIns="90989" bIns="45494"/>
          <a:lstStyle>
            <a:lvl1pPr>
              <a:defRPr kumimoji="1" sz="2000">
                <a:solidFill>
                  <a:schemeClr val="tx1"/>
                </a:solidFill>
                <a:latin typeface="Arial" charset="0"/>
                <a:ea typeface="ＭＳ Ｐゴシック" charset="-128"/>
              </a:defRPr>
            </a:lvl1pPr>
            <a:lvl2pPr marL="739284" indent="-284341">
              <a:defRPr kumimoji="1" sz="2000">
                <a:solidFill>
                  <a:schemeClr val="tx1"/>
                </a:solidFill>
                <a:latin typeface="Arial" charset="0"/>
                <a:ea typeface="ＭＳ Ｐゴシック" charset="-128"/>
              </a:defRPr>
            </a:lvl2pPr>
            <a:lvl3pPr marL="1137361" indent="-227473">
              <a:defRPr kumimoji="1" sz="2000">
                <a:solidFill>
                  <a:schemeClr val="tx1"/>
                </a:solidFill>
                <a:latin typeface="Arial" charset="0"/>
                <a:ea typeface="ＭＳ Ｐゴシック" charset="-128"/>
              </a:defRPr>
            </a:lvl3pPr>
            <a:lvl4pPr marL="1592307" indent="-227473">
              <a:defRPr kumimoji="1" sz="2000">
                <a:solidFill>
                  <a:schemeClr val="tx1"/>
                </a:solidFill>
                <a:latin typeface="Arial" charset="0"/>
                <a:ea typeface="ＭＳ Ｐゴシック" charset="-128"/>
              </a:defRPr>
            </a:lvl4pPr>
            <a:lvl5pPr marL="2047250" indent="-227473">
              <a:defRPr kumimoji="1" sz="2000">
                <a:solidFill>
                  <a:schemeClr val="tx1"/>
                </a:solidFill>
                <a:latin typeface="Arial" charset="0"/>
                <a:ea typeface="ＭＳ Ｐゴシック" charset="-128"/>
              </a:defRPr>
            </a:lvl5pPr>
            <a:lvl6pPr marL="2502195" indent="-227473" eaLnBrk="0" fontAlgn="base" hangingPunct="0">
              <a:spcBef>
                <a:spcPct val="20000"/>
              </a:spcBef>
              <a:spcAft>
                <a:spcPct val="0"/>
              </a:spcAft>
              <a:defRPr kumimoji="1" sz="2000">
                <a:solidFill>
                  <a:schemeClr val="tx1"/>
                </a:solidFill>
                <a:latin typeface="Arial" charset="0"/>
                <a:ea typeface="ＭＳ Ｐゴシック" charset="-128"/>
              </a:defRPr>
            </a:lvl6pPr>
            <a:lvl7pPr marL="2957140" indent="-227473" eaLnBrk="0" fontAlgn="base" hangingPunct="0">
              <a:spcBef>
                <a:spcPct val="20000"/>
              </a:spcBef>
              <a:spcAft>
                <a:spcPct val="0"/>
              </a:spcAft>
              <a:defRPr kumimoji="1" sz="2000">
                <a:solidFill>
                  <a:schemeClr val="tx1"/>
                </a:solidFill>
                <a:latin typeface="Arial" charset="0"/>
                <a:ea typeface="ＭＳ Ｐゴシック" charset="-128"/>
              </a:defRPr>
            </a:lvl7pPr>
            <a:lvl8pPr marL="3412083" indent="-227473" eaLnBrk="0" fontAlgn="base" hangingPunct="0">
              <a:spcBef>
                <a:spcPct val="20000"/>
              </a:spcBef>
              <a:spcAft>
                <a:spcPct val="0"/>
              </a:spcAft>
              <a:defRPr kumimoji="1" sz="2000">
                <a:solidFill>
                  <a:schemeClr val="tx1"/>
                </a:solidFill>
                <a:latin typeface="Arial" charset="0"/>
                <a:ea typeface="ＭＳ Ｐゴシック" charset="-128"/>
              </a:defRPr>
            </a:lvl8pPr>
            <a:lvl9pPr marL="3867030" indent="-227473" eaLnBrk="0" fontAlgn="base" hangingPunct="0">
              <a:spcBef>
                <a:spcPct val="20000"/>
              </a:spcBef>
              <a:spcAft>
                <a:spcPct val="0"/>
              </a:spcAft>
              <a:defRPr kumimoji="1" sz="2000">
                <a:solidFill>
                  <a:schemeClr val="tx1"/>
                </a:solidFill>
                <a:latin typeface="Arial" charset="0"/>
                <a:ea typeface="ＭＳ Ｐゴシック" charset="-128"/>
              </a:defRPr>
            </a:lvl9pPr>
          </a:lstStyle>
          <a:p>
            <a:fld id="{5E0977D6-DE28-45F4-AC07-D8F448CA4A0D}" type="slidenum">
              <a:rPr lang="en-US" altLang="ja-JP" sz="1100">
                <a:solidFill>
                  <a:prstClr val="black"/>
                </a:solidFill>
              </a:rPr>
              <a:pPr/>
              <a:t>15</a:t>
            </a:fld>
            <a:endParaRPr lang="en-US" altLang="ja-JP" sz="1100">
              <a:solidFill>
                <a:prstClr val="black"/>
              </a:solidFill>
            </a:endParaRPr>
          </a:p>
        </p:txBody>
      </p:sp>
      <p:sp>
        <p:nvSpPr>
          <p:cNvPr id="18435" name="Rectangle 2"/>
          <p:cNvSpPr>
            <a:spLocks noGrp="1" noRot="1" noChangeAspect="1" noChangeArrowheads="1" noTextEdit="1"/>
          </p:cNvSpPr>
          <p:nvPr>
            <p:ph type="sldImg"/>
          </p:nvPr>
        </p:nvSpPr>
        <p:spPr>
          <a:xfrm>
            <a:off x="3517900" y="887413"/>
            <a:ext cx="3195638" cy="2397125"/>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892752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xfrm>
            <a:off x="4308580" y="9765560"/>
            <a:ext cx="3296321" cy="5126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89" tIns="45494" rIns="90989" bIns="45494"/>
          <a:lstStyle>
            <a:lvl1pPr>
              <a:defRPr kumimoji="1" sz="2000">
                <a:solidFill>
                  <a:schemeClr val="tx1"/>
                </a:solidFill>
                <a:latin typeface="Arial" charset="0"/>
                <a:ea typeface="ＭＳ Ｐゴシック" charset="-128"/>
              </a:defRPr>
            </a:lvl1pPr>
            <a:lvl2pPr marL="739284" indent="-284341">
              <a:defRPr kumimoji="1" sz="2000">
                <a:solidFill>
                  <a:schemeClr val="tx1"/>
                </a:solidFill>
                <a:latin typeface="Arial" charset="0"/>
                <a:ea typeface="ＭＳ Ｐゴシック" charset="-128"/>
              </a:defRPr>
            </a:lvl2pPr>
            <a:lvl3pPr marL="1137361" indent="-227473">
              <a:defRPr kumimoji="1" sz="2000">
                <a:solidFill>
                  <a:schemeClr val="tx1"/>
                </a:solidFill>
                <a:latin typeface="Arial" charset="0"/>
                <a:ea typeface="ＭＳ Ｐゴシック" charset="-128"/>
              </a:defRPr>
            </a:lvl3pPr>
            <a:lvl4pPr marL="1592307" indent="-227473">
              <a:defRPr kumimoji="1" sz="2000">
                <a:solidFill>
                  <a:schemeClr val="tx1"/>
                </a:solidFill>
                <a:latin typeface="Arial" charset="0"/>
                <a:ea typeface="ＭＳ Ｐゴシック" charset="-128"/>
              </a:defRPr>
            </a:lvl4pPr>
            <a:lvl5pPr marL="2047250" indent="-227473">
              <a:defRPr kumimoji="1" sz="2000">
                <a:solidFill>
                  <a:schemeClr val="tx1"/>
                </a:solidFill>
                <a:latin typeface="Arial" charset="0"/>
                <a:ea typeface="ＭＳ Ｐゴシック" charset="-128"/>
              </a:defRPr>
            </a:lvl5pPr>
            <a:lvl6pPr marL="2502195" indent="-227473" eaLnBrk="0" fontAlgn="base" hangingPunct="0">
              <a:spcBef>
                <a:spcPct val="20000"/>
              </a:spcBef>
              <a:spcAft>
                <a:spcPct val="0"/>
              </a:spcAft>
              <a:defRPr kumimoji="1" sz="2000">
                <a:solidFill>
                  <a:schemeClr val="tx1"/>
                </a:solidFill>
                <a:latin typeface="Arial" charset="0"/>
                <a:ea typeface="ＭＳ Ｐゴシック" charset="-128"/>
              </a:defRPr>
            </a:lvl6pPr>
            <a:lvl7pPr marL="2957140" indent="-227473" eaLnBrk="0" fontAlgn="base" hangingPunct="0">
              <a:spcBef>
                <a:spcPct val="20000"/>
              </a:spcBef>
              <a:spcAft>
                <a:spcPct val="0"/>
              </a:spcAft>
              <a:defRPr kumimoji="1" sz="2000">
                <a:solidFill>
                  <a:schemeClr val="tx1"/>
                </a:solidFill>
                <a:latin typeface="Arial" charset="0"/>
                <a:ea typeface="ＭＳ Ｐゴシック" charset="-128"/>
              </a:defRPr>
            </a:lvl7pPr>
            <a:lvl8pPr marL="3412083" indent="-227473" eaLnBrk="0" fontAlgn="base" hangingPunct="0">
              <a:spcBef>
                <a:spcPct val="20000"/>
              </a:spcBef>
              <a:spcAft>
                <a:spcPct val="0"/>
              </a:spcAft>
              <a:defRPr kumimoji="1" sz="2000">
                <a:solidFill>
                  <a:schemeClr val="tx1"/>
                </a:solidFill>
                <a:latin typeface="Arial" charset="0"/>
                <a:ea typeface="ＭＳ Ｐゴシック" charset="-128"/>
              </a:defRPr>
            </a:lvl8pPr>
            <a:lvl9pPr marL="3867030" indent="-227473" eaLnBrk="0" fontAlgn="base" hangingPunct="0">
              <a:spcBef>
                <a:spcPct val="20000"/>
              </a:spcBef>
              <a:spcAft>
                <a:spcPct val="0"/>
              </a:spcAft>
              <a:defRPr kumimoji="1" sz="2000">
                <a:solidFill>
                  <a:schemeClr val="tx1"/>
                </a:solidFill>
                <a:latin typeface="Arial" charset="0"/>
                <a:ea typeface="ＭＳ Ｐゴシック" charset="-128"/>
              </a:defRPr>
            </a:lvl9pPr>
          </a:lstStyle>
          <a:p>
            <a:fld id="{5E0977D6-DE28-45F4-AC07-D8F448CA4A0D}" type="slidenum">
              <a:rPr lang="en-US" altLang="ja-JP" sz="1100">
                <a:solidFill>
                  <a:prstClr val="black"/>
                </a:solidFill>
              </a:rPr>
              <a:pPr/>
              <a:t>16</a:t>
            </a:fld>
            <a:endParaRPr lang="en-US" altLang="ja-JP" sz="1100">
              <a:solidFill>
                <a:prstClr val="black"/>
              </a:solidFill>
            </a:endParaRPr>
          </a:p>
        </p:txBody>
      </p:sp>
      <p:sp>
        <p:nvSpPr>
          <p:cNvPr id="18435" name="Rectangle 2"/>
          <p:cNvSpPr>
            <a:spLocks noGrp="1" noRot="1" noChangeAspect="1" noChangeArrowheads="1" noTextEdit="1"/>
          </p:cNvSpPr>
          <p:nvPr>
            <p:ph type="sldImg"/>
          </p:nvPr>
        </p:nvSpPr>
        <p:spPr>
          <a:xfrm>
            <a:off x="3517900" y="887413"/>
            <a:ext cx="3195638" cy="2397125"/>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606417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4907">
              <a:defRPr kumimoji="1" sz="1000">
                <a:solidFill>
                  <a:schemeClr val="tx1"/>
                </a:solidFill>
                <a:latin typeface="Arial" pitchFamily="34" charset="0"/>
                <a:ea typeface="ＭＳ Ｐゴシック" pitchFamily="50" charset="-128"/>
              </a:defRPr>
            </a:lvl1pPr>
            <a:lvl2pPr marL="766263" indent="-294717" defTabSz="934907">
              <a:defRPr kumimoji="1" sz="1000">
                <a:solidFill>
                  <a:schemeClr val="tx1"/>
                </a:solidFill>
                <a:latin typeface="Arial" pitchFamily="34" charset="0"/>
                <a:ea typeface="ＭＳ Ｐゴシック" pitchFamily="50" charset="-128"/>
              </a:defRPr>
            </a:lvl2pPr>
            <a:lvl3pPr marL="1178867" indent="-235773" defTabSz="934907">
              <a:defRPr kumimoji="1" sz="1000">
                <a:solidFill>
                  <a:schemeClr val="tx1"/>
                </a:solidFill>
                <a:latin typeface="Arial" pitchFamily="34" charset="0"/>
                <a:ea typeface="ＭＳ Ｐゴシック" pitchFamily="50" charset="-128"/>
              </a:defRPr>
            </a:lvl3pPr>
            <a:lvl4pPr marL="1650413" indent="-235773" defTabSz="934907">
              <a:defRPr kumimoji="1" sz="1000">
                <a:solidFill>
                  <a:schemeClr val="tx1"/>
                </a:solidFill>
                <a:latin typeface="Arial" pitchFamily="34" charset="0"/>
                <a:ea typeface="ＭＳ Ｐゴシック" pitchFamily="50" charset="-128"/>
              </a:defRPr>
            </a:lvl4pPr>
            <a:lvl5pPr marL="2121960" indent="-235773" defTabSz="934907">
              <a:defRPr kumimoji="1" sz="1000">
                <a:solidFill>
                  <a:schemeClr val="tx1"/>
                </a:solidFill>
                <a:latin typeface="Arial" pitchFamily="34" charset="0"/>
                <a:ea typeface="ＭＳ Ｐゴシック" pitchFamily="50" charset="-128"/>
              </a:defRPr>
            </a:lvl5pPr>
            <a:lvl6pPr marL="2593507" indent="-235773" defTabSz="934907" fontAlgn="base">
              <a:spcBef>
                <a:spcPct val="0"/>
              </a:spcBef>
              <a:spcAft>
                <a:spcPct val="0"/>
              </a:spcAft>
              <a:defRPr kumimoji="1" sz="1000">
                <a:solidFill>
                  <a:schemeClr val="tx1"/>
                </a:solidFill>
                <a:latin typeface="Arial" pitchFamily="34" charset="0"/>
                <a:ea typeface="ＭＳ Ｐゴシック" pitchFamily="50" charset="-128"/>
              </a:defRPr>
            </a:lvl6pPr>
            <a:lvl7pPr marL="3065054" indent="-235773" defTabSz="934907" fontAlgn="base">
              <a:spcBef>
                <a:spcPct val="0"/>
              </a:spcBef>
              <a:spcAft>
                <a:spcPct val="0"/>
              </a:spcAft>
              <a:defRPr kumimoji="1" sz="1000">
                <a:solidFill>
                  <a:schemeClr val="tx1"/>
                </a:solidFill>
                <a:latin typeface="Arial" pitchFamily="34" charset="0"/>
                <a:ea typeface="ＭＳ Ｐゴシック" pitchFamily="50" charset="-128"/>
              </a:defRPr>
            </a:lvl7pPr>
            <a:lvl8pPr marL="3536600" indent="-235773" defTabSz="934907" fontAlgn="base">
              <a:spcBef>
                <a:spcPct val="0"/>
              </a:spcBef>
              <a:spcAft>
                <a:spcPct val="0"/>
              </a:spcAft>
              <a:defRPr kumimoji="1" sz="1000">
                <a:solidFill>
                  <a:schemeClr val="tx1"/>
                </a:solidFill>
                <a:latin typeface="Arial" pitchFamily="34" charset="0"/>
                <a:ea typeface="ＭＳ Ｐゴシック" pitchFamily="50" charset="-128"/>
              </a:defRPr>
            </a:lvl8pPr>
            <a:lvl9pPr marL="4008147" indent="-235773" defTabSz="934907" fontAlgn="base">
              <a:spcBef>
                <a:spcPct val="0"/>
              </a:spcBef>
              <a:spcAft>
                <a:spcPct val="0"/>
              </a:spcAft>
              <a:defRPr kumimoji="1" sz="1000">
                <a:solidFill>
                  <a:schemeClr val="tx1"/>
                </a:solidFill>
                <a:latin typeface="Arial" pitchFamily="34" charset="0"/>
                <a:ea typeface="ＭＳ Ｐゴシック" pitchFamily="50" charset="-128"/>
              </a:defRPr>
            </a:lvl9pPr>
          </a:lstStyle>
          <a:p>
            <a:pPr>
              <a:defRPr/>
            </a:pPr>
            <a:fld id="{2B049A06-C8CA-40D4-89F2-87327A1F5959}" type="slidenum">
              <a:rPr lang="en-US" altLang="ja-JP" sz="1200"/>
              <a:pPr>
                <a:defRPr/>
              </a:pPr>
              <a:t>21</a:t>
            </a:fld>
            <a:endParaRPr lang="en-US" altLang="ja-JP" sz="1200" dirty="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ja-JP" altLang="ja-JP" sz="1000" dirty="0">
              <a:latin typeface="Arial" pitchFamily="34" charset="0"/>
            </a:endParaRPr>
          </a:p>
        </p:txBody>
      </p:sp>
    </p:spTree>
    <p:extLst>
      <p:ext uri="{BB962C8B-B14F-4D97-AF65-F5344CB8AC3E}">
        <p14:creationId xmlns:p14="http://schemas.microsoft.com/office/powerpoint/2010/main" val="1088693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事例の読み込み（紹介）に</a:t>
            </a:r>
            <a:r>
              <a:rPr kumimoji="1" lang="en-US" altLang="ja-JP" dirty="0"/>
              <a:t>5</a:t>
            </a:r>
            <a:r>
              <a:rPr kumimoji="1" lang="ja-JP" altLang="en-US" dirty="0"/>
              <a:t>分</a:t>
            </a:r>
            <a:endParaRPr kumimoji="1" lang="en-US" altLang="ja-JP" dirty="0"/>
          </a:p>
          <a:p>
            <a:endParaRPr kumimoji="1" lang="en-US" altLang="ja-JP" dirty="0"/>
          </a:p>
          <a:p>
            <a:r>
              <a:rPr kumimoji="1" lang="ja-JP" altLang="en-US"/>
              <a:t>本事例は</a:t>
            </a:r>
            <a:r>
              <a:rPr kumimoji="1" lang="ja-JP" altLang="en-US" dirty="0"/>
              <a:t>「移行期の支援」の要素が加わっている</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26</a:t>
            </a:fld>
            <a:endParaRPr kumimoji="1" lang="ja-JP" altLang="en-US"/>
          </a:p>
        </p:txBody>
      </p:sp>
    </p:spTree>
    <p:extLst>
      <p:ext uri="{BB962C8B-B14F-4D97-AF65-F5344CB8AC3E}">
        <p14:creationId xmlns:p14="http://schemas.microsoft.com/office/powerpoint/2010/main" val="1450464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E71629B-7831-4729-897C-55A865293DEA}" type="datetime1">
              <a:rPr kumimoji="1" lang="ja-JP" altLang="en-US" smtClean="0"/>
              <a:t>2022/8/31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678833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C3F737D-5839-401C-86DC-23F36F019338}" type="datetime1">
              <a:rPr kumimoji="1" lang="ja-JP" altLang="en-US" smtClean="0"/>
              <a:t>2022/8/31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220761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5B30F9-4BA5-456C-97F8-ABDC602D9927}" type="datetime1">
              <a:rPr kumimoji="1" lang="ja-JP" altLang="en-US" smtClean="0"/>
              <a:t>2022/8/31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241564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4F7A974-2CBF-4CDC-AC41-868E73B465EA}" type="datetime1">
              <a:rPr kumimoji="1" lang="ja-JP" altLang="en-US" smtClean="0"/>
              <a:t>2022/8/31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58113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B788486-3F9A-49FB-9A70-CF02F0B0052B}" type="datetime1">
              <a:rPr kumimoji="1" lang="ja-JP" altLang="en-US" smtClean="0"/>
              <a:t>2022/8/31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3384961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FAF9ACD-4620-4543-8A3D-2B45EE6FD0AC}" type="datetime1">
              <a:rPr kumimoji="1" lang="ja-JP" altLang="en-US" smtClean="0"/>
              <a:t>2022/8/31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3976774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BACB602-3171-48F8-9D7F-FE958FBEC800}" type="datetime1">
              <a:rPr kumimoji="1" lang="ja-JP" altLang="en-US" smtClean="0"/>
              <a:t>2022/8/31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3804923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1EAE528-A1DD-4CA2-9E44-1548164B3A9C}" type="datetime1">
              <a:rPr kumimoji="1" lang="ja-JP" altLang="en-US" smtClean="0"/>
              <a:t>2022/8/31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068176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448D48-BC3D-43F9-A907-407B46E9875C}" type="datetime1">
              <a:rPr kumimoji="1" lang="ja-JP" altLang="en-US" smtClean="0"/>
              <a:t>2022/8/31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432084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E9B8DDD-F20E-4447-A956-EF591458F9B5}" type="datetime1">
              <a:rPr kumimoji="1" lang="ja-JP" altLang="en-US" smtClean="0"/>
              <a:t>2022/8/31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260138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97826FD-14C1-4750-878B-29A7EF254895}" type="datetime1">
              <a:rPr kumimoji="1" lang="ja-JP" altLang="en-US" smtClean="0"/>
              <a:t>2022/8/31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344718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6F6D7-BEE1-4F0F-94BB-DB933B72222B}" type="datetime1">
              <a:rPr kumimoji="1" lang="ja-JP" altLang="en-US" smtClean="0"/>
              <a:t>2022/8/31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2594991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A39A4E-A567-2947-9DCD-C621A4DBD002}"/>
              </a:ext>
            </a:extLst>
          </p:cNvPr>
          <p:cNvSpPr>
            <a:spLocks noGrp="1"/>
          </p:cNvSpPr>
          <p:nvPr>
            <p:ph type="ctrTitle"/>
          </p:nvPr>
        </p:nvSpPr>
        <p:spPr>
          <a:xfrm>
            <a:off x="685800" y="1122363"/>
            <a:ext cx="7772400" cy="2432368"/>
          </a:xfrm>
        </p:spPr>
        <p:txBody>
          <a:bodyPr>
            <a:noAutofit/>
          </a:bodyPr>
          <a:lstStyle/>
          <a:p>
            <a:r>
              <a:rPr lang="ja-JP" altLang="en-US" sz="4400" dirty="0">
                <a:latin typeface="Meiryo" panose="020B0604030504040204" pitchFamily="34" charset="-128"/>
                <a:ea typeface="Meiryo" panose="020B0604030504040204" pitchFamily="34" charset="-128"/>
              </a:rPr>
              <a:t>演習</a:t>
            </a:r>
            <a:r>
              <a:rPr lang="en-US" altLang="ja-JP" sz="4800" dirty="0">
                <a:latin typeface="Meiryo" panose="020B0604030504040204" pitchFamily="34" charset="-128"/>
                <a:ea typeface="Meiryo" panose="020B0604030504040204" pitchFamily="34" charset="-128"/>
              </a:rPr>
              <a:t/>
            </a:r>
            <a:br>
              <a:rPr lang="en-US" altLang="ja-JP" sz="4800" dirty="0">
                <a:latin typeface="Meiryo" panose="020B0604030504040204" pitchFamily="34" charset="-128"/>
                <a:ea typeface="Meiryo" panose="020B0604030504040204" pitchFamily="34" charset="-128"/>
              </a:rPr>
            </a:br>
            <a:r>
              <a:rPr lang="ja-JP" altLang="en-US" sz="4400" dirty="0">
                <a:latin typeface="Meiryo" panose="020B0604030504040204" pitchFamily="34" charset="-128"/>
                <a:ea typeface="Meiryo" panose="020B0604030504040204" pitchFamily="34" charset="-128"/>
              </a:rPr>
              <a:t>児童期における支援提供プロセスの管理に関する演習</a:t>
            </a:r>
            <a:r>
              <a:rPr lang="ja-JP" altLang="en-US" sz="2000" dirty="0">
                <a:latin typeface="Meiryo" panose="020B0604030504040204" pitchFamily="34" charset="-128"/>
                <a:ea typeface="Meiryo" panose="020B0604030504040204" pitchFamily="34" charset="-128"/>
              </a:rPr>
              <a:t>１８０分</a:t>
            </a:r>
            <a:r>
              <a:rPr lang="en-US" altLang="ja-JP" sz="4800" dirty="0">
                <a:latin typeface="Meiryo" panose="020B0604030504040204" pitchFamily="34" charset="-128"/>
                <a:ea typeface="Meiryo" panose="020B0604030504040204" pitchFamily="34" charset="-128"/>
              </a:rPr>
              <a:t/>
            </a:r>
            <a:br>
              <a:rPr lang="en-US" altLang="ja-JP" sz="4800" dirty="0">
                <a:latin typeface="Meiryo" panose="020B0604030504040204" pitchFamily="34" charset="-128"/>
                <a:ea typeface="Meiryo" panose="020B0604030504040204" pitchFamily="34" charset="-128"/>
              </a:rPr>
            </a:br>
            <a:r>
              <a:rPr lang="ja-JP" altLang="en-US" sz="2400" dirty="0">
                <a:latin typeface="Meiryo" panose="020B0604030504040204" pitchFamily="34" charset="-128"/>
                <a:ea typeface="Meiryo" panose="020B0604030504040204" pitchFamily="34" charset="-128"/>
              </a:rPr>
              <a:t>についての概要と解説　</a:t>
            </a:r>
          </a:p>
        </p:txBody>
      </p:sp>
      <p:sp>
        <p:nvSpPr>
          <p:cNvPr id="3" name="字幕 2">
            <a:extLst>
              <a:ext uri="{FF2B5EF4-FFF2-40B4-BE49-F238E27FC236}">
                <a16:creationId xmlns:a16="http://schemas.microsoft.com/office/drawing/2014/main" id="{5D33A774-764C-144C-A5BB-7D9ABD7D9978}"/>
              </a:ext>
            </a:extLst>
          </p:cNvPr>
          <p:cNvSpPr>
            <a:spLocks noGrp="1"/>
          </p:cNvSpPr>
          <p:nvPr>
            <p:ph type="subTitle" idx="1"/>
          </p:nvPr>
        </p:nvSpPr>
        <p:spPr>
          <a:xfrm>
            <a:off x="1142999" y="4429919"/>
            <a:ext cx="6858000" cy="1655762"/>
          </a:xfrm>
        </p:spPr>
        <p:txBody>
          <a:bodyPr>
            <a:normAutofit fontScale="92500" lnSpcReduction="10000"/>
          </a:bodyPr>
          <a:lstStyle/>
          <a:p>
            <a:r>
              <a:rPr kumimoji="1" lang="ja-JP" altLang="en-US" dirty="0">
                <a:latin typeface="Meiryo" panose="020B0604030504040204" pitchFamily="34" charset="-128"/>
                <a:ea typeface="Meiryo" panose="020B0604030504040204" pitchFamily="34" charset="-128"/>
              </a:rPr>
              <a:t>児童発達支援センター</a:t>
            </a:r>
            <a:endParaRPr kumimoji="1"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うめだ・あけぼの学園　副園長</a:t>
            </a:r>
            <a:endParaRPr lang="en-US" altLang="ja-JP" dirty="0">
              <a:latin typeface="Meiryo" panose="020B0604030504040204" pitchFamily="34" charset="-128"/>
              <a:ea typeface="Meiryo" panose="020B0604030504040204" pitchFamily="34" charset="-128"/>
            </a:endParaRPr>
          </a:p>
          <a:p>
            <a:r>
              <a:rPr kumimoji="1" lang="ja-JP" altLang="en-US" dirty="0">
                <a:latin typeface="Meiryo" panose="020B0604030504040204" pitchFamily="34" charset="-128"/>
                <a:ea typeface="Meiryo" panose="020B0604030504040204" pitchFamily="34" charset="-128"/>
              </a:rPr>
              <a:t>作業療法士　児童発達支援管理責任者</a:t>
            </a:r>
            <a:endParaRPr kumimoji="1"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酒井康年</a:t>
            </a:r>
            <a:endParaRPr kumimoji="1" lang="ja-JP" altLang="en-US" dirty="0">
              <a:latin typeface="Meiryo" panose="020B0604030504040204" pitchFamily="34" charset="-128"/>
              <a:ea typeface="Meiryo" panose="020B0604030504040204" pitchFamily="34" charset="-128"/>
            </a:endParaRPr>
          </a:p>
        </p:txBody>
      </p:sp>
      <p:sp>
        <p:nvSpPr>
          <p:cNvPr id="4" name="Rectangle 3">
            <a:extLst>
              <a:ext uri="{FF2B5EF4-FFF2-40B4-BE49-F238E27FC236}">
                <a16:creationId xmlns:a16="http://schemas.microsoft.com/office/drawing/2014/main" id="{0480976C-2DF6-A30D-97A1-2A76CB906666}"/>
              </a:ext>
            </a:extLst>
          </p:cNvPr>
          <p:cNvSpPr txBox="1">
            <a:spLocks noChangeArrowheads="1"/>
          </p:cNvSpPr>
          <p:nvPr/>
        </p:nvSpPr>
        <p:spPr bwMode="auto">
          <a:xfrm>
            <a:off x="723119" y="196824"/>
            <a:ext cx="7697761" cy="566615"/>
          </a:xfrm>
          <a:prstGeom prst="rect">
            <a:avLst/>
          </a:prstGeom>
          <a:solidFill>
            <a:schemeClr val="accent1"/>
          </a:solidFill>
          <a:ln w="9525">
            <a:solidFill>
              <a:schemeClr val="accent1">
                <a:lumMod val="25000"/>
              </a:schemeClr>
            </a:solidFill>
            <a:miter lim="800000"/>
            <a:headEnd/>
            <a:tailEnd/>
          </a:ln>
          <a:scene3d>
            <a:camera prst="orthographicFront"/>
            <a:lightRig rig="threePt" dir="t"/>
          </a:scene3d>
          <a:sp3d>
            <a:bevelT prst="convex"/>
          </a:sp3d>
        </p:spPr>
        <p:txBody>
          <a:bodyPr lIns="91399" tIns="45701" rIns="91399" bIns="45701"/>
          <a:lstStyle/>
          <a:p>
            <a:pPr algn="ctr">
              <a:lnSpc>
                <a:spcPct val="80000"/>
              </a:lnSpc>
              <a:spcBef>
                <a:spcPct val="20000"/>
              </a:spcBef>
            </a:pPr>
            <a:r>
              <a:rPr lang="ja-JP" altLang="en-US" sz="1600" dirty="0">
                <a:solidFill>
                  <a:schemeClr val="accent4">
                    <a:lumMod val="20000"/>
                    <a:lumOff val="80000"/>
                  </a:schemeClr>
                </a:solidFill>
                <a:effectLst>
                  <a:outerShdw blurRad="38100" dist="38100" dir="2700000" algn="tl">
                    <a:srgbClr val="000000">
                      <a:alpha val="43137"/>
                    </a:srgbClr>
                  </a:outerShdw>
                </a:effectLst>
              </a:rPr>
              <a:t>令和４年度サービス管理責任者及び児童発達支援管理責任者指導者養成研修</a:t>
            </a:r>
            <a:endParaRPr lang="en-US" altLang="ja-JP" sz="1600" dirty="0">
              <a:solidFill>
                <a:schemeClr val="accent4">
                  <a:lumMod val="20000"/>
                  <a:lumOff val="80000"/>
                </a:schemeClr>
              </a:solidFill>
              <a:effectLst>
                <a:outerShdw blurRad="38100" dist="38100" dir="2700000" algn="tl">
                  <a:srgbClr val="000000">
                    <a:alpha val="43137"/>
                  </a:srgbClr>
                </a:outerShdw>
              </a:effectLst>
            </a:endParaRPr>
          </a:p>
          <a:p>
            <a:pPr algn="ctr">
              <a:lnSpc>
                <a:spcPct val="80000"/>
              </a:lnSpc>
              <a:spcBef>
                <a:spcPct val="20000"/>
              </a:spcBef>
            </a:pPr>
            <a:r>
              <a:rPr lang="ja-JP" altLang="en-US" sz="1600" dirty="0">
                <a:solidFill>
                  <a:schemeClr val="accent4">
                    <a:lumMod val="20000"/>
                    <a:lumOff val="80000"/>
                  </a:schemeClr>
                </a:solidFill>
                <a:effectLst>
                  <a:outerShdw blurRad="38100" dist="38100" dir="2700000" algn="tl">
                    <a:srgbClr val="000000">
                      <a:alpha val="43137"/>
                    </a:srgbClr>
                  </a:outerShdw>
                </a:effectLst>
              </a:rPr>
              <a:t>専門コース別研修　障害児支援 </a:t>
            </a:r>
          </a:p>
          <a:p>
            <a:pPr algn="ctr">
              <a:lnSpc>
                <a:spcPct val="80000"/>
              </a:lnSpc>
              <a:spcBef>
                <a:spcPct val="20000"/>
              </a:spcBef>
            </a:pPr>
            <a:endParaRPr lang="ja-JP" altLang="ja-JP" sz="3600" dirty="0"/>
          </a:p>
        </p:txBody>
      </p:sp>
    </p:spTree>
    <p:extLst>
      <p:ext uri="{BB962C8B-B14F-4D97-AF65-F5344CB8AC3E}">
        <p14:creationId xmlns:p14="http://schemas.microsoft.com/office/powerpoint/2010/main" val="3240382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437421" y="1388266"/>
            <a:ext cx="8269158" cy="4967929"/>
          </a:xfrm>
        </p:spPr>
        <p:txBody>
          <a:bodyPr>
            <a:normAutofit fontScale="92500" lnSpcReduction="10000"/>
          </a:bodyPr>
          <a:lstStyle/>
          <a:p>
            <a:pPr>
              <a:spcBef>
                <a:spcPts val="1350"/>
              </a:spcBef>
              <a:buNone/>
            </a:pPr>
            <a:r>
              <a:rPr lang="ja-JP" altLang="en-US" dirty="0">
                <a:latin typeface="メイリオ" panose="020B0604030504040204" pitchFamily="50" charset="-128"/>
                <a:ea typeface="メイリオ" panose="020B0604030504040204" pitchFamily="50" charset="-128"/>
              </a:rPr>
              <a:t>＜園や学校等の関係機関での状況＞</a:t>
            </a:r>
          </a:p>
          <a:p>
            <a:pPr marL="529829" indent="148829"/>
            <a:r>
              <a:rPr lang="ja-JP" altLang="en-US" dirty="0">
                <a:latin typeface="メイリオ" panose="020B0604030504040204" pitchFamily="50" charset="-128"/>
                <a:ea typeface="メイリオ" panose="020B0604030504040204" pitchFamily="50" charset="-128"/>
              </a:rPr>
              <a:t>関係機関での生活の流れ</a:t>
            </a:r>
            <a:endParaRPr lang="en-US" altLang="ja-JP" dirty="0">
              <a:latin typeface="メイリオ" panose="020B0604030504040204" pitchFamily="50" charset="-128"/>
              <a:ea typeface="メイリオ" panose="020B0604030504040204" pitchFamily="50" charset="-128"/>
            </a:endParaRPr>
          </a:p>
          <a:p>
            <a:pPr marL="529829" indent="148829"/>
            <a:r>
              <a:rPr lang="ja-JP" altLang="en-US" dirty="0">
                <a:latin typeface="メイリオ" panose="020B0604030504040204" pitchFamily="50" charset="-128"/>
                <a:ea typeface="メイリオ" panose="020B0604030504040204" pitchFamily="50" charset="-128"/>
              </a:rPr>
              <a:t>関係機関での生活の様子</a:t>
            </a:r>
            <a:endParaRPr lang="en-US" altLang="ja-JP" dirty="0">
              <a:latin typeface="メイリオ" panose="020B0604030504040204" pitchFamily="50" charset="-128"/>
              <a:ea typeface="メイリオ" panose="020B0604030504040204" pitchFamily="50" charset="-128"/>
            </a:endParaRPr>
          </a:p>
          <a:p>
            <a:pPr marL="529829" indent="0">
              <a:buNone/>
            </a:pPr>
            <a:r>
              <a:rPr lang="ja-JP" altLang="en-US" dirty="0">
                <a:latin typeface="メイリオ" panose="020B0604030504040204" pitchFamily="50" charset="-128"/>
                <a:ea typeface="メイリオ" panose="020B0604030504040204" pitchFamily="50" charset="-128"/>
              </a:rPr>
              <a:t>　（できている／できていない、得意／苦手等</a:t>
            </a:r>
            <a:r>
              <a:rPr lang="en-US" altLang="ja-JP" dirty="0">
                <a:latin typeface="メイリオ" panose="020B0604030504040204" pitchFamily="50" charset="-128"/>
                <a:ea typeface="メイリオ" panose="020B0604030504040204" pitchFamily="50" charset="-128"/>
              </a:rPr>
              <a:t>)</a:t>
            </a:r>
            <a:endParaRPr lang="ja-JP" altLang="en-US" dirty="0">
              <a:latin typeface="メイリオ" panose="020B0604030504040204" pitchFamily="50" charset="-128"/>
              <a:ea typeface="メイリオ" panose="020B0604030504040204" pitchFamily="50" charset="-128"/>
            </a:endParaRPr>
          </a:p>
          <a:p>
            <a:pPr marL="529829" indent="0">
              <a:buNone/>
            </a:pPr>
            <a:r>
              <a:rPr lang="ja-JP" altLang="en-US" dirty="0">
                <a:latin typeface="メイリオ" panose="020B0604030504040204" pitchFamily="50" charset="-128"/>
                <a:ea typeface="メイリオ" panose="020B0604030504040204" pitchFamily="50" charset="-128"/>
              </a:rPr>
              <a:t>　（頼りにしている人、苦手な人、仲間関係等）</a:t>
            </a:r>
          </a:p>
          <a:p>
            <a:pPr marL="529829" indent="148829"/>
            <a:r>
              <a:rPr lang="ja-JP" altLang="en-US" dirty="0">
                <a:latin typeface="メイリオ" panose="020B0604030504040204" pitchFamily="50" charset="-128"/>
                <a:ea typeface="メイリオ" panose="020B0604030504040204" pitchFamily="50" charset="-128"/>
              </a:rPr>
              <a:t>関係機関の子ども、家族の見立て</a:t>
            </a:r>
            <a:endParaRPr lang="en-US" altLang="ja-JP" dirty="0">
              <a:latin typeface="メイリオ" panose="020B0604030504040204" pitchFamily="50" charset="-128"/>
              <a:ea typeface="メイリオ" panose="020B0604030504040204" pitchFamily="50" charset="-128"/>
            </a:endParaRPr>
          </a:p>
          <a:p>
            <a:pPr marL="529829" indent="148829"/>
            <a:r>
              <a:rPr lang="ja-JP" altLang="en-US" dirty="0">
                <a:latin typeface="メイリオ" panose="020B0604030504040204" pitchFamily="50" charset="-128"/>
                <a:ea typeface="メイリオ" panose="020B0604030504040204" pitchFamily="50" charset="-128"/>
              </a:rPr>
              <a:t>支援の目的・内容・方法</a:t>
            </a:r>
            <a:endParaRPr lang="en-US" altLang="ja-JP" dirty="0">
              <a:latin typeface="メイリオ" panose="020B0604030504040204" pitchFamily="50" charset="-128"/>
              <a:ea typeface="メイリオ" panose="020B0604030504040204" pitchFamily="50" charset="-128"/>
            </a:endParaRPr>
          </a:p>
          <a:p>
            <a:pPr marL="529829" indent="148829"/>
            <a:r>
              <a:rPr lang="ja-JP" altLang="en-US" dirty="0">
                <a:latin typeface="メイリオ" panose="020B0604030504040204" pitchFamily="50" charset="-128"/>
                <a:ea typeface="メイリオ" panose="020B0604030504040204" pitchFamily="50" charset="-128"/>
              </a:rPr>
              <a:t>保護者の関係機関に対する思い</a:t>
            </a:r>
            <a:endParaRPr lang="en-US" altLang="ja-JP" dirty="0">
              <a:latin typeface="メイリオ" panose="020B0604030504040204" pitchFamily="50" charset="-128"/>
              <a:ea typeface="メイリオ" panose="020B0604030504040204" pitchFamily="50" charset="-128"/>
            </a:endParaRPr>
          </a:p>
          <a:p>
            <a:pPr marL="529829" indent="0">
              <a:buNone/>
            </a:pPr>
            <a:r>
              <a:rPr lang="ja-JP" altLang="en-US" dirty="0">
                <a:latin typeface="メイリオ" panose="020B0604030504040204" pitchFamily="50" charset="-128"/>
                <a:ea typeface="メイリオ" panose="020B0604030504040204" pitchFamily="50" charset="-128"/>
              </a:rPr>
              <a:t>　（満足／不満足、希望：保育・教育内容等）</a:t>
            </a:r>
          </a:p>
          <a:p>
            <a:pPr marL="529829" indent="148829"/>
            <a:r>
              <a:rPr lang="ja-JP" altLang="en-US" dirty="0">
                <a:latin typeface="メイリオ" panose="020B0604030504040204" pitchFamily="50" charset="-128"/>
                <a:ea typeface="メイリオ" panose="020B0604030504040204" pitchFamily="50" charset="-128"/>
              </a:rPr>
              <a:t>関係機関のつながり（エコマップなど）、地域資源調査</a:t>
            </a:r>
          </a:p>
          <a:p>
            <a:pPr indent="148829"/>
            <a:endParaRPr lang="ja-JP" altLang="en-US" dirty="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A07EE786-56F2-4A4C-AF19-34F6DFFF41E5}" type="slidenum">
              <a:rPr kumimoji="1" lang="ja-JP" altLang="en-US" smtClean="0"/>
              <a:t>10</a:t>
            </a:fld>
            <a:endParaRPr kumimoji="1" lang="ja-JP" altLang="en-US"/>
          </a:p>
        </p:txBody>
      </p:sp>
    </p:spTree>
    <p:extLst>
      <p:ext uri="{BB962C8B-B14F-4D97-AF65-F5344CB8AC3E}">
        <p14:creationId xmlns:p14="http://schemas.microsoft.com/office/powerpoint/2010/main" val="3614347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4635744" y="4948394"/>
            <a:ext cx="3858698" cy="1687959"/>
          </a:xfrm>
          <a:solidFill>
            <a:srgbClr val="FFFF99"/>
          </a:solidFill>
          <a:ln>
            <a:solidFill>
              <a:schemeClr val="tx1"/>
            </a:solidFill>
            <a:miter lim="800000"/>
            <a:headEnd/>
            <a:tailEnd/>
          </a:ln>
        </p:spPr>
        <p:txBody>
          <a:bodyPr>
            <a:normAutofit lnSpcReduction="10000"/>
          </a:bodyPr>
          <a:lstStyle/>
          <a:p>
            <a:pPr>
              <a:lnSpc>
                <a:spcPct val="90000"/>
              </a:lnSpc>
              <a:buFontTx/>
              <a:buNone/>
            </a:pPr>
            <a:r>
              <a:rPr lang="en-US" altLang="ja-JP" sz="1350" dirty="0">
                <a:latin typeface="メイリオ" panose="020B0604030504040204" pitchFamily="50" charset="-128"/>
                <a:ea typeface="メイリオ" panose="020B0604030504040204" pitchFamily="50" charset="-128"/>
              </a:rPr>
              <a:t>【</a:t>
            </a:r>
            <a:r>
              <a:rPr lang="ja-JP" altLang="en-US" sz="1350" dirty="0">
                <a:latin typeface="メイリオ" panose="020B0604030504040204" pitchFamily="50" charset="-128"/>
                <a:ea typeface="メイリオ" panose="020B0604030504040204" pitchFamily="50" charset="-128"/>
              </a:rPr>
              <a:t>言語・ｺﾐｭﾆｹｰｼｮﾝ検査の例</a:t>
            </a:r>
            <a:r>
              <a:rPr lang="en-US" altLang="ja-JP" sz="1350" dirty="0">
                <a:latin typeface="メイリオ" panose="020B0604030504040204" pitchFamily="50" charset="-128"/>
                <a:ea typeface="メイリオ" panose="020B0604030504040204" pitchFamily="50" charset="-128"/>
              </a:rPr>
              <a:t>】</a:t>
            </a:r>
            <a:endParaRPr lang="ja-JP" altLang="en-US" sz="1350" dirty="0">
              <a:latin typeface="メイリオ" panose="020B0604030504040204" pitchFamily="50" charset="-128"/>
              <a:ea typeface="メイリオ" panose="020B0604030504040204" pitchFamily="50" charset="-128"/>
            </a:endParaRPr>
          </a:p>
          <a:p>
            <a:pPr>
              <a:lnSpc>
                <a:spcPct val="90000"/>
              </a:lnSpc>
              <a:buFontTx/>
              <a:buNone/>
            </a:pPr>
            <a:r>
              <a:rPr lang="ja-JP" altLang="en-US" sz="1350" dirty="0">
                <a:latin typeface="メイリオ" panose="020B0604030504040204" pitchFamily="50" charset="-128"/>
                <a:ea typeface="メイリオ" panose="020B0604030504040204" pitchFamily="50" charset="-128"/>
              </a:rPr>
              <a:t>　</a:t>
            </a:r>
            <a:r>
              <a:rPr lang="en-US" altLang="ja-JP" sz="1350" dirty="0">
                <a:latin typeface="メイリオ" panose="020B0604030504040204" pitchFamily="50" charset="-128"/>
                <a:ea typeface="メイリオ" panose="020B0604030504040204" pitchFamily="50" charset="-128"/>
              </a:rPr>
              <a:t>ITPA</a:t>
            </a:r>
            <a:r>
              <a:rPr lang="ja-JP" altLang="en-US" sz="1350" dirty="0">
                <a:latin typeface="メイリオ" panose="020B0604030504040204" pitchFamily="50" charset="-128"/>
                <a:ea typeface="メイリオ" panose="020B0604030504040204" pitchFamily="50" charset="-128"/>
              </a:rPr>
              <a:t>言語学習能力診断検査　等</a:t>
            </a:r>
            <a:endParaRPr lang="ja-JP" altLang="en-US" sz="1500" dirty="0">
              <a:latin typeface="メイリオ" panose="020B0604030504040204" pitchFamily="50" charset="-128"/>
              <a:ea typeface="メイリオ" panose="020B0604030504040204" pitchFamily="50" charset="-128"/>
            </a:endParaRPr>
          </a:p>
          <a:p>
            <a:pPr>
              <a:spcBef>
                <a:spcPts val="1350"/>
              </a:spcBef>
              <a:buNone/>
            </a:pPr>
            <a:r>
              <a:rPr lang="en-US" altLang="ja-JP" sz="1350" dirty="0">
                <a:latin typeface="メイリオ" panose="020B0604030504040204" pitchFamily="50" charset="-128"/>
                <a:ea typeface="メイリオ" panose="020B0604030504040204" pitchFamily="50" charset="-128"/>
              </a:rPr>
              <a:t>【</a:t>
            </a:r>
            <a:r>
              <a:rPr lang="ja-JP" altLang="en-US" sz="1350" dirty="0">
                <a:latin typeface="メイリオ" panose="020B0604030504040204" pitchFamily="50" charset="-128"/>
                <a:ea typeface="メイリオ" panose="020B0604030504040204" pitchFamily="50" charset="-128"/>
              </a:rPr>
              <a:t>その他検査の例</a:t>
            </a:r>
            <a:r>
              <a:rPr lang="en-US" altLang="ja-JP" sz="1350" dirty="0">
                <a:latin typeface="メイリオ" panose="020B0604030504040204" pitchFamily="50" charset="-128"/>
                <a:ea typeface="メイリオ" panose="020B0604030504040204" pitchFamily="50" charset="-128"/>
              </a:rPr>
              <a:t>】</a:t>
            </a:r>
            <a:endParaRPr lang="ja-JP" altLang="en-US" sz="1350" dirty="0">
              <a:latin typeface="メイリオ" panose="020B0604030504040204" pitchFamily="50" charset="-128"/>
              <a:ea typeface="メイリオ" panose="020B0604030504040204" pitchFamily="50" charset="-128"/>
            </a:endParaRPr>
          </a:p>
          <a:p>
            <a:pPr>
              <a:spcBef>
                <a:spcPts val="0"/>
              </a:spcBef>
              <a:buNone/>
            </a:pPr>
            <a:r>
              <a:rPr lang="ja-JP" altLang="en-US" sz="1350" dirty="0">
                <a:latin typeface="メイリオ" panose="020B0604030504040204" pitchFamily="50" charset="-128"/>
                <a:ea typeface="メイリオ" panose="020B0604030504040204" pitchFamily="50" charset="-128"/>
              </a:rPr>
              <a:t>　</a:t>
            </a:r>
            <a:r>
              <a:rPr lang="en-US" altLang="ja-JP" sz="1350" dirty="0">
                <a:latin typeface="メイリオ" panose="020B0604030504040204" pitchFamily="50" charset="-128"/>
                <a:ea typeface="メイリオ" panose="020B0604030504040204" pitchFamily="50" charset="-128"/>
              </a:rPr>
              <a:t>Vineland-II</a:t>
            </a:r>
            <a:r>
              <a:rPr lang="ja-JP" altLang="en-US" sz="1350" dirty="0">
                <a:latin typeface="メイリオ" panose="020B0604030504040204" pitchFamily="50" charset="-128"/>
                <a:ea typeface="メイリオ" panose="020B0604030504040204" pitchFamily="50" charset="-128"/>
              </a:rPr>
              <a:t>適応行動尺度</a:t>
            </a:r>
            <a:endParaRPr lang="en-US" altLang="ja-JP" sz="1350" dirty="0">
              <a:latin typeface="メイリオ" panose="020B0604030504040204" pitchFamily="50" charset="-128"/>
              <a:ea typeface="メイリオ" panose="020B0604030504040204" pitchFamily="50" charset="-128"/>
            </a:endParaRPr>
          </a:p>
          <a:p>
            <a:pPr>
              <a:spcBef>
                <a:spcPts val="0"/>
              </a:spcBef>
              <a:buNone/>
            </a:pPr>
            <a:r>
              <a:rPr lang="ja-JP" altLang="en-US" sz="1350" dirty="0">
                <a:latin typeface="メイリオ" panose="020B0604030504040204" pitchFamily="50" charset="-128"/>
                <a:ea typeface="メイリオ" panose="020B0604030504040204" pitchFamily="50" charset="-128"/>
              </a:rPr>
              <a:t>　フロスティッグ視知覚発達検査</a:t>
            </a:r>
          </a:p>
          <a:p>
            <a:pPr>
              <a:spcBef>
                <a:spcPts val="0"/>
              </a:spcBef>
              <a:buNone/>
            </a:pPr>
            <a:r>
              <a:rPr lang="ja-JP" altLang="en-US" sz="1350" dirty="0">
                <a:latin typeface="メイリオ" panose="020B0604030504040204" pitchFamily="50" charset="-128"/>
                <a:ea typeface="メイリオ" panose="020B0604030504040204" pitchFamily="50" charset="-128"/>
              </a:rPr>
              <a:t>　</a:t>
            </a:r>
            <a:r>
              <a:rPr lang="en-US" altLang="ja-JP" sz="1350" dirty="0">
                <a:latin typeface="メイリオ" panose="020B0604030504040204" pitchFamily="50" charset="-128"/>
                <a:ea typeface="メイリオ" panose="020B0604030504040204" pitchFamily="50" charset="-128"/>
              </a:rPr>
              <a:t>JPAN</a:t>
            </a:r>
            <a:r>
              <a:rPr lang="ja-JP" altLang="en-US" sz="1350" dirty="0">
                <a:latin typeface="メイリオ" panose="020B0604030504040204" pitchFamily="50" charset="-128"/>
                <a:ea typeface="メイリオ" panose="020B0604030504040204" pitchFamily="50" charset="-128"/>
              </a:rPr>
              <a:t>感覚処理・行為機能検査</a:t>
            </a:r>
          </a:p>
          <a:p>
            <a:pPr>
              <a:spcBef>
                <a:spcPts val="0"/>
              </a:spcBef>
              <a:buNone/>
            </a:pPr>
            <a:r>
              <a:rPr lang="ja-JP" altLang="en-US" sz="1350" dirty="0">
                <a:latin typeface="メイリオ" panose="020B0604030504040204" pitchFamily="50" charset="-128"/>
                <a:ea typeface="メイリオ" panose="020B0604030504040204" pitchFamily="50" charset="-128"/>
              </a:rPr>
              <a:t>　新版</a:t>
            </a:r>
            <a:r>
              <a:rPr lang="en-US" altLang="ja-JP" sz="1350" dirty="0">
                <a:latin typeface="メイリオ" panose="020B0604030504040204" pitchFamily="50" charset="-128"/>
                <a:ea typeface="メイリオ" panose="020B0604030504040204" pitchFamily="50" charset="-128"/>
              </a:rPr>
              <a:t>S‐M</a:t>
            </a:r>
            <a:r>
              <a:rPr lang="ja-JP" altLang="en-US" sz="1350" dirty="0">
                <a:latin typeface="メイリオ" panose="020B0604030504040204" pitchFamily="50" charset="-128"/>
                <a:ea typeface="メイリオ" panose="020B0604030504040204" pitchFamily="50" charset="-128"/>
              </a:rPr>
              <a:t>社会生活能力検査  等</a:t>
            </a:r>
          </a:p>
        </p:txBody>
      </p:sp>
      <p:sp>
        <p:nvSpPr>
          <p:cNvPr id="10244" name="Rectangle 4"/>
          <p:cNvSpPr>
            <a:spLocks noChangeArrowheads="1"/>
          </p:cNvSpPr>
          <p:nvPr/>
        </p:nvSpPr>
        <p:spPr bwMode="auto">
          <a:xfrm>
            <a:off x="344456" y="2334228"/>
            <a:ext cx="8455088" cy="209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6" rIns="68573" bIns="34286"/>
          <a:lstStyle/>
          <a:p>
            <a:pPr marL="257175" indent="-257175" eaLnBrk="0" fontAlgn="base" hangingPunct="0">
              <a:spcBef>
                <a:spcPct val="20000"/>
              </a:spcBef>
              <a:spcAft>
                <a:spcPct val="0"/>
              </a:spcAft>
            </a:pPr>
            <a:r>
              <a:rPr lang="ja-JP" altLang="en-US" sz="2800" u="sng" kern="0" dirty="0">
                <a:solidFill>
                  <a:srgbClr val="000000"/>
                </a:solidFill>
                <a:latin typeface="メイリオ" panose="020B0604030504040204" pitchFamily="50" charset="-128"/>
                <a:ea typeface="メイリオ" panose="020B0604030504040204" pitchFamily="50" charset="-128"/>
              </a:rPr>
              <a:t>③発達検査</a:t>
            </a:r>
          </a:p>
          <a:p>
            <a:pPr marL="257175" indent="-257175" eaLnBrk="0" fontAlgn="base" hangingPunct="0">
              <a:spcAft>
                <a:spcPct val="0"/>
              </a:spcAft>
            </a:pPr>
            <a:r>
              <a:rPr lang="ja-JP" altLang="en-US" sz="2400" dirty="0">
                <a:solidFill>
                  <a:srgbClr val="000000"/>
                </a:solidFill>
                <a:latin typeface="メイリオ" panose="020B0604030504040204" pitchFamily="50" charset="-128"/>
                <a:ea typeface="メイリオ" panose="020B0604030504040204" pitchFamily="50" charset="-128"/>
              </a:rPr>
              <a:t>◎検査の目的を明確にし、必要な情報の内容を確定する</a:t>
            </a:r>
            <a:endParaRPr lang="en-US" altLang="ja-JP" sz="2400" dirty="0">
              <a:solidFill>
                <a:srgbClr val="000000"/>
              </a:solidFill>
              <a:latin typeface="メイリオ" panose="020B0604030504040204" pitchFamily="50" charset="-128"/>
              <a:ea typeface="メイリオ" panose="020B0604030504040204" pitchFamily="50" charset="-128"/>
            </a:endParaRPr>
          </a:p>
          <a:p>
            <a:pPr marL="257175" indent="-257175" eaLnBrk="0" fontAlgn="base" hangingPunct="0">
              <a:spcAft>
                <a:spcPct val="0"/>
              </a:spcAft>
            </a:pPr>
            <a:r>
              <a:rPr lang="ja-JP" altLang="en-US" sz="2400" dirty="0">
                <a:solidFill>
                  <a:srgbClr val="000000"/>
                </a:solidFill>
                <a:latin typeface="メイリオ" panose="020B0604030504040204" pitchFamily="50" charset="-128"/>
                <a:ea typeface="メイリオ" panose="020B0604030504040204" pitchFamily="50" charset="-128"/>
              </a:rPr>
              <a:t>◎態度や反応内容、一部正答等の芽生え反応も把握する</a:t>
            </a:r>
          </a:p>
          <a:p>
            <a:pPr marL="257175" indent="-257175" eaLnBrk="0" fontAlgn="base" hangingPunct="0">
              <a:spcAft>
                <a:spcPct val="0"/>
              </a:spcAft>
            </a:pPr>
            <a:r>
              <a:rPr lang="ja-JP" altLang="en-US" sz="2400" dirty="0">
                <a:solidFill>
                  <a:srgbClr val="000000"/>
                </a:solidFill>
                <a:latin typeface="メイリオ" panose="020B0604030504040204" pitchFamily="50" charset="-128"/>
                <a:ea typeface="メイリオ" panose="020B0604030504040204" pitchFamily="50" charset="-128"/>
              </a:rPr>
              <a:t>◎実施において保護者の了解と理解を得、結果を報告する</a:t>
            </a:r>
          </a:p>
          <a:p>
            <a:pPr marL="257175" indent="-257175" eaLnBrk="0" fontAlgn="base" hangingPunct="0">
              <a:spcAft>
                <a:spcPct val="0"/>
              </a:spcAft>
            </a:pPr>
            <a:r>
              <a:rPr lang="ja-JP" altLang="en-US" sz="2400" dirty="0">
                <a:solidFill>
                  <a:srgbClr val="000000"/>
                </a:solidFill>
                <a:latin typeface="メイリオ" panose="020B0604030504040204" pitchFamily="50" charset="-128"/>
                <a:ea typeface="メイリオ" panose="020B0604030504040204" pitchFamily="50" charset="-128"/>
              </a:rPr>
              <a:t>◎個人情報管理、活用範囲を明確にする</a:t>
            </a:r>
          </a:p>
        </p:txBody>
      </p:sp>
      <p:sp>
        <p:nvSpPr>
          <p:cNvPr id="10245" name="Rectangle 5"/>
          <p:cNvSpPr>
            <a:spLocks noChangeArrowheads="1"/>
          </p:cNvSpPr>
          <p:nvPr/>
        </p:nvSpPr>
        <p:spPr bwMode="auto">
          <a:xfrm>
            <a:off x="465564" y="4948394"/>
            <a:ext cx="4061833" cy="1687959"/>
          </a:xfrm>
          <a:prstGeom prst="rect">
            <a:avLst/>
          </a:prstGeom>
          <a:solidFill>
            <a:srgbClr val="FFFF99"/>
          </a:solidFill>
          <a:ln w="9525">
            <a:solidFill>
              <a:schemeClr val="tx1"/>
            </a:solidFill>
            <a:miter lim="800000"/>
            <a:headEnd/>
            <a:tailEnd/>
          </a:ln>
        </p:spPr>
        <p:txBody>
          <a:bodyPr lIns="68573" tIns="34286" rIns="68573" bIns="34286"/>
          <a:lstStyle/>
          <a:p>
            <a:pPr marL="257175" indent="-257175" eaLnBrk="0" fontAlgn="base" hangingPunct="0">
              <a:spcBef>
                <a:spcPct val="20000"/>
              </a:spcBef>
              <a:spcAft>
                <a:spcPct val="0"/>
              </a:spcAft>
            </a:pPr>
            <a:r>
              <a:rPr lang="en-US" altLang="ja-JP" sz="1350" dirty="0">
                <a:solidFill>
                  <a:srgbClr val="000000"/>
                </a:solidFill>
                <a:latin typeface="メイリオ" panose="020B0604030504040204" pitchFamily="50" charset="-128"/>
                <a:ea typeface="メイリオ" panose="020B0604030504040204" pitchFamily="50" charset="-128"/>
              </a:rPr>
              <a:t>【</a:t>
            </a:r>
            <a:r>
              <a:rPr lang="ja-JP" altLang="en-US" sz="1350" dirty="0">
                <a:solidFill>
                  <a:srgbClr val="000000"/>
                </a:solidFill>
                <a:latin typeface="メイリオ" panose="020B0604030504040204" pitchFamily="50" charset="-128"/>
                <a:ea typeface="メイリオ" panose="020B0604030504040204" pitchFamily="50" charset="-128"/>
              </a:rPr>
              <a:t>発達・知能検査の例</a:t>
            </a:r>
            <a:r>
              <a:rPr lang="en-US" altLang="ja-JP" sz="1350" dirty="0">
                <a:solidFill>
                  <a:srgbClr val="000000"/>
                </a:solidFill>
                <a:latin typeface="メイリオ" panose="020B0604030504040204" pitchFamily="50" charset="-128"/>
                <a:ea typeface="メイリオ" panose="020B0604030504040204" pitchFamily="50" charset="-128"/>
              </a:rPr>
              <a:t>】</a:t>
            </a:r>
            <a:endParaRPr lang="ja-JP" altLang="en-US" sz="1350" dirty="0">
              <a:solidFill>
                <a:srgbClr val="000000"/>
              </a:solidFill>
              <a:latin typeface="メイリオ" panose="020B0604030504040204" pitchFamily="50" charset="-128"/>
              <a:ea typeface="メイリオ" panose="020B0604030504040204" pitchFamily="50" charset="-128"/>
            </a:endParaRPr>
          </a:p>
          <a:p>
            <a:pPr marL="133350" indent="-133350" eaLnBrk="0" fontAlgn="base" hangingPunct="0">
              <a:spcBef>
                <a:spcPct val="20000"/>
              </a:spcBef>
              <a:spcAft>
                <a:spcPct val="0"/>
              </a:spcAft>
            </a:pPr>
            <a:r>
              <a:rPr lang="ja-JP" altLang="en-US" sz="1350" dirty="0">
                <a:solidFill>
                  <a:srgbClr val="000000"/>
                </a:solidFill>
                <a:latin typeface="メイリオ" panose="020B0604030504040204" pitchFamily="50" charset="-128"/>
                <a:ea typeface="メイリオ" panose="020B0604030504040204" pitchFamily="50" charset="-128"/>
              </a:rPr>
              <a:t>　新版</a:t>
            </a:r>
            <a:r>
              <a:rPr lang="en-US" altLang="ja-JP" sz="1350" dirty="0">
                <a:solidFill>
                  <a:srgbClr val="000000"/>
                </a:solidFill>
                <a:latin typeface="メイリオ" panose="020B0604030504040204" pitchFamily="50" charset="-128"/>
                <a:ea typeface="メイリオ" panose="020B0604030504040204" pitchFamily="50" charset="-128"/>
              </a:rPr>
              <a:t>K</a:t>
            </a:r>
            <a:r>
              <a:rPr lang="ja-JP" altLang="en-US" sz="1350" dirty="0">
                <a:solidFill>
                  <a:srgbClr val="000000"/>
                </a:solidFill>
                <a:latin typeface="メイリオ" panose="020B0604030504040204" pitchFamily="50" charset="-128"/>
                <a:ea typeface="メイリオ" panose="020B0604030504040204" pitchFamily="50" charset="-128"/>
              </a:rPr>
              <a:t>式発達検査</a:t>
            </a:r>
            <a:endParaRPr lang="en-US" altLang="ja-JP" sz="1350" dirty="0">
              <a:solidFill>
                <a:srgbClr val="000000"/>
              </a:solidFill>
              <a:latin typeface="メイリオ" panose="020B0604030504040204" pitchFamily="50" charset="-128"/>
              <a:ea typeface="メイリオ" panose="020B0604030504040204" pitchFamily="50" charset="-128"/>
            </a:endParaRPr>
          </a:p>
          <a:p>
            <a:pPr marL="133350" indent="-133350" eaLnBrk="0" fontAlgn="base" hangingPunct="0">
              <a:spcBef>
                <a:spcPct val="20000"/>
              </a:spcBef>
              <a:spcAft>
                <a:spcPct val="0"/>
              </a:spcAft>
            </a:pPr>
            <a:r>
              <a:rPr lang="ja-JP" altLang="en-US" sz="1350" dirty="0">
                <a:solidFill>
                  <a:srgbClr val="000000"/>
                </a:solidFill>
                <a:latin typeface="メイリオ" panose="020B0604030504040204" pitchFamily="50" charset="-128"/>
                <a:ea typeface="メイリオ" panose="020B0604030504040204" pitchFamily="50" charset="-128"/>
              </a:rPr>
              <a:t>　田中ビネー知能検査</a:t>
            </a:r>
            <a:r>
              <a:rPr lang="en-US" altLang="ja-JP" sz="1350" dirty="0">
                <a:solidFill>
                  <a:srgbClr val="000000"/>
                </a:solidFill>
                <a:latin typeface="メイリオ" panose="020B0604030504040204" pitchFamily="50" charset="-128"/>
                <a:ea typeface="メイリオ" panose="020B0604030504040204" pitchFamily="50" charset="-128"/>
              </a:rPr>
              <a:t>V</a:t>
            </a:r>
            <a:r>
              <a:rPr lang="ja-JP" altLang="en-US" sz="1350" dirty="0">
                <a:solidFill>
                  <a:srgbClr val="000000"/>
                </a:solidFill>
                <a:latin typeface="メイリオ" panose="020B0604030504040204" pitchFamily="50" charset="-128"/>
                <a:ea typeface="メイリオ" panose="020B0604030504040204" pitchFamily="50" charset="-128"/>
              </a:rPr>
              <a:t>、</a:t>
            </a:r>
            <a:endParaRPr lang="en-US" altLang="ja-JP" sz="1350" dirty="0">
              <a:solidFill>
                <a:srgbClr val="000000"/>
              </a:solidFill>
              <a:latin typeface="メイリオ" panose="020B0604030504040204" pitchFamily="50" charset="-128"/>
              <a:ea typeface="メイリオ" panose="020B0604030504040204" pitchFamily="50" charset="-128"/>
            </a:endParaRPr>
          </a:p>
          <a:p>
            <a:pPr marL="133350" indent="-133350" eaLnBrk="0" fontAlgn="base" hangingPunct="0">
              <a:spcBef>
                <a:spcPct val="20000"/>
              </a:spcBef>
              <a:spcAft>
                <a:spcPct val="0"/>
              </a:spcAft>
            </a:pPr>
            <a:r>
              <a:rPr lang="ja-JP" altLang="en-US" sz="1350" dirty="0">
                <a:solidFill>
                  <a:srgbClr val="000000"/>
                </a:solidFill>
                <a:latin typeface="メイリオ" panose="020B0604030504040204" pitchFamily="50" charset="-128"/>
                <a:ea typeface="メイリオ" panose="020B0604030504040204" pitchFamily="50" charset="-128"/>
              </a:rPr>
              <a:t>　</a:t>
            </a:r>
            <a:r>
              <a:rPr lang="en-US" altLang="ja-JP" sz="1350" dirty="0">
                <a:solidFill>
                  <a:srgbClr val="000000"/>
                </a:solidFill>
                <a:latin typeface="メイリオ" panose="020B0604030504040204" pitchFamily="50" charset="-128"/>
                <a:ea typeface="メイリオ" panose="020B0604030504040204" pitchFamily="50" charset="-128"/>
              </a:rPr>
              <a:t>WPPSI</a:t>
            </a:r>
            <a:r>
              <a:rPr lang="ja-JP" altLang="en-US" sz="1350" dirty="0" err="1">
                <a:solidFill>
                  <a:srgbClr val="000000"/>
                </a:solidFill>
                <a:latin typeface="メイリオ" panose="020B0604030504040204" pitchFamily="50" charset="-128"/>
                <a:ea typeface="メイリオ" panose="020B0604030504040204" pitchFamily="50" charset="-128"/>
              </a:rPr>
              <a:t>、</a:t>
            </a:r>
            <a:r>
              <a:rPr lang="en-US" altLang="ja-JP" sz="1350" dirty="0">
                <a:solidFill>
                  <a:srgbClr val="000000"/>
                </a:solidFill>
                <a:latin typeface="メイリオ" panose="020B0604030504040204" pitchFamily="50" charset="-128"/>
                <a:ea typeface="メイリオ" panose="020B0604030504040204" pitchFamily="50" charset="-128"/>
              </a:rPr>
              <a:t>WISC</a:t>
            </a:r>
            <a:r>
              <a:rPr lang="ja-JP" altLang="en-US" sz="1350" dirty="0" err="1">
                <a:solidFill>
                  <a:srgbClr val="000000"/>
                </a:solidFill>
                <a:latin typeface="メイリオ" panose="020B0604030504040204" pitchFamily="50" charset="-128"/>
                <a:ea typeface="メイリオ" panose="020B0604030504040204" pitchFamily="50" charset="-128"/>
              </a:rPr>
              <a:t>ｰ</a:t>
            </a:r>
            <a:r>
              <a:rPr lang="en-US" altLang="ja-JP" sz="1350" dirty="0">
                <a:solidFill>
                  <a:srgbClr val="000000"/>
                </a:solidFill>
                <a:latin typeface="メイリオ" panose="020B0604030504040204" pitchFamily="50" charset="-128"/>
                <a:ea typeface="メイリオ" panose="020B0604030504040204" pitchFamily="50" charset="-128"/>
              </a:rPr>
              <a:t>Ⅳ</a:t>
            </a:r>
            <a:r>
              <a:rPr lang="ja-JP" altLang="en-US" sz="1350" dirty="0">
                <a:solidFill>
                  <a:srgbClr val="000000"/>
                </a:solidFill>
                <a:latin typeface="メイリオ" panose="020B0604030504040204" pitchFamily="50" charset="-128"/>
                <a:ea typeface="メイリオ" panose="020B0604030504040204" pitchFamily="50" charset="-128"/>
              </a:rPr>
              <a:t>、日本版</a:t>
            </a:r>
            <a:r>
              <a:rPr lang="en-US" altLang="ja-JP" sz="1350" dirty="0">
                <a:solidFill>
                  <a:srgbClr val="000000"/>
                </a:solidFill>
                <a:latin typeface="メイリオ" panose="020B0604030504040204" pitchFamily="50" charset="-128"/>
                <a:ea typeface="メイリオ" panose="020B0604030504040204" pitchFamily="50" charset="-128"/>
              </a:rPr>
              <a:t>KABC‐Ⅱ</a:t>
            </a:r>
            <a:endParaRPr lang="ja-JP" altLang="en-US" sz="1350" dirty="0">
              <a:solidFill>
                <a:srgbClr val="000000"/>
              </a:solidFill>
              <a:latin typeface="メイリオ" panose="020B0604030504040204" pitchFamily="50" charset="-128"/>
              <a:ea typeface="メイリオ" panose="020B0604030504040204" pitchFamily="50" charset="-128"/>
            </a:endParaRPr>
          </a:p>
          <a:p>
            <a:pPr marL="133350" indent="-133350" eaLnBrk="0" fontAlgn="base" hangingPunct="0">
              <a:spcBef>
                <a:spcPct val="20000"/>
              </a:spcBef>
              <a:spcAft>
                <a:spcPct val="0"/>
              </a:spcAft>
            </a:pPr>
            <a:r>
              <a:rPr lang="ja-JP" altLang="en-US" sz="1350" dirty="0">
                <a:solidFill>
                  <a:srgbClr val="000000"/>
                </a:solidFill>
                <a:latin typeface="メイリオ" panose="020B0604030504040204" pitchFamily="50" charset="-128"/>
                <a:ea typeface="メイリオ" panose="020B0604030504040204" pitchFamily="50" charset="-128"/>
              </a:rPr>
              <a:t>　</a:t>
            </a:r>
            <a:r>
              <a:rPr lang="en-US" altLang="ja-JP" sz="1350" dirty="0">
                <a:solidFill>
                  <a:srgbClr val="000000"/>
                </a:solidFill>
                <a:latin typeface="メイリオ" panose="020B0604030504040204" pitchFamily="50" charset="-128"/>
                <a:ea typeface="メイリオ" panose="020B0604030504040204" pitchFamily="50" charset="-128"/>
              </a:rPr>
              <a:t>PEP</a:t>
            </a:r>
            <a:r>
              <a:rPr lang="ja-JP" altLang="en-US" sz="1350" dirty="0">
                <a:solidFill>
                  <a:srgbClr val="000000"/>
                </a:solidFill>
                <a:latin typeface="メイリオ" panose="020B0604030504040204" pitchFamily="50" charset="-128"/>
                <a:ea typeface="メイリオ" panose="020B0604030504040204" pitchFamily="50" charset="-128"/>
              </a:rPr>
              <a:t>ｰ</a:t>
            </a:r>
            <a:r>
              <a:rPr lang="en-US" altLang="ja-JP" sz="1350" dirty="0">
                <a:solidFill>
                  <a:srgbClr val="000000"/>
                </a:solidFill>
                <a:latin typeface="メイリオ" panose="020B0604030504040204" pitchFamily="50" charset="-128"/>
                <a:ea typeface="メイリオ" panose="020B0604030504040204" pitchFamily="50" charset="-128"/>
              </a:rPr>
              <a:t>Ⅲ</a:t>
            </a:r>
          </a:p>
          <a:p>
            <a:pPr marL="133350" indent="-133350" eaLnBrk="0" fontAlgn="base" hangingPunct="0">
              <a:spcBef>
                <a:spcPct val="20000"/>
              </a:spcBef>
              <a:spcAft>
                <a:spcPct val="0"/>
              </a:spcAft>
            </a:pPr>
            <a:r>
              <a:rPr lang="ja-JP" altLang="en-US" sz="1350" dirty="0">
                <a:solidFill>
                  <a:srgbClr val="000000"/>
                </a:solidFill>
                <a:latin typeface="メイリオ" panose="020B0604030504040204" pitchFamily="50" charset="-128"/>
                <a:ea typeface="メイリオ" panose="020B0604030504040204" pitchFamily="50" charset="-128"/>
              </a:rPr>
              <a:t>　遠城寺式乳幼児分析的発達検査　　　　　　　　　　　等</a:t>
            </a:r>
          </a:p>
        </p:txBody>
      </p:sp>
      <p:sp>
        <p:nvSpPr>
          <p:cNvPr id="7" name="Rectangle 3"/>
          <p:cNvSpPr txBox="1">
            <a:spLocks noChangeArrowheads="1"/>
          </p:cNvSpPr>
          <p:nvPr/>
        </p:nvSpPr>
        <p:spPr bwMode="auto">
          <a:xfrm>
            <a:off x="344456" y="511601"/>
            <a:ext cx="8455088" cy="152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30188"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lvl="0">
              <a:buNone/>
            </a:pPr>
            <a:r>
              <a:rPr lang="ja-JP" altLang="en-US" sz="2800" u="sng" kern="0" dirty="0">
                <a:solidFill>
                  <a:srgbClr val="000000"/>
                </a:solidFill>
                <a:latin typeface="メイリオ" panose="020B0604030504040204" pitchFamily="50" charset="-128"/>
                <a:ea typeface="メイリオ" panose="020B0604030504040204" pitchFamily="50" charset="-128"/>
              </a:rPr>
              <a:t>②行動観察</a:t>
            </a:r>
          </a:p>
          <a:p>
            <a:pPr marL="541735" indent="9525">
              <a:lnSpc>
                <a:spcPct val="90000"/>
              </a:lnSpc>
              <a:spcBef>
                <a:spcPts val="0"/>
              </a:spcBef>
              <a:tabLst>
                <a:tab pos="672704" algn="l"/>
              </a:tabLst>
            </a:pPr>
            <a:r>
              <a:rPr lang="ja-JP" altLang="en-US" sz="2400" kern="0" dirty="0">
                <a:latin typeface="メイリオ" panose="020B0604030504040204" pitchFamily="50" charset="-128"/>
                <a:ea typeface="メイリオ" panose="020B0604030504040204" pitchFamily="50" charset="-128"/>
              </a:rPr>
              <a:t>事業所における自由場面、設定場面での観察</a:t>
            </a:r>
            <a:endParaRPr lang="en-US" altLang="ja-JP" sz="2400" kern="0" dirty="0">
              <a:latin typeface="メイリオ" panose="020B0604030504040204" pitchFamily="50" charset="-128"/>
              <a:ea typeface="メイリオ" panose="020B0604030504040204" pitchFamily="50" charset="-128"/>
            </a:endParaRPr>
          </a:p>
          <a:p>
            <a:pPr marL="541735" indent="9525">
              <a:lnSpc>
                <a:spcPct val="90000"/>
              </a:lnSpc>
              <a:spcBef>
                <a:spcPts val="0"/>
              </a:spcBef>
              <a:tabLst>
                <a:tab pos="672704" algn="l"/>
              </a:tabLst>
            </a:pPr>
            <a:r>
              <a:rPr lang="ja-JP" altLang="en-US" sz="2400" kern="0" dirty="0">
                <a:latin typeface="メイリオ" panose="020B0604030504040204" pitchFamily="50" charset="-128"/>
                <a:ea typeface="メイリオ" panose="020B0604030504040204" pitchFamily="50" charset="-128"/>
              </a:rPr>
              <a:t>保育、教育、地域活動場面での観察</a:t>
            </a:r>
            <a:endParaRPr lang="en-US" altLang="ja-JP" sz="2400" kern="0" dirty="0">
              <a:latin typeface="メイリオ" panose="020B0604030504040204" pitchFamily="50" charset="-128"/>
              <a:ea typeface="メイリオ" panose="020B0604030504040204" pitchFamily="50" charset="-128"/>
            </a:endParaRPr>
          </a:p>
          <a:p>
            <a:pPr marL="541735" indent="0">
              <a:lnSpc>
                <a:spcPct val="90000"/>
              </a:lnSpc>
              <a:spcBef>
                <a:spcPts val="0"/>
              </a:spcBef>
              <a:buNone/>
              <a:tabLst>
                <a:tab pos="672704" algn="l"/>
              </a:tabLst>
            </a:pPr>
            <a:r>
              <a:rPr lang="ja-JP" altLang="en-US" sz="2400" kern="0" dirty="0">
                <a:latin typeface="メイリオ" panose="020B0604030504040204" pitchFamily="50" charset="-128"/>
                <a:ea typeface="メイリオ" panose="020B0604030504040204" pitchFamily="50" charset="-128"/>
              </a:rPr>
              <a:t>　　→環境面、本人の困難さ・うまくいって</a:t>
            </a:r>
            <a:r>
              <a:rPr lang="ja-JP" altLang="en-US" sz="2400" kern="0">
                <a:latin typeface="メイリオ" panose="020B0604030504040204" pitchFamily="50" charset="-128"/>
                <a:ea typeface="メイリオ" panose="020B0604030504040204" pitchFamily="50" charset="-128"/>
              </a:rPr>
              <a:t>いる部分</a:t>
            </a:r>
            <a:endParaRPr lang="ja-JP" altLang="en-US" sz="2400" kern="0" dirty="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A07EE786-56F2-4A4C-AF19-34F6DFFF41E5}" type="slidenum">
              <a:rPr kumimoji="1" lang="ja-JP" altLang="en-US" smtClean="0"/>
              <a:t>11</a:t>
            </a:fld>
            <a:endParaRPr kumimoji="1" lang="ja-JP" altLang="en-US"/>
          </a:p>
        </p:txBody>
      </p:sp>
    </p:spTree>
    <p:extLst>
      <p:ext uri="{BB962C8B-B14F-4D97-AF65-F5344CB8AC3E}">
        <p14:creationId xmlns:p14="http://schemas.microsoft.com/office/powerpoint/2010/main" val="2220328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C2EF92-81A9-7B41-A108-F9DF0731BA25}"/>
              </a:ext>
            </a:extLst>
          </p:cNvPr>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アセスメントの工夫</a:t>
            </a:r>
          </a:p>
        </p:txBody>
      </p:sp>
      <p:sp>
        <p:nvSpPr>
          <p:cNvPr id="3" name="コンテンツ プレースホルダー 2">
            <a:extLst>
              <a:ext uri="{FF2B5EF4-FFF2-40B4-BE49-F238E27FC236}">
                <a16:creationId xmlns:a16="http://schemas.microsoft.com/office/drawing/2014/main" id="{7DE5429F-5682-DD43-B365-535A1B3EF52B}"/>
              </a:ext>
            </a:extLst>
          </p:cNvPr>
          <p:cNvSpPr>
            <a:spLocks noGrp="1"/>
          </p:cNvSpPr>
          <p:nvPr>
            <p:ph idx="1"/>
          </p:nvPr>
        </p:nvSpPr>
        <p:spPr/>
        <p:txBody>
          <a:bodyPr/>
          <a:lstStyle/>
          <a:p>
            <a:r>
              <a:rPr kumimoji="1" lang="ja-JP" altLang="en-US">
                <a:latin typeface="メイリオ" panose="020B0604030504040204" pitchFamily="50" charset="-128"/>
                <a:ea typeface="メイリオ" panose="020B0604030504040204" pitchFamily="50" charset="-128"/>
              </a:rPr>
              <a:t>情報収集を効率的に確実に行うために、統一された記入用紙の準備</a:t>
            </a:r>
            <a:endParaRPr kumimoji="1" lang="en-US" altLang="ja-JP" dirty="0">
              <a:latin typeface="メイリオ" panose="020B0604030504040204" pitchFamily="50" charset="-128"/>
              <a:ea typeface="メイリオ" panose="020B0604030504040204" pitchFamily="50" charset="-128"/>
            </a:endParaRPr>
          </a:p>
          <a:p>
            <a:r>
              <a:rPr lang="ja-JP" altLang="en-US">
                <a:latin typeface="メイリオ" panose="020B0604030504040204" pitchFamily="50" charset="-128"/>
                <a:ea typeface="メイリオ" panose="020B0604030504040204" pitchFamily="50" charset="-128"/>
              </a:rPr>
              <a:t>施設の特徴に応じて、必要なアセスメント内容の検討を行う</a:t>
            </a:r>
            <a:endParaRPr lang="en-US" altLang="ja-JP" dirty="0">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余暇活動を提供することがメインの事業所であっても、その余暇活動に関連するアセスメントが実施されるべき</a:t>
            </a:r>
            <a:endParaRPr kumimoji="1" lang="en-US" altLang="ja-JP" dirty="0">
              <a:latin typeface="メイリオ" panose="020B0604030504040204" pitchFamily="50" charset="-128"/>
              <a:ea typeface="メイリオ" panose="020B0604030504040204" pitchFamily="50" charset="-128"/>
            </a:endParaRPr>
          </a:p>
          <a:p>
            <a:r>
              <a:rPr lang="ja-JP" altLang="en-US">
                <a:latin typeface="メイリオ" panose="020B0604030504040204" pitchFamily="50" charset="-128"/>
                <a:ea typeface="メイリオ" panose="020B0604030504040204" pitchFamily="50" charset="-128"/>
              </a:rPr>
              <a:t>フォーマルなアセスメントツールと、インフォーマルなアセスメント情報の有効活用</a:t>
            </a:r>
            <a:endParaRPr kumimoji="1" lang="ja-JP" altLang="en-US">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A07EE786-56F2-4A4C-AF19-34F6DFFF41E5}" type="slidenum">
              <a:rPr kumimoji="1" lang="ja-JP" altLang="en-US" smtClean="0"/>
              <a:t>12</a:t>
            </a:fld>
            <a:endParaRPr kumimoji="1" lang="ja-JP" altLang="en-US"/>
          </a:p>
        </p:txBody>
      </p:sp>
    </p:spTree>
    <p:extLst>
      <p:ext uri="{BB962C8B-B14F-4D97-AF65-F5344CB8AC3E}">
        <p14:creationId xmlns:p14="http://schemas.microsoft.com/office/powerpoint/2010/main" val="2466086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4"/>
          <p:cNvSpPr>
            <a:spLocks noChangeArrowheads="1"/>
          </p:cNvSpPr>
          <p:nvPr/>
        </p:nvSpPr>
        <p:spPr bwMode="auto">
          <a:xfrm>
            <a:off x="1318617" y="399256"/>
            <a:ext cx="6506765" cy="540544"/>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68555" tIns="34278" rIns="68555" bIns="34278" anchor="ctr"/>
          <a:lstStyle/>
          <a:p>
            <a:pPr algn="ctr" fontAlgn="base">
              <a:spcBef>
                <a:spcPct val="0"/>
              </a:spcBef>
              <a:spcAft>
                <a:spcPct val="0"/>
              </a:spcAft>
              <a:tabLst>
                <a:tab pos="4711304" algn="l"/>
              </a:tabLst>
            </a:pPr>
            <a:r>
              <a:rPr lang="ja-JP" altLang="en-US" sz="3300" b="1" dirty="0">
                <a:solidFill>
                  <a:srgbClr val="A50021"/>
                </a:solidFill>
                <a:latin typeface="メイリオ" panose="020B0604030504040204" pitchFamily="50" charset="-128"/>
                <a:ea typeface="メイリオ" panose="020B0604030504040204" pitchFamily="50" charset="-128"/>
              </a:rPr>
              <a:t>②基本的ニーズの把握</a:t>
            </a:r>
          </a:p>
        </p:txBody>
      </p:sp>
      <p:sp>
        <p:nvSpPr>
          <p:cNvPr id="12291" name="AutoShape 2"/>
          <p:cNvSpPr>
            <a:spLocks noChangeArrowheads="1"/>
          </p:cNvSpPr>
          <p:nvPr/>
        </p:nvSpPr>
        <p:spPr bwMode="auto">
          <a:xfrm>
            <a:off x="260660" y="1797838"/>
            <a:ext cx="8622680" cy="4120362"/>
          </a:xfrm>
          <a:prstGeom prst="roundRect">
            <a:avLst>
              <a:gd name="adj" fmla="val 16667"/>
            </a:avLst>
          </a:prstGeom>
          <a:solidFill>
            <a:srgbClr val="FFFFFF"/>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lstStyle/>
          <a:p>
            <a:pPr marL="257175" lvl="1" indent="-257175" fontAlgn="base">
              <a:lnSpc>
                <a:spcPct val="80000"/>
              </a:lnSpc>
              <a:spcBef>
                <a:spcPct val="20000"/>
              </a:spcBef>
              <a:spcAft>
                <a:spcPct val="0"/>
              </a:spcAft>
            </a:pPr>
            <a:r>
              <a:rPr lang="ja-JP" altLang="ja-JP" sz="2400" u="sng" dirty="0">
                <a:latin typeface="メイリオ" panose="020B0604030504040204" pitchFamily="50" charset="-128"/>
                <a:ea typeface="メイリオ" panose="020B0604030504040204" pitchFamily="50" charset="-128"/>
              </a:rPr>
              <a:t>「発達支援」に即したニーズ把握</a:t>
            </a:r>
            <a:endParaRPr lang="ja-JP" altLang="en-US" sz="2400" u="sng" dirty="0">
              <a:latin typeface="メイリオ" panose="020B0604030504040204" pitchFamily="50" charset="-128"/>
              <a:ea typeface="メイリオ" panose="020B0604030504040204" pitchFamily="50" charset="-128"/>
            </a:endParaRPr>
          </a:p>
          <a:p>
            <a:pPr marL="257175" lvl="1" indent="-257175" fontAlgn="base">
              <a:lnSpc>
                <a:spcPct val="80000"/>
              </a:lnSpc>
              <a:spcBef>
                <a:spcPts val="450"/>
              </a:spcBef>
              <a:spcAft>
                <a:spcPct val="0"/>
              </a:spcAft>
            </a:pPr>
            <a:r>
              <a:rPr lang="ja-JP" altLang="en-US" dirty="0">
                <a:latin typeface="メイリオ" panose="020B0604030504040204" pitchFamily="50" charset="-128"/>
                <a:ea typeface="メイリオ" panose="020B0604030504040204" pitchFamily="50" charset="-128"/>
              </a:rPr>
              <a:t>　　　子ども本人の発達したいというニーズ</a:t>
            </a:r>
            <a:endParaRPr lang="en-US" altLang="ja-JP" dirty="0">
              <a:latin typeface="メイリオ" panose="020B0604030504040204" pitchFamily="50" charset="-128"/>
              <a:ea typeface="メイリオ" panose="020B0604030504040204" pitchFamily="50" charset="-128"/>
            </a:endParaRPr>
          </a:p>
          <a:p>
            <a:pPr marL="257175" lvl="1" indent="-257175" fontAlgn="base">
              <a:lnSpc>
                <a:spcPct val="80000"/>
              </a:lnSpc>
              <a:spcBef>
                <a:spcPct val="20000"/>
              </a:spcBef>
              <a:spcAft>
                <a:spcPct val="0"/>
              </a:spcAft>
            </a:pPr>
            <a:r>
              <a:rPr lang="ja-JP" altLang="en-US" dirty="0">
                <a:latin typeface="メイリオ" panose="020B0604030504040204" pitchFamily="50" charset="-128"/>
                <a:ea typeface="メイリオ" panose="020B0604030504040204" pitchFamily="50" charset="-128"/>
              </a:rPr>
              <a:t>　　　　・生活習慣、社会技能等の自立課題の把握（できる／できない）</a:t>
            </a:r>
          </a:p>
          <a:p>
            <a:pPr marL="257175" lvl="1" indent="-257175" fontAlgn="base">
              <a:lnSpc>
                <a:spcPct val="80000"/>
              </a:lnSpc>
              <a:spcBef>
                <a:spcPct val="20000"/>
              </a:spcBef>
              <a:spcAft>
                <a:spcPct val="0"/>
              </a:spcAft>
            </a:pPr>
            <a:r>
              <a:rPr lang="ja-JP" altLang="en-US" dirty="0">
                <a:latin typeface="メイリオ" panose="020B0604030504040204" pitchFamily="50" charset="-128"/>
                <a:ea typeface="メイリオ" panose="020B0604030504040204" pitchFamily="50" charset="-128"/>
              </a:rPr>
              <a:t>　　　　・運動や言語発達、認知特性の把握</a:t>
            </a:r>
            <a:r>
              <a:rPr lang="ja-JP" altLang="en-US" spc="-75" dirty="0">
                <a:latin typeface="メイリオ" panose="020B0604030504040204" pitchFamily="50" charset="-128"/>
                <a:ea typeface="メイリオ" panose="020B0604030504040204" pitchFamily="50" charset="-128"/>
              </a:rPr>
              <a:t>（得意／苦手）（強み／弱み）</a:t>
            </a:r>
          </a:p>
          <a:p>
            <a:pPr marL="257175" lvl="1" indent="-257175" fontAlgn="base">
              <a:lnSpc>
                <a:spcPct val="80000"/>
              </a:lnSpc>
              <a:spcBef>
                <a:spcPct val="20000"/>
              </a:spcBef>
              <a:spcAft>
                <a:spcPct val="0"/>
              </a:spcAft>
            </a:pPr>
            <a:r>
              <a:rPr lang="ja-JP" altLang="en-US" dirty="0">
                <a:latin typeface="メイリオ" panose="020B0604030504040204" pitchFamily="50" charset="-128"/>
                <a:ea typeface="メイリオ" panose="020B0604030504040204" pitchFamily="50" charset="-128"/>
              </a:rPr>
              <a:t>　　　　・社会性・行動・情緒の発達課題の把握（未学習・誤学習）</a:t>
            </a:r>
            <a:endParaRPr lang="en-US" altLang="ja-JP" dirty="0">
              <a:latin typeface="メイリオ" panose="020B0604030504040204" pitchFamily="50" charset="-128"/>
              <a:ea typeface="メイリオ" panose="020B0604030504040204" pitchFamily="50" charset="-128"/>
            </a:endParaRPr>
          </a:p>
          <a:p>
            <a:pPr marL="257175" lvl="1" indent="-257175" fontAlgn="base">
              <a:lnSpc>
                <a:spcPct val="80000"/>
              </a:lnSpc>
              <a:spcBef>
                <a:spcPct val="20000"/>
              </a:spcBef>
              <a:spcAft>
                <a:spcPct val="0"/>
              </a:spcAft>
            </a:pPr>
            <a:r>
              <a:rPr lang="ja-JP" altLang="en-US" dirty="0">
                <a:latin typeface="メイリオ" panose="020B0604030504040204" pitchFamily="50" charset="-128"/>
                <a:ea typeface="メイリオ" panose="020B0604030504040204" pitchFamily="50" charset="-128"/>
              </a:rPr>
              <a:t>　　　　・自分の希望（やりたいこと、好きなこと、将来の夢など）</a:t>
            </a:r>
          </a:p>
          <a:p>
            <a:pPr marL="257175" lvl="1" indent="-257175" fontAlgn="base">
              <a:spcBef>
                <a:spcPts val="900"/>
              </a:spcBef>
              <a:spcAft>
                <a:spcPct val="0"/>
              </a:spcAft>
            </a:pPr>
            <a:r>
              <a:rPr lang="ja-JP" altLang="en-US" sz="2400" u="sng" dirty="0">
                <a:latin typeface="メイリオ" panose="020B0604030504040204" pitchFamily="50" charset="-128"/>
                <a:ea typeface="メイリオ" panose="020B0604030504040204" pitchFamily="50" charset="-128"/>
              </a:rPr>
              <a:t>「家族支援」に即したニーズ把握</a:t>
            </a:r>
          </a:p>
          <a:p>
            <a:pPr marL="257175" lvl="1" indent="-257175" fontAlgn="base">
              <a:lnSpc>
                <a:spcPct val="80000"/>
              </a:lnSpc>
              <a:spcBef>
                <a:spcPts val="450"/>
              </a:spcBef>
              <a:spcAft>
                <a:spcPct val="0"/>
              </a:spcAft>
            </a:pPr>
            <a:r>
              <a:rPr lang="ja-JP" altLang="en-US" dirty="0">
                <a:latin typeface="メイリオ" panose="020B0604030504040204" pitchFamily="50" charset="-128"/>
                <a:ea typeface="メイリオ" panose="020B0604030504040204" pitchFamily="50" charset="-128"/>
              </a:rPr>
              <a:t>　　　家族の希望（どう育ってほしいか）、困りごと、不安など</a:t>
            </a:r>
            <a:endParaRPr lang="en-US" altLang="ja-JP" dirty="0">
              <a:latin typeface="メイリオ" panose="020B0604030504040204" pitchFamily="50" charset="-128"/>
              <a:ea typeface="メイリオ" panose="020B0604030504040204" pitchFamily="50" charset="-128"/>
            </a:endParaRPr>
          </a:p>
          <a:p>
            <a:pPr marL="257175" lvl="1" indent="-257175" fontAlgn="base">
              <a:lnSpc>
                <a:spcPct val="80000"/>
              </a:lnSpc>
              <a:spcBef>
                <a:spcPct val="20000"/>
              </a:spcBef>
              <a:spcAft>
                <a:spcPct val="0"/>
              </a:spcAft>
            </a:pPr>
            <a:r>
              <a:rPr lang="ja-JP" altLang="en-US" dirty="0">
                <a:latin typeface="メイリオ" panose="020B0604030504040204" pitchFamily="50" charset="-128"/>
                <a:ea typeface="メイリオ" panose="020B0604030504040204" pitchFamily="50" charset="-128"/>
              </a:rPr>
              <a:t>　　　　・家庭内または外出時に困っていることの把握</a:t>
            </a:r>
            <a:endParaRPr lang="en-US" altLang="ja-JP" dirty="0">
              <a:latin typeface="メイリオ" panose="020B0604030504040204" pitchFamily="50" charset="-128"/>
              <a:ea typeface="メイリオ" panose="020B0604030504040204" pitchFamily="50" charset="-128"/>
            </a:endParaRPr>
          </a:p>
          <a:p>
            <a:pPr marL="257175" lvl="1" indent="-257175" fontAlgn="base">
              <a:lnSpc>
                <a:spcPct val="80000"/>
              </a:lnSpc>
              <a:spcBef>
                <a:spcPct val="20000"/>
              </a:spcBef>
              <a:spcAft>
                <a:spcPct val="0"/>
              </a:spcAft>
            </a:pPr>
            <a:r>
              <a:rPr lang="ja-JP" altLang="en-US" dirty="0">
                <a:latin typeface="メイリオ" panose="020B0604030504040204" pitchFamily="50" charset="-128"/>
                <a:ea typeface="メイリオ" panose="020B0604030504040204" pitchFamily="50" charset="-128"/>
              </a:rPr>
              <a:t>　　　　・子どもの特性に応じた家庭環境、子育て力等の把握</a:t>
            </a:r>
          </a:p>
          <a:p>
            <a:pPr marL="257175" lvl="1" indent="-257175" fontAlgn="base">
              <a:spcBef>
                <a:spcPts val="900"/>
              </a:spcBef>
              <a:spcAft>
                <a:spcPct val="0"/>
              </a:spcAft>
            </a:pPr>
            <a:r>
              <a:rPr lang="ja-JP" altLang="en-US" sz="2400" u="sng" dirty="0">
                <a:latin typeface="メイリオ" panose="020B0604030504040204" pitchFamily="50" charset="-128"/>
                <a:ea typeface="メイリオ" panose="020B0604030504040204" pitchFamily="50" charset="-128"/>
              </a:rPr>
              <a:t>「地域支援」に即したニーズ把握</a:t>
            </a:r>
          </a:p>
          <a:p>
            <a:pPr marL="257175" lvl="1" indent="-257175" fontAlgn="base">
              <a:lnSpc>
                <a:spcPct val="80000"/>
              </a:lnSpc>
              <a:spcAft>
                <a:spcPct val="0"/>
              </a:spcAft>
            </a:pPr>
            <a:r>
              <a:rPr lang="ja-JP" altLang="en-US" dirty="0">
                <a:latin typeface="メイリオ" panose="020B0604030504040204" pitchFamily="50" charset="-128"/>
                <a:ea typeface="メイリオ" panose="020B0604030504040204" pitchFamily="50" charset="-128"/>
              </a:rPr>
              <a:t>　　　地域生活を送る上での課題、関係機関の困りごとなど</a:t>
            </a:r>
            <a:r>
              <a:rPr lang="ja-JP" altLang="en-US" sz="2400" dirty="0">
                <a:latin typeface="メイリオ" panose="020B0604030504040204" pitchFamily="50" charset="-128"/>
                <a:ea typeface="メイリオ" panose="020B0604030504040204" pitchFamily="50" charset="-128"/>
              </a:rPr>
              <a:t>　</a:t>
            </a:r>
            <a:endParaRPr lang="en-US" altLang="ja-JP" sz="2400" dirty="0">
              <a:latin typeface="メイリオ" panose="020B0604030504040204" pitchFamily="50" charset="-128"/>
              <a:ea typeface="メイリオ" panose="020B0604030504040204" pitchFamily="50" charset="-128"/>
            </a:endParaRPr>
          </a:p>
          <a:p>
            <a:pPr marL="257175" lvl="1" indent="-257175" fontAlgn="base">
              <a:lnSpc>
                <a:spcPct val="80000"/>
              </a:lnSpc>
              <a:spcBef>
                <a:spcPct val="20000"/>
              </a:spcBef>
              <a:spcAft>
                <a:spcPct val="0"/>
              </a:spcAft>
            </a:pPr>
            <a:r>
              <a:rPr lang="ja-JP" altLang="en-US" dirty="0">
                <a:latin typeface="メイリオ" panose="020B0604030504040204" pitchFamily="50" charset="-128"/>
                <a:ea typeface="メイリオ" panose="020B0604030504040204" pitchFamily="50" charset="-128"/>
              </a:rPr>
              <a:t>　　　　・園や学校、他施設で困っていること</a:t>
            </a:r>
          </a:p>
          <a:p>
            <a:pPr marL="257175" lvl="1" indent="-257175" fontAlgn="base">
              <a:lnSpc>
                <a:spcPct val="80000"/>
              </a:lnSpc>
              <a:spcBef>
                <a:spcPct val="20000"/>
              </a:spcBef>
              <a:spcAft>
                <a:spcPct val="0"/>
              </a:spcAft>
            </a:pPr>
            <a:r>
              <a:rPr lang="ja-JP" altLang="en-US" dirty="0">
                <a:latin typeface="メイリオ" panose="020B0604030504040204" pitchFamily="50" charset="-128"/>
                <a:ea typeface="メイリオ" panose="020B0604030504040204" pitchFamily="50" charset="-128"/>
              </a:rPr>
              <a:t>　　　　・連携や役割分担が必要な機関の把握</a:t>
            </a:r>
            <a:endParaRPr lang="ja-JP" altLang="ja-JP" dirty="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A07EE786-56F2-4A4C-AF19-34F6DFFF41E5}" type="slidenum">
              <a:rPr kumimoji="1" lang="ja-JP" altLang="en-US" smtClean="0"/>
              <a:t>13</a:t>
            </a:fld>
            <a:endParaRPr kumimoji="1" lang="ja-JP" altLang="en-US"/>
          </a:p>
        </p:txBody>
      </p:sp>
    </p:spTree>
    <p:extLst>
      <p:ext uri="{BB962C8B-B14F-4D97-AF65-F5344CB8AC3E}">
        <p14:creationId xmlns:p14="http://schemas.microsoft.com/office/powerpoint/2010/main" val="3797289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1E086A-A365-D34A-8C01-FF4B52D56E7C}"/>
              </a:ext>
            </a:extLst>
          </p:cNvPr>
          <p:cNvSpPr>
            <a:spLocks noGrp="1"/>
          </p:cNvSpPr>
          <p:nvPr>
            <p:ph type="title"/>
          </p:nvPr>
        </p:nvSpPr>
        <p:spPr/>
        <p:txBody>
          <a:bodyPr>
            <a:normAutofit/>
          </a:bodyPr>
          <a:lstStyle/>
          <a:p>
            <a:r>
              <a:rPr lang="ja-JP" altLang="en-US">
                <a:latin typeface="Meiryo" panose="020B0604030504040204" pitchFamily="34" charset="-128"/>
                <a:ea typeface="Meiryo" panose="020B0604030504040204" pitchFamily="34" charset="-128"/>
              </a:rPr>
              <a:t>個別支援計画の作成におけるポイントと課題の整理</a:t>
            </a:r>
            <a:endParaRPr kumimoji="1" lang="ja-JP" altLang="en-US"/>
          </a:p>
        </p:txBody>
      </p:sp>
      <p:sp>
        <p:nvSpPr>
          <p:cNvPr id="3" name="テキスト プレースホルダー 2">
            <a:extLst>
              <a:ext uri="{FF2B5EF4-FFF2-40B4-BE49-F238E27FC236}">
                <a16:creationId xmlns:a16="http://schemas.microsoft.com/office/drawing/2014/main" id="{1E0412A7-0A6B-C1BC-2A38-B0C6887D4C9E}"/>
              </a:ext>
            </a:extLst>
          </p:cNvPr>
          <p:cNvSpPr>
            <a:spLocks noGrp="1"/>
          </p:cNvSpPr>
          <p:nvPr>
            <p:ph type="body" idx="1"/>
          </p:nvPr>
        </p:nvSpPr>
        <p:spPr/>
        <p:txBody>
          <a:bodyPr/>
          <a:lstStyle/>
          <a:p>
            <a:endParaRPr lang="ja-JP" altLang="en-US"/>
          </a:p>
        </p:txBody>
      </p:sp>
      <p:sp>
        <p:nvSpPr>
          <p:cNvPr id="4" name="角丸四角形吹き出し 3">
            <a:extLst>
              <a:ext uri="{FF2B5EF4-FFF2-40B4-BE49-F238E27FC236}">
                <a16:creationId xmlns:a16="http://schemas.microsoft.com/office/drawing/2014/main" id="{19DB93F4-2305-E947-460E-89F8C36CFEBD}"/>
              </a:ext>
            </a:extLst>
          </p:cNvPr>
          <p:cNvSpPr/>
          <p:nvPr/>
        </p:nvSpPr>
        <p:spPr>
          <a:xfrm>
            <a:off x="5549030" y="65567"/>
            <a:ext cx="3156559" cy="1500187"/>
          </a:xfrm>
          <a:prstGeom prst="wedgeRoundRectCallout">
            <a:avLst>
              <a:gd name="adj1" fmla="val -32738"/>
              <a:gd name="adj2" fmla="val 7534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a:t>このセクションでは、実際に個別支援計画を作成する演習を含む。児童ならではのポイントを確認する</a:t>
            </a:r>
          </a:p>
        </p:txBody>
      </p:sp>
      <p:sp>
        <p:nvSpPr>
          <p:cNvPr id="5" name="スライド番号プレースホルダー 4"/>
          <p:cNvSpPr>
            <a:spLocks noGrp="1"/>
          </p:cNvSpPr>
          <p:nvPr>
            <p:ph type="sldNum" sz="quarter" idx="12"/>
          </p:nvPr>
        </p:nvSpPr>
        <p:spPr/>
        <p:txBody>
          <a:bodyPr/>
          <a:lstStyle/>
          <a:p>
            <a:fld id="{A07EE786-56F2-4A4C-AF19-34F6DFFF41E5}" type="slidenum">
              <a:rPr kumimoji="1" lang="ja-JP" altLang="en-US" smtClean="0"/>
              <a:t>14</a:t>
            </a:fld>
            <a:endParaRPr kumimoji="1" lang="ja-JP" altLang="en-US"/>
          </a:p>
        </p:txBody>
      </p:sp>
    </p:spTree>
    <p:extLst>
      <p:ext uri="{BB962C8B-B14F-4D97-AF65-F5344CB8AC3E}">
        <p14:creationId xmlns:p14="http://schemas.microsoft.com/office/powerpoint/2010/main" val="3284507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4"/>
          <p:cNvSpPr>
            <a:spLocks noChangeArrowheads="1"/>
          </p:cNvSpPr>
          <p:nvPr/>
        </p:nvSpPr>
        <p:spPr bwMode="auto">
          <a:xfrm>
            <a:off x="1196580" y="404760"/>
            <a:ext cx="6750844" cy="594122"/>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68555" tIns="34278" rIns="68555" bIns="34278" anchor="ctr"/>
          <a:lstStyle/>
          <a:p>
            <a:pPr algn="ctr" fontAlgn="base">
              <a:spcBef>
                <a:spcPct val="0"/>
              </a:spcBef>
              <a:spcAft>
                <a:spcPct val="0"/>
              </a:spcAft>
            </a:pPr>
            <a:r>
              <a:rPr lang="ja-JP" altLang="en-US" sz="3300" b="1">
                <a:solidFill>
                  <a:srgbClr val="A50021"/>
                </a:solidFill>
                <a:latin typeface="メイリオ" panose="020B0604030504040204" pitchFamily="50" charset="-128"/>
                <a:ea typeface="メイリオ" panose="020B0604030504040204" pitchFamily="50" charset="-128"/>
              </a:rPr>
              <a:t>③課題の整理</a:t>
            </a:r>
          </a:p>
        </p:txBody>
      </p:sp>
      <p:sp>
        <p:nvSpPr>
          <p:cNvPr id="13315" name="AutoShape 2"/>
          <p:cNvSpPr>
            <a:spLocks noChangeArrowheads="1"/>
          </p:cNvSpPr>
          <p:nvPr/>
        </p:nvSpPr>
        <p:spPr bwMode="auto">
          <a:xfrm>
            <a:off x="280176" y="1808820"/>
            <a:ext cx="8583649" cy="3996668"/>
          </a:xfrm>
          <a:prstGeom prst="roundRect">
            <a:avLst>
              <a:gd name="adj" fmla="val 722"/>
            </a:avLst>
          </a:prstGeom>
          <a:solidFill>
            <a:srgbClr val="FFFFFF"/>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t" anchorCtr="0"/>
          <a:lstStyle/>
          <a:p>
            <a:pPr marL="257175" indent="-257175" fontAlgn="base">
              <a:spcBef>
                <a:spcPct val="0"/>
              </a:spcBef>
              <a:spcAft>
                <a:spcPct val="0"/>
              </a:spcAft>
            </a:pPr>
            <a:r>
              <a:rPr lang="ja-JP" altLang="en-US" sz="2400" u="sng" dirty="0">
                <a:latin typeface="メイリオ" panose="020B0604030504040204" pitchFamily="50" charset="-128"/>
                <a:ea typeface="メイリオ" panose="020B0604030504040204" pitchFamily="50" charset="-128"/>
              </a:rPr>
              <a:t>◎集められた初期状態の情報の評価</a:t>
            </a:r>
            <a:endParaRPr lang="en-US" altLang="ja-JP" sz="2400" u="sng" dirty="0">
              <a:latin typeface="メイリオ" panose="020B0604030504040204" pitchFamily="50" charset="-128"/>
              <a:ea typeface="メイリオ" panose="020B0604030504040204" pitchFamily="50" charset="-128"/>
            </a:endParaRPr>
          </a:p>
          <a:p>
            <a:pPr marL="257175" indent="-257175" fontAlgn="base">
              <a:spcBef>
                <a:spcPct val="0"/>
              </a:spcBef>
              <a:spcAft>
                <a:spcPct val="0"/>
              </a:spcAft>
            </a:pPr>
            <a:r>
              <a:rPr lang="ja-JP" altLang="en-US" sz="2100" dirty="0">
                <a:latin typeface="メイリオ" panose="020B0604030504040204" pitchFamily="50" charset="-128"/>
                <a:ea typeface="メイリオ" panose="020B0604030504040204" pitchFamily="50" charset="-128"/>
              </a:rPr>
              <a:t>　　　・発達支援／家族支援／地域支援毎に整理</a:t>
            </a:r>
            <a:endParaRPr lang="en-US" altLang="ja-JP" sz="2100" dirty="0">
              <a:latin typeface="メイリオ" panose="020B0604030504040204" pitchFamily="50" charset="-128"/>
              <a:ea typeface="メイリオ" panose="020B0604030504040204" pitchFamily="50" charset="-128"/>
            </a:endParaRPr>
          </a:p>
          <a:p>
            <a:pPr marL="257175" indent="-257175" fontAlgn="base">
              <a:spcBef>
                <a:spcPct val="0"/>
              </a:spcBef>
              <a:spcAft>
                <a:spcPct val="0"/>
              </a:spcAft>
            </a:pPr>
            <a:r>
              <a:rPr lang="ja-JP" altLang="en-US" sz="2100" dirty="0">
                <a:latin typeface="メイリオ" panose="020B0604030504040204" pitchFamily="50" charset="-128"/>
                <a:ea typeface="メイリオ" panose="020B0604030504040204" pitchFamily="50" charset="-128"/>
              </a:rPr>
              <a:t>　　　・生物学的／心理的／社会的視点で整理</a:t>
            </a:r>
          </a:p>
          <a:p>
            <a:pPr marL="257175" indent="-257175" fontAlgn="base">
              <a:spcBef>
                <a:spcPts val="750"/>
              </a:spcBef>
              <a:spcAft>
                <a:spcPct val="0"/>
              </a:spcAft>
            </a:pPr>
            <a:r>
              <a:rPr lang="ja-JP" altLang="en-US" sz="2400" u="sng" dirty="0">
                <a:latin typeface="メイリオ" panose="020B0604030504040204" pitchFamily="50" charset="-128"/>
                <a:ea typeface="メイリオ" panose="020B0604030504040204" pitchFamily="50" charset="-128"/>
              </a:rPr>
              <a:t>◎本人や家族等の意向</a:t>
            </a:r>
            <a:endParaRPr lang="en-US" altLang="ja-JP" sz="2400" u="sng" dirty="0">
              <a:latin typeface="メイリオ" panose="020B0604030504040204" pitchFamily="50" charset="-128"/>
              <a:ea typeface="メイリオ" panose="020B0604030504040204" pitchFamily="50" charset="-128"/>
            </a:endParaRPr>
          </a:p>
          <a:p>
            <a:pPr marL="257175" indent="-257175" fontAlgn="base">
              <a:spcBef>
                <a:spcPct val="0"/>
              </a:spcBef>
              <a:spcAft>
                <a:spcPct val="0"/>
              </a:spcAft>
            </a:pPr>
            <a:r>
              <a:rPr lang="ja-JP" altLang="en-US" sz="2100" dirty="0">
                <a:latin typeface="メイリオ" panose="020B0604030504040204" pitchFamily="50" charset="-128"/>
                <a:ea typeface="メイリオ" panose="020B0604030504040204" pitchFamily="50" charset="-128"/>
              </a:rPr>
              <a:t>　　　・本人／家族／地域の各ニーズと相互関係の整理</a:t>
            </a:r>
            <a:endParaRPr lang="en-US" altLang="ja-JP" sz="2100" dirty="0">
              <a:latin typeface="メイリオ" panose="020B0604030504040204" pitchFamily="50" charset="-128"/>
              <a:ea typeface="メイリオ" panose="020B0604030504040204" pitchFamily="50" charset="-128"/>
            </a:endParaRPr>
          </a:p>
          <a:p>
            <a:pPr marL="257175" indent="-257175" fontAlgn="base">
              <a:spcBef>
                <a:spcPts val="750"/>
              </a:spcBef>
              <a:spcAft>
                <a:spcPct val="0"/>
              </a:spcAft>
            </a:pPr>
            <a:r>
              <a:rPr lang="ja-JP" altLang="en-US" sz="2400" u="sng" dirty="0">
                <a:latin typeface="メイリオ" panose="020B0604030504040204" pitchFamily="50" charset="-128"/>
                <a:ea typeface="メイリオ" panose="020B0604030504040204" pitchFamily="50" charset="-128"/>
              </a:rPr>
              <a:t>◎支援者が気になること（考えること）</a:t>
            </a:r>
            <a:endParaRPr lang="en-US" altLang="ja-JP" sz="2400" u="sng" dirty="0">
              <a:latin typeface="メイリオ" panose="020B0604030504040204" pitchFamily="50" charset="-128"/>
              <a:ea typeface="メイリオ" panose="020B0604030504040204" pitchFamily="50" charset="-128"/>
            </a:endParaRPr>
          </a:p>
          <a:p>
            <a:pPr marL="257175" indent="-257175" fontAlgn="base">
              <a:spcBef>
                <a:spcPct val="0"/>
              </a:spcBef>
              <a:spcAft>
                <a:spcPct val="0"/>
              </a:spcAft>
            </a:pPr>
            <a:r>
              <a:rPr lang="ja-JP" altLang="en-US" sz="2100" dirty="0">
                <a:latin typeface="メイリオ" panose="020B0604030504040204" pitchFamily="50" charset="-128"/>
                <a:ea typeface="メイリオ" panose="020B0604030504040204" pitchFamily="50" charset="-128"/>
              </a:rPr>
              <a:t>　　　・課題、要因の理解・解釈・仮説としてまとめる</a:t>
            </a:r>
            <a:endParaRPr lang="en-US" altLang="ja-JP" sz="2100" dirty="0">
              <a:latin typeface="メイリオ" panose="020B0604030504040204" pitchFamily="50" charset="-128"/>
              <a:ea typeface="メイリオ" panose="020B0604030504040204" pitchFamily="50" charset="-128"/>
            </a:endParaRPr>
          </a:p>
          <a:p>
            <a:pPr marL="257175" indent="-257175" fontAlgn="base">
              <a:spcBef>
                <a:spcPts val="750"/>
              </a:spcBef>
              <a:spcAft>
                <a:spcPct val="0"/>
              </a:spcAft>
            </a:pPr>
            <a:r>
              <a:rPr lang="ja-JP" altLang="en-US" sz="2400" u="sng" dirty="0">
                <a:latin typeface="メイリオ" panose="020B0604030504040204" pitchFamily="50" charset="-128"/>
                <a:ea typeface="メイリオ" panose="020B0604030504040204" pitchFamily="50" charset="-128"/>
              </a:rPr>
              <a:t>◎支援の課題の抽出</a:t>
            </a:r>
            <a:endParaRPr lang="en-US" altLang="ja-JP" sz="2400" u="sng" dirty="0">
              <a:latin typeface="メイリオ" panose="020B0604030504040204" pitchFamily="50" charset="-128"/>
              <a:ea typeface="メイリオ" panose="020B0604030504040204" pitchFamily="50" charset="-128"/>
            </a:endParaRPr>
          </a:p>
          <a:p>
            <a:pPr marL="257175" indent="-257175" fontAlgn="base">
              <a:spcBef>
                <a:spcPct val="0"/>
              </a:spcBef>
              <a:spcAft>
                <a:spcPct val="0"/>
              </a:spcAft>
            </a:pPr>
            <a:r>
              <a:rPr lang="ja-JP" altLang="en-US" sz="2100" dirty="0">
                <a:latin typeface="メイリオ" panose="020B0604030504040204" pitchFamily="50" charset="-128"/>
                <a:ea typeface="メイリオ" panose="020B0604030504040204" pitchFamily="50" charset="-128"/>
              </a:rPr>
              <a:t>　　　・支援が必要な課題（育てたい、修正したい（環境含む））</a:t>
            </a:r>
            <a:endParaRPr lang="en-US" altLang="ja-JP" sz="2100" dirty="0">
              <a:latin typeface="メイリオ" panose="020B0604030504040204" pitchFamily="50" charset="-128"/>
              <a:ea typeface="メイリオ" panose="020B0604030504040204" pitchFamily="50" charset="-128"/>
            </a:endParaRPr>
          </a:p>
          <a:p>
            <a:pPr marL="257175" indent="-257175" fontAlgn="base">
              <a:spcBef>
                <a:spcPts val="750"/>
              </a:spcBef>
              <a:spcAft>
                <a:spcPct val="0"/>
              </a:spcAft>
            </a:pPr>
            <a:r>
              <a:rPr lang="ja-JP" altLang="en-US" sz="2400" u="sng" dirty="0">
                <a:latin typeface="メイリオ" panose="020B0604030504040204" pitchFamily="50" charset="-128"/>
                <a:ea typeface="メイリオ" panose="020B0604030504040204" pitchFamily="50" charset="-128"/>
              </a:rPr>
              <a:t>◎将来の見通し</a:t>
            </a:r>
            <a:endParaRPr lang="en-US" altLang="ja-JP" sz="2400" u="sng" dirty="0">
              <a:latin typeface="メイリオ" panose="020B0604030504040204" pitchFamily="50" charset="-128"/>
              <a:ea typeface="メイリオ" panose="020B0604030504040204" pitchFamily="50" charset="-128"/>
            </a:endParaRPr>
          </a:p>
          <a:p>
            <a:pPr marL="257175" indent="-257175" fontAlgn="base">
              <a:spcBef>
                <a:spcPct val="0"/>
              </a:spcBef>
              <a:spcAft>
                <a:spcPct val="0"/>
              </a:spcAft>
            </a:pPr>
            <a:r>
              <a:rPr lang="ja-JP" altLang="en-US" sz="2100" dirty="0">
                <a:latin typeface="メイリオ" panose="020B0604030504040204" pitchFamily="50" charset="-128"/>
                <a:ea typeface="メイリオ" panose="020B0604030504040204" pitchFamily="50" charset="-128"/>
              </a:rPr>
              <a:t>　　　・その支援をすることで、将来何が期待されるか</a:t>
            </a:r>
            <a:endParaRPr lang="ja-JP" altLang="ja-JP" sz="2100" dirty="0">
              <a:latin typeface="メイリオ" panose="020B0604030504040204" pitchFamily="50" charset="-128"/>
              <a:ea typeface="メイリオ" panose="020B0604030504040204" pitchFamily="50" charset="-128"/>
            </a:endParaRPr>
          </a:p>
        </p:txBody>
      </p:sp>
      <p:cxnSp>
        <p:nvCxnSpPr>
          <p:cNvPr id="3" name="直線矢印コネクタ 2"/>
          <p:cNvCxnSpPr/>
          <p:nvPr/>
        </p:nvCxnSpPr>
        <p:spPr bwMode="auto">
          <a:xfrm>
            <a:off x="779982" y="2252019"/>
            <a:ext cx="0" cy="702078"/>
          </a:xfrm>
          <a:prstGeom prst="straightConnector1">
            <a:avLst/>
          </a:prstGeom>
          <a:solidFill>
            <a:schemeClr val="accent1"/>
          </a:solidFill>
          <a:ln w="57150" cap="flat" cmpd="sng" algn="ctr">
            <a:solidFill>
              <a:srgbClr val="0070C0"/>
            </a:solidFill>
            <a:prstDash val="solid"/>
            <a:round/>
            <a:headEnd type="none" w="med" len="med"/>
            <a:tailEnd type="stealth" w="med" len="med"/>
          </a:ln>
          <a:effectLst/>
        </p:spPr>
      </p:cxnSp>
      <p:cxnSp>
        <p:nvCxnSpPr>
          <p:cNvPr id="8" name="直線矢印コネクタ 7"/>
          <p:cNvCxnSpPr/>
          <p:nvPr/>
        </p:nvCxnSpPr>
        <p:spPr bwMode="auto">
          <a:xfrm>
            <a:off x="787740" y="3332139"/>
            <a:ext cx="0" cy="438336"/>
          </a:xfrm>
          <a:prstGeom prst="straightConnector1">
            <a:avLst/>
          </a:prstGeom>
          <a:solidFill>
            <a:schemeClr val="accent1"/>
          </a:solidFill>
          <a:ln w="57150" cap="flat" cmpd="sng" algn="ctr">
            <a:solidFill>
              <a:srgbClr val="0070C0"/>
            </a:solidFill>
            <a:prstDash val="solid"/>
            <a:round/>
            <a:headEnd type="none" w="med" len="med"/>
            <a:tailEnd type="stealth" w="med" len="med"/>
          </a:ln>
          <a:effectLst/>
        </p:spPr>
      </p:cxnSp>
      <p:cxnSp>
        <p:nvCxnSpPr>
          <p:cNvPr id="9" name="直線矢印コネクタ 8"/>
          <p:cNvCxnSpPr/>
          <p:nvPr/>
        </p:nvCxnSpPr>
        <p:spPr bwMode="auto">
          <a:xfrm>
            <a:off x="779982" y="4088224"/>
            <a:ext cx="7758" cy="432160"/>
          </a:xfrm>
          <a:prstGeom prst="straightConnector1">
            <a:avLst/>
          </a:prstGeom>
          <a:solidFill>
            <a:schemeClr val="accent1"/>
          </a:solidFill>
          <a:ln w="57150" cap="flat" cmpd="sng" algn="ctr">
            <a:solidFill>
              <a:srgbClr val="0070C0"/>
            </a:solidFill>
            <a:prstDash val="solid"/>
            <a:round/>
            <a:headEnd type="none" w="med" len="med"/>
            <a:tailEnd type="stealth" w="med" len="med"/>
          </a:ln>
          <a:effectLst/>
        </p:spPr>
      </p:cxnSp>
      <p:cxnSp>
        <p:nvCxnSpPr>
          <p:cNvPr id="10" name="直線矢印コネクタ 9"/>
          <p:cNvCxnSpPr/>
          <p:nvPr/>
        </p:nvCxnSpPr>
        <p:spPr bwMode="auto">
          <a:xfrm>
            <a:off x="787740" y="4844307"/>
            <a:ext cx="0" cy="486054"/>
          </a:xfrm>
          <a:prstGeom prst="straightConnector1">
            <a:avLst/>
          </a:prstGeom>
          <a:solidFill>
            <a:schemeClr val="accent1"/>
          </a:solidFill>
          <a:ln w="57150" cap="flat" cmpd="sng" algn="ctr">
            <a:solidFill>
              <a:srgbClr val="0070C0"/>
            </a:solidFill>
            <a:prstDash val="solid"/>
            <a:round/>
            <a:headEnd type="none" w="med" len="med"/>
            <a:tailEnd type="stealth" w="med" len="med"/>
          </a:ln>
          <a:effectLst/>
        </p:spPr>
      </p:cxnSp>
      <p:sp>
        <p:nvSpPr>
          <p:cNvPr id="2" name="スライド番号プレースホルダー 1"/>
          <p:cNvSpPr>
            <a:spLocks noGrp="1"/>
          </p:cNvSpPr>
          <p:nvPr>
            <p:ph type="sldNum" sz="quarter" idx="12"/>
          </p:nvPr>
        </p:nvSpPr>
        <p:spPr/>
        <p:txBody>
          <a:bodyPr/>
          <a:lstStyle/>
          <a:p>
            <a:fld id="{A07EE786-56F2-4A4C-AF19-34F6DFFF41E5}" type="slidenum">
              <a:rPr kumimoji="1" lang="ja-JP" altLang="en-US" smtClean="0"/>
              <a:t>15</a:t>
            </a:fld>
            <a:endParaRPr kumimoji="1" lang="ja-JP" altLang="en-US"/>
          </a:p>
        </p:txBody>
      </p:sp>
    </p:spTree>
    <p:extLst>
      <p:ext uri="{BB962C8B-B14F-4D97-AF65-F5344CB8AC3E}">
        <p14:creationId xmlns:p14="http://schemas.microsoft.com/office/powerpoint/2010/main" val="2207963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AutoShape 2"/>
          <p:cNvSpPr>
            <a:spLocks noChangeArrowheads="1"/>
          </p:cNvSpPr>
          <p:nvPr/>
        </p:nvSpPr>
        <p:spPr bwMode="auto">
          <a:xfrm>
            <a:off x="180110" y="434898"/>
            <a:ext cx="8783781" cy="5865541"/>
          </a:xfrm>
          <a:prstGeom prst="roundRect">
            <a:avLst>
              <a:gd name="adj" fmla="val 0"/>
            </a:avLst>
          </a:prstGeom>
          <a:solidFill>
            <a:srgbClr val="FFFFFF"/>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t" anchorCtr="0"/>
          <a:lstStyle/>
          <a:p>
            <a:pPr marL="257175" indent="-257175" fontAlgn="base">
              <a:spcBef>
                <a:spcPct val="0"/>
              </a:spcBef>
              <a:spcAft>
                <a:spcPct val="0"/>
              </a:spcAft>
            </a:pPr>
            <a:r>
              <a:rPr lang="ja-JP" altLang="en-US" sz="2400" u="sng" dirty="0">
                <a:latin typeface="メイリオ" panose="020B0604030504040204" pitchFamily="50" charset="-128"/>
                <a:ea typeface="メイリオ" panose="020B0604030504040204" pitchFamily="50" charset="-128"/>
              </a:rPr>
              <a:t>◎課題の整理で大切</a:t>
            </a:r>
            <a:r>
              <a:rPr lang="ja-JP" altLang="en-US" sz="2400" u="sng">
                <a:latin typeface="メイリオ" panose="020B0604030504040204" pitchFamily="50" charset="-128"/>
                <a:ea typeface="メイリオ" panose="020B0604030504040204" pitchFamily="50" charset="-128"/>
              </a:rPr>
              <a:t>な視点（発達期にあることを意識する）</a:t>
            </a:r>
            <a:endParaRPr lang="en-US" altLang="ja-JP" sz="1050" u="sng" dirty="0">
              <a:latin typeface="メイリオ" panose="020B0604030504040204" pitchFamily="50" charset="-128"/>
              <a:ea typeface="メイリオ" panose="020B0604030504040204" pitchFamily="50" charset="-128"/>
            </a:endParaRPr>
          </a:p>
          <a:p>
            <a:pPr marL="257175" indent="-257175" fontAlgn="base">
              <a:spcAft>
                <a:spcPct val="0"/>
              </a:spcAft>
            </a:pPr>
            <a:r>
              <a:rPr lang="ja-JP" altLang="en-US" sz="2100" dirty="0">
                <a:latin typeface="メイリオ" panose="020B0604030504040204" pitchFamily="50" charset="-128"/>
                <a:ea typeface="メイリオ" panose="020B0604030504040204" pitchFamily="50" charset="-128"/>
              </a:rPr>
              <a:t>　　・ 主語を明確にすること</a:t>
            </a:r>
            <a:endParaRPr lang="en-US" altLang="ja-JP" sz="2100" dirty="0">
              <a:latin typeface="メイリオ" panose="020B0604030504040204" pitchFamily="50" charset="-128"/>
              <a:ea typeface="メイリオ" panose="020B0604030504040204" pitchFamily="50" charset="-128"/>
            </a:endParaRPr>
          </a:p>
          <a:p>
            <a:pPr marL="257175" indent="-257175" fontAlgn="base">
              <a:spcBef>
                <a:spcPts val="450"/>
              </a:spcBef>
              <a:spcAft>
                <a:spcPct val="0"/>
              </a:spcAft>
            </a:pPr>
            <a:r>
              <a:rPr lang="ja-JP" altLang="en-US" sz="2100" dirty="0">
                <a:latin typeface="メイリオ" panose="020B0604030504040204" pitchFamily="50" charset="-128"/>
                <a:ea typeface="メイリオ" panose="020B0604030504040204" pitchFamily="50" charset="-128"/>
              </a:rPr>
              <a:t>　　・ 事実と思い・推測を区別すること</a:t>
            </a:r>
            <a:endParaRPr lang="en-US" altLang="ja-JP" sz="2100" dirty="0">
              <a:latin typeface="メイリオ" panose="020B0604030504040204" pitchFamily="50" charset="-128"/>
              <a:ea typeface="メイリオ" panose="020B0604030504040204" pitchFamily="50" charset="-128"/>
            </a:endParaRPr>
          </a:p>
          <a:p>
            <a:pPr marL="257175" indent="-257175" fontAlgn="base">
              <a:spcBef>
                <a:spcPts val="450"/>
              </a:spcBef>
              <a:spcAft>
                <a:spcPct val="0"/>
              </a:spcAft>
            </a:pPr>
            <a:r>
              <a:rPr lang="ja-JP" altLang="en-US" sz="2100" dirty="0">
                <a:latin typeface="メイリオ" panose="020B0604030504040204" pitchFamily="50" charset="-128"/>
                <a:ea typeface="メイリオ" panose="020B0604030504040204" pitchFamily="50" charset="-128"/>
              </a:rPr>
              <a:t>　　・ </a:t>
            </a:r>
            <a:r>
              <a:rPr lang="ja-JP" altLang="ja-JP" sz="2100" dirty="0">
                <a:latin typeface="メイリオ" panose="020B0604030504040204" pitchFamily="50" charset="-128"/>
                <a:ea typeface="メイリオ" panose="020B0604030504040204" pitchFamily="50" charset="-128"/>
              </a:rPr>
              <a:t>全体と</a:t>
            </a:r>
            <a:r>
              <a:rPr lang="ja-JP" altLang="en-US" sz="2100" dirty="0">
                <a:latin typeface="メイリオ" panose="020B0604030504040204" pitchFamily="50" charset="-128"/>
                <a:ea typeface="メイリオ" panose="020B0604030504040204" pitchFamily="50" charset="-128"/>
              </a:rPr>
              <a:t>部分（生活、発達等の要素）をみること</a:t>
            </a:r>
            <a:endParaRPr lang="en-US" altLang="ja-JP" sz="2100" dirty="0">
              <a:latin typeface="メイリオ" panose="020B0604030504040204" pitchFamily="50" charset="-128"/>
              <a:ea typeface="メイリオ" panose="020B0604030504040204" pitchFamily="50" charset="-128"/>
            </a:endParaRPr>
          </a:p>
          <a:p>
            <a:pPr marL="257175" indent="-257175" fontAlgn="base">
              <a:spcBef>
                <a:spcPts val="450"/>
              </a:spcBef>
              <a:spcAft>
                <a:spcPct val="0"/>
              </a:spcAft>
            </a:pPr>
            <a:r>
              <a:rPr lang="ja-JP" altLang="en-US" sz="2100" dirty="0">
                <a:latin typeface="メイリオ" panose="020B0604030504040204" pitchFamily="50" charset="-128"/>
                <a:ea typeface="メイリオ" panose="020B0604030504040204" pitchFamily="50" charset="-128"/>
              </a:rPr>
              <a:t>　　・ 発達の順序性と非順序性（非定型）の視点</a:t>
            </a:r>
            <a:endParaRPr lang="en-US" altLang="ja-JP" sz="2100" dirty="0">
              <a:latin typeface="メイリオ" panose="020B0604030504040204" pitchFamily="50" charset="-128"/>
              <a:ea typeface="メイリオ" panose="020B0604030504040204" pitchFamily="50" charset="-128"/>
            </a:endParaRPr>
          </a:p>
          <a:p>
            <a:pPr marL="257175" indent="-257175" fontAlgn="base">
              <a:spcBef>
                <a:spcPts val="450"/>
              </a:spcBef>
              <a:spcAft>
                <a:spcPct val="0"/>
              </a:spcAft>
            </a:pPr>
            <a:r>
              <a:rPr lang="ja-JP" altLang="en-US" sz="2100" dirty="0">
                <a:latin typeface="メイリオ" panose="020B0604030504040204" pitchFamily="50" charset="-128"/>
                <a:ea typeface="メイリオ" panose="020B0604030504040204" pitchFamily="50" charset="-128"/>
              </a:rPr>
              <a:t>　　・ 学習（誤学習と未学習）の視点</a:t>
            </a:r>
          </a:p>
          <a:p>
            <a:pPr marL="257175" indent="-257175" fontAlgn="base">
              <a:lnSpc>
                <a:spcPct val="80000"/>
              </a:lnSpc>
              <a:spcBef>
                <a:spcPts val="450"/>
              </a:spcBef>
              <a:spcAft>
                <a:spcPct val="0"/>
              </a:spcAft>
            </a:pPr>
            <a:r>
              <a:rPr lang="ja-JP" altLang="en-US" sz="2100" dirty="0">
                <a:latin typeface="メイリオ" panose="020B0604030504040204" pitchFamily="50" charset="-128"/>
                <a:ea typeface="メイリオ" panose="020B0604030504040204" pitchFamily="50" charset="-128"/>
              </a:rPr>
              <a:t>　　・ 得意・強みと苦手・弱さの視点</a:t>
            </a:r>
            <a:endParaRPr lang="en-US" altLang="ja-JP" sz="2100" dirty="0">
              <a:latin typeface="メイリオ" panose="020B0604030504040204" pitchFamily="50" charset="-128"/>
              <a:ea typeface="メイリオ" panose="020B0604030504040204" pitchFamily="50" charset="-128"/>
            </a:endParaRPr>
          </a:p>
          <a:p>
            <a:pPr marL="877491" indent="-877491" fontAlgn="base">
              <a:lnSpc>
                <a:spcPct val="80000"/>
              </a:lnSpc>
              <a:spcBef>
                <a:spcPts val="450"/>
              </a:spcBef>
              <a:spcAft>
                <a:spcPct val="0"/>
              </a:spcAft>
            </a:pPr>
            <a:r>
              <a:rPr lang="ja-JP" altLang="en-US" dirty="0">
                <a:latin typeface="メイリオ" panose="020B0604030504040204" pitchFamily="50" charset="-128"/>
                <a:ea typeface="メイリオ" panose="020B0604030504040204" pitchFamily="50" charset="-128"/>
              </a:rPr>
              <a:t>　　　　⇒苦手・弱さをリフレーミングすることで</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支援の視点に気づくことがある：必ずしも悪いことではない、できている部分もある、支援に活用できるいい部分がある・・・）</a:t>
            </a:r>
            <a:endParaRPr lang="en-US" altLang="ja-JP" dirty="0">
              <a:latin typeface="メイリオ" panose="020B0604030504040204" pitchFamily="50" charset="-128"/>
              <a:ea typeface="メイリオ" panose="020B0604030504040204" pitchFamily="50" charset="-128"/>
            </a:endParaRPr>
          </a:p>
          <a:p>
            <a:pPr marL="735806" indent="-735806" fontAlgn="base">
              <a:lnSpc>
                <a:spcPct val="80000"/>
              </a:lnSpc>
              <a:spcBef>
                <a:spcPts val="450"/>
              </a:spcBef>
              <a:spcAft>
                <a:spcPct val="0"/>
              </a:spcAft>
            </a:pPr>
            <a:r>
              <a:rPr lang="ja-JP" altLang="en-US" dirty="0">
                <a:latin typeface="メイリオ" panose="020B0604030504040204" pitchFamily="50" charset="-128"/>
                <a:ea typeface="メイリオ" panose="020B0604030504040204" pitchFamily="50" charset="-128"/>
              </a:rPr>
              <a:t>　　　　⇒できている部分を伸ばす、活用する、発展させる</a:t>
            </a:r>
          </a:p>
          <a:p>
            <a:pPr marL="257175" indent="-257175" fontAlgn="base">
              <a:lnSpc>
                <a:spcPct val="80000"/>
              </a:lnSpc>
              <a:spcBef>
                <a:spcPts val="900"/>
              </a:spcBef>
              <a:spcAft>
                <a:spcPct val="0"/>
              </a:spcAft>
            </a:pPr>
            <a:r>
              <a:rPr lang="ja-JP" altLang="en-US" sz="2100" dirty="0">
                <a:latin typeface="メイリオ" panose="020B0604030504040204" pitchFamily="50" charset="-128"/>
                <a:ea typeface="メイリオ" panose="020B0604030504040204" pitchFamily="50" charset="-128"/>
              </a:rPr>
              <a:t>　　・ 多様な関係機関との役割分担と協働の視点（地域連携）</a:t>
            </a:r>
            <a:endParaRPr lang="en-US" altLang="ja-JP" sz="2100" dirty="0">
              <a:latin typeface="メイリオ" panose="020B0604030504040204" pitchFamily="50" charset="-128"/>
              <a:ea typeface="メイリオ" panose="020B0604030504040204" pitchFamily="50" charset="-128"/>
            </a:endParaRPr>
          </a:p>
          <a:p>
            <a:pPr marL="257175" indent="-257175" fontAlgn="base">
              <a:lnSpc>
                <a:spcPct val="80000"/>
              </a:lnSpc>
              <a:spcBef>
                <a:spcPts val="900"/>
              </a:spcBef>
              <a:spcAft>
                <a:spcPct val="0"/>
              </a:spcAft>
            </a:pPr>
            <a:r>
              <a:rPr lang="ja-JP" altLang="en-US" dirty="0">
                <a:latin typeface="メイリオ" panose="020B0604030504040204" pitchFamily="50" charset="-128"/>
                <a:ea typeface="メイリオ" panose="020B0604030504040204" pitchFamily="50" charset="-128"/>
              </a:rPr>
              <a:t>　　　　⇒ 事業所としてのコンセプトと照らし合わせること</a:t>
            </a:r>
            <a:endParaRPr lang="en-US" altLang="ja-JP" dirty="0">
              <a:latin typeface="メイリオ" panose="020B0604030504040204" pitchFamily="50" charset="-128"/>
              <a:ea typeface="メイリオ" panose="020B0604030504040204" pitchFamily="50" charset="-128"/>
            </a:endParaRPr>
          </a:p>
          <a:p>
            <a:pPr marL="257175" indent="-257175" fontAlgn="base">
              <a:lnSpc>
                <a:spcPct val="80000"/>
              </a:lnSpc>
              <a:spcBef>
                <a:spcPts val="900"/>
              </a:spcBef>
              <a:spcAft>
                <a:spcPct val="0"/>
              </a:spcAft>
            </a:pPr>
            <a:r>
              <a:rPr lang="ja-JP" altLang="en-US" dirty="0">
                <a:latin typeface="メイリオ" panose="020B0604030504040204" pitchFamily="50" charset="-128"/>
                <a:ea typeface="メイリオ" panose="020B0604030504040204" pitchFamily="50" charset="-128"/>
              </a:rPr>
              <a:t>　　　　⇒自事業所で取り扱わない課題は、どこが担ってくれているのかの意識を</a:t>
            </a:r>
            <a:endParaRPr lang="en-US" altLang="ja-JP" dirty="0">
              <a:latin typeface="メイリオ" panose="020B0604030504040204" pitchFamily="50" charset="-128"/>
              <a:ea typeface="メイリオ" panose="020B0604030504040204" pitchFamily="50" charset="-128"/>
            </a:endParaRPr>
          </a:p>
          <a:p>
            <a:pPr marL="257175" indent="-257175" fontAlgn="base">
              <a:lnSpc>
                <a:spcPct val="80000"/>
              </a:lnSpc>
              <a:spcBef>
                <a:spcPts val="900"/>
              </a:spcBef>
              <a:spcAft>
                <a:spcPct val="0"/>
              </a:spcAft>
            </a:pPr>
            <a:endParaRPr lang="en-US" altLang="ja-JP" sz="2100" dirty="0">
              <a:latin typeface="メイリオ" panose="020B0604030504040204" pitchFamily="50" charset="-128"/>
              <a:ea typeface="メイリオ" panose="020B0604030504040204" pitchFamily="50" charset="-128"/>
            </a:endParaRPr>
          </a:p>
          <a:p>
            <a:pPr marL="257175" indent="-257175" fontAlgn="base">
              <a:lnSpc>
                <a:spcPct val="80000"/>
              </a:lnSpc>
              <a:spcBef>
                <a:spcPts val="1800"/>
              </a:spcBef>
              <a:spcAft>
                <a:spcPct val="0"/>
              </a:spcAft>
            </a:pPr>
            <a:r>
              <a:rPr lang="ja-JP" altLang="en-US" sz="2400" dirty="0">
                <a:latin typeface="メイリオ" panose="020B0604030504040204" pitchFamily="50" charset="-128"/>
                <a:ea typeface="メイリオ" panose="020B0604030504040204" pitchFamily="50" charset="-128"/>
              </a:rPr>
              <a:t>⇒ アセスメントの要約をする</a:t>
            </a:r>
            <a:r>
              <a:rPr lang="ja-JP" altLang="en-US" sz="2100" dirty="0">
                <a:latin typeface="メイリオ" panose="020B0604030504040204" pitchFamily="50" charset="-128"/>
                <a:ea typeface="メイリオ" panose="020B0604030504040204" pitchFamily="50" charset="-128"/>
              </a:rPr>
              <a:t>（</a:t>
            </a:r>
            <a:r>
              <a:rPr lang="en-US" altLang="ja-JP" sz="2100" dirty="0">
                <a:latin typeface="メイリオ" panose="020B0604030504040204" pitchFamily="50" charset="-128"/>
                <a:ea typeface="メイリオ" panose="020B0604030504040204" pitchFamily="50" charset="-128"/>
              </a:rPr>
              <a:t>100</a:t>
            </a:r>
            <a:r>
              <a:rPr lang="ja-JP" altLang="en-US" sz="2100" dirty="0">
                <a:latin typeface="メイリオ" panose="020B0604030504040204" pitchFamily="50" charset="-128"/>
                <a:ea typeface="メイリオ" panose="020B0604030504040204" pitchFamily="50" charset="-128"/>
              </a:rPr>
              <a:t>～</a:t>
            </a:r>
            <a:r>
              <a:rPr lang="en-US" altLang="ja-JP" sz="2100" dirty="0">
                <a:latin typeface="メイリオ" panose="020B0604030504040204" pitchFamily="50" charset="-128"/>
                <a:ea typeface="メイリオ" panose="020B0604030504040204" pitchFamily="50" charset="-128"/>
              </a:rPr>
              <a:t>200</a:t>
            </a:r>
            <a:r>
              <a:rPr lang="ja-JP" altLang="en-US" sz="2100" dirty="0">
                <a:latin typeface="メイリオ" panose="020B0604030504040204" pitchFamily="50" charset="-128"/>
                <a:ea typeface="メイリオ" panose="020B0604030504040204" pitchFamily="50" charset="-128"/>
              </a:rPr>
              <a:t>文字</a:t>
            </a:r>
            <a:r>
              <a:rPr lang="ja-JP" altLang="en-US" sz="2100">
                <a:latin typeface="メイリオ" panose="020B0604030504040204" pitchFamily="50" charset="-128"/>
                <a:ea typeface="メイリオ" panose="020B0604030504040204" pitchFamily="50" charset="-128"/>
              </a:rPr>
              <a:t>程度）　</a:t>
            </a:r>
            <a:endParaRPr lang="en-US" altLang="ja-JP" sz="2100" dirty="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A07EE786-56F2-4A4C-AF19-34F6DFFF41E5}" type="slidenum">
              <a:rPr kumimoji="1" lang="ja-JP" altLang="en-US" smtClean="0"/>
              <a:t>16</a:t>
            </a:fld>
            <a:endParaRPr kumimoji="1" lang="ja-JP" altLang="en-US"/>
          </a:p>
        </p:txBody>
      </p:sp>
    </p:spTree>
    <p:extLst>
      <p:ext uri="{BB962C8B-B14F-4D97-AF65-F5344CB8AC3E}">
        <p14:creationId xmlns:p14="http://schemas.microsoft.com/office/powerpoint/2010/main" val="3778814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2234" name="Group 2794"/>
          <p:cNvGraphicFramePr>
            <a:graphicFrameLocks noGrp="1"/>
          </p:cNvGraphicFramePr>
          <p:nvPr>
            <p:ph idx="1"/>
          </p:nvPr>
        </p:nvGraphicFramePr>
        <p:xfrm>
          <a:off x="1003018" y="1538287"/>
          <a:ext cx="7079284" cy="4350617"/>
        </p:xfrm>
        <a:graphic>
          <a:graphicData uri="http://schemas.openxmlformats.org/drawingml/2006/table">
            <a:tbl>
              <a:tblPr/>
              <a:tblGrid>
                <a:gridCol w="482012">
                  <a:extLst>
                    <a:ext uri="{9D8B030D-6E8A-4147-A177-3AD203B41FA5}">
                      <a16:colId xmlns:a16="http://schemas.microsoft.com/office/drawing/2014/main" val="20000"/>
                    </a:ext>
                  </a:extLst>
                </a:gridCol>
                <a:gridCol w="1448702">
                  <a:extLst>
                    <a:ext uri="{9D8B030D-6E8A-4147-A177-3AD203B41FA5}">
                      <a16:colId xmlns:a16="http://schemas.microsoft.com/office/drawing/2014/main" val="20001"/>
                    </a:ext>
                  </a:extLst>
                </a:gridCol>
                <a:gridCol w="1696688">
                  <a:extLst>
                    <a:ext uri="{9D8B030D-6E8A-4147-A177-3AD203B41FA5}">
                      <a16:colId xmlns:a16="http://schemas.microsoft.com/office/drawing/2014/main" val="20002"/>
                    </a:ext>
                  </a:extLst>
                </a:gridCol>
                <a:gridCol w="1802564">
                  <a:extLst>
                    <a:ext uri="{9D8B030D-6E8A-4147-A177-3AD203B41FA5}">
                      <a16:colId xmlns:a16="http://schemas.microsoft.com/office/drawing/2014/main" val="20003"/>
                    </a:ext>
                  </a:extLst>
                </a:gridCol>
                <a:gridCol w="1649318">
                  <a:extLst>
                    <a:ext uri="{9D8B030D-6E8A-4147-A177-3AD203B41FA5}">
                      <a16:colId xmlns:a16="http://schemas.microsoft.com/office/drawing/2014/main" val="20004"/>
                    </a:ext>
                  </a:extLst>
                </a:gridCol>
              </a:tblGrid>
              <a:tr h="5945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Arial" charset="0"/>
                          <a:ea typeface="ＭＳ Ｐゴシック" pitchFamily="50" charset="-128"/>
                        </a:rPr>
                        <a:t>№</a:t>
                      </a:r>
                      <a:endParaRPr kumimoji="1" lang="ja-JP" altLang="ja-JP" sz="1400" b="0" i="0" u="none" strike="noStrike" cap="none" normalizeH="0" baseline="0" dirty="0">
                        <a:ln>
                          <a:noFill/>
                        </a:ln>
                        <a:solidFill>
                          <a:schemeClr val="tx1"/>
                        </a:solidFill>
                        <a:effectLst/>
                        <a:latin typeface="Arial" charset="0"/>
                        <a:ea typeface="ＭＳ Ｐゴシック" pitchFamily="50" charset="-128"/>
                      </a:endParaRPr>
                    </a:p>
                  </a:txBody>
                  <a:tcPr marL="74295" marR="74295" marT="34290" marB="3429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発達ニーズ・意向等</a:t>
                      </a:r>
                      <a:endParaRPr kumimoji="1" lang="en-US" altLang="ja-JP" sz="9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の把握</a:t>
                      </a:r>
                    </a:p>
                  </a:txBody>
                  <a:tcPr marL="74295" marR="7429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初期状態の評価</a:t>
                      </a:r>
                      <a:endParaRPr kumimoji="1" lang="en-US" altLang="ja-JP" sz="9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（利用者の状況</a:t>
                      </a:r>
                      <a:endParaRPr kumimoji="1" lang="en-US" altLang="ja-JP" sz="9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・環境の状況）</a:t>
                      </a:r>
                    </a:p>
                  </a:txBody>
                  <a:tcPr marL="74295" marR="7429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支援者の気になること</a:t>
                      </a:r>
                      <a:endParaRPr kumimoji="1" lang="en-US" altLang="ja-JP" sz="9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・推測できること</a:t>
                      </a:r>
                      <a:endParaRPr kumimoji="1" lang="en-US" altLang="ja-JP" sz="9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（事例の強み・可能性）</a:t>
                      </a:r>
                    </a:p>
                  </a:txBody>
                  <a:tcPr marL="74295" marR="7429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Arial" charset="0"/>
                          <a:ea typeface="ＭＳ Ｐゴシック" pitchFamily="50" charset="-128"/>
                        </a:rPr>
                        <a:t>解決すべき課題</a:t>
                      </a:r>
                    </a:p>
                  </a:txBody>
                  <a:tcPr marL="74295" marR="74295"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extLst>
                  <a:ext uri="{0D108BD9-81ED-4DB2-BD59-A6C34878D82A}">
                    <a16:rowId xmlns:a16="http://schemas.microsoft.com/office/drawing/2014/main" val="10000"/>
                  </a:ext>
                </a:extLst>
              </a:tr>
              <a:tr h="19982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発</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達</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支</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援</a:t>
                      </a:r>
                    </a:p>
                  </a:txBody>
                  <a:tcPr marL="74295" marR="74295"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100" b="0" i="0" u="none" strike="noStrike" cap="none" normalizeH="0" baseline="0" dirty="0">
                        <a:ln>
                          <a:noFill/>
                        </a:ln>
                        <a:solidFill>
                          <a:schemeClr val="tx1"/>
                        </a:solidFill>
                        <a:effectLst/>
                        <a:latin typeface="Arial" charset="0"/>
                        <a:ea typeface="ＭＳ Ｐゴシック" pitchFamily="50" charset="-128"/>
                      </a:endParaRPr>
                    </a:p>
                  </a:txBody>
                  <a:tcPr marL="74295" marR="74295"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ja-JP" sz="2100" b="0" i="0" u="none" strike="noStrike" cap="none" normalizeH="0" baseline="0" dirty="0">
                        <a:ln>
                          <a:noFill/>
                        </a:ln>
                        <a:solidFill>
                          <a:schemeClr val="tx1"/>
                        </a:solidFill>
                        <a:effectLst/>
                        <a:latin typeface="Arial" charset="0"/>
                        <a:ea typeface="ＭＳ Ｐゴシック" pitchFamily="50" charset="-128"/>
                      </a:endParaRPr>
                    </a:p>
                  </a:txBody>
                  <a:tcPr marL="74295" marR="74295"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100" b="0" i="0" u="none" strike="noStrike" cap="none" normalizeH="0" baseline="0" dirty="0">
                        <a:ln>
                          <a:noFill/>
                        </a:ln>
                        <a:solidFill>
                          <a:schemeClr val="tx1"/>
                        </a:solidFill>
                        <a:effectLst/>
                        <a:latin typeface="Arial" charset="0"/>
                        <a:ea typeface="ＭＳ Ｐゴシック" pitchFamily="50" charset="-128"/>
                      </a:endParaRPr>
                    </a:p>
                  </a:txBody>
                  <a:tcPr marL="74295" marR="74295"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100" b="0" i="0" u="none" strike="noStrike" cap="none" normalizeH="0" baseline="0" dirty="0">
                        <a:ln>
                          <a:noFill/>
                        </a:ln>
                        <a:solidFill>
                          <a:schemeClr val="tx1"/>
                        </a:solidFill>
                        <a:effectLst/>
                        <a:latin typeface="Arial" charset="0"/>
                        <a:ea typeface="ＭＳ Ｐゴシック" pitchFamily="50" charset="-128"/>
                      </a:endParaRPr>
                    </a:p>
                  </a:txBody>
                  <a:tcPr marL="74295" marR="7429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81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家</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族</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支</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援</a:t>
                      </a:r>
                    </a:p>
                  </a:txBody>
                  <a:tcPr marL="74295" marR="74295"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100" b="0" i="0" u="none" strike="noStrike" cap="none" normalizeH="0" baseline="0" dirty="0">
                        <a:ln>
                          <a:noFill/>
                        </a:ln>
                        <a:solidFill>
                          <a:schemeClr val="tx1"/>
                        </a:solidFill>
                        <a:effectLst/>
                        <a:latin typeface="Arial" charset="0"/>
                        <a:ea typeface="ＭＳ Ｐゴシック" pitchFamily="50" charset="-128"/>
                      </a:endParaRPr>
                    </a:p>
                  </a:txBody>
                  <a:tcPr marL="74295" marR="74295"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ja-JP" sz="2100" b="0" i="0" u="none" strike="noStrike" cap="none" normalizeH="0" baseline="0" dirty="0">
                        <a:ln>
                          <a:noFill/>
                        </a:ln>
                        <a:solidFill>
                          <a:schemeClr val="tx1"/>
                        </a:solidFill>
                        <a:effectLst/>
                        <a:latin typeface="Arial" charset="0"/>
                        <a:ea typeface="ＭＳ Ｐゴシック" pitchFamily="50" charset="-128"/>
                      </a:endParaRPr>
                    </a:p>
                  </a:txBody>
                  <a:tcPr marL="74295" marR="74295"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100" b="0" i="0" u="none" strike="noStrike" cap="none" normalizeH="0" baseline="0" dirty="0">
                        <a:ln>
                          <a:noFill/>
                        </a:ln>
                        <a:solidFill>
                          <a:schemeClr val="tx1"/>
                        </a:solidFill>
                        <a:effectLst/>
                        <a:latin typeface="Arial" charset="0"/>
                        <a:ea typeface="ＭＳ Ｐゴシック" pitchFamily="50" charset="-128"/>
                      </a:endParaRPr>
                    </a:p>
                  </a:txBody>
                  <a:tcPr marL="74295" marR="74295"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100" b="0" i="0" u="none" strike="noStrike" cap="none" normalizeH="0" baseline="0" dirty="0">
                        <a:ln>
                          <a:noFill/>
                        </a:ln>
                        <a:solidFill>
                          <a:schemeClr val="tx1"/>
                        </a:solidFill>
                        <a:effectLst/>
                        <a:latin typeface="Arial" charset="0"/>
                        <a:ea typeface="ＭＳ Ｐゴシック" pitchFamily="50" charset="-128"/>
                      </a:endParaRPr>
                    </a:p>
                  </a:txBody>
                  <a:tcPr marL="74295" marR="7429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046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地</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域</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連</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携</a:t>
                      </a:r>
                    </a:p>
                  </a:txBody>
                  <a:tcPr marL="74295" marR="74295"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100" b="0" i="0" u="none" strike="noStrike" cap="none" normalizeH="0" baseline="0" dirty="0">
                        <a:ln>
                          <a:noFill/>
                        </a:ln>
                        <a:solidFill>
                          <a:schemeClr val="tx1"/>
                        </a:solidFill>
                        <a:effectLst/>
                        <a:latin typeface="Arial" charset="0"/>
                        <a:ea typeface="ＭＳ Ｐゴシック" pitchFamily="50" charset="-128"/>
                      </a:endParaRPr>
                    </a:p>
                  </a:txBody>
                  <a:tcPr marL="74295" marR="74295"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ja-JP" sz="2100" b="0" i="0" u="none" strike="noStrike" cap="none" normalizeH="0" baseline="0" dirty="0">
                        <a:ln>
                          <a:noFill/>
                        </a:ln>
                        <a:solidFill>
                          <a:schemeClr val="tx1"/>
                        </a:solidFill>
                        <a:effectLst/>
                        <a:latin typeface="Arial" charset="0"/>
                        <a:ea typeface="ＭＳ Ｐゴシック" pitchFamily="50" charset="-128"/>
                      </a:endParaRPr>
                    </a:p>
                  </a:txBody>
                  <a:tcPr marL="74295" marR="74295"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100" b="0" i="0" u="none" strike="noStrike" cap="none" normalizeH="0" baseline="0" dirty="0">
                        <a:ln>
                          <a:noFill/>
                        </a:ln>
                        <a:solidFill>
                          <a:schemeClr val="tx1"/>
                        </a:solidFill>
                        <a:effectLst/>
                        <a:latin typeface="Arial" charset="0"/>
                        <a:ea typeface="ＭＳ Ｐゴシック" pitchFamily="50" charset="-128"/>
                      </a:endParaRPr>
                    </a:p>
                  </a:txBody>
                  <a:tcPr marL="74295" marR="74295"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100" b="0" i="0" u="none" strike="noStrike" cap="none" normalizeH="0" baseline="0" dirty="0">
                        <a:ln>
                          <a:noFill/>
                        </a:ln>
                        <a:solidFill>
                          <a:schemeClr val="tx1"/>
                        </a:solidFill>
                        <a:effectLst/>
                        <a:latin typeface="Arial" charset="0"/>
                        <a:ea typeface="ＭＳ Ｐゴシック" pitchFamily="50" charset="-128"/>
                      </a:endParaRPr>
                    </a:p>
                  </a:txBody>
                  <a:tcPr marL="74295" marR="7429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6659" name="Rectangle 2786"/>
          <p:cNvSpPr>
            <a:spLocks noChangeArrowheads="1"/>
          </p:cNvSpPr>
          <p:nvPr/>
        </p:nvSpPr>
        <p:spPr bwMode="auto">
          <a:xfrm>
            <a:off x="1704640" y="857250"/>
            <a:ext cx="5734721" cy="432197"/>
          </a:xfrm>
          <a:prstGeom prst="rect">
            <a:avLst/>
          </a:prstGeom>
          <a:noFill/>
          <a:ln w="12700" algn="ctr">
            <a:noFill/>
            <a:miter lim="800000"/>
            <a:headEnd/>
            <a:tailEnd/>
          </a:ln>
        </p:spPr>
        <p:txBody>
          <a:bodyPr anchor="ctr"/>
          <a:lstStyle/>
          <a:p>
            <a:pPr algn="ctr" fontAlgn="base">
              <a:spcBef>
                <a:spcPct val="0"/>
              </a:spcBef>
              <a:spcAft>
                <a:spcPct val="0"/>
              </a:spcAft>
            </a:pPr>
            <a:r>
              <a:rPr lang="ja-JP" altLang="en-US" sz="2100" b="1" dirty="0">
                <a:solidFill>
                  <a:srgbClr val="000000"/>
                </a:solidFill>
              </a:rPr>
              <a:t>ニーズ・課題の整理表作成時の留意点（例）</a:t>
            </a:r>
            <a:endParaRPr lang="ja-JP" altLang="en-US" sz="1200" b="1" dirty="0">
              <a:solidFill>
                <a:srgbClr val="000000"/>
              </a:solidFill>
            </a:endParaRPr>
          </a:p>
        </p:txBody>
      </p:sp>
      <p:sp>
        <p:nvSpPr>
          <p:cNvPr id="26661" name="Rectangle 2786"/>
          <p:cNvSpPr>
            <a:spLocks noChangeArrowheads="1"/>
          </p:cNvSpPr>
          <p:nvPr/>
        </p:nvSpPr>
        <p:spPr bwMode="auto">
          <a:xfrm>
            <a:off x="5783580" y="1224781"/>
            <a:ext cx="2917076" cy="313505"/>
          </a:xfrm>
          <a:prstGeom prst="rect">
            <a:avLst/>
          </a:prstGeom>
          <a:noFill/>
          <a:ln w="12700" algn="ctr">
            <a:noFill/>
            <a:miter lim="800000"/>
            <a:headEnd/>
            <a:tailEnd/>
          </a:ln>
        </p:spPr>
        <p:txBody>
          <a:bodyPr anchor="ctr"/>
          <a:lstStyle/>
          <a:p>
            <a:pPr fontAlgn="base">
              <a:spcBef>
                <a:spcPct val="0"/>
              </a:spcBef>
              <a:spcAft>
                <a:spcPct val="0"/>
              </a:spcAft>
            </a:pPr>
            <a:r>
              <a:rPr lang="ja-JP" altLang="en-US" sz="1050" b="1" dirty="0">
                <a:solidFill>
                  <a:srgbClr val="000000"/>
                </a:solidFill>
              </a:rPr>
              <a:t>　　　　　　　　　　　　　　　　　　　　　　　　　　　　　　　　　　　　　　　　　　　</a:t>
            </a:r>
            <a:r>
              <a:rPr lang="ja-JP" altLang="en-US" sz="1200" b="1" u="sng" dirty="0">
                <a:solidFill>
                  <a:srgbClr val="000000"/>
                </a:solidFill>
              </a:rPr>
              <a:t>利用者名　　　　　　　　さん</a:t>
            </a:r>
            <a:r>
              <a:rPr lang="ja-JP" altLang="en-US" sz="1200" b="1" dirty="0">
                <a:solidFill>
                  <a:srgbClr val="000000"/>
                </a:solidFill>
              </a:rPr>
              <a:t/>
            </a:r>
            <a:br>
              <a:rPr lang="ja-JP" altLang="en-US" sz="1200" b="1" dirty="0">
                <a:solidFill>
                  <a:srgbClr val="000000"/>
                </a:solidFill>
              </a:rPr>
            </a:br>
            <a:endParaRPr lang="ja-JP" altLang="en-US" sz="1200" b="1" dirty="0">
              <a:solidFill>
                <a:srgbClr val="000000"/>
              </a:solidFill>
            </a:endParaRPr>
          </a:p>
        </p:txBody>
      </p:sp>
      <p:grpSp>
        <p:nvGrpSpPr>
          <p:cNvPr id="3" name="グループ化 2"/>
          <p:cNvGrpSpPr/>
          <p:nvPr/>
        </p:nvGrpSpPr>
        <p:grpSpPr>
          <a:xfrm>
            <a:off x="1429567" y="2377436"/>
            <a:ext cx="2142363" cy="1452936"/>
            <a:chOff x="826607" y="2276872"/>
            <a:chExt cx="2856484" cy="1937248"/>
          </a:xfrm>
        </p:grpSpPr>
        <p:sp>
          <p:nvSpPr>
            <p:cNvPr id="14" name="角丸四角形吹き出し 13"/>
            <p:cNvSpPr/>
            <p:nvPr/>
          </p:nvSpPr>
          <p:spPr>
            <a:xfrm>
              <a:off x="826608" y="2492894"/>
              <a:ext cx="2850597" cy="1721225"/>
            </a:xfrm>
            <a:prstGeom prst="wedgeRoundRectCallout">
              <a:avLst>
                <a:gd name="adj1" fmla="val -37892"/>
                <a:gd name="adj2" fmla="val 180435"/>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247" indent="-70247"/>
              <a:endParaRPr lang="en-US" altLang="ja-JP" sz="1050" b="1" dirty="0">
                <a:solidFill>
                  <a:srgbClr val="FF0000"/>
                </a:solidFill>
                <a:latin typeface="メイリオ" panose="020B0604030504040204" pitchFamily="50" charset="-128"/>
                <a:ea typeface="メイリオ" panose="020B0604030504040204" pitchFamily="50" charset="-128"/>
              </a:endParaRPr>
            </a:p>
          </p:txBody>
        </p:sp>
        <p:sp>
          <p:nvSpPr>
            <p:cNvPr id="13" name="角丸四角形吹き出し 12"/>
            <p:cNvSpPr/>
            <p:nvPr/>
          </p:nvSpPr>
          <p:spPr>
            <a:xfrm>
              <a:off x="832494" y="2492895"/>
              <a:ext cx="2850597" cy="1721225"/>
            </a:xfrm>
            <a:prstGeom prst="wedgeRoundRectCallout">
              <a:avLst>
                <a:gd name="adj1" fmla="val -40494"/>
                <a:gd name="adj2" fmla="val 106491"/>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247" indent="-70247"/>
              <a:endParaRPr lang="en-US" altLang="ja-JP" sz="1050" b="1" dirty="0">
                <a:solidFill>
                  <a:srgbClr val="FF0000"/>
                </a:solidFill>
                <a:latin typeface="メイリオ" panose="020B0604030504040204" pitchFamily="50" charset="-128"/>
                <a:ea typeface="メイリオ" panose="020B0604030504040204" pitchFamily="50" charset="-128"/>
              </a:endParaRPr>
            </a:p>
          </p:txBody>
        </p:sp>
        <p:sp>
          <p:nvSpPr>
            <p:cNvPr id="9" name="角丸四角形吹き出し 8"/>
            <p:cNvSpPr/>
            <p:nvPr/>
          </p:nvSpPr>
          <p:spPr>
            <a:xfrm>
              <a:off x="826607" y="2276872"/>
              <a:ext cx="2850597" cy="1937248"/>
            </a:xfrm>
            <a:prstGeom prst="wedgeRoundRectCallout">
              <a:avLst>
                <a:gd name="adj1" fmla="val -41794"/>
                <a:gd name="adj2" fmla="val -59110"/>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・「誰」欲したニーズ」</a:t>
              </a:r>
              <a:r>
                <a:rPr lang="ja-JP" altLang="en-US" sz="1050" b="1" dirty="0" err="1">
                  <a:solidFill>
                    <a:srgbClr val="FF0000"/>
                  </a:solidFill>
                  <a:latin typeface="メイリオ" panose="020B0604030504040204" pitchFamily="50" charset="-128"/>
                  <a:ea typeface="メイリオ" panose="020B0604030504040204" pitchFamily="50" charset="-128"/>
                </a:rPr>
                <a:t>かを</a:t>
              </a:r>
              <a:r>
                <a:rPr lang="ja-JP" altLang="en-US" sz="1050" b="1" dirty="0">
                  <a:solidFill>
                    <a:srgbClr val="FF0000"/>
                  </a:solidFill>
                  <a:latin typeface="メイリオ" panose="020B0604030504040204" pitchFamily="50" charset="-128"/>
                  <a:ea typeface="メイリオ" panose="020B0604030504040204" pitchFamily="50" charset="-128"/>
                </a:rPr>
                <a:t>明確に記載し整理することがポイント．</a:t>
              </a:r>
              <a:endParaRPr lang="en-US" altLang="ja-JP" sz="1050" b="1" dirty="0">
                <a:solidFill>
                  <a:srgbClr val="FF0000"/>
                </a:solidFill>
                <a:latin typeface="メイリオ" panose="020B0604030504040204" pitchFamily="50" charset="-128"/>
                <a:ea typeface="メイリオ" panose="020B0604030504040204" pitchFamily="50" charset="-128"/>
              </a:endParaRPr>
            </a:p>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　例えば、①保護者のニーズを子どもの</a:t>
              </a:r>
              <a:r>
                <a:rPr lang="ja-JP" altLang="en-US" sz="1050" b="1" dirty="0" err="1">
                  <a:solidFill>
                    <a:srgbClr val="FF0000"/>
                  </a:solidFill>
                  <a:latin typeface="メイリオ" panose="020B0604030504040204" pitchFamily="50" charset="-128"/>
                  <a:ea typeface="メイリオ" panose="020B0604030504040204" pitchFamily="50" charset="-128"/>
                </a:rPr>
                <a:t>が</a:t>
              </a:r>
              <a:r>
                <a:rPr lang="ja-JP" altLang="en-US" sz="1050" b="1" dirty="0">
                  <a:solidFill>
                    <a:srgbClr val="FF0000"/>
                  </a:solidFill>
                  <a:latin typeface="メイリオ" panose="020B0604030504040204" pitchFamily="50" charset="-128"/>
                  <a:ea typeface="メイリオ" panose="020B0604030504040204" pitchFamily="50" charset="-128"/>
                </a:rPr>
                <a:t>欲したように書かないこと、②支援者から見た発達ニーズ（感覚ニーズや運動ニーズ）もわけること</a:t>
              </a:r>
              <a:endParaRPr lang="en-US" altLang="ja-JP" sz="1050" b="1" dirty="0">
                <a:solidFill>
                  <a:srgbClr val="FF0000"/>
                </a:solidFill>
                <a:latin typeface="メイリオ" panose="020B0604030504040204" pitchFamily="50" charset="-128"/>
                <a:ea typeface="メイリオ" panose="020B0604030504040204" pitchFamily="50" charset="-128"/>
              </a:endParaRPr>
            </a:p>
          </p:txBody>
        </p:sp>
      </p:grpSp>
      <p:grpSp>
        <p:nvGrpSpPr>
          <p:cNvPr id="4" name="グループ化 3"/>
          <p:cNvGrpSpPr/>
          <p:nvPr/>
        </p:nvGrpSpPr>
        <p:grpSpPr>
          <a:xfrm>
            <a:off x="2195737" y="3915055"/>
            <a:ext cx="1935172" cy="1849718"/>
            <a:chOff x="1880491" y="4365104"/>
            <a:chExt cx="2856485" cy="2016223"/>
          </a:xfrm>
        </p:grpSpPr>
        <p:sp>
          <p:nvSpPr>
            <p:cNvPr id="17" name="角丸四角形吹き出し 16"/>
            <p:cNvSpPr/>
            <p:nvPr/>
          </p:nvSpPr>
          <p:spPr>
            <a:xfrm>
              <a:off x="1886379" y="4588095"/>
              <a:ext cx="2850597" cy="1721225"/>
            </a:xfrm>
            <a:prstGeom prst="wedgeRoundRectCallout">
              <a:avLst>
                <a:gd name="adj1" fmla="val 36821"/>
                <a:gd name="adj2" fmla="val -12903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247" indent="-70247"/>
              <a:endParaRPr lang="en-US" altLang="ja-JP" sz="1050" b="1" dirty="0">
                <a:solidFill>
                  <a:srgbClr val="FF0000"/>
                </a:solidFill>
                <a:latin typeface="メイリオ" panose="020B0604030504040204" pitchFamily="50" charset="-128"/>
                <a:ea typeface="メイリオ" panose="020B0604030504040204" pitchFamily="50" charset="-128"/>
              </a:endParaRPr>
            </a:p>
          </p:txBody>
        </p:sp>
        <p:sp>
          <p:nvSpPr>
            <p:cNvPr id="16" name="角丸四角形吹き出し 15"/>
            <p:cNvSpPr/>
            <p:nvPr/>
          </p:nvSpPr>
          <p:spPr>
            <a:xfrm>
              <a:off x="1886379" y="4588094"/>
              <a:ext cx="2850597" cy="1721225"/>
            </a:xfrm>
            <a:prstGeom prst="wedgeRoundRectCallout">
              <a:avLst>
                <a:gd name="adj1" fmla="val 65817"/>
                <a:gd name="adj2" fmla="val -1504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247" indent="-70247"/>
              <a:endParaRPr lang="en-US" altLang="ja-JP" sz="1050" b="1" dirty="0">
                <a:solidFill>
                  <a:srgbClr val="FF0000"/>
                </a:solidFill>
                <a:latin typeface="メイリオ" panose="020B0604030504040204" pitchFamily="50" charset="-128"/>
                <a:ea typeface="メイリオ" panose="020B0604030504040204" pitchFamily="50" charset="-128"/>
              </a:endParaRPr>
            </a:p>
          </p:txBody>
        </p:sp>
        <p:sp>
          <p:nvSpPr>
            <p:cNvPr id="15" name="角丸四角形吹き出し 14"/>
            <p:cNvSpPr/>
            <p:nvPr/>
          </p:nvSpPr>
          <p:spPr>
            <a:xfrm>
              <a:off x="1880491" y="4365104"/>
              <a:ext cx="2850597" cy="2016223"/>
            </a:xfrm>
            <a:prstGeom prst="wedgeRoundRectCallout">
              <a:avLst>
                <a:gd name="adj1" fmla="val 63757"/>
                <a:gd name="adj2" fmla="val 32723"/>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・まずは、聞き取り表、モニタリング情報等に記載されている状況で左記に挙げたニーズに該当する文言をそのまま抽出する。</a:t>
              </a:r>
              <a:endParaRPr lang="en-US" altLang="ja-JP" sz="1050" b="1" dirty="0">
                <a:solidFill>
                  <a:srgbClr val="FF0000"/>
                </a:solidFill>
                <a:latin typeface="メイリオ" panose="020B0604030504040204" pitchFamily="50" charset="-128"/>
                <a:ea typeface="メイリオ" panose="020B0604030504040204" pitchFamily="50" charset="-128"/>
              </a:endParaRPr>
            </a:p>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・すでに参考とする書類の記載者（保護者、相談支援専門員、職員等）の主観のもとに記載されている可能性が高いことに留意して読み取る</a:t>
              </a:r>
              <a:endParaRPr lang="en-US" altLang="ja-JP" sz="1050" b="1" dirty="0">
                <a:solidFill>
                  <a:srgbClr val="FF0000"/>
                </a:solidFill>
                <a:latin typeface="メイリオ" panose="020B0604030504040204" pitchFamily="50" charset="-128"/>
                <a:ea typeface="メイリオ" panose="020B0604030504040204" pitchFamily="50" charset="-128"/>
              </a:endParaRPr>
            </a:p>
          </p:txBody>
        </p:sp>
      </p:grpSp>
      <p:grpSp>
        <p:nvGrpSpPr>
          <p:cNvPr id="20" name="グループ化 19"/>
          <p:cNvGrpSpPr/>
          <p:nvPr/>
        </p:nvGrpSpPr>
        <p:grpSpPr>
          <a:xfrm>
            <a:off x="4152848" y="2950573"/>
            <a:ext cx="2204651" cy="1389527"/>
            <a:chOff x="1880491" y="4365104"/>
            <a:chExt cx="3028359" cy="2016223"/>
          </a:xfrm>
        </p:grpSpPr>
        <p:sp>
          <p:nvSpPr>
            <p:cNvPr id="21" name="角丸四角形吹き出し 20"/>
            <p:cNvSpPr/>
            <p:nvPr/>
          </p:nvSpPr>
          <p:spPr>
            <a:xfrm>
              <a:off x="1886379" y="4588095"/>
              <a:ext cx="2850597" cy="1721225"/>
            </a:xfrm>
            <a:prstGeom prst="wedgeRoundRectCallout">
              <a:avLst>
                <a:gd name="adj1" fmla="val 54867"/>
                <a:gd name="adj2" fmla="val -1935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247" indent="-70247"/>
              <a:endParaRPr lang="en-US" altLang="ja-JP" sz="1050" b="1" dirty="0">
                <a:solidFill>
                  <a:srgbClr val="FF0000"/>
                </a:solidFill>
                <a:latin typeface="メイリオ" panose="020B0604030504040204" pitchFamily="50" charset="-128"/>
                <a:ea typeface="メイリオ" panose="020B0604030504040204" pitchFamily="50" charset="-128"/>
              </a:endParaRPr>
            </a:p>
          </p:txBody>
        </p:sp>
        <p:sp>
          <p:nvSpPr>
            <p:cNvPr id="22" name="角丸四角形吹き出し 21"/>
            <p:cNvSpPr/>
            <p:nvPr/>
          </p:nvSpPr>
          <p:spPr>
            <a:xfrm>
              <a:off x="1886379" y="4588094"/>
              <a:ext cx="2850597" cy="1721225"/>
            </a:xfrm>
            <a:prstGeom prst="wedgeRoundRectCallout">
              <a:avLst>
                <a:gd name="adj1" fmla="val 22793"/>
                <a:gd name="adj2" fmla="val 76588"/>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247" indent="-70247"/>
              <a:endParaRPr lang="en-US" altLang="ja-JP" sz="1050" b="1" dirty="0">
                <a:solidFill>
                  <a:srgbClr val="FF0000"/>
                </a:solidFill>
                <a:latin typeface="メイリオ" panose="020B0604030504040204" pitchFamily="50" charset="-128"/>
                <a:ea typeface="メイリオ" panose="020B0604030504040204" pitchFamily="50" charset="-128"/>
              </a:endParaRPr>
            </a:p>
          </p:txBody>
        </p:sp>
        <p:sp>
          <p:nvSpPr>
            <p:cNvPr id="23" name="角丸四角形吹き出し 22"/>
            <p:cNvSpPr/>
            <p:nvPr/>
          </p:nvSpPr>
          <p:spPr>
            <a:xfrm>
              <a:off x="1880491" y="4365104"/>
              <a:ext cx="3028359" cy="2016223"/>
            </a:xfrm>
            <a:prstGeom prst="wedgeRoundRectCallout">
              <a:avLst>
                <a:gd name="adj1" fmla="val -14827"/>
                <a:gd name="adj2" fmla="val 135259"/>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・「支援者が気になる」等と思う根拠は何！</a:t>
              </a:r>
              <a:endParaRPr lang="en-US" altLang="ja-JP" sz="1050" b="1" dirty="0">
                <a:solidFill>
                  <a:srgbClr val="FF0000"/>
                </a:solidFill>
                <a:latin typeface="メイリオ" panose="020B0604030504040204" pitchFamily="50" charset="-128"/>
                <a:ea typeface="メイリオ" panose="020B0604030504040204" pitchFamily="50" charset="-128"/>
              </a:endParaRPr>
            </a:p>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・障害特性や家族像、地域資源等の一般的なイメージから推察される「強み・可能性」の記載にとどまらないこと</a:t>
              </a:r>
              <a:endParaRPr lang="en-US" altLang="ja-JP" sz="1050" b="1" dirty="0">
                <a:solidFill>
                  <a:srgbClr val="FF0000"/>
                </a:solidFill>
                <a:latin typeface="メイリオ" panose="020B0604030504040204" pitchFamily="50" charset="-128"/>
                <a:ea typeface="メイリオ" panose="020B0604030504040204" pitchFamily="50" charset="-128"/>
              </a:endParaRPr>
            </a:p>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・より個別性を持たせるため、具体的に記載する</a:t>
              </a:r>
              <a:endParaRPr lang="en-US" altLang="ja-JP" sz="1050" b="1" dirty="0">
                <a:solidFill>
                  <a:srgbClr val="FF0000"/>
                </a:solidFill>
                <a:latin typeface="メイリオ" panose="020B0604030504040204" pitchFamily="50" charset="-128"/>
                <a:ea typeface="メイリオ" panose="020B0604030504040204" pitchFamily="50" charset="-128"/>
              </a:endParaRPr>
            </a:p>
          </p:txBody>
        </p:sp>
      </p:grpSp>
      <p:grpSp>
        <p:nvGrpSpPr>
          <p:cNvPr id="24" name="グループ化 23"/>
          <p:cNvGrpSpPr/>
          <p:nvPr/>
        </p:nvGrpSpPr>
        <p:grpSpPr>
          <a:xfrm>
            <a:off x="4662056" y="2197365"/>
            <a:ext cx="3352799" cy="637569"/>
            <a:chOff x="1106398" y="4563002"/>
            <a:chExt cx="3798819" cy="2016223"/>
          </a:xfrm>
        </p:grpSpPr>
        <p:sp>
          <p:nvSpPr>
            <p:cNvPr id="25" name="角丸四角形吹き出し 24"/>
            <p:cNvSpPr/>
            <p:nvPr/>
          </p:nvSpPr>
          <p:spPr>
            <a:xfrm>
              <a:off x="1886379" y="4588095"/>
              <a:ext cx="2850597" cy="1721225"/>
            </a:xfrm>
            <a:prstGeom prst="wedgeRoundRectCallout">
              <a:avLst>
                <a:gd name="adj1" fmla="val 38400"/>
                <a:gd name="adj2" fmla="val -80881"/>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247" indent="-70247"/>
              <a:endParaRPr lang="en-US" altLang="ja-JP" sz="1050" b="1" dirty="0">
                <a:solidFill>
                  <a:srgbClr val="FF0000"/>
                </a:solidFill>
                <a:latin typeface="メイリオ" panose="020B0604030504040204" pitchFamily="50" charset="-128"/>
                <a:ea typeface="メイリオ" panose="020B0604030504040204" pitchFamily="50" charset="-128"/>
              </a:endParaRPr>
            </a:p>
          </p:txBody>
        </p:sp>
        <p:sp>
          <p:nvSpPr>
            <p:cNvPr id="27" name="角丸四角形吹き出し 26"/>
            <p:cNvSpPr/>
            <p:nvPr/>
          </p:nvSpPr>
          <p:spPr>
            <a:xfrm>
              <a:off x="1106398" y="4563002"/>
              <a:ext cx="3798819" cy="2016223"/>
            </a:xfrm>
            <a:prstGeom prst="wedgeRoundRectCallout">
              <a:avLst>
                <a:gd name="adj1" fmla="val -23484"/>
                <a:gd name="adj2" fmla="val -7205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247" indent="-70247"/>
              <a:r>
                <a:rPr lang="ja-JP" altLang="en-US" sz="1200" b="1" dirty="0">
                  <a:solidFill>
                    <a:srgbClr val="FF0000"/>
                  </a:solidFill>
                  <a:latin typeface="メイリオ" panose="020B0604030504040204" pitchFamily="50" charset="-128"/>
                  <a:ea typeface="メイリオ" panose="020B0604030504040204" pitchFamily="50" charset="-128"/>
                </a:rPr>
                <a:t>「支援者の知識と技量があからさまになる」</a:t>
              </a:r>
              <a:endParaRPr lang="en-US" altLang="ja-JP" sz="1200" b="1" dirty="0">
                <a:solidFill>
                  <a:srgbClr val="FF0000"/>
                </a:solidFill>
                <a:latin typeface="メイリオ" panose="020B0604030504040204" pitchFamily="50" charset="-128"/>
                <a:ea typeface="メイリオ" panose="020B0604030504040204" pitchFamily="50" charset="-128"/>
              </a:endParaRPr>
            </a:p>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・左記のニーズの把握、状態の評価の内容を基に論理的に記載できるか！</a:t>
              </a:r>
              <a:endParaRPr lang="en-US" altLang="ja-JP" sz="1050" b="1" dirty="0">
                <a:solidFill>
                  <a:srgbClr val="FF0000"/>
                </a:solidFill>
                <a:latin typeface="メイリオ" panose="020B0604030504040204" pitchFamily="50" charset="-128"/>
                <a:ea typeface="メイリオ" panose="020B0604030504040204" pitchFamily="50" charset="-128"/>
              </a:endParaRPr>
            </a:p>
          </p:txBody>
        </p:sp>
      </p:grpSp>
      <p:grpSp>
        <p:nvGrpSpPr>
          <p:cNvPr id="28" name="グループ化 27"/>
          <p:cNvGrpSpPr/>
          <p:nvPr/>
        </p:nvGrpSpPr>
        <p:grpSpPr>
          <a:xfrm>
            <a:off x="6333416" y="3320988"/>
            <a:ext cx="1621778" cy="2052228"/>
            <a:chOff x="1843408" y="4365104"/>
            <a:chExt cx="2893568" cy="2016223"/>
          </a:xfrm>
        </p:grpSpPr>
        <p:sp>
          <p:nvSpPr>
            <p:cNvPr id="29" name="角丸四角形吹き出し 28"/>
            <p:cNvSpPr/>
            <p:nvPr/>
          </p:nvSpPr>
          <p:spPr>
            <a:xfrm>
              <a:off x="1886379" y="4588095"/>
              <a:ext cx="2850597" cy="1721225"/>
            </a:xfrm>
            <a:prstGeom prst="wedgeRoundRectCallout">
              <a:avLst>
                <a:gd name="adj1" fmla="val 25102"/>
                <a:gd name="adj2" fmla="val -77162"/>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247" indent="-70247"/>
              <a:endParaRPr lang="en-US" altLang="ja-JP" sz="1050" b="1" dirty="0">
                <a:solidFill>
                  <a:srgbClr val="FF0000"/>
                </a:solidFill>
                <a:latin typeface="メイリオ" panose="020B0604030504040204" pitchFamily="50" charset="-128"/>
                <a:ea typeface="メイリオ" panose="020B0604030504040204" pitchFamily="50" charset="-128"/>
              </a:endParaRPr>
            </a:p>
          </p:txBody>
        </p:sp>
        <p:sp>
          <p:nvSpPr>
            <p:cNvPr id="30" name="角丸四角形吹き出し 29"/>
            <p:cNvSpPr/>
            <p:nvPr/>
          </p:nvSpPr>
          <p:spPr>
            <a:xfrm>
              <a:off x="1886379" y="4588094"/>
              <a:ext cx="2850597" cy="1721225"/>
            </a:xfrm>
            <a:prstGeom prst="wedgeRoundRectCallout">
              <a:avLst>
                <a:gd name="adj1" fmla="val 55840"/>
                <a:gd name="adj2" fmla="val -2285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247" indent="-70247"/>
              <a:endParaRPr lang="en-US" altLang="ja-JP" sz="1050" b="1" dirty="0">
                <a:solidFill>
                  <a:srgbClr val="FF0000"/>
                </a:solidFill>
                <a:latin typeface="メイリオ" panose="020B0604030504040204" pitchFamily="50" charset="-128"/>
                <a:ea typeface="メイリオ" panose="020B0604030504040204" pitchFamily="50" charset="-128"/>
              </a:endParaRPr>
            </a:p>
          </p:txBody>
        </p:sp>
        <p:sp>
          <p:nvSpPr>
            <p:cNvPr id="31" name="角丸四角形吹き出し 30"/>
            <p:cNvSpPr/>
            <p:nvPr/>
          </p:nvSpPr>
          <p:spPr>
            <a:xfrm>
              <a:off x="1843408" y="4365104"/>
              <a:ext cx="2850599" cy="2016223"/>
            </a:xfrm>
            <a:prstGeom prst="wedgeRoundRectCallout">
              <a:avLst>
                <a:gd name="adj1" fmla="val -13934"/>
                <a:gd name="adj2" fmla="val 61513"/>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・左記のニーズの記載内容と主語が一致するとは限らない。解決すべき課題の主語を明確化することでどこにアプローチすべきかが定まる</a:t>
              </a:r>
              <a:endParaRPr lang="en-US" altLang="ja-JP" sz="1050" b="1" dirty="0">
                <a:solidFill>
                  <a:srgbClr val="FF0000"/>
                </a:solidFill>
                <a:latin typeface="メイリオ" panose="020B0604030504040204" pitchFamily="50" charset="-128"/>
                <a:ea typeface="メイリオ" panose="020B0604030504040204" pitchFamily="50" charset="-128"/>
              </a:endParaRPr>
            </a:p>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・ここで挙げられた記載内容が、「個別支援計画」の具体的な到達目標となりうる</a:t>
              </a:r>
              <a:endParaRPr lang="en-US" altLang="ja-JP" sz="1050" b="1" dirty="0">
                <a:solidFill>
                  <a:srgbClr val="FF0000"/>
                </a:solidFill>
                <a:latin typeface="メイリオ" panose="020B0604030504040204" pitchFamily="50" charset="-128"/>
                <a:ea typeface="メイリオ" panose="020B0604030504040204" pitchFamily="50" charset="-128"/>
              </a:endParaRPr>
            </a:p>
          </p:txBody>
        </p:sp>
      </p:grpSp>
      <p:sp>
        <p:nvSpPr>
          <p:cNvPr id="2" name="スライド番号プレースホルダー 1"/>
          <p:cNvSpPr>
            <a:spLocks noGrp="1"/>
          </p:cNvSpPr>
          <p:nvPr>
            <p:ph type="sldNum" sz="quarter" idx="12"/>
          </p:nvPr>
        </p:nvSpPr>
        <p:spPr/>
        <p:txBody>
          <a:bodyPr/>
          <a:lstStyle/>
          <a:p>
            <a:fld id="{A07EE786-56F2-4A4C-AF19-34F6DFFF41E5}" type="slidenum">
              <a:rPr kumimoji="1" lang="ja-JP" altLang="en-US" smtClean="0"/>
              <a:t>17</a:t>
            </a:fld>
            <a:endParaRPr kumimoji="1" lang="ja-JP" altLang="en-US"/>
          </a:p>
        </p:txBody>
      </p:sp>
    </p:spTree>
    <p:extLst>
      <p:ext uri="{BB962C8B-B14F-4D97-AF65-F5344CB8AC3E}">
        <p14:creationId xmlns:p14="http://schemas.microsoft.com/office/powerpoint/2010/main" val="1753684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3690" name="Group 154"/>
          <p:cNvGraphicFramePr>
            <a:graphicFrameLocks noGrp="1"/>
          </p:cNvGraphicFramePr>
          <p:nvPr>
            <p:ph idx="1"/>
          </p:nvPr>
        </p:nvGraphicFramePr>
        <p:xfrm>
          <a:off x="1331119" y="2187181"/>
          <a:ext cx="6534151" cy="2591990"/>
        </p:xfrm>
        <a:graphic>
          <a:graphicData uri="http://schemas.openxmlformats.org/drawingml/2006/table">
            <a:tbl>
              <a:tblPr/>
              <a:tblGrid>
                <a:gridCol w="648536">
                  <a:extLst>
                    <a:ext uri="{9D8B030D-6E8A-4147-A177-3AD203B41FA5}">
                      <a16:colId xmlns:a16="http://schemas.microsoft.com/office/drawing/2014/main" val="20000"/>
                    </a:ext>
                  </a:extLst>
                </a:gridCol>
                <a:gridCol w="1188028">
                  <a:extLst>
                    <a:ext uri="{9D8B030D-6E8A-4147-A177-3AD203B41FA5}">
                      <a16:colId xmlns:a16="http://schemas.microsoft.com/office/drawing/2014/main" val="20001"/>
                    </a:ext>
                  </a:extLst>
                </a:gridCol>
                <a:gridCol w="1998046">
                  <a:extLst>
                    <a:ext uri="{9D8B030D-6E8A-4147-A177-3AD203B41FA5}">
                      <a16:colId xmlns:a16="http://schemas.microsoft.com/office/drawing/2014/main" val="20002"/>
                    </a:ext>
                  </a:extLst>
                </a:gridCol>
                <a:gridCol w="1188028">
                  <a:extLst>
                    <a:ext uri="{9D8B030D-6E8A-4147-A177-3AD203B41FA5}">
                      <a16:colId xmlns:a16="http://schemas.microsoft.com/office/drawing/2014/main" val="20003"/>
                    </a:ext>
                  </a:extLst>
                </a:gridCol>
                <a:gridCol w="1122219">
                  <a:extLst>
                    <a:ext uri="{9D8B030D-6E8A-4147-A177-3AD203B41FA5}">
                      <a16:colId xmlns:a16="http://schemas.microsoft.com/office/drawing/2014/main" val="20004"/>
                    </a:ext>
                  </a:extLst>
                </a:gridCol>
                <a:gridCol w="389294">
                  <a:extLst>
                    <a:ext uri="{9D8B030D-6E8A-4147-A177-3AD203B41FA5}">
                      <a16:colId xmlns:a16="http://schemas.microsoft.com/office/drawing/2014/main" val="20005"/>
                    </a:ext>
                  </a:extLst>
                </a:gridCol>
              </a:tblGrid>
              <a:tr h="310691">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○具体的な到達目標及び支援計画等</a:t>
                      </a:r>
                    </a:p>
                  </a:txBody>
                  <a:tcPr marL="68574" marR="68574" marT="34286" marB="34286" anchor="ctr" horzOverflow="overflow">
                    <a:lnL w="2857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0" i="0" u="sng" strike="noStrike" cap="none" normalizeH="0" baseline="0" dirty="0">
                        <a:ln>
                          <a:noFill/>
                        </a:ln>
                        <a:solidFill>
                          <a:schemeClr val="tx1"/>
                        </a:solidFill>
                        <a:effectLst/>
                        <a:latin typeface="Arial" charset="0"/>
                        <a:ea typeface="ＭＳ Ｐゴシック" pitchFamily="50" charset="-128"/>
                      </a:endParaRPr>
                    </a:p>
                  </a:txBody>
                  <a:tcPr marL="68574" marR="68574" marT="34286" marB="34286" anchor="ctr" horzOverflow="overflow">
                    <a:lnL>
                      <a:noFill/>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0"/>
                  </a:ext>
                </a:extLst>
              </a:tr>
              <a:tr h="38364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項  目　</a:t>
                      </a:r>
                    </a:p>
                  </a:txBody>
                  <a:tcPr marL="68574" marR="68574" marT="34286" marB="3428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具体的な</a:t>
                      </a:r>
                      <a:endParaRPr kumimoji="1" lang="en-US" altLang="ja-JP" sz="9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到達目標</a:t>
                      </a:r>
                    </a:p>
                  </a:txBody>
                  <a:tcPr marL="68574" marR="68574" marT="34286" marB="342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支援内容</a:t>
                      </a:r>
                      <a:endParaRPr kumimoji="1" lang="en-US" altLang="ja-JP" sz="9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（内容・留意点等）</a:t>
                      </a:r>
                    </a:p>
                  </a:txBody>
                  <a:tcPr marL="68574" marR="68574" marT="34286" marB="342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支援期間</a:t>
                      </a:r>
                      <a:endParaRPr kumimoji="1" lang="en-US" altLang="ja-JP" sz="9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（頻度・時間・期間等）</a:t>
                      </a:r>
                    </a:p>
                  </a:txBody>
                  <a:tcPr marL="68574" marR="68574" marT="34286" marB="342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サービス提供機関</a:t>
                      </a:r>
                      <a:endParaRPr kumimoji="1" lang="en-US" altLang="ja-JP" sz="9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（提供者・担当者等）</a:t>
                      </a:r>
                    </a:p>
                  </a:txBody>
                  <a:tcPr marL="68574" marR="68574" marT="34286" marB="342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pitchFamily="50" charset="-128"/>
                        </a:rPr>
                        <a:t>優先順位</a:t>
                      </a:r>
                    </a:p>
                  </a:txBody>
                  <a:tcPr marL="68574" marR="68574" marT="34286" marB="3428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extLst>
                  <a:ext uri="{0D108BD9-81ED-4DB2-BD59-A6C34878D82A}">
                    <a16:rowId xmlns:a16="http://schemas.microsoft.com/office/drawing/2014/main" val="10001"/>
                  </a:ext>
                </a:extLst>
              </a:tr>
              <a:tr h="6041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67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67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Arial" charset="0"/>
                        <a:ea typeface="ＭＳ Ｐゴシック" pitchFamily="50" charset="-128"/>
                      </a:endParaRPr>
                    </a:p>
                  </a:txBody>
                  <a:tcPr marL="68574" marR="68574"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0219" name="Rectangle 2786"/>
          <p:cNvSpPr>
            <a:spLocks noChangeArrowheads="1"/>
          </p:cNvSpPr>
          <p:nvPr/>
        </p:nvSpPr>
        <p:spPr bwMode="auto">
          <a:xfrm>
            <a:off x="1494235" y="1269208"/>
            <a:ext cx="6372225" cy="37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ja-JP" altLang="en-US" sz="1200" b="1" u="sng">
                <a:solidFill>
                  <a:srgbClr val="000000"/>
                </a:solidFill>
              </a:rPr>
              <a:t>利用者名　　　　　　　　　　　　　　</a:t>
            </a:r>
            <a:r>
              <a:rPr lang="ja-JP" altLang="en-US" sz="1200" b="1">
                <a:solidFill>
                  <a:srgbClr val="000000"/>
                </a:solidFill>
              </a:rPr>
              <a:t>　　　　　　　　　　　　　　　　　　　　</a:t>
            </a:r>
            <a:r>
              <a:rPr lang="ja-JP" altLang="en-US" sz="1050" b="1" u="sng">
                <a:solidFill>
                  <a:srgbClr val="000000"/>
                </a:solidFill>
              </a:rPr>
              <a:t>作成年月日：　　　　年　　月　　日　　</a:t>
            </a:r>
            <a:r>
              <a:rPr lang="ja-JP" altLang="en-US" sz="1050" b="1">
                <a:solidFill>
                  <a:srgbClr val="000000"/>
                </a:solidFill>
              </a:rPr>
              <a:t/>
            </a:r>
            <a:br>
              <a:rPr lang="ja-JP" altLang="en-US" sz="1050" b="1">
                <a:solidFill>
                  <a:srgbClr val="000000"/>
                </a:solidFill>
              </a:rPr>
            </a:br>
            <a:endParaRPr lang="ja-JP" altLang="en-US" sz="1050" b="1">
              <a:solidFill>
                <a:srgbClr val="000000"/>
              </a:solidFill>
            </a:endParaRPr>
          </a:p>
        </p:txBody>
      </p:sp>
      <p:graphicFrame>
        <p:nvGraphicFramePr>
          <p:cNvPr id="12" name="表 11"/>
          <p:cNvGraphicFramePr>
            <a:graphicFrameLocks noGrp="1"/>
          </p:cNvGraphicFramePr>
          <p:nvPr/>
        </p:nvGraphicFramePr>
        <p:xfrm>
          <a:off x="2033590" y="1552575"/>
          <a:ext cx="5831681" cy="578627"/>
        </p:xfrm>
        <a:graphic>
          <a:graphicData uri="http://schemas.openxmlformats.org/drawingml/2006/table">
            <a:tbl>
              <a:tblPr/>
              <a:tblGrid>
                <a:gridCol w="1350047">
                  <a:extLst>
                    <a:ext uri="{9D8B030D-6E8A-4147-A177-3AD203B41FA5}">
                      <a16:colId xmlns:a16="http://schemas.microsoft.com/office/drawing/2014/main" val="20000"/>
                    </a:ext>
                  </a:extLst>
                </a:gridCol>
                <a:gridCol w="4481634">
                  <a:extLst>
                    <a:ext uri="{9D8B030D-6E8A-4147-A177-3AD203B41FA5}">
                      <a16:colId xmlns:a16="http://schemas.microsoft.com/office/drawing/2014/main" val="20001"/>
                    </a:ext>
                  </a:extLst>
                </a:gridCol>
              </a:tblGrid>
              <a:tr h="310251">
                <a:tc>
                  <a:txBody>
                    <a:bodyPr/>
                    <a:lstStyle/>
                    <a:p>
                      <a:r>
                        <a:rPr kumimoji="1" lang="ja-JP" altLang="en-US" sz="900" dirty="0"/>
                        <a:t>長期（内容、期間等）</a:t>
                      </a:r>
                    </a:p>
                  </a:txBody>
                  <a:tcPr marL="68575" marR="68575" marT="34286" marB="34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900" dirty="0"/>
                    </a:p>
                  </a:txBody>
                  <a:tcPr marL="68575" marR="68575" marT="34286" marB="34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8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t>短期（内容、期間等）</a:t>
                      </a:r>
                    </a:p>
                  </a:txBody>
                  <a:tcPr marL="68575" marR="68575" marT="34286" marB="34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endParaRPr kumimoji="1" lang="ja-JP" altLang="en-US" sz="900" dirty="0"/>
                    </a:p>
                  </a:txBody>
                  <a:tcPr marL="68575" marR="68575" marT="34286" marB="34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0233" name="Rectangle 2789"/>
          <p:cNvSpPr>
            <a:spLocks noChangeArrowheads="1"/>
          </p:cNvSpPr>
          <p:nvPr/>
        </p:nvSpPr>
        <p:spPr bwMode="auto">
          <a:xfrm>
            <a:off x="1331119" y="4887516"/>
            <a:ext cx="6535341" cy="6477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ja-JP" altLang="en-US" sz="1050">
                <a:solidFill>
                  <a:srgbClr val="000000"/>
                </a:solidFill>
              </a:rPr>
              <a:t>総合的な支援方針</a:t>
            </a:r>
          </a:p>
        </p:txBody>
      </p:sp>
      <p:sp>
        <p:nvSpPr>
          <p:cNvPr id="50234" name="正方形/長方形 16"/>
          <p:cNvSpPr>
            <a:spLocks noChangeArrowheads="1"/>
          </p:cNvSpPr>
          <p:nvPr/>
        </p:nvSpPr>
        <p:spPr bwMode="auto">
          <a:xfrm>
            <a:off x="1331119" y="1546622"/>
            <a:ext cx="76174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20000"/>
              </a:spcBef>
              <a:spcAft>
                <a:spcPct val="0"/>
              </a:spcAft>
            </a:pPr>
            <a:r>
              <a:rPr lang="ja-JP" altLang="en-US" sz="900">
                <a:solidFill>
                  <a:srgbClr val="000000"/>
                </a:solidFill>
              </a:rPr>
              <a:t>○到達目標</a:t>
            </a:r>
          </a:p>
        </p:txBody>
      </p:sp>
      <p:sp>
        <p:nvSpPr>
          <p:cNvPr id="50235" name="Rectangle 2786"/>
          <p:cNvSpPr>
            <a:spLocks noChangeArrowheads="1"/>
          </p:cNvSpPr>
          <p:nvPr/>
        </p:nvSpPr>
        <p:spPr bwMode="auto">
          <a:xfrm>
            <a:off x="1331119" y="5535218"/>
            <a:ext cx="6481763" cy="37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b"/>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ja-JP" altLang="en-US" sz="900">
                <a:solidFill>
                  <a:srgbClr val="000000"/>
                </a:solidFill>
              </a:rPr>
              <a:t>平成　　　年　　　月　　　日　　　</a:t>
            </a:r>
            <a:r>
              <a:rPr lang="ja-JP" altLang="en-US" sz="900" u="sng">
                <a:solidFill>
                  <a:srgbClr val="000000"/>
                </a:solidFill>
              </a:rPr>
              <a:t>利用者氏名　　　　　　　　　　　　　　　　　　</a:t>
            </a:r>
            <a:r>
              <a:rPr lang="ja-JP" altLang="en-US" sz="900">
                <a:solidFill>
                  <a:srgbClr val="000000"/>
                </a:solidFill>
              </a:rPr>
              <a:t>印　　　</a:t>
            </a:r>
            <a:r>
              <a:rPr lang="ja-JP" altLang="en-US" sz="900" u="sng">
                <a:solidFill>
                  <a:srgbClr val="000000"/>
                </a:solidFill>
              </a:rPr>
              <a:t>児童発達支援管理責任者　　　　　　　　　　　　　　　</a:t>
            </a:r>
            <a:r>
              <a:rPr lang="ja-JP" altLang="en-US" sz="900">
                <a:solidFill>
                  <a:srgbClr val="000000"/>
                </a:solidFill>
              </a:rPr>
              <a:t>印　　　　　　　　　　　</a:t>
            </a:r>
            <a:r>
              <a:rPr lang="ja-JP" altLang="en-US" sz="900" b="1">
                <a:solidFill>
                  <a:srgbClr val="000000"/>
                </a:solidFill>
              </a:rPr>
              <a:t>　　　　　　　　　　　　　　　　　　　</a:t>
            </a:r>
            <a:r>
              <a:rPr lang="ja-JP" altLang="en-US" sz="900" b="1" u="sng">
                <a:solidFill>
                  <a:srgbClr val="000000"/>
                </a:solidFill>
              </a:rPr>
              <a:t>　</a:t>
            </a:r>
            <a:endParaRPr lang="ja-JP" altLang="en-US" sz="900" b="1">
              <a:solidFill>
                <a:srgbClr val="000000"/>
              </a:solidFill>
            </a:endParaRPr>
          </a:p>
        </p:txBody>
      </p:sp>
      <p:sp>
        <p:nvSpPr>
          <p:cNvPr id="13" name="角丸四角形吹き出し 12"/>
          <p:cNvSpPr/>
          <p:nvPr/>
        </p:nvSpPr>
        <p:spPr>
          <a:xfrm>
            <a:off x="5382090" y="3052460"/>
            <a:ext cx="3185649" cy="1667459"/>
          </a:xfrm>
          <a:prstGeom prst="wedgeRoundRectCallout">
            <a:avLst>
              <a:gd name="adj1" fmla="val -64739"/>
              <a:gd name="adj2" fmla="val -50775"/>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a:solidFill>
                  <a:srgbClr val="FF0000"/>
                </a:solidFill>
                <a:latin typeface="メイリオ" panose="020B0604030504040204" pitchFamily="50" charset="-128"/>
                <a:ea typeface="メイリオ" panose="020B0604030504040204" pitchFamily="50" charset="-128"/>
              </a:rPr>
              <a:t>到達目標に掲げた子どもや家族等の様子になるよう、事業所がどのような「専門的な支援」、工夫、配慮を行うのかを具体的に記載。家族支援および地域支援の場合も具体的働きかけを記載　　</a:t>
            </a:r>
            <a:r>
              <a:rPr lang="en-US" altLang="ja-JP" sz="1050" b="1" u="sng" dirty="0">
                <a:solidFill>
                  <a:srgbClr val="FF0000"/>
                </a:solidFill>
                <a:latin typeface="メイリオ" panose="020B0604030504040204" pitchFamily="50" charset="-128"/>
                <a:ea typeface="メイリオ" panose="020B0604030504040204" pitchFamily="50" charset="-128"/>
              </a:rPr>
              <a:t>【</a:t>
            </a:r>
            <a:r>
              <a:rPr lang="ja-JP" altLang="en-US" sz="1050" b="1" u="sng" dirty="0">
                <a:solidFill>
                  <a:srgbClr val="FF0000"/>
                </a:solidFill>
                <a:latin typeface="メイリオ" panose="020B0604030504040204" pitchFamily="50" charset="-128"/>
                <a:ea typeface="メイリオ" panose="020B0604030504040204" pitchFamily="50" charset="-128"/>
              </a:rPr>
              <a:t>主語は事業所</a:t>
            </a:r>
            <a:r>
              <a:rPr lang="en-US" altLang="ja-JP" sz="1050" b="1" u="sng" dirty="0">
                <a:solidFill>
                  <a:srgbClr val="FF0000"/>
                </a:solidFill>
                <a:latin typeface="メイリオ" panose="020B0604030504040204" pitchFamily="50" charset="-128"/>
                <a:ea typeface="メイリオ" panose="020B0604030504040204" pitchFamily="50" charset="-128"/>
              </a:rPr>
              <a:t>】</a:t>
            </a:r>
          </a:p>
          <a:p>
            <a:endParaRPr lang="en-US" altLang="ja-JP" sz="300" b="1" dirty="0">
              <a:solidFill>
                <a:srgbClr val="FF0000"/>
              </a:solidFill>
              <a:latin typeface="メイリオ" panose="020B0604030504040204" pitchFamily="50" charset="-128"/>
              <a:ea typeface="メイリオ" panose="020B0604030504040204" pitchFamily="50" charset="-128"/>
            </a:endParaRPr>
          </a:p>
          <a:p>
            <a:pPr marL="136922" indent="-136922"/>
            <a:r>
              <a:rPr lang="en-US" altLang="ja-JP" sz="1050" b="1" dirty="0">
                <a:solidFill>
                  <a:srgbClr val="FF0000"/>
                </a:solidFill>
                <a:latin typeface="メイリオ" panose="020B0604030504040204" pitchFamily="50" charset="-128"/>
                <a:ea typeface="メイリオ" panose="020B0604030504040204" pitchFamily="50" charset="-128"/>
              </a:rPr>
              <a:t>※</a:t>
            </a:r>
            <a:r>
              <a:rPr lang="ja-JP" altLang="en-US" sz="1050" b="1" dirty="0">
                <a:solidFill>
                  <a:srgbClr val="FF0000"/>
                </a:solidFill>
                <a:latin typeface="メイリオ" panose="020B0604030504040204" pitchFamily="50" charset="-128"/>
                <a:ea typeface="メイリオ" panose="020B0604030504040204" pitchFamily="50" charset="-128"/>
              </a:rPr>
              <a:t>　モニタリング時に、事業所の支援の質、力量が問われる⇒達成できなかった場合は子どもや家族、地域のせいではなく、事業所の目標設定や支援内容が悪かったと評価する</a:t>
            </a:r>
          </a:p>
        </p:txBody>
      </p:sp>
      <p:sp>
        <p:nvSpPr>
          <p:cNvPr id="14" name="角丸四角形吹き出し 13"/>
          <p:cNvSpPr/>
          <p:nvPr/>
        </p:nvSpPr>
        <p:spPr>
          <a:xfrm>
            <a:off x="3244273" y="4010707"/>
            <a:ext cx="1944947" cy="709213"/>
          </a:xfrm>
          <a:prstGeom prst="wedgeRoundRectCallout">
            <a:avLst>
              <a:gd name="adj1" fmla="val -75412"/>
              <a:gd name="adj2" fmla="val -208073"/>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rgbClr val="FF0000"/>
                </a:solidFill>
                <a:latin typeface="メイリオ" panose="020B0604030504040204" pitchFamily="50" charset="-128"/>
                <a:ea typeface="メイリオ" panose="020B0604030504040204" pitchFamily="50" charset="-128"/>
              </a:rPr>
              <a:t>言葉で発せられるニーズだけでなく、子どもの成長に必要な「発達ニーズ」も検討して目標を設定</a:t>
            </a:r>
          </a:p>
        </p:txBody>
      </p:sp>
      <p:sp>
        <p:nvSpPr>
          <p:cNvPr id="15" name="角丸四角形吹き出し 14"/>
          <p:cNvSpPr/>
          <p:nvPr/>
        </p:nvSpPr>
        <p:spPr>
          <a:xfrm>
            <a:off x="3977935" y="1546623"/>
            <a:ext cx="4181135" cy="812501"/>
          </a:xfrm>
          <a:prstGeom prst="wedgeRoundRectCallout">
            <a:avLst>
              <a:gd name="adj1" fmla="val -59106"/>
              <a:gd name="adj2" fmla="val -31540"/>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5731" indent="-135731"/>
            <a:endParaRPr lang="en-US" altLang="ja-JP" sz="1050" b="1" dirty="0">
              <a:solidFill>
                <a:srgbClr val="FF0000"/>
              </a:solidFill>
            </a:endParaRPr>
          </a:p>
        </p:txBody>
      </p:sp>
      <p:sp>
        <p:nvSpPr>
          <p:cNvPr id="16" name="角丸四角形吹き出し 15"/>
          <p:cNvSpPr/>
          <p:nvPr/>
        </p:nvSpPr>
        <p:spPr>
          <a:xfrm>
            <a:off x="2844052" y="4779171"/>
            <a:ext cx="5723687" cy="945356"/>
          </a:xfrm>
          <a:prstGeom prst="wedgeRoundRectCallout">
            <a:avLst>
              <a:gd name="adj1" fmla="val -56073"/>
              <a:gd name="adj2" fmla="val -25869"/>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2406" indent="-202406"/>
            <a:r>
              <a:rPr lang="ja-JP" altLang="en-US" sz="1050" b="1" dirty="0">
                <a:solidFill>
                  <a:srgbClr val="FF0000"/>
                </a:solidFill>
                <a:latin typeface="メイリオ" panose="020B0604030504040204" pitchFamily="50" charset="-128"/>
                <a:ea typeface="メイリオ" panose="020B0604030504040204" pitchFamily="50" charset="-128"/>
              </a:rPr>
              <a:t>◎事業所として、どのようなコンセプトで支援していくのかも含めて書けるといい</a:t>
            </a:r>
            <a:endParaRPr lang="en-US" altLang="ja-JP" sz="1050" b="1" dirty="0">
              <a:solidFill>
                <a:srgbClr val="FF0000"/>
              </a:solidFill>
              <a:latin typeface="メイリオ" panose="020B0604030504040204" pitchFamily="50" charset="-128"/>
              <a:ea typeface="メイリオ" panose="020B0604030504040204" pitchFamily="50" charset="-128"/>
            </a:endParaRPr>
          </a:p>
          <a:p>
            <a:r>
              <a:rPr lang="ja-JP" altLang="en-US" sz="1050" b="1" dirty="0">
                <a:solidFill>
                  <a:srgbClr val="FF0000"/>
                </a:solidFill>
                <a:latin typeface="メイリオ" panose="020B0604030504040204" pitchFamily="50" charset="-128"/>
                <a:ea typeface="メイリオ" panose="020B0604030504040204" pitchFamily="50" charset="-128"/>
              </a:rPr>
              <a:t>　　（どのような子どもに育ってほしいのか、育てたいのかなど）</a:t>
            </a:r>
            <a:endParaRPr lang="en-US" altLang="ja-JP" sz="1050" b="1" dirty="0">
              <a:solidFill>
                <a:srgbClr val="FF0000"/>
              </a:solidFill>
              <a:latin typeface="メイリオ" panose="020B0604030504040204" pitchFamily="50" charset="-128"/>
              <a:ea typeface="メイリオ" panose="020B0604030504040204" pitchFamily="50" charset="-128"/>
            </a:endParaRPr>
          </a:p>
          <a:p>
            <a:r>
              <a:rPr lang="ja-JP" altLang="en-US" sz="1050" b="1" dirty="0">
                <a:solidFill>
                  <a:srgbClr val="FF0000"/>
                </a:solidFill>
                <a:latin typeface="メイリオ" panose="020B0604030504040204" pitchFamily="50" charset="-128"/>
                <a:ea typeface="メイリオ" panose="020B0604030504040204" pitchFamily="50" charset="-128"/>
              </a:rPr>
              <a:t>◎全体の活動のねらいとの関係がわかるといい</a:t>
            </a:r>
            <a:endParaRPr lang="en-US" altLang="ja-JP" sz="1050" b="1" dirty="0">
              <a:solidFill>
                <a:srgbClr val="FF0000"/>
              </a:solidFill>
              <a:latin typeface="メイリオ" panose="020B0604030504040204" pitchFamily="50" charset="-128"/>
              <a:ea typeface="メイリオ" panose="020B0604030504040204" pitchFamily="50" charset="-128"/>
            </a:endParaRPr>
          </a:p>
          <a:p>
            <a:r>
              <a:rPr lang="ja-JP" altLang="en-US" sz="1050" b="1" dirty="0">
                <a:solidFill>
                  <a:srgbClr val="FF0000"/>
                </a:solidFill>
                <a:latin typeface="メイリオ" panose="020B0604030504040204" pitchFamily="50" charset="-128"/>
                <a:ea typeface="メイリオ" panose="020B0604030504040204" pitchFamily="50" charset="-128"/>
              </a:rPr>
              <a:t>◎子どもの育ちにいいことがわかるといい</a:t>
            </a:r>
            <a:endParaRPr lang="en-US" altLang="ja-JP" sz="1050" b="1" dirty="0">
              <a:solidFill>
                <a:srgbClr val="FF0000"/>
              </a:solidFill>
              <a:latin typeface="メイリオ" panose="020B0604030504040204" pitchFamily="50" charset="-128"/>
              <a:ea typeface="メイリオ" panose="020B0604030504040204" pitchFamily="50" charset="-128"/>
            </a:endParaRPr>
          </a:p>
          <a:p>
            <a:r>
              <a:rPr lang="ja-JP" altLang="en-US" sz="1050" b="1" dirty="0">
                <a:solidFill>
                  <a:srgbClr val="FF0000"/>
                </a:solidFill>
                <a:latin typeface="メイリオ" panose="020B0604030504040204" pitchFamily="50" charset="-128"/>
                <a:ea typeface="メイリオ" panose="020B0604030504040204" pitchFamily="50" charset="-128"/>
              </a:rPr>
              <a:t>◎支援の見通し、イメージが持てるように（</a:t>
            </a:r>
            <a:r>
              <a:rPr lang="en-US" altLang="ja-JP" sz="1050" b="1" dirty="0">
                <a:solidFill>
                  <a:srgbClr val="FF0000"/>
                </a:solidFill>
                <a:latin typeface="メイリオ" panose="020B0604030504040204" pitchFamily="50" charset="-128"/>
                <a:ea typeface="メイリオ" panose="020B0604030504040204" pitchFamily="50" charset="-128"/>
              </a:rPr>
              <a:t>1</a:t>
            </a:r>
            <a:r>
              <a:rPr lang="ja-JP" altLang="en-US" sz="1050" b="1" dirty="0">
                <a:solidFill>
                  <a:srgbClr val="FF0000"/>
                </a:solidFill>
                <a:latin typeface="メイリオ" panose="020B0604030504040204" pitchFamily="50" charset="-128"/>
                <a:ea typeface="メイリオ" panose="020B0604030504040204" pitchFamily="50" charset="-128"/>
              </a:rPr>
              <a:t>年ではない長いスパンでの見通しも含めて）</a:t>
            </a:r>
          </a:p>
        </p:txBody>
      </p:sp>
      <p:sp>
        <p:nvSpPr>
          <p:cNvPr id="19" name="角丸四角形吹き出し 18"/>
          <p:cNvSpPr/>
          <p:nvPr/>
        </p:nvSpPr>
        <p:spPr>
          <a:xfrm>
            <a:off x="377190" y="3429001"/>
            <a:ext cx="2678655" cy="1350170"/>
          </a:xfrm>
          <a:prstGeom prst="wedgeRoundRectCallout">
            <a:avLst>
              <a:gd name="adj1" fmla="val -9716"/>
              <a:gd name="adj2" fmla="val -82318"/>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・発達支援と家族支援と地域支援の割合は３：１：１を目安に設定。</a:t>
            </a:r>
            <a:endParaRPr lang="en-US" altLang="ja-JP" sz="1050" b="1" dirty="0">
              <a:solidFill>
                <a:srgbClr val="FF0000"/>
              </a:solidFill>
              <a:latin typeface="メイリオ" panose="020B0604030504040204" pitchFamily="50" charset="-128"/>
              <a:ea typeface="メイリオ" panose="020B0604030504040204" pitchFamily="50" charset="-128"/>
            </a:endParaRPr>
          </a:p>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　項目欄は、発達支援では発達の領域（運動、遊び・・・）で記載してもよい⇒アセスメントと直結</a:t>
            </a:r>
            <a:endParaRPr lang="en-US" altLang="ja-JP" sz="1050" b="1" dirty="0">
              <a:solidFill>
                <a:srgbClr val="FF0000"/>
              </a:solidFill>
              <a:latin typeface="メイリオ" panose="020B0604030504040204" pitchFamily="50" charset="-128"/>
              <a:ea typeface="メイリオ" panose="020B0604030504040204" pitchFamily="50" charset="-128"/>
            </a:endParaRPr>
          </a:p>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・「ニーズの整理票」で作成したニーズ、発達課題等を書けるよう欄を追加してもよい</a:t>
            </a:r>
          </a:p>
        </p:txBody>
      </p:sp>
      <p:sp>
        <p:nvSpPr>
          <p:cNvPr id="18" name="Rectangle 2786"/>
          <p:cNvSpPr>
            <a:spLocks noChangeArrowheads="1"/>
          </p:cNvSpPr>
          <p:nvPr/>
        </p:nvSpPr>
        <p:spPr bwMode="auto">
          <a:xfrm>
            <a:off x="1494235" y="867033"/>
            <a:ext cx="5994665" cy="40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algn="ctr" eaLnBrk="1" fontAlgn="base" hangingPunct="1">
              <a:spcBef>
                <a:spcPct val="0"/>
              </a:spcBef>
              <a:spcAft>
                <a:spcPct val="0"/>
              </a:spcAft>
            </a:pPr>
            <a:r>
              <a:rPr lang="ja-JP" altLang="en-US" sz="2400" b="1" u="sng" dirty="0">
                <a:solidFill>
                  <a:srgbClr val="000000"/>
                </a:solidFill>
              </a:rPr>
              <a:t>個別支援計画作成時の留意点（例）</a:t>
            </a:r>
          </a:p>
        </p:txBody>
      </p:sp>
      <p:sp>
        <p:nvSpPr>
          <p:cNvPr id="20" name="角丸四角形吹き出し 19"/>
          <p:cNvSpPr/>
          <p:nvPr/>
        </p:nvSpPr>
        <p:spPr>
          <a:xfrm>
            <a:off x="3977934" y="1377552"/>
            <a:ext cx="4589805" cy="993349"/>
          </a:xfrm>
          <a:prstGeom prst="wedgeRoundRectCallout">
            <a:avLst>
              <a:gd name="adj1" fmla="val -59347"/>
              <a:gd name="adj2" fmla="val 7991"/>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5731" indent="-135731"/>
            <a:r>
              <a:rPr lang="ja-JP" altLang="en-US" sz="1050" b="1" dirty="0">
                <a:solidFill>
                  <a:srgbClr val="FF0000"/>
                </a:solidFill>
                <a:latin typeface="メイリオ" panose="020B0604030504040204" pitchFamily="50" charset="-128"/>
                <a:ea typeface="メイリオ" panose="020B0604030504040204" pitchFamily="50" charset="-128"/>
              </a:rPr>
              <a:t>◎どのような子どもに育ってほしいかを保護者とともに</a:t>
            </a:r>
            <a:endParaRPr lang="en-US" altLang="ja-JP" sz="1050" b="1" dirty="0">
              <a:solidFill>
                <a:srgbClr val="FF0000"/>
              </a:solidFill>
              <a:latin typeface="メイリオ" panose="020B0604030504040204" pitchFamily="50" charset="-128"/>
              <a:ea typeface="メイリオ" panose="020B0604030504040204" pitchFamily="50" charset="-128"/>
            </a:endParaRPr>
          </a:p>
          <a:p>
            <a:pPr indent="-135731"/>
            <a:r>
              <a:rPr lang="ja-JP" altLang="en-US" sz="1050" b="1" dirty="0">
                <a:solidFill>
                  <a:srgbClr val="FF0000"/>
                </a:solidFill>
                <a:latin typeface="メイリオ" panose="020B0604030504040204" pitchFamily="50" charset="-128"/>
                <a:ea typeface="メイリオ" panose="020B0604030504040204" pitchFamily="50" charset="-128"/>
              </a:rPr>
              <a:t>◎ワクワク、ドキドキ感のある計画になるように本人とともに</a:t>
            </a:r>
          </a:p>
          <a:p>
            <a:pPr indent="-135731"/>
            <a:r>
              <a:rPr lang="ja-JP" altLang="en-US" sz="1050" b="1" dirty="0">
                <a:solidFill>
                  <a:srgbClr val="FF0000"/>
                </a:solidFill>
                <a:latin typeface="メイリオ" panose="020B0604030504040204" pitchFamily="50" charset="-128"/>
                <a:ea typeface="メイリオ" panose="020B0604030504040204" pitchFamily="50" charset="-128"/>
              </a:rPr>
              <a:t>◎具体的な到達目標とリンクさせることが必要</a:t>
            </a:r>
            <a:endParaRPr lang="en-US" altLang="ja-JP" sz="1050" b="1" dirty="0">
              <a:solidFill>
                <a:srgbClr val="FF0000"/>
              </a:solidFill>
              <a:latin typeface="メイリオ" panose="020B0604030504040204" pitchFamily="50" charset="-128"/>
              <a:ea typeface="メイリオ" panose="020B0604030504040204" pitchFamily="50" charset="-128"/>
            </a:endParaRPr>
          </a:p>
          <a:p>
            <a:pPr indent="-135731"/>
            <a:r>
              <a:rPr lang="ja-JP" altLang="en-US" sz="1050" b="1" dirty="0">
                <a:solidFill>
                  <a:srgbClr val="FF0000"/>
                </a:solidFill>
                <a:latin typeface="メイリオ" panose="020B0604030504040204" pitchFamily="50" charset="-128"/>
                <a:ea typeface="メイリオ" panose="020B0604030504040204" pitchFamily="50" charset="-128"/>
              </a:rPr>
              <a:t>◎具体性は必要だが、気持ちの在り方や育む力など緩やかな表現も</a:t>
            </a:r>
            <a:endParaRPr lang="en-US" altLang="ja-JP" sz="1050" b="1" dirty="0">
              <a:solidFill>
                <a:srgbClr val="FF0000"/>
              </a:solidFill>
              <a:latin typeface="メイリオ" panose="020B0604030504040204" pitchFamily="50" charset="-128"/>
              <a:ea typeface="メイリオ" panose="020B0604030504040204" pitchFamily="50" charset="-128"/>
            </a:endParaRPr>
          </a:p>
          <a:p>
            <a:pPr indent="-135731"/>
            <a:r>
              <a:rPr lang="ja-JP" altLang="en-US" sz="1050" b="1" dirty="0">
                <a:solidFill>
                  <a:srgbClr val="FF0000"/>
                </a:solidFill>
                <a:latin typeface="メイリオ" panose="020B0604030504040204" pitchFamily="50" charset="-128"/>
                <a:ea typeface="メイリオ" panose="020B0604030504040204" pitchFamily="50" charset="-128"/>
              </a:rPr>
              <a:t>◎長期目標は約１年、短期目標は３～６か月で設定</a:t>
            </a:r>
            <a:endParaRPr lang="en-US" altLang="ja-JP" sz="1050" b="1" dirty="0">
              <a:solidFill>
                <a:srgbClr val="FF0000"/>
              </a:solidFill>
              <a:latin typeface="メイリオ" panose="020B0604030504040204" pitchFamily="50" charset="-128"/>
              <a:ea typeface="メイリオ" panose="020B0604030504040204" pitchFamily="50" charset="-128"/>
            </a:endParaRPr>
          </a:p>
        </p:txBody>
      </p:sp>
      <p:sp>
        <p:nvSpPr>
          <p:cNvPr id="2" name="角丸四角形吹き出し 1"/>
          <p:cNvSpPr/>
          <p:nvPr/>
        </p:nvSpPr>
        <p:spPr>
          <a:xfrm>
            <a:off x="3244273" y="2847292"/>
            <a:ext cx="1844015" cy="1050291"/>
          </a:xfrm>
          <a:prstGeom prst="wedgeRoundRectCallout">
            <a:avLst>
              <a:gd name="adj1" fmla="val -66465"/>
              <a:gd name="adj2" fmla="val -53351"/>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rgbClr val="FF0000"/>
                </a:solidFill>
                <a:latin typeface="メイリオ" panose="020B0604030504040204" pitchFamily="50" charset="-128"/>
                <a:ea typeface="メイリオ" panose="020B0604030504040204" pitchFamily="50" charset="-128"/>
              </a:rPr>
              <a:t>支援期間終了後（モニタリング時）に到達しているであろう「子どもや家族の様子」を記載</a:t>
            </a:r>
            <a:endParaRPr lang="en-US" altLang="ja-JP" sz="1050" b="1" dirty="0">
              <a:solidFill>
                <a:srgbClr val="FF0000"/>
              </a:solidFill>
              <a:latin typeface="メイリオ" panose="020B0604030504040204" pitchFamily="50" charset="-128"/>
              <a:ea typeface="メイリオ" panose="020B0604030504040204" pitchFamily="50" charset="-128"/>
            </a:endParaRPr>
          </a:p>
          <a:p>
            <a:pPr algn="ctr"/>
            <a:r>
              <a:rPr lang="en-US" altLang="ja-JP" sz="1050" b="1" u="sng" dirty="0">
                <a:solidFill>
                  <a:srgbClr val="FF0000"/>
                </a:solidFill>
                <a:latin typeface="メイリオ" panose="020B0604030504040204" pitchFamily="50" charset="-128"/>
                <a:ea typeface="メイリオ" panose="020B0604030504040204" pitchFamily="50" charset="-128"/>
              </a:rPr>
              <a:t>【</a:t>
            </a:r>
            <a:r>
              <a:rPr lang="ja-JP" altLang="en-US" sz="1050" b="1" u="sng" dirty="0">
                <a:solidFill>
                  <a:srgbClr val="FF0000"/>
                </a:solidFill>
                <a:latin typeface="メイリオ" panose="020B0604030504040204" pitchFamily="50" charset="-128"/>
                <a:ea typeface="メイリオ" panose="020B0604030504040204" pitchFamily="50" charset="-128"/>
              </a:rPr>
              <a:t>主語は子ども・家族</a:t>
            </a:r>
            <a:r>
              <a:rPr lang="en-US" altLang="ja-JP" sz="1050" b="1" u="sng" dirty="0">
                <a:solidFill>
                  <a:srgbClr val="FF0000"/>
                </a:solidFill>
                <a:latin typeface="メイリオ" panose="020B0604030504040204" pitchFamily="50" charset="-128"/>
                <a:ea typeface="メイリオ" panose="020B0604030504040204" pitchFamily="50" charset="-128"/>
              </a:rPr>
              <a:t>】</a:t>
            </a:r>
            <a:endParaRPr lang="ja-JP" altLang="en-US" sz="1050" b="1" spc="-75" dirty="0">
              <a:solidFill>
                <a:srgbClr val="FF0000"/>
              </a:solidFill>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A07EE786-56F2-4A4C-AF19-34F6DFFF41E5}" type="slidenum">
              <a:rPr kumimoji="1" lang="ja-JP" altLang="en-US" smtClean="0"/>
              <a:t>18</a:t>
            </a:fld>
            <a:endParaRPr kumimoji="1" lang="ja-JP" altLang="en-US"/>
          </a:p>
        </p:txBody>
      </p:sp>
    </p:spTree>
    <p:extLst>
      <p:ext uri="{BB962C8B-B14F-4D97-AF65-F5344CB8AC3E}">
        <p14:creationId xmlns:p14="http://schemas.microsoft.com/office/powerpoint/2010/main" val="1953256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4BB7B4-AB75-6F7B-BD81-E865D1E84AC3}"/>
              </a:ext>
            </a:extLst>
          </p:cNvPr>
          <p:cNvSpPr>
            <a:spLocks noGrp="1"/>
          </p:cNvSpPr>
          <p:nvPr>
            <p:ph type="title"/>
          </p:nvPr>
        </p:nvSpPr>
        <p:spPr/>
        <p:txBody>
          <a:bodyPr/>
          <a:lstStyle/>
          <a:p>
            <a:r>
              <a:rPr kumimoji="1" lang="ja-JP" altLang="en-US">
                <a:solidFill>
                  <a:srgbClr val="0070C0"/>
                </a:solidFill>
                <a:latin typeface="Meiryo" panose="020B0604030504040204" pitchFamily="34" charset="-128"/>
                <a:ea typeface="Meiryo" panose="020B0604030504040204" pitchFamily="34" charset="-128"/>
              </a:rPr>
              <a:t>個別支援計画作成演習</a:t>
            </a:r>
          </a:p>
        </p:txBody>
      </p:sp>
      <p:sp>
        <p:nvSpPr>
          <p:cNvPr id="3" name="コンテンツ プレースホルダー 2">
            <a:extLst>
              <a:ext uri="{FF2B5EF4-FFF2-40B4-BE49-F238E27FC236}">
                <a16:creationId xmlns:a16="http://schemas.microsoft.com/office/drawing/2014/main" id="{05F69FF0-02A4-361A-F6B1-7AB1E741EECF}"/>
              </a:ext>
            </a:extLst>
          </p:cNvPr>
          <p:cNvSpPr>
            <a:spLocks noGrp="1"/>
          </p:cNvSpPr>
          <p:nvPr>
            <p:ph idx="1"/>
          </p:nvPr>
        </p:nvSpPr>
        <p:spPr>
          <a:xfrm>
            <a:off x="628650" y="2057399"/>
            <a:ext cx="7886700" cy="4119563"/>
          </a:xfrm>
        </p:spPr>
        <p:txBody>
          <a:bodyPr/>
          <a:lstStyle/>
          <a:p>
            <a:r>
              <a:rPr kumimoji="1" lang="ja-JP" altLang="en-US" dirty="0">
                <a:solidFill>
                  <a:srgbClr val="0070C0"/>
                </a:solidFill>
                <a:latin typeface="Meiryo" panose="020B0604030504040204" pitchFamily="34" charset="-128"/>
                <a:ea typeface="Meiryo" panose="020B0604030504040204" pitchFamily="34" charset="-128"/>
              </a:rPr>
              <a:t>演習の中で、実際に個別支援計画を作成する機会を用意してください</a:t>
            </a:r>
            <a:endParaRPr kumimoji="1" lang="en-US" altLang="ja-JP" dirty="0">
              <a:solidFill>
                <a:srgbClr val="0070C0"/>
              </a:solidFill>
              <a:latin typeface="Meiryo" panose="020B0604030504040204" pitchFamily="34" charset="-128"/>
              <a:ea typeface="Meiryo" panose="020B0604030504040204" pitchFamily="34" charset="-128"/>
            </a:endParaRPr>
          </a:p>
          <a:p>
            <a:r>
              <a:rPr lang="ja-JP" altLang="en-US" dirty="0">
                <a:solidFill>
                  <a:srgbClr val="0070C0"/>
                </a:solidFill>
                <a:latin typeface="Meiryo" panose="020B0604030504040204" pitchFamily="34" charset="-128"/>
                <a:ea typeface="Meiryo" panose="020B0604030504040204" pitchFamily="34" charset="-128"/>
              </a:rPr>
              <a:t>時間の都合で、個別支援計画全てを作成することが困難であれば、部分的に作成事例を用意しておいて、残りの１</a:t>
            </a:r>
            <a:r>
              <a:rPr lang="en-US" altLang="ja-JP" dirty="0">
                <a:solidFill>
                  <a:srgbClr val="0070C0"/>
                </a:solidFill>
                <a:latin typeface="Meiryo" panose="020B0604030504040204" pitchFamily="34" charset="-128"/>
                <a:ea typeface="Meiryo" panose="020B0604030504040204" pitchFamily="34" charset="-128"/>
              </a:rPr>
              <a:t>〜</a:t>
            </a:r>
            <a:r>
              <a:rPr lang="ja-JP" altLang="en-US" dirty="0">
                <a:solidFill>
                  <a:srgbClr val="0070C0"/>
                </a:solidFill>
                <a:latin typeface="Meiryo" panose="020B0604030504040204" pitchFamily="34" charset="-128"/>
                <a:ea typeface="Meiryo" panose="020B0604030504040204" pitchFamily="34" charset="-128"/>
              </a:rPr>
              <a:t>２項目のみ埋めてもらうような形でも良い</a:t>
            </a:r>
            <a:endParaRPr lang="en-US" altLang="ja-JP" dirty="0">
              <a:solidFill>
                <a:srgbClr val="0070C0"/>
              </a:solidFill>
              <a:latin typeface="Meiryo" panose="020B0604030504040204" pitchFamily="34" charset="-128"/>
              <a:ea typeface="Meiryo" panose="020B0604030504040204" pitchFamily="34" charset="-128"/>
            </a:endParaRPr>
          </a:p>
          <a:p>
            <a:r>
              <a:rPr lang="ja-JP" altLang="en-US" dirty="0">
                <a:solidFill>
                  <a:srgbClr val="0070C0"/>
                </a:solidFill>
                <a:latin typeface="Meiryo" panose="020B0604030504040204" pitchFamily="34" charset="-128"/>
                <a:ea typeface="Meiryo" panose="020B0604030504040204" pitchFamily="34" charset="-128"/>
              </a:rPr>
              <a:t>作成後に、計画のポイントを振り返って確認をする</a:t>
            </a:r>
            <a:endParaRPr lang="en-US" altLang="ja-JP" dirty="0">
              <a:solidFill>
                <a:srgbClr val="0070C0"/>
              </a:solidFill>
              <a:latin typeface="Meiryo" panose="020B0604030504040204" pitchFamily="34" charset="-128"/>
              <a:ea typeface="Meiryo" panose="020B0604030504040204" pitchFamily="34" charset="-128"/>
            </a:endParaRPr>
          </a:p>
          <a:p>
            <a:endParaRPr kumimoji="1" lang="en-US" altLang="ja-JP" dirty="0">
              <a:solidFill>
                <a:srgbClr val="0070C0"/>
              </a:solidFill>
              <a:latin typeface="Meiryo" panose="020B0604030504040204" pitchFamily="34" charset="-128"/>
              <a:ea typeface="Meiryo" panose="020B0604030504040204" pitchFamily="34" charset="-128"/>
            </a:endParaRPr>
          </a:p>
        </p:txBody>
      </p:sp>
      <p:sp>
        <p:nvSpPr>
          <p:cNvPr id="4" name="スライド番号プレースホルダー 3"/>
          <p:cNvSpPr>
            <a:spLocks noGrp="1"/>
          </p:cNvSpPr>
          <p:nvPr>
            <p:ph type="sldNum" sz="quarter" idx="12"/>
          </p:nvPr>
        </p:nvSpPr>
        <p:spPr/>
        <p:txBody>
          <a:bodyPr/>
          <a:lstStyle/>
          <a:p>
            <a:fld id="{A07EE786-56F2-4A4C-AF19-34F6DFFF41E5}" type="slidenum">
              <a:rPr kumimoji="1" lang="ja-JP" altLang="en-US" smtClean="0"/>
              <a:t>19</a:t>
            </a:fld>
            <a:endParaRPr kumimoji="1" lang="ja-JP" altLang="en-US"/>
          </a:p>
        </p:txBody>
      </p:sp>
    </p:spTree>
    <p:extLst>
      <p:ext uri="{BB962C8B-B14F-4D97-AF65-F5344CB8AC3E}">
        <p14:creationId xmlns:p14="http://schemas.microsoft.com/office/powerpoint/2010/main" val="1309001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D800B0-B71C-3EB7-3524-7D2A6091052D}"/>
              </a:ext>
            </a:extLst>
          </p:cNvPr>
          <p:cNvSpPr>
            <a:spLocks noGrp="1"/>
          </p:cNvSpPr>
          <p:nvPr>
            <p:ph type="title"/>
          </p:nvPr>
        </p:nvSpPr>
        <p:spPr>
          <a:xfrm>
            <a:off x="628650" y="2238854"/>
            <a:ext cx="7886700" cy="1325563"/>
          </a:xfrm>
        </p:spPr>
        <p:txBody>
          <a:bodyPr/>
          <a:lstStyle/>
          <a:p>
            <a:r>
              <a:rPr kumimoji="1" lang="ja-JP" altLang="en-US" dirty="0">
                <a:latin typeface="Meiryo" panose="020B0604030504040204" pitchFamily="34" charset="-128"/>
                <a:ea typeface="Meiryo" panose="020B0604030504040204" pitchFamily="34" charset="-128"/>
              </a:rPr>
              <a:t>タイムスケジュール</a:t>
            </a:r>
          </a:p>
        </p:txBody>
      </p:sp>
      <p:sp>
        <p:nvSpPr>
          <p:cNvPr id="3" name="コンテンツ プレースホルダー 2">
            <a:extLst>
              <a:ext uri="{FF2B5EF4-FFF2-40B4-BE49-F238E27FC236}">
                <a16:creationId xmlns:a16="http://schemas.microsoft.com/office/drawing/2014/main" id="{85A406A0-26EB-605D-1F80-6C77B83E268D}"/>
              </a:ext>
            </a:extLst>
          </p:cNvPr>
          <p:cNvSpPr>
            <a:spLocks noGrp="1"/>
          </p:cNvSpPr>
          <p:nvPr>
            <p:ph idx="1"/>
          </p:nvPr>
        </p:nvSpPr>
        <p:spPr>
          <a:xfrm>
            <a:off x="628650" y="3509010"/>
            <a:ext cx="7886700" cy="3013552"/>
          </a:xfrm>
        </p:spPr>
        <p:txBody>
          <a:bodyPr>
            <a:normAutofit lnSpcReduction="10000"/>
          </a:bodyPr>
          <a:lstStyle/>
          <a:p>
            <a:pPr>
              <a:lnSpc>
                <a:spcPct val="150000"/>
              </a:lnSpc>
            </a:pPr>
            <a:r>
              <a:rPr kumimoji="1" lang="ja-JP" altLang="en-US" dirty="0">
                <a:latin typeface="Meiryo" panose="020B0604030504040204" pitchFamily="34" charset="-128"/>
                <a:ea typeface="Meiryo" panose="020B0604030504040204" pitchFamily="34" charset="-128"/>
              </a:rPr>
              <a:t>個別支援計画作成に関する講義　</a:t>
            </a:r>
            <a:r>
              <a:rPr kumimoji="1" lang="en-US" altLang="ja-JP" dirty="0">
                <a:latin typeface="Meiryo" panose="020B0604030504040204" pitchFamily="34" charset="-128"/>
                <a:ea typeface="Meiryo" panose="020B0604030504040204" pitchFamily="34" charset="-128"/>
              </a:rPr>
              <a:t>30</a:t>
            </a:r>
            <a:r>
              <a:rPr kumimoji="1" lang="ja-JP" altLang="en-US" dirty="0">
                <a:latin typeface="Meiryo" panose="020B0604030504040204" pitchFamily="34" charset="-128"/>
                <a:ea typeface="Meiryo" panose="020B0604030504040204" pitchFamily="34" charset="-128"/>
              </a:rPr>
              <a:t>分</a:t>
            </a:r>
            <a:endParaRPr kumimoji="1" lang="en-US" altLang="ja-JP" dirty="0">
              <a:latin typeface="Meiryo" panose="020B0604030504040204" pitchFamily="34" charset="-128"/>
              <a:ea typeface="Meiryo" panose="020B0604030504040204" pitchFamily="34" charset="-128"/>
            </a:endParaRPr>
          </a:p>
          <a:p>
            <a:pPr>
              <a:lnSpc>
                <a:spcPct val="150000"/>
              </a:lnSpc>
            </a:pPr>
            <a:r>
              <a:rPr lang="ja-JP" altLang="en-US" dirty="0">
                <a:latin typeface="Meiryo" panose="020B0604030504040204" pitchFamily="34" charset="-128"/>
                <a:ea typeface="Meiryo" panose="020B0604030504040204" pitchFamily="34" charset="-128"/>
              </a:rPr>
              <a:t>個別支援計画の作成演習　　</a:t>
            </a:r>
            <a:r>
              <a:rPr lang="en-US" altLang="ja-JP" dirty="0">
                <a:latin typeface="Meiryo" panose="020B0604030504040204" pitchFamily="34" charset="-128"/>
                <a:ea typeface="Meiryo" panose="020B0604030504040204" pitchFamily="34" charset="-128"/>
              </a:rPr>
              <a:t>70</a:t>
            </a:r>
            <a:r>
              <a:rPr lang="ja-JP" altLang="en-US" dirty="0">
                <a:latin typeface="Meiryo" panose="020B0604030504040204" pitchFamily="34" charset="-128"/>
                <a:ea typeface="Meiryo" panose="020B0604030504040204" pitchFamily="34" charset="-128"/>
              </a:rPr>
              <a:t>分</a:t>
            </a:r>
            <a:endParaRPr lang="en-US" altLang="ja-JP" dirty="0">
              <a:latin typeface="Meiryo" panose="020B0604030504040204" pitchFamily="34" charset="-128"/>
              <a:ea typeface="Meiryo" panose="020B0604030504040204" pitchFamily="34" charset="-128"/>
            </a:endParaRPr>
          </a:p>
          <a:p>
            <a:pPr>
              <a:lnSpc>
                <a:spcPct val="150000"/>
              </a:lnSpc>
            </a:pPr>
            <a:r>
              <a:rPr lang="ja-JP" altLang="en-US" dirty="0">
                <a:latin typeface="Meiryo" panose="020B0604030504040204" pitchFamily="34" charset="-128"/>
                <a:ea typeface="Meiryo" panose="020B0604030504040204" pitchFamily="34" charset="-128"/>
              </a:rPr>
              <a:t>モニタリングに関する講義　</a:t>
            </a:r>
            <a:r>
              <a:rPr lang="en-US" altLang="ja-JP" dirty="0">
                <a:latin typeface="Meiryo" panose="020B0604030504040204" pitchFamily="34" charset="-128"/>
                <a:ea typeface="Meiryo" panose="020B0604030504040204" pitchFamily="34" charset="-128"/>
              </a:rPr>
              <a:t>20</a:t>
            </a:r>
            <a:r>
              <a:rPr lang="ja-JP" altLang="en-US" dirty="0">
                <a:latin typeface="Meiryo" panose="020B0604030504040204" pitchFamily="34" charset="-128"/>
                <a:ea typeface="Meiryo" panose="020B0604030504040204" pitchFamily="34" charset="-128"/>
              </a:rPr>
              <a:t>分</a:t>
            </a:r>
            <a:endParaRPr lang="en-US" altLang="ja-JP" dirty="0">
              <a:latin typeface="Meiryo" panose="020B0604030504040204" pitchFamily="34" charset="-128"/>
              <a:ea typeface="Meiryo" panose="020B0604030504040204" pitchFamily="34" charset="-128"/>
            </a:endParaRPr>
          </a:p>
          <a:p>
            <a:pPr>
              <a:lnSpc>
                <a:spcPct val="150000"/>
              </a:lnSpc>
            </a:pPr>
            <a:r>
              <a:rPr lang="ja-JP" altLang="en-US" dirty="0">
                <a:latin typeface="Meiryo" panose="020B0604030504040204" pitchFamily="34" charset="-128"/>
                <a:ea typeface="Meiryo" panose="020B0604030504040204" pitchFamily="34" charset="-128"/>
              </a:rPr>
              <a:t>モニタリングの実施演習　　</a:t>
            </a:r>
            <a:r>
              <a:rPr lang="en-US" altLang="ja-JP" dirty="0">
                <a:latin typeface="Meiryo" panose="020B0604030504040204" pitchFamily="34" charset="-128"/>
                <a:ea typeface="Meiryo" panose="020B0604030504040204" pitchFamily="34" charset="-128"/>
              </a:rPr>
              <a:t>60</a:t>
            </a:r>
            <a:r>
              <a:rPr lang="ja-JP" altLang="en-US" dirty="0">
                <a:latin typeface="Meiryo" panose="020B0604030504040204" pitchFamily="34" charset="-128"/>
                <a:ea typeface="Meiryo" panose="020B0604030504040204" pitchFamily="34" charset="-128"/>
              </a:rPr>
              <a:t>分</a:t>
            </a:r>
            <a:endParaRPr lang="en-US" altLang="ja-JP" dirty="0">
              <a:latin typeface="Meiryo" panose="020B0604030504040204" pitchFamily="34" charset="-128"/>
              <a:ea typeface="Meiryo" panose="020B0604030504040204" pitchFamily="34" charset="-128"/>
            </a:endParaRPr>
          </a:p>
          <a:p>
            <a:pPr>
              <a:lnSpc>
                <a:spcPct val="150000"/>
              </a:lnSpc>
            </a:pPr>
            <a:endParaRPr kumimoji="1" lang="ja-JP" altLang="en-US" dirty="0">
              <a:latin typeface="Meiryo" panose="020B0604030504040204" pitchFamily="34" charset="-128"/>
              <a:ea typeface="Meiryo" panose="020B0604030504040204" pitchFamily="34" charset="-128"/>
            </a:endParaRPr>
          </a:p>
        </p:txBody>
      </p:sp>
      <p:sp>
        <p:nvSpPr>
          <p:cNvPr id="4" name="タイトル 1">
            <a:extLst>
              <a:ext uri="{FF2B5EF4-FFF2-40B4-BE49-F238E27FC236}">
                <a16:creationId xmlns:a16="http://schemas.microsoft.com/office/drawing/2014/main" id="{F4827B42-4B92-7B22-BABF-2285F8FFA796}"/>
              </a:ext>
            </a:extLst>
          </p:cNvPr>
          <p:cNvSpPr txBox="1">
            <a:spLocks/>
          </p:cNvSpPr>
          <p:nvPr/>
        </p:nvSpPr>
        <p:spPr>
          <a:xfrm>
            <a:off x="628650" y="335438"/>
            <a:ext cx="7886700" cy="1893412"/>
          </a:xfrm>
          <a:prstGeom prst="rect">
            <a:avLst/>
          </a:prstGeom>
          <a:solidFill>
            <a:schemeClr val="accent2"/>
          </a:solidFill>
          <a:ln>
            <a:solidFill>
              <a:schemeClr val="accent2">
                <a:lumMod val="7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solidFill>
                  <a:schemeClr val="bg1"/>
                </a:solidFill>
                <a:latin typeface="メイリオ" panose="020B0604030504040204" pitchFamily="50" charset="-128"/>
                <a:ea typeface="メイリオ" panose="020B0604030504040204" pitchFamily="50" charset="-128"/>
              </a:rPr>
              <a:t>この科目の獲得目標</a:t>
            </a:r>
            <a:endParaRPr lang="en-US" altLang="ja-JP" sz="4000" dirty="0">
              <a:solidFill>
                <a:schemeClr val="bg1"/>
              </a:solidFill>
              <a:latin typeface="メイリオ" panose="020B0604030504040204" pitchFamily="50" charset="-128"/>
              <a:ea typeface="メイリオ" panose="020B0604030504040204" pitchFamily="50" charset="-128"/>
            </a:endParaRPr>
          </a:p>
          <a:p>
            <a:r>
              <a:rPr lang="ja-JP" altLang="en-US" sz="2400" dirty="0">
                <a:solidFill>
                  <a:schemeClr val="bg1"/>
                </a:solidFill>
                <a:latin typeface="メイリオ" panose="020B0604030504040204" pitchFamily="50" charset="-128"/>
                <a:ea typeface="メイリオ" panose="020B0604030504040204" pitchFamily="50" charset="-128"/>
              </a:rPr>
              <a:t>児童期における個別支援計画の策定や中間評価と計画の修正等による支援提供のプロセス管理、支援提供に係るマネジメントについて理解する。</a:t>
            </a:r>
          </a:p>
        </p:txBody>
      </p:sp>
      <p:sp>
        <p:nvSpPr>
          <p:cNvPr id="5" name="スライド番号プレースホルダー 4"/>
          <p:cNvSpPr>
            <a:spLocks noGrp="1"/>
          </p:cNvSpPr>
          <p:nvPr>
            <p:ph type="sldNum" sz="quarter" idx="12"/>
          </p:nvPr>
        </p:nvSpPr>
        <p:spPr/>
        <p:txBody>
          <a:bodyPr/>
          <a:lstStyle/>
          <a:p>
            <a:fld id="{A07EE786-56F2-4A4C-AF19-34F6DFFF41E5}" type="slidenum">
              <a:rPr kumimoji="1" lang="ja-JP" altLang="en-US" smtClean="0"/>
              <a:t>2</a:t>
            </a:fld>
            <a:endParaRPr kumimoji="1" lang="ja-JP" altLang="en-US"/>
          </a:p>
        </p:txBody>
      </p:sp>
    </p:spTree>
    <p:extLst>
      <p:ext uri="{BB962C8B-B14F-4D97-AF65-F5344CB8AC3E}">
        <p14:creationId xmlns:p14="http://schemas.microsoft.com/office/powerpoint/2010/main" val="1588574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AD1D7E16-1B12-C2D9-A328-320FBEBE79F8}"/>
              </a:ext>
            </a:extLst>
          </p:cNvPr>
          <p:cNvSpPr>
            <a:spLocks noGrp="1"/>
          </p:cNvSpPr>
          <p:nvPr>
            <p:ph type="title"/>
          </p:nvPr>
        </p:nvSpPr>
        <p:spPr>
          <a:xfrm>
            <a:off x="457200" y="1102588"/>
            <a:ext cx="8229600" cy="633048"/>
          </a:xfrm>
        </p:spPr>
        <p:txBody>
          <a:bodyPr>
            <a:noAutofit/>
          </a:bodyPr>
          <a:lstStyle/>
          <a:p>
            <a:r>
              <a:rPr lang="ja-JP" altLang="en-US" sz="3200">
                <a:latin typeface="Meiryo" panose="020B0604030504040204" pitchFamily="34" charset="-128"/>
                <a:ea typeface="Meiryo" panose="020B0604030504040204" pitchFamily="34" charset="-128"/>
              </a:rPr>
              <a:t>作成した個別支援計画の振り返り</a:t>
            </a:r>
          </a:p>
        </p:txBody>
      </p:sp>
      <p:sp>
        <p:nvSpPr>
          <p:cNvPr id="4" name="コンテンツ プレースホルダー 3">
            <a:extLst>
              <a:ext uri="{FF2B5EF4-FFF2-40B4-BE49-F238E27FC236}">
                <a16:creationId xmlns:a16="http://schemas.microsoft.com/office/drawing/2014/main" id="{9E3750CA-7BC3-56D0-5B70-042643D7BAE3}"/>
              </a:ext>
            </a:extLst>
          </p:cNvPr>
          <p:cNvSpPr>
            <a:spLocks noGrp="1"/>
          </p:cNvSpPr>
          <p:nvPr>
            <p:ph idx="1"/>
          </p:nvPr>
        </p:nvSpPr>
        <p:spPr>
          <a:xfrm>
            <a:off x="457200" y="1740878"/>
            <a:ext cx="8229600" cy="4608061"/>
          </a:xfrm>
        </p:spPr>
        <p:txBody>
          <a:bodyPr>
            <a:normAutofit fontScale="92500" lnSpcReduction="10000"/>
          </a:bodyPr>
          <a:lstStyle/>
          <a:p>
            <a:r>
              <a:rPr lang="en-US" altLang="ja-JP" dirty="0">
                <a:latin typeface="Meiryo" panose="020B0604030504040204" pitchFamily="34" charset="-128"/>
                <a:ea typeface="Meiryo" panose="020B0604030504040204" pitchFamily="34" charset="-128"/>
              </a:rPr>
              <a:t>【</a:t>
            </a:r>
            <a:r>
              <a:rPr lang="ja-JP" altLang="en-US" dirty="0">
                <a:latin typeface="Meiryo" panose="020B0604030504040204" pitchFamily="34" charset="-128"/>
                <a:ea typeface="Meiryo" panose="020B0604030504040204" pitchFamily="34" charset="-128"/>
              </a:rPr>
              <a:t>計画作成のポイント</a:t>
            </a:r>
            <a:r>
              <a:rPr lang="en-US" altLang="ja-JP" dirty="0">
                <a:latin typeface="Meiryo" panose="020B0604030504040204" pitchFamily="34" charset="-128"/>
                <a:ea typeface="Meiryo" panose="020B0604030504040204" pitchFamily="34" charset="-128"/>
              </a:rPr>
              <a:t>】</a:t>
            </a:r>
            <a:r>
              <a:rPr lang="ja-JP" altLang="en-US" dirty="0">
                <a:latin typeface="Meiryo" panose="020B0604030504040204" pitchFamily="34" charset="-128"/>
                <a:ea typeface="Meiryo" panose="020B0604030504040204" pitchFamily="34" charset="-128"/>
              </a:rPr>
              <a:t>に照らし合わせて、表現などを見直してみましょう</a:t>
            </a:r>
            <a:endParaRPr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本人や家族のニーズを反映し、</a:t>
            </a:r>
            <a:endParaRPr lang="en-US" altLang="ja-JP" dirty="0">
              <a:latin typeface="Meiryo" panose="020B0604030504040204" pitchFamily="34" charset="-128"/>
              <a:ea typeface="Meiryo" panose="020B0604030504040204" pitchFamily="34" charset="-128"/>
            </a:endParaRPr>
          </a:p>
          <a:p>
            <a:pPr marL="369286" lvl="1" indent="0">
              <a:buNone/>
            </a:pPr>
            <a:r>
              <a:rPr lang="ja-JP" altLang="en-US" dirty="0">
                <a:latin typeface="Meiryo" panose="020B0604030504040204" pitchFamily="34" charset="-128"/>
                <a:ea typeface="Meiryo" panose="020B0604030504040204" pitchFamily="34" charset="-128"/>
              </a:rPr>
              <a:t>　＜総合的支援方法→長期目標→短期目標→項目ごとのねらい＞という形で、関連づけられ、整合性がとれていますか</a:t>
            </a:r>
            <a:endParaRPr lang="en-US" altLang="ja-JP" dirty="0">
              <a:latin typeface="Meiryo" panose="020B0604030504040204" pitchFamily="34" charset="-128"/>
              <a:ea typeface="Meiryo" panose="020B0604030504040204" pitchFamily="34" charset="-128"/>
            </a:endParaRPr>
          </a:p>
          <a:p>
            <a:pPr marL="369286" lvl="1" indent="0">
              <a:buNone/>
            </a:pPr>
            <a:r>
              <a:rPr lang="ja-JP" altLang="en-US" dirty="0">
                <a:latin typeface="Meiryo" panose="020B0604030504040204" pitchFamily="34" charset="-128"/>
                <a:ea typeface="Meiryo" panose="020B0604030504040204" pitchFamily="34" charset="-128"/>
              </a:rPr>
              <a:t>　時に短期目標より、項目ごとのねらいの方が、大きな内容になっていることを見かけます</a:t>
            </a:r>
            <a:endParaRPr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「楽しく」「ちゃんと」などの抽象的な表現になっていないか</a:t>
            </a:r>
            <a:endParaRPr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赤ペンを用いて、必要な修正を行いましょう。前の文章は消してしまわずに、見える形で修正してください</a:t>
            </a:r>
            <a:endParaRPr lang="en-US" altLang="ja-JP" dirty="0">
              <a:latin typeface="Meiryo" panose="020B0604030504040204" pitchFamily="34" charset="-128"/>
              <a:ea typeface="Meiryo" panose="020B0604030504040204" pitchFamily="34" charset="-128"/>
            </a:endParaRPr>
          </a:p>
          <a:p>
            <a:pPr marL="0" indent="0">
              <a:buNone/>
            </a:pPr>
            <a:endParaRPr lang="en-US" altLang="ja-JP" dirty="0">
              <a:latin typeface="Meiryo" panose="020B0604030504040204" pitchFamily="34" charset="-128"/>
              <a:ea typeface="Meiryo" panose="020B0604030504040204" pitchFamily="34" charset="-128"/>
            </a:endParaRPr>
          </a:p>
          <a:p>
            <a:pPr marL="0" indent="0">
              <a:buNone/>
            </a:pPr>
            <a:endParaRPr lang="ja-JP" altLang="en-US" dirty="0">
              <a:latin typeface="Meiryo" panose="020B0604030504040204" pitchFamily="34" charset="-128"/>
              <a:ea typeface="Meiryo" panose="020B0604030504040204" pitchFamily="34" charset="-128"/>
            </a:endParaRPr>
          </a:p>
        </p:txBody>
      </p:sp>
      <p:sp>
        <p:nvSpPr>
          <p:cNvPr id="2" name="スライド番号プレースホルダー 1">
            <a:extLst>
              <a:ext uri="{FF2B5EF4-FFF2-40B4-BE49-F238E27FC236}">
                <a16:creationId xmlns:a16="http://schemas.microsoft.com/office/drawing/2014/main" id="{005B8929-9D99-A44A-9111-D49B185AF9C1}"/>
              </a:ext>
            </a:extLst>
          </p:cNvPr>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20</a:t>
            </a:fld>
            <a:endParaRPr lang="ja-JP" altLang="en-US">
              <a:solidFill>
                <a:prstClr val="black">
                  <a:tint val="75000"/>
                </a:prstClr>
              </a:solidFill>
            </a:endParaRPr>
          </a:p>
        </p:txBody>
      </p:sp>
      <p:sp>
        <p:nvSpPr>
          <p:cNvPr id="5" name="タイトル 1">
            <a:extLst>
              <a:ext uri="{FF2B5EF4-FFF2-40B4-BE49-F238E27FC236}">
                <a16:creationId xmlns:a16="http://schemas.microsoft.com/office/drawing/2014/main" id="{CCCBC4B5-66FF-F1E6-918F-E0D8BC7FDC82}"/>
              </a:ext>
            </a:extLst>
          </p:cNvPr>
          <p:cNvSpPr txBox="1">
            <a:spLocks/>
          </p:cNvSpPr>
          <p:nvPr/>
        </p:nvSpPr>
        <p:spPr>
          <a:xfrm>
            <a:off x="484897" y="241721"/>
            <a:ext cx="8229600" cy="525293"/>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a:latin typeface="Meiryo" panose="020B0604030504040204" pitchFamily="34" charset="-128"/>
                <a:ea typeface="Meiryo" panose="020B0604030504040204" pitchFamily="34" charset="-128"/>
              </a:rPr>
              <a:t>個別支援計画作成演習後の確認</a:t>
            </a:r>
            <a:endParaRPr lang="ja-JP" altLang="en-US" sz="4062"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79258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3"/>
          <p:cNvSpPr txBox="1">
            <a:spLocks noChangeArrowheads="1"/>
          </p:cNvSpPr>
          <p:nvPr/>
        </p:nvSpPr>
        <p:spPr bwMode="auto">
          <a:xfrm>
            <a:off x="1136406" y="275416"/>
            <a:ext cx="6871189" cy="665285"/>
          </a:xfrm>
          <a:prstGeom prst="rect">
            <a:avLst/>
          </a:prstGeom>
          <a:noFill/>
          <a:ln w="9525">
            <a:noFill/>
            <a:miter lim="800000"/>
            <a:headEnd/>
            <a:tailEnd/>
          </a:ln>
        </p:spPr>
        <p:txBody>
          <a:bodyPr lIns="84397" tIns="42198" rIns="84397" bIns="42198" anchor="ctr"/>
          <a:lstStyle/>
          <a:p>
            <a:pPr algn="ctr" eaLnBrk="0" hangingPunct="0">
              <a:defRPr/>
            </a:pPr>
            <a:r>
              <a:rPr lang="ja-JP" altLang="en-US" sz="3692" u="sng" kern="0" dirty="0">
                <a:latin typeface="Meiryo" panose="020B0604030504040204" pitchFamily="34" charset="-128"/>
                <a:ea typeface="Meiryo" panose="020B0604030504040204" pitchFamily="34" charset="-128"/>
                <a:cs typeface="+mj-cs"/>
              </a:rPr>
              <a:t>計画作成</a:t>
            </a:r>
            <a:r>
              <a:rPr lang="ja-JP" altLang="en-US" sz="3692" u="sng" kern="0">
                <a:latin typeface="Meiryo" panose="020B0604030504040204" pitchFamily="34" charset="-128"/>
                <a:ea typeface="Meiryo" panose="020B0604030504040204" pitchFamily="34" charset="-128"/>
                <a:cs typeface="+mj-cs"/>
              </a:rPr>
              <a:t>のポイント</a:t>
            </a:r>
            <a:endParaRPr lang="en-US" altLang="ja-JP" sz="3692" u="sng" kern="0" dirty="0">
              <a:latin typeface="Meiryo" panose="020B0604030504040204" pitchFamily="34" charset="-128"/>
              <a:ea typeface="Meiryo" panose="020B0604030504040204" pitchFamily="34" charset="-128"/>
              <a:cs typeface="+mj-cs"/>
            </a:endParaRPr>
          </a:p>
        </p:txBody>
      </p:sp>
      <p:sp>
        <p:nvSpPr>
          <p:cNvPr id="7" name="コンテンツ プレースホルダ 4"/>
          <p:cNvSpPr txBox="1">
            <a:spLocks/>
          </p:cNvSpPr>
          <p:nvPr/>
        </p:nvSpPr>
        <p:spPr bwMode="auto">
          <a:xfrm>
            <a:off x="52113" y="984141"/>
            <a:ext cx="9091887" cy="5873859"/>
          </a:xfrm>
          <a:prstGeom prst="rect">
            <a:avLst/>
          </a:prstGeom>
          <a:noFill/>
          <a:ln w="9525">
            <a:noFill/>
            <a:miter lim="800000"/>
            <a:headEnd/>
            <a:tailEnd/>
          </a:ln>
        </p:spPr>
        <p:txBody>
          <a:bodyPr lIns="84397" tIns="42198" rIns="84397" bIns="42198"/>
          <a:lstStyle/>
          <a:p>
            <a:pPr marL="316531" indent="-316531" eaLnBrk="0" hangingPunct="0">
              <a:lnSpc>
                <a:spcPts val="2769"/>
              </a:lnSpc>
              <a:buFontTx/>
              <a:buChar char="•"/>
              <a:defRPr/>
            </a:pPr>
            <a:r>
              <a:rPr lang="ja-JP" altLang="en-US" sz="2400" kern="0" dirty="0">
                <a:latin typeface="Meiryo" panose="020B0604030504040204" pitchFamily="34" charset="-128"/>
                <a:ea typeface="Meiryo" panose="020B0604030504040204" pitchFamily="34" charset="-128"/>
              </a:rPr>
              <a:t>障害児支援利用計画に基づき個別支援計画を作成しているか</a:t>
            </a:r>
            <a:endParaRPr lang="en-US" altLang="ja-JP" sz="2400" kern="0" dirty="0">
              <a:latin typeface="Meiryo" panose="020B0604030504040204" pitchFamily="34" charset="-128"/>
              <a:ea typeface="Meiryo" panose="020B0604030504040204" pitchFamily="34" charset="-128"/>
            </a:endParaRPr>
          </a:p>
          <a:p>
            <a:pPr marL="316531" indent="-316531" eaLnBrk="0" hangingPunct="0">
              <a:buFontTx/>
              <a:buChar char="•"/>
              <a:defRPr/>
            </a:pPr>
            <a:r>
              <a:rPr lang="ja-JP" altLang="en-US" sz="2400" kern="0" dirty="0">
                <a:latin typeface="Meiryo" panose="020B0604030504040204" pitchFamily="34" charset="-128"/>
                <a:ea typeface="Meiryo" panose="020B0604030504040204" pitchFamily="34" charset="-128"/>
              </a:rPr>
              <a:t>本人や家族のニーズがきちんと反映されているか？</a:t>
            </a:r>
            <a:endParaRPr lang="en-US" altLang="ja-JP" sz="2400" kern="0" dirty="0">
              <a:latin typeface="Meiryo" panose="020B0604030504040204" pitchFamily="34" charset="-128"/>
              <a:ea typeface="Meiryo" panose="020B0604030504040204" pitchFamily="34" charset="-128"/>
            </a:endParaRPr>
          </a:p>
          <a:p>
            <a:pPr marL="316531" indent="-316531" eaLnBrk="0" hangingPunct="0">
              <a:buFontTx/>
              <a:buChar char="•"/>
              <a:defRPr/>
            </a:pPr>
            <a:r>
              <a:rPr lang="ja-JP" altLang="en-US" sz="2400" kern="0" dirty="0">
                <a:latin typeface="Meiryo" panose="020B0604030504040204" pitchFamily="34" charset="-128"/>
                <a:ea typeface="Meiryo" panose="020B0604030504040204" pitchFamily="34" charset="-128"/>
              </a:rPr>
              <a:t>支援者側の押し付けになっていないか？</a:t>
            </a:r>
            <a:endParaRPr lang="en-US" altLang="ja-JP" sz="2400" kern="0" dirty="0">
              <a:latin typeface="Meiryo" panose="020B0604030504040204" pitchFamily="34" charset="-128"/>
              <a:ea typeface="Meiryo" panose="020B0604030504040204" pitchFamily="34" charset="-128"/>
            </a:endParaRPr>
          </a:p>
          <a:p>
            <a:pPr marL="316531" indent="-316531" eaLnBrk="0" hangingPunct="0">
              <a:buFontTx/>
              <a:buChar char="•"/>
              <a:defRPr/>
            </a:pPr>
            <a:r>
              <a:rPr lang="ja-JP" altLang="en-US" sz="2400" kern="0" dirty="0">
                <a:latin typeface="Meiryo" panose="020B0604030504040204" pitchFamily="34" charset="-128"/>
                <a:ea typeface="Meiryo" panose="020B0604030504040204" pitchFamily="34" charset="-128"/>
              </a:rPr>
              <a:t>本人や家族を中心として、本人、家族と一緒に作っているか？</a:t>
            </a:r>
            <a:endParaRPr lang="en-US" altLang="ja-JP" sz="2400" kern="0" dirty="0">
              <a:latin typeface="Meiryo" panose="020B0604030504040204" pitchFamily="34" charset="-128"/>
              <a:ea typeface="Meiryo" panose="020B0604030504040204" pitchFamily="34" charset="-128"/>
            </a:endParaRPr>
          </a:p>
          <a:p>
            <a:pPr marL="316531" indent="-316531" eaLnBrk="0" hangingPunct="0">
              <a:buFontTx/>
              <a:buChar char="•"/>
              <a:defRPr/>
            </a:pPr>
            <a:r>
              <a:rPr lang="ja-JP" altLang="en-US" sz="2400" kern="0" dirty="0">
                <a:latin typeface="Meiryo" panose="020B0604030504040204" pitchFamily="34" charset="-128"/>
                <a:ea typeface="Meiryo" panose="020B0604030504040204" pitchFamily="34" charset="-128"/>
              </a:rPr>
              <a:t>本人や家族にとって分かりやすい言葉で書いているか？</a:t>
            </a:r>
            <a:endParaRPr lang="en-US" altLang="ja-JP" sz="2400" kern="0" dirty="0">
              <a:latin typeface="Meiryo" panose="020B0604030504040204" pitchFamily="34" charset="-128"/>
              <a:ea typeface="Meiryo" panose="020B0604030504040204" pitchFamily="34" charset="-128"/>
            </a:endParaRPr>
          </a:p>
          <a:p>
            <a:pPr marL="316531" indent="-316531" eaLnBrk="0" hangingPunct="0">
              <a:buFontTx/>
              <a:buChar char="•"/>
              <a:defRPr/>
            </a:pPr>
            <a:r>
              <a:rPr lang="ja-JP" altLang="en-US" sz="2400" kern="0" dirty="0">
                <a:latin typeface="Meiryo" panose="020B0604030504040204" pitchFamily="34" charset="-128"/>
                <a:ea typeface="Meiryo" panose="020B0604030504040204" pitchFamily="34" charset="-128"/>
              </a:rPr>
              <a:t>到達目標</a:t>
            </a:r>
            <a:r>
              <a:rPr lang="ja-JP" altLang="en-US" sz="2400" kern="0">
                <a:latin typeface="Meiryo" panose="020B0604030504040204" pitchFamily="34" charset="-128"/>
                <a:ea typeface="Meiryo" panose="020B0604030504040204" pitchFamily="34" charset="-128"/>
              </a:rPr>
              <a:t>は、・本人</a:t>
            </a:r>
            <a:r>
              <a:rPr lang="ja-JP" altLang="en-US" sz="2400" kern="0" dirty="0">
                <a:latin typeface="Meiryo" panose="020B0604030504040204" pitchFamily="34" charset="-128"/>
                <a:ea typeface="Meiryo" panose="020B0604030504040204" pitchFamily="34" charset="-128"/>
              </a:rPr>
              <a:t>主語で具体的な行動で書いているか？</a:t>
            </a:r>
            <a:endParaRPr lang="en-US" altLang="ja-JP" sz="2400" kern="0" dirty="0">
              <a:latin typeface="Meiryo" panose="020B0604030504040204" pitchFamily="34" charset="-128"/>
              <a:ea typeface="Meiryo" panose="020B0604030504040204" pitchFamily="34" charset="-128"/>
            </a:endParaRPr>
          </a:p>
          <a:p>
            <a:pPr eaLnBrk="0" hangingPunct="0">
              <a:defRPr/>
            </a:pPr>
            <a:r>
              <a:rPr lang="ja-JP" altLang="en-US" sz="2400" kern="0">
                <a:latin typeface="Meiryo" panose="020B0604030504040204" pitchFamily="34" charset="-128"/>
                <a:ea typeface="Meiryo" panose="020B0604030504040204" pitchFamily="34" charset="-128"/>
              </a:rPr>
              <a:t>　　　　　　　・抽象的</a:t>
            </a:r>
            <a:r>
              <a:rPr lang="ja-JP" altLang="en-US" sz="2400" kern="0" dirty="0">
                <a:latin typeface="Meiryo" panose="020B0604030504040204" pitchFamily="34" charset="-128"/>
                <a:ea typeface="Meiryo" panose="020B0604030504040204" pitchFamily="34" charset="-128"/>
              </a:rPr>
              <a:t>な言葉</a:t>
            </a:r>
            <a:r>
              <a:rPr lang="ja-JP" altLang="en-US" sz="2400" kern="0">
                <a:latin typeface="Meiryo" panose="020B0604030504040204" pitchFamily="34" charset="-128"/>
                <a:ea typeface="Meiryo" panose="020B0604030504040204" pitchFamily="34" charset="-128"/>
              </a:rPr>
              <a:t>でごまかして</a:t>
            </a:r>
            <a:r>
              <a:rPr lang="ja-JP" altLang="en-US" sz="2400" kern="0" dirty="0">
                <a:latin typeface="Meiryo" panose="020B0604030504040204" pitchFamily="34" charset="-128"/>
                <a:ea typeface="Meiryo" panose="020B0604030504040204" pitchFamily="34" charset="-128"/>
              </a:rPr>
              <a:t>いないか？</a:t>
            </a:r>
            <a:endParaRPr lang="en-US" altLang="ja-JP" sz="2400" kern="0" dirty="0">
              <a:latin typeface="Meiryo" panose="020B0604030504040204" pitchFamily="34" charset="-128"/>
              <a:ea typeface="Meiryo" panose="020B0604030504040204" pitchFamily="34" charset="-128"/>
            </a:endParaRPr>
          </a:p>
          <a:p>
            <a:pPr marL="316531" indent="-316531" eaLnBrk="0" hangingPunct="0">
              <a:defRPr/>
            </a:pPr>
            <a:r>
              <a:rPr lang="ja-JP" altLang="en-US" kern="0">
                <a:latin typeface="Meiryo" panose="020B0604030504040204" pitchFamily="34" charset="-128"/>
                <a:ea typeface="Meiryo" panose="020B0604030504040204" pitchFamily="34" charset="-128"/>
              </a:rPr>
              <a:t>　　　</a:t>
            </a:r>
            <a:r>
              <a:rPr lang="ja-JP" altLang="en-US" sz="2000" kern="0">
                <a:latin typeface="Meiryo" panose="020B0604030504040204" pitchFamily="34" charset="-128"/>
                <a:ea typeface="Meiryo" panose="020B0604030504040204" pitchFamily="34" charset="-128"/>
              </a:rPr>
              <a:t>　　　　（</a:t>
            </a:r>
            <a:r>
              <a:rPr lang="ja-JP" altLang="en-US" sz="2000" kern="0" dirty="0">
                <a:latin typeface="Meiryo" panose="020B0604030504040204" pitchFamily="34" charset="-128"/>
                <a:ea typeface="Meiryo" panose="020B0604030504040204" pitchFamily="34" charset="-128"/>
              </a:rPr>
              <a:t>例 ： </a:t>
            </a:r>
            <a:r>
              <a:rPr lang="ja-JP" altLang="en-US" sz="2000" u="sng" kern="0" dirty="0">
                <a:latin typeface="Meiryo" panose="020B0604030504040204" pitchFamily="34" charset="-128"/>
                <a:ea typeface="Meiryo" panose="020B0604030504040204" pitchFamily="34" charset="-128"/>
              </a:rPr>
              <a:t>安定した</a:t>
            </a:r>
            <a:r>
              <a:rPr lang="ja-JP" altLang="en-US" sz="2000" kern="0" dirty="0">
                <a:latin typeface="Meiryo" panose="020B0604030504040204" pitchFamily="34" charset="-128"/>
                <a:ea typeface="Meiryo" panose="020B0604030504040204" pitchFamily="34" charset="-128"/>
              </a:rPr>
              <a:t>生活、薬が</a:t>
            </a:r>
            <a:r>
              <a:rPr lang="ja-JP" altLang="en-US" sz="2000" u="sng" kern="0" dirty="0">
                <a:latin typeface="Meiryo" panose="020B0604030504040204" pitchFamily="34" charset="-128"/>
                <a:ea typeface="Meiryo" panose="020B0604030504040204" pitchFamily="34" charset="-128"/>
              </a:rPr>
              <a:t>ちゃんと</a:t>
            </a:r>
            <a:r>
              <a:rPr lang="ja-JP" altLang="en-US" sz="2000" kern="0" dirty="0">
                <a:latin typeface="Meiryo" panose="020B0604030504040204" pitchFamily="34" charset="-128"/>
                <a:ea typeface="Meiryo" panose="020B0604030504040204" pitchFamily="34" charset="-128"/>
              </a:rPr>
              <a:t>飲めるように</a:t>
            </a:r>
            <a:r>
              <a:rPr lang="en-US" altLang="ja-JP" sz="2000" kern="0" dirty="0">
                <a:latin typeface="Meiryo" panose="020B0604030504040204" pitchFamily="34" charset="-128"/>
                <a:ea typeface="Meiryo" panose="020B0604030504040204" pitchFamily="34" charset="-128"/>
              </a:rPr>
              <a:t>…</a:t>
            </a:r>
            <a:r>
              <a:rPr lang="ja-JP" altLang="en-US" sz="2000" kern="0" dirty="0">
                <a:latin typeface="Meiryo" panose="020B0604030504040204" pitchFamily="34" charset="-128"/>
                <a:ea typeface="Meiryo" panose="020B0604030504040204" pitchFamily="34" charset="-128"/>
              </a:rPr>
              <a:t>ｅｔｃ）</a:t>
            </a:r>
            <a:endParaRPr lang="en-US" altLang="ja-JP" sz="2000" kern="0" dirty="0">
              <a:latin typeface="Meiryo" panose="020B0604030504040204" pitchFamily="34" charset="-128"/>
              <a:ea typeface="Meiryo" panose="020B0604030504040204" pitchFamily="34" charset="-128"/>
            </a:endParaRPr>
          </a:p>
          <a:p>
            <a:pPr eaLnBrk="0" hangingPunct="0">
              <a:lnSpc>
                <a:spcPts val="2769"/>
              </a:lnSpc>
              <a:spcBef>
                <a:spcPts val="554"/>
              </a:spcBef>
              <a:defRPr/>
            </a:pPr>
            <a:r>
              <a:rPr lang="ja-JP" altLang="en-US" sz="2400" kern="0">
                <a:latin typeface="Meiryo" panose="020B0604030504040204" pitchFamily="34" charset="-128"/>
                <a:ea typeface="Meiryo" panose="020B0604030504040204" pitchFamily="34" charset="-128"/>
              </a:rPr>
              <a:t>　　　　　　　・到達</a:t>
            </a:r>
            <a:r>
              <a:rPr lang="ja-JP" altLang="en-US" sz="2400" kern="0" dirty="0">
                <a:latin typeface="Meiryo" panose="020B0604030504040204" pitchFamily="34" charset="-128"/>
                <a:ea typeface="Meiryo" panose="020B0604030504040204" pitchFamily="34" charset="-128"/>
              </a:rPr>
              <a:t>できる目標になっているか？</a:t>
            </a:r>
            <a:endParaRPr lang="en-US" altLang="ja-JP" sz="2400" kern="0" dirty="0">
              <a:latin typeface="Meiryo" panose="020B0604030504040204" pitchFamily="34" charset="-128"/>
              <a:ea typeface="Meiryo" panose="020B0604030504040204" pitchFamily="34" charset="-128"/>
            </a:endParaRPr>
          </a:p>
          <a:p>
            <a:pPr marL="316531" indent="-316531" eaLnBrk="0" hangingPunct="0">
              <a:lnSpc>
                <a:spcPts val="2769"/>
              </a:lnSpc>
              <a:spcBef>
                <a:spcPts val="554"/>
              </a:spcBef>
              <a:buFontTx/>
              <a:buChar char="•"/>
              <a:defRPr/>
            </a:pPr>
            <a:r>
              <a:rPr lang="ja-JP" altLang="en-US" sz="2400" kern="0" dirty="0">
                <a:latin typeface="Meiryo" panose="020B0604030504040204" pitchFamily="34" charset="-128"/>
                <a:ea typeface="Meiryo" panose="020B0604030504040204" pitchFamily="34" charset="-128"/>
              </a:rPr>
              <a:t>適切な期間を設定しているか？</a:t>
            </a:r>
            <a:endParaRPr lang="en-US" altLang="ja-JP" sz="2400" kern="0" dirty="0">
              <a:latin typeface="Meiryo" panose="020B0604030504040204" pitchFamily="34" charset="-128"/>
              <a:ea typeface="Meiryo" panose="020B0604030504040204" pitchFamily="34" charset="-128"/>
            </a:endParaRPr>
          </a:p>
          <a:p>
            <a:pPr marL="316531" indent="-316531" eaLnBrk="0" hangingPunct="0">
              <a:lnSpc>
                <a:spcPts val="2769"/>
              </a:lnSpc>
              <a:spcBef>
                <a:spcPts val="554"/>
              </a:spcBef>
              <a:buFontTx/>
              <a:buChar char="•"/>
              <a:defRPr/>
            </a:pPr>
            <a:r>
              <a:rPr lang="ja-JP" altLang="en-US" sz="2400" kern="0" dirty="0">
                <a:latin typeface="Meiryo" panose="020B0604030504040204" pitchFamily="34" charset="-128"/>
                <a:ea typeface="Meiryo" panose="020B0604030504040204" pitchFamily="34" charset="-128"/>
              </a:rPr>
              <a:t>支援内容は、具体的場面を想定している</a:t>
            </a:r>
            <a:r>
              <a:rPr lang="ja-JP" altLang="en-US" sz="2400" kern="0">
                <a:latin typeface="Meiryo" panose="020B0604030504040204" pitchFamily="34" charset="-128"/>
                <a:ea typeface="Meiryo" panose="020B0604030504040204" pitchFamily="34" charset="-128"/>
              </a:rPr>
              <a:t>か？</a:t>
            </a:r>
            <a:endParaRPr lang="en-US" altLang="ja-JP" sz="2400" kern="0" dirty="0">
              <a:latin typeface="Meiryo" panose="020B0604030504040204" pitchFamily="34" charset="-128"/>
              <a:ea typeface="Meiryo" panose="020B0604030504040204" pitchFamily="34" charset="-128"/>
            </a:endParaRPr>
          </a:p>
          <a:p>
            <a:pPr marL="316531" indent="-316531" eaLnBrk="0" hangingPunct="0">
              <a:lnSpc>
                <a:spcPts val="2769"/>
              </a:lnSpc>
              <a:spcBef>
                <a:spcPts val="554"/>
              </a:spcBef>
              <a:buFontTx/>
              <a:buChar char="•"/>
              <a:defRPr/>
            </a:pPr>
            <a:r>
              <a:rPr lang="ja-JP" altLang="en-US" sz="2400" kern="0">
                <a:latin typeface="Meiryo" panose="020B0604030504040204" pitchFamily="34" charset="-128"/>
                <a:ea typeface="Meiryo" panose="020B0604030504040204" pitchFamily="34" charset="-128"/>
              </a:rPr>
              <a:t>障害</a:t>
            </a:r>
            <a:r>
              <a:rPr lang="ja-JP" altLang="en-US" sz="2400" kern="0" dirty="0">
                <a:latin typeface="Meiryo" panose="020B0604030504040204" pitchFamily="34" charset="-128"/>
                <a:ea typeface="Meiryo" panose="020B0604030504040204" pitchFamily="34" charset="-128"/>
              </a:rPr>
              <a:t>や特性に応じて配慮されている</a:t>
            </a:r>
            <a:r>
              <a:rPr lang="ja-JP" altLang="en-US" sz="2400" kern="0">
                <a:latin typeface="Meiryo" panose="020B0604030504040204" pitchFamily="34" charset="-128"/>
                <a:ea typeface="Meiryo" panose="020B0604030504040204" pitchFamily="34" charset="-128"/>
              </a:rPr>
              <a:t>か？</a:t>
            </a:r>
            <a:endParaRPr lang="en-US" altLang="ja-JP" sz="2400" kern="0" dirty="0">
              <a:latin typeface="Meiryo" panose="020B0604030504040204" pitchFamily="34" charset="-128"/>
              <a:ea typeface="Meiryo" panose="020B0604030504040204" pitchFamily="34" charset="-128"/>
            </a:endParaRPr>
          </a:p>
          <a:p>
            <a:pPr marL="316531" indent="-316531" eaLnBrk="0" hangingPunct="0">
              <a:lnSpc>
                <a:spcPts val="2769"/>
              </a:lnSpc>
              <a:spcBef>
                <a:spcPts val="554"/>
              </a:spcBef>
              <a:buFontTx/>
              <a:buChar char="•"/>
              <a:defRPr/>
            </a:pPr>
            <a:r>
              <a:rPr lang="ja-JP" altLang="en-US" sz="2400" kern="0">
                <a:latin typeface="Meiryo" panose="020B0604030504040204" pitchFamily="34" charset="-128"/>
                <a:ea typeface="Meiryo" panose="020B0604030504040204" pitchFamily="34" charset="-128"/>
              </a:rPr>
              <a:t>エビデンス</a:t>
            </a:r>
            <a:r>
              <a:rPr lang="ja-JP" altLang="en-US" sz="2400" kern="0" dirty="0">
                <a:latin typeface="Meiryo" panose="020B0604030504040204" pitchFamily="34" charset="-128"/>
                <a:ea typeface="Meiryo" panose="020B0604030504040204" pitchFamily="34" charset="-128"/>
              </a:rPr>
              <a:t>（根拠）のある支援になっているか？</a:t>
            </a:r>
            <a:endParaRPr lang="en-US" altLang="ja-JP" sz="2400" kern="0" dirty="0">
              <a:latin typeface="Meiryo" panose="020B0604030504040204" pitchFamily="34" charset="-128"/>
              <a:ea typeface="Meiryo" panose="020B0604030504040204" pitchFamily="34" charset="-128"/>
            </a:endParaRPr>
          </a:p>
          <a:p>
            <a:pPr marL="316531" indent="-316531" eaLnBrk="0" hangingPunct="0">
              <a:lnSpc>
                <a:spcPts val="2769"/>
              </a:lnSpc>
              <a:buFontTx/>
              <a:buChar char="•"/>
              <a:defRPr/>
            </a:pPr>
            <a:r>
              <a:rPr lang="ja-JP" altLang="en-US" sz="2400" kern="0" dirty="0">
                <a:latin typeface="Meiryo" panose="020B0604030504040204" pitchFamily="34" charset="-128"/>
                <a:ea typeface="Meiryo" panose="020B0604030504040204" pitchFamily="34" charset="-128"/>
              </a:rPr>
              <a:t>本人や家族が</a:t>
            </a:r>
            <a:r>
              <a:rPr lang="ja-JP" altLang="en-US" sz="2400" kern="0">
                <a:latin typeface="Meiryo" panose="020B0604030504040204" pitchFamily="34" charset="-128"/>
                <a:ea typeface="Meiryo" panose="020B0604030504040204" pitchFamily="34" charset="-128"/>
              </a:rPr>
              <a:t>やれることまで、支援者側がやって</a:t>
            </a:r>
            <a:r>
              <a:rPr lang="ja-JP" altLang="en-US" sz="2400" kern="0" dirty="0">
                <a:latin typeface="Meiryo" panose="020B0604030504040204" pitchFamily="34" charset="-128"/>
                <a:ea typeface="Meiryo" panose="020B0604030504040204" pitchFamily="34" charset="-128"/>
              </a:rPr>
              <a:t>いないか？</a:t>
            </a:r>
          </a:p>
        </p:txBody>
      </p:sp>
      <p:sp>
        <p:nvSpPr>
          <p:cNvPr id="2" name="スライド番号プレースホルダー 1"/>
          <p:cNvSpPr>
            <a:spLocks noGrp="1"/>
          </p:cNvSpPr>
          <p:nvPr>
            <p:ph type="sldNum" sz="quarter" idx="12"/>
          </p:nvPr>
        </p:nvSpPr>
        <p:spPr/>
        <p:txBody>
          <a:bodyPr/>
          <a:lstStyle/>
          <a:p>
            <a:fld id="{A07EE786-56F2-4A4C-AF19-34F6DFFF41E5}" type="slidenum">
              <a:rPr kumimoji="1" lang="ja-JP" altLang="en-US" smtClean="0"/>
              <a:t>21</a:t>
            </a:fld>
            <a:endParaRPr kumimoji="1" lang="ja-JP" altLang="en-US"/>
          </a:p>
        </p:txBody>
      </p:sp>
    </p:spTree>
    <p:extLst>
      <p:ext uri="{BB962C8B-B14F-4D97-AF65-F5344CB8AC3E}">
        <p14:creationId xmlns:p14="http://schemas.microsoft.com/office/powerpoint/2010/main" val="700689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3F7803-9C76-0447-8200-ADD1FD054B9B}"/>
              </a:ext>
            </a:extLst>
          </p:cNvPr>
          <p:cNvSpPr>
            <a:spLocks noGrp="1"/>
          </p:cNvSpPr>
          <p:nvPr>
            <p:ph type="title"/>
          </p:nvPr>
        </p:nvSpPr>
        <p:spPr/>
        <p:txBody>
          <a:bodyPr>
            <a:normAutofit/>
          </a:bodyPr>
          <a:lstStyle/>
          <a:p>
            <a:r>
              <a:rPr lang="ja-JP" altLang="en-US">
                <a:latin typeface="Meiryo" panose="020B0604030504040204" pitchFamily="34" charset="-128"/>
                <a:ea typeface="Meiryo" panose="020B0604030504040204" pitchFamily="34" charset="-128"/>
              </a:rPr>
              <a:t>モニタリング実施におけるポイントと課題の整理</a:t>
            </a:r>
            <a:endParaRPr kumimoji="1" lang="ja-JP" altLang="en-US"/>
          </a:p>
        </p:txBody>
      </p:sp>
      <p:sp>
        <p:nvSpPr>
          <p:cNvPr id="3" name="テキスト プレースホルダー 2">
            <a:extLst>
              <a:ext uri="{FF2B5EF4-FFF2-40B4-BE49-F238E27FC236}">
                <a16:creationId xmlns:a16="http://schemas.microsoft.com/office/drawing/2014/main" id="{63E2D35D-67BA-EB49-C3CE-79001B4BADE8}"/>
              </a:ext>
            </a:extLst>
          </p:cNvPr>
          <p:cNvSpPr>
            <a:spLocks noGrp="1"/>
          </p:cNvSpPr>
          <p:nvPr>
            <p:ph type="body" idx="1"/>
          </p:nvPr>
        </p:nvSpPr>
        <p:spPr/>
        <p:txBody>
          <a:bodyPr/>
          <a:lstStyle/>
          <a:p>
            <a:endParaRPr lang="ja-JP" altLang="en-US"/>
          </a:p>
        </p:txBody>
      </p:sp>
      <p:sp>
        <p:nvSpPr>
          <p:cNvPr id="4" name="角丸四角形吹き出し 3">
            <a:extLst>
              <a:ext uri="{FF2B5EF4-FFF2-40B4-BE49-F238E27FC236}">
                <a16:creationId xmlns:a16="http://schemas.microsoft.com/office/drawing/2014/main" id="{DC18E3DD-04D9-8064-A19B-F9E04F912238}"/>
              </a:ext>
            </a:extLst>
          </p:cNvPr>
          <p:cNvSpPr/>
          <p:nvPr/>
        </p:nvSpPr>
        <p:spPr>
          <a:xfrm>
            <a:off x="5549030" y="40515"/>
            <a:ext cx="3156559" cy="1500187"/>
          </a:xfrm>
          <a:prstGeom prst="wedgeRoundRectCallout">
            <a:avLst>
              <a:gd name="adj1" fmla="val -32738"/>
              <a:gd name="adj2" fmla="val 7534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a:t>このセクションでは、児童期におけるモニタリングの意義を確認し、実施する。この期間の変化を捉えて個別支援計画を再作成する。</a:t>
            </a:r>
          </a:p>
        </p:txBody>
      </p:sp>
      <p:sp>
        <p:nvSpPr>
          <p:cNvPr id="5" name="スライド番号プレースホルダー 4"/>
          <p:cNvSpPr>
            <a:spLocks noGrp="1"/>
          </p:cNvSpPr>
          <p:nvPr>
            <p:ph type="sldNum" sz="quarter" idx="12"/>
          </p:nvPr>
        </p:nvSpPr>
        <p:spPr/>
        <p:txBody>
          <a:bodyPr/>
          <a:lstStyle/>
          <a:p>
            <a:fld id="{A07EE786-56F2-4A4C-AF19-34F6DFFF41E5}" type="slidenum">
              <a:rPr kumimoji="1" lang="ja-JP" altLang="en-US" smtClean="0"/>
              <a:t>22</a:t>
            </a:fld>
            <a:endParaRPr kumimoji="1" lang="ja-JP" altLang="en-US"/>
          </a:p>
        </p:txBody>
      </p:sp>
    </p:spTree>
    <p:extLst>
      <p:ext uri="{BB962C8B-B14F-4D97-AF65-F5344CB8AC3E}">
        <p14:creationId xmlns:p14="http://schemas.microsoft.com/office/powerpoint/2010/main" val="995864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FC6BB62-4A13-2FD4-F04B-47BEBC012761}"/>
              </a:ext>
            </a:extLst>
          </p:cNvPr>
          <p:cNvSpPr>
            <a:spLocks noGrp="1"/>
          </p:cNvSpPr>
          <p:nvPr>
            <p:ph type="title"/>
          </p:nvPr>
        </p:nvSpPr>
        <p:spPr/>
        <p:txBody>
          <a:bodyPr/>
          <a:lstStyle/>
          <a:p>
            <a:r>
              <a:rPr lang="ja-JP" altLang="en-US" dirty="0">
                <a:latin typeface="メイリオ" panose="020B0604030504040204" pitchFamily="50" charset="-128"/>
                <a:ea typeface="メイリオ" panose="020B0604030504040204" pitchFamily="50" charset="-128"/>
              </a:rPr>
              <a:t>児童期</a:t>
            </a:r>
            <a:r>
              <a:rPr lang="ja-JP" altLang="en-US">
                <a:latin typeface="メイリオ" panose="020B0604030504040204" pitchFamily="50" charset="-128"/>
                <a:ea typeface="メイリオ" panose="020B0604030504040204" pitchFamily="50" charset="-128"/>
              </a:rPr>
              <a:t>における</a:t>
            </a:r>
            <a:r>
              <a:rPr lang="en-US" altLang="ja-JP" dirty="0">
                <a:latin typeface="メイリオ" panose="020B0604030504040204" pitchFamily="50" charset="-128"/>
                <a:ea typeface="メイリオ" panose="020B0604030504040204" pitchFamily="50" charset="-128"/>
              </a:rPr>
              <a:t/>
            </a:r>
            <a:br>
              <a:rPr lang="en-US" altLang="ja-JP" dirty="0">
                <a:latin typeface="メイリオ" panose="020B0604030504040204" pitchFamily="50" charset="-128"/>
                <a:ea typeface="メイリオ" panose="020B0604030504040204" pitchFamily="50" charset="-128"/>
              </a:rPr>
            </a:br>
            <a:r>
              <a:rPr lang="ja-JP" altLang="en-US">
                <a:latin typeface="メイリオ" panose="020B0604030504040204" pitchFamily="50" charset="-128"/>
                <a:ea typeface="メイリオ" panose="020B0604030504040204" pitchFamily="50" charset="-128"/>
              </a:rPr>
              <a:t>モニタリング</a:t>
            </a:r>
            <a:r>
              <a:rPr lang="ja-JP" altLang="en-US" dirty="0">
                <a:latin typeface="メイリオ" panose="020B0604030504040204" pitchFamily="50" charset="-128"/>
                <a:ea typeface="メイリオ" panose="020B0604030504040204" pitchFamily="50" charset="-128"/>
              </a:rPr>
              <a:t>の意義</a:t>
            </a:r>
          </a:p>
        </p:txBody>
      </p:sp>
      <p:sp>
        <p:nvSpPr>
          <p:cNvPr id="5" name="コンテンツ プレースホルダー 4">
            <a:extLst>
              <a:ext uri="{FF2B5EF4-FFF2-40B4-BE49-F238E27FC236}">
                <a16:creationId xmlns:a16="http://schemas.microsoft.com/office/drawing/2014/main" id="{0598977F-9429-6011-0ED3-99D160E7086A}"/>
              </a:ext>
            </a:extLst>
          </p:cNvPr>
          <p:cNvSpPr>
            <a:spLocks noGrp="1"/>
          </p:cNvSpPr>
          <p:nvPr>
            <p:ph idx="1"/>
          </p:nvPr>
        </p:nvSpPr>
        <p:spPr/>
        <p:txBody>
          <a:bodyPr/>
          <a:lstStyle/>
          <a:p>
            <a:r>
              <a:rPr lang="ja-JP" altLang="en-US" dirty="0">
                <a:latin typeface="メイリオ" panose="020B0604030504040204" pitchFamily="50" charset="-128"/>
                <a:ea typeface="メイリオ" panose="020B0604030504040204" pitchFamily="50" charset="-128"/>
              </a:rPr>
              <a:t>発達・育ちの変化が大きい（児童分野の特徴）</a:t>
            </a:r>
            <a:endParaRPr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育っていること、成長していることの確認</a:t>
            </a:r>
            <a:endParaRPr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新たな課題の確認</a:t>
            </a:r>
            <a:endParaRPr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家族の意向や、支援機関の状況も変化する</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家族の状況も変化する可能性がある</a:t>
            </a:r>
            <a:endParaRPr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家族のパワーバランスの変化</a:t>
            </a:r>
            <a:endParaRPr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新しいきょうだい、きょうだいの進級・進学、家族の就労状況・転勤、介護ニーズ</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状況とニーズ、現在の支援状況への満足度などを把握する</a:t>
            </a:r>
          </a:p>
        </p:txBody>
      </p:sp>
      <p:sp>
        <p:nvSpPr>
          <p:cNvPr id="2" name="スライド番号プレースホルダー 1"/>
          <p:cNvSpPr>
            <a:spLocks noGrp="1"/>
          </p:cNvSpPr>
          <p:nvPr>
            <p:ph type="sldNum" sz="quarter" idx="12"/>
          </p:nvPr>
        </p:nvSpPr>
        <p:spPr/>
        <p:txBody>
          <a:bodyPr/>
          <a:lstStyle/>
          <a:p>
            <a:fld id="{A07EE786-56F2-4A4C-AF19-34F6DFFF41E5}" type="slidenum">
              <a:rPr kumimoji="1" lang="ja-JP" altLang="en-US" smtClean="0"/>
              <a:t>23</a:t>
            </a:fld>
            <a:endParaRPr kumimoji="1" lang="ja-JP" altLang="en-US"/>
          </a:p>
        </p:txBody>
      </p:sp>
    </p:spTree>
    <p:extLst>
      <p:ext uri="{BB962C8B-B14F-4D97-AF65-F5344CB8AC3E}">
        <p14:creationId xmlns:p14="http://schemas.microsoft.com/office/powerpoint/2010/main" val="1654517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1095271" y="1444928"/>
          <a:ext cx="6999983" cy="4463654"/>
        </p:xfrm>
        <a:graphic>
          <a:graphicData uri="http://schemas.openxmlformats.org/presentationml/2006/ole">
            <mc:AlternateContent xmlns:mc="http://schemas.openxmlformats.org/markup-compatibility/2006">
              <mc:Choice xmlns:v="urn:schemas-microsoft-com:vml" Requires="v">
                <p:oleObj spid="_x0000_s1026" name="Worksheet" r:id="rId3" imgW="9696416" imgH="6343785" progId="Excel.Sheet.8">
                  <p:embed/>
                </p:oleObj>
              </mc:Choice>
              <mc:Fallback>
                <p:oleObj name="Worksheet" r:id="rId3" imgW="9696416" imgH="6343785" progId="Excel.Sheet.8">
                  <p:embed/>
                  <p:pic>
                    <p:nvPicPr>
                      <p:cNvPr id="102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271" y="1444928"/>
                        <a:ext cx="6999983" cy="4463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00"/>
                            </a:solidFill>
                            <a:miter lim="800000"/>
                            <a:headEnd/>
                            <a:tailEnd/>
                          </a14:hiddenLine>
                        </a:ext>
                      </a:extLst>
                    </p:spPr>
                  </p:pic>
                </p:oleObj>
              </mc:Fallback>
            </mc:AlternateContent>
          </a:graphicData>
        </a:graphic>
      </p:graphicFrame>
      <p:sp>
        <p:nvSpPr>
          <p:cNvPr id="1028" name="正方形/長方形 3"/>
          <p:cNvSpPr>
            <a:spLocks noChangeArrowheads="1"/>
          </p:cNvSpPr>
          <p:nvPr/>
        </p:nvSpPr>
        <p:spPr bwMode="auto">
          <a:xfrm>
            <a:off x="1763688" y="1047067"/>
            <a:ext cx="5840060" cy="415498"/>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2100" dirty="0">
                <a:solidFill>
                  <a:srgbClr val="000000"/>
                </a:solidFill>
              </a:rPr>
              <a:t>個別支援計画の中間評価作成時の留意点（例）</a:t>
            </a:r>
          </a:p>
        </p:txBody>
      </p:sp>
      <p:sp>
        <p:nvSpPr>
          <p:cNvPr id="4" name="角丸四角形吹き出し 3"/>
          <p:cNvSpPr/>
          <p:nvPr/>
        </p:nvSpPr>
        <p:spPr>
          <a:xfrm>
            <a:off x="1277634" y="2321877"/>
            <a:ext cx="1296144" cy="810090"/>
          </a:xfrm>
          <a:prstGeom prst="wedgeRoundRectCallout">
            <a:avLst>
              <a:gd name="adj1" fmla="val -11146"/>
              <a:gd name="adj2" fmla="val -76598"/>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・「個別支援計画」の具体的な到達目標を転記し、評価を行う。</a:t>
            </a:r>
          </a:p>
        </p:txBody>
      </p:sp>
      <p:sp>
        <p:nvSpPr>
          <p:cNvPr id="5" name="角丸四角形吹き出し 4"/>
          <p:cNvSpPr/>
          <p:nvPr/>
        </p:nvSpPr>
        <p:spPr>
          <a:xfrm>
            <a:off x="1439652" y="3374994"/>
            <a:ext cx="2498432" cy="864096"/>
          </a:xfrm>
          <a:prstGeom prst="wedgeRoundRectCallout">
            <a:avLst>
              <a:gd name="adj1" fmla="val 23722"/>
              <a:gd name="adj2" fmla="val -97173"/>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・到達目標の設定が具体的であれば、すぐに評価ができる</a:t>
            </a:r>
            <a:endParaRPr lang="en-US" altLang="ja-JP" sz="1050" b="1" dirty="0">
              <a:solidFill>
                <a:srgbClr val="FF0000"/>
              </a:solidFill>
              <a:latin typeface="メイリオ" panose="020B0604030504040204" pitchFamily="50" charset="-128"/>
              <a:ea typeface="メイリオ" panose="020B0604030504040204" pitchFamily="50" charset="-128"/>
            </a:endParaRPr>
          </a:p>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・色々と理由、解釈をつけて評価しなければならないときは、目標設定が大雑把である場合が多い</a:t>
            </a:r>
            <a:endParaRPr lang="en-US" altLang="ja-JP" sz="1050" b="1" dirty="0">
              <a:solidFill>
                <a:srgbClr val="FF0000"/>
              </a:solidFill>
              <a:latin typeface="メイリオ" panose="020B0604030504040204" pitchFamily="50" charset="-128"/>
              <a:ea typeface="メイリオ" panose="020B0604030504040204" pitchFamily="50" charset="-128"/>
            </a:endParaRPr>
          </a:p>
        </p:txBody>
      </p:sp>
      <p:sp>
        <p:nvSpPr>
          <p:cNvPr id="2" name="円/楕円 1"/>
          <p:cNvSpPr/>
          <p:nvPr/>
        </p:nvSpPr>
        <p:spPr bwMode="auto">
          <a:xfrm>
            <a:off x="2573778" y="2618910"/>
            <a:ext cx="1566174" cy="324036"/>
          </a:xfrm>
          <a:prstGeom prst="ellipse">
            <a:avLst/>
          </a:prstGeom>
          <a:noFill/>
          <a:ln w="57150" cap="flat" cmpd="sng" algn="ctr">
            <a:solidFill>
              <a:srgbClr val="FF0000"/>
            </a:solidFill>
            <a:prstDash val="solid"/>
            <a:round/>
            <a:headEnd type="none" w="med" len="med"/>
            <a:tailEnd type="none" w="med" len="med"/>
          </a:ln>
          <a:effectLst/>
        </p:spPr>
        <p:txBody>
          <a:bodyPr vert="horz" wrap="square" lIns="27603" tIns="5519" rIns="27603" bIns="5519" numCol="1" rtlCol="0" anchor="t" anchorCtr="0" compatLnSpc="1">
            <a:prstTxWarp prst="textNoShape">
              <a:avLst/>
            </a:prstTxWarp>
          </a:bodyPr>
          <a:lstStyle/>
          <a:p>
            <a:pPr marL="89297" indent="-89297" defTabSz="654844" fontAlgn="base">
              <a:spcBef>
                <a:spcPct val="0"/>
              </a:spcBef>
              <a:spcAft>
                <a:spcPct val="0"/>
              </a:spcAft>
            </a:pPr>
            <a:endParaRPr lang="ja-JP" altLang="en-US" sz="900">
              <a:solidFill>
                <a:srgbClr val="000000"/>
              </a:solidFill>
            </a:endParaRPr>
          </a:p>
        </p:txBody>
      </p:sp>
      <p:grpSp>
        <p:nvGrpSpPr>
          <p:cNvPr id="3" name="グループ化 2"/>
          <p:cNvGrpSpPr/>
          <p:nvPr/>
        </p:nvGrpSpPr>
        <p:grpSpPr>
          <a:xfrm>
            <a:off x="4595263" y="2533547"/>
            <a:ext cx="3499991" cy="2731658"/>
            <a:chOff x="5071029" y="2132856"/>
            <a:chExt cx="3971933" cy="2243861"/>
          </a:xfrm>
        </p:grpSpPr>
        <p:sp>
          <p:nvSpPr>
            <p:cNvPr id="8" name="角丸四角形吹き出し 7"/>
            <p:cNvSpPr/>
            <p:nvPr/>
          </p:nvSpPr>
          <p:spPr>
            <a:xfrm>
              <a:off x="5082522" y="2144469"/>
              <a:ext cx="3960440" cy="2232248"/>
            </a:xfrm>
            <a:prstGeom prst="wedgeRoundRectCallout">
              <a:avLst>
                <a:gd name="adj1" fmla="val -47118"/>
                <a:gd name="adj2" fmla="val -7185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247" indent="-70247"/>
              <a:endParaRPr lang="en-US" altLang="ja-JP" sz="1050" b="1" dirty="0">
                <a:solidFill>
                  <a:srgbClr val="FF0000"/>
                </a:solidFill>
                <a:latin typeface="メイリオ" panose="020B0604030504040204" pitchFamily="50" charset="-128"/>
                <a:ea typeface="メイリオ" panose="020B0604030504040204" pitchFamily="50" charset="-128"/>
              </a:endParaRPr>
            </a:p>
          </p:txBody>
        </p:sp>
        <p:sp>
          <p:nvSpPr>
            <p:cNvPr id="7" name="角丸四角形吹き出し 6"/>
            <p:cNvSpPr/>
            <p:nvPr/>
          </p:nvSpPr>
          <p:spPr>
            <a:xfrm>
              <a:off x="5071029" y="2132856"/>
              <a:ext cx="3960440" cy="2232248"/>
            </a:xfrm>
            <a:prstGeom prst="wedgeRoundRectCallout">
              <a:avLst>
                <a:gd name="adj1" fmla="val 30883"/>
                <a:gd name="adj2" fmla="val -7462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・まずは「ほぼ達成」「未達成」の場合に</a:t>
              </a:r>
              <a:r>
                <a:rPr lang="en-US" altLang="ja-JP" sz="1050" b="1" dirty="0">
                  <a:solidFill>
                    <a:srgbClr val="FF0000"/>
                  </a:solidFill>
                  <a:latin typeface="メイリオ" panose="020B0604030504040204" pitchFamily="50" charset="-128"/>
                  <a:ea typeface="メイリオ" panose="020B0604030504040204" pitchFamily="50" charset="-128"/>
                </a:rPr>
                <a:t>『</a:t>
              </a:r>
              <a:r>
                <a:rPr lang="ja-JP" altLang="en-US" sz="1050" b="1" dirty="0">
                  <a:solidFill>
                    <a:srgbClr val="FF0000"/>
                  </a:solidFill>
                  <a:latin typeface="メイリオ" panose="020B0604030504040204" pitchFamily="50" charset="-128"/>
                  <a:ea typeface="メイリオ" panose="020B0604030504040204" pitchFamily="50" charset="-128"/>
                </a:rPr>
                <a:t>何故だろう？</a:t>
              </a:r>
              <a:r>
                <a:rPr lang="en-US" altLang="ja-JP" sz="1050" b="1" dirty="0">
                  <a:solidFill>
                    <a:srgbClr val="FF0000"/>
                  </a:solidFill>
                  <a:latin typeface="メイリオ" panose="020B0604030504040204" pitchFamily="50" charset="-128"/>
                  <a:ea typeface="メイリオ" panose="020B0604030504040204" pitchFamily="50" charset="-128"/>
                </a:rPr>
                <a:t>』</a:t>
              </a:r>
              <a:r>
                <a:rPr lang="ja-JP" altLang="en-US" sz="1050" b="1" dirty="0">
                  <a:solidFill>
                    <a:srgbClr val="FF0000"/>
                  </a:solidFill>
                  <a:latin typeface="メイリオ" panose="020B0604030504040204" pitchFamily="50" charset="-128"/>
                  <a:ea typeface="メイリオ" panose="020B0604030504040204" pitchFamily="50" charset="-128"/>
                </a:rPr>
                <a:t>と見直し、早急に対策を考える。次に、「達成」についても</a:t>
              </a:r>
              <a:r>
                <a:rPr lang="en-US" altLang="ja-JP" sz="1050" b="1" dirty="0">
                  <a:solidFill>
                    <a:srgbClr val="FF0000"/>
                  </a:solidFill>
                  <a:latin typeface="メイリオ" panose="020B0604030504040204" pitchFamily="50" charset="-128"/>
                  <a:ea typeface="メイリオ" panose="020B0604030504040204" pitchFamily="50" charset="-128"/>
                </a:rPr>
                <a:t>『</a:t>
              </a:r>
              <a:r>
                <a:rPr lang="ja-JP" altLang="en-US" sz="1050" b="1" dirty="0">
                  <a:solidFill>
                    <a:srgbClr val="FF0000"/>
                  </a:solidFill>
                  <a:latin typeface="メイリオ" panose="020B0604030504040204" pitchFamily="50" charset="-128"/>
                  <a:ea typeface="メイリオ" panose="020B0604030504040204" pitchFamily="50" charset="-128"/>
                </a:rPr>
                <a:t>何故だろう？</a:t>
              </a:r>
              <a:r>
                <a:rPr lang="en-US" altLang="ja-JP" sz="1050" b="1" dirty="0">
                  <a:solidFill>
                    <a:srgbClr val="FF0000"/>
                  </a:solidFill>
                  <a:latin typeface="メイリオ" panose="020B0604030504040204" pitchFamily="50" charset="-128"/>
                  <a:ea typeface="メイリオ" panose="020B0604030504040204" pitchFamily="50" charset="-128"/>
                </a:rPr>
                <a:t>』</a:t>
              </a:r>
              <a:r>
                <a:rPr lang="ja-JP" altLang="en-US" sz="1050" b="1" dirty="0">
                  <a:solidFill>
                    <a:srgbClr val="FF0000"/>
                  </a:solidFill>
                  <a:latin typeface="メイリオ" panose="020B0604030504040204" pitchFamily="50" charset="-128"/>
                  <a:ea typeface="メイリオ" panose="020B0604030504040204" pitchFamily="50" charset="-128"/>
                </a:rPr>
                <a:t>を考え、良かった点を次につなげる。</a:t>
              </a:r>
              <a:endParaRPr lang="en-US" altLang="ja-JP" sz="1050" b="1" dirty="0">
                <a:solidFill>
                  <a:srgbClr val="FF0000"/>
                </a:solidFill>
                <a:latin typeface="メイリオ" panose="020B0604030504040204" pitchFamily="50" charset="-128"/>
                <a:ea typeface="メイリオ" panose="020B0604030504040204" pitchFamily="50" charset="-128"/>
              </a:endParaRPr>
            </a:p>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原因となることを支援者、子ども、保護者、関係者、事業所環境、家庭環境、学校環境等々の様々な視点から考察する。特に支援者（自分）以外に原因があるときには、「今後の対応」がより具体的に多面的にする必要がある</a:t>
              </a:r>
              <a:endParaRPr lang="en-US" altLang="ja-JP" sz="1050" b="1" dirty="0">
                <a:solidFill>
                  <a:srgbClr val="FF0000"/>
                </a:solidFill>
                <a:latin typeface="メイリオ" panose="020B0604030504040204" pitchFamily="50" charset="-128"/>
                <a:ea typeface="メイリオ" panose="020B0604030504040204" pitchFamily="50" charset="-128"/>
              </a:endParaRPr>
            </a:p>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・未達成でかつ原因がわからない場合は、目標そのものがズレ</a:t>
              </a:r>
              <a:r>
                <a:rPr lang="ja-JP" altLang="en-US" sz="1050" b="1" dirty="0" err="1">
                  <a:solidFill>
                    <a:srgbClr val="FF0000"/>
                  </a:solidFill>
                  <a:latin typeface="メイリオ" panose="020B0604030504040204" pitchFamily="50" charset="-128"/>
                  <a:ea typeface="メイリオ" panose="020B0604030504040204" pitchFamily="50" charset="-128"/>
                </a:rPr>
                <a:t>て</a:t>
              </a:r>
              <a:r>
                <a:rPr lang="ja-JP" altLang="en-US" sz="1050" b="1" dirty="0">
                  <a:solidFill>
                    <a:srgbClr val="FF0000"/>
                  </a:solidFill>
                  <a:latin typeface="メイリオ" panose="020B0604030504040204" pitchFamily="50" charset="-128"/>
                  <a:ea typeface="メイリオ" panose="020B0604030504040204" pitchFamily="50" charset="-128"/>
                </a:rPr>
                <a:t>いる、もしくは全く的外れであることも多い。その場合、支援者のこだわりで、到達目標を継続することは不適切</a:t>
              </a:r>
              <a:endParaRPr lang="en-US" altLang="ja-JP" sz="1050" b="1" dirty="0">
                <a:solidFill>
                  <a:srgbClr val="FF0000"/>
                </a:solidFill>
                <a:latin typeface="メイリオ" panose="020B0604030504040204" pitchFamily="50" charset="-128"/>
                <a:ea typeface="メイリオ" panose="020B0604030504040204" pitchFamily="50" charset="-128"/>
              </a:endParaRPr>
            </a:p>
            <a:p>
              <a:pPr marL="70247" indent="-70247"/>
              <a:r>
                <a:rPr lang="ja-JP" altLang="en-US" sz="1050" b="1" dirty="0">
                  <a:solidFill>
                    <a:srgbClr val="FF0000"/>
                  </a:solidFill>
                  <a:latin typeface="メイリオ" panose="020B0604030504040204" pitchFamily="50" charset="-128"/>
                  <a:ea typeface="メイリオ" panose="020B0604030504040204" pitchFamily="50" charset="-128"/>
                </a:rPr>
                <a:t>　（支援者に技量がないことを棚に上げ、子どもに無理な目標を強いてしまうことになる。）</a:t>
              </a:r>
              <a:endParaRPr lang="en-US" altLang="ja-JP" sz="1050" b="1" dirty="0">
                <a:solidFill>
                  <a:srgbClr val="FF0000"/>
                </a:solidFill>
                <a:latin typeface="メイリオ" panose="020B0604030504040204" pitchFamily="50" charset="-128"/>
                <a:ea typeface="メイリオ" panose="020B0604030504040204" pitchFamily="50" charset="-128"/>
              </a:endParaRPr>
            </a:p>
          </p:txBody>
        </p:sp>
      </p:grpSp>
      <p:sp>
        <p:nvSpPr>
          <p:cNvPr id="6" name="スライド番号プレースホルダー 5"/>
          <p:cNvSpPr>
            <a:spLocks noGrp="1"/>
          </p:cNvSpPr>
          <p:nvPr>
            <p:ph type="sldNum" sz="quarter" idx="12"/>
          </p:nvPr>
        </p:nvSpPr>
        <p:spPr/>
        <p:txBody>
          <a:bodyPr/>
          <a:lstStyle/>
          <a:p>
            <a:fld id="{A07EE786-56F2-4A4C-AF19-34F6DFFF41E5}" type="slidenum">
              <a:rPr kumimoji="1" lang="ja-JP" altLang="en-US" smtClean="0"/>
              <a:t>24</a:t>
            </a:fld>
            <a:endParaRPr kumimoji="1" lang="ja-JP" altLang="en-US"/>
          </a:p>
        </p:txBody>
      </p:sp>
    </p:spTree>
    <p:extLst>
      <p:ext uri="{BB962C8B-B14F-4D97-AF65-F5344CB8AC3E}">
        <p14:creationId xmlns:p14="http://schemas.microsoft.com/office/powerpoint/2010/main" val="3430045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24B799-D88D-E7FC-7FDF-B5F15A7BF9FB}"/>
              </a:ext>
            </a:extLst>
          </p:cNvPr>
          <p:cNvSpPr>
            <a:spLocks noGrp="1"/>
          </p:cNvSpPr>
          <p:nvPr>
            <p:ph type="title"/>
          </p:nvPr>
        </p:nvSpPr>
        <p:spPr>
          <a:xfrm>
            <a:off x="628650" y="-45692"/>
            <a:ext cx="7886700" cy="1325563"/>
          </a:xfrm>
        </p:spPr>
        <p:txBody>
          <a:bodyPr>
            <a:normAutofit/>
          </a:bodyPr>
          <a:lstStyle/>
          <a:p>
            <a:r>
              <a:rPr kumimoji="1" lang="ja-JP" altLang="en-US" sz="3600" dirty="0">
                <a:latin typeface="メイリオ" panose="020B0604030504040204" pitchFamily="50" charset="-128"/>
                <a:ea typeface="メイリオ" panose="020B0604030504040204" pitchFamily="50" charset="-128"/>
              </a:rPr>
              <a:t>状況（設定</a:t>
            </a:r>
            <a:r>
              <a:rPr kumimoji="1" lang="ja-JP" altLang="en-US" sz="3600">
                <a:latin typeface="メイリオ" panose="020B0604030504040204" pitchFamily="50" charset="-128"/>
                <a:ea typeface="メイリオ" panose="020B0604030504040204" pitchFamily="50" charset="-128"/>
              </a:rPr>
              <a:t>）確認　　　　</a:t>
            </a:r>
            <a:r>
              <a:rPr kumimoji="1" lang="ja-JP" altLang="en-US" sz="1600" dirty="0">
                <a:latin typeface="メイリオ" panose="020B0604030504040204" pitchFamily="50" charset="-128"/>
                <a:ea typeface="メイリオ" panose="020B0604030504040204" pitchFamily="50" charset="-128"/>
              </a:rPr>
              <a:t>（事業所名は</a:t>
            </a:r>
            <a:r>
              <a:rPr kumimoji="1" lang="ja-JP" altLang="en-US" sz="1600">
                <a:latin typeface="メイリオ" panose="020B0604030504040204" pitchFamily="50" charset="-128"/>
                <a:ea typeface="メイリオ" panose="020B0604030504040204" pitchFamily="50" charset="-128"/>
              </a:rPr>
              <a:t>架空）</a:t>
            </a:r>
            <a:r>
              <a:rPr kumimoji="1" lang="en-US" altLang="ja-JP" sz="1600" dirty="0">
                <a:latin typeface="メイリオ" panose="020B0604030504040204" pitchFamily="50" charset="-128"/>
                <a:ea typeface="メイリオ" panose="020B0604030504040204" pitchFamily="50" charset="-128"/>
              </a:rPr>
              <a:t/>
            </a:r>
            <a:br>
              <a:rPr kumimoji="1" lang="en-US" altLang="ja-JP" sz="1600" dirty="0">
                <a:latin typeface="メイリオ" panose="020B0604030504040204" pitchFamily="50" charset="-128"/>
                <a:ea typeface="メイリオ" panose="020B0604030504040204" pitchFamily="50" charset="-128"/>
              </a:rPr>
            </a:br>
            <a:r>
              <a:rPr kumimoji="1" lang="ja-JP" altLang="en-US" sz="1600">
                <a:latin typeface="メイリオ" panose="020B0604030504040204" pitchFamily="50" charset="-128"/>
                <a:ea typeface="メイリオ" panose="020B0604030504040204" pitchFamily="50" charset="-128"/>
              </a:rPr>
              <a:t>最初の計画作成から半年後</a:t>
            </a:r>
            <a:endParaRPr kumimoji="1" lang="ja-JP" altLang="en-US" sz="16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C397980-1E3B-5E00-B577-A94A65C4CD3B}"/>
              </a:ext>
            </a:extLst>
          </p:cNvPr>
          <p:cNvSpPr txBox="1"/>
          <p:nvPr/>
        </p:nvSpPr>
        <p:spPr>
          <a:xfrm>
            <a:off x="463825" y="5639073"/>
            <a:ext cx="8348871" cy="1015663"/>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市内の</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児童発達支援センター</a:t>
            </a:r>
            <a:r>
              <a:rPr kumimoji="1" lang="en-US" altLang="ja-JP" sz="1200" dirty="0">
                <a:latin typeface="メイリオ" panose="020B0604030504040204" pitchFamily="50" charset="-128"/>
                <a:ea typeface="メイリオ" panose="020B0604030504040204" pitchFamily="50" charset="-128"/>
              </a:rPr>
              <a:t>Tomorrow』</a:t>
            </a:r>
            <a:r>
              <a:rPr kumimoji="1" lang="ja-JP" altLang="en-US" sz="1200" dirty="0">
                <a:latin typeface="メイリオ" panose="020B0604030504040204" pitchFamily="50" charset="-128"/>
                <a:ea typeface="メイリオ" panose="020B0604030504040204" pitchFamily="50" charset="-128"/>
              </a:rPr>
              <a:t>（以下、児発</a:t>
            </a:r>
            <a:r>
              <a:rPr kumimoji="1" lang="en-US" altLang="ja-JP" sz="1200" dirty="0">
                <a:latin typeface="メイリオ" panose="020B0604030504040204" pitchFamily="50" charset="-128"/>
                <a:ea typeface="メイリオ" panose="020B0604030504040204" pitchFamily="50" charset="-128"/>
              </a:rPr>
              <a:t>C</a:t>
            </a:r>
            <a:r>
              <a:rPr kumimoji="1" lang="ja-JP" altLang="en-US" sz="1200" dirty="0">
                <a:latin typeface="メイリオ" panose="020B0604030504040204" pitchFamily="50" charset="-128"/>
                <a:ea typeface="メイリオ" panose="020B0604030504040204" pitchFamily="50" charset="-128"/>
              </a:rPr>
              <a:t>）に通所していた</a:t>
            </a:r>
            <a:r>
              <a:rPr kumimoji="1" lang="en-US" altLang="ja-JP" sz="1200" dirty="0">
                <a:latin typeface="メイリオ" panose="020B0604030504040204" pitchFamily="50" charset="-128"/>
                <a:ea typeface="メイリオ" panose="020B0604030504040204" pitchFamily="50" charset="-128"/>
              </a:rPr>
              <a:t>A</a:t>
            </a:r>
            <a:r>
              <a:rPr kumimoji="1" lang="ja-JP" altLang="en-US" sz="1200" dirty="0">
                <a:latin typeface="メイリオ" panose="020B0604030504040204" pitchFamily="50" charset="-128"/>
                <a:ea typeface="メイリオ" panose="020B0604030504040204" pitchFamily="50" charset="-128"/>
              </a:rPr>
              <a:t>くんは、地元の小学校支援学級に進学をした。</a:t>
            </a:r>
            <a:r>
              <a:rPr kumimoji="1" lang="en-US" altLang="ja-JP" sz="1200" dirty="0">
                <a:latin typeface="メイリオ" panose="020B0604030504040204" pitchFamily="50" charset="-128"/>
                <a:ea typeface="メイリオ" panose="020B0604030504040204" pitchFamily="50" charset="-128"/>
              </a:rPr>
              <a:t>A</a:t>
            </a:r>
            <a:r>
              <a:rPr kumimoji="1" lang="ja-JP" altLang="en-US" sz="1200" dirty="0">
                <a:latin typeface="メイリオ" panose="020B0604030504040204" pitchFamily="50" charset="-128"/>
                <a:ea typeface="メイリオ" panose="020B0604030504040204" pitchFamily="50" charset="-128"/>
              </a:rPr>
              <a:t>くんのさらなる成長のため放課後等デイサービス「さんさん</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の利用も開始した。</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相談支援事業所</a:t>
            </a:r>
            <a:r>
              <a:rPr kumimoji="1" lang="en-US" altLang="ja-JP" sz="1200" dirty="0">
                <a:latin typeface="メイリオ" panose="020B0604030504040204" pitchFamily="50" charset="-128"/>
                <a:ea typeface="メイリオ" panose="020B0604030504040204" pitchFamily="50" charset="-128"/>
              </a:rPr>
              <a:t>ONE』</a:t>
            </a:r>
            <a:r>
              <a:rPr kumimoji="1" lang="ja-JP" altLang="en-US" sz="1200" dirty="0">
                <a:latin typeface="メイリオ" panose="020B0604030504040204" pitchFamily="50" charset="-128"/>
                <a:ea typeface="メイリオ" panose="020B0604030504040204" pitchFamily="50" charset="-128"/>
              </a:rPr>
              <a:t>での相談支援も開始となり、計画相談が始まっている。新しい生活が始まり、少し混乱した時期はありましたが、入学後４ヶ月が経過し、安定的に過ごせるようになってきた。保護者からは安堵の声とともに、保留していた母の仕事について時間数を増やす希望が出されている。</a:t>
            </a:r>
          </a:p>
        </p:txBody>
      </p:sp>
      <p:pic>
        <p:nvPicPr>
          <p:cNvPr id="4" name="Picture 2" descr="ソース画像を表示">
            <a:extLst>
              <a:ext uri="{FF2B5EF4-FFF2-40B4-BE49-F238E27FC236}">
                <a16:creationId xmlns:a16="http://schemas.microsoft.com/office/drawing/2014/main" id="{A5283A49-C773-9714-F1E3-850C756762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0519" y="914352"/>
            <a:ext cx="415039" cy="489451"/>
          </a:xfrm>
          <a:prstGeom prst="rect">
            <a:avLst/>
          </a:prstGeom>
          <a:noFill/>
          <a:extLst>
            <a:ext uri="{909E8E84-426E-40DD-AFC4-6F175D3DCCD1}">
              <a14:hiddenFill xmlns:a14="http://schemas.microsoft.com/office/drawing/2010/main">
                <a:solidFill>
                  <a:srgbClr val="FFFFFF"/>
                </a:solidFill>
              </a14:hiddenFill>
            </a:ext>
          </a:extLst>
        </p:spPr>
      </p:pic>
      <p:sp>
        <p:nvSpPr>
          <p:cNvPr id="33" name="矢印: 左右 32">
            <a:extLst>
              <a:ext uri="{FF2B5EF4-FFF2-40B4-BE49-F238E27FC236}">
                <a16:creationId xmlns:a16="http://schemas.microsoft.com/office/drawing/2014/main" id="{C40E7BC3-A676-50DF-7764-5812A353B121}"/>
              </a:ext>
            </a:extLst>
          </p:cNvPr>
          <p:cNvSpPr/>
          <p:nvPr/>
        </p:nvSpPr>
        <p:spPr>
          <a:xfrm rot="9103928">
            <a:off x="5266246" y="2468783"/>
            <a:ext cx="782515" cy="360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26" name="Picture 2" descr="手をつなぐカップル・夫婦のイラスト">
            <a:extLst>
              <a:ext uri="{FF2B5EF4-FFF2-40B4-BE49-F238E27FC236}">
                <a16:creationId xmlns:a16="http://schemas.microsoft.com/office/drawing/2014/main" id="{0B31D773-72EE-0923-AED3-39CC83165E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514" y="2697009"/>
            <a:ext cx="1158592" cy="9217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兄と弟のイラスト">
            <a:extLst>
              <a:ext uri="{FF2B5EF4-FFF2-40B4-BE49-F238E27FC236}">
                <a16:creationId xmlns:a16="http://schemas.microsoft.com/office/drawing/2014/main" id="{3721C17F-099E-B24C-4624-9E4E022366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5223" y="3076495"/>
            <a:ext cx="1158592" cy="95398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C19AEEEE-E1BD-6114-9C5A-4012F8402783}"/>
              </a:ext>
            </a:extLst>
          </p:cNvPr>
          <p:cNvSpPr txBox="1"/>
          <p:nvPr/>
        </p:nvSpPr>
        <p:spPr>
          <a:xfrm>
            <a:off x="4145341" y="4030477"/>
            <a:ext cx="1457699" cy="236618"/>
          </a:xfrm>
          <a:prstGeom prst="rect">
            <a:avLst/>
          </a:prstGeom>
          <a:noFill/>
        </p:spPr>
        <p:txBody>
          <a:bodyPr wrap="square" rtlCol="0">
            <a:spAutoFit/>
          </a:bodyPr>
          <a:lstStyle/>
          <a:p>
            <a:r>
              <a:rPr kumimoji="1" lang="en-US" altLang="ja-JP" sz="1400" dirty="0">
                <a:latin typeface="メイリオ" panose="020B0604030504040204" pitchFamily="50" charset="-128"/>
                <a:ea typeface="メイリオ" panose="020B0604030504040204" pitchFamily="50" charset="-128"/>
              </a:rPr>
              <a:t>A</a:t>
            </a:r>
            <a:r>
              <a:rPr kumimoji="1" lang="ja-JP" altLang="en-US" sz="1400" dirty="0">
                <a:latin typeface="メイリオ" panose="020B0604030504040204" pitchFamily="50" charset="-128"/>
                <a:ea typeface="メイリオ" panose="020B0604030504040204" pitchFamily="50" charset="-128"/>
              </a:rPr>
              <a:t>くん家族</a:t>
            </a:r>
          </a:p>
        </p:txBody>
      </p:sp>
      <p:pic>
        <p:nvPicPr>
          <p:cNvPr id="1030" name="Picture 6" descr="ピアノに合わせて踊る子供たちのイラスト">
            <a:extLst>
              <a:ext uri="{FF2B5EF4-FFF2-40B4-BE49-F238E27FC236}">
                <a16:creationId xmlns:a16="http://schemas.microsoft.com/office/drawing/2014/main" id="{CB5936F8-C481-6390-7DBF-1A83C121D0D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72526" y="4360628"/>
            <a:ext cx="1887918" cy="1286620"/>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AED49EC7-813B-0FC5-26FC-EE8EEF00FB35}"/>
              </a:ext>
            </a:extLst>
          </p:cNvPr>
          <p:cNvSpPr txBox="1"/>
          <p:nvPr/>
        </p:nvSpPr>
        <p:spPr>
          <a:xfrm>
            <a:off x="1160214" y="3954102"/>
            <a:ext cx="2696564" cy="523220"/>
          </a:xfrm>
          <a:prstGeom prst="rect">
            <a:avLst/>
          </a:prstGeom>
          <a:noFill/>
        </p:spPr>
        <p:txBody>
          <a:bodyPr wrap="square" rtlCol="0">
            <a:spAutoFit/>
          </a:bodyPr>
          <a:lstStyle/>
          <a:p>
            <a:r>
              <a:rPr kumimoji="1" lang="ja-JP" altLang="en-US" sz="1400" dirty="0">
                <a:solidFill>
                  <a:schemeClr val="bg1">
                    <a:lumMod val="65000"/>
                  </a:schemeClr>
                </a:solidFill>
                <a:latin typeface="メイリオ" panose="020B0604030504040204" pitchFamily="50" charset="-128"/>
                <a:ea typeface="メイリオ" panose="020B0604030504040204" pitchFamily="50" charset="-128"/>
              </a:rPr>
              <a:t>児童発達支援センター</a:t>
            </a:r>
            <a:endParaRPr kumimoji="1" lang="en-US" altLang="ja-JP" sz="1400" dirty="0">
              <a:solidFill>
                <a:schemeClr val="bg1">
                  <a:lumMod val="65000"/>
                </a:schemeClr>
              </a:solidFill>
              <a:latin typeface="メイリオ" panose="020B0604030504040204" pitchFamily="50" charset="-128"/>
              <a:ea typeface="メイリオ" panose="020B0604030504040204" pitchFamily="50" charset="-128"/>
            </a:endParaRPr>
          </a:p>
          <a:p>
            <a:r>
              <a:rPr kumimoji="1" lang="en-US" altLang="ja-JP" sz="1400" dirty="0">
                <a:solidFill>
                  <a:schemeClr val="bg1">
                    <a:lumMod val="65000"/>
                  </a:schemeClr>
                </a:solidFill>
                <a:latin typeface="メイリオ" panose="020B0604030504040204" pitchFamily="50" charset="-128"/>
                <a:ea typeface="メイリオ" panose="020B0604030504040204" pitchFamily="50" charset="-128"/>
              </a:rPr>
              <a:t>tomorrow</a:t>
            </a:r>
            <a:endParaRPr kumimoji="1" lang="ja-JP" altLang="en-US" sz="1400" dirty="0">
              <a:solidFill>
                <a:schemeClr val="bg1">
                  <a:lumMod val="65000"/>
                </a:schemeClr>
              </a:solidFill>
              <a:latin typeface="メイリオ" panose="020B0604030504040204" pitchFamily="50" charset="-128"/>
              <a:ea typeface="メイリオ" panose="020B0604030504040204" pitchFamily="50" charset="-128"/>
            </a:endParaRPr>
          </a:p>
        </p:txBody>
      </p:sp>
      <p:pic>
        <p:nvPicPr>
          <p:cNvPr id="1032" name="Picture 8" descr="雨戸が空いた家のイラスト">
            <a:extLst>
              <a:ext uri="{FF2B5EF4-FFF2-40B4-BE49-F238E27FC236}">
                <a16:creationId xmlns:a16="http://schemas.microsoft.com/office/drawing/2014/main" id="{CABD4D2B-9A85-FE0D-5DEA-8C62A4A713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5517" y="1160592"/>
            <a:ext cx="1513429" cy="125487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保父さんのイラスト">
            <a:extLst>
              <a:ext uri="{FF2B5EF4-FFF2-40B4-BE49-F238E27FC236}">
                <a16:creationId xmlns:a16="http://schemas.microsoft.com/office/drawing/2014/main" id="{58318764-2C44-4F17-E502-A66F09F0E5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4977" y="1497757"/>
            <a:ext cx="592748" cy="917704"/>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5CBA452B-6465-3225-7BF5-5C53C277B545}"/>
              </a:ext>
            </a:extLst>
          </p:cNvPr>
          <p:cNvSpPr txBox="1"/>
          <p:nvPr/>
        </p:nvSpPr>
        <p:spPr>
          <a:xfrm>
            <a:off x="6401638" y="2359283"/>
            <a:ext cx="2222294" cy="499754"/>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放課後等デイサービス</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さんさん</a:t>
            </a:r>
          </a:p>
        </p:txBody>
      </p:sp>
      <p:pic>
        <p:nvPicPr>
          <p:cNvPr id="16" name="図 15">
            <a:extLst>
              <a:ext uri="{FF2B5EF4-FFF2-40B4-BE49-F238E27FC236}">
                <a16:creationId xmlns:a16="http://schemas.microsoft.com/office/drawing/2014/main" id="{4510B941-95D0-E40E-3A65-D7D53C57E71E}"/>
              </a:ext>
            </a:extLst>
          </p:cNvPr>
          <p:cNvPicPr>
            <a:picLocks noChangeAspect="1"/>
          </p:cNvPicPr>
          <p:nvPr/>
        </p:nvPicPr>
        <p:blipFill>
          <a:blip r:embed="rId9"/>
          <a:stretch>
            <a:fillRect/>
          </a:stretch>
        </p:blipFill>
        <p:spPr>
          <a:xfrm>
            <a:off x="6293235" y="3744365"/>
            <a:ext cx="2296295" cy="1388110"/>
          </a:xfrm>
          <a:prstGeom prst="rect">
            <a:avLst/>
          </a:prstGeom>
        </p:spPr>
      </p:pic>
      <p:sp>
        <p:nvSpPr>
          <p:cNvPr id="17" name="テキスト ボックス 16">
            <a:extLst>
              <a:ext uri="{FF2B5EF4-FFF2-40B4-BE49-F238E27FC236}">
                <a16:creationId xmlns:a16="http://schemas.microsoft.com/office/drawing/2014/main" id="{5DA93613-185C-BAEA-3741-54378DFDF08F}"/>
              </a:ext>
            </a:extLst>
          </p:cNvPr>
          <p:cNvSpPr txBox="1"/>
          <p:nvPr/>
        </p:nvSpPr>
        <p:spPr>
          <a:xfrm>
            <a:off x="7098561" y="3530176"/>
            <a:ext cx="1612518" cy="293973"/>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小学校</a:t>
            </a:r>
          </a:p>
        </p:txBody>
      </p:sp>
      <p:sp>
        <p:nvSpPr>
          <p:cNvPr id="20" name="矢印: 左右 19">
            <a:extLst>
              <a:ext uri="{FF2B5EF4-FFF2-40B4-BE49-F238E27FC236}">
                <a16:creationId xmlns:a16="http://schemas.microsoft.com/office/drawing/2014/main" id="{D87C0C14-A149-D5C0-C7E0-FDD7717015F8}"/>
              </a:ext>
            </a:extLst>
          </p:cNvPr>
          <p:cNvSpPr/>
          <p:nvPr/>
        </p:nvSpPr>
        <p:spPr>
          <a:xfrm rot="19726273">
            <a:off x="3052703" y="3804053"/>
            <a:ext cx="829163" cy="494604"/>
          </a:xfrm>
          <a:prstGeom prst="leftRightArrow">
            <a:avLst>
              <a:gd name="adj1" fmla="val 50000"/>
              <a:gd name="adj2" fmla="val 17797"/>
            </a:avLst>
          </a:prstGeom>
          <a:solidFill>
            <a:schemeClr val="bg1"/>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左右 23">
            <a:extLst>
              <a:ext uri="{FF2B5EF4-FFF2-40B4-BE49-F238E27FC236}">
                <a16:creationId xmlns:a16="http://schemas.microsoft.com/office/drawing/2014/main" id="{65D548F6-C962-171B-09F6-2CBE2B30D8B0}"/>
              </a:ext>
            </a:extLst>
          </p:cNvPr>
          <p:cNvSpPr/>
          <p:nvPr/>
        </p:nvSpPr>
        <p:spPr>
          <a:xfrm rot="1648374">
            <a:off x="3154193" y="2429399"/>
            <a:ext cx="782515" cy="3621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左右 28">
            <a:extLst>
              <a:ext uri="{FF2B5EF4-FFF2-40B4-BE49-F238E27FC236}">
                <a16:creationId xmlns:a16="http://schemas.microsoft.com/office/drawing/2014/main" id="{B52F6CDB-6A9A-21C1-C829-F17496B23CA8}"/>
              </a:ext>
            </a:extLst>
          </p:cNvPr>
          <p:cNvSpPr/>
          <p:nvPr/>
        </p:nvSpPr>
        <p:spPr>
          <a:xfrm>
            <a:off x="3478189" y="1795982"/>
            <a:ext cx="2393655" cy="23270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a:extLst>
              <a:ext uri="{FF2B5EF4-FFF2-40B4-BE49-F238E27FC236}">
                <a16:creationId xmlns:a16="http://schemas.microsoft.com/office/drawing/2014/main" id="{C4C36AAC-3BB9-48E5-6751-EC8D34427414}"/>
              </a:ext>
            </a:extLst>
          </p:cNvPr>
          <p:cNvSpPr txBox="1"/>
          <p:nvPr/>
        </p:nvSpPr>
        <p:spPr>
          <a:xfrm>
            <a:off x="3322008" y="1328609"/>
            <a:ext cx="2942730" cy="461665"/>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業務上連携機会があり、自立支援議会の児童部会などで顔を合わせる機会がある。</a:t>
            </a:r>
            <a:endParaRPr kumimoji="1" lang="en-US" altLang="ja-JP" sz="1200" dirty="0">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5D3D16BB-A8F0-B158-3F32-9600CB0A8174}"/>
              </a:ext>
            </a:extLst>
          </p:cNvPr>
          <p:cNvSpPr txBox="1"/>
          <p:nvPr/>
        </p:nvSpPr>
        <p:spPr>
          <a:xfrm>
            <a:off x="6114920" y="2833516"/>
            <a:ext cx="2596159" cy="461665"/>
          </a:xfrm>
          <a:prstGeom prst="rect">
            <a:avLst/>
          </a:prstGeom>
          <a:noFill/>
        </p:spPr>
        <p:txBody>
          <a:bodyPr wrap="square" rtlCol="0">
            <a:spAutoFit/>
          </a:bodyPr>
          <a:lstStyle/>
          <a:p>
            <a:r>
              <a:rPr kumimoji="1" lang="ja-JP" altLang="en-US" sz="1200">
                <a:latin typeface="メイリオ" panose="020B0604030504040204" pitchFamily="50" charset="-128"/>
                <a:ea typeface="メイリオ" panose="020B0604030504040204" pitchFamily="50" charset="-128"/>
              </a:rPr>
              <a:t>週２回楽しく通うことができている</a:t>
            </a:r>
            <a:endParaRPr kumimoji="1" lang="en-US" altLang="ja-JP" sz="1200" dirty="0">
              <a:latin typeface="メイリオ" panose="020B0604030504040204" pitchFamily="50" charset="-128"/>
              <a:ea typeface="メイリオ" panose="020B0604030504040204" pitchFamily="50" charset="-128"/>
            </a:endParaRPr>
          </a:p>
        </p:txBody>
      </p:sp>
      <p:sp>
        <p:nvSpPr>
          <p:cNvPr id="36" name="矢印: 左右 35">
            <a:extLst>
              <a:ext uri="{FF2B5EF4-FFF2-40B4-BE49-F238E27FC236}">
                <a16:creationId xmlns:a16="http://schemas.microsoft.com/office/drawing/2014/main" id="{D71D6AC9-32E4-755A-817C-FE643C78FFDD}"/>
              </a:ext>
            </a:extLst>
          </p:cNvPr>
          <p:cNvSpPr/>
          <p:nvPr/>
        </p:nvSpPr>
        <p:spPr>
          <a:xfrm rot="1648374">
            <a:off x="5435116" y="3769186"/>
            <a:ext cx="782515" cy="360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図 40">
            <a:extLst>
              <a:ext uri="{FF2B5EF4-FFF2-40B4-BE49-F238E27FC236}">
                <a16:creationId xmlns:a16="http://schemas.microsoft.com/office/drawing/2014/main" id="{E401CAD3-1023-746D-3A7D-F8C97B15BCB0}"/>
              </a:ext>
            </a:extLst>
          </p:cNvPr>
          <p:cNvPicPr>
            <a:picLocks noChangeAspect="1"/>
          </p:cNvPicPr>
          <p:nvPr/>
        </p:nvPicPr>
        <p:blipFill>
          <a:blip r:embed="rId10"/>
          <a:stretch>
            <a:fillRect/>
          </a:stretch>
        </p:blipFill>
        <p:spPr>
          <a:xfrm>
            <a:off x="1405991" y="1400946"/>
            <a:ext cx="1679304" cy="1030062"/>
          </a:xfrm>
          <a:prstGeom prst="rect">
            <a:avLst/>
          </a:prstGeom>
        </p:spPr>
      </p:pic>
      <p:pic>
        <p:nvPicPr>
          <p:cNvPr id="42" name="Picture 10" descr="女性事務員のイラスト">
            <a:extLst>
              <a:ext uri="{FF2B5EF4-FFF2-40B4-BE49-F238E27FC236}">
                <a16:creationId xmlns:a16="http://schemas.microsoft.com/office/drawing/2014/main" id="{2FF03104-AE17-68C3-9F0F-71713F7E62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7199" y="1510709"/>
            <a:ext cx="1071548" cy="841120"/>
          </a:xfrm>
          <a:prstGeom prst="rect">
            <a:avLst/>
          </a:prstGeom>
          <a:noFill/>
          <a:extLst>
            <a:ext uri="{909E8E84-426E-40DD-AFC4-6F175D3DCCD1}">
              <a14:hiddenFill xmlns:a14="http://schemas.microsoft.com/office/drawing/2010/main">
                <a:solidFill>
                  <a:srgbClr val="FFFFFF"/>
                </a:solidFill>
              </a14:hiddenFill>
            </a:ext>
          </a:extLst>
        </p:spPr>
      </p:pic>
      <p:sp>
        <p:nvSpPr>
          <p:cNvPr id="40" name="テキスト ボックス 39">
            <a:extLst>
              <a:ext uri="{FF2B5EF4-FFF2-40B4-BE49-F238E27FC236}">
                <a16:creationId xmlns:a16="http://schemas.microsoft.com/office/drawing/2014/main" id="{4C905617-6F97-974D-B584-5355CDE85CB3}"/>
              </a:ext>
            </a:extLst>
          </p:cNvPr>
          <p:cNvSpPr txBox="1"/>
          <p:nvPr/>
        </p:nvSpPr>
        <p:spPr>
          <a:xfrm>
            <a:off x="1160215" y="1060196"/>
            <a:ext cx="1919163" cy="461665"/>
          </a:xfrm>
          <a:prstGeom prst="rect">
            <a:avLst/>
          </a:prstGeom>
          <a:noFill/>
        </p:spPr>
        <p:txBody>
          <a:bodyPr wrap="square" rtlCol="0">
            <a:spAutoFit/>
          </a:bodyPr>
          <a:lstStyle/>
          <a:p>
            <a:endParaRPr kumimoji="1" lang="en-US" altLang="ja-JP" sz="10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相談支援事業所</a:t>
            </a:r>
            <a:r>
              <a:rPr kumimoji="1" lang="en-US" altLang="ja-JP" sz="1400" dirty="0">
                <a:latin typeface="メイリオ" panose="020B0604030504040204" pitchFamily="50" charset="-128"/>
                <a:ea typeface="メイリオ" panose="020B0604030504040204" pitchFamily="50" charset="-128"/>
              </a:rPr>
              <a:t>ONE</a:t>
            </a:r>
            <a:endParaRPr kumimoji="1" lang="ja-JP" altLang="en-US" sz="1400" dirty="0">
              <a:latin typeface="メイリオ" panose="020B0604030504040204" pitchFamily="50" charset="-128"/>
              <a:ea typeface="メイリオ" panose="020B0604030504040204" pitchFamily="50" charset="-128"/>
            </a:endParaRPr>
          </a:p>
        </p:txBody>
      </p:sp>
      <p:sp>
        <p:nvSpPr>
          <p:cNvPr id="43" name="矢印: 左右 42">
            <a:extLst>
              <a:ext uri="{FF2B5EF4-FFF2-40B4-BE49-F238E27FC236}">
                <a16:creationId xmlns:a16="http://schemas.microsoft.com/office/drawing/2014/main" id="{AF5AE463-1E9E-3A29-A05A-1D3BFDB60E29}"/>
              </a:ext>
            </a:extLst>
          </p:cNvPr>
          <p:cNvSpPr/>
          <p:nvPr/>
        </p:nvSpPr>
        <p:spPr>
          <a:xfrm rot="5400000">
            <a:off x="1546325" y="2912764"/>
            <a:ext cx="1320961" cy="314707"/>
          </a:xfrm>
          <a:prstGeom prst="leftRightArrow">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6C73F01E-7F77-CB6A-BDF6-5F8641F77BF3}"/>
              </a:ext>
            </a:extLst>
          </p:cNvPr>
          <p:cNvSpPr txBox="1"/>
          <p:nvPr/>
        </p:nvSpPr>
        <p:spPr>
          <a:xfrm>
            <a:off x="196731" y="2536644"/>
            <a:ext cx="1927441" cy="120032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業務上連携機会が比較的多い関係</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この地域では児童発達支援センターが、療育支援ネットワークの中心的な役割を担っている。</a:t>
            </a:r>
            <a:endParaRPr kumimoji="1" lang="en-US" altLang="ja-JP" sz="1200" dirty="0">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A07EE786-56F2-4A4C-AF19-34F6DFFF41E5}" type="slidenum">
              <a:rPr kumimoji="1" lang="ja-JP" altLang="en-US" smtClean="0"/>
              <a:t>25</a:t>
            </a:fld>
            <a:endParaRPr kumimoji="1" lang="ja-JP" altLang="en-US"/>
          </a:p>
        </p:txBody>
      </p:sp>
    </p:spTree>
    <p:extLst>
      <p:ext uri="{BB962C8B-B14F-4D97-AF65-F5344CB8AC3E}">
        <p14:creationId xmlns:p14="http://schemas.microsoft.com/office/powerpoint/2010/main" val="2020750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6EA372-3446-4591-A4CD-95D748FB0A2F}"/>
              </a:ext>
            </a:extLst>
          </p:cNvPr>
          <p:cNvSpPr>
            <a:spLocks noGrp="1"/>
          </p:cNvSpPr>
          <p:nvPr>
            <p:ph type="title"/>
          </p:nvPr>
        </p:nvSpPr>
        <p:spPr>
          <a:xfrm>
            <a:off x="407963" y="110426"/>
            <a:ext cx="7935937" cy="561568"/>
          </a:xfrm>
        </p:spPr>
        <p:txBody>
          <a:bodyPr>
            <a:normAutofit fontScale="90000"/>
          </a:bodyPr>
          <a:lstStyle/>
          <a:p>
            <a:r>
              <a:rPr kumimoji="1" lang="ja-JP" altLang="en-US" sz="3600" dirty="0">
                <a:latin typeface="メイリオ" panose="020B0604030504040204" pitchFamily="50" charset="-128"/>
                <a:ea typeface="メイリオ" panose="020B0604030504040204" pitchFamily="50" charset="-128"/>
              </a:rPr>
              <a:t>半年後の事例の概要（例）</a:t>
            </a:r>
          </a:p>
        </p:txBody>
      </p:sp>
      <p:graphicFrame>
        <p:nvGraphicFramePr>
          <p:cNvPr id="5" name="表 5">
            <a:extLst>
              <a:ext uri="{FF2B5EF4-FFF2-40B4-BE49-F238E27FC236}">
                <a16:creationId xmlns:a16="http://schemas.microsoft.com/office/drawing/2014/main" id="{C9D4A6EF-2B87-4AD6-ADAE-EE1BF812CD13}"/>
              </a:ext>
            </a:extLst>
          </p:cNvPr>
          <p:cNvGraphicFramePr>
            <a:graphicFrameLocks noGrp="1"/>
          </p:cNvGraphicFramePr>
          <p:nvPr>
            <p:extLst>
              <p:ext uri="{D42A27DB-BD31-4B8C-83A1-F6EECF244321}">
                <p14:modId xmlns:p14="http://schemas.microsoft.com/office/powerpoint/2010/main" val="2422767618"/>
              </p:ext>
            </p:extLst>
          </p:nvPr>
        </p:nvGraphicFramePr>
        <p:xfrm>
          <a:off x="407963" y="671995"/>
          <a:ext cx="8356209" cy="6057530"/>
        </p:xfrm>
        <a:graphic>
          <a:graphicData uri="http://schemas.openxmlformats.org/drawingml/2006/table">
            <a:tbl>
              <a:tblPr firstRow="1" bandRow="1">
                <a:tableStyleId>{5C22544A-7EE6-4342-B048-85BDC9FD1C3A}</a:tableStyleId>
              </a:tblPr>
              <a:tblGrid>
                <a:gridCol w="2201004">
                  <a:extLst>
                    <a:ext uri="{9D8B030D-6E8A-4147-A177-3AD203B41FA5}">
                      <a16:colId xmlns:a16="http://schemas.microsoft.com/office/drawing/2014/main" val="2594461521"/>
                    </a:ext>
                  </a:extLst>
                </a:gridCol>
                <a:gridCol w="6155205">
                  <a:extLst>
                    <a:ext uri="{9D8B030D-6E8A-4147-A177-3AD203B41FA5}">
                      <a16:colId xmlns:a16="http://schemas.microsoft.com/office/drawing/2014/main" val="4150784373"/>
                    </a:ext>
                  </a:extLst>
                </a:gridCol>
              </a:tblGrid>
              <a:tr h="388435">
                <a:tc>
                  <a:txBody>
                    <a:bodyPr/>
                    <a:lstStyle/>
                    <a:p>
                      <a:r>
                        <a:rPr kumimoji="1" lang="ja-JP" altLang="en-US" sz="1200" dirty="0">
                          <a:solidFill>
                            <a:schemeClr val="tx1"/>
                          </a:solidFill>
                        </a:rPr>
                        <a:t>項目</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ja-JP" altLang="en-US" sz="1200" dirty="0">
                          <a:solidFill>
                            <a:schemeClr val="tx1"/>
                          </a:solidFill>
                        </a:rPr>
                        <a:t>内容</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4152199104"/>
                  </a:ext>
                </a:extLst>
              </a:tr>
              <a:tr h="434340">
                <a:tc>
                  <a:txBody>
                    <a:bodyPr/>
                    <a:lstStyle/>
                    <a:p>
                      <a:r>
                        <a:rPr kumimoji="1" lang="ja-JP" altLang="en-US" sz="1200" dirty="0">
                          <a:solidFill>
                            <a:schemeClr val="tx1"/>
                          </a:solidFill>
                        </a:rPr>
                        <a:t>事例タイトル</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ja-JP" altLang="en-US" sz="1200" dirty="0">
                          <a:solidFill>
                            <a:schemeClr val="tx1"/>
                          </a:solidFill>
                        </a:rPr>
                        <a:t>進学と同時に放課後等デイサービス利用を勧められた５歳男児</a:t>
                      </a:r>
                      <a:endParaRPr kumimoji="1" lang="en-US" altLang="ja-JP" sz="1200" dirty="0">
                        <a:solidFill>
                          <a:schemeClr val="tx1"/>
                        </a:solidFill>
                      </a:endParaRPr>
                    </a:p>
                    <a:p>
                      <a:r>
                        <a:rPr kumimoji="1" lang="ja-JP" altLang="en-US" sz="1200" dirty="0">
                          <a:solidFill>
                            <a:schemeClr val="tx1"/>
                          </a:solidFill>
                        </a:rPr>
                        <a:t>　　　　　　　　　　　　　　　　　　　　　　　　～ぼく、どうしたら良いの？～</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3369073571"/>
                  </a:ext>
                </a:extLst>
              </a:tr>
              <a:tr h="1348740">
                <a:tc>
                  <a:txBody>
                    <a:bodyPr/>
                    <a:lstStyle/>
                    <a:p>
                      <a:r>
                        <a:rPr kumimoji="1" lang="ja-JP" altLang="en-US" sz="1200" dirty="0">
                          <a:solidFill>
                            <a:schemeClr val="tx1"/>
                          </a:solidFill>
                        </a:rPr>
                        <a:t>年齢・性別・家族構成</a:t>
                      </a:r>
                      <a:endParaRPr kumimoji="1" lang="en-US" altLang="ja-JP" sz="1200" dirty="0">
                        <a:solidFill>
                          <a:schemeClr val="tx1"/>
                        </a:solidFill>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ja-JP" altLang="en-US" sz="1200" dirty="0">
                          <a:solidFill>
                            <a:schemeClr val="tx1"/>
                          </a:solidFill>
                        </a:rPr>
                        <a:t>父（</a:t>
                      </a:r>
                      <a:r>
                        <a:rPr kumimoji="1" lang="en-US" altLang="ja-JP" sz="1200" dirty="0">
                          <a:solidFill>
                            <a:schemeClr val="tx1"/>
                          </a:solidFill>
                        </a:rPr>
                        <a:t>33</a:t>
                      </a:r>
                      <a:r>
                        <a:rPr kumimoji="1" lang="ja-JP" altLang="en-US" sz="1200" dirty="0">
                          <a:solidFill>
                            <a:schemeClr val="tx1"/>
                          </a:solidFill>
                        </a:rPr>
                        <a:t>）・母（</a:t>
                      </a:r>
                      <a:r>
                        <a:rPr kumimoji="1" lang="en-US" altLang="ja-JP" sz="1200" dirty="0">
                          <a:solidFill>
                            <a:schemeClr val="tx1"/>
                          </a:solidFill>
                        </a:rPr>
                        <a:t>31</a:t>
                      </a:r>
                      <a:r>
                        <a:rPr kumimoji="1" lang="ja-JP" altLang="en-US" sz="1200" dirty="0">
                          <a:solidFill>
                            <a:schemeClr val="tx1"/>
                          </a:solidFill>
                        </a:rPr>
                        <a:t>）　小４男児（放課後児童クラブ２日</a:t>
                      </a:r>
                      <a:r>
                        <a:rPr kumimoji="1" lang="en-US" altLang="ja-JP" sz="1200" dirty="0">
                          <a:solidFill>
                            <a:schemeClr val="tx1"/>
                          </a:solidFill>
                        </a:rPr>
                        <a:t>/</a:t>
                      </a:r>
                      <a:r>
                        <a:rPr kumimoji="1" lang="ja-JP" altLang="en-US" sz="1200" dirty="0">
                          <a:solidFill>
                            <a:schemeClr val="tx1"/>
                          </a:solidFill>
                        </a:rPr>
                        <a:t>週利用）　</a:t>
                      </a:r>
                      <a:r>
                        <a:rPr kumimoji="1" lang="en-US" altLang="ja-JP" sz="1200" dirty="0">
                          <a:solidFill>
                            <a:schemeClr val="tx1"/>
                          </a:solidFill>
                        </a:rPr>
                        <a:t>A</a:t>
                      </a:r>
                      <a:r>
                        <a:rPr kumimoji="1" lang="ja-JP" altLang="en-US" sz="1200" dirty="0">
                          <a:solidFill>
                            <a:schemeClr val="tx1"/>
                          </a:solidFill>
                        </a:rPr>
                        <a:t>くん（特別支援学級　１年生）　</a:t>
                      </a:r>
                      <a:r>
                        <a:rPr kumimoji="1" lang="en-US" altLang="ja-JP" sz="1200" dirty="0">
                          <a:solidFill>
                            <a:schemeClr val="tx1"/>
                          </a:solidFill>
                        </a:rPr>
                        <a:t>4</a:t>
                      </a:r>
                      <a:r>
                        <a:rPr kumimoji="1" lang="ja-JP" altLang="en-US" sz="1200" dirty="0">
                          <a:solidFill>
                            <a:schemeClr val="tx1"/>
                          </a:solidFill>
                        </a:rPr>
                        <a:t>人家族</a:t>
                      </a:r>
                      <a:endParaRPr kumimoji="1" lang="en-US" altLang="ja-JP" sz="1200" dirty="0">
                        <a:solidFill>
                          <a:schemeClr val="tx1"/>
                        </a:solidFill>
                      </a:endParaRPr>
                    </a:p>
                    <a:p>
                      <a:r>
                        <a:rPr kumimoji="1" lang="ja-JP" altLang="en-US" sz="1200" dirty="0">
                          <a:solidFill>
                            <a:schemeClr val="tx1"/>
                          </a:solidFill>
                        </a:rPr>
                        <a:t>共働き世帯（父は市外の会社勤務。母はパートタイム・経済的事由から時間増を検討していたが、入学と放課後等デイサービスと新しい生活が二重で始まることから、保留にしていた。入学から４ヶ月経ち、生活も落ち着いてきたので、時間増を現実に実施したいと考えている。父は引き続いて母の判断を尊重するという姿勢）</a:t>
                      </a:r>
                      <a:endParaRPr kumimoji="1" lang="en-US" altLang="ja-JP" sz="1200" dirty="0">
                        <a:solidFill>
                          <a:schemeClr val="tx1"/>
                        </a:solidFill>
                      </a:endParaRPr>
                    </a:p>
                    <a:p>
                      <a:r>
                        <a:rPr kumimoji="1" lang="ja-JP" altLang="en-US" sz="1200" dirty="0">
                          <a:solidFill>
                            <a:schemeClr val="tx1"/>
                          </a:solidFill>
                        </a:rPr>
                        <a:t>市内中央エリアの戸建てに在住（住宅街・近隣トラブルない）実家は県外（両家とも）</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4134276349"/>
                  </a:ext>
                </a:extLst>
              </a:tr>
              <a:tr h="388435">
                <a:tc>
                  <a:txBody>
                    <a:bodyPr/>
                    <a:lstStyle/>
                    <a:p>
                      <a:r>
                        <a:rPr kumimoji="1" lang="ja-JP" altLang="en-US" sz="1200" dirty="0">
                          <a:solidFill>
                            <a:schemeClr val="tx1"/>
                          </a:solidFill>
                        </a:rPr>
                        <a:t>手帳の種類と等級</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ja-JP" altLang="en-US" sz="1200" dirty="0">
                          <a:solidFill>
                            <a:schemeClr val="tx1"/>
                          </a:solidFill>
                        </a:rPr>
                        <a:t>療育手帳　</a:t>
                      </a:r>
                      <a:r>
                        <a:rPr kumimoji="1" lang="en-US" altLang="ja-JP" sz="1200" dirty="0">
                          <a:solidFill>
                            <a:schemeClr val="tx1"/>
                          </a:solidFill>
                        </a:rPr>
                        <a:t>A</a:t>
                      </a:r>
                      <a:r>
                        <a:rPr kumimoji="1" lang="ja-JP" altLang="en-US" sz="1200" dirty="0">
                          <a:solidFill>
                            <a:schemeClr val="tx1"/>
                          </a:solidFill>
                        </a:rPr>
                        <a:t>（知的障害）</a:t>
                      </a:r>
                      <a:r>
                        <a:rPr kumimoji="1" lang="en-US" altLang="ja-JP" sz="1200" dirty="0">
                          <a:solidFill>
                            <a:schemeClr val="tx1"/>
                          </a:solidFill>
                        </a:rPr>
                        <a:t>〔A</a:t>
                      </a:r>
                      <a:r>
                        <a:rPr kumimoji="1" lang="ja-JP" altLang="en-US" sz="1200" dirty="0">
                          <a:solidFill>
                            <a:schemeClr val="tx1"/>
                          </a:solidFill>
                        </a:rPr>
                        <a:t>とは、最重度・重度・中度・軽度の区分のうち重度</a:t>
                      </a:r>
                      <a:r>
                        <a:rPr kumimoji="1" lang="en-US" altLang="ja-JP" sz="1200" dirty="0">
                          <a:solidFill>
                            <a:schemeClr val="tx1"/>
                          </a:solidFill>
                        </a:rPr>
                        <a:t>〕</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59258692"/>
                  </a:ext>
                </a:extLst>
              </a:tr>
              <a:tr h="1897380">
                <a:tc>
                  <a:txBody>
                    <a:bodyPr/>
                    <a:lstStyle/>
                    <a:p>
                      <a:r>
                        <a:rPr kumimoji="1" lang="ja-JP" altLang="en-US" sz="1200">
                          <a:solidFill>
                            <a:schemeClr val="tx1"/>
                          </a:solidFill>
                        </a:rPr>
                        <a:t>入学後の経過</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ja-JP" altLang="en-US" sz="1200" dirty="0">
                          <a:solidFill>
                            <a:schemeClr val="tx1"/>
                          </a:solidFill>
                        </a:rPr>
                        <a:t>地域の小学校に入学した。放課後等デイサービスさんさんの利用は、水木の週２回。兄と同じ放課後児童クラブいっぽを月火の週２回。（兄は４年生になり、母親の願いにより、月火のみ利用。）計画通りに新しい生活を過ごしている。新しい生活の場所が増え、大きな混乱はなく生活できている。週末は疲れた様子も見られているが、見学していたスイミングには土曜日の午前中通い始めた。</a:t>
                      </a:r>
                      <a:endParaRPr kumimoji="1" lang="en-US" altLang="ja-JP" sz="1200" dirty="0">
                        <a:solidFill>
                          <a:schemeClr val="tx1"/>
                        </a:solidFill>
                      </a:endParaRPr>
                    </a:p>
                    <a:p>
                      <a:r>
                        <a:rPr kumimoji="1" lang="ja-JP" altLang="en-US" sz="1200" dirty="0">
                          <a:solidFill>
                            <a:schemeClr val="tx1"/>
                          </a:solidFill>
                        </a:rPr>
                        <a:t>発している言葉に友達の名を言うことが増え、懸命に何かを報告しようとしているが、どこの出来事なのか、母親としてはわからないことは多いとのこと。また、新生活が始まった当初は、その日がどこを利用する日なのか混乱している様子が見受けられた。支援学級の先生の発案で、カレンダーを模した予定表を作ってあげたことで、混乱が収まり、それぞれの施設を楽しく利用することができている。</a:t>
                      </a:r>
                      <a:endParaRPr kumimoji="1" lang="en-US" altLang="ja-JP" sz="1200" dirty="0">
                        <a:solidFill>
                          <a:schemeClr val="tx1"/>
                        </a:solidFill>
                      </a:endParaRPr>
                    </a:p>
                    <a:p>
                      <a:r>
                        <a:rPr kumimoji="1" lang="ja-JP" altLang="en-US" sz="1200" dirty="0">
                          <a:solidFill>
                            <a:schemeClr val="tx1"/>
                          </a:solidFill>
                        </a:rPr>
                        <a:t>家庭では、ゴミ出しや回覧板を届けることを好んでやりたがり、学校でも他のクラスなどに何かを届けることを進んでやろうとするようになっている。　</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1946988780"/>
                  </a:ext>
                </a:extLst>
              </a:tr>
              <a:tr h="617220">
                <a:tc>
                  <a:txBody>
                    <a:bodyPr/>
                    <a:lstStyle/>
                    <a:p>
                      <a:r>
                        <a:rPr kumimoji="1" lang="ja-JP" altLang="en-US" sz="1200" dirty="0">
                          <a:solidFill>
                            <a:schemeClr val="tx1"/>
                          </a:solidFill>
                        </a:rPr>
                        <a:t>希望など（本児・保護者）</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en-US" altLang="ja-JP" sz="1200" dirty="0">
                          <a:solidFill>
                            <a:schemeClr val="tx1"/>
                          </a:solidFill>
                        </a:rPr>
                        <a:t>A</a:t>
                      </a:r>
                      <a:r>
                        <a:rPr kumimoji="1" lang="ja-JP" altLang="en-US" sz="1200" dirty="0">
                          <a:solidFill>
                            <a:schemeClr val="tx1"/>
                          </a:solidFill>
                        </a:rPr>
                        <a:t>くん：（推測）さんさんもいっぽも「たのしい」　家族：落ち着いてきているし、言語面の成長を期待したいが、週末は疲れていると感じている。早く就労時間を増やしたいが、まだ悩んでいる。</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1219378024"/>
                  </a:ext>
                </a:extLst>
              </a:tr>
              <a:tr h="540592">
                <a:tc>
                  <a:txBody>
                    <a:bodyPr/>
                    <a:lstStyle/>
                    <a:p>
                      <a:r>
                        <a:rPr kumimoji="1" lang="en-US" altLang="ja-JP" sz="1200" dirty="0">
                          <a:solidFill>
                            <a:schemeClr val="tx1"/>
                          </a:solidFill>
                        </a:rPr>
                        <a:t>A</a:t>
                      </a:r>
                      <a:r>
                        <a:rPr kumimoji="1" lang="ja-JP" altLang="en-US" sz="1200" dirty="0">
                          <a:solidFill>
                            <a:schemeClr val="tx1"/>
                          </a:solidFill>
                        </a:rPr>
                        <a:t>くんや家族の問題</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en-US" altLang="ja-JP" sz="1200" dirty="0">
                          <a:solidFill>
                            <a:schemeClr val="tx1"/>
                          </a:solidFill>
                        </a:rPr>
                        <a:t>A</a:t>
                      </a:r>
                      <a:r>
                        <a:rPr kumimoji="1" lang="ja-JP" altLang="en-US" sz="1200" dirty="0">
                          <a:solidFill>
                            <a:schemeClr val="tx1"/>
                          </a:solidFill>
                        </a:rPr>
                        <a:t>くん：日曜日に兄と近くの公園に行きたがることが減り、寝転がって</a:t>
                      </a:r>
                      <a:r>
                        <a:rPr kumimoji="1" lang="en-US" altLang="ja-JP" sz="1200" dirty="0">
                          <a:solidFill>
                            <a:schemeClr val="tx1"/>
                          </a:solidFill>
                        </a:rPr>
                        <a:t>TV</a:t>
                      </a:r>
                      <a:r>
                        <a:rPr kumimoji="1" lang="ja-JP" altLang="en-US" sz="1200" dirty="0">
                          <a:solidFill>
                            <a:schemeClr val="tx1"/>
                          </a:solidFill>
                        </a:rPr>
                        <a:t>を観たがることが増えた。　家族：両親の仕事の関係で平日は放課後支援が必要（母親は現在も月～木就業）</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292682861"/>
                  </a:ext>
                </a:extLst>
              </a:tr>
            </a:tbl>
          </a:graphicData>
        </a:graphic>
      </p:graphicFrame>
      <p:sp>
        <p:nvSpPr>
          <p:cNvPr id="3" name="スライド番号プレースホルダー 2"/>
          <p:cNvSpPr>
            <a:spLocks noGrp="1"/>
          </p:cNvSpPr>
          <p:nvPr>
            <p:ph type="sldNum" sz="quarter" idx="12"/>
          </p:nvPr>
        </p:nvSpPr>
        <p:spPr/>
        <p:txBody>
          <a:bodyPr/>
          <a:lstStyle/>
          <a:p>
            <a:fld id="{A07EE786-56F2-4A4C-AF19-34F6DFFF41E5}" type="slidenum">
              <a:rPr kumimoji="1" lang="ja-JP" altLang="en-US" smtClean="0"/>
              <a:t>26</a:t>
            </a:fld>
            <a:endParaRPr kumimoji="1" lang="ja-JP" altLang="en-US"/>
          </a:p>
        </p:txBody>
      </p:sp>
    </p:spTree>
    <p:extLst>
      <p:ext uri="{BB962C8B-B14F-4D97-AF65-F5344CB8AC3E}">
        <p14:creationId xmlns:p14="http://schemas.microsoft.com/office/powerpoint/2010/main" val="1335511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4BB7B4-AB75-6F7B-BD81-E865D1E84AC3}"/>
              </a:ext>
            </a:extLst>
          </p:cNvPr>
          <p:cNvSpPr>
            <a:spLocks noGrp="1"/>
          </p:cNvSpPr>
          <p:nvPr>
            <p:ph type="title"/>
          </p:nvPr>
        </p:nvSpPr>
        <p:spPr/>
        <p:txBody>
          <a:bodyPr/>
          <a:lstStyle/>
          <a:p>
            <a:r>
              <a:rPr kumimoji="1" lang="ja-JP" altLang="en-US">
                <a:latin typeface="Meiryo" panose="020B0604030504040204" pitchFamily="34" charset="-128"/>
                <a:ea typeface="Meiryo" panose="020B0604030504040204" pitchFamily="34" charset="-128"/>
              </a:rPr>
              <a:t>モニタリング演習</a:t>
            </a:r>
          </a:p>
        </p:txBody>
      </p:sp>
      <p:sp>
        <p:nvSpPr>
          <p:cNvPr id="3" name="コンテンツ プレースホルダー 2">
            <a:extLst>
              <a:ext uri="{FF2B5EF4-FFF2-40B4-BE49-F238E27FC236}">
                <a16:creationId xmlns:a16="http://schemas.microsoft.com/office/drawing/2014/main" id="{05F69FF0-02A4-361A-F6B1-7AB1E741EECF}"/>
              </a:ext>
            </a:extLst>
          </p:cNvPr>
          <p:cNvSpPr>
            <a:spLocks noGrp="1"/>
          </p:cNvSpPr>
          <p:nvPr>
            <p:ph idx="1"/>
          </p:nvPr>
        </p:nvSpPr>
        <p:spPr/>
        <p:txBody>
          <a:bodyPr>
            <a:normAutofit/>
          </a:bodyPr>
          <a:lstStyle/>
          <a:p>
            <a:r>
              <a:rPr kumimoji="1" lang="ja-JP" altLang="en-US" dirty="0">
                <a:latin typeface="Meiryo" panose="020B0604030504040204" pitchFamily="34" charset="-128"/>
                <a:ea typeface="Meiryo" panose="020B0604030504040204" pitchFamily="34" charset="-128"/>
              </a:rPr>
              <a:t>作成した個別支援計画を、半年後の情報を踏まえてモニタリングの実施をする</a:t>
            </a:r>
            <a:endParaRPr kumimoji="1"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特に、単に達成・未達成・継続を判断するだけでなく、その要因はどこかを分析することは重要である。</a:t>
            </a:r>
            <a:endParaRPr kumimoji="1" lang="en-US" altLang="ja-JP" dirty="0">
              <a:latin typeface="Meiryo" panose="020B0604030504040204" pitchFamily="34" charset="-128"/>
              <a:ea typeface="Meiryo" panose="020B0604030504040204" pitchFamily="34" charset="-128"/>
            </a:endParaRPr>
          </a:p>
          <a:p>
            <a:endParaRPr kumimoji="1" lang="en-US" altLang="ja-JP" dirty="0">
              <a:latin typeface="Meiryo" panose="020B0604030504040204" pitchFamily="34" charset="-128"/>
              <a:ea typeface="Meiryo" panose="020B0604030504040204" pitchFamily="34" charset="-128"/>
            </a:endParaRPr>
          </a:p>
        </p:txBody>
      </p:sp>
      <p:sp>
        <p:nvSpPr>
          <p:cNvPr id="4" name="スライド番号プレースホルダー 3"/>
          <p:cNvSpPr>
            <a:spLocks noGrp="1"/>
          </p:cNvSpPr>
          <p:nvPr>
            <p:ph type="sldNum" sz="quarter" idx="12"/>
          </p:nvPr>
        </p:nvSpPr>
        <p:spPr/>
        <p:txBody>
          <a:bodyPr/>
          <a:lstStyle/>
          <a:p>
            <a:fld id="{A07EE786-56F2-4A4C-AF19-34F6DFFF41E5}" type="slidenum">
              <a:rPr kumimoji="1" lang="ja-JP" altLang="en-US" smtClean="0"/>
              <a:t>27</a:t>
            </a:fld>
            <a:endParaRPr kumimoji="1" lang="ja-JP" altLang="en-US"/>
          </a:p>
        </p:txBody>
      </p:sp>
    </p:spTree>
    <p:extLst>
      <p:ext uri="{BB962C8B-B14F-4D97-AF65-F5344CB8AC3E}">
        <p14:creationId xmlns:p14="http://schemas.microsoft.com/office/powerpoint/2010/main" val="534153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4BB7B4-AB75-6F7B-BD81-E865D1E84AC3}"/>
              </a:ext>
            </a:extLst>
          </p:cNvPr>
          <p:cNvSpPr>
            <a:spLocks noGrp="1"/>
          </p:cNvSpPr>
          <p:nvPr>
            <p:ph type="title"/>
          </p:nvPr>
        </p:nvSpPr>
        <p:spPr/>
        <p:txBody>
          <a:bodyPr/>
          <a:lstStyle/>
          <a:p>
            <a:r>
              <a:rPr kumimoji="1" lang="ja-JP" altLang="en-US">
                <a:solidFill>
                  <a:srgbClr val="0070C0"/>
                </a:solidFill>
                <a:latin typeface="Meiryo" panose="020B0604030504040204" pitchFamily="34" charset="-128"/>
                <a:ea typeface="Meiryo" panose="020B0604030504040204" pitchFamily="34" charset="-128"/>
              </a:rPr>
              <a:t>個別支援計画再作成演習</a:t>
            </a:r>
          </a:p>
        </p:txBody>
      </p:sp>
      <p:sp>
        <p:nvSpPr>
          <p:cNvPr id="3" name="コンテンツ プレースホルダー 2">
            <a:extLst>
              <a:ext uri="{FF2B5EF4-FFF2-40B4-BE49-F238E27FC236}">
                <a16:creationId xmlns:a16="http://schemas.microsoft.com/office/drawing/2014/main" id="{05F69FF0-02A4-361A-F6B1-7AB1E741EECF}"/>
              </a:ext>
            </a:extLst>
          </p:cNvPr>
          <p:cNvSpPr>
            <a:spLocks noGrp="1"/>
          </p:cNvSpPr>
          <p:nvPr>
            <p:ph idx="1"/>
          </p:nvPr>
        </p:nvSpPr>
        <p:spPr/>
        <p:txBody>
          <a:bodyPr/>
          <a:lstStyle/>
          <a:p>
            <a:r>
              <a:rPr kumimoji="1" lang="ja-JP" altLang="en-US" dirty="0">
                <a:solidFill>
                  <a:srgbClr val="0070C0"/>
                </a:solidFill>
                <a:latin typeface="Meiryo" panose="020B0604030504040204" pitchFamily="34" charset="-128"/>
                <a:ea typeface="Meiryo" panose="020B0604030504040204" pitchFamily="34" charset="-128"/>
              </a:rPr>
              <a:t>演習の中で、モニタリング後の個別支援計画の再作成する機会を用意してください</a:t>
            </a:r>
            <a:endParaRPr kumimoji="1" lang="en-US" altLang="ja-JP" dirty="0">
              <a:solidFill>
                <a:srgbClr val="0070C0"/>
              </a:solidFill>
              <a:latin typeface="Meiryo" panose="020B0604030504040204" pitchFamily="34" charset="-128"/>
              <a:ea typeface="Meiryo" panose="020B0604030504040204" pitchFamily="34" charset="-128"/>
            </a:endParaRPr>
          </a:p>
          <a:p>
            <a:r>
              <a:rPr lang="ja-JP" altLang="en-US" dirty="0">
                <a:solidFill>
                  <a:srgbClr val="0070C0"/>
                </a:solidFill>
                <a:latin typeface="Meiryo" panose="020B0604030504040204" pitchFamily="34" charset="-128"/>
                <a:ea typeface="Meiryo" panose="020B0604030504040204" pitchFamily="34" charset="-128"/>
              </a:rPr>
              <a:t>時間の都合で、個別支援計画全てを作成することが困難であれば、時間に応じて、作成する部分に塩梅をつけてください</a:t>
            </a:r>
            <a:endParaRPr lang="en-US" altLang="ja-JP" dirty="0">
              <a:solidFill>
                <a:srgbClr val="0070C0"/>
              </a:solidFill>
              <a:latin typeface="Meiryo" panose="020B0604030504040204" pitchFamily="34" charset="-128"/>
              <a:ea typeface="Meiryo" panose="020B0604030504040204" pitchFamily="34" charset="-128"/>
            </a:endParaRPr>
          </a:p>
          <a:p>
            <a:r>
              <a:rPr lang="ja-JP" altLang="en-US" dirty="0">
                <a:solidFill>
                  <a:srgbClr val="0070C0"/>
                </a:solidFill>
                <a:latin typeface="Meiryo" panose="020B0604030504040204" pitchFamily="34" charset="-128"/>
                <a:ea typeface="Meiryo" panose="020B0604030504040204" pitchFamily="34" charset="-128"/>
              </a:rPr>
              <a:t>作成後に、計画のポイントを振り返って確認をしましょう</a:t>
            </a:r>
            <a:endParaRPr lang="en-US" altLang="ja-JP" dirty="0">
              <a:solidFill>
                <a:srgbClr val="0070C0"/>
              </a:solidFill>
              <a:latin typeface="Meiryo" panose="020B0604030504040204" pitchFamily="34" charset="-128"/>
              <a:ea typeface="Meiryo" panose="020B0604030504040204" pitchFamily="34" charset="-128"/>
            </a:endParaRPr>
          </a:p>
          <a:p>
            <a:endParaRPr kumimoji="1" lang="en-US" altLang="ja-JP" dirty="0">
              <a:solidFill>
                <a:srgbClr val="0070C0"/>
              </a:solidFill>
              <a:latin typeface="Meiryo" panose="020B0604030504040204" pitchFamily="34" charset="-128"/>
              <a:ea typeface="Meiryo" panose="020B0604030504040204" pitchFamily="34" charset="-128"/>
            </a:endParaRPr>
          </a:p>
        </p:txBody>
      </p:sp>
      <p:sp>
        <p:nvSpPr>
          <p:cNvPr id="4" name="スライド番号プレースホルダー 3"/>
          <p:cNvSpPr>
            <a:spLocks noGrp="1"/>
          </p:cNvSpPr>
          <p:nvPr>
            <p:ph type="sldNum" sz="quarter" idx="12"/>
          </p:nvPr>
        </p:nvSpPr>
        <p:spPr/>
        <p:txBody>
          <a:bodyPr/>
          <a:lstStyle/>
          <a:p>
            <a:fld id="{A07EE786-56F2-4A4C-AF19-34F6DFFF41E5}" type="slidenum">
              <a:rPr kumimoji="1" lang="ja-JP" altLang="en-US" smtClean="0"/>
              <a:t>28</a:t>
            </a:fld>
            <a:endParaRPr kumimoji="1" lang="ja-JP" altLang="en-US"/>
          </a:p>
        </p:txBody>
      </p:sp>
    </p:spTree>
    <p:extLst>
      <p:ext uri="{BB962C8B-B14F-4D97-AF65-F5344CB8AC3E}">
        <p14:creationId xmlns:p14="http://schemas.microsoft.com/office/powerpoint/2010/main" val="2714186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AD1D7E16-1B12-C2D9-A328-320FBEBE79F8}"/>
              </a:ext>
            </a:extLst>
          </p:cNvPr>
          <p:cNvSpPr>
            <a:spLocks noGrp="1"/>
          </p:cNvSpPr>
          <p:nvPr>
            <p:ph type="title"/>
          </p:nvPr>
        </p:nvSpPr>
        <p:spPr>
          <a:xfrm>
            <a:off x="457200" y="1102588"/>
            <a:ext cx="8229600" cy="633048"/>
          </a:xfrm>
        </p:spPr>
        <p:txBody>
          <a:bodyPr>
            <a:noAutofit/>
          </a:bodyPr>
          <a:lstStyle/>
          <a:p>
            <a:r>
              <a:rPr lang="ja-JP" altLang="en-US" sz="3200">
                <a:latin typeface="Meiryo" panose="020B0604030504040204" pitchFamily="34" charset="-128"/>
                <a:ea typeface="Meiryo" panose="020B0604030504040204" pitchFamily="34" charset="-128"/>
              </a:rPr>
              <a:t>再作成した個別支援計画の振り返り</a:t>
            </a:r>
          </a:p>
        </p:txBody>
      </p:sp>
      <p:sp>
        <p:nvSpPr>
          <p:cNvPr id="4" name="コンテンツ プレースホルダー 3">
            <a:extLst>
              <a:ext uri="{FF2B5EF4-FFF2-40B4-BE49-F238E27FC236}">
                <a16:creationId xmlns:a16="http://schemas.microsoft.com/office/drawing/2014/main" id="{9E3750CA-7BC3-56D0-5B70-042643D7BAE3}"/>
              </a:ext>
            </a:extLst>
          </p:cNvPr>
          <p:cNvSpPr>
            <a:spLocks noGrp="1"/>
          </p:cNvSpPr>
          <p:nvPr>
            <p:ph idx="1"/>
          </p:nvPr>
        </p:nvSpPr>
        <p:spPr>
          <a:xfrm>
            <a:off x="457200" y="1740878"/>
            <a:ext cx="8229600" cy="4608061"/>
          </a:xfrm>
        </p:spPr>
        <p:txBody>
          <a:bodyPr>
            <a:normAutofit/>
          </a:bodyPr>
          <a:lstStyle/>
          <a:p>
            <a:r>
              <a:rPr lang="en-US" altLang="ja-JP" dirty="0">
                <a:latin typeface="Meiryo" panose="020B0604030504040204" pitchFamily="34" charset="-128"/>
                <a:ea typeface="Meiryo" panose="020B0604030504040204" pitchFamily="34" charset="-128"/>
              </a:rPr>
              <a:t>【</a:t>
            </a:r>
            <a:r>
              <a:rPr lang="ja-JP" altLang="en-US">
                <a:latin typeface="Meiryo" panose="020B0604030504040204" pitchFamily="34" charset="-128"/>
                <a:ea typeface="Meiryo" panose="020B0604030504040204" pitchFamily="34" charset="-128"/>
              </a:rPr>
              <a:t>計画作成のポイント</a:t>
            </a:r>
            <a:r>
              <a:rPr lang="en-US" altLang="ja-JP" dirty="0">
                <a:latin typeface="Meiryo" panose="020B0604030504040204" pitchFamily="34" charset="-128"/>
                <a:ea typeface="Meiryo" panose="020B0604030504040204" pitchFamily="34" charset="-128"/>
              </a:rPr>
              <a:t>】</a:t>
            </a:r>
            <a:r>
              <a:rPr lang="ja-JP" altLang="en-US">
                <a:latin typeface="Meiryo" panose="020B0604030504040204" pitchFamily="34" charset="-128"/>
                <a:ea typeface="Meiryo" panose="020B0604030504040204" pitchFamily="34" charset="-128"/>
              </a:rPr>
              <a:t>に照らし合わせて、表現などを見直してみましょう</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１回目の作成は、作成の手順を確実に終えることを重視し、２回目の作成ではより具体的な内容になっているか、適切な支援内容になっているか、など、質的な側面に焦点を当てて振り替えりができるようにしましょう</a:t>
            </a:r>
            <a:endParaRPr lang="en-US" altLang="ja-JP" dirty="0">
              <a:latin typeface="Meiryo" panose="020B0604030504040204" pitchFamily="34" charset="-128"/>
              <a:ea typeface="Meiryo" panose="020B0604030504040204" pitchFamily="34" charset="-128"/>
            </a:endParaRPr>
          </a:p>
          <a:p>
            <a:pPr marL="0" indent="0">
              <a:buNone/>
            </a:pPr>
            <a:endParaRPr lang="ja-JP" altLang="en-US">
              <a:latin typeface="Meiryo" panose="020B0604030504040204" pitchFamily="34" charset="-128"/>
              <a:ea typeface="Meiryo" panose="020B0604030504040204" pitchFamily="34" charset="-128"/>
            </a:endParaRPr>
          </a:p>
        </p:txBody>
      </p:sp>
      <p:sp>
        <p:nvSpPr>
          <p:cNvPr id="2" name="スライド番号プレースホルダー 1">
            <a:extLst>
              <a:ext uri="{FF2B5EF4-FFF2-40B4-BE49-F238E27FC236}">
                <a16:creationId xmlns:a16="http://schemas.microsoft.com/office/drawing/2014/main" id="{005B8929-9D99-A44A-9111-D49B185AF9C1}"/>
              </a:ext>
            </a:extLst>
          </p:cNvPr>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29</a:t>
            </a:fld>
            <a:endParaRPr lang="ja-JP" altLang="en-US">
              <a:solidFill>
                <a:prstClr val="black">
                  <a:tint val="75000"/>
                </a:prstClr>
              </a:solidFill>
            </a:endParaRPr>
          </a:p>
        </p:txBody>
      </p:sp>
      <p:sp>
        <p:nvSpPr>
          <p:cNvPr id="5" name="タイトル 1">
            <a:extLst>
              <a:ext uri="{FF2B5EF4-FFF2-40B4-BE49-F238E27FC236}">
                <a16:creationId xmlns:a16="http://schemas.microsoft.com/office/drawing/2014/main" id="{CCCBC4B5-66FF-F1E6-918F-E0D8BC7FDC82}"/>
              </a:ext>
            </a:extLst>
          </p:cNvPr>
          <p:cNvSpPr txBox="1">
            <a:spLocks/>
          </p:cNvSpPr>
          <p:nvPr/>
        </p:nvSpPr>
        <p:spPr>
          <a:xfrm>
            <a:off x="484897" y="241721"/>
            <a:ext cx="8229600" cy="525293"/>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a:latin typeface="Meiryo" panose="020B0604030504040204" pitchFamily="34" charset="-128"/>
                <a:ea typeface="Meiryo" panose="020B0604030504040204" pitchFamily="34" charset="-128"/>
              </a:rPr>
              <a:t>個別支援計画再作成演習後の確認</a:t>
            </a:r>
            <a:endParaRPr lang="ja-JP" altLang="en-US" sz="4062"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199004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16F569-FFD4-844B-B4CC-83CB3A4A4120}"/>
              </a:ext>
            </a:extLst>
          </p:cNvPr>
          <p:cNvSpPr>
            <a:spLocks noGrp="1"/>
          </p:cNvSpPr>
          <p:nvPr>
            <p:ph type="title"/>
          </p:nvPr>
        </p:nvSpPr>
        <p:spPr/>
        <p:txBody>
          <a:bodyPr/>
          <a:lstStyle/>
          <a:p>
            <a:r>
              <a:rPr lang="ja-JP" altLang="en-US">
                <a:latin typeface="Meiryo" panose="020B0604030504040204" pitchFamily="34" charset="-128"/>
                <a:ea typeface="Meiryo" panose="020B0604030504040204" pitchFamily="34" charset="-128"/>
              </a:rPr>
              <a:t>アセスメントの実際</a:t>
            </a:r>
            <a:r>
              <a:rPr lang="en-US" altLang="ja-JP" dirty="0">
                <a:latin typeface="Meiryo" panose="020B0604030504040204" pitchFamily="34" charset="-128"/>
                <a:ea typeface="Meiryo" panose="020B0604030504040204" pitchFamily="34" charset="-128"/>
              </a:rPr>
              <a:t/>
            </a:r>
            <a:br>
              <a:rPr lang="en-US" altLang="ja-JP" dirty="0">
                <a:latin typeface="Meiryo" panose="020B0604030504040204" pitchFamily="34" charset="-128"/>
                <a:ea typeface="Meiryo" panose="020B0604030504040204" pitchFamily="34" charset="-128"/>
              </a:rPr>
            </a:br>
            <a:endParaRPr kumimoji="1" lang="ja-JP" altLang="en-US"/>
          </a:p>
        </p:txBody>
      </p:sp>
      <p:sp>
        <p:nvSpPr>
          <p:cNvPr id="4" name="テキスト プレースホルダー 3">
            <a:extLst>
              <a:ext uri="{FF2B5EF4-FFF2-40B4-BE49-F238E27FC236}">
                <a16:creationId xmlns:a16="http://schemas.microsoft.com/office/drawing/2014/main" id="{7EE90BC3-78F0-AC4E-8BC2-78C581B04B0C}"/>
              </a:ext>
            </a:extLst>
          </p:cNvPr>
          <p:cNvSpPr>
            <a:spLocks noGrp="1"/>
          </p:cNvSpPr>
          <p:nvPr>
            <p:ph type="body" idx="1"/>
          </p:nvPr>
        </p:nvSpPr>
        <p:spPr/>
        <p:txBody>
          <a:bodyPr/>
          <a:lstStyle/>
          <a:p>
            <a:endParaRPr lang="ja-JP" altLang="en-US"/>
          </a:p>
        </p:txBody>
      </p:sp>
      <p:sp>
        <p:nvSpPr>
          <p:cNvPr id="5" name="角丸四角形吹き出し 4">
            <a:extLst>
              <a:ext uri="{FF2B5EF4-FFF2-40B4-BE49-F238E27FC236}">
                <a16:creationId xmlns:a16="http://schemas.microsoft.com/office/drawing/2014/main" id="{DB1FA928-700A-D164-67CB-FF2CF4107E84}"/>
              </a:ext>
            </a:extLst>
          </p:cNvPr>
          <p:cNvSpPr/>
          <p:nvPr/>
        </p:nvSpPr>
        <p:spPr>
          <a:xfrm>
            <a:off x="5549030" y="378717"/>
            <a:ext cx="3156559" cy="1500187"/>
          </a:xfrm>
          <a:prstGeom prst="wedgeRoundRectCallout">
            <a:avLst>
              <a:gd name="adj1" fmla="val -32738"/>
              <a:gd name="adj2" fmla="val 7534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a:t>このセクションでは、アセスメント・情報収集の重要性について確認し、事業所の特徴に応じた実施の必要性を確認する</a:t>
            </a:r>
          </a:p>
        </p:txBody>
      </p:sp>
      <p:sp>
        <p:nvSpPr>
          <p:cNvPr id="3" name="スライド番号プレースホルダー 2"/>
          <p:cNvSpPr>
            <a:spLocks noGrp="1"/>
          </p:cNvSpPr>
          <p:nvPr>
            <p:ph type="sldNum" sz="quarter" idx="12"/>
          </p:nvPr>
        </p:nvSpPr>
        <p:spPr/>
        <p:txBody>
          <a:bodyPr/>
          <a:lstStyle/>
          <a:p>
            <a:fld id="{A07EE786-56F2-4A4C-AF19-34F6DFFF41E5}" type="slidenum">
              <a:rPr kumimoji="1" lang="ja-JP" altLang="en-US" smtClean="0"/>
              <a:t>3</a:t>
            </a:fld>
            <a:endParaRPr kumimoji="1" lang="ja-JP" altLang="en-US"/>
          </a:p>
        </p:txBody>
      </p:sp>
    </p:spTree>
    <p:extLst>
      <p:ext uri="{BB962C8B-B14F-4D97-AF65-F5344CB8AC3E}">
        <p14:creationId xmlns:p14="http://schemas.microsoft.com/office/powerpoint/2010/main" val="3873133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p:txBody>
          <a:bodyPr>
            <a:noAutofit/>
          </a:bodyPr>
          <a:lstStyle/>
          <a:p>
            <a:r>
              <a:rPr lang="ja-JP" altLang="ja-JP" sz="3200" dirty="0">
                <a:solidFill>
                  <a:schemeClr val="bg1"/>
                </a:solidFill>
                <a:latin typeface="メイリオ" panose="020B0604030504040204" pitchFamily="50" charset="-128"/>
                <a:ea typeface="メイリオ" panose="020B0604030504040204" pitchFamily="50" charset="-128"/>
              </a:rPr>
              <a:t>都道府県研修で本講義を実施する際に</a:t>
            </a:r>
            <a:r>
              <a:rPr lang="en-US" altLang="ja-JP" sz="3200" dirty="0">
                <a:solidFill>
                  <a:schemeClr val="bg1"/>
                </a:solidFill>
                <a:latin typeface="メイリオ" panose="020B0604030504040204" pitchFamily="50" charset="-128"/>
                <a:ea typeface="メイリオ" panose="020B0604030504040204" pitchFamily="50" charset="-128"/>
              </a:rPr>
              <a:t/>
            </a:r>
            <a:br>
              <a:rPr lang="en-US" altLang="ja-JP" sz="3200" dirty="0">
                <a:solidFill>
                  <a:schemeClr val="bg1"/>
                </a:solidFill>
                <a:latin typeface="メイリオ" panose="020B0604030504040204" pitchFamily="50" charset="-128"/>
                <a:ea typeface="メイリオ" panose="020B0604030504040204" pitchFamily="50" charset="-128"/>
              </a:rPr>
            </a:br>
            <a:r>
              <a:rPr lang="ja-JP" altLang="ja-JP" sz="3200">
                <a:solidFill>
                  <a:schemeClr val="bg1"/>
                </a:solidFill>
                <a:latin typeface="メイリオ" panose="020B0604030504040204" pitchFamily="50" charset="-128"/>
                <a:ea typeface="メイリオ" panose="020B0604030504040204" pitchFamily="50" charset="-128"/>
              </a:rPr>
              <a:t>検討</a:t>
            </a:r>
            <a:r>
              <a:rPr lang="ja-JP" altLang="ja-JP" sz="3200" dirty="0">
                <a:solidFill>
                  <a:schemeClr val="bg1"/>
                </a:solidFill>
                <a:latin typeface="メイリオ" panose="020B0604030504040204" pitchFamily="50" charset="-128"/>
                <a:ea typeface="メイリオ" panose="020B0604030504040204" pitchFamily="50" charset="-128"/>
              </a:rPr>
              <a:t>して欲しいこと</a:t>
            </a:r>
            <a:r>
              <a:rPr lang="ja-JP" altLang="en-US" sz="3200" dirty="0">
                <a:solidFill>
                  <a:schemeClr val="bg1"/>
                </a:solidFill>
                <a:latin typeface="メイリオ" panose="020B0604030504040204" pitchFamily="50" charset="-128"/>
                <a:ea typeface="メイリオ" panose="020B0604030504040204" pitchFamily="50" charset="-128"/>
              </a:rPr>
              <a:t>（まとめ）</a:t>
            </a:r>
          </a:p>
        </p:txBody>
      </p:sp>
      <p:sp>
        <p:nvSpPr>
          <p:cNvPr id="3" name="コンテンツ プレースホルダー 2">
            <a:extLst>
              <a:ext uri="{FF2B5EF4-FFF2-40B4-BE49-F238E27FC236}">
                <a16:creationId xmlns:a16="http://schemas.microsoft.com/office/drawing/2014/main" id="{4AEE7A81-104D-4D7C-AFFA-5FC3960D3549}"/>
              </a:ext>
            </a:extLst>
          </p:cNvPr>
          <p:cNvSpPr>
            <a:spLocks noGrp="1"/>
          </p:cNvSpPr>
          <p:nvPr>
            <p:ph idx="1"/>
          </p:nvPr>
        </p:nvSpPr>
        <p:spPr/>
        <p:txBody>
          <a:bodyPr>
            <a:normAutofit fontScale="85000" lnSpcReduction="20000"/>
          </a:bodyPr>
          <a:lstStyle/>
          <a:p>
            <a:pPr marL="0" indent="0">
              <a:lnSpc>
                <a:spcPct val="100000"/>
              </a:lnSpc>
              <a:spcBef>
                <a:spcPct val="0"/>
              </a:spcBef>
              <a:buNone/>
            </a:pPr>
            <a:r>
              <a:rPr lang="ja-JP" altLang="en-US" sz="3000" dirty="0">
                <a:solidFill>
                  <a:schemeClr val="bg1"/>
                </a:solidFill>
                <a:latin typeface="メイリオ" panose="020B0604030504040204" pitchFamily="50" charset="-128"/>
                <a:ea typeface="メイリオ" panose="020B0604030504040204" pitchFamily="50" charset="-128"/>
                <a:cs typeface="+mj-cs"/>
              </a:rPr>
              <a:t>提示する事例については、地域の特性を反映したケースをもとに、作成して欲しい</a:t>
            </a:r>
            <a:endParaRPr lang="en-US" altLang="ja-JP" sz="3000" dirty="0">
              <a:solidFill>
                <a:schemeClr val="bg1"/>
              </a:solidFill>
              <a:latin typeface="メイリオ" panose="020B0604030504040204" pitchFamily="50" charset="-128"/>
              <a:ea typeface="メイリオ" panose="020B0604030504040204" pitchFamily="50" charset="-128"/>
              <a:cs typeface="+mj-cs"/>
            </a:endParaRPr>
          </a:p>
          <a:p>
            <a:pPr marL="0" indent="0">
              <a:lnSpc>
                <a:spcPct val="100000"/>
              </a:lnSpc>
              <a:spcBef>
                <a:spcPct val="0"/>
              </a:spcBef>
              <a:buNone/>
            </a:pPr>
            <a:r>
              <a:rPr lang="ja-JP" altLang="en-US" sz="3000" dirty="0">
                <a:solidFill>
                  <a:schemeClr val="bg1"/>
                </a:solidFill>
                <a:latin typeface="メイリオ" panose="020B0604030504040204" pitchFamily="50" charset="-128"/>
                <a:ea typeface="メイリオ" panose="020B0604030504040204" pitchFamily="50" charset="-128"/>
                <a:cs typeface="+mj-cs"/>
              </a:rPr>
              <a:t>実際の事例をもとにしつつも、演習しやすいように、アレンジして欲しい</a:t>
            </a:r>
            <a:endParaRPr lang="en-US" altLang="ja-JP" sz="3000" dirty="0">
              <a:solidFill>
                <a:schemeClr val="bg1"/>
              </a:solidFill>
              <a:latin typeface="メイリオ" panose="020B0604030504040204" pitchFamily="50" charset="-128"/>
              <a:ea typeface="メイリオ" panose="020B0604030504040204" pitchFamily="50" charset="-128"/>
              <a:cs typeface="+mj-cs"/>
            </a:endParaRPr>
          </a:p>
          <a:p>
            <a:pPr marL="0" indent="0">
              <a:lnSpc>
                <a:spcPct val="100000"/>
              </a:lnSpc>
              <a:spcBef>
                <a:spcPct val="0"/>
              </a:spcBef>
              <a:buNone/>
            </a:pPr>
            <a:r>
              <a:rPr lang="ja-JP" altLang="en-US" sz="3000" dirty="0">
                <a:solidFill>
                  <a:schemeClr val="bg1"/>
                </a:solidFill>
                <a:latin typeface="メイリオ" panose="020B0604030504040204" pitchFamily="50" charset="-128"/>
                <a:ea typeface="メイリオ" panose="020B0604030504040204" pitchFamily="50" charset="-128"/>
                <a:cs typeface="+mj-cs"/>
              </a:rPr>
              <a:t>講演内容については、前プログラムで行い、この時間は、演習に時間を割くようにして欲しい</a:t>
            </a:r>
            <a:endParaRPr lang="en-US" altLang="ja-JP" sz="3000" dirty="0">
              <a:solidFill>
                <a:schemeClr val="bg1"/>
              </a:solidFill>
              <a:latin typeface="メイリオ" panose="020B0604030504040204" pitchFamily="50" charset="-128"/>
              <a:ea typeface="メイリオ" panose="020B0604030504040204" pitchFamily="50" charset="-128"/>
              <a:cs typeface="+mj-cs"/>
            </a:endParaRPr>
          </a:p>
          <a:p>
            <a:pPr marL="0" indent="0">
              <a:lnSpc>
                <a:spcPct val="100000"/>
              </a:lnSpc>
              <a:spcBef>
                <a:spcPct val="0"/>
              </a:spcBef>
              <a:buNone/>
            </a:pPr>
            <a:endParaRPr lang="en-US" altLang="ja-JP" sz="3000" dirty="0">
              <a:solidFill>
                <a:schemeClr val="bg1"/>
              </a:solidFill>
              <a:latin typeface="メイリオ" panose="020B0604030504040204" pitchFamily="50" charset="-128"/>
              <a:ea typeface="メイリオ" panose="020B0604030504040204" pitchFamily="50" charset="-128"/>
              <a:cs typeface="+mj-cs"/>
            </a:endParaRPr>
          </a:p>
          <a:p>
            <a:pPr marL="0" indent="0">
              <a:lnSpc>
                <a:spcPct val="100000"/>
              </a:lnSpc>
              <a:spcBef>
                <a:spcPct val="0"/>
              </a:spcBef>
              <a:buNone/>
            </a:pPr>
            <a:r>
              <a:rPr lang="ja-JP" altLang="en-US" sz="3000" dirty="0">
                <a:solidFill>
                  <a:schemeClr val="bg1"/>
                </a:solidFill>
                <a:latin typeface="メイリオ" panose="020B0604030504040204" pitchFamily="50" charset="-128"/>
                <a:ea typeface="メイリオ" panose="020B0604030504040204" pitchFamily="50" charset="-128"/>
                <a:cs typeface="+mj-cs"/>
              </a:rPr>
              <a:t>各項目における基本的な手順は、他領域と共通であるが、その中の要点・配慮点において児童期特有の内容があるので、そこが際立つように演習の中でもファシリテートしたり、気づきを与えるようにしてほしい</a:t>
            </a:r>
            <a:endParaRPr lang="en-US" altLang="ja-JP" sz="3000" dirty="0">
              <a:solidFill>
                <a:schemeClr val="bg1"/>
              </a:solidFill>
              <a:latin typeface="メイリオ" panose="020B0604030504040204" pitchFamily="50" charset="-128"/>
              <a:ea typeface="メイリオ" panose="020B0604030504040204" pitchFamily="50" charset="-128"/>
              <a:cs typeface="+mj-cs"/>
            </a:endParaRPr>
          </a:p>
        </p:txBody>
      </p:sp>
      <p:sp>
        <p:nvSpPr>
          <p:cNvPr id="4" name="スライド番号プレースホルダー 3"/>
          <p:cNvSpPr>
            <a:spLocks noGrp="1"/>
          </p:cNvSpPr>
          <p:nvPr>
            <p:ph type="sldNum" sz="quarter" idx="12"/>
          </p:nvPr>
        </p:nvSpPr>
        <p:spPr/>
        <p:txBody>
          <a:bodyPr/>
          <a:lstStyle/>
          <a:p>
            <a:fld id="{A07EE786-56F2-4A4C-AF19-34F6DFFF41E5}" type="slidenum">
              <a:rPr kumimoji="1" lang="ja-JP" altLang="en-US" smtClean="0"/>
              <a:t>30</a:t>
            </a:fld>
            <a:endParaRPr kumimoji="1" lang="ja-JP" altLang="en-US"/>
          </a:p>
        </p:txBody>
      </p:sp>
    </p:spTree>
    <p:extLst>
      <p:ext uri="{BB962C8B-B14F-4D97-AF65-F5344CB8AC3E}">
        <p14:creationId xmlns:p14="http://schemas.microsoft.com/office/powerpoint/2010/main" val="284603118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a:bodyPr>
          <a:lstStyle/>
          <a:p>
            <a:r>
              <a:rPr lang="ja-JP" altLang="en-US" u="sng" dirty="0">
                <a:solidFill>
                  <a:schemeClr val="tx1"/>
                </a:solidFill>
                <a:latin typeface="メイリオ" panose="020B0604030504040204" pitchFamily="50" charset="-128"/>
                <a:ea typeface="メイリオ" panose="020B0604030504040204" pitchFamily="50" charset="-128"/>
              </a:rPr>
              <a:t>発達支援</a:t>
            </a:r>
            <a:r>
              <a:rPr lang="ja-JP" altLang="en-US" u="sng">
                <a:solidFill>
                  <a:schemeClr val="tx1"/>
                </a:solidFill>
                <a:latin typeface="メイリオ" panose="020B0604030504040204" pitchFamily="50" charset="-128"/>
                <a:ea typeface="メイリオ" panose="020B0604030504040204" pitchFamily="50" charset="-128"/>
              </a:rPr>
              <a:t>における</a:t>
            </a:r>
            <a:r>
              <a:rPr lang="en-US" altLang="ja-JP" u="sng" dirty="0">
                <a:solidFill>
                  <a:schemeClr val="tx1"/>
                </a:solidFill>
                <a:latin typeface="メイリオ" panose="020B0604030504040204" pitchFamily="50" charset="-128"/>
                <a:ea typeface="メイリオ" panose="020B0604030504040204" pitchFamily="50" charset="-128"/>
              </a:rPr>
              <a:t/>
            </a:r>
            <a:br>
              <a:rPr lang="en-US" altLang="ja-JP" u="sng" dirty="0">
                <a:solidFill>
                  <a:schemeClr val="tx1"/>
                </a:solidFill>
                <a:latin typeface="メイリオ" panose="020B0604030504040204" pitchFamily="50" charset="-128"/>
                <a:ea typeface="メイリオ" panose="020B0604030504040204" pitchFamily="50" charset="-128"/>
              </a:rPr>
            </a:br>
            <a:r>
              <a:rPr lang="ja-JP" altLang="en-US" u="sng">
                <a:solidFill>
                  <a:schemeClr val="tx1"/>
                </a:solidFill>
                <a:latin typeface="メイリオ" panose="020B0604030504040204" pitchFamily="50" charset="-128"/>
                <a:ea typeface="メイリオ" panose="020B0604030504040204" pitchFamily="50" charset="-128"/>
              </a:rPr>
              <a:t>アセスメント</a:t>
            </a:r>
            <a:r>
              <a:rPr lang="ja-JP" altLang="en-US" u="sng" dirty="0">
                <a:solidFill>
                  <a:schemeClr val="tx1"/>
                </a:solidFill>
                <a:latin typeface="メイリオ" panose="020B0604030504040204" pitchFamily="50" charset="-128"/>
                <a:ea typeface="メイリオ" panose="020B0604030504040204" pitchFamily="50" charset="-128"/>
              </a:rPr>
              <a:t>の意義</a:t>
            </a:r>
          </a:p>
        </p:txBody>
      </p:sp>
      <p:sp>
        <p:nvSpPr>
          <p:cNvPr id="4" name="コンテンツ プレースホルダー 3">
            <a:extLst>
              <a:ext uri="{FF2B5EF4-FFF2-40B4-BE49-F238E27FC236}">
                <a16:creationId xmlns:a16="http://schemas.microsoft.com/office/drawing/2014/main" id="{058AA5A1-89ED-E63C-0507-222E08E3BF7B}"/>
              </a:ext>
            </a:extLst>
          </p:cNvPr>
          <p:cNvSpPr>
            <a:spLocks noGrp="1"/>
          </p:cNvSpPr>
          <p:nvPr>
            <p:ph idx="1"/>
          </p:nvPr>
        </p:nvSpPr>
        <p:spPr/>
        <p:txBody>
          <a:bodyPr>
            <a:normAutofit fontScale="92500" lnSpcReduction="10000"/>
          </a:bodyPr>
          <a:lstStyle/>
          <a:p>
            <a:r>
              <a:rPr lang="ja-JP" altLang="en-US" kern="0">
                <a:latin typeface="メイリオ" panose="020B0604030504040204" pitchFamily="50" charset="-128"/>
                <a:ea typeface="メイリオ" panose="020B0604030504040204" pitchFamily="50" charset="-128"/>
              </a:rPr>
              <a:t>支援に向けた対象</a:t>
            </a:r>
            <a:r>
              <a:rPr lang="ja-JP" altLang="en-US" u="sng" kern="0">
                <a:latin typeface="メイリオ" panose="020B0604030504040204" pitchFamily="50" charset="-128"/>
                <a:ea typeface="メイリオ" panose="020B0604030504040204" pitchFamily="50" charset="-128"/>
              </a:rPr>
              <a:t>理解</a:t>
            </a:r>
            <a:r>
              <a:rPr lang="ja-JP" altLang="en-US" kern="0">
                <a:latin typeface="メイリオ" panose="020B0604030504040204" pitchFamily="50" charset="-128"/>
                <a:ea typeface="メイリオ" panose="020B0604030504040204" pitchFamily="50" charset="-128"/>
              </a:rPr>
              <a:t>・</a:t>
            </a:r>
            <a:r>
              <a:rPr lang="ja-JP" altLang="en-US" u="sng" kern="0">
                <a:latin typeface="メイリオ" panose="020B0604030504040204" pitchFamily="50" charset="-128"/>
                <a:ea typeface="メイリオ" panose="020B0604030504040204" pitchFamily="50" charset="-128"/>
              </a:rPr>
              <a:t>解釈（見立て）</a:t>
            </a:r>
            <a:r>
              <a:rPr lang="ja-JP" altLang="en-US" kern="0">
                <a:latin typeface="メイリオ" panose="020B0604030504040204" pitchFamily="50" charset="-128"/>
                <a:ea typeface="メイリオ" panose="020B0604030504040204" pitchFamily="50" charset="-128"/>
              </a:rPr>
              <a:t>・</a:t>
            </a:r>
            <a:r>
              <a:rPr lang="ja-JP" altLang="en-US" u="sng" kern="0">
                <a:latin typeface="メイリオ" panose="020B0604030504040204" pitchFamily="50" charset="-128"/>
                <a:ea typeface="メイリオ" panose="020B0604030504040204" pitchFamily="50" charset="-128"/>
              </a:rPr>
              <a:t>仮説（手立て）</a:t>
            </a:r>
            <a:r>
              <a:rPr lang="ja-JP" altLang="en-US" kern="0">
                <a:latin typeface="メイリオ" panose="020B0604030504040204" pitchFamily="50" charset="-128"/>
                <a:ea typeface="メイリオ" panose="020B0604030504040204" pitchFamily="50" charset="-128"/>
              </a:rPr>
              <a:t>・</a:t>
            </a:r>
            <a:r>
              <a:rPr lang="ja-JP" altLang="en-US" u="sng" kern="0">
                <a:latin typeface="メイリオ" panose="020B0604030504040204" pitchFamily="50" charset="-128"/>
                <a:ea typeface="メイリオ" panose="020B0604030504040204" pitchFamily="50" charset="-128"/>
              </a:rPr>
              <a:t>検証</a:t>
            </a:r>
            <a:endParaRPr lang="en-US" altLang="ja-JP" kern="0" dirty="0">
              <a:latin typeface="メイリオ" panose="020B0604030504040204" pitchFamily="50" charset="-128"/>
              <a:ea typeface="メイリオ" panose="020B0604030504040204" pitchFamily="50" charset="-128"/>
            </a:endParaRPr>
          </a:p>
          <a:p>
            <a:pPr marL="466725" indent="-466725">
              <a:spcBef>
                <a:spcPts val="900"/>
              </a:spcBef>
              <a:buNone/>
            </a:pPr>
            <a:r>
              <a:rPr lang="ja-JP" altLang="en-US" sz="2000" kern="0">
                <a:latin typeface="メイリオ" panose="020B0604030504040204" pitchFamily="50" charset="-128"/>
                <a:ea typeface="メイリオ" panose="020B0604030504040204" pitchFamily="50" charset="-128"/>
              </a:rPr>
              <a:t>　　「一つ一つの情報を自分なりに解釈し、それらを組み立て、生じている問題の成り立ち </a:t>
            </a:r>
            <a:r>
              <a:rPr lang="en-US" altLang="ja-JP" sz="2000" kern="0" dirty="0">
                <a:latin typeface="メイリオ" panose="020B0604030504040204" pitchFamily="50" charset="-128"/>
                <a:ea typeface="メイリオ" panose="020B0604030504040204" pitchFamily="50" charset="-128"/>
              </a:rPr>
              <a:t>mechanism </a:t>
            </a:r>
            <a:r>
              <a:rPr lang="ja-JP" altLang="en-US" sz="2000" kern="0">
                <a:latin typeface="メイリオ" panose="020B0604030504040204" pitchFamily="50" charset="-128"/>
                <a:ea typeface="メイリオ" panose="020B0604030504040204" pitchFamily="50" charset="-128"/>
              </a:rPr>
              <a:t>を構成し（まとめ上げ）、支援課題を抽出すること、あるいは、その人がどんな人で、どんな支援を必要としているのかを明らかにすること」</a:t>
            </a:r>
          </a:p>
          <a:p>
            <a:pPr marL="0" indent="0" algn="r">
              <a:buNone/>
            </a:pPr>
            <a:r>
              <a:rPr lang="ja-JP" altLang="en-US" sz="1600" kern="0">
                <a:latin typeface="メイリオ" panose="020B0604030504040204" pitchFamily="50" charset="-128"/>
                <a:ea typeface="メイリオ" panose="020B0604030504040204" pitchFamily="50" charset="-128"/>
              </a:rPr>
              <a:t>近藤直司（</a:t>
            </a:r>
            <a:r>
              <a:rPr lang="en-US" altLang="ja-JP" sz="1600" kern="0" dirty="0">
                <a:latin typeface="メイリオ" panose="020B0604030504040204" pitchFamily="50" charset="-128"/>
                <a:ea typeface="メイリオ" panose="020B0604030504040204" pitchFamily="50" charset="-128"/>
              </a:rPr>
              <a:t>2012</a:t>
            </a:r>
            <a:r>
              <a:rPr lang="ja-JP" altLang="en-US" sz="1600" kern="0">
                <a:latin typeface="メイリオ" panose="020B0604030504040204" pitchFamily="50" charset="-128"/>
                <a:ea typeface="メイリオ" panose="020B0604030504040204" pitchFamily="50" charset="-128"/>
              </a:rPr>
              <a:t>）：アセスメント技術を高めるハンドブック．明石書店）</a:t>
            </a:r>
            <a:endParaRPr lang="en-US" altLang="ja-JP" kern="0" dirty="0">
              <a:latin typeface="メイリオ" panose="020B0604030504040204" pitchFamily="50" charset="-128"/>
              <a:ea typeface="メイリオ" panose="020B0604030504040204" pitchFamily="50" charset="-128"/>
            </a:endParaRPr>
          </a:p>
          <a:p>
            <a:pPr>
              <a:spcBef>
                <a:spcPts val="1350"/>
              </a:spcBef>
            </a:pPr>
            <a:r>
              <a:rPr lang="ja-JP" altLang="en-US" kern="0">
                <a:latin typeface="メイリオ" panose="020B0604030504040204" pitchFamily="50" charset="-128"/>
                <a:ea typeface="メイリオ" panose="020B0604030504040204" pitchFamily="50" charset="-128"/>
              </a:rPr>
              <a:t>包括的アセスメント：多面的な情報収集する各情報の関連性を捉える</a:t>
            </a:r>
          </a:p>
          <a:p>
            <a:pPr>
              <a:spcBef>
                <a:spcPts val="1350"/>
              </a:spcBef>
            </a:pPr>
            <a:r>
              <a:rPr lang="ja-JP" altLang="en-US" kern="0">
                <a:latin typeface="メイリオ" panose="020B0604030504040204" pitchFamily="50" charset="-128"/>
                <a:ea typeface="メイリオ" panose="020B0604030504040204" pitchFamily="50" charset="-128"/>
              </a:rPr>
              <a:t>発達的変化、支援の効果を評価し、支援内容の修正、次の支援目標・内容の作成・変更を行う</a:t>
            </a:r>
          </a:p>
          <a:p>
            <a:pPr>
              <a:spcBef>
                <a:spcPts val="1350"/>
              </a:spcBef>
            </a:pPr>
            <a:r>
              <a:rPr lang="ja-JP" altLang="en-US" kern="0">
                <a:latin typeface="メイリオ" panose="020B0604030504040204" pitchFamily="50" charset="-128"/>
                <a:ea typeface="メイリオ" panose="020B0604030504040204" pitchFamily="50" charset="-128"/>
              </a:rPr>
              <a:t>家族を含めた多様な関係者との共通理解を図る</a:t>
            </a:r>
          </a:p>
          <a:p>
            <a:endParaRPr lang="ja-JP" altLang="en-US"/>
          </a:p>
        </p:txBody>
      </p:sp>
      <p:sp>
        <p:nvSpPr>
          <p:cNvPr id="2" name="スライド番号プレースホルダー 1"/>
          <p:cNvSpPr>
            <a:spLocks noGrp="1"/>
          </p:cNvSpPr>
          <p:nvPr>
            <p:ph type="sldNum" sz="quarter" idx="12"/>
          </p:nvPr>
        </p:nvSpPr>
        <p:spPr/>
        <p:txBody>
          <a:bodyPr/>
          <a:lstStyle/>
          <a:p>
            <a:fld id="{A07EE786-56F2-4A4C-AF19-34F6DFFF41E5}" type="slidenum">
              <a:rPr kumimoji="1" lang="ja-JP" altLang="en-US" smtClean="0"/>
              <a:t>4</a:t>
            </a:fld>
            <a:endParaRPr kumimoji="1" lang="ja-JP" altLang="en-US"/>
          </a:p>
        </p:txBody>
      </p:sp>
    </p:spTree>
    <p:extLst>
      <p:ext uri="{BB962C8B-B14F-4D97-AF65-F5344CB8AC3E}">
        <p14:creationId xmlns:p14="http://schemas.microsoft.com/office/powerpoint/2010/main" val="1106605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altLang="en-US" u="sng" dirty="0">
                <a:solidFill>
                  <a:schemeClr val="tx1"/>
                </a:solidFill>
                <a:latin typeface="メイリオ" panose="020B0604030504040204" pitchFamily="50" charset="-128"/>
                <a:ea typeface="メイリオ" panose="020B0604030504040204" pitchFamily="50" charset="-128"/>
              </a:rPr>
              <a:t>アセスメントの視点</a:t>
            </a:r>
          </a:p>
        </p:txBody>
      </p:sp>
      <p:sp>
        <p:nvSpPr>
          <p:cNvPr id="5123" name="Rectangle 3"/>
          <p:cNvSpPr>
            <a:spLocks noGrp="1" noChangeArrowheads="1"/>
          </p:cNvSpPr>
          <p:nvPr>
            <p:ph idx="1"/>
          </p:nvPr>
        </p:nvSpPr>
        <p:spPr/>
        <p:txBody>
          <a:bodyPr>
            <a:normAutofit fontScale="77500" lnSpcReduction="20000"/>
          </a:bodyPr>
          <a:lstStyle/>
          <a:p>
            <a:pPr>
              <a:lnSpc>
                <a:spcPct val="90000"/>
              </a:lnSpc>
              <a:buFontTx/>
              <a:buNone/>
            </a:pPr>
            <a:r>
              <a:rPr lang="ja-JP" altLang="en-US" dirty="0">
                <a:latin typeface="メイリオ" panose="020B0604030504040204" pitchFamily="50" charset="-128"/>
                <a:ea typeface="メイリオ" panose="020B0604030504040204" pitchFamily="50" charset="-128"/>
              </a:rPr>
              <a:t>☆こどもの発達の全体像の把握（要因間の関連性も）</a:t>
            </a:r>
          </a:p>
          <a:p>
            <a:pPr>
              <a:spcBef>
                <a:spcPts val="900"/>
              </a:spcBef>
              <a:buNone/>
            </a:pPr>
            <a:r>
              <a:rPr lang="ja-JP" altLang="en-US" u="sng">
                <a:latin typeface="メイリオ" panose="020B0604030504040204" pitchFamily="50" charset="-128"/>
                <a:ea typeface="メイリオ" panose="020B0604030504040204" pitchFamily="50" charset="-128"/>
              </a:rPr>
              <a:t>①</a:t>
            </a:r>
            <a:r>
              <a:rPr lang="ja-JP" altLang="en-US" u="sng" dirty="0">
                <a:latin typeface="メイリオ" panose="020B0604030504040204" pitchFamily="50" charset="-128"/>
                <a:ea typeface="メイリオ" panose="020B0604030504040204" pitchFamily="50" charset="-128"/>
              </a:rPr>
              <a:t>生物的な要因</a:t>
            </a:r>
            <a:r>
              <a:rPr lang="ja-JP" altLang="en-US" dirty="0">
                <a:latin typeface="メイリオ" panose="020B0604030504040204" pitchFamily="50" charset="-128"/>
                <a:ea typeface="メイリオ" panose="020B0604030504040204" pitchFamily="50" charset="-128"/>
              </a:rPr>
              <a:t>（生理・医学的側面）</a:t>
            </a:r>
          </a:p>
          <a:p>
            <a:pPr marL="319088" indent="198438">
              <a:buNone/>
            </a:pPr>
            <a:r>
              <a:rPr lang="ja-JP" altLang="en-US" dirty="0">
                <a:latin typeface="メイリオ" panose="020B0604030504040204" pitchFamily="50" charset="-128"/>
                <a:ea typeface="メイリオ" panose="020B0604030504040204" pitchFamily="50" charset="-128"/>
              </a:rPr>
              <a:t>発達及び障害の特性、生来的な気質、疾患（診断、病歴、神経・生理学的特徴、服薬等治療方針</a:t>
            </a:r>
            <a:r>
              <a:rPr lang="ja-JP" altLang="en-US">
                <a:latin typeface="メイリオ" panose="020B0604030504040204" pitchFamily="50" charset="-128"/>
                <a:ea typeface="メイリオ" panose="020B0604030504040204" pitchFamily="50" charset="-128"/>
              </a:rPr>
              <a:t>）など</a:t>
            </a:r>
            <a:endParaRPr lang="en-US" altLang="ja-JP" dirty="0">
              <a:latin typeface="メイリオ" panose="020B0604030504040204" pitchFamily="50" charset="-128"/>
              <a:ea typeface="メイリオ" panose="020B0604030504040204" pitchFamily="50" charset="-128"/>
            </a:endParaRPr>
          </a:p>
          <a:p>
            <a:pPr marL="319088" indent="-309563">
              <a:spcBef>
                <a:spcPts val="2200"/>
              </a:spcBef>
              <a:buNone/>
            </a:pPr>
            <a:r>
              <a:rPr lang="ja-JP" altLang="en-US" u="sng">
                <a:latin typeface="メイリオ" panose="020B0604030504040204" pitchFamily="50" charset="-128"/>
                <a:ea typeface="メイリオ" panose="020B0604030504040204" pitchFamily="50" charset="-128"/>
              </a:rPr>
              <a:t>②</a:t>
            </a:r>
            <a:r>
              <a:rPr lang="ja-JP" altLang="en-US" u="sng" dirty="0">
                <a:latin typeface="メイリオ" panose="020B0604030504040204" pitchFamily="50" charset="-128"/>
                <a:ea typeface="メイリオ" panose="020B0604030504040204" pitchFamily="50" charset="-128"/>
              </a:rPr>
              <a:t>心理的な要因</a:t>
            </a:r>
            <a:r>
              <a:rPr lang="ja-JP" altLang="en-US" dirty="0">
                <a:latin typeface="メイリオ" panose="020B0604030504040204" pitchFamily="50" charset="-128"/>
                <a:ea typeface="メイリオ" panose="020B0604030504040204" pitchFamily="50" charset="-128"/>
              </a:rPr>
              <a:t>（心理・学習・教育的</a:t>
            </a:r>
            <a:r>
              <a:rPr lang="ja-JP" altLang="en-US">
                <a:latin typeface="メイリオ" panose="020B0604030504040204" pitchFamily="50" charset="-128"/>
                <a:ea typeface="メイリオ" panose="020B0604030504040204" pitchFamily="50" charset="-128"/>
              </a:rPr>
              <a:t>側面）</a:t>
            </a:r>
            <a:endParaRPr lang="en-US" altLang="ja-JP" dirty="0">
              <a:latin typeface="メイリオ" panose="020B0604030504040204" pitchFamily="50" charset="-128"/>
              <a:ea typeface="メイリオ" panose="020B0604030504040204" pitchFamily="50" charset="-128"/>
            </a:endParaRPr>
          </a:p>
          <a:p>
            <a:pPr marL="319088" indent="198438">
              <a:buNone/>
            </a:pPr>
            <a:r>
              <a:rPr lang="ja-JP" altLang="en-US">
                <a:latin typeface="メイリオ" panose="020B0604030504040204" pitchFamily="50" charset="-128"/>
                <a:ea typeface="メイリオ" panose="020B0604030504040204" pitchFamily="50" charset="-128"/>
              </a:rPr>
              <a:t>不安</a:t>
            </a:r>
            <a:r>
              <a:rPr lang="ja-JP" altLang="en-US" dirty="0">
                <a:latin typeface="メイリオ" panose="020B0604030504040204" pitchFamily="50" charset="-128"/>
                <a:ea typeface="メイリオ" panose="020B0604030504040204" pitchFamily="50" charset="-128"/>
              </a:rPr>
              <a:t>、葛藤、希望、自己イメージ、防衛機制など（認知発達、言語コミュニケーション、社会・情動発達、運動発達などの発達面を含む）、反応パタン等の</a:t>
            </a:r>
            <a:r>
              <a:rPr lang="ja-JP" altLang="en-US">
                <a:latin typeface="メイリオ" panose="020B0604030504040204" pitchFamily="50" charset="-128"/>
                <a:ea typeface="メイリオ" panose="020B0604030504040204" pitchFamily="50" charset="-128"/>
              </a:rPr>
              <a:t>行動特徴</a:t>
            </a:r>
            <a:endParaRPr lang="en-US" altLang="ja-JP" dirty="0">
              <a:latin typeface="メイリオ" panose="020B0604030504040204" pitchFamily="50" charset="-128"/>
              <a:ea typeface="メイリオ" panose="020B0604030504040204" pitchFamily="50" charset="-128"/>
            </a:endParaRPr>
          </a:p>
          <a:p>
            <a:pPr marL="319088" indent="-309563">
              <a:spcBef>
                <a:spcPts val="2200"/>
              </a:spcBef>
              <a:buNone/>
            </a:pPr>
            <a:r>
              <a:rPr lang="ja-JP" altLang="en-US" u="sng">
                <a:latin typeface="メイリオ" panose="020B0604030504040204" pitchFamily="50" charset="-128"/>
                <a:ea typeface="メイリオ" panose="020B0604030504040204" pitchFamily="50" charset="-128"/>
              </a:rPr>
              <a:t>③</a:t>
            </a:r>
            <a:r>
              <a:rPr lang="ja-JP" altLang="en-US" u="sng" dirty="0">
                <a:latin typeface="メイリオ" panose="020B0604030504040204" pitchFamily="50" charset="-128"/>
                <a:ea typeface="メイリオ" panose="020B0604030504040204" pitchFamily="50" charset="-128"/>
              </a:rPr>
              <a:t>社会的な要因</a:t>
            </a:r>
            <a:r>
              <a:rPr lang="ja-JP" altLang="en-US" dirty="0">
                <a:latin typeface="メイリオ" panose="020B0604030504040204" pitchFamily="50" charset="-128"/>
                <a:ea typeface="メイリオ" panose="020B0604030504040204" pitchFamily="50" charset="-128"/>
              </a:rPr>
              <a:t>（環境・社会・</a:t>
            </a:r>
            <a:r>
              <a:rPr lang="ja-JP" altLang="en-US">
                <a:latin typeface="メイリオ" panose="020B0604030504040204" pitchFamily="50" charset="-128"/>
                <a:ea typeface="メイリオ" panose="020B0604030504040204" pitchFamily="50" charset="-128"/>
              </a:rPr>
              <a:t>文化的側面</a:t>
            </a:r>
            <a:endParaRPr lang="en-US" altLang="ja-JP" dirty="0">
              <a:latin typeface="メイリオ" panose="020B0604030504040204" pitchFamily="50" charset="-128"/>
              <a:ea typeface="メイリオ" panose="020B0604030504040204" pitchFamily="50" charset="-128"/>
            </a:endParaRPr>
          </a:p>
          <a:p>
            <a:pPr marL="319088" indent="198438">
              <a:buNone/>
            </a:pPr>
            <a:r>
              <a:rPr lang="ja-JP" altLang="en-US">
                <a:latin typeface="メイリオ" panose="020B0604030504040204" pitchFamily="50" charset="-128"/>
                <a:ea typeface="メイリオ" panose="020B0604030504040204" pitchFamily="50" charset="-128"/>
              </a:rPr>
              <a:t>対人</a:t>
            </a:r>
            <a:r>
              <a:rPr lang="ja-JP" altLang="en-US" dirty="0">
                <a:latin typeface="メイリオ" panose="020B0604030504040204" pitchFamily="50" charset="-128"/>
                <a:ea typeface="メイリオ" panose="020B0604030504040204" pitchFamily="50" charset="-128"/>
              </a:rPr>
              <a:t>関係（家族・支援者・仲間等）、関係機関のつながり、環境構成（家庭・学校等）、周囲の理解・かかわり（家族・学校・支援機関等）</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周囲の期待・希望など</a:t>
            </a:r>
          </a:p>
        </p:txBody>
      </p:sp>
      <p:sp>
        <p:nvSpPr>
          <p:cNvPr id="2" name="スライド番号プレースホルダー 1"/>
          <p:cNvSpPr>
            <a:spLocks noGrp="1"/>
          </p:cNvSpPr>
          <p:nvPr>
            <p:ph type="sldNum" sz="quarter" idx="12"/>
          </p:nvPr>
        </p:nvSpPr>
        <p:spPr/>
        <p:txBody>
          <a:bodyPr/>
          <a:lstStyle/>
          <a:p>
            <a:fld id="{A07EE786-56F2-4A4C-AF19-34F6DFFF41E5}" type="slidenum">
              <a:rPr kumimoji="1" lang="ja-JP" altLang="en-US" smtClean="0"/>
              <a:t>5</a:t>
            </a:fld>
            <a:endParaRPr kumimoji="1" lang="ja-JP" altLang="en-US"/>
          </a:p>
        </p:txBody>
      </p:sp>
    </p:spTree>
    <p:extLst>
      <p:ext uri="{BB962C8B-B14F-4D97-AF65-F5344CB8AC3E}">
        <p14:creationId xmlns:p14="http://schemas.microsoft.com/office/powerpoint/2010/main" val="1674754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7"/>
          <p:cNvSpPr>
            <a:spLocks noChangeShapeType="1"/>
          </p:cNvSpPr>
          <p:nvPr/>
        </p:nvSpPr>
        <p:spPr bwMode="auto">
          <a:xfrm flipV="1">
            <a:off x="2567684" y="3158729"/>
            <a:ext cx="702469"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20000"/>
              </a:spcBef>
              <a:spcAft>
                <a:spcPct val="0"/>
              </a:spcAft>
            </a:pPr>
            <a:endParaRPr lang="ja-JP" altLang="en-US" sz="1500">
              <a:solidFill>
                <a:srgbClr val="000000"/>
              </a:solidFill>
            </a:endParaRPr>
          </a:p>
        </p:txBody>
      </p:sp>
      <p:sp>
        <p:nvSpPr>
          <p:cNvPr id="6147" name="Line 8"/>
          <p:cNvSpPr>
            <a:spLocks noChangeShapeType="1"/>
          </p:cNvSpPr>
          <p:nvPr/>
        </p:nvSpPr>
        <p:spPr bwMode="auto">
          <a:xfrm>
            <a:off x="5710732" y="3213497"/>
            <a:ext cx="7572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20000"/>
              </a:spcBef>
              <a:spcAft>
                <a:spcPct val="0"/>
              </a:spcAft>
            </a:pPr>
            <a:endParaRPr lang="ja-JP" altLang="en-US" sz="1500">
              <a:solidFill>
                <a:srgbClr val="000000"/>
              </a:solidFill>
            </a:endParaRPr>
          </a:p>
        </p:txBody>
      </p:sp>
      <p:sp>
        <p:nvSpPr>
          <p:cNvPr id="6148" name="Rectangle 10"/>
          <p:cNvSpPr>
            <a:spLocks noChangeArrowheads="1"/>
          </p:cNvSpPr>
          <p:nvPr/>
        </p:nvSpPr>
        <p:spPr bwMode="auto">
          <a:xfrm>
            <a:off x="6785968" y="2130228"/>
            <a:ext cx="702469" cy="3250531"/>
          </a:xfrm>
          <a:prstGeom prst="rect">
            <a:avLst/>
          </a:prstGeom>
          <a:solidFill>
            <a:srgbClr val="FFFFCC"/>
          </a:solidFill>
          <a:ln w="9525">
            <a:solidFill>
              <a:schemeClr val="tx1"/>
            </a:solidFill>
            <a:miter lim="800000"/>
            <a:headEnd/>
            <a:tailEnd/>
          </a:ln>
        </p:spPr>
        <p:txBody>
          <a:bodyPr vert="eaVert" wrap="none" anchor="ctr"/>
          <a:lstStyle/>
          <a:p>
            <a:pPr fontAlgn="base">
              <a:spcBef>
                <a:spcPct val="50000"/>
              </a:spcBef>
              <a:spcAft>
                <a:spcPct val="0"/>
              </a:spcAft>
            </a:pPr>
            <a:r>
              <a:rPr lang="ja-JP" altLang="en-US" b="1">
                <a:solidFill>
                  <a:srgbClr val="C00000"/>
                </a:solidFill>
                <a:latin typeface="メイリオ" panose="020B0604030504040204" pitchFamily="50" charset="-128"/>
                <a:ea typeface="メイリオ" panose="020B0604030504040204" pitchFamily="50" charset="-128"/>
              </a:rPr>
              <a:t>（３）個別支援計画の作成　</a:t>
            </a:r>
          </a:p>
        </p:txBody>
      </p:sp>
      <p:sp>
        <p:nvSpPr>
          <p:cNvPr id="6149" name="Rectangle 16"/>
          <p:cNvSpPr>
            <a:spLocks noChangeArrowheads="1"/>
          </p:cNvSpPr>
          <p:nvPr/>
        </p:nvSpPr>
        <p:spPr bwMode="auto">
          <a:xfrm>
            <a:off x="1655564" y="2076606"/>
            <a:ext cx="594122" cy="3312538"/>
          </a:xfrm>
          <a:prstGeom prst="rect">
            <a:avLst/>
          </a:prstGeom>
          <a:solidFill>
            <a:srgbClr val="FFFFCC"/>
          </a:solidFill>
          <a:ln w="9525">
            <a:solidFill>
              <a:schemeClr val="tx1"/>
            </a:solidFill>
            <a:miter lim="800000"/>
            <a:headEnd/>
            <a:tailEnd/>
          </a:ln>
        </p:spPr>
        <p:txBody>
          <a:bodyPr vert="eaVert" wrap="none" anchor="ctr"/>
          <a:lstStyle/>
          <a:p>
            <a:pPr fontAlgn="base">
              <a:spcBef>
                <a:spcPct val="0"/>
              </a:spcBef>
              <a:spcAft>
                <a:spcPct val="0"/>
              </a:spcAft>
            </a:pPr>
            <a:r>
              <a:rPr lang="ja-JP" altLang="en-US" b="1">
                <a:solidFill>
                  <a:srgbClr val="C00000"/>
                </a:solidFill>
                <a:latin typeface="メイリオ" panose="020B0604030504040204" pitchFamily="50" charset="-128"/>
                <a:ea typeface="メイリオ" panose="020B0604030504040204" pitchFamily="50" charset="-128"/>
              </a:rPr>
              <a:t>（１）初回面接時の状況把握</a:t>
            </a:r>
          </a:p>
        </p:txBody>
      </p:sp>
      <p:sp>
        <p:nvSpPr>
          <p:cNvPr id="6155" name="Text Box 34"/>
          <p:cNvSpPr txBox="1">
            <a:spLocks noChangeArrowheads="1"/>
          </p:cNvSpPr>
          <p:nvPr/>
        </p:nvSpPr>
        <p:spPr bwMode="auto">
          <a:xfrm>
            <a:off x="3669709" y="2634669"/>
            <a:ext cx="389529" cy="186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vert="eaVert" wrap="none" lIns="55721" tIns="6668" rIns="55721" bIns="6668">
            <a:spAutoFit/>
          </a:bodyPr>
          <a:lstStyle>
            <a:lvl1pPr>
              <a:defRPr kumimoji="1" sz="2000">
                <a:solidFill>
                  <a:schemeClr val="tx1"/>
                </a:solidFill>
                <a:latin typeface="Arial" charset="0"/>
                <a:ea typeface="ＭＳ Ｐゴシック" charset="-128"/>
              </a:defRPr>
            </a:lvl1pPr>
            <a:lvl2pPr marL="742950" indent="-285750">
              <a:defRPr kumimoji="1" sz="2000">
                <a:solidFill>
                  <a:schemeClr val="tx1"/>
                </a:solidFill>
                <a:latin typeface="Arial" charset="0"/>
                <a:ea typeface="ＭＳ Ｐゴシック" charset="-128"/>
              </a:defRPr>
            </a:lvl2pPr>
            <a:lvl3pPr marL="1143000" indent="-228600">
              <a:defRPr kumimoji="1" sz="2000">
                <a:solidFill>
                  <a:schemeClr val="tx1"/>
                </a:solidFill>
                <a:latin typeface="Arial" charset="0"/>
                <a:ea typeface="ＭＳ Ｐゴシック" charset="-128"/>
              </a:defRPr>
            </a:lvl3pPr>
            <a:lvl4pPr marL="1600200" indent="-228600">
              <a:defRPr kumimoji="1" sz="2000">
                <a:solidFill>
                  <a:schemeClr val="tx1"/>
                </a:solidFill>
                <a:latin typeface="Arial" charset="0"/>
                <a:ea typeface="ＭＳ Ｐゴシック" charset="-128"/>
              </a:defRPr>
            </a:lvl4pPr>
            <a:lvl5pPr marL="2057400" indent="-228600">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defRPr kumimoji="1" sz="2000">
                <a:solidFill>
                  <a:schemeClr val="tx1"/>
                </a:solidFill>
                <a:latin typeface="Arial" charset="0"/>
                <a:ea typeface="ＭＳ Ｐゴシック" charset="-128"/>
              </a:defRPr>
            </a:lvl9pPr>
          </a:lstStyle>
          <a:p>
            <a:pPr algn="ctr" fontAlgn="base">
              <a:spcBef>
                <a:spcPct val="0"/>
              </a:spcBef>
              <a:spcAft>
                <a:spcPct val="0"/>
              </a:spcAft>
            </a:pPr>
            <a:r>
              <a:rPr lang="ja-JP" altLang="en-US" sz="1800" b="1" dirty="0">
                <a:solidFill>
                  <a:srgbClr val="000000"/>
                </a:solidFill>
                <a:latin typeface="メイリオ" panose="020B0604030504040204" pitchFamily="50" charset="-128"/>
                <a:ea typeface="メイリオ" panose="020B0604030504040204" pitchFamily="50" charset="-128"/>
              </a:rPr>
              <a:t>①初期状態の把握</a:t>
            </a:r>
          </a:p>
        </p:txBody>
      </p:sp>
      <p:sp>
        <p:nvSpPr>
          <p:cNvPr id="6156" name="Text Box 35"/>
          <p:cNvSpPr txBox="1">
            <a:spLocks noChangeArrowheads="1"/>
          </p:cNvSpPr>
          <p:nvPr/>
        </p:nvSpPr>
        <p:spPr bwMode="auto">
          <a:xfrm>
            <a:off x="4377236" y="2589574"/>
            <a:ext cx="389529" cy="232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vert="eaVert" wrap="none" lIns="55721" tIns="6668" rIns="55721" bIns="6668">
            <a:spAutoFit/>
          </a:bodyPr>
          <a:lstStyle>
            <a:lvl1pPr>
              <a:defRPr kumimoji="1" sz="2000">
                <a:solidFill>
                  <a:schemeClr val="tx1"/>
                </a:solidFill>
                <a:latin typeface="Arial" charset="0"/>
                <a:ea typeface="ＭＳ Ｐゴシック" charset="-128"/>
              </a:defRPr>
            </a:lvl1pPr>
            <a:lvl2pPr marL="742950" indent="-285750">
              <a:defRPr kumimoji="1" sz="2000">
                <a:solidFill>
                  <a:schemeClr val="tx1"/>
                </a:solidFill>
                <a:latin typeface="Arial" charset="0"/>
                <a:ea typeface="ＭＳ Ｐゴシック" charset="-128"/>
              </a:defRPr>
            </a:lvl2pPr>
            <a:lvl3pPr marL="1143000" indent="-228600">
              <a:defRPr kumimoji="1" sz="2000">
                <a:solidFill>
                  <a:schemeClr val="tx1"/>
                </a:solidFill>
                <a:latin typeface="Arial" charset="0"/>
                <a:ea typeface="ＭＳ Ｐゴシック" charset="-128"/>
              </a:defRPr>
            </a:lvl3pPr>
            <a:lvl4pPr marL="1600200" indent="-228600">
              <a:defRPr kumimoji="1" sz="2000">
                <a:solidFill>
                  <a:schemeClr val="tx1"/>
                </a:solidFill>
                <a:latin typeface="Arial" charset="0"/>
                <a:ea typeface="ＭＳ Ｐゴシック" charset="-128"/>
              </a:defRPr>
            </a:lvl4pPr>
            <a:lvl5pPr marL="2057400" indent="-228600">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defRPr kumimoji="1" sz="2000">
                <a:solidFill>
                  <a:schemeClr val="tx1"/>
                </a:solidFill>
                <a:latin typeface="Arial" charset="0"/>
                <a:ea typeface="ＭＳ Ｐゴシック" charset="-128"/>
              </a:defRPr>
            </a:lvl9pPr>
          </a:lstStyle>
          <a:p>
            <a:pPr algn="ctr" fontAlgn="base">
              <a:spcBef>
                <a:spcPct val="0"/>
              </a:spcBef>
              <a:spcAft>
                <a:spcPct val="0"/>
              </a:spcAft>
            </a:pPr>
            <a:r>
              <a:rPr lang="ja-JP" altLang="en-US" sz="1800" b="1" dirty="0">
                <a:solidFill>
                  <a:srgbClr val="000000"/>
                </a:solidFill>
                <a:latin typeface="メイリオ" panose="020B0604030504040204" pitchFamily="50" charset="-128"/>
                <a:ea typeface="メイリオ" panose="020B0604030504040204" pitchFamily="50" charset="-128"/>
              </a:rPr>
              <a:t>②基本的ニーズの把握</a:t>
            </a:r>
          </a:p>
        </p:txBody>
      </p:sp>
      <p:sp>
        <p:nvSpPr>
          <p:cNvPr id="6157" name="Text Box 36"/>
          <p:cNvSpPr txBox="1">
            <a:spLocks noChangeArrowheads="1"/>
          </p:cNvSpPr>
          <p:nvPr/>
        </p:nvSpPr>
        <p:spPr bwMode="auto">
          <a:xfrm>
            <a:off x="5084764" y="2641664"/>
            <a:ext cx="389529" cy="1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vert="eaVert" wrap="none" lIns="55721" tIns="6668" rIns="55721" bIns="6668">
            <a:spAutoFit/>
          </a:bodyPr>
          <a:lstStyle>
            <a:lvl1pPr>
              <a:defRPr kumimoji="1" sz="2000">
                <a:solidFill>
                  <a:schemeClr val="tx1"/>
                </a:solidFill>
                <a:latin typeface="Arial" charset="0"/>
                <a:ea typeface="ＭＳ Ｐゴシック" charset="-128"/>
              </a:defRPr>
            </a:lvl1pPr>
            <a:lvl2pPr marL="742950" indent="-285750">
              <a:defRPr kumimoji="1" sz="2000">
                <a:solidFill>
                  <a:schemeClr val="tx1"/>
                </a:solidFill>
                <a:latin typeface="Arial" charset="0"/>
                <a:ea typeface="ＭＳ Ｐゴシック" charset="-128"/>
              </a:defRPr>
            </a:lvl2pPr>
            <a:lvl3pPr marL="1143000" indent="-228600">
              <a:defRPr kumimoji="1" sz="2000">
                <a:solidFill>
                  <a:schemeClr val="tx1"/>
                </a:solidFill>
                <a:latin typeface="Arial" charset="0"/>
                <a:ea typeface="ＭＳ Ｐゴシック" charset="-128"/>
              </a:defRPr>
            </a:lvl3pPr>
            <a:lvl4pPr marL="1600200" indent="-228600">
              <a:defRPr kumimoji="1" sz="2000">
                <a:solidFill>
                  <a:schemeClr val="tx1"/>
                </a:solidFill>
                <a:latin typeface="Arial" charset="0"/>
                <a:ea typeface="ＭＳ Ｐゴシック" charset="-128"/>
              </a:defRPr>
            </a:lvl4pPr>
            <a:lvl5pPr marL="2057400" indent="-228600">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defRPr kumimoji="1" sz="2000">
                <a:solidFill>
                  <a:schemeClr val="tx1"/>
                </a:solidFill>
                <a:latin typeface="Arial" charset="0"/>
                <a:ea typeface="ＭＳ Ｐゴシック" charset="-128"/>
              </a:defRPr>
            </a:lvl9pPr>
          </a:lstStyle>
          <a:p>
            <a:pPr algn="ctr" fontAlgn="base">
              <a:spcBef>
                <a:spcPct val="0"/>
              </a:spcBef>
              <a:spcAft>
                <a:spcPct val="0"/>
              </a:spcAft>
            </a:pPr>
            <a:r>
              <a:rPr lang="ja-JP" altLang="en-US" sz="1800" b="1">
                <a:solidFill>
                  <a:srgbClr val="000000"/>
                </a:solidFill>
                <a:latin typeface="メイリオ" panose="020B0604030504040204" pitchFamily="50" charset="-128"/>
                <a:ea typeface="メイリオ" panose="020B0604030504040204" pitchFamily="50" charset="-128"/>
              </a:rPr>
              <a:t>③課題の整理</a:t>
            </a:r>
          </a:p>
        </p:txBody>
      </p:sp>
      <p:sp>
        <p:nvSpPr>
          <p:cNvPr id="6152" name="Text Box 30"/>
          <p:cNvSpPr txBox="1">
            <a:spLocks noChangeArrowheads="1"/>
          </p:cNvSpPr>
          <p:nvPr/>
        </p:nvSpPr>
        <p:spPr bwMode="auto">
          <a:xfrm>
            <a:off x="2737631" y="5157789"/>
            <a:ext cx="1782366" cy="29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55721" tIns="6668" rIns="55721" bIns="6668">
            <a:spAutoFit/>
          </a:bodyPr>
          <a:lstStyle>
            <a:lvl1pPr>
              <a:defRPr kumimoji="1" sz="2000">
                <a:solidFill>
                  <a:schemeClr val="tx1"/>
                </a:solidFill>
                <a:latin typeface="Arial" charset="0"/>
                <a:ea typeface="ＭＳ Ｐゴシック" charset="-128"/>
              </a:defRPr>
            </a:lvl1pPr>
            <a:lvl2pPr marL="742950" indent="-285750">
              <a:defRPr kumimoji="1" sz="2000">
                <a:solidFill>
                  <a:schemeClr val="tx1"/>
                </a:solidFill>
                <a:latin typeface="Arial" charset="0"/>
                <a:ea typeface="ＭＳ Ｐゴシック" charset="-128"/>
              </a:defRPr>
            </a:lvl2pPr>
            <a:lvl3pPr marL="1143000" indent="-228600">
              <a:defRPr kumimoji="1" sz="2000">
                <a:solidFill>
                  <a:schemeClr val="tx1"/>
                </a:solidFill>
                <a:latin typeface="Arial" charset="0"/>
                <a:ea typeface="ＭＳ Ｐゴシック" charset="-128"/>
              </a:defRPr>
            </a:lvl3pPr>
            <a:lvl4pPr marL="1600200" indent="-228600">
              <a:defRPr kumimoji="1" sz="2000">
                <a:solidFill>
                  <a:schemeClr val="tx1"/>
                </a:solidFill>
                <a:latin typeface="Arial" charset="0"/>
                <a:ea typeface="ＭＳ Ｐゴシック" charset="-128"/>
              </a:defRPr>
            </a:lvl4pPr>
            <a:lvl5pPr marL="2057400" indent="-228600">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defRPr kumimoji="1" sz="2000">
                <a:solidFill>
                  <a:schemeClr val="tx1"/>
                </a:solidFill>
                <a:latin typeface="Arial" charset="0"/>
                <a:ea typeface="ＭＳ Ｐゴシック" charset="-128"/>
              </a:defRPr>
            </a:lvl9pPr>
          </a:lstStyle>
          <a:p>
            <a:pPr algn="ctr" fontAlgn="base">
              <a:spcBef>
                <a:spcPct val="0"/>
              </a:spcBef>
              <a:spcAft>
                <a:spcPct val="0"/>
              </a:spcAft>
            </a:pPr>
            <a:r>
              <a:rPr lang="ja-JP" altLang="en-US" sz="1800" b="1" dirty="0">
                <a:solidFill>
                  <a:srgbClr val="000000"/>
                </a:solidFill>
                <a:latin typeface="メイリオ" panose="020B0604030504040204" pitchFamily="50" charset="-128"/>
                <a:ea typeface="メイリオ" panose="020B0604030504040204" pitchFamily="50" charset="-128"/>
              </a:rPr>
              <a:t>＜情報の収集＞</a:t>
            </a:r>
          </a:p>
        </p:txBody>
      </p:sp>
      <p:sp>
        <p:nvSpPr>
          <p:cNvPr id="6153" name="Text Box 31"/>
          <p:cNvSpPr txBox="1">
            <a:spLocks noChangeArrowheads="1"/>
          </p:cNvSpPr>
          <p:nvPr/>
        </p:nvSpPr>
        <p:spPr bwMode="auto">
          <a:xfrm>
            <a:off x="4673804" y="5157788"/>
            <a:ext cx="1728357" cy="29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55721" tIns="6668" rIns="55721" bIns="6668">
            <a:spAutoFit/>
          </a:bodyPr>
          <a:lstStyle>
            <a:lvl1pPr>
              <a:defRPr kumimoji="1" sz="2000">
                <a:solidFill>
                  <a:schemeClr val="tx1"/>
                </a:solidFill>
                <a:latin typeface="Arial" charset="0"/>
                <a:ea typeface="ＭＳ Ｐゴシック" charset="-128"/>
              </a:defRPr>
            </a:lvl1pPr>
            <a:lvl2pPr marL="742950" indent="-285750">
              <a:defRPr kumimoji="1" sz="2000">
                <a:solidFill>
                  <a:schemeClr val="tx1"/>
                </a:solidFill>
                <a:latin typeface="Arial" charset="0"/>
                <a:ea typeface="ＭＳ Ｐゴシック" charset="-128"/>
              </a:defRPr>
            </a:lvl2pPr>
            <a:lvl3pPr marL="1143000" indent="-228600">
              <a:defRPr kumimoji="1" sz="2000">
                <a:solidFill>
                  <a:schemeClr val="tx1"/>
                </a:solidFill>
                <a:latin typeface="Arial" charset="0"/>
                <a:ea typeface="ＭＳ Ｐゴシック" charset="-128"/>
              </a:defRPr>
            </a:lvl3pPr>
            <a:lvl4pPr marL="1600200" indent="-228600">
              <a:defRPr kumimoji="1" sz="2000">
                <a:solidFill>
                  <a:schemeClr val="tx1"/>
                </a:solidFill>
                <a:latin typeface="Arial" charset="0"/>
                <a:ea typeface="ＭＳ Ｐゴシック" charset="-128"/>
              </a:defRPr>
            </a:lvl4pPr>
            <a:lvl5pPr marL="2057400" indent="-228600">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defRPr kumimoji="1" sz="2000">
                <a:solidFill>
                  <a:schemeClr val="tx1"/>
                </a:solidFill>
                <a:latin typeface="Arial" charset="0"/>
                <a:ea typeface="ＭＳ Ｐゴシック" charset="-128"/>
              </a:defRPr>
            </a:lvl9pPr>
          </a:lstStyle>
          <a:p>
            <a:pPr algn="ctr" fontAlgn="base">
              <a:spcBef>
                <a:spcPct val="0"/>
              </a:spcBef>
              <a:spcAft>
                <a:spcPct val="0"/>
              </a:spcAft>
            </a:pPr>
            <a:r>
              <a:rPr lang="ja-JP" altLang="en-US" sz="1800" b="1">
                <a:solidFill>
                  <a:srgbClr val="000000"/>
                </a:solidFill>
                <a:latin typeface="メイリオ" panose="020B0604030504040204" pitchFamily="50" charset="-128"/>
                <a:ea typeface="メイリオ" panose="020B0604030504040204" pitchFamily="50" charset="-128"/>
              </a:rPr>
              <a:t>＜情報の整理＞</a:t>
            </a:r>
          </a:p>
        </p:txBody>
      </p:sp>
      <p:sp>
        <p:nvSpPr>
          <p:cNvPr id="6150" name="AutoShape 19"/>
          <p:cNvSpPr>
            <a:spLocks noGrp="1" noChangeArrowheads="1"/>
          </p:cNvSpPr>
          <p:nvPr>
            <p:ph type="title" idx="4294967295"/>
          </p:nvPr>
        </p:nvSpPr>
        <p:spPr>
          <a:xfrm>
            <a:off x="1601788" y="401440"/>
            <a:ext cx="5940425" cy="899112"/>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a:normAutofit fontScale="90000"/>
          </a:bodyPr>
          <a:lstStyle/>
          <a:p>
            <a:pPr algn="ctr" eaLnBrk="1" hangingPunct="1"/>
            <a:r>
              <a:rPr lang="ja-JP" altLang="en-US" b="1" dirty="0">
                <a:solidFill>
                  <a:srgbClr val="A50021"/>
                </a:solidFill>
                <a:latin typeface="メイリオ" panose="020B0604030504040204" pitchFamily="50" charset="-128"/>
                <a:ea typeface="メイリオ" panose="020B0604030504040204" pitchFamily="50" charset="-128"/>
              </a:rPr>
              <a:t>アセスメントのプロセス</a:t>
            </a:r>
          </a:p>
        </p:txBody>
      </p:sp>
      <p:sp>
        <p:nvSpPr>
          <p:cNvPr id="6151" name="Rectangle 16"/>
          <p:cNvSpPr>
            <a:spLocks noChangeArrowheads="1"/>
          </p:cNvSpPr>
          <p:nvPr/>
        </p:nvSpPr>
        <p:spPr bwMode="auto">
          <a:xfrm rot="-5400000">
            <a:off x="4355385" y="554423"/>
            <a:ext cx="433231" cy="3477596"/>
          </a:xfrm>
          <a:prstGeom prst="rect">
            <a:avLst/>
          </a:prstGeom>
          <a:solidFill>
            <a:srgbClr val="FFFF99"/>
          </a:solidFill>
          <a:ln w="9525">
            <a:solidFill>
              <a:schemeClr val="tx1"/>
            </a:solidFill>
            <a:miter lim="800000"/>
            <a:headEnd/>
            <a:tailEnd/>
          </a:ln>
        </p:spPr>
        <p:txBody>
          <a:bodyPr vert="eaVert" wrap="none" anchor="ctr"/>
          <a:lstStyle/>
          <a:p>
            <a:pPr fontAlgn="base">
              <a:spcBef>
                <a:spcPct val="0"/>
              </a:spcBef>
              <a:spcAft>
                <a:spcPct val="0"/>
              </a:spcAft>
            </a:pPr>
            <a:r>
              <a:rPr lang="ja-JP" altLang="en-US" sz="2100" b="1" dirty="0">
                <a:solidFill>
                  <a:srgbClr val="C00000"/>
                </a:solidFill>
                <a:latin typeface="メイリオ" panose="020B0604030504040204" pitchFamily="50" charset="-128"/>
                <a:ea typeface="メイリオ" panose="020B0604030504040204" pitchFamily="50" charset="-128"/>
              </a:rPr>
              <a:t>（２）アセスメント過程</a:t>
            </a:r>
          </a:p>
        </p:txBody>
      </p:sp>
      <p:sp>
        <p:nvSpPr>
          <p:cNvPr id="6154" name="Text Box 32"/>
          <p:cNvSpPr txBox="1">
            <a:spLocks noChangeArrowheads="1"/>
          </p:cNvSpPr>
          <p:nvPr/>
        </p:nvSpPr>
        <p:spPr bwMode="auto">
          <a:xfrm>
            <a:off x="3489721" y="3158728"/>
            <a:ext cx="320279" cy="27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vert="eaVert" lIns="55721" tIns="6668" rIns="55721" bIns="6668">
            <a:spAutoFit/>
          </a:bodyPr>
          <a:lstStyle>
            <a:lvl1pPr>
              <a:defRPr kumimoji="1" sz="2000">
                <a:solidFill>
                  <a:schemeClr val="tx1"/>
                </a:solidFill>
                <a:latin typeface="Arial" charset="0"/>
                <a:ea typeface="ＭＳ Ｐゴシック" charset="-128"/>
              </a:defRPr>
            </a:lvl1pPr>
            <a:lvl2pPr marL="742950" indent="-285750">
              <a:defRPr kumimoji="1" sz="2000">
                <a:solidFill>
                  <a:schemeClr val="tx1"/>
                </a:solidFill>
                <a:latin typeface="Arial" charset="0"/>
                <a:ea typeface="ＭＳ Ｐゴシック" charset="-128"/>
              </a:defRPr>
            </a:lvl2pPr>
            <a:lvl3pPr marL="1143000" indent="-228600">
              <a:defRPr kumimoji="1" sz="2000">
                <a:solidFill>
                  <a:schemeClr val="tx1"/>
                </a:solidFill>
                <a:latin typeface="Arial" charset="0"/>
                <a:ea typeface="ＭＳ Ｐゴシック" charset="-128"/>
              </a:defRPr>
            </a:lvl3pPr>
            <a:lvl4pPr marL="1600200" indent="-228600">
              <a:defRPr kumimoji="1" sz="2000">
                <a:solidFill>
                  <a:schemeClr val="tx1"/>
                </a:solidFill>
                <a:latin typeface="Arial" charset="0"/>
                <a:ea typeface="ＭＳ Ｐゴシック" charset="-128"/>
              </a:defRPr>
            </a:lvl4pPr>
            <a:lvl5pPr marL="2057400" indent="-228600">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defRPr kumimoji="1" sz="2000">
                <a:solidFill>
                  <a:schemeClr val="tx1"/>
                </a:solidFill>
                <a:latin typeface="Arial" charset="0"/>
                <a:ea typeface="ＭＳ Ｐゴシック" charset="-128"/>
              </a:defRPr>
            </a:lvl9pPr>
          </a:lstStyle>
          <a:p>
            <a:pPr algn="ctr" fontAlgn="base">
              <a:spcBef>
                <a:spcPct val="0"/>
              </a:spcBef>
              <a:spcAft>
                <a:spcPct val="0"/>
              </a:spcAft>
            </a:pPr>
            <a:endParaRPr lang="ja-JP" altLang="en-US" sz="1350" b="1">
              <a:solidFill>
                <a:srgbClr val="000000"/>
              </a:solidFill>
            </a:endParaRPr>
          </a:p>
        </p:txBody>
      </p:sp>
      <p:sp>
        <p:nvSpPr>
          <p:cNvPr id="2" name="スライド番号プレースホルダー 1"/>
          <p:cNvSpPr>
            <a:spLocks noGrp="1"/>
          </p:cNvSpPr>
          <p:nvPr>
            <p:ph type="sldNum" sz="quarter" idx="12"/>
          </p:nvPr>
        </p:nvSpPr>
        <p:spPr/>
        <p:txBody>
          <a:bodyPr/>
          <a:lstStyle/>
          <a:p>
            <a:fld id="{A07EE786-56F2-4A4C-AF19-34F6DFFF41E5}" type="slidenum">
              <a:rPr kumimoji="1" lang="ja-JP" altLang="en-US" smtClean="0"/>
              <a:t>6</a:t>
            </a:fld>
            <a:endParaRPr kumimoji="1" lang="ja-JP" altLang="en-US"/>
          </a:p>
        </p:txBody>
      </p:sp>
    </p:spTree>
    <p:extLst>
      <p:ext uri="{BB962C8B-B14F-4D97-AF65-F5344CB8AC3E}">
        <p14:creationId xmlns:p14="http://schemas.microsoft.com/office/powerpoint/2010/main" val="4143966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4"/>
          <p:cNvSpPr>
            <a:spLocks noChangeArrowheads="1"/>
          </p:cNvSpPr>
          <p:nvPr/>
        </p:nvSpPr>
        <p:spPr bwMode="auto">
          <a:xfrm>
            <a:off x="1507331" y="516289"/>
            <a:ext cx="6129338" cy="64770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68555" tIns="34278" rIns="68555" bIns="34278" anchor="ctr"/>
          <a:lstStyle/>
          <a:p>
            <a:pPr algn="ctr" fontAlgn="base">
              <a:spcBef>
                <a:spcPct val="0"/>
              </a:spcBef>
              <a:spcAft>
                <a:spcPct val="0"/>
              </a:spcAft>
            </a:pPr>
            <a:r>
              <a:rPr lang="ja-JP" altLang="en-US" sz="3300" b="1" dirty="0">
                <a:solidFill>
                  <a:srgbClr val="A50021"/>
                </a:solidFill>
                <a:latin typeface="メイリオ" panose="020B0604030504040204" pitchFamily="50" charset="-128"/>
                <a:ea typeface="メイリオ" panose="020B0604030504040204" pitchFamily="50" charset="-128"/>
              </a:rPr>
              <a:t>①初期状態の把握</a:t>
            </a:r>
          </a:p>
        </p:txBody>
      </p:sp>
      <p:sp>
        <p:nvSpPr>
          <p:cNvPr id="3" name="コンテンツ プレースホルダー 2">
            <a:extLst>
              <a:ext uri="{FF2B5EF4-FFF2-40B4-BE49-F238E27FC236}">
                <a16:creationId xmlns:a16="http://schemas.microsoft.com/office/drawing/2014/main" id="{A559C355-08CB-52BC-6570-97323491A800}"/>
              </a:ext>
            </a:extLst>
          </p:cNvPr>
          <p:cNvSpPr>
            <a:spLocks noGrp="1"/>
          </p:cNvSpPr>
          <p:nvPr>
            <p:ph idx="4294967295"/>
          </p:nvPr>
        </p:nvSpPr>
        <p:spPr>
          <a:xfrm>
            <a:off x="628650" y="1825625"/>
            <a:ext cx="7886700" cy="4351338"/>
          </a:xfrm>
        </p:spPr>
        <p:txBody>
          <a:bodyPr>
            <a:normAutofit fontScale="77500" lnSpcReduction="20000"/>
          </a:bodyPr>
          <a:lstStyle/>
          <a:p>
            <a:pPr marL="0" indent="0" fontAlgn="base">
              <a:lnSpc>
                <a:spcPct val="120000"/>
              </a:lnSpc>
              <a:spcBef>
                <a:spcPts val="0"/>
              </a:spcBef>
              <a:spcAft>
                <a:spcPct val="0"/>
              </a:spcAft>
              <a:buNone/>
            </a:pPr>
            <a:r>
              <a:rPr lang="ja-JP" altLang="en-US" sz="2400" dirty="0">
                <a:latin typeface="メイリオ" panose="020B0604030504040204" pitchFamily="50" charset="-128"/>
                <a:ea typeface="メイリオ" panose="020B0604030504040204" pitchFamily="50" charset="-128"/>
              </a:rPr>
              <a:t>◎</a:t>
            </a:r>
            <a:r>
              <a:rPr lang="ja-JP" altLang="ja-JP" sz="2400" dirty="0">
                <a:latin typeface="メイリオ" panose="020B0604030504040204" pitchFamily="50" charset="-128"/>
                <a:ea typeface="メイリオ" panose="020B0604030504040204" pitchFamily="50" charset="-128"/>
              </a:rPr>
              <a:t>発達状態や行動特性の総合的分析的把握</a:t>
            </a:r>
            <a:endParaRPr lang="en-US" altLang="ja-JP" sz="2400" dirty="0">
              <a:latin typeface="メイリオ" panose="020B0604030504040204" pitchFamily="50" charset="-128"/>
              <a:ea typeface="メイリオ" panose="020B0604030504040204" pitchFamily="50" charset="-128"/>
            </a:endParaRPr>
          </a:p>
          <a:p>
            <a:pPr marL="469106" indent="-257175" fontAlgn="base">
              <a:lnSpc>
                <a:spcPct val="80000"/>
              </a:lnSpc>
              <a:spcBef>
                <a:spcPct val="20000"/>
              </a:spcBef>
              <a:spcAft>
                <a:spcPct val="0"/>
              </a:spcAft>
              <a:buFont typeface="Wingdings" pitchFamily="2" charset="2"/>
              <a:buChar char="l"/>
            </a:pPr>
            <a:r>
              <a:rPr lang="ja-JP" altLang="ja-JP" dirty="0">
                <a:latin typeface="メイリオ" panose="020B0604030504040204" pitchFamily="50" charset="-128"/>
                <a:ea typeface="メイリオ" panose="020B0604030504040204" pitchFamily="50" charset="-128"/>
              </a:rPr>
              <a:t>現在の様子の把握</a:t>
            </a:r>
            <a:endParaRPr lang="en-US" altLang="ja-JP" dirty="0">
              <a:latin typeface="メイリオ" panose="020B0604030504040204" pitchFamily="50" charset="-128"/>
              <a:ea typeface="メイリオ" panose="020B0604030504040204" pitchFamily="50" charset="-128"/>
            </a:endParaRPr>
          </a:p>
          <a:p>
            <a:pPr lvl="1" fontAlgn="base">
              <a:lnSpc>
                <a:spcPct val="80000"/>
              </a:lnSpc>
              <a:spcBef>
                <a:spcPct val="20000"/>
              </a:spcBef>
              <a:spcAft>
                <a:spcPct val="0"/>
              </a:spcAft>
            </a:pPr>
            <a:r>
              <a:rPr lang="ja-JP" altLang="en-US" u="sng" dirty="0">
                <a:latin typeface="メイリオ" panose="020B0604030504040204" pitchFamily="50" charset="-128"/>
                <a:ea typeface="メイリオ" panose="020B0604030504040204" pitchFamily="50" charset="-128"/>
              </a:rPr>
              <a:t>情報収集</a:t>
            </a:r>
            <a:r>
              <a:rPr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a:p>
            <a:pPr lvl="1" fontAlgn="base">
              <a:lnSpc>
                <a:spcPct val="80000"/>
              </a:lnSpc>
              <a:spcBef>
                <a:spcPct val="20000"/>
              </a:spcBef>
              <a:spcAft>
                <a:spcPct val="0"/>
              </a:spcAft>
            </a:pPr>
            <a:r>
              <a:rPr lang="ja-JP" altLang="ja-JP" u="sng" dirty="0">
                <a:latin typeface="メイリオ" panose="020B0604030504040204" pitchFamily="50" charset="-128"/>
                <a:ea typeface="メイリオ" panose="020B0604030504040204" pitchFamily="50" charset="-128"/>
              </a:rPr>
              <a:t>行動観察</a:t>
            </a:r>
            <a:endParaRPr lang="en-US" altLang="ja-JP" u="sng" dirty="0">
              <a:latin typeface="メイリオ" panose="020B0604030504040204" pitchFamily="50" charset="-128"/>
              <a:ea typeface="メイリオ" panose="020B0604030504040204" pitchFamily="50" charset="-128"/>
            </a:endParaRPr>
          </a:p>
          <a:p>
            <a:pPr lvl="1" fontAlgn="base">
              <a:lnSpc>
                <a:spcPct val="80000"/>
              </a:lnSpc>
              <a:spcBef>
                <a:spcPct val="20000"/>
              </a:spcBef>
              <a:spcAft>
                <a:spcPct val="0"/>
              </a:spcAft>
            </a:pPr>
            <a:r>
              <a:rPr lang="ja-JP" altLang="en-US" u="sng" dirty="0">
                <a:latin typeface="メイリオ" panose="020B0604030504040204" pitchFamily="50" charset="-128"/>
                <a:ea typeface="メイリオ" panose="020B0604030504040204" pitchFamily="50" charset="-128"/>
              </a:rPr>
              <a:t>環境観察</a:t>
            </a:r>
            <a:r>
              <a:rPr lang="ja-JP" altLang="en-US" dirty="0">
                <a:latin typeface="メイリオ" panose="020B0604030504040204" pitchFamily="50" charset="-128"/>
                <a:ea typeface="メイリオ" panose="020B0604030504040204" pitchFamily="50" charset="-128"/>
              </a:rPr>
              <a:t>（環境面、保護者等のかかわり方含む）</a:t>
            </a:r>
            <a:endParaRPr lang="en-US" altLang="ja-JP" dirty="0">
              <a:latin typeface="メイリオ" panose="020B0604030504040204" pitchFamily="50" charset="-128"/>
              <a:ea typeface="メイリオ" panose="020B0604030504040204" pitchFamily="50" charset="-128"/>
            </a:endParaRPr>
          </a:p>
          <a:p>
            <a:pPr lvl="1" fontAlgn="base">
              <a:lnSpc>
                <a:spcPct val="80000"/>
              </a:lnSpc>
              <a:spcBef>
                <a:spcPct val="20000"/>
              </a:spcBef>
              <a:spcAft>
                <a:spcPct val="0"/>
              </a:spcAft>
            </a:pPr>
            <a:r>
              <a:rPr lang="ja-JP" altLang="en-US" u="sng" dirty="0">
                <a:latin typeface="メイリオ" panose="020B0604030504040204" pitchFamily="50" charset="-128"/>
                <a:ea typeface="メイリオ" panose="020B0604030504040204" pitchFamily="50" charset="-128"/>
              </a:rPr>
              <a:t>家庭</a:t>
            </a:r>
            <a:r>
              <a:rPr lang="ja-JP" altLang="en-US" dirty="0">
                <a:latin typeface="メイリオ" panose="020B0604030504040204" pitchFamily="50" charset="-128"/>
                <a:ea typeface="メイリオ" panose="020B0604030504040204" pitchFamily="50" charset="-128"/>
              </a:rPr>
              <a:t>での子どもの状況 ＋ </a:t>
            </a:r>
            <a:r>
              <a:rPr lang="ja-JP" altLang="en-US" u="sng" dirty="0">
                <a:latin typeface="メイリオ" panose="020B0604030504040204" pitchFamily="50" charset="-128"/>
                <a:ea typeface="メイリオ" panose="020B0604030504040204" pitchFamily="50" charset="-128"/>
              </a:rPr>
              <a:t>家庭・家族</a:t>
            </a:r>
            <a:r>
              <a:rPr lang="ja-JP" altLang="en-US" dirty="0">
                <a:latin typeface="メイリオ" panose="020B0604030504040204" pitchFamily="50" charset="-128"/>
                <a:ea typeface="メイリオ" panose="020B0604030504040204" pitchFamily="50" charset="-128"/>
              </a:rPr>
              <a:t>の状況・意向</a:t>
            </a:r>
            <a:endParaRPr lang="en-US" altLang="ja-JP" dirty="0">
              <a:latin typeface="メイリオ" panose="020B0604030504040204" pitchFamily="50" charset="-128"/>
              <a:ea typeface="メイリオ" panose="020B0604030504040204" pitchFamily="50" charset="-128"/>
            </a:endParaRPr>
          </a:p>
          <a:p>
            <a:pPr lvl="1" fontAlgn="base">
              <a:lnSpc>
                <a:spcPct val="80000"/>
              </a:lnSpc>
              <a:spcBef>
                <a:spcPct val="20000"/>
              </a:spcBef>
              <a:spcAft>
                <a:spcPct val="0"/>
              </a:spcAft>
            </a:pPr>
            <a:r>
              <a:rPr lang="ja-JP" altLang="en-US" u="sng" dirty="0">
                <a:latin typeface="メイリオ" panose="020B0604030504040204" pitchFamily="50" charset="-128"/>
                <a:ea typeface="メイリオ" panose="020B0604030504040204" pitchFamily="50" charset="-128"/>
              </a:rPr>
              <a:t>地域</a:t>
            </a:r>
            <a:r>
              <a:rPr lang="ja-JP" altLang="en-US" dirty="0">
                <a:latin typeface="メイリオ" panose="020B0604030504040204" pitchFamily="50" charset="-128"/>
                <a:ea typeface="メイリオ" panose="020B0604030504040204" pitchFamily="50" charset="-128"/>
              </a:rPr>
              <a:t>での子どもの状況 ＋ </a:t>
            </a:r>
            <a:r>
              <a:rPr lang="ja-JP" altLang="en-US" u="sng" dirty="0">
                <a:latin typeface="メイリオ" panose="020B0604030504040204" pitchFamily="50" charset="-128"/>
                <a:ea typeface="メイリオ" panose="020B0604030504040204" pitchFamily="50" charset="-128"/>
              </a:rPr>
              <a:t>地域</a:t>
            </a:r>
            <a:r>
              <a:rPr lang="ja-JP" altLang="en-US" dirty="0">
                <a:latin typeface="メイリオ" panose="020B0604030504040204" pitchFamily="50" charset="-128"/>
                <a:ea typeface="メイリオ" panose="020B0604030504040204" pitchFamily="50" charset="-128"/>
              </a:rPr>
              <a:t>の状況・意向</a:t>
            </a:r>
            <a:endParaRPr lang="en-US" altLang="ja-JP" dirty="0">
              <a:latin typeface="メイリオ" panose="020B0604030504040204" pitchFamily="50" charset="-128"/>
              <a:ea typeface="メイリオ" panose="020B0604030504040204" pitchFamily="50" charset="-128"/>
            </a:endParaRPr>
          </a:p>
          <a:p>
            <a:pPr lvl="1" fontAlgn="base">
              <a:lnSpc>
                <a:spcPct val="80000"/>
              </a:lnSpc>
              <a:spcBef>
                <a:spcPct val="20000"/>
              </a:spcBef>
              <a:spcAft>
                <a:spcPct val="0"/>
              </a:spcAft>
            </a:pPr>
            <a:r>
              <a:rPr lang="ja-JP" altLang="en-US" dirty="0">
                <a:latin typeface="メイリオ" panose="020B0604030504040204" pitchFamily="50" charset="-128"/>
                <a:ea typeface="メイリオ" panose="020B0604030504040204" pitchFamily="50" charset="-128"/>
              </a:rPr>
              <a:t>関係機関の</a:t>
            </a:r>
            <a:r>
              <a:rPr lang="ja-JP" altLang="en-US" u="sng" dirty="0">
                <a:latin typeface="メイリオ" panose="020B0604030504040204" pitchFamily="50" charset="-128"/>
                <a:ea typeface="メイリオ" panose="020B0604030504040204" pitchFamily="50" charset="-128"/>
              </a:rPr>
              <a:t>つながり</a:t>
            </a:r>
            <a:r>
              <a:rPr lang="ja-JP" altLang="en-US" dirty="0">
                <a:latin typeface="メイリオ" panose="020B0604030504040204" pitchFamily="50" charset="-128"/>
                <a:ea typeface="メイリオ" panose="020B0604030504040204" pitchFamily="50" charset="-128"/>
              </a:rPr>
              <a:t>と</a:t>
            </a:r>
            <a:r>
              <a:rPr lang="ja-JP" altLang="en-US" u="sng" dirty="0">
                <a:latin typeface="メイリオ" panose="020B0604030504040204" pitchFamily="50" charset="-128"/>
                <a:ea typeface="メイリオ" panose="020B0604030504040204" pitchFamily="50" charset="-128"/>
              </a:rPr>
              <a:t>役割</a:t>
            </a:r>
            <a:endParaRPr lang="en-US" altLang="ja-JP" dirty="0">
              <a:latin typeface="メイリオ" panose="020B0604030504040204" pitchFamily="50" charset="-128"/>
              <a:ea typeface="メイリオ" panose="020B0604030504040204" pitchFamily="50" charset="-128"/>
            </a:endParaRPr>
          </a:p>
          <a:p>
            <a:pPr marL="469106" indent="-257175" fontAlgn="base">
              <a:lnSpc>
                <a:spcPct val="80000"/>
              </a:lnSpc>
              <a:spcBef>
                <a:spcPts val="900"/>
              </a:spcBef>
              <a:spcAft>
                <a:spcPct val="0"/>
              </a:spcAft>
              <a:buFont typeface="Wingdings" pitchFamily="2" charset="2"/>
              <a:buChar char="l"/>
            </a:pPr>
            <a:r>
              <a:rPr lang="ja-JP" altLang="en-US" dirty="0">
                <a:latin typeface="メイリオ" panose="020B0604030504040204" pitchFamily="50" charset="-128"/>
                <a:ea typeface="メイリオ" panose="020B0604030504040204" pitchFamily="50" charset="-128"/>
              </a:rPr>
              <a:t>これまでの経過（「育ちのストーリー」としての把握）</a:t>
            </a:r>
            <a:endParaRPr lang="en-US" altLang="ja-JP" dirty="0">
              <a:latin typeface="メイリオ" panose="020B0604030504040204" pitchFamily="50" charset="-128"/>
              <a:ea typeface="メイリオ" panose="020B0604030504040204" pitchFamily="50" charset="-128"/>
            </a:endParaRPr>
          </a:p>
          <a:p>
            <a:pPr lvl="1" fontAlgn="base">
              <a:lnSpc>
                <a:spcPct val="80000"/>
              </a:lnSpc>
              <a:spcBef>
                <a:spcPct val="20000"/>
              </a:spcBef>
              <a:spcAft>
                <a:spcPct val="0"/>
              </a:spcAft>
            </a:pPr>
            <a:r>
              <a:rPr lang="ja-JP" altLang="en-US" dirty="0">
                <a:latin typeface="メイリオ" panose="020B0604030504040204" pitchFamily="50" charset="-128"/>
                <a:ea typeface="メイリオ" panose="020B0604030504040204" pitchFamily="50" charset="-128"/>
              </a:rPr>
              <a:t>情報収集（○○歴等）</a:t>
            </a:r>
            <a:endParaRPr lang="en-US" altLang="ja-JP" dirty="0">
              <a:latin typeface="メイリオ" panose="020B0604030504040204" pitchFamily="50" charset="-128"/>
              <a:ea typeface="メイリオ" panose="020B0604030504040204" pitchFamily="50" charset="-128"/>
            </a:endParaRPr>
          </a:p>
          <a:p>
            <a:pPr lvl="1" fontAlgn="base">
              <a:lnSpc>
                <a:spcPct val="80000"/>
              </a:lnSpc>
              <a:spcBef>
                <a:spcPct val="20000"/>
              </a:spcBef>
              <a:spcAft>
                <a:spcPct val="0"/>
              </a:spcAft>
            </a:pPr>
            <a:endParaRPr lang="en-US" altLang="ja-JP" dirty="0">
              <a:latin typeface="メイリオ" panose="020B0604030504040204" pitchFamily="50" charset="-128"/>
              <a:ea typeface="メイリオ" panose="020B0604030504040204" pitchFamily="50" charset="-128"/>
            </a:endParaRPr>
          </a:p>
          <a:p>
            <a:pPr marL="602456" lvl="1" indent="-259556" fontAlgn="base">
              <a:lnSpc>
                <a:spcPct val="120000"/>
              </a:lnSpc>
              <a:spcBef>
                <a:spcPts val="0"/>
              </a:spcBef>
              <a:spcAft>
                <a:spcPct val="0"/>
              </a:spcAft>
              <a:buNone/>
            </a:pP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支援提供事業所が得意とする領域と、相談支援事業所が得意とする領域がある。役割分担、聴取済情報の共有等の工夫を。</a:t>
            </a:r>
            <a:endParaRPr lang="en-US" altLang="ja-JP" dirty="0">
              <a:latin typeface="メイリオ" panose="020B0604030504040204" pitchFamily="50" charset="-128"/>
              <a:ea typeface="メイリオ" panose="020B0604030504040204" pitchFamily="50" charset="-128"/>
            </a:endParaRPr>
          </a:p>
          <a:p>
            <a:pPr marL="602456" lvl="1" indent="-259556" fontAlgn="base">
              <a:lnSpc>
                <a:spcPct val="120000"/>
              </a:lnSpc>
              <a:spcBef>
                <a:spcPts val="0"/>
              </a:spcBef>
              <a:spcAft>
                <a:spcPct val="0"/>
              </a:spcAft>
              <a:buNone/>
            </a:pP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児童発達支援と放課後等デイサービスでは必要とする情報に差があるので、各施設において工夫を</a:t>
            </a:r>
            <a:endParaRPr lang="en-US" altLang="ja-JP" sz="1500" dirty="0">
              <a:latin typeface="メイリオ" panose="020B0604030504040204" pitchFamily="50" charset="-128"/>
              <a:ea typeface="メイリオ" panose="020B0604030504040204" pitchFamily="50" charset="-128"/>
            </a:endParaRPr>
          </a:p>
          <a:p>
            <a:endParaRPr lang="ja-JP" altLang="en-US" dirty="0"/>
          </a:p>
        </p:txBody>
      </p:sp>
      <p:sp>
        <p:nvSpPr>
          <p:cNvPr id="2" name="スライド番号プレースホルダー 1"/>
          <p:cNvSpPr>
            <a:spLocks noGrp="1"/>
          </p:cNvSpPr>
          <p:nvPr>
            <p:ph type="sldNum" sz="quarter" idx="12"/>
          </p:nvPr>
        </p:nvSpPr>
        <p:spPr/>
        <p:txBody>
          <a:bodyPr/>
          <a:lstStyle/>
          <a:p>
            <a:fld id="{A07EE786-56F2-4A4C-AF19-34F6DFFF41E5}" type="slidenum">
              <a:rPr kumimoji="1" lang="ja-JP" altLang="en-US" smtClean="0"/>
              <a:t>7</a:t>
            </a:fld>
            <a:endParaRPr kumimoji="1" lang="ja-JP" altLang="en-US"/>
          </a:p>
        </p:txBody>
      </p:sp>
    </p:spTree>
    <p:extLst>
      <p:ext uri="{BB962C8B-B14F-4D97-AF65-F5344CB8AC3E}">
        <p14:creationId xmlns:p14="http://schemas.microsoft.com/office/powerpoint/2010/main" val="1696486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7E2293C-3D4A-1A4E-A291-BABA69004592}"/>
              </a:ext>
            </a:extLst>
          </p:cNvPr>
          <p:cNvSpPr>
            <a:spLocks noGrp="1"/>
          </p:cNvSpPr>
          <p:nvPr>
            <p:ph idx="1"/>
          </p:nvPr>
        </p:nvSpPr>
        <p:spPr/>
        <p:txBody>
          <a:bodyPr/>
          <a:lstStyle/>
          <a:p>
            <a:r>
              <a:rPr kumimoji="1" lang="ja-JP" altLang="en-US" dirty="0">
                <a:latin typeface="メイリオ" panose="020B0604030504040204" pitchFamily="50" charset="-128"/>
                <a:ea typeface="メイリオ" panose="020B0604030504040204" pitchFamily="50" charset="-128"/>
              </a:rPr>
              <a:t>本人の思い、願いを聞く</a:t>
            </a:r>
            <a:endParaRPr kumimoji="1"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本人の希望を聞く</a:t>
            </a:r>
            <a:endParaRPr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本人の将来への希望を聞く</a:t>
            </a:r>
          </a:p>
        </p:txBody>
      </p:sp>
      <p:sp>
        <p:nvSpPr>
          <p:cNvPr id="4" name="AutoShape 4">
            <a:extLst>
              <a:ext uri="{FF2B5EF4-FFF2-40B4-BE49-F238E27FC236}">
                <a16:creationId xmlns:a16="http://schemas.microsoft.com/office/drawing/2014/main" id="{4C958032-3959-8750-282A-749F6262A201}"/>
              </a:ext>
            </a:extLst>
          </p:cNvPr>
          <p:cNvSpPr>
            <a:spLocks noChangeArrowheads="1"/>
          </p:cNvSpPr>
          <p:nvPr/>
        </p:nvSpPr>
        <p:spPr bwMode="auto">
          <a:xfrm>
            <a:off x="1507331" y="605499"/>
            <a:ext cx="6129338" cy="64770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68555" tIns="34278" rIns="68555" bIns="34278" anchor="ctr"/>
          <a:lstStyle/>
          <a:p>
            <a:pPr algn="ctr" fontAlgn="base">
              <a:spcBef>
                <a:spcPct val="0"/>
              </a:spcBef>
              <a:spcAft>
                <a:spcPct val="0"/>
              </a:spcAft>
            </a:pPr>
            <a:r>
              <a:rPr lang="ja-JP" altLang="en-US" sz="3300" b="1" dirty="0">
                <a:solidFill>
                  <a:srgbClr val="A50021"/>
                </a:solidFill>
                <a:latin typeface="メイリオ" panose="020B0604030504040204" pitchFamily="50" charset="-128"/>
                <a:ea typeface="メイリオ" panose="020B0604030504040204" pitchFamily="50" charset="-128"/>
              </a:rPr>
              <a:t>本人の声を聞き取る</a:t>
            </a:r>
          </a:p>
        </p:txBody>
      </p:sp>
      <p:sp>
        <p:nvSpPr>
          <p:cNvPr id="2" name="スライド番号プレースホルダー 1"/>
          <p:cNvSpPr>
            <a:spLocks noGrp="1"/>
          </p:cNvSpPr>
          <p:nvPr>
            <p:ph type="sldNum" sz="quarter" idx="12"/>
          </p:nvPr>
        </p:nvSpPr>
        <p:spPr/>
        <p:txBody>
          <a:bodyPr/>
          <a:lstStyle/>
          <a:p>
            <a:fld id="{A07EE786-56F2-4A4C-AF19-34F6DFFF41E5}" type="slidenum">
              <a:rPr kumimoji="1" lang="ja-JP" altLang="en-US" smtClean="0"/>
              <a:t>8</a:t>
            </a:fld>
            <a:endParaRPr kumimoji="1" lang="ja-JP" altLang="en-US"/>
          </a:p>
        </p:txBody>
      </p:sp>
    </p:spTree>
    <p:extLst>
      <p:ext uri="{BB962C8B-B14F-4D97-AF65-F5344CB8AC3E}">
        <p14:creationId xmlns:p14="http://schemas.microsoft.com/office/powerpoint/2010/main" val="1822285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111513" y="1169419"/>
            <a:ext cx="8920975" cy="5209079"/>
          </a:xfrm>
        </p:spPr>
        <p:txBody>
          <a:bodyPr>
            <a:normAutofit fontScale="92500" lnSpcReduction="10000"/>
          </a:bodyPr>
          <a:lstStyle/>
          <a:p>
            <a:pPr>
              <a:buNone/>
            </a:pPr>
            <a:r>
              <a:rPr lang="ja-JP" altLang="en-US" sz="2700" u="sng" dirty="0">
                <a:latin typeface="メイリオ" panose="020B0604030504040204" pitchFamily="50" charset="-128"/>
                <a:ea typeface="メイリオ" panose="020B0604030504040204" pitchFamily="50" charset="-128"/>
              </a:rPr>
              <a:t>①情報収集</a:t>
            </a:r>
          </a:p>
          <a:p>
            <a:pPr>
              <a:spcBef>
                <a:spcPts val="450"/>
              </a:spcBef>
              <a:buNone/>
            </a:pPr>
            <a:r>
              <a:rPr lang="ja-JP" altLang="en-US" dirty="0">
                <a:latin typeface="メイリオ" panose="020B0604030504040204" pitchFamily="50" charset="-128"/>
                <a:ea typeface="メイリオ" panose="020B0604030504040204" pitchFamily="50" charset="-128"/>
              </a:rPr>
              <a:t>＜発達歴＞</a:t>
            </a:r>
          </a:p>
          <a:p>
            <a:pPr marL="539354" indent="0">
              <a:spcBef>
                <a:spcPts val="0"/>
              </a:spcBef>
            </a:pPr>
            <a:r>
              <a:rPr lang="ja-JP" altLang="en-US" dirty="0">
                <a:latin typeface="メイリオ" panose="020B0604030504040204" pitchFamily="50" charset="-128"/>
                <a:ea typeface="メイリオ" panose="020B0604030504040204" pitchFamily="50" charset="-128"/>
              </a:rPr>
              <a:t>母親の妊娠中、出産時の状況</a:t>
            </a:r>
          </a:p>
          <a:p>
            <a:pPr marL="539354" indent="0">
              <a:spcBef>
                <a:spcPts val="0"/>
              </a:spcBef>
            </a:pPr>
            <a:r>
              <a:rPr lang="ja-JP" altLang="en-US" dirty="0">
                <a:latin typeface="メイリオ" panose="020B0604030504040204" pitchFamily="50" charset="-128"/>
                <a:ea typeface="メイリオ" panose="020B0604030504040204" pitchFamily="50" charset="-128"/>
              </a:rPr>
              <a:t>運動、対人関係、言語等の発達の経過、状況</a:t>
            </a:r>
            <a:endParaRPr lang="ja-JP" altLang="en-US" sz="1050" dirty="0">
              <a:latin typeface="メイリオ" panose="020B0604030504040204" pitchFamily="50" charset="-128"/>
              <a:ea typeface="メイリオ" panose="020B0604030504040204" pitchFamily="50" charset="-128"/>
            </a:endParaRPr>
          </a:p>
          <a:p>
            <a:pPr>
              <a:spcBef>
                <a:spcPts val="900"/>
              </a:spcBef>
              <a:buNone/>
            </a:pPr>
            <a:r>
              <a:rPr lang="ja-JP" altLang="en-US" dirty="0">
                <a:latin typeface="メイリオ" panose="020B0604030504040204" pitchFamily="50" charset="-128"/>
                <a:ea typeface="メイリオ" panose="020B0604030504040204" pitchFamily="50" charset="-128"/>
              </a:rPr>
              <a:t>＜病歴・療育歴・教育歴・社会資源活用歴＞</a:t>
            </a:r>
          </a:p>
          <a:p>
            <a:pPr marL="541735" indent="9525">
              <a:spcBef>
                <a:spcPts val="0"/>
              </a:spcBef>
            </a:pPr>
            <a:r>
              <a:rPr lang="ja-JP" altLang="en-US" dirty="0">
                <a:latin typeface="メイリオ" panose="020B0604030504040204" pitchFamily="50" charset="-128"/>
                <a:ea typeface="メイリオ" panose="020B0604030504040204" pitchFamily="50" charset="-128"/>
              </a:rPr>
              <a:t>医学的に配慮すべき内容の把握</a:t>
            </a:r>
            <a:endParaRPr lang="en-US" altLang="ja-JP" dirty="0">
              <a:latin typeface="メイリオ" panose="020B0604030504040204" pitchFamily="50" charset="-128"/>
              <a:ea typeface="メイリオ" panose="020B0604030504040204" pitchFamily="50" charset="-128"/>
            </a:endParaRPr>
          </a:p>
          <a:p>
            <a:pPr marL="541735" indent="9525">
              <a:spcBef>
                <a:spcPts val="0"/>
              </a:spcBef>
            </a:pPr>
            <a:r>
              <a:rPr lang="ja-JP" altLang="en-US" dirty="0">
                <a:latin typeface="メイリオ" panose="020B0604030504040204" pitchFamily="50" charset="-128"/>
                <a:ea typeface="メイリオ" panose="020B0604030504040204" pitchFamily="50" charset="-128"/>
              </a:rPr>
              <a:t>これまでどのような療育や保育、教育を受けてきたか</a:t>
            </a:r>
            <a:endParaRPr lang="en-US" altLang="ja-JP" dirty="0">
              <a:latin typeface="メイリオ" panose="020B0604030504040204" pitchFamily="50" charset="-128"/>
              <a:ea typeface="メイリオ" panose="020B0604030504040204" pitchFamily="50" charset="-128"/>
            </a:endParaRPr>
          </a:p>
          <a:p>
            <a:pPr>
              <a:spcBef>
                <a:spcPts val="900"/>
              </a:spcBef>
              <a:buNone/>
            </a:pPr>
            <a:r>
              <a:rPr lang="ja-JP" altLang="en-US" dirty="0">
                <a:solidFill>
                  <a:srgbClr val="000000"/>
                </a:solidFill>
                <a:latin typeface="メイリオ" panose="020B0604030504040204" pitchFamily="50" charset="-128"/>
                <a:ea typeface="メイリオ" panose="020B0604030504040204" pitchFamily="50" charset="-128"/>
              </a:rPr>
              <a:t>＜家族・生活状況＞</a:t>
            </a:r>
          </a:p>
          <a:p>
            <a:pPr marL="539354" indent="0">
              <a:spcBef>
                <a:spcPts val="0"/>
              </a:spcBef>
            </a:pPr>
            <a:r>
              <a:rPr lang="ja-JP" altLang="en-US" dirty="0">
                <a:solidFill>
                  <a:srgbClr val="000000"/>
                </a:solidFill>
                <a:latin typeface="メイリオ" panose="020B0604030504040204" pitchFamily="50" charset="-128"/>
                <a:ea typeface="メイリオ" panose="020B0604030504040204" pitchFamily="50" charset="-128"/>
              </a:rPr>
              <a:t>家族構成、家族の印象（父母、きょうだい、祖父母）</a:t>
            </a:r>
          </a:p>
          <a:p>
            <a:pPr marL="539354" indent="0">
              <a:spcBef>
                <a:spcPts val="0"/>
              </a:spcBef>
            </a:pPr>
            <a:r>
              <a:rPr lang="ja-JP" altLang="en-US" dirty="0">
                <a:solidFill>
                  <a:srgbClr val="000000"/>
                </a:solidFill>
                <a:latin typeface="メイリオ" panose="020B0604030504040204" pitchFamily="50" charset="-128"/>
                <a:ea typeface="メイリオ" panose="020B0604030504040204" pitchFamily="50" charset="-128"/>
              </a:rPr>
              <a:t>生活リズム：</a:t>
            </a:r>
            <a:r>
              <a:rPr lang="en-US" altLang="ja-JP" dirty="0">
                <a:solidFill>
                  <a:srgbClr val="000000"/>
                </a:solidFill>
                <a:latin typeface="メイリオ" panose="020B0604030504040204" pitchFamily="50" charset="-128"/>
                <a:ea typeface="メイリオ" panose="020B0604030504040204" pitchFamily="50" charset="-128"/>
              </a:rPr>
              <a:t>1</a:t>
            </a:r>
            <a:r>
              <a:rPr lang="ja-JP" altLang="en-US" dirty="0">
                <a:solidFill>
                  <a:srgbClr val="000000"/>
                </a:solidFill>
                <a:latin typeface="メイリオ" panose="020B0604030504040204" pitchFamily="50" charset="-128"/>
                <a:ea typeface="メイリオ" panose="020B0604030504040204" pitchFamily="50" charset="-128"/>
              </a:rPr>
              <a:t>日、１週間、月の過ごし方</a:t>
            </a:r>
            <a:endParaRPr lang="en-US" altLang="ja-JP" dirty="0">
              <a:latin typeface="メイリオ" panose="020B0604030504040204" pitchFamily="50" charset="-128"/>
              <a:ea typeface="メイリオ" panose="020B0604030504040204" pitchFamily="50" charset="-128"/>
            </a:endParaRPr>
          </a:p>
          <a:p>
            <a:pPr marL="541735" indent="9525">
              <a:spcBef>
                <a:spcPts val="0"/>
              </a:spcBef>
            </a:pPr>
            <a:r>
              <a:rPr lang="ja-JP" altLang="en-US" dirty="0">
                <a:latin typeface="メイリオ" panose="020B0604030504040204" pitchFamily="50" charset="-128"/>
                <a:ea typeface="メイリオ" panose="020B0604030504040204" pitchFamily="50" charset="-128"/>
              </a:rPr>
              <a:t>家族観、子ども観、養育観</a:t>
            </a:r>
            <a:endParaRPr lang="en-US" altLang="ja-JP" dirty="0">
              <a:latin typeface="メイリオ" panose="020B0604030504040204" pitchFamily="50" charset="-128"/>
              <a:ea typeface="メイリオ" panose="020B0604030504040204" pitchFamily="50" charset="-128"/>
            </a:endParaRPr>
          </a:p>
          <a:p>
            <a:pPr marL="541735" indent="9525">
              <a:spcBef>
                <a:spcPts val="0"/>
              </a:spcBef>
            </a:pPr>
            <a:r>
              <a:rPr lang="ja-JP" altLang="en-US" dirty="0">
                <a:latin typeface="メイリオ" panose="020B0604030504040204" pitchFamily="50" charset="-128"/>
                <a:ea typeface="メイリオ" panose="020B0604030504040204" pitchFamily="50" charset="-128"/>
              </a:rPr>
              <a:t>家族、家庭で困っていること（具体的に）</a:t>
            </a:r>
            <a:endParaRPr lang="en-US" altLang="ja-JP" dirty="0">
              <a:latin typeface="メイリオ" panose="020B0604030504040204" pitchFamily="50" charset="-128"/>
              <a:ea typeface="メイリオ" panose="020B0604030504040204" pitchFamily="50" charset="-128"/>
            </a:endParaRPr>
          </a:p>
          <a:p>
            <a:pPr marL="541735" indent="0">
              <a:spcBef>
                <a:spcPts val="0"/>
              </a:spcBef>
              <a:buNone/>
            </a:pPr>
            <a:r>
              <a:rPr lang="ja-JP" altLang="en-US" dirty="0">
                <a:latin typeface="メイリオ" panose="020B0604030504040204" pitchFamily="50" charset="-128"/>
                <a:ea typeface="メイリオ" panose="020B0604030504040204" pitchFamily="50" charset="-128"/>
              </a:rPr>
              <a:t>　　→経済、夫婦間、他のきょうだい児であることも</a:t>
            </a:r>
            <a:endParaRPr lang="en-US" altLang="ja-JP" dirty="0">
              <a:latin typeface="メイリオ" panose="020B0604030504040204" pitchFamily="50" charset="-128"/>
              <a:ea typeface="メイリオ" panose="020B0604030504040204" pitchFamily="50" charset="-128"/>
            </a:endParaRPr>
          </a:p>
          <a:p>
            <a:pPr marL="541735" indent="0">
              <a:spcBef>
                <a:spcPts val="0"/>
              </a:spcBef>
              <a:buNone/>
            </a:pPr>
            <a:r>
              <a:rPr lang="ja-JP" altLang="en-US" dirty="0">
                <a:latin typeface="メイリオ" panose="020B0604030504040204" pitchFamily="50" charset="-128"/>
                <a:ea typeface="メイリオ" panose="020B0604030504040204" pitchFamily="50" charset="-128"/>
              </a:rPr>
              <a:t>・家庭機能（よい面も把握</a:t>
            </a:r>
            <a:r>
              <a:rPr lang="ja-JP" altLang="en-US">
                <a:latin typeface="メイリオ" panose="020B0604030504040204" pitchFamily="50" charset="-128"/>
                <a:ea typeface="メイリオ" panose="020B0604030504040204" pitchFamily="50" charset="-128"/>
              </a:rPr>
              <a:t>する）</a:t>
            </a:r>
            <a:endParaRPr lang="ja-JP" altLang="en-US" dirty="0">
              <a:latin typeface="メイリオ" panose="020B0604030504040204" pitchFamily="50" charset="-128"/>
              <a:ea typeface="メイリオ" panose="020B0604030504040204" pitchFamily="50" charset="-128"/>
            </a:endParaRPr>
          </a:p>
          <a:p>
            <a:endParaRPr lang="ja-JP" altLang="en-US" dirty="0">
              <a:latin typeface="メイリオ" panose="020B0604030504040204" pitchFamily="50" charset="-128"/>
              <a:ea typeface="メイリオ" panose="020B0604030504040204" pitchFamily="50" charset="-128"/>
            </a:endParaRPr>
          </a:p>
        </p:txBody>
      </p:sp>
      <p:sp>
        <p:nvSpPr>
          <p:cNvPr id="2" name="フレーム 1">
            <a:extLst>
              <a:ext uri="{FF2B5EF4-FFF2-40B4-BE49-F238E27FC236}">
                <a16:creationId xmlns:a16="http://schemas.microsoft.com/office/drawing/2014/main" id="{B12A594C-56B7-22C8-5D40-A7DC92B1C78B}"/>
              </a:ext>
            </a:extLst>
          </p:cNvPr>
          <p:cNvSpPr/>
          <p:nvPr/>
        </p:nvSpPr>
        <p:spPr>
          <a:xfrm>
            <a:off x="7175810" y="214535"/>
            <a:ext cx="1849582" cy="1350818"/>
          </a:xfrm>
          <a:prstGeom prst="frame">
            <a:avLst>
              <a:gd name="adj1" fmla="val 4295"/>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1200" dirty="0">
                <a:solidFill>
                  <a:schemeClr val="tx1"/>
                </a:solidFill>
                <a:latin typeface="メイリオ" panose="020B0604030504040204" pitchFamily="50" charset="-128"/>
                <a:ea typeface="メイリオ" panose="020B0604030504040204" pitchFamily="50" charset="-128"/>
              </a:rPr>
              <a:t>直接的に聞き取ることができるものと、様々な状況から推察するものもある。思い込みと誤解に注意。</a:t>
            </a:r>
          </a:p>
        </p:txBody>
      </p:sp>
      <p:sp>
        <p:nvSpPr>
          <p:cNvPr id="3" name="スライド番号プレースホルダー 2"/>
          <p:cNvSpPr>
            <a:spLocks noGrp="1"/>
          </p:cNvSpPr>
          <p:nvPr>
            <p:ph type="sldNum" sz="quarter" idx="12"/>
          </p:nvPr>
        </p:nvSpPr>
        <p:spPr/>
        <p:txBody>
          <a:bodyPr/>
          <a:lstStyle/>
          <a:p>
            <a:fld id="{A07EE786-56F2-4A4C-AF19-34F6DFFF41E5}" type="slidenum">
              <a:rPr kumimoji="1" lang="ja-JP" altLang="en-US" smtClean="0"/>
              <a:t>9</a:t>
            </a:fld>
            <a:endParaRPr kumimoji="1" lang="ja-JP" altLang="en-US"/>
          </a:p>
        </p:txBody>
      </p:sp>
    </p:spTree>
    <p:extLst>
      <p:ext uri="{BB962C8B-B14F-4D97-AF65-F5344CB8AC3E}">
        <p14:creationId xmlns:p14="http://schemas.microsoft.com/office/powerpoint/2010/main" val="339045684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442</TotalTime>
  <Words>4827</Words>
  <Application>Microsoft Office PowerPoint</Application>
  <PresentationFormat>画面に合わせる (4:3)</PresentationFormat>
  <Paragraphs>361</Paragraphs>
  <Slides>30</Slides>
  <Notes>7</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30</vt:i4>
      </vt:variant>
    </vt:vector>
  </HeadingPairs>
  <TitlesOfParts>
    <vt:vector size="42" baseType="lpstr">
      <vt:lpstr>ＭＳ Ｐゴシック</vt:lpstr>
      <vt:lpstr>ＭＳ Ｐ明朝</vt:lpstr>
      <vt:lpstr>Meiryo</vt:lpstr>
      <vt:lpstr>Meiryo</vt:lpstr>
      <vt:lpstr>游ゴシック</vt:lpstr>
      <vt:lpstr>游ゴシック Light</vt:lpstr>
      <vt:lpstr>Arial</vt:lpstr>
      <vt:lpstr>Calibri</vt:lpstr>
      <vt:lpstr>Calibri Light</vt:lpstr>
      <vt:lpstr>Wingdings</vt:lpstr>
      <vt:lpstr>Office テーマ</vt:lpstr>
      <vt:lpstr>Worksheet</vt:lpstr>
      <vt:lpstr>演習 児童期における支援提供プロセスの管理に関する演習１８０分 についての概要と解説　</vt:lpstr>
      <vt:lpstr>タイムスケジュール</vt:lpstr>
      <vt:lpstr>アセスメントの実際 </vt:lpstr>
      <vt:lpstr>発達支援における アセスメントの意義</vt:lpstr>
      <vt:lpstr>アセスメントの視点</vt:lpstr>
      <vt:lpstr>アセスメントのプロセス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アセスメントの工夫</vt:lpstr>
      <vt:lpstr>PowerPoint プレゼンテーション</vt:lpstr>
      <vt:lpstr>個別支援計画の作成におけるポイントと課題の整理</vt:lpstr>
      <vt:lpstr>PowerPoint プレゼンテーション</vt:lpstr>
      <vt:lpstr>PowerPoint プレゼンテーション</vt:lpstr>
      <vt:lpstr>PowerPoint プレゼンテーション</vt:lpstr>
      <vt:lpstr>PowerPoint プレゼンテーション</vt:lpstr>
      <vt:lpstr>個別支援計画作成演習</vt:lpstr>
      <vt:lpstr>作成した個別支援計画の振り返り</vt:lpstr>
      <vt:lpstr>PowerPoint プレゼンテーション</vt:lpstr>
      <vt:lpstr>モニタリング実施におけるポイントと課題の整理</vt:lpstr>
      <vt:lpstr>児童期における モニタリングの意義</vt:lpstr>
      <vt:lpstr>PowerPoint プレゼンテーション</vt:lpstr>
      <vt:lpstr>状況（設定）確認　　　　（事業所名は架空） 最初の計画作成から半年後</vt:lpstr>
      <vt:lpstr>半年後の事例の概要（例）</vt:lpstr>
      <vt:lpstr>モニタリング演習</vt:lpstr>
      <vt:lpstr>個別支援計画再作成演習</vt:lpstr>
      <vt:lpstr>再作成した個別支援計画の振り返り</vt:lpstr>
      <vt:lpstr>都道府県研修で本講義を実施する際に 検討して欲しいこと（まとめ）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「講義／演習：児童期における発達支援」についての概要と解説　90分</dc:title>
  <dc:creator>酒井 康年</dc:creator>
  <cp:lastModifiedBy>藤川 雄一(fujikawa-yuuichi.ca6)</cp:lastModifiedBy>
  <cp:revision>31</cp:revision>
  <cp:lastPrinted>2022-08-31T02:03:40Z</cp:lastPrinted>
  <dcterms:created xsi:type="dcterms:W3CDTF">2021-05-31T21:19:07Z</dcterms:created>
  <dcterms:modified xsi:type="dcterms:W3CDTF">2022-08-31T02:06:55Z</dcterms:modified>
</cp:coreProperties>
</file>