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4678" r:id="rId4"/>
  </p:sldMasterIdLst>
  <p:notesMasterIdLst>
    <p:notesMasterId r:id="rId37"/>
  </p:notesMasterIdLst>
  <p:handoutMasterIdLst>
    <p:handoutMasterId r:id="rId38"/>
  </p:handoutMasterIdLst>
  <p:sldIdLst>
    <p:sldId id="2970" r:id="rId5"/>
    <p:sldId id="257" r:id="rId6"/>
    <p:sldId id="260" r:id="rId7"/>
    <p:sldId id="4568" r:id="rId8"/>
    <p:sldId id="3351" r:id="rId9"/>
    <p:sldId id="4575" r:id="rId10"/>
    <p:sldId id="4576" r:id="rId11"/>
    <p:sldId id="4578" r:id="rId12"/>
    <p:sldId id="3642" r:id="rId13"/>
    <p:sldId id="3068" r:id="rId14"/>
    <p:sldId id="3088" r:id="rId15"/>
    <p:sldId id="3090" r:id="rId16"/>
    <p:sldId id="3091" r:id="rId17"/>
    <p:sldId id="3092" r:id="rId18"/>
    <p:sldId id="4582" r:id="rId19"/>
    <p:sldId id="4543" r:id="rId20"/>
    <p:sldId id="4580" r:id="rId21"/>
    <p:sldId id="4569" r:id="rId22"/>
    <p:sldId id="4430" r:id="rId23"/>
    <p:sldId id="3720" r:id="rId24"/>
    <p:sldId id="4583" r:id="rId25"/>
    <p:sldId id="4584" r:id="rId26"/>
    <p:sldId id="1676" r:id="rId27"/>
    <p:sldId id="4592" r:id="rId28"/>
    <p:sldId id="4593" r:id="rId29"/>
    <p:sldId id="4594" r:id="rId30"/>
    <p:sldId id="4585" r:id="rId31"/>
    <p:sldId id="4588" r:id="rId32"/>
    <p:sldId id="4589" r:id="rId33"/>
    <p:sldId id="4586" r:id="rId34"/>
    <p:sldId id="4590" r:id="rId35"/>
    <p:sldId id="4591" r:id="rId36"/>
  </p:sldIdLst>
  <p:sldSz cx="9906000" cy="6858000" type="A4"/>
  <p:notesSz cx="6735763" cy="9866313"/>
  <p:defaultTextStyle>
    <a:defPPr>
      <a:defRPr lang="ja-JP"/>
    </a:defPPr>
    <a:lvl1pPr algn="l" rtl="0" fontAlgn="base">
      <a:spcBef>
        <a:spcPct val="0"/>
      </a:spcBef>
      <a:spcAft>
        <a:spcPct val="0"/>
      </a:spcAft>
      <a:defRPr kumimoji="1" sz="1200"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sz="1200"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sz="1200"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sz="1200"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kumimoji="1" sz="1200" kern="1200">
        <a:solidFill>
          <a:schemeClr val="tx1"/>
        </a:solidFill>
        <a:latin typeface="Arial" charset="0"/>
        <a:ea typeface="ＭＳ Ｐゴシック" charset="-128"/>
        <a:cs typeface="+mn-cs"/>
      </a:defRPr>
    </a:lvl6pPr>
    <a:lvl7pPr marL="2743200" algn="l" defTabSz="914400" rtl="0" eaLnBrk="1" latinLnBrk="0" hangingPunct="1">
      <a:defRPr kumimoji="1" sz="1200" kern="1200">
        <a:solidFill>
          <a:schemeClr val="tx1"/>
        </a:solidFill>
        <a:latin typeface="Arial" charset="0"/>
        <a:ea typeface="ＭＳ Ｐゴシック" charset="-128"/>
        <a:cs typeface="+mn-cs"/>
      </a:defRPr>
    </a:lvl7pPr>
    <a:lvl8pPr marL="3200400" algn="l" defTabSz="914400" rtl="0" eaLnBrk="1" latinLnBrk="0" hangingPunct="1">
      <a:defRPr kumimoji="1" sz="1200" kern="1200">
        <a:solidFill>
          <a:schemeClr val="tx1"/>
        </a:solidFill>
        <a:latin typeface="Arial" charset="0"/>
        <a:ea typeface="ＭＳ Ｐゴシック" charset="-128"/>
        <a:cs typeface="+mn-cs"/>
      </a:defRPr>
    </a:lvl8pPr>
    <a:lvl9pPr marL="3657600" algn="l" defTabSz="914400" rtl="0" eaLnBrk="1" latinLnBrk="0" hangingPunct="1">
      <a:defRPr kumimoji="1" sz="12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12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0FF"/>
    <a:srgbClr val="941651"/>
    <a:srgbClr val="FF85FF"/>
    <a:srgbClr val="8EFA00"/>
    <a:srgbClr val="00FF99"/>
    <a:srgbClr val="0432FF"/>
    <a:srgbClr val="FFCCFF"/>
    <a:srgbClr val="FF9300"/>
    <a:srgbClr val="005493"/>
    <a:srgbClr val="FFD5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181" autoAdjust="0"/>
    <p:restoredTop sz="96197" autoAdjust="0"/>
  </p:normalViewPr>
  <p:slideViewPr>
    <p:cSldViewPr>
      <p:cViewPr varScale="1">
        <p:scale>
          <a:sx n="64" d="100"/>
          <a:sy n="64" d="100"/>
        </p:scale>
        <p:origin x="84" y="1092"/>
      </p:cViewPr>
      <p:guideLst>
        <p:guide orient="horz" pos="2160"/>
        <p:guide pos="3121"/>
      </p:guideLst>
    </p:cSldViewPr>
  </p:slideViewPr>
  <p:outlineViewPr>
    <p:cViewPr>
      <p:scale>
        <a:sx n="33" d="100"/>
        <a:sy n="33" d="100"/>
      </p:scale>
      <p:origin x="0" y="735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1"/>
            <a:ext cx="2919032" cy="492780"/>
          </a:xfrm>
          <a:prstGeom prst="rect">
            <a:avLst/>
          </a:prstGeom>
        </p:spPr>
        <p:txBody>
          <a:bodyPr vert="horz" lIns="90645" tIns="45323" rIns="90645" bIns="45323" rtlCol="0"/>
          <a:lstStyle>
            <a:lvl1pPr algn="l">
              <a:defRPr sz="1200"/>
            </a:lvl1pPr>
          </a:lstStyle>
          <a:p>
            <a:pPr>
              <a:defRPr/>
            </a:pPr>
            <a:endParaRPr lang="ja-JP" altLang="en-US"/>
          </a:p>
        </p:txBody>
      </p:sp>
      <p:sp>
        <p:nvSpPr>
          <p:cNvPr id="3" name="日付プレースホルダ 2"/>
          <p:cNvSpPr>
            <a:spLocks noGrp="1"/>
          </p:cNvSpPr>
          <p:nvPr>
            <p:ph type="dt" sz="quarter" idx="1"/>
          </p:nvPr>
        </p:nvSpPr>
        <p:spPr>
          <a:xfrm>
            <a:off x="3815226" y="1"/>
            <a:ext cx="2919032" cy="492780"/>
          </a:xfrm>
          <a:prstGeom prst="rect">
            <a:avLst/>
          </a:prstGeom>
        </p:spPr>
        <p:txBody>
          <a:bodyPr vert="horz" lIns="90645" tIns="45323" rIns="90645" bIns="45323" rtlCol="0"/>
          <a:lstStyle>
            <a:lvl1pPr algn="r">
              <a:defRPr sz="1200"/>
            </a:lvl1pPr>
          </a:lstStyle>
          <a:p>
            <a:pPr>
              <a:defRPr/>
            </a:pPr>
            <a:fld id="{EE6FBA28-A1AE-4C36-BCA0-654D79111960}" type="datetimeFigureOut">
              <a:rPr lang="ja-JP" altLang="en-US"/>
              <a:pPr>
                <a:defRPr/>
              </a:pPr>
              <a:t>2022/10/5</a:t>
            </a:fld>
            <a:endParaRPr lang="ja-JP" altLang="en-US"/>
          </a:p>
        </p:txBody>
      </p:sp>
      <p:sp>
        <p:nvSpPr>
          <p:cNvPr id="4" name="フッター プレースホルダ 3"/>
          <p:cNvSpPr>
            <a:spLocks noGrp="1"/>
          </p:cNvSpPr>
          <p:nvPr>
            <p:ph type="ftr" sz="quarter" idx="2"/>
          </p:nvPr>
        </p:nvSpPr>
        <p:spPr>
          <a:xfrm>
            <a:off x="0" y="9372003"/>
            <a:ext cx="2919032" cy="492780"/>
          </a:xfrm>
          <a:prstGeom prst="rect">
            <a:avLst/>
          </a:prstGeom>
        </p:spPr>
        <p:txBody>
          <a:bodyPr vert="horz" lIns="90645" tIns="45323" rIns="90645" bIns="45323" rtlCol="0" anchor="b"/>
          <a:lstStyle>
            <a:lvl1pPr algn="l">
              <a:defRPr sz="1200"/>
            </a:lvl1pPr>
          </a:lstStyle>
          <a:p>
            <a:pPr>
              <a:defRPr/>
            </a:pPr>
            <a:endParaRPr lang="ja-JP" altLang="en-US"/>
          </a:p>
        </p:txBody>
      </p:sp>
      <p:sp>
        <p:nvSpPr>
          <p:cNvPr id="5" name="スライド番号プレースホルダ 4"/>
          <p:cNvSpPr>
            <a:spLocks noGrp="1"/>
          </p:cNvSpPr>
          <p:nvPr>
            <p:ph type="sldNum" sz="quarter" idx="3"/>
          </p:nvPr>
        </p:nvSpPr>
        <p:spPr>
          <a:xfrm>
            <a:off x="3815226" y="9372003"/>
            <a:ext cx="2919032" cy="492780"/>
          </a:xfrm>
          <a:prstGeom prst="rect">
            <a:avLst/>
          </a:prstGeom>
        </p:spPr>
        <p:txBody>
          <a:bodyPr vert="horz" lIns="90645" tIns="45323" rIns="90645" bIns="45323" rtlCol="0" anchor="b"/>
          <a:lstStyle>
            <a:lvl1pPr algn="r">
              <a:defRPr sz="1200"/>
            </a:lvl1pPr>
          </a:lstStyle>
          <a:p>
            <a:pPr>
              <a:defRPr/>
            </a:pPr>
            <a:fld id="{F5CDDE59-BE9B-4D2A-8ADD-502EC06031C5}" type="slidenum">
              <a:rPr lang="ja-JP" altLang="en-US"/>
              <a:pPr>
                <a:defRPr/>
              </a:pPr>
              <a:t>‹#›</a:t>
            </a:fld>
            <a:endParaRPr lang="ja-JP" altLang="en-US"/>
          </a:p>
        </p:txBody>
      </p:sp>
    </p:spTree>
    <p:extLst>
      <p:ext uri="{BB962C8B-B14F-4D97-AF65-F5344CB8AC3E}">
        <p14:creationId xmlns:p14="http://schemas.microsoft.com/office/powerpoint/2010/main" val="11823313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1"/>
            <a:ext cx="2917526" cy="492780"/>
          </a:xfrm>
          <a:prstGeom prst="rect">
            <a:avLst/>
          </a:prstGeom>
          <a:noFill/>
          <a:ln w="9525">
            <a:noFill/>
            <a:miter lim="800000"/>
            <a:headEnd/>
            <a:tailEnd/>
          </a:ln>
          <a:effectLst/>
        </p:spPr>
        <p:txBody>
          <a:bodyPr vert="horz" wrap="square" lIns="90935" tIns="45468" rIns="90935" bIns="45468" numCol="1" anchor="t" anchorCtr="0" compatLnSpc="1">
            <a:prstTxWarp prst="textNoShape">
              <a:avLst/>
            </a:prstTxWarp>
          </a:bodyPr>
          <a:lstStyle>
            <a:lvl1pPr defTabSz="909601">
              <a:defRPr>
                <a:ea typeface="ＭＳ Ｐゴシック" pitchFamily="50" charset="-128"/>
              </a:defRPr>
            </a:lvl1pPr>
          </a:lstStyle>
          <a:p>
            <a:pPr>
              <a:defRPr/>
            </a:pPr>
            <a:endParaRPr lang="en-US" altLang="ja-JP"/>
          </a:p>
        </p:txBody>
      </p:sp>
      <p:sp>
        <p:nvSpPr>
          <p:cNvPr id="15363" name="Rectangle 3"/>
          <p:cNvSpPr>
            <a:spLocks noGrp="1" noChangeArrowheads="1"/>
          </p:cNvSpPr>
          <p:nvPr>
            <p:ph type="dt" idx="1"/>
          </p:nvPr>
        </p:nvSpPr>
        <p:spPr bwMode="auto">
          <a:xfrm>
            <a:off x="3816731" y="1"/>
            <a:ext cx="2917526" cy="492780"/>
          </a:xfrm>
          <a:prstGeom prst="rect">
            <a:avLst/>
          </a:prstGeom>
          <a:noFill/>
          <a:ln w="9525">
            <a:noFill/>
            <a:miter lim="800000"/>
            <a:headEnd/>
            <a:tailEnd/>
          </a:ln>
          <a:effectLst/>
        </p:spPr>
        <p:txBody>
          <a:bodyPr vert="horz" wrap="square" lIns="90935" tIns="45468" rIns="90935" bIns="45468" numCol="1" anchor="t" anchorCtr="0" compatLnSpc="1">
            <a:prstTxWarp prst="textNoShape">
              <a:avLst/>
            </a:prstTxWarp>
          </a:bodyPr>
          <a:lstStyle>
            <a:lvl1pPr algn="r" defTabSz="909601">
              <a:defRPr>
                <a:ea typeface="ＭＳ Ｐゴシック" pitchFamily="50" charset="-128"/>
              </a:defRPr>
            </a:lvl1pPr>
          </a:lstStyle>
          <a:p>
            <a:pPr>
              <a:defRPr/>
            </a:pPr>
            <a:endParaRPr lang="en-US" altLang="ja-JP"/>
          </a:p>
        </p:txBody>
      </p:sp>
      <p:sp>
        <p:nvSpPr>
          <p:cNvPr id="49156" name="Rectangle 4"/>
          <p:cNvSpPr>
            <a:spLocks noGrp="1" noRot="1" noChangeAspect="1" noChangeArrowheads="1" noTextEdit="1"/>
          </p:cNvSpPr>
          <p:nvPr>
            <p:ph type="sldImg" idx="2"/>
          </p:nvPr>
        </p:nvSpPr>
        <p:spPr bwMode="auto">
          <a:xfrm>
            <a:off x="698500" y="739775"/>
            <a:ext cx="5340350"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674782" y="4686002"/>
            <a:ext cx="5386201" cy="4441141"/>
          </a:xfrm>
          <a:prstGeom prst="rect">
            <a:avLst/>
          </a:prstGeom>
          <a:noFill/>
          <a:ln w="9525">
            <a:noFill/>
            <a:miter lim="800000"/>
            <a:headEnd/>
            <a:tailEnd/>
          </a:ln>
          <a:effectLst/>
        </p:spPr>
        <p:txBody>
          <a:bodyPr vert="horz" wrap="square" lIns="90935" tIns="45468" rIns="90935" bIns="45468"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5366" name="Rectangle 6"/>
          <p:cNvSpPr>
            <a:spLocks noGrp="1" noChangeArrowheads="1"/>
          </p:cNvSpPr>
          <p:nvPr>
            <p:ph type="ftr" sz="quarter" idx="4"/>
          </p:nvPr>
        </p:nvSpPr>
        <p:spPr bwMode="auto">
          <a:xfrm>
            <a:off x="0" y="9372003"/>
            <a:ext cx="2917526" cy="492780"/>
          </a:xfrm>
          <a:prstGeom prst="rect">
            <a:avLst/>
          </a:prstGeom>
          <a:noFill/>
          <a:ln w="9525">
            <a:noFill/>
            <a:miter lim="800000"/>
            <a:headEnd/>
            <a:tailEnd/>
          </a:ln>
          <a:effectLst/>
        </p:spPr>
        <p:txBody>
          <a:bodyPr vert="horz" wrap="square" lIns="90935" tIns="45468" rIns="90935" bIns="45468" numCol="1" anchor="b" anchorCtr="0" compatLnSpc="1">
            <a:prstTxWarp prst="textNoShape">
              <a:avLst/>
            </a:prstTxWarp>
          </a:bodyPr>
          <a:lstStyle>
            <a:lvl1pPr defTabSz="909601">
              <a:defRPr>
                <a:ea typeface="ＭＳ Ｐゴシック" pitchFamily="50" charset="-128"/>
              </a:defRPr>
            </a:lvl1pPr>
          </a:lstStyle>
          <a:p>
            <a:pPr>
              <a:defRPr/>
            </a:pPr>
            <a:endParaRPr lang="en-US" altLang="ja-JP"/>
          </a:p>
        </p:txBody>
      </p:sp>
      <p:sp>
        <p:nvSpPr>
          <p:cNvPr id="15367" name="Rectangle 7"/>
          <p:cNvSpPr>
            <a:spLocks noGrp="1" noChangeArrowheads="1"/>
          </p:cNvSpPr>
          <p:nvPr>
            <p:ph type="sldNum" sz="quarter" idx="5"/>
          </p:nvPr>
        </p:nvSpPr>
        <p:spPr bwMode="auto">
          <a:xfrm>
            <a:off x="3816731" y="9372003"/>
            <a:ext cx="2917526" cy="492780"/>
          </a:xfrm>
          <a:prstGeom prst="rect">
            <a:avLst/>
          </a:prstGeom>
          <a:noFill/>
          <a:ln w="9525">
            <a:noFill/>
            <a:miter lim="800000"/>
            <a:headEnd/>
            <a:tailEnd/>
          </a:ln>
          <a:effectLst/>
        </p:spPr>
        <p:txBody>
          <a:bodyPr vert="horz" wrap="square" lIns="90935" tIns="45468" rIns="90935" bIns="45468" numCol="1" anchor="b" anchorCtr="0" compatLnSpc="1">
            <a:prstTxWarp prst="textNoShape">
              <a:avLst/>
            </a:prstTxWarp>
          </a:bodyPr>
          <a:lstStyle>
            <a:lvl1pPr algn="r" defTabSz="909601">
              <a:defRPr>
                <a:ea typeface="ＭＳ Ｐゴシック" pitchFamily="50" charset="-128"/>
              </a:defRPr>
            </a:lvl1pPr>
          </a:lstStyle>
          <a:p>
            <a:pPr>
              <a:defRPr/>
            </a:pPr>
            <a:fld id="{E838F0BB-FE81-4C5E-BCAD-2EE10E505864}" type="slidenum">
              <a:rPr lang="en-US" altLang="ja-JP"/>
              <a:pPr>
                <a:defRPr/>
              </a:pPr>
              <a:t>‹#›</a:t>
            </a:fld>
            <a:endParaRPr lang="en-US" altLang="ja-JP"/>
          </a:p>
        </p:txBody>
      </p:sp>
    </p:spTree>
    <p:extLst>
      <p:ext uri="{BB962C8B-B14F-4D97-AF65-F5344CB8AC3E}">
        <p14:creationId xmlns:p14="http://schemas.microsoft.com/office/powerpoint/2010/main" val="68725321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5613"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2813"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0013"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7213"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5561" algn="l" defTabSz="914224" rtl="0" eaLnBrk="1" latinLnBrk="0" hangingPunct="1">
      <a:defRPr kumimoji="1" sz="1200" kern="1200">
        <a:solidFill>
          <a:schemeClr val="tx1"/>
        </a:solidFill>
        <a:latin typeface="+mn-lt"/>
        <a:ea typeface="+mn-ea"/>
        <a:cs typeface="+mn-cs"/>
      </a:defRPr>
    </a:lvl6pPr>
    <a:lvl7pPr marL="2742674" algn="l" defTabSz="914224" rtl="0" eaLnBrk="1" latinLnBrk="0" hangingPunct="1">
      <a:defRPr kumimoji="1" sz="1200" kern="1200">
        <a:solidFill>
          <a:schemeClr val="tx1"/>
        </a:solidFill>
        <a:latin typeface="+mn-lt"/>
        <a:ea typeface="+mn-ea"/>
        <a:cs typeface="+mn-cs"/>
      </a:defRPr>
    </a:lvl7pPr>
    <a:lvl8pPr marL="3199784" algn="l" defTabSz="914224" rtl="0" eaLnBrk="1" latinLnBrk="0" hangingPunct="1">
      <a:defRPr kumimoji="1" sz="1200" kern="1200">
        <a:solidFill>
          <a:schemeClr val="tx1"/>
        </a:solidFill>
        <a:latin typeface="+mn-lt"/>
        <a:ea typeface="+mn-ea"/>
        <a:cs typeface="+mn-cs"/>
      </a:defRPr>
    </a:lvl8pPr>
    <a:lvl9pPr marL="3656897" algn="l" defTabSz="914224"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latin typeface="MS PGothic" panose="020B0600070205080204" pitchFamily="34" charset="-128"/>
                <a:ea typeface="MS PGothic" panose="020B0600070205080204" pitchFamily="34" charset="-128"/>
              </a:rPr>
              <a:t>障害児支援は</a:t>
            </a:r>
            <a:r>
              <a:rPr lang="en-US" altLang="ja-JP" dirty="0">
                <a:latin typeface="MS PGothic" panose="020B0600070205080204" pitchFamily="34" charset="-128"/>
                <a:ea typeface="MS PGothic" panose="020B0600070205080204" pitchFamily="34" charset="-128"/>
              </a:rPr>
              <a:t>､</a:t>
            </a:r>
            <a:r>
              <a:rPr lang="ja-JP" altLang="en-US">
                <a:latin typeface="MS PGothic" panose="020B0600070205080204" pitchFamily="34" charset="-128"/>
                <a:ea typeface="MS PGothic" panose="020B0600070205080204" pitchFamily="34" charset="-128"/>
              </a:rPr>
              <a:t>社会福祉事業であり</a:t>
            </a:r>
            <a:r>
              <a:rPr lang="en-US" altLang="ja-JP" dirty="0">
                <a:latin typeface="MS PGothic" panose="020B0600070205080204" pitchFamily="34" charset="-128"/>
                <a:ea typeface="MS PGothic" panose="020B0600070205080204" pitchFamily="34" charset="-128"/>
              </a:rPr>
              <a:t>､</a:t>
            </a:r>
            <a:r>
              <a:rPr lang="ja-JP" altLang="en-US">
                <a:latin typeface="MS PGothic" panose="020B0600070205080204" pitchFamily="34" charset="-128"/>
                <a:ea typeface="MS PGothic" panose="020B0600070205080204" pitchFamily="34" charset="-128"/>
              </a:rPr>
              <a:t>その趣旨に従った支援を提供でき</a:t>
            </a:r>
            <a:r>
              <a:rPr lang="en-US" altLang="ja-JP" dirty="0">
                <a:latin typeface="MS PGothic" panose="020B0600070205080204" pitchFamily="34" charset="-128"/>
                <a:ea typeface="MS PGothic" panose="020B0600070205080204" pitchFamily="34" charset="-128"/>
              </a:rPr>
              <a:t>､</a:t>
            </a:r>
            <a:r>
              <a:rPr lang="ja-JP" altLang="en-US">
                <a:latin typeface="MS PGothic" panose="020B0600070205080204" pitchFamily="34" charset="-128"/>
                <a:ea typeface="MS PGothic" panose="020B0600070205080204" pitchFamily="34" charset="-128"/>
              </a:rPr>
              <a:t>責務を果たすことができる</a:t>
            </a:r>
            <a:r>
              <a:rPr lang="en-US" altLang="ja-JP" dirty="0">
                <a:latin typeface="MS PGothic" panose="020B0600070205080204" pitchFamily="34" charset="-128"/>
                <a:ea typeface="MS PGothic" panose="020B0600070205080204" pitchFamily="34" charset="-128"/>
              </a:rPr>
              <a:t>｡</a:t>
            </a:r>
          </a:p>
          <a:p>
            <a:pPr marL="939800" indent="-623888">
              <a:buNone/>
            </a:pPr>
            <a:r>
              <a:rPr lang="ja-JP" altLang="en-US" sz="1050">
                <a:latin typeface="MS PGothic" panose="020B0600070205080204" pitchFamily="34" charset="-128"/>
                <a:ea typeface="MS PGothic" panose="020B0600070205080204" pitchFamily="34" charset="-128"/>
              </a:rPr>
              <a:t>⇒・障害児支援は、児童福祉法では</a:t>
            </a:r>
            <a:r>
              <a:rPr lang="en-US" altLang="ja-JP" sz="1050" dirty="0">
                <a:latin typeface="MS PGothic" panose="020B0600070205080204" pitchFamily="34" charset="-128"/>
                <a:ea typeface="MS PGothic" panose="020B0600070205080204" pitchFamily="34" charset="-128"/>
              </a:rPr>
              <a:t>｢</a:t>
            </a:r>
            <a:r>
              <a:rPr lang="ja-JP" altLang="en-US" sz="1050">
                <a:latin typeface="MS PGothic" panose="020B0600070205080204" pitchFamily="34" charset="-128"/>
                <a:ea typeface="MS PGothic" panose="020B0600070205080204" pitchFamily="34" charset="-128"/>
              </a:rPr>
              <a:t>サービス</a:t>
            </a:r>
            <a:r>
              <a:rPr lang="en-US" altLang="ja-JP" sz="1050" dirty="0">
                <a:latin typeface="MS PGothic" panose="020B0600070205080204" pitchFamily="34" charset="-128"/>
                <a:ea typeface="MS PGothic" panose="020B0600070205080204" pitchFamily="34" charset="-128"/>
              </a:rPr>
              <a:t>｣</a:t>
            </a:r>
            <a:r>
              <a:rPr lang="ja-JP" altLang="en-US" sz="1050">
                <a:latin typeface="MS PGothic" panose="020B0600070205080204" pitchFamily="34" charset="-128"/>
                <a:ea typeface="MS PGothic" panose="020B0600070205080204" pitchFamily="34" charset="-128"/>
              </a:rPr>
              <a:t>ではなく</a:t>
            </a:r>
            <a:r>
              <a:rPr lang="en-US" altLang="ja-JP" sz="1050" dirty="0">
                <a:latin typeface="MS PGothic" panose="020B0600070205080204" pitchFamily="34" charset="-128"/>
                <a:ea typeface="MS PGothic" panose="020B0600070205080204" pitchFamily="34" charset="-128"/>
              </a:rPr>
              <a:t>｢</a:t>
            </a:r>
            <a:r>
              <a:rPr lang="ja-JP" altLang="en-US" sz="1050">
                <a:latin typeface="MS PGothic" panose="020B0600070205080204" pitchFamily="34" charset="-128"/>
                <a:ea typeface="MS PGothic" panose="020B0600070205080204" pitchFamily="34" charset="-128"/>
              </a:rPr>
              <a:t>支援</a:t>
            </a:r>
            <a:r>
              <a:rPr lang="en-US" altLang="ja-JP" sz="1050" dirty="0">
                <a:latin typeface="MS PGothic" panose="020B0600070205080204" pitchFamily="34" charset="-128"/>
                <a:ea typeface="MS PGothic" panose="020B0600070205080204" pitchFamily="34" charset="-128"/>
              </a:rPr>
              <a:t>｣</a:t>
            </a:r>
            <a:r>
              <a:rPr lang="ja-JP" altLang="en-US" sz="1050">
                <a:latin typeface="MS PGothic" panose="020B0600070205080204" pitchFamily="34" charset="-128"/>
                <a:ea typeface="MS PGothic" panose="020B0600070205080204" pitchFamily="34" charset="-128"/>
              </a:rPr>
              <a:t>であること、社会福祉法では</a:t>
            </a:r>
            <a:r>
              <a:rPr lang="en-US" altLang="ja-JP" sz="1050" dirty="0">
                <a:latin typeface="MS PGothic" panose="020B0600070205080204" pitchFamily="34" charset="-128"/>
                <a:ea typeface="MS PGothic" panose="020B0600070205080204" pitchFamily="34" charset="-128"/>
              </a:rPr>
              <a:t>｢</a:t>
            </a:r>
            <a:r>
              <a:rPr lang="ja-JP" altLang="en-US" sz="1050">
                <a:latin typeface="MS PGothic" panose="020B0600070205080204" pitchFamily="34" charset="-128"/>
                <a:ea typeface="MS PGothic" panose="020B0600070205080204" pitchFamily="34" charset="-128"/>
              </a:rPr>
              <a:t>社会福祉事業</a:t>
            </a:r>
            <a:r>
              <a:rPr lang="en-US" altLang="ja-JP" sz="1050" dirty="0">
                <a:latin typeface="MS PGothic" panose="020B0600070205080204" pitchFamily="34" charset="-128"/>
                <a:ea typeface="MS PGothic" panose="020B0600070205080204" pitchFamily="34" charset="-128"/>
              </a:rPr>
              <a:t>｣</a:t>
            </a:r>
            <a:r>
              <a:rPr lang="ja-JP" altLang="en-US" sz="1050">
                <a:latin typeface="MS PGothic" panose="020B0600070205080204" pitchFamily="34" charset="-128"/>
                <a:ea typeface="MS PGothic" panose="020B0600070205080204" pitchFamily="34" charset="-128"/>
              </a:rPr>
              <a:t>であることを確認し、社会福祉事業の目的を理解する</a:t>
            </a:r>
            <a:endParaRPr lang="en-US" altLang="ja-JP" sz="1050" dirty="0">
              <a:latin typeface="MS PGothic" panose="020B0600070205080204" pitchFamily="34" charset="-128"/>
              <a:ea typeface="MS PGothic" panose="020B0600070205080204" pitchFamily="34" charset="-128"/>
            </a:endParaRPr>
          </a:p>
          <a:p>
            <a:r>
              <a:rPr lang="ja-JP" altLang="en-US">
                <a:latin typeface="MS PGothic" panose="020B0600070205080204" pitchFamily="34" charset="-128"/>
                <a:ea typeface="MS PGothic" panose="020B0600070205080204" pitchFamily="34" charset="-128"/>
              </a:rPr>
              <a:t>障害児支援は、子どもの権利条約に基づき、子どもの主体性を尊重した発達の保障であり、個別支援計画や日々の支援に反映させることができる。</a:t>
            </a:r>
            <a:endParaRPr lang="en-US" altLang="ja-JP" dirty="0">
              <a:latin typeface="MS PGothic" panose="020B0600070205080204" pitchFamily="34" charset="-128"/>
              <a:ea typeface="MS PGothic" panose="020B0600070205080204" pitchFamily="34" charset="-128"/>
            </a:endParaRPr>
          </a:p>
          <a:p>
            <a:pPr marL="939800" indent="-623888">
              <a:buNone/>
            </a:pPr>
            <a:r>
              <a:rPr lang="ja-JP" altLang="en-US" sz="1050">
                <a:latin typeface="MS PGothic" panose="020B0600070205080204" pitchFamily="34" charset="-128"/>
                <a:ea typeface="MS PGothic" panose="020B0600070205080204" pitchFamily="34" charset="-128"/>
              </a:rPr>
              <a:t>⇒・子どもの権利条約の概要を知り、障害児も同じ子どもであるという大前提に立っていることを理解する</a:t>
            </a:r>
            <a:endParaRPr lang="en-US" altLang="ja-JP" sz="1050" dirty="0">
              <a:latin typeface="MS PGothic" panose="020B0600070205080204" pitchFamily="34" charset="-128"/>
              <a:ea typeface="MS PGothic" panose="020B0600070205080204" pitchFamily="34" charset="-128"/>
            </a:endParaRPr>
          </a:p>
          <a:p>
            <a:pPr marL="939800" indent="-623888">
              <a:buNone/>
            </a:pPr>
            <a:r>
              <a:rPr lang="ja-JP" altLang="en-US" sz="1050">
                <a:latin typeface="MS PGothic" panose="020B0600070205080204" pitchFamily="34" charset="-128"/>
                <a:ea typeface="MS PGothic" panose="020B0600070205080204" pitchFamily="34" charset="-128"/>
              </a:rPr>
              <a:t>　</a:t>
            </a:r>
            <a:r>
              <a:rPr lang="en-US" altLang="ja-JP" sz="1050" dirty="0">
                <a:latin typeface="MS PGothic" panose="020B0600070205080204" pitchFamily="34" charset="-128"/>
                <a:ea typeface="MS PGothic" panose="020B0600070205080204" pitchFamily="34" charset="-128"/>
              </a:rPr>
              <a:t> </a:t>
            </a:r>
            <a:r>
              <a:rPr lang="ja-JP" altLang="en-US" sz="1050">
                <a:latin typeface="MS PGothic" panose="020B0600070205080204" pitchFamily="34" charset="-128"/>
                <a:ea typeface="MS PGothic" panose="020B0600070205080204" pitchFamily="34" charset="-128"/>
              </a:rPr>
              <a:t>・子どもの「主体性」を尊重できているか、発達的視点に立った支援になっているかを確認する</a:t>
            </a:r>
            <a:endParaRPr lang="en-US" altLang="ja-JP" sz="1050" dirty="0">
              <a:latin typeface="MS PGothic" panose="020B0600070205080204" pitchFamily="34" charset="-128"/>
              <a:ea typeface="MS PGothic" panose="020B0600070205080204" pitchFamily="34" charset="-128"/>
            </a:endParaRPr>
          </a:p>
          <a:p>
            <a:r>
              <a:rPr lang="ja-JP" altLang="en-US" sz="1050">
                <a:latin typeface="MS PGothic" panose="020B0600070205080204" pitchFamily="34" charset="-128"/>
                <a:ea typeface="MS PGothic" panose="020B0600070205080204" pitchFamily="34" charset="-128"/>
              </a:rPr>
              <a:t>障害児支援は</a:t>
            </a:r>
            <a:r>
              <a:rPr lang="en-US" altLang="ja-JP" sz="1050" dirty="0">
                <a:latin typeface="MS PGothic" panose="020B0600070205080204" pitchFamily="34" charset="-128"/>
                <a:ea typeface="MS PGothic" panose="020B0600070205080204" pitchFamily="34" charset="-128"/>
              </a:rPr>
              <a:t>､</a:t>
            </a:r>
            <a:r>
              <a:rPr lang="ja-JP" altLang="en-US" sz="1050">
                <a:latin typeface="MS PGothic" panose="020B0600070205080204" pitchFamily="34" charset="-128"/>
                <a:ea typeface="MS PGothic" panose="020B0600070205080204" pitchFamily="34" charset="-128"/>
              </a:rPr>
              <a:t>障害者の権利条約に基づき</a:t>
            </a:r>
            <a:r>
              <a:rPr lang="en-US" altLang="ja-JP" sz="1050" dirty="0">
                <a:latin typeface="MS PGothic" panose="020B0600070205080204" pitchFamily="34" charset="-128"/>
                <a:ea typeface="MS PGothic" panose="020B0600070205080204" pitchFamily="34" charset="-128"/>
              </a:rPr>
              <a:t>､</a:t>
            </a:r>
            <a:r>
              <a:rPr lang="ja-JP" altLang="en-US" sz="1050">
                <a:latin typeface="MS PGothic" panose="020B0600070205080204" pitchFamily="34" charset="-128"/>
                <a:ea typeface="MS PGothic" panose="020B0600070205080204" pitchFamily="34" charset="-128"/>
              </a:rPr>
              <a:t>個々の障害や特性に応じて特別に配慮された支援や配慮を行い</a:t>
            </a:r>
            <a:r>
              <a:rPr lang="en-US" altLang="ja-JP" sz="1050" dirty="0">
                <a:latin typeface="MS PGothic" panose="020B0600070205080204" pitchFamily="34" charset="-128"/>
                <a:ea typeface="MS PGothic" panose="020B0600070205080204" pitchFamily="34" charset="-128"/>
              </a:rPr>
              <a:t>､</a:t>
            </a:r>
            <a:r>
              <a:rPr lang="ja-JP" altLang="en-US" sz="1050">
                <a:latin typeface="MS PGothic" panose="020B0600070205080204" pitchFamily="34" charset="-128"/>
                <a:ea typeface="MS PGothic" panose="020B0600070205080204" pitchFamily="34" charset="-128"/>
              </a:rPr>
              <a:t>常にソーシャル・インクルージョンを常に意識した個別支援計画の立案と支援ができる</a:t>
            </a:r>
            <a:r>
              <a:rPr lang="en-US" altLang="ja-JP" sz="1050" dirty="0">
                <a:latin typeface="MS PGothic" panose="020B0600070205080204" pitchFamily="34" charset="-128"/>
                <a:ea typeface="MS PGothic" panose="020B0600070205080204" pitchFamily="34" charset="-128"/>
              </a:rPr>
              <a:t>｡</a:t>
            </a:r>
          </a:p>
          <a:p>
            <a:pPr marL="895350" indent="-895350">
              <a:buNone/>
            </a:pPr>
            <a:r>
              <a:rPr lang="ja-JP" altLang="en-US" sz="1050">
                <a:latin typeface="MS PGothic" panose="020B0600070205080204" pitchFamily="34" charset="-128"/>
                <a:ea typeface="MS PGothic" panose="020B0600070205080204" pitchFamily="34" charset="-128"/>
              </a:rPr>
              <a:t>　　　⇒・障害や疾病、発達の特性に応じたかかわり（合理的配慮を含む）をする支援であることを理解する</a:t>
            </a:r>
            <a:endParaRPr lang="en-US" altLang="ja-JP" sz="1050" dirty="0">
              <a:latin typeface="MS PGothic" panose="020B0600070205080204" pitchFamily="34" charset="-128"/>
              <a:ea typeface="MS PGothic" panose="020B0600070205080204" pitchFamily="34" charset="-128"/>
            </a:endParaRPr>
          </a:p>
          <a:p>
            <a:pPr marL="895350" indent="-895350">
              <a:buNone/>
            </a:pPr>
            <a:r>
              <a:rPr lang="en-US" altLang="ja-JP" sz="1050" dirty="0">
                <a:latin typeface="MS PGothic" panose="020B0600070205080204" pitchFamily="34" charset="-128"/>
                <a:ea typeface="MS PGothic" panose="020B0600070205080204" pitchFamily="34" charset="-128"/>
              </a:rPr>
              <a:t>         </a:t>
            </a:r>
            <a:r>
              <a:rPr lang="ja-JP" altLang="en-US" sz="1050">
                <a:latin typeface="MS PGothic" panose="020B0600070205080204" pitchFamily="34" charset="-128"/>
                <a:ea typeface="MS PGothic" panose="020B0600070205080204" pitchFamily="34" charset="-128"/>
              </a:rPr>
              <a:t>・ソーシャル・インクルージョンとは何かを正しく理解する</a:t>
            </a:r>
            <a:endParaRPr lang="en-US" altLang="ja-JP" sz="1050" dirty="0">
              <a:latin typeface="MS PGothic" panose="020B0600070205080204" pitchFamily="34" charset="-128"/>
              <a:ea typeface="MS PGothic" panose="020B0600070205080204" pitchFamily="34" charset="-128"/>
            </a:endParaRPr>
          </a:p>
          <a:p>
            <a:r>
              <a:rPr lang="ja-JP" altLang="en-US" sz="1050">
                <a:latin typeface="MS PGothic" panose="020B0600070205080204" pitchFamily="34" charset="-128"/>
                <a:ea typeface="MS PGothic" panose="020B0600070205080204" pitchFamily="34" charset="-128"/>
              </a:rPr>
              <a:t>相談支援事業者及び関係機関との連携も含めて、児童発達支援管理責任者の役割を説明できる。</a:t>
            </a:r>
            <a:endParaRPr lang="en-US" altLang="ja-JP" sz="1050" dirty="0">
              <a:latin typeface="MS PGothic" panose="020B0600070205080204" pitchFamily="34" charset="-128"/>
              <a:ea typeface="MS PGothic" panose="020B0600070205080204" pitchFamily="34" charset="-128"/>
            </a:endParaRPr>
          </a:p>
          <a:p>
            <a:pPr marL="0" indent="0">
              <a:buNone/>
            </a:pPr>
            <a:r>
              <a:rPr lang="ja-JP" altLang="en-US" sz="1050">
                <a:latin typeface="MS PGothic" panose="020B0600070205080204" pitchFamily="34" charset="-128"/>
                <a:ea typeface="MS PGothic" panose="020B0600070205080204" pitchFamily="34" charset="-128"/>
              </a:rPr>
              <a:t>　　　⇒・指定基準の規定を確認する</a:t>
            </a:r>
            <a:endParaRPr lang="en-US" altLang="ja-JP" sz="1050" dirty="0">
              <a:latin typeface="MS PGothic" panose="020B0600070205080204" pitchFamily="34" charset="-128"/>
              <a:ea typeface="MS PGothic" panose="020B0600070205080204" pitchFamily="34" charset="-128"/>
            </a:endParaRPr>
          </a:p>
          <a:p>
            <a:pPr marL="0" indent="0">
              <a:buNone/>
            </a:pPr>
            <a:r>
              <a:rPr lang="ja-JP" altLang="en-US" sz="1050">
                <a:latin typeface="MS PGothic" panose="020B0600070205080204" pitchFamily="34" charset="-128"/>
                <a:ea typeface="MS PGothic" panose="020B0600070205080204" pitchFamily="34" charset="-128"/>
              </a:rPr>
              <a:t>　　　　</a:t>
            </a:r>
            <a:r>
              <a:rPr lang="en-US" altLang="ja-JP" sz="1050" dirty="0">
                <a:latin typeface="MS PGothic" panose="020B0600070205080204" pitchFamily="34" charset="-128"/>
                <a:ea typeface="MS PGothic" panose="020B0600070205080204" pitchFamily="34" charset="-128"/>
              </a:rPr>
              <a:t> </a:t>
            </a:r>
            <a:r>
              <a:rPr lang="ja-JP" altLang="en-US" sz="1050">
                <a:latin typeface="MS PGothic" panose="020B0600070205080204" pitchFamily="34" charset="-128"/>
                <a:ea typeface="MS PGothic" panose="020B0600070205080204" pitchFamily="34" charset="-128"/>
              </a:rPr>
              <a:t>・サービス提供管理責任者との対比から、児童期における支援のポイントを理解する</a:t>
            </a:r>
            <a:endParaRPr lang="en-US" altLang="ja-JP" sz="1050" dirty="0">
              <a:latin typeface="MS PGothic" panose="020B0600070205080204" pitchFamily="34" charset="-128"/>
              <a:ea typeface="MS PGothic" panose="020B0600070205080204" pitchFamily="34" charset="-128"/>
            </a:endParaRPr>
          </a:p>
          <a:p>
            <a:pPr marL="0" indent="0">
              <a:buNone/>
            </a:pPr>
            <a:r>
              <a:rPr lang="ja-JP" altLang="en-US" sz="1050">
                <a:latin typeface="MS PGothic" panose="020B0600070205080204" pitchFamily="34" charset="-128"/>
                <a:ea typeface="MS PGothic" panose="020B0600070205080204" pitchFamily="34" charset="-128"/>
              </a:rPr>
              <a:t>　　　　</a:t>
            </a:r>
            <a:r>
              <a:rPr lang="en-US" altLang="ja-JP" sz="1050" dirty="0">
                <a:latin typeface="MS PGothic" panose="020B0600070205080204" pitchFamily="34" charset="-128"/>
                <a:ea typeface="MS PGothic" panose="020B0600070205080204" pitchFamily="34" charset="-128"/>
              </a:rPr>
              <a:t> </a:t>
            </a:r>
            <a:r>
              <a:rPr lang="ja-JP" altLang="en-US" sz="1050">
                <a:latin typeface="MS PGothic" panose="020B0600070205080204" pitchFamily="34" charset="-128"/>
                <a:ea typeface="MS PGothic" panose="020B0600070205080204" pitchFamily="34" charset="-128"/>
              </a:rPr>
              <a:t>・個別支援計画に関する業務を中核として、支援の内容やスタッフの資質の向上、家族や関係機関との対外的な顔であることを理解する</a:t>
            </a:r>
            <a:endParaRPr lang="en-US" altLang="ja-JP" sz="1050" dirty="0">
              <a:latin typeface="MS PGothic" panose="020B0600070205080204" pitchFamily="34" charset="-128"/>
              <a:ea typeface="MS PGothic" panose="020B0600070205080204" pitchFamily="34" charset="-128"/>
            </a:endParaRPr>
          </a:p>
          <a:p>
            <a:pPr marL="939800" indent="-306388">
              <a:buNone/>
            </a:pPr>
            <a:endParaRPr lang="en-US" altLang="ja-JP" sz="1050" dirty="0">
              <a:latin typeface="MS PGothic" panose="020B0600070205080204" pitchFamily="34" charset="-128"/>
              <a:ea typeface="MS PGothic" panose="020B0600070205080204" pitchFamily="34" charset="-128"/>
            </a:endParaRPr>
          </a:p>
          <a:p>
            <a:pPr marL="939800" indent="-306388">
              <a:buNone/>
            </a:pPr>
            <a:endParaRPr lang="en-US" altLang="ja-JP" sz="1050" dirty="0">
              <a:latin typeface="MS PGothic" panose="020B0600070205080204" pitchFamily="34" charset="-128"/>
              <a:ea typeface="MS PGothic" panose="020B0600070205080204" pitchFamily="34" charset="-128"/>
            </a:endParaRPr>
          </a:p>
          <a:p>
            <a:endParaRPr kumimoji="1" lang="ja-JP" altLang="en-US"/>
          </a:p>
        </p:txBody>
      </p:sp>
    </p:spTree>
    <p:extLst>
      <p:ext uri="{BB962C8B-B14F-4D97-AF65-F5344CB8AC3E}">
        <p14:creationId xmlns:p14="http://schemas.microsoft.com/office/powerpoint/2010/main" val="3421619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TextEdit="1"/>
          </p:cNvSpPr>
          <p:nvPr>
            <p:ph type="sldImg"/>
          </p:nvPr>
        </p:nvSpPr>
        <p:spPr>
          <a:ln/>
        </p:spPr>
      </p:sp>
      <p:sp>
        <p:nvSpPr>
          <p:cNvPr id="3891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メイリオ" charset="-128"/>
                <a:ea typeface="メイリオ" charset="-128"/>
              </a:rPr>
              <a:t>資料⑦をご覧ください。</a:t>
            </a:r>
            <a:endParaRPr lang="en-US" altLang="ja-JP">
              <a:latin typeface="メイリオ" charset="-128"/>
              <a:ea typeface="メイリオ" charset="-128"/>
            </a:endParaRPr>
          </a:p>
          <a:p>
            <a:endParaRPr lang="en-US" altLang="ja-JP">
              <a:latin typeface="メイリオ" charset="-128"/>
              <a:ea typeface="メイリオ" charset="-128"/>
            </a:endParaRPr>
          </a:p>
          <a:p>
            <a:endParaRPr lang="en-US" altLang="ja-JP">
              <a:latin typeface="メイリオ" charset="-128"/>
              <a:ea typeface="メイリオ" charset="-128"/>
            </a:endParaRPr>
          </a:p>
          <a:p>
            <a:r>
              <a:rPr lang="ja-JP" altLang="en-US">
                <a:latin typeface="メイリオ" charset="-128"/>
                <a:ea typeface="メイリオ" charset="-128"/>
              </a:rPr>
              <a:t>これが引継ぎのためのサマリーシートです。</a:t>
            </a:r>
            <a:endParaRPr lang="en-US" altLang="ja-JP">
              <a:latin typeface="メイリオ" charset="-128"/>
              <a:ea typeface="メイリオ" charset="-128"/>
            </a:endParaRPr>
          </a:p>
          <a:p>
            <a:r>
              <a:rPr lang="ja-JP" altLang="en-US">
                <a:latin typeface="メイリオ" charset="-128"/>
                <a:ea typeface="メイリオ" charset="-128"/>
              </a:rPr>
              <a:t>これまでの成長・発達の様子や変化が記載されています。</a:t>
            </a:r>
          </a:p>
        </p:txBody>
      </p:sp>
      <p:sp>
        <p:nvSpPr>
          <p:cNvPr id="3891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ＭＳ Ｐ明朝" charset="-128"/>
              </a:defRPr>
            </a:lvl1pPr>
            <a:lvl2pPr marL="742950" indent="-285750">
              <a:spcBef>
                <a:spcPct val="30000"/>
              </a:spcBef>
              <a:defRPr kumimoji="1" sz="1200">
                <a:solidFill>
                  <a:schemeClr val="tx1"/>
                </a:solidFill>
                <a:latin typeface="Arial" charset="0"/>
                <a:ea typeface="ＭＳ Ｐ明朝" charset="-128"/>
              </a:defRPr>
            </a:lvl2pPr>
            <a:lvl3pPr marL="1143000" indent="-228600">
              <a:spcBef>
                <a:spcPct val="30000"/>
              </a:spcBef>
              <a:defRPr kumimoji="1" sz="1200">
                <a:solidFill>
                  <a:schemeClr val="tx1"/>
                </a:solidFill>
                <a:latin typeface="Arial" charset="0"/>
                <a:ea typeface="ＭＳ Ｐ明朝" charset="-128"/>
              </a:defRPr>
            </a:lvl3pPr>
            <a:lvl4pPr marL="1600200" indent="-228600">
              <a:spcBef>
                <a:spcPct val="30000"/>
              </a:spcBef>
              <a:defRPr kumimoji="1" sz="1200">
                <a:solidFill>
                  <a:schemeClr val="tx1"/>
                </a:solidFill>
                <a:latin typeface="Arial" charset="0"/>
                <a:ea typeface="ＭＳ Ｐ明朝" charset="-128"/>
              </a:defRPr>
            </a:lvl4pPr>
            <a:lvl5pPr marL="2057400" indent="-228600">
              <a:spcBef>
                <a:spcPct val="30000"/>
              </a:spcBef>
              <a:defRPr kumimoji="1" sz="1200">
                <a:solidFill>
                  <a:schemeClr val="tx1"/>
                </a:solidFill>
                <a:latin typeface="Arial" charset="0"/>
                <a:ea typeface="ＭＳ Ｐ明朝"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charset="-128"/>
              </a:defRPr>
            </a:lvl9pPr>
          </a:lstStyle>
          <a:p>
            <a:pPr>
              <a:spcBef>
                <a:spcPct val="0"/>
              </a:spcBef>
            </a:pPr>
            <a:fld id="{EA564A87-B312-6643-AA96-0506A273DCC7}" type="slidenum">
              <a:rPr lang="en-US" altLang="ja-JP" sz="1300">
                <a:ea typeface="ＭＳ Ｐゴシック" charset="-128"/>
              </a:rPr>
              <a:pPr>
                <a:spcBef>
                  <a:spcPct val="0"/>
                </a:spcBef>
              </a:pPr>
              <a:t>11</a:t>
            </a:fld>
            <a:endParaRPr lang="en-US" altLang="ja-JP" sz="1300">
              <a:ea typeface="ＭＳ Ｐゴシック" charset="-128"/>
            </a:endParaRPr>
          </a:p>
        </p:txBody>
      </p:sp>
    </p:spTree>
    <p:extLst>
      <p:ext uri="{BB962C8B-B14F-4D97-AF65-F5344CB8AC3E}">
        <p14:creationId xmlns:p14="http://schemas.microsoft.com/office/powerpoint/2010/main" val="696806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ー 1"/>
          <p:cNvSpPr>
            <a:spLocks noGrp="1" noRot="1" noChangeAspect="1" noTextEdit="1"/>
          </p:cNvSpPr>
          <p:nvPr>
            <p:ph type="sldImg"/>
          </p:nvPr>
        </p:nvSpPr>
        <p:spPr>
          <a:ln/>
        </p:spPr>
      </p:sp>
      <p:sp>
        <p:nvSpPr>
          <p:cNvPr id="4096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メイリオ" charset="-128"/>
                <a:ea typeface="メイリオ" charset="-128"/>
              </a:rPr>
              <a:t>これまで支援してきたこと</a:t>
            </a:r>
            <a:endParaRPr lang="en-US" altLang="ja-JP">
              <a:latin typeface="メイリオ" charset="-128"/>
              <a:ea typeface="メイリオ" charset="-128"/>
            </a:endParaRPr>
          </a:p>
          <a:p>
            <a:r>
              <a:rPr lang="ja-JP" altLang="en-US">
                <a:latin typeface="メイリオ" charset="-128"/>
                <a:ea typeface="メイリオ" charset="-128"/>
              </a:rPr>
              <a:t>今後も引き続き支援してほしいことも具体的に記載しました。</a:t>
            </a:r>
          </a:p>
        </p:txBody>
      </p:sp>
      <p:sp>
        <p:nvSpPr>
          <p:cNvPr id="4096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ＭＳ Ｐ明朝" charset="-128"/>
              </a:defRPr>
            </a:lvl1pPr>
            <a:lvl2pPr marL="742950" indent="-285750">
              <a:spcBef>
                <a:spcPct val="30000"/>
              </a:spcBef>
              <a:defRPr kumimoji="1" sz="1200">
                <a:solidFill>
                  <a:schemeClr val="tx1"/>
                </a:solidFill>
                <a:latin typeface="Arial" charset="0"/>
                <a:ea typeface="ＭＳ Ｐ明朝" charset="-128"/>
              </a:defRPr>
            </a:lvl2pPr>
            <a:lvl3pPr marL="1143000" indent="-228600">
              <a:spcBef>
                <a:spcPct val="30000"/>
              </a:spcBef>
              <a:defRPr kumimoji="1" sz="1200">
                <a:solidFill>
                  <a:schemeClr val="tx1"/>
                </a:solidFill>
                <a:latin typeface="Arial" charset="0"/>
                <a:ea typeface="ＭＳ Ｐ明朝" charset="-128"/>
              </a:defRPr>
            </a:lvl3pPr>
            <a:lvl4pPr marL="1600200" indent="-228600">
              <a:spcBef>
                <a:spcPct val="30000"/>
              </a:spcBef>
              <a:defRPr kumimoji="1" sz="1200">
                <a:solidFill>
                  <a:schemeClr val="tx1"/>
                </a:solidFill>
                <a:latin typeface="Arial" charset="0"/>
                <a:ea typeface="ＭＳ Ｐ明朝" charset="-128"/>
              </a:defRPr>
            </a:lvl4pPr>
            <a:lvl5pPr marL="2057400" indent="-228600">
              <a:spcBef>
                <a:spcPct val="30000"/>
              </a:spcBef>
              <a:defRPr kumimoji="1" sz="1200">
                <a:solidFill>
                  <a:schemeClr val="tx1"/>
                </a:solidFill>
                <a:latin typeface="Arial" charset="0"/>
                <a:ea typeface="ＭＳ Ｐ明朝"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charset="-128"/>
              </a:defRPr>
            </a:lvl9pPr>
          </a:lstStyle>
          <a:p>
            <a:pPr>
              <a:spcBef>
                <a:spcPct val="0"/>
              </a:spcBef>
            </a:pPr>
            <a:fld id="{1D5F6E9D-0165-F646-A6C8-039FB3DD9761}" type="slidenum">
              <a:rPr lang="en-US" altLang="ja-JP" sz="1300">
                <a:ea typeface="ＭＳ Ｐゴシック" charset="-128"/>
              </a:rPr>
              <a:pPr>
                <a:spcBef>
                  <a:spcPct val="0"/>
                </a:spcBef>
              </a:pPr>
              <a:t>12</a:t>
            </a:fld>
            <a:endParaRPr lang="en-US" altLang="ja-JP" sz="1300">
              <a:ea typeface="ＭＳ Ｐゴシック" charset="-128"/>
            </a:endParaRPr>
          </a:p>
        </p:txBody>
      </p:sp>
    </p:spTree>
    <p:extLst>
      <p:ext uri="{BB962C8B-B14F-4D97-AF65-F5344CB8AC3E}">
        <p14:creationId xmlns:p14="http://schemas.microsoft.com/office/powerpoint/2010/main" val="957543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p:cNvSpPr>
            <a:spLocks noGrp="1" noRot="1" noChangeAspect="1" noTextEdit="1"/>
          </p:cNvSpPr>
          <p:nvPr>
            <p:ph type="sldImg"/>
          </p:nvPr>
        </p:nvSpPr>
        <p:spPr>
          <a:ln/>
        </p:spPr>
      </p:sp>
      <p:sp>
        <p:nvSpPr>
          <p:cNvPr id="4301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a typeface="ＭＳ Ｐ明朝" charset="-128"/>
              </a:rPr>
              <a:t>保護者の願いを加えたシートを保護者にも最終確認してもらい</a:t>
            </a:r>
            <a:endParaRPr lang="en-US" altLang="ja-JP">
              <a:ea typeface="ＭＳ Ｐ明朝" charset="-128"/>
            </a:endParaRPr>
          </a:p>
          <a:p>
            <a:r>
              <a:rPr lang="ja-JP" altLang="en-US">
                <a:ea typeface="ＭＳ Ｐ明朝" charset="-128"/>
              </a:rPr>
              <a:t>完成させました。記入する欄があります。</a:t>
            </a:r>
            <a:endParaRPr lang="en-US" altLang="ja-JP">
              <a:ea typeface="ＭＳ Ｐ明朝" charset="-128"/>
            </a:endParaRPr>
          </a:p>
          <a:p>
            <a:endParaRPr lang="en-US" altLang="ja-JP">
              <a:ea typeface="ＭＳ Ｐ明朝" charset="-128"/>
            </a:endParaRPr>
          </a:p>
          <a:p>
            <a:r>
              <a:rPr lang="ja-JP" altLang="en-US">
                <a:ea typeface="ＭＳ Ｐ明朝" charset="-128"/>
              </a:rPr>
              <a:t>園からの呼びかけにより、３月中旬に、移行支援会議を開くことになりました。</a:t>
            </a:r>
            <a:endParaRPr lang="en-US" altLang="ja-JP">
              <a:ea typeface="ＭＳ Ｐ明朝" charset="-128"/>
            </a:endParaRPr>
          </a:p>
          <a:p>
            <a:r>
              <a:rPr lang="ja-JP" altLang="en-US">
                <a:ea typeface="ＭＳ Ｐ明朝" charset="-128"/>
              </a:rPr>
              <a:t>参加者は保護者、担当保育士、主任保育士　</a:t>
            </a:r>
            <a:endParaRPr lang="en-US" altLang="ja-JP">
              <a:ea typeface="ＭＳ Ｐ明朝" charset="-128"/>
            </a:endParaRPr>
          </a:p>
          <a:p>
            <a:r>
              <a:rPr lang="ja-JP" altLang="en-US">
                <a:ea typeface="ＭＳ Ｐ明朝" charset="-128"/>
              </a:rPr>
              <a:t>学校側からは教頭先生、特コ、養護教諭が参加しました。</a:t>
            </a:r>
            <a:endParaRPr lang="en-US" altLang="ja-JP">
              <a:ea typeface="ＭＳ Ｐ明朝" charset="-128"/>
            </a:endParaRPr>
          </a:p>
          <a:p>
            <a:endParaRPr lang="en-US" altLang="ja-JP">
              <a:ea typeface="ＭＳ Ｐ明朝" charset="-128"/>
            </a:endParaRPr>
          </a:p>
          <a:p>
            <a:r>
              <a:rPr lang="ja-JP" altLang="en-US">
                <a:ea typeface="ＭＳ Ｐ明朝" charset="-128"/>
              </a:rPr>
              <a:t>園と保護者からサマリーシートを用いて、Ａさんの話をしました。</a:t>
            </a:r>
            <a:endParaRPr lang="en-US" altLang="ja-JP">
              <a:ea typeface="ＭＳ Ｐ明朝" charset="-128"/>
            </a:endParaRPr>
          </a:p>
          <a:p>
            <a:endParaRPr lang="en-US" altLang="ja-JP">
              <a:ea typeface="ＭＳ Ｐ明朝" charset="-128"/>
            </a:endParaRPr>
          </a:p>
          <a:p>
            <a:r>
              <a:rPr lang="ja-JP" altLang="en-US">
                <a:ea typeface="ＭＳ Ｐ明朝" charset="-128"/>
              </a:rPr>
              <a:t>学校側からは、</a:t>
            </a:r>
            <a:r>
              <a:rPr lang="en-US" altLang="ja-JP">
                <a:ea typeface="ＭＳ Ｐ明朝" charset="-128"/>
              </a:rPr>
              <a:t>『</a:t>
            </a:r>
            <a:r>
              <a:rPr lang="ja-JP" altLang="en-US">
                <a:ea typeface="ＭＳ Ｐ明朝" charset="-128"/>
              </a:rPr>
              <a:t>初めての活動が苦手なのなら、入学式前日に学校に来て体育館や教室を見学すると</a:t>
            </a:r>
            <a:endParaRPr lang="en-US" altLang="ja-JP">
              <a:ea typeface="ＭＳ Ｐ明朝" charset="-128"/>
            </a:endParaRPr>
          </a:p>
          <a:p>
            <a:r>
              <a:rPr lang="ja-JP" altLang="en-US">
                <a:ea typeface="ＭＳ Ｐ明朝" charset="-128"/>
              </a:rPr>
              <a:t>安心できるのではないか」との提案がありました。</a:t>
            </a:r>
            <a:endParaRPr lang="en-US" altLang="ja-JP">
              <a:ea typeface="ＭＳ Ｐ明朝" charset="-128"/>
            </a:endParaRPr>
          </a:p>
          <a:p>
            <a:r>
              <a:rPr lang="ja-JP" altLang="en-US">
                <a:ea typeface="ＭＳ Ｐ明朝" charset="-128"/>
              </a:rPr>
              <a:t>保護者は、「Ａさんを受け入れようとしてくれる学校側の思いが感じられうれしかった」と話されていました。</a:t>
            </a:r>
            <a:endParaRPr lang="en-US" altLang="ja-JP">
              <a:ea typeface="ＭＳ Ｐ明朝" charset="-128"/>
            </a:endParaRPr>
          </a:p>
          <a:p>
            <a:endParaRPr lang="ja-JP" altLang="en-US">
              <a:ea typeface="ＭＳ Ｐ明朝" charset="-128"/>
            </a:endParaRPr>
          </a:p>
        </p:txBody>
      </p:sp>
      <p:sp>
        <p:nvSpPr>
          <p:cNvPr id="4301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ＭＳ Ｐ明朝" charset="-128"/>
              </a:defRPr>
            </a:lvl1pPr>
            <a:lvl2pPr marL="742950" indent="-285750">
              <a:spcBef>
                <a:spcPct val="30000"/>
              </a:spcBef>
              <a:defRPr kumimoji="1" sz="1200">
                <a:solidFill>
                  <a:schemeClr val="tx1"/>
                </a:solidFill>
                <a:latin typeface="Arial" charset="0"/>
                <a:ea typeface="ＭＳ Ｐ明朝" charset="-128"/>
              </a:defRPr>
            </a:lvl2pPr>
            <a:lvl3pPr marL="1143000" indent="-228600">
              <a:spcBef>
                <a:spcPct val="30000"/>
              </a:spcBef>
              <a:defRPr kumimoji="1" sz="1200">
                <a:solidFill>
                  <a:schemeClr val="tx1"/>
                </a:solidFill>
                <a:latin typeface="Arial" charset="0"/>
                <a:ea typeface="ＭＳ Ｐ明朝" charset="-128"/>
              </a:defRPr>
            </a:lvl3pPr>
            <a:lvl4pPr marL="1600200" indent="-228600">
              <a:spcBef>
                <a:spcPct val="30000"/>
              </a:spcBef>
              <a:defRPr kumimoji="1" sz="1200">
                <a:solidFill>
                  <a:schemeClr val="tx1"/>
                </a:solidFill>
                <a:latin typeface="Arial" charset="0"/>
                <a:ea typeface="ＭＳ Ｐ明朝" charset="-128"/>
              </a:defRPr>
            </a:lvl4pPr>
            <a:lvl5pPr marL="2057400" indent="-228600">
              <a:spcBef>
                <a:spcPct val="30000"/>
              </a:spcBef>
              <a:defRPr kumimoji="1" sz="1200">
                <a:solidFill>
                  <a:schemeClr val="tx1"/>
                </a:solidFill>
                <a:latin typeface="Arial" charset="0"/>
                <a:ea typeface="ＭＳ Ｐ明朝"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charset="-128"/>
              </a:defRPr>
            </a:lvl9pPr>
          </a:lstStyle>
          <a:p>
            <a:pPr>
              <a:spcBef>
                <a:spcPct val="0"/>
              </a:spcBef>
            </a:pPr>
            <a:fld id="{D081A9C8-13BC-BD42-A1F9-722C9BB90DC3}" type="slidenum">
              <a:rPr lang="en-US" altLang="ja-JP" sz="1300">
                <a:ea typeface="ＭＳ Ｐゴシック" charset="-128"/>
              </a:rPr>
              <a:pPr>
                <a:spcBef>
                  <a:spcPct val="0"/>
                </a:spcBef>
              </a:pPr>
              <a:t>13</a:t>
            </a:fld>
            <a:endParaRPr lang="en-US" altLang="ja-JP" sz="1300">
              <a:ea typeface="ＭＳ Ｐゴシック" charset="-128"/>
            </a:endParaRPr>
          </a:p>
        </p:txBody>
      </p:sp>
    </p:spTree>
    <p:extLst>
      <p:ext uri="{BB962C8B-B14F-4D97-AF65-F5344CB8AC3E}">
        <p14:creationId xmlns:p14="http://schemas.microsoft.com/office/powerpoint/2010/main" val="2133000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a:extLst>
              <a:ext uri="{FF2B5EF4-FFF2-40B4-BE49-F238E27FC236}">
                <a16:creationId xmlns:a16="http://schemas.microsoft.com/office/drawing/2014/main" id="{11094176-7F1B-446D-9F89-6E3A6A45F509}"/>
              </a:ext>
            </a:extLst>
          </p:cNvPr>
          <p:cNvSpPr>
            <a:spLocks noGrp="1" noRot="1" noChangeAspect="1" noChangeArrowheads="1" noTextEdit="1"/>
          </p:cNvSpPr>
          <p:nvPr>
            <p:ph type="sldImg"/>
          </p:nvPr>
        </p:nvSpPr>
        <p:spPr>
          <a:xfrm>
            <a:off x="712788" y="742950"/>
            <a:ext cx="5375275" cy="3722688"/>
          </a:xfrm>
          <a:ln/>
        </p:spPr>
      </p:sp>
      <p:sp>
        <p:nvSpPr>
          <p:cNvPr id="7171" name="ノート プレースホルダ 2">
            <a:extLst>
              <a:ext uri="{FF2B5EF4-FFF2-40B4-BE49-F238E27FC236}">
                <a16:creationId xmlns:a16="http://schemas.microsoft.com/office/drawing/2014/main" id="{2D43EC02-34B5-48AF-B26F-F549DA27F03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9" tIns="45636" rIns="91279" bIns="45636"/>
          <a:lstStyle/>
          <a:p>
            <a:pPr eaLnBrk="1" hangingPunct="1"/>
            <a:endParaRPr lang="ja-JP" altLang="en-US" sz="1000">
              <a:latin typeface="ＭＳ Ｐ明朝" panose="02020600040205080304" pitchFamily="18" charset="-128"/>
            </a:endParaRPr>
          </a:p>
        </p:txBody>
      </p:sp>
      <p:sp>
        <p:nvSpPr>
          <p:cNvPr id="7172" name="スライド番号プレースホルダ 3">
            <a:extLst>
              <a:ext uri="{FF2B5EF4-FFF2-40B4-BE49-F238E27FC236}">
                <a16:creationId xmlns:a16="http://schemas.microsoft.com/office/drawing/2014/main" id="{EDAA08E1-B230-4EDC-988F-54032E990D9A}"/>
              </a:ext>
            </a:extLst>
          </p:cNvPr>
          <p:cNvSpPr txBox="1">
            <a:spLocks noGrp="1"/>
          </p:cNvSpPr>
          <p:nvPr/>
        </p:nvSpPr>
        <p:spPr bwMode="auto">
          <a:xfrm>
            <a:off x="3851275" y="9428163"/>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9" tIns="45636" rIns="91279" bIns="45636"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14DB64B2-FA04-4AA7-A2E0-E3EA5D6EBA88}" type="slidenum">
              <a:rPr lang="en-US" altLang="ja-JP" b="0">
                <a:solidFill>
                  <a:srgbClr val="000000"/>
                </a:solidFill>
                <a:latin typeface="Times New Roman" panose="02020603050405020304" pitchFamily="18" charset="0"/>
                <a:ea typeface="ＭＳ Ｐゴシック" panose="020B0600070205080204" pitchFamily="50" charset="-128"/>
              </a:rPr>
              <a:pPr algn="r" eaLnBrk="1" hangingPunct="1">
                <a:spcBef>
                  <a:spcPct val="0"/>
                </a:spcBef>
              </a:pPr>
              <a:t>20</a:t>
            </a:fld>
            <a:endParaRPr lang="en-US" altLang="ja-JP" b="0">
              <a:solidFill>
                <a:srgbClr val="000000"/>
              </a:solidFill>
              <a:latin typeface="Times New Roman" panose="02020603050405020304" pitchFamily="18" charset="0"/>
              <a:ea typeface="ＭＳ Ｐゴシック" panose="020B0600070205080204" pitchFamily="50" charset="-128"/>
            </a:endParaRPr>
          </a:p>
        </p:txBody>
      </p:sp>
    </p:spTree>
    <p:extLst>
      <p:ext uri="{BB962C8B-B14F-4D97-AF65-F5344CB8AC3E}">
        <p14:creationId xmlns:p14="http://schemas.microsoft.com/office/powerpoint/2010/main" val="2690649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a:extLst>
              <a:ext uri="{FF2B5EF4-FFF2-40B4-BE49-F238E27FC236}">
                <a16:creationId xmlns:a16="http://schemas.microsoft.com/office/drawing/2014/main" id="{11094176-7F1B-446D-9F89-6E3A6A45F509}"/>
              </a:ext>
            </a:extLst>
          </p:cNvPr>
          <p:cNvSpPr>
            <a:spLocks noGrp="1" noRot="1" noChangeAspect="1" noChangeArrowheads="1" noTextEdit="1"/>
          </p:cNvSpPr>
          <p:nvPr>
            <p:ph type="sldImg"/>
          </p:nvPr>
        </p:nvSpPr>
        <p:spPr>
          <a:xfrm>
            <a:off x="712788" y="742950"/>
            <a:ext cx="5375275" cy="3722688"/>
          </a:xfrm>
          <a:ln/>
        </p:spPr>
      </p:sp>
      <p:sp>
        <p:nvSpPr>
          <p:cNvPr id="7171" name="ノート プレースホルダ 2">
            <a:extLst>
              <a:ext uri="{FF2B5EF4-FFF2-40B4-BE49-F238E27FC236}">
                <a16:creationId xmlns:a16="http://schemas.microsoft.com/office/drawing/2014/main" id="{2D43EC02-34B5-48AF-B26F-F549DA27F03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9" tIns="45636" rIns="91279" bIns="45636"/>
          <a:lstStyle/>
          <a:p>
            <a:pPr eaLnBrk="1" hangingPunct="1"/>
            <a:endParaRPr lang="ja-JP" altLang="en-US" sz="1000">
              <a:latin typeface="ＭＳ Ｐ明朝" panose="02020600040205080304" pitchFamily="18" charset="-128"/>
            </a:endParaRPr>
          </a:p>
        </p:txBody>
      </p:sp>
      <p:sp>
        <p:nvSpPr>
          <p:cNvPr id="7172" name="スライド番号プレースホルダ 3">
            <a:extLst>
              <a:ext uri="{FF2B5EF4-FFF2-40B4-BE49-F238E27FC236}">
                <a16:creationId xmlns:a16="http://schemas.microsoft.com/office/drawing/2014/main" id="{EDAA08E1-B230-4EDC-988F-54032E990D9A}"/>
              </a:ext>
            </a:extLst>
          </p:cNvPr>
          <p:cNvSpPr txBox="1">
            <a:spLocks noGrp="1"/>
          </p:cNvSpPr>
          <p:nvPr/>
        </p:nvSpPr>
        <p:spPr bwMode="auto">
          <a:xfrm>
            <a:off x="3851275" y="9428163"/>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9" tIns="45636" rIns="91279" bIns="45636"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14DB64B2-FA04-4AA7-A2E0-E3EA5D6EBA88}" type="slidenum">
              <a:rPr lang="en-US" altLang="ja-JP" b="0">
                <a:solidFill>
                  <a:srgbClr val="000000"/>
                </a:solidFill>
                <a:latin typeface="Times New Roman" panose="02020603050405020304" pitchFamily="18" charset="0"/>
                <a:ea typeface="ＭＳ Ｐゴシック" panose="020B0600070205080204" pitchFamily="50" charset="-128"/>
              </a:rPr>
              <a:pPr algn="r" eaLnBrk="1" hangingPunct="1">
                <a:spcBef>
                  <a:spcPct val="0"/>
                </a:spcBef>
              </a:pPr>
              <a:t>21</a:t>
            </a:fld>
            <a:endParaRPr lang="en-US" altLang="ja-JP" b="0">
              <a:solidFill>
                <a:srgbClr val="000000"/>
              </a:solidFill>
              <a:latin typeface="Times New Roman" panose="02020603050405020304" pitchFamily="18" charset="0"/>
              <a:ea typeface="ＭＳ Ｐゴシック" panose="020B0600070205080204" pitchFamily="50" charset="-128"/>
            </a:endParaRPr>
          </a:p>
        </p:txBody>
      </p:sp>
    </p:spTree>
    <p:extLst>
      <p:ext uri="{BB962C8B-B14F-4D97-AF65-F5344CB8AC3E}">
        <p14:creationId xmlns:p14="http://schemas.microsoft.com/office/powerpoint/2010/main" val="2169799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a:extLst>
              <a:ext uri="{FF2B5EF4-FFF2-40B4-BE49-F238E27FC236}">
                <a16:creationId xmlns:a16="http://schemas.microsoft.com/office/drawing/2014/main" id="{11094176-7F1B-446D-9F89-6E3A6A45F509}"/>
              </a:ext>
            </a:extLst>
          </p:cNvPr>
          <p:cNvSpPr>
            <a:spLocks noGrp="1" noRot="1" noChangeAspect="1" noChangeArrowheads="1" noTextEdit="1"/>
          </p:cNvSpPr>
          <p:nvPr>
            <p:ph type="sldImg"/>
          </p:nvPr>
        </p:nvSpPr>
        <p:spPr>
          <a:xfrm>
            <a:off x="712788" y="742950"/>
            <a:ext cx="5375275" cy="3722688"/>
          </a:xfrm>
          <a:ln/>
        </p:spPr>
      </p:sp>
      <p:sp>
        <p:nvSpPr>
          <p:cNvPr id="7171" name="ノート プレースホルダ 2">
            <a:extLst>
              <a:ext uri="{FF2B5EF4-FFF2-40B4-BE49-F238E27FC236}">
                <a16:creationId xmlns:a16="http://schemas.microsoft.com/office/drawing/2014/main" id="{2D43EC02-34B5-48AF-B26F-F549DA27F03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9" tIns="45636" rIns="91279" bIns="45636"/>
          <a:lstStyle/>
          <a:p>
            <a:pPr eaLnBrk="1" hangingPunct="1"/>
            <a:endParaRPr lang="ja-JP" altLang="en-US" sz="1000">
              <a:latin typeface="ＭＳ Ｐ明朝" panose="02020600040205080304" pitchFamily="18" charset="-128"/>
            </a:endParaRPr>
          </a:p>
        </p:txBody>
      </p:sp>
      <p:sp>
        <p:nvSpPr>
          <p:cNvPr id="7172" name="スライド番号プレースホルダ 3">
            <a:extLst>
              <a:ext uri="{FF2B5EF4-FFF2-40B4-BE49-F238E27FC236}">
                <a16:creationId xmlns:a16="http://schemas.microsoft.com/office/drawing/2014/main" id="{EDAA08E1-B230-4EDC-988F-54032E990D9A}"/>
              </a:ext>
            </a:extLst>
          </p:cNvPr>
          <p:cNvSpPr txBox="1">
            <a:spLocks noGrp="1"/>
          </p:cNvSpPr>
          <p:nvPr/>
        </p:nvSpPr>
        <p:spPr bwMode="auto">
          <a:xfrm>
            <a:off x="3851275" y="9428163"/>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9" tIns="45636" rIns="91279" bIns="45636"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14DB64B2-FA04-4AA7-A2E0-E3EA5D6EBA88}" type="slidenum">
              <a:rPr lang="en-US" altLang="ja-JP" b="0">
                <a:solidFill>
                  <a:srgbClr val="000000"/>
                </a:solidFill>
                <a:latin typeface="Times New Roman" panose="02020603050405020304" pitchFamily="18" charset="0"/>
                <a:ea typeface="ＭＳ Ｐゴシック" panose="020B0600070205080204" pitchFamily="50" charset="-128"/>
              </a:rPr>
              <a:pPr algn="r" eaLnBrk="1" hangingPunct="1">
                <a:spcBef>
                  <a:spcPct val="0"/>
                </a:spcBef>
              </a:pPr>
              <a:t>22</a:t>
            </a:fld>
            <a:endParaRPr lang="en-US" altLang="ja-JP" b="0">
              <a:solidFill>
                <a:srgbClr val="000000"/>
              </a:solidFill>
              <a:latin typeface="Times New Roman" panose="02020603050405020304" pitchFamily="18" charset="0"/>
              <a:ea typeface="ＭＳ Ｐゴシック" panose="020B0600070205080204" pitchFamily="5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727"/>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920193-7F62-4B0F-A26E-3C036304FC0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93605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D72CE4-16E0-42CE-AF85-3CCA80DAEF2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99154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910"/>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8" y="274910"/>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5A0AF0-5F13-486A-9847-F7AB5E546B5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01835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495300" y="1600206"/>
            <a:ext cx="89154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905456-D052-40B3-A063-9B0E6E7F70A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52506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910"/>
            <a:ext cx="89154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51BFF0E-5137-4627-86AA-21EE257611E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89374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F23906-C28C-47DE-8E4F-A94606051E1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0013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7202"/>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356F00-DC71-473E-82CD-36AD32941D1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52242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6A93B-25A7-4F55-9C85-6C5A8BB6517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48061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41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D8C76D0-8B61-4937-AB5C-AF8CE3F4F91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52293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EA36B2-2BF2-4778-A334-096F1966A8D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94213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62CD0B0-E75C-40CC-B5E5-16CA9DF9565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01856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499" y="273323"/>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DEB519-43A5-4205-9F20-4A1A0C3FC12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97854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87BBD6C-A4FE-48B5-A03C-414F353369B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08566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399" tIns="45701" rIns="91399" bIns="45701"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95300" y="1600206"/>
            <a:ext cx="8915400" cy="4525963"/>
          </a:xfrm>
          <a:prstGeom prst="rect">
            <a:avLst/>
          </a:prstGeom>
          <a:noFill/>
          <a:ln w="9525">
            <a:noFill/>
            <a:miter lim="800000"/>
            <a:headEnd/>
            <a:tailEnd/>
          </a:ln>
        </p:spPr>
        <p:txBody>
          <a:bodyPr vert="horz" wrap="square" lIns="91399" tIns="45701" rIns="91399" bIns="45701"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defRPr sz="1400">
                <a:ea typeface="ＭＳ Ｐゴシック" pitchFamily="50" charset="-128"/>
              </a:defRPr>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lgn="ctr">
              <a:defRPr sz="1400">
                <a:ea typeface="ＭＳ Ｐゴシック" pitchFamily="50" charset="-128"/>
              </a:defRPr>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7683501" y="6624638"/>
            <a:ext cx="2311400" cy="47625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lgn="r">
              <a:defRPr sz="1400">
                <a:ea typeface="ＭＳ Ｐゴシック" pitchFamily="50" charset="-128"/>
              </a:defRPr>
            </a:lvl1pPr>
          </a:lstStyle>
          <a:p>
            <a:pPr>
              <a:defRPr/>
            </a:pPr>
            <a:fld id="{418FF292-1B2E-4AB9-B266-833EDFA59ED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23177791"/>
      </p:ext>
    </p:extLst>
  </p:cSld>
  <p:clrMap bg1="lt1" tx1="dk1" bg2="lt2" tx2="dk2" accent1="accent1" accent2="accent2" accent3="accent3" accent4="accent4" accent5="accent5" accent6="accent6" hlink="hlink" folHlink="folHlink"/>
  <p:sldLayoutIdLst>
    <p:sldLayoutId id="2147484679" r:id="rId1"/>
    <p:sldLayoutId id="2147484680" r:id="rId2"/>
    <p:sldLayoutId id="2147484681" r:id="rId3"/>
    <p:sldLayoutId id="2147484682" r:id="rId4"/>
    <p:sldLayoutId id="2147484683" r:id="rId5"/>
    <p:sldLayoutId id="2147484684" r:id="rId6"/>
    <p:sldLayoutId id="2147484685" r:id="rId7"/>
    <p:sldLayoutId id="2147484686" r:id="rId8"/>
    <p:sldLayoutId id="2147484687" r:id="rId9"/>
    <p:sldLayoutId id="2147484688" r:id="rId10"/>
    <p:sldLayoutId id="2147484689" r:id="rId11"/>
    <p:sldLayoutId id="2147484690" r:id="rId12"/>
    <p:sldLayoutId id="2147484691" r:id="rId13"/>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ctrTitle" idx="4294967295"/>
          </p:nvPr>
        </p:nvSpPr>
        <p:spPr>
          <a:xfrm>
            <a:off x="10716" y="1364945"/>
            <a:ext cx="9906000" cy="3049718"/>
          </a:xfrm>
        </p:spPr>
        <p:txBody>
          <a:bodyPr/>
          <a:lstStyle/>
          <a:p>
            <a:pPr>
              <a:spcBef>
                <a:spcPts val="2400"/>
              </a:spcBef>
            </a:pPr>
            <a:r>
              <a:rPr lang="ja-JP" altLang="en-US" sz="6600"/>
              <a:t>支援内容のチェックと</a:t>
            </a:r>
            <a:r>
              <a:rPr lang="en-US" altLang="ja-JP" sz="6600" dirty="0"/>
              <a:t/>
            </a:r>
            <a:br>
              <a:rPr lang="en-US" altLang="ja-JP" sz="6600" dirty="0"/>
            </a:br>
            <a:r>
              <a:rPr lang="ja-JP" altLang="en-US" sz="6600"/>
              <a:t>マネジメントの実際 </a:t>
            </a:r>
            <a:endParaRPr lang="ja-JP" altLang="en-US" dirty="0"/>
          </a:p>
        </p:txBody>
      </p:sp>
      <p:sp>
        <p:nvSpPr>
          <p:cNvPr id="83971" name="Rectangle 3"/>
          <p:cNvSpPr txBox="1">
            <a:spLocks noChangeArrowheads="1"/>
          </p:cNvSpPr>
          <p:nvPr/>
        </p:nvSpPr>
        <p:spPr bwMode="auto">
          <a:xfrm>
            <a:off x="1496616" y="4759256"/>
            <a:ext cx="6934200" cy="1706532"/>
          </a:xfrm>
          <a:prstGeom prst="rect">
            <a:avLst/>
          </a:prstGeom>
          <a:noFill/>
          <a:ln w="9525">
            <a:noFill/>
            <a:miter lim="800000"/>
            <a:headEnd/>
            <a:tailEnd/>
          </a:ln>
        </p:spPr>
        <p:txBody>
          <a:bodyPr lIns="91399" tIns="45701" rIns="91399" bIns="45701"/>
          <a:lstStyle/>
          <a:p>
            <a:pPr algn="ctr">
              <a:lnSpc>
                <a:spcPct val="80000"/>
              </a:lnSpc>
              <a:spcBef>
                <a:spcPct val="20000"/>
              </a:spcBef>
            </a:pPr>
            <a:endParaRPr lang="en-US" altLang="ja-JP" sz="2800" dirty="0"/>
          </a:p>
          <a:p>
            <a:pPr algn="ctr">
              <a:lnSpc>
                <a:spcPct val="80000"/>
              </a:lnSpc>
              <a:spcBef>
                <a:spcPct val="20000"/>
              </a:spcBef>
            </a:pPr>
            <a:r>
              <a:rPr lang="ja-JP" altLang="en-US" sz="2800"/>
              <a:t>全国児童発達支援協議会</a:t>
            </a:r>
            <a:endParaRPr lang="en-US" altLang="ja-JP" sz="900" dirty="0"/>
          </a:p>
          <a:p>
            <a:pPr algn="ctr">
              <a:spcBef>
                <a:spcPts val="1224"/>
              </a:spcBef>
            </a:pPr>
            <a:r>
              <a:rPr lang="ja-JP" altLang="en-US" sz="2800" dirty="0"/>
              <a:t>光真坊　浩史</a:t>
            </a:r>
            <a:endParaRPr lang="ja-JP" altLang="ja-JP" sz="2000" dirty="0"/>
          </a:p>
        </p:txBody>
      </p:sp>
      <p:cxnSp>
        <p:nvCxnSpPr>
          <p:cNvPr id="6" name="直線コネクタ 5"/>
          <p:cNvCxnSpPr/>
          <p:nvPr/>
        </p:nvCxnSpPr>
        <p:spPr bwMode="auto">
          <a:xfrm>
            <a:off x="452407" y="1196752"/>
            <a:ext cx="9001188" cy="1836"/>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7" name="直線コネクタ 6"/>
          <p:cNvCxnSpPr/>
          <p:nvPr/>
        </p:nvCxnSpPr>
        <p:spPr bwMode="auto">
          <a:xfrm>
            <a:off x="452407" y="4723308"/>
            <a:ext cx="9001188" cy="1836"/>
          </a:xfrm>
          <a:prstGeom prst="line">
            <a:avLst/>
          </a:prstGeom>
          <a:solidFill>
            <a:schemeClr val="bg1"/>
          </a:solidFill>
          <a:ln w="9525" cap="flat" cmpd="sng" algn="ctr">
            <a:solidFill>
              <a:schemeClr val="tx1"/>
            </a:solidFill>
            <a:prstDash val="solid"/>
            <a:round/>
            <a:headEnd type="none" w="med" len="med"/>
            <a:tailEnd type="none" w="med" len="med"/>
          </a:ln>
          <a:effectLst/>
        </p:spPr>
      </p:cxnSp>
      <p:sp>
        <p:nvSpPr>
          <p:cNvPr id="8" name="Rectangle 3"/>
          <p:cNvSpPr txBox="1">
            <a:spLocks noChangeArrowheads="1"/>
          </p:cNvSpPr>
          <p:nvPr/>
        </p:nvSpPr>
        <p:spPr bwMode="auto">
          <a:xfrm>
            <a:off x="1103203" y="216688"/>
            <a:ext cx="7534919" cy="467226"/>
          </a:xfrm>
          <a:prstGeom prst="rect">
            <a:avLst/>
          </a:prstGeom>
          <a:noFill/>
          <a:ln w="9525">
            <a:noFill/>
            <a:miter lim="800000"/>
            <a:headEnd/>
            <a:tailEnd/>
          </a:ln>
        </p:spPr>
        <p:txBody>
          <a:bodyPr lIns="91399" tIns="45701" rIns="91399" bIns="45701"/>
          <a:lstStyle/>
          <a:p>
            <a:pPr algn="r">
              <a:lnSpc>
                <a:spcPct val="80000"/>
              </a:lnSpc>
              <a:spcBef>
                <a:spcPct val="20000"/>
              </a:spcBef>
            </a:pPr>
            <a:r>
              <a:rPr lang="ja-JP" altLang="en-US" sz="1800"/>
              <a:t>令和４年度サービス管理責任者・児童発達支援管理責任者指導者養成研修 </a:t>
            </a:r>
            <a:endParaRPr lang="ja-JP" altLang="en-US" sz="3600"/>
          </a:p>
          <a:p>
            <a:pPr algn="r">
              <a:lnSpc>
                <a:spcPct val="80000"/>
              </a:lnSpc>
              <a:spcBef>
                <a:spcPct val="20000"/>
              </a:spcBef>
            </a:pPr>
            <a:endParaRPr lang="ja-JP" altLang="ja-JP" sz="3600" dirty="0"/>
          </a:p>
        </p:txBody>
      </p:sp>
      <p:pic>
        <p:nvPicPr>
          <p:cNvPr id="3" name="図 2">
            <a:extLst>
              <a:ext uri="{FF2B5EF4-FFF2-40B4-BE49-F238E27FC236}">
                <a16:creationId xmlns:a16="http://schemas.microsoft.com/office/drawing/2014/main" id="{1DF88945-13BF-E729-0CE3-CE6FAC0820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463" y="34568"/>
            <a:ext cx="7772400" cy="831466"/>
          </a:xfrm>
          <a:prstGeom prst="rect">
            <a:avLst/>
          </a:prstGeom>
        </p:spPr>
      </p:pic>
    </p:spTree>
    <p:extLst>
      <p:ext uri="{BB962C8B-B14F-4D97-AF65-F5344CB8AC3E}">
        <p14:creationId xmlns:p14="http://schemas.microsoft.com/office/powerpoint/2010/main" val="673388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1"/>
          <p:cNvSpPr>
            <a:spLocks noChangeArrowheads="1"/>
          </p:cNvSpPr>
          <p:nvPr/>
        </p:nvSpPr>
        <p:spPr bwMode="auto">
          <a:xfrm>
            <a:off x="-1" y="771955"/>
            <a:ext cx="9906001" cy="6086045"/>
          </a:xfrm>
          <a:prstGeom prst="rect">
            <a:avLst/>
          </a:prstGeom>
          <a:noFill/>
          <a:ln w="9525">
            <a:noFill/>
            <a:miter lim="800000"/>
            <a:headEnd/>
            <a:tailEnd/>
          </a:ln>
        </p:spPr>
        <p:txBody>
          <a:bodyPr wrap="square" anchor="t" anchorCtr="0">
            <a:noAutofit/>
          </a:bodyPr>
          <a:lstStyle/>
          <a:p>
            <a:pPr marL="2425700" indent="-2425700">
              <a:spcBef>
                <a:spcPts val="1200"/>
              </a:spcBef>
            </a:pPr>
            <a:r>
              <a:rPr lang="ja-JP" altLang="en-US" sz="3200">
                <a:solidFill>
                  <a:srgbClr val="000000"/>
                </a:solidFill>
                <a:latin typeface="ＭＳ Ｐゴシック" pitchFamily="50" charset="-128"/>
                <a:ea typeface="ＭＳ Ｐゴシック" pitchFamily="50" charset="-128"/>
                <a:cs typeface="HG丸ｺﾞｼｯｸM-PRO" pitchFamily="50" charset="-128"/>
              </a:rPr>
              <a:t>①移行支援は、所属が変わる際の</a:t>
            </a:r>
            <a:r>
              <a:rPr lang="ja-JP" altLang="en-US" sz="3200" u="sng">
                <a:solidFill>
                  <a:srgbClr val="FF0000"/>
                </a:solidFill>
                <a:latin typeface="ＭＳ Ｐゴシック" pitchFamily="50" charset="-128"/>
                <a:ea typeface="ＭＳ Ｐゴシック" pitchFamily="50" charset="-128"/>
                <a:cs typeface="HG丸ｺﾞｼｯｸM-PRO" pitchFamily="50" charset="-128"/>
              </a:rPr>
              <a:t>「つなぎ」の支援</a:t>
            </a:r>
            <a:endParaRPr lang="en-US" altLang="ja-JP" sz="3200" u="sng" dirty="0">
              <a:solidFill>
                <a:srgbClr val="FF0000"/>
              </a:solidFill>
              <a:latin typeface="ＭＳ Ｐゴシック" pitchFamily="50" charset="-128"/>
              <a:ea typeface="ＭＳ Ｐゴシック" pitchFamily="50" charset="-128"/>
              <a:cs typeface="HG丸ｺﾞｼｯｸM-PRO" pitchFamily="50" charset="-128"/>
            </a:endParaRPr>
          </a:p>
          <a:p>
            <a:pPr marL="1519238" indent="-1519238">
              <a:spcBef>
                <a:spcPts val="0"/>
              </a:spcBef>
            </a:pPr>
            <a:r>
              <a:rPr lang="ja-JP" altLang="en-US" sz="2800">
                <a:solidFill>
                  <a:srgbClr val="000000"/>
                </a:solidFill>
                <a:latin typeface="ＭＳ Ｐゴシック" pitchFamily="50" charset="-128"/>
                <a:ea typeface="ＭＳ Ｐゴシック" pitchFamily="50" charset="-128"/>
                <a:cs typeface="HG丸ｺﾞｼｯｸM-PRO" pitchFamily="50" charset="-128"/>
              </a:rPr>
              <a:t>　　</a:t>
            </a:r>
            <a:r>
              <a:rPr lang="en-US" altLang="ja-JP" sz="2800" dirty="0">
                <a:solidFill>
                  <a:srgbClr val="000000"/>
                </a:solidFill>
                <a:latin typeface="ＭＳ Ｐゴシック" pitchFamily="50" charset="-128"/>
                <a:ea typeface="ＭＳ Ｐゴシック" pitchFamily="50" charset="-128"/>
                <a:cs typeface="HG丸ｺﾞｼｯｸM-PRO" pitchFamily="50" charset="-128"/>
              </a:rPr>
              <a:t> </a:t>
            </a:r>
            <a:r>
              <a:rPr lang="ja-JP" altLang="en-US" sz="2800">
                <a:solidFill>
                  <a:srgbClr val="000000"/>
                </a:solidFill>
                <a:latin typeface="ＭＳ Ｐゴシック" pitchFamily="50" charset="-128"/>
                <a:ea typeface="ＭＳ Ｐゴシック" pitchFamily="50" charset="-128"/>
                <a:cs typeface="HG丸ｺﾞｼｯｸM-PRO" pitchFamily="50" charset="-128"/>
              </a:rPr>
              <a:t>⇒インクルージョンの推進のほか年齢でステージが移行する</a:t>
            </a:r>
          </a:p>
          <a:p>
            <a:pPr marL="1519238" indent="-1519238">
              <a:spcBef>
                <a:spcPts val="0"/>
              </a:spcBef>
            </a:pPr>
            <a:r>
              <a:rPr lang="ja-JP" altLang="en-US" sz="2800">
                <a:solidFill>
                  <a:srgbClr val="000000"/>
                </a:solidFill>
                <a:latin typeface="ＭＳ Ｐゴシック" pitchFamily="50" charset="-128"/>
                <a:ea typeface="ＭＳ Ｐゴシック" pitchFamily="50" charset="-128"/>
                <a:cs typeface="HG丸ｺﾞｼｯｸM-PRO" pitchFamily="50" charset="-128"/>
              </a:rPr>
              <a:t>　　</a:t>
            </a:r>
            <a:r>
              <a:rPr lang="en-US" altLang="ja-JP" sz="2800" dirty="0">
                <a:solidFill>
                  <a:srgbClr val="000000"/>
                </a:solidFill>
                <a:latin typeface="ＭＳ Ｐゴシック" pitchFamily="50" charset="-128"/>
                <a:ea typeface="ＭＳ Ｐゴシック" pitchFamily="50" charset="-128"/>
                <a:cs typeface="HG丸ｺﾞｼｯｸM-PRO" pitchFamily="50" charset="-128"/>
              </a:rPr>
              <a:t> </a:t>
            </a:r>
            <a:r>
              <a:rPr lang="ja-JP" altLang="en-US" sz="2800">
                <a:solidFill>
                  <a:srgbClr val="000000"/>
                </a:solidFill>
                <a:latin typeface="ＭＳ Ｐゴシック" pitchFamily="50" charset="-128"/>
                <a:ea typeface="ＭＳ Ｐゴシック" pitchFamily="50" charset="-128"/>
                <a:cs typeface="HG丸ｺﾞｼｯｸM-PRO" pitchFamily="50" charset="-128"/>
              </a:rPr>
              <a:t>⇒次</a:t>
            </a:r>
            <a:r>
              <a:rPr lang="ja-JP" altLang="en-US" sz="2800" dirty="0">
                <a:solidFill>
                  <a:srgbClr val="000000"/>
                </a:solidFill>
                <a:latin typeface="ＭＳ Ｐゴシック" pitchFamily="50" charset="-128"/>
                <a:ea typeface="ＭＳ Ｐゴシック" pitchFamily="50" charset="-128"/>
                <a:cs typeface="HG丸ｺﾞｼｯｸM-PRO" pitchFamily="50" charset="-128"/>
              </a:rPr>
              <a:t>のステージに移行時（</a:t>
            </a:r>
            <a:r>
              <a:rPr lang="ja-JP" altLang="en-US" sz="2800" u="sng" dirty="0">
                <a:solidFill>
                  <a:srgbClr val="000000"/>
                </a:solidFill>
                <a:latin typeface="ＭＳ Ｐゴシック" pitchFamily="50" charset="-128"/>
                <a:ea typeface="ＭＳ Ｐゴシック" pitchFamily="50" charset="-128"/>
                <a:cs typeface="HG丸ｺﾞｼｯｸM-PRO" pitchFamily="50" charset="-128"/>
              </a:rPr>
              <a:t>縦の</a:t>
            </a:r>
            <a:r>
              <a:rPr lang="ja-JP" altLang="en-US" sz="2800" u="sng">
                <a:solidFill>
                  <a:srgbClr val="000000"/>
                </a:solidFill>
                <a:latin typeface="ＭＳ Ｐゴシック" pitchFamily="50" charset="-128"/>
                <a:ea typeface="ＭＳ Ｐゴシック" pitchFamily="50" charset="-128"/>
                <a:cs typeface="HG丸ｺﾞｼｯｸM-PRO" pitchFamily="50" charset="-128"/>
              </a:rPr>
              <a:t>つなぎ</a:t>
            </a:r>
            <a:r>
              <a:rPr lang="ja-JP" altLang="en-US" sz="2800">
                <a:solidFill>
                  <a:srgbClr val="000000"/>
                </a:solidFill>
                <a:latin typeface="ＭＳ Ｐゴシック" pitchFamily="50" charset="-128"/>
                <a:ea typeface="ＭＳ Ｐゴシック" pitchFamily="50" charset="-128"/>
                <a:cs typeface="HG丸ｺﾞｼｯｸM-PRO" pitchFamily="50" charset="-128"/>
              </a:rPr>
              <a:t>）「未来」</a:t>
            </a:r>
            <a:endParaRPr lang="en-US" altLang="ja-JP" sz="2800" dirty="0">
              <a:solidFill>
                <a:srgbClr val="000000"/>
              </a:solidFill>
              <a:latin typeface="ＭＳ Ｐゴシック" pitchFamily="50" charset="-128"/>
              <a:ea typeface="ＭＳ Ｐゴシック" pitchFamily="50" charset="-128"/>
              <a:cs typeface="HG丸ｺﾞｼｯｸM-PRO" pitchFamily="50" charset="-128"/>
            </a:endParaRPr>
          </a:p>
          <a:p>
            <a:pPr marL="1519238" indent="-1519238">
              <a:spcBef>
                <a:spcPts val="0"/>
              </a:spcBef>
            </a:pPr>
            <a:r>
              <a:rPr lang="ja-JP" altLang="en-US" sz="2800">
                <a:solidFill>
                  <a:srgbClr val="000000"/>
                </a:solidFill>
                <a:latin typeface="ＭＳ Ｐゴシック" pitchFamily="50" charset="-128"/>
                <a:ea typeface="ＭＳ Ｐゴシック" pitchFamily="50" charset="-128"/>
                <a:cs typeface="HG丸ｺﾞｼｯｸM-PRO" pitchFamily="50" charset="-128"/>
              </a:rPr>
              <a:t>　　</a:t>
            </a:r>
            <a:r>
              <a:rPr lang="en-US" altLang="ja-JP" sz="2800" dirty="0">
                <a:solidFill>
                  <a:srgbClr val="000000"/>
                </a:solidFill>
                <a:latin typeface="ＭＳ Ｐゴシック" pitchFamily="50" charset="-128"/>
                <a:ea typeface="ＭＳ Ｐゴシック" pitchFamily="50" charset="-128"/>
                <a:cs typeface="HG丸ｺﾞｼｯｸM-PRO" pitchFamily="50" charset="-128"/>
              </a:rPr>
              <a:t> </a:t>
            </a:r>
            <a:r>
              <a:rPr lang="ja-JP" altLang="en-US" sz="2800">
                <a:solidFill>
                  <a:srgbClr val="000000"/>
                </a:solidFill>
                <a:latin typeface="ＭＳ Ｐゴシック" pitchFamily="50" charset="-128"/>
                <a:ea typeface="ＭＳ Ｐゴシック" pitchFamily="50" charset="-128"/>
                <a:cs typeface="HG丸ｺﾞｼｯｸM-PRO" pitchFamily="50" charset="-128"/>
              </a:rPr>
              <a:t>⇒放デイ等を新たに並行利用する時</a:t>
            </a:r>
            <a:r>
              <a:rPr lang="ja-JP" altLang="en-US" sz="2800" dirty="0">
                <a:solidFill>
                  <a:srgbClr val="000000"/>
                </a:solidFill>
                <a:latin typeface="ＭＳ Ｐゴシック" pitchFamily="50" charset="-128"/>
                <a:ea typeface="ＭＳ Ｐゴシック" pitchFamily="50" charset="-128"/>
                <a:cs typeface="HG丸ｺﾞｼｯｸM-PRO" pitchFamily="50" charset="-128"/>
              </a:rPr>
              <a:t>（</a:t>
            </a:r>
            <a:r>
              <a:rPr lang="ja-JP" altLang="en-US" sz="2800" u="sng" dirty="0">
                <a:solidFill>
                  <a:srgbClr val="000000"/>
                </a:solidFill>
                <a:latin typeface="ＭＳ Ｐゴシック" pitchFamily="50" charset="-128"/>
                <a:ea typeface="ＭＳ Ｐゴシック" pitchFamily="50" charset="-128"/>
                <a:cs typeface="HG丸ｺﾞｼｯｸM-PRO" pitchFamily="50" charset="-128"/>
              </a:rPr>
              <a:t>横の</a:t>
            </a:r>
            <a:r>
              <a:rPr lang="ja-JP" altLang="en-US" sz="2800" u="sng">
                <a:solidFill>
                  <a:srgbClr val="000000"/>
                </a:solidFill>
                <a:latin typeface="ＭＳ Ｐゴシック" pitchFamily="50" charset="-128"/>
                <a:ea typeface="ＭＳ Ｐゴシック" pitchFamily="50" charset="-128"/>
                <a:cs typeface="HG丸ｺﾞｼｯｸM-PRO" pitchFamily="50" charset="-128"/>
              </a:rPr>
              <a:t>つなぎ</a:t>
            </a:r>
            <a:r>
              <a:rPr lang="ja-JP" altLang="en-US" sz="2800">
                <a:solidFill>
                  <a:srgbClr val="000000"/>
                </a:solidFill>
                <a:latin typeface="ＭＳ Ｐゴシック" pitchFamily="50" charset="-128"/>
                <a:ea typeface="ＭＳ Ｐゴシック" pitchFamily="50" charset="-128"/>
                <a:cs typeface="HG丸ｺﾞｼｯｸM-PRO" pitchFamily="50" charset="-128"/>
              </a:rPr>
              <a:t>）「今」</a:t>
            </a:r>
            <a:endParaRPr lang="en-US" altLang="ja-JP" sz="2800" dirty="0">
              <a:solidFill>
                <a:srgbClr val="000000"/>
              </a:solidFill>
              <a:latin typeface="ＭＳ Ｐゴシック" pitchFamily="50" charset="-128"/>
              <a:ea typeface="ＭＳ Ｐゴシック" pitchFamily="50" charset="-128"/>
              <a:cs typeface="HG丸ｺﾞｼｯｸM-PRO" pitchFamily="50" charset="-128"/>
            </a:endParaRPr>
          </a:p>
          <a:p>
            <a:pPr marL="2425700" indent="-2425700">
              <a:spcBef>
                <a:spcPts val="600"/>
              </a:spcBef>
            </a:pPr>
            <a:r>
              <a:rPr lang="ja-JP" altLang="en-US" sz="3200">
                <a:solidFill>
                  <a:srgbClr val="000000"/>
                </a:solidFill>
                <a:latin typeface="ＭＳ Ｐゴシック" pitchFamily="50" charset="-128"/>
                <a:ea typeface="ＭＳ Ｐゴシック" pitchFamily="50" charset="-128"/>
                <a:cs typeface="HG丸ｺﾞｼｯｸM-PRO" pitchFamily="50" charset="-128"/>
              </a:rPr>
              <a:t>②</a:t>
            </a:r>
            <a:r>
              <a:rPr lang="ja-JP" altLang="en-US" sz="3200" u="sng">
                <a:solidFill>
                  <a:srgbClr val="FF0000"/>
                </a:solidFill>
                <a:latin typeface="ＭＳ Ｐゴシック" pitchFamily="50" charset="-128"/>
                <a:ea typeface="ＭＳ Ｐゴシック" pitchFamily="50" charset="-128"/>
                <a:cs typeface="HG丸ｺﾞｼｯｸM-PRO" pitchFamily="50" charset="-128"/>
              </a:rPr>
              <a:t>「支援に関する情報」</a:t>
            </a:r>
            <a:r>
              <a:rPr lang="ja-JP" altLang="en-US" sz="3200">
                <a:solidFill>
                  <a:srgbClr val="000000"/>
                </a:solidFill>
                <a:latin typeface="ＭＳ Ｐゴシック" pitchFamily="50" charset="-128"/>
                <a:ea typeface="ＭＳ Ｐゴシック" pitchFamily="50" charset="-128"/>
                <a:cs typeface="HG丸ｺﾞｼｯｸM-PRO" pitchFamily="50" charset="-128"/>
              </a:rPr>
              <a:t>をつなぐ</a:t>
            </a:r>
            <a:endParaRPr lang="en-US" altLang="ja-JP" sz="3200" dirty="0">
              <a:solidFill>
                <a:srgbClr val="000000"/>
              </a:solidFill>
              <a:latin typeface="ＭＳ Ｐゴシック" pitchFamily="50" charset="-128"/>
              <a:ea typeface="ＭＳ Ｐゴシック" pitchFamily="50" charset="-128"/>
              <a:cs typeface="HG丸ｺﾞｼｯｸM-PRO" pitchFamily="50" charset="-128"/>
            </a:endParaRPr>
          </a:p>
          <a:p>
            <a:pPr marL="2425700" indent="-2425700">
              <a:spcBef>
                <a:spcPts val="0"/>
              </a:spcBef>
            </a:pPr>
            <a:r>
              <a:rPr lang="ja-JP" altLang="en-US" sz="2800">
                <a:solidFill>
                  <a:srgbClr val="000000"/>
                </a:solidFill>
                <a:latin typeface="ＭＳ Ｐゴシック" pitchFamily="50" charset="-128"/>
                <a:ea typeface="ＭＳ Ｐゴシック" pitchFamily="50" charset="-128"/>
                <a:cs typeface="HG丸ｺﾞｼｯｸM-PRO" pitchFamily="50" charset="-128"/>
              </a:rPr>
              <a:t>　　</a:t>
            </a:r>
            <a:r>
              <a:rPr lang="en-US" altLang="ja-JP" sz="2800" dirty="0">
                <a:solidFill>
                  <a:srgbClr val="000000"/>
                </a:solidFill>
                <a:latin typeface="ＭＳ Ｐゴシック" pitchFamily="50" charset="-128"/>
                <a:ea typeface="ＭＳ Ｐゴシック" pitchFamily="50" charset="-128"/>
                <a:cs typeface="HG丸ｺﾞｼｯｸM-PRO" pitchFamily="50" charset="-128"/>
              </a:rPr>
              <a:t> </a:t>
            </a:r>
            <a:r>
              <a:rPr lang="ja-JP" altLang="en-US" sz="2800">
                <a:solidFill>
                  <a:srgbClr val="000000"/>
                </a:solidFill>
                <a:latin typeface="ＭＳ Ｐゴシック" pitchFamily="50" charset="-128"/>
                <a:ea typeface="ＭＳ Ｐゴシック" pitchFamily="50" charset="-128"/>
                <a:cs typeface="HG丸ｺﾞｼｯｸM-PRO" pitchFamily="50" charset="-128"/>
              </a:rPr>
              <a:t>⇒これまでの支援や配慮に関する情報をつなぐ</a:t>
            </a:r>
            <a:endParaRPr lang="en-US" altLang="ja-JP" sz="2800" dirty="0">
              <a:solidFill>
                <a:srgbClr val="000000"/>
              </a:solidFill>
              <a:latin typeface="ＭＳ Ｐゴシック" pitchFamily="50" charset="-128"/>
              <a:ea typeface="ＭＳ Ｐゴシック" pitchFamily="50" charset="-128"/>
              <a:cs typeface="HG丸ｺﾞｼｯｸM-PRO" pitchFamily="50" charset="-128"/>
            </a:endParaRPr>
          </a:p>
          <a:p>
            <a:pPr marL="936625" indent="-936625">
              <a:spcBef>
                <a:spcPts val="0"/>
              </a:spcBef>
            </a:pPr>
            <a:r>
              <a:rPr lang="ja-JP" altLang="en-US" sz="2800">
                <a:solidFill>
                  <a:srgbClr val="000000"/>
                </a:solidFill>
                <a:latin typeface="ＭＳ Ｐゴシック" pitchFamily="50" charset="-128"/>
                <a:ea typeface="ＭＳ Ｐゴシック" pitchFamily="50" charset="-128"/>
                <a:cs typeface="HG丸ｺﾞｼｯｸM-PRO" pitchFamily="50" charset="-128"/>
              </a:rPr>
              <a:t>　　</a:t>
            </a:r>
            <a:r>
              <a:rPr lang="en-US" altLang="ja-JP" sz="2800" dirty="0">
                <a:solidFill>
                  <a:srgbClr val="000000"/>
                </a:solidFill>
                <a:latin typeface="ＭＳ Ｐゴシック" pitchFamily="50" charset="-128"/>
                <a:ea typeface="ＭＳ Ｐゴシック" pitchFamily="50" charset="-128"/>
                <a:cs typeface="HG丸ｺﾞｼｯｸM-PRO" pitchFamily="50" charset="-128"/>
              </a:rPr>
              <a:t> </a:t>
            </a:r>
            <a:r>
              <a:rPr lang="ja-JP" altLang="en-US" sz="2800">
                <a:solidFill>
                  <a:srgbClr val="000000"/>
                </a:solidFill>
                <a:latin typeface="ＭＳ Ｐゴシック" pitchFamily="50" charset="-128"/>
                <a:ea typeface="ＭＳ Ｐゴシック" pitchFamily="50" charset="-128"/>
                <a:cs typeface="HG丸ｺﾞｼｯｸM-PRO" pitchFamily="50" charset="-128"/>
              </a:rPr>
              <a:t>⇒切れ目のない一貫した支援で、子どもが安心して過ごせ、家族も安心して次の機関に託せる</a:t>
            </a:r>
            <a:endParaRPr lang="en-US" altLang="ja-JP" sz="2800" dirty="0">
              <a:solidFill>
                <a:srgbClr val="000000"/>
              </a:solidFill>
              <a:latin typeface="ＭＳ Ｐゴシック" pitchFamily="50" charset="-128"/>
              <a:ea typeface="ＭＳ Ｐゴシック" pitchFamily="50" charset="-128"/>
              <a:cs typeface="HG丸ｺﾞｼｯｸM-PRO" pitchFamily="50" charset="-128"/>
            </a:endParaRPr>
          </a:p>
          <a:p>
            <a:pPr marL="2425700" indent="-2425700">
              <a:spcBef>
                <a:spcPts val="600"/>
              </a:spcBef>
            </a:pPr>
            <a:r>
              <a:rPr lang="en-US" altLang="ja-JP" sz="3200" dirty="0">
                <a:solidFill>
                  <a:srgbClr val="000000"/>
                </a:solidFill>
                <a:latin typeface="ＭＳ Ｐゴシック" pitchFamily="50" charset="-128"/>
                <a:ea typeface="ＭＳ Ｐゴシック" pitchFamily="50" charset="-128"/>
                <a:cs typeface="HG丸ｺﾞｼｯｸM-PRO" pitchFamily="50" charset="-128"/>
              </a:rPr>
              <a:t>③</a:t>
            </a:r>
            <a:r>
              <a:rPr lang="ja-JP" altLang="en-US" sz="3200">
                <a:solidFill>
                  <a:srgbClr val="000000"/>
                </a:solidFill>
                <a:latin typeface="ＭＳ Ｐゴシック" pitchFamily="50" charset="-128"/>
                <a:ea typeface="ＭＳ Ｐゴシック" pitchFamily="50" charset="-128"/>
                <a:cs typeface="HG丸ｺﾞｼｯｸM-PRO" pitchFamily="50" charset="-128"/>
              </a:rPr>
              <a:t>本人や保護者の</a:t>
            </a:r>
            <a:r>
              <a:rPr lang="ja-JP" altLang="en-US" sz="3200" u="sng">
                <a:solidFill>
                  <a:srgbClr val="FF0000"/>
                </a:solidFill>
                <a:latin typeface="ＭＳ Ｐゴシック" pitchFamily="50" charset="-128"/>
                <a:ea typeface="ＭＳ Ｐゴシック" pitchFamily="50" charset="-128"/>
                <a:cs typeface="HG丸ｺﾞｼｯｸM-PRO" pitchFamily="50" charset="-128"/>
              </a:rPr>
              <a:t>「同意」</a:t>
            </a:r>
            <a:r>
              <a:rPr lang="ja-JP" altLang="en-US" sz="3200">
                <a:solidFill>
                  <a:srgbClr val="000000"/>
                </a:solidFill>
                <a:latin typeface="ＭＳ Ｐゴシック" pitchFamily="50" charset="-128"/>
                <a:ea typeface="ＭＳ Ｐゴシック" pitchFamily="50" charset="-128"/>
                <a:cs typeface="HG丸ｺﾞｼｯｸM-PRO" pitchFamily="50" charset="-128"/>
              </a:rPr>
              <a:t>を得ながら進める</a:t>
            </a:r>
            <a:endParaRPr lang="en-US" altLang="ja-JP" sz="3200" dirty="0">
              <a:solidFill>
                <a:srgbClr val="000000"/>
              </a:solidFill>
              <a:latin typeface="ＭＳ Ｐゴシック" pitchFamily="50" charset="-128"/>
              <a:ea typeface="ＭＳ Ｐゴシック" pitchFamily="50" charset="-128"/>
              <a:cs typeface="HG丸ｺﾞｼｯｸM-PRO" pitchFamily="50" charset="-128"/>
            </a:endParaRPr>
          </a:p>
          <a:p>
            <a:pPr marL="2425700" indent="-2425700">
              <a:spcBef>
                <a:spcPts val="0"/>
              </a:spcBef>
            </a:pPr>
            <a:r>
              <a:rPr lang="ja-JP" altLang="en-US" sz="2800">
                <a:solidFill>
                  <a:srgbClr val="000000"/>
                </a:solidFill>
                <a:latin typeface="ＭＳ Ｐゴシック" pitchFamily="50" charset="-128"/>
                <a:ea typeface="ＭＳ Ｐゴシック" pitchFamily="50" charset="-128"/>
                <a:cs typeface="HG丸ｺﾞｼｯｸM-PRO" pitchFamily="50" charset="-128"/>
              </a:rPr>
              <a:t>　　</a:t>
            </a:r>
            <a:r>
              <a:rPr lang="en-US" altLang="ja-JP" sz="2800" dirty="0">
                <a:solidFill>
                  <a:srgbClr val="000000"/>
                </a:solidFill>
                <a:latin typeface="ＭＳ Ｐゴシック" pitchFamily="50" charset="-128"/>
                <a:ea typeface="ＭＳ Ｐゴシック" pitchFamily="50" charset="-128"/>
                <a:cs typeface="HG丸ｺﾞｼｯｸM-PRO" pitchFamily="50" charset="-128"/>
              </a:rPr>
              <a:t> </a:t>
            </a:r>
            <a:r>
              <a:rPr lang="ja-JP" altLang="en-US" sz="2800">
                <a:solidFill>
                  <a:srgbClr val="000000"/>
                </a:solidFill>
                <a:latin typeface="ＭＳ Ｐゴシック" pitchFamily="50" charset="-128"/>
                <a:ea typeface="ＭＳ Ｐゴシック" pitchFamily="50" charset="-128"/>
                <a:cs typeface="HG丸ｺﾞｼｯｸM-PRO" pitchFamily="50" charset="-128"/>
              </a:rPr>
              <a:t>⇒移行支援の主体は、本人と家族</a:t>
            </a:r>
            <a:endParaRPr lang="en-US" altLang="ja-JP" sz="2800" dirty="0">
              <a:solidFill>
                <a:srgbClr val="000000"/>
              </a:solidFill>
              <a:latin typeface="ＭＳ Ｐゴシック" pitchFamily="50" charset="-128"/>
              <a:ea typeface="ＭＳ Ｐゴシック" pitchFamily="50" charset="-128"/>
              <a:cs typeface="HG丸ｺﾞｼｯｸM-PRO" pitchFamily="50" charset="-128"/>
            </a:endParaRPr>
          </a:p>
          <a:p>
            <a:pPr marL="2425700" indent="-2425700">
              <a:spcBef>
                <a:spcPts val="600"/>
              </a:spcBef>
            </a:pPr>
            <a:r>
              <a:rPr lang="ja-JP" altLang="en-US" sz="3200">
                <a:solidFill>
                  <a:srgbClr val="000000"/>
                </a:solidFill>
                <a:latin typeface="ＭＳ Ｐゴシック" pitchFamily="50" charset="-128"/>
                <a:ea typeface="ＭＳ Ｐゴシック" pitchFamily="50" charset="-128"/>
                <a:cs typeface="HG丸ｺﾞｼｯｸM-PRO" pitchFamily="50" charset="-128"/>
              </a:rPr>
              <a:t>④</a:t>
            </a:r>
            <a:r>
              <a:rPr lang="ja-JP" altLang="en-US" sz="3200" u="sng">
                <a:solidFill>
                  <a:srgbClr val="FF0000"/>
                </a:solidFill>
                <a:latin typeface="ＭＳ Ｐゴシック" pitchFamily="50" charset="-128"/>
                <a:ea typeface="ＭＳ Ｐゴシック" pitchFamily="50" charset="-128"/>
                <a:cs typeface="HG丸ｺﾞｼｯｸM-PRO" pitchFamily="50" charset="-128"/>
              </a:rPr>
              <a:t>「想い」</a:t>
            </a:r>
            <a:r>
              <a:rPr lang="ja-JP" altLang="en-US" sz="3200" dirty="0">
                <a:solidFill>
                  <a:srgbClr val="000000"/>
                </a:solidFill>
                <a:latin typeface="ＭＳ Ｐゴシック" pitchFamily="50" charset="-128"/>
                <a:ea typeface="ＭＳ Ｐゴシック" pitchFamily="50" charset="-128"/>
                <a:cs typeface="HG丸ｺﾞｼｯｸM-PRO" pitchFamily="50" charset="-128"/>
              </a:rPr>
              <a:t>をつなぐ</a:t>
            </a:r>
            <a:endParaRPr lang="en-US" altLang="ja-JP" sz="3200" dirty="0">
              <a:solidFill>
                <a:srgbClr val="000000"/>
              </a:solidFill>
              <a:latin typeface="ＭＳ Ｐゴシック" pitchFamily="50" charset="-128"/>
              <a:ea typeface="ＭＳ Ｐゴシック" pitchFamily="50" charset="-128"/>
              <a:cs typeface="HG丸ｺﾞｼｯｸM-PRO" pitchFamily="50" charset="-128"/>
            </a:endParaRPr>
          </a:p>
          <a:p>
            <a:pPr marL="936625" indent="-936625">
              <a:spcBef>
                <a:spcPts val="0"/>
              </a:spcBef>
            </a:pPr>
            <a:r>
              <a:rPr lang="ja-JP" altLang="en-US" sz="2800">
                <a:solidFill>
                  <a:srgbClr val="000000"/>
                </a:solidFill>
                <a:latin typeface="ＭＳ Ｐゴシック" pitchFamily="50" charset="-128"/>
                <a:ea typeface="ＭＳ Ｐゴシック" pitchFamily="50" charset="-128"/>
                <a:cs typeface="HG丸ｺﾞｼｯｸM-PRO" pitchFamily="50" charset="-128"/>
              </a:rPr>
              <a:t>　　</a:t>
            </a:r>
            <a:r>
              <a:rPr lang="en-US" altLang="ja-JP" sz="2800" dirty="0">
                <a:solidFill>
                  <a:srgbClr val="000000"/>
                </a:solidFill>
                <a:latin typeface="ＭＳ Ｐゴシック" pitchFamily="50" charset="-128"/>
                <a:ea typeface="ＭＳ Ｐゴシック" pitchFamily="50" charset="-128"/>
                <a:cs typeface="HG丸ｺﾞｼｯｸM-PRO" pitchFamily="50" charset="-128"/>
              </a:rPr>
              <a:t> </a:t>
            </a:r>
            <a:r>
              <a:rPr lang="ja-JP" altLang="en-US" sz="2800">
                <a:solidFill>
                  <a:srgbClr val="000000"/>
                </a:solidFill>
                <a:latin typeface="ＭＳ Ｐゴシック" pitchFamily="50" charset="-128"/>
                <a:ea typeface="ＭＳ Ｐゴシック" pitchFamily="50" charset="-128"/>
                <a:cs typeface="HG丸ｺﾞｼｯｸM-PRO" pitchFamily="50" charset="-128"/>
              </a:rPr>
              <a:t>⇒子ども本人の想いや、これまで関わってきた人たちの想いや願いを託す（支援者が安心して次の機関に託せる）</a:t>
            </a:r>
            <a:endParaRPr lang="ja-JP" altLang="en-US" sz="2800" dirty="0">
              <a:solidFill>
                <a:srgbClr val="000000"/>
              </a:solidFill>
              <a:latin typeface="ＭＳ Ｐゴシック" pitchFamily="50" charset="-128"/>
              <a:ea typeface="ＭＳ Ｐゴシック" pitchFamily="50" charset="-128"/>
              <a:cs typeface="HG丸ｺﾞｼｯｸM-PRO" pitchFamily="50" charset="-128"/>
            </a:endParaRPr>
          </a:p>
        </p:txBody>
      </p:sp>
      <p:sp>
        <p:nvSpPr>
          <p:cNvPr id="4" name="スライド番号プレースホルダ 43"/>
          <p:cNvSpPr>
            <a:spLocks noGrp="1"/>
          </p:cNvSpPr>
          <p:nvPr>
            <p:ph type="sldNum" sz="quarter" idx="12"/>
          </p:nvPr>
        </p:nvSpPr>
        <p:spPr>
          <a:xfrm>
            <a:off x="7594600" y="6493145"/>
            <a:ext cx="2311400" cy="365125"/>
          </a:xfrm>
        </p:spPr>
        <p:txBody>
          <a:bodyPr/>
          <a:lstStyle/>
          <a:p>
            <a:pPr algn="r" rtl="0">
              <a:defRPr/>
            </a:pPr>
            <a:fld id="{848A0291-7E93-4D18-B509-C97C96F1E9C5}" type="slidenum">
              <a:rPr kumimoji="1" lang="ja-JP" altLang="en-US" sz="1400" kern="1200">
                <a:solidFill>
                  <a:prstClr val="black"/>
                </a:solidFill>
                <a:latin typeface="Arial" pitchFamily="34" charset="0"/>
                <a:ea typeface="ＭＳ Ｐゴシック"/>
                <a:cs typeface="Arial" pitchFamily="34" charset="0"/>
              </a:rPr>
              <a:pPr algn="r" rtl="0">
                <a:defRPr/>
              </a:pPr>
              <a:t>9</a:t>
            </a:fld>
            <a:endParaRPr kumimoji="1" lang="ja-JP" altLang="en-US" sz="1400" kern="1200" dirty="0">
              <a:solidFill>
                <a:prstClr val="black"/>
              </a:solidFill>
              <a:latin typeface="Arial" pitchFamily="34" charset="0"/>
              <a:ea typeface="ＭＳ Ｐゴシック"/>
              <a:cs typeface="Arial" pitchFamily="34" charset="0"/>
            </a:endParaRPr>
          </a:p>
        </p:txBody>
      </p:sp>
      <p:sp>
        <p:nvSpPr>
          <p:cNvPr id="5" name="Rectangle 3"/>
          <p:cNvSpPr txBox="1">
            <a:spLocks noChangeArrowheads="1"/>
          </p:cNvSpPr>
          <p:nvPr/>
        </p:nvSpPr>
        <p:spPr bwMode="auto">
          <a:xfrm>
            <a:off x="0" y="145681"/>
            <a:ext cx="9906000" cy="621852"/>
          </a:xfrm>
          <a:prstGeom prst="rect">
            <a:avLst/>
          </a:prstGeom>
          <a:noFill/>
          <a:ln w="9525">
            <a:noFill/>
            <a:miter lim="800000"/>
            <a:headEnd/>
            <a:tailEnd/>
          </a:ln>
        </p:spPr>
        <p:txBody>
          <a:bodyPr lIns="91399" tIns="45701" rIns="91399" bIns="45701"/>
          <a:lstStyle/>
          <a:p>
            <a:pPr algn="ctr">
              <a:lnSpc>
                <a:spcPct val="80000"/>
              </a:lnSpc>
              <a:spcBef>
                <a:spcPct val="20000"/>
              </a:spcBef>
            </a:pPr>
            <a:r>
              <a:rPr lang="ja-JP" altLang="en-US" sz="4500" u="sng" spc="-100" dirty="0">
                <a:solidFill>
                  <a:srgbClr val="000000"/>
                </a:solidFill>
              </a:rPr>
              <a:t>「移行</a:t>
            </a:r>
            <a:r>
              <a:rPr lang="ja-JP" altLang="en-US" sz="4500" u="sng" spc="-100">
                <a:solidFill>
                  <a:srgbClr val="000000"/>
                </a:solidFill>
              </a:rPr>
              <a:t>支援」のポイント</a:t>
            </a:r>
            <a:endParaRPr lang="en-US" altLang="ja-JP" sz="4500" u="sng" spc="-100" dirty="0">
              <a:solidFill>
                <a:srgbClr val="000000"/>
              </a:solidFill>
            </a:endParaRPr>
          </a:p>
        </p:txBody>
      </p:sp>
    </p:spTree>
    <p:extLst>
      <p:ext uri="{BB962C8B-B14F-4D97-AF65-F5344CB8AC3E}">
        <p14:creationId xmlns:p14="http://schemas.microsoft.com/office/powerpoint/2010/main" val="692756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1"/>
          <p:cNvSpPr>
            <a:spLocks noChangeArrowheads="1"/>
          </p:cNvSpPr>
          <p:nvPr/>
        </p:nvSpPr>
        <p:spPr bwMode="auto">
          <a:xfrm>
            <a:off x="-175120" y="-6432"/>
            <a:ext cx="10081120" cy="6864432"/>
          </a:xfrm>
          <a:prstGeom prst="rect">
            <a:avLst/>
          </a:prstGeom>
          <a:noFill/>
          <a:ln w="9525">
            <a:noFill/>
            <a:miter lim="800000"/>
            <a:headEnd/>
            <a:tailEnd/>
          </a:ln>
        </p:spPr>
        <p:txBody>
          <a:bodyPr wrap="square" anchor="t" anchorCtr="0">
            <a:noAutofit/>
          </a:bodyPr>
          <a:lstStyle/>
          <a:p>
            <a:pPr marL="2425700" indent="-2425700">
              <a:spcBef>
                <a:spcPts val="600"/>
              </a:spcBef>
            </a:pPr>
            <a:r>
              <a:rPr lang="ja-JP" altLang="en-US" sz="3200">
                <a:solidFill>
                  <a:srgbClr val="000000"/>
                </a:solidFill>
                <a:latin typeface="ＭＳ Ｐゴシック" pitchFamily="50" charset="-128"/>
                <a:ea typeface="ＭＳ Ｐゴシック" pitchFamily="50" charset="-128"/>
                <a:cs typeface="HG丸ｺﾞｼｯｸM-PRO" pitchFamily="50" charset="-128"/>
              </a:rPr>
              <a:t>　　</a:t>
            </a:r>
            <a:r>
              <a:rPr lang="ja-JP" altLang="en-US" sz="3200" u="sng" dirty="0">
                <a:solidFill>
                  <a:srgbClr val="0000CC"/>
                </a:solidFill>
                <a:latin typeface="ＭＳ Ｐゴシック" pitchFamily="50" charset="-128"/>
                <a:ea typeface="ＭＳ Ｐゴシック" pitchFamily="50" charset="-128"/>
                <a:cs typeface="HG丸ｺﾞｼｯｸM-PRO" pitchFamily="50" charset="-128"/>
              </a:rPr>
              <a:t>・次の機関がイメージできるように</a:t>
            </a:r>
            <a:endParaRPr lang="en-US" altLang="ja-JP" sz="3200" u="sng" dirty="0">
              <a:solidFill>
                <a:srgbClr val="0000CC"/>
              </a:solidFill>
              <a:latin typeface="ＭＳ Ｐゴシック" pitchFamily="50" charset="-128"/>
              <a:ea typeface="ＭＳ Ｐゴシック" pitchFamily="50" charset="-128"/>
              <a:cs typeface="HG丸ｺﾞｼｯｸM-PRO" pitchFamily="50" charset="-128"/>
            </a:endParaRPr>
          </a:p>
          <a:p>
            <a:pPr marL="1787525" indent="-1787525">
              <a:spcBef>
                <a:spcPts val="0"/>
              </a:spcBef>
            </a:pPr>
            <a:r>
              <a:rPr lang="ja-JP" altLang="en-US" sz="2800" dirty="0">
                <a:solidFill>
                  <a:srgbClr val="000000"/>
                </a:solidFill>
                <a:latin typeface="ＭＳ Ｐゴシック" pitchFamily="50" charset="-128"/>
                <a:ea typeface="ＭＳ Ｐゴシック" pitchFamily="50" charset="-128"/>
                <a:cs typeface="HG丸ｺﾞｼｯｸM-PRO" pitchFamily="50" charset="-128"/>
              </a:rPr>
              <a:t>　　　　　⇒どのような</a:t>
            </a:r>
            <a:r>
              <a:rPr lang="ja-JP" altLang="en-US" sz="2800" u="sng" dirty="0">
                <a:solidFill>
                  <a:srgbClr val="000000"/>
                </a:solidFill>
                <a:latin typeface="ＭＳ Ｐゴシック" pitchFamily="50" charset="-128"/>
                <a:ea typeface="ＭＳ Ｐゴシック" pitchFamily="50" charset="-128"/>
                <a:cs typeface="HG丸ｺﾞｼｯｸM-PRO" pitchFamily="50" charset="-128"/>
              </a:rPr>
              <a:t>ねらい</a:t>
            </a:r>
            <a:r>
              <a:rPr lang="ja-JP" altLang="en-US" sz="2800" dirty="0">
                <a:solidFill>
                  <a:srgbClr val="000000"/>
                </a:solidFill>
                <a:latin typeface="ＭＳ Ｐゴシック" pitchFamily="50" charset="-128"/>
                <a:ea typeface="ＭＳ Ｐゴシック" pitchFamily="50" charset="-128"/>
                <a:cs typeface="HG丸ｺﾞｼｯｸM-PRO" pitchFamily="50" charset="-128"/>
              </a:rPr>
              <a:t>でかかわってきた</a:t>
            </a:r>
            <a:r>
              <a:rPr lang="ja-JP" altLang="en-US" sz="2800">
                <a:solidFill>
                  <a:srgbClr val="000000"/>
                </a:solidFill>
                <a:latin typeface="ＭＳ Ｐゴシック" pitchFamily="50" charset="-128"/>
                <a:ea typeface="ＭＳ Ｐゴシック" pitchFamily="50" charset="-128"/>
                <a:cs typeface="HG丸ｺﾞｼｯｸM-PRO" pitchFamily="50" charset="-128"/>
              </a:rPr>
              <a:t>のかを伝える</a:t>
            </a:r>
            <a:endParaRPr lang="en-US" altLang="ja-JP" sz="2400" dirty="0">
              <a:solidFill>
                <a:srgbClr val="000000"/>
              </a:solidFill>
              <a:latin typeface="ＭＳ Ｐゴシック" pitchFamily="50" charset="-128"/>
              <a:ea typeface="ＭＳ Ｐゴシック" pitchFamily="50" charset="-128"/>
              <a:cs typeface="HG丸ｺﾞｼｯｸM-PRO" pitchFamily="50" charset="-128"/>
            </a:endParaRPr>
          </a:p>
          <a:p>
            <a:pPr marL="1558925" indent="-1558925">
              <a:spcBef>
                <a:spcPts val="0"/>
              </a:spcBef>
            </a:pPr>
            <a:r>
              <a:rPr lang="ja-JP" altLang="en-US" sz="2800" dirty="0">
                <a:solidFill>
                  <a:srgbClr val="000000"/>
                </a:solidFill>
                <a:latin typeface="ＭＳ Ｐゴシック" pitchFamily="50" charset="-128"/>
                <a:ea typeface="ＭＳ Ｐゴシック" pitchFamily="50" charset="-128"/>
                <a:cs typeface="HG丸ｺﾞｼｯｸM-PRO" pitchFamily="50" charset="-128"/>
              </a:rPr>
              <a:t>　　　　　⇒どのような</a:t>
            </a:r>
            <a:r>
              <a:rPr lang="ja-JP" altLang="en-US" sz="2800" u="sng" dirty="0">
                <a:solidFill>
                  <a:srgbClr val="000000"/>
                </a:solidFill>
                <a:latin typeface="ＭＳ Ｐゴシック" pitchFamily="50" charset="-128"/>
                <a:ea typeface="ＭＳ Ｐゴシック" pitchFamily="50" charset="-128"/>
                <a:cs typeface="HG丸ｺﾞｼｯｸM-PRO" pitchFamily="50" charset="-128"/>
              </a:rPr>
              <a:t>支援、配慮（声かけ、環境整備、教材等</a:t>
            </a:r>
            <a:r>
              <a:rPr lang="ja-JP" altLang="en-US" sz="2800" u="sng">
                <a:solidFill>
                  <a:srgbClr val="000000"/>
                </a:solidFill>
                <a:latin typeface="ＭＳ Ｐゴシック" pitchFamily="50" charset="-128"/>
                <a:ea typeface="ＭＳ Ｐゴシック" pitchFamily="50" charset="-128"/>
                <a:cs typeface="HG丸ｺﾞｼｯｸM-PRO" pitchFamily="50" charset="-128"/>
              </a:rPr>
              <a:t>）</a:t>
            </a:r>
            <a:r>
              <a:rPr lang="ja-JP" altLang="en-US" sz="2800">
                <a:solidFill>
                  <a:srgbClr val="000000"/>
                </a:solidFill>
                <a:latin typeface="ＭＳ Ｐゴシック" pitchFamily="50" charset="-128"/>
                <a:ea typeface="ＭＳ Ｐゴシック" pitchFamily="50" charset="-128"/>
                <a:cs typeface="HG丸ｺﾞｼｯｸM-PRO" pitchFamily="50" charset="-128"/>
              </a:rPr>
              <a:t>を　したら、</a:t>
            </a:r>
            <a:r>
              <a:rPr lang="ja-JP" altLang="en-US" sz="2800" u="sng" dirty="0">
                <a:solidFill>
                  <a:srgbClr val="000000"/>
                </a:solidFill>
                <a:latin typeface="ＭＳ Ｐゴシック" pitchFamily="50" charset="-128"/>
                <a:ea typeface="ＭＳ Ｐゴシック" pitchFamily="50" charset="-128"/>
                <a:cs typeface="HG丸ｺﾞｼｯｸM-PRO" pitchFamily="50" charset="-128"/>
              </a:rPr>
              <a:t>効果があった</a:t>
            </a:r>
            <a:r>
              <a:rPr lang="ja-JP" altLang="en-US" sz="2800">
                <a:solidFill>
                  <a:srgbClr val="000000"/>
                </a:solidFill>
                <a:latin typeface="ＭＳ Ｐゴシック" pitchFamily="50" charset="-128"/>
                <a:ea typeface="ＭＳ Ｐゴシック" pitchFamily="50" charset="-128"/>
                <a:cs typeface="HG丸ｺﾞｼｯｸM-PRO" pitchFamily="50" charset="-128"/>
              </a:rPr>
              <a:t>のかを伝える</a:t>
            </a:r>
            <a:endParaRPr lang="en-US" altLang="ja-JP" sz="2400" dirty="0">
              <a:solidFill>
                <a:srgbClr val="000000"/>
              </a:solidFill>
              <a:latin typeface="ＭＳ Ｐゴシック" pitchFamily="50" charset="-128"/>
              <a:ea typeface="ＭＳ Ｐゴシック" pitchFamily="50" charset="-128"/>
              <a:cs typeface="HG丸ｺﾞｼｯｸM-PRO" pitchFamily="50" charset="-128"/>
            </a:endParaRPr>
          </a:p>
          <a:p>
            <a:pPr marL="1558925" indent="-1558925">
              <a:spcBef>
                <a:spcPts val="0"/>
              </a:spcBef>
            </a:pPr>
            <a:r>
              <a:rPr lang="ja-JP" altLang="en-US" sz="2800" dirty="0">
                <a:solidFill>
                  <a:srgbClr val="000000"/>
                </a:solidFill>
                <a:latin typeface="ＭＳ Ｐゴシック" pitchFamily="50" charset="-128"/>
                <a:ea typeface="ＭＳ Ｐゴシック" pitchFamily="50" charset="-128"/>
                <a:cs typeface="HG丸ｺﾞｼｯｸM-PRO" pitchFamily="50" charset="-128"/>
              </a:rPr>
              <a:t>　　　　　⇒個別支援計画や指導計画が、</a:t>
            </a:r>
            <a:r>
              <a:rPr lang="ja-JP" altLang="en-US" sz="2800" u="sng" dirty="0">
                <a:solidFill>
                  <a:srgbClr val="000000"/>
                </a:solidFill>
                <a:latin typeface="ＭＳ Ｐゴシック" pitchFamily="50" charset="-128"/>
                <a:ea typeface="ＭＳ Ｐゴシック" pitchFamily="50" charset="-128"/>
                <a:cs typeface="HG丸ｺﾞｼｯｸM-PRO" pitchFamily="50" charset="-128"/>
              </a:rPr>
              <a:t>具体的で活き活きと書かれている</a:t>
            </a:r>
            <a:r>
              <a:rPr lang="ja-JP" altLang="en-US" sz="2800" dirty="0">
                <a:solidFill>
                  <a:srgbClr val="000000"/>
                </a:solidFill>
                <a:latin typeface="ＭＳ Ｐゴシック" pitchFamily="50" charset="-128"/>
                <a:ea typeface="ＭＳ Ｐゴシック" pitchFamily="50" charset="-128"/>
                <a:cs typeface="HG丸ｺﾞｼｯｸM-PRO" pitchFamily="50" charset="-128"/>
              </a:rPr>
              <a:t>ことで引き継ぎが円滑になる</a:t>
            </a:r>
            <a:endParaRPr lang="en-US" altLang="ja-JP" sz="2800" dirty="0">
              <a:solidFill>
                <a:srgbClr val="000000"/>
              </a:solidFill>
              <a:latin typeface="ＭＳ Ｐゴシック" pitchFamily="50" charset="-128"/>
              <a:ea typeface="ＭＳ Ｐゴシック" pitchFamily="50" charset="-128"/>
              <a:cs typeface="HG丸ｺﾞｼｯｸM-PRO" pitchFamily="50" charset="-128"/>
            </a:endParaRPr>
          </a:p>
          <a:p>
            <a:pPr marL="1787525" indent="-1787525">
              <a:spcBef>
                <a:spcPts val="0"/>
              </a:spcBef>
            </a:pPr>
            <a:r>
              <a:rPr lang="ja-JP" altLang="en-US" sz="2800" dirty="0">
                <a:solidFill>
                  <a:srgbClr val="000000"/>
                </a:solidFill>
                <a:latin typeface="ＭＳ Ｐゴシック" pitchFamily="50" charset="-128"/>
                <a:ea typeface="ＭＳ Ｐゴシック" pitchFamily="50" charset="-128"/>
                <a:cs typeface="HG丸ｺﾞｼｯｸM-PRO" pitchFamily="50" charset="-128"/>
              </a:rPr>
              <a:t>　　　　　⇒</a:t>
            </a:r>
            <a:r>
              <a:rPr lang="ja-JP" altLang="en-US" sz="2800" u="sng" dirty="0">
                <a:solidFill>
                  <a:srgbClr val="000000"/>
                </a:solidFill>
                <a:latin typeface="ＭＳ Ｐゴシック" pitchFamily="50" charset="-128"/>
                <a:ea typeface="ＭＳ Ｐゴシック" pitchFamily="50" charset="-128"/>
                <a:cs typeface="HG丸ｺﾞｼｯｸM-PRO" pitchFamily="50" charset="-128"/>
              </a:rPr>
              <a:t>事前に見学</a:t>
            </a:r>
            <a:r>
              <a:rPr lang="ja-JP" altLang="en-US" sz="2800" dirty="0">
                <a:solidFill>
                  <a:srgbClr val="000000"/>
                </a:solidFill>
                <a:latin typeface="ＭＳ Ｐゴシック" pitchFamily="50" charset="-128"/>
                <a:ea typeface="ＭＳ Ｐゴシック" pitchFamily="50" charset="-128"/>
                <a:cs typeface="HG丸ｺﾞｼｯｸM-PRO" pitchFamily="50" charset="-128"/>
              </a:rPr>
              <a:t>などを行ってもらう</a:t>
            </a:r>
            <a:r>
              <a:rPr lang="ja-JP" altLang="en-US" sz="2800">
                <a:solidFill>
                  <a:srgbClr val="000000"/>
                </a:solidFill>
                <a:latin typeface="ＭＳ Ｐゴシック" pitchFamily="50" charset="-128"/>
                <a:ea typeface="ＭＳ Ｐゴシック" pitchFamily="50" charset="-128"/>
                <a:cs typeface="HG丸ｺﾞｼｯｸM-PRO" pitchFamily="50" charset="-128"/>
              </a:rPr>
              <a:t>ことも有効</a:t>
            </a:r>
            <a:endParaRPr lang="en-US" altLang="ja-JP" sz="2800" dirty="0">
              <a:solidFill>
                <a:srgbClr val="000000"/>
              </a:solidFill>
              <a:latin typeface="ＭＳ Ｐゴシック" pitchFamily="50" charset="-128"/>
              <a:ea typeface="ＭＳ Ｐゴシック" pitchFamily="50" charset="-128"/>
              <a:cs typeface="HG丸ｺﾞｼｯｸM-PRO" pitchFamily="50" charset="-128"/>
            </a:endParaRPr>
          </a:p>
          <a:p>
            <a:pPr marL="1787525" indent="-1787525">
              <a:spcBef>
                <a:spcPts val="0"/>
              </a:spcBef>
            </a:pPr>
            <a:r>
              <a:rPr lang="ja-JP" altLang="en-US" sz="2800" dirty="0">
                <a:solidFill>
                  <a:srgbClr val="000000"/>
                </a:solidFill>
                <a:latin typeface="ＭＳ Ｐゴシック" pitchFamily="50" charset="-128"/>
                <a:ea typeface="ＭＳ Ｐゴシック" pitchFamily="50" charset="-128"/>
                <a:cs typeface="HG丸ｺﾞｼｯｸM-PRO" pitchFamily="50" charset="-128"/>
              </a:rPr>
              <a:t>　　　　　⇒</a:t>
            </a:r>
            <a:r>
              <a:rPr lang="ja-JP" altLang="en-US" sz="2800" u="sng" dirty="0">
                <a:solidFill>
                  <a:srgbClr val="000000"/>
                </a:solidFill>
                <a:latin typeface="ＭＳ Ｐゴシック" pitchFamily="50" charset="-128"/>
                <a:ea typeface="ＭＳ Ｐゴシック" pitchFamily="50" charset="-128"/>
                <a:cs typeface="HG丸ｺﾞｼｯｸM-PRO" pitchFamily="50" charset="-128"/>
              </a:rPr>
              <a:t>教材等の現物、ビデオ等</a:t>
            </a:r>
            <a:r>
              <a:rPr lang="ja-JP" altLang="en-US" sz="2800" dirty="0">
                <a:solidFill>
                  <a:srgbClr val="000000"/>
                </a:solidFill>
                <a:latin typeface="ＭＳ Ｐゴシック" pitchFamily="50" charset="-128"/>
                <a:ea typeface="ＭＳ Ｐゴシック" pitchFamily="50" charset="-128"/>
                <a:cs typeface="HG丸ｺﾞｼｯｸM-PRO" pitchFamily="50" charset="-128"/>
              </a:rPr>
              <a:t>で伝えることも有効　　　　　</a:t>
            </a:r>
          </a:p>
          <a:p>
            <a:pPr marL="2425700" indent="-2425700">
              <a:spcBef>
                <a:spcPts val="600"/>
              </a:spcBef>
            </a:pPr>
            <a:r>
              <a:rPr lang="ja-JP" altLang="en-US" sz="3200">
                <a:solidFill>
                  <a:srgbClr val="000000"/>
                </a:solidFill>
                <a:latin typeface="ＭＳ Ｐゴシック" pitchFamily="50" charset="-128"/>
                <a:ea typeface="ＭＳ Ｐゴシック" pitchFamily="50" charset="-128"/>
                <a:cs typeface="HG丸ｺﾞｼｯｸM-PRO" pitchFamily="50" charset="-128"/>
              </a:rPr>
              <a:t>　　</a:t>
            </a:r>
            <a:r>
              <a:rPr lang="ja-JP" altLang="en-US" sz="3200" u="sng">
                <a:solidFill>
                  <a:srgbClr val="0000CC"/>
                </a:solidFill>
                <a:latin typeface="ＭＳ Ｐゴシック" pitchFamily="50" charset="-128"/>
                <a:ea typeface="ＭＳ Ｐゴシック" pitchFamily="50" charset="-128"/>
                <a:cs typeface="HG丸ｺﾞｼｯｸM-PRO" pitchFamily="50" charset="-128"/>
              </a:rPr>
              <a:t>・「どの</a:t>
            </a:r>
            <a:r>
              <a:rPr lang="ja-JP" altLang="en-US" sz="3200" u="sng" dirty="0">
                <a:solidFill>
                  <a:srgbClr val="0000CC"/>
                </a:solidFill>
                <a:latin typeface="ＭＳ Ｐゴシック" pitchFamily="50" charset="-128"/>
                <a:ea typeface="ＭＳ Ｐゴシック" pitchFamily="50" charset="-128"/>
                <a:cs typeface="HG丸ｺﾞｼｯｸM-PRO" pitchFamily="50" charset="-128"/>
              </a:rPr>
              <a:t>よう</a:t>
            </a:r>
            <a:r>
              <a:rPr lang="ja-JP" altLang="en-US" sz="3200" u="sng">
                <a:solidFill>
                  <a:srgbClr val="0000CC"/>
                </a:solidFill>
                <a:latin typeface="ＭＳ Ｐゴシック" pitchFamily="50" charset="-128"/>
                <a:ea typeface="ＭＳ Ｐゴシック" pitchFamily="50" charset="-128"/>
                <a:cs typeface="HG丸ｺﾞｼｯｸM-PRO" pitchFamily="50" charset="-128"/>
              </a:rPr>
              <a:t>な配慮」があれば「できる」の</a:t>
            </a:r>
            <a:r>
              <a:rPr lang="ja-JP" altLang="en-US" sz="3200" u="sng" dirty="0">
                <a:solidFill>
                  <a:srgbClr val="0000CC"/>
                </a:solidFill>
                <a:latin typeface="ＭＳ Ｐゴシック" pitchFamily="50" charset="-128"/>
                <a:ea typeface="ＭＳ Ｐゴシック" pitchFamily="50" charset="-128"/>
                <a:cs typeface="HG丸ｺﾞｼｯｸM-PRO" pitchFamily="50" charset="-128"/>
              </a:rPr>
              <a:t>かを伝える</a:t>
            </a:r>
            <a:r>
              <a:rPr lang="ja-JP" altLang="en-US" sz="3600" u="sng" dirty="0">
                <a:solidFill>
                  <a:srgbClr val="000000"/>
                </a:solidFill>
                <a:latin typeface="ＭＳ Ｐゴシック" pitchFamily="50" charset="-128"/>
                <a:ea typeface="ＭＳ Ｐゴシック" pitchFamily="50" charset="-128"/>
                <a:cs typeface="HG丸ｺﾞｼｯｸM-PRO" pitchFamily="50" charset="-128"/>
              </a:rPr>
              <a:t>　</a:t>
            </a:r>
            <a:endParaRPr lang="en-US" altLang="ja-JP" sz="3600" u="sng" dirty="0">
              <a:solidFill>
                <a:srgbClr val="000000"/>
              </a:solidFill>
              <a:latin typeface="ＭＳ Ｐゴシック" pitchFamily="50" charset="-128"/>
              <a:ea typeface="ＭＳ Ｐゴシック" pitchFamily="50" charset="-128"/>
              <a:cs typeface="HG丸ｺﾞｼｯｸM-PRO" pitchFamily="50" charset="-128"/>
            </a:endParaRPr>
          </a:p>
          <a:p>
            <a:pPr marL="1789113" indent="-1789113">
              <a:spcBef>
                <a:spcPts val="0"/>
              </a:spcBef>
            </a:pPr>
            <a:r>
              <a:rPr lang="ja-JP" altLang="en-US" sz="2800" dirty="0">
                <a:solidFill>
                  <a:srgbClr val="000000"/>
                </a:solidFill>
                <a:latin typeface="ＭＳ Ｐゴシック" pitchFamily="50" charset="-128"/>
                <a:ea typeface="ＭＳ Ｐゴシック" pitchFamily="50" charset="-128"/>
                <a:cs typeface="HG丸ｺﾞｼｯｸM-PRO" pitchFamily="50" charset="-128"/>
              </a:rPr>
              <a:t>　　　　　⇒「できないこと」を伝えるのではない</a:t>
            </a:r>
            <a:endParaRPr lang="en-US" altLang="ja-JP" sz="2800" dirty="0">
              <a:solidFill>
                <a:srgbClr val="000000"/>
              </a:solidFill>
              <a:latin typeface="ＭＳ Ｐゴシック" pitchFamily="50" charset="-128"/>
              <a:ea typeface="ＭＳ Ｐゴシック" pitchFamily="50" charset="-128"/>
              <a:cs typeface="HG丸ｺﾞｼｯｸM-PRO" pitchFamily="50" charset="-128"/>
            </a:endParaRPr>
          </a:p>
          <a:p>
            <a:pPr marL="1789113" indent="-1789113">
              <a:lnSpc>
                <a:spcPct val="90000"/>
              </a:lnSpc>
              <a:spcBef>
                <a:spcPts val="0"/>
              </a:spcBef>
            </a:pPr>
            <a:r>
              <a:rPr lang="ja-JP" altLang="en-US" sz="2800" dirty="0">
                <a:solidFill>
                  <a:srgbClr val="000000"/>
                </a:solidFill>
                <a:latin typeface="ＭＳ Ｐゴシック" pitchFamily="50" charset="-128"/>
                <a:ea typeface="ＭＳ Ｐゴシック" pitchFamily="50" charset="-128"/>
                <a:cs typeface="HG丸ｺﾞｼｯｸM-PRO" pitchFamily="50" charset="-128"/>
              </a:rPr>
              <a:t>　　　　　⇒「できる」「できた」を中心</a:t>
            </a:r>
            <a:r>
              <a:rPr lang="ja-JP" altLang="en-US" sz="2800">
                <a:solidFill>
                  <a:srgbClr val="000000"/>
                </a:solidFill>
                <a:latin typeface="ＭＳ Ｐゴシック" pitchFamily="50" charset="-128"/>
                <a:ea typeface="ＭＳ Ｐゴシック" pitchFamily="50" charset="-128"/>
                <a:cs typeface="HG丸ｺﾞｼｯｸM-PRO" pitchFamily="50" charset="-128"/>
              </a:rPr>
              <a:t>に、芽生えや工夫して</a:t>
            </a:r>
            <a:r>
              <a:rPr lang="ja-JP" altLang="en-US" sz="2800" dirty="0">
                <a:solidFill>
                  <a:srgbClr val="000000"/>
                </a:solidFill>
                <a:latin typeface="ＭＳ Ｐゴシック" pitchFamily="50" charset="-128"/>
                <a:ea typeface="ＭＳ Ｐゴシック" pitchFamily="50" charset="-128"/>
                <a:cs typeface="HG丸ｺﾞｼｯｸM-PRO" pitchFamily="50" charset="-128"/>
              </a:rPr>
              <a:t>きた支援や配慮</a:t>
            </a:r>
            <a:r>
              <a:rPr lang="ja-JP" altLang="en-US" sz="2800">
                <a:solidFill>
                  <a:srgbClr val="000000"/>
                </a:solidFill>
                <a:latin typeface="ＭＳ Ｐゴシック" pitchFamily="50" charset="-128"/>
                <a:ea typeface="ＭＳ Ｐゴシック" pitchFamily="50" charset="-128"/>
                <a:cs typeface="HG丸ｺﾞｼｯｸM-PRO" pitchFamily="50" charset="-128"/>
              </a:rPr>
              <a:t>の内容を伝える</a:t>
            </a:r>
            <a:r>
              <a:rPr lang="ja-JP" altLang="en-US" sz="3200">
                <a:solidFill>
                  <a:srgbClr val="000000"/>
                </a:solidFill>
                <a:latin typeface="ＭＳ Ｐゴシック" pitchFamily="50" charset="-128"/>
                <a:ea typeface="ＭＳ Ｐゴシック" pitchFamily="50" charset="-128"/>
                <a:cs typeface="HG丸ｺﾞｼｯｸM-PRO" pitchFamily="50" charset="-128"/>
              </a:rPr>
              <a:t>　　　　</a:t>
            </a:r>
            <a:endParaRPr lang="en-US" altLang="ja-JP" sz="3200" dirty="0">
              <a:solidFill>
                <a:srgbClr val="000000"/>
              </a:solidFill>
              <a:latin typeface="ＭＳ Ｐゴシック" pitchFamily="50" charset="-128"/>
              <a:ea typeface="ＭＳ Ｐゴシック" pitchFamily="50" charset="-128"/>
              <a:cs typeface="HG丸ｺﾞｼｯｸM-PRO" pitchFamily="50" charset="-128"/>
            </a:endParaRPr>
          </a:p>
          <a:p>
            <a:pPr marL="2425700" indent="-2425700">
              <a:spcBef>
                <a:spcPts val="600"/>
              </a:spcBef>
            </a:pPr>
            <a:r>
              <a:rPr lang="ja-JP" altLang="en-US" sz="3200">
                <a:solidFill>
                  <a:srgbClr val="0000CC"/>
                </a:solidFill>
                <a:latin typeface="ＭＳ Ｐゴシック" pitchFamily="50" charset="-128"/>
                <a:ea typeface="ＭＳ Ｐゴシック" pitchFamily="50" charset="-128"/>
                <a:cs typeface="HG丸ｺﾞｼｯｸM-PRO" pitchFamily="50" charset="-128"/>
              </a:rPr>
              <a:t>　　</a:t>
            </a:r>
            <a:r>
              <a:rPr lang="ja-JP" altLang="en-US" sz="3200" u="sng">
                <a:solidFill>
                  <a:srgbClr val="0000CC"/>
                </a:solidFill>
                <a:latin typeface="ＭＳ Ｐゴシック" pitchFamily="50" charset="-128"/>
                <a:ea typeface="ＭＳ Ｐゴシック" pitchFamily="50" charset="-128"/>
                <a:cs typeface="HG丸ｺﾞｼｯｸM-PRO" pitchFamily="50" charset="-128"/>
              </a:rPr>
              <a:t>・キーパーソンにつなぐ。良いタイミングでつなぐ。</a:t>
            </a:r>
            <a:endParaRPr lang="en-US" altLang="ja-JP" sz="3200" u="sng" dirty="0">
              <a:solidFill>
                <a:srgbClr val="0000CC"/>
              </a:solidFill>
              <a:latin typeface="ＭＳ Ｐゴシック" pitchFamily="50" charset="-128"/>
              <a:ea typeface="ＭＳ Ｐゴシック" pitchFamily="50" charset="-128"/>
              <a:cs typeface="HG丸ｺﾞｼｯｸM-PRO" pitchFamily="50" charset="-128"/>
            </a:endParaRPr>
          </a:p>
          <a:p>
            <a:pPr marL="2425700" indent="-2425700">
              <a:spcBef>
                <a:spcPts val="0"/>
              </a:spcBef>
            </a:pPr>
            <a:r>
              <a:rPr lang="ja-JP" altLang="en-US" sz="2800">
                <a:solidFill>
                  <a:srgbClr val="000000"/>
                </a:solidFill>
                <a:latin typeface="ＭＳ Ｐゴシック" pitchFamily="50" charset="-128"/>
                <a:ea typeface="ＭＳ Ｐゴシック" pitchFamily="50" charset="-128"/>
                <a:cs typeface="HG丸ｺﾞｼｯｸM-PRO" pitchFamily="50" charset="-128"/>
              </a:rPr>
              <a:t>　　　　　⇒移行時期は、関わる人の異動時期にも当たる</a:t>
            </a:r>
            <a:endParaRPr lang="en-US" altLang="ja-JP" sz="2800" dirty="0">
              <a:solidFill>
                <a:srgbClr val="000000"/>
              </a:solidFill>
              <a:latin typeface="ＭＳ Ｐゴシック" pitchFamily="50" charset="-128"/>
              <a:ea typeface="ＭＳ Ｐゴシック" pitchFamily="50" charset="-128"/>
              <a:cs typeface="HG丸ｺﾞｼｯｸM-PRO" pitchFamily="50" charset="-128"/>
            </a:endParaRPr>
          </a:p>
          <a:p>
            <a:pPr marL="2425700" indent="-2425700">
              <a:spcBef>
                <a:spcPts val="0"/>
              </a:spcBef>
            </a:pPr>
            <a:r>
              <a:rPr lang="ja-JP" altLang="en-US" sz="2800">
                <a:solidFill>
                  <a:srgbClr val="000000"/>
                </a:solidFill>
                <a:latin typeface="ＭＳ Ｐゴシック" pitchFamily="50" charset="-128"/>
                <a:ea typeface="ＭＳ Ｐゴシック" pitchFamily="50" charset="-128"/>
                <a:cs typeface="HG丸ｺﾞｼｯｸM-PRO" pitchFamily="50" charset="-128"/>
              </a:rPr>
              <a:t>　　　　　⇒つなげる人を見極める、タイミングを見極める</a:t>
            </a:r>
            <a:endParaRPr lang="en-US" altLang="ja-JP" sz="2800" dirty="0">
              <a:solidFill>
                <a:srgbClr val="000000"/>
              </a:solidFill>
              <a:latin typeface="ＭＳ Ｐゴシック" pitchFamily="50" charset="-128"/>
              <a:ea typeface="ＭＳ Ｐゴシック" pitchFamily="50" charset="-128"/>
              <a:cs typeface="HG丸ｺﾞｼｯｸM-PRO" pitchFamily="50" charset="-128"/>
            </a:endParaRPr>
          </a:p>
          <a:p>
            <a:pPr marL="2425700" indent="-2425700">
              <a:spcBef>
                <a:spcPts val="600"/>
              </a:spcBef>
            </a:pPr>
            <a:endParaRPr lang="ja-JP" altLang="en-US" sz="3200" dirty="0">
              <a:solidFill>
                <a:srgbClr val="000000"/>
              </a:solidFill>
              <a:latin typeface="ＭＳ Ｐゴシック" pitchFamily="50" charset="-128"/>
              <a:ea typeface="ＭＳ Ｐゴシック" pitchFamily="50" charset="-128"/>
              <a:cs typeface="HG丸ｺﾞｼｯｸM-PRO" pitchFamily="50" charset="-128"/>
            </a:endParaRPr>
          </a:p>
        </p:txBody>
      </p:sp>
      <p:sp>
        <p:nvSpPr>
          <p:cNvPr id="4" name="スライド番号プレースホルダ 43"/>
          <p:cNvSpPr>
            <a:spLocks noGrp="1"/>
          </p:cNvSpPr>
          <p:nvPr>
            <p:ph type="sldNum" sz="quarter" idx="12"/>
          </p:nvPr>
        </p:nvSpPr>
        <p:spPr>
          <a:xfrm>
            <a:off x="7594600" y="6493145"/>
            <a:ext cx="2311400" cy="365125"/>
          </a:xfrm>
        </p:spPr>
        <p:txBody>
          <a:bodyPr/>
          <a:lstStyle/>
          <a:p>
            <a:pPr algn="r" rtl="0">
              <a:defRPr/>
            </a:pPr>
            <a:fld id="{848A0291-7E93-4D18-B509-C97C96F1E9C5}" type="slidenum">
              <a:rPr kumimoji="1" lang="ja-JP" altLang="en-US" sz="1400" kern="1200">
                <a:solidFill>
                  <a:prstClr val="black"/>
                </a:solidFill>
                <a:latin typeface="Arial" pitchFamily="34" charset="0"/>
                <a:ea typeface="ＭＳ Ｐゴシック"/>
                <a:cs typeface="Arial" pitchFamily="34" charset="0"/>
              </a:rPr>
              <a:pPr algn="r" rtl="0">
                <a:defRPr/>
              </a:pPr>
              <a:t>10</a:t>
            </a:fld>
            <a:endParaRPr kumimoji="1" lang="ja-JP" altLang="en-US" sz="1400" kern="1200" dirty="0">
              <a:solidFill>
                <a:prstClr val="black"/>
              </a:solidFill>
              <a:latin typeface="Arial" pitchFamily="34" charset="0"/>
              <a:ea typeface="ＭＳ Ｐゴシック"/>
              <a:cs typeface="Arial" pitchFamily="34" charset="0"/>
            </a:endParaRPr>
          </a:p>
        </p:txBody>
      </p:sp>
    </p:spTree>
    <p:extLst>
      <p:ext uri="{BB962C8B-B14F-4D97-AF65-F5344CB8AC3E}">
        <p14:creationId xmlns:p14="http://schemas.microsoft.com/office/powerpoint/2010/main" val="1876087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グループ化 21">
            <a:extLst>
              <a:ext uri="{FF2B5EF4-FFF2-40B4-BE49-F238E27FC236}">
                <a16:creationId xmlns:a16="http://schemas.microsoft.com/office/drawing/2014/main" id="{CE3D3486-86BE-E3A5-67A4-6DC8EC220FC4}"/>
              </a:ext>
            </a:extLst>
          </p:cNvPr>
          <p:cNvGrpSpPr/>
          <p:nvPr/>
        </p:nvGrpSpPr>
        <p:grpSpPr>
          <a:xfrm>
            <a:off x="287410" y="506076"/>
            <a:ext cx="9331180" cy="5977202"/>
            <a:chOff x="-13321" y="651599"/>
            <a:chExt cx="9688989" cy="6206401"/>
          </a:xfrm>
        </p:grpSpPr>
        <p:pic>
          <p:nvPicPr>
            <p:cNvPr id="3789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1" y="651599"/>
              <a:ext cx="9688989" cy="620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直線コネクタ 10">
              <a:extLst>
                <a:ext uri="{FF2B5EF4-FFF2-40B4-BE49-F238E27FC236}">
                  <a16:creationId xmlns:a16="http://schemas.microsoft.com/office/drawing/2014/main" id="{55AC3ACF-9DC1-6443-AC74-883312FBA068}"/>
                </a:ext>
              </a:extLst>
            </p:cNvPr>
            <p:cNvCxnSpPr>
              <a:cxnSpLocks/>
            </p:cNvCxnSpPr>
            <p:nvPr/>
          </p:nvCxnSpPr>
          <p:spPr bwMode="auto">
            <a:xfrm>
              <a:off x="2446919" y="1784582"/>
              <a:ext cx="2942147"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12" name="直線コネクタ 11">
              <a:extLst>
                <a:ext uri="{FF2B5EF4-FFF2-40B4-BE49-F238E27FC236}">
                  <a16:creationId xmlns:a16="http://schemas.microsoft.com/office/drawing/2014/main" id="{6428D8D4-2C26-294E-8555-F6A0B96C5318}"/>
                </a:ext>
              </a:extLst>
            </p:cNvPr>
            <p:cNvCxnSpPr>
              <a:cxnSpLocks/>
            </p:cNvCxnSpPr>
            <p:nvPr/>
          </p:nvCxnSpPr>
          <p:spPr bwMode="auto">
            <a:xfrm>
              <a:off x="2000672" y="2492896"/>
              <a:ext cx="4248472"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14" name="直線コネクタ 13">
              <a:extLst>
                <a:ext uri="{FF2B5EF4-FFF2-40B4-BE49-F238E27FC236}">
                  <a16:creationId xmlns:a16="http://schemas.microsoft.com/office/drawing/2014/main" id="{5C349C48-723E-5648-9513-FE8281A262B7}"/>
                </a:ext>
              </a:extLst>
            </p:cNvPr>
            <p:cNvCxnSpPr>
              <a:cxnSpLocks/>
            </p:cNvCxnSpPr>
            <p:nvPr/>
          </p:nvCxnSpPr>
          <p:spPr bwMode="auto">
            <a:xfrm>
              <a:off x="4470537" y="2924944"/>
              <a:ext cx="2714711"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16" name="直線コネクタ 15">
              <a:extLst>
                <a:ext uri="{FF2B5EF4-FFF2-40B4-BE49-F238E27FC236}">
                  <a16:creationId xmlns:a16="http://schemas.microsoft.com/office/drawing/2014/main" id="{DEDE6DA4-EA4E-A443-8635-DE872C5B633D}"/>
                </a:ext>
              </a:extLst>
            </p:cNvPr>
            <p:cNvCxnSpPr>
              <a:cxnSpLocks/>
            </p:cNvCxnSpPr>
            <p:nvPr/>
          </p:nvCxnSpPr>
          <p:spPr bwMode="auto">
            <a:xfrm>
              <a:off x="5269286" y="3645024"/>
              <a:ext cx="4292226"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18" name="直線コネクタ 17">
              <a:extLst>
                <a:ext uri="{FF2B5EF4-FFF2-40B4-BE49-F238E27FC236}">
                  <a16:creationId xmlns:a16="http://schemas.microsoft.com/office/drawing/2014/main" id="{8DD0D9EA-59E4-8B46-B6A3-E8B3D5C0C486}"/>
                </a:ext>
              </a:extLst>
            </p:cNvPr>
            <p:cNvCxnSpPr>
              <a:cxnSpLocks/>
            </p:cNvCxnSpPr>
            <p:nvPr/>
          </p:nvCxnSpPr>
          <p:spPr bwMode="auto">
            <a:xfrm>
              <a:off x="5389066" y="4293096"/>
              <a:ext cx="4172446"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21" name="直線コネクタ 20">
              <a:extLst>
                <a:ext uri="{FF2B5EF4-FFF2-40B4-BE49-F238E27FC236}">
                  <a16:creationId xmlns:a16="http://schemas.microsoft.com/office/drawing/2014/main" id="{93DFC7BE-02D5-9243-B1EC-24064971FE6B}"/>
                </a:ext>
              </a:extLst>
            </p:cNvPr>
            <p:cNvCxnSpPr>
              <a:cxnSpLocks/>
            </p:cNvCxnSpPr>
            <p:nvPr/>
          </p:nvCxnSpPr>
          <p:spPr bwMode="auto">
            <a:xfrm>
              <a:off x="2000672" y="4509120"/>
              <a:ext cx="5221088" cy="0"/>
            </a:xfrm>
            <a:prstGeom prst="line">
              <a:avLst/>
            </a:prstGeom>
            <a:solidFill>
              <a:schemeClr val="bg1"/>
            </a:solidFill>
            <a:ln w="28575" cap="flat" cmpd="sng" algn="ctr">
              <a:solidFill>
                <a:srgbClr val="FF0000"/>
              </a:solidFill>
              <a:prstDash val="solid"/>
              <a:round/>
              <a:headEnd type="none" w="med" len="med"/>
              <a:tailEnd type="none" w="med" len="med"/>
            </a:ln>
            <a:effectLst/>
          </p:spPr>
        </p:cxnSp>
      </p:grpSp>
      <p:grpSp>
        <p:nvGrpSpPr>
          <p:cNvPr id="3" name="図形グループ 4">
            <a:extLst>
              <a:ext uri="{FF2B5EF4-FFF2-40B4-BE49-F238E27FC236}">
                <a16:creationId xmlns:a16="http://schemas.microsoft.com/office/drawing/2014/main" id="{2185066E-9F22-1435-38FA-F39E745FA380}"/>
              </a:ext>
            </a:extLst>
          </p:cNvPr>
          <p:cNvGrpSpPr/>
          <p:nvPr/>
        </p:nvGrpSpPr>
        <p:grpSpPr>
          <a:xfrm>
            <a:off x="163780" y="4523511"/>
            <a:ext cx="2628980" cy="1302759"/>
            <a:chOff x="10446504" y="-591777"/>
            <a:chExt cx="758849" cy="409104"/>
          </a:xfrm>
        </p:grpSpPr>
        <p:sp>
          <p:nvSpPr>
            <p:cNvPr id="13" name="星 32 12">
              <a:extLst>
                <a:ext uri="{FF2B5EF4-FFF2-40B4-BE49-F238E27FC236}">
                  <a16:creationId xmlns:a16="http://schemas.microsoft.com/office/drawing/2014/main" id="{9ABF5DD5-2EF4-0BE0-82E5-AA5851947CEC}"/>
                </a:ext>
              </a:extLst>
            </p:cNvPr>
            <p:cNvSpPr/>
            <p:nvPr/>
          </p:nvSpPr>
          <p:spPr bwMode="auto">
            <a:xfrm>
              <a:off x="10446504" y="-591777"/>
              <a:ext cx="758849" cy="409104"/>
            </a:xfrm>
            <a:prstGeom prst="star32">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a:solidFill>
                  <a:srgbClr val="000000"/>
                </a:solidFill>
                <a:latin typeface="Arial" charset="0"/>
              </a:endParaRPr>
            </a:p>
          </p:txBody>
        </p:sp>
        <p:sp>
          <p:nvSpPr>
            <p:cNvPr id="15" name="テキスト ボックス 14">
              <a:extLst>
                <a:ext uri="{FF2B5EF4-FFF2-40B4-BE49-F238E27FC236}">
                  <a16:creationId xmlns:a16="http://schemas.microsoft.com/office/drawing/2014/main" id="{BEAC2B1C-2C9D-0BB0-59E4-42795DAD59A1}"/>
                </a:ext>
              </a:extLst>
            </p:cNvPr>
            <p:cNvSpPr txBox="1"/>
            <p:nvPr/>
          </p:nvSpPr>
          <p:spPr>
            <a:xfrm>
              <a:off x="10557641" y="-513701"/>
              <a:ext cx="568387" cy="260957"/>
            </a:xfrm>
            <a:prstGeom prst="rect">
              <a:avLst/>
            </a:prstGeom>
            <a:noFill/>
          </p:spPr>
          <p:txBody>
            <a:bodyPr wrap="square" rtlCol="0">
              <a:spAutoFit/>
            </a:bodyPr>
            <a:lstStyle/>
            <a:p>
              <a:pPr marL="180975" indent="-180975" fontAlgn="auto">
                <a:spcBef>
                  <a:spcPts val="0"/>
                </a:spcBef>
                <a:spcAft>
                  <a:spcPts val="0"/>
                </a:spcAft>
              </a:pPr>
              <a:r>
                <a:rPr lang="ja-JP" altLang="en-US" sz="1600" u="sng" spc="-100">
                  <a:solidFill>
                    <a:srgbClr val="FF0000"/>
                  </a:solidFill>
                </a:rPr>
                <a:t>　</a:t>
              </a:r>
              <a:r>
                <a:rPr lang="ja-JP" altLang="en-US" sz="1600" u="sng">
                  <a:solidFill>
                    <a:srgbClr val="FF0000"/>
                  </a:solidFill>
                </a:rPr>
                <a:t>・「</a:t>
              </a:r>
              <a:r>
                <a:rPr lang="en-US" altLang="ja-JP" sz="1600" u="sng" dirty="0">
                  <a:solidFill>
                    <a:srgbClr val="FF0000"/>
                  </a:solidFill>
                </a:rPr>
                <a:t>〜</a:t>
              </a:r>
              <a:r>
                <a:rPr lang="ja-JP" altLang="en-US" sz="1600" u="sng">
                  <a:solidFill>
                    <a:srgbClr val="FF0000"/>
                  </a:solidFill>
                </a:rPr>
                <a:t>（配慮や支援）することで、</a:t>
              </a:r>
              <a:r>
                <a:rPr lang="en-US" altLang="ja-JP" sz="1600" u="sng" dirty="0">
                  <a:solidFill>
                    <a:srgbClr val="FF0000"/>
                  </a:solidFill>
                </a:rPr>
                <a:t>〜</a:t>
              </a:r>
              <a:r>
                <a:rPr lang="ja-JP" altLang="en-US" sz="1600" u="sng">
                  <a:solidFill>
                    <a:srgbClr val="FF0000"/>
                  </a:solidFill>
                </a:rPr>
                <a:t>できる」の表現に</a:t>
              </a:r>
              <a:endParaRPr lang="en-US" altLang="ja-JP" sz="1600" u="sng" dirty="0">
                <a:solidFill>
                  <a:srgbClr val="FF0000"/>
                </a:solidFill>
              </a:endParaRPr>
            </a:p>
          </p:txBody>
        </p:sp>
      </p:grpSp>
      <p:grpSp>
        <p:nvGrpSpPr>
          <p:cNvPr id="17" name="図形グループ 4">
            <a:extLst>
              <a:ext uri="{FF2B5EF4-FFF2-40B4-BE49-F238E27FC236}">
                <a16:creationId xmlns:a16="http://schemas.microsoft.com/office/drawing/2014/main" id="{0B926726-6EA4-CCAD-0131-2DB6F977347E}"/>
              </a:ext>
            </a:extLst>
          </p:cNvPr>
          <p:cNvGrpSpPr/>
          <p:nvPr/>
        </p:nvGrpSpPr>
        <p:grpSpPr>
          <a:xfrm>
            <a:off x="7221760" y="0"/>
            <a:ext cx="2748496" cy="1736935"/>
            <a:chOff x="10485341" y="-637760"/>
            <a:chExt cx="780708" cy="545448"/>
          </a:xfrm>
        </p:grpSpPr>
        <p:sp>
          <p:nvSpPr>
            <p:cNvPr id="19" name="星 32 18">
              <a:extLst>
                <a:ext uri="{FF2B5EF4-FFF2-40B4-BE49-F238E27FC236}">
                  <a16:creationId xmlns:a16="http://schemas.microsoft.com/office/drawing/2014/main" id="{285974AB-BBA5-43C0-80A0-0AD5B1D7BABC}"/>
                </a:ext>
              </a:extLst>
            </p:cNvPr>
            <p:cNvSpPr/>
            <p:nvPr/>
          </p:nvSpPr>
          <p:spPr bwMode="auto">
            <a:xfrm>
              <a:off x="10485341" y="-637760"/>
              <a:ext cx="780708" cy="545448"/>
            </a:xfrm>
            <a:prstGeom prst="star32">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sz="1050">
                <a:solidFill>
                  <a:srgbClr val="000000"/>
                </a:solidFill>
                <a:latin typeface="Arial" charset="0"/>
              </a:endParaRPr>
            </a:p>
          </p:txBody>
        </p:sp>
        <p:sp>
          <p:nvSpPr>
            <p:cNvPr id="20" name="テキスト ボックス 19">
              <a:extLst>
                <a:ext uri="{FF2B5EF4-FFF2-40B4-BE49-F238E27FC236}">
                  <a16:creationId xmlns:a16="http://schemas.microsoft.com/office/drawing/2014/main" id="{F839FB38-BE22-CEA2-80D2-0527F0E7258A}"/>
                </a:ext>
              </a:extLst>
            </p:cNvPr>
            <p:cNvSpPr txBox="1"/>
            <p:nvPr/>
          </p:nvSpPr>
          <p:spPr>
            <a:xfrm>
              <a:off x="10625121" y="-560558"/>
              <a:ext cx="626048" cy="376938"/>
            </a:xfrm>
            <a:prstGeom prst="rect">
              <a:avLst/>
            </a:prstGeom>
            <a:noFill/>
          </p:spPr>
          <p:txBody>
            <a:bodyPr wrap="square" rtlCol="0">
              <a:spAutoFit/>
            </a:bodyPr>
            <a:lstStyle/>
            <a:p>
              <a:pPr marL="50800" indent="-50800" defTabSz="914400"/>
              <a:r>
                <a:rPr lang="ja-JP" altLang="en-US" sz="1800" spc="-100">
                  <a:solidFill>
                    <a:srgbClr val="FF0000"/>
                  </a:solidFill>
                </a:rPr>
                <a:t>　</a:t>
              </a:r>
              <a:r>
                <a:rPr lang="ja-JP" altLang="en-US" sz="1800" u="sng" spc="-100">
                  <a:solidFill>
                    <a:srgbClr val="FF0000"/>
                  </a:solidFill>
                </a:rPr>
                <a:t>・「</a:t>
              </a:r>
              <a:r>
                <a:rPr lang="en-US" altLang="ja-JP" sz="1800" u="sng" spc="-100" dirty="0">
                  <a:solidFill>
                    <a:srgbClr val="FF0000"/>
                  </a:solidFill>
                </a:rPr>
                <a:t>〜</a:t>
              </a:r>
              <a:r>
                <a:rPr lang="ja-JP" altLang="en-US" sz="1800" u="sng" spc="-100">
                  <a:solidFill>
                    <a:srgbClr val="FF0000"/>
                  </a:solidFill>
                </a:rPr>
                <a:t>なので</a:t>
              </a:r>
              <a:r>
                <a:rPr lang="en-US" altLang="ja-JP" sz="1800" u="sng" spc="-100" dirty="0">
                  <a:solidFill>
                    <a:srgbClr val="FF0000"/>
                  </a:solidFill>
                </a:rPr>
                <a:t>〜</a:t>
              </a:r>
              <a:r>
                <a:rPr lang="ja-JP" altLang="en-US" sz="1800" u="sng" spc="-100">
                  <a:solidFill>
                    <a:srgbClr val="FF0000"/>
                  </a:solidFill>
                </a:rPr>
                <a:t>」</a:t>
              </a:r>
              <a:endParaRPr lang="en-US" altLang="ja-JP" sz="1800" u="sng" spc="-100" dirty="0">
                <a:solidFill>
                  <a:srgbClr val="FF0000"/>
                </a:solidFill>
              </a:endParaRPr>
            </a:p>
            <a:p>
              <a:pPr marL="50800" indent="-50800" defTabSz="914400"/>
              <a:r>
                <a:rPr lang="ja-JP" altLang="en-US" sz="1800" u="sng" spc="-100">
                  <a:solidFill>
                    <a:srgbClr val="FF0000"/>
                  </a:solidFill>
                </a:rPr>
                <a:t>・「</a:t>
              </a:r>
              <a:r>
                <a:rPr lang="en-US" altLang="ja-JP" sz="1800" u="sng" spc="-100" dirty="0">
                  <a:solidFill>
                    <a:srgbClr val="FF0000"/>
                  </a:solidFill>
                </a:rPr>
                <a:t>〜</a:t>
              </a:r>
              <a:r>
                <a:rPr lang="ja-JP" altLang="en-US" sz="1800" u="sng" spc="-100">
                  <a:solidFill>
                    <a:srgbClr val="FF0000"/>
                  </a:solidFill>
                </a:rPr>
                <a:t>することで</a:t>
              </a:r>
              <a:r>
                <a:rPr lang="en-US" altLang="ja-JP" sz="1800" u="sng" spc="-100" dirty="0">
                  <a:solidFill>
                    <a:srgbClr val="FF0000"/>
                  </a:solidFill>
                </a:rPr>
                <a:t>〜</a:t>
              </a:r>
              <a:r>
                <a:rPr lang="ja-JP" altLang="en-US" sz="1800" u="sng" spc="-100">
                  <a:solidFill>
                    <a:srgbClr val="FF0000"/>
                  </a:solidFill>
                </a:rPr>
                <a:t>」</a:t>
              </a:r>
              <a:endParaRPr lang="en-US" altLang="ja-JP" sz="1800" u="sng" spc="-100" dirty="0">
                <a:solidFill>
                  <a:srgbClr val="FF0000"/>
                </a:solidFill>
              </a:endParaRPr>
            </a:p>
            <a:p>
              <a:pPr marL="50800" indent="-50800" defTabSz="914400"/>
              <a:r>
                <a:rPr lang="ja-JP" altLang="en-US" sz="1800" u="sng" spc="-100">
                  <a:solidFill>
                    <a:srgbClr val="FF0000"/>
                  </a:solidFill>
                </a:rPr>
                <a:t>・「</a:t>
              </a:r>
              <a:r>
                <a:rPr lang="en-US" altLang="ja-JP" sz="1800" u="sng" spc="-100" dirty="0">
                  <a:solidFill>
                    <a:srgbClr val="FF0000"/>
                  </a:solidFill>
                </a:rPr>
                <a:t>〜</a:t>
              </a:r>
              <a:r>
                <a:rPr lang="ja-JP" altLang="en-US" sz="1800" u="sng" spc="-100">
                  <a:solidFill>
                    <a:srgbClr val="FF0000"/>
                  </a:solidFill>
                </a:rPr>
                <a:t>すると</a:t>
              </a:r>
              <a:r>
                <a:rPr lang="en-US" altLang="ja-JP" sz="1800" u="sng" spc="-100" dirty="0">
                  <a:solidFill>
                    <a:srgbClr val="FF0000"/>
                  </a:solidFill>
                </a:rPr>
                <a:t>〜</a:t>
              </a:r>
              <a:r>
                <a:rPr lang="ja-JP" altLang="en-US" sz="1800" u="sng" spc="-100">
                  <a:solidFill>
                    <a:srgbClr val="FF0000"/>
                  </a:solidFill>
                </a:rPr>
                <a:t>」など</a:t>
              </a:r>
              <a:endParaRPr lang="en-US" altLang="ja-JP" sz="1800" u="sng" spc="-100" dirty="0">
                <a:solidFill>
                  <a:srgbClr val="FF0000"/>
                </a:solidFill>
              </a:endParaRPr>
            </a:p>
            <a:p>
              <a:pPr marL="50800" indent="-50800" defTabSz="914400"/>
              <a:r>
                <a:rPr lang="ja-JP" altLang="en-US" sz="1800" spc="-100">
                  <a:solidFill>
                    <a:srgbClr val="FF0000"/>
                  </a:solidFill>
                </a:rPr>
                <a:t>　　</a:t>
              </a:r>
              <a:r>
                <a:rPr lang="ja-JP" altLang="en-US" sz="1800" u="sng" spc="-100">
                  <a:solidFill>
                    <a:srgbClr val="FF0000"/>
                  </a:solidFill>
                </a:rPr>
                <a:t>がキーワード</a:t>
              </a:r>
              <a:endParaRPr lang="en-US" altLang="ja-JP" sz="1800" u="sng" spc="-100" dirty="0">
                <a:solidFill>
                  <a:srgbClr val="FF0000"/>
                </a:solidFill>
              </a:endParaRPr>
            </a:p>
          </p:txBody>
        </p:sp>
      </p:grpSp>
      <p:sp>
        <p:nvSpPr>
          <p:cNvPr id="2" name="テキスト ボックス 1">
            <a:extLst>
              <a:ext uri="{FF2B5EF4-FFF2-40B4-BE49-F238E27FC236}">
                <a16:creationId xmlns:a16="http://schemas.microsoft.com/office/drawing/2014/main" id="{519E96E6-D052-479F-2808-D0EE88C07745}"/>
              </a:ext>
            </a:extLst>
          </p:cNvPr>
          <p:cNvSpPr txBox="1"/>
          <p:nvPr/>
        </p:nvSpPr>
        <p:spPr>
          <a:xfrm>
            <a:off x="2474790" y="6391884"/>
            <a:ext cx="7366650" cy="523220"/>
          </a:xfrm>
          <a:prstGeom prst="rect">
            <a:avLst/>
          </a:prstGeom>
          <a:noFill/>
        </p:spPr>
        <p:txBody>
          <a:bodyPr wrap="square" rtlCol="0">
            <a:spAutoFit/>
          </a:bodyPr>
          <a:lstStyle/>
          <a:p>
            <a:pPr algn="r"/>
            <a:r>
              <a:rPr kumimoji="1" lang="en-US" altLang="ja-JP" sz="1400" dirty="0"/>
              <a:t>【</a:t>
            </a:r>
            <a:r>
              <a:rPr kumimoji="1" lang="ja-JP" altLang="en-US" sz="1400"/>
              <a:t>出典：</a:t>
            </a:r>
            <a:r>
              <a:rPr lang="ja-JP" altLang="en-US" sz="1400">
                <a:latin typeface="+mn-ea"/>
              </a:rPr>
              <a:t>発達障害児者福井県方式支援ツール「子育てファイルふくいっ子」</a:t>
            </a:r>
            <a:endParaRPr lang="en-US" altLang="ja-JP" sz="1400" dirty="0">
              <a:latin typeface="+mn-ea"/>
            </a:endParaRPr>
          </a:p>
          <a:p>
            <a:pPr algn="r"/>
            <a:r>
              <a:rPr lang="ja-JP" altLang="en-US" sz="1400">
                <a:latin typeface="+mn-ea"/>
              </a:rPr>
              <a:t>活用のための保育士等研修会</a:t>
            </a:r>
            <a:r>
              <a:rPr lang="en-US" altLang="ja-JP" sz="1400" dirty="0">
                <a:latin typeface="+mn-ea"/>
              </a:rPr>
              <a:t>【</a:t>
            </a:r>
            <a:r>
              <a:rPr lang="ja-JP" altLang="en-US" sz="1400">
                <a:latin typeface="+mn-ea"/>
              </a:rPr>
              <a:t>移行編</a:t>
            </a:r>
            <a:r>
              <a:rPr lang="en-US" altLang="ja-JP" sz="1400" dirty="0">
                <a:latin typeface="+mn-ea"/>
              </a:rPr>
              <a:t>】</a:t>
            </a:r>
            <a:endParaRPr lang="ja-JP" altLang="en-US" sz="1400">
              <a:latin typeface="+mn-ea"/>
            </a:endParaRPr>
          </a:p>
        </p:txBody>
      </p:sp>
      <p:grpSp>
        <p:nvGrpSpPr>
          <p:cNvPr id="8" name="図形グループ 4">
            <a:extLst>
              <a:ext uri="{FF2B5EF4-FFF2-40B4-BE49-F238E27FC236}">
                <a16:creationId xmlns:a16="http://schemas.microsoft.com/office/drawing/2014/main" id="{4C94ED7A-D0F7-F14C-9592-6F6E1958E4F1}"/>
              </a:ext>
            </a:extLst>
          </p:cNvPr>
          <p:cNvGrpSpPr/>
          <p:nvPr/>
        </p:nvGrpSpPr>
        <p:grpSpPr>
          <a:xfrm>
            <a:off x="6849670" y="4857655"/>
            <a:ext cx="3056330" cy="1326183"/>
            <a:chOff x="10490583" y="-574459"/>
            <a:chExt cx="868148" cy="416460"/>
          </a:xfrm>
        </p:grpSpPr>
        <p:sp>
          <p:nvSpPr>
            <p:cNvPr id="9" name="星 32 8">
              <a:extLst>
                <a:ext uri="{FF2B5EF4-FFF2-40B4-BE49-F238E27FC236}">
                  <a16:creationId xmlns:a16="http://schemas.microsoft.com/office/drawing/2014/main" id="{1B431E34-E082-D842-9710-F335B6E7307D}"/>
                </a:ext>
              </a:extLst>
            </p:cNvPr>
            <p:cNvSpPr/>
            <p:nvPr/>
          </p:nvSpPr>
          <p:spPr bwMode="auto">
            <a:xfrm>
              <a:off x="10490583" y="-574459"/>
              <a:ext cx="868148" cy="416460"/>
            </a:xfrm>
            <a:prstGeom prst="star32">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algn="ctr" defTabSz="873125" fontAlgn="base">
                <a:spcBef>
                  <a:spcPct val="0"/>
                </a:spcBef>
                <a:spcAft>
                  <a:spcPct val="0"/>
                </a:spcAft>
              </a:pPr>
              <a:endParaRPr lang="ja-JP" altLang="en-US">
                <a:solidFill>
                  <a:srgbClr val="000000"/>
                </a:solidFill>
                <a:latin typeface="Arial" charset="0"/>
              </a:endParaRPr>
            </a:p>
          </p:txBody>
        </p:sp>
        <p:sp>
          <p:nvSpPr>
            <p:cNvPr id="10" name="テキスト ボックス 9">
              <a:extLst>
                <a:ext uri="{FF2B5EF4-FFF2-40B4-BE49-F238E27FC236}">
                  <a16:creationId xmlns:a16="http://schemas.microsoft.com/office/drawing/2014/main" id="{57A61B28-B486-6949-8103-94549B80B5F7}"/>
                </a:ext>
              </a:extLst>
            </p:cNvPr>
            <p:cNvSpPr txBox="1"/>
            <p:nvPr/>
          </p:nvSpPr>
          <p:spPr>
            <a:xfrm>
              <a:off x="10611633" y="-485671"/>
              <a:ext cx="626048" cy="260957"/>
            </a:xfrm>
            <a:prstGeom prst="rect">
              <a:avLst/>
            </a:prstGeom>
            <a:noFill/>
          </p:spPr>
          <p:txBody>
            <a:bodyPr wrap="square" rtlCol="0">
              <a:spAutoFit/>
            </a:bodyPr>
            <a:lstStyle/>
            <a:p>
              <a:pPr marL="50800" indent="-50800" algn="ctr" defTabSz="914400"/>
              <a:r>
                <a:rPr lang="ja-JP" altLang="en-US" sz="1600" spc="-100">
                  <a:solidFill>
                    <a:srgbClr val="FF0000"/>
                  </a:solidFill>
                </a:rPr>
                <a:t>　</a:t>
              </a:r>
              <a:r>
                <a:rPr lang="ja-JP" altLang="en-US" sz="1600" u="sng" spc="-100">
                  <a:solidFill>
                    <a:srgbClr val="FF0000"/>
                  </a:solidFill>
                </a:rPr>
                <a:t>・苦手さは、どういう</a:t>
              </a:r>
              <a:endParaRPr lang="en-US" altLang="ja-JP" sz="1600" u="sng" spc="-100" dirty="0">
                <a:solidFill>
                  <a:srgbClr val="FF0000"/>
                </a:solidFill>
              </a:endParaRPr>
            </a:p>
            <a:p>
              <a:pPr marL="50800" indent="-50800" algn="ctr" defTabSz="914400"/>
              <a:r>
                <a:rPr lang="ja-JP" altLang="en-US" sz="1600" u="sng" spc="-100">
                  <a:solidFill>
                    <a:srgbClr val="FF0000"/>
                  </a:solidFill>
                </a:rPr>
                <a:t>環境や特性が要因</a:t>
              </a:r>
              <a:endParaRPr lang="en-US" altLang="ja-JP" sz="1600" u="sng" spc="-100" dirty="0">
                <a:solidFill>
                  <a:srgbClr val="FF0000"/>
                </a:solidFill>
              </a:endParaRPr>
            </a:p>
            <a:p>
              <a:pPr marL="50800" indent="-50800" algn="ctr" defTabSz="914400"/>
              <a:r>
                <a:rPr lang="ja-JP" altLang="en-US" sz="1600" u="sng" spc="-100">
                  <a:solidFill>
                    <a:srgbClr val="FF0000"/>
                  </a:solidFill>
                </a:rPr>
                <a:t>なのかを書く</a:t>
              </a:r>
              <a:endParaRPr lang="en-US" altLang="ja-JP" sz="1600" u="sng" spc="-100" dirty="0">
                <a:solidFill>
                  <a:srgbClr val="FF0000"/>
                </a:solidFill>
              </a:endParaRPr>
            </a:p>
          </p:txBody>
        </p:sp>
      </p:grpSp>
      <p:grpSp>
        <p:nvGrpSpPr>
          <p:cNvPr id="5" name="図形グループ 4">
            <a:extLst>
              <a:ext uri="{FF2B5EF4-FFF2-40B4-BE49-F238E27FC236}">
                <a16:creationId xmlns:a16="http://schemas.microsoft.com/office/drawing/2014/main" id="{C3A6A58E-E25F-824F-90CD-59F739C12187}"/>
              </a:ext>
            </a:extLst>
          </p:cNvPr>
          <p:cNvGrpSpPr/>
          <p:nvPr/>
        </p:nvGrpSpPr>
        <p:grpSpPr>
          <a:xfrm>
            <a:off x="3436707" y="4904121"/>
            <a:ext cx="3282273" cy="1521990"/>
            <a:chOff x="10360869" y="-591777"/>
            <a:chExt cx="932327" cy="477949"/>
          </a:xfrm>
        </p:grpSpPr>
        <p:sp>
          <p:nvSpPr>
            <p:cNvPr id="6" name="星 32 5">
              <a:extLst>
                <a:ext uri="{FF2B5EF4-FFF2-40B4-BE49-F238E27FC236}">
                  <a16:creationId xmlns:a16="http://schemas.microsoft.com/office/drawing/2014/main" id="{66FD7EE1-497F-554C-BE01-942B4EA24B31}"/>
                </a:ext>
              </a:extLst>
            </p:cNvPr>
            <p:cNvSpPr/>
            <p:nvPr/>
          </p:nvSpPr>
          <p:spPr bwMode="auto">
            <a:xfrm>
              <a:off x="10360869" y="-591777"/>
              <a:ext cx="932327" cy="477949"/>
            </a:xfrm>
            <a:prstGeom prst="star32">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a:solidFill>
                  <a:srgbClr val="000000"/>
                </a:solidFill>
                <a:latin typeface="Arial" charset="0"/>
              </a:endParaRPr>
            </a:p>
          </p:txBody>
        </p:sp>
        <p:sp>
          <p:nvSpPr>
            <p:cNvPr id="7" name="テキスト ボックス 6">
              <a:extLst>
                <a:ext uri="{FF2B5EF4-FFF2-40B4-BE49-F238E27FC236}">
                  <a16:creationId xmlns:a16="http://schemas.microsoft.com/office/drawing/2014/main" id="{2067150B-C042-2C46-A187-E86B057F1E30}"/>
                </a:ext>
              </a:extLst>
            </p:cNvPr>
            <p:cNvSpPr txBox="1"/>
            <p:nvPr/>
          </p:nvSpPr>
          <p:spPr>
            <a:xfrm>
              <a:off x="10512183" y="-498438"/>
              <a:ext cx="710243" cy="260957"/>
            </a:xfrm>
            <a:prstGeom prst="rect">
              <a:avLst/>
            </a:prstGeom>
            <a:noFill/>
          </p:spPr>
          <p:txBody>
            <a:bodyPr wrap="square" rtlCol="0">
              <a:spAutoFit/>
            </a:bodyPr>
            <a:lstStyle/>
            <a:p>
              <a:pPr defTabSz="914400"/>
              <a:r>
                <a:rPr lang="ja-JP" altLang="en-US" sz="1600" spc="-100">
                  <a:solidFill>
                    <a:srgbClr val="FF0000"/>
                  </a:solidFill>
                </a:rPr>
                <a:t>　</a:t>
              </a:r>
              <a:r>
                <a:rPr lang="ja-JP" altLang="en-US" sz="1600" u="sng" spc="-100">
                  <a:solidFill>
                    <a:srgbClr val="FF0000"/>
                  </a:solidFill>
                </a:rPr>
                <a:t>・良いところ</a:t>
              </a:r>
              <a:endParaRPr lang="en-US" altLang="ja-JP" sz="1600" u="sng" spc="-100" dirty="0">
                <a:solidFill>
                  <a:srgbClr val="FF0000"/>
                </a:solidFill>
              </a:endParaRPr>
            </a:p>
            <a:p>
              <a:pPr defTabSz="914400"/>
              <a:r>
                <a:rPr lang="ja-JP" altLang="en-US" sz="1600" u="sng" spc="-100">
                  <a:solidFill>
                    <a:srgbClr val="FF0000"/>
                  </a:solidFill>
                </a:rPr>
                <a:t>・どこまでできているか</a:t>
              </a:r>
              <a:endParaRPr lang="en-US" altLang="ja-JP" sz="1600" u="sng" spc="-100" dirty="0">
                <a:solidFill>
                  <a:srgbClr val="FF0000"/>
                </a:solidFill>
              </a:endParaRPr>
            </a:p>
            <a:p>
              <a:pPr marL="142875" indent="-142875" defTabSz="914400"/>
              <a:r>
                <a:rPr lang="ja-JP" altLang="en-US" sz="1600" u="sng" spc="-100">
                  <a:solidFill>
                    <a:srgbClr val="FF0000"/>
                  </a:solidFill>
                </a:rPr>
                <a:t>・配慮があればできるところ</a:t>
              </a:r>
              <a:endParaRPr lang="en-US" altLang="ja-JP" sz="1600" u="sng" spc="-100" dirty="0">
                <a:solidFill>
                  <a:srgbClr val="FF0000"/>
                </a:solidFill>
              </a:endParaRPr>
            </a:p>
          </p:txBody>
        </p:sp>
      </p:grpSp>
      <p:sp>
        <p:nvSpPr>
          <p:cNvPr id="4" name="タイトル 1"/>
          <p:cNvSpPr txBox="1">
            <a:spLocks/>
          </p:cNvSpPr>
          <p:nvPr/>
        </p:nvSpPr>
        <p:spPr bwMode="auto">
          <a:xfrm>
            <a:off x="163780" y="56414"/>
            <a:ext cx="8229600" cy="468312"/>
          </a:xfrm>
          <a:prstGeom prst="rect">
            <a:avLst/>
          </a:prstGeom>
          <a:noFill/>
          <a:ln w="9525">
            <a:noFill/>
            <a:miter lim="800000"/>
            <a:headEnd/>
            <a:tailEnd/>
          </a:ln>
        </p:spPr>
        <p:txBody>
          <a:bodyPr anchor="ctr"/>
          <a:lstStyle/>
          <a:p>
            <a:pPr>
              <a:defRPr/>
            </a:pPr>
            <a:r>
              <a:rPr lang="ja-JP" altLang="en-US" sz="3200" kern="0" dirty="0">
                <a:solidFill>
                  <a:schemeClr val="tx2"/>
                </a:solidFill>
                <a:latin typeface="+mj-ea"/>
                <a:ea typeface="+mj-ea"/>
                <a:cs typeface="メイリオ" pitchFamily="50" charset="-128"/>
              </a:rPr>
              <a:t>引き継ぎの</a:t>
            </a:r>
            <a:r>
              <a:rPr lang="ja-JP" altLang="en-US" sz="3200" kern="0">
                <a:solidFill>
                  <a:schemeClr val="tx2"/>
                </a:solidFill>
                <a:latin typeface="+mj-ea"/>
                <a:ea typeface="+mj-ea"/>
                <a:cs typeface="メイリオ" pitchFamily="50" charset="-128"/>
              </a:rPr>
              <a:t>ための資料の作り方（例）</a:t>
            </a:r>
            <a:endParaRPr lang="ja-JP" altLang="en-US" sz="3200" kern="0" dirty="0">
              <a:solidFill>
                <a:schemeClr val="tx2"/>
              </a:solidFill>
              <a:latin typeface="+mj-ea"/>
              <a:ea typeface="+mj-ea"/>
              <a:cs typeface="メイリオ" pitchFamily="50" charset="-128"/>
            </a:endParaRPr>
          </a:p>
        </p:txBody>
      </p:sp>
    </p:spTree>
    <p:extLst>
      <p:ext uri="{BB962C8B-B14F-4D97-AF65-F5344CB8AC3E}">
        <p14:creationId xmlns:p14="http://schemas.microsoft.com/office/powerpoint/2010/main" val="535155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707E033A-B591-6A02-03AD-B7EAD79FC743}"/>
              </a:ext>
            </a:extLst>
          </p:cNvPr>
          <p:cNvGrpSpPr/>
          <p:nvPr/>
        </p:nvGrpSpPr>
        <p:grpSpPr>
          <a:xfrm>
            <a:off x="298350" y="0"/>
            <a:ext cx="9310595" cy="6459902"/>
            <a:chOff x="178923" y="116632"/>
            <a:chExt cx="9548168" cy="6624736"/>
          </a:xfrm>
        </p:grpSpPr>
        <p:pic>
          <p:nvPicPr>
            <p:cNvPr id="3993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923" y="116632"/>
              <a:ext cx="9548168" cy="662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a:extLst>
                <a:ext uri="{FF2B5EF4-FFF2-40B4-BE49-F238E27FC236}">
                  <a16:creationId xmlns:a16="http://schemas.microsoft.com/office/drawing/2014/main" id="{B858502E-78D4-314C-975D-BCCA12F375A1}"/>
                </a:ext>
              </a:extLst>
            </p:cNvPr>
            <p:cNvCxnSpPr>
              <a:cxnSpLocks/>
            </p:cNvCxnSpPr>
            <p:nvPr/>
          </p:nvCxnSpPr>
          <p:spPr bwMode="auto">
            <a:xfrm>
              <a:off x="1928701" y="1700808"/>
              <a:ext cx="936104"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6" name="直線コネクタ 5">
              <a:extLst>
                <a:ext uri="{FF2B5EF4-FFF2-40B4-BE49-F238E27FC236}">
                  <a16:creationId xmlns:a16="http://schemas.microsoft.com/office/drawing/2014/main" id="{FF1A4923-3F24-714D-B148-CFC906DEDE25}"/>
                </a:ext>
              </a:extLst>
            </p:cNvPr>
            <p:cNvCxnSpPr>
              <a:cxnSpLocks/>
            </p:cNvCxnSpPr>
            <p:nvPr/>
          </p:nvCxnSpPr>
          <p:spPr bwMode="auto">
            <a:xfrm>
              <a:off x="3008781" y="1700808"/>
              <a:ext cx="6437651"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9" name="直線コネクタ 8">
              <a:extLst>
                <a:ext uri="{FF2B5EF4-FFF2-40B4-BE49-F238E27FC236}">
                  <a16:creationId xmlns:a16="http://schemas.microsoft.com/office/drawing/2014/main" id="{3380E32D-DBB3-8C44-A49A-1D2E56EF894A}"/>
                </a:ext>
              </a:extLst>
            </p:cNvPr>
            <p:cNvCxnSpPr>
              <a:cxnSpLocks/>
            </p:cNvCxnSpPr>
            <p:nvPr/>
          </p:nvCxnSpPr>
          <p:spPr bwMode="auto">
            <a:xfrm>
              <a:off x="2360709" y="1988840"/>
              <a:ext cx="3456384"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11" name="直線コネクタ 10">
              <a:extLst>
                <a:ext uri="{FF2B5EF4-FFF2-40B4-BE49-F238E27FC236}">
                  <a16:creationId xmlns:a16="http://schemas.microsoft.com/office/drawing/2014/main" id="{2195D1ED-C9EF-1444-A397-707D4E01AE46}"/>
                </a:ext>
              </a:extLst>
            </p:cNvPr>
            <p:cNvCxnSpPr>
              <a:cxnSpLocks/>
            </p:cNvCxnSpPr>
            <p:nvPr/>
          </p:nvCxnSpPr>
          <p:spPr bwMode="auto">
            <a:xfrm>
              <a:off x="2504728" y="2276872"/>
              <a:ext cx="1440160"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13" name="直線コネクタ 12">
              <a:extLst>
                <a:ext uri="{FF2B5EF4-FFF2-40B4-BE49-F238E27FC236}">
                  <a16:creationId xmlns:a16="http://schemas.microsoft.com/office/drawing/2014/main" id="{6BBDDA31-DF69-8247-8FA2-5337E1738F88}"/>
                </a:ext>
              </a:extLst>
            </p:cNvPr>
            <p:cNvCxnSpPr>
              <a:cxnSpLocks/>
            </p:cNvCxnSpPr>
            <p:nvPr/>
          </p:nvCxnSpPr>
          <p:spPr bwMode="auto">
            <a:xfrm>
              <a:off x="416496" y="5084808"/>
              <a:ext cx="5293668"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14" name="直線コネクタ 13">
              <a:extLst>
                <a:ext uri="{FF2B5EF4-FFF2-40B4-BE49-F238E27FC236}">
                  <a16:creationId xmlns:a16="http://schemas.microsoft.com/office/drawing/2014/main" id="{416A7A07-06CC-1941-96AF-9FEFF8DAE3C7}"/>
                </a:ext>
              </a:extLst>
            </p:cNvPr>
            <p:cNvCxnSpPr>
              <a:cxnSpLocks/>
            </p:cNvCxnSpPr>
            <p:nvPr/>
          </p:nvCxnSpPr>
          <p:spPr bwMode="auto">
            <a:xfrm>
              <a:off x="4251444" y="2276872"/>
              <a:ext cx="5166049"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16" name="直線コネクタ 15">
              <a:extLst>
                <a:ext uri="{FF2B5EF4-FFF2-40B4-BE49-F238E27FC236}">
                  <a16:creationId xmlns:a16="http://schemas.microsoft.com/office/drawing/2014/main" id="{C677C5D1-6EA7-7F41-9D4C-BD7F5CA26A51}"/>
                </a:ext>
              </a:extLst>
            </p:cNvPr>
            <p:cNvCxnSpPr>
              <a:cxnSpLocks/>
            </p:cNvCxnSpPr>
            <p:nvPr/>
          </p:nvCxnSpPr>
          <p:spPr bwMode="auto">
            <a:xfrm>
              <a:off x="4808981" y="2852936"/>
              <a:ext cx="4637451"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18" name="直線コネクタ 17">
              <a:extLst>
                <a:ext uri="{FF2B5EF4-FFF2-40B4-BE49-F238E27FC236}">
                  <a16:creationId xmlns:a16="http://schemas.microsoft.com/office/drawing/2014/main" id="{5B86D899-9402-E548-926E-A35658B747C3}"/>
                </a:ext>
              </a:extLst>
            </p:cNvPr>
            <p:cNvCxnSpPr>
              <a:cxnSpLocks/>
            </p:cNvCxnSpPr>
            <p:nvPr/>
          </p:nvCxnSpPr>
          <p:spPr bwMode="auto">
            <a:xfrm>
              <a:off x="1812142" y="3140968"/>
              <a:ext cx="6669250"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21" name="直線コネクタ 20">
              <a:extLst>
                <a:ext uri="{FF2B5EF4-FFF2-40B4-BE49-F238E27FC236}">
                  <a16:creationId xmlns:a16="http://schemas.microsoft.com/office/drawing/2014/main" id="{090FC244-BF83-5647-867F-B79B589BD5A1}"/>
                </a:ext>
              </a:extLst>
            </p:cNvPr>
            <p:cNvCxnSpPr>
              <a:cxnSpLocks/>
            </p:cNvCxnSpPr>
            <p:nvPr/>
          </p:nvCxnSpPr>
          <p:spPr bwMode="auto">
            <a:xfrm>
              <a:off x="416496" y="5373216"/>
              <a:ext cx="6301714"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24" name="直線コネクタ 23">
              <a:extLst>
                <a:ext uri="{FF2B5EF4-FFF2-40B4-BE49-F238E27FC236}">
                  <a16:creationId xmlns:a16="http://schemas.microsoft.com/office/drawing/2014/main" id="{360E8CF6-6599-E94B-A60A-76996DD597AB}"/>
                </a:ext>
              </a:extLst>
            </p:cNvPr>
            <p:cNvCxnSpPr>
              <a:cxnSpLocks/>
            </p:cNvCxnSpPr>
            <p:nvPr/>
          </p:nvCxnSpPr>
          <p:spPr bwMode="auto">
            <a:xfrm>
              <a:off x="488504" y="5661248"/>
              <a:ext cx="4501514"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26" name="直線コネクタ 25">
              <a:extLst>
                <a:ext uri="{FF2B5EF4-FFF2-40B4-BE49-F238E27FC236}">
                  <a16:creationId xmlns:a16="http://schemas.microsoft.com/office/drawing/2014/main" id="{8250C451-7EE5-4D46-BE83-4AC7BEC2AB9F}"/>
                </a:ext>
              </a:extLst>
            </p:cNvPr>
            <p:cNvCxnSpPr>
              <a:cxnSpLocks/>
            </p:cNvCxnSpPr>
            <p:nvPr/>
          </p:nvCxnSpPr>
          <p:spPr bwMode="auto">
            <a:xfrm>
              <a:off x="4664968" y="5661248"/>
              <a:ext cx="3557214"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27" name="直線コネクタ 26">
              <a:extLst>
                <a:ext uri="{FF2B5EF4-FFF2-40B4-BE49-F238E27FC236}">
                  <a16:creationId xmlns:a16="http://schemas.microsoft.com/office/drawing/2014/main" id="{25A30372-49F2-F448-8BEA-131960BCF974}"/>
                </a:ext>
              </a:extLst>
            </p:cNvPr>
            <p:cNvCxnSpPr>
              <a:cxnSpLocks/>
            </p:cNvCxnSpPr>
            <p:nvPr/>
          </p:nvCxnSpPr>
          <p:spPr bwMode="auto">
            <a:xfrm>
              <a:off x="4233034" y="5921690"/>
              <a:ext cx="5213398"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28" name="直線コネクタ 27">
              <a:extLst>
                <a:ext uri="{FF2B5EF4-FFF2-40B4-BE49-F238E27FC236}">
                  <a16:creationId xmlns:a16="http://schemas.microsoft.com/office/drawing/2014/main" id="{D6D41DD8-8678-5B4E-A72F-FA324BCE2964}"/>
                </a:ext>
              </a:extLst>
            </p:cNvPr>
            <p:cNvCxnSpPr>
              <a:cxnSpLocks/>
            </p:cNvCxnSpPr>
            <p:nvPr/>
          </p:nvCxnSpPr>
          <p:spPr bwMode="auto">
            <a:xfrm>
              <a:off x="416496" y="5921690"/>
              <a:ext cx="4213416"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31" name="直線コネクタ 30">
              <a:extLst>
                <a:ext uri="{FF2B5EF4-FFF2-40B4-BE49-F238E27FC236}">
                  <a16:creationId xmlns:a16="http://schemas.microsoft.com/office/drawing/2014/main" id="{52DBA3AD-36BA-474E-B43D-92BC56F1B0B6}"/>
                </a:ext>
              </a:extLst>
            </p:cNvPr>
            <p:cNvCxnSpPr>
              <a:cxnSpLocks/>
            </p:cNvCxnSpPr>
            <p:nvPr/>
          </p:nvCxnSpPr>
          <p:spPr bwMode="auto">
            <a:xfrm>
              <a:off x="488504" y="6453336"/>
              <a:ext cx="6229706" cy="0"/>
            </a:xfrm>
            <a:prstGeom prst="line">
              <a:avLst/>
            </a:prstGeom>
            <a:solidFill>
              <a:schemeClr val="bg1"/>
            </a:solidFill>
            <a:ln w="28575" cap="flat" cmpd="sng" algn="ctr">
              <a:solidFill>
                <a:srgbClr val="FF0000"/>
              </a:solidFill>
              <a:prstDash val="solid"/>
              <a:round/>
              <a:headEnd type="none" w="med" len="med"/>
              <a:tailEnd type="none" w="med" len="med"/>
            </a:ln>
            <a:effectLst/>
          </p:spPr>
        </p:cxnSp>
      </p:grpSp>
      <p:grpSp>
        <p:nvGrpSpPr>
          <p:cNvPr id="8" name="図形グループ 4">
            <a:extLst>
              <a:ext uri="{FF2B5EF4-FFF2-40B4-BE49-F238E27FC236}">
                <a16:creationId xmlns:a16="http://schemas.microsoft.com/office/drawing/2014/main" id="{27B707C4-D188-6EB9-F35F-098E67AE7941}"/>
              </a:ext>
            </a:extLst>
          </p:cNvPr>
          <p:cNvGrpSpPr/>
          <p:nvPr/>
        </p:nvGrpSpPr>
        <p:grpSpPr>
          <a:xfrm>
            <a:off x="6249144" y="3645024"/>
            <a:ext cx="3557214" cy="1326770"/>
            <a:chOff x="10413831" y="-622231"/>
            <a:chExt cx="681950" cy="416644"/>
          </a:xfrm>
        </p:grpSpPr>
        <p:sp>
          <p:nvSpPr>
            <p:cNvPr id="10" name="星 32 9">
              <a:extLst>
                <a:ext uri="{FF2B5EF4-FFF2-40B4-BE49-F238E27FC236}">
                  <a16:creationId xmlns:a16="http://schemas.microsoft.com/office/drawing/2014/main" id="{51DB9B8D-264E-0961-9456-FF70E5AF3D36}"/>
                </a:ext>
              </a:extLst>
            </p:cNvPr>
            <p:cNvSpPr/>
            <p:nvPr/>
          </p:nvSpPr>
          <p:spPr bwMode="auto">
            <a:xfrm>
              <a:off x="10413831" y="-622231"/>
              <a:ext cx="681950" cy="416644"/>
            </a:xfrm>
            <a:prstGeom prst="star32">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sz="1050">
                <a:solidFill>
                  <a:srgbClr val="000000"/>
                </a:solidFill>
                <a:latin typeface="Arial" charset="0"/>
              </a:endParaRPr>
            </a:p>
          </p:txBody>
        </p:sp>
        <p:sp>
          <p:nvSpPr>
            <p:cNvPr id="12" name="テキスト ボックス 11">
              <a:extLst>
                <a:ext uri="{FF2B5EF4-FFF2-40B4-BE49-F238E27FC236}">
                  <a16:creationId xmlns:a16="http://schemas.microsoft.com/office/drawing/2014/main" id="{EC305C55-0E18-996D-17E2-8C49F2EE02A5}"/>
                </a:ext>
              </a:extLst>
            </p:cNvPr>
            <p:cNvSpPr txBox="1"/>
            <p:nvPr/>
          </p:nvSpPr>
          <p:spPr>
            <a:xfrm>
              <a:off x="10499257" y="-554250"/>
              <a:ext cx="514738" cy="289952"/>
            </a:xfrm>
            <a:prstGeom prst="rect">
              <a:avLst/>
            </a:prstGeom>
            <a:noFill/>
          </p:spPr>
          <p:txBody>
            <a:bodyPr wrap="square" rtlCol="0">
              <a:spAutoFit/>
            </a:bodyPr>
            <a:lstStyle/>
            <a:p>
              <a:pPr marL="180975" indent="-180975" fontAlgn="auto">
                <a:spcBef>
                  <a:spcPts val="0"/>
                </a:spcBef>
                <a:spcAft>
                  <a:spcPts val="0"/>
                </a:spcAft>
              </a:pPr>
              <a:r>
                <a:rPr lang="ja-JP" altLang="en-US" sz="1800" spc="-100">
                  <a:solidFill>
                    <a:srgbClr val="FF0000"/>
                  </a:solidFill>
                </a:rPr>
                <a:t>　</a:t>
              </a:r>
              <a:r>
                <a:rPr lang="ja-JP" altLang="en-US" sz="1800" b="1" u="sng">
                  <a:solidFill>
                    <a:srgbClr val="FF0000"/>
                  </a:solidFill>
                </a:rPr>
                <a:t>・「</a:t>
              </a:r>
              <a:r>
                <a:rPr lang="en-US" altLang="ja-JP" sz="1800" b="1" u="sng" dirty="0">
                  <a:solidFill>
                    <a:srgbClr val="FF0000"/>
                  </a:solidFill>
                </a:rPr>
                <a:t>〜</a:t>
              </a:r>
              <a:r>
                <a:rPr lang="ja-JP" altLang="en-US" sz="1800" b="1" u="sng">
                  <a:solidFill>
                    <a:srgbClr val="FF0000"/>
                  </a:solidFill>
                </a:rPr>
                <a:t>になってほしい」</a:t>
              </a:r>
              <a:endParaRPr lang="en-US" altLang="ja-JP" sz="1800" b="1" u="sng" dirty="0">
                <a:solidFill>
                  <a:srgbClr val="FF0000"/>
                </a:solidFill>
              </a:endParaRPr>
            </a:p>
            <a:p>
              <a:pPr marL="271463" indent="-271463" fontAlgn="auto">
                <a:spcBef>
                  <a:spcPts val="0"/>
                </a:spcBef>
                <a:spcAft>
                  <a:spcPts val="0"/>
                </a:spcAft>
              </a:pPr>
              <a:r>
                <a:rPr lang="ja-JP" altLang="en-US" sz="1800" b="1">
                  <a:solidFill>
                    <a:srgbClr val="FF0000"/>
                  </a:solidFill>
                </a:rPr>
                <a:t>　　</a:t>
              </a:r>
              <a:r>
                <a:rPr lang="ja-JP" altLang="en-US" sz="1800" b="1" u="sng">
                  <a:solidFill>
                    <a:srgbClr val="FF0000"/>
                  </a:solidFill>
                </a:rPr>
                <a:t>「</a:t>
              </a:r>
              <a:r>
                <a:rPr lang="en-US" altLang="ja-JP" sz="1800" b="1" u="sng" dirty="0">
                  <a:solidFill>
                    <a:srgbClr val="FF0000"/>
                  </a:solidFill>
                </a:rPr>
                <a:t>〜</a:t>
              </a:r>
              <a:r>
                <a:rPr lang="ja-JP" altLang="en-US" sz="1800" b="1" u="sng">
                  <a:solidFill>
                    <a:srgbClr val="FF0000"/>
                  </a:solidFill>
                </a:rPr>
                <a:t>に配慮してほしい」などの思いを記入</a:t>
              </a:r>
              <a:endParaRPr lang="en-US" altLang="ja-JP" sz="1800" u="sng" spc="-100" dirty="0">
                <a:solidFill>
                  <a:srgbClr val="FF0000"/>
                </a:solidFill>
              </a:endParaRPr>
            </a:p>
          </p:txBody>
        </p:sp>
      </p:grpSp>
      <p:sp>
        <p:nvSpPr>
          <p:cNvPr id="5" name="テキスト ボックス 4">
            <a:extLst>
              <a:ext uri="{FF2B5EF4-FFF2-40B4-BE49-F238E27FC236}">
                <a16:creationId xmlns:a16="http://schemas.microsoft.com/office/drawing/2014/main" id="{34576821-C765-C295-9843-24AB364A970F}"/>
              </a:ext>
            </a:extLst>
          </p:cNvPr>
          <p:cNvSpPr txBox="1"/>
          <p:nvPr/>
        </p:nvSpPr>
        <p:spPr>
          <a:xfrm>
            <a:off x="2261278" y="6366847"/>
            <a:ext cx="7366650" cy="523220"/>
          </a:xfrm>
          <a:prstGeom prst="rect">
            <a:avLst/>
          </a:prstGeom>
          <a:noFill/>
        </p:spPr>
        <p:txBody>
          <a:bodyPr wrap="square" rtlCol="0">
            <a:spAutoFit/>
          </a:bodyPr>
          <a:lstStyle/>
          <a:p>
            <a:pPr algn="r"/>
            <a:r>
              <a:rPr kumimoji="1" lang="en-US" altLang="ja-JP" sz="1400" dirty="0"/>
              <a:t>【</a:t>
            </a:r>
            <a:r>
              <a:rPr kumimoji="1" lang="ja-JP" altLang="en-US" sz="1400"/>
              <a:t>出典：</a:t>
            </a:r>
            <a:r>
              <a:rPr lang="ja-JP" altLang="en-US" sz="1400">
                <a:latin typeface="+mn-ea"/>
              </a:rPr>
              <a:t>発達障害児者福井県方式支援ツール「子育てファイルふくいっ子」</a:t>
            </a:r>
            <a:endParaRPr lang="en-US" altLang="ja-JP" sz="1400" dirty="0">
              <a:latin typeface="+mn-ea"/>
            </a:endParaRPr>
          </a:p>
          <a:p>
            <a:pPr algn="r"/>
            <a:r>
              <a:rPr lang="ja-JP" altLang="en-US" sz="1400">
                <a:latin typeface="+mn-ea"/>
              </a:rPr>
              <a:t>活用のための保育士等研修会</a:t>
            </a:r>
            <a:r>
              <a:rPr lang="en-US" altLang="ja-JP" sz="1400" dirty="0">
                <a:latin typeface="+mn-ea"/>
              </a:rPr>
              <a:t>【</a:t>
            </a:r>
            <a:r>
              <a:rPr lang="ja-JP" altLang="en-US" sz="1400">
                <a:latin typeface="+mn-ea"/>
              </a:rPr>
              <a:t>移行編</a:t>
            </a:r>
            <a:r>
              <a:rPr lang="en-US" altLang="ja-JP" sz="1400" dirty="0">
                <a:latin typeface="+mn-ea"/>
              </a:rPr>
              <a:t>】</a:t>
            </a:r>
            <a:endParaRPr lang="ja-JP" altLang="en-US" sz="1400">
              <a:latin typeface="+mn-ea"/>
            </a:endParaRPr>
          </a:p>
        </p:txBody>
      </p:sp>
    </p:spTree>
    <p:extLst>
      <p:ext uri="{BB962C8B-B14F-4D97-AF65-F5344CB8AC3E}">
        <p14:creationId xmlns:p14="http://schemas.microsoft.com/office/powerpoint/2010/main" val="1003459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038" y="0"/>
            <a:ext cx="9557924" cy="2852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直線コネクタ 18">
            <a:extLst>
              <a:ext uri="{FF2B5EF4-FFF2-40B4-BE49-F238E27FC236}">
                <a16:creationId xmlns:a16="http://schemas.microsoft.com/office/drawing/2014/main" id="{D26DF735-8DA6-6B48-B22C-0D181191A0FB}"/>
              </a:ext>
            </a:extLst>
          </p:cNvPr>
          <p:cNvCxnSpPr>
            <a:cxnSpLocks/>
          </p:cNvCxnSpPr>
          <p:nvPr/>
        </p:nvCxnSpPr>
        <p:spPr bwMode="auto">
          <a:xfrm>
            <a:off x="407352" y="648072"/>
            <a:ext cx="5184576" cy="0"/>
          </a:xfrm>
          <a:prstGeom prst="line">
            <a:avLst/>
          </a:prstGeom>
          <a:solidFill>
            <a:schemeClr val="bg1"/>
          </a:solidFill>
          <a:ln w="28575" cap="flat" cmpd="sng" algn="ctr">
            <a:solidFill>
              <a:srgbClr val="FF0000"/>
            </a:solidFill>
            <a:prstDash val="solid"/>
            <a:round/>
            <a:headEnd type="none" w="med" len="med"/>
            <a:tailEnd type="none" w="med" len="med"/>
          </a:ln>
          <a:effectLst/>
        </p:spPr>
      </p:cxnSp>
      <p:sp>
        <p:nvSpPr>
          <p:cNvPr id="2" name="テキスト ボックス 1">
            <a:extLst>
              <a:ext uri="{FF2B5EF4-FFF2-40B4-BE49-F238E27FC236}">
                <a16:creationId xmlns:a16="http://schemas.microsoft.com/office/drawing/2014/main" id="{81465DE3-47D9-116E-D936-6B58114FEF6B}"/>
              </a:ext>
            </a:extLst>
          </p:cNvPr>
          <p:cNvSpPr txBox="1"/>
          <p:nvPr/>
        </p:nvSpPr>
        <p:spPr>
          <a:xfrm>
            <a:off x="2509654" y="6273225"/>
            <a:ext cx="7366650" cy="584775"/>
          </a:xfrm>
          <a:prstGeom prst="rect">
            <a:avLst/>
          </a:prstGeom>
          <a:noFill/>
        </p:spPr>
        <p:txBody>
          <a:bodyPr wrap="square" rtlCol="0">
            <a:spAutoFit/>
          </a:bodyPr>
          <a:lstStyle/>
          <a:p>
            <a:pPr algn="r"/>
            <a:r>
              <a:rPr kumimoji="1" lang="en-US" altLang="ja-JP" sz="1600" dirty="0"/>
              <a:t>【</a:t>
            </a:r>
            <a:r>
              <a:rPr kumimoji="1" lang="ja-JP" altLang="en-US" sz="1600"/>
              <a:t>出典：</a:t>
            </a:r>
            <a:r>
              <a:rPr lang="ja-JP" altLang="en-US" sz="1600">
                <a:latin typeface="+mn-ea"/>
              </a:rPr>
              <a:t>発達障害児者福井県方式支援ツール「子育てファイルふくいっ子」</a:t>
            </a:r>
            <a:endParaRPr lang="en-US" altLang="ja-JP" sz="1600" dirty="0">
              <a:latin typeface="+mn-ea"/>
            </a:endParaRPr>
          </a:p>
          <a:p>
            <a:pPr algn="r"/>
            <a:r>
              <a:rPr lang="ja-JP" altLang="en-US" sz="1600">
                <a:latin typeface="+mn-ea"/>
              </a:rPr>
              <a:t>活用のための保育士等研修会</a:t>
            </a:r>
            <a:r>
              <a:rPr lang="en-US" altLang="ja-JP" sz="1600" dirty="0">
                <a:latin typeface="+mn-ea"/>
              </a:rPr>
              <a:t>【</a:t>
            </a:r>
            <a:r>
              <a:rPr lang="ja-JP" altLang="en-US" sz="1600">
                <a:latin typeface="+mn-ea"/>
              </a:rPr>
              <a:t>移行編</a:t>
            </a:r>
            <a:r>
              <a:rPr lang="en-US" altLang="ja-JP" sz="1600" dirty="0">
                <a:latin typeface="+mn-ea"/>
              </a:rPr>
              <a:t>】</a:t>
            </a:r>
            <a:endParaRPr lang="ja-JP" altLang="en-US" sz="1600">
              <a:latin typeface="+mn-ea"/>
            </a:endParaRPr>
          </a:p>
        </p:txBody>
      </p:sp>
      <p:sp>
        <p:nvSpPr>
          <p:cNvPr id="6" name="角丸四角形吹き出し 5">
            <a:extLst>
              <a:ext uri="{FF2B5EF4-FFF2-40B4-BE49-F238E27FC236}">
                <a16:creationId xmlns:a16="http://schemas.microsoft.com/office/drawing/2014/main" id="{AC817AFB-C008-1C71-6604-96731F497A78}"/>
              </a:ext>
            </a:extLst>
          </p:cNvPr>
          <p:cNvSpPr/>
          <p:nvPr/>
        </p:nvSpPr>
        <p:spPr>
          <a:xfrm>
            <a:off x="169590" y="2852941"/>
            <a:ext cx="9557923" cy="3456365"/>
          </a:xfrm>
          <a:prstGeom prst="wedgeRoundRectCallout">
            <a:avLst>
              <a:gd name="adj1" fmla="val -44529"/>
              <a:gd name="adj2" fmla="val -2927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fontAlgn="auto">
              <a:spcBef>
                <a:spcPts val="0"/>
              </a:spcBef>
              <a:spcAft>
                <a:spcPts val="0"/>
              </a:spcAft>
            </a:pPr>
            <a:r>
              <a:rPr lang="en-US" altLang="ja-JP" sz="2000" b="1" u="sng" dirty="0">
                <a:solidFill>
                  <a:srgbClr val="FF0000"/>
                </a:solidFill>
              </a:rPr>
              <a:t>【</a:t>
            </a:r>
            <a:r>
              <a:rPr lang="ja-JP" altLang="en-US" sz="2000" b="1" u="sng">
                <a:solidFill>
                  <a:srgbClr val="FF0000"/>
                </a:solidFill>
              </a:rPr>
              <a:t>書くときのポイント</a:t>
            </a:r>
            <a:r>
              <a:rPr lang="en-US" altLang="ja-JP" sz="2000" b="1" u="sng" dirty="0">
                <a:solidFill>
                  <a:srgbClr val="FF0000"/>
                </a:solidFill>
              </a:rPr>
              <a:t>】</a:t>
            </a:r>
          </a:p>
          <a:p>
            <a:pPr marL="180975" indent="-180975" fontAlgn="auto">
              <a:spcBef>
                <a:spcPts val="0"/>
              </a:spcBef>
              <a:spcAft>
                <a:spcPts val="0"/>
              </a:spcAft>
            </a:pPr>
            <a:r>
              <a:rPr lang="ja-JP" altLang="en-US" sz="1800">
                <a:solidFill>
                  <a:srgbClr val="FF0000"/>
                </a:solidFill>
              </a:rPr>
              <a:t>・領域ごとに分けて書くと、全体を網羅しやすい</a:t>
            </a:r>
            <a:endParaRPr lang="en-US" altLang="ja-JP" sz="1800" dirty="0">
              <a:solidFill>
                <a:srgbClr val="FF0000"/>
              </a:solidFill>
            </a:endParaRPr>
          </a:p>
          <a:p>
            <a:pPr marL="180975" indent="-180975" fontAlgn="auto">
              <a:spcBef>
                <a:spcPts val="0"/>
              </a:spcBef>
              <a:spcAft>
                <a:spcPts val="0"/>
              </a:spcAft>
            </a:pPr>
            <a:r>
              <a:rPr lang="ja-JP" altLang="en-US" sz="1800">
                <a:solidFill>
                  <a:srgbClr val="FF0000"/>
                </a:solidFill>
              </a:rPr>
              <a:t>・</a:t>
            </a:r>
            <a:r>
              <a:rPr lang="ja-JP" altLang="en-US" sz="1800" dirty="0">
                <a:solidFill>
                  <a:srgbClr val="FF0000"/>
                </a:solidFill>
              </a:rPr>
              <a:t>「</a:t>
            </a:r>
            <a:r>
              <a:rPr lang="en-US" altLang="ja-JP" sz="1800" dirty="0">
                <a:solidFill>
                  <a:srgbClr val="FF0000"/>
                </a:solidFill>
              </a:rPr>
              <a:t>〜</a:t>
            </a:r>
            <a:r>
              <a:rPr lang="ja-JP" altLang="en-US" sz="1800" dirty="0">
                <a:solidFill>
                  <a:srgbClr val="FF0000"/>
                </a:solidFill>
              </a:rPr>
              <a:t>できない」というネガティブな表現</a:t>
            </a:r>
            <a:r>
              <a:rPr lang="ja-JP" altLang="en-US" sz="1800">
                <a:solidFill>
                  <a:srgbClr val="FF0000"/>
                </a:solidFill>
              </a:rPr>
              <a:t>になりやすいので留意する必要がある</a:t>
            </a:r>
            <a:endParaRPr lang="en-US" altLang="ja-JP" sz="1800" dirty="0">
              <a:solidFill>
                <a:srgbClr val="FF0000"/>
              </a:solidFill>
            </a:endParaRPr>
          </a:p>
          <a:p>
            <a:pPr marL="180975" indent="-180975" fontAlgn="auto">
              <a:spcBef>
                <a:spcPts val="0"/>
              </a:spcBef>
              <a:spcAft>
                <a:spcPts val="0"/>
              </a:spcAft>
            </a:pPr>
            <a:r>
              <a:rPr lang="ja-JP" altLang="en-US" sz="1800">
                <a:solidFill>
                  <a:srgbClr val="FF0000"/>
                </a:solidFill>
              </a:rPr>
              <a:t>・「</a:t>
            </a:r>
            <a:r>
              <a:rPr lang="en-US" altLang="ja-JP" sz="1800" dirty="0">
                <a:solidFill>
                  <a:srgbClr val="FF0000"/>
                </a:solidFill>
              </a:rPr>
              <a:t>〜</a:t>
            </a:r>
            <a:r>
              <a:rPr lang="ja-JP" altLang="en-US" sz="1800" dirty="0">
                <a:solidFill>
                  <a:srgbClr val="FF0000"/>
                </a:solidFill>
              </a:rPr>
              <a:t>苦手である」など、苦手なことを書くの</a:t>
            </a:r>
            <a:r>
              <a:rPr lang="ja-JP" altLang="en-US" sz="1800">
                <a:solidFill>
                  <a:srgbClr val="FF0000"/>
                </a:solidFill>
              </a:rPr>
              <a:t>はよいが、</a:t>
            </a:r>
            <a:endParaRPr lang="en-US" altLang="ja-JP" sz="1800" dirty="0">
              <a:solidFill>
                <a:srgbClr val="FF0000"/>
              </a:solidFill>
            </a:endParaRPr>
          </a:p>
          <a:p>
            <a:pPr marL="180975" indent="-180975" fontAlgn="auto">
              <a:spcBef>
                <a:spcPts val="0"/>
              </a:spcBef>
              <a:spcAft>
                <a:spcPts val="0"/>
              </a:spcAft>
            </a:pPr>
            <a:r>
              <a:rPr lang="ja-JP" altLang="en-US" sz="1800">
                <a:solidFill>
                  <a:srgbClr val="FF0000"/>
                </a:solidFill>
              </a:rPr>
              <a:t>　　特性</a:t>
            </a:r>
            <a:r>
              <a:rPr lang="ja-JP" altLang="en-US" sz="1800" dirty="0">
                <a:solidFill>
                  <a:srgbClr val="FF0000"/>
                </a:solidFill>
              </a:rPr>
              <a:t>との</a:t>
            </a:r>
            <a:r>
              <a:rPr lang="ja-JP" altLang="en-US" sz="1800">
                <a:solidFill>
                  <a:srgbClr val="FF0000"/>
                </a:solidFill>
              </a:rPr>
              <a:t>関係で書けるといい</a:t>
            </a:r>
            <a:endParaRPr lang="en-US" altLang="ja-JP" sz="1800" dirty="0">
              <a:solidFill>
                <a:srgbClr val="FF0000"/>
              </a:solidFill>
            </a:endParaRPr>
          </a:p>
          <a:p>
            <a:pPr marL="180975" indent="-180975" fontAlgn="auto">
              <a:spcBef>
                <a:spcPts val="0"/>
              </a:spcBef>
              <a:spcAft>
                <a:spcPts val="0"/>
              </a:spcAft>
            </a:pPr>
            <a:r>
              <a:rPr lang="ja-JP" altLang="en-US" sz="1800">
                <a:solidFill>
                  <a:srgbClr val="FF0000"/>
                </a:solidFill>
              </a:rPr>
              <a:t>　　　（例：大きい音が敏感なので・・・／急に触れられらり、声かけられたりすると驚くので・・・）。</a:t>
            </a:r>
            <a:endParaRPr lang="en-US" altLang="ja-JP" sz="1800" dirty="0">
              <a:solidFill>
                <a:srgbClr val="FF0000"/>
              </a:solidFill>
            </a:endParaRPr>
          </a:p>
          <a:p>
            <a:pPr marL="180975" indent="-180975" fontAlgn="auto">
              <a:spcBef>
                <a:spcPts val="0"/>
              </a:spcBef>
              <a:spcAft>
                <a:spcPts val="0"/>
              </a:spcAft>
            </a:pPr>
            <a:r>
              <a:rPr lang="ja-JP" altLang="en-US" sz="1800">
                <a:solidFill>
                  <a:srgbClr val="FF0000"/>
                </a:solidFill>
              </a:rPr>
              <a:t>　　環境の要因も書けるといい（例：騒がしい場面では・・・）。</a:t>
            </a:r>
            <a:endParaRPr lang="en-US" altLang="ja-JP" sz="1100" dirty="0">
              <a:solidFill>
                <a:srgbClr val="FF0000"/>
              </a:solidFill>
            </a:endParaRPr>
          </a:p>
          <a:p>
            <a:pPr marL="180975" indent="-180975" fontAlgn="auto">
              <a:spcBef>
                <a:spcPts val="0"/>
              </a:spcBef>
              <a:spcAft>
                <a:spcPts val="0"/>
              </a:spcAft>
            </a:pPr>
            <a:r>
              <a:rPr lang="ja-JP" altLang="en-US" sz="1800" dirty="0">
                <a:solidFill>
                  <a:srgbClr val="FF0000"/>
                </a:solidFill>
              </a:rPr>
              <a:t>・「</a:t>
            </a:r>
            <a:r>
              <a:rPr lang="en-US" altLang="ja-JP" sz="1800" dirty="0">
                <a:solidFill>
                  <a:srgbClr val="FF0000"/>
                </a:solidFill>
              </a:rPr>
              <a:t>〜</a:t>
            </a:r>
            <a:r>
              <a:rPr lang="ja-JP" altLang="en-US" sz="1800" dirty="0">
                <a:solidFill>
                  <a:srgbClr val="FF0000"/>
                </a:solidFill>
              </a:rPr>
              <a:t>までできる」「</a:t>
            </a:r>
            <a:r>
              <a:rPr lang="en-US" altLang="ja-JP" sz="1800" dirty="0">
                <a:solidFill>
                  <a:srgbClr val="FF0000"/>
                </a:solidFill>
              </a:rPr>
              <a:t>〜</a:t>
            </a:r>
            <a:r>
              <a:rPr lang="ja-JP" altLang="en-US" sz="1800" dirty="0">
                <a:solidFill>
                  <a:srgbClr val="FF0000"/>
                </a:solidFill>
              </a:rPr>
              <a:t>があれば</a:t>
            </a:r>
            <a:r>
              <a:rPr lang="en-US" altLang="ja-JP" sz="1800" dirty="0">
                <a:solidFill>
                  <a:srgbClr val="FF0000"/>
                </a:solidFill>
              </a:rPr>
              <a:t>〜</a:t>
            </a:r>
            <a:r>
              <a:rPr lang="ja-JP" altLang="en-US" sz="1800" dirty="0">
                <a:solidFill>
                  <a:srgbClr val="FF0000"/>
                </a:solidFill>
              </a:rPr>
              <a:t>できる」の</a:t>
            </a:r>
            <a:r>
              <a:rPr lang="ja-JP" altLang="en-US" sz="1800">
                <a:solidFill>
                  <a:srgbClr val="FF0000"/>
                </a:solidFill>
              </a:rPr>
              <a:t>表現に</a:t>
            </a:r>
            <a:endParaRPr lang="en-US" altLang="ja-JP" sz="1800" dirty="0">
              <a:solidFill>
                <a:srgbClr val="FF0000"/>
              </a:solidFill>
            </a:endParaRPr>
          </a:p>
          <a:p>
            <a:pPr marL="180975" indent="-180975" fontAlgn="auto">
              <a:spcBef>
                <a:spcPts val="0"/>
              </a:spcBef>
              <a:spcAft>
                <a:spcPts val="0"/>
              </a:spcAft>
            </a:pPr>
            <a:r>
              <a:rPr lang="ja-JP" altLang="en-US" sz="1800">
                <a:solidFill>
                  <a:srgbClr val="FF0000"/>
                </a:solidFill>
              </a:rPr>
              <a:t>　　　（例：「できない」⇒「できる」で終わる文章に変換する：支援や配慮付きの成功例で書く）</a:t>
            </a:r>
            <a:endParaRPr lang="en-US" altLang="ja-JP" sz="1800" dirty="0">
              <a:solidFill>
                <a:srgbClr val="FF0000"/>
              </a:solidFill>
            </a:endParaRPr>
          </a:p>
          <a:p>
            <a:pPr marL="180975" indent="-180975" fontAlgn="auto">
              <a:spcBef>
                <a:spcPts val="0"/>
              </a:spcBef>
              <a:spcAft>
                <a:spcPts val="0"/>
              </a:spcAft>
            </a:pPr>
            <a:r>
              <a:rPr lang="ja-JP" altLang="en-US" sz="1800">
                <a:solidFill>
                  <a:srgbClr val="FF0000"/>
                </a:solidFill>
              </a:rPr>
              <a:t>・良い部分・特性、興味関心、強みを必ず書くと良い</a:t>
            </a:r>
            <a:endParaRPr lang="en-US" altLang="ja-JP" sz="1100" dirty="0">
              <a:solidFill>
                <a:srgbClr val="FF0000"/>
              </a:solidFill>
            </a:endParaRPr>
          </a:p>
          <a:p>
            <a:pPr marL="180975" indent="-180975" fontAlgn="auto">
              <a:spcBef>
                <a:spcPts val="0"/>
              </a:spcBef>
              <a:spcAft>
                <a:spcPts val="0"/>
              </a:spcAft>
            </a:pPr>
            <a:r>
              <a:rPr lang="ja-JP" altLang="en-US" sz="1800">
                <a:solidFill>
                  <a:srgbClr val="FF0000"/>
                </a:solidFill>
              </a:rPr>
              <a:t>・良くなっている部分もしっかり書けると良い</a:t>
            </a:r>
            <a:endParaRPr lang="en-US" altLang="ja-JP" sz="1800" dirty="0">
              <a:solidFill>
                <a:srgbClr val="FF0000"/>
              </a:solidFill>
            </a:endParaRPr>
          </a:p>
          <a:p>
            <a:pPr marL="180975" indent="-180975" fontAlgn="auto">
              <a:spcBef>
                <a:spcPts val="0"/>
              </a:spcBef>
              <a:spcAft>
                <a:spcPts val="0"/>
              </a:spcAft>
            </a:pPr>
            <a:r>
              <a:rPr lang="ja-JP" altLang="en-US" sz="1800">
                <a:solidFill>
                  <a:srgbClr val="FF0000"/>
                </a:solidFill>
              </a:rPr>
              <a:t>　　　（例：ここまでできるようになりました。これができる段階です）</a:t>
            </a:r>
            <a:endParaRPr lang="ja-JP" altLang="en-US" sz="1800" dirty="0">
              <a:solidFill>
                <a:srgbClr val="FF0000"/>
              </a:solidFill>
            </a:endParaRPr>
          </a:p>
        </p:txBody>
      </p:sp>
      <p:sp>
        <p:nvSpPr>
          <p:cNvPr id="3" name="角丸四角形 2">
            <a:extLst>
              <a:ext uri="{FF2B5EF4-FFF2-40B4-BE49-F238E27FC236}">
                <a16:creationId xmlns:a16="http://schemas.microsoft.com/office/drawing/2014/main" id="{71AE6C83-98C2-E95C-9387-34FCC2CEED14}"/>
              </a:ext>
            </a:extLst>
          </p:cNvPr>
          <p:cNvSpPr/>
          <p:nvPr/>
        </p:nvSpPr>
        <p:spPr bwMode="auto">
          <a:xfrm>
            <a:off x="169590" y="2804161"/>
            <a:ext cx="9557923" cy="3505146"/>
          </a:xfrm>
          <a:prstGeom prst="roundRect">
            <a:avLst>
              <a:gd name="adj" fmla="val 10935"/>
            </a:avLst>
          </a:prstGeom>
          <a:noFill/>
          <a:ln w="38100"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189103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560512" y="1988840"/>
            <a:ext cx="8640960" cy="2088232"/>
          </a:xfrm>
          <a:prstGeom prst="rect">
            <a:avLst/>
          </a:prstGeom>
          <a:noFill/>
          <a:ln w="9525">
            <a:noFill/>
            <a:miter lim="800000"/>
            <a:headEnd/>
            <a:tailEnd/>
          </a:ln>
        </p:spPr>
        <p:txBody>
          <a:bodyPr lIns="91399" tIns="45701" rIns="91399" bIns="45701"/>
          <a:lstStyle/>
          <a:p>
            <a:pPr marL="981075" indent="-981075">
              <a:lnSpc>
                <a:spcPct val="110000"/>
              </a:lnSpc>
              <a:buNone/>
            </a:pPr>
            <a:r>
              <a:rPr lang="ja-JP" altLang="en-US" sz="6000">
                <a:latin typeface="MS PGothic" panose="020B0600070205080204" pitchFamily="34" charset="-128"/>
                <a:ea typeface="MS PGothic" panose="020B0600070205080204" pitchFamily="34" charset="-128"/>
              </a:rPr>
              <a:t>２　児童期における支援のマネジメントに関する</a:t>
            </a:r>
            <a:r>
              <a:rPr lang="ja-JP" altLang="en-US" sz="6000" dirty="0">
                <a:latin typeface="MS PGothic" panose="020B0600070205080204" pitchFamily="34" charset="-128"/>
                <a:ea typeface="MS PGothic" panose="020B0600070205080204" pitchFamily="34" charset="-128"/>
              </a:rPr>
              <a:t>　</a:t>
            </a:r>
            <a:r>
              <a:rPr lang="ja-JP" altLang="en-US" sz="6000">
                <a:latin typeface="MS PGothic" panose="020B0600070205080204" pitchFamily="34" charset="-128"/>
                <a:ea typeface="MS PGothic" panose="020B0600070205080204" pitchFamily="34" charset="-128"/>
              </a:rPr>
              <a:t>自己点検</a:t>
            </a:r>
            <a:endParaRPr lang="en-US" altLang="ja-JP" sz="6000" u="sng" dirty="0">
              <a:solidFill>
                <a:srgbClr val="000000"/>
              </a:solidFill>
              <a:latin typeface="MS PGothic" panose="020B0600070205080204" pitchFamily="34" charset="-128"/>
              <a:ea typeface="MS PGothic" panose="020B0600070205080204" pitchFamily="34" charset="-128"/>
            </a:endParaRPr>
          </a:p>
        </p:txBody>
      </p:sp>
      <p:sp>
        <p:nvSpPr>
          <p:cNvPr id="2" name="スライド番号プレースホルダー 9">
            <a:extLst>
              <a:ext uri="{FF2B5EF4-FFF2-40B4-BE49-F238E27FC236}">
                <a16:creationId xmlns:a16="http://schemas.microsoft.com/office/drawing/2014/main" id="{F48FBB0E-DC03-A42D-67C7-35C694D5655C}"/>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14</a:t>
            </a:fld>
            <a:endParaRPr lang="en-US" altLang="ja-JP" sz="2000" dirty="0">
              <a:solidFill>
                <a:srgbClr val="000000"/>
              </a:solidFill>
            </a:endParaRPr>
          </a:p>
        </p:txBody>
      </p:sp>
    </p:spTree>
    <p:extLst>
      <p:ext uri="{BB962C8B-B14F-4D97-AF65-F5344CB8AC3E}">
        <p14:creationId xmlns:p14="http://schemas.microsoft.com/office/powerpoint/2010/main" val="2340877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12BCB-37E1-4D3B-A658-625816A4635C}"/>
              </a:ext>
            </a:extLst>
          </p:cNvPr>
          <p:cNvSpPr>
            <a:spLocks noGrp="1"/>
          </p:cNvSpPr>
          <p:nvPr>
            <p:ph type="title"/>
          </p:nvPr>
        </p:nvSpPr>
        <p:spPr>
          <a:xfrm>
            <a:off x="432435" y="81109"/>
            <a:ext cx="9041130" cy="635033"/>
          </a:xfrm>
        </p:spPr>
        <p:txBody>
          <a:bodyPr>
            <a:noAutofit/>
          </a:bodyPr>
          <a:lstStyle/>
          <a:p>
            <a:pPr algn="ctr"/>
            <a:r>
              <a:rPr lang="ja-JP" altLang="en-US" sz="4000">
                <a:effectLst/>
                <a:latin typeface="MS PGothic" panose="020B0600070205080204" pitchFamily="34" charset="-128"/>
                <a:ea typeface="MS PGothic" panose="020B0600070205080204" pitchFamily="34" charset="-128"/>
                <a:cs typeface="Times New Roman" panose="02020603050405020304" pitchFamily="18" charset="0"/>
              </a:rPr>
              <a:t>自己点検をしましょう</a:t>
            </a:r>
            <a:endParaRPr lang="ja-JP" altLang="en-US" sz="6600" dirty="0">
              <a:latin typeface="MS PGothic" panose="020B0600070205080204" pitchFamily="34" charset="-128"/>
              <a:ea typeface="MS PGothic" panose="020B0600070205080204" pitchFamily="34" charset="-128"/>
            </a:endParaRPr>
          </a:p>
        </p:txBody>
      </p:sp>
      <p:graphicFrame>
        <p:nvGraphicFramePr>
          <p:cNvPr id="4" name="表 4">
            <a:extLst>
              <a:ext uri="{FF2B5EF4-FFF2-40B4-BE49-F238E27FC236}">
                <a16:creationId xmlns:a16="http://schemas.microsoft.com/office/drawing/2014/main" id="{C60A89EA-BE00-A0F7-5D6C-EDCF42A38EA9}"/>
              </a:ext>
            </a:extLst>
          </p:cNvPr>
          <p:cNvGraphicFramePr>
            <a:graphicFrameLocks noGrp="1"/>
          </p:cNvGraphicFramePr>
          <p:nvPr>
            <p:extLst>
              <p:ext uri="{D42A27DB-BD31-4B8C-83A1-F6EECF244321}">
                <p14:modId xmlns:p14="http://schemas.microsoft.com/office/powerpoint/2010/main" val="2874626065"/>
              </p:ext>
            </p:extLst>
          </p:nvPr>
        </p:nvGraphicFramePr>
        <p:xfrm>
          <a:off x="115792" y="1316966"/>
          <a:ext cx="9572584" cy="5506389"/>
        </p:xfrm>
        <a:graphic>
          <a:graphicData uri="http://schemas.openxmlformats.org/drawingml/2006/table">
            <a:tbl>
              <a:tblPr firstRow="1" bandRow="1">
                <a:tableStyleId>{B301B821-A1FF-4177-AEE7-76D212191A09}</a:tableStyleId>
              </a:tblPr>
              <a:tblGrid>
                <a:gridCol w="362682">
                  <a:extLst>
                    <a:ext uri="{9D8B030D-6E8A-4147-A177-3AD203B41FA5}">
                      <a16:colId xmlns:a16="http://schemas.microsoft.com/office/drawing/2014/main" val="1488089263"/>
                    </a:ext>
                  </a:extLst>
                </a:gridCol>
                <a:gridCol w="7342174">
                  <a:extLst>
                    <a:ext uri="{9D8B030D-6E8A-4147-A177-3AD203B41FA5}">
                      <a16:colId xmlns:a16="http://schemas.microsoft.com/office/drawing/2014/main" val="714841783"/>
                    </a:ext>
                  </a:extLst>
                </a:gridCol>
                <a:gridCol w="1867728">
                  <a:extLst>
                    <a:ext uri="{9D8B030D-6E8A-4147-A177-3AD203B41FA5}">
                      <a16:colId xmlns:a16="http://schemas.microsoft.com/office/drawing/2014/main" val="2757396675"/>
                    </a:ext>
                  </a:extLst>
                </a:gridCol>
              </a:tblGrid>
              <a:tr h="369309">
                <a:tc>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確　　認　　事　　項</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自己評価</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407246931"/>
                  </a:ext>
                </a:extLst>
              </a:tr>
              <a:tr h="513708">
                <a:tc>
                  <a:txBody>
                    <a:bodyPr/>
                    <a:lstStyle/>
                    <a:p>
                      <a:r>
                        <a:rPr kumimoji="1" lang="ja-JP" altLang="en-US"/>
                        <a:t>①</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児童発達支援管理責任者の基本的姿勢や責務等について熟知している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a:t>０　１　</a:t>
                      </a:r>
                      <a:r>
                        <a:rPr kumimoji="1" lang="en-US" altLang="ja-JP" dirty="0"/>
                        <a:t> </a:t>
                      </a:r>
                      <a:r>
                        <a:rPr kumimoji="1" lang="ja-JP" altLang="en-US"/>
                        <a:t>２</a:t>
                      </a:r>
                      <a:r>
                        <a:rPr kumimoji="1" lang="en-US" altLang="ja-JP" dirty="0"/>
                        <a:t> </a:t>
                      </a:r>
                      <a:r>
                        <a:rPr kumimoji="1" lang="ja-JP" altLang="en-US"/>
                        <a:t>　３</a:t>
                      </a:r>
                      <a:r>
                        <a:rPr kumimoji="1" lang="en-US" altLang="ja-JP" dirty="0"/>
                        <a:t> </a:t>
                      </a:r>
                      <a:r>
                        <a:rPr kumimoji="1" lang="ja-JP" altLang="en-US"/>
                        <a:t>　４</a:t>
                      </a:r>
                      <a:r>
                        <a:rPr kumimoji="1" lang="en-US" altLang="ja-JP" dirty="0"/>
                        <a:t> </a:t>
                      </a:r>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9768418"/>
                  </a:ext>
                </a:extLst>
              </a:tr>
              <a:tr h="513708">
                <a:tc>
                  <a:txBody>
                    <a:bodyPr/>
                    <a:lstStyle/>
                    <a:p>
                      <a:r>
                        <a:rPr kumimoji="1" lang="en-US" altLang="ja-JP" dirty="0"/>
                        <a:t>②</a:t>
                      </a:r>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アセスメントは適切に行っている（発達や特性･環境等の把握など）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1005193"/>
                  </a:ext>
                </a:extLst>
              </a:tr>
              <a:tr h="513708">
                <a:tc>
                  <a:txBody>
                    <a:bodyPr/>
                    <a:lstStyle/>
                    <a:p>
                      <a:r>
                        <a:rPr kumimoji="1" lang="ja-JP" altLang="en-US"/>
                        <a:t>③</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アセスメントではニーズ整理を行っている（フェルト／ノーマティブ／リアル）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０　１　</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２</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３</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5627059"/>
                  </a:ext>
                </a:extLst>
              </a:tr>
              <a:tr h="513708">
                <a:tc>
                  <a:txBody>
                    <a:bodyPr/>
                    <a:lstStyle/>
                    <a:p>
                      <a:r>
                        <a:rPr kumimoji="1" lang="ja-JP" altLang="en-US"/>
                        <a:t>④</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アセスメントに基づき個別支援計画の原案を作成している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7348931"/>
                  </a:ext>
                </a:extLst>
              </a:tr>
              <a:tr h="513708">
                <a:tc>
                  <a:txBody>
                    <a:bodyPr/>
                    <a:lstStyle/>
                    <a:p>
                      <a:r>
                        <a:rPr kumimoji="1" lang="ja-JP" altLang="en-US"/>
                        <a:t>⑤</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個別支援計画確定のための担当者会議を企画・開催している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1310490"/>
                  </a:ext>
                </a:extLst>
              </a:tr>
              <a:tr h="513708">
                <a:tc>
                  <a:txBody>
                    <a:bodyPr/>
                    <a:lstStyle/>
                    <a:p>
                      <a:r>
                        <a:rPr kumimoji="1" lang="ja-JP" altLang="en-US"/>
                        <a:t>⑥</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個別支援計画を日々の支援に反映している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2370538"/>
                  </a:ext>
                </a:extLst>
              </a:tr>
              <a:tr h="513708">
                <a:tc>
                  <a:txBody>
                    <a:bodyPr/>
                    <a:lstStyle/>
                    <a:p>
                      <a:r>
                        <a:rPr kumimoji="1" lang="ja-JP" altLang="en-US"/>
                        <a:t>⑦</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モニタリングを個別支援計画に沿って適切にしている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742860"/>
                  </a:ext>
                </a:extLst>
              </a:tr>
              <a:tr h="513708">
                <a:tc>
                  <a:txBody>
                    <a:bodyPr/>
                    <a:lstStyle/>
                    <a:p>
                      <a:r>
                        <a:rPr kumimoji="1" lang="ja-JP" altLang="en-US"/>
                        <a:t>⑧</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家族の困りごとへの対応など、積極的に家族支援をしている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０　１　</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２</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３</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117427"/>
                  </a:ext>
                </a:extLst>
              </a:tr>
              <a:tr h="513708">
                <a:tc>
                  <a:txBody>
                    <a:bodyPr/>
                    <a:lstStyle/>
                    <a:p>
                      <a:r>
                        <a:rPr kumimoji="1" lang="ja-JP" altLang="en-US"/>
                        <a:t>⑨</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支援の質の向上のための職員研修や</a:t>
                      </a:r>
                      <a:r>
                        <a:rPr kumimoji="1" lang="en-US" altLang="ja-JP" dirty="0"/>
                        <a:t>OJT</a:t>
                      </a:r>
                      <a:r>
                        <a:rPr kumimoji="1" lang="ja-JP" altLang="en-US"/>
                        <a:t>等を企画している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2718145"/>
                  </a:ext>
                </a:extLst>
              </a:tr>
              <a:tr h="513708">
                <a:tc>
                  <a:txBody>
                    <a:bodyPr/>
                    <a:lstStyle/>
                    <a:p>
                      <a:r>
                        <a:rPr kumimoji="1" lang="ja-JP" altLang="en-US"/>
                        <a:t>⑩</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保育所や幼稚園、学校、通所事業所、他機関と連携がとれている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9441981"/>
                  </a:ext>
                </a:extLst>
              </a:tr>
            </a:tbl>
          </a:graphicData>
        </a:graphic>
      </p:graphicFrame>
      <p:sp>
        <p:nvSpPr>
          <p:cNvPr id="3" name="テキスト ボックス 2">
            <a:extLst>
              <a:ext uri="{FF2B5EF4-FFF2-40B4-BE49-F238E27FC236}">
                <a16:creationId xmlns:a16="http://schemas.microsoft.com/office/drawing/2014/main" id="{E404291C-07C2-55BC-72A1-192BD0562C7A}"/>
              </a:ext>
            </a:extLst>
          </p:cNvPr>
          <p:cNvSpPr txBox="1"/>
          <p:nvPr/>
        </p:nvSpPr>
        <p:spPr>
          <a:xfrm>
            <a:off x="0" y="855301"/>
            <a:ext cx="6103528" cy="461665"/>
          </a:xfrm>
          <a:prstGeom prst="rect">
            <a:avLst/>
          </a:prstGeom>
          <a:noFill/>
        </p:spPr>
        <p:txBody>
          <a:bodyPr wrap="square" rtlCol="0">
            <a:spAutoFit/>
          </a:bodyPr>
          <a:lstStyle/>
          <a:p>
            <a:r>
              <a:rPr kumimoji="1" lang="en-US" altLang="ja-JP" sz="2400" dirty="0"/>
              <a:t>【</a:t>
            </a:r>
            <a:r>
              <a:rPr lang="ja-JP" altLang="en-US" sz="2400"/>
              <a:t>基準</a:t>
            </a:r>
            <a:r>
              <a:rPr kumimoji="1" lang="ja-JP" altLang="en-US" sz="2400"/>
              <a:t>業務：児童発達支援管理責任者編</a:t>
            </a:r>
            <a:r>
              <a:rPr kumimoji="1" lang="en-US" altLang="ja-JP" sz="2400" dirty="0"/>
              <a:t>】</a:t>
            </a:r>
            <a:endParaRPr kumimoji="1" lang="ja-JP" altLang="en-US" sz="2400"/>
          </a:p>
        </p:txBody>
      </p:sp>
      <p:sp>
        <p:nvSpPr>
          <p:cNvPr id="5" name="スライド番号プレースホルダー 9">
            <a:extLst>
              <a:ext uri="{FF2B5EF4-FFF2-40B4-BE49-F238E27FC236}">
                <a16:creationId xmlns:a16="http://schemas.microsoft.com/office/drawing/2014/main" id="{A7BC8D19-D8CD-013C-9EDA-2CE3661E7B79}"/>
              </a:ext>
            </a:extLst>
          </p:cNvPr>
          <p:cNvSpPr>
            <a:spLocks noGrp="1"/>
          </p:cNvSpPr>
          <p:nvPr>
            <p:ph type="sldNum" sz="quarter" idx="12"/>
          </p:nvPr>
        </p:nvSpPr>
        <p:spPr>
          <a:xfrm>
            <a:off x="7682160" y="6551216"/>
            <a:ext cx="2311400" cy="380301"/>
          </a:xfrm>
        </p:spPr>
        <p:txBody>
          <a:bodyPr/>
          <a:lstStyle/>
          <a:p>
            <a:pPr>
              <a:defRPr/>
            </a:pPr>
            <a:fld id="{6EF23906-C28C-47DE-8E4F-A94606051E12}" type="slidenum">
              <a:rPr lang="en-US" altLang="ja-JP" sz="2000" smtClean="0">
                <a:solidFill>
                  <a:srgbClr val="000000"/>
                </a:solidFill>
              </a:rPr>
              <a:pPr>
                <a:defRPr/>
              </a:pPr>
              <a:t>15</a:t>
            </a:fld>
            <a:endParaRPr lang="en-US" altLang="ja-JP" sz="2000" dirty="0">
              <a:solidFill>
                <a:srgbClr val="000000"/>
              </a:solidFill>
            </a:endParaRPr>
          </a:p>
        </p:txBody>
      </p:sp>
      <p:sp>
        <p:nvSpPr>
          <p:cNvPr id="6" name="テキスト ボックス 5">
            <a:extLst>
              <a:ext uri="{FF2B5EF4-FFF2-40B4-BE49-F238E27FC236}">
                <a16:creationId xmlns:a16="http://schemas.microsoft.com/office/drawing/2014/main" id="{4A696E6D-3530-70F4-95F2-6B29EE34E6EB}"/>
              </a:ext>
            </a:extLst>
          </p:cNvPr>
          <p:cNvSpPr txBox="1"/>
          <p:nvPr/>
        </p:nvSpPr>
        <p:spPr>
          <a:xfrm>
            <a:off x="7861006" y="34645"/>
            <a:ext cx="1758815" cy="1200329"/>
          </a:xfrm>
          <a:prstGeom prst="rect">
            <a:avLst/>
          </a:prstGeom>
          <a:noFill/>
          <a:ln>
            <a:solidFill>
              <a:schemeClr val="tx1"/>
            </a:solidFill>
          </a:ln>
        </p:spPr>
        <p:txBody>
          <a:bodyPr wrap="none" rtlCol="0">
            <a:spAutoFit/>
          </a:bodyPr>
          <a:lstStyle/>
          <a:p>
            <a:r>
              <a:rPr kumimoji="1" lang="ja-JP" altLang="en-US"/>
              <a:t>自己評価の指標は、</a:t>
            </a:r>
            <a:endParaRPr kumimoji="1" lang="en-US" altLang="ja-JP" dirty="0"/>
          </a:p>
          <a:p>
            <a:r>
              <a:rPr kumimoji="1" lang="ja-JP" altLang="en-US"/>
              <a:t>「０」：していない</a:t>
            </a:r>
            <a:endParaRPr kumimoji="1" lang="en-US" altLang="ja-JP" dirty="0"/>
          </a:p>
          <a:p>
            <a:r>
              <a:rPr kumimoji="1" lang="ja-JP" altLang="en-US"/>
              <a:t>「１」：できていない</a:t>
            </a:r>
            <a:endParaRPr kumimoji="1" lang="en-US" altLang="ja-JP" dirty="0"/>
          </a:p>
          <a:p>
            <a:r>
              <a:rPr lang="ja-JP" altLang="en-US"/>
              <a:t>「２」：あまりできていない</a:t>
            </a:r>
            <a:endParaRPr lang="en-US" altLang="ja-JP" dirty="0"/>
          </a:p>
          <a:p>
            <a:r>
              <a:rPr kumimoji="1" lang="ja-JP" altLang="en-US"/>
              <a:t>「３」：できている</a:t>
            </a:r>
            <a:endParaRPr kumimoji="1" lang="en-US" altLang="ja-JP" dirty="0"/>
          </a:p>
          <a:p>
            <a:r>
              <a:rPr lang="ja-JP" altLang="en-US"/>
              <a:t>「４」：よくできている</a:t>
            </a:r>
            <a:endParaRPr kumimoji="1" lang="ja-JP" altLang="en-US"/>
          </a:p>
        </p:txBody>
      </p:sp>
    </p:spTree>
    <p:extLst>
      <p:ext uri="{BB962C8B-B14F-4D97-AF65-F5344CB8AC3E}">
        <p14:creationId xmlns:p14="http://schemas.microsoft.com/office/powerpoint/2010/main" val="891456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C60A89EA-BE00-A0F7-5D6C-EDCF42A38EA9}"/>
              </a:ext>
            </a:extLst>
          </p:cNvPr>
          <p:cNvGraphicFramePr>
            <a:graphicFrameLocks noGrp="1"/>
          </p:cNvGraphicFramePr>
          <p:nvPr>
            <p:extLst>
              <p:ext uri="{D42A27DB-BD31-4B8C-83A1-F6EECF244321}">
                <p14:modId xmlns:p14="http://schemas.microsoft.com/office/powerpoint/2010/main" val="3854399389"/>
              </p:ext>
            </p:extLst>
          </p:nvPr>
        </p:nvGraphicFramePr>
        <p:xfrm>
          <a:off x="132944" y="487590"/>
          <a:ext cx="9572584" cy="6344488"/>
        </p:xfrm>
        <a:graphic>
          <a:graphicData uri="http://schemas.openxmlformats.org/drawingml/2006/table">
            <a:tbl>
              <a:tblPr firstRow="1" bandRow="1">
                <a:tableStyleId>{B301B821-A1FF-4177-AEE7-76D212191A09}</a:tableStyleId>
              </a:tblPr>
              <a:tblGrid>
                <a:gridCol w="362682">
                  <a:extLst>
                    <a:ext uri="{9D8B030D-6E8A-4147-A177-3AD203B41FA5}">
                      <a16:colId xmlns:a16="http://schemas.microsoft.com/office/drawing/2014/main" val="1488089263"/>
                    </a:ext>
                  </a:extLst>
                </a:gridCol>
                <a:gridCol w="7342174">
                  <a:extLst>
                    <a:ext uri="{9D8B030D-6E8A-4147-A177-3AD203B41FA5}">
                      <a16:colId xmlns:a16="http://schemas.microsoft.com/office/drawing/2014/main" val="714841783"/>
                    </a:ext>
                  </a:extLst>
                </a:gridCol>
                <a:gridCol w="1867728">
                  <a:extLst>
                    <a:ext uri="{9D8B030D-6E8A-4147-A177-3AD203B41FA5}">
                      <a16:colId xmlns:a16="http://schemas.microsoft.com/office/drawing/2014/main" val="2757396675"/>
                    </a:ext>
                  </a:extLst>
                </a:gridCol>
              </a:tblGrid>
              <a:tr h="372157">
                <a:tc>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確　　認　　事　　項</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自己評価</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407246931"/>
                  </a:ext>
                </a:extLst>
              </a:tr>
              <a:tr h="409312">
                <a:tc>
                  <a:txBody>
                    <a:bodyPr/>
                    <a:lstStyle/>
                    <a:p>
                      <a:r>
                        <a:rPr kumimoji="1" lang="ja-JP" altLang="en-US"/>
                        <a:t>①</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相談支援専門員の基本的姿勢や責務等について熟知している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a:t>０　１　</a:t>
                      </a:r>
                      <a:r>
                        <a:rPr kumimoji="1" lang="en-US" altLang="ja-JP" dirty="0"/>
                        <a:t> </a:t>
                      </a:r>
                      <a:r>
                        <a:rPr kumimoji="1" lang="ja-JP" altLang="en-US"/>
                        <a:t>２</a:t>
                      </a:r>
                      <a:r>
                        <a:rPr kumimoji="1" lang="en-US" altLang="ja-JP" dirty="0"/>
                        <a:t> </a:t>
                      </a:r>
                      <a:r>
                        <a:rPr kumimoji="1" lang="ja-JP" altLang="en-US"/>
                        <a:t>　３</a:t>
                      </a:r>
                      <a:r>
                        <a:rPr kumimoji="1" lang="en-US" altLang="ja-JP" dirty="0"/>
                        <a:t> </a:t>
                      </a:r>
                      <a:r>
                        <a:rPr kumimoji="1" lang="ja-JP" altLang="en-US"/>
                        <a:t>　４</a:t>
                      </a:r>
                      <a:r>
                        <a:rPr kumimoji="1" lang="en-US" altLang="ja-JP" dirty="0"/>
                        <a:t> </a:t>
                      </a:r>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9768418"/>
                  </a:ext>
                </a:extLst>
              </a:tr>
              <a:tr h="409312">
                <a:tc>
                  <a:txBody>
                    <a:bodyPr/>
                    <a:lstStyle/>
                    <a:p>
                      <a:r>
                        <a:rPr kumimoji="1" lang="en-US" altLang="ja-JP" dirty="0"/>
                        <a:t>②</a:t>
                      </a:r>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アセスメントは、適切に行っている（生活全般のニーズ等の把握など）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1005193"/>
                  </a:ext>
                </a:extLst>
              </a:tr>
              <a:tr h="409312">
                <a:tc>
                  <a:txBody>
                    <a:bodyPr/>
                    <a:lstStyle/>
                    <a:p>
                      <a:r>
                        <a:rPr kumimoji="1" lang="ja-JP" altLang="en-US"/>
                        <a:t>③</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アセスメントは、保護者だけでなく、子どもにも面接・行動観察している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9451422"/>
                  </a:ext>
                </a:extLst>
              </a:tr>
              <a:tr h="409312">
                <a:tc>
                  <a:txBody>
                    <a:bodyPr/>
                    <a:lstStyle/>
                    <a:p>
                      <a:r>
                        <a:rPr kumimoji="1" lang="ja-JP" altLang="en-US"/>
                        <a:t>④</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アセスメントは、本人の意見や意向を確認している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0190548"/>
                  </a:ext>
                </a:extLst>
              </a:tr>
              <a:tr h="409312">
                <a:tc>
                  <a:txBody>
                    <a:bodyPr/>
                    <a:lstStyle/>
                    <a:p>
                      <a:r>
                        <a:rPr kumimoji="1" lang="ja-JP" altLang="en-US"/>
                        <a:t>⑤</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アセスメントに基づきニーズ整理を行っている</a:t>
                      </a:r>
                      <a:r>
                        <a:rPr kumimoji="1" lang="ja-JP" altLang="en-US" sz="1600"/>
                        <a:t>（フェルト／ノーマティブ／リアル）</a:t>
                      </a: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０　１　</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２</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３</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5627059"/>
                  </a:ext>
                </a:extLst>
              </a:tr>
              <a:tr h="409312">
                <a:tc>
                  <a:txBody>
                    <a:bodyPr/>
                    <a:lstStyle/>
                    <a:p>
                      <a:r>
                        <a:rPr kumimoji="1" lang="ja-JP" altLang="en-US"/>
                        <a:t>⑥</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アセスメント＋通所予定事業所と打合せた上で計画の原案を作成している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7348931"/>
                  </a:ext>
                </a:extLst>
              </a:tr>
              <a:tr h="409312">
                <a:tc>
                  <a:txBody>
                    <a:bodyPr/>
                    <a:lstStyle/>
                    <a:p>
                      <a:r>
                        <a:rPr kumimoji="1" lang="ja-JP" altLang="en-US"/>
                        <a:t>⑦</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障害児支援利用計画には、インフォーマル資源も盛り込んでいる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０　１　</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２</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３</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0315026"/>
                  </a:ext>
                </a:extLst>
              </a:tr>
              <a:tr h="409312">
                <a:tc>
                  <a:txBody>
                    <a:bodyPr/>
                    <a:lstStyle/>
                    <a:p>
                      <a:r>
                        <a:rPr kumimoji="1" lang="en-US" altLang="ja-JP" dirty="0"/>
                        <a:t>⑧</a:t>
                      </a:r>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障害児支援利用計画のモニタリング期間は個々の状況に応じ設定している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5185171"/>
                  </a:ext>
                </a:extLst>
              </a:tr>
              <a:tr h="409312">
                <a:tc>
                  <a:txBody>
                    <a:bodyPr/>
                    <a:lstStyle/>
                    <a:p>
                      <a:r>
                        <a:rPr kumimoji="1" lang="ja-JP" altLang="en-US"/>
                        <a:t>⑨</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障害児支援利用計画確定のための「サービス担当者会議」を開催している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1310490"/>
                  </a:ext>
                </a:extLst>
              </a:tr>
              <a:tr h="409312">
                <a:tc>
                  <a:txBody>
                    <a:bodyPr/>
                    <a:lstStyle/>
                    <a:p>
                      <a:r>
                        <a:rPr kumimoji="1" lang="ja-JP" altLang="en-US"/>
                        <a:t>⑩</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「サービス担当者会議」や「モニタリング」は、対面で行っている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7780049"/>
                  </a:ext>
                </a:extLst>
              </a:tr>
              <a:tr h="409312">
                <a:tc>
                  <a:txBody>
                    <a:bodyPr/>
                    <a:lstStyle/>
                    <a:p>
                      <a:r>
                        <a:rPr kumimoji="1" lang="ja-JP" altLang="en-US"/>
                        <a:t>⑪</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サービス担当者会議では、相談支援と通所支援とで役割分担をしている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2370538"/>
                  </a:ext>
                </a:extLst>
              </a:tr>
              <a:tr h="651275">
                <a:tc>
                  <a:txBody>
                    <a:bodyPr/>
                    <a:lstStyle/>
                    <a:p>
                      <a:r>
                        <a:rPr kumimoji="1" lang="ja-JP" altLang="en-US"/>
                        <a:t>⑫</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モニタリングは保護者だけでなく、支援事業所に赴き、子どもを観察し、支援内容を確認し、児発管等と情報交換するなど、適切に行っている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742860"/>
                  </a:ext>
                </a:extLst>
              </a:tr>
              <a:tr h="409312">
                <a:tc>
                  <a:txBody>
                    <a:bodyPr/>
                    <a:lstStyle/>
                    <a:p>
                      <a:r>
                        <a:rPr kumimoji="1" lang="ja-JP" altLang="en-US"/>
                        <a:t>⑬</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家族の困りごとへの対応など、積極的に家族支援をしている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０　１　</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２</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３</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117427"/>
                  </a:ext>
                </a:extLst>
              </a:tr>
              <a:tr h="409312">
                <a:tc>
                  <a:txBody>
                    <a:bodyPr/>
                    <a:lstStyle/>
                    <a:p>
                      <a:r>
                        <a:rPr kumimoji="1" lang="ja-JP" altLang="en-US"/>
                        <a:t>⑭</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保育所や幼稚園、学校、通所事業所、他機関と連携がとれている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9441981"/>
                  </a:ext>
                </a:extLst>
              </a:tr>
            </a:tbl>
          </a:graphicData>
        </a:graphic>
      </p:graphicFrame>
      <p:sp>
        <p:nvSpPr>
          <p:cNvPr id="3" name="テキスト ボックス 2">
            <a:extLst>
              <a:ext uri="{FF2B5EF4-FFF2-40B4-BE49-F238E27FC236}">
                <a16:creationId xmlns:a16="http://schemas.microsoft.com/office/drawing/2014/main" id="{E404291C-07C2-55BC-72A1-192BD0562C7A}"/>
              </a:ext>
            </a:extLst>
          </p:cNvPr>
          <p:cNvSpPr txBox="1"/>
          <p:nvPr/>
        </p:nvSpPr>
        <p:spPr>
          <a:xfrm>
            <a:off x="123984" y="25926"/>
            <a:ext cx="5383448" cy="461665"/>
          </a:xfrm>
          <a:prstGeom prst="rect">
            <a:avLst/>
          </a:prstGeom>
          <a:noFill/>
        </p:spPr>
        <p:txBody>
          <a:bodyPr wrap="square" rtlCol="0">
            <a:spAutoFit/>
          </a:bodyPr>
          <a:lstStyle/>
          <a:p>
            <a:r>
              <a:rPr kumimoji="1" lang="en-US" altLang="ja-JP" sz="2400" dirty="0"/>
              <a:t>【</a:t>
            </a:r>
            <a:r>
              <a:rPr lang="ja-JP" altLang="en-US" sz="2400"/>
              <a:t>基準</a:t>
            </a:r>
            <a:r>
              <a:rPr kumimoji="1" lang="ja-JP" altLang="en-US" sz="2400"/>
              <a:t>業務：相談支援専門員編</a:t>
            </a:r>
            <a:r>
              <a:rPr kumimoji="1" lang="en-US" altLang="ja-JP" sz="2400" dirty="0"/>
              <a:t>】</a:t>
            </a:r>
            <a:endParaRPr kumimoji="1" lang="ja-JP" altLang="en-US" sz="2400"/>
          </a:p>
        </p:txBody>
      </p:sp>
      <p:sp>
        <p:nvSpPr>
          <p:cNvPr id="5" name="スライド番号プレースホルダー 9">
            <a:extLst>
              <a:ext uri="{FF2B5EF4-FFF2-40B4-BE49-F238E27FC236}">
                <a16:creationId xmlns:a16="http://schemas.microsoft.com/office/drawing/2014/main" id="{A7BC8D19-D8CD-013C-9EDA-2CE3661E7B79}"/>
              </a:ext>
            </a:extLst>
          </p:cNvPr>
          <p:cNvSpPr>
            <a:spLocks noGrp="1"/>
          </p:cNvSpPr>
          <p:nvPr>
            <p:ph type="sldNum" sz="quarter" idx="12"/>
          </p:nvPr>
        </p:nvSpPr>
        <p:spPr>
          <a:xfrm>
            <a:off x="7682160" y="6551216"/>
            <a:ext cx="2311400" cy="380301"/>
          </a:xfrm>
        </p:spPr>
        <p:txBody>
          <a:bodyPr/>
          <a:lstStyle/>
          <a:p>
            <a:pPr>
              <a:defRPr/>
            </a:pPr>
            <a:fld id="{6EF23906-C28C-47DE-8E4F-A94606051E12}" type="slidenum">
              <a:rPr lang="en-US" altLang="ja-JP" sz="2000" smtClean="0">
                <a:solidFill>
                  <a:srgbClr val="000000"/>
                </a:solidFill>
              </a:rPr>
              <a:pPr>
                <a:defRPr/>
              </a:pPr>
              <a:t>16</a:t>
            </a:fld>
            <a:endParaRPr lang="en-US" altLang="ja-JP" sz="2000" dirty="0">
              <a:solidFill>
                <a:srgbClr val="000000"/>
              </a:solidFill>
            </a:endParaRPr>
          </a:p>
        </p:txBody>
      </p:sp>
    </p:spTree>
    <p:extLst>
      <p:ext uri="{BB962C8B-B14F-4D97-AF65-F5344CB8AC3E}">
        <p14:creationId xmlns:p14="http://schemas.microsoft.com/office/powerpoint/2010/main" val="1478332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C60A89EA-BE00-A0F7-5D6C-EDCF42A38EA9}"/>
              </a:ext>
            </a:extLst>
          </p:cNvPr>
          <p:cNvGraphicFramePr>
            <a:graphicFrameLocks noGrp="1"/>
          </p:cNvGraphicFramePr>
          <p:nvPr>
            <p:extLst>
              <p:ext uri="{D42A27DB-BD31-4B8C-83A1-F6EECF244321}">
                <p14:modId xmlns:p14="http://schemas.microsoft.com/office/powerpoint/2010/main" val="694241174"/>
              </p:ext>
            </p:extLst>
          </p:nvPr>
        </p:nvGraphicFramePr>
        <p:xfrm>
          <a:off x="164468" y="504166"/>
          <a:ext cx="9577064" cy="6298245"/>
        </p:xfrm>
        <a:graphic>
          <a:graphicData uri="http://schemas.openxmlformats.org/drawingml/2006/table">
            <a:tbl>
              <a:tblPr firstRow="1" bandRow="1">
                <a:tableStyleId>{B301B821-A1FF-4177-AEE7-76D212191A09}</a:tableStyleId>
              </a:tblPr>
              <a:tblGrid>
                <a:gridCol w="360040">
                  <a:extLst>
                    <a:ext uri="{9D8B030D-6E8A-4147-A177-3AD203B41FA5}">
                      <a16:colId xmlns:a16="http://schemas.microsoft.com/office/drawing/2014/main" val="1488089263"/>
                    </a:ext>
                  </a:extLst>
                </a:gridCol>
                <a:gridCol w="7344816">
                  <a:extLst>
                    <a:ext uri="{9D8B030D-6E8A-4147-A177-3AD203B41FA5}">
                      <a16:colId xmlns:a16="http://schemas.microsoft.com/office/drawing/2014/main" val="714841783"/>
                    </a:ext>
                  </a:extLst>
                </a:gridCol>
                <a:gridCol w="1872208">
                  <a:extLst>
                    <a:ext uri="{9D8B030D-6E8A-4147-A177-3AD203B41FA5}">
                      <a16:colId xmlns:a16="http://schemas.microsoft.com/office/drawing/2014/main" val="2757396675"/>
                    </a:ext>
                  </a:extLst>
                </a:gridCol>
              </a:tblGrid>
              <a:tr h="340172">
                <a:tc>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確　　認　　事　　項</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自己評価</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407246931"/>
                  </a:ext>
                </a:extLst>
              </a:tr>
              <a:tr h="395499">
                <a:tc>
                  <a:txBody>
                    <a:bodyPr/>
                    <a:lstStyle/>
                    <a:p>
                      <a:r>
                        <a:rPr kumimoji="1" lang="ja-JP" altLang="en-US"/>
                        <a:t>①</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法人・会社、施設・事業所の理念を言える／理解している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０　１　</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２</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３</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1239496"/>
                  </a:ext>
                </a:extLst>
              </a:tr>
              <a:tr h="395499">
                <a:tc>
                  <a:txBody>
                    <a:bodyPr/>
                    <a:lstStyle/>
                    <a:p>
                      <a:r>
                        <a:rPr kumimoji="1" lang="ja-JP" altLang="en-US" sz="1800"/>
                        <a:t>②</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子どもの権利や障害のある人の権利を意識して支援している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a:t>０　１　</a:t>
                      </a:r>
                      <a:r>
                        <a:rPr kumimoji="1" lang="en-US" altLang="ja-JP" dirty="0"/>
                        <a:t> </a:t>
                      </a:r>
                      <a:r>
                        <a:rPr kumimoji="1" lang="ja-JP" altLang="en-US"/>
                        <a:t>２</a:t>
                      </a:r>
                      <a:r>
                        <a:rPr kumimoji="1" lang="en-US" altLang="ja-JP" dirty="0"/>
                        <a:t> </a:t>
                      </a:r>
                      <a:r>
                        <a:rPr kumimoji="1" lang="ja-JP" altLang="en-US"/>
                        <a:t>　３</a:t>
                      </a:r>
                      <a:r>
                        <a:rPr kumimoji="1" lang="en-US" altLang="ja-JP" dirty="0"/>
                        <a:t> </a:t>
                      </a:r>
                      <a:r>
                        <a:rPr kumimoji="1" lang="ja-JP" altLang="en-US"/>
                        <a:t>　４</a:t>
                      </a:r>
                      <a:r>
                        <a:rPr kumimoji="1" lang="en-US" altLang="ja-JP" dirty="0"/>
                        <a:t> </a:t>
                      </a:r>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581654"/>
                  </a:ext>
                </a:extLst>
              </a:tr>
              <a:tr h="395499">
                <a:tc>
                  <a:txBody>
                    <a:bodyPr/>
                    <a:lstStyle/>
                    <a:p>
                      <a:r>
                        <a:rPr kumimoji="1" lang="ja-JP" altLang="en-US"/>
                        <a:t>③</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800"/>
                        <a:t>ガイドラインや保育所等訪問手引き、入所運営指針を読み、理解している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1310490"/>
                  </a:ext>
                </a:extLst>
              </a:tr>
              <a:tr h="395499">
                <a:tc>
                  <a:txBody>
                    <a:bodyPr/>
                    <a:lstStyle/>
                    <a:p>
                      <a:r>
                        <a:rPr kumimoji="1" lang="ja-JP" altLang="en-US"/>
                        <a:t>④</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ガイドライン等をアセスメントや個別支援計画、日々の支援に反映している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4813675"/>
                  </a:ext>
                </a:extLst>
              </a:tr>
              <a:tr h="395499">
                <a:tc>
                  <a:txBody>
                    <a:bodyPr/>
                    <a:lstStyle/>
                    <a:p>
                      <a:r>
                        <a:rPr kumimoji="1" lang="ja-JP" altLang="en-US"/>
                        <a:t>⑤</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800"/>
                        <a:t>個別支援計画には</a:t>
                      </a:r>
                      <a:r>
                        <a:rPr kumimoji="1" lang="en-US" altLang="ja-JP" sz="1700" dirty="0"/>
                        <a:t>､</a:t>
                      </a:r>
                      <a:r>
                        <a:rPr kumimoji="1" lang="ja-JP" altLang="en-US" sz="1700"/>
                        <a:t>本人支援のほか家族や地域支援を記載している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5727805"/>
                  </a:ext>
                </a:extLst>
              </a:tr>
              <a:tr h="395499">
                <a:tc>
                  <a:txBody>
                    <a:bodyPr/>
                    <a:lstStyle/>
                    <a:p>
                      <a:r>
                        <a:rPr kumimoji="1" lang="ja-JP" altLang="en-US"/>
                        <a:t>⑥</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個別支援計画の目標は、具体的で半年程度で達成できるものにしている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9229957"/>
                  </a:ext>
                </a:extLst>
              </a:tr>
              <a:tr h="395499">
                <a:tc>
                  <a:txBody>
                    <a:bodyPr/>
                    <a:lstStyle/>
                    <a:p>
                      <a:r>
                        <a:rPr kumimoji="1" lang="ja-JP" altLang="en-US"/>
                        <a:t>⑦</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支援には発達的視点を取り入れている</a:t>
                      </a:r>
                      <a:r>
                        <a:rPr kumimoji="1" lang="ja-JP" altLang="en-US" sz="1750"/>
                        <a:t>（芽生え</a:t>
                      </a:r>
                      <a:r>
                        <a:rPr kumimoji="1" lang="en-US" altLang="ja-JP" sz="1750" dirty="0"/>
                        <a:t>､</a:t>
                      </a:r>
                      <a:r>
                        <a:rPr kumimoji="1" lang="ja-JP" altLang="en-US" sz="1750"/>
                        <a:t>発達の段階や課題を含む）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０　１　</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２</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３</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5390774"/>
                  </a:ext>
                </a:extLst>
              </a:tr>
              <a:tr h="395499">
                <a:tc>
                  <a:txBody>
                    <a:bodyPr/>
                    <a:lstStyle/>
                    <a:p>
                      <a:r>
                        <a:rPr kumimoji="1" lang="ja-JP" altLang="en-US"/>
                        <a:t>⑧</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50"/>
                        <a:t>モニタリングでは未達成や一部達成が多く</a:t>
                      </a:r>
                      <a:r>
                        <a:rPr kumimoji="1" lang="en-US" altLang="ja-JP" sz="1750" dirty="0"/>
                        <a:t>､</a:t>
                      </a:r>
                      <a:r>
                        <a:rPr kumimoji="1" lang="ja-JP" altLang="en-US" sz="1750"/>
                        <a:t>次期目標も継続となることが多い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０　１　</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２</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３</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117427"/>
                  </a:ext>
                </a:extLst>
              </a:tr>
              <a:tr h="395499">
                <a:tc>
                  <a:txBody>
                    <a:bodyPr/>
                    <a:lstStyle/>
                    <a:p>
                      <a:r>
                        <a:rPr kumimoji="1" lang="ja-JP" altLang="en-US"/>
                        <a:t>⑨</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相談支援事業所とは十分に意思疎通を図っており、連携できている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1672954"/>
                  </a:ext>
                </a:extLst>
              </a:tr>
              <a:tr h="395499">
                <a:tc>
                  <a:txBody>
                    <a:bodyPr/>
                    <a:lstStyle/>
                    <a:p>
                      <a:pPr marL="9525" indent="0">
                        <a:tabLst/>
                      </a:pPr>
                      <a:r>
                        <a:rPr kumimoji="1" lang="ja-JP" altLang="en-US" sz="1800"/>
                        <a:t>⑩</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それぞれの計画におけるニーズや目標のミスマッチを相互修正している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０　１　</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２</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３</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4605361"/>
                  </a:ext>
                </a:extLst>
              </a:tr>
              <a:tr h="395499">
                <a:tc>
                  <a:txBody>
                    <a:bodyPr/>
                    <a:lstStyle/>
                    <a:p>
                      <a:r>
                        <a:rPr kumimoji="1" lang="ja-JP" altLang="en-US"/>
                        <a:t>⑪</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ソーシャルワークの視点を持って家族や関係機関と連携している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670518"/>
                  </a:ext>
                </a:extLst>
              </a:tr>
              <a:tr h="395499">
                <a:tc>
                  <a:txBody>
                    <a:bodyPr/>
                    <a:lstStyle/>
                    <a:p>
                      <a:r>
                        <a:rPr kumimoji="1" lang="ja-JP" altLang="en-US"/>
                        <a:t>⑫</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それぞれの計画は、基礎集団や並行利用の通所事業所等と共有している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０　１　</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２</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３</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4719933"/>
                  </a:ext>
                </a:extLst>
              </a:tr>
              <a:tr h="395499">
                <a:tc>
                  <a:txBody>
                    <a:bodyPr/>
                    <a:lstStyle/>
                    <a:p>
                      <a:r>
                        <a:rPr kumimoji="1" lang="ja-JP" altLang="en-US"/>
                        <a:t>⑬</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研修計画や</a:t>
                      </a:r>
                      <a:r>
                        <a:rPr kumimoji="1" lang="en-US" altLang="ja-JP" dirty="0"/>
                        <a:t>OJT</a:t>
                      </a:r>
                      <a:r>
                        <a:rPr kumimoji="1" lang="ja-JP" altLang="en-US"/>
                        <a:t>の企画、スーパーバイザーの招聘などを行っている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０　１　</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２</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３</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6655867"/>
                  </a:ext>
                </a:extLst>
              </a:tr>
              <a:tr h="395499">
                <a:tc>
                  <a:txBody>
                    <a:bodyPr/>
                    <a:lstStyle/>
                    <a:p>
                      <a:r>
                        <a:rPr kumimoji="1" lang="ja-JP" altLang="en-US"/>
                        <a:t>⑭</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自立支援協議会に参加している／協議会の内容は周知されている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０　１　</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２</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３</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4594545"/>
                  </a:ext>
                </a:extLst>
              </a:tr>
              <a:tr h="395499">
                <a:tc>
                  <a:txBody>
                    <a:bodyPr/>
                    <a:lstStyle/>
                    <a:p>
                      <a:r>
                        <a:rPr kumimoji="1" lang="ja-JP" altLang="en-US"/>
                        <a:t>⑮</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第三者評価を受審している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０　１　</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２</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３</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3831185"/>
                  </a:ext>
                </a:extLst>
              </a:tr>
            </a:tbl>
          </a:graphicData>
        </a:graphic>
      </p:graphicFrame>
      <p:sp>
        <p:nvSpPr>
          <p:cNvPr id="3" name="テキスト ボックス 2">
            <a:extLst>
              <a:ext uri="{FF2B5EF4-FFF2-40B4-BE49-F238E27FC236}">
                <a16:creationId xmlns:a16="http://schemas.microsoft.com/office/drawing/2014/main" id="{E404291C-07C2-55BC-72A1-192BD0562C7A}"/>
              </a:ext>
            </a:extLst>
          </p:cNvPr>
          <p:cNvSpPr txBox="1"/>
          <p:nvPr/>
        </p:nvSpPr>
        <p:spPr>
          <a:xfrm>
            <a:off x="163535" y="42501"/>
            <a:ext cx="2936776" cy="461665"/>
          </a:xfrm>
          <a:prstGeom prst="rect">
            <a:avLst/>
          </a:prstGeom>
          <a:noFill/>
        </p:spPr>
        <p:txBody>
          <a:bodyPr wrap="square" rtlCol="0">
            <a:spAutoFit/>
          </a:bodyPr>
          <a:lstStyle/>
          <a:p>
            <a:r>
              <a:rPr kumimoji="1" lang="en-US" altLang="ja-JP" sz="2400" dirty="0"/>
              <a:t>【</a:t>
            </a:r>
            <a:r>
              <a:rPr kumimoji="1" lang="ja-JP" altLang="en-US" sz="2400"/>
              <a:t>支援の質の向上編</a:t>
            </a:r>
            <a:r>
              <a:rPr kumimoji="1" lang="en-US" altLang="ja-JP" sz="2400" dirty="0"/>
              <a:t>】</a:t>
            </a:r>
            <a:endParaRPr kumimoji="1" lang="ja-JP" altLang="en-US" sz="2400"/>
          </a:p>
        </p:txBody>
      </p:sp>
      <p:sp>
        <p:nvSpPr>
          <p:cNvPr id="5" name="スライド番号プレースホルダー 9">
            <a:extLst>
              <a:ext uri="{FF2B5EF4-FFF2-40B4-BE49-F238E27FC236}">
                <a16:creationId xmlns:a16="http://schemas.microsoft.com/office/drawing/2014/main" id="{F7B0EEBE-6C76-47BC-E2FD-3A54507D4E93}"/>
              </a:ext>
            </a:extLst>
          </p:cNvPr>
          <p:cNvSpPr>
            <a:spLocks noGrp="1"/>
          </p:cNvSpPr>
          <p:nvPr>
            <p:ph type="sldNum" sz="quarter" idx="12"/>
          </p:nvPr>
        </p:nvSpPr>
        <p:spPr>
          <a:xfrm>
            <a:off x="7629045" y="6486629"/>
            <a:ext cx="2311400" cy="380301"/>
          </a:xfrm>
        </p:spPr>
        <p:txBody>
          <a:bodyPr/>
          <a:lstStyle/>
          <a:p>
            <a:pPr>
              <a:defRPr/>
            </a:pPr>
            <a:fld id="{6EF23906-C28C-47DE-8E4F-A94606051E12}" type="slidenum">
              <a:rPr lang="en-US" altLang="ja-JP" sz="2000" smtClean="0">
                <a:solidFill>
                  <a:srgbClr val="000000"/>
                </a:solidFill>
              </a:rPr>
              <a:pPr>
                <a:defRPr/>
              </a:pPr>
              <a:t>17</a:t>
            </a:fld>
            <a:endParaRPr lang="en-US" altLang="ja-JP" sz="2000" dirty="0">
              <a:solidFill>
                <a:srgbClr val="000000"/>
              </a:solidFill>
            </a:endParaRPr>
          </a:p>
        </p:txBody>
      </p:sp>
    </p:spTree>
    <p:extLst>
      <p:ext uri="{BB962C8B-B14F-4D97-AF65-F5344CB8AC3E}">
        <p14:creationId xmlns:p14="http://schemas.microsoft.com/office/powerpoint/2010/main" val="778014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560512" y="1700808"/>
            <a:ext cx="8784976" cy="3672408"/>
          </a:xfrm>
          <a:prstGeom prst="rect">
            <a:avLst/>
          </a:prstGeom>
          <a:noFill/>
          <a:ln w="9525">
            <a:noFill/>
            <a:miter lim="800000"/>
            <a:headEnd/>
            <a:tailEnd/>
          </a:ln>
        </p:spPr>
        <p:txBody>
          <a:bodyPr lIns="91399" tIns="45701" rIns="91399" bIns="45701"/>
          <a:lstStyle/>
          <a:p>
            <a:pPr marL="714375" indent="-704850">
              <a:lnSpc>
                <a:spcPct val="110000"/>
              </a:lnSpc>
              <a:buNone/>
            </a:pPr>
            <a:r>
              <a:rPr lang="ja-JP" altLang="en-US" sz="5400">
                <a:latin typeface="MS PGothic" panose="020B0600070205080204" pitchFamily="34" charset="-128"/>
                <a:ea typeface="MS PGothic" panose="020B0600070205080204" pitchFamily="34" charset="-128"/>
              </a:rPr>
              <a:t>３</a:t>
            </a:r>
            <a:r>
              <a:rPr lang="en-US" altLang="ja-JP" sz="5400" dirty="0">
                <a:latin typeface="MS PGothic" panose="020B0600070205080204" pitchFamily="34" charset="-128"/>
                <a:ea typeface="MS PGothic" panose="020B0600070205080204" pitchFamily="34" charset="-128"/>
              </a:rPr>
              <a:t> </a:t>
            </a:r>
            <a:r>
              <a:rPr lang="ja-JP" altLang="en-US" sz="5400">
                <a:latin typeface="MS PGothic" panose="020B0600070205080204" pitchFamily="34" charset="-128"/>
                <a:ea typeface="MS PGothic" panose="020B0600070205080204" pitchFamily="34" charset="-128"/>
              </a:rPr>
              <a:t>支援提供プロセスに沿って、児童発達支援管理責任者及び相談支援専門員の　連携のあり方を確認する</a:t>
            </a:r>
            <a:endParaRPr lang="en-US" altLang="ja-JP" sz="5400" dirty="0">
              <a:latin typeface="MS PGothic" panose="020B0600070205080204" pitchFamily="34" charset="-128"/>
              <a:ea typeface="MS PGothic" panose="020B0600070205080204" pitchFamily="34" charset="-128"/>
            </a:endParaRPr>
          </a:p>
        </p:txBody>
      </p:sp>
      <p:sp>
        <p:nvSpPr>
          <p:cNvPr id="2" name="スライド番号プレースホルダー 9">
            <a:extLst>
              <a:ext uri="{FF2B5EF4-FFF2-40B4-BE49-F238E27FC236}">
                <a16:creationId xmlns:a16="http://schemas.microsoft.com/office/drawing/2014/main" id="{DE25288A-687A-B4C7-9906-C047E3B563C9}"/>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18</a:t>
            </a:fld>
            <a:endParaRPr lang="en-US" altLang="ja-JP" sz="2000" dirty="0">
              <a:solidFill>
                <a:srgbClr val="000000"/>
              </a:solidFill>
            </a:endParaRPr>
          </a:p>
        </p:txBody>
      </p:sp>
    </p:spTree>
    <p:extLst>
      <p:ext uri="{BB962C8B-B14F-4D97-AF65-F5344CB8AC3E}">
        <p14:creationId xmlns:p14="http://schemas.microsoft.com/office/powerpoint/2010/main" val="427359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84CCD4-CE9D-4ABF-BE0A-C412BB17DF4A}"/>
              </a:ext>
            </a:extLst>
          </p:cNvPr>
          <p:cNvSpPr>
            <a:spLocks noGrp="1"/>
          </p:cNvSpPr>
          <p:nvPr>
            <p:ph type="title"/>
          </p:nvPr>
        </p:nvSpPr>
        <p:spPr>
          <a:xfrm>
            <a:off x="863876" y="260648"/>
            <a:ext cx="7886700" cy="792088"/>
          </a:xfrm>
        </p:spPr>
        <p:txBody>
          <a:bodyPr/>
          <a:lstStyle/>
          <a:p>
            <a:r>
              <a:rPr kumimoji="1" lang="ja-JP" altLang="en-US" u="sng">
                <a:latin typeface="MS PGothic" panose="020B0600070205080204" pitchFamily="34" charset="-128"/>
                <a:ea typeface="MS PGothic" panose="020B0600070205080204" pitchFamily="34" charset="-128"/>
              </a:rPr>
              <a:t>達成目標</a:t>
            </a:r>
            <a:endParaRPr kumimoji="1" lang="ja-JP" altLang="en-US" u="sng" dirty="0">
              <a:latin typeface="MS PGothic" panose="020B0600070205080204" pitchFamily="34" charset="-128"/>
              <a:ea typeface="MS PGothic" panose="020B0600070205080204" pitchFamily="34" charset="-128"/>
            </a:endParaRPr>
          </a:p>
        </p:txBody>
      </p:sp>
      <p:sp>
        <p:nvSpPr>
          <p:cNvPr id="3" name="コンテンツ プレースホルダー 2">
            <a:extLst>
              <a:ext uri="{FF2B5EF4-FFF2-40B4-BE49-F238E27FC236}">
                <a16:creationId xmlns:a16="http://schemas.microsoft.com/office/drawing/2014/main" id="{3357AFEB-BD0C-4169-BF27-DC564ADCE775}"/>
              </a:ext>
            </a:extLst>
          </p:cNvPr>
          <p:cNvSpPr>
            <a:spLocks noGrp="1"/>
          </p:cNvSpPr>
          <p:nvPr>
            <p:ph idx="1"/>
          </p:nvPr>
        </p:nvSpPr>
        <p:spPr>
          <a:xfrm>
            <a:off x="488504" y="1355519"/>
            <a:ext cx="9217024" cy="5376108"/>
          </a:xfrm>
        </p:spPr>
        <p:txBody>
          <a:bodyPr>
            <a:noAutofit/>
          </a:bodyPr>
          <a:lstStyle/>
          <a:p>
            <a:pPr marL="0" indent="0">
              <a:buNone/>
            </a:pPr>
            <a:r>
              <a:rPr lang="ja-JP" altLang="en-US">
                <a:latin typeface="MS PGothic" panose="020B0600070205080204" pitchFamily="34" charset="-128"/>
                <a:ea typeface="MS PGothic" panose="020B0600070205080204" pitchFamily="34" charset="-128"/>
              </a:rPr>
              <a:t>相談支援専門員及び児童発達管理責任者としての役割について、児童期における支援提供のプロセスに沿って研修の振り返りを行い、研修修了後の実践に向けて具体的な手立てを考えることができる。</a:t>
            </a:r>
            <a:endParaRPr lang="en-US" altLang="ja-JP" dirty="0">
              <a:latin typeface="MS PGothic" panose="020B0600070205080204" pitchFamily="34" charset="-128"/>
              <a:ea typeface="MS PGothic" panose="020B0600070205080204" pitchFamily="34" charset="-128"/>
            </a:endParaRPr>
          </a:p>
          <a:p>
            <a:pPr marL="0" indent="0">
              <a:buNone/>
            </a:pPr>
            <a:endParaRPr lang="en-US" altLang="ja-JP" dirty="0">
              <a:latin typeface="MS PGothic" panose="020B0600070205080204" pitchFamily="34" charset="-128"/>
              <a:ea typeface="MS PGothic" panose="020B0600070205080204" pitchFamily="34" charset="-128"/>
            </a:endParaRPr>
          </a:p>
        </p:txBody>
      </p:sp>
      <p:sp>
        <p:nvSpPr>
          <p:cNvPr id="4" name="スライド番号プレースホルダー 9">
            <a:extLst>
              <a:ext uri="{FF2B5EF4-FFF2-40B4-BE49-F238E27FC236}">
                <a16:creationId xmlns:a16="http://schemas.microsoft.com/office/drawing/2014/main" id="{A5EA9B34-498E-3E4D-D941-2D3B2F8F789A}"/>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1</a:t>
            </a:fld>
            <a:endParaRPr lang="en-US" altLang="ja-JP" sz="2000" dirty="0">
              <a:solidFill>
                <a:srgbClr val="000000"/>
              </a:solidFill>
            </a:endParaRPr>
          </a:p>
        </p:txBody>
      </p:sp>
    </p:spTree>
    <p:extLst>
      <p:ext uri="{BB962C8B-B14F-4D97-AF65-F5344CB8AC3E}">
        <p14:creationId xmlns:p14="http://schemas.microsoft.com/office/powerpoint/2010/main" val="3395995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1556B95-4F48-5D41-B488-624D0E47EB80}"/>
              </a:ext>
            </a:extLst>
          </p:cNvPr>
          <p:cNvPicPr>
            <a:picLocks noChangeAspect="1"/>
          </p:cNvPicPr>
          <p:nvPr/>
        </p:nvPicPr>
        <p:blipFill rotWithShape="1">
          <a:blip r:embed="rId2">
            <a:extLst>
              <a:ext uri="{28A0092B-C50C-407E-A947-70E740481C1C}">
                <a14:useLocalDpi xmlns:a14="http://schemas.microsoft.com/office/drawing/2010/main" val="0"/>
              </a:ext>
            </a:extLst>
          </a:blip>
          <a:srcRect b="1033"/>
          <a:stretch/>
        </p:blipFill>
        <p:spPr>
          <a:xfrm>
            <a:off x="36554" y="13692"/>
            <a:ext cx="9869446" cy="6600444"/>
          </a:xfrm>
          <a:prstGeom prst="rect">
            <a:avLst/>
          </a:prstGeom>
          <a:ln>
            <a:noFill/>
          </a:ln>
        </p:spPr>
      </p:pic>
      <p:sp>
        <p:nvSpPr>
          <p:cNvPr id="14" name="テキスト ボックス 13">
            <a:extLst>
              <a:ext uri="{FF2B5EF4-FFF2-40B4-BE49-F238E27FC236}">
                <a16:creationId xmlns:a16="http://schemas.microsoft.com/office/drawing/2014/main" id="{C7CCA064-C626-1541-8DC2-88190013CC27}"/>
              </a:ext>
            </a:extLst>
          </p:cNvPr>
          <p:cNvSpPr txBox="1"/>
          <p:nvPr/>
        </p:nvSpPr>
        <p:spPr>
          <a:xfrm>
            <a:off x="4376936" y="6614136"/>
            <a:ext cx="5072222" cy="276999"/>
          </a:xfrm>
          <a:prstGeom prst="rect">
            <a:avLst/>
          </a:prstGeom>
          <a:noFill/>
        </p:spPr>
        <p:txBody>
          <a:bodyPr wrap="none" rtlCol="0">
            <a:spAutoFit/>
          </a:bodyPr>
          <a:lstStyle/>
          <a:p>
            <a:r>
              <a:rPr kumimoji="1" lang="en-US" altLang="ja-JP" dirty="0"/>
              <a:t>【</a:t>
            </a:r>
            <a:r>
              <a:rPr kumimoji="1" lang="ja-JP" altLang="en-US"/>
              <a:t>出典：厚生労働省「第</a:t>
            </a:r>
            <a:r>
              <a:rPr kumimoji="1" lang="en-US" altLang="ja-JP" dirty="0"/>
              <a:t>4</a:t>
            </a:r>
            <a:r>
              <a:rPr kumimoji="1" lang="ja-JP" altLang="en-US"/>
              <a:t>回児童発達支援に関するガイドライン策定委員会」</a:t>
            </a:r>
            <a:r>
              <a:rPr kumimoji="1" lang="en-US" altLang="ja-JP" dirty="0"/>
              <a:t>】</a:t>
            </a:r>
            <a:endParaRPr kumimoji="1" lang="ja-JP" altLang="en-US"/>
          </a:p>
        </p:txBody>
      </p:sp>
      <p:sp>
        <p:nvSpPr>
          <p:cNvPr id="2" name="スライド番号プレースホルダー 9">
            <a:extLst>
              <a:ext uri="{FF2B5EF4-FFF2-40B4-BE49-F238E27FC236}">
                <a16:creationId xmlns:a16="http://schemas.microsoft.com/office/drawing/2014/main" id="{441F73A6-3979-E13A-6F40-D70AD6B97A89}"/>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19</a:t>
            </a:fld>
            <a:endParaRPr lang="en-US" altLang="ja-JP" sz="2000" dirty="0">
              <a:solidFill>
                <a:srgbClr val="000000"/>
              </a:solidFill>
            </a:endParaRPr>
          </a:p>
        </p:txBody>
      </p:sp>
      <p:sp>
        <p:nvSpPr>
          <p:cNvPr id="3" name="テキスト ボックス 2">
            <a:extLst>
              <a:ext uri="{FF2B5EF4-FFF2-40B4-BE49-F238E27FC236}">
                <a16:creationId xmlns:a16="http://schemas.microsoft.com/office/drawing/2014/main" id="{E155EE14-B8D9-AC70-8CA6-69884476AE06}"/>
              </a:ext>
            </a:extLst>
          </p:cNvPr>
          <p:cNvSpPr txBox="1"/>
          <p:nvPr/>
        </p:nvSpPr>
        <p:spPr>
          <a:xfrm>
            <a:off x="618991" y="6420744"/>
            <a:ext cx="1912703" cy="307777"/>
          </a:xfrm>
          <a:prstGeom prst="rect">
            <a:avLst/>
          </a:prstGeom>
          <a:noFill/>
        </p:spPr>
        <p:txBody>
          <a:bodyPr wrap="none" rtlCol="0">
            <a:spAutoFit/>
          </a:bodyPr>
          <a:lstStyle/>
          <a:p>
            <a:r>
              <a:rPr kumimoji="1" lang="en-US" altLang="ja-JP" sz="1400" dirty="0">
                <a:solidFill>
                  <a:srgbClr val="FF0000"/>
                </a:solidFill>
              </a:rPr>
              <a:t>【</a:t>
            </a:r>
            <a:r>
              <a:rPr kumimoji="1" lang="ja-JP" altLang="en-US" sz="1400">
                <a:solidFill>
                  <a:srgbClr val="FF0000"/>
                </a:solidFill>
              </a:rPr>
              <a:t>後に追加された部分</a:t>
            </a:r>
            <a:r>
              <a:rPr kumimoji="1" lang="en-US" altLang="ja-JP" sz="1400" dirty="0">
                <a:solidFill>
                  <a:srgbClr val="FF0000"/>
                </a:solidFill>
              </a:rPr>
              <a:t>】</a:t>
            </a:r>
            <a:endParaRPr kumimoji="1" lang="ja-JP" altLang="en-US" sz="1400">
              <a:solidFill>
                <a:srgbClr val="FF0000"/>
              </a:solidFill>
            </a:endParaRPr>
          </a:p>
        </p:txBody>
      </p:sp>
      <p:sp>
        <p:nvSpPr>
          <p:cNvPr id="9" name="角丸四角形吹き出し 8">
            <a:extLst>
              <a:ext uri="{FF2B5EF4-FFF2-40B4-BE49-F238E27FC236}">
                <a16:creationId xmlns:a16="http://schemas.microsoft.com/office/drawing/2014/main" id="{C1E8B3ED-ED2D-AED7-08AA-D6BBFB6DEB7D}"/>
              </a:ext>
            </a:extLst>
          </p:cNvPr>
          <p:cNvSpPr/>
          <p:nvPr/>
        </p:nvSpPr>
        <p:spPr bwMode="auto">
          <a:xfrm>
            <a:off x="648243" y="3710354"/>
            <a:ext cx="1645861" cy="2749257"/>
          </a:xfrm>
          <a:prstGeom prst="wedgeRoundRectCallout">
            <a:avLst>
              <a:gd name="adj1" fmla="val -23409"/>
              <a:gd name="adj2" fmla="val -67770"/>
              <a:gd name="adj3" fmla="val 16667"/>
            </a:avLst>
          </a:prstGeom>
          <a:noFill/>
          <a:ln w="28575"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10" name="テキスト ボックス 9">
            <a:extLst>
              <a:ext uri="{FF2B5EF4-FFF2-40B4-BE49-F238E27FC236}">
                <a16:creationId xmlns:a16="http://schemas.microsoft.com/office/drawing/2014/main" id="{1B5E1D14-6A7D-205B-63AC-F37BE8B0D5BB}"/>
              </a:ext>
            </a:extLst>
          </p:cNvPr>
          <p:cNvSpPr txBox="1"/>
          <p:nvPr/>
        </p:nvSpPr>
        <p:spPr>
          <a:xfrm>
            <a:off x="618991" y="764704"/>
            <a:ext cx="1895071" cy="338554"/>
          </a:xfrm>
          <a:prstGeom prst="rect">
            <a:avLst/>
          </a:prstGeom>
          <a:noFill/>
          <a:ln>
            <a:solidFill>
              <a:srgbClr val="FF0000"/>
            </a:solidFill>
          </a:ln>
        </p:spPr>
        <p:txBody>
          <a:bodyPr wrap="none" rtlCol="0">
            <a:spAutoFit/>
          </a:bodyPr>
          <a:lstStyle/>
          <a:p>
            <a:r>
              <a:rPr kumimoji="1" lang="ja-JP" altLang="en-US" sz="1600">
                <a:solidFill>
                  <a:srgbClr val="FF0000"/>
                </a:solidFill>
              </a:rPr>
              <a:t>モデル的なプロセス</a:t>
            </a:r>
          </a:p>
        </p:txBody>
      </p:sp>
      <p:sp>
        <p:nvSpPr>
          <p:cNvPr id="11" name="角丸四角形 10">
            <a:extLst>
              <a:ext uri="{FF2B5EF4-FFF2-40B4-BE49-F238E27FC236}">
                <a16:creationId xmlns:a16="http://schemas.microsoft.com/office/drawing/2014/main" id="{2E46E64E-5151-9B35-9993-A2972B62707B}"/>
              </a:ext>
            </a:extLst>
          </p:cNvPr>
          <p:cNvSpPr/>
          <p:nvPr/>
        </p:nvSpPr>
        <p:spPr bwMode="auto">
          <a:xfrm>
            <a:off x="4232920" y="819397"/>
            <a:ext cx="3937303" cy="737395"/>
          </a:xfrm>
          <a:prstGeom prst="roundRect">
            <a:avLst>
              <a:gd name="adj" fmla="val 29860"/>
            </a:avLst>
          </a:prstGeom>
          <a:noFill/>
          <a:ln w="28575"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12" name="上下矢印 11">
            <a:extLst>
              <a:ext uri="{FF2B5EF4-FFF2-40B4-BE49-F238E27FC236}">
                <a16:creationId xmlns:a16="http://schemas.microsoft.com/office/drawing/2014/main" id="{ACC26CC1-4AF2-93CF-AC3E-49FCE79592D6}"/>
              </a:ext>
            </a:extLst>
          </p:cNvPr>
          <p:cNvSpPr/>
          <p:nvPr/>
        </p:nvSpPr>
        <p:spPr bwMode="auto">
          <a:xfrm>
            <a:off x="5913538" y="1638795"/>
            <a:ext cx="665392" cy="1341911"/>
          </a:xfrm>
          <a:prstGeom prst="upDownArrow">
            <a:avLst>
              <a:gd name="adj1" fmla="val 46191"/>
              <a:gd name="adj2" fmla="val 46896"/>
            </a:avLst>
          </a:prstGeom>
          <a:noFill/>
          <a:ln w="28575"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13" name="テキスト ボックス 12">
            <a:extLst>
              <a:ext uri="{FF2B5EF4-FFF2-40B4-BE49-F238E27FC236}">
                <a16:creationId xmlns:a16="http://schemas.microsoft.com/office/drawing/2014/main" id="{45133F80-E56B-1C3D-DD86-5158C9FCE3C4}"/>
              </a:ext>
            </a:extLst>
          </p:cNvPr>
          <p:cNvSpPr txBox="1"/>
          <p:nvPr/>
        </p:nvSpPr>
        <p:spPr>
          <a:xfrm>
            <a:off x="4880992" y="2155861"/>
            <a:ext cx="1261884" cy="307777"/>
          </a:xfrm>
          <a:prstGeom prst="rect">
            <a:avLst/>
          </a:prstGeom>
          <a:noFill/>
        </p:spPr>
        <p:txBody>
          <a:bodyPr wrap="none" rtlCol="0">
            <a:spAutoFit/>
          </a:bodyPr>
          <a:lstStyle/>
          <a:p>
            <a:r>
              <a:rPr kumimoji="1" lang="en-US" altLang="ja-JP" sz="1400" dirty="0">
                <a:solidFill>
                  <a:srgbClr val="FF0000"/>
                </a:solidFill>
              </a:rPr>
              <a:t>【</a:t>
            </a:r>
            <a:r>
              <a:rPr kumimoji="1" lang="ja-JP" altLang="en-US" sz="1400">
                <a:solidFill>
                  <a:srgbClr val="FF0000"/>
                </a:solidFill>
              </a:rPr>
              <a:t>計画の連動</a:t>
            </a:r>
            <a:r>
              <a:rPr kumimoji="1" lang="en-US" altLang="ja-JP" sz="1400" dirty="0">
                <a:solidFill>
                  <a:srgbClr val="FF0000"/>
                </a:solidFill>
              </a:rPr>
              <a:t>】</a:t>
            </a:r>
            <a:endParaRPr kumimoji="1" lang="ja-JP" altLang="en-US" sz="1400">
              <a:solidFill>
                <a:srgbClr val="FF0000"/>
              </a:solidFill>
            </a:endParaRPr>
          </a:p>
        </p:txBody>
      </p:sp>
      <p:cxnSp>
        <p:nvCxnSpPr>
          <p:cNvPr id="15" name="直線コネクタ 14">
            <a:extLst>
              <a:ext uri="{FF2B5EF4-FFF2-40B4-BE49-F238E27FC236}">
                <a16:creationId xmlns:a16="http://schemas.microsoft.com/office/drawing/2014/main" id="{5B6C0A0D-2658-9C8D-081F-59C464A254AD}"/>
              </a:ext>
            </a:extLst>
          </p:cNvPr>
          <p:cNvCxnSpPr>
            <a:cxnSpLocks/>
          </p:cNvCxnSpPr>
          <p:nvPr/>
        </p:nvCxnSpPr>
        <p:spPr bwMode="auto">
          <a:xfrm flipV="1">
            <a:off x="3872880" y="1048714"/>
            <a:ext cx="0" cy="5410897"/>
          </a:xfrm>
          <a:prstGeom prst="line">
            <a:avLst/>
          </a:prstGeom>
          <a:solidFill>
            <a:schemeClr val="bg1"/>
          </a:solidFill>
          <a:ln w="69850" cap="flat" cmpd="sng" algn="ctr">
            <a:solidFill>
              <a:srgbClr val="7030A0"/>
            </a:solidFill>
            <a:prstDash val="sysDash"/>
            <a:round/>
            <a:headEnd type="none" w="med" len="med"/>
            <a:tailEnd type="none" w="med" len="med"/>
          </a:ln>
          <a:effectLst/>
        </p:spPr>
      </p:cxnSp>
      <p:sp>
        <p:nvSpPr>
          <p:cNvPr id="18" name="テキスト ボックス 17">
            <a:extLst>
              <a:ext uri="{FF2B5EF4-FFF2-40B4-BE49-F238E27FC236}">
                <a16:creationId xmlns:a16="http://schemas.microsoft.com/office/drawing/2014/main" id="{1A9DD0A0-7315-6409-C84E-639376E07454}"/>
              </a:ext>
            </a:extLst>
          </p:cNvPr>
          <p:cNvSpPr txBox="1"/>
          <p:nvPr/>
        </p:nvSpPr>
        <p:spPr>
          <a:xfrm>
            <a:off x="3863592" y="1222599"/>
            <a:ext cx="369332" cy="961161"/>
          </a:xfrm>
          <a:prstGeom prst="rect">
            <a:avLst/>
          </a:prstGeom>
          <a:noFill/>
        </p:spPr>
        <p:txBody>
          <a:bodyPr vert="eaVert" wrap="none" rtlCol="0">
            <a:spAutoFit/>
          </a:bodyPr>
          <a:lstStyle/>
          <a:p>
            <a:r>
              <a:rPr kumimoji="1" lang="ja-JP" altLang="en-US">
                <a:solidFill>
                  <a:srgbClr val="7030A0"/>
                </a:solidFill>
              </a:rPr>
              <a:t>想定のライン</a:t>
            </a:r>
          </a:p>
        </p:txBody>
      </p:sp>
    </p:spTree>
    <p:extLst>
      <p:ext uri="{BB962C8B-B14F-4D97-AF65-F5344CB8AC3E}">
        <p14:creationId xmlns:p14="http://schemas.microsoft.com/office/powerpoint/2010/main" val="896132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6700" name="直線コネクタ 326699">
            <a:extLst>
              <a:ext uri="{FF2B5EF4-FFF2-40B4-BE49-F238E27FC236}">
                <a16:creationId xmlns:a16="http://schemas.microsoft.com/office/drawing/2014/main" id="{032AB985-B40D-B765-587D-659291DE1169}"/>
              </a:ext>
            </a:extLst>
          </p:cNvPr>
          <p:cNvCxnSpPr>
            <a:cxnSpLocks/>
          </p:cNvCxnSpPr>
          <p:nvPr/>
        </p:nvCxnSpPr>
        <p:spPr bwMode="auto">
          <a:xfrm>
            <a:off x="1348869" y="4004524"/>
            <a:ext cx="8439508" cy="0"/>
          </a:xfrm>
          <a:prstGeom prst="line">
            <a:avLst/>
          </a:prstGeom>
          <a:solidFill>
            <a:schemeClr val="bg1"/>
          </a:solidFill>
          <a:ln w="19050" cap="flat" cmpd="sng" algn="ctr">
            <a:solidFill>
              <a:schemeClr val="tx1"/>
            </a:solidFill>
            <a:prstDash val="dash"/>
            <a:round/>
            <a:headEnd type="none" w="med" len="med"/>
            <a:tailEnd type="none" w="med" len="med"/>
          </a:ln>
          <a:effectLst/>
        </p:spPr>
      </p:cxnSp>
      <p:sp>
        <p:nvSpPr>
          <p:cNvPr id="326658" name="Rectangle 28">
            <a:extLst>
              <a:ext uri="{FF2B5EF4-FFF2-40B4-BE49-F238E27FC236}">
                <a16:creationId xmlns:a16="http://schemas.microsoft.com/office/drawing/2014/main" id="{F0FAC7A0-0827-47A6-96BC-8C047E4795A5}"/>
              </a:ext>
            </a:extLst>
          </p:cNvPr>
          <p:cNvSpPr>
            <a:spLocks noChangeArrowheads="1"/>
          </p:cNvSpPr>
          <p:nvPr/>
        </p:nvSpPr>
        <p:spPr bwMode="auto">
          <a:xfrm>
            <a:off x="4077908" y="4218316"/>
            <a:ext cx="261164" cy="1957013"/>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相談支援時の情報共有</a:t>
            </a:r>
          </a:p>
        </p:txBody>
      </p:sp>
      <p:sp>
        <p:nvSpPr>
          <p:cNvPr id="326661" name="Rectangle 31">
            <a:extLst>
              <a:ext uri="{FF2B5EF4-FFF2-40B4-BE49-F238E27FC236}">
                <a16:creationId xmlns:a16="http://schemas.microsoft.com/office/drawing/2014/main" id="{A06B3F70-104C-4CB1-933A-49C811099595}"/>
              </a:ext>
            </a:extLst>
          </p:cNvPr>
          <p:cNvSpPr>
            <a:spLocks noChangeArrowheads="1"/>
          </p:cNvSpPr>
          <p:nvPr/>
        </p:nvSpPr>
        <p:spPr bwMode="auto">
          <a:xfrm>
            <a:off x="7808432" y="4219667"/>
            <a:ext cx="461138" cy="1904250"/>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292">
                <a:solidFill>
                  <a:srgbClr val="000000"/>
                </a:solidFill>
                <a:latin typeface="Times New Roman" panose="02020603050405020304" pitchFamily="18" charset="0"/>
              </a:rPr>
              <a:t>　個別支援計画の実施</a:t>
            </a:r>
            <a:endParaRPr lang="en-US" altLang="ja-JP" sz="1292" dirty="0">
              <a:solidFill>
                <a:srgbClr val="000000"/>
              </a:solidFill>
              <a:latin typeface="Times New Roman" panose="02020603050405020304" pitchFamily="18" charset="0"/>
            </a:endParaRPr>
          </a:p>
          <a:p>
            <a:pPr algn="ctr" eaLnBrk="1" hangingPunct="1">
              <a:spcBef>
                <a:spcPts val="0"/>
              </a:spcBef>
              <a:buFontTx/>
              <a:buNone/>
            </a:pPr>
            <a:r>
              <a:rPr lang="en-US" altLang="ja-JP" sz="1292" dirty="0">
                <a:solidFill>
                  <a:srgbClr val="000000"/>
                </a:solidFill>
                <a:latin typeface="Times New Roman" panose="02020603050405020304" pitchFamily="18" charset="0"/>
              </a:rPr>
              <a:t>     (</a:t>
            </a:r>
            <a:r>
              <a:rPr lang="ja-JP" altLang="en-US" sz="1292">
                <a:solidFill>
                  <a:srgbClr val="000000"/>
                </a:solidFill>
                <a:latin typeface="Times New Roman" panose="02020603050405020304" pitchFamily="18" charset="0"/>
              </a:rPr>
              <a:t>本人・家族・地域支援）　</a:t>
            </a:r>
          </a:p>
        </p:txBody>
      </p:sp>
      <p:sp>
        <p:nvSpPr>
          <p:cNvPr id="326662" name="Rectangle 32">
            <a:extLst>
              <a:ext uri="{FF2B5EF4-FFF2-40B4-BE49-F238E27FC236}">
                <a16:creationId xmlns:a16="http://schemas.microsoft.com/office/drawing/2014/main" id="{151434EF-1C35-4291-9C24-59465F729C77}"/>
              </a:ext>
            </a:extLst>
          </p:cNvPr>
          <p:cNvSpPr>
            <a:spLocks noChangeArrowheads="1"/>
          </p:cNvSpPr>
          <p:nvPr/>
        </p:nvSpPr>
        <p:spPr bwMode="auto">
          <a:xfrm>
            <a:off x="8485548" y="4686866"/>
            <a:ext cx="427892" cy="1427870"/>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292">
                <a:solidFill>
                  <a:srgbClr val="000000"/>
                </a:solidFill>
                <a:latin typeface="Times New Roman" panose="02020603050405020304" pitchFamily="18" charset="0"/>
              </a:rPr>
              <a:t>中間評価と修正</a:t>
            </a:r>
          </a:p>
        </p:txBody>
      </p:sp>
      <p:sp>
        <p:nvSpPr>
          <p:cNvPr id="326665" name="タイトル 1">
            <a:extLst>
              <a:ext uri="{FF2B5EF4-FFF2-40B4-BE49-F238E27FC236}">
                <a16:creationId xmlns:a16="http://schemas.microsoft.com/office/drawing/2014/main" id="{EB170EB4-AD7E-4327-977F-629B68B92364}"/>
              </a:ext>
            </a:extLst>
          </p:cNvPr>
          <p:cNvSpPr>
            <a:spLocks noGrp="1"/>
          </p:cNvSpPr>
          <p:nvPr>
            <p:ph type="title" idx="4294967295"/>
          </p:nvPr>
        </p:nvSpPr>
        <p:spPr>
          <a:xfrm>
            <a:off x="32692" y="-24269"/>
            <a:ext cx="6360467" cy="612507"/>
          </a:xfrm>
          <a:noFill/>
          <a:ln>
            <a:noFill/>
          </a:ln>
        </p:spPr>
        <p:txBody>
          <a:bodyPr>
            <a:noAutofit/>
          </a:bodyPr>
          <a:lstStyle/>
          <a:p>
            <a:pPr algn="ctr" eaLnBrk="1" hangingPunct="1">
              <a:defRPr/>
            </a:pPr>
            <a:r>
              <a:rPr lang="ja-JP" altLang="en-US" sz="3323" u="sng"/>
              <a:t>実際に近い支援提供のプロセス①</a:t>
            </a:r>
            <a:endParaRPr lang="ja-JP" altLang="en-US" sz="1846" b="1" u="sng" dirty="0"/>
          </a:p>
        </p:txBody>
      </p:sp>
      <p:sp>
        <p:nvSpPr>
          <p:cNvPr id="326667" name="Rectangle 9">
            <a:extLst>
              <a:ext uri="{FF2B5EF4-FFF2-40B4-BE49-F238E27FC236}">
                <a16:creationId xmlns:a16="http://schemas.microsoft.com/office/drawing/2014/main" id="{283F7DD0-AEA0-40F3-B6FC-D1CC205201E9}"/>
              </a:ext>
            </a:extLst>
          </p:cNvPr>
          <p:cNvSpPr>
            <a:spLocks noChangeArrowheads="1"/>
          </p:cNvSpPr>
          <p:nvPr/>
        </p:nvSpPr>
        <p:spPr bwMode="auto">
          <a:xfrm>
            <a:off x="8459649" y="1433195"/>
            <a:ext cx="427892" cy="2830001"/>
          </a:xfrm>
          <a:prstGeom prst="rect">
            <a:avLst/>
          </a:prstGeom>
          <a:solidFill>
            <a:srgbClr val="FFCCFF"/>
          </a:solidFill>
          <a:ln w="50800">
            <a:solidFill>
              <a:srgbClr val="FF0000"/>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モニタリング・評価</a:t>
            </a:r>
          </a:p>
        </p:txBody>
      </p:sp>
      <p:sp>
        <p:nvSpPr>
          <p:cNvPr id="326668" name="Rectangle 18">
            <a:extLst>
              <a:ext uri="{FF2B5EF4-FFF2-40B4-BE49-F238E27FC236}">
                <a16:creationId xmlns:a16="http://schemas.microsoft.com/office/drawing/2014/main" id="{821BACD9-AC9F-4AD6-95BB-0BD2A2C71D5C}"/>
              </a:ext>
            </a:extLst>
          </p:cNvPr>
          <p:cNvSpPr>
            <a:spLocks noChangeArrowheads="1"/>
          </p:cNvSpPr>
          <p:nvPr/>
        </p:nvSpPr>
        <p:spPr bwMode="auto">
          <a:xfrm>
            <a:off x="1629375" y="1458431"/>
            <a:ext cx="398585" cy="2347053"/>
          </a:xfrm>
          <a:prstGeom prst="rect">
            <a:avLst/>
          </a:prstGeom>
          <a:solidFill>
            <a:srgbClr val="FFCCFF"/>
          </a:solidFill>
          <a:ln w="9525">
            <a:solidFill>
              <a:srgbClr val="000000"/>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Times New Roman" panose="02020603050405020304" pitchFamily="18" charset="0"/>
              </a:rPr>
              <a:t>　　　相　談　受　付</a:t>
            </a:r>
          </a:p>
        </p:txBody>
      </p:sp>
      <p:sp>
        <p:nvSpPr>
          <p:cNvPr id="326671" name="Rectangle 24">
            <a:extLst>
              <a:ext uri="{FF2B5EF4-FFF2-40B4-BE49-F238E27FC236}">
                <a16:creationId xmlns:a16="http://schemas.microsoft.com/office/drawing/2014/main" id="{D5320CD0-1CDD-47A3-A697-9790262C71DA}"/>
              </a:ext>
            </a:extLst>
          </p:cNvPr>
          <p:cNvSpPr>
            <a:spLocks noChangeArrowheads="1"/>
          </p:cNvSpPr>
          <p:nvPr/>
        </p:nvSpPr>
        <p:spPr bwMode="auto">
          <a:xfrm>
            <a:off x="3361485" y="1429367"/>
            <a:ext cx="1249904" cy="2379785"/>
          </a:xfrm>
          <a:prstGeom prst="rect">
            <a:avLst/>
          </a:prstGeom>
          <a:solidFill>
            <a:srgbClr val="FFCCFF"/>
          </a:solidFill>
          <a:ln w="9525">
            <a:solidFill>
              <a:schemeClr val="tx1"/>
            </a:solidFill>
            <a:miter lim="800000"/>
            <a:headEnd/>
            <a:tailEnd/>
          </a:ln>
        </p:spPr>
        <p:txBody>
          <a:bodyPr vert="eaVert" lIns="0" tIns="0" r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ja-JP" sz="1292"/>
              <a:t>障害児支援利用計画</a:t>
            </a:r>
            <a:r>
              <a:rPr lang="ja-JP" altLang="en-US" sz="1292"/>
              <a:t>案</a:t>
            </a:r>
            <a:r>
              <a:rPr lang="ja-JP" altLang="ja-JP" sz="1292"/>
              <a:t>の作成</a:t>
            </a:r>
            <a:endParaRPr lang="ja-JP" altLang="en-US" sz="1292">
              <a:solidFill>
                <a:srgbClr val="000000"/>
              </a:solidFill>
              <a:latin typeface="ＭＳ Ｐゴシック" panose="020B0600070205080204" pitchFamily="50" charset="-128"/>
            </a:endParaRPr>
          </a:p>
        </p:txBody>
      </p:sp>
      <p:sp>
        <p:nvSpPr>
          <p:cNvPr id="326672" name="Rectangle 34">
            <a:extLst>
              <a:ext uri="{FF2B5EF4-FFF2-40B4-BE49-F238E27FC236}">
                <a16:creationId xmlns:a16="http://schemas.microsoft.com/office/drawing/2014/main" id="{3D4DC0FF-5305-4751-9772-D268C886D4FA}"/>
              </a:ext>
            </a:extLst>
          </p:cNvPr>
          <p:cNvSpPr>
            <a:spLocks noChangeArrowheads="1"/>
          </p:cNvSpPr>
          <p:nvPr/>
        </p:nvSpPr>
        <p:spPr bwMode="auto">
          <a:xfrm>
            <a:off x="2385571" y="1433195"/>
            <a:ext cx="637128" cy="2342211"/>
          </a:xfrm>
          <a:prstGeom prst="rect">
            <a:avLst/>
          </a:prstGeom>
          <a:solidFill>
            <a:srgbClr val="FFCCFF"/>
          </a:solidFill>
          <a:ln w="9525">
            <a:solidFill>
              <a:srgbClr val="000000"/>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Times New Roman" panose="02020603050405020304" pitchFamily="18" charset="0"/>
              </a:rPr>
              <a:t>　　　ニーズアセスメント</a:t>
            </a:r>
            <a:endParaRPr lang="en-US" altLang="ja-JP" sz="1292" dirty="0">
              <a:solidFill>
                <a:srgbClr val="000000"/>
              </a:solidFill>
              <a:latin typeface="Times New Roman" panose="02020603050405020304" pitchFamily="18" charset="0"/>
            </a:endParaRPr>
          </a:p>
          <a:p>
            <a:pPr eaLnBrk="1" hangingPunct="1">
              <a:spcBef>
                <a:spcPct val="0"/>
              </a:spcBef>
              <a:buFontTx/>
              <a:buNone/>
            </a:pPr>
            <a:r>
              <a:rPr lang="ja-JP" altLang="en-US" sz="1292">
                <a:solidFill>
                  <a:srgbClr val="000000"/>
                </a:solidFill>
                <a:latin typeface="Times New Roman" panose="02020603050405020304" pitchFamily="18" charset="0"/>
              </a:rPr>
              <a:t>　　　課題分析</a:t>
            </a:r>
          </a:p>
        </p:txBody>
      </p:sp>
      <p:sp>
        <p:nvSpPr>
          <p:cNvPr id="326677" name="テキスト ボックス 93">
            <a:extLst>
              <a:ext uri="{FF2B5EF4-FFF2-40B4-BE49-F238E27FC236}">
                <a16:creationId xmlns:a16="http://schemas.microsoft.com/office/drawing/2014/main" id="{30B62B96-8149-48A4-9242-C67C17E3704B}"/>
              </a:ext>
            </a:extLst>
          </p:cNvPr>
          <p:cNvSpPr txBox="1">
            <a:spLocks noChangeArrowheads="1"/>
          </p:cNvSpPr>
          <p:nvPr/>
        </p:nvSpPr>
        <p:spPr bwMode="auto">
          <a:xfrm>
            <a:off x="156183" y="5727913"/>
            <a:ext cx="13377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u="sng">
                <a:solidFill>
                  <a:srgbClr val="000000"/>
                </a:solidFill>
                <a:latin typeface="Times New Roman" panose="02020603050405020304" pitchFamily="18" charset="0"/>
              </a:rPr>
              <a:t>児童発達支援</a:t>
            </a:r>
            <a:endParaRPr lang="en-US" altLang="ja-JP" sz="1400" u="sng" dirty="0">
              <a:solidFill>
                <a:srgbClr val="000000"/>
              </a:solidFill>
              <a:latin typeface="Times New Roman" panose="02020603050405020304" pitchFamily="18" charset="0"/>
            </a:endParaRPr>
          </a:p>
          <a:p>
            <a:pPr algn="ctr" eaLnBrk="1" hangingPunct="1">
              <a:spcBef>
                <a:spcPct val="0"/>
              </a:spcBef>
              <a:buFontTx/>
              <a:buNone/>
            </a:pPr>
            <a:r>
              <a:rPr lang="ja-JP" altLang="en-US" sz="1400" u="sng">
                <a:solidFill>
                  <a:srgbClr val="000000"/>
                </a:solidFill>
                <a:latin typeface="Times New Roman" panose="02020603050405020304" pitchFamily="18" charset="0"/>
              </a:rPr>
              <a:t>管理責任者</a:t>
            </a:r>
          </a:p>
        </p:txBody>
      </p:sp>
      <p:sp>
        <p:nvSpPr>
          <p:cNvPr id="176" name="角丸四角形 175">
            <a:extLst>
              <a:ext uri="{FF2B5EF4-FFF2-40B4-BE49-F238E27FC236}">
                <a16:creationId xmlns:a16="http://schemas.microsoft.com/office/drawing/2014/main" id="{FDD5D45E-866E-4C9E-9F10-02B75D211A59}"/>
              </a:ext>
            </a:extLst>
          </p:cNvPr>
          <p:cNvSpPr/>
          <p:nvPr/>
        </p:nvSpPr>
        <p:spPr>
          <a:xfrm>
            <a:off x="6499560" y="4216717"/>
            <a:ext cx="300404" cy="1958611"/>
          </a:xfrm>
          <a:prstGeom prst="roundRect">
            <a:avLst/>
          </a:prstGeom>
          <a:solidFill>
            <a:srgbClr val="FFFF00"/>
          </a:solidFill>
          <a:ln w="25400">
            <a:solidFill>
              <a:srgbClr val="0000FF"/>
            </a:solidFill>
          </a:ln>
        </p:spPr>
        <p:style>
          <a:lnRef idx="1">
            <a:schemeClr val="accent6"/>
          </a:lnRef>
          <a:fillRef idx="2">
            <a:schemeClr val="accent6"/>
          </a:fillRef>
          <a:effectRef idx="1">
            <a:schemeClr val="accent6"/>
          </a:effectRef>
          <a:fontRef idx="minor">
            <a:schemeClr val="dk1"/>
          </a:fontRef>
        </p:style>
        <p:txBody>
          <a:bodyPr vert="eaVert" anchor="ctr"/>
          <a:lstStyle/>
          <a:p>
            <a:pPr algn="ctr" eaLnBrk="1" hangingPunct="1">
              <a:defRPr/>
            </a:pPr>
            <a:r>
              <a:rPr lang="ja-JP" altLang="en-US" sz="1400">
                <a:solidFill>
                  <a:srgbClr val="000000"/>
                </a:solidFill>
              </a:rPr>
              <a:t>所内担当者等会議</a:t>
            </a:r>
            <a:endParaRPr lang="ja-JP" altLang="en-US" sz="1400" dirty="0">
              <a:solidFill>
                <a:srgbClr val="000000"/>
              </a:solidFill>
            </a:endParaRPr>
          </a:p>
        </p:txBody>
      </p:sp>
      <p:sp>
        <p:nvSpPr>
          <p:cNvPr id="177" name="Rectangle 24">
            <a:extLst>
              <a:ext uri="{FF2B5EF4-FFF2-40B4-BE49-F238E27FC236}">
                <a16:creationId xmlns:a16="http://schemas.microsoft.com/office/drawing/2014/main" id="{774C489B-D27B-49EE-B8C4-A679643F467E}"/>
              </a:ext>
            </a:extLst>
          </p:cNvPr>
          <p:cNvSpPr>
            <a:spLocks noChangeArrowheads="1"/>
          </p:cNvSpPr>
          <p:nvPr/>
        </p:nvSpPr>
        <p:spPr bwMode="auto">
          <a:xfrm>
            <a:off x="6267713" y="1422237"/>
            <a:ext cx="641222" cy="2379785"/>
          </a:xfrm>
          <a:prstGeom prst="rect">
            <a:avLst/>
          </a:prstGeom>
          <a:solidFill>
            <a:srgbClr val="FFCCFF"/>
          </a:solidFill>
          <a:ln w="38100">
            <a:solidFill>
              <a:srgbClr val="FF85FF"/>
            </a:solidFill>
            <a:miter lim="800000"/>
            <a:headEnd/>
            <a:tailEnd/>
          </a:ln>
        </p:spPr>
        <p:txBody>
          <a:bodyPr vert="eaVert" lIns="0" tIns="0" r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ＭＳ Ｐゴシック" panose="020B0600070205080204" pitchFamily="50" charset="-128"/>
              </a:rPr>
              <a:t>サービス担当者会議後の、</a:t>
            </a:r>
            <a:endParaRPr lang="en-US" altLang="ja-JP" sz="1292" dirty="0">
              <a:solidFill>
                <a:srgbClr val="000000"/>
              </a:solidFill>
              <a:latin typeface="ＭＳ Ｐゴシック" panose="020B0600070205080204" pitchFamily="50" charset="-128"/>
            </a:endParaRPr>
          </a:p>
          <a:p>
            <a:pPr eaLnBrk="1" hangingPunct="1">
              <a:spcBef>
                <a:spcPct val="0"/>
              </a:spcBef>
              <a:buFontTx/>
              <a:buNone/>
            </a:pPr>
            <a:r>
              <a:rPr lang="ja-JP" altLang="ja-JP" sz="1477"/>
              <a:t>障害児支援利用計画の作成</a:t>
            </a:r>
            <a:endParaRPr lang="ja-JP" altLang="en-US" sz="1292">
              <a:solidFill>
                <a:srgbClr val="000000"/>
              </a:solidFill>
              <a:latin typeface="ＭＳ Ｐゴシック" panose="020B0600070205080204" pitchFamily="50" charset="-128"/>
            </a:endParaRPr>
          </a:p>
        </p:txBody>
      </p:sp>
      <p:sp>
        <p:nvSpPr>
          <p:cNvPr id="181" name="角丸四角形 180">
            <a:extLst>
              <a:ext uri="{FF2B5EF4-FFF2-40B4-BE49-F238E27FC236}">
                <a16:creationId xmlns:a16="http://schemas.microsoft.com/office/drawing/2014/main" id="{8A42A847-6614-4C11-9058-C13167B23366}"/>
              </a:ext>
            </a:extLst>
          </p:cNvPr>
          <p:cNvSpPr/>
          <p:nvPr/>
        </p:nvSpPr>
        <p:spPr>
          <a:xfrm>
            <a:off x="4904398" y="1462486"/>
            <a:ext cx="429356" cy="2347413"/>
          </a:xfrm>
          <a:prstGeom prst="roundRect">
            <a:avLst/>
          </a:prstGeom>
          <a:solidFill>
            <a:srgbClr val="FEDD66"/>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anchor="ctr"/>
          <a:lstStyle/>
          <a:p>
            <a:pPr algn="ctr">
              <a:defRPr/>
            </a:pPr>
            <a:r>
              <a:rPr lang="ja-JP" altLang="en-US" sz="1400" dirty="0">
                <a:solidFill>
                  <a:srgbClr val="000000"/>
                </a:solidFill>
              </a:rPr>
              <a:t>支給決定</a:t>
            </a:r>
          </a:p>
        </p:txBody>
      </p:sp>
      <p:pic>
        <p:nvPicPr>
          <p:cNvPr id="6176" name="Picture 180">
            <a:extLst>
              <a:ext uri="{FF2B5EF4-FFF2-40B4-BE49-F238E27FC236}">
                <a16:creationId xmlns:a16="http://schemas.microsoft.com/office/drawing/2014/main" id="{A326CF54-6A65-451F-9BF6-3E394E3986D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327" t="17675" r="9213" b="9137"/>
          <a:stretch/>
        </p:blipFill>
        <p:spPr bwMode="auto">
          <a:xfrm>
            <a:off x="141048" y="5026122"/>
            <a:ext cx="1207820" cy="76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7" name="図 184" descr="23.gif">
            <a:extLst>
              <a:ext uri="{FF2B5EF4-FFF2-40B4-BE49-F238E27FC236}">
                <a16:creationId xmlns:a16="http://schemas.microsoft.com/office/drawing/2014/main" id="{0BB24799-88E2-48E7-B33D-B466982FAEE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528" y="1663070"/>
            <a:ext cx="1099038" cy="109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81" name="テキスト ボックス 36">
            <a:extLst>
              <a:ext uri="{FF2B5EF4-FFF2-40B4-BE49-F238E27FC236}">
                <a16:creationId xmlns:a16="http://schemas.microsoft.com/office/drawing/2014/main" id="{87374A8C-BBDE-4B8C-99F7-E81205095281}"/>
              </a:ext>
            </a:extLst>
          </p:cNvPr>
          <p:cNvSpPr txBox="1">
            <a:spLocks noChangeArrowheads="1"/>
          </p:cNvSpPr>
          <p:nvPr/>
        </p:nvSpPr>
        <p:spPr bwMode="auto">
          <a:xfrm>
            <a:off x="6908935" y="118882"/>
            <a:ext cx="2889889" cy="600164"/>
          </a:xfrm>
          <a:prstGeom prst="rect">
            <a:avLst/>
          </a:prstGeom>
          <a:no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100" dirty="0">
                <a:latin typeface="ＤＨＰ平成ゴシックW5" pitchFamily="50" charset="-128"/>
                <a:ea typeface="ＤＨＰ平成ゴシックW5" pitchFamily="50" charset="-128"/>
              </a:rPr>
              <a:t>2016</a:t>
            </a:r>
            <a:r>
              <a:rPr lang="ja-JP" altLang="en-US" sz="1100" dirty="0">
                <a:latin typeface="ＤＨＰ平成ゴシックW5" pitchFamily="50" charset="-128"/>
                <a:ea typeface="ＤＨＰ平成ゴシックW5" pitchFamily="50" charset="-128"/>
              </a:rPr>
              <a:t>サビ児管指導者養成研修児童</a:t>
            </a:r>
            <a:r>
              <a:rPr lang="ja-JP" altLang="en-US" sz="1100">
                <a:latin typeface="ＤＨＰ平成ゴシックW5" pitchFamily="50" charset="-128"/>
                <a:ea typeface="ＤＨＰ平成ゴシックW5" pitchFamily="50" charset="-128"/>
              </a:rPr>
              <a:t>分野講義</a:t>
            </a:r>
            <a:endParaRPr lang="en-US" altLang="ja-JP" sz="1100" dirty="0">
              <a:latin typeface="ＤＨＰ平成ゴシックW5" pitchFamily="50" charset="-128"/>
              <a:ea typeface="ＤＨＰ平成ゴシックW5" pitchFamily="50" charset="-128"/>
            </a:endParaRPr>
          </a:p>
          <a:p>
            <a:pPr eaLnBrk="1" hangingPunct="1">
              <a:spcBef>
                <a:spcPct val="0"/>
              </a:spcBef>
              <a:buFontTx/>
              <a:buNone/>
            </a:pPr>
            <a:r>
              <a:rPr lang="ja-JP" altLang="en-US" sz="1100">
                <a:latin typeface="ＤＨＰ平成ゴシックW5" pitchFamily="50" charset="-128"/>
                <a:ea typeface="ＤＨＰ平成ゴシックW5" pitchFamily="50" charset="-128"/>
              </a:rPr>
              <a:t>「</a:t>
            </a:r>
            <a:r>
              <a:rPr lang="ja-JP" altLang="en-US" sz="1100" dirty="0">
                <a:latin typeface="ＤＨＰ平成ゴシックW5" pitchFamily="50" charset="-128"/>
                <a:ea typeface="ＤＨＰ平成ゴシックW5" pitchFamily="50" charset="-128"/>
              </a:rPr>
              <a:t>児童発達支援管理者と</a:t>
            </a:r>
            <a:r>
              <a:rPr lang="ja-JP" altLang="en-US" sz="1100" dirty="0">
                <a:solidFill>
                  <a:srgbClr val="0C0A08"/>
                </a:solidFill>
                <a:latin typeface="ＤＨＰ平成ゴシックW5" pitchFamily="50" charset="-128"/>
                <a:ea typeface="ＤＨＰ平成ゴシックW5" pitchFamily="50" charset="-128"/>
              </a:rPr>
              <a:t>障害児</a:t>
            </a:r>
            <a:r>
              <a:rPr lang="ja-JP" altLang="en-US" sz="1100">
                <a:solidFill>
                  <a:srgbClr val="0C0A08"/>
                </a:solidFill>
                <a:latin typeface="ＤＨＰ平成ゴシックW5" pitchFamily="50" charset="-128"/>
                <a:ea typeface="ＤＨＰ平成ゴシックW5" pitchFamily="50" charset="-128"/>
              </a:rPr>
              <a:t>相談支援</a:t>
            </a:r>
            <a:endParaRPr lang="en-US" altLang="ja-JP" sz="1100" dirty="0">
              <a:solidFill>
                <a:srgbClr val="0C0A08"/>
              </a:solidFill>
              <a:latin typeface="ＤＨＰ平成ゴシックW5" pitchFamily="50" charset="-128"/>
              <a:ea typeface="ＤＨＰ平成ゴシックW5" pitchFamily="50" charset="-128"/>
            </a:endParaRPr>
          </a:p>
          <a:p>
            <a:pPr eaLnBrk="1" hangingPunct="1">
              <a:spcBef>
                <a:spcPct val="0"/>
              </a:spcBef>
              <a:buFontTx/>
              <a:buNone/>
            </a:pPr>
            <a:r>
              <a:rPr lang="ja-JP" altLang="en-US" sz="1100">
                <a:solidFill>
                  <a:srgbClr val="0C0A08"/>
                </a:solidFill>
                <a:latin typeface="ＤＨＰ平成ゴシックW5" pitchFamily="50" charset="-128"/>
                <a:ea typeface="ＤＨＰ平成ゴシックW5" pitchFamily="50" charset="-128"/>
              </a:rPr>
              <a:t>専門員の</a:t>
            </a:r>
            <a:r>
              <a:rPr lang="ja-JP" altLang="en-US" sz="1100" dirty="0">
                <a:solidFill>
                  <a:srgbClr val="0C0A08"/>
                </a:solidFill>
                <a:latin typeface="ＤＨＰ平成ゴシックW5" pitchFamily="50" charset="-128"/>
                <a:ea typeface="ＤＨＰ平成ゴシックW5" pitchFamily="50" charset="-128"/>
              </a:rPr>
              <a:t>関係と</a:t>
            </a:r>
            <a:r>
              <a:rPr lang="ja-JP" altLang="en-US" sz="1100">
                <a:solidFill>
                  <a:srgbClr val="0C0A08"/>
                </a:solidFill>
                <a:latin typeface="ＤＨＰ平成ゴシックW5" pitchFamily="50" charset="-128"/>
                <a:ea typeface="ＤＨＰ平成ゴシックW5" pitchFamily="50" charset="-128"/>
              </a:rPr>
              <a:t>役割」に筆者が加筆・修正</a:t>
            </a:r>
            <a:endParaRPr lang="ja-JP" altLang="en-US" sz="1100" dirty="0"/>
          </a:p>
        </p:txBody>
      </p:sp>
      <p:sp>
        <p:nvSpPr>
          <p:cNvPr id="326674" name="テキスト ボックス 90">
            <a:extLst>
              <a:ext uri="{FF2B5EF4-FFF2-40B4-BE49-F238E27FC236}">
                <a16:creationId xmlns:a16="http://schemas.microsoft.com/office/drawing/2014/main" id="{348B5707-141D-49AF-B6B3-D7AD20DF5FFB}"/>
              </a:ext>
            </a:extLst>
          </p:cNvPr>
          <p:cNvSpPr txBox="1">
            <a:spLocks noChangeArrowheads="1"/>
          </p:cNvSpPr>
          <p:nvPr/>
        </p:nvSpPr>
        <p:spPr bwMode="auto">
          <a:xfrm>
            <a:off x="140261" y="2523796"/>
            <a:ext cx="9537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u="sng">
                <a:solidFill>
                  <a:srgbClr val="000000"/>
                </a:solidFill>
                <a:latin typeface="Times New Roman" panose="02020603050405020304" pitchFamily="18" charset="0"/>
              </a:rPr>
              <a:t>相談支援</a:t>
            </a:r>
            <a:endParaRPr lang="en-US" altLang="ja-JP" sz="1400" u="sng" dirty="0">
              <a:solidFill>
                <a:srgbClr val="000000"/>
              </a:solidFill>
              <a:latin typeface="Times New Roman" panose="02020603050405020304" pitchFamily="18" charset="0"/>
            </a:endParaRPr>
          </a:p>
          <a:p>
            <a:pPr algn="ctr" eaLnBrk="1" hangingPunct="1">
              <a:spcBef>
                <a:spcPct val="0"/>
              </a:spcBef>
              <a:buFontTx/>
              <a:buNone/>
            </a:pPr>
            <a:r>
              <a:rPr lang="ja-JP" altLang="en-US" sz="1400" u="sng">
                <a:solidFill>
                  <a:srgbClr val="000000"/>
                </a:solidFill>
                <a:latin typeface="Times New Roman" panose="02020603050405020304" pitchFamily="18" charset="0"/>
              </a:rPr>
              <a:t>専門員</a:t>
            </a:r>
          </a:p>
        </p:txBody>
      </p:sp>
      <p:sp>
        <p:nvSpPr>
          <p:cNvPr id="6167" name="テキスト ボックス 28">
            <a:extLst>
              <a:ext uri="{FF2B5EF4-FFF2-40B4-BE49-F238E27FC236}">
                <a16:creationId xmlns:a16="http://schemas.microsoft.com/office/drawing/2014/main" id="{A6C517A2-6ACD-46D8-8853-CE4586ADE52E}"/>
              </a:ext>
            </a:extLst>
          </p:cNvPr>
          <p:cNvSpPr txBox="1">
            <a:spLocks noChangeArrowheads="1"/>
          </p:cNvSpPr>
          <p:nvPr/>
        </p:nvSpPr>
        <p:spPr bwMode="auto">
          <a:xfrm>
            <a:off x="200313" y="4175735"/>
            <a:ext cx="855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a:solidFill>
                  <a:srgbClr val="000000"/>
                </a:solidFill>
                <a:latin typeface="ＭＳ ゴシック" panose="020B0609070205080204" pitchFamily="49" charset="-128"/>
                <a:ea typeface="ＭＳ ゴシック" panose="020B0609070205080204" pitchFamily="49" charset="-128"/>
              </a:rPr>
              <a:t>Ａさんと保護者</a:t>
            </a:r>
            <a:r>
              <a:rPr lang="en-US" altLang="ja-JP" sz="1200" dirty="0">
                <a:solidFill>
                  <a:srgbClr val="000000"/>
                </a:solidFill>
                <a:latin typeface="Times New Roman" panose="02020603050405020304" pitchFamily="18" charset="0"/>
              </a:rPr>
              <a:t> </a:t>
            </a:r>
            <a:endParaRPr lang="ja-JP" altLang="en-US" sz="1200" dirty="0">
              <a:solidFill>
                <a:srgbClr val="000000"/>
              </a:solidFill>
              <a:latin typeface="Times New Roman" panose="02020603050405020304" pitchFamily="18" charset="0"/>
            </a:endParaRPr>
          </a:p>
        </p:txBody>
      </p:sp>
      <p:sp>
        <p:nvSpPr>
          <p:cNvPr id="180" name="AutoShape 115">
            <a:extLst>
              <a:ext uri="{FF2B5EF4-FFF2-40B4-BE49-F238E27FC236}">
                <a16:creationId xmlns:a16="http://schemas.microsoft.com/office/drawing/2014/main" id="{6C04E2CF-EEDF-42A1-A4CE-8A9F4100371F}"/>
              </a:ext>
            </a:extLst>
          </p:cNvPr>
          <p:cNvSpPr>
            <a:spLocks noChangeArrowheads="1"/>
          </p:cNvSpPr>
          <p:nvPr/>
        </p:nvSpPr>
        <p:spPr bwMode="auto">
          <a:xfrm>
            <a:off x="53235" y="1362203"/>
            <a:ext cx="1342674" cy="329038"/>
          </a:xfrm>
          <a:prstGeom prst="wedgeRoundRectCallout">
            <a:avLst>
              <a:gd name="adj1" fmla="val -1686"/>
              <a:gd name="adj2" fmla="val 75964"/>
              <a:gd name="adj3" fmla="val 16667"/>
            </a:avLst>
          </a:prstGeom>
          <a:solidFill>
            <a:srgbClr val="FFCCFF"/>
          </a:solidFill>
          <a:ln w="28575">
            <a:solidFill>
              <a:srgbClr val="0000FF"/>
            </a:solidFill>
            <a:miter lim="800000"/>
            <a:headEnd/>
            <a:tailEnd/>
          </a:ln>
          <a:effectLst/>
        </p:spPr>
        <p:txBody>
          <a:bodyPr anchor="ctr"/>
          <a:lstStyle/>
          <a:p>
            <a:pPr algn="ctr" eaLnBrk="1" hangingPunct="1">
              <a:defRPr/>
            </a:pPr>
            <a:r>
              <a:rPr lang="ja-JP" altLang="en-US" sz="1477">
                <a:solidFill>
                  <a:srgbClr val="000000"/>
                </a:solidFill>
                <a:effectLst>
                  <a:outerShdw blurRad="38100" dist="38100" dir="2700000" algn="tl">
                    <a:srgbClr val="FFFFFF"/>
                  </a:outerShdw>
                </a:effectLst>
                <a:latin typeface="Times New Roman"/>
                <a:ea typeface="ＭＳ Ｐゴシック"/>
              </a:rPr>
              <a:t>トータルプラン</a:t>
            </a:r>
            <a:endParaRPr lang="ja-JP" altLang="en-US" sz="1477" dirty="0">
              <a:solidFill>
                <a:srgbClr val="000000"/>
              </a:solidFill>
              <a:effectLst>
                <a:outerShdw blurRad="38100" dist="38100" dir="2700000" algn="tl">
                  <a:srgbClr val="FFFFFF"/>
                </a:outerShdw>
              </a:effectLst>
              <a:latin typeface="Times New Roman"/>
              <a:ea typeface="ＭＳ Ｐゴシック"/>
            </a:endParaRPr>
          </a:p>
        </p:txBody>
      </p:sp>
      <p:pic>
        <p:nvPicPr>
          <p:cNvPr id="2050" name="Picture 2" descr="喜ぶ家族のイラスト">
            <a:extLst>
              <a:ext uri="{FF2B5EF4-FFF2-40B4-BE49-F238E27FC236}">
                <a16:creationId xmlns:a16="http://schemas.microsoft.com/office/drawing/2014/main" id="{AEEDF498-F895-00AE-0297-A1CE1683B8D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25" y="3418909"/>
            <a:ext cx="1278424" cy="9176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1">
            <a:extLst>
              <a:ext uri="{FF2B5EF4-FFF2-40B4-BE49-F238E27FC236}">
                <a16:creationId xmlns:a16="http://schemas.microsoft.com/office/drawing/2014/main" id="{C0CD702A-3C80-73C9-BB3D-477B62889F2B}"/>
              </a:ext>
            </a:extLst>
          </p:cNvPr>
          <p:cNvSpPr>
            <a:spLocks noChangeArrowheads="1"/>
          </p:cNvSpPr>
          <p:nvPr/>
        </p:nvSpPr>
        <p:spPr bwMode="auto">
          <a:xfrm>
            <a:off x="5626894" y="4628534"/>
            <a:ext cx="495188" cy="1519138"/>
          </a:xfrm>
          <a:prstGeom prst="rect">
            <a:avLst/>
          </a:prstGeom>
          <a:solidFill>
            <a:srgbClr val="FFFF99"/>
          </a:solidFill>
          <a:ln w="9525">
            <a:solidFill>
              <a:srgbClr val="0432FF"/>
            </a:solidFill>
            <a:miter lim="800000"/>
            <a:headEnd/>
            <a:tailEnd/>
          </a:ln>
        </p:spPr>
        <p:txBody>
          <a:bodyPr vert="eaVert" wrap="none" lIns="0" tIns="0" r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400">
                <a:solidFill>
                  <a:srgbClr val="000000"/>
                </a:solidFill>
                <a:latin typeface="Times New Roman" panose="02020603050405020304" pitchFamily="18" charset="0"/>
              </a:rPr>
              <a:t>個別支援計画原案</a:t>
            </a:r>
          </a:p>
        </p:txBody>
      </p:sp>
      <p:cxnSp>
        <p:nvCxnSpPr>
          <p:cNvPr id="13" name="直線矢印コネクタ 12">
            <a:extLst>
              <a:ext uri="{FF2B5EF4-FFF2-40B4-BE49-F238E27FC236}">
                <a16:creationId xmlns:a16="http://schemas.microsoft.com/office/drawing/2014/main" id="{605768FE-99C7-013C-C3E7-DAAD5BF9C456}"/>
              </a:ext>
            </a:extLst>
          </p:cNvPr>
          <p:cNvCxnSpPr>
            <a:cxnSpLocks/>
          </p:cNvCxnSpPr>
          <p:nvPr/>
        </p:nvCxnSpPr>
        <p:spPr bwMode="auto">
          <a:xfrm>
            <a:off x="3022699" y="2781215"/>
            <a:ext cx="352534"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18" name="直線矢印コネクタ 17">
            <a:extLst>
              <a:ext uri="{FF2B5EF4-FFF2-40B4-BE49-F238E27FC236}">
                <a16:creationId xmlns:a16="http://schemas.microsoft.com/office/drawing/2014/main" id="{D75ACA73-676E-0A6E-5367-C3FC644C0029}"/>
              </a:ext>
            </a:extLst>
          </p:cNvPr>
          <p:cNvCxnSpPr>
            <a:cxnSpLocks/>
          </p:cNvCxnSpPr>
          <p:nvPr/>
        </p:nvCxnSpPr>
        <p:spPr bwMode="auto">
          <a:xfrm>
            <a:off x="4611389" y="2781215"/>
            <a:ext cx="310543"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22" name="直線矢印コネクタ 21">
            <a:extLst>
              <a:ext uri="{FF2B5EF4-FFF2-40B4-BE49-F238E27FC236}">
                <a16:creationId xmlns:a16="http://schemas.microsoft.com/office/drawing/2014/main" id="{AD0A8D72-18FF-0B01-D3C0-76AB68DCC44A}"/>
              </a:ext>
            </a:extLst>
          </p:cNvPr>
          <p:cNvCxnSpPr>
            <a:cxnSpLocks/>
          </p:cNvCxnSpPr>
          <p:nvPr/>
        </p:nvCxnSpPr>
        <p:spPr bwMode="auto">
          <a:xfrm>
            <a:off x="5350441" y="2799999"/>
            <a:ext cx="256957"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24" name="直線矢印コネクタ 23">
            <a:extLst>
              <a:ext uri="{FF2B5EF4-FFF2-40B4-BE49-F238E27FC236}">
                <a16:creationId xmlns:a16="http://schemas.microsoft.com/office/drawing/2014/main" id="{B4FAD3AF-DAA6-7ED3-4591-44AC8446D2E0}"/>
              </a:ext>
            </a:extLst>
          </p:cNvPr>
          <p:cNvCxnSpPr>
            <a:cxnSpLocks/>
          </p:cNvCxnSpPr>
          <p:nvPr/>
        </p:nvCxnSpPr>
        <p:spPr bwMode="auto">
          <a:xfrm>
            <a:off x="4610483" y="5168796"/>
            <a:ext cx="463096"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39" name="直線矢印コネクタ 38">
            <a:extLst>
              <a:ext uri="{FF2B5EF4-FFF2-40B4-BE49-F238E27FC236}">
                <a16:creationId xmlns:a16="http://schemas.microsoft.com/office/drawing/2014/main" id="{8331DC87-8D6C-C954-089E-FD864364BFDD}"/>
              </a:ext>
            </a:extLst>
          </p:cNvPr>
          <p:cNvCxnSpPr>
            <a:cxnSpLocks/>
          </p:cNvCxnSpPr>
          <p:nvPr/>
        </p:nvCxnSpPr>
        <p:spPr bwMode="auto">
          <a:xfrm>
            <a:off x="5965547" y="2781215"/>
            <a:ext cx="302166"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41" name="直線矢印コネクタ 40">
            <a:extLst>
              <a:ext uri="{FF2B5EF4-FFF2-40B4-BE49-F238E27FC236}">
                <a16:creationId xmlns:a16="http://schemas.microsoft.com/office/drawing/2014/main" id="{03DC627C-A839-C75B-1754-FEF65B2DD907}"/>
              </a:ext>
            </a:extLst>
          </p:cNvPr>
          <p:cNvCxnSpPr>
            <a:cxnSpLocks/>
          </p:cNvCxnSpPr>
          <p:nvPr/>
        </p:nvCxnSpPr>
        <p:spPr bwMode="auto">
          <a:xfrm>
            <a:off x="6908935" y="2768799"/>
            <a:ext cx="1550714" cy="21405"/>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45" name="直線矢印コネクタ 44">
            <a:extLst>
              <a:ext uri="{FF2B5EF4-FFF2-40B4-BE49-F238E27FC236}">
                <a16:creationId xmlns:a16="http://schemas.microsoft.com/office/drawing/2014/main" id="{35ADB373-1613-5887-29F6-09E193C23952}"/>
              </a:ext>
            </a:extLst>
          </p:cNvPr>
          <p:cNvCxnSpPr>
            <a:cxnSpLocks/>
          </p:cNvCxnSpPr>
          <p:nvPr/>
        </p:nvCxnSpPr>
        <p:spPr bwMode="auto">
          <a:xfrm>
            <a:off x="8887541" y="2799999"/>
            <a:ext cx="257291"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50" name="直線矢印コネクタ 49">
            <a:extLst>
              <a:ext uri="{FF2B5EF4-FFF2-40B4-BE49-F238E27FC236}">
                <a16:creationId xmlns:a16="http://schemas.microsoft.com/office/drawing/2014/main" id="{5E25C6FB-F72E-A7DD-6838-8E13854D14ED}"/>
              </a:ext>
            </a:extLst>
          </p:cNvPr>
          <p:cNvCxnSpPr>
            <a:cxnSpLocks/>
          </p:cNvCxnSpPr>
          <p:nvPr/>
        </p:nvCxnSpPr>
        <p:spPr bwMode="auto">
          <a:xfrm>
            <a:off x="8269571" y="5218915"/>
            <a:ext cx="245037" cy="6228"/>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51" name="直線矢印コネクタ 50">
            <a:extLst>
              <a:ext uri="{FF2B5EF4-FFF2-40B4-BE49-F238E27FC236}">
                <a16:creationId xmlns:a16="http://schemas.microsoft.com/office/drawing/2014/main" id="{C9126ADF-E0A6-FDE4-2D1C-68EB24308DE6}"/>
              </a:ext>
            </a:extLst>
          </p:cNvPr>
          <p:cNvCxnSpPr>
            <a:cxnSpLocks/>
          </p:cNvCxnSpPr>
          <p:nvPr/>
        </p:nvCxnSpPr>
        <p:spPr bwMode="auto">
          <a:xfrm>
            <a:off x="8887541" y="5225143"/>
            <a:ext cx="257291"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326678" name="直線矢印コネクタ 326677">
            <a:extLst>
              <a:ext uri="{FF2B5EF4-FFF2-40B4-BE49-F238E27FC236}">
                <a16:creationId xmlns:a16="http://schemas.microsoft.com/office/drawing/2014/main" id="{71DAD7FD-8FCA-67CE-D48B-6FBAEE5B9036}"/>
              </a:ext>
            </a:extLst>
          </p:cNvPr>
          <p:cNvCxnSpPr>
            <a:cxnSpLocks/>
          </p:cNvCxnSpPr>
          <p:nvPr/>
        </p:nvCxnSpPr>
        <p:spPr bwMode="auto">
          <a:xfrm>
            <a:off x="5358350" y="5168796"/>
            <a:ext cx="268411"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326682" name="直線矢印コネクタ 326681">
            <a:extLst>
              <a:ext uri="{FF2B5EF4-FFF2-40B4-BE49-F238E27FC236}">
                <a16:creationId xmlns:a16="http://schemas.microsoft.com/office/drawing/2014/main" id="{047D6350-14E3-AFB0-B3BC-82AC6FD8B13E}"/>
              </a:ext>
            </a:extLst>
          </p:cNvPr>
          <p:cNvCxnSpPr>
            <a:cxnSpLocks/>
          </p:cNvCxnSpPr>
          <p:nvPr/>
        </p:nvCxnSpPr>
        <p:spPr bwMode="auto">
          <a:xfrm>
            <a:off x="6122082" y="5190734"/>
            <a:ext cx="377478"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sp>
        <p:nvSpPr>
          <p:cNvPr id="326698" name="Rectangle 28">
            <a:extLst>
              <a:ext uri="{FF2B5EF4-FFF2-40B4-BE49-F238E27FC236}">
                <a16:creationId xmlns:a16="http://schemas.microsoft.com/office/drawing/2014/main" id="{37906ABF-822A-9B15-874D-CF905267BEC1}"/>
              </a:ext>
            </a:extLst>
          </p:cNvPr>
          <p:cNvSpPr>
            <a:spLocks noChangeArrowheads="1"/>
          </p:cNvSpPr>
          <p:nvPr/>
        </p:nvSpPr>
        <p:spPr bwMode="auto">
          <a:xfrm>
            <a:off x="3353919" y="4216717"/>
            <a:ext cx="255254" cy="1961949"/>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Times New Roman" panose="02020603050405020304" pitchFamily="18" charset="0"/>
              </a:rPr>
              <a:t>　　　利</a:t>
            </a:r>
            <a:r>
              <a:rPr lang="en-US" altLang="ja-JP" sz="1292" dirty="0">
                <a:solidFill>
                  <a:srgbClr val="000000"/>
                </a:solidFill>
                <a:latin typeface="Times New Roman" panose="02020603050405020304" pitchFamily="18" charset="0"/>
              </a:rPr>
              <a:t> </a:t>
            </a:r>
            <a:r>
              <a:rPr lang="ja-JP" altLang="en-US" sz="1292">
                <a:solidFill>
                  <a:srgbClr val="000000"/>
                </a:solidFill>
                <a:latin typeface="Times New Roman" panose="02020603050405020304" pitchFamily="18" charset="0"/>
              </a:rPr>
              <a:t>用</a:t>
            </a:r>
            <a:r>
              <a:rPr lang="en-US" altLang="ja-JP" sz="1292" dirty="0">
                <a:solidFill>
                  <a:srgbClr val="000000"/>
                </a:solidFill>
                <a:latin typeface="Times New Roman" panose="02020603050405020304" pitchFamily="18" charset="0"/>
              </a:rPr>
              <a:t> </a:t>
            </a:r>
            <a:r>
              <a:rPr lang="ja-JP" altLang="en-US" sz="1292">
                <a:solidFill>
                  <a:srgbClr val="000000"/>
                </a:solidFill>
                <a:latin typeface="Times New Roman" panose="02020603050405020304" pitchFamily="18" charset="0"/>
              </a:rPr>
              <a:t>相</a:t>
            </a:r>
            <a:r>
              <a:rPr lang="en-US" altLang="ja-JP" sz="1292" dirty="0">
                <a:solidFill>
                  <a:srgbClr val="000000"/>
                </a:solidFill>
                <a:latin typeface="Times New Roman" panose="02020603050405020304" pitchFamily="18" charset="0"/>
              </a:rPr>
              <a:t> </a:t>
            </a:r>
            <a:r>
              <a:rPr lang="ja-JP" altLang="en-US" sz="1292">
                <a:solidFill>
                  <a:srgbClr val="000000"/>
                </a:solidFill>
                <a:latin typeface="Times New Roman" panose="02020603050405020304" pitchFamily="18" charset="0"/>
              </a:rPr>
              <a:t>談</a:t>
            </a:r>
            <a:r>
              <a:rPr lang="en-US" altLang="ja-JP" sz="1292" dirty="0">
                <a:solidFill>
                  <a:srgbClr val="000000"/>
                </a:solidFill>
                <a:latin typeface="Times New Roman" panose="02020603050405020304" pitchFamily="18" charset="0"/>
              </a:rPr>
              <a:t>  (</a:t>
            </a:r>
            <a:r>
              <a:rPr lang="ja-JP" altLang="en-US" sz="1292">
                <a:solidFill>
                  <a:srgbClr val="000000"/>
                </a:solidFill>
                <a:latin typeface="Times New Roman" panose="02020603050405020304" pitchFamily="18" charset="0"/>
              </a:rPr>
              <a:t>照会）</a:t>
            </a:r>
          </a:p>
        </p:txBody>
      </p:sp>
      <p:cxnSp>
        <p:nvCxnSpPr>
          <p:cNvPr id="326702" name="直線コネクタ 326701">
            <a:extLst>
              <a:ext uri="{FF2B5EF4-FFF2-40B4-BE49-F238E27FC236}">
                <a16:creationId xmlns:a16="http://schemas.microsoft.com/office/drawing/2014/main" id="{3D2A94D6-2F1E-462E-1ACD-C5FE6213A09A}"/>
              </a:ext>
            </a:extLst>
          </p:cNvPr>
          <p:cNvCxnSpPr>
            <a:cxnSpLocks/>
          </p:cNvCxnSpPr>
          <p:nvPr/>
        </p:nvCxnSpPr>
        <p:spPr bwMode="auto">
          <a:xfrm flipV="1">
            <a:off x="7041233" y="980728"/>
            <a:ext cx="0" cy="3023796"/>
          </a:xfrm>
          <a:prstGeom prst="line">
            <a:avLst/>
          </a:prstGeom>
          <a:solidFill>
            <a:schemeClr val="bg1"/>
          </a:solidFill>
          <a:ln w="66675" cap="flat" cmpd="sng" algn="ctr">
            <a:solidFill>
              <a:srgbClr val="7030A0"/>
            </a:solidFill>
            <a:prstDash val="sysDash"/>
            <a:round/>
            <a:headEnd type="none" w="med" len="med"/>
            <a:tailEnd type="none" w="med" len="med"/>
          </a:ln>
          <a:effectLst/>
        </p:spPr>
      </p:cxnSp>
      <p:cxnSp>
        <p:nvCxnSpPr>
          <p:cNvPr id="326706" name="直線コネクタ 326705">
            <a:extLst>
              <a:ext uri="{FF2B5EF4-FFF2-40B4-BE49-F238E27FC236}">
                <a16:creationId xmlns:a16="http://schemas.microsoft.com/office/drawing/2014/main" id="{76E2C37F-1A08-B858-7B83-BA47E68F3EEF}"/>
              </a:ext>
            </a:extLst>
          </p:cNvPr>
          <p:cNvCxnSpPr>
            <a:cxnSpLocks/>
          </p:cNvCxnSpPr>
          <p:nvPr/>
        </p:nvCxnSpPr>
        <p:spPr bwMode="auto">
          <a:xfrm flipV="1">
            <a:off x="3152800" y="4004524"/>
            <a:ext cx="0" cy="2591759"/>
          </a:xfrm>
          <a:prstGeom prst="line">
            <a:avLst/>
          </a:prstGeom>
          <a:solidFill>
            <a:schemeClr val="bg1"/>
          </a:solidFill>
          <a:ln w="66675" cap="flat" cmpd="sng" algn="ctr">
            <a:solidFill>
              <a:srgbClr val="7030A0"/>
            </a:solidFill>
            <a:prstDash val="sysDash"/>
            <a:round/>
            <a:headEnd type="none" w="med" len="med"/>
            <a:tailEnd type="none" w="med" len="med"/>
          </a:ln>
          <a:effectLst/>
        </p:spPr>
      </p:cxnSp>
      <p:sp>
        <p:nvSpPr>
          <p:cNvPr id="326718" name="AutoShape 115">
            <a:extLst>
              <a:ext uri="{FF2B5EF4-FFF2-40B4-BE49-F238E27FC236}">
                <a16:creationId xmlns:a16="http://schemas.microsoft.com/office/drawing/2014/main" id="{65A99627-1BDA-1C0E-8FA0-87027B168E03}"/>
              </a:ext>
            </a:extLst>
          </p:cNvPr>
          <p:cNvSpPr>
            <a:spLocks noChangeArrowheads="1"/>
          </p:cNvSpPr>
          <p:nvPr/>
        </p:nvSpPr>
        <p:spPr bwMode="auto">
          <a:xfrm>
            <a:off x="96342" y="6272807"/>
            <a:ext cx="1110929" cy="344675"/>
          </a:xfrm>
          <a:prstGeom prst="wedgeRoundRectCallout">
            <a:avLst>
              <a:gd name="adj1" fmla="val -828"/>
              <a:gd name="adj2" fmla="val -73806"/>
              <a:gd name="adj3" fmla="val 16667"/>
            </a:avLst>
          </a:prstGeom>
          <a:solidFill>
            <a:srgbClr val="FFFF00"/>
          </a:solidFill>
          <a:ln w="28575">
            <a:solidFill>
              <a:srgbClr val="0000FF"/>
            </a:solidFill>
            <a:miter lim="800000"/>
            <a:headEnd/>
            <a:tailEnd/>
          </a:ln>
          <a:effectLst/>
        </p:spPr>
        <p:txBody>
          <a:bodyPr anchor="ctr"/>
          <a:lstStyle/>
          <a:p>
            <a:pPr algn="ctr" eaLnBrk="1" hangingPunct="1">
              <a:defRPr/>
            </a:pPr>
            <a:r>
              <a:rPr lang="ja-JP" altLang="en-US" sz="1477">
                <a:solidFill>
                  <a:srgbClr val="000000"/>
                </a:solidFill>
                <a:effectLst>
                  <a:outerShdw blurRad="38100" dist="38100" dir="2700000" algn="tl">
                    <a:srgbClr val="FFFFFF"/>
                  </a:outerShdw>
                </a:effectLst>
                <a:latin typeface="Times New Roman"/>
                <a:ea typeface="ＭＳ Ｐゴシック"/>
              </a:rPr>
              <a:t>実行プラン</a:t>
            </a:r>
            <a:endParaRPr lang="ja-JP" altLang="en-US" sz="1477" dirty="0">
              <a:solidFill>
                <a:srgbClr val="000000"/>
              </a:solidFill>
              <a:effectLst>
                <a:outerShdw blurRad="38100" dist="38100" dir="2700000" algn="tl">
                  <a:srgbClr val="FFFFFF"/>
                </a:outerShdw>
              </a:effectLst>
              <a:latin typeface="Times New Roman"/>
              <a:ea typeface="ＭＳ Ｐゴシック"/>
            </a:endParaRPr>
          </a:p>
        </p:txBody>
      </p:sp>
      <p:sp>
        <p:nvSpPr>
          <p:cNvPr id="326719" name="テキスト ボックス 326718">
            <a:extLst>
              <a:ext uri="{FF2B5EF4-FFF2-40B4-BE49-F238E27FC236}">
                <a16:creationId xmlns:a16="http://schemas.microsoft.com/office/drawing/2014/main" id="{7F7E36E1-3387-67F0-B0AF-45B04701BF58}"/>
              </a:ext>
            </a:extLst>
          </p:cNvPr>
          <p:cNvSpPr txBox="1"/>
          <p:nvPr/>
        </p:nvSpPr>
        <p:spPr>
          <a:xfrm>
            <a:off x="-59376" y="881219"/>
            <a:ext cx="1747594" cy="461665"/>
          </a:xfrm>
          <a:prstGeom prst="rect">
            <a:avLst/>
          </a:prstGeom>
          <a:noFill/>
        </p:spPr>
        <p:txBody>
          <a:bodyPr wrap="none" rtlCol="0">
            <a:spAutoFit/>
          </a:bodyPr>
          <a:lstStyle/>
          <a:p>
            <a:r>
              <a:rPr kumimoji="1" lang="ja-JP" altLang="en-US"/>
              <a:t>ソーシャルワークの視点</a:t>
            </a:r>
            <a:endParaRPr kumimoji="1" lang="en-US" altLang="ja-JP" dirty="0"/>
          </a:p>
          <a:p>
            <a:r>
              <a:rPr kumimoji="1" lang="ja-JP" altLang="en-US"/>
              <a:t>長期的な視点</a:t>
            </a:r>
          </a:p>
        </p:txBody>
      </p:sp>
      <p:sp>
        <p:nvSpPr>
          <p:cNvPr id="72" name="テキスト ボックス 71">
            <a:extLst>
              <a:ext uri="{FF2B5EF4-FFF2-40B4-BE49-F238E27FC236}">
                <a16:creationId xmlns:a16="http://schemas.microsoft.com/office/drawing/2014/main" id="{B71F973B-0302-92BC-E170-B6E560EEB94A}"/>
              </a:ext>
            </a:extLst>
          </p:cNvPr>
          <p:cNvSpPr txBox="1"/>
          <p:nvPr/>
        </p:nvSpPr>
        <p:spPr>
          <a:xfrm>
            <a:off x="0" y="6630863"/>
            <a:ext cx="2061783" cy="276999"/>
          </a:xfrm>
          <a:prstGeom prst="rect">
            <a:avLst/>
          </a:prstGeom>
          <a:noFill/>
        </p:spPr>
        <p:txBody>
          <a:bodyPr wrap="none" rtlCol="0">
            <a:spAutoFit/>
          </a:bodyPr>
          <a:lstStyle/>
          <a:p>
            <a:r>
              <a:rPr kumimoji="1" lang="ja-JP" altLang="en-US"/>
              <a:t>発達支援のプロとしての視点</a:t>
            </a:r>
          </a:p>
        </p:txBody>
      </p:sp>
      <p:cxnSp>
        <p:nvCxnSpPr>
          <p:cNvPr id="82" name="直線矢印コネクタ 81">
            <a:extLst>
              <a:ext uri="{FF2B5EF4-FFF2-40B4-BE49-F238E27FC236}">
                <a16:creationId xmlns:a16="http://schemas.microsoft.com/office/drawing/2014/main" id="{13DC4B06-F38E-F088-2EF7-C0D2BAD269BA}"/>
              </a:ext>
            </a:extLst>
          </p:cNvPr>
          <p:cNvCxnSpPr>
            <a:cxnSpLocks/>
          </p:cNvCxnSpPr>
          <p:nvPr/>
        </p:nvCxnSpPr>
        <p:spPr bwMode="auto">
          <a:xfrm>
            <a:off x="2027960" y="2782610"/>
            <a:ext cx="357611"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84" name="直線矢印コネクタ 83">
            <a:extLst>
              <a:ext uri="{FF2B5EF4-FFF2-40B4-BE49-F238E27FC236}">
                <a16:creationId xmlns:a16="http://schemas.microsoft.com/office/drawing/2014/main" id="{98737AFC-9EE4-D14E-64DB-CE2F06162ECD}"/>
              </a:ext>
            </a:extLst>
          </p:cNvPr>
          <p:cNvCxnSpPr>
            <a:cxnSpLocks/>
          </p:cNvCxnSpPr>
          <p:nvPr/>
        </p:nvCxnSpPr>
        <p:spPr bwMode="auto">
          <a:xfrm>
            <a:off x="3777504" y="5166008"/>
            <a:ext cx="293044" cy="2788"/>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94" name="直線コネクタ 93">
            <a:extLst>
              <a:ext uri="{FF2B5EF4-FFF2-40B4-BE49-F238E27FC236}">
                <a16:creationId xmlns:a16="http://schemas.microsoft.com/office/drawing/2014/main" id="{2CFC0AC7-D329-A8E6-DF7A-B50EBE8A6FC1}"/>
              </a:ext>
            </a:extLst>
          </p:cNvPr>
          <p:cNvCxnSpPr>
            <a:cxnSpLocks/>
          </p:cNvCxnSpPr>
          <p:nvPr/>
        </p:nvCxnSpPr>
        <p:spPr bwMode="auto">
          <a:xfrm flipH="1">
            <a:off x="3152800" y="4004524"/>
            <a:ext cx="3888433" cy="0"/>
          </a:xfrm>
          <a:prstGeom prst="line">
            <a:avLst/>
          </a:prstGeom>
          <a:solidFill>
            <a:schemeClr val="bg1"/>
          </a:solidFill>
          <a:ln w="66675" cap="flat" cmpd="sng" algn="ctr">
            <a:solidFill>
              <a:srgbClr val="7030A0"/>
            </a:solidFill>
            <a:prstDash val="sysDash"/>
            <a:round/>
            <a:headEnd type="none" w="med" len="med"/>
            <a:tailEnd type="none" w="med" len="med"/>
          </a:ln>
          <a:effectLst/>
        </p:spPr>
      </p:cxnSp>
      <p:sp>
        <p:nvSpPr>
          <p:cNvPr id="326670" name="Rectangle 23">
            <a:extLst>
              <a:ext uri="{FF2B5EF4-FFF2-40B4-BE49-F238E27FC236}">
                <a16:creationId xmlns:a16="http://schemas.microsoft.com/office/drawing/2014/main" id="{A4EBDC58-6073-4FC4-9CB2-0514C7893E24}"/>
              </a:ext>
            </a:extLst>
          </p:cNvPr>
          <p:cNvSpPr>
            <a:spLocks noChangeArrowheads="1"/>
          </p:cNvSpPr>
          <p:nvPr/>
        </p:nvSpPr>
        <p:spPr bwMode="auto">
          <a:xfrm>
            <a:off x="5626761" y="1429367"/>
            <a:ext cx="435220" cy="2828270"/>
          </a:xfrm>
          <a:prstGeom prst="rect">
            <a:avLst/>
          </a:prstGeom>
          <a:solidFill>
            <a:srgbClr val="FFCCFF"/>
          </a:solidFill>
          <a:ln w="50800">
            <a:solidFill>
              <a:srgbClr val="FF0000"/>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77">
                <a:solidFill>
                  <a:srgbClr val="000000"/>
                </a:solidFill>
                <a:latin typeface="Times New Roman" panose="02020603050405020304" pitchFamily="18" charset="0"/>
              </a:rPr>
              <a:t>サービス担当者会議</a:t>
            </a:r>
            <a:endParaRPr lang="ja-JP" altLang="en-US" sz="831">
              <a:solidFill>
                <a:srgbClr val="000000"/>
              </a:solidFill>
              <a:latin typeface="Times New Roman" panose="02020603050405020304" pitchFamily="18" charset="0"/>
            </a:endParaRPr>
          </a:p>
        </p:txBody>
      </p:sp>
      <p:sp>
        <p:nvSpPr>
          <p:cNvPr id="99" name="角丸四角形 98">
            <a:extLst>
              <a:ext uri="{FF2B5EF4-FFF2-40B4-BE49-F238E27FC236}">
                <a16:creationId xmlns:a16="http://schemas.microsoft.com/office/drawing/2014/main" id="{6E9F895C-4232-B4E4-0134-A9ABF2D4F6A2}"/>
              </a:ext>
            </a:extLst>
          </p:cNvPr>
          <p:cNvSpPr/>
          <p:nvPr/>
        </p:nvSpPr>
        <p:spPr>
          <a:xfrm>
            <a:off x="5069105" y="4860945"/>
            <a:ext cx="300498" cy="1262972"/>
          </a:xfrm>
          <a:prstGeom prst="roundRect">
            <a:avLst/>
          </a:prstGeom>
          <a:solidFill>
            <a:srgbClr val="FEDD66"/>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anchor="ctr"/>
          <a:lstStyle/>
          <a:p>
            <a:pPr algn="ctr">
              <a:defRPr/>
            </a:pPr>
            <a:r>
              <a:rPr lang="ja-JP" altLang="en-US" sz="1400">
                <a:solidFill>
                  <a:srgbClr val="000000"/>
                </a:solidFill>
              </a:rPr>
              <a:t>利用契約</a:t>
            </a:r>
            <a:endParaRPr lang="ja-JP" altLang="en-US" sz="1400" dirty="0">
              <a:solidFill>
                <a:srgbClr val="000000"/>
              </a:solidFill>
            </a:endParaRPr>
          </a:p>
        </p:txBody>
      </p:sp>
      <p:cxnSp>
        <p:nvCxnSpPr>
          <p:cNvPr id="119" name="直線矢印コネクタ 118">
            <a:extLst>
              <a:ext uri="{FF2B5EF4-FFF2-40B4-BE49-F238E27FC236}">
                <a16:creationId xmlns:a16="http://schemas.microsoft.com/office/drawing/2014/main" id="{0B148C6D-5998-83A1-DCE0-338B97CC8B3A}"/>
              </a:ext>
            </a:extLst>
          </p:cNvPr>
          <p:cNvCxnSpPr>
            <a:cxnSpLocks/>
          </p:cNvCxnSpPr>
          <p:nvPr/>
        </p:nvCxnSpPr>
        <p:spPr bwMode="auto">
          <a:xfrm>
            <a:off x="6318137" y="5190734"/>
            <a:ext cx="181423"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sp>
        <p:nvSpPr>
          <p:cNvPr id="6" name="テキスト ボックス 5">
            <a:extLst>
              <a:ext uri="{FF2B5EF4-FFF2-40B4-BE49-F238E27FC236}">
                <a16:creationId xmlns:a16="http://schemas.microsoft.com/office/drawing/2014/main" id="{9047E81D-69A2-83B9-77C9-4FB8D647F42F}"/>
              </a:ext>
            </a:extLst>
          </p:cNvPr>
          <p:cNvSpPr txBox="1"/>
          <p:nvPr/>
        </p:nvSpPr>
        <p:spPr>
          <a:xfrm>
            <a:off x="6999907" y="1532063"/>
            <a:ext cx="369332" cy="961161"/>
          </a:xfrm>
          <a:prstGeom prst="rect">
            <a:avLst/>
          </a:prstGeom>
          <a:noFill/>
        </p:spPr>
        <p:txBody>
          <a:bodyPr vert="eaVert" wrap="none" rtlCol="0">
            <a:spAutoFit/>
          </a:bodyPr>
          <a:lstStyle/>
          <a:p>
            <a:r>
              <a:rPr kumimoji="1" lang="ja-JP" altLang="en-US">
                <a:solidFill>
                  <a:srgbClr val="7030A0"/>
                </a:solidFill>
              </a:rPr>
              <a:t>想定のライン</a:t>
            </a:r>
          </a:p>
        </p:txBody>
      </p:sp>
      <p:sp>
        <p:nvSpPr>
          <p:cNvPr id="326659" name="Rectangle 29">
            <a:extLst>
              <a:ext uri="{FF2B5EF4-FFF2-40B4-BE49-F238E27FC236}">
                <a16:creationId xmlns:a16="http://schemas.microsoft.com/office/drawing/2014/main" id="{CB1956BD-A695-4D18-90D0-7522FAF92BE9}"/>
              </a:ext>
            </a:extLst>
          </p:cNvPr>
          <p:cNvSpPr>
            <a:spLocks noChangeArrowheads="1"/>
          </p:cNvSpPr>
          <p:nvPr/>
        </p:nvSpPr>
        <p:spPr bwMode="auto">
          <a:xfrm>
            <a:off x="4342250" y="4218315"/>
            <a:ext cx="268233" cy="1957013"/>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Times New Roman" panose="02020603050405020304" pitchFamily="18" charset="0"/>
              </a:rPr>
              <a:t>支援のためのアセスメント　</a:t>
            </a:r>
          </a:p>
        </p:txBody>
      </p:sp>
      <p:sp>
        <p:nvSpPr>
          <p:cNvPr id="28" name="テキスト ボックス 27">
            <a:extLst>
              <a:ext uri="{FF2B5EF4-FFF2-40B4-BE49-F238E27FC236}">
                <a16:creationId xmlns:a16="http://schemas.microsoft.com/office/drawing/2014/main" id="{A0EB138C-8A8D-65D9-AADB-D5193AA0FB9C}"/>
              </a:ext>
            </a:extLst>
          </p:cNvPr>
          <p:cNvSpPr txBox="1"/>
          <p:nvPr/>
        </p:nvSpPr>
        <p:spPr>
          <a:xfrm>
            <a:off x="74719" y="548002"/>
            <a:ext cx="6551794" cy="323165"/>
          </a:xfrm>
          <a:prstGeom prst="rect">
            <a:avLst/>
          </a:prstGeom>
          <a:noFill/>
          <a:ln>
            <a:solidFill>
              <a:srgbClr val="FF0000"/>
            </a:solidFill>
          </a:ln>
        </p:spPr>
        <p:txBody>
          <a:bodyPr wrap="none" rtlCol="0">
            <a:spAutoFit/>
          </a:bodyPr>
          <a:lstStyle/>
          <a:p>
            <a:r>
              <a:rPr kumimoji="1" lang="ja-JP" altLang="en-US" sz="1500">
                <a:solidFill>
                  <a:srgbClr val="FF0000"/>
                </a:solidFill>
              </a:rPr>
              <a:t>相談支援事業所からスタートし、利用計画原案の作成段階で利用調整する場合</a:t>
            </a:r>
          </a:p>
        </p:txBody>
      </p:sp>
      <p:sp>
        <p:nvSpPr>
          <p:cNvPr id="29" name="Rectangle 33">
            <a:extLst>
              <a:ext uri="{FF2B5EF4-FFF2-40B4-BE49-F238E27FC236}">
                <a16:creationId xmlns:a16="http://schemas.microsoft.com/office/drawing/2014/main" id="{4AE1D913-759C-7D7D-9FA2-AAE2A721C9B4}"/>
              </a:ext>
            </a:extLst>
          </p:cNvPr>
          <p:cNvSpPr>
            <a:spLocks noChangeArrowheads="1"/>
          </p:cNvSpPr>
          <p:nvPr/>
        </p:nvSpPr>
        <p:spPr bwMode="auto">
          <a:xfrm>
            <a:off x="9144832" y="4208062"/>
            <a:ext cx="408742" cy="1957013"/>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292">
                <a:solidFill>
                  <a:srgbClr val="000000"/>
                </a:solidFill>
                <a:latin typeface="Times New Roman" panose="02020603050405020304" pitchFamily="18" charset="0"/>
              </a:rPr>
              <a:t>　　　</a:t>
            </a:r>
            <a:r>
              <a:rPr lang="en-US" altLang="ja-JP" sz="1292" dirty="0">
                <a:solidFill>
                  <a:srgbClr val="000000"/>
                </a:solidFill>
                <a:latin typeface="Times New Roman" panose="02020603050405020304" pitchFamily="18" charset="0"/>
              </a:rPr>
              <a:t> </a:t>
            </a:r>
            <a:r>
              <a:rPr lang="ja-JP" altLang="en-US" sz="1292">
                <a:solidFill>
                  <a:srgbClr val="000000"/>
                </a:solidFill>
                <a:latin typeface="Times New Roman" panose="02020603050405020304" pitchFamily="18" charset="0"/>
              </a:rPr>
              <a:t>個別支援計画の変更</a:t>
            </a:r>
          </a:p>
        </p:txBody>
      </p:sp>
      <p:sp>
        <p:nvSpPr>
          <p:cNvPr id="30" name="Rectangle 9">
            <a:extLst>
              <a:ext uri="{FF2B5EF4-FFF2-40B4-BE49-F238E27FC236}">
                <a16:creationId xmlns:a16="http://schemas.microsoft.com/office/drawing/2014/main" id="{DB1A6E35-7081-2B8A-D275-EBAF5A378D6E}"/>
              </a:ext>
            </a:extLst>
          </p:cNvPr>
          <p:cNvSpPr>
            <a:spLocks noChangeArrowheads="1"/>
          </p:cNvSpPr>
          <p:nvPr/>
        </p:nvSpPr>
        <p:spPr bwMode="auto">
          <a:xfrm>
            <a:off x="9144831" y="1412547"/>
            <a:ext cx="367889" cy="2344020"/>
          </a:xfrm>
          <a:prstGeom prst="rect">
            <a:avLst/>
          </a:prstGeom>
          <a:solidFill>
            <a:srgbClr val="FFCCFF"/>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利用計画の変更</a:t>
            </a:r>
          </a:p>
        </p:txBody>
      </p:sp>
      <p:sp>
        <p:nvSpPr>
          <p:cNvPr id="32" name="Rectangle 30">
            <a:extLst>
              <a:ext uri="{FF2B5EF4-FFF2-40B4-BE49-F238E27FC236}">
                <a16:creationId xmlns:a16="http://schemas.microsoft.com/office/drawing/2014/main" id="{E7ECBA3B-43B4-AA38-61CE-E6B1CCBB806A}"/>
              </a:ext>
            </a:extLst>
          </p:cNvPr>
          <p:cNvSpPr>
            <a:spLocks noChangeArrowheads="1"/>
          </p:cNvSpPr>
          <p:nvPr/>
        </p:nvSpPr>
        <p:spPr bwMode="auto">
          <a:xfrm>
            <a:off x="7058647" y="4231222"/>
            <a:ext cx="449381" cy="1904250"/>
          </a:xfrm>
          <a:prstGeom prst="rect">
            <a:avLst/>
          </a:prstGeom>
          <a:solidFill>
            <a:srgbClr val="FFFF66"/>
          </a:solidFill>
          <a:ln w="38100">
            <a:solidFill>
              <a:srgbClr val="0000FF"/>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77">
                <a:solidFill>
                  <a:srgbClr val="000000"/>
                </a:solidFill>
                <a:latin typeface="ＭＳ Ｐゴシック" panose="020B0600070205080204" pitchFamily="50" charset="-128"/>
              </a:rPr>
              <a:t>個別支援計画の作成　</a:t>
            </a:r>
          </a:p>
        </p:txBody>
      </p:sp>
      <p:cxnSp>
        <p:nvCxnSpPr>
          <p:cNvPr id="33" name="直線矢印コネクタ 32">
            <a:extLst>
              <a:ext uri="{FF2B5EF4-FFF2-40B4-BE49-F238E27FC236}">
                <a16:creationId xmlns:a16="http://schemas.microsoft.com/office/drawing/2014/main" id="{24F182CA-541C-AE6E-091D-8247DBA0D153}"/>
              </a:ext>
            </a:extLst>
          </p:cNvPr>
          <p:cNvCxnSpPr>
            <a:cxnSpLocks/>
          </p:cNvCxnSpPr>
          <p:nvPr/>
        </p:nvCxnSpPr>
        <p:spPr bwMode="auto">
          <a:xfrm>
            <a:off x="7508028" y="5216286"/>
            <a:ext cx="300404"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34" name="直線矢印コネクタ 33">
            <a:extLst>
              <a:ext uri="{FF2B5EF4-FFF2-40B4-BE49-F238E27FC236}">
                <a16:creationId xmlns:a16="http://schemas.microsoft.com/office/drawing/2014/main" id="{D9FEBE66-6BEA-A7F9-E807-BBE4086F379D}"/>
              </a:ext>
            </a:extLst>
          </p:cNvPr>
          <p:cNvCxnSpPr>
            <a:cxnSpLocks/>
          </p:cNvCxnSpPr>
          <p:nvPr/>
        </p:nvCxnSpPr>
        <p:spPr bwMode="auto">
          <a:xfrm>
            <a:off x="6791059" y="5201847"/>
            <a:ext cx="267588"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40" name="直線矢印コネクタ 39">
            <a:extLst>
              <a:ext uri="{FF2B5EF4-FFF2-40B4-BE49-F238E27FC236}">
                <a16:creationId xmlns:a16="http://schemas.microsoft.com/office/drawing/2014/main" id="{46B1709E-5CB6-7DDE-4E5F-F2694AE48C08}"/>
              </a:ext>
            </a:extLst>
          </p:cNvPr>
          <p:cNvCxnSpPr>
            <a:cxnSpLocks/>
          </p:cNvCxnSpPr>
          <p:nvPr/>
        </p:nvCxnSpPr>
        <p:spPr bwMode="auto">
          <a:xfrm>
            <a:off x="3512840" y="3818371"/>
            <a:ext cx="0" cy="398346"/>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42" name="直線矢印コネクタ 41">
            <a:extLst>
              <a:ext uri="{FF2B5EF4-FFF2-40B4-BE49-F238E27FC236}">
                <a16:creationId xmlns:a16="http://schemas.microsoft.com/office/drawing/2014/main" id="{C3325A5A-11C6-E687-5238-4D66B8EBA23E}"/>
              </a:ext>
            </a:extLst>
          </p:cNvPr>
          <p:cNvCxnSpPr>
            <a:cxnSpLocks/>
          </p:cNvCxnSpPr>
          <p:nvPr/>
        </p:nvCxnSpPr>
        <p:spPr bwMode="auto">
          <a:xfrm flipV="1">
            <a:off x="4488921" y="3781109"/>
            <a:ext cx="501" cy="421705"/>
          </a:xfrm>
          <a:prstGeom prst="straightConnector1">
            <a:avLst/>
          </a:prstGeom>
          <a:solidFill>
            <a:schemeClr val="bg1"/>
          </a:solidFill>
          <a:ln w="38100" cap="flat" cmpd="sng" algn="ctr">
            <a:solidFill>
              <a:srgbClr val="00B050"/>
            </a:solidFill>
            <a:prstDash val="sysDot"/>
            <a:round/>
            <a:headEnd type="none" w="med" len="med"/>
            <a:tailEnd type="triangle"/>
          </a:ln>
          <a:effectLst/>
        </p:spPr>
      </p:cxnSp>
      <p:cxnSp>
        <p:nvCxnSpPr>
          <p:cNvPr id="44" name="直線矢印コネクタ 43">
            <a:extLst>
              <a:ext uri="{FF2B5EF4-FFF2-40B4-BE49-F238E27FC236}">
                <a16:creationId xmlns:a16="http://schemas.microsoft.com/office/drawing/2014/main" id="{432598D0-FC8A-D33B-8DAF-7B75A85F4A0D}"/>
              </a:ext>
            </a:extLst>
          </p:cNvPr>
          <p:cNvCxnSpPr>
            <a:cxnSpLocks/>
          </p:cNvCxnSpPr>
          <p:nvPr/>
        </p:nvCxnSpPr>
        <p:spPr bwMode="auto">
          <a:xfrm>
            <a:off x="5212054" y="3835726"/>
            <a:ext cx="0" cy="1035977"/>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46" name="直線矢印コネクタ 45">
            <a:extLst>
              <a:ext uri="{FF2B5EF4-FFF2-40B4-BE49-F238E27FC236}">
                <a16:creationId xmlns:a16="http://schemas.microsoft.com/office/drawing/2014/main" id="{2592063F-3E09-6D62-738E-FF77485C8D33}"/>
              </a:ext>
            </a:extLst>
          </p:cNvPr>
          <p:cNvCxnSpPr>
            <a:cxnSpLocks/>
            <a:endCxn id="326658" idx="0"/>
          </p:cNvCxnSpPr>
          <p:nvPr/>
        </p:nvCxnSpPr>
        <p:spPr bwMode="auto">
          <a:xfrm>
            <a:off x="4208490" y="3824968"/>
            <a:ext cx="0" cy="393348"/>
          </a:xfrm>
          <a:prstGeom prst="straightConnector1">
            <a:avLst/>
          </a:prstGeom>
          <a:solidFill>
            <a:schemeClr val="bg1"/>
          </a:solidFill>
          <a:ln w="38100" cap="flat" cmpd="sng" algn="ctr">
            <a:solidFill>
              <a:srgbClr val="00B050"/>
            </a:solidFill>
            <a:prstDash val="sysDot"/>
            <a:round/>
            <a:headEnd type="none" w="med" len="med"/>
            <a:tailEnd type="triangle"/>
          </a:ln>
          <a:effectLst/>
        </p:spPr>
      </p:cxnSp>
      <p:cxnSp>
        <p:nvCxnSpPr>
          <p:cNvPr id="47" name="直線矢印コネクタ 46">
            <a:extLst>
              <a:ext uri="{FF2B5EF4-FFF2-40B4-BE49-F238E27FC236}">
                <a16:creationId xmlns:a16="http://schemas.microsoft.com/office/drawing/2014/main" id="{3059F20C-F383-6712-D597-99385DD11F52}"/>
              </a:ext>
            </a:extLst>
          </p:cNvPr>
          <p:cNvCxnSpPr>
            <a:cxnSpLocks/>
          </p:cNvCxnSpPr>
          <p:nvPr/>
        </p:nvCxnSpPr>
        <p:spPr bwMode="auto">
          <a:xfrm>
            <a:off x="5952012" y="4257637"/>
            <a:ext cx="0" cy="379763"/>
          </a:xfrm>
          <a:prstGeom prst="straightConnector1">
            <a:avLst/>
          </a:prstGeom>
          <a:solidFill>
            <a:schemeClr val="bg1"/>
          </a:solidFill>
          <a:ln w="38100" cap="flat" cmpd="sng" algn="ctr">
            <a:solidFill>
              <a:srgbClr val="00B050"/>
            </a:solidFill>
            <a:prstDash val="sysDot"/>
            <a:round/>
            <a:headEnd type="none" w="med" len="med"/>
            <a:tailEnd type="triangle"/>
          </a:ln>
          <a:effectLst/>
        </p:spPr>
      </p:cxnSp>
      <p:cxnSp>
        <p:nvCxnSpPr>
          <p:cNvPr id="48" name="直線矢印コネクタ 47">
            <a:extLst>
              <a:ext uri="{FF2B5EF4-FFF2-40B4-BE49-F238E27FC236}">
                <a16:creationId xmlns:a16="http://schemas.microsoft.com/office/drawing/2014/main" id="{B578559C-C33F-BD4B-1F71-4577C654B715}"/>
              </a:ext>
            </a:extLst>
          </p:cNvPr>
          <p:cNvCxnSpPr>
            <a:cxnSpLocks/>
          </p:cNvCxnSpPr>
          <p:nvPr/>
        </p:nvCxnSpPr>
        <p:spPr bwMode="auto">
          <a:xfrm flipV="1">
            <a:off x="5796967" y="4270589"/>
            <a:ext cx="0" cy="357945"/>
          </a:xfrm>
          <a:prstGeom prst="straightConnector1">
            <a:avLst/>
          </a:prstGeom>
          <a:solidFill>
            <a:schemeClr val="bg1"/>
          </a:solidFill>
          <a:ln w="38100" cap="flat" cmpd="sng" algn="ctr">
            <a:solidFill>
              <a:srgbClr val="00B050"/>
            </a:solidFill>
            <a:prstDash val="sysDot"/>
            <a:round/>
            <a:headEnd type="none" w="med" len="med"/>
            <a:tailEnd type="triangle"/>
          </a:ln>
          <a:effectLst/>
        </p:spPr>
      </p:cxnSp>
      <p:cxnSp>
        <p:nvCxnSpPr>
          <p:cNvPr id="52" name="直線矢印コネクタ 51">
            <a:extLst>
              <a:ext uri="{FF2B5EF4-FFF2-40B4-BE49-F238E27FC236}">
                <a16:creationId xmlns:a16="http://schemas.microsoft.com/office/drawing/2014/main" id="{B369F299-12BE-F5B7-144B-95FD190949AB}"/>
              </a:ext>
            </a:extLst>
          </p:cNvPr>
          <p:cNvCxnSpPr>
            <a:cxnSpLocks/>
          </p:cNvCxnSpPr>
          <p:nvPr/>
        </p:nvCxnSpPr>
        <p:spPr bwMode="auto">
          <a:xfrm>
            <a:off x="6656585" y="3818371"/>
            <a:ext cx="0" cy="379763"/>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53" name="直線矢印コネクタ 52">
            <a:extLst>
              <a:ext uri="{FF2B5EF4-FFF2-40B4-BE49-F238E27FC236}">
                <a16:creationId xmlns:a16="http://schemas.microsoft.com/office/drawing/2014/main" id="{F6A4EBC5-5375-7792-6BD8-0D0EA3FB0412}"/>
              </a:ext>
            </a:extLst>
          </p:cNvPr>
          <p:cNvCxnSpPr>
            <a:cxnSpLocks/>
          </p:cNvCxnSpPr>
          <p:nvPr/>
        </p:nvCxnSpPr>
        <p:spPr bwMode="auto">
          <a:xfrm flipV="1">
            <a:off x="7257256" y="3858772"/>
            <a:ext cx="0" cy="357945"/>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54" name="直線矢印コネクタ 53">
            <a:extLst>
              <a:ext uri="{FF2B5EF4-FFF2-40B4-BE49-F238E27FC236}">
                <a16:creationId xmlns:a16="http://schemas.microsoft.com/office/drawing/2014/main" id="{45185595-2613-E19E-F08B-E2627780EC01}"/>
              </a:ext>
            </a:extLst>
          </p:cNvPr>
          <p:cNvCxnSpPr>
            <a:cxnSpLocks/>
          </p:cNvCxnSpPr>
          <p:nvPr/>
        </p:nvCxnSpPr>
        <p:spPr bwMode="auto">
          <a:xfrm>
            <a:off x="8625408" y="4301321"/>
            <a:ext cx="0" cy="379763"/>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60" name="直線矢印コネクタ 59">
            <a:extLst>
              <a:ext uri="{FF2B5EF4-FFF2-40B4-BE49-F238E27FC236}">
                <a16:creationId xmlns:a16="http://schemas.microsoft.com/office/drawing/2014/main" id="{6B44A69E-4453-5ABD-138B-F9012AA5C0B9}"/>
              </a:ext>
            </a:extLst>
          </p:cNvPr>
          <p:cNvCxnSpPr>
            <a:cxnSpLocks/>
          </p:cNvCxnSpPr>
          <p:nvPr/>
        </p:nvCxnSpPr>
        <p:spPr bwMode="auto">
          <a:xfrm flipV="1">
            <a:off x="8775831" y="4301321"/>
            <a:ext cx="0" cy="357945"/>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sp>
        <p:nvSpPr>
          <p:cNvPr id="326679" name="Rectangle 28">
            <a:extLst>
              <a:ext uri="{FF2B5EF4-FFF2-40B4-BE49-F238E27FC236}">
                <a16:creationId xmlns:a16="http://schemas.microsoft.com/office/drawing/2014/main" id="{7B74703E-AAFF-FE98-7CAC-8209CBEB94C6}"/>
              </a:ext>
            </a:extLst>
          </p:cNvPr>
          <p:cNvSpPr>
            <a:spLocks noChangeArrowheads="1"/>
          </p:cNvSpPr>
          <p:nvPr/>
        </p:nvSpPr>
        <p:spPr bwMode="auto">
          <a:xfrm>
            <a:off x="3602539" y="4212227"/>
            <a:ext cx="270976" cy="1961949"/>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利用可能性の判断</a:t>
            </a:r>
          </a:p>
        </p:txBody>
      </p:sp>
      <p:sp>
        <p:nvSpPr>
          <p:cNvPr id="326686" name="テキスト ボックス 326685">
            <a:extLst>
              <a:ext uri="{FF2B5EF4-FFF2-40B4-BE49-F238E27FC236}">
                <a16:creationId xmlns:a16="http://schemas.microsoft.com/office/drawing/2014/main" id="{C91297E6-AD65-9AD0-143A-CB1A229E24EB}"/>
              </a:ext>
            </a:extLst>
          </p:cNvPr>
          <p:cNvSpPr txBox="1"/>
          <p:nvPr/>
        </p:nvSpPr>
        <p:spPr>
          <a:xfrm>
            <a:off x="6640406" y="3978361"/>
            <a:ext cx="646331" cy="276999"/>
          </a:xfrm>
          <a:prstGeom prst="rect">
            <a:avLst/>
          </a:prstGeom>
          <a:noFill/>
        </p:spPr>
        <p:txBody>
          <a:bodyPr wrap="none" rtlCol="0">
            <a:spAutoFit/>
          </a:bodyPr>
          <a:lstStyle/>
          <a:p>
            <a:r>
              <a:rPr lang="ja-JP" altLang="en-US">
                <a:solidFill>
                  <a:srgbClr val="FF0000"/>
                </a:solidFill>
              </a:rPr>
              <a:t>（提供）</a:t>
            </a:r>
            <a:endParaRPr kumimoji="1" lang="ja-JP" altLang="en-US">
              <a:solidFill>
                <a:srgbClr val="FF0000"/>
              </a:solidFill>
            </a:endParaRPr>
          </a:p>
        </p:txBody>
      </p:sp>
      <p:cxnSp>
        <p:nvCxnSpPr>
          <p:cNvPr id="326687" name="直線矢印コネクタ 326686">
            <a:extLst>
              <a:ext uri="{FF2B5EF4-FFF2-40B4-BE49-F238E27FC236}">
                <a16:creationId xmlns:a16="http://schemas.microsoft.com/office/drawing/2014/main" id="{4C4D621C-D2EE-7817-95BF-1068B2CE9043}"/>
              </a:ext>
            </a:extLst>
          </p:cNvPr>
          <p:cNvCxnSpPr>
            <a:cxnSpLocks/>
          </p:cNvCxnSpPr>
          <p:nvPr/>
        </p:nvCxnSpPr>
        <p:spPr bwMode="auto">
          <a:xfrm flipV="1">
            <a:off x="3777504" y="3802022"/>
            <a:ext cx="0" cy="396112"/>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grpSp>
        <p:nvGrpSpPr>
          <p:cNvPr id="326689" name="グループ化 326688">
            <a:extLst>
              <a:ext uri="{FF2B5EF4-FFF2-40B4-BE49-F238E27FC236}">
                <a16:creationId xmlns:a16="http://schemas.microsoft.com/office/drawing/2014/main" id="{6B93FECD-CDDF-EACA-BE13-AA06B6B75B90}"/>
              </a:ext>
            </a:extLst>
          </p:cNvPr>
          <p:cNvGrpSpPr/>
          <p:nvPr/>
        </p:nvGrpSpPr>
        <p:grpSpPr>
          <a:xfrm>
            <a:off x="7138329" y="6388456"/>
            <a:ext cx="2752558" cy="472423"/>
            <a:chOff x="7184573" y="6388057"/>
            <a:chExt cx="2752558" cy="472423"/>
          </a:xfrm>
        </p:grpSpPr>
        <p:cxnSp>
          <p:nvCxnSpPr>
            <p:cNvPr id="326690" name="直線矢印コネクタ 326689">
              <a:extLst>
                <a:ext uri="{FF2B5EF4-FFF2-40B4-BE49-F238E27FC236}">
                  <a16:creationId xmlns:a16="http://schemas.microsoft.com/office/drawing/2014/main" id="{4EF73EFE-3892-5397-0312-60FAE8BD137E}"/>
                </a:ext>
              </a:extLst>
            </p:cNvPr>
            <p:cNvCxnSpPr>
              <a:cxnSpLocks/>
            </p:cNvCxnSpPr>
            <p:nvPr/>
          </p:nvCxnSpPr>
          <p:spPr bwMode="auto">
            <a:xfrm flipH="1">
              <a:off x="7282927" y="6596283"/>
              <a:ext cx="367016" cy="0"/>
            </a:xfrm>
            <a:prstGeom prst="straightConnector1">
              <a:avLst/>
            </a:prstGeom>
            <a:solidFill>
              <a:schemeClr val="bg1"/>
            </a:solidFill>
            <a:ln w="38100" cap="flat" cmpd="sng" algn="ctr">
              <a:solidFill>
                <a:srgbClr val="FF0000"/>
              </a:solidFill>
              <a:prstDash val="sysDot"/>
              <a:round/>
              <a:headEnd type="none" w="med" len="med"/>
              <a:tailEnd type="triangle"/>
            </a:ln>
            <a:effectLst/>
          </p:spPr>
        </p:cxnSp>
        <p:sp>
          <p:nvSpPr>
            <p:cNvPr id="326691" name="テキスト ボックス 326690">
              <a:extLst>
                <a:ext uri="{FF2B5EF4-FFF2-40B4-BE49-F238E27FC236}">
                  <a16:creationId xmlns:a16="http://schemas.microsoft.com/office/drawing/2014/main" id="{A562B6C9-7385-444D-70D6-157D62EE124B}"/>
                </a:ext>
              </a:extLst>
            </p:cNvPr>
            <p:cNvSpPr txBox="1"/>
            <p:nvPr/>
          </p:nvSpPr>
          <p:spPr>
            <a:xfrm>
              <a:off x="7604441" y="6398815"/>
              <a:ext cx="2332690" cy="461665"/>
            </a:xfrm>
            <a:prstGeom prst="rect">
              <a:avLst/>
            </a:prstGeom>
            <a:noFill/>
          </p:spPr>
          <p:txBody>
            <a:bodyPr wrap="none" rtlCol="0">
              <a:spAutoFit/>
            </a:bodyPr>
            <a:lstStyle/>
            <a:p>
              <a:r>
                <a:rPr kumimoji="1" lang="ja-JP" altLang="en-US"/>
                <a:t>現状では上手く連携できていない</a:t>
              </a:r>
              <a:endParaRPr kumimoji="1" lang="en-US" altLang="ja-JP" dirty="0"/>
            </a:p>
            <a:p>
              <a:r>
                <a:rPr kumimoji="1" lang="ja-JP" altLang="en-US"/>
                <a:t>場合があるかも知れません</a:t>
              </a:r>
            </a:p>
          </p:txBody>
        </p:sp>
        <p:sp>
          <p:nvSpPr>
            <p:cNvPr id="326692" name="正方形/長方形 326691">
              <a:extLst>
                <a:ext uri="{FF2B5EF4-FFF2-40B4-BE49-F238E27FC236}">
                  <a16:creationId xmlns:a16="http://schemas.microsoft.com/office/drawing/2014/main" id="{24659F7B-3E25-9ED8-5109-4588CE6299AD}"/>
                </a:ext>
              </a:extLst>
            </p:cNvPr>
            <p:cNvSpPr/>
            <p:nvPr/>
          </p:nvSpPr>
          <p:spPr bwMode="auto">
            <a:xfrm>
              <a:off x="7184573" y="6388057"/>
              <a:ext cx="2690947" cy="432291"/>
            </a:xfrm>
            <a:prstGeom prst="rect">
              <a:avLst/>
            </a:prstGeom>
            <a:no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grpSp>
    </p:spTree>
    <p:extLst>
      <p:ext uri="{BB962C8B-B14F-4D97-AF65-F5344CB8AC3E}">
        <p14:creationId xmlns:p14="http://schemas.microsoft.com/office/powerpoint/2010/main" val="1532566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6700" name="直線コネクタ 326699">
            <a:extLst>
              <a:ext uri="{FF2B5EF4-FFF2-40B4-BE49-F238E27FC236}">
                <a16:creationId xmlns:a16="http://schemas.microsoft.com/office/drawing/2014/main" id="{032AB985-B40D-B765-587D-659291DE1169}"/>
              </a:ext>
            </a:extLst>
          </p:cNvPr>
          <p:cNvCxnSpPr>
            <a:cxnSpLocks/>
          </p:cNvCxnSpPr>
          <p:nvPr/>
        </p:nvCxnSpPr>
        <p:spPr bwMode="auto">
          <a:xfrm>
            <a:off x="1348869" y="4004524"/>
            <a:ext cx="8439508" cy="0"/>
          </a:xfrm>
          <a:prstGeom prst="line">
            <a:avLst/>
          </a:prstGeom>
          <a:solidFill>
            <a:schemeClr val="bg1"/>
          </a:solidFill>
          <a:ln w="19050" cap="flat" cmpd="sng" algn="ctr">
            <a:solidFill>
              <a:schemeClr val="tx1"/>
            </a:solidFill>
            <a:prstDash val="dash"/>
            <a:round/>
            <a:headEnd type="none" w="med" len="med"/>
            <a:tailEnd type="none" w="med" len="med"/>
          </a:ln>
          <a:effectLst/>
        </p:spPr>
      </p:cxnSp>
      <p:sp>
        <p:nvSpPr>
          <p:cNvPr id="326659" name="Rectangle 29">
            <a:extLst>
              <a:ext uri="{FF2B5EF4-FFF2-40B4-BE49-F238E27FC236}">
                <a16:creationId xmlns:a16="http://schemas.microsoft.com/office/drawing/2014/main" id="{CB1956BD-A695-4D18-90D0-7522FAF92BE9}"/>
              </a:ext>
            </a:extLst>
          </p:cNvPr>
          <p:cNvSpPr>
            <a:spLocks noChangeArrowheads="1"/>
          </p:cNvSpPr>
          <p:nvPr/>
        </p:nvSpPr>
        <p:spPr bwMode="auto">
          <a:xfrm>
            <a:off x="3625463" y="4174021"/>
            <a:ext cx="304919" cy="1981596"/>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Times New Roman" panose="02020603050405020304" pitchFamily="18" charset="0"/>
              </a:rPr>
              <a:t>支援のためのアセスメント　</a:t>
            </a:r>
          </a:p>
        </p:txBody>
      </p:sp>
      <p:sp>
        <p:nvSpPr>
          <p:cNvPr id="326660" name="Rectangle 30">
            <a:extLst>
              <a:ext uri="{FF2B5EF4-FFF2-40B4-BE49-F238E27FC236}">
                <a16:creationId xmlns:a16="http://schemas.microsoft.com/office/drawing/2014/main" id="{C2437774-B51C-4A65-AC03-E144C5477ABA}"/>
              </a:ext>
            </a:extLst>
          </p:cNvPr>
          <p:cNvSpPr>
            <a:spLocks noChangeArrowheads="1"/>
          </p:cNvSpPr>
          <p:nvPr/>
        </p:nvSpPr>
        <p:spPr bwMode="auto">
          <a:xfrm>
            <a:off x="7058647" y="4231222"/>
            <a:ext cx="449381" cy="1904250"/>
          </a:xfrm>
          <a:prstGeom prst="rect">
            <a:avLst/>
          </a:prstGeom>
          <a:solidFill>
            <a:srgbClr val="FFFF66"/>
          </a:solidFill>
          <a:ln w="38100">
            <a:solidFill>
              <a:srgbClr val="0000FF"/>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77">
                <a:solidFill>
                  <a:srgbClr val="000000"/>
                </a:solidFill>
                <a:latin typeface="ＭＳ Ｐゴシック" panose="020B0600070205080204" pitchFamily="50" charset="-128"/>
              </a:rPr>
              <a:t>個別支援計画の作成　</a:t>
            </a:r>
          </a:p>
        </p:txBody>
      </p:sp>
      <p:sp>
        <p:nvSpPr>
          <p:cNvPr id="326661" name="Rectangle 31">
            <a:extLst>
              <a:ext uri="{FF2B5EF4-FFF2-40B4-BE49-F238E27FC236}">
                <a16:creationId xmlns:a16="http://schemas.microsoft.com/office/drawing/2014/main" id="{A06B3F70-104C-4CB1-933A-49C811099595}"/>
              </a:ext>
            </a:extLst>
          </p:cNvPr>
          <p:cNvSpPr>
            <a:spLocks noChangeArrowheads="1"/>
          </p:cNvSpPr>
          <p:nvPr/>
        </p:nvSpPr>
        <p:spPr bwMode="auto">
          <a:xfrm>
            <a:off x="7808432" y="4219667"/>
            <a:ext cx="461138" cy="1904250"/>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292">
                <a:solidFill>
                  <a:srgbClr val="000000"/>
                </a:solidFill>
                <a:latin typeface="Times New Roman" panose="02020603050405020304" pitchFamily="18" charset="0"/>
              </a:rPr>
              <a:t>　個別支援計画の実施</a:t>
            </a:r>
            <a:endParaRPr lang="en-US" altLang="ja-JP" sz="1292" dirty="0">
              <a:solidFill>
                <a:srgbClr val="000000"/>
              </a:solidFill>
              <a:latin typeface="Times New Roman" panose="02020603050405020304" pitchFamily="18" charset="0"/>
            </a:endParaRPr>
          </a:p>
          <a:p>
            <a:pPr algn="ctr" eaLnBrk="1" hangingPunct="1">
              <a:spcBef>
                <a:spcPts val="0"/>
              </a:spcBef>
              <a:buFontTx/>
              <a:buNone/>
            </a:pPr>
            <a:r>
              <a:rPr lang="en-US" altLang="ja-JP" sz="1292" dirty="0">
                <a:solidFill>
                  <a:srgbClr val="000000"/>
                </a:solidFill>
                <a:latin typeface="Times New Roman" panose="02020603050405020304" pitchFamily="18" charset="0"/>
              </a:rPr>
              <a:t>     (</a:t>
            </a:r>
            <a:r>
              <a:rPr lang="ja-JP" altLang="en-US" sz="1292">
                <a:solidFill>
                  <a:srgbClr val="000000"/>
                </a:solidFill>
                <a:latin typeface="Times New Roman" panose="02020603050405020304" pitchFamily="18" charset="0"/>
              </a:rPr>
              <a:t>本人・家族・地域支援）　</a:t>
            </a:r>
          </a:p>
        </p:txBody>
      </p:sp>
      <p:sp>
        <p:nvSpPr>
          <p:cNvPr id="326662" name="Rectangle 32">
            <a:extLst>
              <a:ext uri="{FF2B5EF4-FFF2-40B4-BE49-F238E27FC236}">
                <a16:creationId xmlns:a16="http://schemas.microsoft.com/office/drawing/2014/main" id="{151434EF-1C35-4291-9C24-59465F729C77}"/>
              </a:ext>
            </a:extLst>
          </p:cNvPr>
          <p:cNvSpPr>
            <a:spLocks noChangeArrowheads="1"/>
          </p:cNvSpPr>
          <p:nvPr/>
        </p:nvSpPr>
        <p:spPr bwMode="auto">
          <a:xfrm>
            <a:off x="8485548" y="4686866"/>
            <a:ext cx="427892" cy="1427870"/>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292">
                <a:solidFill>
                  <a:srgbClr val="000000"/>
                </a:solidFill>
                <a:latin typeface="Times New Roman" panose="02020603050405020304" pitchFamily="18" charset="0"/>
              </a:rPr>
              <a:t>中間評価と修正</a:t>
            </a:r>
          </a:p>
        </p:txBody>
      </p:sp>
      <p:sp>
        <p:nvSpPr>
          <p:cNvPr id="326665" name="タイトル 1">
            <a:extLst>
              <a:ext uri="{FF2B5EF4-FFF2-40B4-BE49-F238E27FC236}">
                <a16:creationId xmlns:a16="http://schemas.microsoft.com/office/drawing/2014/main" id="{EB170EB4-AD7E-4327-977F-629B68B92364}"/>
              </a:ext>
            </a:extLst>
          </p:cNvPr>
          <p:cNvSpPr>
            <a:spLocks noGrp="1"/>
          </p:cNvSpPr>
          <p:nvPr>
            <p:ph type="title" idx="4294967295"/>
          </p:nvPr>
        </p:nvSpPr>
        <p:spPr>
          <a:xfrm>
            <a:off x="32693" y="-24269"/>
            <a:ext cx="6285444" cy="612507"/>
          </a:xfrm>
          <a:noFill/>
          <a:ln>
            <a:noFill/>
          </a:ln>
        </p:spPr>
        <p:txBody>
          <a:bodyPr>
            <a:noAutofit/>
          </a:bodyPr>
          <a:lstStyle/>
          <a:p>
            <a:pPr algn="ctr" eaLnBrk="1" hangingPunct="1">
              <a:defRPr/>
            </a:pPr>
            <a:r>
              <a:rPr lang="ja-JP" altLang="en-US" sz="3323" u="sng"/>
              <a:t>実際に近い支援提供のプロセス②</a:t>
            </a:r>
            <a:endParaRPr lang="ja-JP" altLang="en-US" sz="1846" b="1" u="sng" dirty="0"/>
          </a:p>
        </p:txBody>
      </p:sp>
      <p:sp>
        <p:nvSpPr>
          <p:cNvPr id="326667" name="Rectangle 9">
            <a:extLst>
              <a:ext uri="{FF2B5EF4-FFF2-40B4-BE49-F238E27FC236}">
                <a16:creationId xmlns:a16="http://schemas.microsoft.com/office/drawing/2014/main" id="{283F7DD0-AEA0-40F3-B6FC-D1CC205201E9}"/>
              </a:ext>
            </a:extLst>
          </p:cNvPr>
          <p:cNvSpPr>
            <a:spLocks noChangeArrowheads="1"/>
          </p:cNvSpPr>
          <p:nvPr/>
        </p:nvSpPr>
        <p:spPr bwMode="auto">
          <a:xfrm>
            <a:off x="8459649" y="1433195"/>
            <a:ext cx="427892" cy="2830001"/>
          </a:xfrm>
          <a:prstGeom prst="rect">
            <a:avLst/>
          </a:prstGeom>
          <a:solidFill>
            <a:srgbClr val="FFCCFF"/>
          </a:solidFill>
          <a:ln w="50800">
            <a:solidFill>
              <a:srgbClr val="FF0000"/>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モニタリング・評価</a:t>
            </a:r>
          </a:p>
        </p:txBody>
      </p:sp>
      <p:sp>
        <p:nvSpPr>
          <p:cNvPr id="326668" name="Rectangle 18">
            <a:extLst>
              <a:ext uri="{FF2B5EF4-FFF2-40B4-BE49-F238E27FC236}">
                <a16:creationId xmlns:a16="http://schemas.microsoft.com/office/drawing/2014/main" id="{821BACD9-AC9F-4AD6-95BB-0BD2A2C71D5C}"/>
              </a:ext>
            </a:extLst>
          </p:cNvPr>
          <p:cNvSpPr>
            <a:spLocks noChangeArrowheads="1"/>
          </p:cNvSpPr>
          <p:nvPr/>
        </p:nvSpPr>
        <p:spPr bwMode="auto">
          <a:xfrm>
            <a:off x="2379084" y="1454951"/>
            <a:ext cx="398585" cy="2347053"/>
          </a:xfrm>
          <a:prstGeom prst="rect">
            <a:avLst/>
          </a:prstGeom>
          <a:solidFill>
            <a:srgbClr val="FFCCFF"/>
          </a:solidFill>
          <a:ln w="9525">
            <a:solidFill>
              <a:srgbClr val="000000"/>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Times New Roman" panose="02020603050405020304" pitchFamily="18" charset="0"/>
              </a:rPr>
              <a:t>　　　相　談　受　付</a:t>
            </a:r>
          </a:p>
        </p:txBody>
      </p:sp>
      <p:sp>
        <p:nvSpPr>
          <p:cNvPr id="326671" name="Rectangle 24">
            <a:extLst>
              <a:ext uri="{FF2B5EF4-FFF2-40B4-BE49-F238E27FC236}">
                <a16:creationId xmlns:a16="http://schemas.microsoft.com/office/drawing/2014/main" id="{D5320CD0-1CDD-47A3-A697-9790262C71DA}"/>
              </a:ext>
            </a:extLst>
          </p:cNvPr>
          <p:cNvSpPr>
            <a:spLocks noChangeArrowheads="1"/>
          </p:cNvSpPr>
          <p:nvPr/>
        </p:nvSpPr>
        <p:spPr bwMode="auto">
          <a:xfrm>
            <a:off x="4197618" y="1438586"/>
            <a:ext cx="386169" cy="2379785"/>
          </a:xfrm>
          <a:prstGeom prst="rect">
            <a:avLst/>
          </a:prstGeom>
          <a:solidFill>
            <a:srgbClr val="FFCCFF"/>
          </a:solidFill>
          <a:ln w="9525">
            <a:solidFill>
              <a:schemeClr val="tx1"/>
            </a:solidFill>
            <a:miter lim="800000"/>
            <a:headEnd/>
            <a:tailEnd/>
          </a:ln>
        </p:spPr>
        <p:txBody>
          <a:bodyPr vert="eaVert" lIns="0" tIns="0" r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ja-JP" sz="1292"/>
              <a:t>障害児支援利用計画</a:t>
            </a:r>
            <a:r>
              <a:rPr lang="ja-JP" altLang="en-US" sz="1292"/>
              <a:t>案</a:t>
            </a:r>
            <a:r>
              <a:rPr lang="ja-JP" altLang="ja-JP" sz="1292"/>
              <a:t>の作成</a:t>
            </a:r>
            <a:endParaRPr lang="ja-JP" altLang="en-US" sz="1292">
              <a:solidFill>
                <a:srgbClr val="000000"/>
              </a:solidFill>
              <a:latin typeface="ＭＳ Ｐゴシック" panose="020B0600070205080204" pitchFamily="50" charset="-128"/>
            </a:endParaRPr>
          </a:p>
        </p:txBody>
      </p:sp>
      <p:sp>
        <p:nvSpPr>
          <p:cNvPr id="326672" name="Rectangle 34">
            <a:extLst>
              <a:ext uri="{FF2B5EF4-FFF2-40B4-BE49-F238E27FC236}">
                <a16:creationId xmlns:a16="http://schemas.microsoft.com/office/drawing/2014/main" id="{3D4DC0FF-5305-4751-9772-D268C886D4FA}"/>
              </a:ext>
            </a:extLst>
          </p:cNvPr>
          <p:cNvSpPr>
            <a:spLocks noChangeArrowheads="1"/>
          </p:cNvSpPr>
          <p:nvPr/>
        </p:nvSpPr>
        <p:spPr bwMode="auto">
          <a:xfrm>
            <a:off x="3244806" y="1462486"/>
            <a:ext cx="624807" cy="2342211"/>
          </a:xfrm>
          <a:prstGeom prst="rect">
            <a:avLst/>
          </a:prstGeom>
          <a:solidFill>
            <a:srgbClr val="FFCCFF"/>
          </a:solidFill>
          <a:ln w="9525">
            <a:solidFill>
              <a:srgbClr val="000000"/>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Times New Roman" panose="02020603050405020304" pitchFamily="18" charset="0"/>
              </a:rPr>
              <a:t>　　　ニーズアセスメント</a:t>
            </a:r>
            <a:endParaRPr lang="en-US" altLang="ja-JP" sz="1292" dirty="0">
              <a:solidFill>
                <a:srgbClr val="000000"/>
              </a:solidFill>
              <a:latin typeface="Times New Roman" panose="02020603050405020304" pitchFamily="18" charset="0"/>
            </a:endParaRPr>
          </a:p>
          <a:p>
            <a:pPr eaLnBrk="1" hangingPunct="1">
              <a:spcBef>
                <a:spcPct val="0"/>
              </a:spcBef>
              <a:buFontTx/>
              <a:buNone/>
            </a:pPr>
            <a:r>
              <a:rPr lang="ja-JP" altLang="en-US" sz="1292">
                <a:solidFill>
                  <a:srgbClr val="000000"/>
                </a:solidFill>
                <a:latin typeface="Times New Roman" panose="02020603050405020304" pitchFamily="18" charset="0"/>
              </a:rPr>
              <a:t>　　　課題分析</a:t>
            </a:r>
          </a:p>
        </p:txBody>
      </p:sp>
      <p:sp>
        <p:nvSpPr>
          <p:cNvPr id="326677" name="テキスト ボックス 93">
            <a:extLst>
              <a:ext uri="{FF2B5EF4-FFF2-40B4-BE49-F238E27FC236}">
                <a16:creationId xmlns:a16="http://schemas.microsoft.com/office/drawing/2014/main" id="{30B62B96-8149-48A4-9242-C67C17E3704B}"/>
              </a:ext>
            </a:extLst>
          </p:cNvPr>
          <p:cNvSpPr txBox="1">
            <a:spLocks noChangeArrowheads="1"/>
          </p:cNvSpPr>
          <p:nvPr/>
        </p:nvSpPr>
        <p:spPr bwMode="auto">
          <a:xfrm>
            <a:off x="156183" y="5727913"/>
            <a:ext cx="13377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u="sng">
                <a:solidFill>
                  <a:srgbClr val="000000"/>
                </a:solidFill>
                <a:latin typeface="Times New Roman" panose="02020603050405020304" pitchFamily="18" charset="0"/>
              </a:rPr>
              <a:t>児童発達支援</a:t>
            </a:r>
            <a:endParaRPr lang="en-US" altLang="ja-JP" sz="1400" u="sng" dirty="0">
              <a:solidFill>
                <a:srgbClr val="000000"/>
              </a:solidFill>
              <a:latin typeface="Times New Roman" panose="02020603050405020304" pitchFamily="18" charset="0"/>
            </a:endParaRPr>
          </a:p>
          <a:p>
            <a:pPr algn="ctr" eaLnBrk="1" hangingPunct="1">
              <a:spcBef>
                <a:spcPct val="0"/>
              </a:spcBef>
              <a:buFontTx/>
              <a:buNone/>
            </a:pPr>
            <a:r>
              <a:rPr lang="ja-JP" altLang="en-US" sz="1400" u="sng">
                <a:solidFill>
                  <a:srgbClr val="000000"/>
                </a:solidFill>
                <a:latin typeface="Times New Roman" panose="02020603050405020304" pitchFamily="18" charset="0"/>
              </a:rPr>
              <a:t>管理責任者</a:t>
            </a:r>
          </a:p>
        </p:txBody>
      </p:sp>
      <p:sp>
        <p:nvSpPr>
          <p:cNvPr id="176" name="角丸四角形 175">
            <a:extLst>
              <a:ext uri="{FF2B5EF4-FFF2-40B4-BE49-F238E27FC236}">
                <a16:creationId xmlns:a16="http://schemas.microsoft.com/office/drawing/2014/main" id="{FDD5D45E-866E-4C9E-9F10-02B75D211A59}"/>
              </a:ext>
            </a:extLst>
          </p:cNvPr>
          <p:cNvSpPr/>
          <p:nvPr/>
        </p:nvSpPr>
        <p:spPr>
          <a:xfrm>
            <a:off x="6499560" y="4216717"/>
            <a:ext cx="300404" cy="1958611"/>
          </a:xfrm>
          <a:prstGeom prst="roundRect">
            <a:avLst/>
          </a:prstGeom>
          <a:solidFill>
            <a:srgbClr val="FFFF00"/>
          </a:solidFill>
          <a:ln w="25400">
            <a:solidFill>
              <a:srgbClr val="0000FF"/>
            </a:solidFill>
          </a:ln>
        </p:spPr>
        <p:style>
          <a:lnRef idx="1">
            <a:schemeClr val="accent6"/>
          </a:lnRef>
          <a:fillRef idx="2">
            <a:schemeClr val="accent6"/>
          </a:fillRef>
          <a:effectRef idx="1">
            <a:schemeClr val="accent6"/>
          </a:effectRef>
          <a:fontRef idx="minor">
            <a:schemeClr val="dk1"/>
          </a:fontRef>
        </p:style>
        <p:txBody>
          <a:bodyPr vert="eaVert" anchor="ctr"/>
          <a:lstStyle/>
          <a:p>
            <a:pPr algn="ctr" eaLnBrk="1" hangingPunct="1">
              <a:defRPr/>
            </a:pPr>
            <a:r>
              <a:rPr lang="ja-JP" altLang="en-US" sz="1400">
                <a:solidFill>
                  <a:srgbClr val="000000"/>
                </a:solidFill>
              </a:rPr>
              <a:t>所内担当者等会議</a:t>
            </a:r>
            <a:endParaRPr lang="ja-JP" altLang="en-US" sz="1400" dirty="0">
              <a:solidFill>
                <a:srgbClr val="000000"/>
              </a:solidFill>
            </a:endParaRPr>
          </a:p>
        </p:txBody>
      </p:sp>
      <p:sp>
        <p:nvSpPr>
          <p:cNvPr id="177" name="Rectangle 24">
            <a:extLst>
              <a:ext uri="{FF2B5EF4-FFF2-40B4-BE49-F238E27FC236}">
                <a16:creationId xmlns:a16="http://schemas.microsoft.com/office/drawing/2014/main" id="{774C489B-D27B-49EE-B8C4-A679643F467E}"/>
              </a:ext>
            </a:extLst>
          </p:cNvPr>
          <p:cNvSpPr>
            <a:spLocks noChangeArrowheads="1"/>
          </p:cNvSpPr>
          <p:nvPr/>
        </p:nvSpPr>
        <p:spPr bwMode="auto">
          <a:xfrm>
            <a:off x="6267713" y="1422237"/>
            <a:ext cx="641222" cy="2379785"/>
          </a:xfrm>
          <a:prstGeom prst="rect">
            <a:avLst/>
          </a:prstGeom>
          <a:solidFill>
            <a:srgbClr val="FFCCFF"/>
          </a:solidFill>
          <a:ln w="38100">
            <a:solidFill>
              <a:srgbClr val="FF85FF"/>
            </a:solidFill>
            <a:miter lim="800000"/>
            <a:headEnd/>
            <a:tailEnd/>
          </a:ln>
        </p:spPr>
        <p:txBody>
          <a:bodyPr vert="eaVert" lIns="0" tIns="0" r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ＭＳ Ｐゴシック" panose="020B0600070205080204" pitchFamily="50" charset="-128"/>
              </a:rPr>
              <a:t>サービス担当者会議後の、</a:t>
            </a:r>
            <a:endParaRPr lang="en-US" altLang="ja-JP" sz="1292" dirty="0">
              <a:solidFill>
                <a:srgbClr val="000000"/>
              </a:solidFill>
              <a:latin typeface="ＭＳ Ｐゴシック" panose="020B0600070205080204" pitchFamily="50" charset="-128"/>
            </a:endParaRPr>
          </a:p>
          <a:p>
            <a:pPr eaLnBrk="1" hangingPunct="1">
              <a:spcBef>
                <a:spcPct val="0"/>
              </a:spcBef>
              <a:buFontTx/>
              <a:buNone/>
            </a:pPr>
            <a:r>
              <a:rPr lang="ja-JP" altLang="ja-JP" sz="1477"/>
              <a:t>障害児支援利用計画の作成</a:t>
            </a:r>
            <a:endParaRPr lang="ja-JP" altLang="en-US" sz="1292">
              <a:solidFill>
                <a:srgbClr val="000000"/>
              </a:solidFill>
              <a:latin typeface="ＭＳ Ｐゴシック" panose="020B0600070205080204" pitchFamily="50" charset="-128"/>
            </a:endParaRPr>
          </a:p>
        </p:txBody>
      </p:sp>
      <p:sp>
        <p:nvSpPr>
          <p:cNvPr id="181" name="角丸四角形 180">
            <a:extLst>
              <a:ext uri="{FF2B5EF4-FFF2-40B4-BE49-F238E27FC236}">
                <a16:creationId xmlns:a16="http://schemas.microsoft.com/office/drawing/2014/main" id="{8A42A847-6614-4C11-9058-C13167B23366}"/>
              </a:ext>
            </a:extLst>
          </p:cNvPr>
          <p:cNvSpPr/>
          <p:nvPr/>
        </p:nvSpPr>
        <p:spPr>
          <a:xfrm>
            <a:off x="4904398" y="1462486"/>
            <a:ext cx="429356" cy="2347413"/>
          </a:xfrm>
          <a:prstGeom prst="roundRect">
            <a:avLst/>
          </a:prstGeom>
          <a:solidFill>
            <a:srgbClr val="FEDD66"/>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anchor="ctr"/>
          <a:lstStyle/>
          <a:p>
            <a:pPr algn="ctr">
              <a:defRPr/>
            </a:pPr>
            <a:r>
              <a:rPr lang="ja-JP" altLang="en-US" sz="1400" dirty="0">
                <a:solidFill>
                  <a:srgbClr val="000000"/>
                </a:solidFill>
              </a:rPr>
              <a:t>支給決定</a:t>
            </a:r>
          </a:p>
        </p:txBody>
      </p:sp>
      <p:pic>
        <p:nvPicPr>
          <p:cNvPr id="6176" name="Picture 180">
            <a:extLst>
              <a:ext uri="{FF2B5EF4-FFF2-40B4-BE49-F238E27FC236}">
                <a16:creationId xmlns:a16="http://schemas.microsoft.com/office/drawing/2014/main" id="{A326CF54-6A65-451F-9BF6-3E394E3986D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327" t="17675" r="9213" b="9137"/>
          <a:stretch/>
        </p:blipFill>
        <p:spPr bwMode="auto">
          <a:xfrm>
            <a:off x="141048" y="5026122"/>
            <a:ext cx="1207820" cy="76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7" name="図 184" descr="23.gif">
            <a:extLst>
              <a:ext uri="{FF2B5EF4-FFF2-40B4-BE49-F238E27FC236}">
                <a16:creationId xmlns:a16="http://schemas.microsoft.com/office/drawing/2014/main" id="{0BB24799-88E2-48E7-B33D-B466982FAEE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528" y="1663070"/>
            <a:ext cx="1099038" cy="109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81" name="テキスト ボックス 36">
            <a:extLst>
              <a:ext uri="{FF2B5EF4-FFF2-40B4-BE49-F238E27FC236}">
                <a16:creationId xmlns:a16="http://schemas.microsoft.com/office/drawing/2014/main" id="{87374A8C-BBDE-4B8C-99F7-E81205095281}"/>
              </a:ext>
            </a:extLst>
          </p:cNvPr>
          <p:cNvSpPr txBox="1">
            <a:spLocks noChangeArrowheads="1"/>
          </p:cNvSpPr>
          <p:nvPr/>
        </p:nvSpPr>
        <p:spPr bwMode="auto">
          <a:xfrm>
            <a:off x="6656585" y="118882"/>
            <a:ext cx="3142239" cy="600164"/>
          </a:xfrm>
          <a:prstGeom prst="rect">
            <a:avLst/>
          </a:prstGeom>
          <a:no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100" dirty="0">
                <a:latin typeface="ＤＨＰ平成ゴシックW5" pitchFamily="50" charset="-128"/>
                <a:ea typeface="ＤＨＰ平成ゴシックW5" pitchFamily="50" charset="-128"/>
              </a:rPr>
              <a:t>2016</a:t>
            </a:r>
            <a:r>
              <a:rPr lang="ja-JP" altLang="en-US" sz="1100" dirty="0">
                <a:latin typeface="ＤＨＰ平成ゴシックW5" pitchFamily="50" charset="-128"/>
                <a:ea typeface="ＤＨＰ平成ゴシックW5" pitchFamily="50" charset="-128"/>
              </a:rPr>
              <a:t>サビ児管指導者養成研修児童</a:t>
            </a:r>
            <a:r>
              <a:rPr lang="ja-JP" altLang="en-US" sz="1100">
                <a:latin typeface="ＤＨＰ平成ゴシックW5" pitchFamily="50" charset="-128"/>
                <a:ea typeface="ＤＨＰ平成ゴシックW5" pitchFamily="50" charset="-128"/>
              </a:rPr>
              <a:t>分野講義</a:t>
            </a:r>
            <a:endParaRPr lang="en-US" altLang="ja-JP" sz="1100" dirty="0">
              <a:latin typeface="ＤＨＰ平成ゴシックW5" pitchFamily="50" charset="-128"/>
              <a:ea typeface="ＤＨＰ平成ゴシックW5" pitchFamily="50" charset="-128"/>
            </a:endParaRPr>
          </a:p>
          <a:p>
            <a:pPr eaLnBrk="1" hangingPunct="1">
              <a:spcBef>
                <a:spcPct val="0"/>
              </a:spcBef>
              <a:buFontTx/>
              <a:buNone/>
            </a:pPr>
            <a:r>
              <a:rPr lang="ja-JP" altLang="en-US" sz="1100">
                <a:latin typeface="ＤＨＰ平成ゴシックW5" pitchFamily="50" charset="-128"/>
                <a:ea typeface="ＤＨＰ平成ゴシックW5" pitchFamily="50" charset="-128"/>
              </a:rPr>
              <a:t>「</a:t>
            </a:r>
            <a:r>
              <a:rPr lang="ja-JP" altLang="en-US" sz="1100" dirty="0">
                <a:latin typeface="ＤＨＰ平成ゴシックW5" pitchFamily="50" charset="-128"/>
                <a:ea typeface="ＤＨＰ平成ゴシックW5" pitchFamily="50" charset="-128"/>
              </a:rPr>
              <a:t>児童発達支援管理者と</a:t>
            </a:r>
            <a:r>
              <a:rPr lang="ja-JP" altLang="en-US" sz="1100" dirty="0">
                <a:solidFill>
                  <a:srgbClr val="0C0A08"/>
                </a:solidFill>
                <a:latin typeface="ＤＨＰ平成ゴシックW5" pitchFamily="50" charset="-128"/>
                <a:ea typeface="ＤＨＰ平成ゴシックW5" pitchFamily="50" charset="-128"/>
              </a:rPr>
              <a:t>障害児相談</a:t>
            </a:r>
            <a:r>
              <a:rPr lang="ja-JP" altLang="en-US" sz="1100">
                <a:solidFill>
                  <a:srgbClr val="0C0A08"/>
                </a:solidFill>
                <a:latin typeface="ＤＨＰ平成ゴシックW5" pitchFamily="50" charset="-128"/>
                <a:ea typeface="ＤＨＰ平成ゴシックW5" pitchFamily="50" charset="-128"/>
              </a:rPr>
              <a:t>支援専門員</a:t>
            </a:r>
            <a:endParaRPr lang="en-US" altLang="ja-JP" sz="1100" dirty="0">
              <a:solidFill>
                <a:srgbClr val="0C0A08"/>
              </a:solidFill>
              <a:latin typeface="ＤＨＰ平成ゴシックW5" pitchFamily="50" charset="-128"/>
              <a:ea typeface="ＤＨＰ平成ゴシックW5" pitchFamily="50" charset="-128"/>
            </a:endParaRPr>
          </a:p>
          <a:p>
            <a:pPr eaLnBrk="1" hangingPunct="1">
              <a:spcBef>
                <a:spcPct val="0"/>
              </a:spcBef>
              <a:buFontTx/>
              <a:buNone/>
            </a:pPr>
            <a:r>
              <a:rPr lang="ja-JP" altLang="en-US" sz="1100">
                <a:solidFill>
                  <a:srgbClr val="0C0A08"/>
                </a:solidFill>
                <a:latin typeface="ＤＨＰ平成ゴシックW5" pitchFamily="50" charset="-128"/>
                <a:ea typeface="ＤＨＰ平成ゴシックW5" pitchFamily="50" charset="-128"/>
              </a:rPr>
              <a:t>の</a:t>
            </a:r>
            <a:r>
              <a:rPr lang="ja-JP" altLang="en-US" sz="1100" dirty="0">
                <a:solidFill>
                  <a:srgbClr val="0C0A08"/>
                </a:solidFill>
                <a:latin typeface="ＤＨＰ平成ゴシックW5" pitchFamily="50" charset="-128"/>
                <a:ea typeface="ＤＨＰ平成ゴシックW5" pitchFamily="50" charset="-128"/>
              </a:rPr>
              <a:t>関係と</a:t>
            </a:r>
            <a:r>
              <a:rPr lang="ja-JP" altLang="en-US" sz="1100">
                <a:solidFill>
                  <a:srgbClr val="0C0A08"/>
                </a:solidFill>
                <a:latin typeface="ＤＨＰ平成ゴシックW5" pitchFamily="50" charset="-128"/>
                <a:ea typeface="ＤＨＰ平成ゴシックW5" pitchFamily="50" charset="-128"/>
              </a:rPr>
              <a:t>役割」に筆者が加筆・修正</a:t>
            </a:r>
            <a:endParaRPr lang="ja-JP" altLang="en-US" sz="1100" dirty="0"/>
          </a:p>
        </p:txBody>
      </p:sp>
      <p:sp>
        <p:nvSpPr>
          <p:cNvPr id="326674" name="テキスト ボックス 90">
            <a:extLst>
              <a:ext uri="{FF2B5EF4-FFF2-40B4-BE49-F238E27FC236}">
                <a16:creationId xmlns:a16="http://schemas.microsoft.com/office/drawing/2014/main" id="{348B5707-141D-49AF-B6B3-D7AD20DF5FFB}"/>
              </a:ext>
            </a:extLst>
          </p:cNvPr>
          <p:cNvSpPr txBox="1">
            <a:spLocks noChangeArrowheads="1"/>
          </p:cNvSpPr>
          <p:nvPr/>
        </p:nvSpPr>
        <p:spPr bwMode="auto">
          <a:xfrm>
            <a:off x="140261" y="2523796"/>
            <a:ext cx="9537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u="sng">
                <a:solidFill>
                  <a:srgbClr val="000000"/>
                </a:solidFill>
                <a:latin typeface="Times New Roman" panose="02020603050405020304" pitchFamily="18" charset="0"/>
              </a:rPr>
              <a:t>相談支援</a:t>
            </a:r>
            <a:endParaRPr lang="en-US" altLang="ja-JP" sz="1400" u="sng" dirty="0">
              <a:solidFill>
                <a:srgbClr val="000000"/>
              </a:solidFill>
              <a:latin typeface="Times New Roman" panose="02020603050405020304" pitchFamily="18" charset="0"/>
            </a:endParaRPr>
          </a:p>
          <a:p>
            <a:pPr algn="ctr" eaLnBrk="1" hangingPunct="1">
              <a:spcBef>
                <a:spcPct val="0"/>
              </a:spcBef>
              <a:buFontTx/>
              <a:buNone/>
            </a:pPr>
            <a:r>
              <a:rPr lang="ja-JP" altLang="en-US" sz="1400" u="sng">
                <a:solidFill>
                  <a:srgbClr val="000000"/>
                </a:solidFill>
                <a:latin typeface="Times New Roman" panose="02020603050405020304" pitchFamily="18" charset="0"/>
              </a:rPr>
              <a:t>専門員</a:t>
            </a:r>
          </a:p>
        </p:txBody>
      </p:sp>
      <p:sp>
        <p:nvSpPr>
          <p:cNvPr id="6167" name="テキスト ボックス 28">
            <a:extLst>
              <a:ext uri="{FF2B5EF4-FFF2-40B4-BE49-F238E27FC236}">
                <a16:creationId xmlns:a16="http://schemas.microsoft.com/office/drawing/2014/main" id="{A6C517A2-6ACD-46D8-8853-CE4586ADE52E}"/>
              </a:ext>
            </a:extLst>
          </p:cNvPr>
          <p:cNvSpPr txBox="1">
            <a:spLocks noChangeArrowheads="1"/>
          </p:cNvSpPr>
          <p:nvPr/>
        </p:nvSpPr>
        <p:spPr bwMode="auto">
          <a:xfrm>
            <a:off x="200313" y="4175735"/>
            <a:ext cx="855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a:solidFill>
                  <a:srgbClr val="000000"/>
                </a:solidFill>
                <a:latin typeface="ＭＳ ゴシック" panose="020B0609070205080204" pitchFamily="49" charset="-128"/>
                <a:ea typeface="ＭＳ ゴシック" panose="020B0609070205080204" pitchFamily="49" charset="-128"/>
              </a:rPr>
              <a:t>Ａさんと保護者</a:t>
            </a:r>
            <a:r>
              <a:rPr lang="en-US" altLang="ja-JP" sz="1200" dirty="0">
                <a:solidFill>
                  <a:srgbClr val="000000"/>
                </a:solidFill>
                <a:latin typeface="Times New Roman" panose="02020603050405020304" pitchFamily="18" charset="0"/>
              </a:rPr>
              <a:t> </a:t>
            </a:r>
            <a:endParaRPr lang="ja-JP" altLang="en-US" sz="1200" dirty="0">
              <a:solidFill>
                <a:srgbClr val="000000"/>
              </a:solidFill>
              <a:latin typeface="Times New Roman" panose="02020603050405020304" pitchFamily="18" charset="0"/>
            </a:endParaRPr>
          </a:p>
        </p:txBody>
      </p:sp>
      <p:sp>
        <p:nvSpPr>
          <p:cNvPr id="180" name="AutoShape 115">
            <a:extLst>
              <a:ext uri="{FF2B5EF4-FFF2-40B4-BE49-F238E27FC236}">
                <a16:creationId xmlns:a16="http://schemas.microsoft.com/office/drawing/2014/main" id="{6C04E2CF-EEDF-42A1-A4CE-8A9F4100371F}"/>
              </a:ext>
            </a:extLst>
          </p:cNvPr>
          <p:cNvSpPr>
            <a:spLocks noChangeArrowheads="1"/>
          </p:cNvSpPr>
          <p:nvPr/>
        </p:nvSpPr>
        <p:spPr bwMode="auto">
          <a:xfrm>
            <a:off x="53235" y="1362203"/>
            <a:ext cx="1342674" cy="329038"/>
          </a:xfrm>
          <a:prstGeom prst="wedgeRoundRectCallout">
            <a:avLst>
              <a:gd name="adj1" fmla="val -1686"/>
              <a:gd name="adj2" fmla="val 75964"/>
              <a:gd name="adj3" fmla="val 16667"/>
            </a:avLst>
          </a:prstGeom>
          <a:solidFill>
            <a:srgbClr val="FFCCFF"/>
          </a:solidFill>
          <a:ln w="28575">
            <a:solidFill>
              <a:srgbClr val="0000FF"/>
            </a:solidFill>
            <a:miter lim="800000"/>
            <a:headEnd/>
            <a:tailEnd/>
          </a:ln>
          <a:effectLst/>
        </p:spPr>
        <p:txBody>
          <a:bodyPr anchor="ctr"/>
          <a:lstStyle/>
          <a:p>
            <a:pPr algn="ctr" eaLnBrk="1" hangingPunct="1">
              <a:defRPr/>
            </a:pPr>
            <a:r>
              <a:rPr lang="ja-JP" altLang="en-US" sz="1477">
                <a:solidFill>
                  <a:srgbClr val="000000"/>
                </a:solidFill>
                <a:effectLst>
                  <a:outerShdw blurRad="38100" dist="38100" dir="2700000" algn="tl">
                    <a:srgbClr val="FFFFFF"/>
                  </a:outerShdw>
                </a:effectLst>
                <a:latin typeface="Times New Roman"/>
                <a:ea typeface="ＭＳ Ｐゴシック"/>
              </a:rPr>
              <a:t>トータルプラン</a:t>
            </a:r>
            <a:endParaRPr lang="ja-JP" altLang="en-US" sz="1477" dirty="0">
              <a:solidFill>
                <a:srgbClr val="000000"/>
              </a:solidFill>
              <a:effectLst>
                <a:outerShdw blurRad="38100" dist="38100" dir="2700000" algn="tl">
                  <a:srgbClr val="FFFFFF"/>
                </a:outerShdw>
              </a:effectLst>
              <a:latin typeface="Times New Roman"/>
              <a:ea typeface="ＭＳ Ｐゴシック"/>
            </a:endParaRPr>
          </a:p>
        </p:txBody>
      </p:sp>
      <p:pic>
        <p:nvPicPr>
          <p:cNvPr id="2050" name="Picture 2" descr="喜ぶ家族のイラスト">
            <a:extLst>
              <a:ext uri="{FF2B5EF4-FFF2-40B4-BE49-F238E27FC236}">
                <a16:creationId xmlns:a16="http://schemas.microsoft.com/office/drawing/2014/main" id="{AEEDF498-F895-00AE-0297-A1CE1683B8D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25" y="3418909"/>
            <a:ext cx="1278424" cy="9176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1">
            <a:extLst>
              <a:ext uri="{FF2B5EF4-FFF2-40B4-BE49-F238E27FC236}">
                <a16:creationId xmlns:a16="http://schemas.microsoft.com/office/drawing/2014/main" id="{C0CD702A-3C80-73C9-BB3D-477B62889F2B}"/>
              </a:ext>
            </a:extLst>
          </p:cNvPr>
          <p:cNvSpPr>
            <a:spLocks noChangeArrowheads="1"/>
          </p:cNvSpPr>
          <p:nvPr/>
        </p:nvSpPr>
        <p:spPr bwMode="auto">
          <a:xfrm>
            <a:off x="5626894" y="4628534"/>
            <a:ext cx="495188" cy="1519138"/>
          </a:xfrm>
          <a:prstGeom prst="rect">
            <a:avLst/>
          </a:prstGeom>
          <a:solidFill>
            <a:srgbClr val="FFFF99"/>
          </a:solidFill>
          <a:ln w="9525">
            <a:solidFill>
              <a:srgbClr val="0432FF"/>
            </a:solidFill>
            <a:miter lim="800000"/>
            <a:headEnd/>
            <a:tailEnd/>
          </a:ln>
        </p:spPr>
        <p:txBody>
          <a:bodyPr vert="eaVert" wrap="none" lIns="0" tIns="0" r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400">
                <a:solidFill>
                  <a:srgbClr val="000000"/>
                </a:solidFill>
                <a:latin typeface="Times New Roman" panose="02020603050405020304" pitchFamily="18" charset="0"/>
              </a:rPr>
              <a:t>個別支援計画原案</a:t>
            </a:r>
          </a:p>
        </p:txBody>
      </p:sp>
      <p:cxnSp>
        <p:nvCxnSpPr>
          <p:cNvPr id="13" name="直線矢印コネクタ 12">
            <a:extLst>
              <a:ext uri="{FF2B5EF4-FFF2-40B4-BE49-F238E27FC236}">
                <a16:creationId xmlns:a16="http://schemas.microsoft.com/office/drawing/2014/main" id="{605768FE-99C7-013C-C3E7-DAAD5BF9C456}"/>
              </a:ext>
            </a:extLst>
          </p:cNvPr>
          <p:cNvCxnSpPr>
            <a:cxnSpLocks/>
          </p:cNvCxnSpPr>
          <p:nvPr/>
        </p:nvCxnSpPr>
        <p:spPr bwMode="auto">
          <a:xfrm>
            <a:off x="3869613" y="2779490"/>
            <a:ext cx="328005"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18" name="直線矢印コネクタ 17">
            <a:extLst>
              <a:ext uri="{FF2B5EF4-FFF2-40B4-BE49-F238E27FC236}">
                <a16:creationId xmlns:a16="http://schemas.microsoft.com/office/drawing/2014/main" id="{D75ACA73-676E-0A6E-5367-C3FC644C0029}"/>
              </a:ext>
            </a:extLst>
          </p:cNvPr>
          <p:cNvCxnSpPr>
            <a:cxnSpLocks/>
          </p:cNvCxnSpPr>
          <p:nvPr/>
        </p:nvCxnSpPr>
        <p:spPr bwMode="auto">
          <a:xfrm>
            <a:off x="4583787" y="2781215"/>
            <a:ext cx="320611"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22" name="直線矢印コネクタ 21">
            <a:extLst>
              <a:ext uri="{FF2B5EF4-FFF2-40B4-BE49-F238E27FC236}">
                <a16:creationId xmlns:a16="http://schemas.microsoft.com/office/drawing/2014/main" id="{AD0A8D72-18FF-0B01-D3C0-76AB68DCC44A}"/>
              </a:ext>
            </a:extLst>
          </p:cNvPr>
          <p:cNvCxnSpPr>
            <a:cxnSpLocks/>
          </p:cNvCxnSpPr>
          <p:nvPr/>
        </p:nvCxnSpPr>
        <p:spPr bwMode="auto">
          <a:xfrm>
            <a:off x="5350441" y="2799999"/>
            <a:ext cx="256957"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24" name="直線矢印コネクタ 23">
            <a:extLst>
              <a:ext uri="{FF2B5EF4-FFF2-40B4-BE49-F238E27FC236}">
                <a16:creationId xmlns:a16="http://schemas.microsoft.com/office/drawing/2014/main" id="{B4FAD3AF-DAA6-7ED3-4591-44AC8446D2E0}"/>
              </a:ext>
            </a:extLst>
          </p:cNvPr>
          <p:cNvCxnSpPr>
            <a:cxnSpLocks/>
          </p:cNvCxnSpPr>
          <p:nvPr/>
        </p:nvCxnSpPr>
        <p:spPr bwMode="auto">
          <a:xfrm>
            <a:off x="2718794" y="5200352"/>
            <a:ext cx="559831"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39" name="直線矢印コネクタ 38">
            <a:extLst>
              <a:ext uri="{FF2B5EF4-FFF2-40B4-BE49-F238E27FC236}">
                <a16:creationId xmlns:a16="http://schemas.microsoft.com/office/drawing/2014/main" id="{8331DC87-8D6C-C954-089E-FD864364BFDD}"/>
              </a:ext>
            </a:extLst>
          </p:cNvPr>
          <p:cNvCxnSpPr>
            <a:cxnSpLocks/>
          </p:cNvCxnSpPr>
          <p:nvPr/>
        </p:nvCxnSpPr>
        <p:spPr bwMode="auto">
          <a:xfrm>
            <a:off x="5965547" y="2781215"/>
            <a:ext cx="302166"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41" name="直線矢印コネクタ 40">
            <a:extLst>
              <a:ext uri="{FF2B5EF4-FFF2-40B4-BE49-F238E27FC236}">
                <a16:creationId xmlns:a16="http://schemas.microsoft.com/office/drawing/2014/main" id="{03DC627C-A839-C75B-1754-FEF65B2DD907}"/>
              </a:ext>
            </a:extLst>
          </p:cNvPr>
          <p:cNvCxnSpPr>
            <a:cxnSpLocks/>
          </p:cNvCxnSpPr>
          <p:nvPr/>
        </p:nvCxnSpPr>
        <p:spPr bwMode="auto">
          <a:xfrm>
            <a:off x="6908935" y="2768799"/>
            <a:ext cx="1550714" cy="21405"/>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45" name="直線矢印コネクタ 44">
            <a:extLst>
              <a:ext uri="{FF2B5EF4-FFF2-40B4-BE49-F238E27FC236}">
                <a16:creationId xmlns:a16="http://schemas.microsoft.com/office/drawing/2014/main" id="{35ADB373-1613-5887-29F6-09E193C23952}"/>
              </a:ext>
            </a:extLst>
          </p:cNvPr>
          <p:cNvCxnSpPr>
            <a:cxnSpLocks/>
          </p:cNvCxnSpPr>
          <p:nvPr/>
        </p:nvCxnSpPr>
        <p:spPr bwMode="auto">
          <a:xfrm>
            <a:off x="8887541" y="2799999"/>
            <a:ext cx="257291"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49" name="直線矢印コネクタ 48">
            <a:extLst>
              <a:ext uri="{FF2B5EF4-FFF2-40B4-BE49-F238E27FC236}">
                <a16:creationId xmlns:a16="http://schemas.microsoft.com/office/drawing/2014/main" id="{CB0F96ED-B2F2-CCA9-2F37-1558E615E212}"/>
              </a:ext>
            </a:extLst>
          </p:cNvPr>
          <p:cNvCxnSpPr>
            <a:cxnSpLocks/>
          </p:cNvCxnSpPr>
          <p:nvPr/>
        </p:nvCxnSpPr>
        <p:spPr bwMode="auto">
          <a:xfrm>
            <a:off x="7508028" y="5216286"/>
            <a:ext cx="300404"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50" name="直線矢印コネクタ 49">
            <a:extLst>
              <a:ext uri="{FF2B5EF4-FFF2-40B4-BE49-F238E27FC236}">
                <a16:creationId xmlns:a16="http://schemas.microsoft.com/office/drawing/2014/main" id="{5E25C6FB-F72E-A7DD-6838-8E13854D14ED}"/>
              </a:ext>
            </a:extLst>
          </p:cNvPr>
          <p:cNvCxnSpPr>
            <a:cxnSpLocks/>
          </p:cNvCxnSpPr>
          <p:nvPr/>
        </p:nvCxnSpPr>
        <p:spPr bwMode="auto">
          <a:xfrm>
            <a:off x="8269571" y="5218915"/>
            <a:ext cx="245037" cy="6228"/>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51" name="直線矢印コネクタ 50">
            <a:extLst>
              <a:ext uri="{FF2B5EF4-FFF2-40B4-BE49-F238E27FC236}">
                <a16:creationId xmlns:a16="http://schemas.microsoft.com/office/drawing/2014/main" id="{C9126ADF-E0A6-FDE4-2D1C-68EB24308DE6}"/>
              </a:ext>
            </a:extLst>
          </p:cNvPr>
          <p:cNvCxnSpPr>
            <a:cxnSpLocks/>
          </p:cNvCxnSpPr>
          <p:nvPr/>
        </p:nvCxnSpPr>
        <p:spPr bwMode="auto">
          <a:xfrm>
            <a:off x="8887541" y="5225143"/>
            <a:ext cx="257291"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326678" name="直線矢印コネクタ 326677">
            <a:extLst>
              <a:ext uri="{FF2B5EF4-FFF2-40B4-BE49-F238E27FC236}">
                <a16:creationId xmlns:a16="http://schemas.microsoft.com/office/drawing/2014/main" id="{71DAD7FD-8FCA-67CE-D48B-6FBAEE5B9036}"/>
              </a:ext>
            </a:extLst>
          </p:cNvPr>
          <p:cNvCxnSpPr>
            <a:cxnSpLocks/>
          </p:cNvCxnSpPr>
          <p:nvPr/>
        </p:nvCxnSpPr>
        <p:spPr bwMode="auto">
          <a:xfrm>
            <a:off x="5358350" y="5205941"/>
            <a:ext cx="268411"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326682" name="直線矢印コネクタ 326681">
            <a:extLst>
              <a:ext uri="{FF2B5EF4-FFF2-40B4-BE49-F238E27FC236}">
                <a16:creationId xmlns:a16="http://schemas.microsoft.com/office/drawing/2014/main" id="{047D6350-14E3-AFB0-B3BC-82AC6FD8B13E}"/>
              </a:ext>
            </a:extLst>
          </p:cNvPr>
          <p:cNvCxnSpPr>
            <a:cxnSpLocks/>
          </p:cNvCxnSpPr>
          <p:nvPr/>
        </p:nvCxnSpPr>
        <p:spPr bwMode="auto">
          <a:xfrm>
            <a:off x="6122082" y="5190734"/>
            <a:ext cx="377478"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sp>
        <p:nvSpPr>
          <p:cNvPr id="326698" name="Rectangle 28">
            <a:extLst>
              <a:ext uri="{FF2B5EF4-FFF2-40B4-BE49-F238E27FC236}">
                <a16:creationId xmlns:a16="http://schemas.microsoft.com/office/drawing/2014/main" id="{37906ABF-822A-9B15-874D-CF905267BEC1}"/>
              </a:ext>
            </a:extLst>
          </p:cNvPr>
          <p:cNvSpPr>
            <a:spLocks noChangeArrowheads="1"/>
          </p:cNvSpPr>
          <p:nvPr/>
        </p:nvSpPr>
        <p:spPr bwMode="auto">
          <a:xfrm>
            <a:off x="1611676" y="4197111"/>
            <a:ext cx="429357" cy="1958507"/>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Times New Roman" panose="02020603050405020304" pitchFamily="18" charset="0"/>
              </a:rPr>
              <a:t>　　　　　利　用　相　談</a:t>
            </a:r>
          </a:p>
        </p:txBody>
      </p:sp>
      <p:cxnSp>
        <p:nvCxnSpPr>
          <p:cNvPr id="326702" name="直線コネクタ 326701">
            <a:extLst>
              <a:ext uri="{FF2B5EF4-FFF2-40B4-BE49-F238E27FC236}">
                <a16:creationId xmlns:a16="http://schemas.microsoft.com/office/drawing/2014/main" id="{3D2A94D6-2F1E-462E-1ACD-C5FE6213A09A}"/>
              </a:ext>
            </a:extLst>
          </p:cNvPr>
          <p:cNvCxnSpPr>
            <a:cxnSpLocks/>
          </p:cNvCxnSpPr>
          <p:nvPr/>
        </p:nvCxnSpPr>
        <p:spPr bwMode="auto">
          <a:xfrm flipV="1">
            <a:off x="7041233" y="980728"/>
            <a:ext cx="0" cy="3023796"/>
          </a:xfrm>
          <a:prstGeom prst="line">
            <a:avLst/>
          </a:prstGeom>
          <a:solidFill>
            <a:schemeClr val="bg1"/>
          </a:solidFill>
          <a:ln w="66675" cap="flat" cmpd="sng" algn="ctr">
            <a:solidFill>
              <a:srgbClr val="7030A0"/>
            </a:solidFill>
            <a:prstDash val="sysDash"/>
            <a:round/>
            <a:headEnd type="none" w="med" len="med"/>
            <a:tailEnd type="none" w="med" len="med"/>
          </a:ln>
          <a:effectLst/>
        </p:spPr>
      </p:cxnSp>
      <p:cxnSp>
        <p:nvCxnSpPr>
          <p:cNvPr id="326706" name="直線コネクタ 326705">
            <a:extLst>
              <a:ext uri="{FF2B5EF4-FFF2-40B4-BE49-F238E27FC236}">
                <a16:creationId xmlns:a16="http://schemas.microsoft.com/office/drawing/2014/main" id="{76E2C37F-1A08-B858-7B83-BA47E68F3EEF}"/>
              </a:ext>
            </a:extLst>
          </p:cNvPr>
          <p:cNvCxnSpPr>
            <a:cxnSpLocks/>
          </p:cNvCxnSpPr>
          <p:nvPr/>
        </p:nvCxnSpPr>
        <p:spPr bwMode="auto">
          <a:xfrm flipV="1">
            <a:off x="1493896" y="4004524"/>
            <a:ext cx="0" cy="2591759"/>
          </a:xfrm>
          <a:prstGeom prst="line">
            <a:avLst/>
          </a:prstGeom>
          <a:solidFill>
            <a:schemeClr val="bg1"/>
          </a:solidFill>
          <a:ln w="66675" cap="flat" cmpd="sng" algn="ctr">
            <a:solidFill>
              <a:srgbClr val="7030A0"/>
            </a:solidFill>
            <a:prstDash val="sysDash"/>
            <a:round/>
            <a:headEnd type="none" w="med" len="med"/>
            <a:tailEnd type="none" w="med" len="med"/>
          </a:ln>
          <a:effectLst/>
        </p:spPr>
      </p:cxnSp>
      <p:sp>
        <p:nvSpPr>
          <p:cNvPr id="326718" name="AutoShape 115">
            <a:extLst>
              <a:ext uri="{FF2B5EF4-FFF2-40B4-BE49-F238E27FC236}">
                <a16:creationId xmlns:a16="http://schemas.microsoft.com/office/drawing/2014/main" id="{65A99627-1BDA-1C0E-8FA0-87027B168E03}"/>
              </a:ext>
            </a:extLst>
          </p:cNvPr>
          <p:cNvSpPr>
            <a:spLocks noChangeArrowheads="1"/>
          </p:cNvSpPr>
          <p:nvPr/>
        </p:nvSpPr>
        <p:spPr bwMode="auto">
          <a:xfrm>
            <a:off x="96342" y="6272807"/>
            <a:ext cx="1110929" cy="344675"/>
          </a:xfrm>
          <a:prstGeom prst="wedgeRoundRectCallout">
            <a:avLst>
              <a:gd name="adj1" fmla="val -828"/>
              <a:gd name="adj2" fmla="val -73806"/>
              <a:gd name="adj3" fmla="val 16667"/>
            </a:avLst>
          </a:prstGeom>
          <a:solidFill>
            <a:srgbClr val="FFFF00"/>
          </a:solidFill>
          <a:ln w="28575">
            <a:solidFill>
              <a:srgbClr val="0000FF"/>
            </a:solidFill>
            <a:miter lim="800000"/>
            <a:headEnd/>
            <a:tailEnd/>
          </a:ln>
          <a:effectLst/>
        </p:spPr>
        <p:txBody>
          <a:bodyPr anchor="ctr"/>
          <a:lstStyle/>
          <a:p>
            <a:pPr algn="ctr" eaLnBrk="1" hangingPunct="1">
              <a:defRPr/>
            </a:pPr>
            <a:r>
              <a:rPr lang="ja-JP" altLang="en-US" sz="1477">
                <a:solidFill>
                  <a:srgbClr val="000000"/>
                </a:solidFill>
                <a:effectLst>
                  <a:outerShdw blurRad="38100" dist="38100" dir="2700000" algn="tl">
                    <a:srgbClr val="FFFFFF"/>
                  </a:outerShdw>
                </a:effectLst>
                <a:latin typeface="Times New Roman"/>
                <a:ea typeface="ＭＳ Ｐゴシック"/>
              </a:rPr>
              <a:t>実行プラン</a:t>
            </a:r>
            <a:endParaRPr lang="ja-JP" altLang="en-US" sz="1477" dirty="0">
              <a:solidFill>
                <a:srgbClr val="000000"/>
              </a:solidFill>
              <a:effectLst>
                <a:outerShdw blurRad="38100" dist="38100" dir="2700000" algn="tl">
                  <a:srgbClr val="FFFFFF"/>
                </a:outerShdw>
              </a:effectLst>
              <a:latin typeface="Times New Roman"/>
              <a:ea typeface="ＭＳ Ｐゴシック"/>
            </a:endParaRPr>
          </a:p>
        </p:txBody>
      </p:sp>
      <p:sp>
        <p:nvSpPr>
          <p:cNvPr id="326719" name="テキスト ボックス 326718">
            <a:extLst>
              <a:ext uri="{FF2B5EF4-FFF2-40B4-BE49-F238E27FC236}">
                <a16:creationId xmlns:a16="http://schemas.microsoft.com/office/drawing/2014/main" id="{7F7E36E1-3387-67F0-B0AF-45B04701BF58}"/>
              </a:ext>
            </a:extLst>
          </p:cNvPr>
          <p:cNvSpPr txBox="1"/>
          <p:nvPr/>
        </p:nvSpPr>
        <p:spPr>
          <a:xfrm>
            <a:off x="-59376" y="881219"/>
            <a:ext cx="1747594" cy="461665"/>
          </a:xfrm>
          <a:prstGeom prst="rect">
            <a:avLst/>
          </a:prstGeom>
          <a:noFill/>
        </p:spPr>
        <p:txBody>
          <a:bodyPr wrap="none" rtlCol="0">
            <a:spAutoFit/>
          </a:bodyPr>
          <a:lstStyle/>
          <a:p>
            <a:r>
              <a:rPr kumimoji="1" lang="ja-JP" altLang="en-US"/>
              <a:t>ソーシャルワークの視点</a:t>
            </a:r>
            <a:endParaRPr kumimoji="1" lang="en-US" altLang="ja-JP" dirty="0"/>
          </a:p>
          <a:p>
            <a:r>
              <a:rPr kumimoji="1" lang="ja-JP" altLang="en-US"/>
              <a:t>長期的な視点</a:t>
            </a:r>
          </a:p>
        </p:txBody>
      </p:sp>
      <p:sp>
        <p:nvSpPr>
          <p:cNvPr id="72" name="テキスト ボックス 71">
            <a:extLst>
              <a:ext uri="{FF2B5EF4-FFF2-40B4-BE49-F238E27FC236}">
                <a16:creationId xmlns:a16="http://schemas.microsoft.com/office/drawing/2014/main" id="{B71F973B-0302-92BC-E170-B6E560EEB94A}"/>
              </a:ext>
            </a:extLst>
          </p:cNvPr>
          <p:cNvSpPr txBox="1"/>
          <p:nvPr/>
        </p:nvSpPr>
        <p:spPr>
          <a:xfrm>
            <a:off x="0" y="6630863"/>
            <a:ext cx="2061783" cy="276999"/>
          </a:xfrm>
          <a:prstGeom prst="rect">
            <a:avLst/>
          </a:prstGeom>
          <a:noFill/>
        </p:spPr>
        <p:txBody>
          <a:bodyPr wrap="none" rtlCol="0">
            <a:spAutoFit/>
          </a:bodyPr>
          <a:lstStyle/>
          <a:p>
            <a:r>
              <a:rPr kumimoji="1" lang="ja-JP" altLang="en-US"/>
              <a:t>発達支援のプロとしての視点</a:t>
            </a:r>
          </a:p>
        </p:txBody>
      </p:sp>
      <p:cxnSp>
        <p:nvCxnSpPr>
          <p:cNvPr id="82" name="直線矢印コネクタ 81">
            <a:extLst>
              <a:ext uri="{FF2B5EF4-FFF2-40B4-BE49-F238E27FC236}">
                <a16:creationId xmlns:a16="http://schemas.microsoft.com/office/drawing/2014/main" id="{13DC4B06-F38E-F088-2EF7-C0D2BAD269BA}"/>
              </a:ext>
            </a:extLst>
          </p:cNvPr>
          <p:cNvCxnSpPr>
            <a:cxnSpLocks/>
          </p:cNvCxnSpPr>
          <p:nvPr/>
        </p:nvCxnSpPr>
        <p:spPr bwMode="auto">
          <a:xfrm>
            <a:off x="2785785" y="2773187"/>
            <a:ext cx="459020"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84" name="直線矢印コネクタ 83">
            <a:extLst>
              <a:ext uri="{FF2B5EF4-FFF2-40B4-BE49-F238E27FC236}">
                <a16:creationId xmlns:a16="http://schemas.microsoft.com/office/drawing/2014/main" id="{98737AFC-9EE4-D14E-64DB-CE2F06162ECD}"/>
              </a:ext>
            </a:extLst>
          </p:cNvPr>
          <p:cNvCxnSpPr>
            <a:cxnSpLocks/>
          </p:cNvCxnSpPr>
          <p:nvPr/>
        </p:nvCxnSpPr>
        <p:spPr bwMode="auto">
          <a:xfrm>
            <a:off x="2039118" y="5196529"/>
            <a:ext cx="380722"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94" name="直線コネクタ 93">
            <a:extLst>
              <a:ext uri="{FF2B5EF4-FFF2-40B4-BE49-F238E27FC236}">
                <a16:creationId xmlns:a16="http://schemas.microsoft.com/office/drawing/2014/main" id="{2CFC0AC7-D329-A8E6-DF7A-B50EBE8A6FC1}"/>
              </a:ext>
            </a:extLst>
          </p:cNvPr>
          <p:cNvCxnSpPr>
            <a:cxnSpLocks/>
          </p:cNvCxnSpPr>
          <p:nvPr/>
        </p:nvCxnSpPr>
        <p:spPr bwMode="auto">
          <a:xfrm flipH="1">
            <a:off x="1493896" y="4004524"/>
            <a:ext cx="5547337" cy="0"/>
          </a:xfrm>
          <a:prstGeom prst="line">
            <a:avLst/>
          </a:prstGeom>
          <a:solidFill>
            <a:schemeClr val="bg1"/>
          </a:solidFill>
          <a:ln w="66675" cap="flat" cmpd="sng" algn="ctr">
            <a:solidFill>
              <a:srgbClr val="7030A0"/>
            </a:solidFill>
            <a:prstDash val="sysDash"/>
            <a:round/>
            <a:headEnd type="none" w="med" len="med"/>
            <a:tailEnd type="none" w="med" len="med"/>
          </a:ln>
          <a:effectLst/>
        </p:spPr>
      </p:cxnSp>
      <p:sp>
        <p:nvSpPr>
          <p:cNvPr id="326670" name="Rectangle 23">
            <a:extLst>
              <a:ext uri="{FF2B5EF4-FFF2-40B4-BE49-F238E27FC236}">
                <a16:creationId xmlns:a16="http://schemas.microsoft.com/office/drawing/2014/main" id="{A4EBDC58-6073-4FC4-9CB2-0514C7893E24}"/>
              </a:ext>
            </a:extLst>
          </p:cNvPr>
          <p:cNvSpPr>
            <a:spLocks noChangeArrowheads="1"/>
          </p:cNvSpPr>
          <p:nvPr/>
        </p:nvSpPr>
        <p:spPr bwMode="auto">
          <a:xfrm>
            <a:off x="5626761" y="1429367"/>
            <a:ext cx="435220" cy="2828270"/>
          </a:xfrm>
          <a:prstGeom prst="rect">
            <a:avLst/>
          </a:prstGeom>
          <a:solidFill>
            <a:srgbClr val="FFCCFF"/>
          </a:solidFill>
          <a:ln w="50800">
            <a:solidFill>
              <a:srgbClr val="FF0000"/>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77">
                <a:solidFill>
                  <a:srgbClr val="000000"/>
                </a:solidFill>
                <a:latin typeface="Times New Roman" panose="02020603050405020304" pitchFamily="18" charset="0"/>
              </a:rPr>
              <a:t>サービス担当者会議</a:t>
            </a:r>
            <a:endParaRPr lang="ja-JP" altLang="en-US" sz="831">
              <a:solidFill>
                <a:srgbClr val="000000"/>
              </a:solidFill>
              <a:latin typeface="Times New Roman" panose="02020603050405020304" pitchFamily="18" charset="0"/>
            </a:endParaRPr>
          </a:p>
        </p:txBody>
      </p:sp>
      <p:sp>
        <p:nvSpPr>
          <p:cNvPr id="99" name="角丸四角形 98">
            <a:extLst>
              <a:ext uri="{FF2B5EF4-FFF2-40B4-BE49-F238E27FC236}">
                <a16:creationId xmlns:a16="http://schemas.microsoft.com/office/drawing/2014/main" id="{6E9F895C-4232-B4E4-0134-A9ABF2D4F6A2}"/>
              </a:ext>
            </a:extLst>
          </p:cNvPr>
          <p:cNvSpPr/>
          <p:nvPr/>
        </p:nvSpPr>
        <p:spPr>
          <a:xfrm>
            <a:off x="5069105" y="4860945"/>
            <a:ext cx="300498" cy="1262972"/>
          </a:xfrm>
          <a:prstGeom prst="roundRect">
            <a:avLst/>
          </a:prstGeom>
          <a:solidFill>
            <a:srgbClr val="FEDD66"/>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anchor="ctr"/>
          <a:lstStyle/>
          <a:p>
            <a:pPr algn="ctr">
              <a:defRPr/>
            </a:pPr>
            <a:r>
              <a:rPr lang="ja-JP" altLang="en-US" sz="1400">
                <a:solidFill>
                  <a:srgbClr val="000000"/>
                </a:solidFill>
              </a:rPr>
              <a:t>利用契約</a:t>
            </a:r>
            <a:endParaRPr lang="ja-JP" altLang="en-US" sz="1400" dirty="0">
              <a:solidFill>
                <a:srgbClr val="000000"/>
              </a:solidFill>
            </a:endParaRPr>
          </a:p>
        </p:txBody>
      </p:sp>
      <p:cxnSp>
        <p:nvCxnSpPr>
          <p:cNvPr id="109" name="直線矢印コネクタ 108">
            <a:extLst>
              <a:ext uri="{FF2B5EF4-FFF2-40B4-BE49-F238E27FC236}">
                <a16:creationId xmlns:a16="http://schemas.microsoft.com/office/drawing/2014/main" id="{EE09F2EA-144A-61C3-2650-214795F3DEF6}"/>
              </a:ext>
            </a:extLst>
          </p:cNvPr>
          <p:cNvCxnSpPr>
            <a:cxnSpLocks/>
          </p:cNvCxnSpPr>
          <p:nvPr/>
        </p:nvCxnSpPr>
        <p:spPr bwMode="auto">
          <a:xfrm>
            <a:off x="6791059" y="5201847"/>
            <a:ext cx="267588"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119" name="直線矢印コネクタ 118">
            <a:extLst>
              <a:ext uri="{FF2B5EF4-FFF2-40B4-BE49-F238E27FC236}">
                <a16:creationId xmlns:a16="http://schemas.microsoft.com/office/drawing/2014/main" id="{0B148C6D-5998-83A1-DCE0-338B97CC8B3A}"/>
              </a:ext>
            </a:extLst>
          </p:cNvPr>
          <p:cNvCxnSpPr>
            <a:cxnSpLocks/>
          </p:cNvCxnSpPr>
          <p:nvPr/>
        </p:nvCxnSpPr>
        <p:spPr bwMode="auto">
          <a:xfrm>
            <a:off x="6318137" y="5190734"/>
            <a:ext cx="181423"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sp>
        <p:nvSpPr>
          <p:cNvPr id="6" name="テキスト ボックス 5">
            <a:extLst>
              <a:ext uri="{FF2B5EF4-FFF2-40B4-BE49-F238E27FC236}">
                <a16:creationId xmlns:a16="http://schemas.microsoft.com/office/drawing/2014/main" id="{9047E81D-69A2-83B9-77C9-4FB8D647F42F}"/>
              </a:ext>
            </a:extLst>
          </p:cNvPr>
          <p:cNvSpPr txBox="1"/>
          <p:nvPr/>
        </p:nvSpPr>
        <p:spPr>
          <a:xfrm>
            <a:off x="6999907" y="1532063"/>
            <a:ext cx="369332" cy="961161"/>
          </a:xfrm>
          <a:prstGeom prst="rect">
            <a:avLst/>
          </a:prstGeom>
          <a:noFill/>
        </p:spPr>
        <p:txBody>
          <a:bodyPr vert="eaVert" wrap="none" rtlCol="0">
            <a:spAutoFit/>
          </a:bodyPr>
          <a:lstStyle/>
          <a:p>
            <a:r>
              <a:rPr lang="ja-JP" altLang="en-US">
                <a:solidFill>
                  <a:srgbClr val="7030A0"/>
                </a:solidFill>
              </a:rPr>
              <a:t>想定</a:t>
            </a:r>
            <a:r>
              <a:rPr kumimoji="1" lang="ja-JP" altLang="en-US">
                <a:solidFill>
                  <a:srgbClr val="7030A0"/>
                </a:solidFill>
              </a:rPr>
              <a:t>のライン</a:t>
            </a:r>
          </a:p>
        </p:txBody>
      </p:sp>
      <p:sp>
        <p:nvSpPr>
          <p:cNvPr id="7" name="Rectangle 28">
            <a:extLst>
              <a:ext uri="{FF2B5EF4-FFF2-40B4-BE49-F238E27FC236}">
                <a16:creationId xmlns:a16="http://schemas.microsoft.com/office/drawing/2014/main" id="{E4C2D874-8E4D-2EDB-FF21-58DCFB7CF534}"/>
              </a:ext>
            </a:extLst>
          </p:cNvPr>
          <p:cNvSpPr>
            <a:spLocks noChangeArrowheads="1"/>
          </p:cNvSpPr>
          <p:nvPr/>
        </p:nvSpPr>
        <p:spPr bwMode="auto">
          <a:xfrm>
            <a:off x="2419840" y="4190289"/>
            <a:ext cx="298954" cy="1957013"/>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利用可能性の判断</a:t>
            </a:r>
          </a:p>
        </p:txBody>
      </p:sp>
      <p:sp>
        <p:nvSpPr>
          <p:cNvPr id="14" name="角丸四角形吹き出し 13">
            <a:extLst>
              <a:ext uri="{FF2B5EF4-FFF2-40B4-BE49-F238E27FC236}">
                <a16:creationId xmlns:a16="http://schemas.microsoft.com/office/drawing/2014/main" id="{EE93A7F8-C9E8-ADE7-46CD-B7EAE06B7902}"/>
              </a:ext>
            </a:extLst>
          </p:cNvPr>
          <p:cNvSpPr/>
          <p:nvPr/>
        </p:nvSpPr>
        <p:spPr bwMode="auto">
          <a:xfrm>
            <a:off x="2528149" y="6228532"/>
            <a:ext cx="1402233" cy="433226"/>
          </a:xfrm>
          <a:prstGeom prst="wedgeRoundRectCallout">
            <a:avLst>
              <a:gd name="adj1" fmla="val -45154"/>
              <a:gd name="adj2" fmla="val -79940"/>
              <a:gd name="adj3" fmla="val 16667"/>
            </a:avLst>
          </a:prstGeom>
          <a:solidFill>
            <a:srgbClr val="D9EB81"/>
          </a:solidFill>
          <a:ln w="25400" cap="flat" cmpd="sng" algn="ctr">
            <a:solidFill>
              <a:schemeClr val="tx1">
                <a:lumMod val="95000"/>
                <a:lumOff val="5000"/>
              </a:schemeClr>
            </a:solidFill>
            <a:prstDash val="solid"/>
            <a:round/>
            <a:headEnd type="none" w="med" len="med"/>
            <a:tailEnd type="none" w="med" len="med"/>
          </a:ln>
          <a:effectLst/>
        </p:spPr>
        <p:txBody>
          <a:bodyPr wrap="none" lIns="68580" tIns="8206" rIns="68580" bIns="8206" anchor="ctr"/>
          <a:lstStyle/>
          <a:p>
            <a:pPr algn="ctr" eaLnBrk="1" hangingPunct="1">
              <a:defRPr/>
            </a:pPr>
            <a:r>
              <a:rPr lang="ja-JP" altLang="en-US"/>
              <a:t>アセスメント後に</a:t>
            </a:r>
            <a:endParaRPr lang="en-US" altLang="ja-JP" dirty="0"/>
          </a:p>
          <a:p>
            <a:pPr algn="ctr" eaLnBrk="1" hangingPunct="1">
              <a:defRPr/>
            </a:pPr>
            <a:r>
              <a:rPr lang="ja-JP" altLang="en-US"/>
              <a:t>判断する場合もある</a:t>
            </a:r>
            <a:endParaRPr lang="ja-JP" altLang="en-US" dirty="0"/>
          </a:p>
        </p:txBody>
      </p:sp>
      <p:sp>
        <p:nvSpPr>
          <p:cNvPr id="16" name="Rectangle 28">
            <a:extLst>
              <a:ext uri="{FF2B5EF4-FFF2-40B4-BE49-F238E27FC236}">
                <a16:creationId xmlns:a16="http://schemas.microsoft.com/office/drawing/2014/main" id="{CEE7EEC1-03F5-B6C1-C51A-FFDEA3238BC5}"/>
              </a:ext>
            </a:extLst>
          </p:cNvPr>
          <p:cNvSpPr>
            <a:spLocks noChangeArrowheads="1"/>
          </p:cNvSpPr>
          <p:nvPr/>
        </p:nvSpPr>
        <p:spPr bwMode="auto">
          <a:xfrm>
            <a:off x="3278625" y="4174021"/>
            <a:ext cx="298954" cy="1981596"/>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相談支援時の情報共有</a:t>
            </a:r>
          </a:p>
        </p:txBody>
      </p:sp>
      <p:cxnSp>
        <p:nvCxnSpPr>
          <p:cNvPr id="30" name="直線矢印コネクタ 29">
            <a:extLst>
              <a:ext uri="{FF2B5EF4-FFF2-40B4-BE49-F238E27FC236}">
                <a16:creationId xmlns:a16="http://schemas.microsoft.com/office/drawing/2014/main" id="{4D5C0A84-DA5F-F987-CE8A-5CBB8E3BD123}"/>
              </a:ext>
            </a:extLst>
          </p:cNvPr>
          <p:cNvCxnSpPr>
            <a:cxnSpLocks/>
          </p:cNvCxnSpPr>
          <p:nvPr/>
        </p:nvCxnSpPr>
        <p:spPr bwMode="auto">
          <a:xfrm>
            <a:off x="3930382" y="5196529"/>
            <a:ext cx="1131715"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sp>
        <p:nvSpPr>
          <p:cNvPr id="34" name="テキスト ボックス 33">
            <a:extLst>
              <a:ext uri="{FF2B5EF4-FFF2-40B4-BE49-F238E27FC236}">
                <a16:creationId xmlns:a16="http://schemas.microsoft.com/office/drawing/2014/main" id="{E5193E32-112F-F1C8-F1A6-6920ED197AB8}"/>
              </a:ext>
            </a:extLst>
          </p:cNvPr>
          <p:cNvSpPr txBox="1"/>
          <p:nvPr/>
        </p:nvSpPr>
        <p:spPr>
          <a:xfrm>
            <a:off x="74720" y="548002"/>
            <a:ext cx="6285444" cy="323165"/>
          </a:xfrm>
          <a:prstGeom prst="rect">
            <a:avLst/>
          </a:prstGeom>
          <a:noFill/>
          <a:ln>
            <a:solidFill>
              <a:srgbClr val="FF0000"/>
            </a:solidFill>
          </a:ln>
        </p:spPr>
        <p:txBody>
          <a:bodyPr wrap="square" rtlCol="0">
            <a:spAutoFit/>
          </a:bodyPr>
          <a:lstStyle/>
          <a:p>
            <a:r>
              <a:rPr lang="ja-JP" altLang="en-US" sz="1500">
                <a:solidFill>
                  <a:srgbClr val="FF0000"/>
                </a:solidFill>
              </a:rPr>
              <a:t>通所</a:t>
            </a:r>
            <a:r>
              <a:rPr kumimoji="1" lang="ja-JP" altLang="en-US" sz="1500">
                <a:solidFill>
                  <a:srgbClr val="FF0000"/>
                </a:solidFill>
              </a:rPr>
              <a:t>事業所からスタートし、利用可能性を判断した後に相談支援に繋ぐ場合</a:t>
            </a:r>
          </a:p>
        </p:txBody>
      </p:sp>
      <p:cxnSp>
        <p:nvCxnSpPr>
          <p:cNvPr id="35" name="直線矢印コネクタ 34">
            <a:extLst>
              <a:ext uri="{FF2B5EF4-FFF2-40B4-BE49-F238E27FC236}">
                <a16:creationId xmlns:a16="http://schemas.microsoft.com/office/drawing/2014/main" id="{590CF308-93BF-F8A1-1317-E4807E1C818F}"/>
              </a:ext>
            </a:extLst>
          </p:cNvPr>
          <p:cNvCxnSpPr>
            <a:cxnSpLocks/>
          </p:cNvCxnSpPr>
          <p:nvPr/>
        </p:nvCxnSpPr>
        <p:spPr bwMode="auto">
          <a:xfrm>
            <a:off x="3434976" y="3786840"/>
            <a:ext cx="0" cy="398346"/>
          </a:xfrm>
          <a:prstGeom prst="straightConnector1">
            <a:avLst/>
          </a:prstGeom>
          <a:solidFill>
            <a:schemeClr val="bg1"/>
          </a:solidFill>
          <a:ln w="38100" cap="flat" cmpd="sng" algn="ctr">
            <a:solidFill>
              <a:srgbClr val="00B050"/>
            </a:solidFill>
            <a:prstDash val="sysDot"/>
            <a:round/>
            <a:headEnd type="none" w="med" len="med"/>
            <a:tailEnd type="triangle"/>
          </a:ln>
          <a:effectLst/>
        </p:spPr>
      </p:cxnSp>
      <p:cxnSp>
        <p:nvCxnSpPr>
          <p:cNvPr id="36" name="直線矢印コネクタ 35">
            <a:extLst>
              <a:ext uri="{FF2B5EF4-FFF2-40B4-BE49-F238E27FC236}">
                <a16:creationId xmlns:a16="http://schemas.microsoft.com/office/drawing/2014/main" id="{5415CAD3-22B1-4FE0-993C-8A3049062DFA}"/>
              </a:ext>
            </a:extLst>
          </p:cNvPr>
          <p:cNvCxnSpPr>
            <a:cxnSpLocks/>
            <a:stCxn id="326659" idx="0"/>
          </p:cNvCxnSpPr>
          <p:nvPr/>
        </p:nvCxnSpPr>
        <p:spPr bwMode="auto">
          <a:xfrm flipV="1">
            <a:off x="3777923" y="3786840"/>
            <a:ext cx="0" cy="387181"/>
          </a:xfrm>
          <a:prstGeom prst="straightConnector1">
            <a:avLst/>
          </a:prstGeom>
          <a:solidFill>
            <a:schemeClr val="bg1"/>
          </a:solidFill>
          <a:ln w="38100" cap="flat" cmpd="sng" algn="ctr">
            <a:solidFill>
              <a:srgbClr val="00B050"/>
            </a:solidFill>
            <a:prstDash val="sysDot"/>
            <a:round/>
            <a:headEnd type="none" w="med" len="med"/>
            <a:tailEnd type="triangle"/>
          </a:ln>
          <a:effectLst/>
        </p:spPr>
      </p:cxnSp>
      <p:cxnSp>
        <p:nvCxnSpPr>
          <p:cNvPr id="40" name="直線矢印コネクタ 39">
            <a:extLst>
              <a:ext uri="{FF2B5EF4-FFF2-40B4-BE49-F238E27FC236}">
                <a16:creationId xmlns:a16="http://schemas.microsoft.com/office/drawing/2014/main" id="{5911C7AE-00AF-9832-A497-5AF2B60F8B7C}"/>
              </a:ext>
            </a:extLst>
          </p:cNvPr>
          <p:cNvCxnSpPr>
            <a:cxnSpLocks/>
          </p:cNvCxnSpPr>
          <p:nvPr/>
        </p:nvCxnSpPr>
        <p:spPr bwMode="auto">
          <a:xfrm>
            <a:off x="5212055" y="3824968"/>
            <a:ext cx="0" cy="1035977"/>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42" name="直線矢印コネクタ 41">
            <a:extLst>
              <a:ext uri="{FF2B5EF4-FFF2-40B4-BE49-F238E27FC236}">
                <a16:creationId xmlns:a16="http://schemas.microsoft.com/office/drawing/2014/main" id="{C213227F-6B8F-AA87-9C06-1B3D2658D4B5}"/>
              </a:ext>
            </a:extLst>
          </p:cNvPr>
          <p:cNvCxnSpPr>
            <a:cxnSpLocks/>
            <a:stCxn id="7" idx="0"/>
            <a:endCxn id="326668" idx="2"/>
          </p:cNvCxnSpPr>
          <p:nvPr/>
        </p:nvCxnSpPr>
        <p:spPr bwMode="auto">
          <a:xfrm flipV="1">
            <a:off x="2569317" y="3802004"/>
            <a:ext cx="9060" cy="388285"/>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48" name="直線矢印コネクタ 47">
            <a:extLst>
              <a:ext uri="{FF2B5EF4-FFF2-40B4-BE49-F238E27FC236}">
                <a16:creationId xmlns:a16="http://schemas.microsoft.com/office/drawing/2014/main" id="{F6DD656B-EEA4-548C-1408-307658205D94}"/>
              </a:ext>
            </a:extLst>
          </p:cNvPr>
          <p:cNvCxnSpPr>
            <a:cxnSpLocks/>
          </p:cNvCxnSpPr>
          <p:nvPr/>
        </p:nvCxnSpPr>
        <p:spPr bwMode="auto">
          <a:xfrm>
            <a:off x="5952012" y="4257637"/>
            <a:ext cx="0" cy="379763"/>
          </a:xfrm>
          <a:prstGeom prst="straightConnector1">
            <a:avLst/>
          </a:prstGeom>
          <a:solidFill>
            <a:schemeClr val="bg1"/>
          </a:solidFill>
          <a:ln w="38100" cap="flat" cmpd="sng" algn="ctr">
            <a:solidFill>
              <a:srgbClr val="00B050"/>
            </a:solidFill>
            <a:prstDash val="sysDot"/>
            <a:round/>
            <a:headEnd type="none" w="med" len="med"/>
            <a:tailEnd type="triangle"/>
          </a:ln>
          <a:effectLst/>
        </p:spPr>
      </p:cxnSp>
      <p:cxnSp>
        <p:nvCxnSpPr>
          <p:cNvPr id="52" name="直線矢印コネクタ 51">
            <a:extLst>
              <a:ext uri="{FF2B5EF4-FFF2-40B4-BE49-F238E27FC236}">
                <a16:creationId xmlns:a16="http://schemas.microsoft.com/office/drawing/2014/main" id="{E0569F05-DBDA-F8CA-1631-DD0FDBB34BFE}"/>
              </a:ext>
            </a:extLst>
          </p:cNvPr>
          <p:cNvCxnSpPr>
            <a:cxnSpLocks/>
          </p:cNvCxnSpPr>
          <p:nvPr/>
        </p:nvCxnSpPr>
        <p:spPr bwMode="auto">
          <a:xfrm flipV="1">
            <a:off x="5796967" y="4270589"/>
            <a:ext cx="0" cy="357945"/>
          </a:xfrm>
          <a:prstGeom prst="straightConnector1">
            <a:avLst/>
          </a:prstGeom>
          <a:solidFill>
            <a:schemeClr val="bg1"/>
          </a:solidFill>
          <a:ln w="38100" cap="flat" cmpd="sng" algn="ctr">
            <a:solidFill>
              <a:srgbClr val="00B050"/>
            </a:solidFill>
            <a:prstDash val="sysDot"/>
            <a:round/>
            <a:headEnd type="none" w="med" len="med"/>
            <a:tailEnd type="triangle"/>
          </a:ln>
          <a:effectLst/>
        </p:spPr>
      </p:cxnSp>
      <p:cxnSp>
        <p:nvCxnSpPr>
          <p:cNvPr id="55" name="直線矢印コネクタ 54">
            <a:extLst>
              <a:ext uri="{FF2B5EF4-FFF2-40B4-BE49-F238E27FC236}">
                <a16:creationId xmlns:a16="http://schemas.microsoft.com/office/drawing/2014/main" id="{99C54355-93A8-1540-B4D7-EEDDBA9398CA}"/>
              </a:ext>
            </a:extLst>
          </p:cNvPr>
          <p:cNvCxnSpPr>
            <a:cxnSpLocks/>
          </p:cNvCxnSpPr>
          <p:nvPr/>
        </p:nvCxnSpPr>
        <p:spPr bwMode="auto">
          <a:xfrm>
            <a:off x="6656585" y="3818371"/>
            <a:ext cx="0" cy="379763"/>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56" name="直線矢印コネクタ 55">
            <a:extLst>
              <a:ext uri="{FF2B5EF4-FFF2-40B4-BE49-F238E27FC236}">
                <a16:creationId xmlns:a16="http://schemas.microsoft.com/office/drawing/2014/main" id="{82299BBB-AA65-43DC-4022-930DD7F6C791}"/>
              </a:ext>
            </a:extLst>
          </p:cNvPr>
          <p:cNvCxnSpPr>
            <a:cxnSpLocks/>
          </p:cNvCxnSpPr>
          <p:nvPr/>
        </p:nvCxnSpPr>
        <p:spPr bwMode="auto">
          <a:xfrm flipV="1">
            <a:off x="7257256" y="3850117"/>
            <a:ext cx="0" cy="357945"/>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60" name="直線矢印コネクタ 59">
            <a:extLst>
              <a:ext uri="{FF2B5EF4-FFF2-40B4-BE49-F238E27FC236}">
                <a16:creationId xmlns:a16="http://schemas.microsoft.com/office/drawing/2014/main" id="{DC874A41-E8A3-D661-5415-19F90439CCDB}"/>
              </a:ext>
            </a:extLst>
          </p:cNvPr>
          <p:cNvCxnSpPr>
            <a:cxnSpLocks/>
          </p:cNvCxnSpPr>
          <p:nvPr/>
        </p:nvCxnSpPr>
        <p:spPr bwMode="auto">
          <a:xfrm>
            <a:off x="8625408" y="4301321"/>
            <a:ext cx="0" cy="379763"/>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61" name="直線矢印コネクタ 60">
            <a:extLst>
              <a:ext uri="{FF2B5EF4-FFF2-40B4-BE49-F238E27FC236}">
                <a16:creationId xmlns:a16="http://schemas.microsoft.com/office/drawing/2014/main" id="{226494DB-FB93-0203-A2AD-6E750CF62FB0}"/>
              </a:ext>
            </a:extLst>
          </p:cNvPr>
          <p:cNvCxnSpPr>
            <a:cxnSpLocks/>
          </p:cNvCxnSpPr>
          <p:nvPr/>
        </p:nvCxnSpPr>
        <p:spPr bwMode="auto">
          <a:xfrm flipV="1">
            <a:off x="8775831" y="4301321"/>
            <a:ext cx="0" cy="357945"/>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sp>
        <p:nvSpPr>
          <p:cNvPr id="62" name="Rectangle 33">
            <a:extLst>
              <a:ext uri="{FF2B5EF4-FFF2-40B4-BE49-F238E27FC236}">
                <a16:creationId xmlns:a16="http://schemas.microsoft.com/office/drawing/2014/main" id="{59EAA98B-D43F-C8C6-C084-113382CE95A3}"/>
              </a:ext>
            </a:extLst>
          </p:cNvPr>
          <p:cNvSpPr>
            <a:spLocks noChangeArrowheads="1"/>
          </p:cNvSpPr>
          <p:nvPr/>
        </p:nvSpPr>
        <p:spPr bwMode="auto">
          <a:xfrm>
            <a:off x="9144832" y="4208062"/>
            <a:ext cx="450227" cy="1957013"/>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292">
                <a:solidFill>
                  <a:srgbClr val="000000"/>
                </a:solidFill>
                <a:latin typeface="Times New Roman" panose="02020603050405020304" pitchFamily="18" charset="0"/>
              </a:rPr>
              <a:t>　　　</a:t>
            </a:r>
            <a:r>
              <a:rPr lang="en-US" altLang="ja-JP" sz="1292" dirty="0">
                <a:solidFill>
                  <a:srgbClr val="000000"/>
                </a:solidFill>
                <a:latin typeface="Times New Roman" panose="02020603050405020304" pitchFamily="18" charset="0"/>
              </a:rPr>
              <a:t> </a:t>
            </a:r>
            <a:r>
              <a:rPr lang="ja-JP" altLang="en-US" sz="1292">
                <a:solidFill>
                  <a:srgbClr val="000000"/>
                </a:solidFill>
                <a:latin typeface="Times New Roman" panose="02020603050405020304" pitchFamily="18" charset="0"/>
              </a:rPr>
              <a:t>個別支援計画の変更</a:t>
            </a:r>
          </a:p>
        </p:txBody>
      </p:sp>
      <p:sp>
        <p:nvSpPr>
          <p:cNvPr id="63" name="Rectangle 9">
            <a:extLst>
              <a:ext uri="{FF2B5EF4-FFF2-40B4-BE49-F238E27FC236}">
                <a16:creationId xmlns:a16="http://schemas.microsoft.com/office/drawing/2014/main" id="{E3D13250-FE8B-FFDB-1880-BDF4C809CDBC}"/>
              </a:ext>
            </a:extLst>
          </p:cNvPr>
          <p:cNvSpPr>
            <a:spLocks noChangeArrowheads="1"/>
          </p:cNvSpPr>
          <p:nvPr/>
        </p:nvSpPr>
        <p:spPr bwMode="auto">
          <a:xfrm>
            <a:off x="9144831" y="1412547"/>
            <a:ext cx="405227" cy="2344020"/>
          </a:xfrm>
          <a:prstGeom prst="rect">
            <a:avLst/>
          </a:prstGeom>
          <a:solidFill>
            <a:srgbClr val="FFCCFF"/>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利用計画の変更</a:t>
            </a:r>
          </a:p>
        </p:txBody>
      </p:sp>
      <p:sp>
        <p:nvSpPr>
          <p:cNvPr id="326685" name="テキスト ボックス 326684">
            <a:extLst>
              <a:ext uri="{FF2B5EF4-FFF2-40B4-BE49-F238E27FC236}">
                <a16:creationId xmlns:a16="http://schemas.microsoft.com/office/drawing/2014/main" id="{CB856524-C018-FC63-4B1C-EF144D0803FB}"/>
              </a:ext>
            </a:extLst>
          </p:cNvPr>
          <p:cNvSpPr txBox="1"/>
          <p:nvPr/>
        </p:nvSpPr>
        <p:spPr>
          <a:xfrm>
            <a:off x="6649762" y="3979374"/>
            <a:ext cx="646331" cy="276999"/>
          </a:xfrm>
          <a:prstGeom prst="rect">
            <a:avLst/>
          </a:prstGeom>
          <a:noFill/>
        </p:spPr>
        <p:txBody>
          <a:bodyPr wrap="none" rtlCol="0">
            <a:spAutoFit/>
          </a:bodyPr>
          <a:lstStyle/>
          <a:p>
            <a:r>
              <a:rPr lang="ja-JP" altLang="en-US">
                <a:solidFill>
                  <a:srgbClr val="FF0000"/>
                </a:solidFill>
              </a:rPr>
              <a:t>（提供）</a:t>
            </a:r>
            <a:endParaRPr kumimoji="1" lang="ja-JP" altLang="en-US">
              <a:solidFill>
                <a:srgbClr val="FF0000"/>
              </a:solidFill>
            </a:endParaRPr>
          </a:p>
        </p:txBody>
      </p:sp>
      <p:grpSp>
        <p:nvGrpSpPr>
          <p:cNvPr id="326692" name="グループ化 326691">
            <a:extLst>
              <a:ext uri="{FF2B5EF4-FFF2-40B4-BE49-F238E27FC236}">
                <a16:creationId xmlns:a16="http://schemas.microsoft.com/office/drawing/2014/main" id="{5518E525-60F5-30F2-2FF0-E2C7BCE3C43F}"/>
              </a:ext>
            </a:extLst>
          </p:cNvPr>
          <p:cNvGrpSpPr/>
          <p:nvPr/>
        </p:nvGrpSpPr>
        <p:grpSpPr>
          <a:xfrm>
            <a:off x="7138329" y="6388456"/>
            <a:ext cx="2752558" cy="472423"/>
            <a:chOff x="7184573" y="6388057"/>
            <a:chExt cx="2752558" cy="472423"/>
          </a:xfrm>
        </p:grpSpPr>
        <p:cxnSp>
          <p:nvCxnSpPr>
            <p:cNvPr id="326687" name="直線矢印コネクタ 326686">
              <a:extLst>
                <a:ext uri="{FF2B5EF4-FFF2-40B4-BE49-F238E27FC236}">
                  <a16:creationId xmlns:a16="http://schemas.microsoft.com/office/drawing/2014/main" id="{D630A9CC-CB2A-A5A8-238B-0D1648E7CD6A}"/>
                </a:ext>
              </a:extLst>
            </p:cNvPr>
            <p:cNvCxnSpPr>
              <a:cxnSpLocks/>
            </p:cNvCxnSpPr>
            <p:nvPr/>
          </p:nvCxnSpPr>
          <p:spPr bwMode="auto">
            <a:xfrm flipH="1">
              <a:off x="7282927" y="6596283"/>
              <a:ext cx="367016" cy="0"/>
            </a:xfrm>
            <a:prstGeom prst="straightConnector1">
              <a:avLst/>
            </a:prstGeom>
            <a:solidFill>
              <a:schemeClr val="bg1"/>
            </a:solidFill>
            <a:ln w="38100" cap="flat" cmpd="sng" algn="ctr">
              <a:solidFill>
                <a:srgbClr val="FF0000"/>
              </a:solidFill>
              <a:prstDash val="sysDot"/>
              <a:round/>
              <a:headEnd type="none" w="med" len="med"/>
              <a:tailEnd type="triangle"/>
            </a:ln>
            <a:effectLst/>
          </p:spPr>
        </p:cxnSp>
        <p:sp>
          <p:nvSpPr>
            <p:cNvPr id="326689" name="テキスト ボックス 326688">
              <a:extLst>
                <a:ext uri="{FF2B5EF4-FFF2-40B4-BE49-F238E27FC236}">
                  <a16:creationId xmlns:a16="http://schemas.microsoft.com/office/drawing/2014/main" id="{A2C320B0-82D1-36CA-A6B2-4C76EFEDAEB4}"/>
                </a:ext>
              </a:extLst>
            </p:cNvPr>
            <p:cNvSpPr txBox="1"/>
            <p:nvPr/>
          </p:nvSpPr>
          <p:spPr>
            <a:xfrm>
              <a:off x="7604441" y="6398815"/>
              <a:ext cx="2332690" cy="461665"/>
            </a:xfrm>
            <a:prstGeom prst="rect">
              <a:avLst/>
            </a:prstGeom>
            <a:noFill/>
          </p:spPr>
          <p:txBody>
            <a:bodyPr wrap="none" rtlCol="0">
              <a:spAutoFit/>
            </a:bodyPr>
            <a:lstStyle/>
            <a:p>
              <a:r>
                <a:rPr kumimoji="1" lang="ja-JP" altLang="en-US"/>
                <a:t>現状では上手く連携できていない</a:t>
              </a:r>
              <a:endParaRPr kumimoji="1" lang="en-US" altLang="ja-JP" dirty="0"/>
            </a:p>
            <a:p>
              <a:r>
                <a:rPr kumimoji="1" lang="ja-JP" altLang="en-US"/>
                <a:t>場合があるかも知れません</a:t>
              </a:r>
            </a:p>
          </p:txBody>
        </p:sp>
        <p:sp>
          <p:nvSpPr>
            <p:cNvPr id="326690" name="正方形/長方形 326689">
              <a:extLst>
                <a:ext uri="{FF2B5EF4-FFF2-40B4-BE49-F238E27FC236}">
                  <a16:creationId xmlns:a16="http://schemas.microsoft.com/office/drawing/2014/main" id="{4CC78F35-8F46-2DAA-01A6-53BF49DD6FA5}"/>
                </a:ext>
              </a:extLst>
            </p:cNvPr>
            <p:cNvSpPr/>
            <p:nvPr/>
          </p:nvSpPr>
          <p:spPr bwMode="auto">
            <a:xfrm>
              <a:off x="7184573" y="6388057"/>
              <a:ext cx="2690947" cy="432291"/>
            </a:xfrm>
            <a:prstGeom prst="rect">
              <a:avLst/>
            </a:prstGeom>
            <a:no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grpSp>
    </p:spTree>
    <p:extLst>
      <p:ext uri="{BB962C8B-B14F-4D97-AF65-F5344CB8AC3E}">
        <p14:creationId xmlns:p14="http://schemas.microsoft.com/office/powerpoint/2010/main" val="3909614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6700" name="直線コネクタ 326699">
            <a:extLst>
              <a:ext uri="{FF2B5EF4-FFF2-40B4-BE49-F238E27FC236}">
                <a16:creationId xmlns:a16="http://schemas.microsoft.com/office/drawing/2014/main" id="{032AB985-B40D-B765-587D-659291DE1169}"/>
              </a:ext>
            </a:extLst>
          </p:cNvPr>
          <p:cNvCxnSpPr>
            <a:cxnSpLocks/>
          </p:cNvCxnSpPr>
          <p:nvPr/>
        </p:nvCxnSpPr>
        <p:spPr bwMode="auto">
          <a:xfrm>
            <a:off x="1348869" y="4004524"/>
            <a:ext cx="8439508" cy="0"/>
          </a:xfrm>
          <a:prstGeom prst="line">
            <a:avLst/>
          </a:prstGeom>
          <a:solidFill>
            <a:schemeClr val="bg1"/>
          </a:solidFill>
          <a:ln w="19050" cap="flat" cmpd="sng" algn="ctr">
            <a:solidFill>
              <a:schemeClr val="tx1"/>
            </a:solidFill>
            <a:prstDash val="dash"/>
            <a:round/>
            <a:headEnd type="none" w="med" len="med"/>
            <a:tailEnd type="none" w="med" len="med"/>
          </a:ln>
          <a:effectLst/>
        </p:spPr>
      </p:cxnSp>
      <p:sp>
        <p:nvSpPr>
          <p:cNvPr id="326657" name="右矢印 89">
            <a:extLst>
              <a:ext uri="{FF2B5EF4-FFF2-40B4-BE49-F238E27FC236}">
                <a16:creationId xmlns:a16="http://schemas.microsoft.com/office/drawing/2014/main" id="{253B92D4-2042-4795-AA92-8972885A470A}"/>
              </a:ext>
            </a:extLst>
          </p:cNvPr>
          <p:cNvSpPr>
            <a:spLocks noChangeArrowheads="1"/>
          </p:cNvSpPr>
          <p:nvPr/>
        </p:nvSpPr>
        <p:spPr bwMode="auto">
          <a:xfrm>
            <a:off x="1611675" y="6186159"/>
            <a:ext cx="7973387" cy="516493"/>
          </a:xfrm>
          <a:prstGeom prst="rightArrow">
            <a:avLst>
              <a:gd name="adj1" fmla="val 70417"/>
              <a:gd name="adj2" fmla="val 79126"/>
            </a:avLst>
          </a:prstGeom>
          <a:solidFill>
            <a:srgbClr val="FFFF99"/>
          </a:solidFill>
          <a:ln w="25400" algn="ctr">
            <a:solidFill>
              <a:schemeClr val="tx1"/>
            </a:solidFill>
            <a:miter lim="800000"/>
            <a:headEnd/>
            <a:tailEnd/>
          </a:ln>
        </p:spPr>
        <p:txBody>
          <a:bodyPr anchor="ctr"/>
          <a:lstStyle/>
          <a:p>
            <a:pPr algn="ctr" eaLnBrk="1" hangingPunct="1">
              <a:defRPr/>
            </a:pPr>
            <a:r>
              <a:rPr lang="ja-JP" altLang="en-US" sz="2585" dirty="0">
                <a:solidFill>
                  <a:srgbClr val="000000"/>
                </a:solidFill>
                <a:latin typeface="Times New Roman"/>
                <a:ea typeface="ＭＳ Ｐゴシック"/>
              </a:rPr>
              <a:t>児童発達支援管理責任者による</a:t>
            </a:r>
            <a:r>
              <a:rPr lang="ja-JP" altLang="en-US" sz="2585" i="1" dirty="0">
                <a:solidFill>
                  <a:srgbClr val="0000FF"/>
                </a:solidFill>
                <a:effectLst>
                  <a:outerShdw blurRad="38100" dist="38100" dir="2700000" algn="tl">
                    <a:srgbClr val="000000">
                      <a:alpha val="43137"/>
                    </a:srgbClr>
                  </a:outerShdw>
                </a:effectLst>
                <a:latin typeface="Times New Roman"/>
                <a:ea typeface="ＭＳ Ｐゴシック"/>
              </a:rPr>
              <a:t>「</a:t>
            </a:r>
            <a:r>
              <a:rPr lang="ja-JP" altLang="en-US" sz="2585" i="1">
                <a:solidFill>
                  <a:srgbClr val="0000FF"/>
                </a:solidFill>
                <a:effectLst>
                  <a:outerShdw blurRad="38100" dist="38100" dir="2700000" algn="tl">
                    <a:srgbClr val="000000">
                      <a:alpha val="43137"/>
                    </a:srgbClr>
                  </a:outerShdw>
                </a:effectLst>
                <a:latin typeface="Times New Roman"/>
                <a:ea typeface="ＭＳ Ｐゴシック"/>
              </a:rPr>
              <a:t>深める」</a:t>
            </a:r>
            <a:r>
              <a:rPr lang="en-US" altLang="ja-JP" sz="2585" i="1" dirty="0">
                <a:solidFill>
                  <a:srgbClr val="0000FF"/>
                </a:solidFill>
                <a:effectLst>
                  <a:outerShdw blurRad="38100" dist="38100" dir="2700000" algn="tl">
                    <a:srgbClr val="000000">
                      <a:alpha val="43137"/>
                    </a:srgbClr>
                  </a:outerShdw>
                </a:effectLst>
                <a:latin typeface="Times New Roman"/>
                <a:ea typeface="ＭＳ Ｐゴシック"/>
              </a:rPr>
              <a:t> </a:t>
            </a:r>
            <a:r>
              <a:rPr lang="ja-JP" altLang="en-US" sz="2585">
                <a:solidFill>
                  <a:srgbClr val="000000"/>
                </a:solidFill>
                <a:latin typeface="Times New Roman"/>
                <a:ea typeface="ＭＳ Ｐゴシック"/>
              </a:rPr>
              <a:t>支援</a:t>
            </a:r>
            <a:endParaRPr lang="ja-JP" altLang="en-US" sz="2585" dirty="0">
              <a:solidFill>
                <a:srgbClr val="000000"/>
              </a:solidFill>
              <a:latin typeface="Times New Roman"/>
              <a:ea typeface="ＭＳ Ｐゴシック"/>
            </a:endParaRPr>
          </a:p>
        </p:txBody>
      </p:sp>
      <p:sp>
        <p:nvSpPr>
          <p:cNvPr id="326658" name="Rectangle 28">
            <a:extLst>
              <a:ext uri="{FF2B5EF4-FFF2-40B4-BE49-F238E27FC236}">
                <a16:creationId xmlns:a16="http://schemas.microsoft.com/office/drawing/2014/main" id="{F0FAC7A0-0827-47A6-96BC-8C047E4795A5}"/>
              </a:ext>
            </a:extLst>
          </p:cNvPr>
          <p:cNvSpPr>
            <a:spLocks noChangeArrowheads="1"/>
          </p:cNvSpPr>
          <p:nvPr/>
        </p:nvSpPr>
        <p:spPr bwMode="auto">
          <a:xfrm>
            <a:off x="2781764" y="4178460"/>
            <a:ext cx="298954" cy="1957013"/>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相談支援時の情報共有</a:t>
            </a:r>
          </a:p>
        </p:txBody>
      </p:sp>
      <p:sp>
        <p:nvSpPr>
          <p:cNvPr id="326659" name="Rectangle 29">
            <a:extLst>
              <a:ext uri="{FF2B5EF4-FFF2-40B4-BE49-F238E27FC236}">
                <a16:creationId xmlns:a16="http://schemas.microsoft.com/office/drawing/2014/main" id="{CB1956BD-A695-4D18-90D0-7522FAF92BE9}"/>
              </a:ext>
            </a:extLst>
          </p:cNvPr>
          <p:cNvSpPr>
            <a:spLocks noChangeArrowheads="1"/>
          </p:cNvSpPr>
          <p:nvPr/>
        </p:nvSpPr>
        <p:spPr bwMode="auto">
          <a:xfrm>
            <a:off x="3083896" y="4178459"/>
            <a:ext cx="304919" cy="1957013"/>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Times New Roman" panose="02020603050405020304" pitchFamily="18" charset="0"/>
              </a:rPr>
              <a:t>支援のためのアセスメント　</a:t>
            </a:r>
          </a:p>
        </p:txBody>
      </p:sp>
      <p:sp>
        <p:nvSpPr>
          <p:cNvPr id="326660" name="Rectangle 30">
            <a:extLst>
              <a:ext uri="{FF2B5EF4-FFF2-40B4-BE49-F238E27FC236}">
                <a16:creationId xmlns:a16="http://schemas.microsoft.com/office/drawing/2014/main" id="{C2437774-B51C-4A65-AC03-E144C5477ABA}"/>
              </a:ext>
            </a:extLst>
          </p:cNvPr>
          <p:cNvSpPr>
            <a:spLocks noChangeArrowheads="1"/>
          </p:cNvSpPr>
          <p:nvPr/>
        </p:nvSpPr>
        <p:spPr bwMode="auto">
          <a:xfrm>
            <a:off x="7155046" y="4231222"/>
            <a:ext cx="449381" cy="1904250"/>
          </a:xfrm>
          <a:prstGeom prst="rect">
            <a:avLst/>
          </a:prstGeom>
          <a:solidFill>
            <a:srgbClr val="FFFF66"/>
          </a:solidFill>
          <a:ln w="38100">
            <a:solidFill>
              <a:srgbClr val="0000FF"/>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77">
                <a:solidFill>
                  <a:srgbClr val="000000"/>
                </a:solidFill>
                <a:latin typeface="ＭＳ Ｐゴシック" panose="020B0600070205080204" pitchFamily="50" charset="-128"/>
              </a:rPr>
              <a:t>個別支援計画の作成　</a:t>
            </a:r>
          </a:p>
        </p:txBody>
      </p:sp>
      <p:sp>
        <p:nvSpPr>
          <p:cNvPr id="326661" name="Rectangle 31">
            <a:extLst>
              <a:ext uri="{FF2B5EF4-FFF2-40B4-BE49-F238E27FC236}">
                <a16:creationId xmlns:a16="http://schemas.microsoft.com/office/drawing/2014/main" id="{A06B3F70-104C-4CB1-933A-49C811099595}"/>
              </a:ext>
            </a:extLst>
          </p:cNvPr>
          <p:cNvSpPr>
            <a:spLocks noChangeArrowheads="1"/>
          </p:cNvSpPr>
          <p:nvPr/>
        </p:nvSpPr>
        <p:spPr bwMode="auto">
          <a:xfrm>
            <a:off x="7974448" y="4219667"/>
            <a:ext cx="461138" cy="1904250"/>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292">
                <a:solidFill>
                  <a:srgbClr val="000000"/>
                </a:solidFill>
                <a:latin typeface="Times New Roman" panose="02020603050405020304" pitchFamily="18" charset="0"/>
              </a:rPr>
              <a:t>　個別支援計画の実施</a:t>
            </a:r>
            <a:endParaRPr lang="en-US" altLang="ja-JP" sz="1292" dirty="0">
              <a:solidFill>
                <a:srgbClr val="000000"/>
              </a:solidFill>
              <a:latin typeface="Times New Roman" panose="02020603050405020304" pitchFamily="18" charset="0"/>
            </a:endParaRPr>
          </a:p>
          <a:p>
            <a:pPr algn="ctr" eaLnBrk="1" hangingPunct="1">
              <a:spcBef>
                <a:spcPts val="0"/>
              </a:spcBef>
              <a:buFontTx/>
              <a:buNone/>
            </a:pPr>
            <a:r>
              <a:rPr lang="en-US" altLang="ja-JP" sz="1292" dirty="0">
                <a:solidFill>
                  <a:srgbClr val="000000"/>
                </a:solidFill>
                <a:latin typeface="Times New Roman" panose="02020603050405020304" pitchFamily="18" charset="0"/>
              </a:rPr>
              <a:t>     (</a:t>
            </a:r>
            <a:r>
              <a:rPr lang="ja-JP" altLang="en-US" sz="1292">
                <a:solidFill>
                  <a:srgbClr val="000000"/>
                </a:solidFill>
                <a:latin typeface="Times New Roman" panose="02020603050405020304" pitchFamily="18" charset="0"/>
              </a:rPr>
              <a:t>本人・家族・地域支援）　</a:t>
            </a:r>
          </a:p>
        </p:txBody>
      </p:sp>
      <p:sp>
        <p:nvSpPr>
          <p:cNvPr id="326662" name="Rectangle 32">
            <a:extLst>
              <a:ext uri="{FF2B5EF4-FFF2-40B4-BE49-F238E27FC236}">
                <a16:creationId xmlns:a16="http://schemas.microsoft.com/office/drawing/2014/main" id="{151434EF-1C35-4291-9C24-59465F729C77}"/>
              </a:ext>
            </a:extLst>
          </p:cNvPr>
          <p:cNvSpPr>
            <a:spLocks noChangeArrowheads="1"/>
          </p:cNvSpPr>
          <p:nvPr/>
        </p:nvSpPr>
        <p:spPr bwMode="auto">
          <a:xfrm>
            <a:off x="8625665" y="4686866"/>
            <a:ext cx="427892" cy="1427870"/>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292">
                <a:solidFill>
                  <a:srgbClr val="000000"/>
                </a:solidFill>
                <a:latin typeface="Times New Roman" panose="02020603050405020304" pitchFamily="18" charset="0"/>
              </a:rPr>
              <a:t>中間評価と修正</a:t>
            </a:r>
          </a:p>
        </p:txBody>
      </p:sp>
      <p:sp>
        <p:nvSpPr>
          <p:cNvPr id="326663" name="Rectangle 33">
            <a:extLst>
              <a:ext uri="{FF2B5EF4-FFF2-40B4-BE49-F238E27FC236}">
                <a16:creationId xmlns:a16="http://schemas.microsoft.com/office/drawing/2014/main" id="{7194DE60-A8A3-4E78-9444-8B3CCA2B351C}"/>
              </a:ext>
            </a:extLst>
          </p:cNvPr>
          <p:cNvSpPr>
            <a:spLocks noChangeArrowheads="1"/>
          </p:cNvSpPr>
          <p:nvPr/>
        </p:nvSpPr>
        <p:spPr bwMode="auto">
          <a:xfrm>
            <a:off x="9310848" y="4208062"/>
            <a:ext cx="300403" cy="1957013"/>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292">
                <a:solidFill>
                  <a:srgbClr val="000000"/>
                </a:solidFill>
                <a:latin typeface="Times New Roman" panose="02020603050405020304" pitchFamily="18" charset="0"/>
              </a:rPr>
              <a:t>　　</a:t>
            </a:r>
            <a:r>
              <a:rPr lang="en-US" altLang="ja-JP" sz="1292" dirty="0">
                <a:solidFill>
                  <a:srgbClr val="000000"/>
                </a:solidFill>
                <a:latin typeface="Times New Roman" panose="02020603050405020304" pitchFamily="18" charset="0"/>
              </a:rPr>
              <a:t> </a:t>
            </a:r>
            <a:r>
              <a:rPr lang="ja-JP" altLang="en-US" sz="1292">
                <a:solidFill>
                  <a:srgbClr val="000000"/>
                </a:solidFill>
                <a:latin typeface="Times New Roman" panose="02020603050405020304" pitchFamily="18" charset="0"/>
              </a:rPr>
              <a:t>個別支援計画の変更</a:t>
            </a:r>
          </a:p>
        </p:txBody>
      </p:sp>
      <p:sp>
        <p:nvSpPr>
          <p:cNvPr id="326665" name="タイトル 1">
            <a:extLst>
              <a:ext uri="{FF2B5EF4-FFF2-40B4-BE49-F238E27FC236}">
                <a16:creationId xmlns:a16="http://schemas.microsoft.com/office/drawing/2014/main" id="{EB170EB4-AD7E-4327-977F-629B68B92364}"/>
              </a:ext>
            </a:extLst>
          </p:cNvPr>
          <p:cNvSpPr>
            <a:spLocks noGrp="1"/>
          </p:cNvSpPr>
          <p:nvPr>
            <p:ph type="title" idx="4294967295"/>
          </p:nvPr>
        </p:nvSpPr>
        <p:spPr>
          <a:xfrm>
            <a:off x="0" y="-46291"/>
            <a:ext cx="6231873" cy="612507"/>
          </a:xfrm>
          <a:noFill/>
          <a:ln>
            <a:noFill/>
          </a:ln>
        </p:spPr>
        <p:txBody>
          <a:bodyPr>
            <a:noAutofit/>
          </a:bodyPr>
          <a:lstStyle/>
          <a:p>
            <a:pPr algn="ctr" eaLnBrk="1" hangingPunct="1">
              <a:defRPr/>
            </a:pPr>
            <a:r>
              <a:rPr lang="ja-JP" altLang="en-US" sz="3323" u="sng" dirty="0"/>
              <a:t>支援提供プロセスの</a:t>
            </a:r>
            <a:r>
              <a:rPr lang="ja-JP" altLang="en-US" sz="3323" u="sng"/>
              <a:t>連携イメージ</a:t>
            </a:r>
            <a:endParaRPr lang="ja-JP" altLang="en-US" sz="1846" b="1" u="sng" dirty="0"/>
          </a:p>
        </p:txBody>
      </p:sp>
      <p:sp>
        <p:nvSpPr>
          <p:cNvPr id="326666" name="右矢印 36">
            <a:extLst>
              <a:ext uri="{FF2B5EF4-FFF2-40B4-BE49-F238E27FC236}">
                <a16:creationId xmlns:a16="http://schemas.microsoft.com/office/drawing/2014/main" id="{001EDD8C-8B77-4DBC-8E7F-15BD8AF40AE7}"/>
              </a:ext>
            </a:extLst>
          </p:cNvPr>
          <p:cNvSpPr>
            <a:spLocks noChangeArrowheads="1"/>
          </p:cNvSpPr>
          <p:nvPr/>
        </p:nvSpPr>
        <p:spPr bwMode="auto">
          <a:xfrm>
            <a:off x="1629375" y="836712"/>
            <a:ext cx="7961464" cy="514102"/>
          </a:xfrm>
          <a:prstGeom prst="rightArrow">
            <a:avLst>
              <a:gd name="adj1" fmla="val 70417"/>
              <a:gd name="adj2" fmla="val 79330"/>
            </a:avLst>
          </a:prstGeom>
          <a:solidFill>
            <a:srgbClr val="FFCCFF"/>
          </a:solidFill>
          <a:ln w="25400" algn="ctr">
            <a:solidFill>
              <a:schemeClr val="tx1"/>
            </a:solidFill>
            <a:miter lim="800000"/>
            <a:headEnd/>
            <a:tailEnd/>
          </a:ln>
        </p:spPr>
        <p:txBody>
          <a:bodyPr anchor="ctr"/>
          <a:lstStyle/>
          <a:p>
            <a:pPr algn="ctr" eaLnBrk="1" hangingPunct="1">
              <a:defRPr/>
            </a:pPr>
            <a:r>
              <a:rPr lang="ja-JP" altLang="en-US" sz="2585" dirty="0">
                <a:solidFill>
                  <a:srgbClr val="000000"/>
                </a:solidFill>
                <a:latin typeface="Times New Roman"/>
                <a:ea typeface="ＭＳ Ｐゴシック"/>
              </a:rPr>
              <a:t>障害児相談支援専門員による</a:t>
            </a:r>
            <a:r>
              <a:rPr lang="ja-JP" altLang="en-US" sz="2585" i="1" dirty="0">
                <a:solidFill>
                  <a:srgbClr val="0000FF"/>
                </a:solidFill>
                <a:effectLst>
                  <a:outerShdw blurRad="38100" dist="38100" dir="2700000" algn="tl">
                    <a:srgbClr val="000000">
                      <a:alpha val="43137"/>
                    </a:srgbClr>
                  </a:outerShdw>
                </a:effectLst>
                <a:latin typeface="Times New Roman"/>
                <a:ea typeface="ＭＳ Ｐゴシック"/>
              </a:rPr>
              <a:t>「</a:t>
            </a:r>
            <a:r>
              <a:rPr lang="ja-JP" altLang="en-US" sz="2585" i="1">
                <a:solidFill>
                  <a:srgbClr val="0000FF"/>
                </a:solidFill>
                <a:effectLst>
                  <a:outerShdw blurRad="38100" dist="38100" dir="2700000" algn="tl">
                    <a:srgbClr val="000000">
                      <a:alpha val="43137"/>
                    </a:srgbClr>
                  </a:outerShdw>
                </a:effectLst>
                <a:latin typeface="Times New Roman"/>
                <a:ea typeface="ＭＳ Ｐゴシック"/>
              </a:rPr>
              <a:t>つながる」</a:t>
            </a:r>
            <a:r>
              <a:rPr lang="en-US" altLang="ja-JP" sz="2585" i="1" dirty="0">
                <a:solidFill>
                  <a:srgbClr val="0000FF"/>
                </a:solidFill>
                <a:effectLst>
                  <a:outerShdw blurRad="38100" dist="38100" dir="2700000" algn="tl">
                    <a:srgbClr val="000000">
                      <a:alpha val="43137"/>
                    </a:srgbClr>
                  </a:outerShdw>
                </a:effectLst>
                <a:latin typeface="Times New Roman"/>
                <a:ea typeface="ＭＳ Ｐゴシック"/>
              </a:rPr>
              <a:t> </a:t>
            </a:r>
            <a:r>
              <a:rPr lang="ja-JP" altLang="en-US" sz="2585">
                <a:solidFill>
                  <a:srgbClr val="000000"/>
                </a:solidFill>
                <a:latin typeface="Times New Roman"/>
                <a:ea typeface="ＭＳ Ｐゴシック"/>
              </a:rPr>
              <a:t>支援</a:t>
            </a:r>
            <a:endParaRPr lang="ja-JP" altLang="en-US" sz="2585" dirty="0">
              <a:solidFill>
                <a:srgbClr val="000000"/>
              </a:solidFill>
              <a:latin typeface="Times New Roman"/>
              <a:ea typeface="ＭＳ Ｐゴシック"/>
            </a:endParaRPr>
          </a:p>
        </p:txBody>
      </p:sp>
      <p:sp>
        <p:nvSpPr>
          <p:cNvPr id="326667" name="Rectangle 9">
            <a:extLst>
              <a:ext uri="{FF2B5EF4-FFF2-40B4-BE49-F238E27FC236}">
                <a16:creationId xmlns:a16="http://schemas.microsoft.com/office/drawing/2014/main" id="{283F7DD0-AEA0-40F3-B6FC-D1CC205201E9}"/>
              </a:ext>
            </a:extLst>
          </p:cNvPr>
          <p:cNvSpPr>
            <a:spLocks noChangeArrowheads="1"/>
          </p:cNvSpPr>
          <p:nvPr/>
        </p:nvSpPr>
        <p:spPr bwMode="auto">
          <a:xfrm>
            <a:off x="8625665" y="1433195"/>
            <a:ext cx="427892" cy="2830001"/>
          </a:xfrm>
          <a:prstGeom prst="rect">
            <a:avLst/>
          </a:prstGeom>
          <a:solidFill>
            <a:srgbClr val="FFCCFF"/>
          </a:solidFill>
          <a:ln w="50800">
            <a:solidFill>
              <a:srgbClr val="FF0000"/>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モニタリング・評価</a:t>
            </a:r>
          </a:p>
        </p:txBody>
      </p:sp>
      <p:sp>
        <p:nvSpPr>
          <p:cNvPr id="326668" name="Rectangle 18">
            <a:extLst>
              <a:ext uri="{FF2B5EF4-FFF2-40B4-BE49-F238E27FC236}">
                <a16:creationId xmlns:a16="http://schemas.microsoft.com/office/drawing/2014/main" id="{821BACD9-AC9F-4AD6-95BB-0BD2A2C71D5C}"/>
              </a:ext>
            </a:extLst>
          </p:cNvPr>
          <p:cNvSpPr>
            <a:spLocks noChangeArrowheads="1"/>
          </p:cNvSpPr>
          <p:nvPr/>
        </p:nvSpPr>
        <p:spPr bwMode="auto">
          <a:xfrm>
            <a:off x="1629375" y="1458431"/>
            <a:ext cx="398585" cy="2347053"/>
          </a:xfrm>
          <a:prstGeom prst="rect">
            <a:avLst/>
          </a:prstGeom>
          <a:solidFill>
            <a:srgbClr val="FFCCFF"/>
          </a:solidFill>
          <a:ln w="9525">
            <a:solidFill>
              <a:srgbClr val="000000"/>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Times New Roman" panose="02020603050405020304" pitchFamily="18" charset="0"/>
              </a:rPr>
              <a:t>　　　</a:t>
            </a:r>
            <a:r>
              <a:rPr lang="en-US" altLang="ja-JP" sz="1292" dirty="0">
                <a:solidFill>
                  <a:srgbClr val="000000"/>
                </a:solidFill>
                <a:latin typeface="Times New Roman" panose="02020603050405020304" pitchFamily="18" charset="0"/>
              </a:rPr>
              <a:t> </a:t>
            </a:r>
            <a:r>
              <a:rPr lang="ja-JP" altLang="en-US" sz="1292">
                <a:solidFill>
                  <a:srgbClr val="000000"/>
                </a:solidFill>
                <a:latin typeface="Times New Roman" panose="02020603050405020304" pitchFamily="18" charset="0"/>
              </a:rPr>
              <a:t>相　談　受　付</a:t>
            </a:r>
          </a:p>
        </p:txBody>
      </p:sp>
      <p:sp>
        <p:nvSpPr>
          <p:cNvPr id="326669" name="Rectangle 19">
            <a:extLst>
              <a:ext uri="{FF2B5EF4-FFF2-40B4-BE49-F238E27FC236}">
                <a16:creationId xmlns:a16="http://schemas.microsoft.com/office/drawing/2014/main" id="{688A99E1-324C-402F-8DCD-23B532AB8F1E}"/>
              </a:ext>
            </a:extLst>
          </p:cNvPr>
          <p:cNvSpPr>
            <a:spLocks noChangeArrowheads="1"/>
          </p:cNvSpPr>
          <p:nvPr/>
        </p:nvSpPr>
        <p:spPr bwMode="auto">
          <a:xfrm>
            <a:off x="7966939" y="1445715"/>
            <a:ext cx="430823" cy="2342210"/>
          </a:xfrm>
          <a:prstGeom prst="rect">
            <a:avLst/>
          </a:prstGeom>
          <a:solidFill>
            <a:srgbClr val="8EFA00">
              <a:alpha val="47078"/>
            </a:srgbClr>
          </a:solidFill>
          <a:ln w="38100">
            <a:solidFill>
              <a:srgbClr val="FF0000"/>
            </a:solidFill>
            <a:prstDash val="sysDash"/>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77">
                <a:solidFill>
                  <a:srgbClr val="000000"/>
                </a:solidFill>
                <a:latin typeface="Times New Roman" panose="02020603050405020304" pitchFamily="18" charset="0"/>
              </a:rPr>
              <a:t>利用や家庭等の状況の把握</a:t>
            </a:r>
          </a:p>
        </p:txBody>
      </p:sp>
      <p:sp>
        <p:nvSpPr>
          <p:cNvPr id="326671" name="Rectangle 24">
            <a:extLst>
              <a:ext uri="{FF2B5EF4-FFF2-40B4-BE49-F238E27FC236}">
                <a16:creationId xmlns:a16="http://schemas.microsoft.com/office/drawing/2014/main" id="{D5320CD0-1CDD-47A3-A697-9790262C71DA}"/>
              </a:ext>
            </a:extLst>
          </p:cNvPr>
          <p:cNvSpPr>
            <a:spLocks noChangeArrowheads="1"/>
          </p:cNvSpPr>
          <p:nvPr/>
        </p:nvSpPr>
        <p:spPr bwMode="auto">
          <a:xfrm>
            <a:off x="4344230" y="1438586"/>
            <a:ext cx="515815" cy="2379785"/>
          </a:xfrm>
          <a:prstGeom prst="rect">
            <a:avLst/>
          </a:prstGeom>
          <a:solidFill>
            <a:srgbClr val="FFCCFF"/>
          </a:solidFill>
          <a:ln w="9525">
            <a:solidFill>
              <a:schemeClr val="tx1"/>
            </a:solidFill>
            <a:miter lim="800000"/>
            <a:headEnd/>
            <a:tailEnd/>
          </a:ln>
        </p:spPr>
        <p:txBody>
          <a:bodyPr vert="eaVert" lIns="0" tIns="0" r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ja-JP" sz="1292"/>
              <a:t>障害児支援利用計画</a:t>
            </a:r>
            <a:r>
              <a:rPr lang="ja-JP" altLang="en-US" sz="1292"/>
              <a:t>案</a:t>
            </a:r>
            <a:r>
              <a:rPr lang="ja-JP" altLang="ja-JP" sz="1292"/>
              <a:t>の作成</a:t>
            </a:r>
            <a:endParaRPr lang="ja-JP" altLang="en-US" sz="1292">
              <a:solidFill>
                <a:srgbClr val="000000"/>
              </a:solidFill>
              <a:latin typeface="ＭＳ Ｐゴシック" panose="020B0600070205080204" pitchFamily="50" charset="-128"/>
            </a:endParaRPr>
          </a:p>
        </p:txBody>
      </p:sp>
      <p:sp>
        <p:nvSpPr>
          <p:cNvPr id="326672" name="Rectangle 34">
            <a:extLst>
              <a:ext uri="{FF2B5EF4-FFF2-40B4-BE49-F238E27FC236}">
                <a16:creationId xmlns:a16="http://schemas.microsoft.com/office/drawing/2014/main" id="{3D4DC0FF-5305-4751-9772-D268C886D4FA}"/>
              </a:ext>
            </a:extLst>
          </p:cNvPr>
          <p:cNvSpPr>
            <a:spLocks noChangeArrowheads="1"/>
          </p:cNvSpPr>
          <p:nvPr/>
        </p:nvSpPr>
        <p:spPr bwMode="auto">
          <a:xfrm>
            <a:off x="2767115" y="1431437"/>
            <a:ext cx="637128" cy="2342211"/>
          </a:xfrm>
          <a:prstGeom prst="rect">
            <a:avLst/>
          </a:prstGeom>
          <a:solidFill>
            <a:srgbClr val="FFCCFF"/>
          </a:solidFill>
          <a:ln w="9525">
            <a:solidFill>
              <a:srgbClr val="000000"/>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Times New Roman" panose="02020603050405020304" pitchFamily="18" charset="0"/>
              </a:rPr>
              <a:t>　　　ニーズアセスメント</a:t>
            </a:r>
            <a:endParaRPr lang="en-US" altLang="ja-JP" sz="1292" dirty="0">
              <a:solidFill>
                <a:srgbClr val="000000"/>
              </a:solidFill>
              <a:latin typeface="Times New Roman" panose="02020603050405020304" pitchFamily="18" charset="0"/>
            </a:endParaRPr>
          </a:p>
          <a:p>
            <a:pPr eaLnBrk="1" hangingPunct="1">
              <a:spcBef>
                <a:spcPct val="0"/>
              </a:spcBef>
              <a:buFontTx/>
              <a:buNone/>
            </a:pPr>
            <a:r>
              <a:rPr lang="ja-JP" altLang="en-US" sz="1292">
                <a:solidFill>
                  <a:srgbClr val="000000"/>
                </a:solidFill>
                <a:latin typeface="Times New Roman" panose="02020603050405020304" pitchFamily="18" charset="0"/>
              </a:rPr>
              <a:t>　　　課題分析</a:t>
            </a:r>
          </a:p>
        </p:txBody>
      </p:sp>
      <p:sp>
        <p:nvSpPr>
          <p:cNvPr id="326673" name="Rectangle 9">
            <a:extLst>
              <a:ext uri="{FF2B5EF4-FFF2-40B4-BE49-F238E27FC236}">
                <a16:creationId xmlns:a16="http://schemas.microsoft.com/office/drawing/2014/main" id="{0FA11C73-971A-4352-9825-37E490228B87}"/>
              </a:ext>
            </a:extLst>
          </p:cNvPr>
          <p:cNvSpPr>
            <a:spLocks noChangeArrowheads="1"/>
          </p:cNvSpPr>
          <p:nvPr/>
        </p:nvSpPr>
        <p:spPr bwMode="auto">
          <a:xfrm>
            <a:off x="9310848" y="1412547"/>
            <a:ext cx="270378" cy="2344020"/>
          </a:xfrm>
          <a:prstGeom prst="rect">
            <a:avLst/>
          </a:prstGeom>
          <a:solidFill>
            <a:srgbClr val="FFCCFF"/>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利用計画の変更</a:t>
            </a:r>
          </a:p>
        </p:txBody>
      </p:sp>
      <p:sp>
        <p:nvSpPr>
          <p:cNvPr id="326677" name="テキスト ボックス 93">
            <a:extLst>
              <a:ext uri="{FF2B5EF4-FFF2-40B4-BE49-F238E27FC236}">
                <a16:creationId xmlns:a16="http://schemas.microsoft.com/office/drawing/2014/main" id="{30B62B96-8149-48A4-9242-C67C17E3704B}"/>
              </a:ext>
            </a:extLst>
          </p:cNvPr>
          <p:cNvSpPr txBox="1">
            <a:spLocks noChangeArrowheads="1"/>
          </p:cNvSpPr>
          <p:nvPr/>
        </p:nvSpPr>
        <p:spPr bwMode="auto">
          <a:xfrm>
            <a:off x="156184" y="5727913"/>
            <a:ext cx="1192684" cy="49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児童発達支援</a:t>
            </a:r>
            <a:endParaRPr lang="en-US" altLang="ja-JP" sz="1292" dirty="0">
              <a:solidFill>
                <a:srgbClr val="000000"/>
              </a:solidFill>
              <a:latin typeface="Times New Roman" panose="02020603050405020304" pitchFamily="18" charset="0"/>
            </a:endParaRPr>
          </a:p>
          <a:p>
            <a:pPr algn="ctr" eaLnBrk="1" hangingPunct="1">
              <a:spcBef>
                <a:spcPct val="0"/>
              </a:spcBef>
              <a:buFontTx/>
              <a:buNone/>
            </a:pPr>
            <a:r>
              <a:rPr lang="ja-JP" altLang="en-US" sz="1292">
                <a:solidFill>
                  <a:srgbClr val="000000"/>
                </a:solidFill>
                <a:latin typeface="Times New Roman" panose="02020603050405020304" pitchFamily="18" charset="0"/>
              </a:rPr>
              <a:t>管理責任者</a:t>
            </a:r>
          </a:p>
        </p:txBody>
      </p:sp>
      <p:sp>
        <p:nvSpPr>
          <p:cNvPr id="176" name="角丸四角形 175">
            <a:extLst>
              <a:ext uri="{FF2B5EF4-FFF2-40B4-BE49-F238E27FC236}">
                <a16:creationId xmlns:a16="http://schemas.microsoft.com/office/drawing/2014/main" id="{FDD5D45E-866E-4C9E-9F10-02B75D211A59}"/>
              </a:ext>
            </a:extLst>
          </p:cNvPr>
          <p:cNvSpPr/>
          <p:nvPr/>
        </p:nvSpPr>
        <p:spPr>
          <a:xfrm>
            <a:off x="6665576" y="4216717"/>
            <a:ext cx="235698" cy="1958611"/>
          </a:xfrm>
          <a:prstGeom prst="roundRect">
            <a:avLst/>
          </a:prstGeom>
          <a:solidFill>
            <a:srgbClr val="FFFF00"/>
          </a:solidFill>
          <a:ln w="25400">
            <a:solidFill>
              <a:srgbClr val="0000FF"/>
            </a:solidFill>
          </a:ln>
        </p:spPr>
        <p:style>
          <a:lnRef idx="1">
            <a:schemeClr val="accent6"/>
          </a:lnRef>
          <a:fillRef idx="2">
            <a:schemeClr val="accent6"/>
          </a:fillRef>
          <a:effectRef idx="1">
            <a:schemeClr val="accent6"/>
          </a:effectRef>
          <a:fontRef idx="minor">
            <a:schemeClr val="dk1"/>
          </a:fontRef>
        </p:style>
        <p:txBody>
          <a:bodyPr vert="eaVert" anchor="ctr"/>
          <a:lstStyle/>
          <a:p>
            <a:pPr algn="ctr" eaLnBrk="1" hangingPunct="1">
              <a:defRPr/>
            </a:pPr>
            <a:r>
              <a:rPr lang="ja-JP" altLang="en-US" sz="1400">
                <a:solidFill>
                  <a:srgbClr val="000000"/>
                </a:solidFill>
              </a:rPr>
              <a:t>担当者等会議</a:t>
            </a:r>
            <a:endParaRPr lang="ja-JP" altLang="en-US" sz="1400" dirty="0">
              <a:solidFill>
                <a:srgbClr val="000000"/>
              </a:solidFill>
            </a:endParaRPr>
          </a:p>
        </p:txBody>
      </p:sp>
      <p:sp>
        <p:nvSpPr>
          <p:cNvPr id="177" name="Rectangle 24">
            <a:extLst>
              <a:ext uri="{FF2B5EF4-FFF2-40B4-BE49-F238E27FC236}">
                <a16:creationId xmlns:a16="http://schemas.microsoft.com/office/drawing/2014/main" id="{774C489B-D27B-49EE-B8C4-A679643F467E}"/>
              </a:ext>
            </a:extLst>
          </p:cNvPr>
          <p:cNvSpPr>
            <a:spLocks noChangeArrowheads="1"/>
          </p:cNvSpPr>
          <p:nvPr/>
        </p:nvSpPr>
        <p:spPr bwMode="auto">
          <a:xfrm>
            <a:off x="6433729" y="1422237"/>
            <a:ext cx="641222" cy="2379785"/>
          </a:xfrm>
          <a:prstGeom prst="rect">
            <a:avLst/>
          </a:prstGeom>
          <a:solidFill>
            <a:srgbClr val="FFCCFF"/>
          </a:solidFill>
          <a:ln w="38100">
            <a:solidFill>
              <a:srgbClr val="FF85FF"/>
            </a:solidFill>
            <a:miter lim="800000"/>
            <a:headEnd/>
            <a:tailEnd/>
          </a:ln>
        </p:spPr>
        <p:txBody>
          <a:bodyPr vert="eaVert" lIns="0" tIns="0" r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ＭＳ Ｐゴシック" panose="020B0600070205080204" pitchFamily="50" charset="-128"/>
              </a:rPr>
              <a:t>サービス担当者会議後の、</a:t>
            </a:r>
            <a:endParaRPr lang="en-US" altLang="ja-JP" sz="1292" dirty="0">
              <a:solidFill>
                <a:srgbClr val="000000"/>
              </a:solidFill>
              <a:latin typeface="ＭＳ Ｐゴシック" panose="020B0600070205080204" pitchFamily="50" charset="-128"/>
            </a:endParaRPr>
          </a:p>
          <a:p>
            <a:pPr eaLnBrk="1" hangingPunct="1">
              <a:spcBef>
                <a:spcPct val="0"/>
              </a:spcBef>
              <a:buFontTx/>
              <a:buNone/>
            </a:pPr>
            <a:r>
              <a:rPr lang="ja-JP" altLang="ja-JP" sz="1477"/>
              <a:t>障害児支援利用計画の作成</a:t>
            </a:r>
            <a:endParaRPr lang="ja-JP" altLang="en-US" sz="1292">
              <a:solidFill>
                <a:srgbClr val="000000"/>
              </a:solidFill>
              <a:latin typeface="ＭＳ Ｐゴシック" panose="020B0600070205080204" pitchFamily="50" charset="-128"/>
            </a:endParaRPr>
          </a:p>
        </p:txBody>
      </p:sp>
      <p:sp>
        <p:nvSpPr>
          <p:cNvPr id="181" name="角丸四角形 180">
            <a:extLst>
              <a:ext uri="{FF2B5EF4-FFF2-40B4-BE49-F238E27FC236}">
                <a16:creationId xmlns:a16="http://schemas.microsoft.com/office/drawing/2014/main" id="{8A42A847-6614-4C11-9058-C13167B23366}"/>
              </a:ext>
            </a:extLst>
          </p:cNvPr>
          <p:cNvSpPr/>
          <p:nvPr/>
        </p:nvSpPr>
        <p:spPr>
          <a:xfrm>
            <a:off x="5070414" y="1462486"/>
            <a:ext cx="429356" cy="2347413"/>
          </a:xfrm>
          <a:prstGeom prst="roundRect">
            <a:avLst/>
          </a:prstGeom>
          <a:solidFill>
            <a:srgbClr val="FEDD66"/>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anchor="ctr"/>
          <a:lstStyle/>
          <a:p>
            <a:pPr algn="ctr">
              <a:defRPr/>
            </a:pPr>
            <a:r>
              <a:rPr lang="ja-JP" altLang="en-US" sz="1400" dirty="0">
                <a:solidFill>
                  <a:srgbClr val="000000"/>
                </a:solidFill>
              </a:rPr>
              <a:t>支給決定</a:t>
            </a:r>
          </a:p>
        </p:txBody>
      </p:sp>
      <p:pic>
        <p:nvPicPr>
          <p:cNvPr id="6176" name="Picture 180">
            <a:extLst>
              <a:ext uri="{FF2B5EF4-FFF2-40B4-BE49-F238E27FC236}">
                <a16:creationId xmlns:a16="http://schemas.microsoft.com/office/drawing/2014/main" id="{A326CF54-6A65-451F-9BF6-3E394E3986D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327" t="17675" r="9213" b="9137"/>
          <a:stretch/>
        </p:blipFill>
        <p:spPr bwMode="auto">
          <a:xfrm>
            <a:off x="141048" y="5026122"/>
            <a:ext cx="1207820" cy="76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7" name="図 184" descr="23.gif">
            <a:extLst>
              <a:ext uri="{FF2B5EF4-FFF2-40B4-BE49-F238E27FC236}">
                <a16:creationId xmlns:a16="http://schemas.microsoft.com/office/drawing/2014/main" id="{0BB24799-88E2-48E7-B33D-B466982FAEE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528" y="1663070"/>
            <a:ext cx="1099038" cy="109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角丸四角形吹き出し 35">
            <a:extLst>
              <a:ext uri="{FF2B5EF4-FFF2-40B4-BE49-F238E27FC236}">
                <a16:creationId xmlns:a16="http://schemas.microsoft.com/office/drawing/2014/main" id="{91F71675-4D3B-4855-B713-0016DA3BEF61}"/>
              </a:ext>
            </a:extLst>
          </p:cNvPr>
          <p:cNvSpPr/>
          <p:nvPr/>
        </p:nvSpPr>
        <p:spPr bwMode="auto">
          <a:xfrm>
            <a:off x="4221602" y="5447347"/>
            <a:ext cx="711344" cy="507754"/>
          </a:xfrm>
          <a:prstGeom prst="wedgeRoundRectCallout">
            <a:avLst>
              <a:gd name="adj1" fmla="val -54785"/>
              <a:gd name="adj2" fmla="val -65244"/>
              <a:gd name="adj3" fmla="val 16667"/>
            </a:avLst>
          </a:prstGeom>
          <a:solidFill>
            <a:srgbClr val="D9EB81"/>
          </a:solidFill>
          <a:ln w="25400" cap="flat" cmpd="sng" algn="ctr">
            <a:solidFill>
              <a:schemeClr val="tx1">
                <a:lumMod val="95000"/>
                <a:lumOff val="5000"/>
              </a:schemeClr>
            </a:solidFill>
            <a:prstDash val="solid"/>
            <a:round/>
            <a:headEnd type="none" w="med" len="med"/>
            <a:tailEnd type="none" w="med" len="med"/>
          </a:ln>
          <a:effectLst/>
        </p:spPr>
        <p:txBody>
          <a:bodyPr wrap="none" lIns="68580" tIns="8206" rIns="68580" bIns="8206" anchor="ctr"/>
          <a:lstStyle/>
          <a:p>
            <a:pPr algn="ctr" eaLnBrk="1" hangingPunct="1">
              <a:defRPr/>
            </a:pPr>
            <a:r>
              <a:rPr lang="ja-JP" altLang="en-US" sz="1477" dirty="0"/>
              <a:t>ここは</a:t>
            </a:r>
            <a:endParaRPr lang="en-US" altLang="ja-JP" sz="1477" dirty="0"/>
          </a:p>
          <a:p>
            <a:pPr algn="ctr" eaLnBrk="1" hangingPunct="1">
              <a:defRPr/>
            </a:pPr>
            <a:r>
              <a:rPr lang="ja-JP" altLang="en-US" sz="1477" dirty="0"/>
              <a:t>大切！</a:t>
            </a:r>
          </a:p>
        </p:txBody>
      </p:sp>
      <p:sp>
        <p:nvSpPr>
          <p:cNvPr id="6181" name="テキスト ボックス 36">
            <a:extLst>
              <a:ext uri="{FF2B5EF4-FFF2-40B4-BE49-F238E27FC236}">
                <a16:creationId xmlns:a16="http://schemas.microsoft.com/office/drawing/2014/main" id="{87374A8C-BBDE-4B8C-99F7-E81205095281}"/>
              </a:ext>
            </a:extLst>
          </p:cNvPr>
          <p:cNvSpPr txBox="1">
            <a:spLocks noChangeArrowheads="1"/>
          </p:cNvSpPr>
          <p:nvPr/>
        </p:nvSpPr>
        <p:spPr bwMode="auto">
          <a:xfrm>
            <a:off x="6656585" y="118882"/>
            <a:ext cx="3142239" cy="600164"/>
          </a:xfrm>
          <a:prstGeom prst="rect">
            <a:avLst/>
          </a:prstGeom>
          <a:no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100" dirty="0">
                <a:latin typeface="ＤＨＰ平成ゴシックW5" pitchFamily="50" charset="-128"/>
                <a:ea typeface="ＤＨＰ平成ゴシックW5" pitchFamily="50" charset="-128"/>
              </a:rPr>
              <a:t>2016</a:t>
            </a:r>
            <a:r>
              <a:rPr lang="ja-JP" altLang="en-US" sz="1100" dirty="0">
                <a:latin typeface="ＤＨＰ平成ゴシックW5" pitchFamily="50" charset="-128"/>
                <a:ea typeface="ＤＨＰ平成ゴシックW5" pitchFamily="50" charset="-128"/>
              </a:rPr>
              <a:t>サビ児管指導者養成研修児童</a:t>
            </a:r>
            <a:r>
              <a:rPr lang="ja-JP" altLang="en-US" sz="1100">
                <a:latin typeface="ＤＨＰ平成ゴシックW5" pitchFamily="50" charset="-128"/>
                <a:ea typeface="ＤＨＰ平成ゴシックW5" pitchFamily="50" charset="-128"/>
              </a:rPr>
              <a:t>分野講義</a:t>
            </a:r>
            <a:endParaRPr lang="en-US" altLang="ja-JP" sz="1100" dirty="0">
              <a:latin typeface="ＤＨＰ平成ゴシックW5" pitchFamily="50" charset="-128"/>
              <a:ea typeface="ＤＨＰ平成ゴシックW5" pitchFamily="50" charset="-128"/>
            </a:endParaRPr>
          </a:p>
          <a:p>
            <a:pPr eaLnBrk="1" hangingPunct="1">
              <a:spcBef>
                <a:spcPct val="0"/>
              </a:spcBef>
              <a:buFontTx/>
              <a:buNone/>
            </a:pPr>
            <a:r>
              <a:rPr lang="ja-JP" altLang="en-US" sz="1100">
                <a:latin typeface="ＤＨＰ平成ゴシックW5" pitchFamily="50" charset="-128"/>
                <a:ea typeface="ＤＨＰ平成ゴシックW5" pitchFamily="50" charset="-128"/>
              </a:rPr>
              <a:t>「</a:t>
            </a:r>
            <a:r>
              <a:rPr lang="ja-JP" altLang="en-US" sz="1100" dirty="0">
                <a:latin typeface="ＤＨＰ平成ゴシックW5" pitchFamily="50" charset="-128"/>
                <a:ea typeface="ＤＨＰ平成ゴシックW5" pitchFamily="50" charset="-128"/>
              </a:rPr>
              <a:t>児童発達支援管理者と</a:t>
            </a:r>
            <a:r>
              <a:rPr lang="ja-JP" altLang="en-US" sz="1100" dirty="0">
                <a:solidFill>
                  <a:srgbClr val="0C0A08"/>
                </a:solidFill>
                <a:latin typeface="ＤＨＰ平成ゴシックW5" pitchFamily="50" charset="-128"/>
                <a:ea typeface="ＤＨＰ平成ゴシックW5" pitchFamily="50" charset="-128"/>
              </a:rPr>
              <a:t>障害児相談</a:t>
            </a:r>
            <a:r>
              <a:rPr lang="ja-JP" altLang="en-US" sz="1100">
                <a:solidFill>
                  <a:srgbClr val="0C0A08"/>
                </a:solidFill>
                <a:latin typeface="ＤＨＰ平成ゴシックW5" pitchFamily="50" charset="-128"/>
                <a:ea typeface="ＤＨＰ平成ゴシックW5" pitchFamily="50" charset="-128"/>
              </a:rPr>
              <a:t>支援専門員</a:t>
            </a:r>
            <a:endParaRPr lang="en-US" altLang="ja-JP" sz="1100" dirty="0">
              <a:solidFill>
                <a:srgbClr val="0C0A08"/>
              </a:solidFill>
              <a:latin typeface="ＤＨＰ平成ゴシックW5" pitchFamily="50" charset="-128"/>
              <a:ea typeface="ＤＨＰ平成ゴシックW5" pitchFamily="50" charset="-128"/>
            </a:endParaRPr>
          </a:p>
          <a:p>
            <a:pPr eaLnBrk="1" hangingPunct="1">
              <a:spcBef>
                <a:spcPct val="0"/>
              </a:spcBef>
              <a:buFontTx/>
              <a:buNone/>
            </a:pPr>
            <a:r>
              <a:rPr lang="ja-JP" altLang="en-US" sz="1100">
                <a:solidFill>
                  <a:srgbClr val="0C0A08"/>
                </a:solidFill>
                <a:latin typeface="ＤＨＰ平成ゴシックW5" pitchFamily="50" charset="-128"/>
                <a:ea typeface="ＤＨＰ平成ゴシックW5" pitchFamily="50" charset="-128"/>
              </a:rPr>
              <a:t>の</a:t>
            </a:r>
            <a:r>
              <a:rPr lang="ja-JP" altLang="en-US" sz="1100" dirty="0">
                <a:solidFill>
                  <a:srgbClr val="0C0A08"/>
                </a:solidFill>
                <a:latin typeface="ＤＨＰ平成ゴシックW5" pitchFamily="50" charset="-128"/>
                <a:ea typeface="ＤＨＰ平成ゴシックW5" pitchFamily="50" charset="-128"/>
              </a:rPr>
              <a:t>関係と</a:t>
            </a:r>
            <a:r>
              <a:rPr lang="ja-JP" altLang="en-US" sz="1100">
                <a:solidFill>
                  <a:srgbClr val="0C0A08"/>
                </a:solidFill>
                <a:latin typeface="ＤＨＰ平成ゴシックW5" pitchFamily="50" charset="-128"/>
                <a:ea typeface="ＤＨＰ平成ゴシックW5" pitchFamily="50" charset="-128"/>
              </a:rPr>
              <a:t>役割」に筆者が加筆・修正</a:t>
            </a:r>
            <a:endParaRPr lang="ja-JP" altLang="en-US" sz="1100" dirty="0"/>
          </a:p>
        </p:txBody>
      </p:sp>
      <p:sp>
        <p:nvSpPr>
          <p:cNvPr id="326674" name="テキスト ボックス 90">
            <a:extLst>
              <a:ext uri="{FF2B5EF4-FFF2-40B4-BE49-F238E27FC236}">
                <a16:creationId xmlns:a16="http://schemas.microsoft.com/office/drawing/2014/main" id="{348B5707-141D-49AF-B6B3-D7AD20DF5FFB}"/>
              </a:ext>
            </a:extLst>
          </p:cNvPr>
          <p:cNvSpPr txBox="1">
            <a:spLocks noChangeArrowheads="1"/>
          </p:cNvSpPr>
          <p:nvPr/>
        </p:nvSpPr>
        <p:spPr bwMode="auto">
          <a:xfrm>
            <a:off x="140261" y="2523796"/>
            <a:ext cx="953714" cy="49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相談支援</a:t>
            </a:r>
            <a:endParaRPr lang="en-US" altLang="ja-JP" sz="1292" dirty="0">
              <a:solidFill>
                <a:srgbClr val="000000"/>
              </a:solidFill>
              <a:latin typeface="Times New Roman" panose="02020603050405020304" pitchFamily="18" charset="0"/>
            </a:endParaRPr>
          </a:p>
          <a:p>
            <a:pPr algn="ctr" eaLnBrk="1" hangingPunct="1">
              <a:spcBef>
                <a:spcPct val="0"/>
              </a:spcBef>
              <a:buFontTx/>
              <a:buNone/>
            </a:pPr>
            <a:r>
              <a:rPr lang="ja-JP" altLang="en-US" sz="1292">
                <a:solidFill>
                  <a:srgbClr val="000000"/>
                </a:solidFill>
                <a:latin typeface="Times New Roman" panose="02020603050405020304" pitchFamily="18" charset="0"/>
              </a:rPr>
              <a:t>専門員</a:t>
            </a:r>
          </a:p>
        </p:txBody>
      </p:sp>
      <p:sp>
        <p:nvSpPr>
          <p:cNvPr id="6167" name="テキスト ボックス 28">
            <a:extLst>
              <a:ext uri="{FF2B5EF4-FFF2-40B4-BE49-F238E27FC236}">
                <a16:creationId xmlns:a16="http://schemas.microsoft.com/office/drawing/2014/main" id="{A6C517A2-6ACD-46D8-8853-CE4586ADE52E}"/>
              </a:ext>
            </a:extLst>
          </p:cNvPr>
          <p:cNvSpPr txBox="1">
            <a:spLocks noChangeArrowheads="1"/>
          </p:cNvSpPr>
          <p:nvPr/>
        </p:nvSpPr>
        <p:spPr bwMode="auto">
          <a:xfrm>
            <a:off x="200313" y="4175735"/>
            <a:ext cx="855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a:solidFill>
                  <a:srgbClr val="000000"/>
                </a:solidFill>
                <a:latin typeface="ＭＳ ゴシック" panose="020B0609070205080204" pitchFamily="49" charset="-128"/>
                <a:ea typeface="ＭＳ ゴシック" panose="020B0609070205080204" pitchFamily="49" charset="-128"/>
              </a:rPr>
              <a:t>Ａさんと保護者</a:t>
            </a:r>
            <a:r>
              <a:rPr lang="en-US" altLang="ja-JP" sz="1200" dirty="0">
                <a:solidFill>
                  <a:srgbClr val="000000"/>
                </a:solidFill>
                <a:latin typeface="Times New Roman" panose="02020603050405020304" pitchFamily="18" charset="0"/>
              </a:rPr>
              <a:t> </a:t>
            </a:r>
            <a:endParaRPr lang="ja-JP" altLang="en-US" sz="1200" dirty="0">
              <a:solidFill>
                <a:srgbClr val="000000"/>
              </a:solidFill>
              <a:latin typeface="Times New Roman" panose="02020603050405020304" pitchFamily="18" charset="0"/>
            </a:endParaRPr>
          </a:p>
        </p:txBody>
      </p:sp>
      <p:sp>
        <p:nvSpPr>
          <p:cNvPr id="180" name="AutoShape 115">
            <a:extLst>
              <a:ext uri="{FF2B5EF4-FFF2-40B4-BE49-F238E27FC236}">
                <a16:creationId xmlns:a16="http://schemas.microsoft.com/office/drawing/2014/main" id="{6C04E2CF-EEDF-42A1-A4CE-8A9F4100371F}"/>
              </a:ext>
            </a:extLst>
          </p:cNvPr>
          <p:cNvSpPr>
            <a:spLocks noChangeArrowheads="1"/>
          </p:cNvSpPr>
          <p:nvPr/>
        </p:nvSpPr>
        <p:spPr bwMode="auto">
          <a:xfrm>
            <a:off x="53235" y="1362203"/>
            <a:ext cx="1342674" cy="329038"/>
          </a:xfrm>
          <a:prstGeom prst="wedgeRoundRectCallout">
            <a:avLst>
              <a:gd name="adj1" fmla="val -1686"/>
              <a:gd name="adj2" fmla="val 75964"/>
              <a:gd name="adj3" fmla="val 16667"/>
            </a:avLst>
          </a:prstGeom>
          <a:solidFill>
            <a:srgbClr val="FFCCFF"/>
          </a:solidFill>
          <a:ln w="28575">
            <a:solidFill>
              <a:srgbClr val="0000FF"/>
            </a:solidFill>
            <a:miter lim="800000"/>
            <a:headEnd/>
            <a:tailEnd/>
          </a:ln>
          <a:effectLst/>
        </p:spPr>
        <p:txBody>
          <a:bodyPr anchor="ctr"/>
          <a:lstStyle/>
          <a:p>
            <a:pPr algn="ctr" eaLnBrk="1" hangingPunct="1">
              <a:defRPr/>
            </a:pPr>
            <a:r>
              <a:rPr lang="ja-JP" altLang="en-US" sz="1477">
                <a:solidFill>
                  <a:srgbClr val="000000"/>
                </a:solidFill>
                <a:effectLst>
                  <a:outerShdw blurRad="38100" dist="38100" dir="2700000" algn="tl">
                    <a:srgbClr val="FFFFFF"/>
                  </a:outerShdw>
                </a:effectLst>
                <a:latin typeface="Times New Roman"/>
                <a:ea typeface="ＭＳ Ｐゴシック"/>
              </a:rPr>
              <a:t>トータルプラン</a:t>
            </a:r>
            <a:endParaRPr lang="ja-JP" altLang="en-US" sz="1477" dirty="0">
              <a:solidFill>
                <a:srgbClr val="000000"/>
              </a:solidFill>
              <a:effectLst>
                <a:outerShdw blurRad="38100" dist="38100" dir="2700000" algn="tl">
                  <a:srgbClr val="FFFFFF"/>
                </a:outerShdw>
              </a:effectLst>
              <a:latin typeface="Times New Roman"/>
              <a:ea typeface="ＭＳ Ｐゴシック"/>
            </a:endParaRPr>
          </a:p>
        </p:txBody>
      </p:sp>
      <p:pic>
        <p:nvPicPr>
          <p:cNvPr id="2050" name="Picture 2" descr="喜ぶ家族のイラスト">
            <a:extLst>
              <a:ext uri="{FF2B5EF4-FFF2-40B4-BE49-F238E27FC236}">
                <a16:creationId xmlns:a16="http://schemas.microsoft.com/office/drawing/2014/main" id="{AEEDF498-F895-00AE-0297-A1CE1683B8D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25" y="3418909"/>
            <a:ext cx="1278424" cy="9176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1">
            <a:extLst>
              <a:ext uri="{FF2B5EF4-FFF2-40B4-BE49-F238E27FC236}">
                <a16:creationId xmlns:a16="http://schemas.microsoft.com/office/drawing/2014/main" id="{C0CD702A-3C80-73C9-BB3D-477B62889F2B}"/>
              </a:ext>
            </a:extLst>
          </p:cNvPr>
          <p:cNvSpPr>
            <a:spLocks noChangeArrowheads="1"/>
          </p:cNvSpPr>
          <p:nvPr/>
        </p:nvSpPr>
        <p:spPr bwMode="auto">
          <a:xfrm>
            <a:off x="5792910" y="4628534"/>
            <a:ext cx="495188" cy="1519138"/>
          </a:xfrm>
          <a:prstGeom prst="rect">
            <a:avLst/>
          </a:prstGeom>
          <a:solidFill>
            <a:srgbClr val="FFFF99"/>
          </a:solidFill>
          <a:ln w="9525">
            <a:solidFill>
              <a:srgbClr val="0432FF"/>
            </a:solidFill>
            <a:miter lim="800000"/>
            <a:headEnd/>
            <a:tailEnd/>
          </a:ln>
        </p:spPr>
        <p:txBody>
          <a:bodyPr vert="eaVert" wrap="none" lIns="0" tIns="0" r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400">
                <a:solidFill>
                  <a:srgbClr val="000000"/>
                </a:solidFill>
                <a:latin typeface="Times New Roman" panose="02020603050405020304" pitchFamily="18" charset="0"/>
              </a:rPr>
              <a:t>個別支援計画原案</a:t>
            </a:r>
          </a:p>
        </p:txBody>
      </p:sp>
      <p:cxnSp>
        <p:nvCxnSpPr>
          <p:cNvPr id="8" name="直線矢印コネクタ 7">
            <a:extLst>
              <a:ext uri="{FF2B5EF4-FFF2-40B4-BE49-F238E27FC236}">
                <a16:creationId xmlns:a16="http://schemas.microsoft.com/office/drawing/2014/main" id="{A012D4B3-FF45-F574-C7BD-5E66B4FE04EA}"/>
              </a:ext>
            </a:extLst>
          </p:cNvPr>
          <p:cNvCxnSpPr>
            <a:cxnSpLocks/>
          </p:cNvCxnSpPr>
          <p:nvPr/>
        </p:nvCxnSpPr>
        <p:spPr bwMode="auto">
          <a:xfrm>
            <a:off x="2981793" y="3783905"/>
            <a:ext cx="0" cy="382030"/>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13" name="直線矢印コネクタ 12">
            <a:extLst>
              <a:ext uri="{FF2B5EF4-FFF2-40B4-BE49-F238E27FC236}">
                <a16:creationId xmlns:a16="http://schemas.microsoft.com/office/drawing/2014/main" id="{605768FE-99C7-013C-C3E7-DAAD5BF9C456}"/>
              </a:ext>
            </a:extLst>
          </p:cNvPr>
          <p:cNvCxnSpPr>
            <a:cxnSpLocks/>
          </p:cNvCxnSpPr>
          <p:nvPr/>
        </p:nvCxnSpPr>
        <p:spPr bwMode="auto">
          <a:xfrm>
            <a:off x="3404243" y="2779457"/>
            <a:ext cx="265859"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14" name="直線矢印コネクタ 13">
            <a:extLst>
              <a:ext uri="{FF2B5EF4-FFF2-40B4-BE49-F238E27FC236}">
                <a16:creationId xmlns:a16="http://schemas.microsoft.com/office/drawing/2014/main" id="{7D16A374-E1DC-E511-FCA8-0D8B777FC6CF}"/>
              </a:ext>
            </a:extLst>
          </p:cNvPr>
          <p:cNvCxnSpPr>
            <a:cxnSpLocks/>
            <a:stCxn id="326659" idx="3"/>
          </p:cNvCxnSpPr>
          <p:nvPr/>
        </p:nvCxnSpPr>
        <p:spPr bwMode="auto">
          <a:xfrm>
            <a:off x="3388815" y="5156966"/>
            <a:ext cx="281287" cy="10072"/>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16" name="直線矢印コネクタ 15">
            <a:extLst>
              <a:ext uri="{FF2B5EF4-FFF2-40B4-BE49-F238E27FC236}">
                <a16:creationId xmlns:a16="http://schemas.microsoft.com/office/drawing/2014/main" id="{BD5948FA-A6E4-1F88-E3B7-EE79A7F34C1D}"/>
              </a:ext>
            </a:extLst>
          </p:cNvPr>
          <p:cNvCxnSpPr>
            <a:cxnSpLocks/>
          </p:cNvCxnSpPr>
          <p:nvPr/>
        </p:nvCxnSpPr>
        <p:spPr bwMode="auto">
          <a:xfrm>
            <a:off x="4098975" y="2781215"/>
            <a:ext cx="245255"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18" name="直線矢印コネクタ 17">
            <a:extLst>
              <a:ext uri="{FF2B5EF4-FFF2-40B4-BE49-F238E27FC236}">
                <a16:creationId xmlns:a16="http://schemas.microsoft.com/office/drawing/2014/main" id="{D75ACA73-676E-0A6E-5367-C3FC644C0029}"/>
              </a:ext>
            </a:extLst>
          </p:cNvPr>
          <p:cNvCxnSpPr>
            <a:cxnSpLocks/>
          </p:cNvCxnSpPr>
          <p:nvPr/>
        </p:nvCxnSpPr>
        <p:spPr bwMode="auto">
          <a:xfrm>
            <a:off x="4860045" y="2781215"/>
            <a:ext cx="227903"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22" name="直線矢印コネクタ 21">
            <a:extLst>
              <a:ext uri="{FF2B5EF4-FFF2-40B4-BE49-F238E27FC236}">
                <a16:creationId xmlns:a16="http://schemas.microsoft.com/office/drawing/2014/main" id="{AD0A8D72-18FF-0B01-D3C0-76AB68DCC44A}"/>
              </a:ext>
            </a:extLst>
          </p:cNvPr>
          <p:cNvCxnSpPr>
            <a:cxnSpLocks/>
          </p:cNvCxnSpPr>
          <p:nvPr/>
        </p:nvCxnSpPr>
        <p:spPr bwMode="auto">
          <a:xfrm>
            <a:off x="5516457" y="2799999"/>
            <a:ext cx="256957"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24" name="直線矢印コネクタ 23">
            <a:extLst>
              <a:ext uri="{FF2B5EF4-FFF2-40B4-BE49-F238E27FC236}">
                <a16:creationId xmlns:a16="http://schemas.microsoft.com/office/drawing/2014/main" id="{B4FAD3AF-DAA6-7ED3-4591-44AC8446D2E0}"/>
              </a:ext>
            </a:extLst>
          </p:cNvPr>
          <p:cNvCxnSpPr>
            <a:cxnSpLocks/>
          </p:cNvCxnSpPr>
          <p:nvPr/>
        </p:nvCxnSpPr>
        <p:spPr bwMode="auto">
          <a:xfrm>
            <a:off x="4081729" y="5168796"/>
            <a:ext cx="1153392"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31" name="直線矢印コネクタ 30">
            <a:extLst>
              <a:ext uri="{FF2B5EF4-FFF2-40B4-BE49-F238E27FC236}">
                <a16:creationId xmlns:a16="http://schemas.microsoft.com/office/drawing/2014/main" id="{6A417022-110A-DB97-5351-6F5AC749FC45}"/>
              </a:ext>
            </a:extLst>
          </p:cNvPr>
          <p:cNvCxnSpPr>
            <a:cxnSpLocks/>
          </p:cNvCxnSpPr>
          <p:nvPr/>
        </p:nvCxnSpPr>
        <p:spPr bwMode="auto">
          <a:xfrm>
            <a:off x="6138157" y="4274027"/>
            <a:ext cx="0" cy="374204"/>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39" name="直線矢印コネクタ 38">
            <a:extLst>
              <a:ext uri="{FF2B5EF4-FFF2-40B4-BE49-F238E27FC236}">
                <a16:creationId xmlns:a16="http://schemas.microsoft.com/office/drawing/2014/main" id="{8331DC87-8D6C-C954-089E-FD864364BFDD}"/>
              </a:ext>
            </a:extLst>
          </p:cNvPr>
          <p:cNvCxnSpPr>
            <a:cxnSpLocks/>
          </p:cNvCxnSpPr>
          <p:nvPr/>
        </p:nvCxnSpPr>
        <p:spPr bwMode="auto">
          <a:xfrm>
            <a:off x="6131563" y="2781215"/>
            <a:ext cx="302166"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41" name="直線矢印コネクタ 40">
            <a:extLst>
              <a:ext uri="{FF2B5EF4-FFF2-40B4-BE49-F238E27FC236}">
                <a16:creationId xmlns:a16="http://schemas.microsoft.com/office/drawing/2014/main" id="{03DC627C-A839-C75B-1754-FEF65B2DD907}"/>
              </a:ext>
            </a:extLst>
          </p:cNvPr>
          <p:cNvCxnSpPr>
            <a:cxnSpLocks/>
          </p:cNvCxnSpPr>
          <p:nvPr/>
        </p:nvCxnSpPr>
        <p:spPr bwMode="auto">
          <a:xfrm>
            <a:off x="7074951" y="2768799"/>
            <a:ext cx="899497" cy="12416"/>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43" name="直線矢印コネクタ 42">
            <a:extLst>
              <a:ext uri="{FF2B5EF4-FFF2-40B4-BE49-F238E27FC236}">
                <a16:creationId xmlns:a16="http://schemas.microsoft.com/office/drawing/2014/main" id="{814E3511-2859-B91F-75CE-DB52DEC35732}"/>
              </a:ext>
            </a:extLst>
          </p:cNvPr>
          <p:cNvCxnSpPr>
            <a:cxnSpLocks/>
          </p:cNvCxnSpPr>
          <p:nvPr/>
        </p:nvCxnSpPr>
        <p:spPr bwMode="auto">
          <a:xfrm>
            <a:off x="8397762" y="2781215"/>
            <a:ext cx="227903"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45" name="直線矢印コネクタ 44">
            <a:extLst>
              <a:ext uri="{FF2B5EF4-FFF2-40B4-BE49-F238E27FC236}">
                <a16:creationId xmlns:a16="http://schemas.microsoft.com/office/drawing/2014/main" id="{35ADB373-1613-5887-29F6-09E193C23952}"/>
              </a:ext>
            </a:extLst>
          </p:cNvPr>
          <p:cNvCxnSpPr>
            <a:cxnSpLocks/>
          </p:cNvCxnSpPr>
          <p:nvPr/>
        </p:nvCxnSpPr>
        <p:spPr bwMode="auto">
          <a:xfrm>
            <a:off x="9053557" y="2799999"/>
            <a:ext cx="257291"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49" name="直線矢印コネクタ 48">
            <a:extLst>
              <a:ext uri="{FF2B5EF4-FFF2-40B4-BE49-F238E27FC236}">
                <a16:creationId xmlns:a16="http://schemas.microsoft.com/office/drawing/2014/main" id="{CB0F96ED-B2F2-CCA9-2F37-1558E615E212}"/>
              </a:ext>
            </a:extLst>
          </p:cNvPr>
          <p:cNvCxnSpPr>
            <a:cxnSpLocks/>
          </p:cNvCxnSpPr>
          <p:nvPr/>
        </p:nvCxnSpPr>
        <p:spPr bwMode="auto">
          <a:xfrm>
            <a:off x="7604427" y="5215620"/>
            <a:ext cx="388505" cy="1839"/>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50" name="直線矢印コネクタ 49">
            <a:extLst>
              <a:ext uri="{FF2B5EF4-FFF2-40B4-BE49-F238E27FC236}">
                <a16:creationId xmlns:a16="http://schemas.microsoft.com/office/drawing/2014/main" id="{5E25C6FB-F72E-A7DD-6838-8E13854D14ED}"/>
              </a:ext>
            </a:extLst>
          </p:cNvPr>
          <p:cNvCxnSpPr>
            <a:cxnSpLocks/>
          </p:cNvCxnSpPr>
          <p:nvPr/>
        </p:nvCxnSpPr>
        <p:spPr bwMode="auto">
          <a:xfrm>
            <a:off x="8435587" y="5218915"/>
            <a:ext cx="201237" cy="1652"/>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51" name="直線矢印コネクタ 50">
            <a:extLst>
              <a:ext uri="{FF2B5EF4-FFF2-40B4-BE49-F238E27FC236}">
                <a16:creationId xmlns:a16="http://schemas.microsoft.com/office/drawing/2014/main" id="{C9126ADF-E0A6-FDE4-2D1C-68EB24308DE6}"/>
              </a:ext>
            </a:extLst>
          </p:cNvPr>
          <p:cNvCxnSpPr>
            <a:cxnSpLocks/>
          </p:cNvCxnSpPr>
          <p:nvPr/>
        </p:nvCxnSpPr>
        <p:spPr bwMode="auto">
          <a:xfrm>
            <a:off x="9053557" y="5237857"/>
            <a:ext cx="257291"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55" name="直線矢印コネクタ 54">
            <a:extLst>
              <a:ext uri="{FF2B5EF4-FFF2-40B4-BE49-F238E27FC236}">
                <a16:creationId xmlns:a16="http://schemas.microsoft.com/office/drawing/2014/main" id="{9C06CF5C-48C5-7AC6-40F9-30C480B17F04}"/>
              </a:ext>
            </a:extLst>
          </p:cNvPr>
          <p:cNvCxnSpPr>
            <a:cxnSpLocks/>
          </p:cNvCxnSpPr>
          <p:nvPr/>
        </p:nvCxnSpPr>
        <p:spPr bwMode="auto">
          <a:xfrm flipV="1">
            <a:off x="8097995" y="3788107"/>
            <a:ext cx="0" cy="403822"/>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56" name="直線矢印コネクタ 55">
            <a:extLst>
              <a:ext uri="{FF2B5EF4-FFF2-40B4-BE49-F238E27FC236}">
                <a16:creationId xmlns:a16="http://schemas.microsoft.com/office/drawing/2014/main" id="{F2F200CE-7DBD-2537-3624-B1E67AA5D29C}"/>
              </a:ext>
            </a:extLst>
          </p:cNvPr>
          <p:cNvCxnSpPr>
            <a:cxnSpLocks/>
          </p:cNvCxnSpPr>
          <p:nvPr/>
        </p:nvCxnSpPr>
        <p:spPr bwMode="auto">
          <a:xfrm>
            <a:off x="8275203" y="3816308"/>
            <a:ext cx="0" cy="413308"/>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57" name="直線矢印コネクタ 56">
            <a:extLst>
              <a:ext uri="{FF2B5EF4-FFF2-40B4-BE49-F238E27FC236}">
                <a16:creationId xmlns:a16="http://schemas.microsoft.com/office/drawing/2014/main" id="{74D69C02-407F-EEFE-8FB9-08DB0ADDDE34}"/>
              </a:ext>
            </a:extLst>
          </p:cNvPr>
          <p:cNvCxnSpPr>
            <a:cxnSpLocks/>
          </p:cNvCxnSpPr>
          <p:nvPr/>
        </p:nvCxnSpPr>
        <p:spPr bwMode="auto">
          <a:xfrm flipV="1">
            <a:off x="8719416" y="4294838"/>
            <a:ext cx="0" cy="392028"/>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58" name="直線矢印コネクタ 57">
            <a:extLst>
              <a:ext uri="{FF2B5EF4-FFF2-40B4-BE49-F238E27FC236}">
                <a16:creationId xmlns:a16="http://schemas.microsoft.com/office/drawing/2014/main" id="{DCCECF13-5A20-E1BC-8F5F-5C81399C8B65}"/>
              </a:ext>
            </a:extLst>
          </p:cNvPr>
          <p:cNvCxnSpPr>
            <a:cxnSpLocks/>
          </p:cNvCxnSpPr>
          <p:nvPr/>
        </p:nvCxnSpPr>
        <p:spPr bwMode="auto">
          <a:xfrm>
            <a:off x="8872378" y="4288156"/>
            <a:ext cx="0" cy="423670"/>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59" name="直線矢印コネクタ 58">
            <a:extLst>
              <a:ext uri="{FF2B5EF4-FFF2-40B4-BE49-F238E27FC236}">
                <a16:creationId xmlns:a16="http://schemas.microsoft.com/office/drawing/2014/main" id="{D9ACEBB8-B458-1393-2E94-9DD42277857F}"/>
              </a:ext>
            </a:extLst>
          </p:cNvPr>
          <p:cNvCxnSpPr>
            <a:cxnSpLocks/>
          </p:cNvCxnSpPr>
          <p:nvPr/>
        </p:nvCxnSpPr>
        <p:spPr bwMode="auto">
          <a:xfrm flipV="1">
            <a:off x="5935610" y="4274027"/>
            <a:ext cx="0" cy="354507"/>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326678" name="直線矢印コネクタ 326677">
            <a:extLst>
              <a:ext uri="{FF2B5EF4-FFF2-40B4-BE49-F238E27FC236}">
                <a16:creationId xmlns:a16="http://schemas.microsoft.com/office/drawing/2014/main" id="{71DAD7FD-8FCA-67CE-D48B-6FBAEE5B9036}"/>
              </a:ext>
            </a:extLst>
          </p:cNvPr>
          <p:cNvCxnSpPr>
            <a:cxnSpLocks/>
          </p:cNvCxnSpPr>
          <p:nvPr/>
        </p:nvCxnSpPr>
        <p:spPr bwMode="auto">
          <a:xfrm>
            <a:off x="5524366" y="5168796"/>
            <a:ext cx="268411"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326682" name="直線矢印コネクタ 326681">
            <a:extLst>
              <a:ext uri="{FF2B5EF4-FFF2-40B4-BE49-F238E27FC236}">
                <a16:creationId xmlns:a16="http://schemas.microsoft.com/office/drawing/2014/main" id="{047D6350-14E3-AFB0-B3BC-82AC6FD8B13E}"/>
              </a:ext>
            </a:extLst>
          </p:cNvPr>
          <p:cNvCxnSpPr>
            <a:cxnSpLocks/>
          </p:cNvCxnSpPr>
          <p:nvPr/>
        </p:nvCxnSpPr>
        <p:spPr bwMode="auto">
          <a:xfrm>
            <a:off x="6288098" y="5190734"/>
            <a:ext cx="377478"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sp>
        <p:nvSpPr>
          <p:cNvPr id="326698" name="Rectangle 28">
            <a:extLst>
              <a:ext uri="{FF2B5EF4-FFF2-40B4-BE49-F238E27FC236}">
                <a16:creationId xmlns:a16="http://schemas.microsoft.com/office/drawing/2014/main" id="{37906ABF-822A-9B15-874D-CF905267BEC1}"/>
              </a:ext>
            </a:extLst>
          </p:cNvPr>
          <p:cNvSpPr>
            <a:spLocks noChangeArrowheads="1"/>
          </p:cNvSpPr>
          <p:nvPr/>
        </p:nvSpPr>
        <p:spPr bwMode="auto">
          <a:xfrm>
            <a:off x="1611676" y="4248571"/>
            <a:ext cx="429357" cy="1907047"/>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Times New Roman" panose="02020603050405020304" pitchFamily="18" charset="0"/>
              </a:rPr>
              <a:t>　　　　　利　用　相　談</a:t>
            </a:r>
          </a:p>
        </p:txBody>
      </p:sp>
      <p:sp>
        <p:nvSpPr>
          <p:cNvPr id="326709" name="角丸四角形吹き出し 326708">
            <a:extLst>
              <a:ext uri="{FF2B5EF4-FFF2-40B4-BE49-F238E27FC236}">
                <a16:creationId xmlns:a16="http://schemas.microsoft.com/office/drawing/2014/main" id="{B7DDE961-0891-FA15-3A12-DF36B9551960}"/>
              </a:ext>
            </a:extLst>
          </p:cNvPr>
          <p:cNvSpPr/>
          <p:nvPr/>
        </p:nvSpPr>
        <p:spPr bwMode="auto">
          <a:xfrm>
            <a:off x="4349849" y="4070752"/>
            <a:ext cx="1304475" cy="666339"/>
          </a:xfrm>
          <a:prstGeom prst="wedgeRoundRectCallout">
            <a:avLst>
              <a:gd name="adj1" fmla="val 79701"/>
              <a:gd name="adj2" fmla="val 4621"/>
              <a:gd name="adj3" fmla="val 16667"/>
            </a:avLst>
          </a:prstGeom>
          <a:solidFill>
            <a:srgbClr val="D9EB81"/>
          </a:solidFill>
          <a:ln w="25400" cap="flat" cmpd="sng" algn="ctr">
            <a:solidFill>
              <a:schemeClr val="tx1">
                <a:lumMod val="95000"/>
                <a:lumOff val="5000"/>
              </a:schemeClr>
            </a:solidFill>
            <a:prstDash val="solid"/>
            <a:round/>
            <a:headEnd type="none" w="med" len="med"/>
            <a:tailEnd type="none" w="med" len="med"/>
          </a:ln>
          <a:effectLst/>
        </p:spPr>
        <p:txBody>
          <a:bodyPr wrap="none" lIns="68580" tIns="8206" rIns="68580" bIns="8206" anchor="ctr"/>
          <a:lstStyle/>
          <a:p>
            <a:pPr indent="9525" eaLnBrk="1" hangingPunct="1">
              <a:defRPr/>
            </a:pPr>
            <a:r>
              <a:rPr lang="ja-JP" altLang="en-US"/>
              <a:t>・支援チーム結成</a:t>
            </a:r>
            <a:endParaRPr lang="en-US" altLang="ja-JP" dirty="0"/>
          </a:p>
          <a:p>
            <a:pPr indent="9525" eaLnBrk="1" hangingPunct="1">
              <a:defRPr/>
            </a:pPr>
            <a:r>
              <a:rPr lang="ja-JP" altLang="en-US"/>
              <a:t>・最終思い合わせ</a:t>
            </a:r>
            <a:endParaRPr lang="en-US" altLang="ja-JP" dirty="0"/>
          </a:p>
          <a:p>
            <a:pPr indent="9525" eaLnBrk="1" hangingPunct="1">
              <a:defRPr/>
            </a:pPr>
            <a:r>
              <a:rPr lang="ja-JP" altLang="en-US"/>
              <a:t>・役割分担明確化</a:t>
            </a:r>
            <a:endParaRPr lang="ja-JP" altLang="en-US" dirty="0"/>
          </a:p>
        </p:txBody>
      </p:sp>
      <p:sp>
        <p:nvSpPr>
          <p:cNvPr id="326710" name="角丸四角形吹き出し 326709">
            <a:extLst>
              <a:ext uri="{FF2B5EF4-FFF2-40B4-BE49-F238E27FC236}">
                <a16:creationId xmlns:a16="http://schemas.microsoft.com/office/drawing/2014/main" id="{645044D6-9550-A6AA-2970-AC5E88AB2018}"/>
              </a:ext>
            </a:extLst>
          </p:cNvPr>
          <p:cNvSpPr/>
          <p:nvPr/>
        </p:nvSpPr>
        <p:spPr bwMode="auto">
          <a:xfrm>
            <a:off x="7221617" y="3238920"/>
            <a:ext cx="810850" cy="608590"/>
          </a:xfrm>
          <a:prstGeom prst="wedgeRoundRectCallout">
            <a:avLst>
              <a:gd name="adj1" fmla="val 68066"/>
              <a:gd name="adj2" fmla="val 82390"/>
              <a:gd name="adj3" fmla="val 16667"/>
            </a:avLst>
          </a:prstGeom>
          <a:solidFill>
            <a:srgbClr val="D9EB81"/>
          </a:solidFill>
          <a:ln w="25400" cap="flat" cmpd="sng" algn="ctr">
            <a:solidFill>
              <a:schemeClr val="tx1">
                <a:lumMod val="95000"/>
                <a:lumOff val="5000"/>
              </a:schemeClr>
            </a:solidFill>
            <a:prstDash val="solid"/>
            <a:round/>
            <a:headEnd type="none" w="med" len="med"/>
            <a:tailEnd type="none" w="med" len="med"/>
          </a:ln>
          <a:effectLst/>
        </p:spPr>
        <p:txBody>
          <a:bodyPr wrap="none" lIns="68580" tIns="8206" rIns="68580" bIns="8206" anchor="ctr"/>
          <a:lstStyle/>
          <a:p>
            <a:pPr algn="ctr" eaLnBrk="1" hangingPunct="1">
              <a:defRPr/>
            </a:pPr>
            <a:r>
              <a:rPr lang="ja-JP" altLang="en-US"/>
              <a:t>平常時及び</a:t>
            </a:r>
            <a:endParaRPr lang="en-US" altLang="ja-JP" dirty="0"/>
          </a:p>
          <a:p>
            <a:pPr algn="ctr" eaLnBrk="1" hangingPunct="1">
              <a:defRPr/>
            </a:pPr>
            <a:r>
              <a:rPr lang="ja-JP" altLang="en-US"/>
              <a:t>状況や意向</a:t>
            </a:r>
            <a:endParaRPr lang="en-US" altLang="ja-JP" dirty="0"/>
          </a:p>
          <a:p>
            <a:pPr algn="ctr" eaLnBrk="1" hangingPunct="1">
              <a:defRPr/>
            </a:pPr>
            <a:r>
              <a:rPr lang="ja-JP" altLang="en-US"/>
              <a:t>の変化時に</a:t>
            </a:r>
            <a:endParaRPr lang="ja-JP" altLang="en-US" dirty="0"/>
          </a:p>
        </p:txBody>
      </p:sp>
      <p:sp>
        <p:nvSpPr>
          <p:cNvPr id="326718" name="AutoShape 115">
            <a:extLst>
              <a:ext uri="{FF2B5EF4-FFF2-40B4-BE49-F238E27FC236}">
                <a16:creationId xmlns:a16="http://schemas.microsoft.com/office/drawing/2014/main" id="{65A99627-1BDA-1C0E-8FA0-87027B168E03}"/>
              </a:ext>
            </a:extLst>
          </p:cNvPr>
          <p:cNvSpPr>
            <a:spLocks noChangeArrowheads="1"/>
          </p:cNvSpPr>
          <p:nvPr/>
        </p:nvSpPr>
        <p:spPr bwMode="auto">
          <a:xfrm>
            <a:off x="96342" y="6272807"/>
            <a:ext cx="1110929" cy="344675"/>
          </a:xfrm>
          <a:prstGeom prst="wedgeRoundRectCallout">
            <a:avLst>
              <a:gd name="adj1" fmla="val -828"/>
              <a:gd name="adj2" fmla="val -73806"/>
              <a:gd name="adj3" fmla="val 16667"/>
            </a:avLst>
          </a:prstGeom>
          <a:solidFill>
            <a:srgbClr val="FFFF00"/>
          </a:solidFill>
          <a:ln w="28575">
            <a:solidFill>
              <a:srgbClr val="0000FF"/>
            </a:solidFill>
            <a:miter lim="800000"/>
            <a:headEnd/>
            <a:tailEnd/>
          </a:ln>
          <a:effectLst/>
        </p:spPr>
        <p:txBody>
          <a:bodyPr anchor="ctr"/>
          <a:lstStyle/>
          <a:p>
            <a:pPr algn="ctr" eaLnBrk="1" hangingPunct="1">
              <a:defRPr/>
            </a:pPr>
            <a:r>
              <a:rPr lang="ja-JP" altLang="en-US" sz="1477">
                <a:solidFill>
                  <a:srgbClr val="000000"/>
                </a:solidFill>
                <a:effectLst>
                  <a:outerShdw blurRad="38100" dist="38100" dir="2700000" algn="tl">
                    <a:srgbClr val="FFFFFF"/>
                  </a:outerShdw>
                </a:effectLst>
                <a:latin typeface="Times New Roman"/>
                <a:ea typeface="ＭＳ Ｐゴシック"/>
              </a:rPr>
              <a:t>実行プラン</a:t>
            </a:r>
            <a:endParaRPr lang="ja-JP" altLang="en-US" sz="1477" dirty="0">
              <a:solidFill>
                <a:srgbClr val="000000"/>
              </a:solidFill>
              <a:effectLst>
                <a:outerShdw blurRad="38100" dist="38100" dir="2700000" algn="tl">
                  <a:srgbClr val="FFFFFF"/>
                </a:outerShdw>
              </a:effectLst>
              <a:latin typeface="Times New Roman"/>
              <a:ea typeface="ＭＳ Ｐゴシック"/>
            </a:endParaRPr>
          </a:p>
        </p:txBody>
      </p:sp>
      <p:sp>
        <p:nvSpPr>
          <p:cNvPr id="326719" name="テキスト ボックス 326718">
            <a:extLst>
              <a:ext uri="{FF2B5EF4-FFF2-40B4-BE49-F238E27FC236}">
                <a16:creationId xmlns:a16="http://schemas.microsoft.com/office/drawing/2014/main" id="{7F7E36E1-3387-67F0-B0AF-45B04701BF58}"/>
              </a:ext>
            </a:extLst>
          </p:cNvPr>
          <p:cNvSpPr txBox="1"/>
          <p:nvPr/>
        </p:nvSpPr>
        <p:spPr>
          <a:xfrm>
            <a:off x="-59376" y="881219"/>
            <a:ext cx="1747594" cy="461665"/>
          </a:xfrm>
          <a:prstGeom prst="rect">
            <a:avLst/>
          </a:prstGeom>
          <a:noFill/>
        </p:spPr>
        <p:txBody>
          <a:bodyPr wrap="none" rtlCol="0">
            <a:spAutoFit/>
          </a:bodyPr>
          <a:lstStyle/>
          <a:p>
            <a:r>
              <a:rPr kumimoji="1" lang="ja-JP" altLang="en-US"/>
              <a:t>ソーシャルワークの視点</a:t>
            </a:r>
            <a:endParaRPr kumimoji="1" lang="en-US" altLang="ja-JP" dirty="0"/>
          </a:p>
          <a:p>
            <a:r>
              <a:rPr kumimoji="1" lang="ja-JP" altLang="en-US"/>
              <a:t>長期的な視点</a:t>
            </a:r>
          </a:p>
        </p:txBody>
      </p:sp>
      <p:sp>
        <p:nvSpPr>
          <p:cNvPr id="72" name="テキスト ボックス 71">
            <a:extLst>
              <a:ext uri="{FF2B5EF4-FFF2-40B4-BE49-F238E27FC236}">
                <a16:creationId xmlns:a16="http://schemas.microsoft.com/office/drawing/2014/main" id="{B71F973B-0302-92BC-E170-B6E560EEB94A}"/>
              </a:ext>
            </a:extLst>
          </p:cNvPr>
          <p:cNvSpPr txBox="1"/>
          <p:nvPr/>
        </p:nvSpPr>
        <p:spPr>
          <a:xfrm>
            <a:off x="0" y="6630863"/>
            <a:ext cx="2061783" cy="276999"/>
          </a:xfrm>
          <a:prstGeom prst="rect">
            <a:avLst/>
          </a:prstGeom>
          <a:noFill/>
        </p:spPr>
        <p:txBody>
          <a:bodyPr wrap="none" rtlCol="0">
            <a:spAutoFit/>
          </a:bodyPr>
          <a:lstStyle/>
          <a:p>
            <a:r>
              <a:rPr kumimoji="1" lang="ja-JP" altLang="en-US"/>
              <a:t>発達支援のプロとしての視点</a:t>
            </a:r>
          </a:p>
        </p:txBody>
      </p:sp>
      <p:sp>
        <p:nvSpPr>
          <p:cNvPr id="81" name="角丸四角形吹き出し 80">
            <a:extLst>
              <a:ext uri="{FF2B5EF4-FFF2-40B4-BE49-F238E27FC236}">
                <a16:creationId xmlns:a16="http://schemas.microsoft.com/office/drawing/2014/main" id="{0123AF5E-C1B3-9D18-87B1-F9566D9E4F45}"/>
              </a:ext>
            </a:extLst>
          </p:cNvPr>
          <p:cNvSpPr/>
          <p:nvPr/>
        </p:nvSpPr>
        <p:spPr bwMode="auto">
          <a:xfrm>
            <a:off x="8872795" y="3795054"/>
            <a:ext cx="996256" cy="601345"/>
          </a:xfrm>
          <a:prstGeom prst="wedgeRoundRectCallout">
            <a:avLst>
              <a:gd name="adj1" fmla="val -60871"/>
              <a:gd name="adj2" fmla="val 71755"/>
              <a:gd name="adj3" fmla="val 16667"/>
            </a:avLst>
          </a:prstGeom>
          <a:solidFill>
            <a:srgbClr val="D9EB81"/>
          </a:solidFill>
          <a:ln w="25400" cap="flat" cmpd="sng" algn="ctr">
            <a:solidFill>
              <a:schemeClr val="tx1">
                <a:lumMod val="95000"/>
                <a:lumOff val="5000"/>
              </a:schemeClr>
            </a:solidFill>
            <a:prstDash val="solid"/>
            <a:round/>
            <a:headEnd type="none" w="med" len="med"/>
            <a:tailEnd type="none" w="med" len="med"/>
          </a:ln>
          <a:effectLst/>
        </p:spPr>
        <p:txBody>
          <a:bodyPr wrap="none" lIns="68580" tIns="8206" rIns="68580" bIns="8206" anchor="ctr"/>
          <a:lstStyle/>
          <a:p>
            <a:pPr algn="ctr" eaLnBrk="1" hangingPunct="1">
              <a:defRPr/>
            </a:pPr>
            <a:r>
              <a:rPr lang="ja-JP" altLang="en-US"/>
              <a:t>ニーズ再整理</a:t>
            </a:r>
            <a:endParaRPr lang="en-US" altLang="ja-JP" dirty="0"/>
          </a:p>
          <a:p>
            <a:pPr algn="ctr" eaLnBrk="1" hangingPunct="1">
              <a:defRPr/>
            </a:pPr>
            <a:r>
              <a:rPr lang="ja-JP" altLang="en-US"/>
              <a:t>支援の質向上</a:t>
            </a:r>
            <a:endParaRPr lang="en-US" altLang="ja-JP" dirty="0"/>
          </a:p>
          <a:p>
            <a:pPr algn="ctr" eaLnBrk="1" hangingPunct="1">
              <a:defRPr/>
            </a:pPr>
            <a:r>
              <a:rPr lang="ja-JP" altLang="en-US"/>
              <a:t>の好機</a:t>
            </a:r>
            <a:endParaRPr lang="ja-JP" altLang="en-US" dirty="0"/>
          </a:p>
        </p:txBody>
      </p:sp>
      <p:cxnSp>
        <p:nvCxnSpPr>
          <p:cNvPr id="82" name="直線矢印コネクタ 81">
            <a:extLst>
              <a:ext uri="{FF2B5EF4-FFF2-40B4-BE49-F238E27FC236}">
                <a16:creationId xmlns:a16="http://schemas.microsoft.com/office/drawing/2014/main" id="{13DC4B06-F38E-F088-2EF7-C0D2BAD269BA}"/>
              </a:ext>
            </a:extLst>
          </p:cNvPr>
          <p:cNvCxnSpPr>
            <a:cxnSpLocks/>
          </p:cNvCxnSpPr>
          <p:nvPr/>
        </p:nvCxnSpPr>
        <p:spPr bwMode="auto">
          <a:xfrm>
            <a:off x="2027960" y="2782610"/>
            <a:ext cx="242766"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84" name="直線矢印コネクタ 83">
            <a:extLst>
              <a:ext uri="{FF2B5EF4-FFF2-40B4-BE49-F238E27FC236}">
                <a16:creationId xmlns:a16="http://schemas.microsoft.com/office/drawing/2014/main" id="{98737AFC-9EE4-D14E-64DB-CE2F06162ECD}"/>
              </a:ext>
            </a:extLst>
          </p:cNvPr>
          <p:cNvCxnSpPr>
            <a:cxnSpLocks/>
          </p:cNvCxnSpPr>
          <p:nvPr/>
        </p:nvCxnSpPr>
        <p:spPr bwMode="auto">
          <a:xfrm>
            <a:off x="2027960" y="5162025"/>
            <a:ext cx="242766"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sp>
        <p:nvSpPr>
          <p:cNvPr id="326670" name="Rectangle 23">
            <a:extLst>
              <a:ext uri="{FF2B5EF4-FFF2-40B4-BE49-F238E27FC236}">
                <a16:creationId xmlns:a16="http://schemas.microsoft.com/office/drawing/2014/main" id="{A4EBDC58-6073-4FC4-9CB2-0514C7893E24}"/>
              </a:ext>
            </a:extLst>
          </p:cNvPr>
          <p:cNvSpPr>
            <a:spLocks noChangeArrowheads="1"/>
          </p:cNvSpPr>
          <p:nvPr/>
        </p:nvSpPr>
        <p:spPr bwMode="auto">
          <a:xfrm>
            <a:off x="5792777" y="1429367"/>
            <a:ext cx="435220" cy="2828270"/>
          </a:xfrm>
          <a:prstGeom prst="rect">
            <a:avLst/>
          </a:prstGeom>
          <a:solidFill>
            <a:srgbClr val="FFCCFF"/>
          </a:solidFill>
          <a:ln w="50800">
            <a:solidFill>
              <a:srgbClr val="FF0000"/>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77">
                <a:solidFill>
                  <a:srgbClr val="000000"/>
                </a:solidFill>
                <a:latin typeface="Times New Roman" panose="02020603050405020304" pitchFamily="18" charset="0"/>
              </a:rPr>
              <a:t>サービス担当者会議</a:t>
            </a:r>
            <a:endParaRPr lang="ja-JP" altLang="en-US" sz="831">
              <a:solidFill>
                <a:srgbClr val="000000"/>
              </a:solidFill>
              <a:latin typeface="Times New Roman" panose="02020603050405020304" pitchFamily="18" charset="0"/>
            </a:endParaRPr>
          </a:p>
        </p:txBody>
      </p:sp>
      <p:sp>
        <p:nvSpPr>
          <p:cNvPr id="99" name="角丸四角形 98">
            <a:extLst>
              <a:ext uri="{FF2B5EF4-FFF2-40B4-BE49-F238E27FC236}">
                <a16:creationId xmlns:a16="http://schemas.microsoft.com/office/drawing/2014/main" id="{6E9F895C-4232-B4E4-0134-A9ABF2D4F6A2}"/>
              </a:ext>
            </a:extLst>
          </p:cNvPr>
          <p:cNvSpPr/>
          <p:nvPr/>
        </p:nvSpPr>
        <p:spPr>
          <a:xfrm>
            <a:off x="5235121" y="4860945"/>
            <a:ext cx="300498" cy="1262972"/>
          </a:xfrm>
          <a:prstGeom prst="roundRect">
            <a:avLst/>
          </a:prstGeom>
          <a:solidFill>
            <a:srgbClr val="FEDD66"/>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anchor="ctr"/>
          <a:lstStyle/>
          <a:p>
            <a:pPr algn="ctr">
              <a:defRPr/>
            </a:pPr>
            <a:r>
              <a:rPr lang="ja-JP" altLang="en-US" sz="1400">
                <a:solidFill>
                  <a:srgbClr val="000000"/>
                </a:solidFill>
              </a:rPr>
              <a:t>利用契約</a:t>
            </a:r>
            <a:endParaRPr lang="ja-JP" altLang="en-US" sz="1400" dirty="0">
              <a:solidFill>
                <a:srgbClr val="000000"/>
              </a:solidFill>
            </a:endParaRPr>
          </a:p>
        </p:txBody>
      </p:sp>
      <p:cxnSp>
        <p:nvCxnSpPr>
          <p:cNvPr id="109" name="直線矢印コネクタ 108">
            <a:extLst>
              <a:ext uri="{FF2B5EF4-FFF2-40B4-BE49-F238E27FC236}">
                <a16:creationId xmlns:a16="http://schemas.microsoft.com/office/drawing/2014/main" id="{EE09F2EA-144A-61C3-2650-214795F3DEF6}"/>
              </a:ext>
            </a:extLst>
          </p:cNvPr>
          <p:cNvCxnSpPr>
            <a:cxnSpLocks/>
            <a:stCxn id="176" idx="3"/>
          </p:cNvCxnSpPr>
          <p:nvPr/>
        </p:nvCxnSpPr>
        <p:spPr bwMode="auto">
          <a:xfrm>
            <a:off x="6901274" y="5196023"/>
            <a:ext cx="237224" cy="5824"/>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119" name="直線矢印コネクタ 118">
            <a:extLst>
              <a:ext uri="{FF2B5EF4-FFF2-40B4-BE49-F238E27FC236}">
                <a16:creationId xmlns:a16="http://schemas.microsoft.com/office/drawing/2014/main" id="{0B148C6D-5998-83A1-DCE0-338B97CC8B3A}"/>
              </a:ext>
            </a:extLst>
          </p:cNvPr>
          <p:cNvCxnSpPr>
            <a:cxnSpLocks/>
          </p:cNvCxnSpPr>
          <p:nvPr/>
        </p:nvCxnSpPr>
        <p:spPr bwMode="auto">
          <a:xfrm>
            <a:off x="6484153" y="5190734"/>
            <a:ext cx="181423"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sp>
        <p:nvSpPr>
          <p:cNvPr id="120" name="角丸四角形吹き出し 119">
            <a:extLst>
              <a:ext uri="{FF2B5EF4-FFF2-40B4-BE49-F238E27FC236}">
                <a16:creationId xmlns:a16="http://schemas.microsoft.com/office/drawing/2014/main" id="{91A38520-CD17-B566-D862-F4533FF97A1B}"/>
              </a:ext>
            </a:extLst>
          </p:cNvPr>
          <p:cNvSpPr/>
          <p:nvPr/>
        </p:nvSpPr>
        <p:spPr bwMode="auto">
          <a:xfrm>
            <a:off x="1082686" y="4179952"/>
            <a:ext cx="810850" cy="433226"/>
          </a:xfrm>
          <a:prstGeom prst="wedgeRoundRectCallout">
            <a:avLst>
              <a:gd name="adj1" fmla="val 48389"/>
              <a:gd name="adj2" fmla="val -83750"/>
              <a:gd name="adj3" fmla="val 16667"/>
            </a:avLst>
          </a:prstGeom>
          <a:solidFill>
            <a:srgbClr val="D9EB81"/>
          </a:solidFill>
          <a:ln w="25400" cap="flat" cmpd="sng" algn="ctr">
            <a:solidFill>
              <a:schemeClr val="tx1">
                <a:lumMod val="95000"/>
                <a:lumOff val="5000"/>
              </a:schemeClr>
            </a:solidFill>
            <a:prstDash val="solid"/>
            <a:round/>
            <a:headEnd type="none" w="med" len="med"/>
            <a:tailEnd type="none" w="med" len="med"/>
          </a:ln>
          <a:effectLst/>
        </p:spPr>
        <p:txBody>
          <a:bodyPr wrap="none" lIns="68580" tIns="8206" rIns="68580" bIns="8206" anchor="ctr"/>
          <a:lstStyle/>
          <a:p>
            <a:pPr algn="ctr" eaLnBrk="1" hangingPunct="1">
              <a:defRPr/>
            </a:pPr>
            <a:r>
              <a:rPr lang="ja-JP" altLang="en-US"/>
              <a:t>相談の順序</a:t>
            </a:r>
            <a:endParaRPr lang="en-US" altLang="ja-JP" dirty="0"/>
          </a:p>
          <a:p>
            <a:pPr algn="ctr" eaLnBrk="1" hangingPunct="1">
              <a:defRPr/>
            </a:pPr>
            <a:r>
              <a:rPr lang="ja-JP" altLang="en-US"/>
              <a:t>は様々</a:t>
            </a:r>
            <a:endParaRPr lang="ja-JP" altLang="en-US" dirty="0"/>
          </a:p>
        </p:txBody>
      </p:sp>
      <p:sp>
        <p:nvSpPr>
          <p:cNvPr id="35" name="Rectangle 34">
            <a:extLst>
              <a:ext uri="{FF2B5EF4-FFF2-40B4-BE49-F238E27FC236}">
                <a16:creationId xmlns:a16="http://schemas.microsoft.com/office/drawing/2014/main" id="{5FCD25C5-299C-4520-BB2F-3604C43E6490}"/>
              </a:ext>
            </a:extLst>
          </p:cNvPr>
          <p:cNvSpPr>
            <a:spLocks noChangeArrowheads="1"/>
          </p:cNvSpPr>
          <p:nvPr/>
        </p:nvSpPr>
        <p:spPr bwMode="auto">
          <a:xfrm>
            <a:off x="3671082" y="1885132"/>
            <a:ext cx="455541" cy="3582865"/>
          </a:xfrm>
          <a:prstGeom prst="rect">
            <a:avLst/>
          </a:prstGeom>
          <a:solidFill>
            <a:srgbClr val="CCFFCC"/>
          </a:solidFill>
          <a:ln w="47625" cmpd="sng">
            <a:solidFill>
              <a:srgbClr val="FF0000"/>
            </a:solidFill>
            <a:prstDash val="sysDash"/>
            <a:miter lim="800000"/>
            <a:headEnd/>
            <a:tailEnd/>
          </a:ln>
        </p:spPr>
        <p:txBody>
          <a:bodyPr vert="eaVert" anchor="ctr" anchorCtr="0"/>
          <a:lstStyle/>
          <a:p>
            <a:pPr eaLnBrk="1" hangingPunct="1">
              <a:defRPr/>
            </a:pPr>
            <a:r>
              <a:rPr lang="ja-JP" altLang="en-US" sz="1300">
                <a:solidFill>
                  <a:srgbClr val="000000"/>
                </a:solidFill>
                <a:latin typeface="+mj-ea"/>
                <a:ea typeface="+mj-ea"/>
              </a:rPr>
              <a:t>　　・関係者</a:t>
            </a:r>
            <a:r>
              <a:rPr lang="ja-JP" altLang="en-US" sz="1300" dirty="0">
                <a:solidFill>
                  <a:srgbClr val="000000"/>
                </a:solidFill>
                <a:latin typeface="+mj-ea"/>
                <a:ea typeface="+mj-ea"/>
              </a:rPr>
              <a:t>による事前の</a:t>
            </a:r>
            <a:r>
              <a:rPr lang="ja-JP" altLang="en-US" sz="1300">
                <a:solidFill>
                  <a:srgbClr val="000000"/>
                </a:solidFill>
                <a:latin typeface="+mj-ea"/>
                <a:ea typeface="+mj-ea"/>
              </a:rPr>
              <a:t>連絡会議／情報共有</a:t>
            </a:r>
            <a:endParaRPr lang="en-US" altLang="ja-JP" sz="1300" dirty="0">
              <a:solidFill>
                <a:srgbClr val="000000"/>
              </a:solidFill>
              <a:latin typeface="+mj-ea"/>
              <a:ea typeface="+mj-ea"/>
            </a:endParaRPr>
          </a:p>
          <a:p>
            <a:pPr eaLnBrk="1" hangingPunct="1">
              <a:defRPr/>
            </a:pPr>
            <a:r>
              <a:rPr lang="ja-JP" altLang="en-US" sz="1300">
                <a:solidFill>
                  <a:srgbClr val="000000"/>
                </a:solidFill>
                <a:latin typeface="+mj-ea"/>
                <a:ea typeface="+mj-ea"/>
              </a:rPr>
              <a:t>　　・各機関</a:t>
            </a:r>
            <a:r>
              <a:rPr lang="ja-JP" altLang="en-US" sz="1300" dirty="0">
                <a:solidFill>
                  <a:srgbClr val="000000"/>
                </a:solidFill>
                <a:latin typeface="+mj-ea"/>
                <a:ea typeface="+mj-ea"/>
              </a:rPr>
              <a:t>の子どもの評価・方針の確認</a:t>
            </a:r>
            <a:endParaRPr lang="en-US" altLang="ja-JP" sz="1300" dirty="0">
              <a:solidFill>
                <a:srgbClr val="000000"/>
              </a:solidFill>
              <a:latin typeface="+mj-ea"/>
              <a:ea typeface="+mj-ea"/>
            </a:endParaRPr>
          </a:p>
        </p:txBody>
      </p:sp>
      <p:sp>
        <p:nvSpPr>
          <p:cNvPr id="126" name="テキスト ボックス 125">
            <a:extLst>
              <a:ext uri="{FF2B5EF4-FFF2-40B4-BE49-F238E27FC236}">
                <a16:creationId xmlns:a16="http://schemas.microsoft.com/office/drawing/2014/main" id="{66BB4213-443A-6380-D30B-C00A9A0A2177}"/>
              </a:ext>
            </a:extLst>
          </p:cNvPr>
          <p:cNvSpPr txBox="1"/>
          <p:nvPr/>
        </p:nvSpPr>
        <p:spPr>
          <a:xfrm>
            <a:off x="156184" y="540984"/>
            <a:ext cx="4424609" cy="338554"/>
          </a:xfrm>
          <a:prstGeom prst="rect">
            <a:avLst/>
          </a:prstGeom>
          <a:noFill/>
          <a:ln>
            <a:solidFill>
              <a:srgbClr val="FF0000"/>
            </a:solidFill>
          </a:ln>
        </p:spPr>
        <p:txBody>
          <a:bodyPr wrap="none" rtlCol="0">
            <a:spAutoFit/>
          </a:bodyPr>
          <a:lstStyle/>
          <a:p>
            <a:r>
              <a:rPr kumimoji="1" lang="ja-JP" altLang="en-US" sz="1600">
                <a:solidFill>
                  <a:srgbClr val="FF0000"/>
                </a:solidFill>
              </a:rPr>
              <a:t>実際に近いプロセスにおける連携の意義・内容等</a:t>
            </a:r>
          </a:p>
        </p:txBody>
      </p:sp>
      <p:sp>
        <p:nvSpPr>
          <p:cNvPr id="131" name="Rectangle 34">
            <a:extLst>
              <a:ext uri="{FF2B5EF4-FFF2-40B4-BE49-F238E27FC236}">
                <a16:creationId xmlns:a16="http://schemas.microsoft.com/office/drawing/2014/main" id="{39F12421-24C7-6986-C58E-D4B9C30C51B8}"/>
              </a:ext>
            </a:extLst>
          </p:cNvPr>
          <p:cNvSpPr>
            <a:spLocks noChangeArrowheads="1"/>
          </p:cNvSpPr>
          <p:nvPr/>
        </p:nvSpPr>
        <p:spPr bwMode="auto">
          <a:xfrm>
            <a:off x="2239446" y="1885132"/>
            <a:ext cx="301416" cy="3582865"/>
          </a:xfrm>
          <a:prstGeom prst="rect">
            <a:avLst/>
          </a:prstGeom>
          <a:solidFill>
            <a:srgbClr val="CCFFCC"/>
          </a:solidFill>
          <a:ln w="38100" cmpd="sng">
            <a:solidFill>
              <a:srgbClr val="FF0000"/>
            </a:solidFill>
            <a:prstDash val="sysDash"/>
            <a:miter lim="800000"/>
            <a:headEnd/>
            <a:tailEnd/>
          </a:ln>
        </p:spPr>
        <p:txBody>
          <a:bodyPr vert="eaVert" anchor="ctr" anchorCtr="0"/>
          <a:lstStyle/>
          <a:p>
            <a:pPr eaLnBrk="1" hangingPunct="1">
              <a:defRPr/>
            </a:pPr>
            <a:r>
              <a:rPr lang="ja-JP" altLang="en-US" sz="1300">
                <a:solidFill>
                  <a:srgbClr val="000000"/>
                </a:solidFill>
                <a:latin typeface="+mj-ea"/>
                <a:ea typeface="+mj-ea"/>
              </a:rPr>
              <a:t>　　・利用調整／確認　　　　　</a:t>
            </a:r>
            <a:r>
              <a:rPr lang="en-US" altLang="ja-JP" sz="1300" dirty="0">
                <a:solidFill>
                  <a:srgbClr val="000000"/>
                </a:solidFill>
                <a:latin typeface="+mj-ea"/>
                <a:ea typeface="+mj-ea"/>
              </a:rPr>
              <a:t>〈</a:t>
            </a:r>
            <a:r>
              <a:rPr lang="ja-JP" altLang="en-US" sz="1300">
                <a:solidFill>
                  <a:srgbClr val="000000"/>
                </a:solidFill>
                <a:latin typeface="+mj-ea"/>
                <a:ea typeface="+mj-ea"/>
              </a:rPr>
              <a:t>連携のスタート</a:t>
            </a:r>
            <a:r>
              <a:rPr lang="en-US" altLang="ja-JP" sz="1300" dirty="0">
                <a:solidFill>
                  <a:srgbClr val="000000"/>
                </a:solidFill>
                <a:latin typeface="+mj-ea"/>
                <a:ea typeface="+mj-ea"/>
              </a:rPr>
              <a:t>〉</a:t>
            </a:r>
          </a:p>
        </p:txBody>
      </p:sp>
      <p:cxnSp>
        <p:nvCxnSpPr>
          <p:cNvPr id="136" name="直線矢印コネクタ 135">
            <a:extLst>
              <a:ext uri="{FF2B5EF4-FFF2-40B4-BE49-F238E27FC236}">
                <a16:creationId xmlns:a16="http://schemas.microsoft.com/office/drawing/2014/main" id="{186CA591-1F60-31EA-33F3-5C2B391F0579}"/>
              </a:ext>
            </a:extLst>
          </p:cNvPr>
          <p:cNvCxnSpPr>
            <a:cxnSpLocks/>
          </p:cNvCxnSpPr>
          <p:nvPr/>
        </p:nvCxnSpPr>
        <p:spPr bwMode="auto">
          <a:xfrm>
            <a:off x="2540862" y="2787623"/>
            <a:ext cx="242766"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137" name="直線矢印コネクタ 136">
            <a:extLst>
              <a:ext uri="{FF2B5EF4-FFF2-40B4-BE49-F238E27FC236}">
                <a16:creationId xmlns:a16="http://schemas.microsoft.com/office/drawing/2014/main" id="{ABB63ACC-5032-785D-D1D5-1BD7902098DB}"/>
              </a:ext>
            </a:extLst>
          </p:cNvPr>
          <p:cNvCxnSpPr>
            <a:cxnSpLocks/>
          </p:cNvCxnSpPr>
          <p:nvPr/>
        </p:nvCxnSpPr>
        <p:spPr bwMode="auto">
          <a:xfrm>
            <a:off x="2540862" y="5167038"/>
            <a:ext cx="242766"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grpSp>
        <p:nvGrpSpPr>
          <p:cNvPr id="121" name="図形グループ 40">
            <a:extLst>
              <a:ext uri="{FF2B5EF4-FFF2-40B4-BE49-F238E27FC236}">
                <a16:creationId xmlns:a16="http://schemas.microsoft.com/office/drawing/2014/main" id="{645A769D-4C63-A062-F588-BAFD587DE2E6}"/>
              </a:ext>
            </a:extLst>
          </p:cNvPr>
          <p:cNvGrpSpPr/>
          <p:nvPr/>
        </p:nvGrpSpPr>
        <p:grpSpPr>
          <a:xfrm>
            <a:off x="2314987" y="3080165"/>
            <a:ext cx="1539177" cy="888648"/>
            <a:chOff x="8751440" y="178334"/>
            <a:chExt cx="1015378" cy="678194"/>
          </a:xfrm>
        </p:grpSpPr>
        <p:sp>
          <p:nvSpPr>
            <p:cNvPr id="122" name="星 32 121">
              <a:extLst>
                <a:ext uri="{FF2B5EF4-FFF2-40B4-BE49-F238E27FC236}">
                  <a16:creationId xmlns:a16="http://schemas.microsoft.com/office/drawing/2014/main" id="{9A640278-D39D-80C6-5B6A-F07578C9E195}"/>
                </a:ext>
              </a:extLst>
            </p:cNvPr>
            <p:cNvSpPr/>
            <p:nvPr/>
          </p:nvSpPr>
          <p:spPr bwMode="auto">
            <a:xfrm>
              <a:off x="8751440" y="178334"/>
              <a:ext cx="1015378" cy="678194"/>
            </a:xfrm>
            <a:prstGeom prst="star32">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sz="1400">
                <a:solidFill>
                  <a:srgbClr val="000000"/>
                </a:solidFill>
                <a:latin typeface="Arial" charset="0"/>
              </a:endParaRPr>
            </a:p>
          </p:txBody>
        </p:sp>
        <p:sp>
          <p:nvSpPr>
            <p:cNvPr id="123" name="テキスト ボックス 122">
              <a:extLst>
                <a:ext uri="{FF2B5EF4-FFF2-40B4-BE49-F238E27FC236}">
                  <a16:creationId xmlns:a16="http://schemas.microsoft.com/office/drawing/2014/main" id="{67CA1B3D-BA7C-CC4E-56EC-CD34920A02B8}"/>
                </a:ext>
              </a:extLst>
            </p:cNvPr>
            <p:cNvSpPr txBox="1"/>
            <p:nvPr/>
          </p:nvSpPr>
          <p:spPr>
            <a:xfrm>
              <a:off x="8855434" y="291359"/>
              <a:ext cx="826710" cy="493264"/>
            </a:xfrm>
            <a:prstGeom prst="rect">
              <a:avLst/>
            </a:prstGeom>
            <a:noFill/>
          </p:spPr>
          <p:txBody>
            <a:bodyPr wrap="square" rtlCol="0">
              <a:spAutoFit/>
            </a:bodyPr>
            <a:lstStyle/>
            <a:p>
              <a:pPr algn="ctr" defTabSz="914400"/>
              <a:r>
                <a:rPr lang="ja-JP" altLang="en-US" u="sng" spc="-100">
                  <a:solidFill>
                    <a:srgbClr val="FF0000"/>
                  </a:solidFill>
                </a:rPr>
                <a:t>発達支援の利用</a:t>
              </a:r>
              <a:endParaRPr lang="en-US" altLang="ja-JP" u="sng" spc="-100" dirty="0">
                <a:solidFill>
                  <a:srgbClr val="FF0000"/>
                </a:solidFill>
              </a:endParaRPr>
            </a:p>
            <a:p>
              <a:pPr algn="ctr" defTabSz="914400"/>
              <a:r>
                <a:rPr lang="ja-JP" altLang="en-US" u="sng" spc="-100">
                  <a:solidFill>
                    <a:srgbClr val="FF0000"/>
                  </a:solidFill>
                </a:rPr>
                <a:t>には発達ニーズ</a:t>
              </a:r>
              <a:endParaRPr lang="en-US" altLang="ja-JP" u="sng" spc="-100" dirty="0">
                <a:solidFill>
                  <a:srgbClr val="FF0000"/>
                </a:solidFill>
              </a:endParaRPr>
            </a:p>
            <a:p>
              <a:pPr algn="ctr" defTabSz="914400"/>
              <a:r>
                <a:rPr lang="ja-JP" altLang="en-US" u="sng" spc="-100">
                  <a:solidFill>
                    <a:srgbClr val="FF0000"/>
                  </a:solidFill>
                </a:rPr>
                <a:t>の把握が必要</a:t>
              </a:r>
              <a:endParaRPr lang="ja-JP" altLang="en-US" u="sng" spc="-100" dirty="0">
                <a:solidFill>
                  <a:srgbClr val="FF0000"/>
                </a:solidFill>
              </a:endParaRPr>
            </a:p>
          </p:txBody>
        </p:sp>
      </p:grpSp>
      <p:cxnSp>
        <p:nvCxnSpPr>
          <p:cNvPr id="88" name="直線矢印コネクタ 87">
            <a:extLst>
              <a:ext uri="{FF2B5EF4-FFF2-40B4-BE49-F238E27FC236}">
                <a16:creationId xmlns:a16="http://schemas.microsoft.com/office/drawing/2014/main" id="{C4FB829C-6CFD-C3F2-E272-1A81E42506A7}"/>
              </a:ext>
            </a:extLst>
          </p:cNvPr>
          <p:cNvCxnSpPr>
            <a:cxnSpLocks/>
          </p:cNvCxnSpPr>
          <p:nvPr/>
        </p:nvCxnSpPr>
        <p:spPr bwMode="auto">
          <a:xfrm flipV="1">
            <a:off x="3210283" y="3836853"/>
            <a:ext cx="0" cy="306223"/>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12BCB-37E1-4D3B-A658-625816A4635C}"/>
              </a:ext>
            </a:extLst>
          </p:cNvPr>
          <p:cNvSpPr>
            <a:spLocks noGrp="1"/>
          </p:cNvSpPr>
          <p:nvPr>
            <p:ph type="title"/>
          </p:nvPr>
        </p:nvSpPr>
        <p:spPr>
          <a:xfrm>
            <a:off x="0" y="34737"/>
            <a:ext cx="9906000" cy="800100"/>
          </a:xfrm>
        </p:spPr>
        <p:txBody>
          <a:bodyPr>
            <a:noAutofit/>
          </a:bodyPr>
          <a:lstStyle/>
          <a:p>
            <a:r>
              <a:rPr lang="ja-JP" altLang="en-US" sz="4000" u="sng">
                <a:latin typeface="MS PGothic" panose="020B0600070205080204" pitchFamily="34" charset="-128"/>
                <a:ea typeface="MS PGothic" panose="020B0600070205080204" pitchFamily="34" charset="-128"/>
              </a:rPr>
              <a:t>障害児入所施設における連携の実際</a:t>
            </a:r>
            <a:endParaRPr kumimoji="1" lang="ja-JP" altLang="en-US" sz="4000" u="sng" dirty="0">
              <a:latin typeface="MS PGothic" panose="020B0600070205080204" pitchFamily="34" charset="-128"/>
              <a:ea typeface="MS PGothic" panose="020B0600070205080204" pitchFamily="34" charset="-128"/>
            </a:endParaRPr>
          </a:p>
        </p:txBody>
      </p:sp>
      <p:sp>
        <p:nvSpPr>
          <p:cNvPr id="6" name="コンテンツ プレースホルダー 2">
            <a:extLst>
              <a:ext uri="{FF2B5EF4-FFF2-40B4-BE49-F238E27FC236}">
                <a16:creationId xmlns:a16="http://schemas.microsoft.com/office/drawing/2014/main" id="{AE23BB27-D97C-2045-8F64-71E6DFAAB011}"/>
              </a:ext>
            </a:extLst>
          </p:cNvPr>
          <p:cNvSpPr>
            <a:spLocks noGrp="1"/>
          </p:cNvSpPr>
          <p:nvPr>
            <p:ph idx="1"/>
          </p:nvPr>
        </p:nvSpPr>
        <p:spPr>
          <a:xfrm>
            <a:off x="0" y="834837"/>
            <a:ext cx="9777536" cy="5713264"/>
          </a:xfrm>
        </p:spPr>
        <p:txBody>
          <a:bodyPr>
            <a:noAutofit/>
          </a:bodyPr>
          <a:lstStyle/>
          <a:p>
            <a:pPr marL="542925" indent="-350838">
              <a:spcBef>
                <a:spcPts val="0"/>
              </a:spcBef>
              <a:buNone/>
            </a:pPr>
            <a:r>
              <a:rPr lang="ja-JP" altLang="en-US" sz="2800" u="sng">
                <a:latin typeface="MS PGothic" panose="020B0600070205080204" pitchFamily="34" charset="-128"/>
                <a:ea typeface="MS PGothic" panose="020B0600070205080204" pitchFamily="34" charset="-128"/>
              </a:rPr>
              <a:t>児童相談所は、障害児相談支援事業所と同等の役割がある</a:t>
            </a:r>
            <a:endParaRPr lang="en-US" altLang="ja-JP" sz="2800" u="sng" dirty="0">
              <a:latin typeface="MS PGothic" panose="020B0600070205080204" pitchFamily="34" charset="-128"/>
              <a:ea typeface="MS PGothic" panose="020B0600070205080204" pitchFamily="34" charset="-128"/>
            </a:endParaRPr>
          </a:p>
          <a:p>
            <a:pPr marL="628650" indent="-436563">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・入所については、社会的養護との整合性を図る観点から、保護者やこどもの状況を把握した上で、入所施設支援（どの施設を利用するかも含め）の必要性について判断することになる。</a:t>
            </a:r>
            <a:endParaRPr lang="en-US" altLang="ja-JP" sz="2200" dirty="0">
              <a:latin typeface="MS PGothic" panose="020B0600070205080204" pitchFamily="34" charset="-128"/>
              <a:ea typeface="MS PGothic" panose="020B0600070205080204" pitchFamily="34" charset="-128"/>
            </a:endParaRPr>
          </a:p>
          <a:p>
            <a:pPr marL="628650" indent="-436563">
              <a:spcBef>
                <a:spcPts val="30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利用契約児の場合、本来ならば、児童相談所の児童福祉司が、障害児相談支援の相談支援専門員の役割を担うことになるが、同程度とは到底言い難い（総合的な利用計画や他機関との連携等）。それ故、入所施設の児童発達支援管理責任者が家庭や関係機関に主体的に連携せざるを得ない部分もある（協力的な児童相談所ももちろんある）。</a:t>
            </a:r>
            <a:endParaRPr lang="en-US" altLang="ja-JP" sz="2200" dirty="0">
              <a:latin typeface="MS PGothic" panose="020B0600070205080204" pitchFamily="34" charset="-128"/>
              <a:ea typeface="MS PGothic" panose="020B0600070205080204" pitchFamily="34" charset="-128"/>
            </a:endParaRPr>
          </a:p>
          <a:p>
            <a:pPr marL="628650" indent="-436563">
              <a:spcBef>
                <a:spcPts val="30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・支援にかかる時間が通所に比べ圧倒的に長く、包括的な視点が前提である　（本来家庭が担っている部分、通所支援の役割も行う必要がある）。</a:t>
            </a:r>
            <a:endParaRPr lang="en-US" altLang="ja-JP" sz="2200" dirty="0">
              <a:latin typeface="MS PGothic" panose="020B0600070205080204" pitchFamily="34" charset="-128"/>
              <a:ea typeface="MS PGothic" panose="020B0600070205080204" pitchFamily="34" charset="-128"/>
            </a:endParaRPr>
          </a:p>
          <a:p>
            <a:pPr marL="628650" indent="-436563">
              <a:spcBef>
                <a:spcPts val="30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・インクルージョンの視点を持ち、子どもとして当たり前の生活や経験・体験、学び、遊び等を保障できるようにする必要がある。</a:t>
            </a:r>
            <a:endParaRPr lang="en-US" altLang="ja-JP" sz="2200" dirty="0">
              <a:latin typeface="MS PGothic" panose="020B0600070205080204" pitchFamily="34" charset="-128"/>
              <a:ea typeface="MS PGothic" panose="020B0600070205080204" pitchFamily="34" charset="-128"/>
            </a:endParaRPr>
          </a:p>
          <a:p>
            <a:pPr marL="628650" indent="-436563">
              <a:spcBef>
                <a:spcPts val="30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令和３年に運営指針が策定され、障害児通所支援の役割が整理され、児童発達支援管理責任者の業務も明確になったが、相談支援専門員と同等もしくはそれ以上のソーシャルワークの視点での業務が求められている（家庭への復帰や地域生活への移行に向けた整備など総合的な支援計画が必要）。</a:t>
            </a:r>
            <a:endParaRPr lang="en-US" altLang="ja-JP" sz="2400" dirty="0">
              <a:latin typeface="MS PGothic" panose="020B0600070205080204" pitchFamily="34" charset="-128"/>
              <a:ea typeface="MS PGothic" panose="020B0600070205080204" pitchFamily="34" charset="-128"/>
            </a:endParaRPr>
          </a:p>
        </p:txBody>
      </p:sp>
      <p:sp>
        <p:nvSpPr>
          <p:cNvPr id="3" name="スライド番号プレースホルダー 9">
            <a:extLst>
              <a:ext uri="{FF2B5EF4-FFF2-40B4-BE49-F238E27FC236}">
                <a16:creationId xmlns:a16="http://schemas.microsoft.com/office/drawing/2014/main" id="{D6B98C8F-E8D7-A238-DF22-1709B5F9415A}"/>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23</a:t>
            </a:fld>
            <a:endParaRPr lang="en-US" altLang="ja-JP" sz="2000" dirty="0">
              <a:solidFill>
                <a:srgbClr val="000000"/>
              </a:solidFill>
            </a:endParaRPr>
          </a:p>
        </p:txBody>
      </p:sp>
    </p:spTree>
    <p:extLst>
      <p:ext uri="{BB962C8B-B14F-4D97-AF65-F5344CB8AC3E}">
        <p14:creationId xmlns:p14="http://schemas.microsoft.com/office/powerpoint/2010/main" val="3933440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id="{AE23BB27-D97C-2045-8F64-71E6DFAAB011}"/>
              </a:ext>
            </a:extLst>
          </p:cNvPr>
          <p:cNvSpPr>
            <a:spLocks noGrp="1"/>
          </p:cNvSpPr>
          <p:nvPr>
            <p:ph idx="1"/>
          </p:nvPr>
        </p:nvSpPr>
        <p:spPr>
          <a:xfrm>
            <a:off x="64232" y="-4998"/>
            <a:ext cx="9777536" cy="6862998"/>
          </a:xfrm>
        </p:spPr>
        <p:txBody>
          <a:bodyPr>
            <a:noAutofit/>
          </a:bodyPr>
          <a:lstStyle/>
          <a:p>
            <a:pPr marL="939800" indent="-747713">
              <a:spcBef>
                <a:spcPts val="1500"/>
              </a:spcBef>
              <a:buNone/>
            </a:pPr>
            <a:r>
              <a:rPr lang="ja-JP" altLang="en-US" sz="2800" u="sng">
                <a:latin typeface="MS PGothic" panose="020B0600070205080204" pitchFamily="34" charset="-128"/>
                <a:ea typeface="MS PGothic" panose="020B0600070205080204" pitchFamily="34" charset="-128"/>
              </a:rPr>
              <a:t>障害児入所施設利用／措置児に対する相談支援の関わり</a:t>
            </a:r>
            <a:endParaRPr lang="en-US" altLang="ja-JP" sz="2800" u="sng" dirty="0">
              <a:latin typeface="MS PGothic" panose="020B0600070205080204" pitchFamily="34" charset="-128"/>
              <a:ea typeface="MS PGothic" panose="020B0600070205080204" pitchFamily="34" charset="-128"/>
            </a:endParaRPr>
          </a:p>
          <a:p>
            <a:pPr marL="939800" indent="-747713">
              <a:spcBef>
                <a:spcPts val="300"/>
              </a:spcBef>
              <a:buNone/>
            </a:pPr>
            <a:r>
              <a:rPr lang="ja-JP" altLang="en-US" sz="2200" u="sng">
                <a:latin typeface="MS PGothic" panose="020B0600070205080204" pitchFamily="34" charset="-128"/>
                <a:ea typeface="MS PGothic" panose="020B0600070205080204" pitchFamily="34" charset="-128"/>
              </a:rPr>
              <a:t>（１）入所施設利用前から関わっている場合</a:t>
            </a:r>
            <a:endParaRPr lang="en-US" altLang="ja-JP" sz="2200" u="sng" dirty="0">
              <a:latin typeface="MS PGothic" panose="020B0600070205080204" pitchFamily="34" charset="-128"/>
              <a:ea typeface="MS PGothic" panose="020B0600070205080204" pitchFamily="34" charset="-128"/>
            </a:endParaRPr>
          </a:p>
          <a:p>
            <a:pPr marL="1119188" indent="-927100">
              <a:spcBef>
                <a:spcPts val="30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元々、地域の中で家庭生活を行い、障害児通所支援を利用していた場合は相談支援専門員が関わっていることが多い（セルフプランを除く）</a:t>
            </a:r>
            <a:endParaRPr lang="en-US" altLang="ja-JP" sz="2200" dirty="0">
              <a:latin typeface="MS PGothic" panose="020B0600070205080204" pitchFamily="34" charset="-128"/>
              <a:ea typeface="MS PGothic" panose="020B0600070205080204" pitchFamily="34" charset="-128"/>
            </a:endParaRPr>
          </a:p>
          <a:p>
            <a:pPr marL="1119188" indent="-927100">
              <a:spcBef>
                <a:spcPts val="30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虐待やその可能性があり、子どもと家庭を支える地域ネットワークの　　一員となっていた、子どもの状態もしくは家庭状況が変化して家庭では対応できなくなってきたなど、計画相談に加えて、委託相談や基幹相談支援が関わっていることも少なくない</a:t>
            </a:r>
            <a:endParaRPr lang="en-US" altLang="ja-JP" sz="2200" dirty="0">
              <a:latin typeface="MS PGothic" panose="020B0600070205080204" pitchFamily="34" charset="-128"/>
              <a:ea typeface="MS PGothic" panose="020B0600070205080204" pitchFamily="34" charset="-128"/>
            </a:endParaRPr>
          </a:p>
          <a:p>
            <a:pPr marL="1119188" indent="-927100">
              <a:spcBef>
                <a:spcPts val="300"/>
              </a:spcBef>
              <a:buNone/>
            </a:pPr>
            <a:r>
              <a:rPr lang="ja-JP" altLang="en-US" sz="2200">
                <a:latin typeface="MS PGothic" panose="020B0600070205080204" pitchFamily="34" charset="-128"/>
                <a:ea typeface="MS PGothic" panose="020B0600070205080204" pitchFamily="34" charset="-128"/>
              </a:rPr>
              <a:t>　　　⇒ そのような場合は、市区町村担当課や児童相談所と連携を取りつつ、　入所になった場合は、子どもや家庭の状況を相談支援専門員や通所　支援の児童発達支援管理責任者が情報提供していく。</a:t>
            </a:r>
            <a:endParaRPr lang="en-US" altLang="ja-JP" sz="2200" dirty="0">
              <a:latin typeface="MS PGothic" panose="020B0600070205080204" pitchFamily="34" charset="-128"/>
              <a:ea typeface="MS PGothic" panose="020B0600070205080204" pitchFamily="34" charset="-128"/>
            </a:endParaRPr>
          </a:p>
          <a:p>
            <a:pPr marL="939800" indent="-747713">
              <a:spcBef>
                <a:spcPts val="300"/>
              </a:spcBef>
              <a:buNone/>
            </a:pPr>
            <a:r>
              <a:rPr lang="ja-JP" altLang="en-US" sz="2200" u="sng">
                <a:latin typeface="MS PGothic" panose="020B0600070205080204" pitchFamily="34" charset="-128"/>
                <a:ea typeface="MS PGothic" panose="020B0600070205080204" pitchFamily="34" charset="-128"/>
              </a:rPr>
              <a:t>（２）入所施設利用中も関わっていく場合</a:t>
            </a:r>
            <a:endParaRPr lang="en-US" altLang="ja-JP" sz="2200" u="sng" dirty="0">
              <a:latin typeface="MS PGothic" panose="020B0600070205080204" pitchFamily="34" charset="-128"/>
              <a:ea typeface="MS PGothic" panose="020B0600070205080204" pitchFamily="34" charset="-128"/>
            </a:endParaRPr>
          </a:p>
          <a:p>
            <a:pPr marL="1119188" indent="-927100">
              <a:spcBef>
                <a:spcPts val="30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支援に困難さがある場合は、引き続き相談支援や通所支援も支援チームの一員として関わっていく。</a:t>
            </a:r>
            <a:endParaRPr lang="en-US" altLang="ja-JP" sz="2200" dirty="0">
              <a:latin typeface="MS PGothic" panose="020B0600070205080204" pitchFamily="34" charset="-128"/>
              <a:ea typeface="MS PGothic" panose="020B0600070205080204" pitchFamily="34" charset="-128"/>
            </a:endParaRPr>
          </a:p>
          <a:p>
            <a:pPr marL="1119188" indent="-927100">
              <a:spcBef>
                <a:spcPts val="30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子どもが入所した後も家族を支える必要がある場合も多く、入所施設が生活圏から離れている場合は、地域の中で支える人が必要になる。</a:t>
            </a:r>
            <a:endParaRPr lang="en-US" altLang="ja-JP" sz="2200" dirty="0">
              <a:latin typeface="MS PGothic" panose="020B0600070205080204" pitchFamily="34" charset="-128"/>
              <a:ea typeface="MS PGothic" panose="020B0600070205080204" pitchFamily="34" charset="-128"/>
            </a:endParaRPr>
          </a:p>
          <a:p>
            <a:pPr marL="1119188" indent="-927100">
              <a:spcBef>
                <a:spcPts val="30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入所施設利用中で帰省等した場合に、居宅介護等を利用する場合は、行政や児童相談所と協議しつつ、相談支援がコーディネートしなければならない場合もある。</a:t>
            </a:r>
            <a:endParaRPr lang="en-US" altLang="ja-JP" sz="2400" dirty="0">
              <a:latin typeface="MS PGothic" panose="020B0600070205080204" pitchFamily="34" charset="-128"/>
              <a:ea typeface="MS PGothic" panose="020B0600070205080204" pitchFamily="34" charset="-128"/>
            </a:endParaRPr>
          </a:p>
        </p:txBody>
      </p:sp>
      <p:sp>
        <p:nvSpPr>
          <p:cNvPr id="3" name="スライド番号プレースホルダー 9">
            <a:extLst>
              <a:ext uri="{FF2B5EF4-FFF2-40B4-BE49-F238E27FC236}">
                <a16:creationId xmlns:a16="http://schemas.microsoft.com/office/drawing/2014/main" id="{D6B98C8F-E8D7-A238-DF22-1709B5F9415A}"/>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24</a:t>
            </a:fld>
            <a:endParaRPr lang="en-US" altLang="ja-JP" sz="2000" dirty="0">
              <a:solidFill>
                <a:srgbClr val="000000"/>
              </a:solidFill>
            </a:endParaRPr>
          </a:p>
        </p:txBody>
      </p:sp>
    </p:spTree>
    <p:extLst>
      <p:ext uri="{BB962C8B-B14F-4D97-AF65-F5344CB8AC3E}">
        <p14:creationId xmlns:p14="http://schemas.microsoft.com/office/powerpoint/2010/main" val="3158259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id="{AE23BB27-D97C-2045-8F64-71E6DFAAB011}"/>
              </a:ext>
            </a:extLst>
          </p:cNvPr>
          <p:cNvSpPr>
            <a:spLocks noGrp="1"/>
          </p:cNvSpPr>
          <p:nvPr>
            <p:ph idx="1"/>
          </p:nvPr>
        </p:nvSpPr>
        <p:spPr>
          <a:xfrm>
            <a:off x="64232" y="-4998"/>
            <a:ext cx="9777536" cy="6746366"/>
          </a:xfrm>
        </p:spPr>
        <p:txBody>
          <a:bodyPr>
            <a:noAutofit/>
          </a:bodyPr>
          <a:lstStyle/>
          <a:p>
            <a:pPr marL="939800" indent="-747713">
              <a:spcBef>
                <a:spcPts val="300"/>
              </a:spcBef>
              <a:buNone/>
            </a:pPr>
            <a:r>
              <a:rPr lang="ja-JP" altLang="en-US" sz="2200" u="sng">
                <a:latin typeface="MS PGothic" panose="020B0600070205080204" pitchFamily="34" charset="-128"/>
                <a:ea typeface="MS PGothic" panose="020B0600070205080204" pitchFamily="34" charset="-128"/>
              </a:rPr>
              <a:t>（３）入所施設を退所した後想定して事前に関わる必要がある場合</a:t>
            </a:r>
            <a:endParaRPr lang="en-US" altLang="ja-JP" sz="2200" u="sng" dirty="0">
              <a:latin typeface="MS PGothic" panose="020B0600070205080204" pitchFamily="34" charset="-128"/>
              <a:ea typeface="MS PGothic" panose="020B0600070205080204" pitchFamily="34" charset="-128"/>
            </a:endParaRPr>
          </a:p>
          <a:p>
            <a:pPr marL="1119188" indent="-927100">
              <a:spcBef>
                <a:spcPts val="30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家庭に戻る場合や、里親やグループホームに移行する場合は、あらためて通所支援や障害福祉サービスを利用して支える必要がある場合は、地域移行に向けて、予め入所施設（児発管）や児童相談所、市区町村　担当課と協議しながら（支援会議への積極的参加等）、子どもや家庭の移行を反映させて障害児通所支援利用計画を作成していく。</a:t>
            </a:r>
            <a:endParaRPr lang="en-US" altLang="ja-JP" sz="2200" dirty="0">
              <a:latin typeface="MS PGothic" panose="020B0600070205080204" pitchFamily="34" charset="-128"/>
              <a:ea typeface="MS PGothic" panose="020B0600070205080204" pitchFamily="34" charset="-128"/>
            </a:endParaRPr>
          </a:p>
          <a:p>
            <a:pPr marL="1119188" indent="-927100">
              <a:spcBef>
                <a:spcPts val="300"/>
              </a:spcBef>
              <a:buNone/>
            </a:pPr>
            <a:r>
              <a:rPr lang="ja-JP" altLang="en-US" sz="2200">
                <a:latin typeface="MS PGothic" panose="020B0600070205080204" pitchFamily="34" charset="-128"/>
                <a:ea typeface="MS PGothic" panose="020B0600070205080204" pitchFamily="34" charset="-128"/>
              </a:rPr>
              <a:t>　　　　　有期・有目的の入所の場合は、継続的に関わっていくことが重要である。</a:t>
            </a:r>
            <a:endParaRPr lang="en-US" altLang="ja-JP" sz="2200" dirty="0">
              <a:latin typeface="MS PGothic" panose="020B0600070205080204" pitchFamily="34" charset="-128"/>
              <a:ea typeface="MS PGothic" panose="020B0600070205080204" pitchFamily="34" charset="-128"/>
            </a:endParaRPr>
          </a:p>
          <a:p>
            <a:pPr marL="1119188" indent="-927100">
              <a:spcBef>
                <a:spcPts val="300"/>
              </a:spcBef>
              <a:buNone/>
            </a:pPr>
            <a:r>
              <a:rPr lang="ja-JP" altLang="en-US" sz="2200">
                <a:latin typeface="MS PGothic" panose="020B0600070205080204" pitchFamily="34" charset="-128"/>
                <a:ea typeface="MS PGothic" panose="020B0600070205080204" pitchFamily="34" charset="-128"/>
              </a:rPr>
              <a:t>　　　⇒ 家庭への復帰よりも障害者支援施設への移行が必要なる場合は、予め入所施設（児発管）や児童相談所、市区町村担当課と協議しながら、子どもや家庭の移行を反映させて、「障害児相談支援」ではなく、「一般相談」（計画相談）として関わることになる（児者一体的な相談体制）。</a:t>
            </a:r>
            <a:endParaRPr lang="en-US" altLang="ja-JP" sz="2200" dirty="0">
              <a:latin typeface="MS PGothic" panose="020B0600070205080204" pitchFamily="34" charset="-128"/>
              <a:ea typeface="MS PGothic" panose="020B0600070205080204" pitchFamily="34" charset="-128"/>
            </a:endParaRPr>
          </a:p>
          <a:p>
            <a:pPr marL="939800" indent="-747713">
              <a:spcBef>
                <a:spcPts val="300"/>
              </a:spcBef>
              <a:buNone/>
            </a:pPr>
            <a:r>
              <a:rPr lang="ja-JP" altLang="en-US" sz="2400" u="sng">
                <a:latin typeface="MS PGothic" panose="020B0600070205080204" pitchFamily="34" charset="-128"/>
                <a:ea typeface="MS PGothic" panose="020B0600070205080204" pitchFamily="34" charset="-128"/>
              </a:rPr>
              <a:t>（４）入所施設を退所した後も関わっていく場合</a:t>
            </a:r>
            <a:endParaRPr lang="en-US" altLang="ja-JP" sz="2400" u="sng" dirty="0">
              <a:latin typeface="MS PGothic" panose="020B0600070205080204" pitchFamily="34" charset="-128"/>
              <a:ea typeface="MS PGothic" panose="020B0600070205080204" pitchFamily="34" charset="-128"/>
            </a:endParaRPr>
          </a:p>
          <a:p>
            <a:pPr marL="1119188" indent="-927100">
              <a:spcBef>
                <a:spcPts val="30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退所後も障害児通所支援を利用する場合は、相談支援を行い、入所中の情報を共有しながら、関係機関とともに支えていく必要がある。</a:t>
            </a:r>
            <a:endParaRPr lang="en-US" altLang="ja-JP" sz="2200" dirty="0">
              <a:latin typeface="MS PGothic" panose="020B0600070205080204" pitchFamily="34" charset="-128"/>
              <a:ea typeface="MS PGothic" panose="020B0600070205080204" pitchFamily="34" charset="-128"/>
            </a:endParaRPr>
          </a:p>
          <a:p>
            <a:pPr marL="1119188" indent="-927100">
              <a:spcBef>
                <a:spcPts val="30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退所後も緊急事態に備えたセーフティネットを意識した相談支援体制を構築していく必要がある。（入所施設にも引き続き関わってもらう。なお、その場合のケースマネジメントや進捗管理の主体をどこにするかは退所時の会議で確認すること。要保護児童であれば、市区町村の担当課やこども家庭センター等に担ってもらい、役割分担を）</a:t>
            </a:r>
            <a:endParaRPr lang="en-US" altLang="ja-JP" sz="2200" dirty="0">
              <a:latin typeface="MS PGothic" panose="020B0600070205080204" pitchFamily="34" charset="-128"/>
              <a:ea typeface="MS PGothic" panose="020B0600070205080204" pitchFamily="34" charset="-128"/>
            </a:endParaRPr>
          </a:p>
          <a:p>
            <a:pPr marL="1119188" indent="-927100">
              <a:spcBef>
                <a:spcPts val="300"/>
              </a:spcBef>
              <a:buNone/>
            </a:pPr>
            <a:endParaRPr lang="en-US" altLang="ja-JP" sz="2400" dirty="0">
              <a:latin typeface="MS PGothic" panose="020B0600070205080204" pitchFamily="34" charset="-128"/>
              <a:ea typeface="MS PGothic" panose="020B0600070205080204" pitchFamily="34" charset="-128"/>
            </a:endParaRPr>
          </a:p>
        </p:txBody>
      </p:sp>
      <p:sp>
        <p:nvSpPr>
          <p:cNvPr id="3" name="スライド番号プレースホルダー 9">
            <a:extLst>
              <a:ext uri="{FF2B5EF4-FFF2-40B4-BE49-F238E27FC236}">
                <a16:creationId xmlns:a16="http://schemas.microsoft.com/office/drawing/2014/main" id="{D6B98C8F-E8D7-A238-DF22-1709B5F9415A}"/>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25</a:t>
            </a:fld>
            <a:endParaRPr lang="en-US" altLang="ja-JP" sz="2000" dirty="0">
              <a:solidFill>
                <a:srgbClr val="000000"/>
              </a:solidFill>
            </a:endParaRPr>
          </a:p>
        </p:txBody>
      </p:sp>
    </p:spTree>
    <p:extLst>
      <p:ext uri="{BB962C8B-B14F-4D97-AF65-F5344CB8AC3E}">
        <p14:creationId xmlns:p14="http://schemas.microsoft.com/office/powerpoint/2010/main" val="1830863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12BCB-37E1-4D3B-A658-625816A4635C}"/>
              </a:ext>
            </a:extLst>
          </p:cNvPr>
          <p:cNvSpPr>
            <a:spLocks noGrp="1"/>
          </p:cNvSpPr>
          <p:nvPr>
            <p:ph type="title"/>
          </p:nvPr>
        </p:nvSpPr>
        <p:spPr>
          <a:xfrm>
            <a:off x="0" y="15196"/>
            <a:ext cx="9906000" cy="635033"/>
          </a:xfrm>
        </p:spPr>
        <p:txBody>
          <a:bodyPr>
            <a:noAutofit/>
          </a:bodyPr>
          <a:lstStyle/>
          <a:p>
            <a:pPr algn="ctr"/>
            <a:r>
              <a:rPr lang="ja-JP" altLang="en-US" sz="3600">
                <a:effectLst/>
                <a:latin typeface="MS PGothic" panose="020B0600070205080204" pitchFamily="34" charset="-128"/>
                <a:ea typeface="MS PGothic" panose="020B0600070205080204" pitchFamily="34" charset="-128"/>
                <a:cs typeface="Times New Roman" panose="02020603050405020304" pitchFamily="18" charset="0"/>
              </a:rPr>
              <a:t>支援提供のプロセスに沿って現状を確認しましょう</a:t>
            </a:r>
            <a:endParaRPr lang="ja-JP" altLang="en-US" sz="6000" dirty="0">
              <a:latin typeface="MS PGothic" panose="020B0600070205080204" pitchFamily="34" charset="-128"/>
              <a:ea typeface="MS PGothic" panose="020B0600070205080204" pitchFamily="34" charset="-128"/>
            </a:endParaRPr>
          </a:p>
        </p:txBody>
      </p:sp>
      <p:graphicFrame>
        <p:nvGraphicFramePr>
          <p:cNvPr id="4" name="表 4">
            <a:extLst>
              <a:ext uri="{FF2B5EF4-FFF2-40B4-BE49-F238E27FC236}">
                <a16:creationId xmlns:a16="http://schemas.microsoft.com/office/drawing/2014/main" id="{C60A89EA-BE00-A0F7-5D6C-EDCF42A38EA9}"/>
              </a:ext>
            </a:extLst>
          </p:cNvPr>
          <p:cNvGraphicFramePr>
            <a:graphicFrameLocks noGrp="1"/>
          </p:cNvGraphicFramePr>
          <p:nvPr>
            <p:extLst>
              <p:ext uri="{D42A27DB-BD31-4B8C-83A1-F6EECF244321}">
                <p14:modId xmlns:p14="http://schemas.microsoft.com/office/powerpoint/2010/main" val="3284125095"/>
              </p:ext>
            </p:extLst>
          </p:nvPr>
        </p:nvGraphicFramePr>
        <p:xfrm>
          <a:off x="92459" y="686094"/>
          <a:ext cx="9721080" cy="6143770"/>
        </p:xfrm>
        <a:graphic>
          <a:graphicData uri="http://schemas.openxmlformats.org/drawingml/2006/table">
            <a:tbl>
              <a:tblPr firstRow="1" bandRow="1">
                <a:tableStyleId>{B301B821-A1FF-4177-AEE7-76D212191A09}</a:tableStyleId>
              </a:tblPr>
              <a:tblGrid>
                <a:gridCol w="368308">
                  <a:extLst>
                    <a:ext uri="{9D8B030D-6E8A-4147-A177-3AD203B41FA5}">
                      <a16:colId xmlns:a16="http://schemas.microsoft.com/office/drawing/2014/main" val="1488089263"/>
                    </a:ext>
                  </a:extLst>
                </a:gridCol>
                <a:gridCol w="7480564">
                  <a:extLst>
                    <a:ext uri="{9D8B030D-6E8A-4147-A177-3AD203B41FA5}">
                      <a16:colId xmlns:a16="http://schemas.microsoft.com/office/drawing/2014/main" val="714841783"/>
                    </a:ext>
                  </a:extLst>
                </a:gridCol>
                <a:gridCol w="1872208">
                  <a:extLst>
                    <a:ext uri="{9D8B030D-6E8A-4147-A177-3AD203B41FA5}">
                      <a16:colId xmlns:a16="http://schemas.microsoft.com/office/drawing/2014/main" val="2757396675"/>
                    </a:ext>
                  </a:extLst>
                </a:gridCol>
              </a:tblGrid>
              <a:tr h="364070">
                <a:tc>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確　　認　　事　　項</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実　態</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407246931"/>
                  </a:ext>
                </a:extLst>
              </a:tr>
              <a:tr h="364070">
                <a:tc rowSpan="6">
                  <a:txBody>
                    <a:bodyPr/>
                    <a:lstStyle/>
                    <a:p>
                      <a:r>
                        <a:rPr kumimoji="1" lang="ja-JP" altLang="en-US"/>
                        <a:t>①</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相談支援事業所での相談を経て</a:t>
                      </a:r>
                      <a:r>
                        <a:rPr kumimoji="1" lang="en-US" altLang="ja-JP" dirty="0"/>
                        <a:t>､</a:t>
                      </a:r>
                      <a:r>
                        <a:rPr kumimoji="1" lang="ja-JP" altLang="en-US"/>
                        <a:t>保護者から通所事業所の利用相談がある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a:t>はい　・　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9768418"/>
                  </a:ext>
                </a:extLst>
              </a:tr>
              <a:tr h="364070">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相談支援事業所での相談を経て</a:t>
                      </a:r>
                      <a:r>
                        <a:rPr kumimoji="1" lang="en-US" altLang="ja-JP" dirty="0"/>
                        <a:t>､</a:t>
                      </a:r>
                      <a:r>
                        <a:rPr kumimoji="1" lang="ja-JP" altLang="en-US"/>
                        <a:t>相談支援事業所から利用相談がある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　・　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4891354"/>
                  </a:ext>
                </a:extLst>
              </a:tr>
              <a:tr h="364070">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相談支援事業所を経ずに、保護者から通所事業所に利用相談がある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　・　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1005193"/>
                  </a:ext>
                </a:extLst>
              </a:tr>
              <a:tr h="374405">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相談支援事業所を経ずに、相談支援事業所から利用可能性の照会がある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　・　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2686308"/>
                  </a:ext>
                </a:extLst>
              </a:tr>
              <a:tr h="374405">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相談支援事業所を経ずに、行政から利用可能性の照会がある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　・　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7456441"/>
                  </a:ext>
                </a:extLst>
              </a:tr>
              <a:tr h="1148283">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r>
                        <a:rPr kumimoji="1" lang="en-US" altLang="ja-JP" dirty="0"/>
                        <a:t>【</a:t>
                      </a:r>
                      <a:r>
                        <a:rPr kumimoji="1" lang="ja-JP" altLang="en-US"/>
                        <a:t>課題とできること</a:t>
                      </a:r>
                      <a:r>
                        <a:rPr kumimoji="1" lang="en-US" altLang="ja-JP" dirty="0"/>
                        <a:t>】</a:t>
                      </a:r>
                    </a:p>
                    <a:p>
                      <a:pPr algn="l"/>
                      <a:endParaRPr kumimoji="1" lang="en-US" altLang="ja-JP" dirty="0"/>
                    </a:p>
                    <a:p>
                      <a:pPr algn="l"/>
                      <a:endParaRPr kumimoji="1" lang="en-US" altLang="ja-JP" dirty="0"/>
                    </a:p>
                    <a:p>
                      <a:pPr algn="l"/>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8149034"/>
                  </a:ext>
                </a:extLst>
              </a:tr>
              <a:tr h="637123">
                <a:tc rowSpan="3">
                  <a:txBody>
                    <a:bodyPr/>
                    <a:lstStyle/>
                    <a:p>
                      <a:r>
                        <a:rPr kumimoji="1" lang="en-US" altLang="ja-JP" dirty="0"/>
                        <a:t>②</a:t>
                      </a:r>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相談支援事業所を経ずに、通所事業所に利用相談があった場合は、アセスメントをする前に行政への申請の勧奨もしくは相談支援事業所に繋げている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　・　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5627059"/>
                  </a:ext>
                </a:extLst>
              </a:tr>
              <a:tr h="637123">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相談支援事業所を経ずに、通所事業所に利用相談があった場合は、アセスメントをしてから行政への申請の勧奨もしくは相談支援事業所に繋げている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　・　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7348931"/>
                  </a:ext>
                </a:extLst>
              </a:tr>
              <a:tr h="1377190">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r>
                        <a:rPr kumimoji="1" lang="en-US" altLang="ja-JP" dirty="0"/>
                        <a:t>【</a:t>
                      </a:r>
                      <a:r>
                        <a:rPr kumimoji="1" lang="ja-JP" altLang="en-US"/>
                        <a:t>課題とできること</a:t>
                      </a:r>
                      <a:r>
                        <a:rPr kumimoji="1" lang="en-US" altLang="ja-JP" dirty="0"/>
                        <a:t>】</a:t>
                      </a:r>
                    </a:p>
                    <a:p>
                      <a:pPr algn="l"/>
                      <a:endParaRPr kumimoji="1" lang="en-US" altLang="ja-JP" dirty="0"/>
                    </a:p>
                    <a:p>
                      <a:pPr algn="l"/>
                      <a:endParaRPr kumimoji="1" lang="en-US" altLang="ja-JP" dirty="0"/>
                    </a:p>
                    <a:p>
                      <a:pPr algn="l"/>
                      <a:endParaRPr kumimoji="1" lang="en-US" altLang="ja-JP" dirty="0"/>
                    </a:p>
                    <a:p>
                      <a:pPr algn="l"/>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0862097"/>
                  </a:ext>
                </a:extLst>
              </a:tr>
            </a:tbl>
          </a:graphicData>
        </a:graphic>
      </p:graphicFrame>
      <p:sp>
        <p:nvSpPr>
          <p:cNvPr id="5" name="スライド番号プレースホルダー 9">
            <a:extLst>
              <a:ext uri="{FF2B5EF4-FFF2-40B4-BE49-F238E27FC236}">
                <a16:creationId xmlns:a16="http://schemas.microsoft.com/office/drawing/2014/main" id="{A7BC8D19-D8CD-013C-9EDA-2CE3661E7B79}"/>
              </a:ext>
            </a:extLst>
          </p:cNvPr>
          <p:cNvSpPr>
            <a:spLocks noGrp="1"/>
          </p:cNvSpPr>
          <p:nvPr>
            <p:ph type="sldNum" sz="quarter" idx="12"/>
          </p:nvPr>
        </p:nvSpPr>
        <p:spPr>
          <a:xfrm>
            <a:off x="7682160" y="6551216"/>
            <a:ext cx="2311400" cy="380301"/>
          </a:xfrm>
        </p:spPr>
        <p:txBody>
          <a:bodyPr/>
          <a:lstStyle/>
          <a:p>
            <a:pPr>
              <a:defRPr/>
            </a:pPr>
            <a:fld id="{6EF23906-C28C-47DE-8E4F-A94606051E12}" type="slidenum">
              <a:rPr lang="en-US" altLang="ja-JP" sz="2000" smtClean="0">
                <a:solidFill>
                  <a:srgbClr val="000000"/>
                </a:solidFill>
              </a:rPr>
              <a:pPr>
                <a:defRPr/>
              </a:pPr>
              <a:t>26</a:t>
            </a:fld>
            <a:endParaRPr lang="en-US" altLang="ja-JP" sz="2000" dirty="0">
              <a:solidFill>
                <a:srgbClr val="000000"/>
              </a:solidFill>
            </a:endParaRPr>
          </a:p>
        </p:txBody>
      </p:sp>
    </p:spTree>
    <p:extLst>
      <p:ext uri="{BB962C8B-B14F-4D97-AF65-F5344CB8AC3E}">
        <p14:creationId xmlns:p14="http://schemas.microsoft.com/office/powerpoint/2010/main" val="1701756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C60A89EA-BE00-A0F7-5D6C-EDCF42A38EA9}"/>
              </a:ext>
            </a:extLst>
          </p:cNvPr>
          <p:cNvGraphicFramePr>
            <a:graphicFrameLocks noGrp="1"/>
          </p:cNvGraphicFramePr>
          <p:nvPr>
            <p:extLst>
              <p:ext uri="{D42A27DB-BD31-4B8C-83A1-F6EECF244321}">
                <p14:modId xmlns:p14="http://schemas.microsoft.com/office/powerpoint/2010/main" val="836309098"/>
              </p:ext>
            </p:extLst>
          </p:nvPr>
        </p:nvGraphicFramePr>
        <p:xfrm>
          <a:off x="92460" y="44624"/>
          <a:ext cx="9721080" cy="6764905"/>
        </p:xfrm>
        <a:graphic>
          <a:graphicData uri="http://schemas.openxmlformats.org/drawingml/2006/table">
            <a:tbl>
              <a:tblPr firstRow="1" bandRow="1">
                <a:tableStyleId>{B301B821-A1FF-4177-AEE7-76D212191A09}</a:tableStyleId>
              </a:tblPr>
              <a:tblGrid>
                <a:gridCol w="368308">
                  <a:extLst>
                    <a:ext uri="{9D8B030D-6E8A-4147-A177-3AD203B41FA5}">
                      <a16:colId xmlns:a16="http://schemas.microsoft.com/office/drawing/2014/main" val="1488089263"/>
                    </a:ext>
                  </a:extLst>
                </a:gridCol>
                <a:gridCol w="7480564">
                  <a:extLst>
                    <a:ext uri="{9D8B030D-6E8A-4147-A177-3AD203B41FA5}">
                      <a16:colId xmlns:a16="http://schemas.microsoft.com/office/drawing/2014/main" val="714841783"/>
                    </a:ext>
                  </a:extLst>
                </a:gridCol>
                <a:gridCol w="1872208">
                  <a:extLst>
                    <a:ext uri="{9D8B030D-6E8A-4147-A177-3AD203B41FA5}">
                      <a16:colId xmlns:a16="http://schemas.microsoft.com/office/drawing/2014/main" val="2757396675"/>
                    </a:ext>
                  </a:extLst>
                </a:gridCol>
              </a:tblGrid>
              <a:tr h="386765">
                <a:tc>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確　　認　　事　　項</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実　態</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407246931"/>
                  </a:ext>
                </a:extLst>
              </a:tr>
              <a:tr h="386765">
                <a:tc rowSpan="7">
                  <a:txBody>
                    <a:bodyPr/>
                    <a:lstStyle/>
                    <a:p>
                      <a:r>
                        <a:rPr kumimoji="1" lang="ja-JP" altLang="en-US"/>
                        <a:t>③</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相談支援事業所から通所支援事業所にアセスメント情報の提供がある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　・　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9768418"/>
                  </a:ext>
                </a:extLst>
              </a:tr>
              <a:tr h="386765">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相談支援事業所から通所支援事業所にアセスメント情報の提供依頼がある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　・　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1553450"/>
                  </a:ext>
                </a:extLst>
              </a:tr>
              <a:tr h="386765">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通所支援事業所から相談支援事業所にアセスメント情報の照会がある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　・　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4891354"/>
                  </a:ext>
                </a:extLst>
              </a:tr>
              <a:tr h="386765">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通所支援事業所から相談支援事業所にアセスメント情報を自ら提供している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　・　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1005193"/>
                  </a:ext>
                </a:extLst>
              </a:tr>
              <a:tr h="253140">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行政が収集した情報（意見書等を含む）を共有している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はい　・　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0283329"/>
                  </a:ext>
                </a:extLst>
              </a:tr>
              <a:tr h="253140">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障害児支援利用計画原案作成前後に支援内容等の確認を行っている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　・　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5796125"/>
                  </a:ext>
                </a:extLst>
              </a:tr>
              <a:tr h="1045228">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r>
                        <a:rPr kumimoji="1" lang="en-US" altLang="ja-JP" dirty="0"/>
                        <a:t>【</a:t>
                      </a:r>
                      <a:r>
                        <a:rPr kumimoji="1" lang="ja-JP" altLang="en-US"/>
                        <a:t>課題とできること</a:t>
                      </a:r>
                      <a:r>
                        <a:rPr kumimoji="1" lang="en-US" altLang="ja-JP" dirty="0"/>
                        <a:t>】</a:t>
                      </a:r>
                    </a:p>
                    <a:p>
                      <a:pPr algn="l"/>
                      <a:endParaRPr kumimoji="1" lang="en-US" altLang="ja-JP" dirty="0"/>
                    </a:p>
                    <a:p>
                      <a:pPr algn="l"/>
                      <a:endParaRPr kumimoji="1" lang="en-US" altLang="ja-JP" dirty="0"/>
                    </a:p>
                    <a:p>
                      <a:pPr algn="l"/>
                      <a:endParaRPr kumimoji="1" lang="en-US" altLang="ja-JP"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2686308"/>
                  </a:ext>
                </a:extLst>
              </a:tr>
              <a:tr h="354844">
                <a:tc rowSpan="6">
                  <a:txBody>
                    <a:bodyPr/>
                    <a:lstStyle/>
                    <a:p>
                      <a:r>
                        <a:rPr kumimoji="1" lang="ja-JP" altLang="en-US"/>
                        <a:t>④</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相談支援事業所のアセスメントは、広くニーズを収集している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　・　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7456441"/>
                  </a:ext>
                </a:extLst>
              </a:tr>
              <a:tr h="177732">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相談支援事業所のアセスメントは、発達支援の必要性を評価している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　・　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5627059"/>
                  </a:ext>
                </a:extLst>
              </a:tr>
              <a:tr h="177732">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通所支援事業所は、発達の視点から支援の必要性を評価している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　・　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9789774"/>
                  </a:ext>
                </a:extLst>
              </a:tr>
              <a:tr h="177732">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通所支援事業所は、ガイドラインの５領域を意識してアセスメントをしている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はい　・　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6747242"/>
                  </a:ext>
                </a:extLst>
              </a:tr>
              <a:tr h="0">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アセスメントは、本人の意見・意向を確認している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はい　・　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501149"/>
                  </a:ext>
                </a:extLst>
              </a:tr>
              <a:tr h="244020">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r>
                        <a:rPr kumimoji="1" lang="en-US" altLang="ja-JP" dirty="0"/>
                        <a:t>【</a:t>
                      </a:r>
                      <a:r>
                        <a:rPr kumimoji="1" lang="ja-JP" altLang="en-US"/>
                        <a:t>課題とできること</a:t>
                      </a:r>
                      <a:r>
                        <a:rPr kumimoji="1" lang="en-US" altLang="ja-JP" dirty="0"/>
                        <a:t>】</a:t>
                      </a:r>
                    </a:p>
                    <a:p>
                      <a:pPr algn="l"/>
                      <a:endParaRPr kumimoji="1" lang="en-US" altLang="ja-JP" dirty="0"/>
                    </a:p>
                    <a:p>
                      <a:pPr algn="l"/>
                      <a:endParaRPr kumimoji="1" lang="en-US" altLang="ja-JP" dirty="0"/>
                    </a:p>
                    <a:p>
                      <a:pPr algn="l"/>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7348931"/>
                  </a:ext>
                </a:extLst>
              </a:tr>
            </a:tbl>
          </a:graphicData>
        </a:graphic>
      </p:graphicFrame>
      <p:sp>
        <p:nvSpPr>
          <p:cNvPr id="5" name="スライド番号プレースホルダー 9">
            <a:extLst>
              <a:ext uri="{FF2B5EF4-FFF2-40B4-BE49-F238E27FC236}">
                <a16:creationId xmlns:a16="http://schemas.microsoft.com/office/drawing/2014/main" id="{A7BC8D19-D8CD-013C-9EDA-2CE3661E7B79}"/>
              </a:ext>
            </a:extLst>
          </p:cNvPr>
          <p:cNvSpPr>
            <a:spLocks noGrp="1"/>
          </p:cNvSpPr>
          <p:nvPr>
            <p:ph type="sldNum" sz="quarter" idx="12"/>
          </p:nvPr>
        </p:nvSpPr>
        <p:spPr>
          <a:xfrm>
            <a:off x="7682160" y="6551216"/>
            <a:ext cx="2311400" cy="380301"/>
          </a:xfrm>
        </p:spPr>
        <p:txBody>
          <a:bodyPr/>
          <a:lstStyle/>
          <a:p>
            <a:pPr>
              <a:defRPr/>
            </a:pPr>
            <a:fld id="{6EF23906-C28C-47DE-8E4F-A94606051E12}" type="slidenum">
              <a:rPr lang="en-US" altLang="ja-JP" sz="2000" smtClean="0">
                <a:solidFill>
                  <a:srgbClr val="000000"/>
                </a:solidFill>
              </a:rPr>
              <a:pPr>
                <a:defRPr/>
              </a:pPr>
              <a:t>27</a:t>
            </a:fld>
            <a:endParaRPr lang="en-US" altLang="ja-JP" sz="2000" dirty="0">
              <a:solidFill>
                <a:srgbClr val="000000"/>
              </a:solidFill>
            </a:endParaRPr>
          </a:p>
        </p:txBody>
      </p:sp>
    </p:spTree>
    <p:extLst>
      <p:ext uri="{BB962C8B-B14F-4D97-AF65-F5344CB8AC3E}">
        <p14:creationId xmlns:p14="http://schemas.microsoft.com/office/powerpoint/2010/main" val="3100342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C60A89EA-BE00-A0F7-5D6C-EDCF42A38EA9}"/>
              </a:ext>
            </a:extLst>
          </p:cNvPr>
          <p:cNvGraphicFramePr>
            <a:graphicFrameLocks noGrp="1"/>
          </p:cNvGraphicFramePr>
          <p:nvPr>
            <p:extLst>
              <p:ext uri="{D42A27DB-BD31-4B8C-83A1-F6EECF244321}">
                <p14:modId xmlns:p14="http://schemas.microsoft.com/office/powerpoint/2010/main" val="3214106420"/>
              </p:ext>
            </p:extLst>
          </p:nvPr>
        </p:nvGraphicFramePr>
        <p:xfrm>
          <a:off x="92460" y="116632"/>
          <a:ext cx="9721080" cy="6534250"/>
        </p:xfrm>
        <a:graphic>
          <a:graphicData uri="http://schemas.openxmlformats.org/drawingml/2006/table">
            <a:tbl>
              <a:tblPr firstRow="1" bandRow="1">
                <a:tableStyleId>{B301B821-A1FF-4177-AEE7-76D212191A09}</a:tableStyleId>
              </a:tblPr>
              <a:tblGrid>
                <a:gridCol w="368308">
                  <a:extLst>
                    <a:ext uri="{9D8B030D-6E8A-4147-A177-3AD203B41FA5}">
                      <a16:colId xmlns:a16="http://schemas.microsoft.com/office/drawing/2014/main" val="1488089263"/>
                    </a:ext>
                  </a:extLst>
                </a:gridCol>
                <a:gridCol w="7480564">
                  <a:extLst>
                    <a:ext uri="{9D8B030D-6E8A-4147-A177-3AD203B41FA5}">
                      <a16:colId xmlns:a16="http://schemas.microsoft.com/office/drawing/2014/main" val="714841783"/>
                    </a:ext>
                  </a:extLst>
                </a:gridCol>
                <a:gridCol w="1872208">
                  <a:extLst>
                    <a:ext uri="{9D8B030D-6E8A-4147-A177-3AD203B41FA5}">
                      <a16:colId xmlns:a16="http://schemas.microsoft.com/office/drawing/2014/main" val="2757396675"/>
                    </a:ext>
                  </a:extLst>
                </a:gridCol>
              </a:tblGrid>
              <a:tr h="386765">
                <a:tc>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確　　認　　事　　項</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実　態</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407246931"/>
                  </a:ext>
                </a:extLst>
              </a:tr>
              <a:tr h="386765">
                <a:tc rowSpan="4">
                  <a:txBody>
                    <a:bodyPr/>
                    <a:lstStyle/>
                    <a:p>
                      <a:r>
                        <a:rPr kumimoji="1" lang="ja-JP" altLang="en-US"/>
                        <a:t>⑤</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サービス担当者会議が開催されている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　・　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9768418"/>
                  </a:ext>
                </a:extLst>
              </a:tr>
              <a:tr h="386765">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サービス担当者会議では、思い合わせや支援内容の確認、相談支援と通所支援の役割分担を行っている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　・　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1553450"/>
                  </a:ext>
                </a:extLst>
              </a:tr>
              <a:tr h="386765">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サービス担当者会議は開催されていないが、事前の連絡・調整等で、思い合わせや支援内容の確認、相談支援と通所支援の役割分担を行っている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　・　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4891354"/>
                  </a:ext>
                </a:extLst>
              </a:tr>
              <a:tr h="1045228">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r>
                        <a:rPr kumimoji="1" lang="en-US" altLang="ja-JP" dirty="0"/>
                        <a:t>【</a:t>
                      </a:r>
                      <a:r>
                        <a:rPr kumimoji="1" lang="ja-JP" altLang="en-US"/>
                        <a:t>課題とできること</a:t>
                      </a:r>
                      <a:r>
                        <a:rPr kumimoji="1" lang="en-US" altLang="ja-JP" dirty="0"/>
                        <a:t>】</a:t>
                      </a:r>
                    </a:p>
                    <a:p>
                      <a:pPr algn="l"/>
                      <a:endParaRPr kumimoji="1" lang="en-US" altLang="ja-JP" dirty="0"/>
                    </a:p>
                    <a:p>
                      <a:pPr algn="l"/>
                      <a:endParaRPr kumimoji="1" lang="en-US" altLang="ja-JP" dirty="0"/>
                    </a:p>
                    <a:p>
                      <a:pPr algn="l"/>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2686308"/>
                  </a:ext>
                </a:extLst>
              </a:tr>
              <a:tr h="354844">
                <a:tc rowSpan="6">
                  <a:txBody>
                    <a:bodyPr/>
                    <a:lstStyle/>
                    <a:p>
                      <a:r>
                        <a:rPr kumimoji="1" lang="ja-JP" altLang="en-US"/>
                        <a:t>⑥</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障害児支援利用計画は、確定後に相談支援事業所から提供されている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　・　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7456441"/>
                  </a:ext>
                </a:extLst>
              </a:tr>
              <a:tr h="177732">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障害児支援利用計画は、確定後に保護者から提供されている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　・　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5627059"/>
                  </a:ext>
                </a:extLst>
              </a:tr>
              <a:tr h="177732">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障害児支援利用計画は、個別支援計画作成後に提供されている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　・　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9789774"/>
                  </a:ext>
                </a:extLst>
              </a:tr>
              <a:tr h="177732">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個別支援計画作成時に、障害児支援利用計画の内容を反映させている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　・　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4563104"/>
                  </a:ext>
                </a:extLst>
              </a:tr>
              <a:tr h="177732">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障害児支援利用計画は、通所支援の内容と齟齬がある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　・　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3503330"/>
                  </a:ext>
                </a:extLst>
              </a:tr>
              <a:tr h="244020">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r>
                        <a:rPr kumimoji="1" lang="en-US" altLang="ja-JP" dirty="0"/>
                        <a:t>【</a:t>
                      </a:r>
                      <a:r>
                        <a:rPr kumimoji="1" lang="ja-JP" altLang="en-US"/>
                        <a:t>課題とできること</a:t>
                      </a:r>
                      <a:r>
                        <a:rPr kumimoji="1" lang="en-US" altLang="ja-JP" dirty="0"/>
                        <a:t>】</a:t>
                      </a:r>
                    </a:p>
                    <a:p>
                      <a:pPr algn="l"/>
                      <a:endParaRPr kumimoji="1" lang="en-US" altLang="ja-JP" dirty="0"/>
                    </a:p>
                    <a:p>
                      <a:pPr algn="l"/>
                      <a:endParaRPr kumimoji="1" lang="en-US" altLang="ja-JP" dirty="0"/>
                    </a:p>
                    <a:p>
                      <a:pPr algn="l"/>
                      <a:endParaRPr kumimoji="1" lang="en-US" altLang="ja-JP" dirty="0"/>
                    </a:p>
                    <a:p>
                      <a:pPr algn="l"/>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7348931"/>
                  </a:ext>
                </a:extLst>
              </a:tr>
            </a:tbl>
          </a:graphicData>
        </a:graphic>
      </p:graphicFrame>
      <p:sp>
        <p:nvSpPr>
          <p:cNvPr id="5" name="スライド番号プレースホルダー 9">
            <a:extLst>
              <a:ext uri="{FF2B5EF4-FFF2-40B4-BE49-F238E27FC236}">
                <a16:creationId xmlns:a16="http://schemas.microsoft.com/office/drawing/2014/main" id="{A7BC8D19-D8CD-013C-9EDA-2CE3661E7B79}"/>
              </a:ext>
            </a:extLst>
          </p:cNvPr>
          <p:cNvSpPr>
            <a:spLocks noGrp="1"/>
          </p:cNvSpPr>
          <p:nvPr>
            <p:ph type="sldNum" sz="quarter" idx="12"/>
          </p:nvPr>
        </p:nvSpPr>
        <p:spPr>
          <a:xfrm>
            <a:off x="7682160" y="6551216"/>
            <a:ext cx="2311400" cy="380301"/>
          </a:xfrm>
        </p:spPr>
        <p:txBody>
          <a:bodyPr/>
          <a:lstStyle/>
          <a:p>
            <a:pPr>
              <a:defRPr/>
            </a:pPr>
            <a:fld id="{6EF23906-C28C-47DE-8E4F-A94606051E12}" type="slidenum">
              <a:rPr lang="en-US" altLang="ja-JP" sz="2000" smtClean="0">
                <a:solidFill>
                  <a:srgbClr val="000000"/>
                </a:solidFill>
              </a:rPr>
              <a:pPr>
                <a:defRPr/>
              </a:pPr>
              <a:t>28</a:t>
            </a:fld>
            <a:endParaRPr lang="en-US" altLang="ja-JP" sz="2000" dirty="0">
              <a:solidFill>
                <a:srgbClr val="000000"/>
              </a:solidFill>
            </a:endParaRPr>
          </a:p>
        </p:txBody>
      </p:sp>
    </p:spTree>
    <p:extLst>
      <p:ext uri="{BB962C8B-B14F-4D97-AF65-F5344CB8AC3E}">
        <p14:creationId xmlns:p14="http://schemas.microsoft.com/office/powerpoint/2010/main" val="4280278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12BCB-37E1-4D3B-A658-625816A4635C}"/>
              </a:ext>
            </a:extLst>
          </p:cNvPr>
          <p:cNvSpPr>
            <a:spLocks noGrp="1"/>
          </p:cNvSpPr>
          <p:nvPr>
            <p:ph type="title"/>
          </p:nvPr>
        </p:nvSpPr>
        <p:spPr>
          <a:xfrm>
            <a:off x="626745" y="34737"/>
            <a:ext cx="8652510" cy="800100"/>
          </a:xfrm>
        </p:spPr>
        <p:txBody>
          <a:bodyPr>
            <a:normAutofit/>
          </a:bodyPr>
          <a:lstStyle/>
          <a:p>
            <a:r>
              <a:rPr kumimoji="1" lang="ja-JP" altLang="en-US" u="sng" dirty="0">
                <a:latin typeface="MS PGothic" panose="020B0600070205080204" pitchFamily="34" charset="-128"/>
                <a:ea typeface="MS PGothic" panose="020B0600070205080204" pitchFamily="34" charset="-128"/>
              </a:rPr>
              <a:t>講義内容</a:t>
            </a:r>
            <a:r>
              <a:rPr kumimoji="1" lang="ja-JP" altLang="en-US" u="sng">
                <a:latin typeface="MS PGothic" panose="020B0600070205080204" pitchFamily="34" charset="-128"/>
                <a:ea typeface="MS PGothic" panose="020B0600070205080204" pitchFamily="34" charset="-128"/>
              </a:rPr>
              <a:t>の項目と</a:t>
            </a:r>
            <a:r>
              <a:rPr kumimoji="1" lang="ja-JP" altLang="en-US" u="sng" dirty="0">
                <a:latin typeface="MS PGothic" panose="020B0600070205080204" pitchFamily="34" charset="-128"/>
                <a:ea typeface="MS PGothic" panose="020B0600070205080204" pitchFamily="34" charset="-128"/>
              </a:rPr>
              <a:t>解説</a:t>
            </a:r>
          </a:p>
        </p:txBody>
      </p:sp>
      <p:sp>
        <p:nvSpPr>
          <p:cNvPr id="6" name="コンテンツ プレースホルダー 2">
            <a:extLst>
              <a:ext uri="{FF2B5EF4-FFF2-40B4-BE49-F238E27FC236}">
                <a16:creationId xmlns:a16="http://schemas.microsoft.com/office/drawing/2014/main" id="{AE23BB27-D97C-2045-8F64-71E6DFAAB011}"/>
              </a:ext>
            </a:extLst>
          </p:cNvPr>
          <p:cNvSpPr>
            <a:spLocks noGrp="1"/>
          </p:cNvSpPr>
          <p:nvPr>
            <p:ph idx="1"/>
          </p:nvPr>
        </p:nvSpPr>
        <p:spPr>
          <a:xfrm>
            <a:off x="123448" y="844542"/>
            <a:ext cx="9777536" cy="6049306"/>
          </a:xfrm>
        </p:spPr>
        <p:txBody>
          <a:bodyPr>
            <a:noAutofit/>
          </a:bodyPr>
          <a:lstStyle/>
          <a:p>
            <a:pPr marL="404813" indent="-404813">
              <a:buNone/>
            </a:pPr>
            <a:r>
              <a:rPr kumimoji="1" lang="ja-JP" altLang="en-US" sz="2800">
                <a:latin typeface="MS PGothic" panose="020B0600070205080204" pitchFamily="34" charset="-128"/>
                <a:ea typeface="MS PGothic" panose="020B0600070205080204" pitchFamily="34" charset="-128"/>
              </a:rPr>
              <a:t>１</a:t>
            </a:r>
            <a:r>
              <a:rPr kumimoji="1" lang="en-US" altLang="ja-JP" sz="2800" dirty="0">
                <a:latin typeface="MS PGothic" panose="020B0600070205080204" pitchFamily="34" charset="-128"/>
                <a:ea typeface="MS PGothic" panose="020B0600070205080204" pitchFamily="34" charset="-128"/>
              </a:rPr>
              <a:t> </a:t>
            </a:r>
            <a:r>
              <a:rPr lang="ja-JP" altLang="en-US" sz="2800">
                <a:latin typeface="MS PGothic" panose="020B0600070205080204" pitchFamily="34" charset="-128"/>
                <a:ea typeface="MS PGothic" panose="020B0600070205080204" pitchFamily="34" charset="-128"/>
              </a:rPr>
              <a:t>本研修で学んだことを振り返る</a:t>
            </a:r>
            <a:endParaRPr kumimoji="1" lang="en-US" altLang="ja-JP" sz="2800" dirty="0">
              <a:latin typeface="MS PGothic" panose="020B0600070205080204" pitchFamily="34" charset="-128"/>
              <a:ea typeface="MS PGothic" panose="020B0600070205080204" pitchFamily="34" charset="-128"/>
            </a:endParaRPr>
          </a:p>
          <a:p>
            <a:pPr marL="542925" indent="-350838">
              <a:spcBef>
                <a:spcPts val="0"/>
              </a:spcBef>
              <a:buNone/>
            </a:pPr>
            <a:r>
              <a:rPr lang="en-US" altLang="ja-JP" sz="2400" dirty="0">
                <a:latin typeface="MS PGothic" panose="020B0600070205080204" pitchFamily="34" charset="-128"/>
                <a:ea typeface="MS PGothic" panose="020B0600070205080204" pitchFamily="34" charset="-128"/>
              </a:rPr>
              <a:t>①</a:t>
            </a:r>
            <a:r>
              <a:rPr lang="ja-JP" altLang="en-US" sz="2400">
                <a:latin typeface="MS PGothic" panose="020B0600070205080204" pitchFamily="34" charset="-128"/>
                <a:ea typeface="MS PGothic" panose="020B0600070205080204" pitchFamily="34" charset="-128"/>
              </a:rPr>
              <a:t>児童期における支援提供の基本姿勢　　</a:t>
            </a:r>
            <a:r>
              <a:rPr lang="en-US" altLang="ja-JP" sz="2400" dirty="0">
                <a:latin typeface="MS PGothic" panose="020B0600070205080204" pitchFamily="34" charset="-128"/>
                <a:ea typeface="MS PGothic" panose="020B0600070205080204" pitchFamily="34" charset="-128"/>
              </a:rPr>
              <a:t> </a:t>
            </a:r>
          </a:p>
          <a:p>
            <a:pPr marL="939800" indent="-747713">
              <a:spcBef>
                <a:spcPts val="0"/>
              </a:spcBef>
              <a:buNone/>
            </a:pPr>
            <a:r>
              <a:rPr lang="ja-JP" altLang="en-US" sz="2400">
                <a:latin typeface="MS PGothic" panose="020B0600070205080204" pitchFamily="34" charset="-128"/>
                <a:ea typeface="MS PGothic" panose="020B0600070205080204" pitchFamily="34" charset="-128"/>
              </a:rPr>
              <a:t>②児童期における支援提供のポイント</a:t>
            </a:r>
            <a:endParaRPr lang="en-US" altLang="ja-JP" sz="2400" dirty="0">
              <a:latin typeface="MS PGothic" panose="020B0600070205080204" pitchFamily="34" charset="-128"/>
              <a:ea typeface="MS PGothic" panose="020B0600070205080204" pitchFamily="34" charset="-128"/>
            </a:endParaRPr>
          </a:p>
          <a:p>
            <a:pPr marL="542925" indent="-350838">
              <a:spcBef>
                <a:spcPts val="0"/>
              </a:spcBef>
              <a:buFontTx/>
              <a:buNone/>
            </a:pPr>
            <a:r>
              <a:rPr lang="ja-JP" altLang="en-US" sz="2400">
                <a:latin typeface="MS PGothic" panose="020B0600070205080204" pitchFamily="34" charset="-128"/>
                <a:ea typeface="MS PGothic" panose="020B0600070205080204" pitchFamily="34" charset="-128"/>
              </a:rPr>
              <a:t>③児童期における発達支援</a:t>
            </a:r>
            <a:endParaRPr lang="en-US" altLang="ja-JP" sz="2400" dirty="0">
              <a:latin typeface="MS PGothic" panose="020B0600070205080204" pitchFamily="34" charset="-128"/>
              <a:ea typeface="MS PGothic" panose="020B0600070205080204" pitchFamily="34" charset="-128"/>
            </a:endParaRPr>
          </a:p>
          <a:p>
            <a:pPr marL="939800" indent="-747713">
              <a:spcBef>
                <a:spcPts val="0"/>
              </a:spcBef>
              <a:buNone/>
            </a:pPr>
            <a:r>
              <a:rPr lang="ja-JP" altLang="en-US" sz="2400">
                <a:latin typeface="MS PGothic" panose="020B0600070205080204" pitchFamily="34" charset="-128"/>
                <a:ea typeface="MS PGothic" panose="020B0600070205080204" pitchFamily="34" charset="-128"/>
              </a:rPr>
              <a:t>④児童期における相談支援の目指す方向性</a:t>
            </a:r>
            <a:endParaRPr lang="en-US" altLang="ja-JP" sz="2400" dirty="0">
              <a:latin typeface="MS PGothic" panose="020B0600070205080204" pitchFamily="34" charset="-128"/>
              <a:ea typeface="MS PGothic" panose="020B0600070205080204" pitchFamily="34" charset="-128"/>
            </a:endParaRPr>
          </a:p>
          <a:p>
            <a:pPr marL="939800" indent="-747713">
              <a:spcBef>
                <a:spcPts val="0"/>
              </a:spcBef>
              <a:buNone/>
            </a:pPr>
            <a:r>
              <a:rPr lang="en-US" altLang="ja-JP" sz="2400" dirty="0">
                <a:latin typeface="MS PGothic" panose="020B0600070205080204" pitchFamily="34" charset="-128"/>
                <a:ea typeface="MS PGothic" panose="020B0600070205080204" pitchFamily="34" charset="-128"/>
              </a:rPr>
              <a:t>⑤</a:t>
            </a:r>
            <a:r>
              <a:rPr lang="ja-JP" altLang="en-US" sz="2400">
                <a:latin typeface="MS PGothic" panose="020B0600070205080204" pitchFamily="34" charset="-128"/>
                <a:ea typeface="MS PGothic" panose="020B0600070205080204" pitchFamily="34" charset="-128"/>
              </a:rPr>
              <a:t>児童期における相談支援の初期的な対応（演習）</a:t>
            </a:r>
            <a:endParaRPr lang="en-US" altLang="ja-JP" sz="2400" dirty="0">
              <a:latin typeface="MS PGothic" panose="020B0600070205080204" pitchFamily="34" charset="-128"/>
              <a:ea typeface="MS PGothic" panose="020B0600070205080204" pitchFamily="34" charset="-128"/>
            </a:endParaRPr>
          </a:p>
          <a:p>
            <a:pPr marL="585788" indent="-404813">
              <a:spcBef>
                <a:spcPts val="0"/>
              </a:spcBef>
              <a:buNone/>
            </a:pPr>
            <a:r>
              <a:rPr lang="ja-JP" altLang="en-US" sz="2400">
                <a:latin typeface="MS PGothic" panose="020B0600070205080204" pitchFamily="34" charset="-128"/>
                <a:ea typeface="MS PGothic" panose="020B0600070205080204" pitchFamily="34" charset="-128"/>
              </a:rPr>
              <a:t>⑥児童期における支援提供プロセス管理に関する演習</a:t>
            </a:r>
            <a:endParaRPr lang="en-US" altLang="ja-JP" sz="2400" dirty="0">
              <a:latin typeface="MS PGothic" panose="020B0600070205080204" pitchFamily="34" charset="-128"/>
              <a:ea typeface="MS PGothic" panose="020B0600070205080204" pitchFamily="34" charset="-128"/>
            </a:endParaRPr>
          </a:p>
          <a:p>
            <a:pPr marL="585788" indent="-404813">
              <a:spcBef>
                <a:spcPts val="0"/>
              </a:spcBef>
              <a:buNone/>
            </a:pPr>
            <a:r>
              <a:rPr lang="en-US" altLang="ja-JP" sz="2400" dirty="0">
                <a:latin typeface="MS PGothic" panose="020B0600070205080204" pitchFamily="34" charset="-128"/>
                <a:ea typeface="MS PGothic" panose="020B0600070205080204" pitchFamily="34" charset="-128"/>
              </a:rPr>
              <a:t>【</a:t>
            </a:r>
            <a:r>
              <a:rPr lang="ja-JP" altLang="en-US" sz="2400">
                <a:latin typeface="MS PGothic" panose="020B0600070205080204" pitchFamily="34" charset="-128"/>
                <a:ea typeface="MS PGothic" panose="020B0600070205080204" pitchFamily="34" charset="-128"/>
              </a:rPr>
              <a:t>追加</a:t>
            </a:r>
            <a:r>
              <a:rPr lang="en-US" altLang="ja-JP" sz="2400" dirty="0">
                <a:latin typeface="MS PGothic" panose="020B0600070205080204" pitchFamily="34" charset="-128"/>
                <a:ea typeface="MS PGothic" panose="020B0600070205080204" pitchFamily="34" charset="-128"/>
              </a:rPr>
              <a:t>】</a:t>
            </a:r>
            <a:r>
              <a:rPr lang="ja-JP" altLang="en-US" sz="2400">
                <a:latin typeface="MS PGothic" panose="020B0600070205080204" pitchFamily="34" charset="-128"/>
                <a:ea typeface="MS PGothic" panose="020B0600070205080204" pitchFamily="34" charset="-128"/>
              </a:rPr>
              <a:t>移行時の支援（ポイントなど）</a:t>
            </a:r>
            <a:endParaRPr lang="en-US" altLang="ja-JP" sz="2400" dirty="0">
              <a:latin typeface="MS PGothic" panose="020B0600070205080204" pitchFamily="34" charset="-128"/>
              <a:ea typeface="MS PGothic" panose="020B0600070205080204" pitchFamily="34" charset="-128"/>
            </a:endParaRPr>
          </a:p>
          <a:p>
            <a:pPr marL="585788" indent="-574675">
              <a:spcBef>
                <a:spcPts val="1200"/>
              </a:spcBef>
              <a:buNone/>
            </a:pPr>
            <a:r>
              <a:rPr lang="ja-JP" altLang="en-US" sz="2800">
                <a:latin typeface="MS PGothic" panose="020B0600070205080204" pitchFamily="34" charset="-128"/>
                <a:ea typeface="MS PGothic" panose="020B0600070205080204" pitchFamily="34" charset="-128"/>
              </a:rPr>
              <a:t>２　児発管および相談支援専門員の業務に関する自己点検</a:t>
            </a:r>
            <a:endParaRPr lang="en-US" altLang="ja-JP" sz="2800" dirty="0">
              <a:latin typeface="MS PGothic" panose="020B0600070205080204" pitchFamily="34" charset="-128"/>
              <a:ea typeface="MS PGothic" panose="020B0600070205080204" pitchFamily="34" charset="-128"/>
            </a:endParaRPr>
          </a:p>
          <a:p>
            <a:pPr marL="585788" indent="-404813">
              <a:spcBef>
                <a:spcPts val="0"/>
              </a:spcBef>
              <a:buNone/>
            </a:pPr>
            <a:r>
              <a:rPr lang="ja-JP" altLang="en-US" sz="2400">
                <a:latin typeface="MS PGothic" panose="020B0600070205080204" pitchFamily="34" charset="-128"/>
                <a:ea typeface="MS PGothic" panose="020B0600070205080204" pitchFamily="34" charset="-128"/>
              </a:rPr>
              <a:t>①児童発達支援管理責任者及び相談支援専門員の基本業務を中心に</a:t>
            </a:r>
            <a:endParaRPr lang="en-US" altLang="ja-JP" sz="2400" dirty="0">
              <a:latin typeface="MS PGothic" panose="020B0600070205080204" pitchFamily="34" charset="-128"/>
              <a:ea typeface="MS PGothic" panose="020B0600070205080204" pitchFamily="34" charset="-128"/>
            </a:endParaRPr>
          </a:p>
          <a:p>
            <a:pPr marL="585788" indent="-404813">
              <a:spcBef>
                <a:spcPts val="0"/>
              </a:spcBef>
              <a:buNone/>
            </a:pPr>
            <a:r>
              <a:rPr lang="ja-JP" altLang="en-US" sz="2400">
                <a:latin typeface="MS PGothic" panose="020B0600070205080204" pitchFamily="34" charset="-128"/>
                <a:ea typeface="MS PGothic" panose="020B0600070205080204" pitchFamily="34" charset="-128"/>
              </a:rPr>
              <a:t>②支援の質の向上に向けた役割を中心に</a:t>
            </a:r>
            <a:endParaRPr lang="en-US" altLang="ja-JP" sz="2400" dirty="0">
              <a:latin typeface="MS PGothic" panose="020B0600070205080204" pitchFamily="34" charset="-128"/>
              <a:ea typeface="MS PGothic" panose="020B0600070205080204" pitchFamily="34" charset="-128"/>
            </a:endParaRPr>
          </a:p>
          <a:p>
            <a:pPr marL="939800" indent="-928688">
              <a:spcBef>
                <a:spcPts val="1200"/>
              </a:spcBef>
              <a:buNone/>
            </a:pPr>
            <a:r>
              <a:rPr lang="ja-JP" altLang="en-US" sz="2800">
                <a:latin typeface="MS PGothic" panose="020B0600070205080204" pitchFamily="34" charset="-128"/>
                <a:ea typeface="MS PGothic" panose="020B0600070205080204" pitchFamily="34" charset="-128"/>
              </a:rPr>
              <a:t>３　支援提供のプロセスに沿って、相互の役割を認識する</a:t>
            </a:r>
            <a:endParaRPr lang="en-US" altLang="ja-JP" sz="2800" dirty="0">
              <a:latin typeface="MS PGothic" panose="020B0600070205080204" pitchFamily="34" charset="-128"/>
              <a:ea typeface="MS PGothic" panose="020B0600070205080204" pitchFamily="34" charset="-128"/>
            </a:endParaRPr>
          </a:p>
          <a:p>
            <a:pPr marL="939800" indent="-928688">
              <a:spcBef>
                <a:spcPts val="0"/>
              </a:spcBef>
              <a:buNone/>
            </a:pPr>
            <a:r>
              <a:rPr lang="ja-JP" altLang="en-US" sz="2400">
                <a:latin typeface="MS PGothic" panose="020B0600070205080204" pitchFamily="34" charset="-128"/>
                <a:ea typeface="MS PGothic" panose="020B0600070205080204" pitchFamily="34" charset="-128"/>
              </a:rPr>
              <a:t>　</a:t>
            </a:r>
            <a:r>
              <a:rPr lang="en-US" altLang="ja-JP" sz="2400" dirty="0">
                <a:latin typeface="MS PGothic" panose="020B0600070205080204" pitchFamily="34" charset="-128"/>
                <a:ea typeface="MS PGothic" panose="020B0600070205080204" pitchFamily="34" charset="-128"/>
              </a:rPr>
              <a:t>①</a:t>
            </a:r>
            <a:r>
              <a:rPr lang="ja-JP" altLang="en-US" sz="2400">
                <a:latin typeface="MS PGothic" panose="020B0600070205080204" pitchFamily="34" charset="-128"/>
                <a:ea typeface="MS PGothic" panose="020B0600070205080204" pitchFamily="34" charset="-128"/>
              </a:rPr>
              <a:t>支援プロセスから児発管と相談支援専門員の連携の意義を確認する</a:t>
            </a:r>
            <a:endParaRPr lang="en-US" altLang="ja-JP" sz="2400" dirty="0">
              <a:latin typeface="MS PGothic" panose="020B0600070205080204" pitchFamily="34" charset="-128"/>
              <a:ea typeface="MS PGothic" panose="020B0600070205080204" pitchFamily="34" charset="-128"/>
            </a:endParaRPr>
          </a:p>
          <a:p>
            <a:pPr marL="533400" indent="-522288">
              <a:spcBef>
                <a:spcPts val="0"/>
              </a:spcBef>
              <a:buNone/>
            </a:pPr>
            <a:r>
              <a:rPr lang="ja-JP" altLang="en-US" sz="2400">
                <a:latin typeface="MS PGothic" panose="020B0600070205080204" pitchFamily="34" charset="-128"/>
                <a:ea typeface="MS PGothic" panose="020B0600070205080204" pitchFamily="34" charset="-128"/>
              </a:rPr>
              <a:t>　②支援プロセスにおける自事業所（地域課題を含む）の現状確認を行い、今日からできることを受講者間で共有する</a:t>
            </a:r>
            <a:endParaRPr lang="en-US" altLang="ja-JP" sz="2400" dirty="0">
              <a:latin typeface="MS PGothic" panose="020B0600070205080204" pitchFamily="34" charset="-128"/>
              <a:ea typeface="MS PGothic" panose="020B0600070205080204" pitchFamily="34" charset="-128"/>
            </a:endParaRPr>
          </a:p>
        </p:txBody>
      </p:sp>
      <p:sp>
        <p:nvSpPr>
          <p:cNvPr id="3" name="スライド番号プレースホルダー 9">
            <a:extLst>
              <a:ext uri="{FF2B5EF4-FFF2-40B4-BE49-F238E27FC236}">
                <a16:creationId xmlns:a16="http://schemas.microsoft.com/office/drawing/2014/main" id="{D6B98C8F-E8D7-A238-DF22-1709B5F9415A}"/>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2</a:t>
            </a:fld>
            <a:endParaRPr lang="en-US" altLang="ja-JP" sz="2000" dirty="0">
              <a:solidFill>
                <a:srgbClr val="000000"/>
              </a:solidFill>
            </a:endParaRPr>
          </a:p>
        </p:txBody>
      </p:sp>
    </p:spTree>
    <p:extLst>
      <p:ext uri="{BB962C8B-B14F-4D97-AF65-F5344CB8AC3E}">
        <p14:creationId xmlns:p14="http://schemas.microsoft.com/office/powerpoint/2010/main" val="29206293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C60A89EA-BE00-A0F7-5D6C-EDCF42A38EA9}"/>
              </a:ext>
            </a:extLst>
          </p:cNvPr>
          <p:cNvGraphicFramePr>
            <a:graphicFrameLocks noGrp="1"/>
          </p:cNvGraphicFramePr>
          <p:nvPr>
            <p:extLst>
              <p:ext uri="{D42A27DB-BD31-4B8C-83A1-F6EECF244321}">
                <p14:modId xmlns:p14="http://schemas.microsoft.com/office/powerpoint/2010/main" val="3450431073"/>
              </p:ext>
            </p:extLst>
          </p:nvPr>
        </p:nvGraphicFramePr>
        <p:xfrm>
          <a:off x="92460" y="116632"/>
          <a:ext cx="9721080" cy="6685503"/>
        </p:xfrm>
        <a:graphic>
          <a:graphicData uri="http://schemas.openxmlformats.org/drawingml/2006/table">
            <a:tbl>
              <a:tblPr firstRow="1" bandRow="1">
                <a:tableStyleId>{B301B821-A1FF-4177-AEE7-76D212191A09}</a:tableStyleId>
              </a:tblPr>
              <a:tblGrid>
                <a:gridCol w="368308">
                  <a:extLst>
                    <a:ext uri="{9D8B030D-6E8A-4147-A177-3AD203B41FA5}">
                      <a16:colId xmlns:a16="http://schemas.microsoft.com/office/drawing/2014/main" val="1488089263"/>
                    </a:ext>
                  </a:extLst>
                </a:gridCol>
                <a:gridCol w="7480564">
                  <a:extLst>
                    <a:ext uri="{9D8B030D-6E8A-4147-A177-3AD203B41FA5}">
                      <a16:colId xmlns:a16="http://schemas.microsoft.com/office/drawing/2014/main" val="714841783"/>
                    </a:ext>
                  </a:extLst>
                </a:gridCol>
                <a:gridCol w="1872208">
                  <a:extLst>
                    <a:ext uri="{9D8B030D-6E8A-4147-A177-3AD203B41FA5}">
                      <a16:colId xmlns:a16="http://schemas.microsoft.com/office/drawing/2014/main" val="2757396675"/>
                    </a:ext>
                  </a:extLst>
                </a:gridCol>
              </a:tblGrid>
              <a:tr h="357117">
                <a:tc>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確　　認　　事　　項</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実　態</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407246931"/>
                  </a:ext>
                </a:extLst>
              </a:tr>
              <a:tr h="357117">
                <a:tc rowSpan="7">
                  <a:txBody>
                    <a:bodyPr/>
                    <a:lstStyle/>
                    <a:p>
                      <a:r>
                        <a:rPr kumimoji="1" lang="ja-JP" altLang="en-US"/>
                        <a:t>⑦</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個別支援計画作成時に、障害児支援利用計画の内容を反映させている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　・　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9603386"/>
                  </a:ext>
                </a:extLst>
              </a:tr>
              <a:tr h="357117">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個別支援計画は、原案を作成し、所内担当者会議を行い確定している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　・　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0992163"/>
                  </a:ext>
                </a:extLst>
              </a:tr>
              <a:tr h="357117">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所内担当者会議に、相談支援専門員などの関係者を呼んでいる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　・　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9768418"/>
                  </a:ext>
                </a:extLst>
              </a:tr>
              <a:tr h="357117">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個別支援計画は</a:t>
                      </a:r>
                      <a:r>
                        <a:rPr kumimoji="1" lang="en-US" altLang="ja-JP" dirty="0"/>
                        <a:t>､</a:t>
                      </a:r>
                      <a:r>
                        <a:rPr kumimoji="1" lang="ja-JP" altLang="en-US"/>
                        <a:t>確定後児童発達支援管理責任者が説明し同意を得ている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　・　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289675"/>
                  </a:ext>
                </a:extLst>
              </a:tr>
              <a:tr h="357117">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個別支援計画は、本人の意向を反映させ、説明し同意を得ている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　・　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6945492"/>
                  </a:ext>
                </a:extLst>
              </a:tr>
              <a:tr h="357117">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個別支援計画は、相談支援事業所に提供している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　・　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0717216"/>
                  </a:ext>
                </a:extLst>
              </a:tr>
              <a:tr h="376143">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a:t>課題とできること</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7628119"/>
                  </a:ext>
                </a:extLst>
              </a:tr>
              <a:tr h="376143">
                <a:tc rowSpan="5">
                  <a:txBody>
                    <a:bodyPr/>
                    <a:lstStyle/>
                    <a:p>
                      <a:r>
                        <a:rPr kumimoji="1" lang="ja-JP" altLang="en-US"/>
                        <a:t>⑧</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支援員は、個別支援計画の内容を理解している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　・　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7456441"/>
                  </a:ext>
                </a:extLst>
              </a:tr>
              <a:tr h="272685">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日々の支援には、個別支援計画の内容を反映させている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　・　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5627059"/>
                  </a:ext>
                </a:extLst>
              </a:tr>
              <a:tr h="338973">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児童発達支援管理責任者が、支援状況を確認しマネジメントしている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　・　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7348931"/>
                  </a:ext>
                </a:extLst>
              </a:tr>
              <a:tr h="376143">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支援提供中に、利用状況や家族の意向等に変更があった場合には、相互に連絡を取り合い、情報共有をしている（役割分担で定期的な共有も含む）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　・　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2370538"/>
                  </a:ext>
                </a:extLst>
              </a:tr>
              <a:tr h="376143">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dirty="0"/>
                        <a:t>【</a:t>
                      </a:r>
                      <a:r>
                        <a:rPr kumimoji="1" lang="ja-JP" altLang="en-US"/>
                        <a:t>課題とできること</a:t>
                      </a:r>
                      <a:r>
                        <a:rPr kumimoji="1" lang="en-US" altLang="ja-JP" dirty="0"/>
                        <a:t>】</a:t>
                      </a:r>
                    </a:p>
                    <a:p>
                      <a:pPr algn="l"/>
                      <a:endParaRPr kumimoji="1" lang="en-US" altLang="ja-JP" dirty="0"/>
                    </a:p>
                    <a:p>
                      <a:pPr algn="l"/>
                      <a:endParaRPr kumimoji="1" lang="en-US" altLang="ja-JP" dirty="0"/>
                    </a:p>
                    <a:p>
                      <a:pPr algn="l"/>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048048"/>
                  </a:ext>
                </a:extLst>
              </a:tr>
            </a:tbl>
          </a:graphicData>
        </a:graphic>
      </p:graphicFrame>
      <p:sp>
        <p:nvSpPr>
          <p:cNvPr id="5" name="スライド番号プレースホルダー 9">
            <a:extLst>
              <a:ext uri="{FF2B5EF4-FFF2-40B4-BE49-F238E27FC236}">
                <a16:creationId xmlns:a16="http://schemas.microsoft.com/office/drawing/2014/main" id="{A7BC8D19-D8CD-013C-9EDA-2CE3661E7B79}"/>
              </a:ext>
            </a:extLst>
          </p:cNvPr>
          <p:cNvSpPr>
            <a:spLocks noGrp="1"/>
          </p:cNvSpPr>
          <p:nvPr>
            <p:ph type="sldNum" sz="quarter" idx="12"/>
          </p:nvPr>
        </p:nvSpPr>
        <p:spPr>
          <a:xfrm>
            <a:off x="7682160" y="6551216"/>
            <a:ext cx="2311400" cy="380301"/>
          </a:xfrm>
        </p:spPr>
        <p:txBody>
          <a:bodyPr/>
          <a:lstStyle/>
          <a:p>
            <a:pPr>
              <a:defRPr/>
            </a:pPr>
            <a:fld id="{6EF23906-C28C-47DE-8E4F-A94606051E12}" type="slidenum">
              <a:rPr lang="en-US" altLang="ja-JP" sz="2000" smtClean="0">
                <a:solidFill>
                  <a:srgbClr val="000000"/>
                </a:solidFill>
              </a:rPr>
              <a:pPr>
                <a:defRPr/>
              </a:pPr>
              <a:t>29</a:t>
            </a:fld>
            <a:endParaRPr lang="en-US" altLang="ja-JP" sz="2000" dirty="0">
              <a:solidFill>
                <a:srgbClr val="000000"/>
              </a:solidFill>
            </a:endParaRPr>
          </a:p>
        </p:txBody>
      </p:sp>
    </p:spTree>
    <p:extLst>
      <p:ext uri="{BB962C8B-B14F-4D97-AF65-F5344CB8AC3E}">
        <p14:creationId xmlns:p14="http://schemas.microsoft.com/office/powerpoint/2010/main" val="17758770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C60A89EA-BE00-A0F7-5D6C-EDCF42A38EA9}"/>
              </a:ext>
            </a:extLst>
          </p:cNvPr>
          <p:cNvGraphicFramePr>
            <a:graphicFrameLocks noGrp="1"/>
          </p:cNvGraphicFramePr>
          <p:nvPr>
            <p:extLst>
              <p:ext uri="{D42A27DB-BD31-4B8C-83A1-F6EECF244321}">
                <p14:modId xmlns:p14="http://schemas.microsoft.com/office/powerpoint/2010/main" val="4179773488"/>
              </p:ext>
            </p:extLst>
          </p:nvPr>
        </p:nvGraphicFramePr>
        <p:xfrm>
          <a:off x="92460" y="116632"/>
          <a:ext cx="9721080" cy="6726366"/>
        </p:xfrm>
        <a:graphic>
          <a:graphicData uri="http://schemas.openxmlformats.org/drawingml/2006/table">
            <a:tbl>
              <a:tblPr firstRow="1" bandRow="1">
                <a:tableStyleId>{B301B821-A1FF-4177-AEE7-76D212191A09}</a:tableStyleId>
              </a:tblPr>
              <a:tblGrid>
                <a:gridCol w="368308">
                  <a:extLst>
                    <a:ext uri="{9D8B030D-6E8A-4147-A177-3AD203B41FA5}">
                      <a16:colId xmlns:a16="http://schemas.microsoft.com/office/drawing/2014/main" val="1488089263"/>
                    </a:ext>
                  </a:extLst>
                </a:gridCol>
                <a:gridCol w="7480564">
                  <a:extLst>
                    <a:ext uri="{9D8B030D-6E8A-4147-A177-3AD203B41FA5}">
                      <a16:colId xmlns:a16="http://schemas.microsoft.com/office/drawing/2014/main" val="714841783"/>
                    </a:ext>
                  </a:extLst>
                </a:gridCol>
                <a:gridCol w="1872208">
                  <a:extLst>
                    <a:ext uri="{9D8B030D-6E8A-4147-A177-3AD203B41FA5}">
                      <a16:colId xmlns:a16="http://schemas.microsoft.com/office/drawing/2014/main" val="2757396675"/>
                    </a:ext>
                  </a:extLst>
                </a:gridCol>
              </a:tblGrid>
              <a:tr h="357117">
                <a:tc>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確　　認　　事　　項</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実　態</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407246931"/>
                  </a:ext>
                </a:extLst>
              </a:tr>
              <a:tr h="357117">
                <a:tc rowSpan="8">
                  <a:txBody>
                    <a:bodyPr/>
                    <a:lstStyle/>
                    <a:p>
                      <a:r>
                        <a:rPr kumimoji="1" lang="ja-JP" altLang="en-US"/>
                        <a:t>⑨</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相談支援のモニタリングは、通所支援事業所を訪問して行っている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　・　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9603386"/>
                  </a:ext>
                </a:extLst>
              </a:tr>
              <a:tr h="357117">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相談支援のモニタリングは、保護者のみに行っている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　・　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0992163"/>
                  </a:ext>
                </a:extLst>
              </a:tr>
              <a:tr h="357117">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相談支援のモニタリングが、個別支援計画のタイミングとずれている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　・　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9768418"/>
                  </a:ext>
                </a:extLst>
              </a:tr>
              <a:tr h="357117">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相談支援のモニタリング結果は、相談支援事業所から提供されている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　・　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289675"/>
                  </a:ext>
                </a:extLst>
              </a:tr>
              <a:tr h="357117">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相談支援のモニタリング結果と、通所支援事業所の評価がずれている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　・　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6945492"/>
                  </a:ext>
                </a:extLst>
              </a:tr>
              <a:tr h="357117">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相談支援と通所支援の評価がずれた場合は、修正のための協議をしている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1608117"/>
                  </a:ext>
                </a:extLst>
              </a:tr>
              <a:tr h="357117">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通所支援事業所のモニタリングが、「未達成」又は「一部達成」が多い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　・　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4432929"/>
                  </a:ext>
                </a:extLst>
              </a:tr>
              <a:tr h="376143">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a:t>課題とできること</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7628119"/>
                  </a:ext>
                </a:extLst>
              </a:tr>
              <a:tr h="376143">
                <a:tc rowSpan="5">
                  <a:txBody>
                    <a:bodyPr/>
                    <a:lstStyle/>
                    <a:p>
                      <a:r>
                        <a:rPr kumimoji="1" lang="ja-JP" altLang="en-US"/>
                        <a:t>⑩</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障害児通所支援利用計画の見直しの際には、再アセスメントを行っている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　・　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7456441"/>
                  </a:ext>
                </a:extLst>
              </a:tr>
              <a:tr h="272685">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利用計画や個別支援計画の見直しの際には、ズレを修正するようにしている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　・　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5627059"/>
                  </a:ext>
                </a:extLst>
              </a:tr>
              <a:tr h="338973">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個別支援計画の見直しでは、支援目標や内容が継続することが多い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　・　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7348931"/>
                  </a:ext>
                </a:extLst>
              </a:tr>
              <a:tr h="376143">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終了や移行を念頭に置いて、利用計画や個別支援計画を見直している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　・　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2370538"/>
                  </a:ext>
                </a:extLst>
              </a:tr>
              <a:tr h="376143">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dirty="0"/>
                        <a:t>【</a:t>
                      </a:r>
                      <a:r>
                        <a:rPr kumimoji="1" lang="ja-JP" altLang="en-US"/>
                        <a:t>課題とできること</a:t>
                      </a:r>
                      <a:r>
                        <a:rPr kumimoji="1" lang="en-US" altLang="ja-JP" dirty="0"/>
                        <a:t>】</a:t>
                      </a:r>
                    </a:p>
                    <a:p>
                      <a:pPr algn="l"/>
                      <a:endParaRPr kumimoji="1" lang="en-US" altLang="ja-JP" dirty="0"/>
                    </a:p>
                    <a:p>
                      <a:pPr algn="l"/>
                      <a:endParaRPr kumimoji="1" lang="en-US" altLang="ja-JP" dirty="0"/>
                    </a:p>
                    <a:p>
                      <a:pPr algn="l"/>
                      <a:endParaRPr kumimoji="1" lang="ja-JP" altLang="en-US"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048048"/>
                  </a:ext>
                </a:extLst>
              </a:tr>
            </a:tbl>
          </a:graphicData>
        </a:graphic>
      </p:graphicFrame>
      <p:sp>
        <p:nvSpPr>
          <p:cNvPr id="5" name="スライド番号プレースホルダー 9">
            <a:extLst>
              <a:ext uri="{FF2B5EF4-FFF2-40B4-BE49-F238E27FC236}">
                <a16:creationId xmlns:a16="http://schemas.microsoft.com/office/drawing/2014/main" id="{A7BC8D19-D8CD-013C-9EDA-2CE3661E7B79}"/>
              </a:ext>
            </a:extLst>
          </p:cNvPr>
          <p:cNvSpPr>
            <a:spLocks noGrp="1"/>
          </p:cNvSpPr>
          <p:nvPr>
            <p:ph type="sldNum" sz="quarter" idx="12"/>
          </p:nvPr>
        </p:nvSpPr>
        <p:spPr>
          <a:xfrm>
            <a:off x="7682160" y="6551216"/>
            <a:ext cx="2311400" cy="380301"/>
          </a:xfrm>
        </p:spPr>
        <p:txBody>
          <a:bodyPr/>
          <a:lstStyle/>
          <a:p>
            <a:pPr>
              <a:defRPr/>
            </a:pPr>
            <a:fld id="{6EF23906-C28C-47DE-8E4F-A94606051E12}" type="slidenum">
              <a:rPr lang="en-US" altLang="ja-JP" sz="2000" smtClean="0">
                <a:solidFill>
                  <a:srgbClr val="000000"/>
                </a:solidFill>
              </a:rPr>
              <a:pPr>
                <a:defRPr/>
              </a:pPr>
              <a:t>30</a:t>
            </a:fld>
            <a:endParaRPr lang="en-US" altLang="ja-JP" sz="2000" dirty="0">
              <a:solidFill>
                <a:srgbClr val="000000"/>
              </a:solidFill>
            </a:endParaRPr>
          </a:p>
        </p:txBody>
      </p:sp>
    </p:spTree>
    <p:extLst>
      <p:ext uri="{BB962C8B-B14F-4D97-AF65-F5344CB8AC3E}">
        <p14:creationId xmlns:p14="http://schemas.microsoft.com/office/powerpoint/2010/main" val="1940084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12BCB-37E1-4D3B-A658-625816A4635C}"/>
              </a:ext>
            </a:extLst>
          </p:cNvPr>
          <p:cNvSpPr>
            <a:spLocks noGrp="1"/>
          </p:cNvSpPr>
          <p:nvPr>
            <p:ph type="title"/>
          </p:nvPr>
        </p:nvSpPr>
        <p:spPr>
          <a:xfrm>
            <a:off x="432435" y="273687"/>
            <a:ext cx="9041130" cy="1325563"/>
          </a:xfrm>
        </p:spPr>
        <p:txBody>
          <a:bodyPr>
            <a:noAutofit/>
          </a:bodyPr>
          <a:lstStyle/>
          <a:p>
            <a:pPr algn="ctr"/>
            <a:r>
              <a:rPr lang="ja-JP" altLang="en-US" u="sng">
                <a:effectLst/>
                <a:latin typeface="+mn-ea"/>
                <a:ea typeface="+mn-ea"/>
                <a:cs typeface="Times New Roman" panose="02020603050405020304" pitchFamily="18" charset="0"/>
              </a:rPr>
              <a:t>地域ごとに情報共有</a:t>
            </a:r>
            <a:endParaRPr lang="ja-JP" altLang="en-US" sz="7200" u="sng" dirty="0">
              <a:latin typeface="+mn-ea"/>
              <a:ea typeface="+mn-ea"/>
            </a:endParaRPr>
          </a:p>
        </p:txBody>
      </p:sp>
      <p:sp>
        <p:nvSpPr>
          <p:cNvPr id="3" name="コンテンツ プレースホルダー 2">
            <a:extLst>
              <a:ext uri="{FF2B5EF4-FFF2-40B4-BE49-F238E27FC236}">
                <a16:creationId xmlns:a16="http://schemas.microsoft.com/office/drawing/2014/main" id="{4AEE7A81-104D-4D7C-AFFA-5FC3960D3549}"/>
              </a:ext>
            </a:extLst>
          </p:cNvPr>
          <p:cNvSpPr>
            <a:spLocks noGrp="1"/>
          </p:cNvSpPr>
          <p:nvPr>
            <p:ph idx="1"/>
          </p:nvPr>
        </p:nvSpPr>
        <p:spPr>
          <a:xfrm>
            <a:off x="92460" y="1599250"/>
            <a:ext cx="9721080" cy="5032375"/>
          </a:xfrm>
        </p:spPr>
        <p:txBody>
          <a:bodyPr>
            <a:noAutofit/>
          </a:bodyPr>
          <a:lstStyle/>
          <a:p>
            <a:r>
              <a:rPr lang="ja-JP" altLang="en-US" sz="2800">
                <a:latin typeface="+mn-ea"/>
              </a:rPr>
              <a:t>地域ごとに現状は異なるので、地域別に情報共有をしましょう</a:t>
            </a:r>
            <a:endParaRPr lang="en-US" altLang="ja-JP" sz="2800" dirty="0">
              <a:latin typeface="+mn-ea"/>
            </a:endParaRPr>
          </a:p>
          <a:p>
            <a:r>
              <a:rPr lang="ja-JP" altLang="en-US" sz="2800">
                <a:latin typeface="+mn-ea"/>
              </a:rPr>
              <a:t>地域内の現状を確認し、課題（困っていることやこうしたいと　思っていることなど）を共有する</a:t>
            </a:r>
            <a:endParaRPr lang="en-US" altLang="ja-JP" sz="2800" dirty="0">
              <a:latin typeface="+mn-ea"/>
            </a:endParaRPr>
          </a:p>
          <a:p>
            <a:r>
              <a:rPr lang="ja-JP" altLang="en-US" sz="2800">
                <a:latin typeface="+mn-ea"/>
              </a:rPr>
              <a:t>理想に近づくためには、今日から何をしていけばよいのかを、スモールステップでできること（アクションプラン）を共有する</a:t>
            </a:r>
            <a:endParaRPr lang="en-US" altLang="ja-JP" sz="2800" dirty="0">
              <a:latin typeface="+mn-ea"/>
            </a:endParaRPr>
          </a:p>
          <a:p>
            <a:r>
              <a:rPr lang="ja-JP" altLang="en-US" sz="2800">
                <a:latin typeface="+mn-ea"/>
              </a:rPr>
              <a:t>できれば、地域の自立支援協議会子ども部会などで、本講義内で出された現状を報告するとともに、改善に向け取り組めることを検討することも良いのではないか</a:t>
            </a:r>
            <a:endParaRPr lang="en-US" altLang="ja-JP" sz="2800" dirty="0">
              <a:latin typeface="+mn-ea"/>
            </a:endParaRPr>
          </a:p>
        </p:txBody>
      </p:sp>
    </p:spTree>
    <p:extLst>
      <p:ext uri="{BB962C8B-B14F-4D97-AF65-F5344CB8AC3E}">
        <p14:creationId xmlns:p14="http://schemas.microsoft.com/office/powerpoint/2010/main" val="926736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12BCB-37E1-4D3B-A658-625816A4635C}"/>
              </a:ext>
            </a:extLst>
          </p:cNvPr>
          <p:cNvSpPr>
            <a:spLocks noGrp="1"/>
          </p:cNvSpPr>
          <p:nvPr>
            <p:ph type="title"/>
          </p:nvPr>
        </p:nvSpPr>
        <p:spPr>
          <a:xfrm>
            <a:off x="432435" y="273687"/>
            <a:ext cx="9041130" cy="1325563"/>
          </a:xfrm>
        </p:spPr>
        <p:txBody>
          <a:bodyPr>
            <a:noAutofit/>
          </a:bodyPr>
          <a:lstStyle/>
          <a:p>
            <a:pPr algn="ctr"/>
            <a:r>
              <a:rPr lang="ja-JP" altLang="ja-JP" u="sng" dirty="0">
                <a:effectLst/>
                <a:latin typeface="+mn-ea"/>
                <a:ea typeface="+mn-ea"/>
                <a:cs typeface="Times New Roman" panose="02020603050405020304" pitchFamily="18" charset="0"/>
              </a:rPr>
              <a:t>都道府県研修で本講義を</a:t>
            </a:r>
            <a:r>
              <a:rPr lang="ja-JP" altLang="ja-JP" u="sng">
                <a:effectLst/>
                <a:latin typeface="+mn-ea"/>
                <a:ea typeface="+mn-ea"/>
                <a:cs typeface="Times New Roman" panose="02020603050405020304" pitchFamily="18" charset="0"/>
              </a:rPr>
              <a:t>実施する際</a:t>
            </a:r>
            <a:r>
              <a:rPr lang="en-US" altLang="ja-JP" u="sng" dirty="0">
                <a:effectLst/>
                <a:latin typeface="+mn-ea"/>
                <a:ea typeface="+mn-ea"/>
                <a:cs typeface="Times New Roman" panose="02020603050405020304" pitchFamily="18" charset="0"/>
              </a:rPr>
              <a:t/>
            </a:r>
            <a:br>
              <a:rPr lang="en-US" altLang="ja-JP" u="sng" dirty="0">
                <a:effectLst/>
                <a:latin typeface="+mn-ea"/>
                <a:ea typeface="+mn-ea"/>
                <a:cs typeface="Times New Roman" panose="02020603050405020304" pitchFamily="18" charset="0"/>
              </a:rPr>
            </a:br>
            <a:r>
              <a:rPr lang="ja-JP" altLang="ja-JP" u="sng">
                <a:effectLst/>
                <a:latin typeface="+mn-ea"/>
                <a:ea typeface="+mn-ea"/>
                <a:cs typeface="Times New Roman" panose="02020603050405020304" pitchFamily="18" charset="0"/>
              </a:rPr>
              <a:t>に検討</a:t>
            </a:r>
            <a:r>
              <a:rPr lang="ja-JP" altLang="ja-JP" u="sng" dirty="0">
                <a:effectLst/>
                <a:latin typeface="+mn-ea"/>
                <a:ea typeface="+mn-ea"/>
                <a:cs typeface="Times New Roman" panose="02020603050405020304" pitchFamily="18" charset="0"/>
              </a:rPr>
              <a:t>して</a:t>
            </a:r>
            <a:r>
              <a:rPr lang="ja-JP" altLang="ja-JP" u="sng">
                <a:effectLst/>
                <a:latin typeface="+mn-ea"/>
                <a:ea typeface="+mn-ea"/>
                <a:cs typeface="Times New Roman" panose="02020603050405020304" pitchFamily="18" charset="0"/>
              </a:rPr>
              <a:t>欲しいこと</a:t>
            </a:r>
            <a:r>
              <a:rPr lang="en-US" altLang="ja-JP" u="sng" dirty="0">
                <a:effectLst/>
                <a:latin typeface="+mn-ea"/>
                <a:ea typeface="+mn-ea"/>
                <a:cs typeface="Times New Roman" panose="02020603050405020304" pitchFamily="18" charset="0"/>
              </a:rPr>
              <a:t>(</a:t>
            </a:r>
            <a:r>
              <a:rPr lang="ja-JP" altLang="en-US" u="sng">
                <a:effectLst/>
                <a:latin typeface="+mn-ea"/>
                <a:ea typeface="+mn-ea"/>
                <a:cs typeface="Times New Roman" panose="02020603050405020304" pitchFamily="18" charset="0"/>
              </a:rPr>
              <a:t>まとめ</a:t>
            </a:r>
            <a:r>
              <a:rPr lang="en-US" altLang="ja-JP" u="sng" dirty="0">
                <a:effectLst/>
                <a:latin typeface="+mn-ea"/>
                <a:ea typeface="+mn-ea"/>
                <a:cs typeface="Times New Roman" panose="02020603050405020304" pitchFamily="18" charset="0"/>
              </a:rPr>
              <a:t>)</a:t>
            </a:r>
            <a:endParaRPr lang="ja-JP" altLang="en-US" sz="7200" u="sng" dirty="0">
              <a:latin typeface="+mn-ea"/>
              <a:ea typeface="+mn-ea"/>
            </a:endParaRPr>
          </a:p>
        </p:txBody>
      </p:sp>
      <p:sp>
        <p:nvSpPr>
          <p:cNvPr id="3" name="コンテンツ プレースホルダー 2">
            <a:extLst>
              <a:ext uri="{FF2B5EF4-FFF2-40B4-BE49-F238E27FC236}">
                <a16:creationId xmlns:a16="http://schemas.microsoft.com/office/drawing/2014/main" id="{4AEE7A81-104D-4D7C-AFFA-5FC3960D3549}"/>
              </a:ext>
            </a:extLst>
          </p:cNvPr>
          <p:cNvSpPr>
            <a:spLocks noGrp="1"/>
          </p:cNvSpPr>
          <p:nvPr>
            <p:ph idx="1"/>
          </p:nvPr>
        </p:nvSpPr>
        <p:spPr>
          <a:xfrm>
            <a:off x="56456" y="1745615"/>
            <a:ext cx="9721080" cy="5032375"/>
          </a:xfrm>
        </p:spPr>
        <p:txBody>
          <a:bodyPr>
            <a:noAutofit/>
          </a:bodyPr>
          <a:lstStyle/>
          <a:p>
            <a:r>
              <a:rPr lang="ja-JP" altLang="en-US" sz="2800">
                <a:latin typeface="+mn-ea"/>
              </a:rPr>
              <a:t>自己点検表は、本資料を参考にしつつ地域に合った項目に変更いただいて良い。</a:t>
            </a:r>
            <a:endParaRPr lang="en-US" altLang="ja-JP" sz="2800" dirty="0">
              <a:latin typeface="+mn-ea"/>
            </a:endParaRPr>
          </a:p>
          <a:p>
            <a:r>
              <a:rPr lang="ja-JP" altLang="en-US" sz="2800">
                <a:latin typeface="+mn-ea"/>
              </a:rPr>
              <a:t>障害児入所施設の児童発達支援管理責任者は、相談支援との連携の方法やタイミングが異なるため、実践例があれば　　紹介いただきたい。</a:t>
            </a:r>
            <a:endParaRPr lang="en-US" altLang="ja-JP" sz="2800" dirty="0">
              <a:latin typeface="+mn-ea"/>
            </a:endParaRPr>
          </a:p>
          <a:p>
            <a:r>
              <a:rPr lang="ja-JP" altLang="en-US" sz="2800">
                <a:latin typeface="+mn-ea"/>
              </a:rPr>
              <a:t>教育と福祉の連携については、それぞれが作成した計画を通じて連携している好事例があれば紹介いただきたい。</a:t>
            </a:r>
            <a:endParaRPr lang="en-US" altLang="ja-JP" sz="2800" dirty="0">
              <a:latin typeface="+mn-ea"/>
            </a:endParaRPr>
          </a:p>
          <a:p>
            <a:r>
              <a:rPr lang="ja-JP" altLang="en-US" sz="2800">
                <a:latin typeface="+mn-ea"/>
              </a:rPr>
              <a:t>相談支援専門員と児童発達支援管理責任者が、互いに畏敬の念をもって連携できるよう、現実的な課題を確認し、解決に向けて前向きな話し合いができるよう配慮してほしい。その場合、地域ごとにグループ分けすることも検討してもらいたい。</a:t>
            </a:r>
            <a:endParaRPr lang="en-US" altLang="ja-JP" sz="2800" dirty="0">
              <a:latin typeface="+mn-ea"/>
            </a:endParaRPr>
          </a:p>
          <a:p>
            <a:endParaRPr lang="en-US" altLang="ja-JP" sz="2800" dirty="0">
              <a:latin typeface="+mn-ea"/>
            </a:endParaRPr>
          </a:p>
          <a:p>
            <a:endParaRPr lang="en-US" altLang="ja-JP" sz="2800" dirty="0">
              <a:latin typeface="+mn-ea"/>
            </a:endParaRPr>
          </a:p>
          <a:p>
            <a:endParaRPr lang="en-US" altLang="ja-JP" sz="2800" dirty="0">
              <a:latin typeface="+mn-ea"/>
            </a:endParaRPr>
          </a:p>
        </p:txBody>
      </p:sp>
    </p:spTree>
    <p:extLst>
      <p:ext uri="{BB962C8B-B14F-4D97-AF65-F5344CB8AC3E}">
        <p14:creationId xmlns:p14="http://schemas.microsoft.com/office/powerpoint/2010/main" val="2744111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668524" y="1988840"/>
            <a:ext cx="8568952" cy="2088232"/>
          </a:xfrm>
          <a:prstGeom prst="rect">
            <a:avLst/>
          </a:prstGeom>
          <a:noFill/>
          <a:ln w="9525">
            <a:noFill/>
            <a:miter lim="800000"/>
            <a:headEnd/>
            <a:tailEnd/>
          </a:ln>
        </p:spPr>
        <p:txBody>
          <a:bodyPr lIns="91399" tIns="45701" rIns="91399" bIns="45701"/>
          <a:lstStyle/>
          <a:p>
            <a:pPr marL="981075" indent="-981075">
              <a:lnSpc>
                <a:spcPct val="110000"/>
              </a:lnSpc>
              <a:buNone/>
            </a:pPr>
            <a:r>
              <a:rPr lang="ja-JP" altLang="en-US" sz="6000">
                <a:latin typeface="MS PGothic" panose="020B0600070205080204" pitchFamily="34" charset="-128"/>
                <a:ea typeface="MS PGothic" panose="020B0600070205080204" pitchFamily="34" charset="-128"/>
              </a:rPr>
              <a:t>１　本研修の各講義・演習の内容をあらためて　確認する</a:t>
            </a:r>
            <a:endParaRPr lang="en-US" altLang="ja-JP" sz="6000" u="sng" dirty="0">
              <a:solidFill>
                <a:srgbClr val="000000"/>
              </a:solidFill>
              <a:latin typeface="MS PGothic" panose="020B0600070205080204" pitchFamily="34" charset="-128"/>
              <a:ea typeface="MS PGothic" panose="020B0600070205080204" pitchFamily="34" charset="-128"/>
            </a:endParaRPr>
          </a:p>
        </p:txBody>
      </p:sp>
      <p:sp>
        <p:nvSpPr>
          <p:cNvPr id="2" name="スライド番号プレースホルダー 9">
            <a:extLst>
              <a:ext uri="{FF2B5EF4-FFF2-40B4-BE49-F238E27FC236}">
                <a16:creationId xmlns:a16="http://schemas.microsoft.com/office/drawing/2014/main" id="{F48FBB0E-DC03-A42D-67C7-35C694D5655C}"/>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4</a:t>
            </a:fld>
            <a:endParaRPr lang="en-US" altLang="ja-JP" sz="2000" dirty="0">
              <a:solidFill>
                <a:srgbClr val="000000"/>
              </a:solidFill>
            </a:endParaRPr>
          </a:p>
        </p:txBody>
      </p:sp>
    </p:spTree>
    <p:extLst>
      <p:ext uri="{BB962C8B-B14F-4D97-AF65-F5344CB8AC3E}">
        <p14:creationId xmlns:p14="http://schemas.microsoft.com/office/powerpoint/2010/main" val="3119449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12BCB-37E1-4D3B-A658-625816A4635C}"/>
              </a:ext>
            </a:extLst>
          </p:cNvPr>
          <p:cNvSpPr>
            <a:spLocks noGrp="1"/>
          </p:cNvSpPr>
          <p:nvPr>
            <p:ph type="title"/>
          </p:nvPr>
        </p:nvSpPr>
        <p:spPr>
          <a:xfrm>
            <a:off x="626745" y="34737"/>
            <a:ext cx="8652510" cy="800100"/>
          </a:xfrm>
        </p:spPr>
        <p:txBody>
          <a:bodyPr>
            <a:normAutofit/>
          </a:bodyPr>
          <a:lstStyle/>
          <a:p>
            <a:r>
              <a:rPr lang="ja-JP" altLang="en-US" u="sng">
                <a:latin typeface="MS PGothic" panose="020B0600070205080204" pitchFamily="34" charset="-128"/>
                <a:ea typeface="MS PGothic" panose="020B0600070205080204" pitchFamily="34" charset="-128"/>
              </a:rPr>
              <a:t>各</a:t>
            </a:r>
            <a:r>
              <a:rPr kumimoji="1" lang="ja-JP" altLang="en-US" u="sng">
                <a:latin typeface="MS PGothic" panose="020B0600070205080204" pitchFamily="34" charset="-128"/>
                <a:ea typeface="MS PGothic" panose="020B0600070205080204" pitchFamily="34" charset="-128"/>
              </a:rPr>
              <a:t>講義・演習の概要・ポイント</a:t>
            </a:r>
            <a:endParaRPr kumimoji="1" lang="ja-JP" altLang="en-US" u="sng" dirty="0">
              <a:latin typeface="MS PGothic" panose="020B0600070205080204" pitchFamily="34" charset="-128"/>
              <a:ea typeface="MS PGothic" panose="020B0600070205080204" pitchFamily="34" charset="-128"/>
            </a:endParaRPr>
          </a:p>
        </p:txBody>
      </p:sp>
      <p:sp>
        <p:nvSpPr>
          <p:cNvPr id="6" name="コンテンツ プレースホルダー 2">
            <a:extLst>
              <a:ext uri="{FF2B5EF4-FFF2-40B4-BE49-F238E27FC236}">
                <a16:creationId xmlns:a16="http://schemas.microsoft.com/office/drawing/2014/main" id="{AE23BB27-D97C-2045-8F64-71E6DFAAB011}"/>
              </a:ext>
            </a:extLst>
          </p:cNvPr>
          <p:cNvSpPr>
            <a:spLocks noGrp="1"/>
          </p:cNvSpPr>
          <p:nvPr>
            <p:ph idx="1"/>
          </p:nvPr>
        </p:nvSpPr>
        <p:spPr>
          <a:xfrm>
            <a:off x="0" y="964107"/>
            <a:ext cx="9906000" cy="5859155"/>
          </a:xfrm>
        </p:spPr>
        <p:txBody>
          <a:bodyPr>
            <a:noAutofit/>
          </a:bodyPr>
          <a:lstStyle/>
          <a:p>
            <a:pPr marL="542925" indent="-350838">
              <a:spcBef>
                <a:spcPts val="0"/>
              </a:spcBef>
              <a:buNone/>
            </a:pPr>
            <a:r>
              <a:rPr lang="en-US" altLang="ja-JP" sz="2800" u="sng" dirty="0">
                <a:latin typeface="MS PGothic" panose="020B0600070205080204" pitchFamily="34" charset="-128"/>
                <a:ea typeface="MS PGothic" panose="020B0600070205080204" pitchFamily="34" charset="-128"/>
              </a:rPr>
              <a:t>①</a:t>
            </a:r>
            <a:r>
              <a:rPr lang="ja-JP" altLang="en-US" sz="2800" u="sng">
                <a:latin typeface="MS PGothic" panose="020B0600070205080204" pitchFamily="34" charset="-128"/>
                <a:ea typeface="MS PGothic" panose="020B0600070205080204" pitchFamily="34" charset="-128"/>
              </a:rPr>
              <a:t>児童期における支援提供の基本姿勢</a:t>
            </a:r>
            <a:endParaRPr lang="en-US" altLang="ja-JP" sz="2800" u="sng" dirty="0">
              <a:latin typeface="MS PGothic" panose="020B0600070205080204" pitchFamily="34" charset="-128"/>
              <a:ea typeface="MS PGothic" panose="020B0600070205080204" pitchFamily="34" charset="-128"/>
            </a:endParaRPr>
          </a:p>
          <a:p>
            <a:pPr marL="542925" indent="-350838">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・社会福祉事業であり、法令やガイドラインに準拠した業務の遂行</a:t>
            </a:r>
            <a:endParaRPr lang="en-US" altLang="ja-JP" sz="2200" dirty="0">
              <a:latin typeface="MS PGothic" panose="020B0600070205080204" pitchFamily="34" charset="-128"/>
              <a:ea typeface="MS PGothic" panose="020B0600070205080204" pitchFamily="34" charset="-128"/>
            </a:endParaRPr>
          </a:p>
          <a:p>
            <a:pPr marL="542925" indent="-350838">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・子どもの将来に影響する重大な責任を負う</a:t>
            </a:r>
            <a:endParaRPr lang="en-US" altLang="ja-JP" sz="2200" dirty="0">
              <a:latin typeface="MS PGothic" panose="020B0600070205080204" pitchFamily="34" charset="-128"/>
              <a:ea typeface="MS PGothic" panose="020B0600070205080204" pitchFamily="34" charset="-128"/>
            </a:endParaRPr>
          </a:p>
          <a:p>
            <a:pPr marL="542925" indent="-350838">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・権利擁護（主体性と合理的配慮、発達保障、社会的包容等）の視点を持つ</a:t>
            </a:r>
            <a:endParaRPr lang="en-US" altLang="ja-JP" sz="2200" dirty="0">
              <a:latin typeface="MS PGothic" panose="020B0600070205080204" pitchFamily="34" charset="-128"/>
              <a:ea typeface="MS PGothic" panose="020B0600070205080204" pitchFamily="34" charset="-128"/>
            </a:endParaRPr>
          </a:p>
          <a:p>
            <a:pPr marL="542925" indent="-350838">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・業務は</a:t>
            </a:r>
            <a:r>
              <a:rPr lang="en-US" altLang="ja-JP" sz="2200" dirty="0">
                <a:latin typeface="MS PGothic" panose="020B0600070205080204" pitchFamily="34" charset="-128"/>
                <a:ea typeface="MS PGothic" panose="020B0600070205080204" pitchFamily="34" charset="-128"/>
              </a:rPr>
              <a:t>､</a:t>
            </a:r>
            <a:r>
              <a:rPr lang="ja-JP" altLang="en-US" sz="2200">
                <a:latin typeface="MS PGothic" panose="020B0600070205080204" pitchFamily="34" charset="-128"/>
                <a:ea typeface="MS PGothic" panose="020B0600070205080204" pitchFamily="34" charset="-128"/>
              </a:rPr>
              <a:t>支援のプロセス・クオリティ・リスク管理と相談・援助、地域連携支援</a:t>
            </a:r>
            <a:endParaRPr lang="en-US" altLang="ja-JP" sz="2200" dirty="0">
              <a:latin typeface="MS PGothic" panose="020B0600070205080204" pitchFamily="34" charset="-128"/>
              <a:ea typeface="MS PGothic" panose="020B0600070205080204" pitchFamily="34" charset="-128"/>
            </a:endParaRPr>
          </a:p>
          <a:p>
            <a:pPr marL="542925" indent="-350838">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・相談支援と児発管との役割分担しつつも一体的なものである　　</a:t>
            </a:r>
            <a:r>
              <a:rPr lang="ja-JP" altLang="en-US" sz="2400">
                <a:latin typeface="MS PGothic" panose="020B0600070205080204" pitchFamily="34" charset="-128"/>
                <a:ea typeface="MS PGothic" panose="020B0600070205080204" pitchFamily="34" charset="-128"/>
              </a:rPr>
              <a:t>　</a:t>
            </a:r>
            <a:r>
              <a:rPr lang="en-US" altLang="ja-JP" sz="2400" dirty="0">
                <a:latin typeface="MS PGothic" panose="020B0600070205080204" pitchFamily="34" charset="-128"/>
                <a:ea typeface="MS PGothic" panose="020B0600070205080204" pitchFamily="34" charset="-128"/>
              </a:rPr>
              <a:t> </a:t>
            </a:r>
          </a:p>
          <a:p>
            <a:pPr marL="939800" indent="-747713">
              <a:spcBef>
                <a:spcPts val="1500"/>
              </a:spcBef>
              <a:buNone/>
            </a:pPr>
            <a:r>
              <a:rPr lang="ja-JP" altLang="en-US" sz="2800" u="sng">
                <a:latin typeface="MS PGothic" panose="020B0600070205080204" pitchFamily="34" charset="-128"/>
                <a:ea typeface="MS PGothic" panose="020B0600070205080204" pitchFamily="34" charset="-128"/>
              </a:rPr>
              <a:t>②児童期における支援提供のポイント</a:t>
            </a:r>
            <a:endParaRPr lang="en-US" altLang="ja-JP" sz="2800" u="sng" dirty="0">
              <a:latin typeface="MS PGothic" panose="020B0600070205080204" pitchFamily="34" charset="-128"/>
              <a:ea typeface="MS PGothic" panose="020B0600070205080204" pitchFamily="34" charset="-128"/>
            </a:endParaRPr>
          </a:p>
          <a:p>
            <a:pPr marL="939800" indent="-747713">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・子ども期の支援は「発達支援」である</a:t>
            </a:r>
            <a:endParaRPr lang="en-US" altLang="ja-JP" sz="2200" dirty="0">
              <a:latin typeface="MS PGothic" panose="020B0600070205080204" pitchFamily="34" charset="-128"/>
              <a:ea typeface="MS PGothic" panose="020B0600070205080204" pitchFamily="34" charset="-128"/>
            </a:endParaRPr>
          </a:p>
          <a:p>
            <a:pPr marL="939800" indent="-747713">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・「発達支援」は、本人支援（育ちの支援・生活）、家族支援、地域連携をいう</a:t>
            </a:r>
            <a:endParaRPr lang="en-US" altLang="ja-JP" sz="2200" dirty="0">
              <a:latin typeface="MS PGothic" panose="020B0600070205080204" pitchFamily="34" charset="-128"/>
              <a:ea typeface="MS PGothic" panose="020B0600070205080204" pitchFamily="34" charset="-128"/>
            </a:endParaRPr>
          </a:p>
          <a:p>
            <a:pPr marL="939800" indent="-747713">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・アセスメントは、発達的因子、特性的因子、環境的因子等多面的視点で</a:t>
            </a:r>
            <a:endParaRPr lang="en-US" altLang="ja-JP" sz="2200" dirty="0">
              <a:latin typeface="MS PGothic" panose="020B0600070205080204" pitchFamily="34" charset="-128"/>
              <a:ea typeface="MS PGothic" panose="020B0600070205080204" pitchFamily="34" charset="-128"/>
            </a:endParaRPr>
          </a:p>
          <a:p>
            <a:pPr marL="939800" indent="-747713">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・支援や活動には、発達や障害の視点を持った専門性、感性等が必要</a:t>
            </a:r>
            <a:endParaRPr lang="en-US" altLang="ja-JP" sz="2200" dirty="0">
              <a:latin typeface="MS PGothic" panose="020B0600070205080204" pitchFamily="34" charset="-128"/>
              <a:ea typeface="MS PGothic" panose="020B0600070205080204" pitchFamily="34" charset="-128"/>
            </a:endParaRPr>
          </a:p>
          <a:p>
            <a:pPr marL="939800" indent="-747713">
              <a:spcBef>
                <a:spcPts val="0"/>
              </a:spcBef>
              <a:buNone/>
            </a:pP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・家族支援：心理的支援（障害受容を含む）</a:t>
            </a:r>
            <a:r>
              <a:rPr lang="en-US" altLang="ja-JP" sz="2200" dirty="0">
                <a:latin typeface="MS PGothic" panose="020B0600070205080204" pitchFamily="34" charset="-128"/>
                <a:ea typeface="MS PGothic" panose="020B0600070205080204" pitchFamily="34" charset="-128"/>
              </a:rPr>
              <a:t>､</a:t>
            </a:r>
            <a:r>
              <a:rPr lang="ja-JP" altLang="en-US" sz="2200">
                <a:latin typeface="MS PGothic" panose="020B0600070205080204" pitchFamily="34" charset="-128"/>
                <a:ea typeface="MS PGothic" panose="020B0600070205080204" pitchFamily="34" charset="-128"/>
              </a:rPr>
              <a:t>具体的な子育て支援</a:t>
            </a:r>
            <a:r>
              <a:rPr lang="en-US" altLang="ja-JP" sz="2200" dirty="0">
                <a:latin typeface="MS PGothic" panose="020B0600070205080204" pitchFamily="34" charset="-128"/>
                <a:ea typeface="MS PGothic" panose="020B0600070205080204" pitchFamily="34" charset="-128"/>
              </a:rPr>
              <a:t>､</a:t>
            </a:r>
            <a:r>
              <a:rPr lang="ja-JP" altLang="en-US" sz="2200">
                <a:latin typeface="MS PGothic" panose="020B0600070205080204" pitchFamily="34" charset="-128"/>
                <a:ea typeface="MS PGothic" panose="020B0600070205080204" pitchFamily="34" charset="-128"/>
              </a:rPr>
              <a:t>きょうだい児</a:t>
            </a:r>
            <a:endParaRPr lang="en-US" altLang="ja-JP" sz="2200" dirty="0">
              <a:latin typeface="MS PGothic" panose="020B0600070205080204" pitchFamily="34" charset="-128"/>
              <a:ea typeface="MS PGothic" panose="020B0600070205080204" pitchFamily="34" charset="-128"/>
            </a:endParaRPr>
          </a:p>
          <a:p>
            <a:pPr marL="939800" indent="-747713">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・子どもの成長・発達に合わせて移り変わる関係機関と切れ目なく縦横連携</a:t>
            </a:r>
            <a:endParaRPr lang="en-US" altLang="ja-JP" sz="2200" dirty="0">
              <a:latin typeface="MS PGothic" panose="020B0600070205080204" pitchFamily="34" charset="-128"/>
              <a:ea typeface="MS PGothic" panose="020B0600070205080204" pitchFamily="34" charset="-128"/>
            </a:endParaRPr>
          </a:p>
          <a:p>
            <a:pPr marL="939800" indent="-747713">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・子どもの地域生活を意識する（インクルージョンを後方支援する）</a:t>
            </a:r>
            <a:endParaRPr lang="en-US" altLang="ja-JP" sz="2400" dirty="0">
              <a:latin typeface="MS PGothic" panose="020B0600070205080204" pitchFamily="34" charset="-128"/>
              <a:ea typeface="MS PGothic" panose="020B0600070205080204" pitchFamily="34" charset="-128"/>
            </a:endParaRPr>
          </a:p>
          <a:p>
            <a:pPr marL="895350" indent="-703263">
              <a:spcBef>
                <a:spcPts val="0"/>
              </a:spcBef>
              <a:buNone/>
            </a:pPr>
            <a:endParaRPr lang="en-US" altLang="ja-JP" sz="2400" dirty="0">
              <a:latin typeface="MS PGothic" panose="020B0600070205080204" pitchFamily="34" charset="-128"/>
              <a:ea typeface="MS PGothic" panose="020B0600070205080204" pitchFamily="34" charset="-128"/>
            </a:endParaRPr>
          </a:p>
        </p:txBody>
      </p:sp>
      <p:sp>
        <p:nvSpPr>
          <p:cNvPr id="3" name="スライド番号プレースホルダー 9">
            <a:extLst>
              <a:ext uri="{FF2B5EF4-FFF2-40B4-BE49-F238E27FC236}">
                <a16:creationId xmlns:a16="http://schemas.microsoft.com/office/drawing/2014/main" id="{D6B98C8F-E8D7-A238-DF22-1709B5F9415A}"/>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5</a:t>
            </a:fld>
            <a:endParaRPr lang="en-US" altLang="ja-JP" sz="2000" dirty="0">
              <a:solidFill>
                <a:srgbClr val="000000"/>
              </a:solidFill>
            </a:endParaRPr>
          </a:p>
        </p:txBody>
      </p:sp>
    </p:spTree>
    <p:extLst>
      <p:ext uri="{BB962C8B-B14F-4D97-AF65-F5344CB8AC3E}">
        <p14:creationId xmlns:p14="http://schemas.microsoft.com/office/powerpoint/2010/main" val="3601495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id="{AE23BB27-D97C-2045-8F64-71E6DFAAB011}"/>
              </a:ext>
            </a:extLst>
          </p:cNvPr>
          <p:cNvSpPr>
            <a:spLocks noGrp="1"/>
          </p:cNvSpPr>
          <p:nvPr>
            <p:ph idx="1"/>
          </p:nvPr>
        </p:nvSpPr>
        <p:spPr>
          <a:xfrm>
            <a:off x="0" y="0"/>
            <a:ext cx="9906000" cy="6858000"/>
          </a:xfrm>
        </p:spPr>
        <p:txBody>
          <a:bodyPr>
            <a:noAutofit/>
          </a:bodyPr>
          <a:lstStyle/>
          <a:p>
            <a:pPr marL="542925" indent="-350838">
              <a:spcBef>
                <a:spcPts val="0"/>
              </a:spcBef>
              <a:buNone/>
            </a:pPr>
            <a:r>
              <a:rPr lang="ja-JP" altLang="en-US" sz="2800" u="sng">
                <a:latin typeface="MS PGothic" panose="020B0600070205080204" pitchFamily="34" charset="-128"/>
                <a:ea typeface="MS PGothic" panose="020B0600070205080204" pitchFamily="34" charset="-128"/>
              </a:rPr>
              <a:t>③児童期における発達支援</a:t>
            </a:r>
            <a:endParaRPr lang="en-US" altLang="ja-JP" sz="2800" u="sng" dirty="0">
              <a:latin typeface="MS PGothic" panose="020B0600070205080204" pitchFamily="34" charset="-128"/>
              <a:ea typeface="MS PGothic" panose="020B0600070205080204" pitchFamily="34" charset="-128"/>
            </a:endParaRPr>
          </a:p>
          <a:p>
            <a:pPr marL="542925" indent="-350838">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・「発達支援」（≒「療育」）は、科学であり育成・子育てである</a:t>
            </a:r>
            <a:endParaRPr lang="en-US" altLang="ja-JP" sz="2200" dirty="0">
              <a:latin typeface="MS PGothic" panose="020B0600070205080204" pitchFamily="34" charset="-128"/>
              <a:ea typeface="MS PGothic" panose="020B0600070205080204" pitchFamily="34" charset="-128"/>
            </a:endParaRPr>
          </a:p>
          <a:p>
            <a:pPr marL="542925" indent="-350838">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・「発達支援」は、子どもの全人的な育ち支援であり、分離していないこと</a:t>
            </a:r>
            <a:endParaRPr lang="en-US" altLang="ja-JP" sz="2200" dirty="0">
              <a:latin typeface="MS PGothic" panose="020B0600070205080204" pitchFamily="34" charset="-128"/>
              <a:ea typeface="MS PGothic" panose="020B0600070205080204" pitchFamily="34" charset="-128"/>
            </a:endParaRPr>
          </a:p>
          <a:p>
            <a:pPr marL="542925" indent="-350838">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・「本人支援」は、本人を深く、正しく理解すること</a:t>
            </a:r>
            <a:endParaRPr lang="en-US" altLang="ja-JP" sz="2200" dirty="0">
              <a:latin typeface="MS PGothic" panose="020B0600070205080204" pitchFamily="34" charset="-128"/>
              <a:ea typeface="MS PGothic" panose="020B0600070205080204" pitchFamily="34" charset="-128"/>
            </a:endParaRPr>
          </a:p>
          <a:p>
            <a:pPr marL="542925" indent="-350838">
              <a:spcBef>
                <a:spcPts val="0"/>
              </a:spcBef>
              <a:buNone/>
            </a:pPr>
            <a:r>
              <a:rPr lang="ja-JP" altLang="en-US" sz="2200">
                <a:latin typeface="MS PGothic" panose="020B0600070205080204" pitchFamily="34" charset="-128"/>
                <a:ea typeface="MS PGothic" panose="020B0600070205080204" pitchFamily="34" charset="-128"/>
              </a:rPr>
              <a:t>　　　　　　　　　　　　　　（子どもとしての理解と、個々の障害や特性の理解）</a:t>
            </a:r>
            <a:endParaRPr lang="en-US" altLang="ja-JP" sz="2200" dirty="0">
              <a:latin typeface="MS PGothic" panose="020B0600070205080204" pitchFamily="34" charset="-128"/>
              <a:ea typeface="MS PGothic" panose="020B0600070205080204" pitchFamily="34" charset="-128"/>
            </a:endParaRPr>
          </a:p>
          <a:p>
            <a:pPr marL="542925" indent="-350838">
              <a:spcBef>
                <a:spcPts val="0"/>
              </a:spcBef>
              <a:buNone/>
            </a:pPr>
            <a:r>
              <a:rPr lang="ja-JP" altLang="en-US" sz="2200">
                <a:latin typeface="MS PGothic" panose="020B0600070205080204" pitchFamily="34" charset="-128"/>
                <a:ea typeface="MS PGothic" panose="020B0600070205080204" pitchFamily="34" charset="-128"/>
              </a:rPr>
              <a:t>　　　　　　　　　　　　発達的視点が欠かせないこと（発達臨床、時間軸を意識）</a:t>
            </a:r>
            <a:endParaRPr lang="en-US" altLang="ja-JP" sz="2200" dirty="0">
              <a:latin typeface="MS PGothic" panose="020B0600070205080204" pitchFamily="34" charset="-128"/>
              <a:ea typeface="MS PGothic" panose="020B0600070205080204" pitchFamily="34" charset="-128"/>
            </a:endParaRPr>
          </a:p>
          <a:p>
            <a:pPr marL="542925" indent="-350838">
              <a:spcBef>
                <a:spcPts val="0"/>
              </a:spcBef>
              <a:buNone/>
            </a:pPr>
            <a:r>
              <a:rPr lang="ja-JP" altLang="en-US" sz="2200">
                <a:latin typeface="MS PGothic" panose="020B0600070205080204" pitchFamily="34" charset="-128"/>
                <a:ea typeface="MS PGothic" panose="020B0600070205080204" pitchFamily="34" charset="-128"/>
              </a:rPr>
              <a:t>　　　　　　　　　　　　発達支援とアセスメントは常に連動（ツールの活用も）</a:t>
            </a:r>
            <a:endParaRPr lang="en-US" altLang="ja-JP" sz="2200" dirty="0">
              <a:latin typeface="MS PGothic" panose="020B0600070205080204" pitchFamily="34" charset="-128"/>
              <a:ea typeface="MS PGothic" panose="020B0600070205080204" pitchFamily="34" charset="-128"/>
            </a:endParaRPr>
          </a:p>
          <a:p>
            <a:pPr marL="542925" indent="-350838">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・多職種連携（特にリハ職との）で、多面的で豊かな支援を　　</a:t>
            </a:r>
            <a:r>
              <a:rPr lang="ja-JP" altLang="en-US" sz="2400">
                <a:latin typeface="MS PGothic" panose="020B0600070205080204" pitchFamily="34" charset="-128"/>
                <a:ea typeface="MS PGothic" panose="020B0600070205080204" pitchFamily="34" charset="-128"/>
              </a:rPr>
              <a:t>　</a:t>
            </a:r>
            <a:r>
              <a:rPr lang="en-US" altLang="ja-JP" sz="2400" dirty="0">
                <a:latin typeface="MS PGothic" panose="020B0600070205080204" pitchFamily="34" charset="-128"/>
                <a:ea typeface="MS PGothic" panose="020B0600070205080204" pitchFamily="34" charset="-128"/>
              </a:rPr>
              <a:t> </a:t>
            </a:r>
          </a:p>
          <a:p>
            <a:pPr marL="939800" indent="-747713">
              <a:spcBef>
                <a:spcPts val="1500"/>
              </a:spcBef>
              <a:buNone/>
            </a:pPr>
            <a:r>
              <a:rPr lang="ja-JP" altLang="en-US" sz="2800" u="sng">
                <a:latin typeface="MS PGothic" panose="020B0600070205080204" pitchFamily="34" charset="-128"/>
                <a:ea typeface="MS PGothic" panose="020B0600070205080204" pitchFamily="34" charset="-128"/>
              </a:rPr>
              <a:t>④児童期における相談支援の目指す方向性</a:t>
            </a:r>
            <a:endParaRPr lang="en-US" altLang="ja-JP" sz="2800" u="sng" dirty="0">
              <a:latin typeface="MS PGothic" panose="020B0600070205080204" pitchFamily="34" charset="-128"/>
              <a:ea typeface="MS PGothic" panose="020B0600070205080204" pitchFamily="34" charset="-128"/>
            </a:endParaRPr>
          </a:p>
          <a:p>
            <a:pPr marL="628650" indent="-436563">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・本人や家族の生活ニーズを把握し社会資源（通所支援以外のインフォーマルな資源を含む）に結びつけるソーシャルワークの視点</a:t>
            </a:r>
            <a:endParaRPr lang="en-US" altLang="ja-JP" sz="2200" dirty="0">
              <a:latin typeface="MS PGothic" panose="020B0600070205080204" pitchFamily="34" charset="-128"/>
              <a:ea typeface="MS PGothic" panose="020B0600070205080204" pitchFamily="34" charset="-128"/>
            </a:endParaRPr>
          </a:p>
          <a:p>
            <a:pPr marL="939800" indent="-747713">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・母子保健や専門機関等も含めた地域の療育システムとの連携</a:t>
            </a:r>
            <a:endParaRPr lang="en-US" altLang="ja-JP" sz="2200" dirty="0">
              <a:latin typeface="MS PGothic" panose="020B0600070205080204" pitchFamily="34" charset="-128"/>
              <a:ea typeface="MS PGothic" panose="020B0600070205080204" pitchFamily="34" charset="-128"/>
            </a:endParaRPr>
          </a:p>
          <a:p>
            <a:pPr marL="939800" indent="-747713">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・児童発達支援管理責任者と「相談・援助」との役割分担（基本相談含む）</a:t>
            </a:r>
            <a:endParaRPr lang="en-US" altLang="ja-JP" sz="2200" dirty="0">
              <a:latin typeface="MS PGothic" panose="020B0600070205080204" pitchFamily="34" charset="-128"/>
              <a:ea typeface="MS PGothic" panose="020B0600070205080204" pitchFamily="34" charset="-128"/>
            </a:endParaRPr>
          </a:p>
          <a:p>
            <a:pPr marL="939800" indent="-747713">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・利用計画という名称だが、「療育」を受けることがゴールではないこと</a:t>
            </a:r>
            <a:endParaRPr lang="en-US" altLang="ja-JP" sz="2200" dirty="0">
              <a:latin typeface="MS PGothic" panose="020B0600070205080204" pitchFamily="34" charset="-128"/>
              <a:ea typeface="MS PGothic" panose="020B0600070205080204" pitchFamily="34" charset="-128"/>
            </a:endParaRPr>
          </a:p>
          <a:p>
            <a:pPr marL="939800" indent="-747713">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・「生活」の質の向上が重要（地域で育てられること、将来の見通して）</a:t>
            </a:r>
            <a:endParaRPr lang="en-US" altLang="ja-JP" sz="2200" dirty="0">
              <a:latin typeface="MS PGothic" panose="020B0600070205080204" pitchFamily="34" charset="-128"/>
              <a:ea typeface="MS PGothic" panose="020B0600070205080204" pitchFamily="34" charset="-128"/>
            </a:endParaRPr>
          </a:p>
          <a:p>
            <a:pPr marL="939800" indent="-747713">
              <a:spcBef>
                <a:spcPts val="0"/>
              </a:spcBef>
              <a:buNone/>
            </a:pP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・子どもの成長・発達過程、保護者の歩みに時間をかけて寄り添う（伴走型）</a:t>
            </a:r>
            <a:endParaRPr lang="en-US" altLang="ja-JP" sz="2200" dirty="0">
              <a:latin typeface="MS PGothic" panose="020B0600070205080204" pitchFamily="34" charset="-128"/>
              <a:ea typeface="MS PGothic" panose="020B0600070205080204" pitchFamily="34" charset="-128"/>
            </a:endParaRPr>
          </a:p>
          <a:p>
            <a:pPr marL="939800" indent="-747713">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・子ども本人が理解し、意思表明・決定できるような相談支援（権利擁護）</a:t>
            </a:r>
            <a:endParaRPr lang="en-US" altLang="ja-JP" sz="2200" dirty="0">
              <a:latin typeface="MS PGothic" panose="020B0600070205080204" pitchFamily="34" charset="-128"/>
              <a:ea typeface="MS PGothic" panose="020B0600070205080204" pitchFamily="34" charset="-128"/>
            </a:endParaRPr>
          </a:p>
          <a:p>
            <a:pPr marL="939800" indent="-747713">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障害児支援利用計画：心を動かす「提案」と共に落とし所をまとめた「本計画」</a:t>
            </a:r>
            <a:endParaRPr lang="en-US" altLang="ja-JP" sz="2200" dirty="0">
              <a:latin typeface="MS PGothic" panose="020B0600070205080204" pitchFamily="34" charset="-128"/>
              <a:ea typeface="MS PGothic" panose="020B0600070205080204" pitchFamily="34" charset="-128"/>
            </a:endParaRPr>
          </a:p>
          <a:p>
            <a:pPr marL="939800" indent="-747713">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保護者の了解を得て、関係機関と積極的に情報共有を</a:t>
            </a:r>
            <a:endParaRPr lang="en-US" altLang="ja-JP" sz="2400" dirty="0">
              <a:latin typeface="MS PGothic" panose="020B0600070205080204" pitchFamily="34" charset="-128"/>
              <a:ea typeface="MS PGothic" panose="020B0600070205080204" pitchFamily="34" charset="-128"/>
            </a:endParaRPr>
          </a:p>
        </p:txBody>
      </p:sp>
      <p:sp>
        <p:nvSpPr>
          <p:cNvPr id="3" name="スライド番号プレースホルダー 9">
            <a:extLst>
              <a:ext uri="{FF2B5EF4-FFF2-40B4-BE49-F238E27FC236}">
                <a16:creationId xmlns:a16="http://schemas.microsoft.com/office/drawing/2014/main" id="{D6B98C8F-E8D7-A238-DF22-1709B5F9415A}"/>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6</a:t>
            </a:fld>
            <a:endParaRPr lang="en-US" altLang="ja-JP" sz="2000" dirty="0">
              <a:solidFill>
                <a:srgbClr val="000000"/>
              </a:solidFill>
            </a:endParaRPr>
          </a:p>
        </p:txBody>
      </p:sp>
    </p:spTree>
    <p:extLst>
      <p:ext uri="{BB962C8B-B14F-4D97-AF65-F5344CB8AC3E}">
        <p14:creationId xmlns:p14="http://schemas.microsoft.com/office/powerpoint/2010/main" val="1480292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id="{AE23BB27-D97C-2045-8F64-71E6DFAAB011}"/>
              </a:ext>
            </a:extLst>
          </p:cNvPr>
          <p:cNvSpPr>
            <a:spLocks noGrp="1"/>
          </p:cNvSpPr>
          <p:nvPr>
            <p:ph idx="1"/>
          </p:nvPr>
        </p:nvSpPr>
        <p:spPr>
          <a:xfrm>
            <a:off x="0" y="-32349"/>
            <a:ext cx="9906000" cy="6696744"/>
          </a:xfrm>
        </p:spPr>
        <p:txBody>
          <a:bodyPr>
            <a:noAutofit/>
          </a:bodyPr>
          <a:lstStyle/>
          <a:p>
            <a:pPr marL="939800" indent="-747713">
              <a:spcBef>
                <a:spcPts val="1500"/>
              </a:spcBef>
              <a:buNone/>
            </a:pPr>
            <a:r>
              <a:rPr lang="en-US" altLang="ja-JP" sz="2800" u="sng" dirty="0">
                <a:latin typeface="MS PGothic" panose="020B0600070205080204" pitchFamily="34" charset="-128"/>
                <a:ea typeface="MS PGothic" panose="020B0600070205080204" pitchFamily="34" charset="-128"/>
              </a:rPr>
              <a:t>⑤</a:t>
            </a:r>
            <a:r>
              <a:rPr lang="ja-JP" altLang="en-US" sz="2800" u="sng">
                <a:latin typeface="MS PGothic" panose="020B0600070205080204" pitchFamily="34" charset="-128"/>
                <a:ea typeface="MS PGothic" panose="020B0600070205080204" pitchFamily="34" charset="-128"/>
              </a:rPr>
              <a:t>児童期における相談支援の初期的な対応（演習）</a:t>
            </a:r>
            <a:endParaRPr lang="en-US" altLang="ja-JP" sz="2800" u="sng" dirty="0">
              <a:latin typeface="MS PGothic" panose="020B0600070205080204" pitchFamily="34" charset="-128"/>
              <a:ea typeface="MS PGothic" panose="020B0600070205080204" pitchFamily="34" charset="-128"/>
            </a:endParaRPr>
          </a:p>
          <a:p>
            <a:pPr marL="585788" indent="-180975">
              <a:spcBef>
                <a:spcPts val="0"/>
              </a:spcBef>
              <a:buNone/>
            </a:pPr>
            <a:r>
              <a:rPr lang="ja-JP" altLang="en-US" sz="2200">
                <a:latin typeface="MS PGothic" panose="020B0600070205080204" pitchFamily="34" charset="-128"/>
                <a:ea typeface="MS PGothic" panose="020B0600070205080204" pitchFamily="34" charset="-128"/>
              </a:rPr>
              <a:t>・障害児支援利用計画と個別支援計画との関係性・連動性の理解を深める</a:t>
            </a:r>
            <a:endParaRPr lang="en-US" altLang="ja-JP" sz="2200" dirty="0">
              <a:latin typeface="MS PGothic" panose="020B0600070205080204" pitchFamily="34" charset="-128"/>
              <a:ea typeface="MS PGothic" panose="020B0600070205080204" pitchFamily="34" charset="-128"/>
            </a:endParaRPr>
          </a:p>
          <a:p>
            <a:pPr marL="585788" indent="-180975">
              <a:spcBef>
                <a:spcPts val="0"/>
              </a:spcBef>
              <a:buNone/>
            </a:pPr>
            <a:r>
              <a:rPr lang="ja-JP" altLang="en-US" sz="2200">
                <a:latin typeface="MS PGothic" panose="020B0600070205080204" pitchFamily="34" charset="-128"/>
                <a:ea typeface="MS PGothic" panose="020B0600070205080204" pitchFamily="34" charset="-128"/>
              </a:rPr>
              <a:t>・支援現場において実践可能な知識を獲得する　</a:t>
            </a:r>
            <a:endParaRPr lang="en-US" altLang="ja-JP" sz="2200" dirty="0">
              <a:latin typeface="MS PGothic" panose="020B0600070205080204" pitchFamily="34" charset="-128"/>
              <a:ea typeface="MS PGothic" panose="020B0600070205080204" pitchFamily="34" charset="-128"/>
            </a:endParaRPr>
          </a:p>
          <a:p>
            <a:pPr marL="585788" indent="-180975">
              <a:spcBef>
                <a:spcPts val="0"/>
              </a:spcBef>
              <a:buNone/>
            </a:pPr>
            <a:r>
              <a:rPr lang="ja-JP" altLang="en-US" sz="2200">
                <a:latin typeface="MS PGothic" panose="020B0600070205080204" pitchFamily="34" charset="-128"/>
                <a:ea typeface="MS PGothic" panose="020B0600070205080204" pitchFamily="34" charset="-128"/>
              </a:rPr>
              <a:t>・初期対応として：・事例の要点を掴む</a:t>
            </a:r>
            <a:endParaRPr lang="en-US" altLang="ja-JP" sz="2200" dirty="0">
              <a:latin typeface="MS PGothic" panose="020B0600070205080204" pitchFamily="34" charset="-128"/>
              <a:ea typeface="MS PGothic" panose="020B0600070205080204" pitchFamily="34" charset="-128"/>
            </a:endParaRPr>
          </a:p>
          <a:p>
            <a:pPr marL="585788" indent="1911350">
              <a:spcBef>
                <a:spcPts val="0"/>
              </a:spcBef>
              <a:buNone/>
            </a:pPr>
            <a:r>
              <a:rPr lang="ja-JP" altLang="en-US" sz="2200">
                <a:latin typeface="MS PGothic" panose="020B0600070205080204" pitchFamily="34" charset="-128"/>
                <a:ea typeface="MS PGothic" panose="020B0600070205080204" pitchFamily="34" charset="-128"/>
              </a:rPr>
              <a:t>・相談支援専門員と児発管の立場で対応策を考える（提案）</a:t>
            </a:r>
            <a:endParaRPr lang="en-US" altLang="ja-JP" sz="2200" dirty="0">
              <a:latin typeface="MS PGothic" panose="020B0600070205080204" pitchFamily="34" charset="-128"/>
              <a:ea typeface="MS PGothic" panose="020B0600070205080204" pitchFamily="34" charset="-128"/>
            </a:endParaRPr>
          </a:p>
          <a:p>
            <a:pPr marL="585788" indent="-180975">
              <a:spcBef>
                <a:spcPts val="0"/>
              </a:spcBef>
              <a:buNone/>
            </a:pPr>
            <a:r>
              <a:rPr lang="ja-JP" altLang="en-US" sz="2200">
                <a:latin typeface="MS PGothic" panose="020B0600070205080204" pitchFamily="34" charset="-128"/>
                <a:ea typeface="MS PGothic" panose="020B0600070205080204" pitchFamily="34" charset="-128"/>
              </a:rPr>
              <a:t>・会議の開催とルールの設定と進行：会議で必ず役割を押さえておくこと</a:t>
            </a:r>
            <a:endParaRPr lang="en-US" altLang="ja-JP" sz="2200" dirty="0">
              <a:latin typeface="MS PGothic" panose="020B0600070205080204" pitchFamily="34" charset="-128"/>
              <a:ea typeface="MS PGothic" panose="020B0600070205080204" pitchFamily="34" charset="-128"/>
            </a:endParaRPr>
          </a:p>
          <a:p>
            <a:pPr marL="585788" indent="-180975">
              <a:spcBef>
                <a:spcPts val="0"/>
              </a:spcBef>
              <a:buNone/>
            </a:pPr>
            <a:r>
              <a:rPr lang="ja-JP" altLang="en-US" sz="2200">
                <a:latin typeface="MS PGothic" panose="020B0600070205080204" pitchFamily="34" charset="-128"/>
                <a:ea typeface="MS PGothic" panose="020B0600070205080204" pitchFamily="34" charset="-128"/>
              </a:rPr>
              <a:t>・障害児支援利用計画案の書き方、ニーズ整理、ストレングス</a:t>
            </a:r>
            <a:r>
              <a:rPr lang="en-US" altLang="ja-JP" sz="2200" dirty="0">
                <a:latin typeface="MS PGothic" panose="020B0600070205080204" pitchFamily="34" charset="-128"/>
                <a:ea typeface="MS PGothic" panose="020B0600070205080204" pitchFamily="34" charset="-128"/>
              </a:rPr>
              <a:t>MAP</a:t>
            </a:r>
            <a:r>
              <a:rPr lang="ja-JP" altLang="en-US" sz="2200">
                <a:latin typeface="MS PGothic" panose="020B0600070205080204" pitchFamily="34" charset="-128"/>
                <a:ea typeface="MS PGothic" panose="020B0600070205080204" pitchFamily="34" charset="-128"/>
              </a:rPr>
              <a:t>等の活用</a:t>
            </a:r>
            <a:endParaRPr lang="en-US" altLang="ja-JP" sz="2200" dirty="0">
              <a:latin typeface="MS PGothic" panose="020B0600070205080204" pitchFamily="34" charset="-128"/>
              <a:ea typeface="MS PGothic" panose="020B0600070205080204" pitchFamily="34" charset="-128"/>
            </a:endParaRPr>
          </a:p>
          <a:p>
            <a:pPr marL="585788" indent="-180975">
              <a:spcBef>
                <a:spcPts val="0"/>
              </a:spcBef>
              <a:buNone/>
            </a:pPr>
            <a:r>
              <a:rPr lang="ja-JP" altLang="en-US" sz="2200">
                <a:latin typeface="MS PGothic" panose="020B0600070205080204" pitchFamily="34" charset="-128"/>
                <a:ea typeface="MS PGothic" panose="020B0600070205080204" pitchFamily="34" charset="-128"/>
              </a:rPr>
              <a:t>・地域（生活）支援は、相談支援と児発管が協働して</a:t>
            </a:r>
            <a:endParaRPr lang="en-US" altLang="ja-JP" sz="2200" dirty="0">
              <a:latin typeface="MS PGothic" panose="020B0600070205080204" pitchFamily="34" charset="-128"/>
              <a:ea typeface="MS PGothic" panose="020B0600070205080204" pitchFamily="34" charset="-128"/>
            </a:endParaRPr>
          </a:p>
          <a:p>
            <a:pPr marL="585788" indent="-180975">
              <a:spcBef>
                <a:spcPts val="0"/>
              </a:spcBef>
              <a:buNone/>
            </a:pPr>
            <a:endParaRPr lang="en-US" altLang="ja-JP" sz="1600" dirty="0">
              <a:latin typeface="MS PGothic" panose="020B0600070205080204" pitchFamily="34" charset="-128"/>
              <a:ea typeface="MS PGothic" panose="020B0600070205080204" pitchFamily="34" charset="-128"/>
            </a:endParaRPr>
          </a:p>
          <a:p>
            <a:pPr marL="585788" indent="-404813">
              <a:spcBef>
                <a:spcPts val="0"/>
              </a:spcBef>
              <a:buNone/>
            </a:pPr>
            <a:r>
              <a:rPr lang="ja-JP" altLang="en-US" sz="2800" u="sng">
                <a:latin typeface="MS PGothic" panose="020B0600070205080204" pitchFamily="34" charset="-128"/>
                <a:ea typeface="MS PGothic" panose="020B0600070205080204" pitchFamily="34" charset="-128"/>
              </a:rPr>
              <a:t>⑥児童期における支援提供プロセス管理に関する演習</a:t>
            </a:r>
            <a:endParaRPr lang="en-US" altLang="ja-JP" sz="2800" u="sng" dirty="0">
              <a:latin typeface="MS PGothic" panose="020B0600070205080204" pitchFamily="34" charset="-128"/>
              <a:ea typeface="MS PGothic" panose="020B0600070205080204" pitchFamily="34" charset="-128"/>
            </a:endParaRPr>
          </a:p>
          <a:p>
            <a:pPr marL="585788" indent="-180975">
              <a:spcBef>
                <a:spcPts val="0"/>
              </a:spcBef>
              <a:buNone/>
            </a:pPr>
            <a:r>
              <a:rPr lang="ja-JP" altLang="en-US" sz="2200">
                <a:latin typeface="MS PGothic" panose="020B0600070205080204" pitchFamily="34" charset="-128"/>
                <a:ea typeface="MS PGothic" panose="020B0600070205080204" pitchFamily="34" charset="-128"/>
              </a:rPr>
              <a:t>・発達支援におけるアセスメントの実際（意義・視点・多面的な情報収集）</a:t>
            </a:r>
            <a:endParaRPr lang="en-US" altLang="ja-JP" sz="2200" dirty="0">
              <a:latin typeface="MS PGothic" panose="020B0600070205080204" pitchFamily="34" charset="-128"/>
              <a:ea typeface="MS PGothic" panose="020B0600070205080204" pitchFamily="34" charset="-128"/>
            </a:endParaRPr>
          </a:p>
          <a:p>
            <a:pPr marL="585788" indent="-180975">
              <a:spcBef>
                <a:spcPts val="0"/>
              </a:spcBef>
              <a:buNone/>
            </a:pPr>
            <a:r>
              <a:rPr lang="ja-JP" altLang="en-US" sz="2200">
                <a:latin typeface="MS PGothic" panose="020B0600070205080204" pitchFamily="34" charset="-128"/>
                <a:ea typeface="MS PGothic" panose="020B0600070205080204" pitchFamily="34" charset="-128"/>
              </a:rPr>
              <a:t>・子ども本人の声を聴取する</a:t>
            </a:r>
            <a:endParaRPr lang="en-US" altLang="ja-JP" sz="2200" dirty="0">
              <a:latin typeface="MS PGothic" panose="020B0600070205080204" pitchFamily="34" charset="-128"/>
              <a:ea typeface="MS PGothic" panose="020B0600070205080204" pitchFamily="34" charset="-128"/>
            </a:endParaRPr>
          </a:p>
          <a:p>
            <a:pPr marL="585788" indent="-180975">
              <a:spcBef>
                <a:spcPts val="0"/>
              </a:spcBef>
              <a:buNone/>
            </a:pPr>
            <a:r>
              <a:rPr lang="ja-JP" altLang="en-US" sz="2200">
                <a:latin typeface="MS PGothic" panose="020B0600070205080204" pitchFamily="34" charset="-128"/>
                <a:ea typeface="MS PGothic" panose="020B0600070205080204" pitchFamily="34" charset="-128"/>
              </a:rPr>
              <a:t>・ニーズ（課題）の整理：ニーズ整理表の活用</a:t>
            </a:r>
            <a:endParaRPr lang="en-US" altLang="ja-JP" sz="2200" dirty="0">
              <a:latin typeface="MS PGothic" panose="020B0600070205080204" pitchFamily="34" charset="-128"/>
              <a:ea typeface="MS PGothic" panose="020B0600070205080204" pitchFamily="34" charset="-128"/>
            </a:endParaRPr>
          </a:p>
          <a:p>
            <a:pPr marL="585788" indent="-180975">
              <a:spcBef>
                <a:spcPts val="0"/>
              </a:spcBef>
              <a:buNone/>
            </a:pPr>
            <a:r>
              <a:rPr lang="ja-JP" altLang="en-US" sz="2200">
                <a:latin typeface="MS PGothic" panose="020B0600070205080204" pitchFamily="34" charset="-128"/>
                <a:ea typeface="MS PGothic" panose="020B0600070205080204" pitchFamily="34" charset="-128"/>
              </a:rPr>
              <a:t>　　　　　　　　　　　　　　</a:t>
            </a:r>
            <a:r>
              <a:rPr lang="ja-JP" altLang="en-US" sz="180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状況⇒意向⇒見立て（気になること・課題抽出・見通し）</a:t>
            </a:r>
            <a:endParaRPr lang="en-US" altLang="ja-JP" sz="2200" dirty="0">
              <a:latin typeface="MS PGothic" panose="020B0600070205080204" pitchFamily="34" charset="-128"/>
              <a:ea typeface="MS PGothic" panose="020B0600070205080204" pitchFamily="34" charset="-128"/>
            </a:endParaRPr>
          </a:p>
          <a:p>
            <a:pPr marL="585788" indent="-180975">
              <a:spcBef>
                <a:spcPts val="0"/>
              </a:spcBef>
              <a:buNone/>
            </a:pPr>
            <a:r>
              <a:rPr lang="ja-JP" altLang="en-US" sz="2200">
                <a:latin typeface="MS PGothic" panose="020B0600070205080204" pitchFamily="34" charset="-128"/>
                <a:ea typeface="MS PGothic" panose="020B0600070205080204" pitchFamily="34" charset="-128"/>
              </a:rPr>
              <a:t>・支援計画の作成　</a:t>
            </a:r>
            <a:r>
              <a:rPr lang="ja-JP" altLang="en-US" sz="2000">
                <a:latin typeface="MS PGothic" panose="020B0600070205080204" pitchFamily="34" charset="-128"/>
                <a:ea typeface="MS PGothic" panose="020B0600070205080204" pitchFamily="34" charset="-128"/>
              </a:rPr>
              <a:t>　</a:t>
            </a:r>
            <a:r>
              <a:rPr lang="en-US" altLang="ja-JP" sz="20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：支援の計画であること、具体的な目標・支援内容</a:t>
            </a:r>
            <a:endParaRPr lang="en-US" altLang="ja-JP" sz="2200" dirty="0">
              <a:latin typeface="MS PGothic" panose="020B0600070205080204" pitchFamily="34" charset="-128"/>
              <a:ea typeface="MS PGothic" panose="020B0600070205080204" pitchFamily="34" charset="-128"/>
            </a:endParaRPr>
          </a:p>
          <a:p>
            <a:pPr marL="585788" indent="-180975">
              <a:spcBef>
                <a:spcPts val="0"/>
              </a:spcBef>
              <a:buNone/>
            </a:pPr>
            <a:r>
              <a:rPr lang="ja-JP" altLang="en-US" sz="2200">
                <a:latin typeface="MS PGothic" panose="020B0600070205080204" pitchFamily="34" charset="-128"/>
                <a:ea typeface="MS PGothic" panose="020B0600070205080204" pitchFamily="34" charset="-128"/>
              </a:rPr>
              <a:t>・モニタリング　　　　</a:t>
            </a:r>
            <a:r>
              <a:rPr lang="en-US" altLang="ja-JP" sz="1600" dirty="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en-US" altLang="ja-JP" sz="18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：育ちの変化、家族の変化を捉える、支援の評価</a:t>
            </a:r>
            <a:endParaRPr lang="en-US" altLang="ja-JP" sz="2200" dirty="0">
              <a:latin typeface="MS PGothic" panose="020B0600070205080204" pitchFamily="34" charset="-128"/>
              <a:ea typeface="MS PGothic" panose="020B0600070205080204" pitchFamily="34" charset="-128"/>
            </a:endParaRPr>
          </a:p>
          <a:p>
            <a:pPr marL="3157538" indent="0">
              <a:spcBef>
                <a:spcPts val="0"/>
              </a:spcBef>
              <a:buNone/>
            </a:pPr>
            <a:r>
              <a:rPr lang="ja-JP" altLang="en-US" sz="2200">
                <a:latin typeface="MS PGothic" panose="020B0600070205080204" pitchFamily="34" charset="-128"/>
                <a:ea typeface="MS PGothic" panose="020B0600070205080204" pitchFamily="34" charset="-128"/>
              </a:rPr>
              <a:t>支援目標の設定、支援内容、期間の効果を測定する</a:t>
            </a:r>
            <a:endParaRPr lang="en-US" altLang="ja-JP" sz="2200" dirty="0">
              <a:latin typeface="MS PGothic" panose="020B0600070205080204" pitchFamily="34" charset="-128"/>
              <a:ea typeface="MS PGothic" panose="020B0600070205080204" pitchFamily="34" charset="-128"/>
            </a:endParaRPr>
          </a:p>
          <a:p>
            <a:pPr marL="3157538" indent="0">
              <a:spcBef>
                <a:spcPts val="0"/>
              </a:spcBef>
              <a:buNone/>
            </a:pPr>
            <a:r>
              <a:rPr lang="ja-JP" altLang="en-US" sz="2200">
                <a:latin typeface="MS PGothic" panose="020B0600070205080204" pitchFamily="34" charset="-128"/>
                <a:ea typeface="MS PGothic" panose="020B0600070205080204" pitchFamily="34" charset="-128"/>
              </a:rPr>
              <a:t>子どもができていない、家族ができていないの評価</a:t>
            </a:r>
            <a:endParaRPr lang="en-US" altLang="ja-JP" sz="2200" dirty="0">
              <a:latin typeface="MS PGothic" panose="020B0600070205080204" pitchFamily="34" charset="-128"/>
              <a:ea typeface="MS PGothic" panose="020B0600070205080204" pitchFamily="34" charset="-128"/>
            </a:endParaRPr>
          </a:p>
          <a:p>
            <a:pPr marL="3157538" indent="0">
              <a:spcBef>
                <a:spcPts val="0"/>
              </a:spcBef>
              <a:buNone/>
            </a:pPr>
            <a:r>
              <a:rPr lang="ja-JP" altLang="en-US" sz="2200">
                <a:latin typeface="MS PGothic" panose="020B0600070205080204" pitchFamily="34" charset="-128"/>
                <a:ea typeface="MS PGothic" panose="020B0600070205080204" pitchFamily="34" charset="-128"/>
              </a:rPr>
              <a:t>子どもや家族ができる目標や支援になるように</a:t>
            </a:r>
            <a:endParaRPr lang="en-US" altLang="ja-JP" sz="2200" dirty="0">
              <a:latin typeface="MS PGothic" panose="020B0600070205080204" pitchFamily="34" charset="-128"/>
              <a:ea typeface="MS PGothic" panose="020B0600070205080204" pitchFamily="34" charset="-128"/>
            </a:endParaRPr>
          </a:p>
          <a:p>
            <a:pPr marL="585788" indent="-180975">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＝科学的要素であり、支援の質を高める</a:t>
            </a:r>
            <a:endParaRPr lang="en-US" altLang="ja-JP" sz="2200" dirty="0">
              <a:latin typeface="MS PGothic" panose="020B0600070205080204" pitchFamily="34" charset="-128"/>
              <a:ea typeface="MS PGothic" panose="020B0600070205080204" pitchFamily="34" charset="-128"/>
            </a:endParaRPr>
          </a:p>
        </p:txBody>
      </p:sp>
      <p:sp>
        <p:nvSpPr>
          <p:cNvPr id="3" name="スライド番号プレースホルダー 9">
            <a:extLst>
              <a:ext uri="{FF2B5EF4-FFF2-40B4-BE49-F238E27FC236}">
                <a16:creationId xmlns:a16="http://schemas.microsoft.com/office/drawing/2014/main" id="{D6B98C8F-E8D7-A238-DF22-1709B5F9415A}"/>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7</a:t>
            </a:fld>
            <a:endParaRPr lang="en-US" altLang="ja-JP" sz="2000" dirty="0">
              <a:solidFill>
                <a:srgbClr val="000000"/>
              </a:solidFill>
            </a:endParaRPr>
          </a:p>
        </p:txBody>
      </p:sp>
    </p:spTree>
    <p:extLst>
      <p:ext uri="{BB962C8B-B14F-4D97-AF65-F5344CB8AC3E}">
        <p14:creationId xmlns:p14="http://schemas.microsoft.com/office/powerpoint/2010/main" val="1890192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43"/>
          <p:cNvSpPr>
            <a:spLocks noGrp="1"/>
          </p:cNvSpPr>
          <p:nvPr>
            <p:ph type="sldNum" sz="quarter" idx="12"/>
          </p:nvPr>
        </p:nvSpPr>
        <p:spPr>
          <a:xfrm>
            <a:off x="7594600" y="6493145"/>
            <a:ext cx="2311400" cy="365125"/>
          </a:xfrm>
        </p:spPr>
        <p:txBody>
          <a:bodyPr/>
          <a:lstStyle/>
          <a:p>
            <a:pPr algn="r" rtl="0">
              <a:defRPr/>
            </a:pPr>
            <a:fld id="{848A0291-7E93-4D18-B509-C97C96F1E9C5}" type="slidenum">
              <a:rPr kumimoji="1" lang="ja-JP" altLang="en-US" sz="1400" kern="1200">
                <a:solidFill>
                  <a:prstClr val="black"/>
                </a:solidFill>
                <a:latin typeface="Arial" pitchFamily="34" charset="0"/>
                <a:ea typeface="ＭＳ Ｐゴシック"/>
                <a:cs typeface="Arial" pitchFamily="34" charset="0"/>
              </a:rPr>
              <a:pPr algn="r" rtl="0">
                <a:defRPr/>
              </a:pPr>
              <a:t>8</a:t>
            </a:fld>
            <a:endParaRPr kumimoji="1" lang="ja-JP" altLang="en-US" sz="1400" kern="1200" dirty="0">
              <a:solidFill>
                <a:prstClr val="black"/>
              </a:solidFill>
              <a:latin typeface="Arial" pitchFamily="34" charset="0"/>
              <a:ea typeface="ＭＳ Ｐゴシック"/>
              <a:cs typeface="Arial" pitchFamily="34" charset="0"/>
            </a:endParaRPr>
          </a:p>
        </p:txBody>
      </p:sp>
      <p:sp>
        <p:nvSpPr>
          <p:cNvPr id="5" name="Rectangle 3"/>
          <p:cNvSpPr txBox="1">
            <a:spLocks noChangeArrowheads="1"/>
          </p:cNvSpPr>
          <p:nvPr/>
        </p:nvSpPr>
        <p:spPr bwMode="auto">
          <a:xfrm>
            <a:off x="634730" y="328892"/>
            <a:ext cx="9293482" cy="621852"/>
          </a:xfrm>
          <a:prstGeom prst="rect">
            <a:avLst/>
          </a:prstGeom>
          <a:noFill/>
          <a:ln w="9525">
            <a:noFill/>
            <a:miter lim="800000"/>
            <a:headEnd/>
            <a:tailEnd/>
          </a:ln>
        </p:spPr>
        <p:txBody>
          <a:bodyPr lIns="91399" tIns="45701" rIns="91399" bIns="45701"/>
          <a:lstStyle/>
          <a:p>
            <a:pPr algn="ctr">
              <a:lnSpc>
                <a:spcPct val="80000"/>
              </a:lnSpc>
              <a:spcBef>
                <a:spcPct val="20000"/>
              </a:spcBef>
            </a:pPr>
            <a:r>
              <a:rPr lang="ja-JP" altLang="en-US" sz="4500" u="sng" spc="-100">
                <a:solidFill>
                  <a:srgbClr val="000000"/>
                </a:solidFill>
              </a:rPr>
              <a:t>「ライフステージ」に応じた支援（例）</a:t>
            </a:r>
            <a:endParaRPr lang="en-US" altLang="ja-JP" sz="4500" u="sng" spc="-100" dirty="0">
              <a:solidFill>
                <a:srgbClr val="000000"/>
              </a:solidFill>
            </a:endParaRPr>
          </a:p>
        </p:txBody>
      </p:sp>
      <p:sp>
        <p:nvSpPr>
          <p:cNvPr id="2" name="右矢印 1">
            <a:extLst>
              <a:ext uri="{FF2B5EF4-FFF2-40B4-BE49-F238E27FC236}">
                <a16:creationId xmlns:a16="http://schemas.microsoft.com/office/drawing/2014/main" id="{2BB5B523-9304-E341-9390-DA59B0E12C56}"/>
              </a:ext>
            </a:extLst>
          </p:cNvPr>
          <p:cNvSpPr/>
          <p:nvPr/>
        </p:nvSpPr>
        <p:spPr bwMode="auto">
          <a:xfrm>
            <a:off x="634730" y="1045632"/>
            <a:ext cx="9074642" cy="1193515"/>
          </a:xfrm>
          <a:prstGeom prst="rightArrow">
            <a:avLst>
              <a:gd name="adj1" fmla="val 100000"/>
              <a:gd name="adj2" fmla="val 22452"/>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9" name="右矢印 8">
            <a:extLst>
              <a:ext uri="{FF2B5EF4-FFF2-40B4-BE49-F238E27FC236}">
                <a16:creationId xmlns:a16="http://schemas.microsoft.com/office/drawing/2014/main" id="{E653C92E-34BB-594D-89F4-53FFAFBF3C72}"/>
              </a:ext>
            </a:extLst>
          </p:cNvPr>
          <p:cNvSpPr/>
          <p:nvPr/>
        </p:nvSpPr>
        <p:spPr bwMode="auto">
          <a:xfrm>
            <a:off x="599855" y="1045632"/>
            <a:ext cx="7466686" cy="1193515"/>
          </a:xfrm>
          <a:prstGeom prst="rightArrow">
            <a:avLst>
              <a:gd name="adj1" fmla="val 100000"/>
              <a:gd name="adj2" fmla="val 14742"/>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10" name="右矢印 9">
            <a:extLst>
              <a:ext uri="{FF2B5EF4-FFF2-40B4-BE49-F238E27FC236}">
                <a16:creationId xmlns:a16="http://schemas.microsoft.com/office/drawing/2014/main" id="{C4521E48-1B8C-1D45-94EE-A608EA583559}"/>
              </a:ext>
            </a:extLst>
          </p:cNvPr>
          <p:cNvSpPr/>
          <p:nvPr/>
        </p:nvSpPr>
        <p:spPr bwMode="auto">
          <a:xfrm>
            <a:off x="560513" y="1045632"/>
            <a:ext cx="4896544" cy="1193515"/>
          </a:xfrm>
          <a:prstGeom prst="rightArrow">
            <a:avLst>
              <a:gd name="adj1" fmla="val 100000"/>
              <a:gd name="adj2" fmla="val 17826"/>
            </a:avLst>
          </a:prstGeom>
          <a:solidFill>
            <a:srgbClr val="FFCCFF"/>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11" name="右矢印 10">
            <a:extLst>
              <a:ext uri="{FF2B5EF4-FFF2-40B4-BE49-F238E27FC236}">
                <a16:creationId xmlns:a16="http://schemas.microsoft.com/office/drawing/2014/main" id="{9F7F0E15-0049-934D-B768-C58743A2AECC}"/>
              </a:ext>
            </a:extLst>
          </p:cNvPr>
          <p:cNvSpPr/>
          <p:nvPr/>
        </p:nvSpPr>
        <p:spPr bwMode="auto">
          <a:xfrm>
            <a:off x="144866" y="1045632"/>
            <a:ext cx="2180259" cy="1193515"/>
          </a:xfrm>
          <a:prstGeom prst="rightArrow">
            <a:avLst>
              <a:gd name="adj1" fmla="val 100000"/>
              <a:gd name="adj2" fmla="val 21681"/>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3" name="テキスト ボックス 2">
            <a:extLst>
              <a:ext uri="{FF2B5EF4-FFF2-40B4-BE49-F238E27FC236}">
                <a16:creationId xmlns:a16="http://schemas.microsoft.com/office/drawing/2014/main" id="{42862520-3BB6-734C-BBCA-2C8BCBB617FE}"/>
              </a:ext>
            </a:extLst>
          </p:cNvPr>
          <p:cNvSpPr txBox="1"/>
          <p:nvPr/>
        </p:nvSpPr>
        <p:spPr>
          <a:xfrm>
            <a:off x="435840" y="1388118"/>
            <a:ext cx="1446203" cy="431421"/>
          </a:xfrm>
          <a:prstGeom prst="rect">
            <a:avLst/>
          </a:prstGeom>
          <a:noFill/>
        </p:spPr>
        <p:txBody>
          <a:bodyPr vert="horz" wrap="square" rtlCol="0">
            <a:noAutofit/>
          </a:bodyPr>
          <a:lstStyle/>
          <a:p>
            <a:r>
              <a:rPr kumimoji="1" lang="ja-JP" altLang="en-US" sz="3200"/>
              <a:t>就学前</a:t>
            </a:r>
          </a:p>
        </p:txBody>
      </p:sp>
      <p:sp>
        <p:nvSpPr>
          <p:cNvPr id="13" name="テキスト ボックス 12">
            <a:extLst>
              <a:ext uri="{FF2B5EF4-FFF2-40B4-BE49-F238E27FC236}">
                <a16:creationId xmlns:a16="http://schemas.microsoft.com/office/drawing/2014/main" id="{88430B4B-7FFF-8544-B114-61BF1706B531}"/>
              </a:ext>
            </a:extLst>
          </p:cNvPr>
          <p:cNvSpPr txBox="1"/>
          <p:nvPr/>
        </p:nvSpPr>
        <p:spPr>
          <a:xfrm>
            <a:off x="3062621" y="1416496"/>
            <a:ext cx="1446203" cy="431421"/>
          </a:xfrm>
          <a:prstGeom prst="rect">
            <a:avLst/>
          </a:prstGeom>
          <a:noFill/>
        </p:spPr>
        <p:txBody>
          <a:bodyPr vert="horz" wrap="square" rtlCol="0">
            <a:noAutofit/>
          </a:bodyPr>
          <a:lstStyle/>
          <a:p>
            <a:r>
              <a:rPr kumimoji="1" lang="ja-JP" altLang="en-US" sz="3200"/>
              <a:t>学齢期</a:t>
            </a:r>
          </a:p>
        </p:txBody>
      </p:sp>
      <p:sp>
        <p:nvSpPr>
          <p:cNvPr id="14" name="テキスト ボックス 13">
            <a:extLst>
              <a:ext uri="{FF2B5EF4-FFF2-40B4-BE49-F238E27FC236}">
                <a16:creationId xmlns:a16="http://schemas.microsoft.com/office/drawing/2014/main" id="{ABEF4E5E-E141-524E-9E28-8CA0DD876786}"/>
              </a:ext>
            </a:extLst>
          </p:cNvPr>
          <p:cNvSpPr txBox="1"/>
          <p:nvPr/>
        </p:nvSpPr>
        <p:spPr>
          <a:xfrm>
            <a:off x="6031071" y="1388118"/>
            <a:ext cx="1446203" cy="431421"/>
          </a:xfrm>
          <a:prstGeom prst="rect">
            <a:avLst/>
          </a:prstGeom>
          <a:noFill/>
        </p:spPr>
        <p:txBody>
          <a:bodyPr vert="horz" wrap="square" rtlCol="0">
            <a:noAutofit/>
          </a:bodyPr>
          <a:lstStyle/>
          <a:p>
            <a:r>
              <a:rPr kumimoji="1" lang="ja-JP" altLang="en-US" sz="3200"/>
              <a:t>成人期</a:t>
            </a:r>
          </a:p>
        </p:txBody>
      </p:sp>
      <p:sp>
        <p:nvSpPr>
          <p:cNvPr id="15" name="テキスト ボックス 14">
            <a:extLst>
              <a:ext uri="{FF2B5EF4-FFF2-40B4-BE49-F238E27FC236}">
                <a16:creationId xmlns:a16="http://schemas.microsoft.com/office/drawing/2014/main" id="{E4386B21-E819-F04B-B6CA-2EA5C14FF664}"/>
              </a:ext>
            </a:extLst>
          </p:cNvPr>
          <p:cNvSpPr txBox="1"/>
          <p:nvPr/>
        </p:nvSpPr>
        <p:spPr>
          <a:xfrm>
            <a:off x="8131303" y="1414582"/>
            <a:ext cx="1446203" cy="431421"/>
          </a:xfrm>
          <a:prstGeom prst="rect">
            <a:avLst/>
          </a:prstGeom>
          <a:noFill/>
        </p:spPr>
        <p:txBody>
          <a:bodyPr vert="horz" wrap="square" rtlCol="0">
            <a:noAutofit/>
          </a:bodyPr>
          <a:lstStyle/>
          <a:p>
            <a:r>
              <a:rPr lang="ja-JP" altLang="en-US" sz="3200"/>
              <a:t>高齢期</a:t>
            </a:r>
            <a:endParaRPr kumimoji="1" lang="ja-JP" altLang="en-US" sz="3200"/>
          </a:p>
        </p:txBody>
      </p:sp>
      <p:sp>
        <p:nvSpPr>
          <p:cNvPr id="12" name="テキスト ボックス 11">
            <a:extLst>
              <a:ext uri="{FF2B5EF4-FFF2-40B4-BE49-F238E27FC236}">
                <a16:creationId xmlns:a16="http://schemas.microsoft.com/office/drawing/2014/main" id="{E41BBB59-E56B-2B4F-91B8-D501F77D943B}"/>
              </a:ext>
            </a:extLst>
          </p:cNvPr>
          <p:cNvSpPr txBox="1"/>
          <p:nvPr/>
        </p:nvSpPr>
        <p:spPr>
          <a:xfrm>
            <a:off x="2477585" y="2548091"/>
            <a:ext cx="895997" cy="1722704"/>
          </a:xfrm>
          <a:prstGeom prst="rect">
            <a:avLst/>
          </a:prstGeom>
          <a:solidFill>
            <a:srgbClr val="FF99FF">
              <a:alpha val="13000"/>
            </a:srgbClr>
          </a:solidFill>
          <a:ln>
            <a:solidFill>
              <a:srgbClr val="0000CC"/>
            </a:solidFill>
          </a:ln>
        </p:spPr>
        <p:txBody>
          <a:bodyPr vert="eaVert" wrap="square" rtlCol="0" anchor="ctr" anchorCtr="1">
            <a:noAutofit/>
          </a:bodyPr>
          <a:lstStyle/>
          <a:p>
            <a:pPr algn="ctr"/>
            <a:r>
              <a:rPr kumimoji="1" lang="ja-JP" altLang="en-US" sz="2800"/>
              <a:t>小学校</a:t>
            </a:r>
          </a:p>
        </p:txBody>
      </p:sp>
      <p:sp>
        <p:nvSpPr>
          <p:cNvPr id="18" name="テキスト ボックス 17">
            <a:extLst>
              <a:ext uri="{FF2B5EF4-FFF2-40B4-BE49-F238E27FC236}">
                <a16:creationId xmlns:a16="http://schemas.microsoft.com/office/drawing/2014/main" id="{573058F5-7487-2B45-947B-6FA13C783A4B}"/>
              </a:ext>
            </a:extLst>
          </p:cNvPr>
          <p:cNvSpPr txBox="1"/>
          <p:nvPr/>
        </p:nvSpPr>
        <p:spPr>
          <a:xfrm>
            <a:off x="3465951" y="2536409"/>
            <a:ext cx="615553" cy="1734386"/>
          </a:xfrm>
          <a:prstGeom prst="rect">
            <a:avLst/>
          </a:prstGeom>
          <a:solidFill>
            <a:srgbClr val="FF99FF">
              <a:alpha val="13000"/>
            </a:srgbClr>
          </a:solidFill>
          <a:ln>
            <a:solidFill>
              <a:srgbClr val="0000CC"/>
            </a:solidFill>
          </a:ln>
        </p:spPr>
        <p:txBody>
          <a:bodyPr vert="eaVert" wrap="square" rtlCol="0">
            <a:spAutoFit/>
          </a:bodyPr>
          <a:lstStyle/>
          <a:p>
            <a:pPr algn="ctr"/>
            <a:r>
              <a:rPr lang="ja-JP" altLang="en-US" sz="2800"/>
              <a:t>中</a:t>
            </a:r>
            <a:r>
              <a:rPr kumimoji="1" lang="ja-JP" altLang="en-US" sz="2800"/>
              <a:t>学校</a:t>
            </a:r>
          </a:p>
        </p:txBody>
      </p:sp>
      <p:sp>
        <p:nvSpPr>
          <p:cNvPr id="19" name="テキスト ボックス 18">
            <a:extLst>
              <a:ext uri="{FF2B5EF4-FFF2-40B4-BE49-F238E27FC236}">
                <a16:creationId xmlns:a16="http://schemas.microsoft.com/office/drawing/2014/main" id="{821E4343-28B3-264F-9F95-258B1674DF5C}"/>
              </a:ext>
            </a:extLst>
          </p:cNvPr>
          <p:cNvSpPr txBox="1"/>
          <p:nvPr/>
        </p:nvSpPr>
        <p:spPr>
          <a:xfrm>
            <a:off x="4171946" y="2526323"/>
            <a:ext cx="615553" cy="1744472"/>
          </a:xfrm>
          <a:prstGeom prst="rect">
            <a:avLst/>
          </a:prstGeom>
          <a:solidFill>
            <a:srgbClr val="FF99FF">
              <a:alpha val="13000"/>
            </a:srgbClr>
          </a:solidFill>
          <a:ln>
            <a:solidFill>
              <a:srgbClr val="0000CC"/>
            </a:solidFill>
          </a:ln>
        </p:spPr>
        <p:txBody>
          <a:bodyPr vert="eaVert" wrap="square" rtlCol="0">
            <a:spAutoFit/>
          </a:bodyPr>
          <a:lstStyle/>
          <a:p>
            <a:pPr algn="ctr"/>
            <a:r>
              <a:rPr lang="ja-JP" altLang="en-US" sz="2800"/>
              <a:t>高　</a:t>
            </a:r>
            <a:r>
              <a:rPr lang="en-US" altLang="ja-JP" sz="2800" dirty="0"/>
              <a:t> </a:t>
            </a:r>
            <a:r>
              <a:rPr lang="ja-JP" altLang="en-US" sz="2800"/>
              <a:t>校</a:t>
            </a:r>
            <a:endParaRPr kumimoji="1" lang="ja-JP" altLang="en-US" sz="2800"/>
          </a:p>
        </p:txBody>
      </p:sp>
      <p:sp>
        <p:nvSpPr>
          <p:cNvPr id="20" name="テキスト ボックス 19">
            <a:extLst>
              <a:ext uri="{FF2B5EF4-FFF2-40B4-BE49-F238E27FC236}">
                <a16:creationId xmlns:a16="http://schemas.microsoft.com/office/drawing/2014/main" id="{AC99DE2E-64C2-8949-A5E8-5AE5102A9CE6}"/>
              </a:ext>
            </a:extLst>
          </p:cNvPr>
          <p:cNvSpPr txBox="1"/>
          <p:nvPr/>
        </p:nvSpPr>
        <p:spPr>
          <a:xfrm>
            <a:off x="4844655" y="2548091"/>
            <a:ext cx="615553" cy="831679"/>
          </a:xfrm>
          <a:prstGeom prst="rect">
            <a:avLst/>
          </a:prstGeom>
          <a:solidFill>
            <a:srgbClr val="FF99FF">
              <a:alpha val="13000"/>
            </a:srgbClr>
          </a:solidFill>
          <a:ln>
            <a:solidFill>
              <a:srgbClr val="0000CC"/>
            </a:solidFill>
          </a:ln>
        </p:spPr>
        <p:txBody>
          <a:bodyPr vert="eaVert" wrap="square" rtlCol="0">
            <a:spAutoFit/>
          </a:bodyPr>
          <a:lstStyle/>
          <a:p>
            <a:pPr algn="ctr"/>
            <a:r>
              <a:rPr lang="ja-JP" altLang="en-US" sz="2800"/>
              <a:t>大学</a:t>
            </a:r>
            <a:endParaRPr kumimoji="1" lang="ja-JP" altLang="en-US" sz="2800"/>
          </a:p>
        </p:txBody>
      </p:sp>
      <p:sp>
        <p:nvSpPr>
          <p:cNvPr id="21" name="テキスト ボックス 20">
            <a:extLst>
              <a:ext uri="{FF2B5EF4-FFF2-40B4-BE49-F238E27FC236}">
                <a16:creationId xmlns:a16="http://schemas.microsoft.com/office/drawing/2014/main" id="{680F808C-5135-7448-B9C7-5A73975E3FC7}"/>
              </a:ext>
            </a:extLst>
          </p:cNvPr>
          <p:cNvSpPr txBox="1"/>
          <p:nvPr/>
        </p:nvSpPr>
        <p:spPr>
          <a:xfrm>
            <a:off x="306007" y="2504306"/>
            <a:ext cx="615553" cy="1169551"/>
          </a:xfrm>
          <a:prstGeom prst="rect">
            <a:avLst/>
          </a:prstGeom>
          <a:solidFill>
            <a:schemeClr val="accent1">
              <a:lumMod val="90000"/>
              <a:alpha val="19000"/>
            </a:schemeClr>
          </a:solidFill>
          <a:ln>
            <a:solidFill>
              <a:srgbClr val="0000CC"/>
            </a:solidFill>
          </a:ln>
        </p:spPr>
        <p:txBody>
          <a:bodyPr vert="eaVert" wrap="none" rtlCol="0">
            <a:spAutoFit/>
          </a:bodyPr>
          <a:lstStyle/>
          <a:p>
            <a:r>
              <a:rPr lang="ja-JP" altLang="en-US" sz="2800"/>
              <a:t>保育所</a:t>
            </a:r>
            <a:endParaRPr kumimoji="1" lang="ja-JP" altLang="en-US" sz="2800"/>
          </a:p>
        </p:txBody>
      </p:sp>
      <p:sp>
        <p:nvSpPr>
          <p:cNvPr id="22" name="テキスト ボックス 21">
            <a:extLst>
              <a:ext uri="{FF2B5EF4-FFF2-40B4-BE49-F238E27FC236}">
                <a16:creationId xmlns:a16="http://schemas.microsoft.com/office/drawing/2014/main" id="{A6B87A42-BE33-9347-B553-BB2D1028CB82}"/>
              </a:ext>
            </a:extLst>
          </p:cNvPr>
          <p:cNvSpPr txBox="1"/>
          <p:nvPr/>
        </p:nvSpPr>
        <p:spPr>
          <a:xfrm>
            <a:off x="1130130" y="3209559"/>
            <a:ext cx="615553" cy="1169551"/>
          </a:xfrm>
          <a:prstGeom prst="rect">
            <a:avLst/>
          </a:prstGeom>
          <a:solidFill>
            <a:schemeClr val="accent1">
              <a:lumMod val="90000"/>
              <a:alpha val="19000"/>
            </a:schemeClr>
          </a:solidFill>
          <a:ln>
            <a:solidFill>
              <a:srgbClr val="0000CC"/>
            </a:solidFill>
          </a:ln>
        </p:spPr>
        <p:txBody>
          <a:bodyPr vert="eaVert" wrap="none" rtlCol="0">
            <a:spAutoFit/>
          </a:bodyPr>
          <a:lstStyle/>
          <a:p>
            <a:r>
              <a:rPr kumimoji="1" lang="ja-JP" altLang="en-US" sz="2800"/>
              <a:t>幼稚園</a:t>
            </a:r>
          </a:p>
        </p:txBody>
      </p:sp>
      <p:sp>
        <p:nvSpPr>
          <p:cNvPr id="23" name="テキスト ボックス 22">
            <a:extLst>
              <a:ext uri="{FF2B5EF4-FFF2-40B4-BE49-F238E27FC236}">
                <a16:creationId xmlns:a16="http://schemas.microsoft.com/office/drawing/2014/main" id="{F63C8D65-0DE6-2840-8CE2-AF5B1146263D}"/>
              </a:ext>
            </a:extLst>
          </p:cNvPr>
          <p:cNvSpPr txBox="1"/>
          <p:nvPr/>
        </p:nvSpPr>
        <p:spPr>
          <a:xfrm>
            <a:off x="288186" y="3815987"/>
            <a:ext cx="615553" cy="1466107"/>
          </a:xfrm>
          <a:prstGeom prst="rect">
            <a:avLst/>
          </a:prstGeom>
          <a:solidFill>
            <a:schemeClr val="accent1">
              <a:lumMod val="90000"/>
              <a:alpha val="19000"/>
            </a:schemeClr>
          </a:solidFill>
          <a:ln>
            <a:solidFill>
              <a:srgbClr val="0000CC"/>
            </a:solidFill>
          </a:ln>
        </p:spPr>
        <p:txBody>
          <a:bodyPr vert="eaVert" wrap="none" rtlCol="0">
            <a:spAutoFit/>
          </a:bodyPr>
          <a:lstStyle/>
          <a:p>
            <a:r>
              <a:rPr kumimoji="1" lang="ja-JP" altLang="en-US" sz="2800"/>
              <a:t>こども園</a:t>
            </a:r>
          </a:p>
        </p:txBody>
      </p:sp>
      <p:sp>
        <p:nvSpPr>
          <p:cNvPr id="24" name="テキスト ボックス 23">
            <a:extLst>
              <a:ext uri="{FF2B5EF4-FFF2-40B4-BE49-F238E27FC236}">
                <a16:creationId xmlns:a16="http://schemas.microsoft.com/office/drawing/2014/main" id="{2CEC674F-9D7D-FF46-8ED8-2B107EBEDA3E}"/>
              </a:ext>
            </a:extLst>
          </p:cNvPr>
          <p:cNvSpPr txBox="1"/>
          <p:nvPr/>
        </p:nvSpPr>
        <p:spPr>
          <a:xfrm>
            <a:off x="2477585" y="4496970"/>
            <a:ext cx="2318623" cy="554087"/>
          </a:xfrm>
          <a:prstGeom prst="rect">
            <a:avLst/>
          </a:prstGeom>
          <a:solidFill>
            <a:srgbClr val="FF99FF">
              <a:alpha val="13000"/>
            </a:srgbClr>
          </a:solidFill>
          <a:ln>
            <a:solidFill>
              <a:srgbClr val="0000CC"/>
            </a:solidFill>
          </a:ln>
        </p:spPr>
        <p:txBody>
          <a:bodyPr vert="horz" wrap="square" rtlCol="0">
            <a:noAutofit/>
          </a:bodyPr>
          <a:lstStyle/>
          <a:p>
            <a:r>
              <a:rPr kumimoji="1" lang="ja-JP" altLang="en-US" sz="2800"/>
              <a:t>特別支援学校</a:t>
            </a:r>
          </a:p>
        </p:txBody>
      </p:sp>
      <p:sp>
        <p:nvSpPr>
          <p:cNvPr id="25" name="テキスト ボックス 24">
            <a:extLst>
              <a:ext uri="{FF2B5EF4-FFF2-40B4-BE49-F238E27FC236}">
                <a16:creationId xmlns:a16="http://schemas.microsoft.com/office/drawing/2014/main" id="{D1CCB66E-8D4F-C74D-B39B-B296F0A867DA}"/>
              </a:ext>
            </a:extLst>
          </p:cNvPr>
          <p:cNvSpPr txBox="1"/>
          <p:nvPr/>
        </p:nvSpPr>
        <p:spPr>
          <a:xfrm>
            <a:off x="5546187" y="4165748"/>
            <a:ext cx="2226343" cy="777298"/>
          </a:xfrm>
          <a:prstGeom prst="rect">
            <a:avLst/>
          </a:prstGeom>
          <a:solidFill>
            <a:srgbClr val="73FB79">
              <a:alpha val="34851"/>
            </a:srgbClr>
          </a:solidFill>
          <a:ln>
            <a:solidFill>
              <a:srgbClr val="0000CC"/>
            </a:solidFill>
          </a:ln>
        </p:spPr>
        <p:txBody>
          <a:bodyPr vert="horz" wrap="square" rtlCol="0" anchor="ctr" anchorCtr="1">
            <a:noAutofit/>
          </a:bodyPr>
          <a:lstStyle/>
          <a:p>
            <a:r>
              <a:rPr lang="ja-JP" altLang="en-US" sz="2800"/>
              <a:t>福祉的就労</a:t>
            </a:r>
            <a:endParaRPr kumimoji="1" lang="ja-JP" altLang="en-US" sz="2800"/>
          </a:p>
        </p:txBody>
      </p:sp>
      <p:sp>
        <p:nvSpPr>
          <p:cNvPr id="26" name="テキスト ボックス 25">
            <a:extLst>
              <a:ext uri="{FF2B5EF4-FFF2-40B4-BE49-F238E27FC236}">
                <a16:creationId xmlns:a16="http://schemas.microsoft.com/office/drawing/2014/main" id="{3CB73FA7-AF34-DC4A-868A-EB4E3D7745A3}"/>
              </a:ext>
            </a:extLst>
          </p:cNvPr>
          <p:cNvSpPr txBox="1"/>
          <p:nvPr/>
        </p:nvSpPr>
        <p:spPr>
          <a:xfrm>
            <a:off x="5583373" y="2534078"/>
            <a:ext cx="2185254" cy="1402733"/>
          </a:xfrm>
          <a:prstGeom prst="rect">
            <a:avLst/>
          </a:prstGeom>
          <a:solidFill>
            <a:srgbClr val="73FB79">
              <a:alpha val="34851"/>
            </a:srgbClr>
          </a:solidFill>
          <a:ln>
            <a:solidFill>
              <a:srgbClr val="0000CC"/>
            </a:solidFill>
          </a:ln>
        </p:spPr>
        <p:txBody>
          <a:bodyPr vert="horz" wrap="square" rtlCol="0" anchor="ctr" anchorCtr="1">
            <a:noAutofit/>
          </a:bodyPr>
          <a:lstStyle/>
          <a:p>
            <a:r>
              <a:rPr lang="ja-JP" altLang="en-US" sz="2800"/>
              <a:t>一般就労</a:t>
            </a:r>
            <a:endParaRPr kumimoji="1" lang="ja-JP" altLang="en-US" sz="2800"/>
          </a:p>
        </p:txBody>
      </p:sp>
      <p:sp>
        <p:nvSpPr>
          <p:cNvPr id="27" name="テキスト ボックス 26">
            <a:extLst>
              <a:ext uri="{FF2B5EF4-FFF2-40B4-BE49-F238E27FC236}">
                <a16:creationId xmlns:a16="http://schemas.microsoft.com/office/drawing/2014/main" id="{5FF52F87-96D0-B74E-8ABF-D8BBEFE18089}"/>
              </a:ext>
            </a:extLst>
          </p:cNvPr>
          <p:cNvSpPr txBox="1"/>
          <p:nvPr/>
        </p:nvSpPr>
        <p:spPr>
          <a:xfrm>
            <a:off x="5522169" y="5297748"/>
            <a:ext cx="2226343" cy="1173212"/>
          </a:xfrm>
          <a:prstGeom prst="rect">
            <a:avLst/>
          </a:prstGeom>
          <a:solidFill>
            <a:srgbClr val="73FB79">
              <a:alpha val="34851"/>
            </a:srgbClr>
          </a:solidFill>
          <a:ln>
            <a:solidFill>
              <a:srgbClr val="0000CC"/>
            </a:solidFill>
          </a:ln>
        </p:spPr>
        <p:txBody>
          <a:bodyPr vert="horz" wrap="square" rtlCol="0" anchor="ctr" anchorCtr="1">
            <a:noAutofit/>
          </a:bodyPr>
          <a:lstStyle/>
          <a:p>
            <a:r>
              <a:rPr lang="ja-JP" altLang="en-US" sz="2800"/>
              <a:t>生活介護等</a:t>
            </a:r>
            <a:endParaRPr kumimoji="1" lang="ja-JP" altLang="en-US" sz="2800"/>
          </a:p>
        </p:txBody>
      </p:sp>
      <p:sp>
        <p:nvSpPr>
          <p:cNvPr id="34" name="テキスト ボックス 33">
            <a:extLst>
              <a:ext uri="{FF2B5EF4-FFF2-40B4-BE49-F238E27FC236}">
                <a16:creationId xmlns:a16="http://schemas.microsoft.com/office/drawing/2014/main" id="{014E8E60-D5F5-E747-BFB6-3F49305A9F2D}"/>
              </a:ext>
            </a:extLst>
          </p:cNvPr>
          <p:cNvSpPr txBox="1"/>
          <p:nvPr/>
        </p:nvSpPr>
        <p:spPr>
          <a:xfrm>
            <a:off x="8498492" y="2517919"/>
            <a:ext cx="982224" cy="3554397"/>
          </a:xfrm>
          <a:prstGeom prst="rect">
            <a:avLst/>
          </a:prstGeom>
          <a:solidFill>
            <a:srgbClr val="FFC000">
              <a:alpha val="31000"/>
            </a:srgbClr>
          </a:solidFill>
          <a:ln>
            <a:solidFill>
              <a:srgbClr val="0000CC"/>
            </a:solidFill>
          </a:ln>
        </p:spPr>
        <p:txBody>
          <a:bodyPr vert="eaVert" wrap="square" rtlCol="0" anchor="ctr" anchorCtr="1">
            <a:noAutofit/>
          </a:bodyPr>
          <a:lstStyle/>
          <a:p>
            <a:pPr algn="ctr"/>
            <a:r>
              <a:rPr lang="ja-JP" altLang="en-US" sz="2800"/>
              <a:t>高齢者福祉</a:t>
            </a:r>
            <a:endParaRPr kumimoji="1" lang="ja-JP" altLang="en-US" sz="2800"/>
          </a:p>
        </p:txBody>
      </p:sp>
      <p:sp>
        <p:nvSpPr>
          <p:cNvPr id="29" name="テキスト ボックス 28">
            <a:extLst>
              <a:ext uri="{FF2B5EF4-FFF2-40B4-BE49-F238E27FC236}">
                <a16:creationId xmlns:a16="http://schemas.microsoft.com/office/drawing/2014/main" id="{34D12D54-D000-4143-9583-5BF73FC8FA17}"/>
              </a:ext>
            </a:extLst>
          </p:cNvPr>
          <p:cNvSpPr txBox="1"/>
          <p:nvPr/>
        </p:nvSpPr>
        <p:spPr>
          <a:xfrm>
            <a:off x="2377580" y="5899996"/>
            <a:ext cx="2575420" cy="559299"/>
          </a:xfrm>
          <a:prstGeom prst="rect">
            <a:avLst/>
          </a:prstGeom>
          <a:solidFill>
            <a:srgbClr val="FF99FF">
              <a:alpha val="13000"/>
            </a:srgbClr>
          </a:solidFill>
          <a:ln>
            <a:solidFill>
              <a:srgbClr val="0000CC"/>
            </a:solidFill>
          </a:ln>
        </p:spPr>
        <p:txBody>
          <a:bodyPr vert="horz" wrap="square" rtlCol="0" anchor="ctr" anchorCtr="1">
            <a:noAutofit/>
          </a:bodyPr>
          <a:lstStyle/>
          <a:p>
            <a:pPr algn="ctr"/>
            <a:r>
              <a:rPr lang="ja-JP" altLang="en-US" sz="2400"/>
              <a:t>放課後等デイ等</a:t>
            </a:r>
            <a:endParaRPr kumimoji="1" lang="ja-JP" altLang="en-US" sz="2400"/>
          </a:p>
        </p:txBody>
      </p:sp>
      <p:sp>
        <p:nvSpPr>
          <p:cNvPr id="30" name="テキスト ボックス 29">
            <a:extLst>
              <a:ext uri="{FF2B5EF4-FFF2-40B4-BE49-F238E27FC236}">
                <a16:creationId xmlns:a16="http://schemas.microsoft.com/office/drawing/2014/main" id="{130949AA-3B82-4441-A8F3-3062790CFF05}"/>
              </a:ext>
            </a:extLst>
          </p:cNvPr>
          <p:cNvSpPr txBox="1"/>
          <p:nvPr/>
        </p:nvSpPr>
        <p:spPr>
          <a:xfrm>
            <a:off x="200100" y="5490858"/>
            <a:ext cx="1656198" cy="968438"/>
          </a:xfrm>
          <a:prstGeom prst="rect">
            <a:avLst/>
          </a:prstGeom>
          <a:solidFill>
            <a:schemeClr val="accent5">
              <a:lumMod val="90000"/>
              <a:alpha val="13000"/>
            </a:schemeClr>
          </a:solidFill>
          <a:ln>
            <a:solidFill>
              <a:srgbClr val="0000CC"/>
            </a:solidFill>
          </a:ln>
        </p:spPr>
        <p:txBody>
          <a:bodyPr vert="horz" wrap="square" rtlCol="0" anchor="ctr" anchorCtr="1">
            <a:noAutofit/>
          </a:bodyPr>
          <a:lstStyle/>
          <a:p>
            <a:pPr algn="ctr"/>
            <a:r>
              <a:rPr lang="ja-JP" altLang="en-US" sz="2400"/>
              <a:t>児童発達</a:t>
            </a:r>
            <a:endParaRPr kumimoji="1" lang="ja-JP" altLang="en-US" sz="2400"/>
          </a:p>
        </p:txBody>
      </p:sp>
      <p:cxnSp>
        <p:nvCxnSpPr>
          <p:cNvPr id="35" name="直線矢印コネクタ 34">
            <a:extLst>
              <a:ext uri="{FF2B5EF4-FFF2-40B4-BE49-F238E27FC236}">
                <a16:creationId xmlns:a16="http://schemas.microsoft.com/office/drawing/2014/main" id="{172F7AC3-DC60-3144-A468-AF740A4F890F}"/>
              </a:ext>
            </a:extLst>
          </p:cNvPr>
          <p:cNvCxnSpPr>
            <a:cxnSpLocks/>
          </p:cNvCxnSpPr>
          <p:nvPr/>
        </p:nvCxnSpPr>
        <p:spPr bwMode="auto">
          <a:xfrm flipV="1">
            <a:off x="1965910" y="4426721"/>
            <a:ext cx="341291" cy="6375"/>
          </a:xfrm>
          <a:prstGeom prst="straightConnector1">
            <a:avLst/>
          </a:prstGeom>
          <a:solidFill>
            <a:schemeClr val="bg1"/>
          </a:solidFill>
          <a:ln w="76200" cap="flat" cmpd="sng" algn="ctr">
            <a:solidFill>
              <a:srgbClr val="FF0000"/>
            </a:solidFill>
            <a:prstDash val="solid"/>
            <a:round/>
            <a:headEnd type="none" w="med" len="med"/>
            <a:tailEnd type="triangle" w="med" len="sm"/>
          </a:ln>
          <a:effectLst/>
        </p:spPr>
      </p:cxnSp>
      <p:cxnSp>
        <p:nvCxnSpPr>
          <p:cNvPr id="47" name="直線矢印コネクタ 46">
            <a:extLst>
              <a:ext uri="{FF2B5EF4-FFF2-40B4-BE49-F238E27FC236}">
                <a16:creationId xmlns:a16="http://schemas.microsoft.com/office/drawing/2014/main" id="{0FCA0EEB-F34B-B148-8BAD-3F27330E0EA1}"/>
              </a:ext>
            </a:extLst>
          </p:cNvPr>
          <p:cNvCxnSpPr>
            <a:cxnSpLocks/>
          </p:cNvCxnSpPr>
          <p:nvPr/>
        </p:nvCxnSpPr>
        <p:spPr bwMode="auto">
          <a:xfrm>
            <a:off x="5040821" y="4433096"/>
            <a:ext cx="416236" cy="0"/>
          </a:xfrm>
          <a:prstGeom prst="straightConnector1">
            <a:avLst/>
          </a:prstGeom>
          <a:solidFill>
            <a:schemeClr val="bg1"/>
          </a:solidFill>
          <a:ln w="76200" cap="flat" cmpd="sng" algn="ctr">
            <a:solidFill>
              <a:srgbClr val="FF0000"/>
            </a:solidFill>
            <a:prstDash val="solid"/>
            <a:round/>
            <a:headEnd type="none" w="med" len="med"/>
            <a:tailEnd type="triangle" w="med" len="sm"/>
          </a:ln>
          <a:effectLst/>
        </p:spPr>
      </p:cxnSp>
      <p:cxnSp>
        <p:nvCxnSpPr>
          <p:cNvPr id="65" name="直線矢印コネクタ 64">
            <a:extLst>
              <a:ext uri="{FF2B5EF4-FFF2-40B4-BE49-F238E27FC236}">
                <a16:creationId xmlns:a16="http://schemas.microsoft.com/office/drawing/2014/main" id="{065DFAC5-F032-7F44-99DA-C9DB116B04F3}"/>
              </a:ext>
            </a:extLst>
          </p:cNvPr>
          <p:cNvCxnSpPr>
            <a:cxnSpLocks/>
          </p:cNvCxnSpPr>
          <p:nvPr/>
        </p:nvCxnSpPr>
        <p:spPr bwMode="auto">
          <a:xfrm>
            <a:off x="7899067" y="4379110"/>
            <a:ext cx="464471" cy="0"/>
          </a:xfrm>
          <a:prstGeom prst="straightConnector1">
            <a:avLst/>
          </a:prstGeom>
          <a:solidFill>
            <a:schemeClr val="bg1"/>
          </a:solidFill>
          <a:ln w="76200" cap="flat" cmpd="sng" algn="ctr">
            <a:solidFill>
              <a:srgbClr val="FF0000"/>
            </a:solidFill>
            <a:prstDash val="solid"/>
            <a:round/>
            <a:headEnd type="none" w="med" len="med"/>
            <a:tailEnd type="triangle" w="med" len="sm"/>
          </a:ln>
          <a:effectLst/>
        </p:spPr>
      </p:cxnSp>
      <p:sp>
        <p:nvSpPr>
          <p:cNvPr id="38" name="テキスト ボックス 37">
            <a:extLst>
              <a:ext uri="{FF2B5EF4-FFF2-40B4-BE49-F238E27FC236}">
                <a16:creationId xmlns:a16="http://schemas.microsoft.com/office/drawing/2014/main" id="{A25556CA-1A19-4211-287C-2463B7748025}"/>
              </a:ext>
            </a:extLst>
          </p:cNvPr>
          <p:cNvSpPr txBox="1"/>
          <p:nvPr/>
        </p:nvSpPr>
        <p:spPr>
          <a:xfrm>
            <a:off x="2356258" y="2419851"/>
            <a:ext cx="2576862" cy="2766292"/>
          </a:xfrm>
          <a:prstGeom prst="rect">
            <a:avLst/>
          </a:prstGeom>
          <a:solidFill>
            <a:srgbClr val="FF99FF">
              <a:alpha val="13000"/>
            </a:srgbClr>
          </a:solidFill>
          <a:ln>
            <a:solidFill>
              <a:srgbClr val="0000CC"/>
            </a:solidFill>
          </a:ln>
        </p:spPr>
        <p:txBody>
          <a:bodyPr vert="eaVert" wrap="square" rtlCol="0">
            <a:noAutofit/>
          </a:bodyPr>
          <a:lstStyle/>
          <a:p>
            <a:pPr algn="ctr"/>
            <a:endParaRPr kumimoji="1" lang="ja-JP" altLang="en-US" sz="2800"/>
          </a:p>
        </p:txBody>
      </p:sp>
      <p:sp>
        <p:nvSpPr>
          <p:cNvPr id="55" name="テキスト ボックス 54">
            <a:extLst>
              <a:ext uri="{FF2B5EF4-FFF2-40B4-BE49-F238E27FC236}">
                <a16:creationId xmlns:a16="http://schemas.microsoft.com/office/drawing/2014/main" id="{5CF8FB2C-79F6-F7D2-53B2-7D443876F256}"/>
              </a:ext>
            </a:extLst>
          </p:cNvPr>
          <p:cNvSpPr txBox="1"/>
          <p:nvPr/>
        </p:nvSpPr>
        <p:spPr>
          <a:xfrm>
            <a:off x="200100" y="2407195"/>
            <a:ext cx="1650248" cy="2941532"/>
          </a:xfrm>
          <a:prstGeom prst="rect">
            <a:avLst/>
          </a:prstGeom>
          <a:solidFill>
            <a:schemeClr val="accent1">
              <a:lumMod val="90000"/>
              <a:alpha val="19000"/>
            </a:schemeClr>
          </a:solidFill>
          <a:ln>
            <a:solidFill>
              <a:srgbClr val="0000CC"/>
            </a:solidFill>
          </a:ln>
        </p:spPr>
        <p:txBody>
          <a:bodyPr vert="eaVert" wrap="square" rtlCol="0">
            <a:spAutoFit/>
          </a:bodyPr>
          <a:lstStyle/>
          <a:p>
            <a:endParaRPr kumimoji="1" lang="ja-JP" altLang="en-US" sz="2800"/>
          </a:p>
        </p:txBody>
      </p:sp>
      <p:sp>
        <p:nvSpPr>
          <p:cNvPr id="64" name="テキスト ボックス 63">
            <a:extLst>
              <a:ext uri="{FF2B5EF4-FFF2-40B4-BE49-F238E27FC236}">
                <a16:creationId xmlns:a16="http://schemas.microsoft.com/office/drawing/2014/main" id="{019E95EC-7A5F-2226-3E5E-5D6EB741A0EB}"/>
              </a:ext>
            </a:extLst>
          </p:cNvPr>
          <p:cNvSpPr txBox="1"/>
          <p:nvPr/>
        </p:nvSpPr>
        <p:spPr>
          <a:xfrm>
            <a:off x="2377579" y="5299967"/>
            <a:ext cx="949788" cy="492635"/>
          </a:xfrm>
          <a:prstGeom prst="rect">
            <a:avLst/>
          </a:prstGeom>
          <a:solidFill>
            <a:srgbClr val="FF99FF">
              <a:alpha val="13000"/>
            </a:srgbClr>
          </a:solidFill>
          <a:ln>
            <a:solidFill>
              <a:srgbClr val="0000CC"/>
            </a:solidFill>
          </a:ln>
        </p:spPr>
        <p:txBody>
          <a:bodyPr vert="horz" wrap="square" rtlCol="0" anchor="ctr" anchorCtr="1">
            <a:noAutofit/>
          </a:bodyPr>
          <a:lstStyle/>
          <a:p>
            <a:pPr algn="ctr"/>
            <a:r>
              <a:rPr lang="ja-JP" altLang="en-US" sz="1400"/>
              <a:t>放課後</a:t>
            </a:r>
            <a:endParaRPr lang="en-US" altLang="ja-JP" sz="1400" dirty="0"/>
          </a:p>
          <a:p>
            <a:pPr marL="9525" algn="ctr"/>
            <a:r>
              <a:rPr lang="ja-JP" altLang="en-US" sz="1400"/>
              <a:t>児童</a:t>
            </a:r>
            <a:r>
              <a:rPr lang="ja-JP" altLang="en-US"/>
              <a:t>クラブ</a:t>
            </a:r>
            <a:endParaRPr kumimoji="1" lang="ja-JP" altLang="en-US" sz="1400"/>
          </a:p>
        </p:txBody>
      </p:sp>
      <p:sp>
        <p:nvSpPr>
          <p:cNvPr id="79" name="テキスト ボックス 78">
            <a:extLst>
              <a:ext uri="{FF2B5EF4-FFF2-40B4-BE49-F238E27FC236}">
                <a16:creationId xmlns:a16="http://schemas.microsoft.com/office/drawing/2014/main" id="{A4C5E533-F94E-BDD2-220B-D1D93FD258D7}"/>
              </a:ext>
            </a:extLst>
          </p:cNvPr>
          <p:cNvSpPr txBox="1"/>
          <p:nvPr/>
        </p:nvSpPr>
        <p:spPr>
          <a:xfrm>
            <a:off x="6515" y="-43163"/>
            <a:ext cx="1877437" cy="461665"/>
          </a:xfrm>
          <a:prstGeom prst="rect">
            <a:avLst/>
          </a:prstGeom>
          <a:noFill/>
        </p:spPr>
        <p:txBody>
          <a:bodyPr wrap="none" rtlCol="0">
            <a:spAutoFit/>
          </a:bodyPr>
          <a:lstStyle/>
          <a:p>
            <a:r>
              <a:rPr kumimoji="1" lang="en-US" altLang="ja-JP" sz="2400" dirty="0"/>
              <a:t>【</a:t>
            </a:r>
            <a:r>
              <a:rPr kumimoji="1" lang="ja-JP" altLang="en-US" sz="2400"/>
              <a:t>追加：参考</a:t>
            </a:r>
            <a:r>
              <a:rPr kumimoji="1" lang="en-US" altLang="ja-JP" sz="2400" dirty="0"/>
              <a:t>】</a:t>
            </a:r>
            <a:endParaRPr kumimoji="1" lang="ja-JP" altLang="en-US" sz="2400"/>
          </a:p>
        </p:txBody>
      </p:sp>
    </p:spTree>
    <p:extLst>
      <p:ext uri="{BB962C8B-B14F-4D97-AF65-F5344CB8AC3E}">
        <p14:creationId xmlns:p14="http://schemas.microsoft.com/office/powerpoint/2010/main" val="1389605159"/>
      </p:ext>
    </p:extLst>
  </p:cSld>
  <p:clrMapOvr>
    <a:masterClrMapping/>
  </p:clrMapOvr>
</p:sld>
</file>

<file path=ppt/theme/theme1.xml><?xml version="1.0" encoding="utf-8"?>
<a:theme xmlns:a="http://schemas.openxmlformats.org/drawingml/2006/main" name="7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36804" tIns="7359" rIns="36804" bIns="7359" numCol="1" anchor="t" anchorCtr="0" compatLnSpc="1">
        <a:prstTxWarp prst="textNoShape">
          <a:avLst/>
        </a:prstTxWarp>
      </a:bodyPr>
      <a:lstStyle>
        <a:defPPr marL="119063" marR="0" indent="-119063" algn="l" defTabSz="873125"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solidFill>
          <a:schemeClr val="bg1"/>
        </a:solidFill>
        <a:ln w="38100" cap="flat" cmpd="sng" algn="ctr">
          <a:solidFill>
            <a:srgbClr val="FF0000"/>
          </a:solidFill>
          <a:prstDash val="solid"/>
          <a:round/>
          <a:headEnd type="none" w="med" len="med"/>
          <a:tailEnd type="triangle"/>
        </a:ln>
        <a:effectLst/>
      </a:spPr>
      <a:body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857CEC31F7DB64479A3041EA090BB410" ma:contentTypeVersion="2" ma:contentTypeDescription="" ma:contentTypeScope="" ma:versionID="e5df340b6b9784a1872fa909cb10d66c">
  <xsd:schema xmlns:xsd="http://www.w3.org/2001/XMLSchema" xmlns:p="http://schemas.microsoft.com/office/2006/metadata/properties" xmlns:ns2="8B97BE19-CDDD-400E-817A-CFDD13F7EC12" targetNamespace="http://schemas.microsoft.com/office/2006/metadata/properties" ma:root="true" ma:fieldsID="6dfb103be64c84caafc238fb89ca001b" ns2:_="">
    <xsd:import namespace="8B97BE19-CDDD-400E-817A-CFDD13F7EC12"/>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84B56BDC-0251-41B3-978B-6C983227F527}">
  <ds:schemaRefs>
    <ds:schemaRef ds:uri="http://schemas.openxmlformats.org/package/2006/metadata/core-properties"/>
    <ds:schemaRef ds:uri="http://schemas.microsoft.com/office/2006/documentManagement/types"/>
    <ds:schemaRef ds:uri="http://purl.org/dc/dcmitype/"/>
    <ds:schemaRef ds:uri="http://purl.org/dc/terms/"/>
    <ds:schemaRef ds:uri="http://schemas.microsoft.com/office/2006/metadata/properties"/>
    <ds:schemaRef ds:uri="http://purl.org/dc/elements/1.1/"/>
    <ds:schemaRef ds:uri="8B97BE19-CDDD-400E-817A-CFDD13F7EC12"/>
    <ds:schemaRef ds:uri="http://www.w3.org/XML/1998/namespace"/>
    <ds:schemaRef ds:uri="http://schemas.microsoft.com/office/infopath/2007/PartnerControls"/>
  </ds:schemaRefs>
</ds:datastoreItem>
</file>

<file path=customXml/itemProps2.xml><?xml version="1.0" encoding="utf-8"?>
<ds:datastoreItem xmlns:ds="http://schemas.openxmlformats.org/officeDocument/2006/customXml" ds:itemID="{E088C318-B4BA-43C0-89FF-5D45285AA726}">
  <ds:schemaRefs>
    <ds:schemaRef ds:uri="http://schemas.microsoft.com/sharepoint/v3/contenttype/forms"/>
  </ds:schemaRefs>
</ds:datastoreItem>
</file>

<file path=customXml/itemProps3.xml><?xml version="1.0" encoding="utf-8"?>
<ds:datastoreItem xmlns:ds="http://schemas.openxmlformats.org/officeDocument/2006/customXml" ds:itemID="{90D29776-1624-4F8C-B78F-59922FABF2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41699</TotalTime>
  <Words>7044</Words>
  <Application>Microsoft Office PowerPoint</Application>
  <PresentationFormat>A4 210 x 297 mm</PresentationFormat>
  <Paragraphs>667</Paragraphs>
  <Slides>32</Slides>
  <Notes>7</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32</vt:i4>
      </vt:variant>
    </vt:vector>
  </HeadingPairs>
  <TitlesOfParts>
    <vt:vector size="42" baseType="lpstr">
      <vt:lpstr>ＤＨＰ平成ゴシックW5</vt:lpstr>
      <vt:lpstr>HG丸ｺﾞｼｯｸM-PRO</vt:lpstr>
      <vt:lpstr>ＭＳ Ｐゴシック</vt:lpstr>
      <vt:lpstr>ＭＳ Ｐゴシック</vt:lpstr>
      <vt:lpstr>ＭＳ Ｐ明朝</vt:lpstr>
      <vt:lpstr>ＭＳ ゴシック</vt:lpstr>
      <vt:lpstr>メイリオ</vt:lpstr>
      <vt:lpstr>Arial</vt:lpstr>
      <vt:lpstr>Times New Roman</vt:lpstr>
      <vt:lpstr>7_標準デザイン</vt:lpstr>
      <vt:lpstr>支援内容のチェックと マネジメントの実際 </vt:lpstr>
      <vt:lpstr>達成目標</vt:lpstr>
      <vt:lpstr>講義内容の項目と解説</vt:lpstr>
      <vt:lpstr>都道府県研修で本講義を実施する際 に検討して欲しいこと(まとめ)</vt:lpstr>
      <vt:lpstr>PowerPoint プレゼンテーション</vt:lpstr>
      <vt:lpstr>各講義・演習の概要・ポイント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自己点検をしましょう</vt:lpstr>
      <vt:lpstr>PowerPoint プレゼンテーション</vt:lpstr>
      <vt:lpstr>PowerPoint プレゼンテーション</vt:lpstr>
      <vt:lpstr>PowerPoint プレゼンテーション</vt:lpstr>
      <vt:lpstr>PowerPoint プレゼンテーション</vt:lpstr>
      <vt:lpstr>実際に近い支援提供のプロセス①</vt:lpstr>
      <vt:lpstr>実際に近い支援提供のプロセス②</vt:lpstr>
      <vt:lpstr>支援提供プロセスの連携イメージ</vt:lpstr>
      <vt:lpstr>障害児入所施設における連携の実際</vt:lpstr>
      <vt:lpstr>PowerPoint プレゼンテーション</vt:lpstr>
      <vt:lpstr>PowerPoint プレゼンテーション</vt:lpstr>
      <vt:lpstr>支援提供のプロセスに沿って現状を確認しましょう</vt:lpstr>
      <vt:lpstr>PowerPoint プレゼンテーション</vt:lpstr>
      <vt:lpstr>PowerPoint プレゼンテーション</vt:lpstr>
      <vt:lpstr>PowerPoint プレゼンテーション</vt:lpstr>
      <vt:lpstr>PowerPoint プレゼンテーション</vt:lpstr>
      <vt:lpstr>地域ごとに情報共有</vt:lpstr>
    </vt:vector>
  </TitlesOfParts>
  <Company>厚生労働省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緊急に措置すべき事項</dc:title>
  <dc:creator>厚生労働省ネットワークシステム</dc:creator>
  <cp:lastModifiedBy>橋本 航輔(hashimoto-kousuke)</cp:lastModifiedBy>
  <cp:revision>1920</cp:revision>
  <cp:lastPrinted>2022-08-01T11:02:11Z</cp:lastPrinted>
  <dcterms:created xsi:type="dcterms:W3CDTF">2007-11-14T00:37:22Z</dcterms:created>
  <dcterms:modified xsi:type="dcterms:W3CDTF">2022-10-05T08:09:39Z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ibunrui">
    <vt:lpwstr/>
  </property>
  <property fmtid="{D5CDD505-2E9C-101B-9397-08002B2CF9AE}" pid="3" name="Syoubunrui">
    <vt:lpwstr/>
  </property>
  <property fmtid="{D5CDD505-2E9C-101B-9397-08002B2CF9AE}" pid="4" name="Sakuseibi">
    <vt:lpwstr/>
  </property>
  <property fmtid="{D5CDD505-2E9C-101B-9397-08002B2CF9AE}" pid="5" name="Hozonkikanmeisyou">
    <vt:lpwstr/>
  </property>
  <property fmtid="{D5CDD505-2E9C-101B-9397-08002B2CF9AE}" pid="6" name="Hozonkikanmanryoubi">
    <vt:lpwstr/>
  </property>
  <property fmtid="{D5CDD505-2E9C-101B-9397-08002B2CF9AE}" pid="7" name="Yobi01">
    <vt:lpwstr/>
  </property>
  <property fmtid="{D5CDD505-2E9C-101B-9397-08002B2CF9AE}" pid="8" name="Gyouseibunnsyo">
    <vt:lpwstr/>
  </property>
  <property fmtid="{D5CDD505-2E9C-101B-9397-08002B2CF9AE}" pid="9" name="ChuubunruiID">
    <vt:lpwstr/>
  </property>
  <property fmtid="{D5CDD505-2E9C-101B-9397-08002B2CF9AE}" pid="10" name="Yobi03">
    <vt:lpwstr/>
  </property>
  <property fmtid="{D5CDD505-2E9C-101B-9397-08002B2CF9AE}" pid="11" name="Chuubunrui">
    <vt:lpwstr/>
  </property>
  <property fmtid="{D5CDD505-2E9C-101B-9397-08002B2CF9AE}" pid="12" name="Sakuseika">
    <vt:lpwstr/>
  </property>
  <property fmtid="{D5CDD505-2E9C-101B-9397-08002B2CF9AE}" pid="13" name="SyoubunruiID">
    <vt:lpwstr/>
  </property>
  <property fmtid="{D5CDD505-2E9C-101B-9397-08002B2CF9AE}" pid="14" name="Renkei">
    <vt:lpwstr/>
  </property>
  <property fmtid="{D5CDD505-2E9C-101B-9397-08002B2CF9AE}" pid="15" name="Flag01">
    <vt:lpwstr/>
  </property>
  <property fmtid="{D5CDD505-2E9C-101B-9397-08002B2CF9AE}" pid="16" name="Kakuteisyori">
    <vt:lpwstr/>
  </property>
  <property fmtid="{D5CDD505-2E9C-101B-9397-08002B2CF9AE}" pid="17" name="DaibunruiID">
    <vt:lpwstr/>
  </property>
  <property fmtid="{D5CDD505-2E9C-101B-9397-08002B2CF9AE}" pid="18" name="GyouseibunsyoID">
    <vt:lpwstr/>
  </property>
  <property fmtid="{D5CDD505-2E9C-101B-9397-08002B2CF9AE}" pid="19" name="Yobi02">
    <vt:lpwstr/>
  </property>
</Properties>
</file>