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8" r:id="rId4"/>
    <p:sldMasterId id="2147483715" r:id="rId5"/>
    <p:sldMasterId id="2147483727" r:id="rId6"/>
    <p:sldMasterId id="2147483740" r:id="rId7"/>
  </p:sldMasterIdLst>
  <p:notesMasterIdLst>
    <p:notesMasterId r:id="rId40"/>
  </p:notesMasterIdLst>
  <p:sldIdLst>
    <p:sldId id="257" r:id="rId8"/>
    <p:sldId id="1331" r:id="rId9"/>
    <p:sldId id="343" r:id="rId10"/>
    <p:sldId id="497" r:id="rId11"/>
    <p:sldId id="1097" r:id="rId12"/>
    <p:sldId id="1325" r:id="rId13"/>
    <p:sldId id="1326" r:id="rId14"/>
    <p:sldId id="1810" r:id="rId15"/>
    <p:sldId id="1328" r:id="rId16"/>
    <p:sldId id="289" r:id="rId17"/>
    <p:sldId id="326" r:id="rId18"/>
    <p:sldId id="1302" r:id="rId19"/>
    <p:sldId id="291" r:id="rId20"/>
    <p:sldId id="1330" r:id="rId21"/>
    <p:sldId id="1292" r:id="rId22"/>
    <p:sldId id="982" r:id="rId23"/>
    <p:sldId id="259" r:id="rId24"/>
    <p:sldId id="263" r:id="rId25"/>
    <p:sldId id="261" r:id="rId26"/>
    <p:sldId id="277" r:id="rId27"/>
    <p:sldId id="276" r:id="rId28"/>
    <p:sldId id="350" r:id="rId29"/>
    <p:sldId id="266" r:id="rId30"/>
    <p:sldId id="553" r:id="rId31"/>
    <p:sldId id="278" r:id="rId32"/>
    <p:sldId id="279" r:id="rId33"/>
    <p:sldId id="313" r:id="rId34"/>
    <p:sldId id="314" r:id="rId35"/>
    <p:sldId id="1329" r:id="rId36"/>
    <p:sldId id="391" r:id="rId37"/>
    <p:sldId id="275" r:id="rId38"/>
    <p:sldId id="1809"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338" autoAdjust="0"/>
  </p:normalViewPr>
  <p:slideViewPr>
    <p:cSldViewPr snapToGrid="0">
      <p:cViewPr varScale="1">
        <p:scale>
          <a:sx n="121" d="100"/>
          <a:sy n="121" d="100"/>
        </p:scale>
        <p:origin x="480" y="108"/>
      </p:cViewPr>
      <p:guideLst/>
    </p:cSldViewPr>
  </p:slideViewPr>
  <p:notesTextViewPr>
    <p:cViewPr>
      <p:scale>
        <a:sx n="1" d="1"/>
        <a:sy n="1" d="1"/>
      </p:scale>
      <p:origin x="0" y="0"/>
    </p:cViewPr>
  </p:notesTextViewPr>
  <p:gridSpacing cx="72008" cy="72008"/>
</p:viewPr>
</file>

<file path=ppt/_rels/presentation.xml.rels>&#65279;<?xml version="1.0" encoding="utf-8" standalone="yes"?>
<Relationships xmlns="http://schemas.openxmlformats.org/package/2006/relationships">
  <Relationship Id="rId13" Type="http://schemas.openxmlformats.org/officeDocument/2006/relationships/slide" Target="slides/slide6.xml" />
  <Relationship Id="rId18" Type="http://schemas.openxmlformats.org/officeDocument/2006/relationships/slide" Target="slides/slide11.xml" />
  <Relationship Id="rId26" Type="http://schemas.openxmlformats.org/officeDocument/2006/relationships/slide" Target="slides/slide19.xml" />
  <Relationship Id="rId39" Type="http://schemas.openxmlformats.org/officeDocument/2006/relationships/slide" Target="slides/slide32.xml" />
  <Relationship Id="rId21" Type="http://schemas.openxmlformats.org/officeDocument/2006/relationships/slide" Target="slides/slide14.xml" />
  <Relationship Id="rId34" Type="http://schemas.openxmlformats.org/officeDocument/2006/relationships/slide" Target="slides/slide27.xml" />
  <Relationship Id="rId42" Type="http://schemas.openxmlformats.org/officeDocument/2006/relationships/viewProps" Target="viewProps.xml" />
  <Relationship Id="rId7" Type="http://schemas.openxmlformats.org/officeDocument/2006/relationships/slideMaster" Target="slideMasters/slideMaster7.xml" />
  <Relationship Id="rId2" Type="http://schemas.openxmlformats.org/officeDocument/2006/relationships/slideMaster" Target="slideMasters/slideMaster2.xml" />
  <Relationship Id="rId16" Type="http://schemas.openxmlformats.org/officeDocument/2006/relationships/slide" Target="slides/slide9.xml" />
  <Relationship Id="rId20" Type="http://schemas.openxmlformats.org/officeDocument/2006/relationships/slide" Target="slides/slide13.xml" />
  <Relationship Id="rId29" Type="http://schemas.openxmlformats.org/officeDocument/2006/relationships/slide" Target="slides/slide22.xml" />
  <Relationship Id="rId41" Type="http://schemas.openxmlformats.org/officeDocument/2006/relationships/presProps" Target="presProps.xml" />
  <Relationship Id="rId1" Type="http://schemas.openxmlformats.org/officeDocument/2006/relationships/slideMaster" Target="slideMasters/slideMaster1.xml" />
  <Relationship Id="rId6" Type="http://schemas.openxmlformats.org/officeDocument/2006/relationships/slideMaster" Target="slideMasters/slideMaster6.xml" />
  <Relationship Id="rId11" Type="http://schemas.openxmlformats.org/officeDocument/2006/relationships/slide" Target="slides/slide4.xml" />
  <Relationship Id="rId24" Type="http://schemas.openxmlformats.org/officeDocument/2006/relationships/slide" Target="slides/slide17.xml" />
  <Relationship Id="rId32" Type="http://schemas.openxmlformats.org/officeDocument/2006/relationships/slide" Target="slides/slide25.xml" />
  <Relationship Id="rId37" Type="http://schemas.openxmlformats.org/officeDocument/2006/relationships/slide" Target="slides/slide30.xml" />
  <Relationship Id="rId40" Type="http://schemas.openxmlformats.org/officeDocument/2006/relationships/notesMaster" Target="notesMasters/notesMaster1.xml" />
  <Relationship Id="rId5" Type="http://schemas.openxmlformats.org/officeDocument/2006/relationships/slideMaster" Target="slideMasters/slideMaster5.xml" />
  <Relationship Id="rId15" Type="http://schemas.openxmlformats.org/officeDocument/2006/relationships/slide" Target="slides/slide8.xml" />
  <Relationship Id="rId23" Type="http://schemas.openxmlformats.org/officeDocument/2006/relationships/slide" Target="slides/slide16.xml" />
  <Relationship Id="rId28" Type="http://schemas.openxmlformats.org/officeDocument/2006/relationships/slide" Target="slides/slide21.xml" />
  <Relationship Id="rId36" Type="http://schemas.openxmlformats.org/officeDocument/2006/relationships/slide" Target="slides/slide29.xml" />
  <Relationship Id="rId10" Type="http://schemas.openxmlformats.org/officeDocument/2006/relationships/slide" Target="slides/slide3.xml" />
  <Relationship Id="rId19" Type="http://schemas.openxmlformats.org/officeDocument/2006/relationships/slide" Target="slides/slide12.xml" />
  <Relationship Id="rId31" Type="http://schemas.openxmlformats.org/officeDocument/2006/relationships/slide" Target="slides/slide24.xml" />
  <Relationship Id="rId44" Type="http://schemas.openxmlformats.org/officeDocument/2006/relationships/tableStyles" Target="tableStyles.xml" />
  <Relationship Id="rId4" Type="http://schemas.openxmlformats.org/officeDocument/2006/relationships/slideMaster" Target="slideMasters/slideMaster4.xml" />
  <Relationship Id="rId9" Type="http://schemas.openxmlformats.org/officeDocument/2006/relationships/slide" Target="slides/slide2.xml" />
  <Relationship Id="rId14" Type="http://schemas.openxmlformats.org/officeDocument/2006/relationships/slide" Target="slides/slide7.xml" />
  <Relationship Id="rId22" Type="http://schemas.openxmlformats.org/officeDocument/2006/relationships/slide" Target="slides/slide15.xml" />
  <Relationship Id="rId27" Type="http://schemas.openxmlformats.org/officeDocument/2006/relationships/slide" Target="slides/slide20.xml" />
  <Relationship Id="rId30" Type="http://schemas.openxmlformats.org/officeDocument/2006/relationships/slide" Target="slides/slide23.xml" />
  <Relationship Id="rId35" Type="http://schemas.openxmlformats.org/officeDocument/2006/relationships/slide" Target="slides/slide28.xml" />
  <Relationship Id="rId43" Type="http://schemas.openxmlformats.org/officeDocument/2006/relationships/theme" Target="theme/theme1.xml" />
  <Relationship Id="rId8" Type="http://schemas.openxmlformats.org/officeDocument/2006/relationships/slide" Target="slides/slide1.xml" />
  <Relationship Id="rId3" Type="http://schemas.openxmlformats.org/officeDocument/2006/relationships/slideMaster" Target="slideMasters/slideMaster3.xml" />
  <Relationship Id="rId12" Type="http://schemas.openxmlformats.org/officeDocument/2006/relationships/slide" Target="slides/slide5.xml" />
  <Relationship Id="rId17" Type="http://schemas.openxmlformats.org/officeDocument/2006/relationships/slide" Target="slides/slide10.xml" />
  <Relationship Id="rId25" Type="http://schemas.openxmlformats.org/officeDocument/2006/relationships/slide" Target="slides/slide18.xml" />
  <Relationship Id="rId33" Type="http://schemas.openxmlformats.org/officeDocument/2006/relationships/slide" Target="slides/slide26.xml" />
  <Relationship Id="rId38" Type="http://schemas.openxmlformats.org/officeDocument/2006/relationships/slide" Target="slides/slide31.xml" />
</Relationships>
</file>

<file path=ppt/charts/_rels/chart1.xml.rels>&#65279;<?xml version="1.0" encoding="utf-8" standalone="yes"?>
<Relationships xmlns="http://schemas.openxmlformats.org/package/2006/relationships">
  <Relationship Id="rId3" Type="http://schemas.openxmlformats.org/officeDocument/2006/relationships/package" Target="../embeddings/Microsoft_Excel_Worksheet.xlsx" />
  <Relationship Id="rId2" Type="http://schemas.microsoft.com/office/2011/relationships/chartColorStyle" Target="colors1.xml" />
  <Relationship Id="rId1" Type="http://schemas.microsoft.com/office/2011/relationships/chartStyle" Target="style1.xml" />
</Relationships>
</file>

<file path=ppt/charts/_rels/chart2.xml.rels>&#65279;<?xml version="1.0" encoding="utf-8" standalone="yes"?>
<Relationships xmlns="http://schemas.openxmlformats.org/package/2006/relationships">
  <Relationship Id="rId3" Type="http://schemas.openxmlformats.org/officeDocument/2006/relationships/package" Target="../embeddings/Microsoft_Excel_Worksheet1.xlsx" />
  <Relationship Id="rId2" Type="http://schemas.microsoft.com/office/2011/relationships/chartColorStyle" Target="colors2.xml" />
  <Relationship Id="rId1" Type="http://schemas.microsoft.com/office/2011/relationships/chartStyle" Target="style2.xml" />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Ａ図表７!$B$1</c:f>
              <c:strCache>
                <c:ptCount val="1"/>
                <c:pt idx="0">
                  <c:v>とても効果があった</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Ａ図表７!$A$2:$A$22</c:f>
              <c:strCache>
                <c:ptCount val="21"/>
                <c:pt idx="0">
                  <c:v>㉑公共や民間の経営相談窓口を活用した（経済産業省のよろず支援拠点等）</c:v>
                </c:pt>
                <c:pt idx="1">
                  <c:v>⑳公共や民間の各種助成金を活用した（日本財団、ヤマト福祉財団等）</c:v>
                </c:pt>
                <c:pt idx="2">
                  <c:v>⑲一般企業や企業団体と業務提携をおこなった</c:v>
                </c:pt>
                <c:pt idx="3">
                  <c:v>⑱一般企業や企業団体から助言・アドバイスをもらった</c:v>
                </c:pt>
                <c:pt idx="4">
                  <c:v>⑰共同受注窓口や共同受注センター等を利用した</c:v>
                </c:pt>
                <c:pt idx="5">
                  <c:v>⑯作業環境の改善に取り組んだ</c:v>
                </c:pt>
                <c:pt idx="6">
                  <c:v>⑮利用者のスキルアップの取組みを計画的におこなった</c:v>
                </c:pt>
                <c:pt idx="7">
                  <c:v>⑭設備投資、機械購入をおこなった</c:v>
                </c:pt>
                <c:pt idx="8">
                  <c:v>⑬既存の販路における売上拡大に取り組んだ</c:v>
                </c:pt>
                <c:pt idx="9">
                  <c:v>⑫新たな販路開拓をおこなった</c:v>
                </c:pt>
                <c:pt idx="10">
                  <c:v>⑪新商品や新サービスの開発・商品改良に取り組んだ</c:v>
                </c:pt>
                <c:pt idx="11">
                  <c:v>⑩収益性や生産性の低い作業を廃止した</c:v>
                </c:pt>
                <c:pt idx="12">
                  <c:v>⑨賃金向上を目的に新たに事業（作業）を立ち上げた</c:v>
                </c:pt>
                <c:pt idx="13">
                  <c:v>⑧企業出身者を採用した</c:v>
                </c:pt>
                <c:pt idx="14">
                  <c:v>⑦賃金向上に消極的な職員を異動させた</c:v>
                </c:pt>
                <c:pt idx="15">
                  <c:v>⑥賃金向上に意欲的な職員を配置した</c:v>
                </c:pt>
                <c:pt idx="16">
                  <c:v>⑤職員を賃金向上を目的とした研修に参加させた</c:v>
                </c:pt>
                <c:pt idx="17">
                  <c:v>④幹部が賃金向上を目的とした研修に参加した</c:v>
                </c:pt>
                <c:pt idx="18">
                  <c:v>③作業部門ごとに売上・利益目標を設定した</c:v>
                </c:pt>
                <c:pt idx="19">
                  <c:v>②作業部門ごとの売上・利益などを分析した</c:v>
                </c:pt>
                <c:pt idx="20">
                  <c:v>①賃金向上を目的とした事業所内会議をおこなっている</c:v>
                </c:pt>
              </c:strCache>
            </c:strRef>
          </c:cat>
          <c:val>
            <c:numRef>
              <c:f>Ａ図表７!$B$2:$B$22</c:f>
              <c:numCache>
                <c:formatCode>General</c:formatCode>
                <c:ptCount val="21"/>
                <c:pt idx="0">
                  <c:v>2</c:v>
                </c:pt>
                <c:pt idx="1">
                  <c:v>12</c:v>
                </c:pt>
                <c:pt idx="2">
                  <c:v>24</c:v>
                </c:pt>
                <c:pt idx="3">
                  <c:v>10</c:v>
                </c:pt>
                <c:pt idx="4">
                  <c:v>3</c:v>
                </c:pt>
                <c:pt idx="5">
                  <c:v>24</c:v>
                </c:pt>
                <c:pt idx="6">
                  <c:v>18</c:v>
                </c:pt>
                <c:pt idx="7">
                  <c:v>23</c:v>
                </c:pt>
                <c:pt idx="8">
                  <c:v>10</c:v>
                </c:pt>
                <c:pt idx="9">
                  <c:v>24</c:v>
                </c:pt>
                <c:pt idx="10">
                  <c:v>13</c:v>
                </c:pt>
                <c:pt idx="11">
                  <c:v>11</c:v>
                </c:pt>
                <c:pt idx="12">
                  <c:v>17</c:v>
                </c:pt>
                <c:pt idx="13">
                  <c:v>14</c:v>
                </c:pt>
                <c:pt idx="14">
                  <c:v>4</c:v>
                </c:pt>
                <c:pt idx="15">
                  <c:v>11</c:v>
                </c:pt>
                <c:pt idx="16">
                  <c:v>1</c:v>
                </c:pt>
                <c:pt idx="17">
                  <c:v>4</c:v>
                </c:pt>
                <c:pt idx="18">
                  <c:v>14</c:v>
                </c:pt>
                <c:pt idx="19">
                  <c:v>11</c:v>
                </c:pt>
                <c:pt idx="20">
                  <c:v>11</c:v>
                </c:pt>
              </c:numCache>
            </c:numRef>
          </c:val>
          <c:extLst>
            <c:ext xmlns:c16="http://schemas.microsoft.com/office/drawing/2014/chart" uri="{C3380CC4-5D6E-409C-BE32-E72D297353CC}">
              <c16:uniqueId val="{00000000-85E7-4662-B175-238A747E6795}"/>
            </c:ext>
          </c:extLst>
        </c:ser>
        <c:ser>
          <c:idx val="1"/>
          <c:order val="1"/>
          <c:tx>
            <c:strRef>
              <c:f>Ａ図表７!$C$1</c:f>
              <c:strCache>
                <c:ptCount val="1"/>
                <c:pt idx="0">
                  <c:v>効果があった</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Ａ図表７!$A$2:$A$22</c:f>
              <c:strCache>
                <c:ptCount val="21"/>
                <c:pt idx="0">
                  <c:v>㉑公共や民間の経営相談窓口を活用した（経済産業省のよろず支援拠点等）</c:v>
                </c:pt>
                <c:pt idx="1">
                  <c:v>⑳公共や民間の各種助成金を活用した（日本財団、ヤマト福祉財団等）</c:v>
                </c:pt>
                <c:pt idx="2">
                  <c:v>⑲一般企業や企業団体と業務提携をおこなった</c:v>
                </c:pt>
                <c:pt idx="3">
                  <c:v>⑱一般企業や企業団体から助言・アドバイスをもらった</c:v>
                </c:pt>
                <c:pt idx="4">
                  <c:v>⑰共同受注窓口や共同受注センター等を利用した</c:v>
                </c:pt>
                <c:pt idx="5">
                  <c:v>⑯作業環境の改善に取り組んだ</c:v>
                </c:pt>
                <c:pt idx="6">
                  <c:v>⑮利用者のスキルアップの取組みを計画的におこなった</c:v>
                </c:pt>
                <c:pt idx="7">
                  <c:v>⑭設備投資、機械購入をおこなった</c:v>
                </c:pt>
                <c:pt idx="8">
                  <c:v>⑬既存の販路における売上拡大に取り組んだ</c:v>
                </c:pt>
                <c:pt idx="9">
                  <c:v>⑫新たな販路開拓をおこなった</c:v>
                </c:pt>
                <c:pt idx="10">
                  <c:v>⑪新商品や新サービスの開発・商品改良に取り組んだ</c:v>
                </c:pt>
                <c:pt idx="11">
                  <c:v>⑩収益性や生産性の低い作業を廃止した</c:v>
                </c:pt>
                <c:pt idx="12">
                  <c:v>⑨賃金向上を目的に新たに事業（作業）を立ち上げた</c:v>
                </c:pt>
                <c:pt idx="13">
                  <c:v>⑧企業出身者を採用した</c:v>
                </c:pt>
                <c:pt idx="14">
                  <c:v>⑦賃金向上に消極的な職員を異動させた</c:v>
                </c:pt>
                <c:pt idx="15">
                  <c:v>⑥賃金向上に意欲的な職員を配置した</c:v>
                </c:pt>
                <c:pt idx="16">
                  <c:v>⑤職員を賃金向上を目的とした研修に参加させた</c:v>
                </c:pt>
                <c:pt idx="17">
                  <c:v>④幹部が賃金向上を目的とした研修に参加した</c:v>
                </c:pt>
                <c:pt idx="18">
                  <c:v>③作業部門ごとに売上・利益目標を設定した</c:v>
                </c:pt>
                <c:pt idx="19">
                  <c:v>②作業部門ごとの売上・利益などを分析した</c:v>
                </c:pt>
                <c:pt idx="20">
                  <c:v>①賃金向上を目的とした事業所内会議をおこなっている</c:v>
                </c:pt>
              </c:strCache>
            </c:strRef>
          </c:cat>
          <c:val>
            <c:numRef>
              <c:f>Ａ図表７!$C$2:$C$22</c:f>
              <c:numCache>
                <c:formatCode>General</c:formatCode>
                <c:ptCount val="21"/>
                <c:pt idx="0">
                  <c:v>2</c:v>
                </c:pt>
                <c:pt idx="1">
                  <c:v>21</c:v>
                </c:pt>
                <c:pt idx="2">
                  <c:v>21</c:v>
                </c:pt>
                <c:pt idx="3">
                  <c:v>24</c:v>
                </c:pt>
                <c:pt idx="4">
                  <c:v>13</c:v>
                </c:pt>
                <c:pt idx="5">
                  <c:v>53</c:v>
                </c:pt>
                <c:pt idx="6">
                  <c:v>53</c:v>
                </c:pt>
                <c:pt idx="7">
                  <c:v>44</c:v>
                </c:pt>
                <c:pt idx="8">
                  <c:v>42</c:v>
                </c:pt>
                <c:pt idx="9">
                  <c:v>51</c:v>
                </c:pt>
                <c:pt idx="10">
                  <c:v>40</c:v>
                </c:pt>
                <c:pt idx="11">
                  <c:v>25</c:v>
                </c:pt>
                <c:pt idx="12">
                  <c:v>38</c:v>
                </c:pt>
                <c:pt idx="13">
                  <c:v>22</c:v>
                </c:pt>
                <c:pt idx="14">
                  <c:v>2</c:v>
                </c:pt>
                <c:pt idx="15">
                  <c:v>21</c:v>
                </c:pt>
                <c:pt idx="16">
                  <c:v>19</c:v>
                </c:pt>
                <c:pt idx="17">
                  <c:v>25</c:v>
                </c:pt>
                <c:pt idx="18">
                  <c:v>36</c:v>
                </c:pt>
                <c:pt idx="19">
                  <c:v>64</c:v>
                </c:pt>
                <c:pt idx="20">
                  <c:v>66</c:v>
                </c:pt>
              </c:numCache>
            </c:numRef>
          </c:val>
          <c:extLst>
            <c:ext xmlns:c16="http://schemas.microsoft.com/office/drawing/2014/chart" uri="{C3380CC4-5D6E-409C-BE32-E72D297353CC}">
              <c16:uniqueId val="{00000001-85E7-4662-B175-238A747E6795}"/>
            </c:ext>
          </c:extLst>
        </c:ser>
        <c:ser>
          <c:idx val="2"/>
          <c:order val="2"/>
          <c:tx>
            <c:strRef>
              <c:f>Ａ図表７!$D$1</c:f>
              <c:strCache>
                <c:ptCount val="1"/>
                <c:pt idx="0">
                  <c:v>あまり効果がなかった</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Ａ図表７!$A$2:$A$22</c:f>
              <c:strCache>
                <c:ptCount val="21"/>
                <c:pt idx="0">
                  <c:v>㉑公共や民間の経営相談窓口を活用した（経済産業省のよろず支援拠点等）</c:v>
                </c:pt>
                <c:pt idx="1">
                  <c:v>⑳公共や民間の各種助成金を活用した（日本財団、ヤマト福祉財団等）</c:v>
                </c:pt>
                <c:pt idx="2">
                  <c:v>⑲一般企業や企業団体と業務提携をおこなった</c:v>
                </c:pt>
                <c:pt idx="3">
                  <c:v>⑱一般企業や企業団体から助言・アドバイスをもらった</c:v>
                </c:pt>
                <c:pt idx="4">
                  <c:v>⑰共同受注窓口や共同受注センター等を利用した</c:v>
                </c:pt>
                <c:pt idx="5">
                  <c:v>⑯作業環境の改善に取り組んだ</c:v>
                </c:pt>
                <c:pt idx="6">
                  <c:v>⑮利用者のスキルアップの取組みを計画的におこなった</c:v>
                </c:pt>
                <c:pt idx="7">
                  <c:v>⑭設備投資、機械購入をおこなった</c:v>
                </c:pt>
                <c:pt idx="8">
                  <c:v>⑬既存の販路における売上拡大に取り組んだ</c:v>
                </c:pt>
                <c:pt idx="9">
                  <c:v>⑫新たな販路開拓をおこなった</c:v>
                </c:pt>
                <c:pt idx="10">
                  <c:v>⑪新商品や新サービスの開発・商品改良に取り組んだ</c:v>
                </c:pt>
                <c:pt idx="11">
                  <c:v>⑩収益性や生産性の低い作業を廃止した</c:v>
                </c:pt>
                <c:pt idx="12">
                  <c:v>⑨賃金向上を目的に新たに事業（作業）を立ち上げた</c:v>
                </c:pt>
                <c:pt idx="13">
                  <c:v>⑧企業出身者を採用した</c:v>
                </c:pt>
                <c:pt idx="14">
                  <c:v>⑦賃金向上に消極的な職員を異動させた</c:v>
                </c:pt>
                <c:pt idx="15">
                  <c:v>⑥賃金向上に意欲的な職員を配置した</c:v>
                </c:pt>
                <c:pt idx="16">
                  <c:v>⑤職員を賃金向上を目的とした研修に参加させた</c:v>
                </c:pt>
                <c:pt idx="17">
                  <c:v>④幹部が賃金向上を目的とした研修に参加した</c:v>
                </c:pt>
                <c:pt idx="18">
                  <c:v>③作業部門ごとに売上・利益目標を設定した</c:v>
                </c:pt>
                <c:pt idx="19">
                  <c:v>②作業部門ごとの売上・利益などを分析した</c:v>
                </c:pt>
                <c:pt idx="20">
                  <c:v>①賃金向上を目的とした事業所内会議をおこなっている</c:v>
                </c:pt>
              </c:strCache>
            </c:strRef>
          </c:cat>
          <c:val>
            <c:numRef>
              <c:f>Ａ図表７!$D$2:$D$22</c:f>
              <c:numCache>
                <c:formatCode>General</c:formatCode>
                <c:ptCount val="21"/>
                <c:pt idx="0">
                  <c:v>3</c:v>
                </c:pt>
                <c:pt idx="1">
                  <c:v>4</c:v>
                </c:pt>
                <c:pt idx="2">
                  <c:v>4</c:v>
                </c:pt>
                <c:pt idx="3">
                  <c:v>6</c:v>
                </c:pt>
                <c:pt idx="4">
                  <c:v>4</c:v>
                </c:pt>
                <c:pt idx="5">
                  <c:v>10</c:v>
                </c:pt>
                <c:pt idx="6">
                  <c:v>13</c:v>
                </c:pt>
                <c:pt idx="7">
                  <c:v>9</c:v>
                </c:pt>
                <c:pt idx="8">
                  <c:v>10</c:v>
                </c:pt>
                <c:pt idx="9">
                  <c:v>11</c:v>
                </c:pt>
                <c:pt idx="10">
                  <c:v>8</c:v>
                </c:pt>
                <c:pt idx="11">
                  <c:v>3</c:v>
                </c:pt>
                <c:pt idx="12">
                  <c:v>7</c:v>
                </c:pt>
                <c:pt idx="13">
                  <c:v>3</c:v>
                </c:pt>
                <c:pt idx="15">
                  <c:v>1</c:v>
                </c:pt>
                <c:pt idx="16">
                  <c:v>9</c:v>
                </c:pt>
                <c:pt idx="17">
                  <c:v>15</c:v>
                </c:pt>
                <c:pt idx="18">
                  <c:v>16</c:v>
                </c:pt>
                <c:pt idx="19">
                  <c:v>18</c:v>
                </c:pt>
                <c:pt idx="20">
                  <c:v>20</c:v>
                </c:pt>
              </c:numCache>
            </c:numRef>
          </c:val>
          <c:extLst>
            <c:ext xmlns:c16="http://schemas.microsoft.com/office/drawing/2014/chart" uri="{C3380CC4-5D6E-409C-BE32-E72D297353CC}">
              <c16:uniqueId val="{00000002-85E7-4662-B175-238A747E6795}"/>
            </c:ext>
          </c:extLst>
        </c:ser>
        <c:ser>
          <c:idx val="3"/>
          <c:order val="3"/>
          <c:tx>
            <c:strRef>
              <c:f>Ａ図表７!$E$1</c:f>
              <c:strCache>
                <c:ptCount val="1"/>
                <c:pt idx="0">
                  <c:v>ほとんど効果がなかった</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Ａ図表７!$A$2:$A$22</c:f>
              <c:strCache>
                <c:ptCount val="21"/>
                <c:pt idx="0">
                  <c:v>㉑公共や民間の経営相談窓口を活用した（経済産業省のよろず支援拠点等）</c:v>
                </c:pt>
                <c:pt idx="1">
                  <c:v>⑳公共や民間の各種助成金を活用した（日本財団、ヤマト福祉財団等）</c:v>
                </c:pt>
                <c:pt idx="2">
                  <c:v>⑲一般企業や企業団体と業務提携をおこなった</c:v>
                </c:pt>
                <c:pt idx="3">
                  <c:v>⑱一般企業や企業団体から助言・アドバイスをもらった</c:v>
                </c:pt>
                <c:pt idx="4">
                  <c:v>⑰共同受注窓口や共同受注センター等を利用した</c:v>
                </c:pt>
                <c:pt idx="5">
                  <c:v>⑯作業環境の改善に取り組んだ</c:v>
                </c:pt>
                <c:pt idx="6">
                  <c:v>⑮利用者のスキルアップの取組みを計画的におこなった</c:v>
                </c:pt>
                <c:pt idx="7">
                  <c:v>⑭設備投資、機械購入をおこなった</c:v>
                </c:pt>
                <c:pt idx="8">
                  <c:v>⑬既存の販路における売上拡大に取り組んだ</c:v>
                </c:pt>
                <c:pt idx="9">
                  <c:v>⑫新たな販路開拓をおこなった</c:v>
                </c:pt>
                <c:pt idx="10">
                  <c:v>⑪新商品や新サービスの開発・商品改良に取り組んだ</c:v>
                </c:pt>
                <c:pt idx="11">
                  <c:v>⑩収益性や生産性の低い作業を廃止した</c:v>
                </c:pt>
                <c:pt idx="12">
                  <c:v>⑨賃金向上を目的に新たに事業（作業）を立ち上げた</c:v>
                </c:pt>
                <c:pt idx="13">
                  <c:v>⑧企業出身者を採用した</c:v>
                </c:pt>
                <c:pt idx="14">
                  <c:v>⑦賃金向上に消極的な職員を異動させた</c:v>
                </c:pt>
                <c:pt idx="15">
                  <c:v>⑥賃金向上に意欲的な職員を配置した</c:v>
                </c:pt>
                <c:pt idx="16">
                  <c:v>⑤職員を賃金向上を目的とした研修に参加させた</c:v>
                </c:pt>
                <c:pt idx="17">
                  <c:v>④幹部が賃金向上を目的とした研修に参加した</c:v>
                </c:pt>
                <c:pt idx="18">
                  <c:v>③作業部門ごとに売上・利益目標を設定した</c:v>
                </c:pt>
                <c:pt idx="19">
                  <c:v>②作業部門ごとの売上・利益などを分析した</c:v>
                </c:pt>
                <c:pt idx="20">
                  <c:v>①賃金向上を目的とした事業所内会議をおこなっている</c:v>
                </c:pt>
              </c:strCache>
            </c:strRef>
          </c:cat>
          <c:val>
            <c:numRef>
              <c:f>Ａ図表７!$E$2:$E$22</c:f>
              <c:numCache>
                <c:formatCode>General</c:formatCode>
                <c:ptCount val="21"/>
                <c:pt idx="0">
                  <c:v>1</c:v>
                </c:pt>
                <c:pt idx="2">
                  <c:v>1</c:v>
                </c:pt>
                <c:pt idx="4">
                  <c:v>2</c:v>
                </c:pt>
                <c:pt idx="6">
                  <c:v>1</c:v>
                </c:pt>
                <c:pt idx="8">
                  <c:v>2</c:v>
                </c:pt>
                <c:pt idx="9">
                  <c:v>3</c:v>
                </c:pt>
                <c:pt idx="10">
                  <c:v>2</c:v>
                </c:pt>
                <c:pt idx="12">
                  <c:v>2</c:v>
                </c:pt>
                <c:pt idx="13">
                  <c:v>1</c:v>
                </c:pt>
                <c:pt idx="15">
                  <c:v>2</c:v>
                </c:pt>
                <c:pt idx="16">
                  <c:v>3</c:v>
                </c:pt>
                <c:pt idx="17">
                  <c:v>1</c:v>
                </c:pt>
                <c:pt idx="18">
                  <c:v>2</c:v>
                </c:pt>
                <c:pt idx="19">
                  <c:v>6</c:v>
                </c:pt>
                <c:pt idx="20">
                  <c:v>1</c:v>
                </c:pt>
              </c:numCache>
            </c:numRef>
          </c:val>
          <c:extLst>
            <c:ext xmlns:c16="http://schemas.microsoft.com/office/drawing/2014/chart" uri="{C3380CC4-5D6E-409C-BE32-E72D297353CC}">
              <c16:uniqueId val="{00000003-85E7-4662-B175-238A747E6795}"/>
            </c:ext>
          </c:extLst>
        </c:ser>
        <c:dLbls>
          <c:showLegendKey val="0"/>
          <c:showVal val="0"/>
          <c:showCatName val="0"/>
          <c:showSerName val="0"/>
          <c:showPercent val="0"/>
          <c:showBubbleSize val="0"/>
        </c:dLbls>
        <c:gapWidth val="150"/>
        <c:overlap val="100"/>
        <c:axId val="398939528"/>
        <c:axId val="398945016"/>
      </c:barChart>
      <c:catAx>
        <c:axId val="398939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398945016"/>
        <c:crosses val="autoZero"/>
        <c:auto val="1"/>
        <c:lblAlgn val="ctr"/>
        <c:lblOffset val="100"/>
        <c:noMultiLvlLbl val="0"/>
      </c:catAx>
      <c:valAx>
        <c:axId val="3989450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98939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Ｂ型図表７!$B$1</c:f>
              <c:strCache>
                <c:ptCount val="1"/>
                <c:pt idx="0">
                  <c:v>とても効果があった</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Ｂ型図表７!$A$2:$A$22</c:f>
              <c:strCache>
                <c:ptCount val="21"/>
                <c:pt idx="0">
                  <c:v>㉑公共や民間の経営相談窓口を活用した（経済産業省のよろず支援拠点等）</c:v>
                </c:pt>
                <c:pt idx="1">
                  <c:v>⑳公共や民間の各種助成金を活用した（日本財団、ヤマト福祉財団等）</c:v>
                </c:pt>
                <c:pt idx="2">
                  <c:v>⑲一般企業や企業団体と業務提携をおこなった</c:v>
                </c:pt>
                <c:pt idx="3">
                  <c:v>⑱一般企業や企業団体から助言・アドバイスをもらった</c:v>
                </c:pt>
                <c:pt idx="4">
                  <c:v>⑰共同受注窓口や共同受注センター等を利用した</c:v>
                </c:pt>
                <c:pt idx="5">
                  <c:v>⑯作業環境の改善に取り組んだ</c:v>
                </c:pt>
                <c:pt idx="6">
                  <c:v>⑮利用者のスキルアップの取組みを計画的におこなった</c:v>
                </c:pt>
                <c:pt idx="7">
                  <c:v>⑭設備投資、機械購入をおこなった</c:v>
                </c:pt>
                <c:pt idx="8">
                  <c:v>⑬既存の販路における売上拡大に取り組んだ</c:v>
                </c:pt>
                <c:pt idx="9">
                  <c:v>⑫新たな販路開拓をおこなった</c:v>
                </c:pt>
                <c:pt idx="10">
                  <c:v>⑪新商品や新サービスの開発・商品改良に取り組んだ</c:v>
                </c:pt>
                <c:pt idx="11">
                  <c:v>⑩収益性や生産性の低い作業を廃止した</c:v>
                </c:pt>
                <c:pt idx="12">
                  <c:v>⑨工賃向上を目的に新たに事業（作業）を立ち上げた</c:v>
                </c:pt>
                <c:pt idx="13">
                  <c:v>⑧企業出身者を採用した</c:v>
                </c:pt>
                <c:pt idx="14">
                  <c:v>⑦工賃向上に消極的な職員を異動させた</c:v>
                </c:pt>
                <c:pt idx="15">
                  <c:v>⑥工賃向上に意欲的な職員を配置した</c:v>
                </c:pt>
                <c:pt idx="16">
                  <c:v>⑤職員を工賃向上を目的とした研修に参加させた</c:v>
                </c:pt>
                <c:pt idx="17">
                  <c:v>④幹部が工賃向上を目的とした研修に参加した</c:v>
                </c:pt>
                <c:pt idx="18">
                  <c:v>③作業部門ごとに売上・利益目標を設定した</c:v>
                </c:pt>
                <c:pt idx="19">
                  <c:v>②作業部門ごとの売上・利益などを分析した</c:v>
                </c:pt>
                <c:pt idx="20">
                  <c:v>①工賃向上を目的とした事業所内会議をおこなっている</c:v>
                </c:pt>
              </c:strCache>
            </c:strRef>
          </c:cat>
          <c:val>
            <c:numRef>
              <c:f>Ｂ型図表７!$B$2:$B$22</c:f>
              <c:numCache>
                <c:formatCode>General</c:formatCode>
                <c:ptCount val="21"/>
                <c:pt idx="0">
                  <c:v>1</c:v>
                </c:pt>
                <c:pt idx="1">
                  <c:v>33</c:v>
                </c:pt>
                <c:pt idx="2">
                  <c:v>38</c:v>
                </c:pt>
                <c:pt idx="3">
                  <c:v>12</c:v>
                </c:pt>
                <c:pt idx="4">
                  <c:v>11</c:v>
                </c:pt>
                <c:pt idx="5">
                  <c:v>37</c:v>
                </c:pt>
                <c:pt idx="6">
                  <c:v>24</c:v>
                </c:pt>
                <c:pt idx="7">
                  <c:v>47</c:v>
                </c:pt>
                <c:pt idx="8">
                  <c:v>20</c:v>
                </c:pt>
                <c:pt idx="9">
                  <c:v>43</c:v>
                </c:pt>
                <c:pt idx="10">
                  <c:v>41</c:v>
                </c:pt>
                <c:pt idx="11">
                  <c:v>28</c:v>
                </c:pt>
                <c:pt idx="12">
                  <c:v>35</c:v>
                </c:pt>
                <c:pt idx="13">
                  <c:v>24</c:v>
                </c:pt>
                <c:pt idx="14">
                  <c:v>3</c:v>
                </c:pt>
                <c:pt idx="15">
                  <c:v>24</c:v>
                </c:pt>
                <c:pt idx="16">
                  <c:v>16</c:v>
                </c:pt>
                <c:pt idx="17">
                  <c:v>18</c:v>
                </c:pt>
                <c:pt idx="18">
                  <c:v>23</c:v>
                </c:pt>
                <c:pt idx="19">
                  <c:v>26</c:v>
                </c:pt>
                <c:pt idx="20">
                  <c:v>28</c:v>
                </c:pt>
              </c:numCache>
            </c:numRef>
          </c:val>
          <c:extLst>
            <c:ext xmlns:c16="http://schemas.microsoft.com/office/drawing/2014/chart" uri="{C3380CC4-5D6E-409C-BE32-E72D297353CC}">
              <c16:uniqueId val="{00000000-40D0-426F-BBF7-05AA61A92A7C}"/>
            </c:ext>
          </c:extLst>
        </c:ser>
        <c:ser>
          <c:idx val="1"/>
          <c:order val="1"/>
          <c:tx>
            <c:strRef>
              <c:f>Ｂ型図表７!$C$1</c:f>
              <c:strCache>
                <c:ptCount val="1"/>
                <c:pt idx="0">
                  <c:v>効果があった</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Ｂ型図表７!$A$2:$A$22</c:f>
              <c:strCache>
                <c:ptCount val="21"/>
                <c:pt idx="0">
                  <c:v>㉑公共や民間の経営相談窓口を活用した（経済産業省のよろず支援拠点等）</c:v>
                </c:pt>
                <c:pt idx="1">
                  <c:v>⑳公共や民間の各種助成金を活用した（日本財団、ヤマト福祉財団等）</c:v>
                </c:pt>
                <c:pt idx="2">
                  <c:v>⑲一般企業や企業団体と業務提携をおこなった</c:v>
                </c:pt>
                <c:pt idx="3">
                  <c:v>⑱一般企業や企業団体から助言・アドバイスをもらった</c:v>
                </c:pt>
                <c:pt idx="4">
                  <c:v>⑰共同受注窓口や共同受注センター等を利用した</c:v>
                </c:pt>
                <c:pt idx="5">
                  <c:v>⑯作業環境の改善に取り組んだ</c:v>
                </c:pt>
                <c:pt idx="6">
                  <c:v>⑮利用者のスキルアップの取組みを計画的におこなった</c:v>
                </c:pt>
                <c:pt idx="7">
                  <c:v>⑭設備投資、機械購入をおこなった</c:v>
                </c:pt>
                <c:pt idx="8">
                  <c:v>⑬既存の販路における売上拡大に取り組んだ</c:v>
                </c:pt>
                <c:pt idx="9">
                  <c:v>⑫新たな販路開拓をおこなった</c:v>
                </c:pt>
                <c:pt idx="10">
                  <c:v>⑪新商品や新サービスの開発・商品改良に取り組んだ</c:v>
                </c:pt>
                <c:pt idx="11">
                  <c:v>⑩収益性や生産性の低い作業を廃止した</c:v>
                </c:pt>
                <c:pt idx="12">
                  <c:v>⑨工賃向上を目的に新たに事業（作業）を立ち上げた</c:v>
                </c:pt>
                <c:pt idx="13">
                  <c:v>⑧企業出身者を採用した</c:v>
                </c:pt>
                <c:pt idx="14">
                  <c:v>⑦工賃向上に消極的な職員を異動させた</c:v>
                </c:pt>
                <c:pt idx="15">
                  <c:v>⑥工賃向上に意欲的な職員を配置した</c:v>
                </c:pt>
                <c:pt idx="16">
                  <c:v>⑤職員を工賃向上を目的とした研修に参加させた</c:v>
                </c:pt>
                <c:pt idx="17">
                  <c:v>④幹部が工賃向上を目的とした研修に参加した</c:v>
                </c:pt>
                <c:pt idx="18">
                  <c:v>③作業部門ごとに売上・利益目標を設定した</c:v>
                </c:pt>
                <c:pt idx="19">
                  <c:v>②作業部門ごとの売上・利益などを分析した</c:v>
                </c:pt>
                <c:pt idx="20">
                  <c:v>①工賃向上を目的とした事業所内会議をおこなっている</c:v>
                </c:pt>
              </c:strCache>
            </c:strRef>
          </c:cat>
          <c:val>
            <c:numRef>
              <c:f>Ｂ型図表７!$C$2:$C$22</c:f>
              <c:numCache>
                <c:formatCode>General</c:formatCode>
                <c:ptCount val="21"/>
                <c:pt idx="0">
                  <c:v>6</c:v>
                </c:pt>
                <c:pt idx="1">
                  <c:v>33</c:v>
                </c:pt>
                <c:pt idx="2">
                  <c:v>39</c:v>
                </c:pt>
                <c:pt idx="3">
                  <c:v>31</c:v>
                </c:pt>
                <c:pt idx="4">
                  <c:v>45</c:v>
                </c:pt>
                <c:pt idx="5">
                  <c:v>100</c:v>
                </c:pt>
                <c:pt idx="6">
                  <c:v>67</c:v>
                </c:pt>
                <c:pt idx="7">
                  <c:v>89</c:v>
                </c:pt>
                <c:pt idx="8">
                  <c:v>76</c:v>
                </c:pt>
                <c:pt idx="9">
                  <c:v>102</c:v>
                </c:pt>
                <c:pt idx="10">
                  <c:v>84</c:v>
                </c:pt>
                <c:pt idx="11">
                  <c:v>56</c:v>
                </c:pt>
                <c:pt idx="12">
                  <c:v>47</c:v>
                </c:pt>
                <c:pt idx="13">
                  <c:v>38</c:v>
                </c:pt>
                <c:pt idx="14">
                  <c:v>3</c:v>
                </c:pt>
                <c:pt idx="15">
                  <c:v>53</c:v>
                </c:pt>
                <c:pt idx="16">
                  <c:v>74</c:v>
                </c:pt>
                <c:pt idx="17">
                  <c:v>71</c:v>
                </c:pt>
                <c:pt idx="18">
                  <c:v>86</c:v>
                </c:pt>
                <c:pt idx="19">
                  <c:v>118</c:v>
                </c:pt>
                <c:pt idx="20">
                  <c:v>131</c:v>
                </c:pt>
              </c:numCache>
            </c:numRef>
          </c:val>
          <c:extLst>
            <c:ext xmlns:c16="http://schemas.microsoft.com/office/drawing/2014/chart" uri="{C3380CC4-5D6E-409C-BE32-E72D297353CC}">
              <c16:uniqueId val="{00000001-40D0-426F-BBF7-05AA61A92A7C}"/>
            </c:ext>
          </c:extLst>
        </c:ser>
        <c:ser>
          <c:idx val="2"/>
          <c:order val="2"/>
          <c:tx>
            <c:strRef>
              <c:f>Ｂ型図表７!$D$1</c:f>
              <c:strCache>
                <c:ptCount val="1"/>
                <c:pt idx="0">
                  <c:v>あまり効果がなかった</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Ｂ型図表７!$A$2:$A$22</c:f>
              <c:strCache>
                <c:ptCount val="21"/>
                <c:pt idx="0">
                  <c:v>㉑公共や民間の経営相談窓口を活用した（経済産業省のよろず支援拠点等）</c:v>
                </c:pt>
                <c:pt idx="1">
                  <c:v>⑳公共や民間の各種助成金を活用した（日本財団、ヤマト福祉財団等）</c:v>
                </c:pt>
                <c:pt idx="2">
                  <c:v>⑲一般企業や企業団体と業務提携をおこなった</c:v>
                </c:pt>
                <c:pt idx="3">
                  <c:v>⑱一般企業や企業団体から助言・アドバイスをもらった</c:v>
                </c:pt>
                <c:pt idx="4">
                  <c:v>⑰共同受注窓口や共同受注センター等を利用した</c:v>
                </c:pt>
                <c:pt idx="5">
                  <c:v>⑯作業環境の改善に取り組んだ</c:v>
                </c:pt>
                <c:pt idx="6">
                  <c:v>⑮利用者のスキルアップの取組みを計画的におこなった</c:v>
                </c:pt>
                <c:pt idx="7">
                  <c:v>⑭設備投資、機械購入をおこなった</c:v>
                </c:pt>
                <c:pt idx="8">
                  <c:v>⑬既存の販路における売上拡大に取り組んだ</c:v>
                </c:pt>
                <c:pt idx="9">
                  <c:v>⑫新たな販路開拓をおこなった</c:v>
                </c:pt>
                <c:pt idx="10">
                  <c:v>⑪新商品や新サービスの開発・商品改良に取り組んだ</c:v>
                </c:pt>
                <c:pt idx="11">
                  <c:v>⑩収益性や生産性の低い作業を廃止した</c:v>
                </c:pt>
                <c:pt idx="12">
                  <c:v>⑨工賃向上を目的に新たに事業（作業）を立ち上げた</c:v>
                </c:pt>
                <c:pt idx="13">
                  <c:v>⑧企業出身者を採用した</c:v>
                </c:pt>
                <c:pt idx="14">
                  <c:v>⑦工賃向上に消極的な職員を異動させた</c:v>
                </c:pt>
                <c:pt idx="15">
                  <c:v>⑥工賃向上に意欲的な職員を配置した</c:v>
                </c:pt>
                <c:pt idx="16">
                  <c:v>⑤職員を工賃向上を目的とした研修に参加させた</c:v>
                </c:pt>
                <c:pt idx="17">
                  <c:v>④幹部が工賃向上を目的とした研修に参加した</c:v>
                </c:pt>
                <c:pt idx="18">
                  <c:v>③作業部門ごとに売上・利益目標を設定した</c:v>
                </c:pt>
                <c:pt idx="19">
                  <c:v>②作業部門ごとの売上・利益などを分析した</c:v>
                </c:pt>
                <c:pt idx="20">
                  <c:v>①工賃向上を目的とした事業所内会議をおこなっている</c:v>
                </c:pt>
              </c:strCache>
            </c:strRef>
          </c:cat>
          <c:val>
            <c:numRef>
              <c:f>Ｂ型図表７!$D$2:$D$22</c:f>
              <c:numCache>
                <c:formatCode>General</c:formatCode>
                <c:ptCount val="21"/>
                <c:pt idx="0">
                  <c:v>4</c:v>
                </c:pt>
                <c:pt idx="1">
                  <c:v>1</c:v>
                </c:pt>
                <c:pt idx="2">
                  <c:v>3</c:v>
                </c:pt>
                <c:pt idx="3">
                  <c:v>8</c:v>
                </c:pt>
                <c:pt idx="4">
                  <c:v>20</c:v>
                </c:pt>
                <c:pt idx="5">
                  <c:v>17</c:v>
                </c:pt>
                <c:pt idx="6">
                  <c:v>10</c:v>
                </c:pt>
                <c:pt idx="7">
                  <c:v>9</c:v>
                </c:pt>
                <c:pt idx="8">
                  <c:v>20</c:v>
                </c:pt>
                <c:pt idx="9">
                  <c:v>11</c:v>
                </c:pt>
                <c:pt idx="10">
                  <c:v>12</c:v>
                </c:pt>
                <c:pt idx="11">
                  <c:v>4</c:v>
                </c:pt>
                <c:pt idx="12">
                  <c:v>11</c:v>
                </c:pt>
                <c:pt idx="13">
                  <c:v>5</c:v>
                </c:pt>
                <c:pt idx="14">
                  <c:v>1</c:v>
                </c:pt>
                <c:pt idx="15">
                  <c:v>3</c:v>
                </c:pt>
                <c:pt idx="16">
                  <c:v>33</c:v>
                </c:pt>
                <c:pt idx="17">
                  <c:v>19</c:v>
                </c:pt>
                <c:pt idx="18">
                  <c:v>25</c:v>
                </c:pt>
                <c:pt idx="19">
                  <c:v>35</c:v>
                </c:pt>
                <c:pt idx="20">
                  <c:v>27</c:v>
                </c:pt>
              </c:numCache>
            </c:numRef>
          </c:val>
          <c:extLst>
            <c:ext xmlns:c16="http://schemas.microsoft.com/office/drawing/2014/chart" uri="{C3380CC4-5D6E-409C-BE32-E72D297353CC}">
              <c16:uniqueId val="{00000002-40D0-426F-BBF7-05AA61A92A7C}"/>
            </c:ext>
          </c:extLst>
        </c:ser>
        <c:ser>
          <c:idx val="3"/>
          <c:order val="3"/>
          <c:tx>
            <c:strRef>
              <c:f>Ｂ型図表７!$E$1</c:f>
              <c:strCache>
                <c:ptCount val="1"/>
                <c:pt idx="0">
                  <c:v>ほとんど効果がなかった</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Ｂ型図表７!$A$2:$A$22</c:f>
              <c:strCache>
                <c:ptCount val="21"/>
                <c:pt idx="0">
                  <c:v>㉑公共や民間の経営相談窓口を活用した（経済産業省のよろず支援拠点等）</c:v>
                </c:pt>
                <c:pt idx="1">
                  <c:v>⑳公共や民間の各種助成金を活用した（日本財団、ヤマト福祉財団等）</c:v>
                </c:pt>
                <c:pt idx="2">
                  <c:v>⑲一般企業や企業団体と業務提携をおこなった</c:v>
                </c:pt>
                <c:pt idx="3">
                  <c:v>⑱一般企業や企業団体から助言・アドバイスをもらった</c:v>
                </c:pt>
                <c:pt idx="4">
                  <c:v>⑰共同受注窓口や共同受注センター等を利用した</c:v>
                </c:pt>
                <c:pt idx="5">
                  <c:v>⑯作業環境の改善に取り組んだ</c:v>
                </c:pt>
                <c:pt idx="6">
                  <c:v>⑮利用者のスキルアップの取組みを計画的におこなった</c:v>
                </c:pt>
                <c:pt idx="7">
                  <c:v>⑭設備投資、機械購入をおこなった</c:v>
                </c:pt>
                <c:pt idx="8">
                  <c:v>⑬既存の販路における売上拡大に取り組んだ</c:v>
                </c:pt>
                <c:pt idx="9">
                  <c:v>⑫新たな販路開拓をおこなった</c:v>
                </c:pt>
                <c:pt idx="10">
                  <c:v>⑪新商品や新サービスの開発・商品改良に取り組んだ</c:v>
                </c:pt>
                <c:pt idx="11">
                  <c:v>⑩収益性や生産性の低い作業を廃止した</c:v>
                </c:pt>
                <c:pt idx="12">
                  <c:v>⑨工賃向上を目的に新たに事業（作業）を立ち上げた</c:v>
                </c:pt>
                <c:pt idx="13">
                  <c:v>⑧企業出身者を採用した</c:v>
                </c:pt>
                <c:pt idx="14">
                  <c:v>⑦工賃向上に消極的な職員を異動させた</c:v>
                </c:pt>
                <c:pt idx="15">
                  <c:v>⑥工賃向上に意欲的な職員を配置した</c:v>
                </c:pt>
                <c:pt idx="16">
                  <c:v>⑤職員を工賃向上を目的とした研修に参加させた</c:v>
                </c:pt>
                <c:pt idx="17">
                  <c:v>④幹部が工賃向上を目的とした研修に参加した</c:v>
                </c:pt>
                <c:pt idx="18">
                  <c:v>③作業部門ごとに売上・利益目標を設定した</c:v>
                </c:pt>
                <c:pt idx="19">
                  <c:v>②作業部門ごとの売上・利益などを分析した</c:v>
                </c:pt>
                <c:pt idx="20">
                  <c:v>①工賃向上を目的とした事業所内会議をおこなっている</c:v>
                </c:pt>
              </c:strCache>
            </c:strRef>
          </c:cat>
          <c:val>
            <c:numRef>
              <c:f>Ｂ型図表７!$E$2:$E$22</c:f>
              <c:numCache>
                <c:formatCode>General</c:formatCode>
                <c:ptCount val="21"/>
                <c:pt idx="0">
                  <c:v>1</c:v>
                </c:pt>
                <c:pt idx="1">
                  <c:v>1</c:v>
                </c:pt>
                <c:pt idx="4">
                  <c:v>3</c:v>
                </c:pt>
                <c:pt idx="5">
                  <c:v>1</c:v>
                </c:pt>
                <c:pt idx="6">
                  <c:v>1</c:v>
                </c:pt>
                <c:pt idx="7">
                  <c:v>1</c:v>
                </c:pt>
                <c:pt idx="8">
                  <c:v>2</c:v>
                </c:pt>
                <c:pt idx="10">
                  <c:v>1</c:v>
                </c:pt>
                <c:pt idx="11">
                  <c:v>1</c:v>
                </c:pt>
                <c:pt idx="12">
                  <c:v>1</c:v>
                </c:pt>
                <c:pt idx="13">
                  <c:v>1</c:v>
                </c:pt>
                <c:pt idx="15">
                  <c:v>1</c:v>
                </c:pt>
                <c:pt idx="17">
                  <c:v>2</c:v>
                </c:pt>
                <c:pt idx="18">
                  <c:v>2</c:v>
                </c:pt>
                <c:pt idx="19">
                  <c:v>4</c:v>
                </c:pt>
                <c:pt idx="20">
                  <c:v>2</c:v>
                </c:pt>
              </c:numCache>
            </c:numRef>
          </c:val>
          <c:extLst>
            <c:ext xmlns:c16="http://schemas.microsoft.com/office/drawing/2014/chart" uri="{C3380CC4-5D6E-409C-BE32-E72D297353CC}">
              <c16:uniqueId val="{00000003-40D0-426F-BBF7-05AA61A92A7C}"/>
            </c:ext>
          </c:extLst>
        </c:ser>
        <c:dLbls>
          <c:showLegendKey val="0"/>
          <c:showVal val="0"/>
          <c:showCatName val="0"/>
          <c:showSerName val="0"/>
          <c:showPercent val="0"/>
          <c:showBubbleSize val="0"/>
        </c:dLbls>
        <c:gapWidth val="150"/>
        <c:overlap val="100"/>
        <c:axId val="398939920"/>
        <c:axId val="398943840"/>
      </c:barChart>
      <c:catAx>
        <c:axId val="398939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98943840"/>
        <c:crosses val="autoZero"/>
        <c:auto val="1"/>
        <c:lblAlgn val="ctr"/>
        <c:lblOffset val="100"/>
        <c:noMultiLvlLbl val="0"/>
      </c:catAx>
      <c:valAx>
        <c:axId val="3989438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98939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BA3462-F21F-4EF1-A6C2-30AB82BCCC1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kumimoji="1" lang="ja-JP" altLang="en-US"/>
        </a:p>
      </dgm:t>
    </dgm:pt>
    <dgm:pt modelId="{661A5E26-4EE0-444A-8ED9-6022CBC544CE}" type="pres">
      <dgm:prSet presAssocID="{A5BA3462-F21F-4EF1-A6C2-30AB82BCCC1B}" presName="Name0" presStyleCnt="0">
        <dgm:presLayoutVars>
          <dgm:chPref val="1"/>
          <dgm:dir/>
          <dgm:animOne val="branch"/>
          <dgm:animLvl val="lvl"/>
          <dgm:resizeHandles val="exact"/>
        </dgm:presLayoutVars>
      </dgm:prSet>
      <dgm:spPr/>
    </dgm:pt>
  </dgm:ptLst>
  <dgm:cxnLst>
    <dgm:cxn modelId="{37B1AC21-48EE-4136-9630-F866FD427DB9}" type="presOf" srcId="{A5BA3462-F21F-4EF1-A6C2-30AB82BCCC1B}" destId="{661A5E26-4EE0-444A-8ED9-6022CBC544CE}" srcOrd="0"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 standalone="yes"?>
<Relationships xmlns="http://schemas.openxmlformats.org/package/2006/relationships">
  <Relationship Id="rId1" Type="http://schemas.openxmlformats.org/officeDocument/2006/relationships/theme" Target="../theme/theme8.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FA384-7C3B-4043-B11F-C1B4A5B6FBB5}" type="datetimeFigureOut">
              <a:rPr kumimoji="1" lang="ja-JP" altLang="en-US" smtClean="0"/>
              <a:t>2022/9/25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0024FC-ACCB-477C-987D-5A902970ACE7}" type="slidenum">
              <a:rPr kumimoji="1" lang="ja-JP" altLang="en-US" smtClean="0"/>
              <a:t>‹#›</a:t>
            </a:fld>
            <a:endParaRPr kumimoji="1" lang="ja-JP" altLang="en-US"/>
          </a:p>
        </p:txBody>
      </p:sp>
    </p:spTree>
    <p:extLst>
      <p:ext uri="{BB962C8B-B14F-4D97-AF65-F5344CB8AC3E}">
        <p14:creationId xmlns:p14="http://schemas.microsoft.com/office/powerpoint/2010/main" val="8764751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23.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24.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29.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30.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31.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32.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eaLnBrk="1" hangingPunct="1"/>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おはようございます。大阪市障害者福祉・スポーツ協会の酒井です。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今年度、いよいよ就労分野の専門研修がスタートしました。</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本来ならば、全国のみなさんと直接お会いしてお顔を拝見し、各都道府県の就労支援の状況も聞きながら研修を進めていきたいところですが、コロナの感染がまだまだおさまらずオンライン研修となってしまいました。</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さて、サービス管理責任者というポストは２００６年の障害者自立支援法とともにスタートしました。今からもう</a:t>
            </a:r>
            <a:r>
              <a:rPr lang="en-US" altLang="ja-JP" dirty="0"/>
              <a:t>16</a:t>
            </a:r>
            <a:r>
              <a:rPr lang="ja-JP" altLang="en-US" dirty="0"/>
              <a:t>年も前のことなので、ひょっとして研修を受けておられる皆さんの中には、それ以降に障害者福祉に携わり、当時のことは知らない方もおられるかもしれません。</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２００６年</a:t>
            </a:r>
            <a:r>
              <a:rPr lang="en-US" altLang="ja-JP" dirty="0"/>
              <a:t> </a:t>
            </a:r>
            <a:r>
              <a:rPr lang="ja-JP" altLang="en-US" dirty="0"/>
              <a:t>障害者自立支援法で就労支援の抜本的強化が謳われ、それまで施設にとど待っていた人たちが働けるようにという福祉から雇用への流れが強まりました。就労支援の現場が変わることへの期待、働きたいと思った障害のある人があきらめてしまうのではなく、挑戦できる環境、一人ひとりの働く力を引き出し、高める支援　就労移行支援事業を始めとしてＡ型、Ｂ型のあたら新しい就労支援サービスへ期待が高まりました。</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本人だけでなく、支援者や企業が変わり、可能性の幅が</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その後、２０１３年の障害者総合支援法にもその精神は引き継がれていますが</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ただ、今、これだけサービスの質が問われるようになり、その時に思い描いて風景と少し違った就労支援の現実があります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各障害福祉サービスがきっちりと自分の役割を果たしているか、そもそも自分の事業所の役割は何かを問い続けるのがサビ管の役目です。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令和元年からは分野が統合され、就労に特化してそのことを確認する場が無くなりましたが、現実をふまえやはり就労固有の研修は必要であるとの声があちこちからあがり、今回の研修に至りました</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全国に令和</a:t>
            </a:r>
            <a:r>
              <a:rPr lang="en-US" altLang="ja-JP" dirty="0"/>
              <a:t>3</a:t>
            </a:r>
            <a:r>
              <a:rPr lang="ja-JP" altLang="en-US" dirty="0"/>
              <a:t>年</a:t>
            </a:r>
            <a:r>
              <a:rPr lang="en-US" altLang="ja-JP" dirty="0"/>
              <a:t>3</a:t>
            </a:r>
            <a:r>
              <a:rPr lang="ja-JP" altLang="en-US" dirty="0"/>
              <a:t>月の時点で、就労が３０００か所、Ａが４０００、Ｂが１４０００、定着が１３００　約２３０００か所</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トータルで４２万人の人たちが就労系サービスを利用しています。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そこでの支援が、利用者の働く幸せに貢献できるものとなるよう、足元を固めていきたいと思います。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よろしくお願いいたします。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移行　２，９９２事業所（国保連データ令和</a:t>
            </a:r>
            <a:r>
              <a:rPr lang="en-US" altLang="ja-JP" dirty="0"/>
              <a:t>3</a:t>
            </a:r>
            <a:r>
              <a:rPr lang="ja-JP" altLang="en-US" dirty="0"/>
              <a:t>年４月）　Ａ　</a:t>
            </a:r>
            <a:r>
              <a:rPr lang="en-US" altLang="ja-JP" dirty="0"/>
              <a:t>3,</a:t>
            </a:r>
            <a:r>
              <a:rPr lang="ja-JP" altLang="en-US" dirty="0"/>
              <a:t>９４６事業所、Ｂ　</a:t>
            </a:r>
            <a:r>
              <a:rPr lang="en-US" altLang="ja-JP" dirty="0"/>
              <a:t>1</a:t>
            </a:r>
            <a:r>
              <a:rPr lang="ja-JP" altLang="en-US" dirty="0"/>
              <a:t>４，０６０事業所　、定着　１，３４３事業所</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移行　</a:t>
            </a:r>
            <a:r>
              <a:rPr lang="en-US" altLang="ja-JP" dirty="0"/>
              <a:t>3</a:t>
            </a:r>
            <a:r>
              <a:rPr lang="ja-JP" altLang="en-US" dirty="0"/>
              <a:t>５</a:t>
            </a:r>
            <a:r>
              <a:rPr lang="en-US" altLang="ja-JP" dirty="0"/>
              <a:t>,</a:t>
            </a:r>
            <a:r>
              <a:rPr lang="ja-JP" altLang="en-US" dirty="0"/>
              <a:t>７１６人　Ａ７７，３０７人　　Ｂ２９０，５５９人　　定着１３，１４１人</a:t>
            </a:r>
            <a:endParaRPr lang="ja-JP" altLang="ja-JP" dirty="0"/>
          </a:p>
        </p:txBody>
      </p:sp>
      <p:sp>
        <p:nvSpPr>
          <p:cNvPr id="3" name="スライド番号プレースホルダー 2"/>
          <p:cNvSpPr>
            <a:spLocks noGrp="1"/>
          </p:cNvSpPr>
          <p:nvPr>
            <p:ph type="sldNum" sz="quarter" idx="10"/>
          </p:nvPr>
        </p:nvSpPr>
        <p:spPr/>
        <p:txBody>
          <a:bodyPr/>
          <a:lstStyle/>
          <a:p>
            <a:fld id="{1FF4CB16-8B05-4144-8258-971BA002F2D4}" type="slidenum">
              <a:rPr kumimoji="1" lang="ja-JP" altLang="en-US" smtClean="0"/>
              <a:pPr/>
              <a:t>1</a:t>
            </a:fld>
            <a:endParaRPr kumimoji="1" lang="ja-JP" altLang="en-US"/>
          </a:p>
        </p:txBody>
      </p:sp>
    </p:spTree>
    <p:extLst>
      <p:ext uri="{BB962C8B-B14F-4D97-AF65-F5344CB8AC3E}">
        <p14:creationId xmlns:p14="http://schemas.microsoft.com/office/powerpoint/2010/main" val="1288769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 1"/>
          <p:cNvSpPr>
            <a:spLocks noGrp="1" noRot="1" noChangeAspect="1" noTextEdit="1"/>
          </p:cNvSpPr>
          <p:nvPr>
            <p:ph type="sldImg"/>
          </p:nvPr>
        </p:nvSpPr>
        <p:spPr>
          <a:ln/>
        </p:spPr>
      </p:sp>
      <p:sp>
        <p:nvSpPr>
          <p:cNvPr id="104451" name="ノート プレースホルダ 2"/>
          <p:cNvSpPr>
            <a:spLocks noGrp="1"/>
          </p:cNvSpPr>
          <p:nvPr>
            <p:ph type="body" idx="1"/>
          </p:nvPr>
        </p:nvSpPr>
        <p:spPr>
          <a:noFill/>
          <a:ln/>
        </p:spPr>
        <p:txBody>
          <a:bodyPr/>
          <a:lstStyle/>
          <a:p>
            <a:endParaRPr lang="ja-JP" altLang="en-US"/>
          </a:p>
        </p:txBody>
      </p:sp>
      <p:sp>
        <p:nvSpPr>
          <p:cNvPr id="3" name="スライド番号プレースホルダー 2"/>
          <p:cNvSpPr>
            <a:spLocks noGrp="1"/>
          </p:cNvSpPr>
          <p:nvPr>
            <p:ph type="sldNum" sz="quarter" idx="10"/>
          </p:nvPr>
        </p:nvSpPr>
        <p:spPr/>
        <p:txBody>
          <a:bodyPr/>
          <a:lstStyle/>
          <a:p>
            <a:fld id="{1FF4CB16-8B05-4144-8258-971BA002F2D4}" type="slidenum">
              <a:rPr kumimoji="1" lang="ja-JP" altLang="en-US" smtClean="0"/>
              <a:pPr/>
              <a:t>18</a:t>
            </a:fld>
            <a:endParaRPr kumimoji="1" lang="ja-JP" altLang="en-US"/>
          </a:p>
        </p:txBody>
      </p:sp>
    </p:spTree>
    <p:extLst>
      <p:ext uri="{BB962C8B-B14F-4D97-AF65-F5344CB8AC3E}">
        <p14:creationId xmlns:p14="http://schemas.microsoft.com/office/powerpoint/2010/main" val="1801150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ー 1"/>
          <p:cNvSpPr>
            <a:spLocks noGrp="1" noRot="1" noChangeAspect="1" noTextEdit="1"/>
          </p:cNvSpPr>
          <p:nvPr>
            <p:ph type="sldImg"/>
          </p:nvPr>
        </p:nvSpPr>
        <p:spPr>
          <a:ln/>
        </p:spPr>
      </p:sp>
      <p:sp>
        <p:nvSpPr>
          <p:cNvPr id="103427" name="ノート プレースホルダー 2"/>
          <p:cNvSpPr>
            <a:spLocks noGrp="1"/>
          </p:cNvSpPr>
          <p:nvPr>
            <p:ph type="body" idx="1"/>
          </p:nvPr>
        </p:nvSpPr>
        <p:spPr>
          <a:noFill/>
          <a:ln/>
        </p:spPr>
        <p:txBody>
          <a:bodyPr/>
          <a:lstStyle/>
          <a:p>
            <a:endParaRPr lang="ja-JP" altLang="en-US"/>
          </a:p>
        </p:txBody>
      </p:sp>
      <p:sp>
        <p:nvSpPr>
          <p:cNvPr id="3" name="スライド番号プレースホルダー 2"/>
          <p:cNvSpPr>
            <a:spLocks noGrp="1"/>
          </p:cNvSpPr>
          <p:nvPr>
            <p:ph type="sldNum" sz="quarter" idx="10"/>
          </p:nvPr>
        </p:nvSpPr>
        <p:spPr/>
        <p:txBody>
          <a:bodyPr/>
          <a:lstStyle/>
          <a:p>
            <a:fld id="{1FF4CB16-8B05-4144-8258-971BA002F2D4}" type="slidenum">
              <a:rPr kumimoji="1" lang="ja-JP" altLang="en-US" smtClean="0"/>
              <a:pPr/>
              <a:t>19</a:t>
            </a:fld>
            <a:endParaRPr kumimoji="1" lang="ja-JP" altLang="en-US"/>
          </a:p>
        </p:txBody>
      </p:sp>
    </p:spTree>
    <p:extLst>
      <p:ext uri="{BB962C8B-B14F-4D97-AF65-F5344CB8AC3E}">
        <p14:creationId xmlns:p14="http://schemas.microsoft.com/office/powerpoint/2010/main" val="2875560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スライド イメージ プレースホルダ 1"/>
          <p:cNvSpPr>
            <a:spLocks noGrp="1" noRot="1" noChangeAspect="1" noTextEdit="1"/>
          </p:cNvSpPr>
          <p:nvPr>
            <p:ph type="sldImg"/>
          </p:nvPr>
        </p:nvSpPr>
        <p:spPr>
          <a:ln/>
        </p:spPr>
      </p:sp>
      <p:sp>
        <p:nvSpPr>
          <p:cNvPr id="107524" name="ノート プレースホルダ 2"/>
          <p:cNvSpPr>
            <a:spLocks noGrp="1"/>
          </p:cNvSpPr>
          <p:nvPr>
            <p:ph type="body" idx="1"/>
          </p:nvPr>
        </p:nvSpPr>
        <p:spPr>
          <a:noFill/>
          <a:ln/>
        </p:spPr>
        <p:txBody>
          <a:bodyPr/>
          <a:lstStyle/>
          <a:p>
            <a:endParaRPr lang="ja-JP" altLang="ja-JP"/>
          </a:p>
        </p:txBody>
      </p:sp>
      <p:sp>
        <p:nvSpPr>
          <p:cNvPr id="107525" name="スライド番号プレースホルダ 3"/>
          <p:cNvSpPr txBox="1">
            <a:spLocks noGrp="1"/>
          </p:cNvSpPr>
          <p:nvPr/>
        </p:nvSpPr>
        <p:spPr bwMode="auto">
          <a:xfrm>
            <a:off x="3884463" y="8685878"/>
            <a:ext cx="2972004" cy="456704"/>
          </a:xfrm>
          <a:prstGeom prst="rect">
            <a:avLst/>
          </a:prstGeom>
          <a:noFill/>
          <a:ln w="9525">
            <a:noFill/>
            <a:miter lim="800000"/>
            <a:headEnd/>
            <a:tailEnd/>
          </a:ln>
        </p:spPr>
        <p:txBody>
          <a:bodyPr lIns="87362" tIns="43682" rIns="87362" bIns="43682" anchor="b"/>
          <a:lstStyle/>
          <a:p>
            <a:pPr algn="r"/>
            <a:fld id="{9CCF28E9-5930-410F-B8F0-F2FF97A1815C}" type="slidenum">
              <a:rPr lang="en-US" altLang="ja-JP" sz="1100">
                <a:solidFill>
                  <a:srgbClr val="000000"/>
                </a:solidFill>
              </a:rPr>
              <a:pPr algn="r"/>
              <a:t>23</a:t>
            </a:fld>
            <a:endParaRPr lang="en-US" altLang="ja-JP" sz="1100" dirty="0">
              <a:solidFill>
                <a:srgbClr val="000000"/>
              </a:solidFill>
            </a:endParaRPr>
          </a:p>
        </p:txBody>
      </p:sp>
      <p:sp>
        <p:nvSpPr>
          <p:cNvPr id="3" name="スライド番号プレースホルダー 2"/>
          <p:cNvSpPr>
            <a:spLocks noGrp="1"/>
          </p:cNvSpPr>
          <p:nvPr>
            <p:ph type="sldNum" sz="quarter" idx="10"/>
          </p:nvPr>
        </p:nvSpPr>
        <p:spPr/>
        <p:txBody>
          <a:bodyPr/>
          <a:lstStyle/>
          <a:p>
            <a:fld id="{1FF4CB16-8B05-4144-8258-971BA002F2D4}" type="slidenum">
              <a:rPr kumimoji="1" lang="ja-JP" altLang="en-US" smtClean="0"/>
              <a:pPr/>
              <a:t>23</a:t>
            </a:fld>
            <a:endParaRPr kumimoji="1" lang="ja-JP" altLang="en-US"/>
          </a:p>
        </p:txBody>
      </p:sp>
    </p:spTree>
    <p:extLst>
      <p:ext uri="{BB962C8B-B14F-4D97-AF65-F5344CB8AC3E}">
        <p14:creationId xmlns:p14="http://schemas.microsoft.com/office/powerpoint/2010/main" val="600703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9258B2-E8A2-446B-8FB9-FBFB0E443731}"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1" lang="en-US" altLang="ja-JP" sz="1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551954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スライド イメージ プレースホルダ 1"/>
          <p:cNvSpPr>
            <a:spLocks noGrp="1" noRot="1" noChangeAspect="1" noTextEdit="1"/>
          </p:cNvSpPr>
          <p:nvPr>
            <p:ph type="sldImg"/>
          </p:nvPr>
        </p:nvSpPr>
        <p:spPr>
          <a:ln/>
        </p:spPr>
      </p:sp>
      <p:sp>
        <p:nvSpPr>
          <p:cNvPr id="107524" name="ノート プレースホルダ 2"/>
          <p:cNvSpPr>
            <a:spLocks noGrp="1"/>
          </p:cNvSpPr>
          <p:nvPr>
            <p:ph type="body" idx="1"/>
          </p:nvPr>
        </p:nvSpPr>
        <p:spPr>
          <a:noFill/>
          <a:ln/>
        </p:spPr>
        <p:txBody>
          <a:bodyPr/>
          <a:lstStyle/>
          <a:p>
            <a:endParaRPr lang="ja-JP" altLang="ja-JP"/>
          </a:p>
        </p:txBody>
      </p:sp>
      <p:sp>
        <p:nvSpPr>
          <p:cNvPr id="107525" name="スライド番号プレースホルダ 3"/>
          <p:cNvSpPr txBox="1">
            <a:spLocks noGrp="1"/>
          </p:cNvSpPr>
          <p:nvPr/>
        </p:nvSpPr>
        <p:spPr bwMode="auto">
          <a:xfrm>
            <a:off x="3884463" y="8685878"/>
            <a:ext cx="2972004" cy="456704"/>
          </a:xfrm>
          <a:prstGeom prst="rect">
            <a:avLst/>
          </a:prstGeom>
          <a:noFill/>
          <a:ln w="9525">
            <a:noFill/>
            <a:miter lim="800000"/>
            <a:headEnd/>
            <a:tailEnd/>
          </a:ln>
        </p:spPr>
        <p:txBody>
          <a:bodyPr lIns="87362" tIns="43682" rIns="87362" bIns="43682" anchor="b"/>
          <a:lstStyle/>
          <a:p>
            <a:pPr algn="r"/>
            <a:fld id="{9CCF28E9-5930-410F-B8F0-F2FF97A1815C}" type="slidenum">
              <a:rPr lang="en-US" altLang="ja-JP" sz="1100">
                <a:solidFill>
                  <a:srgbClr val="000000"/>
                </a:solidFill>
              </a:rPr>
              <a:pPr algn="r"/>
              <a:t>29</a:t>
            </a:fld>
            <a:endParaRPr lang="en-US" altLang="ja-JP" sz="1100" dirty="0">
              <a:solidFill>
                <a:srgbClr val="000000"/>
              </a:solidFill>
            </a:endParaRPr>
          </a:p>
        </p:txBody>
      </p:sp>
      <p:sp>
        <p:nvSpPr>
          <p:cNvPr id="3" name="スライド番号プレースホルダー 2"/>
          <p:cNvSpPr>
            <a:spLocks noGrp="1"/>
          </p:cNvSpPr>
          <p:nvPr>
            <p:ph type="sldNum" sz="quarter" idx="10"/>
          </p:nvPr>
        </p:nvSpPr>
        <p:spPr/>
        <p:txBody>
          <a:bodyPr/>
          <a:lstStyle/>
          <a:p>
            <a:fld id="{1FF4CB16-8B05-4144-8258-971BA002F2D4}" type="slidenum">
              <a:rPr kumimoji="1" lang="ja-JP" altLang="en-US" smtClean="0"/>
              <a:pPr/>
              <a:t>29</a:t>
            </a:fld>
            <a:endParaRPr kumimoji="1" lang="ja-JP" altLang="en-US"/>
          </a:p>
        </p:txBody>
      </p:sp>
    </p:spTree>
    <p:extLst>
      <p:ext uri="{BB962C8B-B14F-4D97-AF65-F5344CB8AC3E}">
        <p14:creationId xmlns:p14="http://schemas.microsoft.com/office/powerpoint/2010/main" val="2367978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BD49EB7-BB55-46A2-B5A0-A5A93072254C}"/>
              </a:ext>
            </a:extLst>
          </p:cNvPr>
          <p:cNvSpPr>
            <a:spLocks noGrp="1" noChangeArrowheads="1"/>
          </p:cNvSpPr>
          <p:nvPr>
            <p:ph type="sldNum" sz="quarter" idx="5"/>
          </p:nvPr>
        </p:nvSpPr>
        <p:spPr>
          <a:ln/>
        </p:spPr>
        <p:txBody>
          <a:bodyPr/>
          <a:lstStyle/>
          <a:p>
            <a:fld id="{09FB2B75-EC4F-4F6B-B2DB-580CF5D53B8F}" type="slidenum">
              <a:rPr lang="en-US" altLang="ja-JP"/>
              <a:pPr/>
              <a:t>30</a:t>
            </a:fld>
            <a:endParaRPr lang="en-US" altLang="ja-JP"/>
          </a:p>
        </p:txBody>
      </p:sp>
      <p:sp>
        <p:nvSpPr>
          <p:cNvPr id="174082" name="Rectangle 2">
            <a:extLst>
              <a:ext uri="{FF2B5EF4-FFF2-40B4-BE49-F238E27FC236}">
                <a16:creationId xmlns:a16="http://schemas.microsoft.com/office/drawing/2014/main" id="{4FBB8687-4F09-4451-85CC-BA83FA56C916}"/>
              </a:ext>
            </a:extLst>
          </p:cNvPr>
          <p:cNvSpPr>
            <a:spLocks noGrp="1" noRot="1" noChangeAspect="1" noChangeArrowheads="1" noTextEdit="1"/>
          </p:cNvSpPr>
          <p:nvPr>
            <p:ph type="sldImg"/>
          </p:nvPr>
        </p:nvSpPr>
        <p:spPr>
          <a:xfrm>
            <a:off x="920750" y="746125"/>
            <a:ext cx="4967288" cy="3725863"/>
          </a:xfrm>
          <a:ln/>
        </p:spPr>
      </p:sp>
      <p:sp>
        <p:nvSpPr>
          <p:cNvPr id="174083" name="Rectangle 3">
            <a:extLst>
              <a:ext uri="{FF2B5EF4-FFF2-40B4-BE49-F238E27FC236}">
                <a16:creationId xmlns:a16="http://schemas.microsoft.com/office/drawing/2014/main" id="{FF6A3305-4D43-428B-8791-85ED63E2189E}"/>
              </a:ext>
            </a:extLst>
          </p:cNvPr>
          <p:cNvSpPr>
            <a:spLocks noGrp="1" noChangeArrowheads="1"/>
          </p:cNvSpPr>
          <p:nvPr>
            <p:ph type="body" idx="1"/>
          </p:nvPr>
        </p:nvSpPr>
        <p:spPr/>
        <p:txBody>
          <a:bodyPr/>
          <a:lstStyle/>
          <a:p>
            <a:r>
              <a:rPr lang="en-US" altLang="ja-JP"/>
              <a:t>●</a:t>
            </a:r>
            <a:r>
              <a:rPr lang="ja-JP" altLang="en-US"/>
              <a:t>一人の利用者の就労ライフステージごとの福祉サービス活用例</a:t>
            </a:r>
          </a:p>
          <a:p>
            <a:r>
              <a:rPr lang="ja-JP" altLang="en-US"/>
              <a:t>●就労することにより、私生活にも影響が及ぶ</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ea typeface="ＭＳ Ｐ明朝" charset="-128"/>
            </a:endParaRPr>
          </a:p>
        </p:txBody>
      </p:sp>
      <p:sp>
        <p:nvSpPr>
          <p:cNvPr id="3" name="スライド番号プレースホルダー 2"/>
          <p:cNvSpPr>
            <a:spLocks noGrp="1"/>
          </p:cNvSpPr>
          <p:nvPr>
            <p:ph type="sldNum" sz="quarter" idx="10"/>
          </p:nvPr>
        </p:nvSpPr>
        <p:spPr/>
        <p:txBody>
          <a:bodyPr/>
          <a:lstStyle/>
          <a:p>
            <a:fld id="{1FF4CB16-8B05-4144-8258-971BA002F2D4}" type="slidenum">
              <a:rPr kumimoji="1" lang="ja-JP" altLang="en-US" smtClean="0"/>
              <a:pPr/>
              <a:t>31</a:t>
            </a:fld>
            <a:endParaRPr kumimoji="1" lang="ja-JP" altLang="en-US"/>
          </a:p>
        </p:txBody>
      </p:sp>
    </p:spTree>
    <p:extLst>
      <p:ext uri="{BB962C8B-B14F-4D97-AF65-F5344CB8AC3E}">
        <p14:creationId xmlns:p14="http://schemas.microsoft.com/office/powerpoint/2010/main" val="4200333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txBox="1">
            <a:spLocks noGrp="1" noChangeArrowheads="1"/>
          </p:cNvSpPr>
          <p:nvPr/>
        </p:nvSpPr>
        <p:spPr bwMode="auto">
          <a:xfrm>
            <a:off x="5658819" y="7138858"/>
            <a:ext cx="4329019" cy="37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1" tIns="46151" rIns="92301" bIns="46151" anchor="b"/>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r" defTabSz="923093" rtl="0" eaLnBrk="1" fontAlgn="base" latinLnBrk="0" hangingPunct="1">
              <a:lnSpc>
                <a:spcPct val="100000"/>
              </a:lnSpc>
              <a:spcBef>
                <a:spcPct val="0"/>
              </a:spcBef>
              <a:spcAft>
                <a:spcPct val="0"/>
              </a:spcAft>
              <a:buClrTx/>
              <a:buSzTx/>
              <a:buFontTx/>
              <a:buNone/>
              <a:tabLst/>
              <a:defRPr/>
            </a:pPr>
            <a:fld id="{CCB3A633-00A8-4A02-9025-3CBA433AC618}" type="slidenum">
              <a:rPr kumimoji="1" lang="en-US" altLang="ja-JP" sz="12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rPr>
              <a:pPr marL="0" marR="0" lvl="0" indent="0" algn="r" defTabSz="923093" rtl="0" eaLnBrk="1" fontAlgn="base" latinLnBrk="0" hangingPunct="1">
                <a:lnSpc>
                  <a:spcPct val="100000"/>
                </a:lnSpc>
                <a:spcBef>
                  <a:spcPct val="0"/>
                </a:spcBef>
                <a:spcAft>
                  <a:spcPct val="0"/>
                </a:spcAft>
                <a:buClrTx/>
                <a:buSzTx/>
                <a:buFontTx/>
                <a:buNone/>
                <a:tabLst/>
                <a:defRPr/>
              </a:pPr>
              <a:t>32</a:t>
            </a:fld>
            <a:endParaRPr kumimoji="1" lang="en-US" altLang="ja-JP" sz="12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295939" name="Rectangle 7"/>
          <p:cNvSpPr txBox="1">
            <a:spLocks noGrp="1" noChangeArrowheads="1"/>
          </p:cNvSpPr>
          <p:nvPr/>
        </p:nvSpPr>
        <p:spPr bwMode="auto">
          <a:xfrm>
            <a:off x="5658819" y="7138858"/>
            <a:ext cx="4329019" cy="37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1" tIns="46151" rIns="92301" bIns="46151" anchor="b"/>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r" defTabSz="923093" rtl="0" eaLnBrk="1" fontAlgn="base" latinLnBrk="0" hangingPunct="1">
              <a:lnSpc>
                <a:spcPct val="100000"/>
              </a:lnSpc>
              <a:spcBef>
                <a:spcPct val="0"/>
              </a:spcBef>
              <a:spcAft>
                <a:spcPct val="0"/>
              </a:spcAft>
              <a:buClrTx/>
              <a:buSzTx/>
              <a:buFontTx/>
              <a:buNone/>
              <a:tabLst/>
              <a:defRPr/>
            </a:pPr>
            <a:fld id="{3CEB8D94-D7AE-407C-9EC2-4D4A35034217}" type="slidenum">
              <a:rPr kumimoji="1" lang="en-US" altLang="ja-JP" sz="12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rPr>
              <a:pPr marL="0" marR="0" lvl="0" indent="0" algn="r" defTabSz="923093" rtl="0" eaLnBrk="1" fontAlgn="base" latinLnBrk="0" hangingPunct="1">
                <a:lnSpc>
                  <a:spcPct val="100000"/>
                </a:lnSpc>
                <a:spcBef>
                  <a:spcPct val="0"/>
                </a:spcBef>
                <a:spcAft>
                  <a:spcPct val="0"/>
                </a:spcAft>
                <a:buClrTx/>
                <a:buSzTx/>
                <a:buFontTx/>
                <a:buNone/>
                <a:tabLst/>
                <a:defRPr/>
              </a:pPr>
              <a:t>32</a:t>
            </a:fld>
            <a:endParaRPr kumimoji="1" lang="en-US" altLang="ja-JP" sz="12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295940" name="Rectangle 2"/>
          <p:cNvSpPr>
            <a:spLocks noGrp="1" noRot="1" noChangeAspect="1" noChangeArrowheads="1" noTextEdit="1"/>
          </p:cNvSpPr>
          <p:nvPr>
            <p:ph type="sldImg"/>
          </p:nvPr>
        </p:nvSpPr>
        <p:spPr bwMode="auto">
          <a:xfrm>
            <a:off x="3113088" y="563563"/>
            <a:ext cx="3759200" cy="2819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4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dirty="0"/>
          </a:p>
        </p:txBody>
      </p:sp>
    </p:spTree>
    <p:extLst>
      <p:ext uri="{BB962C8B-B14F-4D97-AF65-F5344CB8AC3E}">
        <p14:creationId xmlns:p14="http://schemas.microsoft.com/office/powerpoint/2010/main" val="4068433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a:t>
            </a:r>
            <a:endParaRPr kumimoji="1" lang="en-US" altLang="ja-JP" dirty="0"/>
          </a:p>
          <a:p>
            <a:r>
              <a:rPr kumimoji="1" lang="ja-JP" altLang="en-US" dirty="0"/>
              <a:t>労働サイドの制度と福祉サイドの制度が縦割りになっていることから生じる課題や「制度の谷間」から十分に対応できていない状況等、例えば重度の身体障害の人が働いていて経済活動に従事している間は生活支援は受けられないと問題が顕在化するなど、雇用・福祉施策の双方で整理、対応していくべき課題も引き続き存在している。</a:t>
            </a:r>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2</a:t>
            </a:fld>
            <a:endParaRPr kumimoji="1" lang="ja-JP" altLang="en-US"/>
          </a:p>
        </p:txBody>
      </p:sp>
    </p:spTree>
    <p:extLst>
      <p:ext uri="{BB962C8B-B14F-4D97-AF65-F5344CB8AC3E}">
        <p14:creationId xmlns:p14="http://schemas.microsoft.com/office/powerpoint/2010/main" val="363251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雇用と福祉の連携強化では</a:t>
            </a:r>
            <a:endParaRPr kumimoji="1" lang="en-US" altLang="ja-JP" dirty="0"/>
          </a:p>
          <a:p>
            <a:r>
              <a:rPr kumimoji="1" lang="en-US" altLang="ja-JP" dirty="0"/>
              <a:t>3</a:t>
            </a:r>
            <a:r>
              <a:rPr kumimoji="1" lang="ja-JP" altLang="en-US" dirty="0"/>
              <a:t>つのワーキングに分かれて議論がされました。</a:t>
            </a:r>
            <a:endParaRPr kumimoji="1" lang="en-US" altLang="ja-JP" dirty="0"/>
          </a:p>
          <a:p>
            <a:r>
              <a:rPr kumimoji="1" lang="ja-JP" altLang="en-US" dirty="0"/>
              <a:t>ひとつ目がアセスメント</a:t>
            </a:r>
            <a:endParaRPr kumimoji="1" lang="en-US" altLang="ja-JP" dirty="0"/>
          </a:p>
          <a:p>
            <a:r>
              <a:rPr kumimoji="1" lang="ja-JP" altLang="en-US" dirty="0"/>
              <a:t>二つ目が人材育成</a:t>
            </a:r>
            <a:endParaRPr kumimoji="1" lang="en-US" altLang="ja-JP" dirty="0"/>
          </a:p>
          <a:p>
            <a:r>
              <a:rPr kumimoji="1" lang="en-US" altLang="ja-JP" dirty="0"/>
              <a:t>3</a:t>
            </a:r>
            <a:r>
              <a:rPr kumimoji="1" lang="ja-JP" altLang="en-US"/>
              <a:t>つ目が就労支援体系</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DB71F5-645F-41F2-A4F9-6C95FAE4058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63057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構成員として、障がい者団体（身体障害者団体連合会、育成会、視覚障害者、精神保健福祉連合会）</a:t>
            </a:r>
            <a:endParaRPr kumimoji="1" lang="en-US" altLang="ja-JP" dirty="0"/>
          </a:p>
          <a:p>
            <a:r>
              <a:rPr kumimoji="1" lang="ja-JP" altLang="en-US" dirty="0"/>
              <a:t>支援団体（当ネットワーク、セルプ協、移行連絡協議会）、労使　連合、日経連</a:t>
            </a:r>
            <a:endParaRPr kumimoji="1" lang="en-US" altLang="ja-JP" dirty="0"/>
          </a:p>
          <a:p>
            <a:r>
              <a:rPr kumimoji="1" lang="ja-JP" altLang="en-US" dirty="0"/>
              <a:t>教育　支援学校の校長、自治体　佐賀県知事、大分のきつき市長</a:t>
            </a:r>
            <a:endParaRPr kumimoji="1" lang="en-US" altLang="ja-JP" dirty="0"/>
          </a:p>
          <a:p>
            <a:r>
              <a:rPr kumimoji="1" lang="ja-JP" altLang="en-US" dirty="0"/>
              <a:t>あとは学識経験者　大学の先生　など</a:t>
            </a:r>
            <a:endParaRPr kumimoji="1" lang="en-US" altLang="ja-JP"/>
          </a:p>
          <a:p>
            <a:r>
              <a:rPr kumimoji="1" lang="ja-JP" altLang="en-US"/>
              <a:t>さまざまな立場の人が就労というキーワードで議論を進めてきたわけですが、感想としては、まぁほんとに就労支援に携わっている人たちは多様で、特に送り出す側の支援者側の価値観や、一般就労に対する考え方が支援の方法も多様であることを改めて実感しました。</a:t>
            </a:r>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DB71F5-645F-41F2-A4F9-6C95FAE4058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9694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a:extLst>
              <a:ext uri="{FF2B5EF4-FFF2-40B4-BE49-F238E27FC236}">
                <a16:creationId xmlns:a16="http://schemas.microsoft.com/office/drawing/2014/main" id="{3C8616E6-1CC4-4C55-8A60-ACB262DEF92B}"/>
              </a:ext>
            </a:extLst>
          </p:cNvPr>
          <p:cNvSpPr>
            <a:spLocks noGrp="1" noRot="1" noChangeAspect="1" noTextEdit="1"/>
          </p:cNvSpPr>
          <p:nvPr>
            <p:ph type="sldImg"/>
          </p:nvPr>
        </p:nvSpPr>
        <p:spPr>
          <a:ln/>
        </p:spPr>
      </p:sp>
      <p:sp>
        <p:nvSpPr>
          <p:cNvPr id="25603" name="ノート プレースホルダー 2">
            <a:extLst>
              <a:ext uri="{FF2B5EF4-FFF2-40B4-BE49-F238E27FC236}">
                <a16:creationId xmlns:a16="http://schemas.microsoft.com/office/drawing/2014/main" id="{427E24B7-0124-4FFD-AB6A-0FA56F3D44B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25604" name="スライド番号プレースホルダー 3">
            <a:extLst>
              <a:ext uri="{FF2B5EF4-FFF2-40B4-BE49-F238E27FC236}">
                <a16:creationId xmlns:a16="http://schemas.microsoft.com/office/drawing/2014/main" id="{42972D10-B065-41EE-AED9-E2E5758AB14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lgn="l"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lgn="l"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lgn="l"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lgn="l"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C96F63-2134-412E-83B0-4BF4B6223B18}"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12</a:t>
            </a:fld>
            <a:endParaRPr kumimoji="1" lang="ja-JP" altLang="en-US"/>
          </a:p>
        </p:txBody>
      </p:sp>
    </p:spTree>
    <p:extLst>
      <p:ext uri="{BB962C8B-B14F-4D97-AF65-F5344CB8AC3E}">
        <p14:creationId xmlns:p14="http://schemas.microsoft.com/office/powerpoint/2010/main" val="102816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373"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EFCBC1-9506-4626-BCAE-BD79D66F408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4845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1026">
            <a:extLst>
              <a:ext uri="{FF2B5EF4-FFF2-40B4-BE49-F238E27FC236}">
                <a16:creationId xmlns:a16="http://schemas.microsoft.com/office/drawing/2014/main" id="{31AC4042-1DED-4577-84BE-7AAEEE68CED1}"/>
              </a:ext>
            </a:extLst>
          </p:cNvPr>
          <p:cNvSpPr>
            <a:spLocks noGrp="1" noRot="1" noChangeAspect="1" noChangeArrowheads="1" noTextEdit="1"/>
          </p:cNvSpPr>
          <p:nvPr>
            <p:ph type="sldImg"/>
          </p:nvPr>
        </p:nvSpPr>
        <p:spPr>
          <a:ln/>
        </p:spPr>
      </p:sp>
      <p:sp>
        <p:nvSpPr>
          <p:cNvPr id="313347" name="Rectangle 1027">
            <a:extLst>
              <a:ext uri="{FF2B5EF4-FFF2-40B4-BE49-F238E27FC236}">
                <a16:creationId xmlns:a16="http://schemas.microsoft.com/office/drawing/2014/main" id="{6A4D200A-1BE7-4D6C-A239-5EEB89CB39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ja-JP" altLang="en-US"/>
          </a:p>
        </p:txBody>
      </p:sp>
      <p:sp>
        <p:nvSpPr>
          <p:cNvPr id="3" name="スライド番号プレースホルダー 2"/>
          <p:cNvSpPr>
            <a:spLocks noGrp="1"/>
          </p:cNvSpPr>
          <p:nvPr>
            <p:ph type="sldNum" sz="quarter" idx="10"/>
          </p:nvPr>
        </p:nvSpPr>
        <p:spPr/>
        <p:txBody>
          <a:bodyPr/>
          <a:lstStyle/>
          <a:p>
            <a:fld id="{1FF4CB16-8B05-4144-8258-971BA002F2D4}" type="slidenum">
              <a:rPr kumimoji="1" lang="ja-JP" altLang="en-US" smtClean="0"/>
              <a:pPr/>
              <a:t>17</a:t>
            </a:fld>
            <a:endParaRPr kumimoji="1" lang="ja-JP" altLang="en-US"/>
          </a:p>
        </p:txBody>
      </p:sp>
    </p:spTree>
    <p:extLst>
      <p:ext uri="{BB962C8B-B14F-4D97-AF65-F5344CB8AC3E}">
        <p14:creationId xmlns:p14="http://schemas.microsoft.com/office/powerpoint/2010/main" val="160706874"/>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3.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4.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5.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6.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7.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8.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9.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0.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1.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2.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3.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4.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5.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6.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7.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8.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9.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0.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1.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2.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3.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4.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5.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6.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7.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38.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39.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0.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1.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2.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3.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4.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5.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6.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7.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8.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9.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0.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51.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52.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3.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4.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5.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5.xml" />
</Relationships>
</file>

<file path=ppt/slideLayouts/_rels/slideLayout56.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5.xml" />
</Relationships>
</file>

<file path=ppt/slideLayouts/_rels/slideLayout57.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5.xml" />
</Relationships>
</file>

<file path=ppt/slideLayouts/_rels/slideLayout58.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5.xml" />
</Relationships>
</file>

<file path=ppt/slideLayouts/_rels/slideLayout59.xml.rels>&#65279;<?xml version="1.0" encoding="utf-8" standalone="yes"?>
<Relationships xmlns="http://schemas.openxmlformats.org/package/2006/relationships">
  <Relationship Id="rId3" Type="http://schemas.openxmlformats.org/officeDocument/2006/relationships/image" Target="../media/image4.png" />
  <Relationship Id="rId2" Type="http://schemas.openxmlformats.org/officeDocument/2006/relationships/image" Target="../media/image3.png" />
  <Relationship Id="rId1" Type="http://schemas.openxmlformats.org/officeDocument/2006/relationships/slideMaster" Target="../slideMasters/slideMaster5.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0.xml.rels>&#65279;<?xml version="1.0" encoding="utf-8" standalone="yes"?>
<Relationships xmlns="http://schemas.openxmlformats.org/package/2006/relationships">
  <Relationship Id="rId2" Type="http://schemas.openxmlformats.org/officeDocument/2006/relationships/image" Target="../media/image3.png" />
  <Relationship Id="rId1" Type="http://schemas.openxmlformats.org/officeDocument/2006/relationships/slideMaster" Target="../slideMasters/slideMaster5.xml" />
</Relationships>
</file>

<file path=ppt/slideLayouts/_rels/slideLayout61.xml.rels>&#65279;<?xml version="1.0" encoding="utf-8" standalone="yes"?>
<Relationships xmlns="http://schemas.openxmlformats.org/package/2006/relationships">
  <Relationship Id="rId2" Type="http://schemas.openxmlformats.org/officeDocument/2006/relationships/image" Target="../media/image3.png" />
  <Relationship Id="rId1" Type="http://schemas.openxmlformats.org/officeDocument/2006/relationships/slideMaster" Target="../slideMasters/slideMaster5.xml" />
</Relationships>
</file>

<file path=ppt/slideLayouts/_rels/slideLayout62.xml.rels>&#65279;<?xml version="1.0" encoding="utf-8" standalone="yes"?>
<Relationships xmlns="http://schemas.openxmlformats.org/package/2006/relationships">
  <Relationship Id="rId2" Type="http://schemas.openxmlformats.org/officeDocument/2006/relationships/image" Target="../media/image3.png" />
  <Relationship Id="rId1" Type="http://schemas.openxmlformats.org/officeDocument/2006/relationships/slideMaster" Target="../slideMasters/slideMaster5.xml" />
</Relationships>
</file>

<file path=ppt/slideLayouts/_rels/slideLayout63.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4.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5.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6.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7.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8.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9.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0.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71.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72.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73.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74.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75.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76.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77.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78.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79.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0.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81.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82.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83.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84.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85.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86.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87.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E0187A4-EB68-408C-A584-76E763B0108E}" type="datetimeFigureOut">
              <a:rPr kumimoji="1" lang="ja-JP" altLang="en-US" smtClean="0"/>
              <a:t>2022/9/25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266674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0187A4-EB68-408C-A584-76E763B0108E}" type="datetimeFigureOut">
              <a:rPr kumimoji="1" lang="ja-JP" altLang="en-US" smtClean="0"/>
              <a:t>2022/9/25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42126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0187A4-EB68-408C-A584-76E763B0108E}" type="datetimeFigureOut">
              <a:rPr kumimoji="1" lang="ja-JP" altLang="en-US" smtClean="0"/>
              <a:t>2022/9/25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3320033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8"/>
            <a:ext cx="9145108" cy="827999"/>
          </a:xfrm>
          <a:prstGeom prst="rect">
            <a:avLst/>
          </a:prstGeom>
          <a:pattFill prst="dkUpDiag">
            <a:fgClr>
              <a:srgbClr val="02D055"/>
            </a:fgClr>
            <a:bgClr>
              <a:srgbClr val="02D055"/>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2D055"/>
              </a:gs>
              <a:gs pos="62000">
                <a:srgbClr val="02D05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dirty="0"/>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5"/>
            <a:ext cx="205740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458166"/>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1394414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1" y="3886200"/>
            <a:ext cx="6400803" cy="1752600"/>
          </a:xfrm>
        </p:spPr>
        <p:txBody>
          <a:bodyPr/>
          <a:lstStyle>
            <a:lvl1pPr marL="0" indent="0" algn="ctr">
              <a:buNone/>
              <a:defRPr>
                <a:solidFill>
                  <a:schemeClr val="tx1">
                    <a:tint val="75000"/>
                  </a:schemeClr>
                </a:solidFill>
              </a:defRPr>
            </a:lvl1pPr>
            <a:lvl2pPr marL="422087" indent="0" algn="ctr">
              <a:buNone/>
              <a:defRPr>
                <a:solidFill>
                  <a:schemeClr val="tx1">
                    <a:tint val="75000"/>
                  </a:schemeClr>
                </a:solidFill>
              </a:defRPr>
            </a:lvl2pPr>
            <a:lvl3pPr marL="844174" indent="0" algn="ctr">
              <a:buNone/>
              <a:defRPr>
                <a:solidFill>
                  <a:schemeClr val="tx1">
                    <a:tint val="75000"/>
                  </a:schemeClr>
                </a:solidFill>
              </a:defRPr>
            </a:lvl3pPr>
            <a:lvl4pPr marL="1266261" indent="0" algn="ctr">
              <a:buNone/>
              <a:defRPr>
                <a:solidFill>
                  <a:schemeClr val="tx1">
                    <a:tint val="75000"/>
                  </a:schemeClr>
                </a:solidFill>
              </a:defRPr>
            </a:lvl4pPr>
            <a:lvl5pPr marL="1688348" indent="0" algn="ctr">
              <a:buNone/>
              <a:defRPr>
                <a:solidFill>
                  <a:schemeClr val="tx1">
                    <a:tint val="75000"/>
                  </a:schemeClr>
                </a:solidFill>
              </a:defRPr>
            </a:lvl5pPr>
            <a:lvl6pPr marL="2110435" indent="0" algn="ctr">
              <a:buNone/>
              <a:defRPr>
                <a:solidFill>
                  <a:schemeClr val="tx1">
                    <a:tint val="75000"/>
                  </a:schemeClr>
                </a:solidFill>
              </a:defRPr>
            </a:lvl6pPr>
            <a:lvl7pPr marL="2532522" indent="0" algn="ctr">
              <a:buNone/>
              <a:defRPr>
                <a:solidFill>
                  <a:schemeClr val="tx1">
                    <a:tint val="75000"/>
                  </a:schemeClr>
                </a:solidFill>
              </a:defRPr>
            </a:lvl7pPr>
            <a:lvl8pPr marL="2954609" indent="0" algn="ctr">
              <a:buNone/>
              <a:defRPr>
                <a:solidFill>
                  <a:schemeClr val="tx1">
                    <a:tint val="75000"/>
                  </a:schemeClr>
                </a:solidFill>
              </a:defRPr>
            </a:lvl8pPr>
            <a:lvl9pPr marL="3376696" indent="0" algn="ctr">
              <a:buNone/>
              <a:defRPr>
                <a:solidFill>
                  <a:schemeClr val="tx1">
                    <a:tint val="75000"/>
                  </a:schemeClr>
                </a:solidFill>
              </a:defRPr>
            </a:lvl9pPr>
          </a:lstStyle>
          <a:p>
            <a:r>
              <a:rPr kumimoji="1" lang="ja-JP" altLang="en-US"/>
              <a:t>マスター サブタイトルの書式設定</a:t>
            </a:r>
          </a:p>
        </p:txBody>
      </p:sp>
    </p:spTree>
    <p:extLst>
      <p:ext uri="{BB962C8B-B14F-4D97-AF65-F5344CB8AC3E}">
        <p14:creationId xmlns:p14="http://schemas.microsoft.com/office/powerpoint/2010/main" val="2389602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3923294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7" y="4406903"/>
            <a:ext cx="7772401" cy="1362075"/>
          </a:xfrm>
        </p:spPr>
        <p:txBody>
          <a:bodyPr anchor="t"/>
          <a:lstStyle>
            <a:lvl1pPr algn="l">
              <a:defRPr sz="3693"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7" y="2906713"/>
            <a:ext cx="7772401" cy="1500187"/>
          </a:xfrm>
        </p:spPr>
        <p:txBody>
          <a:bodyPr anchor="b"/>
          <a:lstStyle>
            <a:lvl1pPr marL="0" indent="0">
              <a:buNone/>
              <a:defRPr sz="1846">
                <a:solidFill>
                  <a:schemeClr val="tx1">
                    <a:tint val="75000"/>
                  </a:schemeClr>
                </a:solidFill>
              </a:defRPr>
            </a:lvl1pPr>
            <a:lvl2pPr marL="422087" indent="0">
              <a:buNone/>
              <a:defRPr sz="1662">
                <a:solidFill>
                  <a:schemeClr val="tx1">
                    <a:tint val="75000"/>
                  </a:schemeClr>
                </a:solidFill>
              </a:defRPr>
            </a:lvl2pPr>
            <a:lvl3pPr marL="844174" indent="0">
              <a:buNone/>
              <a:defRPr sz="1477">
                <a:solidFill>
                  <a:schemeClr val="tx1">
                    <a:tint val="75000"/>
                  </a:schemeClr>
                </a:solidFill>
              </a:defRPr>
            </a:lvl3pPr>
            <a:lvl4pPr marL="1266261" indent="0">
              <a:buNone/>
              <a:defRPr sz="1292">
                <a:solidFill>
                  <a:schemeClr val="tx1">
                    <a:tint val="75000"/>
                  </a:schemeClr>
                </a:solidFill>
              </a:defRPr>
            </a:lvl4pPr>
            <a:lvl5pPr marL="1688348" indent="0">
              <a:buNone/>
              <a:defRPr sz="1292">
                <a:solidFill>
                  <a:schemeClr val="tx1">
                    <a:tint val="75000"/>
                  </a:schemeClr>
                </a:solidFill>
              </a:defRPr>
            </a:lvl5pPr>
            <a:lvl6pPr marL="2110435" indent="0">
              <a:buNone/>
              <a:defRPr sz="1292">
                <a:solidFill>
                  <a:schemeClr val="tx1">
                    <a:tint val="75000"/>
                  </a:schemeClr>
                </a:solidFill>
              </a:defRPr>
            </a:lvl6pPr>
            <a:lvl7pPr marL="2532522" indent="0">
              <a:buNone/>
              <a:defRPr sz="1292">
                <a:solidFill>
                  <a:schemeClr val="tx1">
                    <a:tint val="75000"/>
                  </a:schemeClr>
                </a:solidFill>
              </a:defRPr>
            </a:lvl7pPr>
            <a:lvl8pPr marL="2954609" indent="0">
              <a:buNone/>
              <a:defRPr sz="1292">
                <a:solidFill>
                  <a:schemeClr val="tx1">
                    <a:tint val="75000"/>
                  </a:schemeClr>
                </a:solidFill>
              </a:defRPr>
            </a:lvl8pPr>
            <a:lvl9pPr marL="3376696" indent="0">
              <a:buNone/>
              <a:defRPr sz="1292">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3199028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95254" y="1600203"/>
            <a:ext cx="782636" cy="4525963"/>
          </a:xfrm>
        </p:spPr>
        <p:txBody>
          <a:bodyPr/>
          <a:lstStyle>
            <a:lvl1pPr>
              <a:defRPr sz="2585"/>
            </a:lvl1pPr>
            <a:lvl2pPr>
              <a:defRPr sz="2216"/>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1030290" y="1600203"/>
            <a:ext cx="782636" cy="4525963"/>
          </a:xfrm>
        </p:spPr>
        <p:txBody>
          <a:bodyPr/>
          <a:lstStyle>
            <a:lvl1pPr>
              <a:defRPr sz="2585"/>
            </a:lvl1pPr>
            <a:lvl2pPr>
              <a:defRPr sz="2216"/>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2581375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4638"/>
            <a:ext cx="8229602"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3" y="1535113"/>
            <a:ext cx="4040190" cy="639762"/>
          </a:xfrm>
        </p:spPr>
        <p:txBody>
          <a:bodyPr anchor="b"/>
          <a:lstStyle>
            <a:lvl1pPr marL="0" indent="0">
              <a:buNone/>
              <a:defRPr sz="2216" b="1"/>
            </a:lvl1pPr>
            <a:lvl2pPr marL="422087" indent="0">
              <a:buNone/>
              <a:defRPr sz="1846" b="1"/>
            </a:lvl2pPr>
            <a:lvl3pPr marL="844174" indent="0">
              <a:buNone/>
              <a:defRPr sz="1662" b="1"/>
            </a:lvl3pPr>
            <a:lvl4pPr marL="1266261" indent="0">
              <a:buNone/>
              <a:defRPr sz="1477" b="1"/>
            </a:lvl4pPr>
            <a:lvl5pPr marL="1688348" indent="0">
              <a:buNone/>
              <a:defRPr sz="1477" b="1"/>
            </a:lvl5pPr>
            <a:lvl6pPr marL="2110435" indent="0">
              <a:buNone/>
              <a:defRPr sz="1477" b="1"/>
            </a:lvl6pPr>
            <a:lvl7pPr marL="2532522" indent="0">
              <a:buNone/>
              <a:defRPr sz="1477" b="1"/>
            </a:lvl7pPr>
            <a:lvl8pPr marL="2954609" indent="0">
              <a:buNone/>
              <a:defRPr sz="1477" b="1"/>
            </a:lvl8pPr>
            <a:lvl9pPr marL="3376696" indent="0">
              <a:buNone/>
              <a:defRPr sz="1477"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3" y="2174875"/>
            <a:ext cx="4040190" cy="3951288"/>
          </a:xfrm>
        </p:spPr>
        <p:txBody>
          <a:bodyPr/>
          <a:lstStyle>
            <a:lvl1pPr>
              <a:defRPr sz="2216"/>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3" y="1535113"/>
            <a:ext cx="4041776" cy="639762"/>
          </a:xfrm>
        </p:spPr>
        <p:txBody>
          <a:bodyPr anchor="b"/>
          <a:lstStyle>
            <a:lvl1pPr marL="0" indent="0">
              <a:buNone/>
              <a:defRPr sz="2216" b="1"/>
            </a:lvl1pPr>
            <a:lvl2pPr marL="422087" indent="0">
              <a:buNone/>
              <a:defRPr sz="1846" b="1"/>
            </a:lvl2pPr>
            <a:lvl3pPr marL="844174" indent="0">
              <a:buNone/>
              <a:defRPr sz="1662" b="1"/>
            </a:lvl3pPr>
            <a:lvl4pPr marL="1266261" indent="0">
              <a:buNone/>
              <a:defRPr sz="1477" b="1"/>
            </a:lvl4pPr>
            <a:lvl5pPr marL="1688348" indent="0">
              <a:buNone/>
              <a:defRPr sz="1477" b="1"/>
            </a:lvl5pPr>
            <a:lvl6pPr marL="2110435" indent="0">
              <a:buNone/>
              <a:defRPr sz="1477" b="1"/>
            </a:lvl6pPr>
            <a:lvl7pPr marL="2532522" indent="0">
              <a:buNone/>
              <a:defRPr sz="1477" b="1"/>
            </a:lvl7pPr>
            <a:lvl8pPr marL="2954609" indent="0">
              <a:buNone/>
              <a:defRPr sz="1477" b="1"/>
            </a:lvl8pPr>
            <a:lvl9pPr marL="3376696" indent="0">
              <a:buNone/>
              <a:defRPr sz="1477"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3" y="2174875"/>
            <a:ext cx="4041776" cy="3951288"/>
          </a:xfrm>
        </p:spPr>
        <p:txBody>
          <a:bodyPr/>
          <a:lstStyle>
            <a:lvl1pPr>
              <a:defRPr sz="2216"/>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3819089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1882914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157826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0187A4-EB68-408C-A584-76E763B0108E}" type="datetimeFigureOut">
              <a:rPr kumimoji="1" lang="ja-JP" altLang="en-US" smtClean="0"/>
              <a:t>2022/9/25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3127965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1" cy="1162050"/>
          </a:xfrm>
        </p:spPr>
        <p:txBody>
          <a:bodyPr anchor="b"/>
          <a:lstStyle>
            <a:lvl1pPr algn="l">
              <a:defRPr sz="1846"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3"/>
            <a:ext cx="5111751" cy="5853113"/>
          </a:xfrm>
        </p:spPr>
        <p:txBody>
          <a:bodyPr/>
          <a:lstStyle>
            <a:lvl1pPr>
              <a:defRPr sz="2954"/>
            </a:lvl1pPr>
            <a:lvl2pPr>
              <a:defRPr sz="2585"/>
            </a:lvl2pPr>
            <a:lvl3pPr>
              <a:defRPr sz="2216"/>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1" y="1435103"/>
            <a:ext cx="3008311" cy="4691063"/>
          </a:xfrm>
        </p:spPr>
        <p:txBody>
          <a:bodyPr/>
          <a:lstStyle>
            <a:lvl1pPr marL="0" indent="0">
              <a:buNone/>
              <a:defRPr sz="1292"/>
            </a:lvl1pPr>
            <a:lvl2pPr marL="422087" indent="0">
              <a:buNone/>
              <a:defRPr sz="1108"/>
            </a:lvl2pPr>
            <a:lvl3pPr marL="844174" indent="0">
              <a:buNone/>
              <a:defRPr sz="923"/>
            </a:lvl3pPr>
            <a:lvl4pPr marL="1266261" indent="0">
              <a:buNone/>
              <a:defRPr sz="831"/>
            </a:lvl4pPr>
            <a:lvl5pPr marL="1688348" indent="0">
              <a:buNone/>
              <a:defRPr sz="831"/>
            </a:lvl5pPr>
            <a:lvl6pPr marL="2110435" indent="0">
              <a:buNone/>
              <a:defRPr sz="831"/>
            </a:lvl6pPr>
            <a:lvl7pPr marL="2532522" indent="0">
              <a:buNone/>
              <a:defRPr sz="831"/>
            </a:lvl7pPr>
            <a:lvl8pPr marL="2954609" indent="0">
              <a:buNone/>
              <a:defRPr sz="831"/>
            </a:lvl8pPr>
            <a:lvl9pPr marL="3376696"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2644806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1846" b="1"/>
            </a:lvl1pPr>
          </a:lstStyle>
          <a:p>
            <a:r>
              <a:rPr kumimoji="1" lang="ja-JP" altLang="en-US"/>
              <a:t>マスター タイトルの書式設定</a:t>
            </a:r>
          </a:p>
        </p:txBody>
      </p:sp>
      <p:sp>
        <p:nvSpPr>
          <p:cNvPr id="3" name="図プレースホルダー 2"/>
          <p:cNvSpPr>
            <a:spLocks noGrp="1"/>
          </p:cNvSpPr>
          <p:nvPr>
            <p:ph type="pic" idx="1"/>
          </p:nvPr>
        </p:nvSpPr>
        <p:spPr>
          <a:xfrm>
            <a:off x="1792292" y="612775"/>
            <a:ext cx="5486400" cy="4114800"/>
          </a:xfrm>
        </p:spPr>
        <p:txBody>
          <a:bodyPr/>
          <a:lstStyle>
            <a:lvl1pPr marL="0" indent="0">
              <a:buNone/>
              <a:defRPr sz="2954"/>
            </a:lvl1pPr>
            <a:lvl2pPr marL="422087" indent="0">
              <a:buNone/>
              <a:defRPr sz="2585"/>
            </a:lvl2pPr>
            <a:lvl3pPr marL="844174" indent="0">
              <a:buNone/>
              <a:defRPr sz="2216"/>
            </a:lvl3pPr>
            <a:lvl4pPr marL="1266261" indent="0">
              <a:buNone/>
              <a:defRPr sz="1846"/>
            </a:lvl4pPr>
            <a:lvl5pPr marL="1688348" indent="0">
              <a:buNone/>
              <a:defRPr sz="1846"/>
            </a:lvl5pPr>
            <a:lvl6pPr marL="2110435" indent="0">
              <a:buNone/>
              <a:defRPr sz="1846"/>
            </a:lvl6pPr>
            <a:lvl7pPr marL="2532522" indent="0">
              <a:buNone/>
              <a:defRPr sz="1846"/>
            </a:lvl7pPr>
            <a:lvl8pPr marL="2954609" indent="0">
              <a:buNone/>
              <a:defRPr sz="1846"/>
            </a:lvl8pPr>
            <a:lvl9pPr marL="3376696" indent="0">
              <a:buNone/>
              <a:defRPr sz="1846"/>
            </a:lvl9pPr>
          </a:lstStyle>
          <a:p>
            <a:endParaRPr kumimoji="1" lang="ja-JP" altLang="en-US"/>
          </a:p>
        </p:txBody>
      </p:sp>
      <p:sp>
        <p:nvSpPr>
          <p:cNvPr id="4" name="テキスト プレースホルダー 3"/>
          <p:cNvSpPr>
            <a:spLocks noGrp="1"/>
          </p:cNvSpPr>
          <p:nvPr>
            <p:ph type="body" sz="half" idx="2"/>
          </p:nvPr>
        </p:nvSpPr>
        <p:spPr>
          <a:xfrm>
            <a:off x="1792292" y="5367338"/>
            <a:ext cx="5486400" cy="804862"/>
          </a:xfrm>
        </p:spPr>
        <p:txBody>
          <a:bodyPr/>
          <a:lstStyle>
            <a:lvl1pPr marL="0" indent="0">
              <a:buNone/>
              <a:defRPr sz="1292"/>
            </a:lvl1pPr>
            <a:lvl2pPr marL="422087" indent="0">
              <a:buNone/>
              <a:defRPr sz="1108"/>
            </a:lvl2pPr>
            <a:lvl3pPr marL="844174" indent="0">
              <a:buNone/>
              <a:defRPr sz="923"/>
            </a:lvl3pPr>
            <a:lvl4pPr marL="1266261" indent="0">
              <a:buNone/>
              <a:defRPr sz="831"/>
            </a:lvl4pPr>
            <a:lvl5pPr marL="1688348" indent="0">
              <a:buNone/>
              <a:defRPr sz="831"/>
            </a:lvl5pPr>
            <a:lvl6pPr marL="2110435" indent="0">
              <a:buNone/>
              <a:defRPr sz="831"/>
            </a:lvl6pPr>
            <a:lvl7pPr marL="2532522" indent="0">
              <a:buNone/>
              <a:defRPr sz="831"/>
            </a:lvl7pPr>
            <a:lvl8pPr marL="2954609" indent="0">
              <a:buNone/>
              <a:defRPr sz="831"/>
            </a:lvl8pPr>
            <a:lvl9pPr marL="3376696"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2418675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549237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384297" y="274640"/>
            <a:ext cx="428627"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95253" y="274640"/>
            <a:ext cx="1136651"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670444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600203"/>
            <a:ext cx="8229600" cy="4525963"/>
          </a:xfrm>
        </p:spPr>
        <p:txBody>
          <a:bodyPr rtlCol="0">
            <a:normAutofit/>
          </a:bodyPr>
          <a:lstStyle/>
          <a:p>
            <a:pPr lvl="0"/>
            <a:endParaRPr lang="ja-JP" altLang="en-US" noProof="0"/>
          </a:p>
        </p:txBody>
      </p:sp>
      <p:sp>
        <p:nvSpPr>
          <p:cNvPr id="4" name="日付プレースホルダ 3"/>
          <p:cNvSpPr>
            <a:spLocks noGrp="1"/>
          </p:cNvSpPr>
          <p:nvPr>
            <p:ph type="dt" sz="half" idx="10"/>
          </p:nvPr>
        </p:nvSpPr>
        <p:spPr>
          <a:xfrm>
            <a:off x="457200" y="6245225"/>
            <a:ext cx="2133600" cy="476250"/>
          </a:xfrm>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a:xfrm>
            <a:off x="3124200" y="6245225"/>
            <a:ext cx="2895600" cy="476250"/>
          </a:xfrm>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6553200" y="6245225"/>
            <a:ext cx="2133600" cy="476250"/>
          </a:xfrm>
        </p:spPr>
        <p:txBody>
          <a:bodyPr/>
          <a:lstStyle>
            <a:lvl1pPr>
              <a:defRPr/>
            </a:lvl1pPr>
          </a:lstStyle>
          <a:p>
            <a:fld id="{0FB3BBFD-9A75-4189-A667-87F6E1D9A4AA}" type="slidenum">
              <a:rPr lang="en-US" altLang="ja-JP"/>
              <a:pPr/>
              <a:t>‹#›</a:t>
            </a:fld>
            <a:endParaRPr lang="en-US" altLang="ja-JP"/>
          </a:p>
        </p:txBody>
      </p:sp>
    </p:spTree>
    <p:extLst>
      <p:ext uri="{BB962C8B-B14F-4D97-AF65-F5344CB8AC3E}">
        <p14:creationId xmlns:p14="http://schemas.microsoft.com/office/powerpoint/2010/main" val="36158548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AB395B-69D0-48C4-99DF-05E0E2C045C0}"/>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1AF98385-EE9B-4243-9BD6-212EBD925AD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8652A633-9418-41F9-9B34-550BDD435C94}"/>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7509B6DD-051B-4CFE-83EF-F48AAEFE30C6}"/>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3D0CCDC5-0AEC-4C70-AC01-238607FF0E51}"/>
              </a:ext>
            </a:extLst>
          </p:cNvPr>
          <p:cNvSpPr>
            <a:spLocks noGrp="1"/>
          </p:cNvSpPr>
          <p:nvPr>
            <p:ph type="sldNum" sz="quarter" idx="12"/>
          </p:nvPr>
        </p:nvSpPr>
        <p:spPr/>
        <p:txBody>
          <a:bodyPr/>
          <a:lstStyle>
            <a:lvl1pPr>
              <a:defRPr/>
            </a:lvl1pPr>
          </a:lstStyle>
          <a:p>
            <a:fld id="{09AED422-71AF-474C-BE28-322ACD4153C4}" type="slidenum">
              <a:rPr lang="en-US" altLang="ja-JP"/>
              <a:pPr/>
              <a:t>‹#›</a:t>
            </a:fld>
            <a:endParaRPr lang="en-US" altLang="ja-JP"/>
          </a:p>
        </p:txBody>
      </p:sp>
    </p:spTree>
    <p:extLst>
      <p:ext uri="{BB962C8B-B14F-4D97-AF65-F5344CB8AC3E}">
        <p14:creationId xmlns:p14="http://schemas.microsoft.com/office/powerpoint/2010/main" val="2618507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C96903-BC32-488B-B053-7F99A2F978ED}"/>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EF53FC21-9665-4AEF-9337-186EE371739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C6E868B9-CBC8-4747-9A77-24093C535F76}"/>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EEDECD19-51DA-4CD6-828F-DA759D5D96E5}"/>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36D91463-5C85-4C82-A0AE-AC1C447E76E0}"/>
              </a:ext>
            </a:extLst>
          </p:cNvPr>
          <p:cNvSpPr>
            <a:spLocks noGrp="1"/>
          </p:cNvSpPr>
          <p:nvPr>
            <p:ph type="sldNum" sz="quarter" idx="12"/>
          </p:nvPr>
        </p:nvSpPr>
        <p:spPr/>
        <p:txBody>
          <a:bodyPr/>
          <a:lstStyle>
            <a:lvl1pPr>
              <a:defRPr/>
            </a:lvl1pPr>
          </a:lstStyle>
          <a:p>
            <a:fld id="{109511C3-7A10-4C8F-942E-2942AFA3D466}" type="slidenum">
              <a:rPr lang="en-US" altLang="ja-JP"/>
              <a:pPr/>
              <a:t>‹#›</a:t>
            </a:fld>
            <a:endParaRPr lang="en-US" altLang="ja-JP"/>
          </a:p>
        </p:txBody>
      </p:sp>
    </p:spTree>
    <p:extLst>
      <p:ext uri="{BB962C8B-B14F-4D97-AF65-F5344CB8AC3E}">
        <p14:creationId xmlns:p14="http://schemas.microsoft.com/office/powerpoint/2010/main" val="3192911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591818-2238-4A79-901E-80A71CC91B94}"/>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D5A5674A-7103-4C5F-A601-E39013EC820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FB745290-BA85-47AF-8932-2E417F07F22A}"/>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95C727CE-F6B3-4E3D-AD8C-BE00E23CA7A0}"/>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723E24F1-D2CC-4CA2-9921-1E532AABBC8B}"/>
              </a:ext>
            </a:extLst>
          </p:cNvPr>
          <p:cNvSpPr>
            <a:spLocks noGrp="1"/>
          </p:cNvSpPr>
          <p:nvPr>
            <p:ph type="sldNum" sz="quarter" idx="12"/>
          </p:nvPr>
        </p:nvSpPr>
        <p:spPr/>
        <p:txBody>
          <a:bodyPr/>
          <a:lstStyle>
            <a:lvl1pPr>
              <a:defRPr/>
            </a:lvl1pPr>
          </a:lstStyle>
          <a:p>
            <a:fld id="{BD391582-9D53-4BAA-8980-26ACFE01F448}" type="slidenum">
              <a:rPr lang="en-US" altLang="ja-JP"/>
              <a:pPr/>
              <a:t>‹#›</a:t>
            </a:fld>
            <a:endParaRPr lang="en-US" altLang="ja-JP"/>
          </a:p>
        </p:txBody>
      </p:sp>
    </p:spTree>
    <p:extLst>
      <p:ext uri="{BB962C8B-B14F-4D97-AF65-F5344CB8AC3E}">
        <p14:creationId xmlns:p14="http://schemas.microsoft.com/office/powerpoint/2010/main" val="507523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67CD92-9AEE-4557-8D97-B3BD4CEBB0D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AABDA9C9-9BC4-4DCD-B46B-ADC314BF78A5}"/>
              </a:ext>
            </a:extLst>
          </p:cNvPr>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E419BC75-D73F-4123-9E27-93B7B9C9ACF0}"/>
              </a:ext>
            </a:extLst>
          </p:cNvPr>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09D31035-F19D-42C7-B646-FCDBCAB7530D}"/>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83025F2E-5120-4A40-B4F4-F9A0F9421415}"/>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25249CE3-AEB8-410F-A8A1-47D0246EEAE1}"/>
              </a:ext>
            </a:extLst>
          </p:cNvPr>
          <p:cNvSpPr>
            <a:spLocks noGrp="1"/>
          </p:cNvSpPr>
          <p:nvPr>
            <p:ph type="sldNum" sz="quarter" idx="12"/>
          </p:nvPr>
        </p:nvSpPr>
        <p:spPr/>
        <p:txBody>
          <a:bodyPr/>
          <a:lstStyle>
            <a:lvl1pPr>
              <a:defRPr/>
            </a:lvl1pPr>
          </a:lstStyle>
          <a:p>
            <a:fld id="{2E956B93-ECA0-4965-B9A9-92BC8BD2FFCC}" type="slidenum">
              <a:rPr lang="en-US" altLang="ja-JP"/>
              <a:pPr/>
              <a:t>‹#›</a:t>
            </a:fld>
            <a:endParaRPr lang="en-US" altLang="ja-JP"/>
          </a:p>
        </p:txBody>
      </p:sp>
    </p:spTree>
    <p:extLst>
      <p:ext uri="{BB962C8B-B14F-4D97-AF65-F5344CB8AC3E}">
        <p14:creationId xmlns:p14="http://schemas.microsoft.com/office/powerpoint/2010/main" val="2518753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2D2BAC-11DA-437E-8062-264000363676}"/>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6333BC95-7B64-48D3-AE2C-01C57FAC8AE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85EA69EA-14C7-4936-9891-57D86AAF89FA}"/>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28BCF6B8-9A64-4000-A254-2AE77FD341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4F9066D0-CB47-4881-A2EF-526EF6A63798}"/>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99C3FF37-0875-4513-806A-880441A96561}"/>
              </a:ext>
            </a:extLst>
          </p:cNvPr>
          <p:cNvSpPr>
            <a:spLocks noGrp="1"/>
          </p:cNvSpPr>
          <p:nvPr>
            <p:ph type="dt" sz="half" idx="10"/>
          </p:nvPr>
        </p:nvSpPr>
        <p:spPr/>
        <p:txBody>
          <a:bodyPr/>
          <a:lstStyle>
            <a:lvl1pPr>
              <a:defRPr/>
            </a:lvl1pPr>
          </a:lstStyle>
          <a:p>
            <a:endParaRPr lang="en-US" altLang="ja-JP"/>
          </a:p>
        </p:txBody>
      </p:sp>
      <p:sp>
        <p:nvSpPr>
          <p:cNvPr id="8" name="フッター プレースホルダー 7">
            <a:extLst>
              <a:ext uri="{FF2B5EF4-FFF2-40B4-BE49-F238E27FC236}">
                <a16:creationId xmlns:a16="http://schemas.microsoft.com/office/drawing/2014/main" id="{9BA9F345-B6CC-4BB7-84D0-D20166D4BC9C}"/>
              </a:ext>
            </a:extLst>
          </p:cNvPr>
          <p:cNvSpPr>
            <a:spLocks noGrp="1"/>
          </p:cNvSpPr>
          <p:nvPr>
            <p:ph type="ftr" sz="quarter" idx="11"/>
          </p:nvPr>
        </p:nvSpPr>
        <p:spPr/>
        <p:txBody>
          <a:bodyPr/>
          <a:lstStyle>
            <a:lvl1pPr>
              <a:defRPr/>
            </a:lvl1pPr>
          </a:lstStyle>
          <a:p>
            <a:endParaRPr lang="en-US" altLang="ja-JP"/>
          </a:p>
        </p:txBody>
      </p:sp>
      <p:sp>
        <p:nvSpPr>
          <p:cNvPr id="9" name="スライド番号プレースホルダー 8">
            <a:extLst>
              <a:ext uri="{FF2B5EF4-FFF2-40B4-BE49-F238E27FC236}">
                <a16:creationId xmlns:a16="http://schemas.microsoft.com/office/drawing/2014/main" id="{C14A4FD2-B075-4BAF-8622-F39DCC209971}"/>
              </a:ext>
            </a:extLst>
          </p:cNvPr>
          <p:cNvSpPr>
            <a:spLocks noGrp="1"/>
          </p:cNvSpPr>
          <p:nvPr>
            <p:ph type="sldNum" sz="quarter" idx="12"/>
          </p:nvPr>
        </p:nvSpPr>
        <p:spPr/>
        <p:txBody>
          <a:bodyPr/>
          <a:lstStyle>
            <a:lvl1pPr>
              <a:defRPr/>
            </a:lvl1pPr>
          </a:lstStyle>
          <a:p>
            <a:fld id="{043AE1A7-1A9D-4F0A-A0E3-5A4FA16295AF}" type="slidenum">
              <a:rPr lang="en-US" altLang="ja-JP"/>
              <a:pPr/>
              <a:t>‹#›</a:t>
            </a:fld>
            <a:endParaRPr lang="en-US" altLang="ja-JP"/>
          </a:p>
        </p:txBody>
      </p:sp>
    </p:spTree>
    <p:extLst>
      <p:ext uri="{BB962C8B-B14F-4D97-AF65-F5344CB8AC3E}">
        <p14:creationId xmlns:p14="http://schemas.microsoft.com/office/powerpoint/2010/main" val="718606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E0187A4-EB68-408C-A584-76E763B0108E}" type="datetimeFigureOut">
              <a:rPr kumimoji="1" lang="ja-JP" altLang="en-US" smtClean="0"/>
              <a:t>2022/9/25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4361168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8689BA-D55C-495B-AA7E-92EC42912151}"/>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64384EE5-110F-4F0F-95BB-44855D2DF3D0}"/>
              </a:ext>
            </a:extLst>
          </p:cNvPr>
          <p:cNvSpPr>
            <a:spLocks noGrp="1"/>
          </p:cNvSpPr>
          <p:nvPr>
            <p:ph type="dt" sz="half" idx="10"/>
          </p:nvPr>
        </p:nvSpPr>
        <p:spPr/>
        <p:txBody>
          <a:bodyPr/>
          <a:lstStyle>
            <a:lvl1pPr>
              <a:defRPr/>
            </a:lvl1pPr>
          </a:lstStyle>
          <a:p>
            <a:endParaRPr lang="en-US" altLang="ja-JP"/>
          </a:p>
        </p:txBody>
      </p:sp>
      <p:sp>
        <p:nvSpPr>
          <p:cNvPr id="4" name="フッター プレースホルダー 3">
            <a:extLst>
              <a:ext uri="{FF2B5EF4-FFF2-40B4-BE49-F238E27FC236}">
                <a16:creationId xmlns:a16="http://schemas.microsoft.com/office/drawing/2014/main" id="{CCF3BF62-AFD5-462A-8E73-48694669E771}"/>
              </a:ext>
            </a:extLst>
          </p:cNvPr>
          <p:cNvSpPr>
            <a:spLocks noGrp="1"/>
          </p:cNvSpPr>
          <p:nvPr>
            <p:ph type="ftr" sz="quarter" idx="11"/>
          </p:nvPr>
        </p:nvSpPr>
        <p:spPr/>
        <p:txBody>
          <a:bodyPr/>
          <a:lstStyle>
            <a:lvl1pPr>
              <a:defRPr/>
            </a:lvl1pPr>
          </a:lstStyle>
          <a:p>
            <a:endParaRPr lang="en-US" altLang="ja-JP"/>
          </a:p>
        </p:txBody>
      </p:sp>
      <p:sp>
        <p:nvSpPr>
          <p:cNvPr id="5" name="スライド番号プレースホルダー 4">
            <a:extLst>
              <a:ext uri="{FF2B5EF4-FFF2-40B4-BE49-F238E27FC236}">
                <a16:creationId xmlns:a16="http://schemas.microsoft.com/office/drawing/2014/main" id="{3AEF0416-D235-43CD-AB25-C8E0AFCAD0CE}"/>
              </a:ext>
            </a:extLst>
          </p:cNvPr>
          <p:cNvSpPr>
            <a:spLocks noGrp="1"/>
          </p:cNvSpPr>
          <p:nvPr>
            <p:ph type="sldNum" sz="quarter" idx="12"/>
          </p:nvPr>
        </p:nvSpPr>
        <p:spPr/>
        <p:txBody>
          <a:bodyPr/>
          <a:lstStyle>
            <a:lvl1pPr>
              <a:defRPr/>
            </a:lvl1pPr>
          </a:lstStyle>
          <a:p>
            <a:fld id="{89E879CA-110F-4B3C-8CB1-ACBB0E05D566}" type="slidenum">
              <a:rPr lang="en-US" altLang="ja-JP"/>
              <a:pPr/>
              <a:t>‹#›</a:t>
            </a:fld>
            <a:endParaRPr lang="en-US" altLang="ja-JP"/>
          </a:p>
        </p:txBody>
      </p:sp>
    </p:spTree>
    <p:extLst>
      <p:ext uri="{BB962C8B-B14F-4D97-AF65-F5344CB8AC3E}">
        <p14:creationId xmlns:p14="http://schemas.microsoft.com/office/powerpoint/2010/main" val="4209404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5F4B006-06A9-4B98-B685-D45B7D143CFE}"/>
              </a:ext>
            </a:extLst>
          </p:cNvPr>
          <p:cNvSpPr>
            <a:spLocks noGrp="1"/>
          </p:cNvSpPr>
          <p:nvPr>
            <p:ph type="dt" sz="half" idx="10"/>
          </p:nvPr>
        </p:nvSpPr>
        <p:spPr/>
        <p:txBody>
          <a:bodyPr/>
          <a:lstStyle>
            <a:lvl1pPr>
              <a:defRPr/>
            </a:lvl1pPr>
          </a:lstStyle>
          <a:p>
            <a:endParaRPr lang="en-US" altLang="ja-JP"/>
          </a:p>
        </p:txBody>
      </p:sp>
      <p:sp>
        <p:nvSpPr>
          <p:cNvPr id="3" name="フッター プレースホルダー 2">
            <a:extLst>
              <a:ext uri="{FF2B5EF4-FFF2-40B4-BE49-F238E27FC236}">
                <a16:creationId xmlns:a16="http://schemas.microsoft.com/office/drawing/2014/main" id="{B30DE292-462C-4F13-9B05-23BAC9548D51}"/>
              </a:ext>
            </a:extLst>
          </p:cNvPr>
          <p:cNvSpPr>
            <a:spLocks noGrp="1"/>
          </p:cNvSpPr>
          <p:nvPr>
            <p:ph type="ftr" sz="quarter" idx="11"/>
          </p:nvPr>
        </p:nvSpPr>
        <p:spPr/>
        <p:txBody>
          <a:bodyPr/>
          <a:lstStyle>
            <a:lvl1pPr>
              <a:defRPr/>
            </a:lvl1pPr>
          </a:lstStyle>
          <a:p>
            <a:endParaRPr lang="en-US" altLang="ja-JP"/>
          </a:p>
        </p:txBody>
      </p:sp>
      <p:sp>
        <p:nvSpPr>
          <p:cNvPr id="4" name="スライド番号プレースホルダー 3">
            <a:extLst>
              <a:ext uri="{FF2B5EF4-FFF2-40B4-BE49-F238E27FC236}">
                <a16:creationId xmlns:a16="http://schemas.microsoft.com/office/drawing/2014/main" id="{E341F699-9708-487F-9DBB-9E06761F5FC4}"/>
              </a:ext>
            </a:extLst>
          </p:cNvPr>
          <p:cNvSpPr>
            <a:spLocks noGrp="1"/>
          </p:cNvSpPr>
          <p:nvPr>
            <p:ph type="sldNum" sz="quarter" idx="12"/>
          </p:nvPr>
        </p:nvSpPr>
        <p:spPr/>
        <p:txBody>
          <a:bodyPr/>
          <a:lstStyle>
            <a:lvl1pPr>
              <a:defRPr/>
            </a:lvl1pPr>
          </a:lstStyle>
          <a:p>
            <a:fld id="{688C2E85-EAC9-437D-8ED4-1859D66386FE}" type="slidenum">
              <a:rPr lang="en-US" altLang="ja-JP"/>
              <a:pPr/>
              <a:t>‹#›</a:t>
            </a:fld>
            <a:endParaRPr lang="en-US" altLang="ja-JP"/>
          </a:p>
        </p:txBody>
      </p:sp>
    </p:spTree>
    <p:extLst>
      <p:ext uri="{BB962C8B-B14F-4D97-AF65-F5344CB8AC3E}">
        <p14:creationId xmlns:p14="http://schemas.microsoft.com/office/powerpoint/2010/main" val="37090854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EBDC2A-0713-429D-BD23-F9F42650F066}"/>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2E5DEBF-B069-467F-93EF-3CE624A1607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93A3E4B9-34BE-4406-A147-73BA701ACDB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5FAE8126-4B28-42E9-A65B-B7BB63016686}"/>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430A6E55-99F6-44A7-A685-07B175CB5B7A}"/>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8B56A88D-BCD5-4B99-84DC-4FF0D5FD1E04}"/>
              </a:ext>
            </a:extLst>
          </p:cNvPr>
          <p:cNvSpPr>
            <a:spLocks noGrp="1"/>
          </p:cNvSpPr>
          <p:nvPr>
            <p:ph type="sldNum" sz="quarter" idx="12"/>
          </p:nvPr>
        </p:nvSpPr>
        <p:spPr/>
        <p:txBody>
          <a:bodyPr/>
          <a:lstStyle>
            <a:lvl1pPr>
              <a:defRPr/>
            </a:lvl1pPr>
          </a:lstStyle>
          <a:p>
            <a:fld id="{DCB97DC0-8DE2-4FFF-9D55-E0D0D45298DD}" type="slidenum">
              <a:rPr lang="en-US" altLang="ja-JP"/>
              <a:pPr/>
              <a:t>‹#›</a:t>
            </a:fld>
            <a:endParaRPr lang="en-US" altLang="ja-JP"/>
          </a:p>
        </p:txBody>
      </p:sp>
    </p:spTree>
    <p:extLst>
      <p:ext uri="{BB962C8B-B14F-4D97-AF65-F5344CB8AC3E}">
        <p14:creationId xmlns:p14="http://schemas.microsoft.com/office/powerpoint/2010/main" val="3965556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4862E6-B9E3-482D-B300-70DAB34D8D2D}"/>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9D4428C7-62B0-49D9-BF99-733E37AE742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a:extLst>
              <a:ext uri="{FF2B5EF4-FFF2-40B4-BE49-F238E27FC236}">
                <a16:creationId xmlns:a16="http://schemas.microsoft.com/office/drawing/2014/main" id="{DD4C9EA5-1880-452A-A3BE-190A12EDCFC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6B5638D6-D2B3-44FC-920E-00E6820A2D9E}"/>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DA1245B4-88D6-4254-A627-576CFF769865}"/>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BFF02672-CFF6-4111-913E-1952F5F69A2C}"/>
              </a:ext>
            </a:extLst>
          </p:cNvPr>
          <p:cNvSpPr>
            <a:spLocks noGrp="1"/>
          </p:cNvSpPr>
          <p:nvPr>
            <p:ph type="sldNum" sz="quarter" idx="12"/>
          </p:nvPr>
        </p:nvSpPr>
        <p:spPr/>
        <p:txBody>
          <a:bodyPr/>
          <a:lstStyle>
            <a:lvl1pPr>
              <a:defRPr/>
            </a:lvl1pPr>
          </a:lstStyle>
          <a:p>
            <a:fld id="{B008CB2A-1901-4A3B-8CB1-C2C1F132EDB2}" type="slidenum">
              <a:rPr lang="en-US" altLang="ja-JP"/>
              <a:pPr/>
              <a:t>‹#›</a:t>
            </a:fld>
            <a:endParaRPr lang="en-US" altLang="ja-JP"/>
          </a:p>
        </p:txBody>
      </p:sp>
    </p:spTree>
    <p:extLst>
      <p:ext uri="{BB962C8B-B14F-4D97-AF65-F5344CB8AC3E}">
        <p14:creationId xmlns:p14="http://schemas.microsoft.com/office/powerpoint/2010/main" val="6039030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EAB978-5AD6-42A0-B87D-E408108C0D75}"/>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59091C1-2652-409F-AB28-43D13684D268}"/>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D233D40F-0305-4769-B14C-496645CAB898}"/>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B165BEFC-BCB6-4CEF-950B-20E378BDF4EE}"/>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223FE9EE-B2B7-4F3F-90A0-50A8672B7D54}"/>
              </a:ext>
            </a:extLst>
          </p:cNvPr>
          <p:cNvSpPr>
            <a:spLocks noGrp="1"/>
          </p:cNvSpPr>
          <p:nvPr>
            <p:ph type="sldNum" sz="quarter" idx="12"/>
          </p:nvPr>
        </p:nvSpPr>
        <p:spPr/>
        <p:txBody>
          <a:bodyPr/>
          <a:lstStyle>
            <a:lvl1pPr>
              <a:defRPr/>
            </a:lvl1pPr>
          </a:lstStyle>
          <a:p>
            <a:fld id="{48599301-482A-4CCD-B1A3-969A2E52D039}" type="slidenum">
              <a:rPr lang="en-US" altLang="ja-JP"/>
              <a:pPr/>
              <a:t>‹#›</a:t>
            </a:fld>
            <a:endParaRPr lang="en-US" altLang="ja-JP"/>
          </a:p>
        </p:txBody>
      </p:sp>
    </p:spTree>
    <p:extLst>
      <p:ext uri="{BB962C8B-B14F-4D97-AF65-F5344CB8AC3E}">
        <p14:creationId xmlns:p14="http://schemas.microsoft.com/office/powerpoint/2010/main" val="1112355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39F74AB-7267-4C46-9230-8D7AF159D0FA}"/>
              </a:ext>
            </a:extLst>
          </p:cNvPr>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9C61CB7-53E4-43CE-9D63-C8A9DC617DC8}"/>
              </a:ext>
            </a:extLst>
          </p:cNvPr>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EFB94F74-2A5B-4154-874F-6399A3DD4F05}"/>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517ABEB7-64A1-46BF-84F1-7BDE463BFAF5}"/>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DE7E8AE2-7BDD-4BE6-9128-6A3CE6713306}"/>
              </a:ext>
            </a:extLst>
          </p:cNvPr>
          <p:cNvSpPr>
            <a:spLocks noGrp="1"/>
          </p:cNvSpPr>
          <p:nvPr>
            <p:ph type="sldNum" sz="quarter" idx="12"/>
          </p:nvPr>
        </p:nvSpPr>
        <p:spPr/>
        <p:txBody>
          <a:bodyPr/>
          <a:lstStyle>
            <a:lvl1pPr>
              <a:defRPr/>
            </a:lvl1pPr>
          </a:lstStyle>
          <a:p>
            <a:fld id="{44051D23-63E5-459F-B37E-1589BFC92880}" type="slidenum">
              <a:rPr lang="en-US" altLang="ja-JP"/>
              <a:pPr/>
              <a:t>‹#›</a:t>
            </a:fld>
            <a:endParaRPr lang="en-US" altLang="ja-JP"/>
          </a:p>
        </p:txBody>
      </p:sp>
    </p:spTree>
    <p:extLst>
      <p:ext uri="{BB962C8B-B14F-4D97-AF65-F5344CB8AC3E}">
        <p14:creationId xmlns:p14="http://schemas.microsoft.com/office/powerpoint/2010/main" val="18379208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hart" preserve="1">
  <p:cSld name="タイトル、テキスト、グラフ">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7EDBFF-CE74-416E-B953-C4D0F468D25B}"/>
              </a:ext>
            </a:extLst>
          </p:cNvPr>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8EE2160F-7D8F-47B9-ADDE-60F1C578A1BE}"/>
              </a:ext>
            </a:extLst>
          </p:cNvPr>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グラフ プレースホルダー 3">
            <a:extLst>
              <a:ext uri="{FF2B5EF4-FFF2-40B4-BE49-F238E27FC236}">
                <a16:creationId xmlns:a16="http://schemas.microsoft.com/office/drawing/2014/main" id="{2F41E58B-801A-46B3-8511-06D10F7142A3}"/>
              </a:ext>
            </a:extLst>
          </p:cNvPr>
          <p:cNvSpPr>
            <a:spLocks noGrp="1"/>
          </p:cNvSpPr>
          <p:nvPr>
            <p:ph type="chart" sz="half" idx="2"/>
          </p:nvPr>
        </p:nvSpPr>
        <p:spPr>
          <a:xfrm>
            <a:off x="4648200" y="1600200"/>
            <a:ext cx="4038600" cy="4525963"/>
          </a:xfrm>
        </p:spPr>
        <p:txBody>
          <a:bodyPr/>
          <a:lstStyle/>
          <a:p>
            <a:endParaRPr lang="ja-JP" altLang="en-US"/>
          </a:p>
        </p:txBody>
      </p:sp>
      <p:sp>
        <p:nvSpPr>
          <p:cNvPr id="5" name="日付プレースホルダー 4">
            <a:extLst>
              <a:ext uri="{FF2B5EF4-FFF2-40B4-BE49-F238E27FC236}">
                <a16:creationId xmlns:a16="http://schemas.microsoft.com/office/drawing/2014/main" id="{13452478-8E98-4480-B8C4-7C50E047CB6B}"/>
              </a:ext>
            </a:extLst>
          </p:cNvPr>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FEFD4474-16A5-481C-87D2-1D35DEC54FEA}"/>
              </a:ext>
            </a:extLst>
          </p:cNvPr>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B64BCD25-129F-4C30-992E-825AEEC6AC6C}"/>
              </a:ext>
            </a:extLst>
          </p:cNvPr>
          <p:cNvSpPr>
            <a:spLocks noGrp="1"/>
          </p:cNvSpPr>
          <p:nvPr>
            <p:ph type="sldNum" sz="quarter" idx="12"/>
          </p:nvPr>
        </p:nvSpPr>
        <p:spPr>
          <a:xfrm>
            <a:off x="6553200" y="6245225"/>
            <a:ext cx="2133600" cy="476250"/>
          </a:xfrm>
        </p:spPr>
        <p:txBody>
          <a:bodyPr/>
          <a:lstStyle>
            <a:lvl1pPr>
              <a:defRPr/>
            </a:lvl1pPr>
          </a:lstStyle>
          <a:p>
            <a:fld id="{5B4B8162-BFEA-4984-830C-CBBE31BACEFD}" type="slidenum">
              <a:rPr lang="en-US" altLang="ja-JP"/>
              <a:pPr/>
              <a:t>‹#›</a:t>
            </a:fld>
            <a:endParaRPr lang="en-US" altLang="ja-JP"/>
          </a:p>
        </p:txBody>
      </p:sp>
    </p:spTree>
    <p:extLst>
      <p:ext uri="{BB962C8B-B14F-4D97-AF65-F5344CB8AC3E}">
        <p14:creationId xmlns:p14="http://schemas.microsoft.com/office/powerpoint/2010/main" val="2193798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FB11CD5C-969A-4832-BA3D-13F3EE808BB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734FEE0C-D0D3-4B6E-9CEB-E57535B3208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7C61A5A-F745-43E2-8231-FB2B710B08FD}"/>
              </a:ext>
            </a:extLst>
          </p:cNvPr>
          <p:cNvSpPr>
            <a:spLocks noGrp="1" noChangeArrowheads="1"/>
          </p:cNvSpPr>
          <p:nvPr>
            <p:ph type="sldNum" sz="quarter" idx="12"/>
          </p:nvPr>
        </p:nvSpPr>
        <p:spPr>
          <a:ln/>
        </p:spPr>
        <p:txBody>
          <a:bodyPr/>
          <a:lstStyle>
            <a:lvl1pPr>
              <a:defRPr/>
            </a:lvl1pPr>
          </a:lstStyle>
          <a:p>
            <a:fld id="{E98D8693-A096-4976-8009-2928310E1B01}" type="slidenum">
              <a:rPr lang="en-US" altLang="ja-JP"/>
              <a:pPr/>
              <a:t>‹#›</a:t>
            </a:fld>
            <a:endParaRPr lang="en-US" altLang="ja-JP"/>
          </a:p>
        </p:txBody>
      </p:sp>
    </p:spTree>
    <p:extLst>
      <p:ext uri="{BB962C8B-B14F-4D97-AF65-F5344CB8AC3E}">
        <p14:creationId xmlns:p14="http://schemas.microsoft.com/office/powerpoint/2010/main" val="12151267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4A4DEC10-340A-40FA-9D12-AE402A2C529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2360915E-C145-4499-9D07-499638749B9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0A6084A-309D-41BA-B6D8-3D2F59B9D216}"/>
              </a:ext>
            </a:extLst>
          </p:cNvPr>
          <p:cNvSpPr>
            <a:spLocks noGrp="1" noChangeArrowheads="1"/>
          </p:cNvSpPr>
          <p:nvPr>
            <p:ph type="sldNum" sz="quarter" idx="12"/>
          </p:nvPr>
        </p:nvSpPr>
        <p:spPr>
          <a:ln/>
        </p:spPr>
        <p:txBody>
          <a:bodyPr/>
          <a:lstStyle>
            <a:lvl1pPr>
              <a:defRPr/>
            </a:lvl1pPr>
          </a:lstStyle>
          <a:p>
            <a:fld id="{2BB0F3F9-29EE-4334-80A1-CB424D094F0B}" type="slidenum">
              <a:rPr lang="en-US" altLang="ja-JP"/>
              <a:pPr/>
              <a:t>‹#›</a:t>
            </a:fld>
            <a:endParaRPr lang="en-US" altLang="ja-JP"/>
          </a:p>
        </p:txBody>
      </p:sp>
    </p:spTree>
    <p:extLst>
      <p:ext uri="{BB962C8B-B14F-4D97-AF65-F5344CB8AC3E}">
        <p14:creationId xmlns:p14="http://schemas.microsoft.com/office/powerpoint/2010/main" val="11335189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2"/>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435" y="2906715"/>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 テキストの書式設定</a:t>
            </a:r>
          </a:p>
        </p:txBody>
      </p:sp>
      <p:sp>
        <p:nvSpPr>
          <p:cNvPr id="4" name="Rectangle 4">
            <a:extLst>
              <a:ext uri="{FF2B5EF4-FFF2-40B4-BE49-F238E27FC236}">
                <a16:creationId xmlns:a16="http://schemas.microsoft.com/office/drawing/2014/main" id="{7306ADEA-03A7-4A48-B5F8-68F35469E19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8EF81315-43F9-4117-9CF1-673D339038C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2C33B912-BE03-4FEE-921A-83B0556E2031}"/>
              </a:ext>
            </a:extLst>
          </p:cNvPr>
          <p:cNvSpPr>
            <a:spLocks noGrp="1" noChangeArrowheads="1"/>
          </p:cNvSpPr>
          <p:nvPr>
            <p:ph type="sldNum" sz="quarter" idx="12"/>
          </p:nvPr>
        </p:nvSpPr>
        <p:spPr>
          <a:ln/>
        </p:spPr>
        <p:txBody>
          <a:bodyPr/>
          <a:lstStyle>
            <a:lvl1pPr>
              <a:defRPr/>
            </a:lvl1pPr>
          </a:lstStyle>
          <a:p>
            <a:fld id="{CDAB1A0D-E97C-4324-B5D1-803F95A09047}" type="slidenum">
              <a:rPr lang="en-US" altLang="ja-JP"/>
              <a:pPr/>
              <a:t>‹#›</a:t>
            </a:fld>
            <a:endParaRPr lang="en-US" altLang="ja-JP"/>
          </a:p>
        </p:txBody>
      </p:sp>
    </p:spTree>
    <p:extLst>
      <p:ext uri="{BB962C8B-B14F-4D97-AF65-F5344CB8AC3E}">
        <p14:creationId xmlns:p14="http://schemas.microsoft.com/office/powerpoint/2010/main" val="407833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E0187A4-EB68-408C-A584-76E763B0108E}" type="datetimeFigureOut">
              <a:rPr kumimoji="1" lang="ja-JP" altLang="en-US" smtClean="0"/>
              <a:t>2022/9/25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31400103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338" y="1600202"/>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7C3C747C-0D63-486F-B2D7-07FF652D119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3CBBDC41-C3F4-482D-A1BE-43FA806DBFD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5E1CE1F6-5465-469A-B0EB-22CF5853A78D}"/>
              </a:ext>
            </a:extLst>
          </p:cNvPr>
          <p:cNvSpPr>
            <a:spLocks noGrp="1" noChangeArrowheads="1"/>
          </p:cNvSpPr>
          <p:nvPr>
            <p:ph type="sldNum" sz="quarter" idx="12"/>
          </p:nvPr>
        </p:nvSpPr>
        <p:spPr>
          <a:ln/>
        </p:spPr>
        <p:txBody>
          <a:bodyPr/>
          <a:lstStyle>
            <a:lvl1pPr>
              <a:defRPr/>
            </a:lvl1pPr>
          </a:lstStyle>
          <a:p>
            <a:fld id="{0566D217-5686-4AE5-AEA8-C89EAB8E061C}" type="slidenum">
              <a:rPr lang="en-US" altLang="ja-JP"/>
              <a:pPr/>
              <a:t>‹#›</a:t>
            </a:fld>
            <a:endParaRPr lang="en-US" altLang="ja-JP"/>
          </a:p>
        </p:txBody>
      </p:sp>
    </p:spTree>
    <p:extLst>
      <p:ext uri="{BB962C8B-B14F-4D97-AF65-F5344CB8AC3E}">
        <p14:creationId xmlns:p14="http://schemas.microsoft.com/office/powerpoint/2010/main" val="28091197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1" y="1535113"/>
            <a:ext cx="404006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1" y="2174875"/>
            <a:ext cx="404006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F8143327-0AD0-4E10-9156-C470F4124E0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ED14E12F-8204-48CC-AAEF-EBB024E783B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8F815713-0ECD-4492-A0C1-61B3A6B437D7}"/>
              </a:ext>
            </a:extLst>
          </p:cNvPr>
          <p:cNvSpPr>
            <a:spLocks noGrp="1" noChangeArrowheads="1"/>
          </p:cNvSpPr>
          <p:nvPr>
            <p:ph type="sldNum" sz="quarter" idx="12"/>
          </p:nvPr>
        </p:nvSpPr>
        <p:spPr>
          <a:ln/>
        </p:spPr>
        <p:txBody>
          <a:bodyPr/>
          <a:lstStyle>
            <a:lvl1pPr>
              <a:defRPr/>
            </a:lvl1pPr>
          </a:lstStyle>
          <a:p>
            <a:fld id="{9B980FE2-998B-4F64-90A9-EC5080E9606D}" type="slidenum">
              <a:rPr lang="en-US" altLang="ja-JP"/>
              <a:pPr/>
              <a:t>‹#›</a:t>
            </a:fld>
            <a:endParaRPr lang="en-US" altLang="ja-JP"/>
          </a:p>
        </p:txBody>
      </p:sp>
    </p:spTree>
    <p:extLst>
      <p:ext uri="{BB962C8B-B14F-4D97-AF65-F5344CB8AC3E}">
        <p14:creationId xmlns:p14="http://schemas.microsoft.com/office/powerpoint/2010/main" val="30346093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D7132AB5-A965-450D-8BBE-CAB46A62643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D4E67BA6-71FC-43E2-AA17-1C447B81368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7F24BC36-AA2B-44BE-9E8D-9E75A914B748}"/>
              </a:ext>
            </a:extLst>
          </p:cNvPr>
          <p:cNvSpPr>
            <a:spLocks noGrp="1" noChangeArrowheads="1"/>
          </p:cNvSpPr>
          <p:nvPr>
            <p:ph type="sldNum" sz="quarter" idx="12"/>
          </p:nvPr>
        </p:nvSpPr>
        <p:spPr>
          <a:ln/>
        </p:spPr>
        <p:txBody>
          <a:bodyPr/>
          <a:lstStyle>
            <a:lvl1pPr>
              <a:defRPr/>
            </a:lvl1pPr>
          </a:lstStyle>
          <a:p>
            <a:fld id="{8C7708AF-C564-4950-A311-107BDD449F80}" type="slidenum">
              <a:rPr lang="en-US" altLang="ja-JP"/>
              <a:pPr/>
              <a:t>‹#›</a:t>
            </a:fld>
            <a:endParaRPr lang="en-US" altLang="ja-JP"/>
          </a:p>
        </p:txBody>
      </p:sp>
    </p:spTree>
    <p:extLst>
      <p:ext uri="{BB962C8B-B14F-4D97-AF65-F5344CB8AC3E}">
        <p14:creationId xmlns:p14="http://schemas.microsoft.com/office/powerpoint/2010/main" val="28326184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BEA3502-DEB5-46C3-968A-1DFB2F8CC59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66A3CBD2-C92B-4879-820E-12903E4DC5F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8703D85E-E0E1-4B66-92DF-4659292ED9E1}"/>
              </a:ext>
            </a:extLst>
          </p:cNvPr>
          <p:cNvSpPr>
            <a:spLocks noGrp="1" noChangeArrowheads="1"/>
          </p:cNvSpPr>
          <p:nvPr>
            <p:ph type="sldNum" sz="quarter" idx="12"/>
          </p:nvPr>
        </p:nvSpPr>
        <p:spPr>
          <a:ln/>
        </p:spPr>
        <p:txBody>
          <a:bodyPr/>
          <a:lstStyle>
            <a:lvl1pPr>
              <a:defRPr/>
            </a:lvl1pPr>
          </a:lstStyle>
          <a:p>
            <a:fld id="{EE43E6CC-8481-4836-8C2A-5BB69F2E7F09}" type="slidenum">
              <a:rPr lang="en-US" altLang="ja-JP"/>
              <a:pPr/>
              <a:t>‹#›</a:t>
            </a:fld>
            <a:endParaRPr lang="en-US" altLang="ja-JP"/>
          </a:p>
        </p:txBody>
      </p:sp>
    </p:spTree>
    <p:extLst>
      <p:ext uri="{BB962C8B-B14F-4D97-AF65-F5344CB8AC3E}">
        <p14:creationId xmlns:p14="http://schemas.microsoft.com/office/powerpoint/2010/main" val="31992897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538" y="273052"/>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2"/>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a:extLst>
              <a:ext uri="{FF2B5EF4-FFF2-40B4-BE49-F238E27FC236}">
                <a16:creationId xmlns:a16="http://schemas.microsoft.com/office/drawing/2014/main" id="{FFEE9873-554D-4694-97A9-860E1EAC471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87D57272-C51F-4C3B-A98C-012AB47A3B6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1A21DD25-CD1F-4FBD-B558-35AD836337E1}"/>
              </a:ext>
            </a:extLst>
          </p:cNvPr>
          <p:cNvSpPr>
            <a:spLocks noGrp="1" noChangeArrowheads="1"/>
          </p:cNvSpPr>
          <p:nvPr>
            <p:ph type="sldNum" sz="quarter" idx="12"/>
          </p:nvPr>
        </p:nvSpPr>
        <p:spPr>
          <a:ln/>
        </p:spPr>
        <p:txBody>
          <a:bodyPr/>
          <a:lstStyle>
            <a:lvl1pPr>
              <a:defRPr/>
            </a:lvl1pPr>
          </a:lstStyle>
          <a:p>
            <a:fld id="{B1C370CD-76E0-4A6F-ABC2-2567BDD723B6}" type="slidenum">
              <a:rPr lang="en-US" altLang="ja-JP"/>
              <a:pPr/>
              <a:t>‹#›</a:t>
            </a:fld>
            <a:endParaRPr lang="en-US" altLang="ja-JP"/>
          </a:p>
        </p:txBody>
      </p:sp>
    </p:spTree>
    <p:extLst>
      <p:ext uri="{BB962C8B-B14F-4D97-AF65-F5344CB8AC3E}">
        <p14:creationId xmlns:p14="http://schemas.microsoft.com/office/powerpoint/2010/main" val="19705722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5"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165"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165"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a:extLst>
              <a:ext uri="{FF2B5EF4-FFF2-40B4-BE49-F238E27FC236}">
                <a16:creationId xmlns:a16="http://schemas.microsoft.com/office/drawing/2014/main" id="{3B63B487-7A9A-426E-902D-AE73EAC3619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7AC3A65D-CA99-4214-8DAF-DC013EA1F06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5093BA28-34E2-42B6-92DE-A5DD7E05FF15}"/>
              </a:ext>
            </a:extLst>
          </p:cNvPr>
          <p:cNvSpPr>
            <a:spLocks noGrp="1" noChangeArrowheads="1"/>
          </p:cNvSpPr>
          <p:nvPr>
            <p:ph type="sldNum" sz="quarter" idx="12"/>
          </p:nvPr>
        </p:nvSpPr>
        <p:spPr>
          <a:ln/>
        </p:spPr>
        <p:txBody>
          <a:bodyPr/>
          <a:lstStyle>
            <a:lvl1pPr>
              <a:defRPr/>
            </a:lvl1pPr>
          </a:lstStyle>
          <a:p>
            <a:fld id="{F67D1F5D-66B6-45FF-A89A-C359091C0763}" type="slidenum">
              <a:rPr lang="en-US" altLang="ja-JP"/>
              <a:pPr/>
              <a:t>‹#›</a:t>
            </a:fld>
            <a:endParaRPr lang="en-US" altLang="ja-JP"/>
          </a:p>
        </p:txBody>
      </p:sp>
    </p:spTree>
    <p:extLst>
      <p:ext uri="{BB962C8B-B14F-4D97-AF65-F5344CB8AC3E}">
        <p14:creationId xmlns:p14="http://schemas.microsoft.com/office/powerpoint/2010/main" val="33828656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532CA482-965C-4B97-955B-B1A08B52F32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025A8886-64F0-421B-8B3D-3C50F0379CF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9B0DFE4-1A43-4BFF-996B-C16489E1CB8C}"/>
              </a:ext>
            </a:extLst>
          </p:cNvPr>
          <p:cNvSpPr>
            <a:spLocks noGrp="1" noChangeArrowheads="1"/>
          </p:cNvSpPr>
          <p:nvPr>
            <p:ph type="sldNum" sz="quarter" idx="12"/>
          </p:nvPr>
        </p:nvSpPr>
        <p:spPr>
          <a:ln/>
        </p:spPr>
        <p:txBody>
          <a:bodyPr/>
          <a:lstStyle>
            <a:lvl1pPr>
              <a:defRPr/>
            </a:lvl1pPr>
          </a:lstStyle>
          <a:p>
            <a:fld id="{6C0B9A5D-6B08-497F-818B-82F096B8F5E1}" type="slidenum">
              <a:rPr lang="en-US" altLang="ja-JP"/>
              <a:pPr/>
              <a:t>‹#›</a:t>
            </a:fld>
            <a:endParaRPr lang="en-US" altLang="ja-JP"/>
          </a:p>
        </p:txBody>
      </p:sp>
    </p:spTree>
    <p:extLst>
      <p:ext uri="{BB962C8B-B14F-4D97-AF65-F5344CB8AC3E}">
        <p14:creationId xmlns:p14="http://schemas.microsoft.com/office/powerpoint/2010/main" val="1394238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31523"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0BDC9C9-630A-487F-A14F-4DE3A8466DE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D328B21A-CFDD-42CC-B53A-F4E29A69C68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154664B-A6C5-42FD-B204-98F13C1105AB}"/>
              </a:ext>
            </a:extLst>
          </p:cNvPr>
          <p:cNvSpPr>
            <a:spLocks noGrp="1" noChangeArrowheads="1"/>
          </p:cNvSpPr>
          <p:nvPr>
            <p:ph type="sldNum" sz="quarter" idx="12"/>
          </p:nvPr>
        </p:nvSpPr>
        <p:spPr>
          <a:ln/>
        </p:spPr>
        <p:txBody>
          <a:bodyPr/>
          <a:lstStyle>
            <a:lvl1pPr>
              <a:defRPr/>
            </a:lvl1pPr>
          </a:lstStyle>
          <a:p>
            <a:fld id="{0E6EB731-527E-4B29-8DEF-BF3A360EFA5A}" type="slidenum">
              <a:rPr lang="en-US" altLang="ja-JP"/>
              <a:pPr/>
              <a:t>‹#›</a:t>
            </a:fld>
            <a:endParaRPr lang="en-US" altLang="ja-JP"/>
          </a:p>
        </p:txBody>
      </p:sp>
    </p:spTree>
    <p:extLst>
      <p:ext uri="{BB962C8B-B14F-4D97-AF65-F5344CB8AC3E}">
        <p14:creationId xmlns:p14="http://schemas.microsoft.com/office/powerpoint/2010/main" val="6128510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2"/>
            <a:ext cx="4044462"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338" y="1600202"/>
            <a:ext cx="4044462"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935BF928-A2C3-4042-9399-0A270930EE2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84CDAFA9-98CC-4ACE-AB56-21F0321C983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3329D696-F5A8-48E1-823C-746EF93E07CB}"/>
              </a:ext>
            </a:extLst>
          </p:cNvPr>
          <p:cNvSpPr>
            <a:spLocks noGrp="1" noChangeArrowheads="1"/>
          </p:cNvSpPr>
          <p:nvPr>
            <p:ph type="sldNum" sz="quarter" idx="12"/>
          </p:nvPr>
        </p:nvSpPr>
        <p:spPr>
          <a:ln/>
        </p:spPr>
        <p:txBody>
          <a:bodyPr/>
          <a:lstStyle>
            <a:lvl1pPr>
              <a:defRPr/>
            </a:lvl1pPr>
          </a:lstStyle>
          <a:p>
            <a:fld id="{1A14F646-5A17-46B2-8F62-3297F33114AE}" type="slidenum">
              <a:rPr lang="en-US" altLang="ja-JP"/>
              <a:pPr/>
              <a:t>‹#›</a:t>
            </a:fld>
            <a:endParaRPr lang="en-US" altLang="ja-JP"/>
          </a:p>
        </p:txBody>
      </p:sp>
    </p:spTree>
    <p:extLst>
      <p:ext uri="{BB962C8B-B14F-4D97-AF65-F5344CB8AC3E}">
        <p14:creationId xmlns:p14="http://schemas.microsoft.com/office/powerpoint/2010/main" val="6608805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40"/>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088B2FD7-6EB4-471F-97B1-D33B08EB655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3D8D7277-6D1E-4E74-9201-92E44B27242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239CD602-3E0B-4E55-AF7E-FCFFCE3929B8}"/>
              </a:ext>
            </a:extLst>
          </p:cNvPr>
          <p:cNvSpPr>
            <a:spLocks noGrp="1" noChangeArrowheads="1"/>
          </p:cNvSpPr>
          <p:nvPr>
            <p:ph type="sldNum" sz="quarter" idx="12"/>
          </p:nvPr>
        </p:nvSpPr>
        <p:spPr>
          <a:ln/>
        </p:spPr>
        <p:txBody>
          <a:bodyPr/>
          <a:lstStyle>
            <a:lvl1pPr>
              <a:defRPr/>
            </a:lvl1pPr>
          </a:lstStyle>
          <a:p>
            <a:fld id="{5B28F29D-A3CF-40C4-B7F5-B72D501D6645}" type="slidenum">
              <a:rPr lang="en-US" altLang="ja-JP"/>
              <a:pPr/>
              <a:t>‹#›</a:t>
            </a:fld>
            <a:endParaRPr lang="en-US" altLang="ja-JP"/>
          </a:p>
        </p:txBody>
      </p:sp>
    </p:spTree>
    <p:extLst>
      <p:ext uri="{BB962C8B-B14F-4D97-AF65-F5344CB8AC3E}">
        <p14:creationId xmlns:p14="http://schemas.microsoft.com/office/powerpoint/2010/main" val="2573155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E0187A4-EB68-408C-A584-76E763B0108E}" type="datetimeFigureOut">
              <a:rPr kumimoji="1" lang="ja-JP" altLang="en-US" smtClean="0"/>
              <a:t>2022/9/25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27366719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600202"/>
            <a:ext cx="8229600" cy="4525963"/>
          </a:xfrm>
        </p:spPr>
        <p:txBody>
          <a:bodyPr/>
          <a:lstStyle/>
          <a:p>
            <a:pPr lvl="0"/>
            <a:endParaRPr lang="ja-JP" altLang="en-US" noProof="0"/>
          </a:p>
        </p:txBody>
      </p:sp>
      <p:sp>
        <p:nvSpPr>
          <p:cNvPr id="4" name="Rectangle 4">
            <a:extLst>
              <a:ext uri="{FF2B5EF4-FFF2-40B4-BE49-F238E27FC236}">
                <a16:creationId xmlns:a16="http://schemas.microsoft.com/office/drawing/2014/main" id="{D84EBDE3-A101-4BBD-9A0C-0FC85309DAC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B57E2F16-AFE4-4365-B2AB-B8CA530D47C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4584AD6B-4B73-4D03-9A00-BAB8EBC5DBD0}"/>
              </a:ext>
            </a:extLst>
          </p:cNvPr>
          <p:cNvSpPr>
            <a:spLocks noGrp="1" noChangeArrowheads="1"/>
          </p:cNvSpPr>
          <p:nvPr>
            <p:ph type="sldNum" sz="quarter" idx="12"/>
          </p:nvPr>
        </p:nvSpPr>
        <p:spPr>
          <a:ln/>
        </p:spPr>
        <p:txBody>
          <a:bodyPr/>
          <a:lstStyle>
            <a:lvl1pPr>
              <a:defRPr/>
            </a:lvl1pPr>
          </a:lstStyle>
          <a:p>
            <a:fld id="{046DCBDD-4943-4FEF-8F02-6103D932FFCE}" type="slidenum">
              <a:rPr lang="en-US" altLang="ja-JP"/>
              <a:pPr/>
              <a:t>‹#›</a:t>
            </a:fld>
            <a:endParaRPr lang="en-US" altLang="ja-JP"/>
          </a:p>
        </p:txBody>
      </p:sp>
    </p:spTree>
    <p:extLst>
      <p:ext uri="{BB962C8B-B14F-4D97-AF65-F5344CB8AC3E}">
        <p14:creationId xmlns:p14="http://schemas.microsoft.com/office/powerpoint/2010/main" val="23635496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2"/>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938591"/>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a:extLst>
              <a:ext uri="{FF2B5EF4-FFF2-40B4-BE49-F238E27FC236}">
                <a16:creationId xmlns:a16="http://schemas.microsoft.com/office/drawing/2014/main" id="{2A767D0E-CD65-4BA8-9381-607C147771D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a:extLst>
              <a:ext uri="{FF2B5EF4-FFF2-40B4-BE49-F238E27FC236}">
                <a16:creationId xmlns:a16="http://schemas.microsoft.com/office/drawing/2014/main" id="{2B06FCDA-20B8-41DC-8B44-68531A61B62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a:extLst>
              <a:ext uri="{FF2B5EF4-FFF2-40B4-BE49-F238E27FC236}">
                <a16:creationId xmlns:a16="http://schemas.microsoft.com/office/drawing/2014/main" id="{692C7605-DF37-49EE-9149-04591FCCE337}"/>
              </a:ext>
            </a:extLst>
          </p:cNvPr>
          <p:cNvSpPr>
            <a:spLocks noGrp="1" noChangeArrowheads="1"/>
          </p:cNvSpPr>
          <p:nvPr>
            <p:ph type="sldNum" sz="quarter" idx="12"/>
          </p:nvPr>
        </p:nvSpPr>
        <p:spPr>
          <a:ln/>
        </p:spPr>
        <p:txBody>
          <a:bodyPr/>
          <a:lstStyle>
            <a:lvl1pPr>
              <a:defRPr/>
            </a:lvl1pPr>
          </a:lstStyle>
          <a:p>
            <a:fld id="{8E2433B7-D782-47BA-93A0-CB03F67C288F}" type="slidenum">
              <a:rPr lang="en-US" altLang="ja-JP"/>
              <a:pPr/>
              <a:t>‹#›</a:t>
            </a:fld>
            <a:endParaRPr lang="en-US" altLang="ja-JP"/>
          </a:p>
        </p:txBody>
      </p:sp>
    </p:spTree>
    <p:extLst>
      <p:ext uri="{BB962C8B-B14F-4D97-AF65-F5344CB8AC3E}">
        <p14:creationId xmlns:p14="http://schemas.microsoft.com/office/powerpoint/2010/main" val="14962618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1"/>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25378" tIns="295176" rIns="295176" bIns="11807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39" b="1" spc="246"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5378" tIns="295176" rIns="295176" bIns="11807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39" b="1" spc="246"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32387" y="1879526"/>
            <a:ext cx="8479226" cy="4449838"/>
          </a:xfrm>
        </p:spPr>
        <p:txBody>
          <a:bodyPr>
            <a:normAutofit/>
          </a:bodyPr>
          <a:lstStyle>
            <a:lvl1pPr>
              <a:defRPr sz="1085"/>
            </a:lvl1pPr>
            <a:lvl2pPr>
              <a:defRPr sz="1085"/>
            </a:lvl2pPr>
            <a:lvl3pPr>
              <a:defRPr sz="1085"/>
            </a:lvl3pPr>
            <a:lvl4pPr>
              <a:defRPr sz="1085"/>
            </a:lvl4pPr>
            <a:lvl5pPr>
              <a:defRPr sz="1085"/>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08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145108" cy="512348"/>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175" kern="900" spc="62" smtClean="0">
                <a:solidFill>
                  <a:schemeClr val="tx1"/>
                </a:solidFill>
              </a:defRPr>
            </a:lvl1pPr>
            <a:lvl2pPr>
              <a:defRPr lang="ja-JP" altLang="en-US" sz="1627" smtClean="0">
                <a:solidFill>
                  <a:schemeClr val="tx1"/>
                </a:solidFill>
                <a:latin typeface="+mn-lt"/>
                <a:ea typeface="+mn-ea"/>
              </a:defRPr>
            </a:lvl2pPr>
            <a:lvl3pPr>
              <a:defRPr lang="ja-JP" altLang="en-US" sz="1627" smtClean="0">
                <a:solidFill>
                  <a:schemeClr val="tx1"/>
                </a:solidFill>
                <a:latin typeface="+mn-lt"/>
                <a:ea typeface="+mn-ea"/>
              </a:defRPr>
            </a:lvl3pPr>
            <a:lvl4pPr>
              <a:defRPr lang="ja-JP" altLang="en-US" sz="1627" smtClean="0">
                <a:solidFill>
                  <a:schemeClr val="tx1"/>
                </a:solidFill>
                <a:latin typeface="+mn-lt"/>
                <a:ea typeface="+mn-ea"/>
              </a:defRPr>
            </a:lvl4pPr>
            <a:lvl5pPr>
              <a:defRPr lang="ja-JP" altLang="en-US" sz="1627">
                <a:solidFill>
                  <a:schemeClr val="tx1"/>
                </a:solidFill>
                <a:latin typeface="+mn-lt"/>
                <a:ea typeface="+mn-ea"/>
              </a:defRPr>
            </a:lvl5pPr>
          </a:lstStyle>
          <a:p>
            <a:pPr marL="0" lvl="0" defTabSz="413238">
              <a:spcAft>
                <a:spcPts val="904"/>
              </a:spcAft>
            </a:pPr>
            <a:r>
              <a:rPr kumimoji="1" lang="ja-JP" altLang="en-US"/>
              <a:t>マスター テキストの書式設定</a:t>
            </a:r>
          </a:p>
        </p:txBody>
      </p:sp>
    </p:spTree>
    <p:extLst>
      <p:ext uri="{BB962C8B-B14F-4D97-AF65-F5344CB8AC3E}">
        <p14:creationId xmlns:p14="http://schemas.microsoft.com/office/powerpoint/2010/main" val="42384383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8"/>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25378" tIns="295176" rIns="295176" bIns="11807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39" b="1" spc="246"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5378" tIns="295176" rIns="295176" bIns="11807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39" b="1" spc="246"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6"/>
            <a:ext cx="205740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08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512348"/>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175" kern="900" spc="62" smtClean="0">
                <a:solidFill>
                  <a:schemeClr val="tx1"/>
                </a:solidFill>
              </a:defRPr>
            </a:lvl1pPr>
            <a:lvl2pPr>
              <a:defRPr lang="ja-JP" altLang="en-US" sz="1627" smtClean="0">
                <a:solidFill>
                  <a:schemeClr val="tx1"/>
                </a:solidFill>
                <a:latin typeface="+mn-lt"/>
                <a:ea typeface="+mn-ea"/>
              </a:defRPr>
            </a:lvl2pPr>
            <a:lvl3pPr>
              <a:defRPr lang="ja-JP" altLang="en-US" sz="1627" smtClean="0">
                <a:solidFill>
                  <a:schemeClr val="tx1"/>
                </a:solidFill>
                <a:latin typeface="+mn-lt"/>
                <a:ea typeface="+mn-ea"/>
              </a:defRPr>
            </a:lvl3pPr>
            <a:lvl4pPr>
              <a:defRPr lang="ja-JP" altLang="en-US" sz="1627" smtClean="0">
                <a:solidFill>
                  <a:schemeClr val="tx1"/>
                </a:solidFill>
                <a:latin typeface="+mn-lt"/>
                <a:ea typeface="+mn-ea"/>
              </a:defRPr>
            </a:lvl4pPr>
            <a:lvl5pPr>
              <a:defRPr lang="ja-JP" altLang="en-US" sz="1627">
                <a:solidFill>
                  <a:schemeClr val="tx1"/>
                </a:solidFill>
                <a:latin typeface="+mn-lt"/>
                <a:ea typeface="+mn-ea"/>
              </a:defRPr>
            </a:lvl5pPr>
          </a:lstStyle>
          <a:p>
            <a:pPr marL="0" lvl="0" defTabSz="413238">
              <a:spcAft>
                <a:spcPts val="904"/>
              </a:spcAft>
            </a:pPr>
            <a:r>
              <a:rPr kumimoji="1" lang="ja-JP" altLang="en-US"/>
              <a:t>マスター テキストの書式設定</a:t>
            </a:r>
          </a:p>
        </p:txBody>
      </p:sp>
    </p:spTree>
    <p:extLst>
      <p:ext uri="{BB962C8B-B14F-4D97-AF65-F5344CB8AC3E}">
        <p14:creationId xmlns:p14="http://schemas.microsoft.com/office/powerpoint/2010/main" val="9502494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08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496924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387" y="1879526"/>
            <a:ext cx="8479226" cy="4449838"/>
          </a:xfrm>
        </p:spPr>
        <p:txBody>
          <a:bodyPr>
            <a:normAutofit/>
          </a:bodyPr>
          <a:lstStyle>
            <a:lvl1pPr>
              <a:defRPr sz="1085"/>
            </a:lvl1pPr>
            <a:lvl2pPr>
              <a:defRPr sz="1085"/>
            </a:lvl2pPr>
            <a:lvl3pPr>
              <a:defRPr sz="1085"/>
            </a:lvl3pPr>
            <a:lvl4pPr>
              <a:defRPr sz="1085"/>
            </a:lvl4pPr>
            <a:lvl5pPr>
              <a:defRPr sz="1085"/>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219266" y="6536159"/>
            <a:ext cx="582012" cy="278421"/>
          </a:xfrm>
          <a:prstGeom prst="rect">
            <a:avLst/>
          </a:prstGeom>
        </p:spPr>
        <p:txBody>
          <a:bodyPr vert="horz" lIns="0" tIns="0" rIns="0" bIns="0" rtlCol="0" anchor="t"/>
          <a:lstStyle>
            <a:lvl1pPr algn="r">
              <a:defRPr sz="108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1"/>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25378" tIns="295176" rIns="295176" bIns="11807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39" b="1" spc="246"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5378" tIns="295176" rIns="295176" bIns="11807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39" b="1" spc="246"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6"/>
            <a:ext cx="205740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512348"/>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175" kern="900" spc="62" smtClean="0">
                <a:solidFill>
                  <a:schemeClr val="tx1"/>
                </a:solidFill>
              </a:defRPr>
            </a:lvl1pPr>
            <a:lvl2pPr>
              <a:defRPr lang="ja-JP" altLang="en-US" sz="1627" smtClean="0">
                <a:solidFill>
                  <a:schemeClr val="tx1"/>
                </a:solidFill>
                <a:latin typeface="+mn-lt"/>
                <a:ea typeface="+mn-ea"/>
              </a:defRPr>
            </a:lvl2pPr>
            <a:lvl3pPr>
              <a:defRPr lang="ja-JP" altLang="en-US" sz="1627" smtClean="0">
                <a:solidFill>
                  <a:schemeClr val="tx1"/>
                </a:solidFill>
                <a:latin typeface="+mn-lt"/>
                <a:ea typeface="+mn-ea"/>
              </a:defRPr>
            </a:lvl3pPr>
            <a:lvl4pPr>
              <a:defRPr lang="ja-JP" altLang="en-US" sz="1627" smtClean="0">
                <a:solidFill>
                  <a:schemeClr val="tx1"/>
                </a:solidFill>
                <a:latin typeface="+mn-lt"/>
                <a:ea typeface="+mn-ea"/>
              </a:defRPr>
            </a:lvl4pPr>
            <a:lvl5pPr>
              <a:defRPr lang="ja-JP" altLang="en-US" sz="1627">
                <a:solidFill>
                  <a:schemeClr val="tx1"/>
                </a:solidFill>
                <a:latin typeface="+mn-lt"/>
                <a:ea typeface="+mn-ea"/>
              </a:defRPr>
            </a:lvl5pPr>
          </a:lstStyle>
          <a:p>
            <a:pPr marL="0" lvl="0" defTabSz="413238">
              <a:spcAft>
                <a:spcPts val="904"/>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32388" y="6534000"/>
            <a:ext cx="1873979" cy="207282"/>
          </a:xfrm>
          <a:prstGeom prst="rect">
            <a:avLst/>
          </a:prstGeom>
        </p:spPr>
      </p:pic>
    </p:spTree>
    <p:extLst>
      <p:ext uri="{BB962C8B-B14F-4D97-AF65-F5344CB8AC3E}">
        <p14:creationId xmlns:p14="http://schemas.microsoft.com/office/powerpoint/2010/main" val="35858914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08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1"/>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25378" tIns="295176" rIns="295176" bIns="11807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39" b="1" spc="246"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5378" tIns="295176" rIns="295176" bIns="11807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39" b="1" spc="246"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6"/>
            <a:ext cx="205740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512348"/>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175" kern="900" spc="62" smtClean="0">
                <a:solidFill>
                  <a:schemeClr val="tx1"/>
                </a:solidFill>
              </a:defRPr>
            </a:lvl1pPr>
            <a:lvl2pPr>
              <a:defRPr lang="ja-JP" altLang="en-US" sz="1627" smtClean="0">
                <a:solidFill>
                  <a:schemeClr val="tx1"/>
                </a:solidFill>
                <a:latin typeface="+mn-lt"/>
                <a:ea typeface="+mn-ea"/>
              </a:defRPr>
            </a:lvl2pPr>
            <a:lvl3pPr>
              <a:defRPr lang="ja-JP" altLang="en-US" sz="1627" smtClean="0">
                <a:solidFill>
                  <a:schemeClr val="tx1"/>
                </a:solidFill>
                <a:latin typeface="+mn-lt"/>
                <a:ea typeface="+mn-ea"/>
              </a:defRPr>
            </a:lvl3pPr>
            <a:lvl4pPr>
              <a:defRPr lang="ja-JP" altLang="en-US" sz="1627" smtClean="0">
                <a:solidFill>
                  <a:schemeClr val="tx1"/>
                </a:solidFill>
                <a:latin typeface="+mn-lt"/>
                <a:ea typeface="+mn-ea"/>
              </a:defRPr>
            </a:lvl4pPr>
            <a:lvl5pPr>
              <a:defRPr lang="ja-JP" altLang="en-US" sz="1627">
                <a:solidFill>
                  <a:schemeClr val="tx1"/>
                </a:solidFill>
                <a:latin typeface="+mn-lt"/>
                <a:ea typeface="+mn-ea"/>
              </a:defRPr>
            </a:lvl5pPr>
          </a:lstStyle>
          <a:p>
            <a:pPr marL="0" lvl="0" defTabSz="413238">
              <a:spcAft>
                <a:spcPts val="904"/>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32388" y="6534000"/>
            <a:ext cx="1873979" cy="207282"/>
          </a:xfrm>
          <a:prstGeom prst="rect">
            <a:avLst/>
          </a:prstGeom>
        </p:spPr>
      </p:pic>
    </p:spTree>
    <p:extLst>
      <p:ext uri="{BB962C8B-B14F-4D97-AF65-F5344CB8AC3E}">
        <p14:creationId xmlns:p14="http://schemas.microsoft.com/office/powerpoint/2010/main" val="6274642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08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4" name="図 3"/>
          <p:cNvPicPr>
            <a:picLocks noChangeAspect="1"/>
          </p:cNvPicPr>
          <p:nvPr userDrawn="1"/>
        </p:nvPicPr>
        <p:blipFill>
          <a:blip r:embed="rId2"/>
          <a:stretch>
            <a:fillRect/>
          </a:stretch>
        </p:blipFill>
        <p:spPr>
          <a:xfrm>
            <a:off x="332388" y="6534000"/>
            <a:ext cx="1873979" cy="207282"/>
          </a:xfrm>
          <a:prstGeom prst="rect">
            <a:avLst/>
          </a:prstGeom>
        </p:spPr>
      </p:pic>
    </p:spTree>
    <p:extLst>
      <p:ext uri="{BB962C8B-B14F-4D97-AF65-F5344CB8AC3E}">
        <p14:creationId xmlns:p14="http://schemas.microsoft.com/office/powerpoint/2010/main" val="21035552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1"/>
            <a:ext cx="9144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25378" tIns="295176" rIns="295176" bIns="118071"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39" b="1" spc="246"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3845169" y="3886201"/>
            <a:ext cx="5298831"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5378" tIns="295176" rIns="295176" bIns="11807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39" b="1" spc="246"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6596" y="0"/>
            <a:ext cx="9160597"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5378" tIns="159295" rIns="295176" bIns="159295" rtlCol="0" anchor="ctr"/>
          <a:lstStyle/>
          <a:p>
            <a:pPr>
              <a:lnSpc>
                <a:spcPct val="130000"/>
              </a:lnSpc>
              <a:spcAft>
                <a:spcPts val="984"/>
              </a:spcAft>
            </a:pPr>
            <a:endParaRPr kumimoji="1" lang="ja-JP" altLang="en-US" sz="1085" kern="900" spc="62">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187952" y="5917129"/>
            <a:ext cx="3612807" cy="289823"/>
          </a:xfrm>
        </p:spPr>
        <p:txBody>
          <a:bodyPr wrap="square" lIns="0" tIns="0" rIns="0" bIns="0" anchor="b">
            <a:spAutoFit/>
          </a:bodyPr>
          <a:lstStyle>
            <a:lvl1pPr marL="0" indent="0">
              <a:spcAft>
                <a:spcPts val="362"/>
              </a:spcAft>
              <a:buNone/>
              <a:defRPr lang="ja-JP" altLang="en-US" sz="1537" spc="136" smtClean="0">
                <a:solidFill>
                  <a:schemeClr val="bg1"/>
                </a:solidFill>
              </a:defRPr>
            </a:lvl1pPr>
            <a:lvl2pPr marL="206619" indent="0">
              <a:spcAft>
                <a:spcPts val="362"/>
              </a:spcAft>
              <a:buNone/>
              <a:defRPr lang="ja-JP" altLang="en-US" sz="1627" smtClean="0">
                <a:latin typeface="+mn-lt"/>
                <a:ea typeface="+mn-ea"/>
              </a:defRPr>
            </a:lvl2pPr>
            <a:lvl3pPr marL="619857" indent="0">
              <a:spcAft>
                <a:spcPts val="362"/>
              </a:spcAft>
              <a:buNone/>
              <a:defRPr lang="ja-JP" altLang="en-US" sz="1627" smtClean="0">
                <a:latin typeface="+mn-lt"/>
                <a:ea typeface="+mn-ea"/>
              </a:defRPr>
            </a:lvl3pPr>
            <a:lvl4pPr marL="1033095" indent="0">
              <a:spcAft>
                <a:spcPts val="362"/>
              </a:spcAft>
              <a:buNone/>
              <a:defRPr lang="ja-JP" altLang="en-US" sz="1627" smtClean="0">
                <a:latin typeface="+mn-lt"/>
                <a:ea typeface="+mn-ea"/>
              </a:defRPr>
            </a:lvl4pPr>
            <a:lvl5pPr marL="1446332" indent="0">
              <a:spcAft>
                <a:spcPts val="362"/>
              </a:spcAft>
              <a:buNone/>
              <a:defRPr lang="ja-JP" altLang="en-US" sz="1627">
                <a:latin typeface="+mn-lt"/>
                <a:ea typeface="+mn-ea"/>
              </a:defRPr>
            </a:lvl5pPr>
          </a:lstStyle>
          <a:p>
            <a:pPr marL="0" lvl="0" defTabSz="413238"/>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6680599" y="2838998"/>
            <a:ext cx="2114772" cy="318273"/>
          </a:xfrm>
          <a:prstGeom prst="rect">
            <a:avLst/>
          </a:prstGeom>
          <a:noFill/>
          <a:ln>
            <a:noFill/>
          </a:ln>
        </p:spPr>
        <p:txBody>
          <a:bodyPr wrap="none" lIns="95577" tIns="0" rIns="9557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266" dirty="0">
                <a:solidFill>
                  <a:schemeClr val="bg1"/>
                </a:solidFill>
                <a:latin typeface="Meiryo" panose="020B0604030504040204" pitchFamily="34" charset="-128"/>
                <a:ea typeface="Meiryo" panose="020B0604030504040204" pitchFamily="34" charset="-128"/>
              </a:rPr>
              <a:t>2021</a:t>
            </a:r>
            <a:r>
              <a:rPr lang="ja-JP" altLang="en-US" sz="1266">
                <a:solidFill>
                  <a:schemeClr val="bg1"/>
                </a:solidFill>
                <a:latin typeface="Meiryo" panose="020B0604030504040204" pitchFamily="34" charset="-128"/>
                <a:ea typeface="Meiryo" panose="020B0604030504040204" pitchFamily="34" charset="-128"/>
              </a:rPr>
              <a:t>年</a:t>
            </a:r>
            <a:r>
              <a:rPr lang="en-US" altLang="ja-JP" sz="1266" dirty="0">
                <a:solidFill>
                  <a:schemeClr val="bg1"/>
                </a:solidFill>
                <a:latin typeface="Meiryo" panose="020B0604030504040204" pitchFamily="34" charset="-128"/>
                <a:ea typeface="Meiryo" panose="020B0604030504040204" pitchFamily="34" charset="-128"/>
              </a:rPr>
              <a:t>4</a:t>
            </a:r>
            <a:r>
              <a:rPr lang="ja-JP" altLang="en-US" sz="1266">
                <a:solidFill>
                  <a:schemeClr val="bg1"/>
                </a:solidFill>
                <a:latin typeface="Meiryo" panose="020B0604030504040204" pitchFamily="34" charset="-128"/>
                <a:ea typeface="Meiryo" panose="020B0604030504040204" pitchFamily="34" charset="-128"/>
              </a:rPr>
              <a:t>月</a:t>
            </a:r>
            <a:r>
              <a:rPr lang="en-US" altLang="ja-JP" sz="1266" dirty="0">
                <a:solidFill>
                  <a:schemeClr val="bg1"/>
                </a:solidFill>
                <a:latin typeface="Meiryo" panose="020B0604030504040204" pitchFamily="34" charset="-128"/>
                <a:ea typeface="Meiryo" panose="020B0604030504040204" pitchFamily="34" charset="-128"/>
              </a:rPr>
              <a:t>1</a:t>
            </a:r>
            <a:r>
              <a:rPr lang="ja-JP" altLang="en-US" sz="1266">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187710" y="4878178"/>
            <a:ext cx="205740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48632" y="6469298"/>
            <a:ext cx="3468900"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2"/>
            <a:ext cx="9135702" cy="1904457"/>
          </a:xfrm>
        </p:spPr>
        <p:txBody>
          <a:bodyPr lIns="288000" tIns="180000" rIns="360000" bIns="72000" anchor="b"/>
          <a:lstStyle>
            <a:lvl1pPr>
              <a:defRPr sz="2169">
                <a:solidFill>
                  <a:schemeClr val="tx1"/>
                </a:solidFill>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8517" y="3901926"/>
            <a:ext cx="9161034" cy="382156"/>
          </a:xfrm>
        </p:spPr>
        <p:txBody>
          <a:bodyPr wrap="square" lIns="288000">
            <a:spAutoFit/>
          </a:bodyPr>
          <a:lstStyle>
            <a:lvl1pPr marL="0" indent="0">
              <a:buNone/>
              <a:defRPr lang="ja-JP" altLang="en-US" sz="1537" spc="136" smtClean="0">
                <a:solidFill>
                  <a:schemeClr val="bg1"/>
                </a:solidFill>
              </a:defRPr>
            </a:lvl1pPr>
            <a:lvl2pPr marL="206619" indent="0">
              <a:buNone/>
              <a:defRPr lang="ja-JP" altLang="en-US" sz="1537" smtClean="0">
                <a:solidFill>
                  <a:schemeClr val="bg1"/>
                </a:solidFill>
                <a:latin typeface="+mn-lt"/>
                <a:ea typeface="+mn-ea"/>
              </a:defRPr>
            </a:lvl2pPr>
            <a:lvl3pPr marL="619857" indent="0">
              <a:buNone/>
              <a:defRPr lang="ja-JP" altLang="en-US" sz="1537" smtClean="0">
                <a:solidFill>
                  <a:schemeClr val="bg1"/>
                </a:solidFill>
                <a:latin typeface="+mn-lt"/>
                <a:ea typeface="+mn-ea"/>
              </a:defRPr>
            </a:lvl3pPr>
            <a:lvl4pPr marL="1033095" indent="0">
              <a:buNone/>
              <a:defRPr lang="ja-JP" altLang="en-US" sz="1537" smtClean="0">
                <a:solidFill>
                  <a:schemeClr val="bg1"/>
                </a:solidFill>
                <a:latin typeface="+mn-lt"/>
                <a:ea typeface="+mn-ea"/>
              </a:defRPr>
            </a:lvl4pPr>
            <a:lvl5pPr marL="1446332" indent="0">
              <a:buNone/>
              <a:defRPr lang="ja-JP" altLang="en-US" sz="1537">
                <a:solidFill>
                  <a:schemeClr val="bg1"/>
                </a:solidFill>
                <a:latin typeface="+mn-lt"/>
                <a:ea typeface="+mn-ea"/>
              </a:defRPr>
            </a:lvl5pPr>
          </a:lstStyle>
          <a:p>
            <a:pPr marL="0" lvl="0" defTabSz="413238"/>
            <a:r>
              <a:rPr kumimoji="1" lang="ja-JP" altLang="en-US"/>
              <a:t>マスター テキストの書式設定</a:t>
            </a:r>
          </a:p>
        </p:txBody>
      </p:sp>
      <p:grpSp>
        <p:nvGrpSpPr>
          <p:cNvPr id="99" name="グループ化 98"/>
          <p:cNvGrpSpPr/>
          <p:nvPr userDrawn="1"/>
        </p:nvGrpSpPr>
        <p:grpSpPr>
          <a:xfrm>
            <a:off x="5205047" y="6379735"/>
            <a:ext cx="3555110"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grpSp>
      <p:pic>
        <p:nvPicPr>
          <p:cNvPr id="2" name="図 1"/>
          <p:cNvPicPr>
            <a:picLocks noChangeAspect="1"/>
          </p:cNvPicPr>
          <p:nvPr userDrawn="1"/>
        </p:nvPicPr>
        <p:blipFill>
          <a:blip r:embed="rId2"/>
          <a:stretch>
            <a:fillRect/>
          </a:stretch>
        </p:blipFill>
        <p:spPr>
          <a:xfrm>
            <a:off x="5055853" y="317903"/>
            <a:ext cx="3708565" cy="585267"/>
          </a:xfrm>
          <a:prstGeom prst="rect">
            <a:avLst/>
          </a:prstGeom>
        </p:spPr>
      </p:pic>
    </p:spTree>
    <p:extLst>
      <p:ext uri="{BB962C8B-B14F-4D97-AF65-F5344CB8AC3E}">
        <p14:creationId xmlns:p14="http://schemas.microsoft.com/office/powerpoint/2010/main" val="30559123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180492"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25378" tIns="295176" rIns="295176" bIns="118071"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39" b="1" spc="246"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5378" tIns="295176" rIns="295176" bIns="11807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39" b="1" spc="246"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189009" y="3028"/>
            <a:ext cx="6963508"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60302" tIns="159295" rIns="295176" bIns="159295" rtlCol="0" anchor="ctr"/>
          <a:lstStyle/>
          <a:p>
            <a:pPr>
              <a:lnSpc>
                <a:spcPct val="130000"/>
              </a:lnSpc>
              <a:spcAft>
                <a:spcPts val="984"/>
              </a:spcAft>
            </a:pPr>
            <a:endParaRPr kumimoji="1" lang="ja-JP" altLang="en-US" sz="1085" kern="900" spc="62">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180492" y="4042660"/>
            <a:ext cx="6955209" cy="364908"/>
          </a:xfrm>
        </p:spPr>
        <p:txBody>
          <a:bodyPr wrap="square" lIns="288000">
            <a:spAutoFit/>
          </a:bodyPr>
          <a:lstStyle>
            <a:lvl1pPr marL="0" indent="0">
              <a:spcAft>
                <a:spcPts val="362"/>
              </a:spcAft>
              <a:buNone/>
              <a:defRPr lang="ja-JP" altLang="en-US" sz="1446" spc="136" smtClean="0">
                <a:solidFill>
                  <a:schemeClr val="tx1"/>
                </a:solidFill>
              </a:defRPr>
            </a:lvl1pPr>
            <a:lvl2pPr marL="206619" indent="0">
              <a:spcAft>
                <a:spcPts val="362"/>
              </a:spcAft>
              <a:buNone/>
              <a:defRPr lang="ja-JP" altLang="en-US" sz="1446" smtClean="0">
                <a:solidFill>
                  <a:schemeClr val="tx1"/>
                </a:solidFill>
                <a:latin typeface="+mn-lt"/>
                <a:ea typeface="+mn-ea"/>
              </a:defRPr>
            </a:lvl2pPr>
            <a:lvl3pPr marL="619857" indent="0">
              <a:spcAft>
                <a:spcPts val="362"/>
              </a:spcAft>
              <a:buNone/>
              <a:defRPr lang="ja-JP" altLang="en-US" sz="1446" smtClean="0">
                <a:solidFill>
                  <a:schemeClr val="tx1"/>
                </a:solidFill>
                <a:latin typeface="+mn-lt"/>
                <a:ea typeface="+mn-ea"/>
              </a:defRPr>
            </a:lvl3pPr>
            <a:lvl4pPr marL="1033095" indent="0">
              <a:spcAft>
                <a:spcPts val="362"/>
              </a:spcAft>
              <a:buNone/>
              <a:defRPr lang="ja-JP" altLang="en-US" sz="1446" smtClean="0">
                <a:solidFill>
                  <a:schemeClr val="tx1"/>
                </a:solidFill>
                <a:latin typeface="+mn-lt"/>
                <a:ea typeface="+mn-ea"/>
              </a:defRPr>
            </a:lvl4pPr>
            <a:lvl5pPr marL="1446332" indent="0">
              <a:spcAft>
                <a:spcPts val="362"/>
              </a:spcAft>
              <a:buNone/>
              <a:defRPr lang="ja-JP" altLang="en-US" sz="1446">
                <a:solidFill>
                  <a:schemeClr val="tx1"/>
                </a:solidFill>
                <a:latin typeface="+mn-lt"/>
                <a:ea typeface="+mn-ea"/>
              </a:defRPr>
            </a:lvl5pPr>
          </a:lstStyle>
          <a:p>
            <a:pPr marL="0" lvl="0" defTabSz="413238"/>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6680599" y="2838998"/>
            <a:ext cx="2114772" cy="318273"/>
          </a:xfrm>
          <a:prstGeom prst="rect">
            <a:avLst/>
          </a:prstGeom>
          <a:noFill/>
          <a:ln>
            <a:noFill/>
          </a:ln>
        </p:spPr>
        <p:txBody>
          <a:bodyPr wrap="none" lIns="95577" tIns="0" rIns="9557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266" dirty="0">
                <a:solidFill>
                  <a:schemeClr val="bg1"/>
                </a:solidFill>
                <a:latin typeface="Meiryo" panose="020B0604030504040204" pitchFamily="34" charset="-128"/>
                <a:ea typeface="Meiryo" panose="020B0604030504040204" pitchFamily="34" charset="-128"/>
              </a:rPr>
              <a:t>2021</a:t>
            </a:r>
            <a:r>
              <a:rPr lang="ja-JP" altLang="en-US" sz="1266">
                <a:solidFill>
                  <a:schemeClr val="bg1"/>
                </a:solidFill>
                <a:latin typeface="Meiryo" panose="020B0604030504040204" pitchFamily="34" charset="-128"/>
                <a:ea typeface="Meiryo" panose="020B0604030504040204" pitchFamily="34" charset="-128"/>
              </a:rPr>
              <a:t>年</a:t>
            </a:r>
            <a:r>
              <a:rPr lang="en-US" altLang="ja-JP" sz="1266" dirty="0">
                <a:solidFill>
                  <a:schemeClr val="bg1"/>
                </a:solidFill>
                <a:latin typeface="Meiryo" panose="020B0604030504040204" pitchFamily="34" charset="-128"/>
                <a:ea typeface="Meiryo" panose="020B0604030504040204" pitchFamily="34" charset="-128"/>
              </a:rPr>
              <a:t>4</a:t>
            </a:r>
            <a:r>
              <a:rPr lang="ja-JP" altLang="en-US" sz="1266">
                <a:solidFill>
                  <a:schemeClr val="bg1"/>
                </a:solidFill>
                <a:latin typeface="Meiryo" panose="020B0604030504040204" pitchFamily="34" charset="-128"/>
                <a:ea typeface="Meiryo" panose="020B0604030504040204" pitchFamily="34" charset="-128"/>
              </a:rPr>
              <a:t>月</a:t>
            </a:r>
            <a:r>
              <a:rPr lang="en-US" altLang="ja-JP" sz="1266" dirty="0">
                <a:solidFill>
                  <a:schemeClr val="bg1"/>
                </a:solidFill>
                <a:latin typeface="Meiryo" panose="020B0604030504040204" pitchFamily="34" charset="-128"/>
                <a:ea typeface="Meiryo" panose="020B0604030504040204" pitchFamily="34" charset="-128"/>
              </a:rPr>
              <a:t>1</a:t>
            </a:r>
            <a:r>
              <a:rPr lang="ja-JP" altLang="en-US" sz="1266">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108349" y="6379367"/>
            <a:ext cx="3468900"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180492" y="1447802"/>
            <a:ext cx="6955209" cy="2304191"/>
          </a:xfrm>
        </p:spPr>
        <p:txBody>
          <a:bodyPr lIns="288000" tIns="180000" rIns="360000" bIns="72000" anchor="b"/>
          <a:lstStyle>
            <a:lvl1pPr>
              <a:defRPr sz="2169">
                <a:solidFill>
                  <a:schemeClr val="tx1"/>
                </a:solidFill>
              </a:defRPr>
            </a:lvl1pPr>
          </a:lstStyle>
          <a:p>
            <a:r>
              <a:rPr kumimoji="1" lang="ja-JP" altLang="en-US"/>
              <a:t>マスター タイトルの書式設定</a:t>
            </a:r>
            <a:endParaRPr kumimoji="1" lang="ja-JP" altLang="en-US" dirty="0"/>
          </a:p>
        </p:txBody>
      </p:sp>
      <p:grpSp>
        <p:nvGrpSpPr>
          <p:cNvPr id="89" name="グループ化 88"/>
          <p:cNvGrpSpPr/>
          <p:nvPr userDrawn="1"/>
        </p:nvGrpSpPr>
        <p:grpSpPr>
          <a:xfrm rot="16200000">
            <a:off x="-1140075" y="1579691"/>
            <a:ext cx="2819400" cy="117219"/>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grpSp>
      <p:pic>
        <p:nvPicPr>
          <p:cNvPr id="3" name="図 2"/>
          <p:cNvPicPr>
            <a:picLocks noChangeAspect="1"/>
          </p:cNvPicPr>
          <p:nvPr userDrawn="1"/>
        </p:nvPicPr>
        <p:blipFill>
          <a:blip r:embed="rId2"/>
          <a:stretch>
            <a:fillRect/>
          </a:stretch>
        </p:blipFill>
        <p:spPr>
          <a:xfrm>
            <a:off x="7850851" y="5715002"/>
            <a:ext cx="1086120" cy="1005927"/>
          </a:xfrm>
          <a:prstGeom prst="rect">
            <a:avLst/>
          </a:prstGeom>
        </p:spPr>
      </p:pic>
      <p:pic>
        <p:nvPicPr>
          <p:cNvPr id="4" name="図 3"/>
          <p:cNvPicPr>
            <a:picLocks noChangeAspect="1"/>
          </p:cNvPicPr>
          <p:nvPr userDrawn="1"/>
        </p:nvPicPr>
        <p:blipFill>
          <a:blip r:embed="rId3"/>
          <a:stretch>
            <a:fillRect/>
          </a:stretch>
        </p:blipFill>
        <p:spPr>
          <a:xfrm>
            <a:off x="5275384" y="6469297"/>
            <a:ext cx="3517228" cy="176799"/>
          </a:xfrm>
          <a:prstGeom prst="rect">
            <a:avLst/>
          </a:prstGeom>
        </p:spPr>
      </p:pic>
    </p:spTree>
    <p:extLst>
      <p:ext uri="{BB962C8B-B14F-4D97-AF65-F5344CB8AC3E}">
        <p14:creationId xmlns:p14="http://schemas.microsoft.com/office/powerpoint/2010/main" val="1611406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E0187A4-EB68-408C-A584-76E763B0108E}" type="datetimeFigureOut">
              <a:rPr kumimoji="1" lang="ja-JP" altLang="en-US" smtClean="0"/>
              <a:t>2022/9/25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34979001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180494" y="0"/>
            <a:ext cx="6963507"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5378" tIns="159295" rIns="295176" bIns="159295" rtlCol="0" anchor="ctr"/>
          <a:lstStyle/>
          <a:p>
            <a:pPr>
              <a:lnSpc>
                <a:spcPct val="130000"/>
              </a:lnSpc>
              <a:spcAft>
                <a:spcPts val="984"/>
              </a:spcAft>
            </a:pPr>
            <a:endParaRPr kumimoji="1" lang="ja-JP" altLang="en-US" sz="1085" kern="900" spc="62">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180492"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25378" tIns="295176" rIns="295176" bIns="118071"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39" b="1" spc="246"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469313" y="2359470"/>
            <a:ext cx="4039439" cy="2596416"/>
          </a:xfrm>
        </p:spPr>
        <p:txBody>
          <a:bodyPr wrap="none" anchor="ctr">
            <a:spAutoFit/>
          </a:bodyPr>
          <a:lstStyle>
            <a:lvl1pPr>
              <a:defRPr lang="ja-JP" altLang="en-US" sz="1808" spc="246" smtClean="0"/>
            </a:lvl1pPr>
            <a:lvl2pPr>
              <a:defRPr lang="ja-JP" altLang="en-US" sz="1627" smtClean="0">
                <a:latin typeface="+mn-lt"/>
                <a:ea typeface="+mn-ea"/>
              </a:defRPr>
            </a:lvl2pPr>
            <a:lvl3pPr>
              <a:defRPr lang="ja-JP" altLang="en-US" sz="1627" smtClean="0">
                <a:latin typeface="+mn-lt"/>
                <a:ea typeface="+mn-ea"/>
              </a:defRPr>
            </a:lvl3pPr>
            <a:lvl4pPr>
              <a:defRPr lang="ja-JP" altLang="en-US" sz="1627" smtClean="0">
                <a:latin typeface="+mn-lt"/>
                <a:ea typeface="+mn-ea"/>
              </a:defRPr>
            </a:lvl4pPr>
            <a:lvl5pPr>
              <a:defRPr lang="ja-JP" altLang="en-US" sz="1627">
                <a:latin typeface="+mn-lt"/>
                <a:ea typeface="+mn-ea"/>
              </a:defRPr>
            </a:lvl5pPr>
          </a:lstStyle>
          <a:p>
            <a:pPr marL="309928" lvl="0" indent="-309928" defTabSz="413238">
              <a:lnSpc>
                <a:spcPct val="150000"/>
              </a:lnSpc>
              <a:buFont typeface="+mj-lt"/>
              <a:buAutoNum type="arabicPeriod"/>
            </a:pPr>
            <a:r>
              <a:rPr kumimoji="1" lang="ja-JP" altLang="en-US"/>
              <a:t>マスター テキストの書式設定</a:t>
            </a:r>
          </a:p>
          <a:p>
            <a:pPr marL="309928" lvl="1" indent="-309928" defTabSz="413238">
              <a:lnSpc>
                <a:spcPct val="150000"/>
              </a:lnSpc>
              <a:buFont typeface="+mj-lt"/>
              <a:buAutoNum type="arabicPeriod"/>
            </a:pPr>
            <a:r>
              <a:rPr kumimoji="1" lang="ja-JP" altLang="en-US"/>
              <a:t>第 </a:t>
            </a:r>
            <a:r>
              <a:rPr kumimoji="1" lang="en-US" altLang="ja-JP"/>
              <a:t>2 </a:t>
            </a:r>
            <a:r>
              <a:rPr kumimoji="1" lang="ja-JP" altLang="en-US"/>
              <a:t>レベル</a:t>
            </a:r>
          </a:p>
          <a:p>
            <a:pPr marL="309928" lvl="2" indent="-309928" defTabSz="413238">
              <a:lnSpc>
                <a:spcPct val="150000"/>
              </a:lnSpc>
              <a:buFont typeface="+mj-lt"/>
              <a:buAutoNum type="arabicPeriod"/>
            </a:pPr>
            <a:r>
              <a:rPr kumimoji="1" lang="ja-JP" altLang="en-US"/>
              <a:t>第 </a:t>
            </a:r>
            <a:r>
              <a:rPr kumimoji="1" lang="en-US" altLang="ja-JP"/>
              <a:t>3 </a:t>
            </a:r>
            <a:r>
              <a:rPr kumimoji="1" lang="ja-JP" altLang="en-US"/>
              <a:t>レベル</a:t>
            </a:r>
          </a:p>
          <a:p>
            <a:pPr marL="309928" lvl="3" indent="-309928" defTabSz="413238">
              <a:lnSpc>
                <a:spcPct val="150000"/>
              </a:lnSpc>
              <a:buFont typeface="+mj-lt"/>
              <a:buAutoNum type="arabicPeriod"/>
            </a:pPr>
            <a:r>
              <a:rPr kumimoji="1" lang="ja-JP" altLang="en-US"/>
              <a:t>第 </a:t>
            </a:r>
            <a:r>
              <a:rPr kumimoji="1" lang="en-US" altLang="ja-JP"/>
              <a:t>4 </a:t>
            </a:r>
            <a:r>
              <a:rPr kumimoji="1" lang="ja-JP" altLang="en-US"/>
              <a:t>レベル</a:t>
            </a:r>
          </a:p>
          <a:p>
            <a:pPr marL="309928" lvl="4" indent="-309928" defTabSz="413238">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grpSp>
        <p:nvGrpSpPr>
          <p:cNvPr id="153" name="グループ化 152"/>
          <p:cNvGrpSpPr/>
          <p:nvPr userDrawn="1"/>
        </p:nvGrpSpPr>
        <p:grpSpPr>
          <a:xfrm rot="16200000">
            <a:off x="-1140075" y="1579691"/>
            <a:ext cx="2819400" cy="117219"/>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5378" tIns="295176" rIns="295176" bIns="11807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39" b="1" spc="246" dirty="0">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7850851" y="5715002"/>
            <a:ext cx="1086120" cy="1005927"/>
          </a:xfrm>
          <a:prstGeom prst="rect">
            <a:avLst/>
          </a:prstGeom>
        </p:spPr>
      </p:pic>
    </p:spTree>
    <p:extLst>
      <p:ext uri="{BB962C8B-B14F-4D97-AF65-F5344CB8AC3E}">
        <p14:creationId xmlns:p14="http://schemas.microsoft.com/office/powerpoint/2010/main" val="7751208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180492"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25378" tIns="295176" rIns="295176" bIns="118071"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39" b="1" spc="246"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5378" tIns="295176" rIns="295176" bIns="11807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39" b="1" spc="246"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180494" y="0"/>
            <a:ext cx="6963507"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5378" tIns="159295" rIns="295176" bIns="159295" rtlCol="0" anchor="ctr"/>
          <a:lstStyle/>
          <a:p>
            <a:pPr>
              <a:lnSpc>
                <a:spcPct val="130000"/>
              </a:lnSpc>
              <a:spcAft>
                <a:spcPts val="984"/>
              </a:spcAft>
            </a:pPr>
            <a:endParaRPr kumimoji="1" lang="ja-JP" altLang="en-US" sz="1085" kern="900" spc="62">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40075" y="1579691"/>
            <a:ext cx="2819400" cy="117219"/>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469313" y="2359470"/>
            <a:ext cx="4039439" cy="2596416"/>
          </a:xfrm>
        </p:spPr>
        <p:txBody>
          <a:bodyPr wrap="none" anchor="ctr">
            <a:spAutoFit/>
          </a:bodyPr>
          <a:lstStyle>
            <a:lvl1pPr>
              <a:defRPr lang="ja-JP" altLang="en-US" sz="1808" spc="246" smtClean="0"/>
            </a:lvl1pPr>
            <a:lvl2pPr>
              <a:defRPr lang="ja-JP" altLang="en-US" sz="1627" smtClean="0">
                <a:latin typeface="+mn-lt"/>
                <a:ea typeface="+mn-ea"/>
              </a:defRPr>
            </a:lvl2pPr>
            <a:lvl3pPr>
              <a:defRPr lang="ja-JP" altLang="en-US" sz="1627" smtClean="0">
                <a:latin typeface="+mn-lt"/>
                <a:ea typeface="+mn-ea"/>
              </a:defRPr>
            </a:lvl3pPr>
            <a:lvl4pPr>
              <a:defRPr lang="ja-JP" altLang="en-US" sz="1627" smtClean="0">
                <a:latin typeface="+mn-lt"/>
                <a:ea typeface="+mn-ea"/>
              </a:defRPr>
            </a:lvl4pPr>
            <a:lvl5pPr>
              <a:defRPr lang="ja-JP" altLang="en-US" sz="1627">
                <a:latin typeface="+mn-lt"/>
                <a:ea typeface="+mn-ea"/>
              </a:defRPr>
            </a:lvl5pPr>
          </a:lstStyle>
          <a:p>
            <a:pPr marL="309928" lvl="0" indent="-309928" defTabSz="413238">
              <a:lnSpc>
                <a:spcPct val="150000"/>
              </a:lnSpc>
              <a:buFont typeface="+mj-lt"/>
              <a:buAutoNum type="arabicPeriod"/>
            </a:pPr>
            <a:r>
              <a:rPr kumimoji="1" lang="ja-JP" altLang="en-US"/>
              <a:t>マスター テキストの書式設定</a:t>
            </a:r>
          </a:p>
          <a:p>
            <a:pPr marL="309928" lvl="1" indent="-309928" defTabSz="413238">
              <a:lnSpc>
                <a:spcPct val="150000"/>
              </a:lnSpc>
              <a:buFont typeface="+mj-lt"/>
              <a:buAutoNum type="arabicPeriod"/>
            </a:pPr>
            <a:r>
              <a:rPr kumimoji="1" lang="ja-JP" altLang="en-US"/>
              <a:t>第 </a:t>
            </a:r>
            <a:r>
              <a:rPr kumimoji="1" lang="en-US" altLang="ja-JP"/>
              <a:t>2 </a:t>
            </a:r>
            <a:r>
              <a:rPr kumimoji="1" lang="ja-JP" altLang="en-US"/>
              <a:t>レベル</a:t>
            </a:r>
          </a:p>
          <a:p>
            <a:pPr marL="309928" lvl="2" indent="-309928" defTabSz="413238">
              <a:lnSpc>
                <a:spcPct val="150000"/>
              </a:lnSpc>
              <a:buFont typeface="+mj-lt"/>
              <a:buAutoNum type="arabicPeriod"/>
            </a:pPr>
            <a:r>
              <a:rPr kumimoji="1" lang="ja-JP" altLang="en-US"/>
              <a:t>第 </a:t>
            </a:r>
            <a:r>
              <a:rPr kumimoji="1" lang="en-US" altLang="ja-JP"/>
              <a:t>3 </a:t>
            </a:r>
            <a:r>
              <a:rPr kumimoji="1" lang="ja-JP" altLang="en-US"/>
              <a:t>レベル</a:t>
            </a:r>
          </a:p>
          <a:p>
            <a:pPr marL="309928" lvl="3" indent="-309928" defTabSz="413238">
              <a:lnSpc>
                <a:spcPct val="150000"/>
              </a:lnSpc>
              <a:buFont typeface="+mj-lt"/>
              <a:buAutoNum type="arabicPeriod"/>
            </a:pPr>
            <a:r>
              <a:rPr kumimoji="1" lang="ja-JP" altLang="en-US"/>
              <a:t>第 </a:t>
            </a:r>
            <a:r>
              <a:rPr kumimoji="1" lang="en-US" altLang="ja-JP"/>
              <a:t>4 </a:t>
            </a:r>
            <a:r>
              <a:rPr kumimoji="1" lang="ja-JP" altLang="en-US"/>
              <a:t>レベル</a:t>
            </a:r>
          </a:p>
          <a:p>
            <a:pPr marL="309928" lvl="4" indent="-309928" defTabSz="413238">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pic>
        <p:nvPicPr>
          <p:cNvPr id="2" name="図 1"/>
          <p:cNvPicPr>
            <a:picLocks noChangeAspect="1"/>
          </p:cNvPicPr>
          <p:nvPr userDrawn="1"/>
        </p:nvPicPr>
        <p:blipFill>
          <a:blip r:embed="rId2"/>
          <a:stretch>
            <a:fillRect/>
          </a:stretch>
        </p:blipFill>
        <p:spPr>
          <a:xfrm>
            <a:off x="7850851" y="5715002"/>
            <a:ext cx="1086120" cy="1005927"/>
          </a:xfrm>
          <a:prstGeom prst="rect">
            <a:avLst/>
          </a:prstGeom>
        </p:spPr>
      </p:pic>
    </p:spTree>
    <p:extLst>
      <p:ext uri="{BB962C8B-B14F-4D97-AF65-F5344CB8AC3E}">
        <p14:creationId xmlns:p14="http://schemas.microsoft.com/office/powerpoint/2010/main" val="29445754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180492"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25378" tIns="295176" rIns="295176" bIns="118071"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39" b="1" spc="246"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5378" tIns="295176" rIns="295176" bIns="11807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39" b="1" spc="246"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180494" y="0"/>
            <a:ext cx="6963507"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5378" tIns="159295" rIns="295176" bIns="159295" rtlCol="0" anchor="ctr"/>
          <a:lstStyle/>
          <a:p>
            <a:pPr>
              <a:lnSpc>
                <a:spcPct val="130000"/>
              </a:lnSpc>
              <a:spcAft>
                <a:spcPts val="984"/>
              </a:spcAft>
            </a:pPr>
            <a:endParaRPr kumimoji="1" lang="ja-JP" altLang="en-US" sz="1085" kern="900" spc="62">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469313" y="2359470"/>
            <a:ext cx="4039439" cy="2596416"/>
          </a:xfrm>
        </p:spPr>
        <p:txBody>
          <a:bodyPr wrap="none" anchor="ctr">
            <a:spAutoFit/>
          </a:bodyPr>
          <a:lstStyle>
            <a:lvl1pPr>
              <a:defRPr lang="ja-JP" altLang="en-US" sz="1808" spc="246" smtClean="0"/>
            </a:lvl1pPr>
            <a:lvl2pPr>
              <a:defRPr lang="ja-JP" altLang="en-US" sz="1627" smtClean="0">
                <a:latin typeface="+mn-lt"/>
                <a:ea typeface="+mn-ea"/>
              </a:defRPr>
            </a:lvl2pPr>
            <a:lvl3pPr>
              <a:defRPr lang="ja-JP" altLang="en-US" sz="1627" smtClean="0">
                <a:latin typeface="+mn-lt"/>
                <a:ea typeface="+mn-ea"/>
              </a:defRPr>
            </a:lvl3pPr>
            <a:lvl4pPr>
              <a:defRPr lang="ja-JP" altLang="en-US" sz="1627" smtClean="0">
                <a:latin typeface="+mn-lt"/>
                <a:ea typeface="+mn-ea"/>
              </a:defRPr>
            </a:lvl4pPr>
            <a:lvl5pPr>
              <a:defRPr lang="ja-JP" altLang="en-US" sz="1627">
                <a:latin typeface="+mn-lt"/>
                <a:ea typeface="+mn-ea"/>
              </a:defRPr>
            </a:lvl5pPr>
          </a:lstStyle>
          <a:p>
            <a:pPr marL="309928" lvl="0" indent="-309928" defTabSz="413238">
              <a:lnSpc>
                <a:spcPct val="150000"/>
              </a:lnSpc>
              <a:buFont typeface="+mj-lt"/>
              <a:buAutoNum type="arabicPeriod"/>
            </a:pPr>
            <a:r>
              <a:rPr kumimoji="1" lang="ja-JP" altLang="en-US"/>
              <a:t>マスター テキストの書式設定</a:t>
            </a:r>
          </a:p>
          <a:p>
            <a:pPr marL="309928" lvl="1" indent="-309928" defTabSz="413238">
              <a:lnSpc>
                <a:spcPct val="150000"/>
              </a:lnSpc>
              <a:buFont typeface="+mj-lt"/>
              <a:buAutoNum type="arabicPeriod"/>
            </a:pPr>
            <a:r>
              <a:rPr kumimoji="1" lang="ja-JP" altLang="en-US"/>
              <a:t>第 </a:t>
            </a:r>
            <a:r>
              <a:rPr kumimoji="1" lang="en-US" altLang="ja-JP"/>
              <a:t>2 </a:t>
            </a:r>
            <a:r>
              <a:rPr kumimoji="1" lang="ja-JP" altLang="en-US"/>
              <a:t>レベル</a:t>
            </a:r>
          </a:p>
          <a:p>
            <a:pPr marL="309928" lvl="2" indent="-309928" defTabSz="413238">
              <a:lnSpc>
                <a:spcPct val="150000"/>
              </a:lnSpc>
              <a:buFont typeface="+mj-lt"/>
              <a:buAutoNum type="arabicPeriod"/>
            </a:pPr>
            <a:r>
              <a:rPr kumimoji="1" lang="ja-JP" altLang="en-US"/>
              <a:t>第 </a:t>
            </a:r>
            <a:r>
              <a:rPr kumimoji="1" lang="en-US" altLang="ja-JP"/>
              <a:t>3 </a:t>
            </a:r>
            <a:r>
              <a:rPr kumimoji="1" lang="ja-JP" altLang="en-US"/>
              <a:t>レベル</a:t>
            </a:r>
          </a:p>
          <a:p>
            <a:pPr marL="309928" lvl="3" indent="-309928" defTabSz="413238">
              <a:lnSpc>
                <a:spcPct val="150000"/>
              </a:lnSpc>
              <a:buFont typeface="+mj-lt"/>
              <a:buAutoNum type="arabicPeriod"/>
            </a:pPr>
            <a:r>
              <a:rPr kumimoji="1" lang="ja-JP" altLang="en-US"/>
              <a:t>第 </a:t>
            </a:r>
            <a:r>
              <a:rPr kumimoji="1" lang="en-US" altLang="ja-JP"/>
              <a:t>4 </a:t>
            </a:r>
            <a:r>
              <a:rPr kumimoji="1" lang="ja-JP" altLang="en-US"/>
              <a:t>レベル</a:t>
            </a:r>
          </a:p>
          <a:p>
            <a:pPr marL="309928" lvl="4" indent="-309928" defTabSz="413238">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40075" y="1579691"/>
            <a:ext cx="2819400" cy="117219"/>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27"/>
            </a:p>
          </p:txBody>
        </p:sp>
      </p:grpSp>
      <p:pic>
        <p:nvPicPr>
          <p:cNvPr id="2" name="図 1"/>
          <p:cNvPicPr>
            <a:picLocks noChangeAspect="1"/>
          </p:cNvPicPr>
          <p:nvPr userDrawn="1"/>
        </p:nvPicPr>
        <p:blipFill>
          <a:blip r:embed="rId2"/>
          <a:stretch>
            <a:fillRect/>
          </a:stretch>
        </p:blipFill>
        <p:spPr>
          <a:xfrm>
            <a:off x="7850851" y="5715002"/>
            <a:ext cx="1086120" cy="1005927"/>
          </a:xfrm>
          <a:prstGeom prst="rect">
            <a:avLst/>
          </a:prstGeom>
        </p:spPr>
      </p:pic>
    </p:spTree>
    <p:extLst>
      <p:ext uri="{BB962C8B-B14F-4D97-AF65-F5344CB8AC3E}">
        <p14:creationId xmlns:p14="http://schemas.microsoft.com/office/powerpoint/2010/main" val="25296882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3"/>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2E7D96A8-7079-415B-B3BE-32F49460912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B2EFF375-ACB0-44DD-8BB6-52F4A859FAB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8C8E45B-AAAF-438F-8074-FC4806BF8803}"/>
              </a:ext>
            </a:extLst>
          </p:cNvPr>
          <p:cNvSpPr>
            <a:spLocks noGrp="1" noChangeArrowheads="1"/>
          </p:cNvSpPr>
          <p:nvPr>
            <p:ph type="sldNum" sz="quarter" idx="12"/>
          </p:nvPr>
        </p:nvSpPr>
        <p:spPr>
          <a:ln/>
        </p:spPr>
        <p:txBody>
          <a:bodyPr/>
          <a:lstStyle>
            <a:lvl1pPr>
              <a:defRPr/>
            </a:lvl1pPr>
          </a:lstStyle>
          <a:p>
            <a:fld id="{9150D60A-2C80-4D15-9ACE-88105F04D606}" type="slidenum">
              <a:rPr lang="en-US" altLang="ja-JP"/>
              <a:pPr/>
              <a:t>‹#›</a:t>
            </a:fld>
            <a:endParaRPr lang="en-US" altLang="ja-JP"/>
          </a:p>
        </p:txBody>
      </p:sp>
    </p:spTree>
    <p:extLst>
      <p:ext uri="{BB962C8B-B14F-4D97-AF65-F5344CB8AC3E}">
        <p14:creationId xmlns:p14="http://schemas.microsoft.com/office/powerpoint/2010/main" val="13865204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61E4226F-8710-410A-A628-F22A4CB8D21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52A14254-5875-418D-9410-3A79FDDBAB7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DF86766-6F38-4F27-9405-39966BED8386}"/>
              </a:ext>
            </a:extLst>
          </p:cNvPr>
          <p:cNvSpPr>
            <a:spLocks noGrp="1" noChangeArrowheads="1"/>
          </p:cNvSpPr>
          <p:nvPr>
            <p:ph type="sldNum" sz="quarter" idx="12"/>
          </p:nvPr>
        </p:nvSpPr>
        <p:spPr>
          <a:ln/>
        </p:spPr>
        <p:txBody>
          <a:bodyPr/>
          <a:lstStyle>
            <a:lvl1pPr>
              <a:defRPr/>
            </a:lvl1pPr>
          </a:lstStyle>
          <a:p>
            <a:fld id="{0AA8E9BC-2ACB-48E6-843B-E6E76BE7224D}" type="slidenum">
              <a:rPr lang="en-US" altLang="ja-JP"/>
              <a:pPr/>
              <a:t>‹#›</a:t>
            </a:fld>
            <a:endParaRPr lang="en-US" altLang="ja-JP"/>
          </a:p>
        </p:txBody>
      </p:sp>
    </p:spTree>
    <p:extLst>
      <p:ext uri="{BB962C8B-B14F-4D97-AF65-F5344CB8AC3E}">
        <p14:creationId xmlns:p14="http://schemas.microsoft.com/office/powerpoint/2010/main" val="42598705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8"/>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77F5525F-A9A1-4001-BAE2-2803AF69DA5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3F3EFB5C-0106-4947-9751-984AFCD7BF8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1353CB0-B033-461F-BD0D-7FBC8029E74A}"/>
              </a:ext>
            </a:extLst>
          </p:cNvPr>
          <p:cNvSpPr>
            <a:spLocks noGrp="1" noChangeArrowheads="1"/>
          </p:cNvSpPr>
          <p:nvPr>
            <p:ph type="sldNum" sz="quarter" idx="12"/>
          </p:nvPr>
        </p:nvSpPr>
        <p:spPr>
          <a:ln/>
        </p:spPr>
        <p:txBody>
          <a:bodyPr/>
          <a:lstStyle>
            <a:lvl1pPr>
              <a:defRPr/>
            </a:lvl1pPr>
          </a:lstStyle>
          <a:p>
            <a:fld id="{3A1B788C-9B4C-41B9-BE22-A7741E0C98A8}" type="slidenum">
              <a:rPr lang="en-US" altLang="ja-JP"/>
              <a:pPr/>
              <a:t>‹#›</a:t>
            </a:fld>
            <a:endParaRPr lang="en-US" altLang="ja-JP"/>
          </a:p>
        </p:txBody>
      </p:sp>
    </p:spTree>
    <p:extLst>
      <p:ext uri="{BB962C8B-B14F-4D97-AF65-F5344CB8AC3E}">
        <p14:creationId xmlns:p14="http://schemas.microsoft.com/office/powerpoint/2010/main" val="27431978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B8F20FA8-76E6-4E3D-9DC9-D758482D253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8B986AAB-D299-483B-B693-D85E1A2CD1E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0DC35348-E104-4F8F-88F1-31B47E34BD9D}"/>
              </a:ext>
            </a:extLst>
          </p:cNvPr>
          <p:cNvSpPr>
            <a:spLocks noGrp="1" noChangeArrowheads="1"/>
          </p:cNvSpPr>
          <p:nvPr>
            <p:ph type="sldNum" sz="quarter" idx="12"/>
          </p:nvPr>
        </p:nvSpPr>
        <p:spPr>
          <a:ln/>
        </p:spPr>
        <p:txBody>
          <a:bodyPr/>
          <a:lstStyle>
            <a:lvl1pPr>
              <a:defRPr/>
            </a:lvl1pPr>
          </a:lstStyle>
          <a:p>
            <a:fld id="{ABA558E4-2429-4351-81CE-0198B1D2CA42}" type="slidenum">
              <a:rPr lang="en-US" altLang="ja-JP"/>
              <a:pPr/>
              <a:t>‹#›</a:t>
            </a:fld>
            <a:endParaRPr lang="en-US" altLang="ja-JP"/>
          </a:p>
        </p:txBody>
      </p:sp>
    </p:spTree>
    <p:extLst>
      <p:ext uri="{BB962C8B-B14F-4D97-AF65-F5344CB8AC3E}">
        <p14:creationId xmlns:p14="http://schemas.microsoft.com/office/powerpoint/2010/main" val="40043767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29C89EC1-5C75-4D8C-9564-81CCDFC0FF9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778BDDE4-11F2-4580-85F0-B1D743C2D4E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50D0B289-FE67-4EE2-94BE-D49603F23D3E}"/>
              </a:ext>
            </a:extLst>
          </p:cNvPr>
          <p:cNvSpPr>
            <a:spLocks noGrp="1" noChangeArrowheads="1"/>
          </p:cNvSpPr>
          <p:nvPr>
            <p:ph type="sldNum" sz="quarter" idx="12"/>
          </p:nvPr>
        </p:nvSpPr>
        <p:spPr>
          <a:ln/>
        </p:spPr>
        <p:txBody>
          <a:bodyPr/>
          <a:lstStyle>
            <a:lvl1pPr>
              <a:defRPr/>
            </a:lvl1pPr>
          </a:lstStyle>
          <a:p>
            <a:fld id="{FC7E9406-2D2A-4818-AB95-8F793B398696}" type="slidenum">
              <a:rPr lang="en-US" altLang="ja-JP"/>
              <a:pPr/>
              <a:t>‹#›</a:t>
            </a:fld>
            <a:endParaRPr lang="en-US" altLang="ja-JP"/>
          </a:p>
        </p:txBody>
      </p:sp>
    </p:spTree>
    <p:extLst>
      <p:ext uri="{BB962C8B-B14F-4D97-AF65-F5344CB8AC3E}">
        <p14:creationId xmlns:p14="http://schemas.microsoft.com/office/powerpoint/2010/main" val="9220224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0912F133-79C9-47C6-9CA9-72EC94D42DD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5571EF2D-37A0-40EE-8862-5A3017311FE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E73F7139-6BF5-4A72-8925-3B637E421C3C}"/>
              </a:ext>
            </a:extLst>
          </p:cNvPr>
          <p:cNvSpPr>
            <a:spLocks noGrp="1" noChangeArrowheads="1"/>
          </p:cNvSpPr>
          <p:nvPr>
            <p:ph type="sldNum" sz="quarter" idx="12"/>
          </p:nvPr>
        </p:nvSpPr>
        <p:spPr>
          <a:ln/>
        </p:spPr>
        <p:txBody>
          <a:bodyPr/>
          <a:lstStyle>
            <a:lvl1pPr>
              <a:defRPr/>
            </a:lvl1pPr>
          </a:lstStyle>
          <a:p>
            <a:fld id="{293F0C0B-7686-46C6-A740-7261787341DD}" type="slidenum">
              <a:rPr lang="en-US" altLang="ja-JP"/>
              <a:pPr/>
              <a:t>‹#›</a:t>
            </a:fld>
            <a:endParaRPr lang="en-US" altLang="ja-JP"/>
          </a:p>
        </p:txBody>
      </p:sp>
    </p:spTree>
    <p:extLst>
      <p:ext uri="{BB962C8B-B14F-4D97-AF65-F5344CB8AC3E}">
        <p14:creationId xmlns:p14="http://schemas.microsoft.com/office/powerpoint/2010/main" val="34537610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F1C25D6-688D-4A74-A482-63FF9D89619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58E63DF9-002F-4FE1-B3A1-DBAD761FAA9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9B06755A-1870-48B6-8789-5AECAC52DFEE}"/>
              </a:ext>
            </a:extLst>
          </p:cNvPr>
          <p:cNvSpPr>
            <a:spLocks noGrp="1" noChangeArrowheads="1"/>
          </p:cNvSpPr>
          <p:nvPr>
            <p:ph type="sldNum" sz="quarter" idx="12"/>
          </p:nvPr>
        </p:nvSpPr>
        <p:spPr>
          <a:ln/>
        </p:spPr>
        <p:txBody>
          <a:bodyPr/>
          <a:lstStyle>
            <a:lvl1pPr>
              <a:defRPr/>
            </a:lvl1pPr>
          </a:lstStyle>
          <a:p>
            <a:fld id="{209F42E7-E979-4B50-A0DF-5480560E83E2}" type="slidenum">
              <a:rPr lang="en-US" altLang="ja-JP"/>
              <a:pPr/>
              <a:t>‹#›</a:t>
            </a:fld>
            <a:endParaRPr lang="en-US" altLang="ja-JP"/>
          </a:p>
        </p:txBody>
      </p:sp>
    </p:spTree>
    <p:extLst>
      <p:ext uri="{BB962C8B-B14F-4D97-AF65-F5344CB8AC3E}">
        <p14:creationId xmlns:p14="http://schemas.microsoft.com/office/powerpoint/2010/main" val="3515207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187A4-EB68-408C-A584-76E763B0108E}" type="datetimeFigureOut">
              <a:rPr kumimoji="1" lang="ja-JP" altLang="en-US" smtClean="0"/>
              <a:t>2022/9/25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30150364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25697949-FA56-4EBF-B84B-FB1BCDF14DE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54805C35-E85F-47D3-B5CF-5E7237C7D23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DA396F15-54D3-4011-859D-E27569C9BFB8}"/>
              </a:ext>
            </a:extLst>
          </p:cNvPr>
          <p:cNvSpPr>
            <a:spLocks noGrp="1" noChangeArrowheads="1"/>
          </p:cNvSpPr>
          <p:nvPr>
            <p:ph type="sldNum" sz="quarter" idx="12"/>
          </p:nvPr>
        </p:nvSpPr>
        <p:spPr>
          <a:ln/>
        </p:spPr>
        <p:txBody>
          <a:bodyPr/>
          <a:lstStyle>
            <a:lvl1pPr>
              <a:defRPr/>
            </a:lvl1pPr>
          </a:lstStyle>
          <a:p>
            <a:fld id="{806BA8AC-FAC4-4940-8448-D2C01C2F5F5E}" type="slidenum">
              <a:rPr lang="en-US" altLang="ja-JP"/>
              <a:pPr/>
              <a:t>‹#›</a:t>
            </a:fld>
            <a:endParaRPr lang="en-US" altLang="ja-JP"/>
          </a:p>
        </p:txBody>
      </p:sp>
    </p:spTree>
    <p:extLst>
      <p:ext uri="{BB962C8B-B14F-4D97-AF65-F5344CB8AC3E}">
        <p14:creationId xmlns:p14="http://schemas.microsoft.com/office/powerpoint/2010/main" val="24518407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4D861E5B-5889-46D9-BE3C-874951CD175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D4E74CB3-0279-47FA-9319-5056972534A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B9186873-8A3A-4945-9112-3D93CFA7EA78}"/>
              </a:ext>
            </a:extLst>
          </p:cNvPr>
          <p:cNvSpPr>
            <a:spLocks noGrp="1" noChangeArrowheads="1"/>
          </p:cNvSpPr>
          <p:nvPr>
            <p:ph type="sldNum" sz="quarter" idx="12"/>
          </p:nvPr>
        </p:nvSpPr>
        <p:spPr>
          <a:ln/>
        </p:spPr>
        <p:txBody>
          <a:bodyPr/>
          <a:lstStyle>
            <a:lvl1pPr>
              <a:defRPr/>
            </a:lvl1pPr>
          </a:lstStyle>
          <a:p>
            <a:fld id="{67713003-CAEB-48BB-B325-0499C0A614A4}" type="slidenum">
              <a:rPr lang="en-US" altLang="ja-JP"/>
              <a:pPr/>
              <a:t>‹#›</a:t>
            </a:fld>
            <a:endParaRPr lang="en-US" altLang="ja-JP"/>
          </a:p>
        </p:txBody>
      </p:sp>
    </p:spTree>
    <p:extLst>
      <p:ext uri="{BB962C8B-B14F-4D97-AF65-F5344CB8AC3E}">
        <p14:creationId xmlns:p14="http://schemas.microsoft.com/office/powerpoint/2010/main" val="8836962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AFB97201-1C28-4658-AE76-B4A92D2C0F6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88E9ECB6-7E81-4ED1-91E8-EFF2288CDB9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11394A3-7893-44C7-AF78-85F1DF732F8D}"/>
              </a:ext>
            </a:extLst>
          </p:cNvPr>
          <p:cNvSpPr>
            <a:spLocks noGrp="1" noChangeArrowheads="1"/>
          </p:cNvSpPr>
          <p:nvPr>
            <p:ph type="sldNum" sz="quarter" idx="12"/>
          </p:nvPr>
        </p:nvSpPr>
        <p:spPr>
          <a:ln/>
        </p:spPr>
        <p:txBody>
          <a:bodyPr/>
          <a:lstStyle>
            <a:lvl1pPr>
              <a:defRPr/>
            </a:lvl1pPr>
          </a:lstStyle>
          <a:p>
            <a:fld id="{4F2DDC3C-AFE0-4E83-B82D-6B27B8D158D6}" type="slidenum">
              <a:rPr lang="en-US" altLang="ja-JP"/>
              <a:pPr/>
              <a:t>‹#›</a:t>
            </a:fld>
            <a:endParaRPr lang="en-US" altLang="ja-JP"/>
          </a:p>
        </p:txBody>
      </p:sp>
    </p:spTree>
    <p:extLst>
      <p:ext uri="{BB962C8B-B14F-4D97-AF65-F5344CB8AC3E}">
        <p14:creationId xmlns:p14="http://schemas.microsoft.com/office/powerpoint/2010/main" val="18960142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BD5286B8-C1D6-452A-93C2-72B5B02E8A7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B7AA7E7D-A7AD-4A07-A4B1-6BD41FEA776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EE543C3A-169E-4478-882A-4D7FFD4FA287}"/>
              </a:ext>
            </a:extLst>
          </p:cNvPr>
          <p:cNvSpPr>
            <a:spLocks noGrp="1" noChangeArrowheads="1"/>
          </p:cNvSpPr>
          <p:nvPr>
            <p:ph type="sldNum" sz="quarter" idx="12"/>
          </p:nvPr>
        </p:nvSpPr>
        <p:spPr>
          <a:ln/>
        </p:spPr>
        <p:txBody>
          <a:bodyPr/>
          <a:lstStyle>
            <a:lvl1pPr>
              <a:defRPr/>
            </a:lvl1pPr>
          </a:lstStyle>
          <a:p>
            <a:fld id="{06D2197F-210E-476A-B6A9-80E4BD8286B5}" type="slidenum">
              <a:rPr lang="en-US" altLang="ja-JP"/>
              <a:pPr/>
              <a:t>‹#›</a:t>
            </a:fld>
            <a:endParaRPr lang="en-US" altLang="ja-JP"/>
          </a:p>
        </p:txBody>
      </p:sp>
    </p:spTree>
    <p:extLst>
      <p:ext uri="{BB962C8B-B14F-4D97-AF65-F5344CB8AC3E}">
        <p14:creationId xmlns:p14="http://schemas.microsoft.com/office/powerpoint/2010/main" val="9991143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AndChart" preserve="1">
  <p:cSld name="タイトル、テキスト、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4"/>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グラフ プレースホルダー 3"/>
          <p:cNvSpPr>
            <a:spLocks noGrp="1"/>
          </p:cNvSpPr>
          <p:nvPr>
            <p:ph type="chart" sz="half" idx="2"/>
          </p:nvPr>
        </p:nvSpPr>
        <p:spPr>
          <a:xfrm>
            <a:off x="4648200" y="1600204"/>
            <a:ext cx="4038600" cy="4525963"/>
          </a:xfrm>
        </p:spPr>
        <p:txBody>
          <a:bodyPr/>
          <a:lstStyle/>
          <a:p>
            <a:pPr lvl="0"/>
            <a:endParaRPr lang="ja-JP" altLang="en-US" noProof="0"/>
          </a:p>
        </p:txBody>
      </p:sp>
      <p:sp>
        <p:nvSpPr>
          <p:cNvPr id="5" name="Rectangle 4">
            <a:extLst>
              <a:ext uri="{FF2B5EF4-FFF2-40B4-BE49-F238E27FC236}">
                <a16:creationId xmlns:a16="http://schemas.microsoft.com/office/drawing/2014/main" id="{3E99D291-57DB-4F26-87F5-3EE45CB55F4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1525B99E-87EA-43FC-B928-657760ABD07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DEC48D16-5D5B-4966-BF73-75A65EDE8912}"/>
              </a:ext>
            </a:extLst>
          </p:cNvPr>
          <p:cNvSpPr>
            <a:spLocks noGrp="1" noChangeArrowheads="1"/>
          </p:cNvSpPr>
          <p:nvPr>
            <p:ph type="sldNum" sz="quarter" idx="12"/>
          </p:nvPr>
        </p:nvSpPr>
        <p:spPr>
          <a:ln/>
        </p:spPr>
        <p:txBody>
          <a:bodyPr/>
          <a:lstStyle>
            <a:lvl1pPr>
              <a:defRPr/>
            </a:lvl1pPr>
          </a:lstStyle>
          <a:p>
            <a:fld id="{4664E6B0-7CEB-4C9D-B9BC-FE3BB09AD7DF}" type="slidenum">
              <a:rPr lang="en-US" altLang="ja-JP"/>
              <a:pPr/>
              <a:t>‹#›</a:t>
            </a:fld>
            <a:endParaRPr lang="en-US" altLang="ja-JP"/>
          </a:p>
        </p:txBody>
      </p:sp>
    </p:spTree>
    <p:extLst>
      <p:ext uri="{BB962C8B-B14F-4D97-AF65-F5344CB8AC3E}">
        <p14:creationId xmlns:p14="http://schemas.microsoft.com/office/powerpoint/2010/main" val="35856064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21"/>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21992" indent="0" algn="ctr">
              <a:buNone/>
              <a:defRPr/>
            </a:lvl2pPr>
            <a:lvl3pPr marL="843984" indent="0" algn="ctr">
              <a:buNone/>
              <a:defRPr/>
            </a:lvl3pPr>
            <a:lvl4pPr marL="1265976" indent="0" algn="ctr">
              <a:buNone/>
              <a:defRPr/>
            </a:lvl4pPr>
            <a:lvl5pPr marL="1687969" indent="0" algn="ctr">
              <a:buNone/>
              <a:defRPr/>
            </a:lvl5pPr>
            <a:lvl6pPr marL="2109960" indent="0" algn="ctr">
              <a:buNone/>
              <a:defRPr/>
            </a:lvl6pPr>
            <a:lvl7pPr marL="2531952" indent="0" algn="ctr">
              <a:buNone/>
              <a:defRPr/>
            </a:lvl7pPr>
            <a:lvl8pPr marL="2953944" indent="0" algn="ctr">
              <a:buNone/>
              <a:defRPr/>
            </a:lvl8pPr>
            <a:lvl9pPr marL="3375936"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90383E8-C7BB-4AD7-9E52-D64A9EDED09B}" type="slidenum">
              <a:rPr lang="en-US" altLang="ja-JP"/>
              <a:pPr>
                <a:defRPr/>
              </a:pPr>
              <a:t>‹#›</a:t>
            </a:fld>
            <a:endParaRPr lang="en-US" altLang="ja-JP"/>
          </a:p>
        </p:txBody>
      </p:sp>
    </p:spTree>
    <p:extLst>
      <p:ext uri="{BB962C8B-B14F-4D97-AF65-F5344CB8AC3E}">
        <p14:creationId xmlns:p14="http://schemas.microsoft.com/office/powerpoint/2010/main" val="7924642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2A1C1E8-9361-4557-9EFC-000E05CD7A25}" type="slidenum">
              <a:rPr lang="en-US" altLang="ja-JP"/>
              <a:pPr>
                <a:defRPr/>
              </a:pPr>
              <a:t>‹#›</a:t>
            </a:fld>
            <a:endParaRPr lang="en-US" altLang="ja-JP"/>
          </a:p>
        </p:txBody>
      </p:sp>
    </p:spTree>
    <p:extLst>
      <p:ext uri="{BB962C8B-B14F-4D97-AF65-F5344CB8AC3E}">
        <p14:creationId xmlns:p14="http://schemas.microsoft.com/office/powerpoint/2010/main" val="38342549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96"/>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1846"/>
            </a:lvl1pPr>
            <a:lvl2pPr marL="421992" indent="0">
              <a:buNone/>
              <a:defRPr sz="1662"/>
            </a:lvl2pPr>
            <a:lvl3pPr marL="843984" indent="0">
              <a:buNone/>
              <a:defRPr sz="1477"/>
            </a:lvl3pPr>
            <a:lvl4pPr marL="1265976" indent="0">
              <a:buNone/>
              <a:defRPr sz="1292"/>
            </a:lvl4pPr>
            <a:lvl5pPr marL="1687969" indent="0">
              <a:buNone/>
              <a:defRPr sz="1292"/>
            </a:lvl5pPr>
            <a:lvl6pPr marL="2109960" indent="0">
              <a:buNone/>
              <a:defRPr sz="1292"/>
            </a:lvl6pPr>
            <a:lvl7pPr marL="2531952" indent="0">
              <a:buNone/>
              <a:defRPr sz="1292"/>
            </a:lvl7pPr>
            <a:lvl8pPr marL="2953944" indent="0">
              <a:buNone/>
              <a:defRPr sz="1292"/>
            </a:lvl8pPr>
            <a:lvl9pPr marL="3375936" indent="0">
              <a:buNone/>
              <a:defRPr sz="1292"/>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311B4C6-247B-40A4-A1BD-C17C64AF5ECC}" type="slidenum">
              <a:rPr lang="en-US" altLang="ja-JP"/>
              <a:pPr>
                <a:defRPr/>
              </a:pPr>
              <a:t>‹#›</a:t>
            </a:fld>
            <a:endParaRPr lang="en-US" altLang="ja-JP"/>
          </a:p>
        </p:txBody>
      </p:sp>
    </p:spTree>
    <p:extLst>
      <p:ext uri="{BB962C8B-B14F-4D97-AF65-F5344CB8AC3E}">
        <p14:creationId xmlns:p14="http://schemas.microsoft.com/office/powerpoint/2010/main" val="27649747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5DE2203-D913-4B97-822F-683F108E3F71}" type="slidenum">
              <a:rPr lang="en-US" altLang="ja-JP"/>
              <a:pPr>
                <a:defRPr/>
              </a:pPr>
              <a:t>‹#›</a:t>
            </a:fld>
            <a:endParaRPr lang="en-US" altLang="ja-JP"/>
          </a:p>
        </p:txBody>
      </p:sp>
    </p:spTree>
    <p:extLst>
      <p:ext uri="{BB962C8B-B14F-4D97-AF65-F5344CB8AC3E}">
        <p14:creationId xmlns:p14="http://schemas.microsoft.com/office/powerpoint/2010/main" val="10953393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46" y="1535113"/>
            <a:ext cx="4040189" cy="639762"/>
          </a:xfrm>
        </p:spPr>
        <p:txBody>
          <a:bodyPr anchor="b"/>
          <a:lstStyle>
            <a:lvl1pPr marL="0" indent="0">
              <a:buNone/>
              <a:defRPr sz="2215" b="1"/>
            </a:lvl1pPr>
            <a:lvl2pPr marL="421992" indent="0">
              <a:buNone/>
              <a:defRPr sz="1846" b="1"/>
            </a:lvl2pPr>
            <a:lvl3pPr marL="843984" indent="0">
              <a:buNone/>
              <a:defRPr sz="1662" b="1"/>
            </a:lvl3pPr>
            <a:lvl4pPr marL="1265976" indent="0">
              <a:buNone/>
              <a:defRPr sz="1477" b="1"/>
            </a:lvl4pPr>
            <a:lvl5pPr marL="1687969" indent="0">
              <a:buNone/>
              <a:defRPr sz="1477" b="1"/>
            </a:lvl5pPr>
            <a:lvl6pPr marL="2109960" indent="0">
              <a:buNone/>
              <a:defRPr sz="1477" b="1"/>
            </a:lvl6pPr>
            <a:lvl7pPr marL="2531952" indent="0">
              <a:buNone/>
              <a:defRPr sz="1477" b="1"/>
            </a:lvl7pPr>
            <a:lvl8pPr marL="2953944" indent="0">
              <a:buNone/>
              <a:defRPr sz="1477" b="1"/>
            </a:lvl8pPr>
            <a:lvl9pPr marL="3375936"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46" y="2174875"/>
            <a:ext cx="4040189"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4" cy="639762"/>
          </a:xfrm>
        </p:spPr>
        <p:txBody>
          <a:bodyPr anchor="b"/>
          <a:lstStyle>
            <a:lvl1pPr marL="0" indent="0">
              <a:buNone/>
              <a:defRPr sz="2215" b="1"/>
            </a:lvl1pPr>
            <a:lvl2pPr marL="421992" indent="0">
              <a:buNone/>
              <a:defRPr sz="1846" b="1"/>
            </a:lvl2pPr>
            <a:lvl3pPr marL="843984" indent="0">
              <a:buNone/>
              <a:defRPr sz="1662" b="1"/>
            </a:lvl3pPr>
            <a:lvl4pPr marL="1265976" indent="0">
              <a:buNone/>
              <a:defRPr sz="1477" b="1"/>
            </a:lvl4pPr>
            <a:lvl5pPr marL="1687969" indent="0">
              <a:buNone/>
              <a:defRPr sz="1477" b="1"/>
            </a:lvl5pPr>
            <a:lvl6pPr marL="2109960" indent="0">
              <a:buNone/>
              <a:defRPr sz="1477" b="1"/>
            </a:lvl6pPr>
            <a:lvl7pPr marL="2531952" indent="0">
              <a:buNone/>
              <a:defRPr sz="1477" b="1"/>
            </a:lvl7pPr>
            <a:lvl8pPr marL="2953944" indent="0">
              <a:buNone/>
              <a:defRPr sz="1477" b="1"/>
            </a:lvl8pPr>
            <a:lvl9pPr marL="3375936"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4"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CA86D85-8398-47F1-953D-4FC0F0C62A74}" type="slidenum">
              <a:rPr lang="en-US" altLang="ja-JP"/>
              <a:pPr>
                <a:defRPr/>
              </a:pPr>
              <a:t>‹#›</a:t>
            </a:fld>
            <a:endParaRPr lang="en-US" altLang="ja-JP"/>
          </a:p>
        </p:txBody>
      </p:sp>
    </p:spTree>
    <p:extLst>
      <p:ext uri="{BB962C8B-B14F-4D97-AF65-F5344CB8AC3E}">
        <p14:creationId xmlns:p14="http://schemas.microsoft.com/office/powerpoint/2010/main" val="2459104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0187A4-EB68-408C-A584-76E763B0108E}" type="datetimeFigureOut">
              <a:rPr kumimoji="1" lang="ja-JP" altLang="en-US" smtClean="0"/>
              <a:t>2022/9/25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13243084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329B7E6-8142-4C2C-8486-ACA79D5FD086}" type="slidenum">
              <a:rPr lang="en-US" altLang="ja-JP"/>
              <a:pPr>
                <a:defRPr/>
              </a:pPr>
              <a:t>‹#›</a:t>
            </a:fld>
            <a:endParaRPr lang="en-US" altLang="ja-JP"/>
          </a:p>
        </p:txBody>
      </p:sp>
    </p:spTree>
    <p:extLst>
      <p:ext uri="{BB962C8B-B14F-4D97-AF65-F5344CB8AC3E}">
        <p14:creationId xmlns:p14="http://schemas.microsoft.com/office/powerpoint/2010/main" val="33620655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28E30FF-6DFA-4E32-896A-0181B2B83A32}" type="slidenum">
              <a:rPr lang="en-US" altLang="ja-JP"/>
              <a:pPr>
                <a:defRPr/>
              </a:pPr>
              <a:t>‹#›</a:t>
            </a:fld>
            <a:endParaRPr lang="en-US" altLang="ja-JP"/>
          </a:p>
        </p:txBody>
      </p:sp>
    </p:spTree>
    <p:extLst>
      <p:ext uri="{BB962C8B-B14F-4D97-AF65-F5344CB8AC3E}">
        <p14:creationId xmlns:p14="http://schemas.microsoft.com/office/powerpoint/2010/main" val="6129484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1"/>
            <a:ext cx="3008313"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052" y="273073"/>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292"/>
            </a:lvl1pPr>
            <a:lvl2pPr marL="421992" indent="0">
              <a:buNone/>
              <a:defRPr sz="1108"/>
            </a:lvl2pPr>
            <a:lvl3pPr marL="843984" indent="0">
              <a:buNone/>
              <a:defRPr sz="923"/>
            </a:lvl3pPr>
            <a:lvl4pPr marL="1265976" indent="0">
              <a:buNone/>
              <a:defRPr sz="831"/>
            </a:lvl4pPr>
            <a:lvl5pPr marL="1687969" indent="0">
              <a:buNone/>
              <a:defRPr sz="831"/>
            </a:lvl5pPr>
            <a:lvl6pPr marL="2109960" indent="0">
              <a:buNone/>
              <a:defRPr sz="831"/>
            </a:lvl6pPr>
            <a:lvl7pPr marL="2531952" indent="0">
              <a:buNone/>
              <a:defRPr sz="831"/>
            </a:lvl7pPr>
            <a:lvl8pPr marL="2953944" indent="0">
              <a:buNone/>
              <a:defRPr sz="831"/>
            </a:lvl8pPr>
            <a:lvl9pPr marL="3375936"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D8773D8-F53B-4DF4-909F-7F3FCD327EBD}" type="slidenum">
              <a:rPr lang="en-US" altLang="ja-JP"/>
              <a:pPr>
                <a:defRPr/>
              </a:pPr>
              <a:t>‹#›</a:t>
            </a:fld>
            <a:endParaRPr lang="en-US" altLang="ja-JP"/>
          </a:p>
        </p:txBody>
      </p:sp>
    </p:spTree>
    <p:extLst>
      <p:ext uri="{BB962C8B-B14F-4D97-AF65-F5344CB8AC3E}">
        <p14:creationId xmlns:p14="http://schemas.microsoft.com/office/powerpoint/2010/main" val="27235232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290" y="612775"/>
            <a:ext cx="5486400" cy="4114800"/>
          </a:xfrm>
        </p:spPr>
        <p:txBody>
          <a:bodyPr/>
          <a:lstStyle>
            <a:lvl1pPr marL="0" indent="0">
              <a:buNone/>
              <a:defRPr sz="2954"/>
            </a:lvl1pPr>
            <a:lvl2pPr marL="421992" indent="0">
              <a:buNone/>
              <a:defRPr sz="2585"/>
            </a:lvl2pPr>
            <a:lvl3pPr marL="843984" indent="0">
              <a:buNone/>
              <a:defRPr sz="2215"/>
            </a:lvl3pPr>
            <a:lvl4pPr marL="1265976" indent="0">
              <a:buNone/>
              <a:defRPr sz="1846"/>
            </a:lvl4pPr>
            <a:lvl5pPr marL="1687969" indent="0">
              <a:buNone/>
              <a:defRPr sz="1846"/>
            </a:lvl5pPr>
            <a:lvl6pPr marL="2109960" indent="0">
              <a:buNone/>
              <a:defRPr sz="1846"/>
            </a:lvl6pPr>
            <a:lvl7pPr marL="2531952" indent="0">
              <a:buNone/>
              <a:defRPr sz="1846"/>
            </a:lvl7pPr>
            <a:lvl8pPr marL="2953944" indent="0">
              <a:buNone/>
              <a:defRPr sz="1846"/>
            </a:lvl8pPr>
            <a:lvl9pPr marL="3375936"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292"/>
            </a:lvl1pPr>
            <a:lvl2pPr marL="421992" indent="0">
              <a:buNone/>
              <a:defRPr sz="1108"/>
            </a:lvl2pPr>
            <a:lvl3pPr marL="843984" indent="0">
              <a:buNone/>
              <a:defRPr sz="923"/>
            </a:lvl3pPr>
            <a:lvl4pPr marL="1265976" indent="0">
              <a:buNone/>
              <a:defRPr sz="831"/>
            </a:lvl4pPr>
            <a:lvl5pPr marL="1687969" indent="0">
              <a:buNone/>
              <a:defRPr sz="831"/>
            </a:lvl5pPr>
            <a:lvl6pPr marL="2109960" indent="0">
              <a:buNone/>
              <a:defRPr sz="831"/>
            </a:lvl6pPr>
            <a:lvl7pPr marL="2531952" indent="0">
              <a:buNone/>
              <a:defRPr sz="831"/>
            </a:lvl7pPr>
            <a:lvl8pPr marL="2953944" indent="0">
              <a:buNone/>
              <a:defRPr sz="831"/>
            </a:lvl8pPr>
            <a:lvl9pPr marL="3375936"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5B62182-9D0F-4D1C-942A-64824596B5EB}" type="slidenum">
              <a:rPr lang="en-US" altLang="ja-JP"/>
              <a:pPr>
                <a:defRPr/>
              </a:pPr>
              <a:t>‹#›</a:t>
            </a:fld>
            <a:endParaRPr lang="en-US" altLang="ja-JP"/>
          </a:p>
        </p:txBody>
      </p:sp>
    </p:spTree>
    <p:extLst>
      <p:ext uri="{BB962C8B-B14F-4D97-AF65-F5344CB8AC3E}">
        <p14:creationId xmlns:p14="http://schemas.microsoft.com/office/powerpoint/2010/main" val="28936737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D7CF38C-9696-4760-B901-EB571A1537C1}" type="slidenum">
              <a:rPr lang="en-US" altLang="ja-JP"/>
              <a:pPr>
                <a:defRPr/>
              </a:pPr>
              <a:t>‹#›</a:t>
            </a:fld>
            <a:endParaRPr lang="en-US" altLang="ja-JP"/>
          </a:p>
        </p:txBody>
      </p:sp>
    </p:spTree>
    <p:extLst>
      <p:ext uri="{BB962C8B-B14F-4D97-AF65-F5344CB8AC3E}">
        <p14:creationId xmlns:p14="http://schemas.microsoft.com/office/powerpoint/2010/main" val="3070971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2" y="274659"/>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59"/>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DEC48A7-9EEE-40C8-9186-A6368B3A7365}" type="slidenum">
              <a:rPr lang="en-US" altLang="ja-JP"/>
              <a:pPr>
                <a:defRPr/>
              </a:pPr>
              <a:t>‹#›</a:t>
            </a:fld>
            <a:endParaRPr lang="en-US" altLang="ja-JP"/>
          </a:p>
        </p:txBody>
      </p:sp>
    </p:spTree>
    <p:extLst>
      <p:ext uri="{BB962C8B-B14F-4D97-AF65-F5344CB8AC3E}">
        <p14:creationId xmlns:p14="http://schemas.microsoft.com/office/powerpoint/2010/main" val="41271689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45" y="274638"/>
            <a:ext cx="82296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45" y="1600206"/>
            <a:ext cx="8229600" cy="4525963"/>
          </a:xfrm>
        </p:spPr>
        <p:txBody>
          <a:bodyPr/>
          <a:lstStyle/>
          <a:p>
            <a:pPr lvl="0"/>
            <a:endParaRPr lang="ja-JP" altLang="en-US"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D4D6052B-EDA1-4040-A8BF-139637B1ABFA}" type="datetime1">
              <a:rPr lang="en-US" altLang="ja-JP" smtClean="0"/>
              <a:t>9/25/2022</a:t>
            </a:fld>
            <a:endParaRPr lang="en-US" altLang="ja-JP"/>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D8615F8-6A00-4A3E-88A8-83E30B5B3B52}" type="slidenum">
              <a:rPr lang="en-US" altLang="ja-JP"/>
              <a:pPr>
                <a:defRPr/>
              </a:pPr>
              <a:t>‹#›</a:t>
            </a:fld>
            <a:endParaRPr lang="en-US" altLang="ja-JP"/>
          </a:p>
        </p:txBody>
      </p:sp>
    </p:spTree>
    <p:extLst>
      <p:ext uri="{BB962C8B-B14F-4D97-AF65-F5344CB8AC3E}">
        <p14:creationId xmlns:p14="http://schemas.microsoft.com/office/powerpoint/2010/main" val="3793575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648200" y="3938590"/>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ー 3"/>
          <p:cNvSpPr>
            <a:spLocks noGrp="1"/>
          </p:cNvSpPr>
          <p:nvPr>
            <p:ph type="dt" sz="half" idx="10"/>
          </p:nvPr>
        </p:nvSpPr>
        <p:spPr/>
        <p:txBody>
          <a:bodyPr/>
          <a:lstStyle>
            <a:lvl1pPr>
              <a:defRPr/>
            </a:lvl1pPr>
          </a:lstStyle>
          <a:p>
            <a:pPr>
              <a:defRPr/>
            </a:pPr>
            <a:endParaRPr lang="en-US" altLang="ja-JP"/>
          </a:p>
        </p:txBody>
      </p:sp>
      <p:sp>
        <p:nvSpPr>
          <p:cNvPr id="7"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8" name="スライド番号プレースホルダー 5"/>
          <p:cNvSpPr>
            <a:spLocks noGrp="1"/>
          </p:cNvSpPr>
          <p:nvPr>
            <p:ph type="sldNum" sz="quarter" idx="12"/>
          </p:nvPr>
        </p:nvSpPr>
        <p:spPr/>
        <p:txBody>
          <a:bodyPr/>
          <a:lstStyle>
            <a:lvl1pPr>
              <a:defRPr/>
            </a:lvl1pPr>
          </a:lstStyle>
          <a:p>
            <a:pPr>
              <a:defRPr/>
            </a:pPr>
            <a:fld id="{1398C1EE-FBD5-4FDA-901B-71CFAB653D9F}" type="slidenum">
              <a:rPr lang="en-US" altLang="ja-JP"/>
              <a:pPr>
                <a:defRPr/>
              </a:pPr>
              <a:t>‹#›</a:t>
            </a:fld>
            <a:endParaRPr lang="en-US" altLang="ja-JP"/>
          </a:p>
        </p:txBody>
      </p:sp>
    </p:spTree>
    <p:extLst>
      <p:ext uri="{BB962C8B-B14F-4D97-AF65-F5344CB8AC3E}">
        <p14:creationId xmlns:p14="http://schemas.microsoft.com/office/powerpoint/2010/main" val="3311448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0187A4-EB68-408C-A584-76E763B0108E}" type="datetimeFigureOut">
              <a:rPr kumimoji="1" lang="ja-JP" altLang="en-US" smtClean="0"/>
              <a:t>2022/9/25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1485001685"/>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theme" Target="../theme/theme1.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slideLayout" Target="../slideLayouts/slideLayout12.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_rels/slideMaster2.xml.rels>&#65279;<?xml version="1.0" encoding="utf-8" standalone="yes"?>
<Relationships xmlns="http://schemas.openxmlformats.org/package/2006/relationships">
  <Relationship Id="rId8" Type="http://schemas.openxmlformats.org/officeDocument/2006/relationships/slideLayout" Target="../slideLayouts/slideLayout20.xml" />
  <Relationship Id="rId13" Type="http://schemas.openxmlformats.org/officeDocument/2006/relationships/theme" Target="../theme/theme2.xml" />
  <Relationship Id="rId3" Type="http://schemas.openxmlformats.org/officeDocument/2006/relationships/slideLayout" Target="../slideLayouts/slideLayout15.xml" />
  <Relationship Id="rId7" Type="http://schemas.openxmlformats.org/officeDocument/2006/relationships/slideLayout" Target="../slideLayouts/slideLayout19.xml" />
  <Relationship Id="rId12" Type="http://schemas.openxmlformats.org/officeDocument/2006/relationships/slideLayout" Target="../slideLayouts/slideLayout24.xml" />
  <Relationship Id="rId2" Type="http://schemas.openxmlformats.org/officeDocument/2006/relationships/slideLayout" Target="../slideLayouts/slideLayout14.xml" />
  <Relationship Id="rId1" Type="http://schemas.openxmlformats.org/officeDocument/2006/relationships/slideLayout" Target="../slideLayouts/slideLayout13.xml" />
  <Relationship Id="rId6" Type="http://schemas.openxmlformats.org/officeDocument/2006/relationships/slideLayout" Target="../slideLayouts/slideLayout18.xml" />
  <Relationship Id="rId11" Type="http://schemas.openxmlformats.org/officeDocument/2006/relationships/slideLayout" Target="../slideLayouts/slideLayout23.xml" />
  <Relationship Id="rId5" Type="http://schemas.openxmlformats.org/officeDocument/2006/relationships/slideLayout" Target="../slideLayouts/slideLayout17.xml" />
  <Relationship Id="rId10" Type="http://schemas.openxmlformats.org/officeDocument/2006/relationships/slideLayout" Target="../slideLayouts/slideLayout22.xml" />
  <Relationship Id="rId4" Type="http://schemas.openxmlformats.org/officeDocument/2006/relationships/slideLayout" Target="../slideLayouts/slideLayout16.xml" />
  <Relationship Id="rId9" Type="http://schemas.openxmlformats.org/officeDocument/2006/relationships/slideLayout" Target="../slideLayouts/slideLayout21.xml" />
</Relationships>
</file>

<file path=ppt/slideMasters/_rels/slideMaster3.xml.rels>&#65279;<?xml version="1.0" encoding="utf-8" standalone="yes"?>
<Relationships xmlns="http://schemas.openxmlformats.org/package/2006/relationships">
  <Relationship Id="rId8" Type="http://schemas.openxmlformats.org/officeDocument/2006/relationships/slideLayout" Target="../slideLayouts/slideLayout32.xml" />
  <Relationship Id="rId13" Type="http://schemas.openxmlformats.org/officeDocument/2006/relationships/theme" Target="../theme/theme3.xml" />
  <Relationship Id="rId3" Type="http://schemas.openxmlformats.org/officeDocument/2006/relationships/slideLayout" Target="../slideLayouts/slideLayout27.xml" />
  <Relationship Id="rId7" Type="http://schemas.openxmlformats.org/officeDocument/2006/relationships/slideLayout" Target="../slideLayouts/slideLayout31.xml" />
  <Relationship Id="rId12" Type="http://schemas.openxmlformats.org/officeDocument/2006/relationships/slideLayout" Target="../slideLayouts/slideLayout36.xml" />
  <Relationship Id="rId2" Type="http://schemas.openxmlformats.org/officeDocument/2006/relationships/slideLayout" Target="../slideLayouts/slideLayout26.xml" />
  <Relationship Id="rId1" Type="http://schemas.openxmlformats.org/officeDocument/2006/relationships/slideLayout" Target="../slideLayouts/slideLayout25.xml" />
  <Relationship Id="rId6" Type="http://schemas.openxmlformats.org/officeDocument/2006/relationships/slideLayout" Target="../slideLayouts/slideLayout30.xml" />
  <Relationship Id="rId11" Type="http://schemas.openxmlformats.org/officeDocument/2006/relationships/slideLayout" Target="../slideLayouts/slideLayout35.xml" />
  <Relationship Id="rId5" Type="http://schemas.openxmlformats.org/officeDocument/2006/relationships/slideLayout" Target="../slideLayouts/slideLayout29.xml" />
  <Relationship Id="rId10" Type="http://schemas.openxmlformats.org/officeDocument/2006/relationships/slideLayout" Target="../slideLayouts/slideLayout34.xml" />
  <Relationship Id="rId4" Type="http://schemas.openxmlformats.org/officeDocument/2006/relationships/slideLayout" Target="../slideLayouts/slideLayout28.xml" />
  <Relationship Id="rId9" Type="http://schemas.openxmlformats.org/officeDocument/2006/relationships/slideLayout" Target="../slideLayouts/slideLayout33.xml" />
</Relationships>
</file>

<file path=ppt/slideMasters/_rels/slideMaster4.xml.rels>&#65279;<?xml version="1.0" encoding="utf-8" standalone="yes"?>
<Relationships xmlns="http://schemas.openxmlformats.org/package/2006/relationships">
  <Relationship Id="rId8" Type="http://schemas.openxmlformats.org/officeDocument/2006/relationships/slideLayout" Target="../slideLayouts/slideLayout44.xml" />
  <Relationship Id="rId13" Type="http://schemas.openxmlformats.org/officeDocument/2006/relationships/slideLayout" Target="../slideLayouts/slideLayout49.xml" />
  <Relationship Id="rId3" Type="http://schemas.openxmlformats.org/officeDocument/2006/relationships/slideLayout" Target="../slideLayouts/slideLayout39.xml" />
  <Relationship Id="rId7" Type="http://schemas.openxmlformats.org/officeDocument/2006/relationships/slideLayout" Target="../slideLayouts/slideLayout43.xml" />
  <Relationship Id="rId12" Type="http://schemas.openxmlformats.org/officeDocument/2006/relationships/slideLayout" Target="../slideLayouts/slideLayout48.xml" />
  <Relationship Id="rId2" Type="http://schemas.openxmlformats.org/officeDocument/2006/relationships/slideLayout" Target="../slideLayouts/slideLayout38.xml" />
  <Relationship Id="rId16" Type="http://schemas.openxmlformats.org/officeDocument/2006/relationships/theme" Target="../theme/theme4.xml" />
  <Relationship Id="rId1" Type="http://schemas.openxmlformats.org/officeDocument/2006/relationships/slideLayout" Target="../slideLayouts/slideLayout37.xml" />
  <Relationship Id="rId6" Type="http://schemas.openxmlformats.org/officeDocument/2006/relationships/slideLayout" Target="../slideLayouts/slideLayout42.xml" />
  <Relationship Id="rId11" Type="http://schemas.openxmlformats.org/officeDocument/2006/relationships/slideLayout" Target="../slideLayouts/slideLayout47.xml" />
  <Relationship Id="rId5" Type="http://schemas.openxmlformats.org/officeDocument/2006/relationships/slideLayout" Target="../slideLayouts/slideLayout41.xml" />
  <Relationship Id="rId15" Type="http://schemas.openxmlformats.org/officeDocument/2006/relationships/slideLayout" Target="../slideLayouts/slideLayout51.xml" />
  <Relationship Id="rId10" Type="http://schemas.openxmlformats.org/officeDocument/2006/relationships/slideLayout" Target="../slideLayouts/slideLayout46.xml" />
  <Relationship Id="rId4" Type="http://schemas.openxmlformats.org/officeDocument/2006/relationships/slideLayout" Target="../slideLayouts/slideLayout40.xml" />
  <Relationship Id="rId9" Type="http://schemas.openxmlformats.org/officeDocument/2006/relationships/slideLayout" Target="../slideLayouts/slideLayout45.xml" />
  <Relationship Id="rId14" Type="http://schemas.openxmlformats.org/officeDocument/2006/relationships/slideLayout" Target="../slideLayouts/slideLayout50.xml" />
</Relationships>
</file>

<file path=ppt/slideMasters/_rels/slideMaster5.xml.rels>&#65279;<?xml version="1.0" encoding="utf-8" standalone="yes"?>
<Relationships xmlns="http://schemas.openxmlformats.org/package/2006/relationships">
  <Relationship Id="rId8" Type="http://schemas.openxmlformats.org/officeDocument/2006/relationships/slideLayout" Target="../slideLayouts/slideLayout59.xml" />
  <Relationship Id="rId3" Type="http://schemas.openxmlformats.org/officeDocument/2006/relationships/slideLayout" Target="../slideLayouts/slideLayout54.xml" />
  <Relationship Id="rId7" Type="http://schemas.openxmlformats.org/officeDocument/2006/relationships/slideLayout" Target="../slideLayouts/slideLayout58.xml" />
  <Relationship Id="rId12" Type="http://schemas.openxmlformats.org/officeDocument/2006/relationships/theme" Target="../theme/theme5.xml" />
  <Relationship Id="rId2" Type="http://schemas.openxmlformats.org/officeDocument/2006/relationships/slideLayout" Target="../slideLayouts/slideLayout53.xml" />
  <Relationship Id="rId1" Type="http://schemas.openxmlformats.org/officeDocument/2006/relationships/slideLayout" Target="../slideLayouts/slideLayout52.xml" />
  <Relationship Id="rId6" Type="http://schemas.openxmlformats.org/officeDocument/2006/relationships/slideLayout" Target="../slideLayouts/slideLayout57.xml" />
  <Relationship Id="rId11" Type="http://schemas.openxmlformats.org/officeDocument/2006/relationships/slideLayout" Target="../slideLayouts/slideLayout62.xml" />
  <Relationship Id="rId5" Type="http://schemas.openxmlformats.org/officeDocument/2006/relationships/slideLayout" Target="../slideLayouts/slideLayout56.xml" />
  <Relationship Id="rId10" Type="http://schemas.openxmlformats.org/officeDocument/2006/relationships/slideLayout" Target="../slideLayouts/slideLayout61.xml" />
  <Relationship Id="rId4" Type="http://schemas.openxmlformats.org/officeDocument/2006/relationships/slideLayout" Target="../slideLayouts/slideLayout55.xml" />
  <Relationship Id="rId9" Type="http://schemas.openxmlformats.org/officeDocument/2006/relationships/slideLayout" Target="../slideLayouts/slideLayout60.xml" />
</Relationships>
</file>

<file path=ppt/slideMasters/_rels/slideMaster6.xml.rels>&#65279;<?xml version="1.0" encoding="utf-8" standalone="yes"?>
<Relationships xmlns="http://schemas.openxmlformats.org/package/2006/relationships">
  <Relationship Id="rId8" Type="http://schemas.openxmlformats.org/officeDocument/2006/relationships/slideLayout" Target="../slideLayouts/slideLayout70.xml" />
  <Relationship Id="rId13" Type="http://schemas.openxmlformats.org/officeDocument/2006/relationships/theme" Target="../theme/theme6.xml" />
  <Relationship Id="rId3" Type="http://schemas.openxmlformats.org/officeDocument/2006/relationships/slideLayout" Target="../slideLayouts/slideLayout65.xml" />
  <Relationship Id="rId7" Type="http://schemas.openxmlformats.org/officeDocument/2006/relationships/slideLayout" Target="../slideLayouts/slideLayout69.xml" />
  <Relationship Id="rId12" Type="http://schemas.openxmlformats.org/officeDocument/2006/relationships/slideLayout" Target="../slideLayouts/slideLayout74.xml" />
  <Relationship Id="rId2" Type="http://schemas.openxmlformats.org/officeDocument/2006/relationships/slideLayout" Target="../slideLayouts/slideLayout64.xml" />
  <Relationship Id="rId1" Type="http://schemas.openxmlformats.org/officeDocument/2006/relationships/slideLayout" Target="../slideLayouts/slideLayout63.xml" />
  <Relationship Id="rId6" Type="http://schemas.openxmlformats.org/officeDocument/2006/relationships/slideLayout" Target="../slideLayouts/slideLayout68.xml" />
  <Relationship Id="rId11" Type="http://schemas.openxmlformats.org/officeDocument/2006/relationships/slideLayout" Target="../slideLayouts/slideLayout73.xml" />
  <Relationship Id="rId5" Type="http://schemas.openxmlformats.org/officeDocument/2006/relationships/slideLayout" Target="../slideLayouts/slideLayout67.xml" />
  <Relationship Id="rId10" Type="http://schemas.openxmlformats.org/officeDocument/2006/relationships/slideLayout" Target="../slideLayouts/slideLayout72.xml" />
  <Relationship Id="rId4" Type="http://schemas.openxmlformats.org/officeDocument/2006/relationships/slideLayout" Target="../slideLayouts/slideLayout66.xml" />
  <Relationship Id="rId9" Type="http://schemas.openxmlformats.org/officeDocument/2006/relationships/slideLayout" Target="../slideLayouts/slideLayout71.xml" />
</Relationships>
</file>

<file path=ppt/slideMasters/_rels/slideMaster7.xml.rels>&#65279;<?xml version="1.0" encoding="utf-8" standalone="yes"?>
<Relationships xmlns="http://schemas.openxmlformats.org/package/2006/relationships">
  <Relationship Id="rId8" Type="http://schemas.openxmlformats.org/officeDocument/2006/relationships/slideLayout" Target="../slideLayouts/slideLayout82.xml" />
  <Relationship Id="rId13" Type="http://schemas.openxmlformats.org/officeDocument/2006/relationships/slideLayout" Target="../slideLayouts/slideLayout87.xml" />
  <Relationship Id="rId3" Type="http://schemas.openxmlformats.org/officeDocument/2006/relationships/slideLayout" Target="../slideLayouts/slideLayout77.xml" />
  <Relationship Id="rId7" Type="http://schemas.openxmlformats.org/officeDocument/2006/relationships/slideLayout" Target="../slideLayouts/slideLayout81.xml" />
  <Relationship Id="rId12" Type="http://schemas.openxmlformats.org/officeDocument/2006/relationships/slideLayout" Target="../slideLayouts/slideLayout86.xml" />
  <Relationship Id="rId2" Type="http://schemas.openxmlformats.org/officeDocument/2006/relationships/slideLayout" Target="../slideLayouts/slideLayout76.xml" />
  <Relationship Id="rId1" Type="http://schemas.openxmlformats.org/officeDocument/2006/relationships/slideLayout" Target="../slideLayouts/slideLayout75.xml" />
  <Relationship Id="rId6" Type="http://schemas.openxmlformats.org/officeDocument/2006/relationships/slideLayout" Target="../slideLayouts/slideLayout80.xml" />
  <Relationship Id="rId11" Type="http://schemas.openxmlformats.org/officeDocument/2006/relationships/slideLayout" Target="../slideLayouts/slideLayout85.xml" />
  <Relationship Id="rId5" Type="http://schemas.openxmlformats.org/officeDocument/2006/relationships/slideLayout" Target="../slideLayouts/slideLayout79.xml" />
  <Relationship Id="rId10" Type="http://schemas.openxmlformats.org/officeDocument/2006/relationships/slideLayout" Target="../slideLayouts/slideLayout84.xml" />
  <Relationship Id="rId4" Type="http://schemas.openxmlformats.org/officeDocument/2006/relationships/slideLayout" Target="../slideLayouts/slideLayout78.xml" />
  <Relationship Id="rId9" Type="http://schemas.openxmlformats.org/officeDocument/2006/relationships/slideLayout" Target="../slideLayouts/slideLayout83.xml" />
  <Relationship Id="rId14" Type="http://schemas.openxmlformats.org/officeDocument/2006/relationships/theme" Target="../theme/theme7.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187A4-EB68-408C-A584-76E763B0108E}" type="datetimeFigureOut">
              <a:rPr kumimoji="1" lang="ja-JP" altLang="en-US" smtClean="0"/>
              <a:t>2022/9/25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3821741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4"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1" y="274638"/>
            <a:ext cx="8229602"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1" y="1600203"/>
            <a:ext cx="8229602"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4" y="6356353"/>
            <a:ext cx="2133601" cy="365125"/>
          </a:xfrm>
          <a:prstGeom prst="rect">
            <a:avLst/>
          </a:prstGeom>
        </p:spPr>
        <p:txBody>
          <a:bodyPr vert="horz" lIns="91440" tIns="45720" rIns="91440" bIns="45720" rtlCol="0" anchor="ctr"/>
          <a:lstStyle>
            <a:lvl1pPr algn="l">
              <a:defRPr sz="1108">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4" y="6356353"/>
            <a:ext cx="2895598"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1" y="6356353"/>
            <a:ext cx="2133601"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38803673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844174" rtl="0" eaLnBrk="1" latinLnBrk="0" hangingPunct="1">
        <a:spcBef>
          <a:spcPct val="0"/>
        </a:spcBef>
        <a:buNone/>
        <a:defRPr kumimoji="1" sz="4062" kern="1200">
          <a:solidFill>
            <a:schemeClr val="tx1"/>
          </a:solidFill>
          <a:latin typeface="+mj-lt"/>
          <a:ea typeface="+mj-ea"/>
          <a:cs typeface="+mj-cs"/>
        </a:defRPr>
      </a:lvl1pPr>
    </p:titleStyle>
    <p:bodyStyle>
      <a:lvl1pPr marL="316565" indent="-316565" algn="l" defTabSz="844174" rtl="0" eaLnBrk="1" latinLnBrk="0" hangingPunct="1">
        <a:spcBef>
          <a:spcPct val="20000"/>
        </a:spcBef>
        <a:buFont typeface="Arial" panose="020B0604020202020204" pitchFamily="34" charset="0"/>
        <a:buChar char="•"/>
        <a:defRPr kumimoji="1" sz="2954" kern="1200">
          <a:solidFill>
            <a:schemeClr val="tx1"/>
          </a:solidFill>
          <a:latin typeface="+mn-lt"/>
          <a:ea typeface="+mn-ea"/>
          <a:cs typeface="+mn-cs"/>
        </a:defRPr>
      </a:lvl1pPr>
      <a:lvl2pPr marL="685891" indent="-263804" algn="l" defTabSz="844174" rtl="0" eaLnBrk="1" latinLnBrk="0" hangingPunct="1">
        <a:spcBef>
          <a:spcPct val="20000"/>
        </a:spcBef>
        <a:buFont typeface="Arial" panose="020B0604020202020204" pitchFamily="34" charset="0"/>
        <a:buChar char="–"/>
        <a:defRPr kumimoji="1" sz="2585" kern="1200">
          <a:solidFill>
            <a:schemeClr val="tx1"/>
          </a:solidFill>
          <a:latin typeface="+mn-lt"/>
          <a:ea typeface="+mn-ea"/>
          <a:cs typeface="+mn-cs"/>
        </a:defRPr>
      </a:lvl2pPr>
      <a:lvl3pPr marL="1055218" indent="-211044" algn="l" defTabSz="844174" rtl="0" eaLnBrk="1" latinLnBrk="0" hangingPunct="1">
        <a:spcBef>
          <a:spcPct val="20000"/>
        </a:spcBef>
        <a:buFont typeface="Arial" panose="020B0604020202020204" pitchFamily="34" charset="0"/>
        <a:buChar char="•"/>
        <a:defRPr kumimoji="1" sz="2216" kern="1200">
          <a:solidFill>
            <a:schemeClr val="tx1"/>
          </a:solidFill>
          <a:latin typeface="+mn-lt"/>
          <a:ea typeface="+mn-ea"/>
          <a:cs typeface="+mn-cs"/>
        </a:defRPr>
      </a:lvl3pPr>
      <a:lvl4pPr marL="1477305" indent="-211044" algn="l" defTabSz="84417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4pPr>
      <a:lvl5pPr marL="1899392" indent="-211044" algn="l" defTabSz="84417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5pPr>
      <a:lvl6pPr marL="2321479" indent="-211044" algn="l" defTabSz="84417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6pPr>
      <a:lvl7pPr marL="2743566" indent="-211044" algn="l" defTabSz="84417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7pPr>
      <a:lvl8pPr marL="3165653" indent="-211044" algn="l" defTabSz="84417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8pPr>
      <a:lvl9pPr marL="3587740" indent="-211044" algn="l" defTabSz="84417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9pPr>
    </p:bodyStyle>
    <p:otherStyle>
      <a:defPPr>
        <a:defRPr lang="ja-JP"/>
      </a:defPPr>
      <a:lvl1pPr marL="0" algn="l" defTabSz="844174" rtl="0" eaLnBrk="1" latinLnBrk="0" hangingPunct="1">
        <a:defRPr kumimoji="1" sz="1662" kern="1200">
          <a:solidFill>
            <a:schemeClr val="tx1"/>
          </a:solidFill>
          <a:latin typeface="+mn-lt"/>
          <a:ea typeface="+mn-ea"/>
          <a:cs typeface="+mn-cs"/>
        </a:defRPr>
      </a:lvl1pPr>
      <a:lvl2pPr marL="422087" algn="l" defTabSz="844174" rtl="0" eaLnBrk="1" latinLnBrk="0" hangingPunct="1">
        <a:defRPr kumimoji="1" sz="1662" kern="1200">
          <a:solidFill>
            <a:schemeClr val="tx1"/>
          </a:solidFill>
          <a:latin typeface="+mn-lt"/>
          <a:ea typeface="+mn-ea"/>
          <a:cs typeface="+mn-cs"/>
        </a:defRPr>
      </a:lvl2pPr>
      <a:lvl3pPr marL="844174" algn="l" defTabSz="844174" rtl="0" eaLnBrk="1" latinLnBrk="0" hangingPunct="1">
        <a:defRPr kumimoji="1" sz="1662" kern="1200">
          <a:solidFill>
            <a:schemeClr val="tx1"/>
          </a:solidFill>
          <a:latin typeface="+mn-lt"/>
          <a:ea typeface="+mn-ea"/>
          <a:cs typeface="+mn-cs"/>
        </a:defRPr>
      </a:lvl3pPr>
      <a:lvl4pPr marL="1266261" algn="l" defTabSz="844174" rtl="0" eaLnBrk="1" latinLnBrk="0" hangingPunct="1">
        <a:defRPr kumimoji="1" sz="1662" kern="1200">
          <a:solidFill>
            <a:schemeClr val="tx1"/>
          </a:solidFill>
          <a:latin typeface="+mn-lt"/>
          <a:ea typeface="+mn-ea"/>
          <a:cs typeface="+mn-cs"/>
        </a:defRPr>
      </a:lvl4pPr>
      <a:lvl5pPr marL="1688348" algn="l" defTabSz="844174" rtl="0" eaLnBrk="1" latinLnBrk="0" hangingPunct="1">
        <a:defRPr kumimoji="1" sz="1662" kern="1200">
          <a:solidFill>
            <a:schemeClr val="tx1"/>
          </a:solidFill>
          <a:latin typeface="+mn-lt"/>
          <a:ea typeface="+mn-ea"/>
          <a:cs typeface="+mn-cs"/>
        </a:defRPr>
      </a:lvl5pPr>
      <a:lvl6pPr marL="2110435" algn="l" defTabSz="844174" rtl="0" eaLnBrk="1" latinLnBrk="0" hangingPunct="1">
        <a:defRPr kumimoji="1" sz="1662" kern="1200">
          <a:solidFill>
            <a:schemeClr val="tx1"/>
          </a:solidFill>
          <a:latin typeface="+mn-lt"/>
          <a:ea typeface="+mn-ea"/>
          <a:cs typeface="+mn-cs"/>
        </a:defRPr>
      </a:lvl6pPr>
      <a:lvl7pPr marL="2532522" algn="l" defTabSz="844174" rtl="0" eaLnBrk="1" latinLnBrk="0" hangingPunct="1">
        <a:defRPr kumimoji="1" sz="1662" kern="1200">
          <a:solidFill>
            <a:schemeClr val="tx1"/>
          </a:solidFill>
          <a:latin typeface="+mn-lt"/>
          <a:ea typeface="+mn-ea"/>
          <a:cs typeface="+mn-cs"/>
        </a:defRPr>
      </a:lvl7pPr>
      <a:lvl8pPr marL="2954609" algn="l" defTabSz="844174" rtl="0" eaLnBrk="1" latinLnBrk="0" hangingPunct="1">
        <a:defRPr kumimoji="1" sz="1662" kern="1200">
          <a:solidFill>
            <a:schemeClr val="tx1"/>
          </a:solidFill>
          <a:latin typeface="+mn-lt"/>
          <a:ea typeface="+mn-ea"/>
          <a:cs typeface="+mn-cs"/>
        </a:defRPr>
      </a:lvl8pPr>
      <a:lvl9pPr marL="3376696" algn="l" defTabSz="844174"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1D7D044-A7AA-49EE-A86D-F06B5823BFF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DB0EC2A1-5EB7-42B5-8933-3D185B6DF0A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2C759FF5-7134-4CCA-BF0A-C1573678419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9" name="Rectangle 5">
            <a:extLst>
              <a:ext uri="{FF2B5EF4-FFF2-40B4-BE49-F238E27FC236}">
                <a16:creationId xmlns:a16="http://schemas.microsoft.com/office/drawing/2014/main" id="{6DEFDC79-5E68-4339-86F6-F8099B2E95E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a:extLst>
              <a:ext uri="{FF2B5EF4-FFF2-40B4-BE49-F238E27FC236}">
                <a16:creationId xmlns:a16="http://schemas.microsoft.com/office/drawing/2014/main" id="{5F88CB76-D98F-45C9-9E1B-64B4C2687C6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9752B9C-539A-40BD-AD38-5B474AEB4501}" type="slidenum">
              <a:rPr lang="en-US" altLang="ja-JP"/>
              <a:pPr/>
              <a:t>‹#›</a:t>
            </a:fld>
            <a:endParaRPr lang="en-US" altLang="ja-JP"/>
          </a:p>
        </p:txBody>
      </p:sp>
    </p:spTree>
    <p:extLst>
      <p:ext uri="{BB962C8B-B14F-4D97-AF65-F5344CB8AC3E}">
        <p14:creationId xmlns:p14="http://schemas.microsoft.com/office/powerpoint/2010/main" val="294437262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EE3696E-02AC-48D3-8583-C7F6AAEC26A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4" rIns="91430" bIns="45714"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4E138208-8B42-4449-AB40-00D6CE09943B}"/>
              </a:ext>
            </a:extLst>
          </p:cNvPr>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4" rIns="91430" bIns="45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72A36FD0-621F-4D17-AD09-49DA84D9ABB3}"/>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l">
              <a:defRPr sz="1292" b="0">
                <a:latin typeface="Arial" charset="0"/>
              </a:defRPr>
            </a:lvl1pPr>
          </a:lstStyle>
          <a:p>
            <a:pPr>
              <a:defRPr/>
            </a:pPr>
            <a:endParaRPr lang="en-US" altLang="ja-JP"/>
          </a:p>
        </p:txBody>
      </p:sp>
      <p:sp>
        <p:nvSpPr>
          <p:cNvPr id="1029" name="Rectangle 5">
            <a:extLst>
              <a:ext uri="{FF2B5EF4-FFF2-40B4-BE49-F238E27FC236}">
                <a16:creationId xmlns:a16="http://schemas.microsoft.com/office/drawing/2014/main" id="{72EBC48D-B57E-4C76-8689-C34CAA295C3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ctr">
              <a:defRPr sz="1292" b="0">
                <a:latin typeface="Arial" charset="0"/>
              </a:defRPr>
            </a:lvl1pPr>
          </a:lstStyle>
          <a:p>
            <a:pPr>
              <a:defRPr/>
            </a:pPr>
            <a:endParaRPr lang="en-US" altLang="ja-JP"/>
          </a:p>
        </p:txBody>
      </p:sp>
      <p:sp>
        <p:nvSpPr>
          <p:cNvPr id="1030" name="Rectangle 6">
            <a:extLst>
              <a:ext uri="{FF2B5EF4-FFF2-40B4-BE49-F238E27FC236}">
                <a16:creationId xmlns:a16="http://schemas.microsoft.com/office/drawing/2014/main" id="{F97577DA-7E3C-4CDF-A50A-4961833DBEA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r">
              <a:defRPr sz="1292" b="0"/>
            </a:lvl1pPr>
          </a:lstStyle>
          <a:p>
            <a:fld id="{D639CBE3-1C4E-4A3B-A815-CC4B8672CF40}" type="slidenum">
              <a:rPr lang="en-US" altLang="ja-JP"/>
              <a:pPr/>
              <a:t>‹#›</a:t>
            </a:fld>
            <a:endParaRPr lang="en-US" altLang="ja-JP"/>
          </a:p>
        </p:txBody>
      </p:sp>
    </p:spTree>
    <p:extLst>
      <p:ext uri="{BB962C8B-B14F-4D97-AF65-F5344CB8AC3E}">
        <p14:creationId xmlns:p14="http://schemas.microsoft.com/office/powerpoint/2010/main" val="240739750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p:hf sldNum="0" hdr="0" ftr="0" dt="0"/>
  <p:txStyles>
    <p:titleStyle>
      <a:lvl1pPr algn="ctr" rtl="0" eaLnBrk="0" fontAlgn="base" hangingPunct="0">
        <a:spcBef>
          <a:spcPct val="0"/>
        </a:spcBef>
        <a:spcAft>
          <a:spcPct val="0"/>
        </a:spcAft>
        <a:defRPr kumimoji="1" sz="4062">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062">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062">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062">
          <a:solidFill>
            <a:schemeClr val="tx2"/>
          </a:solidFill>
          <a:latin typeface="Arial" charset="0"/>
          <a:ea typeface="ＭＳ Ｐゴシック" pitchFamily="50" charset="-128"/>
        </a:defRPr>
      </a:lvl5pPr>
      <a:lvl6pPr marL="422041" algn="ctr" rtl="0" fontAlgn="base">
        <a:spcBef>
          <a:spcPct val="0"/>
        </a:spcBef>
        <a:spcAft>
          <a:spcPct val="0"/>
        </a:spcAft>
        <a:defRPr kumimoji="1" sz="4062">
          <a:solidFill>
            <a:schemeClr val="tx2"/>
          </a:solidFill>
          <a:latin typeface="Arial" charset="0"/>
          <a:ea typeface="ＭＳ Ｐゴシック" pitchFamily="50" charset="-128"/>
        </a:defRPr>
      </a:lvl6pPr>
      <a:lvl7pPr marL="844083" algn="ctr" rtl="0" fontAlgn="base">
        <a:spcBef>
          <a:spcPct val="0"/>
        </a:spcBef>
        <a:spcAft>
          <a:spcPct val="0"/>
        </a:spcAft>
        <a:defRPr kumimoji="1" sz="4062">
          <a:solidFill>
            <a:schemeClr val="tx2"/>
          </a:solidFill>
          <a:latin typeface="Arial" charset="0"/>
          <a:ea typeface="ＭＳ Ｐゴシック" pitchFamily="50" charset="-128"/>
        </a:defRPr>
      </a:lvl7pPr>
      <a:lvl8pPr marL="1266124" algn="ctr" rtl="0" fontAlgn="base">
        <a:spcBef>
          <a:spcPct val="0"/>
        </a:spcBef>
        <a:spcAft>
          <a:spcPct val="0"/>
        </a:spcAft>
        <a:defRPr kumimoji="1" sz="4062">
          <a:solidFill>
            <a:schemeClr val="tx2"/>
          </a:solidFill>
          <a:latin typeface="Arial" charset="0"/>
          <a:ea typeface="ＭＳ Ｐゴシック" pitchFamily="50" charset="-128"/>
        </a:defRPr>
      </a:lvl8pPr>
      <a:lvl9pPr marL="1688165" algn="ctr" rtl="0" fontAlgn="base">
        <a:spcBef>
          <a:spcPct val="0"/>
        </a:spcBef>
        <a:spcAft>
          <a:spcPct val="0"/>
        </a:spcAft>
        <a:defRPr kumimoji="1" sz="4062">
          <a:solidFill>
            <a:schemeClr val="tx2"/>
          </a:solidFill>
          <a:latin typeface="Arial" charset="0"/>
          <a:ea typeface="ＭＳ Ｐゴシック" pitchFamily="50"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har char="•"/>
        <a:defRPr kumimoji="1" sz="2215">
          <a:solidFill>
            <a:schemeClr val="tx1"/>
          </a:solidFill>
          <a:latin typeface="+mn-lt"/>
          <a:ea typeface="+mn-ea"/>
        </a:defRPr>
      </a:lvl3pPr>
      <a:lvl4pPr marL="1477145" indent="-212487" algn="l" rtl="0" eaLnBrk="0" fontAlgn="base" hangingPunct="0">
        <a:spcBef>
          <a:spcPct val="20000"/>
        </a:spcBef>
        <a:spcAft>
          <a:spcPct val="0"/>
        </a:spcAft>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har char="»"/>
        <a:defRPr kumimoji="1" sz="1846">
          <a:solidFill>
            <a:schemeClr val="tx1"/>
          </a:solidFill>
          <a:latin typeface="+mn-lt"/>
          <a:ea typeface="+mn-ea"/>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13238"/>
            <a:r>
              <a:rPr lang="ja-JP" altLang="en-US"/>
              <a:t>マスター タイトルの書式設定</a:t>
            </a:r>
            <a:endParaRPr lang="en-US" dirty="0"/>
          </a:p>
        </p:txBody>
      </p:sp>
      <p:sp>
        <p:nvSpPr>
          <p:cNvPr id="3" name="Text Placeholder 2"/>
          <p:cNvSpPr>
            <a:spLocks noGrp="1"/>
          </p:cNvSpPr>
          <p:nvPr>
            <p:ph type="body" idx="1"/>
          </p:nvPr>
        </p:nvSpPr>
        <p:spPr>
          <a:xfrm>
            <a:off x="332308" y="1879525"/>
            <a:ext cx="8479226"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744037" y="427036"/>
            <a:ext cx="2057400" cy="365125"/>
          </a:xfrm>
          <a:prstGeom prst="rect">
            <a:avLst/>
          </a:prstGeom>
        </p:spPr>
        <p:txBody>
          <a:bodyPr vert="horz" lIns="0" tIns="0" rIns="0" bIns="0" rtlCol="0" anchor="ctr"/>
          <a:lstStyle>
            <a:lvl1pPr algn="r">
              <a:defRPr sz="1085">
                <a:solidFill>
                  <a:schemeClr val="bg1"/>
                </a:solidFill>
              </a:defRPr>
            </a:lvl1pPr>
          </a:lstStyle>
          <a:p>
            <a:endParaRPr lang="en-US" dirty="0"/>
          </a:p>
        </p:txBody>
      </p:sp>
      <p:sp>
        <p:nvSpPr>
          <p:cNvPr id="5" name="Footer Placeholder 4"/>
          <p:cNvSpPr>
            <a:spLocks noGrp="1"/>
          </p:cNvSpPr>
          <p:nvPr>
            <p:ph type="ftr" sz="quarter" idx="3"/>
          </p:nvPr>
        </p:nvSpPr>
        <p:spPr>
          <a:xfrm>
            <a:off x="4750365" y="6551318"/>
            <a:ext cx="3468900" cy="263263"/>
          </a:xfrm>
          <a:prstGeom prst="rect">
            <a:avLst/>
          </a:prstGeom>
        </p:spPr>
        <p:txBody>
          <a:bodyPr vert="horz" lIns="0" tIns="0" rIns="0" bIns="0" rtlCol="0" anchor="t"/>
          <a:lstStyle>
            <a:lvl1pPr algn="l">
              <a:defRPr sz="813">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08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296695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ftr="0" dt="0"/>
  <p:txStyles>
    <p:titleStyle>
      <a:lvl1pPr algn="l" defTabSz="826476" rtl="0" eaLnBrk="1" latinLnBrk="0" hangingPunct="1">
        <a:lnSpc>
          <a:spcPct val="90000"/>
        </a:lnSpc>
        <a:spcBef>
          <a:spcPct val="0"/>
        </a:spcBef>
        <a:buNone/>
        <a:defRPr kumimoji="1" lang="en-US" altLang="en-US" sz="1639" b="1" i="0" kern="1200" spc="246" dirty="0">
          <a:solidFill>
            <a:schemeClr val="bg1"/>
          </a:solidFill>
          <a:latin typeface="Meiryo" panose="020B0604030504040204" pitchFamily="34" charset="-128"/>
          <a:ea typeface="Meiryo" panose="020B0604030504040204" pitchFamily="34" charset="-128"/>
          <a:cs typeface="+mn-cs"/>
        </a:defRPr>
      </a:lvl1pPr>
    </p:titleStyle>
    <p:bodyStyle>
      <a:lvl1pPr marL="163573" indent="-163573" algn="l" defTabSz="826476" rtl="0" eaLnBrk="1" latinLnBrk="0" hangingPunct="1">
        <a:lnSpc>
          <a:spcPct val="130000"/>
        </a:lnSpc>
        <a:spcBef>
          <a:spcPts val="904"/>
        </a:spcBef>
        <a:spcAft>
          <a:spcPts val="723"/>
        </a:spcAft>
        <a:buClr>
          <a:schemeClr val="tx2"/>
        </a:buClr>
        <a:buFont typeface="Arial" panose="020B0604020202020204" pitchFamily="34" charset="0"/>
        <a:buChar char="•"/>
        <a:defRPr kumimoji="1" sz="1266" b="0" i="0" kern="1200">
          <a:solidFill>
            <a:schemeClr val="tx1"/>
          </a:solidFill>
          <a:latin typeface="Meiryo" panose="020B0604030504040204" pitchFamily="34" charset="-128"/>
          <a:ea typeface="Meiryo" panose="020B0604030504040204" pitchFamily="34" charset="-128"/>
          <a:cs typeface="+mn-cs"/>
        </a:defRPr>
      </a:lvl1pPr>
      <a:lvl2pPr marL="322842" indent="-159270" algn="l" defTabSz="826476" rtl="0" eaLnBrk="1" latinLnBrk="0" hangingPunct="1">
        <a:lnSpc>
          <a:spcPct val="130000"/>
        </a:lnSpc>
        <a:spcBef>
          <a:spcPts val="452"/>
        </a:spcBef>
        <a:spcAft>
          <a:spcPts val="723"/>
        </a:spcAft>
        <a:buClr>
          <a:schemeClr val="tx2"/>
        </a:buClr>
        <a:buFont typeface="Arial" panose="020B0604020202020204" pitchFamily="34" charset="0"/>
        <a:buChar char="•"/>
        <a:defRPr kumimoji="1" sz="1266" b="0" i="0" kern="1200">
          <a:solidFill>
            <a:schemeClr val="tx1"/>
          </a:solidFill>
          <a:latin typeface="Meiryo" panose="020B0604030504040204" pitchFamily="34" charset="-128"/>
          <a:ea typeface="Meiryo" panose="020B0604030504040204" pitchFamily="34" charset="-128"/>
          <a:cs typeface="+mn-cs"/>
        </a:defRPr>
      </a:lvl2pPr>
      <a:lvl3pPr marL="566768" indent="-163573" algn="l" defTabSz="826476" rtl="0" eaLnBrk="1" latinLnBrk="0" hangingPunct="1">
        <a:lnSpc>
          <a:spcPct val="130000"/>
        </a:lnSpc>
        <a:spcBef>
          <a:spcPts val="452"/>
        </a:spcBef>
        <a:spcAft>
          <a:spcPts val="723"/>
        </a:spcAft>
        <a:buClr>
          <a:schemeClr val="tx2"/>
        </a:buClr>
        <a:buFont typeface="Arial" panose="020B0604020202020204" pitchFamily="34" charset="0"/>
        <a:buChar char="•"/>
        <a:defRPr kumimoji="1" sz="1266" b="0" i="0" kern="1200">
          <a:solidFill>
            <a:schemeClr val="tx1"/>
          </a:solidFill>
          <a:latin typeface="Meiryo" panose="020B0604030504040204" pitchFamily="34" charset="-128"/>
          <a:ea typeface="Meiryo" panose="020B0604030504040204" pitchFamily="34" charset="-128"/>
          <a:cs typeface="+mn-cs"/>
        </a:defRPr>
      </a:lvl3pPr>
      <a:lvl4pPr marL="730341" indent="-163573" algn="l" defTabSz="826476" rtl="0" eaLnBrk="1" latinLnBrk="0" hangingPunct="1">
        <a:lnSpc>
          <a:spcPct val="130000"/>
        </a:lnSpc>
        <a:spcBef>
          <a:spcPts val="452"/>
        </a:spcBef>
        <a:spcAft>
          <a:spcPts val="723"/>
        </a:spcAft>
        <a:buClr>
          <a:schemeClr val="tx2"/>
        </a:buClr>
        <a:buFont typeface="Arial" panose="020B0604020202020204" pitchFamily="34" charset="0"/>
        <a:buChar char="•"/>
        <a:defRPr kumimoji="1" sz="1266" b="0" i="0" kern="1200">
          <a:solidFill>
            <a:schemeClr val="tx1"/>
          </a:solidFill>
          <a:latin typeface="Meiryo" panose="020B0604030504040204" pitchFamily="34" charset="-128"/>
          <a:ea typeface="Meiryo" panose="020B0604030504040204" pitchFamily="34" charset="-128"/>
          <a:cs typeface="+mn-cs"/>
        </a:defRPr>
      </a:lvl4pPr>
      <a:lvl5pPr marL="889609" indent="-159270" algn="l" defTabSz="826476" rtl="0" eaLnBrk="1" latinLnBrk="0" hangingPunct="1">
        <a:lnSpc>
          <a:spcPct val="130000"/>
        </a:lnSpc>
        <a:spcBef>
          <a:spcPts val="452"/>
        </a:spcBef>
        <a:spcAft>
          <a:spcPts val="723"/>
        </a:spcAft>
        <a:buClr>
          <a:schemeClr val="tx2"/>
        </a:buClr>
        <a:buFont typeface="Arial" panose="020B0604020202020204" pitchFamily="34" charset="0"/>
        <a:buChar char="•"/>
        <a:defRPr kumimoji="1" sz="1266" b="0" i="0" kern="1200">
          <a:solidFill>
            <a:schemeClr val="tx1"/>
          </a:solidFill>
          <a:latin typeface="Meiryo" panose="020B0604030504040204" pitchFamily="34" charset="-128"/>
          <a:ea typeface="Meiryo" panose="020B0604030504040204" pitchFamily="34" charset="-128"/>
          <a:cs typeface="+mn-cs"/>
        </a:defRPr>
      </a:lvl5pPr>
      <a:lvl6pPr marL="2272809" indent="-206619" algn="l" defTabSz="826476" rtl="0" eaLnBrk="1" latinLnBrk="0" hangingPunct="1">
        <a:lnSpc>
          <a:spcPct val="90000"/>
        </a:lnSpc>
        <a:spcBef>
          <a:spcPts val="452"/>
        </a:spcBef>
        <a:buFont typeface="Arial" panose="020B0604020202020204" pitchFamily="34" charset="0"/>
        <a:buChar char="•"/>
        <a:defRPr kumimoji="1" sz="1627" kern="1200">
          <a:solidFill>
            <a:schemeClr val="tx1"/>
          </a:solidFill>
          <a:latin typeface="+mn-lt"/>
          <a:ea typeface="+mn-ea"/>
          <a:cs typeface="+mn-cs"/>
        </a:defRPr>
      </a:lvl6pPr>
      <a:lvl7pPr marL="2686047" indent="-206619" algn="l" defTabSz="826476" rtl="0" eaLnBrk="1" latinLnBrk="0" hangingPunct="1">
        <a:lnSpc>
          <a:spcPct val="90000"/>
        </a:lnSpc>
        <a:spcBef>
          <a:spcPts val="452"/>
        </a:spcBef>
        <a:buFont typeface="Arial" panose="020B0604020202020204" pitchFamily="34" charset="0"/>
        <a:buChar char="•"/>
        <a:defRPr kumimoji="1" sz="1627" kern="1200">
          <a:solidFill>
            <a:schemeClr val="tx1"/>
          </a:solidFill>
          <a:latin typeface="+mn-lt"/>
          <a:ea typeface="+mn-ea"/>
          <a:cs typeface="+mn-cs"/>
        </a:defRPr>
      </a:lvl7pPr>
      <a:lvl8pPr marL="3099285" indent="-206619" algn="l" defTabSz="826476" rtl="0" eaLnBrk="1" latinLnBrk="0" hangingPunct="1">
        <a:lnSpc>
          <a:spcPct val="90000"/>
        </a:lnSpc>
        <a:spcBef>
          <a:spcPts val="452"/>
        </a:spcBef>
        <a:buFont typeface="Arial" panose="020B0604020202020204" pitchFamily="34" charset="0"/>
        <a:buChar char="•"/>
        <a:defRPr kumimoji="1" sz="1627" kern="1200">
          <a:solidFill>
            <a:schemeClr val="tx1"/>
          </a:solidFill>
          <a:latin typeface="+mn-lt"/>
          <a:ea typeface="+mn-ea"/>
          <a:cs typeface="+mn-cs"/>
        </a:defRPr>
      </a:lvl8pPr>
      <a:lvl9pPr marL="3512523" indent="-206619" algn="l" defTabSz="826476" rtl="0" eaLnBrk="1" latinLnBrk="0" hangingPunct="1">
        <a:lnSpc>
          <a:spcPct val="90000"/>
        </a:lnSpc>
        <a:spcBef>
          <a:spcPts val="452"/>
        </a:spcBef>
        <a:buFont typeface="Arial" panose="020B0604020202020204" pitchFamily="34" charset="0"/>
        <a:buChar char="•"/>
        <a:defRPr kumimoji="1" sz="1627" kern="1200">
          <a:solidFill>
            <a:schemeClr val="tx1"/>
          </a:solidFill>
          <a:latin typeface="+mn-lt"/>
          <a:ea typeface="+mn-ea"/>
          <a:cs typeface="+mn-cs"/>
        </a:defRPr>
      </a:lvl9pPr>
    </p:bodyStyle>
    <p:otherStyle>
      <a:defPPr>
        <a:defRPr lang="en-US"/>
      </a:defPPr>
      <a:lvl1pPr marL="0" algn="l" defTabSz="826476" rtl="0" eaLnBrk="1" latinLnBrk="0" hangingPunct="1">
        <a:defRPr kumimoji="1" sz="1627" kern="1200">
          <a:solidFill>
            <a:schemeClr val="tx1"/>
          </a:solidFill>
          <a:latin typeface="+mn-lt"/>
          <a:ea typeface="+mn-ea"/>
          <a:cs typeface="+mn-cs"/>
        </a:defRPr>
      </a:lvl1pPr>
      <a:lvl2pPr marL="413238" algn="l" defTabSz="826476" rtl="0" eaLnBrk="1" latinLnBrk="0" hangingPunct="1">
        <a:defRPr kumimoji="1" sz="1627" kern="1200">
          <a:solidFill>
            <a:schemeClr val="tx1"/>
          </a:solidFill>
          <a:latin typeface="+mn-lt"/>
          <a:ea typeface="+mn-ea"/>
          <a:cs typeface="+mn-cs"/>
        </a:defRPr>
      </a:lvl2pPr>
      <a:lvl3pPr marL="826476" algn="l" defTabSz="826476" rtl="0" eaLnBrk="1" latinLnBrk="0" hangingPunct="1">
        <a:defRPr kumimoji="1" sz="1627" kern="1200">
          <a:solidFill>
            <a:schemeClr val="tx1"/>
          </a:solidFill>
          <a:latin typeface="+mn-lt"/>
          <a:ea typeface="+mn-ea"/>
          <a:cs typeface="+mn-cs"/>
        </a:defRPr>
      </a:lvl3pPr>
      <a:lvl4pPr marL="1239714" algn="l" defTabSz="826476" rtl="0" eaLnBrk="1" latinLnBrk="0" hangingPunct="1">
        <a:defRPr kumimoji="1" sz="1627" kern="1200">
          <a:solidFill>
            <a:schemeClr val="tx1"/>
          </a:solidFill>
          <a:latin typeface="+mn-lt"/>
          <a:ea typeface="+mn-ea"/>
          <a:cs typeface="+mn-cs"/>
        </a:defRPr>
      </a:lvl4pPr>
      <a:lvl5pPr marL="1652952" algn="l" defTabSz="826476" rtl="0" eaLnBrk="1" latinLnBrk="0" hangingPunct="1">
        <a:defRPr kumimoji="1" sz="1627" kern="1200">
          <a:solidFill>
            <a:schemeClr val="tx1"/>
          </a:solidFill>
          <a:latin typeface="+mn-lt"/>
          <a:ea typeface="+mn-ea"/>
          <a:cs typeface="+mn-cs"/>
        </a:defRPr>
      </a:lvl5pPr>
      <a:lvl6pPr marL="2066189" algn="l" defTabSz="826476" rtl="0" eaLnBrk="1" latinLnBrk="0" hangingPunct="1">
        <a:defRPr kumimoji="1" sz="1627" kern="1200">
          <a:solidFill>
            <a:schemeClr val="tx1"/>
          </a:solidFill>
          <a:latin typeface="+mn-lt"/>
          <a:ea typeface="+mn-ea"/>
          <a:cs typeface="+mn-cs"/>
        </a:defRPr>
      </a:lvl6pPr>
      <a:lvl7pPr marL="2479428" algn="l" defTabSz="826476" rtl="0" eaLnBrk="1" latinLnBrk="0" hangingPunct="1">
        <a:defRPr kumimoji="1" sz="1627" kern="1200">
          <a:solidFill>
            <a:schemeClr val="tx1"/>
          </a:solidFill>
          <a:latin typeface="+mn-lt"/>
          <a:ea typeface="+mn-ea"/>
          <a:cs typeface="+mn-cs"/>
        </a:defRPr>
      </a:lvl7pPr>
      <a:lvl8pPr marL="2892666" algn="l" defTabSz="826476" rtl="0" eaLnBrk="1" latinLnBrk="0" hangingPunct="1">
        <a:defRPr kumimoji="1" sz="1627" kern="1200">
          <a:solidFill>
            <a:schemeClr val="tx1"/>
          </a:solidFill>
          <a:latin typeface="+mn-lt"/>
          <a:ea typeface="+mn-ea"/>
          <a:cs typeface="+mn-cs"/>
        </a:defRPr>
      </a:lvl8pPr>
      <a:lvl9pPr marL="3305904" algn="l" defTabSz="826476" rtl="0" eaLnBrk="1" latinLnBrk="0" hangingPunct="1">
        <a:defRPr kumimoji="1" sz="1627"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09D2467-ED06-481E-ADB4-B1C5AFC26AE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929E90F1-F378-4257-B620-4FACD447FFB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A7B75EE0-B6E6-49D9-B5F3-18E22FBD267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ltLang="ja-JP"/>
          </a:p>
        </p:txBody>
      </p:sp>
      <p:sp>
        <p:nvSpPr>
          <p:cNvPr id="1029" name="Rectangle 5">
            <a:extLst>
              <a:ext uri="{FF2B5EF4-FFF2-40B4-BE49-F238E27FC236}">
                <a16:creationId xmlns:a16="http://schemas.microsoft.com/office/drawing/2014/main" id="{F8A5B652-E8DE-416B-B559-8C644150CF5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ja-JP"/>
          </a:p>
        </p:txBody>
      </p:sp>
      <p:sp>
        <p:nvSpPr>
          <p:cNvPr id="1030" name="Rectangle 6">
            <a:extLst>
              <a:ext uri="{FF2B5EF4-FFF2-40B4-BE49-F238E27FC236}">
                <a16:creationId xmlns:a16="http://schemas.microsoft.com/office/drawing/2014/main" id="{C724AA84-8950-49EE-B1BD-CE233844710B}"/>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vl1pPr>
          </a:lstStyle>
          <a:p>
            <a:fld id="{BE62A205-4720-46E9-831F-C2387AF0B1C4}" type="slidenum">
              <a:rPr lang="en-US" altLang="ja-JP"/>
              <a:pPr/>
              <a:t>‹#›</a:t>
            </a:fld>
            <a:endParaRPr lang="en-US" altLang="ja-JP"/>
          </a:p>
        </p:txBody>
      </p:sp>
    </p:spTree>
    <p:extLst>
      <p:ext uri="{BB962C8B-B14F-4D97-AF65-F5344CB8AC3E}">
        <p14:creationId xmlns:p14="http://schemas.microsoft.com/office/powerpoint/2010/main" val="329340408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9"/>
            <a:ext cx="8229600" cy="1143000"/>
          </a:xfrm>
          <a:prstGeom prst="rect">
            <a:avLst/>
          </a:prstGeom>
          <a:noFill/>
          <a:ln w="9525">
            <a:noFill/>
            <a:miter lim="800000"/>
            <a:headEnd/>
            <a:tailEnd/>
          </a:ln>
        </p:spPr>
        <p:txBody>
          <a:bodyPr vert="horz" wrap="square" lIns="91418" tIns="45708" rIns="91418" bIns="45708" numCol="1" anchor="ctr" anchorCtr="0" compatLnSpc="1">
            <a:prstTxWarp prst="textNoShape">
              <a:avLst/>
            </a:prstTxWarp>
          </a:bodyPr>
          <a:lstStyle/>
          <a:p>
            <a:pPr lvl="0"/>
            <a:r>
              <a:rPr lang="ja-JP" altLang="en-US"/>
              <a:t>マスタ タイトルの書式設定</a:t>
            </a:r>
          </a:p>
        </p:txBody>
      </p:sp>
      <p:sp>
        <p:nvSpPr>
          <p:cNvPr id="13315"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18" tIns="45708" rIns="91418" bIns="45708"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6"/>
            <a:ext cx="21336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defRPr sz="1292">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6"/>
            <a:ext cx="28956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ctr">
              <a:defRPr sz="1292">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2462" y="6524626"/>
            <a:ext cx="21336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r">
              <a:defRPr sz="1292">
                <a:ea typeface="ＭＳ Ｐゴシック" pitchFamily="50" charset="-128"/>
              </a:defRPr>
            </a:lvl1pPr>
          </a:lstStyle>
          <a:p>
            <a:pPr>
              <a:defRPr/>
            </a:pPr>
            <a:fld id="{4E7AE4BE-F216-4572-974D-09A2D63C008C}" type="slidenum">
              <a:rPr lang="en-US" altLang="ja-JP"/>
              <a:pPr>
                <a:defRPr/>
              </a:pPr>
              <a:t>‹#›</a:t>
            </a:fld>
            <a:endParaRPr lang="en-US" altLang="ja-JP"/>
          </a:p>
        </p:txBody>
      </p:sp>
    </p:spTree>
    <p:extLst>
      <p:ext uri="{BB962C8B-B14F-4D97-AF65-F5344CB8AC3E}">
        <p14:creationId xmlns:p14="http://schemas.microsoft.com/office/powerpoint/2010/main" val="220491692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hdr="0" ftr="0" dt="0"/>
  <p:txStyles>
    <p:titleStyle>
      <a:lvl1pPr algn="ctr" rtl="0" eaLnBrk="0" fontAlgn="base" hangingPunct="0">
        <a:spcBef>
          <a:spcPct val="0"/>
        </a:spcBef>
        <a:spcAft>
          <a:spcPct val="0"/>
        </a:spcAft>
        <a:defRPr kumimoji="1" sz="4062">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062">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062">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062">
          <a:solidFill>
            <a:schemeClr val="tx2"/>
          </a:solidFill>
          <a:latin typeface="Arial" charset="0"/>
          <a:ea typeface="ＭＳ Ｐゴシック" pitchFamily="50" charset="-128"/>
        </a:defRPr>
      </a:lvl5pPr>
      <a:lvl6pPr marL="421992" algn="ctr" rtl="0" fontAlgn="base">
        <a:spcBef>
          <a:spcPct val="0"/>
        </a:spcBef>
        <a:spcAft>
          <a:spcPct val="0"/>
        </a:spcAft>
        <a:defRPr kumimoji="1" sz="4062">
          <a:solidFill>
            <a:schemeClr val="tx2"/>
          </a:solidFill>
          <a:latin typeface="Arial" charset="0"/>
          <a:ea typeface="ＭＳ Ｐゴシック" pitchFamily="50" charset="-128"/>
        </a:defRPr>
      </a:lvl6pPr>
      <a:lvl7pPr marL="843984" algn="ctr" rtl="0" fontAlgn="base">
        <a:spcBef>
          <a:spcPct val="0"/>
        </a:spcBef>
        <a:spcAft>
          <a:spcPct val="0"/>
        </a:spcAft>
        <a:defRPr kumimoji="1" sz="4062">
          <a:solidFill>
            <a:schemeClr val="tx2"/>
          </a:solidFill>
          <a:latin typeface="Arial" charset="0"/>
          <a:ea typeface="ＭＳ Ｐゴシック" pitchFamily="50" charset="-128"/>
        </a:defRPr>
      </a:lvl7pPr>
      <a:lvl8pPr marL="1265976" algn="ctr" rtl="0" fontAlgn="base">
        <a:spcBef>
          <a:spcPct val="0"/>
        </a:spcBef>
        <a:spcAft>
          <a:spcPct val="0"/>
        </a:spcAft>
        <a:defRPr kumimoji="1" sz="4062">
          <a:solidFill>
            <a:schemeClr val="tx2"/>
          </a:solidFill>
          <a:latin typeface="Arial" charset="0"/>
          <a:ea typeface="ＭＳ Ｐゴシック" pitchFamily="50" charset="-128"/>
        </a:defRPr>
      </a:lvl8pPr>
      <a:lvl9pPr marL="1687969" algn="ctr" rtl="0" fontAlgn="base">
        <a:spcBef>
          <a:spcPct val="0"/>
        </a:spcBef>
        <a:spcAft>
          <a:spcPct val="0"/>
        </a:spcAft>
        <a:defRPr kumimoji="1" sz="4062">
          <a:solidFill>
            <a:schemeClr val="tx2"/>
          </a:solidFill>
          <a:latin typeface="Arial" charset="0"/>
          <a:ea typeface="ＭＳ Ｐゴシック" pitchFamily="50" charset="-128"/>
        </a:defRPr>
      </a:lvl9pPr>
    </p:titleStyle>
    <p:bodyStyle>
      <a:lvl1pPr marL="316494" indent="-316494" algn="l" rtl="0" eaLnBrk="0" fontAlgn="base" hangingPunct="0">
        <a:spcBef>
          <a:spcPct val="20000"/>
        </a:spcBef>
        <a:spcAft>
          <a:spcPct val="0"/>
        </a:spcAft>
        <a:buChar char="•"/>
        <a:defRPr kumimoji="1" sz="2954">
          <a:solidFill>
            <a:schemeClr val="tx1"/>
          </a:solidFill>
          <a:latin typeface="+mn-lt"/>
          <a:ea typeface="+mn-ea"/>
          <a:cs typeface="+mn-cs"/>
        </a:defRPr>
      </a:lvl1pPr>
      <a:lvl2pPr marL="685737" indent="-263745" algn="l" rtl="0" eaLnBrk="0" fontAlgn="base" hangingPunct="0">
        <a:spcBef>
          <a:spcPct val="20000"/>
        </a:spcBef>
        <a:spcAft>
          <a:spcPct val="0"/>
        </a:spcAft>
        <a:buChar char="–"/>
        <a:defRPr kumimoji="1" sz="2585">
          <a:solidFill>
            <a:schemeClr val="tx1"/>
          </a:solidFill>
          <a:latin typeface="+mn-lt"/>
          <a:ea typeface="+mn-ea"/>
        </a:defRPr>
      </a:lvl2pPr>
      <a:lvl3pPr marL="1054981" indent="-210996" algn="l" rtl="0" eaLnBrk="0" fontAlgn="base" hangingPunct="0">
        <a:spcBef>
          <a:spcPct val="20000"/>
        </a:spcBef>
        <a:spcAft>
          <a:spcPct val="0"/>
        </a:spcAft>
        <a:buChar char="•"/>
        <a:defRPr kumimoji="1" sz="2215">
          <a:solidFill>
            <a:schemeClr val="tx1"/>
          </a:solidFill>
          <a:latin typeface="+mn-lt"/>
          <a:ea typeface="+mn-ea"/>
        </a:defRPr>
      </a:lvl3pPr>
      <a:lvl4pPr marL="1476972" indent="-210996" algn="l" rtl="0" eaLnBrk="0" fontAlgn="base" hangingPunct="0">
        <a:spcBef>
          <a:spcPct val="20000"/>
        </a:spcBef>
        <a:spcAft>
          <a:spcPct val="0"/>
        </a:spcAft>
        <a:buChar char="–"/>
        <a:defRPr kumimoji="1" sz="1846">
          <a:solidFill>
            <a:schemeClr val="tx1"/>
          </a:solidFill>
          <a:latin typeface="+mn-lt"/>
          <a:ea typeface="+mn-ea"/>
        </a:defRPr>
      </a:lvl4pPr>
      <a:lvl5pPr marL="1898963" indent="-210996" algn="l" rtl="0" eaLnBrk="0" fontAlgn="base" hangingPunct="0">
        <a:spcBef>
          <a:spcPct val="20000"/>
        </a:spcBef>
        <a:spcAft>
          <a:spcPct val="0"/>
        </a:spcAft>
        <a:buChar char="»"/>
        <a:defRPr kumimoji="1" sz="1846">
          <a:solidFill>
            <a:schemeClr val="tx1"/>
          </a:solidFill>
          <a:latin typeface="+mn-lt"/>
          <a:ea typeface="+mn-ea"/>
        </a:defRPr>
      </a:lvl5pPr>
      <a:lvl6pPr marL="2320956" indent="-210996" algn="l" rtl="0" fontAlgn="base">
        <a:spcBef>
          <a:spcPct val="20000"/>
        </a:spcBef>
        <a:spcAft>
          <a:spcPct val="0"/>
        </a:spcAft>
        <a:buChar char="»"/>
        <a:defRPr kumimoji="1" sz="1846">
          <a:solidFill>
            <a:schemeClr val="tx1"/>
          </a:solidFill>
          <a:latin typeface="+mn-lt"/>
          <a:ea typeface="+mn-ea"/>
        </a:defRPr>
      </a:lvl6pPr>
      <a:lvl7pPr marL="2742948" indent="-210996" algn="l" rtl="0" fontAlgn="base">
        <a:spcBef>
          <a:spcPct val="20000"/>
        </a:spcBef>
        <a:spcAft>
          <a:spcPct val="0"/>
        </a:spcAft>
        <a:buChar char="»"/>
        <a:defRPr kumimoji="1" sz="1846">
          <a:solidFill>
            <a:schemeClr val="tx1"/>
          </a:solidFill>
          <a:latin typeface="+mn-lt"/>
          <a:ea typeface="+mn-ea"/>
        </a:defRPr>
      </a:lvl7pPr>
      <a:lvl8pPr marL="3164940" indent="-210996" algn="l" rtl="0" fontAlgn="base">
        <a:spcBef>
          <a:spcPct val="20000"/>
        </a:spcBef>
        <a:spcAft>
          <a:spcPct val="0"/>
        </a:spcAft>
        <a:buChar char="»"/>
        <a:defRPr kumimoji="1" sz="1846">
          <a:solidFill>
            <a:schemeClr val="tx1"/>
          </a:solidFill>
          <a:latin typeface="+mn-lt"/>
          <a:ea typeface="+mn-ea"/>
        </a:defRPr>
      </a:lvl8pPr>
      <a:lvl9pPr marL="3586932" indent="-210996"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3984" rtl="0" eaLnBrk="1" latinLnBrk="0" hangingPunct="1">
        <a:defRPr kumimoji="1" sz="1662" kern="1200">
          <a:solidFill>
            <a:schemeClr val="tx1"/>
          </a:solidFill>
          <a:latin typeface="+mn-lt"/>
          <a:ea typeface="+mn-ea"/>
          <a:cs typeface="+mn-cs"/>
        </a:defRPr>
      </a:lvl1pPr>
      <a:lvl2pPr marL="421992" algn="l" defTabSz="843984" rtl="0" eaLnBrk="1" latinLnBrk="0" hangingPunct="1">
        <a:defRPr kumimoji="1" sz="1662" kern="1200">
          <a:solidFill>
            <a:schemeClr val="tx1"/>
          </a:solidFill>
          <a:latin typeface="+mn-lt"/>
          <a:ea typeface="+mn-ea"/>
          <a:cs typeface="+mn-cs"/>
        </a:defRPr>
      </a:lvl2pPr>
      <a:lvl3pPr marL="843984" algn="l" defTabSz="843984" rtl="0" eaLnBrk="1" latinLnBrk="0" hangingPunct="1">
        <a:defRPr kumimoji="1" sz="1662" kern="1200">
          <a:solidFill>
            <a:schemeClr val="tx1"/>
          </a:solidFill>
          <a:latin typeface="+mn-lt"/>
          <a:ea typeface="+mn-ea"/>
          <a:cs typeface="+mn-cs"/>
        </a:defRPr>
      </a:lvl3pPr>
      <a:lvl4pPr marL="1265976" algn="l" defTabSz="843984" rtl="0" eaLnBrk="1" latinLnBrk="0" hangingPunct="1">
        <a:defRPr kumimoji="1" sz="1662" kern="1200">
          <a:solidFill>
            <a:schemeClr val="tx1"/>
          </a:solidFill>
          <a:latin typeface="+mn-lt"/>
          <a:ea typeface="+mn-ea"/>
          <a:cs typeface="+mn-cs"/>
        </a:defRPr>
      </a:lvl4pPr>
      <a:lvl5pPr marL="1687969" algn="l" defTabSz="843984" rtl="0" eaLnBrk="1" latinLnBrk="0" hangingPunct="1">
        <a:defRPr kumimoji="1" sz="1662" kern="1200">
          <a:solidFill>
            <a:schemeClr val="tx1"/>
          </a:solidFill>
          <a:latin typeface="+mn-lt"/>
          <a:ea typeface="+mn-ea"/>
          <a:cs typeface="+mn-cs"/>
        </a:defRPr>
      </a:lvl5pPr>
      <a:lvl6pPr marL="2109960" algn="l" defTabSz="843984" rtl="0" eaLnBrk="1" latinLnBrk="0" hangingPunct="1">
        <a:defRPr kumimoji="1" sz="1662" kern="1200">
          <a:solidFill>
            <a:schemeClr val="tx1"/>
          </a:solidFill>
          <a:latin typeface="+mn-lt"/>
          <a:ea typeface="+mn-ea"/>
          <a:cs typeface="+mn-cs"/>
        </a:defRPr>
      </a:lvl6pPr>
      <a:lvl7pPr marL="2531952" algn="l" defTabSz="843984" rtl="0" eaLnBrk="1" latinLnBrk="0" hangingPunct="1">
        <a:defRPr kumimoji="1" sz="1662" kern="1200">
          <a:solidFill>
            <a:schemeClr val="tx1"/>
          </a:solidFill>
          <a:latin typeface="+mn-lt"/>
          <a:ea typeface="+mn-ea"/>
          <a:cs typeface="+mn-cs"/>
        </a:defRPr>
      </a:lvl7pPr>
      <a:lvl8pPr marL="2953944" algn="l" defTabSz="843984" rtl="0" eaLnBrk="1" latinLnBrk="0" hangingPunct="1">
        <a:defRPr kumimoji="1" sz="1662" kern="1200">
          <a:solidFill>
            <a:schemeClr val="tx1"/>
          </a:solidFill>
          <a:latin typeface="+mn-lt"/>
          <a:ea typeface="+mn-ea"/>
          <a:cs typeface="+mn-cs"/>
        </a:defRPr>
      </a:lvl8pPr>
      <a:lvl9pPr marL="3375936" algn="l" defTabSz="843984" rtl="0" eaLnBrk="1" latinLnBrk="0" hangingPunct="1">
        <a:defRPr kumimoji="1" sz="1662"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1.xml.rels>&#65279;<?xml version="1.0" encoding="utf-8" standalone="yes"?>
<Relationships xmlns="http://schemas.openxmlformats.org/package/2006/relationships">
  <Relationship Id="rId2" Type="http://schemas.openxmlformats.org/officeDocument/2006/relationships/notesSlide" Target="../notesSlides/notesSlide5.xml" />
  <Relationship Id="rId1" Type="http://schemas.openxmlformats.org/officeDocument/2006/relationships/slideLayout" Target="../slideLayouts/slideLayout64.xml" />
</Relationships>
</file>

<file path=ppt/slides/_rels/slide12.xml.rels>&#65279;<?xml version="1.0" encoding="utf-8" standalone="yes"?>
<Relationships xmlns="http://schemas.openxmlformats.org/package/2006/relationships">
  <Relationship Id="rId2" Type="http://schemas.openxmlformats.org/officeDocument/2006/relationships/notesSlide" Target="../notesSlides/notesSlide6.xml" />
  <Relationship Id="rId1" Type="http://schemas.openxmlformats.org/officeDocument/2006/relationships/slideLayout" Target="../slideLayouts/slideLayout7.xml" />
</Relationships>
</file>

<file path=ppt/slides/_rels/slide1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4.xml.rels>&#65279;<?xml version="1.0" encoding="utf-8" standalone="yes"?>
<Relationships xmlns="http://schemas.openxmlformats.org/package/2006/relationships">
  <Relationship Id="rId2" Type="http://schemas.openxmlformats.org/officeDocument/2006/relationships/notesSlide" Target="../notesSlides/notesSlide7.xml" />
  <Relationship Id="rId1" Type="http://schemas.openxmlformats.org/officeDocument/2006/relationships/slideLayout" Target="../slideLayouts/slideLayout53.xml" />
</Relationships>
</file>

<file path=ppt/slides/_rels/slide15.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16.xml.rels>&#65279;<?xml version="1.0" encoding="utf-8" standalone="yes"?>
<Relationships xmlns="http://schemas.openxmlformats.org/package/2006/relationships">
  <Relationship Id="rId2" Type="http://schemas.openxmlformats.org/officeDocument/2006/relationships/notesSlide" Target="../notesSlides/notesSlide8.xml" />
  <Relationship Id="rId1" Type="http://schemas.openxmlformats.org/officeDocument/2006/relationships/slideLayout" Target="../slideLayouts/slideLayout38.xml" />
</Relationships>
</file>

<file path=ppt/slides/_rels/slide17.xml.rels>&#65279;<?xml version="1.0" encoding="utf-8" standalone="yes"?>
<Relationships xmlns="http://schemas.openxmlformats.org/package/2006/relationships">
  <Relationship Id="rId2" Type="http://schemas.openxmlformats.org/officeDocument/2006/relationships/notesSlide" Target="../notesSlides/notesSlide9.xml" />
  <Relationship Id="rId1" Type="http://schemas.openxmlformats.org/officeDocument/2006/relationships/slideLayout" Target="../slideLayouts/slideLayout2.xml" />
</Relationships>
</file>

<file path=ppt/slides/_rels/slide18.xml.rels>&#65279;<?xml version="1.0" encoding="utf-8" standalone="yes"?>
<Relationships xmlns="http://schemas.openxmlformats.org/package/2006/relationships">
  <Relationship Id="rId2" Type="http://schemas.openxmlformats.org/officeDocument/2006/relationships/notesSlide" Target="../notesSlides/notesSlide10.xml" />
  <Relationship Id="rId1" Type="http://schemas.openxmlformats.org/officeDocument/2006/relationships/slideLayout" Target="../slideLayouts/slideLayout2.xml" />
</Relationships>
</file>

<file path=ppt/slides/_rels/slide19.xml.rels>&#65279;<?xml version="1.0" encoding="utf-8" standalone="yes"?>
<Relationships xmlns="http://schemas.openxmlformats.org/package/2006/relationships">
  <Relationship Id="rId2" Type="http://schemas.openxmlformats.org/officeDocument/2006/relationships/notesSlide" Target="../notesSlides/notesSlide11.xml" />
  <Relationship Id="rId1" Type="http://schemas.openxmlformats.org/officeDocument/2006/relationships/slideLayout" Target="../slideLayouts/slideLayout2.xml" />
</Relationships>
</file>

<file path=ppt/slides/_rels/slide2.xml.rels>&#65279;<?xml version="1.0" encoding="utf-8" standalone="yes"?>
<Relationships xmlns="http://schemas.openxmlformats.org/package/2006/relationships">
  <Relationship Id="rId2" Type="http://schemas.openxmlformats.org/officeDocument/2006/relationships/notesSlide" Target="../notesSlides/notesSlide2.xml" />
  <Relationship Id="rId1" Type="http://schemas.openxmlformats.org/officeDocument/2006/relationships/slideLayout" Target="../slideLayouts/slideLayout2.xml" />
</Relationships>
</file>

<file path=ppt/slides/_rels/slide20.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1.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22.xml.rels>&#65279;<?xml version="1.0" encoding="utf-8" standalone="yes"?>
<Relationships xmlns="http://schemas.openxmlformats.org/package/2006/relationships">
  <Relationship Id="rId1" Type="http://schemas.openxmlformats.org/officeDocument/2006/relationships/slideLayout" Target="../slideLayouts/slideLayout31.xml" />
</Relationships>
</file>

<file path=ppt/slides/_rels/slide23.xml.rels>&#65279;<?xml version="1.0" encoding="utf-8" standalone="yes"?>
<Relationships xmlns="http://schemas.openxmlformats.org/package/2006/relationships">
  <Relationship Id="rId2" Type="http://schemas.openxmlformats.org/officeDocument/2006/relationships/notesSlide" Target="../notesSlides/notesSlide12.xml" />
  <Relationship Id="rId1" Type="http://schemas.openxmlformats.org/officeDocument/2006/relationships/slideLayout" Target="../slideLayouts/slideLayout7.xml" />
</Relationships>
</file>

<file path=ppt/slides/_rels/slide24.xml.rels>&#65279;<?xml version="1.0" encoding="utf-8" standalone="yes"?>
<Relationships xmlns="http://schemas.openxmlformats.org/package/2006/relationships">
  <Relationship Id="rId2" Type="http://schemas.openxmlformats.org/officeDocument/2006/relationships/notesSlide" Target="../notesSlides/notesSlide13.xml" />
  <Relationship Id="rId1" Type="http://schemas.openxmlformats.org/officeDocument/2006/relationships/slideLayout" Target="../slideLayouts/slideLayout2.xml" />
</Relationships>
</file>

<file path=ppt/slides/_rels/slide25.xml.rels>&#65279;<?xml version="1.0" encoding="utf-8" standalone="yes"?>
<Relationships xmlns="http://schemas.openxmlformats.org/package/2006/relationships">
  <Relationship Id="rId1" Type="http://schemas.openxmlformats.org/officeDocument/2006/relationships/slideLayout" Target="../slideLayouts/slideLayout14.xml" />
</Relationships>
</file>

<file path=ppt/slides/_rels/slide26.xml.rels>&#65279;<?xml version="1.0" encoding="utf-8" standalone="yes"?>
<Relationships xmlns="http://schemas.openxmlformats.org/package/2006/relationships">
  <Relationship Id="rId3" Type="http://schemas.openxmlformats.org/officeDocument/2006/relationships/image" Target="../media/image6.png" />
  <Relationship Id="rId2" Type="http://schemas.openxmlformats.org/officeDocument/2006/relationships/image" Target="../media/image5.png" />
  <Relationship Id="rId1" Type="http://schemas.openxmlformats.org/officeDocument/2006/relationships/slideLayout" Target="../slideLayouts/slideLayout14.xml" />
  <Relationship Id="rId6" Type="http://schemas.openxmlformats.org/officeDocument/2006/relationships/image" Target="../media/image9.jpeg" />
  <Relationship Id="rId5" Type="http://schemas.openxmlformats.org/officeDocument/2006/relationships/image" Target="../media/image8.png" />
  <Relationship Id="rId4" Type="http://schemas.openxmlformats.org/officeDocument/2006/relationships/image" Target="../media/image7.png" />
</Relationships>
</file>

<file path=ppt/slides/_rels/slide27.xml.rels>&#65279;<?xml version="1.0" encoding="utf-8" standalone="yes"?>
<Relationships xmlns="http://schemas.openxmlformats.org/package/2006/relationships">
  <Relationship Id="rId2" Type="http://schemas.openxmlformats.org/officeDocument/2006/relationships/chart" Target="../charts/chart1.xml" />
  <Relationship Id="rId1" Type="http://schemas.openxmlformats.org/officeDocument/2006/relationships/slideLayout" Target="../slideLayouts/slideLayout14.xml" />
</Relationships>
</file>

<file path=ppt/slides/_rels/slide28.xml.rels>&#65279;<?xml version="1.0" encoding="utf-8" standalone="yes"?>
<Relationships xmlns="http://schemas.openxmlformats.org/package/2006/relationships">
  <Relationship Id="rId2" Type="http://schemas.openxmlformats.org/officeDocument/2006/relationships/chart" Target="../charts/chart2.xml" />
  <Relationship Id="rId1" Type="http://schemas.openxmlformats.org/officeDocument/2006/relationships/slideLayout" Target="../slideLayouts/slideLayout14.xml" />
</Relationships>
</file>

<file path=ppt/slides/_rels/slide29.xml.rels>&#65279;<?xml version="1.0" encoding="utf-8" standalone="yes"?>
<Relationships xmlns="http://schemas.openxmlformats.org/package/2006/relationships">
  <Relationship Id="rId2" Type="http://schemas.openxmlformats.org/officeDocument/2006/relationships/notesSlide" Target="../notesSlides/notesSlide14.xml" />
  <Relationship Id="rId1" Type="http://schemas.openxmlformats.org/officeDocument/2006/relationships/slideLayout" Target="../slideLayouts/slideLayout19.xml" />
</Relationships>
</file>

<file path=ppt/slides/_rels/slide3.xml.rels>&#65279;<?xml version="1.0" encoding="utf-8" standalone="yes"?>
<Relationships xmlns="http://schemas.openxmlformats.org/package/2006/relationships">
  <Relationship Id="rId3" Type="http://schemas.openxmlformats.org/officeDocument/2006/relationships/diagramData" Target="../diagrams/data1.xml" />
  <Relationship Id="rId7" Type="http://schemas.microsoft.com/office/2007/relationships/diagramDrawing" Target="../diagrams/drawing1.xml" />
  <Relationship Id="rId2" Type="http://schemas.openxmlformats.org/officeDocument/2006/relationships/notesSlide" Target="../notesSlides/notesSlide3.xml" />
  <Relationship Id="rId1" Type="http://schemas.openxmlformats.org/officeDocument/2006/relationships/slideLayout" Target="../slideLayouts/slideLayout2.xml" />
  <Relationship Id="rId6" Type="http://schemas.openxmlformats.org/officeDocument/2006/relationships/diagramColors" Target="../diagrams/colors1.xml" />
  <Relationship Id="rId5" Type="http://schemas.openxmlformats.org/officeDocument/2006/relationships/diagramQuickStyle" Target="../diagrams/quickStyle1.xml" />
  <Relationship Id="rId4" Type="http://schemas.openxmlformats.org/officeDocument/2006/relationships/diagramLayout" Target="../diagrams/layout1.xml" />
</Relationships>
</file>

<file path=ppt/slides/_rels/slide30.xml.rels>&#65279;<?xml version="1.0" encoding="utf-8" standalone="yes"?>
<Relationships xmlns="http://schemas.openxmlformats.org/package/2006/relationships">
  <Relationship Id="rId8" Type="http://schemas.openxmlformats.org/officeDocument/2006/relationships/image" Target="../media/image15.wmf" />
  <Relationship Id="rId13" Type="http://schemas.openxmlformats.org/officeDocument/2006/relationships/image" Target="../media/image20.wmf" />
  <Relationship Id="rId18" Type="http://schemas.openxmlformats.org/officeDocument/2006/relationships/image" Target="../media/image25.gif" />
  <Relationship Id="rId3" Type="http://schemas.openxmlformats.org/officeDocument/2006/relationships/image" Target="../media/image10.wmf" />
  <Relationship Id="rId7" Type="http://schemas.openxmlformats.org/officeDocument/2006/relationships/image" Target="../media/image14.wmf" />
  <Relationship Id="rId12" Type="http://schemas.openxmlformats.org/officeDocument/2006/relationships/image" Target="../media/image19.wmf" />
  <Relationship Id="rId17" Type="http://schemas.openxmlformats.org/officeDocument/2006/relationships/image" Target="../media/image24.wmf" />
  <Relationship Id="rId2" Type="http://schemas.openxmlformats.org/officeDocument/2006/relationships/notesSlide" Target="../notesSlides/notesSlide15.xml" />
  <Relationship Id="rId16" Type="http://schemas.openxmlformats.org/officeDocument/2006/relationships/image" Target="../media/image23.wmf" />
  <Relationship Id="rId1" Type="http://schemas.openxmlformats.org/officeDocument/2006/relationships/slideLayout" Target="../slideLayouts/slideLayout19.xml" />
  <Relationship Id="rId6" Type="http://schemas.openxmlformats.org/officeDocument/2006/relationships/image" Target="../media/image13.wmf" />
  <Relationship Id="rId11" Type="http://schemas.openxmlformats.org/officeDocument/2006/relationships/image" Target="../media/image18.wmf" />
  <Relationship Id="rId5" Type="http://schemas.openxmlformats.org/officeDocument/2006/relationships/image" Target="../media/image12.wmf" />
  <Relationship Id="rId15" Type="http://schemas.openxmlformats.org/officeDocument/2006/relationships/image" Target="../media/image22.wmf" />
  <Relationship Id="rId10" Type="http://schemas.openxmlformats.org/officeDocument/2006/relationships/image" Target="../media/image17.wmf" />
  <Relationship Id="rId4" Type="http://schemas.openxmlformats.org/officeDocument/2006/relationships/image" Target="../media/image11.wmf" />
  <Relationship Id="rId9" Type="http://schemas.openxmlformats.org/officeDocument/2006/relationships/image" Target="../media/image16.wmf" />
  <Relationship Id="rId14" Type="http://schemas.openxmlformats.org/officeDocument/2006/relationships/image" Target="../media/image21.wmf" />
</Relationships>
</file>

<file path=ppt/slides/_rels/slide31.xml.rels>&#65279;<?xml version="1.0" encoding="utf-8" standalone="yes"?>
<Relationships xmlns="http://schemas.openxmlformats.org/package/2006/relationships">
  <Relationship Id="rId2" Type="http://schemas.openxmlformats.org/officeDocument/2006/relationships/notesSlide" Target="../notesSlides/notesSlide16.xml" />
  <Relationship Id="rId1" Type="http://schemas.openxmlformats.org/officeDocument/2006/relationships/slideLayout" Target="../slideLayouts/slideLayout1.xml" />
</Relationships>
</file>

<file path=ppt/slides/_rels/slide32.xml.rels>&#65279;<?xml version="1.0" encoding="utf-8" standalone="yes"?>
<Relationships xmlns="http://schemas.openxmlformats.org/package/2006/relationships">
  <Relationship Id="rId2" Type="http://schemas.openxmlformats.org/officeDocument/2006/relationships/notesSlide" Target="../notesSlides/notesSlide17.xml" />
  <Relationship Id="rId1" Type="http://schemas.openxmlformats.org/officeDocument/2006/relationships/slideLayout" Target="../slideLayouts/slideLayout86.xml" />
</Relationships>
</file>

<file path=ppt/slides/_rels/slide4.xml.rels>&#65279;<?xml version="1.0" encoding="utf-8" standalone="yes"?>
<Relationships xmlns="http://schemas.openxmlformats.org/package/2006/relationships">
  <Relationship Id="rId1" Type="http://schemas.openxmlformats.org/officeDocument/2006/relationships/slideLayout" Target="../slideLayouts/slideLayout12.xml" />
</Relationships>
</file>

<file path=ppt/slides/_rels/slide5.xml.rels>&#65279;<?xml version="1.0" encoding="utf-8" standalone="yes"?>
<Relationships xmlns="http://schemas.openxmlformats.org/package/2006/relationships">
  <Relationship Id="rId2" Type="http://schemas.openxmlformats.org/officeDocument/2006/relationships/notesSlide" Target="../notesSlides/notesSlide4.xml" />
  <Relationship Id="rId1" Type="http://schemas.openxmlformats.org/officeDocument/2006/relationships/slideLayout" Target="../slideLayouts/slideLayout1.xml" />
</Relationships>
</file>

<file path=ppt/slides/_rels/slide6.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7.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8.xml.rels>&#65279;<?xml version="1.0" encoding="utf-8" standalone="yes"?>
<Relationships xmlns="http://schemas.openxmlformats.org/package/2006/relationships">
  <Relationship Id="rId1" Type="http://schemas.openxmlformats.org/officeDocument/2006/relationships/slideLayout" Target="../slideLayouts/slideLayout1.xml" />
</Relationships>
</file>

<file path=ppt/slides/_rels/slide9.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703385" y="1916113"/>
            <a:ext cx="7971692" cy="1079500"/>
          </a:xfrm>
          <a:prstGeom prst="rtTriangle">
            <a:avLst/>
          </a:prstGeom>
          <a:solidFill>
            <a:srgbClr val="FFE6CD"/>
          </a:solidFill>
          <a:ln w="12700" algn="ctr">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19459" name="Rectangle 2"/>
          <p:cNvSpPr>
            <a:spLocks noGrp="1" noChangeArrowheads="1"/>
          </p:cNvSpPr>
          <p:nvPr>
            <p:ph type="ctrTitle"/>
          </p:nvPr>
        </p:nvSpPr>
        <p:spPr>
          <a:xfrm>
            <a:off x="451767" y="1720850"/>
            <a:ext cx="8474927" cy="1470025"/>
          </a:xfrm>
        </p:spPr>
        <p:txBody>
          <a:bodyPr>
            <a:normAutofit fontScale="90000"/>
          </a:bodyPr>
          <a:lstStyle/>
          <a:p>
            <a:pPr eaLnBrk="1" hangingPunct="1"/>
            <a:br>
              <a:rPr lang="en-US" altLang="ja-JP" sz="4000" b="1" dirty="0">
                <a:latin typeface="ＤＨＰ特太ゴシック体" pitchFamily="50" charset="-128"/>
                <a:ea typeface="ＤＨＰ特太ゴシック体" pitchFamily="50" charset="-128"/>
              </a:rPr>
            </a:br>
            <a:r>
              <a:rPr lang="ja-JP" altLang="en-US" sz="4000" b="1" dirty="0">
                <a:latin typeface="ＤＨＰ特太ゴシック体" pitchFamily="50" charset="-128"/>
                <a:ea typeface="ＤＨＰ特太ゴシック体" pitchFamily="50" charset="-128"/>
              </a:rPr>
              <a:t>就労系サービスにおける</a:t>
            </a:r>
            <a:br>
              <a:rPr lang="en-US" altLang="ja-JP" sz="4000" b="1" dirty="0">
                <a:latin typeface="ＤＨＰ特太ゴシック体" pitchFamily="50" charset="-128"/>
                <a:ea typeface="ＤＨＰ特太ゴシック体" pitchFamily="50" charset="-128"/>
              </a:rPr>
            </a:br>
            <a:r>
              <a:rPr lang="ja-JP" altLang="en-US" sz="4000" b="1" dirty="0">
                <a:latin typeface="ＤＨＰ特太ゴシック体" pitchFamily="50" charset="-128"/>
                <a:ea typeface="ＤＨＰ特太ゴシック体" pitchFamily="50" charset="-128"/>
              </a:rPr>
              <a:t>サービス管理責任者と</a:t>
            </a:r>
            <a:br>
              <a:rPr lang="en-US" altLang="ja-JP" sz="4000" b="1" dirty="0">
                <a:latin typeface="ＤＨＰ特太ゴシック体" pitchFamily="50" charset="-128"/>
                <a:ea typeface="ＤＨＰ特太ゴシック体" pitchFamily="50" charset="-128"/>
              </a:rPr>
            </a:br>
            <a:r>
              <a:rPr lang="ja-JP" altLang="en-US" sz="4000" b="1" dirty="0">
                <a:latin typeface="ＤＨＰ特太ゴシック体" pitchFamily="50" charset="-128"/>
                <a:ea typeface="ＤＨＰ特太ゴシック体" pitchFamily="50" charset="-128"/>
              </a:rPr>
              <a:t>相談支援専門員の役割</a:t>
            </a:r>
          </a:p>
        </p:txBody>
      </p:sp>
      <p:sp>
        <p:nvSpPr>
          <p:cNvPr id="7" name="Text Box 5"/>
          <p:cNvSpPr txBox="1">
            <a:spLocks noGrp="1" noChangeArrowheads="1"/>
          </p:cNvSpPr>
          <p:nvPr>
            <p:ph type="subTitle" idx="1"/>
          </p:nvPr>
        </p:nvSpPr>
        <p:spPr>
          <a:xfrm>
            <a:off x="1619787" y="4508500"/>
            <a:ext cx="6400514" cy="1276568"/>
          </a:xfrm>
          <a:ln algn="ctr"/>
        </p:spPr>
        <p:txBody>
          <a:bodyPr>
            <a:spAutoFit/>
          </a:bodyPr>
          <a:lstStyle/>
          <a:p>
            <a:pPr>
              <a:spcBef>
                <a:spcPct val="50000"/>
              </a:spcBef>
              <a:defRPr/>
            </a:pPr>
            <a:r>
              <a:rPr lang="ja-JP" altLang="en-US" sz="2400" dirty="0">
                <a:latin typeface="+mj-ea"/>
                <a:ea typeface="+mj-ea"/>
              </a:rPr>
              <a:t>（社福）大阪市障害者福祉・スポーツ協会</a:t>
            </a:r>
          </a:p>
          <a:p>
            <a:pPr>
              <a:spcBef>
                <a:spcPct val="50000"/>
              </a:spcBef>
              <a:defRPr/>
            </a:pPr>
            <a:r>
              <a:rPr lang="ja-JP" altLang="en-US" sz="2400" dirty="0">
                <a:latin typeface="+mj-ea"/>
                <a:ea typeface="+mj-ea"/>
              </a:rPr>
              <a:t>大阪市職業リハビリテーションセンター　　　　　　　　　　　　酒井　京子</a:t>
            </a:r>
          </a:p>
        </p:txBody>
      </p:sp>
      <p:sp>
        <p:nvSpPr>
          <p:cNvPr id="4" name="スライド番号プレースホルダー 3"/>
          <p:cNvSpPr>
            <a:spLocks noGrp="1"/>
          </p:cNvSpPr>
          <p:nvPr>
            <p:ph type="sldNum" sz="quarter" idx="12"/>
          </p:nvPr>
        </p:nvSpPr>
        <p:spPr/>
        <p:txBody>
          <a:bodyPr/>
          <a:lstStyle/>
          <a:p>
            <a:fld id="{93F2C76C-95E5-4F43-AC27-80398C2C95BE}" type="slidenum">
              <a:rPr kumimoji="1" lang="ja-JP" altLang="en-US" smtClean="0"/>
              <a:pPr/>
              <a:t>1</a:t>
            </a:fld>
            <a:endParaRPr kumimoji="1" lang="ja-JP" altLang="en-US"/>
          </a:p>
        </p:txBody>
      </p:sp>
      <p:sp>
        <p:nvSpPr>
          <p:cNvPr id="2" name="テキスト ボックス 1">
            <a:extLst>
              <a:ext uri="{FF2B5EF4-FFF2-40B4-BE49-F238E27FC236}">
                <a16:creationId xmlns:a16="http://schemas.microsoft.com/office/drawing/2014/main" id="{22C9801B-8859-EE4E-4AD0-5E24D09FF205}"/>
              </a:ext>
            </a:extLst>
          </p:cNvPr>
          <p:cNvSpPr txBox="1"/>
          <p:nvPr/>
        </p:nvSpPr>
        <p:spPr>
          <a:xfrm>
            <a:off x="808160" y="1083220"/>
            <a:ext cx="2497015" cy="523220"/>
          </a:xfrm>
          <a:prstGeom prst="rect">
            <a:avLst/>
          </a:prstGeom>
          <a:noFill/>
        </p:spPr>
        <p:txBody>
          <a:bodyPr wrap="square" rtlCol="0">
            <a:spAutoFit/>
          </a:bodyPr>
          <a:lstStyle/>
          <a:p>
            <a:r>
              <a:rPr lang="ja-JP" altLang="en-US" sz="2800" b="1" dirty="0">
                <a:latin typeface="ＤＨＰ特太ゴシック体" pitchFamily="50" charset="-128"/>
                <a:ea typeface="ＤＨＰ特太ゴシック体" pitchFamily="50" charset="-128"/>
              </a:rPr>
              <a:t>ＰＧ－Ｃ１</a:t>
            </a:r>
            <a:endParaRPr kumimoji="1" lang="ja-JP" alt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a:prstGeom prst="roundRect">
            <a:avLst>
              <a:gd name="adj" fmla="val 50000"/>
            </a:avLst>
          </a:prstGeom>
          <a:ln w="9525">
            <a:solidFill>
              <a:schemeClr val="accent1"/>
            </a:solidFill>
          </a:ln>
        </p:spPr>
        <p:style>
          <a:lnRef idx="2">
            <a:schemeClr val="accent1"/>
          </a:lnRef>
          <a:fillRef idx="1">
            <a:schemeClr val="lt1"/>
          </a:fillRef>
          <a:effectRef idx="0">
            <a:schemeClr val="accent1"/>
          </a:effectRef>
          <a:fontRef idx="minor">
            <a:schemeClr val="dk1"/>
          </a:fontRef>
        </p:style>
        <p:txBody>
          <a:bodyPr>
            <a:normAutofit fontScale="90000"/>
          </a:bodyPr>
          <a:lstStyle/>
          <a:p>
            <a:r>
              <a:rPr kumimoji="1" lang="ja-JP" altLang="en-US" sz="3600" dirty="0"/>
              <a:t>家族のねがい　・　本人の</a:t>
            </a:r>
            <a:r>
              <a:rPr kumimoji="1" lang="ja-JP" altLang="en-US" sz="3600" dirty="0" err="1"/>
              <a:t>きぼう</a:t>
            </a:r>
            <a:endParaRPr kumimoji="1" lang="ja-JP" altLang="en-US" sz="3600" dirty="0"/>
          </a:p>
        </p:txBody>
      </p:sp>
      <p:sp>
        <p:nvSpPr>
          <p:cNvPr id="4" name="スライド番号プレースホルダ 3"/>
          <p:cNvSpPr>
            <a:spLocks noGrp="1"/>
          </p:cNvSpPr>
          <p:nvPr>
            <p:ph type="sldNum" sz="quarter" idx="12"/>
          </p:nvPr>
        </p:nvSpPr>
        <p:spPr/>
        <p:txBody>
          <a:bodyPr/>
          <a:lstStyle/>
          <a:p>
            <a:pPr>
              <a:defRPr/>
            </a:pPr>
            <a:fld id="{EA502C8F-DB77-4C7E-A505-3276664E3009}" type="slidenum">
              <a:rPr lang="en-US" altLang="ja-JP" smtClean="0"/>
              <a:pPr>
                <a:defRPr/>
              </a:pPr>
              <a:t>10</a:t>
            </a:fld>
            <a:endParaRPr lang="en-US" altLang="ja-JP"/>
          </a:p>
        </p:txBody>
      </p:sp>
      <p:sp>
        <p:nvSpPr>
          <p:cNvPr id="5" name="スマイル 4"/>
          <p:cNvSpPr/>
          <p:nvPr/>
        </p:nvSpPr>
        <p:spPr bwMode="auto">
          <a:xfrm>
            <a:off x="2910277" y="1592796"/>
            <a:ext cx="1129972" cy="1224136"/>
          </a:xfrm>
          <a:prstGeom prst="smileyFace">
            <a:avLst>
              <a:gd name="adj" fmla="val -90"/>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6" name="角丸四角形吹き出し 5"/>
          <p:cNvSpPr/>
          <p:nvPr/>
        </p:nvSpPr>
        <p:spPr bwMode="auto">
          <a:xfrm>
            <a:off x="4572000" y="2204864"/>
            <a:ext cx="3788729" cy="936104"/>
          </a:xfrm>
          <a:prstGeom prst="wedgeRoundRectCallout">
            <a:avLst>
              <a:gd name="adj1" fmla="val -59533"/>
              <a:gd name="adj2" fmla="val -36939"/>
              <a:gd name="adj3" fmla="val 16667"/>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800" b="0" dirty="0">
                <a:solidFill>
                  <a:schemeClr val="tx1"/>
                </a:solidFill>
                <a:latin typeface="Arial" charset="0"/>
                <a:ea typeface="ＭＳ Ｐゴシック" pitchFamily="50" charset="-128"/>
              </a:rPr>
              <a:t>平日はグループホーム</a:t>
            </a:r>
            <a:endParaRPr lang="en-US" altLang="ja-JP" sz="2800" b="0" dirty="0">
              <a:solidFill>
                <a:schemeClr val="tx1"/>
              </a:solidFill>
              <a:latin typeface="Arial"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800" b="0" dirty="0">
                <a:solidFill>
                  <a:schemeClr val="tx1"/>
                </a:solidFill>
                <a:latin typeface="Arial" charset="0"/>
                <a:ea typeface="ＭＳ Ｐゴシック" pitchFamily="50" charset="-128"/>
              </a:rPr>
              <a:t>から仕事に行くようにする</a:t>
            </a:r>
            <a:endParaRPr kumimoji="1" lang="ja-JP" altLang="en-US" sz="2800" b="0" i="0" u="none" strike="noStrike" cap="none" normalizeH="0" baseline="0" dirty="0">
              <a:ln>
                <a:noFill/>
              </a:ln>
              <a:solidFill>
                <a:schemeClr val="tx1"/>
              </a:solidFill>
              <a:effectLst/>
              <a:latin typeface="Arial" charset="0"/>
              <a:ea typeface="ＭＳ Ｐゴシック" pitchFamily="50" charset="-128"/>
            </a:endParaRPr>
          </a:p>
        </p:txBody>
      </p:sp>
      <p:sp>
        <p:nvSpPr>
          <p:cNvPr id="8" name="角丸四角形吹き出し 7"/>
          <p:cNvSpPr/>
          <p:nvPr/>
        </p:nvSpPr>
        <p:spPr bwMode="auto">
          <a:xfrm>
            <a:off x="4333509" y="1104764"/>
            <a:ext cx="4652825" cy="1008112"/>
          </a:xfrm>
          <a:prstGeom prst="wedgeRoundRectCallout">
            <a:avLst>
              <a:gd name="adj1" fmla="val -55441"/>
              <a:gd name="adj2" fmla="val 50185"/>
              <a:gd name="adj3" fmla="val 16667"/>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600" b="0" i="0" u="none" strike="noStrike" cap="none" normalizeH="0" baseline="0" dirty="0">
                <a:ln>
                  <a:noFill/>
                </a:ln>
                <a:solidFill>
                  <a:schemeClr val="tx1"/>
                </a:solidFill>
                <a:effectLst/>
                <a:latin typeface="Arial" charset="0"/>
                <a:ea typeface="ＭＳ Ｐゴシック" pitchFamily="50" charset="-128"/>
              </a:rPr>
              <a:t>仕事は大好き。卒業して</a:t>
            </a:r>
            <a:r>
              <a:rPr kumimoji="1" lang="en-US" altLang="ja-JP" sz="2600" b="0" i="0" u="none" strike="noStrike" cap="none" normalizeH="0" baseline="0" dirty="0">
                <a:ln>
                  <a:noFill/>
                </a:ln>
                <a:solidFill>
                  <a:schemeClr val="tx1"/>
                </a:solidFill>
                <a:effectLst/>
                <a:latin typeface="Arial" charset="0"/>
                <a:ea typeface="ＭＳ Ｐゴシック" pitchFamily="50" charset="-128"/>
              </a:rPr>
              <a:t>2</a:t>
            </a:r>
            <a:r>
              <a:rPr kumimoji="1" lang="ja-JP" altLang="en-US" sz="2600" b="0" i="0" u="none" strike="noStrike" cap="none" normalizeH="0" baseline="0" dirty="0">
                <a:ln>
                  <a:noFill/>
                </a:ln>
                <a:solidFill>
                  <a:schemeClr val="tx1"/>
                </a:solidFill>
                <a:effectLst/>
                <a:latin typeface="Arial" charset="0"/>
                <a:ea typeface="ＭＳ Ｐゴシック" pitchFamily="50" charset="-128"/>
              </a:rPr>
              <a:t>回就職</a:t>
            </a:r>
            <a:endParaRPr kumimoji="1" lang="en-US" altLang="ja-JP" sz="2600" b="0" i="0" u="none" strike="noStrike" cap="none" normalizeH="0" baseline="0" dirty="0">
              <a:ln>
                <a:noFill/>
              </a:ln>
              <a:solidFill>
                <a:schemeClr val="tx1"/>
              </a:solidFill>
              <a:effectLst/>
              <a:latin typeface="Arial"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600" b="0" i="0" u="none" strike="noStrike" cap="none" normalizeH="0" baseline="0" dirty="0">
                <a:ln>
                  <a:noFill/>
                </a:ln>
                <a:solidFill>
                  <a:schemeClr val="tx1"/>
                </a:solidFill>
                <a:effectLst/>
                <a:latin typeface="Arial" charset="0"/>
                <a:ea typeface="ＭＳ Ｐゴシック" pitchFamily="50" charset="-128"/>
              </a:rPr>
              <a:t>したけど難しくてやめてしまった</a:t>
            </a:r>
            <a:r>
              <a:rPr kumimoji="1" lang="ja-JP" altLang="en-US" sz="2800" b="0" i="0" u="none" strike="noStrike" cap="none" normalizeH="0" baseline="0" dirty="0">
                <a:ln>
                  <a:noFill/>
                </a:ln>
                <a:solidFill>
                  <a:schemeClr val="tx1"/>
                </a:solidFill>
                <a:effectLst/>
                <a:latin typeface="Arial" charset="0"/>
                <a:ea typeface="ＭＳ Ｐゴシック" pitchFamily="50" charset="-128"/>
              </a:rPr>
              <a:t>。</a:t>
            </a:r>
          </a:p>
        </p:txBody>
      </p:sp>
      <p:sp>
        <p:nvSpPr>
          <p:cNvPr id="9" name="角丸四角形吹き出し 8"/>
          <p:cNvSpPr/>
          <p:nvPr/>
        </p:nvSpPr>
        <p:spPr bwMode="auto">
          <a:xfrm>
            <a:off x="4372593" y="3284984"/>
            <a:ext cx="2991102" cy="1008112"/>
          </a:xfrm>
          <a:prstGeom prst="wedgeRoundRectCallout">
            <a:avLst>
              <a:gd name="adj1" fmla="val -55841"/>
              <a:gd name="adj2" fmla="val -52225"/>
              <a:gd name="adj3" fmla="val 16667"/>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800" b="0" dirty="0">
                <a:solidFill>
                  <a:schemeClr val="tx1"/>
                </a:solidFill>
                <a:latin typeface="Arial" charset="0"/>
                <a:ea typeface="ＭＳ Ｐゴシック" pitchFamily="50" charset="-128"/>
              </a:rPr>
              <a:t>でも、休みの日は</a:t>
            </a:r>
            <a:endParaRPr lang="en-US" altLang="ja-JP" sz="2800" b="0" dirty="0">
              <a:solidFill>
                <a:schemeClr val="tx1"/>
              </a:solidFill>
              <a:latin typeface="Arial"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家に帰りたい</a:t>
            </a:r>
          </a:p>
        </p:txBody>
      </p:sp>
      <p:sp>
        <p:nvSpPr>
          <p:cNvPr id="10" name="角丸四角形吹き出し 9"/>
          <p:cNvSpPr/>
          <p:nvPr/>
        </p:nvSpPr>
        <p:spPr bwMode="auto">
          <a:xfrm>
            <a:off x="4439062" y="5589240"/>
            <a:ext cx="4519887" cy="1080120"/>
          </a:xfrm>
          <a:prstGeom prst="wedgeRoundRectCallout">
            <a:avLst>
              <a:gd name="adj1" fmla="val -57043"/>
              <a:gd name="adj2" fmla="val -56994"/>
              <a:gd name="adj3" fmla="val 16667"/>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虫歯が痛い。でも、こわくて</a:t>
            </a:r>
            <a:endParaRPr kumimoji="1" lang="en-US" altLang="ja-JP" sz="2800" b="0" i="0" u="none" strike="noStrike" cap="none" normalizeH="0" baseline="0" dirty="0">
              <a:ln>
                <a:noFill/>
              </a:ln>
              <a:solidFill>
                <a:schemeClr val="tx1"/>
              </a:solidFill>
              <a:effectLst/>
              <a:latin typeface="Arial"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ひとりで</a:t>
            </a:r>
            <a:r>
              <a:rPr lang="ja-JP" altLang="en-US" sz="2800" b="0" dirty="0">
                <a:solidFill>
                  <a:schemeClr val="tx1"/>
                </a:solidFill>
                <a:latin typeface="Arial" charset="0"/>
                <a:ea typeface="ＭＳ Ｐゴシック" pitchFamily="50" charset="-128"/>
              </a:rPr>
              <a:t>歯医者に行けない</a:t>
            </a:r>
            <a:endParaRPr kumimoji="1" lang="ja-JP" altLang="en-US" sz="2800" b="0" i="0" u="none" strike="noStrike" cap="none" normalizeH="0" baseline="0" dirty="0">
              <a:ln>
                <a:noFill/>
              </a:ln>
              <a:solidFill>
                <a:schemeClr val="tx1"/>
              </a:solidFill>
              <a:effectLst/>
              <a:latin typeface="Arial" charset="0"/>
              <a:ea typeface="ＭＳ Ｐゴシック" pitchFamily="50" charset="-128"/>
            </a:endParaRPr>
          </a:p>
        </p:txBody>
      </p:sp>
      <p:sp>
        <p:nvSpPr>
          <p:cNvPr id="11" name="スマイル 10"/>
          <p:cNvSpPr/>
          <p:nvPr/>
        </p:nvSpPr>
        <p:spPr bwMode="auto">
          <a:xfrm>
            <a:off x="583865" y="1700808"/>
            <a:ext cx="930565" cy="1080120"/>
          </a:xfrm>
          <a:prstGeom prst="smileyFace">
            <a:avLst>
              <a:gd name="adj" fmla="val -4653"/>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2" name="アーチ 11"/>
          <p:cNvSpPr/>
          <p:nvPr/>
        </p:nvSpPr>
        <p:spPr bwMode="auto">
          <a:xfrm>
            <a:off x="517396" y="1484784"/>
            <a:ext cx="1063503" cy="986408"/>
          </a:xfrm>
          <a:prstGeom prst="blockArc">
            <a:avLst>
              <a:gd name="adj1" fmla="val 10302548"/>
              <a:gd name="adj2" fmla="val 1027057"/>
              <a:gd name="adj3" fmla="val 25685"/>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6" name="スマイル 15"/>
          <p:cNvSpPr/>
          <p:nvPr/>
        </p:nvSpPr>
        <p:spPr bwMode="auto">
          <a:xfrm>
            <a:off x="1580898" y="1556792"/>
            <a:ext cx="930565" cy="1296144"/>
          </a:xfrm>
          <a:prstGeom prst="smileyFace">
            <a:avLst>
              <a:gd name="adj" fmla="val -4653"/>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7" name="雲 16"/>
          <p:cNvSpPr/>
          <p:nvPr/>
        </p:nvSpPr>
        <p:spPr bwMode="auto">
          <a:xfrm>
            <a:off x="1713836" y="1556792"/>
            <a:ext cx="664689" cy="216024"/>
          </a:xfrm>
          <a:prstGeom prst="cloud">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5" name="角丸四角形吹き出し 14"/>
          <p:cNvSpPr/>
          <p:nvPr/>
        </p:nvSpPr>
        <p:spPr bwMode="auto">
          <a:xfrm>
            <a:off x="185051" y="2996952"/>
            <a:ext cx="3722260" cy="3528392"/>
          </a:xfrm>
          <a:prstGeom prst="wedgeRoundRectCallout">
            <a:avLst>
              <a:gd name="adj1" fmla="val -13151"/>
              <a:gd name="adj2" fmla="val -57841"/>
              <a:gd name="adj3"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74295" tIns="8890" rIns="74295" bIns="889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私たち両親とも</a:t>
            </a:r>
            <a:endParaRPr kumimoji="1" lang="en-US" altLang="ja-JP" sz="2800" b="0" i="0" u="none" strike="noStrike" cap="none" normalizeH="0" baseline="0" dirty="0">
              <a:ln>
                <a:noFill/>
              </a:ln>
              <a:solidFill>
                <a:schemeClr val="tx1"/>
              </a:solidFill>
              <a:effectLst/>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高齢で病気がち</a:t>
            </a:r>
            <a:r>
              <a:rPr lang="ja-JP" altLang="en-US" sz="2800" b="0" dirty="0">
                <a:solidFill>
                  <a:schemeClr val="tx1"/>
                </a:solidFill>
                <a:latin typeface="Arial" charset="0"/>
                <a:ea typeface="ＭＳ Ｐゴシック" pitchFamily="50" charset="-128"/>
              </a:rPr>
              <a:t>なので</a:t>
            </a:r>
            <a:endParaRPr lang="en-US" altLang="ja-JP" sz="2800" b="0" dirty="0">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2800" b="0" dirty="0">
                <a:solidFill>
                  <a:schemeClr val="tx1"/>
                </a:solidFill>
                <a:latin typeface="Arial" charset="0"/>
                <a:ea typeface="ＭＳ Ｐゴシック" pitchFamily="50" charset="-128"/>
              </a:rPr>
              <a:t>子どもの将来が心配。</a:t>
            </a:r>
            <a:endParaRPr lang="en-US" altLang="ja-JP" sz="2800" b="0" dirty="0">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ホームで自分の</a:t>
            </a:r>
            <a:r>
              <a:rPr lang="ja-JP" altLang="en-US" sz="2800" b="0" dirty="0">
                <a:solidFill>
                  <a:schemeClr val="tx1"/>
                </a:solidFill>
                <a:latin typeface="Arial" charset="0"/>
                <a:ea typeface="ＭＳ Ｐゴシック" pitchFamily="50" charset="-128"/>
              </a:rPr>
              <a:t>ことが</a:t>
            </a:r>
            <a:endParaRPr lang="en-US" altLang="ja-JP" sz="2800" b="0" dirty="0">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2800" b="0" dirty="0">
                <a:solidFill>
                  <a:schemeClr val="tx1"/>
                </a:solidFill>
                <a:latin typeface="Arial" charset="0"/>
                <a:ea typeface="ＭＳ Ｐゴシック" pitchFamily="50" charset="-128"/>
              </a:rPr>
              <a:t>できるようになると安心。</a:t>
            </a:r>
            <a:endParaRPr lang="en-US" altLang="ja-JP" sz="2800" b="0" dirty="0">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2800" b="0" dirty="0">
                <a:solidFill>
                  <a:schemeClr val="tx1"/>
                </a:solidFill>
                <a:latin typeface="Arial" charset="0"/>
                <a:ea typeface="ＭＳ Ｐゴシック" pitchFamily="50" charset="-128"/>
              </a:rPr>
              <a:t>友だちと仲良く仕事して</a:t>
            </a:r>
            <a:endParaRPr lang="en-US" altLang="ja-JP" sz="2800" b="0" dirty="0">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2800" b="0" dirty="0">
                <a:solidFill>
                  <a:schemeClr val="tx1"/>
                </a:solidFill>
                <a:latin typeface="Arial" charset="0"/>
                <a:ea typeface="ＭＳ Ｐゴシック" pitchFamily="50" charset="-128"/>
              </a:rPr>
              <a:t>元気で過ごしてほしい。</a:t>
            </a:r>
            <a:endParaRPr kumimoji="1" lang="ja-JP" altLang="en-US" sz="2800" b="0" i="0" u="none" strike="noStrike" cap="none" normalizeH="0" baseline="0" dirty="0">
              <a:ln>
                <a:noFill/>
              </a:ln>
              <a:solidFill>
                <a:schemeClr val="tx1"/>
              </a:solidFill>
              <a:effectLst/>
              <a:latin typeface="Arial" charset="0"/>
              <a:ea typeface="ＭＳ Ｐゴシック" pitchFamily="50" charset="-128"/>
            </a:endParaRPr>
          </a:p>
        </p:txBody>
      </p:sp>
      <p:sp>
        <p:nvSpPr>
          <p:cNvPr id="18" name="角丸四角形吹き出し 17"/>
          <p:cNvSpPr/>
          <p:nvPr/>
        </p:nvSpPr>
        <p:spPr bwMode="auto">
          <a:xfrm>
            <a:off x="4306124" y="4437112"/>
            <a:ext cx="4519887" cy="1008112"/>
          </a:xfrm>
          <a:prstGeom prst="wedgeRoundRectCallout">
            <a:avLst>
              <a:gd name="adj1" fmla="val -55841"/>
              <a:gd name="adj2" fmla="val -52225"/>
              <a:gd name="adj3" fmla="val 16667"/>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体力があるので</a:t>
            </a:r>
            <a:r>
              <a:rPr kumimoji="1" lang="en-US" altLang="ja-JP" sz="2800" b="0" i="0" u="none" strike="noStrike" cap="none" normalizeH="0" baseline="0" dirty="0">
                <a:ln>
                  <a:noFill/>
                </a:ln>
                <a:solidFill>
                  <a:schemeClr val="tx1"/>
                </a:solidFill>
                <a:effectLst/>
                <a:latin typeface="Arial" charset="0"/>
                <a:ea typeface="ＭＳ Ｐゴシック" pitchFamily="50" charset="-128"/>
              </a:rPr>
              <a:t>A</a:t>
            </a:r>
            <a:r>
              <a:rPr kumimoji="1" lang="ja-JP" altLang="en-US" sz="2800" b="0" i="0" u="none" strike="noStrike" cap="none" normalizeH="0" baseline="0" dirty="0">
                <a:ln>
                  <a:noFill/>
                </a:ln>
                <a:solidFill>
                  <a:schemeClr val="tx1"/>
                </a:solidFill>
                <a:effectLst/>
                <a:latin typeface="Arial" charset="0"/>
                <a:ea typeface="ＭＳ Ｐゴシック" pitchFamily="50" charset="-128"/>
              </a:rPr>
              <a:t>型で働いて</a:t>
            </a:r>
            <a:endParaRPr kumimoji="1" lang="en-US" altLang="ja-JP" sz="2800" b="0" i="0" u="none" strike="noStrike" cap="none" normalizeH="0" baseline="0" dirty="0">
              <a:ln>
                <a:noFill/>
              </a:ln>
              <a:solidFill>
                <a:schemeClr val="tx1"/>
              </a:solidFill>
              <a:effectLst/>
              <a:latin typeface="Arial"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altLang="ja-JP" sz="2800" b="0" dirty="0">
                <a:solidFill>
                  <a:schemeClr val="tx1"/>
                </a:solidFill>
                <a:latin typeface="Arial" charset="0"/>
                <a:ea typeface="ＭＳ Ｐゴシック" pitchFamily="50" charset="-128"/>
              </a:rPr>
              <a:t>B</a:t>
            </a:r>
            <a:r>
              <a:rPr lang="ja-JP" altLang="en-US" sz="2800" b="0" dirty="0">
                <a:solidFill>
                  <a:schemeClr val="tx1"/>
                </a:solidFill>
                <a:latin typeface="Arial" charset="0"/>
                <a:ea typeface="ＭＳ Ｐゴシック" pitchFamily="50" charset="-128"/>
              </a:rPr>
              <a:t>型より多く給料をもらいたい</a:t>
            </a:r>
            <a:endParaRPr kumimoji="1" lang="ja-JP" altLang="en-US" sz="2800" b="0" i="0" u="none" strike="noStrike" cap="none" normalizeH="0" baseline="0" dirty="0">
              <a:ln>
                <a:noFill/>
              </a:ln>
              <a:solidFill>
                <a:schemeClr val="tx1"/>
              </a:solidFill>
              <a:effectLst/>
              <a:latin typeface="Arial" charset="0"/>
              <a:ea typeface="ＭＳ Ｐゴシック" pitchFamily="50" charset="-128"/>
            </a:endParaRPr>
          </a:p>
        </p:txBody>
      </p:sp>
      <p:sp>
        <p:nvSpPr>
          <p:cNvPr id="19" name="角丸四角形 18"/>
          <p:cNvSpPr/>
          <p:nvPr/>
        </p:nvSpPr>
        <p:spPr bwMode="auto">
          <a:xfrm>
            <a:off x="716803" y="1052736"/>
            <a:ext cx="1595254" cy="432048"/>
          </a:xfrm>
          <a:prstGeom prst="roundRect">
            <a:avLst>
              <a:gd name="adj" fmla="val 46826"/>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bg1"/>
                </a:solidFill>
                <a:effectLst/>
                <a:latin typeface="Arial" charset="0"/>
                <a:ea typeface="ＭＳ Ｐゴシック" pitchFamily="50" charset="-128"/>
              </a:rPr>
              <a:t>両親</a:t>
            </a:r>
          </a:p>
        </p:txBody>
      </p:sp>
      <p:sp>
        <p:nvSpPr>
          <p:cNvPr id="20" name="角丸四角形 19"/>
          <p:cNvSpPr/>
          <p:nvPr/>
        </p:nvSpPr>
        <p:spPr bwMode="auto">
          <a:xfrm>
            <a:off x="2710870" y="1052736"/>
            <a:ext cx="1595254" cy="432048"/>
          </a:xfrm>
          <a:prstGeom prst="roundRect">
            <a:avLst>
              <a:gd name="adj" fmla="val 46826"/>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bg1"/>
                </a:solidFill>
                <a:effectLst/>
                <a:latin typeface="Arial" charset="0"/>
                <a:ea typeface="ＭＳ Ｐゴシック" pitchFamily="50" charset="-128"/>
              </a:rPr>
              <a:t>本人</a:t>
            </a:r>
          </a:p>
        </p:txBody>
      </p:sp>
    </p:spTree>
    <p:extLst>
      <p:ext uri="{BB962C8B-B14F-4D97-AF65-F5344CB8AC3E}">
        <p14:creationId xmlns:p14="http://schemas.microsoft.com/office/powerpoint/2010/main" val="3886995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4">
            <a:extLst>
              <a:ext uri="{FF2B5EF4-FFF2-40B4-BE49-F238E27FC236}">
                <a16:creationId xmlns:a16="http://schemas.microsoft.com/office/drawing/2014/main" id="{445404A3-3A0E-4013-8FD0-452FA514C8F2}"/>
              </a:ext>
            </a:extLst>
          </p:cNvPr>
          <p:cNvGraphicFramePr>
            <a:graphicFrameLocks/>
          </p:cNvGraphicFramePr>
          <p:nvPr/>
        </p:nvGraphicFramePr>
        <p:xfrm>
          <a:off x="138113" y="3762375"/>
          <a:ext cx="9002712" cy="3078162"/>
        </p:xfrm>
        <a:graphic>
          <a:graphicData uri="http://schemas.openxmlformats.org/drawingml/2006/table">
            <a:tbl>
              <a:tblPr firstRow="1" bandRow="1">
                <a:tableStyleId>{5940675A-B579-460E-94D1-54222C63F5DA}</a:tableStyleId>
              </a:tblPr>
              <a:tblGrid>
                <a:gridCol w="302611">
                  <a:extLst>
                    <a:ext uri="{9D8B030D-6E8A-4147-A177-3AD203B41FA5}">
                      <a16:colId xmlns:a16="http://schemas.microsoft.com/office/drawing/2014/main" val="20000"/>
                    </a:ext>
                  </a:extLst>
                </a:gridCol>
                <a:gridCol w="1437408">
                  <a:extLst>
                    <a:ext uri="{9D8B030D-6E8A-4147-A177-3AD203B41FA5}">
                      <a16:colId xmlns:a16="http://schemas.microsoft.com/office/drawing/2014/main" val="20001"/>
                    </a:ext>
                  </a:extLst>
                </a:gridCol>
                <a:gridCol w="1846385">
                  <a:extLst>
                    <a:ext uri="{9D8B030D-6E8A-4147-A177-3AD203B41FA5}">
                      <a16:colId xmlns:a16="http://schemas.microsoft.com/office/drawing/2014/main" val="20002"/>
                    </a:ext>
                  </a:extLst>
                </a:gridCol>
                <a:gridCol w="504110">
                  <a:extLst>
                    <a:ext uri="{9D8B030D-6E8A-4147-A177-3AD203B41FA5}">
                      <a16:colId xmlns:a16="http://schemas.microsoft.com/office/drawing/2014/main" val="20003"/>
                    </a:ext>
                  </a:extLst>
                </a:gridCol>
                <a:gridCol w="978239">
                  <a:extLst>
                    <a:ext uri="{9D8B030D-6E8A-4147-A177-3AD203B41FA5}">
                      <a16:colId xmlns:a16="http://schemas.microsoft.com/office/drawing/2014/main" val="20004"/>
                    </a:ext>
                  </a:extLst>
                </a:gridCol>
                <a:gridCol w="1664367">
                  <a:extLst>
                    <a:ext uri="{9D8B030D-6E8A-4147-A177-3AD203B41FA5}">
                      <a16:colId xmlns:a16="http://schemas.microsoft.com/office/drawing/2014/main" val="20005"/>
                    </a:ext>
                  </a:extLst>
                </a:gridCol>
                <a:gridCol w="1664367">
                  <a:extLst>
                    <a:ext uri="{9D8B030D-6E8A-4147-A177-3AD203B41FA5}">
                      <a16:colId xmlns:a16="http://schemas.microsoft.com/office/drawing/2014/main" val="20006"/>
                    </a:ext>
                  </a:extLst>
                </a:gridCol>
                <a:gridCol w="605225">
                  <a:extLst>
                    <a:ext uri="{9D8B030D-6E8A-4147-A177-3AD203B41FA5}">
                      <a16:colId xmlns:a16="http://schemas.microsoft.com/office/drawing/2014/main" val="20007"/>
                    </a:ext>
                  </a:extLst>
                </a:gridCol>
              </a:tblGrid>
              <a:tr h="579344">
                <a:tc>
                  <a:txBody>
                    <a:bodyPr/>
                    <a:lstStyle/>
                    <a:p>
                      <a:r>
                        <a:rPr kumimoji="1" lang="ja-JP" altLang="en-US" sz="800" dirty="0"/>
                        <a:t>優先順位</a:t>
                      </a:r>
                      <a:endParaRPr kumimoji="1" lang="ja-JP" altLang="en-US" sz="800" b="0" dirty="0"/>
                    </a:p>
                  </a:txBody>
                  <a:tcPr marL="91449" marR="91449" marT="45745" marB="45745"/>
                </a:tc>
                <a:tc>
                  <a:txBody>
                    <a:bodyPr/>
                    <a:lstStyle/>
                    <a:p>
                      <a:pPr algn="ctr"/>
                      <a:r>
                        <a:rPr kumimoji="1" lang="ja-JP" altLang="en-US" sz="1200" dirty="0"/>
                        <a:t>解決すべき課題　　　　　（本人のニーズ）</a:t>
                      </a:r>
                    </a:p>
                  </a:txBody>
                  <a:tcPr marL="91449" marR="91449" marT="45745" marB="45745" anchor="ctr"/>
                </a:tc>
                <a:tc>
                  <a:txBody>
                    <a:bodyPr/>
                    <a:lstStyle/>
                    <a:p>
                      <a:pPr algn="ctr"/>
                      <a:r>
                        <a:rPr kumimoji="1" lang="ja-JP" altLang="en-US" sz="1200" dirty="0"/>
                        <a:t>支援目標</a:t>
                      </a:r>
                    </a:p>
                  </a:txBody>
                  <a:tcPr marL="91449" marR="91449" marT="45745" marB="45745" anchor="ctr"/>
                </a:tc>
                <a:tc>
                  <a:txBody>
                    <a:bodyPr/>
                    <a:lstStyle/>
                    <a:p>
                      <a:pPr algn="ctr"/>
                      <a:r>
                        <a:rPr kumimoji="1" lang="ja-JP" altLang="en-US" sz="1200" dirty="0"/>
                        <a:t>達成期間</a:t>
                      </a:r>
                    </a:p>
                  </a:txBody>
                  <a:tcPr marL="91449" marR="91449" marT="45745" marB="45745" anchor="ctr"/>
                </a:tc>
                <a:tc gridSpan="2">
                  <a:txBody>
                    <a:bodyPr/>
                    <a:lstStyle/>
                    <a:p>
                      <a:pPr algn="ctr"/>
                      <a:r>
                        <a:rPr kumimoji="1" lang="ja-JP" altLang="en-US" sz="1200" dirty="0"/>
                        <a:t>福祉サービス等</a:t>
                      </a:r>
                      <a:endParaRPr kumimoji="1" lang="en-US" altLang="ja-JP" sz="1200" dirty="0"/>
                    </a:p>
                    <a:p>
                      <a:pPr algn="ctr"/>
                      <a:r>
                        <a:rPr kumimoji="1" lang="ja-JP" altLang="en-US" sz="1200" dirty="0"/>
                        <a:t>種類・内容・量（頻度・時間）</a:t>
                      </a:r>
                      <a:endParaRPr kumimoji="1" lang="en-US" altLang="ja-JP" sz="1200" dirty="0"/>
                    </a:p>
                  </a:txBody>
                  <a:tcPr marL="91449" marR="91449" marT="45745" marB="45745" anchor="ctr"/>
                </a:tc>
                <a:tc hMerge="1">
                  <a:txBody>
                    <a:bodyPr/>
                    <a:lstStyle/>
                    <a:p>
                      <a:endParaRPr kumimoji="1" lang="ja-JP" altLang="en-US" sz="1200" dirty="0"/>
                    </a:p>
                  </a:txBody>
                  <a:tcPr/>
                </a:tc>
                <a:tc>
                  <a:txBody>
                    <a:bodyPr/>
                    <a:lstStyle/>
                    <a:p>
                      <a:pPr algn="ctr"/>
                      <a:r>
                        <a:rPr kumimoji="1" lang="ja-JP" altLang="en-US" sz="1200" dirty="0"/>
                        <a:t>問題解決のための</a:t>
                      </a:r>
                      <a:endParaRPr kumimoji="1" lang="en-US" altLang="ja-JP" sz="1200" dirty="0"/>
                    </a:p>
                    <a:p>
                      <a:pPr algn="ctr"/>
                      <a:r>
                        <a:rPr kumimoji="1" lang="ja-JP" altLang="en-US" sz="1200" dirty="0"/>
                        <a:t>　本人の役割</a:t>
                      </a:r>
                    </a:p>
                  </a:txBody>
                  <a:tcPr marL="91449" marR="91449" marT="45745" marB="45745" anchor="ctr"/>
                </a:tc>
                <a:tc>
                  <a:txBody>
                    <a:bodyPr/>
                    <a:lstStyle/>
                    <a:p>
                      <a:pPr algn="ctr"/>
                      <a:r>
                        <a:rPr kumimoji="1" lang="ja-JP" altLang="en-US" sz="1200" dirty="0"/>
                        <a:t>評価時期</a:t>
                      </a:r>
                    </a:p>
                  </a:txBody>
                  <a:tcPr marL="91449" marR="91449" marT="45745" marB="45745" anchor="ctr"/>
                </a:tc>
                <a:extLst>
                  <a:ext uri="{0D108BD9-81ED-4DB2-BD59-A6C34878D82A}">
                    <a16:rowId xmlns:a16="http://schemas.microsoft.com/office/drawing/2014/main" val="10000"/>
                  </a:ext>
                </a:extLst>
              </a:tr>
              <a:tr h="823271">
                <a:tc>
                  <a:txBody>
                    <a:bodyPr/>
                    <a:lstStyle/>
                    <a:p>
                      <a:pPr algn="ctr"/>
                      <a:r>
                        <a:rPr kumimoji="1" lang="en-US" altLang="ja-JP" sz="1200" dirty="0"/>
                        <a:t>1</a:t>
                      </a:r>
                      <a:endParaRPr kumimoji="1" lang="ja-JP" altLang="en-US" sz="1200" dirty="0"/>
                    </a:p>
                  </a:txBody>
                  <a:tcPr marL="91449" marR="91449" marT="45745" marB="45745" anchor="ctr"/>
                </a:tc>
                <a:tc>
                  <a:txBody>
                    <a:bodyPr/>
                    <a:lstStyle/>
                    <a:p>
                      <a:r>
                        <a:rPr kumimoji="1" lang="ja-JP" altLang="en-US" sz="1200" dirty="0"/>
                        <a:t>仕事の日はホームで暮らす</a:t>
                      </a:r>
                    </a:p>
                  </a:txBody>
                  <a:tcPr marL="91449" marR="91449" marT="45745" marB="45745" anchor="ctr"/>
                </a:tc>
                <a:tc>
                  <a:txBody>
                    <a:bodyPr/>
                    <a:lstStyle/>
                    <a:p>
                      <a:r>
                        <a:rPr kumimoji="1" lang="ja-JP" altLang="en-US" sz="1200" dirty="0"/>
                        <a:t>必要な支援を利用して安心して生活することができる</a:t>
                      </a:r>
                    </a:p>
                  </a:txBody>
                  <a:tcPr marL="91449" marR="91449" marT="45745" marB="45745" anchor="ctr"/>
                </a:tc>
                <a:tc>
                  <a:txBody>
                    <a:bodyPr/>
                    <a:lstStyle/>
                    <a:p>
                      <a:pPr algn="ctr"/>
                      <a:r>
                        <a:rPr kumimoji="1" lang="en-US" altLang="ja-JP" sz="1200" dirty="0"/>
                        <a:t>6</a:t>
                      </a:r>
                      <a:r>
                        <a:rPr kumimoji="1" lang="ja-JP" altLang="en-US" sz="1200" dirty="0"/>
                        <a:t>月</a:t>
                      </a:r>
                    </a:p>
                  </a:txBody>
                  <a:tcPr marL="91449" marR="91449" marT="45745" marB="45745" anchor="ctr"/>
                </a:tc>
                <a:tc>
                  <a:txBody>
                    <a:bodyPr/>
                    <a:lstStyle/>
                    <a:p>
                      <a:pPr algn="ctr"/>
                      <a:r>
                        <a:rPr kumimoji="1" lang="ja-JP" altLang="en-US" sz="1200" dirty="0"/>
                        <a:t>共同生活介護</a:t>
                      </a:r>
                    </a:p>
                  </a:txBody>
                  <a:tcPr marL="91449" marR="91449" marT="45745" marB="45745" anchor="ctr"/>
                </a:tc>
                <a:tc>
                  <a:txBody>
                    <a:bodyPr/>
                    <a:lstStyle/>
                    <a:p>
                      <a:r>
                        <a:rPr kumimoji="1" lang="ja-JP" altLang="en-US" sz="1200" dirty="0"/>
                        <a:t>住居の提供　　　　　　　　生活支援（掃除・洗濯・入浴等）</a:t>
                      </a:r>
                      <a:endParaRPr kumimoji="1" lang="en-US" altLang="ja-JP" sz="1200" dirty="0"/>
                    </a:p>
                    <a:p>
                      <a:r>
                        <a:rPr kumimoji="1" lang="ja-JP" altLang="en-US" sz="1200" dirty="0"/>
                        <a:t>相談</a:t>
                      </a:r>
                    </a:p>
                  </a:txBody>
                  <a:tcPr marL="91449" marR="91449" marT="45745" marB="45745"/>
                </a:tc>
                <a:tc>
                  <a:txBody>
                    <a:bodyPr/>
                    <a:lstStyle/>
                    <a:p>
                      <a:pPr algn="l"/>
                      <a:r>
                        <a:rPr kumimoji="1" lang="ja-JP" altLang="en-US" sz="1200" dirty="0"/>
                        <a:t>掃除や洗濯を支援者と一緒にする　　　　　　　　　　　心配なことがあるときは支援者に伝える</a:t>
                      </a:r>
                    </a:p>
                  </a:txBody>
                  <a:tcPr marL="91449" marR="91449" marT="45745" marB="45745"/>
                </a:tc>
                <a:tc>
                  <a:txBody>
                    <a:bodyPr/>
                    <a:lstStyle/>
                    <a:p>
                      <a:pPr algn="ctr"/>
                      <a:r>
                        <a:rPr kumimoji="1" lang="en-US" altLang="ja-JP" sz="1200" dirty="0"/>
                        <a:t>6</a:t>
                      </a:r>
                      <a:r>
                        <a:rPr kumimoji="1" lang="ja-JP" altLang="en-US" sz="1200" dirty="0"/>
                        <a:t>月後</a:t>
                      </a:r>
                    </a:p>
                  </a:txBody>
                  <a:tcPr marL="91449" marR="91449" marT="45745" marB="45745" anchor="ctr"/>
                </a:tc>
                <a:extLst>
                  <a:ext uri="{0D108BD9-81ED-4DB2-BD59-A6C34878D82A}">
                    <a16:rowId xmlns:a16="http://schemas.microsoft.com/office/drawing/2014/main" val="10001"/>
                  </a:ext>
                </a:extLst>
              </a:tr>
              <a:tr h="577840">
                <a:tc>
                  <a:txBody>
                    <a:bodyPr/>
                    <a:lstStyle/>
                    <a:p>
                      <a:pPr algn="ctr"/>
                      <a:r>
                        <a:rPr kumimoji="1" lang="en-US" altLang="ja-JP" sz="1200" dirty="0">
                          <a:solidFill>
                            <a:srgbClr val="C00000"/>
                          </a:solidFill>
                        </a:rPr>
                        <a:t>2</a:t>
                      </a:r>
                      <a:endParaRPr kumimoji="1" lang="ja-JP" altLang="en-US" sz="1200" dirty="0">
                        <a:solidFill>
                          <a:srgbClr val="C00000"/>
                        </a:solidFill>
                      </a:endParaRPr>
                    </a:p>
                  </a:txBody>
                  <a:tcPr marL="91449" marR="91449" marT="45745" marB="45745" anchor="ctr"/>
                </a:tc>
                <a:tc>
                  <a:txBody>
                    <a:bodyPr/>
                    <a:lstStyle/>
                    <a:p>
                      <a:r>
                        <a:rPr kumimoji="1" lang="ja-JP" altLang="en-US" sz="1200" dirty="0">
                          <a:solidFill>
                            <a:srgbClr val="C00000"/>
                          </a:solidFill>
                        </a:rPr>
                        <a:t>仕事をしたい</a:t>
                      </a:r>
                    </a:p>
                  </a:txBody>
                  <a:tcPr marL="91449" marR="91449" marT="45745" marB="45745" anchor="ctr"/>
                </a:tc>
                <a:tc>
                  <a:txBody>
                    <a:bodyPr/>
                    <a:lstStyle/>
                    <a:p>
                      <a:r>
                        <a:rPr kumimoji="1" lang="ja-JP" altLang="en-US" sz="1200" dirty="0">
                          <a:solidFill>
                            <a:srgbClr val="C00000"/>
                          </a:solidFill>
                        </a:rPr>
                        <a:t>仕事をして働く充実感をもつことができる</a:t>
                      </a:r>
                    </a:p>
                  </a:txBody>
                  <a:tcPr marL="91449" marR="91449" marT="45745" marB="45745" anchor="ctr"/>
                </a:tc>
                <a:tc>
                  <a:txBody>
                    <a:bodyPr/>
                    <a:lstStyle/>
                    <a:p>
                      <a:pPr algn="ctr"/>
                      <a:r>
                        <a:rPr kumimoji="1" lang="en-US" altLang="ja-JP" sz="1200" dirty="0">
                          <a:solidFill>
                            <a:srgbClr val="C00000"/>
                          </a:solidFill>
                        </a:rPr>
                        <a:t>6</a:t>
                      </a:r>
                      <a:r>
                        <a:rPr kumimoji="1" lang="ja-JP" altLang="en-US" sz="1200" dirty="0">
                          <a:solidFill>
                            <a:srgbClr val="C00000"/>
                          </a:solidFill>
                        </a:rPr>
                        <a:t>月</a:t>
                      </a:r>
                    </a:p>
                  </a:txBody>
                  <a:tcPr marL="91449" marR="91449" marT="45745" marB="45745" anchor="ctr"/>
                </a:tc>
                <a:tc>
                  <a:txBody>
                    <a:bodyPr/>
                    <a:lstStyle/>
                    <a:p>
                      <a:pPr algn="ctr"/>
                      <a:r>
                        <a:rPr kumimoji="1" lang="ja-JP" altLang="en-US" sz="1200" dirty="0">
                          <a:solidFill>
                            <a:srgbClr val="C00000"/>
                          </a:solidFill>
                        </a:rPr>
                        <a:t>就労</a:t>
                      </a:r>
                      <a:r>
                        <a:rPr kumimoji="1" lang="ja-JP" altLang="en-US" sz="1200">
                          <a:solidFill>
                            <a:srgbClr val="C00000"/>
                          </a:solidFill>
                        </a:rPr>
                        <a:t>継続支援　</a:t>
                      </a:r>
                      <a:r>
                        <a:rPr kumimoji="1" lang="en-US" altLang="ja-JP" sz="1200">
                          <a:solidFill>
                            <a:srgbClr val="C00000"/>
                          </a:solidFill>
                        </a:rPr>
                        <a:t>B</a:t>
                      </a:r>
                      <a:r>
                        <a:rPr kumimoji="1" lang="ja-JP" altLang="en-US" sz="1200" dirty="0">
                          <a:solidFill>
                            <a:srgbClr val="C00000"/>
                          </a:solidFill>
                        </a:rPr>
                        <a:t>型</a:t>
                      </a:r>
                    </a:p>
                  </a:txBody>
                  <a:tcPr marL="91449" marR="91449" marT="45745" marB="45745" anchor="ctr"/>
                </a:tc>
                <a:tc>
                  <a:txBody>
                    <a:bodyPr/>
                    <a:lstStyle/>
                    <a:p>
                      <a:r>
                        <a:rPr kumimoji="1" lang="ja-JP" altLang="en-US" sz="1200" dirty="0">
                          <a:solidFill>
                            <a:srgbClr val="C00000"/>
                          </a:solidFill>
                        </a:rPr>
                        <a:t>就労支援（箱折り・ラベル貼り等）　</a:t>
                      </a:r>
                      <a:r>
                        <a:rPr kumimoji="1" lang="en-US" altLang="ja-JP" sz="1200" dirty="0">
                          <a:solidFill>
                            <a:srgbClr val="C00000"/>
                          </a:solidFill>
                        </a:rPr>
                        <a:t>5</a:t>
                      </a:r>
                      <a:r>
                        <a:rPr kumimoji="1" lang="ja-JP" altLang="en-US" sz="1200" dirty="0">
                          <a:solidFill>
                            <a:srgbClr val="C00000"/>
                          </a:solidFill>
                        </a:rPr>
                        <a:t>日</a:t>
                      </a:r>
                      <a:r>
                        <a:rPr kumimoji="1" lang="en-US" altLang="ja-JP" sz="1200" dirty="0">
                          <a:solidFill>
                            <a:srgbClr val="C00000"/>
                          </a:solidFill>
                        </a:rPr>
                        <a:t>/</a:t>
                      </a:r>
                      <a:r>
                        <a:rPr kumimoji="1" lang="ja-JP" altLang="en-US" sz="1200" dirty="0">
                          <a:solidFill>
                            <a:srgbClr val="C00000"/>
                          </a:solidFill>
                        </a:rPr>
                        <a:t>週</a:t>
                      </a:r>
                    </a:p>
                  </a:txBody>
                  <a:tcPr marL="91449" marR="91449" marT="45745" marB="45745"/>
                </a:tc>
                <a:tc>
                  <a:txBody>
                    <a:bodyPr/>
                    <a:lstStyle/>
                    <a:p>
                      <a:pPr algn="l"/>
                      <a:r>
                        <a:rPr kumimoji="1" lang="ja-JP" altLang="en-US" sz="1200" dirty="0">
                          <a:solidFill>
                            <a:srgbClr val="C00000"/>
                          </a:solidFill>
                        </a:rPr>
                        <a:t>夜ふかしせずに、仕事の体調を整える</a:t>
                      </a:r>
                    </a:p>
                  </a:txBody>
                  <a:tcPr marL="91449" marR="91449" marT="45745" marB="45745" anchor="ctr"/>
                </a:tc>
                <a:tc>
                  <a:txBody>
                    <a:bodyPr/>
                    <a:lstStyle/>
                    <a:p>
                      <a:pPr algn="ctr"/>
                      <a:r>
                        <a:rPr kumimoji="1" lang="en-US" altLang="ja-JP" sz="1200" dirty="0">
                          <a:solidFill>
                            <a:srgbClr val="C00000"/>
                          </a:solidFill>
                        </a:rPr>
                        <a:t>6</a:t>
                      </a:r>
                      <a:r>
                        <a:rPr kumimoji="1" lang="ja-JP" altLang="en-US" sz="1200" dirty="0">
                          <a:solidFill>
                            <a:srgbClr val="C00000"/>
                          </a:solidFill>
                        </a:rPr>
                        <a:t>月後</a:t>
                      </a:r>
                    </a:p>
                  </a:txBody>
                  <a:tcPr marL="91449" marR="91449" marT="45745" marB="45745" anchor="ctr"/>
                </a:tc>
                <a:extLst>
                  <a:ext uri="{0D108BD9-81ED-4DB2-BD59-A6C34878D82A}">
                    <a16:rowId xmlns:a16="http://schemas.microsoft.com/office/drawing/2014/main" val="10002"/>
                  </a:ext>
                </a:extLst>
              </a:tr>
              <a:tr h="457381">
                <a:tc>
                  <a:txBody>
                    <a:bodyPr/>
                    <a:lstStyle/>
                    <a:p>
                      <a:pPr algn="ctr"/>
                      <a:r>
                        <a:rPr kumimoji="1" lang="en-US" altLang="ja-JP" sz="1200" dirty="0"/>
                        <a:t>3</a:t>
                      </a:r>
                      <a:endParaRPr kumimoji="1" lang="ja-JP" altLang="en-US" sz="1200" dirty="0"/>
                    </a:p>
                  </a:txBody>
                  <a:tcPr marL="91449" marR="91449" marT="45745" marB="45745" anchor="ctr"/>
                </a:tc>
                <a:tc>
                  <a:txBody>
                    <a:bodyPr/>
                    <a:lstStyle/>
                    <a:p>
                      <a:r>
                        <a:rPr kumimoji="1" lang="ja-JP" altLang="en-US" sz="1200" dirty="0"/>
                        <a:t>歯医者へ一緒に行ってほしい</a:t>
                      </a:r>
                    </a:p>
                  </a:txBody>
                  <a:tcPr marL="91449" marR="91449" marT="45745" marB="45745" anchor="ctr"/>
                </a:tc>
                <a:tc>
                  <a:txBody>
                    <a:bodyPr/>
                    <a:lstStyle/>
                    <a:p>
                      <a:r>
                        <a:rPr kumimoji="1" lang="ja-JP" altLang="en-US" sz="1200" dirty="0"/>
                        <a:t>苦手な治療を最後まで受けることができる</a:t>
                      </a:r>
                    </a:p>
                  </a:txBody>
                  <a:tcPr marL="91449" marR="91449" marT="45745" marB="4574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6</a:t>
                      </a:r>
                      <a:r>
                        <a:rPr kumimoji="1" lang="ja-JP" altLang="en-US" sz="1200" dirty="0"/>
                        <a:t>月</a:t>
                      </a:r>
                    </a:p>
                  </a:txBody>
                  <a:tcPr marL="91449" marR="91449" marT="45745" marB="45745" anchor="ctr"/>
                </a:tc>
                <a:tc>
                  <a:txBody>
                    <a:bodyPr/>
                    <a:lstStyle/>
                    <a:p>
                      <a:pPr algn="ctr"/>
                      <a:r>
                        <a:rPr kumimoji="1" lang="ja-JP" altLang="en-US" sz="1200" dirty="0"/>
                        <a:t>通院等　</a:t>
                      </a:r>
                      <a:endParaRPr kumimoji="1" lang="en-US" altLang="ja-JP" sz="1200" dirty="0"/>
                    </a:p>
                    <a:p>
                      <a:pPr algn="ctr"/>
                      <a:r>
                        <a:rPr kumimoji="1" lang="ja-JP" altLang="en-US" sz="1200" dirty="0"/>
                        <a:t>介助</a:t>
                      </a:r>
                      <a:r>
                        <a:rPr kumimoji="1" lang="en-US" altLang="ja-JP" sz="1200" dirty="0"/>
                        <a:t>4h</a:t>
                      </a:r>
                      <a:endParaRPr kumimoji="1" lang="ja-JP" altLang="en-US" sz="1200" dirty="0"/>
                    </a:p>
                  </a:txBody>
                  <a:tcPr marL="91449" marR="91449" marT="45745" marB="45745" anchor="ctr"/>
                </a:tc>
                <a:tc>
                  <a:txBody>
                    <a:bodyPr/>
                    <a:lstStyle/>
                    <a:p>
                      <a:r>
                        <a:rPr kumimoji="1" lang="ja-JP" altLang="en-US" sz="1200" dirty="0"/>
                        <a:t>受診の同行・移動支援　</a:t>
                      </a:r>
                      <a:r>
                        <a:rPr kumimoji="1" lang="en-US" altLang="ja-JP" sz="1200" dirty="0"/>
                        <a:t>2h×2</a:t>
                      </a:r>
                      <a:endParaRPr kumimoji="1" lang="ja-JP" altLang="en-US" sz="1200" dirty="0"/>
                    </a:p>
                  </a:txBody>
                  <a:tcPr marL="91449" marR="91449" marT="45745" marB="4574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約束した日に歯医者へ行く</a:t>
                      </a:r>
                    </a:p>
                  </a:txBody>
                  <a:tcPr marL="91449" marR="91449" marT="45745" marB="4574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6</a:t>
                      </a:r>
                      <a:r>
                        <a:rPr kumimoji="1" lang="ja-JP" altLang="en-US" sz="1200" dirty="0"/>
                        <a:t>月後</a:t>
                      </a:r>
                    </a:p>
                  </a:txBody>
                  <a:tcPr marL="91449" marR="91449" marT="45745" marB="45745" anchor="ctr"/>
                </a:tc>
                <a:extLst>
                  <a:ext uri="{0D108BD9-81ED-4DB2-BD59-A6C34878D82A}">
                    <a16:rowId xmlns:a16="http://schemas.microsoft.com/office/drawing/2014/main" val="10003"/>
                  </a:ext>
                </a:extLst>
              </a:tr>
              <a:tr h="640326">
                <a:tc>
                  <a:txBody>
                    <a:bodyPr/>
                    <a:lstStyle/>
                    <a:p>
                      <a:pPr algn="ctr"/>
                      <a:r>
                        <a:rPr kumimoji="1" lang="en-US" altLang="ja-JP" sz="1200" dirty="0"/>
                        <a:t>4</a:t>
                      </a:r>
                      <a:endParaRPr kumimoji="1" lang="ja-JP" altLang="en-US" sz="1200" dirty="0"/>
                    </a:p>
                  </a:txBody>
                  <a:tcPr marL="91449" marR="91449" marT="45745" marB="45745" anchor="ctr"/>
                </a:tc>
                <a:tc>
                  <a:txBody>
                    <a:bodyPr/>
                    <a:lstStyle/>
                    <a:p>
                      <a:r>
                        <a:rPr kumimoji="1" lang="ja-JP" altLang="en-US" sz="1200" dirty="0"/>
                        <a:t>休みの日は家に帰りたい</a:t>
                      </a:r>
                    </a:p>
                  </a:txBody>
                  <a:tcPr marL="91449" marR="91449" marT="45745" marB="45745" anchor="ctr"/>
                </a:tc>
                <a:tc>
                  <a:txBody>
                    <a:bodyPr/>
                    <a:lstStyle/>
                    <a:p>
                      <a:r>
                        <a:rPr kumimoji="1" lang="ja-JP" altLang="en-US" sz="1200" dirty="0"/>
                        <a:t>ゆっくりと家で過ごして仕事と休みのメリハリをつけた生活ができる</a:t>
                      </a:r>
                    </a:p>
                  </a:txBody>
                  <a:tcPr marL="91449" marR="91449" marT="45745" marB="4574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6</a:t>
                      </a:r>
                      <a:r>
                        <a:rPr kumimoji="1" lang="ja-JP" altLang="en-US" sz="1200" dirty="0"/>
                        <a:t>月</a:t>
                      </a:r>
                    </a:p>
                  </a:txBody>
                  <a:tcPr marL="91449" marR="91449" marT="45745" marB="45745" anchor="ctr"/>
                </a:tc>
                <a:tc>
                  <a:txBody>
                    <a:bodyPr/>
                    <a:lstStyle/>
                    <a:p>
                      <a:pPr algn="ctr"/>
                      <a:r>
                        <a:rPr kumimoji="1" lang="ja-JP" altLang="en-US" sz="1200" dirty="0"/>
                        <a:t>家族</a:t>
                      </a:r>
                    </a:p>
                  </a:txBody>
                  <a:tcPr marL="91449" marR="91449" marT="45745" marB="45745" anchor="ctr"/>
                </a:tc>
                <a:tc>
                  <a:txBody>
                    <a:bodyPr/>
                    <a:lstStyle/>
                    <a:p>
                      <a:r>
                        <a:rPr kumimoji="1" lang="ja-JP" altLang="en-US" sz="1200" dirty="0"/>
                        <a:t>送迎　　　　　　　　　　自宅での支援等</a:t>
                      </a:r>
                    </a:p>
                  </a:txBody>
                  <a:tcPr marL="91449" marR="91449" marT="45745" marB="4574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休日を楽しむ　　　　　買い物や食器の片付けなどをする</a:t>
                      </a:r>
                    </a:p>
                  </a:txBody>
                  <a:tcPr marL="91449" marR="91449" marT="45745" marB="4574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6</a:t>
                      </a:r>
                      <a:r>
                        <a:rPr kumimoji="1" lang="ja-JP" altLang="en-US" sz="1200" dirty="0"/>
                        <a:t>月後</a:t>
                      </a:r>
                    </a:p>
                  </a:txBody>
                  <a:tcPr marL="91449" marR="91449" marT="45745" marB="45745" anchor="ctr"/>
                </a:tc>
                <a:extLst>
                  <a:ext uri="{0D108BD9-81ED-4DB2-BD59-A6C34878D82A}">
                    <a16:rowId xmlns:a16="http://schemas.microsoft.com/office/drawing/2014/main" val="10004"/>
                  </a:ext>
                </a:extLst>
              </a:tr>
            </a:tbl>
          </a:graphicData>
        </a:graphic>
      </p:graphicFrame>
      <p:graphicFrame>
        <p:nvGraphicFramePr>
          <p:cNvPr id="5" name="コンテンツ プレースホルダ 4">
            <a:extLst>
              <a:ext uri="{FF2B5EF4-FFF2-40B4-BE49-F238E27FC236}">
                <a16:creationId xmlns:a16="http://schemas.microsoft.com/office/drawing/2014/main" id="{89D4F7D3-BB0F-4CA7-B8D2-A74625392922}"/>
              </a:ext>
            </a:extLst>
          </p:cNvPr>
          <p:cNvGraphicFramePr>
            <a:graphicFrameLocks/>
          </p:cNvGraphicFramePr>
          <p:nvPr/>
        </p:nvGraphicFramePr>
        <p:xfrm>
          <a:off x="107950" y="2133600"/>
          <a:ext cx="9036050" cy="1582737"/>
        </p:xfrm>
        <a:graphic>
          <a:graphicData uri="http://schemas.openxmlformats.org/drawingml/2006/table">
            <a:tbl>
              <a:tblPr firstRow="1" bandRow="1">
                <a:tableStyleId>{5940675A-B579-460E-94D1-54222C63F5DA}</a:tableStyleId>
              </a:tblPr>
              <a:tblGrid>
                <a:gridCol w="275909">
                  <a:extLst>
                    <a:ext uri="{9D8B030D-6E8A-4147-A177-3AD203B41FA5}">
                      <a16:colId xmlns:a16="http://schemas.microsoft.com/office/drawing/2014/main" val="20000"/>
                    </a:ext>
                  </a:extLst>
                </a:gridCol>
                <a:gridCol w="1448526">
                  <a:extLst>
                    <a:ext uri="{9D8B030D-6E8A-4147-A177-3AD203B41FA5}">
                      <a16:colId xmlns:a16="http://schemas.microsoft.com/office/drawing/2014/main" val="20001"/>
                    </a:ext>
                  </a:extLst>
                </a:gridCol>
                <a:gridCol w="7311615">
                  <a:extLst>
                    <a:ext uri="{9D8B030D-6E8A-4147-A177-3AD203B41FA5}">
                      <a16:colId xmlns:a16="http://schemas.microsoft.com/office/drawing/2014/main" val="20002"/>
                    </a:ext>
                  </a:extLst>
                </a:gridCol>
              </a:tblGrid>
              <a:tr h="376692">
                <a:tc rowSpan="2" gridSpan="2">
                  <a:txBody>
                    <a:bodyPr/>
                    <a:lstStyle/>
                    <a:p>
                      <a:pPr algn="l"/>
                      <a:r>
                        <a:rPr kumimoji="1" lang="ja-JP" altLang="en-US" sz="1200" b="0" dirty="0">
                          <a:latin typeface="+mj-ea"/>
                          <a:ea typeface="+mj-ea"/>
                        </a:rPr>
                        <a:t>利用者及びその家族の生活に対する意向（希望する生活）</a:t>
                      </a:r>
                    </a:p>
                  </a:txBody>
                  <a:tcPr marL="91434" marR="91434" marT="45682" marB="45682" anchor="ctr"/>
                </a:tc>
                <a:tc rowSpan="2" hMerge="1">
                  <a:txBody>
                    <a:bodyPr/>
                    <a:lstStyle/>
                    <a:p>
                      <a:pPr algn="ctr"/>
                      <a:endParaRPr kumimoji="1" lang="ja-JP" altLang="en-US" sz="1200" dirty="0"/>
                    </a:p>
                  </a:txBody>
                  <a:tcPr anchor="ctr"/>
                </a:tc>
                <a:tc>
                  <a:txBody>
                    <a:bodyPr/>
                    <a:lstStyle/>
                    <a:p>
                      <a:pPr algn="l"/>
                      <a:r>
                        <a:rPr kumimoji="1" lang="ja-JP" altLang="en-US" sz="1200" dirty="0">
                          <a:latin typeface="+mj-ea"/>
                          <a:ea typeface="+mj-ea"/>
                        </a:rPr>
                        <a:t>ご本人：仕事は楽しい。休みの日は家に帰って、仕事の日はホームで暮らす。歯医者に一緒に行ってほしい。</a:t>
                      </a:r>
                    </a:p>
                  </a:txBody>
                  <a:tcPr marL="91434" marR="91434" marT="45682" marB="45682" anchor="ctr"/>
                </a:tc>
                <a:extLst>
                  <a:ext uri="{0D108BD9-81ED-4DB2-BD59-A6C34878D82A}">
                    <a16:rowId xmlns:a16="http://schemas.microsoft.com/office/drawing/2014/main" val="10000"/>
                  </a:ext>
                </a:extLst>
              </a:tr>
              <a:tr h="345027">
                <a:tc gridSpan="2" vMerge="1">
                  <a:txBody>
                    <a:bodyPr/>
                    <a:lstStyle/>
                    <a:p>
                      <a:pPr algn="ctr"/>
                      <a:endParaRPr kumimoji="1" lang="ja-JP" altLang="en-US" sz="1600" dirty="0"/>
                    </a:p>
                  </a:txBody>
                  <a:tcPr anchor="ctr"/>
                </a:tc>
                <a:tc hMerge="1" vMerge="1">
                  <a:txBody>
                    <a:bodyPr/>
                    <a:lstStyle/>
                    <a:p>
                      <a:endParaRPr kumimoji="1" lang="ja-JP" altLang="en-US" sz="1400" dirty="0"/>
                    </a:p>
                  </a:txBody>
                  <a:tcPr/>
                </a:tc>
                <a:tc>
                  <a:txBody>
                    <a:bodyPr/>
                    <a:lstStyle/>
                    <a:p>
                      <a:pPr algn="l"/>
                      <a:r>
                        <a:rPr kumimoji="1" lang="ja-JP" altLang="en-US" sz="1200" dirty="0">
                          <a:latin typeface="+mj-ea"/>
                          <a:ea typeface="+mj-ea"/>
                        </a:rPr>
                        <a:t>ご家族：自分のことができるようになってほしい。両親が高齢で病気がちなのでホームで暮らしてほしい。</a:t>
                      </a:r>
                    </a:p>
                  </a:txBody>
                  <a:tcPr marL="91434" marR="91434" marT="45682" marB="45682" anchor="ctr"/>
                </a:tc>
                <a:extLst>
                  <a:ext uri="{0D108BD9-81ED-4DB2-BD59-A6C34878D82A}">
                    <a16:rowId xmlns:a16="http://schemas.microsoft.com/office/drawing/2014/main" val="10001"/>
                  </a:ext>
                </a:extLst>
              </a:tr>
              <a:tr h="287006">
                <a:tc gridSpan="2">
                  <a:txBody>
                    <a:bodyPr/>
                    <a:lstStyle/>
                    <a:p>
                      <a:pPr algn="l"/>
                      <a:r>
                        <a:rPr kumimoji="1" lang="ja-JP" altLang="en-US" sz="1200" b="0" dirty="0">
                          <a:solidFill>
                            <a:schemeClr val="tx1"/>
                          </a:solidFill>
                          <a:latin typeface="+mj-ea"/>
                          <a:ea typeface="+mj-ea"/>
                        </a:rPr>
                        <a:t>総合的な援助の方針</a:t>
                      </a:r>
                    </a:p>
                  </a:txBody>
                  <a:tcPr marL="91434" marR="91434" marT="45682" marB="45682" anchor="ctr">
                    <a:noFill/>
                  </a:tcPr>
                </a:tc>
                <a:tc hMerge="1">
                  <a:txBody>
                    <a:bodyPr/>
                    <a:lstStyle/>
                    <a:p>
                      <a:endParaRPr kumimoji="1" lang="ja-JP" altLang="en-US" sz="1400" dirty="0"/>
                    </a:p>
                  </a:txBody>
                  <a:tcPr/>
                </a:tc>
                <a:tc>
                  <a:txBody>
                    <a:bodyPr/>
                    <a:lstStyle/>
                    <a:p>
                      <a:pPr algn="l"/>
                      <a:r>
                        <a:rPr kumimoji="1" lang="ja-JP" altLang="en-US" sz="1200" dirty="0">
                          <a:latin typeface="+mj-ea"/>
                          <a:ea typeface="+mj-ea"/>
                        </a:rPr>
                        <a:t>仕事と休日にメリハリをつけながら、安心して楽しみのある生活を送ることができる</a:t>
                      </a:r>
                    </a:p>
                  </a:txBody>
                  <a:tcPr marL="91434" marR="91434" marT="45682" marB="45682" anchor="ctr"/>
                </a:tc>
                <a:extLst>
                  <a:ext uri="{0D108BD9-81ED-4DB2-BD59-A6C34878D82A}">
                    <a16:rowId xmlns:a16="http://schemas.microsoft.com/office/drawing/2014/main" val="10002"/>
                  </a:ext>
                </a:extLst>
              </a:tr>
              <a:tr h="287006">
                <a:tc rowSpan="2">
                  <a:txBody>
                    <a:bodyPr/>
                    <a:lstStyle/>
                    <a:p>
                      <a:pPr algn="l"/>
                      <a:endParaRPr kumimoji="1" lang="ja-JP" altLang="en-US" sz="1200" dirty="0">
                        <a:latin typeface="+mj-ea"/>
                        <a:ea typeface="+mj-ea"/>
                      </a:endParaRPr>
                    </a:p>
                  </a:txBody>
                  <a:tcPr marL="91434" marR="91434" marT="45682" marB="45682" anchor="ctr">
                    <a:noFill/>
                  </a:tcPr>
                </a:tc>
                <a:tc>
                  <a:txBody>
                    <a:bodyPr/>
                    <a:lstStyle/>
                    <a:p>
                      <a:pPr algn="l"/>
                      <a:r>
                        <a:rPr kumimoji="1" lang="ja-JP" altLang="en-US" sz="1200" dirty="0">
                          <a:latin typeface="+mj-ea"/>
                          <a:ea typeface="+mj-ea"/>
                        </a:rPr>
                        <a:t>長期目標</a:t>
                      </a:r>
                    </a:p>
                  </a:txBody>
                  <a:tcPr marL="91434" marR="91434" marT="45682" marB="45682" anchor="ctr"/>
                </a:tc>
                <a:tc>
                  <a:txBody>
                    <a:bodyPr/>
                    <a:lstStyle/>
                    <a:p>
                      <a:pPr algn="l"/>
                      <a:r>
                        <a:rPr kumimoji="1" lang="ja-JP" altLang="en-US" sz="1200" dirty="0">
                          <a:latin typeface="+mj-ea"/>
                          <a:ea typeface="+mj-ea"/>
                        </a:rPr>
                        <a:t>ホームでの生活や帰省時に家事等の手伝い等をし、自分できることを増やす</a:t>
                      </a:r>
                    </a:p>
                  </a:txBody>
                  <a:tcPr marL="91434" marR="91434" marT="45682" marB="45682" anchor="ctr"/>
                </a:tc>
                <a:extLst>
                  <a:ext uri="{0D108BD9-81ED-4DB2-BD59-A6C34878D82A}">
                    <a16:rowId xmlns:a16="http://schemas.microsoft.com/office/drawing/2014/main" val="10003"/>
                  </a:ext>
                </a:extLst>
              </a:tr>
              <a:tr h="287006">
                <a:tc vMerge="1">
                  <a:txBody>
                    <a:bodyPr/>
                    <a:lstStyle/>
                    <a:p>
                      <a:pPr algn="ctr"/>
                      <a:endParaRPr kumimoji="1" lang="ja-JP" altLang="en-US" sz="1600" dirty="0"/>
                    </a:p>
                  </a:txBody>
                  <a:tcPr anchor="ctr"/>
                </a:tc>
                <a:tc>
                  <a:txBody>
                    <a:bodyPr/>
                    <a:lstStyle/>
                    <a:p>
                      <a:pPr algn="l"/>
                      <a:r>
                        <a:rPr kumimoji="1" lang="ja-JP" altLang="en-US" sz="1200" dirty="0">
                          <a:latin typeface="+mj-ea"/>
                          <a:ea typeface="+mj-ea"/>
                        </a:rPr>
                        <a:t>短期目標</a:t>
                      </a:r>
                    </a:p>
                  </a:txBody>
                  <a:tcPr marL="91434" marR="91434" marT="45682" marB="45682" anchor="ctr"/>
                </a:tc>
                <a:tc>
                  <a:txBody>
                    <a:bodyPr/>
                    <a:lstStyle/>
                    <a:p>
                      <a:pPr algn="l"/>
                      <a:r>
                        <a:rPr kumimoji="1" lang="ja-JP" altLang="en-US" sz="1200" dirty="0">
                          <a:latin typeface="+mj-ea"/>
                          <a:ea typeface="+mj-ea"/>
                        </a:rPr>
                        <a:t>平日はホームから仕事に通い、休日は自宅で過ごすことでメリハリのある生活を送ることができる</a:t>
                      </a:r>
                    </a:p>
                  </a:txBody>
                  <a:tcPr marL="91434" marR="91434" marT="45682" marB="45682" anchor="ctr"/>
                </a:tc>
                <a:extLst>
                  <a:ext uri="{0D108BD9-81ED-4DB2-BD59-A6C34878D82A}">
                    <a16:rowId xmlns:a16="http://schemas.microsoft.com/office/drawing/2014/main" val="10004"/>
                  </a:ext>
                </a:extLst>
              </a:tr>
            </a:tbl>
          </a:graphicData>
        </a:graphic>
      </p:graphicFrame>
      <p:graphicFrame>
        <p:nvGraphicFramePr>
          <p:cNvPr id="6" name="コンテンツ プレースホルダ 4">
            <a:extLst>
              <a:ext uri="{FF2B5EF4-FFF2-40B4-BE49-F238E27FC236}">
                <a16:creationId xmlns:a16="http://schemas.microsoft.com/office/drawing/2014/main" id="{1CDBB7E4-526E-4A4C-9A74-EE5F37838368}"/>
              </a:ext>
            </a:extLst>
          </p:cNvPr>
          <p:cNvGraphicFramePr>
            <a:graphicFrameLocks/>
          </p:cNvGraphicFramePr>
          <p:nvPr>
            <p:extLst>
              <p:ext uri="{D42A27DB-BD31-4B8C-83A1-F6EECF244321}">
                <p14:modId xmlns:p14="http://schemas.microsoft.com/office/powerpoint/2010/main" val="2081677396"/>
              </p:ext>
            </p:extLst>
          </p:nvPr>
        </p:nvGraphicFramePr>
        <p:xfrm>
          <a:off x="107950" y="115888"/>
          <a:ext cx="9036051" cy="1998241"/>
        </p:xfrm>
        <a:graphic>
          <a:graphicData uri="http://schemas.openxmlformats.org/drawingml/2006/table">
            <a:tbl>
              <a:tblPr firstRow="1" bandRow="1">
                <a:tableStyleId>{5940675A-B579-460E-94D1-54222C63F5DA}</a:tableStyleId>
              </a:tblPr>
              <a:tblGrid>
                <a:gridCol w="1800111">
                  <a:extLst>
                    <a:ext uri="{9D8B030D-6E8A-4147-A177-3AD203B41FA5}">
                      <a16:colId xmlns:a16="http://schemas.microsoft.com/office/drawing/2014/main" val="20000"/>
                    </a:ext>
                  </a:extLst>
                </a:gridCol>
                <a:gridCol w="1368084">
                  <a:extLst>
                    <a:ext uri="{9D8B030D-6E8A-4147-A177-3AD203B41FA5}">
                      <a16:colId xmlns:a16="http://schemas.microsoft.com/office/drawing/2014/main" val="20001"/>
                    </a:ext>
                  </a:extLst>
                </a:gridCol>
                <a:gridCol w="1872115">
                  <a:extLst>
                    <a:ext uri="{9D8B030D-6E8A-4147-A177-3AD203B41FA5}">
                      <a16:colId xmlns:a16="http://schemas.microsoft.com/office/drawing/2014/main" val="20002"/>
                    </a:ext>
                  </a:extLst>
                </a:gridCol>
                <a:gridCol w="936058">
                  <a:extLst>
                    <a:ext uri="{9D8B030D-6E8A-4147-A177-3AD203B41FA5}">
                      <a16:colId xmlns:a16="http://schemas.microsoft.com/office/drawing/2014/main" val="20003"/>
                    </a:ext>
                  </a:extLst>
                </a:gridCol>
                <a:gridCol w="1440089">
                  <a:extLst>
                    <a:ext uri="{9D8B030D-6E8A-4147-A177-3AD203B41FA5}">
                      <a16:colId xmlns:a16="http://schemas.microsoft.com/office/drawing/2014/main" val="20004"/>
                    </a:ext>
                  </a:extLst>
                </a:gridCol>
                <a:gridCol w="1619594">
                  <a:extLst>
                    <a:ext uri="{9D8B030D-6E8A-4147-A177-3AD203B41FA5}">
                      <a16:colId xmlns:a16="http://schemas.microsoft.com/office/drawing/2014/main" val="20005"/>
                    </a:ext>
                  </a:extLst>
                </a:gridCol>
              </a:tblGrid>
              <a:tr h="396550">
                <a:tc gridSpan="6">
                  <a:txBody>
                    <a:bodyPr/>
                    <a:lstStyle/>
                    <a:p>
                      <a:pPr algn="ctr"/>
                      <a:r>
                        <a:rPr kumimoji="1" lang="ja-JP" altLang="en-US" sz="2000" b="0" dirty="0">
                          <a:latin typeface="HGｺﾞｼｯｸM" pitchFamily="49" charset="-128"/>
                          <a:ea typeface="HGｺﾞｼｯｸM" pitchFamily="49" charset="-128"/>
                        </a:rPr>
                        <a:t>サービス等利用計画案</a:t>
                      </a:r>
                    </a:p>
                  </a:txBody>
                  <a:tcPr marL="91434" marR="91434" marT="45769" marB="45769"/>
                </a:tc>
                <a:tc hMerge="1">
                  <a:txBody>
                    <a:bodyPr/>
                    <a:lstStyle/>
                    <a:p>
                      <a:pPr algn="ctr"/>
                      <a:endParaRPr kumimoji="1" lang="ja-JP" altLang="en-US" sz="1200" dirty="0"/>
                    </a:p>
                  </a:txBody>
                  <a:tcPr anchor="ctr"/>
                </a:tc>
                <a:tc hMerge="1">
                  <a:txBody>
                    <a:bodyPr/>
                    <a:lstStyle/>
                    <a:p>
                      <a:pPr algn="ctr"/>
                      <a:endParaRPr kumimoji="1" lang="ja-JP" altLang="en-US" sz="1200" dirty="0"/>
                    </a:p>
                  </a:txBody>
                  <a:tcPr anchor="ctr"/>
                </a:tc>
                <a:tc hMerge="1">
                  <a:txBody>
                    <a:bodyPr/>
                    <a:lstStyle/>
                    <a:p>
                      <a:pPr algn="ctr"/>
                      <a:endParaRPr kumimoji="1" lang="en-US" altLang="ja-JP" sz="1200" dirty="0"/>
                    </a:p>
                  </a:txBody>
                  <a:tcPr anchor="ctr"/>
                </a:tc>
                <a:tc hMerge="1">
                  <a:txBody>
                    <a:bodyPr/>
                    <a:lstStyle/>
                    <a:p>
                      <a:pPr algn="ctr"/>
                      <a:endParaRPr kumimoji="1" lang="ja-JP" altLang="en-US" sz="1200" dirty="0"/>
                    </a:p>
                  </a:txBody>
                  <a:tcPr anchor="ctr"/>
                </a:tc>
                <a:tc hMerge="1">
                  <a:txBody>
                    <a:bodyPr/>
                    <a:lstStyle/>
                    <a:p>
                      <a:pPr algn="ctr"/>
                      <a:endParaRPr kumimoji="1" lang="ja-JP" altLang="en-US" sz="1200" dirty="0"/>
                    </a:p>
                  </a:txBody>
                  <a:tcPr anchor="ctr"/>
                </a:tc>
                <a:extLst>
                  <a:ext uri="{0D108BD9-81ED-4DB2-BD59-A6C34878D82A}">
                    <a16:rowId xmlns:a16="http://schemas.microsoft.com/office/drawing/2014/main" val="10000"/>
                  </a:ext>
                </a:extLst>
              </a:tr>
              <a:tr h="429144">
                <a:tc>
                  <a:txBody>
                    <a:bodyPr/>
                    <a:lstStyle/>
                    <a:p>
                      <a:pPr algn="l"/>
                      <a:r>
                        <a:rPr kumimoji="1" lang="ja-JP" altLang="en-US" sz="1200" b="0" dirty="0"/>
                        <a:t>利用者氏名</a:t>
                      </a:r>
                    </a:p>
                  </a:txBody>
                  <a:tcPr marL="91434" marR="91434" marT="45769" marB="45769"/>
                </a:tc>
                <a:tc>
                  <a:txBody>
                    <a:bodyPr/>
                    <a:lstStyle/>
                    <a:p>
                      <a:pPr algn="l"/>
                      <a:r>
                        <a:rPr kumimoji="1" lang="ja-JP" altLang="en-US" sz="1200" dirty="0"/>
                        <a:t>○○　○○　様</a:t>
                      </a:r>
                    </a:p>
                  </a:txBody>
                  <a:tcPr marL="91434" marR="91434" marT="45769" marB="45769" anchor="ctr"/>
                </a:tc>
                <a:tc>
                  <a:txBody>
                    <a:bodyPr/>
                    <a:lstStyle/>
                    <a:p>
                      <a:pPr algn="l"/>
                      <a:r>
                        <a:rPr kumimoji="1" lang="ja-JP" altLang="en-US" sz="1200" dirty="0"/>
                        <a:t>障害程度区分</a:t>
                      </a:r>
                      <a:endParaRPr kumimoji="1" lang="en-US" altLang="ja-JP" sz="1200" dirty="0"/>
                    </a:p>
                  </a:txBody>
                  <a:tcPr marL="91434" marR="91434" marT="45769" marB="45769" anchor="ctr"/>
                </a:tc>
                <a:tc>
                  <a:txBody>
                    <a:bodyPr/>
                    <a:lstStyle/>
                    <a:p>
                      <a:pPr algn="l"/>
                      <a:r>
                        <a:rPr kumimoji="1" lang="ja-JP" altLang="en-US" sz="1200" dirty="0"/>
                        <a:t>　区分</a:t>
                      </a:r>
                      <a:r>
                        <a:rPr kumimoji="1" lang="en-US" altLang="ja-JP" sz="1200" dirty="0"/>
                        <a:t>2</a:t>
                      </a:r>
                    </a:p>
                  </a:txBody>
                  <a:tcPr marL="91434" marR="91434" marT="45769" marB="45769" anchor="ctr"/>
                </a:tc>
                <a:tc>
                  <a:txBody>
                    <a:bodyPr/>
                    <a:lstStyle/>
                    <a:p>
                      <a:pPr algn="l"/>
                      <a:r>
                        <a:rPr kumimoji="1" lang="ja-JP" altLang="en-US" sz="1200" dirty="0"/>
                        <a:t>相談支援事業者名</a:t>
                      </a:r>
                    </a:p>
                  </a:txBody>
                  <a:tcPr marL="91434" marR="91434" marT="45769" marB="45769" anchor="ctr"/>
                </a:tc>
                <a:tc>
                  <a:txBody>
                    <a:bodyPr/>
                    <a:lstStyle/>
                    <a:p>
                      <a:pPr algn="l"/>
                      <a:r>
                        <a:rPr kumimoji="1" lang="ja-JP" altLang="en-US" sz="1200" dirty="0"/>
                        <a:t>○○相談支援事業所</a:t>
                      </a:r>
                    </a:p>
                  </a:txBody>
                  <a:tcPr marL="91434" marR="91434" marT="45769" marB="45769" anchor="ctr"/>
                </a:tc>
                <a:extLst>
                  <a:ext uri="{0D108BD9-81ED-4DB2-BD59-A6C34878D82A}">
                    <a16:rowId xmlns:a16="http://schemas.microsoft.com/office/drawing/2014/main" val="10001"/>
                  </a:ext>
                </a:extLst>
              </a:tr>
              <a:tr h="343321">
                <a:tc>
                  <a:txBody>
                    <a:bodyPr/>
                    <a:lstStyle/>
                    <a:p>
                      <a:pPr algn="l"/>
                      <a:r>
                        <a:rPr kumimoji="1" lang="ja-JP" altLang="en-US" sz="900" dirty="0"/>
                        <a:t>障害福祉ｻｰﾋﾞｽ受給者証番号</a:t>
                      </a:r>
                    </a:p>
                  </a:txBody>
                  <a:tcPr marL="91434" marR="91434" marT="45769" marB="45769" anchor="ctr"/>
                </a:tc>
                <a:tc>
                  <a:txBody>
                    <a:bodyPr/>
                    <a:lstStyle/>
                    <a:p>
                      <a:pPr algn="l"/>
                      <a:r>
                        <a:rPr kumimoji="1" lang="en-US" altLang="ja-JP" sz="1200" dirty="0"/>
                        <a:t>123456789</a:t>
                      </a:r>
                      <a:endParaRPr kumimoji="1" lang="ja-JP" altLang="en-US" sz="1200" dirty="0"/>
                    </a:p>
                  </a:txBody>
                  <a:tcPr marL="91434" marR="91434" marT="45769" marB="45769"/>
                </a:tc>
                <a:tc>
                  <a:txBody>
                    <a:bodyPr/>
                    <a:lstStyle/>
                    <a:p>
                      <a:pPr algn="l"/>
                      <a:endParaRPr kumimoji="1" lang="ja-JP" altLang="en-US" sz="1200" dirty="0"/>
                    </a:p>
                  </a:txBody>
                  <a:tcPr marL="91434" marR="91434" marT="45769" marB="45769"/>
                </a:tc>
                <a:tc>
                  <a:txBody>
                    <a:bodyPr/>
                    <a:lstStyle/>
                    <a:p>
                      <a:pPr algn="l"/>
                      <a:endParaRPr kumimoji="1" lang="ja-JP" altLang="en-US" sz="1200" dirty="0"/>
                    </a:p>
                  </a:txBody>
                  <a:tcPr marL="91434" marR="91434" marT="45769" marB="45769"/>
                </a:tc>
                <a:tc>
                  <a:txBody>
                    <a:bodyPr/>
                    <a:lstStyle/>
                    <a:p>
                      <a:pPr algn="l"/>
                      <a:r>
                        <a:rPr kumimoji="1" lang="ja-JP" altLang="en-US" sz="1200" dirty="0"/>
                        <a:t>計画作成担当者</a:t>
                      </a:r>
                    </a:p>
                  </a:txBody>
                  <a:tcPr marL="91434" marR="91434" marT="45769" marB="45769" anchor="ctr"/>
                </a:tc>
                <a:tc>
                  <a:txBody>
                    <a:bodyPr/>
                    <a:lstStyle/>
                    <a:p>
                      <a:pPr algn="l"/>
                      <a:r>
                        <a:rPr kumimoji="1" lang="ja-JP" altLang="en-US" sz="1200" dirty="0"/>
                        <a:t>相談　太郎</a:t>
                      </a:r>
                    </a:p>
                  </a:txBody>
                  <a:tcPr marL="91434" marR="91434" marT="45769" marB="45769"/>
                </a:tc>
                <a:extLst>
                  <a:ext uri="{0D108BD9-81ED-4DB2-BD59-A6C34878D82A}">
                    <a16:rowId xmlns:a16="http://schemas.microsoft.com/office/drawing/2014/main" val="10002"/>
                  </a:ext>
                </a:extLst>
              </a:tr>
              <a:tr h="371928">
                <a:tc>
                  <a:txBody>
                    <a:bodyPr/>
                    <a:lstStyle/>
                    <a:p>
                      <a:pPr algn="l"/>
                      <a:r>
                        <a:rPr kumimoji="1" lang="ja-JP" altLang="en-US" sz="1000" dirty="0"/>
                        <a:t>地域相談支援受給者証番号</a:t>
                      </a:r>
                    </a:p>
                  </a:txBody>
                  <a:tcPr marL="91434" marR="91434" marT="45769" marB="45769" anchor="ctr"/>
                </a:tc>
                <a:tc>
                  <a:txBody>
                    <a:bodyPr/>
                    <a:lstStyle/>
                    <a:p>
                      <a:pPr algn="l"/>
                      <a:endParaRPr kumimoji="1" lang="ja-JP" altLang="en-US" sz="1200" dirty="0"/>
                    </a:p>
                  </a:txBody>
                  <a:tcPr marL="91434" marR="91434" marT="45769" marB="45769"/>
                </a:tc>
                <a:tc>
                  <a:txBody>
                    <a:bodyPr/>
                    <a:lstStyle/>
                    <a:p>
                      <a:pPr algn="l"/>
                      <a:endParaRPr kumimoji="1" lang="ja-JP" altLang="en-US" sz="1200" dirty="0"/>
                    </a:p>
                  </a:txBody>
                  <a:tcPr marL="91434" marR="91434" marT="45769" marB="45769"/>
                </a:tc>
                <a:tc>
                  <a:txBody>
                    <a:bodyPr/>
                    <a:lstStyle/>
                    <a:p>
                      <a:pPr algn="l"/>
                      <a:endParaRPr kumimoji="1" lang="ja-JP" altLang="en-US" sz="1200" dirty="0"/>
                    </a:p>
                  </a:txBody>
                  <a:tcPr marL="91434" marR="91434" marT="45769" marB="457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p>
                  </a:txBody>
                  <a:tcPr marL="91434" marR="91434" marT="45769" marB="45769" anchor="ctr"/>
                </a:tc>
                <a:tc>
                  <a:txBody>
                    <a:bodyPr/>
                    <a:lstStyle/>
                    <a:p>
                      <a:pPr algn="l"/>
                      <a:endParaRPr kumimoji="1" lang="ja-JP" altLang="en-US" sz="1200" dirty="0"/>
                    </a:p>
                  </a:txBody>
                  <a:tcPr marL="91434" marR="91434" marT="45769" marB="45769"/>
                </a:tc>
                <a:extLst>
                  <a:ext uri="{0D108BD9-81ED-4DB2-BD59-A6C34878D82A}">
                    <a16:rowId xmlns:a16="http://schemas.microsoft.com/office/drawing/2014/main" val="10003"/>
                  </a:ext>
                </a:extLst>
              </a:tr>
              <a:tr h="429144">
                <a:tc>
                  <a:txBody>
                    <a:bodyPr/>
                    <a:lstStyle/>
                    <a:p>
                      <a:pPr algn="l"/>
                      <a:r>
                        <a:rPr kumimoji="1" lang="ja-JP" altLang="en-US" sz="1200" dirty="0"/>
                        <a:t>計画案作成日</a:t>
                      </a:r>
                    </a:p>
                  </a:txBody>
                  <a:tcPr marL="91434" marR="91434" marT="45769" marB="45769" anchor="ctr"/>
                </a:tc>
                <a:tc>
                  <a:txBody>
                    <a:bodyPr/>
                    <a:lstStyle/>
                    <a:p>
                      <a:pPr algn="l"/>
                      <a:r>
                        <a:rPr kumimoji="1" lang="ja-JP" altLang="en-US" sz="1200" dirty="0"/>
                        <a:t>令和〇年〇月〇日</a:t>
                      </a:r>
                    </a:p>
                  </a:txBody>
                  <a:tcPr marL="91434" marR="91434" marT="45769" marB="45769"/>
                </a:tc>
                <a:tc>
                  <a:txBody>
                    <a:bodyPr/>
                    <a:lstStyle/>
                    <a:p>
                      <a:pPr algn="l"/>
                      <a:r>
                        <a:rPr kumimoji="1" lang="ja-JP" altLang="en-US" sz="1200" dirty="0"/>
                        <a:t>ﾓﾆﾀﾘﾝｸﾞ期間（開始年月）</a:t>
                      </a:r>
                    </a:p>
                  </a:txBody>
                  <a:tcPr marL="91434" marR="91434" marT="45769" marB="45769"/>
                </a:tc>
                <a:tc>
                  <a:txBody>
                    <a:bodyPr/>
                    <a:lstStyle/>
                    <a:p>
                      <a:pPr algn="l"/>
                      <a:r>
                        <a:rPr kumimoji="1" lang="en-US" altLang="ja-JP" sz="1200" dirty="0"/>
                        <a:t>1</a:t>
                      </a:r>
                      <a:r>
                        <a:rPr kumimoji="1" lang="ja-JP" altLang="en-US" sz="1200" dirty="0"/>
                        <a:t>回</a:t>
                      </a:r>
                      <a:r>
                        <a:rPr kumimoji="1" lang="en-US" altLang="ja-JP" sz="1200" dirty="0"/>
                        <a:t>/6</a:t>
                      </a:r>
                      <a:r>
                        <a:rPr kumimoji="1" lang="ja-JP" altLang="en-US" sz="1200" dirty="0"/>
                        <a:t>ヶ月</a:t>
                      </a:r>
                    </a:p>
                  </a:txBody>
                  <a:tcPr marL="91434" marR="91434" marT="45769" marB="457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利用者同意署名欄</a:t>
                      </a:r>
                    </a:p>
                  </a:txBody>
                  <a:tcPr marL="91434" marR="91434" marT="45769" marB="45769" anchor="ctr"/>
                </a:tc>
                <a:tc>
                  <a:txBody>
                    <a:bodyPr/>
                    <a:lstStyle/>
                    <a:p>
                      <a:pPr algn="l"/>
                      <a:endParaRPr kumimoji="1" lang="ja-JP" altLang="en-US" sz="1200" dirty="0"/>
                    </a:p>
                  </a:txBody>
                  <a:tcPr marL="91434" marR="91434" marT="45769" marB="45769"/>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AutoShape 2">
            <a:extLst>
              <a:ext uri="{FF2B5EF4-FFF2-40B4-BE49-F238E27FC236}">
                <a16:creationId xmlns:a16="http://schemas.microsoft.com/office/drawing/2014/main" id="{D69FF7F8-BA27-4F6C-9CE0-31656FEF1F8F}"/>
              </a:ext>
            </a:extLst>
          </p:cNvPr>
          <p:cNvSpPr>
            <a:spLocks noChangeArrowheads="1"/>
          </p:cNvSpPr>
          <p:nvPr/>
        </p:nvSpPr>
        <p:spPr bwMode="auto">
          <a:xfrm>
            <a:off x="1071197" y="329713"/>
            <a:ext cx="7038242" cy="388326"/>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76" tIns="42188" rIns="84376" bIns="42188" anchor="ctr"/>
          <a:lstStyle/>
          <a:p>
            <a:pPr algn="ctr" defTabSz="844083" fontAlgn="base">
              <a:spcBef>
                <a:spcPct val="0"/>
              </a:spcBef>
              <a:spcAft>
                <a:spcPct val="0"/>
              </a:spcAft>
              <a:defRPr/>
            </a:pPr>
            <a:r>
              <a:rPr kumimoji="1" lang="ja-JP" altLang="en-US" sz="1662">
                <a:solidFill>
                  <a:srgbClr val="A50021"/>
                </a:solidFill>
                <a:latin typeface="Arial" charset="0"/>
                <a:ea typeface="ＭＳ Ｐゴシック" panose="020B0600070205080204" pitchFamily="50" charset="-128"/>
              </a:rPr>
              <a:t>「相談支援専門員」と「管理者」・「サービス管理責任者」の比較</a:t>
            </a:r>
          </a:p>
        </p:txBody>
      </p:sp>
      <p:graphicFrame>
        <p:nvGraphicFramePr>
          <p:cNvPr id="717884" name="Group 60">
            <a:extLst>
              <a:ext uri="{FF2B5EF4-FFF2-40B4-BE49-F238E27FC236}">
                <a16:creationId xmlns:a16="http://schemas.microsoft.com/office/drawing/2014/main" id="{7E585C0D-1734-4227-B8E0-91AAE159FCA9}"/>
              </a:ext>
            </a:extLst>
          </p:cNvPr>
          <p:cNvGraphicFramePr>
            <a:graphicFrameLocks noGrp="1"/>
          </p:cNvGraphicFramePr>
          <p:nvPr>
            <p:ph idx="4294967295"/>
          </p:nvPr>
        </p:nvGraphicFramePr>
        <p:xfrm>
          <a:off x="71804" y="992066"/>
          <a:ext cx="9013581" cy="5704965"/>
        </p:xfrm>
        <a:graphic>
          <a:graphicData uri="http://schemas.openxmlformats.org/drawingml/2006/table">
            <a:tbl>
              <a:tblPr/>
              <a:tblGrid>
                <a:gridCol w="500046">
                  <a:extLst>
                    <a:ext uri="{9D8B030D-6E8A-4147-A177-3AD203B41FA5}">
                      <a16:colId xmlns:a16="http://schemas.microsoft.com/office/drawing/2014/main" val="20000"/>
                    </a:ext>
                  </a:extLst>
                </a:gridCol>
                <a:gridCol w="2655887">
                  <a:extLst>
                    <a:ext uri="{9D8B030D-6E8A-4147-A177-3AD203B41FA5}">
                      <a16:colId xmlns:a16="http://schemas.microsoft.com/office/drawing/2014/main" val="20001"/>
                    </a:ext>
                  </a:extLst>
                </a:gridCol>
                <a:gridCol w="2888235">
                  <a:extLst>
                    <a:ext uri="{9D8B030D-6E8A-4147-A177-3AD203B41FA5}">
                      <a16:colId xmlns:a16="http://schemas.microsoft.com/office/drawing/2014/main" val="20002"/>
                    </a:ext>
                  </a:extLst>
                </a:gridCol>
                <a:gridCol w="2969413">
                  <a:extLst>
                    <a:ext uri="{9D8B030D-6E8A-4147-A177-3AD203B41FA5}">
                      <a16:colId xmlns:a16="http://schemas.microsoft.com/office/drawing/2014/main" val="20003"/>
                    </a:ext>
                  </a:extLst>
                </a:gridCol>
              </a:tblGrid>
              <a:tr h="25356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L="32419" marR="32419" marT="33230" marB="33230"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1" lang="ja-JP" altLang="en-US" sz="1300" b="1" i="0" u="none" strike="noStrike" cap="none" normalizeH="0" baseline="0" dirty="0">
                          <a:ln>
                            <a:noFill/>
                          </a:ln>
                          <a:solidFill>
                            <a:schemeClr val="tx1"/>
                          </a:solidFill>
                          <a:effectLst/>
                          <a:latin typeface="ＭＳ Ｐゴシック" pitchFamily="50" charset="-128"/>
                          <a:ea typeface="ＭＳ Ｐゴシック" pitchFamily="50" charset="-128"/>
                        </a:rPr>
                        <a:t>相談支援専門員</a:t>
                      </a:r>
                    </a:p>
                  </a:txBody>
                  <a:tcPr marL="32419" marR="32419" marT="33230" marB="3323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300" b="1" i="0" u="none" strike="noStrike" cap="none" normalizeH="0" baseline="0">
                          <a:ln>
                            <a:noFill/>
                          </a:ln>
                          <a:solidFill>
                            <a:schemeClr val="tx1"/>
                          </a:solidFill>
                          <a:effectLst/>
                          <a:latin typeface="ＭＳ Ｐゴシック" pitchFamily="50" charset="-128"/>
                          <a:ea typeface="ＭＳ Ｐゴシック" pitchFamily="50" charset="-128"/>
                        </a:rPr>
                        <a:t>サービス提供事業所</a:t>
                      </a:r>
                    </a:p>
                  </a:txBody>
                  <a:tcPr marL="32419" marR="32419" marT="33230" marB="332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0"/>
                  </a:ext>
                </a:extLst>
              </a:tr>
              <a:tr h="253560">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300" b="1" i="0" u="none" strike="noStrike" cap="none" normalizeH="0" baseline="0" dirty="0">
                          <a:ln>
                            <a:noFill/>
                          </a:ln>
                          <a:solidFill>
                            <a:schemeClr val="tx1"/>
                          </a:solidFill>
                          <a:effectLst/>
                          <a:latin typeface="ＭＳ Ｐゴシック" pitchFamily="50" charset="-128"/>
                          <a:ea typeface="ＭＳ Ｐゴシック" pitchFamily="50" charset="-128"/>
                        </a:rPr>
                        <a:t>管理者</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300" b="1" i="0" u="none" strike="noStrike" cap="none" normalizeH="0" baseline="0">
                          <a:ln>
                            <a:noFill/>
                          </a:ln>
                          <a:solidFill>
                            <a:schemeClr val="tx1"/>
                          </a:solidFill>
                          <a:effectLst/>
                          <a:latin typeface="ＭＳ Ｐゴシック" pitchFamily="50" charset="-128"/>
                          <a:ea typeface="ＭＳ Ｐゴシック" pitchFamily="50" charset="-128"/>
                        </a:rPr>
                        <a:t>サービス管理責任者</a:t>
                      </a:r>
                    </a:p>
                  </a:txBody>
                  <a:tcPr marL="32419" marR="32419" marT="33230" marB="332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711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指定</a:t>
                      </a:r>
                      <a:endParaRPr kumimoji="1" lang="en-US" altLang="ja-JP" sz="10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要件</a:t>
                      </a:r>
                    </a:p>
                  </a:txBody>
                  <a:tcPr marL="32419" marR="32419" marT="33230" marB="332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専従（支障がない場合は兼務可）</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・専従→サービス提供時間帯を通じて、職員が張り付いていること。非常勤も可。</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専従（支障がない場合は兼務可）　</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専従 → サービス提供時間帯を通じて、職員が張り付いていること。非常勤も可。</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１名以上は専任で常勤</a:t>
                      </a:r>
                    </a:p>
                    <a:p>
                      <a:pPr marL="0" marR="0" lvl="0" indent="0" algn="l" defTabSz="914400" rtl="0" eaLnBrk="1" fontAlgn="base" latinLnBrk="0" hangingPunct="1">
                        <a:lnSpc>
                          <a:spcPct val="100000"/>
                        </a:lnSpc>
                        <a:spcBef>
                          <a:spcPct val="10000"/>
                        </a:spcBef>
                        <a:spcAft>
                          <a:spcPct val="0"/>
                        </a:spcAft>
                        <a:buClrTx/>
                        <a:buSzTx/>
                        <a:buFontTx/>
                        <a:buChar char="•"/>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専任 → 特定の業務の主たる担当者として特定されていること。</a:t>
                      </a:r>
                    </a:p>
                    <a:p>
                      <a:pPr marL="0" marR="0" lvl="0" indent="0" algn="l" defTabSz="914400" rtl="0" eaLnBrk="1" fontAlgn="base" latinLnBrk="0" hangingPunct="1">
                        <a:lnSpc>
                          <a:spcPct val="100000"/>
                        </a:lnSpc>
                        <a:spcBef>
                          <a:spcPct val="10000"/>
                        </a:spcBef>
                        <a:spcAft>
                          <a:spcPct val="0"/>
                        </a:spcAft>
                        <a:buClrTx/>
                        <a:buSzTx/>
                        <a:buFontTx/>
                        <a:buChar char="•"/>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常勤 → 雇用形態が常勤職員として雇用されていること。（週３２時間以上の勤務）</a:t>
                      </a:r>
                    </a:p>
                  </a:txBody>
                  <a:tcPr marL="32419" marR="32419" marT="33230" marB="332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8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対象</a:t>
                      </a:r>
                      <a:endParaRPr kumimoji="1" lang="en-US" altLang="ja-JP" sz="10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者像</a:t>
                      </a:r>
                    </a:p>
                  </a:txBody>
                  <a:tcPr marL="32419" marR="32419" marT="33230" marB="332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相談支援事業所の従業者</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施設長（管理職）を想定</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サービス提供部門の管理職又は指導的立場の職員を想定（管理職でなくても可）</a:t>
                      </a:r>
                    </a:p>
                  </a:txBody>
                  <a:tcPr marL="32419" marR="32419" marT="33230" marB="332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55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要件</a:t>
                      </a:r>
                    </a:p>
                  </a:txBody>
                  <a:tcPr marL="32419" marR="32419" marT="33230" marB="332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・実務経験（３～１０年）</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・相談支援従事者研修（初任者）を修了</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・初任者研修修了後の翌年度から５年毎の現任研修（又は主任研修）修了</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社会福祉主事の資格を有するか又は社会福祉事業に２年以上従事した経験のある者、又は社会福祉施設長資格認定講習会を修了した者　（最低基準）</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・実務経験（３～８年）</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・サービス管理責任者研修</a:t>
                      </a:r>
                      <a:r>
                        <a:rPr kumimoji="1" lang="en-US" altLang="ja-JP" sz="1000" b="0" i="0" u="none" strike="noStrike" cap="none" normalizeH="0" baseline="0">
                          <a:ln>
                            <a:noFill/>
                          </a:ln>
                          <a:solidFill>
                            <a:schemeClr val="tx1"/>
                          </a:solidFill>
                          <a:effectLst/>
                          <a:latin typeface="ＭＳ Ｐゴシック" pitchFamily="50" charset="-128"/>
                          <a:ea typeface="ＭＳ Ｐゴシック" pitchFamily="50" charset="-128"/>
                        </a:rPr>
                        <a:t>(</a:t>
                      </a: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基礎研修・実践研修</a:t>
                      </a:r>
                      <a:r>
                        <a:rPr kumimoji="1" lang="en-US" altLang="ja-JP" sz="1000" b="0" i="0" u="none" strike="noStrike" cap="none" normalizeH="0" baseline="0">
                          <a:ln>
                            <a:noFill/>
                          </a:ln>
                          <a:solidFill>
                            <a:schemeClr val="tx1"/>
                          </a:solidFill>
                          <a:effectLst/>
                          <a:latin typeface="ＭＳ Ｐゴシック" pitchFamily="50" charset="-128"/>
                          <a:ea typeface="ＭＳ Ｐゴシック" pitchFamily="50" charset="-128"/>
                        </a:rPr>
                        <a:t>)</a:t>
                      </a: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修了</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・相談支援従事者研修</a:t>
                      </a:r>
                      <a:r>
                        <a:rPr kumimoji="1" lang="en-US" altLang="ja-JP" sz="1000" b="0" i="0" u="none" strike="noStrike" cap="none" normalizeH="0" baseline="0">
                          <a:ln>
                            <a:noFill/>
                          </a:ln>
                          <a:solidFill>
                            <a:schemeClr val="tx1"/>
                          </a:solidFill>
                          <a:effectLst/>
                          <a:latin typeface="ＭＳ Ｐゴシック" pitchFamily="50" charset="-128"/>
                          <a:ea typeface="ＭＳ Ｐゴシック" pitchFamily="50" charset="-128"/>
                        </a:rPr>
                        <a:t>(</a:t>
                      </a: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初任者研修講義部分）受講</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・実践研修修了の翌年度から５年毎の更新研修修了</a:t>
                      </a:r>
                    </a:p>
                  </a:txBody>
                  <a:tcPr marL="32419" marR="32419" marT="33230" marB="332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10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責務</a:t>
                      </a:r>
                    </a:p>
                  </a:txBody>
                  <a:tcPr marL="32419" marR="32419" marT="33230" marB="332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利用者の意向を踏まえ、自立した日常生活や社会生活の実現のための支援、中立・公平な立場からの効率的で適切な障害福祉サービス利用のための支援　等</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「従業者及び業務の一元的な管理や規定を遵守させるために必要な指揮命令」</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「個別支援計画の作成やサービス提供プロセスの管理、他のサービス提供職員への技術指導と助言等」</a:t>
                      </a:r>
                    </a:p>
                  </a:txBody>
                  <a:tcPr marL="32419" marR="32419" marT="33230" marB="332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495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業務</a:t>
                      </a:r>
                      <a:endParaRPr kumimoji="1" lang="en-US" altLang="ja-JP" sz="10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内容</a:t>
                      </a:r>
                    </a:p>
                  </a:txBody>
                  <a:tcPr marL="32419" marR="32419" marT="33230" marB="332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Ｐゴシック" pitchFamily="50" charset="-128"/>
                          <a:ea typeface="ＭＳ Ｐゴシック" pitchFamily="50" charset="-128"/>
                        </a:rPr>
                        <a:t>①</a:t>
                      </a: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生活全般に係る相談、情報提供</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②利用者に係るアセスメントの実施</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③サービス等利用</a:t>
                      </a: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計画の作成と変更</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④サービス等利用</a:t>
                      </a: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計画の説明と交付</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⑤サービス等利用</a:t>
                      </a: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計画の実施状況等の把握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　　及び評価等（モニタリングの実施）</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⑥サービス担当者会議等による専門的意見</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　の聴取</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⑦障害福祉サービス事業所等と</a:t>
                      </a: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の連携等</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a:ln>
                            <a:noFill/>
                          </a:ln>
                          <a:solidFill>
                            <a:schemeClr val="tx1"/>
                          </a:solidFill>
                          <a:effectLst/>
                          <a:latin typeface="ＭＳ Ｐゴシック" pitchFamily="50" charset="-128"/>
                          <a:ea typeface="ＭＳ Ｐゴシック" pitchFamily="50" charset="-128"/>
                        </a:rPr>
                        <a:t>※</a:t>
                      </a: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サービス等利用</a:t>
                      </a: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計画の作成にあたっては、インフォーマルなサービスの利用も含め総合的な計画となるよう努めなければならない。</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l" eaLnBrk="1" hangingPunct="1">
                        <a:lnSpc>
                          <a:spcPct val="90000"/>
                        </a:lnSpc>
                      </a:pPr>
                      <a:r>
                        <a:rPr lang="ja-JP" altLang="en-US" sz="1000" dirty="0"/>
                        <a:t>①利用者・市町村への契約支給量報告等</a:t>
                      </a:r>
                    </a:p>
                    <a:p>
                      <a:pPr algn="l" eaLnBrk="1" hangingPunct="1">
                        <a:lnSpc>
                          <a:spcPct val="90000"/>
                        </a:lnSpc>
                      </a:pPr>
                      <a:r>
                        <a:rPr lang="ja-JP" altLang="en-US" sz="1000" dirty="0"/>
                        <a:t>②利用者負担額の受領及び管理</a:t>
                      </a:r>
                    </a:p>
                    <a:p>
                      <a:pPr algn="l" eaLnBrk="1" hangingPunct="1">
                        <a:lnSpc>
                          <a:spcPct val="90000"/>
                        </a:lnSpc>
                      </a:pPr>
                      <a:r>
                        <a:rPr lang="ja-JP" altLang="en-US" sz="1000" dirty="0"/>
                        <a:t>③介護給付費の額に係る通知等</a:t>
                      </a:r>
                    </a:p>
                    <a:p>
                      <a:pPr algn="l" eaLnBrk="1" hangingPunct="1">
                        <a:lnSpc>
                          <a:spcPct val="90000"/>
                        </a:lnSpc>
                      </a:pPr>
                      <a:r>
                        <a:rPr lang="ja-JP" altLang="en-US" sz="1000" dirty="0"/>
                        <a:t>④提供するサービスの質の評価と改善</a:t>
                      </a:r>
                    </a:p>
                    <a:p>
                      <a:pPr algn="l" eaLnBrk="1" hangingPunct="1">
                        <a:lnSpc>
                          <a:spcPct val="90000"/>
                        </a:lnSpc>
                      </a:pPr>
                      <a:r>
                        <a:rPr lang="ja-JP" altLang="en-US" sz="1000" dirty="0"/>
                        <a:t>⑤利用者・家族に対する相談及び援助</a:t>
                      </a:r>
                    </a:p>
                    <a:p>
                      <a:pPr algn="l" eaLnBrk="1" hangingPunct="1">
                        <a:lnSpc>
                          <a:spcPct val="90000"/>
                        </a:lnSpc>
                      </a:pPr>
                      <a:r>
                        <a:rPr lang="ja-JP" altLang="en-US" sz="1000" dirty="0"/>
                        <a:t>⑥利用者の日常生活上の適切な支援</a:t>
                      </a:r>
                    </a:p>
                    <a:p>
                      <a:pPr algn="l" eaLnBrk="1" hangingPunct="1">
                        <a:lnSpc>
                          <a:spcPct val="90000"/>
                        </a:lnSpc>
                      </a:pPr>
                      <a:r>
                        <a:rPr lang="ja-JP" altLang="en-US" sz="1000" dirty="0"/>
                        <a:t>⑦利用者家族との連携</a:t>
                      </a:r>
                    </a:p>
                    <a:p>
                      <a:pPr algn="l" eaLnBrk="1" hangingPunct="1">
                        <a:lnSpc>
                          <a:spcPct val="90000"/>
                        </a:lnSpc>
                      </a:pPr>
                      <a:r>
                        <a:rPr lang="ja-JP" altLang="en-US" sz="1000" dirty="0"/>
                        <a:t>⑧緊急時の対応、非常災害対策等</a:t>
                      </a:r>
                    </a:p>
                    <a:p>
                      <a:pPr algn="l" eaLnBrk="1" hangingPunct="1">
                        <a:lnSpc>
                          <a:spcPct val="90000"/>
                        </a:lnSpc>
                      </a:pPr>
                      <a:r>
                        <a:rPr lang="ja-JP" altLang="en-US" sz="1000" dirty="0"/>
                        <a:t>⑨従業者及び業務の一元的管理</a:t>
                      </a:r>
                    </a:p>
                    <a:p>
                      <a:pPr algn="l" eaLnBrk="1" hangingPunct="1">
                        <a:lnSpc>
                          <a:spcPct val="90000"/>
                        </a:lnSpc>
                      </a:pPr>
                      <a:r>
                        <a:rPr lang="ja-JP" altLang="en-US" sz="1000" dirty="0"/>
                        <a:t>⑩従業者に対する指揮命令</a:t>
                      </a:r>
                    </a:p>
                    <a:p>
                      <a:pPr algn="l" eaLnBrk="1" hangingPunct="1">
                        <a:lnSpc>
                          <a:spcPct val="90000"/>
                        </a:lnSpc>
                      </a:pPr>
                      <a:r>
                        <a:rPr lang="ja-JP" altLang="en-US" sz="1000" dirty="0"/>
                        <a:t>⑪運営規程の制定</a:t>
                      </a:r>
                    </a:p>
                    <a:p>
                      <a:pPr algn="l" eaLnBrk="1" hangingPunct="1">
                        <a:lnSpc>
                          <a:spcPct val="90000"/>
                        </a:lnSpc>
                      </a:pPr>
                      <a:r>
                        <a:rPr lang="ja-JP" altLang="en-US" sz="1000" dirty="0"/>
                        <a:t>⑫従業者の勤務体制の確保等</a:t>
                      </a:r>
                    </a:p>
                    <a:p>
                      <a:pPr algn="l" eaLnBrk="1" hangingPunct="1">
                        <a:lnSpc>
                          <a:spcPct val="90000"/>
                        </a:lnSpc>
                      </a:pPr>
                      <a:r>
                        <a:rPr lang="ja-JP" altLang="en-US" sz="1000" dirty="0"/>
                        <a:t>⑬利用定員の遵守</a:t>
                      </a:r>
                    </a:p>
                    <a:p>
                      <a:pPr algn="l" eaLnBrk="1" hangingPunct="1">
                        <a:lnSpc>
                          <a:spcPct val="90000"/>
                        </a:lnSpc>
                      </a:pPr>
                      <a:r>
                        <a:rPr lang="ja-JP" altLang="en-US" sz="1000" dirty="0"/>
                        <a:t>⑭衛生管理等</a:t>
                      </a:r>
                    </a:p>
                    <a:p>
                      <a:pPr algn="l" eaLnBrk="1" hangingPunct="1">
                        <a:lnSpc>
                          <a:spcPct val="90000"/>
                        </a:lnSpc>
                      </a:pPr>
                      <a:r>
                        <a:rPr lang="ja-JP" altLang="en-US" sz="1000" dirty="0"/>
                        <a:t>⑮利用者の身体拘束等の禁止</a:t>
                      </a:r>
                    </a:p>
                    <a:p>
                      <a:pPr algn="l" eaLnBrk="1" hangingPunct="1">
                        <a:lnSpc>
                          <a:spcPct val="90000"/>
                        </a:lnSpc>
                      </a:pPr>
                      <a:r>
                        <a:rPr lang="ja-JP" altLang="en-US" sz="1000" dirty="0"/>
                        <a:t>⑯地域との連携等</a:t>
                      </a:r>
                    </a:p>
                    <a:p>
                      <a:pPr algn="l" eaLnBrk="1" hangingPunct="1">
                        <a:lnSpc>
                          <a:spcPct val="90000"/>
                        </a:lnSpc>
                      </a:pPr>
                      <a:r>
                        <a:rPr lang="ja-JP" altLang="en-US" sz="1000" dirty="0"/>
                        <a:t>⑰記録の整備</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spcBef>
                          <a:spcPct val="20000"/>
                        </a:spcBef>
                      </a:pPr>
                      <a:r>
                        <a:rPr lang="ja-JP" altLang="en-US" sz="1000" dirty="0"/>
                        <a:t>①個別支援計画の作成に関する業務</a:t>
                      </a:r>
                    </a:p>
                    <a:p>
                      <a:pPr>
                        <a:spcBef>
                          <a:spcPct val="20000"/>
                        </a:spcBef>
                      </a:pPr>
                      <a:r>
                        <a:rPr lang="ja-JP" altLang="en-US" sz="1000" dirty="0"/>
                        <a:t>②利用者に対するアセスメント</a:t>
                      </a:r>
                    </a:p>
                    <a:p>
                      <a:pPr>
                        <a:spcBef>
                          <a:spcPct val="20000"/>
                        </a:spcBef>
                      </a:pPr>
                      <a:r>
                        <a:rPr lang="ja-JP" altLang="en-US" sz="1000" dirty="0"/>
                        <a:t>③利用者との面接</a:t>
                      </a:r>
                      <a:endParaRPr lang="en-US" altLang="ja-JP" sz="1000" dirty="0"/>
                    </a:p>
                    <a:p>
                      <a:pPr>
                        <a:spcBef>
                          <a:spcPct val="20000"/>
                        </a:spcBef>
                      </a:pPr>
                      <a:r>
                        <a:rPr lang="ja-JP" altLang="en-US" sz="1000" dirty="0"/>
                        <a:t>④個別支援計画作成に係る会議の運営</a:t>
                      </a:r>
                    </a:p>
                    <a:p>
                      <a:pPr>
                        <a:spcBef>
                          <a:spcPct val="20000"/>
                        </a:spcBef>
                      </a:pPr>
                      <a:r>
                        <a:rPr lang="ja-JP" altLang="en-US" sz="1000" dirty="0"/>
                        <a:t>⑤利用者・家族に対する個別支援計画の説明と</a:t>
                      </a:r>
                    </a:p>
                    <a:p>
                      <a:pPr>
                        <a:spcBef>
                          <a:spcPct val="20000"/>
                        </a:spcBef>
                      </a:pPr>
                      <a:r>
                        <a:rPr lang="ja-JP" altLang="en-US" sz="1000" dirty="0"/>
                        <a:t>　交付</a:t>
                      </a:r>
                    </a:p>
                    <a:p>
                      <a:pPr>
                        <a:spcBef>
                          <a:spcPct val="20000"/>
                        </a:spcBef>
                      </a:pPr>
                      <a:r>
                        <a:rPr lang="ja-JP" altLang="en-US" sz="1000" dirty="0"/>
                        <a:t>⑥個別支援計画の実施状況把握（モニタリング）</a:t>
                      </a:r>
                      <a:endParaRPr lang="en-US" altLang="ja-JP" sz="1000" dirty="0"/>
                    </a:p>
                    <a:p>
                      <a:pPr>
                        <a:spcBef>
                          <a:spcPct val="20000"/>
                        </a:spcBef>
                      </a:pPr>
                      <a:r>
                        <a:rPr lang="ja-JP" altLang="en-US" sz="1000" dirty="0"/>
                        <a:t>⑦定期的なモニタリング結果の記録</a:t>
                      </a:r>
                    </a:p>
                    <a:p>
                      <a:pPr>
                        <a:spcBef>
                          <a:spcPct val="20000"/>
                        </a:spcBef>
                      </a:pPr>
                      <a:r>
                        <a:rPr lang="ja-JP" altLang="en-US" sz="1000" dirty="0"/>
                        <a:t>⑧個別支援計画の変更（修正）</a:t>
                      </a:r>
                    </a:p>
                    <a:p>
                      <a:pPr>
                        <a:spcBef>
                          <a:spcPct val="20000"/>
                        </a:spcBef>
                      </a:pPr>
                      <a:r>
                        <a:rPr lang="ja-JP" altLang="en-US" sz="1000" dirty="0"/>
                        <a:t>⑨支援内容に関連する関係機関との連絡調整</a:t>
                      </a:r>
                    </a:p>
                    <a:p>
                      <a:pPr>
                        <a:spcBef>
                          <a:spcPct val="20000"/>
                        </a:spcBef>
                      </a:pPr>
                      <a:r>
                        <a:rPr lang="ja-JP" altLang="en-US" sz="1000" dirty="0"/>
                        <a:t>⑩サービス提供職員への技術的な指導と助言</a:t>
                      </a:r>
                    </a:p>
                    <a:p>
                      <a:pPr>
                        <a:spcBef>
                          <a:spcPct val="20000"/>
                        </a:spcBef>
                      </a:pPr>
                      <a:r>
                        <a:rPr lang="ja-JP" altLang="en-US" sz="1000" dirty="0"/>
                        <a:t>⑪自立した日常生活が可能と認められる</a:t>
                      </a:r>
                    </a:p>
                    <a:p>
                      <a:pPr>
                        <a:spcBef>
                          <a:spcPct val="20000"/>
                        </a:spcBef>
                      </a:pPr>
                      <a:r>
                        <a:rPr lang="ja-JP" altLang="en-US" sz="1000" dirty="0"/>
                        <a:t>　　利用者への必要な援助</a:t>
                      </a:r>
                      <a:endPar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L="32419" marR="32419" marT="33230" marB="332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251520" y="274638"/>
            <a:ext cx="8640960" cy="562074"/>
          </a:xfrm>
          <a:prstGeom prst="roundRect">
            <a:avLst>
              <a:gd name="adj" fmla="val 50000"/>
            </a:avLst>
          </a:prstGeom>
        </p:spPr>
        <p:style>
          <a:lnRef idx="2">
            <a:schemeClr val="accent1"/>
          </a:lnRef>
          <a:fillRef idx="1">
            <a:schemeClr val="lt1"/>
          </a:fillRef>
          <a:effectRef idx="0">
            <a:schemeClr val="accent1"/>
          </a:effectRef>
          <a:fontRef idx="minor">
            <a:schemeClr val="dk1"/>
          </a:fontRef>
        </p:style>
        <p:txBody>
          <a:bodyPr>
            <a:normAutofit fontScale="90000"/>
          </a:bodyPr>
          <a:lstStyle/>
          <a:p>
            <a:r>
              <a:rPr lang="ja-JP" altLang="en-US" sz="2400" dirty="0">
                <a:solidFill>
                  <a:schemeClr val="tx1"/>
                </a:solidFill>
                <a:latin typeface="Meiryo UI" panose="020B0604030504040204" pitchFamily="50" charset="-128"/>
                <a:ea typeface="Meiryo UI" panose="020B0604030504040204" pitchFamily="50" charset="-128"/>
              </a:rPr>
              <a:t>指定特定相談支援事業者（計画作成担当）と就労支援事業者の関係</a:t>
            </a:r>
          </a:p>
        </p:txBody>
      </p:sp>
      <p:graphicFrame>
        <p:nvGraphicFramePr>
          <p:cNvPr id="5" name="コンテンツ プレースホルダ 4"/>
          <p:cNvGraphicFramePr>
            <a:graphicFrameLocks noGrp="1"/>
          </p:cNvGraphicFramePr>
          <p:nvPr>
            <p:ph idx="1"/>
          </p:nvPr>
        </p:nvGraphicFramePr>
        <p:xfrm>
          <a:off x="185051" y="980728"/>
          <a:ext cx="8773898" cy="5544840"/>
        </p:xfrm>
        <a:graphic>
          <a:graphicData uri="http://schemas.openxmlformats.org/drawingml/2006/table">
            <a:tbl>
              <a:tblPr firstRow="1" bandRow="1">
                <a:tableStyleId>{5940675A-B579-460E-94D1-54222C63F5DA}</a:tableStyleId>
              </a:tblPr>
              <a:tblGrid>
                <a:gridCol w="864096">
                  <a:extLst>
                    <a:ext uri="{9D8B030D-6E8A-4147-A177-3AD203B41FA5}">
                      <a16:colId xmlns:a16="http://schemas.microsoft.com/office/drawing/2014/main" val="20000"/>
                    </a:ext>
                  </a:extLst>
                </a:gridCol>
                <a:gridCol w="7909802">
                  <a:extLst>
                    <a:ext uri="{9D8B030D-6E8A-4147-A177-3AD203B41FA5}">
                      <a16:colId xmlns:a16="http://schemas.microsoft.com/office/drawing/2014/main" val="20001"/>
                    </a:ext>
                  </a:extLst>
                </a:gridCol>
              </a:tblGrid>
              <a:tr h="2772420">
                <a:tc>
                  <a:txBody>
                    <a:bodyPr/>
                    <a:lstStyle/>
                    <a:p>
                      <a:r>
                        <a:rPr kumimoji="1" lang="ja-JP" altLang="en-US" sz="2000" b="0" dirty="0">
                          <a:latin typeface="Meiryo UI" panose="020B0604030504040204" pitchFamily="50" charset="-128"/>
                          <a:ea typeface="Meiryo UI" panose="020B0604030504040204" pitchFamily="50" charset="-128"/>
                        </a:rPr>
                        <a:t>相談支援事業者</a:t>
                      </a:r>
                      <a:endParaRPr kumimoji="1" lang="ja-JP" altLang="en-US" b="0" dirty="0">
                        <a:latin typeface="Meiryo UI" panose="020B0604030504040204" pitchFamily="50" charset="-128"/>
                        <a:ea typeface="Meiryo UI" panose="020B0604030504040204" pitchFamily="50" charset="-128"/>
                      </a:endParaRPr>
                    </a:p>
                  </a:txBody>
                  <a:tcPr marL="84406" marR="84406" vert="eaVert" anchor="b" anchorCtr="1"/>
                </a:tc>
                <a:tc>
                  <a:txBody>
                    <a:bodyPr/>
                    <a:lstStyle/>
                    <a:p>
                      <a:endParaRPr kumimoji="1" lang="ja-JP" altLang="en-US" dirty="0"/>
                    </a:p>
                  </a:txBody>
                  <a:tcPr marL="84406" marR="84406"/>
                </a:tc>
                <a:extLst>
                  <a:ext uri="{0D108BD9-81ED-4DB2-BD59-A6C34878D82A}">
                    <a16:rowId xmlns:a16="http://schemas.microsoft.com/office/drawing/2014/main" val="10000"/>
                  </a:ext>
                </a:extLst>
              </a:tr>
              <a:tr h="2772420">
                <a:tc>
                  <a:txBody>
                    <a:bodyPr/>
                    <a:lstStyle/>
                    <a:p>
                      <a:r>
                        <a:rPr kumimoji="1" lang="ja-JP" altLang="en-US" sz="2000" b="0" dirty="0">
                          <a:latin typeface="Meiryo UI" panose="020B0604030504040204" pitchFamily="50" charset="-128"/>
                          <a:ea typeface="Meiryo UI" panose="020B0604030504040204" pitchFamily="50" charset="-128"/>
                        </a:rPr>
                        <a:t>就労支援事業者</a:t>
                      </a:r>
                      <a:endParaRPr kumimoji="1" lang="ja-JP" altLang="en-US" b="0" dirty="0">
                        <a:latin typeface="Meiryo UI" panose="020B0604030504040204" pitchFamily="50" charset="-128"/>
                        <a:ea typeface="Meiryo UI" panose="020B0604030504040204" pitchFamily="50" charset="-128"/>
                      </a:endParaRPr>
                    </a:p>
                  </a:txBody>
                  <a:tcPr marL="84406" marR="84406" vert="eaVert" anchor="b" anchorCtr="1"/>
                </a:tc>
                <a:tc>
                  <a:txBody>
                    <a:bodyPr/>
                    <a:lstStyle/>
                    <a:p>
                      <a:endParaRPr kumimoji="1" lang="ja-JP" altLang="en-US" dirty="0"/>
                    </a:p>
                  </a:txBody>
                  <a:tcPr marL="84406" marR="84406"/>
                </a:tc>
                <a:extLst>
                  <a:ext uri="{0D108BD9-81ED-4DB2-BD59-A6C34878D82A}">
                    <a16:rowId xmlns:a16="http://schemas.microsoft.com/office/drawing/2014/main" val="10001"/>
                  </a:ext>
                </a:extLst>
              </a:tr>
            </a:tbl>
          </a:graphicData>
        </a:graphic>
      </p:graphicFrame>
      <p:sp>
        <p:nvSpPr>
          <p:cNvPr id="7" name="正方形/長方形 6"/>
          <p:cNvSpPr/>
          <p:nvPr/>
        </p:nvSpPr>
        <p:spPr bwMode="auto">
          <a:xfrm>
            <a:off x="1115616" y="1556792"/>
            <a:ext cx="400050" cy="15113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wrap="none" lIns="74295" tIns="8890" rIns="74295" bIns="8890" anchor="ctr"/>
          <a:lstStyle/>
          <a:p>
            <a:pPr algn="ctr">
              <a:defRPr/>
            </a:pPr>
            <a:r>
              <a:rPr lang="ja-JP" altLang="en-US" b="0" dirty="0">
                <a:solidFill>
                  <a:schemeClr val="tx1"/>
                </a:solidFill>
                <a:latin typeface="Meiryo UI" panose="020B0604030504040204" pitchFamily="50" charset="-128"/>
                <a:ea typeface="Meiryo UI" panose="020B0604030504040204" pitchFamily="50" charset="-128"/>
              </a:rPr>
              <a:t>アセスメント</a:t>
            </a:r>
          </a:p>
        </p:txBody>
      </p:sp>
      <p:sp>
        <p:nvSpPr>
          <p:cNvPr id="8" name="右矢印 7"/>
          <p:cNvSpPr/>
          <p:nvPr/>
        </p:nvSpPr>
        <p:spPr bwMode="auto">
          <a:xfrm>
            <a:off x="1514430" y="2060848"/>
            <a:ext cx="265234" cy="484188"/>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74295" tIns="8890" rIns="74295" bIns="8890" anchor="ctr"/>
          <a:lstStyle/>
          <a:p>
            <a:pPr algn="ctr">
              <a:defRPr/>
            </a:pPr>
            <a:endParaRPr lang="ja-JP" altLang="en-US">
              <a:solidFill>
                <a:schemeClr val="tx1"/>
              </a:solidFill>
            </a:endParaRPr>
          </a:p>
        </p:txBody>
      </p:sp>
      <p:sp>
        <p:nvSpPr>
          <p:cNvPr id="9" name="正方形/長方形 8"/>
          <p:cNvSpPr/>
          <p:nvPr/>
        </p:nvSpPr>
        <p:spPr bwMode="auto">
          <a:xfrm>
            <a:off x="1846775" y="1196976"/>
            <a:ext cx="332643" cy="2376835"/>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wrap="none" lIns="74295" tIns="8890" rIns="74295" bIns="8890" anchor="ctr"/>
          <a:lstStyle/>
          <a:p>
            <a:pPr algn="ctr">
              <a:defRPr/>
            </a:pPr>
            <a:r>
              <a:rPr lang="ja-JP" altLang="en-US" b="0" dirty="0">
                <a:solidFill>
                  <a:schemeClr val="tx1"/>
                </a:solidFill>
                <a:latin typeface="Meiryo UI" panose="020B0604030504040204" pitchFamily="50" charset="-128"/>
                <a:ea typeface="Meiryo UI" panose="020B0604030504040204" pitchFamily="50" charset="-128"/>
              </a:rPr>
              <a:t>サービス等利用計画案</a:t>
            </a:r>
          </a:p>
        </p:txBody>
      </p:sp>
      <p:sp>
        <p:nvSpPr>
          <p:cNvPr id="11" name="正方形/長方形 10"/>
          <p:cNvSpPr/>
          <p:nvPr/>
        </p:nvSpPr>
        <p:spPr bwMode="auto">
          <a:xfrm>
            <a:off x="2312057" y="2420888"/>
            <a:ext cx="332643" cy="2447925"/>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eaVert" wrap="none" lIns="74295" tIns="8890" rIns="74295" bIns="8890" anchor="ctr"/>
          <a:lstStyle/>
          <a:p>
            <a:pPr algn="ctr">
              <a:defRPr/>
            </a:pPr>
            <a:r>
              <a:rPr lang="ja-JP" altLang="en-US" b="0" dirty="0">
                <a:solidFill>
                  <a:schemeClr val="tx1"/>
                </a:solidFill>
                <a:latin typeface="Meiryo UI" panose="020B0604030504040204" pitchFamily="50" charset="-128"/>
                <a:ea typeface="Meiryo UI" panose="020B0604030504040204" pitchFamily="50" charset="-128"/>
              </a:rPr>
              <a:t>支給決定（市町村）</a:t>
            </a:r>
          </a:p>
        </p:txBody>
      </p:sp>
      <p:sp>
        <p:nvSpPr>
          <p:cNvPr id="14" name="正方形/長方形 13"/>
          <p:cNvSpPr/>
          <p:nvPr/>
        </p:nvSpPr>
        <p:spPr bwMode="auto">
          <a:xfrm>
            <a:off x="6820897" y="1195179"/>
            <a:ext cx="597877" cy="2447925"/>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lIns="74295" tIns="8890" rIns="74295" bIns="8890" anchor="ctr"/>
          <a:lstStyle/>
          <a:p>
            <a:pPr algn="ctr">
              <a:defRPr/>
            </a:pPr>
            <a:r>
              <a:rPr lang="ja-JP" altLang="en-US" b="0" dirty="0">
                <a:solidFill>
                  <a:schemeClr val="tx1"/>
                </a:solidFill>
                <a:latin typeface="Meiryo UI" panose="020B0604030504040204" pitchFamily="50" charset="-128"/>
                <a:ea typeface="Meiryo UI" panose="020B0604030504040204" pitchFamily="50" charset="-128"/>
              </a:rPr>
              <a:t>継続サービス利用支援（モニタリング）</a:t>
            </a:r>
          </a:p>
        </p:txBody>
      </p:sp>
      <p:sp>
        <p:nvSpPr>
          <p:cNvPr id="16" name="正方形/長方形 15"/>
          <p:cNvSpPr/>
          <p:nvPr/>
        </p:nvSpPr>
        <p:spPr bwMode="auto">
          <a:xfrm>
            <a:off x="5568461" y="3932239"/>
            <a:ext cx="398585" cy="1512887"/>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wrap="none" lIns="74295" tIns="8890" rIns="74295" bIns="8890" anchor="ctr"/>
          <a:lstStyle/>
          <a:p>
            <a:pPr algn="ctr">
              <a:defRPr/>
            </a:pPr>
            <a:r>
              <a:rPr lang="ja-JP" altLang="en-US" b="0" dirty="0">
                <a:solidFill>
                  <a:schemeClr val="tx1"/>
                </a:solidFill>
                <a:latin typeface="Meiryo UI" panose="020B0604030504040204" pitchFamily="50" charset="-128"/>
                <a:ea typeface="Meiryo UI" panose="020B0604030504040204" pitchFamily="50" charset="-128"/>
              </a:rPr>
              <a:t>個別支援計画</a:t>
            </a:r>
          </a:p>
        </p:txBody>
      </p:sp>
      <p:sp>
        <p:nvSpPr>
          <p:cNvPr id="17" name="正方形/長方形 16"/>
          <p:cNvSpPr/>
          <p:nvPr/>
        </p:nvSpPr>
        <p:spPr bwMode="auto">
          <a:xfrm>
            <a:off x="6367097" y="3932239"/>
            <a:ext cx="531934" cy="2232025"/>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lIns="74295" tIns="8890" rIns="74295" bIns="8890" anchor="ctr"/>
          <a:lstStyle/>
          <a:p>
            <a:pPr algn="ctr">
              <a:defRPr/>
            </a:pPr>
            <a:r>
              <a:rPr lang="ja-JP" altLang="en-US" b="0" dirty="0">
                <a:solidFill>
                  <a:schemeClr val="tx1"/>
                </a:solidFill>
                <a:latin typeface="Meiryo UI" panose="020B0604030504040204" pitchFamily="50" charset="-128"/>
                <a:ea typeface="Meiryo UI" panose="020B0604030504040204" pitchFamily="50" charset="-128"/>
              </a:rPr>
              <a:t>個別支援計画の実施（サービスの提供）</a:t>
            </a:r>
          </a:p>
        </p:txBody>
      </p:sp>
      <p:sp>
        <p:nvSpPr>
          <p:cNvPr id="19" name="正方形/長方形 18"/>
          <p:cNvSpPr/>
          <p:nvPr/>
        </p:nvSpPr>
        <p:spPr bwMode="auto">
          <a:xfrm>
            <a:off x="3906716" y="4221163"/>
            <a:ext cx="400050" cy="15113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wrap="none" lIns="74295" tIns="8890" rIns="74295" bIns="8890" anchor="ctr"/>
          <a:lstStyle/>
          <a:p>
            <a:pPr algn="ctr">
              <a:defRPr/>
            </a:pPr>
            <a:r>
              <a:rPr lang="ja-JP" altLang="en-US" b="0" dirty="0">
                <a:solidFill>
                  <a:schemeClr val="tx1"/>
                </a:solidFill>
                <a:latin typeface="Meiryo UI" panose="020B0604030504040204" pitchFamily="50" charset="-128"/>
                <a:ea typeface="Meiryo UI" panose="020B0604030504040204" pitchFamily="50" charset="-128"/>
              </a:rPr>
              <a:t>アセスメント</a:t>
            </a:r>
          </a:p>
        </p:txBody>
      </p:sp>
      <p:sp>
        <p:nvSpPr>
          <p:cNvPr id="20" name="角丸四角形 19"/>
          <p:cNvSpPr/>
          <p:nvPr/>
        </p:nvSpPr>
        <p:spPr bwMode="auto">
          <a:xfrm>
            <a:off x="2776904" y="1700213"/>
            <a:ext cx="332642" cy="3600450"/>
          </a:xfrm>
          <a:prstGeom prst="roundRect">
            <a:avLst>
              <a:gd name="adj" fmla="val 50000"/>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eaVert" wrap="none" lIns="74295" tIns="8890" rIns="74295" bIns="8890" anchor="ctr"/>
          <a:lstStyle/>
          <a:p>
            <a:pPr algn="ctr">
              <a:defRPr/>
            </a:pPr>
            <a:r>
              <a:rPr lang="ja-JP" altLang="en-US" sz="2000" b="0" dirty="0">
                <a:solidFill>
                  <a:schemeClr val="tx1"/>
                </a:solidFill>
                <a:latin typeface="Meiryo UI" panose="020B0604030504040204" pitchFamily="50" charset="-128"/>
                <a:ea typeface="Meiryo UI" panose="020B0604030504040204" pitchFamily="50" charset="-128"/>
              </a:rPr>
              <a:t>サービス担当者会議</a:t>
            </a:r>
          </a:p>
        </p:txBody>
      </p:sp>
      <p:sp>
        <p:nvSpPr>
          <p:cNvPr id="22" name="正方形/長方形 21"/>
          <p:cNvSpPr/>
          <p:nvPr/>
        </p:nvSpPr>
        <p:spPr bwMode="auto">
          <a:xfrm>
            <a:off x="7020189" y="3930442"/>
            <a:ext cx="398585" cy="1512887"/>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wrap="none" lIns="74295" tIns="8890" rIns="74295" bIns="8890" anchor="ctr"/>
          <a:lstStyle/>
          <a:p>
            <a:pPr algn="ctr">
              <a:defRPr/>
            </a:pPr>
            <a:r>
              <a:rPr lang="ja-JP" altLang="en-US" b="0" dirty="0">
                <a:solidFill>
                  <a:schemeClr val="tx1"/>
                </a:solidFill>
                <a:latin typeface="Meiryo UI" panose="020B0604030504040204" pitchFamily="50" charset="-128"/>
                <a:ea typeface="Meiryo UI" panose="020B0604030504040204" pitchFamily="50" charset="-128"/>
              </a:rPr>
              <a:t>モニタリング</a:t>
            </a:r>
          </a:p>
        </p:txBody>
      </p:sp>
      <p:sp>
        <p:nvSpPr>
          <p:cNvPr id="23" name="正方形/長方形 22"/>
          <p:cNvSpPr/>
          <p:nvPr/>
        </p:nvSpPr>
        <p:spPr bwMode="auto">
          <a:xfrm>
            <a:off x="3242897" y="1196975"/>
            <a:ext cx="332642" cy="2376488"/>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wrap="none" lIns="74295" tIns="8890" rIns="74295" bIns="8890" anchor="ctr"/>
          <a:lstStyle/>
          <a:p>
            <a:pPr algn="ctr">
              <a:defRPr/>
            </a:pPr>
            <a:r>
              <a:rPr lang="ja-JP" altLang="en-US" b="0" dirty="0">
                <a:solidFill>
                  <a:schemeClr val="tx1"/>
                </a:solidFill>
                <a:latin typeface="Meiryo UI" panose="020B0604030504040204" pitchFamily="50" charset="-128"/>
                <a:ea typeface="Meiryo UI" panose="020B0604030504040204" pitchFamily="50" charset="-128"/>
              </a:rPr>
              <a:t>サービス等利用計画　</a:t>
            </a:r>
          </a:p>
        </p:txBody>
      </p:sp>
      <p:sp>
        <p:nvSpPr>
          <p:cNvPr id="24" name="右矢印 23"/>
          <p:cNvSpPr/>
          <p:nvPr/>
        </p:nvSpPr>
        <p:spPr bwMode="auto">
          <a:xfrm>
            <a:off x="4372708" y="4652964"/>
            <a:ext cx="265235" cy="484187"/>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74295" tIns="8890" rIns="74295" bIns="8890" anchor="ctr"/>
          <a:lstStyle/>
          <a:p>
            <a:pPr algn="ctr">
              <a:defRPr/>
            </a:pPr>
            <a:endParaRPr lang="ja-JP" altLang="en-US">
              <a:solidFill>
                <a:schemeClr val="tx1"/>
              </a:solidFill>
            </a:endParaRPr>
          </a:p>
        </p:txBody>
      </p:sp>
      <p:sp>
        <p:nvSpPr>
          <p:cNvPr id="25" name="正方形/長方形 24"/>
          <p:cNvSpPr/>
          <p:nvPr/>
        </p:nvSpPr>
        <p:spPr bwMode="auto">
          <a:xfrm>
            <a:off x="4705351" y="3933826"/>
            <a:ext cx="331177" cy="23034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wrap="none" lIns="74295" tIns="8890" rIns="74295" bIns="8890" anchor="ctr"/>
          <a:lstStyle/>
          <a:p>
            <a:pPr algn="ctr">
              <a:defRPr/>
            </a:pPr>
            <a:r>
              <a:rPr lang="ja-JP" altLang="en-US" b="0" dirty="0">
                <a:solidFill>
                  <a:schemeClr val="tx1"/>
                </a:solidFill>
                <a:latin typeface="Meiryo UI" panose="020B0604030504040204" pitchFamily="50" charset="-128"/>
                <a:ea typeface="Meiryo UI" panose="020B0604030504040204" pitchFamily="50" charset="-128"/>
              </a:rPr>
              <a:t>個別支援計画の原案</a:t>
            </a:r>
          </a:p>
        </p:txBody>
      </p:sp>
      <p:sp>
        <p:nvSpPr>
          <p:cNvPr id="26" name="角丸四角形 25"/>
          <p:cNvSpPr/>
          <p:nvPr/>
        </p:nvSpPr>
        <p:spPr bwMode="auto">
          <a:xfrm>
            <a:off x="5169877" y="4148139"/>
            <a:ext cx="332643" cy="1582737"/>
          </a:xfrm>
          <a:prstGeom prst="roundRect">
            <a:avLst>
              <a:gd name="adj" fmla="val 50000"/>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eaVert" wrap="none" lIns="74295" tIns="8890" rIns="74295" bIns="8890" anchor="ctr"/>
          <a:lstStyle/>
          <a:p>
            <a:pPr algn="ctr">
              <a:defRPr/>
            </a:pPr>
            <a:r>
              <a:rPr lang="ja-JP" altLang="en-US" b="0" dirty="0">
                <a:solidFill>
                  <a:schemeClr val="tx1"/>
                </a:solidFill>
                <a:latin typeface="Meiryo UI" panose="020B0604030504040204" pitchFamily="50" charset="-128"/>
                <a:ea typeface="Meiryo UI" panose="020B0604030504040204" pitchFamily="50" charset="-128"/>
              </a:rPr>
              <a:t>個別支援会議</a:t>
            </a:r>
          </a:p>
        </p:txBody>
      </p:sp>
      <p:sp>
        <p:nvSpPr>
          <p:cNvPr id="27" name="右矢印 26"/>
          <p:cNvSpPr/>
          <p:nvPr/>
        </p:nvSpPr>
        <p:spPr bwMode="auto">
          <a:xfrm>
            <a:off x="6034454" y="4651375"/>
            <a:ext cx="265235" cy="484188"/>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74295" tIns="8890" rIns="74295" bIns="8890" anchor="ctr"/>
          <a:lstStyle/>
          <a:p>
            <a:pPr algn="ctr">
              <a:defRPr/>
            </a:pPr>
            <a:endParaRPr lang="ja-JP" altLang="en-US">
              <a:solidFill>
                <a:schemeClr val="tx1"/>
              </a:solidFill>
            </a:endParaRPr>
          </a:p>
        </p:txBody>
      </p:sp>
      <p:sp>
        <p:nvSpPr>
          <p:cNvPr id="28" name="正方形/長方形 27"/>
          <p:cNvSpPr/>
          <p:nvPr/>
        </p:nvSpPr>
        <p:spPr bwMode="auto">
          <a:xfrm>
            <a:off x="8175055" y="1196976"/>
            <a:ext cx="704039" cy="2447925"/>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lIns="74295" tIns="8890" rIns="74295" bIns="8890" anchor="ctr">
            <a:spAutoFit/>
          </a:bodyPr>
          <a:lstStyle/>
          <a:p>
            <a:pPr algn="r">
              <a:defRPr/>
            </a:pPr>
            <a:r>
              <a:rPr lang="ja-JP" altLang="en-US" b="0" dirty="0">
                <a:solidFill>
                  <a:schemeClr val="tx1"/>
                </a:solidFill>
                <a:latin typeface="Meiryo UI" panose="020B0604030504040204" pitchFamily="50" charset="-128"/>
                <a:ea typeface="Meiryo UI" panose="020B0604030504040204" pitchFamily="50" charset="-128"/>
              </a:rPr>
              <a:t>サービス等利用計画の　　変更</a:t>
            </a:r>
          </a:p>
        </p:txBody>
      </p:sp>
      <p:sp>
        <p:nvSpPr>
          <p:cNvPr id="29" name="正方形/長方形 28"/>
          <p:cNvSpPr/>
          <p:nvPr/>
        </p:nvSpPr>
        <p:spPr bwMode="auto">
          <a:xfrm>
            <a:off x="8360020" y="3933826"/>
            <a:ext cx="331177" cy="23034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wrap="none" lIns="74295" tIns="8890" rIns="74295" bIns="8890" anchor="ctr"/>
          <a:lstStyle/>
          <a:p>
            <a:pPr algn="ctr">
              <a:defRPr/>
            </a:pPr>
            <a:r>
              <a:rPr lang="ja-JP" altLang="en-US" b="0" dirty="0">
                <a:solidFill>
                  <a:schemeClr val="tx1"/>
                </a:solidFill>
                <a:latin typeface="Meiryo UI" panose="020B0604030504040204" pitchFamily="50" charset="-128"/>
                <a:ea typeface="Meiryo UI" panose="020B0604030504040204" pitchFamily="50" charset="-128"/>
              </a:rPr>
              <a:t>個別支援計画の変更</a:t>
            </a:r>
          </a:p>
        </p:txBody>
      </p:sp>
      <p:sp>
        <p:nvSpPr>
          <p:cNvPr id="30" name="右矢印 29"/>
          <p:cNvSpPr/>
          <p:nvPr/>
        </p:nvSpPr>
        <p:spPr bwMode="auto">
          <a:xfrm>
            <a:off x="7491546" y="4573812"/>
            <a:ext cx="265234" cy="484187"/>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74295" tIns="8890" rIns="74295" bIns="8890" anchor="ctr"/>
          <a:lstStyle/>
          <a:p>
            <a:pPr algn="ctr">
              <a:defRPr/>
            </a:pPr>
            <a:endParaRPr lang="ja-JP" altLang="en-US">
              <a:solidFill>
                <a:schemeClr val="tx1"/>
              </a:solidFill>
            </a:endParaRPr>
          </a:p>
        </p:txBody>
      </p:sp>
      <p:cxnSp>
        <p:nvCxnSpPr>
          <p:cNvPr id="3105" name="直線コネクタ 31"/>
          <p:cNvCxnSpPr>
            <a:cxnSpLocks noChangeShapeType="1"/>
          </p:cNvCxnSpPr>
          <p:nvPr/>
        </p:nvCxnSpPr>
        <p:spPr bwMode="auto">
          <a:xfrm>
            <a:off x="3707423" y="1268414"/>
            <a:ext cx="0" cy="4968875"/>
          </a:xfrm>
          <a:prstGeom prst="line">
            <a:avLst/>
          </a:prstGeom>
          <a:noFill/>
          <a:ln w="28575" algn="ctr">
            <a:solidFill>
              <a:srgbClr val="3333CC"/>
            </a:solidFill>
            <a:prstDash val="dash"/>
            <a:round/>
            <a:headEnd/>
            <a:tailEnd/>
          </a:ln>
        </p:spPr>
      </p:cxnSp>
      <p:sp>
        <p:nvSpPr>
          <p:cNvPr id="33" name="角丸四角形 32"/>
          <p:cNvSpPr/>
          <p:nvPr/>
        </p:nvSpPr>
        <p:spPr bwMode="auto">
          <a:xfrm>
            <a:off x="7756780" y="1844675"/>
            <a:ext cx="370976" cy="3600450"/>
          </a:xfrm>
          <a:prstGeom prst="roundRect">
            <a:avLst>
              <a:gd name="adj" fmla="val 50000"/>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eaVert" wrap="none" lIns="74295" tIns="8890" rIns="74295" bIns="8890" anchor="ctr"/>
          <a:lstStyle/>
          <a:p>
            <a:pPr algn="ctr">
              <a:defRPr/>
            </a:pPr>
            <a:r>
              <a:rPr lang="ja-JP" altLang="en-US" sz="2000" b="0" dirty="0">
                <a:solidFill>
                  <a:schemeClr val="tx1"/>
                </a:solidFill>
                <a:latin typeface="Meiryo UI" panose="020B0604030504040204" pitchFamily="50" charset="-128"/>
                <a:ea typeface="Meiryo UI" panose="020B0604030504040204" pitchFamily="50" charset="-128"/>
              </a:rPr>
              <a:t>サービス担当者会議</a:t>
            </a:r>
          </a:p>
        </p:txBody>
      </p:sp>
      <p:cxnSp>
        <p:nvCxnSpPr>
          <p:cNvPr id="3107" name="直線矢印コネクタ 34"/>
          <p:cNvCxnSpPr>
            <a:cxnSpLocks noChangeShapeType="1"/>
            <a:stCxn id="23" idx="2"/>
            <a:endCxn id="19" idx="0"/>
          </p:cNvCxnSpPr>
          <p:nvPr/>
        </p:nvCxnSpPr>
        <p:spPr bwMode="auto">
          <a:xfrm>
            <a:off x="3409218" y="3573463"/>
            <a:ext cx="697523" cy="647700"/>
          </a:xfrm>
          <a:prstGeom prst="straightConnector1">
            <a:avLst/>
          </a:prstGeom>
          <a:noFill/>
          <a:ln w="38100" algn="ctr">
            <a:solidFill>
              <a:srgbClr val="FF9900"/>
            </a:solidFill>
            <a:round/>
            <a:headEnd/>
            <a:tailEnd type="arrow" w="med" len="med"/>
          </a:ln>
        </p:spPr>
      </p:cxnSp>
      <p:sp>
        <p:nvSpPr>
          <p:cNvPr id="36" name="右矢印 35"/>
          <p:cNvSpPr/>
          <p:nvPr/>
        </p:nvSpPr>
        <p:spPr bwMode="auto">
          <a:xfrm>
            <a:off x="7491546" y="2343373"/>
            <a:ext cx="265234" cy="484188"/>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74295" tIns="8890" rIns="74295" bIns="8890" anchor="ctr"/>
          <a:lstStyle/>
          <a:p>
            <a:pPr algn="ctr">
              <a:defRPr/>
            </a:pPr>
            <a:endParaRPr lang="ja-JP" altLang="en-US">
              <a:solidFill>
                <a:schemeClr val="tx1"/>
              </a:solidFill>
            </a:endParaRPr>
          </a:p>
        </p:txBody>
      </p:sp>
      <p:sp>
        <p:nvSpPr>
          <p:cNvPr id="32" name="角丸四角形 31"/>
          <p:cNvSpPr/>
          <p:nvPr/>
        </p:nvSpPr>
        <p:spPr bwMode="auto">
          <a:xfrm>
            <a:off x="650334" y="1340768"/>
            <a:ext cx="332643" cy="2160240"/>
          </a:xfrm>
          <a:prstGeom prst="roundRect">
            <a:avLst>
              <a:gd name="adj" fmla="val 50000"/>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eaVert" wrap="none" lIns="74295" tIns="8890" rIns="74295" bIns="8890" anchor="ctr"/>
          <a:lstStyle/>
          <a:p>
            <a:pPr algn="ctr">
              <a:defRPr/>
            </a:pPr>
            <a:r>
              <a:rPr lang="ja-JP" altLang="en-US" b="0" dirty="0">
                <a:solidFill>
                  <a:schemeClr val="bg1"/>
                </a:solidFill>
                <a:latin typeface="Meiryo UI" panose="020B0604030504040204" pitchFamily="50" charset="-128"/>
                <a:ea typeface="Meiryo UI" panose="020B0604030504040204" pitchFamily="50" charset="-128"/>
              </a:rPr>
              <a:t>相談支援専門員</a:t>
            </a:r>
          </a:p>
        </p:txBody>
      </p:sp>
      <p:sp>
        <p:nvSpPr>
          <p:cNvPr id="34" name="角丸四角形 33"/>
          <p:cNvSpPr/>
          <p:nvPr/>
        </p:nvSpPr>
        <p:spPr bwMode="auto">
          <a:xfrm>
            <a:off x="650334" y="4005064"/>
            <a:ext cx="332643" cy="2376264"/>
          </a:xfrm>
          <a:prstGeom prst="roundRect">
            <a:avLst>
              <a:gd name="adj" fmla="val 50000"/>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eaVert" wrap="none" lIns="74295" tIns="8890" rIns="74295" bIns="8890" anchor="ctr"/>
          <a:lstStyle/>
          <a:p>
            <a:pPr algn="ctr">
              <a:defRPr/>
            </a:pPr>
            <a:r>
              <a:rPr lang="ja-JP" altLang="en-US" b="0" dirty="0">
                <a:solidFill>
                  <a:schemeClr val="bg1"/>
                </a:solidFill>
                <a:latin typeface="Meiryo UI" panose="020B0604030504040204" pitchFamily="50" charset="-128"/>
                <a:ea typeface="Meiryo UI" panose="020B0604030504040204" pitchFamily="50" charset="-128"/>
              </a:rPr>
              <a:t>サービス管理責任者</a:t>
            </a:r>
          </a:p>
        </p:txBody>
      </p:sp>
      <p:sp>
        <p:nvSpPr>
          <p:cNvPr id="4" name="スライド番号プレースホルダー 3"/>
          <p:cNvSpPr>
            <a:spLocks noGrp="1"/>
          </p:cNvSpPr>
          <p:nvPr>
            <p:ph type="sldNum" sz="quarter" idx="12"/>
          </p:nvPr>
        </p:nvSpPr>
        <p:spPr/>
        <p:txBody>
          <a:bodyPr/>
          <a:lstStyle/>
          <a:p>
            <a:fld id="{93F2C76C-95E5-4F43-AC27-80398C2C95BE}" type="slidenum">
              <a:rPr lang="ja-JP" altLang="en-US" smtClean="0"/>
              <a:pPr/>
              <a:t>13</a:t>
            </a:fld>
            <a:endParaRPr lang="ja-JP" altLang="en-US" dirty="0"/>
          </a:p>
        </p:txBody>
      </p:sp>
    </p:spTree>
    <p:extLst>
      <p:ext uri="{BB962C8B-B14F-4D97-AF65-F5344CB8AC3E}">
        <p14:creationId xmlns:p14="http://schemas.microsoft.com/office/powerpoint/2010/main" val="4076124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右矢印 110"/>
          <p:cNvSpPr/>
          <p:nvPr/>
        </p:nvSpPr>
        <p:spPr>
          <a:xfrm>
            <a:off x="2020721" y="2762516"/>
            <a:ext cx="326917" cy="517319"/>
          </a:xfrm>
          <a:prstGeom prst="rightArrow">
            <a:avLst>
              <a:gd name="adj1" fmla="val 50000"/>
              <a:gd name="adj2" fmla="val 53348"/>
            </a:avLst>
          </a:prstGeom>
          <a:solidFill>
            <a:srgbClr val="FF6969"/>
          </a:solidFill>
          <a:ln w="12700" cap="flat" cmpd="sng" algn="ctr">
            <a:noFill/>
            <a:prstDash val="solid"/>
            <a:miter lim="800000"/>
          </a:ln>
          <a:effectLst/>
        </p:spPr>
        <p:txBody>
          <a:bodyPr rtlCol="0" anchor="ctr"/>
          <a:lstStyle/>
          <a:p>
            <a:pPr algn="ctr" defTabSz="765752">
              <a:defRPr/>
            </a:pPr>
            <a:endParaRPr lang="ja-JP" altLang="en-US" sz="1627" kern="0">
              <a:solidFill>
                <a:prstClr val="white"/>
              </a:solidFill>
              <a:latin typeface="Meiryo UI" panose="020B0604030504040204" pitchFamily="50" charset="-128"/>
              <a:ea typeface="Meiryo UI" panose="020B0604030504040204" pitchFamily="50" charset="-128"/>
            </a:endParaRPr>
          </a:p>
        </p:txBody>
      </p:sp>
      <p:sp>
        <p:nvSpPr>
          <p:cNvPr id="138" name="角丸四角形 137"/>
          <p:cNvSpPr/>
          <p:nvPr/>
        </p:nvSpPr>
        <p:spPr>
          <a:xfrm>
            <a:off x="4245234" y="1622627"/>
            <a:ext cx="1897226" cy="4032904"/>
          </a:xfrm>
          <a:prstGeom prst="roundRect">
            <a:avLst>
              <a:gd name="adj" fmla="val 0"/>
            </a:avLst>
          </a:prstGeom>
          <a:noFill/>
          <a:ln w="28575" cap="flat" cmpd="sng" algn="ctr">
            <a:solidFill>
              <a:srgbClr val="5B9BD5"/>
            </a:solidFill>
            <a:prstDash val="sysDash"/>
            <a:miter lim="800000"/>
          </a:ln>
          <a:effectLst/>
        </p:spPr>
        <p:txBody>
          <a:bodyPr lIns="0" tIns="0" rIns="0" bIns="0" rtlCol="0" anchor="ctr"/>
          <a:lstStyle/>
          <a:p>
            <a:pPr algn="ctr" defTabSz="765752">
              <a:defRPr/>
            </a:pPr>
            <a:endParaRPr lang="ja-JP" altLang="en-US" sz="1340" kern="0" dirty="0">
              <a:solidFill>
                <a:srgbClr val="262626"/>
              </a:solidFill>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EF073841-9F5D-FD4A-830C-D251D9219013}"/>
              </a:ext>
            </a:extLst>
          </p:cNvPr>
          <p:cNvSpPr>
            <a:spLocks noGrp="1"/>
          </p:cNvSpPr>
          <p:nvPr>
            <p:ph type="title"/>
          </p:nvPr>
        </p:nvSpPr>
        <p:spPr/>
        <p:txBody>
          <a:bodyPr/>
          <a:lstStyle/>
          <a:p>
            <a:pPr algn="ctr"/>
            <a:r>
              <a:rPr lang="ja-JP" altLang="en-US" sz="2000" dirty="0"/>
              <a:t>就労選択支援</a:t>
            </a:r>
            <a:r>
              <a:rPr lang="en-US" altLang="ja-JP" sz="2000" dirty="0"/>
              <a:t>[</a:t>
            </a:r>
            <a:r>
              <a:rPr lang="ja-JP" altLang="en-US" sz="2000" dirty="0"/>
              <a:t>仮称</a:t>
            </a:r>
            <a:r>
              <a:rPr lang="en-US" altLang="ja-JP" sz="2000" dirty="0"/>
              <a:t>]</a:t>
            </a:r>
            <a:r>
              <a:rPr lang="ja-JP" altLang="en-US" sz="2000" dirty="0"/>
              <a:t>創設後の利用の流れ（概要）</a:t>
            </a:r>
          </a:p>
        </p:txBody>
      </p:sp>
      <p:grpSp>
        <p:nvGrpSpPr>
          <p:cNvPr id="17" name="グループ化 16"/>
          <p:cNvGrpSpPr/>
          <p:nvPr/>
        </p:nvGrpSpPr>
        <p:grpSpPr>
          <a:xfrm>
            <a:off x="317989" y="2229173"/>
            <a:ext cx="381289" cy="1570578"/>
            <a:chOff x="507489" y="2705251"/>
            <a:chExt cx="413063" cy="1701459"/>
          </a:xfrm>
        </p:grpSpPr>
        <p:sp>
          <p:nvSpPr>
            <p:cNvPr id="76" name="ホームベース 75"/>
            <p:cNvSpPr/>
            <p:nvPr/>
          </p:nvSpPr>
          <p:spPr>
            <a:xfrm>
              <a:off x="511772" y="2705251"/>
              <a:ext cx="408780" cy="1701459"/>
            </a:xfrm>
            <a:prstGeom prst="homePlate">
              <a:avLst>
                <a:gd name="adj" fmla="val 31347"/>
              </a:avLst>
            </a:prstGeom>
            <a:solidFill>
              <a:sysClr val="window" lastClr="FFFFFF">
                <a:lumMod val="65000"/>
              </a:sysClr>
            </a:solidFill>
            <a:ln w="9525" cap="flat" cmpd="sng" algn="ctr">
              <a:noFill/>
              <a:prstDash val="solid"/>
            </a:ln>
            <a:effectLst/>
          </p:spPr>
          <p:txBody>
            <a:bodyPr tIns="30035" rIns="0" bIns="30035" rtlCol="0" anchor="b" anchorCtr="0"/>
            <a:lstStyle/>
            <a:p>
              <a:pPr marL="70200" indent="-70200" defTabSz="765752">
                <a:defRPr/>
              </a:pPr>
              <a:endParaRPr lang="ja-JP" altLang="en-US" sz="917" kern="0" dirty="0">
                <a:solidFill>
                  <a:prstClr val="black"/>
                </a:solidFill>
                <a:latin typeface="Meiryo UI" panose="020B0604030504040204" pitchFamily="50" charset="-128"/>
                <a:ea typeface="Meiryo UI" panose="020B0604030504040204" pitchFamily="50" charset="-128"/>
              </a:endParaRPr>
            </a:p>
          </p:txBody>
        </p:sp>
        <p:sp>
          <p:nvSpPr>
            <p:cNvPr id="77" name="円/楕円 79"/>
            <p:cNvSpPr/>
            <p:nvPr/>
          </p:nvSpPr>
          <p:spPr>
            <a:xfrm>
              <a:off x="507489" y="3098482"/>
              <a:ext cx="363815" cy="996605"/>
            </a:xfrm>
            <a:prstGeom prst="ellipse">
              <a:avLst/>
            </a:prstGeom>
            <a:solidFill>
              <a:srgbClr val="FFFFFF"/>
            </a:solidFill>
            <a:ln w="9525" cap="flat" cmpd="sng" algn="ctr">
              <a:solidFill>
                <a:srgbClr val="000000"/>
              </a:solidFill>
              <a:prstDash val="solid"/>
            </a:ln>
            <a:effectLst/>
          </p:spPr>
          <p:txBody>
            <a:bodyPr vert="eaVert" lIns="0" tIns="0" rIns="0" bIns="0" rtlCol="0" anchor="ctr"/>
            <a:lstStyle/>
            <a:p>
              <a:pPr algn="ctr" defTabSz="765752">
                <a:defRPr/>
              </a:pPr>
              <a:r>
                <a:rPr lang="ja-JP" altLang="en-US" sz="1002" kern="0" dirty="0">
                  <a:solidFill>
                    <a:prstClr val="black"/>
                  </a:solidFill>
                  <a:latin typeface="Meiryo UI" panose="020B0604030504040204" pitchFamily="50" charset="-128"/>
                  <a:ea typeface="Meiryo UI" panose="020B0604030504040204" pitchFamily="50" charset="-128"/>
                </a:rPr>
                <a:t>障害者本人</a:t>
              </a:r>
            </a:p>
          </p:txBody>
        </p:sp>
      </p:grpSp>
      <p:sp>
        <p:nvSpPr>
          <p:cNvPr id="79" name="右矢印 78"/>
          <p:cNvSpPr/>
          <p:nvPr/>
        </p:nvSpPr>
        <p:spPr>
          <a:xfrm>
            <a:off x="6013141" y="2829477"/>
            <a:ext cx="190210" cy="452154"/>
          </a:xfrm>
          <a:prstGeom prst="rightArrow">
            <a:avLst>
              <a:gd name="adj1" fmla="val 44120"/>
              <a:gd name="adj2" fmla="val 52502"/>
            </a:avLst>
          </a:prstGeom>
          <a:solidFill>
            <a:srgbClr val="FF6969"/>
          </a:solidFill>
          <a:ln w="12700" cap="flat" cmpd="sng" algn="ctr">
            <a:noFill/>
            <a:prstDash val="solid"/>
            <a:miter lim="800000"/>
          </a:ln>
          <a:effectLst/>
        </p:spPr>
        <p:txBody>
          <a:bodyPr rtlCol="0" anchor="ctr"/>
          <a:lstStyle/>
          <a:p>
            <a:pPr algn="ctr" defTabSz="765752">
              <a:defRPr/>
            </a:pPr>
            <a:endParaRPr lang="ja-JP" altLang="en-US" sz="1627" kern="0">
              <a:solidFill>
                <a:prstClr val="white"/>
              </a:solidFill>
              <a:latin typeface="Meiryo UI" panose="020B0604030504040204" pitchFamily="50" charset="-128"/>
              <a:ea typeface="Meiryo UI" panose="020B0604030504040204" pitchFamily="50" charset="-128"/>
            </a:endParaRPr>
          </a:p>
        </p:txBody>
      </p:sp>
      <p:sp>
        <p:nvSpPr>
          <p:cNvPr id="82" name="右矢印 81"/>
          <p:cNvSpPr/>
          <p:nvPr/>
        </p:nvSpPr>
        <p:spPr>
          <a:xfrm>
            <a:off x="756498" y="2728257"/>
            <a:ext cx="1050324" cy="517319"/>
          </a:xfrm>
          <a:prstGeom prst="rightArrow">
            <a:avLst>
              <a:gd name="adj1" fmla="val 50000"/>
              <a:gd name="adj2" fmla="val 18676"/>
            </a:avLst>
          </a:prstGeom>
          <a:solidFill>
            <a:srgbClr val="FF6969"/>
          </a:solidFill>
          <a:ln w="12700" cap="flat" cmpd="sng" algn="ctr">
            <a:noFill/>
            <a:prstDash val="solid"/>
            <a:miter lim="800000"/>
          </a:ln>
          <a:effectLst/>
        </p:spPr>
        <p:txBody>
          <a:bodyPr rtlCol="0" anchor="ctr"/>
          <a:lstStyle/>
          <a:p>
            <a:pPr algn="ctr" defTabSz="765752">
              <a:defRPr/>
            </a:pPr>
            <a:endParaRPr lang="ja-JP" altLang="en-US" sz="1627" kern="0">
              <a:solidFill>
                <a:prstClr val="white"/>
              </a:solidFill>
              <a:latin typeface="Meiryo UI" panose="020B0604030504040204" pitchFamily="50" charset="-128"/>
              <a:ea typeface="Meiryo UI" panose="020B0604030504040204" pitchFamily="50" charset="-128"/>
            </a:endParaRPr>
          </a:p>
        </p:txBody>
      </p:sp>
      <p:sp>
        <p:nvSpPr>
          <p:cNvPr id="90" name="Rectangle 5"/>
          <p:cNvSpPr>
            <a:spLocks noChangeArrowheads="1"/>
          </p:cNvSpPr>
          <p:nvPr/>
        </p:nvSpPr>
        <p:spPr bwMode="auto">
          <a:xfrm>
            <a:off x="7645243" y="2099622"/>
            <a:ext cx="213506" cy="2047110"/>
          </a:xfrm>
          <a:prstGeom prst="rect">
            <a:avLst/>
          </a:prstGeom>
          <a:solidFill>
            <a:sysClr val="window" lastClr="FFFFFF"/>
          </a:solidFill>
          <a:ln w="12700" cap="flat" cmpd="sng" algn="ctr">
            <a:solidFill>
              <a:srgbClr val="C4D7F9">
                <a:shade val="50000"/>
              </a:srgbClr>
            </a:solidFill>
            <a:prstDash val="solid"/>
            <a:miter lim="800000"/>
            <a:headEnd/>
            <a:tailEnd/>
          </a:ln>
          <a:effectLst/>
        </p:spPr>
        <p:txBody>
          <a:bodyPr vert="eaVert" wrap="none" anchor="ctr"/>
          <a:lstStyle/>
          <a:p>
            <a:pPr algn="ctr" defTabSz="765752" fontAlgn="base">
              <a:spcBef>
                <a:spcPct val="0"/>
              </a:spcBef>
              <a:spcAft>
                <a:spcPct val="0"/>
              </a:spcAft>
              <a:defRPr/>
            </a:pPr>
            <a:r>
              <a:rPr lang="ja-JP" altLang="en-US" sz="1172" kern="0" dirty="0">
                <a:solidFill>
                  <a:srgbClr val="262626"/>
                </a:solidFill>
                <a:latin typeface="Meiryo UI"/>
                <a:ea typeface="Meiryo UI"/>
              </a:rPr>
              <a:t>個別支援計画の作成</a:t>
            </a:r>
          </a:p>
        </p:txBody>
      </p:sp>
      <p:sp>
        <p:nvSpPr>
          <p:cNvPr id="92" name="Rectangle 5"/>
          <p:cNvSpPr>
            <a:spLocks noChangeArrowheads="1"/>
          </p:cNvSpPr>
          <p:nvPr/>
        </p:nvSpPr>
        <p:spPr bwMode="auto">
          <a:xfrm>
            <a:off x="8176995" y="2099622"/>
            <a:ext cx="213506" cy="204711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eaVert" wrap="none" anchor="ctr"/>
          <a:lstStyle/>
          <a:p>
            <a:pPr algn="ctr" defTabSz="765752" fontAlgn="base">
              <a:spcBef>
                <a:spcPct val="0"/>
              </a:spcBef>
              <a:spcAft>
                <a:spcPct val="0"/>
              </a:spcAft>
              <a:defRPr/>
            </a:pPr>
            <a:r>
              <a:rPr lang="ja-JP" altLang="en-US" sz="1172" kern="0" dirty="0">
                <a:solidFill>
                  <a:srgbClr val="262626"/>
                </a:solidFill>
                <a:latin typeface="Meiryo UI"/>
                <a:ea typeface="Meiryo UI"/>
              </a:rPr>
              <a:t>モニタリング</a:t>
            </a:r>
          </a:p>
        </p:txBody>
      </p:sp>
      <p:sp>
        <p:nvSpPr>
          <p:cNvPr id="97" name="屈折矢印 96"/>
          <p:cNvSpPr/>
          <p:nvPr/>
        </p:nvSpPr>
        <p:spPr>
          <a:xfrm rot="5400000">
            <a:off x="4216936" y="3206032"/>
            <a:ext cx="2362259" cy="2183882"/>
          </a:xfrm>
          <a:prstGeom prst="bentUpArrow">
            <a:avLst>
              <a:gd name="adj1" fmla="val 7595"/>
              <a:gd name="adj2" fmla="val 7984"/>
              <a:gd name="adj3" fmla="val 6733"/>
            </a:avLst>
          </a:prstGeom>
          <a:solidFill>
            <a:srgbClr val="FF6969"/>
          </a:solidFill>
          <a:ln w="12700" cap="flat" cmpd="sng" algn="ctr">
            <a:noFill/>
            <a:prstDash val="solid"/>
            <a:miter lim="800000"/>
          </a:ln>
          <a:effectLst/>
        </p:spPr>
        <p:txBody>
          <a:bodyPr rtlCol="0" anchor="ctr"/>
          <a:lstStyle/>
          <a:p>
            <a:pPr algn="ctr" defTabSz="765752">
              <a:defRPr/>
            </a:pPr>
            <a:endParaRPr lang="ja-JP" altLang="en-US" sz="1627" kern="0">
              <a:solidFill>
                <a:prstClr val="white"/>
              </a:solidFill>
              <a:latin typeface="Meiryo UI" panose="020B0604030504040204" pitchFamily="50" charset="-128"/>
              <a:ea typeface="Meiryo UI" panose="020B0604030504040204" pitchFamily="50" charset="-128"/>
            </a:endParaRPr>
          </a:p>
        </p:txBody>
      </p:sp>
      <p:sp>
        <p:nvSpPr>
          <p:cNvPr id="113" name="右矢印 112"/>
          <p:cNvSpPr/>
          <p:nvPr/>
        </p:nvSpPr>
        <p:spPr>
          <a:xfrm>
            <a:off x="4007843" y="2790362"/>
            <a:ext cx="1398505" cy="473558"/>
          </a:xfrm>
          <a:prstGeom prst="rightArrow">
            <a:avLst>
              <a:gd name="adj1" fmla="val 50000"/>
              <a:gd name="adj2" fmla="val 13000"/>
            </a:avLst>
          </a:prstGeom>
          <a:solidFill>
            <a:srgbClr val="FF6969"/>
          </a:solidFill>
          <a:ln w="12700" cap="flat" cmpd="sng" algn="ctr">
            <a:noFill/>
            <a:prstDash val="solid"/>
            <a:miter lim="800000"/>
          </a:ln>
          <a:effectLst/>
        </p:spPr>
        <p:txBody>
          <a:bodyPr rtlCol="0" anchor="ctr"/>
          <a:lstStyle/>
          <a:p>
            <a:pPr algn="ctr" defTabSz="765752">
              <a:defRPr/>
            </a:pPr>
            <a:endParaRPr lang="ja-JP" altLang="en-US" sz="1627" kern="0">
              <a:solidFill>
                <a:prstClr val="white"/>
              </a:solidFill>
              <a:latin typeface="Meiryo UI" panose="020B0604030504040204" pitchFamily="50" charset="-128"/>
              <a:ea typeface="Meiryo UI" panose="020B0604030504040204" pitchFamily="50" charset="-128"/>
            </a:endParaRPr>
          </a:p>
        </p:txBody>
      </p:sp>
      <p:cxnSp>
        <p:nvCxnSpPr>
          <p:cNvPr id="130" name="カギ線コネクタ 129"/>
          <p:cNvCxnSpPr>
            <a:stCxn id="106" idx="2"/>
            <a:endCxn id="86" idx="2"/>
          </p:cNvCxnSpPr>
          <p:nvPr/>
        </p:nvCxnSpPr>
        <p:spPr>
          <a:xfrm rot="16200000" flipH="1">
            <a:off x="5432378" y="3522442"/>
            <a:ext cx="25972" cy="4292352"/>
          </a:xfrm>
          <a:prstGeom prst="bentConnector3">
            <a:avLst>
              <a:gd name="adj1" fmla="val 766086"/>
            </a:avLst>
          </a:prstGeom>
          <a:noFill/>
          <a:ln w="38100" cap="flat" cmpd="sng" algn="ctr">
            <a:solidFill>
              <a:schemeClr val="accent4">
                <a:lumMod val="90000"/>
              </a:schemeClr>
            </a:solidFill>
            <a:prstDash val="solid"/>
            <a:miter lim="800000"/>
            <a:tailEnd type="triangle"/>
          </a:ln>
          <a:effectLst/>
        </p:spPr>
      </p:cxnSp>
      <p:sp>
        <p:nvSpPr>
          <p:cNvPr id="108" name="Rectangle 4"/>
          <p:cNvSpPr>
            <a:spLocks noChangeArrowheads="1"/>
          </p:cNvSpPr>
          <p:nvPr/>
        </p:nvSpPr>
        <p:spPr bwMode="auto">
          <a:xfrm>
            <a:off x="4556729" y="2157229"/>
            <a:ext cx="214678" cy="2401743"/>
          </a:xfrm>
          <a:prstGeom prst="rect">
            <a:avLst/>
          </a:prstGeom>
          <a:solidFill>
            <a:schemeClr val="bg1"/>
          </a:solidFill>
          <a:ln w="12700" cap="flat" cmpd="sng" algn="ctr">
            <a:solidFill>
              <a:srgbClr val="FFF8E5">
                <a:shade val="50000"/>
              </a:srgbClr>
            </a:solidFill>
            <a:prstDash val="solid"/>
            <a:miter lim="800000"/>
            <a:headEnd/>
            <a:tailEnd/>
          </a:ln>
          <a:effectLst/>
        </p:spPr>
        <p:txBody>
          <a:bodyPr vert="eaVert" wrap="none" anchor="ctr"/>
          <a:lstStyle/>
          <a:p>
            <a:pPr algn="ctr" defTabSz="765752" fontAlgn="base">
              <a:spcBef>
                <a:spcPct val="0"/>
              </a:spcBef>
              <a:spcAft>
                <a:spcPct val="0"/>
              </a:spcAft>
              <a:defRPr/>
            </a:pPr>
            <a:r>
              <a:rPr lang="ja-JP" altLang="en-US" sz="1172" kern="0" dirty="0">
                <a:solidFill>
                  <a:srgbClr val="000000"/>
                </a:solidFill>
                <a:latin typeface="Meiryo UI"/>
                <a:ea typeface="Meiryo UI"/>
              </a:rPr>
              <a:t>就労系障害福祉サービスの申請</a:t>
            </a:r>
          </a:p>
        </p:txBody>
      </p:sp>
      <p:sp>
        <p:nvSpPr>
          <p:cNvPr id="100" name="Rectangle 5"/>
          <p:cNvSpPr>
            <a:spLocks noChangeArrowheads="1"/>
          </p:cNvSpPr>
          <p:nvPr/>
        </p:nvSpPr>
        <p:spPr bwMode="auto">
          <a:xfrm>
            <a:off x="3840842" y="2131751"/>
            <a:ext cx="299077" cy="2447876"/>
          </a:xfrm>
          <a:prstGeom prst="rect">
            <a:avLst/>
          </a:prstGeom>
          <a:solidFill>
            <a:srgbClr val="C4D7F9"/>
          </a:solidFill>
          <a:ln w="12700" cap="flat" cmpd="sng" algn="ctr">
            <a:solidFill>
              <a:srgbClr val="5B9BD5"/>
            </a:solidFill>
            <a:prstDash val="solid"/>
            <a:miter lim="800000"/>
            <a:headEnd/>
            <a:tailEnd/>
          </a:ln>
          <a:effectLst/>
        </p:spPr>
        <p:txBody>
          <a:bodyPr vert="eaVert" wrap="none" anchor="ctr"/>
          <a:lstStyle/>
          <a:p>
            <a:pPr algn="ctr" defTabSz="765752" fontAlgn="base">
              <a:spcBef>
                <a:spcPct val="0"/>
              </a:spcBef>
              <a:spcAft>
                <a:spcPct val="0"/>
              </a:spcAft>
              <a:defRPr/>
            </a:pPr>
            <a:r>
              <a:rPr lang="ja-JP" altLang="en-US" sz="1292" b="1" kern="0" dirty="0">
                <a:solidFill>
                  <a:srgbClr val="262626"/>
                </a:solidFill>
                <a:latin typeface="Meiryo UI"/>
                <a:ea typeface="Meiryo UI"/>
              </a:rPr>
              <a:t>アセスメント結果の作成</a:t>
            </a:r>
          </a:p>
        </p:txBody>
      </p:sp>
      <p:sp>
        <p:nvSpPr>
          <p:cNvPr id="102" name="Rectangle 5"/>
          <p:cNvSpPr>
            <a:spLocks noChangeArrowheads="1"/>
          </p:cNvSpPr>
          <p:nvPr/>
        </p:nvSpPr>
        <p:spPr bwMode="auto">
          <a:xfrm>
            <a:off x="3378006" y="2132604"/>
            <a:ext cx="299077" cy="2447023"/>
          </a:xfrm>
          <a:prstGeom prst="rect">
            <a:avLst/>
          </a:prstGeom>
          <a:solidFill>
            <a:srgbClr val="C4D7F9"/>
          </a:solidFill>
          <a:ln w="12700" cap="flat" cmpd="sng" algn="ctr">
            <a:solidFill>
              <a:srgbClr val="5B9BD5"/>
            </a:solidFill>
            <a:prstDash val="solid"/>
            <a:miter lim="800000"/>
            <a:headEnd/>
            <a:tailEnd/>
          </a:ln>
          <a:effectLst/>
        </p:spPr>
        <p:txBody>
          <a:bodyPr vert="eaVert" wrap="none" anchor="ctr"/>
          <a:lstStyle/>
          <a:p>
            <a:pPr algn="ctr" defTabSz="765752" fontAlgn="base">
              <a:spcBef>
                <a:spcPct val="0"/>
              </a:spcBef>
              <a:spcAft>
                <a:spcPct val="0"/>
              </a:spcAft>
              <a:defRPr/>
            </a:pPr>
            <a:r>
              <a:rPr lang="ja-JP" altLang="en-US" sz="1292" b="1" kern="0" dirty="0">
                <a:solidFill>
                  <a:srgbClr val="262626"/>
                </a:solidFill>
                <a:latin typeface="Meiryo UI"/>
                <a:ea typeface="Meiryo UI"/>
              </a:rPr>
              <a:t>多機関連携によるケース会議</a:t>
            </a:r>
            <a:r>
              <a:rPr lang="ja-JP" altLang="en-US" sz="831" kern="0" dirty="0">
                <a:solidFill>
                  <a:srgbClr val="262626"/>
                </a:solidFill>
                <a:latin typeface="Meiryo UI"/>
                <a:ea typeface="Meiryo UI"/>
              </a:rPr>
              <a:t>＊３</a:t>
            </a:r>
          </a:p>
        </p:txBody>
      </p:sp>
      <p:sp>
        <p:nvSpPr>
          <p:cNvPr id="104" name="Rectangle 5"/>
          <p:cNvSpPr>
            <a:spLocks noChangeArrowheads="1"/>
          </p:cNvSpPr>
          <p:nvPr/>
        </p:nvSpPr>
        <p:spPr bwMode="auto">
          <a:xfrm>
            <a:off x="2915170" y="2132604"/>
            <a:ext cx="299077" cy="2447023"/>
          </a:xfrm>
          <a:prstGeom prst="rect">
            <a:avLst/>
          </a:prstGeom>
          <a:solidFill>
            <a:srgbClr val="C4D7F9"/>
          </a:solidFill>
          <a:ln w="12700" cap="flat" cmpd="sng" algn="ctr">
            <a:solidFill>
              <a:srgbClr val="5B9BD5"/>
            </a:solidFill>
            <a:prstDash val="solid"/>
            <a:miter lim="800000"/>
            <a:headEnd/>
            <a:tailEnd/>
          </a:ln>
          <a:effectLst/>
        </p:spPr>
        <p:txBody>
          <a:bodyPr vert="eaVert" wrap="none" anchor="ctr"/>
          <a:lstStyle/>
          <a:p>
            <a:pPr algn="ctr" defTabSz="765752" fontAlgn="base">
              <a:spcBef>
                <a:spcPct val="0"/>
              </a:spcBef>
              <a:spcAft>
                <a:spcPct val="0"/>
              </a:spcAft>
              <a:defRPr/>
            </a:pPr>
            <a:r>
              <a:rPr lang="ja-JP" altLang="en-US" sz="1292" b="1" kern="0" dirty="0">
                <a:solidFill>
                  <a:srgbClr val="262626"/>
                </a:solidFill>
                <a:latin typeface="Meiryo UI"/>
                <a:ea typeface="Meiryo UI"/>
              </a:rPr>
              <a:t>作業場面等を活用した状況把握</a:t>
            </a:r>
            <a:endParaRPr lang="en-US" altLang="ja-JP" sz="1292" b="1" kern="0" dirty="0">
              <a:solidFill>
                <a:srgbClr val="262626"/>
              </a:solidFill>
              <a:latin typeface="Meiryo UI"/>
              <a:ea typeface="Meiryo UI"/>
            </a:endParaRPr>
          </a:p>
        </p:txBody>
      </p:sp>
      <p:sp>
        <p:nvSpPr>
          <p:cNvPr id="106" name="角丸四角形 105"/>
          <p:cNvSpPr/>
          <p:nvPr/>
        </p:nvSpPr>
        <p:spPr>
          <a:xfrm>
            <a:off x="2357310" y="1617606"/>
            <a:ext cx="1883756" cy="4038026"/>
          </a:xfrm>
          <a:prstGeom prst="roundRect">
            <a:avLst>
              <a:gd name="adj" fmla="val 0"/>
            </a:avLst>
          </a:prstGeom>
          <a:noFill/>
          <a:ln w="28575" cap="flat" cmpd="sng" algn="ctr">
            <a:solidFill>
              <a:srgbClr val="5B9BD5"/>
            </a:solidFill>
            <a:prstDash val="solid"/>
            <a:miter lim="800000"/>
          </a:ln>
          <a:effectLst/>
        </p:spPr>
        <p:txBody>
          <a:bodyPr lIns="0" tIns="0" rIns="0" bIns="0" rtlCol="0" anchor="ctr"/>
          <a:lstStyle/>
          <a:p>
            <a:pPr algn="ctr" defTabSz="765752">
              <a:defRPr/>
            </a:pPr>
            <a:endParaRPr lang="ja-JP" altLang="en-US" sz="1340" kern="0" dirty="0">
              <a:solidFill>
                <a:srgbClr val="262626"/>
              </a:solidFill>
              <a:latin typeface="Meiryo UI" panose="020B0604030504040204" pitchFamily="50" charset="-128"/>
              <a:ea typeface="Meiryo UI" panose="020B0604030504040204" pitchFamily="50" charset="-128"/>
            </a:endParaRPr>
          </a:p>
        </p:txBody>
      </p:sp>
      <p:sp>
        <p:nvSpPr>
          <p:cNvPr id="69" name="Rectangle 5"/>
          <p:cNvSpPr>
            <a:spLocks noChangeArrowheads="1"/>
          </p:cNvSpPr>
          <p:nvPr/>
        </p:nvSpPr>
        <p:spPr bwMode="auto">
          <a:xfrm>
            <a:off x="2452334" y="2131752"/>
            <a:ext cx="299077" cy="2447875"/>
          </a:xfrm>
          <a:prstGeom prst="rect">
            <a:avLst/>
          </a:prstGeom>
          <a:solidFill>
            <a:srgbClr val="C4D7F9"/>
          </a:solidFill>
          <a:ln w="12700" cap="flat" cmpd="sng" algn="ctr">
            <a:solidFill>
              <a:srgbClr val="5B9BD5"/>
            </a:solidFill>
            <a:prstDash val="solid"/>
            <a:miter lim="800000"/>
            <a:headEnd/>
            <a:tailEnd/>
          </a:ln>
          <a:effectLst/>
        </p:spPr>
        <p:txBody>
          <a:bodyPr vert="eaVert" wrap="none" anchor="ctr"/>
          <a:lstStyle/>
          <a:p>
            <a:pPr algn="ctr" defTabSz="765752" fontAlgn="base">
              <a:spcBef>
                <a:spcPct val="0"/>
              </a:spcBef>
              <a:spcAft>
                <a:spcPct val="0"/>
              </a:spcAft>
              <a:defRPr/>
            </a:pPr>
            <a:r>
              <a:rPr lang="ja-JP" altLang="en-US" sz="1292" b="1" kern="0" dirty="0">
                <a:solidFill>
                  <a:srgbClr val="262626"/>
                </a:solidFill>
                <a:latin typeface="Meiryo UI"/>
                <a:ea typeface="Meiryo UI"/>
              </a:rPr>
              <a:t>本人への情報提供等</a:t>
            </a:r>
            <a:endParaRPr lang="en-US" altLang="ja-JP" sz="1292" b="1" kern="0" dirty="0">
              <a:solidFill>
                <a:srgbClr val="262626"/>
              </a:solidFill>
              <a:latin typeface="Meiryo UI"/>
              <a:ea typeface="Meiryo UI"/>
            </a:endParaRPr>
          </a:p>
        </p:txBody>
      </p:sp>
      <p:sp>
        <p:nvSpPr>
          <p:cNvPr id="107" name="正方形/長方形 106"/>
          <p:cNvSpPr/>
          <p:nvPr/>
        </p:nvSpPr>
        <p:spPr>
          <a:xfrm>
            <a:off x="2354982" y="1607505"/>
            <a:ext cx="1895756" cy="265631"/>
          </a:xfrm>
          <a:prstGeom prst="rect">
            <a:avLst/>
          </a:prstGeom>
          <a:solidFill>
            <a:srgbClr val="5B9BD5"/>
          </a:solidFill>
          <a:ln w="12700" cap="flat" cmpd="sng" algn="ctr">
            <a:solidFill>
              <a:srgbClr val="5B9BD5"/>
            </a:solidFill>
            <a:prstDash val="solid"/>
            <a:miter lim="800000"/>
          </a:ln>
          <a:effectLst/>
        </p:spPr>
        <p:txBody>
          <a:bodyPr vert="horz" lIns="0" tIns="0" rIns="0" bIns="0" rtlCol="0" anchor="ctr"/>
          <a:lstStyle/>
          <a:p>
            <a:pPr algn="ctr" defTabSz="765752">
              <a:defRPr/>
            </a:pPr>
            <a:r>
              <a:rPr lang="ja-JP" altLang="en-US" sz="1292" kern="0" dirty="0">
                <a:solidFill>
                  <a:prstClr val="white"/>
                </a:solidFill>
                <a:latin typeface="Meiryo UI" panose="020B0604030504040204" pitchFamily="50" charset="-128"/>
                <a:ea typeface="Meiryo UI" panose="020B0604030504040204" pitchFamily="50" charset="-128"/>
              </a:rPr>
              <a:t>就労選択支援（仮称）</a:t>
            </a:r>
          </a:p>
        </p:txBody>
      </p:sp>
      <p:sp>
        <p:nvSpPr>
          <p:cNvPr id="137" name="Rectangle 5"/>
          <p:cNvSpPr>
            <a:spLocks noChangeArrowheads="1"/>
          </p:cNvSpPr>
          <p:nvPr/>
        </p:nvSpPr>
        <p:spPr bwMode="auto">
          <a:xfrm>
            <a:off x="4859052" y="5163570"/>
            <a:ext cx="975858" cy="362664"/>
          </a:xfrm>
          <a:prstGeom prst="rect">
            <a:avLst/>
          </a:prstGeom>
          <a:solidFill>
            <a:srgbClr val="C4D7F9"/>
          </a:solidFill>
          <a:ln w="12700" cap="flat" cmpd="sng" algn="ctr">
            <a:solidFill>
              <a:srgbClr val="5B9BD5"/>
            </a:solidFill>
            <a:prstDash val="solid"/>
            <a:miter lim="800000"/>
            <a:headEnd/>
            <a:tailEnd/>
          </a:ln>
          <a:effectLst/>
        </p:spPr>
        <p:txBody>
          <a:bodyPr vert="horz" wrap="square" anchor="ctr"/>
          <a:lstStyle/>
          <a:p>
            <a:pPr algn="ctr" defTabSz="765752" fontAlgn="base">
              <a:spcBef>
                <a:spcPct val="0"/>
              </a:spcBef>
              <a:spcAft>
                <a:spcPct val="0"/>
              </a:spcAft>
              <a:defRPr/>
            </a:pPr>
            <a:r>
              <a:rPr lang="ja-JP" altLang="en-US" sz="1005" b="1" kern="0" dirty="0">
                <a:solidFill>
                  <a:srgbClr val="262626"/>
                </a:solidFill>
                <a:latin typeface="Meiryo UI"/>
                <a:ea typeface="Meiryo UI"/>
              </a:rPr>
              <a:t>就労支援機関との連絡調整</a:t>
            </a:r>
            <a:endParaRPr lang="en-US" altLang="ja-JP" sz="1005" b="1" kern="0" dirty="0">
              <a:solidFill>
                <a:srgbClr val="262626"/>
              </a:solidFill>
              <a:latin typeface="Meiryo UI"/>
              <a:ea typeface="Meiryo UI"/>
            </a:endParaRPr>
          </a:p>
        </p:txBody>
      </p:sp>
      <p:sp>
        <p:nvSpPr>
          <p:cNvPr id="74" name="角丸四角形 73"/>
          <p:cNvSpPr/>
          <p:nvPr/>
        </p:nvSpPr>
        <p:spPr>
          <a:xfrm>
            <a:off x="6707860" y="3523628"/>
            <a:ext cx="922765" cy="570061"/>
          </a:xfrm>
          <a:prstGeom prst="roundRect">
            <a:avLst/>
          </a:prstGeom>
          <a:solidFill>
            <a:schemeClr val="bg1"/>
          </a:solidFill>
          <a:ln w="19050" cap="flat" cmpd="sng" algn="ctr">
            <a:solidFill>
              <a:srgbClr val="FF6969"/>
            </a:solidFill>
            <a:prstDash val="solid"/>
            <a:miter lim="800000"/>
          </a:ln>
          <a:effectLst/>
        </p:spPr>
        <p:txBody>
          <a:bodyPr vert="horz" lIns="33231" rIns="33231" rtlCol="0" anchor="ctr"/>
          <a:lstStyle/>
          <a:p>
            <a:pPr algn="ctr" defTabSz="381383">
              <a:defRPr/>
            </a:pPr>
            <a:r>
              <a:rPr lang="ja-JP" altLang="en-US" sz="1015" b="1" kern="0" dirty="0">
                <a:solidFill>
                  <a:srgbClr val="262626"/>
                </a:solidFill>
                <a:latin typeface="Meiryo UI" panose="020B0604030504040204" pitchFamily="50" charset="-128"/>
                <a:ea typeface="Meiryo UI" panose="020B0604030504040204" pitchFamily="50" charset="-128"/>
              </a:rPr>
              <a:t>就労移行支援事業所</a:t>
            </a:r>
          </a:p>
        </p:txBody>
      </p:sp>
      <p:sp>
        <p:nvSpPr>
          <p:cNvPr id="78" name="角丸四角形 77"/>
          <p:cNvSpPr/>
          <p:nvPr/>
        </p:nvSpPr>
        <p:spPr>
          <a:xfrm>
            <a:off x="6699006" y="2829577"/>
            <a:ext cx="924821" cy="599423"/>
          </a:xfrm>
          <a:prstGeom prst="roundRect">
            <a:avLst/>
          </a:prstGeom>
          <a:solidFill>
            <a:schemeClr val="bg1"/>
          </a:solidFill>
          <a:ln w="19050" cap="flat" cmpd="sng" algn="ctr">
            <a:solidFill>
              <a:srgbClr val="FF6969"/>
            </a:solidFill>
            <a:prstDash val="solid"/>
            <a:miter lim="800000"/>
          </a:ln>
          <a:effectLst/>
        </p:spPr>
        <p:txBody>
          <a:bodyPr vert="horz" lIns="33231" rIns="33231" rtlCol="0" anchor="ctr"/>
          <a:lstStyle/>
          <a:p>
            <a:pPr algn="ctr" defTabSz="381383">
              <a:defRPr/>
            </a:pPr>
            <a:r>
              <a:rPr lang="ja-JP" altLang="en-US" sz="1015" b="1" kern="0" dirty="0">
                <a:solidFill>
                  <a:srgbClr val="262626"/>
                </a:solidFill>
                <a:latin typeface="Meiryo UI" panose="020B0604030504040204" pitchFamily="50" charset="-128"/>
                <a:ea typeface="Meiryo UI" panose="020B0604030504040204" pitchFamily="50" charset="-128"/>
              </a:rPr>
              <a:t>就労継続支援Ａ型事業所</a:t>
            </a:r>
          </a:p>
        </p:txBody>
      </p:sp>
      <p:sp>
        <p:nvSpPr>
          <p:cNvPr id="83" name="角丸四角形 82"/>
          <p:cNvSpPr/>
          <p:nvPr/>
        </p:nvSpPr>
        <p:spPr>
          <a:xfrm>
            <a:off x="6705012" y="2166090"/>
            <a:ext cx="918815" cy="570061"/>
          </a:xfrm>
          <a:prstGeom prst="roundRect">
            <a:avLst/>
          </a:prstGeom>
          <a:solidFill>
            <a:schemeClr val="bg1"/>
          </a:solidFill>
          <a:ln w="19050" cap="flat" cmpd="sng" algn="ctr">
            <a:solidFill>
              <a:srgbClr val="FF6969"/>
            </a:solidFill>
            <a:prstDash val="solid"/>
            <a:miter lim="800000"/>
          </a:ln>
          <a:effectLst/>
        </p:spPr>
        <p:txBody>
          <a:bodyPr vert="horz" lIns="33231" rIns="33231" rtlCol="0" anchor="ctr"/>
          <a:lstStyle/>
          <a:p>
            <a:pPr algn="ctr" defTabSz="381383">
              <a:defRPr/>
            </a:pPr>
            <a:r>
              <a:rPr lang="ja-JP" altLang="en-US" sz="1015" b="1" kern="0" dirty="0">
                <a:solidFill>
                  <a:srgbClr val="262626"/>
                </a:solidFill>
                <a:latin typeface="Meiryo UI" panose="020B0604030504040204" pitchFamily="50" charset="-128"/>
                <a:ea typeface="Meiryo UI" panose="020B0604030504040204" pitchFamily="50" charset="-128"/>
              </a:rPr>
              <a:t>就労継続支援Ｂ型事業所</a:t>
            </a:r>
          </a:p>
        </p:txBody>
      </p:sp>
      <p:sp>
        <p:nvSpPr>
          <p:cNvPr id="136" name="Rectangle 4"/>
          <p:cNvSpPr>
            <a:spLocks noChangeArrowheads="1"/>
          </p:cNvSpPr>
          <p:nvPr/>
        </p:nvSpPr>
        <p:spPr bwMode="auto">
          <a:xfrm>
            <a:off x="727872" y="2134425"/>
            <a:ext cx="237282" cy="2358078"/>
          </a:xfrm>
          <a:prstGeom prst="rect">
            <a:avLst/>
          </a:prstGeom>
          <a:solidFill>
            <a:schemeClr val="bg1"/>
          </a:solidFill>
          <a:ln w="12700" cap="flat" cmpd="sng" algn="ctr">
            <a:solidFill>
              <a:srgbClr val="FFF8E5">
                <a:shade val="50000"/>
              </a:srgbClr>
            </a:solidFill>
            <a:prstDash val="solid"/>
            <a:miter lim="800000"/>
            <a:headEnd/>
            <a:tailEnd/>
          </a:ln>
          <a:effectLst/>
        </p:spPr>
        <p:txBody>
          <a:bodyPr vert="eaVert" wrap="none" anchor="ctr"/>
          <a:lstStyle/>
          <a:p>
            <a:pPr algn="ctr" defTabSz="765752" fontAlgn="base">
              <a:spcBef>
                <a:spcPct val="0"/>
              </a:spcBef>
              <a:spcAft>
                <a:spcPct val="0"/>
              </a:spcAft>
              <a:defRPr/>
            </a:pPr>
            <a:r>
              <a:rPr lang="ja-JP" altLang="en-US" sz="1172" kern="0" dirty="0">
                <a:solidFill>
                  <a:srgbClr val="000000"/>
                </a:solidFill>
                <a:latin typeface="Meiryo UI"/>
                <a:ea typeface="Meiryo UI"/>
              </a:rPr>
              <a:t>就労選択支援（仮称）の申請</a:t>
            </a:r>
          </a:p>
        </p:txBody>
      </p:sp>
      <p:sp>
        <p:nvSpPr>
          <p:cNvPr id="91" name="角丸四角形 90"/>
          <p:cNvSpPr/>
          <p:nvPr/>
        </p:nvSpPr>
        <p:spPr>
          <a:xfrm>
            <a:off x="5484990" y="6128383"/>
            <a:ext cx="3171923" cy="444375"/>
          </a:xfrm>
          <a:prstGeom prst="roundRect">
            <a:avLst/>
          </a:prstGeom>
          <a:solidFill>
            <a:srgbClr val="C4D7F9"/>
          </a:solidFill>
          <a:ln w="12700" cap="flat" cmpd="sng" algn="ctr">
            <a:solidFill>
              <a:schemeClr val="tx1"/>
            </a:solidFill>
            <a:prstDash val="solid"/>
            <a:miter lim="800000"/>
          </a:ln>
          <a:effectLst/>
        </p:spPr>
        <p:txBody>
          <a:bodyPr lIns="0" tIns="0" rIns="0" bIns="0" rtlCol="0" anchor="ctr"/>
          <a:lstStyle/>
          <a:p>
            <a:pPr algn="ctr" defTabSz="765752">
              <a:defRPr/>
            </a:pPr>
            <a:r>
              <a:rPr lang="ja-JP" altLang="en-US" sz="1015" kern="0" dirty="0">
                <a:solidFill>
                  <a:srgbClr val="262626"/>
                </a:solidFill>
                <a:latin typeface="Meiryo UI" panose="020B0604030504040204" pitchFamily="50" charset="-128"/>
                <a:ea typeface="Meiryo UI" panose="020B0604030504040204" pitchFamily="50" charset="-128"/>
              </a:rPr>
              <a:t>就労選択支援（仮称）事業所</a:t>
            </a:r>
            <a:endParaRPr lang="en-US" altLang="ja-JP" sz="1846" kern="0" dirty="0">
              <a:solidFill>
                <a:srgbClr val="262626"/>
              </a:solidFill>
              <a:latin typeface="Meiryo UI" panose="020B0604030504040204" pitchFamily="50" charset="-128"/>
              <a:ea typeface="Meiryo UI" panose="020B0604030504040204" pitchFamily="50" charset="-128"/>
            </a:endParaRPr>
          </a:p>
          <a:p>
            <a:pPr algn="ctr" defTabSz="765752">
              <a:defRPr/>
            </a:pPr>
            <a:r>
              <a:rPr lang="ja-JP" altLang="en-US" sz="738" kern="0" dirty="0">
                <a:solidFill>
                  <a:srgbClr val="262626"/>
                </a:solidFill>
                <a:latin typeface="Meiryo UI" panose="020B0604030504040204" pitchFamily="50" charset="-128"/>
                <a:ea typeface="Meiryo UI" panose="020B0604030504040204" pitchFamily="50" charset="-128"/>
              </a:rPr>
              <a:t>＊就労面のアセスメント及び地域の企業等に関する情報の提供を通じて、</a:t>
            </a:r>
            <a:endParaRPr lang="en-US" altLang="ja-JP" sz="738" kern="0" dirty="0">
              <a:solidFill>
                <a:srgbClr val="262626"/>
              </a:solidFill>
              <a:latin typeface="Meiryo UI" panose="020B0604030504040204" pitchFamily="50" charset="-128"/>
              <a:ea typeface="Meiryo UI" panose="020B0604030504040204" pitchFamily="50" charset="-128"/>
            </a:endParaRPr>
          </a:p>
          <a:p>
            <a:pPr algn="ctr" defTabSz="765752">
              <a:defRPr/>
            </a:pPr>
            <a:r>
              <a:rPr lang="ja-JP" altLang="en-US" sz="738" kern="0" dirty="0">
                <a:solidFill>
                  <a:srgbClr val="262626"/>
                </a:solidFill>
                <a:latin typeface="Meiryo UI" panose="020B0604030504040204" pitchFamily="50" charset="-128"/>
                <a:ea typeface="Meiryo UI" panose="020B0604030504040204" pitchFamily="50" charset="-128"/>
              </a:rPr>
              <a:t>障害者本人の選択を支援する役割を担う</a:t>
            </a:r>
            <a:endParaRPr lang="en-US" altLang="ja-JP" sz="1108" kern="0" dirty="0">
              <a:solidFill>
                <a:srgbClr val="262626"/>
              </a:solidFill>
              <a:latin typeface="Meiryo UI" panose="020B0604030504040204" pitchFamily="50" charset="-128"/>
              <a:ea typeface="Meiryo UI" panose="020B0604030504040204" pitchFamily="50" charset="-128"/>
            </a:endParaRPr>
          </a:p>
        </p:txBody>
      </p:sp>
      <p:sp>
        <p:nvSpPr>
          <p:cNvPr id="118" name="角丸四角形 117"/>
          <p:cNvSpPr/>
          <p:nvPr/>
        </p:nvSpPr>
        <p:spPr>
          <a:xfrm>
            <a:off x="3123078" y="6128383"/>
            <a:ext cx="2295443" cy="444376"/>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defTabSz="765752">
              <a:defRPr/>
            </a:pPr>
            <a:r>
              <a:rPr lang="ja-JP" altLang="en-US" sz="1015" kern="0" dirty="0">
                <a:solidFill>
                  <a:srgbClr val="262626"/>
                </a:solidFill>
                <a:latin typeface="Meiryo UI" panose="020B0604030504040204" pitchFamily="50" charset="-128"/>
                <a:ea typeface="Meiryo UI" panose="020B0604030504040204" pitchFamily="50" charset="-128"/>
              </a:rPr>
              <a:t>計画相談支援事業所</a:t>
            </a:r>
            <a:endParaRPr lang="en-US" altLang="ja-JP" sz="1015" kern="0" dirty="0">
              <a:solidFill>
                <a:srgbClr val="262626"/>
              </a:solidFill>
              <a:latin typeface="Meiryo UI" panose="020B0604030504040204" pitchFamily="50" charset="-128"/>
              <a:ea typeface="Meiryo UI" panose="020B0604030504040204" pitchFamily="50" charset="-128"/>
            </a:endParaRPr>
          </a:p>
          <a:p>
            <a:pPr algn="ctr" defTabSz="765752">
              <a:defRPr/>
            </a:pPr>
            <a:r>
              <a:rPr lang="ja-JP" altLang="en-US" sz="738" kern="0" dirty="0">
                <a:solidFill>
                  <a:srgbClr val="262626"/>
                </a:solidFill>
                <a:latin typeface="Meiryo UI" panose="020B0604030504040204" pitchFamily="50" charset="-128"/>
                <a:ea typeface="Meiryo UI" panose="020B0604030504040204" pitchFamily="50" charset="-128"/>
              </a:rPr>
              <a:t>＊利用者のためのケアマネジメント全体を担う</a:t>
            </a:r>
            <a:endParaRPr lang="ja-JP" altLang="en-US" sz="1108" kern="0" dirty="0">
              <a:solidFill>
                <a:srgbClr val="262626"/>
              </a:solidFill>
              <a:latin typeface="Meiryo UI" panose="020B0604030504040204" pitchFamily="50" charset="-128"/>
              <a:ea typeface="Meiryo UI" panose="020B0604030504040204" pitchFamily="50" charset="-128"/>
            </a:endParaRPr>
          </a:p>
        </p:txBody>
      </p:sp>
      <p:sp>
        <p:nvSpPr>
          <p:cNvPr id="5" name="角丸四角形 4"/>
          <p:cNvSpPr/>
          <p:nvPr/>
        </p:nvSpPr>
        <p:spPr>
          <a:xfrm>
            <a:off x="317989" y="6156088"/>
            <a:ext cx="8459746" cy="398211"/>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defTabSz="765752">
              <a:defRPr/>
            </a:pPr>
            <a:r>
              <a:rPr kumimoji="1" lang="ja-JP" altLang="en-US" sz="1172" dirty="0">
                <a:solidFill>
                  <a:sysClr val="windowText" lastClr="000000"/>
                </a:solidFill>
                <a:latin typeface="Segoe UI"/>
                <a:ea typeface="メイリオ"/>
              </a:rPr>
              <a:t>各プロセスの実施主体</a:t>
            </a:r>
          </a:p>
        </p:txBody>
      </p:sp>
      <p:sp>
        <p:nvSpPr>
          <p:cNvPr id="141" name="角丸四角形 140"/>
          <p:cNvSpPr/>
          <p:nvPr/>
        </p:nvSpPr>
        <p:spPr>
          <a:xfrm>
            <a:off x="2067064" y="6128382"/>
            <a:ext cx="910505" cy="444376"/>
          </a:xfrm>
          <a:prstGeom prst="roundRect">
            <a:avLst/>
          </a:prstGeom>
          <a:solidFill>
            <a:srgbClr val="FFF8E5"/>
          </a:solidFill>
          <a:ln w="12700" cap="flat" cmpd="sng" algn="ctr">
            <a:solidFill>
              <a:schemeClr val="tx1"/>
            </a:solidFill>
            <a:prstDash val="solid"/>
            <a:miter lim="800000"/>
          </a:ln>
          <a:effectLst/>
        </p:spPr>
        <p:txBody>
          <a:bodyPr lIns="0" tIns="0" rIns="0" bIns="0" rtlCol="0" anchor="ctr"/>
          <a:lstStyle/>
          <a:p>
            <a:pPr algn="ctr" defTabSz="765752">
              <a:defRPr/>
            </a:pPr>
            <a:r>
              <a:rPr lang="ja-JP" altLang="en-US" sz="1015" kern="0" dirty="0">
                <a:solidFill>
                  <a:srgbClr val="262626"/>
                </a:solidFill>
                <a:latin typeface="Meiryo UI" panose="020B0604030504040204" pitchFamily="50" charset="-128"/>
                <a:ea typeface="Meiryo UI" panose="020B0604030504040204" pitchFamily="50" charset="-128"/>
              </a:rPr>
              <a:t>市町村</a:t>
            </a:r>
            <a:endParaRPr lang="en-US" altLang="ja-JP" sz="1662" kern="0" dirty="0">
              <a:solidFill>
                <a:srgbClr val="262626"/>
              </a:solidFill>
              <a:latin typeface="Meiryo UI" panose="020B0604030504040204" pitchFamily="50" charset="-128"/>
              <a:ea typeface="Meiryo UI" panose="020B0604030504040204" pitchFamily="50" charset="-128"/>
            </a:endParaRPr>
          </a:p>
          <a:p>
            <a:pPr algn="ctr" defTabSz="765752">
              <a:defRPr/>
            </a:pPr>
            <a:r>
              <a:rPr lang="ja-JP" altLang="en-US" sz="738" kern="0" dirty="0">
                <a:solidFill>
                  <a:srgbClr val="262626"/>
                </a:solidFill>
                <a:latin typeface="Meiryo UI" panose="020B0604030504040204" pitchFamily="50" charset="-128"/>
                <a:ea typeface="Meiryo UI" panose="020B0604030504040204" pitchFamily="50" charset="-128"/>
              </a:rPr>
              <a:t>＊支給決定を担う</a:t>
            </a:r>
            <a:endParaRPr lang="ja-JP" altLang="en-US" sz="1015" b="1" kern="0" dirty="0">
              <a:solidFill>
                <a:srgbClr val="262626"/>
              </a:solidFill>
              <a:latin typeface="Meiryo UI" panose="020B0604030504040204" pitchFamily="50" charset="-128"/>
              <a:ea typeface="Meiryo UI" panose="020B0604030504040204" pitchFamily="50" charset="-128"/>
            </a:endParaRPr>
          </a:p>
        </p:txBody>
      </p:sp>
      <p:sp>
        <p:nvSpPr>
          <p:cNvPr id="142" name="角丸四角形吹き出し 141"/>
          <p:cNvSpPr/>
          <p:nvPr/>
        </p:nvSpPr>
        <p:spPr>
          <a:xfrm>
            <a:off x="3655393" y="5852299"/>
            <a:ext cx="3375958" cy="191809"/>
          </a:xfrm>
          <a:prstGeom prst="wedgeRoundRectCallout">
            <a:avLst>
              <a:gd name="adj1" fmla="val -22260"/>
              <a:gd name="adj2" fmla="val 21451"/>
              <a:gd name="adj3" fmla="val 16667"/>
            </a:avLst>
          </a:prstGeom>
          <a:ln>
            <a:solidFill>
              <a:schemeClr val="accent4">
                <a:lumMod val="90000"/>
              </a:schemeClr>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defTabSz="765752">
              <a:defRPr/>
            </a:pPr>
            <a:r>
              <a:rPr lang="ja-JP" altLang="en-US" sz="1005" b="1" kern="0" dirty="0">
                <a:solidFill>
                  <a:srgbClr val="000000"/>
                </a:solidFill>
                <a:latin typeface="Meiryo UI" panose="020B0604030504040204" pitchFamily="50" charset="-128"/>
                <a:ea typeface="Meiryo UI" panose="020B0604030504040204" pitchFamily="50" charset="-128"/>
              </a:rPr>
              <a:t>アセスメント結果を踏まえて職業指導等を実施</a:t>
            </a:r>
            <a:endParaRPr lang="en-US" altLang="ja-JP" sz="1005" b="1" kern="0" dirty="0">
              <a:solidFill>
                <a:srgbClr val="262626"/>
              </a:solidFill>
              <a:latin typeface="Meiryo UI" panose="020B0604030504040204" pitchFamily="50" charset="-128"/>
              <a:ea typeface="Meiryo UI" panose="020B0604030504040204" pitchFamily="50" charset="-128"/>
            </a:endParaRPr>
          </a:p>
        </p:txBody>
      </p:sp>
      <p:cxnSp>
        <p:nvCxnSpPr>
          <p:cNvPr id="119" name="カギ線コネクタ 118"/>
          <p:cNvCxnSpPr>
            <a:cxnSpLocks/>
            <a:stCxn id="107" idx="0"/>
            <a:endCxn id="8" idx="0"/>
          </p:cNvCxnSpPr>
          <p:nvPr/>
        </p:nvCxnSpPr>
        <p:spPr>
          <a:xfrm rot="16200000" flipH="1">
            <a:off x="5403634" y="-493270"/>
            <a:ext cx="93304" cy="4294853"/>
          </a:xfrm>
          <a:prstGeom prst="bentConnector3">
            <a:avLst>
              <a:gd name="adj1" fmla="val -226160"/>
            </a:avLst>
          </a:prstGeom>
          <a:noFill/>
          <a:ln w="38100" cap="flat" cmpd="sng" algn="ctr">
            <a:solidFill>
              <a:srgbClr val="5B9BD5"/>
            </a:solidFill>
            <a:prstDash val="solid"/>
            <a:miter lim="800000"/>
            <a:tailEnd type="triangle"/>
          </a:ln>
          <a:effectLst/>
        </p:spPr>
      </p:cxnSp>
      <p:cxnSp>
        <p:nvCxnSpPr>
          <p:cNvPr id="151" name="直線矢印コネクタ 150"/>
          <p:cNvCxnSpPr>
            <a:endCxn id="138" idx="0"/>
          </p:cNvCxnSpPr>
          <p:nvPr/>
        </p:nvCxnSpPr>
        <p:spPr>
          <a:xfrm>
            <a:off x="5185492" y="1384416"/>
            <a:ext cx="8356" cy="238212"/>
          </a:xfrm>
          <a:prstGeom prst="straightConnector1">
            <a:avLst/>
          </a:prstGeom>
          <a:noFill/>
          <a:ln w="34925" cap="flat" cmpd="sng" algn="ctr">
            <a:solidFill>
              <a:srgbClr val="5B9BD5"/>
            </a:solidFill>
            <a:prstDash val="solid"/>
            <a:miter lim="800000"/>
            <a:tailEnd type="triangle"/>
          </a:ln>
          <a:effectLst/>
        </p:spPr>
      </p:cxnSp>
      <p:sp>
        <p:nvSpPr>
          <p:cNvPr id="154" name="角丸四角形 153"/>
          <p:cNvSpPr/>
          <p:nvPr/>
        </p:nvSpPr>
        <p:spPr>
          <a:xfrm>
            <a:off x="6505771" y="1700809"/>
            <a:ext cx="2183882" cy="2597685"/>
          </a:xfrm>
          <a:prstGeom prst="roundRect">
            <a:avLst>
              <a:gd name="adj" fmla="val 0"/>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0" tIns="0" rIns="0" bIns="0" rtlCol="0" anchor="b"/>
          <a:lstStyle/>
          <a:p>
            <a:pPr algn="ctr" defTabSz="765752">
              <a:defRPr/>
            </a:pPr>
            <a:endParaRPr lang="ja-JP" altLang="en-US" sz="1005" kern="0" dirty="0">
              <a:solidFill>
                <a:srgbClr val="262626"/>
              </a:solidFill>
              <a:latin typeface="Meiryo UI" panose="020B0604030504040204" pitchFamily="50" charset="-128"/>
              <a:ea typeface="Meiryo UI" panose="020B0604030504040204" pitchFamily="50" charset="-128"/>
            </a:endParaRPr>
          </a:p>
        </p:txBody>
      </p:sp>
      <p:sp>
        <p:nvSpPr>
          <p:cNvPr id="85" name="角丸四角形 84"/>
          <p:cNvSpPr/>
          <p:nvPr/>
        </p:nvSpPr>
        <p:spPr>
          <a:xfrm>
            <a:off x="6535549" y="4879648"/>
            <a:ext cx="1720885" cy="676358"/>
          </a:xfrm>
          <a:prstGeom prst="roundRect">
            <a:avLst/>
          </a:prstGeom>
          <a:solidFill>
            <a:schemeClr val="bg1"/>
          </a:solidFill>
          <a:ln w="19050" cap="flat" cmpd="sng" algn="ctr">
            <a:solidFill>
              <a:srgbClr val="FF6969"/>
            </a:solidFill>
            <a:prstDash val="solid"/>
            <a:miter lim="800000"/>
          </a:ln>
          <a:effectLst/>
        </p:spPr>
        <p:txBody>
          <a:bodyPr vert="horz" rtlCol="0" anchor="ctr"/>
          <a:lstStyle/>
          <a:p>
            <a:pPr algn="ctr" defTabSz="381383">
              <a:defRPr/>
            </a:pPr>
            <a:r>
              <a:rPr lang="ja-JP" altLang="en-US" sz="1005" b="1" kern="0" dirty="0">
                <a:solidFill>
                  <a:srgbClr val="262626"/>
                </a:solidFill>
                <a:latin typeface="Meiryo UI" panose="020B0604030504040204" pitchFamily="50" charset="-128"/>
                <a:ea typeface="Meiryo UI" panose="020B0604030504040204" pitchFamily="50" charset="-128"/>
              </a:rPr>
              <a:t>ハローワーク</a:t>
            </a:r>
            <a:endParaRPr lang="en-US" altLang="ja-JP" sz="1005" b="1" kern="0" dirty="0">
              <a:solidFill>
                <a:srgbClr val="262626"/>
              </a:solidFill>
              <a:latin typeface="Meiryo UI" panose="020B0604030504040204" pitchFamily="50" charset="-128"/>
              <a:ea typeface="Meiryo UI" panose="020B0604030504040204" pitchFamily="50" charset="-128"/>
            </a:endParaRPr>
          </a:p>
          <a:p>
            <a:pPr algn="ctr" defTabSz="381383">
              <a:defRPr/>
            </a:pPr>
            <a:r>
              <a:rPr lang="ja-JP" altLang="en-US" sz="1005" b="1" kern="0" dirty="0">
                <a:solidFill>
                  <a:srgbClr val="262626"/>
                </a:solidFill>
                <a:latin typeface="Meiryo UI" panose="020B0604030504040204" pitchFamily="50" charset="-128"/>
                <a:ea typeface="Meiryo UI" panose="020B0604030504040204" pitchFamily="50" charset="-128"/>
              </a:rPr>
              <a:t>障害者就業・生活支援ｾﾝﾀｰ</a:t>
            </a:r>
            <a:endParaRPr lang="en-US" altLang="ja-JP" sz="1005" b="1" kern="0" dirty="0">
              <a:solidFill>
                <a:srgbClr val="262626"/>
              </a:solidFill>
              <a:latin typeface="Meiryo UI" panose="020B0604030504040204" pitchFamily="50" charset="-128"/>
              <a:ea typeface="Meiryo UI" panose="020B0604030504040204" pitchFamily="50" charset="-128"/>
            </a:endParaRPr>
          </a:p>
          <a:p>
            <a:pPr algn="ctr" defTabSz="381383">
              <a:defRPr/>
            </a:pPr>
            <a:r>
              <a:rPr lang="ja-JP" altLang="en-US" sz="1005" b="1" kern="0" dirty="0">
                <a:solidFill>
                  <a:srgbClr val="262626"/>
                </a:solidFill>
                <a:latin typeface="Meiryo UI" panose="020B0604030504040204" pitchFamily="50" charset="-128"/>
                <a:ea typeface="Meiryo UI" panose="020B0604030504040204" pitchFamily="50" charset="-128"/>
              </a:rPr>
              <a:t>地域障害者職業センター</a:t>
            </a:r>
            <a:endParaRPr lang="en-US" altLang="ja-JP" sz="1005" b="1" kern="0" dirty="0">
              <a:solidFill>
                <a:srgbClr val="262626"/>
              </a:solidFill>
              <a:latin typeface="Meiryo UI" panose="020B0604030504040204" pitchFamily="50" charset="-128"/>
              <a:ea typeface="Meiryo UI" panose="020B0604030504040204" pitchFamily="50" charset="-128"/>
            </a:endParaRPr>
          </a:p>
        </p:txBody>
      </p:sp>
      <p:sp>
        <p:nvSpPr>
          <p:cNvPr id="128" name="右矢印 127"/>
          <p:cNvSpPr/>
          <p:nvPr/>
        </p:nvSpPr>
        <p:spPr>
          <a:xfrm>
            <a:off x="8256435" y="4922921"/>
            <a:ext cx="170764" cy="517319"/>
          </a:xfrm>
          <a:prstGeom prst="rightArrow">
            <a:avLst>
              <a:gd name="adj1" fmla="val 50000"/>
              <a:gd name="adj2" fmla="val 30075"/>
            </a:avLst>
          </a:prstGeom>
          <a:solidFill>
            <a:srgbClr val="FF6969"/>
          </a:solidFill>
          <a:ln w="12700" cap="flat" cmpd="sng" algn="ctr">
            <a:noFill/>
            <a:prstDash val="solid"/>
            <a:miter lim="800000"/>
          </a:ln>
          <a:effectLst/>
        </p:spPr>
        <p:txBody>
          <a:bodyPr rtlCol="0" anchor="ctr"/>
          <a:lstStyle/>
          <a:p>
            <a:pPr algn="ctr" defTabSz="765752">
              <a:defRPr/>
            </a:pPr>
            <a:endParaRPr lang="ja-JP" altLang="en-US" sz="1627" kern="0">
              <a:solidFill>
                <a:prstClr val="white"/>
              </a:solidFill>
              <a:latin typeface="Meiryo UI" panose="020B0604030504040204" pitchFamily="50" charset="-128"/>
              <a:ea typeface="Meiryo UI" panose="020B0604030504040204" pitchFamily="50" charset="-128"/>
            </a:endParaRPr>
          </a:p>
        </p:txBody>
      </p:sp>
      <p:sp>
        <p:nvSpPr>
          <p:cNvPr id="129" name="Rectangle 5"/>
          <p:cNvSpPr>
            <a:spLocks noChangeArrowheads="1"/>
          </p:cNvSpPr>
          <p:nvPr/>
        </p:nvSpPr>
        <p:spPr bwMode="auto">
          <a:xfrm>
            <a:off x="8443061" y="4820153"/>
            <a:ext cx="213506" cy="755572"/>
          </a:xfrm>
          <a:prstGeom prst="rect">
            <a:avLst/>
          </a:prstGeom>
          <a:solidFill>
            <a:sysClr val="window" lastClr="FFFFFF"/>
          </a:solidFill>
          <a:ln w="12700" cap="flat" cmpd="sng" algn="ctr">
            <a:solidFill>
              <a:srgbClr val="C4D7F9">
                <a:shade val="50000"/>
              </a:srgbClr>
            </a:solidFill>
            <a:prstDash val="solid"/>
            <a:miter lim="800000"/>
            <a:headEnd/>
            <a:tailEnd/>
          </a:ln>
          <a:effectLst/>
        </p:spPr>
        <p:txBody>
          <a:bodyPr vert="eaVert" wrap="none" anchor="ctr"/>
          <a:lstStyle/>
          <a:p>
            <a:pPr algn="ctr" defTabSz="765752" fontAlgn="base">
              <a:spcBef>
                <a:spcPct val="0"/>
              </a:spcBef>
              <a:spcAft>
                <a:spcPct val="0"/>
              </a:spcAft>
              <a:defRPr/>
            </a:pPr>
            <a:r>
              <a:rPr lang="ja-JP" altLang="en-US" sz="1172" b="1" kern="0" dirty="0">
                <a:solidFill>
                  <a:srgbClr val="262626"/>
                </a:solidFill>
                <a:latin typeface="Meiryo UI"/>
                <a:ea typeface="Meiryo UI"/>
              </a:rPr>
              <a:t>企業等</a:t>
            </a:r>
          </a:p>
        </p:txBody>
      </p:sp>
      <p:sp>
        <p:nvSpPr>
          <p:cNvPr id="86" name="角丸四角形 85"/>
          <p:cNvSpPr/>
          <p:nvPr/>
        </p:nvSpPr>
        <p:spPr>
          <a:xfrm>
            <a:off x="6490006" y="4498856"/>
            <a:ext cx="2203067" cy="1182749"/>
          </a:xfrm>
          <a:prstGeom prst="roundRect">
            <a:avLst>
              <a:gd name="adj" fmla="val 0"/>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0" tIns="0" rIns="0" bIns="0" rtlCol="0" anchor="b"/>
          <a:lstStyle/>
          <a:p>
            <a:pPr algn="ctr" defTabSz="765752">
              <a:defRPr/>
            </a:pPr>
            <a:endParaRPr lang="ja-JP" altLang="en-US" sz="1005" kern="0" dirty="0">
              <a:solidFill>
                <a:srgbClr val="262626"/>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4638469" y="4625441"/>
            <a:ext cx="1360071" cy="564450"/>
          </a:xfrm>
          <a:prstGeom prst="rect">
            <a:avLst/>
          </a:prstGeom>
          <a:noFill/>
        </p:spPr>
        <p:txBody>
          <a:bodyPr wrap="square" rtlCol="0">
            <a:spAutoFit/>
          </a:bodyPr>
          <a:lstStyle/>
          <a:p>
            <a:pPr defTabSz="422041">
              <a:lnSpc>
                <a:spcPct val="120000"/>
              </a:lnSpc>
              <a:spcAft>
                <a:spcPts val="554"/>
              </a:spcAft>
              <a:buClr>
                <a:srgbClr val="103185"/>
              </a:buClr>
              <a:defRPr/>
            </a:pPr>
            <a:r>
              <a:rPr kumimoji="1" lang="ja-JP" altLang="en-US" sz="646" dirty="0">
                <a:solidFill>
                  <a:srgbClr val="000000"/>
                </a:solidFill>
                <a:latin typeface="Segoe UI"/>
                <a:ea typeface="メイリオ"/>
              </a:rPr>
              <a:t>*４当初の支給決定プロセスにおいて既に把握されている情報を活用する等、負担が軽減される取扱い等を想定</a:t>
            </a:r>
          </a:p>
        </p:txBody>
      </p:sp>
      <p:sp>
        <p:nvSpPr>
          <p:cNvPr id="95" name="テキスト ボックス 94"/>
          <p:cNvSpPr txBox="1"/>
          <p:nvPr/>
        </p:nvSpPr>
        <p:spPr>
          <a:xfrm>
            <a:off x="854522" y="4585771"/>
            <a:ext cx="1500460" cy="445186"/>
          </a:xfrm>
          <a:prstGeom prst="rect">
            <a:avLst/>
          </a:prstGeom>
          <a:noFill/>
        </p:spPr>
        <p:txBody>
          <a:bodyPr wrap="square" rtlCol="0">
            <a:spAutoFit/>
          </a:bodyPr>
          <a:lstStyle/>
          <a:p>
            <a:pPr defTabSz="422041">
              <a:lnSpc>
                <a:spcPct val="120000"/>
              </a:lnSpc>
              <a:spcAft>
                <a:spcPts val="554"/>
              </a:spcAft>
              <a:buClr>
                <a:srgbClr val="103185"/>
              </a:buClr>
              <a:defRPr/>
            </a:pPr>
            <a:r>
              <a:rPr kumimoji="1" lang="ja-JP" altLang="en-US" sz="646" dirty="0">
                <a:solidFill>
                  <a:srgbClr val="000000"/>
                </a:solidFill>
                <a:latin typeface="Segoe UI"/>
                <a:ea typeface="メイリオ"/>
              </a:rPr>
              <a:t>*１就労選択支援</a:t>
            </a:r>
            <a:r>
              <a:rPr kumimoji="1" lang="en-US" altLang="ja-JP" sz="646" dirty="0">
                <a:solidFill>
                  <a:srgbClr val="000000"/>
                </a:solidFill>
                <a:latin typeface="Segoe UI"/>
                <a:ea typeface="メイリオ"/>
              </a:rPr>
              <a:t>(</a:t>
            </a:r>
            <a:r>
              <a:rPr kumimoji="1" lang="ja-JP" altLang="en-US" sz="646" dirty="0">
                <a:solidFill>
                  <a:srgbClr val="000000"/>
                </a:solidFill>
                <a:latin typeface="Segoe UI"/>
                <a:ea typeface="メイリオ"/>
              </a:rPr>
              <a:t>仮称</a:t>
            </a:r>
            <a:r>
              <a:rPr kumimoji="1" lang="en-US" altLang="ja-JP" sz="646" dirty="0">
                <a:solidFill>
                  <a:srgbClr val="000000"/>
                </a:solidFill>
                <a:latin typeface="Segoe UI"/>
                <a:ea typeface="メイリオ"/>
              </a:rPr>
              <a:t>)</a:t>
            </a:r>
            <a:r>
              <a:rPr kumimoji="1" lang="ja-JP" altLang="en-US" sz="646" dirty="0">
                <a:solidFill>
                  <a:srgbClr val="000000"/>
                </a:solidFill>
                <a:latin typeface="Segoe UI"/>
                <a:ea typeface="メイリオ"/>
              </a:rPr>
              <a:t>及び就労系以外のサービスについての支給決定</a:t>
            </a:r>
          </a:p>
        </p:txBody>
      </p:sp>
      <p:sp>
        <p:nvSpPr>
          <p:cNvPr id="122" name="テキスト ボックス 121"/>
          <p:cNvSpPr txBox="1"/>
          <p:nvPr/>
        </p:nvSpPr>
        <p:spPr>
          <a:xfrm>
            <a:off x="863382" y="4874162"/>
            <a:ext cx="1484256" cy="683713"/>
          </a:xfrm>
          <a:prstGeom prst="rect">
            <a:avLst/>
          </a:prstGeom>
          <a:noFill/>
        </p:spPr>
        <p:txBody>
          <a:bodyPr wrap="square" rtlCol="0">
            <a:spAutoFit/>
          </a:bodyPr>
          <a:lstStyle/>
          <a:p>
            <a:pPr defTabSz="422041">
              <a:lnSpc>
                <a:spcPct val="120000"/>
              </a:lnSpc>
              <a:spcAft>
                <a:spcPts val="554"/>
              </a:spcAft>
              <a:buClr>
                <a:srgbClr val="103185"/>
              </a:buClr>
              <a:defRPr/>
            </a:pPr>
            <a:r>
              <a:rPr kumimoji="1" lang="ja-JP" altLang="en-US" sz="646" dirty="0">
                <a:solidFill>
                  <a:srgbClr val="000000"/>
                </a:solidFill>
                <a:latin typeface="Segoe UI"/>
                <a:ea typeface="メイリオ"/>
              </a:rPr>
              <a:t>*２サービス等利用計画案の提出依頼、心身の状況等に関する調査、障害支援区分の認定（介護給付を伴う場合）、サービスの利用意向聴取等のプロセスを含む。</a:t>
            </a:r>
          </a:p>
        </p:txBody>
      </p:sp>
      <p:sp>
        <p:nvSpPr>
          <p:cNvPr id="123" name="角丸四角形 122">
            <a:extLst>
              <a:ext uri="{FF2B5EF4-FFF2-40B4-BE49-F238E27FC236}">
                <a16:creationId xmlns:a16="http://schemas.microsoft.com/office/drawing/2014/main" id="{F34F25DD-7220-3040-A169-5D2B2140AC4E}"/>
              </a:ext>
            </a:extLst>
          </p:cNvPr>
          <p:cNvSpPr/>
          <p:nvPr/>
        </p:nvSpPr>
        <p:spPr>
          <a:xfrm>
            <a:off x="118582" y="1102588"/>
            <a:ext cx="3004495" cy="441192"/>
          </a:xfrm>
          <a:prstGeom prst="roundRect">
            <a:avLst>
              <a:gd name="adj" fmla="val 36509"/>
            </a:avLst>
          </a:prstGeom>
          <a:solidFill>
            <a:schemeClr val="bg1"/>
          </a:solidFill>
          <a:ln w="12700">
            <a:solidFill>
              <a:srgbClr val="00489E"/>
            </a:solidFill>
          </a:ln>
        </p:spPr>
        <p:txBody>
          <a:bodyPr anchor="ctr"/>
          <a:lstStyle/>
          <a:p>
            <a:pPr algn="ctr" defTabSz="430721">
              <a:lnSpc>
                <a:spcPts val="942"/>
              </a:lnSpc>
              <a:defRPr/>
            </a:pPr>
            <a:r>
              <a:rPr kumimoji="1" lang="ja-JP" altLang="en-US" sz="785" b="1" spc="174" dirty="0">
                <a:solidFill>
                  <a:srgbClr val="00489E"/>
                </a:solidFill>
                <a:latin typeface="メイリオ"/>
                <a:ea typeface="メイリオ"/>
                <a:cs typeface="Noto Sans CJK JP DemiLight" charset="-128"/>
              </a:rPr>
              <a:t>イメージ</a:t>
            </a:r>
            <a:endParaRPr kumimoji="1" lang="en-US" altLang="ja-JP" sz="785" b="1" spc="174" dirty="0">
              <a:solidFill>
                <a:srgbClr val="00489E"/>
              </a:solidFill>
              <a:latin typeface="メイリオ"/>
              <a:ea typeface="メイリオ"/>
              <a:cs typeface="Noto Sans CJK JP DemiLight" charset="-128"/>
            </a:endParaRPr>
          </a:p>
          <a:p>
            <a:pPr algn="ctr" defTabSz="430721">
              <a:lnSpc>
                <a:spcPts val="942"/>
              </a:lnSpc>
              <a:defRPr/>
            </a:pPr>
            <a:r>
              <a:rPr kumimoji="1" lang="ja-JP" altLang="en-US" sz="785" b="1" spc="174" dirty="0">
                <a:solidFill>
                  <a:srgbClr val="00489E"/>
                </a:solidFill>
                <a:latin typeface="メイリオ"/>
                <a:ea typeface="メイリオ"/>
                <a:cs typeface="Noto Sans CJK JP DemiLight" charset="-128"/>
              </a:rPr>
              <a:t>（就労選択支援（仮称）を</a:t>
            </a:r>
            <a:endParaRPr kumimoji="1" lang="en-US" altLang="ja-JP" sz="785" b="1" spc="174" dirty="0">
              <a:solidFill>
                <a:srgbClr val="00489E"/>
              </a:solidFill>
              <a:latin typeface="メイリオ"/>
              <a:ea typeface="メイリオ"/>
              <a:cs typeface="Noto Sans CJK JP DemiLight" charset="-128"/>
            </a:endParaRPr>
          </a:p>
          <a:p>
            <a:pPr algn="ctr" defTabSz="430721">
              <a:lnSpc>
                <a:spcPts val="942"/>
              </a:lnSpc>
              <a:defRPr/>
            </a:pPr>
            <a:r>
              <a:rPr kumimoji="1" lang="ja-JP" altLang="en-US" sz="785" b="1" spc="174" dirty="0">
                <a:solidFill>
                  <a:srgbClr val="00489E"/>
                </a:solidFill>
                <a:latin typeface="メイリオ"/>
                <a:ea typeface="メイリオ"/>
                <a:cs typeface="Noto Sans CJK JP DemiLight" charset="-128"/>
              </a:rPr>
              <a:t>就労開始時に利用する場合）</a:t>
            </a:r>
          </a:p>
        </p:txBody>
      </p:sp>
      <p:grpSp>
        <p:nvGrpSpPr>
          <p:cNvPr id="14" name="グループ化 13"/>
          <p:cNvGrpSpPr/>
          <p:nvPr/>
        </p:nvGrpSpPr>
        <p:grpSpPr>
          <a:xfrm>
            <a:off x="1059578" y="1767277"/>
            <a:ext cx="1055158" cy="2804688"/>
            <a:chOff x="1310877" y="2360033"/>
            <a:chExt cx="1143088" cy="3038412"/>
          </a:xfrm>
        </p:grpSpPr>
        <p:sp>
          <p:nvSpPr>
            <p:cNvPr id="117" name="角丸四角形 116"/>
            <p:cNvSpPr/>
            <p:nvPr/>
          </p:nvSpPr>
          <p:spPr>
            <a:xfrm>
              <a:off x="1310877" y="2360033"/>
              <a:ext cx="1143088" cy="3038412"/>
            </a:xfrm>
            <a:prstGeom prst="roundRect">
              <a:avLst>
                <a:gd name="adj" fmla="val 0"/>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0" tIns="0" rIns="0" bIns="0" rtlCol="0" anchor="b"/>
            <a:lstStyle/>
            <a:p>
              <a:pPr algn="ctr" defTabSz="765752">
                <a:defRPr/>
              </a:pPr>
              <a:endParaRPr lang="en-US" altLang="ja-JP" sz="1005" kern="0" dirty="0">
                <a:solidFill>
                  <a:srgbClr val="262626"/>
                </a:solidFill>
                <a:latin typeface="Meiryo UI" panose="020B0604030504040204" pitchFamily="50" charset="-128"/>
                <a:ea typeface="Meiryo UI" panose="020B0604030504040204" pitchFamily="50" charset="-128"/>
              </a:endParaRPr>
            </a:p>
          </p:txBody>
        </p:sp>
        <p:sp>
          <p:nvSpPr>
            <p:cNvPr id="84" name="Rectangle 5"/>
            <p:cNvSpPr>
              <a:spLocks noChangeArrowheads="1"/>
            </p:cNvSpPr>
            <p:nvPr/>
          </p:nvSpPr>
          <p:spPr bwMode="auto">
            <a:xfrm>
              <a:off x="2099774" y="2755265"/>
              <a:ext cx="260938" cy="2525008"/>
            </a:xfrm>
            <a:prstGeom prst="rect">
              <a:avLst/>
            </a:prstGeom>
            <a:solidFill>
              <a:srgbClr val="FFF8E5"/>
            </a:solidFill>
            <a:ln w="12700" cap="flat" cmpd="sng" algn="ctr">
              <a:solidFill>
                <a:srgbClr val="FFF8E5">
                  <a:shade val="50000"/>
                </a:srgbClr>
              </a:solidFill>
              <a:prstDash val="solid"/>
              <a:miter lim="800000"/>
              <a:headEnd/>
              <a:tailEnd/>
            </a:ln>
            <a:effectLst/>
          </p:spPr>
          <p:txBody>
            <a:bodyPr vert="eaVert" wrap="none" anchor="ctr"/>
            <a:lstStyle/>
            <a:p>
              <a:pPr algn="ctr" defTabSz="765752" fontAlgn="base">
                <a:spcBef>
                  <a:spcPct val="0"/>
                </a:spcBef>
                <a:spcAft>
                  <a:spcPct val="0"/>
                </a:spcAft>
                <a:defRPr/>
              </a:pPr>
              <a:r>
                <a:rPr lang="ja-JP" altLang="en-US" sz="1172" kern="0" dirty="0">
                  <a:solidFill>
                    <a:srgbClr val="262626"/>
                  </a:solidFill>
                  <a:latin typeface="Meiryo UI"/>
                  <a:ea typeface="Meiryo UI"/>
                </a:rPr>
                <a:t>支給決定</a:t>
              </a:r>
            </a:p>
          </p:txBody>
        </p:sp>
        <p:sp>
          <p:nvSpPr>
            <p:cNvPr id="120" name="Rectangle 5"/>
            <p:cNvSpPr>
              <a:spLocks noChangeArrowheads="1"/>
            </p:cNvSpPr>
            <p:nvPr/>
          </p:nvSpPr>
          <p:spPr bwMode="auto">
            <a:xfrm>
              <a:off x="1744444" y="2746625"/>
              <a:ext cx="231298" cy="255458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eaVert" wrap="none" anchor="ctr"/>
            <a:lstStyle/>
            <a:p>
              <a:pPr algn="ctr" defTabSz="765752" fontAlgn="base">
                <a:spcBef>
                  <a:spcPct val="0"/>
                </a:spcBef>
                <a:spcAft>
                  <a:spcPct val="0"/>
                </a:spcAft>
                <a:defRPr/>
              </a:pPr>
              <a:r>
                <a:rPr lang="ja-JP" altLang="en-US" sz="1172" kern="0" dirty="0">
                  <a:solidFill>
                    <a:srgbClr val="262626"/>
                  </a:solidFill>
                  <a:latin typeface="Meiryo UI"/>
                  <a:ea typeface="Meiryo UI"/>
                </a:rPr>
                <a:t>サービス等利用計画案の作成</a:t>
              </a:r>
            </a:p>
          </p:txBody>
        </p:sp>
        <p:sp>
          <p:nvSpPr>
            <p:cNvPr id="121" name="Rectangle 5"/>
            <p:cNvSpPr>
              <a:spLocks noChangeArrowheads="1"/>
            </p:cNvSpPr>
            <p:nvPr/>
          </p:nvSpPr>
          <p:spPr bwMode="auto">
            <a:xfrm>
              <a:off x="1404378" y="2746625"/>
              <a:ext cx="231298" cy="2533649"/>
            </a:xfrm>
            <a:prstGeom prst="rect">
              <a:avLst/>
            </a:prstGeom>
            <a:solidFill>
              <a:srgbClr val="FFF8E5"/>
            </a:solidFill>
            <a:ln w="12700" cap="flat" cmpd="sng" algn="ctr">
              <a:solidFill>
                <a:srgbClr val="FFF8E5">
                  <a:shade val="50000"/>
                </a:srgbClr>
              </a:solidFill>
              <a:prstDash val="solid"/>
              <a:miter lim="800000"/>
              <a:headEnd/>
              <a:tailEnd/>
            </a:ln>
            <a:effectLst/>
          </p:spPr>
          <p:txBody>
            <a:bodyPr vert="eaVert" wrap="none" anchor="ctr"/>
            <a:lstStyle/>
            <a:p>
              <a:pPr algn="ctr" defTabSz="765752" fontAlgn="base">
                <a:spcBef>
                  <a:spcPct val="0"/>
                </a:spcBef>
                <a:spcAft>
                  <a:spcPct val="0"/>
                </a:spcAft>
                <a:defRPr/>
              </a:pPr>
              <a:r>
                <a:rPr lang="ja-JP" altLang="en-US" sz="1172" kern="0" dirty="0">
                  <a:solidFill>
                    <a:srgbClr val="262626"/>
                  </a:solidFill>
                  <a:latin typeface="Meiryo UI"/>
                  <a:ea typeface="Meiryo UI"/>
                </a:rPr>
                <a:t>一連の支給決定プロセス</a:t>
              </a:r>
              <a:r>
                <a:rPr lang="ja-JP" altLang="en-US" sz="831" kern="0" dirty="0">
                  <a:solidFill>
                    <a:srgbClr val="262626"/>
                  </a:solidFill>
                  <a:latin typeface="Meiryo UI"/>
                  <a:ea typeface="Meiryo UI"/>
                </a:rPr>
                <a:t>＊２</a:t>
              </a:r>
              <a:endParaRPr lang="ja-JP" altLang="en-US" sz="1015" kern="0" dirty="0">
                <a:solidFill>
                  <a:srgbClr val="262626"/>
                </a:solidFill>
                <a:latin typeface="Meiryo UI"/>
                <a:ea typeface="Meiryo UI"/>
              </a:endParaRPr>
            </a:p>
          </p:txBody>
        </p:sp>
        <p:sp>
          <p:nvSpPr>
            <p:cNvPr id="4" name="正方形/長方形 3"/>
            <p:cNvSpPr/>
            <p:nvPr/>
          </p:nvSpPr>
          <p:spPr>
            <a:xfrm>
              <a:off x="1310877" y="2360033"/>
              <a:ext cx="1143088" cy="345218"/>
            </a:xfrm>
            <a:prstGeom prst="rect">
              <a:avLst/>
            </a:prstGeom>
            <a:solidFill>
              <a:schemeClr val="bg1">
                <a:lumMod val="5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765752">
                <a:defRPr/>
              </a:pPr>
              <a:r>
                <a:rPr lang="ja-JP" altLang="en-US" sz="923" kern="0" dirty="0">
                  <a:solidFill>
                    <a:srgbClr val="FFFFFF"/>
                  </a:solidFill>
                  <a:latin typeface="Meiryo UI" panose="020B0604030504040204" pitchFamily="50" charset="-128"/>
                  <a:ea typeface="Meiryo UI" panose="020B0604030504040204" pitchFamily="50" charset="-128"/>
                </a:rPr>
                <a:t>就労選択支援</a:t>
              </a:r>
              <a:r>
                <a:rPr lang="en-US" altLang="ja-JP" sz="923" kern="0" dirty="0">
                  <a:solidFill>
                    <a:srgbClr val="FFFFFF"/>
                  </a:solidFill>
                  <a:latin typeface="Meiryo UI" panose="020B0604030504040204" pitchFamily="50" charset="-128"/>
                  <a:ea typeface="Meiryo UI" panose="020B0604030504040204" pitchFamily="50" charset="-128"/>
                </a:rPr>
                <a:t>(</a:t>
              </a:r>
              <a:r>
                <a:rPr lang="ja-JP" altLang="en-US" sz="923" kern="0" dirty="0">
                  <a:solidFill>
                    <a:srgbClr val="FFFFFF"/>
                  </a:solidFill>
                  <a:latin typeface="Meiryo UI" panose="020B0604030504040204" pitchFamily="50" charset="-128"/>
                  <a:ea typeface="Meiryo UI" panose="020B0604030504040204" pitchFamily="50" charset="-128"/>
                </a:rPr>
                <a:t>仮称</a:t>
              </a:r>
              <a:r>
                <a:rPr lang="en-US" altLang="ja-JP" sz="923" kern="0" dirty="0">
                  <a:solidFill>
                    <a:srgbClr val="FFFFFF"/>
                  </a:solidFill>
                  <a:latin typeface="Meiryo UI" panose="020B0604030504040204" pitchFamily="50" charset="-128"/>
                  <a:ea typeface="Meiryo UI" panose="020B0604030504040204" pitchFamily="50" charset="-128"/>
                </a:rPr>
                <a:t>)</a:t>
              </a:r>
              <a:r>
                <a:rPr lang="ja-JP" altLang="en-US" sz="923" kern="0" dirty="0">
                  <a:solidFill>
                    <a:srgbClr val="FFFFFF"/>
                  </a:solidFill>
                  <a:latin typeface="Meiryo UI" panose="020B0604030504040204" pitchFamily="50" charset="-128"/>
                  <a:ea typeface="Meiryo UI" panose="020B0604030504040204" pitchFamily="50" charset="-128"/>
                </a:rPr>
                <a:t>の支給決定</a:t>
              </a:r>
              <a:r>
                <a:rPr lang="ja-JP" altLang="en-US" sz="554" kern="0" dirty="0">
                  <a:solidFill>
                    <a:srgbClr val="FFFFFF"/>
                  </a:solidFill>
                  <a:latin typeface="Meiryo UI" panose="020B0604030504040204" pitchFamily="50" charset="-128"/>
                  <a:ea typeface="Meiryo UI" panose="020B0604030504040204" pitchFamily="50" charset="-128"/>
                </a:rPr>
                <a:t>＊１</a:t>
              </a:r>
              <a:endParaRPr kumimoji="1" lang="ja-JP" altLang="en-US" sz="923" dirty="0">
                <a:solidFill>
                  <a:srgbClr val="FFFFFF"/>
                </a:solidFill>
                <a:latin typeface="Segoe UI"/>
                <a:ea typeface="メイリオ"/>
              </a:endParaRPr>
            </a:p>
          </p:txBody>
        </p:sp>
      </p:grpSp>
      <p:sp>
        <p:nvSpPr>
          <p:cNvPr id="109" name="Rectangle 5"/>
          <p:cNvSpPr>
            <a:spLocks noChangeArrowheads="1"/>
          </p:cNvSpPr>
          <p:nvPr/>
        </p:nvSpPr>
        <p:spPr bwMode="auto">
          <a:xfrm>
            <a:off x="5408443" y="2157229"/>
            <a:ext cx="132923" cy="2401743"/>
          </a:xfrm>
          <a:prstGeom prst="rect">
            <a:avLst/>
          </a:prstGeom>
          <a:solidFill>
            <a:srgbClr val="FFF8E5"/>
          </a:solidFill>
          <a:ln w="12700" cap="flat" cmpd="sng" algn="ctr">
            <a:solidFill>
              <a:schemeClr val="bg1">
                <a:lumMod val="75000"/>
              </a:schemeClr>
            </a:solidFill>
            <a:prstDash val="solid"/>
            <a:miter lim="800000"/>
            <a:headEnd/>
            <a:tailEnd/>
          </a:ln>
          <a:effectLst/>
        </p:spPr>
        <p:txBody>
          <a:bodyPr vert="eaVert" wrap="none" anchor="ctr"/>
          <a:lstStyle/>
          <a:p>
            <a:pPr algn="ctr" defTabSz="765752" fontAlgn="base">
              <a:spcBef>
                <a:spcPct val="0"/>
              </a:spcBef>
              <a:spcAft>
                <a:spcPct val="0"/>
              </a:spcAft>
              <a:defRPr/>
            </a:pPr>
            <a:r>
              <a:rPr lang="ja-JP" altLang="en-US" sz="969" kern="0" dirty="0">
                <a:solidFill>
                  <a:srgbClr val="000000">
                    <a:lumMod val="50000"/>
                    <a:lumOff val="50000"/>
                  </a:srgbClr>
                </a:solidFill>
                <a:latin typeface="Meiryo UI"/>
                <a:ea typeface="Meiryo UI"/>
              </a:rPr>
              <a:t>支給決定の変更</a:t>
            </a:r>
          </a:p>
        </p:txBody>
      </p:sp>
      <p:sp>
        <p:nvSpPr>
          <p:cNvPr id="110" name="Rectangle 5"/>
          <p:cNvSpPr>
            <a:spLocks noChangeArrowheads="1"/>
          </p:cNvSpPr>
          <p:nvPr/>
        </p:nvSpPr>
        <p:spPr bwMode="auto">
          <a:xfrm>
            <a:off x="4972835" y="2170671"/>
            <a:ext cx="132923" cy="2387551"/>
          </a:xfrm>
          <a:prstGeom prst="rect">
            <a:avLst/>
          </a:prstGeom>
          <a:solidFill>
            <a:srgbClr val="FFF8E5"/>
          </a:solidFill>
          <a:ln w="12700" cap="flat" cmpd="sng" algn="ctr">
            <a:solidFill>
              <a:schemeClr val="bg1">
                <a:lumMod val="75000"/>
              </a:schemeClr>
            </a:solidFill>
            <a:prstDash val="solid"/>
            <a:miter lim="800000"/>
            <a:headEnd/>
            <a:tailEnd/>
          </a:ln>
          <a:effectLst/>
        </p:spPr>
        <p:txBody>
          <a:bodyPr vert="eaVert" wrap="none" anchor="ctr"/>
          <a:lstStyle/>
          <a:p>
            <a:pPr algn="ctr" defTabSz="765752" fontAlgn="base">
              <a:spcBef>
                <a:spcPct val="0"/>
              </a:spcBef>
              <a:spcAft>
                <a:spcPct val="0"/>
              </a:spcAft>
              <a:defRPr/>
            </a:pPr>
            <a:r>
              <a:rPr lang="ja-JP" altLang="en-US" sz="969" kern="0" dirty="0">
                <a:solidFill>
                  <a:srgbClr val="000000">
                    <a:lumMod val="50000"/>
                    <a:lumOff val="50000"/>
                  </a:srgbClr>
                </a:solidFill>
                <a:latin typeface="Meiryo UI"/>
                <a:ea typeface="Meiryo UI"/>
              </a:rPr>
              <a:t>一連の支給決定プロセス</a:t>
            </a:r>
          </a:p>
        </p:txBody>
      </p:sp>
      <p:sp>
        <p:nvSpPr>
          <p:cNvPr id="96" name="Rectangle 5"/>
          <p:cNvSpPr>
            <a:spLocks noChangeArrowheads="1"/>
          </p:cNvSpPr>
          <p:nvPr/>
        </p:nvSpPr>
        <p:spPr bwMode="auto">
          <a:xfrm>
            <a:off x="5185492" y="2163303"/>
            <a:ext cx="132923" cy="2387129"/>
          </a:xfrm>
          <a:prstGeom prst="rect">
            <a:avLst/>
          </a:prstGeom>
          <a:solidFill>
            <a:schemeClr val="accent3">
              <a:lumMod val="40000"/>
              <a:lumOff val="60000"/>
            </a:schemeClr>
          </a:solidFill>
          <a:ln>
            <a:solidFill>
              <a:schemeClr val="bg1">
                <a:lumMod val="75000"/>
              </a:schemeClr>
            </a:solidFill>
            <a:headEnd/>
            <a:tailEnd/>
          </a:ln>
        </p:spPr>
        <p:style>
          <a:lnRef idx="1">
            <a:schemeClr val="accent3"/>
          </a:lnRef>
          <a:fillRef idx="2">
            <a:schemeClr val="accent3"/>
          </a:fillRef>
          <a:effectRef idx="1">
            <a:schemeClr val="accent3"/>
          </a:effectRef>
          <a:fontRef idx="minor">
            <a:schemeClr val="dk1"/>
          </a:fontRef>
        </p:style>
        <p:txBody>
          <a:bodyPr vert="eaVert" wrap="none" anchor="ctr"/>
          <a:lstStyle/>
          <a:p>
            <a:pPr algn="ctr" defTabSz="765752" fontAlgn="base">
              <a:spcBef>
                <a:spcPct val="0"/>
              </a:spcBef>
              <a:spcAft>
                <a:spcPct val="0"/>
              </a:spcAft>
              <a:defRPr/>
            </a:pPr>
            <a:r>
              <a:rPr lang="ja-JP" altLang="en-US" sz="969" kern="0" dirty="0">
                <a:solidFill>
                  <a:srgbClr val="000000">
                    <a:lumMod val="50000"/>
                    <a:lumOff val="50000"/>
                  </a:srgbClr>
                </a:solidFill>
                <a:latin typeface="Meiryo UI"/>
                <a:ea typeface="Meiryo UI"/>
              </a:rPr>
              <a:t>サービス等利用計画案の作成</a:t>
            </a:r>
            <a:r>
              <a:rPr lang="en-US" altLang="ja-JP" sz="969" kern="0" dirty="0">
                <a:solidFill>
                  <a:srgbClr val="000000">
                    <a:lumMod val="50000"/>
                    <a:lumOff val="50000"/>
                  </a:srgbClr>
                </a:solidFill>
                <a:latin typeface="Meiryo UI"/>
                <a:ea typeface="Meiryo UI"/>
              </a:rPr>
              <a:t>(</a:t>
            </a:r>
            <a:r>
              <a:rPr lang="ja-JP" altLang="en-US" sz="969" kern="0" dirty="0">
                <a:solidFill>
                  <a:srgbClr val="000000">
                    <a:lumMod val="50000"/>
                    <a:lumOff val="50000"/>
                  </a:srgbClr>
                </a:solidFill>
                <a:latin typeface="Meiryo UI"/>
                <a:ea typeface="Meiryo UI"/>
              </a:rPr>
              <a:t>変更</a:t>
            </a:r>
            <a:r>
              <a:rPr lang="en-US" altLang="ja-JP" sz="969" kern="0" dirty="0">
                <a:solidFill>
                  <a:srgbClr val="000000">
                    <a:lumMod val="50000"/>
                    <a:lumOff val="50000"/>
                  </a:srgbClr>
                </a:solidFill>
                <a:latin typeface="Meiryo UI"/>
                <a:ea typeface="Meiryo UI"/>
              </a:rPr>
              <a:t>)</a:t>
            </a:r>
            <a:endParaRPr lang="ja-JP" altLang="en-US" sz="969" kern="0" dirty="0">
              <a:solidFill>
                <a:srgbClr val="000000">
                  <a:lumMod val="50000"/>
                  <a:lumOff val="50000"/>
                </a:srgbClr>
              </a:solidFill>
              <a:latin typeface="Meiryo UI"/>
              <a:ea typeface="Meiryo UI"/>
            </a:endParaRPr>
          </a:p>
        </p:txBody>
      </p:sp>
      <p:sp>
        <p:nvSpPr>
          <p:cNvPr id="6" name="正方形/長方形 5"/>
          <p:cNvSpPr/>
          <p:nvPr/>
        </p:nvSpPr>
        <p:spPr>
          <a:xfrm>
            <a:off x="4877094" y="1662422"/>
            <a:ext cx="734170" cy="395128"/>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765752">
              <a:defRPr/>
            </a:pPr>
            <a:r>
              <a:rPr lang="ja-JP" altLang="en-US" sz="831" kern="0" dirty="0">
                <a:solidFill>
                  <a:srgbClr val="000000"/>
                </a:solidFill>
                <a:latin typeface="Meiryo UI" panose="020B0604030504040204" pitchFamily="50" charset="-128"/>
                <a:ea typeface="Meiryo UI" panose="020B0604030504040204" pitchFamily="50" charset="-128"/>
              </a:rPr>
              <a:t>就労系障害福祉サービス支給決定</a:t>
            </a:r>
            <a:r>
              <a:rPr lang="ja-JP" altLang="en-US" sz="554" kern="0" dirty="0">
                <a:solidFill>
                  <a:srgbClr val="000000"/>
                </a:solidFill>
                <a:latin typeface="Meiryo UI" panose="020B0604030504040204" pitchFamily="50" charset="-128"/>
                <a:ea typeface="Meiryo UI" panose="020B0604030504040204" pitchFamily="50" charset="-128"/>
              </a:rPr>
              <a:t>＊４</a:t>
            </a:r>
            <a:endParaRPr kumimoji="1" lang="ja-JP" altLang="en-US" sz="969" dirty="0">
              <a:solidFill>
                <a:srgbClr val="000000"/>
              </a:solidFill>
              <a:latin typeface="Segoe UI"/>
              <a:ea typeface="メイリオ"/>
            </a:endParaRPr>
          </a:p>
        </p:txBody>
      </p:sp>
      <p:sp>
        <p:nvSpPr>
          <p:cNvPr id="8" name="正方形/長方形 7"/>
          <p:cNvSpPr/>
          <p:nvPr/>
        </p:nvSpPr>
        <p:spPr>
          <a:xfrm>
            <a:off x="6505771" y="1700808"/>
            <a:ext cx="2183882" cy="336925"/>
          </a:xfrm>
          <a:prstGeom prst="rect">
            <a:avLst/>
          </a:prstGeom>
          <a:solidFill>
            <a:schemeClr val="bg1">
              <a:lumMod val="5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422041">
              <a:defRPr/>
            </a:pPr>
            <a:r>
              <a:rPr kumimoji="1" lang="ja-JP" altLang="en-US" sz="969" dirty="0">
                <a:solidFill>
                  <a:srgbClr val="FFFFFF"/>
                </a:solidFill>
                <a:latin typeface="Segoe UI"/>
                <a:ea typeface="メイリオ"/>
              </a:rPr>
              <a:t>就労系障害福祉サービス利用</a:t>
            </a:r>
          </a:p>
        </p:txBody>
      </p:sp>
      <p:sp>
        <p:nvSpPr>
          <p:cNvPr id="9" name="正方形/長方形 8"/>
          <p:cNvSpPr/>
          <p:nvPr/>
        </p:nvSpPr>
        <p:spPr>
          <a:xfrm>
            <a:off x="6490006" y="4498855"/>
            <a:ext cx="2203067" cy="239550"/>
          </a:xfrm>
          <a:prstGeom prst="rect">
            <a:avLst/>
          </a:prstGeom>
          <a:solidFill>
            <a:schemeClr val="bg1">
              <a:lumMod val="5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422041">
              <a:defRPr/>
            </a:pPr>
            <a:r>
              <a:rPr lang="ja-JP" altLang="en-US" sz="969" kern="0" dirty="0">
                <a:solidFill>
                  <a:srgbClr val="FFFFFF"/>
                </a:solidFill>
                <a:latin typeface="Meiryo UI" panose="020B0604030504040204" pitchFamily="50" charset="-128"/>
                <a:ea typeface="Meiryo UI" panose="020B0604030504040204" pitchFamily="50" charset="-128"/>
              </a:rPr>
              <a:t>一般就労</a:t>
            </a:r>
            <a:endParaRPr kumimoji="1" lang="ja-JP" altLang="en-US" sz="969" dirty="0">
              <a:solidFill>
                <a:srgbClr val="FFFFFF"/>
              </a:solidFill>
              <a:latin typeface="Segoe UI"/>
              <a:ea typeface="メイリオ"/>
            </a:endParaRPr>
          </a:p>
        </p:txBody>
      </p:sp>
      <p:sp>
        <p:nvSpPr>
          <p:cNvPr id="98" name="右矢印 97"/>
          <p:cNvSpPr/>
          <p:nvPr/>
        </p:nvSpPr>
        <p:spPr>
          <a:xfrm>
            <a:off x="5542497" y="2824690"/>
            <a:ext cx="394494" cy="456940"/>
          </a:xfrm>
          <a:prstGeom prst="rightArrow">
            <a:avLst>
              <a:gd name="adj1" fmla="val 50000"/>
              <a:gd name="adj2" fmla="val 28068"/>
            </a:avLst>
          </a:prstGeom>
          <a:solidFill>
            <a:srgbClr val="FF6969"/>
          </a:solidFill>
          <a:ln w="12700" cap="flat" cmpd="sng" algn="ctr">
            <a:noFill/>
            <a:prstDash val="solid"/>
            <a:miter lim="800000"/>
          </a:ln>
          <a:effectLst/>
        </p:spPr>
        <p:txBody>
          <a:bodyPr rtlCol="0" anchor="ctr"/>
          <a:lstStyle/>
          <a:p>
            <a:pPr algn="ctr" defTabSz="765752">
              <a:defRPr/>
            </a:pPr>
            <a:endParaRPr lang="ja-JP" altLang="en-US" sz="1627" kern="0">
              <a:solidFill>
                <a:prstClr val="white"/>
              </a:solidFill>
              <a:latin typeface="Meiryo UI" panose="020B0604030504040204" pitchFamily="50" charset="-128"/>
              <a:ea typeface="Meiryo UI" panose="020B0604030504040204" pitchFamily="50" charset="-128"/>
            </a:endParaRPr>
          </a:p>
        </p:txBody>
      </p:sp>
      <p:sp>
        <p:nvSpPr>
          <p:cNvPr id="145" name="角丸四角形 144"/>
          <p:cNvSpPr/>
          <p:nvPr/>
        </p:nvSpPr>
        <p:spPr>
          <a:xfrm>
            <a:off x="4877800" y="1662422"/>
            <a:ext cx="739058" cy="2943299"/>
          </a:xfrm>
          <a:prstGeom prst="roundRect">
            <a:avLst>
              <a:gd name="adj" fmla="val 0"/>
            </a:avLst>
          </a:prstGeom>
          <a:noFill/>
          <a:ln w="28575">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0" tIns="0" rIns="0" bIns="0" rtlCol="0" anchor="b"/>
          <a:lstStyle/>
          <a:p>
            <a:pPr algn="ctr" defTabSz="765752">
              <a:defRPr/>
            </a:pPr>
            <a:endParaRPr lang="ja-JP" altLang="en-US" sz="738" kern="0" dirty="0">
              <a:solidFill>
                <a:srgbClr val="262626"/>
              </a:solidFill>
              <a:latin typeface="Meiryo UI" panose="020B0604030504040204" pitchFamily="50" charset="-128"/>
              <a:ea typeface="Meiryo UI" panose="020B0604030504040204" pitchFamily="50" charset="-128"/>
            </a:endParaRPr>
          </a:p>
        </p:txBody>
      </p:sp>
      <p:grpSp>
        <p:nvGrpSpPr>
          <p:cNvPr id="16" name="グループ化 15"/>
          <p:cNvGrpSpPr/>
          <p:nvPr/>
        </p:nvGrpSpPr>
        <p:grpSpPr>
          <a:xfrm>
            <a:off x="5744295" y="2166090"/>
            <a:ext cx="290022" cy="2424613"/>
            <a:chOff x="6913740" y="2190559"/>
            <a:chExt cx="314190" cy="2626664"/>
          </a:xfrm>
        </p:grpSpPr>
        <p:sp>
          <p:nvSpPr>
            <p:cNvPr id="135" name="Rectangle 5"/>
            <p:cNvSpPr>
              <a:spLocks noChangeArrowheads="1"/>
            </p:cNvSpPr>
            <p:nvPr/>
          </p:nvSpPr>
          <p:spPr bwMode="auto">
            <a:xfrm>
              <a:off x="6914964" y="2198760"/>
              <a:ext cx="312966" cy="2618463"/>
            </a:xfrm>
            <a:prstGeom prst="rect">
              <a:avLst/>
            </a:prstGeom>
            <a:solidFill>
              <a:srgbClr val="C4D7F9"/>
            </a:solidFill>
            <a:ln w="12700" cap="flat" cmpd="sng" algn="ctr">
              <a:solidFill>
                <a:srgbClr val="5B9BD5"/>
              </a:solidFill>
              <a:prstDash val="solid"/>
              <a:miter lim="800000"/>
              <a:headEnd/>
              <a:tailEnd/>
            </a:ln>
            <a:effectLst/>
          </p:spPr>
          <p:txBody>
            <a:bodyPr vert="eaVert" wrap="none" anchor="ctr"/>
            <a:lstStyle/>
            <a:p>
              <a:pPr algn="ctr" defTabSz="765752" fontAlgn="base">
                <a:spcBef>
                  <a:spcPct val="0"/>
                </a:spcBef>
                <a:spcAft>
                  <a:spcPct val="0"/>
                </a:spcAft>
                <a:defRPr/>
              </a:pPr>
              <a:endParaRPr lang="en-US" altLang="ja-JP" sz="1088" b="1" kern="0" dirty="0">
                <a:solidFill>
                  <a:srgbClr val="262626"/>
                </a:solidFill>
                <a:latin typeface="Meiryo UI"/>
                <a:ea typeface="Meiryo UI"/>
              </a:endParaRPr>
            </a:p>
          </p:txBody>
        </p:sp>
        <p:sp>
          <p:nvSpPr>
            <p:cNvPr id="99" name="Rectangle 5"/>
            <p:cNvSpPr>
              <a:spLocks noChangeArrowheads="1"/>
            </p:cNvSpPr>
            <p:nvPr/>
          </p:nvSpPr>
          <p:spPr bwMode="auto">
            <a:xfrm>
              <a:off x="6925442" y="2197962"/>
              <a:ext cx="150805" cy="2619261"/>
            </a:xfrm>
            <a:prstGeom prst="rect">
              <a:avLst/>
            </a:prstGeom>
            <a:solidFill>
              <a:schemeClr val="accent5">
                <a:lumMod val="90000"/>
              </a:schemeClr>
            </a:solidFill>
            <a:ln>
              <a:solidFill>
                <a:schemeClr val="accent1">
                  <a:lumMod val="40000"/>
                  <a:lumOff val="60000"/>
                </a:schemeClr>
              </a:solidFill>
              <a:headEnd/>
              <a:tailEnd/>
            </a:ln>
          </p:spPr>
          <p:style>
            <a:lnRef idx="2">
              <a:schemeClr val="accent4">
                <a:shade val="50000"/>
              </a:schemeClr>
            </a:lnRef>
            <a:fillRef idx="1">
              <a:schemeClr val="accent4"/>
            </a:fillRef>
            <a:effectRef idx="0">
              <a:schemeClr val="accent4"/>
            </a:effectRef>
            <a:fontRef idx="minor">
              <a:schemeClr val="lt1"/>
            </a:fontRef>
          </p:style>
          <p:txBody>
            <a:bodyPr vert="eaVert" wrap="none" anchor="ctr"/>
            <a:lstStyle/>
            <a:p>
              <a:pPr algn="ctr" defTabSz="765752" fontAlgn="base">
                <a:spcBef>
                  <a:spcPct val="0"/>
                </a:spcBef>
                <a:spcAft>
                  <a:spcPct val="0"/>
                </a:spcAft>
                <a:defRPr/>
              </a:pPr>
              <a:endParaRPr lang="ja-JP" altLang="en-US" sz="1172" b="1" kern="0" dirty="0">
                <a:solidFill>
                  <a:srgbClr val="262626"/>
                </a:solidFill>
                <a:latin typeface="Meiryo UI"/>
                <a:ea typeface="Meiryo UI"/>
              </a:endParaRPr>
            </a:p>
          </p:txBody>
        </p:sp>
        <p:sp>
          <p:nvSpPr>
            <p:cNvPr id="101" name="Rectangle 5"/>
            <p:cNvSpPr>
              <a:spLocks noChangeArrowheads="1"/>
            </p:cNvSpPr>
            <p:nvPr/>
          </p:nvSpPr>
          <p:spPr bwMode="auto">
            <a:xfrm>
              <a:off x="6913740" y="2190559"/>
              <a:ext cx="312966" cy="2618463"/>
            </a:xfrm>
            <a:prstGeom prst="rect">
              <a:avLst/>
            </a:prstGeom>
            <a:noFill/>
            <a:ln w="12700" cap="flat" cmpd="sng" algn="ctr">
              <a:noFill/>
              <a:prstDash val="solid"/>
              <a:miter lim="800000"/>
              <a:headEnd/>
              <a:tailEnd/>
            </a:ln>
            <a:effectLst/>
          </p:spPr>
          <p:txBody>
            <a:bodyPr vert="eaVert" wrap="none" anchor="ctr"/>
            <a:lstStyle/>
            <a:p>
              <a:pPr algn="ctr" defTabSz="765752" fontAlgn="base">
                <a:spcBef>
                  <a:spcPct val="0"/>
                </a:spcBef>
                <a:spcAft>
                  <a:spcPct val="0"/>
                </a:spcAft>
                <a:defRPr/>
              </a:pPr>
              <a:r>
                <a:rPr lang="ja-JP" altLang="en-US" sz="1088" b="1" kern="0" dirty="0">
                  <a:solidFill>
                    <a:srgbClr val="262626"/>
                  </a:solidFill>
                  <a:latin typeface="Meiryo UI"/>
                  <a:ea typeface="Meiryo UI"/>
                </a:rPr>
                <a:t>事業者との連絡調整</a:t>
              </a:r>
              <a:endParaRPr lang="en-US" altLang="ja-JP" sz="1088" b="1" kern="0" dirty="0">
                <a:solidFill>
                  <a:srgbClr val="262626"/>
                </a:solidFill>
                <a:latin typeface="Meiryo UI"/>
                <a:ea typeface="Meiryo UI"/>
              </a:endParaRPr>
            </a:p>
          </p:txBody>
        </p:sp>
      </p:grpSp>
      <p:sp>
        <p:nvSpPr>
          <p:cNvPr id="116" name="角丸四角形吹き出し 115"/>
          <p:cNvSpPr/>
          <p:nvPr/>
        </p:nvSpPr>
        <p:spPr>
          <a:xfrm>
            <a:off x="3492341" y="1217780"/>
            <a:ext cx="3804885" cy="217153"/>
          </a:xfrm>
          <a:prstGeom prst="wedgeRoundRectCallout">
            <a:avLst>
              <a:gd name="adj1" fmla="val -22260"/>
              <a:gd name="adj2" fmla="val 21451"/>
              <a:gd name="adj3" fmla="val 16667"/>
            </a:avLst>
          </a:prstGeom>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765752">
              <a:defRPr/>
            </a:pPr>
            <a:r>
              <a:rPr lang="ja-JP" altLang="en-US" sz="923" b="1" kern="0" dirty="0">
                <a:solidFill>
                  <a:srgbClr val="262626"/>
                </a:solidFill>
                <a:latin typeface="Meiryo UI" panose="020B0604030504040204" pitchFamily="50" charset="-128"/>
                <a:ea typeface="Meiryo UI" panose="020B0604030504040204" pitchFamily="50" charset="-128"/>
              </a:rPr>
              <a:t>本人と協同して作成したアセスメント結果を支給決定等において勘案</a:t>
            </a:r>
            <a:endParaRPr lang="en-US" altLang="ja-JP" sz="923" b="1" kern="0" dirty="0">
              <a:solidFill>
                <a:srgbClr val="262626"/>
              </a:solidFill>
              <a:latin typeface="Meiryo UI" panose="020B0604030504040204" pitchFamily="50" charset="-128"/>
              <a:ea typeface="Meiryo UI" panose="020B0604030504040204" pitchFamily="50" charset="-128"/>
            </a:endParaRPr>
          </a:p>
        </p:txBody>
      </p:sp>
      <p:sp>
        <p:nvSpPr>
          <p:cNvPr id="10" name="楕円 9">
            <a:extLst>
              <a:ext uri="{FF2B5EF4-FFF2-40B4-BE49-F238E27FC236}">
                <a16:creationId xmlns:a16="http://schemas.microsoft.com/office/drawing/2014/main" id="{584C6CF4-6BC5-4D4D-92A4-7CAB447171CF}"/>
              </a:ext>
            </a:extLst>
          </p:cNvPr>
          <p:cNvSpPr/>
          <p:nvPr/>
        </p:nvSpPr>
        <p:spPr>
          <a:xfrm>
            <a:off x="2452333" y="4625442"/>
            <a:ext cx="1687586" cy="297480"/>
          </a:xfrm>
          <a:prstGeom prst="ellipse">
            <a:avLst/>
          </a:prstGeom>
          <a:solidFill>
            <a:srgbClr val="C4D7F9"/>
          </a:solidFill>
          <a:ln/>
        </p:spPr>
        <p:style>
          <a:lnRef idx="1">
            <a:schemeClr val="accent1"/>
          </a:lnRef>
          <a:fillRef idx="2">
            <a:schemeClr val="accent1"/>
          </a:fillRef>
          <a:effectRef idx="1">
            <a:schemeClr val="accent1"/>
          </a:effectRef>
          <a:fontRef idx="minor">
            <a:schemeClr val="dk1"/>
          </a:fontRef>
        </p:style>
        <p:txBody>
          <a:bodyPr lIns="33231" rIns="33231" rtlCol="0" anchor="ctr"/>
          <a:lstStyle/>
          <a:p>
            <a:pPr algn="ctr" defTabSz="422041">
              <a:defRPr/>
            </a:pPr>
            <a:r>
              <a:rPr kumimoji="1" lang="ja-JP" altLang="en-US" sz="1108" b="1" dirty="0">
                <a:solidFill>
                  <a:sysClr val="windowText" lastClr="000000"/>
                </a:solidFill>
                <a:latin typeface="Segoe UI"/>
                <a:ea typeface="メイリオ"/>
              </a:rPr>
              <a:t>障害者本人と協同</a:t>
            </a:r>
          </a:p>
        </p:txBody>
      </p:sp>
      <p:sp>
        <p:nvSpPr>
          <p:cNvPr id="71" name="右矢印 110">
            <a:extLst>
              <a:ext uri="{FF2B5EF4-FFF2-40B4-BE49-F238E27FC236}">
                <a16:creationId xmlns:a16="http://schemas.microsoft.com/office/drawing/2014/main" id="{C20E878F-D0EB-4E74-AFBA-3A9E11796FE6}"/>
              </a:ext>
            </a:extLst>
          </p:cNvPr>
          <p:cNvSpPr/>
          <p:nvPr/>
        </p:nvSpPr>
        <p:spPr>
          <a:xfrm>
            <a:off x="6248853" y="2898001"/>
            <a:ext cx="465282" cy="343422"/>
          </a:xfrm>
          <a:prstGeom prst="rightArrow">
            <a:avLst>
              <a:gd name="adj1" fmla="val 50000"/>
              <a:gd name="adj2" fmla="val 53348"/>
            </a:avLst>
          </a:prstGeom>
          <a:solidFill>
            <a:srgbClr val="FF6969"/>
          </a:solidFill>
          <a:ln w="12700" cap="flat" cmpd="sng" algn="ctr">
            <a:noFill/>
            <a:prstDash val="solid"/>
            <a:miter lim="800000"/>
          </a:ln>
          <a:effectLst/>
        </p:spPr>
        <p:txBody>
          <a:bodyPr rtlCol="0" anchor="ctr"/>
          <a:lstStyle/>
          <a:p>
            <a:pPr algn="ctr" defTabSz="765752">
              <a:defRPr/>
            </a:pPr>
            <a:endParaRPr lang="ja-JP" altLang="en-US" sz="1627" kern="0">
              <a:solidFill>
                <a:prstClr val="white"/>
              </a:solidFill>
              <a:latin typeface="Meiryo UI" panose="020B0604030504040204" pitchFamily="50" charset="-128"/>
              <a:ea typeface="Meiryo UI" panose="020B0604030504040204" pitchFamily="50" charset="-128"/>
            </a:endParaRPr>
          </a:p>
        </p:txBody>
      </p:sp>
      <p:sp>
        <p:nvSpPr>
          <p:cNvPr id="72" name="右矢印 110">
            <a:extLst>
              <a:ext uri="{FF2B5EF4-FFF2-40B4-BE49-F238E27FC236}">
                <a16:creationId xmlns:a16="http://schemas.microsoft.com/office/drawing/2014/main" id="{8407ECF6-0031-4A33-8212-4C0A529F7A37}"/>
              </a:ext>
            </a:extLst>
          </p:cNvPr>
          <p:cNvSpPr/>
          <p:nvPr/>
        </p:nvSpPr>
        <p:spPr>
          <a:xfrm rot="19411948">
            <a:off x="6195185" y="2486128"/>
            <a:ext cx="519046" cy="343422"/>
          </a:xfrm>
          <a:prstGeom prst="rightArrow">
            <a:avLst>
              <a:gd name="adj1" fmla="val 50000"/>
              <a:gd name="adj2" fmla="val 53348"/>
            </a:avLst>
          </a:prstGeom>
          <a:solidFill>
            <a:srgbClr val="FF6969"/>
          </a:solidFill>
          <a:ln w="12700" cap="flat" cmpd="sng" algn="ctr">
            <a:noFill/>
            <a:prstDash val="solid"/>
            <a:miter lim="800000"/>
          </a:ln>
          <a:effectLst/>
        </p:spPr>
        <p:txBody>
          <a:bodyPr rtlCol="0" anchor="ctr"/>
          <a:lstStyle/>
          <a:p>
            <a:pPr algn="ctr" defTabSz="765752">
              <a:defRPr/>
            </a:pPr>
            <a:endParaRPr lang="ja-JP" altLang="en-US" sz="1627" kern="0">
              <a:solidFill>
                <a:prstClr val="white"/>
              </a:solidFill>
              <a:latin typeface="Meiryo UI" panose="020B0604030504040204" pitchFamily="50" charset="-128"/>
              <a:ea typeface="Meiryo UI" panose="020B0604030504040204" pitchFamily="50" charset="-128"/>
            </a:endParaRPr>
          </a:p>
        </p:txBody>
      </p:sp>
      <p:sp>
        <p:nvSpPr>
          <p:cNvPr id="73" name="右矢印 110">
            <a:extLst>
              <a:ext uri="{FF2B5EF4-FFF2-40B4-BE49-F238E27FC236}">
                <a16:creationId xmlns:a16="http://schemas.microsoft.com/office/drawing/2014/main" id="{512C7406-DD7C-4537-A3E2-0CFDDD69E666}"/>
              </a:ext>
            </a:extLst>
          </p:cNvPr>
          <p:cNvSpPr/>
          <p:nvPr/>
        </p:nvSpPr>
        <p:spPr>
          <a:xfrm rot="2344232">
            <a:off x="6150974" y="3288297"/>
            <a:ext cx="519046" cy="343422"/>
          </a:xfrm>
          <a:prstGeom prst="rightArrow">
            <a:avLst>
              <a:gd name="adj1" fmla="val 50000"/>
              <a:gd name="adj2" fmla="val 53348"/>
            </a:avLst>
          </a:prstGeom>
          <a:solidFill>
            <a:srgbClr val="FF6969"/>
          </a:solidFill>
          <a:ln w="12700" cap="flat" cmpd="sng" algn="ctr">
            <a:noFill/>
            <a:prstDash val="solid"/>
            <a:miter lim="800000"/>
          </a:ln>
          <a:effectLst/>
        </p:spPr>
        <p:txBody>
          <a:bodyPr rtlCol="0" anchor="ctr"/>
          <a:lstStyle/>
          <a:p>
            <a:pPr algn="ctr" defTabSz="765752">
              <a:defRPr/>
            </a:pPr>
            <a:endParaRPr lang="ja-JP" altLang="en-US" sz="1627" kern="0">
              <a:solidFill>
                <a:prstClr val="white"/>
              </a:solidFill>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2378526" y="4957786"/>
            <a:ext cx="1829363" cy="802977"/>
          </a:xfrm>
          <a:prstGeom prst="rect">
            <a:avLst/>
          </a:prstGeom>
          <a:noFill/>
        </p:spPr>
        <p:txBody>
          <a:bodyPr wrap="square" rtlCol="0">
            <a:spAutoFit/>
          </a:bodyPr>
          <a:lstStyle/>
          <a:p>
            <a:pPr defTabSz="422041">
              <a:lnSpc>
                <a:spcPct val="120000"/>
              </a:lnSpc>
              <a:spcAft>
                <a:spcPts val="554"/>
              </a:spcAft>
              <a:buClr>
                <a:srgbClr val="103185"/>
              </a:buClr>
              <a:defRPr/>
            </a:pPr>
            <a:r>
              <a:rPr kumimoji="1" lang="ja-JP" altLang="en-US" sz="646" dirty="0">
                <a:solidFill>
                  <a:srgbClr val="000000"/>
                </a:solidFill>
                <a:latin typeface="Segoe UI"/>
                <a:ea typeface="メイリオ"/>
              </a:rPr>
              <a:t>*３就労選択支援（仮称）事業所が主体となって、市町村、計画相談支援事業所、ハローワーク、障害者就業・生活支援センター、地域障害者職業センター、医療機関、教育機関等のうち必要な機関を参集して実施</a:t>
            </a:r>
          </a:p>
        </p:txBody>
      </p:sp>
      <p:sp>
        <p:nvSpPr>
          <p:cNvPr id="7" name="テキスト ボックス 6">
            <a:extLst>
              <a:ext uri="{FF2B5EF4-FFF2-40B4-BE49-F238E27FC236}">
                <a16:creationId xmlns:a16="http://schemas.microsoft.com/office/drawing/2014/main" id="{DB96A6F6-4860-4071-A5FF-DD1D8CCAFE25}"/>
              </a:ext>
            </a:extLst>
          </p:cNvPr>
          <p:cNvSpPr txBox="1"/>
          <p:nvPr/>
        </p:nvSpPr>
        <p:spPr>
          <a:xfrm>
            <a:off x="118582" y="194310"/>
            <a:ext cx="1027305" cy="587853"/>
          </a:xfrm>
          <a:prstGeom prst="rect">
            <a:avLst/>
          </a:prstGeom>
          <a:noFill/>
        </p:spPr>
        <p:txBody>
          <a:bodyPr wrap="square" rtlCol="0">
            <a:spAutoFit/>
          </a:bodyPr>
          <a:lstStyle/>
          <a:p>
            <a:pPr algn="l">
              <a:lnSpc>
                <a:spcPct val="120000"/>
              </a:lnSpc>
              <a:spcAft>
                <a:spcPts val="600"/>
              </a:spcAft>
              <a:buClr>
                <a:schemeClr val="tx2"/>
              </a:buClr>
            </a:pPr>
            <a:r>
              <a:rPr kumimoji="1" lang="ja-JP" altLang="en-US" sz="2800" b="1" dirty="0">
                <a:solidFill>
                  <a:schemeClr val="bg1"/>
                </a:solidFill>
              </a:rPr>
              <a:t>参考</a:t>
            </a:r>
          </a:p>
        </p:txBody>
      </p:sp>
    </p:spTree>
    <p:extLst>
      <p:ext uri="{BB962C8B-B14F-4D97-AF65-F5344CB8AC3E}">
        <p14:creationId xmlns:p14="http://schemas.microsoft.com/office/powerpoint/2010/main" val="1172179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Oval 2">
            <a:extLst>
              <a:ext uri="{FF2B5EF4-FFF2-40B4-BE49-F238E27FC236}">
                <a16:creationId xmlns:a16="http://schemas.microsoft.com/office/drawing/2014/main" id="{7E54572D-FFF6-42E6-BE1D-6C0AD6BC9D16}"/>
              </a:ext>
            </a:extLst>
          </p:cNvPr>
          <p:cNvSpPr>
            <a:spLocks noChangeArrowheads="1"/>
          </p:cNvSpPr>
          <p:nvPr/>
        </p:nvSpPr>
        <p:spPr bwMode="auto">
          <a:xfrm>
            <a:off x="517282" y="2432538"/>
            <a:ext cx="8242788" cy="3722077"/>
          </a:xfrm>
          <a:prstGeom prst="ellipse">
            <a:avLst/>
          </a:prstGeom>
          <a:solidFill>
            <a:schemeClr val="accent1"/>
          </a:solidFill>
          <a:ln w="12700" algn="ctr">
            <a:solidFill>
              <a:srgbClr val="FF9900"/>
            </a:solidFill>
            <a:round/>
            <a:headEnd/>
            <a:tailEnd/>
          </a:ln>
        </p:spPr>
        <p:txBody>
          <a:bodyPr wrap="none" lIns="68580" tIns="8206" rIns="68580" bIns="8206"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2215">
              <a:solidFill>
                <a:srgbClr val="000000"/>
              </a:solidFill>
              <a:latin typeface="Times New Roman" panose="02020603050405020304" pitchFamily="18" charset="0"/>
            </a:endParaRPr>
          </a:p>
        </p:txBody>
      </p:sp>
      <p:sp>
        <p:nvSpPr>
          <p:cNvPr id="156675" name="Oval 4">
            <a:extLst>
              <a:ext uri="{FF2B5EF4-FFF2-40B4-BE49-F238E27FC236}">
                <a16:creationId xmlns:a16="http://schemas.microsoft.com/office/drawing/2014/main" id="{CF6C3B55-1ED7-4017-B988-6C3F73641421}"/>
              </a:ext>
            </a:extLst>
          </p:cNvPr>
          <p:cNvSpPr>
            <a:spLocks noChangeArrowheads="1"/>
          </p:cNvSpPr>
          <p:nvPr/>
        </p:nvSpPr>
        <p:spPr bwMode="auto">
          <a:xfrm>
            <a:off x="4239358" y="4226170"/>
            <a:ext cx="2602523" cy="1329104"/>
          </a:xfrm>
          <a:prstGeom prst="ellipse">
            <a:avLst/>
          </a:prstGeom>
          <a:solidFill>
            <a:schemeClr val="folHlink"/>
          </a:solidFill>
          <a:ln w="12700" algn="ctr">
            <a:solidFill>
              <a:srgbClr val="FF9900"/>
            </a:solidFill>
            <a:round/>
            <a:headEnd/>
            <a:tailEnd/>
          </a:ln>
        </p:spPr>
        <p:txBody>
          <a:bodyPr wrap="none" lIns="68580" tIns="8206" rIns="68580" bIns="8206"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2215">
              <a:solidFill>
                <a:srgbClr val="000000"/>
              </a:solidFill>
              <a:latin typeface="Times New Roman" panose="02020603050405020304" pitchFamily="18" charset="0"/>
            </a:endParaRPr>
          </a:p>
        </p:txBody>
      </p:sp>
      <p:sp>
        <p:nvSpPr>
          <p:cNvPr id="156676" name="Oval 5">
            <a:extLst>
              <a:ext uri="{FF2B5EF4-FFF2-40B4-BE49-F238E27FC236}">
                <a16:creationId xmlns:a16="http://schemas.microsoft.com/office/drawing/2014/main" id="{8E0A8B86-0180-4DC5-9F45-6750C6EF758E}"/>
              </a:ext>
            </a:extLst>
          </p:cNvPr>
          <p:cNvSpPr>
            <a:spLocks noChangeArrowheads="1"/>
          </p:cNvSpPr>
          <p:nvPr/>
        </p:nvSpPr>
        <p:spPr bwMode="auto">
          <a:xfrm>
            <a:off x="4771293" y="2963008"/>
            <a:ext cx="2735874" cy="1396512"/>
          </a:xfrm>
          <a:prstGeom prst="ellipse">
            <a:avLst/>
          </a:prstGeom>
          <a:solidFill>
            <a:srgbClr val="CC99FF"/>
          </a:solidFill>
          <a:ln w="12700" algn="ctr">
            <a:solidFill>
              <a:srgbClr val="FF9999"/>
            </a:solidFill>
            <a:round/>
            <a:headEnd/>
            <a:tailEnd/>
          </a:ln>
        </p:spPr>
        <p:txBody>
          <a:bodyPr wrap="none" lIns="68580" tIns="8206" rIns="68580" bIns="8206"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sz="1108" b="1">
              <a:solidFill>
                <a:srgbClr val="FFFFB9"/>
              </a:solidFill>
            </a:endParaRPr>
          </a:p>
        </p:txBody>
      </p:sp>
      <p:sp>
        <p:nvSpPr>
          <p:cNvPr id="156677" name="Oval 6">
            <a:extLst>
              <a:ext uri="{FF2B5EF4-FFF2-40B4-BE49-F238E27FC236}">
                <a16:creationId xmlns:a16="http://schemas.microsoft.com/office/drawing/2014/main" id="{4B0BC9FD-8B14-4969-90D1-53412D0C98BD}"/>
              </a:ext>
            </a:extLst>
          </p:cNvPr>
          <p:cNvSpPr>
            <a:spLocks noChangeArrowheads="1"/>
          </p:cNvSpPr>
          <p:nvPr/>
        </p:nvSpPr>
        <p:spPr bwMode="auto">
          <a:xfrm>
            <a:off x="2577612" y="3229708"/>
            <a:ext cx="2592265" cy="1197220"/>
          </a:xfrm>
          <a:prstGeom prst="ellipse">
            <a:avLst/>
          </a:prstGeom>
          <a:solidFill>
            <a:srgbClr val="FFFFB9"/>
          </a:solidFill>
          <a:ln w="12700" algn="ctr">
            <a:solidFill>
              <a:srgbClr val="FF9900"/>
            </a:solidFill>
            <a:round/>
            <a:headEnd/>
            <a:tailEnd/>
          </a:ln>
        </p:spPr>
        <p:txBody>
          <a:bodyPr wrap="none" lIns="68580" tIns="8206" rIns="68580" bIns="8206"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sz="1108" b="1">
              <a:solidFill>
                <a:srgbClr val="FFE6CD"/>
              </a:solidFill>
            </a:endParaRPr>
          </a:p>
        </p:txBody>
      </p:sp>
      <p:sp>
        <p:nvSpPr>
          <p:cNvPr id="156678" name="Rectangle 7">
            <a:extLst>
              <a:ext uri="{FF2B5EF4-FFF2-40B4-BE49-F238E27FC236}">
                <a16:creationId xmlns:a16="http://schemas.microsoft.com/office/drawing/2014/main" id="{EB3482F5-6866-48B9-9636-F0CE0F62075B}"/>
              </a:ext>
            </a:extLst>
          </p:cNvPr>
          <p:cNvSpPr>
            <a:spLocks noChangeArrowheads="1"/>
          </p:cNvSpPr>
          <p:nvPr/>
        </p:nvSpPr>
        <p:spPr bwMode="auto">
          <a:xfrm>
            <a:off x="2910254" y="3628293"/>
            <a:ext cx="2010508" cy="464527"/>
          </a:xfrm>
          <a:prstGeom prst="rect">
            <a:avLst/>
          </a:prstGeom>
          <a:solidFill>
            <a:schemeClr val="bg1"/>
          </a:solidFill>
          <a:ln w="12700" algn="ctr">
            <a:solidFill>
              <a:srgbClr val="FF9900"/>
            </a:solidFill>
            <a:miter lim="800000"/>
            <a:headEnd/>
            <a:tailEnd/>
          </a:ln>
        </p:spPr>
        <p:txBody>
          <a:bodyPr wrap="none" lIns="68580" tIns="8206" rIns="68580" bIns="8206"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92" b="1">
                <a:solidFill>
                  <a:srgbClr val="000000"/>
                </a:solidFill>
              </a:rPr>
              <a:t>サービス管理責任者</a:t>
            </a:r>
          </a:p>
        </p:txBody>
      </p:sp>
      <p:sp>
        <p:nvSpPr>
          <p:cNvPr id="156679" name="Oval 3">
            <a:extLst>
              <a:ext uri="{FF2B5EF4-FFF2-40B4-BE49-F238E27FC236}">
                <a16:creationId xmlns:a16="http://schemas.microsoft.com/office/drawing/2014/main" id="{3BDD566C-D617-4973-9E57-0BAE375C86C3}"/>
              </a:ext>
            </a:extLst>
          </p:cNvPr>
          <p:cNvSpPr>
            <a:spLocks noChangeArrowheads="1"/>
          </p:cNvSpPr>
          <p:nvPr/>
        </p:nvSpPr>
        <p:spPr bwMode="auto">
          <a:xfrm>
            <a:off x="1513743" y="4293577"/>
            <a:ext cx="3119803" cy="1528397"/>
          </a:xfrm>
          <a:prstGeom prst="ellipse">
            <a:avLst/>
          </a:prstGeom>
          <a:solidFill>
            <a:schemeClr val="accent2"/>
          </a:solidFill>
          <a:ln w="12700" algn="ctr">
            <a:solidFill>
              <a:srgbClr val="FF9900"/>
            </a:solidFill>
            <a:round/>
            <a:headEnd/>
            <a:tailEnd/>
          </a:ln>
        </p:spPr>
        <p:txBody>
          <a:bodyPr wrap="none" lIns="68580" tIns="8206" rIns="68580" bIns="8206"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2215">
              <a:solidFill>
                <a:srgbClr val="000000"/>
              </a:solidFill>
              <a:latin typeface="Times New Roman" panose="02020603050405020304" pitchFamily="18" charset="0"/>
            </a:endParaRPr>
          </a:p>
        </p:txBody>
      </p:sp>
      <p:sp>
        <p:nvSpPr>
          <p:cNvPr id="156680" name="Rectangle 8">
            <a:extLst>
              <a:ext uri="{FF2B5EF4-FFF2-40B4-BE49-F238E27FC236}">
                <a16:creationId xmlns:a16="http://schemas.microsoft.com/office/drawing/2014/main" id="{9E5A7585-0AE1-4AEE-A96E-7BA112448492}"/>
              </a:ext>
            </a:extLst>
          </p:cNvPr>
          <p:cNvSpPr>
            <a:spLocks noChangeArrowheads="1"/>
          </p:cNvSpPr>
          <p:nvPr/>
        </p:nvSpPr>
        <p:spPr bwMode="auto">
          <a:xfrm>
            <a:off x="2378320" y="4825513"/>
            <a:ext cx="1329103" cy="464526"/>
          </a:xfrm>
          <a:prstGeom prst="rect">
            <a:avLst/>
          </a:prstGeom>
          <a:solidFill>
            <a:schemeClr val="bg1"/>
          </a:solidFill>
          <a:ln w="12700" algn="ctr">
            <a:solidFill>
              <a:srgbClr val="FF9900"/>
            </a:solidFill>
            <a:miter lim="800000"/>
            <a:headEnd/>
            <a:tailEnd/>
          </a:ln>
        </p:spPr>
        <p:txBody>
          <a:bodyPr wrap="none" lIns="68580" tIns="8206" rIns="68580" bIns="8206"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846" b="1">
                <a:solidFill>
                  <a:srgbClr val="000000"/>
                </a:solidFill>
              </a:rPr>
              <a:t>利用者</a:t>
            </a:r>
          </a:p>
        </p:txBody>
      </p:sp>
      <p:sp>
        <p:nvSpPr>
          <p:cNvPr id="156681" name="Rectangle 9">
            <a:extLst>
              <a:ext uri="{FF2B5EF4-FFF2-40B4-BE49-F238E27FC236}">
                <a16:creationId xmlns:a16="http://schemas.microsoft.com/office/drawing/2014/main" id="{E9C4CD27-6DFC-4A02-BFC9-EDFEE303DBA2}"/>
              </a:ext>
            </a:extLst>
          </p:cNvPr>
          <p:cNvSpPr>
            <a:spLocks noChangeArrowheads="1"/>
          </p:cNvSpPr>
          <p:nvPr/>
        </p:nvSpPr>
        <p:spPr bwMode="auto">
          <a:xfrm>
            <a:off x="4904643" y="4624754"/>
            <a:ext cx="1329103" cy="464527"/>
          </a:xfrm>
          <a:prstGeom prst="rect">
            <a:avLst/>
          </a:prstGeom>
          <a:solidFill>
            <a:schemeClr val="bg1"/>
          </a:solidFill>
          <a:ln w="12700" algn="ctr">
            <a:solidFill>
              <a:srgbClr val="FF9900"/>
            </a:solidFill>
            <a:miter lim="800000"/>
            <a:headEnd/>
            <a:tailEnd/>
          </a:ln>
        </p:spPr>
        <p:txBody>
          <a:bodyPr wrap="none" lIns="68580" tIns="8206" rIns="68580" bIns="8206"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92" b="1">
                <a:solidFill>
                  <a:srgbClr val="000000"/>
                </a:solidFill>
              </a:rPr>
              <a:t>従業者</a:t>
            </a:r>
          </a:p>
        </p:txBody>
      </p:sp>
      <p:sp>
        <p:nvSpPr>
          <p:cNvPr id="156682" name="Rectangle 10">
            <a:extLst>
              <a:ext uri="{FF2B5EF4-FFF2-40B4-BE49-F238E27FC236}">
                <a16:creationId xmlns:a16="http://schemas.microsoft.com/office/drawing/2014/main" id="{C2A6EA62-C8C3-4B20-827D-965B696693E6}"/>
              </a:ext>
            </a:extLst>
          </p:cNvPr>
          <p:cNvSpPr>
            <a:spLocks noChangeArrowheads="1"/>
          </p:cNvSpPr>
          <p:nvPr/>
        </p:nvSpPr>
        <p:spPr bwMode="auto">
          <a:xfrm>
            <a:off x="5369169" y="3429001"/>
            <a:ext cx="1529862" cy="531935"/>
          </a:xfrm>
          <a:prstGeom prst="rect">
            <a:avLst/>
          </a:prstGeom>
          <a:solidFill>
            <a:schemeClr val="bg1"/>
          </a:solidFill>
          <a:ln w="12700" algn="ctr">
            <a:solidFill>
              <a:srgbClr val="FF9900"/>
            </a:solidFill>
            <a:miter lim="800000"/>
            <a:headEnd/>
            <a:tailEnd/>
          </a:ln>
        </p:spPr>
        <p:txBody>
          <a:bodyPr wrap="none" lIns="68580" tIns="8206" rIns="68580" bIns="8206"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92" b="1">
                <a:solidFill>
                  <a:srgbClr val="000000"/>
                </a:solidFill>
              </a:rPr>
              <a:t>管理者・法人</a:t>
            </a:r>
          </a:p>
        </p:txBody>
      </p:sp>
      <p:sp>
        <p:nvSpPr>
          <p:cNvPr id="156683" name="Rectangle 11">
            <a:extLst>
              <a:ext uri="{FF2B5EF4-FFF2-40B4-BE49-F238E27FC236}">
                <a16:creationId xmlns:a16="http://schemas.microsoft.com/office/drawing/2014/main" id="{35EF7818-6712-4F3E-808E-D5913DFD5F50}"/>
              </a:ext>
            </a:extLst>
          </p:cNvPr>
          <p:cNvSpPr>
            <a:spLocks noChangeArrowheads="1"/>
          </p:cNvSpPr>
          <p:nvPr/>
        </p:nvSpPr>
        <p:spPr bwMode="auto">
          <a:xfrm>
            <a:off x="2378320" y="2432539"/>
            <a:ext cx="1926980" cy="464527"/>
          </a:xfrm>
          <a:prstGeom prst="rect">
            <a:avLst/>
          </a:prstGeom>
          <a:solidFill>
            <a:schemeClr val="bg1"/>
          </a:solidFill>
          <a:ln w="12700" algn="ctr">
            <a:solidFill>
              <a:srgbClr val="FF9900"/>
            </a:solidFill>
            <a:miter lim="800000"/>
            <a:headEnd/>
            <a:tailEnd/>
          </a:ln>
        </p:spPr>
        <p:txBody>
          <a:bodyPr wrap="none" lIns="68580" tIns="8206" rIns="68580" bIns="8206"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92" b="1">
                <a:solidFill>
                  <a:srgbClr val="000000"/>
                </a:solidFill>
              </a:rPr>
              <a:t>地域・関係機関</a:t>
            </a:r>
          </a:p>
        </p:txBody>
      </p:sp>
      <p:sp>
        <p:nvSpPr>
          <p:cNvPr id="183309" name="AutoShape 13">
            <a:extLst>
              <a:ext uri="{FF2B5EF4-FFF2-40B4-BE49-F238E27FC236}">
                <a16:creationId xmlns:a16="http://schemas.microsoft.com/office/drawing/2014/main" id="{3E11D9D7-F753-4563-9DA3-221D1DD3E982}"/>
              </a:ext>
            </a:extLst>
          </p:cNvPr>
          <p:cNvSpPr>
            <a:spLocks noChangeArrowheads="1"/>
          </p:cNvSpPr>
          <p:nvPr/>
        </p:nvSpPr>
        <p:spPr bwMode="auto">
          <a:xfrm>
            <a:off x="684336" y="637443"/>
            <a:ext cx="7844203" cy="523142"/>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68" tIns="42185" rIns="84368" bIns="42185" anchor="ctr"/>
          <a:lstStyle/>
          <a:p>
            <a:pPr algn="ctr">
              <a:defRPr/>
            </a:pPr>
            <a:r>
              <a:rPr lang="ja-JP" altLang="en-US" sz="2585" b="1">
                <a:solidFill>
                  <a:srgbClr val="A50021"/>
                </a:solidFill>
              </a:rPr>
              <a:t>サービス管理責任者の位置づけのイメージ</a:t>
            </a:r>
          </a:p>
        </p:txBody>
      </p:sp>
      <p:sp>
        <p:nvSpPr>
          <p:cNvPr id="156685" name="Rectangle 16">
            <a:extLst>
              <a:ext uri="{FF2B5EF4-FFF2-40B4-BE49-F238E27FC236}">
                <a16:creationId xmlns:a16="http://schemas.microsoft.com/office/drawing/2014/main" id="{60E9C122-BCDA-47A8-B45F-CEB558226C91}"/>
              </a:ext>
            </a:extLst>
          </p:cNvPr>
          <p:cNvSpPr>
            <a:spLocks noChangeArrowheads="1"/>
          </p:cNvSpPr>
          <p:nvPr/>
        </p:nvSpPr>
        <p:spPr bwMode="auto">
          <a:xfrm>
            <a:off x="539262" y="1368669"/>
            <a:ext cx="8135815" cy="663820"/>
          </a:xfrm>
          <a:prstGeom prst="rect">
            <a:avLst/>
          </a:prstGeom>
          <a:solidFill>
            <a:srgbClr val="FFCCFF"/>
          </a:solidFill>
          <a:ln w="9525">
            <a:solidFill>
              <a:schemeClr val="bg1"/>
            </a:solidFill>
            <a:miter lim="800000"/>
            <a:headEnd/>
            <a:tailEnd/>
          </a:ln>
        </p:spPr>
        <p:txBody>
          <a:bodyPr wrap="none"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846">
                <a:solidFill>
                  <a:srgbClr val="000000"/>
                </a:solidFill>
                <a:latin typeface="Times New Roman" panose="02020603050405020304" pitchFamily="18" charset="0"/>
              </a:rPr>
              <a:t>サービス管理責任者は、利用者、従業者、管理者・法人、地域・関係機関</a:t>
            </a:r>
          </a:p>
          <a:p>
            <a:pPr algn="ctr" eaLnBrk="1" hangingPunct="1"/>
            <a:r>
              <a:rPr lang="ja-JP" altLang="en-US" sz="1846">
                <a:solidFill>
                  <a:srgbClr val="000000"/>
                </a:solidFill>
                <a:latin typeface="Times New Roman" panose="02020603050405020304" pitchFamily="18" charset="0"/>
              </a:rPr>
              <a:t>とのあいだに立って、質の高いサービスが提供されるよう調整する立場</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Rectangle 3">
            <a:extLst>
              <a:ext uri="{FF2B5EF4-FFF2-40B4-BE49-F238E27FC236}">
                <a16:creationId xmlns:a16="http://schemas.microsoft.com/office/drawing/2014/main" id="{E75937F8-5103-4D38-8699-C1A27AB46F06}"/>
              </a:ext>
            </a:extLst>
          </p:cNvPr>
          <p:cNvSpPr>
            <a:spLocks noChangeArrowheads="1"/>
          </p:cNvSpPr>
          <p:nvPr/>
        </p:nvSpPr>
        <p:spPr bwMode="auto">
          <a:xfrm>
            <a:off x="1581151" y="1235379"/>
            <a:ext cx="2127738" cy="357435"/>
          </a:xfrm>
          <a:prstGeom prst="rect">
            <a:avLst/>
          </a:prstGeom>
          <a:solidFill>
            <a:srgbClr val="CCECFF"/>
          </a:solidFill>
          <a:ln w="12700" algn="ctr">
            <a:solidFill>
              <a:schemeClr val="tx1"/>
            </a:solidFill>
            <a:miter lim="800000"/>
            <a:headEnd/>
            <a:tailEnd/>
          </a:ln>
        </p:spPr>
        <p:txBody>
          <a:bodyPr lIns="68580" tIns="8206" rIns="68580" bIns="8206" anchor="ctr">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2215" b="0">
                <a:solidFill>
                  <a:srgbClr val="000000"/>
                </a:solidFill>
              </a:rPr>
              <a:t>評価の項目</a:t>
            </a:r>
            <a:r>
              <a:rPr lang="ja-JP" altLang="en-US" sz="2215">
                <a:solidFill>
                  <a:srgbClr val="000000"/>
                </a:solidFill>
              </a:rPr>
              <a:t> </a:t>
            </a:r>
          </a:p>
        </p:txBody>
      </p:sp>
      <p:sp>
        <p:nvSpPr>
          <p:cNvPr id="179205" name="Rectangle 4">
            <a:extLst>
              <a:ext uri="{FF2B5EF4-FFF2-40B4-BE49-F238E27FC236}">
                <a16:creationId xmlns:a16="http://schemas.microsoft.com/office/drawing/2014/main" id="{8FAB250E-DB71-4AD7-87F7-F08B42B90762}"/>
              </a:ext>
            </a:extLst>
          </p:cNvPr>
          <p:cNvSpPr>
            <a:spLocks noChangeArrowheads="1"/>
          </p:cNvSpPr>
          <p:nvPr/>
        </p:nvSpPr>
        <p:spPr bwMode="auto">
          <a:xfrm>
            <a:off x="3842239" y="1235379"/>
            <a:ext cx="5117123" cy="357435"/>
          </a:xfrm>
          <a:prstGeom prst="rect">
            <a:avLst/>
          </a:prstGeom>
          <a:solidFill>
            <a:srgbClr val="CCECFF"/>
          </a:solidFill>
          <a:ln w="12700" algn="ctr">
            <a:solidFill>
              <a:schemeClr val="tx1"/>
            </a:solidFill>
            <a:miter lim="800000"/>
            <a:headEnd/>
            <a:tailEnd/>
          </a:ln>
        </p:spPr>
        <p:txBody>
          <a:bodyPr lIns="68580" tIns="8206" rIns="68580" bIns="8206" anchor="ctr">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2215" b="0">
                <a:solidFill>
                  <a:srgbClr val="000000"/>
                </a:solidFill>
              </a:rPr>
              <a:t>評価の方法</a:t>
            </a:r>
          </a:p>
        </p:txBody>
      </p:sp>
      <p:sp>
        <p:nvSpPr>
          <p:cNvPr id="179206" name="Rectangle 5">
            <a:extLst>
              <a:ext uri="{FF2B5EF4-FFF2-40B4-BE49-F238E27FC236}">
                <a16:creationId xmlns:a16="http://schemas.microsoft.com/office/drawing/2014/main" id="{46BBDF83-0B3E-4118-A650-FF0EDD7637D6}"/>
              </a:ext>
            </a:extLst>
          </p:cNvPr>
          <p:cNvSpPr>
            <a:spLocks noChangeArrowheads="1"/>
          </p:cNvSpPr>
          <p:nvPr/>
        </p:nvSpPr>
        <p:spPr bwMode="auto">
          <a:xfrm>
            <a:off x="1579685" y="1635369"/>
            <a:ext cx="2126274" cy="1460989"/>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8580" tIns="8206" rIns="68580" bIns="8206"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endParaRPr lang="en-US" altLang="ja-JP" sz="1846" b="0">
              <a:solidFill>
                <a:srgbClr val="000000"/>
              </a:solidFill>
            </a:endParaRPr>
          </a:p>
          <a:p>
            <a:pPr algn="ctr" defTabSz="844083" eaLnBrk="1" fontAlgn="base" hangingPunct="1">
              <a:spcBef>
                <a:spcPct val="0"/>
              </a:spcBef>
              <a:spcAft>
                <a:spcPct val="0"/>
              </a:spcAft>
            </a:pPr>
            <a:r>
              <a:rPr lang="ja-JP" altLang="en-US" sz="2215" b="0">
                <a:solidFill>
                  <a:srgbClr val="000000"/>
                </a:solidFill>
              </a:rPr>
              <a:t>質の高い</a:t>
            </a:r>
          </a:p>
          <a:p>
            <a:pPr algn="ctr" defTabSz="844083" eaLnBrk="1" fontAlgn="base" hangingPunct="1">
              <a:spcBef>
                <a:spcPct val="0"/>
              </a:spcBef>
              <a:spcAft>
                <a:spcPct val="0"/>
              </a:spcAft>
            </a:pPr>
            <a:r>
              <a:rPr lang="ja-JP" altLang="en-US" sz="2215" b="0">
                <a:solidFill>
                  <a:srgbClr val="000000"/>
                </a:solidFill>
              </a:rPr>
              <a:t>サービスの提供</a:t>
            </a:r>
            <a:endParaRPr lang="ja-JP" altLang="en-US" sz="1846" b="0">
              <a:solidFill>
                <a:srgbClr val="000000"/>
              </a:solidFill>
            </a:endParaRPr>
          </a:p>
          <a:p>
            <a:pPr algn="ctr" defTabSz="844083" eaLnBrk="1" fontAlgn="base" hangingPunct="1">
              <a:spcBef>
                <a:spcPct val="0"/>
              </a:spcBef>
              <a:spcAft>
                <a:spcPct val="0"/>
              </a:spcAft>
            </a:pPr>
            <a:endParaRPr lang="en-US" altLang="ja-JP" sz="1846" b="0">
              <a:solidFill>
                <a:srgbClr val="000000"/>
              </a:solidFill>
            </a:endParaRPr>
          </a:p>
        </p:txBody>
      </p:sp>
      <p:sp>
        <p:nvSpPr>
          <p:cNvPr id="9" name="Rectangle 6">
            <a:extLst>
              <a:ext uri="{FF2B5EF4-FFF2-40B4-BE49-F238E27FC236}">
                <a16:creationId xmlns:a16="http://schemas.microsoft.com/office/drawing/2014/main" id="{656D675B-DFCD-4EE6-A25E-FC20252D3322}"/>
              </a:ext>
            </a:extLst>
          </p:cNvPr>
          <p:cNvSpPr>
            <a:spLocks noChangeArrowheads="1"/>
          </p:cNvSpPr>
          <p:nvPr/>
        </p:nvSpPr>
        <p:spPr bwMode="auto">
          <a:xfrm>
            <a:off x="3843705" y="1635369"/>
            <a:ext cx="5114192" cy="1460989"/>
          </a:xfrm>
          <a:prstGeom prst="rect">
            <a:avLst/>
          </a:prstGeom>
          <a:noFill/>
          <a:ln w="12700" algn="ctr">
            <a:solidFill>
              <a:schemeClr val="tx1"/>
            </a:solidFill>
            <a:miter lim="800000"/>
            <a:headEnd/>
            <a:tailEnd/>
          </a:ln>
        </p:spPr>
        <p:txBody>
          <a:bodyPr lIns="68580" tIns="8206" rIns="68580" bIns="8206" anchor="ctr"/>
          <a:lstStyle/>
          <a:p>
            <a:pPr marL="492382" indent="-492382" defTabSz="844083" eaLnBrk="0" fontAlgn="base" hangingPunct="0">
              <a:lnSpc>
                <a:spcPct val="95000"/>
              </a:lnSpc>
              <a:spcBef>
                <a:spcPct val="10000"/>
              </a:spcBef>
              <a:spcAft>
                <a:spcPct val="0"/>
              </a:spcAft>
              <a:defRPr/>
            </a:pPr>
            <a:r>
              <a:rPr kumimoji="1" lang="ja-JP" altLang="en-US" sz="1477" dirty="0">
                <a:solidFill>
                  <a:srgbClr val="000000"/>
                </a:solidFill>
                <a:latin typeface="Arial" panose="020B0604020202020204" pitchFamily="34" charset="0"/>
                <a:ea typeface="ＭＳ Ｐゴシック" panose="020B0600070205080204" pitchFamily="50" charset="-128"/>
              </a:rPr>
              <a:t>①利用者の到達目標達成度・利用者及び家族の満足度</a:t>
            </a:r>
          </a:p>
          <a:p>
            <a:pPr marL="492382" indent="-492382" defTabSz="844083" eaLnBrk="0" fontAlgn="base" hangingPunct="0">
              <a:lnSpc>
                <a:spcPct val="95000"/>
              </a:lnSpc>
              <a:spcBef>
                <a:spcPct val="10000"/>
              </a:spcBef>
              <a:spcAft>
                <a:spcPct val="0"/>
              </a:spcAft>
              <a:defRPr/>
            </a:pPr>
            <a:r>
              <a:rPr kumimoji="1" lang="ja-JP" altLang="en-US" sz="1477" dirty="0">
                <a:solidFill>
                  <a:srgbClr val="000000"/>
                </a:solidFill>
                <a:latin typeface="Arial" panose="020B0604020202020204" pitchFamily="34" charset="0"/>
                <a:ea typeface="ＭＳ Ｐゴシック" panose="020B0600070205080204" pitchFamily="50" charset="-128"/>
              </a:rPr>
              <a:t>②サービス管理責任者・支援者の自己評価の導入</a:t>
            </a:r>
          </a:p>
          <a:p>
            <a:pPr marL="492382" indent="-492382" defTabSz="844083" eaLnBrk="0" fontAlgn="base" hangingPunct="0">
              <a:lnSpc>
                <a:spcPct val="95000"/>
              </a:lnSpc>
              <a:spcBef>
                <a:spcPct val="10000"/>
              </a:spcBef>
              <a:spcAft>
                <a:spcPct val="0"/>
              </a:spcAft>
              <a:defRPr/>
            </a:pPr>
            <a:r>
              <a:rPr kumimoji="1" lang="ja-JP" altLang="en-US" sz="1477" dirty="0">
                <a:solidFill>
                  <a:srgbClr val="000000"/>
                </a:solidFill>
                <a:latin typeface="Arial" panose="020B0604020202020204" pitchFamily="34" charset="0"/>
                <a:ea typeface="ＭＳ Ｐゴシック" panose="020B0600070205080204" pitchFamily="50" charset="-128"/>
              </a:rPr>
              <a:t>③苦情解決・室の第三者評価へのとりくみ</a:t>
            </a:r>
          </a:p>
          <a:p>
            <a:pPr defTabSz="844083" fontAlgn="base">
              <a:spcBef>
                <a:spcPct val="0"/>
              </a:spcBef>
              <a:spcAft>
                <a:spcPct val="0"/>
              </a:spcAft>
              <a:defRPr/>
            </a:pPr>
            <a:r>
              <a:rPr kumimoji="1" lang="ja-JP" altLang="en-US" sz="1477" dirty="0">
                <a:solidFill>
                  <a:srgbClr val="000000"/>
                </a:solidFill>
                <a:latin typeface="Arial" charset="0"/>
                <a:ea typeface="ＭＳ Ｐゴシック" panose="020B0600070205080204" pitchFamily="50" charset="-128"/>
              </a:rPr>
              <a:t>④企業等での職場体験実習等へのとりくみ</a:t>
            </a:r>
            <a:endParaRPr kumimoji="1" lang="en-US" altLang="ja-JP" sz="1477" dirty="0">
              <a:solidFill>
                <a:srgbClr val="000000"/>
              </a:solidFill>
              <a:latin typeface="Arial" charset="0"/>
              <a:ea typeface="ＭＳ Ｐゴシック" panose="020B0600070205080204" pitchFamily="50" charset="-128"/>
            </a:endParaRPr>
          </a:p>
          <a:p>
            <a:pPr defTabSz="844083" fontAlgn="base">
              <a:spcBef>
                <a:spcPct val="0"/>
              </a:spcBef>
              <a:spcAft>
                <a:spcPct val="0"/>
              </a:spcAft>
              <a:defRPr/>
            </a:pPr>
            <a:r>
              <a:rPr kumimoji="1" lang="ja-JP" altLang="en-US" sz="1477" dirty="0">
                <a:solidFill>
                  <a:srgbClr val="000000"/>
                </a:solidFill>
                <a:latin typeface="Arial" charset="0"/>
                <a:ea typeface="ＭＳ Ｐゴシック" panose="020B0600070205080204" pitchFamily="50" charset="-128"/>
              </a:rPr>
              <a:t>⑤面接練習・履歴書作成等の実践的就労支援研修の実施</a:t>
            </a:r>
            <a:endParaRPr kumimoji="1" lang="en-US" altLang="ja-JP" sz="1477" dirty="0">
              <a:solidFill>
                <a:srgbClr val="000000"/>
              </a:solidFill>
              <a:latin typeface="Arial" charset="0"/>
              <a:ea typeface="ＭＳ Ｐゴシック" panose="020B0600070205080204" pitchFamily="50" charset="-128"/>
            </a:endParaRPr>
          </a:p>
          <a:p>
            <a:pPr defTabSz="844083" fontAlgn="base">
              <a:spcBef>
                <a:spcPct val="0"/>
              </a:spcBef>
              <a:spcAft>
                <a:spcPct val="0"/>
              </a:spcAft>
              <a:defRPr/>
            </a:pPr>
            <a:r>
              <a:rPr kumimoji="1" lang="ja-JP" altLang="en-US" sz="1477" dirty="0">
                <a:solidFill>
                  <a:srgbClr val="000000"/>
                </a:solidFill>
                <a:latin typeface="Arial" charset="0"/>
                <a:ea typeface="ＭＳ Ｐゴシック" panose="020B0600070205080204" pitchFamily="50" charset="-128"/>
              </a:rPr>
              <a:t>⑥くらしに必要なトータルな支援へのとりくみ</a:t>
            </a:r>
          </a:p>
        </p:txBody>
      </p:sp>
      <p:sp>
        <p:nvSpPr>
          <p:cNvPr id="179208" name="Rectangle 7">
            <a:extLst>
              <a:ext uri="{FF2B5EF4-FFF2-40B4-BE49-F238E27FC236}">
                <a16:creationId xmlns:a16="http://schemas.microsoft.com/office/drawing/2014/main" id="{F11AFC5D-11DB-40F5-99F1-D7649F378588}"/>
              </a:ext>
            </a:extLst>
          </p:cNvPr>
          <p:cNvSpPr>
            <a:spLocks noChangeArrowheads="1"/>
          </p:cNvSpPr>
          <p:nvPr/>
        </p:nvSpPr>
        <p:spPr bwMode="auto">
          <a:xfrm>
            <a:off x="1579685" y="4825512"/>
            <a:ext cx="2120412" cy="1462454"/>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8580" tIns="8206" rIns="68580" bIns="8206"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endParaRPr lang="en-US" altLang="ja-JP" sz="1846" b="0">
              <a:solidFill>
                <a:srgbClr val="000000"/>
              </a:solidFill>
            </a:endParaRPr>
          </a:p>
          <a:p>
            <a:pPr algn="ctr" defTabSz="844083" eaLnBrk="1" fontAlgn="base" hangingPunct="1">
              <a:spcBef>
                <a:spcPct val="0"/>
              </a:spcBef>
              <a:spcAft>
                <a:spcPct val="0"/>
              </a:spcAft>
            </a:pPr>
            <a:r>
              <a:rPr lang="ja-JP" altLang="en-US" sz="2215" b="0">
                <a:solidFill>
                  <a:srgbClr val="000000"/>
                </a:solidFill>
              </a:rPr>
              <a:t>事業の推進</a:t>
            </a:r>
          </a:p>
          <a:p>
            <a:pPr algn="ctr" defTabSz="844083" eaLnBrk="1" fontAlgn="base" hangingPunct="1">
              <a:spcBef>
                <a:spcPct val="0"/>
              </a:spcBef>
              <a:spcAft>
                <a:spcPct val="0"/>
              </a:spcAft>
            </a:pPr>
            <a:endParaRPr lang="en-US" altLang="ja-JP" sz="1846" b="0">
              <a:solidFill>
                <a:srgbClr val="000000"/>
              </a:solidFill>
            </a:endParaRPr>
          </a:p>
        </p:txBody>
      </p:sp>
      <p:sp>
        <p:nvSpPr>
          <p:cNvPr id="179209" name="Rectangle 8">
            <a:extLst>
              <a:ext uri="{FF2B5EF4-FFF2-40B4-BE49-F238E27FC236}">
                <a16:creationId xmlns:a16="http://schemas.microsoft.com/office/drawing/2014/main" id="{79860500-A386-413C-9C6D-E6BE71D5AFF4}"/>
              </a:ext>
            </a:extLst>
          </p:cNvPr>
          <p:cNvSpPr>
            <a:spLocks noChangeArrowheads="1"/>
          </p:cNvSpPr>
          <p:nvPr/>
        </p:nvSpPr>
        <p:spPr bwMode="auto">
          <a:xfrm>
            <a:off x="1579685" y="3229708"/>
            <a:ext cx="2127738" cy="1460989"/>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8580" tIns="8206" rIns="68580" bIns="8206"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2215" b="0">
                <a:solidFill>
                  <a:srgbClr val="000000"/>
                </a:solidFill>
                <a:latin typeface="ＭＳ Ｐゴシック" panose="020B0600070205080204" pitchFamily="50" charset="-128"/>
              </a:rPr>
              <a:t>職員の質の向上</a:t>
            </a:r>
          </a:p>
        </p:txBody>
      </p:sp>
      <p:sp>
        <p:nvSpPr>
          <p:cNvPr id="179210" name="Rectangle 9">
            <a:extLst>
              <a:ext uri="{FF2B5EF4-FFF2-40B4-BE49-F238E27FC236}">
                <a16:creationId xmlns:a16="http://schemas.microsoft.com/office/drawing/2014/main" id="{3FBC13BF-64A1-4CCC-AE8D-CB9B91D884B4}"/>
              </a:ext>
            </a:extLst>
          </p:cNvPr>
          <p:cNvSpPr>
            <a:spLocks noChangeArrowheads="1"/>
          </p:cNvSpPr>
          <p:nvPr/>
        </p:nvSpPr>
        <p:spPr bwMode="auto">
          <a:xfrm>
            <a:off x="3840774" y="3229708"/>
            <a:ext cx="5117123" cy="1462454"/>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8580" tIns="8206" rIns="68580" bIns="8206"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defTabSz="844083" eaLnBrk="1" fontAlgn="base" hangingPunct="1">
              <a:spcBef>
                <a:spcPct val="0"/>
              </a:spcBef>
              <a:spcAft>
                <a:spcPct val="0"/>
              </a:spcAft>
            </a:pPr>
            <a:r>
              <a:rPr lang="en-US" altLang="ja-JP" sz="1477" b="0">
                <a:solidFill>
                  <a:srgbClr val="000000"/>
                </a:solidFill>
              </a:rPr>
              <a:t>①</a:t>
            </a:r>
            <a:r>
              <a:rPr lang="ja-JP" altLang="en-US" sz="1477" b="0">
                <a:solidFill>
                  <a:srgbClr val="000000"/>
                </a:solidFill>
              </a:rPr>
              <a:t>資格取得の促進　（キャリアアップ）による有資格者数</a:t>
            </a:r>
            <a:endParaRPr lang="en-US" altLang="ja-JP" sz="1477" b="0">
              <a:solidFill>
                <a:srgbClr val="000000"/>
              </a:solidFill>
            </a:endParaRPr>
          </a:p>
          <a:p>
            <a:pPr defTabSz="844083" eaLnBrk="1" fontAlgn="base" hangingPunct="1">
              <a:spcBef>
                <a:spcPct val="0"/>
              </a:spcBef>
              <a:spcAft>
                <a:spcPct val="0"/>
              </a:spcAft>
            </a:pPr>
            <a:r>
              <a:rPr lang="ja-JP" altLang="en-US" sz="1477" b="0">
                <a:solidFill>
                  <a:srgbClr val="000000"/>
                </a:solidFill>
              </a:rPr>
              <a:t>②効率的・効果的な支援会議の運営</a:t>
            </a:r>
          </a:p>
          <a:p>
            <a:pPr defTabSz="844083" eaLnBrk="1" fontAlgn="base" hangingPunct="1">
              <a:spcBef>
                <a:spcPct val="0"/>
              </a:spcBef>
              <a:spcAft>
                <a:spcPct val="0"/>
              </a:spcAft>
            </a:pPr>
            <a:r>
              <a:rPr lang="ja-JP" altLang="en-US" sz="1477" b="0">
                <a:solidFill>
                  <a:srgbClr val="000000"/>
                </a:solidFill>
              </a:rPr>
              <a:t>③ＯＪＴ、ＯＦＦ</a:t>
            </a:r>
            <a:r>
              <a:rPr lang="en-US" altLang="ja-JP" sz="1477" b="0">
                <a:solidFill>
                  <a:srgbClr val="000000"/>
                </a:solidFill>
              </a:rPr>
              <a:t>-</a:t>
            </a:r>
            <a:r>
              <a:rPr lang="ja-JP" altLang="en-US" sz="1477" b="0">
                <a:solidFill>
                  <a:srgbClr val="000000"/>
                </a:solidFill>
              </a:rPr>
              <a:t>ＪＴの実施件数（時間）</a:t>
            </a:r>
          </a:p>
          <a:p>
            <a:pPr defTabSz="844083" eaLnBrk="1" fontAlgn="base" hangingPunct="1">
              <a:spcBef>
                <a:spcPct val="0"/>
              </a:spcBef>
              <a:spcAft>
                <a:spcPct val="0"/>
              </a:spcAft>
            </a:pPr>
            <a:r>
              <a:rPr lang="ja-JP" altLang="en-US" sz="1477" b="0">
                <a:solidFill>
                  <a:srgbClr val="000000"/>
                </a:solidFill>
              </a:rPr>
              <a:t>④人権研修の実施</a:t>
            </a:r>
            <a:endParaRPr lang="en-US" altLang="ja-JP" sz="1477" b="0">
              <a:solidFill>
                <a:srgbClr val="000000"/>
              </a:solidFill>
            </a:endParaRPr>
          </a:p>
          <a:p>
            <a:pPr defTabSz="844083" eaLnBrk="1" fontAlgn="base" hangingPunct="1">
              <a:spcBef>
                <a:spcPct val="0"/>
              </a:spcBef>
              <a:spcAft>
                <a:spcPct val="0"/>
              </a:spcAft>
            </a:pPr>
            <a:r>
              <a:rPr lang="ja-JP" altLang="en-US" sz="1477" b="0">
                <a:solidFill>
                  <a:srgbClr val="000000"/>
                </a:solidFill>
              </a:rPr>
              <a:t>⑤ハローワーク等関係機関への訪問回数等</a:t>
            </a:r>
            <a:endParaRPr lang="en-US" altLang="ja-JP" sz="1477" b="0">
              <a:solidFill>
                <a:srgbClr val="000000"/>
              </a:solidFill>
            </a:endParaRPr>
          </a:p>
          <a:p>
            <a:pPr defTabSz="844083" eaLnBrk="1" fontAlgn="base" hangingPunct="1">
              <a:spcBef>
                <a:spcPct val="0"/>
              </a:spcBef>
              <a:spcAft>
                <a:spcPct val="0"/>
              </a:spcAft>
            </a:pPr>
            <a:r>
              <a:rPr lang="ja-JP" altLang="en-US" sz="1477" b="0">
                <a:solidFill>
                  <a:srgbClr val="000000"/>
                </a:solidFill>
              </a:rPr>
              <a:t>⑥職員の企業等での職場体験研修</a:t>
            </a:r>
          </a:p>
        </p:txBody>
      </p:sp>
      <p:sp>
        <p:nvSpPr>
          <p:cNvPr id="179211" name="Rectangle 10">
            <a:extLst>
              <a:ext uri="{FF2B5EF4-FFF2-40B4-BE49-F238E27FC236}">
                <a16:creationId xmlns:a16="http://schemas.microsoft.com/office/drawing/2014/main" id="{C1E9DD45-AD7E-43EA-AFCC-CF622A615D99}"/>
              </a:ext>
            </a:extLst>
          </p:cNvPr>
          <p:cNvSpPr>
            <a:spLocks noChangeArrowheads="1"/>
          </p:cNvSpPr>
          <p:nvPr/>
        </p:nvSpPr>
        <p:spPr bwMode="auto">
          <a:xfrm>
            <a:off x="3840774" y="4825512"/>
            <a:ext cx="5117123" cy="1462454"/>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8580" tIns="8206" rIns="68580" bIns="8206"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defTabSz="844083" eaLnBrk="1" fontAlgn="base" hangingPunct="1">
              <a:spcBef>
                <a:spcPct val="0"/>
              </a:spcBef>
              <a:spcAft>
                <a:spcPct val="0"/>
              </a:spcAft>
            </a:pPr>
            <a:r>
              <a:rPr lang="en-US" altLang="ja-JP" sz="1477" b="0">
                <a:solidFill>
                  <a:srgbClr val="000000"/>
                </a:solidFill>
              </a:rPr>
              <a:t>①</a:t>
            </a:r>
            <a:r>
              <a:rPr lang="ja-JP" altLang="en-US" sz="1477" b="0">
                <a:solidFill>
                  <a:srgbClr val="000000"/>
                </a:solidFill>
              </a:rPr>
              <a:t>利用者数の増減、平均利用日数</a:t>
            </a:r>
          </a:p>
          <a:p>
            <a:pPr defTabSz="844083" eaLnBrk="1" fontAlgn="base" hangingPunct="1">
              <a:spcBef>
                <a:spcPct val="0"/>
              </a:spcBef>
              <a:spcAft>
                <a:spcPct val="0"/>
              </a:spcAft>
            </a:pPr>
            <a:r>
              <a:rPr lang="ja-JP" altLang="en-US" sz="1477" b="0">
                <a:solidFill>
                  <a:srgbClr val="000000"/>
                </a:solidFill>
              </a:rPr>
              <a:t>②一般雇用や他の就労系事業へ移行した利用者数等</a:t>
            </a:r>
          </a:p>
          <a:p>
            <a:pPr defTabSz="844083" eaLnBrk="1" fontAlgn="base" hangingPunct="1">
              <a:spcBef>
                <a:spcPct val="0"/>
              </a:spcBef>
              <a:spcAft>
                <a:spcPct val="0"/>
              </a:spcAft>
            </a:pPr>
            <a:r>
              <a:rPr lang="ja-JP" altLang="en-US" sz="1477" b="0">
                <a:solidFill>
                  <a:srgbClr val="000000"/>
                </a:solidFill>
              </a:rPr>
              <a:t>③企業や受注先の開拓件数・連携先機関数</a:t>
            </a:r>
          </a:p>
          <a:p>
            <a:pPr defTabSz="844083" eaLnBrk="1" fontAlgn="base" hangingPunct="1">
              <a:spcBef>
                <a:spcPct val="0"/>
              </a:spcBef>
              <a:spcAft>
                <a:spcPct val="0"/>
              </a:spcAft>
            </a:pPr>
            <a:r>
              <a:rPr lang="ja-JP" altLang="en-US" sz="1477" b="0">
                <a:solidFill>
                  <a:srgbClr val="000000"/>
                </a:solidFill>
              </a:rPr>
              <a:t>④学校・企業・地域等との連携</a:t>
            </a:r>
            <a:endParaRPr lang="en-US" altLang="ja-JP" sz="1477" b="0">
              <a:solidFill>
                <a:srgbClr val="000000"/>
              </a:solidFill>
            </a:endParaRPr>
          </a:p>
          <a:p>
            <a:pPr defTabSz="844083" eaLnBrk="1" fontAlgn="base" hangingPunct="1">
              <a:spcBef>
                <a:spcPct val="0"/>
              </a:spcBef>
              <a:spcAft>
                <a:spcPct val="0"/>
              </a:spcAft>
            </a:pPr>
            <a:r>
              <a:rPr lang="ja-JP" altLang="en-US" sz="1477" b="0">
                <a:solidFill>
                  <a:srgbClr val="000000"/>
                </a:solidFill>
              </a:rPr>
              <a:t>⑤施設外就労等の地域での就労支援のとりくみなど</a:t>
            </a:r>
            <a:endParaRPr lang="en-US" altLang="ja-JP" sz="1477" b="0">
              <a:solidFill>
                <a:srgbClr val="000000"/>
              </a:solidFill>
            </a:endParaRPr>
          </a:p>
          <a:p>
            <a:pPr defTabSz="844083" eaLnBrk="1" fontAlgn="base" hangingPunct="1">
              <a:spcBef>
                <a:spcPct val="0"/>
              </a:spcBef>
              <a:spcAft>
                <a:spcPct val="0"/>
              </a:spcAft>
            </a:pPr>
            <a:r>
              <a:rPr lang="ja-JP" altLang="en-US" sz="1477" b="0">
                <a:solidFill>
                  <a:srgbClr val="000000"/>
                </a:solidFill>
              </a:rPr>
              <a:t>⑥就労支援系サービス以外の提供への取り組み</a:t>
            </a:r>
          </a:p>
        </p:txBody>
      </p:sp>
      <p:sp>
        <p:nvSpPr>
          <p:cNvPr id="179212" name="Rectangle 17">
            <a:extLst>
              <a:ext uri="{FF2B5EF4-FFF2-40B4-BE49-F238E27FC236}">
                <a16:creationId xmlns:a16="http://schemas.microsoft.com/office/drawing/2014/main" id="{AA40A13B-8530-4D93-8B5C-90F6698707E1}"/>
              </a:ext>
            </a:extLst>
          </p:cNvPr>
          <p:cNvSpPr>
            <a:spLocks noChangeArrowheads="1"/>
          </p:cNvSpPr>
          <p:nvPr/>
        </p:nvSpPr>
        <p:spPr bwMode="auto">
          <a:xfrm>
            <a:off x="252046" y="1238310"/>
            <a:ext cx="1197220" cy="357435"/>
          </a:xfrm>
          <a:prstGeom prst="rect">
            <a:avLst/>
          </a:prstGeom>
          <a:solidFill>
            <a:srgbClr val="CCECFF"/>
          </a:solidFill>
          <a:ln w="12700" algn="ctr">
            <a:solidFill>
              <a:schemeClr val="tx1"/>
            </a:solidFill>
            <a:miter lim="800000"/>
            <a:headEnd/>
            <a:tailEnd/>
          </a:ln>
        </p:spPr>
        <p:txBody>
          <a:bodyPr lIns="68580" tIns="8206" rIns="68580" bIns="8206" anchor="ctr">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2215" b="0">
                <a:solidFill>
                  <a:srgbClr val="000000"/>
                </a:solidFill>
              </a:rPr>
              <a:t>視点</a:t>
            </a:r>
            <a:r>
              <a:rPr lang="ja-JP" altLang="en-US" sz="2215">
                <a:solidFill>
                  <a:srgbClr val="000000"/>
                </a:solidFill>
              </a:rPr>
              <a:t> </a:t>
            </a:r>
          </a:p>
        </p:txBody>
      </p:sp>
      <p:sp>
        <p:nvSpPr>
          <p:cNvPr id="179213" name="AutoShape 21">
            <a:extLst>
              <a:ext uri="{FF2B5EF4-FFF2-40B4-BE49-F238E27FC236}">
                <a16:creationId xmlns:a16="http://schemas.microsoft.com/office/drawing/2014/main" id="{0731258E-C42B-4E37-9C86-26CBCA6F29FD}"/>
              </a:ext>
            </a:extLst>
          </p:cNvPr>
          <p:cNvSpPr>
            <a:spLocks noChangeArrowheads="1"/>
          </p:cNvSpPr>
          <p:nvPr/>
        </p:nvSpPr>
        <p:spPr bwMode="auto">
          <a:xfrm rot="10800000">
            <a:off x="317989" y="1635369"/>
            <a:ext cx="1129811" cy="4585189"/>
          </a:xfrm>
          <a:prstGeom prst="rtTriangle">
            <a:avLst/>
          </a:prstGeom>
          <a:solidFill>
            <a:srgbClr val="FFFFB9">
              <a:alpha val="49019"/>
            </a:srgbClr>
          </a:solidFill>
          <a:ln w="12700" algn="ctr">
            <a:solidFill>
              <a:schemeClr val="tx1"/>
            </a:solidFill>
            <a:miter lim="800000"/>
            <a:headEnd/>
            <a:tailEnd/>
          </a:ln>
        </p:spPr>
        <p:txBody>
          <a:bodyPr rot="10800000" vert="eaVert" wrap="none" lIns="68580" tIns="8206" rIns="68580" bIns="8206"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2215">
                <a:solidFill>
                  <a:srgbClr val="000000"/>
                </a:solidFill>
              </a:rPr>
              <a:t>エンパワメント</a:t>
            </a:r>
          </a:p>
        </p:txBody>
      </p:sp>
      <p:sp>
        <p:nvSpPr>
          <p:cNvPr id="179214" name="AutoShape 20">
            <a:extLst>
              <a:ext uri="{FF2B5EF4-FFF2-40B4-BE49-F238E27FC236}">
                <a16:creationId xmlns:a16="http://schemas.microsoft.com/office/drawing/2014/main" id="{F890501A-A55C-43DF-861C-E76EA5E4DD2B}"/>
              </a:ext>
            </a:extLst>
          </p:cNvPr>
          <p:cNvSpPr>
            <a:spLocks noChangeArrowheads="1"/>
          </p:cNvSpPr>
          <p:nvPr/>
        </p:nvSpPr>
        <p:spPr bwMode="auto">
          <a:xfrm>
            <a:off x="252047" y="1633904"/>
            <a:ext cx="1129812" cy="4652596"/>
          </a:xfrm>
          <a:prstGeom prst="rtTriangle">
            <a:avLst/>
          </a:prstGeom>
          <a:solidFill>
            <a:srgbClr val="FFFFB9">
              <a:alpha val="49019"/>
            </a:srgbClr>
          </a:solidFill>
          <a:ln w="12700" algn="ctr">
            <a:solidFill>
              <a:schemeClr val="tx1"/>
            </a:solidFill>
            <a:miter lim="800000"/>
            <a:headEnd/>
            <a:tailEnd/>
          </a:ln>
        </p:spPr>
        <p:txBody>
          <a:bodyPr vert="eaVert" wrap="none" lIns="68580" tIns="8206" rIns="68580" bIns="8206"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2215">
                <a:solidFill>
                  <a:srgbClr val="000000"/>
                </a:solidFill>
              </a:rPr>
              <a:t>市民の暮らし</a:t>
            </a:r>
          </a:p>
        </p:txBody>
      </p:sp>
      <p:sp>
        <p:nvSpPr>
          <p:cNvPr id="17" name="角丸四角形 16">
            <a:extLst>
              <a:ext uri="{FF2B5EF4-FFF2-40B4-BE49-F238E27FC236}">
                <a16:creationId xmlns:a16="http://schemas.microsoft.com/office/drawing/2014/main" id="{B6B5B5AE-8FAC-46DB-980A-109D02F10273}"/>
              </a:ext>
            </a:extLst>
          </p:cNvPr>
          <p:cNvSpPr/>
          <p:nvPr/>
        </p:nvSpPr>
        <p:spPr bwMode="auto">
          <a:xfrm>
            <a:off x="8222666" y="337770"/>
            <a:ext cx="712177" cy="464527"/>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68580" tIns="8206" rIns="68580" bIns="8206" anchor="ctr"/>
          <a:lstStyle/>
          <a:p>
            <a:pPr algn="ctr" defTabSz="844083" fontAlgn="base">
              <a:spcBef>
                <a:spcPct val="0"/>
              </a:spcBef>
              <a:spcAft>
                <a:spcPct val="0"/>
              </a:spcAft>
              <a:defRPr/>
            </a:pPr>
            <a:r>
              <a:rPr kumimoji="1" lang="ja-JP" altLang="en-US" sz="1662" b="1" dirty="0">
                <a:solidFill>
                  <a:srgbClr val="000000"/>
                </a:solidFill>
                <a:latin typeface="Arial"/>
                <a:ea typeface="ＭＳ Ｐゴシック"/>
              </a:rPr>
              <a:t>例</a:t>
            </a:r>
          </a:p>
        </p:txBody>
      </p:sp>
      <p:sp>
        <p:nvSpPr>
          <p:cNvPr id="16" name="AutoShape 4">
            <a:extLst>
              <a:ext uri="{FF2B5EF4-FFF2-40B4-BE49-F238E27FC236}">
                <a16:creationId xmlns:a16="http://schemas.microsoft.com/office/drawing/2014/main" id="{D6F6AE20-34A5-4443-8199-73A5B86889DD}"/>
              </a:ext>
            </a:extLst>
          </p:cNvPr>
          <p:cNvSpPr>
            <a:spLocks noChangeArrowheads="1"/>
          </p:cNvSpPr>
          <p:nvPr/>
        </p:nvSpPr>
        <p:spPr bwMode="auto">
          <a:xfrm>
            <a:off x="209157" y="88472"/>
            <a:ext cx="8398130" cy="839431"/>
          </a:xfrm>
          <a:prstGeom prst="rtTriangle">
            <a:avLst/>
          </a:prstGeom>
          <a:gradFill rotWithShape="1">
            <a:gsLst>
              <a:gs pos="0">
                <a:srgbClr val="FFFFE9"/>
              </a:gs>
              <a:gs pos="100000">
                <a:srgbClr val="FFFFB9"/>
              </a:gs>
            </a:gsLst>
            <a:lin ang="5400000" scaled="1"/>
          </a:gradFill>
          <a:ln w="9525">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179203" name="Rectangle 2">
            <a:extLst>
              <a:ext uri="{FF2B5EF4-FFF2-40B4-BE49-F238E27FC236}">
                <a16:creationId xmlns:a16="http://schemas.microsoft.com/office/drawing/2014/main" id="{099AEB90-D6BB-4A00-B6CC-AFB7FBF765F6}"/>
              </a:ext>
            </a:extLst>
          </p:cNvPr>
          <p:cNvSpPr>
            <a:spLocks noGrp="1" noChangeArrowheads="1"/>
          </p:cNvSpPr>
          <p:nvPr>
            <p:ph type="title"/>
          </p:nvPr>
        </p:nvSpPr>
        <p:spPr>
          <a:xfrm>
            <a:off x="765313" y="275807"/>
            <a:ext cx="4880114" cy="652096"/>
          </a:xfrm>
        </p:spPr>
        <p:txBody>
          <a:bodyPr/>
          <a:lstStyle/>
          <a:p>
            <a:pPr marL="316531" indent="-316531">
              <a:spcBef>
                <a:spcPct val="20000"/>
              </a:spcBef>
            </a:pPr>
            <a:r>
              <a:rPr lang="ja-JP" altLang="en-US" sz="3692" b="1" dirty="0"/>
              <a:t>サービスの評価基準</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923" y="260350"/>
            <a:ext cx="8137531" cy="647700"/>
          </a:xfrm>
          <a:solidFill>
            <a:schemeClr val="accent5"/>
          </a:solidFill>
        </p:spPr>
        <p:txBody>
          <a:bodyPr/>
          <a:lstStyle/>
          <a:p>
            <a:pPr eaLnBrk="1" hangingPunct="1">
              <a:defRPr/>
            </a:pPr>
            <a:r>
              <a:rPr lang="ja-JP" altLang="en-US" sz="3200" dirty="0">
                <a:latin typeface="ＤＨＰ特太ゴシック体" pitchFamily="50" charset="-128"/>
                <a:ea typeface="ＤＨＰ特太ゴシック体" pitchFamily="50" charset="-128"/>
              </a:rPr>
              <a:t>就労系サービスにおけるサービス管理とは</a:t>
            </a:r>
          </a:p>
        </p:txBody>
      </p:sp>
      <p:sp>
        <p:nvSpPr>
          <p:cNvPr id="21507" name="Rectangle 3"/>
          <p:cNvSpPr>
            <a:spLocks noGrp="1" noChangeArrowheads="1"/>
          </p:cNvSpPr>
          <p:nvPr>
            <p:ph type="body" idx="1"/>
          </p:nvPr>
        </p:nvSpPr>
        <p:spPr>
          <a:xfrm>
            <a:off x="394582" y="1196976"/>
            <a:ext cx="8230458" cy="5256213"/>
          </a:xfrm>
        </p:spPr>
        <p:txBody>
          <a:bodyPr>
            <a:normAutofit/>
          </a:bodyPr>
          <a:lstStyle/>
          <a:p>
            <a:pPr eaLnBrk="1" hangingPunct="1">
              <a:lnSpc>
                <a:spcPct val="90000"/>
              </a:lnSpc>
              <a:buFontTx/>
              <a:buNone/>
            </a:pPr>
            <a:r>
              <a:rPr lang="ja-JP" altLang="en-US" sz="2400" dirty="0"/>
              <a:t>・良いサービス、質の高いサービスとは何か？</a:t>
            </a:r>
            <a:endParaRPr lang="en-US" altLang="ja-JP" sz="2400" dirty="0"/>
          </a:p>
          <a:p>
            <a:pPr eaLnBrk="1" hangingPunct="1">
              <a:lnSpc>
                <a:spcPct val="90000"/>
              </a:lnSpc>
              <a:buFontTx/>
              <a:buNone/>
            </a:pPr>
            <a:endParaRPr lang="en-US" altLang="ja-JP" sz="2400" dirty="0"/>
          </a:p>
          <a:p>
            <a:pPr eaLnBrk="1" hangingPunct="1">
              <a:lnSpc>
                <a:spcPct val="90000"/>
              </a:lnSpc>
              <a:buFontTx/>
              <a:buNone/>
            </a:pPr>
            <a:r>
              <a:rPr lang="ja-JP" altLang="en-US" sz="2400" dirty="0"/>
              <a:t>・就労はサービスの結果（成果）が数値化されやすい？</a:t>
            </a:r>
            <a:endParaRPr lang="en-US" altLang="ja-JP" sz="2400" dirty="0"/>
          </a:p>
          <a:p>
            <a:pPr eaLnBrk="1" hangingPunct="1">
              <a:lnSpc>
                <a:spcPct val="90000"/>
              </a:lnSpc>
              <a:buFontTx/>
              <a:buNone/>
            </a:pPr>
            <a:r>
              <a:rPr lang="ja-JP" altLang="en-US" sz="2400" dirty="0"/>
              <a:t>　就労移行支援事業　　　－　　就職率・定着率　○○％</a:t>
            </a:r>
            <a:endParaRPr lang="en-US" altLang="ja-JP" sz="2400" dirty="0"/>
          </a:p>
          <a:p>
            <a:pPr eaLnBrk="1" hangingPunct="1">
              <a:lnSpc>
                <a:spcPct val="90000"/>
              </a:lnSpc>
              <a:buFontTx/>
              <a:buNone/>
            </a:pPr>
            <a:r>
              <a:rPr lang="ja-JP" altLang="en-US" sz="2400" dirty="0"/>
              <a:t>　就労継続支援事業（Ａ型・Ｂ型） </a:t>
            </a:r>
            <a:r>
              <a:rPr lang="ja-JP" altLang="en-US" sz="2400" dirty="0" err="1"/>
              <a:t>ー</a:t>
            </a:r>
            <a:r>
              <a:rPr lang="ja-JP" altLang="en-US" sz="2400" dirty="0"/>
              <a:t>　工賃　○○○○円</a:t>
            </a:r>
            <a:endParaRPr lang="en-US" altLang="ja-JP" sz="2400" dirty="0"/>
          </a:p>
          <a:p>
            <a:pPr eaLnBrk="1" hangingPunct="1">
              <a:lnSpc>
                <a:spcPct val="90000"/>
              </a:lnSpc>
              <a:buFontTx/>
              <a:buNone/>
            </a:pPr>
            <a:endParaRPr lang="en-US" altLang="ja-JP" sz="2400" dirty="0"/>
          </a:p>
          <a:p>
            <a:pPr eaLnBrk="1" hangingPunct="1">
              <a:lnSpc>
                <a:spcPct val="90000"/>
              </a:lnSpc>
              <a:buFontTx/>
              <a:buNone/>
            </a:pPr>
            <a:r>
              <a:rPr lang="ja-JP" altLang="en-US" sz="2400" dirty="0"/>
              <a:t>・働くことの意味を考える</a:t>
            </a:r>
          </a:p>
          <a:p>
            <a:pPr>
              <a:buNone/>
            </a:pPr>
            <a:r>
              <a:rPr lang="ja-JP" altLang="en-US" sz="2400" dirty="0"/>
              <a:t>　　○個人的側面</a:t>
            </a:r>
            <a:r>
              <a:rPr lang="en-US" altLang="ja-JP" sz="2400" dirty="0"/>
              <a:t>(</a:t>
            </a:r>
            <a:r>
              <a:rPr lang="ja-JP" altLang="en-US" sz="2400" dirty="0"/>
              <a:t>個性の発揮）</a:t>
            </a:r>
          </a:p>
          <a:p>
            <a:pPr>
              <a:buNone/>
            </a:pPr>
            <a:r>
              <a:rPr lang="ja-JP" altLang="en-US" sz="2400" dirty="0"/>
              <a:t>　　○社会的側面（役割の実現）</a:t>
            </a:r>
          </a:p>
          <a:p>
            <a:pPr>
              <a:buNone/>
            </a:pPr>
            <a:r>
              <a:rPr lang="ja-JP" altLang="en-US" sz="2400" dirty="0"/>
              <a:t>　　○経済的側面（生計の維持）</a:t>
            </a:r>
          </a:p>
          <a:p>
            <a:pPr eaLnBrk="1" hangingPunct="1">
              <a:lnSpc>
                <a:spcPct val="90000"/>
              </a:lnSpc>
              <a:buFontTx/>
              <a:buNone/>
            </a:pPr>
            <a:endParaRPr lang="ja-JP" altLang="en-US" sz="2400" dirty="0"/>
          </a:p>
        </p:txBody>
      </p:sp>
      <p:sp>
        <p:nvSpPr>
          <p:cNvPr id="4" name="スライド番号プレースホルダー 3"/>
          <p:cNvSpPr>
            <a:spLocks noGrp="1"/>
          </p:cNvSpPr>
          <p:nvPr>
            <p:ph type="sldNum" sz="quarter" idx="12"/>
          </p:nvPr>
        </p:nvSpPr>
        <p:spPr/>
        <p:txBody>
          <a:bodyPr/>
          <a:lstStyle/>
          <a:p>
            <a:fld id="{93F2C76C-95E5-4F43-AC27-80398C2C95BE}" type="slidenum">
              <a:rPr lang="ja-JP" altLang="en-US" smtClean="0"/>
              <a:pPr/>
              <a:t>17</a:t>
            </a:fld>
            <a:endParaRPr lang="ja-JP"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4"/>
          <p:cNvSpPr>
            <a:spLocks noChangeArrowheads="1"/>
          </p:cNvSpPr>
          <p:nvPr/>
        </p:nvSpPr>
        <p:spPr bwMode="auto">
          <a:xfrm>
            <a:off x="418169" y="16244"/>
            <a:ext cx="8307659" cy="1079500"/>
          </a:xfrm>
          <a:prstGeom prst="rtTriangle">
            <a:avLst/>
          </a:prstGeom>
          <a:gradFill rotWithShape="1">
            <a:gsLst>
              <a:gs pos="0">
                <a:srgbClr val="FFFFE9"/>
              </a:gs>
              <a:gs pos="100000">
                <a:srgbClr val="FFFFB9"/>
              </a:gs>
            </a:gsLst>
            <a:lin ang="5400000" scaled="1"/>
          </a:gradFill>
          <a:ln w="9525">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25603" name="正方形/長方形 24"/>
          <p:cNvSpPr>
            <a:spLocks noChangeArrowheads="1"/>
          </p:cNvSpPr>
          <p:nvPr/>
        </p:nvSpPr>
        <p:spPr bwMode="auto">
          <a:xfrm>
            <a:off x="316662" y="239396"/>
            <a:ext cx="8409166" cy="1138773"/>
          </a:xfrm>
          <a:prstGeom prst="rect">
            <a:avLst/>
          </a:prstGeom>
          <a:noFill/>
          <a:ln w="9525">
            <a:noFill/>
            <a:miter lim="800000"/>
            <a:headEnd/>
            <a:tailEnd/>
          </a:ln>
        </p:spPr>
        <p:txBody>
          <a:bodyPr wrap="square">
            <a:spAutoFit/>
          </a:bodyPr>
          <a:lstStyle/>
          <a:p>
            <a:r>
              <a:rPr lang="ja-JP" altLang="en-US" sz="3400" b="1" dirty="0">
                <a:solidFill>
                  <a:srgbClr val="000000"/>
                </a:solidFill>
                <a:latin typeface="ＤＨＰ特太ゴシック体" pitchFamily="50" charset="-128"/>
                <a:ea typeface="ＤＨＰ特太ゴシック体" pitchFamily="50" charset="-128"/>
              </a:rPr>
              <a:t>（２）就労系サービスにおける</a:t>
            </a:r>
            <a:endParaRPr lang="en-US" altLang="ja-JP" sz="3400" b="1" dirty="0">
              <a:solidFill>
                <a:srgbClr val="000000"/>
              </a:solidFill>
              <a:latin typeface="ＤＨＰ特太ゴシック体" pitchFamily="50" charset="-128"/>
              <a:ea typeface="ＤＨＰ特太ゴシック体" pitchFamily="50" charset="-128"/>
            </a:endParaRPr>
          </a:p>
          <a:p>
            <a:r>
              <a:rPr lang="ja-JP" altLang="en-US" sz="3400" b="1" dirty="0">
                <a:solidFill>
                  <a:srgbClr val="000000"/>
                </a:solidFill>
                <a:latin typeface="ＤＨＰ特太ゴシック体" pitchFamily="50" charset="-128"/>
                <a:ea typeface="ＤＨＰ特太ゴシック体" pitchFamily="50" charset="-128"/>
              </a:rPr>
              <a:t>　　　　　　　　　サービス提供の視点</a:t>
            </a:r>
          </a:p>
        </p:txBody>
      </p:sp>
      <p:sp>
        <p:nvSpPr>
          <p:cNvPr id="21507" name="テキスト ボックス 27"/>
          <p:cNvSpPr txBox="1">
            <a:spLocks noChangeArrowheads="1"/>
          </p:cNvSpPr>
          <p:nvPr/>
        </p:nvSpPr>
        <p:spPr bwMode="auto">
          <a:xfrm>
            <a:off x="540405" y="1660594"/>
            <a:ext cx="8063189" cy="5693866"/>
          </a:xfrm>
          <a:prstGeom prst="rect">
            <a:avLst/>
          </a:prstGeom>
          <a:noFill/>
          <a:ln w="9525">
            <a:noFill/>
            <a:miter lim="800000"/>
            <a:headEnd/>
            <a:tailEnd/>
          </a:ln>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182563" indent="-182563" eaLnBrk="1" hangingPunct="1">
              <a:defRPr/>
            </a:pPr>
            <a:r>
              <a:rPr lang="ja-JP" altLang="en-US" sz="2800" dirty="0">
                <a:solidFill>
                  <a:srgbClr val="000000"/>
                </a:solidFill>
              </a:rPr>
              <a:t>・潜在的な能力や働く力を見いだし、最大限に引き出す環境を整えているか</a:t>
            </a:r>
            <a:endParaRPr lang="en-US" altLang="ja-JP" sz="2800" dirty="0">
              <a:solidFill>
                <a:srgbClr val="000000"/>
              </a:solidFill>
            </a:endParaRPr>
          </a:p>
          <a:p>
            <a:pPr marL="182563" indent="-182563" eaLnBrk="1" hangingPunct="1">
              <a:defRPr/>
            </a:pPr>
            <a:endParaRPr lang="en-US" altLang="ja-JP" sz="2800" dirty="0">
              <a:solidFill>
                <a:srgbClr val="000000"/>
              </a:solidFill>
            </a:endParaRPr>
          </a:p>
          <a:p>
            <a:pPr marL="182563" indent="-182563" eaLnBrk="1" hangingPunct="1">
              <a:defRPr/>
            </a:pPr>
            <a:r>
              <a:rPr lang="ja-JP" altLang="en-US" sz="2800" dirty="0">
                <a:solidFill>
                  <a:srgbClr val="000000"/>
                </a:solidFill>
              </a:rPr>
              <a:t>・働くことを通して成長できているか</a:t>
            </a:r>
            <a:endParaRPr lang="en-US" altLang="ja-JP" sz="2800" dirty="0">
              <a:solidFill>
                <a:srgbClr val="000000"/>
              </a:solidFill>
            </a:endParaRPr>
          </a:p>
          <a:p>
            <a:pPr marL="182563" indent="-182563" algn="r" eaLnBrk="1" hangingPunct="1">
              <a:defRPr/>
            </a:pPr>
            <a:endParaRPr lang="en-US" altLang="ja-JP" sz="2800" dirty="0">
              <a:solidFill>
                <a:srgbClr val="000000"/>
              </a:solidFill>
            </a:endParaRPr>
          </a:p>
          <a:p>
            <a:pPr marL="182563" indent="-182563" eaLnBrk="1" hangingPunct="1">
              <a:defRPr/>
            </a:pPr>
            <a:r>
              <a:rPr lang="ja-JP" altLang="en-US" sz="2800" dirty="0">
                <a:solidFill>
                  <a:srgbClr val="000000"/>
                </a:solidFill>
              </a:rPr>
              <a:t>・社会経済活動の一員としての自覚や誇りがもてる労働のあり方を提供しているか</a:t>
            </a:r>
            <a:endParaRPr lang="en-US" altLang="ja-JP" sz="2800" dirty="0">
              <a:solidFill>
                <a:srgbClr val="000000"/>
              </a:solidFill>
            </a:endParaRPr>
          </a:p>
          <a:p>
            <a:pPr marL="182563" indent="-182563" algn="r" eaLnBrk="1" hangingPunct="1">
              <a:defRPr/>
            </a:pPr>
            <a:endParaRPr lang="en-US" altLang="ja-JP" sz="2800" dirty="0">
              <a:solidFill>
                <a:srgbClr val="000000"/>
              </a:solidFill>
            </a:endParaRPr>
          </a:p>
          <a:p>
            <a:pPr marL="182563" indent="-182563" eaLnBrk="1" hangingPunct="1">
              <a:defRPr/>
            </a:pPr>
            <a:r>
              <a:rPr lang="ja-JP" altLang="en-US" sz="2800" dirty="0">
                <a:solidFill>
                  <a:srgbClr val="000000"/>
                </a:solidFill>
              </a:rPr>
              <a:t>・施設外支援及び施設内での支援において社会経済活動に主体的に参加できる労働環境を提供しているか</a:t>
            </a:r>
            <a:endParaRPr lang="en-US" altLang="ja-JP" sz="2800" dirty="0">
              <a:solidFill>
                <a:srgbClr val="000000"/>
              </a:solidFill>
            </a:endParaRPr>
          </a:p>
          <a:p>
            <a:pPr algn="r" eaLnBrk="1" hangingPunct="1">
              <a:defRPr/>
            </a:pPr>
            <a:endParaRPr lang="en-US" altLang="ja-JP" sz="2800" dirty="0">
              <a:solidFill>
                <a:srgbClr val="000000"/>
              </a:solidFill>
            </a:endParaRPr>
          </a:p>
          <a:p>
            <a:pPr algn="r" eaLnBrk="1" hangingPunct="1">
              <a:defRPr/>
            </a:pPr>
            <a:endParaRPr lang="ja-JP" altLang="en-US" sz="2800" dirty="0">
              <a:solidFill>
                <a:srgbClr val="000000"/>
              </a:solidFill>
            </a:endParaRPr>
          </a:p>
        </p:txBody>
      </p:sp>
      <p:sp>
        <p:nvSpPr>
          <p:cNvPr id="4" name="スライド番号プレースホルダー 3"/>
          <p:cNvSpPr>
            <a:spLocks noGrp="1"/>
          </p:cNvSpPr>
          <p:nvPr>
            <p:ph type="sldNum" sz="quarter" idx="12"/>
          </p:nvPr>
        </p:nvSpPr>
        <p:spPr/>
        <p:txBody>
          <a:bodyPr/>
          <a:lstStyle/>
          <a:p>
            <a:fld id="{93F2C76C-95E5-4F43-AC27-80398C2C95BE}" type="slidenum">
              <a:rPr lang="ja-JP" altLang="en-US" smtClean="0"/>
              <a:pPr/>
              <a:t>18</a:t>
            </a:fld>
            <a:endParaRPr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4"/>
          <p:cNvSpPr>
            <a:spLocks noChangeArrowheads="1"/>
          </p:cNvSpPr>
          <p:nvPr/>
        </p:nvSpPr>
        <p:spPr bwMode="auto">
          <a:xfrm>
            <a:off x="250189" y="188913"/>
            <a:ext cx="8785159" cy="1079500"/>
          </a:xfrm>
          <a:prstGeom prst="rtTriangle">
            <a:avLst/>
          </a:prstGeom>
          <a:gradFill rotWithShape="1">
            <a:gsLst>
              <a:gs pos="0">
                <a:srgbClr val="FFFFE9"/>
              </a:gs>
              <a:gs pos="100000">
                <a:srgbClr val="FFFFB9"/>
              </a:gs>
            </a:gsLst>
            <a:lin ang="5400000" scaled="1"/>
          </a:gradFill>
          <a:ln w="9525">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23555" name="Rectangle 2"/>
          <p:cNvSpPr>
            <a:spLocks noGrp="1" noChangeArrowheads="1"/>
          </p:cNvSpPr>
          <p:nvPr>
            <p:ph type="title"/>
          </p:nvPr>
        </p:nvSpPr>
        <p:spPr>
          <a:xfrm>
            <a:off x="108653" y="274638"/>
            <a:ext cx="8926694" cy="1143000"/>
          </a:xfrm>
        </p:spPr>
        <p:txBody>
          <a:bodyPr/>
          <a:lstStyle/>
          <a:p>
            <a:pPr algn="l" eaLnBrk="1" hangingPunct="1"/>
            <a:r>
              <a:rPr lang="ja-JP" altLang="en-US" sz="3200" b="1" dirty="0">
                <a:latin typeface="ＤＨＰ特太ゴシック体" pitchFamily="50" charset="-128"/>
                <a:ea typeface="ＤＨＰ特太ゴシック体" pitchFamily="50" charset="-128"/>
              </a:rPr>
              <a:t>（</a:t>
            </a:r>
            <a:r>
              <a:rPr lang="en-US" altLang="ja-JP" sz="3200" b="1" dirty="0">
                <a:latin typeface="ＤＨＰ特太ゴシック体" pitchFamily="50" charset="-128"/>
                <a:ea typeface="ＤＨＰ特太ゴシック体" pitchFamily="50" charset="-128"/>
              </a:rPr>
              <a:t>3</a:t>
            </a:r>
            <a:r>
              <a:rPr lang="ja-JP" altLang="en-US" sz="3200" b="1" dirty="0">
                <a:latin typeface="ＤＨＰ特太ゴシック体" pitchFamily="50" charset="-128"/>
                <a:ea typeface="ＤＨＰ特太ゴシック体" pitchFamily="50" charset="-128"/>
              </a:rPr>
              <a:t>）就労分野におけるサービス管理責任者の</a:t>
            </a:r>
            <a:br>
              <a:rPr lang="en-US" altLang="ja-JP" sz="3200" b="1" dirty="0">
                <a:latin typeface="ＤＨＰ特太ゴシック体" pitchFamily="50" charset="-128"/>
                <a:ea typeface="ＤＨＰ特太ゴシック体" pitchFamily="50" charset="-128"/>
              </a:rPr>
            </a:br>
            <a:r>
              <a:rPr lang="ja-JP" altLang="en-US" sz="3200" b="1" dirty="0">
                <a:latin typeface="ＤＨＰ特太ゴシック体" pitchFamily="50" charset="-128"/>
                <a:ea typeface="ＤＨＰ特太ゴシック体" pitchFamily="50" charset="-128"/>
              </a:rPr>
              <a:t>　　役割を考える</a:t>
            </a:r>
          </a:p>
        </p:txBody>
      </p:sp>
      <p:sp>
        <p:nvSpPr>
          <p:cNvPr id="23556" name="Rectangle 3"/>
          <p:cNvSpPr>
            <a:spLocks noGrp="1" noChangeArrowheads="1"/>
          </p:cNvSpPr>
          <p:nvPr>
            <p:ph type="body" idx="1"/>
          </p:nvPr>
        </p:nvSpPr>
        <p:spPr>
          <a:xfrm>
            <a:off x="108654" y="1590261"/>
            <a:ext cx="8785160" cy="4791489"/>
          </a:xfrm>
        </p:spPr>
        <p:txBody>
          <a:bodyPr/>
          <a:lstStyle/>
          <a:p>
            <a:pPr eaLnBrk="1" hangingPunct="1">
              <a:buFontTx/>
              <a:buNone/>
            </a:pPr>
            <a:endParaRPr lang="en-US" altLang="ja-JP" sz="2800" b="1" dirty="0"/>
          </a:p>
          <a:p>
            <a:pPr eaLnBrk="1" hangingPunct="1">
              <a:buFontTx/>
              <a:buNone/>
            </a:pPr>
            <a:r>
              <a:rPr lang="ja-JP" altLang="en-US" sz="2800" b="1" dirty="0"/>
              <a:t>１．本人を知る</a:t>
            </a:r>
            <a:endParaRPr lang="en-US" altLang="ja-JP" sz="2800" b="1" dirty="0"/>
          </a:p>
          <a:p>
            <a:pPr eaLnBrk="1" hangingPunct="1">
              <a:buFontTx/>
              <a:buNone/>
            </a:pPr>
            <a:r>
              <a:rPr lang="ja-JP" altLang="en-US" sz="2800" dirty="0"/>
              <a:t>　本人や本人を取り巻く生活環境要因をアセスメント</a:t>
            </a:r>
            <a:endParaRPr lang="en-US" altLang="ja-JP" sz="2800" dirty="0"/>
          </a:p>
          <a:p>
            <a:pPr eaLnBrk="1" hangingPunct="1">
              <a:buFontTx/>
              <a:buNone/>
            </a:pPr>
            <a:r>
              <a:rPr lang="ja-JP" altLang="en-US" sz="2800" dirty="0"/>
              <a:t>　　→「働きたい」という思いに寄り添った個別支援計画</a:t>
            </a:r>
            <a:endParaRPr lang="en-US" altLang="ja-JP" sz="2800" dirty="0"/>
          </a:p>
          <a:p>
            <a:pPr eaLnBrk="1" hangingPunct="1">
              <a:buFontTx/>
              <a:buNone/>
            </a:pPr>
            <a:r>
              <a:rPr lang="ja-JP" altLang="en-US" sz="2800" dirty="0"/>
              <a:t>　　　　</a:t>
            </a:r>
            <a:endParaRPr lang="en-US" altLang="ja-JP" sz="2800" dirty="0"/>
          </a:p>
          <a:p>
            <a:pPr eaLnBrk="1" hangingPunct="1">
              <a:buFontTx/>
              <a:buNone/>
            </a:pPr>
            <a:r>
              <a:rPr lang="ja-JP" altLang="en-US" b="1" dirty="0"/>
              <a:t>２．仕事を知る</a:t>
            </a:r>
            <a:endParaRPr lang="en-US" altLang="ja-JP" b="1" dirty="0"/>
          </a:p>
          <a:p>
            <a:pPr eaLnBrk="1" hangingPunct="1">
              <a:buFontTx/>
              <a:buNone/>
            </a:pPr>
            <a:r>
              <a:rPr lang="ja-JP" altLang="en-US" dirty="0"/>
              <a:t>　仕事、企業、雇用状況、産業動向、経済状況、社会状況をふまえたうえでのサービス提供</a:t>
            </a:r>
          </a:p>
        </p:txBody>
      </p:sp>
      <p:sp>
        <p:nvSpPr>
          <p:cNvPr id="4" name="スライド番号プレースホルダー 3"/>
          <p:cNvSpPr>
            <a:spLocks noGrp="1"/>
          </p:cNvSpPr>
          <p:nvPr>
            <p:ph type="sldNum" sz="quarter" idx="12"/>
          </p:nvPr>
        </p:nvSpPr>
        <p:spPr/>
        <p:txBody>
          <a:bodyPr/>
          <a:lstStyle/>
          <a:p>
            <a:fld id="{93F2C76C-95E5-4F43-AC27-80398C2C95BE}" type="slidenum">
              <a:rPr lang="ja-JP" altLang="en-US" smtClean="0"/>
              <a:pPr/>
              <a:t>19</a:t>
            </a:fld>
            <a:endParaRPr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8A7AAF-6533-48C9-9875-BBA05DF50D9C}"/>
              </a:ext>
            </a:extLst>
          </p:cNvPr>
          <p:cNvSpPr>
            <a:spLocks noGrp="1"/>
          </p:cNvSpPr>
          <p:nvPr>
            <p:ph type="title"/>
          </p:nvPr>
        </p:nvSpPr>
        <p:spPr>
          <a:xfrm>
            <a:off x="308610" y="137477"/>
            <a:ext cx="7932420" cy="891223"/>
          </a:xfrm>
        </p:spPr>
        <p:txBody>
          <a:bodyPr/>
          <a:lstStyle/>
          <a:p>
            <a:r>
              <a:rPr lang="ja-JP" altLang="en-US" dirty="0"/>
              <a:t>＜就労支援をめぐる動向＞</a:t>
            </a:r>
            <a:endParaRPr kumimoji="1" lang="ja-JP" altLang="en-US" dirty="0"/>
          </a:p>
        </p:txBody>
      </p:sp>
      <p:sp>
        <p:nvSpPr>
          <p:cNvPr id="3" name="コンテンツ プレースホルダー 2">
            <a:extLst>
              <a:ext uri="{FF2B5EF4-FFF2-40B4-BE49-F238E27FC236}">
                <a16:creationId xmlns:a16="http://schemas.microsoft.com/office/drawing/2014/main" id="{C96A63FC-5A56-4281-8D92-0CDC4D8DBCC7}"/>
              </a:ext>
            </a:extLst>
          </p:cNvPr>
          <p:cNvSpPr>
            <a:spLocks noGrp="1"/>
          </p:cNvSpPr>
          <p:nvPr>
            <p:ph idx="1"/>
          </p:nvPr>
        </p:nvSpPr>
        <p:spPr>
          <a:xfrm>
            <a:off x="377190" y="1245870"/>
            <a:ext cx="8458200" cy="5372100"/>
          </a:xfrm>
          <a:ln>
            <a:solidFill>
              <a:schemeClr val="accent1"/>
            </a:solidFill>
          </a:ln>
        </p:spPr>
        <p:txBody>
          <a:bodyPr>
            <a:normAutofit lnSpcReduction="10000"/>
          </a:bodyPr>
          <a:lstStyle/>
          <a:p>
            <a:pPr marL="0" indent="0">
              <a:buNone/>
            </a:pPr>
            <a:r>
              <a:rPr lang="ja-JP" altLang="en-US" sz="3200" dirty="0"/>
              <a:t>①障害者雇用・福祉施策の連携強化 に関する検討会報告書　</a:t>
            </a:r>
            <a:r>
              <a:rPr lang="en-US" altLang="ja-JP" sz="3200" dirty="0"/>
              <a:t> 2021</a:t>
            </a:r>
            <a:r>
              <a:rPr lang="ja-JP" altLang="en-US" sz="3200" dirty="0"/>
              <a:t>年</a:t>
            </a:r>
            <a:r>
              <a:rPr lang="en-US" altLang="ja-JP" sz="3200" dirty="0"/>
              <a:t>6</a:t>
            </a:r>
            <a:r>
              <a:rPr lang="ja-JP" altLang="en-US" sz="3200" dirty="0"/>
              <a:t>月</a:t>
            </a:r>
            <a:r>
              <a:rPr lang="en-US" altLang="ja-JP" sz="3200" dirty="0"/>
              <a:t>8</a:t>
            </a:r>
            <a:r>
              <a:rPr lang="ja-JP" altLang="en-US" sz="3200" dirty="0"/>
              <a:t>日</a:t>
            </a:r>
            <a:endParaRPr lang="en-US" altLang="ja-JP" sz="3200" dirty="0"/>
          </a:p>
          <a:p>
            <a:pPr marL="0" indent="0">
              <a:buNone/>
            </a:pPr>
            <a:r>
              <a:rPr lang="ja-JP" altLang="en-US" dirty="0"/>
              <a:t>（</a:t>
            </a:r>
            <a:r>
              <a:rPr lang="en-US" altLang="ja-JP" dirty="0"/>
              <a:t>2020</a:t>
            </a:r>
            <a:r>
              <a:rPr lang="ja-JP" altLang="en-US" dirty="0"/>
              <a:t>年</a:t>
            </a:r>
            <a:r>
              <a:rPr lang="en-US" altLang="ja-JP" dirty="0"/>
              <a:t>11</a:t>
            </a:r>
            <a:r>
              <a:rPr lang="ja-JP" altLang="en-US" dirty="0"/>
              <a:t>月</a:t>
            </a:r>
            <a:r>
              <a:rPr lang="en-US" altLang="ja-JP" dirty="0"/>
              <a:t> </a:t>
            </a:r>
            <a:r>
              <a:rPr lang="ja-JP" altLang="en-US" dirty="0"/>
              <a:t>～</a:t>
            </a:r>
            <a:r>
              <a:rPr lang="en-US" altLang="ja-JP" dirty="0"/>
              <a:t>2021</a:t>
            </a:r>
            <a:r>
              <a:rPr lang="ja-JP" altLang="en-US" dirty="0"/>
              <a:t>年</a:t>
            </a:r>
            <a:r>
              <a:rPr lang="en-US" altLang="ja-JP" dirty="0"/>
              <a:t>6</a:t>
            </a:r>
            <a:r>
              <a:rPr lang="ja-JP" altLang="en-US" dirty="0"/>
              <a:t>月開催）</a:t>
            </a:r>
            <a:endParaRPr lang="en-US" altLang="ja-JP" dirty="0"/>
          </a:p>
          <a:p>
            <a:pPr marL="0" indent="0">
              <a:buNone/>
            </a:pPr>
            <a:endParaRPr kumimoji="1" lang="en-US" altLang="ja-JP" dirty="0"/>
          </a:p>
          <a:p>
            <a:pPr marL="0" indent="0">
              <a:buNone/>
            </a:pPr>
            <a:r>
              <a:rPr lang="ja-JP" altLang="en-US" dirty="0"/>
              <a:t>②</a:t>
            </a:r>
            <a:r>
              <a:rPr lang="ja-JP" altLang="en-US" sz="3200" dirty="0"/>
              <a:t>「障害者総合支援法改正法施行後３年の見直しについて」　</a:t>
            </a:r>
            <a:r>
              <a:rPr lang="ja-JP" altLang="en-US" sz="2400" dirty="0"/>
              <a:t>２０２２年６月１３日</a:t>
            </a:r>
            <a:endParaRPr lang="en-US" altLang="ja-JP" sz="2400" dirty="0"/>
          </a:p>
          <a:p>
            <a:pPr marL="0" indent="0">
              <a:buNone/>
            </a:pPr>
            <a:r>
              <a:rPr lang="ja-JP" altLang="en-US" sz="3200" dirty="0"/>
              <a:t>　（社会保障審議会障害者部会報告書）</a:t>
            </a:r>
            <a:endParaRPr lang="en-US" altLang="ja-JP" sz="3200" dirty="0"/>
          </a:p>
          <a:p>
            <a:pPr marL="0" indent="0">
              <a:buNone/>
            </a:pPr>
            <a:endParaRPr kumimoji="1" lang="en-US" altLang="ja-JP" sz="3200" dirty="0"/>
          </a:p>
          <a:p>
            <a:pPr marL="0" indent="0">
              <a:buNone/>
            </a:pPr>
            <a:r>
              <a:rPr lang="ja-JP" altLang="en-US" sz="3200" dirty="0"/>
              <a:t>③今後の障害者雇用施策の充実強化について</a:t>
            </a:r>
            <a:endParaRPr lang="en-US" altLang="ja-JP" sz="3200" dirty="0"/>
          </a:p>
          <a:p>
            <a:pPr marL="0" indent="0">
              <a:buNone/>
            </a:pPr>
            <a:r>
              <a:rPr lang="ja-JP" altLang="en-US" sz="2400" dirty="0"/>
              <a:t>　２０２２年６月１７日</a:t>
            </a:r>
          </a:p>
          <a:p>
            <a:pPr marL="0" indent="0">
              <a:buNone/>
            </a:pPr>
            <a:r>
              <a:rPr lang="ja-JP" altLang="en-US" sz="3200" dirty="0"/>
              <a:t>（労働政策審議会障害者雇用分科会 意見書）</a:t>
            </a:r>
          </a:p>
          <a:p>
            <a:pPr marL="0" indent="0">
              <a:buNone/>
            </a:pPr>
            <a:endParaRPr kumimoji="1" lang="ja-JP" altLang="en-US" sz="3200" dirty="0"/>
          </a:p>
        </p:txBody>
      </p:sp>
    </p:spTree>
    <p:extLst>
      <p:ext uri="{BB962C8B-B14F-4D97-AF65-F5344CB8AC3E}">
        <p14:creationId xmlns:p14="http://schemas.microsoft.com/office/powerpoint/2010/main" val="107819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2645"/>
            <a:ext cx="8229600" cy="706090"/>
          </a:xfrm>
        </p:spPr>
        <p:txBody>
          <a:bodyPr>
            <a:normAutofit/>
          </a:bodyPr>
          <a:lstStyle/>
          <a:p>
            <a:pPr algn="l"/>
            <a:r>
              <a:rPr kumimoji="1" lang="ja-JP" altLang="en-US" sz="3200" b="1" dirty="0"/>
              <a:t>１．本人を知る　－　アセスメント</a:t>
            </a:r>
          </a:p>
        </p:txBody>
      </p:sp>
      <p:sp>
        <p:nvSpPr>
          <p:cNvPr id="3" name="コンテンツ プレースホルダー 2"/>
          <p:cNvSpPr>
            <a:spLocks noGrp="1"/>
          </p:cNvSpPr>
          <p:nvPr>
            <p:ph idx="1"/>
          </p:nvPr>
        </p:nvSpPr>
        <p:spPr>
          <a:xfrm>
            <a:off x="457200" y="1124744"/>
            <a:ext cx="8507288" cy="5328592"/>
          </a:xfrm>
        </p:spPr>
        <p:txBody>
          <a:bodyPr>
            <a:normAutofit/>
          </a:bodyPr>
          <a:lstStyle/>
          <a:p>
            <a:pPr marL="0" indent="0">
              <a:buNone/>
            </a:pPr>
            <a:r>
              <a:rPr lang="ja-JP" altLang="en-US" sz="3600" dirty="0"/>
              <a:t>サービス管理責任者の視点</a:t>
            </a:r>
            <a:endParaRPr lang="en-US" altLang="ja-JP" sz="3600" dirty="0"/>
          </a:p>
          <a:p>
            <a:pPr marL="0" indent="0">
              <a:buNone/>
            </a:pPr>
            <a:endParaRPr lang="ja-JP" altLang="en-US" sz="1100" dirty="0"/>
          </a:p>
          <a:p>
            <a:endParaRPr lang="ja-JP" altLang="en-US" sz="1050" dirty="0"/>
          </a:p>
          <a:p>
            <a:pPr marL="0" indent="0">
              <a:buNone/>
            </a:pPr>
            <a:r>
              <a:rPr lang="ja-JP" altLang="en-US" dirty="0"/>
              <a:t>①職員は、適切に評価できるスキルがあるか？</a:t>
            </a:r>
          </a:p>
          <a:p>
            <a:pPr marL="0" indent="0">
              <a:buNone/>
            </a:pPr>
            <a:r>
              <a:rPr lang="ja-JP" altLang="en-US" dirty="0"/>
              <a:t>②整備された環境下で評価しているか？</a:t>
            </a:r>
          </a:p>
          <a:p>
            <a:pPr marL="0" indent="0">
              <a:buNone/>
            </a:pPr>
            <a:r>
              <a:rPr lang="ja-JP" altLang="en-US" dirty="0"/>
              <a:t>③就労生活と職業スキルとを区別して評価しているか？</a:t>
            </a:r>
          </a:p>
          <a:p>
            <a:pPr marL="0" indent="0">
              <a:buNone/>
            </a:pPr>
            <a:r>
              <a:rPr lang="ja-JP" altLang="en-US" dirty="0"/>
              <a:t>④事実に基づいた客観的な評価になっているか？</a:t>
            </a:r>
          </a:p>
          <a:p>
            <a:pPr marL="0" indent="0">
              <a:buNone/>
            </a:pPr>
            <a:r>
              <a:rPr lang="ja-JP" altLang="en-US" dirty="0"/>
              <a:t>⑤人材育成「将来何ができるか」という観点で評価をしているか？　　</a:t>
            </a:r>
          </a:p>
          <a:p>
            <a:pPr marL="0" indent="0">
              <a:buNone/>
            </a:pPr>
            <a:r>
              <a:rPr lang="ja-JP" altLang="en-US" dirty="0"/>
              <a:t>⑥常に</a:t>
            </a:r>
            <a:r>
              <a:rPr lang="en-US" altLang="ja-JP" dirty="0"/>
              <a:t>PDCA</a:t>
            </a:r>
            <a:r>
              <a:rPr lang="ja-JP" altLang="en-US" dirty="0"/>
              <a:t>サイクルで計画を見直しているか？</a:t>
            </a:r>
            <a:endParaRPr lang="ja-JP" altLang="en-US" sz="3600" dirty="0"/>
          </a:p>
          <a:p>
            <a:endParaRPr kumimoji="1" lang="ja-JP" altLang="en-US" dirty="0"/>
          </a:p>
        </p:txBody>
      </p:sp>
      <p:sp>
        <p:nvSpPr>
          <p:cNvPr id="6" name="スライド番号プレースホルダー 5"/>
          <p:cNvSpPr>
            <a:spLocks noGrp="1"/>
          </p:cNvSpPr>
          <p:nvPr>
            <p:ph type="sldNum" sz="quarter" idx="12"/>
          </p:nvPr>
        </p:nvSpPr>
        <p:spPr/>
        <p:txBody>
          <a:bodyPr/>
          <a:lstStyle/>
          <a:p>
            <a:fld id="{93F2C76C-95E5-4F43-AC27-80398C2C95BE}" type="slidenum">
              <a:rPr lang="ja-JP" altLang="en-US" smtClean="0"/>
              <a:pPr/>
              <a:t>20</a:t>
            </a:fld>
            <a:endParaRPr lang="ja-JP" altLang="en-US" dirty="0"/>
          </a:p>
        </p:txBody>
      </p:sp>
    </p:spTree>
    <p:extLst>
      <p:ext uri="{BB962C8B-B14F-4D97-AF65-F5344CB8AC3E}">
        <p14:creationId xmlns:p14="http://schemas.microsoft.com/office/powerpoint/2010/main" val="990653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Text Box 5"/>
          <p:cNvSpPr txBox="1">
            <a:spLocks noChangeArrowheads="1"/>
          </p:cNvSpPr>
          <p:nvPr/>
        </p:nvSpPr>
        <p:spPr bwMode="auto">
          <a:xfrm>
            <a:off x="1082" y="51179"/>
            <a:ext cx="914291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3200" dirty="0"/>
              <a:t>２．仕事を知るー就労系事業に共通する「仕事」について</a:t>
            </a:r>
          </a:p>
        </p:txBody>
      </p:sp>
      <p:sp>
        <p:nvSpPr>
          <p:cNvPr id="96262" name="Text Box 6"/>
          <p:cNvSpPr txBox="1">
            <a:spLocks noChangeArrowheads="1"/>
          </p:cNvSpPr>
          <p:nvPr/>
        </p:nvSpPr>
        <p:spPr bwMode="auto">
          <a:xfrm>
            <a:off x="310218" y="1787993"/>
            <a:ext cx="8523563" cy="3908762"/>
          </a:xfrm>
          <a:prstGeom prst="rect">
            <a:avLst/>
          </a:prstGeom>
          <a:noFill/>
          <a:ln w="28575">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400" dirty="0"/>
              <a:t>仕事をするうえで必要な意識</a:t>
            </a:r>
          </a:p>
          <a:p>
            <a:endParaRPr lang="ja-JP" altLang="en-US" sz="1000" dirty="0"/>
          </a:p>
          <a:p>
            <a:r>
              <a:rPr lang="ja-JP" altLang="en-US" sz="2400" dirty="0"/>
              <a:t>	</a:t>
            </a:r>
            <a:r>
              <a:rPr lang="ja-JP" altLang="en-US" sz="2000" dirty="0"/>
              <a:t>良質で利益の出る仕事を受注するためには、常に以下５つを</a:t>
            </a:r>
          </a:p>
          <a:p>
            <a:r>
              <a:rPr lang="ja-JP" altLang="en-US" sz="2000" dirty="0"/>
              <a:t>	意識し、お客様との信頼関係を構築する。</a:t>
            </a:r>
          </a:p>
          <a:p>
            <a:endParaRPr lang="ja-JP" altLang="en-US" sz="2000" dirty="0"/>
          </a:p>
          <a:p>
            <a:r>
              <a:rPr lang="ja-JP" altLang="en-US" sz="2000" dirty="0"/>
              <a:t>	１．需要と供給のバランス（社会に必要とされる仕事・製品）</a:t>
            </a:r>
          </a:p>
          <a:p>
            <a:r>
              <a:rPr lang="ja-JP" altLang="en-US" sz="2000" dirty="0"/>
              <a:t>	２．お客様は誰か、お客様のニーズ（業務の範囲）は何か</a:t>
            </a:r>
          </a:p>
          <a:p>
            <a:r>
              <a:rPr lang="ja-JP" altLang="en-US" sz="2000" dirty="0"/>
              <a:t>	３．品質の維持と向上</a:t>
            </a:r>
          </a:p>
          <a:p>
            <a:r>
              <a:rPr lang="ja-JP" altLang="en-US" sz="2000" dirty="0"/>
              <a:t>	４．納期厳守</a:t>
            </a:r>
          </a:p>
          <a:p>
            <a:r>
              <a:rPr lang="ja-JP" altLang="en-US" sz="2000" dirty="0"/>
              <a:t>	５．コスト</a:t>
            </a:r>
          </a:p>
          <a:p>
            <a:r>
              <a:rPr lang="ja-JP" altLang="en-US" sz="2000" dirty="0"/>
              <a:t>	６．６Ｓの徹底（整理、整頓、清潔、清掃、躾、セーフティ）</a:t>
            </a:r>
          </a:p>
          <a:p>
            <a:r>
              <a:rPr lang="ja-JP" altLang="en-US" sz="2000" dirty="0"/>
              <a:t>	７．「できない」ではなく、「どうすればできるか」という視点</a:t>
            </a:r>
          </a:p>
          <a:p>
            <a:endParaRPr lang="ja-JP" altLang="en-US" sz="1000" dirty="0"/>
          </a:p>
        </p:txBody>
      </p:sp>
      <p:sp>
        <p:nvSpPr>
          <p:cNvPr id="4" name="スライド番号プレースホルダー 3"/>
          <p:cNvSpPr>
            <a:spLocks noGrp="1"/>
          </p:cNvSpPr>
          <p:nvPr>
            <p:ph type="sldNum" sz="quarter" idx="12"/>
          </p:nvPr>
        </p:nvSpPr>
        <p:spPr/>
        <p:txBody>
          <a:bodyPr/>
          <a:lstStyle/>
          <a:p>
            <a:fld id="{93F2C76C-95E5-4F43-AC27-80398C2C95BE}" type="slidenum">
              <a:rPr kumimoji="1" lang="ja-JP" altLang="en-US" smtClean="0"/>
              <a:pPr/>
              <a:t>21</a:t>
            </a:fld>
            <a:endParaRPr kumimoji="1" lang="ja-JP" altLang="en-US"/>
          </a:p>
        </p:txBody>
      </p:sp>
    </p:spTree>
    <p:extLst>
      <p:ext uri="{BB962C8B-B14F-4D97-AF65-F5344CB8AC3E}">
        <p14:creationId xmlns:p14="http://schemas.microsoft.com/office/powerpoint/2010/main" val="2549243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Oval 2">
            <a:extLst>
              <a:ext uri="{FF2B5EF4-FFF2-40B4-BE49-F238E27FC236}">
                <a16:creationId xmlns:a16="http://schemas.microsoft.com/office/drawing/2014/main" id="{D6DBFDB2-4812-4335-A8E8-C002EE1B8DFE}"/>
              </a:ext>
            </a:extLst>
          </p:cNvPr>
          <p:cNvSpPr>
            <a:spLocks noChangeArrowheads="1"/>
          </p:cNvSpPr>
          <p:nvPr/>
        </p:nvSpPr>
        <p:spPr bwMode="auto">
          <a:xfrm>
            <a:off x="4572000" y="3933825"/>
            <a:ext cx="4248150" cy="2592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「雇用」のチャンスを</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逃してしまった</a:t>
            </a:r>
          </a:p>
        </p:txBody>
      </p:sp>
      <p:sp>
        <p:nvSpPr>
          <p:cNvPr id="115715" name="Oval 3">
            <a:extLst>
              <a:ext uri="{FF2B5EF4-FFF2-40B4-BE49-F238E27FC236}">
                <a16:creationId xmlns:a16="http://schemas.microsoft.com/office/drawing/2014/main" id="{C93E6F7B-2D75-420E-833F-7AECE0EAFF5D}"/>
              </a:ext>
            </a:extLst>
          </p:cNvPr>
          <p:cNvSpPr>
            <a:spLocks noChangeArrowheads="1"/>
          </p:cNvSpPr>
          <p:nvPr/>
        </p:nvSpPr>
        <p:spPr bwMode="auto">
          <a:xfrm>
            <a:off x="250825" y="3933825"/>
            <a:ext cx="4249738" cy="2519363"/>
          </a:xfrm>
          <a:prstGeom prst="ellipse">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福祉サービスの下で</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支援を受けながら</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働くので安心</a:t>
            </a:r>
          </a:p>
        </p:txBody>
      </p:sp>
      <p:sp>
        <p:nvSpPr>
          <p:cNvPr id="115716" name="Text Box 4">
            <a:extLst>
              <a:ext uri="{FF2B5EF4-FFF2-40B4-BE49-F238E27FC236}">
                <a16:creationId xmlns:a16="http://schemas.microsoft.com/office/drawing/2014/main" id="{F50B3899-FCF8-4978-A47D-E7B9CA1FFD86}"/>
              </a:ext>
            </a:extLst>
          </p:cNvPr>
          <p:cNvSpPr txBox="1">
            <a:spLocks noChangeArrowheads="1"/>
          </p:cNvSpPr>
          <p:nvPr/>
        </p:nvSpPr>
        <p:spPr bwMode="auto">
          <a:xfrm>
            <a:off x="149154" y="877570"/>
            <a:ext cx="884569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「部品組立の仕事があるので障害のある人を雇用したい。</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適性のある人はいるか」という企業に対し</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その仕事をＢ型事業所で請負い、利用者にその業務を担当させた。</a:t>
            </a:r>
          </a:p>
        </p:txBody>
      </p:sp>
      <p:sp>
        <p:nvSpPr>
          <p:cNvPr id="115717" name="Text Box 5">
            <a:extLst>
              <a:ext uri="{FF2B5EF4-FFF2-40B4-BE49-F238E27FC236}">
                <a16:creationId xmlns:a16="http://schemas.microsoft.com/office/drawing/2014/main" id="{E227B32F-E15D-4E1B-B7D1-E63A4D9E8A06}"/>
              </a:ext>
            </a:extLst>
          </p:cNvPr>
          <p:cNvSpPr txBox="1">
            <a:spLocks noChangeArrowheads="1"/>
          </p:cNvSpPr>
          <p:nvPr/>
        </p:nvSpPr>
        <p:spPr bwMode="auto">
          <a:xfrm>
            <a:off x="250825" y="112424"/>
            <a:ext cx="644439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Ｑ．次の事例を考えてみてください？</a:t>
            </a:r>
          </a:p>
        </p:txBody>
      </p:sp>
      <p:sp>
        <p:nvSpPr>
          <p:cNvPr id="115719" name="AutoShape 7">
            <a:extLst>
              <a:ext uri="{FF2B5EF4-FFF2-40B4-BE49-F238E27FC236}">
                <a16:creationId xmlns:a16="http://schemas.microsoft.com/office/drawing/2014/main" id="{BF3ED833-A90D-41E1-8914-0D9D287ECF9D}"/>
              </a:ext>
            </a:extLst>
          </p:cNvPr>
          <p:cNvSpPr>
            <a:spLocks noChangeArrowheads="1"/>
          </p:cNvSpPr>
          <p:nvPr/>
        </p:nvSpPr>
        <p:spPr bwMode="auto">
          <a:xfrm>
            <a:off x="0" y="0"/>
            <a:ext cx="9144000" cy="3573463"/>
          </a:xfrm>
          <a:prstGeom prst="foldedCorner">
            <a:avLst>
              <a:gd name="adj" fmla="val 12500"/>
            </a:avLst>
          </a:prstGeom>
          <a:solidFill>
            <a:srgbClr val="FFCCCC"/>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rPr>
              <a:t>サービス管理責任者の視点</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rPr>
              <a:t>①支援者はどのような意識で支援をしているのか？</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rPr>
              <a:t>・どうしたら、一般企業の「雇用」に移行できるだろう？</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rPr>
              <a:t>　　・どうしたら、地域で生活できる工賃を支払えるだろう？</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rPr>
              <a:t>②意識にずれのある支援者の意識改革の為に</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rPr>
              <a:t>　　どのような取組を実施するのか？</a:t>
            </a:r>
            <a:endParaRPr kumimoji="1" lang="ja-JP" altLang="en-US" sz="32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5715"/>
                                        </p:tgtEl>
                                        <p:attrNameLst>
                                          <p:attrName>style.visibility</p:attrName>
                                        </p:attrNameLst>
                                      </p:cBhvr>
                                      <p:to>
                                        <p:strVal val="visible"/>
                                      </p:to>
                                    </p:set>
                                    <p:anim calcmode="lin" valueType="num">
                                      <p:cBhvr additive="base">
                                        <p:cTn id="7" dur="500" fill="hold"/>
                                        <p:tgtEl>
                                          <p:spTgt spid="115715"/>
                                        </p:tgtEl>
                                        <p:attrNameLst>
                                          <p:attrName>ppt_x</p:attrName>
                                        </p:attrNameLst>
                                      </p:cBhvr>
                                      <p:tavLst>
                                        <p:tav tm="0">
                                          <p:val>
                                            <p:strVal val="0-#ppt_w/2"/>
                                          </p:val>
                                        </p:tav>
                                        <p:tav tm="100000">
                                          <p:val>
                                            <p:strVal val="#ppt_x"/>
                                          </p:val>
                                        </p:tav>
                                      </p:tavLst>
                                    </p:anim>
                                    <p:anim calcmode="lin" valueType="num">
                                      <p:cBhvr additive="base">
                                        <p:cTn id="8" dur="500" fill="hold"/>
                                        <p:tgtEl>
                                          <p:spTgt spid="1157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5714"/>
                                        </p:tgtEl>
                                        <p:attrNameLst>
                                          <p:attrName>style.visibility</p:attrName>
                                        </p:attrNameLst>
                                      </p:cBhvr>
                                      <p:to>
                                        <p:strVal val="visible"/>
                                      </p:to>
                                    </p:set>
                                    <p:anim calcmode="lin" valueType="num">
                                      <p:cBhvr additive="base">
                                        <p:cTn id="13" dur="500" fill="hold"/>
                                        <p:tgtEl>
                                          <p:spTgt spid="115714"/>
                                        </p:tgtEl>
                                        <p:attrNameLst>
                                          <p:attrName>ppt_x</p:attrName>
                                        </p:attrNameLst>
                                      </p:cBhvr>
                                      <p:tavLst>
                                        <p:tav tm="0">
                                          <p:val>
                                            <p:strVal val="1+#ppt_w/2"/>
                                          </p:val>
                                        </p:tav>
                                        <p:tav tm="100000">
                                          <p:val>
                                            <p:strVal val="#ppt_x"/>
                                          </p:val>
                                        </p:tav>
                                      </p:tavLst>
                                    </p:anim>
                                    <p:anim calcmode="lin" valueType="num">
                                      <p:cBhvr additive="base">
                                        <p:cTn id="14" dur="500" fill="hold"/>
                                        <p:tgtEl>
                                          <p:spTgt spid="11571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5719"/>
                                        </p:tgtEl>
                                        <p:attrNameLst>
                                          <p:attrName>style.visibility</p:attrName>
                                        </p:attrNameLst>
                                      </p:cBhvr>
                                      <p:to>
                                        <p:strVal val="visible"/>
                                      </p:to>
                                    </p:set>
                                    <p:animEffect transition="in" filter="fade">
                                      <p:cBhvr>
                                        <p:cTn id="19" dur="500"/>
                                        <p:tgtEl>
                                          <p:spTgt spid="115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animBg="1"/>
      <p:bldP spid="115715" grpId="0" animBg="1"/>
      <p:bldP spid="1157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4"/>
          <p:cNvSpPr>
            <a:spLocks noChangeArrowheads="1"/>
          </p:cNvSpPr>
          <p:nvPr/>
        </p:nvSpPr>
        <p:spPr bwMode="auto">
          <a:xfrm>
            <a:off x="468925" y="-26987"/>
            <a:ext cx="6983396" cy="1079501"/>
          </a:xfrm>
          <a:prstGeom prst="rtTriangle">
            <a:avLst/>
          </a:prstGeom>
          <a:gradFill rotWithShape="1">
            <a:gsLst>
              <a:gs pos="0">
                <a:srgbClr val="FFFFE9"/>
              </a:gs>
              <a:gs pos="100000">
                <a:srgbClr val="FFFFB9"/>
              </a:gs>
            </a:gsLst>
            <a:lin ang="5400000" scaled="1"/>
          </a:gradFill>
          <a:ln w="9525">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27651" name="正方形/長方形 24"/>
          <p:cNvSpPr>
            <a:spLocks noChangeArrowheads="1"/>
          </p:cNvSpPr>
          <p:nvPr/>
        </p:nvSpPr>
        <p:spPr bwMode="auto">
          <a:xfrm>
            <a:off x="3215" y="437417"/>
            <a:ext cx="6983396" cy="584775"/>
          </a:xfrm>
          <a:prstGeom prst="rect">
            <a:avLst/>
          </a:prstGeom>
          <a:noFill/>
          <a:ln w="9525">
            <a:noFill/>
            <a:miter lim="800000"/>
            <a:headEnd/>
            <a:tailEnd/>
          </a:ln>
        </p:spPr>
        <p:txBody>
          <a:bodyPr wrap="square">
            <a:spAutoFit/>
          </a:bodyPr>
          <a:lstStyle/>
          <a:p>
            <a:pPr algn="r"/>
            <a:r>
              <a:rPr lang="ja-JP" altLang="en-US" sz="3000" dirty="0">
                <a:solidFill>
                  <a:srgbClr val="000000"/>
                </a:solidFill>
                <a:latin typeface="ＤＨＰ特太ゴシック体" pitchFamily="50" charset="-128"/>
                <a:ea typeface="ＤＨＰ特太ゴシック体" pitchFamily="50" charset="-128"/>
              </a:rPr>
              <a:t>（</a:t>
            </a:r>
            <a:r>
              <a:rPr lang="ja-JP" altLang="en-US" sz="3200" b="1" dirty="0">
                <a:solidFill>
                  <a:srgbClr val="000000"/>
                </a:solidFill>
                <a:latin typeface="ＤＨＰ特太ゴシック体" pitchFamily="50" charset="-128"/>
                <a:ea typeface="ＤＨＰ特太ゴシック体" pitchFamily="50" charset="-128"/>
              </a:rPr>
              <a:t>４）　福祉サービスにおける労働</a:t>
            </a:r>
          </a:p>
        </p:txBody>
      </p:sp>
      <p:sp>
        <p:nvSpPr>
          <p:cNvPr id="27652" name="テキスト ボックス 27"/>
          <p:cNvSpPr txBox="1">
            <a:spLocks noChangeArrowheads="1"/>
          </p:cNvSpPr>
          <p:nvPr/>
        </p:nvSpPr>
        <p:spPr bwMode="auto">
          <a:xfrm>
            <a:off x="178706" y="1484313"/>
            <a:ext cx="8786589" cy="3478212"/>
          </a:xfrm>
          <a:prstGeom prst="rect">
            <a:avLst/>
          </a:prstGeom>
          <a:noFill/>
          <a:ln w="9525">
            <a:noFill/>
            <a:miter lim="800000"/>
            <a:headEnd/>
            <a:tailEnd/>
          </a:ln>
        </p:spPr>
        <p:txBody>
          <a:bodyPr>
            <a:spAutoFit/>
          </a:bodyPr>
          <a:lstStyle/>
          <a:p>
            <a:r>
              <a:rPr lang="ja-JP" altLang="en-US" sz="3200" dirty="0">
                <a:solidFill>
                  <a:srgbClr val="000000"/>
                </a:solidFill>
              </a:rPr>
              <a:t>・福祉サービスにおいて労働の場を提供する　</a:t>
            </a:r>
          </a:p>
          <a:p>
            <a:r>
              <a:rPr lang="ja-JP" altLang="en-US" sz="3200" dirty="0">
                <a:solidFill>
                  <a:srgbClr val="000000"/>
                </a:solidFill>
              </a:rPr>
              <a:t>意味、役割とは</a:t>
            </a:r>
          </a:p>
          <a:p>
            <a:endParaRPr lang="en-US" altLang="ja-JP" sz="3200" dirty="0">
              <a:solidFill>
                <a:srgbClr val="000000"/>
              </a:solidFill>
            </a:endParaRPr>
          </a:p>
          <a:p>
            <a:endParaRPr lang="en-US" altLang="ja-JP" sz="3200" dirty="0">
              <a:solidFill>
                <a:srgbClr val="000000"/>
              </a:solidFill>
            </a:endParaRPr>
          </a:p>
          <a:p>
            <a:r>
              <a:rPr lang="ja-JP" altLang="en-US" sz="3200" dirty="0">
                <a:solidFill>
                  <a:srgbClr val="000000"/>
                </a:solidFill>
              </a:rPr>
              <a:t>・本人のもつ力を最大限発揮できる労働のあり方</a:t>
            </a:r>
            <a:endParaRPr lang="en-US" altLang="ja-JP" sz="3200" dirty="0">
              <a:solidFill>
                <a:srgbClr val="000000"/>
              </a:solidFill>
            </a:endParaRPr>
          </a:p>
          <a:p>
            <a:endParaRPr lang="ja-JP" altLang="en-US" sz="3200" dirty="0">
              <a:solidFill>
                <a:srgbClr val="000000"/>
              </a:solidFill>
            </a:endParaRPr>
          </a:p>
          <a:p>
            <a:endParaRPr lang="ja-JP" altLang="en-US" sz="2800" dirty="0">
              <a:solidFill>
                <a:srgbClr val="000000"/>
              </a:solidFill>
            </a:endParaRPr>
          </a:p>
        </p:txBody>
      </p:sp>
      <p:sp>
        <p:nvSpPr>
          <p:cNvPr id="4" name="スライド番号プレースホルダー 3"/>
          <p:cNvSpPr>
            <a:spLocks noGrp="1"/>
          </p:cNvSpPr>
          <p:nvPr>
            <p:ph type="sldNum" sz="quarter" idx="12"/>
          </p:nvPr>
        </p:nvSpPr>
        <p:spPr/>
        <p:txBody>
          <a:bodyPr/>
          <a:lstStyle/>
          <a:p>
            <a:fld id="{93F2C76C-95E5-4F43-AC27-80398C2C95BE}" type="slidenum">
              <a:rPr kumimoji="1" lang="ja-JP" altLang="en-US" smtClean="0"/>
              <a:pPr/>
              <a:t>23</a:t>
            </a:fld>
            <a:endParaRPr kumimoji="1" lang="ja-JP"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35798" y="1632947"/>
            <a:ext cx="8269109" cy="4454810"/>
          </a:xfrm>
          <a:prstGeom prst="roundRect">
            <a:avLst>
              <a:gd name="adj" fmla="val 3707"/>
            </a:avLst>
          </a:prstGeom>
          <a:solidFill>
            <a:srgbClr val="EBE8FE"/>
          </a:solidFill>
          <a:ln w="28575">
            <a:solidFill>
              <a:srgbClr val="9999FF"/>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389551" fontAlgn="base">
              <a:spcBef>
                <a:spcPct val="0"/>
              </a:spcBef>
              <a:spcAft>
                <a:spcPct val="0"/>
              </a:spcAft>
              <a:defRPr/>
            </a:pPr>
            <a:endParaRPr kumimoji="1" lang="ja-JP" altLang="en-US" sz="1534">
              <a:solidFill>
                <a:prstClr val="black"/>
              </a:solidFill>
              <a:latin typeface="游ゴシック" panose="020B0400000000000000" pitchFamily="50" charset="-128"/>
              <a:ea typeface="游ゴシック" panose="020B0400000000000000" pitchFamily="50" charset="-128"/>
            </a:endParaRPr>
          </a:p>
        </p:txBody>
      </p:sp>
      <p:sp>
        <p:nvSpPr>
          <p:cNvPr id="4" name="タイトル 3"/>
          <p:cNvSpPr>
            <a:spLocks noGrp="1"/>
          </p:cNvSpPr>
          <p:nvPr>
            <p:ph type="title"/>
          </p:nvPr>
        </p:nvSpPr>
        <p:spPr>
          <a:xfrm>
            <a:off x="1353812" y="539399"/>
            <a:ext cx="6436377" cy="380873"/>
          </a:xfrm>
        </p:spPr>
        <p:txBody>
          <a:bodyPr wrap="none">
            <a:spAutoFit/>
          </a:bodyPr>
          <a:lstStyle/>
          <a:p>
            <a:pPr algn="ctr">
              <a:lnSpc>
                <a:spcPct val="100000"/>
              </a:lnSpc>
            </a:pPr>
            <a:r>
              <a:rPr lang="ja-JP" altLang="en-US" sz="1875" b="1" dirty="0">
                <a:latin typeface="+mn-ea"/>
                <a:ea typeface="+mn-ea"/>
              </a:rPr>
              <a:t>雇用施策と福祉施策の連携による重度障害者等の就労支援</a:t>
            </a:r>
          </a:p>
        </p:txBody>
      </p:sp>
      <p:cxnSp>
        <p:nvCxnSpPr>
          <p:cNvPr id="12" name="直線コネクタ 11"/>
          <p:cNvCxnSpPr/>
          <p:nvPr/>
        </p:nvCxnSpPr>
        <p:spPr>
          <a:xfrm>
            <a:off x="351693" y="895790"/>
            <a:ext cx="8440615" cy="0"/>
          </a:xfrm>
          <a:prstGeom prst="line">
            <a:avLst/>
          </a:prstGeom>
          <a:ln w="76200" cmpd="dbl">
            <a:solidFill>
              <a:srgbClr val="9999FF"/>
            </a:solidFill>
          </a:ln>
        </p:spPr>
        <p:style>
          <a:lnRef idx="3">
            <a:schemeClr val="accent1"/>
          </a:lnRef>
          <a:fillRef idx="0">
            <a:schemeClr val="accent1"/>
          </a:fillRef>
          <a:effectRef idx="2">
            <a:schemeClr val="accent1"/>
          </a:effectRef>
          <a:fontRef idx="minor">
            <a:schemeClr val="tx1"/>
          </a:fontRef>
        </p:style>
      </p:cxnSp>
      <p:sp>
        <p:nvSpPr>
          <p:cNvPr id="2" name="正方形/長方形 1"/>
          <p:cNvSpPr/>
          <p:nvPr/>
        </p:nvSpPr>
        <p:spPr>
          <a:xfrm>
            <a:off x="351694" y="1324294"/>
            <a:ext cx="4727576" cy="302070"/>
          </a:xfrm>
          <a:prstGeom prst="rect">
            <a:avLst/>
          </a:prstGeom>
        </p:spPr>
        <p:txBody>
          <a:bodyPr wrap="none">
            <a:spAutoFit/>
          </a:bodyPr>
          <a:lstStyle/>
          <a:p>
            <a:pPr defTabSz="389551" fontAlgn="base">
              <a:spcBef>
                <a:spcPct val="0"/>
              </a:spcBef>
              <a:spcAft>
                <a:spcPct val="0"/>
              </a:spcAft>
              <a:defRPr/>
            </a:pPr>
            <a:r>
              <a:rPr lang="ja-JP" altLang="en-US" sz="1363" b="1" u="sng" dirty="0">
                <a:solidFill>
                  <a:prstClr val="black"/>
                </a:solidFill>
                <a:latin typeface="游ゴシック" panose="020B0400000000000000" pitchFamily="50" charset="-128"/>
                <a:ea typeface="游ゴシック" panose="020B0400000000000000" pitchFamily="50" charset="-128"/>
              </a:rPr>
              <a:t>○雇用施策との連携による重度障害者等就労支援特別事業</a:t>
            </a:r>
            <a:endParaRPr lang="en-US" altLang="ja-JP" sz="1023" b="1" dirty="0">
              <a:solidFill>
                <a:srgbClr val="FF0000"/>
              </a:solidFill>
              <a:latin typeface="游ゴシック" panose="020B0400000000000000" pitchFamily="50" charset="-128"/>
              <a:ea typeface="游ゴシック" panose="020B0400000000000000" pitchFamily="50" charset="-128"/>
            </a:endParaRPr>
          </a:p>
        </p:txBody>
      </p:sp>
      <p:sp>
        <p:nvSpPr>
          <p:cNvPr id="3" name="正方形/長方形 2"/>
          <p:cNvSpPr/>
          <p:nvPr/>
        </p:nvSpPr>
        <p:spPr>
          <a:xfrm>
            <a:off x="681695" y="1845655"/>
            <a:ext cx="7777311" cy="785664"/>
          </a:xfrm>
          <a:prstGeom prst="rect">
            <a:avLst/>
          </a:prstGeom>
          <a:solidFill>
            <a:schemeClr val="bg1">
              <a:lumMod val="95000"/>
            </a:schemeClr>
          </a:solidFill>
          <a:ln>
            <a:solidFill>
              <a:srgbClr val="CC99FF"/>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389551" fontAlgn="base">
              <a:spcBef>
                <a:spcPts val="511"/>
              </a:spcBef>
              <a:spcAft>
                <a:spcPct val="0"/>
              </a:spcAft>
              <a:defRPr/>
            </a:pPr>
            <a:r>
              <a:rPr lang="ja-JP" altLang="en-US" sz="1363" b="1" u="sng" dirty="0">
                <a:solidFill>
                  <a:prstClr val="black"/>
                </a:solidFill>
                <a:latin typeface="游ゴシック" panose="020B0400000000000000" pitchFamily="50" charset="-128"/>
                <a:ea typeface="游ゴシック" panose="020B0400000000000000" pitchFamily="50" charset="-128"/>
              </a:rPr>
              <a:t>１　事業目的</a:t>
            </a:r>
          </a:p>
          <a:p>
            <a:pPr marL="154197" indent="-154197" defTabSz="389551" fontAlgn="base">
              <a:spcBef>
                <a:spcPts val="511"/>
              </a:spcBef>
              <a:spcAft>
                <a:spcPct val="0"/>
              </a:spcAft>
              <a:defRPr/>
            </a:pPr>
            <a:r>
              <a:rPr lang="ja-JP" altLang="en-US" sz="1363" dirty="0">
                <a:solidFill>
                  <a:prstClr val="black"/>
                </a:solidFill>
                <a:latin typeface="游ゴシック" panose="020B0400000000000000" pitchFamily="50" charset="-128"/>
                <a:ea typeface="游ゴシック" panose="020B0400000000000000" pitchFamily="50" charset="-128"/>
              </a:rPr>
              <a:t>　　重度障害者等に対する就労支援として、雇用施策と福祉施策が連携し、職場等における介助や通勤の支援を実施する。</a:t>
            </a:r>
          </a:p>
        </p:txBody>
      </p:sp>
      <p:sp>
        <p:nvSpPr>
          <p:cNvPr id="8" name="正方形/長方形 7"/>
          <p:cNvSpPr/>
          <p:nvPr/>
        </p:nvSpPr>
        <p:spPr>
          <a:xfrm>
            <a:off x="681694" y="2830780"/>
            <a:ext cx="7777311" cy="1465145"/>
          </a:xfrm>
          <a:prstGeom prst="rect">
            <a:avLst/>
          </a:prstGeom>
          <a:solidFill>
            <a:schemeClr val="bg1">
              <a:lumMod val="95000"/>
            </a:schemeClr>
          </a:solidFill>
          <a:ln>
            <a:solidFill>
              <a:srgbClr val="CC99FF"/>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389551" fontAlgn="base">
              <a:spcBef>
                <a:spcPts val="511"/>
              </a:spcBef>
              <a:spcAft>
                <a:spcPct val="0"/>
              </a:spcAft>
              <a:defRPr/>
            </a:pPr>
            <a:r>
              <a:rPr lang="ja-JP" altLang="en-US" sz="1363" b="1" u="sng" dirty="0">
                <a:solidFill>
                  <a:prstClr val="black"/>
                </a:solidFill>
                <a:latin typeface="游ゴシック" panose="020B0400000000000000" pitchFamily="50" charset="-128"/>
                <a:ea typeface="游ゴシック" panose="020B0400000000000000" pitchFamily="50" charset="-128"/>
              </a:rPr>
              <a:t>２　事業内容等</a:t>
            </a:r>
          </a:p>
          <a:p>
            <a:pPr marL="154197" indent="-154197" defTabSz="389551" fontAlgn="base">
              <a:spcBef>
                <a:spcPts val="511"/>
              </a:spcBef>
              <a:spcAft>
                <a:spcPct val="0"/>
              </a:spcAft>
              <a:defRPr/>
            </a:pPr>
            <a:r>
              <a:rPr lang="ja-JP" altLang="en-US" sz="1363" dirty="0">
                <a:solidFill>
                  <a:prstClr val="black"/>
                </a:solidFill>
                <a:latin typeface="游ゴシック" panose="020B0400000000000000" pitchFamily="50" charset="-128"/>
                <a:ea typeface="游ゴシック" panose="020B0400000000000000" pitchFamily="50" charset="-128"/>
              </a:rPr>
              <a:t>　　重度障害者等の通勤や職場等における支援について、企業が障害者雇用納付金制度に基づく助成金を活用しても支障が残る場合や、重度障害者等が自営業者として働く場合等で、自治体が必要と認めた場合に支援を行う。</a:t>
            </a:r>
          </a:p>
          <a:p>
            <a:pPr marL="382788" indent="-228591" defTabSz="389551" fontAlgn="base">
              <a:spcBef>
                <a:spcPts val="511"/>
              </a:spcBef>
              <a:spcAft>
                <a:spcPct val="0"/>
              </a:spcAft>
              <a:defRPr/>
            </a:pPr>
            <a:r>
              <a:rPr lang="en-US" altLang="ja-JP" sz="1193" dirty="0">
                <a:solidFill>
                  <a:prstClr val="black"/>
                </a:solidFill>
                <a:latin typeface="游ゴシック" panose="020B0400000000000000" pitchFamily="50" charset="-128"/>
                <a:ea typeface="游ゴシック" panose="020B0400000000000000" pitchFamily="50" charset="-128"/>
              </a:rPr>
              <a:t>※</a:t>
            </a:r>
            <a:r>
              <a:rPr lang="ja-JP" altLang="en-US" sz="1193" dirty="0">
                <a:solidFill>
                  <a:prstClr val="black"/>
                </a:solidFill>
                <a:latin typeface="游ゴシック" panose="020B0400000000000000" pitchFamily="50" charset="-128"/>
                <a:ea typeface="游ゴシック" panose="020B0400000000000000" pitchFamily="50" charset="-128"/>
              </a:rPr>
              <a:t>　支援対象と</a:t>
            </a:r>
            <a:r>
              <a:rPr lang="ja-JP" altLang="en-US" sz="1193" dirty="0">
                <a:solidFill>
                  <a:schemeClr val="tx1"/>
                </a:solidFill>
                <a:latin typeface="游ゴシック" panose="020B0400000000000000" pitchFamily="50" charset="-128"/>
                <a:ea typeface="游ゴシック" panose="020B0400000000000000" pitchFamily="50" charset="-128"/>
              </a:rPr>
              <a:t>なる重</a:t>
            </a:r>
            <a:r>
              <a:rPr lang="ja-JP" altLang="en-US" sz="1193" dirty="0">
                <a:solidFill>
                  <a:prstClr val="black"/>
                </a:solidFill>
                <a:latin typeface="游ゴシック" panose="020B0400000000000000" pitchFamily="50" charset="-128"/>
                <a:ea typeface="游ゴシック" panose="020B0400000000000000" pitchFamily="50" charset="-128"/>
              </a:rPr>
              <a:t>度障害者等は、重度訪問介護、同行援護又は行動援護のサービスを利用している者。</a:t>
            </a:r>
          </a:p>
          <a:p>
            <a:pPr marL="382788" indent="-228591" defTabSz="389551" fontAlgn="base">
              <a:spcBef>
                <a:spcPts val="256"/>
              </a:spcBef>
              <a:spcAft>
                <a:spcPct val="0"/>
              </a:spcAft>
              <a:defRPr/>
            </a:pPr>
            <a:r>
              <a:rPr lang="en-US" altLang="ja-JP" sz="1193" dirty="0">
                <a:solidFill>
                  <a:prstClr val="black"/>
                </a:solidFill>
                <a:latin typeface="游ゴシック" panose="020B0400000000000000" pitchFamily="50" charset="-128"/>
                <a:ea typeface="游ゴシック" panose="020B0400000000000000" pitchFamily="50" charset="-128"/>
              </a:rPr>
              <a:t>※</a:t>
            </a:r>
            <a:r>
              <a:rPr lang="ja-JP" altLang="en-US" sz="1193" dirty="0">
                <a:solidFill>
                  <a:prstClr val="black"/>
                </a:solidFill>
                <a:latin typeface="游ゴシック" panose="020B0400000000000000" pitchFamily="50" charset="-128"/>
                <a:ea typeface="游ゴシック" panose="020B0400000000000000" pitchFamily="50" charset="-128"/>
              </a:rPr>
              <a:t>　自治体が必要性を判断するに当たっては、障害者本人の状況や事業主の企業規模等を勘案する。</a:t>
            </a:r>
          </a:p>
        </p:txBody>
      </p:sp>
      <p:sp>
        <p:nvSpPr>
          <p:cNvPr id="11" name="正方形/長方形 10"/>
          <p:cNvSpPr/>
          <p:nvPr/>
        </p:nvSpPr>
        <p:spPr>
          <a:xfrm>
            <a:off x="681693" y="5245984"/>
            <a:ext cx="7777311" cy="575927"/>
          </a:xfrm>
          <a:prstGeom prst="rect">
            <a:avLst/>
          </a:prstGeom>
          <a:solidFill>
            <a:schemeClr val="bg1">
              <a:lumMod val="95000"/>
            </a:schemeClr>
          </a:solidFill>
          <a:ln>
            <a:solidFill>
              <a:srgbClr val="CC99FF"/>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389551" fontAlgn="base">
              <a:spcBef>
                <a:spcPts val="511"/>
              </a:spcBef>
              <a:spcAft>
                <a:spcPct val="0"/>
              </a:spcAft>
              <a:defRPr/>
            </a:pPr>
            <a:r>
              <a:rPr lang="ja-JP" altLang="en-US" sz="1363" b="1" u="sng" dirty="0">
                <a:solidFill>
                  <a:prstClr val="black"/>
                </a:solidFill>
                <a:latin typeface="游ゴシック" panose="020B0400000000000000" pitchFamily="50" charset="-128"/>
                <a:ea typeface="游ゴシック" panose="020B0400000000000000" pitchFamily="50" charset="-128"/>
              </a:rPr>
              <a:t>４　補助率 </a:t>
            </a:r>
          </a:p>
          <a:p>
            <a:pPr defTabSz="389551" fontAlgn="base">
              <a:spcBef>
                <a:spcPts val="511"/>
              </a:spcBef>
              <a:spcAft>
                <a:spcPct val="0"/>
              </a:spcAft>
              <a:defRPr/>
            </a:pPr>
            <a:r>
              <a:rPr lang="ja-JP" altLang="en-US" sz="1363" dirty="0">
                <a:solidFill>
                  <a:prstClr val="black"/>
                </a:solidFill>
                <a:latin typeface="游ゴシック" panose="020B0400000000000000" pitchFamily="50" charset="-128"/>
                <a:ea typeface="游ゴシック" panose="020B0400000000000000" pitchFamily="50" charset="-128"/>
              </a:rPr>
              <a:t>　　国　１／２、都道府県　１／４、市町村　１／４</a:t>
            </a:r>
          </a:p>
        </p:txBody>
      </p:sp>
      <p:sp>
        <p:nvSpPr>
          <p:cNvPr id="13" name="正方形/長方形 12"/>
          <p:cNvSpPr/>
          <p:nvPr/>
        </p:nvSpPr>
        <p:spPr>
          <a:xfrm>
            <a:off x="681696" y="4492503"/>
            <a:ext cx="7777311" cy="575927"/>
          </a:xfrm>
          <a:prstGeom prst="rect">
            <a:avLst/>
          </a:prstGeom>
          <a:solidFill>
            <a:schemeClr val="bg1">
              <a:lumMod val="95000"/>
            </a:schemeClr>
          </a:solidFill>
          <a:ln>
            <a:solidFill>
              <a:srgbClr val="CC99FF"/>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389551" fontAlgn="base">
              <a:spcBef>
                <a:spcPts val="511"/>
              </a:spcBef>
              <a:spcAft>
                <a:spcPct val="0"/>
              </a:spcAft>
              <a:defRPr/>
            </a:pPr>
            <a:r>
              <a:rPr lang="ja-JP" altLang="en-US" sz="1363" b="1" u="sng" dirty="0">
                <a:solidFill>
                  <a:prstClr val="black"/>
                </a:solidFill>
                <a:latin typeface="游ゴシック" panose="020B0400000000000000" pitchFamily="50" charset="-128"/>
                <a:ea typeface="游ゴシック" panose="020B0400000000000000" pitchFamily="50" charset="-128"/>
              </a:rPr>
              <a:t>３　実施主体</a:t>
            </a:r>
          </a:p>
          <a:p>
            <a:pPr defTabSz="389551" fontAlgn="base">
              <a:spcBef>
                <a:spcPts val="511"/>
              </a:spcBef>
              <a:spcAft>
                <a:spcPct val="0"/>
              </a:spcAft>
              <a:defRPr/>
            </a:pPr>
            <a:r>
              <a:rPr lang="ja-JP" altLang="en-US" sz="1363" dirty="0">
                <a:solidFill>
                  <a:prstClr val="black"/>
                </a:solidFill>
                <a:latin typeface="游ゴシック" panose="020B0400000000000000" pitchFamily="50" charset="-128"/>
                <a:ea typeface="游ゴシック" panose="020B0400000000000000" pitchFamily="50" charset="-128"/>
              </a:rPr>
              <a:t>　　市町村</a:t>
            </a:r>
          </a:p>
        </p:txBody>
      </p:sp>
      <p:sp>
        <p:nvSpPr>
          <p:cNvPr id="14" name="正方形/長方形 13"/>
          <p:cNvSpPr/>
          <p:nvPr/>
        </p:nvSpPr>
        <p:spPr>
          <a:xfrm>
            <a:off x="5369630" y="996611"/>
            <a:ext cx="3365288" cy="327684"/>
          </a:xfrm>
          <a:prstGeom prst="rect">
            <a:avLst/>
          </a:prstGeom>
        </p:spPr>
        <p:style>
          <a:lnRef idx="2">
            <a:schemeClr val="dk1"/>
          </a:lnRef>
          <a:fillRef idx="1">
            <a:schemeClr val="lt1"/>
          </a:fillRef>
          <a:effectRef idx="0">
            <a:schemeClr val="dk1"/>
          </a:effectRef>
          <a:fontRef idx="minor">
            <a:schemeClr val="dk1"/>
          </a:fontRef>
        </p:style>
        <p:txBody>
          <a:bodyPr wrap="none" lIns="30675" tIns="30675" rIns="30675" bIns="30675" rtlCol="0" anchor="b" anchorCtr="0"/>
          <a:lstStyle/>
          <a:p>
            <a:pPr algn="ctr" defTabSz="779101" fontAlgn="base">
              <a:spcBef>
                <a:spcPct val="0"/>
              </a:spcBef>
              <a:spcAft>
                <a:spcPts val="511"/>
              </a:spcAft>
              <a:defRPr/>
            </a:pPr>
            <a:r>
              <a:rPr kumimoji="1" lang="ja-JP" altLang="en-US" sz="1023" dirty="0">
                <a:solidFill>
                  <a:prstClr val="black"/>
                </a:solidFill>
                <a:latin typeface="メイリオ" panose="020B0604030504040204" pitchFamily="50" charset="-128"/>
                <a:ea typeface="メイリオ" panose="020B0604030504040204" pitchFamily="50" charset="-128"/>
              </a:rPr>
              <a:t>令和４年度予算額：</a:t>
            </a:r>
            <a:r>
              <a:rPr kumimoji="1" lang="en-US" altLang="ja-JP" sz="1023" dirty="0">
                <a:solidFill>
                  <a:prstClr val="black"/>
                </a:solidFill>
                <a:latin typeface="メイリオ" panose="020B0604030504040204" pitchFamily="50" charset="-128"/>
                <a:ea typeface="メイリオ" panose="020B0604030504040204" pitchFamily="50" charset="-128"/>
              </a:rPr>
              <a:t>7.7</a:t>
            </a:r>
            <a:r>
              <a:rPr kumimoji="1" lang="ja-JP" altLang="en-US" sz="1023" dirty="0">
                <a:solidFill>
                  <a:prstClr val="black"/>
                </a:solidFill>
                <a:latin typeface="メイリオ" panose="020B0604030504040204" pitchFamily="50" charset="-128"/>
                <a:ea typeface="メイリオ" panose="020B0604030504040204" pitchFamily="50" charset="-128"/>
              </a:rPr>
              <a:t>億円（地域生活支援促進事業）</a:t>
            </a:r>
            <a:endParaRPr kumimoji="1" lang="en-US" altLang="ja-JP" sz="1023"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53048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227221" y="1824992"/>
            <a:ext cx="6683291" cy="4034076"/>
          </a:xfrm>
          <a:ln>
            <a:solidFill>
              <a:srgbClr val="0070C0"/>
            </a:solidFill>
          </a:ln>
        </p:spPr>
        <p:style>
          <a:lnRef idx="2">
            <a:schemeClr val="dk1"/>
          </a:lnRef>
          <a:fillRef idx="1">
            <a:schemeClr val="lt1"/>
          </a:fillRef>
          <a:effectRef idx="0">
            <a:schemeClr val="dk1"/>
          </a:effectRef>
          <a:fontRef idx="minor">
            <a:schemeClr val="dk1"/>
          </a:fontRef>
        </p:style>
        <p:txBody>
          <a:bodyPr rtlCol="0">
            <a:normAutofit/>
          </a:bodyPr>
          <a:lstStyle/>
          <a:p>
            <a:pPr>
              <a:buNone/>
              <a:defRPr/>
            </a:pPr>
            <a:r>
              <a:rPr lang="ja-JP" altLang="en-US" sz="3300" dirty="0"/>
              <a:t>　</a:t>
            </a:r>
          </a:p>
        </p:txBody>
      </p:sp>
      <p:sp>
        <p:nvSpPr>
          <p:cNvPr id="7" name="角丸四角形 6"/>
          <p:cNvSpPr/>
          <p:nvPr/>
        </p:nvSpPr>
        <p:spPr>
          <a:xfrm>
            <a:off x="1547813" y="2475311"/>
            <a:ext cx="6151960" cy="608410"/>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defTabSz="844174">
              <a:defRPr/>
            </a:pPr>
            <a:r>
              <a:rPr kumimoji="1" lang="ja-JP" altLang="en-US" sz="2700" dirty="0">
                <a:solidFill>
                  <a:prstClr val="black"/>
                </a:solidFill>
                <a:latin typeface="Calibri"/>
                <a:ea typeface="ＭＳ Ｐゴシック" panose="020B0600070205080204" pitchFamily="50" charset="-128"/>
              </a:rPr>
              <a:t>利用者の適性に合った作業内容か？</a:t>
            </a:r>
          </a:p>
        </p:txBody>
      </p:sp>
      <p:sp>
        <p:nvSpPr>
          <p:cNvPr id="4" name="角丸四角形 3"/>
          <p:cNvSpPr/>
          <p:nvPr/>
        </p:nvSpPr>
        <p:spPr>
          <a:xfrm>
            <a:off x="1385647" y="1938940"/>
            <a:ext cx="2321735" cy="428628"/>
          </a:xfrm>
          <a:prstGeom prst="roundRect">
            <a:avLst>
              <a:gd name="adj" fmla="val 50000"/>
            </a:avLst>
          </a:prstGeom>
        </p:spPr>
        <p:style>
          <a:lnRef idx="0">
            <a:schemeClr val="accent3"/>
          </a:lnRef>
          <a:fillRef idx="3">
            <a:schemeClr val="accent3"/>
          </a:fillRef>
          <a:effectRef idx="3">
            <a:schemeClr val="accent3"/>
          </a:effectRef>
          <a:fontRef idx="minor">
            <a:schemeClr val="lt1"/>
          </a:fontRef>
        </p:style>
        <p:txBody>
          <a:bodyPr anchor="ctr"/>
          <a:lstStyle/>
          <a:p>
            <a:pPr algn="ctr" defTabSz="844174">
              <a:defRPr/>
            </a:pPr>
            <a:r>
              <a:rPr kumimoji="1" lang="ja-JP" altLang="en-US" sz="2400" dirty="0">
                <a:solidFill>
                  <a:prstClr val="white"/>
                </a:solidFill>
                <a:latin typeface="Calibri"/>
                <a:ea typeface="ＭＳ Ｐゴシック" panose="020B0600070205080204" pitchFamily="50" charset="-128"/>
              </a:rPr>
              <a:t>①マッチング</a:t>
            </a:r>
          </a:p>
        </p:txBody>
      </p:sp>
      <p:sp>
        <p:nvSpPr>
          <p:cNvPr id="8" name="角丸四角形 7"/>
          <p:cNvSpPr/>
          <p:nvPr/>
        </p:nvSpPr>
        <p:spPr>
          <a:xfrm>
            <a:off x="1547812" y="3709447"/>
            <a:ext cx="6153150" cy="609600"/>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defTabSz="844174">
              <a:defRPr/>
            </a:pPr>
            <a:r>
              <a:rPr kumimoji="1" lang="ja-JP" altLang="en-US" sz="2700" dirty="0">
                <a:solidFill>
                  <a:prstClr val="black"/>
                </a:solidFill>
                <a:latin typeface="Calibri"/>
                <a:ea typeface="ＭＳ Ｐゴシック" panose="020B0600070205080204" pitchFamily="50" charset="-128"/>
              </a:rPr>
              <a:t>習熟に応じた支援のしくみがあるか？</a:t>
            </a:r>
          </a:p>
        </p:txBody>
      </p:sp>
      <p:sp>
        <p:nvSpPr>
          <p:cNvPr id="9" name="角丸四角形 8"/>
          <p:cNvSpPr/>
          <p:nvPr/>
        </p:nvSpPr>
        <p:spPr>
          <a:xfrm>
            <a:off x="1547812" y="4832748"/>
            <a:ext cx="6153150" cy="6096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defTabSz="844174">
              <a:defRPr/>
            </a:pPr>
            <a:r>
              <a:rPr kumimoji="1" lang="ja-JP" altLang="en-US" sz="2700" dirty="0">
                <a:solidFill>
                  <a:prstClr val="black"/>
                </a:solidFill>
                <a:latin typeface="Calibri"/>
                <a:ea typeface="ＭＳ Ｐゴシック" panose="020B0600070205080204" pitchFamily="50" charset="-128"/>
              </a:rPr>
              <a:t>試しにやってみることができるか？</a:t>
            </a:r>
          </a:p>
        </p:txBody>
      </p:sp>
      <p:sp>
        <p:nvSpPr>
          <p:cNvPr id="5" name="角丸四角形 4"/>
          <p:cNvSpPr/>
          <p:nvPr/>
        </p:nvSpPr>
        <p:spPr>
          <a:xfrm>
            <a:off x="1385647" y="3203971"/>
            <a:ext cx="2321735" cy="428628"/>
          </a:xfrm>
          <a:prstGeom prst="roundRect">
            <a:avLst>
              <a:gd name="adj" fmla="val 50000"/>
            </a:avLst>
          </a:prstGeom>
        </p:spPr>
        <p:style>
          <a:lnRef idx="0">
            <a:schemeClr val="accent5"/>
          </a:lnRef>
          <a:fillRef idx="3">
            <a:schemeClr val="accent5"/>
          </a:fillRef>
          <a:effectRef idx="3">
            <a:schemeClr val="accent5"/>
          </a:effectRef>
          <a:fontRef idx="minor">
            <a:schemeClr val="lt1"/>
          </a:fontRef>
        </p:style>
        <p:txBody>
          <a:bodyPr anchor="ctr"/>
          <a:lstStyle/>
          <a:p>
            <a:pPr algn="ctr" defTabSz="844174">
              <a:defRPr/>
            </a:pPr>
            <a:r>
              <a:rPr kumimoji="1" lang="ja-JP" altLang="en-US" sz="2400" dirty="0">
                <a:solidFill>
                  <a:prstClr val="white"/>
                </a:solidFill>
                <a:latin typeface="Calibri"/>
                <a:ea typeface="ＭＳ Ｐゴシック" panose="020B0600070205080204" pitchFamily="50" charset="-128"/>
              </a:rPr>
              <a:t>②ステップ</a:t>
            </a:r>
          </a:p>
        </p:txBody>
      </p:sp>
      <p:sp>
        <p:nvSpPr>
          <p:cNvPr id="6" name="角丸四角形 5"/>
          <p:cNvSpPr/>
          <p:nvPr/>
        </p:nvSpPr>
        <p:spPr>
          <a:xfrm>
            <a:off x="1385647" y="4388174"/>
            <a:ext cx="2321735" cy="428628"/>
          </a:xfrm>
          <a:prstGeom prst="roundRect">
            <a:avLst>
              <a:gd name="adj" fmla="val 50000"/>
            </a:avLst>
          </a:prstGeom>
        </p:spPr>
        <p:style>
          <a:lnRef idx="0">
            <a:schemeClr val="accent4"/>
          </a:lnRef>
          <a:fillRef idx="3">
            <a:schemeClr val="accent4"/>
          </a:fillRef>
          <a:effectRef idx="3">
            <a:schemeClr val="accent4"/>
          </a:effectRef>
          <a:fontRef idx="minor">
            <a:schemeClr val="lt1"/>
          </a:fontRef>
        </p:style>
        <p:txBody>
          <a:bodyPr anchor="ctr"/>
          <a:lstStyle/>
          <a:p>
            <a:pPr algn="ctr" defTabSz="844174">
              <a:defRPr/>
            </a:pPr>
            <a:r>
              <a:rPr kumimoji="1" lang="ja-JP" altLang="en-US" sz="2400" dirty="0">
                <a:solidFill>
                  <a:prstClr val="white"/>
                </a:solidFill>
                <a:latin typeface="Calibri"/>
                <a:ea typeface="ＭＳ Ｐゴシック" panose="020B0600070205080204" pitchFamily="50" charset="-128"/>
              </a:rPr>
              <a:t>③チャンス</a:t>
            </a:r>
          </a:p>
        </p:txBody>
      </p:sp>
      <p:sp>
        <p:nvSpPr>
          <p:cNvPr id="10" name="角丸四角形 9"/>
          <p:cNvSpPr/>
          <p:nvPr/>
        </p:nvSpPr>
        <p:spPr>
          <a:xfrm>
            <a:off x="5436395" y="2973649"/>
            <a:ext cx="2321719" cy="428625"/>
          </a:xfrm>
          <a:prstGeom prst="roundRect">
            <a:avLst>
              <a:gd name="adj" fmla="val 50000"/>
            </a:avLst>
          </a:prstGeom>
        </p:spPr>
        <p:style>
          <a:lnRef idx="2">
            <a:schemeClr val="accent2"/>
          </a:lnRef>
          <a:fillRef idx="1">
            <a:schemeClr val="lt1"/>
          </a:fillRef>
          <a:effectRef idx="0">
            <a:schemeClr val="accent2"/>
          </a:effectRef>
          <a:fontRef idx="minor">
            <a:schemeClr val="dk1"/>
          </a:fontRef>
        </p:style>
        <p:txBody>
          <a:bodyPr anchor="ctr"/>
          <a:lstStyle/>
          <a:p>
            <a:pPr algn="ctr" defTabSz="844174">
              <a:defRPr/>
            </a:pPr>
            <a:r>
              <a:rPr kumimoji="1" lang="ja-JP" altLang="en-US" sz="2400" dirty="0">
                <a:solidFill>
                  <a:prstClr val="black"/>
                </a:solidFill>
                <a:latin typeface="Calibri"/>
                <a:ea typeface="ＭＳ Ｐゴシック" panose="020B0600070205080204" pitchFamily="50" charset="-128"/>
              </a:rPr>
              <a:t>とくいなこと</a:t>
            </a:r>
          </a:p>
        </p:txBody>
      </p:sp>
      <p:sp>
        <p:nvSpPr>
          <p:cNvPr id="12" name="角丸四角形 11"/>
          <p:cNvSpPr/>
          <p:nvPr/>
        </p:nvSpPr>
        <p:spPr>
          <a:xfrm>
            <a:off x="5436395" y="4201716"/>
            <a:ext cx="2321719" cy="428625"/>
          </a:xfrm>
          <a:prstGeom prst="roundRect">
            <a:avLst>
              <a:gd name="adj" fmla="val 50000"/>
            </a:avLst>
          </a:prstGeom>
        </p:spPr>
        <p:style>
          <a:lnRef idx="2">
            <a:schemeClr val="accent2"/>
          </a:lnRef>
          <a:fillRef idx="1">
            <a:schemeClr val="lt1"/>
          </a:fillRef>
          <a:effectRef idx="0">
            <a:schemeClr val="accent2"/>
          </a:effectRef>
          <a:fontRef idx="minor">
            <a:schemeClr val="dk1"/>
          </a:fontRef>
        </p:style>
        <p:txBody>
          <a:bodyPr anchor="ctr"/>
          <a:lstStyle/>
          <a:p>
            <a:pPr algn="ctr" defTabSz="844174">
              <a:defRPr/>
            </a:pPr>
            <a:r>
              <a:rPr kumimoji="1" lang="ja-JP" altLang="en-US" sz="2400" dirty="0">
                <a:solidFill>
                  <a:prstClr val="black"/>
                </a:solidFill>
                <a:latin typeface="Calibri"/>
                <a:ea typeface="ＭＳ Ｐゴシック" panose="020B0600070205080204" pitchFamily="50" charset="-128"/>
              </a:rPr>
              <a:t>だんだんと</a:t>
            </a:r>
          </a:p>
        </p:txBody>
      </p:sp>
      <p:sp>
        <p:nvSpPr>
          <p:cNvPr id="13" name="角丸四角形 12"/>
          <p:cNvSpPr/>
          <p:nvPr/>
        </p:nvSpPr>
        <p:spPr>
          <a:xfrm>
            <a:off x="5436395" y="5319713"/>
            <a:ext cx="2321719" cy="428625"/>
          </a:xfrm>
          <a:prstGeom prst="roundRect">
            <a:avLst>
              <a:gd name="adj" fmla="val 50000"/>
            </a:avLst>
          </a:prstGeom>
        </p:spPr>
        <p:style>
          <a:lnRef idx="2">
            <a:schemeClr val="accent2"/>
          </a:lnRef>
          <a:fillRef idx="1">
            <a:schemeClr val="lt1"/>
          </a:fillRef>
          <a:effectRef idx="0">
            <a:schemeClr val="accent2"/>
          </a:effectRef>
          <a:fontRef idx="minor">
            <a:schemeClr val="dk1"/>
          </a:fontRef>
        </p:style>
        <p:txBody>
          <a:bodyPr anchor="ctr"/>
          <a:lstStyle/>
          <a:p>
            <a:pPr algn="ctr" defTabSz="844174">
              <a:defRPr/>
            </a:pPr>
            <a:r>
              <a:rPr kumimoji="1" lang="ja-JP" altLang="en-US" sz="2400" dirty="0">
                <a:solidFill>
                  <a:prstClr val="black"/>
                </a:solidFill>
                <a:latin typeface="Calibri"/>
                <a:ea typeface="ＭＳ Ｐゴシック" panose="020B0600070205080204" pitchFamily="50" charset="-128"/>
              </a:rPr>
              <a:t>これはどうか</a:t>
            </a:r>
          </a:p>
        </p:txBody>
      </p:sp>
      <p:sp>
        <p:nvSpPr>
          <p:cNvPr id="17" name="Rectangle 2"/>
          <p:cNvSpPr txBox="1">
            <a:spLocks noChangeArrowheads="1"/>
          </p:cNvSpPr>
          <p:nvPr/>
        </p:nvSpPr>
        <p:spPr bwMode="auto">
          <a:xfrm>
            <a:off x="1105756" y="1385573"/>
            <a:ext cx="6804756" cy="380924"/>
          </a:xfrm>
          <a:prstGeom prst="roundRect">
            <a:avLst>
              <a:gd name="adj" fmla="val 50000"/>
            </a:avLst>
          </a:prstGeom>
          <a:ln>
            <a:headEnd/>
            <a:tailEnd/>
          </a:ln>
        </p:spPr>
        <p:style>
          <a:lnRef idx="0">
            <a:schemeClr val="accent1"/>
          </a:lnRef>
          <a:fillRef idx="3">
            <a:schemeClr val="accent1"/>
          </a:fillRef>
          <a:effectRef idx="3">
            <a:schemeClr val="accent1"/>
          </a:effectRef>
          <a:fontRef idx="minor">
            <a:schemeClr val="lt1"/>
          </a:fontRef>
        </p:style>
        <p:txBody>
          <a:bodyPr lIns="68573" tIns="34286" rIns="68573" bIns="34286" anchor="ctr"/>
          <a:lstStyle/>
          <a:p>
            <a:pPr algn="ctr" defTabSz="844174">
              <a:defRPr/>
            </a:pPr>
            <a:r>
              <a:rPr kumimoji="1" lang="ja-JP" altLang="en-US" sz="2100" kern="0" dirty="0">
                <a:solidFill>
                  <a:prstClr val="white"/>
                </a:solidFill>
                <a:latin typeface="Calibri"/>
                <a:ea typeface="ＭＳ Ｐゴシック" panose="020B0600070205080204" pitchFamily="50" charset="-128"/>
              </a:rPr>
              <a:t>　個々に合ったサービスが提供されるしくみがあるか？</a:t>
            </a:r>
          </a:p>
        </p:txBody>
      </p:sp>
      <p:sp>
        <p:nvSpPr>
          <p:cNvPr id="14" name="AutoShape 4">
            <a:extLst>
              <a:ext uri="{FF2B5EF4-FFF2-40B4-BE49-F238E27FC236}">
                <a16:creationId xmlns:a16="http://schemas.microsoft.com/office/drawing/2014/main" id="{B0173C84-49F7-40B4-BAE8-0CD71A356816}"/>
              </a:ext>
            </a:extLst>
          </p:cNvPr>
          <p:cNvSpPr>
            <a:spLocks noChangeArrowheads="1"/>
          </p:cNvSpPr>
          <p:nvPr/>
        </p:nvSpPr>
        <p:spPr bwMode="auto">
          <a:xfrm>
            <a:off x="468925" y="-26987"/>
            <a:ext cx="6983396" cy="1079501"/>
          </a:xfrm>
          <a:prstGeom prst="rtTriangle">
            <a:avLst/>
          </a:prstGeom>
          <a:gradFill rotWithShape="1">
            <a:gsLst>
              <a:gs pos="0">
                <a:srgbClr val="FFFFE9"/>
              </a:gs>
              <a:gs pos="100000">
                <a:srgbClr val="FFFFB9"/>
              </a:gs>
            </a:gsLst>
            <a:lin ang="5400000" scaled="1"/>
          </a:gradFill>
          <a:ln w="9525">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16" name="正方形/長方形 24">
            <a:extLst>
              <a:ext uri="{FF2B5EF4-FFF2-40B4-BE49-F238E27FC236}">
                <a16:creationId xmlns:a16="http://schemas.microsoft.com/office/drawing/2014/main" id="{78DA9FC5-E866-4E18-8FB7-5B39F1FAEF1A}"/>
              </a:ext>
            </a:extLst>
          </p:cNvPr>
          <p:cNvSpPr>
            <a:spLocks noChangeArrowheads="1"/>
          </p:cNvSpPr>
          <p:nvPr/>
        </p:nvSpPr>
        <p:spPr bwMode="auto">
          <a:xfrm>
            <a:off x="79513" y="403814"/>
            <a:ext cx="8140147" cy="584775"/>
          </a:xfrm>
          <a:prstGeom prst="rect">
            <a:avLst/>
          </a:prstGeom>
          <a:noFill/>
          <a:ln w="9525">
            <a:noFill/>
            <a:miter lim="800000"/>
            <a:headEnd/>
            <a:tailEnd/>
          </a:ln>
        </p:spPr>
        <p:txBody>
          <a:bodyPr wrap="square">
            <a:spAutoFit/>
          </a:bodyPr>
          <a:lstStyle/>
          <a:p>
            <a:pPr algn="r"/>
            <a:r>
              <a:rPr lang="ja-JP" altLang="en-US" sz="3200" b="1" dirty="0">
                <a:solidFill>
                  <a:srgbClr val="000000"/>
                </a:solidFill>
                <a:latin typeface="ＤＨＰ特太ゴシック体" pitchFamily="50" charset="-128"/>
                <a:ea typeface="ＤＨＰ特太ゴシック体" pitchFamily="50" charset="-128"/>
              </a:rPr>
              <a:t>（</a:t>
            </a:r>
            <a:r>
              <a:rPr lang="en-US" altLang="ja-JP" sz="3200" b="1" dirty="0">
                <a:solidFill>
                  <a:srgbClr val="000000"/>
                </a:solidFill>
                <a:latin typeface="ＤＨＰ特太ゴシック体" pitchFamily="50" charset="-128"/>
                <a:ea typeface="ＤＨＰ特太ゴシック体" pitchFamily="50" charset="-128"/>
              </a:rPr>
              <a:t>5</a:t>
            </a:r>
            <a:r>
              <a:rPr lang="ja-JP" altLang="en-US" sz="3200" b="1" dirty="0">
                <a:solidFill>
                  <a:srgbClr val="000000"/>
                </a:solidFill>
                <a:latin typeface="ＤＨＰ特太ゴシック体" pitchFamily="50" charset="-128"/>
                <a:ea typeface="ＤＨＰ特太ゴシック体" pitchFamily="50" charset="-128"/>
              </a:rPr>
              <a:t>）　</a:t>
            </a:r>
            <a:r>
              <a:rPr kumimoji="1" lang="ja-JP" altLang="en-US" sz="3200" b="1" dirty="0">
                <a:latin typeface="ＭＳ Ｐゴシック" panose="020B0600070205080204" pitchFamily="50" charset="-128"/>
              </a:rPr>
              <a:t>アセスメント及びサービス提供の環境</a:t>
            </a:r>
            <a:endParaRPr lang="ja-JP" altLang="en-US" sz="3000" b="1" dirty="0">
              <a:latin typeface="ＤＨＰ特太ゴシック体" pitchFamily="50" charset="-128"/>
              <a:ea typeface="ＤＨＰ特太ゴシック体" pitchFamily="50" charset="-128"/>
            </a:endParaRPr>
          </a:p>
        </p:txBody>
      </p:sp>
    </p:spTree>
    <p:extLst>
      <p:ext uri="{BB962C8B-B14F-4D97-AF65-F5344CB8AC3E}">
        <p14:creationId xmlns:p14="http://schemas.microsoft.com/office/powerpoint/2010/main" val="405218635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下矢印吹き出し 24"/>
          <p:cNvSpPr/>
          <p:nvPr/>
        </p:nvSpPr>
        <p:spPr>
          <a:xfrm>
            <a:off x="5944791" y="3408760"/>
            <a:ext cx="2205038" cy="2018109"/>
          </a:xfrm>
          <a:prstGeom prst="downArrowCallout">
            <a:avLst>
              <a:gd name="adj1" fmla="val 18527"/>
              <a:gd name="adj2" fmla="val 19336"/>
              <a:gd name="adj3" fmla="val 8007"/>
              <a:gd name="adj4" fmla="val 88680"/>
            </a:avLst>
          </a:prstGeom>
        </p:spPr>
        <p:style>
          <a:lnRef idx="2">
            <a:schemeClr val="accent2"/>
          </a:lnRef>
          <a:fillRef idx="1">
            <a:schemeClr val="lt1"/>
          </a:fillRef>
          <a:effectRef idx="0">
            <a:schemeClr val="accent2"/>
          </a:effectRef>
          <a:fontRef idx="minor">
            <a:schemeClr val="dk1"/>
          </a:fontRef>
        </p:style>
        <p:txBody>
          <a:bodyPr anchor="ctr"/>
          <a:lstStyle/>
          <a:p>
            <a:pPr defTabSz="844174">
              <a:defRPr/>
            </a:pPr>
            <a:endParaRPr kumimoji="1" lang="ja-JP" altLang="en-US" sz="2400" dirty="0">
              <a:solidFill>
                <a:prstClr val="black"/>
              </a:solidFill>
              <a:latin typeface="Calibri"/>
              <a:ea typeface="ＭＳ Ｐゴシック" panose="020B0600070205080204" pitchFamily="50" charset="-128"/>
            </a:endParaRPr>
          </a:p>
        </p:txBody>
      </p:sp>
      <p:sp>
        <p:nvSpPr>
          <p:cNvPr id="20" name="下矢印吹き出し 19"/>
          <p:cNvSpPr/>
          <p:nvPr/>
        </p:nvSpPr>
        <p:spPr>
          <a:xfrm>
            <a:off x="5937648" y="1484711"/>
            <a:ext cx="2206228" cy="1944290"/>
          </a:xfrm>
          <a:prstGeom prst="downArrowCallout">
            <a:avLst>
              <a:gd name="adj1" fmla="val 19653"/>
              <a:gd name="adj2" fmla="val 20188"/>
              <a:gd name="adj3" fmla="val 9089"/>
              <a:gd name="adj4" fmla="val 88390"/>
            </a:avLst>
          </a:prstGeom>
          <a:ln/>
        </p:spPr>
        <p:style>
          <a:lnRef idx="2">
            <a:schemeClr val="accent3"/>
          </a:lnRef>
          <a:fillRef idx="1">
            <a:schemeClr val="lt1"/>
          </a:fillRef>
          <a:effectRef idx="0">
            <a:schemeClr val="accent3"/>
          </a:effectRef>
          <a:fontRef idx="minor">
            <a:schemeClr val="dk1"/>
          </a:fontRef>
        </p:style>
        <p:txBody>
          <a:bodyPr anchor="ctr"/>
          <a:lstStyle/>
          <a:p>
            <a:pPr algn="ctr" defTabSz="844174">
              <a:defRPr/>
            </a:pPr>
            <a:endParaRPr kumimoji="1" lang="ja-JP" altLang="en-US" sz="1350">
              <a:solidFill>
                <a:prstClr val="black"/>
              </a:solidFill>
              <a:latin typeface="Calibri"/>
              <a:ea typeface="ＭＳ Ｐゴシック" panose="020B0600070205080204" pitchFamily="50" charset="-128"/>
            </a:endParaRPr>
          </a:p>
        </p:txBody>
      </p:sp>
      <p:sp>
        <p:nvSpPr>
          <p:cNvPr id="14" name="角丸四角形 13"/>
          <p:cNvSpPr/>
          <p:nvPr/>
        </p:nvSpPr>
        <p:spPr>
          <a:xfrm>
            <a:off x="1042279" y="1456694"/>
            <a:ext cx="2206228" cy="4429125"/>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algn="ctr" defTabSz="844174">
              <a:defRPr/>
            </a:pPr>
            <a:endParaRPr kumimoji="1" lang="en-US" altLang="ja-JP" sz="2400" dirty="0">
              <a:solidFill>
                <a:prstClr val="black"/>
              </a:solidFill>
              <a:latin typeface="Calibri"/>
              <a:ea typeface="ＭＳ Ｐゴシック" panose="020B0600070205080204" pitchFamily="50" charset="-128"/>
            </a:endParaRPr>
          </a:p>
          <a:p>
            <a:pPr algn="ctr" defTabSz="844174">
              <a:defRPr/>
            </a:pPr>
            <a:endParaRPr kumimoji="1" lang="en-US" altLang="ja-JP" sz="2400" dirty="0">
              <a:solidFill>
                <a:prstClr val="black"/>
              </a:solidFill>
              <a:latin typeface="Calibri"/>
              <a:ea typeface="ＭＳ Ｐゴシック" panose="020B0600070205080204" pitchFamily="50" charset="-128"/>
            </a:endParaRPr>
          </a:p>
          <a:p>
            <a:pPr algn="ctr" defTabSz="844174">
              <a:defRPr/>
            </a:pPr>
            <a:endParaRPr kumimoji="1" lang="en-US" altLang="ja-JP" sz="2400" dirty="0">
              <a:solidFill>
                <a:prstClr val="black"/>
              </a:solidFill>
              <a:latin typeface="Calibri"/>
              <a:ea typeface="ＭＳ Ｐゴシック" panose="020B0600070205080204" pitchFamily="50" charset="-128"/>
            </a:endParaRPr>
          </a:p>
          <a:p>
            <a:pPr algn="ctr" defTabSz="844174">
              <a:defRPr/>
            </a:pPr>
            <a:endParaRPr kumimoji="1" lang="en-US" altLang="ja-JP" sz="2400" dirty="0">
              <a:solidFill>
                <a:prstClr val="black"/>
              </a:solidFill>
              <a:latin typeface="Calibri"/>
              <a:ea typeface="ＭＳ Ｐゴシック" panose="020B0600070205080204" pitchFamily="50" charset="-128"/>
            </a:endParaRPr>
          </a:p>
          <a:p>
            <a:pPr algn="ctr" defTabSz="844174">
              <a:defRPr/>
            </a:pPr>
            <a:endParaRPr kumimoji="1" lang="en-US" altLang="ja-JP" sz="2400" dirty="0">
              <a:solidFill>
                <a:prstClr val="black"/>
              </a:solidFill>
              <a:latin typeface="Calibri"/>
              <a:ea typeface="ＭＳ Ｐゴシック" panose="020B0600070205080204" pitchFamily="50" charset="-128"/>
            </a:endParaRPr>
          </a:p>
          <a:p>
            <a:pPr algn="ctr" defTabSz="844174">
              <a:defRPr/>
            </a:pPr>
            <a:endParaRPr kumimoji="1" lang="en-US" altLang="ja-JP" sz="2400" dirty="0">
              <a:solidFill>
                <a:prstClr val="black"/>
              </a:solidFill>
              <a:latin typeface="Calibri"/>
              <a:ea typeface="ＭＳ Ｐゴシック" panose="020B0600070205080204" pitchFamily="50" charset="-128"/>
            </a:endParaRPr>
          </a:p>
          <a:p>
            <a:pPr algn="ctr" defTabSz="844174">
              <a:defRPr/>
            </a:pPr>
            <a:endParaRPr kumimoji="1" lang="en-US" altLang="ja-JP" sz="2400" dirty="0">
              <a:solidFill>
                <a:prstClr val="black"/>
              </a:solidFill>
              <a:latin typeface="Calibri"/>
              <a:ea typeface="ＭＳ Ｐゴシック" panose="020B0600070205080204" pitchFamily="50" charset="-128"/>
            </a:endParaRPr>
          </a:p>
        </p:txBody>
      </p:sp>
      <p:sp>
        <p:nvSpPr>
          <p:cNvPr id="50178" name="Rectangle 2"/>
          <p:cNvSpPr>
            <a:spLocks noGrp="1" noChangeArrowheads="1"/>
          </p:cNvSpPr>
          <p:nvPr>
            <p:ph type="title"/>
          </p:nvPr>
        </p:nvSpPr>
        <p:spPr>
          <a:xfrm>
            <a:off x="1062038" y="998935"/>
            <a:ext cx="7081837" cy="370284"/>
          </a:xfrm>
          <a:prstGeom prst="roundRect">
            <a:avLst>
              <a:gd name="adj" fmla="val 50000"/>
            </a:avLst>
          </a:prstGeom>
          <a:ln>
            <a:solidFill>
              <a:schemeClr val="accent3"/>
            </a:solidFill>
          </a:ln>
        </p:spPr>
        <p:style>
          <a:lnRef idx="2">
            <a:schemeClr val="accent5"/>
          </a:lnRef>
          <a:fillRef idx="1">
            <a:schemeClr val="lt1"/>
          </a:fillRef>
          <a:effectRef idx="0">
            <a:schemeClr val="accent5"/>
          </a:effectRef>
          <a:fontRef idx="minor">
            <a:schemeClr val="dk1"/>
          </a:fontRef>
        </p:style>
        <p:txBody>
          <a:bodyPr>
            <a:noAutofit/>
          </a:bodyPr>
          <a:lstStyle/>
          <a:p>
            <a:pPr eaLnBrk="1" hangingPunct="1">
              <a:defRPr/>
            </a:pPr>
            <a:r>
              <a:rPr lang="ja-JP" altLang="en-US" sz="2700" dirty="0">
                <a:latin typeface="Meiryo UI" panose="020B0604030504040204" pitchFamily="50" charset="-128"/>
                <a:ea typeface="Meiryo UI" panose="020B0604030504040204" pitchFamily="50" charset="-128"/>
              </a:rPr>
              <a:t>　</a:t>
            </a:r>
            <a:r>
              <a:rPr lang="en-US" altLang="ja-JP" sz="2700" dirty="0">
                <a:latin typeface="Meiryo UI" panose="020B0604030504040204" pitchFamily="50" charset="-128"/>
                <a:ea typeface="Meiryo UI" panose="020B0604030504040204" pitchFamily="50" charset="-128"/>
              </a:rPr>
              <a:t>B</a:t>
            </a:r>
            <a:r>
              <a:rPr lang="ja-JP" altLang="en-US" sz="2700" dirty="0">
                <a:latin typeface="Meiryo UI" panose="020B0604030504040204" pitchFamily="50" charset="-128"/>
                <a:ea typeface="Meiryo UI" panose="020B0604030504040204" pitchFamily="50" charset="-128"/>
              </a:rPr>
              <a:t>型・</a:t>
            </a:r>
            <a:r>
              <a:rPr lang="en-US" altLang="ja-JP" sz="2700" dirty="0">
                <a:latin typeface="Meiryo UI" panose="020B0604030504040204" pitchFamily="50" charset="-128"/>
                <a:ea typeface="Meiryo UI" panose="020B0604030504040204" pitchFamily="50" charset="-128"/>
              </a:rPr>
              <a:t>A</a:t>
            </a:r>
            <a:r>
              <a:rPr lang="ja-JP" altLang="en-US" sz="2700" dirty="0">
                <a:latin typeface="Meiryo UI" panose="020B0604030504040204" pitchFamily="50" charset="-128"/>
                <a:ea typeface="Meiryo UI" panose="020B0604030504040204" pitchFamily="50" charset="-128"/>
              </a:rPr>
              <a:t>型における移行のしくみ（例）</a:t>
            </a:r>
          </a:p>
        </p:txBody>
      </p:sp>
      <p:pic>
        <p:nvPicPr>
          <p:cNvPr id="50180" name="Picture 4"/>
          <p:cNvPicPr>
            <a:picLocks noChangeAspect="1" noChangeArrowheads="1"/>
          </p:cNvPicPr>
          <p:nvPr/>
        </p:nvPicPr>
        <p:blipFill>
          <a:blip r:embed="rId2" cstate="print">
            <a:lum bright="31000" contrast="28000"/>
          </a:blip>
          <a:srcRect/>
          <a:stretch>
            <a:fillRect/>
          </a:stretch>
        </p:blipFill>
        <p:spPr bwMode="auto">
          <a:xfrm>
            <a:off x="5922150" y="1808820"/>
            <a:ext cx="2214246" cy="1393041"/>
          </a:xfrm>
          <a:prstGeom prst="rect">
            <a:avLst/>
          </a:prstGeom>
          <a:ln>
            <a:noFill/>
          </a:ln>
          <a:effectLst>
            <a:softEdge rad="112500"/>
          </a:effectLst>
        </p:spPr>
        <p:style>
          <a:lnRef idx="3">
            <a:schemeClr val="lt1"/>
          </a:lnRef>
          <a:fillRef idx="1">
            <a:schemeClr val="accent3"/>
          </a:fillRef>
          <a:effectRef idx="1">
            <a:schemeClr val="accent3"/>
          </a:effectRef>
          <a:fontRef idx="minor">
            <a:schemeClr val="lt1"/>
          </a:fontRef>
        </p:style>
      </p:pic>
      <p:sp>
        <p:nvSpPr>
          <p:cNvPr id="18" name="角丸四角形 17"/>
          <p:cNvSpPr/>
          <p:nvPr/>
        </p:nvSpPr>
        <p:spPr>
          <a:xfrm>
            <a:off x="6137673" y="1538290"/>
            <a:ext cx="1849040" cy="278606"/>
          </a:xfrm>
          <a:prstGeom prst="roundRect">
            <a:avLst>
              <a:gd name="adj" fmla="val 50000"/>
            </a:avLst>
          </a:prstGeom>
          <a:ln/>
        </p:spPr>
        <p:style>
          <a:lnRef idx="2">
            <a:schemeClr val="accent3"/>
          </a:lnRef>
          <a:fillRef idx="1">
            <a:schemeClr val="lt1"/>
          </a:fillRef>
          <a:effectRef idx="0">
            <a:schemeClr val="accent3"/>
          </a:effectRef>
          <a:fontRef idx="minor">
            <a:schemeClr val="dk1"/>
          </a:fontRef>
        </p:style>
        <p:txBody>
          <a:bodyPr anchor="ctr"/>
          <a:lstStyle/>
          <a:p>
            <a:pPr algn="ctr" defTabSz="844174">
              <a:defRPr/>
            </a:pPr>
            <a:r>
              <a:rPr kumimoji="1" lang="ja-JP" altLang="en-US" sz="2100" dirty="0">
                <a:solidFill>
                  <a:prstClr val="black"/>
                </a:solidFill>
                <a:latin typeface="Meiryo UI" panose="020B0604030504040204" pitchFamily="50" charset="-128"/>
                <a:ea typeface="Meiryo UI" panose="020B0604030504040204" pitchFamily="50" charset="-128"/>
              </a:rPr>
              <a:t>Ｂ型　清掃</a:t>
            </a:r>
          </a:p>
        </p:txBody>
      </p:sp>
      <p:sp>
        <p:nvSpPr>
          <p:cNvPr id="17" name="角丸四角形 16"/>
          <p:cNvSpPr/>
          <p:nvPr/>
        </p:nvSpPr>
        <p:spPr>
          <a:xfrm>
            <a:off x="1223964" y="1538290"/>
            <a:ext cx="1850231" cy="278606"/>
          </a:xfrm>
          <a:prstGeom prst="roundRect">
            <a:avLst>
              <a:gd name="adj" fmla="val 50000"/>
            </a:avLst>
          </a:prstGeom>
          <a:ln/>
        </p:spPr>
        <p:style>
          <a:lnRef idx="2">
            <a:schemeClr val="accent3"/>
          </a:lnRef>
          <a:fillRef idx="1">
            <a:schemeClr val="lt1"/>
          </a:fillRef>
          <a:effectRef idx="0">
            <a:schemeClr val="accent3"/>
          </a:effectRef>
          <a:fontRef idx="minor">
            <a:schemeClr val="dk1"/>
          </a:fontRef>
        </p:style>
        <p:txBody>
          <a:bodyPr anchor="ctr"/>
          <a:lstStyle/>
          <a:p>
            <a:pPr algn="ctr" defTabSz="844174">
              <a:defRPr/>
            </a:pPr>
            <a:r>
              <a:rPr kumimoji="1" lang="ja-JP" altLang="en-US" sz="2100" dirty="0">
                <a:solidFill>
                  <a:prstClr val="black"/>
                </a:solidFill>
                <a:latin typeface="Meiryo UI" panose="020B0604030504040204" pitchFamily="50" charset="-128"/>
                <a:ea typeface="Meiryo UI" panose="020B0604030504040204" pitchFamily="50" charset="-128"/>
              </a:rPr>
              <a:t>Ｂ型　包装</a:t>
            </a:r>
          </a:p>
        </p:txBody>
      </p:sp>
      <p:sp>
        <p:nvSpPr>
          <p:cNvPr id="21" name="下矢印吹き出し 20"/>
          <p:cNvSpPr/>
          <p:nvPr/>
        </p:nvSpPr>
        <p:spPr>
          <a:xfrm>
            <a:off x="3492104" y="3408760"/>
            <a:ext cx="2205038" cy="2018109"/>
          </a:xfrm>
          <a:prstGeom prst="downArrowCallout">
            <a:avLst>
              <a:gd name="adj1" fmla="val 18527"/>
              <a:gd name="adj2" fmla="val 19336"/>
              <a:gd name="adj3" fmla="val 8007"/>
              <a:gd name="adj4" fmla="val 88680"/>
            </a:avLst>
          </a:prstGeom>
        </p:spPr>
        <p:style>
          <a:lnRef idx="2">
            <a:schemeClr val="accent2"/>
          </a:lnRef>
          <a:fillRef idx="1">
            <a:schemeClr val="lt1"/>
          </a:fillRef>
          <a:effectRef idx="0">
            <a:schemeClr val="accent2"/>
          </a:effectRef>
          <a:fontRef idx="minor">
            <a:schemeClr val="dk1"/>
          </a:fontRef>
        </p:style>
        <p:txBody>
          <a:bodyPr anchor="ctr"/>
          <a:lstStyle/>
          <a:p>
            <a:pPr defTabSz="844174">
              <a:defRPr/>
            </a:pPr>
            <a:endParaRPr kumimoji="1" lang="ja-JP" altLang="en-US" sz="2400" dirty="0">
              <a:solidFill>
                <a:prstClr val="black"/>
              </a:solidFill>
              <a:latin typeface="Calibri"/>
              <a:ea typeface="ＭＳ Ｐゴシック" panose="020B0600070205080204" pitchFamily="50" charset="-128"/>
            </a:endParaRPr>
          </a:p>
        </p:txBody>
      </p:sp>
      <p:pic>
        <p:nvPicPr>
          <p:cNvPr id="24" name="Picture 5"/>
          <p:cNvPicPr>
            <a:picLocks noChangeAspect="1" noChangeArrowheads="1"/>
          </p:cNvPicPr>
          <p:nvPr/>
        </p:nvPicPr>
        <p:blipFill>
          <a:blip r:embed="rId3" cstate="print">
            <a:lum bright="28000" contrast="33000"/>
          </a:blip>
          <a:srcRect/>
          <a:stretch>
            <a:fillRect/>
          </a:stretch>
        </p:blipFill>
        <p:spPr bwMode="auto">
          <a:xfrm>
            <a:off x="6030162" y="3581932"/>
            <a:ext cx="1998222" cy="1547232"/>
          </a:xfrm>
          <a:prstGeom prst="rect">
            <a:avLst/>
          </a:prstGeom>
          <a:ln>
            <a:noFill/>
          </a:ln>
          <a:effectLst>
            <a:softEdge rad="112500"/>
          </a:effectLst>
        </p:spPr>
      </p:pic>
      <p:sp>
        <p:nvSpPr>
          <p:cNvPr id="30" name="角丸四角形 29"/>
          <p:cNvSpPr/>
          <p:nvPr/>
        </p:nvSpPr>
        <p:spPr>
          <a:xfrm>
            <a:off x="6137673" y="3517108"/>
            <a:ext cx="1849040" cy="278606"/>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anchor="ctr"/>
          <a:lstStyle/>
          <a:p>
            <a:pPr algn="ctr" defTabSz="844174">
              <a:defRPr/>
            </a:pPr>
            <a:r>
              <a:rPr kumimoji="1" lang="en-US" altLang="ja-JP" sz="2100" dirty="0">
                <a:solidFill>
                  <a:prstClr val="black"/>
                </a:solidFill>
                <a:latin typeface="Meiryo UI" panose="020B0604030504040204" pitchFamily="50" charset="-128"/>
                <a:ea typeface="Meiryo UI" panose="020B0604030504040204" pitchFamily="50" charset="-128"/>
              </a:rPr>
              <a:t>A</a:t>
            </a:r>
            <a:r>
              <a:rPr kumimoji="1" lang="ja-JP" altLang="en-US" sz="2100" dirty="0">
                <a:solidFill>
                  <a:prstClr val="black"/>
                </a:solidFill>
                <a:latin typeface="Meiryo UI" panose="020B0604030504040204" pitchFamily="50" charset="-128"/>
                <a:ea typeface="Meiryo UI" panose="020B0604030504040204" pitchFamily="50" charset="-128"/>
              </a:rPr>
              <a:t>型　清掃</a:t>
            </a:r>
          </a:p>
        </p:txBody>
      </p:sp>
      <p:sp>
        <p:nvSpPr>
          <p:cNvPr id="26" name="上矢印吹き出し 25"/>
          <p:cNvSpPr/>
          <p:nvPr/>
        </p:nvSpPr>
        <p:spPr>
          <a:xfrm>
            <a:off x="3437335" y="5210176"/>
            <a:ext cx="4699396" cy="703660"/>
          </a:xfrm>
          <a:prstGeom prst="upArrowCallout">
            <a:avLst/>
          </a:prstGeom>
          <a:ln/>
        </p:spPr>
        <p:style>
          <a:lnRef idx="2">
            <a:schemeClr val="accent4"/>
          </a:lnRef>
          <a:fillRef idx="1">
            <a:schemeClr val="lt1"/>
          </a:fillRef>
          <a:effectRef idx="0">
            <a:schemeClr val="accent4"/>
          </a:effectRef>
          <a:fontRef idx="minor">
            <a:schemeClr val="dk1"/>
          </a:fontRef>
        </p:style>
        <p:txBody>
          <a:bodyPr anchor="ctr"/>
          <a:lstStyle/>
          <a:p>
            <a:pPr algn="ctr" defTabSz="844174">
              <a:defRPr/>
            </a:pPr>
            <a:r>
              <a:rPr kumimoji="1" lang="ja-JP" altLang="en-US" sz="2100" dirty="0">
                <a:solidFill>
                  <a:prstClr val="black"/>
                </a:solidFill>
                <a:latin typeface="Meiryo UI" panose="020B0604030504040204" pitchFamily="50" charset="-128"/>
                <a:ea typeface="Meiryo UI" panose="020B0604030504040204" pitchFamily="50" charset="-128"/>
              </a:rPr>
              <a:t>一般就労（飲食業・清掃業）</a:t>
            </a:r>
          </a:p>
        </p:txBody>
      </p:sp>
      <p:sp>
        <p:nvSpPr>
          <p:cNvPr id="3" name="上矢印 2"/>
          <p:cNvSpPr/>
          <p:nvPr/>
        </p:nvSpPr>
        <p:spPr bwMode="auto">
          <a:xfrm>
            <a:off x="5482755" y="3201643"/>
            <a:ext cx="701278" cy="305990"/>
          </a:xfrm>
          <a:prstGeom prst="upArrow">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55721" tIns="6668" rIns="55721" bIns="6668" anchor="ctr"/>
          <a:lstStyle/>
          <a:p>
            <a:pPr algn="ctr" defTabSz="844174">
              <a:defRPr/>
            </a:pPr>
            <a:endParaRPr kumimoji="1" lang="ja-JP" altLang="en-US" sz="1350">
              <a:solidFill>
                <a:prstClr val="black"/>
              </a:solidFill>
              <a:latin typeface="Calibri"/>
              <a:ea typeface="ＭＳ Ｐゴシック" panose="020B0600070205080204" pitchFamily="50" charset="-128"/>
            </a:endParaRPr>
          </a:p>
        </p:txBody>
      </p:sp>
      <p:sp>
        <p:nvSpPr>
          <p:cNvPr id="5" name="円/楕円 4"/>
          <p:cNvSpPr/>
          <p:nvPr/>
        </p:nvSpPr>
        <p:spPr bwMode="auto">
          <a:xfrm>
            <a:off x="1223962" y="4238625"/>
            <a:ext cx="1944291" cy="1458516"/>
          </a:xfrm>
          <a:prstGeom prst="ellipse">
            <a:avLst/>
          </a:prstGeom>
          <a:ln>
            <a:headEnd type="none" w="med" len="med"/>
            <a:tailEnd type="none" w="med" len="med"/>
          </a:ln>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none" lIns="55721" tIns="6668" rIns="55721" bIns="6668" anchor="ctr"/>
          <a:lstStyle/>
          <a:p>
            <a:pPr algn="ctr" defTabSz="844174">
              <a:defRPr/>
            </a:pPr>
            <a:r>
              <a:rPr kumimoji="1" lang="ja-JP" altLang="en-US" sz="1350" dirty="0">
                <a:solidFill>
                  <a:prstClr val="black"/>
                </a:solidFill>
                <a:latin typeface="Meiryo UI" panose="020B0604030504040204" pitchFamily="50" charset="-128"/>
                <a:ea typeface="Meiryo UI" panose="020B0604030504040204" pitchFamily="50" charset="-128"/>
              </a:rPr>
              <a:t>自分に合った働き方や</a:t>
            </a:r>
            <a:endParaRPr kumimoji="1" lang="en-US" altLang="ja-JP" sz="1350" dirty="0">
              <a:solidFill>
                <a:prstClr val="black"/>
              </a:solidFill>
              <a:latin typeface="Meiryo UI" panose="020B0604030504040204" pitchFamily="50" charset="-128"/>
              <a:ea typeface="Meiryo UI" panose="020B0604030504040204" pitchFamily="50" charset="-128"/>
            </a:endParaRPr>
          </a:p>
          <a:p>
            <a:pPr algn="ctr" defTabSz="844174">
              <a:defRPr/>
            </a:pPr>
            <a:r>
              <a:rPr kumimoji="1" lang="ja-JP" altLang="en-US" sz="1350" dirty="0">
                <a:solidFill>
                  <a:prstClr val="black"/>
                </a:solidFill>
                <a:latin typeface="Meiryo UI" panose="020B0604030504040204" pitchFamily="50" charset="-128"/>
                <a:ea typeface="Meiryo UI" panose="020B0604030504040204" pitchFamily="50" charset="-128"/>
              </a:rPr>
              <a:t>可能性を広げる取組みが</a:t>
            </a:r>
            <a:endParaRPr kumimoji="1" lang="en-US" altLang="ja-JP" sz="1350" dirty="0">
              <a:solidFill>
                <a:prstClr val="black"/>
              </a:solidFill>
              <a:latin typeface="Meiryo UI" panose="020B0604030504040204" pitchFamily="50" charset="-128"/>
              <a:ea typeface="Meiryo UI" panose="020B0604030504040204" pitchFamily="50" charset="-128"/>
            </a:endParaRPr>
          </a:p>
          <a:p>
            <a:pPr algn="ctr" defTabSz="844174">
              <a:defRPr/>
            </a:pPr>
            <a:r>
              <a:rPr kumimoji="1" lang="ja-JP" altLang="en-US" sz="1350" dirty="0">
                <a:solidFill>
                  <a:prstClr val="black"/>
                </a:solidFill>
                <a:latin typeface="Meiryo UI" panose="020B0604030504040204" pitchFamily="50" charset="-128"/>
                <a:ea typeface="Meiryo UI" panose="020B0604030504040204" pitchFamily="50" charset="-128"/>
              </a:rPr>
              <a:t>用意されているか</a:t>
            </a:r>
          </a:p>
        </p:txBody>
      </p:sp>
      <p:pic>
        <p:nvPicPr>
          <p:cNvPr id="2" name="図 1"/>
          <p:cNvPicPr>
            <a:picLocks noChangeAspect="1"/>
          </p:cNvPicPr>
          <p:nvPr/>
        </p:nvPicPr>
        <p:blipFill>
          <a:blip r:embed="rId4"/>
          <a:stretch>
            <a:fillRect/>
          </a:stretch>
        </p:blipFill>
        <p:spPr>
          <a:xfrm>
            <a:off x="3624447" y="3671257"/>
            <a:ext cx="2050256" cy="1500188"/>
          </a:xfrm>
          <a:prstGeom prst="rect">
            <a:avLst/>
          </a:prstGeom>
        </p:spPr>
      </p:pic>
      <p:sp>
        <p:nvSpPr>
          <p:cNvPr id="29" name="角丸四角形 28"/>
          <p:cNvSpPr/>
          <p:nvPr/>
        </p:nvSpPr>
        <p:spPr>
          <a:xfrm>
            <a:off x="3654029" y="3517108"/>
            <a:ext cx="1850231" cy="278606"/>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anchor="ctr"/>
          <a:lstStyle/>
          <a:p>
            <a:pPr algn="ctr" defTabSz="844174">
              <a:defRPr/>
            </a:pPr>
            <a:r>
              <a:rPr kumimoji="1" lang="en-US" altLang="ja-JP" sz="2100" dirty="0">
                <a:solidFill>
                  <a:prstClr val="black"/>
                </a:solidFill>
                <a:latin typeface="Meiryo UI" panose="020B0604030504040204" pitchFamily="50" charset="-128"/>
                <a:ea typeface="Meiryo UI" panose="020B0604030504040204" pitchFamily="50" charset="-128"/>
              </a:rPr>
              <a:t>A</a:t>
            </a:r>
            <a:r>
              <a:rPr kumimoji="1" lang="ja-JP" altLang="en-US" sz="2100" dirty="0">
                <a:solidFill>
                  <a:prstClr val="black"/>
                </a:solidFill>
                <a:latin typeface="Meiryo UI" panose="020B0604030504040204" pitchFamily="50" charset="-128"/>
                <a:ea typeface="Meiryo UI" panose="020B0604030504040204" pitchFamily="50" charset="-128"/>
              </a:rPr>
              <a:t>型　喫茶</a:t>
            </a:r>
          </a:p>
        </p:txBody>
      </p:sp>
      <p:pic>
        <p:nvPicPr>
          <p:cNvPr id="4" name="図 3"/>
          <p:cNvPicPr>
            <a:picLocks noChangeAspect="1"/>
          </p:cNvPicPr>
          <p:nvPr/>
        </p:nvPicPr>
        <p:blipFill>
          <a:blip r:embed="rId5"/>
          <a:stretch>
            <a:fillRect/>
          </a:stretch>
        </p:blipFill>
        <p:spPr>
          <a:xfrm>
            <a:off x="1141100" y="1892056"/>
            <a:ext cx="2107407" cy="1428750"/>
          </a:xfrm>
          <a:prstGeom prst="rect">
            <a:avLst/>
          </a:prstGeom>
        </p:spPr>
      </p:pic>
      <p:sp>
        <p:nvSpPr>
          <p:cNvPr id="33" name="円/楕円 32"/>
          <p:cNvSpPr/>
          <p:nvPr/>
        </p:nvSpPr>
        <p:spPr bwMode="auto">
          <a:xfrm>
            <a:off x="5334001" y="4742261"/>
            <a:ext cx="809625" cy="377428"/>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55721" tIns="6668" rIns="55721" bIns="6668" anchor="ctr"/>
          <a:lstStyle/>
          <a:p>
            <a:pPr algn="ctr" defTabSz="844174">
              <a:defRPr/>
            </a:pPr>
            <a:r>
              <a:rPr kumimoji="1" lang="ja-JP" altLang="en-US" dirty="0">
                <a:solidFill>
                  <a:prstClr val="black"/>
                </a:solidFill>
                <a:latin typeface="Meiryo UI" panose="020B0604030504040204" pitchFamily="50" charset="-128"/>
                <a:ea typeface="Meiryo UI" panose="020B0604030504040204" pitchFamily="50" charset="-128"/>
              </a:rPr>
              <a:t>施設外</a:t>
            </a:r>
          </a:p>
        </p:txBody>
      </p:sp>
      <p:sp>
        <p:nvSpPr>
          <p:cNvPr id="16" name="下矢印吹き出し 15"/>
          <p:cNvSpPr/>
          <p:nvPr/>
        </p:nvSpPr>
        <p:spPr>
          <a:xfrm>
            <a:off x="3490556" y="1490980"/>
            <a:ext cx="2205038" cy="1944290"/>
          </a:xfrm>
          <a:prstGeom prst="downArrowCallout">
            <a:avLst>
              <a:gd name="adj1" fmla="val 19653"/>
              <a:gd name="adj2" fmla="val 20188"/>
              <a:gd name="adj3" fmla="val 8037"/>
              <a:gd name="adj4" fmla="val 88065"/>
            </a:avLst>
          </a:prstGeom>
          <a:ln/>
        </p:spPr>
        <p:style>
          <a:lnRef idx="2">
            <a:schemeClr val="accent3"/>
          </a:lnRef>
          <a:fillRef idx="1">
            <a:schemeClr val="lt1"/>
          </a:fillRef>
          <a:effectRef idx="0">
            <a:schemeClr val="accent3"/>
          </a:effectRef>
          <a:fontRef idx="minor">
            <a:schemeClr val="dk1"/>
          </a:fontRef>
        </p:style>
        <p:txBody>
          <a:bodyPr anchor="ctr"/>
          <a:lstStyle/>
          <a:p>
            <a:pPr algn="ctr" defTabSz="844174">
              <a:defRPr/>
            </a:pPr>
            <a:endParaRPr kumimoji="1" lang="ja-JP" altLang="en-US" sz="1350">
              <a:solidFill>
                <a:prstClr val="black"/>
              </a:solidFill>
              <a:latin typeface="Calibri"/>
              <a:ea typeface="ＭＳ Ｐゴシック" panose="020B0600070205080204" pitchFamily="50" charset="-128"/>
            </a:endParaRPr>
          </a:p>
        </p:txBody>
      </p:sp>
      <p:pic>
        <p:nvPicPr>
          <p:cNvPr id="31" name="Picture 4"/>
          <p:cNvPicPr>
            <a:picLocks noChangeAspect="1" noChangeArrowheads="1"/>
          </p:cNvPicPr>
          <p:nvPr/>
        </p:nvPicPr>
        <p:blipFill>
          <a:blip r:embed="rId6" cstate="print"/>
          <a:srcRect/>
          <a:stretch>
            <a:fillRect/>
          </a:stretch>
        </p:blipFill>
        <p:spPr bwMode="auto">
          <a:xfrm>
            <a:off x="3599893" y="1808820"/>
            <a:ext cx="2160241" cy="1422835"/>
          </a:xfrm>
          <a:prstGeom prst="rect">
            <a:avLst/>
          </a:prstGeom>
          <a:ln>
            <a:noFill/>
          </a:ln>
          <a:effectLst>
            <a:softEdge rad="112500"/>
          </a:effectLst>
        </p:spPr>
      </p:pic>
      <p:sp>
        <p:nvSpPr>
          <p:cNvPr id="19" name="角丸四角形 18"/>
          <p:cNvSpPr/>
          <p:nvPr/>
        </p:nvSpPr>
        <p:spPr>
          <a:xfrm>
            <a:off x="3707608" y="1538290"/>
            <a:ext cx="1850231" cy="278606"/>
          </a:xfrm>
          <a:prstGeom prst="roundRect">
            <a:avLst>
              <a:gd name="adj" fmla="val 50000"/>
            </a:avLst>
          </a:prstGeom>
          <a:ln/>
        </p:spPr>
        <p:style>
          <a:lnRef idx="2">
            <a:schemeClr val="accent3"/>
          </a:lnRef>
          <a:fillRef idx="1">
            <a:schemeClr val="lt1"/>
          </a:fillRef>
          <a:effectRef idx="0">
            <a:schemeClr val="accent3"/>
          </a:effectRef>
          <a:fontRef idx="minor">
            <a:schemeClr val="dk1"/>
          </a:fontRef>
        </p:style>
        <p:txBody>
          <a:bodyPr anchor="ctr"/>
          <a:lstStyle/>
          <a:p>
            <a:pPr algn="ctr" defTabSz="844174">
              <a:defRPr/>
            </a:pPr>
            <a:r>
              <a:rPr kumimoji="1" lang="ja-JP" altLang="en-US" sz="2100" dirty="0">
                <a:solidFill>
                  <a:prstClr val="black"/>
                </a:solidFill>
                <a:latin typeface="Meiryo UI" panose="020B0604030504040204" pitchFamily="50" charset="-128"/>
                <a:ea typeface="Meiryo UI" panose="020B0604030504040204" pitchFamily="50" charset="-128"/>
              </a:rPr>
              <a:t>Ｂ型　喫茶</a:t>
            </a:r>
          </a:p>
        </p:txBody>
      </p:sp>
      <p:sp>
        <p:nvSpPr>
          <p:cNvPr id="32" name="円/楕円 31"/>
          <p:cNvSpPr/>
          <p:nvPr/>
        </p:nvSpPr>
        <p:spPr bwMode="auto">
          <a:xfrm>
            <a:off x="5355432" y="2717008"/>
            <a:ext cx="863203" cy="378619"/>
          </a:xfrm>
          <a:prstGeom prst="ellipse">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55721" tIns="6668" rIns="55721" bIns="6668" anchor="ctr"/>
          <a:lstStyle/>
          <a:p>
            <a:pPr algn="ctr" defTabSz="844174">
              <a:defRPr/>
            </a:pPr>
            <a:r>
              <a:rPr kumimoji="1" lang="ja-JP" altLang="en-US" dirty="0">
                <a:solidFill>
                  <a:prstClr val="black"/>
                </a:solidFill>
                <a:latin typeface="Meiryo UI" panose="020B0604030504040204" pitchFamily="50" charset="-128"/>
                <a:ea typeface="Meiryo UI" panose="020B0604030504040204" pitchFamily="50" charset="-128"/>
              </a:rPr>
              <a:t>施設内</a:t>
            </a:r>
          </a:p>
        </p:txBody>
      </p:sp>
    </p:spTree>
    <p:extLst>
      <p:ext uri="{BB962C8B-B14F-4D97-AF65-F5344CB8AC3E}">
        <p14:creationId xmlns:p14="http://schemas.microsoft.com/office/powerpoint/2010/main" val="1468433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36483" y="1150517"/>
            <a:ext cx="4812424" cy="276999"/>
          </a:xfrm>
          <a:prstGeom prst="rect">
            <a:avLst/>
          </a:prstGeom>
          <a:noFill/>
          <a:ln>
            <a:solidFill>
              <a:schemeClr val="accent1"/>
            </a:solidFill>
          </a:ln>
        </p:spPr>
        <p:txBody>
          <a:bodyPr wrap="square" rtlCol="0">
            <a:spAutoFit/>
          </a:bodyPr>
          <a:lstStyle/>
          <a:p>
            <a:r>
              <a:rPr lang="ja-JP" altLang="en-US" sz="1200" dirty="0"/>
              <a:t>○</a:t>
            </a:r>
            <a:r>
              <a:rPr lang="ja-JP" altLang="ja-JP" sz="1200" dirty="0"/>
              <a:t>賃金アップのための工夫や取り組みの実施状況</a:t>
            </a:r>
            <a:r>
              <a:rPr lang="ja-JP" altLang="en-US" sz="1200" dirty="0"/>
              <a:t>（就労継続支援Ａ型）</a:t>
            </a:r>
          </a:p>
        </p:txBody>
      </p:sp>
      <p:graphicFrame>
        <p:nvGraphicFramePr>
          <p:cNvPr id="6" name="グラフ 5"/>
          <p:cNvGraphicFramePr/>
          <p:nvPr/>
        </p:nvGraphicFramePr>
        <p:xfrm>
          <a:off x="579384" y="1334658"/>
          <a:ext cx="8312369" cy="4638753"/>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47298" y="587718"/>
            <a:ext cx="8844455" cy="276999"/>
          </a:xfrm>
          <a:prstGeom prst="rect">
            <a:avLst/>
          </a:prstGeom>
          <a:noFill/>
        </p:spPr>
        <p:txBody>
          <a:bodyPr wrap="square" rtlCol="0">
            <a:spAutoFit/>
          </a:bodyPr>
          <a:lstStyle/>
          <a:p>
            <a:r>
              <a:rPr lang="ja-JP" altLang="ja-JP" sz="1200" dirty="0"/>
              <a:t>平成２９年度障害者総合福祉推進事業</a:t>
            </a:r>
            <a:r>
              <a:rPr lang="ja-JP" altLang="en-US" sz="1200" dirty="0"/>
              <a:t>　　</a:t>
            </a:r>
            <a:r>
              <a:rPr lang="ja-JP" altLang="en-US" sz="1050" dirty="0"/>
              <a:t>「就労継続支援</a:t>
            </a:r>
            <a:r>
              <a:rPr lang="en-US" altLang="ja-JP" sz="1050" dirty="0"/>
              <a:t>A</a:t>
            </a:r>
            <a:r>
              <a:rPr lang="ja-JP" altLang="en-US" sz="1050" dirty="0"/>
              <a:t>型・</a:t>
            </a:r>
            <a:r>
              <a:rPr lang="en-US" altLang="ja-JP" sz="1050" dirty="0"/>
              <a:t>B</a:t>
            </a:r>
            <a:r>
              <a:rPr lang="ja-JP" altLang="en-US" sz="1050" dirty="0"/>
              <a:t>型の賃金・工賃の向上に関するモデル事例収集と成功要因の分析に係る調査研究」</a:t>
            </a:r>
            <a:endParaRPr lang="ja-JP" altLang="ja-JP" sz="1050" dirty="0"/>
          </a:p>
        </p:txBody>
      </p:sp>
    </p:spTree>
    <p:extLst>
      <p:ext uri="{BB962C8B-B14F-4D97-AF65-F5344CB8AC3E}">
        <p14:creationId xmlns:p14="http://schemas.microsoft.com/office/powerpoint/2010/main" val="1667566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nvGraphicFramePr>
        <p:xfrm>
          <a:off x="106418" y="1141029"/>
          <a:ext cx="9037583" cy="4859721"/>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270585" y="718750"/>
            <a:ext cx="4812424" cy="276999"/>
          </a:xfrm>
          <a:prstGeom prst="rect">
            <a:avLst/>
          </a:prstGeom>
          <a:noFill/>
          <a:ln>
            <a:solidFill>
              <a:schemeClr val="accent1"/>
            </a:solidFill>
          </a:ln>
        </p:spPr>
        <p:txBody>
          <a:bodyPr wrap="square" rtlCol="0">
            <a:spAutoFit/>
          </a:bodyPr>
          <a:lstStyle/>
          <a:p>
            <a:r>
              <a:rPr lang="ja-JP" altLang="en-US" sz="1200" dirty="0"/>
              <a:t>○工賃</a:t>
            </a:r>
            <a:r>
              <a:rPr lang="ja-JP" altLang="ja-JP" sz="1200" dirty="0"/>
              <a:t>アップのための工夫や取り組みの実施状況</a:t>
            </a:r>
            <a:r>
              <a:rPr lang="ja-JP" altLang="en-US" sz="1200" dirty="0"/>
              <a:t>（就労継続支援Ｂ型）</a:t>
            </a:r>
          </a:p>
        </p:txBody>
      </p:sp>
    </p:spTree>
    <p:extLst>
      <p:ext uri="{BB962C8B-B14F-4D97-AF65-F5344CB8AC3E}">
        <p14:creationId xmlns:p14="http://schemas.microsoft.com/office/powerpoint/2010/main" val="3997069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4"/>
          <p:cNvSpPr>
            <a:spLocks noChangeArrowheads="1"/>
          </p:cNvSpPr>
          <p:nvPr/>
        </p:nvSpPr>
        <p:spPr bwMode="auto">
          <a:xfrm>
            <a:off x="468925" y="-26987"/>
            <a:ext cx="6983396" cy="1079501"/>
          </a:xfrm>
          <a:prstGeom prst="rtTriangle">
            <a:avLst/>
          </a:prstGeom>
          <a:gradFill rotWithShape="1">
            <a:gsLst>
              <a:gs pos="0">
                <a:srgbClr val="FFFFE9"/>
              </a:gs>
              <a:gs pos="100000">
                <a:srgbClr val="FFFFB9"/>
              </a:gs>
            </a:gsLst>
            <a:lin ang="5400000" scaled="1"/>
          </a:gradFill>
          <a:ln w="9525">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27651" name="正方形/長方形 24"/>
          <p:cNvSpPr>
            <a:spLocks noChangeArrowheads="1"/>
          </p:cNvSpPr>
          <p:nvPr/>
        </p:nvSpPr>
        <p:spPr bwMode="auto">
          <a:xfrm>
            <a:off x="3215" y="437417"/>
            <a:ext cx="6983396" cy="584775"/>
          </a:xfrm>
          <a:prstGeom prst="rect">
            <a:avLst/>
          </a:prstGeom>
          <a:noFill/>
          <a:ln w="9525">
            <a:noFill/>
            <a:miter lim="800000"/>
            <a:headEnd/>
            <a:tailEnd/>
          </a:ln>
        </p:spPr>
        <p:txBody>
          <a:bodyPr wrap="square">
            <a:spAutoFit/>
          </a:bodyPr>
          <a:lstStyle/>
          <a:p>
            <a:r>
              <a:rPr lang="ja-JP" altLang="en-US" sz="3200" b="1" dirty="0">
                <a:solidFill>
                  <a:srgbClr val="000000"/>
                </a:solidFill>
                <a:latin typeface="ＤＨＰ特太ゴシック体" pitchFamily="50" charset="-128"/>
                <a:ea typeface="ＤＨＰ特太ゴシック体" pitchFamily="50" charset="-128"/>
              </a:rPr>
              <a:t>（６）　地域における連携</a:t>
            </a:r>
          </a:p>
        </p:txBody>
      </p:sp>
      <p:sp>
        <p:nvSpPr>
          <p:cNvPr id="27652" name="テキスト ボックス 27"/>
          <p:cNvSpPr txBox="1">
            <a:spLocks noChangeArrowheads="1"/>
          </p:cNvSpPr>
          <p:nvPr/>
        </p:nvSpPr>
        <p:spPr bwMode="auto">
          <a:xfrm>
            <a:off x="178705" y="1812304"/>
            <a:ext cx="8786589" cy="3046988"/>
          </a:xfrm>
          <a:prstGeom prst="rect">
            <a:avLst/>
          </a:prstGeom>
          <a:noFill/>
          <a:ln w="9525">
            <a:noFill/>
            <a:miter lim="800000"/>
            <a:headEnd/>
            <a:tailEnd/>
          </a:ln>
        </p:spPr>
        <p:txBody>
          <a:bodyPr>
            <a:spAutoFit/>
          </a:bodyPr>
          <a:lstStyle/>
          <a:p>
            <a:r>
              <a:rPr lang="ja-JP" altLang="en-US" sz="3200" dirty="0">
                <a:solidFill>
                  <a:srgbClr val="000000"/>
                </a:solidFill>
              </a:rPr>
              <a:t>・自分の事業所だけでなく、地域全体を見わたし、</a:t>
            </a:r>
            <a:endParaRPr lang="en-US" altLang="ja-JP" sz="3200" dirty="0">
              <a:solidFill>
                <a:srgbClr val="000000"/>
              </a:solidFill>
            </a:endParaRPr>
          </a:p>
          <a:p>
            <a:r>
              <a:rPr lang="en-US" altLang="ja-JP" sz="3200" dirty="0">
                <a:solidFill>
                  <a:srgbClr val="000000"/>
                </a:solidFill>
              </a:rPr>
              <a:t>  </a:t>
            </a:r>
            <a:r>
              <a:rPr lang="ja-JP" altLang="en-US" sz="3200" dirty="0">
                <a:solidFill>
                  <a:srgbClr val="000000"/>
                </a:solidFill>
              </a:rPr>
              <a:t>自分の事業所の役割を知る</a:t>
            </a:r>
            <a:endParaRPr lang="en-US" altLang="ja-JP" sz="3200" dirty="0">
              <a:solidFill>
                <a:srgbClr val="000000"/>
              </a:solidFill>
            </a:endParaRPr>
          </a:p>
          <a:p>
            <a:endParaRPr lang="en-US" altLang="ja-JP" sz="3200" dirty="0">
              <a:solidFill>
                <a:srgbClr val="000000"/>
              </a:solidFill>
            </a:endParaRPr>
          </a:p>
          <a:p>
            <a:r>
              <a:rPr lang="ja-JP" altLang="en-US" sz="3200" dirty="0">
                <a:solidFill>
                  <a:srgbClr val="000000"/>
                </a:solidFill>
              </a:rPr>
              <a:t>・サビ管は他の事業所とつなぐ役割</a:t>
            </a:r>
            <a:endParaRPr lang="en-US" altLang="ja-JP" sz="3200" dirty="0">
              <a:solidFill>
                <a:srgbClr val="000000"/>
              </a:solidFill>
            </a:endParaRPr>
          </a:p>
          <a:p>
            <a:endParaRPr lang="en-US" altLang="ja-JP" sz="3200" dirty="0">
              <a:solidFill>
                <a:srgbClr val="000000"/>
              </a:solidFill>
            </a:endParaRPr>
          </a:p>
          <a:p>
            <a:r>
              <a:rPr lang="ja-JP" altLang="en-US" sz="3200" dirty="0">
                <a:solidFill>
                  <a:srgbClr val="000000"/>
                </a:solidFill>
              </a:rPr>
              <a:t>・何のための連携か、誰のための連携か</a:t>
            </a:r>
            <a:endParaRPr lang="ja-JP" altLang="en-US" sz="2800" dirty="0">
              <a:solidFill>
                <a:srgbClr val="000000"/>
              </a:solidFill>
            </a:endParaRPr>
          </a:p>
        </p:txBody>
      </p:sp>
      <p:sp>
        <p:nvSpPr>
          <p:cNvPr id="4" name="スライド番号プレースホルダー 3"/>
          <p:cNvSpPr>
            <a:spLocks noGrp="1"/>
          </p:cNvSpPr>
          <p:nvPr>
            <p:ph type="sldNum" sz="quarter" idx="12"/>
          </p:nvPr>
        </p:nvSpPr>
        <p:spPr/>
        <p:txBody>
          <a:bodyPr/>
          <a:lstStyle/>
          <a:p>
            <a:fld id="{93F2C76C-95E5-4F43-AC27-80398C2C95BE}" type="slidenum">
              <a:rPr kumimoji="1" lang="ja-JP" altLang="en-US" smtClean="0"/>
              <a:pPr/>
              <a:t>29</a:t>
            </a:fld>
            <a:endParaRPr kumimoji="1" lang="ja-JP" altLang="en-US"/>
          </a:p>
        </p:txBody>
      </p:sp>
    </p:spTree>
    <p:extLst>
      <p:ext uri="{BB962C8B-B14F-4D97-AF65-F5344CB8AC3E}">
        <p14:creationId xmlns:p14="http://schemas.microsoft.com/office/powerpoint/2010/main" val="4064068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F5C3D4-27D8-4585-88B5-A827C1063AA3}"/>
              </a:ext>
            </a:extLst>
          </p:cNvPr>
          <p:cNvSpPr>
            <a:spLocks noGrp="1"/>
          </p:cNvSpPr>
          <p:nvPr>
            <p:ph type="title"/>
          </p:nvPr>
        </p:nvSpPr>
        <p:spPr>
          <a:xfrm>
            <a:off x="149148" y="153254"/>
            <a:ext cx="8845704" cy="259342"/>
          </a:xfrm>
        </p:spPr>
        <p:txBody>
          <a:bodyPr>
            <a:noAutofit/>
          </a:bodyPr>
          <a:lstStyle/>
          <a:p>
            <a:r>
              <a:rPr kumimoji="1" lang="ja-JP" altLang="en-US" sz="2800" dirty="0"/>
              <a:t>検討会</a:t>
            </a:r>
            <a:r>
              <a:rPr lang="ja-JP" altLang="en-US" sz="2800" dirty="0"/>
              <a:t>報告書に至るまで</a:t>
            </a:r>
            <a:endParaRPr kumimoji="1" lang="ja-JP" altLang="en-US" sz="2800" dirty="0"/>
          </a:p>
        </p:txBody>
      </p:sp>
      <p:sp>
        <p:nvSpPr>
          <p:cNvPr id="7" name="四角形: 角を丸くする 6">
            <a:extLst>
              <a:ext uri="{FF2B5EF4-FFF2-40B4-BE49-F238E27FC236}">
                <a16:creationId xmlns:a16="http://schemas.microsoft.com/office/drawing/2014/main" id="{5C2AB54C-81C3-4A69-AB0F-0FF588529EF5}"/>
              </a:ext>
            </a:extLst>
          </p:cNvPr>
          <p:cNvSpPr/>
          <p:nvPr/>
        </p:nvSpPr>
        <p:spPr>
          <a:xfrm>
            <a:off x="301082" y="531187"/>
            <a:ext cx="3208477" cy="24140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7" name="コンテンツ プレースホルダー 16">
            <a:extLst>
              <a:ext uri="{FF2B5EF4-FFF2-40B4-BE49-F238E27FC236}">
                <a16:creationId xmlns:a16="http://schemas.microsoft.com/office/drawing/2014/main" id="{6582139B-6CC3-49D5-9043-3BC4D07FB5DF}"/>
              </a:ext>
            </a:extLst>
          </p:cNvPr>
          <p:cNvGraphicFramePr>
            <a:graphicFrameLocks noGrp="1"/>
          </p:cNvGraphicFramePr>
          <p:nvPr>
            <p:ph idx="1"/>
          </p:nvPr>
        </p:nvGraphicFramePr>
        <p:xfrm>
          <a:off x="4405834" y="412596"/>
          <a:ext cx="4589017" cy="6099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矢印: 右 9">
            <a:extLst>
              <a:ext uri="{FF2B5EF4-FFF2-40B4-BE49-F238E27FC236}">
                <a16:creationId xmlns:a16="http://schemas.microsoft.com/office/drawing/2014/main" id="{C6D6AE75-6359-4C12-86D5-B144CF6C9662}"/>
              </a:ext>
            </a:extLst>
          </p:cNvPr>
          <p:cNvSpPr/>
          <p:nvPr/>
        </p:nvSpPr>
        <p:spPr>
          <a:xfrm>
            <a:off x="3667765" y="2229266"/>
            <a:ext cx="724829" cy="437761"/>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矢印: 左 10">
            <a:extLst>
              <a:ext uri="{FF2B5EF4-FFF2-40B4-BE49-F238E27FC236}">
                <a16:creationId xmlns:a16="http://schemas.microsoft.com/office/drawing/2014/main" id="{E453D51F-3DBC-4D0F-9420-4776D5295F32}"/>
              </a:ext>
            </a:extLst>
          </p:cNvPr>
          <p:cNvSpPr/>
          <p:nvPr/>
        </p:nvSpPr>
        <p:spPr>
          <a:xfrm>
            <a:off x="3595282" y="3358452"/>
            <a:ext cx="724829" cy="515818"/>
          </a:xfrm>
          <a:prstGeom prst="lef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加算記号 11">
            <a:extLst>
              <a:ext uri="{FF2B5EF4-FFF2-40B4-BE49-F238E27FC236}">
                <a16:creationId xmlns:a16="http://schemas.microsoft.com/office/drawing/2014/main" id="{5B888B6D-2C1C-4570-A405-65DECD19CC90}"/>
              </a:ext>
            </a:extLst>
          </p:cNvPr>
          <p:cNvSpPr/>
          <p:nvPr/>
        </p:nvSpPr>
        <p:spPr>
          <a:xfrm>
            <a:off x="1232208" y="2945203"/>
            <a:ext cx="858644" cy="457199"/>
          </a:xfrm>
          <a:prstGeom prst="mathPlu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18C56F7F-98CB-4FDD-ACE4-BD4845DCC3D4}"/>
              </a:ext>
            </a:extLst>
          </p:cNvPr>
          <p:cNvSpPr/>
          <p:nvPr/>
        </p:nvSpPr>
        <p:spPr>
          <a:xfrm>
            <a:off x="307353" y="812237"/>
            <a:ext cx="3360412" cy="20143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第１回（令和２年</a:t>
            </a:r>
            <a:r>
              <a:rPr kumimoji="0"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11</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月６日）</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○検討会の開催について</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○障害者雇用・福祉施策の現状について</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○今後の検討会の進め方について</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○意見交換</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第２回（令和２年</a:t>
            </a:r>
            <a:r>
              <a:rPr kumimoji="0"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11</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月</a:t>
            </a:r>
            <a:r>
              <a:rPr kumimoji="0"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17</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日）</a:t>
            </a:r>
            <a:endParaRPr kumimoji="0"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第３回（令和２年</a:t>
            </a:r>
            <a:r>
              <a:rPr kumimoji="0"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12</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月</a:t>
            </a:r>
            <a:r>
              <a:rPr kumimoji="0"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11</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日）</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○関係団体からのヒアリング</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1FDB2BDC-1172-4312-8D1E-D74D4081DB4A}"/>
              </a:ext>
            </a:extLst>
          </p:cNvPr>
          <p:cNvSpPr txBox="1"/>
          <p:nvPr/>
        </p:nvSpPr>
        <p:spPr>
          <a:xfrm>
            <a:off x="149148" y="3710861"/>
            <a:ext cx="3527041" cy="249299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第４回（令和３年３月</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日）</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○ワーキンググループでの検討状況について</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第５回（令和３年４月</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26</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日）</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○ワーキンググループにおける議論等の</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整理の報告</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○論点（案）に係る意見交換</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第６回（令和３年５月</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21</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日）</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○報告書（素案）について</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第７回（令和３年６月４日）</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○報告書（案）について</a:t>
            </a:r>
          </a:p>
        </p:txBody>
      </p:sp>
      <p:sp>
        <p:nvSpPr>
          <p:cNvPr id="18" name="四角形: 角を丸くする 17">
            <a:extLst>
              <a:ext uri="{FF2B5EF4-FFF2-40B4-BE49-F238E27FC236}">
                <a16:creationId xmlns:a16="http://schemas.microsoft.com/office/drawing/2014/main" id="{BC27B772-06CE-46E8-980B-9A243C432800}"/>
              </a:ext>
            </a:extLst>
          </p:cNvPr>
          <p:cNvSpPr/>
          <p:nvPr/>
        </p:nvSpPr>
        <p:spPr>
          <a:xfrm>
            <a:off x="149148" y="3402402"/>
            <a:ext cx="3360411" cy="31099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0C812EB5-B67F-4C01-ABC1-0972F378D1F5}"/>
              </a:ext>
            </a:extLst>
          </p:cNvPr>
          <p:cNvSpPr/>
          <p:nvPr/>
        </p:nvSpPr>
        <p:spPr>
          <a:xfrm>
            <a:off x="4478316" y="531188"/>
            <a:ext cx="4529775" cy="18237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4472C4">
                    <a:lumMod val="75000"/>
                  </a:srgbClr>
                </a:solidFill>
                <a:effectLst/>
                <a:uLnTx/>
                <a:uFillTx/>
                <a:latin typeface="Calibri" panose="020F0502020204030204"/>
                <a:ea typeface="游ゴシック" panose="020B0400000000000000" pitchFamily="50" charset="-128"/>
                <a:cs typeface="+mn-cs"/>
              </a:rPr>
              <a:t>ＷＧ１</a:t>
            </a:r>
            <a:endParaRPr kumimoji="0" lang="en-US" altLang="ja-JP" sz="1800" b="0" i="0" u="none" strike="noStrike" kern="1200" cap="none" spc="0" normalizeH="0" baseline="0" noProof="0" dirty="0">
              <a:ln>
                <a:noFill/>
              </a:ln>
              <a:solidFill>
                <a:srgbClr val="4472C4">
                  <a:lumMod val="75000"/>
                </a:srgbClr>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4472C4">
                    <a:lumMod val="75000"/>
                  </a:srgbClr>
                </a:solidFill>
                <a:effectLst/>
                <a:uLnTx/>
                <a:uFillTx/>
                <a:latin typeface="Calibri" panose="020F0502020204030204"/>
                <a:ea typeface="游ゴシック" panose="020B0400000000000000" pitchFamily="50" charset="-128"/>
                <a:cs typeface="+mn-cs"/>
              </a:rPr>
              <a:t> </a:t>
            </a:r>
            <a:r>
              <a:rPr kumimoji="0" lang="ja-JP" altLang="en-US" sz="16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障害者の就労能力等の評価の在り方について</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雇用・福祉施策の双方において利活用できる共通のプラットフォームとしての就労能力や適性の評価の仕組みの創設や一人一人の就労に向けた支援計画の共有化などについて検討</a:t>
            </a:r>
          </a:p>
        </p:txBody>
      </p:sp>
      <p:sp>
        <p:nvSpPr>
          <p:cNvPr id="20" name="正方形/長方形 19">
            <a:extLst>
              <a:ext uri="{FF2B5EF4-FFF2-40B4-BE49-F238E27FC236}">
                <a16:creationId xmlns:a16="http://schemas.microsoft.com/office/drawing/2014/main" id="{16BBF894-3242-4EBF-A2F0-D8ED4CCA3B77}"/>
              </a:ext>
            </a:extLst>
          </p:cNvPr>
          <p:cNvSpPr/>
          <p:nvPr/>
        </p:nvSpPr>
        <p:spPr>
          <a:xfrm>
            <a:off x="4497397" y="2599737"/>
            <a:ext cx="4510694" cy="184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4472C4">
                    <a:lumMod val="75000"/>
                  </a:srgbClr>
                </a:solidFill>
                <a:effectLst/>
                <a:uLnTx/>
                <a:uFillTx/>
                <a:latin typeface="Calibri" panose="020F0502020204030204"/>
                <a:ea typeface="游ゴシック" panose="020B0400000000000000" pitchFamily="50" charset="-128"/>
                <a:cs typeface="+mn-cs"/>
              </a:rPr>
              <a:t>ＷＧ２</a:t>
            </a:r>
            <a:endParaRPr kumimoji="0" lang="en-US" altLang="ja-JP" sz="1800" b="0" i="0" u="none" strike="noStrike" kern="1200" cap="none" spc="0" normalizeH="0" baseline="0" noProof="0" dirty="0">
              <a:ln>
                <a:noFill/>
              </a:ln>
              <a:solidFill>
                <a:srgbClr val="4472C4">
                  <a:lumMod val="75000"/>
                </a:srgbClr>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4472C4">
                    <a:lumMod val="75000"/>
                  </a:srgbClr>
                </a:solidFill>
                <a:effectLst/>
                <a:uLnTx/>
                <a:uFillTx/>
                <a:latin typeface="Calibri" panose="020F0502020204030204"/>
                <a:ea typeface="游ゴシック" panose="020B0400000000000000" pitchFamily="50" charset="-128"/>
                <a:cs typeface="+mn-cs"/>
              </a:rPr>
              <a:t> </a:t>
            </a:r>
            <a:r>
              <a:rPr kumimoji="0" lang="ja-JP" altLang="en-US" sz="16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障害者就労を支える人材の育成・確保について</a:t>
            </a:r>
            <a:endParaRPr kumimoji="0" lang="en-US" altLang="ja-JP" sz="16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srgbClr val="4472C4">
                  <a:lumMod val="75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雇用・福祉施策を跨がる横断的なものとして、 求められる役割・スキルの変化に対応した統一的なカリキュラムの作成や共通の人材育成の仕組みの構築などについて検討</a:t>
            </a:r>
            <a:endParaRPr kumimoji="0"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1" name="正方形/長方形 20">
            <a:extLst>
              <a:ext uri="{FF2B5EF4-FFF2-40B4-BE49-F238E27FC236}">
                <a16:creationId xmlns:a16="http://schemas.microsoft.com/office/drawing/2014/main" id="{4EA78BA7-2C71-4284-894C-246F9406980A}"/>
              </a:ext>
            </a:extLst>
          </p:cNvPr>
          <p:cNvSpPr/>
          <p:nvPr/>
        </p:nvSpPr>
        <p:spPr>
          <a:xfrm>
            <a:off x="4478316" y="4688554"/>
            <a:ext cx="4510694" cy="184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4472C4">
                    <a:lumMod val="75000"/>
                  </a:srgbClr>
                </a:solidFill>
                <a:effectLst/>
                <a:uLnTx/>
                <a:uFillTx/>
                <a:latin typeface="Calibri" panose="020F0502020204030204"/>
                <a:ea typeface="游ゴシック" panose="020B0400000000000000" pitchFamily="50" charset="-128"/>
                <a:cs typeface="+mn-cs"/>
              </a:rPr>
              <a:t>ＷＧ３ </a:t>
            </a:r>
            <a:endParaRPr kumimoji="0" lang="en-US" altLang="ja-JP" sz="1800" b="0" i="0" u="none" strike="noStrike" kern="1200" cap="none" spc="0" normalizeH="0" baseline="0" noProof="0" dirty="0">
              <a:ln>
                <a:noFill/>
              </a:ln>
              <a:solidFill>
                <a:srgbClr val="4472C4">
                  <a:lumMod val="75000"/>
                </a:srgbClr>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障害者の就労支援体系の在り方について</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雇用・福祉施策双方において効果的な支援を展開していくため、就労系障害福祉サービスと他の就労支援機関の役割関係を 整理し 、現行 の 制度下で展開されている支援の枠組みの再編も視野に、 それぞれ の在り方などについて検討</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 name="楕円 2">
            <a:extLst>
              <a:ext uri="{FF2B5EF4-FFF2-40B4-BE49-F238E27FC236}">
                <a16:creationId xmlns:a16="http://schemas.microsoft.com/office/drawing/2014/main" id="{A77B4838-74C8-44C5-BC9B-445DE42C9669}"/>
              </a:ext>
            </a:extLst>
          </p:cNvPr>
          <p:cNvSpPr/>
          <p:nvPr/>
        </p:nvSpPr>
        <p:spPr>
          <a:xfrm>
            <a:off x="4320110" y="2480310"/>
            <a:ext cx="4687981" cy="2187978"/>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98480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AutoShape 2">
            <a:extLst>
              <a:ext uri="{FF2B5EF4-FFF2-40B4-BE49-F238E27FC236}">
                <a16:creationId xmlns:a16="http://schemas.microsoft.com/office/drawing/2014/main" id="{5CFCF4CA-2198-46B5-9B26-E7239CC77D40}"/>
              </a:ext>
            </a:extLst>
          </p:cNvPr>
          <p:cNvSpPr>
            <a:spLocks noChangeArrowheads="1"/>
          </p:cNvSpPr>
          <p:nvPr/>
        </p:nvSpPr>
        <p:spPr bwMode="auto">
          <a:xfrm rot="-1913673">
            <a:off x="420688" y="3221038"/>
            <a:ext cx="10868025" cy="4519612"/>
          </a:xfrm>
          <a:prstGeom prst="roundRect">
            <a:avLst>
              <a:gd name="adj" fmla="val 18324"/>
            </a:avLst>
          </a:prstGeom>
          <a:solidFill>
            <a:srgbClr val="99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3059" name="AutoShape 3">
            <a:extLst>
              <a:ext uri="{FF2B5EF4-FFF2-40B4-BE49-F238E27FC236}">
                <a16:creationId xmlns:a16="http://schemas.microsoft.com/office/drawing/2014/main" id="{A22D2B9D-C8D8-41D8-8834-4B733D774A34}"/>
              </a:ext>
            </a:extLst>
          </p:cNvPr>
          <p:cNvSpPr>
            <a:spLocks noChangeArrowheads="1"/>
          </p:cNvSpPr>
          <p:nvPr/>
        </p:nvSpPr>
        <p:spPr bwMode="auto">
          <a:xfrm rot="-1913673">
            <a:off x="2557463" y="3746500"/>
            <a:ext cx="5207000" cy="2003425"/>
          </a:xfrm>
          <a:prstGeom prst="roundRect">
            <a:avLst>
              <a:gd name="adj" fmla="val 18324"/>
            </a:avLst>
          </a:prstGeom>
          <a:solidFill>
            <a:srgbClr val="CC99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3060" name="AutoShape 4">
            <a:extLst>
              <a:ext uri="{FF2B5EF4-FFF2-40B4-BE49-F238E27FC236}">
                <a16:creationId xmlns:a16="http://schemas.microsoft.com/office/drawing/2014/main" id="{7F1782D8-FCEB-4EC4-B751-D06E3B940031}"/>
              </a:ext>
            </a:extLst>
          </p:cNvPr>
          <p:cNvSpPr>
            <a:spLocks noChangeArrowheads="1"/>
          </p:cNvSpPr>
          <p:nvPr/>
        </p:nvSpPr>
        <p:spPr bwMode="auto">
          <a:xfrm rot="-1909197">
            <a:off x="-544513" y="439738"/>
            <a:ext cx="6823076" cy="4087812"/>
          </a:xfrm>
          <a:prstGeom prst="roundRect">
            <a:avLst>
              <a:gd name="adj" fmla="val 8426"/>
            </a:avLst>
          </a:prstGeom>
          <a:solidFill>
            <a:srgbClr val="FFFF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3061" name="AutoShape 5">
            <a:extLst>
              <a:ext uri="{FF2B5EF4-FFF2-40B4-BE49-F238E27FC236}">
                <a16:creationId xmlns:a16="http://schemas.microsoft.com/office/drawing/2014/main" id="{9041D046-A534-4FC6-8B85-FFB70DAF552D}"/>
              </a:ext>
            </a:extLst>
          </p:cNvPr>
          <p:cNvSpPr>
            <a:spLocks noChangeArrowheads="1"/>
          </p:cNvSpPr>
          <p:nvPr/>
        </p:nvSpPr>
        <p:spPr bwMode="auto">
          <a:xfrm rot="-1913673">
            <a:off x="0" y="2498725"/>
            <a:ext cx="5659438" cy="1933575"/>
          </a:xfrm>
          <a:prstGeom prst="roundRect">
            <a:avLst>
              <a:gd name="adj" fmla="val 18324"/>
            </a:avLst>
          </a:prstGeom>
          <a:solidFill>
            <a:srgbClr val="FFCC99"/>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3062" name="AutoShape 6">
            <a:extLst>
              <a:ext uri="{FF2B5EF4-FFF2-40B4-BE49-F238E27FC236}">
                <a16:creationId xmlns:a16="http://schemas.microsoft.com/office/drawing/2014/main" id="{646F292A-B2DB-46DA-8AF2-C08BF9A78F82}"/>
              </a:ext>
            </a:extLst>
          </p:cNvPr>
          <p:cNvSpPr>
            <a:spLocks noChangeArrowheads="1"/>
          </p:cNvSpPr>
          <p:nvPr/>
        </p:nvSpPr>
        <p:spPr bwMode="auto">
          <a:xfrm rot="-1927959">
            <a:off x="-612775" y="3068638"/>
            <a:ext cx="10514013" cy="1439862"/>
          </a:xfrm>
          <a:prstGeom prst="rightArrow">
            <a:avLst>
              <a:gd name="adj1" fmla="val 51769"/>
              <a:gd name="adj2" fmla="val 7836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173063" name="Picture 7" descr="j0228253">
            <a:extLst>
              <a:ext uri="{FF2B5EF4-FFF2-40B4-BE49-F238E27FC236}">
                <a16:creationId xmlns:a16="http://schemas.microsoft.com/office/drawing/2014/main" id="{9978E679-ADFD-4206-8294-7B98DE0D4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5373688"/>
            <a:ext cx="1223962" cy="1090612"/>
          </a:xfrm>
          <a:prstGeom prst="rect">
            <a:avLst/>
          </a:prstGeom>
          <a:noFill/>
          <a:extLst>
            <a:ext uri="{909E8E84-426E-40DD-AFC4-6F175D3DCCD1}">
              <a14:hiddenFill xmlns:a14="http://schemas.microsoft.com/office/drawing/2010/main">
                <a:solidFill>
                  <a:srgbClr val="FFFFFF"/>
                </a:solidFill>
              </a14:hiddenFill>
            </a:ext>
          </a:extLst>
        </p:spPr>
      </p:pic>
      <p:sp>
        <p:nvSpPr>
          <p:cNvPr id="173064" name="Text Box 8">
            <a:extLst>
              <a:ext uri="{FF2B5EF4-FFF2-40B4-BE49-F238E27FC236}">
                <a16:creationId xmlns:a16="http://schemas.microsoft.com/office/drawing/2014/main" id="{3A8D24E6-0340-4A52-9275-945EB3D443FD}"/>
              </a:ext>
            </a:extLst>
          </p:cNvPr>
          <p:cNvSpPr txBox="1">
            <a:spLocks noChangeArrowheads="1"/>
          </p:cNvSpPr>
          <p:nvPr/>
        </p:nvSpPr>
        <p:spPr bwMode="auto">
          <a:xfrm>
            <a:off x="395288" y="6524625"/>
            <a:ext cx="122396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1">
            <a:spAutoFit/>
          </a:bodyPr>
          <a:lstStyle/>
          <a:p>
            <a:pPr algn="ctr">
              <a:spcBef>
                <a:spcPct val="50000"/>
              </a:spcBef>
            </a:pPr>
            <a:r>
              <a:rPr lang="ja-JP" altLang="en-US" sz="1400" b="1" dirty="0"/>
              <a:t>学校　卒業</a:t>
            </a:r>
          </a:p>
        </p:txBody>
      </p:sp>
      <p:grpSp>
        <p:nvGrpSpPr>
          <p:cNvPr id="173065" name="Group 9">
            <a:extLst>
              <a:ext uri="{FF2B5EF4-FFF2-40B4-BE49-F238E27FC236}">
                <a16:creationId xmlns:a16="http://schemas.microsoft.com/office/drawing/2014/main" id="{66B4C878-BE3E-4B1C-8882-1238927C680F}"/>
              </a:ext>
            </a:extLst>
          </p:cNvPr>
          <p:cNvGrpSpPr>
            <a:grpSpLocks/>
          </p:cNvGrpSpPr>
          <p:nvPr/>
        </p:nvGrpSpPr>
        <p:grpSpPr bwMode="auto">
          <a:xfrm>
            <a:off x="2051050" y="4581525"/>
            <a:ext cx="1223963" cy="1177925"/>
            <a:chOff x="1293" y="2931"/>
            <a:chExt cx="635" cy="609"/>
          </a:xfrm>
        </p:grpSpPr>
        <p:pic>
          <p:nvPicPr>
            <p:cNvPr id="173066" name="Picture 10" descr="j0297539">
              <a:extLst>
                <a:ext uri="{FF2B5EF4-FFF2-40B4-BE49-F238E27FC236}">
                  <a16:creationId xmlns:a16="http://schemas.microsoft.com/office/drawing/2014/main" id="{6881C435-8EE6-4D5D-B41E-6339D720A1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3" y="2931"/>
              <a:ext cx="635" cy="498"/>
            </a:xfrm>
            <a:prstGeom prst="rect">
              <a:avLst/>
            </a:prstGeom>
            <a:noFill/>
            <a:extLst>
              <a:ext uri="{909E8E84-426E-40DD-AFC4-6F175D3DCCD1}">
                <a14:hiddenFill xmlns:a14="http://schemas.microsoft.com/office/drawing/2010/main">
                  <a:solidFill>
                    <a:srgbClr val="FFFFFF"/>
                  </a:solidFill>
                </a14:hiddenFill>
              </a:ext>
            </a:extLst>
          </p:spPr>
        </p:pic>
        <p:sp>
          <p:nvSpPr>
            <p:cNvPr id="173067" name="Text Box 11">
              <a:extLst>
                <a:ext uri="{FF2B5EF4-FFF2-40B4-BE49-F238E27FC236}">
                  <a16:creationId xmlns:a16="http://schemas.microsoft.com/office/drawing/2014/main" id="{F90C1611-F3DF-4228-A784-2F1A2ACA93B1}"/>
                </a:ext>
              </a:extLst>
            </p:cNvPr>
            <p:cNvSpPr txBox="1">
              <a:spLocks noChangeArrowheads="1"/>
            </p:cNvSpPr>
            <p:nvPr/>
          </p:nvSpPr>
          <p:spPr bwMode="auto">
            <a:xfrm>
              <a:off x="1338" y="3430"/>
              <a:ext cx="498" cy="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1">
              <a:spAutoFit/>
            </a:bodyPr>
            <a:lstStyle/>
            <a:p>
              <a:pPr>
                <a:spcBef>
                  <a:spcPct val="50000"/>
                </a:spcBef>
              </a:pPr>
              <a:r>
                <a:rPr lang="ja-JP" altLang="en-US" sz="1400" b="1"/>
                <a:t>就　　　職</a:t>
              </a:r>
            </a:p>
          </p:txBody>
        </p:sp>
      </p:grpSp>
      <p:grpSp>
        <p:nvGrpSpPr>
          <p:cNvPr id="173068" name="Group 12">
            <a:extLst>
              <a:ext uri="{FF2B5EF4-FFF2-40B4-BE49-F238E27FC236}">
                <a16:creationId xmlns:a16="http://schemas.microsoft.com/office/drawing/2014/main" id="{9C212C97-5E47-43D9-ABF0-806BBDA7BA8E}"/>
              </a:ext>
            </a:extLst>
          </p:cNvPr>
          <p:cNvGrpSpPr>
            <a:grpSpLocks/>
          </p:cNvGrpSpPr>
          <p:nvPr/>
        </p:nvGrpSpPr>
        <p:grpSpPr bwMode="auto">
          <a:xfrm>
            <a:off x="5076825" y="2420938"/>
            <a:ext cx="1295400" cy="1119187"/>
            <a:chOff x="3016" y="1616"/>
            <a:chExt cx="727" cy="616"/>
          </a:xfrm>
        </p:grpSpPr>
        <p:pic>
          <p:nvPicPr>
            <p:cNvPr id="173069" name="Picture 13" descr="j0297547">
              <a:extLst>
                <a:ext uri="{FF2B5EF4-FFF2-40B4-BE49-F238E27FC236}">
                  <a16:creationId xmlns:a16="http://schemas.microsoft.com/office/drawing/2014/main" id="{C6C96AB0-C9A4-44D0-B696-6669A0A446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 y="1616"/>
              <a:ext cx="727" cy="510"/>
            </a:xfrm>
            <a:prstGeom prst="rect">
              <a:avLst/>
            </a:prstGeom>
            <a:noFill/>
            <a:extLst>
              <a:ext uri="{909E8E84-426E-40DD-AFC4-6F175D3DCCD1}">
                <a14:hiddenFill xmlns:a14="http://schemas.microsoft.com/office/drawing/2010/main">
                  <a:solidFill>
                    <a:srgbClr val="FFFFFF"/>
                  </a:solidFill>
                </a14:hiddenFill>
              </a:ext>
            </a:extLst>
          </p:spPr>
        </p:pic>
        <p:sp>
          <p:nvSpPr>
            <p:cNvPr id="173070" name="Text Box 14">
              <a:extLst>
                <a:ext uri="{FF2B5EF4-FFF2-40B4-BE49-F238E27FC236}">
                  <a16:creationId xmlns:a16="http://schemas.microsoft.com/office/drawing/2014/main" id="{7A8BEDDC-EEE6-416E-9265-21BFF78F3171}"/>
                </a:ext>
              </a:extLst>
            </p:cNvPr>
            <p:cNvSpPr txBox="1">
              <a:spLocks noChangeArrowheads="1"/>
            </p:cNvSpPr>
            <p:nvPr/>
          </p:nvSpPr>
          <p:spPr bwMode="auto">
            <a:xfrm>
              <a:off x="3061" y="2115"/>
              <a:ext cx="498"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1">
              <a:spAutoFit/>
            </a:bodyPr>
            <a:lstStyle/>
            <a:p>
              <a:pPr>
                <a:spcBef>
                  <a:spcPct val="50000"/>
                </a:spcBef>
              </a:pPr>
              <a:r>
                <a:rPr lang="ja-JP" altLang="en-US" sz="1400" b="1"/>
                <a:t>再　就　職</a:t>
              </a:r>
            </a:p>
          </p:txBody>
        </p:sp>
      </p:grpSp>
      <p:sp>
        <p:nvSpPr>
          <p:cNvPr id="173071" name="Text Box 15">
            <a:extLst>
              <a:ext uri="{FF2B5EF4-FFF2-40B4-BE49-F238E27FC236}">
                <a16:creationId xmlns:a16="http://schemas.microsoft.com/office/drawing/2014/main" id="{20E13EA4-D30E-47CD-BECE-2BE074D59D25}"/>
              </a:ext>
            </a:extLst>
          </p:cNvPr>
          <p:cNvSpPr txBox="1">
            <a:spLocks noChangeArrowheads="1"/>
          </p:cNvSpPr>
          <p:nvPr/>
        </p:nvSpPr>
        <p:spPr bwMode="auto">
          <a:xfrm>
            <a:off x="0" y="692150"/>
            <a:ext cx="1511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1400"/>
              <a:t>【</a:t>
            </a:r>
            <a:r>
              <a:rPr lang="ja-JP" altLang="en-US" sz="1400"/>
              <a:t>職業生活支援</a:t>
            </a:r>
            <a:r>
              <a:rPr lang="en-US" altLang="ja-JP" sz="1400"/>
              <a:t>】</a:t>
            </a:r>
          </a:p>
        </p:txBody>
      </p:sp>
      <p:sp>
        <p:nvSpPr>
          <p:cNvPr id="173072" name="Text Box 16">
            <a:extLst>
              <a:ext uri="{FF2B5EF4-FFF2-40B4-BE49-F238E27FC236}">
                <a16:creationId xmlns:a16="http://schemas.microsoft.com/office/drawing/2014/main" id="{F7B8B057-07FF-4A25-A72D-F5BDC83DA6B3}"/>
              </a:ext>
            </a:extLst>
          </p:cNvPr>
          <p:cNvSpPr txBox="1">
            <a:spLocks noChangeArrowheads="1"/>
          </p:cNvSpPr>
          <p:nvPr/>
        </p:nvSpPr>
        <p:spPr bwMode="auto">
          <a:xfrm>
            <a:off x="7632700" y="6453188"/>
            <a:ext cx="1511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ja-JP" sz="1400"/>
              <a:t>【</a:t>
            </a:r>
            <a:r>
              <a:rPr lang="ja-JP" altLang="en-US" sz="1400"/>
              <a:t>日常生活支援</a:t>
            </a:r>
            <a:r>
              <a:rPr lang="en-US" altLang="ja-JP" sz="1400"/>
              <a:t>】</a:t>
            </a:r>
          </a:p>
        </p:txBody>
      </p:sp>
      <p:grpSp>
        <p:nvGrpSpPr>
          <p:cNvPr id="173073" name="Group 17">
            <a:extLst>
              <a:ext uri="{FF2B5EF4-FFF2-40B4-BE49-F238E27FC236}">
                <a16:creationId xmlns:a16="http://schemas.microsoft.com/office/drawing/2014/main" id="{D9BB4F88-2F00-4561-A673-7D941EC50D9E}"/>
              </a:ext>
            </a:extLst>
          </p:cNvPr>
          <p:cNvGrpSpPr>
            <a:grpSpLocks/>
          </p:cNvGrpSpPr>
          <p:nvPr/>
        </p:nvGrpSpPr>
        <p:grpSpPr bwMode="auto">
          <a:xfrm>
            <a:off x="2339975" y="2492375"/>
            <a:ext cx="1223963" cy="1341438"/>
            <a:chOff x="158" y="1842"/>
            <a:chExt cx="771" cy="845"/>
          </a:xfrm>
        </p:grpSpPr>
        <p:grpSp>
          <p:nvGrpSpPr>
            <p:cNvPr id="173074" name="Group 18">
              <a:extLst>
                <a:ext uri="{FF2B5EF4-FFF2-40B4-BE49-F238E27FC236}">
                  <a16:creationId xmlns:a16="http://schemas.microsoft.com/office/drawing/2014/main" id="{28392238-6C93-4F32-83A1-58BD26EC1BB0}"/>
                </a:ext>
              </a:extLst>
            </p:cNvPr>
            <p:cNvGrpSpPr>
              <a:grpSpLocks/>
            </p:cNvGrpSpPr>
            <p:nvPr/>
          </p:nvGrpSpPr>
          <p:grpSpPr bwMode="auto">
            <a:xfrm>
              <a:off x="158" y="1842"/>
              <a:ext cx="725" cy="554"/>
              <a:chOff x="385" y="1979"/>
              <a:chExt cx="725" cy="554"/>
            </a:xfrm>
          </p:grpSpPr>
          <p:pic>
            <p:nvPicPr>
              <p:cNvPr id="173075" name="Picture 19" descr="bl00563_">
                <a:extLst>
                  <a:ext uri="{FF2B5EF4-FFF2-40B4-BE49-F238E27FC236}">
                    <a16:creationId xmlns:a16="http://schemas.microsoft.com/office/drawing/2014/main" id="{2B55F45F-940E-4105-BFE9-EECAB36043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 y="1979"/>
                <a:ext cx="725" cy="380"/>
              </a:xfrm>
              <a:prstGeom prst="rect">
                <a:avLst/>
              </a:prstGeom>
              <a:noFill/>
              <a:extLst>
                <a:ext uri="{909E8E84-426E-40DD-AFC4-6F175D3DCCD1}">
                  <a14:hiddenFill xmlns:a14="http://schemas.microsoft.com/office/drawing/2010/main">
                    <a:solidFill>
                      <a:srgbClr val="FFFFFF"/>
                    </a:solidFill>
                  </a14:hiddenFill>
                </a:ext>
              </a:extLst>
            </p:spPr>
          </p:pic>
          <p:sp>
            <p:nvSpPr>
              <p:cNvPr id="173076" name="Text Box 20">
                <a:extLst>
                  <a:ext uri="{FF2B5EF4-FFF2-40B4-BE49-F238E27FC236}">
                    <a16:creationId xmlns:a16="http://schemas.microsoft.com/office/drawing/2014/main" id="{747F38CC-4D18-49B7-8D1B-1FACCFBAE5DB}"/>
                  </a:ext>
                </a:extLst>
              </p:cNvPr>
              <p:cNvSpPr txBox="1">
                <a:spLocks noChangeArrowheads="1"/>
              </p:cNvSpPr>
              <p:nvPr/>
            </p:nvSpPr>
            <p:spPr bwMode="auto">
              <a:xfrm>
                <a:off x="385" y="2341"/>
                <a:ext cx="68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1">
                <a:spAutoFit/>
              </a:bodyPr>
              <a:lstStyle/>
              <a:p>
                <a:pPr>
                  <a:spcBef>
                    <a:spcPct val="50000"/>
                  </a:spcBef>
                </a:pPr>
                <a:r>
                  <a:rPr lang="ja-JP" altLang="en-US" sz="1400"/>
                  <a:t>ハローワーク</a:t>
                </a:r>
              </a:p>
            </p:txBody>
          </p:sp>
        </p:grpSp>
        <p:sp>
          <p:nvSpPr>
            <p:cNvPr id="173077" name="Text Box 21">
              <a:extLst>
                <a:ext uri="{FF2B5EF4-FFF2-40B4-BE49-F238E27FC236}">
                  <a16:creationId xmlns:a16="http://schemas.microsoft.com/office/drawing/2014/main" id="{895F7D81-942F-45A8-95D3-A2B3240C87E3}"/>
                </a:ext>
              </a:extLst>
            </p:cNvPr>
            <p:cNvSpPr txBox="1">
              <a:spLocks noChangeArrowheads="1"/>
            </p:cNvSpPr>
            <p:nvPr/>
          </p:nvSpPr>
          <p:spPr bwMode="auto">
            <a:xfrm>
              <a:off x="158" y="2341"/>
              <a:ext cx="77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000"/>
                <a:t>・求職登録</a:t>
              </a:r>
              <a:br>
                <a:rPr lang="ja-JP" altLang="en-US" sz="1000"/>
              </a:br>
              <a:r>
                <a:rPr lang="ja-JP" altLang="en-US" sz="1000"/>
                <a:t>・職業紹介</a:t>
              </a:r>
              <a:br>
                <a:rPr lang="ja-JP" altLang="en-US" sz="1000"/>
              </a:br>
              <a:r>
                <a:rPr lang="ja-JP" altLang="en-US" sz="1000"/>
                <a:t>・求人開拓　　等</a:t>
              </a:r>
            </a:p>
          </p:txBody>
        </p:sp>
      </p:grpSp>
      <p:grpSp>
        <p:nvGrpSpPr>
          <p:cNvPr id="173078" name="Group 22">
            <a:extLst>
              <a:ext uri="{FF2B5EF4-FFF2-40B4-BE49-F238E27FC236}">
                <a16:creationId xmlns:a16="http://schemas.microsoft.com/office/drawing/2014/main" id="{FB2DC213-6D85-46D1-9CC3-314390275DA2}"/>
              </a:ext>
            </a:extLst>
          </p:cNvPr>
          <p:cNvGrpSpPr>
            <a:grpSpLocks/>
          </p:cNvGrpSpPr>
          <p:nvPr/>
        </p:nvGrpSpPr>
        <p:grpSpPr bwMode="auto">
          <a:xfrm>
            <a:off x="611188" y="3573463"/>
            <a:ext cx="1296987" cy="1630362"/>
            <a:chOff x="1020" y="1207"/>
            <a:chExt cx="817" cy="1027"/>
          </a:xfrm>
        </p:grpSpPr>
        <p:grpSp>
          <p:nvGrpSpPr>
            <p:cNvPr id="173079" name="Group 23">
              <a:extLst>
                <a:ext uri="{FF2B5EF4-FFF2-40B4-BE49-F238E27FC236}">
                  <a16:creationId xmlns:a16="http://schemas.microsoft.com/office/drawing/2014/main" id="{9DA15541-C76D-4A9D-B82C-C1026B1DE8D4}"/>
                </a:ext>
              </a:extLst>
            </p:cNvPr>
            <p:cNvGrpSpPr>
              <a:grpSpLocks/>
            </p:cNvGrpSpPr>
            <p:nvPr/>
          </p:nvGrpSpPr>
          <p:grpSpPr bwMode="auto">
            <a:xfrm>
              <a:off x="1020" y="1207"/>
              <a:ext cx="817" cy="737"/>
              <a:chOff x="1066" y="1706"/>
              <a:chExt cx="817" cy="737"/>
            </a:xfrm>
          </p:grpSpPr>
          <p:pic>
            <p:nvPicPr>
              <p:cNvPr id="173080" name="Picture 24" descr="j0223642">
                <a:extLst>
                  <a:ext uri="{FF2B5EF4-FFF2-40B4-BE49-F238E27FC236}">
                    <a16:creationId xmlns:a16="http://schemas.microsoft.com/office/drawing/2014/main" id="{F7D30FB4-6AAA-40A8-95D1-22E0612F21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7" y="1706"/>
                <a:ext cx="416" cy="546"/>
              </a:xfrm>
              <a:prstGeom prst="rect">
                <a:avLst/>
              </a:prstGeom>
              <a:noFill/>
              <a:extLst>
                <a:ext uri="{909E8E84-426E-40DD-AFC4-6F175D3DCCD1}">
                  <a14:hiddenFill xmlns:a14="http://schemas.microsoft.com/office/drawing/2010/main">
                    <a:solidFill>
                      <a:srgbClr val="FFFFFF"/>
                    </a:solidFill>
                  </a14:hiddenFill>
                </a:ext>
              </a:extLst>
            </p:spPr>
          </p:pic>
          <p:sp>
            <p:nvSpPr>
              <p:cNvPr id="173081" name="Text Box 25">
                <a:extLst>
                  <a:ext uri="{FF2B5EF4-FFF2-40B4-BE49-F238E27FC236}">
                    <a16:creationId xmlns:a16="http://schemas.microsoft.com/office/drawing/2014/main" id="{B2ECB17C-1005-42D6-BB10-269BD71D94E5}"/>
                  </a:ext>
                </a:extLst>
              </p:cNvPr>
              <p:cNvSpPr txBox="1">
                <a:spLocks noChangeArrowheads="1"/>
              </p:cNvSpPr>
              <p:nvPr/>
            </p:nvSpPr>
            <p:spPr bwMode="auto">
              <a:xfrm>
                <a:off x="1066" y="2251"/>
                <a:ext cx="81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1">
                <a:spAutoFit/>
              </a:bodyPr>
              <a:lstStyle/>
              <a:p>
                <a:pPr>
                  <a:spcBef>
                    <a:spcPct val="50000"/>
                  </a:spcBef>
                </a:pPr>
                <a:r>
                  <a:rPr lang="ja-JP" altLang="en-US" sz="1400"/>
                  <a:t>就労移行支援</a:t>
                </a:r>
              </a:p>
            </p:txBody>
          </p:sp>
        </p:grpSp>
        <p:sp>
          <p:nvSpPr>
            <p:cNvPr id="173082" name="Text Box 26">
              <a:extLst>
                <a:ext uri="{FF2B5EF4-FFF2-40B4-BE49-F238E27FC236}">
                  <a16:creationId xmlns:a16="http://schemas.microsoft.com/office/drawing/2014/main" id="{7CC71831-F109-419C-A387-7C0F195EF462}"/>
                </a:ext>
              </a:extLst>
            </p:cNvPr>
            <p:cNvSpPr txBox="1">
              <a:spLocks noChangeArrowheads="1"/>
            </p:cNvSpPr>
            <p:nvPr/>
          </p:nvSpPr>
          <p:spPr bwMode="auto">
            <a:xfrm>
              <a:off x="1066" y="1888"/>
              <a:ext cx="77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000"/>
                <a:t>・職業訓練</a:t>
              </a:r>
              <a:br>
                <a:rPr lang="ja-JP" altLang="en-US" sz="1000"/>
              </a:br>
              <a:r>
                <a:rPr lang="ja-JP" altLang="en-US" sz="1000"/>
                <a:t>・職場実習</a:t>
              </a:r>
              <a:br>
                <a:rPr lang="ja-JP" altLang="en-US" sz="1000"/>
              </a:br>
              <a:r>
                <a:rPr lang="ja-JP" altLang="en-US" sz="1000"/>
                <a:t>・定着支援　　等</a:t>
              </a:r>
            </a:p>
          </p:txBody>
        </p:sp>
      </p:grpSp>
      <p:grpSp>
        <p:nvGrpSpPr>
          <p:cNvPr id="173083" name="Group 27">
            <a:extLst>
              <a:ext uri="{FF2B5EF4-FFF2-40B4-BE49-F238E27FC236}">
                <a16:creationId xmlns:a16="http://schemas.microsoft.com/office/drawing/2014/main" id="{B8618ECD-BD08-4FFF-ACFB-D7BE5D53AF29}"/>
              </a:ext>
            </a:extLst>
          </p:cNvPr>
          <p:cNvGrpSpPr>
            <a:grpSpLocks/>
          </p:cNvGrpSpPr>
          <p:nvPr/>
        </p:nvGrpSpPr>
        <p:grpSpPr bwMode="auto">
          <a:xfrm>
            <a:off x="1908175" y="549275"/>
            <a:ext cx="1511300" cy="1692275"/>
            <a:chOff x="2381" y="436"/>
            <a:chExt cx="952" cy="1066"/>
          </a:xfrm>
        </p:grpSpPr>
        <p:grpSp>
          <p:nvGrpSpPr>
            <p:cNvPr id="173084" name="Group 28">
              <a:extLst>
                <a:ext uri="{FF2B5EF4-FFF2-40B4-BE49-F238E27FC236}">
                  <a16:creationId xmlns:a16="http://schemas.microsoft.com/office/drawing/2014/main" id="{E5A7D66A-DAD3-4962-8F8E-663700365036}"/>
                </a:ext>
              </a:extLst>
            </p:cNvPr>
            <p:cNvGrpSpPr>
              <a:grpSpLocks/>
            </p:cNvGrpSpPr>
            <p:nvPr/>
          </p:nvGrpSpPr>
          <p:grpSpPr bwMode="auto">
            <a:xfrm>
              <a:off x="2381" y="436"/>
              <a:ext cx="952" cy="870"/>
              <a:chOff x="1474" y="845"/>
              <a:chExt cx="952" cy="870"/>
            </a:xfrm>
          </p:grpSpPr>
          <p:pic>
            <p:nvPicPr>
              <p:cNvPr id="173085" name="Picture 29" descr="j0079127">
                <a:extLst>
                  <a:ext uri="{FF2B5EF4-FFF2-40B4-BE49-F238E27FC236}">
                    <a16:creationId xmlns:a16="http://schemas.microsoft.com/office/drawing/2014/main" id="{0288A000-5D88-41F5-9475-26DE622BD7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9" y="845"/>
                <a:ext cx="813" cy="581"/>
              </a:xfrm>
              <a:prstGeom prst="rect">
                <a:avLst/>
              </a:prstGeom>
              <a:noFill/>
              <a:extLst>
                <a:ext uri="{909E8E84-426E-40DD-AFC4-6F175D3DCCD1}">
                  <a14:hiddenFill xmlns:a14="http://schemas.microsoft.com/office/drawing/2010/main">
                    <a:solidFill>
                      <a:srgbClr val="FFFFFF"/>
                    </a:solidFill>
                  </a14:hiddenFill>
                </a:ext>
              </a:extLst>
            </p:spPr>
          </p:pic>
          <p:sp>
            <p:nvSpPr>
              <p:cNvPr id="173086" name="Text Box 30">
                <a:extLst>
                  <a:ext uri="{FF2B5EF4-FFF2-40B4-BE49-F238E27FC236}">
                    <a16:creationId xmlns:a16="http://schemas.microsoft.com/office/drawing/2014/main" id="{0CE5DCC7-FDE4-4254-8677-496306662D7F}"/>
                  </a:ext>
                </a:extLst>
              </p:cNvPr>
              <p:cNvSpPr txBox="1">
                <a:spLocks noChangeArrowheads="1"/>
              </p:cNvSpPr>
              <p:nvPr/>
            </p:nvSpPr>
            <p:spPr bwMode="auto">
              <a:xfrm>
                <a:off x="1474" y="1389"/>
                <a:ext cx="95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1">
                <a:spAutoFit/>
              </a:bodyPr>
              <a:lstStyle/>
              <a:p>
                <a:pPr>
                  <a:spcBef>
                    <a:spcPct val="50000"/>
                  </a:spcBef>
                </a:pPr>
                <a:r>
                  <a:rPr lang="ja-JP" altLang="en-US" sz="1400"/>
                  <a:t>障害者就業・</a:t>
                </a:r>
                <a:br>
                  <a:rPr lang="ja-JP" altLang="en-US" sz="1400"/>
                </a:br>
                <a:r>
                  <a:rPr lang="ja-JP" altLang="en-US" sz="1400"/>
                  <a:t>生活支援センター</a:t>
                </a:r>
              </a:p>
            </p:txBody>
          </p:sp>
        </p:grpSp>
        <p:sp>
          <p:nvSpPr>
            <p:cNvPr id="173087" name="Text Box 31">
              <a:extLst>
                <a:ext uri="{FF2B5EF4-FFF2-40B4-BE49-F238E27FC236}">
                  <a16:creationId xmlns:a16="http://schemas.microsoft.com/office/drawing/2014/main" id="{47BDEF27-A961-45C8-8FAE-EFA0FE579C51}"/>
                </a:ext>
              </a:extLst>
            </p:cNvPr>
            <p:cNvSpPr txBox="1">
              <a:spLocks noChangeArrowheads="1"/>
            </p:cNvSpPr>
            <p:nvPr/>
          </p:nvSpPr>
          <p:spPr bwMode="auto">
            <a:xfrm>
              <a:off x="2427" y="1252"/>
              <a:ext cx="77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000"/>
                <a:t>・就職・定着支援</a:t>
              </a:r>
              <a:br>
                <a:rPr lang="ja-JP" altLang="en-US" sz="1000"/>
              </a:br>
              <a:r>
                <a:rPr lang="ja-JP" altLang="en-US" sz="1000"/>
                <a:t>・事業主支援　　等</a:t>
              </a:r>
            </a:p>
          </p:txBody>
        </p:sp>
      </p:grpSp>
      <p:grpSp>
        <p:nvGrpSpPr>
          <p:cNvPr id="173088" name="Group 32">
            <a:extLst>
              <a:ext uri="{FF2B5EF4-FFF2-40B4-BE49-F238E27FC236}">
                <a16:creationId xmlns:a16="http://schemas.microsoft.com/office/drawing/2014/main" id="{9C73DFAA-FBFB-49F9-8F6A-EE27534F22FC}"/>
              </a:ext>
            </a:extLst>
          </p:cNvPr>
          <p:cNvGrpSpPr>
            <a:grpSpLocks/>
          </p:cNvGrpSpPr>
          <p:nvPr/>
        </p:nvGrpSpPr>
        <p:grpSpPr bwMode="auto">
          <a:xfrm>
            <a:off x="250825" y="1700213"/>
            <a:ext cx="1439863" cy="1773237"/>
            <a:chOff x="1610" y="1162"/>
            <a:chExt cx="907" cy="1117"/>
          </a:xfrm>
        </p:grpSpPr>
        <p:pic>
          <p:nvPicPr>
            <p:cNvPr id="173089" name="Picture 33" descr="j0079134">
              <a:extLst>
                <a:ext uri="{FF2B5EF4-FFF2-40B4-BE49-F238E27FC236}">
                  <a16:creationId xmlns:a16="http://schemas.microsoft.com/office/drawing/2014/main" id="{248656BA-63D1-4491-BDC5-3FEECBEA37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0" y="1162"/>
              <a:ext cx="688" cy="509"/>
            </a:xfrm>
            <a:prstGeom prst="rect">
              <a:avLst/>
            </a:prstGeom>
            <a:noFill/>
            <a:extLst>
              <a:ext uri="{909E8E84-426E-40DD-AFC4-6F175D3DCCD1}">
                <a14:hiddenFill xmlns:a14="http://schemas.microsoft.com/office/drawing/2010/main">
                  <a:solidFill>
                    <a:srgbClr val="FFFFFF"/>
                  </a:solidFill>
                </a14:hiddenFill>
              </a:ext>
            </a:extLst>
          </p:spPr>
        </p:pic>
        <p:sp>
          <p:nvSpPr>
            <p:cNvPr id="173090" name="Text Box 34">
              <a:extLst>
                <a:ext uri="{FF2B5EF4-FFF2-40B4-BE49-F238E27FC236}">
                  <a16:creationId xmlns:a16="http://schemas.microsoft.com/office/drawing/2014/main" id="{334183A1-E1E9-40F4-98DB-D6BC439B5103}"/>
                </a:ext>
              </a:extLst>
            </p:cNvPr>
            <p:cNvSpPr txBox="1">
              <a:spLocks noChangeArrowheads="1"/>
            </p:cNvSpPr>
            <p:nvPr/>
          </p:nvSpPr>
          <p:spPr bwMode="auto">
            <a:xfrm>
              <a:off x="1655" y="1661"/>
              <a:ext cx="68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1">
              <a:spAutoFit/>
            </a:bodyPr>
            <a:lstStyle/>
            <a:p>
              <a:pPr>
                <a:spcBef>
                  <a:spcPct val="50000"/>
                </a:spcBef>
              </a:pPr>
              <a:r>
                <a:rPr lang="ja-JP" altLang="en-US" sz="1400"/>
                <a:t>地域障害者</a:t>
              </a:r>
              <a:br>
                <a:rPr lang="ja-JP" altLang="en-US" sz="1400"/>
              </a:br>
              <a:r>
                <a:rPr lang="ja-JP" altLang="en-US" sz="1400"/>
                <a:t>職業センター</a:t>
              </a:r>
            </a:p>
          </p:txBody>
        </p:sp>
        <p:sp>
          <p:nvSpPr>
            <p:cNvPr id="173091" name="Text Box 35">
              <a:extLst>
                <a:ext uri="{FF2B5EF4-FFF2-40B4-BE49-F238E27FC236}">
                  <a16:creationId xmlns:a16="http://schemas.microsoft.com/office/drawing/2014/main" id="{68AAA7EF-CEAB-4E12-9BCD-141680DBAE0F}"/>
                </a:ext>
              </a:extLst>
            </p:cNvPr>
            <p:cNvSpPr txBox="1">
              <a:spLocks noChangeArrowheads="1"/>
            </p:cNvSpPr>
            <p:nvPr/>
          </p:nvSpPr>
          <p:spPr bwMode="auto">
            <a:xfrm>
              <a:off x="1746" y="1933"/>
              <a:ext cx="77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spcBef>
                  <a:spcPct val="50000"/>
                </a:spcBef>
              </a:pPr>
              <a:r>
                <a:rPr lang="ja-JP" altLang="en-US" sz="1000"/>
                <a:t>・職業評価</a:t>
              </a:r>
              <a:br>
                <a:rPr lang="ja-JP" altLang="en-US" sz="1000"/>
              </a:br>
              <a:r>
                <a:rPr lang="ja-JP" altLang="en-US" sz="1000"/>
                <a:t>・ジョブコーチ</a:t>
              </a:r>
              <a:br>
                <a:rPr lang="ja-JP" altLang="en-US" sz="1000"/>
              </a:br>
              <a:r>
                <a:rPr lang="ja-JP" altLang="en-US" sz="1000"/>
                <a:t> 支援　等</a:t>
              </a:r>
            </a:p>
          </p:txBody>
        </p:sp>
      </p:grpSp>
      <p:grpSp>
        <p:nvGrpSpPr>
          <p:cNvPr id="173092" name="Group 36">
            <a:extLst>
              <a:ext uri="{FF2B5EF4-FFF2-40B4-BE49-F238E27FC236}">
                <a16:creationId xmlns:a16="http://schemas.microsoft.com/office/drawing/2014/main" id="{E5660BE6-D05E-45FD-BF72-401B87A0500B}"/>
              </a:ext>
            </a:extLst>
          </p:cNvPr>
          <p:cNvGrpSpPr>
            <a:grpSpLocks/>
          </p:cNvGrpSpPr>
          <p:nvPr/>
        </p:nvGrpSpPr>
        <p:grpSpPr bwMode="auto">
          <a:xfrm>
            <a:off x="1547813" y="3573463"/>
            <a:ext cx="3095625" cy="1192212"/>
            <a:chOff x="975" y="2205"/>
            <a:chExt cx="1721" cy="663"/>
          </a:xfrm>
        </p:grpSpPr>
        <p:grpSp>
          <p:nvGrpSpPr>
            <p:cNvPr id="173093" name="Group 37">
              <a:extLst>
                <a:ext uri="{FF2B5EF4-FFF2-40B4-BE49-F238E27FC236}">
                  <a16:creationId xmlns:a16="http://schemas.microsoft.com/office/drawing/2014/main" id="{D01E4BE0-AF77-435D-BF0C-1510CB3B5683}"/>
                </a:ext>
              </a:extLst>
            </p:cNvPr>
            <p:cNvGrpSpPr>
              <a:grpSpLocks/>
            </p:cNvGrpSpPr>
            <p:nvPr/>
          </p:nvGrpSpPr>
          <p:grpSpPr bwMode="auto">
            <a:xfrm>
              <a:off x="2155" y="2205"/>
              <a:ext cx="541" cy="663"/>
              <a:chOff x="2155" y="2205"/>
              <a:chExt cx="541" cy="663"/>
            </a:xfrm>
          </p:grpSpPr>
          <p:pic>
            <p:nvPicPr>
              <p:cNvPr id="173094" name="Picture 38" descr="bd06645_">
                <a:extLst>
                  <a:ext uri="{FF2B5EF4-FFF2-40B4-BE49-F238E27FC236}">
                    <a16:creationId xmlns:a16="http://schemas.microsoft.com/office/drawing/2014/main" id="{6CE6327C-AD1F-4B8B-B676-DC5F798B7FA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5" y="2205"/>
                <a:ext cx="541" cy="541"/>
              </a:xfrm>
              <a:prstGeom prst="rect">
                <a:avLst/>
              </a:prstGeom>
              <a:noFill/>
              <a:extLst>
                <a:ext uri="{909E8E84-426E-40DD-AFC4-6F175D3DCCD1}">
                  <a14:hiddenFill xmlns:a14="http://schemas.microsoft.com/office/drawing/2010/main">
                    <a:solidFill>
                      <a:srgbClr val="FFFFFF"/>
                    </a:solidFill>
                  </a14:hiddenFill>
                </a:ext>
              </a:extLst>
            </p:spPr>
          </p:pic>
          <p:sp>
            <p:nvSpPr>
              <p:cNvPr id="173095" name="Text Box 39">
                <a:extLst>
                  <a:ext uri="{FF2B5EF4-FFF2-40B4-BE49-F238E27FC236}">
                    <a16:creationId xmlns:a16="http://schemas.microsoft.com/office/drawing/2014/main" id="{C4553281-D31B-427C-A6E3-4B075D804200}"/>
                  </a:ext>
                </a:extLst>
              </p:cNvPr>
              <p:cNvSpPr txBox="1">
                <a:spLocks noChangeArrowheads="1"/>
              </p:cNvSpPr>
              <p:nvPr/>
            </p:nvSpPr>
            <p:spPr bwMode="auto">
              <a:xfrm>
                <a:off x="2155" y="2750"/>
                <a:ext cx="498" cy="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1">
                <a:spAutoFit/>
              </a:bodyPr>
              <a:lstStyle/>
              <a:p>
                <a:pPr>
                  <a:spcBef>
                    <a:spcPct val="50000"/>
                  </a:spcBef>
                </a:pPr>
                <a:r>
                  <a:rPr lang="ja-JP" altLang="en-US" sz="1400" b="1"/>
                  <a:t>離　　　職</a:t>
                </a:r>
              </a:p>
            </p:txBody>
          </p:sp>
        </p:grpSp>
        <p:grpSp>
          <p:nvGrpSpPr>
            <p:cNvPr id="173096" name="Group 40">
              <a:extLst>
                <a:ext uri="{FF2B5EF4-FFF2-40B4-BE49-F238E27FC236}">
                  <a16:creationId xmlns:a16="http://schemas.microsoft.com/office/drawing/2014/main" id="{72142BA6-3C1C-48DC-BB58-BBCFBEE15311}"/>
                </a:ext>
              </a:extLst>
            </p:cNvPr>
            <p:cNvGrpSpPr>
              <a:grpSpLocks/>
            </p:cNvGrpSpPr>
            <p:nvPr/>
          </p:nvGrpSpPr>
          <p:grpSpPr bwMode="auto">
            <a:xfrm>
              <a:off x="975" y="2478"/>
              <a:ext cx="1179" cy="153"/>
              <a:chOff x="975" y="2478"/>
              <a:chExt cx="1179" cy="153"/>
            </a:xfrm>
          </p:grpSpPr>
          <p:sp>
            <p:nvSpPr>
              <p:cNvPr id="173097" name="Line 41">
                <a:extLst>
                  <a:ext uri="{FF2B5EF4-FFF2-40B4-BE49-F238E27FC236}">
                    <a16:creationId xmlns:a16="http://schemas.microsoft.com/office/drawing/2014/main" id="{EB7415DC-5100-4156-8FC3-D584202883AB}"/>
                  </a:ext>
                </a:extLst>
              </p:cNvPr>
              <p:cNvSpPr>
                <a:spLocks noChangeShapeType="1"/>
              </p:cNvSpPr>
              <p:nvPr/>
            </p:nvSpPr>
            <p:spPr bwMode="auto">
              <a:xfrm flipH="1">
                <a:off x="975" y="2478"/>
                <a:ext cx="1179" cy="0"/>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3098" name="Text Box 42">
                <a:extLst>
                  <a:ext uri="{FF2B5EF4-FFF2-40B4-BE49-F238E27FC236}">
                    <a16:creationId xmlns:a16="http://schemas.microsoft.com/office/drawing/2014/main" id="{D9BD9E79-7BEB-4F05-8470-FDC00FF98176}"/>
                  </a:ext>
                </a:extLst>
              </p:cNvPr>
              <p:cNvSpPr txBox="1">
                <a:spLocks noChangeArrowheads="1"/>
              </p:cNvSpPr>
              <p:nvPr/>
            </p:nvSpPr>
            <p:spPr bwMode="auto">
              <a:xfrm>
                <a:off x="1066" y="2478"/>
                <a:ext cx="952"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200"/>
                  <a:t>再チャレンジ</a:t>
                </a:r>
              </a:p>
            </p:txBody>
          </p:sp>
        </p:grpSp>
      </p:grpSp>
      <p:grpSp>
        <p:nvGrpSpPr>
          <p:cNvPr id="173099" name="Group 43">
            <a:extLst>
              <a:ext uri="{FF2B5EF4-FFF2-40B4-BE49-F238E27FC236}">
                <a16:creationId xmlns:a16="http://schemas.microsoft.com/office/drawing/2014/main" id="{C808C36F-BA7B-4F72-B536-66176EF0D1BA}"/>
              </a:ext>
            </a:extLst>
          </p:cNvPr>
          <p:cNvGrpSpPr>
            <a:grpSpLocks/>
          </p:cNvGrpSpPr>
          <p:nvPr/>
        </p:nvGrpSpPr>
        <p:grpSpPr bwMode="auto">
          <a:xfrm>
            <a:off x="3995738" y="765175"/>
            <a:ext cx="1296987" cy="1181100"/>
            <a:chOff x="1927" y="1117"/>
            <a:chExt cx="817" cy="744"/>
          </a:xfrm>
        </p:grpSpPr>
        <p:sp>
          <p:nvSpPr>
            <p:cNvPr id="173100" name="Text Box 44">
              <a:extLst>
                <a:ext uri="{FF2B5EF4-FFF2-40B4-BE49-F238E27FC236}">
                  <a16:creationId xmlns:a16="http://schemas.microsoft.com/office/drawing/2014/main" id="{01E2A50D-7291-4E1F-8915-9643C382B220}"/>
                </a:ext>
              </a:extLst>
            </p:cNvPr>
            <p:cNvSpPr txBox="1">
              <a:spLocks noChangeArrowheads="1"/>
            </p:cNvSpPr>
            <p:nvPr/>
          </p:nvSpPr>
          <p:spPr bwMode="auto">
            <a:xfrm>
              <a:off x="1927" y="1571"/>
              <a:ext cx="81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1">
              <a:spAutoFit/>
            </a:bodyPr>
            <a:lstStyle/>
            <a:p>
              <a:pPr>
                <a:spcBef>
                  <a:spcPct val="50000"/>
                </a:spcBef>
              </a:pPr>
              <a:r>
                <a:rPr lang="ja-JP" altLang="en-US" sz="1400"/>
                <a:t>就労継続支援</a:t>
              </a:r>
            </a:p>
          </p:txBody>
        </p:sp>
        <p:sp>
          <p:nvSpPr>
            <p:cNvPr id="173101" name="Text Box 45">
              <a:extLst>
                <a:ext uri="{FF2B5EF4-FFF2-40B4-BE49-F238E27FC236}">
                  <a16:creationId xmlns:a16="http://schemas.microsoft.com/office/drawing/2014/main" id="{FBC17A5E-5B24-4E26-ACF7-C307F89D5141}"/>
                </a:ext>
              </a:extLst>
            </p:cNvPr>
            <p:cNvSpPr txBox="1">
              <a:spLocks noChangeArrowheads="1"/>
            </p:cNvSpPr>
            <p:nvPr/>
          </p:nvSpPr>
          <p:spPr bwMode="auto">
            <a:xfrm>
              <a:off x="1973" y="1707"/>
              <a:ext cx="77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000"/>
                <a:t>・就労の場の提供</a:t>
              </a:r>
            </a:p>
          </p:txBody>
        </p:sp>
        <p:pic>
          <p:nvPicPr>
            <p:cNvPr id="173102" name="Picture 46" descr="j0238999">
              <a:extLst>
                <a:ext uri="{FF2B5EF4-FFF2-40B4-BE49-F238E27FC236}">
                  <a16:creationId xmlns:a16="http://schemas.microsoft.com/office/drawing/2014/main" id="{7387854B-A94B-4074-8A69-2C3EE086D60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73" y="1117"/>
              <a:ext cx="698" cy="4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3103" name="Group 47">
            <a:extLst>
              <a:ext uri="{FF2B5EF4-FFF2-40B4-BE49-F238E27FC236}">
                <a16:creationId xmlns:a16="http://schemas.microsoft.com/office/drawing/2014/main" id="{24C2636B-5605-4C13-B61C-AD9E8D29FAB2}"/>
              </a:ext>
            </a:extLst>
          </p:cNvPr>
          <p:cNvGrpSpPr>
            <a:grpSpLocks/>
          </p:cNvGrpSpPr>
          <p:nvPr/>
        </p:nvGrpSpPr>
        <p:grpSpPr bwMode="auto">
          <a:xfrm>
            <a:off x="5364163" y="3644900"/>
            <a:ext cx="1511300" cy="1539875"/>
            <a:chOff x="3379" y="2341"/>
            <a:chExt cx="952" cy="970"/>
          </a:xfrm>
        </p:grpSpPr>
        <p:pic>
          <p:nvPicPr>
            <p:cNvPr id="173104" name="Picture 48" descr="j0079127">
              <a:extLst>
                <a:ext uri="{FF2B5EF4-FFF2-40B4-BE49-F238E27FC236}">
                  <a16:creationId xmlns:a16="http://schemas.microsoft.com/office/drawing/2014/main" id="{8005EB61-6A9A-4AC3-A659-B9453EA6EA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4" y="2341"/>
              <a:ext cx="813" cy="581"/>
            </a:xfrm>
            <a:prstGeom prst="rect">
              <a:avLst/>
            </a:prstGeom>
            <a:noFill/>
            <a:extLst>
              <a:ext uri="{909E8E84-426E-40DD-AFC4-6F175D3DCCD1}">
                <a14:hiddenFill xmlns:a14="http://schemas.microsoft.com/office/drawing/2010/main">
                  <a:solidFill>
                    <a:srgbClr val="FFFFFF"/>
                  </a:solidFill>
                </a14:hiddenFill>
              </a:ext>
            </a:extLst>
          </p:spPr>
        </p:pic>
        <p:sp>
          <p:nvSpPr>
            <p:cNvPr id="173105" name="Text Box 49">
              <a:extLst>
                <a:ext uri="{FF2B5EF4-FFF2-40B4-BE49-F238E27FC236}">
                  <a16:creationId xmlns:a16="http://schemas.microsoft.com/office/drawing/2014/main" id="{F1E23B0F-691E-458C-AB5C-E4802DA486E2}"/>
                </a:ext>
              </a:extLst>
            </p:cNvPr>
            <p:cNvSpPr txBox="1">
              <a:spLocks noChangeArrowheads="1"/>
            </p:cNvSpPr>
            <p:nvPr/>
          </p:nvSpPr>
          <p:spPr bwMode="auto">
            <a:xfrm>
              <a:off x="3379" y="2885"/>
              <a:ext cx="95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1">
              <a:spAutoFit/>
            </a:bodyPr>
            <a:lstStyle/>
            <a:p>
              <a:pPr>
                <a:spcBef>
                  <a:spcPct val="50000"/>
                </a:spcBef>
              </a:pPr>
              <a:r>
                <a:rPr lang="ja-JP" altLang="en-US" sz="1400"/>
                <a:t>障害者就業・</a:t>
              </a:r>
              <a:br>
                <a:rPr lang="ja-JP" altLang="en-US" sz="1400"/>
              </a:br>
              <a:r>
                <a:rPr lang="ja-JP" altLang="en-US" sz="1400"/>
                <a:t>生活支援センター</a:t>
              </a:r>
            </a:p>
          </p:txBody>
        </p:sp>
        <p:sp>
          <p:nvSpPr>
            <p:cNvPr id="173106" name="Text Box 50">
              <a:extLst>
                <a:ext uri="{FF2B5EF4-FFF2-40B4-BE49-F238E27FC236}">
                  <a16:creationId xmlns:a16="http://schemas.microsoft.com/office/drawing/2014/main" id="{45260FA3-A766-4BA7-8DF4-C7A9C47164AB}"/>
                </a:ext>
              </a:extLst>
            </p:cNvPr>
            <p:cNvSpPr txBox="1">
              <a:spLocks noChangeArrowheads="1"/>
            </p:cNvSpPr>
            <p:nvPr/>
          </p:nvSpPr>
          <p:spPr bwMode="auto">
            <a:xfrm>
              <a:off x="3425" y="3157"/>
              <a:ext cx="77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spcBef>
                  <a:spcPct val="50000"/>
                </a:spcBef>
              </a:pPr>
              <a:r>
                <a:rPr lang="ja-JP" altLang="en-US" sz="1000"/>
                <a:t>・就業に伴う生活支援</a:t>
              </a:r>
            </a:p>
          </p:txBody>
        </p:sp>
      </p:grpSp>
      <p:grpSp>
        <p:nvGrpSpPr>
          <p:cNvPr id="173107" name="Group 51">
            <a:extLst>
              <a:ext uri="{FF2B5EF4-FFF2-40B4-BE49-F238E27FC236}">
                <a16:creationId xmlns:a16="http://schemas.microsoft.com/office/drawing/2014/main" id="{B19E39C9-E61A-47CF-80E9-B9C93C0C2EE4}"/>
              </a:ext>
            </a:extLst>
          </p:cNvPr>
          <p:cNvGrpSpPr>
            <a:grpSpLocks/>
          </p:cNvGrpSpPr>
          <p:nvPr/>
        </p:nvGrpSpPr>
        <p:grpSpPr bwMode="auto">
          <a:xfrm>
            <a:off x="4356100" y="5229225"/>
            <a:ext cx="1873250" cy="1412875"/>
            <a:chOff x="2971" y="3430"/>
            <a:chExt cx="1180" cy="890"/>
          </a:xfrm>
        </p:grpSpPr>
        <p:pic>
          <p:nvPicPr>
            <p:cNvPr id="173108" name="Picture 52" descr="j0079132">
              <a:extLst>
                <a:ext uri="{FF2B5EF4-FFF2-40B4-BE49-F238E27FC236}">
                  <a16:creationId xmlns:a16="http://schemas.microsoft.com/office/drawing/2014/main" id="{10BF3FDD-42CE-4B6F-90B9-3FACB63B1F4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52" y="3430"/>
              <a:ext cx="590" cy="512"/>
            </a:xfrm>
            <a:prstGeom prst="rect">
              <a:avLst/>
            </a:prstGeom>
            <a:noFill/>
            <a:extLst>
              <a:ext uri="{909E8E84-426E-40DD-AFC4-6F175D3DCCD1}">
                <a14:hiddenFill xmlns:a14="http://schemas.microsoft.com/office/drawing/2010/main">
                  <a:solidFill>
                    <a:srgbClr val="FFFFFF"/>
                  </a:solidFill>
                </a14:hiddenFill>
              </a:ext>
            </a:extLst>
          </p:spPr>
        </p:pic>
        <p:sp>
          <p:nvSpPr>
            <p:cNvPr id="173109" name="Text Box 53">
              <a:extLst>
                <a:ext uri="{FF2B5EF4-FFF2-40B4-BE49-F238E27FC236}">
                  <a16:creationId xmlns:a16="http://schemas.microsoft.com/office/drawing/2014/main" id="{C0D453F4-BC60-46BB-8E9C-3106DCAED917}"/>
                </a:ext>
              </a:extLst>
            </p:cNvPr>
            <p:cNvSpPr txBox="1">
              <a:spLocks noChangeArrowheads="1"/>
            </p:cNvSpPr>
            <p:nvPr/>
          </p:nvSpPr>
          <p:spPr bwMode="auto">
            <a:xfrm>
              <a:off x="2971" y="3929"/>
              <a:ext cx="11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1">
              <a:spAutoFit/>
            </a:bodyPr>
            <a:lstStyle/>
            <a:p>
              <a:pPr>
                <a:spcBef>
                  <a:spcPct val="50000"/>
                </a:spcBef>
              </a:pPr>
              <a:r>
                <a:rPr lang="ja-JP" altLang="en-US" sz="1400"/>
                <a:t>相談支援事業者（必須）</a:t>
              </a:r>
            </a:p>
          </p:txBody>
        </p:sp>
        <p:sp>
          <p:nvSpPr>
            <p:cNvPr id="173110" name="Text Box 54">
              <a:extLst>
                <a:ext uri="{FF2B5EF4-FFF2-40B4-BE49-F238E27FC236}">
                  <a16:creationId xmlns:a16="http://schemas.microsoft.com/office/drawing/2014/main" id="{10DBBEBC-D0D6-44CC-96B4-31AA9DE7AA87}"/>
                </a:ext>
              </a:extLst>
            </p:cNvPr>
            <p:cNvSpPr txBox="1">
              <a:spLocks noChangeArrowheads="1"/>
            </p:cNvSpPr>
            <p:nvPr/>
          </p:nvSpPr>
          <p:spPr bwMode="auto">
            <a:xfrm>
              <a:off x="3197" y="4070"/>
              <a:ext cx="86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spcBef>
                  <a:spcPct val="50000"/>
                </a:spcBef>
              </a:pPr>
              <a:r>
                <a:rPr lang="ja-JP" altLang="en-US" sz="1000"/>
                <a:t>・居住サポート</a:t>
              </a:r>
              <a:br>
                <a:rPr lang="ja-JP" altLang="en-US" sz="1000"/>
              </a:br>
              <a:r>
                <a:rPr lang="ja-JP" altLang="en-US" sz="1000"/>
                <a:t>・福祉サービス利用援助</a:t>
              </a:r>
            </a:p>
          </p:txBody>
        </p:sp>
      </p:grpSp>
      <p:grpSp>
        <p:nvGrpSpPr>
          <p:cNvPr id="173111" name="Group 55">
            <a:extLst>
              <a:ext uri="{FF2B5EF4-FFF2-40B4-BE49-F238E27FC236}">
                <a16:creationId xmlns:a16="http://schemas.microsoft.com/office/drawing/2014/main" id="{BF59EB2E-C8E0-47CE-A33A-E02D3D8C8672}"/>
              </a:ext>
            </a:extLst>
          </p:cNvPr>
          <p:cNvGrpSpPr>
            <a:grpSpLocks/>
          </p:cNvGrpSpPr>
          <p:nvPr/>
        </p:nvGrpSpPr>
        <p:grpSpPr bwMode="auto">
          <a:xfrm>
            <a:off x="6264275" y="2781300"/>
            <a:ext cx="2879725" cy="854075"/>
            <a:chOff x="839" y="3702"/>
            <a:chExt cx="1814" cy="538"/>
          </a:xfrm>
        </p:grpSpPr>
        <p:pic>
          <p:nvPicPr>
            <p:cNvPr id="173112" name="Picture 56" descr="j0235028">
              <a:extLst>
                <a:ext uri="{FF2B5EF4-FFF2-40B4-BE49-F238E27FC236}">
                  <a16:creationId xmlns:a16="http://schemas.microsoft.com/office/drawing/2014/main" id="{2BC979B2-2BF9-4EDB-B2B1-6AFA3B2C1F6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19" y="3748"/>
              <a:ext cx="430" cy="454"/>
            </a:xfrm>
            <a:prstGeom prst="rect">
              <a:avLst/>
            </a:prstGeom>
            <a:noFill/>
            <a:extLst>
              <a:ext uri="{909E8E84-426E-40DD-AFC4-6F175D3DCCD1}">
                <a14:hiddenFill xmlns:a14="http://schemas.microsoft.com/office/drawing/2010/main">
                  <a:solidFill>
                    <a:srgbClr val="FFFFFF"/>
                  </a:solidFill>
                </a14:hiddenFill>
              </a:ext>
            </a:extLst>
          </p:spPr>
        </p:pic>
        <p:sp>
          <p:nvSpPr>
            <p:cNvPr id="173113" name="Text Box 57">
              <a:extLst>
                <a:ext uri="{FF2B5EF4-FFF2-40B4-BE49-F238E27FC236}">
                  <a16:creationId xmlns:a16="http://schemas.microsoft.com/office/drawing/2014/main" id="{A6EF408E-BC37-49B6-9C61-BEA9F9BBA5C0}"/>
                </a:ext>
              </a:extLst>
            </p:cNvPr>
            <p:cNvSpPr txBox="1">
              <a:spLocks noChangeArrowheads="1"/>
            </p:cNvSpPr>
            <p:nvPr/>
          </p:nvSpPr>
          <p:spPr bwMode="auto">
            <a:xfrm>
              <a:off x="1973" y="3702"/>
              <a:ext cx="680"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spcBef>
                  <a:spcPct val="50000"/>
                </a:spcBef>
              </a:pPr>
              <a:r>
                <a:rPr lang="ja-JP" altLang="en-US" sz="1000"/>
                <a:t>福祉事務所</a:t>
              </a:r>
              <a:br>
                <a:rPr lang="ja-JP" altLang="en-US" sz="1000"/>
              </a:br>
              <a:r>
                <a:rPr lang="ja-JP" altLang="en-US" sz="1000"/>
                <a:t>社会保険事務所</a:t>
              </a:r>
              <a:br>
                <a:rPr lang="ja-JP" altLang="en-US" sz="1000"/>
              </a:br>
              <a:r>
                <a:rPr lang="ja-JP" altLang="en-US" sz="1000"/>
                <a:t>消費者センター</a:t>
              </a:r>
              <a:br>
                <a:rPr lang="ja-JP" altLang="en-US" sz="1000"/>
              </a:br>
              <a:r>
                <a:rPr lang="ja-JP" altLang="en-US" sz="1000"/>
                <a:t>弁護士</a:t>
              </a:r>
              <a:br>
                <a:rPr lang="ja-JP" altLang="en-US" sz="1000"/>
              </a:br>
              <a:r>
                <a:rPr lang="ja-JP" altLang="en-US" sz="1000"/>
                <a:t>警察　　等</a:t>
              </a:r>
            </a:p>
          </p:txBody>
        </p:sp>
        <p:sp>
          <p:nvSpPr>
            <p:cNvPr id="173114" name="Text Box 58">
              <a:extLst>
                <a:ext uri="{FF2B5EF4-FFF2-40B4-BE49-F238E27FC236}">
                  <a16:creationId xmlns:a16="http://schemas.microsoft.com/office/drawing/2014/main" id="{082D51B6-D9E8-42FD-B1B2-C025750D6AB8}"/>
                </a:ext>
              </a:extLst>
            </p:cNvPr>
            <p:cNvSpPr txBox="1">
              <a:spLocks noChangeArrowheads="1"/>
            </p:cNvSpPr>
            <p:nvPr/>
          </p:nvSpPr>
          <p:spPr bwMode="auto">
            <a:xfrm>
              <a:off x="839" y="3884"/>
              <a:ext cx="68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lgn="r">
                <a:spcBef>
                  <a:spcPct val="50000"/>
                </a:spcBef>
              </a:pPr>
              <a:r>
                <a:rPr lang="ja-JP" altLang="en-US" sz="1000"/>
                <a:t>金銭管理</a:t>
              </a:r>
              <a:br>
                <a:rPr lang="ja-JP" altLang="en-US" sz="1000"/>
              </a:br>
              <a:r>
                <a:rPr lang="ja-JP" altLang="en-US" sz="1000"/>
                <a:t>権利擁護</a:t>
              </a:r>
              <a:br>
                <a:rPr lang="ja-JP" altLang="en-US" sz="1000"/>
              </a:br>
              <a:r>
                <a:rPr lang="ja-JP" altLang="en-US" sz="1000"/>
                <a:t>犯罪対応　等</a:t>
              </a:r>
            </a:p>
          </p:txBody>
        </p:sp>
      </p:grpSp>
      <p:grpSp>
        <p:nvGrpSpPr>
          <p:cNvPr id="173115" name="Group 59">
            <a:extLst>
              <a:ext uri="{FF2B5EF4-FFF2-40B4-BE49-F238E27FC236}">
                <a16:creationId xmlns:a16="http://schemas.microsoft.com/office/drawing/2014/main" id="{27D247AF-5B67-4D56-9151-AC4D3923BA90}"/>
              </a:ext>
            </a:extLst>
          </p:cNvPr>
          <p:cNvGrpSpPr>
            <a:grpSpLocks/>
          </p:cNvGrpSpPr>
          <p:nvPr/>
        </p:nvGrpSpPr>
        <p:grpSpPr bwMode="auto">
          <a:xfrm>
            <a:off x="6516688" y="5013325"/>
            <a:ext cx="1296987" cy="1500188"/>
            <a:chOff x="4331" y="3022"/>
            <a:chExt cx="952" cy="1039"/>
          </a:xfrm>
        </p:grpSpPr>
        <p:pic>
          <p:nvPicPr>
            <p:cNvPr id="173116" name="Picture 60" descr="j0079135">
              <a:extLst>
                <a:ext uri="{FF2B5EF4-FFF2-40B4-BE49-F238E27FC236}">
                  <a16:creationId xmlns:a16="http://schemas.microsoft.com/office/drawing/2014/main" id="{A56421BE-C27B-43B1-BF3C-3D5229A84E7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22" y="3022"/>
              <a:ext cx="759" cy="746"/>
            </a:xfrm>
            <a:prstGeom prst="rect">
              <a:avLst/>
            </a:prstGeom>
            <a:noFill/>
            <a:extLst>
              <a:ext uri="{909E8E84-426E-40DD-AFC4-6F175D3DCCD1}">
                <a14:hiddenFill xmlns:a14="http://schemas.microsoft.com/office/drawing/2010/main">
                  <a:solidFill>
                    <a:srgbClr val="FFFFFF"/>
                  </a:solidFill>
                </a14:hiddenFill>
              </a:ext>
            </a:extLst>
          </p:spPr>
        </p:pic>
        <p:sp>
          <p:nvSpPr>
            <p:cNvPr id="173117" name="Text Box 61">
              <a:extLst>
                <a:ext uri="{FF2B5EF4-FFF2-40B4-BE49-F238E27FC236}">
                  <a16:creationId xmlns:a16="http://schemas.microsoft.com/office/drawing/2014/main" id="{3375E3D4-3A4A-46E9-B6C9-62EFCBFC0E35}"/>
                </a:ext>
              </a:extLst>
            </p:cNvPr>
            <p:cNvSpPr txBox="1">
              <a:spLocks noChangeArrowheads="1"/>
            </p:cNvSpPr>
            <p:nvPr/>
          </p:nvSpPr>
          <p:spPr bwMode="auto">
            <a:xfrm>
              <a:off x="4331" y="3702"/>
              <a:ext cx="952"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1">
              <a:spAutoFit/>
            </a:bodyPr>
            <a:lstStyle/>
            <a:p>
              <a:pPr algn="ctr">
                <a:spcBef>
                  <a:spcPct val="50000"/>
                </a:spcBef>
              </a:pPr>
              <a:r>
                <a:rPr lang="ja-JP" altLang="en-US" sz="1400"/>
                <a:t>グループホーム</a:t>
              </a:r>
              <a:br>
                <a:rPr lang="ja-JP" altLang="en-US" sz="1400"/>
              </a:br>
              <a:r>
                <a:rPr lang="ja-JP" altLang="en-US" sz="1400"/>
                <a:t>福祉ホーム</a:t>
              </a:r>
            </a:p>
          </p:txBody>
        </p:sp>
      </p:grpSp>
      <p:sp>
        <p:nvSpPr>
          <p:cNvPr id="173118" name="Text Box 62">
            <a:extLst>
              <a:ext uri="{FF2B5EF4-FFF2-40B4-BE49-F238E27FC236}">
                <a16:creationId xmlns:a16="http://schemas.microsoft.com/office/drawing/2014/main" id="{5A10A9AF-2A21-49D9-ACD3-65FEA4A6F89D}"/>
              </a:ext>
            </a:extLst>
          </p:cNvPr>
          <p:cNvSpPr txBox="1">
            <a:spLocks noChangeArrowheads="1"/>
          </p:cNvSpPr>
          <p:nvPr/>
        </p:nvSpPr>
        <p:spPr bwMode="auto">
          <a:xfrm>
            <a:off x="0" y="0"/>
            <a:ext cx="9144000"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2000"/>
              <a:t>職業生活のライフステージに対応した障害福祉サービスの活用（例）</a:t>
            </a:r>
          </a:p>
        </p:txBody>
      </p:sp>
      <p:grpSp>
        <p:nvGrpSpPr>
          <p:cNvPr id="173119" name="Group 63">
            <a:extLst>
              <a:ext uri="{FF2B5EF4-FFF2-40B4-BE49-F238E27FC236}">
                <a16:creationId xmlns:a16="http://schemas.microsoft.com/office/drawing/2014/main" id="{13E8F40B-DE33-44AA-9F84-FBEEB68E7497}"/>
              </a:ext>
            </a:extLst>
          </p:cNvPr>
          <p:cNvGrpSpPr>
            <a:grpSpLocks/>
          </p:cNvGrpSpPr>
          <p:nvPr/>
        </p:nvGrpSpPr>
        <p:grpSpPr bwMode="auto">
          <a:xfrm>
            <a:off x="7667625" y="4076700"/>
            <a:ext cx="1152525" cy="1576388"/>
            <a:chOff x="4785" y="1661"/>
            <a:chExt cx="726" cy="993"/>
          </a:xfrm>
        </p:grpSpPr>
        <p:pic>
          <p:nvPicPr>
            <p:cNvPr id="173120" name="Picture 64" descr="j0285586">
              <a:extLst>
                <a:ext uri="{FF2B5EF4-FFF2-40B4-BE49-F238E27FC236}">
                  <a16:creationId xmlns:a16="http://schemas.microsoft.com/office/drawing/2014/main" id="{44D4A9FE-CEA8-4C89-93EF-EA7A8E3C0D3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30" y="1661"/>
              <a:ext cx="607" cy="546"/>
            </a:xfrm>
            <a:prstGeom prst="rect">
              <a:avLst/>
            </a:prstGeom>
            <a:noFill/>
            <a:extLst>
              <a:ext uri="{909E8E84-426E-40DD-AFC4-6F175D3DCCD1}">
                <a14:hiddenFill xmlns:a14="http://schemas.microsoft.com/office/drawing/2010/main">
                  <a:solidFill>
                    <a:srgbClr val="FFFFFF"/>
                  </a:solidFill>
                </a14:hiddenFill>
              </a:ext>
            </a:extLst>
          </p:spPr>
        </p:pic>
        <p:sp>
          <p:nvSpPr>
            <p:cNvPr id="173121" name="Text Box 65">
              <a:extLst>
                <a:ext uri="{FF2B5EF4-FFF2-40B4-BE49-F238E27FC236}">
                  <a16:creationId xmlns:a16="http://schemas.microsoft.com/office/drawing/2014/main" id="{13265F6B-6C22-4CF6-B9F5-5D89D6832698}"/>
                </a:ext>
              </a:extLst>
            </p:cNvPr>
            <p:cNvSpPr txBox="1">
              <a:spLocks noChangeArrowheads="1"/>
            </p:cNvSpPr>
            <p:nvPr/>
          </p:nvSpPr>
          <p:spPr bwMode="auto">
            <a:xfrm>
              <a:off x="4785" y="2251"/>
              <a:ext cx="726"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200"/>
                <a:t>ホームヘルプ・移動支援等の福祉サービス</a:t>
              </a:r>
            </a:p>
          </p:txBody>
        </p:sp>
      </p:grpSp>
      <p:grpSp>
        <p:nvGrpSpPr>
          <p:cNvPr id="173122" name="Group 66">
            <a:extLst>
              <a:ext uri="{FF2B5EF4-FFF2-40B4-BE49-F238E27FC236}">
                <a16:creationId xmlns:a16="http://schemas.microsoft.com/office/drawing/2014/main" id="{A22BEF4B-D676-4F79-BA8C-7BD091E3F972}"/>
              </a:ext>
            </a:extLst>
          </p:cNvPr>
          <p:cNvGrpSpPr>
            <a:grpSpLocks/>
          </p:cNvGrpSpPr>
          <p:nvPr/>
        </p:nvGrpSpPr>
        <p:grpSpPr bwMode="auto">
          <a:xfrm>
            <a:off x="3563938" y="2060575"/>
            <a:ext cx="1296987" cy="952500"/>
            <a:chOff x="2245" y="1298"/>
            <a:chExt cx="817" cy="600"/>
          </a:xfrm>
        </p:grpSpPr>
        <p:sp>
          <p:nvSpPr>
            <p:cNvPr id="173123" name="Text Box 67">
              <a:extLst>
                <a:ext uri="{FF2B5EF4-FFF2-40B4-BE49-F238E27FC236}">
                  <a16:creationId xmlns:a16="http://schemas.microsoft.com/office/drawing/2014/main" id="{236155A6-288B-4485-846A-A41B667C8A26}"/>
                </a:ext>
              </a:extLst>
            </p:cNvPr>
            <p:cNvSpPr txBox="1">
              <a:spLocks noChangeArrowheads="1"/>
            </p:cNvSpPr>
            <p:nvPr/>
          </p:nvSpPr>
          <p:spPr bwMode="auto">
            <a:xfrm>
              <a:off x="2245" y="1706"/>
              <a:ext cx="81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1">
              <a:spAutoFit/>
            </a:bodyPr>
            <a:lstStyle/>
            <a:p>
              <a:pPr>
                <a:spcBef>
                  <a:spcPct val="50000"/>
                </a:spcBef>
              </a:pPr>
              <a:r>
                <a:rPr lang="ja-JP" altLang="en-US" sz="1400"/>
                <a:t>職業訓練機関</a:t>
              </a:r>
            </a:p>
          </p:txBody>
        </p:sp>
        <p:pic>
          <p:nvPicPr>
            <p:cNvPr id="173124" name="Picture 68" descr="bl01004_">
              <a:extLst>
                <a:ext uri="{FF2B5EF4-FFF2-40B4-BE49-F238E27FC236}">
                  <a16:creationId xmlns:a16="http://schemas.microsoft.com/office/drawing/2014/main" id="{303B8487-04FF-4BE3-92E3-39785C991FE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36" y="1298"/>
              <a:ext cx="603" cy="4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3125" name="Group 69">
            <a:extLst>
              <a:ext uri="{FF2B5EF4-FFF2-40B4-BE49-F238E27FC236}">
                <a16:creationId xmlns:a16="http://schemas.microsoft.com/office/drawing/2014/main" id="{7D268FA6-977F-45BD-98FF-6380B83E24AA}"/>
              </a:ext>
            </a:extLst>
          </p:cNvPr>
          <p:cNvGrpSpPr>
            <a:grpSpLocks/>
          </p:cNvGrpSpPr>
          <p:nvPr/>
        </p:nvGrpSpPr>
        <p:grpSpPr bwMode="auto">
          <a:xfrm>
            <a:off x="5795963" y="188913"/>
            <a:ext cx="2376487" cy="2579687"/>
            <a:chOff x="3742" y="164"/>
            <a:chExt cx="1146" cy="1484"/>
          </a:xfrm>
        </p:grpSpPr>
        <p:pic>
          <p:nvPicPr>
            <p:cNvPr id="173126" name="Picture 70" descr="j0355257">
              <a:extLst>
                <a:ext uri="{FF2B5EF4-FFF2-40B4-BE49-F238E27FC236}">
                  <a16:creationId xmlns:a16="http://schemas.microsoft.com/office/drawing/2014/main" id="{F20679A6-EBD2-416C-A3D3-2A68FAE7D37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86" y="845"/>
              <a:ext cx="602" cy="681"/>
            </a:xfrm>
            <a:prstGeom prst="rect">
              <a:avLst/>
            </a:prstGeom>
            <a:noFill/>
            <a:extLst>
              <a:ext uri="{909E8E84-426E-40DD-AFC4-6F175D3DCCD1}">
                <a14:hiddenFill xmlns:a14="http://schemas.microsoft.com/office/drawing/2010/main">
                  <a:solidFill>
                    <a:srgbClr val="FFFFFF"/>
                  </a:solidFill>
                </a14:hiddenFill>
              </a:ext>
            </a:extLst>
          </p:spPr>
        </p:pic>
        <p:sp>
          <p:nvSpPr>
            <p:cNvPr id="173127" name="Text Box 71">
              <a:extLst>
                <a:ext uri="{FF2B5EF4-FFF2-40B4-BE49-F238E27FC236}">
                  <a16:creationId xmlns:a16="http://schemas.microsoft.com/office/drawing/2014/main" id="{8E4B7D8D-9636-45A5-9047-55B68ADAB976}"/>
                </a:ext>
              </a:extLst>
            </p:cNvPr>
            <p:cNvSpPr txBox="1">
              <a:spLocks noChangeArrowheads="1"/>
            </p:cNvSpPr>
            <p:nvPr/>
          </p:nvSpPr>
          <p:spPr bwMode="auto">
            <a:xfrm>
              <a:off x="4377" y="1525"/>
              <a:ext cx="498"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1">
              <a:spAutoFit/>
            </a:bodyPr>
            <a:lstStyle/>
            <a:p>
              <a:pPr>
                <a:spcBef>
                  <a:spcPct val="50000"/>
                </a:spcBef>
              </a:pPr>
              <a:r>
                <a:rPr lang="ja-JP" altLang="en-US" sz="1400" b="1"/>
                <a:t>退　　職</a:t>
              </a:r>
            </a:p>
          </p:txBody>
        </p:sp>
        <p:sp>
          <p:nvSpPr>
            <p:cNvPr id="173128" name="AutoShape 72">
              <a:extLst>
                <a:ext uri="{FF2B5EF4-FFF2-40B4-BE49-F238E27FC236}">
                  <a16:creationId xmlns:a16="http://schemas.microsoft.com/office/drawing/2014/main" id="{56BCD8AA-7456-42B4-AAB9-F5FA1BF3C680}"/>
                </a:ext>
              </a:extLst>
            </p:cNvPr>
            <p:cNvSpPr>
              <a:spLocks noChangeArrowheads="1"/>
            </p:cNvSpPr>
            <p:nvPr/>
          </p:nvSpPr>
          <p:spPr bwMode="auto">
            <a:xfrm>
              <a:off x="3742" y="255"/>
              <a:ext cx="816" cy="590"/>
            </a:xfrm>
            <a:prstGeom prst="cloudCallout">
              <a:avLst>
                <a:gd name="adj1" fmla="val 36519"/>
                <a:gd name="adj2" fmla="val 58815"/>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ja-JP" altLang="ja-JP"/>
            </a:p>
          </p:txBody>
        </p:sp>
        <p:pic>
          <p:nvPicPr>
            <p:cNvPr id="173129" name="Picture 73" descr="AG00322_">
              <a:extLst>
                <a:ext uri="{FF2B5EF4-FFF2-40B4-BE49-F238E27FC236}">
                  <a16:creationId xmlns:a16="http://schemas.microsoft.com/office/drawing/2014/main" id="{88AA6DC9-F8F2-4F28-8E1A-BEEF800AC37C}"/>
                </a:ext>
              </a:extLst>
            </p:cNvPr>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3923" y="164"/>
              <a:ext cx="576" cy="72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3065"/>
                                        </p:tgtEl>
                                        <p:attrNameLst>
                                          <p:attrName>style.visibility</p:attrName>
                                        </p:attrNameLst>
                                      </p:cBhvr>
                                      <p:to>
                                        <p:strVal val="visible"/>
                                      </p:to>
                                    </p:set>
                                    <p:animEffect transition="in" filter="fade">
                                      <p:cBhvr>
                                        <p:cTn id="7" dur="500"/>
                                        <p:tgtEl>
                                          <p:spTgt spid="1730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3092"/>
                                        </p:tgtEl>
                                        <p:attrNameLst>
                                          <p:attrName>style.visibility</p:attrName>
                                        </p:attrNameLst>
                                      </p:cBhvr>
                                      <p:to>
                                        <p:strVal val="visible"/>
                                      </p:to>
                                    </p:set>
                                    <p:animEffect transition="in" filter="fade">
                                      <p:cBhvr>
                                        <p:cTn id="12" dur="500"/>
                                        <p:tgtEl>
                                          <p:spTgt spid="1730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3068"/>
                                        </p:tgtEl>
                                        <p:attrNameLst>
                                          <p:attrName>style.visibility</p:attrName>
                                        </p:attrNameLst>
                                      </p:cBhvr>
                                      <p:to>
                                        <p:strVal val="visible"/>
                                      </p:to>
                                    </p:set>
                                    <p:animEffect transition="in" filter="fade">
                                      <p:cBhvr>
                                        <p:cTn id="17" dur="500"/>
                                        <p:tgtEl>
                                          <p:spTgt spid="1730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73125"/>
                                        </p:tgtEl>
                                        <p:attrNameLst>
                                          <p:attrName>style.visibility</p:attrName>
                                        </p:attrNameLst>
                                      </p:cBhvr>
                                      <p:to>
                                        <p:strVal val="visible"/>
                                      </p:to>
                                    </p:set>
                                    <p:animEffect transition="in" filter="fade">
                                      <p:cBhvr>
                                        <p:cTn id="22" dur="500"/>
                                        <p:tgtEl>
                                          <p:spTgt spid="173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線コネクタ 23"/>
          <p:cNvCxnSpPr/>
          <p:nvPr/>
        </p:nvCxnSpPr>
        <p:spPr>
          <a:xfrm>
            <a:off x="8101013" y="215900"/>
            <a:ext cx="0" cy="507682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014413" y="215900"/>
            <a:ext cx="0" cy="507682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 name="台形 6"/>
          <p:cNvSpPr/>
          <p:nvPr/>
        </p:nvSpPr>
        <p:spPr>
          <a:xfrm>
            <a:off x="0" y="1685925"/>
            <a:ext cx="9144000" cy="1433513"/>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61" name="円/楕円 60"/>
          <p:cNvSpPr/>
          <p:nvPr/>
        </p:nvSpPr>
        <p:spPr>
          <a:xfrm>
            <a:off x="900113" y="1800225"/>
            <a:ext cx="7200900" cy="104298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54" name="円/楕円 53"/>
          <p:cNvSpPr/>
          <p:nvPr/>
        </p:nvSpPr>
        <p:spPr>
          <a:xfrm>
            <a:off x="2197100" y="2112963"/>
            <a:ext cx="4822825" cy="58102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prstClr val="white"/>
                </a:solidFill>
              </a:rPr>
              <a:t>　　　　</a:t>
            </a:r>
            <a:r>
              <a:rPr lang="ja-JP" altLang="en-US" sz="1400" dirty="0">
                <a:solidFill>
                  <a:prstClr val="white"/>
                </a:solidFill>
              </a:rPr>
              <a:t>　　　　　　　　　　　</a:t>
            </a:r>
            <a:r>
              <a:rPr lang="ja-JP" altLang="en-US" sz="1600" dirty="0">
                <a:solidFill>
                  <a:prstClr val="white"/>
                </a:solidFill>
              </a:rPr>
              <a:t>職場・地域生活</a:t>
            </a:r>
          </a:p>
        </p:txBody>
      </p:sp>
      <p:sp>
        <p:nvSpPr>
          <p:cNvPr id="20" name="上矢印 19"/>
          <p:cNvSpPr/>
          <p:nvPr/>
        </p:nvSpPr>
        <p:spPr>
          <a:xfrm>
            <a:off x="3361728" y="745699"/>
            <a:ext cx="1210272" cy="1576560"/>
          </a:xfrm>
          <a:prstGeom prst="upArrow">
            <a:avLst>
              <a:gd name="adj1" fmla="val 62206"/>
              <a:gd name="adj2" fmla="val 55848"/>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fontAlgn="auto">
              <a:spcBef>
                <a:spcPts val="0"/>
              </a:spcBef>
              <a:spcAft>
                <a:spcPts val="0"/>
              </a:spcAft>
              <a:defRPr/>
            </a:pPr>
            <a:endParaRPr lang="en-US" altLang="ja-JP" sz="1200" dirty="0">
              <a:solidFill>
                <a:prstClr val="white"/>
              </a:solidFill>
            </a:endParaRPr>
          </a:p>
          <a:p>
            <a:pPr algn="ctr" fontAlgn="auto">
              <a:spcBef>
                <a:spcPts val="0"/>
              </a:spcBef>
              <a:spcAft>
                <a:spcPts val="0"/>
              </a:spcAft>
              <a:defRPr/>
            </a:pPr>
            <a:endParaRPr lang="ja-JP" altLang="en-US" sz="1200" dirty="0">
              <a:solidFill>
                <a:prstClr val="white"/>
              </a:solidFill>
            </a:endParaRPr>
          </a:p>
        </p:txBody>
      </p:sp>
      <p:sp>
        <p:nvSpPr>
          <p:cNvPr id="6" name="台形 5"/>
          <p:cNvSpPr/>
          <p:nvPr/>
        </p:nvSpPr>
        <p:spPr>
          <a:xfrm>
            <a:off x="0" y="3497263"/>
            <a:ext cx="9093200" cy="1439862"/>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40" name="円/楕円 39"/>
          <p:cNvSpPr/>
          <p:nvPr/>
        </p:nvSpPr>
        <p:spPr>
          <a:xfrm>
            <a:off x="1196975" y="3692525"/>
            <a:ext cx="6481763" cy="110966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5" name="台形 4"/>
          <p:cNvSpPr/>
          <p:nvPr/>
        </p:nvSpPr>
        <p:spPr>
          <a:xfrm>
            <a:off x="0" y="5294313"/>
            <a:ext cx="9144000" cy="1447800"/>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41" name="円/楕円 40"/>
          <p:cNvSpPr/>
          <p:nvPr/>
        </p:nvSpPr>
        <p:spPr>
          <a:xfrm>
            <a:off x="1150938" y="5597525"/>
            <a:ext cx="6481762" cy="99218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53" name="円/楕円 52"/>
          <p:cNvSpPr/>
          <p:nvPr/>
        </p:nvSpPr>
        <p:spPr>
          <a:xfrm>
            <a:off x="2886075" y="5880100"/>
            <a:ext cx="3270250" cy="39528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dirty="0">
                <a:solidFill>
                  <a:prstClr val="white"/>
                </a:solidFill>
              </a:rPr>
              <a:t>　　　　　　　　　　　</a:t>
            </a:r>
            <a:r>
              <a:rPr lang="ja-JP" altLang="en-US" sz="1600" dirty="0">
                <a:solidFill>
                  <a:prstClr val="white"/>
                </a:solidFill>
              </a:rPr>
              <a:t>保育所等</a:t>
            </a:r>
          </a:p>
        </p:txBody>
      </p:sp>
      <p:sp>
        <p:nvSpPr>
          <p:cNvPr id="52" name="円/楕円 51"/>
          <p:cNvSpPr/>
          <p:nvPr/>
        </p:nvSpPr>
        <p:spPr>
          <a:xfrm>
            <a:off x="2441575" y="4203700"/>
            <a:ext cx="3865563" cy="39528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prstClr val="white"/>
                </a:solidFill>
              </a:rPr>
              <a:t>　　　　</a:t>
            </a:r>
            <a:r>
              <a:rPr lang="ja-JP" altLang="en-US" sz="1400" dirty="0">
                <a:solidFill>
                  <a:prstClr val="white"/>
                </a:solidFill>
              </a:rPr>
              <a:t>　</a:t>
            </a:r>
            <a:r>
              <a:rPr lang="ja-JP" altLang="en-US" sz="1600" dirty="0">
                <a:solidFill>
                  <a:prstClr val="white"/>
                </a:solidFill>
              </a:rPr>
              <a:t>　　　　　　　学校等</a:t>
            </a:r>
          </a:p>
        </p:txBody>
      </p:sp>
      <p:sp>
        <p:nvSpPr>
          <p:cNvPr id="64" name="上矢印 63"/>
          <p:cNvSpPr/>
          <p:nvPr/>
        </p:nvSpPr>
        <p:spPr>
          <a:xfrm>
            <a:off x="3356218" y="3119488"/>
            <a:ext cx="1275544" cy="1227110"/>
          </a:xfrm>
          <a:prstGeom prst="upArrow">
            <a:avLst>
              <a:gd name="adj1" fmla="val 62206"/>
              <a:gd name="adj2" fmla="val 0"/>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fontAlgn="auto">
              <a:spcBef>
                <a:spcPts val="0"/>
              </a:spcBef>
              <a:spcAft>
                <a:spcPts val="0"/>
              </a:spcAft>
              <a:defRPr/>
            </a:pPr>
            <a:endParaRPr lang="en-US" altLang="ja-JP" sz="1200" dirty="0">
              <a:solidFill>
                <a:prstClr val="white"/>
              </a:solidFill>
            </a:endParaRPr>
          </a:p>
          <a:p>
            <a:pPr fontAlgn="auto">
              <a:spcBef>
                <a:spcPts val="0"/>
              </a:spcBef>
              <a:spcAft>
                <a:spcPts val="0"/>
              </a:spcAft>
              <a:defRPr/>
            </a:pPr>
            <a:r>
              <a:rPr lang="ja-JP" altLang="en-US" sz="1400" dirty="0">
                <a:solidFill>
                  <a:prstClr val="white"/>
                </a:solidFill>
              </a:rPr>
              <a:t>　</a:t>
            </a:r>
            <a:endParaRPr lang="en-US" altLang="ja-JP" sz="1400" dirty="0">
              <a:solidFill>
                <a:prstClr val="white"/>
              </a:solidFill>
            </a:endParaRPr>
          </a:p>
        </p:txBody>
      </p:sp>
      <p:sp>
        <p:nvSpPr>
          <p:cNvPr id="49" name="円/楕円 48"/>
          <p:cNvSpPr/>
          <p:nvPr/>
        </p:nvSpPr>
        <p:spPr>
          <a:xfrm>
            <a:off x="4889500" y="3568700"/>
            <a:ext cx="1512888" cy="39528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black"/>
                </a:solidFill>
              </a:rPr>
              <a:t>医療</a:t>
            </a:r>
          </a:p>
        </p:txBody>
      </p:sp>
      <p:sp>
        <p:nvSpPr>
          <p:cNvPr id="50" name="円/楕円 49"/>
          <p:cNvSpPr/>
          <p:nvPr/>
        </p:nvSpPr>
        <p:spPr>
          <a:xfrm>
            <a:off x="5040313" y="5399088"/>
            <a:ext cx="1512887" cy="3968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black"/>
                </a:solidFill>
              </a:rPr>
              <a:t>医療</a:t>
            </a:r>
          </a:p>
        </p:txBody>
      </p:sp>
      <p:sp>
        <p:nvSpPr>
          <p:cNvPr id="37" name="円/楕円 36"/>
          <p:cNvSpPr/>
          <p:nvPr/>
        </p:nvSpPr>
        <p:spPr>
          <a:xfrm>
            <a:off x="6538913" y="3989388"/>
            <a:ext cx="1751012" cy="396875"/>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black"/>
                </a:solidFill>
              </a:rPr>
              <a:t>学校保健</a:t>
            </a:r>
          </a:p>
        </p:txBody>
      </p:sp>
      <p:sp>
        <p:nvSpPr>
          <p:cNvPr id="51" name="円/楕円 50"/>
          <p:cNvSpPr/>
          <p:nvPr/>
        </p:nvSpPr>
        <p:spPr>
          <a:xfrm>
            <a:off x="6635750" y="5697538"/>
            <a:ext cx="1752600" cy="395287"/>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black"/>
                </a:solidFill>
              </a:rPr>
              <a:t>母子保健</a:t>
            </a:r>
          </a:p>
        </p:txBody>
      </p:sp>
      <p:sp>
        <p:nvSpPr>
          <p:cNvPr id="31" name="円/楕円 30"/>
          <p:cNvSpPr/>
          <p:nvPr/>
        </p:nvSpPr>
        <p:spPr>
          <a:xfrm>
            <a:off x="1282700" y="5495925"/>
            <a:ext cx="1311275" cy="4921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white"/>
                </a:solidFill>
              </a:rPr>
              <a:t>障害児</a:t>
            </a:r>
            <a:endParaRPr lang="en-US" altLang="ja-JP" sz="1600" dirty="0">
              <a:solidFill>
                <a:prstClr val="white"/>
              </a:solidFill>
            </a:endParaRPr>
          </a:p>
          <a:p>
            <a:pPr algn="ctr" fontAlgn="auto">
              <a:spcBef>
                <a:spcPts val="0"/>
              </a:spcBef>
              <a:spcAft>
                <a:spcPts val="0"/>
              </a:spcAft>
              <a:defRPr/>
            </a:pPr>
            <a:r>
              <a:rPr lang="ja-JP" altLang="en-US" sz="1600" dirty="0">
                <a:solidFill>
                  <a:prstClr val="white"/>
                </a:solidFill>
              </a:rPr>
              <a:t>支援</a:t>
            </a:r>
          </a:p>
        </p:txBody>
      </p:sp>
      <p:sp>
        <p:nvSpPr>
          <p:cNvPr id="63" name="額縁 62"/>
          <p:cNvSpPr/>
          <p:nvPr/>
        </p:nvSpPr>
        <p:spPr>
          <a:xfrm>
            <a:off x="34924" y="115888"/>
            <a:ext cx="4854575" cy="50482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b="1" dirty="0">
                <a:solidFill>
                  <a:prstClr val="white"/>
                </a:solidFill>
              </a:rPr>
              <a:t>地域における「縦横連携」のイメージ</a:t>
            </a:r>
          </a:p>
        </p:txBody>
      </p:sp>
      <p:sp>
        <p:nvSpPr>
          <p:cNvPr id="58" name="円/楕円 57"/>
          <p:cNvSpPr/>
          <p:nvPr/>
        </p:nvSpPr>
        <p:spPr>
          <a:xfrm>
            <a:off x="5184775" y="1684338"/>
            <a:ext cx="1511300" cy="3968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black"/>
                </a:solidFill>
              </a:rPr>
              <a:t>医療</a:t>
            </a:r>
          </a:p>
        </p:txBody>
      </p:sp>
      <p:sp>
        <p:nvSpPr>
          <p:cNvPr id="55" name="円/楕円 54"/>
          <p:cNvSpPr/>
          <p:nvPr/>
        </p:nvSpPr>
        <p:spPr>
          <a:xfrm>
            <a:off x="1871663" y="1708150"/>
            <a:ext cx="1477962" cy="3968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white"/>
                </a:solidFill>
              </a:rPr>
              <a:t>就労</a:t>
            </a:r>
            <a:endParaRPr lang="en-US" altLang="ja-JP" sz="1600" dirty="0">
              <a:solidFill>
                <a:prstClr val="white"/>
              </a:solidFill>
            </a:endParaRPr>
          </a:p>
          <a:p>
            <a:pPr algn="ctr" fontAlgn="auto">
              <a:spcBef>
                <a:spcPts val="0"/>
              </a:spcBef>
              <a:spcAft>
                <a:spcPts val="0"/>
              </a:spcAft>
              <a:defRPr/>
            </a:pPr>
            <a:r>
              <a:rPr lang="ja-JP" altLang="en-US" sz="1600" dirty="0">
                <a:solidFill>
                  <a:prstClr val="white"/>
                </a:solidFill>
              </a:rPr>
              <a:t>支援</a:t>
            </a:r>
          </a:p>
        </p:txBody>
      </p:sp>
      <p:sp>
        <p:nvSpPr>
          <p:cNvPr id="56" name="円/楕円 55"/>
          <p:cNvSpPr/>
          <p:nvPr/>
        </p:nvSpPr>
        <p:spPr>
          <a:xfrm>
            <a:off x="625475" y="2128838"/>
            <a:ext cx="1571625" cy="3968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white"/>
                </a:solidFill>
              </a:rPr>
              <a:t>障害福祉</a:t>
            </a:r>
          </a:p>
        </p:txBody>
      </p:sp>
      <p:sp>
        <p:nvSpPr>
          <p:cNvPr id="67" name="円/楕円 66"/>
          <p:cNvSpPr/>
          <p:nvPr/>
        </p:nvSpPr>
        <p:spPr>
          <a:xfrm>
            <a:off x="665163" y="4122738"/>
            <a:ext cx="935037" cy="39528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ja-JP" altLang="en-US" sz="1000" dirty="0">
                <a:solidFill>
                  <a:prstClr val="white"/>
                </a:solidFill>
              </a:rPr>
              <a:t>障害福祉</a:t>
            </a:r>
          </a:p>
        </p:txBody>
      </p:sp>
      <p:sp>
        <p:nvSpPr>
          <p:cNvPr id="69" name="円/楕円 68"/>
          <p:cNvSpPr/>
          <p:nvPr/>
        </p:nvSpPr>
        <p:spPr>
          <a:xfrm>
            <a:off x="1282700" y="3654425"/>
            <a:ext cx="1222375" cy="508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white"/>
                </a:solidFill>
              </a:rPr>
              <a:t>障害児</a:t>
            </a:r>
            <a:endParaRPr lang="en-US" altLang="ja-JP" sz="1600" dirty="0">
              <a:solidFill>
                <a:prstClr val="white"/>
              </a:solidFill>
            </a:endParaRPr>
          </a:p>
          <a:p>
            <a:pPr algn="ctr" fontAlgn="auto">
              <a:spcBef>
                <a:spcPts val="0"/>
              </a:spcBef>
              <a:spcAft>
                <a:spcPts val="0"/>
              </a:spcAft>
              <a:defRPr/>
            </a:pPr>
            <a:r>
              <a:rPr lang="ja-JP" altLang="en-US" sz="1600" dirty="0">
                <a:solidFill>
                  <a:prstClr val="white"/>
                </a:solidFill>
              </a:rPr>
              <a:t>支援</a:t>
            </a:r>
          </a:p>
        </p:txBody>
      </p:sp>
      <p:cxnSp>
        <p:nvCxnSpPr>
          <p:cNvPr id="3" name="直線矢印コネクタ 2"/>
          <p:cNvCxnSpPr/>
          <p:nvPr/>
        </p:nvCxnSpPr>
        <p:spPr>
          <a:xfrm>
            <a:off x="2232025" y="4089400"/>
            <a:ext cx="273050" cy="21907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711325" y="4203700"/>
            <a:ext cx="735013" cy="254000"/>
          </a:xfrm>
          <a:prstGeom prst="rect">
            <a:avLst/>
          </a:prstGeom>
          <a:noFill/>
        </p:spPr>
        <p:txBody>
          <a:bodyPr>
            <a:spAutoFit/>
          </a:bodyPr>
          <a:lstStyle/>
          <a:p>
            <a:pPr fontAlgn="auto">
              <a:spcBef>
                <a:spcPts val="0"/>
              </a:spcBef>
              <a:spcAft>
                <a:spcPts val="0"/>
              </a:spcAft>
              <a:defRPr/>
            </a:pPr>
            <a:r>
              <a:rPr lang="ja-JP" altLang="en-US" sz="1050" dirty="0">
                <a:solidFill>
                  <a:prstClr val="black"/>
                </a:solidFill>
                <a:latin typeface="Calibri"/>
                <a:ea typeface="ＭＳ Ｐゴシック"/>
              </a:rPr>
              <a:t>後方支援</a:t>
            </a:r>
          </a:p>
        </p:txBody>
      </p:sp>
      <p:sp>
        <p:nvSpPr>
          <p:cNvPr id="57" name="テキスト ボックス 56"/>
          <p:cNvSpPr txBox="1"/>
          <p:nvPr/>
        </p:nvSpPr>
        <p:spPr>
          <a:xfrm>
            <a:off x="2022475" y="5967413"/>
            <a:ext cx="735013" cy="254000"/>
          </a:xfrm>
          <a:prstGeom prst="rect">
            <a:avLst/>
          </a:prstGeom>
          <a:noFill/>
        </p:spPr>
        <p:txBody>
          <a:bodyPr>
            <a:spAutoFit/>
          </a:bodyPr>
          <a:lstStyle/>
          <a:p>
            <a:pPr fontAlgn="auto">
              <a:spcBef>
                <a:spcPts val="0"/>
              </a:spcBef>
              <a:spcAft>
                <a:spcPts val="0"/>
              </a:spcAft>
              <a:defRPr/>
            </a:pPr>
            <a:r>
              <a:rPr lang="ja-JP" altLang="en-US" sz="1050" dirty="0">
                <a:solidFill>
                  <a:prstClr val="black"/>
                </a:solidFill>
                <a:latin typeface="Calibri"/>
                <a:ea typeface="ＭＳ Ｐゴシック"/>
              </a:rPr>
              <a:t>後方支援</a:t>
            </a:r>
          </a:p>
        </p:txBody>
      </p:sp>
      <p:cxnSp>
        <p:nvCxnSpPr>
          <p:cNvPr id="59" name="直線矢印コネクタ 58"/>
          <p:cNvCxnSpPr>
            <a:endCxn id="53" idx="2"/>
          </p:cNvCxnSpPr>
          <p:nvPr/>
        </p:nvCxnSpPr>
        <p:spPr>
          <a:xfrm>
            <a:off x="2389188" y="5926138"/>
            <a:ext cx="496887" cy="15081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2" name="正方形/長方形 61"/>
          <p:cNvSpPr/>
          <p:nvPr/>
        </p:nvSpPr>
        <p:spPr>
          <a:xfrm>
            <a:off x="4084638" y="3119438"/>
            <a:ext cx="677862" cy="1335087"/>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fontAlgn="auto">
              <a:spcBef>
                <a:spcPts val="0"/>
              </a:spcBef>
              <a:spcAft>
                <a:spcPts val="0"/>
              </a:spcAft>
              <a:defRPr/>
            </a:pPr>
            <a:endParaRPr lang="en-US" altLang="ja-JP" sz="1600" dirty="0">
              <a:solidFill>
                <a:prstClr val="white"/>
              </a:solidFill>
            </a:endParaRPr>
          </a:p>
        </p:txBody>
      </p:sp>
      <p:sp>
        <p:nvSpPr>
          <p:cNvPr id="65" name="上矢印 64"/>
          <p:cNvSpPr/>
          <p:nvPr/>
        </p:nvSpPr>
        <p:spPr>
          <a:xfrm>
            <a:off x="3332163" y="4946650"/>
            <a:ext cx="1311275" cy="1111250"/>
          </a:xfrm>
          <a:prstGeom prst="upArrow">
            <a:avLst>
              <a:gd name="adj1" fmla="val 62206"/>
              <a:gd name="adj2" fmla="val 0"/>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fontAlgn="auto">
              <a:spcBef>
                <a:spcPts val="0"/>
              </a:spcBef>
              <a:spcAft>
                <a:spcPts val="0"/>
              </a:spcAft>
              <a:defRPr/>
            </a:pPr>
            <a:endParaRPr lang="en-US" altLang="ja-JP" sz="1200" dirty="0">
              <a:solidFill>
                <a:prstClr val="white"/>
              </a:solidFill>
            </a:endParaRPr>
          </a:p>
        </p:txBody>
      </p:sp>
      <p:sp>
        <p:nvSpPr>
          <p:cNvPr id="16" name="正方形/長方形 15"/>
          <p:cNvSpPr/>
          <p:nvPr/>
        </p:nvSpPr>
        <p:spPr>
          <a:xfrm>
            <a:off x="4113213" y="4956175"/>
            <a:ext cx="647700" cy="1184275"/>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47" name="角丸四角形吹き出し 46"/>
          <p:cNvSpPr/>
          <p:nvPr/>
        </p:nvSpPr>
        <p:spPr>
          <a:xfrm>
            <a:off x="744538" y="5040313"/>
            <a:ext cx="995362" cy="325437"/>
          </a:xfrm>
          <a:prstGeom prst="wedgeRoundRectCallout">
            <a:avLst>
              <a:gd name="adj1" fmla="val 290230"/>
              <a:gd name="adj2" fmla="val -7593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rgbClr val="FF0000"/>
                </a:solidFill>
              </a:rPr>
              <a:t>入学</a:t>
            </a:r>
          </a:p>
        </p:txBody>
      </p:sp>
      <p:sp>
        <p:nvSpPr>
          <p:cNvPr id="70" name="角丸四角形吹き出し 69"/>
          <p:cNvSpPr/>
          <p:nvPr/>
        </p:nvSpPr>
        <p:spPr>
          <a:xfrm>
            <a:off x="774700" y="3194050"/>
            <a:ext cx="1065213" cy="290513"/>
          </a:xfrm>
          <a:prstGeom prst="wedgeRoundRectCallout">
            <a:avLst>
              <a:gd name="adj1" fmla="val 270541"/>
              <a:gd name="adj2" fmla="val -6345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rgbClr val="FF0000"/>
                </a:solidFill>
              </a:rPr>
              <a:t>卒業</a:t>
            </a:r>
          </a:p>
        </p:txBody>
      </p:sp>
      <p:sp>
        <p:nvSpPr>
          <p:cNvPr id="19" name="額縁 18"/>
          <p:cNvSpPr/>
          <p:nvPr/>
        </p:nvSpPr>
        <p:spPr>
          <a:xfrm>
            <a:off x="46038" y="2590800"/>
            <a:ext cx="1295400" cy="50482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prstClr val="white"/>
                </a:solidFill>
              </a:rPr>
              <a:t>成年期</a:t>
            </a:r>
          </a:p>
        </p:txBody>
      </p:sp>
      <p:sp>
        <p:nvSpPr>
          <p:cNvPr id="16420" name="テキスト ボックス 7"/>
          <p:cNvSpPr txBox="1">
            <a:spLocks noChangeArrowheads="1"/>
          </p:cNvSpPr>
          <p:nvPr/>
        </p:nvSpPr>
        <p:spPr bwMode="auto">
          <a:xfrm>
            <a:off x="3508375" y="3327400"/>
            <a:ext cx="6778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FFFFFF"/>
                </a:solidFill>
                <a:latin typeface="Calibri" pitchFamily="34" charset="0"/>
              </a:rPr>
              <a:t>障害児</a:t>
            </a:r>
            <a:endParaRPr lang="en-US" altLang="ja-JP" sz="1600">
              <a:solidFill>
                <a:srgbClr val="FFFFFF"/>
              </a:solidFill>
              <a:latin typeface="Calibri" pitchFamily="34" charset="0"/>
            </a:endParaRPr>
          </a:p>
          <a:p>
            <a:pPr eaLnBrk="1" hangingPunct="1"/>
            <a:r>
              <a:rPr lang="ja-JP" altLang="en-US" sz="1600">
                <a:solidFill>
                  <a:srgbClr val="FFFFFF"/>
                </a:solidFill>
                <a:latin typeface="Calibri" pitchFamily="34" charset="0"/>
              </a:rPr>
              <a:t>相談支援</a:t>
            </a:r>
          </a:p>
        </p:txBody>
      </p:sp>
      <p:sp>
        <p:nvSpPr>
          <p:cNvPr id="16421" name="テキスト ボックス 72"/>
          <p:cNvSpPr txBox="1">
            <a:spLocks noChangeArrowheads="1"/>
          </p:cNvSpPr>
          <p:nvPr/>
        </p:nvSpPr>
        <p:spPr bwMode="auto">
          <a:xfrm>
            <a:off x="4098925" y="1277938"/>
            <a:ext cx="677863"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FFFFFF"/>
                </a:solidFill>
                <a:latin typeface="Calibri" pitchFamily="34" charset="0"/>
              </a:rPr>
              <a:t>本人</a:t>
            </a:r>
            <a:endParaRPr lang="en-US" altLang="ja-JP" sz="1600">
              <a:solidFill>
                <a:srgbClr val="FFFFFF"/>
              </a:solidFill>
              <a:latin typeface="Calibri" pitchFamily="34" charset="0"/>
            </a:endParaRPr>
          </a:p>
          <a:p>
            <a:pPr eaLnBrk="1" hangingPunct="1"/>
            <a:r>
              <a:rPr lang="ja-JP" altLang="en-US" sz="1600">
                <a:solidFill>
                  <a:srgbClr val="FFFFFF"/>
                </a:solidFill>
                <a:latin typeface="Calibri" pitchFamily="34" charset="0"/>
              </a:rPr>
              <a:t>　　（家族）</a:t>
            </a:r>
            <a:endParaRPr lang="en-US" altLang="ja-JP" sz="1600">
              <a:solidFill>
                <a:srgbClr val="FFFFFF"/>
              </a:solidFill>
              <a:latin typeface="Calibri" pitchFamily="34" charset="0"/>
            </a:endParaRPr>
          </a:p>
        </p:txBody>
      </p:sp>
      <p:sp>
        <p:nvSpPr>
          <p:cNvPr id="16422" name="テキスト ボックス 73"/>
          <p:cNvSpPr txBox="1">
            <a:spLocks noChangeArrowheads="1"/>
          </p:cNvSpPr>
          <p:nvPr/>
        </p:nvSpPr>
        <p:spPr bwMode="auto">
          <a:xfrm>
            <a:off x="3498850" y="5053013"/>
            <a:ext cx="677863"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FFFFFF"/>
                </a:solidFill>
                <a:latin typeface="Calibri" pitchFamily="34" charset="0"/>
              </a:rPr>
              <a:t>障害児</a:t>
            </a:r>
            <a:endParaRPr lang="en-US" altLang="ja-JP" sz="1600">
              <a:solidFill>
                <a:srgbClr val="FFFFFF"/>
              </a:solidFill>
              <a:latin typeface="Calibri" pitchFamily="34" charset="0"/>
            </a:endParaRPr>
          </a:p>
          <a:p>
            <a:pPr eaLnBrk="1" hangingPunct="1"/>
            <a:r>
              <a:rPr lang="ja-JP" altLang="en-US" sz="1600">
                <a:solidFill>
                  <a:srgbClr val="FFFFFF"/>
                </a:solidFill>
                <a:latin typeface="Calibri" pitchFamily="34" charset="0"/>
              </a:rPr>
              <a:t>相談支援</a:t>
            </a:r>
          </a:p>
        </p:txBody>
      </p:sp>
      <p:sp>
        <p:nvSpPr>
          <p:cNvPr id="16423" name="テキスト ボックス 75"/>
          <p:cNvSpPr txBox="1">
            <a:spLocks noChangeArrowheads="1"/>
          </p:cNvSpPr>
          <p:nvPr/>
        </p:nvSpPr>
        <p:spPr bwMode="auto">
          <a:xfrm>
            <a:off x="4130675" y="4994275"/>
            <a:ext cx="6778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FFFFFF"/>
                </a:solidFill>
                <a:latin typeface="Calibri" pitchFamily="34" charset="0"/>
              </a:rPr>
              <a:t>本人　・</a:t>
            </a:r>
            <a:endParaRPr lang="en-US" altLang="ja-JP" sz="1600">
              <a:solidFill>
                <a:srgbClr val="FFFFFF"/>
              </a:solidFill>
              <a:latin typeface="Calibri" pitchFamily="34" charset="0"/>
            </a:endParaRPr>
          </a:p>
          <a:p>
            <a:pPr eaLnBrk="1" hangingPunct="1"/>
            <a:r>
              <a:rPr lang="ja-JP" altLang="en-US" sz="1600">
                <a:solidFill>
                  <a:srgbClr val="FFFFFF"/>
                </a:solidFill>
                <a:latin typeface="Calibri" pitchFamily="34" charset="0"/>
              </a:rPr>
              <a:t>　　　家族</a:t>
            </a:r>
            <a:endParaRPr lang="en-US" altLang="ja-JP" sz="1600">
              <a:solidFill>
                <a:srgbClr val="FFFFFF"/>
              </a:solidFill>
              <a:latin typeface="Calibri" pitchFamily="34" charset="0"/>
            </a:endParaRPr>
          </a:p>
        </p:txBody>
      </p:sp>
      <p:sp>
        <p:nvSpPr>
          <p:cNvPr id="16424" name="テキスト ボックス 76"/>
          <p:cNvSpPr txBox="1">
            <a:spLocks noChangeArrowheads="1"/>
          </p:cNvSpPr>
          <p:nvPr/>
        </p:nvSpPr>
        <p:spPr bwMode="auto">
          <a:xfrm>
            <a:off x="4084638" y="3324225"/>
            <a:ext cx="676275"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FFFFFF"/>
                </a:solidFill>
                <a:latin typeface="Calibri" pitchFamily="34" charset="0"/>
              </a:rPr>
              <a:t>本人　・</a:t>
            </a:r>
            <a:endParaRPr lang="en-US" altLang="ja-JP" sz="1600">
              <a:solidFill>
                <a:srgbClr val="FFFFFF"/>
              </a:solidFill>
              <a:latin typeface="Calibri" pitchFamily="34" charset="0"/>
            </a:endParaRPr>
          </a:p>
          <a:p>
            <a:pPr eaLnBrk="1" hangingPunct="1"/>
            <a:r>
              <a:rPr lang="ja-JP" altLang="en-US" sz="1600">
                <a:solidFill>
                  <a:srgbClr val="FFFFFF"/>
                </a:solidFill>
                <a:latin typeface="Calibri" pitchFamily="34" charset="0"/>
              </a:rPr>
              <a:t>　　　家族</a:t>
            </a:r>
            <a:endParaRPr lang="en-US" altLang="ja-JP" sz="1600">
              <a:solidFill>
                <a:srgbClr val="FFFFFF"/>
              </a:solidFill>
              <a:latin typeface="Calibri" pitchFamily="34" charset="0"/>
            </a:endParaRPr>
          </a:p>
        </p:txBody>
      </p:sp>
      <p:sp>
        <p:nvSpPr>
          <p:cNvPr id="16425" name="テキスト ボックス 71"/>
          <p:cNvSpPr txBox="1">
            <a:spLocks noChangeArrowheads="1"/>
          </p:cNvSpPr>
          <p:nvPr/>
        </p:nvSpPr>
        <p:spPr bwMode="auto">
          <a:xfrm>
            <a:off x="3481388" y="1387475"/>
            <a:ext cx="676275"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FFFFFF"/>
                </a:solidFill>
                <a:latin typeface="Calibri" pitchFamily="34" charset="0"/>
              </a:rPr>
              <a:t>計画相談</a:t>
            </a:r>
            <a:endParaRPr lang="en-US" altLang="ja-JP" sz="1600">
              <a:solidFill>
                <a:srgbClr val="FFFFFF"/>
              </a:solidFill>
              <a:latin typeface="Calibri" pitchFamily="34" charset="0"/>
            </a:endParaRPr>
          </a:p>
          <a:p>
            <a:pPr eaLnBrk="1" hangingPunct="1"/>
            <a:r>
              <a:rPr lang="ja-JP" altLang="en-US" sz="1600">
                <a:solidFill>
                  <a:srgbClr val="FFFFFF"/>
                </a:solidFill>
                <a:latin typeface="Calibri" pitchFamily="34" charset="0"/>
              </a:rPr>
              <a:t>　　　支援</a:t>
            </a:r>
          </a:p>
        </p:txBody>
      </p:sp>
      <p:sp>
        <p:nvSpPr>
          <p:cNvPr id="16426" name="テキスト ボックス 78"/>
          <p:cNvSpPr txBox="1">
            <a:spLocks noChangeArrowheads="1"/>
          </p:cNvSpPr>
          <p:nvPr/>
        </p:nvSpPr>
        <p:spPr bwMode="auto">
          <a:xfrm>
            <a:off x="4041775" y="1222375"/>
            <a:ext cx="677863"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FFFFFF"/>
                </a:solidFill>
                <a:latin typeface="Calibri" pitchFamily="34" charset="0"/>
              </a:rPr>
              <a:t>本人</a:t>
            </a:r>
            <a:endParaRPr lang="en-US" altLang="ja-JP" sz="1600">
              <a:solidFill>
                <a:srgbClr val="FFFFFF"/>
              </a:solidFill>
              <a:latin typeface="Calibri" pitchFamily="34" charset="0"/>
            </a:endParaRPr>
          </a:p>
          <a:p>
            <a:pPr eaLnBrk="1" hangingPunct="1"/>
            <a:r>
              <a:rPr lang="ja-JP" altLang="en-US" sz="1600">
                <a:solidFill>
                  <a:srgbClr val="FFFFFF"/>
                </a:solidFill>
                <a:latin typeface="Calibri" pitchFamily="34" charset="0"/>
              </a:rPr>
              <a:t>　　（家族）</a:t>
            </a:r>
            <a:endParaRPr lang="en-US" altLang="ja-JP" sz="1600">
              <a:solidFill>
                <a:srgbClr val="FFFFFF"/>
              </a:solidFill>
              <a:latin typeface="Calibri" pitchFamily="34" charset="0"/>
            </a:endParaRPr>
          </a:p>
        </p:txBody>
      </p:sp>
      <p:sp>
        <p:nvSpPr>
          <p:cNvPr id="9" name="横巻き 8"/>
          <p:cNvSpPr/>
          <p:nvPr/>
        </p:nvSpPr>
        <p:spPr>
          <a:xfrm>
            <a:off x="1893888" y="6275388"/>
            <a:ext cx="4413250" cy="466725"/>
          </a:xfrm>
          <a:prstGeom prst="horizontalScrol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b="1" dirty="0">
                <a:solidFill>
                  <a:prstClr val="white"/>
                </a:solidFill>
              </a:rPr>
              <a:t>「気づきの段階」からの支援</a:t>
            </a:r>
          </a:p>
        </p:txBody>
      </p:sp>
      <p:sp>
        <p:nvSpPr>
          <p:cNvPr id="10" name="線吹き出し 1 (枠付き) 9"/>
          <p:cNvSpPr/>
          <p:nvPr/>
        </p:nvSpPr>
        <p:spPr>
          <a:xfrm>
            <a:off x="5040313" y="556419"/>
            <a:ext cx="3635375" cy="647700"/>
          </a:xfrm>
          <a:prstGeom prst="borderCallout1">
            <a:avLst>
              <a:gd name="adj1" fmla="val 50817"/>
              <a:gd name="adj2" fmla="val -399"/>
              <a:gd name="adj3" fmla="val 78295"/>
              <a:gd name="adj4" fmla="val -2605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prstClr val="white"/>
                </a:solidFill>
              </a:rPr>
              <a:t>関係者間の共通理解・情報共有</a:t>
            </a:r>
            <a:endParaRPr lang="en-US" altLang="ja-JP" b="1" dirty="0">
              <a:solidFill>
                <a:prstClr val="white"/>
              </a:solidFill>
            </a:endParaRPr>
          </a:p>
          <a:p>
            <a:pPr algn="ctr" fontAlgn="auto">
              <a:spcBef>
                <a:spcPts val="0"/>
              </a:spcBef>
              <a:spcAft>
                <a:spcPts val="0"/>
              </a:spcAft>
              <a:defRPr/>
            </a:pPr>
            <a:r>
              <a:rPr lang="ja-JP" altLang="en-US" b="1" dirty="0">
                <a:solidFill>
                  <a:prstClr val="white"/>
                </a:solidFill>
              </a:rPr>
              <a:t>→　途切れない支援の調整</a:t>
            </a:r>
          </a:p>
        </p:txBody>
      </p:sp>
      <p:sp>
        <p:nvSpPr>
          <p:cNvPr id="15" name="上矢印 14"/>
          <p:cNvSpPr/>
          <p:nvPr/>
        </p:nvSpPr>
        <p:spPr>
          <a:xfrm>
            <a:off x="3778250" y="742950"/>
            <a:ext cx="1287463" cy="1685925"/>
          </a:xfrm>
          <a:prstGeom prst="upArrow">
            <a:avLst>
              <a:gd name="adj1" fmla="val 50000"/>
              <a:gd name="adj2" fmla="val 49964"/>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fontAlgn="auto">
              <a:spcBef>
                <a:spcPts val="0"/>
              </a:spcBef>
              <a:spcAft>
                <a:spcPts val="0"/>
              </a:spcAft>
              <a:defRPr/>
            </a:pPr>
            <a:endParaRPr lang="ja-JP" altLang="en-US" sz="1700" dirty="0">
              <a:solidFill>
                <a:prstClr val="white"/>
              </a:solidFill>
            </a:endParaRPr>
          </a:p>
        </p:txBody>
      </p:sp>
      <p:sp>
        <p:nvSpPr>
          <p:cNvPr id="66" name="円/楕円 65"/>
          <p:cNvSpPr/>
          <p:nvPr/>
        </p:nvSpPr>
        <p:spPr>
          <a:xfrm>
            <a:off x="6858000" y="1951038"/>
            <a:ext cx="1547813" cy="396875"/>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black"/>
                </a:solidFill>
              </a:rPr>
              <a:t>地域保健</a:t>
            </a:r>
          </a:p>
        </p:txBody>
      </p:sp>
      <p:sp>
        <p:nvSpPr>
          <p:cNvPr id="16431" name="テキスト ボックス 74"/>
          <p:cNvSpPr txBox="1">
            <a:spLocks noChangeArrowheads="1"/>
          </p:cNvSpPr>
          <p:nvPr/>
        </p:nvSpPr>
        <p:spPr bwMode="auto">
          <a:xfrm>
            <a:off x="4084638" y="1254125"/>
            <a:ext cx="676275"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FFFFFF"/>
                </a:solidFill>
                <a:latin typeface="Calibri" pitchFamily="34" charset="0"/>
              </a:rPr>
              <a:t>本人　</a:t>
            </a:r>
            <a:endParaRPr lang="en-US" altLang="ja-JP" sz="1600">
              <a:solidFill>
                <a:srgbClr val="FFFFFF"/>
              </a:solidFill>
              <a:latin typeface="Calibri" pitchFamily="34" charset="0"/>
            </a:endParaRPr>
          </a:p>
          <a:p>
            <a:pPr eaLnBrk="1" hangingPunct="1"/>
            <a:r>
              <a:rPr lang="ja-JP" altLang="en-US" sz="1600">
                <a:solidFill>
                  <a:srgbClr val="FFFFFF"/>
                </a:solidFill>
                <a:latin typeface="Calibri" pitchFamily="34" charset="0"/>
              </a:rPr>
              <a:t>　　（家族）</a:t>
            </a:r>
            <a:endParaRPr lang="en-US" altLang="ja-JP" sz="1600">
              <a:solidFill>
                <a:srgbClr val="FFFFFF"/>
              </a:solidFill>
              <a:latin typeface="Calibri" pitchFamily="34" charset="0"/>
            </a:endParaRPr>
          </a:p>
        </p:txBody>
      </p:sp>
      <p:sp>
        <p:nvSpPr>
          <p:cNvPr id="71" name="円/楕円 70"/>
          <p:cNvSpPr/>
          <p:nvPr/>
        </p:nvSpPr>
        <p:spPr>
          <a:xfrm>
            <a:off x="635000" y="5916613"/>
            <a:ext cx="935038" cy="39528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ja-JP" altLang="en-US" sz="1000" dirty="0">
                <a:solidFill>
                  <a:prstClr val="white"/>
                </a:solidFill>
              </a:rPr>
              <a:t>障害福祉</a:t>
            </a:r>
          </a:p>
        </p:txBody>
      </p:sp>
      <p:sp>
        <p:nvSpPr>
          <p:cNvPr id="17" name="額縁 16"/>
          <p:cNvSpPr/>
          <p:nvPr/>
        </p:nvSpPr>
        <p:spPr>
          <a:xfrm>
            <a:off x="34925" y="6237288"/>
            <a:ext cx="1296988" cy="50482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prstClr val="white"/>
                </a:solidFill>
              </a:rPr>
              <a:t>乳幼児期</a:t>
            </a:r>
          </a:p>
        </p:txBody>
      </p:sp>
      <p:sp>
        <p:nvSpPr>
          <p:cNvPr id="18" name="額縁 17"/>
          <p:cNvSpPr/>
          <p:nvPr/>
        </p:nvSpPr>
        <p:spPr>
          <a:xfrm>
            <a:off x="30163" y="4425950"/>
            <a:ext cx="1295400" cy="50323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prstClr val="white"/>
                </a:solidFill>
              </a:rPr>
              <a:t>学齢期</a:t>
            </a:r>
          </a:p>
        </p:txBody>
      </p:sp>
      <p:sp>
        <p:nvSpPr>
          <p:cNvPr id="78" name="円/楕円 77"/>
          <p:cNvSpPr/>
          <p:nvPr/>
        </p:nvSpPr>
        <p:spPr>
          <a:xfrm>
            <a:off x="2651125" y="5391150"/>
            <a:ext cx="847725" cy="39528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ja-JP" altLang="en-US" sz="1000" dirty="0">
                <a:solidFill>
                  <a:prstClr val="white"/>
                </a:solidFill>
              </a:rPr>
              <a:t>児童福祉</a:t>
            </a:r>
          </a:p>
        </p:txBody>
      </p:sp>
      <p:sp>
        <p:nvSpPr>
          <p:cNvPr id="80" name="円/楕円 79"/>
          <p:cNvSpPr/>
          <p:nvPr/>
        </p:nvSpPr>
        <p:spPr>
          <a:xfrm>
            <a:off x="2573338" y="3511550"/>
            <a:ext cx="935037" cy="3968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ja-JP" altLang="en-US" sz="1000" dirty="0">
                <a:solidFill>
                  <a:prstClr val="white"/>
                </a:solidFill>
              </a:rPr>
              <a:t>児童福祉</a:t>
            </a:r>
          </a:p>
        </p:txBody>
      </p:sp>
      <p:sp>
        <p:nvSpPr>
          <p:cNvPr id="16438" name="テキスト ボックス 1"/>
          <p:cNvSpPr txBox="1">
            <a:spLocks noChangeArrowheads="1"/>
          </p:cNvSpPr>
          <p:nvPr/>
        </p:nvSpPr>
        <p:spPr bwMode="auto">
          <a:xfrm>
            <a:off x="5357812" y="74138"/>
            <a:ext cx="374967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100" dirty="0">
                <a:latin typeface="+mn-ea"/>
                <a:ea typeface="+mn-ea"/>
              </a:rPr>
              <a:t>平成</a:t>
            </a:r>
            <a:r>
              <a:rPr lang="en-US" altLang="ja-JP" sz="1100" dirty="0">
                <a:latin typeface="+mn-ea"/>
                <a:ea typeface="+mn-ea"/>
              </a:rPr>
              <a:t>26</a:t>
            </a:r>
            <a:r>
              <a:rPr lang="ja-JP" altLang="en-US" sz="1100" dirty="0">
                <a:latin typeface="+mn-ea"/>
                <a:ea typeface="+mn-ea"/>
              </a:rPr>
              <a:t>年</a:t>
            </a:r>
            <a:r>
              <a:rPr lang="en-US" altLang="ja-JP" sz="1100" dirty="0">
                <a:latin typeface="+mn-ea"/>
                <a:ea typeface="+mn-ea"/>
              </a:rPr>
              <a:t>7</a:t>
            </a:r>
            <a:r>
              <a:rPr lang="ja-JP" altLang="en-US" sz="1100" dirty="0">
                <a:latin typeface="+mn-ea"/>
                <a:ea typeface="+mn-ea"/>
              </a:rPr>
              <a:t>月</a:t>
            </a:r>
            <a:r>
              <a:rPr lang="en-US" altLang="ja-JP" sz="1100" dirty="0">
                <a:latin typeface="+mn-ea"/>
                <a:ea typeface="+mn-ea"/>
              </a:rPr>
              <a:t>16 </a:t>
            </a:r>
            <a:r>
              <a:rPr lang="ja-JP" altLang="en-US" sz="1100" dirty="0">
                <a:latin typeface="+mn-ea"/>
                <a:ea typeface="+mn-ea"/>
              </a:rPr>
              <a:t>日　障害児支援の在り方に関する検討会（参考資料）（２</a:t>
            </a:r>
            <a:r>
              <a:rPr lang="ja-JP" altLang="en-US" sz="1100" dirty="0"/>
              <a:t>）</a:t>
            </a:r>
          </a:p>
        </p:txBody>
      </p:sp>
      <p:sp>
        <p:nvSpPr>
          <p:cNvPr id="8" name="スライド番号プレースホルダー 7"/>
          <p:cNvSpPr>
            <a:spLocks noGrp="1"/>
          </p:cNvSpPr>
          <p:nvPr>
            <p:ph type="sldNum" sz="quarter" idx="12"/>
          </p:nvPr>
        </p:nvSpPr>
        <p:spPr/>
        <p:txBody>
          <a:bodyPr/>
          <a:lstStyle/>
          <a:p>
            <a:fld id="{93F2C76C-95E5-4F43-AC27-80398C2C95BE}" type="slidenum">
              <a:rPr kumimoji="1" lang="ja-JP" altLang="en-US" smtClean="0"/>
              <a:pPr/>
              <a:t>31</a:t>
            </a:fld>
            <a:endParaRPr kumimoji="1" lang="ja-JP" altLang="en-US"/>
          </a:p>
        </p:txBody>
      </p:sp>
    </p:spTree>
    <p:extLst>
      <p:ext uri="{BB962C8B-B14F-4D97-AF65-F5344CB8AC3E}">
        <p14:creationId xmlns:p14="http://schemas.microsoft.com/office/powerpoint/2010/main" val="1184225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88" name="_s53254"/>
          <p:cNvSpPr>
            <a:spLocks noChangeShapeType="1"/>
          </p:cNvSpPr>
          <p:nvPr/>
        </p:nvSpPr>
        <p:spPr bwMode="auto">
          <a:xfrm flipH="1">
            <a:off x="3275595" y="3895871"/>
            <a:ext cx="481743" cy="1754"/>
          </a:xfrm>
          <a:prstGeom prst="line">
            <a:avLst/>
          </a:prstGeom>
          <a:solidFill>
            <a:schemeClr val="accent1"/>
          </a:solidFill>
          <a:ln w="28575">
            <a:solidFill>
              <a:schemeClr val="tx1"/>
            </a:solidFill>
            <a:round/>
            <a:headEnd/>
            <a:tailEnd/>
          </a:ln>
        </p:spPr>
        <p:txBody>
          <a:bodyPr anchor="ct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494" name="_s53260"/>
          <p:cNvSpPr>
            <a:spLocks noChangeShapeType="1"/>
          </p:cNvSpPr>
          <p:nvPr/>
        </p:nvSpPr>
        <p:spPr bwMode="auto">
          <a:xfrm>
            <a:off x="3635897" y="3096657"/>
            <a:ext cx="2232781" cy="1681369"/>
          </a:xfrm>
          <a:prstGeom prst="line">
            <a:avLst/>
          </a:prstGeom>
          <a:solidFill>
            <a:schemeClr val="accent1"/>
          </a:solidFill>
          <a:ln w="28575">
            <a:solidFill>
              <a:schemeClr val="tx1"/>
            </a:solidFill>
            <a:round/>
            <a:headEnd/>
            <a:tailEnd/>
          </a:ln>
        </p:spPr>
        <p:txBody>
          <a:bodyPr anchor="ct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496" name="_s53262"/>
          <p:cNvSpPr>
            <a:spLocks noChangeShapeType="1"/>
          </p:cNvSpPr>
          <p:nvPr/>
        </p:nvSpPr>
        <p:spPr bwMode="auto">
          <a:xfrm>
            <a:off x="5580227" y="3895871"/>
            <a:ext cx="576902" cy="1754"/>
          </a:xfrm>
          <a:prstGeom prst="line">
            <a:avLst/>
          </a:prstGeom>
          <a:solidFill>
            <a:schemeClr val="accent1"/>
          </a:solidFill>
          <a:ln w="28575">
            <a:solidFill>
              <a:schemeClr val="tx1"/>
            </a:solidFill>
            <a:round/>
            <a:headEnd/>
            <a:tailEnd/>
          </a:ln>
        </p:spPr>
        <p:txBody>
          <a:bodyPr anchor="ct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498" name="_s53264"/>
          <p:cNvSpPr>
            <a:spLocks noChangeShapeType="1"/>
          </p:cNvSpPr>
          <p:nvPr/>
        </p:nvSpPr>
        <p:spPr bwMode="auto">
          <a:xfrm flipV="1">
            <a:off x="3406141" y="3032117"/>
            <a:ext cx="2096890" cy="1526666"/>
          </a:xfrm>
          <a:prstGeom prst="line">
            <a:avLst/>
          </a:prstGeom>
          <a:solidFill>
            <a:schemeClr val="accent1"/>
          </a:solidFill>
          <a:ln w="28575">
            <a:solidFill>
              <a:schemeClr val="tx1"/>
            </a:solidFill>
            <a:round/>
            <a:headEnd/>
            <a:tailEnd/>
          </a:ln>
        </p:spPr>
        <p:txBody>
          <a:bodyPr anchor="ct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500" name="_s53266"/>
          <p:cNvSpPr>
            <a:spLocks noChangeShapeType="1"/>
          </p:cNvSpPr>
          <p:nvPr/>
        </p:nvSpPr>
        <p:spPr bwMode="auto">
          <a:xfrm flipV="1">
            <a:off x="4641925" y="2720236"/>
            <a:ext cx="1487" cy="2260566"/>
          </a:xfrm>
          <a:prstGeom prst="line">
            <a:avLst/>
          </a:prstGeom>
          <a:solidFill>
            <a:schemeClr val="accent1"/>
          </a:solidFill>
          <a:ln w="28575">
            <a:solidFill>
              <a:schemeClr val="tx1"/>
            </a:solidFill>
            <a:round/>
            <a:headEnd/>
            <a:tailEnd/>
          </a:ln>
        </p:spPr>
        <p:txBody>
          <a:bodyPr anchor="ct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19" name="_s53268"/>
          <p:cNvSpPr>
            <a:spLocks noChangeArrowheads="1"/>
          </p:cNvSpPr>
          <p:nvPr/>
        </p:nvSpPr>
        <p:spPr bwMode="auto">
          <a:xfrm>
            <a:off x="3709757" y="3362736"/>
            <a:ext cx="1870470" cy="1125899"/>
          </a:xfrm>
          <a:prstGeom prst="ellipse">
            <a:avLst/>
          </a:prstGeom>
          <a:solidFill>
            <a:srgbClr val="FF0000"/>
          </a:solidFill>
          <a:ln w="9525">
            <a:solidFill>
              <a:schemeClr val="tx1"/>
            </a:solidFill>
            <a:round/>
            <a:headEnd/>
            <a:tailEnd/>
          </a:ln>
        </p:spPr>
        <p:txBody>
          <a:bodyPr wrap="none" lIns="0" tIns="0" rIns="0" bIns="0" anchor="ctr"/>
          <a:lstStyle/>
          <a:p>
            <a:pPr marL="316531" indent="-316531" algn="ctr" defTabSz="844083" fontAlgn="base">
              <a:lnSpc>
                <a:spcPct val="80000"/>
              </a:lnSpc>
              <a:spcBef>
                <a:spcPct val="20000"/>
              </a:spcBef>
              <a:spcAft>
                <a:spcPct val="0"/>
              </a:spcAft>
              <a:defRPr/>
            </a:pPr>
            <a:endParaRPr kumimoji="1" lang="en-US" altLang="ja-JP" sz="1846" b="1" dirty="0">
              <a:solidFill>
                <a:srgbClr val="FFFFFF"/>
              </a:solidFill>
              <a:latin typeface="Arial" charset="0"/>
              <a:ea typeface="ＭＳ Ｐゴシック"/>
              <a:cs typeface="ＭＳ Ｐゴシック" charset="-128"/>
            </a:endParaRPr>
          </a:p>
          <a:p>
            <a:pPr marL="316531" indent="-316531" algn="ctr" defTabSz="844083" fontAlgn="base">
              <a:lnSpc>
                <a:spcPct val="80000"/>
              </a:lnSpc>
              <a:spcBef>
                <a:spcPct val="20000"/>
              </a:spcBef>
              <a:spcAft>
                <a:spcPct val="0"/>
              </a:spcAft>
              <a:defRPr/>
            </a:pPr>
            <a:endParaRPr kumimoji="1" lang="en-US" altLang="ja-JP" sz="1846" b="1" dirty="0">
              <a:solidFill>
                <a:srgbClr val="FFFFFF"/>
              </a:solidFill>
              <a:latin typeface="Arial" charset="0"/>
              <a:ea typeface="ＭＳ Ｐゴシック"/>
              <a:cs typeface="ＭＳ Ｐゴシック" charset="-128"/>
            </a:endParaRPr>
          </a:p>
          <a:p>
            <a:pPr marL="316531" indent="-316531" algn="ctr" defTabSz="844083" fontAlgn="base">
              <a:lnSpc>
                <a:spcPct val="80000"/>
              </a:lnSpc>
              <a:spcBef>
                <a:spcPct val="20000"/>
              </a:spcBef>
              <a:spcAft>
                <a:spcPct val="0"/>
              </a:spcAft>
              <a:defRPr/>
            </a:pPr>
            <a:r>
              <a:rPr kumimoji="1" lang="ja-JP" altLang="en-US" sz="1846" b="1" dirty="0">
                <a:solidFill>
                  <a:srgbClr val="FFFFFF"/>
                </a:solidFill>
                <a:latin typeface="Arial" charset="0"/>
                <a:ea typeface="ＭＳ Ｐゴシック"/>
                <a:cs typeface="ＭＳ Ｐゴシック" charset="-128"/>
              </a:rPr>
              <a:t>人の社会生活</a:t>
            </a:r>
          </a:p>
          <a:p>
            <a:pPr marL="316531" indent="-316531" algn="ctr" defTabSz="844083" fontAlgn="base">
              <a:lnSpc>
                <a:spcPct val="80000"/>
              </a:lnSpc>
              <a:spcBef>
                <a:spcPct val="20000"/>
              </a:spcBef>
              <a:spcAft>
                <a:spcPct val="0"/>
              </a:spcAft>
              <a:defRPr/>
            </a:pPr>
            <a:endParaRPr kumimoji="1" lang="ja-JP" altLang="en-US" sz="1846" b="1" dirty="0">
              <a:solidFill>
                <a:srgbClr val="FFFFFF"/>
              </a:solidFill>
              <a:latin typeface="Arial" charset="0"/>
              <a:ea typeface="ＭＳ Ｐゴシック"/>
              <a:cs typeface="ＭＳ Ｐゴシック" charset="-128"/>
            </a:endParaRPr>
          </a:p>
          <a:p>
            <a:pPr marL="316531" indent="-316531" algn="ctr" defTabSz="844083" fontAlgn="base">
              <a:lnSpc>
                <a:spcPct val="80000"/>
              </a:lnSpc>
              <a:spcBef>
                <a:spcPct val="20000"/>
              </a:spcBef>
              <a:spcAft>
                <a:spcPct val="0"/>
              </a:spcAft>
              <a:defRPr/>
            </a:pPr>
            <a:endParaRPr kumimoji="1" lang="en-US" altLang="ja-JP" sz="1662" b="1" dirty="0">
              <a:solidFill>
                <a:srgbClr val="FFFFFF"/>
              </a:solidFill>
              <a:latin typeface="Arial" charset="0"/>
              <a:ea typeface="ＭＳ Ｐゴシック"/>
              <a:cs typeface="ＭＳ Ｐゴシック" charset="-128"/>
            </a:endParaRPr>
          </a:p>
        </p:txBody>
      </p:sp>
      <p:sp>
        <p:nvSpPr>
          <p:cNvPr id="233503" name="Line 21"/>
          <p:cNvSpPr>
            <a:spLocks noChangeShapeType="1"/>
          </p:cNvSpPr>
          <p:nvPr/>
        </p:nvSpPr>
        <p:spPr bwMode="auto">
          <a:xfrm flipV="1">
            <a:off x="2605395" y="3229452"/>
            <a:ext cx="2974" cy="199926"/>
          </a:xfrm>
          <a:prstGeom prst="line">
            <a:avLst/>
          </a:prstGeom>
          <a:solidFill>
            <a:schemeClr val="accent1"/>
          </a:solidFill>
          <a:ln w="9525">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504" name="Line 22"/>
          <p:cNvSpPr>
            <a:spLocks noChangeShapeType="1"/>
          </p:cNvSpPr>
          <p:nvPr/>
        </p:nvSpPr>
        <p:spPr bwMode="auto">
          <a:xfrm flipH="1" flipV="1">
            <a:off x="2773036" y="4227328"/>
            <a:ext cx="71369" cy="264814"/>
          </a:xfrm>
          <a:prstGeom prst="line">
            <a:avLst/>
          </a:prstGeom>
          <a:solidFill>
            <a:schemeClr val="accent1"/>
          </a:solidFill>
          <a:ln w="9525">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505" name="Line 23"/>
          <p:cNvSpPr>
            <a:spLocks noChangeShapeType="1"/>
          </p:cNvSpPr>
          <p:nvPr/>
        </p:nvSpPr>
        <p:spPr bwMode="auto">
          <a:xfrm flipV="1">
            <a:off x="3092082" y="2240280"/>
            <a:ext cx="481699" cy="212247"/>
          </a:xfrm>
          <a:prstGeom prst="line">
            <a:avLst/>
          </a:prstGeom>
          <a:solidFill>
            <a:schemeClr val="accent1"/>
          </a:solidFill>
          <a:ln w="9525">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506" name="Line 24"/>
          <p:cNvSpPr>
            <a:spLocks noChangeShapeType="1"/>
          </p:cNvSpPr>
          <p:nvPr/>
        </p:nvSpPr>
        <p:spPr bwMode="auto">
          <a:xfrm flipV="1">
            <a:off x="5580228" y="5223450"/>
            <a:ext cx="288451" cy="115746"/>
          </a:xfrm>
          <a:prstGeom prst="line">
            <a:avLst/>
          </a:prstGeom>
          <a:solidFill>
            <a:schemeClr val="accent1"/>
          </a:solidFill>
          <a:ln w="9525">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507" name="Line 25"/>
          <p:cNvSpPr>
            <a:spLocks noChangeShapeType="1"/>
          </p:cNvSpPr>
          <p:nvPr/>
        </p:nvSpPr>
        <p:spPr bwMode="auto">
          <a:xfrm>
            <a:off x="3493609" y="5278138"/>
            <a:ext cx="263728" cy="146992"/>
          </a:xfrm>
          <a:prstGeom prst="line">
            <a:avLst/>
          </a:prstGeom>
          <a:solidFill>
            <a:schemeClr val="accent1"/>
          </a:solidFill>
          <a:ln w="9525">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508" name="Line 26"/>
          <p:cNvSpPr>
            <a:spLocks noChangeShapeType="1"/>
          </p:cNvSpPr>
          <p:nvPr/>
        </p:nvSpPr>
        <p:spPr bwMode="auto">
          <a:xfrm flipV="1">
            <a:off x="6516948" y="4227329"/>
            <a:ext cx="35685" cy="331456"/>
          </a:xfrm>
          <a:prstGeom prst="line">
            <a:avLst/>
          </a:prstGeom>
          <a:solidFill>
            <a:schemeClr val="accent1"/>
          </a:solidFill>
          <a:ln w="9525">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475" name="Line 33"/>
          <p:cNvSpPr>
            <a:spLocks noChangeShapeType="1"/>
          </p:cNvSpPr>
          <p:nvPr/>
        </p:nvSpPr>
        <p:spPr bwMode="auto">
          <a:xfrm>
            <a:off x="5816061" y="2264615"/>
            <a:ext cx="341068" cy="1845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grpSp>
        <p:nvGrpSpPr>
          <p:cNvPr id="2" name="グループ化 1"/>
          <p:cNvGrpSpPr/>
          <p:nvPr/>
        </p:nvGrpSpPr>
        <p:grpSpPr>
          <a:xfrm>
            <a:off x="3348061" y="1169381"/>
            <a:ext cx="2663825" cy="1528689"/>
            <a:chOff x="3348060" y="981079"/>
            <a:chExt cx="2663825" cy="1656080"/>
          </a:xfrm>
        </p:grpSpPr>
        <p:sp>
          <p:nvSpPr>
            <p:cNvPr id="18" name="_s53267"/>
            <p:cNvSpPr>
              <a:spLocks noChangeArrowheads="1"/>
            </p:cNvSpPr>
            <p:nvPr/>
          </p:nvSpPr>
          <p:spPr bwMode="auto">
            <a:xfrm>
              <a:off x="3638388" y="1772713"/>
              <a:ext cx="2019156" cy="864446"/>
            </a:xfrm>
            <a:prstGeom prst="ellipse">
              <a:avLst/>
            </a:prstGeom>
            <a:solidFill>
              <a:schemeClr val="accent1"/>
            </a:solidFill>
            <a:ln w="9525">
              <a:solidFill>
                <a:schemeClr val="tx1"/>
              </a:solidFill>
              <a:round/>
              <a:headEnd/>
              <a:tailEnd/>
            </a:ln>
          </p:spPr>
          <p:txBody>
            <a:bodyPr wrap="none" lIns="0" tIns="0" rIns="0" bIns="0" anchor="ctr"/>
            <a:lstStyle/>
            <a:p>
              <a:pPr marL="316531" indent="-316531" defTabSz="844083" fontAlgn="base">
                <a:lnSpc>
                  <a:spcPct val="60000"/>
                </a:lnSpc>
                <a:spcBef>
                  <a:spcPct val="0"/>
                </a:spcBef>
                <a:spcAft>
                  <a:spcPct val="0"/>
                </a:spcAft>
                <a:defRPr/>
              </a:pPr>
              <a:r>
                <a:rPr kumimoji="1" lang="en-US" altLang="ja-JP" sz="1477" b="1" dirty="0">
                  <a:solidFill>
                    <a:srgbClr val="002060"/>
                  </a:solidFill>
                  <a:latin typeface="Arial" charset="0"/>
                  <a:ea typeface="ＭＳ Ｐゴシック"/>
                  <a:cs typeface="ＭＳ Ｐゴシック" charset="-128"/>
                </a:rPr>
                <a:t>①</a:t>
              </a:r>
              <a:r>
                <a:rPr kumimoji="1" lang="ja-JP" altLang="en-US" sz="1477" b="1" dirty="0">
                  <a:solidFill>
                    <a:srgbClr val="002060"/>
                  </a:solidFill>
                  <a:latin typeface="Arial" charset="0"/>
                  <a:ea typeface="ＭＳ Ｐゴシック"/>
                  <a:cs typeface="ＭＳ Ｐゴシック" charset="-128"/>
                </a:rPr>
                <a:t>健康・食生活</a:t>
              </a:r>
            </a:p>
            <a:p>
              <a:pPr marL="316531" indent="-316531" defTabSz="844083" fontAlgn="base">
                <a:lnSpc>
                  <a:spcPct val="60000"/>
                </a:lnSpc>
                <a:spcBef>
                  <a:spcPct val="0"/>
                </a:spcBef>
                <a:spcAft>
                  <a:spcPct val="0"/>
                </a:spcAft>
                <a:defRPr/>
              </a:pPr>
              <a:endParaRPr kumimoji="1" lang="ja-JP" altLang="en-US" sz="1477" b="1" dirty="0">
                <a:solidFill>
                  <a:srgbClr val="002060"/>
                </a:solidFill>
                <a:latin typeface="Arial" charset="0"/>
                <a:ea typeface="ＭＳ Ｐゴシック"/>
                <a:cs typeface="ＭＳ Ｐゴシック" charset="-128"/>
              </a:endParaRPr>
            </a:p>
            <a:p>
              <a:pPr marL="316531" indent="-316531" defTabSz="844083" fontAlgn="base">
                <a:lnSpc>
                  <a:spcPct val="60000"/>
                </a:lnSpc>
                <a:spcBef>
                  <a:spcPct val="0"/>
                </a:spcBef>
                <a:spcAft>
                  <a:spcPct val="0"/>
                </a:spcAft>
                <a:defRPr/>
              </a:pPr>
              <a:r>
                <a:rPr kumimoji="1" lang="ja-JP" altLang="en-US" sz="1477" b="1" dirty="0">
                  <a:solidFill>
                    <a:srgbClr val="002060"/>
                  </a:solidFill>
                  <a:latin typeface="Arial" charset="0"/>
                  <a:ea typeface="ＭＳ Ｐゴシック"/>
                  <a:cs typeface="ＭＳ Ｐゴシック" charset="-128"/>
                </a:rPr>
                <a:t>生活環境（安全）</a:t>
              </a:r>
            </a:p>
          </p:txBody>
        </p:sp>
        <p:sp>
          <p:nvSpPr>
            <p:cNvPr id="233476" name="AutoShape 47"/>
            <p:cNvSpPr>
              <a:spLocks noChangeArrowheads="1"/>
            </p:cNvSpPr>
            <p:nvPr/>
          </p:nvSpPr>
          <p:spPr bwMode="auto">
            <a:xfrm>
              <a:off x="3348060" y="981079"/>
              <a:ext cx="2663825" cy="792163"/>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t"/>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fontAlgn="base" hangingPunct="1">
                <a:spcBef>
                  <a:spcPct val="0"/>
                </a:spcBef>
                <a:spcAft>
                  <a:spcPct val="0"/>
                </a:spcAft>
                <a:buNone/>
              </a:pPr>
              <a:r>
                <a:rPr lang="ja-JP" altLang="en-US" sz="1292" b="1" dirty="0">
                  <a:solidFill>
                    <a:srgbClr val="000000"/>
                  </a:solidFill>
                  <a:latin typeface="ＭＳ Ｐゴシック" panose="020B0600070205080204" pitchFamily="50" charset="-128"/>
                </a:rPr>
                <a:t>食生活・栄養管理・食材選択</a:t>
              </a:r>
            </a:p>
            <a:p>
              <a:pPr defTabSz="844083" eaLnBrk="1" fontAlgn="base" hangingPunct="1">
                <a:spcBef>
                  <a:spcPct val="0"/>
                </a:spcBef>
                <a:spcAft>
                  <a:spcPct val="0"/>
                </a:spcAft>
                <a:buNone/>
              </a:pPr>
              <a:r>
                <a:rPr lang="ja-JP" altLang="en-US" sz="1292" b="1" dirty="0">
                  <a:solidFill>
                    <a:srgbClr val="000000"/>
                  </a:solidFill>
                  <a:latin typeface="ＭＳ Ｐゴシック" panose="020B0600070205080204" pitchFamily="50" charset="-128"/>
                </a:rPr>
                <a:t>健康管理・疾病管理・防犯</a:t>
              </a:r>
            </a:p>
            <a:p>
              <a:pPr defTabSz="844083" eaLnBrk="1" fontAlgn="base" hangingPunct="1">
                <a:spcBef>
                  <a:spcPct val="0"/>
                </a:spcBef>
                <a:spcAft>
                  <a:spcPct val="0"/>
                </a:spcAft>
                <a:buNone/>
              </a:pPr>
              <a:r>
                <a:rPr lang="ja-JP" altLang="en-US" sz="1292" b="1" dirty="0">
                  <a:solidFill>
                    <a:srgbClr val="000000"/>
                  </a:solidFill>
                  <a:latin typeface="ＭＳ Ｐゴシック" panose="020B0600070205080204" pitchFamily="50" charset="-128"/>
                </a:rPr>
                <a:t>安全・地域の防災・危険時対応</a:t>
              </a:r>
            </a:p>
          </p:txBody>
        </p:sp>
      </p:grpSp>
      <p:grpSp>
        <p:nvGrpSpPr>
          <p:cNvPr id="15" name="グループ化 14"/>
          <p:cNvGrpSpPr/>
          <p:nvPr/>
        </p:nvGrpSpPr>
        <p:grpSpPr>
          <a:xfrm>
            <a:off x="88903" y="4492143"/>
            <a:ext cx="3837937" cy="1927747"/>
            <a:chOff x="88902" y="4580737"/>
            <a:chExt cx="3837937" cy="2088393"/>
          </a:xfrm>
        </p:grpSpPr>
        <p:sp>
          <p:nvSpPr>
            <p:cNvPr id="8" name="_s53257"/>
            <p:cNvSpPr>
              <a:spLocks noChangeArrowheads="1"/>
            </p:cNvSpPr>
            <p:nvPr/>
          </p:nvSpPr>
          <p:spPr bwMode="auto">
            <a:xfrm>
              <a:off x="2124765" y="4580737"/>
              <a:ext cx="1802074" cy="864446"/>
            </a:xfrm>
            <a:prstGeom prst="ellipse">
              <a:avLst/>
            </a:prstGeom>
            <a:solidFill>
              <a:schemeClr val="accent1"/>
            </a:solidFill>
            <a:ln w="9525">
              <a:solidFill>
                <a:schemeClr val="tx1"/>
              </a:solidFill>
              <a:round/>
              <a:headEnd/>
              <a:tailEnd/>
            </a:ln>
          </p:spPr>
          <p:txBody>
            <a:bodyPr wrap="none" lIns="0" tIns="0" rIns="0" bIns="0" anchor="ctr"/>
            <a:lstStyle/>
            <a:p>
              <a:pPr marL="316531" indent="-316531" algn="ctr" defTabSz="844083" fontAlgn="base">
                <a:lnSpc>
                  <a:spcPct val="80000"/>
                </a:lnSpc>
                <a:spcBef>
                  <a:spcPct val="20000"/>
                </a:spcBef>
                <a:spcAft>
                  <a:spcPct val="0"/>
                </a:spcAft>
                <a:defRPr/>
              </a:pPr>
              <a:endParaRPr kumimoji="1" lang="en-US" altLang="ja-JP" sz="1385" dirty="0">
                <a:solidFill>
                  <a:srgbClr val="FFFFFF"/>
                </a:solidFill>
                <a:latin typeface="Arial" charset="0"/>
                <a:ea typeface="ＭＳ Ｐゴシック"/>
                <a:cs typeface="ＭＳ Ｐゴシック" charset="-128"/>
              </a:endParaRPr>
            </a:p>
            <a:p>
              <a:pPr marL="316531" indent="-316531" algn="ctr" defTabSz="844083" fontAlgn="base">
                <a:lnSpc>
                  <a:spcPct val="80000"/>
                </a:lnSpc>
                <a:spcBef>
                  <a:spcPct val="20000"/>
                </a:spcBef>
                <a:spcAft>
                  <a:spcPct val="0"/>
                </a:spcAft>
                <a:defRPr/>
              </a:pPr>
              <a:r>
                <a:rPr kumimoji="1" lang="en-US" altLang="ja-JP" sz="1385" dirty="0">
                  <a:solidFill>
                    <a:srgbClr val="FFFFFF"/>
                  </a:solidFill>
                  <a:latin typeface="Arial" charset="0"/>
                  <a:ea typeface="ＭＳ Ｐゴシック"/>
                  <a:cs typeface="ＭＳ Ｐゴシック" charset="-128"/>
                </a:rPr>
                <a:t> </a:t>
              </a:r>
              <a:r>
                <a:rPr kumimoji="1" lang="en-US" altLang="ja-JP" sz="1477" b="1" dirty="0">
                  <a:solidFill>
                    <a:srgbClr val="002060"/>
                  </a:solidFill>
                  <a:latin typeface="Arial" charset="0"/>
                  <a:ea typeface="ＭＳ Ｐゴシック"/>
                  <a:cs typeface="ＭＳ Ｐゴシック" charset="-128"/>
                </a:rPr>
                <a:t>⑥</a:t>
              </a:r>
              <a:r>
                <a:rPr kumimoji="1" lang="ja-JP" altLang="en-US" sz="1477" b="1" dirty="0">
                  <a:solidFill>
                    <a:srgbClr val="002060"/>
                  </a:solidFill>
                  <a:latin typeface="Arial" charset="0"/>
                  <a:ea typeface="ＭＳ Ｐゴシック"/>
                  <a:cs typeface="ＭＳ Ｐゴシック" charset="-128"/>
                </a:rPr>
                <a:t>コミュニケーション</a:t>
              </a:r>
            </a:p>
            <a:p>
              <a:pPr marL="316531" indent="-316531" algn="ctr" defTabSz="844083" fontAlgn="base">
                <a:lnSpc>
                  <a:spcPct val="80000"/>
                </a:lnSpc>
                <a:spcBef>
                  <a:spcPct val="20000"/>
                </a:spcBef>
                <a:spcAft>
                  <a:spcPct val="0"/>
                </a:spcAft>
                <a:defRPr/>
              </a:pPr>
              <a:endParaRPr kumimoji="1" lang="en-US" altLang="ja-JP" sz="1385" dirty="0">
                <a:solidFill>
                  <a:srgbClr val="FFFFFF"/>
                </a:solidFill>
                <a:latin typeface="Arial" charset="0"/>
                <a:ea typeface="ＭＳ Ｐゴシック"/>
                <a:cs typeface="ＭＳ Ｐゴシック" charset="-128"/>
              </a:endParaRPr>
            </a:p>
          </p:txBody>
        </p:sp>
        <p:sp>
          <p:nvSpPr>
            <p:cNvPr id="233477" name="AutoShape 49"/>
            <p:cNvSpPr>
              <a:spLocks noChangeArrowheads="1"/>
            </p:cNvSpPr>
            <p:nvPr/>
          </p:nvSpPr>
          <p:spPr bwMode="auto">
            <a:xfrm>
              <a:off x="88902" y="5516605"/>
              <a:ext cx="2826872" cy="1152525"/>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t"/>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fontAlgn="base" hangingPunct="1">
                <a:spcBef>
                  <a:spcPct val="0"/>
                </a:spcBef>
                <a:spcAft>
                  <a:spcPct val="0"/>
                </a:spcAft>
                <a:buNone/>
              </a:pPr>
              <a:r>
                <a:rPr lang="ja-JP" altLang="en-US" sz="1292" b="1" dirty="0">
                  <a:solidFill>
                    <a:srgbClr val="000000"/>
                  </a:solidFill>
                  <a:latin typeface="ＭＳ Ｐゴシック" panose="020B0600070205080204" pitchFamily="50" charset="-128"/>
                </a:rPr>
                <a:t>・情報取得・コミュニケーション手段</a:t>
              </a:r>
              <a:br>
                <a:rPr lang="en-US" altLang="ja-JP" sz="1292" b="1" dirty="0">
                  <a:solidFill>
                    <a:srgbClr val="000000"/>
                  </a:solidFill>
                  <a:latin typeface="ＭＳ Ｐゴシック" panose="020B0600070205080204" pitchFamily="50" charset="-128"/>
                </a:rPr>
              </a:br>
              <a:r>
                <a:rPr lang="ja-JP" altLang="en-US" sz="1292" b="1" dirty="0">
                  <a:solidFill>
                    <a:srgbClr val="000000"/>
                  </a:solidFill>
                  <a:latin typeface="ＭＳ Ｐゴシック" panose="020B0600070205080204" pitchFamily="50" charset="-128"/>
                </a:rPr>
                <a:t>・災害対応・緊急　連絡システム</a:t>
              </a:r>
              <a:endParaRPr lang="en-US" altLang="ja-JP" sz="1292" b="1" dirty="0">
                <a:solidFill>
                  <a:srgbClr val="000000"/>
                </a:solidFill>
                <a:latin typeface="ＭＳ Ｐゴシック" panose="020B0600070205080204" pitchFamily="50" charset="-128"/>
              </a:endParaRPr>
            </a:p>
            <a:p>
              <a:pPr defTabSz="844083" eaLnBrk="1" fontAlgn="base" hangingPunct="1">
                <a:spcBef>
                  <a:spcPct val="0"/>
                </a:spcBef>
                <a:spcAft>
                  <a:spcPct val="0"/>
                </a:spcAft>
                <a:buNone/>
              </a:pPr>
              <a:r>
                <a:rPr lang="ja-JP" altLang="en-US" sz="1292" b="1" dirty="0">
                  <a:solidFill>
                    <a:srgbClr val="000000"/>
                  </a:solidFill>
                  <a:latin typeface="ＭＳ Ｐゴシック" panose="020B0600070205080204" pitchFamily="50" charset="-128"/>
                </a:rPr>
                <a:t>　（誘導案内・危険情報）</a:t>
              </a:r>
            </a:p>
          </p:txBody>
        </p:sp>
      </p:grpSp>
      <p:grpSp>
        <p:nvGrpSpPr>
          <p:cNvPr id="13" name="グループ化 12"/>
          <p:cNvGrpSpPr/>
          <p:nvPr/>
        </p:nvGrpSpPr>
        <p:grpSpPr>
          <a:xfrm>
            <a:off x="2987696" y="4958635"/>
            <a:ext cx="3816350" cy="1462719"/>
            <a:chOff x="2987695" y="5086105"/>
            <a:chExt cx="3816350" cy="1584612"/>
          </a:xfrm>
        </p:grpSpPr>
        <p:sp>
          <p:nvSpPr>
            <p:cNvPr id="10" name="_s53259"/>
            <p:cNvSpPr>
              <a:spLocks noChangeArrowheads="1"/>
            </p:cNvSpPr>
            <p:nvPr/>
          </p:nvSpPr>
          <p:spPr bwMode="auto">
            <a:xfrm>
              <a:off x="3852496" y="5086105"/>
              <a:ext cx="1730705" cy="792250"/>
            </a:xfrm>
            <a:prstGeom prst="ellipse">
              <a:avLst/>
            </a:prstGeom>
            <a:solidFill>
              <a:schemeClr val="accent1"/>
            </a:solidFill>
            <a:ln w="9525">
              <a:solidFill>
                <a:schemeClr val="tx1"/>
              </a:solidFill>
              <a:round/>
              <a:headEnd/>
              <a:tailEnd/>
            </a:ln>
          </p:spPr>
          <p:txBody>
            <a:bodyPr wrap="none" lIns="0" tIns="0" rIns="0" bIns="0" anchor="ctr"/>
            <a:lstStyle/>
            <a:p>
              <a:pPr marL="316531" indent="-316531" algn="ctr" defTabSz="844083" fontAlgn="base">
                <a:lnSpc>
                  <a:spcPct val="80000"/>
                </a:lnSpc>
                <a:spcBef>
                  <a:spcPct val="20000"/>
                </a:spcBef>
                <a:spcAft>
                  <a:spcPct val="0"/>
                </a:spcAft>
                <a:defRPr/>
              </a:pPr>
              <a:r>
                <a:rPr kumimoji="1" lang="en-US" altLang="ja-JP" sz="1569" b="1" dirty="0">
                  <a:solidFill>
                    <a:srgbClr val="002060"/>
                  </a:solidFill>
                  <a:latin typeface="Arial" charset="0"/>
                  <a:ea typeface="ＭＳ Ｐゴシック"/>
                  <a:cs typeface="ＭＳ Ｐゴシック" charset="-128"/>
                </a:rPr>
                <a:t>⑤</a:t>
              </a:r>
              <a:r>
                <a:rPr kumimoji="1" lang="ja-JP" altLang="en-US" sz="1569" b="1" dirty="0">
                  <a:solidFill>
                    <a:srgbClr val="002060"/>
                  </a:solidFill>
                  <a:latin typeface="Arial" charset="0"/>
                  <a:ea typeface="ＭＳ Ｐゴシック"/>
                  <a:cs typeface="ＭＳ Ｐゴシック" charset="-128"/>
                </a:rPr>
                <a:t>育つ</a:t>
              </a:r>
            </a:p>
            <a:p>
              <a:pPr marL="316531" indent="-316531" algn="ctr" defTabSz="844083" fontAlgn="base">
                <a:lnSpc>
                  <a:spcPct val="80000"/>
                </a:lnSpc>
                <a:spcBef>
                  <a:spcPct val="20000"/>
                </a:spcBef>
                <a:spcAft>
                  <a:spcPct val="0"/>
                </a:spcAft>
                <a:defRPr/>
              </a:pPr>
              <a:r>
                <a:rPr kumimoji="1" lang="ja-JP" altLang="en-US" sz="1569" b="1" dirty="0">
                  <a:solidFill>
                    <a:srgbClr val="002060"/>
                  </a:solidFill>
                  <a:latin typeface="Arial" charset="0"/>
                  <a:ea typeface="ＭＳ Ｐゴシック"/>
                  <a:cs typeface="ＭＳ Ｐゴシック" charset="-128"/>
                </a:rPr>
                <a:t>・育てる・学ぶ</a:t>
              </a:r>
            </a:p>
          </p:txBody>
        </p:sp>
        <p:sp>
          <p:nvSpPr>
            <p:cNvPr id="233478" name="AutoShape 51"/>
            <p:cNvSpPr>
              <a:spLocks noChangeArrowheads="1"/>
            </p:cNvSpPr>
            <p:nvPr/>
          </p:nvSpPr>
          <p:spPr bwMode="auto">
            <a:xfrm>
              <a:off x="2987695" y="6021430"/>
              <a:ext cx="3816350" cy="649287"/>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tabLst>
                  <a:tab pos="3678238" algn="l"/>
                  <a:tab pos="4303713" algn="l"/>
                </a:tabLst>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tabLst>
                  <a:tab pos="3678238" algn="l"/>
                  <a:tab pos="4303713" algn="l"/>
                </a:tabLst>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tabLst>
                  <a:tab pos="3678238" algn="l"/>
                  <a:tab pos="4303713" algn="l"/>
                </a:tabLst>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tabLst>
                  <a:tab pos="3678238" algn="l"/>
                  <a:tab pos="4303713" algn="l"/>
                </a:tabLst>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tabLst>
                  <a:tab pos="3678238" algn="l"/>
                  <a:tab pos="4303713" algn="l"/>
                </a:tabLst>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tabLst>
                  <a:tab pos="3678238" algn="l"/>
                  <a:tab pos="4303713" algn="l"/>
                </a:tabLst>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tabLst>
                  <a:tab pos="3678238" algn="l"/>
                  <a:tab pos="4303713" algn="l"/>
                </a:tabLst>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tabLst>
                  <a:tab pos="3678238" algn="l"/>
                  <a:tab pos="4303713" algn="l"/>
                </a:tabLst>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tabLst>
                  <a:tab pos="3678238" algn="l"/>
                  <a:tab pos="4303713" algn="l"/>
                </a:tabLst>
                <a:defRPr kumimoji="1" sz="2000">
                  <a:solidFill>
                    <a:schemeClr val="tx1"/>
                  </a:solidFill>
                  <a:latin typeface="Calibri" pitchFamily="34" charset="0"/>
                  <a:ea typeface="ＭＳ Ｐゴシック" pitchFamily="50" charset="-128"/>
                </a:defRPr>
              </a:lvl9pPr>
            </a:lstStyle>
            <a:p>
              <a:pPr defTabSz="844083" eaLnBrk="1" fontAlgn="base" hangingPunct="1">
                <a:spcBef>
                  <a:spcPct val="0"/>
                </a:spcBef>
                <a:spcAft>
                  <a:spcPct val="0"/>
                </a:spcAft>
                <a:buNone/>
                <a:tabLst>
                  <a:tab pos="3395381" algn="l"/>
                  <a:tab pos="3972757" algn="l"/>
                </a:tabLst>
              </a:pPr>
              <a:endParaRPr lang="en-US" altLang="ja-JP" sz="1292" dirty="0">
                <a:solidFill>
                  <a:srgbClr val="000000"/>
                </a:solidFill>
                <a:latin typeface="Arial" pitchFamily="34" charset="0"/>
              </a:endParaRPr>
            </a:p>
            <a:p>
              <a:pPr defTabSz="844083" eaLnBrk="1" fontAlgn="base" hangingPunct="1">
                <a:spcBef>
                  <a:spcPct val="0"/>
                </a:spcBef>
                <a:spcAft>
                  <a:spcPct val="0"/>
                </a:spcAft>
                <a:buNone/>
                <a:tabLst>
                  <a:tab pos="3395381" algn="l"/>
                  <a:tab pos="3972757" algn="l"/>
                </a:tabLst>
              </a:pPr>
              <a:endParaRPr lang="en-US" altLang="ja-JP" sz="1292" dirty="0">
                <a:solidFill>
                  <a:srgbClr val="000000"/>
                </a:solidFill>
                <a:latin typeface="Arial" pitchFamily="34" charset="0"/>
              </a:endParaRPr>
            </a:p>
            <a:p>
              <a:pPr defTabSz="844083" eaLnBrk="1" fontAlgn="base" hangingPunct="1">
                <a:spcBef>
                  <a:spcPct val="0"/>
                </a:spcBef>
                <a:spcAft>
                  <a:spcPct val="0"/>
                </a:spcAft>
                <a:buNone/>
                <a:tabLst>
                  <a:tab pos="3395381" algn="l"/>
                  <a:tab pos="3972757" algn="l"/>
                </a:tabLst>
              </a:pPr>
              <a:r>
                <a:rPr lang="ja-JP" altLang="en-US" sz="1292" b="1" dirty="0">
                  <a:solidFill>
                    <a:srgbClr val="000000"/>
                  </a:solidFill>
                  <a:latin typeface="Arial" pitchFamily="34" charset="0"/>
                </a:rPr>
                <a:t>教育機会・各種関連機関の利便性・啓蒙・啓発</a:t>
              </a:r>
              <a:endParaRPr lang="en-US" altLang="ja-JP" sz="1292" b="1" dirty="0">
                <a:solidFill>
                  <a:srgbClr val="000000"/>
                </a:solidFill>
                <a:latin typeface="Arial" pitchFamily="34" charset="0"/>
              </a:endParaRPr>
            </a:p>
            <a:p>
              <a:pPr defTabSz="844083" eaLnBrk="1" fontAlgn="base" hangingPunct="1">
                <a:spcBef>
                  <a:spcPct val="0"/>
                </a:spcBef>
                <a:spcAft>
                  <a:spcPct val="0"/>
                </a:spcAft>
                <a:buNone/>
                <a:tabLst>
                  <a:tab pos="3395381" algn="l"/>
                  <a:tab pos="3972757" algn="l"/>
                </a:tabLst>
              </a:pPr>
              <a:r>
                <a:rPr lang="ja-JP" altLang="en-US" sz="1292" b="1" dirty="0">
                  <a:solidFill>
                    <a:srgbClr val="000000"/>
                  </a:solidFill>
                  <a:latin typeface="Arial" pitchFamily="34" charset="0"/>
                </a:rPr>
                <a:t>活動・伝統</a:t>
              </a:r>
              <a:r>
                <a:rPr lang="ja-JP" altLang="en-US" sz="1292" b="1" dirty="0">
                  <a:solidFill>
                    <a:srgbClr val="000000"/>
                  </a:solidFill>
                  <a:ea typeface="ＭＳ ゴシック" pitchFamily="49" charset="-128"/>
                </a:rPr>
                <a:t>文化・教育内容・教育機会など</a:t>
              </a:r>
            </a:p>
            <a:p>
              <a:pPr defTabSz="844083" eaLnBrk="1" fontAlgn="base" hangingPunct="1">
                <a:spcBef>
                  <a:spcPct val="0"/>
                </a:spcBef>
                <a:spcAft>
                  <a:spcPct val="0"/>
                </a:spcAft>
                <a:buNone/>
                <a:tabLst>
                  <a:tab pos="3395381" algn="l"/>
                  <a:tab pos="3972757" algn="l"/>
                </a:tabLst>
              </a:pPr>
              <a:r>
                <a:rPr lang="ja-JP" altLang="en-US" sz="1292" dirty="0">
                  <a:solidFill>
                    <a:srgbClr val="000000"/>
                  </a:solidFill>
                  <a:latin typeface="Arial" pitchFamily="34" charset="0"/>
                </a:rPr>
                <a:t>   </a:t>
              </a:r>
            </a:p>
            <a:p>
              <a:pPr defTabSz="844083" eaLnBrk="1" fontAlgn="base" hangingPunct="1">
                <a:spcBef>
                  <a:spcPct val="0"/>
                </a:spcBef>
                <a:spcAft>
                  <a:spcPct val="0"/>
                </a:spcAft>
                <a:buNone/>
                <a:tabLst>
                  <a:tab pos="3395381" algn="l"/>
                  <a:tab pos="3972757" algn="l"/>
                </a:tabLst>
              </a:pPr>
              <a:endParaRPr lang="en-US" altLang="ja-JP" sz="1292" dirty="0">
                <a:solidFill>
                  <a:srgbClr val="000000"/>
                </a:solidFill>
                <a:ea typeface="ＭＳ ゴシック" pitchFamily="49" charset="-128"/>
              </a:endParaRPr>
            </a:p>
          </p:txBody>
        </p:sp>
      </p:grpSp>
      <p:grpSp>
        <p:nvGrpSpPr>
          <p:cNvPr id="11" name="グループ化 10"/>
          <p:cNvGrpSpPr/>
          <p:nvPr/>
        </p:nvGrpSpPr>
        <p:grpSpPr>
          <a:xfrm>
            <a:off x="5743334" y="4580949"/>
            <a:ext cx="3347327" cy="1467055"/>
            <a:chOff x="5743333" y="4676945"/>
            <a:chExt cx="3347327" cy="1589310"/>
          </a:xfrm>
        </p:grpSpPr>
        <p:sp>
          <p:nvSpPr>
            <p:cNvPr id="12" name="_s53261"/>
            <p:cNvSpPr>
              <a:spLocks noChangeArrowheads="1"/>
            </p:cNvSpPr>
            <p:nvPr/>
          </p:nvSpPr>
          <p:spPr bwMode="auto">
            <a:xfrm>
              <a:off x="5743333" y="4676945"/>
              <a:ext cx="1582911" cy="866346"/>
            </a:xfrm>
            <a:prstGeom prst="ellipse">
              <a:avLst/>
            </a:prstGeom>
            <a:solidFill>
              <a:srgbClr val="FFC000"/>
            </a:solidFill>
            <a:ln w="9525">
              <a:solidFill>
                <a:schemeClr val="tx1"/>
              </a:solidFill>
              <a:round/>
              <a:headEnd/>
              <a:tailEnd/>
            </a:ln>
          </p:spPr>
          <p:txBody>
            <a:bodyPr wrap="none" lIns="0" tIns="0" rIns="0" bIns="0" anchor="ctr"/>
            <a:lstStyle/>
            <a:p>
              <a:pPr marL="316531" indent="-316531" algn="ctr" defTabSz="844083" fontAlgn="base">
                <a:lnSpc>
                  <a:spcPct val="80000"/>
                </a:lnSpc>
                <a:spcBef>
                  <a:spcPct val="20000"/>
                </a:spcBef>
                <a:spcAft>
                  <a:spcPct val="0"/>
                </a:spcAft>
                <a:defRPr/>
              </a:pPr>
              <a:r>
                <a:rPr kumimoji="1" lang="en-US" altLang="ja-JP" sz="1569" b="1" dirty="0">
                  <a:solidFill>
                    <a:srgbClr val="002060"/>
                  </a:solidFill>
                  <a:latin typeface="Arial" charset="0"/>
                  <a:ea typeface="ＭＳ Ｐゴシック"/>
                  <a:cs typeface="ＭＳ Ｐゴシック" charset="-128"/>
                </a:rPr>
                <a:t>④</a:t>
              </a:r>
              <a:r>
                <a:rPr kumimoji="1" lang="ja-JP" altLang="en-US" sz="1569" b="1" dirty="0">
                  <a:solidFill>
                    <a:srgbClr val="002060"/>
                  </a:solidFill>
                  <a:latin typeface="Arial" charset="0"/>
                  <a:ea typeface="ＭＳ Ｐゴシック"/>
                  <a:cs typeface="ＭＳ Ｐゴシック" charset="-128"/>
                </a:rPr>
                <a:t>就業・労働</a:t>
              </a:r>
            </a:p>
          </p:txBody>
        </p:sp>
        <p:sp>
          <p:nvSpPr>
            <p:cNvPr id="233479" name="AutoShape 52"/>
            <p:cNvSpPr>
              <a:spLocks noChangeArrowheads="1"/>
            </p:cNvSpPr>
            <p:nvPr/>
          </p:nvSpPr>
          <p:spPr bwMode="auto">
            <a:xfrm>
              <a:off x="7155180" y="5440621"/>
              <a:ext cx="1935480" cy="825634"/>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fontAlgn="base" hangingPunct="1">
                <a:spcBef>
                  <a:spcPct val="0"/>
                </a:spcBef>
                <a:spcAft>
                  <a:spcPct val="0"/>
                </a:spcAft>
                <a:buNone/>
              </a:pPr>
              <a:r>
                <a:rPr lang="ja-JP" altLang="en-US" sz="1292" b="1" dirty="0">
                  <a:solidFill>
                    <a:srgbClr val="000000"/>
                  </a:solidFill>
                  <a:ea typeface="ＭＳ ゴシック" pitchFamily="49" charset="-128"/>
                </a:rPr>
                <a:t>個性の発揮・役割の実現・生計の維持・雇用環境・産業動向 </a:t>
              </a:r>
            </a:p>
          </p:txBody>
        </p:sp>
      </p:grpSp>
      <p:grpSp>
        <p:nvGrpSpPr>
          <p:cNvPr id="7" name="グループ化 6"/>
          <p:cNvGrpSpPr/>
          <p:nvPr/>
        </p:nvGrpSpPr>
        <p:grpSpPr>
          <a:xfrm>
            <a:off x="5503032" y="525547"/>
            <a:ext cx="3531351" cy="2661978"/>
            <a:chOff x="4118762" y="532813"/>
            <a:chExt cx="3531351" cy="2883809"/>
          </a:xfrm>
        </p:grpSpPr>
        <p:sp>
          <p:nvSpPr>
            <p:cNvPr id="16" name="_s53265"/>
            <p:cNvSpPr>
              <a:spLocks noChangeArrowheads="1"/>
            </p:cNvSpPr>
            <p:nvPr/>
          </p:nvSpPr>
          <p:spPr bwMode="auto">
            <a:xfrm>
              <a:off x="4118762" y="2616772"/>
              <a:ext cx="1873443" cy="799850"/>
            </a:xfrm>
            <a:prstGeom prst="ellipse">
              <a:avLst/>
            </a:prstGeom>
            <a:solidFill>
              <a:schemeClr val="accent1"/>
            </a:solidFill>
            <a:ln w="9525">
              <a:solidFill>
                <a:schemeClr val="tx1"/>
              </a:solidFill>
              <a:round/>
              <a:headEnd/>
              <a:tailEnd/>
            </a:ln>
          </p:spPr>
          <p:txBody>
            <a:bodyPr wrap="none" lIns="0" tIns="0" rIns="0" bIns="0" anchor="ctr"/>
            <a:lstStyle/>
            <a:p>
              <a:pPr marL="316531" indent="-316531" algn="ctr" defTabSz="844083" fontAlgn="base">
                <a:lnSpc>
                  <a:spcPct val="80000"/>
                </a:lnSpc>
                <a:spcBef>
                  <a:spcPct val="20000"/>
                </a:spcBef>
                <a:spcAft>
                  <a:spcPct val="0"/>
                </a:spcAft>
                <a:defRPr/>
              </a:pPr>
              <a:endParaRPr kumimoji="1" lang="en-US" altLang="ja-JP" sz="1292" dirty="0">
                <a:solidFill>
                  <a:srgbClr val="FFFFFF"/>
                </a:solidFill>
                <a:latin typeface="Arial" charset="0"/>
                <a:ea typeface="ＭＳ Ｐゴシック"/>
                <a:cs typeface="ＭＳ Ｐゴシック" charset="-128"/>
              </a:endParaRPr>
            </a:p>
            <a:p>
              <a:pPr marL="316531" indent="-316531" algn="ctr" defTabSz="844083" fontAlgn="base">
                <a:lnSpc>
                  <a:spcPct val="80000"/>
                </a:lnSpc>
                <a:spcBef>
                  <a:spcPct val="20000"/>
                </a:spcBef>
                <a:spcAft>
                  <a:spcPct val="0"/>
                </a:spcAft>
                <a:defRPr/>
              </a:pPr>
              <a:endParaRPr kumimoji="1" lang="en-US" altLang="ja-JP" sz="1569" dirty="0">
                <a:solidFill>
                  <a:srgbClr val="FFFFFF"/>
                </a:solidFill>
                <a:latin typeface="Arial" charset="0"/>
                <a:ea typeface="ＭＳ Ｐゴシック"/>
                <a:cs typeface="ＭＳ Ｐゴシック" charset="-128"/>
              </a:endParaRPr>
            </a:p>
            <a:p>
              <a:pPr marL="316531" indent="-316531" algn="ctr" defTabSz="844083" fontAlgn="base">
                <a:lnSpc>
                  <a:spcPct val="80000"/>
                </a:lnSpc>
                <a:spcBef>
                  <a:spcPct val="20000"/>
                </a:spcBef>
                <a:spcAft>
                  <a:spcPct val="0"/>
                </a:spcAft>
                <a:defRPr/>
              </a:pPr>
              <a:r>
                <a:rPr kumimoji="1" lang="en-US" altLang="ja-JP" sz="1569" b="1" dirty="0">
                  <a:solidFill>
                    <a:srgbClr val="002060"/>
                  </a:solidFill>
                  <a:latin typeface="Arial" charset="0"/>
                  <a:ea typeface="ＭＳ Ｐゴシック"/>
                  <a:cs typeface="ＭＳ Ｐゴシック" charset="-128"/>
                </a:rPr>
                <a:t>②</a:t>
              </a:r>
              <a:r>
                <a:rPr kumimoji="1" lang="ja-JP" altLang="en-US" sz="1569" b="1" dirty="0">
                  <a:solidFill>
                    <a:srgbClr val="002060"/>
                  </a:solidFill>
                  <a:latin typeface="Arial" charset="0"/>
                  <a:ea typeface="ＭＳ Ｐゴシック"/>
                  <a:cs typeface="ＭＳ Ｐゴシック" charset="-128"/>
                </a:rPr>
                <a:t>住まう・暮らす</a:t>
              </a:r>
            </a:p>
            <a:p>
              <a:pPr marL="316531" indent="-316531" algn="ctr" defTabSz="844083" fontAlgn="base">
                <a:lnSpc>
                  <a:spcPct val="80000"/>
                </a:lnSpc>
                <a:spcBef>
                  <a:spcPct val="20000"/>
                </a:spcBef>
                <a:spcAft>
                  <a:spcPct val="0"/>
                </a:spcAft>
                <a:defRPr/>
              </a:pPr>
              <a:r>
                <a:rPr kumimoji="1" lang="ja-JP" altLang="en-US" sz="1569" dirty="0">
                  <a:solidFill>
                    <a:srgbClr val="FFFFFF"/>
                  </a:solidFill>
                  <a:latin typeface="Arial" charset="0"/>
                  <a:ea typeface="ＭＳ Ｐゴシック"/>
                  <a:cs typeface="ＭＳ Ｐゴシック" charset="-128"/>
                </a:rPr>
                <a:t>　</a:t>
              </a:r>
            </a:p>
            <a:p>
              <a:pPr marL="316531" indent="-316531" algn="ctr" defTabSz="844083" fontAlgn="base">
                <a:lnSpc>
                  <a:spcPct val="80000"/>
                </a:lnSpc>
                <a:spcBef>
                  <a:spcPct val="20000"/>
                </a:spcBef>
                <a:spcAft>
                  <a:spcPct val="0"/>
                </a:spcAft>
                <a:defRPr/>
              </a:pPr>
              <a:endParaRPr kumimoji="1" lang="en-US" altLang="ja-JP" sz="1569" dirty="0">
                <a:solidFill>
                  <a:srgbClr val="FFFFFF"/>
                </a:solidFill>
                <a:latin typeface="Arial" charset="0"/>
                <a:ea typeface="ＭＳ Ｐゴシック"/>
                <a:cs typeface="ＭＳ Ｐゴシック" charset="-128"/>
              </a:endParaRPr>
            </a:p>
          </p:txBody>
        </p:sp>
        <p:sp>
          <p:nvSpPr>
            <p:cNvPr id="233480" name="AutoShape 53"/>
            <p:cNvSpPr>
              <a:spLocks noChangeArrowheads="1"/>
            </p:cNvSpPr>
            <p:nvPr/>
          </p:nvSpPr>
          <p:spPr bwMode="auto">
            <a:xfrm>
              <a:off x="4679583" y="532813"/>
              <a:ext cx="2970530" cy="1983976"/>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t"/>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1055103" eaLnBrk="1" fontAlgn="base" hangingPunct="1">
                <a:spcBef>
                  <a:spcPct val="0"/>
                </a:spcBef>
                <a:spcAft>
                  <a:spcPct val="0"/>
                </a:spcAft>
                <a:buNone/>
              </a:pPr>
              <a:r>
                <a:rPr lang="ja-JP" altLang="en-US" sz="1292" b="1" dirty="0">
                  <a:solidFill>
                    <a:srgbClr val="000000"/>
                  </a:solidFill>
                  <a:latin typeface="ＭＳ Ｐゴシック"/>
                  <a:ea typeface="ＭＳ Ｐゴシック"/>
                </a:rPr>
                <a:t>・ 住環境：立地条件</a:t>
              </a:r>
              <a:br>
                <a:rPr lang="en-US" altLang="ja-JP" sz="1292" b="1" dirty="0">
                  <a:solidFill>
                    <a:srgbClr val="000000"/>
                  </a:solidFill>
                  <a:latin typeface="ＭＳ Ｐゴシック"/>
                  <a:ea typeface="ＭＳ Ｐゴシック"/>
                </a:rPr>
              </a:br>
              <a:r>
                <a:rPr lang="ja-JP" altLang="en-US" sz="1292" b="1" dirty="0">
                  <a:solidFill>
                    <a:srgbClr val="000000"/>
                  </a:solidFill>
                  <a:latin typeface="ＭＳ Ｐゴシック"/>
                  <a:ea typeface="ＭＳ Ｐゴシック"/>
                </a:rPr>
                <a:t>・地域のまちづくり・生活関連</a:t>
              </a:r>
              <a:br>
                <a:rPr lang="en-US" altLang="ja-JP" sz="1292" b="1" dirty="0">
                  <a:solidFill>
                    <a:srgbClr val="000000"/>
                  </a:solidFill>
                  <a:latin typeface="ＭＳ Ｐゴシック"/>
                  <a:ea typeface="ＭＳ Ｐゴシック"/>
                </a:rPr>
              </a:br>
              <a:r>
                <a:rPr lang="ja-JP" altLang="en-US" sz="1292" b="1" dirty="0">
                  <a:solidFill>
                    <a:srgbClr val="000000"/>
                  </a:solidFill>
                  <a:latin typeface="ＭＳ Ｐゴシック"/>
                  <a:ea typeface="ＭＳ Ｐゴシック"/>
                </a:rPr>
                <a:t>　施設等の利便性・バリアフリー・</a:t>
              </a:r>
              <a:br>
                <a:rPr lang="en-US" altLang="ja-JP" sz="1292" b="1" dirty="0">
                  <a:solidFill>
                    <a:srgbClr val="000000"/>
                  </a:solidFill>
                  <a:latin typeface="ＭＳ Ｐゴシック"/>
                  <a:ea typeface="ＭＳ Ｐゴシック"/>
                </a:rPr>
              </a:br>
              <a:r>
                <a:rPr lang="ja-JP" altLang="en-US" sz="1292" b="1" dirty="0">
                  <a:solidFill>
                    <a:srgbClr val="000000"/>
                  </a:solidFill>
                  <a:latin typeface="ＭＳ Ｐゴシック"/>
                  <a:ea typeface="ＭＳ Ｐゴシック"/>
                </a:rPr>
                <a:t>　住居管理・設備生活施設・娯楽</a:t>
              </a:r>
            </a:p>
            <a:p>
              <a:pPr defTabSz="844083" eaLnBrk="1" fontAlgn="base" hangingPunct="1">
                <a:spcBef>
                  <a:spcPct val="0"/>
                </a:spcBef>
                <a:spcAft>
                  <a:spcPct val="0"/>
                </a:spcAft>
                <a:buNone/>
              </a:pPr>
              <a:r>
                <a:rPr lang="ja-JP" altLang="en-US" sz="1292" b="1" dirty="0">
                  <a:solidFill>
                    <a:srgbClr val="000000"/>
                  </a:solidFill>
                  <a:latin typeface="ＭＳ Ｐゴシック"/>
                  <a:ea typeface="ＭＳ Ｐゴシック"/>
                </a:rPr>
                <a:t>・施設やサービス機能</a:t>
              </a:r>
              <a:br>
                <a:rPr lang="en-US" altLang="ja-JP" sz="1292" b="1" dirty="0">
                  <a:solidFill>
                    <a:srgbClr val="000000"/>
                  </a:solidFill>
                  <a:latin typeface="ＭＳ Ｐゴシック"/>
                  <a:ea typeface="ＭＳ Ｐゴシック"/>
                </a:rPr>
              </a:br>
              <a:r>
                <a:rPr lang="ja-JP" altLang="en-US" sz="1292" b="1" dirty="0">
                  <a:solidFill>
                    <a:srgbClr val="000000"/>
                  </a:solidFill>
                  <a:latin typeface="ＭＳ Ｐゴシック"/>
                  <a:ea typeface="ＭＳ Ｐゴシック"/>
                </a:rPr>
                <a:t>・暮らし：家事</a:t>
              </a:r>
              <a:br>
                <a:rPr lang="en-US" altLang="ja-JP" sz="1292" b="1" dirty="0">
                  <a:solidFill>
                    <a:srgbClr val="000000"/>
                  </a:solidFill>
                  <a:latin typeface="ＭＳ Ｐゴシック"/>
                  <a:ea typeface="ＭＳ Ｐゴシック"/>
                </a:rPr>
              </a:br>
              <a:r>
                <a:rPr lang="ja-JP" altLang="en-US" sz="1292" b="1" dirty="0">
                  <a:solidFill>
                    <a:srgbClr val="000000"/>
                  </a:solidFill>
                  <a:latin typeface="ＭＳ Ｐゴシック"/>
                  <a:ea typeface="ＭＳ Ｐゴシック"/>
                </a:rPr>
                <a:t>・家政・在宅サービス・ </a:t>
              </a:r>
              <a:br>
                <a:rPr lang="en-US" altLang="ja-JP" sz="1292" b="1" dirty="0">
                  <a:solidFill>
                    <a:srgbClr val="000000"/>
                  </a:solidFill>
                  <a:latin typeface="ＭＳ Ｐゴシック"/>
                  <a:ea typeface="ＭＳ Ｐゴシック"/>
                </a:rPr>
              </a:br>
              <a:r>
                <a:rPr lang="ja-JP" altLang="en-US" sz="1292" b="1" dirty="0">
                  <a:solidFill>
                    <a:srgbClr val="000000"/>
                  </a:solidFill>
                  <a:latin typeface="ＭＳ Ｐゴシック"/>
                  <a:ea typeface="ＭＳ Ｐゴシック"/>
                </a:rPr>
                <a:t>・基礎自治体のサービス状況</a:t>
              </a:r>
            </a:p>
          </p:txBody>
        </p:sp>
      </p:grpSp>
      <p:grpSp>
        <p:nvGrpSpPr>
          <p:cNvPr id="20" name="グループ化 19"/>
          <p:cNvGrpSpPr/>
          <p:nvPr/>
        </p:nvGrpSpPr>
        <p:grpSpPr>
          <a:xfrm>
            <a:off x="179512" y="903181"/>
            <a:ext cx="3849290" cy="2307802"/>
            <a:chOff x="301982" y="729743"/>
            <a:chExt cx="3849290" cy="2500119"/>
          </a:xfrm>
        </p:grpSpPr>
        <p:sp>
          <p:nvSpPr>
            <p:cNvPr id="4" name="_s53253"/>
            <p:cNvSpPr>
              <a:spLocks noChangeArrowheads="1"/>
            </p:cNvSpPr>
            <p:nvPr/>
          </p:nvSpPr>
          <p:spPr bwMode="auto">
            <a:xfrm>
              <a:off x="2277829" y="2509807"/>
              <a:ext cx="1873443" cy="720055"/>
            </a:xfrm>
            <a:prstGeom prst="ellipse">
              <a:avLst/>
            </a:prstGeom>
            <a:solidFill>
              <a:schemeClr val="accent1"/>
            </a:solidFill>
            <a:ln w="9525">
              <a:solidFill>
                <a:schemeClr val="tx1"/>
              </a:solidFill>
              <a:round/>
              <a:headEnd/>
              <a:tailEnd/>
            </a:ln>
          </p:spPr>
          <p:txBody>
            <a:bodyPr wrap="none" lIns="0" tIns="0" rIns="0" bIns="0" anchor="ctr"/>
            <a:lstStyle/>
            <a:p>
              <a:pPr marL="316531" indent="-316531" algn="ctr" defTabSz="844083" fontAlgn="base">
                <a:lnSpc>
                  <a:spcPct val="80000"/>
                </a:lnSpc>
                <a:spcBef>
                  <a:spcPct val="20000"/>
                </a:spcBef>
                <a:spcAft>
                  <a:spcPct val="0"/>
                </a:spcAft>
                <a:defRPr/>
              </a:pPr>
              <a:r>
                <a:rPr kumimoji="1" lang="ja-JP" altLang="en-US" sz="1569" b="1" dirty="0">
                  <a:solidFill>
                    <a:srgbClr val="002060"/>
                  </a:solidFill>
                  <a:latin typeface="Arial" charset="0"/>
                  <a:ea typeface="ＭＳ Ｐゴシック"/>
                  <a:cs typeface="ＭＳ Ｐゴシック" charset="-128"/>
                </a:rPr>
                <a:t>⑧地域</a:t>
              </a:r>
            </a:p>
          </p:txBody>
        </p:sp>
        <p:sp>
          <p:nvSpPr>
            <p:cNvPr id="233481" name="AutoShape 54"/>
            <p:cNvSpPr>
              <a:spLocks noChangeArrowheads="1"/>
            </p:cNvSpPr>
            <p:nvPr/>
          </p:nvSpPr>
          <p:spPr bwMode="auto">
            <a:xfrm>
              <a:off x="301982" y="729743"/>
              <a:ext cx="2898776" cy="1719979"/>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fontAlgn="base" hangingPunct="1">
                <a:spcBef>
                  <a:spcPct val="0"/>
                </a:spcBef>
                <a:spcAft>
                  <a:spcPct val="0"/>
                </a:spcAft>
                <a:buNone/>
              </a:pPr>
              <a:r>
                <a:rPr lang="ja-JP" altLang="en-US" sz="1292" b="1" dirty="0">
                  <a:solidFill>
                    <a:srgbClr val="000000"/>
                  </a:solidFill>
                  <a:latin typeface="Arial" pitchFamily="34" charset="0"/>
                </a:rPr>
                <a:t>・交遊関係</a:t>
              </a:r>
              <a:r>
                <a:rPr lang="en-US" altLang="ja-JP" sz="1292" b="1" dirty="0">
                  <a:solidFill>
                    <a:srgbClr val="000000"/>
                  </a:solidFill>
                  <a:latin typeface="Arial" pitchFamily="34" charset="0"/>
                </a:rPr>
                <a:t>:</a:t>
              </a:r>
              <a:r>
                <a:rPr lang="ja-JP" altLang="en-US" sz="1292" b="1" dirty="0">
                  <a:solidFill>
                    <a:srgbClr val="000000"/>
                  </a:solidFill>
                  <a:latin typeface="Arial" pitchFamily="34" charset="0"/>
                </a:rPr>
                <a:t>友人・集団・利害関係）</a:t>
              </a:r>
              <a:endParaRPr lang="en-US" altLang="ja-JP" sz="1292" b="1" dirty="0">
                <a:solidFill>
                  <a:srgbClr val="000000"/>
                </a:solidFill>
                <a:latin typeface="Arial" pitchFamily="34" charset="0"/>
              </a:endParaRPr>
            </a:p>
            <a:p>
              <a:pPr defTabSz="844083" eaLnBrk="1" fontAlgn="base" hangingPunct="1">
                <a:spcBef>
                  <a:spcPct val="0"/>
                </a:spcBef>
                <a:spcAft>
                  <a:spcPct val="0"/>
                </a:spcAft>
                <a:buNone/>
              </a:pPr>
              <a:r>
                <a:rPr lang="ja-JP" altLang="en-US" sz="1292" b="1" dirty="0">
                  <a:solidFill>
                    <a:srgbClr val="000000"/>
                  </a:solidFill>
                  <a:latin typeface="Arial" pitchFamily="34" charset="0"/>
                </a:rPr>
                <a:t> 交遊関係の比重（生活時間・意識・</a:t>
              </a:r>
              <a:endParaRPr lang="en-US" altLang="ja-JP" sz="1292" b="1" dirty="0">
                <a:solidFill>
                  <a:srgbClr val="000000"/>
                </a:solidFill>
                <a:latin typeface="Arial" pitchFamily="34" charset="0"/>
              </a:endParaRPr>
            </a:p>
            <a:p>
              <a:pPr defTabSz="844083" eaLnBrk="1" fontAlgn="base" hangingPunct="1">
                <a:spcBef>
                  <a:spcPct val="0"/>
                </a:spcBef>
                <a:spcAft>
                  <a:spcPct val="0"/>
                </a:spcAft>
                <a:buNone/>
              </a:pPr>
              <a:r>
                <a:rPr lang="ja-JP" altLang="en-US" sz="1292" b="1" dirty="0">
                  <a:solidFill>
                    <a:srgbClr val="000000"/>
                  </a:solidFill>
                  <a:latin typeface="Arial" pitchFamily="34" charset="0"/>
                </a:rPr>
                <a:t>　経費）</a:t>
              </a:r>
            </a:p>
            <a:p>
              <a:pPr defTabSz="844083" eaLnBrk="1" fontAlgn="base" hangingPunct="1">
                <a:spcBef>
                  <a:spcPct val="0"/>
                </a:spcBef>
                <a:spcAft>
                  <a:spcPct val="0"/>
                </a:spcAft>
                <a:buNone/>
              </a:pPr>
              <a:r>
                <a:rPr lang="ja-JP" altLang="en-US" sz="1292" b="1" dirty="0">
                  <a:solidFill>
                    <a:srgbClr val="000000"/>
                  </a:solidFill>
                  <a:latin typeface="Arial" pitchFamily="34" charset="0"/>
                </a:rPr>
                <a:t>・地域社会との関係：自治会・近所</a:t>
              </a:r>
              <a:endParaRPr lang="en-US" altLang="ja-JP" sz="1292" b="1" dirty="0">
                <a:solidFill>
                  <a:srgbClr val="000000"/>
                </a:solidFill>
                <a:latin typeface="Arial" pitchFamily="34" charset="0"/>
              </a:endParaRPr>
            </a:p>
            <a:p>
              <a:pPr defTabSz="844083" eaLnBrk="1" fontAlgn="base" hangingPunct="1">
                <a:spcBef>
                  <a:spcPct val="0"/>
                </a:spcBef>
                <a:spcAft>
                  <a:spcPct val="0"/>
                </a:spcAft>
                <a:buNone/>
              </a:pPr>
              <a:r>
                <a:rPr lang="ja-JP" altLang="en-US" sz="1292" b="1" dirty="0">
                  <a:solidFill>
                    <a:srgbClr val="000000"/>
                  </a:solidFill>
                  <a:latin typeface="Arial" pitchFamily="34" charset="0"/>
                </a:rPr>
                <a:t>　づきあい・地域の行事への参画</a:t>
              </a:r>
              <a:endParaRPr lang="en-US" altLang="ja-JP" sz="1292" b="1" dirty="0">
                <a:solidFill>
                  <a:srgbClr val="000000"/>
                </a:solidFill>
                <a:latin typeface="Arial" pitchFamily="34" charset="0"/>
              </a:endParaRPr>
            </a:p>
            <a:p>
              <a:pPr defTabSz="844083" eaLnBrk="1" fontAlgn="base" hangingPunct="1">
                <a:spcBef>
                  <a:spcPct val="0"/>
                </a:spcBef>
                <a:spcAft>
                  <a:spcPct val="0"/>
                </a:spcAft>
                <a:buNone/>
              </a:pPr>
              <a:r>
                <a:rPr lang="en-US" altLang="ja-JP" sz="1292" b="1" dirty="0">
                  <a:solidFill>
                    <a:srgbClr val="000000"/>
                  </a:solidFill>
                  <a:latin typeface="Arial" pitchFamily="34" charset="0"/>
                </a:rPr>
                <a:t>   </a:t>
              </a:r>
              <a:r>
                <a:rPr lang="ja-JP" altLang="en-US" sz="1292" b="1" dirty="0">
                  <a:solidFill>
                    <a:srgbClr val="000000"/>
                  </a:solidFill>
                  <a:latin typeface="Arial" pitchFamily="34" charset="0"/>
                </a:rPr>
                <a:t>（祭り・環境美化・生活関連行事）</a:t>
              </a:r>
            </a:p>
            <a:p>
              <a:pPr defTabSz="844083" eaLnBrk="1" fontAlgn="base" hangingPunct="1">
                <a:spcBef>
                  <a:spcPct val="0"/>
                </a:spcBef>
                <a:spcAft>
                  <a:spcPct val="0"/>
                </a:spcAft>
                <a:buNone/>
              </a:pPr>
              <a:r>
                <a:rPr lang="ja-JP" altLang="en-US" sz="1292" b="1" dirty="0">
                  <a:solidFill>
                    <a:srgbClr val="000000"/>
                  </a:solidFill>
                  <a:ea typeface="ＭＳ ゴシック" pitchFamily="49" charset="-128"/>
                </a:rPr>
                <a:t>・地域の変化との連携</a:t>
              </a:r>
            </a:p>
          </p:txBody>
        </p:sp>
      </p:grpSp>
      <p:grpSp>
        <p:nvGrpSpPr>
          <p:cNvPr id="17" name="グループ化 16"/>
          <p:cNvGrpSpPr/>
          <p:nvPr/>
        </p:nvGrpSpPr>
        <p:grpSpPr>
          <a:xfrm>
            <a:off x="179388" y="2997956"/>
            <a:ext cx="3304366" cy="1627468"/>
            <a:chOff x="179388" y="2962036"/>
            <a:chExt cx="3304366" cy="1763090"/>
          </a:xfrm>
        </p:grpSpPr>
        <p:sp>
          <p:nvSpPr>
            <p:cNvPr id="6" name="_s53255"/>
            <p:cNvSpPr>
              <a:spLocks noChangeArrowheads="1"/>
            </p:cNvSpPr>
            <p:nvPr/>
          </p:nvSpPr>
          <p:spPr bwMode="auto">
            <a:xfrm>
              <a:off x="1979052" y="3429409"/>
              <a:ext cx="1504702" cy="864446"/>
            </a:xfrm>
            <a:prstGeom prst="ellipse">
              <a:avLst/>
            </a:prstGeom>
            <a:solidFill>
              <a:schemeClr val="accent1"/>
            </a:solidFill>
            <a:ln w="9525">
              <a:solidFill>
                <a:schemeClr val="tx1"/>
              </a:solidFill>
              <a:round/>
              <a:headEnd/>
              <a:tailEnd/>
            </a:ln>
          </p:spPr>
          <p:txBody>
            <a:bodyPr wrap="none" lIns="0" tIns="0" rIns="0" bIns="0" anchor="ctr"/>
            <a:lstStyle/>
            <a:p>
              <a:pPr marL="316531" indent="-316531" algn="ctr" defTabSz="844083" fontAlgn="base">
                <a:lnSpc>
                  <a:spcPct val="80000"/>
                </a:lnSpc>
                <a:spcBef>
                  <a:spcPct val="20000"/>
                </a:spcBef>
                <a:spcAft>
                  <a:spcPct val="0"/>
                </a:spcAft>
                <a:defRPr/>
              </a:pPr>
              <a:endParaRPr kumimoji="1" lang="en-US" altLang="ja-JP" sz="1292" dirty="0">
                <a:solidFill>
                  <a:srgbClr val="FFFFFF"/>
                </a:solidFill>
                <a:latin typeface="Arial" charset="0"/>
                <a:ea typeface="ＭＳ Ｐゴシック"/>
                <a:cs typeface="ＭＳ Ｐゴシック" charset="-128"/>
              </a:endParaRPr>
            </a:p>
            <a:p>
              <a:pPr marL="316531" indent="-316531" algn="ctr" defTabSz="844083" fontAlgn="base">
                <a:lnSpc>
                  <a:spcPct val="80000"/>
                </a:lnSpc>
                <a:spcBef>
                  <a:spcPct val="20000"/>
                </a:spcBef>
                <a:spcAft>
                  <a:spcPct val="0"/>
                </a:spcAft>
                <a:defRPr/>
              </a:pPr>
              <a:r>
                <a:rPr kumimoji="1" lang="en-US" altLang="ja-JP" sz="1569" b="1" dirty="0">
                  <a:solidFill>
                    <a:srgbClr val="002060"/>
                  </a:solidFill>
                  <a:latin typeface="Arial" charset="0"/>
                  <a:ea typeface="ＭＳ Ｐゴシック"/>
                  <a:cs typeface="ＭＳ Ｐゴシック" charset="-128"/>
                </a:rPr>
                <a:t>⑦</a:t>
              </a:r>
              <a:r>
                <a:rPr kumimoji="1" lang="ja-JP" altLang="en-US" sz="1569" b="1" dirty="0">
                  <a:solidFill>
                    <a:srgbClr val="002060"/>
                  </a:solidFill>
                  <a:latin typeface="Arial" charset="0"/>
                  <a:ea typeface="ＭＳ Ｐゴシック"/>
                  <a:cs typeface="ＭＳ Ｐゴシック" charset="-128"/>
                </a:rPr>
                <a:t>交通・移動</a:t>
              </a:r>
            </a:p>
            <a:p>
              <a:pPr marL="316531" indent="-316531" algn="ctr" defTabSz="844083" fontAlgn="base">
                <a:lnSpc>
                  <a:spcPct val="80000"/>
                </a:lnSpc>
                <a:spcBef>
                  <a:spcPct val="20000"/>
                </a:spcBef>
                <a:spcAft>
                  <a:spcPct val="0"/>
                </a:spcAft>
                <a:defRPr/>
              </a:pPr>
              <a:endParaRPr kumimoji="1" lang="en-US" altLang="ja-JP" sz="1569" b="1" dirty="0">
                <a:solidFill>
                  <a:srgbClr val="FFFFFF"/>
                </a:solidFill>
                <a:latin typeface="Arial" charset="0"/>
                <a:ea typeface="ＭＳ Ｐゴシック"/>
                <a:cs typeface="ＭＳ Ｐゴシック" charset="-128"/>
              </a:endParaRPr>
            </a:p>
          </p:txBody>
        </p:sp>
        <p:sp>
          <p:nvSpPr>
            <p:cNvPr id="233482" name="AutoShape 56"/>
            <p:cNvSpPr>
              <a:spLocks noChangeArrowheads="1"/>
            </p:cNvSpPr>
            <p:nvPr/>
          </p:nvSpPr>
          <p:spPr bwMode="auto">
            <a:xfrm>
              <a:off x="179388" y="2962036"/>
              <a:ext cx="1740852" cy="176309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fontAlgn="base" hangingPunct="1">
                <a:spcBef>
                  <a:spcPct val="0"/>
                </a:spcBef>
                <a:spcAft>
                  <a:spcPct val="0"/>
                </a:spcAft>
                <a:buNone/>
              </a:pPr>
              <a:endParaRPr lang="en-US" altLang="ja-JP" sz="1108"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endParaRPr lang="en-US" altLang="ja-JP" sz="1477"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endParaRPr lang="en-US" altLang="ja-JP" sz="1477"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endParaRPr lang="en-US" altLang="ja-JP" sz="1477"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endParaRPr lang="en-US" altLang="ja-JP" sz="1477"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r>
                <a:rPr lang="ja-JP" altLang="en-US" sz="1477" b="1" dirty="0">
                  <a:solidFill>
                    <a:srgbClr val="000000"/>
                  </a:solidFill>
                  <a:latin typeface="ＭＳ Ｐゴシック" panose="020B0600070205080204" pitchFamily="50" charset="-128"/>
                </a:rPr>
                <a:t>公共交通機関</a:t>
              </a:r>
            </a:p>
            <a:p>
              <a:pPr defTabSz="844083" eaLnBrk="1" fontAlgn="base" hangingPunct="1">
                <a:lnSpc>
                  <a:spcPct val="80000"/>
                </a:lnSpc>
                <a:spcBef>
                  <a:spcPct val="0"/>
                </a:spcBef>
                <a:spcAft>
                  <a:spcPct val="0"/>
                </a:spcAft>
                <a:buNone/>
              </a:pPr>
              <a:endParaRPr lang="ja-JP" altLang="en-US" sz="1477" b="1"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r>
                <a:rPr lang="ja-JP" altLang="en-US" sz="1477" b="1" dirty="0">
                  <a:solidFill>
                    <a:srgbClr val="000000"/>
                  </a:solidFill>
                  <a:latin typeface="ＭＳ Ｐゴシック" panose="020B0600070205080204" pitchFamily="50" charset="-128"/>
                </a:rPr>
                <a:t>利便性・安全性・</a:t>
              </a:r>
            </a:p>
            <a:p>
              <a:pPr defTabSz="844083" eaLnBrk="1" fontAlgn="base" hangingPunct="1">
                <a:lnSpc>
                  <a:spcPct val="80000"/>
                </a:lnSpc>
                <a:spcBef>
                  <a:spcPct val="0"/>
                </a:spcBef>
                <a:spcAft>
                  <a:spcPct val="0"/>
                </a:spcAft>
                <a:buNone/>
              </a:pPr>
              <a:r>
                <a:rPr lang="ja-JP" altLang="en-US" sz="1477" b="1" dirty="0">
                  <a:solidFill>
                    <a:srgbClr val="000000"/>
                  </a:solidFill>
                  <a:latin typeface="ＭＳ Ｐゴシック" panose="020B0600070205080204" pitchFamily="50" charset="-128"/>
                </a:rPr>
                <a:t>モビリティー</a:t>
              </a:r>
            </a:p>
            <a:p>
              <a:pPr defTabSz="844083" eaLnBrk="1" fontAlgn="base" hangingPunct="1">
                <a:lnSpc>
                  <a:spcPct val="80000"/>
                </a:lnSpc>
                <a:spcBef>
                  <a:spcPct val="0"/>
                </a:spcBef>
                <a:spcAft>
                  <a:spcPct val="0"/>
                </a:spcAft>
                <a:buNone/>
              </a:pPr>
              <a:r>
                <a:rPr lang="ja-JP" altLang="en-US" sz="1477" b="1" dirty="0">
                  <a:solidFill>
                    <a:srgbClr val="000000"/>
                  </a:solidFill>
                  <a:latin typeface="ＭＳ Ｐゴシック" panose="020B0600070205080204" pitchFamily="50" charset="-128"/>
                </a:rPr>
                <a:t>バリアフリー</a:t>
              </a:r>
              <a:endParaRPr lang="en-US" altLang="ja-JP" sz="1477" b="1"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endParaRPr lang="en-US" altLang="ja-JP" sz="1477"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endParaRPr lang="ja-JP" altLang="en-US" sz="1477"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endParaRPr lang="ja-JP" altLang="en-US" sz="1477"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endParaRPr lang="ja-JP" altLang="en-US" sz="1477" dirty="0">
                <a:solidFill>
                  <a:srgbClr val="000000"/>
                </a:solidFill>
                <a:latin typeface="ＭＳ Ｐゴシック" panose="020B0600070205080204" pitchFamily="50" charset="-128"/>
              </a:endParaRPr>
            </a:p>
            <a:p>
              <a:pPr defTabSz="844083" eaLnBrk="1" fontAlgn="base" hangingPunct="1">
                <a:spcBef>
                  <a:spcPct val="0"/>
                </a:spcBef>
                <a:spcAft>
                  <a:spcPct val="0"/>
                </a:spcAft>
                <a:buNone/>
              </a:pPr>
              <a:br>
                <a:rPr lang="ja-JP" altLang="en-US" sz="1108" dirty="0">
                  <a:solidFill>
                    <a:srgbClr val="000000"/>
                  </a:solidFill>
                  <a:latin typeface="ＭＳ Ｐゴシック" panose="020B0600070205080204" pitchFamily="50" charset="-128"/>
                </a:rPr>
              </a:br>
              <a:endParaRPr lang="ja-JP" altLang="en-US" sz="1108" dirty="0">
                <a:solidFill>
                  <a:srgbClr val="000000"/>
                </a:solidFill>
                <a:latin typeface="ＭＳ Ｐゴシック" panose="020B0600070205080204" pitchFamily="50" charset="-128"/>
              </a:endParaRPr>
            </a:p>
          </p:txBody>
        </p:sp>
      </p:grpSp>
      <p:grpSp>
        <p:nvGrpSpPr>
          <p:cNvPr id="9" name="グループ化 8"/>
          <p:cNvGrpSpPr/>
          <p:nvPr/>
        </p:nvGrpSpPr>
        <p:grpSpPr>
          <a:xfrm>
            <a:off x="5724272" y="3147139"/>
            <a:ext cx="3310111" cy="1329104"/>
            <a:chOff x="5725939" y="3213108"/>
            <a:chExt cx="3310111" cy="1439863"/>
          </a:xfrm>
        </p:grpSpPr>
        <p:sp>
          <p:nvSpPr>
            <p:cNvPr id="14" name="_s53263"/>
            <p:cNvSpPr>
              <a:spLocks noChangeArrowheads="1"/>
            </p:cNvSpPr>
            <p:nvPr/>
          </p:nvSpPr>
          <p:spPr bwMode="auto">
            <a:xfrm>
              <a:off x="5725939" y="3536914"/>
              <a:ext cx="1362329" cy="792250"/>
            </a:xfrm>
            <a:prstGeom prst="ellipse">
              <a:avLst/>
            </a:prstGeom>
            <a:solidFill>
              <a:schemeClr val="accent1"/>
            </a:solidFill>
            <a:ln w="9525">
              <a:solidFill>
                <a:schemeClr val="tx1"/>
              </a:solidFill>
              <a:round/>
              <a:headEnd/>
              <a:tailEnd/>
            </a:ln>
          </p:spPr>
          <p:txBody>
            <a:bodyPr wrap="none" lIns="0" tIns="0" rIns="0" bIns="0" anchor="ctr"/>
            <a:lstStyle/>
            <a:p>
              <a:pPr marL="316531" indent="-316531" algn="ctr" defTabSz="844083" fontAlgn="base">
                <a:lnSpc>
                  <a:spcPct val="80000"/>
                </a:lnSpc>
                <a:spcBef>
                  <a:spcPct val="20000"/>
                </a:spcBef>
                <a:spcAft>
                  <a:spcPct val="0"/>
                </a:spcAft>
                <a:defRPr/>
              </a:pPr>
              <a:endParaRPr kumimoji="1" lang="en-US" altLang="ja-JP" sz="1569" dirty="0">
                <a:solidFill>
                  <a:srgbClr val="FFFFFF"/>
                </a:solidFill>
                <a:latin typeface="Arial" charset="0"/>
                <a:ea typeface="ＭＳ Ｐゴシック"/>
                <a:cs typeface="ＭＳ Ｐゴシック" charset="-128"/>
              </a:endParaRPr>
            </a:p>
            <a:p>
              <a:pPr marL="316531" indent="-316531" algn="ctr" defTabSz="844083" fontAlgn="base">
                <a:lnSpc>
                  <a:spcPct val="80000"/>
                </a:lnSpc>
                <a:spcBef>
                  <a:spcPct val="20000"/>
                </a:spcBef>
                <a:spcAft>
                  <a:spcPct val="0"/>
                </a:spcAft>
                <a:defRPr/>
              </a:pPr>
              <a:r>
                <a:rPr kumimoji="1" lang="en-US" altLang="ja-JP" sz="1569" b="1" dirty="0">
                  <a:solidFill>
                    <a:srgbClr val="002060"/>
                  </a:solidFill>
                  <a:latin typeface="Arial" charset="0"/>
                  <a:ea typeface="ＭＳ Ｐゴシック"/>
                  <a:cs typeface="ＭＳ Ｐゴシック" charset="-128"/>
                </a:rPr>
                <a:t>③</a:t>
              </a:r>
              <a:r>
                <a:rPr kumimoji="1" lang="ja-JP" altLang="en-US" sz="1569" b="1" dirty="0">
                  <a:solidFill>
                    <a:srgbClr val="002060"/>
                  </a:solidFill>
                  <a:latin typeface="Arial" charset="0"/>
                  <a:ea typeface="ＭＳ Ｐゴシック"/>
                  <a:cs typeface="ＭＳ Ｐゴシック" charset="-128"/>
                </a:rPr>
                <a:t>所得・消費</a:t>
              </a:r>
            </a:p>
            <a:p>
              <a:pPr marL="316531" indent="-316531" algn="ctr" defTabSz="844083" fontAlgn="base">
                <a:lnSpc>
                  <a:spcPct val="80000"/>
                </a:lnSpc>
                <a:spcBef>
                  <a:spcPct val="20000"/>
                </a:spcBef>
                <a:spcAft>
                  <a:spcPct val="0"/>
                </a:spcAft>
                <a:defRPr/>
              </a:pPr>
              <a:endParaRPr kumimoji="1" lang="en-US" altLang="ja-JP" sz="1569" dirty="0">
                <a:solidFill>
                  <a:srgbClr val="FFFFFF"/>
                </a:solidFill>
                <a:latin typeface="Arial" charset="0"/>
                <a:ea typeface="ＭＳ Ｐゴシック"/>
                <a:cs typeface="ＭＳ Ｐゴシック" charset="-128"/>
              </a:endParaRPr>
            </a:p>
          </p:txBody>
        </p:sp>
        <p:sp>
          <p:nvSpPr>
            <p:cNvPr id="233483" name="AutoShape 57"/>
            <p:cNvSpPr>
              <a:spLocks noChangeArrowheads="1"/>
            </p:cNvSpPr>
            <p:nvPr/>
          </p:nvSpPr>
          <p:spPr bwMode="auto">
            <a:xfrm>
              <a:off x="7093948" y="3213108"/>
              <a:ext cx="1942102" cy="1439863"/>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t"/>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fontAlgn="base" hangingPunct="1">
                <a:spcBef>
                  <a:spcPct val="0"/>
                </a:spcBef>
                <a:spcAft>
                  <a:spcPct val="0"/>
                </a:spcAft>
                <a:buNone/>
              </a:pPr>
              <a:r>
                <a:rPr lang="ja-JP" altLang="en-US" sz="1292" b="1" dirty="0">
                  <a:solidFill>
                    <a:srgbClr val="000000"/>
                  </a:solidFill>
                  <a:latin typeface="ＭＳ Ｐゴシック" panose="020B0600070205080204" pitchFamily="50" charset="-128"/>
                </a:rPr>
                <a:t>生活設計・生活コスト</a:t>
              </a:r>
              <a:r>
                <a:rPr lang="en-US" altLang="ja-JP" sz="1292" b="1" dirty="0">
                  <a:solidFill>
                    <a:srgbClr val="000000"/>
                  </a:solidFill>
                  <a:latin typeface="ＭＳ Ｐゴシック" panose="020B0600070205080204" pitchFamily="50" charset="-128"/>
                </a:rPr>
                <a:t>(</a:t>
              </a:r>
              <a:r>
                <a:rPr lang="ja-JP" altLang="en-US" sz="1292" b="1" dirty="0">
                  <a:solidFill>
                    <a:srgbClr val="000000"/>
                  </a:solidFill>
                  <a:latin typeface="ＭＳ Ｐゴシック" panose="020B0600070205080204" pitchFamily="50" charset="-128"/>
                </a:rPr>
                <a:t>生活・文化的価値</a:t>
              </a:r>
              <a:r>
                <a:rPr lang="en-US" altLang="ja-JP" sz="1292" b="1" dirty="0">
                  <a:solidFill>
                    <a:srgbClr val="000000"/>
                  </a:solidFill>
                  <a:latin typeface="ＭＳ Ｐゴシック" panose="020B0600070205080204" pitchFamily="50" charset="-128"/>
                </a:rPr>
                <a:t>)</a:t>
              </a:r>
              <a:r>
                <a:rPr lang="ja-JP" altLang="en-US" sz="1292" b="1" dirty="0">
                  <a:solidFill>
                    <a:srgbClr val="000000"/>
                  </a:solidFill>
                  <a:latin typeface="ＭＳ Ｐゴシック" panose="020B0600070205080204" pitchFamily="50" charset="-128"/>
                </a:rPr>
                <a:t>・財資産の保有・蓄財の意識・質向上のための資本投下</a:t>
              </a:r>
            </a:p>
          </p:txBody>
        </p:sp>
      </p:grpSp>
      <p:sp>
        <p:nvSpPr>
          <p:cNvPr id="233484" name="Text Box 46"/>
          <p:cNvSpPr txBox="1">
            <a:spLocks noChangeArrowheads="1"/>
          </p:cNvSpPr>
          <p:nvPr/>
        </p:nvSpPr>
        <p:spPr bwMode="auto">
          <a:xfrm>
            <a:off x="-3175" y="6078416"/>
            <a:ext cx="184150"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fontAlgn="base" hangingPunct="1">
              <a:spcBef>
                <a:spcPct val="50000"/>
              </a:spcBef>
              <a:spcAft>
                <a:spcPct val="0"/>
              </a:spcAft>
              <a:buNone/>
            </a:pPr>
            <a:endParaRPr lang="ja-JP" altLang="ja-JP" sz="1846">
              <a:solidFill>
                <a:srgbClr val="000000"/>
              </a:solidFill>
              <a:ea typeface="ＭＳ ゴシック" pitchFamily="49" charset="-128"/>
            </a:endParaRPr>
          </a:p>
        </p:txBody>
      </p:sp>
      <p:sp>
        <p:nvSpPr>
          <p:cNvPr id="233485" name="Text Box 48"/>
          <p:cNvSpPr txBox="1">
            <a:spLocks noChangeArrowheads="1"/>
          </p:cNvSpPr>
          <p:nvPr/>
        </p:nvSpPr>
        <p:spPr bwMode="auto">
          <a:xfrm>
            <a:off x="109616" y="166226"/>
            <a:ext cx="6862684"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fontAlgn="base" hangingPunct="1">
              <a:spcBef>
                <a:spcPct val="0"/>
              </a:spcBef>
              <a:spcAft>
                <a:spcPct val="0"/>
              </a:spcAft>
              <a:buNone/>
            </a:pPr>
            <a:r>
              <a:rPr lang="ja-JP" altLang="en-US" sz="2585" dirty="0">
                <a:solidFill>
                  <a:srgbClr val="002060"/>
                </a:solidFill>
                <a:ea typeface="ＭＳ ゴシック" pitchFamily="49" charset="-128"/>
              </a:rPr>
              <a:t>社会生活の多様性　</a:t>
            </a:r>
            <a:r>
              <a:rPr lang="ja-JP" altLang="en-US" sz="2000" dirty="0">
                <a:solidFill>
                  <a:srgbClr val="002060"/>
                </a:solidFill>
                <a:ea typeface="ＭＳ ゴシック" pitchFamily="49" charset="-128"/>
              </a:rPr>
              <a:t>～トータルな視点での支援～</a:t>
            </a:r>
          </a:p>
        </p:txBody>
      </p:sp>
      <p:sp>
        <p:nvSpPr>
          <p:cNvPr id="48" name="Line 21"/>
          <p:cNvSpPr>
            <a:spLocks noChangeShapeType="1"/>
          </p:cNvSpPr>
          <p:nvPr/>
        </p:nvSpPr>
        <p:spPr bwMode="auto">
          <a:xfrm flipV="1">
            <a:off x="6636642" y="3221307"/>
            <a:ext cx="2974" cy="199926"/>
          </a:xfrm>
          <a:prstGeom prst="line">
            <a:avLst/>
          </a:prstGeom>
          <a:solidFill>
            <a:schemeClr val="accent1"/>
          </a:solidFill>
          <a:ln w="9525">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Tree>
    <p:extLst>
      <p:ext uri="{BB962C8B-B14F-4D97-AF65-F5344CB8AC3E}">
        <p14:creationId xmlns:p14="http://schemas.microsoft.com/office/powerpoint/2010/main" val="3232047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04561" y="760816"/>
            <a:ext cx="8867787" cy="5664844"/>
          </a:xfrm>
          <a:prstGeom prst="roundRect">
            <a:avLst>
              <a:gd name="adj" fmla="val 87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defRPr/>
            </a:pPr>
            <a:endParaRPr kumimoji="1" lang="ja-JP" altLang="en-US" sz="1662">
              <a:solidFill>
                <a:prstClr val="white"/>
              </a:solidFill>
              <a:latin typeface="Calibri"/>
              <a:ea typeface="ＭＳ Ｐゴシック" panose="020B0600070205080204" pitchFamily="50" charset="-128"/>
            </a:endParaRPr>
          </a:p>
        </p:txBody>
      </p:sp>
      <p:sp>
        <p:nvSpPr>
          <p:cNvPr id="5" name="角丸四角形 4"/>
          <p:cNvSpPr/>
          <p:nvPr/>
        </p:nvSpPr>
        <p:spPr>
          <a:xfrm>
            <a:off x="2435510" y="817903"/>
            <a:ext cx="2486212" cy="4904988"/>
          </a:xfrm>
          <a:prstGeom prst="roundRect">
            <a:avLst>
              <a:gd name="adj" fmla="val 2907"/>
            </a:avLst>
          </a:prstGeom>
          <a:solidFill>
            <a:schemeClr val="accent5">
              <a:lumMod val="20000"/>
              <a:lumOff val="80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3231" rIns="33231" bIns="0" rtlCol="0" anchor="b" anchorCtr="1"/>
          <a:lstStyle/>
          <a:p>
            <a:pPr algn="ctr" defTabSz="844083">
              <a:defRPr/>
            </a:pPr>
            <a:r>
              <a:rPr kumimoji="1" lang="en-US" altLang="ja-JP" sz="969" b="1" dirty="0">
                <a:solidFill>
                  <a:prstClr val="black"/>
                </a:solidFill>
                <a:latin typeface="Calibri"/>
                <a:ea typeface="ＭＳ Ｐゴシック" panose="020B0600070205080204" pitchFamily="50" charset="-128"/>
              </a:rPr>
              <a:t>【</a:t>
            </a:r>
            <a:r>
              <a:rPr kumimoji="1" lang="ja-JP" altLang="en-US" sz="969" b="1" dirty="0">
                <a:solidFill>
                  <a:prstClr val="black"/>
                </a:solidFill>
                <a:latin typeface="Calibri"/>
                <a:ea typeface="ＭＳ Ｐゴシック" panose="020B0600070205080204" pitchFamily="50" charset="-128"/>
              </a:rPr>
              <a:t>ジョブコーチ</a:t>
            </a:r>
            <a:r>
              <a:rPr kumimoji="1" lang="en-US" altLang="ja-JP" sz="969" b="1" dirty="0">
                <a:solidFill>
                  <a:prstClr val="black"/>
                </a:solidFill>
                <a:latin typeface="Calibri"/>
                <a:ea typeface="ＭＳ Ｐゴシック" panose="020B0600070205080204" pitchFamily="50" charset="-128"/>
              </a:rPr>
              <a:t>】</a:t>
            </a:r>
            <a:endParaRPr kumimoji="1" lang="ja-JP" altLang="en-US" sz="969" b="1" dirty="0">
              <a:solidFill>
                <a:prstClr val="black"/>
              </a:solidFill>
              <a:latin typeface="Calibri"/>
              <a:ea typeface="ＭＳ Ｐゴシック" panose="020B0600070205080204" pitchFamily="50" charset="-128"/>
            </a:endParaRPr>
          </a:p>
        </p:txBody>
      </p:sp>
      <p:sp>
        <p:nvSpPr>
          <p:cNvPr id="6" name="角丸四角形 5"/>
          <p:cNvSpPr/>
          <p:nvPr/>
        </p:nvSpPr>
        <p:spPr>
          <a:xfrm>
            <a:off x="4975792" y="797887"/>
            <a:ext cx="2530329" cy="3241100"/>
          </a:xfrm>
          <a:prstGeom prst="roundRect">
            <a:avLst>
              <a:gd name="adj" fmla="val 2273"/>
            </a:avLst>
          </a:prstGeom>
          <a:solidFill>
            <a:srgbClr val="FFFFE6"/>
          </a:solidFill>
          <a:ln>
            <a:noFill/>
          </a:ln>
        </p:spPr>
        <p:style>
          <a:lnRef idx="3">
            <a:schemeClr val="lt1"/>
          </a:lnRef>
          <a:fillRef idx="1">
            <a:schemeClr val="accent6"/>
          </a:fillRef>
          <a:effectRef idx="1">
            <a:schemeClr val="accent6"/>
          </a:effectRef>
          <a:fontRef idx="minor">
            <a:schemeClr val="lt1"/>
          </a:fontRef>
        </p:style>
        <p:txBody>
          <a:bodyPr lIns="33231" tIns="33231" rIns="33231" bIns="33231" rtlCol="0" anchor="t" anchorCtr="0"/>
          <a:lstStyle/>
          <a:p>
            <a:pPr defTabSz="844083">
              <a:defRPr/>
            </a:pPr>
            <a:r>
              <a:rPr kumimoji="1" lang="ja-JP" altLang="en-US" sz="738" dirty="0">
                <a:solidFill>
                  <a:prstClr val="black"/>
                </a:solidFill>
                <a:latin typeface="ＭＳ Ｐゴシック" panose="020B0600070205080204" pitchFamily="50" charset="-128"/>
                <a:ea typeface="ＭＳ Ｐゴシック" panose="020B0600070205080204" pitchFamily="50" charset="-128"/>
              </a:rPr>
              <a:t>*</a:t>
            </a:r>
            <a:r>
              <a:rPr kumimoji="1" lang="en-US" altLang="ja-JP" sz="738" dirty="0">
                <a:solidFill>
                  <a:prstClr val="black"/>
                </a:solidFill>
                <a:latin typeface="ＭＳ Ｐゴシック" panose="020B0600070205080204" pitchFamily="50" charset="-128"/>
                <a:ea typeface="ＭＳ Ｐゴシック" panose="020B0600070205080204" pitchFamily="50" charset="-128"/>
              </a:rPr>
              <a:t>3 </a:t>
            </a:r>
            <a:r>
              <a:rPr kumimoji="1" lang="ja-JP" altLang="en-US" sz="738" dirty="0">
                <a:solidFill>
                  <a:prstClr val="black"/>
                </a:solidFill>
                <a:latin typeface="ＭＳ Ｐゴシック" panose="020B0600070205080204" pitchFamily="50" charset="-128"/>
                <a:ea typeface="ＭＳ Ｐゴシック" panose="020B0600070205080204" pitchFamily="50" charset="-128"/>
              </a:rPr>
              <a:t>就業支援を担当する職員を対象としたこれらの階層研修については、職場適応援助者の研修に統合し、シンプルな構成にすることが望ましいとの意見もあった。</a:t>
            </a:r>
          </a:p>
        </p:txBody>
      </p:sp>
      <p:sp>
        <p:nvSpPr>
          <p:cNvPr id="7" name="角丸四角形 6"/>
          <p:cNvSpPr/>
          <p:nvPr/>
        </p:nvSpPr>
        <p:spPr>
          <a:xfrm>
            <a:off x="5193398" y="5853184"/>
            <a:ext cx="1994068" cy="270919"/>
          </a:xfrm>
          <a:prstGeom prst="roundRect">
            <a:avLst>
              <a:gd name="adj" fmla="val 1132"/>
            </a:avLst>
          </a:prstGeom>
          <a:solidFill>
            <a:schemeClr val="bg1"/>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0" rIns="33231" bIns="0" rtlCol="0" anchor="b" anchorCtr="1"/>
          <a:lstStyle/>
          <a:p>
            <a:pPr defTabSz="844083">
              <a:defRPr/>
            </a:pPr>
            <a:r>
              <a:rPr kumimoji="1" lang="en-US" altLang="ja-JP" sz="831" b="1" dirty="0">
                <a:solidFill>
                  <a:prstClr val="black"/>
                </a:solidFill>
                <a:latin typeface="Calibri"/>
                <a:ea typeface="ＭＳ Ｐゴシック" panose="020B0600070205080204" pitchFamily="50" charset="-128"/>
              </a:rPr>
              <a:t>【</a:t>
            </a:r>
            <a:r>
              <a:rPr kumimoji="1" lang="ja-JP" altLang="en-US" sz="831" b="1" dirty="0">
                <a:solidFill>
                  <a:prstClr val="black"/>
                </a:solidFill>
                <a:latin typeface="Calibri"/>
                <a:ea typeface="ＭＳ Ｐゴシック" panose="020B0600070205080204" pitchFamily="50" charset="-128"/>
              </a:rPr>
              <a:t>就労継続支援Ａ型・Ｂ型事業、</a:t>
            </a:r>
            <a:endParaRPr kumimoji="1" lang="en-US" altLang="ja-JP" sz="831" b="1" dirty="0">
              <a:solidFill>
                <a:prstClr val="black"/>
              </a:solidFill>
              <a:latin typeface="Calibri"/>
              <a:ea typeface="ＭＳ Ｐゴシック" panose="020B0600070205080204" pitchFamily="50" charset="-128"/>
            </a:endParaRPr>
          </a:p>
          <a:p>
            <a:pPr defTabSz="844083">
              <a:defRPr/>
            </a:pPr>
            <a:r>
              <a:rPr kumimoji="1" lang="ja-JP" altLang="en-US" sz="831" b="1" dirty="0">
                <a:solidFill>
                  <a:prstClr val="black"/>
                </a:solidFill>
                <a:latin typeface="Calibri"/>
                <a:ea typeface="ＭＳ Ｐゴシック" panose="020B0600070205080204" pitchFamily="50" charset="-128"/>
              </a:rPr>
              <a:t>　就労移行支援事業、就労定着支援事業</a:t>
            </a:r>
            <a:r>
              <a:rPr kumimoji="1" lang="en-US" altLang="ja-JP" sz="831" b="1" dirty="0">
                <a:solidFill>
                  <a:prstClr val="black"/>
                </a:solidFill>
                <a:latin typeface="Calibri"/>
                <a:ea typeface="ＭＳ Ｐゴシック" panose="020B0600070205080204" pitchFamily="50" charset="-128"/>
              </a:rPr>
              <a:t>】</a:t>
            </a:r>
            <a:endParaRPr kumimoji="1" lang="ja-JP" altLang="en-US" sz="831" b="1" dirty="0">
              <a:solidFill>
                <a:prstClr val="black"/>
              </a:solidFill>
              <a:latin typeface="Calibri"/>
              <a:ea typeface="ＭＳ Ｐゴシック" panose="020B0600070205080204" pitchFamily="50" charset="-128"/>
            </a:endParaRPr>
          </a:p>
        </p:txBody>
      </p:sp>
      <p:sp>
        <p:nvSpPr>
          <p:cNvPr id="8" name="角丸四角形 7"/>
          <p:cNvSpPr/>
          <p:nvPr/>
        </p:nvSpPr>
        <p:spPr>
          <a:xfrm>
            <a:off x="571837" y="806591"/>
            <a:ext cx="1836542" cy="4917864"/>
          </a:xfrm>
          <a:prstGeom prst="roundRect">
            <a:avLst>
              <a:gd name="adj" fmla="val 2506"/>
            </a:avLst>
          </a:prstGeom>
          <a:solidFill>
            <a:schemeClr val="accent3">
              <a:lumMod val="20000"/>
              <a:lumOff val="80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3231" rIns="33231" bIns="0" rtlCol="0" anchor="b" anchorCtr="1"/>
          <a:lstStyle/>
          <a:p>
            <a:pPr algn="ctr" defTabSz="844083">
              <a:defRPr/>
            </a:pPr>
            <a:r>
              <a:rPr kumimoji="1" lang="en-US" altLang="ja-JP" sz="923" b="1" dirty="0">
                <a:solidFill>
                  <a:prstClr val="black"/>
                </a:solidFill>
                <a:latin typeface="Calibri"/>
                <a:ea typeface="ＭＳ Ｐゴシック" panose="020B0600070205080204" pitchFamily="50" charset="-128"/>
              </a:rPr>
              <a:t>【</a:t>
            </a:r>
            <a:r>
              <a:rPr kumimoji="1" lang="ja-JP" altLang="en-US" sz="923" b="1" dirty="0">
                <a:solidFill>
                  <a:prstClr val="black"/>
                </a:solidFill>
                <a:latin typeface="Calibri"/>
                <a:ea typeface="ＭＳ Ｐゴシック" panose="020B0600070205080204" pitchFamily="50" charset="-128"/>
              </a:rPr>
              <a:t>障害者就業・生活支援センター</a:t>
            </a:r>
            <a:r>
              <a:rPr kumimoji="1" lang="en-US" altLang="ja-JP" sz="923" b="1" dirty="0">
                <a:solidFill>
                  <a:prstClr val="black"/>
                </a:solidFill>
                <a:latin typeface="Calibri"/>
                <a:ea typeface="ＭＳ Ｐゴシック" panose="020B0600070205080204" pitchFamily="50" charset="-128"/>
              </a:rPr>
              <a:t>】</a:t>
            </a:r>
            <a:endParaRPr kumimoji="1" lang="ja-JP" altLang="en-US" sz="923" b="1" dirty="0">
              <a:solidFill>
                <a:prstClr val="black"/>
              </a:solidFill>
              <a:latin typeface="Calibri"/>
              <a:ea typeface="ＭＳ Ｐゴシック" panose="020B0600070205080204" pitchFamily="50" charset="-128"/>
            </a:endParaRPr>
          </a:p>
        </p:txBody>
      </p:sp>
      <p:sp>
        <p:nvSpPr>
          <p:cNvPr id="9" name="角丸四角形 8"/>
          <p:cNvSpPr/>
          <p:nvPr/>
        </p:nvSpPr>
        <p:spPr>
          <a:xfrm>
            <a:off x="2016025" y="931821"/>
            <a:ext cx="361376" cy="4612494"/>
          </a:xfrm>
          <a:prstGeom prst="roundRect">
            <a:avLst>
              <a:gd name="adj" fmla="val 3909"/>
            </a:avLst>
          </a:prstGeom>
          <a:solidFill>
            <a:schemeClr val="accent4">
              <a:lumMod val="20000"/>
              <a:lumOff val="80000"/>
            </a:schemeClr>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0" name="正方形/長方形 9"/>
          <p:cNvSpPr/>
          <p:nvPr/>
        </p:nvSpPr>
        <p:spPr>
          <a:xfrm>
            <a:off x="6788653" y="1233092"/>
            <a:ext cx="610677" cy="2638386"/>
          </a:xfrm>
          <a:prstGeom prst="rect">
            <a:avLst/>
          </a:prstGeom>
          <a:solidFill>
            <a:schemeClr val="accent6">
              <a:lumMod val="20000"/>
              <a:lumOff val="80000"/>
            </a:schemeClr>
          </a:solidFill>
          <a:ln w="19050">
            <a:solidFill>
              <a:schemeClr val="accent6">
                <a:lumMod val="75000"/>
              </a:schemeClr>
            </a:solidFill>
            <a:prstDash val="sysDash"/>
          </a:ln>
        </p:spPr>
        <p:style>
          <a:lnRef idx="1">
            <a:schemeClr val="accent6"/>
          </a:lnRef>
          <a:fillRef idx="2">
            <a:schemeClr val="accent6"/>
          </a:fillRef>
          <a:effectRef idx="1">
            <a:schemeClr val="accent6"/>
          </a:effectRef>
          <a:fontRef idx="minor">
            <a:schemeClr val="dk1"/>
          </a:fontRef>
        </p:style>
        <p:txBody>
          <a:bodyPr lIns="33231" tIns="33231" rIns="33231" bIns="33231" rtlCol="0" anchor="t" anchorCtr="0"/>
          <a:lstStyle/>
          <a:p>
            <a:pPr algn="ctr" defTabSz="844083">
              <a:defRPr/>
            </a:pPr>
            <a:endParaRPr kumimoji="1" lang="en-US" altLang="ja-JP" sz="96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就業支援</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課題別</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セミナー</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新たな課題やニーズに対応した知識・技術の向上</a:t>
            </a:r>
            <a:endParaRPr kumimoji="1" lang="en-US" altLang="ja-JP" sz="646"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6818725" y="2937559"/>
            <a:ext cx="558444" cy="198772"/>
          </a:xfrm>
          <a:prstGeom prst="rect">
            <a:avLst/>
          </a:prstGeom>
          <a:solidFill>
            <a:schemeClr val="bg1"/>
          </a:solidFill>
          <a:ln>
            <a:noFill/>
          </a:ln>
        </p:spPr>
        <p:txBody>
          <a:bodyPr wrap="square" lIns="33231" tIns="0" rIns="33231" bIns="0" rtlCol="0">
            <a:spAutoFit/>
          </a:bodyPr>
          <a:lstStyle/>
          <a:p>
            <a:pPr algn="ctr" defTabSz="844083">
              <a:defRPr/>
            </a:pPr>
            <a:r>
              <a:rPr kumimoji="1" lang="ja-JP" altLang="en-US" sz="646" dirty="0">
                <a:solidFill>
                  <a:prstClr val="black"/>
                </a:solidFill>
                <a:latin typeface="Calibri"/>
                <a:ea typeface="ＭＳ Ｐゴシック" panose="020B0600070205080204" pitchFamily="50" charset="-128"/>
              </a:rPr>
              <a:t>障害者職業</a:t>
            </a:r>
            <a:endParaRPr kumimoji="1" lang="en-US" altLang="ja-JP" sz="646" dirty="0">
              <a:solidFill>
                <a:prstClr val="black"/>
              </a:solidFill>
              <a:latin typeface="Calibri"/>
              <a:ea typeface="ＭＳ Ｐゴシック" panose="020B0600070205080204" pitchFamily="50" charset="-128"/>
            </a:endParaRPr>
          </a:p>
          <a:p>
            <a:pPr algn="ctr" defTabSz="844083">
              <a:defRPr/>
            </a:pPr>
            <a:r>
              <a:rPr kumimoji="1" lang="ja-JP" altLang="en-US" sz="646" dirty="0">
                <a:solidFill>
                  <a:prstClr val="black"/>
                </a:solidFill>
                <a:latin typeface="Calibri"/>
                <a:ea typeface="ＭＳ Ｐゴシック" panose="020B0600070205080204" pitchFamily="50" charset="-128"/>
              </a:rPr>
              <a:t>総合センター</a:t>
            </a:r>
          </a:p>
        </p:txBody>
      </p:sp>
      <p:sp>
        <p:nvSpPr>
          <p:cNvPr id="12" name="下矢印 11"/>
          <p:cNvSpPr/>
          <p:nvPr/>
        </p:nvSpPr>
        <p:spPr>
          <a:xfrm rot="10800000">
            <a:off x="6867673" y="3864179"/>
            <a:ext cx="552125" cy="279300"/>
          </a:xfrm>
          <a:prstGeom prst="downArrow">
            <a:avLst>
              <a:gd name="adj1" fmla="val 50000"/>
              <a:gd name="adj2" fmla="val 5032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3" name="下矢印 12"/>
          <p:cNvSpPr/>
          <p:nvPr/>
        </p:nvSpPr>
        <p:spPr>
          <a:xfrm rot="10800000">
            <a:off x="5431443" y="2363132"/>
            <a:ext cx="748713" cy="292094"/>
          </a:xfrm>
          <a:prstGeom prst="downArrow">
            <a:avLst>
              <a:gd name="adj1" fmla="val 50000"/>
              <a:gd name="adj2" fmla="val 389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grpSp>
        <p:nvGrpSpPr>
          <p:cNvPr id="14" name="グループ化 13"/>
          <p:cNvGrpSpPr/>
          <p:nvPr/>
        </p:nvGrpSpPr>
        <p:grpSpPr>
          <a:xfrm>
            <a:off x="5158192" y="1228019"/>
            <a:ext cx="1358608" cy="1131981"/>
            <a:chOff x="5862723" y="861212"/>
            <a:chExt cx="1471825" cy="1226313"/>
          </a:xfrm>
        </p:grpSpPr>
        <p:sp>
          <p:nvSpPr>
            <p:cNvPr id="15" name="正方形/長方形 14"/>
            <p:cNvSpPr/>
            <p:nvPr/>
          </p:nvSpPr>
          <p:spPr>
            <a:xfrm>
              <a:off x="5862723" y="861212"/>
              <a:ext cx="1471825" cy="1226313"/>
            </a:xfrm>
            <a:prstGeom prst="rect">
              <a:avLst/>
            </a:prstGeom>
            <a:solidFill>
              <a:schemeClr val="accent6">
                <a:lumMod val="20000"/>
                <a:lumOff val="80000"/>
              </a:schemeClr>
            </a:solidFill>
            <a:ln w="19050">
              <a:solidFill>
                <a:schemeClr val="accent6">
                  <a:lumMod val="75000"/>
                </a:schemeClr>
              </a:solidFill>
              <a:prstDash val="sysDash"/>
            </a:ln>
          </p:spPr>
          <p:style>
            <a:lnRef idx="1">
              <a:schemeClr val="accent6"/>
            </a:lnRef>
            <a:fillRef idx="2">
              <a:schemeClr val="accent6"/>
            </a:fillRef>
            <a:effectRef idx="1">
              <a:schemeClr val="accent6"/>
            </a:effectRef>
            <a:fontRef idx="minor">
              <a:schemeClr val="dk1"/>
            </a:fontRef>
          </p:style>
          <p:txBody>
            <a:bodyPr lIns="33231" tIns="0" rIns="33231" bIns="0" rtlCol="0" anchor="t" anchorCtr="1"/>
            <a:lstStyle/>
            <a:p>
              <a:pPr algn="ctr" defTabSz="844083">
                <a:defRPr/>
              </a:pPr>
              <a:endParaRPr kumimoji="1" lang="en-US" altLang="ja-JP" sz="46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96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就業支援</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スキル向上</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研修</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endParaRPr kumimoji="1" lang="en-US" altLang="ja-JP" sz="554"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障害特性に応じた支援スキルの向上</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発達障害／精神障害／高次脳機能障害　コース</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a:xfrm>
              <a:off x="5927851" y="967448"/>
              <a:ext cx="648492" cy="396017"/>
            </a:xfrm>
            <a:prstGeom prst="roundRect">
              <a:avLst/>
            </a:prstGeom>
            <a:solidFill>
              <a:schemeClr val="bg1"/>
            </a:solidFill>
            <a:ln w="28575"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0" rIns="33231" bIns="0" rtlCol="0" anchor="ctr"/>
            <a:lstStyle/>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３年以上実務経験のある方</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6093243" y="1900763"/>
              <a:ext cx="1197522" cy="107668"/>
            </a:xfrm>
            <a:prstGeom prst="rect">
              <a:avLst/>
            </a:prstGeom>
            <a:solidFill>
              <a:schemeClr val="bg1"/>
            </a:solidFill>
            <a:ln>
              <a:noFill/>
            </a:ln>
          </p:spPr>
          <p:txBody>
            <a:bodyPr wrap="square" lIns="33231" tIns="0" rIns="33231" bIns="0" rtlCol="0">
              <a:spAutoFit/>
            </a:bodyPr>
            <a:lstStyle/>
            <a:p>
              <a:pPr algn="ctr" defTabSz="844083">
                <a:defRPr/>
              </a:pPr>
              <a:r>
                <a:rPr kumimoji="1" lang="ja-JP" altLang="en-US" sz="646" dirty="0">
                  <a:solidFill>
                    <a:prstClr val="black"/>
                  </a:solidFill>
                  <a:latin typeface="Calibri"/>
                  <a:ea typeface="ＭＳ Ｐゴシック" panose="020B0600070205080204" pitchFamily="50" charset="-128"/>
                </a:rPr>
                <a:t>障害者職業総合センター</a:t>
              </a:r>
            </a:p>
          </p:txBody>
        </p:sp>
      </p:grpSp>
      <p:sp>
        <p:nvSpPr>
          <p:cNvPr id="18" name="テキスト ボックス 17"/>
          <p:cNvSpPr txBox="1"/>
          <p:nvPr/>
        </p:nvSpPr>
        <p:spPr>
          <a:xfrm>
            <a:off x="786061" y="5252330"/>
            <a:ext cx="1071882" cy="262067"/>
          </a:xfrm>
          <a:prstGeom prst="rect">
            <a:avLst/>
          </a:prstGeom>
          <a:solidFill>
            <a:schemeClr val="bg1"/>
          </a:solidFill>
          <a:ln>
            <a:solidFill>
              <a:schemeClr val="tx1"/>
            </a:solidFill>
          </a:ln>
        </p:spPr>
        <p:txBody>
          <a:bodyPr wrap="square" tIns="66462" bIns="66462" rtlCol="0" anchor="ctr" anchorCtr="1">
            <a:spAutoFit/>
          </a:bodyPr>
          <a:lstStyle/>
          <a:p>
            <a:pPr algn="ctr" defTabSz="844083">
              <a:defRPr/>
            </a:pPr>
            <a:r>
              <a:rPr kumimoji="1" lang="ja-JP" altLang="en-US" sz="831" dirty="0">
                <a:solidFill>
                  <a:prstClr val="black"/>
                </a:solidFill>
                <a:latin typeface="Calibri"/>
                <a:ea typeface="ＭＳ Ｐゴシック" panose="020B0600070205080204" pitchFamily="50" charset="-128"/>
              </a:rPr>
              <a:t>就業支援担当者</a:t>
            </a:r>
          </a:p>
        </p:txBody>
      </p:sp>
      <p:sp>
        <p:nvSpPr>
          <p:cNvPr id="19" name="テキスト ボックス 18"/>
          <p:cNvSpPr txBox="1"/>
          <p:nvPr/>
        </p:nvSpPr>
        <p:spPr>
          <a:xfrm>
            <a:off x="1990466" y="5286208"/>
            <a:ext cx="410525" cy="232328"/>
          </a:xfrm>
          <a:prstGeom prst="rect">
            <a:avLst/>
          </a:prstGeom>
          <a:solidFill>
            <a:schemeClr val="bg1"/>
          </a:solidFill>
          <a:ln>
            <a:solidFill>
              <a:schemeClr val="tx1"/>
            </a:solidFill>
          </a:ln>
        </p:spPr>
        <p:txBody>
          <a:bodyPr wrap="square" lIns="0" tIns="33231" rIns="0" bIns="0" rtlCol="0">
            <a:spAutoFit/>
          </a:bodyPr>
          <a:lstStyle/>
          <a:p>
            <a:pPr algn="ctr" defTabSz="844083">
              <a:defRPr/>
            </a:pPr>
            <a:r>
              <a:rPr kumimoji="1" lang="ja-JP" altLang="en-US" sz="646" dirty="0">
                <a:solidFill>
                  <a:prstClr val="black"/>
                </a:solidFill>
                <a:latin typeface="Calibri"/>
                <a:ea typeface="ＭＳ Ｐゴシック" panose="020B0600070205080204" pitchFamily="50" charset="-128"/>
              </a:rPr>
              <a:t>生活支援</a:t>
            </a:r>
            <a:endParaRPr kumimoji="1" lang="en-US" altLang="ja-JP" sz="646" dirty="0">
              <a:solidFill>
                <a:prstClr val="black"/>
              </a:solidFill>
              <a:latin typeface="Calibri"/>
              <a:ea typeface="ＭＳ Ｐゴシック" panose="020B0600070205080204" pitchFamily="50" charset="-128"/>
            </a:endParaRPr>
          </a:p>
          <a:p>
            <a:pPr algn="ctr" defTabSz="844083">
              <a:defRPr/>
            </a:pPr>
            <a:r>
              <a:rPr kumimoji="1" lang="ja-JP" altLang="en-US" sz="646" dirty="0">
                <a:solidFill>
                  <a:prstClr val="black"/>
                </a:solidFill>
                <a:latin typeface="Calibri"/>
                <a:ea typeface="ＭＳ Ｐゴシック" panose="020B0600070205080204" pitchFamily="50" charset="-128"/>
              </a:rPr>
              <a:t>担当者</a:t>
            </a:r>
            <a:endParaRPr kumimoji="1" lang="en-US" altLang="ja-JP" sz="646" dirty="0">
              <a:solidFill>
                <a:prstClr val="black"/>
              </a:solidFill>
              <a:latin typeface="Calibri"/>
              <a:ea typeface="ＭＳ Ｐゴシック" panose="020B0600070205080204" pitchFamily="50" charset="-128"/>
            </a:endParaRPr>
          </a:p>
        </p:txBody>
      </p:sp>
      <p:sp>
        <p:nvSpPr>
          <p:cNvPr id="20" name="テキスト ボックス 19"/>
          <p:cNvSpPr txBox="1"/>
          <p:nvPr/>
        </p:nvSpPr>
        <p:spPr>
          <a:xfrm>
            <a:off x="2577006" y="5260521"/>
            <a:ext cx="946854" cy="262067"/>
          </a:xfrm>
          <a:prstGeom prst="rect">
            <a:avLst/>
          </a:prstGeom>
          <a:solidFill>
            <a:schemeClr val="bg1"/>
          </a:solidFill>
          <a:ln>
            <a:solidFill>
              <a:schemeClr val="tx1"/>
            </a:solidFill>
          </a:ln>
        </p:spPr>
        <p:txBody>
          <a:bodyPr wrap="square" lIns="33231" tIns="66462" rIns="0" bIns="66462" rtlCol="0">
            <a:spAutoFit/>
          </a:bodyPr>
          <a:lstStyle/>
          <a:p>
            <a:pPr algn="ctr" defTabSz="844083">
              <a:defRPr/>
            </a:pPr>
            <a:r>
              <a:rPr kumimoji="1" lang="ja-JP" altLang="en-US" sz="831" dirty="0">
                <a:solidFill>
                  <a:prstClr val="black"/>
                </a:solidFill>
                <a:latin typeface="Calibri"/>
                <a:ea typeface="ＭＳ Ｐゴシック" panose="020B0600070205080204" pitchFamily="50" charset="-128"/>
              </a:rPr>
              <a:t>訪問型ジョブコーチ</a:t>
            </a:r>
          </a:p>
        </p:txBody>
      </p:sp>
      <p:sp>
        <p:nvSpPr>
          <p:cNvPr id="21" name="テキスト ボックス 20"/>
          <p:cNvSpPr txBox="1"/>
          <p:nvPr/>
        </p:nvSpPr>
        <p:spPr>
          <a:xfrm>
            <a:off x="3574086" y="5259332"/>
            <a:ext cx="1171839" cy="262067"/>
          </a:xfrm>
          <a:prstGeom prst="rect">
            <a:avLst/>
          </a:prstGeom>
          <a:solidFill>
            <a:schemeClr val="bg1"/>
          </a:solidFill>
          <a:ln>
            <a:solidFill>
              <a:schemeClr val="tx1"/>
            </a:solidFill>
          </a:ln>
        </p:spPr>
        <p:txBody>
          <a:bodyPr wrap="square" lIns="33231" tIns="66462" rIns="33231" bIns="66462" rtlCol="0">
            <a:spAutoFit/>
          </a:bodyPr>
          <a:lstStyle/>
          <a:p>
            <a:pPr algn="ctr" defTabSz="844083">
              <a:defRPr/>
            </a:pPr>
            <a:r>
              <a:rPr kumimoji="1" lang="ja-JP" altLang="en-US" sz="831" dirty="0">
                <a:solidFill>
                  <a:prstClr val="black"/>
                </a:solidFill>
                <a:latin typeface="Calibri"/>
                <a:ea typeface="ＭＳ Ｐゴシック" panose="020B0600070205080204" pitchFamily="50" charset="-128"/>
              </a:rPr>
              <a:t>企業在籍型ジョブコーチ</a:t>
            </a:r>
          </a:p>
        </p:txBody>
      </p:sp>
      <p:sp>
        <p:nvSpPr>
          <p:cNvPr id="22" name="テキスト ボックス 21"/>
          <p:cNvSpPr txBox="1"/>
          <p:nvPr/>
        </p:nvSpPr>
        <p:spPr>
          <a:xfrm>
            <a:off x="5695557" y="5475142"/>
            <a:ext cx="643150" cy="232521"/>
          </a:xfrm>
          <a:prstGeom prst="rect">
            <a:avLst/>
          </a:prstGeom>
          <a:solidFill>
            <a:schemeClr val="bg1"/>
          </a:solidFill>
          <a:ln>
            <a:solidFill>
              <a:schemeClr val="tx1"/>
            </a:solidFill>
          </a:ln>
        </p:spPr>
        <p:txBody>
          <a:bodyPr wrap="square" lIns="33231" tIns="33231" rIns="33231" bIns="0" rtlCol="0">
            <a:spAutoFit/>
          </a:bodyPr>
          <a:lstStyle/>
          <a:p>
            <a:pPr algn="ctr" defTabSz="844083">
              <a:defRPr/>
            </a:pPr>
            <a:r>
              <a:rPr kumimoji="1" lang="ja-JP" altLang="en-US" sz="831" dirty="0">
                <a:solidFill>
                  <a:prstClr val="black"/>
                </a:solidFill>
                <a:latin typeface="Calibri"/>
                <a:ea typeface="ＭＳ Ｐゴシック" panose="020B0600070205080204" pitchFamily="50" charset="-128"/>
              </a:rPr>
              <a:t>就労支援員</a:t>
            </a:r>
            <a:r>
              <a:rPr kumimoji="1" lang="ja-JP" altLang="en-US" sz="462" dirty="0">
                <a:solidFill>
                  <a:prstClr val="black"/>
                </a:solidFill>
                <a:latin typeface="Calibri"/>
                <a:ea typeface="ＭＳ Ｐゴシック" panose="020B0600070205080204" pitchFamily="50" charset="-128"/>
              </a:rPr>
              <a:t>（</a:t>
            </a:r>
            <a:r>
              <a:rPr kumimoji="1" lang="en-US" altLang="ja-JP" sz="462" dirty="0">
                <a:solidFill>
                  <a:prstClr val="black"/>
                </a:solidFill>
                <a:latin typeface="Calibri"/>
                <a:ea typeface="ＭＳ Ｐゴシック" panose="020B0600070205080204" pitchFamily="50" charset="-128"/>
              </a:rPr>
              <a:t>※2</a:t>
            </a:r>
            <a:r>
              <a:rPr kumimoji="1" lang="ja-JP" altLang="en-US" sz="462" dirty="0">
                <a:solidFill>
                  <a:prstClr val="black"/>
                </a:solidFill>
                <a:latin typeface="Calibri"/>
                <a:ea typeface="ＭＳ Ｐゴシック" panose="020B0600070205080204" pitchFamily="50" charset="-128"/>
              </a:rPr>
              <a:t>）</a:t>
            </a:r>
            <a:endParaRPr kumimoji="1" lang="ja-JP" altLang="en-US" sz="738" dirty="0">
              <a:solidFill>
                <a:prstClr val="black"/>
              </a:solidFill>
              <a:latin typeface="Calibri"/>
              <a:ea typeface="ＭＳ Ｐゴシック" panose="020B0600070205080204" pitchFamily="50" charset="-128"/>
            </a:endParaRPr>
          </a:p>
        </p:txBody>
      </p:sp>
      <p:sp>
        <p:nvSpPr>
          <p:cNvPr id="23" name="テキスト ボックス 22"/>
          <p:cNvSpPr txBox="1"/>
          <p:nvPr/>
        </p:nvSpPr>
        <p:spPr>
          <a:xfrm>
            <a:off x="6410379" y="5464499"/>
            <a:ext cx="401294" cy="289267"/>
          </a:xfrm>
          <a:prstGeom prst="rect">
            <a:avLst/>
          </a:prstGeom>
          <a:solidFill>
            <a:schemeClr val="bg1"/>
          </a:solidFill>
          <a:ln>
            <a:solidFill>
              <a:schemeClr val="tx1"/>
            </a:solidFill>
          </a:ln>
        </p:spPr>
        <p:txBody>
          <a:bodyPr wrap="square" lIns="33231" tIns="33231" rIns="33231" bIns="0" rtlCol="0">
            <a:spAutoFit/>
          </a:bodyPr>
          <a:lstStyle/>
          <a:p>
            <a:pPr algn="ctr" defTabSz="844083">
              <a:defRPr/>
            </a:pPr>
            <a:r>
              <a:rPr kumimoji="1" lang="ja-JP" altLang="en-US" sz="831" dirty="0">
                <a:solidFill>
                  <a:prstClr val="black"/>
                </a:solidFill>
                <a:latin typeface="Calibri"/>
                <a:ea typeface="ＭＳ Ｐゴシック" panose="020B0600070205080204" pitchFamily="50" charset="-128"/>
              </a:rPr>
              <a:t>職業</a:t>
            </a:r>
            <a:endParaRPr kumimoji="1" lang="en-US" altLang="ja-JP" sz="831" dirty="0">
              <a:solidFill>
                <a:prstClr val="black"/>
              </a:solidFill>
              <a:latin typeface="Calibri"/>
              <a:ea typeface="ＭＳ Ｐゴシック" panose="020B0600070205080204" pitchFamily="50" charset="-128"/>
            </a:endParaRPr>
          </a:p>
          <a:p>
            <a:pPr algn="ctr" defTabSz="844083">
              <a:defRPr/>
            </a:pPr>
            <a:r>
              <a:rPr kumimoji="1" lang="ja-JP" altLang="en-US" sz="831" dirty="0">
                <a:solidFill>
                  <a:prstClr val="black"/>
                </a:solidFill>
                <a:latin typeface="Calibri"/>
                <a:ea typeface="ＭＳ Ｐゴシック" panose="020B0600070205080204" pitchFamily="50" charset="-128"/>
              </a:rPr>
              <a:t>指導員</a:t>
            </a:r>
            <a:endParaRPr kumimoji="1" lang="en-US" altLang="ja-JP" sz="831" dirty="0">
              <a:solidFill>
                <a:prstClr val="black"/>
              </a:solidFill>
              <a:latin typeface="Calibri"/>
              <a:ea typeface="ＭＳ Ｐゴシック" panose="020B0600070205080204" pitchFamily="50" charset="-128"/>
            </a:endParaRPr>
          </a:p>
        </p:txBody>
      </p:sp>
      <p:sp>
        <p:nvSpPr>
          <p:cNvPr id="24" name="テキスト ボックス 23"/>
          <p:cNvSpPr txBox="1"/>
          <p:nvPr/>
        </p:nvSpPr>
        <p:spPr>
          <a:xfrm>
            <a:off x="6835584" y="5464499"/>
            <a:ext cx="391122" cy="289267"/>
          </a:xfrm>
          <a:prstGeom prst="rect">
            <a:avLst/>
          </a:prstGeom>
          <a:solidFill>
            <a:schemeClr val="bg1"/>
          </a:solidFill>
          <a:ln>
            <a:solidFill>
              <a:schemeClr val="tx1"/>
            </a:solidFill>
          </a:ln>
        </p:spPr>
        <p:txBody>
          <a:bodyPr wrap="square" lIns="33231" tIns="33231" rIns="33231" bIns="0" rtlCol="0">
            <a:spAutoFit/>
          </a:bodyPr>
          <a:lstStyle/>
          <a:p>
            <a:pPr algn="ctr" defTabSz="844083">
              <a:defRPr/>
            </a:pPr>
            <a:r>
              <a:rPr kumimoji="1" lang="ja-JP" altLang="en-US" sz="831" dirty="0">
                <a:solidFill>
                  <a:prstClr val="black"/>
                </a:solidFill>
                <a:latin typeface="Calibri"/>
                <a:ea typeface="ＭＳ Ｐゴシック" panose="020B0600070205080204" pitchFamily="50" charset="-128"/>
              </a:rPr>
              <a:t>生活</a:t>
            </a:r>
            <a:endParaRPr kumimoji="1" lang="en-US" altLang="ja-JP" sz="831" dirty="0">
              <a:solidFill>
                <a:prstClr val="black"/>
              </a:solidFill>
              <a:latin typeface="Calibri"/>
              <a:ea typeface="ＭＳ Ｐゴシック" panose="020B0600070205080204" pitchFamily="50" charset="-128"/>
            </a:endParaRPr>
          </a:p>
          <a:p>
            <a:pPr algn="ctr" defTabSz="844083">
              <a:defRPr/>
            </a:pPr>
            <a:r>
              <a:rPr kumimoji="1" lang="ja-JP" altLang="en-US" sz="831" dirty="0">
                <a:solidFill>
                  <a:prstClr val="black"/>
                </a:solidFill>
                <a:latin typeface="Calibri"/>
                <a:ea typeface="ＭＳ Ｐゴシック" panose="020B0600070205080204" pitchFamily="50" charset="-128"/>
              </a:rPr>
              <a:t>支援員</a:t>
            </a:r>
            <a:endParaRPr kumimoji="1" lang="en-US" altLang="ja-JP" sz="831" dirty="0">
              <a:solidFill>
                <a:prstClr val="black"/>
              </a:solidFill>
              <a:latin typeface="Calibri"/>
              <a:ea typeface="ＭＳ Ｐゴシック" panose="020B0600070205080204" pitchFamily="50" charset="-128"/>
            </a:endParaRPr>
          </a:p>
        </p:txBody>
      </p:sp>
      <p:sp>
        <p:nvSpPr>
          <p:cNvPr id="25" name="正方形/長方形 24"/>
          <p:cNvSpPr/>
          <p:nvPr/>
        </p:nvSpPr>
        <p:spPr>
          <a:xfrm>
            <a:off x="4994012" y="4947487"/>
            <a:ext cx="2245418" cy="395747"/>
          </a:xfrm>
          <a:prstGeom prst="rect">
            <a:avLst/>
          </a:prstGeom>
          <a:solidFill>
            <a:schemeClr val="bg1">
              <a:lumMod val="85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0" tIns="33231" rIns="33231" bIns="0" rtlCol="0" anchor="ctr" anchorCtr="1"/>
          <a:lstStyle/>
          <a:p>
            <a:pPr defTabSz="844083">
              <a:defRPr/>
            </a:pPr>
            <a:r>
              <a:rPr kumimoji="1" lang="ja-JP" altLang="en-US"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就労定着支援員や就労支援員は受講必須</a:t>
            </a:r>
            <a:endParaRPr kumimoji="1" lang="en-US" altLang="ja-JP"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それ以外の支援員は運用状況を踏まえ、将来的に</a:t>
            </a:r>
            <a:endParaRPr kumimoji="1" lang="en-US" altLang="ja-JP"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受講必須を検討</a:t>
            </a:r>
            <a:endParaRPr kumimoji="1" lang="en-US" altLang="ja-JP"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650460" y="4940679"/>
            <a:ext cx="1318589" cy="200433"/>
          </a:xfrm>
          <a:prstGeom prst="rect">
            <a:avLst/>
          </a:prstGeom>
          <a:solidFill>
            <a:schemeClr val="bg1">
              <a:lumMod val="85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33231" tIns="66462" rIns="33231" bIns="0" rtlCol="0" anchor="ctr" anchorCtr="1"/>
          <a:lstStyle/>
          <a:p>
            <a:pPr defTabSz="844083">
              <a:defRPr/>
            </a:pPr>
            <a:r>
              <a:rPr kumimoji="1" lang="ja-JP" altLang="en-US"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基礎的研修の受講必須</a:t>
            </a:r>
            <a:endParaRPr kumimoji="1" lang="en-US" altLang="ja-JP" sz="831"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277"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2507250" y="4945946"/>
            <a:ext cx="2323510" cy="195163"/>
          </a:xfrm>
          <a:prstGeom prst="rect">
            <a:avLst/>
          </a:prstGeom>
          <a:solidFill>
            <a:schemeClr val="bg1">
              <a:lumMod val="85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0" tIns="33231" rIns="33231" bIns="0" rtlCol="0" anchor="ctr" anchorCtr="1"/>
          <a:lstStyle/>
          <a:p>
            <a:pPr defTabSz="844083">
              <a:defRPr/>
            </a:pPr>
            <a:r>
              <a:rPr kumimoji="1" lang="ja-JP" altLang="en-US"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養成研修受講には、基礎的研修の受講が要件</a:t>
            </a:r>
            <a:r>
              <a:rPr kumimoji="1" lang="ja-JP" altLang="en-US" sz="73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73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en-US" altLang="ja-JP" sz="554"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右中かっこ 27"/>
          <p:cNvSpPr/>
          <p:nvPr/>
        </p:nvSpPr>
        <p:spPr>
          <a:xfrm rot="16200000">
            <a:off x="1223736" y="4615042"/>
            <a:ext cx="178447" cy="118687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kumimoji="1" lang="ja-JP" altLang="en-US" sz="1662">
              <a:solidFill>
                <a:prstClr val="black"/>
              </a:solidFill>
              <a:latin typeface="Calibri"/>
              <a:ea typeface="ＭＳ Ｐゴシック" panose="020B0600070205080204" pitchFamily="50" charset="-128"/>
            </a:endParaRPr>
          </a:p>
        </p:txBody>
      </p:sp>
      <p:sp>
        <p:nvSpPr>
          <p:cNvPr id="29" name="右中かっこ 28"/>
          <p:cNvSpPr/>
          <p:nvPr/>
        </p:nvSpPr>
        <p:spPr>
          <a:xfrm rot="16200000">
            <a:off x="3587334" y="4120932"/>
            <a:ext cx="140346" cy="219633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kumimoji="1" lang="ja-JP" altLang="en-US" sz="1662">
              <a:solidFill>
                <a:prstClr val="black"/>
              </a:solidFill>
              <a:latin typeface="Calibri"/>
              <a:ea typeface="ＭＳ Ｐゴシック" panose="020B0600070205080204" pitchFamily="50" charset="-128"/>
            </a:endParaRPr>
          </a:p>
        </p:txBody>
      </p:sp>
      <p:sp>
        <p:nvSpPr>
          <p:cNvPr id="30" name="右中かっこ 29"/>
          <p:cNvSpPr/>
          <p:nvPr/>
        </p:nvSpPr>
        <p:spPr>
          <a:xfrm rot="16200000">
            <a:off x="5617611" y="4743619"/>
            <a:ext cx="134635" cy="1355041"/>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kumimoji="1" lang="ja-JP" altLang="en-US" sz="1662">
              <a:solidFill>
                <a:prstClr val="black"/>
              </a:solidFill>
              <a:latin typeface="Calibri"/>
              <a:ea typeface="ＭＳ Ｐゴシック" panose="020B0600070205080204" pitchFamily="50" charset="-128"/>
            </a:endParaRPr>
          </a:p>
        </p:txBody>
      </p:sp>
      <p:grpSp>
        <p:nvGrpSpPr>
          <p:cNvPr id="31" name="グループ化 30"/>
          <p:cNvGrpSpPr/>
          <p:nvPr/>
        </p:nvGrpSpPr>
        <p:grpSpPr>
          <a:xfrm>
            <a:off x="104562" y="884084"/>
            <a:ext cx="436067" cy="3898373"/>
            <a:chOff x="61921" y="435161"/>
            <a:chExt cx="396109" cy="4650025"/>
          </a:xfrm>
        </p:grpSpPr>
        <p:sp>
          <p:nvSpPr>
            <p:cNvPr id="32" name="V 字形矢印 31"/>
            <p:cNvSpPr/>
            <p:nvPr/>
          </p:nvSpPr>
          <p:spPr>
            <a:xfrm rot="16200000">
              <a:off x="-2065037" y="2562119"/>
              <a:ext cx="4650025" cy="396109"/>
            </a:xfrm>
            <a:prstGeom prst="notchedRightArrow">
              <a:avLst>
                <a:gd name="adj1" fmla="val 58551"/>
                <a:gd name="adj2" fmla="val 150461"/>
              </a:avLst>
            </a:prstGeom>
            <a:gradFill>
              <a:gsLst>
                <a:gs pos="0">
                  <a:schemeClr val="accent6">
                    <a:lumMod val="75000"/>
                  </a:schemeClr>
                </a:gs>
                <a:gs pos="100000">
                  <a:schemeClr val="accent6">
                    <a:lumMod val="20000"/>
                    <a:lumOff val="80000"/>
                  </a:schemeClr>
                </a:gs>
              </a:gsLst>
              <a:lin ang="10800000" scaled="0"/>
            </a:gra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844083">
                <a:defRPr/>
              </a:pPr>
              <a:r>
                <a:rPr kumimoji="1" lang="ja-JP" altLang="en-US" sz="1108" b="1" dirty="0">
                  <a:solidFill>
                    <a:prstClr val="black"/>
                  </a:solidFill>
                  <a:latin typeface="Calibri"/>
                  <a:ea typeface="ＭＳ Ｐゴシック" panose="020B0600070205080204" pitchFamily="50" charset="-128"/>
                </a:rPr>
                <a:t>職務のスキル・経験年数</a:t>
              </a:r>
            </a:p>
          </p:txBody>
        </p:sp>
        <p:sp>
          <p:nvSpPr>
            <p:cNvPr id="33" name="テキスト ボックス 32"/>
            <p:cNvSpPr txBox="1"/>
            <p:nvPr/>
          </p:nvSpPr>
          <p:spPr>
            <a:xfrm>
              <a:off x="159584" y="756317"/>
              <a:ext cx="216024" cy="415228"/>
            </a:xfrm>
            <a:prstGeom prst="rect">
              <a:avLst/>
            </a:prstGeom>
            <a:noFill/>
          </p:spPr>
          <p:txBody>
            <a:bodyPr wrap="square" rtlCol="0">
              <a:spAutoFit/>
            </a:bodyPr>
            <a:lstStyle/>
            <a:p>
              <a:pPr algn="ctr" defTabSz="844083">
                <a:defRPr/>
              </a:pPr>
              <a:r>
                <a:rPr kumimoji="1" lang="ja-JP" altLang="en-US" sz="1662" dirty="0">
                  <a:solidFill>
                    <a:prstClr val="black"/>
                  </a:solidFill>
                  <a:latin typeface="Calibri"/>
                  <a:ea typeface="ＭＳ Ｐゴシック" panose="020B0600070205080204" pitchFamily="50" charset="-128"/>
                </a:rPr>
                <a:t>高</a:t>
              </a:r>
            </a:p>
          </p:txBody>
        </p:sp>
        <p:sp>
          <p:nvSpPr>
            <p:cNvPr id="34" name="テキスト ボックス 33"/>
            <p:cNvSpPr txBox="1"/>
            <p:nvPr/>
          </p:nvSpPr>
          <p:spPr>
            <a:xfrm>
              <a:off x="143634" y="4282278"/>
              <a:ext cx="216024" cy="415228"/>
            </a:xfrm>
            <a:prstGeom prst="rect">
              <a:avLst/>
            </a:prstGeom>
            <a:noFill/>
          </p:spPr>
          <p:txBody>
            <a:bodyPr wrap="square" rtlCol="0">
              <a:spAutoFit/>
            </a:bodyPr>
            <a:lstStyle/>
            <a:p>
              <a:pPr algn="ctr" defTabSz="844083">
                <a:defRPr/>
              </a:pPr>
              <a:r>
                <a:rPr kumimoji="1" lang="ja-JP" altLang="en-US" sz="1662" dirty="0">
                  <a:solidFill>
                    <a:prstClr val="black"/>
                  </a:solidFill>
                  <a:latin typeface="Calibri"/>
                  <a:ea typeface="ＭＳ Ｐゴシック" panose="020B0600070205080204" pitchFamily="50" charset="-128"/>
                </a:rPr>
                <a:t>低</a:t>
              </a:r>
            </a:p>
          </p:txBody>
        </p:sp>
      </p:grpSp>
      <p:sp>
        <p:nvSpPr>
          <p:cNvPr id="35" name="テキスト ボックス 34"/>
          <p:cNvSpPr txBox="1"/>
          <p:nvPr/>
        </p:nvSpPr>
        <p:spPr>
          <a:xfrm>
            <a:off x="68761" y="6432797"/>
            <a:ext cx="8562622" cy="180668"/>
          </a:xfrm>
          <a:prstGeom prst="rect">
            <a:avLst/>
          </a:prstGeom>
          <a:noFill/>
          <a:ln w="28575" cmpd="dbl">
            <a:solidFill>
              <a:schemeClr val="tx1"/>
            </a:solidFill>
          </a:ln>
        </p:spPr>
        <p:txBody>
          <a:bodyPr wrap="square" tIns="33231" bIns="33231" rtlCol="0">
            <a:spAutoFit/>
          </a:bodyPr>
          <a:lstStyle/>
          <a:p>
            <a:pPr defTabSz="844083">
              <a:defRPr/>
            </a:pPr>
            <a:r>
              <a:rPr kumimoji="1" lang="ja-JP" altLang="en-US" sz="738" dirty="0">
                <a:solidFill>
                  <a:srgbClr val="FF0000"/>
                </a:solidFill>
                <a:latin typeface="ＭＳ Ｐゴシック" panose="020B0600070205080204" pitchFamily="50" charset="-128"/>
                <a:ea typeface="ＭＳ Ｐゴシック" panose="020B0600070205080204" pitchFamily="50" charset="-128"/>
              </a:rPr>
              <a:t> </a:t>
            </a:r>
            <a:r>
              <a:rPr kumimoji="1" lang="ja-JP" altLang="en-US" sz="646" dirty="0">
                <a:solidFill>
                  <a:prstClr val="black"/>
                </a:solidFill>
                <a:latin typeface="ＭＳ Ｐゴシック" panose="020B0600070205080204" pitchFamily="50" charset="-128"/>
                <a:ea typeface="ＭＳ Ｐゴシック" panose="020B0600070205080204" pitchFamily="50" charset="-128"/>
              </a:rPr>
              <a:t>*</a:t>
            </a:r>
            <a:r>
              <a:rPr kumimoji="1" lang="en-US" altLang="ja-JP" sz="738" dirty="0">
                <a:solidFill>
                  <a:prstClr val="black"/>
                </a:solidFill>
                <a:latin typeface="Calibri"/>
                <a:ea typeface="ＭＳ Ｐゴシック" panose="020B0600070205080204" pitchFamily="50" charset="-128"/>
              </a:rPr>
              <a:t>1 </a:t>
            </a:r>
            <a:r>
              <a:rPr kumimoji="1" lang="ja-JP" altLang="en-US" sz="738" dirty="0">
                <a:solidFill>
                  <a:prstClr val="black"/>
                </a:solidFill>
                <a:latin typeface="Calibri"/>
                <a:ea typeface="ＭＳ Ｐゴシック" panose="020B0600070205080204" pitchFamily="50" charset="-128"/>
              </a:rPr>
              <a:t>企業の障害者雇用の担当者が企業在籍型ジョブコーチ養成研修を受講する際の要件としては、基礎的研修または障害者職業生活相談員資格認定講習のいずれかを受講していること。</a:t>
            </a:r>
            <a:endParaRPr kumimoji="1" lang="en-US" altLang="ja-JP" sz="738" dirty="0">
              <a:solidFill>
                <a:prstClr val="black"/>
              </a:solidFill>
              <a:latin typeface="Calibri"/>
              <a:ea typeface="ＭＳ Ｐゴシック" panose="020B0600070205080204" pitchFamily="50" charset="-128"/>
            </a:endParaRPr>
          </a:p>
        </p:txBody>
      </p:sp>
      <p:grpSp>
        <p:nvGrpSpPr>
          <p:cNvPr id="36" name="グループ化 35"/>
          <p:cNvGrpSpPr/>
          <p:nvPr/>
        </p:nvGrpSpPr>
        <p:grpSpPr>
          <a:xfrm>
            <a:off x="5169491" y="2617251"/>
            <a:ext cx="1353286" cy="1242968"/>
            <a:chOff x="4867963" y="3023339"/>
            <a:chExt cx="2099100" cy="820657"/>
          </a:xfrm>
          <a:solidFill>
            <a:schemeClr val="accent6">
              <a:lumMod val="20000"/>
              <a:lumOff val="80000"/>
            </a:schemeClr>
          </a:solidFill>
        </p:grpSpPr>
        <p:sp>
          <p:nvSpPr>
            <p:cNvPr id="37" name="正方形/長方形 36"/>
            <p:cNvSpPr/>
            <p:nvPr/>
          </p:nvSpPr>
          <p:spPr>
            <a:xfrm>
              <a:off x="4867963" y="3023339"/>
              <a:ext cx="2099100" cy="820657"/>
            </a:xfrm>
            <a:prstGeom prst="rect">
              <a:avLst/>
            </a:prstGeom>
            <a:grpFill/>
            <a:ln w="19050">
              <a:solidFill>
                <a:schemeClr val="accent6">
                  <a:lumMod val="75000"/>
                </a:schemeClr>
              </a:solidFill>
              <a:prstDash val="sysDash"/>
            </a:ln>
          </p:spPr>
          <p:style>
            <a:lnRef idx="1">
              <a:schemeClr val="accent6"/>
            </a:lnRef>
            <a:fillRef idx="2">
              <a:schemeClr val="accent6"/>
            </a:fillRef>
            <a:effectRef idx="1">
              <a:schemeClr val="accent6"/>
            </a:effectRef>
            <a:fontRef idx="minor">
              <a:schemeClr val="dk1"/>
            </a:fontRef>
          </p:style>
          <p:txBody>
            <a:bodyPr lIns="33231" tIns="0" rIns="33231" bIns="0" rtlCol="0" anchor="t" anchorCtr="1"/>
            <a:lstStyle/>
            <a:p>
              <a:pPr algn="ctr" defTabSz="844083">
                <a:defRPr/>
              </a:pPr>
              <a:endParaRPr kumimoji="1" lang="en-US" altLang="ja-JP" sz="46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96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就業支援</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実践研修</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endParaRPr kumimoji="1" lang="en-US" altLang="ja-JP" sz="46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endParaRPr kumimoji="1" lang="en-US" altLang="ja-JP" sz="46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endParaRPr kumimoji="1" lang="en-US" altLang="ja-JP" sz="46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アセスメント力と課題解決力の向上</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発達障害／精神障害／高次脳機能障害　コース</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角丸四角形 37"/>
            <p:cNvSpPr/>
            <p:nvPr/>
          </p:nvSpPr>
          <p:spPr>
            <a:xfrm>
              <a:off x="4934309" y="3085459"/>
              <a:ext cx="1035763" cy="242929"/>
            </a:xfrm>
            <a:prstGeom prst="roundRect">
              <a:avLst/>
            </a:prstGeom>
            <a:solidFill>
              <a:schemeClr val="bg1"/>
            </a:solidFill>
            <a:ln w="28575"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0" rIns="33231" bIns="0" rtlCol="0" anchor="ctr"/>
            <a:lstStyle/>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p>
            <a:p>
              <a:pPr defTabSz="844083">
                <a:defRPr/>
              </a:pPr>
              <a:r>
                <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年以上実務経験のある方</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テキスト ボックス 38"/>
            <p:cNvSpPr txBox="1"/>
            <p:nvPr/>
          </p:nvSpPr>
          <p:spPr>
            <a:xfrm>
              <a:off x="5232554" y="3667786"/>
              <a:ext cx="1576871" cy="131237"/>
            </a:xfrm>
            <a:prstGeom prst="rect">
              <a:avLst/>
            </a:prstGeom>
            <a:solidFill>
              <a:schemeClr val="bg1"/>
            </a:solidFill>
            <a:ln>
              <a:noFill/>
            </a:ln>
          </p:spPr>
          <p:txBody>
            <a:bodyPr wrap="square" lIns="33231" tIns="0" rIns="33231" bIns="0" rtlCol="0">
              <a:spAutoFit/>
            </a:bodyPr>
            <a:lstStyle/>
            <a:p>
              <a:pPr algn="ctr" defTabSz="844083">
                <a:defRPr/>
              </a:pPr>
              <a:r>
                <a:rPr kumimoji="1" lang="ja-JP" altLang="en-US" sz="646" dirty="0">
                  <a:solidFill>
                    <a:prstClr val="black"/>
                  </a:solidFill>
                  <a:latin typeface="Calibri"/>
                  <a:ea typeface="ＭＳ Ｐゴシック" panose="020B0600070205080204" pitchFamily="50" charset="-128"/>
                </a:rPr>
                <a:t>全国１４エリアの</a:t>
              </a:r>
              <a:endParaRPr kumimoji="1" lang="en-US" altLang="ja-JP" sz="646" dirty="0">
                <a:solidFill>
                  <a:prstClr val="black"/>
                </a:solidFill>
                <a:latin typeface="Calibri"/>
                <a:ea typeface="ＭＳ Ｐゴシック" panose="020B0600070205080204" pitchFamily="50" charset="-128"/>
              </a:endParaRPr>
            </a:p>
            <a:p>
              <a:pPr algn="ctr" defTabSz="844083">
                <a:defRPr/>
              </a:pPr>
              <a:r>
                <a:rPr kumimoji="1" lang="ja-JP" altLang="en-US" sz="646" dirty="0">
                  <a:solidFill>
                    <a:prstClr val="black"/>
                  </a:solidFill>
                  <a:latin typeface="Calibri"/>
                  <a:ea typeface="ＭＳ Ｐゴシック" panose="020B0600070205080204" pitchFamily="50" charset="-128"/>
                </a:rPr>
                <a:t>地域障害者職業センター</a:t>
              </a:r>
            </a:p>
          </p:txBody>
        </p:sp>
      </p:grpSp>
      <p:sp>
        <p:nvSpPr>
          <p:cNvPr id="40" name="下矢印 39"/>
          <p:cNvSpPr/>
          <p:nvPr/>
        </p:nvSpPr>
        <p:spPr>
          <a:xfrm rot="10800000">
            <a:off x="5427342" y="3863110"/>
            <a:ext cx="756916" cy="258610"/>
          </a:xfrm>
          <a:prstGeom prst="downArrow">
            <a:avLst>
              <a:gd name="adj1" fmla="val 50000"/>
              <a:gd name="adj2" fmla="val 4198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41" name="角丸四角形 40"/>
          <p:cNvSpPr/>
          <p:nvPr/>
        </p:nvSpPr>
        <p:spPr>
          <a:xfrm>
            <a:off x="7539314" y="806591"/>
            <a:ext cx="1340221" cy="5525604"/>
          </a:xfrm>
          <a:prstGeom prst="roundRect">
            <a:avLst>
              <a:gd name="adj" fmla="val 3909"/>
            </a:avLst>
          </a:prstGeom>
          <a:solidFill>
            <a:schemeClr val="accent4">
              <a:lumMod val="20000"/>
              <a:lumOff val="80000"/>
            </a:schemeClr>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42" name="テキスト ボックス 41"/>
          <p:cNvSpPr txBox="1"/>
          <p:nvPr/>
        </p:nvSpPr>
        <p:spPr>
          <a:xfrm>
            <a:off x="7709805" y="5389959"/>
            <a:ext cx="1059963" cy="262067"/>
          </a:xfrm>
          <a:prstGeom prst="rect">
            <a:avLst/>
          </a:prstGeom>
          <a:solidFill>
            <a:schemeClr val="bg1"/>
          </a:solidFill>
          <a:ln w="9525">
            <a:solidFill>
              <a:schemeClr val="tx1"/>
            </a:solidFill>
          </a:ln>
        </p:spPr>
        <p:txBody>
          <a:bodyPr wrap="square" lIns="33231" tIns="66462" rIns="33231" bIns="66462" rtlCol="0">
            <a:spAutoFit/>
          </a:bodyPr>
          <a:lstStyle/>
          <a:p>
            <a:pPr algn="ctr" defTabSz="844083">
              <a:defRPr/>
            </a:pPr>
            <a:r>
              <a:rPr kumimoji="1" lang="ja-JP" altLang="en-US" sz="831" dirty="0">
                <a:solidFill>
                  <a:prstClr val="black"/>
                </a:solidFill>
                <a:latin typeface="Calibri"/>
                <a:ea typeface="ＭＳ Ｐゴシック" panose="020B0600070205080204" pitchFamily="50" charset="-128"/>
              </a:rPr>
              <a:t>サービス管理責任者</a:t>
            </a:r>
            <a:endParaRPr kumimoji="1" lang="en-US" altLang="ja-JP" sz="831" dirty="0">
              <a:solidFill>
                <a:prstClr val="black"/>
              </a:solidFill>
              <a:latin typeface="Calibri"/>
              <a:ea typeface="ＭＳ Ｐゴシック" panose="020B0600070205080204" pitchFamily="50" charset="-128"/>
            </a:endParaRPr>
          </a:p>
        </p:txBody>
      </p:sp>
      <p:sp>
        <p:nvSpPr>
          <p:cNvPr id="43" name="正方形/長方形 42"/>
          <p:cNvSpPr/>
          <p:nvPr/>
        </p:nvSpPr>
        <p:spPr>
          <a:xfrm>
            <a:off x="7637376" y="4858053"/>
            <a:ext cx="1193438" cy="412444"/>
          </a:xfrm>
          <a:prstGeom prst="rect">
            <a:avLst/>
          </a:prstGeom>
          <a:solidFill>
            <a:schemeClr val="bg1">
              <a:lumMod val="85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0" tIns="33231" rIns="33231" bIns="0" rtlCol="0" anchor="ctr" anchorCtr="1"/>
          <a:lstStyle/>
          <a:p>
            <a:pPr algn="ctr" defTabSz="844083">
              <a:defRPr/>
            </a:pPr>
            <a:r>
              <a:rPr kumimoji="1" lang="ja-JP" altLang="en-US"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研修受講と実務経験</a:t>
            </a:r>
            <a:r>
              <a:rPr kumimoji="1" lang="en-US" altLang="ja-JP"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が要件</a:t>
            </a:r>
            <a:endParaRPr kumimoji="1" lang="en-US" altLang="ja-JP"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554"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554"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554"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a:t>
            </a:r>
            <a:r>
              <a:rPr kumimoji="1" lang="en-US" altLang="ja-JP" sz="554"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554"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年の告示に示す実務の経験）</a:t>
            </a:r>
            <a:endParaRPr kumimoji="1" lang="en-US" altLang="ja-JP" sz="554"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endParaRPr kumimoji="1" lang="en-US" altLang="ja-JP" sz="18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右中かっこ 43"/>
          <p:cNvSpPr/>
          <p:nvPr/>
        </p:nvSpPr>
        <p:spPr>
          <a:xfrm rot="16200000">
            <a:off x="8168493" y="4812281"/>
            <a:ext cx="155178" cy="1057928"/>
          </a:xfrm>
          <a:prstGeom prst="rightBrace">
            <a:avLst>
              <a:gd name="adj1" fmla="val 8333"/>
              <a:gd name="adj2" fmla="val 5052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kumimoji="1" lang="ja-JP" altLang="en-US" sz="1662">
              <a:solidFill>
                <a:prstClr val="black"/>
              </a:solidFill>
              <a:latin typeface="Calibri"/>
              <a:ea typeface="ＭＳ Ｐゴシック" panose="020B0600070205080204" pitchFamily="50" charset="-128"/>
            </a:endParaRPr>
          </a:p>
        </p:txBody>
      </p:sp>
      <p:grpSp>
        <p:nvGrpSpPr>
          <p:cNvPr id="45" name="グループ化 44"/>
          <p:cNvGrpSpPr/>
          <p:nvPr/>
        </p:nvGrpSpPr>
        <p:grpSpPr>
          <a:xfrm>
            <a:off x="7616491" y="878053"/>
            <a:ext cx="1214323" cy="2770343"/>
            <a:chOff x="8049681" y="763914"/>
            <a:chExt cx="1068103" cy="2301444"/>
          </a:xfrm>
        </p:grpSpPr>
        <p:grpSp>
          <p:nvGrpSpPr>
            <p:cNvPr id="46" name="グループ化 45"/>
            <p:cNvGrpSpPr/>
            <p:nvPr/>
          </p:nvGrpSpPr>
          <p:grpSpPr>
            <a:xfrm>
              <a:off x="8049681" y="1563360"/>
              <a:ext cx="660269" cy="644838"/>
              <a:chOff x="6006118" y="586686"/>
              <a:chExt cx="798926" cy="644838"/>
            </a:xfrm>
            <a:solidFill>
              <a:schemeClr val="accent2">
                <a:lumMod val="40000"/>
                <a:lumOff val="60000"/>
              </a:schemeClr>
            </a:solidFill>
          </p:grpSpPr>
          <p:sp>
            <p:nvSpPr>
              <p:cNvPr id="58" name="正方形/長方形 57"/>
              <p:cNvSpPr/>
              <p:nvPr/>
            </p:nvSpPr>
            <p:spPr>
              <a:xfrm>
                <a:off x="6006118" y="586686"/>
                <a:ext cx="798926" cy="644838"/>
              </a:xfrm>
              <a:prstGeom prst="rect">
                <a:avLst/>
              </a:prstGeom>
              <a:grp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defTabSz="844083">
                  <a:defRPr/>
                </a:pPr>
                <a:r>
                  <a:rPr kumimoji="1" lang="ja-JP" altLang="en-US"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サービス管理責</a:t>
                </a:r>
                <a:endParaRPr kumimoji="1" lang="en-US" altLang="ja-JP"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任者実践研修</a:t>
                </a:r>
                <a:endParaRPr kumimoji="1" lang="ja-JP" altLang="en-US"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角丸四角形 58"/>
              <p:cNvSpPr/>
              <p:nvPr/>
            </p:nvSpPr>
            <p:spPr>
              <a:xfrm>
                <a:off x="6046216" y="813120"/>
                <a:ext cx="733316" cy="235262"/>
              </a:xfrm>
              <a:prstGeom prst="roundRect">
                <a:avLst/>
              </a:prstGeom>
              <a:solidFill>
                <a:schemeClr val="bg1"/>
              </a:solidFill>
              <a:ln w="28575" cmpd="db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33231" rIns="0" bIns="0" rtlCol="0" anchor="ctr"/>
              <a:lstStyle/>
              <a:p>
                <a:pPr defTabSz="844083">
                  <a:defRPr/>
                </a:pPr>
                <a:r>
                  <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基礎研修修了後２年以上実務経験のある方</a:t>
                </a:r>
                <a:endParaRPr kumimoji="1"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テキスト ボックス 59"/>
              <p:cNvSpPr txBox="1"/>
              <p:nvPr/>
            </p:nvSpPr>
            <p:spPr>
              <a:xfrm>
                <a:off x="6128745" y="1087448"/>
                <a:ext cx="575114" cy="126598"/>
              </a:xfrm>
              <a:prstGeom prst="rect">
                <a:avLst/>
              </a:prstGeom>
              <a:solidFill>
                <a:schemeClr val="bg1"/>
              </a:solidFill>
            </p:spPr>
            <p:txBody>
              <a:bodyPr wrap="square" lIns="33231" tIns="33231" rIns="33231" bIns="33231" rtlCol="0">
                <a:spAutoFit/>
              </a:bodyPr>
              <a:lstStyle/>
              <a:p>
                <a:pPr defTabSz="844083">
                  <a:defRPr/>
                </a:pPr>
                <a:r>
                  <a:rPr kumimoji="1" lang="ja-JP" altLang="en-US" sz="554" dirty="0">
                    <a:solidFill>
                      <a:prstClr val="black"/>
                    </a:solidFill>
                    <a:latin typeface="Calibri"/>
                    <a:ea typeface="ＭＳ Ｐゴシック" panose="020B0600070205080204" pitchFamily="50" charset="-128"/>
                  </a:rPr>
                  <a:t>各都道府県等</a:t>
                </a:r>
              </a:p>
            </p:txBody>
          </p:sp>
        </p:grpSp>
        <p:grpSp>
          <p:nvGrpSpPr>
            <p:cNvPr id="47" name="グループ化 46"/>
            <p:cNvGrpSpPr/>
            <p:nvPr/>
          </p:nvGrpSpPr>
          <p:grpSpPr>
            <a:xfrm>
              <a:off x="8058874" y="2347536"/>
              <a:ext cx="1058910" cy="717822"/>
              <a:chOff x="6094807" y="1375108"/>
              <a:chExt cx="1282414" cy="717822"/>
            </a:xfrm>
            <a:solidFill>
              <a:schemeClr val="accent2">
                <a:lumMod val="40000"/>
                <a:lumOff val="60000"/>
              </a:schemeClr>
            </a:solidFill>
          </p:grpSpPr>
          <p:sp>
            <p:nvSpPr>
              <p:cNvPr id="54" name="正方形/長方形 53"/>
              <p:cNvSpPr/>
              <p:nvPr/>
            </p:nvSpPr>
            <p:spPr>
              <a:xfrm>
                <a:off x="6094807" y="1375108"/>
                <a:ext cx="1282414" cy="717822"/>
              </a:xfrm>
              <a:prstGeom prst="rect">
                <a:avLst/>
              </a:prstGeom>
              <a:grpFill/>
              <a:ln w="9525">
                <a:solidFill>
                  <a:schemeClr val="tx1"/>
                </a:solidFill>
              </a:ln>
              <a:scene3d>
                <a:camera prst="orthographicFront"/>
                <a:lightRig rig="threePt" dir="t"/>
              </a:scene3d>
              <a:sp3d>
                <a:bevelT w="57150" h="57150" prst="angle"/>
              </a:sp3d>
            </p:spPr>
            <p:style>
              <a:lnRef idx="2">
                <a:schemeClr val="accent1">
                  <a:shade val="50000"/>
                </a:schemeClr>
              </a:lnRef>
              <a:fillRef idx="1">
                <a:schemeClr val="accent1"/>
              </a:fillRef>
              <a:effectRef idx="0">
                <a:schemeClr val="accent1"/>
              </a:effectRef>
              <a:fontRef idx="minor">
                <a:schemeClr val="lt1"/>
              </a:fontRef>
            </p:style>
            <p:txBody>
              <a:bodyPr lIns="66462" rIns="66462" bIns="0" rtlCol="0" anchor="t" anchorCtr="1"/>
              <a:lstStyle/>
              <a:p>
                <a:pPr defTabSz="844083">
                  <a:defRPr/>
                </a:pPr>
                <a:r>
                  <a:rPr kumimoji="1" lang="ja-JP" altLang="en-US"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サービス管理責任者</a:t>
                </a:r>
                <a:endParaRPr kumimoji="1" lang="en-US" altLang="ja-JP"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基礎研修</a:t>
                </a:r>
                <a:endParaRPr kumimoji="1" lang="en-US" altLang="ja-JP" sz="738" b="1" strike="dblStrike"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角丸四角形 54"/>
              <p:cNvSpPr/>
              <p:nvPr/>
            </p:nvSpPr>
            <p:spPr>
              <a:xfrm>
                <a:off x="6143020" y="1594570"/>
                <a:ext cx="510672" cy="298836"/>
              </a:xfrm>
              <a:prstGeom prst="roundRect">
                <a:avLst>
                  <a:gd name="adj" fmla="val 11456"/>
                </a:avLst>
              </a:prstGeom>
              <a:solidFill>
                <a:schemeClr val="bg1"/>
              </a:solidFill>
              <a:ln w="28575"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0" rIns="33231" bIns="0" rtlCol="0" anchor="ctr"/>
              <a:lstStyle/>
              <a:p>
                <a:pPr defTabSz="844083">
                  <a:defRPr/>
                </a:pPr>
                <a:r>
                  <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ステップ１</a:t>
                </a:r>
                <a:endParaRPr kumimoji="1"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年以上実務経験のある方</a:t>
                </a:r>
                <a:endParaRPr kumimoji="1"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テキスト ボックス 55"/>
              <p:cNvSpPr txBox="1"/>
              <p:nvPr/>
            </p:nvSpPr>
            <p:spPr>
              <a:xfrm>
                <a:off x="6720669" y="1900296"/>
                <a:ext cx="559832" cy="126598"/>
              </a:xfrm>
              <a:prstGeom prst="rect">
                <a:avLst/>
              </a:prstGeom>
              <a:solidFill>
                <a:schemeClr val="bg1"/>
              </a:solidFill>
              <a:ln>
                <a:noFill/>
              </a:ln>
            </p:spPr>
            <p:txBody>
              <a:bodyPr wrap="square" lIns="33231" tIns="33231" rIns="33231" bIns="33231" rtlCol="0">
                <a:spAutoFit/>
              </a:bodyPr>
              <a:lstStyle/>
              <a:p>
                <a:pPr algn="ctr" defTabSz="844083">
                  <a:defRPr/>
                </a:pPr>
                <a:r>
                  <a:rPr kumimoji="1" lang="ja-JP" altLang="en-US" sz="554" dirty="0">
                    <a:solidFill>
                      <a:prstClr val="black"/>
                    </a:solidFill>
                    <a:latin typeface="Calibri"/>
                    <a:ea typeface="ＭＳ Ｐゴシック" panose="020B0600070205080204" pitchFamily="50" charset="-128"/>
                  </a:rPr>
                  <a:t>各都道府県等</a:t>
                </a:r>
              </a:p>
            </p:txBody>
          </p:sp>
          <p:sp>
            <p:nvSpPr>
              <p:cNvPr id="57" name="テキスト ボックス 56"/>
              <p:cNvSpPr txBox="1"/>
              <p:nvPr/>
            </p:nvSpPr>
            <p:spPr>
              <a:xfrm>
                <a:off x="6704966" y="1609175"/>
                <a:ext cx="598169" cy="268289"/>
              </a:xfrm>
              <a:prstGeom prst="rect">
                <a:avLst/>
              </a:prstGeom>
              <a:noFill/>
              <a:ln>
                <a:solidFill>
                  <a:schemeClr val="tx1"/>
                </a:solidFill>
                <a:prstDash val="sysDash"/>
              </a:ln>
            </p:spPr>
            <p:txBody>
              <a:bodyPr wrap="square" lIns="33231" tIns="33231" rIns="0" bIns="33231" rtlCol="0">
                <a:spAutoFit/>
              </a:bodyPr>
              <a:lstStyle/>
              <a:p>
                <a:pPr defTabSz="844083">
                  <a:defRPr/>
                </a:pPr>
                <a:r>
                  <a:rPr kumimoji="1" lang="ja-JP" altLang="en-US" sz="554" dirty="0">
                    <a:solidFill>
                      <a:prstClr val="black"/>
                    </a:solidFill>
                    <a:latin typeface="Calibri"/>
                    <a:ea typeface="ＭＳ Ｐゴシック" panose="020B0600070205080204" pitchFamily="50" charset="-128"/>
                  </a:rPr>
                  <a:t>実務要件を満たす日の２年前から受講可能</a:t>
                </a:r>
              </a:p>
            </p:txBody>
          </p:sp>
        </p:grpSp>
        <p:grpSp>
          <p:nvGrpSpPr>
            <p:cNvPr id="48" name="グループ化 47"/>
            <p:cNvGrpSpPr/>
            <p:nvPr/>
          </p:nvGrpSpPr>
          <p:grpSpPr>
            <a:xfrm>
              <a:off x="8052428" y="763914"/>
              <a:ext cx="658758" cy="711115"/>
              <a:chOff x="6043570" y="821784"/>
              <a:chExt cx="797099" cy="711115"/>
            </a:xfrm>
            <a:solidFill>
              <a:schemeClr val="accent2">
                <a:lumMod val="40000"/>
                <a:lumOff val="60000"/>
              </a:schemeClr>
            </a:solidFill>
          </p:grpSpPr>
          <p:sp>
            <p:nvSpPr>
              <p:cNvPr id="51" name="正方形/長方形 50"/>
              <p:cNvSpPr/>
              <p:nvPr/>
            </p:nvSpPr>
            <p:spPr>
              <a:xfrm>
                <a:off x="6043570" y="821784"/>
                <a:ext cx="797099" cy="711115"/>
              </a:xfrm>
              <a:prstGeom prst="rect">
                <a:avLst/>
              </a:prstGeom>
              <a:grp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defTabSz="844083">
                  <a:defRPr/>
                </a:pPr>
                <a:r>
                  <a:rPr kumimoji="1" lang="ja-JP" altLang="en-US"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サービス管理責</a:t>
                </a:r>
                <a:endParaRPr kumimoji="1" lang="en-US" altLang="ja-JP"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en-US" altLang="ja-JP"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任者更新研修</a:t>
                </a:r>
                <a:endParaRPr kumimoji="1"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角丸四角形 51"/>
              <p:cNvSpPr/>
              <p:nvPr/>
            </p:nvSpPr>
            <p:spPr>
              <a:xfrm>
                <a:off x="6083166" y="1049277"/>
                <a:ext cx="709978" cy="344982"/>
              </a:xfrm>
              <a:prstGeom prst="roundRect">
                <a:avLst>
                  <a:gd name="adj" fmla="val 7249"/>
                </a:avLst>
              </a:prstGeom>
              <a:solidFill>
                <a:schemeClr val="bg1"/>
              </a:solidFill>
              <a:ln w="28575" cmpd="db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33231" rIns="0" bIns="0" rtlCol="0" anchor="ctr"/>
              <a:lstStyle/>
              <a:p>
                <a:pPr defTabSz="844083">
                  <a:defRPr/>
                </a:pPr>
                <a:r>
                  <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ステップ３</a:t>
                </a:r>
                <a:endParaRPr kumimoji="1"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現に従事する方又は一定の実務経験のある方</a:t>
                </a:r>
                <a:endParaRPr kumimoji="1"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（５年間毎に１回の受講が必要）</a:t>
                </a:r>
              </a:p>
            </p:txBody>
          </p:sp>
          <p:sp>
            <p:nvSpPr>
              <p:cNvPr id="53" name="テキスト ボックス 52"/>
              <p:cNvSpPr txBox="1"/>
              <p:nvPr/>
            </p:nvSpPr>
            <p:spPr>
              <a:xfrm>
                <a:off x="6193193" y="1435136"/>
                <a:ext cx="507622" cy="70846"/>
              </a:xfrm>
              <a:prstGeom prst="rect">
                <a:avLst/>
              </a:prstGeom>
              <a:solidFill>
                <a:schemeClr val="bg1"/>
              </a:solidFill>
            </p:spPr>
            <p:txBody>
              <a:bodyPr wrap="square" lIns="0" tIns="0" rIns="0" bIns="0" rtlCol="0">
                <a:spAutoFit/>
              </a:bodyPr>
              <a:lstStyle/>
              <a:p>
                <a:pPr defTabSz="844083">
                  <a:defRPr/>
                </a:pPr>
                <a:r>
                  <a:rPr kumimoji="1" lang="ja-JP" altLang="en-US" sz="554" dirty="0">
                    <a:solidFill>
                      <a:prstClr val="black"/>
                    </a:solidFill>
                    <a:latin typeface="Calibri"/>
                    <a:ea typeface="ＭＳ Ｐゴシック" panose="020B0600070205080204" pitchFamily="50" charset="-128"/>
                  </a:rPr>
                  <a:t>各都道府県等</a:t>
                </a:r>
              </a:p>
            </p:txBody>
          </p:sp>
        </p:grpSp>
        <p:sp>
          <p:nvSpPr>
            <p:cNvPr id="49" name="下矢印 48"/>
            <p:cNvSpPr/>
            <p:nvPr/>
          </p:nvSpPr>
          <p:spPr>
            <a:xfrm rot="10800000">
              <a:off x="8135413" y="2201824"/>
              <a:ext cx="530807" cy="13238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50" name="下矢印 49"/>
            <p:cNvSpPr/>
            <p:nvPr/>
          </p:nvSpPr>
          <p:spPr>
            <a:xfrm rot="10800000">
              <a:off x="8193284" y="1471233"/>
              <a:ext cx="398804" cy="11171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grpSp>
      <p:sp>
        <p:nvSpPr>
          <p:cNvPr id="61" name="正方形/長方形 60"/>
          <p:cNvSpPr/>
          <p:nvPr/>
        </p:nvSpPr>
        <p:spPr>
          <a:xfrm>
            <a:off x="8406567" y="884085"/>
            <a:ext cx="424251" cy="1732513"/>
          </a:xfrm>
          <a:prstGeom prst="rect">
            <a:avLst/>
          </a:prstGeom>
          <a:solidFill>
            <a:schemeClr val="accent2">
              <a:lumMod val="40000"/>
              <a:lumOff val="60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vert="horz" lIns="66462" rIns="66462" rtlCol="0" anchor="t" anchorCtr="0"/>
          <a:lstStyle/>
          <a:p>
            <a:pPr algn="ctr" defTabSz="844083">
              <a:defRPr/>
            </a:pPr>
            <a:r>
              <a:rPr kumimoji="1" lang="ja-JP" altLang="en-US" sz="738"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サービス管理責任者専門コース別研修</a:t>
            </a:r>
            <a:endParaRPr kumimoji="1" lang="en-US" altLang="ja-JP" sz="738"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下矢印 61"/>
          <p:cNvSpPr/>
          <p:nvPr/>
        </p:nvSpPr>
        <p:spPr>
          <a:xfrm rot="10800000">
            <a:off x="8384510" y="2614004"/>
            <a:ext cx="435629" cy="15935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b="1">
              <a:solidFill>
                <a:prstClr val="white"/>
              </a:solidFill>
              <a:latin typeface="Calibri"/>
              <a:ea typeface="ＭＳ Ｐゴシック" panose="020B0600070205080204" pitchFamily="50" charset="-128"/>
            </a:endParaRPr>
          </a:p>
        </p:txBody>
      </p:sp>
      <p:sp>
        <p:nvSpPr>
          <p:cNvPr id="63" name="角丸四角形 62"/>
          <p:cNvSpPr/>
          <p:nvPr/>
        </p:nvSpPr>
        <p:spPr>
          <a:xfrm>
            <a:off x="8444115" y="1649621"/>
            <a:ext cx="323763" cy="446228"/>
          </a:xfrm>
          <a:prstGeom prst="roundRect">
            <a:avLst>
              <a:gd name="adj" fmla="val 10341"/>
            </a:avLst>
          </a:prstGeom>
          <a:solidFill>
            <a:schemeClr val="bg1"/>
          </a:solidFill>
          <a:ln w="28575" cmpd="dbl">
            <a:prstDash val="solid"/>
          </a:ln>
        </p:spPr>
        <p:style>
          <a:lnRef idx="2">
            <a:schemeClr val="accent1">
              <a:shade val="50000"/>
            </a:schemeClr>
          </a:lnRef>
          <a:fillRef idx="1">
            <a:schemeClr val="accent1"/>
          </a:fillRef>
          <a:effectRef idx="0">
            <a:schemeClr val="accent1"/>
          </a:effectRef>
          <a:fontRef idx="minor">
            <a:schemeClr val="lt1"/>
          </a:fontRef>
        </p:style>
        <p:txBody>
          <a:bodyPr lIns="16615" tIns="33231" rIns="0" bIns="0" rtlCol="0" anchor="ctr"/>
          <a:lstStyle/>
          <a:p>
            <a:pPr defTabSz="844083">
              <a:defRPr/>
            </a:pPr>
            <a:r>
              <a:rPr kumimoji="1" lang="ja-JP" altLang="en-US" sz="55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基礎研終了者を対象</a:t>
            </a:r>
            <a:endParaRPr kumimoji="1" lang="en-US" altLang="ja-JP" sz="55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テキスト ボックス 63"/>
          <p:cNvSpPr txBox="1"/>
          <p:nvPr/>
        </p:nvSpPr>
        <p:spPr>
          <a:xfrm>
            <a:off x="8429786" y="2233664"/>
            <a:ext cx="353084" cy="237671"/>
          </a:xfrm>
          <a:prstGeom prst="rect">
            <a:avLst/>
          </a:prstGeom>
          <a:solidFill>
            <a:schemeClr val="bg1"/>
          </a:solidFill>
        </p:spPr>
        <p:txBody>
          <a:bodyPr wrap="square" lIns="33231" tIns="33231" rIns="33231" bIns="33231" rtlCol="0">
            <a:spAutoFit/>
          </a:bodyPr>
          <a:lstStyle/>
          <a:p>
            <a:pPr defTabSz="844083">
              <a:defRPr/>
            </a:pPr>
            <a:r>
              <a:rPr kumimoji="1" lang="ja-JP" altLang="en-US" sz="554" dirty="0">
                <a:solidFill>
                  <a:prstClr val="black"/>
                </a:solidFill>
                <a:latin typeface="Calibri"/>
                <a:ea typeface="ＭＳ Ｐゴシック" panose="020B0600070205080204" pitchFamily="50" charset="-128"/>
              </a:rPr>
              <a:t>各都道府県等</a:t>
            </a:r>
          </a:p>
        </p:txBody>
      </p:sp>
      <p:sp>
        <p:nvSpPr>
          <p:cNvPr id="65" name="テキスト ボックス 64"/>
          <p:cNvSpPr txBox="1"/>
          <p:nvPr/>
        </p:nvSpPr>
        <p:spPr>
          <a:xfrm>
            <a:off x="5027030" y="5470989"/>
            <a:ext cx="622731" cy="255711"/>
          </a:xfrm>
          <a:prstGeom prst="rect">
            <a:avLst/>
          </a:prstGeom>
          <a:solidFill>
            <a:schemeClr val="bg1"/>
          </a:solidFill>
          <a:ln>
            <a:solidFill>
              <a:schemeClr val="tx1"/>
            </a:solidFill>
          </a:ln>
        </p:spPr>
        <p:txBody>
          <a:bodyPr wrap="square" lIns="33231" tIns="0" rIns="33231" bIns="0" rtlCol="0">
            <a:spAutoFit/>
          </a:bodyPr>
          <a:lstStyle/>
          <a:p>
            <a:pPr defTabSz="844083">
              <a:defRPr/>
            </a:pPr>
            <a:r>
              <a:rPr kumimoji="1" lang="ja-JP" altLang="en-US" sz="831" dirty="0">
                <a:solidFill>
                  <a:prstClr val="black"/>
                </a:solidFill>
                <a:latin typeface="Calibri"/>
                <a:ea typeface="ＭＳ Ｐゴシック" panose="020B0600070205080204" pitchFamily="50" charset="-128"/>
              </a:rPr>
              <a:t>　就労定着</a:t>
            </a:r>
            <a:endParaRPr kumimoji="1" lang="en-US" altLang="ja-JP" sz="831" dirty="0">
              <a:solidFill>
                <a:prstClr val="black"/>
              </a:solidFill>
              <a:latin typeface="Calibri"/>
              <a:ea typeface="ＭＳ Ｐゴシック" panose="020B0600070205080204" pitchFamily="50" charset="-128"/>
            </a:endParaRPr>
          </a:p>
          <a:p>
            <a:pPr defTabSz="844083">
              <a:defRPr/>
            </a:pPr>
            <a:r>
              <a:rPr kumimoji="1" lang="ja-JP" altLang="en-US" sz="831" dirty="0">
                <a:solidFill>
                  <a:prstClr val="black"/>
                </a:solidFill>
                <a:latin typeface="Calibri"/>
                <a:ea typeface="ＭＳ Ｐゴシック" panose="020B0600070205080204" pitchFamily="50" charset="-128"/>
              </a:rPr>
              <a:t>　支援員</a:t>
            </a:r>
            <a:r>
              <a:rPr kumimoji="1" lang="ja-JP" altLang="en-US" sz="462" dirty="0">
                <a:solidFill>
                  <a:prstClr val="black"/>
                </a:solidFill>
                <a:latin typeface="Calibri"/>
                <a:ea typeface="ＭＳ Ｐゴシック" panose="020B0600070205080204" pitchFamily="50" charset="-128"/>
              </a:rPr>
              <a:t>（</a:t>
            </a:r>
            <a:r>
              <a:rPr kumimoji="1" lang="en-US" altLang="ja-JP" sz="462" dirty="0">
                <a:solidFill>
                  <a:prstClr val="black"/>
                </a:solidFill>
                <a:latin typeface="Calibri"/>
                <a:ea typeface="ＭＳ Ｐゴシック" panose="020B0600070205080204" pitchFamily="50" charset="-128"/>
              </a:rPr>
              <a:t>※</a:t>
            </a:r>
            <a:r>
              <a:rPr kumimoji="1" lang="ja-JP" altLang="en-US" sz="462" dirty="0">
                <a:solidFill>
                  <a:prstClr val="black"/>
                </a:solidFill>
                <a:latin typeface="Calibri"/>
                <a:ea typeface="ＭＳ Ｐゴシック" panose="020B0600070205080204" pitchFamily="50" charset="-128"/>
              </a:rPr>
              <a:t>１）</a:t>
            </a:r>
            <a:endParaRPr kumimoji="1" lang="ja-JP" altLang="en-US" sz="831" dirty="0">
              <a:solidFill>
                <a:prstClr val="black"/>
              </a:solidFill>
              <a:latin typeface="Calibri"/>
              <a:ea typeface="ＭＳ Ｐゴシック" panose="020B0600070205080204" pitchFamily="50" charset="-128"/>
            </a:endParaRPr>
          </a:p>
        </p:txBody>
      </p:sp>
      <p:sp>
        <p:nvSpPr>
          <p:cNvPr id="66" name="テキスト ボックス 65"/>
          <p:cNvSpPr txBox="1"/>
          <p:nvPr/>
        </p:nvSpPr>
        <p:spPr>
          <a:xfrm>
            <a:off x="4970196" y="5715916"/>
            <a:ext cx="1895634" cy="177613"/>
          </a:xfrm>
          <a:prstGeom prst="rect">
            <a:avLst/>
          </a:prstGeom>
          <a:noFill/>
        </p:spPr>
        <p:txBody>
          <a:bodyPr wrap="square" rtlCol="0">
            <a:spAutoFit/>
          </a:bodyPr>
          <a:lstStyle/>
          <a:p>
            <a:pPr defTabSz="844083">
              <a:defRPr/>
            </a:pPr>
            <a:r>
              <a:rPr kumimoji="1" lang="en-US" altLang="ja-JP" sz="554" dirty="0">
                <a:solidFill>
                  <a:prstClr val="black"/>
                </a:solidFill>
                <a:latin typeface="Calibri"/>
                <a:ea typeface="ＭＳ Ｐゴシック" panose="020B0600070205080204" pitchFamily="50" charset="-128"/>
              </a:rPr>
              <a:t>※</a:t>
            </a:r>
            <a:r>
              <a:rPr kumimoji="1" lang="ja-JP" altLang="en-US" sz="554" dirty="0">
                <a:solidFill>
                  <a:prstClr val="black"/>
                </a:solidFill>
                <a:latin typeface="Calibri"/>
                <a:ea typeface="ＭＳ Ｐゴシック" panose="020B0600070205080204" pitchFamily="50" charset="-128"/>
              </a:rPr>
              <a:t>１ 就労定着支援のみ配置、</a:t>
            </a:r>
            <a:r>
              <a:rPr kumimoji="1" lang="en-US" altLang="ja-JP" sz="554" dirty="0">
                <a:solidFill>
                  <a:prstClr val="black"/>
                </a:solidFill>
                <a:latin typeface="Calibri"/>
                <a:ea typeface="ＭＳ Ｐゴシック" panose="020B0600070205080204" pitchFamily="50" charset="-128"/>
              </a:rPr>
              <a:t>※</a:t>
            </a:r>
            <a:r>
              <a:rPr kumimoji="1" lang="ja-JP" altLang="en-US" sz="554" dirty="0">
                <a:solidFill>
                  <a:prstClr val="black"/>
                </a:solidFill>
                <a:latin typeface="Calibri"/>
                <a:ea typeface="ＭＳ Ｐゴシック" panose="020B0600070205080204" pitchFamily="50" charset="-128"/>
              </a:rPr>
              <a:t>２ 就労移行支援のみ配置</a:t>
            </a:r>
          </a:p>
        </p:txBody>
      </p:sp>
      <p:sp>
        <p:nvSpPr>
          <p:cNvPr id="67" name="テキスト ボックス 66"/>
          <p:cNvSpPr txBox="1"/>
          <p:nvPr/>
        </p:nvSpPr>
        <p:spPr>
          <a:xfrm>
            <a:off x="7618657" y="3645895"/>
            <a:ext cx="1195074" cy="376770"/>
          </a:xfrm>
          <a:prstGeom prst="rect">
            <a:avLst/>
          </a:prstGeom>
          <a:noFill/>
        </p:spPr>
        <p:txBody>
          <a:bodyPr wrap="square" rtlCol="0">
            <a:spAutoFit/>
          </a:bodyPr>
          <a:lstStyle/>
          <a:p>
            <a:pPr defTabSz="844083">
              <a:defRPr/>
            </a:pPr>
            <a:r>
              <a:rPr kumimoji="1" lang="ja-JP" altLang="en-US" sz="462" dirty="0">
                <a:solidFill>
                  <a:prstClr val="black"/>
                </a:solidFill>
                <a:latin typeface="Calibri"/>
                <a:ea typeface="ＭＳ Ｐゴシック" panose="020B0600070205080204" pitchFamily="50" charset="-128"/>
              </a:rPr>
              <a:t>○平成</a:t>
            </a:r>
            <a:r>
              <a:rPr kumimoji="1" lang="en-US" altLang="ja-JP" sz="462" dirty="0">
                <a:solidFill>
                  <a:prstClr val="black"/>
                </a:solidFill>
                <a:latin typeface="Calibri"/>
                <a:ea typeface="ＭＳ Ｐゴシック" panose="020B0600070205080204" pitchFamily="50" charset="-128"/>
              </a:rPr>
              <a:t>30</a:t>
            </a:r>
            <a:r>
              <a:rPr kumimoji="1" lang="ja-JP" altLang="en-US" sz="462" dirty="0">
                <a:solidFill>
                  <a:prstClr val="black"/>
                </a:solidFill>
                <a:latin typeface="Calibri"/>
                <a:ea typeface="ＭＳ Ｐゴシック" panose="020B0600070205080204" pitchFamily="50" charset="-128"/>
              </a:rPr>
              <a:t>年度までは分野別でサービス管理者研修を実施。　（平成</a:t>
            </a:r>
            <a:r>
              <a:rPr kumimoji="1" lang="en-US" altLang="ja-JP" sz="462" dirty="0">
                <a:solidFill>
                  <a:prstClr val="black"/>
                </a:solidFill>
                <a:latin typeface="Calibri"/>
                <a:ea typeface="ＭＳ Ｐゴシック" panose="020B0600070205080204" pitchFamily="50" charset="-128"/>
              </a:rPr>
              <a:t>30</a:t>
            </a:r>
            <a:r>
              <a:rPr kumimoji="1" lang="ja-JP" altLang="en-US" sz="462" dirty="0">
                <a:solidFill>
                  <a:prstClr val="black"/>
                </a:solidFill>
                <a:latin typeface="Calibri"/>
                <a:ea typeface="ＭＳ Ｐゴシック" panose="020B0600070205080204" pitchFamily="50" charset="-128"/>
              </a:rPr>
              <a:t>年度実績：就労支援分野　</a:t>
            </a:r>
            <a:r>
              <a:rPr kumimoji="1" lang="en-US" altLang="ja-JP" sz="462" dirty="0">
                <a:solidFill>
                  <a:prstClr val="black"/>
                </a:solidFill>
                <a:latin typeface="Calibri"/>
                <a:ea typeface="ＭＳ Ｐゴシック" panose="020B0600070205080204" pitchFamily="50" charset="-128"/>
              </a:rPr>
              <a:t>6,453</a:t>
            </a:r>
            <a:r>
              <a:rPr kumimoji="1" lang="ja-JP" altLang="en-US" sz="462" dirty="0">
                <a:solidFill>
                  <a:prstClr val="black"/>
                </a:solidFill>
                <a:latin typeface="Calibri"/>
                <a:ea typeface="ＭＳ Ｐゴシック" panose="020B0600070205080204" pitchFamily="50" charset="-128"/>
              </a:rPr>
              <a:t>人受講）</a:t>
            </a:r>
            <a:endParaRPr kumimoji="1" lang="en-US" altLang="ja-JP" sz="462" dirty="0">
              <a:solidFill>
                <a:prstClr val="black"/>
              </a:solidFill>
              <a:latin typeface="Calibri"/>
              <a:ea typeface="ＭＳ Ｐゴシック" panose="020B0600070205080204" pitchFamily="50" charset="-128"/>
            </a:endParaRPr>
          </a:p>
          <a:p>
            <a:pPr defTabSz="844083">
              <a:defRPr/>
            </a:pPr>
            <a:r>
              <a:rPr kumimoji="1" lang="ja-JP" altLang="en-US" sz="462" dirty="0">
                <a:solidFill>
                  <a:prstClr val="black"/>
                </a:solidFill>
                <a:latin typeface="Calibri"/>
                <a:ea typeface="ＭＳ Ｐゴシック" panose="020B0600070205080204" pitchFamily="50" charset="-128"/>
              </a:rPr>
              <a:t>○平成</a:t>
            </a:r>
            <a:r>
              <a:rPr kumimoji="1" lang="en-US" altLang="ja-JP" sz="462" dirty="0">
                <a:solidFill>
                  <a:prstClr val="black"/>
                </a:solidFill>
                <a:latin typeface="Calibri"/>
                <a:ea typeface="ＭＳ Ｐゴシック" panose="020B0600070205080204" pitchFamily="50" charset="-128"/>
              </a:rPr>
              <a:t>31</a:t>
            </a:r>
            <a:r>
              <a:rPr kumimoji="1" lang="ja-JP" altLang="en-US" sz="462" dirty="0">
                <a:solidFill>
                  <a:prstClr val="black"/>
                </a:solidFill>
                <a:latin typeface="Calibri"/>
                <a:ea typeface="ＭＳ Ｐゴシック" panose="020B0600070205080204" pitchFamily="50" charset="-128"/>
              </a:rPr>
              <a:t>年</a:t>
            </a:r>
            <a:r>
              <a:rPr kumimoji="1" lang="en-US" altLang="ja-JP" sz="462" dirty="0">
                <a:solidFill>
                  <a:prstClr val="black"/>
                </a:solidFill>
                <a:latin typeface="Calibri"/>
                <a:ea typeface="ＭＳ Ｐゴシック" panose="020B0600070205080204" pitchFamily="50" charset="-128"/>
              </a:rPr>
              <a:t>4</a:t>
            </a:r>
            <a:r>
              <a:rPr kumimoji="1" lang="ja-JP" altLang="en-US" sz="462" dirty="0">
                <a:solidFill>
                  <a:prstClr val="black"/>
                </a:solidFill>
                <a:latin typeface="Calibri"/>
                <a:ea typeface="ＭＳ Ｐゴシック" panose="020B0600070205080204" pitchFamily="50" charset="-128"/>
              </a:rPr>
              <a:t>月から本体系に移行</a:t>
            </a:r>
            <a:endParaRPr kumimoji="1" lang="en-US" altLang="ja-JP" sz="462" dirty="0">
              <a:solidFill>
                <a:prstClr val="black"/>
              </a:solidFill>
              <a:latin typeface="Calibri"/>
              <a:ea typeface="ＭＳ Ｐゴシック" panose="020B0600070205080204" pitchFamily="50" charset="-128"/>
            </a:endParaRPr>
          </a:p>
        </p:txBody>
      </p:sp>
      <p:grpSp>
        <p:nvGrpSpPr>
          <p:cNvPr id="68" name="グループ化 67"/>
          <p:cNvGrpSpPr/>
          <p:nvPr/>
        </p:nvGrpSpPr>
        <p:grpSpPr>
          <a:xfrm>
            <a:off x="662038" y="888690"/>
            <a:ext cx="1262698" cy="825116"/>
            <a:chOff x="5601" y="3360185"/>
            <a:chExt cx="1331641" cy="893876"/>
          </a:xfrm>
        </p:grpSpPr>
        <p:sp>
          <p:nvSpPr>
            <p:cNvPr id="69" name="正方形/長方形 68"/>
            <p:cNvSpPr/>
            <p:nvPr/>
          </p:nvSpPr>
          <p:spPr>
            <a:xfrm>
              <a:off x="5601" y="3360185"/>
              <a:ext cx="1331641" cy="893876"/>
            </a:xfrm>
            <a:prstGeom prst="rect">
              <a:avLst/>
            </a:prstGeom>
            <a:solidFill>
              <a:schemeClr val="accent3">
                <a:lumMod val="60000"/>
                <a:lumOff val="40000"/>
              </a:schemeClr>
            </a:solidFill>
            <a:ln w="9525">
              <a:solidFill>
                <a:schemeClr val="tx1"/>
              </a:solidFill>
            </a:ln>
            <a:scene3d>
              <a:camera prst="orthographicFront"/>
              <a:lightRig rig="threePt" dir="t"/>
            </a:scene3d>
            <a:sp3d>
              <a:bevelT w="57150" h="57150" prst="angle"/>
            </a:sp3d>
          </p:spPr>
          <p:style>
            <a:lnRef idx="2">
              <a:schemeClr val="accent1">
                <a:shade val="50000"/>
              </a:schemeClr>
            </a:lnRef>
            <a:fillRef idx="1">
              <a:schemeClr val="accent1"/>
            </a:fillRef>
            <a:effectRef idx="0">
              <a:schemeClr val="accent1"/>
            </a:effectRef>
            <a:fontRef idx="minor">
              <a:schemeClr val="lt1"/>
            </a:fontRef>
          </p:style>
          <p:txBody>
            <a:bodyPr lIns="33231" rIns="33231" bIns="0" rtlCol="0" anchor="t" anchorCtr="0"/>
            <a:lstStyle/>
            <a:p>
              <a:pPr algn="ctr" defTabSz="844083">
                <a:defRPr/>
              </a:pPr>
              <a:r>
                <a:rPr kumimoji="1" lang="ja-JP" altLang="en-US"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障害者就業・生活支援センター</a:t>
              </a:r>
              <a:endParaRPr kumimoji="1" lang="en-US" altLang="ja-JP"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主任就業支援担当者研修</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1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業務遂行上必要な知識及び</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技術の習得</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角丸四角形 69"/>
            <p:cNvSpPr/>
            <p:nvPr/>
          </p:nvSpPr>
          <p:spPr>
            <a:xfrm>
              <a:off x="42842" y="3897736"/>
              <a:ext cx="728831" cy="280541"/>
            </a:xfrm>
            <a:prstGeom prst="roundRect">
              <a:avLst/>
            </a:prstGeom>
            <a:solidFill>
              <a:schemeClr val="bg1"/>
            </a:solidFill>
            <a:ln w="28575" cmpd="db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33231" rIns="0" bIns="0" rtlCol="0" anchor="ctr"/>
            <a:lstStyle/>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ステップ３</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主任新任担当者</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テキスト ボックス 70"/>
            <p:cNvSpPr txBox="1"/>
            <p:nvPr/>
          </p:nvSpPr>
          <p:spPr>
            <a:xfrm>
              <a:off x="822100" y="3841374"/>
              <a:ext cx="453191" cy="323006"/>
            </a:xfrm>
            <a:prstGeom prst="rect">
              <a:avLst/>
            </a:prstGeom>
            <a:solidFill>
              <a:schemeClr val="bg1"/>
            </a:solidFill>
          </p:spPr>
          <p:txBody>
            <a:bodyPr wrap="square" lIns="33231" tIns="0" rIns="33231" bIns="0" rtlCol="0">
              <a:spAutoFit/>
            </a:bodyPr>
            <a:lstStyle/>
            <a:p>
              <a:pPr defTabSz="844083">
                <a:defRPr/>
              </a:pPr>
              <a:r>
                <a:rPr kumimoji="1" lang="ja-JP" altLang="en-US" sz="646" dirty="0">
                  <a:solidFill>
                    <a:prstClr val="black"/>
                  </a:solidFill>
                  <a:latin typeface="Calibri"/>
                  <a:ea typeface="ＭＳ Ｐゴシック" panose="020B0600070205080204" pitchFamily="50" charset="-128"/>
                </a:rPr>
                <a:t>障害者職業総合センター</a:t>
              </a:r>
            </a:p>
          </p:txBody>
        </p:sp>
      </p:grpSp>
      <p:sp>
        <p:nvSpPr>
          <p:cNvPr id="72" name="下矢印 71"/>
          <p:cNvSpPr/>
          <p:nvPr/>
        </p:nvSpPr>
        <p:spPr>
          <a:xfrm rot="10800000">
            <a:off x="1145593" y="1705892"/>
            <a:ext cx="501933" cy="162239"/>
          </a:xfrm>
          <a:prstGeom prst="downArrow">
            <a:avLst>
              <a:gd name="adj1" fmla="val 50000"/>
              <a:gd name="adj2" fmla="val 5088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grpSp>
        <p:nvGrpSpPr>
          <p:cNvPr id="73" name="グループ化 72"/>
          <p:cNvGrpSpPr/>
          <p:nvPr/>
        </p:nvGrpSpPr>
        <p:grpSpPr>
          <a:xfrm>
            <a:off x="579120" y="1705892"/>
            <a:ext cx="1402026" cy="2163442"/>
            <a:chOff x="463314" y="1613327"/>
            <a:chExt cx="1518861" cy="2343729"/>
          </a:xfrm>
        </p:grpSpPr>
        <p:grpSp>
          <p:nvGrpSpPr>
            <p:cNvPr id="74" name="グループ化 73"/>
            <p:cNvGrpSpPr/>
            <p:nvPr/>
          </p:nvGrpSpPr>
          <p:grpSpPr>
            <a:xfrm>
              <a:off x="463314" y="1613327"/>
              <a:ext cx="1457751" cy="2343729"/>
              <a:chOff x="463314" y="1021336"/>
              <a:chExt cx="1457751" cy="2343729"/>
            </a:xfrm>
          </p:grpSpPr>
          <p:sp>
            <p:nvSpPr>
              <p:cNvPr id="79" name="正方形/長方形 78"/>
              <p:cNvSpPr/>
              <p:nvPr/>
            </p:nvSpPr>
            <p:spPr>
              <a:xfrm>
                <a:off x="524792" y="2440290"/>
                <a:ext cx="1396273" cy="924775"/>
              </a:xfrm>
              <a:prstGeom prst="rect">
                <a:avLst/>
              </a:prstGeom>
              <a:solidFill>
                <a:schemeClr val="accent3">
                  <a:lumMod val="60000"/>
                  <a:lumOff val="40000"/>
                </a:schemeClr>
              </a:solidFill>
              <a:ln w="9525">
                <a:solidFill>
                  <a:schemeClr val="tx1"/>
                </a:solidFill>
              </a:ln>
              <a:scene3d>
                <a:camera prst="orthographicFront"/>
                <a:lightRig rig="threePt" dir="t"/>
              </a:scene3d>
              <a:sp3d>
                <a:bevelT w="57150" h="57150" prst="angle"/>
              </a:sp3d>
            </p:spPr>
            <p:style>
              <a:lnRef idx="2">
                <a:schemeClr val="accent1">
                  <a:shade val="50000"/>
                </a:schemeClr>
              </a:lnRef>
              <a:fillRef idx="1">
                <a:schemeClr val="accent1"/>
              </a:fillRef>
              <a:effectRef idx="0">
                <a:schemeClr val="accent1"/>
              </a:effectRef>
              <a:fontRef idx="minor">
                <a:schemeClr val="lt1"/>
              </a:fontRef>
            </p:style>
            <p:txBody>
              <a:bodyPr lIns="33231" rIns="33231" bIns="0" rtlCol="0" anchor="t" anchorCtr="0"/>
              <a:lstStyle/>
              <a:p>
                <a:pPr algn="ctr" defTabSz="844083">
                  <a:defRPr/>
                </a:pPr>
                <a:r>
                  <a:rPr kumimoji="1" lang="ja-JP" altLang="en-US"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障害者就業・生活支援センター</a:t>
                </a:r>
                <a:endParaRPr kumimoji="1" lang="en-US" altLang="ja-JP"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就業支援担当者研修</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1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業務遂行上必要な知識及び</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技術の習得</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en-US" altLang="ja-JP" sz="646"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646"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従前より専門的内容に再整理</a:t>
                </a:r>
                <a:endParaRPr kumimoji="1" lang="en-US" altLang="ja-JP" sz="646"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角丸四角形 79"/>
              <p:cNvSpPr/>
              <p:nvPr/>
            </p:nvSpPr>
            <p:spPr>
              <a:xfrm>
                <a:off x="574861" y="3072292"/>
                <a:ext cx="583384" cy="280541"/>
              </a:xfrm>
              <a:prstGeom prst="roundRect">
                <a:avLst/>
              </a:prstGeom>
              <a:solidFill>
                <a:schemeClr val="bg1"/>
              </a:solidFill>
              <a:ln w="28575" cmpd="db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33231" rIns="0" bIns="0" rtlCol="0" anchor="ctr"/>
              <a:lstStyle/>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ステップ１</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新任担当者</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テキスト ボックス 80"/>
              <p:cNvSpPr txBox="1"/>
              <p:nvPr/>
            </p:nvSpPr>
            <p:spPr>
              <a:xfrm>
                <a:off x="1251767" y="3088751"/>
                <a:ext cx="564334" cy="215336"/>
              </a:xfrm>
              <a:prstGeom prst="rect">
                <a:avLst/>
              </a:prstGeom>
              <a:solidFill>
                <a:schemeClr val="bg1"/>
              </a:solidFill>
            </p:spPr>
            <p:txBody>
              <a:bodyPr wrap="square" lIns="33231" tIns="0" rIns="33231" bIns="0" rtlCol="0">
                <a:spAutoFit/>
              </a:bodyPr>
              <a:lstStyle/>
              <a:p>
                <a:pPr defTabSz="844083">
                  <a:defRPr/>
                </a:pPr>
                <a:r>
                  <a:rPr kumimoji="1" lang="ja-JP" altLang="en-US" sz="646" dirty="0">
                    <a:solidFill>
                      <a:prstClr val="black"/>
                    </a:solidFill>
                    <a:latin typeface="Calibri"/>
                    <a:ea typeface="ＭＳ Ｐゴシック" panose="020B0600070205080204" pitchFamily="50" charset="-128"/>
                  </a:rPr>
                  <a:t>障害者職業総合センター</a:t>
                </a:r>
              </a:p>
            </p:txBody>
          </p:sp>
          <p:sp>
            <p:nvSpPr>
              <p:cNvPr id="82" name="下矢印 81"/>
              <p:cNvSpPr/>
              <p:nvPr/>
            </p:nvSpPr>
            <p:spPr>
              <a:xfrm rot="10800000">
                <a:off x="463314" y="1021336"/>
                <a:ext cx="216833" cy="1409777"/>
              </a:xfrm>
              <a:prstGeom prst="downArrow">
                <a:avLst>
                  <a:gd name="adj1" fmla="val 42327"/>
                  <a:gd name="adj2" fmla="val 730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grpSp>
        <p:grpSp>
          <p:nvGrpSpPr>
            <p:cNvPr id="75" name="グループ化 74"/>
            <p:cNvGrpSpPr/>
            <p:nvPr/>
          </p:nvGrpSpPr>
          <p:grpSpPr>
            <a:xfrm>
              <a:off x="650535" y="1791211"/>
              <a:ext cx="1331640" cy="1031363"/>
              <a:chOff x="187718" y="2669981"/>
              <a:chExt cx="1331640" cy="1031363"/>
            </a:xfrm>
          </p:grpSpPr>
          <p:sp>
            <p:nvSpPr>
              <p:cNvPr id="76" name="正方形/長方形 75"/>
              <p:cNvSpPr/>
              <p:nvPr/>
            </p:nvSpPr>
            <p:spPr>
              <a:xfrm>
                <a:off x="187718" y="2669981"/>
                <a:ext cx="1331640" cy="1031363"/>
              </a:xfrm>
              <a:prstGeom prst="rect">
                <a:avLst/>
              </a:prstGeom>
              <a:solidFill>
                <a:schemeClr val="accent3">
                  <a:lumMod val="60000"/>
                  <a:lumOff val="40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33231" rIns="33231" rtlCol="0" anchor="t" anchorCtr="1"/>
              <a:lstStyle/>
              <a:p>
                <a:pPr algn="ctr" defTabSz="844083">
                  <a:defRPr/>
                </a:pPr>
                <a:r>
                  <a:rPr kumimoji="1" lang="ja-JP" altLang="en-US"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障害者就業・生活支援センター</a:t>
                </a: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就業支援スキル向上研修</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1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職リハの実践に有効な知識及び技術の習得</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角丸四角形 76"/>
              <p:cNvSpPr/>
              <p:nvPr/>
            </p:nvSpPr>
            <p:spPr>
              <a:xfrm>
                <a:off x="240346" y="3224721"/>
                <a:ext cx="573372" cy="414967"/>
              </a:xfrm>
              <a:prstGeom prst="roundRect">
                <a:avLst/>
              </a:prstGeom>
              <a:solidFill>
                <a:schemeClr val="bg1"/>
              </a:solidFill>
              <a:ln w="28575" cmpd="db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33231" rIns="0" bIns="0" rtlCol="0" anchor="ctr"/>
              <a:lstStyle/>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３年以上の実務経験者</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テキスト ボックス 77"/>
              <p:cNvSpPr txBox="1"/>
              <p:nvPr/>
            </p:nvSpPr>
            <p:spPr>
              <a:xfrm>
                <a:off x="878612" y="3234895"/>
                <a:ext cx="585545" cy="288040"/>
              </a:xfrm>
              <a:prstGeom prst="rect">
                <a:avLst/>
              </a:prstGeom>
              <a:solidFill>
                <a:schemeClr val="bg1"/>
              </a:solidFill>
            </p:spPr>
            <p:txBody>
              <a:bodyPr wrap="square" lIns="33231" tIns="33231" rIns="33231" bIns="33231" rtlCol="0">
                <a:spAutoFit/>
              </a:bodyPr>
              <a:lstStyle/>
              <a:p>
                <a:pPr defTabSz="844083">
                  <a:defRPr/>
                </a:pPr>
                <a:r>
                  <a:rPr kumimoji="1" lang="ja-JP" altLang="en-US" sz="646" dirty="0">
                    <a:solidFill>
                      <a:prstClr val="black"/>
                    </a:solidFill>
                    <a:latin typeface="Calibri"/>
                    <a:ea typeface="ＭＳ Ｐゴシック" panose="020B0600070205080204" pitchFamily="50" charset="-128"/>
                  </a:rPr>
                  <a:t>障害者職業総合センター</a:t>
                </a:r>
              </a:p>
            </p:txBody>
          </p:sp>
        </p:grpSp>
      </p:grpSp>
      <p:sp>
        <p:nvSpPr>
          <p:cNvPr id="83" name="下矢印 82"/>
          <p:cNvSpPr/>
          <p:nvPr/>
        </p:nvSpPr>
        <p:spPr>
          <a:xfrm rot="10800000">
            <a:off x="1119297" y="2808473"/>
            <a:ext cx="552125" cy="213358"/>
          </a:xfrm>
          <a:prstGeom prst="downArrow">
            <a:avLst>
              <a:gd name="adj1" fmla="val 50000"/>
              <a:gd name="adj2" fmla="val 6196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grpSp>
        <p:nvGrpSpPr>
          <p:cNvPr id="84" name="グループ化 83"/>
          <p:cNvGrpSpPr/>
          <p:nvPr/>
        </p:nvGrpSpPr>
        <p:grpSpPr>
          <a:xfrm>
            <a:off x="2506541" y="1241256"/>
            <a:ext cx="2329147" cy="1141013"/>
            <a:chOff x="2044620" y="3436293"/>
            <a:chExt cx="1618478" cy="1139732"/>
          </a:xfrm>
        </p:grpSpPr>
        <p:sp>
          <p:nvSpPr>
            <p:cNvPr id="85" name="正方形/長方形 84"/>
            <p:cNvSpPr/>
            <p:nvPr/>
          </p:nvSpPr>
          <p:spPr>
            <a:xfrm>
              <a:off x="2044620" y="3436293"/>
              <a:ext cx="1618478" cy="1139732"/>
            </a:xfrm>
            <a:prstGeom prst="rect">
              <a:avLst/>
            </a:prstGeom>
            <a:solidFill>
              <a:schemeClr val="tx2">
                <a:lumMod val="20000"/>
                <a:lumOff val="80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33231" rIns="33231" rtlCol="0" anchor="t" anchorCtr="1"/>
            <a:lstStyle/>
            <a:p>
              <a:pPr defTabSz="844083">
                <a:defRPr/>
              </a:pPr>
              <a:endParaRPr kumimoji="1" lang="en-US" altLang="ja-JP" sz="18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職場適応援助者</a:t>
              </a:r>
              <a:r>
                <a:rPr kumimoji="1" lang="ja-JP" altLang="en-US" sz="101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上級研修</a:t>
              </a:r>
              <a:endParaRPr kumimoji="1" lang="en-US" altLang="ja-JP" sz="101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2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73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ジョブコーチや地域の就労支援人材へスーパーバイズするための技術の修得、地域における就労支援のコーディネート力の向上</a:t>
              </a:r>
              <a:endParaRPr kumimoji="1" lang="en-US" altLang="ja-JP" sz="73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6" name="角丸四角形 85"/>
            <p:cNvSpPr/>
            <p:nvPr/>
          </p:nvSpPr>
          <p:spPr>
            <a:xfrm>
              <a:off x="2090638" y="4095649"/>
              <a:ext cx="682110" cy="440680"/>
            </a:xfrm>
            <a:prstGeom prst="roundRect">
              <a:avLst/>
            </a:prstGeom>
            <a:solidFill>
              <a:schemeClr val="bg1"/>
            </a:solidFill>
            <a:ln w="28575" cmpd="db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0" rtlCol="0" anchor="ctr"/>
            <a:lstStyle/>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p>
            <a:p>
              <a:pPr defTabSz="844083">
                <a:defRPr/>
              </a:pPr>
              <a:r>
                <a:rPr kumimoji="1" lang="ja-JP" altLang="en-US" sz="646"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一定の</a:t>
              </a: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実務経験のある方</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7" name="テキスト ボックス 86"/>
            <p:cNvSpPr txBox="1"/>
            <p:nvPr/>
          </p:nvSpPr>
          <p:spPr>
            <a:xfrm>
              <a:off x="2869373" y="4113451"/>
              <a:ext cx="722108" cy="265584"/>
            </a:xfrm>
            <a:prstGeom prst="rect">
              <a:avLst/>
            </a:prstGeom>
            <a:solidFill>
              <a:schemeClr val="bg1"/>
            </a:solidFill>
          </p:spPr>
          <p:txBody>
            <a:bodyPr wrap="square" lIns="33231" tIns="33231" rIns="33231" bIns="33231" rtlCol="0">
              <a:spAutoFit/>
            </a:bodyPr>
            <a:lstStyle/>
            <a:p>
              <a:pPr defTabSz="844083">
                <a:defRPr/>
              </a:pPr>
              <a:r>
                <a:rPr kumimoji="1" lang="ja-JP" altLang="en-US" sz="646" dirty="0">
                  <a:solidFill>
                    <a:prstClr val="black"/>
                  </a:solidFill>
                  <a:latin typeface="Calibri"/>
                  <a:ea typeface="ＭＳ Ｐゴシック" panose="020B0600070205080204" pitchFamily="50" charset="-128"/>
                </a:rPr>
                <a:t>障害者職業総合センター、大阪センター</a:t>
              </a:r>
            </a:p>
          </p:txBody>
        </p:sp>
      </p:grpSp>
      <p:grpSp>
        <p:nvGrpSpPr>
          <p:cNvPr id="88" name="グループ化 87"/>
          <p:cNvGrpSpPr/>
          <p:nvPr/>
        </p:nvGrpSpPr>
        <p:grpSpPr>
          <a:xfrm>
            <a:off x="2491485" y="2674984"/>
            <a:ext cx="2343725" cy="1212623"/>
            <a:chOff x="2026031" y="4630906"/>
            <a:chExt cx="1640773" cy="1429371"/>
          </a:xfrm>
        </p:grpSpPr>
        <p:sp>
          <p:nvSpPr>
            <p:cNvPr id="89" name="正方形/長方形 88"/>
            <p:cNvSpPr/>
            <p:nvPr/>
          </p:nvSpPr>
          <p:spPr>
            <a:xfrm>
              <a:off x="2026031" y="4630906"/>
              <a:ext cx="1640773" cy="1429371"/>
            </a:xfrm>
            <a:prstGeom prst="rect">
              <a:avLst/>
            </a:prstGeom>
            <a:solidFill>
              <a:schemeClr val="tx2">
                <a:lumMod val="20000"/>
                <a:lumOff val="80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33231" rIns="33231" rtlCol="0" anchor="t" anchorCtr="1"/>
            <a:lstStyle/>
            <a:p>
              <a:pPr algn="ctr" defTabSz="844083">
                <a:defRPr/>
              </a:pPr>
              <a:endParaRPr kumimoji="1" lang="en-US" altLang="ja-JP" sz="2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職場適応援助者養成研修</a:t>
              </a:r>
              <a:endParaRPr kumimoji="1" lang="en-US" altLang="ja-JP"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2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ジョブコーチ支援をする際に必要な知識・技術の修得  </a:t>
              </a:r>
              <a:r>
                <a:rPr kumimoji="1" lang="en-US" altLang="ja-JP" sz="73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73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従前より専門的内容に再整理</a:t>
              </a:r>
              <a:endParaRPr kumimoji="1" lang="en-US" altLang="ja-JP" sz="73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0" name="角丸四角形 89"/>
            <p:cNvSpPr/>
            <p:nvPr/>
          </p:nvSpPr>
          <p:spPr>
            <a:xfrm>
              <a:off x="2079296" y="5292542"/>
              <a:ext cx="738422" cy="379449"/>
            </a:xfrm>
            <a:prstGeom prst="roundRect">
              <a:avLst/>
            </a:prstGeom>
            <a:solidFill>
              <a:schemeClr val="bg1"/>
            </a:solidFill>
            <a:ln w="28575" cmpd="db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0" rtlCol="0" anchor="ctr"/>
            <a:lstStyle/>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ジョブコーチを目指す方</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1" name="テキスト ボックス 90"/>
            <p:cNvSpPr txBox="1"/>
            <p:nvPr/>
          </p:nvSpPr>
          <p:spPr>
            <a:xfrm>
              <a:off x="2196009" y="5740132"/>
              <a:ext cx="1213821" cy="234301"/>
            </a:xfrm>
            <a:prstGeom prst="rect">
              <a:avLst/>
            </a:prstGeom>
            <a:solidFill>
              <a:schemeClr val="bg1"/>
            </a:solidFill>
          </p:spPr>
          <p:txBody>
            <a:bodyPr wrap="square" lIns="33231" tIns="0" rIns="33231" bIns="0" rtlCol="0">
              <a:spAutoFit/>
            </a:bodyPr>
            <a:lstStyle/>
            <a:p>
              <a:pPr defTabSz="844083">
                <a:defRPr/>
              </a:pPr>
              <a:r>
                <a:rPr kumimoji="1" lang="ja-JP" altLang="en-US" sz="646" dirty="0">
                  <a:solidFill>
                    <a:prstClr val="black"/>
                  </a:solidFill>
                  <a:latin typeface="Calibri"/>
                  <a:ea typeface="ＭＳ Ｐゴシック" panose="020B0600070205080204" pitchFamily="50" charset="-128"/>
                </a:rPr>
                <a:t>総合センター・大阪センター、地域センター</a:t>
              </a:r>
              <a:endParaRPr kumimoji="1" lang="en-US" altLang="ja-JP" sz="646" dirty="0">
                <a:solidFill>
                  <a:prstClr val="black"/>
                </a:solidFill>
                <a:latin typeface="Calibri"/>
                <a:ea typeface="ＭＳ Ｐゴシック" panose="020B0600070205080204" pitchFamily="50" charset="-128"/>
              </a:endParaRPr>
            </a:p>
            <a:p>
              <a:pPr defTabSz="844083">
                <a:defRPr/>
              </a:pPr>
              <a:r>
                <a:rPr kumimoji="1" lang="ja-JP" altLang="en-US" sz="646" dirty="0">
                  <a:solidFill>
                    <a:prstClr val="black"/>
                  </a:solidFill>
                  <a:latin typeface="Calibri"/>
                  <a:ea typeface="ＭＳ Ｐゴシック" panose="020B0600070205080204" pitchFamily="50" charset="-128"/>
                </a:rPr>
                <a:t>民間の養成研修機関</a:t>
              </a:r>
            </a:p>
          </p:txBody>
        </p:sp>
      </p:grpSp>
      <p:sp>
        <p:nvSpPr>
          <p:cNvPr id="92" name="下矢印 91"/>
          <p:cNvSpPr/>
          <p:nvPr/>
        </p:nvSpPr>
        <p:spPr>
          <a:xfrm rot="10800000">
            <a:off x="3331599" y="2382233"/>
            <a:ext cx="643414" cy="284042"/>
          </a:xfrm>
          <a:prstGeom prst="downArrow">
            <a:avLst>
              <a:gd name="adj1" fmla="val 50000"/>
              <a:gd name="adj2" fmla="val 568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93" name="テキスト ボックス 92"/>
          <p:cNvSpPr txBox="1"/>
          <p:nvPr/>
        </p:nvSpPr>
        <p:spPr>
          <a:xfrm>
            <a:off x="4000974" y="3199471"/>
            <a:ext cx="594204" cy="237671"/>
          </a:xfrm>
          <a:prstGeom prst="rect">
            <a:avLst/>
          </a:prstGeom>
          <a:noFill/>
          <a:ln>
            <a:solidFill>
              <a:schemeClr val="tx1"/>
            </a:solidFill>
            <a:prstDash val="sysDash"/>
          </a:ln>
        </p:spPr>
        <p:txBody>
          <a:bodyPr wrap="square" lIns="33231" tIns="33231" rIns="0" bIns="33231" rtlCol="0">
            <a:spAutoFit/>
          </a:bodyPr>
          <a:lstStyle/>
          <a:p>
            <a:pPr defTabSz="844083">
              <a:defRPr/>
            </a:pPr>
            <a:r>
              <a:rPr kumimoji="1" lang="ja-JP" altLang="en-US" sz="554" dirty="0">
                <a:solidFill>
                  <a:prstClr val="black"/>
                </a:solidFill>
                <a:latin typeface="Calibri"/>
                <a:ea typeface="ＭＳ Ｐゴシック" panose="020B0600070205080204" pitchFamily="50" charset="-128"/>
              </a:rPr>
              <a:t>就労定着支援員は報酬加算あり</a:t>
            </a:r>
            <a:r>
              <a:rPr kumimoji="1" lang="ja-JP" altLang="en-US" sz="462" dirty="0">
                <a:solidFill>
                  <a:prstClr val="black"/>
                </a:solidFill>
                <a:latin typeface="Calibri"/>
                <a:ea typeface="ＭＳ Ｐゴシック" panose="020B0600070205080204" pitchFamily="50" charset="-128"/>
              </a:rPr>
              <a:t>（</a:t>
            </a:r>
            <a:r>
              <a:rPr kumimoji="1" lang="en-US" altLang="ja-JP" sz="462" dirty="0">
                <a:solidFill>
                  <a:prstClr val="black"/>
                </a:solidFill>
                <a:latin typeface="Calibri"/>
                <a:ea typeface="ＭＳ Ｐゴシック" panose="020B0600070205080204" pitchFamily="50" charset="-128"/>
              </a:rPr>
              <a:t>※3</a:t>
            </a:r>
            <a:r>
              <a:rPr kumimoji="1" lang="ja-JP" altLang="en-US" sz="462" dirty="0">
                <a:solidFill>
                  <a:prstClr val="black"/>
                </a:solidFill>
                <a:latin typeface="Calibri"/>
                <a:ea typeface="ＭＳ Ｐゴシック" panose="020B0600070205080204" pitchFamily="50" charset="-128"/>
              </a:rPr>
              <a:t>）</a:t>
            </a:r>
          </a:p>
        </p:txBody>
      </p:sp>
      <p:sp>
        <p:nvSpPr>
          <p:cNvPr id="94" name="左右矢印 93"/>
          <p:cNvSpPr/>
          <p:nvPr/>
        </p:nvSpPr>
        <p:spPr>
          <a:xfrm>
            <a:off x="6516801" y="1643692"/>
            <a:ext cx="274874" cy="337179"/>
          </a:xfrm>
          <a:prstGeom prst="leftRightArrow">
            <a:avLst>
              <a:gd name="adj1" fmla="val 40897"/>
              <a:gd name="adj2" fmla="val 292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95" name="左右矢印 94"/>
          <p:cNvSpPr/>
          <p:nvPr/>
        </p:nvSpPr>
        <p:spPr>
          <a:xfrm>
            <a:off x="6516801" y="3044374"/>
            <a:ext cx="274874" cy="370897"/>
          </a:xfrm>
          <a:prstGeom prst="leftRightArrow">
            <a:avLst>
              <a:gd name="adj1" fmla="val 46238"/>
              <a:gd name="adj2" fmla="val 292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96" name="正方形/長方形 95"/>
          <p:cNvSpPr/>
          <p:nvPr/>
        </p:nvSpPr>
        <p:spPr>
          <a:xfrm>
            <a:off x="2031990" y="4935478"/>
            <a:ext cx="357209" cy="264740"/>
          </a:xfrm>
          <a:prstGeom prst="rect">
            <a:avLst/>
          </a:prstGeom>
          <a:solidFill>
            <a:schemeClr val="bg1">
              <a:lumMod val="85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defTabSz="844083">
              <a:defRPr/>
            </a:pPr>
            <a:r>
              <a:rPr kumimoji="1" lang="ja-JP" altLang="en-US"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要件</a:t>
            </a:r>
            <a:endParaRPr kumimoji="1" lang="en-US" altLang="ja-JP"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なし</a:t>
            </a:r>
            <a:endParaRPr kumimoji="1" lang="en-US" altLang="ja-JP"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7" name="右中かっこ 96"/>
          <p:cNvSpPr/>
          <p:nvPr/>
        </p:nvSpPr>
        <p:spPr>
          <a:xfrm rot="16200000">
            <a:off x="6755297" y="5007307"/>
            <a:ext cx="146574" cy="83640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kumimoji="1" lang="ja-JP" altLang="en-US" sz="1662">
              <a:solidFill>
                <a:prstClr val="black"/>
              </a:solidFill>
              <a:latin typeface="Calibri"/>
              <a:ea typeface="ＭＳ Ｐゴシック" panose="020B0600070205080204" pitchFamily="50" charset="-128"/>
            </a:endParaRPr>
          </a:p>
        </p:txBody>
      </p:sp>
      <p:sp>
        <p:nvSpPr>
          <p:cNvPr id="98" name="右中かっこ 97"/>
          <p:cNvSpPr/>
          <p:nvPr/>
        </p:nvSpPr>
        <p:spPr>
          <a:xfrm rot="16200000">
            <a:off x="2145671" y="5050851"/>
            <a:ext cx="110802" cy="378174"/>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kumimoji="1" lang="ja-JP" altLang="en-US" sz="1662">
              <a:solidFill>
                <a:prstClr val="black"/>
              </a:solidFill>
              <a:latin typeface="Calibri"/>
              <a:ea typeface="ＭＳ Ｐゴシック" panose="020B0600070205080204" pitchFamily="50" charset="-128"/>
            </a:endParaRPr>
          </a:p>
        </p:txBody>
      </p:sp>
      <p:sp>
        <p:nvSpPr>
          <p:cNvPr id="99" name="テキスト ボックス 98"/>
          <p:cNvSpPr txBox="1"/>
          <p:nvPr/>
        </p:nvSpPr>
        <p:spPr>
          <a:xfrm>
            <a:off x="730652" y="4178610"/>
            <a:ext cx="2300630" cy="220188"/>
          </a:xfrm>
          <a:prstGeom prst="rect">
            <a:avLst/>
          </a:prstGeom>
          <a:noFill/>
        </p:spPr>
        <p:txBody>
          <a:bodyPr wrap="none" rtlCol="0">
            <a:spAutoFit/>
          </a:bodyPr>
          <a:lstStyle/>
          <a:p>
            <a:pPr defTabSz="844083">
              <a:defRPr/>
            </a:pPr>
            <a:r>
              <a:rPr kumimoji="1" lang="en-US" altLang="ja-JP" sz="831" b="1" u="sng" dirty="0">
                <a:solidFill>
                  <a:srgbClr val="FF0000"/>
                </a:solidFill>
                <a:latin typeface="メイリオ" panose="020B0604030504040204" pitchFamily="50" charset="-128"/>
                <a:ea typeface="メイリオ" panose="020B0604030504040204" pitchFamily="50" charset="-128"/>
              </a:rPr>
              <a:t>※</a:t>
            </a:r>
            <a:r>
              <a:rPr kumimoji="1" lang="ja-JP" altLang="en-US" sz="831" b="1" u="sng" dirty="0">
                <a:solidFill>
                  <a:srgbClr val="FF0000"/>
                </a:solidFill>
                <a:latin typeface="メイリオ" panose="020B0604030504040204" pitchFamily="50" charset="-128"/>
                <a:ea typeface="メイリオ" panose="020B0604030504040204" pitchFamily="50" charset="-128"/>
              </a:rPr>
              <a:t>既存の就業支援基礎研修を発展的に再整理</a:t>
            </a:r>
          </a:p>
        </p:txBody>
      </p:sp>
      <p:sp>
        <p:nvSpPr>
          <p:cNvPr id="100" name="テキスト ボックス 99"/>
          <p:cNvSpPr txBox="1"/>
          <p:nvPr/>
        </p:nvSpPr>
        <p:spPr>
          <a:xfrm>
            <a:off x="6604877" y="4560112"/>
            <a:ext cx="2252202" cy="220188"/>
          </a:xfrm>
          <a:prstGeom prst="rect">
            <a:avLst/>
          </a:prstGeom>
          <a:noFill/>
        </p:spPr>
        <p:txBody>
          <a:bodyPr wrap="square" rtlCol="0">
            <a:spAutoFit/>
          </a:bodyPr>
          <a:lstStyle/>
          <a:p>
            <a:pPr defTabSz="844083">
              <a:defRPr/>
            </a:pPr>
            <a:r>
              <a:rPr kumimoji="1" lang="en-US" altLang="ja-JP" sz="831" b="1" dirty="0">
                <a:solidFill>
                  <a:srgbClr val="FF0000"/>
                </a:solidFill>
                <a:latin typeface="Calibri"/>
                <a:ea typeface="ＭＳ Ｐゴシック" panose="020B0600070205080204" pitchFamily="50" charset="-128"/>
              </a:rPr>
              <a:t>※</a:t>
            </a:r>
            <a:r>
              <a:rPr kumimoji="1" lang="ja-JP" altLang="en-US" sz="831" b="1" dirty="0">
                <a:solidFill>
                  <a:srgbClr val="FF0000"/>
                </a:solidFill>
                <a:latin typeface="Calibri"/>
                <a:ea typeface="ＭＳ Ｐゴシック" panose="020B0600070205080204" pitchFamily="50" charset="-128"/>
              </a:rPr>
              <a:t>既存の就業支援基礎研修を発展的に拡充</a:t>
            </a:r>
          </a:p>
        </p:txBody>
      </p:sp>
      <p:sp>
        <p:nvSpPr>
          <p:cNvPr id="101" name="テキスト ボックス 100"/>
          <p:cNvSpPr txBox="1"/>
          <p:nvPr/>
        </p:nvSpPr>
        <p:spPr>
          <a:xfrm>
            <a:off x="2446749" y="824025"/>
            <a:ext cx="2324306" cy="319446"/>
          </a:xfrm>
          <a:prstGeom prst="rect">
            <a:avLst/>
          </a:prstGeom>
          <a:noFill/>
        </p:spPr>
        <p:txBody>
          <a:bodyPr wrap="square" rtlCol="0">
            <a:spAutoFit/>
          </a:bodyPr>
          <a:lstStyle/>
          <a:p>
            <a:pPr defTabSz="844083">
              <a:defRPr/>
            </a:pPr>
            <a:r>
              <a:rPr kumimoji="1" lang="ja-JP" altLang="en-US" sz="738" dirty="0">
                <a:solidFill>
                  <a:prstClr val="black"/>
                </a:solidFill>
                <a:latin typeface="ＭＳ Ｐゴシック" panose="020B0600070205080204" pitchFamily="50" charset="-128"/>
                <a:ea typeface="ＭＳ Ｐゴシック" panose="020B0600070205080204" pitchFamily="50" charset="-128"/>
              </a:rPr>
              <a:t>*</a:t>
            </a:r>
            <a:r>
              <a:rPr kumimoji="1" lang="en-US" altLang="ja-JP" sz="738" dirty="0">
                <a:solidFill>
                  <a:prstClr val="black"/>
                </a:solidFill>
                <a:latin typeface="ＭＳ Ｐゴシック" panose="020B0600070205080204" pitchFamily="50" charset="-128"/>
                <a:ea typeface="ＭＳ Ｐゴシック" panose="020B0600070205080204" pitchFamily="50" charset="-128"/>
              </a:rPr>
              <a:t>2</a:t>
            </a:r>
            <a:r>
              <a:rPr kumimoji="1" lang="en-US" altLang="ja-JP" sz="738" dirty="0">
                <a:solidFill>
                  <a:prstClr val="black"/>
                </a:solidFill>
                <a:latin typeface="Calibri"/>
                <a:ea typeface="ＭＳ Ｐゴシック" panose="020B0600070205080204" pitchFamily="50" charset="-128"/>
              </a:rPr>
              <a:t> </a:t>
            </a:r>
            <a:r>
              <a:rPr kumimoji="1" lang="ja-JP" altLang="en-US" sz="738" dirty="0">
                <a:solidFill>
                  <a:prstClr val="black"/>
                </a:solidFill>
                <a:latin typeface="Calibri"/>
                <a:ea typeface="ＭＳ Ｐゴシック" panose="020B0600070205080204" pitchFamily="50" charset="-128"/>
              </a:rPr>
              <a:t>将来的に職場適応援助者の資格化を目指すことが望ましいとの意見もあった。</a:t>
            </a:r>
          </a:p>
        </p:txBody>
      </p:sp>
      <p:sp>
        <p:nvSpPr>
          <p:cNvPr id="102" name="テキスト ボックス 101"/>
          <p:cNvSpPr txBox="1"/>
          <p:nvPr/>
        </p:nvSpPr>
        <p:spPr>
          <a:xfrm>
            <a:off x="7615734" y="5676786"/>
            <a:ext cx="1279698" cy="660117"/>
          </a:xfrm>
          <a:prstGeom prst="rect">
            <a:avLst/>
          </a:prstGeom>
          <a:noFill/>
        </p:spPr>
        <p:txBody>
          <a:bodyPr wrap="square" rtlCol="0">
            <a:spAutoFit/>
          </a:bodyPr>
          <a:lstStyle/>
          <a:p>
            <a:pPr defTabSz="844083">
              <a:defRPr/>
            </a:pPr>
            <a:r>
              <a:rPr kumimoji="1" lang="ja-JP" altLang="en-US" sz="738" b="1" dirty="0">
                <a:solidFill>
                  <a:srgbClr val="FF0000"/>
                </a:solidFill>
                <a:latin typeface="ＭＳ Ｐゴシック" panose="020B0600070205080204" pitchFamily="50" charset="-128"/>
                <a:ea typeface="ＭＳ Ｐゴシック" panose="020B0600070205080204" pitchFamily="50" charset="-128"/>
              </a:rPr>
              <a:t>*</a:t>
            </a:r>
            <a:r>
              <a:rPr kumimoji="1" lang="en-US" altLang="ja-JP" sz="738" b="1" dirty="0">
                <a:solidFill>
                  <a:srgbClr val="FF0000"/>
                </a:solidFill>
                <a:latin typeface="ＭＳ Ｐゴシック" panose="020B0600070205080204" pitchFamily="50" charset="-128"/>
                <a:ea typeface="ＭＳ Ｐゴシック" panose="020B0600070205080204" pitchFamily="50" charset="-128"/>
              </a:rPr>
              <a:t>4 </a:t>
            </a:r>
            <a:r>
              <a:rPr kumimoji="1" lang="ja-JP" altLang="en-US" sz="738" b="1" dirty="0">
                <a:solidFill>
                  <a:srgbClr val="FF0000"/>
                </a:solidFill>
                <a:latin typeface="ＭＳ Ｐゴシック" panose="020B0600070205080204" pitchFamily="50" charset="-128"/>
                <a:ea typeface="ＭＳ Ｐゴシック" panose="020B0600070205080204" pitchFamily="50" charset="-128"/>
              </a:rPr>
              <a:t>就労系障害福祉サービスに携わる</a:t>
            </a:r>
            <a:r>
              <a:rPr kumimoji="1" lang="ja-JP" altLang="en-US" sz="738" b="1" dirty="0">
                <a:solidFill>
                  <a:srgbClr val="FF0000"/>
                </a:solidFill>
                <a:latin typeface="Calibri"/>
                <a:ea typeface="ＭＳ Ｐゴシック" panose="020B0600070205080204" pitchFamily="50" charset="-128"/>
              </a:rPr>
              <a:t>サービス管理責任者については、就労支援に係る専門性向上の方法を検討</a:t>
            </a:r>
          </a:p>
        </p:txBody>
      </p:sp>
      <p:sp>
        <p:nvSpPr>
          <p:cNvPr id="103" name="テキスト ボックス 102"/>
          <p:cNvSpPr txBox="1"/>
          <p:nvPr/>
        </p:nvSpPr>
        <p:spPr>
          <a:xfrm>
            <a:off x="146158" y="5705292"/>
            <a:ext cx="3211656" cy="487782"/>
          </a:xfrm>
          <a:prstGeom prst="rect">
            <a:avLst/>
          </a:prstGeom>
          <a:noFill/>
        </p:spPr>
        <p:txBody>
          <a:bodyPr wrap="square" lIns="33231" tIns="33231" rIns="33231" bIns="0" rtlCol="0">
            <a:spAutoFit/>
          </a:bodyPr>
          <a:lstStyle/>
          <a:p>
            <a:pPr defTabSz="844083">
              <a:defRPr/>
            </a:pPr>
            <a:r>
              <a:rPr kumimoji="1" lang="ja-JP" altLang="en-US" sz="738" dirty="0">
                <a:solidFill>
                  <a:prstClr val="black"/>
                </a:solidFill>
                <a:latin typeface="ＭＳ Ｐゴシック" panose="020B0600070205080204" pitchFamily="50" charset="-128"/>
                <a:ea typeface="ＭＳ Ｐゴシック" panose="020B0600070205080204" pitchFamily="50" charset="-128"/>
              </a:rPr>
              <a:t>*</a:t>
            </a:r>
            <a:r>
              <a:rPr kumimoji="1" lang="en-US" altLang="ja-JP" sz="738" dirty="0">
                <a:solidFill>
                  <a:prstClr val="black"/>
                </a:solidFill>
                <a:latin typeface="ＭＳ Ｐゴシック" panose="020B0600070205080204" pitchFamily="50" charset="-128"/>
                <a:ea typeface="ＭＳ Ｐゴシック" panose="020B0600070205080204" pitchFamily="50" charset="-128"/>
              </a:rPr>
              <a:t>5 </a:t>
            </a:r>
            <a:r>
              <a:rPr kumimoji="1" lang="ja-JP" altLang="en-US" sz="738" dirty="0">
                <a:solidFill>
                  <a:prstClr val="black"/>
                </a:solidFill>
                <a:latin typeface="ＭＳ Ｐゴシック" panose="020B0600070205080204" pitchFamily="50" charset="-128"/>
                <a:ea typeface="ＭＳ Ｐゴシック" panose="020B0600070205080204" pitchFamily="50" charset="-128"/>
              </a:rPr>
              <a:t>就労支援を行う支援者の呼称を統一化して周知し、ブランディングを図るべき</a:t>
            </a:r>
            <a:endParaRPr kumimoji="1" lang="en-US" altLang="ja-JP" sz="738" dirty="0">
              <a:solidFill>
                <a:prstClr val="black"/>
              </a:solidFill>
              <a:latin typeface="ＭＳ Ｐゴシック" panose="020B0600070205080204" pitchFamily="50" charset="-128"/>
              <a:ea typeface="ＭＳ Ｐゴシック" panose="020B0600070205080204" pitchFamily="50" charset="-128"/>
            </a:endParaRPr>
          </a:p>
          <a:p>
            <a:pPr defTabSz="844083">
              <a:defRPr/>
            </a:pPr>
            <a:r>
              <a:rPr kumimoji="1" lang="ja-JP" altLang="en-US" sz="738" dirty="0">
                <a:solidFill>
                  <a:prstClr val="black"/>
                </a:solidFill>
                <a:latin typeface="ＭＳ Ｐゴシック" panose="020B0600070205080204" pitchFamily="50" charset="-128"/>
                <a:ea typeface="ＭＳ Ｐゴシック" panose="020B0600070205080204" pitchFamily="50" charset="-128"/>
              </a:rPr>
              <a:t>　　といった意見もあった</a:t>
            </a:r>
            <a:r>
              <a:rPr kumimoji="1" lang="ja-JP" altLang="en-US" sz="738" dirty="0">
                <a:solidFill>
                  <a:prstClr val="black"/>
                </a:solidFill>
                <a:latin typeface="Calibri"/>
                <a:ea typeface="ＭＳ Ｐゴシック" panose="020B0600070205080204" pitchFamily="50" charset="-128"/>
              </a:rPr>
              <a:t>。</a:t>
            </a:r>
            <a:endParaRPr kumimoji="1" lang="en-US" altLang="ja-JP" sz="646" dirty="0">
              <a:solidFill>
                <a:prstClr val="black"/>
              </a:solidFill>
              <a:latin typeface="Calibri"/>
              <a:ea typeface="ＭＳ Ｐゴシック" panose="020B0600070205080204" pitchFamily="50" charset="-128"/>
            </a:endParaRPr>
          </a:p>
          <a:p>
            <a:pPr defTabSz="844083">
              <a:defRPr/>
            </a:pPr>
            <a:r>
              <a:rPr kumimoji="1" lang="ja-JP" altLang="en-US" sz="738" dirty="0">
                <a:solidFill>
                  <a:prstClr val="black"/>
                </a:solidFill>
                <a:latin typeface="ＭＳ Ｐゴシック" panose="020B0600070205080204" pitchFamily="50" charset="-128"/>
                <a:ea typeface="ＭＳ Ｐゴシック" panose="020B0600070205080204" pitchFamily="50" charset="-128"/>
              </a:rPr>
              <a:t>*</a:t>
            </a:r>
            <a:r>
              <a:rPr kumimoji="1" lang="en-US" altLang="ja-JP" sz="738" dirty="0">
                <a:solidFill>
                  <a:prstClr val="black"/>
                </a:solidFill>
                <a:latin typeface="ＭＳ Ｐゴシック" panose="020B0600070205080204" pitchFamily="50" charset="-128"/>
                <a:ea typeface="ＭＳ Ｐゴシック" panose="020B0600070205080204" pitchFamily="50" charset="-128"/>
              </a:rPr>
              <a:t>6 </a:t>
            </a:r>
            <a:r>
              <a:rPr kumimoji="1" lang="ja-JP" altLang="en-US" sz="738" dirty="0">
                <a:solidFill>
                  <a:prstClr val="black"/>
                </a:solidFill>
                <a:latin typeface="ＭＳ Ｐゴシック" panose="020B0600070205080204" pitchFamily="50" charset="-128"/>
                <a:ea typeface="ＭＳ Ｐゴシック" panose="020B0600070205080204" pitchFamily="50" charset="-128"/>
              </a:rPr>
              <a:t>相談支援専門員の研修について、就労に関する内容を盛り込むことが望まし</a:t>
            </a:r>
            <a:endParaRPr kumimoji="1" lang="en-US" altLang="ja-JP" sz="738" dirty="0">
              <a:solidFill>
                <a:prstClr val="black"/>
              </a:solidFill>
              <a:latin typeface="ＭＳ Ｐゴシック" panose="020B0600070205080204" pitchFamily="50" charset="-128"/>
              <a:ea typeface="ＭＳ Ｐゴシック" panose="020B0600070205080204" pitchFamily="50" charset="-128"/>
            </a:endParaRPr>
          </a:p>
          <a:p>
            <a:pPr defTabSz="844083">
              <a:defRPr/>
            </a:pPr>
            <a:r>
              <a:rPr kumimoji="1" lang="ja-JP" altLang="en-US" sz="738" dirty="0">
                <a:solidFill>
                  <a:prstClr val="black"/>
                </a:solidFill>
                <a:latin typeface="ＭＳ Ｐゴシック" panose="020B0600070205080204" pitchFamily="50" charset="-128"/>
                <a:ea typeface="ＭＳ Ｐゴシック" panose="020B0600070205080204" pitchFamily="50" charset="-128"/>
              </a:rPr>
              <a:t>　　いとの意見もあった。</a:t>
            </a:r>
            <a:endParaRPr kumimoji="1" lang="en-US" altLang="ja-JP" sz="738" dirty="0">
              <a:solidFill>
                <a:prstClr val="black"/>
              </a:solidFill>
              <a:latin typeface="Calibri"/>
              <a:ea typeface="ＭＳ Ｐゴシック" panose="020B0600070205080204" pitchFamily="50" charset="-128"/>
            </a:endParaRPr>
          </a:p>
        </p:txBody>
      </p:sp>
      <p:sp>
        <p:nvSpPr>
          <p:cNvPr id="104" name="テキスト ボックス 103"/>
          <p:cNvSpPr txBox="1"/>
          <p:nvPr/>
        </p:nvSpPr>
        <p:spPr>
          <a:xfrm>
            <a:off x="40066" y="6630122"/>
            <a:ext cx="4442189" cy="205890"/>
          </a:xfrm>
          <a:prstGeom prst="rect">
            <a:avLst/>
          </a:prstGeom>
          <a:noFill/>
        </p:spPr>
        <p:txBody>
          <a:bodyPr wrap="square" rtlCol="0">
            <a:spAutoFit/>
          </a:bodyPr>
          <a:lstStyle/>
          <a:p>
            <a:pPr defTabSz="844083">
              <a:defRPr/>
            </a:pPr>
            <a:r>
              <a:rPr kumimoji="1" lang="en-US" altLang="ja-JP" sz="738" b="1" dirty="0">
                <a:solidFill>
                  <a:srgbClr val="FF0000"/>
                </a:solidFill>
                <a:latin typeface="Calibri"/>
                <a:ea typeface="ＭＳ Ｐゴシック" panose="020B0600070205080204" pitchFamily="50" charset="-128"/>
              </a:rPr>
              <a:t>※</a:t>
            </a:r>
            <a:r>
              <a:rPr kumimoji="1" lang="ja-JP" altLang="en-US" sz="738" b="1" dirty="0">
                <a:solidFill>
                  <a:srgbClr val="FF0000"/>
                </a:solidFill>
                <a:latin typeface="Calibri"/>
                <a:ea typeface="ＭＳ Ｐゴシック" panose="020B0600070205080204" pitchFamily="50" charset="-128"/>
              </a:rPr>
              <a:t>図内の赤字部分が、今後、新規・拡充を検討する部分となる。</a:t>
            </a:r>
            <a:endParaRPr kumimoji="1" lang="en-US" altLang="ja-JP" sz="738" b="1" dirty="0">
              <a:solidFill>
                <a:srgbClr val="FF0000"/>
              </a:solidFill>
              <a:latin typeface="Calibri"/>
              <a:ea typeface="ＭＳ Ｐゴシック" panose="020B0600070205080204" pitchFamily="50" charset="-128"/>
            </a:endParaRPr>
          </a:p>
        </p:txBody>
      </p:sp>
      <p:sp>
        <p:nvSpPr>
          <p:cNvPr id="105" name="タイトル 1"/>
          <p:cNvSpPr txBox="1">
            <a:spLocks/>
          </p:cNvSpPr>
          <p:nvPr/>
        </p:nvSpPr>
        <p:spPr>
          <a:xfrm>
            <a:off x="-98130" y="214580"/>
            <a:ext cx="9115924" cy="280158"/>
          </a:xfrm>
          <a:prstGeom prst="rect">
            <a:avLst/>
          </a:prstGeom>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844083">
              <a:defRPr/>
            </a:pPr>
            <a:r>
              <a:rPr lang="ja-JP" altLang="en-US" sz="2215" dirty="0">
                <a:solidFill>
                  <a:srgbClr val="FFFFFF"/>
                </a:solidFill>
                <a:latin typeface="Calibri"/>
                <a:ea typeface="ＭＳ Ｐゴシック" panose="020B0600070205080204" pitchFamily="50" charset="-128"/>
              </a:rPr>
              <a:t>今後の専門人材の研修体系イメージ図</a:t>
            </a:r>
          </a:p>
        </p:txBody>
      </p:sp>
      <p:grpSp>
        <p:nvGrpSpPr>
          <p:cNvPr id="106" name="グループ化 105"/>
          <p:cNvGrpSpPr/>
          <p:nvPr/>
        </p:nvGrpSpPr>
        <p:grpSpPr>
          <a:xfrm>
            <a:off x="694776" y="4122362"/>
            <a:ext cx="8125363" cy="644551"/>
            <a:chOff x="4661398" y="4109921"/>
            <a:chExt cx="3070154" cy="852453"/>
          </a:xfrm>
        </p:grpSpPr>
        <p:sp>
          <p:nvSpPr>
            <p:cNvPr id="107" name="正方形/長方形 106"/>
            <p:cNvSpPr/>
            <p:nvPr/>
          </p:nvSpPr>
          <p:spPr>
            <a:xfrm>
              <a:off x="4661398" y="4109921"/>
              <a:ext cx="3070154" cy="852453"/>
            </a:xfrm>
            <a:prstGeom prst="rect">
              <a:avLst/>
            </a:prstGeom>
            <a:solidFill>
              <a:schemeClr val="accent6">
                <a:lumMod val="20000"/>
                <a:lumOff val="80000"/>
              </a:schemeClr>
            </a:solidFill>
            <a:ln w="38100" cmpd="thickThin">
              <a:solidFill>
                <a:srgbClr val="FF6600"/>
              </a:solidFill>
              <a:prstDash val="solid"/>
            </a:ln>
          </p:spPr>
          <p:style>
            <a:lnRef idx="2">
              <a:schemeClr val="accent6">
                <a:shade val="50000"/>
              </a:schemeClr>
            </a:lnRef>
            <a:fillRef idx="1">
              <a:schemeClr val="accent6"/>
            </a:fillRef>
            <a:effectRef idx="0">
              <a:schemeClr val="accent6"/>
            </a:effectRef>
            <a:fontRef idx="minor">
              <a:schemeClr val="lt1"/>
            </a:fontRef>
          </p:style>
          <p:txBody>
            <a:bodyPr lIns="33231" tIns="33231" rIns="33231" bIns="0" rtlCol="0" anchor="ctr" anchorCtr="0"/>
            <a:lstStyle/>
            <a:p>
              <a:pPr defTabSz="844083">
                <a:defRPr/>
              </a:pPr>
              <a:r>
                <a:rPr kumimoji="1" lang="ja-JP" altLang="en-US" sz="1292"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雇用と福祉の分野横断的な基礎的知識・スキルを付与する研修（基礎的研修）</a:t>
              </a:r>
              <a:endParaRPr kumimoji="1" lang="en-US" altLang="ja-JP" sz="1292"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785"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障害者雇用・福祉の理念や倫理、雇用・福祉間の移行、企業の理解、就労支援全体の体系・プロセスの理解、</a:t>
              </a:r>
              <a:r>
                <a:rPr kumimoji="1" lang="ja-JP" altLang="en-US" sz="7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就職後の雇用管理・定着支援に関する知識とスキルの付与</a:t>
              </a:r>
            </a:p>
            <a:p>
              <a:pPr defTabSz="844083">
                <a:defRPr/>
              </a:pPr>
              <a:endParaRPr kumimoji="1"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8" name="角丸四角形 107"/>
            <p:cNvSpPr/>
            <p:nvPr/>
          </p:nvSpPr>
          <p:spPr>
            <a:xfrm>
              <a:off x="4683484" y="4150170"/>
              <a:ext cx="420168" cy="302254"/>
            </a:xfrm>
            <a:prstGeom prst="roundRect">
              <a:avLst/>
            </a:prstGeom>
            <a:solidFill>
              <a:schemeClr val="bg1"/>
            </a:solidFill>
            <a:ln w="28575"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0" rtlCol="0" anchor="ctr"/>
            <a:lstStyle/>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a:t>
              </a: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初めて就労支援に携わる方</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9" name="テキスト ボックス 108"/>
            <p:cNvSpPr txBox="1"/>
            <p:nvPr/>
          </p:nvSpPr>
          <p:spPr>
            <a:xfrm>
              <a:off x="5557509" y="4664747"/>
              <a:ext cx="1069963" cy="238943"/>
            </a:xfrm>
            <a:prstGeom prst="rect">
              <a:avLst/>
            </a:prstGeom>
            <a:solidFill>
              <a:schemeClr val="bg1"/>
            </a:solidFill>
            <a:ln>
              <a:solidFill>
                <a:srgbClr val="FF0000"/>
              </a:solidFill>
              <a:prstDash val="solid"/>
            </a:ln>
          </p:spPr>
          <p:txBody>
            <a:bodyPr wrap="square" lIns="33231" tIns="33231" rIns="33231" bIns="33231" rtlCol="0">
              <a:spAutoFit/>
            </a:bodyPr>
            <a:lstStyle/>
            <a:p>
              <a:pPr algn="ctr" defTabSz="844083">
                <a:defRPr/>
              </a:pPr>
              <a:r>
                <a:rPr kumimoji="1" lang="ja-JP" altLang="en-US" sz="738" dirty="0">
                  <a:solidFill>
                    <a:prstClr val="black"/>
                  </a:solidFill>
                  <a:latin typeface="Calibri"/>
                  <a:ea typeface="ＭＳ Ｐゴシック" panose="020B0600070205080204" pitchFamily="50" charset="-128"/>
                </a:rPr>
                <a:t>全国の地域障害者職業センター、</a:t>
              </a:r>
              <a:r>
                <a:rPr kumimoji="1" lang="ja-JP" altLang="en-US" sz="738" b="1" dirty="0">
                  <a:solidFill>
                    <a:srgbClr val="FF0000"/>
                  </a:solidFill>
                  <a:latin typeface="Calibri"/>
                  <a:ea typeface="ＭＳ Ｐゴシック" panose="020B0600070205080204" pitchFamily="50" charset="-128"/>
                </a:rPr>
                <a:t>一定の要件に基づく民間機関</a:t>
              </a:r>
            </a:p>
          </p:txBody>
        </p:sp>
      </p:grpSp>
      <p:sp>
        <p:nvSpPr>
          <p:cNvPr id="110" name="V 字形矢印 109"/>
          <p:cNvSpPr/>
          <p:nvPr/>
        </p:nvSpPr>
        <p:spPr>
          <a:xfrm rot="16200000">
            <a:off x="3563108" y="4552866"/>
            <a:ext cx="206042" cy="628368"/>
          </a:xfrm>
          <a:prstGeom prst="notchedRightArrow">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11" name="V 字形矢印 110"/>
          <p:cNvSpPr/>
          <p:nvPr/>
        </p:nvSpPr>
        <p:spPr>
          <a:xfrm rot="16200000">
            <a:off x="3511467" y="3713082"/>
            <a:ext cx="283678" cy="571243"/>
          </a:xfrm>
          <a:prstGeom prst="notchedRightArrow">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12" name="V 字形矢印 111"/>
          <p:cNvSpPr/>
          <p:nvPr/>
        </p:nvSpPr>
        <p:spPr>
          <a:xfrm rot="16200000">
            <a:off x="1234206" y="4548888"/>
            <a:ext cx="213715" cy="628368"/>
          </a:xfrm>
          <a:prstGeom prst="notchedRightArrow">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13" name="下矢印 112"/>
          <p:cNvSpPr/>
          <p:nvPr/>
        </p:nvSpPr>
        <p:spPr>
          <a:xfrm rot="10800000">
            <a:off x="6593935" y="4757492"/>
            <a:ext cx="477331" cy="204464"/>
          </a:xfrm>
          <a:prstGeom prst="downArrow">
            <a:avLst>
              <a:gd name="adj1" fmla="val 50000"/>
              <a:gd name="adj2" fmla="val 54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14" name="V 字形矢印 113"/>
          <p:cNvSpPr/>
          <p:nvPr/>
        </p:nvSpPr>
        <p:spPr>
          <a:xfrm rot="16200000">
            <a:off x="5584370" y="4575410"/>
            <a:ext cx="201114" cy="571243"/>
          </a:xfrm>
          <a:prstGeom prst="notchedRightArrow">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15" name="下矢印 114"/>
          <p:cNvSpPr/>
          <p:nvPr/>
        </p:nvSpPr>
        <p:spPr>
          <a:xfrm rot="10800000">
            <a:off x="1078274" y="3868049"/>
            <a:ext cx="516983" cy="276425"/>
          </a:xfrm>
          <a:prstGeom prst="downArrow">
            <a:avLst>
              <a:gd name="adj1" fmla="val 50000"/>
              <a:gd name="adj2" fmla="val 5724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16" name="下矢印 115"/>
          <p:cNvSpPr/>
          <p:nvPr/>
        </p:nvSpPr>
        <p:spPr>
          <a:xfrm rot="10800000">
            <a:off x="2042704" y="4766825"/>
            <a:ext cx="326024" cy="165634"/>
          </a:xfrm>
          <a:prstGeom prst="downArrow">
            <a:avLst>
              <a:gd name="adj1" fmla="val 50000"/>
              <a:gd name="adj2" fmla="val 54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17" name="屈折矢印 116"/>
          <p:cNvSpPr/>
          <p:nvPr/>
        </p:nvSpPr>
        <p:spPr>
          <a:xfrm>
            <a:off x="4978110" y="4771052"/>
            <a:ext cx="2527856" cy="1559167"/>
          </a:xfrm>
          <a:prstGeom prst="bentUpArrow">
            <a:avLst>
              <a:gd name="adj1" fmla="val 6515"/>
              <a:gd name="adj2" fmla="val 8099"/>
              <a:gd name="adj3" fmla="val 862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18" name="テキスト ボックス 117"/>
          <p:cNvSpPr txBox="1"/>
          <p:nvPr/>
        </p:nvSpPr>
        <p:spPr>
          <a:xfrm>
            <a:off x="79689" y="6164580"/>
            <a:ext cx="3316299" cy="291105"/>
          </a:xfrm>
          <a:prstGeom prst="rect">
            <a:avLst/>
          </a:prstGeom>
          <a:noFill/>
        </p:spPr>
        <p:txBody>
          <a:bodyPr wrap="square" rtlCol="0">
            <a:spAutoFit/>
          </a:bodyPr>
          <a:lstStyle/>
          <a:p>
            <a:pPr defTabSz="844083">
              <a:defRPr/>
            </a:pPr>
            <a:r>
              <a:rPr kumimoji="1" lang="en-US" altLang="ja-JP" sz="646" dirty="0">
                <a:solidFill>
                  <a:prstClr val="black"/>
                </a:solidFill>
                <a:latin typeface="Calibri"/>
                <a:ea typeface="ＭＳ Ｐゴシック" panose="020B0600070205080204" pitchFamily="50" charset="-128"/>
              </a:rPr>
              <a:t>※3</a:t>
            </a:r>
            <a:r>
              <a:rPr kumimoji="1" lang="ja-JP" altLang="en-US" sz="646" dirty="0">
                <a:solidFill>
                  <a:prstClr val="black"/>
                </a:solidFill>
                <a:latin typeface="Calibri"/>
                <a:ea typeface="ＭＳ Ｐゴシック" panose="020B0600070205080204" pitchFamily="50" charset="-128"/>
              </a:rPr>
              <a:t> 現行は、職場適応援助者養成研修における就労定着支援員及び就業支援基礎研修における就労支援員への報酬加算があるが、加算のあり方については今後検討。</a:t>
            </a:r>
          </a:p>
        </p:txBody>
      </p:sp>
      <p:grpSp>
        <p:nvGrpSpPr>
          <p:cNvPr id="119" name="グループ化 118"/>
          <p:cNvGrpSpPr/>
          <p:nvPr/>
        </p:nvGrpSpPr>
        <p:grpSpPr>
          <a:xfrm>
            <a:off x="3411884" y="5779077"/>
            <a:ext cx="1633156" cy="577850"/>
            <a:chOff x="3303650" y="5822646"/>
            <a:chExt cx="1769252" cy="606089"/>
          </a:xfrm>
        </p:grpSpPr>
        <p:sp>
          <p:nvSpPr>
            <p:cNvPr id="120" name="テキスト ボックス 119"/>
            <p:cNvSpPr txBox="1"/>
            <p:nvPr/>
          </p:nvSpPr>
          <p:spPr>
            <a:xfrm>
              <a:off x="3303650" y="5822646"/>
              <a:ext cx="1709516" cy="606089"/>
            </a:xfrm>
            <a:prstGeom prst="rect">
              <a:avLst/>
            </a:prstGeom>
            <a:solidFill>
              <a:schemeClr val="bg1"/>
            </a:solidFill>
            <a:ln w="19050">
              <a:solidFill>
                <a:srgbClr val="FF0000"/>
              </a:solidFill>
            </a:ln>
          </p:spPr>
          <p:txBody>
            <a:bodyPr wrap="square" lIns="33231" tIns="9969" rIns="33231" bIns="0" rtlCol="0">
              <a:spAutoFit/>
            </a:bodyPr>
            <a:lstStyle/>
            <a:p>
              <a:pPr algn="ctr" defTabSz="844083">
                <a:defRPr/>
              </a:pPr>
              <a:r>
                <a:rPr kumimoji="1" lang="en-US" altLang="ja-JP" sz="738" dirty="0">
                  <a:solidFill>
                    <a:srgbClr val="FF0000"/>
                  </a:solidFill>
                  <a:latin typeface="Calibri"/>
                  <a:ea typeface="ＭＳ Ｐゴシック" panose="020B0600070205080204" pitchFamily="50" charset="-128"/>
                </a:rPr>
                <a:t>【</a:t>
              </a:r>
              <a:r>
                <a:rPr kumimoji="1" lang="ja-JP" altLang="en-US" sz="738" b="1" dirty="0">
                  <a:solidFill>
                    <a:srgbClr val="FF0000"/>
                  </a:solidFill>
                  <a:latin typeface="Calibri"/>
                  <a:ea typeface="ＭＳ Ｐゴシック" panose="020B0600070205080204" pitchFamily="50" charset="-128"/>
                </a:rPr>
                <a:t>就労支援担当者や人事担当者等</a:t>
              </a:r>
              <a:r>
                <a:rPr kumimoji="1" lang="en-US" altLang="ja-JP" sz="738" dirty="0">
                  <a:solidFill>
                    <a:srgbClr val="FF0000"/>
                  </a:solidFill>
                  <a:latin typeface="Calibri"/>
                  <a:ea typeface="ＭＳ Ｐゴシック" panose="020B0600070205080204" pitchFamily="50" charset="-128"/>
                </a:rPr>
                <a:t>】</a:t>
              </a:r>
            </a:p>
            <a:p>
              <a:pPr algn="ctr" defTabSz="844083">
                <a:defRPr/>
              </a:pPr>
              <a:endParaRPr kumimoji="1" lang="en-US" altLang="ja-JP" sz="738" dirty="0">
                <a:solidFill>
                  <a:srgbClr val="FF0000"/>
                </a:solidFill>
                <a:latin typeface="Calibri"/>
                <a:ea typeface="ＭＳ Ｐゴシック" panose="020B0600070205080204" pitchFamily="50" charset="-128"/>
              </a:endParaRPr>
            </a:p>
            <a:p>
              <a:pPr algn="ctr" defTabSz="844083">
                <a:defRPr/>
              </a:pPr>
              <a:endParaRPr kumimoji="1" lang="en-US" altLang="ja-JP" sz="738" dirty="0">
                <a:solidFill>
                  <a:srgbClr val="FF0000"/>
                </a:solidFill>
                <a:latin typeface="Calibri"/>
                <a:ea typeface="ＭＳ Ｐゴシック" panose="020B0600070205080204" pitchFamily="50" charset="-128"/>
              </a:endParaRPr>
            </a:p>
            <a:p>
              <a:pPr algn="ctr" defTabSz="844083">
                <a:defRPr/>
              </a:pPr>
              <a:endParaRPr kumimoji="1" lang="en-US" altLang="ja-JP" sz="738" dirty="0">
                <a:solidFill>
                  <a:srgbClr val="FF0000"/>
                </a:solidFill>
                <a:latin typeface="Calibri"/>
                <a:ea typeface="ＭＳ Ｐゴシック" panose="020B0600070205080204" pitchFamily="50" charset="-128"/>
              </a:endParaRPr>
            </a:p>
            <a:p>
              <a:pPr algn="ctr" defTabSz="844083">
                <a:defRPr/>
              </a:pPr>
              <a:endParaRPr kumimoji="1" lang="en-US" altLang="ja-JP" sz="738" dirty="0">
                <a:solidFill>
                  <a:srgbClr val="FF0000"/>
                </a:solidFill>
                <a:latin typeface="Calibri"/>
                <a:ea typeface="ＭＳ Ｐゴシック" panose="020B0600070205080204" pitchFamily="50" charset="-128"/>
              </a:endParaRPr>
            </a:p>
          </p:txBody>
        </p:sp>
        <p:sp>
          <p:nvSpPr>
            <p:cNvPr id="121" name="テキスト ボックス 120"/>
            <p:cNvSpPr txBox="1"/>
            <p:nvPr/>
          </p:nvSpPr>
          <p:spPr>
            <a:xfrm>
              <a:off x="3411267" y="5912229"/>
              <a:ext cx="1285808" cy="511619"/>
            </a:xfrm>
            <a:prstGeom prst="rect">
              <a:avLst/>
            </a:prstGeom>
            <a:noFill/>
          </p:spPr>
          <p:txBody>
            <a:bodyPr wrap="square" lIns="33231" tIns="33231" rIns="33231" bIns="0" rtlCol="0">
              <a:spAutoFit/>
            </a:bodyPr>
            <a:lstStyle/>
            <a:p>
              <a:pPr defTabSz="844083">
                <a:defRPr/>
              </a:pPr>
              <a:r>
                <a:rPr kumimoji="1" lang="ja-JP" altLang="en-US" sz="738" dirty="0">
                  <a:solidFill>
                    <a:srgbClr val="FF0000"/>
                  </a:solidFill>
                  <a:latin typeface="Calibri"/>
                  <a:ea typeface="ＭＳ Ｐゴシック" panose="020B0600070205080204" pitchFamily="50" charset="-128"/>
                </a:rPr>
                <a:t>・自治体等の</a:t>
              </a:r>
              <a:endParaRPr kumimoji="1" lang="en-US" altLang="ja-JP" sz="738" dirty="0">
                <a:solidFill>
                  <a:srgbClr val="FF0000"/>
                </a:solidFill>
                <a:latin typeface="Calibri"/>
                <a:ea typeface="ＭＳ Ｐゴシック" panose="020B0600070205080204" pitchFamily="50" charset="-128"/>
              </a:endParaRPr>
            </a:p>
            <a:p>
              <a:pPr defTabSz="844083">
                <a:defRPr/>
              </a:pPr>
              <a:r>
                <a:rPr kumimoji="1" lang="ja-JP" altLang="en-US" sz="738" dirty="0">
                  <a:solidFill>
                    <a:srgbClr val="FF0000"/>
                  </a:solidFill>
                  <a:latin typeface="Calibri"/>
                  <a:ea typeface="ＭＳ Ｐゴシック" panose="020B0600070205080204" pitchFamily="50" charset="-128"/>
                </a:rPr>
                <a:t>　就労支援機関</a:t>
              </a:r>
            </a:p>
            <a:p>
              <a:pPr defTabSz="844083">
                <a:defRPr/>
              </a:pPr>
              <a:r>
                <a:rPr kumimoji="1" lang="ja-JP" altLang="en-US" sz="738" dirty="0">
                  <a:solidFill>
                    <a:srgbClr val="FF0000"/>
                  </a:solidFill>
                  <a:latin typeface="Calibri"/>
                  <a:ea typeface="ＭＳ Ｐゴシック" panose="020B0600070205080204" pitchFamily="50" charset="-128"/>
                </a:rPr>
                <a:t>・医療機関</a:t>
              </a:r>
            </a:p>
            <a:p>
              <a:pPr defTabSz="844083">
                <a:defRPr/>
              </a:pPr>
              <a:r>
                <a:rPr kumimoji="1" lang="ja-JP" altLang="en-US" sz="738" dirty="0">
                  <a:solidFill>
                    <a:srgbClr val="FF0000"/>
                  </a:solidFill>
                  <a:latin typeface="Calibri"/>
                  <a:ea typeface="ＭＳ Ｐゴシック" panose="020B0600070205080204" pitchFamily="50" charset="-128"/>
                </a:rPr>
                <a:t>・教育機関</a:t>
              </a:r>
            </a:p>
          </p:txBody>
        </p:sp>
        <p:sp>
          <p:nvSpPr>
            <p:cNvPr id="122" name="テキスト ボックス 121"/>
            <p:cNvSpPr txBox="1"/>
            <p:nvPr/>
          </p:nvSpPr>
          <p:spPr>
            <a:xfrm>
              <a:off x="4244350" y="5914855"/>
              <a:ext cx="828552" cy="392514"/>
            </a:xfrm>
            <a:prstGeom prst="rect">
              <a:avLst/>
            </a:prstGeom>
            <a:noFill/>
          </p:spPr>
          <p:txBody>
            <a:bodyPr wrap="square" lIns="33231" tIns="33231" rIns="33231" bIns="0" rtlCol="0">
              <a:spAutoFit/>
            </a:bodyPr>
            <a:lstStyle/>
            <a:p>
              <a:pPr defTabSz="844083">
                <a:defRPr/>
              </a:pPr>
              <a:r>
                <a:rPr kumimoji="1" lang="ja-JP" altLang="en-US" sz="738" dirty="0">
                  <a:solidFill>
                    <a:srgbClr val="FF0000"/>
                  </a:solidFill>
                  <a:latin typeface="Calibri"/>
                  <a:ea typeface="ＭＳ Ｐゴシック" panose="020B0600070205080204" pitchFamily="50" charset="-128"/>
                </a:rPr>
                <a:t>・職業安定機関</a:t>
              </a:r>
              <a:endParaRPr kumimoji="1" lang="en-US" altLang="ja-JP" sz="738" dirty="0">
                <a:solidFill>
                  <a:srgbClr val="FF0000"/>
                </a:solidFill>
                <a:latin typeface="Calibri"/>
                <a:ea typeface="ＭＳ Ｐゴシック" panose="020B0600070205080204" pitchFamily="50" charset="-128"/>
              </a:endParaRPr>
            </a:p>
            <a:p>
              <a:pPr defTabSz="844083">
                <a:defRPr/>
              </a:pPr>
              <a:r>
                <a:rPr kumimoji="1" lang="ja-JP" altLang="en-US" sz="738" dirty="0">
                  <a:solidFill>
                    <a:srgbClr val="FF0000"/>
                  </a:solidFill>
                  <a:latin typeface="Calibri"/>
                  <a:ea typeface="ＭＳ Ｐゴシック" panose="020B0600070205080204" pitchFamily="50" charset="-128"/>
                </a:rPr>
                <a:t>・能力開発機関</a:t>
              </a:r>
            </a:p>
            <a:p>
              <a:pPr defTabSz="844083">
                <a:defRPr/>
              </a:pPr>
              <a:r>
                <a:rPr kumimoji="1" lang="ja-JP" altLang="en-US" sz="738" dirty="0">
                  <a:solidFill>
                    <a:srgbClr val="FF0000"/>
                  </a:solidFill>
                  <a:latin typeface="Calibri"/>
                  <a:ea typeface="ＭＳ Ｐゴシック" panose="020B0600070205080204" pitchFamily="50" charset="-128"/>
                </a:rPr>
                <a:t>・企業</a:t>
              </a:r>
            </a:p>
          </p:txBody>
        </p:sp>
      </p:grpSp>
      <p:sp>
        <p:nvSpPr>
          <p:cNvPr id="3" name="楕円 2">
            <a:extLst>
              <a:ext uri="{FF2B5EF4-FFF2-40B4-BE49-F238E27FC236}">
                <a16:creationId xmlns:a16="http://schemas.microsoft.com/office/drawing/2014/main" id="{A8B8919E-36D7-460A-A827-7E4D41565451}"/>
              </a:ext>
            </a:extLst>
          </p:cNvPr>
          <p:cNvSpPr/>
          <p:nvPr/>
        </p:nvSpPr>
        <p:spPr>
          <a:xfrm>
            <a:off x="8301913" y="505160"/>
            <a:ext cx="667083" cy="2075729"/>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20849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51693" y="2158532"/>
            <a:ext cx="8712603" cy="4265090"/>
          </a:xfrm>
          <a:prstGeom prst="rect">
            <a:avLst/>
          </a:prstGeom>
          <a:solidFill>
            <a:schemeClr val="accent6">
              <a:lumMod val="40000"/>
              <a:lumOff val="60000"/>
            </a:schemeClr>
          </a:solidFill>
          <a:ln>
            <a:solidFill>
              <a:srgbClr val="00B050"/>
            </a:solidFill>
          </a:ln>
        </p:spPr>
        <p:txBody>
          <a:bodyPr wrap="square">
            <a:noAutofit/>
          </a:bodyPr>
          <a:lstStyle/>
          <a:p>
            <a:pPr marL="167058" marR="0" lvl="0" indent="-167058" algn="l" defTabSz="422041" rtl="0" eaLnBrk="1" fontAlgn="auto" latinLnBrk="0" hangingPunct="1">
              <a:lnSpc>
                <a:spcPct val="100000"/>
              </a:lnSpc>
              <a:spcBef>
                <a:spcPts val="0"/>
              </a:spcBef>
              <a:spcAft>
                <a:spcPts val="0"/>
              </a:spcAft>
              <a:buClrTx/>
              <a:buSzTx/>
              <a:buFontTx/>
              <a:buNone/>
              <a:tabLst/>
              <a:defRPr/>
            </a:pPr>
            <a:r>
              <a:rPr kumimoji="0" lang="ja-JP" altLang="en-US" sz="1477"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p>
        </p:txBody>
      </p:sp>
      <p:sp>
        <p:nvSpPr>
          <p:cNvPr id="4" name="テキスト ボックス 3"/>
          <p:cNvSpPr txBox="1"/>
          <p:nvPr/>
        </p:nvSpPr>
        <p:spPr>
          <a:xfrm>
            <a:off x="313329" y="173898"/>
            <a:ext cx="8440615" cy="319639"/>
          </a:xfrm>
          <a:prstGeom prst="rect">
            <a:avLst/>
          </a:prstGeom>
          <a:noFill/>
        </p:spPr>
        <p:txBody>
          <a:bodyPr wrap="square" rtlCol="0">
            <a:spAutoFit/>
          </a:bodyP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0" lang="ja-JP" altLang="en-US" sz="147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就労支援における基本的な考え方について</a:t>
            </a:r>
          </a:p>
        </p:txBody>
      </p:sp>
      <p:sp>
        <p:nvSpPr>
          <p:cNvPr id="7" name="テキスト ボックス 6"/>
          <p:cNvSpPr txBox="1"/>
          <p:nvPr/>
        </p:nvSpPr>
        <p:spPr>
          <a:xfrm>
            <a:off x="367131" y="672356"/>
            <a:ext cx="8386813" cy="1486176"/>
          </a:xfrm>
          <a:prstGeom prst="rect">
            <a:avLst/>
          </a:prstGeom>
          <a:noFill/>
        </p:spPr>
        <p:txBody>
          <a:bodyPr wrap="square" rtlCol="0">
            <a:spAutoFit/>
          </a:bodyPr>
          <a:lstStyle/>
          <a:p>
            <a:pPr marL="167058" marR="0" lvl="0" indent="-167058" algn="l" defTabSz="422041" rtl="0" eaLnBrk="1" fontAlgn="auto" latinLnBrk="0" hangingPunct="1">
              <a:lnSpc>
                <a:spcPct val="100000"/>
              </a:lnSpc>
              <a:spcBef>
                <a:spcPts val="0"/>
              </a:spcBef>
              <a:spcAft>
                <a:spcPts val="0"/>
              </a:spcAft>
              <a:buClrTx/>
              <a:buSzTx/>
              <a:buFontTx/>
              <a:buNone/>
              <a:tabLst/>
              <a:defRPr/>
            </a:pPr>
            <a:r>
              <a:rPr kumimoji="0" lang="ja-JP" altLang="en-US" sz="1477"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雇用・福祉施策双方が共通認識としてもつべき、障害者の就労支援における基本的な考え方や支援の方向性については、</a:t>
            </a:r>
            <a:r>
              <a:rPr kumimoji="0" lang="ja-JP" altLang="en-US" sz="1477" b="0"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本ワーキンググループの「雇用施策と福祉施策の連携強化に係る課題について検討を重ねるものである」という開催趣旨から、次のとおり、整理する</a:t>
            </a:r>
            <a:r>
              <a:rPr kumimoji="0" lang="ja-JP" altLang="en-US" sz="1477"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0" lang="en-US" altLang="ja-JP" sz="1477"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67058" marR="0" lvl="0" indent="-167058" algn="l" defTabSz="422041" rtl="0" eaLnBrk="1" fontAlgn="auto" latinLnBrk="0" hangingPunct="1">
              <a:lnSpc>
                <a:spcPts val="923"/>
              </a:lnSpc>
              <a:spcBef>
                <a:spcPts val="0"/>
              </a:spcBef>
              <a:spcAft>
                <a:spcPts val="0"/>
              </a:spcAft>
              <a:buClrTx/>
              <a:buSzTx/>
              <a:buFontTx/>
              <a:buNone/>
              <a:tabLst/>
              <a:defRPr/>
            </a:pPr>
            <a:endParaRPr kumimoji="0" lang="en-US" altLang="ja-JP" sz="1292" b="1" i="0" u="none" strike="noStrike" kern="1200" cap="none" spc="0" normalizeH="0" baseline="0" noProof="0" dirty="0">
              <a:ln>
                <a:noFill/>
              </a:ln>
              <a:solidFill>
                <a:srgbClr val="00B0F0"/>
              </a:solidFill>
              <a:effectLst/>
              <a:uLnTx/>
              <a:uFillTx/>
              <a:latin typeface="ＭＳ ゴシック" panose="020B0609070205080204" pitchFamily="49" charset="-128"/>
              <a:ea typeface="ＭＳ ゴシック" panose="020B0609070205080204" pitchFamily="49" charset="-128"/>
              <a:cs typeface="+mn-cs"/>
            </a:endParaRPr>
          </a:p>
          <a:p>
            <a:pPr marL="167058" marR="0" lvl="0" indent="-167058" algn="l" defTabSz="422041" rtl="0" eaLnBrk="1" fontAlgn="auto" latinLnBrk="0" hangingPunct="1">
              <a:lnSpc>
                <a:spcPct val="100000"/>
              </a:lnSpc>
              <a:spcBef>
                <a:spcPts val="0"/>
              </a:spcBef>
              <a:spcAft>
                <a:spcPts val="0"/>
              </a:spcAft>
              <a:buClrTx/>
              <a:buSzTx/>
              <a:buFontTx/>
              <a:buNone/>
              <a:tabLst/>
              <a:defRPr/>
            </a:pPr>
            <a:r>
              <a:rPr kumimoji="0" lang="ja-JP" altLang="en-US" sz="1292"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　「障害のある人もない人も共に働く社会」を目指し、多様な働き方が広がる中、障害者本人のニーズを踏まえた上で、「一般就労」の実現とその質の向上に向けて、障害者本人や企業等、地域の就労支援機関を含む</a:t>
            </a:r>
            <a:endParaRPr kumimoji="0" lang="en-US" altLang="ja-JP" sz="1292"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endParaRPr>
          </a:p>
          <a:p>
            <a:pPr marL="167058" marR="0" lvl="0" indent="-167058" algn="l" defTabSz="422041" rtl="0" eaLnBrk="1" fontAlgn="auto" latinLnBrk="0" hangingPunct="1">
              <a:lnSpc>
                <a:spcPct val="100000"/>
              </a:lnSpc>
              <a:spcBef>
                <a:spcPts val="0"/>
              </a:spcBef>
              <a:spcAft>
                <a:spcPts val="0"/>
              </a:spcAft>
              <a:buClrTx/>
              <a:buSzTx/>
              <a:buFontTx/>
              <a:buNone/>
              <a:tabLst/>
              <a:defRPr/>
            </a:pPr>
            <a:r>
              <a:rPr kumimoji="0" lang="ja-JP" altLang="en-US" sz="1292"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　すべての関係者が最大限努力すること</a:t>
            </a:r>
            <a:endParaRPr kumimoji="0" lang="ja-JP" altLang="en-US" sz="1477"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endParaRPr>
          </a:p>
        </p:txBody>
      </p:sp>
      <p:cxnSp>
        <p:nvCxnSpPr>
          <p:cNvPr id="9" name="直線コネクタ 8"/>
          <p:cNvCxnSpPr/>
          <p:nvPr/>
        </p:nvCxnSpPr>
        <p:spPr>
          <a:xfrm>
            <a:off x="367131" y="508225"/>
            <a:ext cx="8440615" cy="0"/>
          </a:xfrm>
          <a:prstGeom prst="line">
            <a:avLst/>
          </a:prstGeom>
          <a:ln w="50800" cmpd="thickThin">
            <a:solidFill>
              <a:srgbClr val="0070C0"/>
            </a:solidFill>
          </a:ln>
        </p:spPr>
        <p:style>
          <a:lnRef idx="1">
            <a:schemeClr val="accent4"/>
          </a:lnRef>
          <a:fillRef idx="0">
            <a:schemeClr val="accent4"/>
          </a:fillRef>
          <a:effectRef idx="0">
            <a:schemeClr val="accent4"/>
          </a:effectRef>
          <a:fontRef idx="minor">
            <a:schemeClr val="tx1"/>
          </a:fontRef>
        </p:style>
      </p:cxnSp>
      <p:sp>
        <p:nvSpPr>
          <p:cNvPr id="10" name="正方形/長方形 9"/>
          <p:cNvSpPr/>
          <p:nvPr/>
        </p:nvSpPr>
        <p:spPr>
          <a:xfrm>
            <a:off x="351694" y="2282075"/>
            <a:ext cx="8456052" cy="3903569"/>
          </a:xfrm>
          <a:prstGeom prst="rect">
            <a:avLst/>
          </a:prstGeom>
        </p:spPr>
        <p:txBody>
          <a:bodyPr wrap="square">
            <a:spAutoFit/>
          </a:bodyPr>
          <a:lstStyle/>
          <a:p>
            <a:pPr marL="167058" marR="0" lvl="0" indent="-167058"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ja-JP" altLang="en-US" sz="1108"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①「障害のある人もない人も共に働く社会」を目指し、</a:t>
            </a:r>
            <a:endParaRPr kumimoji="0" lang="en-US" altLang="ja-JP" sz="1108"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endParaRPr>
          </a:p>
          <a:p>
            <a:pPr marL="493847" marR="0" lvl="0" indent="-493847"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障害の有無にかかわらず、働くことを希望する人が、その能力や適性にあわせて働くことにチャレンジできる社会を目指すということ。</a:t>
            </a: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493847" marR="0" lvl="0" indent="-493847"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その働き方は、いわゆる「一般就労」のみならず、福祉的就労も含むものであり、多様な働き方の中で、社会全体で共に働くことを目指すということ。</a:t>
            </a: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67058" marR="0" lvl="0" indent="-167058" algn="l" defTabSz="422041" rtl="0" eaLnBrk="1" fontAlgn="auto" latinLnBrk="0" hangingPunct="1">
              <a:lnSpc>
                <a:spcPts val="646"/>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67058" marR="0" lvl="0" indent="-167058" algn="l" defTabSz="422041" rtl="0" eaLnBrk="1" fontAlgn="auto" latinLnBrk="0" hangingPunct="1">
              <a:lnSpc>
                <a:spcPct val="100000"/>
              </a:lnSpc>
              <a:spcBef>
                <a:spcPts val="0"/>
              </a:spcBef>
              <a:spcAft>
                <a:spcPts val="0"/>
              </a:spcAft>
              <a:buClrTx/>
              <a:buSzTx/>
              <a:buFontTx/>
              <a:buNone/>
              <a:tabLst/>
              <a:defRPr/>
            </a:pPr>
            <a:r>
              <a:rPr kumimoji="0" lang="ja-JP" altLang="en-US" sz="1108"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　②　多様な働き方が広がる中、障害者本人のニーズを踏まえた上で、</a:t>
            </a:r>
            <a:endParaRPr kumimoji="0" lang="en-US" altLang="ja-JP" sz="1108"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493847" marR="0" lvl="0" indent="-493847"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多様な働き方が広がる中で、障害者本人が希望する働き方を第一に考えるということ。</a:t>
            </a: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493847" marR="0" lvl="0" indent="-493847"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このため、就労支援機関をはじめとする関係者については、個々の障害者が働くことに対して、どのような希望があり、それを実現するために、どのような後押しや支援、配慮が必要か等を検討するなど、個別のニーズを丁寧に把握する必要があるということ。　　</a:t>
            </a: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67058" marR="0" lvl="0" indent="-167058" algn="l" defTabSz="422041" rtl="0" eaLnBrk="1" fontAlgn="auto" latinLnBrk="0" hangingPunct="1">
              <a:lnSpc>
                <a:spcPts val="554"/>
              </a:lnSpc>
              <a:spcBef>
                <a:spcPts val="0"/>
              </a:spcBef>
              <a:spcAft>
                <a:spcPts val="0"/>
              </a:spcAft>
              <a:buClrTx/>
              <a:buSzTx/>
              <a:buFontTx/>
              <a:buNone/>
              <a:tabLst/>
              <a:defRPr/>
            </a:pP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67058" marR="0" lvl="0" indent="-167058"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ja-JP" altLang="en-US" sz="1108"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③「一般就労」の実現とその質の向上に向けて、</a:t>
            </a:r>
            <a:endParaRPr kumimoji="0" lang="en-US" altLang="ja-JP" sz="1108"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endParaRPr>
          </a:p>
          <a:p>
            <a:pPr marL="493847" marR="0" lvl="0" indent="-493847"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雇用施策と福祉施策との双方向での行き来を円滑にしていく中で、本ワーキンググループの「雇用施策と福祉施策の連携強化に係る課題について検討を重ねるものである」という開催趣旨から、常に「一般就労」の可能性を探りつつ、それを希望する方については、その実現に向けて取り組んでいくということ。</a:t>
            </a: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493847" marR="0" lvl="0" indent="-493847"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また、就労支援機関をはじめとする関係者については、障害の有無にかかわらず分け隔て無く働けるインクルーシブな雇用が実現できているか、障害者の希望や能力を活かし、働きがいのある、働き続けられる仕事があるかなど、雇用の質の向上にも取り組んでいくということ。</a:t>
            </a: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493847" marR="0" lvl="0" indent="-493847" algn="l" defTabSz="422041" rtl="0" eaLnBrk="1" fontAlgn="auto" latinLnBrk="0" hangingPunct="1">
              <a:lnSpc>
                <a:spcPts val="554"/>
              </a:lnSpc>
              <a:spcBef>
                <a:spcPts val="0"/>
              </a:spcBef>
              <a:spcAft>
                <a:spcPts val="0"/>
              </a:spcAft>
              <a:buClrTx/>
              <a:buSzTx/>
              <a:buFontTx/>
              <a:buNone/>
              <a:tabLst/>
              <a:defRPr/>
            </a:pP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67058" marR="0" lvl="0" indent="-167058"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ja-JP" altLang="en-US" sz="1108"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④ 障害者本人や企業を含むすべての関係者が最大限努力すること</a:t>
            </a:r>
            <a:endParaRPr kumimoji="0" lang="en-US" altLang="ja-JP" sz="1108"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endParaRPr>
          </a:p>
          <a:p>
            <a:pPr marL="493847" marR="0" lvl="0" indent="-493847"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一般就労」の実現とその質の向上には、障害者本人又は関係者のいずれか一方の取組のみで実現されるものでなく、障害者本人もその持てる能力を最大限発揮し、企業を含む全ての関係者がその能力を引き出すための環境整備、合理的配慮等、出来る限りの取組を行うことによって実現されるものであるということ。</a:t>
            </a:r>
          </a:p>
        </p:txBody>
      </p:sp>
      <p:sp>
        <p:nvSpPr>
          <p:cNvPr id="11" name="スライド番号プレースホルダー 2"/>
          <p:cNvSpPr txBox="1">
            <a:spLocks/>
          </p:cNvSpPr>
          <p:nvPr/>
        </p:nvSpPr>
        <p:spPr>
          <a:xfrm>
            <a:off x="6893169" y="6255103"/>
            <a:ext cx="1899138" cy="337038"/>
          </a:xfrm>
          <a:prstGeom prst="rect">
            <a:avLst/>
          </a:prstGeom>
        </p:spPr>
        <p:txBody>
          <a:bodyPr vert="horz" lIns="84406" tIns="42203" rIns="84406" bIns="42203"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ja-JP" altLang="en-US" sz="1292"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745023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AutoShape 2">
            <a:extLst>
              <a:ext uri="{FF2B5EF4-FFF2-40B4-BE49-F238E27FC236}">
                <a16:creationId xmlns:a16="http://schemas.microsoft.com/office/drawing/2014/main" id="{F3D7BED7-7D09-428D-8EA1-9BC6F2B56D56}"/>
              </a:ext>
            </a:extLst>
          </p:cNvPr>
          <p:cNvSpPr>
            <a:spLocks noChangeArrowheads="1"/>
          </p:cNvSpPr>
          <p:nvPr/>
        </p:nvSpPr>
        <p:spPr bwMode="auto">
          <a:xfrm>
            <a:off x="643304" y="2267461"/>
            <a:ext cx="4535365" cy="1329103"/>
          </a:xfrm>
          <a:prstGeom prst="flowChartAlternateProcess">
            <a:avLst/>
          </a:prstGeom>
          <a:solidFill>
            <a:srgbClr val="CCFFFF"/>
          </a:solidFill>
          <a:ln w="19050">
            <a:solidFill>
              <a:schemeClr val="tx1"/>
            </a:solidFill>
            <a:miter lim="800000"/>
            <a:headEnd/>
            <a:tailEnd/>
          </a:ln>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846">
                <a:solidFill>
                  <a:srgbClr val="000000"/>
                </a:solidFill>
              </a:rPr>
              <a:t>管 理 者 の 責 務</a:t>
            </a:r>
          </a:p>
          <a:p>
            <a:pPr algn="ctr" defTabSz="844083" eaLnBrk="1" fontAlgn="base" hangingPunct="1">
              <a:spcBef>
                <a:spcPct val="0"/>
              </a:spcBef>
              <a:spcAft>
                <a:spcPct val="0"/>
              </a:spcAft>
            </a:pPr>
            <a:endParaRPr lang="ja-JP" altLang="en-US" sz="1108">
              <a:solidFill>
                <a:srgbClr val="000000"/>
              </a:solidFill>
            </a:endParaRPr>
          </a:p>
          <a:p>
            <a:pPr algn="ctr" defTabSz="844083" eaLnBrk="1" fontAlgn="base" hangingPunct="1">
              <a:spcBef>
                <a:spcPct val="0"/>
              </a:spcBef>
              <a:spcAft>
                <a:spcPct val="0"/>
              </a:spcAft>
            </a:pPr>
            <a:r>
              <a:rPr lang="ja-JP" altLang="en-US" sz="1477">
                <a:solidFill>
                  <a:srgbClr val="CC0000"/>
                </a:solidFill>
              </a:rPr>
              <a:t>「従業者及び業務の一元的な管理や　</a:t>
            </a:r>
          </a:p>
          <a:p>
            <a:pPr algn="ctr" defTabSz="844083" eaLnBrk="1" fontAlgn="base" hangingPunct="1">
              <a:spcBef>
                <a:spcPct val="0"/>
              </a:spcBef>
              <a:spcAft>
                <a:spcPct val="0"/>
              </a:spcAft>
            </a:pPr>
            <a:r>
              <a:rPr lang="ja-JP" altLang="en-US" sz="1477">
                <a:solidFill>
                  <a:srgbClr val="CC0000"/>
                </a:solidFill>
              </a:rPr>
              <a:t>　　規定を遵守させるため必要な指揮命令」</a:t>
            </a:r>
          </a:p>
        </p:txBody>
      </p:sp>
      <p:sp>
        <p:nvSpPr>
          <p:cNvPr id="149507" name="AutoShape 3">
            <a:extLst>
              <a:ext uri="{FF2B5EF4-FFF2-40B4-BE49-F238E27FC236}">
                <a16:creationId xmlns:a16="http://schemas.microsoft.com/office/drawing/2014/main" id="{6CF793DC-1397-434B-8A93-2195075B2C24}"/>
              </a:ext>
            </a:extLst>
          </p:cNvPr>
          <p:cNvSpPr>
            <a:spLocks noChangeArrowheads="1"/>
          </p:cNvSpPr>
          <p:nvPr/>
        </p:nvSpPr>
        <p:spPr bwMode="auto">
          <a:xfrm>
            <a:off x="857251" y="4575441"/>
            <a:ext cx="3169626" cy="1799492"/>
          </a:xfrm>
          <a:prstGeom prst="flowChartAlternateProcess">
            <a:avLst/>
          </a:prstGeom>
          <a:solidFill>
            <a:srgbClr val="FFFF99">
              <a:alpha val="79999"/>
            </a:srgbClr>
          </a:solidFill>
          <a:ln w="19050">
            <a:solidFill>
              <a:schemeClr val="tx1"/>
            </a:solidFill>
            <a:miter lim="800000"/>
            <a:headEnd/>
            <a:tailEnd/>
          </a:ln>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defTabSz="844083" eaLnBrk="1" fontAlgn="base" hangingPunct="1">
              <a:spcBef>
                <a:spcPct val="0"/>
              </a:spcBef>
              <a:spcAft>
                <a:spcPct val="0"/>
              </a:spcAft>
            </a:pPr>
            <a:endParaRPr lang="en-US" altLang="ja-JP" sz="1108">
              <a:solidFill>
                <a:srgbClr val="000000"/>
              </a:solidFill>
            </a:endParaRPr>
          </a:p>
          <a:p>
            <a:pPr defTabSz="844083" eaLnBrk="1" fontAlgn="base" hangingPunct="1">
              <a:spcBef>
                <a:spcPct val="0"/>
              </a:spcBef>
              <a:spcAft>
                <a:spcPct val="0"/>
              </a:spcAft>
            </a:pPr>
            <a:r>
              <a:rPr lang="ja-JP" altLang="en-US" sz="1108">
                <a:solidFill>
                  <a:srgbClr val="000000"/>
                </a:solidFill>
              </a:rPr>
              <a:t>　</a:t>
            </a:r>
            <a:r>
              <a:rPr lang="ja-JP" altLang="en-US" sz="1846">
                <a:solidFill>
                  <a:srgbClr val="000000"/>
                </a:solidFill>
              </a:rPr>
              <a:t>サービス管理責任者の責務</a:t>
            </a:r>
          </a:p>
          <a:p>
            <a:pPr defTabSz="844083" eaLnBrk="1" fontAlgn="base" hangingPunct="1">
              <a:spcBef>
                <a:spcPct val="0"/>
              </a:spcBef>
              <a:spcAft>
                <a:spcPct val="0"/>
              </a:spcAft>
            </a:pPr>
            <a:endParaRPr lang="ja-JP" altLang="en-US" sz="1108">
              <a:solidFill>
                <a:srgbClr val="000000"/>
              </a:solidFill>
            </a:endParaRPr>
          </a:p>
          <a:p>
            <a:pPr defTabSz="844083" eaLnBrk="1" fontAlgn="base" hangingPunct="1">
              <a:spcBef>
                <a:spcPct val="0"/>
              </a:spcBef>
              <a:spcAft>
                <a:spcPct val="0"/>
              </a:spcAft>
            </a:pPr>
            <a:r>
              <a:rPr lang="ja-JP" altLang="en-US" sz="1477">
                <a:solidFill>
                  <a:srgbClr val="CC0000"/>
                </a:solidFill>
              </a:rPr>
              <a:t>　「サービス提供プロセスに関して</a:t>
            </a:r>
          </a:p>
          <a:p>
            <a:pPr defTabSz="844083" eaLnBrk="1" fontAlgn="base" hangingPunct="1">
              <a:spcBef>
                <a:spcPct val="0"/>
              </a:spcBef>
              <a:spcAft>
                <a:spcPct val="0"/>
              </a:spcAft>
            </a:pPr>
            <a:r>
              <a:rPr lang="ja-JP" altLang="en-US" sz="1477">
                <a:solidFill>
                  <a:srgbClr val="CC0000"/>
                </a:solidFill>
              </a:rPr>
              <a:t>　他のサービス提供職員に対する</a:t>
            </a:r>
          </a:p>
          <a:p>
            <a:pPr defTabSz="844083" eaLnBrk="1" fontAlgn="base" hangingPunct="1">
              <a:spcBef>
                <a:spcPct val="0"/>
              </a:spcBef>
              <a:spcAft>
                <a:spcPct val="0"/>
              </a:spcAft>
            </a:pPr>
            <a:r>
              <a:rPr lang="ja-JP" altLang="en-US" sz="1477">
                <a:solidFill>
                  <a:srgbClr val="CC0000"/>
                </a:solidFill>
              </a:rPr>
              <a:t>　技術的な助言や指導等」　　</a:t>
            </a:r>
          </a:p>
        </p:txBody>
      </p:sp>
      <p:sp>
        <p:nvSpPr>
          <p:cNvPr id="149508" name="AutoShape 4">
            <a:extLst>
              <a:ext uri="{FF2B5EF4-FFF2-40B4-BE49-F238E27FC236}">
                <a16:creationId xmlns:a16="http://schemas.microsoft.com/office/drawing/2014/main" id="{1A67E112-E3F2-45CC-9566-155E33E5406E}"/>
              </a:ext>
            </a:extLst>
          </p:cNvPr>
          <p:cNvSpPr>
            <a:spLocks noChangeArrowheads="1"/>
          </p:cNvSpPr>
          <p:nvPr/>
        </p:nvSpPr>
        <p:spPr bwMode="auto">
          <a:xfrm>
            <a:off x="5839559" y="4782061"/>
            <a:ext cx="2447192" cy="662354"/>
          </a:xfrm>
          <a:prstGeom prst="flowChartAlternateProcess">
            <a:avLst/>
          </a:prstGeom>
          <a:solidFill>
            <a:srgbClr val="FFFF99">
              <a:alpha val="79999"/>
            </a:srgbClr>
          </a:solidFill>
          <a:ln w="19050">
            <a:solidFill>
              <a:schemeClr val="tx1"/>
            </a:solidFill>
            <a:miter lim="800000"/>
            <a:headEnd/>
            <a:tailEnd/>
          </a:ln>
        </p:spPr>
        <p:txBody>
          <a:bodyPr wrap="none"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477">
                <a:solidFill>
                  <a:srgbClr val="000000"/>
                </a:solidFill>
              </a:rPr>
              <a:t>サービス提供職員　</a:t>
            </a:r>
            <a:r>
              <a:rPr lang="en-US" altLang="ja-JP" sz="1477">
                <a:solidFill>
                  <a:srgbClr val="000000"/>
                </a:solidFill>
              </a:rPr>
              <a:t>A</a:t>
            </a:r>
          </a:p>
        </p:txBody>
      </p:sp>
      <p:sp>
        <p:nvSpPr>
          <p:cNvPr id="149509" name="AutoShape 5">
            <a:extLst>
              <a:ext uri="{FF2B5EF4-FFF2-40B4-BE49-F238E27FC236}">
                <a16:creationId xmlns:a16="http://schemas.microsoft.com/office/drawing/2014/main" id="{9EF26F3D-DD93-47F6-943A-7A504CACDC55}"/>
              </a:ext>
            </a:extLst>
          </p:cNvPr>
          <p:cNvSpPr>
            <a:spLocks noChangeArrowheads="1"/>
          </p:cNvSpPr>
          <p:nvPr/>
        </p:nvSpPr>
        <p:spPr bwMode="auto">
          <a:xfrm>
            <a:off x="5839559" y="5626123"/>
            <a:ext cx="2447192" cy="663819"/>
          </a:xfrm>
          <a:prstGeom prst="flowChartAlternateProcess">
            <a:avLst/>
          </a:prstGeom>
          <a:solidFill>
            <a:srgbClr val="FFFF99">
              <a:alpha val="79999"/>
            </a:srgbClr>
          </a:solidFill>
          <a:ln w="19050">
            <a:solidFill>
              <a:schemeClr val="tx1"/>
            </a:solidFill>
            <a:miter lim="800000"/>
            <a:headEnd/>
            <a:tailEnd/>
          </a:ln>
        </p:spPr>
        <p:txBody>
          <a:bodyPr wrap="none"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477">
                <a:solidFill>
                  <a:srgbClr val="000000"/>
                </a:solidFill>
              </a:rPr>
              <a:t>サービス提供職員　</a:t>
            </a:r>
            <a:r>
              <a:rPr lang="en-US" altLang="ja-JP" sz="1477">
                <a:solidFill>
                  <a:srgbClr val="000000"/>
                </a:solidFill>
              </a:rPr>
              <a:t>B</a:t>
            </a:r>
          </a:p>
        </p:txBody>
      </p:sp>
      <p:sp>
        <p:nvSpPr>
          <p:cNvPr id="149510" name="Rectangle 6">
            <a:extLst>
              <a:ext uri="{FF2B5EF4-FFF2-40B4-BE49-F238E27FC236}">
                <a16:creationId xmlns:a16="http://schemas.microsoft.com/office/drawing/2014/main" id="{86C515A6-BEB4-4FD6-86C2-1C2A35B06857}"/>
              </a:ext>
            </a:extLst>
          </p:cNvPr>
          <p:cNvSpPr>
            <a:spLocks noChangeArrowheads="1"/>
          </p:cNvSpPr>
          <p:nvPr/>
        </p:nvSpPr>
        <p:spPr bwMode="auto">
          <a:xfrm>
            <a:off x="357554" y="1739923"/>
            <a:ext cx="8428892" cy="49676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846" dirty="0">
                <a:solidFill>
                  <a:srgbClr val="000000"/>
                </a:solidFill>
              </a:rPr>
              <a:t>サービス提供事業所</a:t>
            </a:r>
            <a:r>
              <a:rPr lang="ja-JP" altLang="en-US" sz="1108" dirty="0">
                <a:solidFill>
                  <a:srgbClr val="000000"/>
                </a:solidFill>
              </a:rPr>
              <a:t>　　　</a:t>
            </a:r>
          </a:p>
        </p:txBody>
      </p:sp>
      <p:sp>
        <p:nvSpPr>
          <p:cNvPr id="149511" name="AutoShape 7">
            <a:extLst>
              <a:ext uri="{FF2B5EF4-FFF2-40B4-BE49-F238E27FC236}">
                <a16:creationId xmlns:a16="http://schemas.microsoft.com/office/drawing/2014/main" id="{468E0526-99A2-4675-809C-EE4F1AF45C8D}"/>
              </a:ext>
            </a:extLst>
          </p:cNvPr>
          <p:cNvSpPr>
            <a:spLocks noChangeArrowheads="1"/>
          </p:cNvSpPr>
          <p:nvPr/>
        </p:nvSpPr>
        <p:spPr bwMode="auto">
          <a:xfrm>
            <a:off x="6731978" y="2333403"/>
            <a:ext cx="1368669" cy="400050"/>
          </a:xfrm>
          <a:prstGeom prst="flowChartAlternateProcess">
            <a:avLst/>
          </a:prstGeom>
          <a:solidFill>
            <a:srgbClr val="CCFFFF"/>
          </a:solidFill>
          <a:ln w="19050">
            <a:solidFill>
              <a:schemeClr val="tx1"/>
            </a:solidFill>
            <a:miter lim="800000"/>
            <a:headEnd/>
            <a:tailEnd/>
          </a:ln>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477">
                <a:solidFill>
                  <a:srgbClr val="000000"/>
                </a:solidFill>
              </a:rPr>
              <a:t>事務職員</a:t>
            </a:r>
          </a:p>
        </p:txBody>
      </p:sp>
      <p:sp>
        <p:nvSpPr>
          <p:cNvPr id="149512" name="AutoShape 8">
            <a:extLst>
              <a:ext uri="{FF2B5EF4-FFF2-40B4-BE49-F238E27FC236}">
                <a16:creationId xmlns:a16="http://schemas.microsoft.com/office/drawing/2014/main" id="{9DA9F7AA-6977-4019-B9A7-E70F9BA3BBB5}"/>
              </a:ext>
            </a:extLst>
          </p:cNvPr>
          <p:cNvSpPr>
            <a:spLocks noChangeArrowheads="1"/>
          </p:cNvSpPr>
          <p:nvPr/>
        </p:nvSpPr>
        <p:spPr bwMode="auto">
          <a:xfrm>
            <a:off x="4214446" y="4707326"/>
            <a:ext cx="1500554" cy="923192"/>
          </a:xfrm>
          <a:prstGeom prst="rightArrow">
            <a:avLst>
              <a:gd name="adj1" fmla="val 60352"/>
              <a:gd name="adj2" fmla="val 33403"/>
            </a:avLst>
          </a:prstGeom>
          <a:solidFill>
            <a:srgbClr val="FFCC00"/>
          </a:solidFill>
          <a:ln w="12700">
            <a:solidFill>
              <a:srgbClr val="FF0000"/>
            </a:solidFill>
            <a:miter lim="800000"/>
            <a:headEnd/>
            <a:tailEnd/>
          </a:ln>
        </p:spPr>
        <p:txBody>
          <a:bodyPr wrap="none"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108">
                <a:solidFill>
                  <a:srgbClr val="000000"/>
                </a:solidFill>
              </a:rPr>
              <a:t>サービス内容</a:t>
            </a:r>
          </a:p>
          <a:p>
            <a:pPr algn="ctr" defTabSz="844083" eaLnBrk="1" fontAlgn="base" hangingPunct="1">
              <a:spcBef>
                <a:spcPct val="0"/>
              </a:spcBef>
              <a:spcAft>
                <a:spcPct val="0"/>
              </a:spcAft>
            </a:pPr>
            <a:r>
              <a:rPr lang="ja-JP" altLang="en-US" sz="1108">
                <a:solidFill>
                  <a:srgbClr val="000000"/>
                </a:solidFill>
              </a:rPr>
              <a:t>の管理に関す</a:t>
            </a:r>
          </a:p>
          <a:p>
            <a:pPr algn="ctr" defTabSz="844083" eaLnBrk="1" fontAlgn="base" hangingPunct="1">
              <a:spcBef>
                <a:spcPct val="0"/>
              </a:spcBef>
              <a:spcAft>
                <a:spcPct val="0"/>
              </a:spcAft>
            </a:pPr>
            <a:r>
              <a:rPr lang="ja-JP" altLang="en-US" sz="1108">
                <a:solidFill>
                  <a:srgbClr val="000000"/>
                </a:solidFill>
              </a:rPr>
              <a:t>る指示・指導</a:t>
            </a:r>
          </a:p>
        </p:txBody>
      </p:sp>
      <p:sp>
        <p:nvSpPr>
          <p:cNvPr id="149513" name="Rectangle 9">
            <a:extLst>
              <a:ext uri="{FF2B5EF4-FFF2-40B4-BE49-F238E27FC236}">
                <a16:creationId xmlns:a16="http://schemas.microsoft.com/office/drawing/2014/main" id="{F56580C7-DACF-4275-B1E2-8CD5E18F654E}"/>
              </a:ext>
            </a:extLst>
          </p:cNvPr>
          <p:cNvSpPr>
            <a:spLocks noChangeArrowheads="1"/>
          </p:cNvSpPr>
          <p:nvPr/>
        </p:nvSpPr>
        <p:spPr bwMode="auto">
          <a:xfrm>
            <a:off x="715108" y="4380545"/>
            <a:ext cx="7857392" cy="2173165"/>
          </a:xfrm>
          <a:prstGeom prst="rect">
            <a:avLst/>
          </a:prstGeom>
          <a:noFill/>
          <a:ln w="127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477" b="1">
                <a:solidFill>
                  <a:srgbClr val="000000"/>
                </a:solidFill>
              </a:rPr>
              <a:t>　　　　　サービス提供部門　</a:t>
            </a:r>
            <a:r>
              <a:rPr lang="ja-JP" altLang="en-US" sz="1108" b="1">
                <a:solidFill>
                  <a:srgbClr val="000000"/>
                </a:solidFill>
              </a:rPr>
              <a:t>　</a:t>
            </a:r>
            <a:r>
              <a:rPr lang="ja-JP" altLang="en-US" sz="1108">
                <a:solidFill>
                  <a:srgbClr val="000000"/>
                </a:solidFill>
              </a:rPr>
              <a:t>　　</a:t>
            </a:r>
          </a:p>
        </p:txBody>
      </p:sp>
      <p:sp>
        <p:nvSpPr>
          <p:cNvPr id="149514" name="AutoShape 10">
            <a:extLst>
              <a:ext uri="{FF2B5EF4-FFF2-40B4-BE49-F238E27FC236}">
                <a16:creationId xmlns:a16="http://schemas.microsoft.com/office/drawing/2014/main" id="{6B8189D2-454D-4C68-A9DE-73C5D9592068}"/>
              </a:ext>
            </a:extLst>
          </p:cNvPr>
          <p:cNvSpPr>
            <a:spLocks noChangeArrowheads="1"/>
          </p:cNvSpPr>
          <p:nvPr/>
        </p:nvSpPr>
        <p:spPr bwMode="auto">
          <a:xfrm rot="5400000">
            <a:off x="2354141" y="3415590"/>
            <a:ext cx="764931" cy="1370135"/>
          </a:xfrm>
          <a:prstGeom prst="rightArrow">
            <a:avLst>
              <a:gd name="adj1" fmla="val 61500"/>
              <a:gd name="adj2" fmla="val 24907"/>
            </a:avLst>
          </a:prstGeom>
          <a:solidFill>
            <a:srgbClr val="CCFFCC">
              <a:alpha val="70195"/>
            </a:srgbClr>
          </a:solidFill>
          <a:ln w="12700">
            <a:solidFill>
              <a:srgbClr val="008000"/>
            </a:solidFill>
            <a:miter lim="800000"/>
            <a:headEnd/>
            <a:tailEnd/>
          </a:ln>
        </p:spPr>
        <p:txBody>
          <a:bodyPr rot="10800000" vert="eaVert" wrap="none"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292">
                <a:solidFill>
                  <a:srgbClr val="000000"/>
                </a:solidFill>
              </a:rPr>
              <a:t>人事管理</a:t>
            </a:r>
          </a:p>
          <a:p>
            <a:pPr algn="ctr" defTabSz="844083" eaLnBrk="1" fontAlgn="base" hangingPunct="1">
              <a:spcBef>
                <a:spcPct val="0"/>
              </a:spcBef>
              <a:spcAft>
                <a:spcPct val="0"/>
              </a:spcAft>
            </a:pPr>
            <a:r>
              <a:rPr lang="ja-JP" altLang="en-US" sz="1292">
                <a:solidFill>
                  <a:srgbClr val="000000"/>
                </a:solidFill>
              </a:rPr>
              <a:t>指揮命令</a:t>
            </a:r>
          </a:p>
        </p:txBody>
      </p:sp>
      <p:sp>
        <p:nvSpPr>
          <p:cNvPr id="149515" name="AutoShape 11">
            <a:extLst>
              <a:ext uri="{FF2B5EF4-FFF2-40B4-BE49-F238E27FC236}">
                <a16:creationId xmlns:a16="http://schemas.microsoft.com/office/drawing/2014/main" id="{49835618-DA2D-4EF5-BF1C-39F217725AB0}"/>
              </a:ext>
            </a:extLst>
          </p:cNvPr>
          <p:cNvSpPr>
            <a:spLocks noChangeArrowheads="1"/>
          </p:cNvSpPr>
          <p:nvPr/>
        </p:nvSpPr>
        <p:spPr bwMode="auto">
          <a:xfrm>
            <a:off x="5429250" y="2333403"/>
            <a:ext cx="1071196" cy="1129812"/>
          </a:xfrm>
          <a:prstGeom prst="rightArrow">
            <a:avLst>
              <a:gd name="adj1" fmla="val 50000"/>
              <a:gd name="adj2" fmla="val 25000"/>
            </a:avLst>
          </a:prstGeom>
          <a:solidFill>
            <a:srgbClr val="CCFFCC"/>
          </a:solidFill>
          <a:ln w="19050">
            <a:solidFill>
              <a:srgbClr val="008000"/>
            </a:solidFill>
            <a:miter lim="800000"/>
            <a:headEnd/>
            <a:tailEnd/>
          </a:ln>
        </p:spPr>
        <p:txBody>
          <a:bodyPr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292">
                <a:solidFill>
                  <a:srgbClr val="000000"/>
                </a:solidFill>
              </a:rPr>
              <a:t>人事管理</a:t>
            </a:r>
          </a:p>
          <a:p>
            <a:pPr algn="ctr" defTabSz="844083" eaLnBrk="1" fontAlgn="base" hangingPunct="1">
              <a:spcBef>
                <a:spcPct val="0"/>
              </a:spcBef>
              <a:spcAft>
                <a:spcPct val="0"/>
              </a:spcAft>
            </a:pPr>
            <a:r>
              <a:rPr lang="ja-JP" altLang="en-US" sz="1292">
                <a:solidFill>
                  <a:srgbClr val="000000"/>
                </a:solidFill>
              </a:rPr>
              <a:t>指揮命令</a:t>
            </a:r>
          </a:p>
        </p:txBody>
      </p:sp>
      <p:sp>
        <p:nvSpPr>
          <p:cNvPr id="149516" name="AutoShape 12">
            <a:extLst>
              <a:ext uri="{FF2B5EF4-FFF2-40B4-BE49-F238E27FC236}">
                <a16:creationId xmlns:a16="http://schemas.microsoft.com/office/drawing/2014/main" id="{D47D6CAB-B227-449A-8342-033DC57462C2}"/>
              </a:ext>
            </a:extLst>
          </p:cNvPr>
          <p:cNvSpPr>
            <a:spLocks noChangeArrowheads="1"/>
          </p:cNvSpPr>
          <p:nvPr/>
        </p:nvSpPr>
        <p:spPr bwMode="auto">
          <a:xfrm>
            <a:off x="6731978" y="2992826"/>
            <a:ext cx="1368669" cy="400050"/>
          </a:xfrm>
          <a:prstGeom prst="flowChartAlternateProcess">
            <a:avLst/>
          </a:prstGeom>
          <a:solidFill>
            <a:srgbClr val="CCFFFF"/>
          </a:solidFill>
          <a:ln w="19050">
            <a:solidFill>
              <a:schemeClr val="tx1"/>
            </a:solidFill>
            <a:miter lim="800000"/>
            <a:headEnd/>
            <a:tailEnd/>
          </a:ln>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292">
                <a:solidFill>
                  <a:srgbClr val="000000"/>
                </a:solidFill>
              </a:rPr>
              <a:t>その他の職員</a:t>
            </a:r>
          </a:p>
        </p:txBody>
      </p:sp>
      <p:sp>
        <p:nvSpPr>
          <p:cNvPr id="149517" name="AutoShape 13">
            <a:extLst>
              <a:ext uri="{FF2B5EF4-FFF2-40B4-BE49-F238E27FC236}">
                <a16:creationId xmlns:a16="http://schemas.microsoft.com/office/drawing/2014/main" id="{2DA93A64-FFA1-4814-A292-59E0C141E91D}"/>
              </a:ext>
            </a:extLst>
          </p:cNvPr>
          <p:cNvSpPr>
            <a:spLocks noChangeArrowheads="1"/>
          </p:cNvSpPr>
          <p:nvPr/>
        </p:nvSpPr>
        <p:spPr bwMode="auto">
          <a:xfrm>
            <a:off x="4214446" y="5576299"/>
            <a:ext cx="1500554" cy="977411"/>
          </a:xfrm>
          <a:prstGeom prst="rightArrow">
            <a:avLst>
              <a:gd name="adj1" fmla="val 60352"/>
              <a:gd name="adj2" fmla="val 33406"/>
            </a:avLst>
          </a:prstGeom>
          <a:solidFill>
            <a:srgbClr val="FFCC00"/>
          </a:solidFill>
          <a:ln w="12700">
            <a:solidFill>
              <a:srgbClr val="FF0000"/>
            </a:solidFill>
            <a:miter lim="800000"/>
            <a:headEnd/>
            <a:tailEnd/>
          </a:ln>
        </p:spPr>
        <p:txBody>
          <a:bodyPr wrap="none"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015">
                <a:solidFill>
                  <a:srgbClr val="000000"/>
                </a:solidFill>
              </a:rPr>
              <a:t>サービス内容</a:t>
            </a:r>
          </a:p>
          <a:p>
            <a:pPr algn="ctr" defTabSz="844083" eaLnBrk="1" fontAlgn="base" hangingPunct="1">
              <a:spcBef>
                <a:spcPct val="0"/>
              </a:spcBef>
              <a:spcAft>
                <a:spcPct val="0"/>
              </a:spcAft>
            </a:pPr>
            <a:r>
              <a:rPr lang="ja-JP" altLang="en-US" sz="1015">
                <a:solidFill>
                  <a:srgbClr val="000000"/>
                </a:solidFill>
              </a:rPr>
              <a:t>の管理に関す</a:t>
            </a:r>
          </a:p>
          <a:p>
            <a:pPr algn="ctr" defTabSz="844083" eaLnBrk="1" fontAlgn="base" hangingPunct="1">
              <a:spcBef>
                <a:spcPct val="0"/>
              </a:spcBef>
              <a:spcAft>
                <a:spcPct val="0"/>
              </a:spcAft>
            </a:pPr>
            <a:r>
              <a:rPr lang="ja-JP" altLang="en-US" sz="1015">
                <a:solidFill>
                  <a:srgbClr val="000000"/>
                </a:solidFill>
              </a:rPr>
              <a:t>る指示・指導</a:t>
            </a:r>
          </a:p>
        </p:txBody>
      </p:sp>
      <p:sp>
        <p:nvSpPr>
          <p:cNvPr id="222222" name="AutoShape 14">
            <a:extLst>
              <a:ext uri="{FF2B5EF4-FFF2-40B4-BE49-F238E27FC236}">
                <a16:creationId xmlns:a16="http://schemas.microsoft.com/office/drawing/2014/main" id="{4E6FFE54-2372-4BFA-98A4-949EF5EA4FE6}"/>
              </a:ext>
            </a:extLst>
          </p:cNvPr>
          <p:cNvSpPr>
            <a:spLocks noChangeArrowheads="1"/>
          </p:cNvSpPr>
          <p:nvPr/>
        </p:nvSpPr>
        <p:spPr bwMode="auto">
          <a:xfrm>
            <a:off x="650631" y="1058518"/>
            <a:ext cx="7842738" cy="524608"/>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76" tIns="42188" rIns="84376" bIns="42188" anchor="ctr"/>
          <a:lstStyle/>
          <a:p>
            <a:pPr algn="ctr" defTabSz="844083" fontAlgn="base">
              <a:spcBef>
                <a:spcPct val="0"/>
              </a:spcBef>
              <a:spcAft>
                <a:spcPct val="0"/>
              </a:spcAft>
              <a:defRPr/>
            </a:pPr>
            <a:r>
              <a:rPr kumimoji="1" lang="ja-JP" altLang="en-US" sz="2585" b="1" dirty="0">
                <a:solidFill>
                  <a:srgbClr val="A50021"/>
                </a:solidFill>
                <a:latin typeface="Arial" charset="0"/>
                <a:ea typeface="ＭＳ Ｐゴシック" panose="020B0600070205080204" pitchFamily="50" charset="-128"/>
              </a:rPr>
              <a:t>「管理者」と「サービス管理責任者」の関係イメージ</a:t>
            </a:r>
          </a:p>
        </p:txBody>
      </p:sp>
      <p:sp>
        <p:nvSpPr>
          <p:cNvPr id="222223" name="AutoShape 15">
            <a:extLst>
              <a:ext uri="{FF2B5EF4-FFF2-40B4-BE49-F238E27FC236}">
                <a16:creationId xmlns:a16="http://schemas.microsoft.com/office/drawing/2014/main" id="{5AE94911-D5E5-479A-87D1-9057C6CDD32B}"/>
              </a:ext>
            </a:extLst>
          </p:cNvPr>
          <p:cNvSpPr>
            <a:spLocks noChangeArrowheads="1"/>
          </p:cNvSpPr>
          <p:nvPr/>
        </p:nvSpPr>
        <p:spPr bwMode="auto">
          <a:xfrm rot="3571649">
            <a:off x="5171343" y="3209704"/>
            <a:ext cx="883627" cy="1370134"/>
          </a:xfrm>
          <a:prstGeom prst="rightArrow">
            <a:avLst>
              <a:gd name="adj1" fmla="val 61500"/>
              <a:gd name="adj2" fmla="val 24907"/>
            </a:avLst>
          </a:prstGeom>
          <a:solidFill>
            <a:srgbClr val="CCFFCC">
              <a:alpha val="70000"/>
            </a:srgbClr>
          </a:solidFill>
          <a:ln w="12700">
            <a:solidFill>
              <a:srgbClr val="008000"/>
            </a:solidFill>
            <a:miter lim="800000"/>
            <a:headEnd/>
            <a:tailEnd/>
          </a:ln>
          <a:effectLst/>
        </p:spPr>
        <p:txBody>
          <a:bodyPr rot="10800000" vert="vert" wrap="none" anchor="ctr"/>
          <a:lstStyle/>
          <a:p>
            <a:pPr algn="ctr" defTabSz="844083" fontAlgn="base">
              <a:spcBef>
                <a:spcPct val="0"/>
              </a:spcBef>
              <a:spcAft>
                <a:spcPct val="0"/>
              </a:spcAft>
              <a:defRPr/>
            </a:pPr>
            <a:r>
              <a:rPr kumimoji="1" lang="ja-JP" altLang="en-US" sz="1292" dirty="0">
                <a:solidFill>
                  <a:srgbClr val="000000"/>
                </a:solidFill>
                <a:latin typeface="Arial" charset="0"/>
                <a:ea typeface="ＭＳ Ｐゴシック" panose="020B0600070205080204" pitchFamily="50" charset="-128"/>
              </a:rPr>
              <a:t>人事管理</a:t>
            </a:r>
          </a:p>
          <a:p>
            <a:pPr algn="ctr" defTabSz="844083" fontAlgn="base">
              <a:spcBef>
                <a:spcPct val="0"/>
              </a:spcBef>
              <a:spcAft>
                <a:spcPct val="0"/>
              </a:spcAft>
              <a:defRPr/>
            </a:pPr>
            <a:r>
              <a:rPr kumimoji="1" lang="ja-JP" altLang="en-US" sz="1292" dirty="0">
                <a:solidFill>
                  <a:srgbClr val="000000"/>
                </a:solidFill>
                <a:latin typeface="Arial" charset="0"/>
                <a:ea typeface="ＭＳ Ｐゴシック" panose="020B0600070205080204" pitchFamily="50" charset="-128"/>
              </a:rPr>
              <a:t>指揮命令</a:t>
            </a:r>
          </a:p>
        </p:txBody>
      </p:sp>
      <p:sp>
        <p:nvSpPr>
          <p:cNvPr id="16" name="AutoShape 4">
            <a:extLst>
              <a:ext uri="{FF2B5EF4-FFF2-40B4-BE49-F238E27FC236}">
                <a16:creationId xmlns:a16="http://schemas.microsoft.com/office/drawing/2014/main" id="{42BB0DC1-C69B-4FCA-B86C-D23BE46617A3}"/>
              </a:ext>
            </a:extLst>
          </p:cNvPr>
          <p:cNvSpPr>
            <a:spLocks noChangeArrowheads="1"/>
          </p:cNvSpPr>
          <p:nvPr/>
        </p:nvSpPr>
        <p:spPr bwMode="auto">
          <a:xfrm>
            <a:off x="264841" y="44769"/>
            <a:ext cx="8307659" cy="832041"/>
          </a:xfrm>
          <a:prstGeom prst="rtTriangle">
            <a:avLst/>
          </a:prstGeom>
          <a:gradFill rotWithShape="1">
            <a:gsLst>
              <a:gs pos="0">
                <a:srgbClr val="FFFFE9"/>
              </a:gs>
              <a:gs pos="100000">
                <a:srgbClr val="FFFFB9"/>
              </a:gs>
            </a:gsLst>
            <a:lin ang="5400000" scaled="1"/>
          </a:gradFill>
          <a:ln w="9525">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17" name="Rectangle 2">
            <a:extLst>
              <a:ext uri="{FF2B5EF4-FFF2-40B4-BE49-F238E27FC236}">
                <a16:creationId xmlns:a16="http://schemas.microsoft.com/office/drawing/2014/main" id="{2AFFDF6D-D602-4CA5-AA03-E1891C79C466}"/>
              </a:ext>
            </a:extLst>
          </p:cNvPr>
          <p:cNvSpPr>
            <a:spLocks noGrp="1" noChangeArrowheads="1"/>
          </p:cNvSpPr>
          <p:nvPr>
            <p:ph type="title"/>
          </p:nvPr>
        </p:nvSpPr>
        <p:spPr>
          <a:xfrm>
            <a:off x="180366" y="29117"/>
            <a:ext cx="8428892" cy="945048"/>
          </a:xfrm>
        </p:spPr>
        <p:txBody>
          <a:bodyPr/>
          <a:lstStyle/>
          <a:p>
            <a:pPr algn="l" eaLnBrk="1" hangingPunct="1"/>
            <a:r>
              <a:rPr lang="ja-JP" altLang="en-US" sz="3200" b="1" dirty="0">
                <a:latin typeface="ＤＨＰ特太ゴシック体" pitchFamily="50" charset="-128"/>
                <a:ea typeface="ＤＨＰ特太ゴシック体" pitchFamily="50" charset="-128"/>
              </a:rPr>
              <a:t>（１）サービス管理責任者と管理者の役割</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CEBCB6B4-BD55-4EDF-A60A-18D8FD1F6473}"/>
              </a:ext>
            </a:extLst>
          </p:cNvPr>
          <p:cNvSpPr>
            <a:spLocks noChangeArrowheads="1"/>
          </p:cNvSpPr>
          <p:nvPr/>
        </p:nvSpPr>
        <p:spPr bwMode="auto">
          <a:xfrm>
            <a:off x="213946" y="1921704"/>
            <a:ext cx="4248150" cy="473231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tIns="76431"/>
          <a:lstStyle>
            <a:lvl1pPr marL="342900" indent="-342900"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marL="316531" indent="-316531" algn="ctr" defTabSz="844083" eaLnBrk="1" fontAlgn="base" hangingPunct="1">
              <a:lnSpc>
                <a:spcPct val="90000"/>
              </a:lnSpc>
              <a:spcBef>
                <a:spcPct val="20000"/>
              </a:spcBef>
              <a:spcAft>
                <a:spcPct val="0"/>
              </a:spcAft>
            </a:pPr>
            <a:r>
              <a:rPr lang="ja-JP" altLang="en-US" sz="1662" b="1" dirty="0">
                <a:solidFill>
                  <a:srgbClr val="3333CC"/>
                </a:solidFill>
                <a:latin typeface="Times New Roman" panose="02020603050405020304" pitchFamily="18" charset="0"/>
              </a:rPr>
              <a:t>管 理 者</a:t>
            </a:r>
          </a:p>
          <a:p>
            <a:pPr marL="316531" indent="-316531" defTabSz="844083" eaLnBrk="1" fontAlgn="base" hangingPunct="1">
              <a:lnSpc>
                <a:spcPts val="1200"/>
              </a:lnSpc>
              <a:spcBef>
                <a:spcPct val="2000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①指定要件：専従　</a:t>
            </a:r>
          </a:p>
          <a:p>
            <a:pPr marL="316531" indent="-316531" defTabSz="844083" eaLnBrk="1" fontAlgn="base" hangingPunct="1">
              <a:spcBef>
                <a:spcPct val="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②対象者像：施設長（管理職）を想定</a:t>
            </a:r>
          </a:p>
          <a:p>
            <a:pPr marL="316531" indent="-316531" defTabSz="844083" eaLnBrk="1" fontAlgn="base" hangingPunct="1">
              <a:spcBef>
                <a:spcPct val="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③要件：</a:t>
            </a:r>
            <a:endParaRPr lang="en-US" altLang="ja-JP" sz="1662" dirty="0">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　 ・社会福祉主事の資格を有するか又は</a:t>
            </a:r>
            <a:endParaRPr lang="en-US" altLang="ja-JP" sz="1662" dirty="0">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　　　社会福祉事業に２年以上従事した経験のある者、又は社会福祉施設長資格認定講習会を修了した者　（最低基準）</a:t>
            </a:r>
          </a:p>
          <a:p>
            <a:pPr marL="316531" indent="-316531" defTabSz="844083" eaLnBrk="1" fontAlgn="base" hangingPunct="1">
              <a:spcBef>
                <a:spcPct val="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④根拠：社会福祉法６６条</a:t>
            </a:r>
          </a:p>
          <a:p>
            <a:pPr marL="316531" indent="-316531" defTabSz="844083" eaLnBrk="1" fontAlgn="base" hangingPunct="1">
              <a:spcBef>
                <a:spcPct val="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⑤責務：「従業者及び業務の一元的な管理や規定 を遵守させるために必要な指揮命令」</a:t>
            </a:r>
          </a:p>
          <a:p>
            <a:pPr marL="316531" indent="-316531" defTabSz="844083" eaLnBrk="1" fontAlgn="base" hangingPunct="1">
              <a:lnSpc>
                <a:spcPct val="90000"/>
              </a:lnSpc>
              <a:spcBef>
                <a:spcPct val="2000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lnSpc>
                <a:spcPct val="90000"/>
              </a:lnSpc>
              <a:spcBef>
                <a:spcPct val="20000"/>
              </a:spcBef>
              <a:spcAft>
                <a:spcPct val="0"/>
              </a:spcAft>
            </a:pPr>
            <a:endParaRPr lang="en-US" altLang="ja-JP" sz="1662" dirty="0">
              <a:solidFill>
                <a:srgbClr val="000000"/>
              </a:solidFill>
              <a:latin typeface="Times New Roman" panose="02020603050405020304" pitchFamily="18" charset="0"/>
            </a:endParaRPr>
          </a:p>
        </p:txBody>
      </p:sp>
      <p:sp>
        <p:nvSpPr>
          <p:cNvPr id="150531" name="Rectangle 3">
            <a:extLst>
              <a:ext uri="{FF2B5EF4-FFF2-40B4-BE49-F238E27FC236}">
                <a16:creationId xmlns:a16="http://schemas.microsoft.com/office/drawing/2014/main" id="{90D9C37A-6A7C-47CF-86C4-9F7C0356B122}"/>
              </a:ext>
            </a:extLst>
          </p:cNvPr>
          <p:cNvSpPr>
            <a:spLocks noChangeArrowheads="1"/>
          </p:cNvSpPr>
          <p:nvPr/>
        </p:nvSpPr>
        <p:spPr bwMode="auto">
          <a:xfrm>
            <a:off x="4572000" y="1905878"/>
            <a:ext cx="4358054" cy="474814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marL="316531" indent="-316531" algn="ctr" defTabSz="844083" eaLnBrk="1" fontAlgn="base" hangingPunct="1">
              <a:spcBef>
                <a:spcPct val="20000"/>
              </a:spcBef>
              <a:spcAft>
                <a:spcPct val="0"/>
              </a:spcAft>
            </a:pPr>
            <a:r>
              <a:rPr lang="ja-JP" altLang="en-US" sz="1662" b="1" dirty="0">
                <a:solidFill>
                  <a:srgbClr val="660033"/>
                </a:solidFill>
                <a:latin typeface="Times New Roman" panose="02020603050405020304" pitchFamily="18" charset="0"/>
              </a:rPr>
              <a:t>サービス</a:t>
            </a:r>
            <a:r>
              <a:rPr lang="ja-JP" altLang="en-US" sz="1662" b="1">
                <a:solidFill>
                  <a:srgbClr val="660033"/>
                </a:solidFill>
                <a:latin typeface="Times New Roman" panose="02020603050405020304" pitchFamily="18" charset="0"/>
              </a:rPr>
              <a:t>管理責任者</a:t>
            </a:r>
            <a:endParaRPr lang="ja-JP" altLang="en-US" sz="1662" b="1" dirty="0">
              <a:solidFill>
                <a:srgbClr val="660033"/>
              </a:solidFill>
              <a:latin typeface="Times New Roman" panose="02020603050405020304" pitchFamily="18" charset="0"/>
            </a:endParaRPr>
          </a:p>
          <a:p>
            <a:pPr marL="316531" indent="-316531" defTabSz="844083" eaLnBrk="1" fontAlgn="base" hangingPunct="1">
              <a:lnSpc>
                <a:spcPts val="1200"/>
              </a:lnSpc>
              <a:spcBef>
                <a:spcPct val="20000"/>
              </a:spcBef>
              <a:spcAft>
                <a:spcPct val="0"/>
              </a:spcAft>
            </a:pPr>
            <a:endParaRPr lang="ja-JP" altLang="en-US" sz="1662" dirty="0">
              <a:solidFill>
                <a:srgbClr val="660033"/>
              </a:solidFill>
              <a:latin typeface="Times New Roman" panose="02020603050405020304" pitchFamily="18" charset="0"/>
            </a:endParaRPr>
          </a:p>
          <a:p>
            <a:pPr marL="316531" indent="-316531" defTabSz="844083" eaLnBrk="1" fontAlgn="base" hangingPunct="1">
              <a:spcBef>
                <a:spcPct val="10000"/>
              </a:spcBef>
              <a:spcAft>
                <a:spcPct val="0"/>
              </a:spcAft>
            </a:pPr>
            <a:r>
              <a:rPr lang="ja-JP" altLang="en-US" sz="1662" dirty="0">
                <a:solidFill>
                  <a:srgbClr val="000000"/>
                </a:solidFill>
                <a:latin typeface="Times New Roman" panose="02020603050405020304" pitchFamily="18" charset="0"/>
              </a:rPr>
              <a:t>①指定要件：専従で常勤</a:t>
            </a:r>
          </a:p>
          <a:p>
            <a:pPr marL="316531" indent="-316531" defTabSz="844083" eaLnBrk="1" fontAlgn="base" hangingPunct="1">
              <a:lnSpc>
                <a:spcPts val="600"/>
              </a:lnSpc>
              <a:spcBef>
                <a:spcPct val="1000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10000"/>
              </a:spcBef>
              <a:spcAft>
                <a:spcPct val="0"/>
              </a:spcAft>
            </a:pPr>
            <a:r>
              <a:rPr lang="ja-JP" altLang="en-US" sz="1662" dirty="0">
                <a:solidFill>
                  <a:srgbClr val="000000"/>
                </a:solidFill>
                <a:latin typeface="Times New Roman" panose="02020603050405020304" pitchFamily="18" charset="0"/>
              </a:rPr>
              <a:t>②対象者像：サービス提供部門の管理職</a:t>
            </a:r>
          </a:p>
          <a:p>
            <a:pPr marL="316531" indent="-316531" defTabSz="844083" eaLnBrk="1" fontAlgn="base" hangingPunct="1">
              <a:spcBef>
                <a:spcPct val="10000"/>
              </a:spcBef>
              <a:spcAft>
                <a:spcPct val="0"/>
              </a:spcAft>
            </a:pPr>
            <a:r>
              <a:rPr lang="ja-JP" altLang="en-US" sz="1662" dirty="0">
                <a:solidFill>
                  <a:srgbClr val="000000"/>
                </a:solidFill>
                <a:latin typeface="Times New Roman" panose="02020603050405020304" pitchFamily="18" charset="0"/>
              </a:rPr>
              <a:t>　　　　　　　　又は指導的立場の職員を想定</a:t>
            </a:r>
          </a:p>
          <a:p>
            <a:pPr marL="316531" indent="-316531" defTabSz="844083" eaLnBrk="1" fontAlgn="base" hangingPunct="1">
              <a:lnSpc>
                <a:spcPts val="600"/>
              </a:lnSpc>
              <a:spcBef>
                <a:spcPct val="0"/>
              </a:spcBef>
              <a:spcAft>
                <a:spcPct val="0"/>
              </a:spcAft>
            </a:pPr>
            <a:endParaRPr lang="ja-JP" altLang="en-US" sz="1662">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a:solidFill>
                  <a:srgbClr val="000000"/>
                </a:solidFill>
                <a:latin typeface="Times New Roman" panose="02020603050405020304" pitchFamily="18" charset="0"/>
              </a:rPr>
              <a:t>③</a:t>
            </a:r>
            <a:r>
              <a:rPr lang="ja-JP" altLang="en-US" sz="1662" dirty="0">
                <a:solidFill>
                  <a:srgbClr val="000000"/>
                </a:solidFill>
                <a:latin typeface="Times New Roman" panose="02020603050405020304" pitchFamily="18" charset="0"/>
              </a:rPr>
              <a:t>要件： </a:t>
            </a: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　　・実務経験（</a:t>
            </a:r>
            <a:r>
              <a:rPr lang="ja-JP" altLang="en-US" sz="1662">
                <a:solidFill>
                  <a:srgbClr val="000000"/>
                </a:solidFill>
                <a:latin typeface="Times New Roman" panose="02020603050405020304" pitchFamily="18" charset="0"/>
              </a:rPr>
              <a:t>３～８年</a:t>
            </a:r>
            <a:r>
              <a:rPr lang="ja-JP" altLang="en-US" sz="1662" dirty="0">
                <a:solidFill>
                  <a:srgbClr val="000000"/>
                </a:solidFill>
                <a:latin typeface="Times New Roman" panose="02020603050405020304" pitchFamily="18" charset="0"/>
              </a:rPr>
              <a:t>） </a:t>
            </a: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　　・サービス</a:t>
            </a:r>
            <a:r>
              <a:rPr lang="ja-JP" altLang="en-US" sz="1662">
                <a:solidFill>
                  <a:srgbClr val="000000"/>
                </a:solidFill>
                <a:latin typeface="Times New Roman" panose="02020603050405020304" pitchFamily="18" charset="0"/>
              </a:rPr>
              <a:t>管理責任者研修（基礎研修及び実践研修）の修了</a:t>
            </a: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　　・相談支援従事者</a:t>
            </a:r>
            <a:r>
              <a:rPr lang="ja-JP" altLang="en-US" sz="1662">
                <a:solidFill>
                  <a:srgbClr val="000000"/>
                </a:solidFill>
                <a:latin typeface="Times New Roman" panose="02020603050405020304" pitchFamily="18" charset="0"/>
              </a:rPr>
              <a:t>研修（初任者研修の講義部分）の受講</a:t>
            </a:r>
            <a:endParaRPr lang="ja-JP" altLang="en-US" sz="1662" dirty="0">
              <a:solidFill>
                <a:srgbClr val="000000"/>
              </a:solidFill>
              <a:latin typeface="Times New Roman" panose="02020603050405020304" pitchFamily="18" charset="0"/>
            </a:endParaRPr>
          </a:p>
          <a:p>
            <a:pPr marL="316531" indent="-316531" defTabSz="844083" eaLnBrk="1" fontAlgn="base" hangingPunct="1">
              <a:lnSpc>
                <a:spcPts val="600"/>
              </a:lnSpc>
              <a:spcBef>
                <a:spcPct val="2000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20000"/>
              </a:spcBef>
              <a:spcAft>
                <a:spcPct val="0"/>
              </a:spcAft>
            </a:pPr>
            <a:r>
              <a:rPr lang="ja-JP" altLang="en-US" sz="1662" dirty="0">
                <a:solidFill>
                  <a:srgbClr val="000000"/>
                </a:solidFill>
                <a:latin typeface="Times New Roman" panose="02020603050405020304" pitchFamily="18" charset="0"/>
              </a:rPr>
              <a:t>④根拠：総合支援法４２条、</a:t>
            </a:r>
            <a:r>
              <a:rPr lang="ja-JP" altLang="en-US" sz="1600" dirty="0">
                <a:solidFill>
                  <a:srgbClr val="000000"/>
                </a:solidFill>
                <a:latin typeface="Times New Roman" panose="02020603050405020304" pitchFamily="18" charset="0"/>
              </a:rPr>
              <a:t>児童福祉法第２１条　</a:t>
            </a:r>
            <a:endParaRPr lang="en-US" altLang="ja-JP" sz="1600" dirty="0">
              <a:solidFill>
                <a:srgbClr val="000000"/>
              </a:solidFill>
              <a:latin typeface="Times New Roman" panose="02020603050405020304" pitchFamily="18" charset="0"/>
            </a:endParaRPr>
          </a:p>
          <a:p>
            <a:pPr marL="316531" indent="-316531" defTabSz="844083" eaLnBrk="1" fontAlgn="base" hangingPunct="1">
              <a:spcBef>
                <a:spcPct val="20000"/>
              </a:spcBef>
              <a:spcAft>
                <a:spcPct val="0"/>
              </a:spcAft>
            </a:pPr>
            <a:r>
              <a:rPr lang="ja-JP" altLang="en-US" sz="1600" dirty="0">
                <a:solidFill>
                  <a:srgbClr val="000000"/>
                </a:solidFill>
                <a:latin typeface="Times New Roman" panose="02020603050405020304" pitchFamily="18" charset="0"/>
              </a:rPr>
              <a:t>　　　　　　の５の１７、第２４条の１１</a:t>
            </a:r>
          </a:p>
          <a:p>
            <a:pPr marL="316531" indent="-316531" defTabSz="844083" eaLnBrk="1" fontAlgn="base" hangingPunct="1">
              <a:lnSpc>
                <a:spcPts val="600"/>
              </a:lnSpc>
              <a:spcBef>
                <a:spcPct val="2000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10000"/>
              </a:spcBef>
              <a:spcAft>
                <a:spcPct val="0"/>
              </a:spcAft>
            </a:pPr>
            <a:r>
              <a:rPr lang="ja-JP" altLang="en-US" sz="1662" dirty="0">
                <a:solidFill>
                  <a:srgbClr val="000000"/>
                </a:solidFill>
                <a:latin typeface="Times New Roman" panose="02020603050405020304" pitchFamily="18" charset="0"/>
              </a:rPr>
              <a:t>⑤責務：「個別支援計画の作成やサービス提供プロセスの管理、他のサービス提供職員への技術指導と助言等」</a:t>
            </a:r>
          </a:p>
        </p:txBody>
      </p:sp>
      <p:sp>
        <p:nvSpPr>
          <p:cNvPr id="224260" name="AutoShape 4">
            <a:extLst>
              <a:ext uri="{FF2B5EF4-FFF2-40B4-BE49-F238E27FC236}">
                <a16:creationId xmlns:a16="http://schemas.microsoft.com/office/drawing/2014/main" id="{7148713A-6B59-43C7-8FF0-4F6D36A15014}"/>
              </a:ext>
            </a:extLst>
          </p:cNvPr>
          <p:cNvSpPr>
            <a:spLocks noChangeArrowheads="1"/>
          </p:cNvSpPr>
          <p:nvPr/>
        </p:nvSpPr>
        <p:spPr bwMode="auto">
          <a:xfrm>
            <a:off x="487240" y="1169671"/>
            <a:ext cx="8169519" cy="524608"/>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76" tIns="42188" rIns="84376" bIns="42188" anchor="ctr"/>
          <a:lstStyle/>
          <a:p>
            <a:pPr algn="ctr" defTabSz="844083" fontAlgn="base">
              <a:spcBef>
                <a:spcPct val="0"/>
              </a:spcBef>
              <a:spcAft>
                <a:spcPct val="0"/>
              </a:spcAft>
              <a:defRPr/>
            </a:pPr>
            <a:r>
              <a:rPr kumimoji="1" lang="ja-JP" altLang="en-US" sz="2585" b="1" dirty="0">
                <a:solidFill>
                  <a:srgbClr val="A50021"/>
                </a:solidFill>
                <a:latin typeface="Arial" charset="0"/>
                <a:ea typeface="ＭＳ Ｐゴシック" panose="020B0600070205080204" pitchFamily="50" charset="-128"/>
              </a:rPr>
              <a:t>「管理者」と「サービス管理責任者」の比較　①</a:t>
            </a:r>
          </a:p>
        </p:txBody>
      </p:sp>
      <p:sp>
        <p:nvSpPr>
          <p:cNvPr id="5" name="タイトル 1">
            <a:extLst>
              <a:ext uri="{FF2B5EF4-FFF2-40B4-BE49-F238E27FC236}">
                <a16:creationId xmlns:a16="http://schemas.microsoft.com/office/drawing/2014/main" id="{270DAAD3-6431-4643-B64A-6582E0C0B0EC}"/>
              </a:ext>
            </a:extLst>
          </p:cNvPr>
          <p:cNvSpPr>
            <a:spLocks noGrp="1"/>
          </p:cNvSpPr>
          <p:nvPr>
            <p:ph type="title"/>
          </p:nvPr>
        </p:nvSpPr>
        <p:spPr>
          <a:xfrm>
            <a:off x="1480930" y="417639"/>
            <a:ext cx="7449124" cy="524607"/>
          </a:xfrm>
        </p:spPr>
        <p:txBody>
          <a:bodyPr>
            <a:noAutofit/>
          </a:bodyPr>
          <a:lstStyle/>
          <a:p>
            <a:r>
              <a:rPr kumimoji="1" lang="ja-JP" altLang="en-US" sz="3200" dirty="0"/>
              <a:t>サービス管理責任者業務内容</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ACD08BC1-CFBB-4124-931F-99609857656D}"/>
              </a:ext>
            </a:extLst>
          </p:cNvPr>
          <p:cNvSpPr>
            <a:spLocks noGrp="1" noChangeArrowheads="1"/>
          </p:cNvSpPr>
          <p:nvPr>
            <p:ph type="subTitle" idx="1"/>
          </p:nvPr>
        </p:nvSpPr>
        <p:spPr>
          <a:xfrm>
            <a:off x="250580" y="844336"/>
            <a:ext cx="4249616" cy="5916682"/>
          </a:xfrm>
          <a:ln w="15875">
            <a:solidFill>
              <a:srgbClr val="0000FF"/>
            </a:solidFill>
            <a:miter lim="800000"/>
            <a:headEnd/>
            <a:tailEnd/>
          </a:ln>
        </p:spPr>
        <p:txBody>
          <a:bodyPr vert="horz" wrap="square" lIns="91432" tIns="76424" rIns="91432" bIns="45716" numCol="1" anchor="t" anchorCtr="0" compatLnSpc="1">
            <a:prstTxWarp prst="textNoShape">
              <a:avLst/>
            </a:prstTxWarp>
            <a:normAutofit fontScale="92500" lnSpcReduction="20000"/>
          </a:bodyPr>
          <a:lstStyle/>
          <a:p>
            <a:pPr eaLnBrk="1" hangingPunct="1">
              <a:lnSpc>
                <a:spcPct val="90000"/>
              </a:lnSpc>
            </a:pPr>
            <a:r>
              <a:rPr lang="ja-JP" altLang="en-US" sz="2215" b="1" dirty="0">
                <a:solidFill>
                  <a:schemeClr val="accent2"/>
                </a:solidFill>
              </a:rPr>
              <a:t>管理者の業務内容例</a:t>
            </a:r>
          </a:p>
          <a:p>
            <a:pPr algn="l" eaLnBrk="1" hangingPunct="1"/>
            <a:r>
              <a:rPr lang="ja-JP" altLang="en-US" sz="1662" dirty="0"/>
              <a:t>①利用者・市町村への契約支給量報告等</a:t>
            </a:r>
          </a:p>
          <a:p>
            <a:pPr algn="l" eaLnBrk="1" hangingPunct="1"/>
            <a:r>
              <a:rPr lang="ja-JP" altLang="en-US" sz="1662" dirty="0"/>
              <a:t>②利用者負担額の受領及び管理</a:t>
            </a:r>
          </a:p>
          <a:p>
            <a:pPr algn="l" eaLnBrk="1" hangingPunct="1"/>
            <a:r>
              <a:rPr lang="ja-JP" altLang="en-US" sz="1662" dirty="0"/>
              <a:t>③介護給付費の額に係る通知等</a:t>
            </a:r>
          </a:p>
          <a:p>
            <a:pPr algn="l" eaLnBrk="1" hangingPunct="1"/>
            <a:r>
              <a:rPr lang="ja-JP" altLang="en-US" sz="1662" dirty="0"/>
              <a:t>④提供するサービスの質の評価と改善</a:t>
            </a:r>
          </a:p>
          <a:p>
            <a:pPr algn="l" eaLnBrk="1" hangingPunct="1"/>
            <a:r>
              <a:rPr lang="ja-JP" altLang="en-US" sz="1662" dirty="0"/>
              <a:t>⑤利用者・家族に対する相談及び援助</a:t>
            </a:r>
          </a:p>
          <a:p>
            <a:pPr algn="l" eaLnBrk="1" hangingPunct="1"/>
            <a:r>
              <a:rPr lang="ja-JP" altLang="en-US" sz="1662" dirty="0"/>
              <a:t>⑥利用者の日常生活上の適切な支援</a:t>
            </a:r>
          </a:p>
          <a:p>
            <a:pPr algn="l" eaLnBrk="1" hangingPunct="1"/>
            <a:r>
              <a:rPr lang="ja-JP" altLang="en-US" sz="1662" dirty="0"/>
              <a:t>⑦利用者家族との連携</a:t>
            </a:r>
          </a:p>
          <a:p>
            <a:pPr algn="l" eaLnBrk="1" hangingPunct="1"/>
            <a:r>
              <a:rPr lang="ja-JP" altLang="en-US" sz="1662" dirty="0"/>
              <a:t>⑧緊急時の対応、非常災害対策等</a:t>
            </a:r>
          </a:p>
          <a:p>
            <a:pPr algn="l" eaLnBrk="1" hangingPunct="1"/>
            <a:r>
              <a:rPr lang="ja-JP" altLang="en-US" sz="1662" dirty="0"/>
              <a:t>⑨従業者及び業務の一元的管理</a:t>
            </a:r>
          </a:p>
          <a:p>
            <a:pPr algn="l" eaLnBrk="1" hangingPunct="1"/>
            <a:r>
              <a:rPr lang="ja-JP" altLang="en-US" sz="1662" dirty="0"/>
              <a:t>⑩従業者に対する指揮命令</a:t>
            </a:r>
          </a:p>
          <a:p>
            <a:pPr algn="l" eaLnBrk="1" hangingPunct="1"/>
            <a:r>
              <a:rPr lang="ja-JP" altLang="en-US" sz="1662" dirty="0"/>
              <a:t>⑪運営規程の制定</a:t>
            </a:r>
          </a:p>
          <a:p>
            <a:pPr algn="l" eaLnBrk="1" hangingPunct="1"/>
            <a:r>
              <a:rPr lang="ja-JP" altLang="en-US" sz="1662" dirty="0"/>
              <a:t>⑫従業者の勤務体制の確保等</a:t>
            </a:r>
          </a:p>
          <a:p>
            <a:pPr algn="l" eaLnBrk="1" hangingPunct="1"/>
            <a:r>
              <a:rPr lang="ja-JP" altLang="en-US" sz="1662" dirty="0"/>
              <a:t>⑬利用定員の遵守</a:t>
            </a:r>
          </a:p>
          <a:p>
            <a:pPr algn="l" eaLnBrk="1" hangingPunct="1"/>
            <a:r>
              <a:rPr lang="ja-JP" altLang="en-US" sz="1662" dirty="0"/>
              <a:t>⑭衛生管理等</a:t>
            </a:r>
          </a:p>
          <a:p>
            <a:pPr algn="l" eaLnBrk="1" hangingPunct="1"/>
            <a:r>
              <a:rPr lang="ja-JP" altLang="en-US" sz="1662" dirty="0"/>
              <a:t>⑮利用者の身体拘束等の禁止</a:t>
            </a:r>
          </a:p>
          <a:p>
            <a:pPr algn="l" eaLnBrk="1" hangingPunct="1"/>
            <a:r>
              <a:rPr lang="ja-JP" altLang="en-US" sz="1662" dirty="0"/>
              <a:t>⑯虐待防止や感染症・災害対策</a:t>
            </a:r>
          </a:p>
          <a:p>
            <a:pPr algn="l" eaLnBrk="1" hangingPunct="1"/>
            <a:r>
              <a:rPr lang="ja-JP" altLang="en-US" sz="1662" dirty="0"/>
              <a:t>⑰地域との連携等</a:t>
            </a:r>
          </a:p>
          <a:p>
            <a:pPr algn="l" eaLnBrk="1" hangingPunct="1"/>
            <a:r>
              <a:rPr lang="ja-JP" altLang="en-US" sz="1662" dirty="0"/>
              <a:t>⑱記録の整備</a:t>
            </a:r>
          </a:p>
        </p:txBody>
      </p:sp>
      <p:sp>
        <p:nvSpPr>
          <p:cNvPr id="24580" name="Rectangle 3">
            <a:extLst>
              <a:ext uri="{FF2B5EF4-FFF2-40B4-BE49-F238E27FC236}">
                <a16:creationId xmlns:a16="http://schemas.microsoft.com/office/drawing/2014/main" id="{D58AE88F-C92C-4107-A79D-625891B51DD8}"/>
              </a:ext>
            </a:extLst>
          </p:cNvPr>
          <p:cNvSpPr>
            <a:spLocks noChangeArrowheads="1"/>
          </p:cNvSpPr>
          <p:nvPr/>
        </p:nvSpPr>
        <p:spPr bwMode="auto">
          <a:xfrm>
            <a:off x="4643806" y="854416"/>
            <a:ext cx="4407830" cy="5906602"/>
          </a:xfrm>
          <a:prstGeom prst="rect">
            <a:avLst/>
          </a:prstGeom>
          <a:noFill/>
          <a:ln w="15875">
            <a:solidFill>
              <a:srgbClr val="993366"/>
            </a:solidFill>
            <a:miter lim="800000"/>
            <a:headEnd/>
            <a:tailEnd/>
          </a:ln>
        </p:spPr>
        <p:txBody>
          <a:bodyPr lIns="84399" tIns="42199" rIns="84399" bIns="42199"/>
          <a:lstStyle/>
          <a:p>
            <a:pPr algn="ctr" defTabSz="844083" fontAlgn="base">
              <a:spcBef>
                <a:spcPct val="20000"/>
              </a:spcBef>
              <a:spcAft>
                <a:spcPct val="0"/>
              </a:spcAft>
              <a:defRPr/>
            </a:pPr>
            <a:r>
              <a:rPr kumimoji="1" lang="ja-JP" altLang="en-US" sz="1846" b="1" dirty="0">
                <a:solidFill>
                  <a:srgbClr val="660033"/>
                </a:solidFill>
                <a:latin typeface="Times New Roman" pitchFamily="18" charset="0"/>
                <a:ea typeface="ＭＳ Ｐゴシック" charset="-128"/>
              </a:rPr>
              <a:t>サービス管理責任者の業務内容例</a:t>
            </a: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①利用者に対するアセスメント</a:t>
            </a: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②個別支援計画作成の作成と変更</a:t>
            </a: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③個別支援計画の説明と交付</a:t>
            </a: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④サービス提供内容の管理</a:t>
            </a:r>
            <a:endParaRPr kumimoji="1" lang="en-US" altLang="ja-JP" sz="1662" dirty="0">
              <a:solidFill>
                <a:srgbClr val="000000"/>
              </a:solidFill>
              <a:latin typeface="Times New Roman" pitchFamily="18" charset="0"/>
              <a:ea typeface="ＭＳ Ｐゴシック" charset="-128"/>
            </a:endParaRP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⑤サービス提供プロセスの管理</a:t>
            </a: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⑥個別支援計画策定会議の運営</a:t>
            </a: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⑦サービス提供職員に対する技術的な指導と助言</a:t>
            </a: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⑧サービス提供記録の管理</a:t>
            </a:r>
            <a:endParaRPr kumimoji="1" lang="en-US" altLang="ja-JP" sz="1662" dirty="0">
              <a:solidFill>
                <a:srgbClr val="000000"/>
              </a:solidFill>
              <a:latin typeface="Times New Roman" pitchFamily="18" charset="0"/>
              <a:ea typeface="ＭＳ Ｐゴシック" charset="-128"/>
            </a:endParaRP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⑨利用者からの苦情の相談</a:t>
            </a:r>
            <a:endParaRPr kumimoji="1" lang="en-US" altLang="ja-JP" sz="1662" dirty="0">
              <a:solidFill>
                <a:srgbClr val="000000"/>
              </a:solidFill>
              <a:latin typeface="Times New Roman" pitchFamily="18" charset="0"/>
              <a:ea typeface="ＭＳ Ｐゴシック" charset="-128"/>
            </a:endParaRP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⑩支援内容に関連する関係機関との連絡調整</a:t>
            </a:r>
            <a:endParaRPr kumimoji="1" lang="en-US" altLang="ja-JP" sz="1662" dirty="0">
              <a:solidFill>
                <a:srgbClr val="000000"/>
              </a:solidFill>
              <a:latin typeface="Times New Roman" pitchFamily="18" charset="0"/>
              <a:ea typeface="ＭＳ Ｐゴシック" charset="-128"/>
            </a:endParaRP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⑪管理者への支援状況報告</a:t>
            </a:r>
          </a:p>
        </p:txBody>
      </p:sp>
      <p:sp>
        <p:nvSpPr>
          <p:cNvPr id="111620" name="AutoShape 4">
            <a:extLst>
              <a:ext uri="{FF2B5EF4-FFF2-40B4-BE49-F238E27FC236}">
                <a16:creationId xmlns:a16="http://schemas.microsoft.com/office/drawing/2014/main" id="{11D8F306-807A-4948-9155-CBFB26F6E2FA}"/>
              </a:ext>
            </a:extLst>
          </p:cNvPr>
          <p:cNvSpPr>
            <a:spLocks noChangeArrowheads="1"/>
          </p:cNvSpPr>
          <p:nvPr/>
        </p:nvSpPr>
        <p:spPr bwMode="auto">
          <a:xfrm>
            <a:off x="525341" y="183218"/>
            <a:ext cx="8236927" cy="46159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68" tIns="42185" rIns="84368" bIns="42185" anchor="ctr"/>
          <a:lstStyle/>
          <a:p>
            <a:pPr algn="ctr" defTabSz="844083" fontAlgn="base">
              <a:spcBef>
                <a:spcPct val="0"/>
              </a:spcBef>
              <a:spcAft>
                <a:spcPct val="0"/>
              </a:spcAft>
              <a:defRPr/>
            </a:pPr>
            <a:r>
              <a:rPr kumimoji="1" lang="ja-JP" altLang="en-US" sz="2585" b="1" dirty="0">
                <a:solidFill>
                  <a:srgbClr val="A50021"/>
                </a:solidFill>
                <a:latin typeface="Arial" charset="0"/>
                <a:ea typeface="ＭＳ Ｐゴシック" panose="020B0600070205080204" pitchFamily="50" charset="-128"/>
              </a:rPr>
              <a:t>「管理者」と「サービス管理責任者」の比較　②</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25E682-DE38-4AC5-9257-D5DE41EB4346}"/>
              </a:ext>
            </a:extLst>
          </p:cNvPr>
          <p:cNvSpPr>
            <a:spLocks noGrp="1"/>
          </p:cNvSpPr>
          <p:nvPr>
            <p:ph type="title"/>
          </p:nvPr>
        </p:nvSpPr>
        <p:spPr/>
        <p:txBody>
          <a:bodyPr/>
          <a:lstStyle/>
          <a:p>
            <a:endParaRPr kumimoji="1" lang="ja-JP" altLang="en-US" dirty="0"/>
          </a:p>
        </p:txBody>
      </p:sp>
      <p:sp>
        <p:nvSpPr>
          <p:cNvPr id="4" name="AutoShape 7">
            <a:extLst>
              <a:ext uri="{FF2B5EF4-FFF2-40B4-BE49-F238E27FC236}">
                <a16:creationId xmlns:a16="http://schemas.microsoft.com/office/drawing/2014/main" id="{9C18AE81-4E02-4DEA-81A8-591F686B86FD}"/>
              </a:ext>
            </a:extLst>
          </p:cNvPr>
          <p:cNvSpPr>
            <a:spLocks noChangeArrowheads="1"/>
          </p:cNvSpPr>
          <p:nvPr/>
        </p:nvSpPr>
        <p:spPr bwMode="auto">
          <a:xfrm>
            <a:off x="177598" y="1158240"/>
            <a:ext cx="8557591" cy="5242559"/>
          </a:xfrm>
          <a:prstGeom prst="foldedCorner">
            <a:avLst>
              <a:gd name="adj" fmla="val 12500"/>
            </a:avLst>
          </a:prstGeom>
          <a:solidFill>
            <a:srgbClr val="FFCCCC"/>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lvl="0" indent="-457200" defTabSz="914400" fontAlgn="base">
              <a:spcBef>
                <a:spcPct val="0"/>
              </a:spcBef>
              <a:spcAft>
                <a:spcPct val="0"/>
              </a:spcAft>
              <a:buFont typeface="Wingdings" panose="05000000000000000000" pitchFamily="2" charset="2"/>
              <a:buChar char="Ø"/>
            </a:pPr>
            <a:r>
              <a:rPr kumimoji="1" lang="ja-JP" altLang="en-US" sz="2400" dirty="0">
                <a:latin typeface="Arial" panose="020B0604020202020204" pitchFamily="34" charset="0"/>
                <a:ea typeface="ＭＳ Ｐゴシック" panose="020B0600070205080204" pitchFamily="50" charset="-128"/>
              </a:rPr>
              <a:t>就労準備が整い、就職が決まりそうな利用者が</a:t>
            </a:r>
            <a:r>
              <a:rPr kumimoji="1" lang="en-US" altLang="ja-JP" sz="2400" dirty="0">
                <a:latin typeface="Arial" panose="020B0604020202020204" pitchFamily="34" charset="0"/>
                <a:ea typeface="ＭＳ Ｐゴシック" panose="020B0600070205080204" pitchFamily="50" charset="-128"/>
              </a:rPr>
              <a:t>2</a:t>
            </a:r>
            <a:r>
              <a:rPr kumimoji="1" lang="ja-JP" altLang="en-US" sz="2400" dirty="0">
                <a:latin typeface="Arial" panose="020B0604020202020204" pitchFamily="34" charset="0"/>
                <a:ea typeface="ＭＳ Ｐゴシック" panose="020B0600070205080204" pitchFamily="50" charset="-128"/>
              </a:rPr>
              <a:t>～</a:t>
            </a:r>
            <a:r>
              <a:rPr kumimoji="1" lang="en-US" altLang="ja-JP" sz="2400" dirty="0">
                <a:latin typeface="Arial" panose="020B0604020202020204" pitchFamily="34" charset="0"/>
                <a:ea typeface="ＭＳ Ｐゴシック" panose="020B0600070205080204" pitchFamily="50" charset="-128"/>
              </a:rPr>
              <a:t>3</a:t>
            </a:r>
            <a:r>
              <a:rPr kumimoji="1" lang="ja-JP" altLang="en-US" sz="2400" dirty="0">
                <a:latin typeface="Arial" panose="020B0604020202020204" pitchFamily="34" charset="0"/>
                <a:ea typeface="ＭＳ Ｐゴシック" panose="020B0600070205080204" pitchFamily="50" charset="-128"/>
              </a:rPr>
              <a:t>人います。</a:t>
            </a:r>
            <a:endParaRPr kumimoji="1" lang="en-US" altLang="ja-JP" sz="2400" dirty="0">
              <a:latin typeface="Arial" panose="020B0604020202020204" pitchFamily="34" charset="0"/>
              <a:ea typeface="ＭＳ Ｐゴシック" panose="020B0600070205080204" pitchFamily="50" charset="-128"/>
            </a:endParaRPr>
          </a:p>
          <a:p>
            <a:pPr lvl="0" defTabSz="914400" fontAlgn="base">
              <a:spcBef>
                <a:spcPct val="0"/>
              </a:spcBef>
              <a:spcAft>
                <a:spcPct val="0"/>
              </a:spcAft>
            </a:pPr>
            <a:endParaRPr kumimoji="1" lang="en-US" altLang="ja-JP" sz="2400" dirty="0">
              <a:latin typeface="Arial" panose="020B0604020202020204" pitchFamily="34" charset="0"/>
              <a:ea typeface="ＭＳ Ｐゴシック" panose="020B0600070205080204" pitchFamily="50" charset="-128"/>
            </a:endParaRPr>
          </a:p>
          <a:p>
            <a:pPr lvl="0" defTabSz="914400" fontAlgn="base">
              <a:spcBef>
                <a:spcPct val="0"/>
              </a:spcBef>
              <a:spcAft>
                <a:spcPct val="0"/>
              </a:spcAft>
            </a:pPr>
            <a:endParaRPr kumimoji="1" lang="ja-JP" altLang="en-US" sz="2400" dirty="0">
              <a:latin typeface="Arial" panose="020B0604020202020204" pitchFamily="34" charset="0"/>
              <a:ea typeface="ＭＳ Ｐゴシック" panose="020B0600070205080204" pitchFamily="50" charset="-128"/>
            </a:endParaRPr>
          </a:p>
          <a:p>
            <a:pPr marL="457200" lvl="0" indent="-457200" defTabSz="914400" fontAlgn="base">
              <a:spcBef>
                <a:spcPct val="0"/>
              </a:spcBef>
              <a:spcAft>
                <a:spcPct val="0"/>
              </a:spcAft>
              <a:buFont typeface="Wingdings" panose="05000000000000000000" pitchFamily="2" charset="2"/>
              <a:buChar char="Ø"/>
            </a:pPr>
            <a:r>
              <a:rPr kumimoji="1" lang="ja-JP" altLang="en-US" sz="2400" dirty="0">
                <a:latin typeface="Arial" panose="020B0604020202020204" pitchFamily="34" charset="0"/>
                <a:ea typeface="ＭＳ Ｐゴシック" panose="020B0600070205080204" pitchFamily="50" charset="-128"/>
              </a:rPr>
              <a:t>けど、利用者がどんどん減ってきて、事業所としては先月から</a:t>
            </a:r>
            <a:endParaRPr kumimoji="1" lang="en-US" altLang="ja-JP" sz="2400" dirty="0">
              <a:latin typeface="Arial" panose="020B0604020202020204" pitchFamily="34" charset="0"/>
              <a:ea typeface="ＭＳ Ｐゴシック" panose="020B0600070205080204" pitchFamily="50" charset="-128"/>
            </a:endParaRPr>
          </a:p>
          <a:p>
            <a:pPr lvl="0" defTabSz="914400" fontAlgn="base">
              <a:spcBef>
                <a:spcPct val="0"/>
              </a:spcBef>
              <a:spcAft>
                <a:spcPct val="0"/>
              </a:spcAft>
            </a:pPr>
            <a:r>
              <a:rPr kumimoji="1" lang="ja-JP" altLang="en-US" sz="2400" dirty="0">
                <a:latin typeface="Arial" panose="020B0604020202020204" pitchFamily="34" charset="0"/>
                <a:ea typeface="ＭＳ Ｐゴシック" panose="020B0600070205080204" pitchFamily="50" charset="-128"/>
              </a:rPr>
              <a:t>　　赤字になってしまい、「これ以上、利用者を減らさないで！」と</a:t>
            </a:r>
            <a:endParaRPr kumimoji="1" lang="en-US" altLang="ja-JP" sz="2400" dirty="0">
              <a:latin typeface="Arial" panose="020B0604020202020204" pitchFamily="34" charset="0"/>
              <a:ea typeface="ＭＳ Ｐゴシック" panose="020B0600070205080204" pitchFamily="50" charset="-128"/>
            </a:endParaRPr>
          </a:p>
          <a:p>
            <a:pPr lvl="0" defTabSz="914400" fontAlgn="base">
              <a:spcBef>
                <a:spcPct val="0"/>
              </a:spcBef>
              <a:spcAft>
                <a:spcPct val="0"/>
              </a:spcAft>
            </a:pPr>
            <a:r>
              <a:rPr kumimoji="1" lang="ja-JP" altLang="en-US" sz="2400" dirty="0">
                <a:latin typeface="Arial" panose="020B0604020202020204" pitchFamily="34" charset="0"/>
                <a:ea typeface="ＭＳ Ｐゴシック" panose="020B0600070205080204" pitchFamily="50" charset="-128"/>
              </a:rPr>
              <a:t>　　管理者から言われています。</a:t>
            </a:r>
          </a:p>
          <a:p>
            <a:pPr lvl="0" defTabSz="914400" fontAlgn="base">
              <a:spcBef>
                <a:spcPct val="0"/>
              </a:spcBef>
              <a:spcAft>
                <a:spcPct val="0"/>
              </a:spcAft>
            </a:pPr>
            <a:endParaRPr kumimoji="1" lang="en-US" altLang="ja-JP" sz="2400" dirty="0">
              <a:latin typeface="Arial" panose="020B0604020202020204" pitchFamily="34" charset="0"/>
              <a:ea typeface="ＭＳ Ｐゴシック" panose="020B0600070205080204" pitchFamily="50" charset="-128"/>
            </a:endParaRPr>
          </a:p>
          <a:p>
            <a:pPr lvl="0" defTabSz="914400" fontAlgn="base">
              <a:spcBef>
                <a:spcPct val="0"/>
              </a:spcBef>
              <a:spcAft>
                <a:spcPct val="0"/>
              </a:spcAft>
            </a:pPr>
            <a:endParaRPr kumimoji="1" lang="en-US" altLang="ja-JP" sz="2400" dirty="0">
              <a:latin typeface="Arial" panose="020B0604020202020204" pitchFamily="34" charset="0"/>
              <a:ea typeface="ＭＳ Ｐゴシック" panose="020B0600070205080204" pitchFamily="50" charset="-128"/>
            </a:endParaRPr>
          </a:p>
          <a:p>
            <a:pPr lvl="0" defTabSz="914400" fontAlgn="base">
              <a:spcBef>
                <a:spcPct val="0"/>
              </a:spcBef>
              <a:spcAft>
                <a:spcPct val="0"/>
              </a:spcAft>
            </a:pPr>
            <a:endParaRPr kumimoji="1" lang="ja-JP" altLang="en-US" sz="2400" dirty="0">
              <a:latin typeface="Arial" panose="020B0604020202020204" pitchFamily="34" charset="0"/>
              <a:ea typeface="ＭＳ Ｐゴシック" panose="020B0600070205080204" pitchFamily="50" charset="-128"/>
            </a:endParaRPr>
          </a:p>
          <a:p>
            <a:pPr marL="457200" lvl="0" indent="-457200" defTabSz="914400" fontAlgn="base">
              <a:spcBef>
                <a:spcPct val="0"/>
              </a:spcBef>
              <a:spcAft>
                <a:spcPct val="0"/>
              </a:spcAft>
              <a:buFont typeface="Wingdings" panose="05000000000000000000" pitchFamily="2" charset="2"/>
              <a:buChar char="Ø"/>
            </a:pPr>
            <a:r>
              <a:rPr kumimoji="1" lang="ja-JP" altLang="en-US" sz="2400" dirty="0">
                <a:latin typeface="Arial" panose="020B0604020202020204" pitchFamily="34" charset="0"/>
                <a:ea typeface="ＭＳ Ｐゴシック" panose="020B0600070205080204" pitchFamily="50" charset="-128"/>
              </a:rPr>
              <a:t>さて、あなたならどうしますか？</a:t>
            </a:r>
          </a:p>
        </p:txBody>
      </p:sp>
      <p:sp>
        <p:nvSpPr>
          <p:cNvPr id="5" name="AutoShape 4">
            <a:extLst>
              <a:ext uri="{FF2B5EF4-FFF2-40B4-BE49-F238E27FC236}">
                <a16:creationId xmlns:a16="http://schemas.microsoft.com/office/drawing/2014/main" id="{256F7F82-CC4D-4E8A-8063-62AECD028241}"/>
              </a:ext>
            </a:extLst>
          </p:cNvPr>
          <p:cNvSpPr>
            <a:spLocks noChangeArrowheads="1"/>
          </p:cNvSpPr>
          <p:nvPr/>
        </p:nvSpPr>
        <p:spPr bwMode="auto">
          <a:xfrm>
            <a:off x="278423" y="365126"/>
            <a:ext cx="8236927" cy="46159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68" tIns="42185" rIns="84368" bIns="42185" anchor="ctr"/>
          <a:lstStyle/>
          <a:p>
            <a:pPr algn="ctr" defTabSz="844083" fontAlgn="base">
              <a:spcBef>
                <a:spcPct val="0"/>
              </a:spcBef>
              <a:spcAft>
                <a:spcPct val="0"/>
              </a:spcAft>
              <a:defRPr/>
            </a:pPr>
            <a:r>
              <a:rPr kumimoji="1" lang="ja-JP" altLang="en-US" sz="2585" b="1" dirty="0">
                <a:solidFill>
                  <a:srgbClr val="A50021"/>
                </a:solidFill>
                <a:latin typeface="Arial" charset="0"/>
                <a:ea typeface="ＭＳ Ｐゴシック" panose="020B0600070205080204" pitchFamily="50" charset="-128"/>
              </a:rPr>
              <a:t>「管理者」と「サビ管」</a:t>
            </a:r>
          </a:p>
        </p:txBody>
      </p:sp>
    </p:spTree>
    <p:extLst>
      <p:ext uri="{BB962C8B-B14F-4D97-AF65-F5344CB8AC3E}">
        <p14:creationId xmlns:p14="http://schemas.microsoft.com/office/powerpoint/2010/main" val="63663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rgbClr val="FF9900"/>
          </a:solidFill>
          <a:prstDash val="solid"/>
          <a:round/>
          <a:headEnd type="none" w="med" len="med"/>
          <a:tailEnd type="none" w="med" len="med"/>
        </a:ln>
        <a:effectLst/>
      </a:spPr>
      <a:bodyPr vert="horz" wrap="none" lIns="74295" tIns="8890" rIns="74295" bIns="889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12700" cap="flat" cmpd="sng" algn="ctr">
          <a:solidFill>
            <a:srgbClr val="FF9900"/>
          </a:solidFill>
          <a:prstDash val="solid"/>
          <a:round/>
          <a:headEnd type="none" w="med" len="med"/>
          <a:tailEnd type="none" w="med" len="med"/>
        </a:ln>
        <a:effectLst/>
      </a:spPr>
      <a:bodyPr vert="horz" wrap="none" lIns="74295" tIns="8890" rIns="74295" bIns="889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6.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smtClean="0"/>
        </a:defPPr>
      </a:lstStyle>
      <a:style>
        <a:lnRef idx="1">
          <a:schemeClr val="accent5"/>
        </a:lnRef>
        <a:fillRef idx="2">
          <a:schemeClr val="accent5"/>
        </a:fillRef>
        <a:effectRef idx="1">
          <a:schemeClr val="accent5"/>
        </a:effectRef>
        <a:fontRef idx="minor">
          <a:schemeClr val="dk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