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10" autoAdjust="0"/>
  </p:normalViewPr>
  <p:slideViewPr>
    <p:cSldViewPr snapToGrid="0">
      <p:cViewPr varScale="1">
        <p:scale>
          <a:sx n="101" d="100"/>
          <a:sy n="101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7698B-2453-4808-94C5-8A2AC79C0F2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0C92F-B1DA-4D6B-96B5-8DD9D1B1B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72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7443C2-9000-4B09-B3C9-87BCC5BBF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ja-JP" altLang="en-US" sz="4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9BF3ED-379C-45ED-BD77-32D9ADA78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7C44F-8F22-4C25-B4D4-AD464BB1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90F1-2616-47E2-B66A-E4AE145C8657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C836E8-F764-474B-86EE-31EC9A60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B4A4E7-9BFE-425B-B842-03B2B25B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75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42428D-8B0B-4850-B84C-B38F1E8D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DDBF59-FF32-4B7F-941C-B100EDBF0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B89AA0-63CA-498C-BD6F-15254603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D133-2409-4FD4-8B95-7189544B06AC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42A45F-956F-4224-94F7-F29C4543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F07D5A-6925-45EC-A7EF-5B7B7BD6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58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0A5397B-424C-4902-9F42-C20334980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7DD51F-D202-48D5-BD6F-14194BEB0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8FDE91-C488-4956-A86A-9149DEF43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50BB-D0B3-4E63-8BC8-B68462D379CC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9F577-FCCB-4EF4-991D-9D2F5690F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A16291-808A-4D6A-8DDA-B3375F117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21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0873-3D1E-43CA-A32F-FE7440D3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088850-D42E-40DC-86A4-A00FB2433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5020E-1C1B-4011-917C-56F258AA2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5DCE-2ED4-44E8-9C8C-7C9B3F2E7012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EB9582-6882-479E-8F00-DA07AF328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99236-3E7E-4576-9929-EFBC53A1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9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E96F1E-DC28-4941-8588-A77B86CF8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B86C99-4D4F-49AD-BF94-364A0481A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027F98-1DAA-44EC-A2BB-2643DD39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80B7-22D2-4E30-B7DD-EE00CA89F0BE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CC8344-A46E-4E7E-B073-F9508654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B95EBF-FBCE-4D0E-A803-B9211D6F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41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3FB82-5958-4A50-A77E-CDE1E512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95C437-16C5-45A0-83F8-0D80E6C2F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67937B-6A92-4D0B-9169-C0E6261FD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D73E67-7E19-4507-BF18-32BFA665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4A3A-F006-479A-A6AD-98D70471EF67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2D01D1-F3AC-4855-A5C4-A36116B74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EBD831-F635-4C99-9E40-C4997814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87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13382-CB95-4269-820A-A157512B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1D8CC4-FCA1-4641-9451-A2ACF9BB4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BBB442-D1C0-42CA-B227-611A1E869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23BCE5-8DD3-4851-AD03-F239AB50A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CBA136-1C10-452B-8333-C61F95FC36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31EA95-A0D3-4903-B0B2-4ACDC004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DA54-0CEC-4DC1-B1D0-A8AFADD357E4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560213-5322-4D05-B227-36D4FDFCE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4FDF6A-E421-47C1-95B0-D7EB48C9D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07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2B9F1D-3187-4B81-B626-B40C93C40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3B9BD5-A815-4B22-9EEE-39FA36BE4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27C1-3C8C-4597-BB9A-38F5E868E525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61907-D93F-489B-B982-B48FA50C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53EF0D-1BDA-4E23-91B3-20F79506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36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39C774-8EB7-4035-9C78-1EC238BD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562D-732D-4B3A-A474-E8D6D353FBEF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C9F9A9E-0582-41B8-A679-91433C2C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E8D01C-A186-43B5-8BE8-9633F664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49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DB2D5-087E-4EEA-8E29-34EFCB84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E6359-A69A-4672-8E21-6FE19A672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5BED3E-8AE6-4785-836E-7067CEC0C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7EF489-C637-4C64-9973-1F9E4C02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55A6-79B1-4AC7-8367-963650B6EF23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5B62A9-2228-4AE1-84AE-114BA844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2C6FE6-2D9D-4994-A7FA-AC68AA8A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46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E7E608-22D2-416E-A112-194B73B54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26B487D-764D-4FDB-9486-85491EAF7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B2E66B-D461-4148-B07C-DB6009D5C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41249F-89F0-43DB-AD21-5BBA1541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1C17D-D8C9-4059-B3F5-CE9ED58E0914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F6418D-CC7D-4494-BCE0-5C07E6393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E8CE11-EADC-4298-ABA9-559D625D1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3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8CC7B4A-8CE9-499F-A53E-38282ED0B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B68084-89D2-4381-A72B-097C882B9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96B473-18F7-47D0-A4FD-4A24638CB7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3057-A782-4253-A6A1-EC95FDA8A3DF}" type="datetime1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5BEAFB-2AA0-48AA-AA02-438B0CC0B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1317F9-2EC4-4BDC-94A2-67E35609C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3897A-379A-4BF0-85A9-6CCD13A8C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90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b="1" u="sng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0649BF-55ED-41CD-8CB2-048D0109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kumimoji="1" lang="ja-JP" altLang="en-US" sz="3600" b="0" dirty="0"/>
              <a:t>経営分析の手法を学ぶ</a:t>
            </a:r>
            <a:r>
              <a:rPr kumimoji="1" lang="en-US" altLang="ja-JP" sz="3600" b="0" dirty="0"/>
              <a:t/>
            </a:r>
            <a:br>
              <a:rPr kumimoji="1" lang="en-US" altLang="ja-JP" sz="3600" b="0" dirty="0"/>
            </a:br>
            <a:r>
              <a:rPr kumimoji="1" lang="ja-JP" altLang="en-US" sz="2000" b="0" u="none" dirty="0"/>
              <a:t>財務諸表と損益分岐点の理解</a:t>
            </a:r>
            <a:r>
              <a:rPr lang="ja-JP" altLang="en-US" sz="2000" b="0" u="none" dirty="0"/>
              <a:t>・</a:t>
            </a:r>
            <a:r>
              <a:rPr kumimoji="1" lang="ja-JP" altLang="en-US" sz="2000" b="0" u="none" dirty="0"/>
              <a:t>ワーク①売上高、固定費と変動費から利益を求める</a:t>
            </a:r>
            <a:r>
              <a:rPr kumimoji="1" lang="en-US" altLang="ja-JP" sz="2000" b="0" u="none" dirty="0"/>
              <a:t/>
            </a:r>
            <a:br>
              <a:rPr kumimoji="1" lang="en-US" altLang="ja-JP" sz="2000" b="0" u="none" dirty="0"/>
            </a:br>
            <a:r>
              <a:rPr kumimoji="1" lang="ja-JP" altLang="en-US" sz="2000" b="0" u="none" dirty="0">
                <a:solidFill>
                  <a:srgbClr val="FF0000"/>
                </a:solidFill>
              </a:rPr>
              <a:t>（解答＝エ）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ED3C13-72EA-40AE-8BE6-8290E8238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5905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売上高、固定費、変動費および利益の関係は次の図のとおりである。</a:t>
            </a:r>
            <a:endParaRPr kumimoji="1" lang="en-US" altLang="ja-JP" sz="1800" dirty="0"/>
          </a:p>
          <a:p>
            <a:endParaRPr lang="en-US" altLang="ja-JP" sz="1800" dirty="0"/>
          </a:p>
          <a:p>
            <a:endParaRPr kumimoji="1" lang="en-US" altLang="ja-JP" sz="1800" dirty="0"/>
          </a:p>
          <a:p>
            <a:pPr marL="0" indent="0">
              <a:buNone/>
            </a:pPr>
            <a:endParaRPr lang="en-US" altLang="ja-JP" sz="1800" dirty="0"/>
          </a:p>
          <a:p>
            <a:r>
              <a:rPr kumimoji="1" lang="ja-JP" altLang="en-US" sz="1800" dirty="0"/>
              <a:t>次にそれぞれの売上高を求める。①売上高は、販売価格</a:t>
            </a:r>
            <a:r>
              <a:rPr kumimoji="1" lang="en-US" altLang="ja-JP" sz="1800" dirty="0"/>
              <a:t>×</a:t>
            </a:r>
            <a:r>
              <a:rPr kumimoji="1" lang="ja-JP" altLang="en-US" sz="1800" dirty="0"/>
              <a:t>需要予測で求めることができる。</a:t>
            </a:r>
            <a:endParaRPr kumimoji="1" lang="en-US" altLang="ja-JP" sz="1800" dirty="0"/>
          </a:p>
          <a:p>
            <a:r>
              <a:rPr lang="ja-JP" altLang="en-US" sz="1800" dirty="0"/>
              <a:t>次に、変動費を求める。②変動費は、１個当たりの変動費</a:t>
            </a:r>
            <a:r>
              <a:rPr lang="en-US" altLang="ja-JP" sz="1800" dirty="0"/>
              <a:t>×</a:t>
            </a:r>
            <a:r>
              <a:rPr lang="ja-JP" altLang="en-US" sz="1800" dirty="0"/>
              <a:t>需要予測で求めることができる。</a:t>
            </a:r>
            <a:endParaRPr lang="en-US" altLang="ja-JP" sz="1800" dirty="0"/>
          </a:p>
          <a:p>
            <a:r>
              <a:rPr kumimoji="1" lang="ja-JP" altLang="en-US" sz="1800" dirty="0"/>
              <a:t>最後に、それぞれの③利益を求める。</a:t>
            </a:r>
            <a:endParaRPr kumimoji="1" lang="en-US" altLang="ja-JP" sz="1800" dirty="0"/>
          </a:p>
          <a:p>
            <a:endParaRPr kumimoji="1" lang="ja-JP" altLang="en-US" sz="18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EBA5BAE-AD8B-40E5-AA80-C99C79CFF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226066"/>
              </p:ext>
            </p:extLst>
          </p:nvPr>
        </p:nvGraphicFramePr>
        <p:xfrm>
          <a:off x="1328485" y="2243258"/>
          <a:ext cx="2309412" cy="8639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595">
                  <a:extLst>
                    <a:ext uri="{9D8B030D-6E8A-4147-A177-3AD203B41FA5}">
                      <a16:colId xmlns:a16="http://schemas.microsoft.com/office/drawing/2014/main" val="3484041785"/>
                    </a:ext>
                  </a:extLst>
                </a:gridCol>
                <a:gridCol w="856859">
                  <a:extLst>
                    <a:ext uri="{9D8B030D-6E8A-4147-A177-3AD203B41FA5}">
                      <a16:colId xmlns:a16="http://schemas.microsoft.com/office/drawing/2014/main" val="806133544"/>
                    </a:ext>
                  </a:extLst>
                </a:gridCol>
                <a:gridCol w="659958">
                  <a:extLst>
                    <a:ext uri="{9D8B030D-6E8A-4147-A177-3AD203B41FA5}">
                      <a16:colId xmlns:a16="http://schemas.microsoft.com/office/drawing/2014/main" val="3384834727"/>
                    </a:ext>
                  </a:extLst>
                </a:gridCol>
              </a:tblGrid>
              <a:tr h="287981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売上高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変動費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2810977"/>
                  </a:ext>
                </a:extLst>
              </a:tr>
              <a:tr h="287981">
                <a:tc vMerge="1">
                  <a:txBody>
                    <a:bodyPr/>
                    <a:lstStyle/>
                    <a:p>
                      <a:endParaRPr kumimoji="1" lang="ja-JP" altLang="en-US" sz="120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限界利益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固定費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7377497"/>
                  </a:ext>
                </a:extLst>
              </a:tr>
              <a:tr h="287981">
                <a:tc vMerge="1">
                  <a:txBody>
                    <a:bodyPr/>
                    <a:lstStyle/>
                    <a:p>
                      <a:endParaRPr kumimoji="1" lang="ja-JP" altLang="en-US" sz="120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20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利　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7688011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CE9BC4-250C-403B-A7CB-96430502CC4C}"/>
              </a:ext>
            </a:extLst>
          </p:cNvPr>
          <p:cNvSpPr/>
          <p:nvPr/>
        </p:nvSpPr>
        <p:spPr>
          <a:xfrm>
            <a:off x="4091872" y="2303083"/>
            <a:ext cx="9541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売上高</a:t>
            </a:r>
            <a:endParaRPr lang="ja-JP" altLang="en-US" sz="2000" b="0" cap="none" spc="0" dirty="0">
              <a:ln w="0"/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C2D53B-AE29-4CAA-AE9F-969EF2830312}"/>
              </a:ext>
            </a:extLst>
          </p:cNvPr>
          <p:cNvSpPr/>
          <p:nvPr/>
        </p:nvSpPr>
        <p:spPr>
          <a:xfrm>
            <a:off x="5022550" y="2285029"/>
            <a:ext cx="3802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＝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4EE973D-E898-49F6-98A2-06F45303EC1D}"/>
              </a:ext>
            </a:extLst>
          </p:cNvPr>
          <p:cNvSpPr/>
          <p:nvPr/>
        </p:nvSpPr>
        <p:spPr>
          <a:xfrm>
            <a:off x="5336928" y="2284324"/>
            <a:ext cx="9541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変動費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FCC082-493C-422A-9B8A-5C2737B216C3}"/>
              </a:ext>
            </a:extLst>
          </p:cNvPr>
          <p:cNvSpPr/>
          <p:nvPr/>
        </p:nvSpPr>
        <p:spPr>
          <a:xfrm>
            <a:off x="6477236" y="2299522"/>
            <a:ext cx="9541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固定費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C32E88-5DAA-49F8-A27E-C38D4A83C3C4}"/>
              </a:ext>
            </a:extLst>
          </p:cNvPr>
          <p:cNvSpPr/>
          <p:nvPr/>
        </p:nvSpPr>
        <p:spPr>
          <a:xfrm>
            <a:off x="7557466" y="2284681"/>
            <a:ext cx="6976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利益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3C7D866-3993-4DA6-9EDB-C777FA9C84FB}"/>
              </a:ext>
            </a:extLst>
          </p:cNvPr>
          <p:cNvSpPr/>
          <p:nvPr/>
        </p:nvSpPr>
        <p:spPr>
          <a:xfrm>
            <a:off x="7291202" y="2292896"/>
            <a:ext cx="3802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＋</a:t>
            </a:r>
            <a:endParaRPr lang="ja-JP" altLang="en-US" sz="2000" b="0" cap="none" spc="0" dirty="0">
              <a:ln w="0"/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4E539F0-79DE-43D3-956C-0356661290A6}"/>
              </a:ext>
            </a:extLst>
          </p:cNvPr>
          <p:cNvSpPr/>
          <p:nvPr/>
        </p:nvSpPr>
        <p:spPr>
          <a:xfrm>
            <a:off x="6189042" y="2284324"/>
            <a:ext cx="3802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＋</a:t>
            </a:r>
            <a:endParaRPr lang="ja-JP" altLang="en-US" sz="2000" b="0" cap="none" spc="0" dirty="0">
              <a:ln w="0"/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038759B-963D-4646-B2F6-AC3B2C27E80B}"/>
              </a:ext>
            </a:extLst>
          </p:cNvPr>
          <p:cNvSpPr/>
          <p:nvPr/>
        </p:nvSpPr>
        <p:spPr>
          <a:xfrm>
            <a:off x="5349831" y="2820477"/>
            <a:ext cx="9541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売上高</a:t>
            </a:r>
            <a:endParaRPr lang="ja-JP" altLang="en-US" sz="2000" b="0" cap="none" spc="0" dirty="0">
              <a:ln w="0"/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B96519C-833C-46F5-9CBA-B521CCFBCDE3}"/>
              </a:ext>
            </a:extLst>
          </p:cNvPr>
          <p:cNvSpPr/>
          <p:nvPr/>
        </p:nvSpPr>
        <p:spPr>
          <a:xfrm>
            <a:off x="4281998" y="2854971"/>
            <a:ext cx="6976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利益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70004D7-7F70-41E1-80A0-D2EDB3EB3541}"/>
              </a:ext>
            </a:extLst>
          </p:cNvPr>
          <p:cNvSpPr/>
          <p:nvPr/>
        </p:nvSpPr>
        <p:spPr>
          <a:xfrm>
            <a:off x="5022550" y="2827408"/>
            <a:ext cx="3802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＝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7C56143-5A43-4B83-8B59-2302ED4C312D}"/>
              </a:ext>
            </a:extLst>
          </p:cNvPr>
          <p:cNvSpPr/>
          <p:nvPr/>
        </p:nvSpPr>
        <p:spPr>
          <a:xfrm>
            <a:off x="6214848" y="2813546"/>
            <a:ext cx="3802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－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F598BD7-020C-4FDE-9746-20FF79CD3F82}"/>
              </a:ext>
            </a:extLst>
          </p:cNvPr>
          <p:cNvSpPr/>
          <p:nvPr/>
        </p:nvSpPr>
        <p:spPr>
          <a:xfrm>
            <a:off x="7556576" y="2827408"/>
            <a:ext cx="9541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固定費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64EA695-A0C8-4E3A-9658-5B109380EE71}"/>
              </a:ext>
            </a:extLst>
          </p:cNvPr>
          <p:cNvSpPr/>
          <p:nvPr/>
        </p:nvSpPr>
        <p:spPr>
          <a:xfrm>
            <a:off x="7266324" y="2821840"/>
            <a:ext cx="3802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－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5F3C2C8-DF69-4614-903E-35266DD33A8B}"/>
              </a:ext>
            </a:extLst>
          </p:cNvPr>
          <p:cNvSpPr/>
          <p:nvPr/>
        </p:nvSpPr>
        <p:spPr>
          <a:xfrm>
            <a:off x="6477236" y="2813546"/>
            <a:ext cx="9541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0" cap="none" spc="0" dirty="0">
                <a:ln w="0"/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変動費</a:t>
            </a:r>
          </a:p>
        </p:txBody>
      </p:sp>
      <p:graphicFrame>
        <p:nvGraphicFramePr>
          <p:cNvPr id="20" name="表 20">
            <a:extLst>
              <a:ext uri="{FF2B5EF4-FFF2-40B4-BE49-F238E27FC236}">
                <a16:creationId xmlns:a16="http://schemas.microsoft.com/office/drawing/2014/main" id="{15B2F13B-97F0-427F-90F8-8527F2F78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66151"/>
              </p:ext>
            </p:extLst>
          </p:nvPr>
        </p:nvGraphicFramePr>
        <p:xfrm>
          <a:off x="983515" y="4484820"/>
          <a:ext cx="2999351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101">
                  <a:extLst>
                    <a:ext uri="{9D8B030D-6E8A-4147-A177-3AD203B41FA5}">
                      <a16:colId xmlns:a16="http://schemas.microsoft.com/office/drawing/2014/main" val="3374367620"/>
                    </a:ext>
                  </a:extLst>
                </a:gridCol>
                <a:gridCol w="2678250">
                  <a:extLst>
                    <a:ext uri="{9D8B030D-6E8A-4147-A177-3AD203B41FA5}">
                      <a16:colId xmlns:a16="http://schemas.microsoft.com/office/drawing/2014/main" val="3431226319"/>
                    </a:ext>
                  </a:extLst>
                </a:gridCol>
              </a:tblGrid>
              <a:tr h="237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設定価格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需要予測＝売上高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2976350"/>
                  </a:ext>
                </a:extLst>
              </a:tr>
              <a:tr h="237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１，０００円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×80,000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個＝８０，０００，０００円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3157504"/>
                  </a:ext>
                </a:extLst>
              </a:tr>
              <a:tr h="237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１，２００円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７０，０００個＝８４，０００，０００円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7091743"/>
                  </a:ext>
                </a:extLst>
              </a:tr>
              <a:tr h="237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１，４００円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６０，０００個＝８４，０００，０００円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5591751"/>
                  </a:ext>
                </a:extLst>
              </a:tr>
              <a:tr h="237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１，６００円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５０，０００個＝８０，０００，０００円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6412011"/>
                  </a:ext>
                </a:extLst>
              </a:tr>
              <a:tr h="237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１，８００円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４０，０００個＝７２，０００，０００円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9372499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E1FDD4BA-68A3-46DC-8A42-0FE56EE30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80508"/>
              </p:ext>
            </p:extLst>
          </p:nvPr>
        </p:nvGraphicFramePr>
        <p:xfrm>
          <a:off x="4016249" y="4484820"/>
          <a:ext cx="2848384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939">
                  <a:extLst>
                    <a:ext uri="{9D8B030D-6E8A-4147-A177-3AD203B41FA5}">
                      <a16:colId xmlns:a16="http://schemas.microsoft.com/office/drawing/2014/main" val="3374367620"/>
                    </a:ext>
                  </a:extLst>
                </a:gridCol>
                <a:gridCol w="2543445">
                  <a:extLst>
                    <a:ext uri="{9D8B030D-6E8A-4147-A177-3AD203B41FA5}">
                      <a16:colId xmlns:a16="http://schemas.microsoft.com/office/drawing/2014/main" val="3431226319"/>
                    </a:ext>
                  </a:extLst>
                </a:gridCol>
              </a:tblGrid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②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１個あたりの変動費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需要予測＝変動費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172976350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×80,000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個＝４８，０００，０００円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933157504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イ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７０，０００個＝４２，０００，０００円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657091743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６０，０００個＝３６，０００，０００円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045591751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エ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５０，０００個＝３０，０００，０００円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156412011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オ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６００円</a:t>
                      </a:r>
                      <a:r>
                        <a:rPr kumimoji="1" lang="en-US" altLang="ja-JP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×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４０，０００個＝２４，０００，０００円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599372499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FDADC523-C45E-4B25-8C69-5A3BC6ACB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84366"/>
              </p:ext>
            </p:extLst>
          </p:nvPr>
        </p:nvGraphicFramePr>
        <p:xfrm>
          <a:off x="6898016" y="4484820"/>
          <a:ext cx="4836049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60">
                  <a:extLst>
                    <a:ext uri="{9D8B030D-6E8A-4147-A177-3AD203B41FA5}">
                      <a16:colId xmlns:a16="http://schemas.microsoft.com/office/drawing/2014/main" val="3374367620"/>
                    </a:ext>
                  </a:extLst>
                </a:gridCol>
                <a:gridCol w="4508389">
                  <a:extLst>
                    <a:ext uri="{9D8B030D-6E8A-4147-A177-3AD203B41FA5}">
                      <a16:colId xmlns:a16="http://schemas.microsoft.com/office/drawing/2014/main" val="3431226319"/>
                    </a:ext>
                  </a:extLst>
                </a:gridCol>
              </a:tblGrid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売上高－固定費－変動費＝利益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2976350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８０，０００，０００円－１，０００，０００円－４８，０００，０００円＝３１，０００，０００円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3157504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８４，０００，０００円－１，０００，０００円－４２，０００，０００円＝４１，０００，０００円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7091743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８４，０００，０００円－１，０００，０００円－３６，０００，０００円＝４７，０００，０００円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5591751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８０，０００，０００円－１，０００，０００円－３０，０００，０００円＝４９，０００，０００円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6412011"/>
                  </a:ext>
                </a:extLst>
              </a:tr>
              <a:tr h="199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７２，０００，０００円－１，０００，０００円－２４，０００，０００円＝４７，０００，０００円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9372499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E708E97-390A-A127-AAE3-4B78872B10B8}"/>
              </a:ext>
            </a:extLst>
          </p:cNvPr>
          <p:cNvSpPr/>
          <p:nvPr/>
        </p:nvSpPr>
        <p:spPr>
          <a:xfrm>
            <a:off x="9462693" y="230188"/>
            <a:ext cx="2698175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ja-JP" altLang="en-US" sz="28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2800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ワーク</a:t>
            </a:r>
            <a:r>
              <a:rPr lang="ja-JP" altLang="en-US" sz="280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の例</a:t>
            </a:r>
            <a:endParaRPr lang="ja-JP" altLang="en-US" sz="2800" cap="none" spc="0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4" name="グラフィックス 23" descr="プレゼンテーション (棒グラフ) 枠線">
            <a:extLst>
              <a:ext uri="{FF2B5EF4-FFF2-40B4-BE49-F238E27FC236}">
                <a16:creationId xmlns:a16="http://schemas.microsoft.com/office/drawing/2014/main" id="{BF4D26FA-4E78-C72D-D70A-BA88841015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8335" y="271765"/>
            <a:ext cx="501654" cy="44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5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252</Words>
  <Application>Microsoft Office PowerPoint</Application>
  <PresentationFormat>ワイド画面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NK-R</vt:lpstr>
      <vt:lpstr>游ゴシック</vt:lpstr>
      <vt:lpstr>Arial</vt:lpstr>
      <vt:lpstr>Office テーマ</vt:lpstr>
      <vt:lpstr>経営分析の手法を学ぶ 財務諸表と損益分岐点の理解・ワーク①売上高、固定費と変動費から利益を求める （解答＝エ）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企業経営の基礎</dc:title>
  <dc:creator>勝己 若尾</dc:creator>
  <cp:lastModifiedBy>橋本 航輔(hashimoto-kousuke)</cp:lastModifiedBy>
  <cp:revision>16</cp:revision>
  <dcterms:created xsi:type="dcterms:W3CDTF">2021-12-25T05:59:27Z</dcterms:created>
  <dcterms:modified xsi:type="dcterms:W3CDTF">2022-10-05T08:32:03Z</dcterms:modified>
</cp:coreProperties>
</file>