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5" r:id="rId6"/>
    <p:sldId id="273" r:id="rId7"/>
    <p:sldId id="260" r:id="rId8"/>
    <p:sldId id="274" r:id="rId9"/>
    <p:sldId id="287" r:id="rId10"/>
    <p:sldId id="276" r:id="rId11"/>
    <p:sldId id="261" r:id="rId12"/>
    <p:sldId id="277" r:id="rId13"/>
    <p:sldId id="262" r:id="rId14"/>
    <p:sldId id="279" r:id="rId15"/>
    <p:sldId id="264" r:id="rId16"/>
    <p:sldId id="280" r:id="rId17"/>
    <p:sldId id="263" r:id="rId18"/>
    <p:sldId id="265" r:id="rId19"/>
    <p:sldId id="286" r:id="rId20"/>
    <p:sldId id="285" r:id="rId21"/>
    <p:sldId id="282" r:id="rId22"/>
    <p:sldId id="266" r:id="rId23"/>
    <p:sldId id="267" r:id="rId24"/>
    <p:sldId id="271" r:id="rId25"/>
    <p:sldId id="272" r:id="rId26"/>
    <p:sldId id="268" r:id="rId27"/>
    <p:sldId id="269" r:id="rId28"/>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FE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sorterViewPr>
    <p:cViewPr>
      <p:scale>
        <a:sx n="100" d="100"/>
        <a:sy n="100" d="100"/>
      </p:scale>
      <p:origin x="0" y="-2460"/>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slide" Target="slides/slide25.xml" />
  <Relationship Id="rId3" Type="http://schemas.openxmlformats.org/officeDocument/2006/relationships/slide" Target="slides/slide2.xml" />
  <Relationship Id="rId21" Type="http://schemas.openxmlformats.org/officeDocument/2006/relationships/slide" Target="slides/slide20.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slide" Target="slides/slide24.xml" />
  <Relationship Id="rId2" Type="http://schemas.openxmlformats.org/officeDocument/2006/relationships/slide" Target="slides/slide1.xml" />
  <Relationship Id="rId16" Type="http://schemas.openxmlformats.org/officeDocument/2006/relationships/slide" Target="slides/slide15.xml" />
  <Relationship Id="rId20" Type="http://schemas.openxmlformats.org/officeDocument/2006/relationships/slide" Target="slides/slide19.xml" />
  <Relationship Id="rId29" Type="http://schemas.openxmlformats.org/officeDocument/2006/relationships/presProps" Target="presProp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24" Type="http://schemas.openxmlformats.org/officeDocument/2006/relationships/slide" Target="slides/slide23.xml" />
  <Relationship Id="rId32" Type="http://schemas.openxmlformats.org/officeDocument/2006/relationships/tableStyles" Target="tableStyles.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slide" Target="slides/slide27.xml" />
  <Relationship Id="rId10" Type="http://schemas.openxmlformats.org/officeDocument/2006/relationships/slide" Target="slides/slide9.xml" />
  <Relationship Id="rId19" Type="http://schemas.openxmlformats.org/officeDocument/2006/relationships/slide" Target="slides/slide18.xml" />
  <Relationship Id="rId31" Type="http://schemas.openxmlformats.org/officeDocument/2006/relationships/theme" Target="theme/theme1.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slide" Target="slides/slide26.xml" />
  <Relationship Id="rId30" Type="http://schemas.openxmlformats.org/officeDocument/2006/relationships/viewProps" Target="view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1771122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402540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2349786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8665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131532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216846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1519641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2247210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3240124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56197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7ECE23-BF17-4FA9-8AA2-8A7F6E421AA2}" type="datetimeFigureOut">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1266969580"/>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ECE23-BF17-4FA9-8AA2-8A7F6E421AA2}" type="datetimeFigureOut">
              <a:rPr kumimoji="1" lang="ja-JP" altLang="en-US" smtClean="0"/>
              <a:t>2022/8/30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784C5-87CF-49BF-BA36-ED4EB9198D8C}" type="slidenum">
              <a:rPr kumimoji="1" lang="ja-JP" altLang="en-US" smtClean="0"/>
              <a:t>‹#›</a:t>
            </a:fld>
            <a:endParaRPr kumimoji="1" lang="ja-JP" altLang="en-US"/>
          </a:p>
        </p:txBody>
      </p:sp>
    </p:spTree>
    <p:extLst>
      <p:ext uri="{BB962C8B-B14F-4D97-AF65-F5344CB8AC3E}">
        <p14:creationId xmlns:p14="http://schemas.microsoft.com/office/powerpoint/2010/main" val="30849405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image" Target="../media/image1.jpg"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image" Target="../media/image1.jpg"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image" Target="../media/image1.jpg"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3" Type="http://schemas.openxmlformats.org/officeDocument/2006/relationships/image" Target="../media/image2.png" />
  <Relationship Id="rId2" Type="http://schemas.openxmlformats.org/officeDocument/2006/relationships/image" Target="../media/image3.jpg" />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2" Type="http://schemas.openxmlformats.org/officeDocument/2006/relationships/image" Target="../media/image4.jpg" />
  <Relationship Id="rId1" Type="http://schemas.openxmlformats.org/officeDocument/2006/relationships/slideLayout" Target="../slideLayouts/slideLayout2.xml" />
</Relationships>
</file>

<file path=ppt/slides/_rels/slide26.xml.rels>&#65279;<?xml version="1.0" encoding="utf-8" standalone="yes"?>
<Relationships xmlns="http://schemas.openxmlformats.org/package/2006/relationships">
  <Relationship Id="rId3" Type="http://schemas.openxmlformats.org/officeDocument/2006/relationships/image" Target="../media/image6.jpg" />
  <Relationship Id="rId2" Type="http://schemas.openxmlformats.org/officeDocument/2006/relationships/image" Target="../media/image5.jpg" />
  <Relationship Id="rId1" Type="http://schemas.openxmlformats.org/officeDocument/2006/relationships/slideLayout" Target="../slideLayouts/slideLayout2.xml" />
  <Relationship Id="rId5" Type="http://schemas.openxmlformats.org/officeDocument/2006/relationships/image" Target="../media/image2.png" />
  <Relationship Id="rId4" Type="http://schemas.openxmlformats.org/officeDocument/2006/relationships/image" Target="../media/image1.jpg" />
</Relationships>
</file>

<file path=ppt/slides/_rels/slide27.xml.rels>&#65279;<?xml version="1.0" encoding="utf-8" standalone="yes"?>
<Relationships xmlns="http://schemas.openxmlformats.org/package/2006/relationships">
  <Relationship Id="rId2" Type="http://schemas.openxmlformats.org/officeDocument/2006/relationships/image" Target="../media/image1.jpg"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image" Target="../media/image1.jpg"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image" Target="../media/image1.jpg"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9A30AD-386D-CA88-B27E-22013E97F4ED}"/>
              </a:ext>
            </a:extLst>
          </p:cNvPr>
          <p:cNvSpPr>
            <a:spLocks noGrp="1"/>
          </p:cNvSpPr>
          <p:nvPr>
            <p:ph type="ctrTitle"/>
          </p:nvPr>
        </p:nvSpPr>
        <p:spPr>
          <a:xfrm>
            <a:off x="1524000" y="1122362"/>
            <a:ext cx="9144000" cy="3168283"/>
          </a:xfrm>
        </p:spPr>
        <p:style>
          <a:lnRef idx="1">
            <a:schemeClr val="accent4"/>
          </a:lnRef>
          <a:fillRef idx="2">
            <a:schemeClr val="accent4"/>
          </a:fillRef>
          <a:effectRef idx="1">
            <a:schemeClr val="accent4"/>
          </a:effectRef>
          <a:fontRef idx="minor">
            <a:schemeClr val="dk1"/>
          </a:fontRef>
        </p:style>
        <p:txBody>
          <a:bodyPr anchor="ctr">
            <a:normAutofit/>
          </a:bodyPr>
          <a:lstStyle/>
          <a:p>
            <a:r>
              <a:rPr kumimoji="1" lang="ja-JP" altLang="en-US" sz="4400" b="1" dirty="0">
                <a:latin typeface="Meiryo UI" panose="020B0604030504040204" pitchFamily="50" charset="-128"/>
                <a:ea typeface="Meiryo UI" panose="020B0604030504040204" pitchFamily="50" charset="-128"/>
              </a:rPr>
              <a:t>就労支援におけるケアマネジメント</a:t>
            </a:r>
          </a:p>
        </p:txBody>
      </p:sp>
      <p:sp>
        <p:nvSpPr>
          <p:cNvPr id="3" name="字幕 2">
            <a:extLst>
              <a:ext uri="{FF2B5EF4-FFF2-40B4-BE49-F238E27FC236}">
                <a16:creationId xmlns:a16="http://schemas.microsoft.com/office/drawing/2014/main" id="{9CDAB13B-28EC-DD65-7B9B-D0487B025DAE}"/>
              </a:ext>
            </a:extLst>
          </p:cNvPr>
          <p:cNvSpPr>
            <a:spLocks noGrp="1"/>
          </p:cNvSpPr>
          <p:nvPr>
            <p:ph type="subTitle" idx="1"/>
          </p:nvPr>
        </p:nvSpPr>
        <p:spPr>
          <a:xfrm>
            <a:off x="1524000" y="4710808"/>
            <a:ext cx="9144000" cy="1655762"/>
          </a:xfrm>
        </p:spPr>
        <p:txBody>
          <a:bodyPr/>
          <a:lstStyle/>
          <a:p>
            <a:r>
              <a:rPr kumimoji="1" lang="ja-JP" altLang="en-US" dirty="0">
                <a:solidFill>
                  <a:schemeClr val="bg1">
                    <a:lumMod val="50000"/>
                  </a:schemeClr>
                </a:solidFill>
                <a:latin typeface="Meiryo UI" panose="020B0604030504040204" pitchFamily="50" charset="-128"/>
                <a:ea typeface="Meiryo UI" panose="020B0604030504040204" pitchFamily="50" charset="-128"/>
              </a:rPr>
              <a:t>社会福祉法人　シンフォニー</a:t>
            </a:r>
            <a:endParaRPr kumimoji="1" lang="en-US" altLang="ja-JP" dirty="0">
              <a:solidFill>
                <a:schemeClr val="bg1">
                  <a:lumMod val="50000"/>
                </a:schemeClr>
              </a:solidFill>
              <a:latin typeface="Meiryo UI" panose="020B0604030504040204" pitchFamily="50" charset="-128"/>
              <a:ea typeface="Meiryo UI" panose="020B0604030504040204" pitchFamily="50" charset="-128"/>
            </a:endParaRPr>
          </a:p>
          <a:p>
            <a:r>
              <a:rPr lang="ja-JP" altLang="en-US" dirty="0">
                <a:solidFill>
                  <a:schemeClr val="bg1">
                    <a:lumMod val="50000"/>
                  </a:schemeClr>
                </a:solidFill>
                <a:latin typeface="Meiryo UI" panose="020B0604030504040204" pitchFamily="50" charset="-128"/>
                <a:ea typeface="Meiryo UI" panose="020B0604030504040204" pitchFamily="50" charset="-128"/>
              </a:rPr>
              <a:t>矢野　太亮</a:t>
            </a:r>
            <a:endParaRPr lang="en-US" altLang="ja-JP"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8734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0ACBD0AD-8BCF-0317-B102-F32CE51C891A}"/>
              </a:ext>
            </a:extLst>
          </p:cNvPr>
          <p:cNvSpPr/>
          <p:nvPr/>
        </p:nvSpPr>
        <p:spPr>
          <a:xfrm>
            <a:off x="437321" y="4569841"/>
            <a:ext cx="11158331" cy="21225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・量販店でのアルバイト経験があるため、品出し等の仕事に就きたい</a:t>
            </a:r>
            <a:endParaRPr kumimoji="1" lang="en-US" altLang="ja-JP" sz="2800" dirty="0">
              <a:latin typeface="Meiryo UI" panose="020B0604030504040204" pitchFamily="50" charset="-128"/>
              <a:ea typeface="Meiryo UI" panose="020B0604030504040204" pitchFamily="50" charset="-128"/>
            </a:endParaRPr>
          </a:p>
          <a:p>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経験のある仕事以外のイメージができない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・障害者枠ではなく一般枠で正規社員として働きたい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・優しく仕事を教えてくれる人がいるところで働きたい</a:t>
            </a:r>
            <a:endParaRPr kumimoji="1" lang="en-US" altLang="ja-JP" sz="2800"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0B43D9F-1136-F916-5405-9BFFD8E6FB18}"/>
              </a:ext>
            </a:extLst>
          </p:cNvPr>
          <p:cNvSpPr/>
          <p:nvPr/>
        </p:nvSpPr>
        <p:spPr>
          <a:xfrm>
            <a:off x="357809" y="4286100"/>
            <a:ext cx="3511826"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職場の環境に関する条件</a:t>
            </a:r>
          </a:p>
        </p:txBody>
      </p:sp>
      <p:sp>
        <p:nvSpPr>
          <p:cNvPr id="18" name="正方形/長方形 17">
            <a:extLst>
              <a:ext uri="{FF2B5EF4-FFF2-40B4-BE49-F238E27FC236}">
                <a16:creationId xmlns:a16="http://schemas.microsoft.com/office/drawing/2014/main" id="{5E09ECEC-13BA-9C73-1079-0FBE1199EDD5}"/>
              </a:ext>
            </a:extLst>
          </p:cNvPr>
          <p:cNvSpPr/>
          <p:nvPr/>
        </p:nvSpPr>
        <p:spPr>
          <a:xfrm>
            <a:off x="463826" y="1521993"/>
            <a:ext cx="5685180" cy="263919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・どんな仕事があるか情報が欲しい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・気になったところがあれば見学をしてみても良いと思っている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B</a:t>
            </a:r>
            <a:r>
              <a:rPr kumimoji="1" lang="ja-JP" altLang="en-US" sz="2800" dirty="0">
                <a:latin typeface="Meiryo UI" panose="020B0604030504040204" pitchFamily="50" charset="-128"/>
                <a:ea typeface="Meiryo UI" panose="020B0604030504040204" pitchFamily="50" charset="-128"/>
              </a:rPr>
              <a:t>型での作業時間は何時間でもよい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・優しく教えてくれるなら、色んな作業に取り組みたい　　　　　　　　　</a:t>
            </a:r>
          </a:p>
        </p:txBody>
      </p:sp>
      <p:sp>
        <p:nvSpPr>
          <p:cNvPr id="17" name="四角形: 角を丸くする 16">
            <a:extLst>
              <a:ext uri="{FF2B5EF4-FFF2-40B4-BE49-F238E27FC236}">
                <a16:creationId xmlns:a16="http://schemas.microsoft.com/office/drawing/2014/main" id="{0FC4EA86-30A7-AE8C-F65F-769A383DA979}"/>
              </a:ext>
            </a:extLst>
          </p:cNvPr>
          <p:cNvSpPr/>
          <p:nvPr/>
        </p:nvSpPr>
        <p:spPr>
          <a:xfrm>
            <a:off x="357809" y="1063637"/>
            <a:ext cx="3273288"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職業生活環境に関する条件</a:t>
            </a:r>
          </a:p>
        </p:txBody>
      </p:sp>
      <p:sp>
        <p:nvSpPr>
          <p:cNvPr id="24" name="矢印: 五方向 23">
            <a:extLst>
              <a:ext uri="{FF2B5EF4-FFF2-40B4-BE49-F238E27FC236}">
                <a16:creationId xmlns:a16="http://schemas.microsoft.com/office/drawing/2014/main" id="{39B712B8-99F0-5722-34D4-38D08F563B5B}"/>
              </a:ext>
            </a:extLst>
          </p:cNvPr>
          <p:cNvSpPr/>
          <p:nvPr/>
        </p:nvSpPr>
        <p:spPr>
          <a:xfrm>
            <a:off x="7805530" y="191280"/>
            <a:ext cx="4108175" cy="636105"/>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～アセスメント～</a:t>
            </a:r>
          </a:p>
        </p:txBody>
      </p:sp>
      <p:sp>
        <p:nvSpPr>
          <p:cNvPr id="11" name="正方形/長方形 10">
            <a:extLst>
              <a:ext uri="{FF2B5EF4-FFF2-40B4-BE49-F238E27FC236}">
                <a16:creationId xmlns:a16="http://schemas.microsoft.com/office/drawing/2014/main" id="{C92C9433-68DE-E93C-B590-0C667AA4D4F6}"/>
              </a:ext>
            </a:extLst>
          </p:cNvPr>
          <p:cNvSpPr/>
          <p:nvPr/>
        </p:nvSpPr>
        <p:spPr>
          <a:xfrm>
            <a:off x="6400800" y="1495488"/>
            <a:ext cx="5194852" cy="266569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・就職しても自宅で生活したい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・自家用車で通勤がしたい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・生活に関して困りごとはない</a:t>
            </a:r>
            <a:endParaRPr kumimoji="1" lang="en-US" altLang="ja-JP" sz="2800" dirty="0">
              <a:latin typeface="Meiryo UI" panose="020B0604030504040204" pitchFamily="50" charset="-128"/>
              <a:ea typeface="Meiryo UI" panose="020B0604030504040204" pitchFamily="50" charset="-128"/>
            </a:endParaRPr>
          </a:p>
          <a:p>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食事・掃除・洗濯等の家事や金銭管理は全て母親がしている　　　　　　　　　　</a:t>
            </a:r>
          </a:p>
        </p:txBody>
      </p:sp>
      <p:sp>
        <p:nvSpPr>
          <p:cNvPr id="9" name="四角形: 角を丸くする 8">
            <a:extLst>
              <a:ext uri="{FF2B5EF4-FFF2-40B4-BE49-F238E27FC236}">
                <a16:creationId xmlns:a16="http://schemas.microsoft.com/office/drawing/2014/main" id="{33A788E6-3B6C-8166-B20E-C9342F3ECBE1}"/>
              </a:ext>
            </a:extLst>
          </p:cNvPr>
          <p:cNvSpPr/>
          <p:nvPr/>
        </p:nvSpPr>
        <p:spPr>
          <a:xfrm>
            <a:off x="6400800" y="1086830"/>
            <a:ext cx="3419059"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地域生活環境に関する条件</a:t>
            </a:r>
          </a:p>
        </p:txBody>
      </p:sp>
    </p:spTree>
    <p:extLst>
      <p:ext uri="{BB962C8B-B14F-4D97-AF65-F5344CB8AC3E}">
        <p14:creationId xmlns:p14="http://schemas.microsoft.com/office/powerpoint/2010/main" val="1200011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865FF7A7-AF35-3A1F-ECD1-650E297D0FF2}"/>
              </a:ext>
            </a:extLst>
          </p:cNvPr>
          <p:cNvSpPr/>
          <p:nvPr/>
        </p:nvSpPr>
        <p:spPr>
          <a:xfrm>
            <a:off x="7210220" y="1683657"/>
            <a:ext cx="4415723" cy="2303965"/>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2400" dirty="0">
                <a:latin typeface="Meiryo UI" panose="020B0604030504040204" pitchFamily="50" charset="-128"/>
                <a:ea typeface="Meiryo UI" panose="020B0604030504040204" pitchFamily="50" charset="-128"/>
              </a:rPr>
              <a:t>・意思決定支援と本人の主体性の獲得</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・コーディネートによる社会資源の把握や連携</a:t>
            </a:r>
            <a:endParaRPr kumimoji="1" lang="en-US" altLang="ja-JP" sz="2400"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D986F7AC-BB50-E7A9-1107-76A40B7DBEEB}"/>
              </a:ext>
            </a:extLst>
          </p:cNvPr>
          <p:cNvSpPr/>
          <p:nvPr/>
        </p:nvSpPr>
        <p:spPr>
          <a:xfrm>
            <a:off x="393693" y="1502152"/>
            <a:ext cx="6515107" cy="2566266"/>
          </a:xfrm>
          <a:prstGeom prst="roundRect">
            <a:avLst>
              <a:gd name="adj" fmla="val 5925"/>
            </a:avLst>
          </a:prstGeo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endParaRPr kumimoji="1" lang="en-US" altLang="ja-JP" sz="2800" dirty="0">
              <a:latin typeface="Meiryo UI" panose="020B0604030504040204" pitchFamily="50" charset="-128"/>
              <a:ea typeface="Meiryo UI" panose="020B0604030504040204" pitchFamily="50" charset="-128"/>
            </a:endParaRPr>
          </a:p>
          <a:p>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・個人の特性へのアプローチ　　　　　　　　　（本人の技能の発達と活用）</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・取り巻く環境へのアプローチ　</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（個人特性に合わせた資源の調整）</a:t>
            </a:r>
            <a:endParaRPr kumimoji="1" lang="en-US" altLang="ja-JP" sz="2800" dirty="0">
              <a:latin typeface="Meiryo UI" panose="020B0604030504040204" pitchFamily="50" charset="-128"/>
              <a:ea typeface="Meiryo UI" panose="020B0604030504040204" pitchFamily="50" charset="-128"/>
            </a:endParaRPr>
          </a:p>
          <a:p>
            <a:endParaRPr kumimoji="1" lang="en-US" altLang="ja-JP" sz="280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605456" y="266181"/>
            <a:ext cx="11140110" cy="1089334"/>
          </a:xfrm>
          <a:effectLst>
            <a:softEdge rad="635000"/>
          </a:effectLst>
        </p:spPr>
        <p:txBody>
          <a:bodyPr>
            <a:noAutofit/>
          </a:bodyPr>
          <a:lstStyle/>
          <a:p>
            <a:r>
              <a:rPr lang="ja-JP" altLang="en-US" sz="3600" dirty="0">
                <a:latin typeface="Meiryo UI" panose="020B0604030504040204" pitchFamily="50" charset="-128"/>
                <a:ea typeface="Meiryo UI" panose="020B0604030504040204" pitchFamily="50" charset="-128"/>
              </a:rPr>
              <a:t>（</a:t>
            </a:r>
            <a:r>
              <a:rPr lang="en-US" altLang="ja-JP" sz="3600" dirty="0">
                <a:latin typeface="Meiryo UI" panose="020B0604030504040204" pitchFamily="50" charset="-128"/>
                <a:ea typeface="Meiryo UI" panose="020B0604030504040204" pitchFamily="50" charset="-128"/>
              </a:rPr>
              <a:t>3</a:t>
            </a:r>
            <a:r>
              <a:rPr lang="ja-JP" altLang="en-US" sz="3600" dirty="0">
                <a:latin typeface="Meiryo UI" panose="020B0604030504040204" pitchFamily="50" charset="-128"/>
                <a:ea typeface="Meiryo UI" panose="020B0604030504040204" pitchFamily="50" charset="-128"/>
              </a:rPr>
              <a:t>）プランニング（支援計画の作成）</a:t>
            </a: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本人の生活（人生）を踏まえた視点での支援計画の作成</a:t>
            </a:r>
            <a:endParaRPr kumimoji="1" lang="ja-JP" altLang="en-US" sz="2800" dirty="0">
              <a:latin typeface="Meiryo UI" panose="020B0604030504040204" pitchFamily="50" charset="-128"/>
              <a:ea typeface="Meiryo UI" panose="020B0604030504040204" pitchFamily="50" charset="-128"/>
            </a:endParaRPr>
          </a:p>
        </p:txBody>
      </p:sp>
      <p:pic>
        <p:nvPicPr>
          <p:cNvPr id="6" name="コンテンツ プレースホルダー 5">
            <a:extLst>
              <a:ext uri="{FF2B5EF4-FFF2-40B4-BE49-F238E27FC236}">
                <a16:creationId xmlns:a16="http://schemas.microsoft.com/office/drawing/2014/main" id="{01F9CC43-57B6-5073-FD6D-E6254B70CF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79013" y="1461775"/>
            <a:ext cx="470654" cy="424863"/>
          </a:xfrm>
        </p:spPr>
      </p:pic>
      <p:sp>
        <p:nvSpPr>
          <p:cNvPr id="4" name="四角形: 角を丸くする 3">
            <a:extLst>
              <a:ext uri="{FF2B5EF4-FFF2-40B4-BE49-F238E27FC236}">
                <a16:creationId xmlns:a16="http://schemas.microsoft.com/office/drawing/2014/main" id="{1D756077-27EE-8068-3126-BDECB81FF5DE}"/>
              </a:ext>
            </a:extLst>
          </p:cNvPr>
          <p:cNvSpPr/>
          <p:nvPr/>
        </p:nvSpPr>
        <p:spPr>
          <a:xfrm>
            <a:off x="2144829" y="1577397"/>
            <a:ext cx="3366052" cy="396545"/>
          </a:xfrm>
          <a:prstGeom prst="roundRect">
            <a:avLst>
              <a:gd name="adj" fmla="val 5000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基本的な視点</a:t>
            </a:r>
          </a:p>
        </p:txBody>
      </p:sp>
      <p:sp>
        <p:nvSpPr>
          <p:cNvPr id="11" name="テキスト ボックス 10">
            <a:extLst>
              <a:ext uri="{FF2B5EF4-FFF2-40B4-BE49-F238E27FC236}">
                <a16:creationId xmlns:a16="http://schemas.microsoft.com/office/drawing/2014/main" id="{BB05D01E-4A0C-B57C-258E-02D4BDBAEAEC}"/>
              </a:ext>
            </a:extLst>
          </p:cNvPr>
          <p:cNvSpPr txBox="1"/>
          <p:nvPr/>
        </p:nvSpPr>
        <p:spPr>
          <a:xfrm>
            <a:off x="7878962" y="1533450"/>
            <a:ext cx="954157" cy="369332"/>
          </a:xfrm>
          <a:prstGeom prst="rect">
            <a:avLst/>
          </a:prstGeom>
          <a:solidFill>
            <a:schemeClr val="bg1"/>
          </a:solid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ポイント</a:t>
            </a:r>
          </a:p>
        </p:txBody>
      </p:sp>
      <p:graphicFrame>
        <p:nvGraphicFramePr>
          <p:cNvPr id="8" name="表 9">
            <a:extLst>
              <a:ext uri="{FF2B5EF4-FFF2-40B4-BE49-F238E27FC236}">
                <a16:creationId xmlns:a16="http://schemas.microsoft.com/office/drawing/2014/main" id="{999498D8-2E86-9CB7-7C93-44DB36F86858}"/>
              </a:ext>
            </a:extLst>
          </p:cNvPr>
          <p:cNvGraphicFramePr>
            <a:graphicFrameLocks noGrp="1"/>
          </p:cNvGraphicFramePr>
          <p:nvPr>
            <p:extLst>
              <p:ext uri="{D42A27DB-BD31-4B8C-83A1-F6EECF244321}">
                <p14:modId xmlns:p14="http://schemas.microsoft.com/office/powerpoint/2010/main" val="3194944007"/>
              </p:ext>
            </p:extLst>
          </p:nvPr>
        </p:nvGraphicFramePr>
        <p:xfrm>
          <a:off x="411232" y="4209504"/>
          <a:ext cx="11334334" cy="2406168"/>
        </p:xfrm>
        <a:graphic>
          <a:graphicData uri="http://schemas.openxmlformats.org/drawingml/2006/table">
            <a:tbl>
              <a:tblPr firstRow="1" bandRow="1">
                <a:tableStyleId>{2D5ABB26-0587-4C30-8999-92F81FD0307C}</a:tableStyleId>
              </a:tblPr>
              <a:tblGrid>
                <a:gridCol w="5645138">
                  <a:extLst>
                    <a:ext uri="{9D8B030D-6E8A-4147-A177-3AD203B41FA5}">
                      <a16:colId xmlns:a16="http://schemas.microsoft.com/office/drawing/2014/main" val="1008903367"/>
                    </a:ext>
                  </a:extLst>
                </a:gridCol>
                <a:gridCol w="5689196">
                  <a:extLst>
                    <a:ext uri="{9D8B030D-6E8A-4147-A177-3AD203B41FA5}">
                      <a16:colId xmlns:a16="http://schemas.microsoft.com/office/drawing/2014/main" val="3513727155"/>
                    </a:ext>
                  </a:extLst>
                </a:gridCol>
              </a:tblGrid>
              <a:tr h="485928">
                <a:tc>
                  <a:txBody>
                    <a:bodyPr/>
                    <a:lstStyle/>
                    <a:p>
                      <a:pPr algn="ctr"/>
                      <a:r>
                        <a:rPr kumimoji="1" lang="ja-JP" altLang="en-US" sz="2000" dirty="0">
                          <a:latin typeface="Meiryo UI" panose="020B0604030504040204" pitchFamily="50" charset="-128"/>
                          <a:ea typeface="Meiryo UI" panose="020B0604030504040204" pitchFamily="50" charset="-128"/>
                        </a:rPr>
                        <a:t>本人と行うべきこと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dirty="0">
                          <a:latin typeface="Meiryo UI" panose="020B0604030504040204" pitchFamily="50" charset="-128"/>
                          <a:ea typeface="Meiryo UI" panose="020B0604030504040204" pitchFamily="50" charset="-128"/>
                        </a:rPr>
                        <a:t>支援者が行うべきこと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4948587"/>
                  </a:ext>
                </a:extLst>
              </a:tr>
              <a:tr h="1260150">
                <a:tc>
                  <a:txBody>
                    <a:bodyPr/>
                    <a:lstStyle/>
                    <a:p>
                      <a:r>
                        <a:rPr kumimoji="1" lang="ja-JP" altLang="en-US" sz="2400" dirty="0">
                          <a:latin typeface="Meiryo UI" panose="020B0604030504040204" pitchFamily="50" charset="-128"/>
                          <a:ea typeface="Meiryo UI" panose="020B0604030504040204" pitchFamily="50" charset="-128"/>
                        </a:rPr>
                        <a:t>・長期目標の設定</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・実行可能で成功体験が得られる短期目標の設定</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・短期目標の達成に向けて行うべき具体的な活動内容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a:latin typeface="Meiryo UI" panose="020B0604030504040204" pitchFamily="50" charset="-128"/>
                          <a:ea typeface="Meiryo UI" panose="020B0604030504040204" pitchFamily="50" charset="-128"/>
                        </a:rPr>
                        <a:t>・支援機関や関係者の役割と活動の決定</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・本人や家族に対する支援の範囲の決定</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・支援する目標の決定</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・具体的な支援方法の決定</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・支援機関の決定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9965243"/>
                  </a:ext>
                </a:extLst>
              </a:tr>
            </a:tbl>
          </a:graphicData>
        </a:graphic>
      </p:graphicFrame>
    </p:spTree>
    <p:extLst>
      <p:ext uri="{BB962C8B-B14F-4D97-AF65-F5344CB8AC3E}">
        <p14:creationId xmlns:p14="http://schemas.microsoft.com/office/powerpoint/2010/main" val="2214933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0ACBD0AD-8BCF-0317-B102-F32CE51C891A}"/>
              </a:ext>
            </a:extLst>
          </p:cNvPr>
          <p:cNvSpPr/>
          <p:nvPr/>
        </p:nvSpPr>
        <p:spPr>
          <a:xfrm>
            <a:off x="4717143" y="3336353"/>
            <a:ext cx="7011031" cy="161956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「作業用の服を自分で洗濯する」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「施設外就労の時は近隣のスーパーで昼食を購入する」</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財布を毎日持ってくる　　　　　等</a:t>
            </a:r>
            <a:endParaRPr kumimoji="1" lang="en-US" altLang="ja-JP" sz="2800"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0B43D9F-1136-F916-5405-9BFFD8E6FB18}"/>
              </a:ext>
            </a:extLst>
          </p:cNvPr>
          <p:cNvSpPr/>
          <p:nvPr/>
        </p:nvSpPr>
        <p:spPr>
          <a:xfrm>
            <a:off x="4822847" y="2911559"/>
            <a:ext cx="3457556"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短期目標例　～生活～</a:t>
            </a:r>
          </a:p>
        </p:txBody>
      </p:sp>
      <p:sp>
        <p:nvSpPr>
          <p:cNvPr id="18" name="正方形/長方形 17">
            <a:extLst>
              <a:ext uri="{FF2B5EF4-FFF2-40B4-BE49-F238E27FC236}">
                <a16:creationId xmlns:a16="http://schemas.microsoft.com/office/drawing/2014/main" id="{5E09ECEC-13BA-9C73-1079-0FBE1199EDD5}"/>
              </a:ext>
            </a:extLst>
          </p:cNvPr>
          <p:cNvSpPr/>
          <p:nvPr/>
        </p:nvSpPr>
        <p:spPr>
          <a:xfrm>
            <a:off x="463826" y="1372411"/>
            <a:ext cx="3788860" cy="151022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「一般就労がしたい」　　　　　　　</a:t>
            </a:r>
          </a:p>
        </p:txBody>
      </p:sp>
      <p:sp>
        <p:nvSpPr>
          <p:cNvPr id="17" name="四角形: 角を丸くする 16">
            <a:extLst>
              <a:ext uri="{FF2B5EF4-FFF2-40B4-BE49-F238E27FC236}">
                <a16:creationId xmlns:a16="http://schemas.microsoft.com/office/drawing/2014/main" id="{0FC4EA86-30A7-AE8C-F65F-769A383DA979}"/>
              </a:ext>
            </a:extLst>
          </p:cNvPr>
          <p:cNvSpPr/>
          <p:nvPr/>
        </p:nvSpPr>
        <p:spPr>
          <a:xfrm>
            <a:off x="463826" y="1056452"/>
            <a:ext cx="2327334"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長期目標</a:t>
            </a:r>
          </a:p>
        </p:txBody>
      </p:sp>
      <p:sp>
        <p:nvSpPr>
          <p:cNvPr id="24" name="矢印: 五方向 23">
            <a:extLst>
              <a:ext uri="{FF2B5EF4-FFF2-40B4-BE49-F238E27FC236}">
                <a16:creationId xmlns:a16="http://schemas.microsoft.com/office/drawing/2014/main" id="{39B712B8-99F0-5722-34D4-38D08F563B5B}"/>
              </a:ext>
            </a:extLst>
          </p:cNvPr>
          <p:cNvSpPr/>
          <p:nvPr/>
        </p:nvSpPr>
        <p:spPr>
          <a:xfrm>
            <a:off x="7805530" y="191280"/>
            <a:ext cx="4108175" cy="636105"/>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～プランニング～</a:t>
            </a:r>
          </a:p>
        </p:txBody>
      </p:sp>
      <p:sp>
        <p:nvSpPr>
          <p:cNvPr id="11" name="正方形/長方形 10">
            <a:extLst>
              <a:ext uri="{FF2B5EF4-FFF2-40B4-BE49-F238E27FC236}">
                <a16:creationId xmlns:a16="http://schemas.microsoft.com/office/drawing/2014/main" id="{C92C9433-68DE-E93C-B590-0C667AA4D4F6}"/>
              </a:ext>
            </a:extLst>
          </p:cNvPr>
          <p:cNvSpPr/>
          <p:nvPr/>
        </p:nvSpPr>
        <p:spPr>
          <a:xfrm>
            <a:off x="4717143" y="1327598"/>
            <a:ext cx="7011031" cy="155503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「月に１回ハロワークに行き求人情報を得る」　</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「一般枠と障害者枠それぞれのメリットを知る」等　　　　　　　　　　</a:t>
            </a:r>
          </a:p>
        </p:txBody>
      </p:sp>
      <p:sp>
        <p:nvSpPr>
          <p:cNvPr id="9" name="四角形: 角を丸くする 8">
            <a:extLst>
              <a:ext uri="{FF2B5EF4-FFF2-40B4-BE49-F238E27FC236}">
                <a16:creationId xmlns:a16="http://schemas.microsoft.com/office/drawing/2014/main" id="{33A788E6-3B6C-8166-B20E-C9342F3ECBE1}"/>
              </a:ext>
            </a:extLst>
          </p:cNvPr>
          <p:cNvSpPr/>
          <p:nvPr/>
        </p:nvSpPr>
        <p:spPr>
          <a:xfrm>
            <a:off x="4803599" y="1059753"/>
            <a:ext cx="3419059"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短期目標例　～就労～</a:t>
            </a:r>
          </a:p>
        </p:txBody>
      </p:sp>
      <p:sp>
        <p:nvSpPr>
          <p:cNvPr id="13" name="正方形/長方形 12">
            <a:extLst>
              <a:ext uri="{FF2B5EF4-FFF2-40B4-BE49-F238E27FC236}">
                <a16:creationId xmlns:a16="http://schemas.microsoft.com/office/drawing/2014/main" id="{7B894478-7FDD-480E-304E-D69FA08ED3C2}"/>
              </a:ext>
            </a:extLst>
          </p:cNvPr>
          <p:cNvSpPr/>
          <p:nvPr/>
        </p:nvSpPr>
        <p:spPr>
          <a:xfrm>
            <a:off x="4717143" y="5380712"/>
            <a:ext cx="7011031" cy="138584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「作業手順をメモし確認しながら業務を行う」</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「分からないことは相談し、業務終了時に報告をする」　　　　　　　　　　　　　　　　　　　　　等　　　　　　　　　　</a:t>
            </a:r>
          </a:p>
        </p:txBody>
      </p:sp>
      <p:sp>
        <p:nvSpPr>
          <p:cNvPr id="12" name="四角形: 角を丸くする 11">
            <a:extLst>
              <a:ext uri="{FF2B5EF4-FFF2-40B4-BE49-F238E27FC236}">
                <a16:creationId xmlns:a16="http://schemas.microsoft.com/office/drawing/2014/main" id="{D4D67192-B395-2A12-CFE1-0A228EB8B58D}"/>
              </a:ext>
            </a:extLst>
          </p:cNvPr>
          <p:cNvSpPr/>
          <p:nvPr/>
        </p:nvSpPr>
        <p:spPr>
          <a:xfrm>
            <a:off x="4822847" y="4992930"/>
            <a:ext cx="3457556"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短期目標例　～作業～</a:t>
            </a:r>
          </a:p>
        </p:txBody>
      </p:sp>
      <p:sp>
        <p:nvSpPr>
          <p:cNvPr id="16" name="正方形/長方形 15">
            <a:extLst>
              <a:ext uri="{FF2B5EF4-FFF2-40B4-BE49-F238E27FC236}">
                <a16:creationId xmlns:a16="http://schemas.microsoft.com/office/drawing/2014/main" id="{CF04FDCB-B65B-3087-9F31-B7A712146D32}"/>
              </a:ext>
            </a:extLst>
          </p:cNvPr>
          <p:cNvSpPr/>
          <p:nvPr/>
        </p:nvSpPr>
        <p:spPr>
          <a:xfrm>
            <a:off x="440983" y="3220254"/>
            <a:ext cx="3788860" cy="354630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・長期目標とリンクした目標を設定する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・作業面のみではなく生活面にも着目して目標を設定する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・本人と一緒に達成可能な目標を設定する　　　　　　　</a:t>
            </a:r>
          </a:p>
        </p:txBody>
      </p:sp>
      <p:sp>
        <p:nvSpPr>
          <p:cNvPr id="15" name="四角形: 角を丸くする 14">
            <a:extLst>
              <a:ext uri="{FF2B5EF4-FFF2-40B4-BE49-F238E27FC236}">
                <a16:creationId xmlns:a16="http://schemas.microsoft.com/office/drawing/2014/main" id="{9BCEA234-A59E-6EC2-203E-3AA90DCD5394}"/>
              </a:ext>
            </a:extLst>
          </p:cNvPr>
          <p:cNvSpPr/>
          <p:nvPr/>
        </p:nvSpPr>
        <p:spPr>
          <a:xfrm>
            <a:off x="463826" y="2967335"/>
            <a:ext cx="2327334"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短期目標の視点</a:t>
            </a:r>
          </a:p>
        </p:txBody>
      </p:sp>
    </p:spTree>
    <p:extLst>
      <p:ext uri="{BB962C8B-B14F-4D97-AF65-F5344CB8AC3E}">
        <p14:creationId xmlns:p14="http://schemas.microsoft.com/office/powerpoint/2010/main" val="1475507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865FF7A7-AF35-3A1F-ECD1-650E297D0FF2}"/>
              </a:ext>
            </a:extLst>
          </p:cNvPr>
          <p:cNvSpPr/>
          <p:nvPr/>
        </p:nvSpPr>
        <p:spPr>
          <a:xfrm>
            <a:off x="733292" y="5179761"/>
            <a:ext cx="10428192" cy="151182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2400" dirty="0">
                <a:latin typeface="Meiryo UI" panose="020B0604030504040204" pitchFamily="50" charset="-128"/>
                <a:ea typeface="Meiryo UI" panose="020B0604030504040204" pitchFamily="50" charset="-128"/>
              </a:rPr>
              <a:t>・意思決定支援と権利擁護の視点から支援</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・本人のエンパワメントにアプローチした支援</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・社会資源のネットワークを構築して支援の幅を広げる</a:t>
            </a:r>
            <a:endParaRPr kumimoji="1" lang="en-US" altLang="ja-JP" sz="2400"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D986F7AC-BB50-E7A9-1107-76A40B7DBEEB}"/>
              </a:ext>
            </a:extLst>
          </p:cNvPr>
          <p:cNvSpPr/>
          <p:nvPr/>
        </p:nvSpPr>
        <p:spPr>
          <a:xfrm>
            <a:off x="791423" y="1097280"/>
            <a:ext cx="3926417" cy="3797521"/>
          </a:xfrm>
          <a:prstGeom prst="roundRect">
            <a:avLst>
              <a:gd name="adj" fmla="val 5925"/>
            </a:avLst>
          </a:prstGeo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a:t>
            </a:r>
            <a:r>
              <a:rPr kumimoji="1" lang="en-US" altLang="ja-JP" sz="2400" dirty="0">
                <a:latin typeface="Meiryo UI" panose="020B0604030504040204" pitchFamily="50" charset="-128"/>
                <a:ea typeface="Meiryo UI" panose="020B0604030504040204" pitchFamily="50" charset="-128"/>
              </a:rPr>
              <a:t>ADL</a:t>
            </a:r>
            <a:r>
              <a:rPr kumimoji="1" lang="ja-JP" altLang="en-US" sz="2400" dirty="0">
                <a:latin typeface="Meiryo UI" panose="020B0604030504040204" pitchFamily="50" charset="-128"/>
                <a:ea typeface="Meiryo UI" panose="020B0604030504040204" pitchFamily="50" charset="-128"/>
              </a:rPr>
              <a:t>の獲得</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・生活リズムの形成</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・健康や服薬管理</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・対人関係</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・基本的な労働習慣</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・社会性やルールの習得</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・働くことへの動機づけ</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・能力の自己理解　　等</a:t>
            </a:r>
            <a:endParaRPr kumimoji="1" lang="en-US" altLang="ja-JP" sz="2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605456" y="266181"/>
            <a:ext cx="11140110" cy="717353"/>
          </a:xfrm>
          <a:effectLst>
            <a:softEdge rad="635000"/>
          </a:effectLst>
        </p:spPr>
        <p:txBody>
          <a:bodyPr>
            <a:noAutofit/>
          </a:bodyPr>
          <a:lstStyle/>
          <a:p>
            <a:r>
              <a:rPr lang="ja-JP" altLang="en-US" sz="3600" dirty="0">
                <a:latin typeface="Meiryo UI" panose="020B0604030504040204" pitchFamily="50" charset="-128"/>
                <a:ea typeface="Meiryo UI" panose="020B0604030504040204" pitchFamily="50" charset="-128"/>
              </a:rPr>
              <a:t>（</a:t>
            </a:r>
            <a:r>
              <a:rPr lang="en-US" altLang="ja-JP" sz="3600" dirty="0">
                <a:latin typeface="Meiryo UI" panose="020B0604030504040204" pitchFamily="50" charset="-128"/>
                <a:ea typeface="Meiryo UI" panose="020B0604030504040204" pitchFamily="50" charset="-128"/>
              </a:rPr>
              <a:t>4</a:t>
            </a:r>
            <a:r>
              <a:rPr lang="ja-JP" altLang="en-US" sz="3600" dirty="0">
                <a:latin typeface="Meiryo UI" panose="020B0604030504040204" pitchFamily="50" charset="-128"/>
                <a:ea typeface="Meiryo UI" panose="020B0604030504040204" pitchFamily="50" charset="-128"/>
              </a:rPr>
              <a:t>）インターベーション（就労支援の実施）</a:t>
            </a:r>
            <a:endParaRPr kumimoji="1" lang="ja-JP" altLang="en-US" sz="2800" dirty="0">
              <a:latin typeface="Meiryo UI" panose="020B0604030504040204" pitchFamily="50" charset="-128"/>
              <a:ea typeface="Meiryo UI" panose="020B0604030504040204" pitchFamily="50" charset="-128"/>
            </a:endParaRPr>
          </a:p>
        </p:txBody>
      </p:sp>
      <p:pic>
        <p:nvPicPr>
          <p:cNvPr id="6" name="コンテンツ プレースホルダー 5">
            <a:extLst>
              <a:ext uri="{FF2B5EF4-FFF2-40B4-BE49-F238E27FC236}">
                <a16:creationId xmlns:a16="http://schemas.microsoft.com/office/drawing/2014/main" id="{01F9CC43-57B6-5073-FD6D-E6254B70CF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5820" y="4939564"/>
            <a:ext cx="470654" cy="424863"/>
          </a:xfrm>
        </p:spPr>
      </p:pic>
      <p:sp>
        <p:nvSpPr>
          <p:cNvPr id="4" name="四角形: 角を丸くする 3">
            <a:extLst>
              <a:ext uri="{FF2B5EF4-FFF2-40B4-BE49-F238E27FC236}">
                <a16:creationId xmlns:a16="http://schemas.microsoft.com/office/drawing/2014/main" id="{1D756077-27EE-8068-3126-BDECB81FF5DE}"/>
              </a:ext>
            </a:extLst>
          </p:cNvPr>
          <p:cNvSpPr/>
          <p:nvPr/>
        </p:nvSpPr>
        <p:spPr>
          <a:xfrm>
            <a:off x="1605715" y="1224472"/>
            <a:ext cx="2297831" cy="396545"/>
          </a:xfrm>
          <a:prstGeom prst="roundRect">
            <a:avLst>
              <a:gd name="adj" fmla="val 5000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職業準備訓練</a:t>
            </a:r>
          </a:p>
        </p:txBody>
      </p:sp>
      <p:sp>
        <p:nvSpPr>
          <p:cNvPr id="11" name="テキスト ボックス 10">
            <a:extLst>
              <a:ext uri="{FF2B5EF4-FFF2-40B4-BE49-F238E27FC236}">
                <a16:creationId xmlns:a16="http://schemas.microsoft.com/office/drawing/2014/main" id="{BB05D01E-4A0C-B57C-258E-02D4BDBAEAEC}"/>
              </a:ext>
            </a:extLst>
          </p:cNvPr>
          <p:cNvSpPr txBox="1"/>
          <p:nvPr/>
        </p:nvSpPr>
        <p:spPr>
          <a:xfrm>
            <a:off x="1396474" y="5052140"/>
            <a:ext cx="954157" cy="369332"/>
          </a:xfrm>
          <a:prstGeom prst="rect">
            <a:avLst/>
          </a:prstGeom>
          <a:solidFill>
            <a:schemeClr val="bg1"/>
          </a:solid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ポイント</a:t>
            </a:r>
          </a:p>
        </p:txBody>
      </p:sp>
      <p:sp>
        <p:nvSpPr>
          <p:cNvPr id="13" name="四角形: 角を丸くする 12">
            <a:extLst>
              <a:ext uri="{FF2B5EF4-FFF2-40B4-BE49-F238E27FC236}">
                <a16:creationId xmlns:a16="http://schemas.microsoft.com/office/drawing/2014/main" id="{0A1F1A07-B4BA-BE8A-4826-B72A5D5E1A70}"/>
              </a:ext>
            </a:extLst>
          </p:cNvPr>
          <p:cNvSpPr/>
          <p:nvPr/>
        </p:nvSpPr>
        <p:spPr>
          <a:xfrm>
            <a:off x="4978400" y="1096590"/>
            <a:ext cx="6183086" cy="1849754"/>
          </a:xfrm>
          <a:prstGeom prst="roundRect">
            <a:avLst>
              <a:gd name="adj" fmla="val 5925"/>
            </a:avLst>
          </a:prstGeom>
        </p:spPr>
        <p:style>
          <a:lnRef idx="1">
            <a:schemeClr val="accent4"/>
          </a:lnRef>
          <a:fillRef idx="2">
            <a:schemeClr val="accent4"/>
          </a:fillRef>
          <a:effectRef idx="1">
            <a:schemeClr val="accent4"/>
          </a:effectRef>
          <a:fontRef idx="minor">
            <a:schemeClr val="dk1"/>
          </a:fontRef>
        </p:style>
        <p:txBody>
          <a:bodyPr rtlCol="0" anchor="ctr"/>
          <a:lstStyle/>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・マッチング（求職活動、採用面接、就職）</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・職場環境の調整や作業マニュアルの作成</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・就労支援員やジョブコーチによる個別支援</a:t>
            </a:r>
            <a:endParaRPr kumimoji="1" lang="en-US" altLang="ja-JP" sz="2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69E41B67-D97D-C579-0946-77577F10F725}"/>
              </a:ext>
            </a:extLst>
          </p:cNvPr>
          <p:cNvSpPr/>
          <p:nvPr/>
        </p:nvSpPr>
        <p:spPr>
          <a:xfrm>
            <a:off x="6357323" y="1209644"/>
            <a:ext cx="3802743" cy="396545"/>
          </a:xfrm>
          <a:prstGeom prst="roundRect">
            <a:avLst>
              <a:gd name="adj" fmla="val 5000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職場開拓と就職のあっせん</a:t>
            </a:r>
          </a:p>
        </p:txBody>
      </p:sp>
      <p:sp>
        <p:nvSpPr>
          <p:cNvPr id="15" name="四角形: 角を丸くする 14">
            <a:extLst>
              <a:ext uri="{FF2B5EF4-FFF2-40B4-BE49-F238E27FC236}">
                <a16:creationId xmlns:a16="http://schemas.microsoft.com/office/drawing/2014/main" id="{0DCACB1B-6C36-1BE3-D410-CEE85D5757A0}"/>
              </a:ext>
            </a:extLst>
          </p:cNvPr>
          <p:cNvSpPr/>
          <p:nvPr/>
        </p:nvSpPr>
        <p:spPr>
          <a:xfrm>
            <a:off x="4978399" y="3045047"/>
            <a:ext cx="6183085" cy="1849754"/>
          </a:xfrm>
          <a:prstGeom prst="roundRect">
            <a:avLst>
              <a:gd name="adj" fmla="val 5925"/>
            </a:avLst>
          </a:prstGeom>
        </p:spPr>
        <p:style>
          <a:lnRef idx="1">
            <a:schemeClr val="accent6"/>
          </a:lnRef>
          <a:fillRef idx="2">
            <a:schemeClr val="accent6"/>
          </a:fillRef>
          <a:effectRef idx="1">
            <a:schemeClr val="accent6"/>
          </a:effectRef>
          <a:fontRef idx="minor">
            <a:schemeClr val="dk1"/>
          </a:fontRef>
        </p:style>
        <p:txBody>
          <a:bodyPr rtlCol="0" anchor="ctr"/>
          <a:lstStyle/>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・定期的な訪問と面談</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・職場の理解醸成とキーパーソンの育成</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・労働条件の再調整等、雇用管理への介　　</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入支援</a:t>
            </a:r>
            <a:endParaRPr kumimoji="1" lang="en-US" altLang="ja-JP" sz="2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41C5D010-1703-BD45-49A1-A6649A8CDA50}"/>
              </a:ext>
            </a:extLst>
          </p:cNvPr>
          <p:cNvSpPr/>
          <p:nvPr/>
        </p:nvSpPr>
        <p:spPr>
          <a:xfrm>
            <a:off x="6357323" y="3069833"/>
            <a:ext cx="3802743" cy="359168"/>
          </a:xfrm>
          <a:prstGeom prst="roundRect">
            <a:avLst>
              <a:gd name="adj" fmla="val 5000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定着支援</a:t>
            </a:r>
          </a:p>
        </p:txBody>
      </p:sp>
    </p:spTree>
    <p:extLst>
      <p:ext uri="{BB962C8B-B14F-4D97-AF65-F5344CB8AC3E}">
        <p14:creationId xmlns:p14="http://schemas.microsoft.com/office/powerpoint/2010/main" val="4042264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0ACBD0AD-8BCF-0317-B102-F32CE51C891A}"/>
              </a:ext>
            </a:extLst>
          </p:cNvPr>
          <p:cNvSpPr/>
          <p:nvPr/>
        </p:nvSpPr>
        <p:spPr>
          <a:xfrm>
            <a:off x="6096001" y="1372411"/>
            <a:ext cx="5632174" cy="2308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・精肉工場</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（ラインから流れてくるパック詰めされた精肉のラベルを見て、出荷先ごとに分別する）</a:t>
            </a:r>
            <a:endParaRPr kumimoji="1" lang="en-US" altLang="ja-JP" sz="2800"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0B43D9F-1136-F916-5405-9BFFD8E6FB18}"/>
              </a:ext>
            </a:extLst>
          </p:cNvPr>
          <p:cNvSpPr/>
          <p:nvPr/>
        </p:nvSpPr>
        <p:spPr>
          <a:xfrm>
            <a:off x="6248402" y="1056452"/>
            <a:ext cx="3949698"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作業内容（施設外）</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週に１日</a:t>
            </a:r>
          </a:p>
        </p:txBody>
      </p:sp>
      <p:sp>
        <p:nvSpPr>
          <p:cNvPr id="18" name="正方形/長方形 17">
            <a:extLst>
              <a:ext uri="{FF2B5EF4-FFF2-40B4-BE49-F238E27FC236}">
                <a16:creationId xmlns:a16="http://schemas.microsoft.com/office/drawing/2014/main" id="{5E09ECEC-13BA-9C73-1079-0FBE1199EDD5}"/>
              </a:ext>
            </a:extLst>
          </p:cNvPr>
          <p:cNvSpPr/>
          <p:nvPr/>
        </p:nvSpPr>
        <p:spPr>
          <a:xfrm>
            <a:off x="463826" y="1372411"/>
            <a:ext cx="5479774" cy="111074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　・ギフト商品づくり　　　　　　　　　　　　　　　　　　（</a:t>
            </a:r>
            <a:r>
              <a:rPr kumimoji="1" lang="en-US" altLang="ja-JP" sz="2800" dirty="0">
                <a:latin typeface="Meiryo UI" panose="020B0604030504040204" pitchFamily="50" charset="-128"/>
                <a:ea typeface="Meiryo UI" panose="020B0604030504040204" pitchFamily="50" charset="-128"/>
              </a:rPr>
              <a:t>10</a:t>
            </a:r>
            <a:r>
              <a:rPr kumimoji="1" lang="ja-JP" altLang="en-US" sz="2800" dirty="0">
                <a:latin typeface="Meiryo UI" panose="020B0604030504040204" pitchFamily="50" charset="-128"/>
                <a:ea typeface="Meiryo UI" panose="020B0604030504040204" pitchFamily="50" charset="-128"/>
              </a:rPr>
              <a:t>ある作業工程を手順通り行う）　　　　　</a:t>
            </a:r>
          </a:p>
        </p:txBody>
      </p:sp>
      <p:sp>
        <p:nvSpPr>
          <p:cNvPr id="17" name="四角形: 角を丸くする 16">
            <a:extLst>
              <a:ext uri="{FF2B5EF4-FFF2-40B4-BE49-F238E27FC236}">
                <a16:creationId xmlns:a16="http://schemas.microsoft.com/office/drawing/2014/main" id="{0FC4EA86-30A7-AE8C-F65F-769A383DA979}"/>
              </a:ext>
            </a:extLst>
          </p:cNvPr>
          <p:cNvSpPr/>
          <p:nvPr/>
        </p:nvSpPr>
        <p:spPr>
          <a:xfrm>
            <a:off x="463826" y="1056452"/>
            <a:ext cx="3231874"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作業内容（室内）</a:t>
            </a:r>
          </a:p>
        </p:txBody>
      </p:sp>
      <p:sp>
        <p:nvSpPr>
          <p:cNvPr id="24" name="矢印: 五方向 23">
            <a:extLst>
              <a:ext uri="{FF2B5EF4-FFF2-40B4-BE49-F238E27FC236}">
                <a16:creationId xmlns:a16="http://schemas.microsoft.com/office/drawing/2014/main" id="{39B712B8-99F0-5722-34D4-38D08F563B5B}"/>
              </a:ext>
            </a:extLst>
          </p:cNvPr>
          <p:cNvSpPr/>
          <p:nvPr/>
        </p:nvSpPr>
        <p:spPr>
          <a:xfrm>
            <a:off x="7805530" y="191280"/>
            <a:ext cx="4108175" cy="636105"/>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～インターベーション～</a:t>
            </a:r>
          </a:p>
        </p:txBody>
      </p:sp>
      <p:sp>
        <p:nvSpPr>
          <p:cNvPr id="13" name="正方形/長方形 12">
            <a:extLst>
              <a:ext uri="{FF2B5EF4-FFF2-40B4-BE49-F238E27FC236}">
                <a16:creationId xmlns:a16="http://schemas.microsoft.com/office/drawing/2014/main" id="{7B894478-7FDD-480E-304E-D69FA08ED3C2}"/>
              </a:ext>
            </a:extLst>
          </p:cNvPr>
          <p:cNvSpPr/>
          <p:nvPr/>
        </p:nvSpPr>
        <p:spPr>
          <a:xfrm>
            <a:off x="6167232" y="4225990"/>
            <a:ext cx="5560942" cy="254057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・支援者と月に１回ハローワークに行き一般枠での求人情報の収集　</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・なかぽつセンターの支援者より、「一般枠」と「障害者枠」それぞれのメリットに関して説明を受ける　　　　　</a:t>
            </a:r>
          </a:p>
        </p:txBody>
      </p:sp>
      <p:sp>
        <p:nvSpPr>
          <p:cNvPr id="12" name="四角形: 角を丸くする 11">
            <a:extLst>
              <a:ext uri="{FF2B5EF4-FFF2-40B4-BE49-F238E27FC236}">
                <a16:creationId xmlns:a16="http://schemas.microsoft.com/office/drawing/2014/main" id="{D4D67192-B395-2A12-CFE1-0A228EB8B58D}"/>
              </a:ext>
            </a:extLst>
          </p:cNvPr>
          <p:cNvSpPr/>
          <p:nvPr/>
        </p:nvSpPr>
        <p:spPr>
          <a:xfrm>
            <a:off x="6248402" y="3838340"/>
            <a:ext cx="3530598"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就労支援</a:t>
            </a:r>
          </a:p>
        </p:txBody>
      </p:sp>
      <p:sp>
        <p:nvSpPr>
          <p:cNvPr id="19" name="正方形/長方形 18">
            <a:extLst>
              <a:ext uri="{FF2B5EF4-FFF2-40B4-BE49-F238E27FC236}">
                <a16:creationId xmlns:a16="http://schemas.microsoft.com/office/drawing/2014/main" id="{9672A18C-0FC5-E93A-5BCA-5960CEB703AA}"/>
              </a:ext>
            </a:extLst>
          </p:cNvPr>
          <p:cNvSpPr/>
          <p:nvPr/>
        </p:nvSpPr>
        <p:spPr>
          <a:xfrm>
            <a:off x="463826" y="2959911"/>
            <a:ext cx="5479774" cy="380664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・精肉工場で着用した作業服を翌朝</a:t>
            </a:r>
            <a:r>
              <a:rPr kumimoji="1" lang="en-US" altLang="ja-JP" sz="2800" dirty="0">
                <a:latin typeface="Meiryo UI" panose="020B0604030504040204" pitchFamily="50" charset="-128"/>
                <a:ea typeface="Meiryo UI" panose="020B0604030504040204" pitchFamily="50" charset="-128"/>
              </a:rPr>
              <a:t>B</a:t>
            </a:r>
            <a:r>
              <a:rPr kumimoji="1" lang="ja-JP" altLang="en-US" sz="2800" dirty="0">
                <a:latin typeface="Meiryo UI" panose="020B0604030504040204" pitchFamily="50" charset="-128"/>
                <a:ea typeface="Meiryo UI" panose="020B0604030504040204" pitchFamily="50" charset="-128"/>
              </a:rPr>
              <a:t>型事業所で洗濯する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・昼食後、食器を下膳し水につける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・持ち物確認をする（財布、免許証、メモ帳、筆記用具、タオル、着替え）</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・休憩時に１５分間のウォーキング</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B</a:t>
            </a:r>
            <a:r>
              <a:rPr kumimoji="1" lang="ja-JP" altLang="en-US" sz="2800" dirty="0">
                <a:latin typeface="Meiryo UI" panose="020B0604030504040204" pitchFamily="50" charset="-128"/>
                <a:ea typeface="Meiryo UI" panose="020B0604030504040204" pitchFamily="50" charset="-128"/>
              </a:rPr>
              <a:t>型利用中に購入したものを金銭管理簿に記載する</a:t>
            </a:r>
            <a:endParaRPr kumimoji="1" lang="en-US" altLang="ja-JP" sz="2800"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33A788E6-3B6C-8166-B20E-C9342F3ECBE1}"/>
              </a:ext>
            </a:extLst>
          </p:cNvPr>
          <p:cNvSpPr/>
          <p:nvPr/>
        </p:nvSpPr>
        <p:spPr>
          <a:xfrm>
            <a:off x="463826" y="2590205"/>
            <a:ext cx="3231874" cy="52129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生活支援</a:t>
            </a:r>
          </a:p>
        </p:txBody>
      </p:sp>
    </p:spTree>
    <p:extLst>
      <p:ext uri="{BB962C8B-B14F-4D97-AF65-F5344CB8AC3E}">
        <p14:creationId xmlns:p14="http://schemas.microsoft.com/office/powerpoint/2010/main" val="1843259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865FF7A7-AF35-3A1F-ECD1-650E297D0FF2}"/>
              </a:ext>
            </a:extLst>
          </p:cNvPr>
          <p:cNvSpPr/>
          <p:nvPr/>
        </p:nvSpPr>
        <p:spPr>
          <a:xfrm>
            <a:off x="6103806" y="2150633"/>
            <a:ext cx="5768403" cy="459494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・目標が達成されなかった場合や、ニーズが変化した場合はその要因を整理し再アセスメントを行う</a:t>
            </a:r>
            <a:endParaRPr kumimoji="1" lang="en-US" altLang="ja-JP" sz="2800" dirty="0">
              <a:latin typeface="Meiryo UI" panose="020B0604030504040204" pitchFamily="50" charset="-128"/>
              <a:ea typeface="Meiryo UI" panose="020B0604030504040204" pitchFamily="50" charset="-128"/>
            </a:endParaRPr>
          </a:p>
          <a:p>
            <a:endParaRPr kumimoji="1" lang="en-US" altLang="ja-JP" sz="2800" dirty="0">
              <a:latin typeface="Meiryo UI" panose="020B0604030504040204" pitchFamily="50" charset="-128"/>
              <a:ea typeface="Meiryo UI" panose="020B0604030504040204" pitchFamily="50" charset="-128"/>
            </a:endParaRPr>
          </a:p>
          <a:p>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・「終結」した場合でも、構築したネットワークを活用し、本人の状況を把握する。</a:t>
            </a:r>
            <a:endParaRPr kumimoji="1" lang="en-US" altLang="ja-JP" sz="2800"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D986F7AC-BB50-E7A9-1107-76A40B7DBEEB}"/>
              </a:ext>
            </a:extLst>
          </p:cNvPr>
          <p:cNvSpPr/>
          <p:nvPr/>
        </p:nvSpPr>
        <p:spPr>
          <a:xfrm>
            <a:off x="795154" y="2043417"/>
            <a:ext cx="5065065" cy="4702157"/>
          </a:xfrm>
          <a:prstGeom prst="roundRect">
            <a:avLst>
              <a:gd name="adj" fmla="val 5925"/>
            </a:avLst>
          </a:prstGeo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・本人の達成感</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・家族、支援者の達成感</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・目標の達成度</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・目標に対する課題やニーズの変化</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・雇用契約の条件</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・福祉的就労の形態や工賃等の条件</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・就労支援や生活支援のサービスの質</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・職場実習の可能性</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・雇用の可能性</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・企業等との連携状況</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・支援機関の変更</a:t>
            </a:r>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487185" y="251739"/>
            <a:ext cx="11140110" cy="617691"/>
          </a:xfrm>
          <a:effectLst>
            <a:softEdge rad="635000"/>
          </a:effectLst>
        </p:spPr>
        <p:txBody>
          <a:bodyPr anchor="t">
            <a:noAutofit/>
          </a:bodyPr>
          <a:lstStyle/>
          <a:p>
            <a:r>
              <a:rPr lang="ja-JP" altLang="en-US" sz="3600" dirty="0">
                <a:latin typeface="Meiryo UI" panose="020B0604030504040204" pitchFamily="50" charset="-128"/>
                <a:ea typeface="Meiryo UI" panose="020B0604030504040204" pitchFamily="50" charset="-128"/>
              </a:rPr>
              <a:t>（</a:t>
            </a:r>
            <a:r>
              <a:rPr lang="en-US" altLang="ja-JP" sz="3600" dirty="0">
                <a:latin typeface="Meiryo UI" panose="020B0604030504040204" pitchFamily="50" charset="-128"/>
                <a:ea typeface="Meiryo UI" panose="020B0604030504040204" pitchFamily="50" charset="-128"/>
              </a:rPr>
              <a:t>5</a:t>
            </a:r>
            <a:r>
              <a:rPr lang="ja-JP" altLang="en-US" sz="3600" dirty="0">
                <a:latin typeface="Meiryo UI" panose="020B0604030504040204" pitchFamily="50" charset="-128"/>
                <a:ea typeface="Meiryo UI" panose="020B0604030504040204" pitchFamily="50" charset="-128"/>
              </a:rPr>
              <a:t>）モニタリング（就労支援状況の観察）</a:t>
            </a:r>
            <a:br>
              <a:rPr lang="en-US" altLang="ja-JP" sz="2800" dirty="0">
                <a:latin typeface="Meiryo UI" panose="020B0604030504040204" pitchFamily="50" charset="-128"/>
                <a:ea typeface="Meiryo UI" panose="020B0604030504040204" pitchFamily="50" charset="-128"/>
              </a:rPr>
            </a:br>
            <a:br>
              <a:rPr lang="en-US" altLang="ja-JP" sz="3600" dirty="0">
                <a:latin typeface="Meiryo UI" panose="020B0604030504040204" pitchFamily="50" charset="-128"/>
                <a:ea typeface="Meiryo UI" panose="020B0604030504040204" pitchFamily="50" charset="-128"/>
              </a:rPr>
            </a:br>
            <a:br>
              <a:rPr lang="en-US" altLang="ja-JP" sz="3600" dirty="0">
                <a:latin typeface="Meiryo UI" panose="020B0604030504040204" pitchFamily="50" charset="-128"/>
                <a:ea typeface="Meiryo UI" panose="020B0604030504040204" pitchFamily="50" charset="-128"/>
              </a:rPr>
            </a:br>
            <a:endParaRPr kumimoji="1" lang="ja-JP" altLang="en-US" sz="2800" dirty="0">
              <a:latin typeface="Meiryo UI" panose="020B0604030504040204" pitchFamily="50" charset="-128"/>
              <a:ea typeface="Meiryo UI" panose="020B0604030504040204" pitchFamily="50" charset="-128"/>
            </a:endParaRPr>
          </a:p>
        </p:txBody>
      </p:sp>
      <p:pic>
        <p:nvPicPr>
          <p:cNvPr id="6" name="コンテンツ プレースホルダー 5">
            <a:extLst>
              <a:ext uri="{FF2B5EF4-FFF2-40B4-BE49-F238E27FC236}">
                <a16:creationId xmlns:a16="http://schemas.microsoft.com/office/drawing/2014/main" id="{01F9CC43-57B6-5073-FD6D-E6254B70CF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40283" y="1951230"/>
            <a:ext cx="470654" cy="424863"/>
          </a:xfrm>
        </p:spPr>
      </p:pic>
      <p:sp>
        <p:nvSpPr>
          <p:cNvPr id="11" name="テキスト ボックス 10">
            <a:extLst>
              <a:ext uri="{FF2B5EF4-FFF2-40B4-BE49-F238E27FC236}">
                <a16:creationId xmlns:a16="http://schemas.microsoft.com/office/drawing/2014/main" id="{BB05D01E-4A0C-B57C-258E-02D4BDBAEAEC}"/>
              </a:ext>
            </a:extLst>
          </p:cNvPr>
          <p:cNvSpPr txBox="1"/>
          <p:nvPr/>
        </p:nvSpPr>
        <p:spPr>
          <a:xfrm>
            <a:off x="6906168" y="2006761"/>
            <a:ext cx="954157" cy="369332"/>
          </a:xfrm>
          <a:prstGeom prst="rect">
            <a:avLst/>
          </a:prstGeom>
          <a:solidFill>
            <a:schemeClr val="bg1"/>
          </a:solid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ポイント</a:t>
            </a:r>
          </a:p>
        </p:txBody>
      </p:sp>
      <p:sp>
        <p:nvSpPr>
          <p:cNvPr id="15" name="四角形: 角を丸くする 14">
            <a:extLst>
              <a:ext uri="{FF2B5EF4-FFF2-40B4-BE49-F238E27FC236}">
                <a16:creationId xmlns:a16="http://schemas.microsoft.com/office/drawing/2014/main" id="{0DCACB1B-6C36-1BE3-D410-CEE85D5757A0}"/>
              </a:ext>
            </a:extLst>
          </p:cNvPr>
          <p:cNvSpPr/>
          <p:nvPr/>
        </p:nvSpPr>
        <p:spPr>
          <a:xfrm>
            <a:off x="746250" y="1026908"/>
            <a:ext cx="10699500" cy="966247"/>
          </a:xfrm>
          <a:prstGeom prst="roundRect">
            <a:avLst>
              <a:gd name="adj" fmla="val 0"/>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3200" dirty="0">
                <a:latin typeface="Meiryo UI" panose="020B0604030504040204" pitchFamily="50" charset="-128"/>
                <a:ea typeface="Meiryo UI" panose="020B0604030504040204" pitchFamily="50" charset="-128"/>
              </a:rPr>
              <a:t>・支援計画通りにサービスが提供されているかどうかを確認</a:t>
            </a:r>
            <a:endParaRPr kumimoji="1" lang="en-US" altLang="ja-JP" sz="3200" dirty="0">
              <a:latin typeface="Meiryo UI" panose="020B0604030504040204" pitchFamily="50" charset="-128"/>
              <a:ea typeface="Meiryo UI" panose="020B0604030504040204" pitchFamily="50" charset="-128"/>
            </a:endParaRPr>
          </a:p>
          <a:p>
            <a:r>
              <a:rPr kumimoji="1" lang="ja-JP" altLang="en-US" sz="3200" dirty="0">
                <a:latin typeface="Meiryo UI" panose="020B0604030504040204" pitchFamily="50" charset="-128"/>
                <a:ea typeface="Meiryo UI" panose="020B0604030504040204" pitchFamily="50" charset="-128"/>
              </a:rPr>
              <a:t>・本人のニーズや就労環境・生活状況に変化はないかを確認</a:t>
            </a:r>
            <a:endParaRPr kumimoji="1" lang="en-US" altLang="ja-JP" sz="32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41C5D010-1703-BD45-49A1-A6649A8CDA50}"/>
              </a:ext>
            </a:extLst>
          </p:cNvPr>
          <p:cNvSpPr/>
          <p:nvPr/>
        </p:nvSpPr>
        <p:spPr>
          <a:xfrm>
            <a:off x="1426314" y="1993155"/>
            <a:ext cx="3802743" cy="396545"/>
          </a:xfrm>
          <a:prstGeom prst="roundRect">
            <a:avLst>
              <a:gd name="adj" fmla="val 5000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具体的な確認項目</a:t>
            </a:r>
          </a:p>
        </p:txBody>
      </p:sp>
    </p:spTree>
    <p:extLst>
      <p:ext uri="{BB962C8B-B14F-4D97-AF65-F5344CB8AC3E}">
        <p14:creationId xmlns:p14="http://schemas.microsoft.com/office/powerpoint/2010/main" val="447282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0ACBD0AD-8BCF-0317-B102-F32CE51C891A}"/>
              </a:ext>
            </a:extLst>
          </p:cNvPr>
          <p:cNvSpPr/>
          <p:nvPr/>
        </p:nvSpPr>
        <p:spPr>
          <a:xfrm>
            <a:off x="8144840" y="1372411"/>
            <a:ext cx="3583333" cy="529430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000" dirty="0">
                <a:latin typeface="Meiryo UI" panose="020B0604030504040204" pitchFamily="50" charset="-128"/>
                <a:ea typeface="Meiryo UI" panose="020B0604030504040204" pitchFamily="50" charset="-128"/>
              </a:rPr>
              <a:t>・室内作業は繰り返し何度も取り組むことで工程を覚えてきている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・精肉工場に週１日行っているが、意欲的に取り組んでいる。出荷先の分別を間違えることはないが、不良品が流れてきたときに対応することが難しい</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A</a:t>
            </a:r>
            <a:r>
              <a:rPr kumimoji="1" lang="ja-JP" altLang="en-US" sz="2000" dirty="0">
                <a:latin typeface="Meiryo UI" panose="020B0604030504040204" pitchFamily="50" charset="-128"/>
                <a:ea typeface="Meiryo UI" panose="020B0604030504040204" pitchFamily="50" charset="-128"/>
              </a:rPr>
              <a:t>型事業所は精肉工場に週４回行っているので、</a:t>
            </a:r>
            <a:r>
              <a:rPr kumimoji="1" lang="en-US" altLang="ja-JP" sz="2000" dirty="0">
                <a:latin typeface="Meiryo UI" panose="020B0604030504040204" pitchFamily="50" charset="-128"/>
                <a:ea typeface="Meiryo UI" panose="020B0604030504040204" pitchFamily="50" charset="-128"/>
              </a:rPr>
              <a:t>A</a:t>
            </a:r>
            <a:r>
              <a:rPr kumimoji="1" lang="ja-JP" altLang="en-US" sz="2000" dirty="0">
                <a:latin typeface="Meiryo UI" panose="020B0604030504040204" pitchFamily="50" charset="-128"/>
                <a:ea typeface="Meiryo UI" panose="020B0604030504040204" pitchFamily="50" charset="-128"/>
              </a:rPr>
              <a:t>型を検討してみてもよいのでは？</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・精肉工場の担当者も、もっと慣れてきたら障害者枠での雇用は検討するとのこと</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・洗濯も自分から行えるようになってきている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等</a:t>
            </a:r>
            <a:endParaRPr kumimoji="1" lang="en-US" altLang="ja-JP" sz="2000"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0B43D9F-1136-F916-5405-9BFFD8E6FB18}"/>
              </a:ext>
            </a:extLst>
          </p:cNvPr>
          <p:cNvSpPr/>
          <p:nvPr/>
        </p:nvSpPr>
        <p:spPr>
          <a:xfrm>
            <a:off x="8469656" y="917381"/>
            <a:ext cx="293370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支援者評価</a:t>
            </a:r>
          </a:p>
        </p:txBody>
      </p:sp>
      <p:sp>
        <p:nvSpPr>
          <p:cNvPr id="18" name="正方形/長方形 17">
            <a:extLst>
              <a:ext uri="{FF2B5EF4-FFF2-40B4-BE49-F238E27FC236}">
                <a16:creationId xmlns:a16="http://schemas.microsoft.com/office/drawing/2014/main" id="{5E09ECEC-13BA-9C73-1079-0FBE1199EDD5}"/>
              </a:ext>
            </a:extLst>
          </p:cNvPr>
          <p:cNvSpPr/>
          <p:nvPr/>
        </p:nvSpPr>
        <p:spPr>
          <a:xfrm>
            <a:off x="307285" y="1372411"/>
            <a:ext cx="3639655" cy="529349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　</a:t>
            </a:r>
            <a:endParaRPr kumimoji="1" lang="en-US" altLang="ja-JP" sz="28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・室内作業はメモを見なくても工程を覚えてできるようになった。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・精肉工場でもっと働きたい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・精肉工場に行った時、近くのコンビニで昼食を買うのが楽しみ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・一般就労先で良いところはないが、精肉工場で働きたい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・給料が少ないと父親に言われる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B</a:t>
            </a:r>
            <a:r>
              <a:rPr kumimoji="1" lang="ja-JP" altLang="en-US" sz="2000" dirty="0">
                <a:latin typeface="Meiryo UI" panose="020B0604030504040204" pitchFamily="50" charset="-128"/>
                <a:ea typeface="Meiryo UI" panose="020B0604030504040204" pitchFamily="50" charset="-128"/>
              </a:rPr>
              <a:t>型での洗濯は慣れた。家の洗濯機は使い方が分からない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・免許証は絶対忘れないように気をつけている。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B</a:t>
            </a:r>
            <a:r>
              <a:rPr kumimoji="1" lang="ja-JP" altLang="en-US" sz="2000" dirty="0">
                <a:latin typeface="Meiryo UI" panose="020B0604030504040204" pitchFamily="50" charset="-128"/>
                <a:ea typeface="Meiryo UI" panose="020B0604030504040204" pitchFamily="50" charset="-128"/>
              </a:rPr>
              <a:t>型で飲む缶コーヒーがおいしい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・ここの支援者も、精肉工場の人も優しい</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・今も一般枠で働きたいと思ってる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p>
        </p:txBody>
      </p:sp>
      <p:sp>
        <p:nvSpPr>
          <p:cNvPr id="17" name="四角形: 角を丸くする 16">
            <a:extLst>
              <a:ext uri="{FF2B5EF4-FFF2-40B4-BE49-F238E27FC236}">
                <a16:creationId xmlns:a16="http://schemas.microsoft.com/office/drawing/2014/main" id="{0FC4EA86-30A7-AE8C-F65F-769A383DA979}"/>
              </a:ext>
            </a:extLst>
          </p:cNvPr>
          <p:cNvSpPr/>
          <p:nvPr/>
        </p:nvSpPr>
        <p:spPr>
          <a:xfrm>
            <a:off x="639830" y="910746"/>
            <a:ext cx="2787374"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本人評価</a:t>
            </a:r>
          </a:p>
        </p:txBody>
      </p:sp>
      <p:sp>
        <p:nvSpPr>
          <p:cNvPr id="24" name="矢印: 五方向 23">
            <a:extLst>
              <a:ext uri="{FF2B5EF4-FFF2-40B4-BE49-F238E27FC236}">
                <a16:creationId xmlns:a16="http://schemas.microsoft.com/office/drawing/2014/main" id="{39B712B8-99F0-5722-34D4-38D08F563B5B}"/>
              </a:ext>
            </a:extLst>
          </p:cNvPr>
          <p:cNvSpPr/>
          <p:nvPr/>
        </p:nvSpPr>
        <p:spPr>
          <a:xfrm>
            <a:off x="7805530" y="191280"/>
            <a:ext cx="4108175" cy="636105"/>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～モニタリング～</a:t>
            </a:r>
          </a:p>
        </p:txBody>
      </p:sp>
      <p:sp>
        <p:nvSpPr>
          <p:cNvPr id="19" name="正方形/長方形 18">
            <a:extLst>
              <a:ext uri="{FF2B5EF4-FFF2-40B4-BE49-F238E27FC236}">
                <a16:creationId xmlns:a16="http://schemas.microsoft.com/office/drawing/2014/main" id="{9672A18C-0FC5-E93A-5BCA-5960CEB703AA}"/>
              </a:ext>
            </a:extLst>
          </p:cNvPr>
          <p:cNvSpPr/>
          <p:nvPr/>
        </p:nvSpPr>
        <p:spPr>
          <a:xfrm>
            <a:off x="4175953" y="1372411"/>
            <a:ext cx="3739874" cy="529430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000" dirty="0">
                <a:latin typeface="Meiryo UI" panose="020B0604030504040204" pitchFamily="50" charset="-128"/>
                <a:ea typeface="Meiryo UI" panose="020B0604030504040204" pitchFamily="50" charset="-128"/>
              </a:rPr>
              <a:t>（父）　　　　　　　　　　　　　　　　　　　　</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・いつまでこの給料のところで仕事をするのか？もっと稼がないと将来困るのは本人</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・障害者手帳はとらない　　　　　　　　　　</a:t>
            </a:r>
            <a:endParaRPr kumimoji="1" lang="en-US" altLang="ja-JP" sz="20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（母）　　　　　　　　　　　　　　　　　　　　　　・本人は最近イキイキしているように感じる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・精肉工場での仕事を楽しみにしている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・家で食器を下げて水につけるようになった。うれしい</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・家でも洗濯機の使い方を教えようと思う</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・障害者手帳を取った方が本人のためになるのかなと思っている</a:t>
            </a:r>
            <a:endParaRPr kumimoji="1" lang="en-US" altLang="ja-JP" sz="2000"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33A788E6-3B6C-8166-B20E-C9342F3ECBE1}"/>
              </a:ext>
            </a:extLst>
          </p:cNvPr>
          <p:cNvSpPr/>
          <p:nvPr/>
        </p:nvSpPr>
        <p:spPr>
          <a:xfrm>
            <a:off x="4567098" y="917381"/>
            <a:ext cx="2787375"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家族評価</a:t>
            </a:r>
          </a:p>
        </p:txBody>
      </p:sp>
    </p:spTree>
    <p:extLst>
      <p:ext uri="{BB962C8B-B14F-4D97-AF65-F5344CB8AC3E}">
        <p14:creationId xmlns:p14="http://schemas.microsoft.com/office/powerpoint/2010/main" val="147141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D986F7AC-BB50-E7A9-1107-76A40B7DBEEB}"/>
              </a:ext>
            </a:extLst>
          </p:cNvPr>
          <p:cNvSpPr/>
          <p:nvPr/>
        </p:nvSpPr>
        <p:spPr>
          <a:xfrm>
            <a:off x="487184" y="1358216"/>
            <a:ext cx="11240989" cy="1990354"/>
          </a:xfrm>
          <a:prstGeom prst="roundRect">
            <a:avLst>
              <a:gd name="adj" fmla="val 525"/>
            </a:avLst>
          </a:prstGeom>
        </p:spPr>
        <p:style>
          <a:lnRef idx="2">
            <a:schemeClr val="dk1"/>
          </a:lnRef>
          <a:fillRef idx="1">
            <a:schemeClr val="lt1"/>
          </a:fillRef>
          <a:effectRef idx="0">
            <a:schemeClr val="dk1"/>
          </a:effectRef>
          <a:fontRef idx="minor">
            <a:schemeClr val="dk1"/>
          </a:fontRef>
        </p:style>
        <p:txBody>
          <a:bodyPr rtlCol="0" anchor="t"/>
          <a:lstStyle/>
          <a:p>
            <a:pPr>
              <a:lnSpc>
                <a:spcPct val="150000"/>
              </a:lnSpc>
            </a:pPr>
            <a:r>
              <a:rPr kumimoji="1" lang="ja-JP" altLang="en-US" sz="2800" dirty="0">
                <a:latin typeface="Meiryo UI" panose="020B0604030504040204" pitchFamily="50" charset="-128"/>
                <a:ea typeface="Meiryo UI" panose="020B0604030504040204" pitchFamily="50" charset="-128"/>
              </a:rPr>
              <a:t>・支援計画とその実施内容が、本人の就労支援に有益であったかどうかを検証</a:t>
            </a:r>
            <a:endParaRPr kumimoji="1" lang="en-US" altLang="ja-JP" sz="2800" dirty="0">
              <a:latin typeface="Meiryo UI" panose="020B0604030504040204" pitchFamily="50" charset="-128"/>
              <a:ea typeface="Meiryo UI" panose="020B0604030504040204" pitchFamily="50" charset="-128"/>
            </a:endParaRPr>
          </a:p>
          <a:p>
            <a:pPr>
              <a:lnSpc>
                <a:spcPct val="150000"/>
              </a:lnSpc>
            </a:pPr>
            <a:r>
              <a:rPr kumimoji="1" lang="ja-JP" altLang="en-US" sz="2800" dirty="0">
                <a:latin typeface="Meiryo UI" panose="020B0604030504040204" pitchFamily="50" charset="-128"/>
                <a:ea typeface="Meiryo UI" panose="020B0604030504040204" pitchFamily="50" charset="-128"/>
              </a:rPr>
              <a:t>・モニタリングの検証とともに、一連のケアマネジメントの効果についても検証</a:t>
            </a:r>
            <a:endParaRPr kumimoji="1" lang="en-US" altLang="ja-JP" sz="2800" dirty="0">
              <a:latin typeface="Meiryo UI" panose="020B0604030504040204" pitchFamily="50" charset="-128"/>
              <a:ea typeface="Meiryo UI" panose="020B0604030504040204" pitchFamily="50" charset="-128"/>
            </a:endParaRPr>
          </a:p>
          <a:p>
            <a:pPr>
              <a:lnSpc>
                <a:spcPct val="150000"/>
              </a:lnSpc>
            </a:pPr>
            <a:r>
              <a:rPr kumimoji="1" lang="ja-JP" altLang="en-US" sz="2800" dirty="0">
                <a:latin typeface="Meiryo UI" panose="020B0604030504040204" pitchFamily="50" charset="-128"/>
                <a:ea typeface="Meiryo UI" panose="020B0604030504040204" pitchFamily="50" charset="-128"/>
              </a:rPr>
              <a:t>・課題の整理とともに、本人・家族・支援者にフィードバック</a:t>
            </a:r>
            <a:endParaRPr kumimoji="1" lang="en-US" altLang="ja-JP" sz="2800" dirty="0">
              <a:latin typeface="Meiryo UI" panose="020B0604030504040204" pitchFamily="50" charset="-128"/>
              <a:ea typeface="Meiryo UI" panose="020B0604030504040204" pitchFamily="50" charset="-128"/>
            </a:endParaRPr>
          </a:p>
          <a:p>
            <a:pPr>
              <a:lnSpc>
                <a:spcPct val="150000"/>
              </a:lnSpc>
            </a:pPr>
            <a:endParaRPr kumimoji="1" lang="en-US" altLang="ja-JP" sz="2800" dirty="0">
              <a:latin typeface="Meiryo UI" panose="020B0604030504040204" pitchFamily="50" charset="-128"/>
              <a:ea typeface="Meiryo UI" panose="020B0604030504040204" pitchFamily="50" charset="-128"/>
            </a:endParaRPr>
          </a:p>
          <a:p>
            <a:pPr>
              <a:lnSpc>
                <a:spcPct val="150000"/>
              </a:lnSpc>
            </a:pPr>
            <a:endParaRPr kumimoji="1" lang="en-US" altLang="ja-JP" sz="200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487185" y="105148"/>
            <a:ext cx="11140110" cy="1092208"/>
          </a:xfrm>
          <a:ln>
            <a:noFill/>
          </a:ln>
        </p:spPr>
        <p:style>
          <a:lnRef idx="2">
            <a:schemeClr val="dk1"/>
          </a:lnRef>
          <a:fillRef idx="1">
            <a:schemeClr val="lt1"/>
          </a:fillRef>
          <a:effectRef idx="0">
            <a:schemeClr val="dk1"/>
          </a:effectRef>
          <a:fontRef idx="minor">
            <a:schemeClr val="dk1"/>
          </a:fontRef>
        </p:style>
        <p:txBody>
          <a:bodyPr anchor="t">
            <a:noAutofit/>
          </a:bodyPr>
          <a:lstStyle/>
          <a:p>
            <a:r>
              <a:rPr lang="ja-JP" altLang="en-US" sz="3600" dirty="0">
                <a:latin typeface="Meiryo UI" panose="020B0604030504040204" pitchFamily="50" charset="-128"/>
                <a:ea typeface="Meiryo UI" panose="020B0604030504040204" pitchFamily="50" charset="-128"/>
              </a:rPr>
              <a:t>（</a:t>
            </a:r>
            <a:r>
              <a:rPr lang="en-US" altLang="ja-JP" sz="3600" dirty="0">
                <a:latin typeface="Meiryo UI" panose="020B0604030504040204" pitchFamily="50" charset="-128"/>
                <a:ea typeface="Meiryo UI" panose="020B0604030504040204" pitchFamily="50" charset="-128"/>
              </a:rPr>
              <a:t>6</a:t>
            </a:r>
            <a:r>
              <a:rPr lang="ja-JP" altLang="en-US" sz="3600" dirty="0">
                <a:latin typeface="Meiryo UI" panose="020B0604030504040204" pitchFamily="50" charset="-128"/>
                <a:ea typeface="Meiryo UI" panose="020B0604030504040204" pitchFamily="50" charset="-128"/>
              </a:rPr>
              <a:t>）エバリュエーション（職業生活の実態把握）</a:t>
            </a: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　　　　　　　　　　　　　　　　　　　　　</a:t>
            </a:r>
            <a:r>
              <a:rPr lang="en-US" altLang="ja-JP" sz="3600" dirty="0">
                <a:latin typeface="Meiryo UI" panose="020B0604030504040204" pitchFamily="50" charset="-128"/>
                <a:ea typeface="Meiryo UI" panose="020B0604030504040204" pitchFamily="50" charset="-128"/>
              </a:rPr>
              <a:t>※</a:t>
            </a:r>
            <a:r>
              <a:rPr lang="ja-JP" altLang="en-US" sz="3600" dirty="0">
                <a:latin typeface="Meiryo UI" panose="020B0604030504040204" pitchFamily="50" charset="-128"/>
                <a:ea typeface="Meiryo UI" panose="020B0604030504040204" pitchFamily="50" charset="-128"/>
              </a:rPr>
              <a:t>事後評価</a:t>
            </a:r>
            <a:br>
              <a:rPr lang="en-US" altLang="ja-JP" sz="2800" dirty="0">
                <a:latin typeface="Meiryo UI" panose="020B0604030504040204" pitchFamily="50" charset="-128"/>
                <a:ea typeface="Meiryo UI" panose="020B0604030504040204" pitchFamily="50" charset="-128"/>
              </a:rPr>
            </a:b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　　　　　　　　　　　　　　　　　　　　　　　　　　　　　　　　　　　　　　　　　　　　　　　　　</a:t>
            </a: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　　　　　　　　　　　　　　　　　</a:t>
            </a: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　　</a:t>
            </a: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　</a:t>
            </a:r>
            <a:endParaRPr kumimoji="1" lang="ja-JP" altLang="en-US" sz="2800" dirty="0">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FF7D1147-4367-C6EC-E79F-F74E5FCC2F8F}"/>
              </a:ext>
            </a:extLst>
          </p:cNvPr>
          <p:cNvSpPr/>
          <p:nvPr/>
        </p:nvSpPr>
        <p:spPr>
          <a:xfrm>
            <a:off x="7619998" y="3509432"/>
            <a:ext cx="4108175" cy="558986"/>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～エバリュエーション～</a:t>
            </a:r>
          </a:p>
        </p:txBody>
      </p:sp>
      <p:sp>
        <p:nvSpPr>
          <p:cNvPr id="17" name="正方形/長方形 16">
            <a:extLst>
              <a:ext uri="{FF2B5EF4-FFF2-40B4-BE49-F238E27FC236}">
                <a16:creationId xmlns:a16="http://schemas.microsoft.com/office/drawing/2014/main" id="{E01FC877-3F97-BCC6-F5C0-0FAD7FCE1501}"/>
              </a:ext>
            </a:extLst>
          </p:cNvPr>
          <p:cNvSpPr/>
          <p:nvPr/>
        </p:nvSpPr>
        <p:spPr>
          <a:xfrm>
            <a:off x="487183" y="4214191"/>
            <a:ext cx="11240989" cy="24517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B</a:t>
            </a:r>
            <a:r>
              <a:rPr kumimoji="1" lang="ja-JP" altLang="en-US" sz="2800" dirty="0">
                <a:latin typeface="Meiryo UI" panose="020B0604030504040204" pitchFamily="50" charset="-128"/>
                <a:ea typeface="Meiryo UI" panose="020B0604030504040204" pitchFamily="50" charset="-128"/>
              </a:rPr>
              <a:t>型事業所➡</a:t>
            </a:r>
            <a:r>
              <a:rPr kumimoji="1" lang="en-US" altLang="ja-JP" sz="2800" dirty="0">
                <a:latin typeface="Meiryo UI" panose="020B0604030504040204" pitchFamily="50" charset="-128"/>
                <a:ea typeface="Meiryo UI" panose="020B0604030504040204" pitchFamily="50" charset="-128"/>
              </a:rPr>
              <a:t>A</a:t>
            </a:r>
            <a:r>
              <a:rPr kumimoji="1" lang="ja-JP" altLang="en-US" sz="2800" dirty="0">
                <a:latin typeface="Meiryo UI" panose="020B0604030504040204" pitchFamily="50" charset="-128"/>
                <a:ea typeface="Meiryo UI" panose="020B0604030504040204" pitchFamily="50" charset="-128"/>
              </a:rPr>
              <a:t>型事業所➡移行支援事業所➡</a:t>
            </a:r>
            <a:r>
              <a:rPr kumimoji="1" lang="ja-JP" altLang="en-US" sz="2800" dirty="0">
                <a:solidFill>
                  <a:srgbClr val="FF0000"/>
                </a:solidFill>
                <a:latin typeface="Meiryo UI" panose="020B0604030504040204" pitchFamily="50" charset="-128"/>
                <a:ea typeface="Meiryo UI" panose="020B0604030504040204" pitchFamily="50" charset="-128"/>
              </a:rPr>
              <a:t>一般就労</a:t>
            </a:r>
            <a:r>
              <a:rPr kumimoji="1" lang="ja-JP" altLang="en-US" sz="2800" dirty="0">
                <a:latin typeface="Meiryo UI" panose="020B0604030504040204" pitchFamily="50" charset="-128"/>
                <a:ea typeface="Meiryo UI" panose="020B0604030504040204" pitchFamily="50" charset="-128"/>
              </a:rPr>
              <a:t>➡定着支援</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・就労に関しては必要な支援機関とつながり、障害者枠ではあるが本人が希望する一般就労をすることができ、現在も定着している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・生活面では、現在も両親と同居。親亡き後の一人暮らしは現状難しいため、将来を見据えた支援が引き続き必要</a:t>
            </a:r>
            <a:r>
              <a:rPr kumimoji="1" lang="ja-JP" altLang="en-US" sz="2000" dirty="0">
                <a:latin typeface="Meiryo UI" panose="020B0604030504040204" pitchFamily="50" charset="-128"/>
                <a:ea typeface="Meiryo UI" panose="020B0604030504040204" pitchFamily="50" charset="-128"/>
              </a:rPr>
              <a:t>　　　　</a:t>
            </a:r>
          </a:p>
        </p:txBody>
      </p:sp>
      <p:sp>
        <p:nvSpPr>
          <p:cNvPr id="16" name="四角形: 角を丸くする 15">
            <a:extLst>
              <a:ext uri="{FF2B5EF4-FFF2-40B4-BE49-F238E27FC236}">
                <a16:creationId xmlns:a16="http://schemas.microsoft.com/office/drawing/2014/main" id="{670E3DFB-E6A3-5B5B-12E7-6DD65AC0A576}"/>
              </a:ext>
            </a:extLst>
          </p:cNvPr>
          <p:cNvSpPr/>
          <p:nvPr/>
        </p:nvSpPr>
        <p:spPr>
          <a:xfrm>
            <a:off x="487183" y="3788925"/>
            <a:ext cx="2787374"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結果</a:t>
            </a:r>
          </a:p>
        </p:txBody>
      </p:sp>
    </p:spTree>
    <p:extLst>
      <p:ext uri="{BB962C8B-B14F-4D97-AF65-F5344CB8AC3E}">
        <p14:creationId xmlns:p14="http://schemas.microsoft.com/office/powerpoint/2010/main" val="1687656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直角三角形 22">
            <a:extLst>
              <a:ext uri="{FF2B5EF4-FFF2-40B4-BE49-F238E27FC236}">
                <a16:creationId xmlns:a16="http://schemas.microsoft.com/office/drawing/2014/main" id="{98B75809-0256-C274-DA9B-64B73A1BEAD0}"/>
              </a:ext>
            </a:extLst>
          </p:cNvPr>
          <p:cNvSpPr/>
          <p:nvPr/>
        </p:nvSpPr>
        <p:spPr>
          <a:xfrm>
            <a:off x="1737359" y="447478"/>
            <a:ext cx="9425941" cy="693074"/>
          </a:xfrm>
          <a:prstGeom prst="rtTriangl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577516" y="502906"/>
            <a:ext cx="10951824" cy="663114"/>
          </a:xfrm>
          <a:effectLst>
            <a:softEdge rad="635000"/>
          </a:effectLst>
        </p:spPr>
        <p:txBody>
          <a:bodyPr>
            <a:normAutofit fontScale="90000"/>
          </a:bodyPr>
          <a:lstStyle/>
          <a:p>
            <a:pPr algn="ct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．就労支援におけるサービス管理責任者の視点</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AF788C2C-5B8E-52C6-83D8-A019C0DCD123}"/>
              </a:ext>
            </a:extLst>
          </p:cNvPr>
          <p:cNvSpPr>
            <a:spLocks noGrp="1"/>
          </p:cNvSpPr>
          <p:nvPr>
            <p:ph idx="1"/>
          </p:nvPr>
        </p:nvSpPr>
        <p:spPr>
          <a:xfrm>
            <a:off x="838200" y="1313722"/>
            <a:ext cx="10558669" cy="5378626"/>
          </a:xfrm>
          <a:ln>
            <a:noFill/>
          </a:ln>
        </p:spPr>
        <p:style>
          <a:lnRef idx="2">
            <a:schemeClr val="dk1"/>
          </a:lnRef>
          <a:fillRef idx="1">
            <a:schemeClr val="lt1"/>
          </a:fillRef>
          <a:effectRef idx="0">
            <a:schemeClr val="dk1"/>
          </a:effectRef>
          <a:fontRef idx="minor">
            <a:schemeClr val="dk1"/>
          </a:fontRef>
        </p:style>
        <p:txBody>
          <a:bodyPr anchor="t">
            <a:normAutofit/>
          </a:bodyPr>
          <a:lstStyle/>
          <a:p>
            <a:pPr marL="0" indent="0">
              <a:lnSpc>
                <a:spcPct val="100000"/>
              </a:lnSpc>
              <a:buNone/>
            </a:pPr>
            <a:r>
              <a:rPr lang="ja-JP" altLang="en-US" u="sng" dirty="0">
                <a:latin typeface="Meiryo UI" panose="020B0604030504040204" pitchFamily="50" charset="-128"/>
                <a:ea typeface="Meiryo UI" panose="020B0604030504040204" pitchFamily="50" charset="-128"/>
              </a:rPr>
              <a:t>⑴基本的な視点</a:t>
            </a:r>
            <a:endParaRPr lang="en-US" altLang="ja-JP" u="sng" dirty="0">
              <a:latin typeface="Meiryo UI" panose="020B0604030504040204" pitchFamily="50" charset="-128"/>
              <a:ea typeface="Meiryo UI" panose="020B0604030504040204" pitchFamily="50" charset="-128"/>
            </a:endParaRPr>
          </a:p>
          <a:p>
            <a:pPr marL="0" indent="0">
              <a:lnSpc>
                <a:spcPct val="100000"/>
              </a:lnSpc>
              <a:buNone/>
            </a:pPr>
            <a:r>
              <a:rPr kumimoji="1" lang="ja-JP" altLang="en-US" sz="2400" dirty="0">
                <a:latin typeface="Meiryo UI" panose="020B0604030504040204" pitchFamily="50" charset="-128"/>
                <a:ea typeface="Meiryo UI" panose="020B0604030504040204" pitchFamily="50" charset="-128"/>
              </a:rPr>
              <a:t>◆ペイドワーク（賃金の発生する労働）とアンペイドワーク（無給の労働）</a:t>
            </a:r>
            <a:endParaRPr kumimoji="1" lang="en-US" altLang="ja-JP" sz="2400" dirty="0">
              <a:latin typeface="Meiryo UI" panose="020B0604030504040204" pitchFamily="50" charset="-128"/>
              <a:ea typeface="Meiryo UI" panose="020B0604030504040204" pitchFamily="50" charset="-128"/>
            </a:endParaRPr>
          </a:p>
          <a:p>
            <a:pPr marL="0" indent="0">
              <a:lnSpc>
                <a:spcPct val="100000"/>
              </a:lnSpc>
              <a:buNone/>
            </a:pPr>
            <a:r>
              <a:rPr lang="ja-JP" altLang="en-US"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を含む多様な働き方を支援する</a:t>
            </a:r>
            <a:endParaRPr kumimoji="1" lang="en-US" altLang="ja-JP" sz="2400" dirty="0">
              <a:latin typeface="Meiryo UI" panose="020B0604030504040204" pitchFamily="50" charset="-128"/>
              <a:ea typeface="Meiryo UI" panose="020B0604030504040204" pitchFamily="50" charset="-128"/>
            </a:endParaRPr>
          </a:p>
          <a:p>
            <a:pPr marL="0" indent="0">
              <a:lnSpc>
                <a:spcPct val="100000"/>
              </a:lnSpc>
              <a:buNone/>
            </a:pPr>
            <a:r>
              <a:rPr lang="ja-JP" altLang="en-US"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働くことを一つの手段として生活の再構築につなげ、人生の質を高める</a:t>
            </a:r>
            <a:endParaRPr kumimoji="1" lang="en-US" altLang="ja-JP" sz="2400" dirty="0">
              <a:latin typeface="Meiryo UI" panose="020B0604030504040204" pitchFamily="50" charset="-128"/>
              <a:ea typeface="Meiryo UI" panose="020B0604030504040204" pitchFamily="50" charset="-128"/>
            </a:endParaRPr>
          </a:p>
          <a:p>
            <a:pPr marL="0" indent="0">
              <a:lnSpc>
                <a:spcPct val="100000"/>
              </a:lnSpc>
              <a:buNone/>
            </a:pPr>
            <a:r>
              <a:rPr lang="ja-JP" altLang="en-US" u="sng" dirty="0">
                <a:latin typeface="Meiryo UI" panose="020B0604030504040204" pitchFamily="50" charset="-128"/>
                <a:ea typeface="Meiryo UI" panose="020B0604030504040204" pitchFamily="50" charset="-128"/>
              </a:rPr>
              <a:t>⑵ライフマネジメントからの視点</a:t>
            </a:r>
            <a:endParaRPr lang="en-US" altLang="ja-JP" u="sng" dirty="0">
              <a:latin typeface="Meiryo UI" panose="020B0604030504040204" pitchFamily="50" charset="-128"/>
              <a:ea typeface="Meiryo UI" panose="020B0604030504040204" pitchFamily="50" charset="-128"/>
            </a:endParaRPr>
          </a:p>
          <a:p>
            <a:pPr marL="0" indent="0">
              <a:lnSpc>
                <a:spcPct val="100000"/>
              </a:lnSpc>
              <a:buNone/>
            </a:pPr>
            <a:r>
              <a:rPr kumimoji="1" lang="ja-JP" altLang="en-US" sz="2400" dirty="0">
                <a:latin typeface="Meiryo UI" panose="020B0604030504040204" pitchFamily="50" charset="-128"/>
                <a:ea typeface="Meiryo UI" panose="020B0604030504040204" pitchFamily="50" charset="-128"/>
              </a:rPr>
              <a:t>◆生活設計、生活の再設計の観点から就労支援を行う</a:t>
            </a:r>
            <a:endParaRPr kumimoji="1" lang="en-US" altLang="ja-JP" sz="2400"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endParaRPr kumimoji="1" lang="ja-JP" altLang="en-US" dirty="0"/>
          </a:p>
        </p:txBody>
      </p:sp>
      <p:sp>
        <p:nvSpPr>
          <p:cNvPr id="27" name="四角形: 角を丸くする 26">
            <a:extLst>
              <a:ext uri="{FF2B5EF4-FFF2-40B4-BE49-F238E27FC236}">
                <a16:creationId xmlns:a16="http://schemas.microsoft.com/office/drawing/2014/main" id="{AFAC7533-E96F-4B2A-CD33-937DB4B2AAA6}"/>
              </a:ext>
            </a:extLst>
          </p:cNvPr>
          <p:cNvSpPr/>
          <p:nvPr/>
        </p:nvSpPr>
        <p:spPr>
          <a:xfrm>
            <a:off x="1027983" y="4744278"/>
            <a:ext cx="10179102" cy="1750626"/>
          </a:xfrm>
          <a:prstGeom prst="roundRect">
            <a:avLst>
              <a:gd name="adj" fmla="val 5925"/>
            </a:avLst>
          </a:prstGeom>
        </p:spPr>
        <p:style>
          <a:lnRef idx="1">
            <a:schemeClr val="accent4"/>
          </a:lnRef>
          <a:fillRef idx="2">
            <a:schemeClr val="accent4"/>
          </a:fillRef>
          <a:effectRef idx="1">
            <a:schemeClr val="accent4"/>
          </a:effectRef>
          <a:fontRef idx="minor">
            <a:schemeClr val="dk1"/>
          </a:fontRef>
        </p:style>
        <p:txBody>
          <a:bodyPr rtlCol="0" anchor="t"/>
          <a:lstStyle/>
          <a:p>
            <a:r>
              <a:rPr kumimoji="1" lang="ja-JP" altLang="en-US" sz="2400" dirty="0">
                <a:latin typeface="Meiryo UI" panose="020B0604030504040204" pitchFamily="50" charset="-128"/>
                <a:ea typeface="Meiryo UI" panose="020B0604030504040204" pitchFamily="50" charset="-128"/>
              </a:rPr>
              <a:t>　日常生活の構成は労働のみではない。経済的安定と健康保持を前提として、食事・睡眠等の「基礎生活」、家庭・職場・地域での「役割生活」、心身の休息・気分転換・自己開発の「余暇活動」がバランスよく保たれることで健康で安定した生活がある。</a:t>
            </a:r>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31" name="四角形: 角を丸くする 30">
            <a:extLst>
              <a:ext uri="{FF2B5EF4-FFF2-40B4-BE49-F238E27FC236}">
                <a16:creationId xmlns:a16="http://schemas.microsoft.com/office/drawing/2014/main" id="{2E64BCFF-FF1A-EA4E-DB3C-7BC5C1ECE03D}"/>
              </a:ext>
            </a:extLst>
          </p:cNvPr>
          <p:cNvSpPr/>
          <p:nvPr/>
        </p:nvSpPr>
        <p:spPr>
          <a:xfrm>
            <a:off x="1142909" y="4458479"/>
            <a:ext cx="3802743" cy="370889"/>
          </a:xfrm>
          <a:prstGeom prst="roundRect">
            <a:avLst>
              <a:gd name="adj" fmla="val 5000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ワーク・ライフ・バランス</a:t>
            </a:r>
          </a:p>
        </p:txBody>
      </p:sp>
      <p:pic>
        <p:nvPicPr>
          <p:cNvPr id="7" name="図 6">
            <a:extLst>
              <a:ext uri="{FF2B5EF4-FFF2-40B4-BE49-F238E27FC236}">
                <a16:creationId xmlns:a16="http://schemas.microsoft.com/office/drawing/2014/main" id="{90427FFE-B6A1-49FB-7901-C96F89F442D7}"/>
              </a:ext>
            </a:extLst>
          </p:cNvPr>
          <p:cNvPicPr>
            <a:picLocks noChangeAspect="1"/>
          </p:cNvPicPr>
          <p:nvPr/>
        </p:nvPicPr>
        <p:blipFill rotWithShape="1">
          <a:blip r:embed="rId2">
            <a:extLst>
              <a:ext uri="{28A0092B-C50C-407E-A947-70E740481C1C}">
                <a14:useLocalDpi xmlns:a14="http://schemas.microsoft.com/office/drawing/2010/main" val="0"/>
              </a:ext>
            </a:extLst>
          </a:blip>
          <a:srcRect l="49004" b="53215"/>
          <a:stretch/>
        </p:blipFill>
        <p:spPr>
          <a:xfrm>
            <a:off x="9779706" y="0"/>
            <a:ext cx="2412293" cy="2213113"/>
          </a:xfrm>
          <a:prstGeom prst="rect">
            <a:avLst/>
          </a:prstGeom>
        </p:spPr>
      </p:pic>
    </p:spTree>
    <p:extLst>
      <p:ext uri="{BB962C8B-B14F-4D97-AF65-F5344CB8AC3E}">
        <p14:creationId xmlns:p14="http://schemas.microsoft.com/office/powerpoint/2010/main" val="245630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対角を丸める 3">
            <a:extLst>
              <a:ext uri="{FF2B5EF4-FFF2-40B4-BE49-F238E27FC236}">
                <a16:creationId xmlns:a16="http://schemas.microsoft.com/office/drawing/2014/main" id="{65BBF8FA-37C8-C740-34EB-CF1548E0AB56}"/>
              </a:ext>
            </a:extLst>
          </p:cNvPr>
          <p:cNvSpPr/>
          <p:nvPr/>
        </p:nvSpPr>
        <p:spPr>
          <a:xfrm>
            <a:off x="838200" y="286578"/>
            <a:ext cx="6980584" cy="1051891"/>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4400" dirty="0">
                <a:latin typeface="Meiryo UI" panose="020B0604030504040204" pitchFamily="50" charset="-128"/>
                <a:ea typeface="Meiryo UI" panose="020B0604030504040204" pitchFamily="50" charset="-128"/>
              </a:rPr>
              <a:t>障害者の保障制度について</a:t>
            </a:r>
          </a:p>
        </p:txBody>
      </p:sp>
      <p:sp>
        <p:nvSpPr>
          <p:cNvPr id="5" name="四角形: 角を丸くする 4">
            <a:extLst>
              <a:ext uri="{FF2B5EF4-FFF2-40B4-BE49-F238E27FC236}">
                <a16:creationId xmlns:a16="http://schemas.microsoft.com/office/drawing/2014/main" id="{6EF3CA6B-5B3D-F10D-A644-2A160F634797}"/>
              </a:ext>
            </a:extLst>
          </p:cNvPr>
          <p:cNvSpPr/>
          <p:nvPr/>
        </p:nvSpPr>
        <p:spPr>
          <a:xfrm>
            <a:off x="818322" y="1470992"/>
            <a:ext cx="10515600" cy="5208104"/>
          </a:xfrm>
          <a:prstGeom prst="roundRect">
            <a:avLst>
              <a:gd name="adj" fmla="val 5471"/>
            </a:avLst>
          </a:prstGeom>
          <a:solidFill>
            <a:schemeClr val="accent5">
              <a:lumMod val="40000"/>
              <a:lumOff val="60000"/>
            </a:schemeClr>
          </a:solidFill>
        </p:spPr>
        <p:style>
          <a:lnRef idx="1">
            <a:schemeClr val="accent5"/>
          </a:lnRef>
          <a:fillRef idx="2">
            <a:schemeClr val="accent5"/>
          </a:fillRef>
          <a:effectRef idx="1">
            <a:schemeClr val="accent5"/>
          </a:effectRef>
          <a:fontRef idx="minor">
            <a:schemeClr val="dk1"/>
          </a:fontRef>
        </p:style>
        <p:txBody>
          <a:bodyPr rtlCol="0" anchor="t"/>
          <a:lstStyle/>
          <a:p>
            <a:endParaRPr kumimoji="1" lang="en-US" altLang="ja-JP" sz="2400"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809FF66B-F557-3AAC-315E-4270E7F412A4}"/>
              </a:ext>
            </a:extLst>
          </p:cNvPr>
          <p:cNvSpPr/>
          <p:nvPr/>
        </p:nvSpPr>
        <p:spPr>
          <a:xfrm>
            <a:off x="4017479" y="1507764"/>
            <a:ext cx="4157041" cy="609600"/>
          </a:xfrm>
          <a:prstGeom prst="roundRect">
            <a:avLst>
              <a:gd name="adj" fmla="val 50000"/>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◆障害者手帳について◆</a:t>
            </a:r>
          </a:p>
        </p:txBody>
      </p:sp>
      <p:graphicFrame>
        <p:nvGraphicFramePr>
          <p:cNvPr id="3" name="表 5">
            <a:extLst>
              <a:ext uri="{FF2B5EF4-FFF2-40B4-BE49-F238E27FC236}">
                <a16:creationId xmlns:a16="http://schemas.microsoft.com/office/drawing/2014/main" id="{32253D38-2057-26F5-4925-FFAEDCD14F60}"/>
              </a:ext>
            </a:extLst>
          </p:cNvPr>
          <p:cNvGraphicFramePr>
            <a:graphicFrameLocks noGrp="1"/>
          </p:cNvGraphicFramePr>
          <p:nvPr>
            <p:extLst>
              <p:ext uri="{D42A27DB-BD31-4B8C-83A1-F6EECF244321}">
                <p14:modId xmlns:p14="http://schemas.microsoft.com/office/powerpoint/2010/main" val="452910633"/>
              </p:ext>
            </p:extLst>
          </p:nvPr>
        </p:nvGraphicFramePr>
        <p:xfrm>
          <a:off x="1126434" y="2249887"/>
          <a:ext cx="9899375" cy="2966500"/>
        </p:xfrm>
        <a:graphic>
          <a:graphicData uri="http://schemas.openxmlformats.org/drawingml/2006/table">
            <a:tbl>
              <a:tblPr firstRow="1" bandRow="1">
                <a:tableStyleId>{5940675A-B579-460E-94D1-54222C63F5DA}</a:tableStyleId>
              </a:tblPr>
              <a:tblGrid>
                <a:gridCol w="1640929">
                  <a:extLst>
                    <a:ext uri="{9D8B030D-6E8A-4147-A177-3AD203B41FA5}">
                      <a16:colId xmlns:a16="http://schemas.microsoft.com/office/drawing/2014/main" val="2656094837"/>
                    </a:ext>
                  </a:extLst>
                </a:gridCol>
                <a:gridCol w="2705784">
                  <a:extLst>
                    <a:ext uri="{9D8B030D-6E8A-4147-A177-3AD203B41FA5}">
                      <a16:colId xmlns:a16="http://schemas.microsoft.com/office/drawing/2014/main" val="3624921767"/>
                    </a:ext>
                  </a:extLst>
                </a:gridCol>
                <a:gridCol w="2756452">
                  <a:extLst>
                    <a:ext uri="{9D8B030D-6E8A-4147-A177-3AD203B41FA5}">
                      <a16:colId xmlns:a16="http://schemas.microsoft.com/office/drawing/2014/main" val="2422978387"/>
                    </a:ext>
                  </a:extLst>
                </a:gridCol>
                <a:gridCol w="2796210">
                  <a:extLst>
                    <a:ext uri="{9D8B030D-6E8A-4147-A177-3AD203B41FA5}">
                      <a16:colId xmlns:a16="http://schemas.microsoft.com/office/drawing/2014/main" val="1961614209"/>
                    </a:ext>
                  </a:extLst>
                </a:gridCol>
              </a:tblGrid>
              <a:tr h="538370">
                <a:tc>
                  <a:txBody>
                    <a:bodyPr/>
                    <a:lstStyle/>
                    <a:p>
                      <a:pPr algn="ctr"/>
                      <a:endParaRPr kumimoji="1" lang="ja-JP" altLang="en-US" sz="2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400" dirty="0">
                          <a:latin typeface="Meiryo UI" panose="020B0604030504040204" pitchFamily="50" charset="-128"/>
                          <a:ea typeface="Meiryo UI" panose="020B0604030504040204" pitchFamily="50" charset="-128"/>
                        </a:rPr>
                        <a:t>身体障害者</a:t>
                      </a:r>
                    </a:p>
                  </a:txBody>
                  <a:tcPr anchor="ctr"/>
                </a:tc>
                <a:tc>
                  <a:txBody>
                    <a:bodyPr/>
                    <a:lstStyle/>
                    <a:p>
                      <a:pPr algn="ctr"/>
                      <a:r>
                        <a:rPr kumimoji="1" lang="ja-JP" altLang="en-US" sz="2400" dirty="0">
                          <a:latin typeface="Meiryo UI" panose="020B0604030504040204" pitchFamily="50" charset="-128"/>
                          <a:ea typeface="Meiryo UI" panose="020B0604030504040204" pitchFamily="50" charset="-128"/>
                        </a:rPr>
                        <a:t>精神障害者</a:t>
                      </a:r>
                    </a:p>
                  </a:txBody>
                  <a:tcPr anchor="ctr"/>
                </a:tc>
                <a:tc>
                  <a:txBody>
                    <a:bodyPr/>
                    <a:lstStyle/>
                    <a:p>
                      <a:pPr algn="ctr"/>
                      <a:r>
                        <a:rPr kumimoji="1" lang="ja-JP" altLang="en-US" sz="2400" dirty="0">
                          <a:latin typeface="Meiryo UI" panose="020B0604030504040204" pitchFamily="50" charset="-128"/>
                          <a:ea typeface="Meiryo UI" panose="020B0604030504040204" pitchFamily="50" charset="-128"/>
                        </a:rPr>
                        <a:t>知的障害者</a:t>
                      </a:r>
                    </a:p>
                  </a:txBody>
                  <a:tcPr anchor="ctr"/>
                </a:tc>
                <a:extLst>
                  <a:ext uri="{0D108BD9-81ED-4DB2-BD59-A6C34878D82A}">
                    <a16:rowId xmlns:a16="http://schemas.microsoft.com/office/drawing/2014/main" val="683458540"/>
                  </a:ext>
                </a:extLst>
              </a:tr>
              <a:tr h="538370">
                <a:tc>
                  <a:txBody>
                    <a:bodyPr/>
                    <a:lstStyle/>
                    <a:p>
                      <a:pPr algn="ctr"/>
                      <a:r>
                        <a:rPr kumimoji="1" lang="ja-JP" altLang="en-US" sz="2400" dirty="0">
                          <a:latin typeface="Meiryo UI" panose="020B0604030504040204" pitchFamily="50" charset="-128"/>
                          <a:ea typeface="Meiryo UI" panose="020B0604030504040204" pitchFamily="50" charset="-128"/>
                        </a:rPr>
                        <a:t>等級</a:t>
                      </a:r>
                      <a:endParaRPr kumimoji="1" lang="en-US" altLang="ja-JP" sz="2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400" dirty="0">
                          <a:latin typeface="Meiryo UI" panose="020B0604030504040204" pitchFamily="50" charset="-128"/>
                          <a:ea typeface="Meiryo UI" panose="020B0604030504040204" pitchFamily="50" charset="-128"/>
                        </a:rPr>
                        <a:t>1</a:t>
                      </a:r>
                      <a:r>
                        <a:rPr kumimoji="1" lang="ja-JP" altLang="en-US" sz="2400" dirty="0">
                          <a:latin typeface="Meiryo UI" panose="020B0604030504040204" pitchFamily="50" charset="-128"/>
                          <a:ea typeface="Meiryo UI" panose="020B0604030504040204" pitchFamily="50" charset="-128"/>
                        </a:rPr>
                        <a:t>級～</a:t>
                      </a:r>
                      <a:r>
                        <a:rPr kumimoji="1" lang="en-US" altLang="ja-JP" sz="2400" dirty="0">
                          <a:latin typeface="Meiryo UI" panose="020B0604030504040204" pitchFamily="50" charset="-128"/>
                          <a:ea typeface="Meiryo UI" panose="020B0604030504040204" pitchFamily="50" charset="-128"/>
                        </a:rPr>
                        <a:t>6</a:t>
                      </a:r>
                      <a:r>
                        <a:rPr kumimoji="1" lang="ja-JP" altLang="en-US" sz="2400" dirty="0">
                          <a:latin typeface="Meiryo UI" panose="020B0604030504040204" pitchFamily="50" charset="-128"/>
                          <a:ea typeface="Meiryo UI" panose="020B0604030504040204" pitchFamily="50" charset="-128"/>
                        </a:rPr>
                        <a:t>級</a:t>
                      </a:r>
                    </a:p>
                  </a:txBody>
                  <a:tcPr anchor="ctr"/>
                </a:tc>
                <a:tc>
                  <a:txBody>
                    <a:bodyPr/>
                    <a:lstStyle/>
                    <a:p>
                      <a:pPr algn="ctr"/>
                      <a:r>
                        <a:rPr kumimoji="1" lang="en-US" altLang="ja-JP" sz="2400" dirty="0">
                          <a:latin typeface="Meiryo UI" panose="020B0604030504040204" pitchFamily="50" charset="-128"/>
                          <a:ea typeface="Meiryo UI" panose="020B0604030504040204" pitchFamily="50" charset="-128"/>
                        </a:rPr>
                        <a:t>1</a:t>
                      </a:r>
                      <a:r>
                        <a:rPr kumimoji="1" lang="ja-JP" altLang="en-US" sz="2400" dirty="0">
                          <a:latin typeface="Meiryo UI" panose="020B0604030504040204" pitchFamily="50" charset="-128"/>
                          <a:ea typeface="Meiryo UI" panose="020B0604030504040204" pitchFamily="50" charset="-128"/>
                        </a:rPr>
                        <a:t>級～</a:t>
                      </a:r>
                      <a:r>
                        <a:rPr kumimoji="1" lang="en-US" altLang="ja-JP" sz="2400" dirty="0">
                          <a:latin typeface="Meiryo UI" panose="020B0604030504040204" pitchFamily="50" charset="-128"/>
                          <a:ea typeface="Meiryo UI" panose="020B0604030504040204" pitchFamily="50" charset="-128"/>
                        </a:rPr>
                        <a:t>3</a:t>
                      </a:r>
                      <a:r>
                        <a:rPr kumimoji="1" lang="ja-JP" altLang="en-US" sz="2400" dirty="0">
                          <a:latin typeface="Meiryo UI" panose="020B0604030504040204" pitchFamily="50" charset="-128"/>
                          <a:ea typeface="Meiryo UI" panose="020B0604030504040204" pitchFamily="50" charset="-128"/>
                        </a:rPr>
                        <a:t>級</a:t>
                      </a:r>
                    </a:p>
                  </a:txBody>
                  <a:tcPr anchor="ctr"/>
                </a:tc>
                <a:tc>
                  <a:txBody>
                    <a:bodyPr/>
                    <a:lstStyle/>
                    <a:p>
                      <a:pPr algn="ctr"/>
                      <a:r>
                        <a:rPr kumimoji="1" lang="en-US" altLang="ja-JP" sz="2400" dirty="0">
                          <a:latin typeface="Meiryo UI" panose="020B0604030504040204" pitchFamily="50" charset="-128"/>
                          <a:ea typeface="Meiryo UI" panose="020B0604030504040204" pitchFamily="50" charset="-128"/>
                        </a:rPr>
                        <a:t>A1</a:t>
                      </a:r>
                      <a:r>
                        <a:rPr kumimoji="1" lang="ja-JP" altLang="en-US" sz="2400" dirty="0">
                          <a:latin typeface="Meiryo UI" panose="020B0604030504040204" pitchFamily="50" charset="-128"/>
                          <a:ea typeface="Meiryo UI" panose="020B0604030504040204" pitchFamily="50" charset="-128"/>
                        </a:rPr>
                        <a:t>～</a:t>
                      </a:r>
                      <a:r>
                        <a:rPr kumimoji="1" lang="en-US" altLang="ja-JP" sz="2400" dirty="0">
                          <a:latin typeface="Meiryo UI" panose="020B0604030504040204" pitchFamily="50" charset="-128"/>
                          <a:ea typeface="Meiryo UI" panose="020B0604030504040204" pitchFamily="50" charset="-128"/>
                        </a:rPr>
                        <a:t>B2</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大分県</a:t>
                      </a:r>
                      <a:r>
                        <a:rPr kumimoji="1" lang="en-US" altLang="ja-JP" sz="20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40871569"/>
                  </a:ext>
                </a:extLst>
              </a:tr>
              <a:tr h="538370">
                <a:tc>
                  <a:txBody>
                    <a:bodyPr/>
                    <a:lstStyle/>
                    <a:p>
                      <a:pPr algn="ctr"/>
                      <a:r>
                        <a:rPr kumimoji="1" lang="ja-JP" altLang="en-US" sz="2400" dirty="0">
                          <a:latin typeface="Meiryo UI" panose="020B0604030504040204" pitchFamily="50" charset="-128"/>
                          <a:ea typeface="Meiryo UI" panose="020B0604030504040204" pitchFamily="50" charset="-128"/>
                        </a:rPr>
                        <a:t>申請窓口</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区市町村の</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障害福祉担当窓口</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区市町村の</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障害福祉担当窓口</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区市町村の</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障害福祉担当窓口</a:t>
                      </a:r>
                      <a:endParaRPr kumimoji="1" lang="en-US" altLang="ja-JP" sz="2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73440510"/>
                  </a:ext>
                </a:extLst>
              </a:tr>
              <a:tr h="538370">
                <a:tc>
                  <a:txBody>
                    <a:bodyPr/>
                    <a:lstStyle/>
                    <a:p>
                      <a:pPr algn="ctr"/>
                      <a:r>
                        <a:rPr kumimoji="1" lang="ja-JP" altLang="en-US" sz="2400" dirty="0">
                          <a:latin typeface="Meiryo UI" panose="020B0604030504040204" pitchFamily="50" charset="-128"/>
                          <a:ea typeface="Meiryo UI" panose="020B0604030504040204" pitchFamily="50" charset="-128"/>
                        </a:rPr>
                        <a:t>判定書類</a:t>
                      </a:r>
                    </a:p>
                  </a:txBody>
                  <a:tcPr anchor="ctr"/>
                </a:tc>
                <a:tc>
                  <a:txBody>
                    <a:bodyPr/>
                    <a:lstStyle/>
                    <a:p>
                      <a:pPr algn="ctr"/>
                      <a:r>
                        <a:rPr kumimoji="1" lang="ja-JP" altLang="en-US" sz="2400" dirty="0">
                          <a:latin typeface="Meiryo UI" panose="020B0604030504040204" pitchFamily="50" charset="-128"/>
                          <a:ea typeface="Meiryo UI" panose="020B0604030504040204" pitchFamily="50" charset="-128"/>
                        </a:rPr>
                        <a:t>診断書</a:t>
                      </a:r>
                    </a:p>
                  </a:txBody>
                  <a:tcPr anchor="ctr"/>
                </a:tc>
                <a:tc>
                  <a:txBody>
                    <a:bodyPr/>
                    <a:lstStyle/>
                    <a:p>
                      <a:pPr algn="ctr"/>
                      <a:r>
                        <a:rPr kumimoji="1" lang="ja-JP" altLang="en-US" sz="2400" dirty="0">
                          <a:latin typeface="Meiryo UI" panose="020B0604030504040204" pitchFamily="50" charset="-128"/>
                          <a:ea typeface="Meiryo UI" panose="020B0604030504040204" pitchFamily="50" charset="-128"/>
                        </a:rPr>
                        <a:t>診断書</a:t>
                      </a:r>
                    </a:p>
                  </a:txBody>
                  <a:tcPr anchor="ctr"/>
                </a:tc>
                <a:tc>
                  <a:txBody>
                    <a:bodyPr/>
                    <a:lstStyle/>
                    <a:p>
                      <a:pPr algn="ctr"/>
                      <a:r>
                        <a:rPr kumimoji="1" lang="ja-JP" altLang="en-US" sz="1800" dirty="0">
                          <a:latin typeface="Meiryo UI" panose="020B0604030504040204" pitchFamily="50" charset="-128"/>
                          <a:ea typeface="Meiryo UI" panose="020B0604030504040204" pitchFamily="50" charset="-128"/>
                        </a:rPr>
                        <a:t>判定</a:t>
                      </a:r>
                      <a:endParaRPr kumimoji="1" lang="en-US" altLang="ja-JP" sz="1800" dirty="0">
                        <a:latin typeface="Meiryo UI" panose="020B0604030504040204" pitchFamily="50" charset="-128"/>
                        <a:ea typeface="Meiryo UI" panose="020B0604030504040204" pitchFamily="50" charset="-128"/>
                      </a:endParaRPr>
                    </a:p>
                    <a:p>
                      <a:pPr algn="ctr"/>
                      <a:r>
                        <a:rPr kumimoji="1" lang="en-US" altLang="ja-JP" sz="1800" dirty="0">
                          <a:latin typeface="Meiryo UI" panose="020B0604030504040204" pitchFamily="50" charset="-128"/>
                          <a:ea typeface="Meiryo UI" panose="020B0604030504040204" pitchFamily="50" charset="-128"/>
                        </a:rPr>
                        <a:t>18</a:t>
                      </a:r>
                      <a:r>
                        <a:rPr kumimoji="1" lang="ja-JP" altLang="en-US" sz="1800" dirty="0">
                          <a:latin typeface="Meiryo UI" panose="020B0604030504040204" pitchFamily="50" charset="-128"/>
                          <a:ea typeface="Meiryo UI" panose="020B0604030504040204" pitchFamily="50" charset="-128"/>
                        </a:rPr>
                        <a:t>歳未満：児童相談所</a:t>
                      </a:r>
                      <a:endParaRPr kumimoji="1" lang="en-US" altLang="ja-JP" sz="1800" dirty="0">
                        <a:latin typeface="Meiryo UI" panose="020B0604030504040204" pitchFamily="50" charset="-128"/>
                        <a:ea typeface="Meiryo UI" panose="020B0604030504040204" pitchFamily="50" charset="-128"/>
                      </a:endParaRPr>
                    </a:p>
                    <a:p>
                      <a:pPr algn="ctr"/>
                      <a:r>
                        <a:rPr kumimoji="1" lang="en-US" altLang="ja-JP" sz="1800" dirty="0">
                          <a:latin typeface="Meiryo UI" panose="020B0604030504040204" pitchFamily="50" charset="-128"/>
                          <a:ea typeface="Meiryo UI" panose="020B0604030504040204" pitchFamily="50" charset="-128"/>
                        </a:rPr>
                        <a:t>18</a:t>
                      </a:r>
                      <a:r>
                        <a:rPr kumimoji="1" lang="ja-JP" altLang="en-US" sz="1800" dirty="0">
                          <a:latin typeface="Meiryo UI" panose="020B0604030504040204" pitchFamily="50" charset="-128"/>
                          <a:ea typeface="Meiryo UI" panose="020B0604030504040204" pitchFamily="50" charset="-128"/>
                        </a:rPr>
                        <a:t>歳以上：知的障害者</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　　　　　更生相談所</a:t>
                      </a:r>
                    </a:p>
                  </a:txBody>
                  <a:tcPr anchor="ctr"/>
                </a:tc>
                <a:extLst>
                  <a:ext uri="{0D108BD9-81ED-4DB2-BD59-A6C34878D82A}">
                    <a16:rowId xmlns:a16="http://schemas.microsoft.com/office/drawing/2014/main" val="289954980"/>
                  </a:ext>
                </a:extLst>
              </a:tr>
            </a:tbl>
          </a:graphicData>
        </a:graphic>
      </p:graphicFrame>
      <p:sp>
        <p:nvSpPr>
          <p:cNvPr id="6" name="テキスト ボックス 5">
            <a:extLst>
              <a:ext uri="{FF2B5EF4-FFF2-40B4-BE49-F238E27FC236}">
                <a16:creationId xmlns:a16="http://schemas.microsoft.com/office/drawing/2014/main" id="{A477BC3D-22F9-B199-896A-6605915B415B}"/>
              </a:ext>
            </a:extLst>
          </p:cNvPr>
          <p:cNvSpPr txBox="1"/>
          <p:nvPr/>
        </p:nvSpPr>
        <p:spPr>
          <a:xfrm>
            <a:off x="1126433" y="5241235"/>
            <a:ext cx="9899375" cy="1200329"/>
          </a:xfrm>
          <a:prstGeom prst="rect">
            <a:avLst/>
          </a:prstGeom>
          <a:noFill/>
          <a:ln>
            <a:noFill/>
          </a:ln>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☆手帳の利点☆</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　 公共交通機関等各種割引、障害福祉サービスの利用、各種手当　等様々な</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　 補助が受けられます　　</a:t>
            </a:r>
          </a:p>
        </p:txBody>
      </p:sp>
    </p:spTree>
    <p:extLst>
      <p:ext uri="{BB962C8B-B14F-4D97-AF65-F5344CB8AC3E}">
        <p14:creationId xmlns:p14="http://schemas.microsoft.com/office/powerpoint/2010/main" val="3892324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直角三角形 22">
            <a:extLst>
              <a:ext uri="{FF2B5EF4-FFF2-40B4-BE49-F238E27FC236}">
                <a16:creationId xmlns:a16="http://schemas.microsoft.com/office/drawing/2014/main" id="{98B75809-0256-C274-DA9B-64B73A1BEAD0}"/>
              </a:ext>
            </a:extLst>
          </p:cNvPr>
          <p:cNvSpPr/>
          <p:nvPr/>
        </p:nvSpPr>
        <p:spPr>
          <a:xfrm>
            <a:off x="1737359" y="447477"/>
            <a:ext cx="8517989" cy="695263"/>
          </a:xfrm>
          <a:prstGeom prst="rtTriangl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577516" y="502906"/>
            <a:ext cx="10951824" cy="663114"/>
          </a:xfrm>
          <a:effectLst>
            <a:softEdge rad="635000"/>
          </a:effectLst>
        </p:spPr>
        <p:txBody>
          <a:bodyPr>
            <a:normAutofit fontScale="90000"/>
          </a:bodyPr>
          <a:lstStyle/>
          <a:p>
            <a:pPr algn="ctr"/>
            <a:r>
              <a:rPr lang="ja-JP" altLang="en-US" dirty="0">
                <a:latin typeface="Meiryo UI" panose="020B0604030504040204" pitchFamily="50" charset="-128"/>
                <a:ea typeface="Meiryo UI" panose="020B0604030504040204" pitchFamily="50" charset="-128"/>
              </a:rPr>
              <a:t>１．</a:t>
            </a:r>
            <a:r>
              <a:rPr lang="ja-JP" altLang="en-US" sz="5300" dirty="0">
                <a:latin typeface="Meiryo UI" panose="020B0604030504040204" pitchFamily="50" charset="-128"/>
                <a:ea typeface="Meiryo UI" panose="020B0604030504040204" pitchFamily="50" charset="-128"/>
              </a:rPr>
              <a:t>ケアマネジメント</a:t>
            </a:r>
            <a:r>
              <a:rPr lang="ja-JP" altLang="en-US" dirty="0">
                <a:latin typeface="Meiryo UI" panose="020B0604030504040204" pitchFamily="50" charset="-128"/>
                <a:ea typeface="Meiryo UI" panose="020B0604030504040204" pitchFamily="50" charset="-128"/>
              </a:rPr>
              <a:t>の定義と援助の内容</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AF788C2C-5B8E-52C6-83D8-A019C0DCD123}"/>
              </a:ext>
            </a:extLst>
          </p:cNvPr>
          <p:cNvSpPr>
            <a:spLocks noGrp="1"/>
          </p:cNvSpPr>
          <p:nvPr>
            <p:ph idx="1"/>
          </p:nvPr>
        </p:nvSpPr>
        <p:spPr>
          <a:xfrm>
            <a:off x="838200" y="1221449"/>
            <a:ext cx="10515599" cy="1425304"/>
          </a:xfrm>
        </p:spPr>
        <p:style>
          <a:lnRef idx="2">
            <a:schemeClr val="dk1"/>
          </a:lnRef>
          <a:fillRef idx="1">
            <a:schemeClr val="lt1"/>
          </a:fillRef>
          <a:effectRef idx="0">
            <a:schemeClr val="dk1"/>
          </a:effectRef>
          <a:fontRef idx="minor">
            <a:schemeClr val="dk1"/>
          </a:fontRef>
        </p:style>
        <p:txBody>
          <a:bodyPr anchor="ctr">
            <a:normAutofit fontScale="92500" lnSpcReduction="20000"/>
          </a:bodyPr>
          <a:lstStyle/>
          <a:p>
            <a:pPr marL="0" indent="0">
              <a:buNone/>
            </a:pPr>
            <a:r>
              <a:rPr kumimoji="1" lang="ja-JP" altLang="en-US" sz="4000" dirty="0"/>
              <a:t>ケアマネジメントとは多様なニーズ</a:t>
            </a:r>
            <a:r>
              <a:rPr lang="ja-JP" altLang="en-US" sz="4000" dirty="0"/>
              <a:t>がある中で</a:t>
            </a:r>
            <a:r>
              <a:rPr kumimoji="1" lang="ja-JP" altLang="en-US" sz="4000" dirty="0"/>
              <a:t>、自ら必要なサービスを調整することが</a:t>
            </a:r>
            <a:r>
              <a:rPr lang="ja-JP" altLang="en-US" sz="4000" dirty="0"/>
              <a:t>難しい人を対象とする援助方法である。</a:t>
            </a:r>
            <a:endParaRPr kumimoji="1" lang="ja-JP" altLang="en-US" sz="4000" dirty="0"/>
          </a:p>
        </p:txBody>
      </p:sp>
      <p:grpSp>
        <p:nvGrpSpPr>
          <p:cNvPr id="57" name="グループ化 56">
            <a:extLst>
              <a:ext uri="{FF2B5EF4-FFF2-40B4-BE49-F238E27FC236}">
                <a16:creationId xmlns:a16="http://schemas.microsoft.com/office/drawing/2014/main" id="{D1DE3C7C-A05B-6ED5-7188-C10FF95D7223}"/>
              </a:ext>
            </a:extLst>
          </p:cNvPr>
          <p:cNvGrpSpPr/>
          <p:nvPr/>
        </p:nvGrpSpPr>
        <p:grpSpPr>
          <a:xfrm>
            <a:off x="1175824" y="2794456"/>
            <a:ext cx="9840349" cy="3958182"/>
            <a:chOff x="1175824" y="2794456"/>
            <a:chExt cx="9840349" cy="3958182"/>
          </a:xfrm>
        </p:grpSpPr>
        <p:sp>
          <p:nvSpPr>
            <p:cNvPr id="6" name="正方形/長方形 5">
              <a:extLst>
                <a:ext uri="{FF2B5EF4-FFF2-40B4-BE49-F238E27FC236}">
                  <a16:creationId xmlns:a16="http://schemas.microsoft.com/office/drawing/2014/main" id="{E510FA69-27D4-B185-59BC-573AE6B0B3D3}"/>
                </a:ext>
              </a:extLst>
            </p:cNvPr>
            <p:cNvSpPr/>
            <p:nvPr/>
          </p:nvSpPr>
          <p:spPr>
            <a:xfrm>
              <a:off x="8596530" y="2794456"/>
              <a:ext cx="1617784" cy="62869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福祉</a:t>
              </a:r>
              <a:endParaRPr kumimoji="1" lang="en-US" altLang="ja-JP" sz="2400" dirty="0">
                <a:latin typeface="Meiryo UI" panose="020B0604030504040204" pitchFamily="50" charset="-128"/>
                <a:ea typeface="Meiryo UI" panose="020B0604030504040204" pitchFamily="50" charset="-128"/>
              </a:endParaRPr>
            </a:p>
          </p:txBody>
        </p:sp>
        <p:sp>
          <p:nvSpPr>
            <p:cNvPr id="24" name="四角形: 角を丸くする 23">
              <a:extLst>
                <a:ext uri="{FF2B5EF4-FFF2-40B4-BE49-F238E27FC236}">
                  <a16:creationId xmlns:a16="http://schemas.microsoft.com/office/drawing/2014/main" id="{9B3CE70D-4A0F-CA3D-5FBE-4E7163A2B48D}"/>
                </a:ext>
              </a:extLst>
            </p:cNvPr>
            <p:cNvSpPr/>
            <p:nvPr/>
          </p:nvSpPr>
          <p:spPr>
            <a:xfrm>
              <a:off x="10481601" y="2794456"/>
              <a:ext cx="534572" cy="3885883"/>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lstStyle/>
            <a:p>
              <a:pPr algn="ctr"/>
              <a:r>
                <a:rPr kumimoji="1" lang="ja-JP" altLang="en-US" sz="2400" dirty="0">
                  <a:latin typeface="Meiryo UI" panose="020B0604030504040204" pitchFamily="50" charset="-128"/>
                  <a:ea typeface="Meiryo UI" panose="020B0604030504040204" pitchFamily="50" charset="-128"/>
                </a:rPr>
                <a:t>フォーマル</a:t>
              </a:r>
            </a:p>
          </p:txBody>
        </p:sp>
        <p:sp>
          <p:nvSpPr>
            <p:cNvPr id="17" name="正方形/長方形 16">
              <a:extLst>
                <a:ext uri="{FF2B5EF4-FFF2-40B4-BE49-F238E27FC236}">
                  <a16:creationId xmlns:a16="http://schemas.microsoft.com/office/drawing/2014/main" id="{464A1F0C-3710-BAE5-63C7-D6DADD0C78F1}"/>
                </a:ext>
              </a:extLst>
            </p:cNvPr>
            <p:cNvSpPr/>
            <p:nvPr/>
          </p:nvSpPr>
          <p:spPr>
            <a:xfrm>
              <a:off x="1963612" y="2815029"/>
              <a:ext cx="1617784" cy="6286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家族</a:t>
              </a:r>
              <a:endParaRPr kumimoji="1" lang="en-US" altLang="ja-JP" sz="2400" dirty="0">
                <a:latin typeface="Meiryo UI" panose="020B0604030504040204" pitchFamily="50" charset="-128"/>
                <a:ea typeface="Meiryo UI" panose="020B0604030504040204" pitchFamily="50" charset="-128"/>
              </a:endParaRPr>
            </a:p>
          </p:txBody>
        </p:sp>
        <p:sp>
          <p:nvSpPr>
            <p:cNvPr id="4" name="楕円 3">
              <a:extLst>
                <a:ext uri="{FF2B5EF4-FFF2-40B4-BE49-F238E27FC236}">
                  <a16:creationId xmlns:a16="http://schemas.microsoft.com/office/drawing/2014/main" id="{92ECA028-9FCD-6004-CC5C-EF4DD614BC80}"/>
                </a:ext>
              </a:extLst>
            </p:cNvPr>
            <p:cNvSpPr/>
            <p:nvPr/>
          </p:nvSpPr>
          <p:spPr>
            <a:xfrm>
              <a:off x="4643509" y="3800811"/>
              <a:ext cx="2996419" cy="1842867"/>
            </a:xfrm>
            <a:prstGeom prst="ellipse">
              <a:avLst/>
            </a:prstGeom>
          </p:spPr>
          <p:style>
            <a:lnRef idx="1">
              <a:schemeClr val="accent4"/>
            </a:lnRef>
            <a:fillRef idx="2">
              <a:schemeClr val="accent4"/>
            </a:fillRef>
            <a:effectRef idx="1">
              <a:schemeClr val="accent4"/>
            </a:effectRef>
            <a:fontRef idx="minor">
              <a:schemeClr val="dk1"/>
            </a:fontRef>
          </p:style>
          <p:txBody>
            <a:bodyPr rtlCol="0" anchor="b"/>
            <a:lstStyle/>
            <a:p>
              <a:pPr algn="r"/>
              <a:r>
                <a:rPr kumimoji="1" lang="ja-JP" altLang="en-US" sz="3600" dirty="0"/>
                <a:t>本人</a:t>
              </a:r>
            </a:p>
          </p:txBody>
        </p:sp>
        <p:sp>
          <p:nvSpPr>
            <p:cNvPr id="5" name="楕円 4">
              <a:extLst>
                <a:ext uri="{FF2B5EF4-FFF2-40B4-BE49-F238E27FC236}">
                  <a16:creationId xmlns:a16="http://schemas.microsoft.com/office/drawing/2014/main" id="{0D01FD34-603F-1C4C-12B1-8763829499B0}"/>
                </a:ext>
              </a:extLst>
            </p:cNvPr>
            <p:cNvSpPr/>
            <p:nvPr/>
          </p:nvSpPr>
          <p:spPr>
            <a:xfrm>
              <a:off x="4390290" y="3603858"/>
              <a:ext cx="2307101" cy="129422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多様なニーズ</a:t>
              </a:r>
            </a:p>
          </p:txBody>
        </p:sp>
        <p:sp>
          <p:nvSpPr>
            <p:cNvPr id="7" name="正方形/長方形 6">
              <a:extLst>
                <a:ext uri="{FF2B5EF4-FFF2-40B4-BE49-F238E27FC236}">
                  <a16:creationId xmlns:a16="http://schemas.microsoft.com/office/drawing/2014/main" id="{4E3FA61A-63C2-422A-1DB6-D8CF0FF8A07F}"/>
                </a:ext>
              </a:extLst>
            </p:cNvPr>
            <p:cNvSpPr/>
            <p:nvPr/>
          </p:nvSpPr>
          <p:spPr>
            <a:xfrm>
              <a:off x="8596530" y="3622275"/>
              <a:ext cx="1617784" cy="62869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教育</a:t>
              </a:r>
              <a:endParaRPr kumimoji="1" lang="en-US" altLang="ja-JP" sz="24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1E577B52-50F2-8775-1981-E0606A4BDD40}"/>
                </a:ext>
              </a:extLst>
            </p:cNvPr>
            <p:cNvSpPr/>
            <p:nvPr/>
          </p:nvSpPr>
          <p:spPr>
            <a:xfrm>
              <a:off x="8596530" y="4450094"/>
              <a:ext cx="1617784" cy="62869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医療</a:t>
              </a:r>
              <a:endParaRPr kumimoji="1" lang="en-US" altLang="ja-JP" sz="24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0B636401-38A1-EF64-6D06-387497EDF507}"/>
                </a:ext>
              </a:extLst>
            </p:cNvPr>
            <p:cNvSpPr/>
            <p:nvPr/>
          </p:nvSpPr>
          <p:spPr>
            <a:xfrm>
              <a:off x="8596530" y="5251963"/>
              <a:ext cx="1617784" cy="62869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保健</a:t>
              </a:r>
              <a:endParaRPr kumimoji="1" lang="en-US" altLang="ja-JP" sz="24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DE41DB14-58DA-2E87-6616-5DE09D6D5E06}"/>
                </a:ext>
              </a:extLst>
            </p:cNvPr>
            <p:cNvSpPr/>
            <p:nvPr/>
          </p:nvSpPr>
          <p:spPr>
            <a:xfrm>
              <a:off x="8596530" y="6051642"/>
              <a:ext cx="1617784" cy="62869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労働</a:t>
              </a:r>
              <a:endParaRPr kumimoji="1" lang="en-US" altLang="ja-JP" sz="2400" dirty="0">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E6C5FAEB-11E8-B11E-B404-69319B0E6996}"/>
                </a:ext>
              </a:extLst>
            </p:cNvPr>
            <p:cNvCxnSpPr>
              <a:stCxn id="6" idx="1"/>
              <a:endCxn id="4" idx="7"/>
            </p:cNvCxnSpPr>
            <p:nvPr/>
          </p:nvCxnSpPr>
          <p:spPr>
            <a:xfrm flipH="1">
              <a:off x="7201113" y="3108805"/>
              <a:ext cx="1395417" cy="9618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FE774679-9096-A3D3-5061-3D1F5BD6B973}"/>
                </a:ext>
              </a:extLst>
            </p:cNvPr>
            <p:cNvCxnSpPr>
              <a:cxnSpLocks/>
              <a:stCxn id="7" idx="1"/>
            </p:cNvCxnSpPr>
            <p:nvPr/>
          </p:nvCxnSpPr>
          <p:spPr>
            <a:xfrm flipH="1">
              <a:off x="7506285" y="3936624"/>
              <a:ext cx="1090245" cy="392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6C394467-1A80-4F2C-B6E3-0DA0676F05C3}"/>
                </a:ext>
              </a:extLst>
            </p:cNvPr>
            <p:cNvCxnSpPr>
              <a:stCxn id="8" idx="1"/>
              <a:endCxn id="4" idx="6"/>
            </p:cNvCxnSpPr>
            <p:nvPr/>
          </p:nvCxnSpPr>
          <p:spPr>
            <a:xfrm flipH="1" flipV="1">
              <a:off x="7639928" y="4722245"/>
              <a:ext cx="956602" cy="42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4C11694B-0FDF-9ECC-FA46-96793268312C}"/>
                </a:ext>
              </a:extLst>
            </p:cNvPr>
            <p:cNvCxnSpPr>
              <a:stCxn id="9" idx="1"/>
            </p:cNvCxnSpPr>
            <p:nvPr/>
          </p:nvCxnSpPr>
          <p:spPr>
            <a:xfrm flipH="1" flipV="1">
              <a:off x="7386708" y="5251963"/>
              <a:ext cx="1209822" cy="3143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63AF75B4-B380-C10E-7686-EA4D02AC09B5}"/>
                </a:ext>
              </a:extLst>
            </p:cNvPr>
            <p:cNvCxnSpPr>
              <a:cxnSpLocks/>
              <a:stCxn id="10" idx="1"/>
            </p:cNvCxnSpPr>
            <p:nvPr/>
          </p:nvCxnSpPr>
          <p:spPr>
            <a:xfrm flipH="1" flipV="1">
              <a:off x="6908407" y="5519503"/>
              <a:ext cx="1688123" cy="8464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D49349F1-AAF3-AB25-CD6E-50293812949A}"/>
                </a:ext>
              </a:extLst>
            </p:cNvPr>
            <p:cNvSpPr/>
            <p:nvPr/>
          </p:nvSpPr>
          <p:spPr>
            <a:xfrm>
              <a:off x="1963610" y="3582551"/>
              <a:ext cx="1617784" cy="6286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地域住民</a:t>
              </a:r>
              <a:endParaRPr kumimoji="1" lang="en-US" altLang="ja-JP" sz="24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83D0C0A2-DF4D-F8DB-D05E-B93F245376F0}"/>
                </a:ext>
              </a:extLst>
            </p:cNvPr>
            <p:cNvSpPr/>
            <p:nvPr/>
          </p:nvSpPr>
          <p:spPr>
            <a:xfrm>
              <a:off x="1943785" y="4312557"/>
              <a:ext cx="1617784" cy="6286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友達</a:t>
              </a:r>
              <a:endParaRPr kumimoji="1" lang="en-US" altLang="ja-JP" sz="2400" dirty="0">
                <a:latin typeface="Meiryo UI" panose="020B0604030504040204" pitchFamily="50" charset="-128"/>
                <a:ea typeface="Meiryo UI" panose="020B0604030504040204" pitchFamily="50" charset="-128"/>
              </a:endParaRPr>
            </a:p>
          </p:txBody>
        </p:sp>
        <p:cxnSp>
          <p:nvCxnSpPr>
            <p:cNvPr id="13" name="直線コネクタ 12">
              <a:extLst>
                <a:ext uri="{FF2B5EF4-FFF2-40B4-BE49-F238E27FC236}">
                  <a16:creationId xmlns:a16="http://schemas.microsoft.com/office/drawing/2014/main" id="{4CCDCC4E-ADFC-3587-9BCC-3F90A7C4F83A}"/>
                </a:ext>
              </a:extLst>
            </p:cNvPr>
            <p:cNvCxnSpPr>
              <a:cxnSpLocks/>
              <a:stCxn id="17" idx="3"/>
              <a:endCxn id="5" idx="1"/>
            </p:cNvCxnSpPr>
            <p:nvPr/>
          </p:nvCxnSpPr>
          <p:spPr>
            <a:xfrm>
              <a:off x="3581396" y="3129378"/>
              <a:ext cx="1146761" cy="664015"/>
            </a:xfrm>
            <a:prstGeom prst="line">
              <a:avLst/>
            </a:prstGeom>
          </p:spPr>
          <p:style>
            <a:lnRef idx="1">
              <a:schemeClr val="accent6"/>
            </a:lnRef>
            <a:fillRef idx="0">
              <a:schemeClr val="accent6"/>
            </a:fillRef>
            <a:effectRef idx="0">
              <a:schemeClr val="accent6"/>
            </a:effectRef>
            <a:fontRef idx="minor">
              <a:schemeClr val="tx1"/>
            </a:fontRef>
          </p:style>
        </p:cxnSp>
        <p:cxnSp>
          <p:nvCxnSpPr>
            <p:cNvPr id="26" name="直線コネクタ 25">
              <a:extLst>
                <a:ext uri="{FF2B5EF4-FFF2-40B4-BE49-F238E27FC236}">
                  <a16:creationId xmlns:a16="http://schemas.microsoft.com/office/drawing/2014/main" id="{65359793-E069-0F7B-EE1F-8658B2BD43DC}"/>
                </a:ext>
              </a:extLst>
            </p:cNvPr>
            <p:cNvCxnSpPr>
              <a:cxnSpLocks/>
              <a:stCxn id="18" idx="3"/>
              <a:endCxn id="5" idx="2"/>
            </p:cNvCxnSpPr>
            <p:nvPr/>
          </p:nvCxnSpPr>
          <p:spPr>
            <a:xfrm>
              <a:off x="3581394" y="3896900"/>
              <a:ext cx="808896" cy="354072"/>
            </a:xfrm>
            <a:prstGeom prst="line">
              <a:avLst/>
            </a:prstGeom>
          </p:spPr>
          <p:style>
            <a:lnRef idx="1">
              <a:schemeClr val="accent6"/>
            </a:lnRef>
            <a:fillRef idx="0">
              <a:schemeClr val="accent6"/>
            </a:fillRef>
            <a:effectRef idx="0">
              <a:schemeClr val="accent6"/>
            </a:effectRef>
            <a:fontRef idx="minor">
              <a:schemeClr val="tx1"/>
            </a:fontRef>
          </p:style>
        </p:cxnSp>
        <p:cxnSp>
          <p:nvCxnSpPr>
            <p:cNvPr id="28" name="直線コネクタ 27">
              <a:extLst>
                <a:ext uri="{FF2B5EF4-FFF2-40B4-BE49-F238E27FC236}">
                  <a16:creationId xmlns:a16="http://schemas.microsoft.com/office/drawing/2014/main" id="{2A8D918D-9BE6-D97D-EB7D-AC22EA52092C}"/>
                </a:ext>
              </a:extLst>
            </p:cNvPr>
            <p:cNvCxnSpPr>
              <a:cxnSpLocks/>
              <a:stCxn id="20" idx="3"/>
            </p:cNvCxnSpPr>
            <p:nvPr/>
          </p:nvCxnSpPr>
          <p:spPr>
            <a:xfrm>
              <a:off x="3561569" y="4626906"/>
              <a:ext cx="1163937" cy="248232"/>
            </a:xfrm>
            <a:prstGeom prst="line">
              <a:avLst/>
            </a:prstGeom>
          </p:spPr>
          <p:style>
            <a:lnRef idx="1">
              <a:schemeClr val="accent6"/>
            </a:lnRef>
            <a:fillRef idx="0">
              <a:schemeClr val="accent6"/>
            </a:fillRef>
            <a:effectRef idx="0">
              <a:schemeClr val="accent6"/>
            </a:effectRef>
            <a:fontRef idx="minor">
              <a:schemeClr val="tx1"/>
            </a:fontRef>
          </p:style>
        </p:cxnSp>
        <p:sp>
          <p:nvSpPr>
            <p:cNvPr id="29" name="四角形: 角を丸くする 28">
              <a:extLst>
                <a:ext uri="{FF2B5EF4-FFF2-40B4-BE49-F238E27FC236}">
                  <a16:creationId xmlns:a16="http://schemas.microsoft.com/office/drawing/2014/main" id="{726AA858-418C-2D3B-618F-9D2898FA2421}"/>
                </a:ext>
              </a:extLst>
            </p:cNvPr>
            <p:cNvSpPr/>
            <p:nvPr/>
          </p:nvSpPr>
          <p:spPr>
            <a:xfrm>
              <a:off x="1175824" y="2866755"/>
              <a:ext cx="626012" cy="3885883"/>
            </a:xfrm>
            <a:prstGeom prst="roundRect">
              <a:avLst/>
            </a:prstGeom>
          </p:spPr>
          <p:style>
            <a:lnRef idx="1">
              <a:schemeClr val="accent6"/>
            </a:lnRef>
            <a:fillRef idx="2">
              <a:schemeClr val="accent6"/>
            </a:fillRef>
            <a:effectRef idx="1">
              <a:schemeClr val="accent6"/>
            </a:effectRef>
            <a:fontRef idx="minor">
              <a:schemeClr val="dk1"/>
            </a:fontRef>
          </p:style>
          <p:txBody>
            <a:bodyPr vert="eaVert" rtlCol="0" anchor="ctr"/>
            <a:lstStyle/>
            <a:p>
              <a:pPr algn="ctr"/>
              <a:r>
                <a:rPr kumimoji="1" lang="ja-JP" altLang="en-US" sz="2400" dirty="0">
                  <a:latin typeface="Meiryo UI" panose="020B0604030504040204" pitchFamily="50" charset="-128"/>
                  <a:ea typeface="Meiryo UI" panose="020B0604030504040204" pitchFamily="50" charset="-128"/>
                </a:rPr>
                <a:t>インフォーマル</a:t>
              </a:r>
            </a:p>
          </p:txBody>
        </p:sp>
        <p:sp>
          <p:nvSpPr>
            <p:cNvPr id="31" name="正方形/長方形 30">
              <a:extLst>
                <a:ext uri="{FF2B5EF4-FFF2-40B4-BE49-F238E27FC236}">
                  <a16:creationId xmlns:a16="http://schemas.microsoft.com/office/drawing/2014/main" id="{D7804F91-E015-FA84-3862-574605F84CD8}"/>
                </a:ext>
              </a:extLst>
            </p:cNvPr>
            <p:cNvSpPr/>
            <p:nvPr/>
          </p:nvSpPr>
          <p:spPr>
            <a:xfrm>
              <a:off x="1945413" y="5079954"/>
              <a:ext cx="1617784" cy="6286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ボランティア</a:t>
              </a:r>
              <a:endParaRPr kumimoji="1" lang="en-US" altLang="ja-JP" sz="2400" dirty="0">
                <a:latin typeface="Meiryo UI" panose="020B0604030504040204" pitchFamily="50" charset="-128"/>
                <a:ea typeface="Meiryo UI" panose="020B0604030504040204" pitchFamily="50" charset="-128"/>
              </a:endParaRPr>
            </a:p>
          </p:txBody>
        </p:sp>
        <p:cxnSp>
          <p:nvCxnSpPr>
            <p:cNvPr id="37" name="直線コネクタ 36">
              <a:extLst>
                <a:ext uri="{FF2B5EF4-FFF2-40B4-BE49-F238E27FC236}">
                  <a16:creationId xmlns:a16="http://schemas.microsoft.com/office/drawing/2014/main" id="{9049808C-90E8-5829-1DF6-498C1ABF9198}"/>
                </a:ext>
              </a:extLst>
            </p:cNvPr>
            <p:cNvCxnSpPr>
              <a:cxnSpLocks/>
              <a:stCxn id="31" idx="3"/>
              <a:endCxn id="4" idx="3"/>
            </p:cNvCxnSpPr>
            <p:nvPr/>
          </p:nvCxnSpPr>
          <p:spPr>
            <a:xfrm flipV="1">
              <a:off x="3563197" y="5373796"/>
              <a:ext cx="1519127" cy="20507"/>
            </a:xfrm>
            <a:prstGeom prst="line">
              <a:avLst/>
            </a:prstGeom>
          </p:spPr>
          <p:style>
            <a:lnRef idx="1">
              <a:schemeClr val="accent6"/>
            </a:lnRef>
            <a:fillRef idx="0">
              <a:schemeClr val="accent6"/>
            </a:fillRef>
            <a:effectRef idx="0">
              <a:schemeClr val="accent6"/>
            </a:effectRef>
            <a:fontRef idx="minor">
              <a:schemeClr val="tx1"/>
            </a:fontRef>
          </p:style>
        </p:cxnSp>
        <p:sp>
          <p:nvSpPr>
            <p:cNvPr id="40" name="正方形/長方形 39">
              <a:extLst>
                <a:ext uri="{FF2B5EF4-FFF2-40B4-BE49-F238E27FC236}">
                  <a16:creationId xmlns:a16="http://schemas.microsoft.com/office/drawing/2014/main" id="{A5AD4904-085A-08AE-9C52-A6C743DC1350}"/>
                </a:ext>
              </a:extLst>
            </p:cNvPr>
            <p:cNvSpPr/>
            <p:nvPr/>
          </p:nvSpPr>
          <p:spPr>
            <a:xfrm>
              <a:off x="1943785" y="5826532"/>
              <a:ext cx="1617784" cy="7090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地域の</a:t>
              </a:r>
              <a:endParaRPr kumimoji="1" lang="en-US" altLang="ja-JP" sz="2400" dirty="0">
                <a:latin typeface="Meiryo UI" panose="020B0604030504040204" pitchFamily="50" charset="-128"/>
                <a:ea typeface="Meiryo UI" panose="020B0604030504040204" pitchFamily="50" charset="-128"/>
              </a:endParaRPr>
            </a:p>
            <a:p>
              <a:pPr algn="ctr"/>
              <a:r>
                <a:rPr kumimoji="1" lang="ja-JP" altLang="en-US" sz="2400" dirty="0">
                  <a:latin typeface="Meiryo UI" panose="020B0604030504040204" pitchFamily="50" charset="-128"/>
                  <a:ea typeface="Meiryo UI" panose="020B0604030504040204" pitchFamily="50" charset="-128"/>
                </a:rPr>
                <a:t>団体組織</a:t>
              </a:r>
              <a:endParaRPr kumimoji="1" lang="en-US" altLang="ja-JP" sz="2400" dirty="0">
                <a:latin typeface="Meiryo UI" panose="020B0604030504040204" pitchFamily="50" charset="-128"/>
                <a:ea typeface="Meiryo UI" panose="020B0604030504040204" pitchFamily="50" charset="-128"/>
              </a:endParaRPr>
            </a:p>
          </p:txBody>
        </p:sp>
        <p:cxnSp>
          <p:nvCxnSpPr>
            <p:cNvPr id="44" name="直線コネクタ 43">
              <a:extLst>
                <a:ext uri="{FF2B5EF4-FFF2-40B4-BE49-F238E27FC236}">
                  <a16:creationId xmlns:a16="http://schemas.microsoft.com/office/drawing/2014/main" id="{3A71BBAD-09C5-6850-9C9E-9DDB6B68B353}"/>
                </a:ext>
              </a:extLst>
            </p:cNvPr>
            <p:cNvCxnSpPr>
              <a:cxnSpLocks/>
              <a:stCxn id="40" idx="3"/>
            </p:cNvCxnSpPr>
            <p:nvPr/>
          </p:nvCxnSpPr>
          <p:spPr>
            <a:xfrm flipV="1">
              <a:off x="3561569" y="5610599"/>
              <a:ext cx="1977840" cy="570475"/>
            </a:xfrm>
            <a:prstGeom prst="line">
              <a:avLst/>
            </a:prstGeom>
          </p:spPr>
          <p:style>
            <a:lnRef idx="1">
              <a:schemeClr val="accent6"/>
            </a:lnRef>
            <a:fillRef idx="0">
              <a:schemeClr val="accent6"/>
            </a:fillRef>
            <a:effectRef idx="0">
              <a:schemeClr val="accent6"/>
            </a:effectRef>
            <a:fontRef idx="minor">
              <a:schemeClr val="tx1"/>
            </a:fontRef>
          </p:style>
        </p:cxnSp>
      </p:grpSp>
    </p:spTree>
    <p:extLst>
      <p:ext uri="{BB962C8B-B14F-4D97-AF65-F5344CB8AC3E}">
        <p14:creationId xmlns:p14="http://schemas.microsoft.com/office/powerpoint/2010/main" val="299112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対角を丸める 3">
            <a:extLst>
              <a:ext uri="{FF2B5EF4-FFF2-40B4-BE49-F238E27FC236}">
                <a16:creationId xmlns:a16="http://schemas.microsoft.com/office/drawing/2014/main" id="{65BBF8FA-37C8-C740-34EB-CF1548E0AB56}"/>
              </a:ext>
            </a:extLst>
          </p:cNvPr>
          <p:cNvSpPr/>
          <p:nvPr/>
        </p:nvSpPr>
        <p:spPr>
          <a:xfrm>
            <a:off x="838200" y="286578"/>
            <a:ext cx="6980584" cy="1051891"/>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4400" dirty="0">
                <a:latin typeface="Meiryo UI" panose="020B0604030504040204" pitchFamily="50" charset="-128"/>
                <a:ea typeface="Meiryo UI" panose="020B0604030504040204" pitchFamily="50" charset="-128"/>
              </a:rPr>
              <a:t>障害者の保障制度について</a:t>
            </a:r>
          </a:p>
        </p:txBody>
      </p:sp>
      <p:sp>
        <p:nvSpPr>
          <p:cNvPr id="5" name="四角形: 角を丸くする 4">
            <a:extLst>
              <a:ext uri="{FF2B5EF4-FFF2-40B4-BE49-F238E27FC236}">
                <a16:creationId xmlns:a16="http://schemas.microsoft.com/office/drawing/2014/main" id="{6EF3CA6B-5B3D-F10D-A644-2A160F634797}"/>
              </a:ext>
            </a:extLst>
          </p:cNvPr>
          <p:cNvSpPr/>
          <p:nvPr/>
        </p:nvSpPr>
        <p:spPr>
          <a:xfrm>
            <a:off x="838200" y="1524000"/>
            <a:ext cx="10515600" cy="5155096"/>
          </a:xfrm>
          <a:prstGeom prst="roundRect">
            <a:avLst>
              <a:gd name="adj" fmla="val 6385"/>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t"/>
          <a:lstStyle/>
          <a:p>
            <a:endParaRPr kumimoji="1" lang="en-US" altLang="ja-JP" sz="24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●自立支援医療　　</a:t>
            </a:r>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●重度心身障害者医療費助成制度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対象者は市区町村によって異なります</a:t>
            </a:r>
            <a:endParaRPr kumimoji="1" lang="ja-JP" altLang="en-US" sz="2400"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809FF66B-F557-3AAC-315E-4270E7F412A4}"/>
              </a:ext>
            </a:extLst>
          </p:cNvPr>
          <p:cNvSpPr/>
          <p:nvPr/>
        </p:nvSpPr>
        <p:spPr>
          <a:xfrm>
            <a:off x="4258089" y="1591697"/>
            <a:ext cx="3675822" cy="609600"/>
          </a:xfrm>
          <a:prstGeom prst="roundRect">
            <a:avLst>
              <a:gd name="adj" fmla="val 50000"/>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◆医療保障について◆</a:t>
            </a:r>
          </a:p>
        </p:txBody>
      </p:sp>
      <p:graphicFrame>
        <p:nvGraphicFramePr>
          <p:cNvPr id="6" name="表 6">
            <a:extLst>
              <a:ext uri="{FF2B5EF4-FFF2-40B4-BE49-F238E27FC236}">
                <a16:creationId xmlns:a16="http://schemas.microsoft.com/office/drawing/2014/main" id="{C81B532E-3FC1-6A43-B2CB-7D8E5756901D}"/>
              </a:ext>
            </a:extLst>
          </p:cNvPr>
          <p:cNvGraphicFramePr>
            <a:graphicFrameLocks noGrp="1"/>
          </p:cNvGraphicFramePr>
          <p:nvPr>
            <p:extLst>
              <p:ext uri="{D42A27DB-BD31-4B8C-83A1-F6EECF244321}">
                <p14:modId xmlns:p14="http://schemas.microsoft.com/office/powerpoint/2010/main" val="2400745461"/>
              </p:ext>
            </p:extLst>
          </p:nvPr>
        </p:nvGraphicFramePr>
        <p:xfrm>
          <a:off x="1515163" y="2575560"/>
          <a:ext cx="9285357" cy="1706880"/>
        </p:xfrm>
        <a:graphic>
          <a:graphicData uri="http://schemas.openxmlformats.org/drawingml/2006/table">
            <a:tbl>
              <a:tblPr firstRow="1" bandRow="1">
                <a:tableStyleId>{5940675A-B579-460E-94D1-54222C63F5DA}</a:tableStyleId>
              </a:tblPr>
              <a:tblGrid>
                <a:gridCol w="7324036">
                  <a:extLst>
                    <a:ext uri="{9D8B030D-6E8A-4147-A177-3AD203B41FA5}">
                      <a16:colId xmlns:a16="http://schemas.microsoft.com/office/drawing/2014/main" val="3733244989"/>
                    </a:ext>
                  </a:extLst>
                </a:gridCol>
                <a:gridCol w="1961321">
                  <a:extLst>
                    <a:ext uri="{9D8B030D-6E8A-4147-A177-3AD203B41FA5}">
                      <a16:colId xmlns:a16="http://schemas.microsoft.com/office/drawing/2014/main" val="1806110579"/>
                    </a:ext>
                  </a:extLst>
                </a:gridCol>
              </a:tblGrid>
              <a:tr h="317610">
                <a:tc>
                  <a:txBody>
                    <a:bodyPr/>
                    <a:lstStyle/>
                    <a:p>
                      <a:pPr algn="ctr"/>
                      <a:r>
                        <a:rPr kumimoji="1" lang="ja-JP" altLang="en-US" sz="2000" dirty="0">
                          <a:latin typeface="Meiryo UI" panose="020B0604030504040204" pitchFamily="50" charset="-128"/>
                          <a:ea typeface="Meiryo UI" panose="020B0604030504040204" pitchFamily="50" charset="-128"/>
                        </a:rPr>
                        <a:t>内　　　　　　容</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窓　口</a:t>
                      </a:r>
                    </a:p>
                  </a:txBody>
                  <a:tcPr/>
                </a:tc>
                <a:extLst>
                  <a:ext uri="{0D108BD9-81ED-4DB2-BD59-A6C34878D82A}">
                    <a16:rowId xmlns:a16="http://schemas.microsoft.com/office/drawing/2014/main" val="1210528367"/>
                  </a:ext>
                </a:extLst>
              </a:tr>
              <a:tr h="370840">
                <a:tc>
                  <a:txBody>
                    <a:bodyPr/>
                    <a:lstStyle/>
                    <a:p>
                      <a:r>
                        <a:rPr kumimoji="1" lang="ja-JP" altLang="en-US" sz="2000" dirty="0">
                          <a:latin typeface="Meiryo UI" panose="020B0604030504040204" pitchFamily="50" charset="-128"/>
                          <a:ea typeface="Meiryo UI" panose="020B0604030504040204" pitchFamily="50" charset="-128"/>
                        </a:rPr>
                        <a:t>精神疾患や身体の障害の治療にかかる医療費の自己負担額を軽減する制度</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（精神通院医療、更生医療、育成医療）</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→通常</a:t>
                      </a:r>
                      <a:r>
                        <a:rPr kumimoji="1" lang="en-US" altLang="ja-JP" sz="2000" dirty="0">
                          <a:latin typeface="Meiryo UI" panose="020B0604030504040204" pitchFamily="50" charset="-128"/>
                          <a:ea typeface="Meiryo UI" panose="020B0604030504040204" pitchFamily="50" charset="-128"/>
                        </a:rPr>
                        <a:t>3</a:t>
                      </a:r>
                      <a:r>
                        <a:rPr kumimoji="1" lang="ja-JP" altLang="en-US" sz="2000" dirty="0">
                          <a:latin typeface="Meiryo UI" panose="020B0604030504040204" pitchFamily="50" charset="-128"/>
                          <a:ea typeface="Meiryo UI" panose="020B0604030504040204" pitchFamily="50" charset="-128"/>
                        </a:rPr>
                        <a:t>割負担の医療費が、原則として</a:t>
                      </a:r>
                      <a:r>
                        <a:rPr kumimoji="1" lang="en-US" altLang="ja-JP" sz="2000" dirty="0">
                          <a:latin typeface="Meiryo UI" panose="020B0604030504040204" pitchFamily="50" charset="-128"/>
                          <a:ea typeface="Meiryo UI" panose="020B0604030504040204" pitchFamily="50" charset="-128"/>
                        </a:rPr>
                        <a:t>1</a:t>
                      </a:r>
                      <a:r>
                        <a:rPr kumimoji="1" lang="ja-JP" altLang="en-US" sz="2000" dirty="0">
                          <a:latin typeface="Meiryo UI" panose="020B0604030504040204" pitchFamily="50" charset="-128"/>
                          <a:ea typeface="Meiryo UI" panose="020B0604030504040204" pitchFamily="50" charset="-128"/>
                        </a:rPr>
                        <a:t>割負担に軽減</a:t>
                      </a:r>
                      <a:endParaRPr kumimoji="1" lang="en-US" altLang="ja-JP" sz="20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市区町村</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障害福祉課</a:t>
                      </a:r>
                    </a:p>
                  </a:txBody>
                  <a:tcPr anchor="ctr"/>
                </a:tc>
                <a:extLst>
                  <a:ext uri="{0D108BD9-81ED-4DB2-BD59-A6C34878D82A}">
                    <a16:rowId xmlns:a16="http://schemas.microsoft.com/office/drawing/2014/main" val="3137227070"/>
                  </a:ext>
                </a:extLst>
              </a:tr>
            </a:tbl>
          </a:graphicData>
        </a:graphic>
      </p:graphicFrame>
      <p:graphicFrame>
        <p:nvGraphicFramePr>
          <p:cNvPr id="7" name="表 7">
            <a:extLst>
              <a:ext uri="{FF2B5EF4-FFF2-40B4-BE49-F238E27FC236}">
                <a16:creationId xmlns:a16="http://schemas.microsoft.com/office/drawing/2014/main" id="{08A25771-3FFF-8813-4323-A6DCDA7D2E6C}"/>
              </a:ext>
            </a:extLst>
          </p:cNvPr>
          <p:cNvGraphicFramePr>
            <a:graphicFrameLocks noGrp="1"/>
          </p:cNvGraphicFramePr>
          <p:nvPr>
            <p:extLst>
              <p:ext uri="{D42A27DB-BD31-4B8C-83A1-F6EECF244321}">
                <p14:modId xmlns:p14="http://schemas.microsoft.com/office/powerpoint/2010/main" val="3421363596"/>
              </p:ext>
            </p:extLst>
          </p:nvPr>
        </p:nvGraphicFramePr>
        <p:xfrm>
          <a:off x="1515163" y="4797288"/>
          <a:ext cx="9285358" cy="1706880"/>
        </p:xfrm>
        <a:graphic>
          <a:graphicData uri="http://schemas.openxmlformats.org/drawingml/2006/table">
            <a:tbl>
              <a:tblPr firstRow="1" bandRow="1">
                <a:tableStyleId>{5940675A-B579-460E-94D1-54222C63F5DA}</a:tableStyleId>
              </a:tblPr>
              <a:tblGrid>
                <a:gridCol w="7324037">
                  <a:extLst>
                    <a:ext uri="{9D8B030D-6E8A-4147-A177-3AD203B41FA5}">
                      <a16:colId xmlns:a16="http://schemas.microsoft.com/office/drawing/2014/main" val="857194423"/>
                    </a:ext>
                  </a:extLst>
                </a:gridCol>
                <a:gridCol w="1961321">
                  <a:extLst>
                    <a:ext uri="{9D8B030D-6E8A-4147-A177-3AD203B41FA5}">
                      <a16:colId xmlns:a16="http://schemas.microsoft.com/office/drawing/2014/main" val="97827350"/>
                    </a:ext>
                  </a:extLst>
                </a:gridCol>
              </a:tblGrid>
              <a:tr h="370840">
                <a:tc>
                  <a:txBody>
                    <a:bodyPr/>
                    <a:lstStyle/>
                    <a:p>
                      <a:pPr algn="ctr"/>
                      <a:r>
                        <a:rPr kumimoji="1" lang="ja-JP" altLang="en-US" sz="2000" dirty="0">
                          <a:latin typeface="Meiryo UI" panose="020B0604030504040204" pitchFamily="50" charset="-128"/>
                          <a:ea typeface="Meiryo UI" panose="020B0604030504040204" pitchFamily="50" charset="-128"/>
                        </a:rPr>
                        <a:t>内　　　　　  容</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窓　口</a:t>
                      </a:r>
                    </a:p>
                  </a:txBody>
                  <a:tcPr/>
                </a:tc>
                <a:extLst>
                  <a:ext uri="{0D108BD9-81ED-4DB2-BD59-A6C34878D82A}">
                    <a16:rowId xmlns:a16="http://schemas.microsoft.com/office/drawing/2014/main" val="3355120468"/>
                  </a:ext>
                </a:extLst>
              </a:tr>
              <a:tr h="370840">
                <a:tc>
                  <a:txBody>
                    <a:bodyPr/>
                    <a:lstStyle/>
                    <a:p>
                      <a:r>
                        <a:rPr kumimoji="1" lang="ja-JP" altLang="en-US" sz="2000" dirty="0">
                          <a:latin typeface="Meiryo UI" panose="020B0604030504040204" pitchFamily="50" charset="-128"/>
                          <a:ea typeface="Meiryo UI" panose="020B0604030504040204" pitchFamily="50" charset="-128"/>
                        </a:rPr>
                        <a:t>医療機関を受診した場合の医療費の一部負担金を県と市区町村で助成する制度</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所得制限を満たし、助成の対象となった場合、あらゆる病気の治療について医療費が無料・あるいは低額になります</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市区町村</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障害福祉課</a:t>
                      </a:r>
                    </a:p>
                  </a:txBody>
                  <a:tcPr anchor="ctr"/>
                </a:tc>
                <a:extLst>
                  <a:ext uri="{0D108BD9-81ED-4DB2-BD59-A6C34878D82A}">
                    <a16:rowId xmlns:a16="http://schemas.microsoft.com/office/drawing/2014/main" val="1694474203"/>
                  </a:ext>
                </a:extLst>
              </a:tr>
            </a:tbl>
          </a:graphicData>
        </a:graphic>
      </p:graphicFrame>
    </p:spTree>
    <p:extLst>
      <p:ext uri="{BB962C8B-B14F-4D97-AF65-F5344CB8AC3E}">
        <p14:creationId xmlns:p14="http://schemas.microsoft.com/office/powerpoint/2010/main" val="3878155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対角を丸める 3">
            <a:extLst>
              <a:ext uri="{FF2B5EF4-FFF2-40B4-BE49-F238E27FC236}">
                <a16:creationId xmlns:a16="http://schemas.microsoft.com/office/drawing/2014/main" id="{65BBF8FA-37C8-C740-34EB-CF1548E0AB56}"/>
              </a:ext>
            </a:extLst>
          </p:cNvPr>
          <p:cNvSpPr/>
          <p:nvPr/>
        </p:nvSpPr>
        <p:spPr>
          <a:xfrm>
            <a:off x="838200" y="286578"/>
            <a:ext cx="6980584" cy="1051891"/>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4400" dirty="0">
                <a:latin typeface="Meiryo UI" panose="020B0604030504040204" pitchFamily="50" charset="-128"/>
                <a:ea typeface="Meiryo UI" panose="020B0604030504040204" pitchFamily="50" charset="-128"/>
              </a:rPr>
              <a:t>障害者の保障制度について</a:t>
            </a:r>
          </a:p>
        </p:txBody>
      </p:sp>
      <p:sp>
        <p:nvSpPr>
          <p:cNvPr id="5" name="四角形: 角を丸くする 4">
            <a:extLst>
              <a:ext uri="{FF2B5EF4-FFF2-40B4-BE49-F238E27FC236}">
                <a16:creationId xmlns:a16="http://schemas.microsoft.com/office/drawing/2014/main" id="{6EF3CA6B-5B3D-F10D-A644-2A160F634797}"/>
              </a:ext>
            </a:extLst>
          </p:cNvPr>
          <p:cNvSpPr/>
          <p:nvPr/>
        </p:nvSpPr>
        <p:spPr>
          <a:xfrm>
            <a:off x="838200" y="1470990"/>
            <a:ext cx="10515600" cy="5234609"/>
          </a:xfrm>
          <a:prstGeom prst="roundRect">
            <a:avLst>
              <a:gd name="adj" fmla="val 6310"/>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t"/>
          <a:lstStyle/>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●障害基礎年金･･･障害基礎年金が支給される障害の状態に応じて、法令に</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　　　　　　　　 　　　  より、障害の程度が定められています。</a:t>
            </a:r>
            <a:endParaRPr kumimoji="1" lang="en-US" altLang="ja-JP" sz="2400" dirty="0">
              <a:latin typeface="Meiryo UI" panose="020B0604030504040204" pitchFamily="50" charset="-128"/>
              <a:ea typeface="Meiryo UI" panose="020B0604030504040204" pitchFamily="50" charset="-128"/>
            </a:endParaRPr>
          </a:p>
          <a:p>
            <a:endParaRPr kumimoji="1" lang="en-US" altLang="ja-JP" sz="28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8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●障害厚生年金･･･厚生年金保険に加入している場合。窓口は年金事務所。</a:t>
            </a:r>
          </a:p>
        </p:txBody>
      </p:sp>
      <p:sp>
        <p:nvSpPr>
          <p:cNvPr id="2" name="四角形: 角を丸くする 1">
            <a:extLst>
              <a:ext uri="{FF2B5EF4-FFF2-40B4-BE49-F238E27FC236}">
                <a16:creationId xmlns:a16="http://schemas.microsoft.com/office/drawing/2014/main" id="{809FF66B-F557-3AAC-315E-4270E7F412A4}"/>
              </a:ext>
            </a:extLst>
          </p:cNvPr>
          <p:cNvSpPr/>
          <p:nvPr/>
        </p:nvSpPr>
        <p:spPr>
          <a:xfrm>
            <a:off x="4765812" y="1570381"/>
            <a:ext cx="2660374" cy="609600"/>
          </a:xfrm>
          <a:prstGeom prst="roundRect">
            <a:avLst>
              <a:gd name="adj" fmla="val 5000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◆障害年金◆</a:t>
            </a:r>
          </a:p>
        </p:txBody>
      </p:sp>
      <p:graphicFrame>
        <p:nvGraphicFramePr>
          <p:cNvPr id="6" name="表 6">
            <a:extLst>
              <a:ext uri="{FF2B5EF4-FFF2-40B4-BE49-F238E27FC236}">
                <a16:creationId xmlns:a16="http://schemas.microsoft.com/office/drawing/2014/main" id="{F509FA38-FC57-FE30-E3CD-817D91C359F7}"/>
              </a:ext>
            </a:extLst>
          </p:cNvPr>
          <p:cNvGraphicFramePr>
            <a:graphicFrameLocks noGrp="1"/>
          </p:cNvGraphicFramePr>
          <p:nvPr>
            <p:extLst>
              <p:ext uri="{D42A27DB-BD31-4B8C-83A1-F6EECF244321}">
                <p14:modId xmlns:p14="http://schemas.microsoft.com/office/powerpoint/2010/main" val="3351279192"/>
              </p:ext>
            </p:extLst>
          </p:nvPr>
        </p:nvGraphicFramePr>
        <p:xfrm>
          <a:off x="1192695" y="3091806"/>
          <a:ext cx="9806609" cy="2540368"/>
        </p:xfrm>
        <a:graphic>
          <a:graphicData uri="http://schemas.openxmlformats.org/drawingml/2006/table">
            <a:tbl>
              <a:tblPr firstRow="1" bandRow="1">
                <a:tableStyleId>{5940675A-B579-460E-94D1-54222C63F5DA}</a:tableStyleId>
              </a:tblPr>
              <a:tblGrid>
                <a:gridCol w="940904">
                  <a:extLst>
                    <a:ext uri="{9D8B030D-6E8A-4147-A177-3AD203B41FA5}">
                      <a16:colId xmlns:a16="http://schemas.microsoft.com/office/drawing/2014/main" val="270079567"/>
                    </a:ext>
                  </a:extLst>
                </a:gridCol>
                <a:gridCol w="4214191">
                  <a:extLst>
                    <a:ext uri="{9D8B030D-6E8A-4147-A177-3AD203B41FA5}">
                      <a16:colId xmlns:a16="http://schemas.microsoft.com/office/drawing/2014/main" val="715125208"/>
                    </a:ext>
                  </a:extLst>
                </a:gridCol>
                <a:gridCol w="4651514">
                  <a:extLst>
                    <a:ext uri="{9D8B030D-6E8A-4147-A177-3AD203B41FA5}">
                      <a16:colId xmlns:a16="http://schemas.microsoft.com/office/drawing/2014/main" val="3867811740"/>
                    </a:ext>
                  </a:extLst>
                </a:gridCol>
              </a:tblGrid>
              <a:tr h="470305">
                <a:tc>
                  <a:txBody>
                    <a:bodyPr/>
                    <a:lstStyle/>
                    <a:p>
                      <a:pPr algn="ctr"/>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400" dirty="0">
                          <a:latin typeface="Meiryo UI" panose="020B0604030504040204" pitchFamily="50" charset="-128"/>
                          <a:ea typeface="Meiryo UI" panose="020B0604030504040204" pitchFamily="50" charset="-128"/>
                        </a:rPr>
                        <a:t>1</a:t>
                      </a:r>
                      <a:r>
                        <a:rPr kumimoji="1" lang="ja-JP" altLang="en-US" sz="2400" dirty="0">
                          <a:latin typeface="Meiryo UI" panose="020B0604030504040204" pitchFamily="50" charset="-128"/>
                          <a:ea typeface="Meiryo UI" panose="020B0604030504040204" pitchFamily="50" charset="-128"/>
                        </a:rPr>
                        <a:t>　級</a:t>
                      </a:r>
                    </a:p>
                  </a:txBody>
                  <a:tcPr anchor="ctr"/>
                </a:tc>
                <a:tc>
                  <a:txBody>
                    <a:bodyPr/>
                    <a:lstStyle/>
                    <a:p>
                      <a:pPr algn="ctr"/>
                      <a:r>
                        <a:rPr kumimoji="1" lang="en-US" altLang="ja-JP" sz="2400" dirty="0">
                          <a:latin typeface="Meiryo UI" panose="020B0604030504040204" pitchFamily="50" charset="-128"/>
                          <a:ea typeface="Meiryo UI" panose="020B0604030504040204" pitchFamily="50" charset="-128"/>
                        </a:rPr>
                        <a:t>2</a:t>
                      </a:r>
                      <a:r>
                        <a:rPr kumimoji="1" lang="ja-JP" altLang="en-US" sz="2400" dirty="0">
                          <a:latin typeface="Meiryo UI" panose="020B0604030504040204" pitchFamily="50" charset="-128"/>
                          <a:ea typeface="Meiryo UI" panose="020B0604030504040204" pitchFamily="50" charset="-128"/>
                        </a:rPr>
                        <a:t>　級</a:t>
                      </a:r>
                    </a:p>
                  </a:txBody>
                  <a:tcPr anchor="ctr"/>
                </a:tc>
                <a:extLst>
                  <a:ext uri="{0D108BD9-81ED-4DB2-BD59-A6C34878D82A}">
                    <a16:rowId xmlns:a16="http://schemas.microsoft.com/office/drawing/2014/main" val="620613721"/>
                  </a:ext>
                </a:extLst>
              </a:tr>
              <a:tr h="532811">
                <a:tc>
                  <a:txBody>
                    <a:bodyPr/>
                    <a:lstStyle/>
                    <a:p>
                      <a:pPr algn="ctr"/>
                      <a:r>
                        <a:rPr kumimoji="1" lang="ja-JP" altLang="en-US" sz="2000" dirty="0">
                          <a:latin typeface="Meiryo UI" panose="020B0604030504040204" pitchFamily="50" charset="-128"/>
                          <a:ea typeface="Meiryo UI" panose="020B0604030504040204" pitchFamily="50" charset="-128"/>
                        </a:rPr>
                        <a:t>窓口</a:t>
                      </a:r>
                    </a:p>
                  </a:txBody>
                  <a:tcPr anchor="ctr"/>
                </a:tc>
                <a:tc gridSpan="2">
                  <a:txBody>
                    <a:bodyPr/>
                    <a:lstStyle/>
                    <a:p>
                      <a:pPr algn="ctr"/>
                      <a:r>
                        <a:rPr kumimoji="1" lang="ja-JP" altLang="en-US" sz="2000" dirty="0">
                          <a:latin typeface="Meiryo UI" panose="020B0604030504040204" pitchFamily="50" charset="-128"/>
                          <a:ea typeface="Meiryo UI" panose="020B0604030504040204" pitchFamily="50" charset="-128"/>
                        </a:rPr>
                        <a:t>市区町村の国民年金窓口　又は　年金事務所</a:t>
                      </a:r>
                    </a:p>
                  </a:txBody>
                  <a:tcPr anchor="ctr"/>
                </a:tc>
                <a:tc hMerge="1">
                  <a:txBody>
                    <a:bodyPr/>
                    <a:lstStyle/>
                    <a:p>
                      <a:pPr algn="l"/>
                      <a:endParaRPr kumimoji="1" lang="ja-JP" altLang="en-US" sz="2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14422808"/>
                  </a:ext>
                </a:extLst>
              </a:tr>
              <a:tr h="683346">
                <a:tc>
                  <a:txBody>
                    <a:bodyPr/>
                    <a:lstStyle/>
                    <a:p>
                      <a:pPr algn="ctr"/>
                      <a:r>
                        <a:rPr kumimoji="1" lang="ja-JP" altLang="en-US" sz="2000" dirty="0">
                          <a:latin typeface="Meiryo UI" panose="020B0604030504040204" pitchFamily="50" charset="-128"/>
                          <a:ea typeface="Meiryo UI" panose="020B0604030504040204" pitchFamily="50" charset="-128"/>
                        </a:rPr>
                        <a:t>程度</a:t>
                      </a:r>
                    </a:p>
                  </a:txBody>
                  <a:tcPr anchor="ctr"/>
                </a:tc>
                <a:tc>
                  <a:txBody>
                    <a:bodyPr/>
                    <a:lstStyle/>
                    <a:p>
                      <a:pPr algn="l"/>
                      <a:r>
                        <a:rPr kumimoji="1" lang="ja-JP" altLang="en-US" sz="2000" dirty="0">
                          <a:latin typeface="Meiryo UI" panose="020B0604030504040204" pitchFamily="50" charset="-128"/>
                          <a:ea typeface="Meiryo UI" panose="020B0604030504040204" pitchFamily="50" charset="-128"/>
                        </a:rPr>
                        <a:t>他人の介助を受けなければ日常生活のことがほとんどできないほどの障害の状態</a:t>
                      </a:r>
                    </a:p>
                  </a:txBody>
                  <a:tcPr anchor="ctr"/>
                </a:tc>
                <a:tc>
                  <a:txBody>
                    <a:bodyPr/>
                    <a:lstStyle/>
                    <a:p>
                      <a:pPr algn="l"/>
                      <a:r>
                        <a:rPr kumimoji="1" lang="ja-JP" altLang="en-US" sz="2000" dirty="0">
                          <a:latin typeface="Meiryo UI" panose="020B0604030504040204" pitchFamily="50" charset="-128"/>
                          <a:ea typeface="Meiryo UI" panose="020B0604030504040204" pitchFamily="50" charset="-128"/>
                        </a:rPr>
                        <a:t>必ずしも他人の助けを借りる必要はなくても、日常生活は極めて困難で、労働によって収入を得ることができないほどの障害の状態</a:t>
                      </a:r>
                    </a:p>
                  </a:txBody>
                  <a:tcPr anchor="ctr"/>
                </a:tc>
                <a:extLst>
                  <a:ext uri="{0D108BD9-81ED-4DB2-BD59-A6C34878D82A}">
                    <a16:rowId xmlns:a16="http://schemas.microsoft.com/office/drawing/2014/main" val="2673245725"/>
                  </a:ext>
                </a:extLst>
              </a:tr>
              <a:tr h="531412">
                <a:tc>
                  <a:txBody>
                    <a:bodyPr/>
                    <a:lstStyle/>
                    <a:p>
                      <a:pPr algn="ctr"/>
                      <a:r>
                        <a:rPr kumimoji="1" lang="ja-JP" altLang="en-US" sz="2000" dirty="0">
                          <a:latin typeface="Meiryo UI" panose="020B0604030504040204" pitchFamily="50" charset="-128"/>
                          <a:ea typeface="Meiryo UI" panose="020B0604030504040204" pitchFamily="50" charset="-128"/>
                        </a:rPr>
                        <a:t>金額</a:t>
                      </a:r>
                    </a:p>
                  </a:txBody>
                  <a:tcPr anchor="ctr"/>
                </a:tc>
                <a:tc>
                  <a:txBody>
                    <a:bodyPr/>
                    <a:lstStyle/>
                    <a:p>
                      <a:pPr algn="ctr"/>
                      <a:r>
                        <a:rPr kumimoji="1" lang="en-US" altLang="ja-JP" sz="2000" dirty="0">
                          <a:latin typeface="Meiryo UI" panose="020B0604030504040204" pitchFamily="50" charset="-128"/>
                          <a:ea typeface="Meiryo UI" panose="020B0604030504040204" pitchFamily="50" charset="-128"/>
                        </a:rPr>
                        <a:t>972,250</a:t>
                      </a:r>
                      <a:r>
                        <a:rPr kumimoji="1" lang="ja-JP" altLang="en-US" sz="2000" dirty="0">
                          <a:latin typeface="Meiryo UI" panose="020B0604030504040204" pitchFamily="50" charset="-128"/>
                          <a:ea typeface="Meiryo UI" panose="020B0604030504040204" pitchFamily="50" charset="-128"/>
                        </a:rPr>
                        <a:t>円</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子の加算額</a:t>
                      </a:r>
                      <a:r>
                        <a:rPr kumimoji="1" lang="en-US" altLang="ja-JP" sz="2000" dirty="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000" dirty="0">
                          <a:latin typeface="Meiryo UI" panose="020B0604030504040204" pitchFamily="50" charset="-128"/>
                          <a:ea typeface="Meiryo UI" panose="020B0604030504040204" pitchFamily="50" charset="-128"/>
                        </a:rPr>
                        <a:t>777,800</a:t>
                      </a:r>
                      <a:r>
                        <a:rPr kumimoji="1" lang="ja-JP" altLang="en-US" sz="2000" dirty="0">
                          <a:latin typeface="Meiryo UI" panose="020B0604030504040204" pitchFamily="50" charset="-128"/>
                          <a:ea typeface="Meiryo UI" panose="020B0604030504040204" pitchFamily="50" charset="-128"/>
                        </a:rPr>
                        <a:t>円</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子の加算額</a:t>
                      </a:r>
                      <a:r>
                        <a:rPr kumimoji="1" lang="en-US" altLang="ja-JP" sz="2000" dirty="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81057812"/>
                  </a:ext>
                </a:extLst>
              </a:tr>
            </a:tbl>
          </a:graphicData>
        </a:graphic>
      </p:graphicFrame>
      <p:sp>
        <p:nvSpPr>
          <p:cNvPr id="7" name="テキスト ボックス 6">
            <a:extLst>
              <a:ext uri="{FF2B5EF4-FFF2-40B4-BE49-F238E27FC236}">
                <a16:creationId xmlns:a16="http://schemas.microsoft.com/office/drawing/2014/main" id="{3406C52A-D13C-7D8D-78AB-0519356128CF}"/>
              </a:ext>
            </a:extLst>
          </p:cNvPr>
          <p:cNvSpPr txBox="1"/>
          <p:nvPr/>
        </p:nvSpPr>
        <p:spPr>
          <a:xfrm>
            <a:off x="2054088" y="5632174"/>
            <a:ext cx="8812696" cy="369332"/>
          </a:xfrm>
          <a:prstGeom prst="rect">
            <a:avLst/>
          </a:prstGeom>
          <a:noFill/>
          <a:ln>
            <a:noFill/>
          </a:ln>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子の加算額はその方に生計を維持されている子がいる時に加算されます。</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条件あり</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5938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F788C2C-5B8E-52C6-83D8-A019C0DCD123}"/>
              </a:ext>
            </a:extLst>
          </p:cNvPr>
          <p:cNvSpPr>
            <a:spLocks noGrp="1"/>
          </p:cNvSpPr>
          <p:nvPr>
            <p:ph idx="1"/>
          </p:nvPr>
        </p:nvSpPr>
        <p:spPr>
          <a:xfrm>
            <a:off x="675862" y="530087"/>
            <a:ext cx="10906538" cy="6162261"/>
          </a:xfrm>
          <a:ln>
            <a:noFill/>
          </a:ln>
        </p:spPr>
        <p:style>
          <a:lnRef idx="2">
            <a:schemeClr val="dk1"/>
          </a:lnRef>
          <a:fillRef idx="1">
            <a:schemeClr val="lt1"/>
          </a:fillRef>
          <a:effectRef idx="0">
            <a:schemeClr val="dk1"/>
          </a:effectRef>
          <a:fontRef idx="minor">
            <a:schemeClr val="dk1"/>
          </a:fontRef>
        </p:style>
        <p:txBody>
          <a:bodyPr anchor="t">
            <a:normAutofit fontScale="92500" lnSpcReduction="20000"/>
          </a:bodyPr>
          <a:lstStyle/>
          <a:p>
            <a:pPr marL="0" indent="0">
              <a:lnSpc>
                <a:spcPct val="100000"/>
              </a:lnSpc>
              <a:buNone/>
            </a:pPr>
            <a:r>
              <a:rPr lang="ja-JP" altLang="en-US" sz="3000" u="sng" dirty="0">
                <a:latin typeface="Meiryo UI" panose="020B0604030504040204" pitchFamily="50" charset="-128"/>
                <a:ea typeface="Meiryo UI" panose="020B0604030504040204" pitchFamily="50" charset="-128"/>
              </a:rPr>
              <a:t>⑶エンパワメントの視点</a:t>
            </a:r>
            <a:endParaRPr lang="en-US" altLang="ja-JP" sz="3000" u="sng" dirty="0">
              <a:latin typeface="Meiryo UI" panose="020B0604030504040204" pitchFamily="50" charset="-128"/>
              <a:ea typeface="Meiryo UI" panose="020B0604030504040204" pitchFamily="50" charset="-128"/>
            </a:endParaRPr>
          </a:p>
          <a:p>
            <a:pPr marL="0" indent="0">
              <a:lnSpc>
                <a:spcPct val="100000"/>
              </a:lnSpc>
              <a:buNone/>
            </a:pPr>
            <a:r>
              <a:rPr lang="ja-JP" altLang="en-US" sz="2600" dirty="0">
                <a:latin typeface="Meiryo UI" panose="020B0604030504040204" pitchFamily="50" charset="-128"/>
                <a:ea typeface="Meiryo UI" panose="020B0604030504040204" pitchFamily="50" charset="-128"/>
              </a:rPr>
              <a:t>◆対象者を、支援されるべき弱い存在と位置づけするのではなく、生きる力や生活力に</a:t>
            </a:r>
            <a:endParaRPr lang="en-US" altLang="ja-JP" sz="2600" dirty="0">
              <a:latin typeface="Meiryo UI" panose="020B0604030504040204" pitchFamily="50" charset="-128"/>
              <a:ea typeface="Meiryo UI" panose="020B0604030504040204" pitchFamily="50" charset="-128"/>
            </a:endParaRPr>
          </a:p>
          <a:p>
            <a:pPr marL="0" indent="0">
              <a:lnSpc>
                <a:spcPct val="100000"/>
              </a:lnSpc>
              <a:buNone/>
            </a:pPr>
            <a:r>
              <a:rPr lang="ja-JP" altLang="en-US" sz="2600" dirty="0">
                <a:latin typeface="Meiryo UI" panose="020B0604030504040204" pitchFamily="50" charset="-128"/>
                <a:ea typeface="Meiryo UI" panose="020B0604030504040204" pitchFamily="50" charset="-128"/>
              </a:rPr>
              <a:t>　 着目した支援を行う</a:t>
            </a:r>
            <a:endParaRPr lang="en-US" altLang="ja-JP" sz="2600" dirty="0">
              <a:latin typeface="Meiryo UI" panose="020B0604030504040204" pitchFamily="50" charset="-128"/>
              <a:ea typeface="Meiryo UI" panose="020B0604030504040204" pitchFamily="50" charset="-128"/>
            </a:endParaRPr>
          </a:p>
          <a:p>
            <a:pPr marL="0" indent="0">
              <a:lnSpc>
                <a:spcPct val="100000"/>
              </a:lnSpc>
              <a:buNone/>
            </a:pPr>
            <a:r>
              <a:rPr lang="ja-JP" altLang="en-US" sz="2600" dirty="0">
                <a:latin typeface="Meiryo UI" panose="020B0604030504040204" pitchFamily="50" charset="-128"/>
                <a:ea typeface="Meiryo UI" panose="020B0604030504040204" pitchFamily="50" charset="-128"/>
              </a:rPr>
              <a:t>◆</a:t>
            </a:r>
            <a:r>
              <a:rPr kumimoji="1" lang="ja-JP" altLang="en-US" sz="2600" dirty="0">
                <a:latin typeface="Meiryo UI" panose="020B0604030504040204" pitchFamily="50" charset="-128"/>
                <a:ea typeface="Meiryo UI" panose="020B0604030504040204" pitchFamily="50" charset="-128"/>
              </a:rPr>
              <a:t>問題や課題がご本人のみに起因するのではなく、取り巻く多様な環境に起因するという</a:t>
            </a:r>
            <a:endParaRPr kumimoji="1" lang="en-US" altLang="ja-JP" sz="2600" dirty="0">
              <a:latin typeface="Meiryo UI" panose="020B0604030504040204" pitchFamily="50" charset="-128"/>
              <a:ea typeface="Meiryo UI" panose="020B0604030504040204" pitchFamily="50" charset="-128"/>
            </a:endParaRPr>
          </a:p>
          <a:p>
            <a:pPr marL="0" indent="0">
              <a:lnSpc>
                <a:spcPct val="100000"/>
              </a:lnSpc>
              <a:buNone/>
            </a:pPr>
            <a:r>
              <a:rPr kumimoji="1" lang="ja-JP" altLang="en-US" sz="2600" dirty="0">
                <a:latin typeface="Meiryo UI" panose="020B0604030504040204" pitchFamily="50" charset="-128"/>
                <a:ea typeface="Meiryo UI" panose="020B0604030504040204" pitchFamily="50" charset="-128"/>
              </a:rPr>
              <a:t> 　視点をもつ</a:t>
            </a:r>
            <a:endParaRPr kumimoji="1" lang="en-US" altLang="ja-JP" sz="2600" dirty="0">
              <a:latin typeface="Meiryo UI" panose="020B0604030504040204" pitchFamily="50" charset="-128"/>
              <a:ea typeface="Meiryo UI" panose="020B0604030504040204" pitchFamily="50" charset="-128"/>
            </a:endParaRPr>
          </a:p>
          <a:p>
            <a:pPr marL="0" indent="0">
              <a:lnSpc>
                <a:spcPct val="100000"/>
              </a:lnSpc>
              <a:buNone/>
            </a:pPr>
            <a:r>
              <a:rPr lang="ja-JP" altLang="en-US" sz="2600" dirty="0">
                <a:latin typeface="Meiryo UI" panose="020B0604030504040204" pitchFamily="50" charset="-128"/>
                <a:ea typeface="Meiryo UI" panose="020B0604030504040204" pitchFamily="50" charset="-128"/>
              </a:rPr>
              <a:t>◆就労意欲を高める多様な働きかけを行う</a:t>
            </a:r>
            <a:endParaRPr lang="en-US" altLang="ja-JP" sz="2600"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sz="1900" dirty="0">
              <a:latin typeface="Meiryo UI" panose="020B0604030504040204" pitchFamily="50" charset="-128"/>
              <a:ea typeface="Meiryo UI" panose="020B0604030504040204" pitchFamily="50" charset="-128"/>
            </a:endParaRPr>
          </a:p>
          <a:p>
            <a:pPr marL="0" indent="0">
              <a:lnSpc>
                <a:spcPct val="100000"/>
              </a:lnSpc>
              <a:buNone/>
            </a:pPr>
            <a:r>
              <a:rPr kumimoji="1" lang="ja-JP" altLang="en-US" sz="3000" u="sng" dirty="0">
                <a:latin typeface="Meiryo UI" panose="020B0604030504040204" pitchFamily="50" charset="-128"/>
                <a:ea typeface="Meiryo UI" panose="020B0604030504040204" pitchFamily="50" charset="-128"/>
              </a:rPr>
              <a:t>⑷権利擁護の視点</a:t>
            </a:r>
            <a:endParaRPr kumimoji="1" lang="en-US" altLang="ja-JP" sz="3000" u="sng" dirty="0">
              <a:latin typeface="Meiryo UI" panose="020B0604030504040204" pitchFamily="50" charset="-128"/>
              <a:ea typeface="Meiryo UI" panose="020B0604030504040204" pitchFamily="50" charset="-128"/>
            </a:endParaRPr>
          </a:p>
          <a:p>
            <a:pPr marL="0" indent="0">
              <a:lnSpc>
                <a:spcPct val="100000"/>
              </a:lnSpc>
              <a:buNone/>
            </a:pPr>
            <a:r>
              <a:rPr lang="ja-JP" altLang="en-US" sz="2600" dirty="0">
                <a:latin typeface="Meiryo UI" panose="020B0604030504040204" pitchFamily="50" charset="-128"/>
                <a:ea typeface="Meiryo UI" panose="020B0604030504040204" pitchFamily="50" charset="-128"/>
              </a:rPr>
              <a:t>◆労働法規の遵守、労働者としての権利侵害の防止、虐待の防止、就労場面での</a:t>
            </a:r>
            <a:endParaRPr lang="en-US" altLang="ja-JP" sz="2600" dirty="0">
              <a:latin typeface="Meiryo UI" panose="020B0604030504040204" pitchFamily="50" charset="-128"/>
              <a:ea typeface="Meiryo UI" panose="020B0604030504040204" pitchFamily="50" charset="-128"/>
            </a:endParaRPr>
          </a:p>
          <a:p>
            <a:pPr marL="0" indent="0">
              <a:lnSpc>
                <a:spcPct val="100000"/>
              </a:lnSpc>
              <a:buNone/>
            </a:pPr>
            <a:r>
              <a:rPr lang="en-US" altLang="ja-JP" sz="2600" dirty="0">
                <a:latin typeface="Meiryo UI" panose="020B0604030504040204" pitchFamily="50" charset="-128"/>
                <a:ea typeface="Meiryo UI" panose="020B0604030504040204" pitchFamily="50" charset="-128"/>
              </a:rPr>
              <a:t>   </a:t>
            </a:r>
            <a:r>
              <a:rPr lang="ja-JP" altLang="en-US" sz="2600" dirty="0">
                <a:latin typeface="Meiryo UI" panose="020B0604030504040204" pitchFamily="50" charset="-128"/>
                <a:ea typeface="Meiryo UI" panose="020B0604030504040204" pitchFamily="50" charset="-128"/>
              </a:rPr>
              <a:t>社員等への教育的介入、質の高い福祉サービスが提供されているか見極める</a:t>
            </a:r>
            <a:endParaRPr lang="en-US" altLang="ja-JP" sz="2600"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sz="2200" dirty="0">
              <a:latin typeface="Meiryo UI" panose="020B0604030504040204" pitchFamily="50" charset="-128"/>
              <a:ea typeface="Meiryo UI" panose="020B0604030504040204" pitchFamily="50" charset="-128"/>
            </a:endParaRPr>
          </a:p>
          <a:p>
            <a:pPr marL="0" indent="0">
              <a:lnSpc>
                <a:spcPct val="100000"/>
              </a:lnSpc>
              <a:buNone/>
            </a:pPr>
            <a:r>
              <a:rPr kumimoji="1" lang="ja-JP" altLang="en-US" sz="3000" u="sng" dirty="0">
                <a:latin typeface="Meiryo UI" panose="020B0604030504040204" pitchFamily="50" charset="-128"/>
                <a:ea typeface="Meiryo UI" panose="020B0604030504040204" pitchFamily="50" charset="-128"/>
              </a:rPr>
              <a:t>⑸新たな雇用機会や社会資源開発の視点</a:t>
            </a:r>
            <a:endParaRPr kumimoji="1" lang="en-US" altLang="ja-JP" sz="3000" u="sng" dirty="0">
              <a:latin typeface="Meiryo UI" panose="020B0604030504040204" pitchFamily="50" charset="-128"/>
              <a:ea typeface="Meiryo UI" panose="020B0604030504040204" pitchFamily="50" charset="-128"/>
            </a:endParaRPr>
          </a:p>
          <a:p>
            <a:pPr marL="0" indent="0">
              <a:lnSpc>
                <a:spcPct val="100000"/>
              </a:lnSpc>
              <a:buNone/>
            </a:pPr>
            <a:r>
              <a:rPr lang="ja-JP" altLang="en-US" sz="2600" dirty="0">
                <a:latin typeface="Meiryo UI" panose="020B0604030504040204" pitchFamily="50" charset="-128"/>
                <a:ea typeface="Meiryo UI" panose="020B0604030504040204" pitchFamily="50" charset="-128"/>
              </a:rPr>
              <a:t>◆対象者の特性を理解した雇用機会の創出や具体的な提案</a:t>
            </a:r>
            <a:endParaRPr lang="en-US" altLang="ja-JP" sz="2600" dirty="0">
              <a:latin typeface="Meiryo UI" panose="020B0604030504040204" pitchFamily="50" charset="-128"/>
              <a:ea typeface="Meiryo UI" panose="020B0604030504040204" pitchFamily="50" charset="-128"/>
            </a:endParaRPr>
          </a:p>
          <a:p>
            <a:pPr marL="0" indent="0">
              <a:lnSpc>
                <a:spcPct val="100000"/>
              </a:lnSpc>
              <a:buNone/>
            </a:pPr>
            <a:r>
              <a:rPr lang="ja-JP" altLang="en-US" sz="2600" dirty="0">
                <a:latin typeface="Meiryo UI" panose="020B0604030504040204" pitchFamily="50" charset="-128"/>
                <a:ea typeface="Meiryo UI" panose="020B0604030504040204" pitchFamily="50" charset="-128"/>
              </a:rPr>
              <a:t>◆</a:t>
            </a:r>
            <a:r>
              <a:rPr kumimoji="1" lang="ja-JP" altLang="en-US" sz="2600" dirty="0">
                <a:latin typeface="Meiryo UI" panose="020B0604030504040204" pitchFamily="50" charset="-128"/>
                <a:ea typeface="Meiryo UI" panose="020B0604030504040204" pitchFamily="50" charset="-128"/>
              </a:rPr>
              <a:t>現行の労働市場への対応のみでなく、地域の中から新たなものを見出す</a:t>
            </a:r>
            <a:endParaRPr kumimoji="1" lang="en-US" altLang="ja-JP" sz="2600"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endParaRPr kumimoji="1" lang="ja-JP" altLang="en-US" dirty="0"/>
          </a:p>
        </p:txBody>
      </p:sp>
      <p:pic>
        <p:nvPicPr>
          <p:cNvPr id="4" name="図 3">
            <a:extLst>
              <a:ext uri="{FF2B5EF4-FFF2-40B4-BE49-F238E27FC236}">
                <a16:creationId xmlns:a16="http://schemas.microsoft.com/office/drawing/2014/main" id="{2CBB72C4-D736-C887-21E0-72B6FBAA98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855414">
            <a:off x="10542542" y="5323150"/>
            <a:ext cx="1189339" cy="1410115"/>
          </a:xfrm>
          <a:prstGeom prst="rect">
            <a:avLst/>
          </a:prstGeom>
        </p:spPr>
      </p:pic>
      <p:pic>
        <p:nvPicPr>
          <p:cNvPr id="5" name="図 4">
            <a:extLst>
              <a:ext uri="{FF2B5EF4-FFF2-40B4-BE49-F238E27FC236}">
                <a16:creationId xmlns:a16="http://schemas.microsoft.com/office/drawing/2014/main" id="{D095A82F-2C51-4E02-84A0-2B87B8DE7B1F}"/>
              </a:ext>
            </a:extLst>
          </p:cNvPr>
          <p:cNvPicPr>
            <a:picLocks noChangeAspect="1"/>
          </p:cNvPicPr>
          <p:nvPr/>
        </p:nvPicPr>
        <p:blipFill rotWithShape="1">
          <a:blip r:embed="rId3">
            <a:extLst>
              <a:ext uri="{28A0092B-C50C-407E-A947-70E740481C1C}">
                <a14:useLocalDpi xmlns:a14="http://schemas.microsoft.com/office/drawing/2010/main" val="0"/>
              </a:ext>
            </a:extLst>
          </a:blip>
          <a:srcRect l="52319" b="52477"/>
          <a:stretch/>
        </p:blipFill>
        <p:spPr>
          <a:xfrm>
            <a:off x="9833112" y="0"/>
            <a:ext cx="2358887" cy="2351065"/>
          </a:xfrm>
          <a:prstGeom prst="rect">
            <a:avLst/>
          </a:prstGeom>
        </p:spPr>
      </p:pic>
    </p:spTree>
    <p:extLst>
      <p:ext uri="{BB962C8B-B14F-4D97-AF65-F5344CB8AC3E}">
        <p14:creationId xmlns:p14="http://schemas.microsoft.com/office/powerpoint/2010/main" val="167476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F788C2C-5B8E-52C6-83D8-A019C0DCD123}"/>
              </a:ext>
            </a:extLst>
          </p:cNvPr>
          <p:cNvSpPr>
            <a:spLocks noGrp="1"/>
          </p:cNvSpPr>
          <p:nvPr>
            <p:ph idx="1"/>
          </p:nvPr>
        </p:nvSpPr>
        <p:spPr>
          <a:xfrm>
            <a:off x="675862" y="530087"/>
            <a:ext cx="10721008" cy="6162261"/>
          </a:xfrm>
          <a:ln>
            <a:noFill/>
          </a:ln>
        </p:spPr>
        <p:style>
          <a:lnRef idx="2">
            <a:schemeClr val="dk1"/>
          </a:lnRef>
          <a:fillRef idx="1">
            <a:schemeClr val="lt1"/>
          </a:fillRef>
          <a:effectRef idx="0">
            <a:schemeClr val="dk1"/>
          </a:effectRef>
          <a:fontRef idx="minor">
            <a:schemeClr val="dk1"/>
          </a:fontRef>
        </p:style>
        <p:txBody>
          <a:bodyPr anchor="t">
            <a:normAutofit/>
          </a:bodyPr>
          <a:lstStyle/>
          <a:p>
            <a:pPr marL="0" indent="0">
              <a:lnSpc>
                <a:spcPct val="100000"/>
              </a:lnSpc>
              <a:buNone/>
            </a:pPr>
            <a:r>
              <a:rPr lang="ja-JP" altLang="en-US" u="sng" dirty="0">
                <a:latin typeface="Meiryo UI" panose="020B0604030504040204" pitchFamily="50" charset="-128"/>
                <a:ea typeface="Meiryo UI" panose="020B0604030504040204" pitchFamily="50" charset="-128"/>
              </a:rPr>
              <a:t>⑹連携・調整の視点</a:t>
            </a:r>
            <a:endParaRPr lang="en-US" altLang="ja-JP" u="sng" dirty="0">
              <a:latin typeface="Meiryo UI" panose="020B0604030504040204" pitchFamily="50" charset="-128"/>
              <a:ea typeface="Meiryo UI" panose="020B0604030504040204" pitchFamily="50" charset="-128"/>
            </a:endParaRPr>
          </a:p>
          <a:p>
            <a:pPr marL="0" indent="0">
              <a:lnSpc>
                <a:spcPct val="100000"/>
              </a:lnSpc>
              <a:buNone/>
            </a:pPr>
            <a:r>
              <a:rPr lang="ja-JP" altLang="en-US" sz="2400" dirty="0">
                <a:latin typeface="Meiryo UI" panose="020B0604030504040204" pitchFamily="50" charset="-128"/>
                <a:ea typeface="Meiryo UI" panose="020B0604030504040204" pitchFamily="50" charset="-128"/>
              </a:rPr>
              <a:t>・自己完結型ではなく、ネットワーク型の支援を目指す</a:t>
            </a:r>
            <a:endParaRPr kumimoji="1" lang="en-US" altLang="ja-JP" sz="2400"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endParaRPr kumimoji="1" lang="ja-JP" altLang="en-US" dirty="0"/>
          </a:p>
        </p:txBody>
      </p:sp>
      <p:graphicFrame>
        <p:nvGraphicFramePr>
          <p:cNvPr id="2" name="表 3">
            <a:extLst>
              <a:ext uri="{FF2B5EF4-FFF2-40B4-BE49-F238E27FC236}">
                <a16:creationId xmlns:a16="http://schemas.microsoft.com/office/drawing/2014/main" id="{2FF86E82-CCB0-02FF-76AE-929FD1B20BEF}"/>
              </a:ext>
            </a:extLst>
          </p:cNvPr>
          <p:cNvGraphicFramePr>
            <a:graphicFrameLocks noGrp="1"/>
          </p:cNvGraphicFramePr>
          <p:nvPr>
            <p:extLst>
              <p:ext uri="{D42A27DB-BD31-4B8C-83A1-F6EECF244321}">
                <p14:modId xmlns:p14="http://schemas.microsoft.com/office/powerpoint/2010/main" val="4083109502"/>
              </p:ext>
            </p:extLst>
          </p:nvPr>
        </p:nvGraphicFramePr>
        <p:xfrm>
          <a:off x="795130" y="1969205"/>
          <a:ext cx="10601740" cy="4737982"/>
        </p:xfrm>
        <a:graphic>
          <a:graphicData uri="http://schemas.openxmlformats.org/drawingml/2006/table">
            <a:tbl>
              <a:tblPr firstRow="1" bandRow="1">
                <a:tableStyleId>{5C22544A-7EE6-4342-B048-85BDC9FD1C3A}</a:tableStyleId>
              </a:tblPr>
              <a:tblGrid>
                <a:gridCol w="2664027">
                  <a:extLst>
                    <a:ext uri="{9D8B030D-6E8A-4147-A177-3AD203B41FA5}">
                      <a16:colId xmlns:a16="http://schemas.microsoft.com/office/drawing/2014/main" val="1652979970"/>
                    </a:ext>
                  </a:extLst>
                </a:gridCol>
                <a:gridCol w="7937713">
                  <a:extLst>
                    <a:ext uri="{9D8B030D-6E8A-4147-A177-3AD203B41FA5}">
                      <a16:colId xmlns:a16="http://schemas.microsoft.com/office/drawing/2014/main" val="1356509312"/>
                    </a:ext>
                  </a:extLst>
                </a:gridCol>
              </a:tblGrid>
              <a:tr h="1206007">
                <a:tc>
                  <a:txBody>
                    <a:bodyPr/>
                    <a:lstStyle/>
                    <a:p>
                      <a:pPr algn="ctr"/>
                      <a:r>
                        <a:rPr kumimoji="1" lang="ja-JP" altLang="en-US" sz="2400" b="0" dirty="0">
                          <a:solidFill>
                            <a:schemeClr val="tx1"/>
                          </a:solidFill>
                          <a:latin typeface="Meiryo UI" panose="020B0604030504040204" pitchFamily="50" charset="-128"/>
                          <a:ea typeface="Meiryo UI" panose="020B0604030504040204" pitchFamily="50" charset="-128"/>
                        </a:rPr>
                        <a:t>公共職業安定所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b="0" dirty="0">
                          <a:solidFill>
                            <a:schemeClr val="tx1"/>
                          </a:solidFill>
                          <a:latin typeface="Meiryo UI" panose="020B0604030504040204" pitchFamily="50" charset="-128"/>
                          <a:ea typeface="Meiryo UI" panose="020B0604030504040204" pitchFamily="50" charset="-128"/>
                        </a:rPr>
                        <a:t>民間の職業紹介事業等では就職へ結びつけることが難しい就職困難者を中心に支援する最後のセーフティネットとしての役割を担う、国（厚生労働省）の機関。地域の総合的雇用サービス機関として、職業紹介、雇用保険、雇用対策などの業務を一体的に実施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8819017"/>
                  </a:ext>
                </a:extLst>
              </a:tr>
              <a:tr h="1162984">
                <a:tc>
                  <a:txBody>
                    <a:bodyPr/>
                    <a:lstStyle/>
                    <a:p>
                      <a:pPr algn="ctr"/>
                      <a:r>
                        <a:rPr kumimoji="1" lang="ja-JP" altLang="en-US" sz="2400" dirty="0">
                          <a:latin typeface="Meiryo UI" panose="020B0604030504040204" pitchFamily="50" charset="-128"/>
                          <a:ea typeface="Meiryo UI" panose="020B0604030504040204" pitchFamily="50" charset="-128"/>
                        </a:rPr>
                        <a:t>障害者就業・　　　生活支援センター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dirty="0">
                          <a:latin typeface="Meiryo UI" panose="020B0604030504040204" pitchFamily="50" charset="-128"/>
                          <a:ea typeface="Meiryo UI" panose="020B0604030504040204" pitchFamily="50" charset="-128"/>
                        </a:rPr>
                        <a:t>　障害者の生活における自立を図るため、雇用、保健、福祉、教育等の関係機関との連携の下、障害者の身近な地域において就業面及び生活面における一体的な支援を行い、障害者の雇用の促進及び安定を図ることを目的として、全国に設置され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156918"/>
                  </a:ext>
                </a:extLst>
              </a:tr>
              <a:tr h="1162984">
                <a:tc>
                  <a:txBody>
                    <a:bodyPr/>
                    <a:lstStyle/>
                    <a:p>
                      <a:pPr algn="ctr"/>
                      <a:r>
                        <a:rPr kumimoji="1" lang="ja-JP" altLang="en-US" sz="2400" dirty="0">
                          <a:latin typeface="Meiryo UI" panose="020B0604030504040204" pitchFamily="50" charset="-128"/>
                          <a:ea typeface="Meiryo UI" panose="020B0604030504040204" pitchFamily="50" charset="-128"/>
                        </a:rPr>
                        <a:t>地域障害者　　　　職業センター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dirty="0">
                          <a:latin typeface="Meiryo UI" panose="020B0604030504040204" pitchFamily="50" charset="-128"/>
                          <a:ea typeface="Meiryo UI" panose="020B0604030504040204" pitchFamily="50" charset="-128"/>
                        </a:rPr>
                        <a:t>　障害者一人ひとりのニーズに応じて、職業評価、職業指導、職業訓練及び職場適応援助等の各種の職業リハビリテーションを実施するとともに、事業主に対して、雇用管理上の課題を分析し、雇用管理に関する専門的な助言その他の支援を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0259372"/>
                  </a:ext>
                </a:extLst>
              </a:tr>
              <a:tr h="1206007">
                <a:tc>
                  <a:txBody>
                    <a:bodyPr/>
                    <a:lstStyle/>
                    <a:p>
                      <a:pPr algn="ctr"/>
                      <a:r>
                        <a:rPr kumimoji="1" lang="ja-JP" altLang="en-US" sz="2400" dirty="0">
                          <a:latin typeface="Meiryo UI" panose="020B0604030504040204" pitchFamily="50" charset="-128"/>
                          <a:ea typeface="Meiryo UI" panose="020B0604030504040204" pitchFamily="50" charset="-128"/>
                        </a:rPr>
                        <a:t>地域若者　　　　　　サポートステーション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dirty="0">
                          <a:latin typeface="Meiryo UI" panose="020B0604030504040204" pitchFamily="50" charset="-128"/>
                          <a:ea typeface="Meiryo UI" panose="020B0604030504040204" pitchFamily="50" charset="-128"/>
                        </a:rPr>
                        <a:t>　働くことに踏み出したい</a:t>
                      </a:r>
                      <a:r>
                        <a:rPr kumimoji="1" lang="en-US" altLang="ja-JP" dirty="0">
                          <a:latin typeface="Meiryo UI" panose="020B0604030504040204" pitchFamily="50" charset="-128"/>
                          <a:ea typeface="Meiryo UI" panose="020B0604030504040204" pitchFamily="50" charset="-128"/>
                        </a:rPr>
                        <a:t>15</a:t>
                      </a:r>
                      <a:r>
                        <a:rPr kumimoji="1" lang="ja-JP" altLang="en-US" dirty="0">
                          <a:latin typeface="Meiryo UI" panose="020B0604030504040204" pitchFamily="50" charset="-128"/>
                          <a:ea typeface="Meiryo UI" panose="020B0604030504040204" pitchFamily="50" charset="-128"/>
                        </a:rPr>
                        <a:t>歳～</a:t>
                      </a:r>
                      <a:r>
                        <a:rPr kumimoji="1" lang="en-US" altLang="ja-JP" dirty="0">
                          <a:latin typeface="Meiryo UI" panose="020B0604030504040204" pitchFamily="50" charset="-128"/>
                          <a:ea typeface="Meiryo UI" panose="020B0604030504040204" pitchFamily="50" charset="-128"/>
                        </a:rPr>
                        <a:t>49</a:t>
                      </a:r>
                      <a:r>
                        <a:rPr kumimoji="1" lang="ja-JP" altLang="en-US" dirty="0">
                          <a:latin typeface="Meiryo UI" panose="020B0604030504040204" pitchFamily="50" charset="-128"/>
                          <a:ea typeface="Meiryo UI" panose="020B0604030504040204" pitchFamily="50" charset="-128"/>
                        </a:rPr>
                        <a:t>歳までの現在、お仕事をされていない方や就学中でない方たちとじっくりと向き合い、本人やご家族の方々だけでは解決が難しい「働き出す力」を引き出し、「職場定着するまで」を全面的にバックアップする厚生労働省委託の支援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3059919"/>
                  </a:ext>
                </a:extLst>
              </a:tr>
            </a:tbl>
          </a:graphicData>
        </a:graphic>
      </p:graphicFrame>
      <p:sp>
        <p:nvSpPr>
          <p:cNvPr id="4" name="四角形: 角を丸くする 3">
            <a:extLst>
              <a:ext uri="{FF2B5EF4-FFF2-40B4-BE49-F238E27FC236}">
                <a16:creationId xmlns:a16="http://schemas.microsoft.com/office/drawing/2014/main" id="{FC2A9FB9-C8AF-55F6-9013-64DA61B69EAD}"/>
              </a:ext>
            </a:extLst>
          </p:cNvPr>
          <p:cNvSpPr/>
          <p:nvPr/>
        </p:nvSpPr>
        <p:spPr>
          <a:xfrm>
            <a:off x="795130" y="1632018"/>
            <a:ext cx="3802743" cy="337187"/>
          </a:xfrm>
          <a:prstGeom prst="roundRect">
            <a:avLst>
              <a:gd name="adj" fmla="val 3718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就業における連携先例</a:t>
            </a:r>
          </a:p>
        </p:txBody>
      </p:sp>
      <p:pic>
        <p:nvPicPr>
          <p:cNvPr id="5" name="図 4">
            <a:extLst>
              <a:ext uri="{FF2B5EF4-FFF2-40B4-BE49-F238E27FC236}">
                <a16:creationId xmlns:a16="http://schemas.microsoft.com/office/drawing/2014/main" id="{889A2213-A922-FE81-301F-E6FC0E74CC65}"/>
              </a:ext>
            </a:extLst>
          </p:cNvPr>
          <p:cNvPicPr>
            <a:picLocks noChangeAspect="1"/>
          </p:cNvPicPr>
          <p:nvPr/>
        </p:nvPicPr>
        <p:blipFill rotWithShape="1">
          <a:blip r:embed="rId2">
            <a:extLst>
              <a:ext uri="{28A0092B-C50C-407E-A947-70E740481C1C}">
                <a14:useLocalDpi xmlns:a14="http://schemas.microsoft.com/office/drawing/2010/main" val="0"/>
              </a:ext>
            </a:extLst>
          </a:blip>
          <a:srcRect l="52319" b="52477"/>
          <a:stretch/>
        </p:blipFill>
        <p:spPr>
          <a:xfrm>
            <a:off x="9833113" y="0"/>
            <a:ext cx="2358887" cy="2351065"/>
          </a:xfrm>
          <a:prstGeom prst="rect">
            <a:avLst/>
          </a:prstGeom>
        </p:spPr>
      </p:pic>
    </p:spTree>
    <p:extLst>
      <p:ext uri="{BB962C8B-B14F-4D97-AF65-F5344CB8AC3E}">
        <p14:creationId xmlns:p14="http://schemas.microsoft.com/office/powerpoint/2010/main" val="2592389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F788C2C-5B8E-52C6-83D8-A019C0DCD123}"/>
              </a:ext>
            </a:extLst>
          </p:cNvPr>
          <p:cNvSpPr>
            <a:spLocks noGrp="1"/>
          </p:cNvSpPr>
          <p:nvPr>
            <p:ph idx="1"/>
          </p:nvPr>
        </p:nvSpPr>
        <p:spPr>
          <a:xfrm>
            <a:off x="341085" y="1451429"/>
            <a:ext cx="11604172" cy="5065486"/>
          </a:xfrm>
          <a:ln/>
        </p:spPr>
        <p:style>
          <a:lnRef idx="2">
            <a:schemeClr val="accent4"/>
          </a:lnRef>
          <a:fillRef idx="1">
            <a:schemeClr val="lt1"/>
          </a:fillRef>
          <a:effectRef idx="0">
            <a:schemeClr val="accent4"/>
          </a:effectRef>
          <a:fontRef idx="minor">
            <a:schemeClr val="dk1"/>
          </a:fontRef>
        </p:style>
        <p:txBody>
          <a:bodyPr anchor="t">
            <a:normAutofit lnSpcReduction="10000"/>
          </a:bodyPr>
          <a:lstStyle/>
          <a:p>
            <a:pPr marL="0" indent="0">
              <a:lnSpc>
                <a:spcPct val="100000"/>
              </a:lnSpc>
              <a:buNone/>
            </a:pPr>
            <a:r>
              <a:rPr lang="ja-JP" altLang="en-US" sz="2400" b="1" dirty="0">
                <a:latin typeface="Meiryo UI" panose="020B0604030504040204" pitchFamily="50" charset="-128"/>
                <a:ea typeface="Meiryo UI" panose="020B0604030504040204" pitchFamily="50" charset="-128"/>
              </a:rPr>
              <a:t>　</a:t>
            </a:r>
            <a:r>
              <a:rPr lang="ja-JP" altLang="en-US" sz="4400" dirty="0">
                <a:latin typeface="Meiryo UI" panose="020B0604030504040204" pitchFamily="50" charset="-128"/>
                <a:ea typeface="Meiryo UI" panose="020B0604030504040204" pitchFamily="50" charset="-128"/>
              </a:rPr>
              <a:t>関係機関、関係団体及び障害者等の福祉、医療、教育又は雇用に関連する職務に従事する者その他の</a:t>
            </a:r>
            <a:r>
              <a:rPr lang="ja-JP" altLang="en-US" sz="4400" dirty="0">
                <a:solidFill>
                  <a:srgbClr val="FF0000"/>
                </a:solidFill>
                <a:latin typeface="Meiryo UI" panose="020B0604030504040204" pitchFamily="50" charset="-128"/>
                <a:ea typeface="Meiryo UI" panose="020B0604030504040204" pitchFamily="50" charset="-128"/>
              </a:rPr>
              <a:t>関係者が相互の連絡を図る</a:t>
            </a:r>
            <a:r>
              <a:rPr lang="ja-JP" altLang="en-US" sz="4400" dirty="0">
                <a:latin typeface="Meiryo UI" panose="020B0604030504040204" pitchFamily="50" charset="-128"/>
                <a:ea typeface="Meiryo UI" panose="020B0604030504040204" pitchFamily="50" charset="-128"/>
              </a:rPr>
              <a:t>ことにより、地域における障害者等への</a:t>
            </a:r>
            <a:r>
              <a:rPr lang="ja-JP" altLang="en-US" sz="4400" dirty="0">
                <a:solidFill>
                  <a:srgbClr val="FF0000"/>
                </a:solidFill>
                <a:latin typeface="Meiryo UI" panose="020B0604030504040204" pitchFamily="50" charset="-128"/>
                <a:ea typeface="Meiryo UI" panose="020B0604030504040204" pitchFamily="50" charset="-128"/>
              </a:rPr>
              <a:t>支援体制に関する課題について情報を共有</a:t>
            </a:r>
            <a:r>
              <a:rPr lang="ja-JP" altLang="en-US" sz="4400" dirty="0">
                <a:latin typeface="Meiryo UI" panose="020B0604030504040204" pitchFamily="50" charset="-128"/>
                <a:ea typeface="Meiryo UI" panose="020B0604030504040204" pitchFamily="50" charset="-128"/>
              </a:rPr>
              <a:t>し、関係機関等の連携の緊密化を図るとともに、</a:t>
            </a:r>
            <a:r>
              <a:rPr lang="ja-JP" altLang="en-US" sz="4400" dirty="0">
                <a:solidFill>
                  <a:srgbClr val="FF0000"/>
                </a:solidFill>
                <a:latin typeface="Meiryo UI" panose="020B0604030504040204" pitchFamily="50" charset="-128"/>
                <a:ea typeface="Meiryo UI" panose="020B0604030504040204" pitchFamily="50" charset="-128"/>
              </a:rPr>
              <a:t>地域の実情に応じた体制の整備</a:t>
            </a:r>
            <a:r>
              <a:rPr lang="ja-JP" altLang="en-US" sz="4400" dirty="0">
                <a:latin typeface="Meiryo UI" panose="020B0604030504040204" pitchFamily="50" charset="-128"/>
                <a:ea typeface="Meiryo UI" panose="020B0604030504040204" pitchFamily="50" charset="-128"/>
              </a:rPr>
              <a:t>について協議を行い、障害者等への支援体制の整備を図ることを目的として設置する機関</a:t>
            </a:r>
            <a:endParaRPr kumimoji="1" lang="en-US" altLang="ja-JP" sz="4400"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endParaRPr kumimoji="1" lang="ja-JP" altLang="en-US" dirty="0"/>
          </a:p>
        </p:txBody>
      </p:sp>
      <p:sp>
        <p:nvSpPr>
          <p:cNvPr id="2" name="正方形/長方形 1">
            <a:extLst>
              <a:ext uri="{FF2B5EF4-FFF2-40B4-BE49-F238E27FC236}">
                <a16:creationId xmlns:a16="http://schemas.microsoft.com/office/drawing/2014/main" id="{5F35CA92-A51E-714F-8CD4-CCB1978A7F53}"/>
              </a:ext>
            </a:extLst>
          </p:cNvPr>
          <p:cNvSpPr/>
          <p:nvPr/>
        </p:nvSpPr>
        <p:spPr>
          <a:xfrm>
            <a:off x="341085" y="493486"/>
            <a:ext cx="11604172" cy="7257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4400" dirty="0">
                <a:latin typeface="Meiryo UI" panose="020B0604030504040204" pitchFamily="50" charset="-128"/>
                <a:ea typeface="Meiryo UI" panose="020B0604030504040204" pitchFamily="50" charset="-128"/>
              </a:rPr>
              <a:t>自立支援協議会</a:t>
            </a:r>
          </a:p>
        </p:txBody>
      </p:sp>
    </p:spTree>
    <p:extLst>
      <p:ext uri="{BB962C8B-B14F-4D97-AF65-F5344CB8AC3E}">
        <p14:creationId xmlns:p14="http://schemas.microsoft.com/office/powerpoint/2010/main" val="406260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F788C2C-5B8E-52C6-83D8-A019C0DCD123}"/>
              </a:ext>
            </a:extLst>
          </p:cNvPr>
          <p:cNvSpPr>
            <a:spLocks noGrp="1"/>
          </p:cNvSpPr>
          <p:nvPr>
            <p:ph idx="1"/>
          </p:nvPr>
        </p:nvSpPr>
        <p:spPr>
          <a:xfrm>
            <a:off x="377371" y="362858"/>
            <a:ext cx="11364685" cy="6302986"/>
          </a:xfrm>
          <a:ln>
            <a:noFill/>
          </a:ln>
        </p:spPr>
        <p:style>
          <a:lnRef idx="2">
            <a:schemeClr val="dk1"/>
          </a:lnRef>
          <a:fillRef idx="1">
            <a:schemeClr val="lt1"/>
          </a:fillRef>
          <a:effectRef idx="0">
            <a:schemeClr val="dk1"/>
          </a:effectRef>
          <a:fontRef idx="minor">
            <a:schemeClr val="dk1"/>
          </a:fontRef>
        </p:style>
        <p:txBody>
          <a:bodyPr anchor="t">
            <a:normAutofit/>
          </a:bodyPr>
          <a:lstStyle/>
          <a:p>
            <a:pPr marL="0" indent="0">
              <a:lnSpc>
                <a:spcPct val="100000"/>
              </a:lnSpc>
              <a:buNone/>
            </a:pPr>
            <a:endParaRPr kumimoji="1" lang="en-US" altLang="ja-JP" sz="2400"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endParaRPr kumimoji="1" lang="ja-JP" altLang="en-US" dirty="0"/>
          </a:p>
        </p:txBody>
      </p:sp>
      <p:pic>
        <p:nvPicPr>
          <p:cNvPr id="6" name="図 5">
            <a:extLst>
              <a:ext uri="{FF2B5EF4-FFF2-40B4-BE49-F238E27FC236}">
                <a16:creationId xmlns:a16="http://schemas.microsoft.com/office/drawing/2014/main" id="{C991C8DB-5A86-FBE8-092B-D0A2501629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0971" y="80794"/>
            <a:ext cx="9710058" cy="6867114"/>
          </a:xfrm>
          <a:prstGeom prst="rect">
            <a:avLst/>
          </a:prstGeom>
        </p:spPr>
      </p:pic>
    </p:spTree>
    <p:extLst>
      <p:ext uri="{BB962C8B-B14F-4D97-AF65-F5344CB8AC3E}">
        <p14:creationId xmlns:p14="http://schemas.microsoft.com/office/powerpoint/2010/main" val="3501650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F788C2C-5B8E-52C6-83D8-A019C0DCD123}"/>
              </a:ext>
            </a:extLst>
          </p:cNvPr>
          <p:cNvSpPr>
            <a:spLocks noGrp="1"/>
          </p:cNvSpPr>
          <p:nvPr>
            <p:ph idx="1"/>
          </p:nvPr>
        </p:nvSpPr>
        <p:spPr>
          <a:xfrm>
            <a:off x="508000" y="530087"/>
            <a:ext cx="11049662" cy="6162261"/>
          </a:xfrm>
          <a:ln>
            <a:noFill/>
          </a:ln>
        </p:spPr>
        <p:style>
          <a:lnRef idx="2">
            <a:schemeClr val="dk1"/>
          </a:lnRef>
          <a:fillRef idx="1">
            <a:schemeClr val="lt1"/>
          </a:fillRef>
          <a:effectRef idx="0">
            <a:schemeClr val="dk1"/>
          </a:effectRef>
          <a:fontRef idx="minor">
            <a:schemeClr val="dk1"/>
          </a:fontRef>
        </p:style>
        <p:txBody>
          <a:bodyPr anchor="t">
            <a:normAutofit/>
          </a:bodyPr>
          <a:lstStyle/>
          <a:p>
            <a:pPr marL="0" indent="0">
              <a:lnSpc>
                <a:spcPct val="100000"/>
              </a:lnSpc>
              <a:buNone/>
            </a:pPr>
            <a:r>
              <a:rPr lang="ja-JP" altLang="en-US" u="sng" dirty="0">
                <a:latin typeface="Meiryo UI" panose="020B0604030504040204" pitchFamily="50" charset="-128"/>
                <a:ea typeface="Meiryo UI" panose="020B0604030504040204" pitchFamily="50" charset="-128"/>
              </a:rPr>
              <a:t>⑺包括的な定着支援やフォローアップの視点</a:t>
            </a:r>
            <a:endParaRPr lang="en-US" altLang="ja-JP" u="sng" dirty="0">
              <a:latin typeface="Meiryo UI" panose="020B0604030504040204" pitchFamily="50" charset="-128"/>
              <a:ea typeface="Meiryo UI" panose="020B0604030504040204" pitchFamily="50" charset="-128"/>
            </a:endParaRPr>
          </a:p>
          <a:p>
            <a:pPr marL="0" indent="0">
              <a:lnSpc>
                <a:spcPct val="100000"/>
              </a:lnSpc>
              <a:buNone/>
            </a:pPr>
            <a:r>
              <a:rPr lang="ja-JP" altLang="en-US"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・対象者のみならず、周囲への働きかけも含む支援</a:t>
            </a:r>
            <a:endParaRPr lang="en-US" altLang="ja-JP" sz="2400" dirty="0">
              <a:latin typeface="Meiryo UI" panose="020B0604030504040204" pitchFamily="50" charset="-128"/>
              <a:ea typeface="Meiryo UI" panose="020B0604030504040204" pitchFamily="50" charset="-128"/>
            </a:endParaRPr>
          </a:p>
          <a:p>
            <a:pPr marL="0" indent="0">
              <a:lnSpc>
                <a:spcPct val="100000"/>
              </a:lnSpc>
              <a:buNone/>
            </a:pPr>
            <a:r>
              <a:rPr lang="ja-JP" altLang="en-US" sz="2400" dirty="0">
                <a:latin typeface="Meiryo UI" panose="020B0604030504040204" pitchFamily="50" charset="-128"/>
                <a:ea typeface="Meiryo UI" panose="020B0604030504040204" pitchFamily="50" charset="-128"/>
              </a:rPr>
              <a:t>　・離職への支援</a:t>
            </a:r>
            <a:endParaRPr lang="en-US" altLang="ja-JP" sz="2400" dirty="0">
              <a:latin typeface="Meiryo UI" panose="020B0604030504040204" pitchFamily="50" charset="-128"/>
              <a:ea typeface="Meiryo UI" panose="020B0604030504040204" pitchFamily="50" charset="-128"/>
            </a:endParaRPr>
          </a:p>
          <a:p>
            <a:pPr marL="0" indent="0">
              <a:lnSpc>
                <a:spcPct val="100000"/>
              </a:lnSpc>
              <a:buNone/>
            </a:pPr>
            <a:r>
              <a:rPr lang="ja-JP" altLang="en-US" sz="2400" dirty="0">
                <a:latin typeface="Meiryo UI" panose="020B0604030504040204" pitchFamily="50" charset="-128"/>
                <a:ea typeface="Meiryo UI" panose="020B0604030504040204" pitchFamily="50" charset="-128"/>
              </a:rPr>
              <a:t>　・対象者の生活をトータルに把握した支援（健康・日常生活・人生）</a:t>
            </a:r>
            <a:endParaRPr lang="en-US" altLang="ja-JP" sz="2400"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r>
              <a:rPr lang="ja-JP" altLang="en-US" dirty="0">
                <a:latin typeface="Meiryo UI" panose="020B0604030504040204" pitchFamily="50" charset="-128"/>
                <a:ea typeface="Meiryo UI" panose="020B0604030504040204" pitchFamily="50" charset="-128"/>
              </a:rPr>
              <a:t>⑻ご本人中心の視点</a:t>
            </a:r>
            <a:endParaRPr lang="en-US" altLang="ja-JP" dirty="0">
              <a:latin typeface="Meiryo UI" panose="020B0604030504040204" pitchFamily="50" charset="-128"/>
              <a:ea typeface="Meiryo UI" panose="020B0604030504040204" pitchFamily="50" charset="-128"/>
            </a:endParaRPr>
          </a:p>
          <a:p>
            <a:pPr marL="0" indent="0">
              <a:lnSpc>
                <a:spcPct val="100000"/>
              </a:lnSpc>
              <a:buNone/>
            </a:pPr>
            <a:r>
              <a:rPr kumimoji="1" lang="ja-JP" altLang="en-US" dirty="0">
                <a:latin typeface="Meiryo UI" panose="020B0604030504040204" pitchFamily="50" charset="-128"/>
                <a:ea typeface="Meiryo UI" panose="020B0604030504040204" pitchFamily="50" charset="-128"/>
              </a:rPr>
              <a:t>　・本人の意向を尊重する</a:t>
            </a: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endParaRPr kumimoji="1" lang="ja-JP" altLang="en-US" dirty="0"/>
          </a:p>
        </p:txBody>
      </p:sp>
      <p:pic>
        <p:nvPicPr>
          <p:cNvPr id="7" name="図 6">
            <a:extLst>
              <a:ext uri="{FF2B5EF4-FFF2-40B4-BE49-F238E27FC236}">
                <a16:creationId xmlns:a16="http://schemas.microsoft.com/office/drawing/2014/main" id="{A708921F-846E-90D8-B2F9-520E353289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7307" y="2725633"/>
            <a:ext cx="1100138" cy="1406734"/>
          </a:xfrm>
          <a:prstGeom prst="rect">
            <a:avLst/>
          </a:prstGeom>
        </p:spPr>
      </p:pic>
      <p:sp>
        <p:nvSpPr>
          <p:cNvPr id="8" name="吹き出し: 四角形 7">
            <a:extLst>
              <a:ext uri="{FF2B5EF4-FFF2-40B4-BE49-F238E27FC236}">
                <a16:creationId xmlns:a16="http://schemas.microsoft.com/office/drawing/2014/main" id="{CB7E1C42-A61D-891F-1566-E92D17A36A49}"/>
              </a:ext>
            </a:extLst>
          </p:cNvPr>
          <p:cNvSpPr/>
          <p:nvPr/>
        </p:nvSpPr>
        <p:spPr>
          <a:xfrm>
            <a:off x="6204557" y="2876550"/>
            <a:ext cx="5202694" cy="1104900"/>
          </a:xfrm>
          <a:prstGeom prst="wedgeRectCallout">
            <a:avLst>
              <a:gd name="adj1" fmla="val -57449"/>
              <a:gd name="adj2" fmla="val 7328"/>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私はずっとここの</a:t>
            </a:r>
            <a:r>
              <a:rPr kumimoji="1" lang="en-US" altLang="ja-JP" sz="2800" dirty="0">
                <a:latin typeface="Meiryo UI" panose="020B0604030504040204" pitchFamily="50" charset="-128"/>
                <a:ea typeface="Meiryo UI" panose="020B0604030504040204" pitchFamily="50" charset="-128"/>
              </a:rPr>
              <a:t>B</a:t>
            </a:r>
            <a:r>
              <a:rPr kumimoji="1" lang="ja-JP" altLang="en-US" sz="2800" dirty="0">
                <a:latin typeface="Meiryo UI" panose="020B0604030504040204" pitchFamily="50" charset="-128"/>
                <a:ea typeface="Meiryo UI" panose="020B0604030504040204" pitchFamily="50" charset="-128"/>
              </a:rPr>
              <a:t>型事業所で働きたいです。</a:t>
            </a:r>
          </a:p>
        </p:txBody>
      </p:sp>
      <p:pic>
        <p:nvPicPr>
          <p:cNvPr id="10" name="図 9">
            <a:extLst>
              <a:ext uri="{FF2B5EF4-FFF2-40B4-BE49-F238E27FC236}">
                <a16:creationId xmlns:a16="http://schemas.microsoft.com/office/drawing/2014/main" id="{C647376C-5997-AE1E-3C2C-FDAD1227D4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4220" y="4044011"/>
            <a:ext cx="1114623" cy="1516618"/>
          </a:xfrm>
          <a:prstGeom prst="rect">
            <a:avLst/>
          </a:prstGeom>
        </p:spPr>
      </p:pic>
      <p:sp>
        <p:nvSpPr>
          <p:cNvPr id="11" name="吹き出し: 四角形 10">
            <a:extLst>
              <a:ext uri="{FF2B5EF4-FFF2-40B4-BE49-F238E27FC236}">
                <a16:creationId xmlns:a16="http://schemas.microsoft.com/office/drawing/2014/main" id="{A71B59EE-5A34-10B3-4CD2-9806DAC33753}"/>
              </a:ext>
            </a:extLst>
          </p:cNvPr>
          <p:cNvSpPr/>
          <p:nvPr/>
        </p:nvSpPr>
        <p:spPr>
          <a:xfrm>
            <a:off x="6220914" y="4182791"/>
            <a:ext cx="4250194" cy="869726"/>
          </a:xfrm>
          <a:prstGeom prst="wedgeRectCallout">
            <a:avLst>
              <a:gd name="adj1" fmla="val 58745"/>
              <a:gd name="adj2" fmla="val 9989"/>
            </a:avLst>
          </a:prstGeom>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ご本人の意向を尊重します。</a:t>
            </a:r>
          </a:p>
        </p:txBody>
      </p:sp>
      <p:sp>
        <p:nvSpPr>
          <p:cNvPr id="12" name="四角形: 角を丸くする 11">
            <a:extLst>
              <a:ext uri="{FF2B5EF4-FFF2-40B4-BE49-F238E27FC236}">
                <a16:creationId xmlns:a16="http://schemas.microsoft.com/office/drawing/2014/main" id="{0D6A294C-7866-CDCB-76DF-16FDABB19FD6}"/>
              </a:ext>
            </a:extLst>
          </p:cNvPr>
          <p:cNvSpPr/>
          <p:nvPr/>
        </p:nvSpPr>
        <p:spPr>
          <a:xfrm>
            <a:off x="508000" y="4771668"/>
            <a:ext cx="5427654" cy="184284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400" dirty="0">
                <a:latin typeface="Meiryo UI" panose="020B0604030504040204" pitchFamily="50" charset="-128"/>
                <a:ea typeface="Meiryo UI" panose="020B0604030504040204" pitchFamily="50" charset="-128"/>
              </a:rPr>
              <a:t>・本人は</a:t>
            </a:r>
            <a:r>
              <a:rPr kumimoji="1" lang="en-US" altLang="ja-JP" sz="2400" dirty="0">
                <a:latin typeface="Meiryo UI" panose="020B0604030504040204" pitchFamily="50" charset="-128"/>
                <a:ea typeface="Meiryo UI" panose="020B0604030504040204" pitchFamily="50" charset="-128"/>
              </a:rPr>
              <a:t>B</a:t>
            </a:r>
            <a:r>
              <a:rPr kumimoji="1" lang="ja-JP" altLang="en-US" sz="2400" dirty="0">
                <a:latin typeface="Meiryo UI" panose="020B0604030504040204" pitchFamily="50" charset="-128"/>
                <a:ea typeface="Meiryo UI" panose="020B0604030504040204" pitchFamily="50" charset="-128"/>
              </a:rPr>
              <a:t>型以外の選択肢を持っているのか？必要な情報を入手しているかのか？　「ずっとここで働きたい」という意向の背景を読み解く力が必要。</a:t>
            </a:r>
          </a:p>
        </p:txBody>
      </p:sp>
      <p:sp>
        <p:nvSpPr>
          <p:cNvPr id="4" name="テキスト ボックス 3">
            <a:extLst>
              <a:ext uri="{FF2B5EF4-FFF2-40B4-BE49-F238E27FC236}">
                <a16:creationId xmlns:a16="http://schemas.microsoft.com/office/drawing/2014/main" id="{E1016FBA-434C-780B-32DC-922DDA6FB2C1}"/>
              </a:ext>
            </a:extLst>
          </p:cNvPr>
          <p:cNvSpPr txBox="1"/>
          <p:nvPr/>
        </p:nvSpPr>
        <p:spPr>
          <a:xfrm>
            <a:off x="1243813" y="4557941"/>
            <a:ext cx="954157" cy="369332"/>
          </a:xfrm>
          <a:prstGeom prst="rect">
            <a:avLst/>
          </a:prstGeom>
          <a:solidFill>
            <a:schemeClr val="bg1"/>
          </a:solid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ポイント</a:t>
            </a:r>
          </a:p>
        </p:txBody>
      </p:sp>
      <p:pic>
        <p:nvPicPr>
          <p:cNvPr id="5" name="コンテンツ プレースホルダー 5">
            <a:extLst>
              <a:ext uri="{FF2B5EF4-FFF2-40B4-BE49-F238E27FC236}">
                <a16:creationId xmlns:a16="http://schemas.microsoft.com/office/drawing/2014/main" id="{B1F61A9E-15C3-73D2-BF18-8EB4D9EF2B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3260" y="4557941"/>
            <a:ext cx="470654" cy="424863"/>
          </a:xfrm>
          <a:prstGeom prst="rect">
            <a:avLst/>
          </a:prstGeom>
        </p:spPr>
      </p:pic>
      <p:sp>
        <p:nvSpPr>
          <p:cNvPr id="13" name="正方形/長方形 12">
            <a:extLst>
              <a:ext uri="{FF2B5EF4-FFF2-40B4-BE49-F238E27FC236}">
                <a16:creationId xmlns:a16="http://schemas.microsoft.com/office/drawing/2014/main" id="{BF67C9C5-097B-70BF-C9A3-B75B150E248D}"/>
              </a:ext>
            </a:extLst>
          </p:cNvPr>
          <p:cNvSpPr/>
          <p:nvPr/>
        </p:nvSpPr>
        <p:spPr>
          <a:xfrm>
            <a:off x="4922740" y="3765231"/>
            <a:ext cx="1048347" cy="5211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本人</a:t>
            </a:r>
          </a:p>
        </p:txBody>
      </p:sp>
      <p:sp>
        <p:nvSpPr>
          <p:cNvPr id="14" name="正方形/長方形 13">
            <a:extLst>
              <a:ext uri="{FF2B5EF4-FFF2-40B4-BE49-F238E27FC236}">
                <a16:creationId xmlns:a16="http://schemas.microsoft.com/office/drawing/2014/main" id="{CFAF03F8-32B3-26E0-ECD7-056DA29DFBCC}"/>
              </a:ext>
            </a:extLst>
          </p:cNvPr>
          <p:cNvSpPr/>
          <p:nvPr/>
        </p:nvSpPr>
        <p:spPr>
          <a:xfrm>
            <a:off x="10720496" y="5091913"/>
            <a:ext cx="1048347" cy="5211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支援者</a:t>
            </a:r>
          </a:p>
        </p:txBody>
      </p:sp>
      <p:sp>
        <p:nvSpPr>
          <p:cNvPr id="15" name="矢印: 下 14">
            <a:extLst>
              <a:ext uri="{FF2B5EF4-FFF2-40B4-BE49-F238E27FC236}">
                <a16:creationId xmlns:a16="http://schemas.microsoft.com/office/drawing/2014/main" id="{447805B5-2C90-1134-3599-322A098F4DCC}"/>
              </a:ext>
            </a:extLst>
          </p:cNvPr>
          <p:cNvSpPr/>
          <p:nvPr/>
        </p:nvSpPr>
        <p:spPr>
          <a:xfrm>
            <a:off x="7485894" y="5171941"/>
            <a:ext cx="1260764" cy="52115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9A13607A-8032-CBC8-D630-580EC3B63681}"/>
              </a:ext>
            </a:extLst>
          </p:cNvPr>
          <p:cNvSpPr/>
          <p:nvPr/>
        </p:nvSpPr>
        <p:spPr>
          <a:xfrm>
            <a:off x="6130008" y="5711394"/>
            <a:ext cx="5427654" cy="830189"/>
          </a:xfrm>
          <a:prstGeom prst="roundRect">
            <a:avLst>
              <a:gd name="adj" fmla="val 0"/>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4400" b="1" dirty="0">
                <a:ln w="9525">
                  <a:solidFill>
                    <a:srgbClr val="FF0000"/>
                  </a:solidFill>
                  <a:prstDash val="solid"/>
                </a:ln>
                <a:solidFill>
                  <a:srgbClr val="FF0000"/>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これでいいのか？？</a:t>
            </a:r>
          </a:p>
        </p:txBody>
      </p:sp>
      <p:pic>
        <p:nvPicPr>
          <p:cNvPr id="17" name="図 16">
            <a:extLst>
              <a:ext uri="{FF2B5EF4-FFF2-40B4-BE49-F238E27FC236}">
                <a16:creationId xmlns:a16="http://schemas.microsoft.com/office/drawing/2014/main" id="{6EF22CA2-7276-7CF0-03CF-0E770D990A72}"/>
              </a:ext>
            </a:extLst>
          </p:cNvPr>
          <p:cNvPicPr>
            <a:picLocks noChangeAspect="1"/>
          </p:cNvPicPr>
          <p:nvPr/>
        </p:nvPicPr>
        <p:blipFill rotWithShape="1">
          <a:blip r:embed="rId5">
            <a:extLst>
              <a:ext uri="{28A0092B-C50C-407E-A947-70E740481C1C}">
                <a14:useLocalDpi xmlns:a14="http://schemas.microsoft.com/office/drawing/2010/main" val="0"/>
              </a:ext>
            </a:extLst>
          </a:blip>
          <a:srcRect l="52319" b="52477"/>
          <a:stretch/>
        </p:blipFill>
        <p:spPr>
          <a:xfrm>
            <a:off x="9833113" y="1534"/>
            <a:ext cx="2358887" cy="2351065"/>
          </a:xfrm>
          <a:prstGeom prst="rect">
            <a:avLst/>
          </a:prstGeom>
        </p:spPr>
      </p:pic>
    </p:spTree>
    <p:extLst>
      <p:ext uri="{BB962C8B-B14F-4D97-AF65-F5344CB8AC3E}">
        <p14:creationId xmlns:p14="http://schemas.microsoft.com/office/powerpoint/2010/main" val="2267154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直角三角形 22">
            <a:extLst>
              <a:ext uri="{FF2B5EF4-FFF2-40B4-BE49-F238E27FC236}">
                <a16:creationId xmlns:a16="http://schemas.microsoft.com/office/drawing/2014/main" id="{98B75809-0256-C274-DA9B-64B73A1BEAD0}"/>
              </a:ext>
            </a:extLst>
          </p:cNvPr>
          <p:cNvSpPr/>
          <p:nvPr/>
        </p:nvSpPr>
        <p:spPr>
          <a:xfrm>
            <a:off x="1737359" y="447478"/>
            <a:ext cx="9425941" cy="693074"/>
          </a:xfrm>
          <a:prstGeom prst="rtTriangl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577516" y="502906"/>
            <a:ext cx="10951824" cy="663114"/>
          </a:xfrm>
          <a:effectLst>
            <a:softEdge rad="635000"/>
          </a:effectLst>
        </p:spPr>
        <p:txBody>
          <a:bodyPr>
            <a:normAutofit fontScale="90000"/>
          </a:bodyPr>
          <a:lstStyle/>
          <a:p>
            <a:pPr algn="ctr"/>
            <a:r>
              <a:rPr lang="en-US" altLang="ja-JP" dirty="0">
                <a:latin typeface="Meiryo UI" panose="020B0604030504040204" pitchFamily="50" charset="-128"/>
                <a:ea typeface="Meiryo UI" panose="020B0604030504040204" pitchFamily="50" charset="-128"/>
              </a:rPr>
              <a:t>4</a:t>
            </a:r>
            <a:r>
              <a:rPr lang="ja-JP" altLang="en-US" dirty="0">
                <a:latin typeface="Meiryo UI" panose="020B0604030504040204" pitchFamily="50" charset="-128"/>
                <a:ea typeface="Meiryo UI" panose="020B0604030504040204" pitchFamily="50" charset="-128"/>
              </a:rPr>
              <a:t>．支援者に求められるもの</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AF788C2C-5B8E-52C6-83D8-A019C0DCD123}"/>
              </a:ext>
            </a:extLst>
          </p:cNvPr>
          <p:cNvSpPr>
            <a:spLocks noGrp="1"/>
          </p:cNvSpPr>
          <p:nvPr>
            <p:ph idx="1"/>
          </p:nvPr>
        </p:nvSpPr>
        <p:spPr>
          <a:xfrm>
            <a:off x="838200" y="1313722"/>
            <a:ext cx="10558669" cy="5378626"/>
          </a:xfrm>
          <a:ln>
            <a:noFill/>
          </a:ln>
        </p:spPr>
        <p:style>
          <a:lnRef idx="2">
            <a:schemeClr val="dk1"/>
          </a:lnRef>
          <a:fillRef idx="1">
            <a:schemeClr val="lt1"/>
          </a:fillRef>
          <a:effectRef idx="0">
            <a:schemeClr val="dk1"/>
          </a:effectRef>
          <a:fontRef idx="minor">
            <a:schemeClr val="dk1"/>
          </a:fontRef>
        </p:style>
        <p:txBody>
          <a:bodyPr anchor="t">
            <a:normAutofit/>
          </a:bodyPr>
          <a:lstStyle/>
          <a:p>
            <a:pPr marL="0" indent="0">
              <a:lnSpc>
                <a:spcPct val="100000"/>
              </a:lnSpc>
              <a:buNone/>
            </a:pPr>
            <a:endParaRPr kumimoji="1" lang="en-US" altLang="ja-JP" dirty="0">
              <a:latin typeface="Meiryo UI" panose="020B0604030504040204" pitchFamily="50" charset="-128"/>
              <a:ea typeface="Meiryo UI" panose="020B0604030504040204" pitchFamily="50" charset="-128"/>
            </a:endParaRPr>
          </a:p>
          <a:p>
            <a:pPr marL="0" indent="0">
              <a:lnSpc>
                <a:spcPct val="100000"/>
              </a:lnSpc>
              <a:buNone/>
            </a:pPr>
            <a:endParaRPr kumimoji="1" lang="ja-JP" altLang="en-US" dirty="0"/>
          </a:p>
        </p:txBody>
      </p:sp>
      <p:sp>
        <p:nvSpPr>
          <p:cNvPr id="27" name="四角形: 角を丸くする 26">
            <a:extLst>
              <a:ext uri="{FF2B5EF4-FFF2-40B4-BE49-F238E27FC236}">
                <a16:creationId xmlns:a16="http://schemas.microsoft.com/office/drawing/2014/main" id="{AFAC7533-E96F-4B2A-CD33-937DB4B2AAA6}"/>
              </a:ext>
            </a:extLst>
          </p:cNvPr>
          <p:cNvSpPr/>
          <p:nvPr/>
        </p:nvSpPr>
        <p:spPr>
          <a:xfrm>
            <a:off x="838200" y="1467221"/>
            <a:ext cx="10515599" cy="1176591"/>
          </a:xfrm>
          <a:prstGeom prst="roundRect">
            <a:avLst>
              <a:gd name="adj" fmla="val 5925"/>
            </a:avLst>
          </a:prstGeom>
        </p:spPr>
        <p:style>
          <a:lnRef idx="1">
            <a:schemeClr val="accent4"/>
          </a:lnRef>
          <a:fillRef idx="2">
            <a:schemeClr val="accent4"/>
          </a:fillRef>
          <a:effectRef idx="1">
            <a:schemeClr val="accent4"/>
          </a:effectRef>
          <a:fontRef idx="minor">
            <a:schemeClr val="dk1"/>
          </a:fontRef>
        </p:style>
        <p:txBody>
          <a:bodyPr rtlCol="0" anchor="t"/>
          <a:lstStyle/>
          <a:p>
            <a:r>
              <a:rPr kumimoji="1" lang="ja-JP" altLang="en-US" sz="2400" dirty="0">
                <a:latin typeface="Meiryo UI" panose="020B0604030504040204" pitchFamily="50" charset="-128"/>
                <a:ea typeface="Meiryo UI" panose="020B0604030504040204" pitchFamily="50" charset="-128"/>
              </a:rPr>
              <a:t>　</a:t>
            </a:r>
            <a:r>
              <a:rPr kumimoji="1" lang="ja-JP" altLang="en-US" sz="3200" dirty="0">
                <a:latin typeface="Meiryo UI" panose="020B0604030504040204" pitchFamily="50" charset="-128"/>
                <a:ea typeface="Meiryo UI" panose="020B0604030504040204" pitchFamily="50" charset="-128"/>
              </a:rPr>
              <a:t>本人を中心に置き、そのニーズや希望を実現するために協力して支援する</a:t>
            </a:r>
            <a:endParaRPr kumimoji="1" lang="en-US" altLang="ja-JP" sz="32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8" name="四角形: 角を丸くする 7">
            <a:extLst>
              <a:ext uri="{FF2B5EF4-FFF2-40B4-BE49-F238E27FC236}">
                <a16:creationId xmlns:a16="http://schemas.microsoft.com/office/drawing/2014/main" id="{BEB5A11A-6130-2C2B-9EC5-0111DEF7258E}"/>
              </a:ext>
            </a:extLst>
          </p:cNvPr>
          <p:cNvSpPr/>
          <p:nvPr/>
        </p:nvSpPr>
        <p:spPr>
          <a:xfrm>
            <a:off x="859734" y="2791514"/>
            <a:ext cx="10515599" cy="1176591"/>
          </a:xfrm>
          <a:prstGeom prst="roundRect">
            <a:avLst>
              <a:gd name="adj" fmla="val 5925"/>
            </a:avLst>
          </a:prstGeom>
        </p:spPr>
        <p:style>
          <a:lnRef idx="1">
            <a:schemeClr val="accent4"/>
          </a:lnRef>
          <a:fillRef idx="2">
            <a:schemeClr val="accent4"/>
          </a:fillRef>
          <a:effectRef idx="1">
            <a:schemeClr val="accent4"/>
          </a:effectRef>
          <a:fontRef idx="minor">
            <a:schemeClr val="dk1"/>
          </a:fontRef>
        </p:style>
        <p:txBody>
          <a:bodyPr rtlCol="0" anchor="t"/>
          <a:lstStyle/>
          <a:p>
            <a:r>
              <a:rPr kumimoji="1" lang="ja-JP" altLang="en-US" sz="2400" dirty="0">
                <a:latin typeface="Meiryo UI" panose="020B0604030504040204" pitchFamily="50" charset="-128"/>
                <a:ea typeface="Meiryo UI" panose="020B0604030504040204" pitchFamily="50" charset="-128"/>
              </a:rPr>
              <a:t>　</a:t>
            </a:r>
            <a:r>
              <a:rPr kumimoji="1" lang="ja-JP" altLang="en-US" sz="3200" dirty="0">
                <a:latin typeface="Meiryo UI" panose="020B0604030504040204" pitchFamily="50" charset="-128"/>
                <a:ea typeface="Meiryo UI" panose="020B0604030504040204" pitchFamily="50" charset="-128"/>
              </a:rPr>
              <a:t>自分の専門領域においては直接援助をし、他領域については調整を行い援助のパッケージを構築する</a:t>
            </a:r>
            <a:endParaRPr kumimoji="1" lang="en-US" altLang="ja-JP" sz="32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26A0321E-5FC1-7780-1609-29DD8C39FE45}"/>
              </a:ext>
            </a:extLst>
          </p:cNvPr>
          <p:cNvSpPr/>
          <p:nvPr/>
        </p:nvSpPr>
        <p:spPr>
          <a:xfrm>
            <a:off x="859733" y="4088158"/>
            <a:ext cx="10515599" cy="745099"/>
          </a:xfrm>
          <a:prstGeom prst="roundRect">
            <a:avLst>
              <a:gd name="adj" fmla="val 5925"/>
            </a:avLst>
          </a:prstGeom>
        </p:spPr>
        <p:style>
          <a:lnRef idx="1">
            <a:schemeClr val="accent4"/>
          </a:lnRef>
          <a:fillRef idx="2">
            <a:schemeClr val="accent4"/>
          </a:fillRef>
          <a:effectRef idx="1">
            <a:schemeClr val="accent4"/>
          </a:effectRef>
          <a:fontRef idx="minor">
            <a:schemeClr val="dk1"/>
          </a:fontRef>
        </p:style>
        <p:txBody>
          <a:bodyPr rtlCol="0" anchor="t"/>
          <a:lstStyle/>
          <a:p>
            <a:r>
              <a:rPr kumimoji="1" lang="ja-JP" altLang="en-US" sz="2400" dirty="0">
                <a:latin typeface="Meiryo UI" panose="020B0604030504040204" pitchFamily="50" charset="-128"/>
                <a:ea typeface="Meiryo UI" panose="020B0604030504040204" pitchFamily="50" charset="-128"/>
              </a:rPr>
              <a:t>　</a:t>
            </a:r>
            <a:r>
              <a:rPr kumimoji="1" lang="ja-JP" altLang="en-US" sz="3200" dirty="0">
                <a:latin typeface="Meiryo UI" panose="020B0604030504040204" pitchFamily="50" charset="-128"/>
                <a:ea typeface="Meiryo UI" panose="020B0604030504040204" pitchFamily="50" charset="-128"/>
              </a:rPr>
              <a:t>一貫性のある継続的なサービスを提供する</a:t>
            </a:r>
            <a:endParaRPr kumimoji="1" lang="en-US" altLang="ja-JP" sz="32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grpSp>
        <p:nvGrpSpPr>
          <p:cNvPr id="4" name="グループ化 3">
            <a:extLst>
              <a:ext uri="{FF2B5EF4-FFF2-40B4-BE49-F238E27FC236}">
                <a16:creationId xmlns:a16="http://schemas.microsoft.com/office/drawing/2014/main" id="{FA336512-3E47-BBA6-C9C7-874A5CF8CAE8}"/>
              </a:ext>
            </a:extLst>
          </p:cNvPr>
          <p:cNvGrpSpPr/>
          <p:nvPr/>
        </p:nvGrpSpPr>
        <p:grpSpPr>
          <a:xfrm>
            <a:off x="577515" y="4953310"/>
            <a:ext cx="10951823" cy="1792265"/>
            <a:chOff x="577515" y="4953310"/>
            <a:chExt cx="10951823" cy="1792265"/>
          </a:xfrm>
        </p:grpSpPr>
        <p:sp>
          <p:nvSpPr>
            <p:cNvPr id="7" name="四角形: 角を丸くする 6">
              <a:extLst>
                <a:ext uri="{FF2B5EF4-FFF2-40B4-BE49-F238E27FC236}">
                  <a16:creationId xmlns:a16="http://schemas.microsoft.com/office/drawing/2014/main" id="{60800614-09D4-87A3-BD25-37571273ED39}"/>
                </a:ext>
              </a:extLst>
            </p:cNvPr>
            <p:cNvSpPr/>
            <p:nvPr/>
          </p:nvSpPr>
          <p:spPr>
            <a:xfrm>
              <a:off x="577515" y="5167087"/>
              <a:ext cx="10951823" cy="157848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2400" dirty="0">
                  <a:latin typeface="Meiryo UI" panose="020B0604030504040204" pitchFamily="50" charset="-128"/>
                  <a:ea typeface="Meiryo UI" panose="020B0604030504040204" pitchFamily="50" charset="-128"/>
                </a:rPr>
                <a:t>・就労支援のケアマネジメントは、介護のケアマネジメントとは異なることを理解</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・障害に起因して失った力を、ケアマネジメントによって回復し、力をつけていくことを志向</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・援助者主導にならず、権利擁護を常に意識</a:t>
              </a:r>
              <a:endParaRPr kumimoji="1" lang="en-US" altLang="ja-JP" sz="2400" dirty="0">
                <a:latin typeface="Meiryo UI" panose="020B0604030504040204" pitchFamily="50" charset="-128"/>
                <a:ea typeface="Meiryo UI" panose="020B0604030504040204" pitchFamily="50" charset="-128"/>
              </a:endParaRPr>
            </a:p>
          </p:txBody>
        </p:sp>
        <p:pic>
          <p:nvPicPr>
            <p:cNvPr id="10" name="コンテンツ プレースホルダー 5">
              <a:extLst>
                <a:ext uri="{FF2B5EF4-FFF2-40B4-BE49-F238E27FC236}">
                  <a16:creationId xmlns:a16="http://schemas.microsoft.com/office/drawing/2014/main" id="{BD1D0378-B3D6-2FC8-40C1-A1A05CC332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927" y="4953310"/>
              <a:ext cx="470654" cy="424863"/>
            </a:xfrm>
            <a:prstGeom prst="rect">
              <a:avLst/>
            </a:prstGeom>
          </p:spPr>
        </p:pic>
        <p:sp>
          <p:nvSpPr>
            <p:cNvPr id="11" name="テキスト ボックス 10">
              <a:extLst>
                <a:ext uri="{FF2B5EF4-FFF2-40B4-BE49-F238E27FC236}">
                  <a16:creationId xmlns:a16="http://schemas.microsoft.com/office/drawing/2014/main" id="{132453B4-458E-372D-1268-8C83EDD6674D}"/>
                </a:ext>
              </a:extLst>
            </p:cNvPr>
            <p:cNvSpPr txBox="1"/>
            <p:nvPr/>
          </p:nvSpPr>
          <p:spPr>
            <a:xfrm>
              <a:off x="1445581" y="5008841"/>
              <a:ext cx="954157" cy="369332"/>
            </a:xfrm>
            <a:prstGeom prst="rect">
              <a:avLst/>
            </a:prstGeom>
            <a:solidFill>
              <a:schemeClr val="bg1"/>
            </a:solid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ポイント</a:t>
              </a:r>
            </a:p>
          </p:txBody>
        </p:sp>
      </p:grpSp>
    </p:spTree>
    <p:extLst>
      <p:ext uri="{BB962C8B-B14F-4D97-AF65-F5344CB8AC3E}">
        <p14:creationId xmlns:p14="http://schemas.microsoft.com/office/powerpoint/2010/main" val="412479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直角三角形 22">
            <a:extLst>
              <a:ext uri="{FF2B5EF4-FFF2-40B4-BE49-F238E27FC236}">
                <a16:creationId xmlns:a16="http://schemas.microsoft.com/office/drawing/2014/main" id="{98B75809-0256-C274-DA9B-64B73A1BEAD0}"/>
              </a:ext>
            </a:extLst>
          </p:cNvPr>
          <p:cNvSpPr/>
          <p:nvPr/>
        </p:nvSpPr>
        <p:spPr>
          <a:xfrm>
            <a:off x="2004645" y="411914"/>
            <a:ext cx="8517989" cy="695263"/>
          </a:xfrm>
          <a:prstGeom prst="rtTriangl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1154595" y="530205"/>
            <a:ext cx="9882808" cy="663114"/>
          </a:xfrm>
          <a:effectLst>
            <a:softEdge rad="635000"/>
          </a:effectLst>
        </p:spPr>
        <p:txBody>
          <a:bodyPr>
            <a:noAutofit/>
          </a:bodyPr>
          <a:lstStyle/>
          <a:p>
            <a:pPr algn="ctr"/>
            <a:r>
              <a:rPr kumimoji="1" lang="ja-JP" altLang="en-US" sz="4800" dirty="0">
                <a:latin typeface="Meiryo UI" panose="020B0604030504040204" pitchFamily="50" charset="-128"/>
                <a:ea typeface="Meiryo UI" panose="020B0604030504040204" pitchFamily="50" charset="-128"/>
              </a:rPr>
              <a:t>２．ケアマネジメントのプロセス</a:t>
            </a:r>
          </a:p>
        </p:txBody>
      </p:sp>
      <p:sp>
        <p:nvSpPr>
          <p:cNvPr id="6" name="正方形/長方形 5">
            <a:extLst>
              <a:ext uri="{FF2B5EF4-FFF2-40B4-BE49-F238E27FC236}">
                <a16:creationId xmlns:a16="http://schemas.microsoft.com/office/drawing/2014/main" id="{E510FA69-27D4-B185-59BC-573AE6B0B3D3}"/>
              </a:ext>
            </a:extLst>
          </p:cNvPr>
          <p:cNvSpPr/>
          <p:nvPr/>
        </p:nvSpPr>
        <p:spPr>
          <a:xfrm>
            <a:off x="8982683" y="1479400"/>
            <a:ext cx="2642180" cy="127211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⑴インテーク</a:t>
            </a:r>
            <a:endParaRPr kumimoji="1" lang="en-US" altLang="ja-JP" sz="2400" dirty="0">
              <a:latin typeface="Meiryo UI" panose="020B0604030504040204" pitchFamily="50" charset="-128"/>
              <a:ea typeface="Meiryo UI" panose="020B0604030504040204" pitchFamily="50" charset="-128"/>
            </a:endParaRPr>
          </a:p>
          <a:p>
            <a:pPr algn="ctr"/>
            <a:r>
              <a:rPr kumimoji="1" lang="ja-JP" altLang="en-US" sz="2400" dirty="0">
                <a:latin typeface="Meiryo UI" panose="020B0604030504040204" pitchFamily="50" charset="-128"/>
                <a:ea typeface="Meiryo UI" panose="020B0604030504040204" pitchFamily="50" charset="-128"/>
              </a:rPr>
              <a:t>～ニーズの把握～</a:t>
            </a:r>
            <a:endParaRPr kumimoji="1" lang="en-US" altLang="ja-JP" sz="24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4E3FA61A-63C2-422A-1DB6-D8CF0FF8A07F}"/>
              </a:ext>
            </a:extLst>
          </p:cNvPr>
          <p:cNvSpPr/>
          <p:nvPr/>
        </p:nvSpPr>
        <p:spPr>
          <a:xfrm>
            <a:off x="8910466" y="3425342"/>
            <a:ext cx="2714397" cy="1949908"/>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⑶プランニング</a:t>
            </a:r>
            <a:endParaRPr kumimoji="1" lang="en-US" altLang="ja-JP" sz="2400" dirty="0">
              <a:latin typeface="Meiryo UI" panose="020B0604030504040204" pitchFamily="50" charset="-128"/>
              <a:ea typeface="Meiryo UI" panose="020B0604030504040204" pitchFamily="50" charset="-128"/>
            </a:endParaRPr>
          </a:p>
          <a:p>
            <a:pPr algn="ctr"/>
            <a:r>
              <a:rPr kumimoji="1" lang="ja-JP" altLang="en-US" sz="2400" dirty="0">
                <a:latin typeface="Meiryo UI" panose="020B0604030504040204" pitchFamily="50" charset="-128"/>
                <a:ea typeface="Meiryo UI" panose="020B0604030504040204" pitchFamily="50" charset="-128"/>
              </a:rPr>
              <a:t>～支援計画作成～</a:t>
            </a:r>
            <a:endParaRPr kumimoji="1" lang="en-US" altLang="ja-JP" sz="24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1E577B52-50F2-8775-1981-E0606A4BDD40}"/>
              </a:ext>
            </a:extLst>
          </p:cNvPr>
          <p:cNvSpPr/>
          <p:nvPr/>
        </p:nvSpPr>
        <p:spPr>
          <a:xfrm>
            <a:off x="776358" y="1459515"/>
            <a:ext cx="2551370" cy="126067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⑹エバリュエーション</a:t>
            </a:r>
            <a:endParaRPr kumimoji="1" lang="en-US" altLang="ja-JP" sz="2400" dirty="0">
              <a:latin typeface="Meiryo UI" panose="020B0604030504040204" pitchFamily="50" charset="-128"/>
              <a:ea typeface="Meiryo UI" panose="020B0604030504040204" pitchFamily="50" charset="-128"/>
            </a:endParaRPr>
          </a:p>
          <a:p>
            <a:pPr algn="ctr"/>
            <a:r>
              <a:rPr kumimoji="1" lang="ja-JP" altLang="en-US" sz="2400" dirty="0">
                <a:latin typeface="Meiryo UI" panose="020B0604030504040204" pitchFamily="50" charset="-128"/>
                <a:ea typeface="Meiryo UI" panose="020B0604030504040204" pitchFamily="50" charset="-128"/>
              </a:rPr>
              <a:t>～事後評価～</a:t>
            </a:r>
            <a:endParaRPr kumimoji="1" lang="en-US" altLang="ja-JP" sz="24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0B636401-38A1-EF64-6D06-387497EDF507}"/>
              </a:ext>
            </a:extLst>
          </p:cNvPr>
          <p:cNvSpPr/>
          <p:nvPr/>
        </p:nvSpPr>
        <p:spPr>
          <a:xfrm>
            <a:off x="4638501" y="4659008"/>
            <a:ext cx="3165614" cy="186918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⑷インターベーション</a:t>
            </a:r>
            <a:endParaRPr kumimoji="1" lang="en-US" altLang="ja-JP" sz="2400" dirty="0">
              <a:latin typeface="Meiryo UI" panose="020B0604030504040204" pitchFamily="50" charset="-128"/>
              <a:ea typeface="Meiryo UI" panose="020B0604030504040204" pitchFamily="50" charset="-128"/>
            </a:endParaRPr>
          </a:p>
          <a:p>
            <a:pPr algn="ctr"/>
            <a:r>
              <a:rPr kumimoji="1" lang="ja-JP" altLang="en-US" sz="2400" dirty="0">
                <a:latin typeface="Meiryo UI" panose="020B0604030504040204" pitchFamily="50" charset="-128"/>
                <a:ea typeface="Meiryo UI" panose="020B0604030504040204" pitchFamily="50" charset="-128"/>
              </a:rPr>
              <a:t>～支援の実施～</a:t>
            </a:r>
            <a:endParaRPr kumimoji="1" lang="en-US" altLang="ja-JP" sz="24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64A1F0C-3710-BAE5-63C7-D6DADD0C78F1}"/>
              </a:ext>
            </a:extLst>
          </p:cNvPr>
          <p:cNvSpPr/>
          <p:nvPr/>
        </p:nvSpPr>
        <p:spPr>
          <a:xfrm>
            <a:off x="603094" y="3428999"/>
            <a:ext cx="2924110" cy="196948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⑸モニタリング</a:t>
            </a:r>
            <a:endParaRPr kumimoji="1" lang="en-US" altLang="ja-JP" sz="2400" dirty="0">
              <a:latin typeface="Meiryo UI" panose="020B0604030504040204" pitchFamily="50" charset="-128"/>
              <a:ea typeface="Meiryo UI" panose="020B0604030504040204" pitchFamily="50" charset="-128"/>
            </a:endParaRPr>
          </a:p>
          <a:p>
            <a:pPr algn="ctr"/>
            <a:r>
              <a:rPr kumimoji="1" lang="ja-JP" altLang="en-US" sz="2400" dirty="0">
                <a:latin typeface="Meiryo UI" panose="020B0604030504040204" pitchFamily="50" charset="-128"/>
                <a:ea typeface="Meiryo UI" panose="020B0604030504040204" pitchFamily="50" charset="-128"/>
              </a:rPr>
              <a:t>～支援状況の観察～</a:t>
            </a:r>
            <a:endParaRPr kumimoji="1" lang="en-US" altLang="ja-JP" sz="24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D49349F1-AAF3-AB25-CD6E-50293812949A}"/>
              </a:ext>
            </a:extLst>
          </p:cNvPr>
          <p:cNvSpPr/>
          <p:nvPr/>
        </p:nvSpPr>
        <p:spPr>
          <a:xfrm>
            <a:off x="4638500" y="1479400"/>
            <a:ext cx="3165614" cy="177867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⑵アセスメント</a:t>
            </a:r>
            <a:endParaRPr kumimoji="1" lang="en-US" altLang="ja-JP" sz="2400" dirty="0">
              <a:latin typeface="Meiryo UI" panose="020B0604030504040204" pitchFamily="50" charset="-128"/>
              <a:ea typeface="Meiryo UI" panose="020B0604030504040204" pitchFamily="50" charset="-128"/>
            </a:endParaRPr>
          </a:p>
          <a:p>
            <a:pPr algn="ctr"/>
            <a:r>
              <a:rPr kumimoji="1" lang="ja-JP" altLang="en-US" sz="2400" dirty="0">
                <a:latin typeface="Meiryo UI" panose="020B0604030504040204" pitchFamily="50" charset="-128"/>
                <a:ea typeface="Meiryo UI" panose="020B0604030504040204" pitchFamily="50" charset="-128"/>
              </a:rPr>
              <a:t>～ニーズの具体性～</a:t>
            </a:r>
            <a:endParaRPr kumimoji="1" lang="en-US" altLang="ja-JP" sz="2400" dirty="0">
              <a:latin typeface="Meiryo UI" panose="020B0604030504040204" pitchFamily="50" charset="-128"/>
              <a:ea typeface="Meiryo UI" panose="020B0604030504040204" pitchFamily="50" charset="-128"/>
            </a:endParaRPr>
          </a:p>
        </p:txBody>
      </p:sp>
      <p:sp>
        <p:nvSpPr>
          <p:cNvPr id="22" name="矢印: 左 21">
            <a:extLst>
              <a:ext uri="{FF2B5EF4-FFF2-40B4-BE49-F238E27FC236}">
                <a16:creationId xmlns:a16="http://schemas.microsoft.com/office/drawing/2014/main" id="{83ABC9A8-1443-A0BF-8BFC-624AFCA1560F}"/>
              </a:ext>
            </a:extLst>
          </p:cNvPr>
          <p:cNvSpPr/>
          <p:nvPr/>
        </p:nvSpPr>
        <p:spPr>
          <a:xfrm>
            <a:off x="7911979" y="1730016"/>
            <a:ext cx="778412" cy="8132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矢印: 左 24">
            <a:extLst>
              <a:ext uri="{FF2B5EF4-FFF2-40B4-BE49-F238E27FC236}">
                <a16:creationId xmlns:a16="http://schemas.microsoft.com/office/drawing/2014/main" id="{A5B3DE89-4BBD-F230-3161-360C198447ED}"/>
              </a:ext>
            </a:extLst>
          </p:cNvPr>
          <p:cNvSpPr/>
          <p:nvPr/>
        </p:nvSpPr>
        <p:spPr>
          <a:xfrm rot="5400000">
            <a:off x="1400072" y="2625789"/>
            <a:ext cx="627161" cy="878605"/>
          </a:xfrm>
          <a:prstGeom prst="leftArrow">
            <a:avLst/>
          </a:prstGeom>
          <a:solidFill>
            <a:srgbClr val="FFFF0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
        <p:nvSpPr>
          <p:cNvPr id="27" name="矢印: 上 26">
            <a:extLst>
              <a:ext uri="{FF2B5EF4-FFF2-40B4-BE49-F238E27FC236}">
                <a16:creationId xmlns:a16="http://schemas.microsoft.com/office/drawing/2014/main" id="{3FCDAF3C-C57E-F9D9-4883-CA75A8893C10}"/>
              </a:ext>
            </a:extLst>
          </p:cNvPr>
          <p:cNvSpPr/>
          <p:nvPr/>
        </p:nvSpPr>
        <p:spPr>
          <a:xfrm rot="7728410">
            <a:off x="7890940" y="3003787"/>
            <a:ext cx="994611" cy="949197"/>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上 27">
            <a:extLst>
              <a:ext uri="{FF2B5EF4-FFF2-40B4-BE49-F238E27FC236}">
                <a16:creationId xmlns:a16="http://schemas.microsoft.com/office/drawing/2014/main" id="{935A4401-3B6E-AA63-B235-84A3B7E10036}"/>
              </a:ext>
            </a:extLst>
          </p:cNvPr>
          <p:cNvSpPr/>
          <p:nvPr/>
        </p:nvSpPr>
        <p:spPr>
          <a:xfrm rot="14258715">
            <a:off x="7811302" y="4669468"/>
            <a:ext cx="994611" cy="949197"/>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上 28">
            <a:extLst>
              <a:ext uri="{FF2B5EF4-FFF2-40B4-BE49-F238E27FC236}">
                <a16:creationId xmlns:a16="http://schemas.microsoft.com/office/drawing/2014/main" id="{58B19C79-F311-BEB6-C314-63A3EFF1B5DE}"/>
              </a:ext>
            </a:extLst>
          </p:cNvPr>
          <p:cNvSpPr/>
          <p:nvPr/>
        </p:nvSpPr>
        <p:spPr>
          <a:xfrm rot="18010539">
            <a:off x="3550233" y="4607616"/>
            <a:ext cx="994611" cy="949197"/>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上 29">
            <a:extLst>
              <a:ext uri="{FF2B5EF4-FFF2-40B4-BE49-F238E27FC236}">
                <a16:creationId xmlns:a16="http://schemas.microsoft.com/office/drawing/2014/main" id="{DD93F36F-55DD-FEBF-713F-8D8E6826E393}"/>
              </a:ext>
            </a:extLst>
          </p:cNvPr>
          <p:cNvSpPr/>
          <p:nvPr/>
        </p:nvSpPr>
        <p:spPr>
          <a:xfrm rot="3620352">
            <a:off x="3628636" y="2929237"/>
            <a:ext cx="994611" cy="949197"/>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矢印: 上 18">
            <a:extLst>
              <a:ext uri="{FF2B5EF4-FFF2-40B4-BE49-F238E27FC236}">
                <a16:creationId xmlns:a16="http://schemas.microsoft.com/office/drawing/2014/main" id="{0F9C602E-9412-F258-CCF3-A20F6EC14BCC}"/>
              </a:ext>
            </a:extLst>
          </p:cNvPr>
          <p:cNvSpPr/>
          <p:nvPr/>
        </p:nvSpPr>
        <p:spPr>
          <a:xfrm rot="5400000">
            <a:off x="3520450" y="1557471"/>
            <a:ext cx="994611" cy="949197"/>
          </a:xfrm>
          <a:prstGeom prst="up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FF00"/>
              </a:solidFill>
            </a:endParaRPr>
          </a:p>
        </p:txBody>
      </p:sp>
    </p:spTree>
    <p:extLst>
      <p:ext uri="{BB962C8B-B14F-4D97-AF65-F5344CB8AC3E}">
        <p14:creationId xmlns:p14="http://schemas.microsoft.com/office/powerpoint/2010/main" val="276840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D986F7AC-BB50-E7A9-1107-76A40B7DBEEB}"/>
              </a:ext>
            </a:extLst>
          </p:cNvPr>
          <p:cNvSpPr/>
          <p:nvPr/>
        </p:nvSpPr>
        <p:spPr>
          <a:xfrm>
            <a:off x="525945" y="2451651"/>
            <a:ext cx="4952847" cy="2372140"/>
          </a:xfrm>
          <a:prstGeom prst="roundRect">
            <a:avLst>
              <a:gd name="adj" fmla="val 5925"/>
            </a:avLst>
          </a:prstGeo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・本人の状況や主訴、希望</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・過去の支援状況とその結果</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・進行中の支援状況</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・家庭状況や地域情報等</a:t>
            </a:r>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525945" y="309204"/>
            <a:ext cx="11140110" cy="524273"/>
          </a:xfrm>
          <a:effectLst>
            <a:softEdge rad="635000"/>
          </a:effectLst>
        </p:spPr>
        <p:txBody>
          <a:bodyPr>
            <a:noAutofit/>
          </a:bodyPr>
          <a:lstStyle/>
          <a:p>
            <a:r>
              <a:rPr lang="ja-JP" altLang="en-US" sz="3600" dirty="0">
                <a:latin typeface="Meiryo UI" panose="020B0604030504040204" pitchFamily="50" charset="-128"/>
                <a:ea typeface="Meiryo UI" panose="020B0604030504040204" pitchFamily="50" charset="-128"/>
              </a:rPr>
              <a:t>（１）インテーク（就労ニーズの把握）</a:t>
            </a:r>
            <a:endParaRPr kumimoji="1" lang="ja-JP" altLang="en-US" sz="2800" dirty="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1D756077-27EE-8068-3126-BDECB81FF5DE}"/>
              </a:ext>
            </a:extLst>
          </p:cNvPr>
          <p:cNvSpPr/>
          <p:nvPr/>
        </p:nvSpPr>
        <p:spPr>
          <a:xfrm>
            <a:off x="827091" y="1712639"/>
            <a:ext cx="4350554" cy="602967"/>
          </a:xfrm>
          <a:prstGeom prst="roundRect">
            <a:avLst>
              <a:gd name="adj" fmla="val 5000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必要な情報収集</a:t>
            </a:r>
          </a:p>
        </p:txBody>
      </p:sp>
      <p:sp>
        <p:nvSpPr>
          <p:cNvPr id="20" name="四角形: 角を丸くする 19">
            <a:extLst>
              <a:ext uri="{FF2B5EF4-FFF2-40B4-BE49-F238E27FC236}">
                <a16:creationId xmlns:a16="http://schemas.microsoft.com/office/drawing/2014/main" id="{B1CD22B1-1E45-6A0E-098C-35E7A3B20CAE}"/>
              </a:ext>
            </a:extLst>
          </p:cNvPr>
          <p:cNvSpPr/>
          <p:nvPr/>
        </p:nvSpPr>
        <p:spPr>
          <a:xfrm>
            <a:off x="5711687" y="2451652"/>
            <a:ext cx="5896050" cy="4253947"/>
          </a:xfrm>
          <a:prstGeom prst="roundRect">
            <a:avLst>
              <a:gd name="adj" fmla="val 6955"/>
            </a:avLst>
          </a:prstGeom>
          <a:solidFill>
            <a:schemeClr val="accent4">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nSpc>
                <a:spcPct val="200000"/>
              </a:lnSpc>
            </a:pPr>
            <a:r>
              <a:rPr kumimoji="1" lang="ja-JP" altLang="en-US" sz="2800" dirty="0">
                <a:latin typeface="Meiryo UI" panose="020B0604030504040204" pitchFamily="50" charset="-128"/>
                <a:ea typeface="Meiryo UI" panose="020B0604030504040204" pitchFamily="50" charset="-128"/>
              </a:rPr>
              <a:t>・家族から家庭生活の状況</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・相談支援専門員等からの生活管理の状況</a:t>
            </a:r>
            <a:endParaRPr kumimoji="1" lang="en-US" altLang="ja-JP" sz="2800" dirty="0">
              <a:latin typeface="Meiryo UI" panose="020B0604030504040204" pitchFamily="50" charset="-128"/>
              <a:ea typeface="Meiryo UI" panose="020B0604030504040204" pitchFamily="50" charset="-128"/>
            </a:endParaRPr>
          </a:p>
          <a:p>
            <a:pPr>
              <a:lnSpc>
                <a:spcPct val="200000"/>
              </a:lnSpc>
            </a:pPr>
            <a:r>
              <a:rPr kumimoji="1" lang="ja-JP" altLang="en-US" sz="2800" dirty="0">
                <a:latin typeface="Meiryo UI" panose="020B0604030504040204" pitchFamily="50" charset="-128"/>
                <a:ea typeface="Meiryo UI" panose="020B0604030504040204" pitchFamily="50" charset="-128"/>
              </a:rPr>
              <a:t>・就労経験先からの能力評価の結果</a:t>
            </a:r>
            <a:endParaRPr kumimoji="1" lang="en-US" altLang="ja-JP" sz="2800" dirty="0">
              <a:latin typeface="Meiryo UI" panose="020B0604030504040204" pitchFamily="50" charset="-128"/>
              <a:ea typeface="Meiryo UI" panose="020B0604030504040204" pitchFamily="50" charset="-128"/>
            </a:endParaRPr>
          </a:p>
          <a:p>
            <a:pPr>
              <a:lnSpc>
                <a:spcPct val="150000"/>
              </a:lnSpc>
            </a:pPr>
            <a:r>
              <a:rPr kumimoji="1" lang="ja-JP" altLang="en-US" sz="2800" dirty="0">
                <a:latin typeface="Meiryo UI" panose="020B0604030504040204" pitchFamily="50" charset="-128"/>
                <a:ea typeface="Meiryo UI" panose="020B0604030504040204" pitchFamily="50" charset="-128"/>
              </a:rPr>
              <a:t>・医療機関から心身の状況</a:t>
            </a:r>
            <a:endParaRPr kumimoji="1" lang="en-US" altLang="ja-JP" sz="2800" dirty="0">
              <a:latin typeface="Meiryo UI" panose="020B0604030504040204" pitchFamily="50" charset="-128"/>
              <a:ea typeface="Meiryo UI" panose="020B0604030504040204" pitchFamily="50" charset="-128"/>
            </a:endParaRPr>
          </a:p>
          <a:p>
            <a:pPr>
              <a:lnSpc>
                <a:spcPct val="200000"/>
              </a:lnSpc>
            </a:pPr>
            <a:r>
              <a:rPr kumimoji="1" lang="ja-JP" altLang="en-US" sz="2800" dirty="0">
                <a:latin typeface="Meiryo UI" panose="020B0604030504040204" pitchFamily="50" charset="-128"/>
                <a:ea typeface="Meiryo UI" panose="020B0604030504040204" pitchFamily="50" charset="-128"/>
              </a:rPr>
              <a:t>・ハローワーク等からの就業活動の現状</a:t>
            </a:r>
            <a:endParaRPr kumimoji="1" lang="en-US" altLang="ja-JP" sz="2800" dirty="0">
              <a:latin typeface="Meiryo UI" panose="020B0604030504040204" pitchFamily="50" charset="-128"/>
              <a:ea typeface="Meiryo UI" panose="020B0604030504040204" pitchFamily="50" charset="-128"/>
            </a:endParaRPr>
          </a:p>
        </p:txBody>
      </p:sp>
      <p:sp>
        <p:nvSpPr>
          <p:cNvPr id="21" name="四角形: 角を丸くする 20">
            <a:extLst>
              <a:ext uri="{FF2B5EF4-FFF2-40B4-BE49-F238E27FC236}">
                <a16:creationId xmlns:a16="http://schemas.microsoft.com/office/drawing/2014/main" id="{BABF236A-4D49-667D-EB5B-7EF2E2951DAA}"/>
              </a:ext>
            </a:extLst>
          </p:cNvPr>
          <p:cNvSpPr/>
          <p:nvPr/>
        </p:nvSpPr>
        <p:spPr>
          <a:xfrm>
            <a:off x="5897217" y="1756122"/>
            <a:ext cx="5467692" cy="524273"/>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多面的な情報収集例</a:t>
            </a:r>
          </a:p>
        </p:txBody>
      </p:sp>
      <p:sp>
        <p:nvSpPr>
          <p:cNvPr id="8" name="コンテンツ プレースホルダー 7">
            <a:extLst>
              <a:ext uri="{FF2B5EF4-FFF2-40B4-BE49-F238E27FC236}">
                <a16:creationId xmlns:a16="http://schemas.microsoft.com/office/drawing/2014/main" id="{D216640C-B84A-8DD7-AA25-A86260669B99}"/>
              </a:ext>
            </a:extLst>
          </p:cNvPr>
          <p:cNvSpPr>
            <a:spLocks noGrp="1"/>
          </p:cNvSpPr>
          <p:nvPr>
            <p:ph idx="1"/>
          </p:nvPr>
        </p:nvSpPr>
        <p:spPr>
          <a:xfrm>
            <a:off x="639417" y="1004734"/>
            <a:ext cx="10515600" cy="506448"/>
          </a:xfrm>
        </p:spPr>
        <p:txBody>
          <a:bodyPr>
            <a:normAutofit fontScale="92500"/>
          </a:bodyPr>
          <a:lstStyle/>
          <a:p>
            <a:pPr marL="0" indent="0">
              <a:buNone/>
            </a:pPr>
            <a:r>
              <a:rPr lang="ja-JP" altLang="en-US" sz="2800" dirty="0">
                <a:latin typeface="Meiryo UI" panose="020B0604030504040204" pitchFamily="50" charset="-128"/>
                <a:ea typeface="Meiryo UI" panose="020B0604030504040204" pitchFamily="50" charset="-128"/>
              </a:rPr>
              <a:t>問題の総括的な把握をし、本人との信頼関係を構築するための重要な場面</a:t>
            </a:r>
            <a:endParaRPr lang="ja-JP" altLang="en-US" dirty="0"/>
          </a:p>
        </p:txBody>
      </p:sp>
      <p:sp>
        <p:nvSpPr>
          <p:cNvPr id="16" name="四角形: 角を丸くする 15">
            <a:extLst>
              <a:ext uri="{FF2B5EF4-FFF2-40B4-BE49-F238E27FC236}">
                <a16:creationId xmlns:a16="http://schemas.microsoft.com/office/drawing/2014/main" id="{D5760A1C-E421-FBC7-209E-FFA2905B3210}"/>
              </a:ext>
            </a:extLst>
          </p:cNvPr>
          <p:cNvSpPr/>
          <p:nvPr/>
        </p:nvSpPr>
        <p:spPr>
          <a:xfrm>
            <a:off x="458945" y="5094567"/>
            <a:ext cx="5017415" cy="170955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2000" dirty="0">
                <a:latin typeface="Meiryo UI" panose="020B0604030504040204" pitchFamily="50" charset="-128"/>
                <a:ea typeface="Meiryo UI" panose="020B0604030504040204" pitchFamily="50" charset="-128"/>
              </a:rPr>
              <a:t>・本人の潜在的なニーズを見極める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・背景を含めた生活上の制約の全体を見渡す</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・家族から本人のニーズを確認して、本人の意思が尊重されているか見極める</a:t>
            </a:r>
            <a:endParaRPr kumimoji="1" lang="en-US" altLang="ja-JP" sz="2000" dirty="0">
              <a:latin typeface="Meiryo UI" panose="020B0604030504040204" pitchFamily="50" charset="-128"/>
              <a:ea typeface="Meiryo UI" panose="020B0604030504040204" pitchFamily="50" charset="-128"/>
            </a:endParaRPr>
          </a:p>
        </p:txBody>
      </p:sp>
      <p:pic>
        <p:nvPicPr>
          <p:cNvPr id="14" name="コンテンツ プレースホルダー 5">
            <a:extLst>
              <a:ext uri="{FF2B5EF4-FFF2-40B4-BE49-F238E27FC236}">
                <a16:creationId xmlns:a16="http://schemas.microsoft.com/office/drawing/2014/main" id="{5C54C115-C763-0F65-FF26-06CDE7815B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417" y="4863240"/>
            <a:ext cx="470654" cy="424863"/>
          </a:xfrm>
          <a:prstGeom prst="rect">
            <a:avLst/>
          </a:prstGeom>
        </p:spPr>
      </p:pic>
      <p:sp>
        <p:nvSpPr>
          <p:cNvPr id="15" name="テキスト ボックス 14">
            <a:extLst>
              <a:ext uri="{FF2B5EF4-FFF2-40B4-BE49-F238E27FC236}">
                <a16:creationId xmlns:a16="http://schemas.microsoft.com/office/drawing/2014/main" id="{B5FB5295-C104-5B63-2BBB-3E887397D87C}"/>
              </a:ext>
            </a:extLst>
          </p:cNvPr>
          <p:cNvSpPr txBox="1"/>
          <p:nvPr/>
        </p:nvSpPr>
        <p:spPr>
          <a:xfrm>
            <a:off x="1110071" y="4870452"/>
            <a:ext cx="954157" cy="369332"/>
          </a:xfrm>
          <a:prstGeom prst="rect">
            <a:avLst/>
          </a:prstGeom>
          <a:solidFill>
            <a:schemeClr val="bg1"/>
          </a:solid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ポイント</a:t>
            </a:r>
          </a:p>
        </p:txBody>
      </p:sp>
    </p:spTree>
    <p:extLst>
      <p:ext uri="{BB962C8B-B14F-4D97-AF65-F5344CB8AC3E}">
        <p14:creationId xmlns:p14="http://schemas.microsoft.com/office/powerpoint/2010/main" val="349268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0ACBD0AD-8BCF-0317-B102-F32CE51C891A}"/>
              </a:ext>
            </a:extLst>
          </p:cNvPr>
          <p:cNvSpPr/>
          <p:nvPr/>
        </p:nvSpPr>
        <p:spPr>
          <a:xfrm>
            <a:off x="437322" y="914401"/>
            <a:ext cx="4320208" cy="227937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・就労</a:t>
            </a:r>
            <a:r>
              <a:rPr kumimoji="1" lang="en-US" altLang="ja-JP" sz="2800" dirty="0">
                <a:latin typeface="Meiryo UI" panose="020B0604030504040204" pitchFamily="50" charset="-128"/>
                <a:ea typeface="Meiryo UI" panose="020B0604030504040204" pitchFamily="50" charset="-128"/>
              </a:rPr>
              <a:t>B</a:t>
            </a:r>
            <a:r>
              <a:rPr kumimoji="1" lang="ja-JP" altLang="en-US" sz="2800" dirty="0">
                <a:latin typeface="Meiryo UI" panose="020B0604030504040204" pitchFamily="50" charset="-128"/>
                <a:ea typeface="Meiryo UI" panose="020B0604030504040204" pitchFamily="50" charset="-128"/>
              </a:rPr>
              <a:t>型で訓練をした後、一般就労がしたい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・障害者手帳の取得には抵抗がある</a:t>
            </a:r>
          </a:p>
        </p:txBody>
      </p:sp>
      <p:sp>
        <p:nvSpPr>
          <p:cNvPr id="10" name="四角形: 角を丸くする 9">
            <a:extLst>
              <a:ext uri="{FF2B5EF4-FFF2-40B4-BE49-F238E27FC236}">
                <a16:creationId xmlns:a16="http://schemas.microsoft.com/office/drawing/2014/main" id="{60B43D9F-1136-F916-5405-9BFFD8E6FB18}"/>
              </a:ext>
            </a:extLst>
          </p:cNvPr>
          <p:cNvSpPr/>
          <p:nvPr/>
        </p:nvSpPr>
        <p:spPr>
          <a:xfrm>
            <a:off x="437322" y="622852"/>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本人の希望</a:t>
            </a:r>
          </a:p>
        </p:txBody>
      </p:sp>
      <p:sp>
        <p:nvSpPr>
          <p:cNvPr id="18" name="正方形/長方形 17">
            <a:extLst>
              <a:ext uri="{FF2B5EF4-FFF2-40B4-BE49-F238E27FC236}">
                <a16:creationId xmlns:a16="http://schemas.microsoft.com/office/drawing/2014/main" id="{5E09ECEC-13BA-9C73-1079-0FBE1199EDD5}"/>
              </a:ext>
            </a:extLst>
          </p:cNvPr>
          <p:cNvSpPr/>
          <p:nvPr/>
        </p:nvSpPr>
        <p:spPr>
          <a:xfrm>
            <a:off x="5022372" y="971203"/>
            <a:ext cx="6891332" cy="572114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・障害者手帳は所持しておらず、福祉サービスを利用したことはない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・大学卒業後に外食チェーン店に社員として就職するが、作業手順を覚えられず、いじめにあい　</a:t>
            </a:r>
            <a:r>
              <a:rPr kumimoji="1" lang="en-US" altLang="ja-JP" sz="2800" dirty="0">
                <a:latin typeface="Meiryo UI" panose="020B0604030504040204" pitchFamily="50" charset="-128"/>
                <a:ea typeface="Meiryo UI" panose="020B0604030504040204" pitchFamily="50" charset="-128"/>
              </a:rPr>
              <a:t>1</a:t>
            </a:r>
            <a:r>
              <a:rPr kumimoji="1" lang="ja-JP" altLang="en-US" sz="2800" dirty="0">
                <a:latin typeface="Meiryo UI" panose="020B0604030504040204" pitchFamily="50" charset="-128"/>
                <a:ea typeface="Meiryo UI" panose="020B0604030504040204" pitchFamily="50" charset="-128"/>
              </a:rPr>
              <a:t>か月で退職</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・親族からの勧めで若者サポートステーションを利用するが就職には繋がらず</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・生活困窮者自立支援事業の利用者として　就労</a:t>
            </a:r>
            <a:r>
              <a:rPr kumimoji="1" lang="en-US" altLang="ja-JP" sz="2800" dirty="0">
                <a:latin typeface="Meiryo UI" panose="020B0604030504040204" pitchFamily="50" charset="-128"/>
                <a:ea typeface="Meiryo UI" panose="020B0604030504040204" pitchFamily="50" charset="-128"/>
              </a:rPr>
              <a:t>B</a:t>
            </a:r>
            <a:r>
              <a:rPr kumimoji="1" lang="ja-JP" altLang="en-US" sz="2800" dirty="0">
                <a:latin typeface="Meiryo UI" panose="020B0604030504040204" pitchFamily="50" charset="-128"/>
                <a:ea typeface="Meiryo UI" panose="020B0604030504040204" pitchFamily="50" charset="-128"/>
              </a:rPr>
              <a:t>型の生産活動に携わる（非雇用型）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・就労アセスメントを受けた結果、障害者雇用枠での求職が適当との評価であったが、本人・両親とも手帳の取得には前向きになれず　　　　　　　　　　　　　　　　</a:t>
            </a:r>
          </a:p>
        </p:txBody>
      </p:sp>
      <p:sp>
        <p:nvSpPr>
          <p:cNvPr id="17" name="四角形: 角を丸くする 16">
            <a:extLst>
              <a:ext uri="{FF2B5EF4-FFF2-40B4-BE49-F238E27FC236}">
                <a16:creationId xmlns:a16="http://schemas.microsoft.com/office/drawing/2014/main" id="{0FC4EA86-30A7-AE8C-F65F-769A383DA979}"/>
              </a:ext>
            </a:extLst>
          </p:cNvPr>
          <p:cNvSpPr/>
          <p:nvPr/>
        </p:nvSpPr>
        <p:spPr>
          <a:xfrm>
            <a:off x="5022372" y="683568"/>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過去の支援状況</a:t>
            </a:r>
          </a:p>
        </p:txBody>
      </p:sp>
      <p:sp>
        <p:nvSpPr>
          <p:cNvPr id="22" name="正方形/長方形 21">
            <a:extLst>
              <a:ext uri="{FF2B5EF4-FFF2-40B4-BE49-F238E27FC236}">
                <a16:creationId xmlns:a16="http://schemas.microsoft.com/office/drawing/2014/main" id="{2DD16715-4A16-588B-A75F-B20FE7AC7C86}"/>
              </a:ext>
            </a:extLst>
          </p:cNvPr>
          <p:cNvSpPr/>
          <p:nvPr/>
        </p:nvSpPr>
        <p:spPr>
          <a:xfrm>
            <a:off x="437322" y="3664227"/>
            <a:ext cx="4320208" cy="302812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・高次脳機能障害の疑い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ADL</a:t>
            </a:r>
            <a:r>
              <a:rPr kumimoji="1" lang="ja-JP" altLang="en-US" sz="2800" dirty="0">
                <a:latin typeface="Meiryo UI" panose="020B0604030504040204" pitchFamily="50" charset="-128"/>
                <a:ea typeface="Meiryo UI" panose="020B0604030504040204" pitchFamily="50" charset="-128"/>
              </a:rPr>
              <a:t>は概ね自立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・運転免許を</a:t>
            </a:r>
            <a:r>
              <a:rPr kumimoji="1" lang="en-US" altLang="ja-JP" sz="2800" dirty="0">
                <a:latin typeface="Meiryo UI" panose="020B0604030504040204" pitchFamily="50" charset="-128"/>
                <a:ea typeface="Meiryo UI" panose="020B0604030504040204" pitchFamily="50" charset="-128"/>
              </a:rPr>
              <a:t>1</a:t>
            </a:r>
            <a:r>
              <a:rPr kumimoji="1" lang="ja-JP" altLang="en-US" sz="2800" dirty="0">
                <a:latin typeface="Meiryo UI" panose="020B0604030504040204" pitchFamily="50" charset="-128"/>
                <a:ea typeface="Meiryo UI" panose="020B0604030504040204" pitchFamily="50" charset="-128"/>
              </a:rPr>
              <a:t>年かけて取得</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WISC-Ⅲ</a:t>
            </a:r>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FIQ72</a:t>
            </a:r>
            <a:r>
              <a:rPr kumimoji="1" lang="ja-JP" altLang="en-US" sz="2800" dirty="0">
                <a:latin typeface="Meiryo UI" panose="020B0604030504040204" pitchFamily="50" charset="-128"/>
                <a:ea typeface="Meiryo UI" panose="020B0604030504040204" pitchFamily="50" charset="-128"/>
              </a:rPr>
              <a:t>）境界線のため療育手帳は非該当</a:t>
            </a:r>
            <a:endParaRPr kumimoji="1" lang="en-US" altLang="ja-JP" sz="2800" dirty="0">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1F03B53A-59A1-B182-8311-216EF11E7593}"/>
              </a:ext>
            </a:extLst>
          </p:cNvPr>
          <p:cNvSpPr/>
          <p:nvPr/>
        </p:nvSpPr>
        <p:spPr>
          <a:xfrm>
            <a:off x="437322" y="3370110"/>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本人の状況</a:t>
            </a:r>
          </a:p>
        </p:txBody>
      </p:sp>
      <p:sp>
        <p:nvSpPr>
          <p:cNvPr id="24" name="矢印: 五方向 23">
            <a:extLst>
              <a:ext uri="{FF2B5EF4-FFF2-40B4-BE49-F238E27FC236}">
                <a16:creationId xmlns:a16="http://schemas.microsoft.com/office/drawing/2014/main" id="{39B712B8-99F0-5722-34D4-38D08F563B5B}"/>
              </a:ext>
            </a:extLst>
          </p:cNvPr>
          <p:cNvSpPr/>
          <p:nvPr/>
        </p:nvSpPr>
        <p:spPr>
          <a:xfrm>
            <a:off x="7805530" y="191280"/>
            <a:ext cx="4108175" cy="636105"/>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～インテーク～</a:t>
            </a:r>
          </a:p>
        </p:txBody>
      </p:sp>
    </p:spTree>
    <p:extLst>
      <p:ext uri="{BB962C8B-B14F-4D97-AF65-F5344CB8AC3E}">
        <p14:creationId xmlns:p14="http://schemas.microsoft.com/office/powerpoint/2010/main" val="224492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0ACBD0AD-8BCF-0317-B102-F32CE51C891A}"/>
              </a:ext>
            </a:extLst>
          </p:cNvPr>
          <p:cNvSpPr/>
          <p:nvPr/>
        </p:nvSpPr>
        <p:spPr>
          <a:xfrm>
            <a:off x="437322" y="914401"/>
            <a:ext cx="4320208" cy="165652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・言葉の理解、常識や社会ルールの理解</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・耳で聞いたことを記憶する</a:t>
            </a:r>
            <a:endParaRPr kumimoji="1" lang="en-US" altLang="ja-JP" sz="2800"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0B43D9F-1136-F916-5405-9BFFD8E6FB18}"/>
              </a:ext>
            </a:extLst>
          </p:cNvPr>
          <p:cNvSpPr/>
          <p:nvPr/>
        </p:nvSpPr>
        <p:spPr>
          <a:xfrm>
            <a:off x="437322" y="622852"/>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得意なこと</a:t>
            </a:r>
          </a:p>
        </p:txBody>
      </p:sp>
      <p:sp>
        <p:nvSpPr>
          <p:cNvPr id="18" name="正方形/長方形 17">
            <a:extLst>
              <a:ext uri="{FF2B5EF4-FFF2-40B4-BE49-F238E27FC236}">
                <a16:creationId xmlns:a16="http://schemas.microsoft.com/office/drawing/2014/main" id="{5E09ECEC-13BA-9C73-1079-0FBE1199EDD5}"/>
              </a:ext>
            </a:extLst>
          </p:cNvPr>
          <p:cNvSpPr/>
          <p:nvPr/>
        </p:nvSpPr>
        <p:spPr>
          <a:xfrm>
            <a:off x="5022372" y="971204"/>
            <a:ext cx="6891332" cy="338093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・両親ともに</a:t>
            </a:r>
            <a:r>
              <a:rPr kumimoji="1" lang="en-US" altLang="ja-JP" sz="2800" dirty="0">
                <a:latin typeface="Meiryo UI" panose="020B0604030504040204" pitchFamily="50" charset="-128"/>
                <a:ea typeface="Meiryo UI" panose="020B0604030504040204" pitchFamily="50" charset="-128"/>
              </a:rPr>
              <a:t>70</a:t>
            </a:r>
            <a:r>
              <a:rPr kumimoji="1" lang="ja-JP" altLang="en-US" sz="2800" dirty="0">
                <a:latin typeface="Meiryo UI" panose="020B0604030504040204" pitchFamily="50" charset="-128"/>
                <a:ea typeface="Meiryo UI" panose="020B0604030504040204" pitchFamily="50" charset="-128"/>
              </a:rPr>
              <a:t>代で無職。</a:t>
            </a:r>
            <a:r>
              <a:rPr kumimoji="1" lang="en-US" altLang="ja-JP" sz="2800" dirty="0">
                <a:latin typeface="Meiryo UI" panose="020B0604030504040204" pitchFamily="50" charset="-128"/>
                <a:ea typeface="Meiryo UI" panose="020B0604030504040204" pitchFamily="50" charset="-128"/>
              </a:rPr>
              <a:t>1</a:t>
            </a:r>
            <a:r>
              <a:rPr kumimoji="1" lang="ja-JP" altLang="en-US" sz="2800" dirty="0">
                <a:latin typeface="Meiryo UI" panose="020B0604030504040204" pitchFamily="50" charset="-128"/>
                <a:ea typeface="Meiryo UI" panose="020B0604030504040204" pitchFamily="50" charset="-128"/>
              </a:rPr>
              <a:t>歳年上の姉は他県におり疎遠</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・父親は障害受容には否定的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・ご本人、母親ともに父親の考えに同調する傾向にある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・裕福ではないが、両親の年金で生活できている。両親は親亡き後の生活に不安を感じている　　　　　　　　　　　　　　</a:t>
            </a:r>
          </a:p>
        </p:txBody>
      </p:sp>
      <p:sp>
        <p:nvSpPr>
          <p:cNvPr id="17" name="四角形: 角を丸くする 16">
            <a:extLst>
              <a:ext uri="{FF2B5EF4-FFF2-40B4-BE49-F238E27FC236}">
                <a16:creationId xmlns:a16="http://schemas.microsoft.com/office/drawing/2014/main" id="{0FC4EA86-30A7-AE8C-F65F-769A383DA979}"/>
              </a:ext>
            </a:extLst>
          </p:cNvPr>
          <p:cNvSpPr/>
          <p:nvPr/>
        </p:nvSpPr>
        <p:spPr>
          <a:xfrm>
            <a:off x="5022372" y="683568"/>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家族関係</a:t>
            </a:r>
          </a:p>
        </p:txBody>
      </p:sp>
      <p:sp>
        <p:nvSpPr>
          <p:cNvPr id="22" name="正方形/長方形 21">
            <a:extLst>
              <a:ext uri="{FF2B5EF4-FFF2-40B4-BE49-F238E27FC236}">
                <a16:creationId xmlns:a16="http://schemas.microsoft.com/office/drawing/2014/main" id="{2DD16715-4A16-588B-A75F-B20FE7AC7C86}"/>
              </a:ext>
            </a:extLst>
          </p:cNvPr>
          <p:cNvSpPr/>
          <p:nvPr/>
        </p:nvSpPr>
        <p:spPr>
          <a:xfrm>
            <a:off x="437322" y="2968487"/>
            <a:ext cx="4320208" cy="372386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・空間的な位置関係を正確に理解する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・モノの一部を見て、全体像を想像する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・場の空気を読む</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・桁数の多い計算</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・初めての作業を臨機応変に進める</a:t>
            </a:r>
            <a:endParaRPr kumimoji="1" lang="en-US" altLang="ja-JP" sz="2800" dirty="0">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1F03B53A-59A1-B182-8311-216EF11E7593}"/>
              </a:ext>
            </a:extLst>
          </p:cNvPr>
          <p:cNvSpPr/>
          <p:nvPr/>
        </p:nvSpPr>
        <p:spPr>
          <a:xfrm>
            <a:off x="437322" y="2631638"/>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苦手なこと</a:t>
            </a:r>
          </a:p>
        </p:txBody>
      </p:sp>
      <p:sp>
        <p:nvSpPr>
          <p:cNvPr id="24" name="矢印: 五方向 23">
            <a:extLst>
              <a:ext uri="{FF2B5EF4-FFF2-40B4-BE49-F238E27FC236}">
                <a16:creationId xmlns:a16="http://schemas.microsoft.com/office/drawing/2014/main" id="{39B712B8-99F0-5722-34D4-38D08F563B5B}"/>
              </a:ext>
            </a:extLst>
          </p:cNvPr>
          <p:cNvSpPr/>
          <p:nvPr/>
        </p:nvSpPr>
        <p:spPr>
          <a:xfrm>
            <a:off x="7805530" y="191280"/>
            <a:ext cx="4108175" cy="636105"/>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～インテーク～</a:t>
            </a:r>
          </a:p>
        </p:txBody>
      </p:sp>
      <p:sp>
        <p:nvSpPr>
          <p:cNvPr id="26" name="正方形/長方形 25">
            <a:extLst>
              <a:ext uri="{FF2B5EF4-FFF2-40B4-BE49-F238E27FC236}">
                <a16:creationId xmlns:a16="http://schemas.microsoft.com/office/drawing/2014/main" id="{21C79364-4927-3815-245F-A5252BC85BC7}"/>
              </a:ext>
            </a:extLst>
          </p:cNvPr>
          <p:cNvSpPr/>
          <p:nvPr/>
        </p:nvSpPr>
        <p:spPr>
          <a:xfrm>
            <a:off x="4936435" y="4770783"/>
            <a:ext cx="6977269" cy="192156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・先天性心疾患のため幼少期に</a:t>
            </a:r>
            <a:r>
              <a:rPr kumimoji="1" lang="en-US" altLang="ja-JP" sz="2800" dirty="0">
                <a:latin typeface="Meiryo UI" panose="020B0604030504040204" pitchFamily="50" charset="-128"/>
                <a:ea typeface="Meiryo UI" panose="020B0604030504040204" pitchFamily="50" charset="-128"/>
              </a:rPr>
              <a:t>2</a:t>
            </a:r>
            <a:r>
              <a:rPr kumimoji="1" lang="ja-JP" altLang="en-US" sz="2800" dirty="0">
                <a:latin typeface="Meiryo UI" panose="020B0604030504040204" pitchFamily="50" charset="-128"/>
                <a:ea typeface="Meiryo UI" panose="020B0604030504040204" pitchFamily="50" charset="-128"/>
              </a:rPr>
              <a:t>度手術。現在運動制限等はない。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13</a:t>
            </a:r>
            <a:r>
              <a:rPr kumimoji="1" lang="ja-JP" altLang="en-US" sz="2800" dirty="0">
                <a:latin typeface="Meiryo UI" panose="020B0604030504040204" pitchFamily="50" charset="-128"/>
                <a:ea typeface="Meiryo UI" panose="020B0604030504040204" pitchFamily="50" charset="-128"/>
              </a:rPr>
              <a:t>歳の頃、高血圧の指摘を受けて降圧剤の服用をしている。体重は</a:t>
            </a:r>
            <a:r>
              <a:rPr kumimoji="1" lang="en-US" altLang="ja-JP" sz="2800" dirty="0">
                <a:latin typeface="Meiryo UI" panose="020B0604030504040204" pitchFamily="50" charset="-128"/>
                <a:ea typeface="Meiryo UI" panose="020B0604030504040204" pitchFamily="50" charset="-128"/>
              </a:rPr>
              <a:t>100</a:t>
            </a:r>
            <a:r>
              <a:rPr kumimoji="1" lang="ja-JP" altLang="en-US" sz="2800" dirty="0">
                <a:latin typeface="Meiryo UI" panose="020B0604030504040204" pitchFamily="50" charset="-128"/>
                <a:ea typeface="Meiryo UI" panose="020B0604030504040204" pitchFamily="50" charset="-128"/>
              </a:rPr>
              <a:t>ｋｇ超え</a:t>
            </a:r>
            <a:endParaRPr kumimoji="1" lang="en-US" altLang="ja-JP" sz="2800" dirty="0">
              <a:latin typeface="Meiryo UI" panose="020B0604030504040204" pitchFamily="50" charset="-128"/>
              <a:ea typeface="Meiryo UI" panose="020B0604030504040204" pitchFamily="50" charset="-128"/>
            </a:endParaRPr>
          </a:p>
        </p:txBody>
      </p:sp>
      <p:sp>
        <p:nvSpPr>
          <p:cNvPr id="25" name="四角形: 角を丸くする 24">
            <a:extLst>
              <a:ext uri="{FF2B5EF4-FFF2-40B4-BE49-F238E27FC236}">
                <a16:creationId xmlns:a16="http://schemas.microsoft.com/office/drawing/2014/main" id="{9ED615BD-4E54-462F-1AD7-B4A9F4119729}"/>
              </a:ext>
            </a:extLst>
          </p:cNvPr>
          <p:cNvSpPr/>
          <p:nvPr/>
        </p:nvSpPr>
        <p:spPr>
          <a:xfrm>
            <a:off x="5115342" y="4408946"/>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健康面・身体状況</a:t>
            </a:r>
          </a:p>
        </p:txBody>
      </p:sp>
    </p:spTree>
    <p:extLst>
      <p:ext uri="{BB962C8B-B14F-4D97-AF65-F5344CB8AC3E}">
        <p14:creationId xmlns:p14="http://schemas.microsoft.com/office/powerpoint/2010/main" val="4247513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D986F7AC-BB50-E7A9-1107-76A40B7DBEEB}"/>
              </a:ext>
            </a:extLst>
          </p:cNvPr>
          <p:cNvSpPr/>
          <p:nvPr/>
        </p:nvSpPr>
        <p:spPr>
          <a:xfrm>
            <a:off x="378329" y="2077934"/>
            <a:ext cx="6340523" cy="4680106"/>
          </a:xfrm>
          <a:prstGeom prst="roundRect">
            <a:avLst>
              <a:gd name="adj" fmla="val 5925"/>
            </a:avLst>
          </a:prstGeo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①個人特性の把握</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・職業準備性を含む基本的な職業能力</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・心身機能の状態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・就労に向けた姿勢や意欲</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・エンパワメントの水準</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・日常生活における能力　　　　　　　　　　　</a:t>
            </a:r>
            <a:endParaRPr kumimoji="1" lang="en-US" altLang="ja-JP" sz="280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②地域や職業生活の環境の把握</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・職業生活の環境に関する条件</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・地域生活の環境に関する条件</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・職場の環境に関する条件</a:t>
            </a:r>
            <a:endParaRPr kumimoji="1" lang="en-US" altLang="ja-JP" sz="28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229E4D4C-7C91-64C4-2CAB-1E7A2B1E1389}"/>
              </a:ext>
            </a:extLst>
          </p:cNvPr>
          <p:cNvSpPr>
            <a:spLocks noGrp="1"/>
          </p:cNvSpPr>
          <p:nvPr>
            <p:ph type="title"/>
          </p:nvPr>
        </p:nvSpPr>
        <p:spPr>
          <a:xfrm>
            <a:off x="605456" y="266181"/>
            <a:ext cx="11140110" cy="1212456"/>
          </a:xfrm>
          <a:effectLst>
            <a:softEdge rad="635000"/>
          </a:effectLst>
        </p:spPr>
        <p:txBody>
          <a:bodyPr>
            <a:noAutofit/>
          </a:bodyPr>
          <a:lstStyle/>
          <a:p>
            <a:r>
              <a:rPr lang="ja-JP" altLang="en-US" sz="3600" dirty="0">
                <a:latin typeface="Meiryo UI" panose="020B0604030504040204" pitchFamily="50" charset="-128"/>
                <a:ea typeface="Meiryo UI" panose="020B0604030504040204" pitchFamily="50" charset="-128"/>
              </a:rPr>
              <a:t>（</a:t>
            </a:r>
            <a:r>
              <a:rPr lang="en-US" altLang="ja-JP" sz="3600" dirty="0">
                <a:latin typeface="Meiryo UI" panose="020B0604030504040204" pitchFamily="50" charset="-128"/>
                <a:ea typeface="Meiryo UI" panose="020B0604030504040204" pitchFamily="50" charset="-128"/>
              </a:rPr>
              <a:t>2</a:t>
            </a:r>
            <a:r>
              <a:rPr lang="ja-JP" altLang="en-US" sz="3600" dirty="0">
                <a:latin typeface="Meiryo UI" panose="020B0604030504040204" pitchFamily="50" charset="-128"/>
                <a:ea typeface="Meiryo UI" panose="020B0604030504040204" pitchFamily="50" charset="-128"/>
              </a:rPr>
              <a:t>）アセスメント（就労ニーズの具体性）</a:t>
            </a: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本人の心身機能の特性とそれを取り巻く環境条件の状態を全体的に把握する場面</a:t>
            </a:r>
            <a:endParaRPr kumimoji="1" lang="ja-JP" altLang="en-US" sz="2800" dirty="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1D756077-27EE-8068-3126-BDECB81FF5DE}"/>
              </a:ext>
            </a:extLst>
          </p:cNvPr>
          <p:cNvSpPr/>
          <p:nvPr/>
        </p:nvSpPr>
        <p:spPr>
          <a:xfrm>
            <a:off x="1559610" y="1599415"/>
            <a:ext cx="4615901" cy="396545"/>
          </a:xfrm>
          <a:prstGeom prst="roundRect">
            <a:avLst>
              <a:gd name="adj" fmla="val 5000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情報の範囲</a:t>
            </a:r>
          </a:p>
        </p:txBody>
      </p:sp>
      <p:sp>
        <p:nvSpPr>
          <p:cNvPr id="9" name="吹き出し: 左矢印 8">
            <a:extLst>
              <a:ext uri="{FF2B5EF4-FFF2-40B4-BE49-F238E27FC236}">
                <a16:creationId xmlns:a16="http://schemas.microsoft.com/office/drawing/2014/main" id="{6A86830A-DD06-500B-5757-C92ED37BE037}"/>
              </a:ext>
            </a:extLst>
          </p:cNvPr>
          <p:cNvSpPr/>
          <p:nvPr/>
        </p:nvSpPr>
        <p:spPr>
          <a:xfrm>
            <a:off x="6574922" y="1599415"/>
            <a:ext cx="5238749" cy="2985837"/>
          </a:xfrm>
          <a:prstGeom prst="leftArrowCallout">
            <a:avLst>
              <a:gd name="adj1" fmla="val 12546"/>
              <a:gd name="adj2" fmla="val 17439"/>
              <a:gd name="adj3" fmla="val 13881"/>
              <a:gd name="adj4" fmla="val 81434"/>
            </a:avLst>
          </a:prstGeom>
        </p:spPr>
        <p:style>
          <a:lnRef idx="1">
            <a:schemeClr val="accent4"/>
          </a:lnRef>
          <a:fillRef idx="2">
            <a:schemeClr val="accent4"/>
          </a:fillRef>
          <a:effectRef idx="1">
            <a:schemeClr val="accent4"/>
          </a:effectRef>
          <a:fontRef idx="minor">
            <a:schemeClr val="dk1"/>
          </a:fontRef>
        </p:style>
        <p:txBody>
          <a:bodyPr rtlCol="0" anchor="ctr"/>
          <a:lstStyle/>
          <a:p>
            <a:endParaRPr kumimoji="1" lang="en-US" altLang="ja-JP" sz="2000" dirty="0"/>
          </a:p>
          <a:p>
            <a:endParaRPr kumimoji="1" lang="en-US" altLang="ja-JP" sz="2000" dirty="0"/>
          </a:p>
          <a:p>
            <a:endParaRPr kumimoji="1" lang="en-US" altLang="ja-JP" sz="2000" dirty="0"/>
          </a:p>
          <a:p>
            <a:endParaRPr kumimoji="1" lang="en-US" altLang="ja-JP" sz="2000" dirty="0"/>
          </a:p>
          <a:p>
            <a:endParaRPr kumimoji="1" lang="en-US" altLang="ja-JP" sz="2000" dirty="0"/>
          </a:p>
          <a:p>
            <a:r>
              <a:rPr kumimoji="1" lang="ja-JP" altLang="en-US" sz="2800" dirty="0">
                <a:latin typeface="Meiryo UI" panose="020B0604030504040204" pitchFamily="50" charset="-128"/>
                <a:ea typeface="Meiryo UI" panose="020B0604030504040204" pitchFamily="50" charset="-128"/>
              </a:rPr>
              <a:t>・面接</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・関係機関の記録や資料</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・検査や測定</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・職業環境の情報や資料</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・観察や調査　等</a:t>
            </a:r>
            <a:endParaRPr kumimoji="1" lang="en-US" altLang="ja-JP" sz="2800" dirty="0">
              <a:latin typeface="Meiryo UI" panose="020B0604030504040204" pitchFamily="50" charset="-128"/>
              <a:ea typeface="Meiryo UI" panose="020B0604030504040204" pitchFamily="50" charset="-128"/>
            </a:endParaRPr>
          </a:p>
          <a:p>
            <a:endParaRPr kumimoji="1" lang="en-US" altLang="ja-JP" sz="2400" dirty="0"/>
          </a:p>
          <a:p>
            <a:endParaRPr kumimoji="1" lang="ja-JP" altLang="en-US" sz="2400" dirty="0"/>
          </a:p>
        </p:txBody>
      </p:sp>
      <p:sp>
        <p:nvSpPr>
          <p:cNvPr id="14" name="四角形: 角を丸くする 13">
            <a:extLst>
              <a:ext uri="{FF2B5EF4-FFF2-40B4-BE49-F238E27FC236}">
                <a16:creationId xmlns:a16="http://schemas.microsoft.com/office/drawing/2014/main" id="{1A637C44-DAAE-B931-9242-01DF64AA261F}"/>
              </a:ext>
            </a:extLst>
          </p:cNvPr>
          <p:cNvSpPr/>
          <p:nvPr/>
        </p:nvSpPr>
        <p:spPr>
          <a:xfrm>
            <a:off x="7879431" y="1700823"/>
            <a:ext cx="3578087" cy="415915"/>
          </a:xfrm>
          <a:prstGeom prst="roundRect">
            <a:avLst>
              <a:gd name="adj" fmla="val 50000"/>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情報収集の方法</a:t>
            </a:r>
          </a:p>
        </p:txBody>
      </p:sp>
      <p:sp>
        <p:nvSpPr>
          <p:cNvPr id="15" name="四角形: 角を丸くする 14">
            <a:extLst>
              <a:ext uri="{FF2B5EF4-FFF2-40B4-BE49-F238E27FC236}">
                <a16:creationId xmlns:a16="http://schemas.microsoft.com/office/drawing/2014/main" id="{4D589268-A0A7-72EB-C3F6-77CB94BB3F10}"/>
              </a:ext>
            </a:extLst>
          </p:cNvPr>
          <p:cNvSpPr/>
          <p:nvPr/>
        </p:nvSpPr>
        <p:spPr>
          <a:xfrm>
            <a:off x="5735304" y="4964733"/>
            <a:ext cx="6078367" cy="170955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2000" dirty="0">
                <a:latin typeface="Meiryo UI" panose="020B0604030504040204" pitchFamily="50" charset="-128"/>
                <a:ea typeface="Meiryo UI" panose="020B0604030504040204" pitchFamily="50" charset="-128"/>
              </a:rPr>
              <a:t>・本人から表出される情報は全て丁寧に聴き取る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・ストレングスの視点を意識して対話する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・「就労」だけでなく「生活全体」の情報を聴き取る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・主訴とニーズが一致しない場合、意思形成支援を行う</a:t>
            </a:r>
            <a:endParaRPr kumimoji="1" lang="en-US" altLang="ja-JP" sz="20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4B03D0A4-E423-311E-431E-7947B0955504}"/>
              </a:ext>
            </a:extLst>
          </p:cNvPr>
          <p:cNvSpPr txBox="1"/>
          <p:nvPr/>
        </p:nvSpPr>
        <p:spPr>
          <a:xfrm>
            <a:off x="6344984" y="4780067"/>
            <a:ext cx="954157" cy="369332"/>
          </a:xfrm>
          <a:prstGeom prst="rect">
            <a:avLst/>
          </a:prstGeom>
          <a:solidFill>
            <a:schemeClr val="bg1"/>
          </a:solid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ポイント</a:t>
            </a:r>
          </a:p>
        </p:txBody>
      </p:sp>
      <p:pic>
        <p:nvPicPr>
          <p:cNvPr id="17" name="コンテンツ プレースホルダー 5">
            <a:extLst>
              <a:ext uri="{FF2B5EF4-FFF2-40B4-BE49-F238E27FC236}">
                <a16:creationId xmlns:a16="http://schemas.microsoft.com/office/drawing/2014/main" id="{E2B0D69E-380B-84BF-C197-A6AE219899F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40184" y="4724536"/>
            <a:ext cx="470654" cy="424863"/>
          </a:xfrm>
        </p:spPr>
      </p:pic>
    </p:spTree>
    <p:extLst>
      <p:ext uri="{BB962C8B-B14F-4D97-AF65-F5344CB8AC3E}">
        <p14:creationId xmlns:p14="http://schemas.microsoft.com/office/powerpoint/2010/main" val="2587235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0ACBD0AD-8BCF-0317-B102-F32CE51C891A}"/>
              </a:ext>
            </a:extLst>
          </p:cNvPr>
          <p:cNvSpPr/>
          <p:nvPr/>
        </p:nvSpPr>
        <p:spPr>
          <a:xfrm>
            <a:off x="437322" y="1097975"/>
            <a:ext cx="5526156" cy="559437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・手腕の器用さ、協応運動等の適正能力は基準値</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・簡易な作業検査は、口頭説明と例示での補足があれば理解できる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・作業手順が複数ある作業は理解が難しく、手順が前後したり、抜けたりすることがある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・定型反復作業は習熟可能、選別・分類作業等の判断要素を含む作業は効率が下がりミスも多い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・作業量の確認、効率的な作業方法については適宜の助言が必要</a:t>
            </a:r>
            <a:endParaRPr kumimoji="1" lang="en-US" altLang="ja-JP" sz="2800"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0B43D9F-1136-F916-5405-9BFFD8E6FB18}"/>
              </a:ext>
            </a:extLst>
          </p:cNvPr>
          <p:cNvSpPr/>
          <p:nvPr/>
        </p:nvSpPr>
        <p:spPr>
          <a:xfrm>
            <a:off x="437322" y="819884"/>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基本的な職業能力</a:t>
            </a:r>
          </a:p>
        </p:txBody>
      </p:sp>
      <p:sp>
        <p:nvSpPr>
          <p:cNvPr id="18" name="正方形/長方形 17">
            <a:extLst>
              <a:ext uri="{FF2B5EF4-FFF2-40B4-BE49-F238E27FC236}">
                <a16:creationId xmlns:a16="http://schemas.microsoft.com/office/drawing/2014/main" id="{5E09ECEC-13BA-9C73-1079-0FBE1199EDD5}"/>
              </a:ext>
            </a:extLst>
          </p:cNvPr>
          <p:cNvSpPr/>
          <p:nvPr/>
        </p:nvSpPr>
        <p:spPr>
          <a:xfrm>
            <a:off x="6228524" y="1097976"/>
            <a:ext cx="5685180" cy="29704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・身体機能は概ね問題ないが、体重過多のため長時間の立ち仕事や、体を動かす仕事は膝が痛くなることがある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・情緒面も安定しているが、上から目線で指摘されたり、強い口調で指導されると不穏になる　　　　　　　　　　　　　</a:t>
            </a:r>
          </a:p>
        </p:txBody>
      </p:sp>
      <p:sp>
        <p:nvSpPr>
          <p:cNvPr id="17" name="四角形: 角を丸くする 16">
            <a:extLst>
              <a:ext uri="{FF2B5EF4-FFF2-40B4-BE49-F238E27FC236}">
                <a16:creationId xmlns:a16="http://schemas.microsoft.com/office/drawing/2014/main" id="{0FC4EA86-30A7-AE8C-F65F-769A383DA979}"/>
              </a:ext>
            </a:extLst>
          </p:cNvPr>
          <p:cNvSpPr/>
          <p:nvPr/>
        </p:nvSpPr>
        <p:spPr>
          <a:xfrm>
            <a:off x="6228524" y="867142"/>
            <a:ext cx="2319130"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心身機能の状態</a:t>
            </a:r>
          </a:p>
        </p:txBody>
      </p:sp>
      <p:sp>
        <p:nvSpPr>
          <p:cNvPr id="24" name="矢印: 五方向 23">
            <a:extLst>
              <a:ext uri="{FF2B5EF4-FFF2-40B4-BE49-F238E27FC236}">
                <a16:creationId xmlns:a16="http://schemas.microsoft.com/office/drawing/2014/main" id="{39B712B8-99F0-5722-34D4-38D08F563B5B}"/>
              </a:ext>
            </a:extLst>
          </p:cNvPr>
          <p:cNvSpPr/>
          <p:nvPr/>
        </p:nvSpPr>
        <p:spPr>
          <a:xfrm>
            <a:off x="7805530" y="191280"/>
            <a:ext cx="4108175" cy="636105"/>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～アセスメント～</a:t>
            </a:r>
          </a:p>
        </p:txBody>
      </p:sp>
      <p:sp>
        <p:nvSpPr>
          <p:cNvPr id="11" name="正方形/長方形 10">
            <a:extLst>
              <a:ext uri="{FF2B5EF4-FFF2-40B4-BE49-F238E27FC236}">
                <a16:creationId xmlns:a16="http://schemas.microsoft.com/office/drawing/2014/main" id="{C92C9433-68DE-E93C-B590-0C667AA4D4F6}"/>
              </a:ext>
            </a:extLst>
          </p:cNvPr>
          <p:cNvSpPr/>
          <p:nvPr/>
        </p:nvSpPr>
        <p:spPr>
          <a:xfrm>
            <a:off x="6228524" y="4569841"/>
            <a:ext cx="5685180" cy="212250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・一般就労に対しては意欲的で、そのための訓練として前向きに取り組もうとしている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・障害者雇用により得られるメリット等を理解していない　　　　　　　　　　　</a:t>
            </a:r>
          </a:p>
        </p:txBody>
      </p:sp>
      <p:sp>
        <p:nvSpPr>
          <p:cNvPr id="9" name="四角形: 角を丸くする 8">
            <a:extLst>
              <a:ext uri="{FF2B5EF4-FFF2-40B4-BE49-F238E27FC236}">
                <a16:creationId xmlns:a16="http://schemas.microsoft.com/office/drawing/2014/main" id="{33A788E6-3B6C-8166-B20E-C9342F3ECBE1}"/>
              </a:ext>
            </a:extLst>
          </p:cNvPr>
          <p:cNvSpPr/>
          <p:nvPr/>
        </p:nvSpPr>
        <p:spPr>
          <a:xfrm>
            <a:off x="6228524" y="4108176"/>
            <a:ext cx="3419059"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就労に向けた姿勢や意欲</a:t>
            </a:r>
          </a:p>
        </p:txBody>
      </p:sp>
    </p:spTree>
    <p:extLst>
      <p:ext uri="{BB962C8B-B14F-4D97-AF65-F5344CB8AC3E}">
        <p14:creationId xmlns:p14="http://schemas.microsoft.com/office/powerpoint/2010/main" val="64721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0ACBD0AD-8BCF-0317-B102-F32CE51C891A}"/>
              </a:ext>
            </a:extLst>
          </p:cNvPr>
          <p:cNvSpPr/>
          <p:nvPr/>
        </p:nvSpPr>
        <p:spPr>
          <a:xfrm>
            <a:off x="437322" y="1058217"/>
            <a:ext cx="11317356" cy="56341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atin typeface="Meiryo UI" panose="020B0604030504040204" pitchFamily="50" charset="-128"/>
                <a:ea typeface="Meiryo UI" panose="020B0604030504040204" pitchFamily="50" charset="-128"/>
              </a:rPr>
              <a:t>・身の回りのことに関しては概ね自立している。（排泄、衛生面、更衣等）</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・持ち物の準備や服薬管理等は本人が忘れることが多いので母親がしている。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・財布や免許証等の貴重品は、失くすと困るので自宅で保管しておかなければならないと考えている。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・家事（洗濯、掃除、調理等）は全て母親がしており、本人にさせたことがないのでどれだけできるか分からない。経験を積むことでできることが増える可能性はあると思われる。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・金銭管理も家族がしており、生活をするためにどれだけのお金が必要であるか本人は理解していない。</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・金種の理解は出来ており、浪費等はなく、持っているお金の範囲内で商品の購入等はできる。</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・社会的なマナーは概ね理解しており、社会規範を逸脱するような行動をとったことは今までにはない。</a:t>
            </a:r>
            <a:endParaRPr kumimoji="1" lang="en-US" altLang="ja-JP" sz="2800"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0B43D9F-1136-F916-5405-9BFFD8E6FB18}"/>
              </a:ext>
            </a:extLst>
          </p:cNvPr>
          <p:cNvSpPr/>
          <p:nvPr/>
        </p:nvSpPr>
        <p:spPr>
          <a:xfrm>
            <a:off x="437322" y="596552"/>
            <a:ext cx="2610678" cy="461665"/>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日常生活における能力</a:t>
            </a:r>
          </a:p>
        </p:txBody>
      </p:sp>
      <p:sp>
        <p:nvSpPr>
          <p:cNvPr id="24" name="矢印: 五方向 23">
            <a:extLst>
              <a:ext uri="{FF2B5EF4-FFF2-40B4-BE49-F238E27FC236}">
                <a16:creationId xmlns:a16="http://schemas.microsoft.com/office/drawing/2014/main" id="{39B712B8-99F0-5722-34D4-38D08F563B5B}"/>
              </a:ext>
            </a:extLst>
          </p:cNvPr>
          <p:cNvSpPr/>
          <p:nvPr/>
        </p:nvSpPr>
        <p:spPr>
          <a:xfrm>
            <a:off x="7805530" y="191280"/>
            <a:ext cx="4108175" cy="636105"/>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事例から　</a:t>
            </a:r>
            <a:r>
              <a:rPr kumimoji="1" lang="ja-JP" altLang="en-US" dirty="0">
                <a:latin typeface="Meiryo UI" panose="020B0604030504040204" pitchFamily="50" charset="-128"/>
                <a:ea typeface="Meiryo UI" panose="020B0604030504040204" pitchFamily="50" charset="-128"/>
              </a:rPr>
              <a:t>～アセスメント～</a:t>
            </a:r>
          </a:p>
        </p:txBody>
      </p:sp>
    </p:spTree>
    <p:extLst>
      <p:ext uri="{BB962C8B-B14F-4D97-AF65-F5344CB8AC3E}">
        <p14:creationId xmlns:p14="http://schemas.microsoft.com/office/powerpoint/2010/main" val="1223539137"/>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