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79" r:id="rId3"/>
    <p:sldId id="272" r:id="rId4"/>
    <p:sldId id="300" r:id="rId5"/>
    <p:sldId id="285" r:id="rId6"/>
    <p:sldId id="275" r:id="rId7"/>
    <p:sldId id="301" r:id="rId8"/>
    <p:sldId id="278" r:id="rId9"/>
    <p:sldId id="290" r:id="rId10"/>
    <p:sldId id="257" r:id="rId11"/>
    <p:sldId id="258" r:id="rId12"/>
    <p:sldId id="259" r:id="rId13"/>
    <p:sldId id="260" r:id="rId14"/>
    <p:sldId id="261" r:id="rId15"/>
    <p:sldId id="262" r:id="rId16"/>
    <p:sldId id="263" r:id="rId17"/>
    <p:sldId id="264" r:id="rId18"/>
    <p:sldId id="265" r:id="rId19"/>
    <p:sldId id="933" r:id="rId20"/>
    <p:sldId id="281" r:id="rId21"/>
    <p:sldId id="741" r:id="rId22"/>
    <p:sldId id="297" r:id="rId23"/>
    <p:sldId id="739" r:id="rId24"/>
    <p:sldId id="736" r:id="rId25"/>
    <p:sldId id="932" r:id="rId26"/>
    <p:sldId id="740" r:id="rId27"/>
    <p:sldId id="282" r:id="rId28"/>
    <p:sldId id="743" r:id="rId29"/>
    <p:sldId id="921" r:id="rId30"/>
    <p:sldId id="931" r:id="rId31"/>
    <p:sldId id="744" r:id="rId32"/>
    <p:sldId id="930" r:id="rId33"/>
    <p:sldId id="920" r:id="rId34"/>
    <p:sldId id="925" r:id="rId35"/>
    <p:sldId id="928" r:id="rId36"/>
    <p:sldId id="929" r:id="rId37"/>
    <p:sldId id="926" r:id="rId38"/>
    <p:sldId id="283" r:id="rId39"/>
    <p:sldId id="295" r:id="rId40"/>
    <p:sldId id="302" r:id="rId41"/>
    <p:sldId id="303" r:id="rId42"/>
    <p:sldId id="287" r:id="rId43"/>
    <p:sldId id="274" r:id="rId4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79" autoAdjust="0"/>
  </p:normalViewPr>
  <p:slideViewPr>
    <p:cSldViewPr snapToGrid="0">
      <p:cViewPr varScale="1">
        <p:scale>
          <a:sx n="70" d="100"/>
          <a:sy n="70" d="100"/>
        </p:scale>
        <p:origin x="738" y="5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88" y="90"/>
      </p:cViewPr>
      <p:guideLst/>
    </p:cSldViewPr>
  </p:notesViewPr>
  <p:gridSpacing cx="72008" cy="72008"/>
</p:viewPr>
</file>

<file path=ppt/_rels/presentation.xml.rels>&#65279;<?xml version="1.0" encoding="utf-8" standalone="yes"?>
<Relationships xmlns="http://schemas.openxmlformats.org/package/2006/relationships">
  <Relationship Id="rId13" Type="http://schemas.openxmlformats.org/officeDocument/2006/relationships/slide" Target="slides/slide12.xml" />
  <Relationship Id="rId18" Type="http://schemas.openxmlformats.org/officeDocument/2006/relationships/slide" Target="slides/slide17.xml" />
  <Relationship Id="rId26" Type="http://schemas.openxmlformats.org/officeDocument/2006/relationships/slide" Target="slides/slide25.xml" />
  <Relationship Id="rId39" Type="http://schemas.openxmlformats.org/officeDocument/2006/relationships/slide" Target="slides/slide38.xml" />
  <Relationship Id="rId21" Type="http://schemas.openxmlformats.org/officeDocument/2006/relationships/slide" Target="slides/slide20.xml" />
  <Relationship Id="rId34" Type="http://schemas.openxmlformats.org/officeDocument/2006/relationships/slide" Target="slides/slide33.xml" />
  <Relationship Id="rId42" Type="http://schemas.openxmlformats.org/officeDocument/2006/relationships/slide" Target="slides/slide41.xml" />
  <Relationship Id="rId47" Type="http://schemas.openxmlformats.org/officeDocument/2006/relationships/viewProps" Target="viewProps.xml" />
  <Relationship Id="rId7" Type="http://schemas.openxmlformats.org/officeDocument/2006/relationships/slide" Target="slides/slide6.xml" />
  <Relationship Id="rId2" Type="http://schemas.openxmlformats.org/officeDocument/2006/relationships/slide" Target="slides/slide1.xml" />
  <Relationship Id="rId16" Type="http://schemas.openxmlformats.org/officeDocument/2006/relationships/slide" Target="slides/slide15.xml" />
  <Relationship Id="rId29" Type="http://schemas.openxmlformats.org/officeDocument/2006/relationships/slide" Target="slides/slide28.xml" />
  <Relationship Id="rId11" Type="http://schemas.openxmlformats.org/officeDocument/2006/relationships/slide" Target="slides/slide10.xml" />
  <Relationship Id="rId24" Type="http://schemas.openxmlformats.org/officeDocument/2006/relationships/slide" Target="slides/slide23.xml" />
  <Relationship Id="rId32" Type="http://schemas.openxmlformats.org/officeDocument/2006/relationships/slide" Target="slides/slide31.xml" />
  <Relationship Id="rId37" Type="http://schemas.openxmlformats.org/officeDocument/2006/relationships/slide" Target="slides/slide36.xml" />
  <Relationship Id="rId40" Type="http://schemas.openxmlformats.org/officeDocument/2006/relationships/slide" Target="slides/slide39.xml" />
  <Relationship Id="rId45" Type="http://schemas.openxmlformats.org/officeDocument/2006/relationships/notesMaster" Target="notesMasters/notesMaster1.xml" />
  <Relationship Id="rId5" Type="http://schemas.openxmlformats.org/officeDocument/2006/relationships/slide" Target="slides/slide4.xml" />
  <Relationship Id="rId15" Type="http://schemas.openxmlformats.org/officeDocument/2006/relationships/slide" Target="slides/slide14.xml" />
  <Relationship Id="rId23" Type="http://schemas.openxmlformats.org/officeDocument/2006/relationships/slide" Target="slides/slide22.xml" />
  <Relationship Id="rId28" Type="http://schemas.openxmlformats.org/officeDocument/2006/relationships/slide" Target="slides/slide27.xml" />
  <Relationship Id="rId36" Type="http://schemas.openxmlformats.org/officeDocument/2006/relationships/slide" Target="slides/slide35.xml" />
  <Relationship Id="rId49" Type="http://schemas.openxmlformats.org/officeDocument/2006/relationships/tableStyles" Target="tableStyles.xml" />
  <Relationship Id="rId10" Type="http://schemas.openxmlformats.org/officeDocument/2006/relationships/slide" Target="slides/slide9.xml" />
  <Relationship Id="rId19" Type="http://schemas.openxmlformats.org/officeDocument/2006/relationships/slide" Target="slides/slide18.xml" />
  <Relationship Id="rId31" Type="http://schemas.openxmlformats.org/officeDocument/2006/relationships/slide" Target="slides/slide30.xml" />
  <Relationship Id="rId44" Type="http://schemas.openxmlformats.org/officeDocument/2006/relationships/slide" Target="slides/slide43.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 Id="rId22" Type="http://schemas.openxmlformats.org/officeDocument/2006/relationships/slide" Target="slides/slide21.xml" />
  <Relationship Id="rId27" Type="http://schemas.openxmlformats.org/officeDocument/2006/relationships/slide" Target="slides/slide26.xml" />
  <Relationship Id="rId30" Type="http://schemas.openxmlformats.org/officeDocument/2006/relationships/slide" Target="slides/slide29.xml" />
  <Relationship Id="rId35" Type="http://schemas.openxmlformats.org/officeDocument/2006/relationships/slide" Target="slides/slide34.xml" />
  <Relationship Id="rId43" Type="http://schemas.openxmlformats.org/officeDocument/2006/relationships/slide" Target="slides/slide42.xml" />
  <Relationship Id="rId48" Type="http://schemas.openxmlformats.org/officeDocument/2006/relationships/theme" Target="theme/theme1.xml" />
  <Relationship Id="rId8" Type="http://schemas.openxmlformats.org/officeDocument/2006/relationships/slide" Target="slides/slide7.xml" />
  <Relationship Id="rId3" Type="http://schemas.openxmlformats.org/officeDocument/2006/relationships/slide" Target="slides/slide2.xml" />
  <Relationship Id="rId12" Type="http://schemas.openxmlformats.org/officeDocument/2006/relationships/slide" Target="slides/slide11.xml" />
  <Relationship Id="rId17" Type="http://schemas.openxmlformats.org/officeDocument/2006/relationships/slide" Target="slides/slide16.xml" />
  <Relationship Id="rId25" Type="http://schemas.openxmlformats.org/officeDocument/2006/relationships/slide" Target="slides/slide24.xml" />
  <Relationship Id="rId33" Type="http://schemas.openxmlformats.org/officeDocument/2006/relationships/slide" Target="slides/slide32.xml" />
  <Relationship Id="rId38" Type="http://schemas.openxmlformats.org/officeDocument/2006/relationships/slide" Target="slides/slide37.xml" />
  <Relationship Id="rId46" Type="http://schemas.openxmlformats.org/officeDocument/2006/relationships/presProps" Target="presProps.xml" />
  <Relationship Id="rId20" Type="http://schemas.openxmlformats.org/officeDocument/2006/relationships/slide" Target="slides/slide19.xml" />
  <Relationship Id="rId41" Type="http://schemas.openxmlformats.org/officeDocument/2006/relationships/slide" Target="slides/slide40.xml" />
  <Relationship Id="rId1" Type="http://schemas.openxmlformats.org/officeDocument/2006/relationships/slideMaster" Target="slideMasters/slideMaster1.xml" />
  <Relationship Id="rId6" Type="http://schemas.openxmlformats.org/officeDocument/2006/relationships/slide" Target="slides/slide5.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72881C-E871-4FED-B7F7-8FA90E42F8BA}" type="datetimeFigureOut">
              <a:rPr kumimoji="1" lang="ja-JP" altLang="en-US" smtClean="0"/>
              <a:t>2022/9/13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244025-09F8-4267-82DB-1F0DDD2298C7}" type="slidenum">
              <a:rPr kumimoji="1" lang="ja-JP" altLang="en-US" smtClean="0"/>
              <a:t>‹#›</a:t>
            </a:fld>
            <a:endParaRPr kumimoji="1" lang="ja-JP" altLang="en-US"/>
          </a:p>
        </p:txBody>
      </p:sp>
    </p:spTree>
    <p:extLst>
      <p:ext uri="{BB962C8B-B14F-4D97-AF65-F5344CB8AC3E}">
        <p14:creationId xmlns:p14="http://schemas.microsoft.com/office/powerpoint/2010/main" val="21121787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33.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2244025-09F8-4267-82DB-1F0DDD2298C7}" type="slidenum">
              <a:rPr kumimoji="1" lang="ja-JP" altLang="en-US" smtClean="0"/>
              <a:t>3</a:t>
            </a:fld>
            <a:endParaRPr kumimoji="1" lang="ja-JP" altLang="en-US"/>
          </a:p>
        </p:txBody>
      </p:sp>
    </p:spTree>
    <p:extLst>
      <p:ext uri="{BB962C8B-B14F-4D97-AF65-F5344CB8AC3E}">
        <p14:creationId xmlns:p14="http://schemas.microsoft.com/office/powerpoint/2010/main" val="4134166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2244025-09F8-4267-82DB-1F0DDD2298C7}" type="slidenum">
              <a:rPr kumimoji="1" lang="ja-JP" altLang="en-US" smtClean="0"/>
              <a:t>4</a:t>
            </a:fld>
            <a:endParaRPr kumimoji="1" lang="ja-JP" altLang="en-US"/>
          </a:p>
        </p:txBody>
      </p:sp>
    </p:spTree>
    <p:extLst>
      <p:ext uri="{BB962C8B-B14F-4D97-AF65-F5344CB8AC3E}">
        <p14:creationId xmlns:p14="http://schemas.microsoft.com/office/powerpoint/2010/main" val="2856731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2244025-09F8-4267-82DB-1F0DDD2298C7}" type="slidenum">
              <a:rPr kumimoji="1" lang="ja-JP" altLang="en-US" smtClean="0"/>
              <a:t>5</a:t>
            </a:fld>
            <a:endParaRPr kumimoji="1" lang="ja-JP" altLang="en-US"/>
          </a:p>
        </p:txBody>
      </p:sp>
    </p:spTree>
    <p:extLst>
      <p:ext uri="{BB962C8B-B14F-4D97-AF65-F5344CB8AC3E}">
        <p14:creationId xmlns:p14="http://schemas.microsoft.com/office/powerpoint/2010/main" val="897196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D0A182A3-335D-4F99-9C57-5926D1B31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425" indent="-280988">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30300" indent="-223838">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325" indent="-223838">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763" indent="-223838">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963" indent="-2238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1163" indent="-2238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8363" indent="-2238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5563" indent="-223838"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BE68933-A203-4B98-9441-7413F6662D16}" type="slidenum">
              <a:rPr lang="en-US" altLang="ja-JP" smtClean="0">
                <a:ea typeface="ＭＳ Ｐゴシック" panose="020B0600070205080204" pitchFamily="50" charset="-128"/>
              </a:rPr>
              <a:pPr>
                <a:spcBef>
                  <a:spcPct val="0"/>
                </a:spcBef>
              </a:pPr>
              <a:t>33</a:t>
            </a:fld>
            <a:endParaRPr lang="en-US" altLang="ja-JP">
              <a:ea typeface="ＭＳ Ｐゴシック" panose="020B0600070205080204" pitchFamily="50" charset="-128"/>
            </a:endParaRPr>
          </a:p>
        </p:txBody>
      </p:sp>
      <p:sp>
        <p:nvSpPr>
          <p:cNvPr id="5123" name="Rectangle 2">
            <a:extLst>
              <a:ext uri="{FF2B5EF4-FFF2-40B4-BE49-F238E27FC236}">
                <a16:creationId xmlns:a16="http://schemas.microsoft.com/office/drawing/2014/main" id="{7DCDFDAA-693C-48EA-AD8A-04875D4C830E}"/>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C3B45381-EBEA-45A7-83DA-AF7D98DBB5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ea typeface="ＭＳ Ｐ明朝" panose="02020600040205080304" pitchFamily="18" charset="-128"/>
            </a:endParaRPr>
          </a:p>
        </p:txBody>
      </p:sp>
    </p:spTree>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B2C262-59AC-E049-CE23-7B17C84F39E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E2585F6-68EE-2A6F-2035-8804D7860E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55FCD3B-2FA3-3743-886B-6DD41CFF7A22}"/>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5" name="フッター プレースホルダー 4">
            <a:extLst>
              <a:ext uri="{FF2B5EF4-FFF2-40B4-BE49-F238E27FC236}">
                <a16:creationId xmlns:a16="http://schemas.microsoft.com/office/drawing/2014/main" id="{9CB68A7E-ABA0-12B1-3B45-AC04DF5148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E1CFD-CC6E-3968-68FF-767C3F14532E}"/>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29924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215C17-3F12-EDC6-CA93-1691B3E53C0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B8B68F-8B0D-C646-28CF-83765EA0A54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D27B8A1-1D4E-406F-61B8-AA91CF09F925}"/>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5" name="フッター プレースホルダー 4">
            <a:extLst>
              <a:ext uri="{FF2B5EF4-FFF2-40B4-BE49-F238E27FC236}">
                <a16:creationId xmlns:a16="http://schemas.microsoft.com/office/drawing/2014/main" id="{E96DD1D9-8263-6FBB-2F13-F3E9194E96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D689C3-1D96-FFF8-3C79-F22D3FC37F4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095349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7D6C500-F217-0F6C-9418-4538D832932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F609FFE-011C-806E-97B8-5E9BAEC216F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510BC4-A095-C154-D029-4715C0D5450A}"/>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5" name="フッター プレースホルダー 4">
            <a:extLst>
              <a:ext uri="{FF2B5EF4-FFF2-40B4-BE49-F238E27FC236}">
                <a16:creationId xmlns:a16="http://schemas.microsoft.com/office/drawing/2014/main" id="{36E3A4D3-AB17-981E-D45B-424E21550E6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6930267-6A94-5655-2A25-C7FDD3E66DCA}"/>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3113355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DA5598-83FE-4A31-E19F-F3591D74DC1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0E2BF6-8A6D-E18F-603F-AEA2583E4ED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4CFA769-832B-3958-8D60-02FD261B4B5D}"/>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5" name="フッター プレースホルダー 4">
            <a:extLst>
              <a:ext uri="{FF2B5EF4-FFF2-40B4-BE49-F238E27FC236}">
                <a16:creationId xmlns:a16="http://schemas.microsoft.com/office/drawing/2014/main" id="{7A179649-F8CB-EEE8-0E40-79AFD72C321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DF5390-8FFF-D49E-936F-B843217052F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3295011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2424B2-ECE6-61EC-F2FA-FD2F204F30D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08B4C0D-8DCA-146B-1D1D-E912B332FF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3F6F490-7DC2-62FE-4018-57FB05BFAC82}"/>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5" name="フッター プレースホルダー 4">
            <a:extLst>
              <a:ext uri="{FF2B5EF4-FFF2-40B4-BE49-F238E27FC236}">
                <a16:creationId xmlns:a16="http://schemas.microsoft.com/office/drawing/2014/main" id="{629F81D8-CD13-264D-0590-108D3E734A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E37D80-A45C-DCD4-DF05-150EA5F16E96}"/>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227224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9AE4FA-2258-711F-5DD3-2C059C989E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5ED9BF9-A127-07E9-2DD7-4470BB1150B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8A03D68-2607-EBF8-8361-E4F2D3E4E4E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50DA2F4-69D9-45E6-6A1E-5498E1EB1FEA}"/>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6" name="フッター プレースホルダー 5">
            <a:extLst>
              <a:ext uri="{FF2B5EF4-FFF2-40B4-BE49-F238E27FC236}">
                <a16:creationId xmlns:a16="http://schemas.microsoft.com/office/drawing/2014/main" id="{9625DD4F-2244-764D-8BE9-814D665D5D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8A959C7-6632-7BF7-6E03-5C3B2E070E98}"/>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65546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1FEC00-D04E-D873-346F-C48669EDB18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3BAAAC5-809D-A2DD-B42B-CC8104C47C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6F1EAB5-5892-B372-DD59-7A1862B03CE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4A1C36E-DB5C-195D-0329-E062182869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3551793-A881-2E48-A9F1-F05BA6083F9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08EEE39-F1FF-A184-3A0A-BB98BB5A13C8}"/>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8" name="フッター プレースホルダー 7">
            <a:extLst>
              <a:ext uri="{FF2B5EF4-FFF2-40B4-BE49-F238E27FC236}">
                <a16:creationId xmlns:a16="http://schemas.microsoft.com/office/drawing/2014/main" id="{9700AD2E-30D1-E5D5-ACB6-170550E07D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81BAD5C-6EF5-765B-1516-B076F17038A7}"/>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136739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5C0892-5FE0-1BCA-647B-A9BD993EE41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97ABB56-0CC6-EAEC-A570-A74809AF284D}"/>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4" name="フッター プレースホルダー 3">
            <a:extLst>
              <a:ext uri="{FF2B5EF4-FFF2-40B4-BE49-F238E27FC236}">
                <a16:creationId xmlns:a16="http://schemas.microsoft.com/office/drawing/2014/main" id="{610ED7D1-C096-77AF-64F5-9AEFDFD88DB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ACEF1F5-0387-630C-636A-124E48B6396F}"/>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406265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92BE7C5-35A3-BBD0-CF3A-4E4080C9DEE4}"/>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3" name="フッター プレースホルダー 2">
            <a:extLst>
              <a:ext uri="{FF2B5EF4-FFF2-40B4-BE49-F238E27FC236}">
                <a16:creationId xmlns:a16="http://schemas.microsoft.com/office/drawing/2014/main" id="{43B9E29F-A64A-1B9E-C425-535774EB449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4E20B3E-3897-CD00-C936-CC26D16B189E}"/>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453937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5CB282-D49D-A348-A386-19E3AAE2CF7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8B2C056-0845-637A-C864-6E87BB2109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4BBC77B-2E2C-7309-54F1-221F4EE4AA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DD89D0F-6CFA-E6CC-ED0C-C7655726DE6C}"/>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6" name="フッター プレースホルダー 5">
            <a:extLst>
              <a:ext uri="{FF2B5EF4-FFF2-40B4-BE49-F238E27FC236}">
                <a16:creationId xmlns:a16="http://schemas.microsoft.com/office/drawing/2014/main" id="{76A02A49-BE65-5E94-34F4-70A4FA50A39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1C21A07-0838-2F41-C9EF-770E87753EC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577096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E44BC-5303-A56E-D9AA-CCEEC9A03F1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41A1C1F-0B2B-043A-CB8B-F959900631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ED3D9CE-8412-E12B-5DDB-818EDE445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A149B38-EC35-6E4C-FF5A-A5E7E2598D94}"/>
              </a:ext>
            </a:extLst>
          </p:cNvPr>
          <p:cNvSpPr>
            <a:spLocks noGrp="1"/>
          </p:cNvSpPr>
          <p:nvPr>
            <p:ph type="dt" sz="half" idx="10"/>
          </p:nvPr>
        </p:nvSpPr>
        <p:spPr/>
        <p:txBody>
          <a:bodyPr/>
          <a:lstStyle/>
          <a:p>
            <a:fld id="{C95B67A0-36CE-459D-B631-71FECD02DE51}" type="datetimeFigureOut">
              <a:rPr kumimoji="1" lang="ja-JP" altLang="en-US" smtClean="0"/>
              <a:t>2022/9/13</a:t>
            </a:fld>
            <a:endParaRPr kumimoji="1" lang="ja-JP" altLang="en-US"/>
          </a:p>
        </p:txBody>
      </p:sp>
      <p:sp>
        <p:nvSpPr>
          <p:cNvPr id="6" name="フッター プレースホルダー 5">
            <a:extLst>
              <a:ext uri="{FF2B5EF4-FFF2-40B4-BE49-F238E27FC236}">
                <a16:creationId xmlns:a16="http://schemas.microsoft.com/office/drawing/2014/main" id="{879B2F2A-D336-E460-EE9C-371658E0CE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096AA04-C58B-E014-8667-3C79AD282A6C}"/>
              </a:ext>
            </a:extLst>
          </p:cNvPr>
          <p:cNvSpPr>
            <a:spLocks noGrp="1"/>
          </p:cNvSpPr>
          <p:nvPr>
            <p:ph type="sldNum" sz="quarter" idx="12"/>
          </p:nvPr>
        </p:nvSpPr>
        <p:spPr/>
        <p:txBody>
          <a:body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3032951209"/>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8A515729-3866-8FAF-CB39-189938116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CAB9838-5A05-6C01-DE73-8542528120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152CD0B-65AD-8252-2805-96503411AB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5B67A0-36CE-459D-B631-71FECD02DE51}" type="datetimeFigureOut">
              <a:rPr kumimoji="1" lang="ja-JP" altLang="en-US" smtClean="0"/>
              <a:t>2022/9/13</a:t>
            </a:fld>
            <a:endParaRPr kumimoji="1" lang="ja-JP" altLang="en-US"/>
          </a:p>
        </p:txBody>
      </p:sp>
      <p:sp>
        <p:nvSpPr>
          <p:cNvPr id="5" name="フッター プレースホルダー 4">
            <a:extLst>
              <a:ext uri="{FF2B5EF4-FFF2-40B4-BE49-F238E27FC236}">
                <a16:creationId xmlns:a16="http://schemas.microsoft.com/office/drawing/2014/main" id="{5FDF6169-8AE1-1060-ED7C-3238BF24E9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5F2535F-CC52-2009-8C3C-0FC0CB7D29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39E4E8-780C-47DA-9976-8D59F520AA81}" type="slidenum">
              <a:rPr kumimoji="1" lang="ja-JP" altLang="en-US" smtClean="0"/>
              <a:t>‹#›</a:t>
            </a:fld>
            <a:endParaRPr kumimoji="1" lang="ja-JP" altLang="en-US"/>
          </a:p>
        </p:txBody>
      </p:sp>
    </p:spTree>
    <p:extLst>
      <p:ext uri="{BB962C8B-B14F-4D97-AF65-F5344CB8AC3E}">
        <p14:creationId xmlns:p14="http://schemas.microsoft.com/office/powerpoint/2010/main" val="243298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2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7.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28.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2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30.xml.rels>&#65279;<?xml version="1.0" encoding="utf-8" standalone="yes"?>
<Relationships xmlns="http://schemas.openxmlformats.org/package/2006/relationships">
  <Relationship Id="rId1" Type="http://schemas.openxmlformats.org/officeDocument/2006/relationships/slideLayout" Target="../slideLayouts/slideLayout7.xml" />
</Relationships>
</file>

<file path=ppt/slides/_rels/slide3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3.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6.xml" />
</Relationships>
</file>

<file path=ppt/slides/_rels/slide3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8.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39.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4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C4AF6E-863F-B142-9FD8-11B7E188022A}"/>
              </a:ext>
            </a:extLst>
          </p:cNvPr>
          <p:cNvSpPr>
            <a:spLocks noGrp="1"/>
          </p:cNvSpPr>
          <p:nvPr>
            <p:ph type="ctrTitle"/>
          </p:nvPr>
        </p:nvSpPr>
        <p:spPr/>
        <p:txBody>
          <a:bodyPr>
            <a:normAutofit fontScale="90000"/>
          </a:bodyPr>
          <a:lstStyle/>
          <a:p>
            <a:r>
              <a:rPr kumimoji="1" lang="ja-JP" altLang="en-US" dirty="0"/>
              <a:t>ケースから学ぶ</a:t>
            </a:r>
            <a:br>
              <a:rPr kumimoji="1" lang="en-US" altLang="ja-JP" dirty="0"/>
            </a:br>
            <a:r>
              <a:rPr kumimoji="1" lang="ja-JP" altLang="en-US" dirty="0"/>
              <a:t>就労支援プロセスの実際</a:t>
            </a:r>
            <a:br>
              <a:rPr kumimoji="1" lang="en-US" altLang="ja-JP" dirty="0"/>
            </a:br>
            <a:r>
              <a:rPr kumimoji="1" lang="ja-JP" altLang="en-US" dirty="0"/>
              <a:t>（演習）</a:t>
            </a:r>
          </a:p>
        </p:txBody>
      </p:sp>
      <p:sp>
        <p:nvSpPr>
          <p:cNvPr id="3" name="字幕 2">
            <a:extLst>
              <a:ext uri="{FF2B5EF4-FFF2-40B4-BE49-F238E27FC236}">
                <a16:creationId xmlns:a16="http://schemas.microsoft.com/office/drawing/2014/main" id="{37C15B59-24BA-B9C5-917D-D35A2B14D3C7}"/>
              </a:ext>
            </a:extLst>
          </p:cNvPr>
          <p:cNvSpPr>
            <a:spLocks noGrp="1"/>
          </p:cNvSpPr>
          <p:nvPr>
            <p:ph type="subTitle" idx="1"/>
          </p:nvPr>
        </p:nvSpPr>
        <p:spPr>
          <a:xfrm>
            <a:off x="227459" y="4243993"/>
            <a:ext cx="11245754" cy="1655762"/>
          </a:xfrm>
        </p:spPr>
        <p:txBody>
          <a:bodyPr>
            <a:normAutofit/>
          </a:bodyPr>
          <a:lstStyle/>
          <a:p>
            <a:endParaRPr kumimoji="1" lang="en-US" altLang="ja-JP" sz="2800" dirty="0"/>
          </a:p>
          <a:p>
            <a:r>
              <a:rPr kumimoji="1" lang="ja-JP" altLang="en-US" sz="2800" dirty="0"/>
              <a:t>江戸川区立障害者就労支援センター　　ふっくりあモォンマール</a:t>
            </a:r>
            <a:endParaRPr kumimoji="1" lang="en-US" altLang="ja-JP" sz="2800" dirty="0"/>
          </a:p>
          <a:p>
            <a:r>
              <a:rPr lang="ja-JP" altLang="en-US" sz="2800" dirty="0"/>
              <a:t>所長　　鈴木　大樹　　　　　　　　　管理者　　奥西　利恵</a:t>
            </a:r>
            <a:endParaRPr kumimoji="1" lang="ja-JP" altLang="en-US" sz="2800" dirty="0"/>
          </a:p>
        </p:txBody>
      </p:sp>
    </p:spTree>
    <p:extLst>
      <p:ext uri="{BB962C8B-B14F-4D97-AF65-F5344CB8AC3E}">
        <p14:creationId xmlns:p14="http://schemas.microsoft.com/office/powerpoint/2010/main" val="4257136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9B5725-425F-299D-DBC8-4AC9E9DDC919}"/>
              </a:ext>
            </a:extLst>
          </p:cNvPr>
          <p:cNvSpPr>
            <a:spLocks noGrp="1"/>
          </p:cNvSpPr>
          <p:nvPr>
            <p:ph type="title"/>
          </p:nvPr>
        </p:nvSpPr>
        <p:spPr/>
        <p:txBody>
          <a:bodyPr/>
          <a:lstStyle/>
          <a:p>
            <a:pPr algn="ctr"/>
            <a:r>
              <a:rPr kumimoji="1" lang="ja-JP" altLang="en-US" dirty="0"/>
              <a:t>本科目における獲得目標</a:t>
            </a:r>
          </a:p>
        </p:txBody>
      </p:sp>
      <p:sp>
        <p:nvSpPr>
          <p:cNvPr id="3" name="コンテンツ プレースホルダー 2">
            <a:extLst>
              <a:ext uri="{FF2B5EF4-FFF2-40B4-BE49-F238E27FC236}">
                <a16:creationId xmlns:a16="http://schemas.microsoft.com/office/drawing/2014/main" id="{A7BACAA0-170F-4A83-1523-006D01CA5541}"/>
              </a:ext>
            </a:extLst>
          </p:cNvPr>
          <p:cNvSpPr>
            <a:spLocks noGrp="1"/>
          </p:cNvSpPr>
          <p:nvPr>
            <p:ph idx="1"/>
          </p:nvPr>
        </p:nvSpPr>
        <p:spPr/>
        <p:txBody>
          <a:bodyPr>
            <a:normAutofit/>
          </a:bodyPr>
          <a:lstStyle/>
          <a:p>
            <a:pPr marL="0" indent="0">
              <a:buNone/>
            </a:pPr>
            <a:endParaRPr lang="en-US" altLang="ja-JP" sz="3200" dirty="0"/>
          </a:p>
          <a:p>
            <a:pPr marL="0" indent="0">
              <a:lnSpc>
                <a:spcPct val="150000"/>
              </a:lnSpc>
              <a:buNone/>
            </a:pPr>
            <a:r>
              <a:rPr kumimoji="1" lang="ja-JP" altLang="en-US" sz="3200" dirty="0"/>
              <a:t>就労系サービスの支援の流れと各支援内容、相談支援や関係機関の連携の方法等について理解する。</a:t>
            </a:r>
          </a:p>
        </p:txBody>
      </p:sp>
    </p:spTree>
    <p:extLst>
      <p:ext uri="{BB962C8B-B14F-4D97-AF65-F5344CB8AC3E}">
        <p14:creationId xmlns:p14="http://schemas.microsoft.com/office/powerpoint/2010/main" val="4164590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19C593-2A2D-800B-30A2-C35C7E795DCB}"/>
              </a:ext>
            </a:extLst>
          </p:cNvPr>
          <p:cNvSpPr>
            <a:spLocks noGrp="1"/>
          </p:cNvSpPr>
          <p:nvPr>
            <p:ph type="title"/>
          </p:nvPr>
        </p:nvSpPr>
        <p:spPr/>
        <p:txBody>
          <a:bodyPr/>
          <a:lstStyle/>
          <a:p>
            <a:pPr algn="ctr"/>
            <a:r>
              <a:rPr kumimoji="1" lang="ja-JP" altLang="en-US" dirty="0"/>
              <a:t>本科目のねらい</a:t>
            </a:r>
          </a:p>
        </p:txBody>
      </p:sp>
      <p:sp>
        <p:nvSpPr>
          <p:cNvPr id="3" name="コンテンツ プレースホルダー 2">
            <a:extLst>
              <a:ext uri="{FF2B5EF4-FFF2-40B4-BE49-F238E27FC236}">
                <a16:creationId xmlns:a16="http://schemas.microsoft.com/office/drawing/2014/main" id="{2D33D1B1-ECC1-7235-1CE1-81A07FAC8E21}"/>
              </a:ext>
            </a:extLst>
          </p:cNvPr>
          <p:cNvSpPr>
            <a:spLocks noGrp="1"/>
          </p:cNvSpPr>
          <p:nvPr>
            <p:ph idx="1"/>
          </p:nvPr>
        </p:nvSpPr>
        <p:spPr>
          <a:xfrm>
            <a:off x="838200" y="1825624"/>
            <a:ext cx="10600426" cy="5032375"/>
          </a:xfrm>
        </p:spPr>
        <p:txBody>
          <a:bodyPr>
            <a:normAutofit/>
          </a:bodyPr>
          <a:lstStyle/>
          <a:p>
            <a:pPr marL="0" indent="0">
              <a:lnSpc>
                <a:spcPts val="3300"/>
              </a:lnSpc>
              <a:buNone/>
            </a:pPr>
            <a:r>
              <a:rPr kumimoji="1" lang="ja-JP" altLang="en-US" sz="2200" dirty="0"/>
              <a:t>　就労支援は「働きながら生活を組み立てること」が重要であるため、生活全体を見据えた「暮らしのあり方」を柱に、利用者の個別性に合わせた支援を提供するものである。</a:t>
            </a:r>
            <a:endParaRPr kumimoji="1" lang="en-US" altLang="ja-JP" sz="2200" dirty="0"/>
          </a:p>
          <a:p>
            <a:pPr marL="0" indent="0">
              <a:buNone/>
            </a:pPr>
            <a:endParaRPr lang="en-US" altLang="ja-JP" sz="600" dirty="0"/>
          </a:p>
          <a:p>
            <a:pPr marL="0" indent="0">
              <a:lnSpc>
                <a:spcPts val="3300"/>
              </a:lnSpc>
              <a:buNone/>
            </a:pPr>
            <a:r>
              <a:rPr kumimoji="1" lang="ja-JP" altLang="en-US" sz="2000" dirty="0"/>
              <a:t>　</a:t>
            </a:r>
            <a:r>
              <a:rPr kumimoji="1" lang="ja-JP" altLang="en-US" sz="2200" dirty="0"/>
              <a:t>そのため、「就労支援事業所における個別支援の捉え方」の視点を常に意識しながら、モデル事例を活用したグループワークにより、支援内容や連携等について検討しながら、個別支援計画を</a:t>
            </a:r>
            <a:r>
              <a:rPr lang="ja-JP" altLang="en-US" sz="2200" dirty="0"/>
              <a:t>作成</a:t>
            </a:r>
            <a:r>
              <a:rPr kumimoji="1" lang="ja-JP" altLang="en-US" sz="2200" dirty="0"/>
              <a:t>する。</a:t>
            </a:r>
            <a:endParaRPr kumimoji="1" lang="en-US" altLang="ja-JP" sz="2200" dirty="0"/>
          </a:p>
          <a:p>
            <a:pPr marL="0" indent="0">
              <a:buNone/>
            </a:pPr>
            <a:endParaRPr kumimoji="1" lang="en-US" altLang="ja-JP" sz="600" dirty="0"/>
          </a:p>
          <a:p>
            <a:pPr marL="0" indent="0">
              <a:lnSpc>
                <a:spcPts val="3300"/>
              </a:lnSpc>
              <a:buNone/>
            </a:pPr>
            <a:r>
              <a:rPr lang="ja-JP" altLang="en-US" sz="2000" dirty="0"/>
              <a:t>　</a:t>
            </a:r>
            <a:r>
              <a:rPr lang="ja-JP" altLang="en-US" sz="2200" dirty="0"/>
              <a:t>しかし、あくまでも個別支援計画作成が目的ではなく、作成のプロセスの中で、サービス管理責任者として、ケアマネジメント、コンプライアンス、地域ネットワークづくりについて、より多くの気づきと意識が得られるよう、演習を組み立てる。</a:t>
            </a:r>
            <a:endParaRPr kumimoji="1" lang="ja-JP" altLang="en-US" sz="2200" dirty="0"/>
          </a:p>
        </p:txBody>
      </p:sp>
    </p:spTree>
    <p:extLst>
      <p:ext uri="{BB962C8B-B14F-4D97-AF65-F5344CB8AC3E}">
        <p14:creationId xmlns:p14="http://schemas.microsoft.com/office/powerpoint/2010/main" val="1759736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40193B-2EDC-C502-D52E-782A4B3F708A}"/>
              </a:ext>
            </a:extLst>
          </p:cNvPr>
          <p:cNvSpPr>
            <a:spLocks noGrp="1"/>
          </p:cNvSpPr>
          <p:nvPr>
            <p:ph type="title"/>
          </p:nvPr>
        </p:nvSpPr>
        <p:spPr/>
        <p:txBody>
          <a:bodyPr/>
          <a:lstStyle/>
          <a:p>
            <a:pPr algn="ctr"/>
            <a:r>
              <a:rPr kumimoji="1" lang="ja-JP" altLang="en-US" dirty="0"/>
              <a:t>科目概要</a:t>
            </a:r>
          </a:p>
        </p:txBody>
      </p:sp>
      <p:sp>
        <p:nvSpPr>
          <p:cNvPr id="3" name="コンテンツ プレースホルダー 2">
            <a:extLst>
              <a:ext uri="{FF2B5EF4-FFF2-40B4-BE49-F238E27FC236}">
                <a16:creationId xmlns:a16="http://schemas.microsoft.com/office/drawing/2014/main" id="{C2F17AED-9A7E-A08C-1D59-BB8AD5C10742}"/>
              </a:ext>
            </a:extLst>
          </p:cNvPr>
          <p:cNvSpPr>
            <a:spLocks noGrp="1"/>
          </p:cNvSpPr>
          <p:nvPr>
            <p:ph idx="1"/>
          </p:nvPr>
        </p:nvSpPr>
        <p:spPr>
          <a:xfrm>
            <a:off x="838200" y="1825625"/>
            <a:ext cx="10833340" cy="4351338"/>
          </a:xfrm>
        </p:spPr>
        <p:txBody>
          <a:bodyPr>
            <a:normAutofit fontScale="92500" lnSpcReduction="10000"/>
          </a:bodyPr>
          <a:lstStyle/>
          <a:p>
            <a:pPr>
              <a:lnSpc>
                <a:spcPct val="150000"/>
              </a:lnSpc>
              <a:buFont typeface="Wingdings" panose="05000000000000000000" pitchFamily="2" charset="2"/>
              <a:buChar char="Ø"/>
            </a:pPr>
            <a:r>
              <a:rPr kumimoji="1" lang="ja-JP" altLang="en-US" dirty="0"/>
              <a:t>就労系サービスや就労支援に関するサービス提供プロセス</a:t>
            </a:r>
            <a:endParaRPr kumimoji="1" lang="en-US" altLang="ja-JP" dirty="0"/>
          </a:p>
          <a:p>
            <a:pPr>
              <a:lnSpc>
                <a:spcPct val="150000"/>
              </a:lnSpc>
              <a:buFont typeface="Wingdings" panose="05000000000000000000" pitchFamily="2" charset="2"/>
              <a:buChar char="Ø"/>
            </a:pPr>
            <a:r>
              <a:rPr lang="ja-JP" altLang="en-US" dirty="0"/>
              <a:t>就労系サービスに関する個別支援計画を核としたサービス管理</a:t>
            </a:r>
            <a:endParaRPr lang="en-US" altLang="ja-JP" dirty="0"/>
          </a:p>
          <a:p>
            <a:pPr>
              <a:lnSpc>
                <a:spcPct val="150000"/>
              </a:lnSpc>
              <a:buFont typeface="Wingdings" panose="05000000000000000000" pitchFamily="2" charset="2"/>
              <a:buChar char="Ø"/>
            </a:pPr>
            <a:r>
              <a:rPr kumimoji="1" lang="ja-JP" altLang="en-US" dirty="0"/>
              <a:t>相談支援専門員と就労系サービスにおけるサービス管理責任者の連携、サービス等利用計画と個別支援計画の関係性</a:t>
            </a:r>
            <a:endParaRPr kumimoji="1" lang="en-US" altLang="ja-JP" dirty="0"/>
          </a:p>
          <a:p>
            <a:pPr>
              <a:lnSpc>
                <a:spcPct val="150000"/>
              </a:lnSpc>
              <a:buFont typeface="Wingdings" panose="05000000000000000000" pitchFamily="2" charset="2"/>
              <a:buChar char="Ø"/>
            </a:pPr>
            <a:r>
              <a:rPr lang="ja-JP" altLang="en-US" dirty="0"/>
              <a:t>就労系サービスや就労支援に関する関係機関等との連携</a:t>
            </a:r>
            <a:endParaRPr lang="en-US" altLang="ja-JP" dirty="0"/>
          </a:p>
          <a:p>
            <a:pPr marL="0" indent="0">
              <a:buNone/>
            </a:pPr>
            <a:endParaRPr kumimoji="1" lang="en-US" altLang="ja-JP" dirty="0"/>
          </a:p>
          <a:p>
            <a:pPr marL="0" indent="0" algn="ctr">
              <a:buNone/>
            </a:pPr>
            <a:r>
              <a:rPr lang="ja-JP" altLang="en-US" dirty="0"/>
              <a:t>以上について、事例に基づく演習を実施する</a:t>
            </a:r>
            <a:endParaRPr kumimoji="1" lang="ja-JP" altLang="en-US" dirty="0"/>
          </a:p>
        </p:txBody>
      </p:sp>
    </p:spTree>
    <p:extLst>
      <p:ext uri="{BB962C8B-B14F-4D97-AF65-F5344CB8AC3E}">
        <p14:creationId xmlns:p14="http://schemas.microsoft.com/office/powerpoint/2010/main" val="4023698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p:txBody>
          <a:bodyPr/>
          <a:lstStyle/>
          <a:p>
            <a:pPr algn="ctr"/>
            <a:r>
              <a:rPr kumimoji="1" lang="ja-JP" altLang="en-US" dirty="0"/>
              <a:t>指導ポイント</a:t>
            </a:r>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825624"/>
            <a:ext cx="10515600" cy="5032375"/>
          </a:xfrm>
        </p:spPr>
        <p:txBody>
          <a:bodyPr>
            <a:normAutofit/>
          </a:bodyPr>
          <a:lstStyle/>
          <a:p>
            <a:pPr marL="0" indent="0">
              <a:buNone/>
            </a:pPr>
            <a:r>
              <a:rPr lang="ja-JP" altLang="en-US" dirty="0"/>
              <a:t>就労支援は「働きながら生活を組み立てること」が重要。</a:t>
            </a:r>
            <a:endParaRPr lang="en-US" altLang="ja-JP" dirty="0"/>
          </a:p>
          <a:p>
            <a:pPr marL="0" indent="0">
              <a:buNone/>
            </a:pPr>
            <a:endParaRPr lang="en-US" altLang="ja-JP" sz="1200" dirty="0"/>
          </a:p>
          <a:p>
            <a:pPr marL="0" indent="0">
              <a:lnSpc>
                <a:spcPct val="150000"/>
              </a:lnSpc>
              <a:buNone/>
            </a:pPr>
            <a:r>
              <a:rPr lang="ja-JP" altLang="en-US" dirty="0"/>
              <a:t>生活全体を見据えた「暮らしのあり方」を柱に、利用者の個別性に合わせた支援を提供するために、主に</a:t>
            </a:r>
            <a:r>
              <a:rPr lang="ja-JP" altLang="en-US" b="1" u="sng" dirty="0"/>
              <a:t>５つの視点</a:t>
            </a:r>
            <a:r>
              <a:rPr lang="ja-JP" altLang="en-US" dirty="0"/>
              <a:t>が求められる。</a:t>
            </a:r>
            <a:endParaRPr lang="en-US" altLang="ja-JP" dirty="0"/>
          </a:p>
          <a:p>
            <a:pPr marL="0" indent="0">
              <a:buNone/>
            </a:pPr>
            <a:endParaRPr lang="en-US" altLang="ja-JP" sz="1200" dirty="0"/>
          </a:p>
          <a:p>
            <a:pPr marL="0" indent="0">
              <a:lnSpc>
                <a:spcPct val="150000"/>
              </a:lnSpc>
              <a:buNone/>
            </a:pPr>
            <a:r>
              <a:rPr lang="ja-JP" altLang="en-US" dirty="0"/>
              <a:t>これらの視点に気づき、それを意識しながら支援することを伝える。</a:t>
            </a:r>
            <a:endParaRPr lang="en-US" altLang="ja-JP" dirty="0"/>
          </a:p>
        </p:txBody>
      </p:sp>
    </p:spTree>
    <p:extLst>
      <p:ext uri="{BB962C8B-B14F-4D97-AF65-F5344CB8AC3E}">
        <p14:creationId xmlns:p14="http://schemas.microsoft.com/office/powerpoint/2010/main" val="65474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①働くことの意義と就労の場との関係</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764328" cy="5032375"/>
          </a:xfrm>
        </p:spPr>
        <p:txBody>
          <a:bodyPr>
            <a:normAutofit lnSpcReduction="10000"/>
          </a:bodyPr>
          <a:lstStyle/>
          <a:p>
            <a:pPr marL="0" indent="0">
              <a:lnSpc>
                <a:spcPct val="150000"/>
              </a:lnSpc>
              <a:buNone/>
            </a:pPr>
            <a:r>
              <a:rPr kumimoji="1" lang="ja-JP" altLang="en-US" sz="2400" dirty="0"/>
              <a:t>「一般就労（企業就労）なのか、福祉的就労なのか」</a:t>
            </a:r>
            <a:r>
              <a:rPr lang="ja-JP" altLang="en-US" sz="2400" dirty="0"/>
              <a:t>これは二分するということではなく、</a:t>
            </a:r>
            <a:endParaRPr lang="en-US" altLang="ja-JP" sz="2400" dirty="0"/>
          </a:p>
          <a:p>
            <a:pPr marL="0" indent="0">
              <a:buNone/>
            </a:pPr>
            <a:endParaRPr lang="en-US" altLang="ja-JP" sz="500" dirty="0"/>
          </a:p>
          <a:p>
            <a:pPr marL="0" indent="0">
              <a:lnSpc>
                <a:spcPct val="150000"/>
              </a:lnSpc>
              <a:buNone/>
            </a:pPr>
            <a:r>
              <a:rPr lang="ja-JP" altLang="en-US" sz="2400" dirty="0"/>
              <a:t>利用者のニーズが</a:t>
            </a:r>
            <a:r>
              <a:rPr lang="ja-JP" altLang="en-US" sz="2400" u="sng" dirty="0"/>
              <a:t>賃金を得ることなのか</a:t>
            </a:r>
            <a:r>
              <a:rPr lang="ja-JP" altLang="en-US" sz="2400" dirty="0"/>
              <a:t>、</a:t>
            </a:r>
            <a:r>
              <a:rPr lang="ja-JP" altLang="en-US" sz="2400" u="sng" dirty="0"/>
              <a:t>工賃を得ることなのか</a:t>
            </a:r>
            <a:r>
              <a:rPr lang="ja-JP" altLang="en-US" sz="2400" dirty="0"/>
              <a:t>、</a:t>
            </a:r>
            <a:r>
              <a:rPr lang="ja-JP" altLang="en-US" sz="2400" u="sng" dirty="0"/>
              <a:t>社会参加なのか</a:t>
            </a:r>
            <a:r>
              <a:rPr lang="ja-JP" altLang="en-US" sz="2400" dirty="0"/>
              <a:t>、</a:t>
            </a:r>
            <a:r>
              <a:rPr lang="ja-JP" altLang="en-US" sz="2400" u="sng" dirty="0"/>
              <a:t>訓練の場なのか</a:t>
            </a:r>
            <a:r>
              <a:rPr lang="ja-JP" altLang="en-US" sz="2400" dirty="0"/>
              <a:t>を適切に見立て、</a:t>
            </a:r>
            <a:endParaRPr lang="en-US" altLang="ja-JP" sz="2400" dirty="0"/>
          </a:p>
          <a:p>
            <a:pPr marL="0" indent="0">
              <a:lnSpc>
                <a:spcPct val="150000"/>
              </a:lnSpc>
              <a:buNone/>
            </a:pPr>
            <a:r>
              <a:rPr lang="ja-JP" altLang="en-US" sz="2400" dirty="0"/>
              <a:t>（例えば、訓練の場であるならば、働くことを訓練するのか、一般就労に向けての訓練なのか等）</a:t>
            </a:r>
            <a:endParaRPr lang="en-US" altLang="ja-JP" sz="2400" dirty="0"/>
          </a:p>
          <a:p>
            <a:pPr marL="0" indent="0">
              <a:buNone/>
            </a:pPr>
            <a:endParaRPr lang="en-US" altLang="ja-JP" sz="500" dirty="0"/>
          </a:p>
          <a:p>
            <a:pPr marL="0" indent="0">
              <a:lnSpc>
                <a:spcPct val="160000"/>
              </a:lnSpc>
              <a:buNone/>
            </a:pPr>
            <a:r>
              <a:rPr lang="ja-JP" altLang="en-US" sz="2400" dirty="0"/>
              <a:t>支援者には、目的を把握した支援体制の構築に向けた取り組みが求められていることを認識する。</a:t>
            </a:r>
            <a:endParaRPr kumimoji="1" lang="ja-JP" altLang="en-US" sz="2400" dirty="0"/>
          </a:p>
        </p:txBody>
      </p:sp>
    </p:spTree>
    <p:extLst>
      <p:ext uri="{BB962C8B-B14F-4D97-AF65-F5344CB8AC3E}">
        <p14:creationId xmlns:p14="http://schemas.microsoft.com/office/powerpoint/2010/main" val="2266814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②生活支援と就労支援を一体的に継続して実施</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515600" cy="5032375"/>
          </a:xfrm>
        </p:spPr>
        <p:txBody>
          <a:bodyPr>
            <a:normAutofit/>
          </a:bodyPr>
          <a:lstStyle/>
          <a:p>
            <a:pPr marL="0" indent="0">
              <a:buNone/>
            </a:pPr>
            <a:endParaRPr kumimoji="1" lang="en-US" altLang="ja-JP" sz="3200" dirty="0"/>
          </a:p>
          <a:p>
            <a:pPr marL="0" indent="0">
              <a:lnSpc>
                <a:spcPct val="150000"/>
              </a:lnSpc>
              <a:buNone/>
            </a:pPr>
            <a:r>
              <a:rPr lang="ja-JP" altLang="en-US" sz="3200" dirty="0"/>
              <a:t>　</a:t>
            </a:r>
            <a:r>
              <a:rPr kumimoji="1" lang="ja-JP" altLang="en-US" sz="3200" dirty="0"/>
              <a:t>今よりも、より良い暮らしを営みたいと願う利用者の願いを汲みながら、「働きながら暮らす」という視点を大切にする。</a:t>
            </a:r>
          </a:p>
        </p:txBody>
      </p:sp>
    </p:spTree>
    <p:extLst>
      <p:ext uri="{BB962C8B-B14F-4D97-AF65-F5344CB8AC3E}">
        <p14:creationId xmlns:p14="http://schemas.microsoft.com/office/powerpoint/2010/main" val="3784238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③利用者が自分の人生の主人公となることを支援</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515600" cy="5032375"/>
          </a:xfrm>
        </p:spPr>
        <p:txBody>
          <a:bodyPr>
            <a:normAutofit/>
          </a:bodyPr>
          <a:lstStyle/>
          <a:p>
            <a:pPr marL="0" indent="0">
              <a:buNone/>
            </a:pPr>
            <a:endParaRPr kumimoji="1" lang="en-US" altLang="ja-JP" sz="3200" dirty="0"/>
          </a:p>
          <a:p>
            <a:pPr marL="0" indent="0">
              <a:lnSpc>
                <a:spcPct val="150000"/>
              </a:lnSpc>
              <a:buNone/>
            </a:pPr>
            <a:r>
              <a:rPr lang="ja-JP" altLang="en-US" sz="3200" dirty="0"/>
              <a:t>　</a:t>
            </a:r>
            <a:r>
              <a:rPr kumimoji="1" lang="ja-JP" altLang="en-US" sz="3200" dirty="0"/>
              <a:t>仕事に就く前の準備、仕事を含む暮らしの持続、働く場からの引退まで、長期の展望を踏まえた支援が必要である。</a:t>
            </a:r>
          </a:p>
        </p:txBody>
      </p:sp>
    </p:spTree>
    <p:extLst>
      <p:ext uri="{BB962C8B-B14F-4D97-AF65-F5344CB8AC3E}">
        <p14:creationId xmlns:p14="http://schemas.microsoft.com/office/powerpoint/2010/main" val="2070448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④地域ネットワークの構築と活用</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199" y="1825624"/>
            <a:ext cx="10816087" cy="5032375"/>
          </a:xfrm>
        </p:spPr>
        <p:txBody>
          <a:bodyPr>
            <a:normAutofit/>
          </a:bodyPr>
          <a:lstStyle/>
          <a:p>
            <a:pPr marL="0" indent="0">
              <a:lnSpc>
                <a:spcPct val="150000"/>
              </a:lnSpc>
              <a:buNone/>
            </a:pPr>
            <a:r>
              <a:rPr kumimoji="1" lang="ja-JP" altLang="en-US" dirty="0"/>
              <a:t>　利用者のニーズへ真摯に受け止め応えようとすると、自分たちの事業所の支援だけでは限界があることに気づき、企業、行政、他の福祉サービス等の地域社会資源の連携が必要な事を認識する。</a:t>
            </a:r>
            <a:endParaRPr kumimoji="1" lang="en-US" altLang="ja-JP" dirty="0"/>
          </a:p>
          <a:p>
            <a:pPr marL="0" indent="0">
              <a:buNone/>
            </a:pPr>
            <a:endParaRPr lang="en-US" altLang="ja-JP" sz="800" dirty="0"/>
          </a:p>
          <a:p>
            <a:pPr marL="0" indent="0">
              <a:lnSpc>
                <a:spcPct val="150000"/>
              </a:lnSpc>
              <a:buNone/>
            </a:pPr>
            <a:r>
              <a:rPr kumimoji="1" lang="ja-JP" altLang="en-US" dirty="0"/>
              <a:t>　また、地域ネットワークに参加することは、自分以外の人の考え方や見方を知り、自己覚知（じこかくち）や自己研鑽（じこけんさん）にも繋がることに気づくことが出来ることを伝える。</a:t>
            </a:r>
          </a:p>
        </p:txBody>
      </p:sp>
    </p:spTree>
    <p:extLst>
      <p:ext uri="{BB962C8B-B14F-4D97-AF65-F5344CB8AC3E}">
        <p14:creationId xmlns:p14="http://schemas.microsoft.com/office/powerpoint/2010/main" val="285821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B59506-0355-1322-B594-3B2F16E7AD53}"/>
              </a:ext>
            </a:extLst>
          </p:cNvPr>
          <p:cNvSpPr>
            <a:spLocks noGrp="1"/>
          </p:cNvSpPr>
          <p:nvPr>
            <p:ph type="title"/>
          </p:nvPr>
        </p:nvSpPr>
        <p:spPr/>
        <p:txBody>
          <a:bodyPr>
            <a:normAutofit/>
          </a:bodyPr>
          <a:lstStyle/>
          <a:p>
            <a:r>
              <a:rPr kumimoji="1" lang="ja-JP" altLang="en-US" sz="3600" dirty="0"/>
              <a:t>⑤ケアマネジメントの視点を活用する</a:t>
            </a:r>
          </a:p>
        </p:txBody>
      </p:sp>
      <p:sp>
        <p:nvSpPr>
          <p:cNvPr id="3" name="コンテンツ プレースホルダー 2">
            <a:extLst>
              <a:ext uri="{FF2B5EF4-FFF2-40B4-BE49-F238E27FC236}">
                <a16:creationId xmlns:a16="http://schemas.microsoft.com/office/drawing/2014/main" id="{F6332B01-D21E-BBC6-294B-01559C28FFD4}"/>
              </a:ext>
            </a:extLst>
          </p:cNvPr>
          <p:cNvSpPr>
            <a:spLocks noGrp="1"/>
          </p:cNvSpPr>
          <p:nvPr>
            <p:ph idx="1"/>
          </p:nvPr>
        </p:nvSpPr>
        <p:spPr>
          <a:xfrm>
            <a:off x="838200" y="1825624"/>
            <a:ext cx="10515600" cy="5032375"/>
          </a:xfrm>
        </p:spPr>
        <p:txBody>
          <a:bodyPr>
            <a:normAutofit/>
          </a:bodyPr>
          <a:lstStyle/>
          <a:p>
            <a:pPr marL="0" indent="0">
              <a:buNone/>
            </a:pPr>
            <a:endParaRPr kumimoji="1" lang="en-US" altLang="ja-JP" sz="3200" dirty="0"/>
          </a:p>
          <a:p>
            <a:pPr marL="0" indent="0">
              <a:lnSpc>
                <a:spcPct val="150000"/>
              </a:lnSpc>
              <a:buNone/>
            </a:pPr>
            <a:r>
              <a:rPr lang="ja-JP" altLang="en-US" sz="3200" dirty="0"/>
              <a:t>　</a:t>
            </a:r>
            <a:r>
              <a:rPr kumimoji="1" lang="ja-JP" altLang="en-US" sz="3200" dirty="0"/>
              <a:t>利用者の人生に寄り添い、「共に悩み、共に考える」という寄り添いの原点、パートナーシップを忘れず、利用者本位の支援をすることが大切。</a:t>
            </a:r>
          </a:p>
        </p:txBody>
      </p:sp>
    </p:spTree>
    <p:extLst>
      <p:ext uri="{BB962C8B-B14F-4D97-AF65-F5344CB8AC3E}">
        <p14:creationId xmlns:p14="http://schemas.microsoft.com/office/powerpoint/2010/main" val="3545357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5E67F7-D044-1E47-D2AD-5D3220791FC7}"/>
              </a:ext>
            </a:extLst>
          </p:cNvPr>
          <p:cNvSpPr>
            <a:spLocks noGrp="1"/>
          </p:cNvSpPr>
          <p:nvPr>
            <p:ph type="title"/>
          </p:nvPr>
        </p:nvSpPr>
        <p:spPr/>
        <p:txBody>
          <a:bodyPr/>
          <a:lstStyle/>
          <a:p>
            <a:pPr algn="ctr"/>
            <a:r>
              <a:rPr kumimoji="1" lang="ja-JP" altLang="en-US" dirty="0"/>
              <a:t>５つの視点</a:t>
            </a:r>
          </a:p>
        </p:txBody>
      </p:sp>
      <p:sp>
        <p:nvSpPr>
          <p:cNvPr id="3" name="コンテンツ プレースホルダー 2">
            <a:extLst>
              <a:ext uri="{FF2B5EF4-FFF2-40B4-BE49-F238E27FC236}">
                <a16:creationId xmlns:a16="http://schemas.microsoft.com/office/drawing/2014/main" id="{C8398F6E-C30C-3208-3AA7-3A8762272F33}"/>
              </a:ext>
            </a:extLst>
          </p:cNvPr>
          <p:cNvSpPr>
            <a:spLocks noGrp="1"/>
          </p:cNvSpPr>
          <p:nvPr>
            <p:ph idx="1"/>
          </p:nvPr>
        </p:nvSpPr>
        <p:spPr>
          <a:xfrm>
            <a:off x="838200" y="2139523"/>
            <a:ext cx="10515600" cy="4351338"/>
          </a:xfrm>
        </p:spPr>
        <p:txBody>
          <a:bodyPr>
            <a:normAutofit/>
          </a:bodyPr>
          <a:lstStyle/>
          <a:p>
            <a:pPr marL="514350" indent="-514350">
              <a:buFont typeface="+mj-ea"/>
              <a:buAutoNum type="circleNumDbPlain"/>
            </a:pPr>
            <a:r>
              <a:rPr kumimoji="1" lang="ja-JP" altLang="en-US" sz="3600" dirty="0"/>
              <a:t>働くことの意義と就労の場との関係</a:t>
            </a:r>
            <a:endParaRPr kumimoji="1" lang="en-US" altLang="ja-JP" sz="3600" dirty="0"/>
          </a:p>
          <a:p>
            <a:pPr marL="514350" indent="-514350">
              <a:buFont typeface="+mj-ea"/>
              <a:buAutoNum type="circleNumDbPlain"/>
            </a:pPr>
            <a:r>
              <a:rPr kumimoji="1" lang="ja-JP" altLang="en-US" sz="3600" dirty="0"/>
              <a:t>生活支援と就労支援を一体的に継続して実施</a:t>
            </a:r>
            <a:endParaRPr kumimoji="1" lang="en-US" altLang="ja-JP" sz="3600" dirty="0"/>
          </a:p>
          <a:p>
            <a:pPr marL="514350" indent="-514350">
              <a:buFont typeface="+mj-ea"/>
              <a:buAutoNum type="circleNumDbPlain"/>
            </a:pPr>
            <a:r>
              <a:rPr kumimoji="1" lang="ja-JP" altLang="en-US" sz="3600" dirty="0"/>
              <a:t>利用者が自分の人生の主人公となることを支援</a:t>
            </a:r>
            <a:endParaRPr kumimoji="1" lang="en-US" altLang="ja-JP" sz="3600" dirty="0"/>
          </a:p>
          <a:p>
            <a:pPr marL="514350" indent="-514350">
              <a:buFont typeface="+mj-ea"/>
              <a:buAutoNum type="circleNumDbPlain"/>
            </a:pPr>
            <a:r>
              <a:rPr kumimoji="1" lang="ja-JP" altLang="en-US" sz="3600" dirty="0"/>
              <a:t>地域ネットワークの構築と活用</a:t>
            </a:r>
            <a:endParaRPr kumimoji="1" lang="en-US" altLang="ja-JP" sz="3600" dirty="0"/>
          </a:p>
          <a:p>
            <a:pPr marL="514350" indent="-514350">
              <a:buFont typeface="+mj-ea"/>
              <a:buAutoNum type="circleNumDbPlain"/>
            </a:pPr>
            <a:r>
              <a:rPr kumimoji="1" lang="ja-JP" altLang="en-US" sz="3600" dirty="0"/>
              <a:t>ケアマネジメントの視点を活用する</a:t>
            </a:r>
          </a:p>
        </p:txBody>
      </p:sp>
    </p:spTree>
    <p:extLst>
      <p:ext uri="{BB962C8B-B14F-4D97-AF65-F5344CB8AC3E}">
        <p14:creationId xmlns:p14="http://schemas.microsoft.com/office/powerpoint/2010/main" val="1518536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253639"/>
            <a:ext cx="10515600" cy="3352860"/>
          </a:xfrm>
        </p:spPr>
        <p:txBody>
          <a:bodyPr>
            <a:normAutofit fontScale="90000"/>
          </a:bodyPr>
          <a:lstStyle/>
          <a:p>
            <a:pPr algn="ctr">
              <a:lnSpc>
                <a:spcPct val="150000"/>
              </a:lnSpc>
            </a:pPr>
            <a:r>
              <a:rPr lang="ja-JP" altLang="en-US" dirty="0"/>
              <a:t>ミニ講義</a:t>
            </a:r>
            <a:br>
              <a:rPr lang="en-US" altLang="ja-JP" dirty="0"/>
            </a:br>
            <a:br>
              <a:rPr lang="en-US" altLang="ja-JP" sz="3600" dirty="0"/>
            </a:br>
            <a:r>
              <a:rPr lang="ja-JP" altLang="en-US" dirty="0"/>
              <a:t>テーマ</a:t>
            </a:r>
            <a:br>
              <a:rPr lang="en-US" altLang="ja-JP" dirty="0"/>
            </a:br>
            <a:r>
              <a:rPr lang="ja-JP" altLang="en-US" dirty="0"/>
              <a:t>「就労支援のいま」</a:t>
            </a:r>
            <a:endParaRPr kumimoji="1" lang="ja-JP" altLang="en-US" dirty="0"/>
          </a:p>
        </p:txBody>
      </p:sp>
    </p:spTree>
    <p:extLst>
      <p:ext uri="{BB962C8B-B14F-4D97-AF65-F5344CB8AC3E}">
        <p14:creationId xmlns:p14="http://schemas.microsoft.com/office/powerpoint/2010/main" val="1482571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925183" y="1452048"/>
            <a:ext cx="10341634" cy="3352860"/>
          </a:xfrm>
        </p:spPr>
        <p:txBody>
          <a:bodyPr>
            <a:normAutofit fontScale="90000"/>
          </a:bodyPr>
          <a:lstStyle/>
          <a:p>
            <a:pPr algn="ctr">
              <a:lnSpc>
                <a:spcPct val="150000"/>
              </a:lnSpc>
            </a:pPr>
            <a:r>
              <a:rPr lang="ja-JP" altLang="en-US" dirty="0"/>
              <a:t>演習①</a:t>
            </a:r>
            <a:br>
              <a:rPr lang="en-US" altLang="ja-JP" dirty="0"/>
            </a:br>
            <a:br>
              <a:rPr lang="en-US" altLang="ja-JP" dirty="0"/>
            </a:br>
            <a:r>
              <a:rPr lang="ja-JP" altLang="en-US" sz="3600" dirty="0"/>
              <a:t>生活困窮者自立支援事業から障害福祉サービスへ</a:t>
            </a:r>
            <a:br>
              <a:rPr lang="en-US" altLang="ja-JP" sz="3600" dirty="0"/>
            </a:br>
            <a:r>
              <a:rPr lang="ja-JP" altLang="en-US" sz="3600" dirty="0"/>
              <a:t>移行時点でのサービス等利用計画の作成</a:t>
            </a:r>
            <a:endParaRPr kumimoji="1" lang="ja-JP" altLang="en-US" dirty="0"/>
          </a:p>
        </p:txBody>
      </p:sp>
    </p:spTree>
    <p:extLst>
      <p:ext uri="{BB962C8B-B14F-4D97-AF65-F5344CB8AC3E}">
        <p14:creationId xmlns:p14="http://schemas.microsoft.com/office/powerpoint/2010/main" val="3696398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kumimoji="1" lang="ja-JP" altLang="en-US" sz="4000" dirty="0"/>
            </a:br>
            <a:r>
              <a:rPr kumimoji="1" lang="ja-JP" altLang="en-US" sz="3200" b="1" dirty="0"/>
              <a:t>サービス管理責任者と相談支援専門員の連携</a:t>
            </a:r>
            <a:br>
              <a:rPr kumimoji="1" lang="ja-JP" altLang="en-US"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marL="0" indent="0">
              <a:buNone/>
            </a:pPr>
            <a:endParaRPr lang="en-US" altLang="ja-JP" sz="100" dirty="0">
              <a:latin typeface="+mj-ea"/>
              <a:ea typeface="+mj-ea"/>
            </a:endParaRPr>
          </a:p>
          <a:p>
            <a:pPr marL="0" indent="0">
              <a:buNone/>
            </a:pPr>
            <a:endParaRPr lang="en-US" altLang="ja-JP" sz="100" dirty="0">
              <a:latin typeface="+mj-ea"/>
              <a:ea typeface="+mj-ea"/>
            </a:endParaRPr>
          </a:p>
          <a:p>
            <a:pPr marL="0" indent="0">
              <a:buNone/>
            </a:pPr>
            <a:r>
              <a:rPr lang="ja-JP" altLang="en-US" sz="2400" dirty="0">
                <a:latin typeface="+mj-ea"/>
                <a:ea typeface="+mj-ea"/>
              </a:rPr>
              <a:t>利用者が求める「安心と元気を与えるサービス管理責任者」とは</a:t>
            </a:r>
          </a:p>
          <a:p>
            <a:pPr marL="0" indent="0">
              <a:buNone/>
            </a:pPr>
            <a:r>
              <a:rPr lang="ja-JP" altLang="en-US" sz="2000" dirty="0">
                <a:latin typeface="+mj-ea"/>
                <a:ea typeface="+mj-ea"/>
              </a:rPr>
              <a:t>　　</a:t>
            </a:r>
            <a:r>
              <a:rPr lang="ja-JP" altLang="en-US" sz="1800" dirty="0">
                <a:latin typeface="+mj-ea"/>
                <a:ea typeface="+mj-ea"/>
              </a:rPr>
              <a:t>・自分の話や思いを聞いてくれる</a:t>
            </a:r>
          </a:p>
          <a:p>
            <a:pPr marL="0" indent="0">
              <a:buNone/>
            </a:pPr>
            <a:r>
              <a:rPr lang="ja-JP" altLang="en-US" sz="1800" dirty="0">
                <a:latin typeface="+mj-ea"/>
                <a:ea typeface="+mj-ea"/>
              </a:rPr>
              <a:t>　　・言いにくいことや困っていることを整理してくれる</a:t>
            </a:r>
          </a:p>
          <a:p>
            <a:pPr marL="0" indent="0">
              <a:buNone/>
            </a:pPr>
            <a:r>
              <a:rPr lang="ja-JP" altLang="en-US" sz="1800" dirty="0">
                <a:latin typeface="+mj-ea"/>
                <a:ea typeface="+mj-ea"/>
              </a:rPr>
              <a:t>　　・どう表現したら良いのかわからないことをまとめてくれる</a:t>
            </a:r>
          </a:p>
          <a:p>
            <a:pPr marL="0" indent="0">
              <a:buNone/>
            </a:pPr>
            <a:r>
              <a:rPr lang="ja-JP" altLang="en-US" sz="1800" dirty="0">
                <a:latin typeface="+mj-ea"/>
                <a:ea typeface="+mj-ea"/>
              </a:rPr>
              <a:t>　　・そして、それらをわかりやすく計画にして、自分が動きやすいアドバイスをくれる</a:t>
            </a:r>
          </a:p>
          <a:p>
            <a:pPr marL="0" indent="0">
              <a:buNone/>
            </a:pPr>
            <a:r>
              <a:rPr lang="ja-JP" altLang="en-US" sz="1800" dirty="0">
                <a:latin typeface="+mj-ea"/>
                <a:ea typeface="+mj-ea"/>
              </a:rPr>
              <a:t>　　・また、自分に関わりのある周囲の意見も聞いて、調整してくれる</a:t>
            </a:r>
            <a:endParaRPr lang="ja-JP" altLang="en-US" sz="1050" dirty="0">
              <a:latin typeface="+mj-ea"/>
              <a:ea typeface="+mj-ea"/>
            </a:endParaRPr>
          </a:p>
          <a:p>
            <a:pPr marL="0" indent="0">
              <a:buNone/>
            </a:pPr>
            <a:endParaRPr lang="ja-JP" altLang="en-US" sz="700" dirty="0">
              <a:latin typeface="+mj-ea"/>
              <a:ea typeface="+mj-ea"/>
            </a:endParaRPr>
          </a:p>
          <a:p>
            <a:pPr marL="0" indent="0">
              <a:buNone/>
            </a:pPr>
            <a:r>
              <a:rPr lang="ja-JP" altLang="en-US" sz="2400" dirty="0">
                <a:latin typeface="+mj-ea"/>
                <a:ea typeface="+mj-ea"/>
              </a:rPr>
              <a:t>利用者の思いに寄り添い、地域や外部につながる支援のために</a:t>
            </a:r>
          </a:p>
          <a:p>
            <a:pPr marL="0" indent="0">
              <a:buNone/>
            </a:pPr>
            <a:r>
              <a:rPr lang="ja-JP" altLang="en-US" sz="2000" dirty="0">
                <a:latin typeface="+mj-ea"/>
                <a:ea typeface="+mj-ea"/>
              </a:rPr>
              <a:t>　</a:t>
            </a:r>
            <a:r>
              <a:rPr lang="ja-JP" altLang="en-US" sz="1800" dirty="0">
                <a:latin typeface="+mj-ea"/>
                <a:ea typeface="+mj-ea"/>
              </a:rPr>
              <a:t>　・サービス担当者会議（サービス等利用計画の作成会議）に参加</a:t>
            </a:r>
          </a:p>
          <a:p>
            <a:pPr marL="0" indent="0">
              <a:buNone/>
            </a:pPr>
            <a:r>
              <a:rPr lang="ja-JP" altLang="en-US" sz="1800" dirty="0">
                <a:latin typeface="+mj-ea"/>
                <a:ea typeface="+mj-ea"/>
              </a:rPr>
              <a:t>　　・相談支援専門員と連携し、チーム支援をするためのネットワークづくり</a:t>
            </a:r>
          </a:p>
          <a:p>
            <a:pPr marL="0" indent="0">
              <a:buNone/>
            </a:pPr>
            <a:r>
              <a:rPr lang="ja-JP" altLang="en-US" sz="1800" dirty="0">
                <a:latin typeface="+mj-ea"/>
                <a:ea typeface="+mj-ea"/>
              </a:rPr>
              <a:t>　　・専門的な見地から意見を述べてアセスメント等を深める</a:t>
            </a:r>
          </a:p>
          <a:p>
            <a:pPr marL="0" indent="0" algn="ctr">
              <a:buNone/>
            </a:pPr>
            <a:r>
              <a:rPr lang="ja-JP" altLang="en-US" sz="3600" dirty="0">
                <a:latin typeface="+mj-ea"/>
                <a:ea typeface="+mj-ea"/>
              </a:rPr>
              <a:t>⇓</a:t>
            </a:r>
            <a:endParaRPr lang="ja-JP" altLang="en-US" sz="4000" dirty="0">
              <a:latin typeface="+mj-ea"/>
              <a:ea typeface="+mj-ea"/>
            </a:endParaRPr>
          </a:p>
          <a:p>
            <a:pPr marL="0" indent="0" algn="ctr">
              <a:buNone/>
            </a:pPr>
            <a:r>
              <a:rPr lang="ja-JP" altLang="en-US" b="1" u="sng" dirty="0">
                <a:latin typeface="+mj-ea"/>
                <a:ea typeface="+mj-ea"/>
              </a:rPr>
              <a:t>相談支援専門員の立場で、サービス等利用計画</a:t>
            </a:r>
            <a:r>
              <a:rPr lang="en-US" altLang="ja-JP" b="1" u="sng" dirty="0">
                <a:latin typeface="+mj-ea"/>
                <a:ea typeface="+mj-ea"/>
              </a:rPr>
              <a:t>(</a:t>
            </a:r>
            <a:r>
              <a:rPr lang="ja-JP" altLang="en-US" b="1" u="sng" dirty="0">
                <a:latin typeface="+mj-ea"/>
                <a:ea typeface="+mj-ea"/>
              </a:rPr>
              <a:t>案</a:t>
            </a:r>
            <a:r>
              <a:rPr lang="en-US" altLang="ja-JP" b="1" u="sng" dirty="0">
                <a:latin typeface="+mj-ea"/>
                <a:ea typeface="+mj-ea"/>
              </a:rPr>
              <a:t>)</a:t>
            </a:r>
            <a:r>
              <a:rPr lang="ja-JP" altLang="en-US" b="1" u="sng" dirty="0">
                <a:latin typeface="+mj-ea"/>
                <a:ea typeface="+mj-ea"/>
              </a:rPr>
              <a:t>の作成を体験</a:t>
            </a:r>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en-US" altLang="ja-JP" dirty="0"/>
          </a:p>
        </p:txBody>
      </p:sp>
    </p:spTree>
    <p:extLst>
      <p:ext uri="{BB962C8B-B14F-4D97-AF65-F5344CB8AC3E}">
        <p14:creationId xmlns:p14="http://schemas.microsoft.com/office/powerpoint/2010/main" val="2722998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a:extLst>
              <a:ext uri="{FF2B5EF4-FFF2-40B4-BE49-F238E27FC236}">
                <a16:creationId xmlns:a16="http://schemas.microsoft.com/office/drawing/2014/main" id="{BAF35256-E1CC-E5D1-D129-222A59EC3AB7}"/>
              </a:ext>
            </a:extLst>
          </p:cNvPr>
          <p:cNvGraphicFramePr>
            <a:graphicFrameLocks noGrp="1"/>
          </p:cNvGraphicFramePr>
          <p:nvPr>
            <p:extLst>
              <p:ext uri="{D42A27DB-BD31-4B8C-83A1-F6EECF244321}">
                <p14:modId xmlns:p14="http://schemas.microsoft.com/office/powerpoint/2010/main" val="1519026283"/>
              </p:ext>
            </p:extLst>
          </p:nvPr>
        </p:nvGraphicFramePr>
        <p:xfrm>
          <a:off x="146384" y="222360"/>
          <a:ext cx="11894409" cy="6323911"/>
        </p:xfrm>
        <a:graphic>
          <a:graphicData uri="http://schemas.openxmlformats.org/drawingml/2006/table">
            <a:tbl>
              <a:tblPr/>
              <a:tblGrid>
                <a:gridCol w="288729">
                  <a:extLst>
                    <a:ext uri="{9D8B030D-6E8A-4147-A177-3AD203B41FA5}">
                      <a16:colId xmlns:a16="http://schemas.microsoft.com/office/drawing/2014/main" val="399131560"/>
                    </a:ext>
                  </a:extLst>
                </a:gridCol>
                <a:gridCol w="288729">
                  <a:extLst>
                    <a:ext uri="{9D8B030D-6E8A-4147-A177-3AD203B41FA5}">
                      <a16:colId xmlns:a16="http://schemas.microsoft.com/office/drawing/2014/main" val="3151935078"/>
                    </a:ext>
                  </a:extLst>
                </a:gridCol>
                <a:gridCol w="348869">
                  <a:extLst>
                    <a:ext uri="{9D8B030D-6E8A-4147-A177-3AD203B41FA5}">
                      <a16:colId xmlns:a16="http://schemas.microsoft.com/office/drawing/2014/main" val="2373444409"/>
                    </a:ext>
                  </a:extLst>
                </a:gridCol>
                <a:gridCol w="671868">
                  <a:extLst>
                    <a:ext uri="{9D8B030D-6E8A-4147-A177-3AD203B41FA5}">
                      <a16:colId xmlns:a16="http://schemas.microsoft.com/office/drawing/2014/main" val="2091160532"/>
                    </a:ext>
                  </a:extLst>
                </a:gridCol>
                <a:gridCol w="2050253">
                  <a:extLst>
                    <a:ext uri="{9D8B030D-6E8A-4147-A177-3AD203B41FA5}">
                      <a16:colId xmlns:a16="http://schemas.microsoft.com/office/drawing/2014/main" val="3341562083"/>
                    </a:ext>
                  </a:extLst>
                </a:gridCol>
                <a:gridCol w="707964">
                  <a:extLst>
                    <a:ext uri="{9D8B030D-6E8A-4147-A177-3AD203B41FA5}">
                      <a16:colId xmlns:a16="http://schemas.microsoft.com/office/drawing/2014/main" val="293854525"/>
                    </a:ext>
                  </a:extLst>
                </a:gridCol>
                <a:gridCol w="463427">
                  <a:extLst>
                    <a:ext uri="{9D8B030D-6E8A-4147-A177-3AD203B41FA5}">
                      <a16:colId xmlns:a16="http://schemas.microsoft.com/office/drawing/2014/main" val="932285625"/>
                    </a:ext>
                  </a:extLst>
                </a:gridCol>
                <a:gridCol w="517358">
                  <a:extLst>
                    <a:ext uri="{9D8B030D-6E8A-4147-A177-3AD203B41FA5}">
                      <a16:colId xmlns:a16="http://schemas.microsoft.com/office/drawing/2014/main" val="2083831220"/>
                    </a:ext>
                  </a:extLst>
                </a:gridCol>
                <a:gridCol w="757989">
                  <a:extLst>
                    <a:ext uri="{9D8B030D-6E8A-4147-A177-3AD203B41FA5}">
                      <a16:colId xmlns:a16="http://schemas.microsoft.com/office/drawing/2014/main" val="2814979439"/>
                    </a:ext>
                  </a:extLst>
                </a:gridCol>
                <a:gridCol w="5799223">
                  <a:extLst>
                    <a:ext uri="{9D8B030D-6E8A-4147-A177-3AD203B41FA5}">
                      <a16:colId xmlns:a16="http://schemas.microsoft.com/office/drawing/2014/main" val="2919133230"/>
                    </a:ext>
                  </a:extLst>
                </a:gridCol>
              </a:tblGrid>
              <a:tr h="248684">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302470">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543216">
                <a:tc rowSpan="4">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80</a:t>
                      </a:r>
                    </a:p>
                  </a:txBody>
                  <a:tcPr marL="7747" marR="7747" marT="7747" marB="0" anchor="ctr">
                    <a:lnL w="6350" cap="flat" cmpd="sng" algn="ctr">
                      <a:solidFill>
                        <a:srgbClr val="000000"/>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演習①</a:t>
                      </a:r>
                    </a:p>
                  </a:txBody>
                  <a:tcPr marL="7747" marR="7747" marT="7747" marB="0" anchor="ctr">
                    <a:lnL w="6350" cap="flat" cmpd="sng" algn="ctr">
                      <a:solidFill>
                        <a:srgbClr val="000000"/>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事例の説明</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事例の</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概要</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各自で事例の概要を読み込む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資料は事前配布</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92392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r>
                        <a:rPr lang="ja-JP" altLang="en-US" sz="700" b="0" i="0" u="none" strike="noStrike">
                          <a:solidFill>
                            <a:srgbClr val="000000"/>
                          </a:solidFill>
                          <a:effectLst/>
                          <a:latin typeface="游ゴシック" panose="020B0400000000000000" pitchFamily="50" charset="-128"/>
                          <a:ea typeface="游ゴシック" panose="020B0400000000000000" pitchFamily="50" charset="-128"/>
                        </a:rPr>
                        <a:t>　</a:t>
                      </a:r>
                      <a:endParaRPr kumimoji="1" lang="ja-JP" altLang="en-US">
                        <a:latin typeface="游ゴシック" panose="020B0400000000000000" pitchFamily="50" charset="-128"/>
                        <a:ea typeface="游ゴシック" panose="020B0400000000000000" pitchFamily="50" charset="-128"/>
                      </a:endParaRP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15</a:t>
                      </a:r>
                      <a:endParaRPr kumimoji="1" lang="ja-JP" altLang="en-US" sz="1200" dirty="0">
                        <a:latin typeface="游ゴシック" panose="020B0400000000000000" pitchFamily="50" charset="-128"/>
                        <a:ea typeface="游ゴシック" panose="020B0400000000000000" pitchFamily="50" charset="-128"/>
                      </a:endParaRP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相談支援専門員の立場で個人ワーク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主訴の把握とニーズの整理</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ニーズの整理票</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個人</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各自が相談支援専門員の立場で、サービス等利用計画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作成のためニーズ整理を</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サービス管理責任者が、サービス等利用計画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の作成を体験する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1427198"/>
                  </a:ext>
                </a:extLst>
              </a:tr>
              <a:tr h="2269873">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70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30</a:t>
                      </a:r>
                      <a:endPar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相談支援専門員の立場でグループワーク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サービス等利用計画案作成のためのニーズの整理</a:t>
                      </a:r>
                    </a:p>
                  </a:txBody>
                  <a:tcPr marL="95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ホワイトボード</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個人作業をもとに討議を行い、グループとしてニーズを整理する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ホワイトボー</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ドを使用</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・本人の願いを共有する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・本人の希望・ゴールの達成にむけて必要な支援を討議し、グループで共有する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・その際、地域特性や社会資源の状況を把握し、サービス担当者会議開催のため</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の参加者を検討する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受講者がそれぞれ根拠をもって発言することを意識させる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定められた時間内で検討が終了するよう進行管理を行う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20554146"/>
                  </a:ext>
                </a:extLst>
              </a:tr>
              <a:tr h="1852863">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endParaRPr lang="ja-JP" altLang="en-US" sz="700" b="0" i="0" u="none" strike="noStrike">
                        <a:solidFill>
                          <a:srgbClr val="000000"/>
                        </a:solidFill>
                        <a:effectLst/>
                        <a:latin typeface="游ゴシック" panose="020B0400000000000000" pitchFamily="50" charset="-128"/>
                        <a:ea typeface="游ゴシック" panose="020B0400000000000000" pitchFamily="50" charset="-128"/>
                      </a:endParaRPr>
                    </a:p>
                  </a:txBody>
                  <a:tcPr marL="7747" marR="7747" marT="7747"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30</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相談支援専門員としてのグループワーク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サービス等利用計画案の作成</a:t>
                      </a:r>
                    </a:p>
                  </a:txBody>
                  <a:tcPr marL="9525" marR="9525" marT="9525" marB="0" anchor="ctr">
                    <a:lnL w="12700" cap="flat" cmpd="sng" algn="ctr">
                      <a:solidFill>
                        <a:schemeClr val="bg1">
                          <a:lumMod val="65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ホワイトボード</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サービス等利用計画の様式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各グループ毎に、多職種・他機関との連携に配慮し、サービス等利用計画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作成する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サービス担当者会議に招集する人や機関の設定も含めて討議する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各グループにて振り返りと講師コメントを実施する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14770476"/>
                  </a:ext>
                </a:extLst>
              </a:tr>
            </a:tbl>
          </a:graphicData>
        </a:graphic>
      </p:graphicFrame>
    </p:spTree>
    <p:extLst>
      <p:ext uri="{BB962C8B-B14F-4D97-AF65-F5344CB8AC3E}">
        <p14:creationId xmlns:p14="http://schemas.microsoft.com/office/powerpoint/2010/main" val="2990100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lang="ja-JP" altLang="en-US" sz="4000" dirty="0"/>
            </a:br>
            <a:r>
              <a:rPr lang="ja-JP" altLang="en-US" sz="3600" b="1" dirty="0"/>
              <a:t>演習事例</a:t>
            </a:r>
            <a:r>
              <a:rPr lang="ja-JP" altLang="en-US" sz="1800" dirty="0"/>
              <a:t>（この事例はフィクションです。実際の人物や団体などとは関係ありません）</a:t>
            </a:r>
            <a:br>
              <a:rPr kumimoji="1" lang="ja-JP" altLang="en-US" sz="2000"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indent="0" algn="just">
              <a:buNone/>
            </a:pPr>
            <a:endParaRPr lang="en-US" altLang="ja-JP" sz="500" kern="100" dirty="0">
              <a:effectLst/>
              <a:latin typeface="+mn-ea"/>
              <a:cs typeface="Times New Roman" panose="02020603050405020304" pitchFamily="18" charset="0"/>
            </a:endParaRPr>
          </a:p>
          <a:p>
            <a:pPr indent="139700" algn="just"/>
            <a:r>
              <a:rPr lang="ja-JP" altLang="en-US" sz="1800" kern="100" dirty="0">
                <a:effectLst/>
                <a:latin typeface="+mn-ea"/>
                <a:cs typeface="Times New Roman" panose="02020603050405020304" pitchFamily="18" charset="0"/>
              </a:rPr>
              <a:t>羽田良 光（はたら こう）</a:t>
            </a:r>
            <a:r>
              <a:rPr lang="ja-JP" altLang="en-US" sz="1800" kern="100" dirty="0">
                <a:latin typeface="+mn-ea"/>
                <a:cs typeface="Times New Roman" panose="02020603050405020304" pitchFamily="18" charset="0"/>
              </a:rPr>
              <a:t>さんは、</a:t>
            </a:r>
            <a:r>
              <a:rPr lang="ja-JP" altLang="ja-JP" sz="1800" kern="100" dirty="0">
                <a:effectLst/>
                <a:latin typeface="+mn-ea"/>
                <a:cs typeface="Times New Roman" panose="02020603050405020304" pitchFamily="18" charset="0"/>
              </a:rPr>
              <a:t>生活困窮者自立支援事業</a:t>
            </a:r>
            <a:r>
              <a:rPr lang="en-US" altLang="ja-JP" sz="1800" kern="100" dirty="0">
                <a:effectLst/>
                <a:latin typeface="+mn-ea"/>
                <a:cs typeface="Times New Roman" panose="02020603050405020304" pitchFamily="18" charset="0"/>
              </a:rPr>
              <a:t>(</a:t>
            </a:r>
            <a:r>
              <a:rPr lang="ja-JP" altLang="ja-JP" sz="1800" kern="100" dirty="0">
                <a:effectLst/>
                <a:latin typeface="+mn-ea"/>
                <a:cs typeface="Times New Roman" panose="02020603050405020304" pitchFamily="18" charset="0"/>
              </a:rPr>
              <a:t>非雇用型の訓練生として在籍</a:t>
            </a:r>
            <a:r>
              <a:rPr lang="en-US" altLang="ja-JP" sz="1800" kern="100" dirty="0">
                <a:effectLst/>
                <a:latin typeface="+mn-ea"/>
                <a:cs typeface="Times New Roman" panose="02020603050405020304" pitchFamily="18" charset="0"/>
              </a:rPr>
              <a:t>)</a:t>
            </a:r>
            <a:r>
              <a:rPr lang="ja-JP" altLang="ja-JP" sz="1800" kern="100" dirty="0">
                <a:effectLst/>
                <a:latin typeface="+mn-ea"/>
                <a:cs typeface="Times New Roman" panose="02020603050405020304" pitchFamily="18" charset="0"/>
              </a:rPr>
              <a:t>を利用する</a:t>
            </a:r>
            <a:r>
              <a:rPr lang="en-US" altLang="ja-JP" sz="1800" kern="100" dirty="0">
                <a:effectLst/>
                <a:latin typeface="+mn-ea"/>
                <a:cs typeface="Times New Roman" panose="02020603050405020304" pitchFamily="18" charset="0"/>
              </a:rPr>
              <a:t>27</a:t>
            </a:r>
            <a:r>
              <a:rPr lang="ja-JP" altLang="ja-JP" sz="1800" kern="100" dirty="0">
                <a:effectLst/>
                <a:latin typeface="+mn-ea"/>
                <a:cs typeface="Times New Roman" panose="02020603050405020304" pitchFamily="18" charset="0"/>
              </a:rPr>
              <a:t>歳の男性。</a:t>
            </a:r>
            <a:r>
              <a:rPr lang="ja-JP" altLang="en-US" sz="1600" kern="100" dirty="0">
                <a:effectLst/>
                <a:latin typeface="+mn-ea"/>
                <a:cs typeface="Times New Roman" panose="02020603050405020304" pitchFamily="18" charset="0"/>
              </a:rPr>
              <a:t>（</a:t>
            </a:r>
            <a:r>
              <a:rPr lang="en-US" altLang="ja-JP" sz="1600" kern="100" dirty="0">
                <a:latin typeface="+mn-ea"/>
                <a:cs typeface="Times New Roman" panose="02020603050405020304" pitchFamily="18" charset="0"/>
              </a:rPr>
              <a:t>※</a:t>
            </a:r>
            <a:r>
              <a:rPr lang="ja-JP" altLang="en-US" sz="1600" kern="100" dirty="0">
                <a:latin typeface="+mn-ea"/>
                <a:cs typeface="Times New Roman" panose="02020603050405020304" pitchFamily="18" charset="0"/>
              </a:rPr>
              <a:t>生活困窮者自立支援事業は就労継続支援Ｂ型事業所に併設されて実施されている）</a:t>
            </a:r>
            <a:endParaRPr lang="en-US" altLang="ja-JP" sz="1600" kern="100" dirty="0">
              <a:latin typeface="+mn-ea"/>
              <a:cs typeface="Times New Roman" panose="02020603050405020304" pitchFamily="18" charset="0"/>
            </a:endParaRPr>
          </a:p>
          <a:p>
            <a:pPr indent="0" algn="just">
              <a:buNone/>
            </a:pPr>
            <a:endParaRPr lang="ja-JP" altLang="en-US" sz="16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大学卒業後一般就労したが</a:t>
            </a:r>
            <a:r>
              <a:rPr lang="en-US" altLang="ja-JP" sz="1600" kern="100" dirty="0">
                <a:effectLst/>
                <a:latin typeface="+mn-ea"/>
                <a:cs typeface="Times New Roman" panose="02020603050405020304" pitchFamily="18" charset="0"/>
              </a:rPr>
              <a:t>1</a:t>
            </a:r>
            <a:r>
              <a:rPr lang="ja-JP" altLang="ja-JP" sz="1600" kern="100" dirty="0">
                <a:effectLst/>
                <a:latin typeface="+mn-ea"/>
                <a:cs typeface="Times New Roman" panose="02020603050405020304" pitchFamily="18" charset="0"/>
              </a:rPr>
              <a:t>ケ月で離職、その後</a:t>
            </a:r>
            <a:r>
              <a:rPr lang="en-US" altLang="ja-JP" sz="1600" kern="100" dirty="0">
                <a:effectLst/>
                <a:latin typeface="+mn-ea"/>
                <a:cs typeface="Times New Roman" panose="02020603050405020304" pitchFamily="18" charset="0"/>
              </a:rPr>
              <a:t>3</a:t>
            </a:r>
            <a:r>
              <a:rPr lang="ja-JP" altLang="ja-JP" sz="1600" kern="100" dirty="0">
                <a:effectLst/>
                <a:latin typeface="+mn-ea"/>
                <a:cs typeface="Times New Roman" panose="02020603050405020304" pitchFamily="18" charset="0"/>
              </a:rPr>
              <a:t>ケ月間</a:t>
            </a:r>
            <a:r>
              <a:rPr lang="ja-JP" altLang="en-US" sz="1600" kern="100" dirty="0">
                <a:effectLst/>
                <a:latin typeface="+mn-ea"/>
                <a:cs typeface="Times New Roman" panose="02020603050405020304" pitchFamily="18" charset="0"/>
              </a:rPr>
              <a:t>自宅にて</a:t>
            </a:r>
            <a:r>
              <a:rPr lang="ja-JP" altLang="ja-JP" sz="1600" kern="100" dirty="0">
                <a:effectLst/>
                <a:latin typeface="+mn-ea"/>
                <a:cs typeface="Times New Roman" panose="02020603050405020304" pitchFamily="18" charset="0"/>
              </a:rPr>
              <a:t>引きこもりとな</a:t>
            </a:r>
            <a:r>
              <a:rPr lang="ja-JP" altLang="en-US" sz="1600" kern="100" dirty="0">
                <a:effectLst/>
                <a:latin typeface="+mn-ea"/>
                <a:cs typeface="Times New Roman" panose="02020603050405020304" pitchFamily="18" charset="0"/>
              </a:rPr>
              <a:t>る。</a:t>
            </a:r>
            <a:endParaRPr lang="ja-JP" altLang="en-US" sz="1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親戚の勧めで、若者サポートステーションを利用し、生活困窮者支援事業を実施している就労継続支援</a:t>
            </a: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a:t>
            </a:r>
            <a:r>
              <a:rPr lang="ja-JP" altLang="en-US" sz="1600" kern="100" dirty="0">
                <a:effectLst/>
                <a:latin typeface="+mn-ea"/>
                <a:cs typeface="Times New Roman" panose="02020603050405020304" pitchFamily="18" charset="0"/>
              </a:rPr>
              <a:t>事業所</a:t>
            </a:r>
            <a:r>
              <a:rPr lang="ja-JP" altLang="ja-JP" sz="1600" kern="100" dirty="0">
                <a:effectLst/>
                <a:latin typeface="+mn-ea"/>
                <a:cs typeface="Times New Roman" panose="02020603050405020304" pitchFamily="18" charset="0"/>
              </a:rPr>
              <a:t>に支援員として求職</a:t>
            </a:r>
            <a:r>
              <a:rPr lang="ja-JP" altLang="en-US" sz="1600" kern="100" dirty="0">
                <a:effectLst/>
                <a:latin typeface="+mn-ea"/>
                <a:cs typeface="Times New Roman" panose="02020603050405020304" pitchFamily="18" charset="0"/>
              </a:rPr>
              <a:t>。</a:t>
            </a:r>
            <a:endParaRPr lang="en-US" altLang="ja-JP" sz="16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その職場実習時に高次脳機能障害が疑われ、利用者として</a:t>
            </a:r>
            <a:r>
              <a:rPr lang="ja-JP" altLang="en-US" sz="1600" kern="100" dirty="0">
                <a:effectLst/>
                <a:latin typeface="+mn-ea"/>
                <a:cs typeface="Times New Roman" panose="02020603050405020304" pitchFamily="18" charset="0"/>
              </a:rPr>
              <a:t>訓練し、</a:t>
            </a:r>
            <a:r>
              <a:rPr lang="ja-JP" altLang="ja-JP" sz="1600" kern="100" dirty="0">
                <a:effectLst/>
                <a:latin typeface="+mn-ea"/>
                <a:cs typeface="Times New Roman" panose="02020603050405020304" pitchFamily="18" charset="0"/>
              </a:rPr>
              <a:t>一般就労をめざした方が良いのではないかと勧めらた。</a:t>
            </a:r>
          </a:p>
          <a:p>
            <a:pPr indent="139700" algn="just">
              <a:lnSpc>
                <a:spcPct val="100000"/>
              </a:lnSpc>
            </a:pPr>
            <a:r>
              <a:rPr lang="ja-JP" altLang="ja-JP" sz="1600" kern="100" dirty="0">
                <a:effectLst/>
                <a:latin typeface="+mn-ea"/>
                <a:cs typeface="Times New Roman" panose="02020603050405020304" pitchFamily="18" charset="0"/>
              </a:rPr>
              <a:t>しかし、ご本人が障害者手帳の取得を拒んだため、若者サポートステーションと居住する市の生活支援課が介入し、生活困窮者自立支援事業</a:t>
            </a:r>
            <a:r>
              <a:rPr lang="en-US" altLang="ja-JP" sz="1600" kern="100" dirty="0">
                <a:effectLst/>
                <a:latin typeface="+mn-ea"/>
                <a:cs typeface="Times New Roman" panose="02020603050405020304" pitchFamily="18" charset="0"/>
              </a:rPr>
              <a:t>(</a:t>
            </a:r>
            <a:r>
              <a:rPr lang="ja-JP" altLang="ja-JP" sz="1600" kern="100" dirty="0">
                <a:effectLst/>
                <a:latin typeface="+mn-ea"/>
                <a:cs typeface="Times New Roman" panose="02020603050405020304" pitchFamily="18" charset="0"/>
              </a:rPr>
              <a:t>就労訓練事業</a:t>
            </a:r>
            <a:r>
              <a:rPr lang="en-US" altLang="ja-JP" sz="1600" kern="100" dirty="0">
                <a:effectLst/>
                <a:latin typeface="+mn-ea"/>
                <a:cs typeface="Times New Roman" panose="02020603050405020304" pitchFamily="18" charset="0"/>
              </a:rPr>
              <a:t>)</a:t>
            </a:r>
            <a:r>
              <a:rPr lang="ja-JP" altLang="ja-JP" sz="1600" kern="100" dirty="0">
                <a:effectLst/>
                <a:latin typeface="+mn-ea"/>
                <a:cs typeface="Times New Roman" panose="02020603050405020304" pitchFamily="18" charset="0"/>
              </a:rPr>
              <a:t>の利用者として、</a:t>
            </a: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型事業所の生産活動に参加することになり、そこで就労アセスメントを受けた。</a:t>
            </a:r>
          </a:p>
          <a:p>
            <a:pPr indent="139700" algn="just">
              <a:lnSpc>
                <a:spcPct val="100000"/>
              </a:lnSpc>
            </a:pPr>
            <a:r>
              <a:rPr lang="ja-JP" altLang="ja-JP" sz="1600" kern="100" dirty="0">
                <a:effectLst/>
                <a:latin typeface="+mn-ea"/>
                <a:cs typeface="Times New Roman" panose="02020603050405020304" pitchFamily="18" charset="0"/>
              </a:rPr>
              <a:t>就労アセスメントでは、障害者雇用枠での一般就労が良いのではないかとの助言があ</a:t>
            </a:r>
            <a:r>
              <a:rPr lang="ja-JP" altLang="en-US" sz="1600" kern="100" dirty="0">
                <a:effectLst/>
                <a:latin typeface="+mn-ea"/>
                <a:cs typeface="Times New Roman" panose="02020603050405020304" pitchFamily="18" charset="0"/>
              </a:rPr>
              <a:t>ったが、</a:t>
            </a:r>
            <a:r>
              <a:rPr lang="ja-JP" altLang="ja-JP" sz="1600" kern="100" dirty="0">
                <a:effectLst/>
                <a:latin typeface="+mn-ea"/>
                <a:cs typeface="Times New Roman" panose="02020603050405020304" pitchFamily="18" charset="0"/>
              </a:rPr>
              <a:t>ご本人・ご家族共に障害者手帳の取得に前向きになれず、ハローワークで一般の求職活動を並行して行</a:t>
            </a:r>
            <a:r>
              <a:rPr lang="ja-JP" altLang="en-US" sz="1600" kern="100" dirty="0">
                <a:effectLst/>
                <a:latin typeface="+mn-ea"/>
                <a:cs typeface="Times New Roman" panose="02020603050405020304" pitchFamily="18" charset="0"/>
              </a:rPr>
              <a:t>ったが</a:t>
            </a:r>
            <a:r>
              <a:rPr lang="ja-JP" altLang="ja-JP" sz="1600" kern="100" dirty="0">
                <a:effectLst/>
                <a:latin typeface="+mn-ea"/>
                <a:cs typeface="Times New Roman" panose="02020603050405020304" pitchFamily="18" charset="0"/>
              </a:rPr>
              <a:t>就職には繋が</a:t>
            </a:r>
            <a:r>
              <a:rPr lang="ja-JP" altLang="en-US" sz="1600" kern="100" dirty="0">
                <a:effectLst/>
                <a:latin typeface="+mn-ea"/>
                <a:cs typeface="Times New Roman" panose="02020603050405020304" pitchFamily="18" charset="0"/>
              </a:rPr>
              <a:t>ず。</a:t>
            </a:r>
            <a:endParaRPr lang="ja-JP" altLang="ja-JP" sz="16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今回、生活困窮者自立支援事業の利用期限が迫り、今後の進路や支援の方向性について、ご本人・ご家族と支援者や関係者等が話し合いを積み重ね</a:t>
            </a:r>
            <a:r>
              <a:rPr lang="ja-JP" altLang="en-US" sz="1600" kern="100" dirty="0">
                <a:effectLst/>
                <a:latin typeface="+mn-ea"/>
                <a:cs typeface="Times New Roman" panose="02020603050405020304" pitchFamily="18" charset="0"/>
              </a:rPr>
              <a:t>た。</a:t>
            </a:r>
          </a:p>
          <a:p>
            <a:pPr indent="139700" algn="just">
              <a:lnSpc>
                <a:spcPct val="100000"/>
              </a:lnSpc>
            </a:pPr>
            <a:r>
              <a:rPr lang="ja-JP" altLang="en-US" sz="1600" kern="100" dirty="0">
                <a:effectLst/>
                <a:latin typeface="+mn-ea"/>
                <a:cs typeface="Times New Roman" panose="02020603050405020304" pitchFamily="18" charset="0"/>
              </a:rPr>
              <a:t>そして、</a:t>
            </a:r>
            <a:r>
              <a:rPr lang="ja-JP" altLang="ja-JP" sz="1600" kern="100" dirty="0">
                <a:effectLst/>
                <a:latin typeface="+mn-ea"/>
                <a:cs typeface="Times New Roman" panose="02020603050405020304" pitchFamily="18" charset="0"/>
              </a:rPr>
              <a:t>一般就労をめざすことを目的に、</a:t>
            </a:r>
            <a:r>
              <a:rPr lang="ja-JP" altLang="en-US" sz="1600" kern="100" dirty="0">
                <a:effectLst/>
                <a:latin typeface="+mn-ea"/>
                <a:cs typeface="Times New Roman" panose="02020603050405020304" pitchFamily="18" charset="0"/>
              </a:rPr>
              <a:t>障害者手帳は取得せず、</a:t>
            </a:r>
            <a:r>
              <a:rPr lang="ja-JP" altLang="ja-JP" sz="1600" kern="100" dirty="0">
                <a:effectLst/>
                <a:latin typeface="+mn-ea"/>
                <a:cs typeface="Times New Roman" panose="02020603050405020304" pitchFamily="18" charset="0"/>
              </a:rPr>
              <a:t>医師の意見書により障害福祉サービスの受給者証を取得し、就労継続支援</a:t>
            </a: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型の利用を開始することにな</a:t>
            </a:r>
            <a:r>
              <a:rPr lang="ja-JP" altLang="en-US" sz="1600" kern="100" dirty="0">
                <a:effectLst/>
                <a:latin typeface="+mn-ea"/>
                <a:cs typeface="Times New Roman" panose="02020603050405020304" pitchFamily="18" charset="0"/>
              </a:rPr>
              <a:t>った</a:t>
            </a:r>
            <a:r>
              <a:rPr lang="ja-JP" altLang="ja-JP" sz="1600" kern="100" dirty="0">
                <a:effectLst/>
                <a:latin typeface="+mn-ea"/>
                <a:cs typeface="Times New Roman" panose="02020603050405020304" pitchFamily="18" charset="0"/>
              </a:rPr>
              <a:t>。</a:t>
            </a:r>
          </a:p>
          <a:p>
            <a:pPr marL="0" indent="0">
              <a:buNone/>
            </a:pPr>
            <a:endParaRPr lang="ja-JP" altLang="en-US" sz="1400"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en-US" altLang="ja-JP" dirty="0"/>
          </a:p>
        </p:txBody>
      </p:sp>
    </p:spTree>
    <p:extLst>
      <p:ext uri="{BB962C8B-B14F-4D97-AF65-F5344CB8AC3E}">
        <p14:creationId xmlns:p14="http://schemas.microsoft.com/office/powerpoint/2010/main" val="3155917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234" name="Group 2794"/>
          <p:cNvGraphicFramePr>
            <a:graphicFrameLocks noGrp="1"/>
          </p:cNvGraphicFramePr>
          <p:nvPr>
            <p:ph idx="1"/>
            <p:extLst>
              <p:ext uri="{D42A27DB-BD31-4B8C-83A1-F6EECF244321}">
                <p14:modId xmlns:p14="http://schemas.microsoft.com/office/powerpoint/2010/main" val="3205731395"/>
              </p:ext>
            </p:extLst>
          </p:nvPr>
        </p:nvGraphicFramePr>
        <p:xfrm>
          <a:off x="1150957" y="908051"/>
          <a:ext cx="9874357" cy="5689301"/>
        </p:xfrm>
        <a:graphic>
          <a:graphicData uri="http://schemas.openxmlformats.org/drawingml/2006/table">
            <a:tbl>
              <a:tblPr/>
              <a:tblGrid>
                <a:gridCol w="672321">
                  <a:extLst>
                    <a:ext uri="{9D8B030D-6E8A-4147-A177-3AD203B41FA5}">
                      <a16:colId xmlns:a16="http://schemas.microsoft.com/office/drawing/2014/main" val="20000"/>
                    </a:ext>
                  </a:extLst>
                </a:gridCol>
                <a:gridCol w="2020685">
                  <a:extLst>
                    <a:ext uri="{9D8B030D-6E8A-4147-A177-3AD203B41FA5}">
                      <a16:colId xmlns:a16="http://schemas.microsoft.com/office/drawing/2014/main" val="20001"/>
                    </a:ext>
                  </a:extLst>
                </a:gridCol>
                <a:gridCol w="2366583">
                  <a:extLst>
                    <a:ext uri="{9D8B030D-6E8A-4147-A177-3AD203B41FA5}">
                      <a16:colId xmlns:a16="http://schemas.microsoft.com/office/drawing/2014/main" val="20002"/>
                    </a:ext>
                  </a:extLst>
                </a:gridCol>
                <a:gridCol w="2514259">
                  <a:extLst>
                    <a:ext uri="{9D8B030D-6E8A-4147-A177-3AD203B41FA5}">
                      <a16:colId xmlns:a16="http://schemas.microsoft.com/office/drawing/2014/main" val="20003"/>
                    </a:ext>
                  </a:extLst>
                </a:gridCol>
                <a:gridCol w="2300509">
                  <a:extLst>
                    <a:ext uri="{9D8B030D-6E8A-4147-A177-3AD203B41FA5}">
                      <a16:colId xmlns:a16="http://schemas.microsoft.com/office/drawing/2014/main" val="20004"/>
                    </a:ext>
                  </a:extLst>
                </a:gridCol>
              </a:tblGrid>
              <a:tr h="8262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endParaRPr kumimoji="1" lang="ja-JP" altLang="ja-JP"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表明されている　　　　ニーズの把握</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初期状態の評価</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（利用者の状況</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・環境の状況）</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支援者の気になること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・推測できること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（事例の強み・可能性）</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整理されたニーズ</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（願いや希望を満たすための具体的な到達目標）</a:t>
                      </a:r>
                    </a:p>
                  </a:txBody>
                  <a:tcPr marL="101537" marR="101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0"/>
                  </a:ext>
                </a:extLst>
              </a:tr>
              <a:tr h="48630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39" name="Rectangle 2786"/>
          <p:cNvSpPr>
            <a:spLocks noChangeArrowheads="1"/>
          </p:cNvSpPr>
          <p:nvPr/>
        </p:nvSpPr>
        <p:spPr bwMode="auto">
          <a:xfrm>
            <a:off x="3336966" y="115888"/>
            <a:ext cx="5165766" cy="576262"/>
          </a:xfrm>
          <a:prstGeom prst="rect">
            <a:avLst/>
          </a:prstGeom>
          <a:noFill/>
          <a:ln w="12700" algn="ctr">
            <a:noFill/>
            <a:miter lim="800000"/>
            <a:headEnd/>
            <a:tailEnd/>
          </a:ln>
        </p:spPr>
        <p:txBody>
          <a:bodyPr anchor="ctr"/>
          <a:lstStyle/>
          <a:p>
            <a:r>
              <a:rPr lang="ja-JP" altLang="en-US" sz="2800" b="1" dirty="0">
                <a:solidFill>
                  <a:schemeClr val="tx2"/>
                </a:solidFill>
              </a:rPr>
              <a:t>ニーズの整理表の一例</a:t>
            </a:r>
            <a:endParaRPr lang="ja-JP" altLang="en-US" sz="1600" b="1" dirty="0">
              <a:solidFill>
                <a:schemeClr val="tx2"/>
              </a:solidFill>
            </a:endParaRPr>
          </a:p>
        </p:txBody>
      </p:sp>
      <p:sp>
        <p:nvSpPr>
          <p:cNvPr id="34841" name="Rectangle 2786"/>
          <p:cNvSpPr>
            <a:spLocks noChangeArrowheads="1"/>
          </p:cNvSpPr>
          <p:nvPr/>
        </p:nvSpPr>
        <p:spPr bwMode="auto">
          <a:xfrm>
            <a:off x="7294581" y="476285"/>
            <a:ext cx="3730733" cy="346075"/>
          </a:xfrm>
          <a:prstGeom prst="rect">
            <a:avLst/>
          </a:prstGeom>
          <a:noFill/>
          <a:ln w="12700" algn="ctr">
            <a:noFill/>
            <a:miter lim="800000"/>
            <a:headEnd/>
            <a:tailEnd/>
          </a:ln>
        </p:spPr>
        <p:txBody>
          <a:bodyPr anchor="ctr"/>
          <a:lstStyle/>
          <a:p>
            <a:r>
              <a:rPr lang="ja-JP" altLang="en-US" sz="1400" b="1" dirty="0">
                <a:solidFill>
                  <a:schemeClr val="tx2"/>
                </a:solidFill>
              </a:rPr>
              <a:t>　　　　　　　　　　　　　　　　　　　　　　　　　　　　　　　　　　　　　　　　　　　</a:t>
            </a:r>
            <a:r>
              <a:rPr lang="ja-JP" altLang="en-US" sz="1600" b="1" u="sng" dirty="0">
                <a:solidFill>
                  <a:schemeClr val="tx2"/>
                </a:solidFill>
              </a:rPr>
              <a:t>利用者名　　　　　　　　　　　様</a:t>
            </a:r>
            <a:br>
              <a:rPr lang="ja-JP" altLang="en-US" sz="1600" b="1" dirty="0">
                <a:solidFill>
                  <a:schemeClr val="tx2"/>
                </a:solidFill>
              </a:rPr>
            </a:br>
            <a:endParaRPr lang="ja-JP" altLang="en-US" sz="1600" b="1" dirty="0">
              <a:solidFill>
                <a:schemeClr val="tx2"/>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6F167F9-55FD-C073-8B57-2DCAC3C9A942}"/>
              </a:ext>
            </a:extLst>
          </p:cNvPr>
          <p:cNvSpPr txBox="1"/>
          <p:nvPr/>
        </p:nvSpPr>
        <p:spPr>
          <a:xfrm>
            <a:off x="3087756" y="0"/>
            <a:ext cx="6016487" cy="292388"/>
          </a:xfrm>
          <a:prstGeom prst="rect">
            <a:avLst/>
          </a:prstGeom>
          <a:noFill/>
          <a:ln>
            <a:noFill/>
          </a:ln>
        </p:spPr>
        <p:txBody>
          <a:bodyPr wrap="square" rtlCol="0" anchor="ctr">
            <a:spAutoFit/>
          </a:bodyPr>
          <a:lstStyle/>
          <a:p>
            <a:pPr algn="ctr"/>
            <a:r>
              <a:rPr kumimoji="1" lang="ja-JP" altLang="en-US" sz="1300" dirty="0">
                <a:latin typeface="ＭＳ Ｐゴシック" panose="020B0600070205080204" pitchFamily="50" charset="-128"/>
                <a:ea typeface="ＭＳ Ｐゴシック" panose="020B0600070205080204" pitchFamily="50" charset="-128"/>
              </a:rPr>
              <a:t>サービス等利用計画・障害児支援利用計画</a:t>
            </a:r>
          </a:p>
        </p:txBody>
      </p:sp>
      <p:sp>
        <p:nvSpPr>
          <p:cNvPr id="7" name="正方形/長方形 6">
            <a:extLst>
              <a:ext uri="{FF2B5EF4-FFF2-40B4-BE49-F238E27FC236}">
                <a16:creationId xmlns:a16="http://schemas.microsoft.com/office/drawing/2014/main" id="{5758E355-4BF8-FED2-20E0-2C8ADC90D392}"/>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CF5A35E4-3021-602B-D4C3-A0B7E4E8EA64}"/>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12" name="表 12">
            <a:extLst>
              <a:ext uri="{FF2B5EF4-FFF2-40B4-BE49-F238E27FC236}">
                <a16:creationId xmlns:a16="http://schemas.microsoft.com/office/drawing/2014/main" id="{F1257CB2-4781-0904-D9B1-9337DA75D7C2}"/>
              </a:ext>
            </a:extLst>
          </p:cNvPr>
          <p:cNvGraphicFramePr>
            <a:graphicFrameLocks noGrp="1"/>
          </p:cNvGraphicFramePr>
          <p:nvPr/>
        </p:nvGraphicFramePr>
        <p:xfrm>
          <a:off x="225286" y="267192"/>
          <a:ext cx="11754678" cy="853440"/>
        </p:xfrm>
        <a:graphic>
          <a:graphicData uri="http://schemas.openxmlformats.org/drawingml/2006/table">
            <a:tbl>
              <a:tblPr firstRow="1" bandRow="1">
                <a:tableStyleId>{2D5ABB26-0587-4C30-8999-92F81FD0307C}</a:tableStyleId>
              </a:tblPr>
              <a:tblGrid>
                <a:gridCol w="1842052">
                  <a:extLst>
                    <a:ext uri="{9D8B030D-6E8A-4147-A177-3AD203B41FA5}">
                      <a16:colId xmlns:a16="http://schemas.microsoft.com/office/drawing/2014/main" val="3132489913"/>
                    </a:ext>
                  </a:extLst>
                </a:gridCol>
                <a:gridCol w="1881809">
                  <a:extLst>
                    <a:ext uri="{9D8B030D-6E8A-4147-A177-3AD203B41FA5}">
                      <a16:colId xmlns:a16="http://schemas.microsoft.com/office/drawing/2014/main" val="2708884163"/>
                    </a:ext>
                  </a:extLst>
                </a:gridCol>
                <a:gridCol w="1762539">
                  <a:extLst>
                    <a:ext uri="{9D8B030D-6E8A-4147-A177-3AD203B41FA5}">
                      <a16:colId xmlns:a16="http://schemas.microsoft.com/office/drawing/2014/main" val="1829210211"/>
                    </a:ext>
                  </a:extLst>
                </a:gridCol>
                <a:gridCol w="2213113">
                  <a:extLst>
                    <a:ext uri="{9D8B030D-6E8A-4147-A177-3AD203B41FA5}">
                      <a16:colId xmlns:a16="http://schemas.microsoft.com/office/drawing/2014/main" val="1888705351"/>
                    </a:ext>
                  </a:extLst>
                </a:gridCol>
                <a:gridCol w="1722783">
                  <a:extLst>
                    <a:ext uri="{9D8B030D-6E8A-4147-A177-3AD203B41FA5}">
                      <a16:colId xmlns:a16="http://schemas.microsoft.com/office/drawing/2014/main" val="1783716465"/>
                    </a:ext>
                  </a:extLst>
                </a:gridCol>
                <a:gridCol w="2332382">
                  <a:extLst>
                    <a:ext uri="{9D8B030D-6E8A-4147-A177-3AD203B41FA5}">
                      <a16:colId xmlns:a16="http://schemas.microsoft.com/office/drawing/2014/main" val="78056581"/>
                    </a:ext>
                  </a:extLst>
                </a:gridCol>
              </a:tblGrid>
              <a:tr h="0">
                <a:tc>
                  <a:txBody>
                    <a:bodyPr/>
                    <a:lstStyle/>
                    <a:p>
                      <a:r>
                        <a:rPr kumimoji="1" lang="ja-JP" altLang="en-US" sz="700" dirty="0">
                          <a:latin typeface="ＭＳ Ｐゴシック" panose="020B0600070205080204" pitchFamily="50" charset="-128"/>
                          <a:ea typeface="ＭＳ Ｐゴシック" panose="020B0600070205080204" pitchFamily="50" charset="-128"/>
                        </a:rPr>
                        <a:t>利用者氏名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障害支援区分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相談支援事業者名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190938"/>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障害福祉サービス受給者証番号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利用者負担上限額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計画作成担当者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350161"/>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地域相談支援受給者番号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通所受給者証番号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代筆者署名欄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6723094"/>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モニタリング期間（開始年月）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利用者同意書名欄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33584"/>
                  </a:ext>
                </a:extLst>
              </a:tr>
            </a:tbl>
          </a:graphicData>
        </a:graphic>
      </p:graphicFrame>
      <p:graphicFrame>
        <p:nvGraphicFramePr>
          <p:cNvPr id="13" name="表 13">
            <a:extLst>
              <a:ext uri="{FF2B5EF4-FFF2-40B4-BE49-F238E27FC236}">
                <a16:creationId xmlns:a16="http://schemas.microsoft.com/office/drawing/2014/main" id="{B11D8EB3-04E3-9E83-5DD6-C5FD885A4B00}"/>
              </a:ext>
            </a:extLst>
          </p:cNvPr>
          <p:cNvGraphicFramePr>
            <a:graphicFrameLocks noGrp="1"/>
          </p:cNvGraphicFramePr>
          <p:nvPr/>
        </p:nvGraphicFramePr>
        <p:xfrm>
          <a:off x="225286" y="1148865"/>
          <a:ext cx="11754677" cy="1419501"/>
        </p:xfrm>
        <a:graphic>
          <a:graphicData uri="http://schemas.openxmlformats.org/drawingml/2006/table">
            <a:tbl>
              <a:tblPr firstRow="1" bandRow="1">
                <a:tableStyleId>{2D5ABB26-0587-4C30-8999-92F81FD0307C}</a:tableStyleId>
              </a:tblPr>
              <a:tblGrid>
                <a:gridCol w="1842053">
                  <a:extLst>
                    <a:ext uri="{9D8B030D-6E8A-4147-A177-3AD203B41FA5}">
                      <a16:colId xmlns:a16="http://schemas.microsoft.com/office/drawing/2014/main" val="551654702"/>
                    </a:ext>
                  </a:extLst>
                </a:gridCol>
                <a:gridCol w="9912624">
                  <a:extLst>
                    <a:ext uri="{9D8B030D-6E8A-4147-A177-3AD203B41FA5}">
                      <a16:colId xmlns:a16="http://schemas.microsoft.com/office/drawing/2014/main" val="2654086290"/>
                    </a:ext>
                  </a:extLst>
                </a:gridCol>
              </a:tblGrid>
              <a:tr h="646387">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利用者及びその家族の</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生活に対する意向</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（希望する生活）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2559249"/>
                  </a:ext>
                </a:extLst>
              </a:tr>
              <a:tr h="773114">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総合的な援助の方針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9088180"/>
                  </a:ext>
                </a:extLst>
              </a:tr>
            </a:tbl>
          </a:graphicData>
        </a:graphic>
      </p:graphicFrame>
      <p:graphicFrame>
        <p:nvGraphicFramePr>
          <p:cNvPr id="14" name="表 14">
            <a:extLst>
              <a:ext uri="{FF2B5EF4-FFF2-40B4-BE49-F238E27FC236}">
                <a16:creationId xmlns:a16="http://schemas.microsoft.com/office/drawing/2014/main" id="{EB2EFF14-A6F5-F765-FA02-896D22B0BB13}"/>
              </a:ext>
            </a:extLst>
          </p:cNvPr>
          <p:cNvGraphicFramePr>
            <a:graphicFrameLocks noGrp="1"/>
          </p:cNvGraphicFramePr>
          <p:nvPr/>
        </p:nvGraphicFramePr>
        <p:xfrm>
          <a:off x="490280" y="2095972"/>
          <a:ext cx="11489683" cy="476520"/>
        </p:xfrm>
        <a:graphic>
          <a:graphicData uri="http://schemas.openxmlformats.org/drawingml/2006/table">
            <a:tbl>
              <a:tblPr firstRow="1" bandRow="1">
                <a:tableStyleId>{2D5ABB26-0587-4C30-8999-92F81FD0307C}</a:tableStyleId>
              </a:tblPr>
              <a:tblGrid>
                <a:gridCol w="1572437">
                  <a:extLst>
                    <a:ext uri="{9D8B030D-6E8A-4147-A177-3AD203B41FA5}">
                      <a16:colId xmlns:a16="http://schemas.microsoft.com/office/drawing/2014/main" val="3810478611"/>
                    </a:ext>
                  </a:extLst>
                </a:gridCol>
                <a:gridCol w="9917246">
                  <a:extLst>
                    <a:ext uri="{9D8B030D-6E8A-4147-A177-3AD203B41FA5}">
                      <a16:colId xmlns:a16="http://schemas.microsoft.com/office/drawing/2014/main" val="3603085999"/>
                    </a:ext>
                  </a:extLst>
                </a:gridCol>
              </a:tblGrid>
              <a:tr h="216221">
                <a:tc>
                  <a:txBody>
                    <a:bodyPr/>
                    <a:lstStyle/>
                    <a:p>
                      <a:r>
                        <a:rPr kumimoji="1" lang="ja-JP" altLang="en-US" sz="800" dirty="0">
                          <a:latin typeface="ＭＳ Ｐゴシック" panose="020B0600070205080204" pitchFamily="50" charset="-128"/>
                          <a:ea typeface="ＭＳ Ｐゴシック" panose="020B0600070205080204" pitchFamily="50" charset="-128"/>
                        </a:rPr>
                        <a:t>長期目標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863326"/>
                  </a:ext>
                </a:extLst>
              </a:tr>
              <a:tr h="260299">
                <a:tc>
                  <a:txBody>
                    <a:bodyPr/>
                    <a:lstStyle/>
                    <a:p>
                      <a:r>
                        <a:rPr kumimoji="1" lang="ja-JP" altLang="en-US" sz="800" dirty="0">
                          <a:latin typeface="ＭＳ Ｐゴシック" panose="020B0600070205080204" pitchFamily="50" charset="-128"/>
                          <a:ea typeface="ＭＳ Ｐゴシック" panose="020B0600070205080204" pitchFamily="50" charset="-128"/>
                        </a:rPr>
                        <a:t>短期目標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8529560"/>
                  </a:ext>
                </a:extLst>
              </a:tr>
            </a:tbl>
          </a:graphicData>
        </a:graphic>
      </p:graphicFrame>
      <p:graphicFrame>
        <p:nvGraphicFramePr>
          <p:cNvPr id="18" name="表 18">
            <a:extLst>
              <a:ext uri="{FF2B5EF4-FFF2-40B4-BE49-F238E27FC236}">
                <a16:creationId xmlns:a16="http://schemas.microsoft.com/office/drawing/2014/main" id="{EE707CE9-164F-9752-B07F-03C02571061D}"/>
              </a:ext>
            </a:extLst>
          </p:cNvPr>
          <p:cNvGraphicFramePr>
            <a:graphicFrameLocks noGrp="1"/>
          </p:cNvGraphicFramePr>
          <p:nvPr/>
        </p:nvGraphicFramePr>
        <p:xfrm>
          <a:off x="225286" y="2628958"/>
          <a:ext cx="11754680" cy="4108273"/>
        </p:xfrm>
        <a:graphic>
          <a:graphicData uri="http://schemas.openxmlformats.org/drawingml/2006/table">
            <a:tbl>
              <a:tblPr firstRow="1" bandRow="1">
                <a:tableStyleId>{5940675A-B579-460E-94D1-54222C63F5DA}</a:tableStyleId>
              </a:tblPr>
              <a:tblGrid>
                <a:gridCol w="268010">
                  <a:extLst>
                    <a:ext uri="{9D8B030D-6E8A-4147-A177-3AD203B41FA5}">
                      <a16:colId xmlns:a16="http://schemas.microsoft.com/office/drawing/2014/main" val="2196456922"/>
                    </a:ext>
                  </a:extLst>
                </a:gridCol>
                <a:gridCol w="2013930">
                  <a:extLst>
                    <a:ext uri="{9D8B030D-6E8A-4147-A177-3AD203B41FA5}">
                      <a16:colId xmlns:a16="http://schemas.microsoft.com/office/drawing/2014/main" val="724344087"/>
                    </a:ext>
                  </a:extLst>
                </a:gridCol>
                <a:gridCol w="1172497">
                  <a:extLst>
                    <a:ext uri="{9D8B030D-6E8A-4147-A177-3AD203B41FA5}">
                      <a16:colId xmlns:a16="http://schemas.microsoft.com/office/drawing/2014/main" val="4021379510"/>
                    </a:ext>
                  </a:extLst>
                </a:gridCol>
                <a:gridCol w="486696">
                  <a:extLst>
                    <a:ext uri="{9D8B030D-6E8A-4147-A177-3AD203B41FA5}">
                      <a16:colId xmlns:a16="http://schemas.microsoft.com/office/drawing/2014/main" val="773044156"/>
                    </a:ext>
                  </a:extLst>
                </a:gridCol>
                <a:gridCol w="862781">
                  <a:extLst>
                    <a:ext uri="{9D8B030D-6E8A-4147-A177-3AD203B41FA5}">
                      <a16:colId xmlns:a16="http://schemas.microsoft.com/office/drawing/2014/main" val="3379427199"/>
                    </a:ext>
                  </a:extLst>
                </a:gridCol>
                <a:gridCol w="2286000">
                  <a:extLst>
                    <a:ext uri="{9D8B030D-6E8A-4147-A177-3AD203B41FA5}">
                      <a16:colId xmlns:a16="http://schemas.microsoft.com/office/drawing/2014/main" val="2220987484"/>
                    </a:ext>
                  </a:extLst>
                </a:gridCol>
                <a:gridCol w="833284">
                  <a:extLst>
                    <a:ext uri="{9D8B030D-6E8A-4147-A177-3AD203B41FA5}">
                      <a16:colId xmlns:a16="http://schemas.microsoft.com/office/drawing/2014/main" val="3739687628"/>
                    </a:ext>
                  </a:extLst>
                </a:gridCol>
                <a:gridCol w="1769806">
                  <a:extLst>
                    <a:ext uri="{9D8B030D-6E8A-4147-A177-3AD203B41FA5}">
                      <a16:colId xmlns:a16="http://schemas.microsoft.com/office/drawing/2014/main" val="3984522084"/>
                    </a:ext>
                  </a:extLst>
                </a:gridCol>
                <a:gridCol w="538316">
                  <a:extLst>
                    <a:ext uri="{9D8B030D-6E8A-4147-A177-3AD203B41FA5}">
                      <a16:colId xmlns:a16="http://schemas.microsoft.com/office/drawing/2014/main" val="2467039440"/>
                    </a:ext>
                  </a:extLst>
                </a:gridCol>
                <a:gridCol w="1523360">
                  <a:extLst>
                    <a:ext uri="{9D8B030D-6E8A-4147-A177-3AD203B41FA5}">
                      <a16:colId xmlns:a16="http://schemas.microsoft.com/office/drawing/2014/main" val="2313273073"/>
                    </a:ext>
                  </a:extLst>
                </a:gridCol>
              </a:tblGrid>
              <a:tr h="230899">
                <a:tc rowSpan="2">
                  <a:txBody>
                    <a:bodyPr/>
                    <a:lstStyle/>
                    <a:p>
                      <a:pPr algn="ctr"/>
                      <a:r>
                        <a:rPr kumimoji="1" lang="ja-JP" altLang="en-US" sz="600" dirty="0">
                          <a:latin typeface="ＭＳ Ｐゴシック" panose="020B0600070205080204" pitchFamily="50" charset="-128"/>
                          <a:ea typeface="ＭＳ Ｐゴシック" panose="020B0600070205080204" pitchFamily="50" charset="-128"/>
                        </a:rPr>
                        <a:t>優先順位</a:t>
                      </a:r>
                    </a:p>
                  </a:txBody>
                  <a:tcPr vert="eaVert"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解決すべき課題</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（本人のニーズ）</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支援目標</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達成</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gridSpan="3">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福祉サービス等</a:t>
                      </a: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問題解決のための</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本人の役割</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評価</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その他留意事項</a:t>
                      </a:r>
                    </a:p>
                  </a:txBody>
                  <a:tcPr anchor="ctr"/>
                </a:tc>
                <a:extLst>
                  <a:ext uri="{0D108BD9-81ED-4DB2-BD59-A6C34878D82A}">
                    <a16:rowId xmlns:a16="http://schemas.microsoft.com/office/drawing/2014/main" val="16286459"/>
                  </a:ext>
                </a:extLst>
              </a:tr>
              <a:tr h="296354">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grid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種類・内容・量（頻度・時間）</a:t>
                      </a:r>
                    </a:p>
                  </a:txBody>
                  <a:tcPr anchor="ct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600" dirty="0">
                          <a:latin typeface="ＭＳ Ｐゴシック" panose="020B0600070205080204" pitchFamily="50" charset="-128"/>
                          <a:ea typeface="ＭＳ Ｐゴシック" panose="020B0600070205080204" pitchFamily="50" charset="-128"/>
                        </a:rPr>
                        <a:t>提供事業者名</a:t>
                      </a:r>
                      <a:endParaRPr kumimoji="1" lang="en-US" altLang="ja-JP" sz="600" dirty="0">
                        <a:latin typeface="ＭＳ Ｐゴシック" panose="020B0600070205080204" pitchFamily="50" charset="-128"/>
                        <a:ea typeface="ＭＳ Ｐゴシック" panose="020B0600070205080204" pitchFamily="50" charset="-128"/>
                      </a:endParaRPr>
                    </a:p>
                    <a:p>
                      <a:pPr algn="ctr"/>
                      <a:r>
                        <a:rPr kumimoji="1" lang="ja-JP" altLang="en-US" sz="600" dirty="0">
                          <a:latin typeface="ＭＳ Ｐゴシック" panose="020B0600070205080204" pitchFamily="50" charset="-128"/>
                          <a:ea typeface="ＭＳ Ｐゴシック" panose="020B0600070205080204" pitchFamily="50" charset="-128"/>
                        </a:rPr>
                        <a:t>（担当者名・電話）</a:t>
                      </a:r>
                    </a:p>
                  </a:txBody>
                  <a:tcPr anchor="ct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57370392"/>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1</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en-US" altLang="ja-JP"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492165576"/>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2</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835659564"/>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3</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947313925"/>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4</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560956158"/>
                  </a:ext>
                </a:extLst>
              </a:tr>
              <a:tr h="716204">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5</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157621133"/>
                  </a:ext>
                </a:extLst>
              </a:tr>
            </a:tbl>
          </a:graphicData>
        </a:graphic>
      </p:graphicFrame>
    </p:spTree>
    <p:extLst>
      <p:ext uri="{BB962C8B-B14F-4D97-AF65-F5344CB8AC3E}">
        <p14:creationId xmlns:p14="http://schemas.microsoft.com/office/powerpoint/2010/main" val="1447812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kumimoji="1" lang="ja-JP" altLang="en-US" sz="4000" dirty="0"/>
            </a:br>
            <a:r>
              <a:rPr lang="ja-JP" altLang="en-US" sz="4000" dirty="0"/>
              <a:t>サービス等利用計画を作成する際のポイント</a:t>
            </a:r>
            <a:br>
              <a:rPr kumimoji="1" lang="ja-JP" altLang="en-US"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marL="0" indent="0">
              <a:buNone/>
            </a:pPr>
            <a:r>
              <a:rPr lang="ja-JP" altLang="en-US" b="1" dirty="0"/>
              <a:t>サービス管理責任者としてサービス担当者会議に参加する際のポイントを参考にして、サービス等利用計画を作成する</a:t>
            </a:r>
          </a:p>
          <a:p>
            <a:pPr marL="0" indent="0" algn="ctr">
              <a:buNone/>
            </a:pPr>
            <a:r>
              <a:rPr lang="ja-JP" altLang="en-US" sz="3200" dirty="0"/>
              <a:t>⇓</a:t>
            </a:r>
            <a:endParaRPr lang="ja-JP" altLang="en-US" sz="3600" dirty="0"/>
          </a:p>
          <a:p>
            <a:pPr marL="0" indent="0">
              <a:buNone/>
            </a:pPr>
            <a:r>
              <a:rPr lang="ja-JP" altLang="en-US" sz="2000" dirty="0"/>
              <a:t>　　・サービス利用に至る経緯を確認する</a:t>
            </a:r>
          </a:p>
          <a:p>
            <a:pPr marL="0" indent="0">
              <a:buNone/>
            </a:pPr>
            <a:r>
              <a:rPr lang="ja-JP" altLang="en-US" sz="2000" dirty="0"/>
              <a:t>　　・ご本人の意向を、ご本人の言葉により確認する</a:t>
            </a:r>
          </a:p>
          <a:p>
            <a:pPr marL="0" indent="0">
              <a:buNone/>
            </a:pPr>
            <a:r>
              <a:rPr lang="ja-JP" altLang="en-US" sz="2000" dirty="0"/>
              <a:t>　　・ご家族の意向を、ご家族の言葉により確認する</a:t>
            </a:r>
          </a:p>
          <a:p>
            <a:pPr marL="0" indent="0">
              <a:buNone/>
            </a:pPr>
            <a:r>
              <a:rPr lang="ja-JP" altLang="en-US" sz="2000" dirty="0"/>
              <a:t>　　・相談支援専門員によるアセスメントの内容やニーズの整理について不明な点を確</a:t>
            </a:r>
          </a:p>
          <a:p>
            <a:pPr marL="0" indent="0">
              <a:buNone/>
            </a:pPr>
            <a:r>
              <a:rPr lang="ja-JP" altLang="en-US" sz="2000" dirty="0"/>
              <a:t>　　　認したり、意見を述べる</a:t>
            </a:r>
          </a:p>
          <a:p>
            <a:pPr marL="0" indent="0">
              <a:buNone/>
            </a:pPr>
            <a:r>
              <a:rPr lang="ja-JP" altLang="en-US" sz="2000" dirty="0"/>
              <a:t>　　・サービス等利用計画案に示されている支援の方向性や必要な支援内容の全体像を</a:t>
            </a:r>
          </a:p>
          <a:p>
            <a:pPr marL="0" indent="0">
              <a:buNone/>
            </a:pPr>
            <a:r>
              <a:rPr lang="ja-JP" altLang="en-US" sz="2000" dirty="0"/>
              <a:t>　　　確認する</a:t>
            </a:r>
          </a:p>
          <a:p>
            <a:pPr marL="0" indent="0">
              <a:buNone/>
            </a:pPr>
            <a:r>
              <a:rPr lang="ja-JP" altLang="en-US" sz="2000" dirty="0"/>
              <a:t>　　・それぞれの事業所に求められていることについて確認すると共に、対応可能なこと、</a:t>
            </a:r>
          </a:p>
          <a:p>
            <a:pPr marL="0" indent="0">
              <a:buNone/>
            </a:pPr>
            <a:r>
              <a:rPr lang="ja-JP" altLang="en-US" sz="2000" dirty="0"/>
              <a:t>　　　現状では困難なことについて確認する</a:t>
            </a:r>
          </a:p>
          <a:p>
            <a:pPr marL="0" indent="0">
              <a:buNone/>
            </a:pPr>
            <a:r>
              <a:rPr lang="ja-JP" altLang="en-US" sz="2000" dirty="0"/>
              <a:t>　　・今後のスケジュールについて確認する</a:t>
            </a:r>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ja-JP" altLang="en-US" dirty="0"/>
          </a:p>
          <a:p>
            <a:pPr marL="0" indent="0">
              <a:buNone/>
            </a:pPr>
            <a:endParaRPr lang="en-US" altLang="ja-JP" dirty="0"/>
          </a:p>
        </p:txBody>
      </p:sp>
    </p:spTree>
    <p:extLst>
      <p:ext uri="{BB962C8B-B14F-4D97-AF65-F5344CB8AC3E}">
        <p14:creationId xmlns:p14="http://schemas.microsoft.com/office/powerpoint/2010/main" val="27875075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443421"/>
            <a:ext cx="10515600" cy="3352860"/>
          </a:xfrm>
        </p:spPr>
        <p:txBody>
          <a:bodyPr>
            <a:normAutofit fontScale="90000"/>
          </a:bodyPr>
          <a:lstStyle/>
          <a:p>
            <a:pPr algn="ctr">
              <a:lnSpc>
                <a:spcPct val="150000"/>
              </a:lnSpc>
            </a:pPr>
            <a:r>
              <a:rPr lang="ja-JP" altLang="en-US" dirty="0"/>
              <a:t>演習②</a:t>
            </a:r>
            <a:br>
              <a:rPr lang="en-US" altLang="ja-JP" dirty="0"/>
            </a:br>
            <a:br>
              <a:rPr lang="en-US" altLang="ja-JP" dirty="0"/>
            </a:br>
            <a:r>
              <a:rPr lang="en-US" altLang="ja-JP" sz="3600" dirty="0"/>
              <a:t>A</a:t>
            </a:r>
            <a:r>
              <a:rPr lang="ja-JP" altLang="en-US" sz="3600" dirty="0"/>
              <a:t>型利用の個別支援計画の作成会議　</a:t>
            </a:r>
            <a:br>
              <a:rPr lang="en-US" altLang="ja-JP" sz="3600" dirty="0"/>
            </a:br>
            <a:r>
              <a:rPr lang="en-US" altLang="ja-JP" sz="3600" dirty="0"/>
              <a:t>(</a:t>
            </a:r>
            <a:r>
              <a:rPr lang="ja-JP" altLang="en-US" sz="3600" dirty="0"/>
              <a:t>一年後、一般就労に向けて</a:t>
            </a:r>
            <a:r>
              <a:rPr lang="en-US" altLang="ja-JP" sz="3600" dirty="0"/>
              <a:t>)</a:t>
            </a:r>
            <a:endParaRPr kumimoji="1" lang="ja-JP" altLang="en-US" dirty="0"/>
          </a:p>
        </p:txBody>
      </p:sp>
    </p:spTree>
    <p:extLst>
      <p:ext uri="{BB962C8B-B14F-4D97-AF65-F5344CB8AC3E}">
        <p14:creationId xmlns:p14="http://schemas.microsoft.com/office/powerpoint/2010/main" val="3693249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a:extLst>
              <a:ext uri="{FF2B5EF4-FFF2-40B4-BE49-F238E27FC236}">
                <a16:creationId xmlns:a16="http://schemas.microsoft.com/office/drawing/2014/main" id="{BAF35256-E1CC-E5D1-D129-222A59EC3AB7}"/>
              </a:ext>
            </a:extLst>
          </p:cNvPr>
          <p:cNvGraphicFramePr>
            <a:graphicFrameLocks noGrp="1"/>
          </p:cNvGraphicFramePr>
          <p:nvPr/>
        </p:nvGraphicFramePr>
        <p:xfrm>
          <a:off x="148796" y="79252"/>
          <a:ext cx="11894409" cy="6699496"/>
        </p:xfrm>
        <a:graphic>
          <a:graphicData uri="http://schemas.openxmlformats.org/drawingml/2006/table">
            <a:tbl>
              <a:tblPr/>
              <a:tblGrid>
                <a:gridCol w="288729">
                  <a:extLst>
                    <a:ext uri="{9D8B030D-6E8A-4147-A177-3AD203B41FA5}">
                      <a16:colId xmlns:a16="http://schemas.microsoft.com/office/drawing/2014/main" val="399131560"/>
                    </a:ext>
                  </a:extLst>
                </a:gridCol>
                <a:gridCol w="288729">
                  <a:extLst>
                    <a:ext uri="{9D8B030D-6E8A-4147-A177-3AD203B41FA5}">
                      <a16:colId xmlns:a16="http://schemas.microsoft.com/office/drawing/2014/main" val="3151935078"/>
                    </a:ext>
                  </a:extLst>
                </a:gridCol>
                <a:gridCol w="348869">
                  <a:extLst>
                    <a:ext uri="{9D8B030D-6E8A-4147-A177-3AD203B41FA5}">
                      <a16:colId xmlns:a16="http://schemas.microsoft.com/office/drawing/2014/main" val="2373444409"/>
                    </a:ext>
                  </a:extLst>
                </a:gridCol>
                <a:gridCol w="707148">
                  <a:extLst>
                    <a:ext uri="{9D8B030D-6E8A-4147-A177-3AD203B41FA5}">
                      <a16:colId xmlns:a16="http://schemas.microsoft.com/office/drawing/2014/main" val="2091160532"/>
                    </a:ext>
                  </a:extLst>
                </a:gridCol>
                <a:gridCol w="2014973">
                  <a:extLst>
                    <a:ext uri="{9D8B030D-6E8A-4147-A177-3AD203B41FA5}">
                      <a16:colId xmlns:a16="http://schemas.microsoft.com/office/drawing/2014/main" val="3341562083"/>
                    </a:ext>
                  </a:extLst>
                </a:gridCol>
                <a:gridCol w="707964">
                  <a:extLst>
                    <a:ext uri="{9D8B030D-6E8A-4147-A177-3AD203B41FA5}">
                      <a16:colId xmlns:a16="http://schemas.microsoft.com/office/drawing/2014/main" val="293854525"/>
                    </a:ext>
                  </a:extLst>
                </a:gridCol>
                <a:gridCol w="463427">
                  <a:extLst>
                    <a:ext uri="{9D8B030D-6E8A-4147-A177-3AD203B41FA5}">
                      <a16:colId xmlns:a16="http://schemas.microsoft.com/office/drawing/2014/main" val="932285625"/>
                    </a:ext>
                  </a:extLst>
                </a:gridCol>
                <a:gridCol w="517358">
                  <a:extLst>
                    <a:ext uri="{9D8B030D-6E8A-4147-A177-3AD203B41FA5}">
                      <a16:colId xmlns:a16="http://schemas.microsoft.com/office/drawing/2014/main" val="2083831220"/>
                    </a:ext>
                  </a:extLst>
                </a:gridCol>
                <a:gridCol w="757989">
                  <a:extLst>
                    <a:ext uri="{9D8B030D-6E8A-4147-A177-3AD203B41FA5}">
                      <a16:colId xmlns:a16="http://schemas.microsoft.com/office/drawing/2014/main" val="2814979439"/>
                    </a:ext>
                  </a:extLst>
                </a:gridCol>
                <a:gridCol w="5799223">
                  <a:extLst>
                    <a:ext uri="{9D8B030D-6E8A-4147-A177-3AD203B41FA5}">
                      <a16:colId xmlns:a16="http://schemas.microsoft.com/office/drawing/2014/main" val="2919133230"/>
                    </a:ext>
                  </a:extLst>
                </a:gridCol>
              </a:tblGrid>
              <a:tr h="248684">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302470">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862781">
                <a:tc rowSpan="4">
                  <a:txBody>
                    <a:bodyPr/>
                    <a:lstStyle/>
                    <a:p>
                      <a:pPr algn="ct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演習②</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事例の説明</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型から</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型へ移行の際のサービス等利用計画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B</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型でのアセスメント等の情報 </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を提供</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資料は当日配布</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147988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型事業所サービス管理責任者としての個人ワーク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個別支援計画の原案作成</a:t>
                      </a:r>
                      <a:endParaRPr kumimoji="1" lang="ja-JP" altLang="en-US" sz="2800" dirty="0"/>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ニーズの整理票</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個別支援計画の様式</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個人</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各自が</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型のサービス管理責任者の立場で、個別支援計画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作成のためニーズ整</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理を行う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サービス管理責任者として</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型の個別支援計画</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案</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の作成を体験する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個別支援計画作成会議に招集する人や機関の設定も含めて考える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endParaRPr kumimoji="1" lang="ja-JP" altLang="en-US" sz="1200"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8660861"/>
                  </a:ext>
                </a:extLst>
              </a:tr>
              <a:tr h="2277662">
                <a:tc vMerge="1">
                  <a:txBody>
                    <a:bodyPr/>
                    <a:lstStyle/>
                    <a:p>
                      <a:endParaRPr kumimoji="1" lang="ja-JP" altLang="en-US"/>
                    </a:p>
                  </a:txBody>
                  <a:tcPr/>
                </a:tc>
                <a:tc>
                  <a:txBody>
                    <a:bodyPr/>
                    <a:lstStyle/>
                    <a:p>
                      <a:pPr algn="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型事業所としてのグループワーク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個別支援計画作成会議</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ロールプレイ</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endParaRPr kumimoji="1" lang="ja-JP" altLang="en-US" sz="2800" dirty="0"/>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ロールプレイの配役を決めて、役付けを行う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この時、他機関からの参加者を一人以上設定、また観察者を置く</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グループにおいてロールプレイを行う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進行はサービス管理責任者が行う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3)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役を解き、観察者が振り返りを行う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受講者がそれぞれ根拠をもって発言することを意識させる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定められた時間内で検討が終了するよう進行管理を行う</a:t>
                      </a:r>
                      <a:endParaRPr kumimoji="1" lang="ja-JP" altLang="en-US" sz="1200"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02663044"/>
                  </a:ext>
                </a:extLst>
              </a:tr>
              <a:tr h="152801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グループ発表</a:t>
                      </a:r>
                      <a:endParaRPr kumimoji="1" lang="ja-JP" altLang="en-US" sz="2800" dirty="0"/>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　</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全体</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統括</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r>
                        <a:rPr lang="en-US" altLang="ja-JP" sz="1200" b="0" i="0" u="none" strike="noStrike">
                          <a:solidFill>
                            <a:srgbClr val="000000"/>
                          </a:solidFill>
                          <a:effectLst/>
                          <a:latin typeface="游ゴシック" panose="020B0400000000000000" pitchFamily="50" charset="-128"/>
                          <a:ea typeface="游ゴシック" panose="020B0400000000000000" pitchFamily="50" charset="-128"/>
                        </a:rPr>
                        <a:t>)</a:t>
                      </a:r>
                      <a:endParaRPr kumimoji="1" lang="ja-JP" altLang="en-US" sz="2400" dirty="0">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各グループでの討議の概要を会場全体で共有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・特に議論となった点や課題を簡潔に発表する。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議論には多様性を持たせる。</a:t>
                      </a:r>
                      <a:endParaRPr kumimoji="1" lang="ja-JP" altLang="en-US" sz="1200" dirty="0"/>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7404545"/>
                  </a:ext>
                </a:extLst>
              </a:tr>
            </a:tbl>
          </a:graphicData>
        </a:graphic>
      </p:graphicFrame>
    </p:spTree>
    <p:extLst>
      <p:ext uri="{BB962C8B-B14F-4D97-AF65-F5344CB8AC3E}">
        <p14:creationId xmlns:p14="http://schemas.microsoft.com/office/powerpoint/2010/main" val="30878106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3DCC8-514D-91F5-D473-B27BA170848E}"/>
              </a:ext>
            </a:extLst>
          </p:cNvPr>
          <p:cNvSpPr>
            <a:spLocks noGrp="1"/>
          </p:cNvSpPr>
          <p:nvPr>
            <p:ph type="title"/>
          </p:nvPr>
        </p:nvSpPr>
        <p:spPr>
          <a:xfrm>
            <a:off x="838200" y="365126"/>
            <a:ext cx="10515600" cy="560564"/>
          </a:xfrm>
        </p:spPr>
        <p:txBody>
          <a:bodyPr>
            <a:normAutofit fontScale="90000"/>
          </a:bodyPr>
          <a:lstStyle/>
          <a:p>
            <a:pPr algn="ctr"/>
            <a:br>
              <a:rPr lang="ja-JP" altLang="en-US" sz="4000" dirty="0"/>
            </a:br>
            <a:r>
              <a:rPr lang="ja-JP" altLang="en-US" sz="3600" b="1" dirty="0"/>
              <a:t>演習事例</a:t>
            </a:r>
            <a:r>
              <a:rPr lang="ja-JP" altLang="en-US" sz="1800" dirty="0"/>
              <a:t>（この事例はフィクションです。実際の人物や団体などとは関係ありません）</a:t>
            </a:r>
            <a:br>
              <a:rPr kumimoji="1" lang="ja-JP" altLang="en-US" sz="2000" dirty="0"/>
            </a:br>
            <a:endParaRPr kumimoji="1" lang="ja-JP" altLang="en-US" dirty="0"/>
          </a:p>
        </p:txBody>
      </p:sp>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072444"/>
            <a:ext cx="10515600" cy="5678312"/>
          </a:xfrm>
        </p:spPr>
        <p:txBody>
          <a:bodyPr>
            <a:normAutofit/>
          </a:bodyPr>
          <a:lstStyle/>
          <a:p>
            <a:pPr indent="0" algn="just">
              <a:buNone/>
            </a:pPr>
            <a:endParaRPr lang="en-US" altLang="ja-JP" sz="1050" kern="100" dirty="0">
              <a:effectLst/>
              <a:latin typeface="+mn-ea"/>
              <a:cs typeface="Times New Roman" panose="02020603050405020304" pitchFamily="18" charset="0"/>
            </a:endParaRPr>
          </a:p>
          <a:p>
            <a:pPr indent="139700" algn="just"/>
            <a:r>
              <a:rPr lang="ja-JP" altLang="en-US" sz="1800" kern="100" dirty="0">
                <a:effectLst/>
                <a:latin typeface="+mn-ea"/>
                <a:cs typeface="Times New Roman" panose="02020603050405020304" pitchFamily="18" charset="0"/>
              </a:rPr>
              <a:t>羽田良 光（はたら こう）</a:t>
            </a:r>
            <a:r>
              <a:rPr lang="ja-JP" altLang="en-US" sz="1800" kern="100" dirty="0">
                <a:latin typeface="+mn-ea"/>
                <a:cs typeface="Times New Roman" panose="02020603050405020304" pitchFamily="18" charset="0"/>
              </a:rPr>
              <a:t>さんは、高次脳機能障害が認められるが障害者手帳を取得せず、就労継続支援Ｂ型を</a:t>
            </a:r>
            <a:r>
              <a:rPr lang="ja-JP" altLang="ja-JP" sz="1800" kern="100" dirty="0">
                <a:effectLst/>
                <a:latin typeface="+mn-ea"/>
                <a:cs typeface="Times New Roman" panose="02020603050405020304" pitchFamily="18" charset="0"/>
              </a:rPr>
              <a:t>利用する男性。</a:t>
            </a:r>
            <a:endParaRPr lang="ja-JP" altLang="en-US" sz="1800" kern="100" dirty="0">
              <a:effectLst/>
              <a:latin typeface="+mn-ea"/>
              <a:cs typeface="Times New Roman" panose="02020603050405020304" pitchFamily="18" charset="0"/>
            </a:endParaRPr>
          </a:p>
          <a:p>
            <a:pPr indent="0" algn="just">
              <a:buNone/>
            </a:pPr>
            <a:endParaRPr lang="en-US" altLang="ja-JP" sz="1600" kern="100" dirty="0">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Ｂ型事業所では、主に施設外就労活動に参加し、一般</a:t>
            </a:r>
            <a:r>
              <a:rPr lang="ja-JP" altLang="en-US" sz="1600" kern="100" dirty="0">
                <a:effectLst/>
                <a:latin typeface="+mn-ea"/>
                <a:cs typeface="Times New Roman" panose="02020603050405020304" pitchFamily="18" charset="0"/>
              </a:rPr>
              <a:t>就労</a:t>
            </a:r>
            <a:r>
              <a:rPr lang="ja-JP" altLang="ja-JP" sz="1600" kern="100" dirty="0">
                <a:effectLst/>
                <a:latin typeface="+mn-ea"/>
                <a:cs typeface="Times New Roman" panose="02020603050405020304" pitchFamily="18" charset="0"/>
              </a:rPr>
              <a:t>に向けての準備に取り組</a:t>
            </a:r>
            <a:r>
              <a:rPr lang="ja-JP" altLang="en-US" sz="1600" kern="100" dirty="0">
                <a:effectLst/>
                <a:latin typeface="+mn-ea"/>
                <a:cs typeface="Times New Roman" panose="02020603050405020304" pitchFamily="18" charset="0"/>
              </a:rPr>
              <a:t>んでいる。</a:t>
            </a:r>
            <a:endParaRPr lang="ja-JP" altLang="ja-JP" sz="1600" kern="100" dirty="0">
              <a:effectLst/>
              <a:latin typeface="+mn-ea"/>
              <a:cs typeface="Times New Roman" panose="02020603050405020304" pitchFamily="18" charset="0"/>
            </a:endParaRPr>
          </a:p>
          <a:p>
            <a:pPr indent="139700" algn="just">
              <a:lnSpc>
                <a:spcPct val="100000"/>
              </a:lnSpc>
            </a:pPr>
            <a:r>
              <a:rPr lang="ja-JP" altLang="ja-JP" sz="1600" kern="100" dirty="0">
                <a:effectLst/>
                <a:latin typeface="+mn-ea"/>
                <a:cs typeface="Times New Roman" panose="02020603050405020304" pitchFamily="18" charset="0"/>
              </a:rPr>
              <a:t>利用から一年後、ご本人とご家族から「経済的不安があり一日も早く一般就労をしたい、可能ならば施設外就労先の企業への求職を希望する」との申し出があ</a:t>
            </a:r>
            <a:r>
              <a:rPr lang="ja-JP" altLang="en-US" sz="1600" kern="100" dirty="0">
                <a:effectLst/>
                <a:latin typeface="+mn-ea"/>
                <a:cs typeface="Times New Roman" panose="02020603050405020304" pitchFamily="18" charset="0"/>
              </a:rPr>
              <a:t>った</a:t>
            </a:r>
            <a:r>
              <a:rPr lang="ja-JP" altLang="ja-JP" sz="1600" kern="100" dirty="0">
                <a:effectLst/>
                <a:latin typeface="+mn-ea"/>
                <a:cs typeface="Times New Roman" panose="02020603050405020304" pitchFamily="18" charset="0"/>
              </a:rPr>
              <a:t>。</a:t>
            </a:r>
          </a:p>
          <a:p>
            <a:pPr indent="139700" algn="just">
              <a:lnSpc>
                <a:spcPct val="100000"/>
              </a:lnSpc>
            </a:pPr>
            <a:r>
              <a:rPr lang="ja-JP" altLang="ja-JP" sz="1600" kern="100" dirty="0">
                <a:effectLst/>
                <a:latin typeface="+mn-ea"/>
                <a:cs typeface="Times New Roman" panose="02020603050405020304" pitchFamily="18" charset="0"/>
              </a:rPr>
              <a:t>企業にその旨を問い合わせたところ、一般採用は困難、障害者雇用枠での採用ならば検討するとの返答があ</a:t>
            </a:r>
            <a:r>
              <a:rPr lang="ja-JP" altLang="en-US" sz="1600" kern="100" dirty="0">
                <a:effectLst/>
                <a:latin typeface="+mn-ea"/>
                <a:cs typeface="Times New Roman" panose="02020603050405020304" pitchFamily="18" charset="0"/>
              </a:rPr>
              <a:t>る</a:t>
            </a:r>
            <a:r>
              <a:rPr lang="ja-JP" altLang="ja-JP" sz="1600" kern="100" dirty="0">
                <a:effectLst/>
                <a:latin typeface="+mn-ea"/>
                <a:cs typeface="Times New Roman" panose="02020603050405020304" pitchFamily="18" charset="0"/>
              </a:rPr>
              <a:t>。</a:t>
            </a:r>
          </a:p>
          <a:p>
            <a:pPr indent="139700" algn="just">
              <a:lnSpc>
                <a:spcPct val="100000"/>
              </a:lnSpc>
            </a:pPr>
            <a:r>
              <a:rPr lang="ja-JP" altLang="ja-JP" sz="1600" kern="100" dirty="0">
                <a:effectLst/>
                <a:latin typeface="+mn-ea"/>
                <a:cs typeface="Times New Roman" panose="02020603050405020304" pitchFamily="18" charset="0"/>
              </a:rPr>
              <a:t>しかし、障害者手帳の取得についてはご本人・ご家族共に前向きになれず、更に、父親からは</a:t>
            </a: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型の工賃が低いとの理由で、</a:t>
            </a:r>
            <a:r>
              <a:rPr lang="ja-JP" altLang="en-US" sz="1600" kern="100" dirty="0">
                <a:latin typeface="+mn-ea"/>
                <a:cs typeface="Times New Roman" panose="02020603050405020304" pitchFamily="18" charset="0"/>
              </a:rPr>
              <a:t>Ｂ型の</a:t>
            </a:r>
            <a:r>
              <a:rPr lang="ja-JP" altLang="ja-JP" sz="1600" kern="100" dirty="0">
                <a:effectLst/>
                <a:latin typeface="+mn-ea"/>
                <a:cs typeface="Times New Roman" panose="02020603050405020304" pitchFamily="18" charset="0"/>
              </a:rPr>
              <a:t>サービス利用を中止し、一般での求職活動をさせたいとの強い意向が示さ</a:t>
            </a:r>
            <a:r>
              <a:rPr lang="ja-JP" altLang="en-US" sz="1600" kern="100" dirty="0">
                <a:latin typeface="+mn-ea"/>
                <a:cs typeface="Times New Roman" panose="02020603050405020304" pitchFamily="18" charset="0"/>
              </a:rPr>
              <a:t>れ、</a:t>
            </a:r>
            <a:r>
              <a:rPr lang="ja-JP" altLang="ja-JP" sz="1600" kern="100" dirty="0">
                <a:effectLst/>
                <a:latin typeface="+mn-ea"/>
                <a:cs typeface="Times New Roman" panose="02020603050405020304" pitchFamily="18" charset="0"/>
              </a:rPr>
              <a:t>ご本人もそれを望まれたことで、再度、ハローワークで一般の求職活動を並行して支援したが結果的には就職には繋が</a:t>
            </a:r>
            <a:r>
              <a:rPr lang="ja-JP" altLang="en-US" sz="1600" kern="100" dirty="0">
                <a:effectLst/>
                <a:latin typeface="+mn-ea"/>
                <a:cs typeface="Times New Roman" panose="02020603050405020304" pitchFamily="18" charset="0"/>
              </a:rPr>
              <a:t>らず。</a:t>
            </a:r>
            <a:endParaRPr lang="ja-JP" altLang="ja-JP" sz="1600" kern="100" dirty="0">
              <a:effectLst/>
              <a:latin typeface="+mn-ea"/>
              <a:cs typeface="Times New Roman" panose="02020603050405020304" pitchFamily="18" charset="0"/>
            </a:endParaRPr>
          </a:p>
          <a:p>
            <a:pPr indent="139700" algn="just">
              <a:lnSpc>
                <a:spcPct val="100000"/>
              </a:lnSpc>
            </a:pPr>
            <a:r>
              <a:rPr lang="en-US" altLang="ja-JP" sz="1600" kern="100" dirty="0">
                <a:effectLst/>
                <a:latin typeface="+mn-ea"/>
                <a:cs typeface="Times New Roman" panose="02020603050405020304" pitchFamily="18" charset="0"/>
              </a:rPr>
              <a:t>B</a:t>
            </a:r>
            <a:r>
              <a:rPr lang="ja-JP" altLang="ja-JP" sz="1600" kern="100" dirty="0">
                <a:effectLst/>
                <a:latin typeface="+mn-ea"/>
                <a:cs typeface="Times New Roman" panose="02020603050405020304" pitchFamily="18" charset="0"/>
              </a:rPr>
              <a:t>型事業所でも、就労アセスメントや生活アセスメントを実施すると共に、精神科での心理検査や障害者職業センターでの職業評価を受けながら、総合的に、障害者雇用枠での一般就労をめざすことをご本人・ご家族に繰り返し助言し、話し合いを積み重ねた。</a:t>
            </a:r>
          </a:p>
          <a:p>
            <a:pPr indent="139700" algn="just">
              <a:lnSpc>
                <a:spcPct val="100000"/>
              </a:lnSpc>
            </a:pPr>
            <a:r>
              <a:rPr lang="ja-JP" altLang="ja-JP" sz="1600" kern="100" dirty="0">
                <a:effectLst/>
                <a:latin typeface="+mn-ea"/>
                <a:cs typeface="Times New Roman" panose="02020603050405020304" pitchFamily="18" charset="0"/>
              </a:rPr>
              <a:t>支援を受けながら就労することについての合意は得られたが、障害者手帳の取得については合意に至らず、一般就労に近い就労継続支援</a:t>
            </a:r>
            <a:r>
              <a:rPr lang="en-US" altLang="ja-JP" sz="1600" kern="100" dirty="0">
                <a:effectLst/>
                <a:latin typeface="+mn-ea"/>
                <a:cs typeface="Times New Roman" panose="02020603050405020304" pitchFamily="18" charset="0"/>
              </a:rPr>
              <a:t>A</a:t>
            </a:r>
            <a:r>
              <a:rPr lang="ja-JP" altLang="ja-JP" sz="1600" kern="100" dirty="0">
                <a:effectLst/>
                <a:latin typeface="+mn-ea"/>
                <a:cs typeface="Times New Roman" panose="02020603050405020304" pitchFamily="18" charset="0"/>
              </a:rPr>
              <a:t>型事業を利用しながら、再度、一般就労への準備をしていくことにな</a:t>
            </a:r>
            <a:r>
              <a:rPr lang="ja-JP" altLang="en-US" sz="1600" kern="100" dirty="0">
                <a:effectLst/>
                <a:latin typeface="+mn-ea"/>
                <a:cs typeface="Times New Roman" panose="02020603050405020304" pitchFamily="18" charset="0"/>
              </a:rPr>
              <a:t>った</a:t>
            </a:r>
            <a:r>
              <a:rPr lang="ja-JP" altLang="ja-JP" sz="1600" kern="100" dirty="0">
                <a:effectLst/>
                <a:latin typeface="+mn-ea"/>
                <a:cs typeface="Times New Roman" panose="02020603050405020304" pitchFamily="18" charset="0"/>
              </a:rPr>
              <a:t>。</a:t>
            </a:r>
          </a:p>
          <a:p>
            <a:pPr marL="0" indent="0">
              <a:buNone/>
            </a:pPr>
            <a:endParaRPr lang="en-US" altLang="ja-JP" dirty="0"/>
          </a:p>
        </p:txBody>
      </p:sp>
    </p:spTree>
    <p:extLst>
      <p:ext uri="{BB962C8B-B14F-4D97-AF65-F5344CB8AC3E}">
        <p14:creationId xmlns:p14="http://schemas.microsoft.com/office/powerpoint/2010/main" val="1321808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2" y="1816998"/>
            <a:ext cx="11171747" cy="5041002"/>
          </a:xfrm>
        </p:spPr>
        <p:txBody>
          <a:bodyPr>
            <a:normAutofit fontScale="92500"/>
          </a:bodyPr>
          <a:lstStyle/>
          <a:p>
            <a:pPr marL="514350" indent="-514350">
              <a:buFont typeface="+mj-lt"/>
              <a:buAutoNum type="arabicPeriod"/>
            </a:pPr>
            <a:r>
              <a:rPr lang="ja-JP" altLang="en-US" b="1" dirty="0"/>
              <a:t>右肩上がりに成長し続ける障害者雇用</a:t>
            </a:r>
            <a:endParaRPr lang="en-US" altLang="ja-JP" b="1" dirty="0"/>
          </a:p>
          <a:p>
            <a:pPr marL="0" indent="0">
              <a:lnSpc>
                <a:spcPct val="150000"/>
              </a:lnSpc>
              <a:spcBef>
                <a:spcPts val="600"/>
              </a:spcBef>
              <a:buNone/>
            </a:pPr>
            <a:r>
              <a:rPr lang="ja-JP" altLang="en-US" sz="2600" dirty="0"/>
              <a:t>　</a:t>
            </a:r>
            <a:r>
              <a:rPr lang="ja-JP" altLang="en-US" sz="2200" dirty="0"/>
              <a:t>障害者雇用促進法の改正などにより、年々障害者雇用が拡大している。それに伴い、労働市場においても様々な企業が障害者雇用に乗り出し、求人情報も増え、障がいのある方の職業選択も広がっている。こうした中で事業所及び支援者は自ら企業に足を運び、企業自体をアセスメントする重要性とその視点を持って支援ができているか？文字ベースでの求人情報で表面的なジョブマッチングがされていないか？成長と共に継承すべきこと。</a:t>
            </a:r>
            <a:endParaRPr lang="en-US" altLang="ja-JP" sz="2200" dirty="0"/>
          </a:p>
          <a:p>
            <a:pPr marL="0" indent="0">
              <a:buNone/>
            </a:pPr>
            <a:endParaRPr lang="en-US" altLang="ja-JP" sz="1300" dirty="0"/>
          </a:p>
          <a:p>
            <a:pPr marL="514350" indent="-514350">
              <a:buFont typeface="+mj-lt"/>
              <a:buAutoNum type="arabicPeriod" startAt="2"/>
            </a:pPr>
            <a:r>
              <a:rPr kumimoji="1" lang="ja-JP" altLang="en-US" b="1" dirty="0"/>
              <a:t>企業</a:t>
            </a:r>
            <a:r>
              <a:rPr lang="ja-JP" altLang="en-US" b="1" dirty="0"/>
              <a:t>等</a:t>
            </a:r>
            <a:r>
              <a:rPr kumimoji="1" lang="ja-JP" altLang="en-US" b="1" dirty="0"/>
              <a:t>からの相談は「人材不足」をきっかけとした相談へ</a:t>
            </a:r>
            <a:endParaRPr kumimoji="1" lang="en-US" altLang="ja-JP" b="1" dirty="0"/>
          </a:p>
          <a:p>
            <a:pPr marL="0" indent="0">
              <a:lnSpc>
                <a:spcPct val="150000"/>
              </a:lnSpc>
              <a:spcBef>
                <a:spcPts val="600"/>
              </a:spcBef>
              <a:buNone/>
            </a:pPr>
            <a:r>
              <a:rPr kumimoji="1" lang="ja-JP" altLang="en-US" sz="2200" dirty="0"/>
              <a:t>　障害者雇用を問わず</a:t>
            </a:r>
            <a:r>
              <a:rPr kumimoji="1" lang="ja-JP" altLang="en-US" sz="2200" u="sng" dirty="0"/>
              <a:t>人材不足・人材確保</a:t>
            </a:r>
            <a:r>
              <a:rPr kumimoji="1" lang="ja-JP" altLang="en-US" sz="2200" dirty="0"/>
              <a:t>は深刻な社会問題。特にこの傾向については地方がより顕著で、人材を確保していくために障害者雇用も視野に入れてとの相談が増えている。</a:t>
            </a:r>
            <a:endParaRPr kumimoji="1" lang="en-US" altLang="ja-JP" sz="2200" dirty="0"/>
          </a:p>
        </p:txBody>
      </p:sp>
    </p:spTree>
    <p:extLst>
      <p:ext uri="{BB962C8B-B14F-4D97-AF65-F5344CB8AC3E}">
        <p14:creationId xmlns:p14="http://schemas.microsoft.com/office/powerpoint/2010/main" val="31135928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6F167F9-55FD-C073-8B57-2DCAC3C9A942}"/>
              </a:ext>
            </a:extLst>
          </p:cNvPr>
          <p:cNvSpPr txBox="1"/>
          <p:nvPr/>
        </p:nvSpPr>
        <p:spPr>
          <a:xfrm>
            <a:off x="3087756" y="0"/>
            <a:ext cx="6016487" cy="292388"/>
          </a:xfrm>
          <a:prstGeom prst="rect">
            <a:avLst/>
          </a:prstGeom>
          <a:noFill/>
          <a:ln>
            <a:noFill/>
          </a:ln>
        </p:spPr>
        <p:txBody>
          <a:bodyPr wrap="square" rtlCol="0" anchor="ctr">
            <a:spAutoFit/>
          </a:bodyPr>
          <a:lstStyle/>
          <a:p>
            <a:pPr algn="ctr"/>
            <a:r>
              <a:rPr kumimoji="1" lang="ja-JP" altLang="en-US" sz="1300" dirty="0">
                <a:latin typeface="ＭＳ Ｐゴシック" panose="020B0600070205080204" pitchFamily="50" charset="-128"/>
                <a:ea typeface="ＭＳ Ｐゴシック" panose="020B0600070205080204" pitchFamily="50" charset="-128"/>
              </a:rPr>
              <a:t>サービス等利用計画・障害児支援利用計画</a:t>
            </a:r>
          </a:p>
        </p:txBody>
      </p:sp>
      <p:sp>
        <p:nvSpPr>
          <p:cNvPr id="7" name="正方形/長方形 6">
            <a:extLst>
              <a:ext uri="{FF2B5EF4-FFF2-40B4-BE49-F238E27FC236}">
                <a16:creationId xmlns:a16="http://schemas.microsoft.com/office/drawing/2014/main" id="{5758E355-4BF8-FED2-20E0-2C8ADC90D392}"/>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CF5A35E4-3021-602B-D4C3-A0B7E4E8EA64}"/>
              </a:ext>
            </a:extLst>
          </p:cNvPr>
          <p:cNvSpPr/>
          <p:nvPr/>
        </p:nvSpPr>
        <p:spPr>
          <a:xfrm>
            <a:off x="1981199" y="755374"/>
            <a:ext cx="1371601" cy="1512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12" name="表 12">
            <a:extLst>
              <a:ext uri="{FF2B5EF4-FFF2-40B4-BE49-F238E27FC236}">
                <a16:creationId xmlns:a16="http://schemas.microsoft.com/office/drawing/2014/main" id="{F1257CB2-4781-0904-D9B1-9337DA75D7C2}"/>
              </a:ext>
            </a:extLst>
          </p:cNvPr>
          <p:cNvGraphicFramePr>
            <a:graphicFrameLocks noGrp="1"/>
          </p:cNvGraphicFramePr>
          <p:nvPr/>
        </p:nvGraphicFramePr>
        <p:xfrm>
          <a:off x="225286" y="267192"/>
          <a:ext cx="11754678" cy="853440"/>
        </p:xfrm>
        <a:graphic>
          <a:graphicData uri="http://schemas.openxmlformats.org/drawingml/2006/table">
            <a:tbl>
              <a:tblPr firstRow="1" bandRow="1">
                <a:tableStyleId>{2D5ABB26-0587-4C30-8999-92F81FD0307C}</a:tableStyleId>
              </a:tblPr>
              <a:tblGrid>
                <a:gridCol w="1842052">
                  <a:extLst>
                    <a:ext uri="{9D8B030D-6E8A-4147-A177-3AD203B41FA5}">
                      <a16:colId xmlns:a16="http://schemas.microsoft.com/office/drawing/2014/main" val="3132489913"/>
                    </a:ext>
                  </a:extLst>
                </a:gridCol>
                <a:gridCol w="1881809">
                  <a:extLst>
                    <a:ext uri="{9D8B030D-6E8A-4147-A177-3AD203B41FA5}">
                      <a16:colId xmlns:a16="http://schemas.microsoft.com/office/drawing/2014/main" val="2708884163"/>
                    </a:ext>
                  </a:extLst>
                </a:gridCol>
                <a:gridCol w="1762539">
                  <a:extLst>
                    <a:ext uri="{9D8B030D-6E8A-4147-A177-3AD203B41FA5}">
                      <a16:colId xmlns:a16="http://schemas.microsoft.com/office/drawing/2014/main" val="1829210211"/>
                    </a:ext>
                  </a:extLst>
                </a:gridCol>
                <a:gridCol w="2213113">
                  <a:extLst>
                    <a:ext uri="{9D8B030D-6E8A-4147-A177-3AD203B41FA5}">
                      <a16:colId xmlns:a16="http://schemas.microsoft.com/office/drawing/2014/main" val="1888705351"/>
                    </a:ext>
                  </a:extLst>
                </a:gridCol>
                <a:gridCol w="1722783">
                  <a:extLst>
                    <a:ext uri="{9D8B030D-6E8A-4147-A177-3AD203B41FA5}">
                      <a16:colId xmlns:a16="http://schemas.microsoft.com/office/drawing/2014/main" val="1783716465"/>
                    </a:ext>
                  </a:extLst>
                </a:gridCol>
                <a:gridCol w="2332382">
                  <a:extLst>
                    <a:ext uri="{9D8B030D-6E8A-4147-A177-3AD203B41FA5}">
                      <a16:colId xmlns:a16="http://schemas.microsoft.com/office/drawing/2014/main" val="78056581"/>
                    </a:ext>
                  </a:extLst>
                </a:gridCol>
              </a:tblGrid>
              <a:tr h="0">
                <a:tc>
                  <a:txBody>
                    <a:bodyPr/>
                    <a:lstStyle/>
                    <a:p>
                      <a:r>
                        <a:rPr kumimoji="1" lang="ja-JP" altLang="en-US" sz="700" dirty="0">
                          <a:latin typeface="ＭＳ Ｐゴシック" panose="020B0600070205080204" pitchFamily="50" charset="-128"/>
                          <a:ea typeface="ＭＳ Ｐゴシック" panose="020B0600070205080204" pitchFamily="50" charset="-128"/>
                        </a:rPr>
                        <a:t>利用者氏名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羽田良　光（はたら　こう）　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障害支援区分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無</a:t>
                      </a:r>
                      <a:endParaRPr kumimoji="1" lang="en-US" altLang="ja-JP"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相談支援事業者名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障がい者相談支援センターｃａｌｌｕｓ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6190938"/>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障害福祉サービス受給者証番号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利用者負担上限額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800" dirty="0">
                          <a:latin typeface="HG教科書体" panose="02020609000000000000" pitchFamily="17" charset="-128"/>
                          <a:ea typeface="HG教科書体" panose="02020609000000000000" pitchFamily="17" charset="-128"/>
                        </a:rPr>
                        <a:t>0</a:t>
                      </a:r>
                      <a:r>
                        <a:rPr kumimoji="1" lang="ja-JP" altLang="en-US" sz="800" dirty="0">
                          <a:latin typeface="HG教科書体" panose="02020609000000000000" pitchFamily="17" charset="-128"/>
                          <a:ea typeface="HG教科書体" panose="02020609000000000000" pitchFamily="17" charset="-128"/>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計画作成担当者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相　談太郎（そう　だんだろう）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350161"/>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地域相談支援受給者番号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通所受給者証番号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8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代筆者署名欄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　　　　　　　　　　　　　　　　　　　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6723094"/>
                  </a:ext>
                </a:extLst>
              </a:tr>
              <a:tr h="0">
                <a:tc>
                  <a:txBody>
                    <a:bodyPr/>
                    <a:lstStyle/>
                    <a:p>
                      <a:r>
                        <a:rPr kumimoji="1" lang="ja-JP" altLang="en-US" sz="700" dirty="0">
                          <a:latin typeface="ＭＳ Ｐゴシック" panose="020B0600070205080204" pitchFamily="50" charset="-128"/>
                          <a:ea typeface="ＭＳ Ｐゴシック" panose="020B0600070205080204" pitchFamily="50" charset="-128"/>
                        </a:rPr>
                        <a:t>計画作成日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令和</a:t>
                      </a:r>
                      <a:r>
                        <a:rPr kumimoji="1" lang="en-US" altLang="ja-JP" sz="800" dirty="0">
                          <a:latin typeface="HG教科書体" panose="02020609000000000000" pitchFamily="17" charset="-128"/>
                          <a:ea typeface="HG教科書体" panose="02020609000000000000" pitchFamily="17" charset="-128"/>
                        </a:rPr>
                        <a:t>3</a:t>
                      </a:r>
                      <a:r>
                        <a:rPr kumimoji="1" lang="ja-JP" altLang="en-US" sz="800" dirty="0">
                          <a:latin typeface="HG教科書体" panose="02020609000000000000" pitchFamily="17" charset="-128"/>
                          <a:ea typeface="HG教科書体" panose="02020609000000000000" pitchFamily="17" charset="-128"/>
                        </a:rPr>
                        <a:t>年</a:t>
                      </a:r>
                      <a:r>
                        <a:rPr kumimoji="1" lang="en-US" altLang="ja-JP" sz="800" dirty="0">
                          <a:latin typeface="HG教科書体" panose="02020609000000000000" pitchFamily="17" charset="-128"/>
                          <a:ea typeface="HG教科書体" panose="02020609000000000000" pitchFamily="17" charset="-128"/>
                        </a:rPr>
                        <a:t>9</a:t>
                      </a:r>
                      <a:r>
                        <a:rPr kumimoji="1" lang="ja-JP" altLang="en-US" sz="800" dirty="0">
                          <a:latin typeface="HG教科書体" panose="02020609000000000000" pitchFamily="17" charset="-128"/>
                          <a:ea typeface="HG教科書体" panose="02020609000000000000" pitchFamily="17" charset="-128"/>
                        </a:rPr>
                        <a:t>月</a:t>
                      </a:r>
                      <a:r>
                        <a:rPr kumimoji="1" lang="en-US" altLang="ja-JP" sz="800" dirty="0">
                          <a:latin typeface="HG教科書体" panose="02020609000000000000" pitchFamily="17" charset="-128"/>
                          <a:ea typeface="HG教科書体" panose="02020609000000000000" pitchFamily="17" charset="-128"/>
                        </a:rPr>
                        <a:t>13</a:t>
                      </a:r>
                      <a:r>
                        <a:rPr kumimoji="1" lang="ja-JP" altLang="en-US" sz="800" dirty="0">
                          <a:latin typeface="HG教科書体" panose="02020609000000000000" pitchFamily="17" charset="-128"/>
                          <a:ea typeface="HG教科書体" panose="02020609000000000000" pitchFamily="17" charset="-128"/>
                        </a:rPr>
                        <a:t>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モニタリング期間（開始年月）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当初</a:t>
                      </a:r>
                      <a:r>
                        <a:rPr kumimoji="1" lang="en-US" altLang="ja-JP" sz="800" dirty="0">
                          <a:latin typeface="HG教科書体" panose="02020609000000000000" pitchFamily="17" charset="-128"/>
                          <a:ea typeface="HG教科書体" panose="02020609000000000000" pitchFamily="17" charset="-128"/>
                        </a:rPr>
                        <a:t>3</a:t>
                      </a:r>
                      <a:r>
                        <a:rPr kumimoji="1" lang="ja-JP" altLang="en-US" sz="800" dirty="0">
                          <a:latin typeface="HG教科書体" panose="02020609000000000000" pitchFamily="17" charset="-128"/>
                          <a:ea typeface="HG教科書体" panose="02020609000000000000" pitchFamily="17" charset="-128"/>
                        </a:rPr>
                        <a:t>か月は毎月（その後</a:t>
                      </a:r>
                      <a:r>
                        <a:rPr kumimoji="1" lang="en-US" altLang="ja-JP" sz="800" dirty="0">
                          <a:latin typeface="HG教科書体" panose="02020609000000000000" pitchFamily="17" charset="-128"/>
                          <a:ea typeface="HG教科書体" panose="02020609000000000000" pitchFamily="17" charset="-128"/>
                        </a:rPr>
                        <a:t>6</a:t>
                      </a:r>
                      <a:r>
                        <a:rPr kumimoji="1" lang="ja-JP" altLang="en-US" sz="800" dirty="0">
                          <a:latin typeface="HG教科書体" panose="02020609000000000000" pitchFamily="17" charset="-128"/>
                          <a:ea typeface="HG教科書体" panose="02020609000000000000" pitchFamily="17" charset="-128"/>
                        </a:rPr>
                        <a:t>か月毎）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利用者同意書名欄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羽田良　光　　　　　　　　　　　　　　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33584"/>
                  </a:ext>
                </a:extLst>
              </a:tr>
            </a:tbl>
          </a:graphicData>
        </a:graphic>
      </p:graphicFrame>
      <p:graphicFrame>
        <p:nvGraphicFramePr>
          <p:cNvPr id="13" name="表 13">
            <a:extLst>
              <a:ext uri="{FF2B5EF4-FFF2-40B4-BE49-F238E27FC236}">
                <a16:creationId xmlns:a16="http://schemas.microsoft.com/office/drawing/2014/main" id="{B11D8EB3-04E3-9E83-5DD6-C5FD885A4B00}"/>
              </a:ext>
            </a:extLst>
          </p:cNvPr>
          <p:cNvGraphicFramePr>
            <a:graphicFrameLocks noGrp="1"/>
          </p:cNvGraphicFramePr>
          <p:nvPr/>
        </p:nvGraphicFramePr>
        <p:xfrm>
          <a:off x="225286" y="1148865"/>
          <a:ext cx="11754677" cy="1423627"/>
        </p:xfrm>
        <a:graphic>
          <a:graphicData uri="http://schemas.openxmlformats.org/drawingml/2006/table">
            <a:tbl>
              <a:tblPr firstRow="1" bandRow="1">
                <a:tableStyleId>{2D5ABB26-0587-4C30-8999-92F81FD0307C}</a:tableStyleId>
              </a:tblPr>
              <a:tblGrid>
                <a:gridCol w="1842053">
                  <a:extLst>
                    <a:ext uri="{9D8B030D-6E8A-4147-A177-3AD203B41FA5}">
                      <a16:colId xmlns:a16="http://schemas.microsoft.com/office/drawing/2014/main" val="551654702"/>
                    </a:ext>
                  </a:extLst>
                </a:gridCol>
                <a:gridCol w="9912624">
                  <a:extLst>
                    <a:ext uri="{9D8B030D-6E8A-4147-A177-3AD203B41FA5}">
                      <a16:colId xmlns:a16="http://schemas.microsoft.com/office/drawing/2014/main" val="2654086290"/>
                    </a:ext>
                  </a:extLst>
                </a:gridCol>
              </a:tblGrid>
              <a:tr h="646387">
                <a:tc>
                  <a:txBody>
                    <a:bodyPr/>
                    <a:lstStyle/>
                    <a:p>
                      <a:r>
                        <a:rPr kumimoji="1" lang="ja-JP" altLang="en-US" sz="700" dirty="0">
                          <a:latin typeface="ＭＳ Ｐゴシック" panose="020B0600070205080204" pitchFamily="50" charset="-128"/>
                          <a:ea typeface="ＭＳ Ｐゴシック" panose="020B0600070205080204" pitchFamily="50" charset="-128"/>
                        </a:rPr>
                        <a:t>利用者及びその家族の</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生活に対する意向</a:t>
                      </a:r>
                      <a:endParaRPr kumimoji="1" lang="en-US" altLang="ja-JP" sz="700" dirty="0">
                        <a:latin typeface="ＭＳ Ｐゴシック" panose="020B0600070205080204" pitchFamily="50" charset="-128"/>
                        <a:ea typeface="ＭＳ Ｐゴシック" panose="020B0600070205080204" pitchFamily="50" charset="-128"/>
                      </a:endParaRPr>
                    </a:p>
                    <a:p>
                      <a:r>
                        <a:rPr kumimoji="1" lang="ja-JP" altLang="en-US" sz="700" dirty="0">
                          <a:latin typeface="ＭＳ Ｐゴシック" panose="020B0600070205080204" pitchFamily="50" charset="-128"/>
                          <a:ea typeface="ＭＳ Ｐゴシック" panose="020B0600070205080204" pitchFamily="50" charset="-128"/>
                        </a:rPr>
                        <a:t>（希望する生活）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700" dirty="0">
                          <a:latin typeface="HG教科書体" panose="02020609000000000000" pitchFamily="17" charset="-128"/>
                          <a:ea typeface="HG教科書体" panose="02020609000000000000" pitchFamily="17" charset="-128"/>
                        </a:rPr>
                        <a:t>（本人）将来は一般の企業で働きたい。</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では精肉工場で施設外就労をしたい。できればそこで雇ってもらいたい。自家用車で通勤したい。持ち物や薬の管理が難しく忘れてしまうことがある。障害者手帳は取りたくない。立ち仕事は足が痛くなることがあるので痩せないといけないと思っている。制服を洗濯できるようになった。お母さんが喜んでくれて自分も嬉しかった。今後も自宅で両親と一緒に暮らしたい。</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（父親）一人で生活できるだけの給料を稼いでもらいたい。障害者手帳は必要ないと思っている。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（母親）</a:t>
                      </a:r>
                      <a:r>
                        <a:rPr kumimoji="1" lang="en-US" altLang="ja-JP" sz="700" dirty="0">
                          <a:latin typeface="HG教科書体" panose="02020609000000000000" pitchFamily="17" charset="-128"/>
                          <a:ea typeface="HG教科書体" panose="02020609000000000000" pitchFamily="17" charset="-128"/>
                        </a:rPr>
                        <a:t>B</a:t>
                      </a:r>
                      <a:r>
                        <a:rPr kumimoji="1" lang="ja-JP" altLang="en-US" sz="700" dirty="0">
                          <a:latin typeface="HG教科書体" panose="02020609000000000000" pitchFamily="17" charset="-128"/>
                          <a:ea typeface="HG教科書体" panose="02020609000000000000" pitchFamily="17" charset="-128"/>
                        </a:rPr>
                        <a:t>型の時は毎日楽しそうに仕事に行っていた。</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に変わっても頑張って欲しい。家でも洗濯機の使い方を教えたら自分でできるようになった。親亡き後の本人の生活が不安。一人で生きていくために必要なことがあれば教えてほしい。持ち物や服薬を忘れていないかいつも私が確認している。家でできることがあれば協力したい。</a:t>
                      </a:r>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02559249"/>
                  </a:ext>
                </a:extLst>
              </a:tr>
              <a:tr h="773114">
                <a:tc>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総合的な援助の方針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800" dirty="0">
                          <a:latin typeface="HG教科書体" panose="02020609000000000000" pitchFamily="17" charset="-128"/>
                          <a:ea typeface="HG教科書体" panose="02020609000000000000" pitchFamily="17" charset="-128"/>
                        </a:rPr>
                        <a:t>一般就労を目標として、関係機関と連携しながら就労支援をします。また希望する自宅での埼葛がつづけられるよう、必要な福祉サービスや地域資源の情報を提供するとともに、家事等をする機会を設けて自分でできることを増やしていきます。</a:t>
                      </a:r>
                      <a:endParaRPr kumimoji="1" lang="en-US" altLang="ja-JP" sz="800" dirty="0">
                        <a:latin typeface="HG教科書体" panose="02020609000000000000" pitchFamily="17" charset="-128"/>
                        <a:ea typeface="HG教科書体" panose="02020609000000000000" pitchFamily="17" charset="-128"/>
                      </a:endParaRPr>
                    </a:p>
                    <a:p>
                      <a:endParaRPr kumimoji="1" lang="en-US" altLang="ja-JP" sz="800" dirty="0">
                        <a:latin typeface="HG教科書体" panose="02020609000000000000" pitchFamily="17" charset="-128"/>
                        <a:ea typeface="HG教科書体" panose="02020609000000000000" pitchFamily="17" charset="-128"/>
                      </a:endParaRPr>
                    </a:p>
                    <a:p>
                      <a:endParaRPr kumimoji="1" lang="en-US" altLang="ja-JP" sz="700" dirty="0">
                        <a:latin typeface="HG教科書体" panose="02020609000000000000" pitchFamily="17" charset="-128"/>
                        <a:ea typeface="HG教科書体" panose="02020609000000000000" pitchFamily="17" charset="-128"/>
                      </a:endParaRPr>
                    </a:p>
                    <a:p>
                      <a:endParaRPr kumimoji="1" lang="en-US" altLang="ja-JP" sz="700" dirty="0">
                        <a:latin typeface="HG教科書体" panose="02020609000000000000" pitchFamily="17" charset="-128"/>
                        <a:ea typeface="HG教科書体" panose="02020609000000000000" pitchFamily="17" charset="-128"/>
                      </a:endParaRPr>
                    </a:p>
                    <a:p>
                      <a:endParaRPr kumimoji="1" lang="en-US" altLang="ja-JP" sz="700" dirty="0">
                        <a:latin typeface="HG教科書体" panose="02020609000000000000" pitchFamily="17" charset="-128"/>
                        <a:ea typeface="HG教科書体" panose="02020609000000000000" pitchFamily="17"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9088180"/>
                  </a:ext>
                </a:extLst>
              </a:tr>
            </a:tbl>
          </a:graphicData>
        </a:graphic>
      </p:graphicFrame>
      <p:graphicFrame>
        <p:nvGraphicFramePr>
          <p:cNvPr id="14" name="表 14">
            <a:extLst>
              <a:ext uri="{FF2B5EF4-FFF2-40B4-BE49-F238E27FC236}">
                <a16:creationId xmlns:a16="http://schemas.microsoft.com/office/drawing/2014/main" id="{EB2EFF14-A6F5-F765-FA02-896D22B0BB13}"/>
              </a:ext>
            </a:extLst>
          </p:cNvPr>
          <p:cNvGraphicFramePr>
            <a:graphicFrameLocks noGrp="1"/>
          </p:cNvGraphicFramePr>
          <p:nvPr/>
        </p:nvGraphicFramePr>
        <p:xfrm>
          <a:off x="490280" y="2095972"/>
          <a:ext cx="11489683" cy="476520"/>
        </p:xfrm>
        <a:graphic>
          <a:graphicData uri="http://schemas.openxmlformats.org/drawingml/2006/table">
            <a:tbl>
              <a:tblPr firstRow="1" bandRow="1">
                <a:tableStyleId>{2D5ABB26-0587-4C30-8999-92F81FD0307C}</a:tableStyleId>
              </a:tblPr>
              <a:tblGrid>
                <a:gridCol w="1572437">
                  <a:extLst>
                    <a:ext uri="{9D8B030D-6E8A-4147-A177-3AD203B41FA5}">
                      <a16:colId xmlns:a16="http://schemas.microsoft.com/office/drawing/2014/main" val="3810478611"/>
                    </a:ext>
                  </a:extLst>
                </a:gridCol>
                <a:gridCol w="9917246">
                  <a:extLst>
                    <a:ext uri="{9D8B030D-6E8A-4147-A177-3AD203B41FA5}">
                      <a16:colId xmlns:a16="http://schemas.microsoft.com/office/drawing/2014/main" val="3603085999"/>
                    </a:ext>
                  </a:extLst>
                </a:gridCol>
              </a:tblGrid>
              <a:tr h="216221">
                <a:tc>
                  <a:txBody>
                    <a:bodyPr/>
                    <a:lstStyle/>
                    <a:p>
                      <a:r>
                        <a:rPr kumimoji="1" lang="ja-JP" altLang="en-US" sz="800" dirty="0">
                          <a:latin typeface="ＭＳ Ｐゴシック" panose="020B0600070205080204" pitchFamily="50" charset="-128"/>
                          <a:ea typeface="ＭＳ Ｐゴシック" panose="020B0600070205080204" pitchFamily="50" charset="-128"/>
                        </a:rPr>
                        <a:t>長期目標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①一般就労をする。　②健康に配慮し</a:t>
                      </a:r>
                      <a:r>
                        <a:rPr kumimoji="1" lang="en-US" altLang="ja-JP" sz="800" dirty="0">
                          <a:latin typeface="HG教科書体" panose="02020609000000000000" pitchFamily="17" charset="-128"/>
                          <a:ea typeface="HG教科書体" panose="02020609000000000000" pitchFamily="17" charset="-128"/>
                        </a:rPr>
                        <a:t>20kg</a:t>
                      </a:r>
                      <a:r>
                        <a:rPr kumimoji="1" lang="ja-JP" altLang="en-US" sz="800" dirty="0">
                          <a:latin typeface="HG教科書体" panose="02020609000000000000" pitchFamily="17" charset="-128"/>
                          <a:ea typeface="HG教科書体" panose="02020609000000000000" pitchFamily="17" charset="-128"/>
                        </a:rPr>
                        <a:t>減量する。　③一人で生活ができる程度の家事を覚える。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0863326"/>
                  </a:ext>
                </a:extLst>
              </a:tr>
              <a:tr h="260299">
                <a:tc>
                  <a:txBody>
                    <a:bodyPr/>
                    <a:lstStyle/>
                    <a:p>
                      <a:r>
                        <a:rPr kumimoji="1" lang="ja-JP" altLang="en-US" sz="800" dirty="0">
                          <a:latin typeface="ＭＳ Ｐゴシック" panose="020B0600070205080204" pitchFamily="50" charset="-128"/>
                          <a:ea typeface="ＭＳ Ｐゴシック" panose="020B0600070205080204" pitchFamily="50" charset="-128"/>
                        </a:rPr>
                        <a:t>短期目標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800" dirty="0">
                          <a:latin typeface="HG教科書体" panose="02020609000000000000" pitchFamily="17" charset="-128"/>
                          <a:ea typeface="HG教科書体" panose="02020609000000000000" pitchFamily="17" charset="-128"/>
                        </a:rPr>
                        <a:t>①雇用されてから働くという経験をすることで、社会人としてのマナーを習得する。　②関係機関から求人情報を得て、企業見学をする。　③自宅での役割を担うことで、家族と協力して生活する。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8529560"/>
                  </a:ext>
                </a:extLst>
              </a:tr>
            </a:tbl>
          </a:graphicData>
        </a:graphic>
      </p:graphicFrame>
      <p:graphicFrame>
        <p:nvGraphicFramePr>
          <p:cNvPr id="18" name="表 18">
            <a:extLst>
              <a:ext uri="{FF2B5EF4-FFF2-40B4-BE49-F238E27FC236}">
                <a16:creationId xmlns:a16="http://schemas.microsoft.com/office/drawing/2014/main" id="{EE707CE9-164F-9752-B07F-03C02571061D}"/>
              </a:ext>
            </a:extLst>
          </p:cNvPr>
          <p:cNvGraphicFramePr>
            <a:graphicFrameLocks noGrp="1"/>
          </p:cNvGraphicFramePr>
          <p:nvPr>
            <p:extLst>
              <p:ext uri="{D42A27DB-BD31-4B8C-83A1-F6EECF244321}">
                <p14:modId xmlns:p14="http://schemas.microsoft.com/office/powerpoint/2010/main" val="387759961"/>
              </p:ext>
            </p:extLst>
          </p:nvPr>
        </p:nvGraphicFramePr>
        <p:xfrm>
          <a:off x="225286" y="2628959"/>
          <a:ext cx="11754680" cy="4170138"/>
        </p:xfrm>
        <a:graphic>
          <a:graphicData uri="http://schemas.openxmlformats.org/drawingml/2006/table">
            <a:tbl>
              <a:tblPr firstRow="1" bandRow="1">
                <a:tableStyleId>{5940675A-B579-460E-94D1-54222C63F5DA}</a:tableStyleId>
              </a:tblPr>
              <a:tblGrid>
                <a:gridCol w="268010">
                  <a:extLst>
                    <a:ext uri="{9D8B030D-6E8A-4147-A177-3AD203B41FA5}">
                      <a16:colId xmlns:a16="http://schemas.microsoft.com/office/drawing/2014/main" val="2196456922"/>
                    </a:ext>
                  </a:extLst>
                </a:gridCol>
                <a:gridCol w="2013930">
                  <a:extLst>
                    <a:ext uri="{9D8B030D-6E8A-4147-A177-3AD203B41FA5}">
                      <a16:colId xmlns:a16="http://schemas.microsoft.com/office/drawing/2014/main" val="724344087"/>
                    </a:ext>
                  </a:extLst>
                </a:gridCol>
                <a:gridCol w="1172497">
                  <a:extLst>
                    <a:ext uri="{9D8B030D-6E8A-4147-A177-3AD203B41FA5}">
                      <a16:colId xmlns:a16="http://schemas.microsoft.com/office/drawing/2014/main" val="4021379510"/>
                    </a:ext>
                  </a:extLst>
                </a:gridCol>
                <a:gridCol w="486696">
                  <a:extLst>
                    <a:ext uri="{9D8B030D-6E8A-4147-A177-3AD203B41FA5}">
                      <a16:colId xmlns:a16="http://schemas.microsoft.com/office/drawing/2014/main" val="773044156"/>
                    </a:ext>
                  </a:extLst>
                </a:gridCol>
                <a:gridCol w="862781">
                  <a:extLst>
                    <a:ext uri="{9D8B030D-6E8A-4147-A177-3AD203B41FA5}">
                      <a16:colId xmlns:a16="http://schemas.microsoft.com/office/drawing/2014/main" val="3379427199"/>
                    </a:ext>
                  </a:extLst>
                </a:gridCol>
                <a:gridCol w="2286000">
                  <a:extLst>
                    <a:ext uri="{9D8B030D-6E8A-4147-A177-3AD203B41FA5}">
                      <a16:colId xmlns:a16="http://schemas.microsoft.com/office/drawing/2014/main" val="2220987484"/>
                    </a:ext>
                  </a:extLst>
                </a:gridCol>
                <a:gridCol w="833284">
                  <a:extLst>
                    <a:ext uri="{9D8B030D-6E8A-4147-A177-3AD203B41FA5}">
                      <a16:colId xmlns:a16="http://schemas.microsoft.com/office/drawing/2014/main" val="3739687628"/>
                    </a:ext>
                  </a:extLst>
                </a:gridCol>
                <a:gridCol w="1769806">
                  <a:extLst>
                    <a:ext uri="{9D8B030D-6E8A-4147-A177-3AD203B41FA5}">
                      <a16:colId xmlns:a16="http://schemas.microsoft.com/office/drawing/2014/main" val="3984522084"/>
                    </a:ext>
                  </a:extLst>
                </a:gridCol>
                <a:gridCol w="538316">
                  <a:extLst>
                    <a:ext uri="{9D8B030D-6E8A-4147-A177-3AD203B41FA5}">
                      <a16:colId xmlns:a16="http://schemas.microsoft.com/office/drawing/2014/main" val="2467039440"/>
                    </a:ext>
                  </a:extLst>
                </a:gridCol>
                <a:gridCol w="1523360">
                  <a:extLst>
                    <a:ext uri="{9D8B030D-6E8A-4147-A177-3AD203B41FA5}">
                      <a16:colId xmlns:a16="http://schemas.microsoft.com/office/drawing/2014/main" val="2313273073"/>
                    </a:ext>
                  </a:extLst>
                </a:gridCol>
              </a:tblGrid>
              <a:tr h="213732">
                <a:tc rowSpan="2">
                  <a:txBody>
                    <a:bodyPr/>
                    <a:lstStyle/>
                    <a:p>
                      <a:pPr algn="ctr"/>
                      <a:r>
                        <a:rPr kumimoji="1" lang="ja-JP" altLang="en-US" sz="600" dirty="0">
                          <a:latin typeface="ＭＳ Ｐゴシック" panose="020B0600070205080204" pitchFamily="50" charset="-128"/>
                          <a:ea typeface="ＭＳ Ｐゴシック" panose="020B0600070205080204" pitchFamily="50" charset="-128"/>
                        </a:rPr>
                        <a:t>優先順位</a:t>
                      </a:r>
                    </a:p>
                  </a:txBody>
                  <a:tcPr vert="eaVert"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解決すべき課題</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（本人のニーズ）</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支援目標</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達成</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gridSpan="3">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福祉サービス等</a:t>
                      </a: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問題解決のための</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本人の役割</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評価</a:t>
                      </a:r>
                      <a:endParaRPr kumimoji="1" lang="en-US" altLang="ja-JP" sz="800" dirty="0">
                        <a:latin typeface="ＭＳ Ｐゴシック" panose="020B0600070205080204" pitchFamily="50" charset="-128"/>
                        <a:ea typeface="ＭＳ Ｐゴシック" panose="020B0600070205080204" pitchFamily="50" charset="-128"/>
                      </a:endParaRPr>
                    </a:p>
                    <a:p>
                      <a:pPr algn="ctr"/>
                      <a:r>
                        <a:rPr kumimoji="1" lang="ja-JP" altLang="en-US" sz="800" dirty="0">
                          <a:latin typeface="ＭＳ Ｐゴシック" panose="020B0600070205080204" pitchFamily="50" charset="-128"/>
                          <a:ea typeface="ＭＳ Ｐゴシック" panose="020B0600070205080204" pitchFamily="50" charset="-128"/>
                        </a:rPr>
                        <a:t>時期</a:t>
                      </a:r>
                    </a:p>
                  </a:txBody>
                  <a:tcPr anchor="ctr"/>
                </a:tc>
                <a:tc row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その他留意事項</a:t>
                      </a:r>
                    </a:p>
                  </a:txBody>
                  <a:tcPr anchor="ctr"/>
                </a:tc>
                <a:extLst>
                  <a:ext uri="{0D108BD9-81ED-4DB2-BD59-A6C34878D82A}">
                    <a16:rowId xmlns:a16="http://schemas.microsoft.com/office/drawing/2014/main" val="16286459"/>
                  </a:ext>
                </a:extLst>
              </a:tr>
              <a:tr h="0">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gridSpan="2">
                  <a:txBody>
                    <a:bodyPr/>
                    <a:lstStyle/>
                    <a:p>
                      <a:pPr algn="ctr"/>
                      <a:r>
                        <a:rPr kumimoji="1" lang="ja-JP" altLang="en-US" sz="800" dirty="0">
                          <a:latin typeface="ＭＳ Ｐゴシック" panose="020B0600070205080204" pitchFamily="50" charset="-128"/>
                          <a:ea typeface="ＭＳ Ｐゴシック" panose="020B0600070205080204" pitchFamily="50" charset="-128"/>
                        </a:rPr>
                        <a:t>種類・内容・量（頻度・時間）</a:t>
                      </a:r>
                    </a:p>
                  </a:txBody>
                  <a:tcPr anchor="ctr"/>
                </a:tc>
                <a:tc h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600" dirty="0">
                          <a:latin typeface="ＭＳ Ｐゴシック" panose="020B0600070205080204" pitchFamily="50" charset="-128"/>
                          <a:ea typeface="ＭＳ Ｐゴシック" panose="020B0600070205080204" pitchFamily="50" charset="-128"/>
                        </a:rPr>
                        <a:t>提供事業者名</a:t>
                      </a:r>
                      <a:endParaRPr kumimoji="1" lang="en-US" altLang="ja-JP" sz="600" dirty="0">
                        <a:latin typeface="ＭＳ Ｐゴシック" panose="020B0600070205080204" pitchFamily="50" charset="-128"/>
                        <a:ea typeface="ＭＳ Ｐゴシック" panose="020B0600070205080204" pitchFamily="50" charset="-128"/>
                      </a:endParaRPr>
                    </a:p>
                    <a:p>
                      <a:pPr algn="ctr"/>
                      <a:r>
                        <a:rPr kumimoji="1" lang="ja-JP" altLang="en-US" sz="600" dirty="0">
                          <a:latin typeface="ＭＳ Ｐゴシック" panose="020B0600070205080204" pitchFamily="50" charset="-128"/>
                          <a:ea typeface="ＭＳ Ｐゴシック" panose="020B0600070205080204" pitchFamily="50" charset="-128"/>
                        </a:rPr>
                        <a:t>（担当者名・電話）</a:t>
                      </a:r>
                    </a:p>
                  </a:txBody>
                  <a:tcPr anchor="ct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tc vMerge="1">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957370392"/>
                  </a:ext>
                </a:extLst>
              </a:tr>
              <a:tr h="779160">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1</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型では精肉工場での施設外就労をしたい。できればそこで雇ってもらいたい。自家用車で通勤したい。持ち物や薬の管理が難しく忘れてしまうことがある。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（父親）一人で生活できるだけの給料を稼いでもらいたい。</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・本人の特性に配慮しながら一般就労に向けた就労支援をする。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・本人の生活力の向上にも留意した支援を行う。</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就労継続</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支援</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原則日数</a:t>
                      </a:r>
                      <a:endParaRPr kumimoji="1" lang="en-US" altLang="ja-JP" sz="700" dirty="0">
                        <a:latin typeface="HG教科書体" panose="02020609000000000000" pitchFamily="17" charset="-128"/>
                        <a:ea typeface="HG教科書体" panose="02020609000000000000" pitchFamily="17" charset="-128"/>
                      </a:endParaRP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・就労の支援</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施設内清掃、厨房補助、精肉工場での施設外就労等</a:t>
                      </a:r>
                      <a:r>
                        <a:rPr kumimoji="1" lang="en-US" altLang="ja-JP" sz="700" dirty="0">
                          <a:latin typeface="HG教科書体" panose="02020609000000000000" pitchFamily="17" charset="-128"/>
                          <a:ea typeface="HG教科書体" panose="02020609000000000000" pitchFamily="17" charset="-128"/>
                        </a:rPr>
                        <a:t>)</a:t>
                      </a:r>
                    </a:p>
                    <a:p>
                      <a:r>
                        <a:rPr kumimoji="1" lang="ja-JP" altLang="en-US" sz="700" dirty="0">
                          <a:latin typeface="HG教科書体" panose="02020609000000000000" pitchFamily="17" charset="-128"/>
                          <a:ea typeface="HG教科書体" panose="02020609000000000000" pitchFamily="17" charset="-128"/>
                        </a:rPr>
                        <a:t>・就職の支援</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求人情報の収集、関係機関や企業見学等の同行</a:t>
                      </a:r>
                      <a:r>
                        <a:rPr kumimoji="1" lang="en-US" altLang="ja-JP" sz="700" dirty="0">
                          <a:latin typeface="HG教科書体" panose="02020609000000000000" pitchFamily="17" charset="-128"/>
                          <a:ea typeface="HG教科書体" panose="02020609000000000000" pitchFamily="17" charset="-128"/>
                        </a:rPr>
                        <a:t>)</a:t>
                      </a:r>
                    </a:p>
                    <a:p>
                      <a:r>
                        <a:rPr kumimoji="1" lang="ja-JP" altLang="en-US" sz="700" dirty="0">
                          <a:latin typeface="HG教科書体" panose="02020609000000000000" pitchFamily="17" charset="-128"/>
                          <a:ea typeface="HG教科書体" panose="02020609000000000000" pitchFamily="17" charset="-128"/>
                        </a:rPr>
                        <a:t>・生活の支援</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・相談、助言　等</a:t>
                      </a:r>
                      <a:endParaRPr kumimoji="1" lang="en-US" altLang="ja-JP" sz="700" dirty="0">
                        <a:latin typeface="HG教科書体" panose="02020609000000000000" pitchFamily="17" charset="-128"/>
                        <a:ea typeface="HG教科書体" panose="02020609000000000000" pitchFamily="17" charset="-128"/>
                      </a:endParaRPr>
                    </a:p>
                    <a:p>
                      <a:r>
                        <a:rPr kumimoji="1" lang="en-US" altLang="ja-JP" sz="700" dirty="0">
                          <a:latin typeface="HG教科書体" panose="02020609000000000000" pitchFamily="17" charset="-128"/>
                          <a:ea typeface="HG教科書体" panose="02020609000000000000" pitchFamily="17" charset="-128"/>
                        </a:rPr>
                        <a:t>5</a:t>
                      </a:r>
                      <a:r>
                        <a:rPr kumimoji="1" lang="ja-JP" altLang="en-US" sz="700" dirty="0">
                          <a:latin typeface="HG教科書体" panose="02020609000000000000" pitchFamily="17" charset="-128"/>
                          <a:ea typeface="HG教科書体" panose="02020609000000000000" pitchFamily="17" charset="-128"/>
                        </a:rPr>
                        <a:t>～</a:t>
                      </a:r>
                      <a:r>
                        <a:rPr kumimoji="1" lang="en-US" altLang="ja-JP" sz="700" dirty="0">
                          <a:latin typeface="HG教科書体" panose="02020609000000000000" pitchFamily="17" charset="-128"/>
                          <a:ea typeface="HG教科書体" panose="02020609000000000000" pitchFamily="17" charset="-128"/>
                        </a:rPr>
                        <a:t>6</a:t>
                      </a:r>
                      <a:r>
                        <a:rPr kumimoji="1" lang="ja-JP" altLang="en-US" sz="700" dirty="0">
                          <a:latin typeface="HG教科書体" panose="02020609000000000000" pitchFamily="17" charset="-128"/>
                          <a:ea typeface="HG教科書体" panose="02020609000000000000" pitchFamily="17" charset="-128"/>
                        </a:rPr>
                        <a:t>日</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週</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原則日数内</a:t>
                      </a:r>
                      <a:r>
                        <a:rPr kumimoji="1" lang="en-US" altLang="ja-JP" sz="700" dirty="0">
                          <a:latin typeface="HG教科書体" panose="02020609000000000000" pitchFamily="17" charset="-128"/>
                          <a:ea typeface="HG教科書体" panose="02020609000000000000" pitchFamily="17" charset="-128"/>
                        </a:rPr>
                        <a:t>)</a:t>
                      </a:r>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〇</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事業所</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サービス</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管理責任者</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・毎日仕事に通い、分からないことがある時は支援者に相談する。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・相手から聞いたことはメモする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・就労することで本人ができるようになったこと</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掃除や食器洗い等</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をご家族に伝えて自宅での家事につなげていく。</a:t>
                      </a:r>
                    </a:p>
                  </a:txBody>
                  <a:tcPr/>
                </a:tc>
                <a:extLst>
                  <a:ext uri="{0D108BD9-81ED-4DB2-BD59-A6C34878D82A}">
                    <a16:rowId xmlns:a16="http://schemas.microsoft.com/office/drawing/2014/main" val="1492165576"/>
                  </a:ext>
                </a:extLst>
              </a:tr>
              <a:tr h="478017">
                <a:tc rowSpan="2">
                  <a:txBody>
                    <a:bodyPr/>
                    <a:lstStyle/>
                    <a:p>
                      <a:pPr algn="ctr"/>
                      <a:r>
                        <a:rPr kumimoji="1" lang="en-US" altLang="ja-JP" sz="800" dirty="0">
                          <a:latin typeface="ＭＳ Ｐゴシック" panose="020B0600070205080204" pitchFamily="50" charset="-128"/>
                          <a:ea typeface="ＭＳ Ｐゴシック" panose="020B0600070205080204" pitchFamily="50" charset="-128"/>
                        </a:rPr>
                        <a:t>2</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rowSpan="2">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将来は一般の企業で働きたい。障害者手帳は取りたくない。</a:t>
                      </a:r>
                    </a:p>
                  </a:txBody>
                  <a:tcPr/>
                </a:tc>
                <a:tc rowSpan="2">
                  <a:txBody>
                    <a:bodyPr/>
                    <a:lstStyle/>
                    <a:p>
                      <a:r>
                        <a:rPr kumimoji="1" lang="ja-JP" altLang="en-US" sz="700" dirty="0">
                          <a:latin typeface="HG教科書体" panose="02020609000000000000" pitchFamily="17" charset="-128"/>
                          <a:ea typeface="HG教科書体" panose="02020609000000000000" pitchFamily="17" charset="-128"/>
                        </a:rPr>
                        <a:t>・関係機関を連携しながら求人情報を提供する。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・職場見学や職場実習の機会を提供する。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障害者就業・</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生活支援</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センター</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必要時</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・就業に関する相談支援</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職場実習のあっせん、就職活動の支援、職場定着支援　等</a:t>
                      </a:r>
                      <a:r>
                        <a:rPr kumimoji="1" lang="en-US" altLang="ja-JP" sz="700" dirty="0">
                          <a:latin typeface="HG教科書体" panose="02020609000000000000" pitchFamily="17" charset="-128"/>
                          <a:ea typeface="HG教科書体" panose="02020609000000000000" pitchFamily="17" charset="-128"/>
                        </a:rPr>
                        <a:t>)</a:t>
                      </a:r>
                    </a:p>
                    <a:p>
                      <a:r>
                        <a:rPr kumimoji="1" lang="ja-JP" altLang="en-US" sz="700" dirty="0">
                          <a:latin typeface="HG教科書体" panose="02020609000000000000" pitchFamily="17" charset="-128"/>
                          <a:ea typeface="HG教科書体" panose="02020609000000000000" pitchFamily="17" charset="-128"/>
                        </a:rPr>
                        <a:t>・日常生活、地域生活に関する助言</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・関係機関との連絡調整</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●■センター</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就業支援担当</a:t>
                      </a:r>
                    </a:p>
                  </a:txBody>
                  <a:tcPr anchor="ctr"/>
                </a:tc>
                <a:tc rowSpan="2">
                  <a:txBody>
                    <a:bodyPr/>
                    <a:lstStyle/>
                    <a:p>
                      <a:r>
                        <a:rPr kumimoji="1" lang="ja-JP" altLang="en-US" sz="700" dirty="0">
                          <a:latin typeface="HG教科書体" panose="02020609000000000000" pitchFamily="17" charset="-128"/>
                          <a:ea typeface="HG教科書体" panose="02020609000000000000" pitchFamily="17" charset="-128"/>
                        </a:rPr>
                        <a:t>・</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型の支援者と一緒に月に</a:t>
                      </a: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回関係機関を訪問し、求人情報を得る。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・興味のある企業を支援者に伝える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rowSpan="2">
                  <a:txBody>
                    <a:bodyPr/>
                    <a:lstStyle/>
                    <a:p>
                      <a:r>
                        <a:rPr kumimoji="1" lang="ja-JP" altLang="en-US" sz="700" dirty="0">
                          <a:latin typeface="HG教科書体" panose="02020609000000000000" pitchFamily="17" charset="-128"/>
                          <a:ea typeface="HG教科書体" panose="02020609000000000000" pitchFamily="17" charset="-128"/>
                        </a:rPr>
                        <a:t>・一般雇用と障害者雇用の両方の求人情報を得る。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・企業見学や実習に行く際は</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型支援者と地図等で場所を確認してから、自分の車で運転をして行く。</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・一般雇用と障害者雇用それぞれのメリットを分かりやすく伝える。</a:t>
                      </a:r>
                    </a:p>
                  </a:txBody>
                  <a:tcPr/>
                </a:tc>
                <a:extLst>
                  <a:ext uri="{0D108BD9-81ED-4DB2-BD59-A6C34878D82A}">
                    <a16:rowId xmlns:a16="http://schemas.microsoft.com/office/drawing/2014/main" val="1835659564"/>
                  </a:ext>
                </a:extLst>
              </a:tr>
              <a:tr h="392994">
                <a:tc vMerge="1">
                  <a:txBody>
                    <a:bodyPr/>
                    <a:lstStyle/>
                    <a:p>
                      <a:pPr algn="ct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700">
                          <a:latin typeface="HG教科書体" panose="02020609000000000000" pitchFamily="17" charset="-128"/>
                          <a:ea typeface="HG教科書体" panose="02020609000000000000" pitchFamily="17" charset="-128"/>
                        </a:rPr>
                        <a:t>12</a:t>
                      </a:r>
                      <a:r>
                        <a:rPr kumimoji="1" lang="ja-JP" altLang="en-US" sz="700">
                          <a:latin typeface="HG教科書体" panose="02020609000000000000" pitchFamily="17" charset="-128"/>
                          <a:ea typeface="HG教科書体" panose="02020609000000000000" pitchFamily="17" charset="-128"/>
                        </a:rPr>
                        <a:t>か月</a:t>
                      </a: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pPr algn="ctr"/>
                      <a:r>
                        <a:rPr kumimoji="1" lang="ja-JP" altLang="en-US" sz="700">
                          <a:latin typeface="HG教科書体" panose="02020609000000000000" pitchFamily="17" charset="-128"/>
                          <a:ea typeface="HG教科書体" panose="02020609000000000000" pitchFamily="17" charset="-128"/>
                        </a:rPr>
                        <a:t>公共職業</a:t>
                      </a:r>
                      <a:endParaRPr kumimoji="1" lang="en-US" altLang="ja-JP" sz="700">
                        <a:latin typeface="HG教科書体" panose="02020609000000000000" pitchFamily="17" charset="-128"/>
                        <a:ea typeface="HG教科書体" panose="02020609000000000000" pitchFamily="17" charset="-128"/>
                      </a:endParaRPr>
                    </a:p>
                    <a:p>
                      <a:pPr algn="ctr"/>
                      <a:r>
                        <a:rPr kumimoji="1" lang="ja-JP" altLang="en-US" sz="700">
                          <a:latin typeface="HG教科書体" panose="02020609000000000000" pitchFamily="17" charset="-128"/>
                          <a:ea typeface="HG教科書体" panose="02020609000000000000" pitchFamily="17" charset="-128"/>
                        </a:rPr>
                        <a:t>安定所</a:t>
                      </a:r>
                      <a:endParaRPr kumimoji="1" lang="en-US" altLang="ja-JP" sz="700">
                        <a:latin typeface="HG教科書体" panose="02020609000000000000" pitchFamily="17" charset="-128"/>
                        <a:ea typeface="HG教科書体" panose="02020609000000000000" pitchFamily="17" charset="-128"/>
                      </a:endParaRPr>
                    </a:p>
                    <a:p>
                      <a:pPr algn="ctr"/>
                      <a:r>
                        <a:rPr kumimoji="1" lang="ja-JP" altLang="en-US" sz="700">
                          <a:latin typeface="HG教科書体" panose="02020609000000000000" pitchFamily="17" charset="-128"/>
                          <a:ea typeface="HG教科書体" panose="02020609000000000000" pitchFamily="17" charset="-128"/>
                        </a:rPr>
                        <a:t>必要時</a:t>
                      </a:r>
                      <a:endParaRPr kumimoji="1" lang="ja-JP" altLang="en-US" sz="700" dirty="0">
                        <a:latin typeface="HG教科書体" panose="02020609000000000000" pitchFamily="17" charset="-128"/>
                        <a:ea typeface="HG教科書体" panose="02020609000000000000" pitchFamily="17" charset="-128"/>
                      </a:endParaRPr>
                    </a:p>
                  </a:txBody>
                  <a:tcPr anchor="ctr"/>
                </a:tc>
                <a:tc>
                  <a:txBody>
                    <a:bodyPr/>
                    <a:lstStyle/>
                    <a:p>
                      <a:r>
                        <a:rPr kumimoji="1" lang="ja-JP" altLang="en-US" sz="700">
                          <a:latin typeface="HG教科書体" panose="02020609000000000000" pitchFamily="17" charset="-128"/>
                          <a:ea typeface="HG教科書体" panose="02020609000000000000" pitchFamily="17" charset="-128"/>
                        </a:rPr>
                        <a:t>・求人等の情報提供</a:t>
                      </a:r>
                      <a:endParaRPr kumimoji="1" lang="en-US" altLang="ja-JP" sz="700">
                        <a:latin typeface="HG教科書体" panose="02020609000000000000" pitchFamily="17" charset="-128"/>
                        <a:ea typeface="HG教科書体" panose="02020609000000000000" pitchFamily="17" charset="-128"/>
                      </a:endParaRPr>
                    </a:p>
                    <a:p>
                      <a:r>
                        <a:rPr kumimoji="1" lang="ja-JP" altLang="en-US" sz="700">
                          <a:latin typeface="HG教科書体" panose="02020609000000000000" pitchFamily="17" charset="-128"/>
                          <a:ea typeface="HG教科書体" panose="02020609000000000000" pitchFamily="17" charset="-128"/>
                        </a:rPr>
                        <a:t>・求職相談</a:t>
                      </a:r>
                      <a:endParaRPr kumimoji="1" lang="en-US" altLang="ja-JP" sz="700">
                        <a:latin typeface="HG教科書体" panose="02020609000000000000" pitchFamily="17" charset="-128"/>
                        <a:ea typeface="HG教科書体" panose="02020609000000000000" pitchFamily="17" charset="-128"/>
                      </a:endParaRPr>
                    </a:p>
                    <a:p>
                      <a:r>
                        <a:rPr kumimoji="1" lang="ja-JP" altLang="en-US" sz="700">
                          <a:latin typeface="HG教科書体" panose="02020609000000000000" pitchFamily="17" charset="-128"/>
                          <a:ea typeface="HG教科書体" panose="02020609000000000000" pitchFamily="17" charset="-128"/>
                        </a:rPr>
                        <a:t>・関係機関との連絡調整</a:t>
                      </a:r>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ハローワーク</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就職促進指導官</a:t>
                      </a:r>
                    </a:p>
                  </a:txBody>
                  <a:tcPr anchor="ctr"/>
                </a:tc>
                <a:tc vMerge="1">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vMerge="1">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2055979519"/>
                  </a:ext>
                </a:extLst>
              </a:tr>
              <a:tr h="451206">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3</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本人）立ち仕事は足が痛くなることがあるので痩せないといけないと思っている。</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・本人が継続できるよう無理のないプログラムを作成する。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トレーニング</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ジム</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週</a:t>
                      </a:r>
                      <a:r>
                        <a:rPr kumimoji="1" lang="en-US" altLang="ja-JP" sz="700" dirty="0">
                          <a:latin typeface="HG教科書体" panose="02020609000000000000" pitchFamily="17" charset="-128"/>
                          <a:ea typeface="HG教科書体" panose="02020609000000000000" pitchFamily="17" charset="-128"/>
                        </a:rPr>
                        <a:t>2</a:t>
                      </a:r>
                      <a:r>
                        <a:rPr kumimoji="1" lang="ja-JP" altLang="en-US" sz="700" dirty="0">
                          <a:latin typeface="HG教科書体" panose="02020609000000000000" pitchFamily="17" charset="-128"/>
                          <a:ea typeface="HG教科書体" panose="02020609000000000000" pitchFamily="17" charset="-128"/>
                        </a:rPr>
                        <a:t>日</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・ダイエットプログラムの考案</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・トレーニングのサポート、助言</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・バランスの取れた食事等の情報提供</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■△ジム</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トレーナー</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・週に</a:t>
                      </a:r>
                      <a:r>
                        <a:rPr kumimoji="1" lang="en-US" altLang="ja-JP" sz="700" dirty="0">
                          <a:latin typeface="HG教科書体" panose="02020609000000000000" pitchFamily="17" charset="-128"/>
                          <a:ea typeface="HG教科書体" panose="02020609000000000000" pitchFamily="17" charset="-128"/>
                        </a:rPr>
                        <a:t>2</a:t>
                      </a:r>
                      <a:r>
                        <a:rPr kumimoji="1" lang="ja-JP" altLang="en-US" sz="700" dirty="0">
                          <a:latin typeface="HG教科書体" panose="02020609000000000000" pitchFamily="17" charset="-128"/>
                          <a:ea typeface="HG教科書体" panose="02020609000000000000" pitchFamily="17" charset="-128"/>
                        </a:rPr>
                        <a:t>日トレーニングジムに行き運動をする。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・必要な場合は医師の意見を聞き、トレーナーに伝える。</a:t>
                      </a:r>
                    </a:p>
                  </a:txBody>
                  <a:tcPr/>
                </a:tc>
                <a:extLst>
                  <a:ext uri="{0D108BD9-81ED-4DB2-BD59-A6C34878D82A}">
                    <a16:rowId xmlns:a16="http://schemas.microsoft.com/office/drawing/2014/main" val="947313925"/>
                  </a:ext>
                </a:extLst>
              </a:tr>
              <a:tr h="531627">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4</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母親</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親亡き後の本人の生活が不安。一人で生きていくために必要なことがあれば教えてほしい。</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・定期的に面談をして、本人や家族の不安が解消でけいるよう必要な福祉サービス等の情報を提供する。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相談支援</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必要時</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・サービス等利用計画の作成</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・福祉サービスに関する情報提供</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・地域資源等、社会保障等の情報提供</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・各種手続きのサポート</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・本人、家族等への相談支援</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・関係機関との連絡調整</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相談支援センター</a:t>
                      </a:r>
                      <a:endParaRPr kumimoji="1" lang="en-US" altLang="ja-JP" sz="700" dirty="0">
                        <a:latin typeface="HG教科書体" panose="02020609000000000000" pitchFamily="17" charset="-128"/>
                        <a:ea typeface="HG教科書体" panose="02020609000000000000" pitchFamily="17" charset="-128"/>
                      </a:endParaRPr>
                    </a:p>
                    <a:p>
                      <a:pPr algn="ctr"/>
                      <a:r>
                        <a:rPr kumimoji="1" lang="en-US" altLang="ja-JP" sz="700" dirty="0">
                          <a:latin typeface="HG教科書体" panose="02020609000000000000" pitchFamily="17" charset="-128"/>
                          <a:ea typeface="HG教科書体" panose="02020609000000000000" pitchFamily="17" charset="-128"/>
                        </a:rPr>
                        <a:t>Callus</a:t>
                      </a:r>
                    </a:p>
                    <a:p>
                      <a:pPr algn="ctr"/>
                      <a:r>
                        <a:rPr kumimoji="1" lang="ja-JP" altLang="en-US" sz="700" dirty="0">
                          <a:latin typeface="HG教科書体" panose="02020609000000000000" pitchFamily="17" charset="-128"/>
                          <a:ea typeface="HG教科書体" panose="02020609000000000000" pitchFamily="17" charset="-128"/>
                        </a:rPr>
                        <a:t>相談支援専門員</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・分からないことや困ったことがある時は相談員に相談をする。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560956158"/>
                  </a:ext>
                </a:extLst>
              </a:tr>
              <a:tr h="681765">
                <a:tc>
                  <a:txBody>
                    <a:bodyPr/>
                    <a:lstStyle/>
                    <a:p>
                      <a:pPr algn="ctr"/>
                      <a:r>
                        <a:rPr kumimoji="1" lang="en-US" altLang="ja-JP" sz="800" dirty="0">
                          <a:latin typeface="ＭＳ Ｐゴシック" panose="020B0600070205080204" pitchFamily="50" charset="-128"/>
                          <a:ea typeface="ＭＳ Ｐゴシック" panose="020B0600070205080204" pitchFamily="50" charset="-128"/>
                        </a:rPr>
                        <a:t>5</a:t>
                      </a:r>
                      <a:endParaRPr kumimoji="1" lang="ja-JP" altLang="en-US" sz="800" dirty="0">
                        <a:latin typeface="ＭＳ Ｐゴシック" panose="020B0600070205080204" pitchFamily="50" charset="-128"/>
                        <a:ea typeface="ＭＳ Ｐゴシック" panose="020B0600070205080204" pitchFamily="50" charset="-128"/>
                      </a:endParaRPr>
                    </a:p>
                  </a:txBody>
                  <a:tcPr vert="eaVert" anchor="ctr"/>
                </a:tc>
                <a:tc>
                  <a:txBody>
                    <a:bodyPr/>
                    <a:lstStyle/>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本人</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制服を洗濯できるようになった。お母さんが喜んでくれて自分も嬉しかった。今後も自宅で両親と一緒に暮らしたい。</a:t>
                      </a:r>
                      <a:endParaRPr kumimoji="1" lang="en-US" altLang="ja-JP" sz="700" dirty="0">
                        <a:latin typeface="HG教科書体" panose="02020609000000000000" pitchFamily="17" charset="-128"/>
                        <a:ea typeface="HG教科書体" panose="02020609000000000000" pitchFamily="17" charset="-128"/>
                      </a:endParaRPr>
                    </a:p>
                    <a:p>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母親</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持ち物や服薬を忘れていないかいつも私が確認している。家でできることがあれば協力したい。</a:t>
                      </a:r>
                    </a:p>
                  </a:txBody>
                  <a:tcPr/>
                </a:tc>
                <a:tc>
                  <a:txBody>
                    <a:bodyPr/>
                    <a:lstStyle/>
                    <a:p>
                      <a:r>
                        <a:rPr kumimoji="1" lang="ja-JP" altLang="en-US" sz="700" dirty="0">
                          <a:latin typeface="HG教科書体" panose="02020609000000000000" pitchFamily="17" charset="-128"/>
                          <a:ea typeface="HG教科書体" panose="02020609000000000000" pitchFamily="17" charset="-128"/>
                        </a:rPr>
                        <a:t>・</a:t>
                      </a:r>
                      <a:r>
                        <a:rPr kumimoji="1" lang="en-US" altLang="ja-JP" sz="700" dirty="0">
                          <a:latin typeface="HG教科書体" panose="02020609000000000000" pitchFamily="17" charset="-128"/>
                          <a:ea typeface="HG教科書体" panose="02020609000000000000" pitchFamily="17" charset="-128"/>
                        </a:rPr>
                        <a:t>A</a:t>
                      </a:r>
                      <a:r>
                        <a:rPr kumimoji="1" lang="ja-JP" altLang="en-US" sz="700" dirty="0">
                          <a:latin typeface="HG教科書体" panose="02020609000000000000" pitchFamily="17" charset="-128"/>
                          <a:ea typeface="HG教科書体" panose="02020609000000000000" pitchFamily="17" charset="-128"/>
                        </a:rPr>
                        <a:t>型事業所と母親で生活面に関しての情報提供をして、自宅で本人が家事等をする機会をつくる。</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12</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pPr algn="ctr"/>
                      <a:r>
                        <a:rPr kumimoji="1" lang="ja-JP" altLang="en-US" sz="700" dirty="0">
                          <a:latin typeface="HG教科書体" panose="02020609000000000000" pitchFamily="17" charset="-128"/>
                          <a:ea typeface="HG教科書体" panose="02020609000000000000" pitchFamily="17" charset="-128"/>
                        </a:rPr>
                        <a:t>日常生活に</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おける家事等</a:t>
                      </a:r>
                      <a:endParaRPr kumimoji="1" lang="en-US" altLang="ja-JP" sz="700" dirty="0">
                        <a:latin typeface="HG教科書体" panose="02020609000000000000" pitchFamily="17" charset="-128"/>
                        <a:ea typeface="HG教科書体" panose="02020609000000000000" pitchFamily="17" charset="-128"/>
                      </a:endParaRPr>
                    </a:p>
                    <a:p>
                      <a:pPr algn="ctr"/>
                      <a:r>
                        <a:rPr kumimoji="1" lang="ja-JP" altLang="en-US" sz="700" dirty="0">
                          <a:latin typeface="HG教科書体" panose="02020609000000000000" pitchFamily="17" charset="-128"/>
                          <a:ea typeface="HG教科書体" panose="02020609000000000000" pitchFamily="17" charset="-128"/>
                        </a:rPr>
                        <a:t>毎日</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・自宅での家事等の役割分担</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・家事等の支援、助言</a:t>
                      </a:r>
                      <a:r>
                        <a:rPr kumimoji="1" lang="en-US" altLang="ja-JP" sz="700" dirty="0">
                          <a:latin typeface="HG教科書体" panose="02020609000000000000" pitchFamily="17" charset="-128"/>
                          <a:ea typeface="HG教科書体" panose="02020609000000000000" pitchFamily="17" charset="-128"/>
                        </a:rPr>
                        <a:t>(</a:t>
                      </a:r>
                      <a:r>
                        <a:rPr kumimoji="1" lang="ja-JP" altLang="en-US" sz="700" dirty="0">
                          <a:latin typeface="HG教科書体" panose="02020609000000000000" pitchFamily="17" charset="-128"/>
                          <a:ea typeface="HG教科書体" panose="02020609000000000000" pitchFamily="17" charset="-128"/>
                        </a:rPr>
                        <a:t>自室の掃除、食器洗い、水回りの掃除、作業服等の洗濯、簡単な調理等）</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・持ち物や服薬の確認</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・金銭管理等</a:t>
                      </a:r>
                    </a:p>
                  </a:txBody>
                  <a:tcPr/>
                </a:tc>
                <a:tc>
                  <a:txBody>
                    <a:bodyPr/>
                    <a:lstStyle/>
                    <a:p>
                      <a:pPr algn="ctr"/>
                      <a:r>
                        <a:rPr kumimoji="1" lang="ja-JP" altLang="en-US" sz="700" dirty="0">
                          <a:latin typeface="HG教科書体" panose="02020609000000000000" pitchFamily="17" charset="-128"/>
                          <a:ea typeface="HG教科書体" panose="02020609000000000000" pitchFamily="17" charset="-128"/>
                        </a:rPr>
                        <a:t>母親</a:t>
                      </a:r>
                    </a:p>
                  </a:txBody>
                  <a:tcPr anchor="ctr"/>
                </a:tc>
                <a:tc>
                  <a:txBody>
                    <a:bodyPr/>
                    <a:lstStyle/>
                    <a:p>
                      <a:r>
                        <a:rPr kumimoji="1" lang="ja-JP" altLang="en-US" sz="700" dirty="0">
                          <a:latin typeface="HG教科書体" panose="02020609000000000000" pitchFamily="17" charset="-128"/>
                          <a:ea typeface="HG教科書体" panose="02020609000000000000" pitchFamily="17" charset="-128"/>
                        </a:rPr>
                        <a:t>・家族と一緒に家事等の役割分担をして、協力しながら生活をする。</a:t>
                      </a:r>
                      <a:endParaRPr kumimoji="1" lang="en-US" altLang="ja-JP" sz="700" dirty="0">
                        <a:latin typeface="HG教科書体" panose="02020609000000000000" pitchFamily="17" charset="-128"/>
                        <a:ea typeface="HG教科書体" panose="02020609000000000000" pitchFamily="17" charset="-128"/>
                      </a:endParaRPr>
                    </a:p>
                    <a:p>
                      <a:r>
                        <a:rPr kumimoji="1" lang="ja-JP" altLang="en-US" sz="700" dirty="0">
                          <a:latin typeface="HG教科書体" panose="02020609000000000000" pitchFamily="17" charset="-128"/>
                          <a:ea typeface="HG教科書体" panose="02020609000000000000" pitchFamily="17" charset="-128"/>
                        </a:rPr>
                        <a:t>・自分でできることを増やしていく。</a:t>
                      </a:r>
                    </a:p>
                  </a:txBody>
                  <a:tcPr/>
                </a:tc>
                <a:tc>
                  <a:txBody>
                    <a:bodyPr/>
                    <a:lstStyle/>
                    <a:p>
                      <a:pPr algn="ctr"/>
                      <a:r>
                        <a:rPr kumimoji="1" lang="en-US" altLang="ja-JP" sz="700" dirty="0">
                          <a:latin typeface="HG教科書体" panose="02020609000000000000" pitchFamily="17" charset="-128"/>
                          <a:ea typeface="HG教科書体" panose="02020609000000000000" pitchFamily="17" charset="-128"/>
                        </a:rPr>
                        <a:t>1</a:t>
                      </a:r>
                      <a:r>
                        <a:rPr kumimoji="1" lang="ja-JP" altLang="en-US" sz="700" dirty="0">
                          <a:latin typeface="HG教科書体" panose="02020609000000000000" pitchFamily="17" charset="-128"/>
                          <a:ea typeface="HG教科書体" panose="02020609000000000000" pitchFamily="17" charset="-128"/>
                        </a:rPr>
                        <a:t>か月</a:t>
                      </a:r>
                    </a:p>
                  </a:txBody>
                  <a:tcPr anchor="ctr"/>
                </a:tc>
                <a:tc>
                  <a:txBody>
                    <a:bodyPr/>
                    <a:lstStyle/>
                    <a:p>
                      <a:endParaRPr kumimoji="1" lang="ja-JP" altLang="en-US" sz="700" dirty="0">
                        <a:latin typeface="HG教科書体" panose="02020609000000000000" pitchFamily="17" charset="-128"/>
                        <a:ea typeface="HG教科書体" panose="02020609000000000000" pitchFamily="17" charset="-128"/>
                      </a:endParaRPr>
                    </a:p>
                  </a:txBody>
                  <a:tcPr/>
                </a:tc>
                <a:extLst>
                  <a:ext uri="{0D108BD9-81ED-4DB2-BD59-A6C34878D82A}">
                    <a16:rowId xmlns:a16="http://schemas.microsoft.com/office/drawing/2014/main" val="1157621133"/>
                  </a:ext>
                </a:extLst>
              </a:tr>
            </a:tbl>
          </a:graphicData>
        </a:graphic>
      </p:graphicFrame>
    </p:spTree>
    <p:extLst>
      <p:ext uri="{BB962C8B-B14F-4D97-AF65-F5344CB8AC3E}">
        <p14:creationId xmlns:p14="http://schemas.microsoft.com/office/powerpoint/2010/main" val="3867061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2234" name="Group 2794"/>
          <p:cNvGraphicFramePr>
            <a:graphicFrameLocks noGrp="1"/>
          </p:cNvGraphicFramePr>
          <p:nvPr>
            <p:ph idx="1"/>
            <p:extLst>
              <p:ext uri="{D42A27DB-BD31-4B8C-83A1-F6EECF244321}">
                <p14:modId xmlns:p14="http://schemas.microsoft.com/office/powerpoint/2010/main" val="3438380462"/>
              </p:ext>
            </p:extLst>
          </p:nvPr>
        </p:nvGraphicFramePr>
        <p:xfrm>
          <a:off x="1150957" y="908051"/>
          <a:ext cx="9874357" cy="5689301"/>
        </p:xfrm>
        <a:graphic>
          <a:graphicData uri="http://schemas.openxmlformats.org/drawingml/2006/table">
            <a:tbl>
              <a:tblPr/>
              <a:tblGrid>
                <a:gridCol w="672321">
                  <a:extLst>
                    <a:ext uri="{9D8B030D-6E8A-4147-A177-3AD203B41FA5}">
                      <a16:colId xmlns:a16="http://schemas.microsoft.com/office/drawing/2014/main" val="20000"/>
                    </a:ext>
                  </a:extLst>
                </a:gridCol>
                <a:gridCol w="2020685">
                  <a:extLst>
                    <a:ext uri="{9D8B030D-6E8A-4147-A177-3AD203B41FA5}">
                      <a16:colId xmlns:a16="http://schemas.microsoft.com/office/drawing/2014/main" val="20001"/>
                    </a:ext>
                  </a:extLst>
                </a:gridCol>
                <a:gridCol w="2366583">
                  <a:extLst>
                    <a:ext uri="{9D8B030D-6E8A-4147-A177-3AD203B41FA5}">
                      <a16:colId xmlns:a16="http://schemas.microsoft.com/office/drawing/2014/main" val="20002"/>
                    </a:ext>
                  </a:extLst>
                </a:gridCol>
                <a:gridCol w="2514259">
                  <a:extLst>
                    <a:ext uri="{9D8B030D-6E8A-4147-A177-3AD203B41FA5}">
                      <a16:colId xmlns:a16="http://schemas.microsoft.com/office/drawing/2014/main" val="20003"/>
                    </a:ext>
                  </a:extLst>
                </a:gridCol>
                <a:gridCol w="2300509">
                  <a:extLst>
                    <a:ext uri="{9D8B030D-6E8A-4147-A177-3AD203B41FA5}">
                      <a16:colId xmlns:a16="http://schemas.microsoft.com/office/drawing/2014/main" val="20004"/>
                    </a:ext>
                  </a:extLst>
                </a:gridCol>
              </a:tblGrid>
              <a:tr h="82623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800" b="0" i="0" u="none" strike="noStrike" cap="none" normalizeH="0" baseline="0" dirty="0">
                          <a:ln>
                            <a:noFill/>
                          </a:ln>
                          <a:solidFill>
                            <a:schemeClr val="tx1"/>
                          </a:solidFill>
                          <a:effectLst/>
                          <a:latin typeface="Arial" charset="0"/>
                          <a:ea typeface="ＭＳ Ｐゴシック" pitchFamily="50" charset="-128"/>
                        </a:rPr>
                        <a:t>№</a:t>
                      </a:r>
                      <a:endParaRPr kumimoji="1" lang="ja-JP" altLang="ja-JP"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サービス等利用計画で整理された解決すべき課題（本人のニーズ）</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初期状態の評価</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（利用者の状況</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・環境の状況）</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支援者の気になること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・推測できること</a:t>
                      </a:r>
                      <a:endParaRPr kumimoji="1" lang="en-US" altLang="ja-JP" sz="1400" b="0" i="0" u="none" strike="noStrike" cap="none" normalizeH="0" baseline="0" dirty="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（事例の強み・可能性）</a:t>
                      </a:r>
                    </a:p>
                  </a:txBody>
                  <a:tcPr marL="101537" marR="10153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整理されたニーズ</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ＭＳ Ｐゴシック" pitchFamily="50" charset="-128"/>
                        </a:rPr>
                        <a:t>（願いや希望を満たすための具体的な到達目標）</a:t>
                      </a:r>
                    </a:p>
                  </a:txBody>
                  <a:tcPr marL="101537" marR="10153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9F98F"/>
                    </a:solidFill>
                  </a:tcPr>
                </a:tc>
                <a:extLst>
                  <a:ext uri="{0D108BD9-81ED-4DB2-BD59-A6C34878D82A}">
                    <a16:rowId xmlns:a16="http://schemas.microsoft.com/office/drawing/2014/main" val="10000"/>
                  </a:ext>
                </a:extLst>
              </a:tr>
              <a:tr h="48630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charset="0"/>
                        <a:ea typeface="ＭＳ Ｐゴシック" pitchFamily="50" charset="-128"/>
                      </a:endParaRPr>
                    </a:p>
                  </a:txBody>
                  <a:tcPr marL="101537" marR="10153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（留意点）</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本人の能力・家族・インフォーマルな支援の状況も記載する</a:t>
                      </a:r>
                      <a:endParaRPr kumimoji="1" lang="ja-JP" altLang="ja-JP" sz="16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（留意点）</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600" b="0" i="0" u="none" strike="noStrike" cap="none" normalizeH="0" baseline="0" dirty="0">
                          <a:ln>
                            <a:noFill/>
                          </a:ln>
                          <a:solidFill>
                            <a:schemeClr val="tx1"/>
                          </a:solidFill>
                          <a:effectLst/>
                          <a:latin typeface="Arial" charset="0"/>
                          <a:ea typeface="ＭＳ Ｐゴシック" pitchFamily="50" charset="-128"/>
                        </a:rPr>
                        <a:t>本人の強さ・可能性・揺れ具合も含めた見立てとして整理する</a:t>
                      </a:r>
                      <a:endParaRPr kumimoji="1" lang="ja-JP" altLang="ja-JP" sz="16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Arial" charset="0"/>
                        <a:ea typeface="ＭＳ Ｐゴシック" pitchFamily="50" charset="-128"/>
                      </a:endParaRPr>
                    </a:p>
                  </a:txBody>
                  <a:tcPr marL="101537" marR="1015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39" name="Rectangle 2786"/>
          <p:cNvSpPr>
            <a:spLocks noChangeArrowheads="1"/>
          </p:cNvSpPr>
          <p:nvPr/>
        </p:nvSpPr>
        <p:spPr bwMode="auto">
          <a:xfrm>
            <a:off x="3336966" y="115888"/>
            <a:ext cx="5165766" cy="576262"/>
          </a:xfrm>
          <a:prstGeom prst="rect">
            <a:avLst/>
          </a:prstGeom>
          <a:noFill/>
          <a:ln w="12700" algn="ctr">
            <a:noFill/>
            <a:miter lim="800000"/>
            <a:headEnd/>
            <a:tailEnd/>
          </a:ln>
        </p:spPr>
        <p:txBody>
          <a:bodyPr anchor="ctr"/>
          <a:lstStyle/>
          <a:p>
            <a:r>
              <a:rPr lang="ja-JP" altLang="en-US" sz="2800" b="1" dirty="0">
                <a:solidFill>
                  <a:schemeClr val="tx2"/>
                </a:solidFill>
              </a:rPr>
              <a:t>ニーズの整理表の一例</a:t>
            </a:r>
            <a:endParaRPr lang="ja-JP" altLang="en-US" sz="1600" b="1" dirty="0">
              <a:solidFill>
                <a:schemeClr val="tx2"/>
              </a:solidFill>
            </a:endParaRPr>
          </a:p>
        </p:txBody>
      </p:sp>
      <p:sp>
        <p:nvSpPr>
          <p:cNvPr id="34841" name="Rectangle 2786"/>
          <p:cNvSpPr>
            <a:spLocks noChangeArrowheads="1"/>
          </p:cNvSpPr>
          <p:nvPr/>
        </p:nvSpPr>
        <p:spPr bwMode="auto">
          <a:xfrm>
            <a:off x="7294581" y="476285"/>
            <a:ext cx="3730733" cy="346075"/>
          </a:xfrm>
          <a:prstGeom prst="rect">
            <a:avLst/>
          </a:prstGeom>
          <a:noFill/>
          <a:ln w="12700" algn="ctr">
            <a:noFill/>
            <a:miter lim="800000"/>
            <a:headEnd/>
            <a:tailEnd/>
          </a:ln>
        </p:spPr>
        <p:txBody>
          <a:bodyPr anchor="ctr"/>
          <a:lstStyle/>
          <a:p>
            <a:r>
              <a:rPr lang="ja-JP" altLang="en-US" sz="1400" b="1" dirty="0">
                <a:solidFill>
                  <a:schemeClr val="tx2"/>
                </a:solidFill>
              </a:rPr>
              <a:t>　　　　　　　　　　　　　　　　　　　　　　　　　　　　　　　　　　　　　　　　　　　</a:t>
            </a:r>
            <a:r>
              <a:rPr lang="ja-JP" altLang="en-US" sz="1600" b="1" u="sng" dirty="0">
                <a:solidFill>
                  <a:schemeClr val="tx2"/>
                </a:solidFill>
              </a:rPr>
              <a:t>利用者名　　　　　　　　　　　様</a:t>
            </a:r>
            <a:br>
              <a:rPr lang="ja-JP" altLang="en-US" sz="1600" b="1" dirty="0">
                <a:solidFill>
                  <a:schemeClr val="tx2"/>
                </a:solidFill>
              </a:rPr>
            </a:br>
            <a:endParaRPr lang="ja-JP" altLang="en-US" sz="1600" b="1" dirty="0">
              <a:solidFill>
                <a:schemeClr val="tx2"/>
              </a:solidFill>
            </a:endParaRPr>
          </a:p>
        </p:txBody>
      </p:sp>
    </p:spTree>
    <p:extLst>
      <p:ext uri="{BB962C8B-B14F-4D97-AF65-F5344CB8AC3E}">
        <p14:creationId xmlns:p14="http://schemas.microsoft.com/office/powerpoint/2010/main" val="26675797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6BA6FF-E31E-63F9-9B06-20797E61D6B9}"/>
              </a:ext>
            </a:extLst>
          </p:cNvPr>
          <p:cNvSpPr>
            <a:spLocks noGrp="1"/>
          </p:cNvSpPr>
          <p:nvPr>
            <p:ph type="title"/>
          </p:nvPr>
        </p:nvSpPr>
        <p:spPr>
          <a:xfrm>
            <a:off x="838200" y="365125"/>
            <a:ext cx="10515600" cy="1784309"/>
          </a:xfrm>
        </p:spPr>
        <p:txBody>
          <a:bodyPr>
            <a:noAutofit/>
          </a:bodyPr>
          <a:lstStyle/>
          <a:p>
            <a:br>
              <a:rPr lang="en-US" altLang="ja-JP" sz="2000" b="1" dirty="0">
                <a:latin typeface="+mn-ea"/>
                <a:ea typeface="+mn-ea"/>
              </a:rPr>
            </a:br>
            <a:r>
              <a:rPr lang="ja-JP" altLang="en-US" sz="2800" b="1" dirty="0">
                <a:latin typeface="+mn-ea"/>
                <a:ea typeface="+mn-ea"/>
              </a:rPr>
              <a:t>就労支援のニーズ整理では、就労よりも先に解決しておかねばならない領域があるので、初期段階で他の領域のニーズも確認する</a:t>
            </a:r>
            <a:br>
              <a:rPr lang="ja-JP" altLang="en-US" sz="2800" b="1" dirty="0">
                <a:latin typeface="+mn-ea"/>
                <a:ea typeface="+mn-ea"/>
              </a:rPr>
            </a:br>
            <a:r>
              <a:rPr lang="ja-JP" altLang="en-US" sz="2800" b="1" dirty="0">
                <a:latin typeface="+mn-ea"/>
                <a:ea typeface="+mn-ea"/>
              </a:rPr>
              <a:t>　　  </a:t>
            </a:r>
            <a:r>
              <a:rPr lang="ja-JP" altLang="en-US" sz="1800" b="1" dirty="0"/>
              <a:t>例えば、住居・医療・収入・家族・交友・趣味への希望等広く生活を聴取していく中で</a:t>
            </a:r>
            <a:br>
              <a:rPr lang="ja-JP" altLang="en-US" sz="1800" b="1" dirty="0"/>
            </a:br>
            <a:r>
              <a:rPr lang="ja-JP" altLang="en-US" sz="1800" b="1" dirty="0"/>
              <a:t>　　　　本当のニーズを知ることができる</a:t>
            </a:r>
            <a:endParaRPr kumimoji="1" lang="ja-JP" altLang="en-US" sz="2800" dirty="0">
              <a:ea typeface="+mn-ea"/>
            </a:endParaRPr>
          </a:p>
        </p:txBody>
      </p:sp>
      <p:sp>
        <p:nvSpPr>
          <p:cNvPr id="3" name="コンテンツ プレースホルダー 2">
            <a:extLst>
              <a:ext uri="{FF2B5EF4-FFF2-40B4-BE49-F238E27FC236}">
                <a16:creationId xmlns:a16="http://schemas.microsoft.com/office/drawing/2014/main" id="{4274F1A0-DF42-3739-9318-2267C8940C9D}"/>
              </a:ext>
            </a:extLst>
          </p:cNvPr>
          <p:cNvSpPr>
            <a:spLocks noGrp="1"/>
          </p:cNvSpPr>
          <p:nvPr>
            <p:ph idx="1"/>
          </p:nvPr>
        </p:nvSpPr>
        <p:spPr>
          <a:xfrm>
            <a:off x="838200" y="2149433"/>
            <a:ext cx="10515600" cy="4488873"/>
          </a:xfrm>
        </p:spPr>
        <p:txBody>
          <a:bodyPr/>
          <a:lstStyle/>
          <a:p>
            <a:pPr marL="0" indent="0">
              <a:buNone/>
            </a:pPr>
            <a:endParaRPr lang="ja-JP" altLang="en-US" sz="800" dirty="0">
              <a:latin typeface="+mn-ea"/>
            </a:endParaRPr>
          </a:p>
          <a:p>
            <a:pPr marL="0" indent="0">
              <a:buNone/>
            </a:pPr>
            <a:r>
              <a:rPr lang="ja-JP" altLang="en-US" sz="2000" dirty="0">
                <a:latin typeface="+mn-ea"/>
              </a:rPr>
              <a:t>（</a:t>
            </a:r>
            <a:r>
              <a:rPr lang="en-US" altLang="ja-JP" sz="2000" dirty="0">
                <a:latin typeface="+mn-ea"/>
              </a:rPr>
              <a:t>1</a:t>
            </a:r>
            <a:r>
              <a:rPr lang="ja-JP" altLang="en-US" sz="2000" dirty="0">
                <a:latin typeface="+mn-ea"/>
              </a:rPr>
              <a:t>）ニーズ整理のポイントとは</a:t>
            </a:r>
          </a:p>
          <a:p>
            <a:pPr marL="0" indent="0">
              <a:buNone/>
            </a:pPr>
            <a:r>
              <a:rPr lang="ja-JP" altLang="en-US" sz="1600" dirty="0">
                <a:latin typeface="+mn-ea"/>
              </a:rPr>
              <a:t>・利用者の意向に沿っているか</a:t>
            </a:r>
          </a:p>
          <a:p>
            <a:pPr marL="0" indent="0">
              <a:buNone/>
            </a:pPr>
            <a:r>
              <a:rPr lang="ja-JP" altLang="en-US" sz="1600" dirty="0">
                <a:latin typeface="+mn-ea"/>
              </a:rPr>
              <a:t>・人生の一部分としてとらえているか</a:t>
            </a:r>
          </a:p>
          <a:p>
            <a:pPr marL="0" indent="0">
              <a:buNone/>
            </a:pPr>
            <a:r>
              <a:rPr lang="ja-JP" altLang="en-US" sz="1600" dirty="0">
                <a:latin typeface="+mn-ea"/>
              </a:rPr>
              <a:t>・全体像をとらえている</a:t>
            </a:r>
          </a:p>
          <a:p>
            <a:pPr marL="0" indent="0">
              <a:buNone/>
            </a:pPr>
            <a:r>
              <a:rPr lang="ja-JP" altLang="en-US" sz="1600" dirty="0">
                <a:latin typeface="+mn-ea"/>
              </a:rPr>
              <a:t>・多面的にとらえているか</a:t>
            </a:r>
          </a:p>
          <a:p>
            <a:pPr marL="0" indent="0">
              <a:buNone/>
            </a:pPr>
            <a:r>
              <a:rPr lang="ja-JP" altLang="en-US" sz="1600" dirty="0">
                <a:latin typeface="+mn-ea"/>
              </a:rPr>
              <a:t>・複数の立場、職種の意見が反映されているか</a:t>
            </a:r>
          </a:p>
          <a:p>
            <a:pPr marL="0" indent="0">
              <a:buNone/>
            </a:pPr>
            <a:r>
              <a:rPr lang="ja-JP" altLang="en-US" sz="1600" dirty="0">
                <a:latin typeface="+mn-ea"/>
              </a:rPr>
              <a:t>・課題は検証可能か</a:t>
            </a:r>
          </a:p>
          <a:p>
            <a:pPr marL="0" indent="0">
              <a:buNone/>
            </a:pPr>
            <a:endParaRPr lang="ja-JP" altLang="en-US" sz="400" dirty="0">
              <a:latin typeface="+mn-ea"/>
            </a:endParaRPr>
          </a:p>
          <a:p>
            <a:pPr marL="0" indent="0">
              <a:buNone/>
            </a:pPr>
            <a:r>
              <a:rPr lang="ja-JP" altLang="en-US" sz="2000" dirty="0">
                <a:latin typeface="+mn-ea"/>
              </a:rPr>
              <a:t>（</a:t>
            </a:r>
            <a:r>
              <a:rPr lang="en-US" altLang="ja-JP" sz="2000" dirty="0">
                <a:latin typeface="+mn-ea"/>
              </a:rPr>
              <a:t>2</a:t>
            </a:r>
            <a:r>
              <a:rPr lang="ja-JP" altLang="en-US" sz="2000" dirty="0">
                <a:latin typeface="+mn-ea"/>
              </a:rPr>
              <a:t>）ニーズ整理の記入についての工夫（一例）</a:t>
            </a:r>
          </a:p>
          <a:p>
            <a:pPr marL="0" indent="0">
              <a:buNone/>
            </a:pPr>
            <a:r>
              <a:rPr lang="ja-JP" altLang="en-US" sz="1600" dirty="0">
                <a:latin typeface="+mn-ea"/>
              </a:rPr>
              <a:t>・アセスメントでは、できること、できないことをチェックしているうちに本人の全体像がぼやけることがあるので、１００字程度でアセスメントを要約してみる</a:t>
            </a:r>
          </a:p>
          <a:p>
            <a:pPr marL="0" indent="0">
              <a:buNone/>
            </a:pPr>
            <a:r>
              <a:rPr lang="ja-JP" altLang="en-US" sz="1600" dirty="0">
                <a:latin typeface="+mn-ea"/>
              </a:rPr>
              <a:t>・支援者の見立ての上で、ご本人の希望に即した支援を行うために、改めて、本人の全体像を確認するため「○○さんってどんな人」かを１００字程度でまとめてみる</a:t>
            </a:r>
            <a:endParaRPr lang="en-US" altLang="ja-JP" sz="1600" dirty="0">
              <a:latin typeface="+mn-ea"/>
            </a:endParaRPr>
          </a:p>
          <a:p>
            <a:pPr marL="0" indent="0">
              <a:buNone/>
            </a:pPr>
            <a:endParaRPr kumimoji="1" lang="ja-JP" altLang="en-US" dirty="0"/>
          </a:p>
        </p:txBody>
      </p:sp>
    </p:spTree>
    <p:extLst>
      <p:ext uri="{BB962C8B-B14F-4D97-AF65-F5344CB8AC3E}">
        <p14:creationId xmlns:p14="http://schemas.microsoft.com/office/powerpoint/2010/main" val="11328883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a:extLst>
              <a:ext uri="{FF2B5EF4-FFF2-40B4-BE49-F238E27FC236}">
                <a16:creationId xmlns:a16="http://schemas.microsoft.com/office/drawing/2014/main" id="{5EBE009B-7E64-4A94-8B33-ADE0C91D3802}"/>
              </a:ext>
            </a:extLst>
          </p:cNvPr>
          <p:cNvSpPr>
            <a:spLocks noGrp="1" noChangeArrowheads="1"/>
          </p:cNvSpPr>
          <p:nvPr>
            <p:ph type="title"/>
          </p:nvPr>
        </p:nvSpPr>
        <p:spPr>
          <a:xfrm>
            <a:off x="2209800" y="82552"/>
            <a:ext cx="7772400" cy="288925"/>
          </a:xfrm>
        </p:spPr>
        <p:txBody>
          <a:bodyPr>
            <a:normAutofit fontScale="90000"/>
          </a:bodyPr>
          <a:lstStyle/>
          <a:p>
            <a:pPr eaLnBrk="1" hangingPunct="1"/>
            <a:r>
              <a:rPr lang="ja-JP" altLang="en-US" sz="1600" b="1" dirty="0">
                <a:latin typeface="+mj-ea"/>
              </a:rPr>
              <a:t>　　　　　　　　就労継続支援Ａ型事業所で行う個別支援計画（様式例）</a:t>
            </a:r>
          </a:p>
        </p:txBody>
      </p:sp>
      <p:graphicFrame>
        <p:nvGraphicFramePr>
          <p:cNvPr id="521604" name="Group 388">
            <a:extLst>
              <a:ext uri="{FF2B5EF4-FFF2-40B4-BE49-F238E27FC236}">
                <a16:creationId xmlns:a16="http://schemas.microsoft.com/office/drawing/2014/main" id="{F75116CD-6D11-43F6-B089-B0CCB26F4A15}"/>
              </a:ext>
            </a:extLst>
          </p:cNvPr>
          <p:cNvGraphicFramePr>
            <a:graphicFrameLocks noGrp="1"/>
          </p:cNvGraphicFramePr>
          <p:nvPr/>
        </p:nvGraphicFramePr>
        <p:xfrm>
          <a:off x="1599167" y="1447818"/>
          <a:ext cx="9043134" cy="1079307"/>
        </p:xfrm>
        <a:graphic>
          <a:graphicData uri="http://schemas.openxmlformats.org/drawingml/2006/table">
            <a:tbl>
              <a:tblPr/>
              <a:tblGrid>
                <a:gridCol w="4312470">
                  <a:extLst>
                    <a:ext uri="{9D8B030D-6E8A-4147-A177-3AD203B41FA5}">
                      <a16:colId xmlns:a16="http://schemas.microsoft.com/office/drawing/2014/main" val="20000"/>
                    </a:ext>
                  </a:extLst>
                </a:gridCol>
                <a:gridCol w="4730664">
                  <a:extLst>
                    <a:ext uri="{9D8B030D-6E8A-4147-A177-3AD203B41FA5}">
                      <a16:colId xmlns:a16="http://schemas.microsoft.com/office/drawing/2014/main" val="20001"/>
                    </a:ext>
                  </a:extLst>
                </a:gridCol>
              </a:tblGrid>
              <a:tr h="288247">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Times New Roman" pitchFamily="18" charset="0"/>
                          <a:ea typeface="ＭＳ Ｐゴシック" charset="-128"/>
                        </a:rPr>
                        <a:t>【</a:t>
                      </a: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到達目標</a:t>
                      </a:r>
                      <a:r>
                        <a:rPr kumimoji="1" lang="en-US" altLang="ja-JP" sz="1200" b="1" i="0" u="none" strike="noStrike" cap="none" normalizeH="0" baseline="0" dirty="0">
                          <a:ln>
                            <a:noFill/>
                          </a:ln>
                          <a:solidFill>
                            <a:schemeClr val="tx1"/>
                          </a:solidFill>
                          <a:effectLst/>
                          <a:latin typeface="Times New Roman" pitchFamily="18" charset="0"/>
                          <a:ea typeface="ＭＳ Ｐゴシック" charset="-128"/>
                        </a:rPr>
                        <a:t>】</a:t>
                      </a: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　</a:t>
                      </a:r>
                      <a:r>
                        <a:rPr kumimoji="1" lang="ja-JP" altLang="en-US" sz="1200" b="0" i="0" u="sng"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a:t>
                      </a:r>
                      <a:r>
                        <a:rPr kumimoji="1" lang="ja-JP" altLang="en-US" sz="1100" b="1" i="0" u="sng"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主語は「ご本人は・・・」　</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1" i="0" u="sng" strike="noStrike" cap="none" normalizeH="0" baseline="0" dirty="0">
                        <a:ln>
                          <a:noFill/>
                        </a:ln>
                        <a:solidFill>
                          <a:srgbClr val="FF0000"/>
                        </a:solidFill>
                        <a:effectLst/>
                        <a:latin typeface="HG丸ｺﾞｼｯｸM-PRO" panose="020F0600000000000000" pitchFamily="50" charset="-128"/>
                        <a:ea typeface="HG丸ｺﾞｼｯｸM-PRO" panose="020F0600000000000000" pitchFamily="50" charset="-128"/>
                      </a:endParaRPr>
                    </a:p>
                  </a:txBody>
                  <a:tcPr marL="91435" marR="91435"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6404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200" b="1" i="0" u="none" strike="noStrike" cap="none" normalizeH="0" baseline="0" dirty="0">
                          <a:ln>
                            <a:noFill/>
                          </a:ln>
                          <a:solidFill>
                            <a:schemeClr val="tx1"/>
                          </a:solidFill>
                          <a:effectLst/>
                          <a:latin typeface="Times New Roman" pitchFamily="18" charset="0"/>
                          <a:ea typeface="ＭＳ Ｐゴシック" charset="-128"/>
                        </a:rPr>
                        <a:t>【</a:t>
                      </a: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短期目標</a:t>
                      </a:r>
                      <a:r>
                        <a:rPr kumimoji="1" lang="en-US" altLang="ja-JP" sz="1200" b="1" i="0" u="none" strike="noStrike" cap="none" normalizeH="0" baseline="0" dirty="0">
                          <a:ln>
                            <a:noFill/>
                          </a:ln>
                          <a:solidFill>
                            <a:schemeClr val="tx1"/>
                          </a:solidFill>
                          <a:effectLst/>
                          <a:latin typeface="Times New Roman" pitchFamily="18" charset="0"/>
                          <a:ea typeface="ＭＳ Ｐゴシック" charset="-128"/>
                        </a:rPr>
                        <a:t>】</a:t>
                      </a: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sng" strike="noStrike" cap="none" normalizeH="0" baseline="0" dirty="0">
                          <a:ln>
                            <a:noFill/>
                          </a:ln>
                          <a:solidFill>
                            <a:schemeClr val="tx1"/>
                          </a:solidFill>
                          <a:effectLst/>
                          <a:latin typeface="Times New Roman" pitchFamily="18" charset="0"/>
                          <a:ea typeface="ＭＳ Ｐゴシック" charset="-128"/>
                        </a:rPr>
                        <a:t>★主語は「ご本人と支援者は・・・」</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1435" marR="91435"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200" b="1" i="0" u="none" strike="noStrike" cap="none" normalizeH="0" baseline="0" dirty="0">
                          <a:ln>
                            <a:noFill/>
                          </a:ln>
                          <a:solidFill>
                            <a:schemeClr val="tx1"/>
                          </a:solidFill>
                          <a:effectLst/>
                          <a:latin typeface="Times New Roman" pitchFamily="18" charset="0"/>
                          <a:ea typeface="ＭＳ Ｐゴシック" charset="-128"/>
                        </a:rPr>
                        <a:t>【</a:t>
                      </a: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長期目標</a:t>
                      </a:r>
                      <a:r>
                        <a:rPr kumimoji="1" lang="en-US" altLang="ja-JP" sz="1200" b="1" i="0" u="none" strike="noStrike" cap="none" normalizeH="0" baseline="0" dirty="0">
                          <a:ln>
                            <a:noFill/>
                          </a:ln>
                          <a:solidFill>
                            <a:schemeClr val="tx1"/>
                          </a:solidFill>
                          <a:effectLst/>
                          <a:latin typeface="Times New Roman" pitchFamily="18" charset="0"/>
                          <a:ea typeface="ＭＳ Ｐゴシック" charset="-128"/>
                        </a:rPr>
                        <a:t>】</a:t>
                      </a:r>
                      <a:r>
                        <a:rPr kumimoji="1" lang="ja-JP" altLang="en-US" sz="1200" b="1" i="0" u="none" strike="noStrike" cap="none" normalizeH="0" baseline="0" dirty="0">
                          <a:ln>
                            <a:noFill/>
                          </a:ln>
                          <a:solidFill>
                            <a:schemeClr val="tx1"/>
                          </a:solidFill>
                          <a:effectLst/>
                          <a:latin typeface="Times New Roman" pitchFamily="18" charset="0"/>
                          <a:ea typeface="ＭＳ Ｐゴシック" charset="-128"/>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100" b="0" i="0" u="sng" strike="noStrike" cap="none" normalizeH="0" baseline="0" dirty="0">
                          <a:ln>
                            <a:noFill/>
                          </a:ln>
                          <a:solidFill>
                            <a:schemeClr val="tx1"/>
                          </a:solidFill>
                          <a:effectLst/>
                          <a:latin typeface="Times New Roman" pitchFamily="18" charset="0"/>
                          <a:ea typeface="ＭＳ Ｐゴシック" charset="-128"/>
                        </a:rPr>
                        <a:t>★主語は「ご本人と支援者は・・・」</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9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endParaRPr>
                    </a:p>
                  </a:txBody>
                  <a:tcPr marL="91435" marR="91435"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521698" name="Group 482">
            <a:extLst>
              <a:ext uri="{FF2B5EF4-FFF2-40B4-BE49-F238E27FC236}">
                <a16:creationId xmlns:a16="http://schemas.microsoft.com/office/drawing/2014/main" id="{D851D52C-5476-44FB-9139-2C9C9AF9317C}"/>
              </a:ext>
            </a:extLst>
          </p:cNvPr>
          <p:cNvGraphicFramePr>
            <a:graphicFrameLocks noGrp="1"/>
          </p:cNvGraphicFramePr>
          <p:nvPr/>
        </p:nvGraphicFramePr>
        <p:xfrm>
          <a:off x="1560798" y="2790122"/>
          <a:ext cx="9065643" cy="3359391"/>
        </p:xfrm>
        <a:graphic>
          <a:graphicData uri="http://schemas.openxmlformats.org/drawingml/2006/table">
            <a:tbl>
              <a:tblPr/>
              <a:tblGrid>
                <a:gridCol w="2017780">
                  <a:extLst>
                    <a:ext uri="{9D8B030D-6E8A-4147-A177-3AD203B41FA5}">
                      <a16:colId xmlns:a16="http://schemas.microsoft.com/office/drawing/2014/main" val="20000"/>
                    </a:ext>
                  </a:extLst>
                </a:gridCol>
                <a:gridCol w="2077155">
                  <a:extLst>
                    <a:ext uri="{9D8B030D-6E8A-4147-A177-3AD203B41FA5}">
                      <a16:colId xmlns:a16="http://schemas.microsoft.com/office/drawing/2014/main" val="20001"/>
                    </a:ext>
                  </a:extLst>
                </a:gridCol>
                <a:gridCol w="2378158">
                  <a:extLst>
                    <a:ext uri="{9D8B030D-6E8A-4147-A177-3AD203B41FA5}">
                      <a16:colId xmlns:a16="http://schemas.microsoft.com/office/drawing/2014/main" val="20002"/>
                    </a:ext>
                  </a:extLst>
                </a:gridCol>
                <a:gridCol w="1224039">
                  <a:extLst>
                    <a:ext uri="{9D8B030D-6E8A-4147-A177-3AD203B41FA5}">
                      <a16:colId xmlns:a16="http://schemas.microsoft.com/office/drawing/2014/main" val="20003"/>
                    </a:ext>
                  </a:extLst>
                </a:gridCol>
                <a:gridCol w="877943">
                  <a:extLst>
                    <a:ext uri="{9D8B030D-6E8A-4147-A177-3AD203B41FA5}">
                      <a16:colId xmlns:a16="http://schemas.microsoft.com/office/drawing/2014/main" val="20004"/>
                    </a:ext>
                  </a:extLst>
                </a:gridCol>
                <a:gridCol w="490568">
                  <a:extLst>
                    <a:ext uri="{9D8B030D-6E8A-4147-A177-3AD203B41FA5}">
                      <a16:colId xmlns:a16="http://schemas.microsoft.com/office/drawing/2014/main" val="20005"/>
                    </a:ext>
                  </a:extLst>
                </a:gridCol>
              </a:tblGrid>
              <a:tr h="588340">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100" b="1" i="0" u="none" strike="noStrike" cap="none" normalizeH="0" baseline="0" dirty="0">
                          <a:ln>
                            <a:noFill/>
                          </a:ln>
                          <a:solidFill>
                            <a:schemeClr val="tx1"/>
                          </a:solidFill>
                          <a:effectLst/>
                          <a:latin typeface="Times New Roman" pitchFamily="18" charset="0"/>
                          <a:ea typeface="ＭＳ Ｐゴシック" charset="-128"/>
                        </a:rPr>
                        <a:t>具体的到達目標</a:t>
                      </a:r>
                    </a:p>
                    <a:p>
                      <a:pPr marL="0" marR="0" lvl="0" indent="0" algn="l" defTabSz="914400" rtl="0" eaLnBrk="1" fontAlgn="ctr"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mn-ea"/>
                          <a:ea typeface="+mn-ea"/>
                        </a:rPr>
                        <a:t>　</a:t>
                      </a:r>
                      <a:r>
                        <a:rPr kumimoji="1" lang="ja-JP" altLang="en-US" sz="1000" b="0" i="0" u="sng" strike="noStrike" cap="none" normalizeH="0" baseline="0" dirty="0">
                          <a:ln>
                            <a:noFill/>
                          </a:ln>
                          <a:solidFill>
                            <a:schemeClr val="tx1"/>
                          </a:solidFill>
                          <a:effectLst/>
                          <a:latin typeface="+mn-ea"/>
                          <a:ea typeface="+mn-ea"/>
                        </a:rPr>
                        <a:t>★</a:t>
                      </a:r>
                      <a:r>
                        <a:rPr kumimoji="1" lang="ja-JP" altLang="en-US" sz="1000" b="1" i="0" u="sng" strike="noStrike" cap="none" normalizeH="0" baseline="0" dirty="0">
                          <a:ln>
                            <a:noFill/>
                          </a:ln>
                          <a:solidFill>
                            <a:schemeClr val="tx1"/>
                          </a:solidFill>
                          <a:effectLst/>
                          <a:latin typeface="+mn-ea"/>
                          <a:ea typeface="+mn-ea"/>
                        </a:rPr>
                        <a:t>主語は「ご本人は・・・」　</a:t>
                      </a:r>
                      <a:endParaRPr kumimoji="1" lang="ja-JP" altLang="en-US" sz="1000" b="1" i="0" u="sng" strike="noStrike" cap="none" normalizeH="0" baseline="0" dirty="0">
                        <a:ln>
                          <a:noFill/>
                        </a:ln>
                        <a:solidFill>
                          <a:srgbClr val="FF0000"/>
                        </a:solidFill>
                        <a:effectLst/>
                        <a:latin typeface="+mn-ea"/>
                        <a:ea typeface="+mn-ea"/>
                      </a:endParaRPr>
                    </a:p>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en-US" sz="1100" b="1"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20000"/>
                        </a:spcBef>
                        <a:spcAft>
                          <a:spcPct val="0"/>
                        </a:spcAft>
                        <a:buClrTx/>
                        <a:buSzTx/>
                        <a:buFontTx/>
                        <a:buNone/>
                        <a:tabLst/>
                      </a:pPr>
                      <a:r>
                        <a:rPr kumimoji="1" lang="ja-JP" altLang="en-US" sz="1100" b="1" i="0" u="none" strike="noStrike" cap="none" normalizeH="0" baseline="0" dirty="0">
                          <a:ln>
                            <a:noFill/>
                          </a:ln>
                          <a:solidFill>
                            <a:schemeClr val="tx1"/>
                          </a:solidFill>
                          <a:effectLst/>
                          <a:latin typeface="Times New Roman" pitchFamily="18" charset="0"/>
                          <a:ea typeface="ＭＳ Ｐゴシック" charset="-128"/>
                        </a:rPr>
                        <a:t>本人の役割</a:t>
                      </a:r>
                    </a:p>
                    <a:p>
                      <a:pPr marL="0" marR="0" lvl="0" indent="0" algn="ctr" defTabSz="914400" rtl="0" eaLnBrk="1" fontAlgn="ctr" latinLnBrk="0" hangingPunct="1">
                        <a:lnSpc>
                          <a:spcPct val="100000"/>
                        </a:lnSpc>
                        <a:spcBef>
                          <a:spcPct val="20000"/>
                        </a:spcBef>
                        <a:spcAft>
                          <a:spcPct val="0"/>
                        </a:spcAft>
                        <a:buClrTx/>
                        <a:buSzTx/>
                        <a:buFontTx/>
                        <a:buNone/>
                        <a:tabLst/>
                        <a:defRPr/>
                      </a:pPr>
                      <a:r>
                        <a:rPr kumimoji="1" lang="ja-JP" altLang="en-US" sz="1000" b="0" i="0" u="sng" strike="noStrike" cap="none" normalizeH="0" baseline="0" dirty="0">
                          <a:ln>
                            <a:noFill/>
                          </a:ln>
                          <a:solidFill>
                            <a:schemeClr val="tx1"/>
                          </a:solidFill>
                          <a:effectLst/>
                          <a:latin typeface="+mn-ea"/>
                          <a:ea typeface="+mn-ea"/>
                        </a:rPr>
                        <a:t>★</a:t>
                      </a:r>
                      <a:r>
                        <a:rPr kumimoji="1" lang="ja-JP" altLang="en-US" sz="1000" b="1" i="0" u="sng" strike="noStrike" cap="none" normalizeH="0" baseline="0" dirty="0">
                          <a:ln>
                            <a:noFill/>
                          </a:ln>
                          <a:solidFill>
                            <a:schemeClr val="tx1"/>
                          </a:solidFill>
                          <a:effectLst/>
                          <a:latin typeface="+mn-ea"/>
                          <a:ea typeface="+mn-ea"/>
                        </a:rPr>
                        <a:t>主語は「ご本人は・・・」　</a:t>
                      </a:r>
                      <a:endParaRPr kumimoji="1" lang="ja-JP" altLang="en-US" sz="1000" b="1" i="0" u="sng" strike="noStrike" cap="none" normalizeH="0" baseline="0" dirty="0">
                        <a:ln>
                          <a:noFill/>
                        </a:ln>
                        <a:solidFill>
                          <a:srgbClr val="FF0000"/>
                        </a:solidFill>
                        <a:effectLst/>
                        <a:latin typeface="+mn-ea"/>
                        <a:ea typeface="+mn-ea"/>
                      </a:endParaRPr>
                    </a:p>
                    <a:p>
                      <a:pPr marL="0" marR="0" lvl="0" indent="0" algn="ctr" defTabSz="914400" rtl="0" eaLnBrk="1" fontAlgn="ctr" latinLnBrk="0" hangingPunct="1">
                        <a:lnSpc>
                          <a:spcPct val="100000"/>
                        </a:lnSpc>
                        <a:spcBef>
                          <a:spcPct val="20000"/>
                        </a:spcBef>
                        <a:spcAft>
                          <a:spcPct val="0"/>
                        </a:spcAft>
                        <a:buClrTx/>
                        <a:buSzTx/>
                        <a:buFontTx/>
                        <a:buNone/>
                        <a:tabLst/>
                      </a:pPr>
                      <a:endParaRPr kumimoji="1" lang="ja-JP" altLang="en-US" sz="1100" b="1"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1" i="0" u="none" strike="noStrike" cap="none" normalizeH="0" baseline="0" dirty="0">
                          <a:ln>
                            <a:noFill/>
                          </a:ln>
                          <a:solidFill>
                            <a:schemeClr val="tx1"/>
                          </a:solidFill>
                          <a:effectLst/>
                          <a:latin typeface="Times New Roman" pitchFamily="18" charset="0"/>
                          <a:ea typeface="ＭＳ Ｐゴシック" charset="-128"/>
                        </a:rPr>
                        <a:t>支援内容　（内容・留意点等）</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sng" strike="noStrike" cap="none" normalizeH="0" baseline="0" dirty="0">
                          <a:ln>
                            <a:noFill/>
                          </a:ln>
                          <a:solidFill>
                            <a:schemeClr val="tx1"/>
                          </a:solidFill>
                          <a:effectLst/>
                          <a:latin typeface="+mn-ea"/>
                          <a:ea typeface="+mn-ea"/>
                        </a:rPr>
                        <a:t>★主語は「支援者は・・・」</a:t>
                      </a:r>
                      <a:endParaRPr kumimoji="1" lang="ja-JP" altLang="en-US" sz="1000" b="0" i="0" u="none" strike="noStrike" cap="none" normalizeH="0" baseline="0" dirty="0">
                        <a:ln>
                          <a:noFill/>
                        </a:ln>
                        <a:solidFill>
                          <a:schemeClr val="tx1"/>
                        </a:solidFill>
                        <a:effectLst/>
                        <a:latin typeface="+mn-ea"/>
                        <a:ea typeface="+mn-ea"/>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1" i="0" u="none" strike="noStrike" cap="none" normalizeH="0" baseline="0" dirty="0">
                          <a:ln>
                            <a:noFill/>
                          </a:ln>
                          <a:solidFill>
                            <a:schemeClr val="tx1"/>
                          </a:solidFill>
                          <a:effectLst/>
                          <a:latin typeface="Times New Roman" pitchFamily="18" charset="0"/>
                          <a:ea typeface="ＭＳ Ｐゴシック" charset="-128"/>
                        </a:rPr>
                        <a:t>支援期間</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dirty="0">
                          <a:ln>
                            <a:noFill/>
                          </a:ln>
                          <a:solidFill>
                            <a:schemeClr val="tx1"/>
                          </a:solidFill>
                          <a:effectLst/>
                          <a:latin typeface="Times New Roman" pitchFamily="18" charset="0"/>
                          <a:ea typeface="ＭＳ Ｐゴシック" charset="-128"/>
                        </a:rPr>
                        <a:t>（頻度・時間・期間等）</a:t>
                      </a: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1" i="0" u="none" strike="noStrike" cap="none" normalizeH="0" baseline="0">
                          <a:ln>
                            <a:noFill/>
                          </a:ln>
                          <a:solidFill>
                            <a:schemeClr val="tx1"/>
                          </a:solidFill>
                          <a:effectLst/>
                          <a:latin typeface="Times New Roman" pitchFamily="18" charset="0"/>
                          <a:ea typeface="ＭＳ Ｐゴシック" charset="-128"/>
                        </a:rPr>
                        <a:t>担当者</a:t>
                      </a: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1" i="0" u="none" strike="noStrike" cap="none" normalizeH="0" baseline="0">
                          <a:ln>
                            <a:noFill/>
                          </a:ln>
                          <a:solidFill>
                            <a:schemeClr val="tx1"/>
                          </a:solidFill>
                          <a:effectLst/>
                          <a:latin typeface="Times New Roman" pitchFamily="18" charset="0"/>
                          <a:ea typeface="ＭＳ Ｐゴシック" charset="-128"/>
                        </a:rPr>
                        <a:t>優先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1" i="0" u="none" strike="noStrike" cap="none" normalizeH="0" baseline="0">
                          <a:ln>
                            <a:noFill/>
                          </a:ln>
                          <a:solidFill>
                            <a:schemeClr val="tx1"/>
                          </a:solidFill>
                          <a:effectLst/>
                          <a:latin typeface="Times New Roman" pitchFamily="18" charset="0"/>
                          <a:ea typeface="ＭＳ Ｐゴシック" charset="-128"/>
                        </a:rPr>
                        <a:t>順位</a:t>
                      </a: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14635">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694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322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ＭＳ Ｐゴシック" charset="-128"/>
                      </a:endParaRPr>
                    </a:p>
                  </a:txBody>
                  <a:tcPr marL="91446" marR="91446"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146" name="Text Box 131">
            <a:extLst>
              <a:ext uri="{FF2B5EF4-FFF2-40B4-BE49-F238E27FC236}">
                <a16:creationId xmlns:a16="http://schemas.microsoft.com/office/drawing/2014/main" id="{4C3C5502-B41A-4FA1-82DF-688011947DD8}"/>
              </a:ext>
            </a:extLst>
          </p:cNvPr>
          <p:cNvSpPr txBox="1">
            <a:spLocks noChangeArrowheads="1"/>
          </p:cNvSpPr>
          <p:nvPr/>
        </p:nvSpPr>
        <p:spPr bwMode="auto">
          <a:xfrm>
            <a:off x="1537976" y="2503408"/>
            <a:ext cx="27352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b="1" dirty="0"/>
              <a:t>具体的な到達目標及び支援計画等</a:t>
            </a:r>
          </a:p>
        </p:txBody>
      </p:sp>
      <p:sp>
        <p:nvSpPr>
          <p:cNvPr id="4147" name="Text Box 132">
            <a:extLst>
              <a:ext uri="{FF2B5EF4-FFF2-40B4-BE49-F238E27FC236}">
                <a16:creationId xmlns:a16="http://schemas.microsoft.com/office/drawing/2014/main" id="{C903BC47-E668-4D96-AFDB-0244F415014A}"/>
              </a:ext>
            </a:extLst>
          </p:cNvPr>
          <p:cNvSpPr txBox="1">
            <a:spLocks noChangeArrowheads="1"/>
          </p:cNvSpPr>
          <p:nvPr/>
        </p:nvSpPr>
        <p:spPr bwMode="auto">
          <a:xfrm>
            <a:off x="1583307" y="342902"/>
            <a:ext cx="2496569"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t>利用者氏名：　</a:t>
            </a:r>
            <a:r>
              <a:rPr lang="ja-JP" altLang="en-US" sz="1200" b="1" dirty="0"/>
              <a:t>　　　　　　</a:t>
            </a:r>
          </a:p>
        </p:txBody>
      </p:sp>
      <p:sp>
        <p:nvSpPr>
          <p:cNvPr id="4148" name="Text Box 133">
            <a:extLst>
              <a:ext uri="{FF2B5EF4-FFF2-40B4-BE49-F238E27FC236}">
                <a16:creationId xmlns:a16="http://schemas.microsoft.com/office/drawing/2014/main" id="{EC60FEE1-27DB-478E-BB98-9F90DE96625C}"/>
              </a:ext>
            </a:extLst>
          </p:cNvPr>
          <p:cNvSpPr txBox="1">
            <a:spLocks noChangeArrowheads="1"/>
          </p:cNvSpPr>
          <p:nvPr/>
        </p:nvSpPr>
        <p:spPr bwMode="auto">
          <a:xfrm>
            <a:off x="7894638" y="342902"/>
            <a:ext cx="24495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200" dirty="0"/>
              <a:t>　作成年月日　　令和〇年〇月〇日</a:t>
            </a:r>
            <a:endParaRPr lang="en-US" altLang="ja-JP" sz="1200" dirty="0"/>
          </a:p>
        </p:txBody>
      </p:sp>
      <p:sp>
        <p:nvSpPr>
          <p:cNvPr id="4149" name="Line 141">
            <a:extLst>
              <a:ext uri="{FF2B5EF4-FFF2-40B4-BE49-F238E27FC236}">
                <a16:creationId xmlns:a16="http://schemas.microsoft.com/office/drawing/2014/main" id="{B8FCA782-D57D-4696-8538-99F7AC87579E}"/>
              </a:ext>
            </a:extLst>
          </p:cNvPr>
          <p:cNvSpPr>
            <a:spLocks noChangeShapeType="1"/>
          </p:cNvSpPr>
          <p:nvPr/>
        </p:nvSpPr>
        <p:spPr bwMode="auto">
          <a:xfrm>
            <a:off x="1630365" y="592138"/>
            <a:ext cx="23764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50" name="Line 149">
            <a:extLst>
              <a:ext uri="{FF2B5EF4-FFF2-40B4-BE49-F238E27FC236}">
                <a16:creationId xmlns:a16="http://schemas.microsoft.com/office/drawing/2014/main" id="{AC045989-612C-4809-B6CE-3B45F7C057B2}"/>
              </a:ext>
            </a:extLst>
          </p:cNvPr>
          <p:cNvSpPr>
            <a:spLocks noChangeShapeType="1"/>
          </p:cNvSpPr>
          <p:nvPr/>
        </p:nvSpPr>
        <p:spPr bwMode="auto">
          <a:xfrm>
            <a:off x="8040690" y="649288"/>
            <a:ext cx="22320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4151" name="Text Box 151">
            <a:extLst>
              <a:ext uri="{FF2B5EF4-FFF2-40B4-BE49-F238E27FC236}">
                <a16:creationId xmlns:a16="http://schemas.microsoft.com/office/drawing/2014/main" id="{B95F4AC7-1B51-4E78-9440-ED6418D3B9E4}"/>
              </a:ext>
            </a:extLst>
          </p:cNvPr>
          <p:cNvSpPr txBox="1">
            <a:spLocks noChangeArrowheads="1"/>
          </p:cNvSpPr>
          <p:nvPr/>
        </p:nvSpPr>
        <p:spPr bwMode="auto">
          <a:xfrm>
            <a:off x="1516062" y="569915"/>
            <a:ext cx="19446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en-US" altLang="ja-JP" sz="1200" b="1"/>
              <a:t>【</a:t>
            </a:r>
            <a:r>
              <a:rPr lang="ja-JP" altLang="en-US" sz="1200" b="1"/>
              <a:t>総合的な援助の方針</a:t>
            </a:r>
            <a:r>
              <a:rPr lang="en-US" altLang="ja-JP" sz="1200" b="1"/>
              <a:t>】</a:t>
            </a:r>
            <a:endParaRPr lang="ja-JP" altLang="en-US" sz="1200" b="1"/>
          </a:p>
        </p:txBody>
      </p:sp>
      <p:graphicFrame>
        <p:nvGraphicFramePr>
          <p:cNvPr id="521674" name="Group 458">
            <a:extLst>
              <a:ext uri="{FF2B5EF4-FFF2-40B4-BE49-F238E27FC236}">
                <a16:creationId xmlns:a16="http://schemas.microsoft.com/office/drawing/2014/main" id="{B5DA5ACF-690D-403E-B4E2-8AD41986D214}"/>
              </a:ext>
            </a:extLst>
          </p:cNvPr>
          <p:cNvGraphicFramePr>
            <a:graphicFrameLocks noGrp="1"/>
          </p:cNvGraphicFramePr>
          <p:nvPr/>
        </p:nvGraphicFramePr>
        <p:xfrm>
          <a:off x="1703388" y="6524625"/>
          <a:ext cx="2089150" cy="877888"/>
        </p:xfrm>
        <a:graphic>
          <a:graphicData uri="http://schemas.openxmlformats.org/drawingml/2006/table">
            <a:tbl>
              <a:tblPr/>
              <a:tblGrid>
                <a:gridCol w="2089150">
                  <a:extLst>
                    <a:ext uri="{9D8B030D-6E8A-4147-A177-3AD203B41FA5}">
                      <a16:colId xmlns:a16="http://schemas.microsoft.com/office/drawing/2014/main" val="20000"/>
                    </a:ext>
                  </a:extLst>
                </a:gridCol>
              </a:tblGrid>
              <a:tr h="877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Times New Roman" pitchFamily="18" charset="0"/>
                        <a:ea typeface="ＭＳ Ｐゴシック" charset="-128"/>
                      </a:endParaRPr>
                    </a:p>
                  </a:txBody>
                  <a:tcPr marT="45435" marB="45435"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521673" name="Group 457">
            <a:extLst>
              <a:ext uri="{FF2B5EF4-FFF2-40B4-BE49-F238E27FC236}">
                <a16:creationId xmlns:a16="http://schemas.microsoft.com/office/drawing/2014/main" id="{A706CF32-4187-4759-A9B6-EC26E42D3133}"/>
              </a:ext>
            </a:extLst>
          </p:cNvPr>
          <p:cNvGraphicFramePr>
            <a:graphicFrameLocks noGrp="1"/>
          </p:cNvGraphicFramePr>
          <p:nvPr/>
        </p:nvGraphicFramePr>
        <p:xfrm>
          <a:off x="4008440" y="6524625"/>
          <a:ext cx="2592387" cy="806450"/>
        </p:xfrm>
        <a:graphic>
          <a:graphicData uri="http://schemas.openxmlformats.org/drawingml/2006/table">
            <a:tbl>
              <a:tblPr/>
              <a:tblGrid>
                <a:gridCol w="2592387">
                  <a:extLst>
                    <a:ext uri="{9D8B030D-6E8A-4147-A177-3AD203B41FA5}">
                      <a16:colId xmlns:a16="http://schemas.microsoft.com/office/drawing/2014/main" val="20000"/>
                    </a:ext>
                  </a:extLst>
                </a:gridCol>
              </a:tblGrid>
              <a:tr h="8064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2800" b="0" i="0" u="none" strike="noStrike" cap="none" normalizeH="0" baseline="0" dirty="0">
                        <a:ln>
                          <a:noFill/>
                        </a:ln>
                        <a:solidFill>
                          <a:schemeClr val="tx1"/>
                        </a:solidFill>
                        <a:effectLst/>
                        <a:latin typeface="Times New Roman" pitchFamily="18" charset="0"/>
                        <a:ea typeface="ＭＳ Ｐゴシック" charset="-128"/>
                      </a:endParaRPr>
                    </a:p>
                  </a:txBody>
                  <a:tcPr marT="45451" marB="45451"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6" name="正方形/長方形 5">
            <a:extLst>
              <a:ext uri="{FF2B5EF4-FFF2-40B4-BE49-F238E27FC236}">
                <a16:creationId xmlns:a16="http://schemas.microsoft.com/office/drawing/2014/main" id="{3B073A58-75C7-4F2E-9AEE-3B54AE3016F6}"/>
              </a:ext>
            </a:extLst>
          </p:cNvPr>
          <p:cNvSpPr/>
          <p:nvPr/>
        </p:nvSpPr>
        <p:spPr>
          <a:xfrm>
            <a:off x="1583306" y="833440"/>
            <a:ext cx="9043134" cy="5286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u="sng" dirty="0">
                <a:solidFill>
                  <a:schemeClr val="tx1"/>
                </a:solidFill>
                <a:latin typeface="+mn-ea"/>
              </a:rPr>
              <a:t>★相談支援専門員が作成するサービス等利用計画の「総合的な援助の方針」を記載する</a:t>
            </a:r>
          </a:p>
        </p:txBody>
      </p:sp>
      <p:sp>
        <p:nvSpPr>
          <p:cNvPr id="4159" name="Rectangle 302">
            <a:extLst>
              <a:ext uri="{FF2B5EF4-FFF2-40B4-BE49-F238E27FC236}">
                <a16:creationId xmlns:a16="http://schemas.microsoft.com/office/drawing/2014/main" id="{069E5903-7CBF-4CDD-98CD-0E996F4F2705}"/>
              </a:ext>
            </a:extLst>
          </p:cNvPr>
          <p:cNvSpPr>
            <a:spLocks noChangeArrowheads="1"/>
          </p:cNvSpPr>
          <p:nvPr/>
        </p:nvSpPr>
        <p:spPr bwMode="auto">
          <a:xfrm>
            <a:off x="1665290" y="6283327"/>
            <a:ext cx="878522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1000" dirty="0"/>
              <a:t>　確認年月日：　令和〇年〇月〇日　　　　　　利用者氏名　　　　　　　　　　　　　　　　　　　印　　　　　　　　サービス管理責任者氏名　　　　　　　　　　　　　　　　　　印</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448790"/>
            <a:ext cx="10515600" cy="5301966"/>
          </a:xfrm>
        </p:spPr>
        <p:txBody>
          <a:bodyPr>
            <a:normAutofit/>
          </a:bodyPr>
          <a:lstStyle/>
          <a:p>
            <a:pPr marL="0" indent="0">
              <a:buNone/>
            </a:pPr>
            <a:endParaRPr lang="ja-JP" altLang="en-US" sz="2000" dirty="0">
              <a:latin typeface="+mn-ea"/>
            </a:endParaRPr>
          </a:p>
          <a:p>
            <a:pPr marL="0" indent="0">
              <a:buNone/>
            </a:pPr>
            <a:r>
              <a:rPr lang="ja-JP" altLang="en-US" sz="2000" dirty="0">
                <a:latin typeface="+mn-ea"/>
              </a:rPr>
              <a:t>・サービス等利用計画に基づいた個別支援計画を作成しているかを確認</a:t>
            </a:r>
          </a:p>
          <a:p>
            <a:pPr marL="0" indent="0">
              <a:buNone/>
            </a:pPr>
            <a:r>
              <a:rPr lang="ja-JP" altLang="en-US" sz="2000" dirty="0">
                <a:latin typeface="+mn-ea"/>
              </a:rPr>
              <a:t>・本人のニーズがきちんと反映されているか、支援者の押し付けになっていないかを確認</a:t>
            </a:r>
          </a:p>
          <a:p>
            <a:pPr marL="0" indent="0">
              <a:buNone/>
            </a:pPr>
            <a:r>
              <a:rPr lang="ja-JP" altLang="en-US" sz="2000" dirty="0">
                <a:latin typeface="+mn-ea"/>
              </a:rPr>
              <a:t>・本人にわかりやすい言葉で書いてあるかを確認</a:t>
            </a:r>
          </a:p>
          <a:p>
            <a:pPr marL="0" indent="0">
              <a:buNone/>
            </a:pPr>
            <a:r>
              <a:rPr lang="ja-JP" altLang="en-US" sz="2000" dirty="0">
                <a:latin typeface="+mn-ea"/>
              </a:rPr>
              <a:t>・支援内容を抽象的な言葉で表現していないかを確認</a:t>
            </a:r>
          </a:p>
          <a:p>
            <a:pPr marL="0" indent="0">
              <a:buNone/>
            </a:pPr>
            <a:r>
              <a:rPr lang="ja-JP" altLang="en-US" sz="2000" dirty="0">
                <a:latin typeface="+mn-ea"/>
              </a:rPr>
              <a:t>　　　　　　　（例　安定した生活、楽しい暮らし、薬をちゃんと飲む等）</a:t>
            </a:r>
          </a:p>
          <a:p>
            <a:pPr marL="0" indent="0">
              <a:buNone/>
            </a:pPr>
            <a:r>
              <a:rPr lang="ja-JP" altLang="en-US" sz="2000" dirty="0">
                <a:latin typeface="+mn-ea"/>
              </a:rPr>
              <a:t>・具体的な目標と期間を設定してあるかを確認</a:t>
            </a:r>
          </a:p>
          <a:p>
            <a:pPr marL="0" indent="0">
              <a:buNone/>
            </a:pPr>
            <a:r>
              <a:rPr lang="ja-JP" altLang="en-US" sz="2000" dirty="0">
                <a:latin typeface="+mn-ea"/>
              </a:rPr>
              <a:t>・小さなステップを踏むような計画作成に留意してあるかを確認</a:t>
            </a:r>
            <a:endParaRPr lang="en-US" altLang="ja-JP" sz="2000" dirty="0">
              <a:latin typeface="+mn-ea"/>
            </a:endParaRPr>
          </a:p>
          <a:p>
            <a:pPr marL="0" indent="0">
              <a:buNone/>
            </a:pPr>
            <a:endParaRPr lang="ja-JP" altLang="en-US" sz="2000" dirty="0">
              <a:latin typeface="+mn-ea"/>
            </a:endParaRPr>
          </a:p>
          <a:p>
            <a:pPr marL="0" indent="0" algn="ctr">
              <a:buNone/>
            </a:pPr>
            <a:r>
              <a:rPr lang="ja-JP" altLang="en-US" sz="2600" b="1" dirty="0">
                <a:latin typeface="+mn-ea"/>
              </a:rPr>
              <a:t>本人を中心とした計画を、本人と一緒に作っていくプロセスが重要</a:t>
            </a:r>
          </a:p>
          <a:p>
            <a:pPr marL="0" indent="0" algn="ctr">
              <a:buNone/>
            </a:pPr>
            <a:r>
              <a:rPr lang="ja-JP" altLang="en-US" sz="2000" b="1" dirty="0">
                <a:latin typeface="+mn-ea"/>
              </a:rPr>
              <a:t>本人が自分の支援計画を自分でラフスケッチする力を養う</a:t>
            </a:r>
          </a:p>
          <a:p>
            <a:pPr marL="0" indent="0">
              <a:buNone/>
            </a:pPr>
            <a:r>
              <a:rPr lang="ja-JP" altLang="en-US" sz="2000" b="1" dirty="0">
                <a:latin typeface="+mn-ea"/>
              </a:rPr>
              <a:t>　　　　  　　   自分の人生に責任を持つという視点を伝える</a:t>
            </a:r>
            <a:endParaRPr lang="en-US" altLang="ja-JP" sz="2000" b="1" dirty="0"/>
          </a:p>
        </p:txBody>
      </p:sp>
      <p:sp>
        <p:nvSpPr>
          <p:cNvPr id="6" name="タイトル 5">
            <a:extLst>
              <a:ext uri="{FF2B5EF4-FFF2-40B4-BE49-F238E27FC236}">
                <a16:creationId xmlns:a16="http://schemas.microsoft.com/office/drawing/2014/main" id="{608DF8CA-02AB-2A22-EDD6-78756BE0CA4D}"/>
              </a:ext>
            </a:extLst>
          </p:cNvPr>
          <p:cNvSpPr>
            <a:spLocks noGrp="1"/>
          </p:cNvSpPr>
          <p:nvPr>
            <p:ph type="title"/>
          </p:nvPr>
        </p:nvSpPr>
        <p:spPr/>
        <p:txBody>
          <a:bodyPr/>
          <a:lstStyle/>
          <a:p>
            <a:pPr algn="ctr"/>
            <a:r>
              <a:rPr lang="ja-JP" altLang="en-US" dirty="0"/>
              <a:t>個別支援計画作成のポイント</a:t>
            </a:r>
          </a:p>
        </p:txBody>
      </p:sp>
    </p:spTree>
    <p:extLst>
      <p:ext uri="{BB962C8B-B14F-4D97-AF65-F5344CB8AC3E}">
        <p14:creationId xmlns:p14="http://schemas.microsoft.com/office/powerpoint/2010/main" val="424130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151906"/>
            <a:ext cx="10515600" cy="5706094"/>
          </a:xfrm>
        </p:spPr>
        <p:txBody>
          <a:bodyPr>
            <a:normAutofit/>
          </a:bodyPr>
          <a:lstStyle/>
          <a:p>
            <a:pPr marL="0" lvl="0" indent="0">
              <a:lnSpc>
                <a:spcPct val="100000"/>
              </a:lnSpc>
              <a:buNone/>
            </a:pPr>
            <a:r>
              <a:rPr lang="ja-JP" altLang="en-US" sz="1800" b="1" dirty="0">
                <a:latin typeface="+mn-ea"/>
              </a:rPr>
              <a:t>（</a:t>
            </a:r>
            <a:r>
              <a:rPr lang="en-US" altLang="ja-JP" sz="1800" b="1" dirty="0">
                <a:latin typeface="+mn-ea"/>
              </a:rPr>
              <a:t>1</a:t>
            </a:r>
            <a:r>
              <a:rPr lang="ja-JP" altLang="en-US" sz="1800" b="1" dirty="0">
                <a:latin typeface="+mn-ea"/>
              </a:rPr>
              <a:t>）登場人物の設定</a:t>
            </a:r>
          </a:p>
          <a:p>
            <a:pPr marL="0" lvl="0" indent="0">
              <a:lnSpc>
                <a:spcPct val="100000"/>
              </a:lnSpc>
              <a:buNone/>
            </a:pPr>
            <a:r>
              <a:rPr lang="ja-JP" altLang="en-US" sz="1800" dirty="0">
                <a:latin typeface="+mn-ea"/>
              </a:rPr>
              <a:t>　ご本人・サービス管理責任者・Ａ型生活支援員・Ａ型職業指導員</a:t>
            </a:r>
          </a:p>
          <a:p>
            <a:pPr marL="0" lvl="0" indent="0">
              <a:lnSpc>
                <a:spcPct val="100000"/>
              </a:lnSpc>
              <a:buNone/>
            </a:pPr>
            <a:r>
              <a:rPr lang="ja-JP" altLang="en-US" sz="1800" dirty="0">
                <a:latin typeface="+mn-ea"/>
              </a:rPr>
              <a:t>　その他にどなたを会議に招くのかを検討</a:t>
            </a:r>
          </a:p>
          <a:p>
            <a:pPr marL="0" lvl="0" indent="0">
              <a:lnSpc>
                <a:spcPct val="100000"/>
              </a:lnSpc>
              <a:buNone/>
            </a:pPr>
            <a:r>
              <a:rPr lang="ja-JP" altLang="en-US" sz="1800" b="1" dirty="0">
                <a:latin typeface="+mn-ea"/>
              </a:rPr>
              <a:t>（</a:t>
            </a:r>
            <a:r>
              <a:rPr lang="en-US" altLang="ja-JP" sz="1800" b="1" dirty="0">
                <a:latin typeface="+mn-ea"/>
              </a:rPr>
              <a:t>2</a:t>
            </a:r>
            <a:r>
              <a:rPr lang="ja-JP" altLang="en-US" sz="1800" b="1" dirty="0">
                <a:latin typeface="+mn-ea"/>
              </a:rPr>
              <a:t>）会議の次第</a:t>
            </a:r>
          </a:p>
          <a:p>
            <a:pPr marL="0" indent="0">
              <a:lnSpc>
                <a:spcPct val="100000"/>
              </a:lnSpc>
              <a:buNone/>
            </a:pPr>
            <a:r>
              <a:rPr kumimoji="1" lang="ja-JP" altLang="en-US" sz="1800" dirty="0">
                <a:latin typeface="+mn-ea"/>
              </a:rPr>
              <a:t>　① 自己紹介　② 本日の会議の目的　③ ご本人が思いを語る　④ 現在の各所での様子の共有</a:t>
            </a:r>
          </a:p>
          <a:p>
            <a:pPr marL="0" indent="0">
              <a:lnSpc>
                <a:spcPct val="100000"/>
              </a:lnSpc>
              <a:buNone/>
            </a:pPr>
            <a:r>
              <a:rPr kumimoji="1" lang="ja-JP" altLang="en-US" sz="1800" dirty="0">
                <a:latin typeface="+mn-ea"/>
              </a:rPr>
              <a:t>　⑤ 支援方針と個別支援計画案の説明　⑥ 質疑　⑦ 役割の確認　⑧ 次回会議の日程</a:t>
            </a:r>
          </a:p>
          <a:p>
            <a:pPr marL="0" indent="0">
              <a:lnSpc>
                <a:spcPct val="100000"/>
              </a:lnSpc>
              <a:buNone/>
            </a:pPr>
            <a:r>
              <a:rPr lang="ja-JP" altLang="en-US" sz="1800" b="1" dirty="0">
                <a:latin typeface="+mn-ea"/>
              </a:rPr>
              <a:t>（</a:t>
            </a:r>
            <a:r>
              <a:rPr lang="en-US" altLang="ja-JP" sz="1800" b="1" dirty="0">
                <a:latin typeface="+mn-ea"/>
              </a:rPr>
              <a:t>3</a:t>
            </a:r>
            <a:r>
              <a:rPr lang="ja-JP" altLang="en-US" sz="1800" b="1" dirty="0">
                <a:latin typeface="+mn-ea"/>
              </a:rPr>
              <a:t>）個別支援計画作成</a:t>
            </a:r>
            <a:r>
              <a:rPr kumimoji="1" lang="ja-JP" altLang="en-US" sz="1800" b="1" dirty="0">
                <a:latin typeface="+mn-ea"/>
              </a:rPr>
              <a:t>会議の留意点</a:t>
            </a:r>
            <a:endParaRPr kumimoji="1" lang="ja-JP" altLang="en-US" sz="1600" b="1" dirty="0">
              <a:latin typeface="+mn-ea"/>
            </a:endParaRPr>
          </a:p>
          <a:p>
            <a:pPr marL="0" indent="0">
              <a:lnSpc>
                <a:spcPct val="100000"/>
              </a:lnSpc>
              <a:buNone/>
            </a:pPr>
            <a:r>
              <a:rPr lang="ja-JP" altLang="en-US" sz="1800" dirty="0">
                <a:latin typeface="+mn-ea"/>
              </a:rPr>
              <a:t>　・</a:t>
            </a:r>
            <a:r>
              <a:rPr kumimoji="1" lang="ja-JP" altLang="en-US" sz="1800" dirty="0">
                <a:latin typeface="+mn-ea"/>
              </a:rPr>
              <a:t>ここでも基本的な価値が問われる　「本人が中心か」「本人の意思決定の支援か」</a:t>
            </a:r>
          </a:p>
          <a:p>
            <a:pPr marL="0" indent="0">
              <a:lnSpc>
                <a:spcPct val="100000"/>
              </a:lnSpc>
              <a:buNone/>
            </a:pPr>
            <a:r>
              <a:rPr kumimoji="1" lang="ja-JP" altLang="en-US" sz="1800" dirty="0">
                <a:latin typeface="+mn-ea"/>
              </a:rPr>
              <a:t>　・本人・関係者のことを考えぬいた環境設定</a:t>
            </a:r>
          </a:p>
          <a:p>
            <a:pPr marL="0" indent="0">
              <a:lnSpc>
                <a:spcPct val="100000"/>
              </a:lnSpc>
              <a:buNone/>
            </a:pPr>
            <a:r>
              <a:rPr kumimoji="1" lang="ja-JP" altLang="en-US" sz="1800" dirty="0">
                <a:latin typeface="+mn-ea"/>
              </a:rPr>
              <a:t>　・共有と分担、連携が具現化されているか</a:t>
            </a:r>
          </a:p>
          <a:p>
            <a:pPr marL="0" indent="0">
              <a:lnSpc>
                <a:spcPct val="100000"/>
              </a:lnSpc>
              <a:buNone/>
            </a:pPr>
            <a:r>
              <a:rPr kumimoji="1" lang="ja-JP" altLang="en-US" sz="1800" dirty="0">
                <a:latin typeface="+mn-ea"/>
              </a:rPr>
              <a:t>　・みんな参加し、みんな発言する</a:t>
            </a:r>
          </a:p>
          <a:p>
            <a:pPr marL="0" indent="0">
              <a:lnSpc>
                <a:spcPct val="100000"/>
              </a:lnSpc>
              <a:buNone/>
            </a:pPr>
            <a:r>
              <a:rPr lang="ja-JP" altLang="en-US" sz="1800" dirty="0">
                <a:latin typeface="+mn-ea"/>
              </a:rPr>
              <a:t>　・</a:t>
            </a:r>
            <a:r>
              <a:rPr kumimoji="1" lang="ja-JP" altLang="en-US" sz="1800" dirty="0">
                <a:latin typeface="+mn-ea"/>
              </a:rPr>
              <a:t>関係者との事前調整</a:t>
            </a:r>
          </a:p>
          <a:p>
            <a:pPr marL="0" indent="0">
              <a:lnSpc>
                <a:spcPct val="100000"/>
              </a:lnSpc>
              <a:buNone/>
            </a:pPr>
            <a:r>
              <a:rPr kumimoji="1" lang="ja-JP" altLang="en-US" sz="1800" dirty="0">
                <a:latin typeface="+mn-ea"/>
              </a:rPr>
              <a:t>　・いい雰囲気で、支援チームを作る</a:t>
            </a:r>
          </a:p>
          <a:p>
            <a:pPr marL="0" indent="0">
              <a:lnSpc>
                <a:spcPct val="100000"/>
              </a:lnSpc>
              <a:buNone/>
            </a:pPr>
            <a:endParaRPr kumimoji="1" lang="ja-JP" altLang="en-US" sz="1800" dirty="0">
              <a:latin typeface="+mn-ea"/>
            </a:endParaRPr>
          </a:p>
          <a:p>
            <a:pPr marL="0" lvl="0" indent="0">
              <a:lnSpc>
                <a:spcPct val="100000"/>
              </a:lnSpc>
              <a:buNone/>
            </a:pPr>
            <a:endParaRPr lang="ja-JP" altLang="en-US" sz="2000" dirty="0">
              <a:latin typeface="+mn-ea"/>
            </a:endParaRPr>
          </a:p>
        </p:txBody>
      </p:sp>
      <p:sp>
        <p:nvSpPr>
          <p:cNvPr id="6" name="タイトル 5">
            <a:extLst>
              <a:ext uri="{FF2B5EF4-FFF2-40B4-BE49-F238E27FC236}">
                <a16:creationId xmlns:a16="http://schemas.microsoft.com/office/drawing/2014/main" id="{608DF8CA-02AB-2A22-EDD6-78756BE0CA4D}"/>
              </a:ext>
            </a:extLst>
          </p:cNvPr>
          <p:cNvSpPr>
            <a:spLocks noGrp="1"/>
          </p:cNvSpPr>
          <p:nvPr>
            <p:ph type="title"/>
          </p:nvPr>
        </p:nvSpPr>
        <p:spPr>
          <a:xfrm>
            <a:off x="838200" y="365125"/>
            <a:ext cx="10515600" cy="786781"/>
          </a:xfrm>
        </p:spPr>
        <p:txBody>
          <a:bodyPr/>
          <a:lstStyle/>
          <a:p>
            <a:pPr algn="ctr"/>
            <a:r>
              <a:rPr lang="ja-JP" altLang="en-US" dirty="0"/>
              <a:t>個別支援計画作成会議（ロールプレイ）</a:t>
            </a:r>
          </a:p>
        </p:txBody>
      </p:sp>
    </p:spTree>
    <p:extLst>
      <p:ext uri="{BB962C8B-B14F-4D97-AF65-F5344CB8AC3E}">
        <p14:creationId xmlns:p14="http://schemas.microsoft.com/office/powerpoint/2010/main" val="10401707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67CD2C90-E7D4-9285-888F-06F83E94CD0A}"/>
              </a:ext>
            </a:extLst>
          </p:cNvPr>
          <p:cNvSpPr>
            <a:spLocks noGrp="1"/>
          </p:cNvSpPr>
          <p:nvPr>
            <p:ph idx="1"/>
          </p:nvPr>
        </p:nvSpPr>
        <p:spPr>
          <a:xfrm>
            <a:off x="838200" y="1341912"/>
            <a:ext cx="10515600" cy="5373584"/>
          </a:xfrm>
        </p:spPr>
        <p:txBody>
          <a:bodyPr>
            <a:normAutofit/>
          </a:bodyPr>
          <a:lstStyle/>
          <a:p>
            <a:pPr marL="0" indent="0">
              <a:lnSpc>
                <a:spcPct val="150000"/>
              </a:lnSpc>
              <a:buNone/>
            </a:pPr>
            <a:r>
              <a:rPr kumimoji="1" lang="ja-JP" altLang="en-US" b="1" u="sng" dirty="0">
                <a:latin typeface="+mn-ea"/>
              </a:rPr>
              <a:t>グランドルール</a:t>
            </a:r>
            <a:r>
              <a:rPr kumimoji="1" lang="ja-JP" altLang="en-US" dirty="0">
                <a:latin typeface="+mn-ea"/>
              </a:rPr>
              <a:t>　</a:t>
            </a:r>
            <a:endParaRPr kumimoji="1" lang="en-US" altLang="ja-JP" dirty="0">
              <a:latin typeface="+mn-ea"/>
            </a:endParaRPr>
          </a:p>
          <a:p>
            <a:pPr marL="0" indent="0">
              <a:lnSpc>
                <a:spcPct val="100000"/>
              </a:lnSpc>
              <a:buNone/>
            </a:pPr>
            <a:endParaRPr lang="en-US" altLang="ja-JP" sz="1000" dirty="0">
              <a:latin typeface="+mn-ea"/>
            </a:endParaRPr>
          </a:p>
          <a:p>
            <a:pPr marL="0" indent="0">
              <a:lnSpc>
                <a:spcPct val="100000"/>
              </a:lnSpc>
              <a:buNone/>
            </a:pPr>
            <a:r>
              <a:rPr kumimoji="1" lang="ja-JP" altLang="en-US" sz="2000" dirty="0">
                <a:latin typeface="+mn-ea"/>
              </a:rPr>
              <a:t>　　① </a:t>
            </a:r>
            <a:r>
              <a:rPr kumimoji="1" lang="ja-JP" altLang="en-US" sz="2000" b="1" dirty="0">
                <a:latin typeface="+mn-ea"/>
              </a:rPr>
              <a:t>端的に</a:t>
            </a:r>
            <a:r>
              <a:rPr kumimoji="1" lang="ja-JP" altLang="en-US" sz="2000" dirty="0">
                <a:latin typeface="+mn-ea"/>
              </a:rPr>
              <a:t>発言する（最長</a:t>
            </a:r>
            <a:r>
              <a:rPr kumimoji="1" lang="en-US" altLang="ja-JP" sz="2000" dirty="0">
                <a:latin typeface="+mn-ea"/>
              </a:rPr>
              <a:t>30</a:t>
            </a:r>
            <a:r>
              <a:rPr kumimoji="1" lang="ja-JP" altLang="en-US" sz="2000" dirty="0">
                <a:latin typeface="+mn-ea"/>
              </a:rPr>
              <a:t>秒！）</a:t>
            </a:r>
          </a:p>
          <a:p>
            <a:pPr marL="0" indent="0">
              <a:lnSpc>
                <a:spcPct val="100000"/>
              </a:lnSpc>
              <a:buNone/>
            </a:pPr>
            <a:r>
              <a:rPr kumimoji="1" lang="ja-JP" altLang="en-US" sz="2000" dirty="0">
                <a:latin typeface="+mn-ea"/>
              </a:rPr>
              <a:t>　　② </a:t>
            </a:r>
            <a:r>
              <a:rPr kumimoji="1" lang="ja-JP" altLang="en-US" sz="2000" b="1" dirty="0">
                <a:latin typeface="+mn-ea"/>
              </a:rPr>
              <a:t>積極的に参加</a:t>
            </a:r>
            <a:r>
              <a:rPr kumimoji="1" lang="ja-JP" altLang="en-US" sz="2000" dirty="0">
                <a:latin typeface="+mn-ea"/>
              </a:rPr>
              <a:t>し、</a:t>
            </a:r>
            <a:r>
              <a:rPr kumimoji="1" lang="ja-JP" altLang="en-US" sz="2000" b="1" dirty="0">
                <a:latin typeface="+mn-ea"/>
              </a:rPr>
              <a:t>たくさん発言</a:t>
            </a:r>
            <a:r>
              <a:rPr kumimoji="1" lang="ja-JP" altLang="en-US" sz="2000" dirty="0">
                <a:latin typeface="+mn-ea"/>
              </a:rPr>
              <a:t>する</a:t>
            </a:r>
          </a:p>
          <a:p>
            <a:pPr marL="0" indent="0">
              <a:lnSpc>
                <a:spcPct val="100000"/>
              </a:lnSpc>
              <a:buNone/>
            </a:pPr>
            <a:r>
              <a:rPr kumimoji="1" lang="ja-JP" altLang="en-US" sz="2000" dirty="0">
                <a:latin typeface="+mn-ea"/>
              </a:rPr>
              <a:t>　　③ 否定的な発言はしない。</a:t>
            </a:r>
            <a:r>
              <a:rPr kumimoji="1" lang="ja-JP" altLang="en-US" sz="2000" b="1" dirty="0">
                <a:latin typeface="+mn-ea"/>
              </a:rPr>
              <a:t>受容的な雰囲気</a:t>
            </a:r>
            <a:r>
              <a:rPr kumimoji="1" lang="ja-JP" altLang="en-US" sz="2000" dirty="0">
                <a:latin typeface="+mn-ea"/>
              </a:rPr>
              <a:t>を醸成する</a:t>
            </a:r>
          </a:p>
          <a:p>
            <a:pPr marL="0" indent="0">
              <a:lnSpc>
                <a:spcPct val="100000"/>
              </a:lnSpc>
              <a:buNone/>
            </a:pPr>
            <a:r>
              <a:rPr kumimoji="1" lang="ja-JP" altLang="en-US" sz="2000" dirty="0">
                <a:latin typeface="+mn-ea"/>
              </a:rPr>
              <a:t>　　④ 求められたゴール・課題に向けて発言する</a:t>
            </a:r>
          </a:p>
          <a:p>
            <a:pPr marL="0" indent="0">
              <a:lnSpc>
                <a:spcPct val="100000"/>
              </a:lnSpc>
              <a:buNone/>
            </a:pPr>
            <a:r>
              <a:rPr kumimoji="1" lang="ja-JP" altLang="en-US" sz="2000" dirty="0">
                <a:latin typeface="+mn-ea"/>
              </a:rPr>
              <a:t>　　　（自分の興味・関心で発言するのではない！）</a:t>
            </a:r>
          </a:p>
          <a:p>
            <a:pPr marL="0" indent="0">
              <a:lnSpc>
                <a:spcPct val="100000"/>
              </a:lnSpc>
              <a:buNone/>
            </a:pPr>
            <a:r>
              <a:rPr kumimoji="1" lang="ja-JP" altLang="en-US" sz="2000" dirty="0">
                <a:latin typeface="+mn-ea"/>
              </a:rPr>
              <a:t>　　⑤ </a:t>
            </a:r>
            <a:r>
              <a:rPr kumimoji="1" lang="ja-JP" altLang="en-US" sz="2000" b="1" dirty="0">
                <a:latin typeface="+mn-ea"/>
              </a:rPr>
              <a:t>多様な意見</a:t>
            </a:r>
            <a:r>
              <a:rPr kumimoji="1" lang="ja-JP" altLang="en-US" sz="2000" dirty="0">
                <a:latin typeface="+mn-ea"/>
              </a:rPr>
              <a:t>が場に出るようにつとめる</a:t>
            </a:r>
          </a:p>
          <a:p>
            <a:pPr marL="0" indent="0">
              <a:lnSpc>
                <a:spcPct val="100000"/>
              </a:lnSpc>
              <a:buNone/>
            </a:pPr>
            <a:r>
              <a:rPr kumimoji="1" lang="ja-JP" altLang="en-US" sz="2000" dirty="0">
                <a:latin typeface="+mn-ea"/>
              </a:rPr>
              <a:t>　　　（自分ばかりが発言しないよう留意する）</a:t>
            </a:r>
          </a:p>
          <a:p>
            <a:pPr marL="0" indent="0">
              <a:lnSpc>
                <a:spcPct val="100000"/>
              </a:lnSpc>
              <a:buNone/>
            </a:pPr>
            <a:r>
              <a:rPr kumimoji="1" lang="ja-JP" altLang="en-US" sz="2000" dirty="0">
                <a:latin typeface="+mn-ea"/>
              </a:rPr>
              <a:t>　　⑥ </a:t>
            </a:r>
            <a:r>
              <a:rPr kumimoji="1" lang="ja-JP" altLang="en-US" sz="2000" b="1" dirty="0">
                <a:latin typeface="+mn-ea"/>
              </a:rPr>
              <a:t>根拠を持って</a:t>
            </a:r>
            <a:r>
              <a:rPr kumimoji="1" lang="ja-JP" altLang="en-US" sz="2000" dirty="0">
                <a:latin typeface="+mn-ea"/>
              </a:rPr>
              <a:t>発言する</a:t>
            </a:r>
          </a:p>
          <a:p>
            <a:pPr marL="0" indent="0">
              <a:lnSpc>
                <a:spcPct val="100000"/>
              </a:lnSpc>
              <a:buNone/>
            </a:pPr>
            <a:r>
              <a:rPr kumimoji="1" lang="ja-JP" altLang="en-US" sz="2000" dirty="0">
                <a:latin typeface="+mn-ea"/>
              </a:rPr>
              <a:t>　　⑦ </a:t>
            </a:r>
            <a:r>
              <a:rPr kumimoji="1" lang="ja-JP" altLang="en-US" sz="2000" b="1" dirty="0">
                <a:latin typeface="+mn-ea"/>
              </a:rPr>
              <a:t>時間を守る</a:t>
            </a:r>
            <a:endParaRPr kumimoji="1" lang="ja-JP" altLang="en-US" sz="2000" dirty="0">
              <a:latin typeface="+mn-ea"/>
            </a:endParaRPr>
          </a:p>
          <a:p>
            <a:pPr marL="0" lvl="0" indent="0">
              <a:lnSpc>
                <a:spcPct val="100000"/>
              </a:lnSpc>
              <a:buNone/>
            </a:pPr>
            <a:endParaRPr lang="ja-JP" altLang="en-US" sz="2000" dirty="0">
              <a:latin typeface="+mn-ea"/>
            </a:endParaRPr>
          </a:p>
        </p:txBody>
      </p:sp>
      <p:sp>
        <p:nvSpPr>
          <p:cNvPr id="6" name="タイトル 5">
            <a:extLst>
              <a:ext uri="{FF2B5EF4-FFF2-40B4-BE49-F238E27FC236}">
                <a16:creationId xmlns:a16="http://schemas.microsoft.com/office/drawing/2014/main" id="{608DF8CA-02AB-2A22-EDD6-78756BE0CA4D}"/>
              </a:ext>
            </a:extLst>
          </p:cNvPr>
          <p:cNvSpPr>
            <a:spLocks noGrp="1"/>
          </p:cNvSpPr>
          <p:nvPr>
            <p:ph type="title"/>
          </p:nvPr>
        </p:nvSpPr>
        <p:spPr>
          <a:xfrm>
            <a:off x="838200" y="365125"/>
            <a:ext cx="10515600" cy="786781"/>
          </a:xfrm>
        </p:spPr>
        <p:txBody>
          <a:bodyPr/>
          <a:lstStyle/>
          <a:p>
            <a:pPr algn="ctr"/>
            <a:r>
              <a:rPr lang="ja-JP" altLang="en-US" dirty="0"/>
              <a:t>グループ討議のルール</a:t>
            </a:r>
          </a:p>
        </p:txBody>
      </p:sp>
    </p:spTree>
    <p:extLst>
      <p:ext uri="{BB962C8B-B14F-4D97-AF65-F5344CB8AC3E}">
        <p14:creationId xmlns:p14="http://schemas.microsoft.com/office/powerpoint/2010/main" val="26244918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コンテンツ プレースホルダー 3">
            <a:extLst>
              <a:ext uri="{FF2B5EF4-FFF2-40B4-BE49-F238E27FC236}">
                <a16:creationId xmlns:a16="http://schemas.microsoft.com/office/drawing/2014/main" id="{FDEF69CF-D6F1-6216-FEF5-6D057BF37402}"/>
              </a:ext>
            </a:extLst>
          </p:cNvPr>
          <p:cNvGraphicFramePr>
            <a:graphicFrameLocks noGrp="1"/>
          </p:cNvGraphicFramePr>
          <p:nvPr>
            <p:ph idx="1"/>
            <p:extLst>
              <p:ext uri="{D42A27DB-BD31-4B8C-83A1-F6EECF244321}">
                <p14:modId xmlns:p14="http://schemas.microsoft.com/office/powerpoint/2010/main" val="1715186237"/>
              </p:ext>
            </p:extLst>
          </p:nvPr>
        </p:nvGraphicFramePr>
        <p:xfrm>
          <a:off x="838200" y="332508"/>
          <a:ext cx="10515604" cy="6275323"/>
        </p:xfrm>
        <a:graphic>
          <a:graphicData uri="http://schemas.openxmlformats.org/drawingml/2006/table">
            <a:tbl>
              <a:tblPr firstRow="1" firstCol="1" bandRow="1"/>
              <a:tblGrid>
                <a:gridCol w="1841396">
                  <a:extLst>
                    <a:ext uri="{9D8B030D-6E8A-4147-A177-3AD203B41FA5}">
                      <a16:colId xmlns:a16="http://schemas.microsoft.com/office/drawing/2014/main" val="4245070696"/>
                    </a:ext>
                  </a:extLst>
                </a:gridCol>
                <a:gridCol w="1975531">
                  <a:extLst>
                    <a:ext uri="{9D8B030D-6E8A-4147-A177-3AD203B41FA5}">
                      <a16:colId xmlns:a16="http://schemas.microsoft.com/office/drawing/2014/main" val="149573477"/>
                    </a:ext>
                  </a:extLst>
                </a:gridCol>
                <a:gridCol w="952364">
                  <a:extLst>
                    <a:ext uri="{9D8B030D-6E8A-4147-A177-3AD203B41FA5}">
                      <a16:colId xmlns:a16="http://schemas.microsoft.com/office/drawing/2014/main" val="1720171062"/>
                    </a:ext>
                  </a:extLst>
                </a:gridCol>
                <a:gridCol w="1033073">
                  <a:extLst>
                    <a:ext uri="{9D8B030D-6E8A-4147-A177-3AD203B41FA5}">
                      <a16:colId xmlns:a16="http://schemas.microsoft.com/office/drawing/2014/main" val="1419247443"/>
                    </a:ext>
                  </a:extLst>
                </a:gridCol>
                <a:gridCol w="632721">
                  <a:extLst>
                    <a:ext uri="{9D8B030D-6E8A-4147-A177-3AD203B41FA5}">
                      <a16:colId xmlns:a16="http://schemas.microsoft.com/office/drawing/2014/main" val="2483282375"/>
                    </a:ext>
                  </a:extLst>
                </a:gridCol>
                <a:gridCol w="479944">
                  <a:extLst>
                    <a:ext uri="{9D8B030D-6E8A-4147-A177-3AD203B41FA5}">
                      <a16:colId xmlns:a16="http://schemas.microsoft.com/office/drawing/2014/main" val="3240510856"/>
                    </a:ext>
                  </a:extLst>
                </a:gridCol>
                <a:gridCol w="1343269">
                  <a:extLst>
                    <a:ext uri="{9D8B030D-6E8A-4147-A177-3AD203B41FA5}">
                      <a16:colId xmlns:a16="http://schemas.microsoft.com/office/drawing/2014/main" val="1272248809"/>
                    </a:ext>
                  </a:extLst>
                </a:gridCol>
                <a:gridCol w="641188">
                  <a:extLst>
                    <a:ext uri="{9D8B030D-6E8A-4147-A177-3AD203B41FA5}">
                      <a16:colId xmlns:a16="http://schemas.microsoft.com/office/drawing/2014/main" val="1044700546"/>
                    </a:ext>
                  </a:extLst>
                </a:gridCol>
                <a:gridCol w="808059">
                  <a:extLst>
                    <a:ext uri="{9D8B030D-6E8A-4147-A177-3AD203B41FA5}">
                      <a16:colId xmlns:a16="http://schemas.microsoft.com/office/drawing/2014/main" val="918484771"/>
                    </a:ext>
                  </a:extLst>
                </a:gridCol>
                <a:gridCol w="808059">
                  <a:extLst>
                    <a:ext uri="{9D8B030D-6E8A-4147-A177-3AD203B41FA5}">
                      <a16:colId xmlns:a16="http://schemas.microsoft.com/office/drawing/2014/main" val="883107751"/>
                    </a:ext>
                  </a:extLst>
                </a:gridCol>
              </a:tblGrid>
              <a:tr h="412193">
                <a:tc gridSpan="10">
                  <a:txBody>
                    <a:bodyPr/>
                    <a:lstStyle/>
                    <a:p>
                      <a:pPr algn="ctr" fontAlgn="ctr">
                        <a:spcBef>
                          <a:spcPts val="0"/>
                        </a:spcBef>
                        <a:spcAft>
                          <a:spcPts val="0"/>
                        </a:spcAft>
                      </a:pPr>
                      <a:r>
                        <a:rPr lang="ja-JP" altLang="en-US" sz="2400" b="1" i="0" u="none" strike="noStrike" dirty="0">
                          <a:effectLst/>
                          <a:latin typeface="+mn-ea"/>
                          <a:ea typeface="+mn-ea"/>
                          <a:cs typeface="ＭＳ Ｐゴシック" panose="020B0600070205080204" pitchFamily="34" charset="-128"/>
                        </a:rPr>
                        <a:t>個別支援計画（案）作成の会議録</a:t>
                      </a:r>
                      <a:endParaRPr lang="ja-JP" altLang="en-US" sz="3600" b="0" i="0" u="none" strike="noStrike" dirty="0">
                        <a:effectLst/>
                        <a:latin typeface="+mn-ea"/>
                        <a:ea typeface="+mn-ea"/>
                      </a:endParaRPr>
                    </a:p>
                  </a:txBody>
                  <a:tcPr marL="59415" marR="59415" marT="29708" marB="29708">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0953068"/>
                  </a:ext>
                </a:extLst>
              </a:tr>
              <a:tr h="559939">
                <a:tc>
                  <a:txBody>
                    <a:bodyPr/>
                    <a:lstStyle/>
                    <a:p>
                      <a:pPr algn="l" fontAlgn="ctr">
                        <a:spcBef>
                          <a:spcPts val="0"/>
                        </a:spcBef>
                        <a:spcAft>
                          <a:spcPts val="0"/>
                        </a:spcAft>
                      </a:pPr>
                      <a:endParaRPr lang="ja-JP" altLang="en-US" sz="3200" b="0" i="0" u="none" strike="noStrike" dirty="0">
                        <a:effectLst/>
                        <a:latin typeface="Arial" panose="020B0604020202020204" pitchFamily="34" charset="0"/>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fontAlgn="ctr">
                        <a:spcBef>
                          <a:spcPts val="0"/>
                        </a:spcBef>
                        <a:spcAft>
                          <a:spcPts val="0"/>
                        </a:spcAft>
                      </a:pPr>
                      <a:endParaRPr lang="ja-JP" altLang="en-US" sz="3600" b="0" i="0" u="none" strike="noStrike" dirty="0">
                        <a:effectLst/>
                        <a:latin typeface="+mn-ea"/>
                        <a:ea typeface="+mn-ea"/>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spcBef>
                          <a:spcPts val="0"/>
                        </a:spcBef>
                        <a:spcAft>
                          <a:spcPts val="0"/>
                        </a:spcAft>
                      </a:pPr>
                      <a:endParaRPr lang="ja-JP" altLang="en-US" sz="2400" b="0" i="0" u="none" strike="noStrike" dirty="0">
                        <a:effectLst/>
                        <a:latin typeface="+mn-ea"/>
                        <a:ea typeface="+mn-ea"/>
                      </a:endParaRPr>
                    </a:p>
                  </a:txBody>
                  <a:tcPr marL="40848" marR="40848" marT="6189"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ja-JP" altLang="en-US" sz="3600" b="0" i="0" u="none" strike="noStrike" dirty="0">
                        <a:effectLst/>
                        <a:latin typeface="+mn-ea"/>
                        <a:ea typeface="+mn-ea"/>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ja-JP" altLang="en-US" sz="3600" b="0" i="0" u="none" strike="noStrike" dirty="0">
                        <a:effectLst/>
                        <a:latin typeface="+mn-ea"/>
                        <a:ea typeface="+mn-ea"/>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endParaRPr lang="ja-JP" altLang="en-US" sz="1800" b="0" i="0" u="none" strike="noStrike" dirty="0">
                        <a:effectLst/>
                        <a:latin typeface="Arial" panose="020B0604020202020204" pitchFamily="34" charset="0"/>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endParaRPr lang="ja-JP" altLang="en-US" sz="9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endParaRPr lang="ja-JP" altLang="en-US" sz="9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endParaRPr lang="ja-JP" altLang="en-US" sz="1800" b="0" i="0" u="none" strike="noStrike" dirty="0">
                        <a:effectLst/>
                        <a:latin typeface="Arial" panose="020B0604020202020204" pitchFamily="34" charset="0"/>
                      </a:endParaRPr>
                    </a:p>
                  </a:txBody>
                  <a:tcPr marL="40848" marR="40848" marT="6189" marB="0" anchor="ctr">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endPar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endPar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ctr" fontAlgn="ctr">
                        <a:spcBef>
                          <a:spcPts val="0"/>
                        </a:spcBef>
                        <a:spcAft>
                          <a:spcPts val="0"/>
                        </a:spcAft>
                      </a:pP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作成日　　令和〇年〇月〇日</a:t>
                      </a:r>
                      <a:endParaRPr lang="ja-JP" altLang="en-US" sz="3200" b="0" i="0" u="none" strike="noStrike" dirty="0">
                        <a:effectLst/>
                        <a:latin typeface="Arial" panose="020B0604020202020204" pitchFamily="34" charset="0"/>
                      </a:endParaRPr>
                    </a:p>
                  </a:txBody>
                  <a:tcPr marL="59415" marR="59415" marT="29708" marB="29708">
                    <a:lnL>
                      <a:noFill/>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58873878"/>
                  </a:ext>
                </a:extLst>
              </a:tr>
              <a:tr h="250172">
                <a:tc>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利用者氏名</a:t>
                      </a:r>
                      <a:endParaRPr lang="ja-JP" altLang="en-US" sz="2400" b="0" i="0" u="none" strike="noStrike">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r>
                        <a:rPr lang="ja-JP" altLang="en-US" sz="1100" b="0" i="0" u="none" strike="noStrike" dirty="0">
                          <a:effectLst/>
                          <a:latin typeface="+mn-ea"/>
                          <a:ea typeface="+mn-ea"/>
                          <a:cs typeface="ＭＳ Ｐゴシック" panose="020B0600070205080204" pitchFamily="34" charset="-128"/>
                        </a:rPr>
                        <a:t>羽田良　光（はたら　こう）様</a:t>
                      </a:r>
                      <a:endParaRPr lang="ja-JP" altLang="en-US" sz="28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事業者名</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gridSpan="3">
                  <a:txBody>
                    <a:bodyPr/>
                    <a:lstStyle/>
                    <a:p>
                      <a:pPr algn="ctr" fontAlgn="ctr">
                        <a:spcBef>
                          <a:spcPts val="0"/>
                        </a:spcBef>
                        <a:spcAft>
                          <a:spcPts val="0"/>
                        </a:spcAft>
                      </a:pPr>
                      <a:r>
                        <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就労継続支援Ａ型事業所「〇〇」</a:t>
                      </a:r>
                      <a:endParaRPr lang="ja-JP" altLang="en-US" sz="2800" b="0" i="0" u="none" strike="noStrike" dirty="0">
                        <a:effectLst/>
                        <a:latin typeface="Arial" panose="020B0604020202020204" pitchFamily="34" charset="0"/>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22182989"/>
                  </a:ext>
                </a:extLst>
              </a:tr>
              <a:tr h="250172">
                <a:tc>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開催日時</a:t>
                      </a:r>
                      <a:endParaRPr lang="ja-JP" altLang="en-US" sz="2400" b="0" i="0" u="none" strike="noStrike">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r>
                        <a:rPr lang="ja-JP" altLang="en-US" sz="1100" b="0" i="0" u="none" strike="noStrike" dirty="0">
                          <a:effectLst/>
                          <a:latin typeface="+mn-ea"/>
                          <a:ea typeface="+mn-ea"/>
                          <a:cs typeface="ＭＳ Ｐゴシック" panose="020B0600070205080204" pitchFamily="34" charset="-128"/>
                        </a:rPr>
                        <a:t>令和〇年〇月〇日　　〇時～〇時</a:t>
                      </a:r>
                      <a:endParaRPr lang="ja-JP" altLang="en-US" sz="28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サービス管理責任者氏名</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gridSpan="3">
                  <a:txBody>
                    <a:bodyPr/>
                    <a:lstStyle/>
                    <a:p>
                      <a:pPr algn="ctr" fontAlgn="ctr">
                        <a:spcBef>
                          <a:spcPts val="0"/>
                        </a:spcBef>
                        <a:spcAft>
                          <a:spcPts val="0"/>
                        </a:spcAft>
                      </a:pPr>
                      <a:r>
                        <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800" b="0" i="0" u="none" strike="noStrike" dirty="0">
                        <a:effectLst/>
                        <a:latin typeface="Arial" panose="020B0604020202020204" pitchFamily="34" charset="0"/>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94150812"/>
                  </a:ext>
                </a:extLst>
              </a:tr>
              <a:tr h="250172">
                <a:tc>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開催場所</a:t>
                      </a:r>
                      <a:endParaRPr lang="ja-JP" altLang="en-US" sz="2400" b="0" i="0" u="none" strike="noStrike">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ctr">
                        <a:spcBef>
                          <a:spcPts val="0"/>
                        </a:spcBef>
                        <a:spcAft>
                          <a:spcPts val="0"/>
                        </a:spcAft>
                      </a:pPr>
                      <a:r>
                        <a:rPr lang="ja-JP" altLang="en-US" sz="1100" b="0" i="0" u="none" strike="noStrike" dirty="0">
                          <a:effectLst/>
                          <a:latin typeface="+mn-ea"/>
                          <a:ea typeface="+mn-ea"/>
                          <a:cs typeface="ＭＳ Ｐゴシック" panose="020B0600070205080204" pitchFamily="34" charset="-128"/>
                        </a:rPr>
                        <a:t>就労継続支援</a:t>
                      </a:r>
                      <a:r>
                        <a:rPr lang="en-US" sz="1100" b="0" i="0" u="none" strike="noStrike" dirty="0">
                          <a:effectLst/>
                          <a:latin typeface="+mn-ea"/>
                          <a:ea typeface="+mn-ea"/>
                          <a:cs typeface="ＭＳ Ｐゴシック" panose="020B0600070205080204" pitchFamily="34" charset="-128"/>
                        </a:rPr>
                        <a:t>B</a:t>
                      </a:r>
                      <a:r>
                        <a:rPr lang="ja-JP" altLang="en-US" sz="1100" b="0" i="0" u="none" strike="noStrike" dirty="0">
                          <a:effectLst/>
                          <a:latin typeface="+mn-ea"/>
                          <a:ea typeface="+mn-ea"/>
                          <a:cs typeface="ＭＳ Ｐゴシック" panose="020B0600070205080204" pitchFamily="34" charset="-128"/>
                        </a:rPr>
                        <a:t>型事業所「〇〇」　相談室</a:t>
                      </a:r>
                      <a:endParaRPr lang="ja-JP" altLang="en-US" sz="28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2">
                  <a:txBody>
                    <a:bodyPr/>
                    <a:lstStyle/>
                    <a:p>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kumimoji="1" lang="ja-JP" altLang="en-US"/>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40848" marR="40848" marT="6189"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075603"/>
                  </a:ext>
                </a:extLst>
              </a:tr>
              <a:tr h="250172">
                <a:tc rowSpan="5">
                  <a:txBody>
                    <a:bodyPr/>
                    <a:lstStyle/>
                    <a:p>
                      <a:pPr algn="ctr" fontAlgn="ctr">
                        <a:spcBef>
                          <a:spcPts val="0"/>
                        </a:spcBef>
                        <a:spcAft>
                          <a:spcPts val="0"/>
                        </a:spcAft>
                      </a:pPr>
                      <a:r>
                        <a:rPr lang="ja-JP" altLang="en-US" sz="105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会議出席者</a:t>
                      </a:r>
                      <a:endParaRPr lang="ja-JP" altLang="en-US" sz="2400" b="0" i="0" u="none" strike="noStrike">
                        <a:effectLst/>
                        <a:latin typeface="Arial" panose="020B0604020202020204" pitchFamily="34" charset="0"/>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所　属（職種）</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氏　名</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氏　名</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所　属（職種）</a:t>
                      </a:r>
                      <a:endParaRPr kumimoji="1" lang="ja-JP" altLang="en-US" sz="44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所　属（職種）</a:t>
                      </a:r>
                      <a:endParaRPr lang="ja-JP" altLang="en-US" sz="1200" b="0" i="0" u="none" strike="noStrike">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11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氏　名</a:t>
                      </a:r>
                      <a:endParaRPr lang="ja-JP" altLang="en-US" sz="28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15406063"/>
                  </a:ext>
                </a:extLst>
              </a:tr>
              <a:tr h="257078">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ご本人</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gridSpan="2">
                  <a:txBody>
                    <a:bodyPr/>
                    <a:lstStyle/>
                    <a:p>
                      <a:pPr algn="ctr" fontAlgn="ctr">
                        <a:spcBef>
                          <a:spcPts val="0"/>
                        </a:spcBef>
                        <a:spcAft>
                          <a:spcPts val="0"/>
                        </a:spcAft>
                      </a:pPr>
                      <a:endParaRPr lang="ja-JP" altLang="en-US" sz="10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羽田良　光（はたら　こう）様</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6173685"/>
                  </a:ext>
                </a:extLst>
              </a:tr>
              <a:tr h="250172">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Ａ型生活支援員</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2">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　</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　</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47645856"/>
                  </a:ext>
                </a:extLst>
              </a:tr>
              <a:tr h="250172">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Ａ型職業指導員</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2">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　</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　</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〇〇〇〇</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43939628"/>
                  </a:ext>
                </a:extLst>
              </a:tr>
              <a:tr h="250172">
                <a:tc vMerge="1">
                  <a:txBody>
                    <a:bodyPr/>
                    <a:lstStyle/>
                    <a:p>
                      <a:endParaRPr kumimoji="1" lang="ja-JP" altLang="en-US"/>
                    </a:p>
                  </a:txBody>
                  <a:tcPr/>
                </a:tc>
                <a:tc>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〇〇〇〇</a:t>
                      </a:r>
                      <a:endParaRPr lang="ja-JP" altLang="en-US" sz="3200" b="0" i="0" u="none" strike="noStrike" dirty="0">
                        <a:effectLst/>
                        <a:latin typeface="+mn-ea"/>
                        <a:ea typeface="+mn-ea"/>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ctr">
                        <a:spcBef>
                          <a:spcPts val="0"/>
                        </a:spcBef>
                        <a:spcAft>
                          <a:spcPts val="0"/>
                        </a:spcAft>
                      </a:pPr>
                      <a:r>
                        <a:rPr lang="ja-JP" altLang="en-US" sz="1050" b="0" i="0" u="none" strike="noStrike" dirty="0">
                          <a:effectLst/>
                          <a:latin typeface="+mn-ea"/>
                          <a:ea typeface="+mn-ea"/>
                          <a:cs typeface="ＭＳ Ｐゴシック" panose="020B0600070205080204" pitchFamily="34" charset="-128"/>
                        </a:rPr>
                        <a:t>　</a:t>
                      </a:r>
                      <a:endParaRPr lang="ja-JP" altLang="en-US" sz="2400" b="0" i="0" u="none" strike="noStrike" dirty="0">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1050" b="0" i="0" u="none" strike="noStrike">
                          <a:effectLst/>
                          <a:latin typeface="+mn-ea"/>
                          <a:ea typeface="+mn-ea"/>
                          <a:cs typeface="ＭＳ Ｐゴシック" panose="020B0600070205080204" pitchFamily="34" charset="-128"/>
                        </a:rPr>
                        <a:t>　</a:t>
                      </a:r>
                      <a:endParaRPr lang="ja-JP" altLang="en-US" sz="2400" b="0" i="0" u="none" strike="noStrike">
                        <a:effectLst/>
                        <a:latin typeface="+mn-ea"/>
                        <a:ea typeface="+mn-ea"/>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サービス管理責任者</a:t>
                      </a:r>
                      <a:endParaRPr kumimoji="1" lang="ja-JP" altLang="en-US" sz="2800" dirty="0"/>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fontAlgn="ctr">
                        <a:spcBef>
                          <a:spcPts val="0"/>
                        </a:spcBef>
                        <a:spcAft>
                          <a:spcPts val="0"/>
                        </a:spcAft>
                      </a:pPr>
                      <a:r>
                        <a:rPr lang="ja-JP" altLang="en-US" sz="10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サービス管理責任者</a:t>
                      </a:r>
                      <a:endParaRPr lang="ja-JP" altLang="en-US" sz="2000" b="0" i="0" u="none" strike="noStrike" dirty="0">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3">
                  <a:txBody>
                    <a:bodyPr/>
                    <a:lstStyle/>
                    <a:p>
                      <a:pPr algn="ctr" fontAlgn="ctr">
                        <a:spcBef>
                          <a:spcPts val="0"/>
                        </a:spcBef>
                        <a:spcAft>
                          <a:spcPts val="0"/>
                        </a:spcAft>
                      </a:pPr>
                      <a:r>
                        <a:rPr lang="ja-JP" altLang="en-US" sz="600" b="0" i="0" u="none" strike="noStrike">
                          <a:effectLst/>
                          <a:latin typeface="游明朝" panose="02020400000000000000" pitchFamily="18" charset="-128"/>
                          <a:ea typeface="ＭＳ Ｐ明朝" panose="02020600040205080304" pitchFamily="18" charset="-128"/>
                          <a:cs typeface="ＭＳ Ｐゴシック" panose="020B0600070205080204" pitchFamily="34" charset="-128"/>
                        </a:rPr>
                        <a:t>　</a:t>
                      </a:r>
                      <a:endParaRPr lang="ja-JP" altLang="en-US" sz="1200" b="0" i="0" u="none" strike="noStrike">
                        <a:effectLst/>
                        <a:latin typeface="Arial" panose="020B0604020202020204" pitchFamily="34" charset="0"/>
                      </a:endParaRPr>
                    </a:p>
                  </a:txBody>
                  <a:tcPr marL="59415" marR="59415" marT="29708" marB="29708">
                    <a:lnL w="1270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49747787"/>
                  </a:ext>
                </a:extLst>
              </a:tr>
              <a:tr h="365398">
                <a:tc gridSpan="4">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現状および検討事項</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検討内容・対応</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4457885"/>
                  </a:ext>
                </a:extLst>
              </a:tr>
              <a:tr h="1830558">
                <a:tc gridSpan="4">
                  <a:txBody>
                    <a:bodyPr/>
                    <a:lstStyle/>
                    <a:p>
                      <a:pPr algn="l" fontAlgn="t">
                        <a:spcBef>
                          <a:spcPts val="0"/>
                        </a:spcBef>
                        <a:spcAft>
                          <a:spcPts val="0"/>
                        </a:spcAft>
                      </a:pPr>
                      <a:r>
                        <a:rPr lang="ja-JP" altLang="en-US" sz="1200" b="0" i="0" u="none" strike="noStrike" dirty="0">
                          <a:effectLst/>
                          <a:latin typeface="+mn-ea"/>
                          <a:ea typeface="+mn-ea"/>
                          <a:cs typeface="ＭＳ Ｐゴシック" panose="020B0600070205080204" pitchFamily="34" charset="-128"/>
                        </a:rPr>
                        <a:t>・サービス等利用計画の確認について</a:t>
                      </a:r>
                      <a:br>
                        <a:rPr lang="ja-JP" altLang="en-US" sz="1200" b="0" i="0" u="none" strike="noStrike" dirty="0">
                          <a:effectLst/>
                          <a:latin typeface="+mn-ea"/>
                          <a:ea typeface="+mn-ea"/>
                          <a:cs typeface="ＭＳ Ｐゴシック" panose="020B0600070205080204" pitchFamily="34" charset="-128"/>
                        </a:rPr>
                      </a:b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・ご本人から</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・〇〇〇〇からの報告</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・〇〇〇〇からの報告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l" fontAlgn="t">
                        <a:spcBef>
                          <a:spcPts val="0"/>
                        </a:spcBef>
                        <a:spcAft>
                          <a:spcPts val="0"/>
                        </a:spcAft>
                      </a:pPr>
                      <a:r>
                        <a:rPr lang="ja-JP" altLang="en-US" sz="1200" b="0" i="0" u="none" strike="noStrike" dirty="0">
                          <a:effectLst/>
                          <a:latin typeface="+mn-ea"/>
                          <a:ea typeface="+mn-ea"/>
                          <a:cs typeface="ＭＳ Ｐゴシック" panose="020B0600070205080204" pitchFamily="34" charset="-128"/>
                        </a:rPr>
                        <a:t>・検討事項</a:t>
                      </a:r>
                      <a:br>
                        <a:rPr lang="ja-JP" altLang="en-US" sz="1200" b="0" i="0" u="none" strike="noStrike" dirty="0">
                          <a:effectLst/>
                          <a:latin typeface="+mn-ea"/>
                          <a:ea typeface="+mn-ea"/>
                          <a:cs typeface="ＭＳ Ｐゴシック" panose="020B0600070205080204" pitchFamily="34" charset="-128"/>
                        </a:rPr>
                      </a:b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・対応</a:t>
                      </a: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br>
                        <a:rPr lang="ja-JP" altLang="en-US" sz="1200" b="0" i="0" u="none" strike="noStrike" dirty="0">
                          <a:effectLst/>
                          <a:latin typeface="+mn-ea"/>
                          <a:ea typeface="+mn-ea"/>
                          <a:cs typeface="ＭＳ Ｐゴシック" panose="020B0600070205080204" pitchFamily="34" charset="-128"/>
                        </a:rPr>
                      </a:br>
                      <a:br>
                        <a:rPr lang="ja-JP" altLang="en-US" sz="1200" b="0" i="0" u="none" strike="noStrike" dirty="0">
                          <a:effectLst/>
                          <a:latin typeface="+mn-ea"/>
                          <a:ea typeface="+mn-ea"/>
                          <a:cs typeface="ＭＳ Ｐゴシック" panose="020B0600070205080204" pitchFamily="34" charset="-128"/>
                        </a:rPr>
                      </a:br>
                      <a:r>
                        <a:rPr lang="ja-JP" altLang="en-US" sz="1200" b="0" i="0" u="none" strike="noStrike" dirty="0">
                          <a:effectLst/>
                          <a:latin typeface="+mn-ea"/>
                          <a:ea typeface="+mn-ea"/>
                          <a:cs typeface="ＭＳ Ｐゴシック" panose="020B0600070205080204" pitchFamily="34" charset="-128"/>
                        </a:rPr>
                        <a:t>　</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28341705"/>
                  </a:ext>
                </a:extLst>
              </a:tr>
              <a:tr h="1010675">
                <a:tc>
                  <a:txBody>
                    <a:bodyPr/>
                    <a:lstStyle/>
                    <a:p>
                      <a:pPr algn="l" fontAlgn="ctr">
                        <a:spcBef>
                          <a:spcPts val="0"/>
                        </a:spcBef>
                        <a:spcAft>
                          <a:spcPts val="0"/>
                        </a:spcAft>
                      </a:pPr>
                      <a:endPar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endParaRPr>
                    </a:p>
                    <a:p>
                      <a:pPr algn="l" fontAlgn="ctr">
                        <a:spcBef>
                          <a:spcPts val="0"/>
                        </a:spcBef>
                        <a:spcAft>
                          <a:spcPts val="0"/>
                        </a:spcAft>
                      </a:pP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今後の課題</a:t>
                      </a:r>
                      <a:b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br>
                      <a:r>
                        <a:rPr lang="ja-JP" altLang="en-US" sz="1200" b="0" i="0" u="none" strike="noStrike" dirty="0">
                          <a:effectLst/>
                          <a:latin typeface="游明朝" panose="02020400000000000000" pitchFamily="18" charset="-128"/>
                          <a:ea typeface="ＭＳ Ｐ明朝" panose="02020600040205080304" pitchFamily="18" charset="-128"/>
                          <a:cs typeface="ＭＳ Ｐゴシック" panose="020B0600070205080204" pitchFamily="34" charset="-128"/>
                        </a:rPr>
                        <a:t>　　　および確認等</a:t>
                      </a:r>
                      <a:endParaRPr lang="ja-JP" altLang="en-US" sz="3200" b="0" i="0" u="none" strike="noStrike" dirty="0">
                        <a:effectLst/>
                        <a:latin typeface="Arial" panose="020B0604020202020204" pitchFamily="34" charset="0"/>
                      </a:endParaRPr>
                    </a:p>
                  </a:txBody>
                  <a:tcPr marL="40848" marR="40848" marT="618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algn="l" fontAlgn="ctr">
                        <a:spcBef>
                          <a:spcPts val="0"/>
                        </a:spcBef>
                        <a:spcAft>
                          <a:spcPts val="0"/>
                        </a:spcAft>
                      </a:pPr>
                      <a:r>
                        <a:rPr lang="ja-JP" altLang="en-US" sz="1200" b="0" i="0" u="none" strike="noStrike" dirty="0">
                          <a:effectLst/>
                          <a:latin typeface="+mn-ea"/>
                          <a:ea typeface="+mn-ea"/>
                          <a:cs typeface="ＭＳ Ｐゴシック" panose="020B0600070205080204" pitchFamily="34" charset="-128"/>
                        </a:rPr>
                        <a:t>　</a:t>
                      </a:r>
                      <a:endParaRPr lang="ja-JP" altLang="en-US" sz="3200" b="0" i="0" u="none" strike="noStrike" dirty="0">
                        <a:effectLst/>
                        <a:latin typeface="+mn-ea"/>
                        <a:ea typeface="+mn-ea"/>
                      </a:endParaRPr>
                    </a:p>
                  </a:txBody>
                  <a:tcPr marL="59415" marR="59415" marT="29708" marB="2970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90797578"/>
                  </a:ext>
                </a:extLst>
              </a:tr>
            </a:tbl>
          </a:graphicData>
        </a:graphic>
      </p:graphicFrame>
    </p:spTree>
    <p:extLst>
      <p:ext uri="{BB962C8B-B14F-4D97-AF65-F5344CB8AC3E}">
        <p14:creationId xmlns:p14="http://schemas.microsoft.com/office/powerpoint/2010/main" val="26274600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443421"/>
            <a:ext cx="10515600" cy="3352860"/>
          </a:xfrm>
        </p:spPr>
        <p:txBody>
          <a:bodyPr>
            <a:normAutofit fontScale="90000"/>
          </a:bodyPr>
          <a:lstStyle/>
          <a:p>
            <a:pPr algn="ctr">
              <a:lnSpc>
                <a:spcPct val="150000"/>
              </a:lnSpc>
            </a:pPr>
            <a:r>
              <a:rPr lang="ja-JP" altLang="en-US" dirty="0"/>
              <a:t>演習③</a:t>
            </a:r>
            <a:br>
              <a:rPr lang="en-US" altLang="ja-JP" dirty="0"/>
            </a:br>
            <a:br>
              <a:rPr lang="en-US" altLang="ja-JP" dirty="0"/>
            </a:br>
            <a:r>
              <a:rPr lang="ja-JP" altLang="en-US" sz="3600" dirty="0"/>
              <a:t>就労分野のサービス管理責任者の役割と</a:t>
            </a:r>
            <a:br>
              <a:rPr lang="en-US" altLang="ja-JP" sz="3600" dirty="0"/>
            </a:br>
            <a:r>
              <a:rPr lang="ja-JP" altLang="en-US" sz="3600" dirty="0"/>
              <a:t>立ち位置について</a:t>
            </a:r>
            <a:endParaRPr kumimoji="1" lang="ja-JP" altLang="en-US" dirty="0"/>
          </a:p>
        </p:txBody>
      </p:sp>
    </p:spTree>
    <p:extLst>
      <p:ext uri="{BB962C8B-B14F-4D97-AF65-F5344CB8AC3E}">
        <p14:creationId xmlns:p14="http://schemas.microsoft.com/office/powerpoint/2010/main" val="4195256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13">
            <a:extLst>
              <a:ext uri="{FF2B5EF4-FFF2-40B4-BE49-F238E27FC236}">
                <a16:creationId xmlns:a16="http://schemas.microsoft.com/office/drawing/2014/main" id="{BAF35256-E1CC-E5D1-D129-222A59EC3AB7}"/>
              </a:ext>
            </a:extLst>
          </p:cNvPr>
          <p:cNvGraphicFramePr>
            <a:graphicFrameLocks noGrp="1"/>
          </p:cNvGraphicFramePr>
          <p:nvPr/>
        </p:nvGraphicFramePr>
        <p:xfrm>
          <a:off x="194244" y="529391"/>
          <a:ext cx="11803513" cy="4199020"/>
        </p:xfrm>
        <a:graphic>
          <a:graphicData uri="http://schemas.openxmlformats.org/drawingml/2006/table">
            <a:tbl>
              <a:tblPr/>
              <a:tblGrid>
                <a:gridCol w="286407">
                  <a:extLst>
                    <a:ext uri="{9D8B030D-6E8A-4147-A177-3AD203B41FA5}">
                      <a16:colId xmlns:a16="http://schemas.microsoft.com/office/drawing/2014/main" val="399131560"/>
                    </a:ext>
                  </a:extLst>
                </a:gridCol>
                <a:gridCol w="286407">
                  <a:extLst>
                    <a:ext uri="{9D8B030D-6E8A-4147-A177-3AD203B41FA5}">
                      <a16:colId xmlns:a16="http://schemas.microsoft.com/office/drawing/2014/main" val="3151935078"/>
                    </a:ext>
                  </a:extLst>
                </a:gridCol>
                <a:gridCol w="350846">
                  <a:extLst>
                    <a:ext uri="{9D8B030D-6E8A-4147-A177-3AD203B41FA5}">
                      <a16:colId xmlns:a16="http://schemas.microsoft.com/office/drawing/2014/main" val="2373444409"/>
                    </a:ext>
                  </a:extLst>
                </a:gridCol>
                <a:gridCol w="697324">
                  <a:extLst>
                    <a:ext uri="{9D8B030D-6E8A-4147-A177-3AD203B41FA5}">
                      <a16:colId xmlns:a16="http://schemas.microsoft.com/office/drawing/2014/main" val="2091160532"/>
                    </a:ext>
                  </a:extLst>
                </a:gridCol>
                <a:gridCol w="2002898">
                  <a:extLst>
                    <a:ext uri="{9D8B030D-6E8A-4147-A177-3AD203B41FA5}">
                      <a16:colId xmlns:a16="http://schemas.microsoft.com/office/drawing/2014/main" val="3341562083"/>
                    </a:ext>
                  </a:extLst>
                </a:gridCol>
                <a:gridCol w="662548">
                  <a:extLst>
                    <a:ext uri="{9D8B030D-6E8A-4147-A177-3AD203B41FA5}">
                      <a16:colId xmlns:a16="http://schemas.microsoft.com/office/drawing/2014/main" val="293854525"/>
                    </a:ext>
                  </a:extLst>
                </a:gridCol>
                <a:gridCol w="499421">
                  <a:extLst>
                    <a:ext uri="{9D8B030D-6E8A-4147-A177-3AD203B41FA5}">
                      <a16:colId xmlns:a16="http://schemas.microsoft.com/office/drawing/2014/main" val="932285625"/>
                    </a:ext>
                  </a:extLst>
                </a:gridCol>
                <a:gridCol w="513196">
                  <a:extLst>
                    <a:ext uri="{9D8B030D-6E8A-4147-A177-3AD203B41FA5}">
                      <a16:colId xmlns:a16="http://schemas.microsoft.com/office/drawing/2014/main" val="2083831220"/>
                    </a:ext>
                  </a:extLst>
                </a:gridCol>
                <a:gridCol w="751891">
                  <a:extLst>
                    <a:ext uri="{9D8B030D-6E8A-4147-A177-3AD203B41FA5}">
                      <a16:colId xmlns:a16="http://schemas.microsoft.com/office/drawing/2014/main" val="2814979439"/>
                    </a:ext>
                  </a:extLst>
                </a:gridCol>
                <a:gridCol w="5752575">
                  <a:extLst>
                    <a:ext uri="{9D8B030D-6E8A-4147-A177-3AD203B41FA5}">
                      <a16:colId xmlns:a16="http://schemas.microsoft.com/office/drawing/2014/main" val="2919133230"/>
                    </a:ext>
                  </a:extLst>
                </a:gridCol>
              </a:tblGrid>
              <a:tr h="220960">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301936">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l" fontAlgn="ctr"/>
                      <a:r>
                        <a:rPr lang="ja-JP" altLang="en-US" sz="900" b="0" i="0" u="none" strike="noStrike">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1849719">
                <a:tc rowSpan="2">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45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演習③</a:t>
                      </a: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endPar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グループワーク</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就労分野のサービス管理責任者の役割と立ち位置について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振り返りシート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講師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振り返りシートをもとに、項目毎に振り返りの共有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2)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今後に向けた課題や実践したいこと等を共有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就労分野で押さえておくべきサービス管理責任者の視点を再整理する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1826405">
                <a:tc vMerge="1">
                  <a:txBody>
                    <a:bodyPr/>
                    <a:lstStyle/>
                    <a:p>
                      <a:pPr algn="ctr" fontAlgn="ctr"/>
                      <a:endParaRPr lang="en-US" altLang="ja-JP" sz="14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10</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グループ発表</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800" b="0" i="0" u="none" strike="noStrike">
                          <a:solidFill>
                            <a:srgbClr val="000000"/>
                          </a:solidFill>
                          <a:effectLst/>
                          <a:latin typeface="游ゴシック" panose="020B0400000000000000" pitchFamily="50" charset="-128"/>
                          <a:ea typeface="游ゴシック" panose="020B0400000000000000" pitchFamily="50" charset="-128"/>
                        </a:rPr>
                        <a:t>　</a:t>
                      </a:r>
                      <a:endParaRPr lang="ja-JP" altLang="en-US" sz="1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游ゴシック" panose="020B0400000000000000" pitchFamily="50" charset="-128"/>
                          <a:ea typeface="游ゴシック" panose="020B0400000000000000" pitchFamily="50" charset="-128"/>
                        </a:rPr>
                        <a:t>Ｇ</a:t>
                      </a:r>
                      <a:br>
                        <a:rPr 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講師</a:t>
                      </a: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1) </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各グループでの討議の概要を会場全体で共有</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・特に議論となった点や課題を簡潔に発表する。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議論には多様性を持たせる。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8753666"/>
                  </a:ext>
                </a:extLst>
              </a:tr>
            </a:tbl>
          </a:graphicData>
        </a:graphic>
      </p:graphicFrame>
    </p:spTree>
    <p:extLst>
      <p:ext uri="{BB962C8B-B14F-4D97-AF65-F5344CB8AC3E}">
        <p14:creationId xmlns:p14="http://schemas.microsoft.com/office/powerpoint/2010/main" val="4023539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2" y="1816998"/>
            <a:ext cx="11163121" cy="4963364"/>
          </a:xfrm>
        </p:spPr>
        <p:txBody>
          <a:bodyPr>
            <a:normAutofit/>
          </a:bodyPr>
          <a:lstStyle/>
          <a:p>
            <a:pPr marL="514350" indent="-514350">
              <a:buFont typeface="+mj-lt"/>
              <a:buAutoNum type="arabicPeriod" startAt="3"/>
            </a:pPr>
            <a:r>
              <a:rPr kumimoji="1" lang="ja-JP" altLang="en-US" sz="2600" b="1" dirty="0"/>
              <a:t>「多様」という言葉</a:t>
            </a:r>
            <a:endParaRPr kumimoji="1" lang="en-US" altLang="ja-JP" sz="2600" b="1" dirty="0"/>
          </a:p>
          <a:p>
            <a:pPr marL="0" indent="0">
              <a:lnSpc>
                <a:spcPct val="150000"/>
              </a:lnSpc>
              <a:spcBef>
                <a:spcPts val="600"/>
              </a:spcBef>
              <a:buNone/>
            </a:pPr>
            <a:r>
              <a:rPr kumimoji="1" lang="ja-JP" altLang="en-US" sz="2000" dirty="0"/>
              <a:t>　</a:t>
            </a:r>
            <a:r>
              <a:rPr lang="ja-JP" altLang="en-US" sz="2000" dirty="0"/>
              <a:t>多様化する支援、テレワークや短時間就労をはじめとした多様な働き方、福祉事業者における様々な法人格の参入など、「多様」という言葉を現場でよく耳にするいま。「変化しなければならないこと」、また「変化してはならないこと」をそれぞれがしっかりと見極めて、多様という言葉が本人の労働者性が中心ではなく、企業、あるいは事業者の都合が中心となることへ繋がらないように注意が必要。</a:t>
            </a:r>
          </a:p>
          <a:p>
            <a:pPr marL="0" indent="0">
              <a:buNone/>
            </a:pPr>
            <a:endParaRPr lang="en-US" altLang="ja-JP" sz="1200" dirty="0"/>
          </a:p>
          <a:p>
            <a:pPr marL="514350" indent="-514350">
              <a:buFont typeface="+mj-lt"/>
              <a:buAutoNum type="arabicPeriod" startAt="4"/>
            </a:pPr>
            <a:r>
              <a:rPr kumimoji="1" lang="ja-JP" altLang="en-US" sz="2600" b="1" dirty="0"/>
              <a:t>働ける人は働いていて、</a:t>
            </a:r>
            <a:r>
              <a:rPr lang="ja-JP" altLang="en-US" sz="2600" b="1" dirty="0"/>
              <a:t>いま地域に繋がってくる人は支援度が高い人</a:t>
            </a:r>
            <a:endParaRPr lang="en-US" altLang="ja-JP" sz="2600" b="1" dirty="0"/>
          </a:p>
          <a:p>
            <a:pPr marL="0" indent="0">
              <a:lnSpc>
                <a:spcPct val="150000"/>
              </a:lnSpc>
              <a:spcBef>
                <a:spcPts val="600"/>
              </a:spcBef>
              <a:buNone/>
            </a:pPr>
            <a:r>
              <a:rPr lang="ja-JP" altLang="en-US" sz="2000" dirty="0"/>
              <a:t>　年々、難しいケースが増えてきている。「働きづらさ」や「生きづらさ」を抱えた人が相談窓口に繋がってきていて、事業所及び支援者においては</a:t>
            </a:r>
            <a:r>
              <a:rPr lang="ja-JP" altLang="en-US" sz="2000" u="sng" dirty="0"/>
              <a:t>支援の質</a:t>
            </a:r>
            <a:r>
              <a:rPr lang="ja-JP" altLang="en-US" sz="2000" dirty="0"/>
              <a:t>がより求められてきている。</a:t>
            </a:r>
            <a:endParaRPr lang="en-US" altLang="ja-JP" sz="2000" dirty="0"/>
          </a:p>
        </p:txBody>
      </p:sp>
    </p:spTree>
    <p:extLst>
      <p:ext uri="{BB962C8B-B14F-4D97-AF65-F5344CB8AC3E}">
        <p14:creationId xmlns:p14="http://schemas.microsoft.com/office/powerpoint/2010/main" val="2974516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B0ACF-C713-7722-9C07-1947E76506B9}"/>
              </a:ext>
            </a:extLst>
          </p:cNvPr>
          <p:cNvSpPr>
            <a:spLocks noGrp="1"/>
          </p:cNvSpPr>
          <p:nvPr>
            <p:ph type="title"/>
          </p:nvPr>
        </p:nvSpPr>
        <p:spPr/>
        <p:txBody>
          <a:bodyPr/>
          <a:lstStyle/>
          <a:p>
            <a:pPr algn="ctr"/>
            <a:r>
              <a:rPr lang="ja-JP" altLang="en-US" dirty="0"/>
              <a:t>演習のポイント</a:t>
            </a:r>
            <a:endParaRPr kumimoji="1" lang="ja-JP" altLang="en-US" dirty="0"/>
          </a:p>
        </p:txBody>
      </p:sp>
      <p:sp>
        <p:nvSpPr>
          <p:cNvPr id="3" name="コンテンツ プレースホルダー 2">
            <a:extLst>
              <a:ext uri="{FF2B5EF4-FFF2-40B4-BE49-F238E27FC236}">
                <a16:creationId xmlns:a16="http://schemas.microsoft.com/office/drawing/2014/main" id="{CEC2C481-49DE-D795-2A0E-355C1611CF71}"/>
              </a:ext>
            </a:extLst>
          </p:cNvPr>
          <p:cNvSpPr>
            <a:spLocks noGrp="1"/>
          </p:cNvSpPr>
          <p:nvPr>
            <p:ph idx="1"/>
          </p:nvPr>
        </p:nvSpPr>
        <p:spPr/>
        <p:txBody>
          <a:bodyPr/>
          <a:lstStyle/>
          <a:p>
            <a:pPr marL="0" indent="0">
              <a:buNone/>
            </a:pPr>
            <a:r>
              <a:rPr kumimoji="1" lang="ja-JP" altLang="en-US" dirty="0"/>
              <a:t>　</a:t>
            </a:r>
            <a:endParaRPr kumimoji="1" lang="en-US" altLang="ja-JP" dirty="0"/>
          </a:p>
          <a:p>
            <a:pPr marL="0" indent="0">
              <a:lnSpc>
                <a:spcPct val="150000"/>
              </a:lnSpc>
              <a:buNone/>
            </a:pPr>
            <a:r>
              <a:rPr lang="ja-JP" altLang="en-US" sz="3200" dirty="0"/>
              <a:t>　</a:t>
            </a:r>
            <a:r>
              <a:rPr kumimoji="1" lang="ja-JP" altLang="en-US" sz="3200" dirty="0"/>
              <a:t>演習①・②を受け、就労分野のサービス管理責任者として、障害者の就労支援とはどのようなものか、どのようなことを大事にして展開されるべきかについて気づきを促す。</a:t>
            </a:r>
            <a:endParaRPr kumimoji="1" lang="en-US" altLang="ja-JP" sz="3200" dirty="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18201101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9B0ACF-C713-7722-9C07-1947E76506B9}"/>
              </a:ext>
            </a:extLst>
          </p:cNvPr>
          <p:cNvSpPr>
            <a:spLocks noGrp="1"/>
          </p:cNvSpPr>
          <p:nvPr>
            <p:ph type="title"/>
          </p:nvPr>
        </p:nvSpPr>
        <p:spPr/>
        <p:txBody>
          <a:bodyPr/>
          <a:lstStyle/>
          <a:p>
            <a:pPr algn="ctr"/>
            <a:r>
              <a:rPr lang="ja-JP" altLang="en-US" dirty="0"/>
              <a:t>討議のポイント</a:t>
            </a:r>
            <a:endParaRPr kumimoji="1" lang="ja-JP" altLang="en-US" dirty="0"/>
          </a:p>
        </p:txBody>
      </p:sp>
      <p:sp>
        <p:nvSpPr>
          <p:cNvPr id="3" name="コンテンツ プレースホルダー 2">
            <a:extLst>
              <a:ext uri="{FF2B5EF4-FFF2-40B4-BE49-F238E27FC236}">
                <a16:creationId xmlns:a16="http://schemas.microsoft.com/office/drawing/2014/main" id="{CEC2C481-49DE-D795-2A0E-355C1611CF71}"/>
              </a:ext>
            </a:extLst>
          </p:cNvPr>
          <p:cNvSpPr>
            <a:spLocks noGrp="1"/>
          </p:cNvSpPr>
          <p:nvPr>
            <p:ph idx="1"/>
          </p:nvPr>
        </p:nvSpPr>
        <p:spPr/>
        <p:txBody>
          <a:bodyPr/>
          <a:lstStyle/>
          <a:p>
            <a:pPr>
              <a:lnSpc>
                <a:spcPts val="3600"/>
              </a:lnSpc>
            </a:pPr>
            <a:r>
              <a:rPr lang="ja-JP" altLang="en-US" dirty="0"/>
              <a:t>利用者が自分の人生の主人公となるため、ケアマネジメントの視点を用いた支援が重要になる。</a:t>
            </a:r>
            <a:endParaRPr lang="en-US" altLang="ja-JP" dirty="0"/>
          </a:p>
          <a:p>
            <a:pPr>
              <a:lnSpc>
                <a:spcPts val="3600"/>
              </a:lnSpc>
            </a:pPr>
            <a:r>
              <a:rPr kumimoji="1" lang="ja-JP" altLang="en-US" dirty="0"/>
              <a:t>地域ネットワークを構築・活用して幅広い支援の選択肢を持つ</a:t>
            </a:r>
            <a:endParaRPr kumimoji="1" lang="en-US" altLang="ja-JP" dirty="0"/>
          </a:p>
          <a:p>
            <a:endParaRPr lang="en-US" altLang="ja-JP" dirty="0"/>
          </a:p>
          <a:p>
            <a:pPr marL="0" indent="0">
              <a:lnSpc>
                <a:spcPts val="3600"/>
              </a:lnSpc>
              <a:buNone/>
            </a:pPr>
            <a:r>
              <a:rPr kumimoji="1" lang="en-US" altLang="ja-JP" dirty="0"/>
              <a:t>※</a:t>
            </a:r>
            <a:r>
              <a:rPr kumimoji="1" lang="ja-JP" altLang="en-US" dirty="0"/>
              <a:t>就労支援は、利用者の生活全体を見据えた「暮らしのあり方」を柱に、将来をも見越して、就労支援と生活支援を一体的に支援することを意識し、そのために企業、行政、医療、他の福祉サービス等の地域社会資源の連携が必要な事を認識する。</a:t>
            </a:r>
          </a:p>
        </p:txBody>
      </p:sp>
    </p:spTree>
    <p:extLst>
      <p:ext uri="{BB962C8B-B14F-4D97-AF65-F5344CB8AC3E}">
        <p14:creationId xmlns:p14="http://schemas.microsoft.com/office/powerpoint/2010/main" val="4177728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C5797D-9E01-D351-F830-F83FF5964494}"/>
              </a:ext>
            </a:extLst>
          </p:cNvPr>
          <p:cNvSpPr>
            <a:spLocks noGrp="1"/>
          </p:cNvSpPr>
          <p:nvPr>
            <p:ph type="title"/>
          </p:nvPr>
        </p:nvSpPr>
        <p:spPr>
          <a:xfrm>
            <a:off x="838200" y="106340"/>
            <a:ext cx="10515600" cy="1325563"/>
          </a:xfrm>
        </p:spPr>
        <p:txBody>
          <a:bodyPr>
            <a:normAutofit/>
          </a:bodyPr>
          <a:lstStyle/>
          <a:p>
            <a:r>
              <a:rPr kumimoji="1" lang="ja-JP" altLang="en-US" sz="1800" dirty="0"/>
              <a:t>記入様式</a:t>
            </a:r>
            <a:br>
              <a:rPr kumimoji="1" lang="en-US" altLang="ja-JP" sz="1800" dirty="0"/>
            </a:br>
            <a:br>
              <a:rPr kumimoji="1" lang="en-US" altLang="ja-JP" sz="900" dirty="0"/>
            </a:br>
            <a:r>
              <a:rPr kumimoji="1" lang="ja-JP" altLang="en-US" dirty="0"/>
              <a:t>　　　　</a:t>
            </a:r>
            <a:r>
              <a:rPr lang="ja-JP" altLang="en-US" dirty="0"/>
              <a:t>　　</a:t>
            </a:r>
            <a:r>
              <a:rPr kumimoji="1" lang="ja-JP" altLang="en-US" dirty="0"/>
              <a:t>振り返りシート</a:t>
            </a:r>
          </a:p>
        </p:txBody>
      </p:sp>
      <p:graphicFrame>
        <p:nvGraphicFramePr>
          <p:cNvPr id="4" name="表 4">
            <a:extLst>
              <a:ext uri="{FF2B5EF4-FFF2-40B4-BE49-F238E27FC236}">
                <a16:creationId xmlns:a16="http://schemas.microsoft.com/office/drawing/2014/main" id="{27570C25-4E4C-A70C-A669-3D3402819E29}"/>
              </a:ext>
            </a:extLst>
          </p:cNvPr>
          <p:cNvGraphicFramePr>
            <a:graphicFrameLocks noGrp="1"/>
          </p:cNvGraphicFramePr>
          <p:nvPr>
            <p:ph idx="1"/>
            <p:extLst>
              <p:ext uri="{D42A27DB-BD31-4B8C-83A1-F6EECF244321}">
                <p14:modId xmlns:p14="http://schemas.microsoft.com/office/powerpoint/2010/main" val="781881270"/>
              </p:ext>
            </p:extLst>
          </p:nvPr>
        </p:nvGraphicFramePr>
        <p:xfrm>
          <a:off x="838200" y="1644479"/>
          <a:ext cx="10515597" cy="4942840"/>
        </p:xfrm>
        <a:graphic>
          <a:graphicData uri="http://schemas.openxmlformats.org/drawingml/2006/table">
            <a:tbl>
              <a:tblPr firstRow="1" bandRow="1">
                <a:tableStyleId>{5C22544A-7EE6-4342-B048-85BDC9FD1C3A}</a:tableStyleId>
              </a:tblPr>
              <a:tblGrid>
                <a:gridCol w="1189008">
                  <a:extLst>
                    <a:ext uri="{9D8B030D-6E8A-4147-A177-3AD203B41FA5}">
                      <a16:colId xmlns:a16="http://schemas.microsoft.com/office/drawing/2014/main" val="2272234337"/>
                    </a:ext>
                  </a:extLst>
                </a:gridCol>
                <a:gridCol w="4080294">
                  <a:extLst>
                    <a:ext uri="{9D8B030D-6E8A-4147-A177-3AD203B41FA5}">
                      <a16:colId xmlns:a16="http://schemas.microsoft.com/office/drawing/2014/main" val="1617872442"/>
                    </a:ext>
                  </a:extLst>
                </a:gridCol>
                <a:gridCol w="5246295">
                  <a:extLst>
                    <a:ext uri="{9D8B030D-6E8A-4147-A177-3AD203B41FA5}">
                      <a16:colId xmlns:a16="http://schemas.microsoft.com/office/drawing/2014/main" val="2730396563"/>
                    </a:ext>
                  </a:extLst>
                </a:gridCol>
              </a:tblGrid>
              <a:tr h="370840">
                <a:tc>
                  <a:txBody>
                    <a:bodyPr/>
                    <a:lstStyle/>
                    <a:p>
                      <a:pPr algn="ctr"/>
                      <a:r>
                        <a:rPr kumimoji="1" lang="en-US" altLang="ja-JP"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指導ポイント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a:solidFill>
                            <a:schemeClr val="tx1"/>
                          </a:solidFill>
                        </a:rPr>
                        <a:t>気づき等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963479"/>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働くことの意義と就労の場との関係</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509952"/>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生活支援と就労支援を一体的に継続して実施</a:t>
                      </a:r>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1012564"/>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利用者が自分の人生の主人公となることを支援</a:t>
                      </a:r>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5933266"/>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地域ネットワークの構築と活用</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667807"/>
                  </a:ext>
                </a:extLst>
              </a:tr>
              <a:tr h="370840">
                <a:tc>
                  <a:txBody>
                    <a:bodyPr/>
                    <a:lstStyle/>
                    <a:p>
                      <a:pPr algn="ctr"/>
                      <a:endParaRPr kumimoji="1" lang="en-US" altLang="ja-JP" dirty="0">
                        <a:solidFill>
                          <a:schemeClr val="tx1"/>
                        </a:solidFill>
                      </a:endParaRPr>
                    </a:p>
                    <a:p>
                      <a:pPr algn="ctr"/>
                      <a:r>
                        <a:rPr kumimoji="1" lang="ja-JP" altLang="en-US" dirty="0">
                          <a:solidFill>
                            <a:schemeClr val="tx1"/>
                          </a:solidFill>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dirty="0">
                          <a:solidFill>
                            <a:schemeClr val="tx1"/>
                          </a:solidFill>
                        </a:rPr>
                        <a:t>ケアマネジメントの視点を活用する</a:t>
                      </a:r>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9809401"/>
                  </a:ext>
                </a:extLst>
              </a:tr>
            </a:tbl>
          </a:graphicData>
        </a:graphic>
      </p:graphicFrame>
    </p:spTree>
    <p:extLst>
      <p:ext uri="{BB962C8B-B14F-4D97-AF65-F5344CB8AC3E}">
        <p14:creationId xmlns:p14="http://schemas.microsoft.com/office/powerpoint/2010/main" val="2898790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本科目のまとめ</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838200" y="1825624"/>
            <a:ext cx="10515600" cy="4946111"/>
          </a:xfrm>
        </p:spPr>
        <p:txBody>
          <a:bodyPr>
            <a:normAutofit/>
          </a:bodyPr>
          <a:lstStyle/>
          <a:p>
            <a:pPr>
              <a:buFont typeface="Wingdings" panose="05000000000000000000" pitchFamily="2" charset="2"/>
              <a:buChar char="Ø"/>
            </a:pPr>
            <a:r>
              <a:rPr kumimoji="1" lang="ja-JP" altLang="en-US" dirty="0"/>
              <a:t>地域実情に応じた内容で演習を実施</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kumimoji="1" lang="ja-JP" altLang="en-US" dirty="0"/>
              <a:t>相互理解　＝　お互いを知ること（分野・事業・プロセス）</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kumimoji="1" lang="ja-JP" altLang="en-US" dirty="0"/>
              <a:t>「獲得目標」と「ねらい」を意識</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lang="ja-JP" altLang="en-US" dirty="0"/>
              <a:t>「指導のポイント」　＝　５つの視点</a:t>
            </a:r>
            <a:endParaRPr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r>
              <a:rPr kumimoji="1" lang="ja-JP" altLang="en-US" dirty="0"/>
              <a:t>誰のため、何のため　＝　本人が中心、本人と一緒に</a:t>
            </a:r>
            <a:endParaRPr kumimoji="1" lang="en-US" altLang="ja-JP" dirty="0"/>
          </a:p>
          <a:p>
            <a:pPr>
              <a:buFont typeface="Wingdings" panose="05000000000000000000" pitchFamily="2" charset="2"/>
              <a:buChar char="Ø"/>
            </a:pPr>
            <a:endParaRPr lang="en-US" altLang="ja-JP" dirty="0"/>
          </a:p>
          <a:p>
            <a:pPr>
              <a:buFont typeface="Wingdings" panose="05000000000000000000" pitchFamily="2" charset="2"/>
              <a:buChar char="Ø"/>
            </a:pPr>
            <a:endParaRPr kumimoji="1" lang="ja-JP" altLang="en-US" dirty="0"/>
          </a:p>
        </p:txBody>
      </p:sp>
    </p:spTree>
    <p:extLst>
      <p:ext uri="{BB962C8B-B14F-4D97-AF65-F5344CB8AC3E}">
        <p14:creationId xmlns:p14="http://schemas.microsoft.com/office/powerpoint/2010/main" val="2710792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2" y="1816998"/>
            <a:ext cx="11042351" cy="4675877"/>
          </a:xfrm>
        </p:spPr>
        <p:txBody>
          <a:bodyPr>
            <a:normAutofit/>
          </a:bodyPr>
          <a:lstStyle/>
          <a:p>
            <a:pPr marL="514350" indent="-514350">
              <a:buFont typeface="+mj-lt"/>
              <a:buAutoNum type="arabicPeriod" startAt="5"/>
            </a:pPr>
            <a:r>
              <a:rPr kumimoji="1" lang="ja-JP" altLang="en-US" sz="2600" b="1" dirty="0"/>
              <a:t>精神・発達・軽度知的など障害者手帳未取得者への支援の増加</a:t>
            </a:r>
            <a:endParaRPr kumimoji="1" lang="en-US" altLang="ja-JP" sz="2600" b="1" dirty="0"/>
          </a:p>
          <a:p>
            <a:pPr marL="0" indent="0">
              <a:lnSpc>
                <a:spcPct val="150000"/>
              </a:lnSpc>
              <a:spcBef>
                <a:spcPts val="600"/>
              </a:spcBef>
              <a:buNone/>
            </a:pPr>
            <a:r>
              <a:rPr kumimoji="1" lang="ja-JP" altLang="en-US" sz="2000" dirty="0"/>
              <a:t>　その多くが家庭生活や決まった学生生活ではあまり感じなかった「生きづらさ」を、社会に出て働き始めてから（働くことを通して）初めて「生きづらさ」を体験することが多い。また近年は進路選択時に、本人またはご家族、学校関係者からの問い合わせ</a:t>
            </a:r>
            <a:r>
              <a:rPr lang="ja-JP" altLang="en-US" sz="2000" dirty="0"/>
              <a:t>が増加している</a:t>
            </a:r>
            <a:r>
              <a:rPr kumimoji="1" lang="ja-JP" altLang="en-US" sz="2000" dirty="0"/>
              <a:t>。</a:t>
            </a:r>
            <a:endParaRPr kumimoji="1" lang="en-US" altLang="ja-JP" sz="2000" dirty="0"/>
          </a:p>
          <a:p>
            <a:pPr marL="0" indent="0">
              <a:buNone/>
            </a:pPr>
            <a:endParaRPr kumimoji="1" lang="en-US" altLang="ja-JP" sz="1200" dirty="0"/>
          </a:p>
          <a:p>
            <a:pPr marL="514350" indent="-514350">
              <a:buFont typeface="+mj-lt"/>
              <a:buAutoNum type="arabicPeriod" startAt="6"/>
            </a:pPr>
            <a:r>
              <a:rPr kumimoji="1" lang="ja-JP" altLang="en-US" sz="2600" b="1" dirty="0"/>
              <a:t>診断名で就労支援を組み立てることはしない</a:t>
            </a:r>
            <a:endParaRPr kumimoji="1" lang="en-US" altLang="ja-JP" sz="2600" b="1" dirty="0"/>
          </a:p>
          <a:p>
            <a:pPr marL="0" indent="0">
              <a:lnSpc>
                <a:spcPct val="150000"/>
              </a:lnSpc>
              <a:spcBef>
                <a:spcPts val="600"/>
              </a:spcBef>
              <a:buNone/>
            </a:pPr>
            <a:r>
              <a:rPr kumimoji="1" lang="ja-JP" altLang="en-US" sz="2000" dirty="0"/>
              <a:t>　例えば、診断名が「うつ病」というケースで、うつ病を発症した要因を丁寧にアセスメントしていくと、実は一次障害に発達障害があり、二次障害で「うつ病」を発症しているケース。いま就労支援の現場においては、</a:t>
            </a:r>
            <a:r>
              <a:rPr kumimoji="1" lang="ja-JP" altLang="en-US" sz="2000" u="sng" dirty="0"/>
              <a:t>丁寧なアセスメント</a:t>
            </a:r>
            <a:r>
              <a:rPr kumimoji="1" lang="ja-JP" altLang="en-US" sz="2000" dirty="0"/>
              <a:t>が求められている。</a:t>
            </a:r>
            <a:endParaRPr kumimoji="1" lang="en-US" altLang="ja-JP" dirty="0"/>
          </a:p>
        </p:txBody>
      </p:sp>
    </p:spTree>
    <p:extLst>
      <p:ext uri="{BB962C8B-B14F-4D97-AF65-F5344CB8AC3E}">
        <p14:creationId xmlns:p14="http://schemas.microsoft.com/office/powerpoint/2010/main" val="302446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3" y="1816998"/>
            <a:ext cx="10852570" cy="5041002"/>
          </a:xfrm>
        </p:spPr>
        <p:txBody>
          <a:bodyPr>
            <a:normAutofit/>
          </a:bodyPr>
          <a:lstStyle/>
          <a:p>
            <a:pPr marL="514350" indent="-514350">
              <a:buFont typeface="+mj-lt"/>
              <a:buAutoNum type="arabicPeriod" startAt="7"/>
            </a:pPr>
            <a:r>
              <a:rPr kumimoji="1" lang="ja-JP" altLang="en-US" sz="2600" b="1" dirty="0"/>
              <a:t>就労に伴う生活支援のニーズ</a:t>
            </a:r>
            <a:endParaRPr kumimoji="1" lang="en-US" altLang="ja-JP" sz="2600" b="1" dirty="0"/>
          </a:p>
          <a:p>
            <a:pPr marL="0" indent="0">
              <a:lnSpc>
                <a:spcPts val="3000"/>
              </a:lnSpc>
              <a:spcBef>
                <a:spcPts val="600"/>
              </a:spcBef>
              <a:buNone/>
            </a:pPr>
            <a:r>
              <a:rPr lang="ja-JP" altLang="en-US" sz="2000" dirty="0"/>
              <a:t>　仕事する力はあるけれど生活する力に課題を抱えているケースや、就労支援の前に生活支援そのものを必要としているケースが増加している。「仕事ができなくて」という相談よりも、生活リズム・健康管理・服薬管理・金銭管理・不安や悩み・対人コミュニケーション・消費者トラブル・</a:t>
            </a:r>
            <a:r>
              <a:rPr lang="en-US" altLang="ja-JP" sz="2000" dirty="0"/>
              <a:t>SNS</a:t>
            </a:r>
            <a:r>
              <a:rPr lang="ja-JP" altLang="en-US" sz="2000" dirty="0"/>
              <a:t>トラブル・恋愛・一人暮らし・親亡き後など、就労に伴う生活支援のニーズが増加している。</a:t>
            </a:r>
            <a:endParaRPr kumimoji="1" lang="en-US" altLang="ja-JP" dirty="0"/>
          </a:p>
          <a:p>
            <a:pPr marL="0" indent="0">
              <a:buNone/>
            </a:pPr>
            <a:endParaRPr kumimoji="1" lang="en-US" altLang="ja-JP" sz="1200" dirty="0"/>
          </a:p>
          <a:p>
            <a:pPr marL="514350" indent="-514350">
              <a:buFont typeface="+mj-lt"/>
              <a:buAutoNum type="arabicPeriod" startAt="8"/>
            </a:pPr>
            <a:r>
              <a:rPr kumimoji="1" lang="ja-JP" altLang="en-US" sz="2600" b="1" dirty="0"/>
              <a:t>生活支援という広い領域のなかで</a:t>
            </a:r>
            <a:endParaRPr kumimoji="1" lang="en-US" altLang="ja-JP" sz="2600" b="1" dirty="0"/>
          </a:p>
          <a:p>
            <a:pPr marL="0" indent="0">
              <a:lnSpc>
                <a:spcPts val="3000"/>
              </a:lnSpc>
              <a:spcBef>
                <a:spcPts val="600"/>
              </a:spcBef>
              <a:buNone/>
            </a:pPr>
            <a:r>
              <a:rPr lang="ja-JP" altLang="en-US" sz="2000" dirty="0"/>
              <a:t>　生活支援の領域はとても広く、難しい局面では「誰が？どこまで？」との思いに事業所及び支援者が直面するかもしれない。その時には就労支援の基本（</a:t>
            </a:r>
            <a:r>
              <a:rPr lang="en-US" altLang="ja-JP" sz="2000" dirty="0"/>
              <a:t>※</a:t>
            </a:r>
            <a:r>
              <a:rPr lang="ja-JP" altLang="en-US" sz="2000" dirty="0"/>
              <a:t>働きながら生活を組み立てること）に立ち返り、決して事業所及び支援者だけでその支援を抱えることなく、他機関連携の重要性や地域ネットワークの構築を図っていく。</a:t>
            </a:r>
            <a:endParaRPr lang="en-US" altLang="ja-JP" sz="2000" dirty="0"/>
          </a:p>
        </p:txBody>
      </p:sp>
    </p:spTree>
    <p:extLst>
      <p:ext uri="{BB962C8B-B14F-4D97-AF65-F5344CB8AC3E}">
        <p14:creationId xmlns:p14="http://schemas.microsoft.com/office/powerpoint/2010/main" val="2688078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E33AC9-9BE3-F530-1192-C778376B1308}"/>
              </a:ext>
            </a:extLst>
          </p:cNvPr>
          <p:cNvSpPr>
            <a:spLocks noGrp="1"/>
          </p:cNvSpPr>
          <p:nvPr>
            <p:ph type="title"/>
          </p:nvPr>
        </p:nvSpPr>
        <p:spPr/>
        <p:txBody>
          <a:bodyPr/>
          <a:lstStyle/>
          <a:p>
            <a:pPr algn="ctr"/>
            <a:r>
              <a:rPr kumimoji="1" lang="ja-JP" altLang="en-US" dirty="0"/>
              <a:t>就労支援のいま</a:t>
            </a:r>
          </a:p>
        </p:txBody>
      </p:sp>
      <p:sp>
        <p:nvSpPr>
          <p:cNvPr id="3" name="コンテンツ プレースホルダー 2">
            <a:extLst>
              <a:ext uri="{FF2B5EF4-FFF2-40B4-BE49-F238E27FC236}">
                <a16:creationId xmlns:a16="http://schemas.microsoft.com/office/drawing/2014/main" id="{C99C5622-8C43-3F62-1E5D-59925C9AC8B5}"/>
              </a:ext>
            </a:extLst>
          </p:cNvPr>
          <p:cNvSpPr>
            <a:spLocks noGrp="1"/>
          </p:cNvSpPr>
          <p:nvPr>
            <p:ph idx="1"/>
          </p:nvPr>
        </p:nvSpPr>
        <p:spPr>
          <a:xfrm>
            <a:off x="715453" y="1816998"/>
            <a:ext cx="11111362" cy="5041002"/>
          </a:xfrm>
        </p:spPr>
        <p:txBody>
          <a:bodyPr>
            <a:normAutofit/>
          </a:bodyPr>
          <a:lstStyle/>
          <a:p>
            <a:pPr marL="514350" indent="-514350">
              <a:buFont typeface="+mj-lt"/>
              <a:buAutoNum type="arabicPeriod" startAt="9"/>
            </a:pPr>
            <a:r>
              <a:rPr kumimoji="1" lang="ja-JP" altLang="en-US" sz="2600" b="1" dirty="0"/>
              <a:t>自己理解と障害受容</a:t>
            </a:r>
          </a:p>
          <a:p>
            <a:pPr marL="0" indent="0">
              <a:spcBef>
                <a:spcPts val="1200"/>
              </a:spcBef>
              <a:buNone/>
            </a:pPr>
            <a:r>
              <a:rPr kumimoji="1" lang="ja-JP" altLang="en-US" sz="2000" b="1" dirty="0"/>
              <a:t>～　本人の受容（障害受容）　～</a:t>
            </a:r>
          </a:p>
          <a:p>
            <a:pPr marL="0" indent="0">
              <a:lnSpc>
                <a:spcPts val="2800"/>
              </a:lnSpc>
              <a:spcBef>
                <a:spcPts val="600"/>
              </a:spcBef>
              <a:buNone/>
            </a:pPr>
            <a:r>
              <a:rPr kumimoji="1" lang="ja-JP" altLang="en-US" sz="2000" dirty="0"/>
              <a:t>　自分の強み、自分の長所、自分の性格、自分の個性、今の自分に出来ること（就労の可能性）について、まずは自分が自分を「知ること・理解すること」が大切で、それが就労への一歩となり、そして働き続けていくこと（解決方法・解消方法）に繋がる。支援者は利用者の人生に寄り添いながら、就労支援を通じて本人の様々な気づきと自己理解へ繋がる支援が求められている。</a:t>
            </a:r>
            <a:endParaRPr kumimoji="1" lang="en-US" altLang="ja-JP" sz="2000" dirty="0"/>
          </a:p>
          <a:p>
            <a:pPr marL="0" indent="0">
              <a:spcBef>
                <a:spcPts val="1200"/>
              </a:spcBef>
              <a:buNone/>
            </a:pPr>
            <a:r>
              <a:rPr kumimoji="1" lang="ja-JP" altLang="en-US" sz="2000" b="1" dirty="0"/>
              <a:t>～　ご家族の受容　～</a:t>
            </a:r>
          </a:p>
          <a:p>
            <a:pPr marL="0" indent="0">
              <a:lnSpc>
                <a:spcPts val="2800"/>
              </a:lnSpc>
              <a:spcBef>
                <a:spcPts val="600"/>
              </a:spcBef>
              <a:buNone/>
            </a:pPr>
            <a:r>
              <a:rPr kumimoji="1" lang="ja-JP" altLang="en-US" sz="2000" dirty="0"/>
              <a:t>　ご家族の理解（本人の障害受容）や支えが、本人の就労面にも大きく影響してくる。支援者は本人のみならず、必要なタイミングでご家族へのアプローチが重要になる。</a:t>
            </a:r>
          </a:p>
        </p:txBody>
      </p:sp>
    </p:spTree>
    <p:extLst>
      <p:ext uri="{BB962C8B-B14F-4D97-AF65-F5344CB8AC3E}">
        <p14:creationId xmlns:p14="http://schemas.microsoft.com/office/powerpoint/2010/main" val="1193010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24D737-F2A4-6457-22A7-540FC48BF0BF}"/>
              </a:ext>
            </a:extLst>
          </p:cNvPr>
          <p:cNvSpPr>
            <a:spLocks noGrp="1"/>
          </p:cNvSpPr>
          <p:nvPr>
            <p:ph type="title"/>
          </p:nvPr>
        </p:nvSpPr>
        <p:spPr>
          <a:xfrm>
            <a:off x="838200" y="1443421"/>
            <a:ext cx="10515600" cy="3352860"/>
          </a:xfrm>
        </p:spPr>
        <p:txBody>
          <a:bodyPr/>
          <a:lstStyle/>
          <a:p>
            <a:pPr algn="ctr"/>
            <a:r>
              <a:rPr lang="ja-JP" altLang="en-US" dirty="0"/>
              <a:t>ガイダンス</a:t>
            </a:r>
            <a:br>
              <a:rPr lang="en-US" altLang="ja-JP" dirty="0"/>
            </a:br>
            <a:br>
              <a:rPr lang="en-US" altLang="ja-JP" dirty="0"/>
            </a:br>
            <a:r>
              <a:rPr lang="ja-JP" altLang="en-US" dirty="0"/>
              <a:t>演習の進め方について</a:t>
            </a:r>
            <a:endParaRPr kumimoji="1" lang="ja-JP" altLang="en-US" dirty="0"/>
          </a:p>
        </p:txBody>
      </p:sp>
    </p:spTree>
    <p:extLst>
      <p:ext uri="{BB962C8B-B14F-4D97-AF65-F5344CB8AC3E}">
        <p14:creationId xmlns:p14="http://schemas.microsoft.com/office/powerpoint/2010/main" val="3831051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081A2018-CEA4-B277-BBD9-E79E0B4F621F}"/>
              </a:ext>
            </a:extLst>
          </p:cNvPr>
          <p:cNvSpPr txBox="1"/>
          <p:nvPr/>
        </p:nvSpPr>
        <p:spPr>
          <a:xfrm>
            <a:off x="0" y="174478"/>
            <a:ext cx="7420476" cy="400110"/>
          </a:xfrm>
          <a:prstGeom prst="rect">
            <a:avLst/>
          </a:prstGeom>
          <a:noFill/>
        </p:spPr>
        <p:txBody>
          <a:bodyPr wrap="square">
            <a:spAutoFit/>
          </a:bodyPr>
          <a:lstStyle/>
          <a:p>
            <a:r>
              <a:rPr lang="ja-JP" altLang="en-US" sz="2000" b="1" i="0" u="none" strike="noStrike" dirty="0">
                <a:solidFill>
                  <a:srgbClr val="000000"/>
                </a:solidFill>
                <a:effectLst/>
                <a:latin typeface="游ゴシック" panose="020B0400000000000000" pitchFamily="50" charset="-128"/>
                <a:ea typeface="游ゴシック" panose="020B0400000000000000" pitchFamily="50" charset="-128"/>
              </a:rPr>
              <a:t>　「ケースから学ぶ就労支援プロセスの実際（演習）」進行表</a:t>
            </a:r>
            <a:r>
              <a:rPr lang="ja-JP" altLang="en-US" sz="2000" b="1" dirty="0">
                <a:latin typeface="游ゴシック" panose="020B0400000000000000" pitchFamily="50" charset="-128"/>
                <a:ea typeface="游ゴシック" panose="020B0400000000000000" pitchFamily="50" charset="-128"/>
              </a:rPr>
              <a:t> </a:t>
            </a:r>
          </a:p>
        </p:txBody>
      </p:sp>
      <p:graphicFrame>
        <p:nvGraphicFramePr>
          <p:cNvPr id="22" name="表 21">
            <a:extLst>
              <a:ext uri="{FF2B5EF4-FFF2-40B4-BE49-F238E27FC236}">
                <a16:creationId xmlns:a16="http://schemas.microsoft.com/office/drawing/2014/main" id="{E8EA2F5E-7B9E-222F-2C63-D219F38D7B0C}"/>
              </a:ext>
            </a:extLst>
          </p:cNvPr>
          <p:cNvGraphicFramePr>
            <a:graphicFrameLocks noGrp="1"/>
          </p:cNvGraphicFramePr>
          <p:nvPr>
            <p:extLst>
              <p:ext uri="{D42A27DB-BD31-4B8C-83A1-F6EECF244321}">
                <p14:modId xmlns:p14="http://schemas.microsoft.com/office/powerpoint/2010/main" val="3082863064"/>
              </p:ext>
            </p:extLst>
          </p:nvPr>
        </p:nvGraphicFramePr>
        <p:xfrm>
          <a:off x="148795" y="664128"/>
          <a:ext cx="11894409" cy="5435024"/>
        </p:xfrm>
        <a:graphic>
          <a:graphicData uri="http://schemas.openxmlformats.org/drawingml/2006/table">
            <a:tbl>
              <a:tblPr/>
              <a:tblGrid>
                <a:gridCol w="288729">
                  <a:extLst>
                    <a:ext uri="{9D8B030D-6E8A-4147-A177-3AD203B41FA5}">
                      <a16:colId xmlns:a16="http://schemas.microsoft.com/office/drawing/2014/main" val="399131560"/>
                    </a:ext>
                  </a:extLst>
                </a:gridCol>
                <a:gridCol w="288729">
                  <a:extLst>
                    <a:ext uri="{9D8B030D-6E8A-4147-A177-3AD203B41FA5}">
                      <a16:colId xmlns:a16="http://schemas.microsoft.com/office/drawing/2014/main" val="3151935078"/>
                    </a:ext>
                  </a:extLst>
                </a:gridCol>
                <a:gridCol w="348869">
                  <a:extLst>
                    <a:ext uri="{9D8B030D-6E8A-4147-A177-3AD203B41FA5}">
                      <a16:colId xmlns:a16="http://schemas.microsoft.com/office/drawing/2014/main" val="2373444409"/>
                    </a:ext>
                  </a:extLst>
                </a:gridCol>
                <a:gridCol w="707148">
                  <a:extLst>
                    <a:ext uri="{9D8B030D-6E8A-4147-A177-3AD203B41FA5}">
                      <a16:colId xmlns:a16="http://schemas.microsoft.com/office/drawing/2014/main" val="2091160532"/>
                    </a:ext>
                  </a:extLst>
                </a:gridCol>
                <a:gridCol w="2014973">
                  <a:extLst>
                    <a:ext uri="{9D8B030D-6E8A-4147-A177-3AD203B41FA5}">
                      <a16:colId xmlns:a16="http://schemas.microsoft.com/office/drawing/2014/main" val="3341562083"/>
                    </a:ext>
                  </a:extLst>
                </a:gridCol>
                <a:gridCol w="707964">
                  <a:extLst>
                    <a:ext uri="{9D8B030D-6E8A-4147-A177-3AD203B41FA5}">
                      <a16:colId xmlns:a16="http://schemas.microsoft.com/office/drawing/2014/main" val="293854525"/>
                    </a:ext>
                  </a:extLst>
                </a:gridCol>
                <a:gridCol w="463427">
                  <a:extLst>
                    <a:ext uri="{9D8B030D-6E8A-4147-A177-3AD203B41FA5}">
                      <a16:colId xmlns:a16="http://schemas.microsoft.com/office/drawing/2014/main" val="932285625"/>
                    </a:ext>
                  </a:extLst>
                </a:gridCol>
                <a:gridCol w="517358">
                  <a:extLst>
                    <a:ext uri="{9D8B030D-6E8A-4147-A177-3AD203B41FA5}">
                      <a16:colId xmlns:a16="http://schemas.microsoft.com/office/drawing/2014/main" val="2083831220"/>
                    </a:ext>
                  </a:extLst>
                </a:gridCol>
                <a:gridCol w="757989">
                  <a:extLst>
                    <a:ext uri="{9D8B030D-6E8A-4147-A177-3AD203B41FA5}">
                      <a16:colId xmlns:a16="http://schemas.microsoft.com/office/drawing/2014/main" val="2814979439"/>
                    </a:ext>
                  </a:extLst>
                </a:gridCol>
                <a:gridCol w="5799223">
                  <a:extLst>
                    <a:ext uri="{9D8B030D-6E8A-4147-A177-3AD203B41FA5}">
                      <a16:colId xmlns:a16="http://schemas.microsoft.com/office/drawing/2014/main" val="2919133230"/>
                    </a:ext>
                  </a:extLst>
                </a:gridCol>
              </a:tblGrid>
              <a:tr h="197642">
                <a:tc gridSpan="3">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DEDED"/>
                    </a:solidFill>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小単元</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項目</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l"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学習内容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形態</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2">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役割分担</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rowSpan="2">
                  <a:txBody>
                    <a:bodyPr/>
                    <a:lstStyle/>
                    <a:p>
                      <a:pPr algn="l" fontAlgn="ctr"/>
                      <a:r>
                        <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rPr>
                        <a:t>手順の詳細、指導・評価上の留意点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extLst>
                  <a:ext uri="{0D108BD9-81ED-4DB2-BD59-A6C34878D82A}">
                    <a16:rowId xmlns:a16="http://schemas.microsoft.com/office/drawing/2014/main" val="2131297464"/>
                  </a:ext>
                </a:extLst>
              </a:tr>
              <a:tr h="292447">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時間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所要</a:t>
                      </a:r>
                    </a:p>
                  </a:txBody>
                  <a:tcPr marL="7747" marR="7747" marT="7747"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l"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内容</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使用する教材・ツール</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tc>
                  <a:txBody>
                    <a:bodyPr/>
                    <a:lstStyle/>
                    <a:p>
                      <a:pPr algn="ct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進行</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1050" b="0" i="0" u="none" strike="noStrike" dirty="0">
                          <a:solidFill>
                            <a:srgbClr val="000000"/>
                          </a:solidFill>
                          <a:effectLst/>
                          <a:latin typeface="游ゴシック" panose="020B0400000000000000" pitchFamily="50" charset="-128"/>
                          <a:ea typeface="游ゴシック" panose="020B0400000000000000" pitchFamily="50" charset="-128"/>
                        </a:rPr>
                        <a:t>担当</a:t>
                      </a:r>
                    </a:p>
                  </a:txBody>
                  <a:tcPr marL="7747" marR="7747" marT="774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vMerge="1">
                  <a:txBody>
                    <a:bodyPr/>
                    <a:lstStyle/>
                    <a:p>
                      <a:endParaRPr kumimoji="1" lang="ja-JP" altLang="en-US"/>
                    </a:p>
                  </a:txBody>
                  <a:tcPr/>
                </a:tc>
                <a:extLst>
                  <a:ext uri="{0D108BD9-81ED-4DB2-BD59-A6C34878D82A}">
                    <a16:rowId xmlns:a16="http://schemas.microsoft.com/office/drawing/2014/main" val="944648870"/>
                  </a:ext>
                </a:extLst>
              </a:tr>
              <a:tr h="542238">
                <a:tc rowSpan="3">
                  <a:txBody>
                    <a:bodyPr/>
                    <a:lstStyle/>
                    <a:p>
                      <a:pPr algn="ct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30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導入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事務連絡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司会</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a:solidFill>
                            <a:srgbClr val="000000"/>
                          </a:solidFill>
                          <a:effectLst/>
                          <a:latin typeface="游ゴシック" panose="020B0400000000000000" pitchFamily="50" charset="-128"/>
                          <a:ea typeface="游ゴシック" panose="020B0400000000000000"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526425"/>
                  </a:ext>
                </a:extLst>
              </a:tr>
              <a:tr h="1368153">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25</a:t>
                      </a:r>
                    </a:p>
                  </a:txBody>
                  <a:tcPr marL="9525" marR="9525" marT="9525" marB="0" anchor="ctr">
                    <a:lnL w="6350" cap="flat" cmpd="sng" algn="ctr">
                      <a:solidFill>
                        <a:srgbClr val="000000"/>
                      </a:solidFill>
                      <a:prstDash val="dot"/>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ミニ</a:t>
                      </a:r>
                      <a:b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12700" cap="flat" cmpd="sng" algn="ctr">
                      <a:solidFill>
                        <a:schemeClr val="bg1">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テーマ</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「就労支援のいま」</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スライド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担当者</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または</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演習導入のためのミニ講義</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❖留意点</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就労支援は「働きながら生活を組み立てること」が重要、そのために生活全体を</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見据えた「暮らしのあり方」を柱に、以下の５つの視点に留意し、利用者の個別</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性に合わせた支援を提供することを伝える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➀働くことの意義と就労の場との関係</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➁就労支援と生活支援を一体的に継続する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③利用者が自分の人生の主人公となることを支援</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④地域ネットワークの構築と活用</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⑤ケアマネジメントの視点の活用</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21427198"/>
                  </a:ext>
                </a:extLst>
              </a:tr>
              <a:tr h="1832852">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r" fontAlgn="ctr"/>
                      <a:r>
                        <a:rPr lang="ja-JP" altLang="en-US" sz="105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bg2">
                          <a:lumMod val="50000"/>
                        </a:schemeClr>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游ゴシック" panose="020B0400000000000000" pitchFamily="50" charset="-128"/>
                          <a:ea typeface="游ゴシック" panose="020B0400000000000000" pitchFamily="50" charset="-128"/>
                        </a:rPr>
                        <a:t>5</a:t>
                      </a:r>
                    </a:p>
                  </a:txBody>
                  <a:tcPr marL="9525" marR="9525" marT="9525"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ガイダンス</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演習の進め方について</a:t>
                      </a:r>
                    </a:p>
                  </a:txBody>
                  <a:tcPr marL="9525" marR="9525" marT="9525" marB="0" anchor="ctr">
                    <a:lnL w="12700" cap="flat" cmpd="sng" algn="ctr">
                      <a:solidFill>
                        <a:schemeClr val="bg1">
                          <a:lumMod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スライド</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400" b="0" i="0" u="none" strike="noStrike">
                          <a:solidFill>
                            <a:srgbClr val="000000"/>
                          </a:solidFill>
                          <a:effectLst/>
                          <a:latin typeface="游ゴシック" panose="020B0400000000000000" pitchFamily="50" charset="-128"/>
                          <a:ea typeface="游ゴシック" panose="020B0400000000000000" pitchFamily="50" charset="-128"/>
                        </a:rPr>
                        <a:t>講義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演習</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統括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❖手順</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研修全体の構造と獲得目標、演習の概要を説明する</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演習➀　生活困窮者自立支援事業から障害福祉サービスへ移行時点でのサービス</a:t>
                      </a:r>
                      <a:endPar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等利用計画の作成</a:t>
                      </a:r>
                      <a:b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演習➁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型利用の個別支援計画の作成会議　</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一年後、一般就労に向けて</a:t>
                      </a:r>
                      <a: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t>)</a:t>
                      </a:r>
                      <a:br>
                        <a:rPr lang="en-US" altLang="ja-JP" sz="12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rPr>
                        <a:t>　演習③　就労分野のサービス管理責任者の役割と立ち位置について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20554146"/>
                  </a:ext>
                </a:extLst>
              </a:tr>
            </a:tbl>
          </a:graphicData>
        </a:graphic>
      </p:graphicFrame>
    </p:spTree>
    <p:extLst>
      <p:ext uri="{BB962C8B-B14F-4D97-AF65-F5344CB8AC3E}">
        <p14:creationId xmlns:p14="http://schemas.microsoft.com/office/powerpoint/2010/main" val="7425180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