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20" r:id="rId2"/>
    <p:sldId id="1332" r:id="rId3"/>
    <p:sldId id="133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slide" Target="slides/slide2.xml" />
  <Relationship Id="rId7" Type="http://schemas.openxmlformats.org/officeDocument/2006/relationships/viewProps" Target="view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presProps" Target="presProps.xml" />
  <Relationship Id="rId5" Type="http://schemas.openxmlformats.org/officeDocument/2006/relationships/notesMaster" Target="notesMasters/notesMaster1.xml" />
  <Relationship Id="rId4" Type="http://schemas.openxmlformats.org/officeDocument/2006/relationships/slide" Target="slides/slide3.xml" />
  <Relationship Id="rId9" Type="http://schemas.openxmlformats.org/officeDocument/2006/relationships/tableStyles" Target="tableStyle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2B863-31EE-4057-ABC2-84C5D0AA322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CD9BE-1535-40A1-A671-199C603330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36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5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28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32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91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40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36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02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766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31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93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3204961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80804-3D91-4079-A7BD-275DF5433647}" type="datetimeFigureOut">
              <a:rPr kumimoji="1" lang="ja-JP" altLang="en-US" smtClean="0"/>
              <a:t>2022/9/13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11EF-D20D-414A-BB5F-E8359D63BE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1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8328" y="1674674"/>
            <a:ext cx="8965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</a:t>
            </a:r>
            <a:r>
              <a:rPr kumimoji="1" lang="en-US" altLang="ja-JP" sz="3600" b="1" dirty="0"/>
              <a:t>PG C-9</a:t>
            </a:r>
          </a:p>
          <a:p>
            <a:endParaRPr kumimoji="1" lang="en-US" altLang="ja-JP" sz="3600" b="1" dirty="0"/>
          </a:p>
          <a:p>
            <a:r>
              <a:rPr kumimoji="1" lang="ja-JP" altLang="en-US" sz="3600" b="1" dirty="0"/>
              <a:t>　　　都道府県での実施に向けて</a:t>
            </a:r>
            <a:endParaRPr kumimoji="1" lang="en-US" altLang="ja-JP" sz="3600" b="1" dirty="0"/>
          </a:p>
        </p:txBody>
      </p:sp>
    </p:spTree>
    <p:extLst>
      <p:ext uri="{BB962C8B-B14F-4D97-AF65-F5344CB8AC3E}">
        <p14:creationId xmlns:p14="http://schemas.microsoft.com/office/powerpoint/2010/main" val="211076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927B584-5DB6-4B15-BD47-1F6FC937AE07}"/>
              </a:ext>
            </a:extLst>
          </p:cNvPr>
          <p:cNvSpPr/>
          <p:nvPr/>
        </p:nvSpPr>
        <p:spPr>
          <a:xfrm>
            <a:off x="511850" y="482662"/>
            <a:ext cx="65909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流れ（</a:t>
            </a:r>
            <a:r>
              <a:rPr lang="en-US" altLang="ja-JP" sz="3200" dirty="0"/>
              <a:t>60</a:t>
            </a:r>
            <a:r>
              <a:rPr lang="ja-JP" altLang="en-US" sz="3200" dirty="0"/>
              <a:t>分）　</a:t>
            </a:r>
            <a:r>
              <a:rPr lang="en-US" altLang="ja-JP" sz="3200" dirty="0"/>
              <a:t>16:00</a:t>
            </a:r>
            <a:r>
              <a:rPr lang="ja-JP" altLang="en-US" sz="3200" dirty="0"/>
              <a:t>～</a:t>
            </a:r>
            <a:r>
              <a:rPr lang="en-US" altLang="ja-JP" sz="3200" dirty="0"/>
              <a:t>17:00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55F28B7-C914-468F-ADC6-6D1B0140DDB5}"/>
              </a:ext>
            </a:extLst>
          </p:cNvPr>
          <p:cNvSpPr txBox="1"/>
          <p:nvPr/>
        </p:nvSpPr>
        <p:spPr>
          <a:xfrm>
            <a:off x="383309" y="1259435"/>
            <a:ext cx="8377382" cy="5201424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１６：００～１６：０７　　　流れの説明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１６：０７～１６：２０（</a:t>
            </a:r>
            <a:r>
              <a:rPr kumimoji="1" lang="en-US" altLang="ja-JP" sz="2400" dirty="0"/>
              <a:t>13</a:t>
            </a:r>
            <a:r>
              <a:rPr kumimoji="1" lang="ja-JP" altLang="en-US" sz="2400" dirty="0"/>
              <a:t>分）　個人ワーク</a:t>
            </a:r>
            <a:endParaRPr kumimoji="1" lang="en-US" altLang="ja-JP" sz="2400" dirty="0"/>
          </a:p>
          <a:p>
            <a:r>
              <a:rPr kumimoji="1" lang="ja-JP" altLang="en-US" sz="2400" dirty="0"/>
              <a:t>　　</a:t>
            </a:r>
            <a:endParaRPr kumimoji="1" lang="en-US" altLang="ja-JP" sz="2400" dirty="0"/>
          </a:p>
          <a:p>
            <a:r>
              <a:rPr kumimoji="1" lang="ja-JP" altLang="en-US" sz="2400" dirty="0"/>
              <a:t>・</a:t>
            </a:r>
            <a:r>
              <a:rPr kumimoji="1" lang="ja-JP" altLang="en-US" sz="2000" dirty="0"/>
              <a:t>自県の就労系サービスについて分析のうえ研修内容について検討</a:t>
            </a:r>
            <a:endParaRPr kumimoji="1" lang="en-US" altLang="ja-JP" sz="2000" dirty="0"/>
          </a:p>
          <a:p>
            <a:r>
              <a:rPr kumimoji="1" lang="ja-JP" altLang="en-US" sz="2000" dirty="0"/>
              <a:t>・研修を開催するうえで課題になる事項や工夫点の洗い出し</a:t>
            </a:r>
            <a:endParaRPr kumimoji="1" lang="en-US" altLang="ja-JP" sz="20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１６：２０～１６：３０（１０分）　発表　２～３県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１６：３０～１６：５５（</a:t>
            </a:r>
            <a:r>
              <a:rPr kumimoji="1" lang="en-US" altLang="ja-JP" sz="2400" dirty="0"/>
              <a:t>25</a:t>
            </a:r>
            <a:r>
              <a:rPr kumimoji="1" lang="ja-JP" altLang="en-US" sz="2400" dirty="0"/>
              <a:t>分）　グループワーク</a:t>
            </a:r>
            <a:endParaRPr kumimoji="1" lang="en-US" altLang="ja-JP" sz="2400" dirty="0"/>
          </a:p>
          <a:p>
            <a:r>
              <a:rPr kumimoji="1" lang="ja-JP" altLang="en-US" sz="2400" dirty="0"/>
              <a:t>　　グループに分かれて課題や工夫の共有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１６：５５～１７：００（５分）　まとめ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121024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70D57FB-D967-499B-8DA8-FD5572AA7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150921"/>
              </p:ext>
            </p:extLst>
          </p:nvPr>
        </p:nvGraphicFramePr>
        <p:xfrm>
          <a:off x="213014" y="524737"/>
          <a:ext cx="8504958" cy="614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653">
                  <a:extLst>
                    <a:ext uri="{9D8B030D-6E8A-4147-A177-3AD203B41FA5}">
                      <a16:colId xmlns:a16="http://schemas.microsoft.com/office/drawing/2014/main" val="1015333759"/>
                    </a:ext>
                  </a:extLst>
                </a:gridCol>
                <a:gridCol w="4298305">
                  <a:extLst>
                    <a:ext uri="{9D8B030D-6E8A-4147-A177-3AD203B41FA5}">
                      <a16:colId xmlns:a16="http://schemas.microsoft.com/office/drawing/2014/main" val="1794345269"/>
                    </a:ext>
                  </a:extLst>
                </a:gridCol>
              </a:tblGrid>
              <a:tr h="7045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就労系サービスの特徴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専門研修＜就労＞開催に関して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3708423"/>
                  </a:ext>
                </a:extLst>
              </a:tr>
              <a:tr h="256284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＜強み・特徴＞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＜課題＞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9788008"/>
                  </a:ext>
                </a:extLst>
              </a:tr>
              <a:tr h="2878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＜課題＞</a:t>
                      </a: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＜工夫点＞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060433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3F060C-1D2E-4D7F-859E-132C002374AE}"/>
              </a:ext>
            </a:extLst>
          </p:cNvPr>
          <p:cNvSpPr txBox="1"/>
          <p:nvPr/>
        </p:nvSpPr>
        <p:spPr>
          <a:xfrm>
            <a:off x="290945" y="114300"/>
            <a:ext cx="4862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個人ワーク　</a:t>
            </a:r>
            <a:r>
              <a:rPr kumimoji="1" lang="ja-JP" altLang="en-US" dirty="0"/>
              <a:t> １６：００～１６：１５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23172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