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4443" r:id="rId3"/>
    <p:sldMasterId id="2147484698" r:id="rId4"/>
    <p:sldMasterId id="2147484865" r:id="rId5"/>
    <p:sldMasterId id="2147484878" r:id="rId6"/>
  </p:sldMasterIdLst>
  <p:notesMasterIdLst>
    <p:notesMasterId r:id="rId55"/>
  </p:notesMasterIdLst>
  <p:handoutMasterIdLst>
    <p:handoutMasterId r:id="rId56"/>
  </p:handoutMasterIdLst>
  <p:sldIdLst>
    <p:sldId id="2522" r:id="rId7"/>
    <p:sldId id="2561" r:id="rId8"/>
    <p:sldId id="2562" r:id="rId9"/>
    <p:sldId id="2523" r:id="rId10"/>
    <p:sldId id="2563" r:id="rId11"/>
    <p:sldId id="2526" r:id="rId12"/>
    <p:sldId id="2528" r:id="rId13"/>
    <p:sldId id="2529" r:id="rId14"/>
    <p:sldId id="2531" r:id="rId15"/>
    <p:sldId id="2564" r:id="rId16"/>
    <p:sldId id="2532" r:id="rId17"/>
    <p:sldId id="2533" r:id="rId18"/>
    <p:sldId id="2536" r:id="rId19"/>
    <p:sldId id="2527" r:id="rId20"/>
    <p:sldId id="2565" r:id="rId21"/>
    <p:sldId id="2534" r:id="rId22"/>
    <p:sldId id="2535" r:id="rId23"/>
    <p:sldId id="2566" r:id="rId24"/>
    <p:sldId id="2559" r:id="rId25"/>
    <p:sldId id="2567" r:id="rId26"/>
    <p:sldId id="2537" r:id="rId27"/>
    <p:sldId id="2538" r:id="rId28"/>
    <p:sldId id="2568" r:id="rId29"/>
    <p:sldId id="2539" r:id="rId30"/>
    <p:sldId id="2540" r:id="rId31"/>
    <p:sldId id="2569" r:id="rId32"/>
    <p:sldId id="2541" r:id="rId33"/>
    <p:sldId id="2542" r:id="rId34"/>
    <p:sldId id="2543" r:id="rId35"/>
    <p:sldId id="2544" r:id="rId36"/>
    <p:sldId id="2545" r:id="rId37"/>
    <p:sldId id="2546" r:id="rId38"/>
    <p:sldId id="2547" r:id="rId39"/>
    <p:sldId id="2560" r:id="rId40"/>
    <p:sldId id="2548" r:id="rId41"/>
    <p:sldId id="2549" r:id="rId42"/>
    <p:sldId id="2570" r:id="rId43"/>
    <p:sldId id="2550" r:id="rId44"/>
    <p:sldId id="2571" r:id="rId45"/>
    <p:sldId id="2551" r:id="rId46"/>
    <p:sldId id="2572" r:id="rId47"/>
    <p:sldId id="2552" r:id="rId48"/>
    <p:sldId id="2553" r:id="rId49"/>
    <p:sldId id="2554" r:id="rId50"/>
    <p:sldId id="2556" r:id="rId51"/>
    <p:sldId id="2557" r:id="rId52"/>
    <p:sldId id="2558" r:id="rId53"/>
    <p:sldId id="2524" r:id="rId54"/>
  </p:sldIdLst>
  <p:sldSz cx="12192000" cy="6858000"/>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7" algn="l" rtl="0" fontAlgn="base">
      <a:spcBef>
        <a:spcPct val="0"/>
      </a:spcBef>
      <a:spcAft>
        <a:spcPct val="0"/>
      </a:spcAft>
      <a:defRPr kumimoji="1" kern="1200">
        <a:solidFill>
          <a:schemeClr val="tx1"/>
        </a:solidFill>
        <a:latin typeface="Arial" charset="0"/>
        <a:ea typeface="ＭＳ Ｐゴシック" charset="-128"/>
        <a:cs typeface="+mn-cs"/>
      </a:defRPr>
    </a:lvl2pPr>
    <a:lvl3pPr marL="914293" algn="l" rtl="0" fontAlgn="base">
      <a:spcBef>
        <a:spcPct val="0"/>
      </a:spcBef>
      <a:spcAft>
        <a:spcPct val="0"/>
      </a:spcAft>
      <a:defRPr kumimoji="1" kern="1200">
        <a:solidFill>
          <a:schemeClr val="tx1"/>
        </a:solidFill>
        <a:latin typeface="Arial" charset="0"/>
        <a:ea typeface="ＭＳ Ｐゴシック" charset="-128"/>
        <a:cs typeface="+mn-cs"/>
      </a:defRPr>
    </a:lvl3pPr>
    <a:lvl4pPr marL="1371440" algn="l" rtl="0" fontAlgn="base">
      <a:spcBef>
        <a:spcPct val="0"/>
      </a:spcBef>
      <a:spcAft>
        <a:spcPct val="0"/>
      </a:spcAft>
      <a:defRPr kumimoji="1" kern="1200">
        <a:solidFill>
          <a:schemeClr val="tx1"/>
        </a:solidFill>
        <a:latin typeface="Arial" charset="0"/>
        <a:ea typeface="ＭＳ Ｐゴシック" charset="-128"/>
        <a:cs typeface="+mn-cs"/>
      </a:defRPr>
    </a:lvl4pPr>
    <a:lvl5pPr marL="1828587" algn="l" rtl="0" fontAlgn="base">
      <a:spcBef>
        <a:spcPct val="0"/>
      </a:spcBef>
      <a:spcAft>
        <a:spcPct val="0"/>
      </a:spcAft>
      <a:defRPr kumimoji="1" kern="1200">
        <a:solidFill>
          <a:schemeClr val="tx1"/>
        </a:solidFill>
        <a:latin typeface="Arial" charset="0"/>
        <a:ea typeface="ＭＳ Ｐゴシック" charset="-128"/>
        <a:cs typeface="+mn-cs"/>
      </a:defRPr>
    </a:lvl5pPr>
    <a:lvl6pPr marL="2285733" algn="l" defTabSz="914293" rtl="0" eaLnBrk="1" latinLnBrk="0" hangingPunct="1">
      <a:defRPr kumimoji="1" kern="1200">
        <a:solidFill>
          <a:schemeClr val="tx1"/>
        </a:solidFill>
        <a:latin typeface="Arial" charset="0"/>
        <a:ea typeface="ＭＳ Ｐゴシック" charset="-128"/>
        <a:cs typeface="+mn-cs"/>
      </a:defRPr>
    </a:lvl6pPr>
    <a:lvl7pPr marL="2742879" algn="l" defTabSz="914293" rtl="0" eaLnBrk="1" latinLnBrk="0" hangingPunct="1">
      <a:defRPr kumimoji="1" kern="1200">
        <a:solidFill>
          <a:schemeClr val="tx1"/>
        </a:solidFill>
        <a:latin typeface="Arial" charset="0"/>
        <a:ea typeface="ＭＳ Ｐゴシック" charset="-128"/>
        <a:cs typeface="+mn-cs"/>
      </a:defRPr>
    </a:lvl7pPr>
    <a:lvl8pPr marL="3200026" algn="l" defTabSz="914293" rtl="0" eaLnBrk="1" latinLnBrk="0" hangingPunct="1">
      <a:defRPr kumimoji="1" kern="1200">
        <a:solidFill>
          <a:schemeClr val="tx1"/>
        </a:solidFill>
        <a:latin typeface="Arial" charset="0"/>
        <a:ea typeface="ＭＳ Ｐゴシック" charset="-128"/>
        <a:cs typeface="+mn-cs"/>
      </a:defRPr>
    </a:lvl8pPr>
    <a:lvl9pPr marL="3657173" algn="l" defTabSz="914293"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FF"/>
    <a:srgbClr val="0066FF"/>
    <a:srgbClr val="FF7C80"/>
    <a:srgbClr val="D6ECEE"/>
    <a:srgbClr val="CCFFFF"/>
    <a:srgbClr val="FFFFCC"/>
    <a:srgbClr val="FFFF99"/>
    <a:srgbClr val="3B8289"/>
    <a:srgbClr val="FCE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604D5D-1D41-4F98-A8CA-EE152A9518D1}" v="107" dt="2022-07-15T08:18:31.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77179" autoAdjust="0"/>
  </p:normalViewPr>
  <p:slideViewPr>
    <p:cSldViewPr>
      <p:cViewPr varScale="1">
        <p:scale>
          <a:sx n="77" d="100"/>
          <a:sy n="77" d="100"/>
        </p:scale>
        <p:origin x="702" y="9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914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61"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高木 憲司" userId="a66657a4da51e153" providerId="LiveId" clId="{EC604D5D-1D41-4F98-A8CA-EE152A9518D1}"/>
    <pc:docChg chg="addSld modSld sldOrd">
      <pc:chgData name="高木 憲司" userId="a66657a4da51e153" providerId="LiveId" clId="{EC604D5D-1D41-4F98-A8CA-EE152A9518D1}" dt="2022-07-15T08:18:43.312" v="487" actId="1036"/>
      <pc:docMkLst>
        <pc:docMk/>
      </pc:docMkLst>
      <pc:sldChg chg="modSp mod">
        <pc:chgData name="高木 憲司" userId="a66657a4da51e153" providerId="LiveId" clId="{EC604D5D-1D41-4F98-A8CA-EE152A9518D1}" dt="2022-07-11T06:58:12.766" v="23"/>
        <pc:sldMkLst>
          <pc:docMk/>
          <pc:sldMk cId="542303948" sldId="2522"/>
        </pc:sldMkLst>
        <pc:spChg chg="mod">
          <ac:chgData name="高木 憲司" userId="a66657a4da51e153" providerId="LiveId" clId="{EC604D5D-1D41-4F98-A8CA-EE152A9518D1}" dt="2022-07-11T06:58:12.766" v="23"/>
          <ac:spMkLst>
            <pc:docMk/>
            <pc:sldMk cId="542303948" sldId="2522"/>
            <ac:spMk id="50180" creationId="{00000000-0000-0000-0000-000000000000}"/>
          </ac:spMkLst>
        </pc:spChg>
      </pc:sldChg>
      <pc:sldChg chg="modSp mod">
        <pc:chgData name="高木 憲司" userId="a66657a4da51e153" providerId="LiveId" clId="{EC604D5D-1D41-4F98-A8CA-EE152A9518D1}" dt="2022-07-11T07:01:47.346" v="54"/>
        <pc:sldMkLst>
          <pc:docMk/>
          <pc:sldMk cId="3092146127" sldId="2523"/>
        </pc:sldMkLst>
        <pc:spChg chg="mod">
          <ac:chgData name="高木 憲司" userId="a66657a4da51e153" providerId="LiveId" clId="{EC604D5D-1D41-4F98-A8CA-EE152A9518D1}" dt="2022-07-11T07:01:47.346" v="54"/>
          <ac:spMkLst>
            <pc:docMk/>
            <pc:sldMk cId="3092146127" sldId="2523"/>
            <ac:spMk id="7" creationId="{00000000-0000-0000-0000-000000000000}"/>
          </ac:spMkLst>
        </pc:spChg>
        <pc:spChg chg="mod">
          <ac:chgData name="高木 憲司" userId="a66657a4da51e153" providerId="LiveId" clId="{EC604D5D-1D41-4F98-A8CA-EE152A9518D1}" dt="2022-07-11T07:01:40.566" v="52" actId="6549"/>
          <ac:spMkLst>
            <pc:docMk/>
            <pc:sldMk cId="3092146127" sldId="2523"/>
            <ac:spMk id="53250" creationId="{00000000-0000-0000-0000-000000000000}"/>
          </ac:spMkLst>
        </pc:spChg>
      </pc:sldChg>
      <pc:sldChg chg="modNotesTx">
        <pc:chgData name="高木 憲司" userId="a66657a4da51e153" providerId="LiveId" clId="{EC604D5D-1D41-4F98-A8CA-EE152A9518D1}" dt="2022-07-11T10:37:33.351" v="119" actId="6549"/>
        <pc:sldMkLst>
          <pc:docMk/>
          <pc:sldMk cId="2555926419" sldId="2540"/>
        </pc:sldMkLst>
      </pc:sldChg>
      <pc:sldChg chg="addSp modSp new mod">
        <pc:chgData name="高木 憲司" userId="a66657a4da51e153" providerId="LiveId" clId="{EC604D5D-1D41-4F98-A8CA-EE152A9518D1}" dt="2022-07-15T08:18:43.312" v="487" actId="1036"/>
        <pc:sldMkLst>
          <pc:docMk/>
          <pc:sldMk cId="761829581" sldId="2561"/>
        </pc:sldMkLst>
        <pc:spChg chg="add mod">
          <ac:chgData name="高木 憲司" userId="a66657a4da51e153" providerId="LiveId" clId="{EC604D5D-1D41-4F98-A8CA-EE152A9518D1}" dt="2022-07-11T11:05:08.005" v="234" actId="1076"/>
          <ac:spMkLst>
            <pc:docMk/>
            <pc:sldMk cId="761829581" sldId="2561"/>
            <ac:spMk id="4" creationId="{D9160F10-BFEE-F072-27AD-494FF2559D91}"/>
          </ac:spMkLst>
        </pc:spChg>
        <pc:spChg chg="add mod">
          <ac:chgData name="高木 憲司" userId="a66657a4da51e153" providerId="LiveId" clId="{EC604D5D-1D41-4F98-A8CA-EE152A9518D1}" dt="2022-07-15T08:18:43.312" v="487" actId="1036"/>
          <ac:spMkLst>
            <pc:docMk/>
            <pc:sldMk cId="761829581" sldId="2561"/>
            <ac:spMk id="5" creationId="{5D508039-59A6-3029-58E1-D91B37140B44}"/>
          </ac:spMkLst>
        </pc:spChg>
        <pc:picChg chg="add mod">
          <ac:chgData name="高木 憲司" userId="a66657a4da51e153" providerId="LiveId" clId="{EC604D5D-1D41-4F98-A8CA-EE152A9518D1}" dt="2022-07-11T06:59:27.044" v="29" actId="1076"/>
          <ac:picMkLst>
            <pc:docMk/>
            <pc:sldMk cId="761829581" sldId="2561"/>
            <ac:picMk id="3" creationId="{F1F4BCCE-53DE-80CC-B14E-5A31B872E9B2}"/>
          </ac:picMkLst>
        </pc:picChg>
      </pc:sldChg>
      <pc:sldChg chg="addSp modSp new mod">
        <pc:chgData name="高木 憲司" userId="a66657a4da51e153" providerId="LiveId" clId="{EC604D5D-1D41-4F98-A8CA-EE152A9518D1}" dt="2022-07-11T11:05:26.270" v="238" actId="1076"/>
        <pc:sldMkLst>
          <pc:docMk/>
          <pc:sldMk cId="634643757" sldId="2562"/>
        </pc:sldMkLst>
        <pc:spChg chg="add mod">
          <ac:chgData name="高木 憲司" userId="a66657a4da51e153" providerId="LiveId" clId="{EC604D5D-1D41-4F98-A8CA-EE152A9518D1}" dt="2022-07-11T11:05:26.270" v="238" actId="1076"/>
          <ac:spMkLst>
            <pc:docMk/>
            <pc:sldMk cId="634643757" sldId="2562"/>
            <ac:spMk id="4" creationId="{DABA1A21-6518-99F6-31EA-264EC9F5C419}"/>
          </ac:spMkLst>
        </pc:spChg>
        <pc:spChg chg="add mod">
          <ac:chgData name="高木 憲司" userId="a66657a4da51e153" providerId="LiveId" clId="{EC604D5D-1D41-4F98-A8CA-EE152A9518D1}" dt="2022-07-11T11:05:13.713" v="235"/>
          <ac:spMkLst>
            <pc:docMk/>
            <pc:sldMk cId="634643757" sldId="2562"/>
            <ac:spMk id="5" creationId="{BAC9BAFF-CAC5-8E79-A5A1-616ACC1964B1}"/>
          </ac:spMkLst>
        </pc:spChg>
      </pc:sldChg>
      <pc:sldChg chg="addSp modSp new mod">
        <pc:chgData name="高木 憲司" userId="a66657a4da51e153" providerId="LiveId" clId="{EC604D5D-1D41-4F98-A8CA-EE152A9518D1}" dt="2022-07-11T11:05:41.366" v="241" actId="1076"/>
        <pc:sldMkLst>
          <pc:docMk/>
          <pc:sldMk cId="939151806" sldId="2563"/>
        </pc:sldMkLst>
        <pc:spChg chg="add mod">
          <ac:chgData name="高木 憲司" userId="a66657a4da51e153" providerId="LiveId" clId="{EC604D5D-1D41-4F98-A8CA-EE152A9518D1}" dt="2022-07-11T11:05:41.366" v="241" actId="1076"/>
          <ac:spMkLst>
            <pc:docMk/>
            <pc:sldMk cId="939151806" sldId="2563"/>
            <ac:spMk id="4" creationId="{480B7530-58AC-DCE8-E10C-EAA548461BB3}"/>
          </ac:spMkLst>
        </pc:spChg>
        <pc:spChg chg="add mod">
          <ac:chgData name="高木 憲司" userId="a66657a4da51e153" providerId="LiveId" clId="{EC604D5D-1D41-4F98-A8CA-EE152A9518D1}" dt="2022-07-11T11:05:34.506" v="239"/>
          <ac:spMkLst>
            <pc:docMk/>
            <pc:sldMk cId="939151806" sldId="2563"/>
            <ac:spMk id="5" creationId="{56733A2E-149F-CDA4-FB57-C84F75AC25EF}"/>
          </ac:spMkLst>
        </pc:spChg>
      </pc:sldChg>
      <pc:sldChg chg="addSp modSp new mod ord">
        <pc:chgData name="高木 憲司" userId="a66657a4da51e153" providerId="LiveId" clId="{EC604D5D-1D41-4F98-A8CA-EE152A9518D1}" dt="2022-07-11T11:05:48.930" v="242"/>
        <pc:sldMkLst>
          <pc:docMk/>
          <pc:sldMk cId="230321786" sldId="2564"/>
        </pc:sldMkLst>
        <pc:spChg chg="add mod">
          <ac:chgData name="高木 憲司" userId="a66657a4da51e153" providerId="LiveId" clId="{EC604D5D-1D41-4F98-A8CA-EE152A9518D1}" dt="2022-07-11T07:04:38.824" v="71" actId="20577"/>
          <ac:spMkLst>
            <pc:docMk/>
            <pc:sldMk cId="230321786" sldId="2564"/>
            <ac:spMk id="4" creationId="{BC24D1ED-CA33-6781-C5EB-6CD9055BA23E}"/>
          </ac:spMkLst>
        </pc:spChg>
        <pc:spChg chg="add mod">
          <ac:chgData name="高木 憲司" userId="a66657a4da51e153" providerId="LiveId" clId="{EC604D5D-1D41-4F98-A8CA-EE152A9518D1}" dt="2022-07-11T11:05:48.930" v="242"/>
          <ac:spMkLst>
            <pc:docMk/>
            <pc:sldMk cId="230321786" sldId="2564"/>
            <ac:spMk id="5" creationId="{AFBC37EB-0FF8-DC09-081A-F8694F252298}"/>
          </ac:spMkLst>
        </pc:spChg>
      </pc:sldChg>
      <pc:sldChg chg="addSp modSp new mod">
        <pc:chgData name="高木 憲司" userId="a66657a4da51e153" providerId="LiveId" clId="{EC604D5D-1D41-4F98-A8CA-EE152A9518D1}" dt="2022-07-11T11:06:37.926" v="257" actId="115"/>
        <pc:sldMkLst>
          <pc:docMk/>
          <pc:sldMk cId="2360207826" sldId="2565"/>
        </pc:sldMkLst>
        <pc:spChg chg="add mod">
          <ac:chgData name="高木 憲司" userId="a66657a4da51e153" providerId="LiveId" clId="{EC604D5D-1D41-4F98-A8CA-EE152A9518D1}" dt="2022-07-11T11:06:37.926" v="257" actId="115"/>
          <ac:spMkLst>
            <pc:docMk/>
            <pc:sldMk cId="2360207826" sldId="2565"/>
            <ac:spMk id="4" creationId="{DB47E1F5-FA03-0C4D-BC2D-5D55301D21B3}"/>
          </ac:spMkLst>
        </pc:spChg>
        <pc:spChg chg="add mod">
          <ac:chgData name="高木 憲司" userId="a66657a4da51e153" providerId="LiveId" clId="{EC604D5D-1D41-4F98-A8CA-EE152A9518D1}" dt="2022-07-11T11:05:56.927" v="243"/>
          <ac:spMkLst>
            <pc:docMk/>
            <pc:sldMk cId="2360207826" sldId="2565"/>
            <ac:spMk id="5" creationId="{918FF3F9-6019-5D70-F1E9-F7FBCD52D1F8}"/>
          </ac:spMkLst>
        </pc:spChg>
      </pc:sldChg>
      <pc:sldChg chg="addSp modSp new mod ord">
        <pc:chgData name="高木 憲司" userId="a66657a4da51e153" providerId="LiveId" clId="{EC604D5D-1D41-4F98-A8CA-EE152A9518D1}" dt="2022-07-11T11:07:20.358" v="262" actId="115"/>
        <pc:sldMkLst>
          <pc:docMk/>
          <pc:sldMk cId="3238569949" sldId="2566"/>
        </pc:sldMkLst>
        <pc:spChg chg="add mod">
          <ac:chgData name="高木 憲司" userId="a66657a4da51e153" providerId="LiveId" clId="{EC604D5D-1D41-4F98-A8CA-EE152A9518D1}" dt="2022-07-11T11:07:20.358" v="262" actId="115"/>
          <ac:spMkLst>
            <pc:docMk/>
            <pc:sldMk cId="3238569949" sldId="2566"/>
            <ac:spMk id="4" creationId="{6C6F1DED-30FC-E773-1C50-C5AD51408462}"/>
          </ac:spMkLst>
        </pc:spChg>
        <pc:spChg chg="add mod">
          <ac:chgData name="高木 憲司" userId="a66657a4da51e153" providerId="LiveId" clId="{EC604D5D-1D41-4F98-A8CA-EE152A9518D1}" dt="2022-07-11T11:06:45.870" v="258"/>
          <ac:spMkLst>
            <pc:docMk/>
            <pc:sldMk cId="3238569949" sldId="2566"/>
            <ac:spMk id="5" creationId="{5CB04563-1C22-A5D2-26FB-640A357F714B}"/>
          </ac:spMkLst>
        </pc:spChg>
      </pc:sldChg>
      <pc:sldChg chg="addSp modSp new mod">
        <pc:chgData name="高木 憲司" userId="a66657a4da51e153" providerId="LiveId" clId="{EC604D5D-1D41-4F98-A8CA-EE152A9518D1}" dt="2022-07-11T11:09:05.637" v="388" actId="115"/>
        <pc:sldMkLst>
          <pc:docMk/>
          <pc:sldMk cId="1492373548" sldId="2567"/>
        </pc:sldMkLst>
        <pc:spChg chg="add mod">
          <ac:chgData name="高木 憲司" userId="a66657a4da51e153" providerId="LiveId" clId="{EC604D5D-1D41-4F98-A8CA-EE152A9518D1}" dt="2022-07-11T11:09:05.637" v="388" actId="115"/>
          <ac:spMkLst>
            <pc:docMk/>
            <pc:sldMk cId="1492373548" sldId="2567"/>
            <ac:spMk id="4" creationId="{E31F9867-9565-B4D1-B610-EC954F71F253}"/>
          </ac:spMkLst>
        </pc:spChg>
        <pc:spChg chg="add mod">
          <ac:chgData name="高木 憲司" userId="a66657a4da51e153" providerId="LiveId" clId="{EC604D5D-1D41-4F98-A8CA-EE152A9518D1}" dt="2022-07-11T11:07:26.436" v="263"/>
          <ac:spMkLst>
            <pc:docMk/>
            <pc:sldMk cId="1492373548" sldId="2567"/>
            <ac:spMk id="5" creationId="{1928BCB0-DFC4-FFBC-CE37-2B5E6506F758}"/>
          </ac:spMkLst>
        </pc:spChg>
      </pc:sldChg>
      <pc:sldChg chg="addSp modSp new mod">
        <pc:chgData name="高木 憲司" userId="a66657a4da51e153" providerId="LiveId" clId="{EC604D5D-1D41-4F98-A8CA-EE152A9518D1}" dt="2022-07-11T11:09:28.806" v="391" actId="115"/>
        <pc:sldMkLst>
          <pc:docMk/>
          <pc:sldMk cId="568669344" sldId="2568"/>
        </pc:sldMkLst>
        <pc:spChg chg="add mod">
          <ac:chgData name="高木 憲司" userId="a66657a4da51e153" providerId="LiveId" clId="{EC604D5D-1D41-4F98-A8CA-EE152A9518D1}" dt="2022-07-11T11:09:28.806" v="391" actId="115"/>
          <ac:spMkLst>
            <pc:docMk/>
            <pc:sldMk cId="568669344" sldId="2568"/>
            <ac:spMk id="4" creationId="{D5370481-42DC-BDA4-2607-D3038951D540}"/>
          </ac:spMkLst>
        </pc:spChg>
        <pc:spChg chg="add mod">
          <ac:chgData name="高木 憲司" userId="a66657a4da51e153" providerId="LiveId" clId="{EC604D5D-1D41-4F98-A8CA-EE152A9518D1}" dt="2022-07-11T11:09:11.772" v="389"/>
          <ac:spMkLst>
            <pc:docMk/>
            <pc:sldMk cId="568669344" sldId="2568"/>
            <ac:spMk id="5" creationId="{D756F082-3AF7-8C93-3859-AEF0FD11E782}"/>
          </ac:spMkLst>
        </pc:spChg>
      </pc:sldChg>
      <pc:sldChg chg="addSp modSp new mod">
        <pc:chgData name="高木 憲司" userId="a66657a4da51e153" providerId="LiveId" clId="{EC604D5D-1D41-4F98-A8CA-EE152A9518D1}" dt="2022-07-11T11:10:18.453" v="429" actId="6549"/>
        <pc:sldMkLst>
          <pc:docMk/>
          <pc:sldMk cId="269176230" sldId="2569"/>
        </pc:sldMkLst>
        <pc:spChg chg="add mod">
          <ac:chgData name="高木 憲司" userId="a66657a4da51e153" providerId="LiveId" clId="{EC604D5D-1D41-4F98-A8CA-EE152A9518D1}" dt="2022-07-11T11:10:18.453" v="429" actId="6549"/>
          <ac:spMkLst>
            <pc:docMk/>
            <pc:sldMk cId="269176230" sldId="2569"/>
            <ac:spMk id="4" creationId="{404CFEE4-24F7-8DE4-FD17-BCB3599CAE85}"/>
          </ac:spMkLst>
        </pc:spChg>
        <pc:spChg chg="add mod">
          <ac:chgData name="高木 憲司" userId="a66657a4da51e153" providerId="LiveId" clId="{EC604D5D-1D41-4F98-A8CA-EE152A9518D1}" dt="2022-07-11T11:09:39.694" v="392"/>
          <ac:spMkLst>
            <pc:docMk/>
            <pc:sldMk cId="269176230" sldId="2569"/>
            <ac:spMk id="5" creationId="{835BBC81-BA12-DEFF-B542-82013F9514B5}"/>
          </ac:spMkLst>
        </pc:spChg>
      </pc:sldChg>
      <pc:sldChg chg="addSp modSp new mod">
        <pc:chgData name="高木 憲司" userId="a66657a4da51e153" providerId="LiveId" clId="{EC604D5D-1D41-4F98-A8CA-EE152A9518D1}" dt="2022-07-11T11:10:37.161" v="432" actId="14100"/>
        <pc:sldMkLst>
          <pc:docMk/>
          <pc:sldMk cId="1005414663" sldId="2570"/>
        </pc:sldMkLst>
        <pc:spChg chg="add mod">
          <ac:chgData name="高木 憲司" userId="a66657a4da51e153" providerId="LiveId" clId="{EC604D5D-1D41-4F98-A8CA-EE152A9518D1}" dt="2022-07-11T11:10:37.161" v="432" actId="14100"/>
          <ac:spMkLst>
            <pc:docMk/>
            <pc:sldMk cId="1005414663" sldId="2570"/>
            <ac:spMk id="4" creationId="{8FC12330-2069-37C7-E079-A04394B30C82}"/>
          </ac:spMkLst>
        </pc:spChg>
        <pc:spChg chg="add mod">
          <ac:chgData name="高木 憲司" userId="a66657a4da51e153" providerId="LiveId" clId="{EC604D5D-1D41-4F98-A8CA-EE152A9518D1}" dt="2022-07-11T11:10:29.903" v="430"/>
          <ac:spMkLst>
            <pc:docMk/>
            <pc:sldMk cId="1005414663" sldId="2570"/>
            <ac:spMk id="5" creationId="{3C4016AD-3F2A-ECD4-233B-055AC3669851}"/>
          </ac:spMkLst>
        </pc:spChg>
      </pc:sldChg>
      <pc:sldChg chg="addSp modSp new mod">
        <pc:chgData name="高木 憲司" userId="a66657a4da51e153" providerId="LiveId" clId="{EC604D5D-1D41-4F98-A8CA-EE152A9518D1}" dt="2022-07-11T11:10:46.398" v="434" actId="1076"/>
        <pc:sldMkLst>
          <pc:docMk/>
          <pc:sldMk cId="2698863202" sldId="2571"/>
        </pc:sldMkLst>
        <pc:spChg chg="add mod">
          <ac:chgData name="高木 憲司" userId="a66657a4da51e153" providerId="LiveId" clId="{EC604D5D-1D41-4F98-A8CA-EE152A9518D1}" dt="2022-07-11T10:46:01.849" v="182" actId="1076"/>
          <ac:spMkLst>
            <pc:docMk/>
            <pc:sldMk cId="2698863202" sldId="2571"/>
            <ac:spMk id="4" creationId="{80692B08-EE91-6441-F473-3D841C50F2A9}"/>
          </ac:spMkLst>
        </pc:spChg>
        <pc:spChg chg="add mod">
          <ac:chgData name="高木 憲司" userId="a66657a4da51e153" providerId="LiveId" clId="{EC604D5D-1D41-4F98-A8CA-EE152A9518D1}" dt="2022-07-11T11:10:46.398" v="434" actId="1076"/>
          <ac:spMkLst>
            <pc:docMk/>
            <pc:sldMk cId="2698863202" sldId="2571"/>
            <ac:spMk id="5" creationId="{9F2CCCD3-C1F7-8456-7039-3BD76C8B1216}"/>
          </ac:spMkLst>
        </pc:spChg>
      </pc:sldChg>
      <pc:sldChg chg="addSp modSp new mod">
        <pc:chgData name="高木 憲司" userId="a66657a4da51e153" providerId="LiveId" clId="{EC604D5D-1D41-4F98-A8CA-EE152A9518D1}" dt="2022-07-11T11:10:51.602" v="435"/>
        <pc:sldMkLst>
          <pc:docMk/>
          <pc:sldMk cId="3198698705" sldId="2572"/>
        </pc:sldMkLst>
        <pc:spChg chg="add mod">
          <ac:chgData name="高木 憲司" userId="a66657a4da51e153" providerId="LiveId" clId="{EC604D5D-1D41-4F98-A8CA-EE152A9518D1}" dt="2022-07-11T10:47:21.826" v="230" actId="6549"/>
          <ac:spMkLst>
            <pc:docMk/>
            <pc:sldMk cId="3198698705" sldId="2572"/>
            <ac:spMk id="4" creationId="{F26D3BFD-3DFA-0E6B-945A-F0FD3DBC651A}"/>
          </ac:spMkLst>
        </pc:spChg>
        <pc:spChg chg="add mod">
          <ac:chgData name="高木 憲司" userId="a66657a4da51e153" providerId="LiveId" clId="{EC604D5D-1D41-4F98-A8CA-EE152A9518D1}" dt="2022-07-11T11:10:51.602" v="435"/>
          <ac:spMkLst>
            <pc:docMk/>
            <pc:sldMk cId="3198698705" sldId="2572"/>
            <ac:spMk id="5" creationId="{0185954B-9DAF-7426-C28A-177F6D6A0D1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860" cy="511649"/>
          </a:xfrm>
          <a:prstGeom prst="rect">
            <a:avLst/>
          </a:prstGeom>
        </p:spPr>
        <p:txBody>
          <a:bodyPr vert="horz" lIns="94632" tIns="47316" rIns="94632" bIns="473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0784" y="0"/>
            <a:ext cx="3076860" cy="511649"/>
          </a:xfrm>
          <a:prstGeom prst="rect">
            <a:avLst/>
          </a:prstGeom>
        </p:spPr>
        <p:txBody>
          <a:bodyPr vert="horz" lIns="94632" tIns="47316" rIns="94632" bIns="47316" rtlCol="0"/>
          <a:lstStyle>
            <a:lvl1pPr algn="r">
              <a:defRPr sz="1200"/>
            </a:lvl1pPr>
          </a:lstStyle>
          <a:p>
            <a:fld id="{C84DDC26-932E-4441-AAE8-0381B097C1FB}" type="datetimeFigureOut">
              <a:rPr kumimoji="1" lang="ja-JP" altLang="en-US" smtClean="0"/>
              <a:t>2022/8/30</a:t>
            </a:fld>
            <a:endParaRPr kumimoji="1" lang="ja-JP" altLang="en-US"/>
          </a:p>
        </p:txBody>
      </p:sp>
      <p:sp>
        <p:nvSpPr>
          <p:cNvPr id="4" name="フッター プレースホルダー 3"/>
          <p:cNvSpPr>
            <a:spLocks noGrp="1"/>
          </p:cNvSpPr>
          <p:nvPr>
            <p:ph type="ftr" sz="quarter" idx="2"/>
          </p:nvPr>
        </p:nvSpPr>
        <p:spPr>
          <a:xfrm>
            <a:off x="2" y="9721331"/>
            <a:ext cx="3076860" cy="511648"/>
          </a:xfrm>
          <a:prstGeom prst="rect">
            <a:avLst/>
          </a:prstGeom>
        </p:spPr>
        <p:txBody>
          <a:bodyPr vert="horz" lIns="94632" tIns="47316" rIns="94632" bIns="473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0784" y="9721331"/>
            <a:ext cx="3076860" cy="511648"/>
          </a:xfrm>
          <a:prstGeom prst="rect">
            <a:avLst/>
          </a:prstGeom>
        </p:spPr>
        <p:txBody>
          <a:bodyPr vert="horz" lIns="94632" tIns="47316" rIns="94632" bIns="47316" rtlCol="0" anchor="b"/>
          <a:lstStyle>
            <a:lvl1pPr algn="r">
              <a:defRPr sz="1200"/>
            </a:lvl1pPr>
          </a:lstStyle>
          <a:p>
            <a:fld id="{3ED4BF3B-0B8A-491E-86C2-FE9C9305D7BD}" type="slidenum">
              <a:rPr kumimoji="1" lang="ja-JP" altLang="en-US" smtClean="0"/>
              <a:t>‹#›</a:t>
            </a:fld>
            <a:endParaRPr kumimoji="1" lang="ja-JP" altLang="en-US"/>
          </a:p>
        </p:txBody>
      </p:sp>
    </p:spTree>
    <p:extLst>
      <p:ext uri="{BB962C8B-B14F-4D97-AF65-F5344CB8AC3E}">
        <p14:creationId xmlns:p14="http://schemas.microsoft.com/office/powerpoint/2010/main" val="1146392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3076860" cy="511649"/>
          </a:xfrm>
          <a:prstGeom prst="rect">
            <a:avLst/>
          </a:prstGeom>
          <a:noFill/>
          <a:ln w="9525">
            <a:noFill/>
            <a:miter lim="800000"/>
            <a:headEnd/>
            <a:tailEnd/>
          </a:ln>
          <a:effectLst/>
        </p:spPr>
        <p:txBody>
          <a:bodyPr vert="horz" wrap="square" lIns="94624" tIns="47312" rIns="94624" bIns="47312"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4020784" y="0"/>
            <a:ext cx="3076860" cy="511649"/>
          </a:xfrm>
          <a:prstGeom prst="rect">
            <a:avLst/>
          </a:prstGeom>
          <a:noFill/>
          <a:ln w="9525">
            <a:noFill/>
            <a:miter lim="800000"/>
            <a:headEnd/>
            <a:tailEnd/>
          </a:ln>
          <a:effectLst/>
        </p:spPr>
        <p:txBody>
          <a:bodyPr vert="horz" wrap="square" lIns="94624" tIns="47312" rIns="94624" bIns="47312"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22884"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10430" y="4861483"/>
            <a:ext cx="5678445" cy="4604841"/>
          </a:xfrm>
          <a:prstGeom prst="rect">
            <a:avLst/>
          </a:prstGeom>
          <a:noFill/>
          <a:ln w="9525">
            <a:noFill/>
            <a:miter lim="800000"/>
            <a:headEnd/>
            <a:tailEnd/>
          </a:ln>
          <a:effectLst/>
        </p:spPr>
        <p:txBody>
          <a:bodyPr vert="horz" wrap="square" lIns="94624" tIns="47312" rIns="94624" bIns="4731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2" y="9721331"/>
            <a:ext cx="3076860" cy="511648"/>
          </a:xfrm>
          <a:prstGeom prst="rect">
            <a:avLst/>
          </a:prstGeom>
          <a:noFill/>
          <a:ln w="9525">
            <a:noFill/>
            <a:miter lim="800000"/>
            <a:headEnd/>
            <a:tailEnd/>
          </a:ln>
          <a:effectLst/>
        </p:spPr>
        <p:txBody>
          <a:bodyPr vert="horz" wrap="square" lIns="94624" tIns="47312" rIns="94624" bIns="47312"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4020784" y="9721331"/>
            <a:ext cx="3076860" cy="511648"/>
          </a:xfrm>
          <a:prstGeom prst="rect">
            <a:avLst/>
          </a:prstGeom>
          <a:noFill/>
          <a:ln w="9525">
            <a:noFill/>
            <a:miter lim="800000"/>
            <a:headEnd/>
            <a:tailEnd/>
          </a:ln>
          <a:effectLst/>
        </p:spPr>
        <p:txBody>
          <a:bodyPr vert="horz" wrap="square" lIns="94624" tIns="47312" rIns="94624" bIns="47312" numCol="1" anchor="b" anchorCtr="0" compatLnSpc="1">
            <a:prstTxWarp prst="textNoShape">
              <a:avLst/>
            </a:prstTxWarp>
          </a:bodyPr>
          <a:lstStyle>
            <a:lvl1pPr algn="r">
              <a:defRPr sz="1200">
                <a:ea typeface="ＭＳ Ｐゴシック" pitchFamily="50" charset="-128"/>
              </a:defRPr>
            </a:lvl1pPr>
          </a:lstStyle>
          <a:p>
            <a:pPr>
              <a:defRPr/>
            </a:pPr>
            <a:fld id="{9037E017-C4CE-4A86-8903-C7A029BF502A}" type="slidenum">
              <a:rPr lang="en-US" altLang="ja-JP"/>
              <a:pPr>
                <a:defRPr/>
              </a:pPr>
              <a:t>‹#›</a:t>
            </a:fld>
            <a:endParaRPr lang="en-US" altLang="ja-JP"/>
          </a:p>
        </p:txBody>
      </p:sp>
    </p:spTree>
    <p:extLst>
      <p:ext uri="{BB962C8B-B14F-4D97-AF65-F5344CB8AC3E}">
        <p14:creationId xmlns:p14="http://schemas.microsoft.com/office/powerpoint/2010/main" val="13341077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14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29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44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58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733" algn="l" defTabSz="914293" rtl="0" eaLnBrk="1" latinLnBrk="0" hangingPunct="1">
      <a:defRPr kumimoji="1" sz="1200" kern="1200">
        <a:solidFill>
          <a:schemeClr val="tx1"/>
        </a:solidFill>
        <a:latin typeface="+mn-lt"/>
        <a:ea typeface="+mn-ea"/>
        <a:cs typeface="+mn-cs"/>
      </a:defRPr>
    </a:lvl6pPr>
    <a:lvl7pPr marL="2742879" algn="l" defTabSz="914293" rtl="0" eaLnBrk="1" latinLnBrk="0" hangingPunct="1">
      <a:defRPr kumimoji="1" sz="1200" kern="1200">
        <a:solidFill>
          <a:schemeClr val="tx1"/>
        </a:solidFill>
        <a:latin typeface="+mn-lt"/>
        <a:ea typeface="+mn-ea"/>
        <a:cs typeface="+mn-cs"/>
      </a:defRPr>
    </a:lvl7pPr>
    <a:lvl8pPr marL="3200026" algn="l" defTabSz="914293" rtl="0" eaLnBrk="1" latinLnBrk="0" hangingPunct="1">
      <a:defRPr kumimoji="1" sz="1200" kern="1200">
        <a:solidFill>
          <a:schemeClr val="tx1"/>
        </a:solidFill>
        <a:latin typeface="+mn-lt"/>
        <a:ea typeface="+mn-ea"/>
        <a:cs typeface="+mn-cs"/>
      </a:defRPr>
    </a:lvl8pPr>
    <a:lvl9pPr marL="3657173" algn="l" defTabSz="91429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9700" y="766763"/>
            <a:ext cx="6821488" cy="383857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a:t>
            </a:fld>
            <a:endParaRPr lang="en-US" altLang="ja-JP"/>
          </a:p>
        </p:txBody>
      </p:sp>
    </p:spTree>
    <p:extLst>
      <p:ext uri="{BB962C8B-B14F-4D97-AF65-F5344CB8AC3E}">
        <p14:creationId xmlns:p14="http://schemas.microsoft.com/office/powerpoint/2010/main" val="73607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個別支援計画は、本人・家族に説明を行わなければなりません。これらの言葉で支援目標を書いたとき、どの言葉なら説明を行えるでしょうか。</a:t>
            </a:r>
            <a:endParaRPr kumimoji="1" lang="en-US" altLang="ja-JP" dirty="0"/>
          </a:p>
          <a:p>
            <a:r>
              <a:rPr kumimoji="1" lang="ja-JP" altLang="en-US" dirty="0"/>
              <a:t>１．一人でトイレにいって、うんちをさせる・・・</a:t>
            </a:r>
            <a:r>
              <a:rPr kumimoji="1" lang="en-US" altLang="ja-JP" dirty="0"/>
              <a:t>×</a:t>
            </a:r>
            <a:endParaRPr kumimoji="1" lang="ja-JP" altLang="en-US" dirty="0"/>
          </a:p>
          <a:p>
            <a:r>
              <a:rPr kumimoji="1" lang="ja-JP" altLang="en-US" dirty="0"/>
              <a:t>２．一人でトイレにいって、うんちができるよう指導する・・・</a:t>
            </a:r>
            <a:r>
              <a:rPr kumimoji="1" lang="en-US" altLang="ja-JP" dirty="0"/>
              <a:t>×</a:t>
            </a:r>
            <a:endParaRPr kumimoji="1" lang="ja-JP" altLang="en-US" dirty="0"/>
          </a:p>
          <a:p>
            <a:r>
              <a:rPr kumimoji="1" lang="ja-JP" altLang="en-US" dirty="0"/>
              <a:t>３．一人でトイレにいって、うんちができるよう支援・援助する・・・△</a:t>
            </a:r>
          </a:p>
          <a:p>
            <a:r>
              <a:rPr kumimoji="1" lang="ja-JP" altLang="en-US" dirty="0"/>
              <a:t>４．一人でトイレにいって、うんちができるようになろう・・・○　エンパワメントにつながる言葉</a:t>
            </a:r>
          </a:p>
          <a:p>
            <a:r>
              <a:rPr kumimoji="1" lang="ja-JP" altLang="en-US" dirty="0"/>
              <a:t>５．一人でトイレにいって、うんちができるようなりたい・・・○　アドボケイトにつながる言葉（代弁）</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22</a:t>
            </a:fld>
            <a:endParaRPr lang="en-US" altLang="ja-JP"/>
          </a:p>
        </p:txBody>
      </p:sp>
    </p:spTree>
    <p:extLst>
      <p:ext uri="{BB962C8B-B14F-4D97-AF65-F5344CB8AC3E}">
        <p14:creationId xmlns:p14="http://schemas.microsoft.com/office/powerpoint/2010/main" val="378899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700" dirty="0">
                <a:ea typeface="ＭＳ ゴシック" pitchFamily="49" charset="-128"/>
              </a:rPr>
              <a:t>障害者差別解消がＨ</a:t>
            </a:r>
            <a:r>
              <a:rPr lang="en-US" altLang="ja-JP" sz="1700" dirty="0">
                <a:ea typeface="ＭＳ ゴシック" pitchFamily="49" charset="-128"/>
              </a:rPr>
              <a:t>28</a:t>
            </a:r>
            <a:r>
              <a:rPr lang="ja-JP" altLang="en-US" sz="1700" dirty="0">
                <a:ea typeface="ＭＳ ゴシック" pitchFamily="49" charset="-128"/>
              </a:rPr>
              <a:t>年</a:t>
            </a:r>
            <a:r>
              <a:rPr lang="en-US" altLang="ja-JP" sz="1700" dirty="0">
                <a:ea typeface="ＭＳ ゴシック" pitchFamily="49" charset="-128"/>
              </a:rPr>
              <a:t>4</a:t>
            </a:r>
            <a:r>
              <a:rPr lang="ja-JP" altLang="en-US" sz="1700" dirty="0">
                <a:ea typeface="ＭＳ ゴシック" pitchFamily="49" charset="-128"/>
              </a:rPr>
              <a:t>月から施行されています。</a:t>
            </a:r>
            <a:endParaRPr lang="en-US" altLang="ja-JP" sz="1700" dirty="0">
              <a:ea typeface="ＭＳ ゴシック" pitchFamily="49" charset="-128"/>
            </a:endParaRPr>
          </a:p>
          <a:p>
            <a:pPr eaLnBrk="1" hangingPunct="1"/>
            <a:r>
              <a:rPr lang="ja-JP" altLang="en-US" sz="1700" dirty="0">
                <a:ea typeface="ＭＳ ゴシック" pitchFamily="49" charset="-128"/>
              </a:rPr>
              <a:t>合理的配慮については、その提供を行わないことは差別であるという考え方に立っています。</a:t>
            </a:r>
            <a:endParaRPr lang="en-US" altLang="ja-JP" sz="1700" dirty="0">
              <a:ea typeface="ＭＳ ゴシック" pitchFamily="49" charset="-128"/>
            </a:endParaRPr>
          </a:p>
          <a:p>
            <a:pPr eaLnBrk="1" hangingPunct="1"/>
            <a:r>
              <a:rPr lang="ja-JP" altLang="en-US" sz="1700" dirty="0">
                <a:ea typeface="ＭＳ ゴシック" pitchFamily="49" charset="-128"/>
              </a:rPr>
              <a:t>個々の合理的配慮は、個別性が高いため、サービス提供における個別支援計画の作成・実施のなかで実現していくことになります。</a:t>
            </a:r>
          </a:p>
          <a:p>
            <a:pPr eaLnBrk="1" hangingPunct="1"/>
            <a:endParaRPr lang="ja-JP" altLang="en-US" sz="1700" dirty="0">
              <a:ea typeface="ＭＳ ゴシック" pitchFamily="49" charset="-128"/>
            </a:endParaRPr>
          </a:p>
        </p:txBody>
      </p:sp>
    </p:spTree>
    <p:extLst>
      <p:ext uri="{BB962C8B-B14F-4D97-AF65-F5344CB8AC3E}">
        <p14:creationId xmlns:p14="http://schemas.microsoft.com/office/powerpoint/2010/main" val="899298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福祉事業者向けガイドラインにも、「合理的配慮の提供に当たっては、個別の支援計画（サービス等利用計画、ケアプラン等）に位置付けるなどの取組も望まれる」ことが明記されています。</a:t>
            </a:r>
            <a:endParaRPr kumimoji="1" lang="en-US" altLang="ja-JP" dirty="0"/>
          </a:p>
          <a:p>
            <a:r>
              <a:rPr kumimoji="1" lang="ja-JP" altLang="en-US" dirty="0"/>
              <a:t>もし、実際に、行動障害の方が自傷行為で失明した場合、どのような合理的配慮がなされていたか検証されることになります。それが個別支援計画に全く記載されていなければ、事業所側の責任が追及されることになります。危険回避のための身体拘束についても同様です。</a:t>
            </a:r>
            <a:endParaRPr kumimoji="1" lang="en-US" altLang="ja-JP" dirty="0"/>
          </a:p>
          <a:p>
            <a:r>
              <a:rPr kumimoji="1" lang="ja-JP" altLang="en-US" dirty="0"/>
              <a:t>事業者は今後、個別支援計画を見て判断されます。そのことを念頭に置いておく必要があります。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25</a:t>
            </a:fld>
            <a:endParaRPr lang="en-US" altLang="ja-JP"/>
          </a:p>
        </p:txBody>
      </p:sp>
    </p:spTree>
    <p:extLst>
      <p:ext uri="{BB962C8B-B14F-4D97-AF65-F5344CB8AC3E}">
        <p14:creationId xmlns:p14="http://schemas.microsoft.com/office/powerpoint/2010/main" val="1042230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チームアプローチが重要であることは当然ですが、情報を共有し合い、一緒に、同じ目的に向かって支援を探ることを通してチームワークが生まれます。これらはサービス担当者会議の場等が想定されます。同じ方向を見る関係となるという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27</a:t>
            </a:fld>
            <a:endParaRPr lang="en-US" altLang="ja-JP"/>
          </a:p>
        </p:txBody>
      </p:sp>
    </p:spTree>
    <p:extLst>
      <p:ext uri="{BB962C8B-B14F-4D97-AF65-F5344CB8AC3E}">
        <p14:creationId xmlns:p14="http://schemas.microsoft.com/office/powerpoint/2010/main" val="407338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事業所内における支援会議は、チームアプローチの場でもあり、チームワークを深める場ともなります。</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28</a:t>
            </a:fld>
            <a:endParaRPr lang="en-US" altLang="ja-JP"/>
          </a:p>
        </p:txBody>
      </p:sp>
    </p:spTree>
    <p:extLst>
      <p:ext uri="{BB962C8B-B14F-4D97-AF65-F5344CB8AC3E}">
        <p14:creationId xmlns:p14="http://schemas.microsoft.com/office/powerpoint/2010/main" val="1359741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本人を中心に置いたサービス担当者会議の場は、外部の事業所等とのチームアプローチの場、チームワークを深める場です。</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29</a:t>
            </a:fld>
            <a:endParaRPr lang="en-US" altLang="ja-JP"/>
          </a:p>
        </p:txBody>
      </p:sp>
    </p:spTree>
    <p:extLst>
      <p:ext uri="{BB962C8B-B14F-4D97-AF65-F5344CB8AC3E}">
        <p14:creationId xmlns:p14="http://schemas.microsoft.com/office/powerpoint/2010/main" val="1301023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サービス管理責任者等は、サービス担当者会議で外とつながり、事業所内支援会議で内部で深めるという役割を果たしていただきたいと思います。</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30</a:t>
            </a:fld>
            <a:endParaRPr lang="en-US" altLang="ja-JP"/>
          </a:p>
        </p:txBody>
      </p:sp>
    </p:spTree>
    <p:extLst>
      <p:ext uri="{BB962C8B-B14F-4D97-AF65-F5344CB8AC3E}">
        <p14:creationId xmlns:p14="http://schemas.microsoft.com/office/powerpoint/2010/main" val="2586122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チームアプローチとも重なりますが、施設や事業所内でのサービスだけでは利用者のすべてのニーズには応えられていないことの限界を見極め、施設外の事業者や関係機関との連携に踏み出すことが重要です。</a:t>
            </a:r>
          </a:p>
          <a:p>
            <a:r>
              <a:rPr kumimoji="1" lang="ja-JP" altLang="en-US" dirty="0"/>
              <a:t>　　→　ネットワークを構築するということです。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31</a:t>
            </a:fld>
            <a:endParaRPr lang="en-US" altLang="ja-JP"/>
          </a:p>
        </p:txBody>
      </p:sp>
    </p:spTree>
    <p:extLst>
      <p:ext uri="{BB962C8B-B14F-4D97-AF65-F5344CB8AC3E}">
        <p14:creationId xmlns:p14="http://schemas.microsoft.com/office/powerpoint/2010/main" val="1625238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個別支援計画は、関係者とともに作っていくことで連携ツールにもなります。作成後にも本人の了解を得たうえで関係者と共有し連携に役立てます。</a:t>
            </a:r>
            <a:endParaRPr kumimoji="1" lang="en-US" altLang="ja-JP" dirty="0"/>
          </a:p>
          <a:p>
            <a:r>
              <a:rPr kumimoji="1" lang="ja-JP" altLang="en-US" dirty="0"/>
              <a:t>ツールを使いこなしましょう。</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32</a:t>
            </a:fld>
            <a:endParaRPr lang="en-US" altLang="ja-JP"/>
          </a:p>
        </p:txBody>
      </p:sp>
    </p:spTree>
    <p:extLst>
      <p:ext uri="{BB962C8B-B14F-4D97-AF65-F5344CB8AC3E}">
        <p14:creationId xmlns:p14="http://schemas.microsoft.com/office/powerpoint/2010/main" val="239910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福祉と医療も今後は対等な立場で連携していくことになりますが、自分たちに専門性がなければ、主張も弱くなります。</a:t>
            </a:r>
            <a:endParaRPr kumimoji="1" lang="en-US" altLang="ja-JP" dirty="0"/>
          </a:p>
          <a:p>
            <a:r>
              <a:rPr kumimoji="1" lang="ja-JP" altLang="en-US" dirty="0"/>
              <a:t>普段からの研鑽が必要です。</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33</a:t>
            </a:fld>
            <a:endParaRPr lang="en-US" altLang="ja-JP"/>
          </a:p>
        </p:txBody>
      </p:sp>
    </p:spTree>
    <p:extLst>
      <p:ext uri="{BB962C8B-B14F-4D97-AF65-F5344CB8AC3E}">
        <p14:creationId xmlns:p14="http://schemas.microsoft.com/office/powerpoint/2010/main" val="172555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サービス提供の基本的な考え方を理解し、利用者中心のサービス提供を実施しなければなりません。</a:t>
            </a:r>
          </a:p>
          <a:p>
            <a:r>
              <a:rPr kumimoji="1" lang="ja-JP" altLang="en-US" dirty="0"/>
              <a:t>（内容）</a:t>
            </a:r>
          </a:p>
          <a:p>
            <a:r>
              <a:rPr kumimoji="1" lang="ja-JP" altLang="en-US" dirty="0"/>
              <a:t>１．サービス提供の基本的な考え方</a:t>
            </a:r>
          </a:p>
          <a:p>
            <a:r>
              <a:rPr kumimoji="1" lang="ja-JP" altLang="en-US" dirty="0"/>
              <a:t>　　利用者主体、自立（自律）支援、ＩＣＦの障害構造、エンパワメント、合理的配慮、専門性、チームアプローチ、連携等について理解し、支援計画作成、支援実施において活用できること。</a:t>
            </a:r>
          </a:p>
          <a:p>
            <a:r>
              <a:rPr kumimoji="1" lang="ja-JP" altLang="en-US" dirty="0"/>
              <a:t>２．サービス提供における基本</a:t>
            </a:r>
          </a:p>
          <a:p>
            <a:r>
              <a:rPr kumimoji="1" lang="ja-JP" altLang="en-US" dirty="0"/>
              <a:t>　　サービス提供においては、それぞれの事業の対象者像、サービス内容を基盤に個に応じた支援を行う。それが、サービスの標準化のプロセスとなること、計画においては時間軸とサービス内容の二つの要素が重要であることを理解する。</a:t>
            </a:r>
          </a:p>
          <a:p>
            <a:r>
              <a:rPr kumimoji="1" lang="ja-JP" altLang="en-US" dirty="0"/>
              <a:t>　</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a:t>
            </a:fld>
            <a:endParaRPr lang="en-US" altLang="ja-JP"/>
          </a:p>
        </p:txBody>
      </p:sp>
    </p:spTree>
    <p:extLst>
      <p:ext uri="{BB962C8B-B14F-4D97-AF65-F5344CB8AC3E}">
        <p14:creationId xmlns:p14="http://schemas.microsoft.com/office/powerpoint/2010/main" val="270564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37E017-C4CE-4A86-8903-C7A029BF502A}"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750623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個別支援計画は、支援の前提でもあります。</a:t>
            </a:r>
            <a:endParaRPr kumimoji="1" lang="en-US" altLang="ja-JP" dirty="0"/>
          </a:p>
          <a:p>
            <a:r>
              <a:rPr kumimoji="1" lang="ja-JP" altLang="en-US" dirty="0"/>
              <a:t>ＰＤＣＡサイクルを回す中でより良い支援へとブラッシュアップしていきましょう。</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35</a:t>
            </a:fld>
            <a:endParaRPr lang="en-US" altLang="ja-JP"/>
          </a:p>
        </p:txBody>
      </p:sp>
    </p:spTree>
    <p:extLst>
      <p:ext uri="{BB962C8B-B14F-4D97-AF65-F5344CB8AC3E}">
        <p14:creationId xmlns:p14="http://schemas.microsoft.com/office/powerpoint/2010/main" val="1419103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国が示している標準的なサービス内容はあくまでも例示ですので、各事業所において標準的なサービス提供の内容を作り上げる必要があります。</a:t>
            </a:r>
            <a:endParaRPr kumimoji="1" lang="en-US" altLang="ja-JP" dirty="0"/>
          </a:p>
          <a:p>
            <a:r>
              <a:rPr kumimoji="1" lang="ja-JP" altLang="en-US" dirty="0"/>
              <a:t>それは事例の積み重ね、つまり個別支援計画やモニタリング、日々の記録の積み重ねから生まれます。</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36</a:t>
            </a:fld>
            <a:endParaRPr lang="en-US" altLang="ja-JP"/>
          </a:p>
        </p:txBody>
      </p:sp>
    </p:spTree>
    <p:extLst>
      <p:ext uri="{BB962C8B-B14F-4D97-AF65-F5344CB8AC3E}">
        <p14:creationId xmlns:p14="http://schemas.microsoft.com/office/powerpoint/2010/main" val="758825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92075" y="746125"/>
            <a:ext cx="6621463" cy="3725863"/>
          </a:xfrm>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１．個別支援計画は個々の対応をどうやっていくかということであるので、当然、標準のマニュアルに入っていないサービスも生じてくるだろう。例えば、ＡさんとＢさんとの入浴の介助の仕方が異なっていて、Ａさんの介助の仕方はマニュアルにあるが、Ｂさんの</a:t>
            </a:r>
            <a:r>
              <a:rPr lang="ja-JP" altLang="en-US" dirty="0" err="1"/>
              <a:t>は</a:t>
            </a:r>
            <a:r>
              <a:rPr lang="ja-JP" altLang="en-US" dirty="0"/>
              <a:t>入っていないという場合、マニュアルに加えることを検討して欲しい。一般的なことを書いてあっても全ての人には通用しないものである。Ａさん、Ｂさん、Ｃさん、各々へのサービスというのを積み重ねていってできていったものがマニュアルになる。</a:t>
            </a:r>
          </a:p>
          <a:p>
            <a:pPr eaLnBrk="1" hangingPunct="1"/>
            <a:r>
              <a:rPr lang="ja-JP" altLang="en-US" dirty="0"/>
              <a:t>２．マニュアルと個別化されたサービスとを、常に見ていく必要がある。そのことを、サービス管理責任者の重要な仕事として考えていただきたい。</a:t>
            </a:r>
          </a:p>
          <a:p>
            <a:pPr eaLnBrk="1" hangingPunct="1"/>
            <a:r>
              <a:rPr lang="ja-JP" altLang="en-US" dirty="0"/>
              <a:t>３．豊富な経験を持っていて、自分だけはわかっていても他の人はわからないということがある。職場の現状としてはよくあることではないかと思われるが、共有化できるものは共有化してサービスを整理していけば、質の担保という観点からは、大きな効果があると思われる。</a:t>
            </a:r>
          </a:p>
        </p:txBody>
      </p:sp>
    </p:spTree>
    <p:extLst>
      <p:ext uri="{BB962C8B-B14F-4D97-AF65-F5344CB8AC3E}">
        <p14:creationId xmlns:p14="http://schemas.microsoft.com/office/powerpoint/2010/main" val="554127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92075" y="746125"/>
            <a:ext cx="6621463" cy="3725863"/>
          </a:xfrm>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pPr eaLnBrk="1" hangingPunct="1"/>
            <a:r>
              <a:rPr lang="ja-JP" altLang="en-US" dirty="0"/>
              <a:t>個別性が高いと言われる障害者の支援ですが、そうはいっても事例の積み重ねの中で標準化される部分はあるだろうと思います。</a:t>
            </a:r>
            <a:endParaRPr lang="en-US" altLang="ja-JP" dirty="0"/>
          </a:p>
          <a:p>
            <a:pPr eaLnBrk="1" hangingPunct="1"/>
            <a:r>
              <a:rPr lang="ja-JP" altLang="en-US" dirty="0"/>
              <a:t>いつまでも</a:t>
            </a:r>
            <a:r>
              <a:rPr lang="ja-JP" altLang="en-US" dirty="0" err="1"/>
              <a:t>個別個別</a:t>
            </a:r>
            <a:r>
              <a:rPr lang="ja-JP" altLang="en-US" dirty="0"/>
              <a:t>といっていても職員全体の支援の質の向上にはつながりません。</a:t>
            </a:r>
            <a:endParaRPr lang="en-US" altLang="ja-JP" dirty="0"/>
          </a:p>
          <a:p>
            <a:pPr eaLnBrk="1" hangingPunct="1"/>
            <a:r>
              <a:rPr lang="ja-JP" altLang="en-US" dirty="0"/>
              <a:t>個別性の中に整理統合されうるサービスがないか、考えていく必要があるでしょう。</a:t>
            </a:r>
          </a:p>
        </p:txBody>
      </p:sp>
    </p:spTree>
    <p:extLst>
      <p:ext uri="{BB962C8B-B14F-4D97-AF65-F5344CB8AC3E}">
        <p14:creationId xmlns:p14="http://schemas.microsoft.com/office/powerpoint/2010/main" val="6476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総合支援法の基本理念。５</a:t>
            </a:r>
            <a:endParaRPr kumimoji="1" lang="en-US" altLang="ja-JP" dirty="0"/>
          </a:p>
          <a:p>
            <a:r>
              <a:rPr kumimoji="1" lang="ja-JP" altLang="en-US" dirty="0"/>
              <a:t>○かけがえのない個人として尊重</a:t>
            </a:r>
            <a:endParaRPr kumimoji="1" lang="en-US" altLang="ja-JP" dirty="0"/>
          </a:p>
          <a:p>
            <a:r>
              <a:rPr kumimoji="1" lang="ja-JP" altLang="en-US" dirty="0"/>
              <a:t>○共生社会の実現</a:t>
            </a:r>
            <a:endParaRPr kumimoji="1" lang="en-US" altLang="ja-JP" dirty="0"/>
          </a:p>
          <a:p>
            <a:r>
              <a:rPr kumimoji="1" lang="ja-JP" altLang="en-US" dirty="0"/>
              <a:t>○可能な限り身近な場所において支援が受けられる。</a:t>
            </a:r>
            <a:endParaRPr kumimoji="1" lang="en-US" altLang="ja-JP" dirty="0"/>
          </a:p>
          <a:p>
            <a:r>
              <a:rPr kumimoji="1" lang="ja-JP" altLang="en-US" dirty="0"/>
              <a:t>○どこで誰と住むか選択の機会が確保される。</a:t>
            </a:r>
            <a:endParaRPr kumimoji="1" lang="en-US" altLang="ja-JP" dirty="0"/>
          </a:p>
          <a:p>
            <a:r>
              <a:rPr kumimoji="1" lang="ja-JP" altLang="en-US" dirty="0"/>
              <a:t>○障壁の除去（合理的配慮）</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a:t>
            </a:fld>
            <a:endParaRPr lang="en-US" altLang="ja-JP"/>
          </a:p>
        </p:txBody>
      </p:sp>
    </p:spTree>
    <p:extLst>
      <p:ext uri="{BB962C8B-B14F-4D97-AF65-F5344CB8AC3E}">
        <p14:creationId xmlns:p14="http://schemas.microsoft.com/office/powerpoint/2010/main" val="420910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障害者総合支援法では、障害者の地域社会における生活を、本人を中心に置いて総合的に支援することを明確化しました。</a:t>
            </a:r>
            <a:endParaRPr kumimoji="1" lang="en-US" altLang="ja-JP" dirty="0"/>
          </a:p>
          <a:p>
            <a:r>
              <a:rPr kumimoji="1" lang="ja-JP" altLang="en-US" dirty="0"/>
              <a:t>三つの場の大切さ。</a:t>
            </a:r>
            <a:endParaRPr kumimoji="1" lang="en-US" altLang="ja-JP" dirty="0"/>
          </a:p>
          <a:p>
            <a:r>
              <a:rPr kumimoji="1" lang="ja-JP" altLang="en-US" dirty="0"/>
              <a:t>３Ｂ支援</a:t>
            </a:r>
          </a:p>
          <a:p>
            <a:r>
              <a:rPr kumimoji="1" lang="ja-JP" altLang="en-US" dirty="0"/>
              <a:t>　　　①生きる場（生活の場、安心の場、住居・家計・生活資源等）</a:t>
            </a:r>
          </a:p>
          <a:p>
            <a:r>
              <a:rPr kumimoji="1" lang="ja-JP" altLang="en-US" dirty="0"/>
              <a:t>　　　②行き場（その人なりの日課：社会参加、社会関係、就労等）</a:t>
            </a:r>
          </a:p>
          <a:p>
            <a:r>
              <a:rPr kumimoji="1" lang="ja-JP" altLang="en-US" dirty="0"/>
              <a:t>　　　③活き場（元気の源、自由で解放された時間と空間、余暇、癒やし）</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a:t>
            </a:fld>
            <a:endParaRPr lang="en-US" altLang="ja-JP"/>
          </a:p>
        </p:txBody>
      </p:sp>
    </p:spTree>
    <p:extLst>
      <p:ext uri="{BB962C8B-B14F-4D97-AF65-F5344CB8AC3E}">
        <p14:creationId xmlns:p14="http://schemas.microsoft.com/office/powerpoint/2010/main" val="191640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700" dirty="0">
                <a:ea typeface="ＭＳ ゴシック" pitchFamily="49" charset="-128"/>
              </a:rPr>
              <a:t>利用者主体については、別の講義「サービス提供事業所の利用者主体のアセスメント」で詳しくお話しますが、「本人中心」という意味と解釈したいと思っています。</a:t>
            </a:r>
            <a:endParaRPr lang="en-US" altLang="ja-JP" sz="1700" dirty="0">
              <a:ea typeface="ＭＳ ゴシック" pitchFamily="49" charset="-128"/>
            </a:endParaRPr>
          </a:p>
          <a:p>
            <a:pPr eaLnBrk="1" hangingPunct="1"/>
            <a:r>
              <a:rPr lang="ja-JP" altLang="en-US" sz="1700" dirty="0">
                <a:ea typeface="ＭＳ ゴシック" pitchFamily="49" charset="-128"/>
              </a:rPr>
              <a:t>エンパワメントやストレングスの視点にもつながりますが、例え意思表明が困難な人であっても、人生の主人公は本人であることを念頭に置くことであると考えます。</a:t>
            </a:r>
            <a:endParaRPr lang="en-US" altLang="ja-JP" sz="1700" dirty="0">
              <a:ea typeface="ＭＳ ゴシック" pitchFamily="49" charset="-128"/>
            </a:endParaRPr>
          </a:p>
          <a:p>
            <a:pPr eaLnBrk="1" hangingPunct="1"/>
            <a:r>
              <a:rPr lang="ja-JP" altLang="en-US" sz="1700" dirty="0">
                <a:ea typeface="ＭＳ ゴシック" pitchFamily="49" charset="-128"/>
              </a:rPr>
              <a:t>このことは「意思決定支援」ともつながっていきます。</a:t>
            </a:r>
            <a:endParaRPr lang="en-US" altLang="ja-JP" sz="1700" dirty="0">
              <a:ea typeface="ＭＳ ゴシック" pitchFamily="49" charset="-128"/>
            </a:endParaRPr>
          </a:p>
          <a:p>
            <a:pPr eaLnBrk="1" hangingPunct="1"/>
            <a:endParaRPr lang="ja-JP" altLang="en-US" sz="1700" dirty="0">
              <a:ea typeface="ＭＳ ゴシック" pitchFamily="49" charset="-128"/>
            </a:endParaRPr>
          </a:p>
        </p:txBody>
      </p:sp>
    </p:spTree>
    <p:extLst>
      <p:ext uri="{BB962C8B-B14F-4D97-AF65-F5344CB8AC3E}">
        <p14:creationId xmlns:p14="http://schemas.microsoft.com/office/powerpoint/2010/main" val="77065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700" dirty="0">
                <a:ea typeface="ＭＳ ゴシック" pitchFamily="49" charset="-128"/>
              </a:rPr>
              <a:t>次に、自ら立つという自立という言葉、この「自立」という言葉は、「身辺の自立」や「経済的自立」を連想させ、「自分で出来ないとダメなのか」「重度の障害者は自立できないのか」といった誤解を招くこともありました。</a:t>
            </a:r>
            <a:endParaRPr lang="en-US" altLang="ja-JP" sz="1700" dirty="0">
              <a:ea typeface="ＭＳ ゴシック" pitchFamily="49" charset="-128"/>
            </a:endParaRPr>
          </a:p>
          <a:p>
            <a:pPr eaLnBrk="1" hangingPunct="1"/>
            <a:r>
              <a:rPr lang="ja-JP" altLang="en-US" sz="1700" dirty="0">
                <a:ea typeface="ＭＳ ゴシック" pitchFamily="49" charset="-128"/>
              </a:rPr>
              <a:t>自立支援法の評判が悪かったのも、そういう言葉の誤解から来ているところもあったかと思います。</a:t>
            </a:r>
            <a:endParaRPr lang="en-US" altLang="ja-JP" sz="1700" dirty="0">
              <a:ea typeface="ＭＳ ゴシック" pitchFamily="49" charset="-128"/>
            </a:endParaRPr>
          </a:p>
          <a:p>
            <a:pPr eaLnBrk="1" hangingPunct="1"/>
            <a:r>
              <a:rPr lang="ja-JP" altLang="en-US" sz="1700" dirty="0">
                <a:ea typeface="ＭＳ ゴシック" pitchFamily="49" charset="-128"/>
              </a:rPr>
              <a:t>そうではなく、利用者がサービスを主体的に活用して、人生を歩めるよう支援していくことが重要なのであり、主人公は本人という先ほどの意味と重なります。</a:t>
            </a:r>
            <a:endParaRPr lang="en-US" altLang="ja-JP" sz="1700" dirty="0">
              <a:ea typeface="ＭＳ ゴシック" pitchFamily="49" charset="-128"/>
            </a:endParaRPr>
          </a:p>
          <a:p>
            <a:pPr eaLnBrk="1" hangingPunct="1"/>
            <a:r>
              <a:rPr lang="ja-JP" altLang="en-US" sz="1700" dirty="0">
                <a:ea typeface="ＭＳ ゴシック" pitchFamily="49" charset="-128"/>
              </a:rPr>
              <a:t>自己決定し、自分の人生を自分でコントロールするということであり、自分で律する「自律」という言葉に近いものであると考えます。</a:t>
            </a:r>
            <a:endParaRPr lang="en-US" altLang="ja-JP" sz="1700" dirty="0">
              <a:ea typeface="ＭＳ ゴシック" pitchFamily="49" charset="-128"/>
            </a:endParaRPr>
          </a:p>
          <a:p>
            <a:pPr eaLnBrk="1" hangingPunct="1"/>
            <a:r>
              <a:rPr lang="ja-JP" altLang="en-US" sz="1700" dirty="0">
                <a:ea typeface="ＭＳ ゴシック" pitchFamily="49" charset="-128"/>
              </a:rPr>
              <a:t>自ら意思の表明が困難な場合であっても、意思決定の支援を受け、自ら選択したことを行うことが重要視されています。</a:t>
            </a:r>
          </a:p>
          <a:p>
            <a:pPr eaLnBrk="1" hangingPunct="1"/>
            <a:endParaRPr lang="ja-JP" altLang="en-US" sz="1700" dirty="0">
              <a:ea typeface="ＭＳ ゴシック" pitchFamily="49" charset="-128"/>
            </a:endParaRPr>
          </a:p>
        </p:txBody>
      </p:sp>
    </p:spTree>
    <p:extLst>
      <p:ext uri="{BB962C8B-B14F-4D97-AF65-F5344CB8AC3E}">
        <p14:creationId xmlns:p14="http://schemas.microsoft.com/office/powerpoint/2010/main" val="94596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700" dirty="0">
                <a:ea typeface="ＭＳ ゴシック" pitchFamily="49" charset="-128"/>
              </a:rPr>
              <a:t>障害者本人やその家族は、それまでの人的・社会的環境によって、主体的に自らの力を発揮することが困難な状態、すなわちパワレス（力を失った）な状況となっている場合があります。</a:t>
            </a:r>
          </a:p>
          <a:p>
            <a:pPr eaLnBrk="1" hangingPunct="1"/>
            <a:r>
              <a:rPr lang="ja-JP" altLang="en-US" sz="1700" dirty="0">
                <a:ea typeface="ＭＳ ゴシック" pitchFamily="49" charset="-128"/>
              </a:rPr>
              <a:t>しかし、どんな人にでもストレングスはありますから、そこを見つけ働きかけていくことによって、本来持っている力を発揮できるよう支援します。</a:t>
            </a:r>
            <a:endParaRPr lang="en-US" altLang="ja-JP" sz="1700" dirty="0">
              <a:ea typeface="ＭＳ ゴシック" pitchFamily="49" charset="-128"/>
            </a:endParaRPr>
          </a:p>
          <a:p>
            <a:pPr eaLnBrk="1" hangingPunct="1"/>
            <a:r>
              <a:rPr lang="ja-JP" altLang="en-US" sz="1700" dirty="0">
                <a:ea typeface="ＭＳ ゴシック" pitchFamily="49" charset="-128"/>
              </a:rPr>
              <a:t>環境面も、本人のストレングスが活かせるよう調整したり、本人がエンパワメントしていく過程の中で改善されていくこともあります。</a:t>
            </a:r>
          </a:p>
        </p:txBody>
      </p:sp>
    </p:spTree>
    <p:extLst>
      <p:ext uri="{BB962C8B-B14F-4D97-AF65-F5344CB8AC3E}">
        <p14:creationId xmlns:p14="http://schemas.microsoft.com/office/powerpoint/2010/main" val="246652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eaLnBrk="1" hangingPunct="1"/>
            <a:fld id="{E2C3DA0B-BAA4-4D7B-86FB-1CEAE89BA696}" type="slidenum">
              <a:rPr lang="en-US" altLang="ja-JP" sz="1200"/>
              <a:pPr eaLnBrk="1" hangingPunct="1"/>
              <a:t>19</a:t>
            </a:fld>
            <a:endParaRPr lang="en-US" altLang="ja-JP" sz="120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xfrm>
            <a:off x="898525" y="4687888"/>
            <a:ext cx="4945063" cy="444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dirty="0"/>
              <a:t>ＷＨＯ（２００１）</a:t>
            </a:r>
            <a:endParaRPr lang="en-US" altLang="ja-JP" dirty="0"/>
          </a:p>
          <a:p>
            <a:pPr eaLnBrk="1" hangingPunct="1"/>
            <a:r>
              <a:rPr lang="ja-JP" altLang="en-US"/>
              <a:t>ＩＣＦによる障害のとらえ方は、障害者支援にとっても重要な視点である。例えば、治療や（狭義の）リハビリテーションを実施しても、機能回復が見込めない場合があるが、福祉用具やヘルパー等の活用により、社会参加を果たし自分らしく生きていくことは可能となる。社会参加していくことで、社会環境が整備されたり、周囲の偏見がなくなったり、自らの体力もついてくるかもしれない。各要素が有機的につながり好ましい変化の循環を起こしていくことができる可能性がある。</a:t>
            </a:r>
            <a:endParaRPr lang="en-US" altLang="ja-JP" dirty="0"/>
          </a:p>
        </p:txBody>
      </p:sp>
    </p:spTree>
    <p:extLst>
      <p:ext uri="{BB962C8B-B14F-4D97-AF65-F5344CB8AC3E}">
        <p14:creationId xmlns:p14="http://schemas.microsoft.com/office/powerpoint/2010/main" val="157225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700" dirty="0">
                <a:ea typeface="ＭＳ ゴシック" pitchFamily="49" charset="-128"/>
              </a:rPr>
              <a:t>権利擁護（アドボカシー）とは、虐待防止など障害者の人権を擁護していくことであり、自ら権利を擁護していくことに困難を抱える障害者の権利を代弁していくこともあります。</a:t>
            </a:r>
          </a:p>
          <a:p>
            <a:pPr eaLnBrk="1" hangingPunct="1"/>
            <a:r>
              <a:rPr lang="ja-JP" altLang="en-US" sz="1700" dirty="0">
                <a:ea typeface="ＭＳ ゴシック" pitchFamily="49" charset="-128"/>
              </a:rPr>
              <a:t>権利擁護（アドボカシー）の考え方を、個別支援計画の中に具体的に入れていくことが重要となります。（自己決定及び意思決定支援と関連する。）</a:t>
            </a:r>
          </a:p>
        </p:txBody>
      </p:sp>
    </p:spTree>
    <p:extLst>
      <p:ext uri="{BB962C8B-B14F-4D97-AF65-F5344CB8AC3E}">
        <p14:creationId xmlns:p14="http://schemas.microsoft.com/office/powerpoint/2010/main" val="223481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565"/>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23" indent="0" algn="ctr">
              <a:buNone/>
              <a:defRPr>
                <a:solidFill>
                  <a:schemeClr val="tx1">
                    <a:tint val="75000"/>
                  </a:schemeClr>
                </a:solidFill>
              </a:defRPr>
            </a:lvl2pPr>
            <a:lvl3pPr marL="914248" indent="0" algn="ctr">
              <a:buNone/>
              <a:defRPr>
                <a:solidFill>
                  <a:schemeClr val="tx1">
                    <a:tint val="75000"/>
                  </a:schemeClr>
                </a:solidFill>
              </a:defRPr>
            </a:lvl3pPr>
            <a:lvl4pPr marL="1371372" indent="0" algn="ctr">
              <a:buNone/>
              <a:defRPr>
                <a:solidFill>
                  <a:schemeClr val="tx1">
                    <a:tint val="75000"/>
                  </a:schemeClr>
                </a:solidFill>
              </a:defRPr>
            </a:lvl4pPr>
            <a:lvl5pPr marL="1828496" indent="0" algn="ctr">
              <a:buNone/>
              <a:defRPr>
                <a:solidFill>
                  <a:schemeClr val="tx1">
                    <a:tint val="75000"/>
                  </a:schemeClr>
                </a:solidFill>
              </a:defRPr>
            </a:lvl5pPr>
            <a:lvl6pPr marL="2285619" indent="0" algn="ctr">
              <a:buNone/>
              <a:defRPr>
                <a:solidFill>
                  <a:schemeClr val="tx1">
                    <a:tint val="75000"/>
                  </a:schemeClr>
                </a:solidFill>
              </a:defRPr>
            </a:lvl6pPr>
            <a:lvl7pPr marL="2742742" indent="0" algn="ctr">
              <a:buNone/>
              <a:defRPr>
                <a:solidFill>
                  <a:schemeClr val="tx1">
                    <a:tint val="75000"/>
                  </a:schemeClr>
                </a:solidFill>
              </a:defRPr>
            </a:lvl7pPr>
            <a:lvl8pPr marL="3199867" indent="0" algn="ctr">
              <a:buNone/>
              <a:defRPr>
                <a:solidFill>
                  <a:schemeClr val="tx1">
                    <a:tint val="75000"/>
                  </a:schemeClr>
                </a:solidFill>
              </a:defRPr>
            </a:lvl8pPr>
            <a:lvl9pPr marL="365699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1" y="274667"/>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15" y="274667"/>
            <a:ext cx="804203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565"/>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23" indent="0" algn="ctr">
              <a:buNone/>
              <a:defRPr>
                <a:solidFill>
                  <a:schemeClr val="tx1">
                    <a:tint val="75000"/>
                  </a:schemeClr>
                </a:solidFill>
              </a:defRPr>
            </a:lvl2pPr>
            <a:lvl3pPr marL="914248" indent="0" algn="ctr">
              <a:buNone/>
              <a:defRPr>
                <a:solidFill>
                  <a:schemeClr val="tx1">
                    <a:tint val="75000"/>
                  </a:schemeClr>
                </a:solidFill>
              </a:defRPr>
            </a:lvl3pPr>
            <a:lvl4pPr marL="1371372" indent="0" algn="ctr">
              <a:buNone/>
              <a:defRPr>
                <a:solidFill>
                  <a:schemeClr val="tx1">
                    <a:tint val="75000"/>
                  </a:schemeClr>
                </a:solidFill>
              </a:defRPr>
            </a:lvl4pPr>
            <a:lvl5pPr marL="1828496" indent="0" algn="ctr">
              <a:buNone/>
              <a:defRPr>
                <a:solidFill>
                  <a:schemeClr val="tx1">
                    <a:tint val="75000"/>
                  </a:schemeClr>
                </a:solidFill>
              </a:defRPr>
            </a:lvl5pPr>
            <a:lvl6pPr marL="2285619" indent="0" algn="ctr">
              <a:buNone/>
              <a:defRPr>
                <a:solidFill>
                  <a:schemeClr val="tx1">
                    <a:tint val="75000"/>
                  </a:schemeClr>
                </a:solidFill>
              </a:defRPr>
            </a:lvl6pPr>
            <a:lvl7pPr marL="2742742" indent="0" algn="ctr">
              <a:buNone/>
              <a:defRPr>
                <a:solidFill>
                  <a:schemeClr val="tx1">
                    <a:tint val="75000"/>
                  </a:schemeClr>
                </a:solidFill>
              </a:defRPr>
            </a:lvl7pPr>
            <a:lvl8pPr marL="3199867" indent="0" algn="ctr">
              <a:buNone/>
              <a:defRPr>
                <a:solidFill>
                  <a:schemeClr val="tx1">
                    <a:tint val="75000"/>
                  </a:schemeClr>
                </a:solidFill>
              </a:defRPr>
            </a:lvl8pPr>
            <a:lvl9pPr marL="365699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B8326E1-1187-4179-8038-6C5880252275}" type="slidenum">
              <a:rPr lang="ja-JP" altLang="en-US"/>
              <a:pPr>
                <a:defRPr/>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487E7A6-742E-41BA-90C3-10D823B0DB01}"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8" y="4407040"/>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248" y="2906722"/>
            <a:ext cx="10363200" cy="1500187"/>
          </a:xfrm>
        </p:spPr>
        <p:txBody>
          <a:bodyPr anchor="b"/>
          <a:lstStyle>
            <a:lvl1pPr marL="0" indent="0">
              <a:buNone/>
              <a:defRPr sz="2000">
                <a:solidFill>
                  <a:schemeClr val="tx1">
                    <a:tint val="75000"/>
                  </a:schemeClr>
                </a:solidFill>
              </a:defRPr>
            </a:lvl1pPr>
            <a:lvl2pPr marL="457123" indent="0">
              <a:buNone/>
              <a:defRPr sz="1800">
                <a:solidFill>
                  <a:schemeClr val="tx1">
                    <a:tint val="75000"/>
                  </a:schemeClr>
                </a:solidFill>
              </a:defRPr>
            </a:lvl2pPr>
            <a:lvl3pPr marL="914248" indent="0">
              <a:buNone/>
              <a:defRPr sz="1600">
                <a:solidFill>
                  <a:schemeClr val="tx1">
                    <a:tint val="75000"/>
                  </a:schemeClr>
                </a:solidFill>
              </a:defRPr>
            </a:lvl3pPr>
            <a:lvl4pPr marL="1371372" indent="0">
              <a:buNone/>
              <a:defRPr sz="1400">
                <a:solidFill>
                  <a:schemeClr val="tx1">
                    <a:tint val="75000"/>
                  </a:schemeClr>
                </a:solidFill>
              </a:defRPr>
            </a:lvl4pPr>
            <a:lvl5pPr marL="1828496" indent="0">
              <a:buNone/>
              <a:defRPr sz="1400">
                <a:solidFill>
                  <a:schemeClr val="tx1">
                    <a:tint val="75000"/>
                  </a:schemeClr>
                </a:solidFill>
              </a:defRPr>
            </a:lvl5pPr>
            <a:lvl6pPr marL="2285619" indent="0">
              <a:buNone/>
              <a:defRPr sz="1400">
                <a:solidFill>
                  <a:schemeClr val="tx1">
                    <a:tint val="75000"/>
                  </a:schemeClr>
                </a:solidFill>
              </a:defRPr>
            </a:lvl6pPr>
            <a:lvl7pPr marL="2742742" indent="0">
              <a:buNone/>
              <a:defRPr sz="1400">
                <a:solidFill>
                  <a:schemeClr val="tx1">
                    <a:tint val="75000"/>
                  </a:schemeClr>
                </a:solidFill>
              </a:defRPr>
            </a:lvl7pPr>
            <a:lvl8pPr marL="3199867" indent="0">
              <a:buNone/>
              <a:defRPr sz="1400">
                <a:solidFill>
                  <a:schemeClr val="tx1">
                    <a:tint val="75000"/>
                  </a:schemeClr>
                </a:solidFill>
              </a:defRPr>
            </a:lvl8pPr>
            <a:lvl9pPr marL="365699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119F5E-61AB-4CAF-8CA5-87916AD703A9}" type="slidenum">
              <a:rPr lang="ja-JP" altLang="en-US"/>
              <a:pPr>
                <a:defRPr/>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9" y="160020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89790" y="160020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F7CC43E-E058-41B5-9D41-262B1421DF3A}"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1" y="1535113"/>
            <a:ext cx="5386755"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742" y="1535113"/>
            <a:ext cx="5388708"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742"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1E4010A-CF71-4169-9361-4483262FB6E4}"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67B455FC-2887-4449-BD4A-CCA5E92253D1}"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6FB6A8B-F30D-4449-9C4B-BC5A7F7FA058}"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15" y="273051"/>
            <a:ext cx="401124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389" y="273081"/>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15" y="1435103"/>
            <a:ext cx="4011247" cy="4691063"/>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79C1957-BE64-4A83-A34C-D91093E5AAA4}"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5"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555" y="612775"/>
            <a:ext cx="7315200" cy="4114800"/>
          </a:xfrm>
        </p:spPr>
        <p:txBody>
          <a:bodyPr rtlCol="0">
            <a:normAutofit/>
          </a:bodyPr>
          <a:lstStyle>
            <a:lvl1pPr marL="0" indent="0">
              <a:buNone/>
              <a:defRPr sz="3200"/>
            </a:lvl1pPr>
            <a:lvl2pPr marL="457123" indent="0">
              <a:buNone/>
              <a:defRPr sz="2800"/>
            </a:lvl2pPr>
            <a:lvl3pPr marL="914248" indent="0">
              <a:buNone/>
              <a:defRPr sz="2400"/>
            </a:lvl3pPr>
            <a:lvl4pPr marL="1371372" indent="0">
              <a:buNone/>
              <a:defRPr sz="2000"/>
            </a:lvl4pPr>
            <a:lvl5pPr marL="1828496" indent="0">
              <a:buNone/>
              <a:defRPr sz="2000"/>
            </a:lvl5pPr>
            <a:lvl6pPr marL="2285619" indent="0">
              <a:buNone/>
              <a:defRPr sz="2000"/>
            </a:lvl6pPr>
            <a:lvl7pPr marL="2742742" indent="0">
              <a:buNone/>
              <a:defRPr sz="2000"/>
            </a:lvl7pPr>
            <a:lvl8pPr marL="3199867" indent="0">
              <a:buNone/>
              <a:defRPr sz="2000"/>
            </a:lvl8pPr>
            <a:lvl9pPr marL="365699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555" y="5367338"/>
            <a:ext cx="7315200" cy="804862"/>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4330CA-06CA-4CD2-9429-D00AFFBA7E5B}"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293BF7-2CAA-4D5D-8560-4B5FBBF9D6A7}"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1" y="274667"/>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15" y="274667"/>
            <a:ext cx="804203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C4E54EA-BA81-4DD5-8121-9D013B77BB31}"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40" y="2130549"/>
            <a:ext cx="1036320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23" indent="0" algn="ctr">
              <a:buNone/>
              <a:defRPr>
                <a:solidFill>
                  <a:schemeClr val="tx1">
                    <a:tint val="75000"/>
                  </a:schemeClr>
                </a:solidFill>
              </a:defRPr>
            </a:lvl2pPr>
            <a:lvl3pPr marL="914248" indent="0" algn="ctr">
              <a:buNone/>
              <a:defRPr>
                <a:solidFill>
                  <a:schemeClr val="tx1">
                    <a:tint val="75000"/>
                  </a:schemeClr>
                </a:solidFill>
              </a:defRPr>
            </a:lvl3pPr>
            <a:lvl4pPr marL="1371372" indent="0" algn="ctr">
              <a:buNone/>
              <a:defRPr>
                <a:solidFill>
                  <a:schemeClr val="tx1">
                    <a:tint val="75000"/>
                  </a:schemeClr>
                </a:solidFill>
              </a:defRPr>
            </a:lvl4pPr>
            <a:lvl5pPr marL="1828496" indent="0" algn="ctr">
              <a:buNone/>
              <a:defRPr>
                <a:solidFill>
                  <a:schemeClr val="tx1">
                    <a:tint val="75000"/>
                  </a:schemeClr>
                </a:solidFill>
              </a:defRPr>
            </a:lvl5pPr>
            <a:lvl6pPr marL="2285619" indent="0" algn="ctr">
              <a:buNone/>
              <a:defRPr>
                <a:solidFill>
                  <a:schemeClr val="tx1">
                    <a:tint val="75000"/>
                  </a:schemeClr>
                </a:solidFill>
              </a:defRPr>
            </a:lvl6pPr>
            <a:lvl7pPr marL="2742742" indent="0" algn="ctr">
              <a:buNone/>
              <a:defRPr>
                <a:solidFill>
                  <a:schemeClr val="tx1">
                    <a:tint val="75000"/>
                  </a:schemeClr>
                </a:solidFill>
              </a:defRPr>
            </a:lvl7pPr>
            <a:lvl8pPr marL="3199867" indent="0" algn="ctr">
              <a:buNone/>
              <a:defRPr>
                <a:solidFill>
                  <a:schemeClr val="tx1">
                    <a:tint val="75000"/>
                  </a:schemeClr>
                </a:solidFill>
              </a:defRPr>
            </a:lvl8pPr>
            <a:lvl9pPr marL="365699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extLst>
      <p:ext uri="{BB962C8B-B14F-4D97-AF65-F5344CB8AC3E}">
        <p14:creationId xmlns:p14="http://schemas.microsoft.com/office/powerpoint/2010/main" val="633099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extLst>
      <p:ext uri="{BB962C8B-B14F-4D97-AF65-F5344CB8AC3E}">
        <p14:creationId xmlns:p14="http://schemas.microsoft.com/office/powerpoint/2010/main" val="2400554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69" y="4407024"/>
            <a:ext cx="103632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269" y="2906732"/>
            <a:ext cx="10363201" cy="1500187"/>
          </a:xfrm>
        </p:spPr>
        <p:txBody>
          <a:bodyPr anchor="b"/>
          <a:lstStyle>
            <a:lvl1pPr marL="0" indent="0">
              <a:buNone/>
              <a:defRPr sz="2000">
                <a:solidFill>
                  <a:schemeClr val="tx1">
                    <a:tint val="75000"/>
                  </a:schemeClr>
                </a:solidFill>
              </a:defRPr>
            </a:lvl1pPr>
            <a:lvl2pPr marL="457123" indent="0">
              <a:buNone/>
              <a:defRPr sz="1800">
                <a:solidFill>
                  <a:schemeClr val="tx1">
                    <a:tint val="75000"/>
                  </a:schemeClr>
                </a:solidFill>
              </a:defRPr>
            </a:lvl2pPr>
            <a:lvl3pPr marL="914248" indent="0">
              <a:buNone/>
              <a:defRPr sz="1600">
                <a:solidFill>
                  <a:schemeClr val="tx1">
                    <a:tint val="75000"/>
                  </a:schemeClr>
                </a:solidFill>
              </a:defRPr>
            </a:lvl3pPr>
            <a:lvl4pPr marL="1371372" indent="0">
              <a:buNone/>
              <a:defRPr sz="1400">
                <a:solidFill>
                  <a:schemeClr val="tx1">
                    <a:tint val="75000"/>
                  </a:schemeClr>
                </a:solidFill>
              </a:defRPr>
            </a:lvl4pPr>
            <a:lvl5pPr marL="1828496" indent="0">
              <a:buNone/>
              <a:defRPr sz="1400">
                <a:solidFill>
                  <a:schemeClr val="tx1">
                    <a:tint val="75000"/>
                  </a:schemeClr>
                </a:solidFill>
              </a:defRPr>
            </a:lvl5pPr>
            <a:lvl6pPr marL="2285619" indent="0">
              <a:buNone/>
              <a:defRPr sz="1400">
                <a:solidFill>
                  <a:schemeClr val="tx1">
                    <a:tint val="75000"/>
                  </a:schemeClr>
                </a:solidFill>
              </a:defRPr>
            </a:lvl6pPr>
            <a:lvl7pPr marL="2742742" indent="0">
              <a:buNone/>
              <a:defRPr sz="1400">
                <a:solidFill>
                  <a:schemeClr val="tx1">
                    <a:tint val="75000"/>
                  </a:schemeClr>
                </a:solidFill>
              </a:defRPr>
            </a:lvl7pPr>
            <a:lvl8pPr marL="3199867" indent="0">
              <a:buNone/>
              <a:defRPr sz="1400">
                <a:solidFill>
                  <a:schemeClr val="tx1">
                    <a:tint val="75000"/>
                  </a:schemeClr>
                </a:solidFill>
              </a:defRPr>
            </a:lvl8pPr>
            <a:lvl9pPr marL="365699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extLst>
      <p:ext uri="{BB962C8B-B14F-4D97-AF65-F5344CB8AC3E}">
        <p14:creationId xmlns:p14="http://schemas.microsoft.com/office/powerpoint/2010/main" val="840683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14" y="160021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89801" y="160021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extLst>
      <p:ext uri="{BB962C8B-B14F-4D97-AF65-F5344CB8AC3E}">
        <p14:creationId xmlns:p14="http://schemas.microsoft.com/office/powerpoint/2010/main" val="894138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1" y="1535113"/>
            <a:ext cx="5386755"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771" y="1535113"/>
            <a:ext cx="5388708"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771"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extLst>
      <p:ext uri="{BB962C8B-B14F-4D97-AF65-F5344CB8AC3E}">
        <p14:creationId xmlns:p14="http://schemas.microsoft.com/office/powerpoint/2010/main" val="3069547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extLst>
      <p:ext uri="{BB962C8B-B14F-4D97-AF65-F5344CB8AC3E}">
        <p14:creationId xmlns:p14="http://schemas.microsoft.com/office/powerpoint/2010/main" val="287021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8" y="4407040"/>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248" y="2906722"/>
            <a:ext cx="10363200" cy="1500187"/>
          </a:xfrm>
        </p:spPr>
        <p:txBody>
          <a:bodyPr anchor="b"/>
          <a:lstStyle>
            <a:lvl1pPr marL="0" indent="0">
              <a:buNone/>
              <a:defRPr sz="2000">
                <a:solidFill>
                  <a:schemeClr val="tx1">
                    <a:tint val="75000"/>
                  </a:schemeClr>
                </a:solidFill>
              </a:defRPr>
            </a:lvl1pPr>
            <a:lvl2pPr marL="457123" indent="0">
              <a:buNone/>
              <a:defRPr sz="1800">
                <a:solidFill>
                  <a:schemeClr val="tx1">
                    <a:tint val="75000"/>
                  </a:schemeClr>
                </a:solidFill>
              </a:defRPr>
            </a:lvl2pPr>
            <a:lvl3pPr marL="914248" indent="0">
              <a:buNone/>
              <a:defRPr sz="1600">
                <a:solidFill>
                  <a:schemeClr val="tx1">
                    <a:tint val="75000"/>
                  </a:schemeClr>
                </a:solidFill>
              </a:defRPr>
            </a:lvl3pPr>
            <a:lvl4pPr marL="1371372" indent="0">
              <a:buNone/>
              <a:defRPr sz="1400">
                <a:solidFill>
                  <a:schemeClr val="tx1">
                    <a:tint val="75000"/>
                  </a:schemeClr>
                </a:solidFill>
              </a:defRPr>
            </a:lvl4pPr>
            <a:lvl5pPr marL="1828496" indent="0">
              <a:buNone/>
              <a:defRPr sz="1400">
                <a:solidFill>
                  <a:schemeClr val="tx1">
                    <a:tint val="75000"/>
                  </a:schemeClr>
                </a:solidFill>
              </a:defRPr>
            </a:lvl5pPr>
            <a:lvl6pPr marL="2285619" indent="0">
              <a:buNone/>
              <a:defRPr sz="1400">
                <a:solidFill>
                  <a:schemeClr val="tx1">
                    <a:tint val="75000"/>
                  </a:schemeClr>
                </a:solidFill>
              </a:defRPr>
            </a:lvl6pPr>
            <a:lvl7pPr marL="2742742" indent="0">
              <a:buNone/>
              <a:defRPr sz="1400">
                <a:solidFill>
                  <a:schemeClr val="tx1">
                    <a:tint val="75000"/>
                  </a:schemeClr>
                </a:solidFill>
              </a:defRPr>
            </a:lvl7pPr>
            <a:lvl8pPr marL="3199867" indent="0">
              <a:buNone/>
              <a:defRPr sz="1400">
                <a:solidFill>
                  <a:schemeClr val="tx1">
                    <a:tint val="75000"/>
                  </a:schemeClr>
                </a:solidFill>
              </a:defRPr>
            </a:lvl8pPr>
            <a:lvl9pPr marL="365699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extLst>
      <p:ext uri="{BB962C8B-B14F-4D97-AF65-F5344CB8AC3E}">
        <p14:creationId xmlns:p14="http://schemas.microsoft.com/office/powerpoint/2010/main" val="2399591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1" y="273051"/>
            <a:ext cx="401124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393" y="273086"/>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21" y="1435113"/>
            <a:ext cx="4011247" cy="4691063"/>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extLst>
      <p:ext uri="{BB962C8B-B14F-4D97-AF65-F5344CB8AC3E}">
        <p14:creationId xmlns:p14="http://schemas.microsoft.com/office/powerpoint/2010/main" val="820084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5" y="4800601"/>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555" y="612775"/>
            <a:ext cx="7315200" cy="4114800"/>
          </a:xfrm>
        </p:spPr>
        <p:txBody>
          <a:bodyPr rtlCol="0">
            <a:normAutofit/>
          </a:bodyPr>
          <a:lstStyle>
            <a:lvl1pPr marL="0" indent="0">
              <a:buNone/>
              <a:defRPr sz="3200"/>
            </a:lvl1pPr>
            <a:lvl2pPr marL="457123" indent="0">
              <a:buNone/>
              <a:defRPr sz="2800"/>
            </a:lvl2pPr>
            <a:lvl3pPr marL="914248" indent="0">
              <a:buNone/>
              <a:defRPr sz="2400"/>
            </a:lvl3pPr>
            <a:lvl4pPr marL="1371372" indent="0">
              <a:buNone/>
              <a:defRPr sz="2000"/>
            </a:lvl4pPr>
            <a:lvl5pPr marL="1828496" indent="0">
              <a:buNone/>
              <a:defRPr sz="2000"/>
            </a:lvl5pPr>
            <a:lvl6pPr marL="2285619" indent="0">
              <a:buNone/>
              <a:defRPr sz="2000"/>
            </a:lvl6pPr>
            <a:lvl7pPr marL="2742742" indent="0">
              <a:buNone/>
              <a:defRPr sz="2000"/>
            </a:lvl7pPr>
            <a:lvl8pPr marL="3199867" indent="0">
              <a:buNone/>
              <a:defRPr sz="2000"/>
            </a:lvl8pPr>
            <a:lvl9pPr marL="365699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555" y="5367339"/>
            <a:ext cx="7315200" cy="804862"/>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extLst>
      <p:ext uri="{BB962C8B-B14F-4D97-AF65-F5344CB8AC3E}">
        <p14:creationId xmlns:p14="http://schemas.microsoft.com/office/powerpoint/2010/main" val="159579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extLst>
      <p:ext uri="{BB962C8B-B14F-4D97-AF65-F5344CB8AC3E}">
        <p14:creationId xmlns:p14="http://schemas.microsoft.com/office/powerpoint/2010/main" val="1100650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5" y="274672"/>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18" y="274672"/>
            <a:ext cx="804203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extLst>
      <p:ext uri="{BB962C8B-B14F-4D97-AF65-F5344CB8AC3E}">
        <p14:creationId xmlns:p14="http://schemas.microsoft.com/office/powerpoint/2010/main" val="1503894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extLst>
      <p:ext uri="{BB962C8B-B14F-4D97-AF65-F5344CB8AC3E}">
        <p14:creationId xmlns:p14="http://schemas.microsoft.com/office/powerpoint/2010/main" val="2921452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36" y="2130545"/>
            <a:ext cx="1036320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23" indent="0" algn="ctr">
              <a:buNone/>
              <a:defRPr>
                <a:solidFill>
                  <a:schemeClr val="tx1">
                    <a:tint val="75000"/>
                  </a:schemeClr>
                </a:solidFill>
              </a:defRPr>
            </a:lvl2pPr>
            <a:lvl3pPr marL="914248" indent="0" algn="ctr">
              <a:buNone/>
              <a:defRPr>
                <a:solidFill>
                  <a:schemeClr val="tx1">
                    <a:tint val="75000"/>
                  </a:schemeClr>
                </a:solidFill>
              </a:defRPr>
            </a:lvl3pPr>
            <a:lvl4pPr marL="1371372" indent="0" algn="ctr">
              <a:buNone/>
              <a:defRPr>
                <a:solidFill>
                  <a:schemeClr val="tx1">
                    <a:tint val="75000"/>
                  </a:schemeClr>
                </a:solidFill>
              </a:defRPr>
            </a:lvl4pPr>
            <a:lvl5pPr marL="1828496" indent="0" algn="ctr">
              <a:buNone/>
              <a:defRPr>
                <a:solidFill>
                  <a:schemeClr val="tx1">
                    <a:tint val="75000"/>
                  </a:schemeClr>
                </a:solidFill>
              </a:defRPr>
            </a:lvl5pPr>
            <a:lvl6pPr marL="2285619" indent="0" algn="ctr">
              <a:buNone/>
              <a:defRPr>
                <a:solidFill>
                  <a:schemeClr val="tx1">
                    <a:tint val="75000"/>
                  </a:schemeClr>
                </a:solidFill>
              </a:defRPr>
            </a:lvl6pPr>
            <a:lvl7pPr marL="2742742" indent="0" algn="ctr">
              <a:buNone/>
              <a:defRPr>
                <a:solidFill>
                  <a:schemeClr val="tx1">
                    <a:tint val="75000"/>
                  </a:schemeClr>
                </a:solidFill>
              </a:defRPr>
            </a:lvl7pPr>
            <a:lvl8pPr marL="3199867" indent="0" algn="ctr">
              <a:buNone/>
              <a:defRPr>
                <a:solidFill>
                  <a:schemeClr val="tx1">
                    <a:tint val="75000"/>
                  </a:schemeClr>
                </a:solidFill>
              </a:defRPr>
            </a:lvl8pPr>
            <a:lvl9pPr marL="365699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extLst>
      <p:ext uri="{BB962C8B-B14F-4D97-AF65-F5344CB8AC3E}">
        <p14:creationId xmlns:p14="http://schemas.microsoft.com/office/powerpoint/2010/main" val="2321892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extLst>
      <p:ext uri="{BB962C8B-B14F-4D97-AF65-F5344CB8AC3E}">
        <p14:creationId xmlns:p14="http://schemas.microsoft.com/office/powerpoint/2010/main" val="452315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69" y="4407020"/>
            <a:ext cx="103632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269" y="2906732"/>
            <a:ext cx="10363201" cy="1500187"/>
          </a:xfrm>
        </p:spPr>
        <p:txBody>
          <a:bodyPr anchor="b"/>
          <a:lstStyle>
            <a:lvl1pPr marL="0" indent="0">
              <a:buNone/>
              <a:defRPr sz="2000">
                <a:solidFill>
                  <a:schemeClr val="tx1">
                    <a:tint val="75000"/>
                  </a:schemeClr>
                </a:solidFill>
              </a:defRPr>
            </a:lvl1pPr>
            <a:lvl2pPr marL="457123" indent="0">
              <a:buNone/>
              <a:defRPr sz="1800">
                <a:solidFill>
                  <a:schemeClr val="tx1">
                    <a:tint val="75000"/>
                  </a:schemeClr>
                </a:solidFill>
              </a:defRPr>
            </a:lvl2pPr>
            <a:lvl3pPr marL="914248" indent="0">
              <a:buNone/>
              <a:defRPr sz="1600">
                <a:solidFill>
                  <a:schemeClr val="tx1">
                    <a:tint val="75000"/>
                  </a:schemeClr>
                </a:solidFill>
              </a:defRPr>
            </a:lvl3pPr>
            <a:lvl4pPr marL="1371372" indent="0">
              <a:buNone/>
              <a:defRPr sz="1400">
                <a:solidFill>
                  <a:schemeClr val="tx1">
                    <a:tint val="75000"/>
                  </a:schemeClr>
                </a:solidFill>
              </a:defRPr>
            </a:lvl4pPr>
            <a:lvl5pPr marL="1828496" indent="0">
              <a:buNone/>
              <a:defRPr sz="1400">
                <a:solidFill>
                  <a:schemeClr val="tx1">
                    <a:tint val="75000"/>
                  </a:schemeClr>
                </a:solidFill>
              </a:defRPr>
            </a:lvl5pPr>
            <a:lvl6pPr marL="2285619" indent="0">
              <a:buNone/>
              <a:defRPr sz="1400">
                <a:solidFill>
                  <a:schemeClr val="tx1">
                    <a:tint val="75000"/>
                  </a:schemeClr>
                </a:solidFill>
              </a:defRPr>
            </a:lvl6pPr>
            <a:lvl7pPr marL="2742742" indent="0">
              <a:buNone/>
              <a:defRPr sz="1400">
                <a:solidFill>
                  <a:schemeClr val="tx1">
                    <a:tint val="75000"/>
                  </a:schemeClr>
                </a:solidFill>
              </a:defRPr>
            </a:lvl7pPr>
            <a:lvl8pPr marL="3199867" indent="0">
              <a:buNone/>
              <a:defRPr sz="1400">
                <a:solidFill>
                  <a:schemeClr val="tx1">
                    <a:tint val="75000"/>
                  </a:schemeClr>
                </a:solidFill>
              </a:defRPr>
            </a:lvl8pPr>
            <a:lvl9pPr marL="365699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extLst>
      <p:ext uri="{BB962C8B-B14F-4D97-AF65-F5344CB8AC3E}">
        <p14:creationId xmlns:p14="http://schemas.microsoft.com/office/powerpoint/2010/main" val="3492529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14" y="160021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89801" y="160021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extLst>
      <p:ext uri="{BB962C8B-B14F-4D97-AF65-F5344CB8AC3E}">
        <p14:creationId xmlns:p14="http://schemas.microsoft.com/office/powerpoint/2010/main" val="61078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9" y="160020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89790" y="160020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1" y="1535113"/>
            <a:ext cx="5386755"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767" y="1535113"/>
            <a:ext cx="5388708"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767"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extLst>
      <p:ext uri="{BB962C8B-B14F-4D97-AF65-F5344CB8AC3E}">
        <p14:creationId xmlns:p14="http://schemas.microsoft.com/office/powerpoint/2010/main" val="4207083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extLst>
      <p:ext uri="{BB962C8B-B14F-4D97-AF65-F5344CB8AC3E}">
        <p14:creationId xmlns:p14="http://schemas.microsoft.com/office/powerpoint/2010/main" val="968772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extLst>
      <p:ext uri="{BB962C8B-B14F-4D97-AF65-F5344CB8AC3E}">
        <p14:creationId xmlns:p14="http://schemas.microsoft.com/office/powerpoint/2010/main" val="2093870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1" y="273051"/>
            <a:ext cx="401124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393" y="273086"/>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21" y="1435113"/>
            <a:ext cx="4011247" cy="4691063"/>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extLst>
      <p:ext uri="{BB962C8B-B14F-4D97-AF65-F5344CB8AC3E}">
        <p14:creationId xmlns:p14="http://schemas.microsoft.com/office/powerpoint/2010/main" val="4191593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5" y="4800601"/>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555" y="612775"/>
            <a:ext cx="7315200" cy="4114800"/>
          </a:xfrm>
        </p:spPr>
        <p:txBody>
          <a:bodyPr rtlCol="0">
            <a:normAutofit/>
          </a:bodyPr>
          <a:lstStyle>
            <a:lvl1pPr marL="0" indent="0">
              <a:buNone/>
              <a:defRPr sz="3200"/>
            </a:lvl1pPr>
            <a:lvl2pPr marL="457123" indent="0">
              <a:buNone/>
              <a:defRPr sz="2800"/>
            </a:lvl2pPr>
            <a:lvl3pPr marL="914248" indent="0">
              <a:buNone/>
              <a:defRPr sz="2400"/>
            </a:lvl3pPr>
            <a:lvl4pPr marL="1371372" indent="0">
              <a:buNone/>
              <a:defRPr sz="2000"/>
            </a:lvl4pPr>
            <a:lvl5pPr marL="1828496" indent="0">
              <a:buNone/>
              <a:defRPr sz="2000"/>
            </a:lvl5pPr>
            <a:lvl6pPr marL="2285619" indent="0">
              <a:buNone/>
              <a:defRPr sz="2000"/>
            </a:lvl6pPr>
            <a:lvl7pPr marL="2742742" indent="0">
              <a:buNone/>
              <a:defRPr sz="2000"/>
            </a:lvl7pPr>
            <a:lvl8pPr marL="3199867" indent="0">
              <a:buNone/>
              <a:defRPr sz="2000"/>
            </a:lvl8pPr>
            <a:lvl9pPr marL="365699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555" y="5367339"/>
            <a:ext cx="7315200" cy="804862"/>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extLst>
      <p:ext uri="{BB962C8B-B14F-4D97-AF65-F5344CB8AC3E}">
        <p14:creationId xmlns:p14="http://schemas.microsoft.com/office/powerpoint/2010/main" val="316099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extLst>
      <p:ext uri="{BB962C8B-B14F-4D97-AF65-F5344CB8AC3E}">
        <p14:creationId xmlns:p14="http://schemas.microsoft.com/office/powerpoint/2010/main" val="2616532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5" y="274672"/>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18" y="274672"/>
            <a:ext cx="804203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extLst>
      <p:ext uri="{BB962C8B-B14F-4D97-AF65-F5344CB8AC3E}">
        <p14:creationId xmlns:p14="http://schemas.microsoft.com/office/powerpoint/2010/main" val="3885808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extLst>
      <p:ext uri="{BB962C8B-B14F-4D97-AF65-F5344CB8AC3E}">
        <p14:creationId xmlns:p14="http://schemas.microsoft.com/office/powerpoint/2010/main" val="4183927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914440" y="609600"/>
            <a:ext cx="10363201"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sz="1400">
                <a:solidFill>
                  <a:srgbClr val="000000"/>
                </a:solidFill>
                <a:latin typeface="ＭＳ Ｐゴシック"/>
              </a:defRPr>
            </a:lvl1pPr>
          </a:lstStyle>
          <a:p>
            <a:pPr>
              <a:defRPr/>
            </a:pPr>
            <a:fld id="{ACB748A7-5FAB-4F13-8F2A-20487A5D7F1A}" type="slidenum">
              <a:rPr lang="en-US" altLang="ja-JP"/>
              <a:pPr>
                <a:defRPr/>
              </a:pPr>
              <a:t>‹#›</a:t>
            </a:fld>
            <a:endParaRPr lang="en-US" altLang="ja-JP" dirty="0"/>
          </a:p>
        </p:txBody>
      </p:sp>
    </p:spTree>
    <p:extLst>
      <p:ext uri="{BB962C8B-B14F-4D97-AF65-F5344CB8AC3E}">
        <p14:creationId xmlns:p14="http://schemas.microsoft.com/office/powerpoint/2010/main" val="3077859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641"/>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b="1"/>
            </a:lvl1pPr>
          </a:lstStyle>
          <a:p>
            <a:pPr>
              <a:defRPr/>
            </a:pPr>
            <a:fld id="{EE84C1D5-2486-4D81-B72C-7DF842EB1707}" type="datetime1">
              <a:rPr lang="ja-JP" altLang="en-US"/>
              <a:pPr>
                <a:defRPr/>
              </a:pPr>
              <a:t>2022/8/30</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C7886CD9-451F-420B-9975-55365DADADEC}" type="slidenum">
              <a:rPr lang="ja-JP" altLang="en-US"/>
              <a:pPr/>
              <a:t>‹#›</a:t>
            </a:fld>
            <a:endParaRPr lang="ja-JP" altLang="en-US"/>
          </a:p>
        </p:txBody>
      </p:sp>
    </p:spTree>
    <p:extLst>
      <p:ext uri="{BB962C8B-B14F-4D97-AF65-F5344CB8AC3E}">
        <p14:creationId xmlns:p14="http://schemas.microsoft.com/office/powerpoint/2010/main" val="7990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1" y="1535113"/>
            <a:ext cx="5386755"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742" y="1535113"/>
            <a:ext cx="5388708"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742"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221CF6C7-22A5-4B91-A812-8A0855977A3B}" type="datetime1">
              <a:rPr lang="ja-JP" altLang="en-US"/>
              <a:pPr>
                <a:defRPr/>
              </a:pPr>
              <a:t>2022/8/30</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FE2F7C47-6900-44B3-98C1-FA445C99CBAF}" type="slidenum">
              <a:rPr lang="ja-JP" altLang="en-US"/>
              <a:pPr/>
              <a:t>‹#›</a:t>
            </a:fld>
            <a:endParaRPr lang="ja-JP" altLang="en-US"/>
          </a:p>
        </p:txBody>
      </p:sp>
    </p:spTree>
    <p:extLst>
      <p:ext uri="{BB962C8B-B14F-4D97-AF65-F5344CB8AC3E}">
        <p14:creationId xmlns:p14="http://schemas.microsoft.com/office/powerpoint/2010/main" val="1028831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7116"/>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b="1"/>
            </a:lvl1pPr>
          </a:lstStyle>
          <a:p>
            <a:pPr>
              <a:defRPr/>
            </a:pPr>
            <a:fld id="{76850327-EC9F-4281-BABF-1EA5304E2193}" type="datetime1">
              <a:rPr lang="ja-JP" altLang="en-US"/>
              <a:pPr>
                <a:defRPr/>
              </a:pPr>
              <a:t>2022/8/30</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6D6C5070-99DD-4949-861B-A3DAC81D5121}" type="slidenum">
              <a:rPr lang="ja-JP" altLang="en-US"/>
              <a:pPr/>
              <a:t>‹#›</a:t>
            </a:fld>
            <a:endParaRPr lang="ja-JP" altLang="en-US"/>
          </a:p>
        </p:txBody>
      </p:sp>
    </p:spTree>
    <p:extLst>
      <p:ext uri="{BB962C8B-B14F-4D97-AF65-F5344CB8AC3E}">
        <p14:creationId xmlns:p14="http://schemas.microsoft.com/office/powerpoint/2010/main" val="1569562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b="1"/>
            </a:lvl1pPr>
          </a:lstStyle>
          <a:p>
            <a:pPr>
              <a:defRPr/>
            </a:pPr>
            <a:fld id="{0925AA03-BEBE-4CBC-BA10-D7FE71C135C5}" type="datetime1">
              <a:rPr lang="ja-JP" altLang="en-US"/>
              <a:pPr>
                <a:defRPr/>
              </a:pPr>
              <a:t>2022/8/30</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115225AD-B1FF-4094-A6E6-E70286AAB9FB}" type="slidenum">
              <a:rPr lang="ja-JP" altLang="en-US"/>
              <a:pPr/>
              <a:t>‹#›</a:t>
            </a:fld>
            <a:endParaRPr lang="ja-JP" altLang="en-US"/>
          </a:p>
        </p:txBody>
      </p:sp>
    </p:spTree>
    <p:extLst>
      <p:ext uri="{BB962C8B-B14F-4D97-AF65-F5344CB8AC3E}">
        <p14:creationId xmlns:p14="http://schemas.microsoft.com/office/powerpoint/2010/main" val="5381308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2"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72"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b="1"/>
            </a:lvl1pPr>
          </a:lstStyle>
          <a:p>
            <a:pPr>
              <a:defRPr/>
            </a:pPr>
            <a:fld id="{4FE54D8B-A1BF-44F0-88E7-1F8A6CBBF180}" type="datetime1">
              <a:rPr lang="ja-JP" altLang="en-US"/>
              <a:pPr>
                <a:defRPr/>
              </a:pPr>
              <a:t>2022/8/30</a:t>
            </a:fld>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75804206-B8B4-4CB1-B075-BE7BBC263B4F}" type="slidenum">
              <a:rPr lang="ja-JP" altLang="en-US"/>
              <a:pPr/>
              <a:t>‹#›</a:t>
            </a:fld>
            <a:endParaRPr lang="ja-JP" altLang="en-US"/>
          </a:p>
        </p:txBody>
      </p:sp>
    </p:spTree>
    <p:extLst>
      <p:ext uri="{BB962C8B-B14F-4D97-AF65-F5344CB8AC3E}">
        <p14:creationId xmlns:p14="http://schemas.microsoft.com/office/powerpoint/2010/main" val="1503187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b="1"/>
            </a:lvl1pPr>
          </a:lstStyle>
          <a:p>
            <a:pPr>
              <a:defRPr/>
            </a:pPr>
            <a:fld id="{D7C76728-3662-42B4-BF4B-7142055954EC}" type="datetime1">
              <a:rPr lang="ja-JP" altLang="en-US"/>
              <a:pPr>
                <a:defRPr/>
              </a:pPr>
              <a:t>2022/8/30</a:t>
            </a:fld>
            <a:endParaRPr lang="ja-JP" altLang="en-US"/>
          </a:p>
        </p:txBody>
      </p:sp>
      <p:sp>
        <p:nvSpPr>
          <p:cNvPr id="4"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b="1"/>
            </a:lvl1pPr>
          </a:lstStyle>
          <a:p>
            <a:fld id="{2DAECA92-1135-461B-BF6B-C224FE6B36D8}" type="slidenum">
              <a:rPr lang="ja-JP" altLang="en-US"/>
              <a:pPr/>
              <a:t>‹#›</a:t>
            </a:fld>
            <a:endParaRPr lang="ja-JP" altLang="en-US"/>
          </a:p>
        </p:txBody>
      </p:sp>
    </p:spTree>
    <p:extLst>
      <p:ext uri="{BB962C8B-B14F-4D97-AF65-F5344CB8AC3E}">
        <p14:creationId xmlns:p14="http://schemas.microsoft.com/office/powerpoint/2010/main" val="3059261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fld id="{1483F3FB-E25E-48D9-812A-DE07C756D4FC}" type="datetime1">
              <a:rPr lang="ja-JP" altLang="en-US"/>
              <a:pPr>
                <a:defRPr/>
              </a:pPr>
              <a:t>2022/8/30</a:t>
            </a:fld>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fld id="{A17716F4-4872-4643-9673-95CC4457A50B}" type="slidenum">
              <a:rPr lang="ja-JP" altLang="en-US"/>
              <a:pPr/>
              <a:t>‹#›</a:t>
            </a:fld>
            <a:endParaRPr lang="ja-JP" altLang="en-US"/>
          </a:p>
        </p:txBody>
      </p:sp>
    </p:spTree>
    <p:extLst>
      <p:ext uri="{BB962C8B-B14F-4D97-AF65-F5344CB8AC3E}">
        <p14:creationId xmlns:p14="http://schemas.microsoft.com/office/powerpoint/2010/main" val="24127875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6" y="27316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0"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14B99649-028C-43F6-994D-C2EA62090316}" type="datetime1">
              <a:rPr lang="ja-JP" altLang="en-US"/>
              <a:pPr>
                <a:defRPr/>
              </a:pPr>
              <a:t>2022/8/30</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45A3D5E1-1D0D-4304-B28D-05F271C5A69D}" type="slidenum">
              <a:rPr lang="ja-JP" altLang="en-US"/>
              <a:pPr/>
              <a:t>‹#›</a:t>
            </a:fld>
            <a:endParaRPr lang="ja-JP" altLang="en-US"/>
          </a:p>
        </p:txBody>
      </p:sp>
    </p:spTree>
    <p:extLst>
      <p:ext uri="{BB962C8B-B14F-4D97-AF65-F5344CB8AC3E}">
        <p14:creationId xmlns:p14="http://schemas.microsoft.com/office/powerpoint/2010/main" val="176916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77A2B8E0-562C-4BAF-B9AF-BBEEF87C716F}" type="datetime1">
              <a:rPr lang="ja-JP" altLang="en-US"/>
              <a:pPr>
                <a:defRPr/>
              </a:pPr>
              <a:t>2022/8/30</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58E80902-9D01-4564-A7C4-64B69FBCBF46}" type="slidenum">
              <a:rPr lang="ja-JP" altLang="en-US"/>
              <a:pPr/>
              <a:t>‹#›</a:t>
            </a:fld>
            <a:endParaRPr lang="ja-JP" altLang="en-US"/>
          </a:p>
        </p:txBody>
      </p:sp>
    </p:spTree>
    <p:extLst>
      <p:ext uri="{BB962C8B-B14F-4D97-AF65-F5344CB8AC3E}">
        <p14:creationId xmlns:p14="http://schemas.microsoft.com/office/powerpoint/2010/main" val="22426781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5C1FD571-87DD-4A54-9BAB-39DF935474BF}" type="datetime1">
              <a:rPr lang="ja-JP" altLang="en-US"/>
              <a:pPr>
                <a:defRPr/>
              </a:pPr>
              <a:t>2022/8/30</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E2313968-312C-47B0-9BCF-F26706FC1DAF}" type="slidenum">
              <a:rPr lang="ja-JP" altLang="en-US"/>
              <a:pPr/>
              <a:t>‹#›</a:t>
            </a:fld>
            <a:endParaRPr lang="ja-JP" altLang="en-US"/>
          </a:p>
        </p:txBody>
      </p:sp>
    </p:spTree>
    <p:extLst>
      <p:ext uri="{BB962C8B-B14F-4D97-AF65-F5344CB8AC3E}">
        <p14:creationId xmlns:p14="http://schemas.microsoft.com/office/powerpoint/2010/main" val="2346036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575799" y="274749"/>
            <a:ext cx="2971801"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60404" y="274749"/>
            <a:ext cx="871220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6B5680D6-120A-4912-B62B-C44BBAECB492}" type="datetime1">
              <a:rPr lang="ja-JP" altLang="en-US"/>
              <a:pPr>
                <a:defRPr/>
              </a:pPr>
              <a:t>2022/8/30</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15676A00-4807-4F98-ACF9-0B6715912965}" type="slidenum">
              <a:rPr lang="ja-JP" altLang="en-US"/>
              <a:pPr/>
              <a:t>‹#›</a:t>
            </a:fld>
            <a:endParaRPr lang="ja-JP" altLang="en-US"/>
          </a:p>
        </p:txBody>
      </p:sp>
    </p:spTree>
    <p:extLst>
      <p:ext uri="{BB962C8B-B14F-4D97-AF65-F5344CB8AC3E}">
        <p14:creationId xmlns:p14="http://schemas.microsoft.com/office/powerpoint/2010/main" val="70493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609600" y="1600206"/>
            <a:ext cx="10972800" cy="4525963"/>
          </a:xfrm>
        </p:spPr>
        <p:txBody>
          <a:bodyPr rtlCol="0">
            <a:normAutofit/>
          </a:bodyPr>
          <a:lstStyle/>
          <a:p>
            <a:pPr lvl="0"/>
            <a:endParaRPr lang="ja-JP" altLang="en-US" noProof="0"/>
          </a:p>
        </p:txBody>
      </p:sp>
      <p:sp>
        <p:nvSpPr>
          <p:cNvPr id="4" name="Rectangle 4"/>
          <p:cNvSpPr>
            <a:spLocks noGrp="1" noChangeArrowheads="1"/>
          </p:cNvSpPr>
          <p:nvPr>
            <p:ph type="dt" sz="half" idx="10"/>
          </p:nvPr>
        </p:nvSpPr>
        <p:spPr/>
        <p:txBody>
          <a:bodyPr/>
          <a:lstStyle>
            <a:lvl1pPr>
              <a:defRPr b="1"/>
            </a:lvl1pPr>
          </a:lstStyle>
          <a:p>
            <a:pPr>
              <a:defRPr/>
            </a:pPr>
            <a:fld id="{13FD1969-5A58-4E8F-8C9F-EBCB6C889800}" type="datetime1">
              <a:rPr lang="ja-JP" altLang="en-US"/>
              <a:pPr>
                <a:defRPr/>
              </a:pPr>
              <a:t>2022/8/30</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DE664FCF-55A2-4D65-95B3-96D3A5FE0659}" type="slidenum">
              <a:rPr lang="en-US" altLang="ja-JP"/>
              <a:pPr/>
              <a:t>‹#›</a:t>
            </a:fld>
            <a:endParaRPr lang="en-US" altLang="ja-JP"/>
          </a:p>
        </p:txBody>
      </p:sp>
    </p:spTree>
    <p:extLst>
      <p:ext uri="{BB962C8B-B14F-4D97-AF65-F5344CB8AC3E}">
        <p14:creationId xmlns:p14="http://schemas.microsoft.com/office/powerpoint/2010/main" val="1179383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65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21992" indent="0" algn="ctr">
              <a:buNone/>
              <a:defRPr/>
            </a:lvl2pPr>
            <a:lvl3pPr marL="843984" indent="0" algn="ctr">
              <a:buNone/>
              <a:defRPr/>
            </a:lvl3pPr>
            <a:lvl4pPr marL="1265976" indent="0" algn="ctr">
              <a:buNone/>
              <a:defRPr/>
            </a:lvl4pPr>
            <a:lvl5pPr marL="1687969" indent="0" algn="ctr">
              <a:buNone/>
              <a:defRPr/>
            </a:lvl5pPr>
            <a:lvl6pPr marL="2109960" indent="0" algn="ctr">
              <a:buNone/>
              <a:defRPr/>
            </a:lvl6pPr>
            <a:lvl7pPr marL="2531952" indent="0" algn="ctr">
              <a:buNone/>
              <a:defRPr/>
            </a:lvl7pPr>
            <a:lvl8pPr marL="2953944" indent="0" algn="ctr">
              <a:buNone/>
              <a:defRPr/>
            </a:lvl8pPr>
            <a:lvl9pPr marL="337593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62E4D540-C0A7-48AF-9E9B-50D91508BAB0}" type="datetime1">
              <a:rPr lang="ja-JP" altLang="en-US" smtClean="0">
                <a:solidFill>
                  <a:srgbClr val="000000"/>
                </a:solidFill>
              </a:rPr>
              <a:t>2022/8/30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3827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973B2578-7651-44EF-890B-3D8195AB5C9D}" type="datetime1">
              <a:rPr lang="ja-JP" altLang="en-US" smtClean="0">
                <a:solidFill>
                  <a:srgbClr val="000000"/>
                </a:solidFill>
              </a:rPr>
              <a:t>2022/8/30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023214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7133"/>
            <a:ext cx="103632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22"/>
            <a:ext cx="10363200" cy="1500187"/>
          </a:xfrm>
        </p:spPr>
        <p:txBody>
          <a:bodyPr anchor="b"/>
          <a:lstStyle>
            <a:lvl1pPr marL="0" indent="0">
              <a:buNone/>
              <a:defRPr sz="1846"/>
            </a:lvl1pPr>
            <a:lvl2pPr marL="421992" indent="0">
              <a:buNone/>
              <a:defRPr sz="1662"/>
            </a:lvl2pPr>
            <a:lvl3pPr marL="843984" indent="0">
              <a:buNone/>
              <a:defRPr sz="1477"/>
            </a:lvl3pPr>
            <a:lvl4pPr marL="1265976" indent="0">
              <a:buNone/>
              <a:defRPr sz="1292"/>
            </a:lvl4pPr>
            <a:lvl5pPr marL="1687969" indent="0">
              <a:buNone/>
              <a:defRPr sz="1292"/>
            </a:lvl5pPr>
            <a:lvl6pPr marL="2109960" indent="0">
              <a:buNone/>
              <a:defRPr sz="1292"/>
            </a:lvl6pPr>
            <a:lvl7pPr marL="2531952" indent="0">
              <a:buNone/>
              <a:defRPr sz="1292"/>
            </a:lvl7pPr>
            <a:lvl8pPr marL="2953944" indent="0">
              <a:buNone/>
              <a:defRPr sz="1292"/>
            </a:lvl8pPr>
            <a:lvl9pPr marL="3375936"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A3F9D1C7-6306-48AA-8E7A-F8216D2AFE1D}" type="datetime1">
              <a:rPr lang="ja-JP" altLang="en-US" smtClean="0">
                <a:solidFill>
                  <a:srgbClr val="000000"/>
                </a:solidFill>
              </a:rPr>
              <a:t>2022/8/30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37497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6"/>
            <a:ext cx="53848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6"/>
            <a:ext cx="53848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232BE020-27D5-48C2-86E0-10CF181EE08B}" type="datetime1">
              <a:rPr lang="ja-JP" altLang="en-US" smtClean="0">
                <a:solidFill>
                  <a:srgbClr val="000000"/>
                </a:solidFill>
              </a:rPr>
              <a:t>2022/8/30</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122033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717" y="1535113"/>
            <a:ext cx="5386919"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717" y="2174875"/>
            <a:ext cx="5386919"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2"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2"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C7FDB947-5AF5-407A-9AF4-F7A15B10F608}" type="datetime1">
              <a:rPr lang="ja-JP" altLang="en-US" smtClean="0">
                <a:solidFill>
                  <a:srgbClr val="000000"/>
                </a:solidFill>
              </a:rPr>
              <a:t>2022/8/30</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496634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D47ABBEB-2372-484B-8146-2AC2825AA322}" type="datetime1">
              <a:rPr lang="ja-JP" altLang="en-US" smtClean="0">
                <a:solidFill>
                  <a:srgbClr val="000000"/>
                </a:solidFill>
              </a:rPr>
              <a:t>2022/8/30</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772670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D7AB83-11A1-43D2-97D5-ACA18F981294}" type="datetime1">
              <a:rPr lang="ja-JP" altLang="en-US" smtClean="0">
                <a:solidFill>
                  <a:srgbClr val="000000"/>
                </a:solidFill>
              </a:rPr>
              <a:t>2022/8/30</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03797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11" y="273051"/>
            <a:ext cx="4011084"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4766766" y="273080"/>
            <a:ext cx="6815667"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11" y="1435103"/>
            <a:ext cx="4011084" cy="4691063"/>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3DC0F23F-87AC-4A0E-A8CF-01D0A87E6C64}" type="datetime1">
              <a:rPr lang="ja-JP" altLang="en-US" smtClean="0">
                <a:solidFill>
                  <a:srgbClr val="000000"/>
                </a:solidFill>
              </a:rPr>
              <a:t>2022/8/30</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124017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36" y="4800600"/>
            <a:ext cx="73152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2389736" y="612775"/>
            <a:ext cx="7315200" cy="4114800"/>
          </a:xfrm>
        </p:spPr>
        <p:txBody>
          <a:bodyPr/>
          <a:lstStyle>
            <a:lvl1pPr marL="0" indent="0">
              <a:buNone/>
              <a:defRPr sz="2954"/>
            </a:lvl1pPr>
            <a:lvl2pPr marL="421992" indent="0">
              <a:buNone/>
              <a:defRPr sz="2585"/>
            </a:lvl2pPr>
            <a:lvl3pPr marL="843984" indent="0">
              <a:buNone/>
              <a:defRPr sz="2215"/>
            </a:lvl3pPr>
            <a:lvl4pPr marL="1265976" indent="0">
              <a:buNone/>
              <a:defRPr sz="1846"/>
            </a:lvl4pPr>
            <a:lvl5pPr marL="1687969" indent="0">
              <a:buNone/>
              <a:defRPr sz="1846"/>
            </a:lvl5pPr>
            <a:lvl6pPr marL="2109960" indent="0">
              <a:buNone/>
              <a:defRPr sz="1846"/>
            </a:lvl6pPr>
            <a:lvl7pPr marL="2531952" indent="0">
              <a:buNone/>
              <a:defRPr sz="1846"/>
            </a:lvl7pPr>
            <a:lvl8pPr marL="2953944" indent="0">
              <a:buNone/>
              <a:defRPr sz="1846"/>
            </a:lvl8pPr>
            <a:lvl9pPr marL="3375936"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2389736" y="5367338"/>
            <a:ext cx="7315200" cy="804862"/>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5204EC40-7E64-4662-9D25-C90BDC4FA2EF}" type="datetime1">
              <a:rPr lang="ja-JP" altLang="en-US" smtClean="0">
                <a:solidFill>
                  <a:srgbClr val="000000"/>
                </a:solidFill>
              </a:rPr>
              <a:t>2022/8/30</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3751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978615DC-AF08-43C5-850B-388AB9E71BC5}" type="datetime1">
              <a:rPr lang="ja-JP" altLang="en-US" smtClean="0">
                <a:solidFill>
                  <a:srgbClr val="000000"/>
                </a:solidFill>
              </a:rPr>
              <a:t>2022/8/30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60172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5" y="274666"/>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66"/>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3B41E71C-CC64-45F7-91BB-D2DF0397C164}" type="datetime1">
              <a:rPr lang="ja-JP" altLang="en-US" smtClean="0">
                <a:solidFill>
                  <a:srgbClr val="000000"/>
                </a:solidFill>
              </a:rPr>
              <a:t>2022/8/30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310244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4588"/>
          </a:xfrm>
        </p:spPr>
        <p:txBody>
          <a:bodyPr/>
          <a:lstStyle/>
          <a:p>
            <a:r>
              <a:rPr lang="ja-JP" altLang="en-US"/>
              <a:t>マスタ タイトルの書式設定</a:t>
            </a:r>
          </a:p>
        </p:txBody>
      </p:sp>
      <p:sp>
        <p:nvSpPr>
          <p:cNvPr id="3" name="表プレースホルダ 2"/>
          <p:cNvSpPr>
            <a:spLocks noGrp="1"/>
          </p:cNvSpPr>
          <p:nvPr>
            <p:ph type="tbl" idx="1"/>
          </p:nvPr>
        </p:nvSpPr>
        <p:spPr>
          <a:xfrm>
            <a:off x="914400" y="1981200"/>
            <a:ext cx="10363200" cy="4114800"/>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565EB5-EA95-4FD2-9238-01DFE526D55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801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15" y="273051"/>
            <a:ext cx="401124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389" y="273081"/>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15" y="1435103"/>
            <a:ext cx="4011247" cy="4691063"/>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5"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555" y="612775"/>
            <a:ext cx="7315200" cy="4114800"/>
          </a:xfrm>
        </p:spPr>
        <p:txBody>
          <a:bodyPr rtlCol="0">
            <a:normAutofit/>
          </a:bodyPr>
          <a:lstStyle>
            <a:lvl1pPr marL="0" indent="0">
              <a:buNone/>
              <a:defRPr sz="3200"/>
            </a:lvl1pPr>
            <a:lvl2pPr marL="457123" indent="0">
              <a:buNone/>
              <a:defRPr sz="2800"/>
            </a:lvl2pPr>
            <a:lvl3pPr marL="914248" indent="0">
              <a:buNone/>
              <a:defRPr sz="2400"/>
            </a:lvl3pPr>
            <a:lvl4pPr marL="1371372" indent="0">
              <a:buNone/>
              <a:defRPr sz="2000"/>
            </a:lvl4pPr>
            <a:lvl5pPr marL="1828496" indent="0">
              <a:buNone/>
              <a:defRPr sz="2000"/>
            </a:lvl5pPr>
            <a:lvl6pPr marL="2285619" indent="0">
              <a:buNone/>
              <a:defRPr sz="2000"/>
            </a:lvl6pPr>
            <a:lvl7pPr marL="2742742" indent="0">
              <a:buNone/>
              <a:defRPr sz="2000"/>
            </a:lvl7pPr>
            <a:lvl8pPr marL="3199867" indent="0">
              <a:buNone/>
              <a:defRPr sz="2000"/>
            </a:lvl8pPr>
            <a:lvl9pPr marL="365699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555" y="5367338"/>
            <a:ext cx="7315200" cy="804862"/>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438">
              <a:schemeClr val="bg1"/>
            </a:gs>
            <a:gs pos="0">
              <a:schemeClr val="accent2">
                <a:lumMod val="60000"/>
                <a:lumOff val="40000"/>
              </a:schemeClr>
            </a:gs>
            <a:gs pos="21000">
              <a:schemeClr val="bg1"/>
            </a:gs>
            <a:gs pos="79000">
              <a:schemeClr val="accent6">
                <a:lumMod val="40000"/>
                <a:lumOff val="60000"/>
              </a:schemeClr>
            </a:gs>
            <a:gs pos="95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490"/>
            <a:ext cx="28448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4165600" y="6356490"/>
            <a:ext cx="38608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8737600" y="6356490"/>
            <a:ext cx="28448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1E457E58-6B06-4798-8352-5D5C8AE39DA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23" algn="ctr" rtl="0" fontAlgn="base">
        <a:spcBef>
          <a:spcPct val="0"/>
        </a:spcBef>
        <a:spcAft>
          <a:spcPct val="0"/>
        </a:spcAft>
        <a:defRPr kumimoji="1" sz="4400">
          <a:solidFill>
            <a:schemeClr val="tx1"/>
          </a:solidFill>
          <a:latin typeface="Calibri" pitchFamily="34" charset="0"/>
          <a:ea typeface="ＭＳ Ｐゴシック" charset="-128"/>
        </a:defRPr>
      </a:lvl6pPr>
      <a:lvl7pPr marL="914248" algn="ctr" rtl="0" fontAlgn="base">
        <a:spcBef>
          <a:spcPct val="0"/>
        </a:spcBef>
        <a:spcAft>
          <a:spcPct val="0"/>
        </a:spcAft>
        <a:defRPr kumimoji="1" sz="4400">
          <a:solidFill>
            <a:schemeClr val="tx1"/>
          </a:solidFill>
          <a:latin typeface="Calibri" pitchFamily="34" charset="0"/>
          <a:ea typeface="ＭＳ Ｐゴシック" charset="-128"/>
        </a:defRPr>
      </a:lvl7pPr>
      <a:lvl8pPr marL="1371372" algn="ctr" rtl="0" fontAlgn="base">
        <a:spcBef>
          <a:spcPct val="0"/>
        </a:spcBef>
        <a:spcAft>
          <a:spcPct val="0"/>
        </a:spcAft>
        <a:defRPr kumimoji="1" sz="4400">
          <a:solidFill>
            <a:schemeClr val="tx1"/>
          </a:solidFill>
          <a:latin typeface="Calibri" pitchFamily="34" charset="0"/>
          <a:ea typeface="ＭＳ Ｐゴシック" charset="-128"/>
        </a:defRPr>
      </a:lvl8pPr>
      <a:lvl9pPr marL="182849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42" indent="-342842"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25" indent="-28570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10" indent="-228562"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933"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055"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181"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0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28"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5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48" rtl="0" eaLnBrk="1" latinLnBrk="0" hangingPunct="1">
        <a:defRPr kumimoji="1" sz="1800" kern="1200">
          <a:solidFill>
            <a:schemeClr val="tx1"/>
          </a:solidFill>
          <a:latin typeface="+mn-lt"/>
          <a:ea typeface="+mn-ea"/>
          <a:cs typeface="+mn-cs"/>
        </a:defRPr>
      </a:lvl1pPr>
      <a:lvl2pPr marL="457123" algn="l" defTabSz="914248" rtl="0" eaLnBrk="1" latinLnBrk="0" hangingPunct="1">
        <a:defRPr kumimoji="1" sz="1800" kern="1200">
          <a:solidFill>
            <a:schemeClr val="tx1"/>
          </a:solidFill>
          <a:latin typeface="+mn-lt"/>
          <a:ea typeface="+mn-ea"/>
          <a:cs typeface="+mn-cs"/>
        </a:defRPr>
      </a:lvl2pPr>
      <a:lvl3pPr marL="914248" algn="l" defTabSz="914248" rtl="0" eaLnBrk="1" latinLnBrk="0" hangingPunct="1">
        <a:defRPr kumimoji="1" sz="1800" kern="1200">
          <a:solidFill>
            <a:schemeClr val="tx1"/>
          </a:solidFill>
          <a:latin typeface="+mn-lt"/>
          <a:ea typeface="+mn-ea"/>
          <a:cs typeface="+mn-cs"/>
        </a:defRPr>
      </a:lvl3pPr>
      <a:lvl4pPr marL="1371372" algn="l" defTabSz="914248" rtl="0" eaLnBrk="1" latinLnBrk="0" hangingPunct="1">
        <a:defRPr kumimoji="1" sz="1800" kern="1200">
          <a:solidFill>
            <a:schemeClr val="tx1"/>
          </a:solidFill>
          <a:latin typeface="+mn-lt"/>
          <a:ea typeface="+mn-ea"/>
          <a:cs typeface="+mn-cs"/>
        </a:defRPr>
      </a:lvl4pPr>
      <a:lvl5pPr marL="1828496" algn="l" defTabSz="914248" rtl="0" eaLnBrk="1" latinLnBrk="0" hangingPunct="1">
        <a:defRPr kumimoji="1" sz="1800" kern="1200">
          <a:solidFill>
            <a:schemeClr val="tx1"/>
          </a:solidFill>
          <a:latin typeface="+mn-lt"/>
          <a:ea typeface="+mn-ea"/>
          <a:cs typeface="+mn-cs"/>
        </a:defRPr>
      </a:lvl5pPr>
      <a:lvl6pPr marL="2285619" algn="l" defTabSz="914248" rtl="0" eaLnBrk="1" latinLnBrk="0" hangingPunct="1">
        <a:defRPr kumimoji="1" sz="1800" kern="1200">
          <a:solidFill>
            <a:schemeClr val="tx1"/>
          </a:solidFill>
          <a:latin typeface="+mn-lt"/>
          <a:ea typeface="+mn-ea"/>
          <a:cs typeface="+mn-cs"/>
        </a:defRPr>
      </a:lvl6pPr>
      <a:lvl7pPr marL="2742742" algn="l" defTabSz="914248" rtl="0" eaLnBrk="1" latinLnBrk="0" hangingPunct="1">
        <a:defRPr kumimoji="1" sz="1800" kern="1200">
          <a:solidFill>
            <a:schemeClr val="tx1"/>
          </a:solidFill>
          <a:latin typeface="+mn-lt"/>
          <a:ea typeface="+mn-ea"/>
          <a:cs typeface="+mn-cs"/>
        </a:defRPr>
      </a:lvl7pPr>
      <a:lvl8pPr marL="3199867" algn="l" defTabSz="914248" rtl="0" eaLnBrk="1" latinLnBrk="0" hangingPunct="1">
        <a:defRPr kumimoji="1" sz="1800" kern="1200">
          <a:solidFill>
            <a:schemeClr val="tx1"/>
          </a:solidFill>
          <a:latin typeface="+mn-lt"/>
          <a:ea typeface="+mn-ea"/>
          <a:cs typeface="+mn-cs"/>
        </a:defRPr>
      </a:lvl8pPr>
      <a:lvl9pPr marL="3656991" algn="l" defTabSz="914248"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438">
              <a:schemeClr val="bg1"/>
            </a:gs>
            <a:gs pos="0">
              <a:schemeClr val="accent2">
                <a:lumMod val="60000"/>
                <a:lumOff val="40000"/>
              </a:schemeClr>
            </a:gs>
            <a:gs pos="21000">
              <a:schemeClr val="bg1"/>
            </a:gs>
            <a:gs pos="79000">
              <a:schemeClr val="accent6">
                <a:lumMod val="40000"/>
                <a:lumOff val="60000"/>
              </a:schemeClr>
            </a:gs>
            <a:gs pos="95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5363" name="テキスト プレースホルダ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490"/>
            <a:ext cx="28448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4165600" y="6356490"/>
            <a:ext cx="38608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8737600" y="6356490"/>
            <a:ext cx="28448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6FC928DA-FA54-417E-A97F-36F482F1855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23" algn="ctr" rtl="0" fontAlgn="base">
        <a:spcBef>
          <a:spcPct val="0"/>
        </a:spcBef>
        <a:spcAft>
          <a:spcPct val="0"/>
        </a:spcAft>
        <a:defRPr kumimoji="1" sz="4400">
          <a:solidFill>
            <a:schemeClr val="tx1"/>
          </a:solidFill>
          <a:latin typeface="Calibri" pitchFamily="34" charset="0"/>
          <a:ea typeface="ＭＳ Ｐゴシック" charset="-128"/>
        </a:defRPr>
      </a:lvl6pPr>
      <a:lvl7pPr marL="914248" algn="ctr" rtl="0" fontAlgn="base">
        <a:spcBef>
          <a:spcPct val="0"/>
        </a:spcBef>
        <a:spcAft>
          <a:spcPct val="0"/>
        </a:spcAft>
        <a:defRPr kumimoji="1" sz="4400">
          <a:solidFill>
            <a:schemeClr val="tx1"/>
          </a:solidFill>
          <a:latin typeface="Calibri" pitchFamily="34" charset="0"/>
          <a:ea typeface="ＭＳ Ｐゴシック" charset="-128"/>
        </a:defRPr>
      </a:lvl7pPr>
      <a:lvl8pPr marL="1371372" algn="ctr" rtl="0" fontAlgn="base">
        <a:spcBef>
          <a:spcPct val="0"/>
        </a:spcBef>
        <a:spcAft>
          <a:spcPct val="0"/>
        </a:spcAft>
        <a:defRPr kumimoji="1" sz="4400">
          <a:solidFill>
            <a:schemeClr val="tx1"/>
          </a:solidFill>
          <a:latin typeface="Calibri" pitchFamily="34" charset="0"/>
          <a:ea typeface="ＭＳ Ｐゴシック" charset="-128"/>
        </a:defRPr>
      </a:lvl8pPr>
      <a:lvl9pPr marL="182849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42" indent="-342842"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25" indent="-28570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10" indent="-228562"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933"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055"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181"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0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28"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5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48" rtl="0" eaLnBrk="1" latinLnBrk="0" hangingPunct="1">
        <a:defRPr kumimoji="1" sz="1800" kern="1200">
          <a:solidFill>
            <a:schemeClr val="tx1"/>
          </a:solidFill>
          <a:latin typeface="+mn-lt"/>
          <a:ea typeface="+mn-ea"/>
          <a:cs typeface="+mn-cs"/>
        </a:defRPr>
      </a:lvl1pPr>
      <a:lvl2pPr marL="457123" algn="l" defTabSz="914248" rtl="0" eaLnBrk="1" latinLnBrk="0" hangingPunct="1">
        <a:defRPr kumimoji="1" sz="1800" kern="1200">
          <a:solidFill>
            <a:schemeClr val="tx1"/>
          </a:solidFill>
          <a:latin typeface="+mn-lt"/>
          <a:ea typeface="+mn-ea"/>
          <a:cs typeface="+mn-cs"/>
        </a:defRPr>
      </a:lvl2pPr>
      <a:lvl3pPr marL="914248" algn="l" defTabSz="914248" rtl="0" eaLnBrk="1" latinLnBrk="0" hangingPunct="1">
        <a:defRPr kumimoji="1" sz="1800" kern="1200">
          <a:solidFill>
            <a:schemeClr val="tx1"/>
          </a:solidFill>
          <a:latin typeface="+mn-lt"/>
          <a:ea typeface="+mn-ea"/>
          <a:cs typeface="+mn-cs"/>
        </a:defRPr>
      </a:lvl3pPr>
      <a:lvl4pPr marL="1371372" algn="l" defTabSz="914248" rtl="0" eaLnBrk="1" latinLnBrk="0" hangingPunct="1">
        <a:defRPr kumimoji="1" sz="1800" kern="1200">
          <a:solidFill>
            <a:schemeClr val="tx1"/>
          </a:solidFill>
          <a:latin typeface="+mn-lt"/>
          <a:ea typeface="+mn-ea"/>
          <a:cs typeface="+mn-cs"/>
        </a:defRPr>
      </a:lvl4pPr>
      <a:lvl5pPr marL="1828496" algn="l" defTabSz="914248" rtl="0" eaLnBrk="1" latinLnBrk="0" hangingPunct="1">
        <a:defRPr kumimoji="1" sz="1800" kern="1200">
          <a:solidFill>
            <a:schemeClr val="tx1"/>
          </a:solidFill>
          <a:latin typeface="+mn-lt"/>
          <a:ea typeface="+mn-ea"/>
          <a:cs typeface="+mn-cs"/>
        </a:defRPr>
      </a:lvl5pPr>
      <a:lvl6pPr marL="2285619" algn="l" defTabSz="914248" rtl="0" eaLnBrk="1" latinLnBrk="0" hangingPunct="1">
        <a:defRPr kumimoji="1" sz="1800" kern="1200">
          <a:solidFill>
            <a:schemeClr val="tx1"/>
          </a:solidFill>
          <a:latin typeface="+mn-lt"/>
          <a:ea typeface="+mn-ea"/>
          <a:cs typeface="+mn-cs"/>
        </a:defRPr>
      </a:lvl6pPr>
      <a:lvl7pPr marL="2742742" algn="l" defTabSz="914248" rtl="0" eaLnBrk="1" latinLnBrk="0" hangingPunct="1">
        <a:defRPr kumimoji="1" sz="1800" kern="1200">
          <a:solidFill>
            <a:schemeClr val="tx1"/>
          </a:solidFill>
          <a:latin typeface="+mn-lt"/>
          <a:ea typeface="+mn-ea"/>
          <a:cs typeface="+mn-cs"/>
        </a:defRPr>
      </a:lvl7pPr>
      <a:lvl8pPr marL="3199867" algn="l" defTabSz="914248" rtl="0" eaLnBrk="1" latinLnBrk="0" hangingPunct="1">
        <a:defRPr kumimoji="1" sz="1800" kern="1200">
          <a:solidFill>
            <a:schemeClr val="tx1"/>
          </a:solidFill>
          <a:latin typeface="+mn-lt"/>
          <a:ea typeface="+mn-ea"/>
          <a:cs typeface="+mn-cs"/>
        </a:defRPr>
      </a:lvl8pPr>
      <a:lvl9pPr marL="3656991" algn="l" defTabSz="914248"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438">
              <a:schemeClr val="bg1"/>
            </a:gs>
            <a:gs pos="0">
              <a:schemeClr val="accent2">
                <a:lumMod val="60000"/>
                <a:lumOff val="40000"/>
              </a:schemeClr>
            </a:gs>
            <a:gs pos="21000">
              <a:schemeClr val="bg1"/>
            </a:gs>
            <a:gs pos="79000">
              <a:schemeClr val="accent6">
                <a:lumMod val="40000"/>
                <a:lumOff val="60000"/>
              </a:schemeClr>
            </a:gs>
            <a:gs pos="95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609604" y="274639"/>
            <a:ext cx="109728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609604" y="1600216"/>
            <a:ext cx="109728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474"/>
            <a:ext cx="28448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4" y="6356474"/>
            <a:ext cx="38608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9375135" y="6525405"/>
            <a:ext cx="2844800" cy="365125"/>
          </a:xfrm>
          <a:prstGeom prst="rect">
            <a:avLst/>
          </a:prstGeom>
        </p:spPr>
        <p:txBody>
          <a:bodyPr vert="horz" lIns="91430" tIns="45714" rIns="91430" bIns="45714" rtlCol="0" anchor="ctr"/>
          <a:lstStyle>
            <a:lvl1pPr algn="r">
              <a:defRPr sz="1200">
                <a:solidFill>
                  <a:srgbClr val="002060"/>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1419438835"/>
      </p:ext>
    </p:extLst>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23" algn="ctr" rtl="0" fontAlgn="base">
        <a:spcBef>
          <a:spcPct val="0"/>
        </a:spcBef>
        <a:spcAft>
          <a:spcPct val="0"/>
        </a:spcAft>
        <a:defRPr kumimoji="1" sz="4400">
          <a:solidFill>
            <a:schemeClr val="tx1"/>
          </a:solidFill>
          <a:latin typeface="Calibri" pitchFamily="34" charset="0"/>
          <a:ea typeface="ＭＳ Ｐゴシック" charset="-128"/>
        </a:defRPr>
      </a:lvl6pPr>
      <a:lvl7pPr marL="914248" algn="ctr" rtl="0" fontAlgn="base">
        <a:spcBef>
          <a:spcPct val="0"/>
        </a:spcBef>
        <a:spcAft>
          <a:spcPct val="0"/>
        </a:spcAft>
        <a:defRPr kumimoji="1" sz="4400">
          <a:solidFill>
            <a:schemeClr val="tx1"/>
          </a:solidFill>
          <a:latin typeface="Calibri" pitchFamily="34" charset="0"/>
          <a:ea typeface="ＭＳ Ｐゴシック" charset="-128"/>
        </a:defRPr>
      </a:lvl7pPr>
      <a:lvl8pPr marL="1371372" algn="ctr" rtl="0" fontAlgn="base">
        <a:spcBef>
          <a:spcPct val="0"/>
        </a:spcBef>
        <a:spcAft>
          <a:spcPct val="0"/>
        </a:spcAft>
        <a:defRPr kumimoji="1" sz="4400">
          <a:solidFill>
            <a:schemeClr val="tx1"/>
          </a:solidFill>
          <a:latin typeface="Calibri" pitchFamily="34" charset="0"/>
          <a:ea typeface="ＭＳ Ｐゴシック" charset="-128"/>
        </a:defRPr>
      </a:lvl8pPr>
      <a:lvl9pPr marL="182849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42" indent="-342842"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25" indent="-28570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10" indent="-228562"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933"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055"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181"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0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28"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5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48" rtl="0" eaLnBrk="1" latinLnBrk="0" hangingPunct="1">
        <a:defRPr kumimoji="1" sz="1800" kern="1200">
          <a:solidFill>
            <a:schemeClr val="tx1"/>
          </a:solidFill>
          <a:latin typeface="+mn-lt"/>
          <a:ea typeface="+mn-ea"/>
          <a:cs typeface="+mn-cs"/>
        </a:defRPr>
      </a:lvl1pPr>
      <a:lvl2pPr marL="457123" algn="l" defTabSz="914248" rtl="0" eaLnBrk="1" latinLnBrk="0" hangingPunct="1">
        <a:defRPr kumimoji="1" sz="1800" kern="1200">
          <a:solidFill>
            <a:schemeClr val="tx1"/>
          </a:solidFill>
          <a:latin typeface="+mn-lt"/>
          <a:ea typeface="+mn-ea"/>
          <a:cs typeface="+mn-cs"/>
        </a:defRPr>
      </a:lvl2pPr>
      <a:lvl3pPr marL="914248" algn="l" defTabSz="914248" rtl="0" eaLnBrk="1" latinLnBrk="0" hangingPunct="1">
        <a:defRPr kumimoji="1" sz="1800" kern="1200">
          <a:solidFill>
            <a:schemeClr val="tx1"/>
          </a:solidFill>
          <a:latin typeface="+mn-lt"/>
          <a:ea typeface="+mn-ea"/>
          <a:cs typeface="+mn-cs"/>
        </a:defRPr>
      </a:lvl3pPr>
      <a:lvl4pPr marL="1371372" algn="l" defTabSz="914248" rtl="0" eaLnBrk="1" latinLnBrk="0" hangingPunct="1">
        <a:defRPr kumimoji="1" sz="1800" kern="1200">
          <a:solidFill>
            <a:schemeClr val="tx1"/>
          </a:solidFill>
          <a:latin typeface="+mn-lt"/>
          <a:ea typeface="+mn-ea"/>
          <a:cs typeface="+mn-cs"/>
        </a:defRPr>
      </a:lvl4pPr>
      <a:lvl5pPr marL="1828496" algn="l" defTabSz="914248" rtl="0" eaLnBrk="1" latinLnBrk="0" hangingPunct="1">
        <a:defRPr kumimoji="1" sz="1800" kern="1200">
          <a:solidFill>
            <a:schemeClr val="tx1"/>
          </a:solidFill>
          <a:latin typeface="+mn-lt"/>
          <a:ea typeface="+mn-ea"/>
          <a:cs typeface="+mn-cs"/>
        </a:defRPr>
      </a:lvl5pPr>
      <a:lvl6pPr marL="2285619" algn="l" defTabSz="914248" rtl="0" eaLnBrk="1" latinLnBrk="0" hangingPunct="1">
        <a:defRPr kumimoji="1" sz="1800" kern="1200">
          <a:solidFill>
            <a:schemeClr val="tx1"/>
          </a:solidFill>
          <a:latin typeface="+mn-lt"/>
          <a:ea typeface="+mn-ea"/>
          <a:cs typeface="+mn-cs"/>
        </a:defRPr>
      </a:lvl6pPr>
      <a:lvl7pPr marL="2742742" algn="l" defTabSz="914248" rtl="0" eaLnBrk="1" latinLnBrk="0" hangingPunct="1">
        <a:defRPr kumimoji="1" sz="1800" kern="1200">
          <a:solidFill>
            <a:schemeClr val="tx1"/>
          </a:solidFill>
          <a:latin typeface="+mn-lt"/>
          <a:ea typeface="+mn-ea"/>
          <a:cs typeface="+mn-cs"/>
        </a:defRPr>
      </a:lvl7pPr>
      <a:lvl8pPr marL="3199867" algn="l" defTabSz="914248" rtl="0" eaLnBrk="1" latinLnBrk="0" hangingPunct="1">
        <a:defRPr kumimoji="1" sz="1800" kern="1200">
          <a:solidFill>
            <a:schemeClr val="tx1"/>
          </a:solidFill>
          <a:latin typeface="+mn-lt"/>
          <a:ea typeface="+mn-ea"/>
          <a:cs typeface="+mn-cs"/>
        </a:defRPr>
      </a:lvl8pPr>
      <a:lvl9pPr marL="3656991" algn="l" defTabSz="914248"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438">
              <a:schemeClr val="bg1"/>
            </a:gs>
            <a:gs pos="0">
              <a:schemeClr val="accent2">
                <a:lumMod val="60000"/>
                <a:lumOff val="40000"/>
              </a:schemeClr>
            </a:gs>
            <a:gs pos="21000">
              <a:schemeClr val="bg1"/>
            </a:gs>
            <a:gs pos="79000">
              <a:schemeClr val="accent6">
                <a:lumMod val="40000"/>
                <a:lumOff val="60000"/>
              </a:schemeClr>
            </a:gs>
            <a:gs pos="95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609604" y="274639"/>
            <a:ext cx="109728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609604" y="1600216"/>
            <a:ext cx="109728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470"/>
            <a:ext cx="28448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4" y="6356470"/>
            <a:ext cx="38608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9375135" y="6525401"/>
            <a:ext cx="2844800" cy="365125"/>
          </a:xfrm>
          <a:prstGeom prst="rect">
            <a:avLst/>
          </a:prstGeom>
        </p:spPr>
        <p:txBody>
          <a:bodyPr vert="horz" lIns="91430" tIns="45714" rIns="91430" bIns="45714" rtlCol="0" anchor="ctr"/>
          <a:lstStyle>
            <a:lvl1pPr algn="r">
              <a:defRPr sz="1200">
                <a:solidFill>
                  <a:srgbClr val="002060"/>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577917687"/>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 id="2147484711"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23" algn="ctr" rtl="0" fontAlgn="base">
        <a:spcBef>
          <a:spcPct val="0"/>
        </a:spcBef>
        <a:spcAft>
          <a:spcPct val="0"/>
        </a:spcAft>
        <a:defRPr kumimoji="1" sz="4400">
          <a:solidFill>
            <a:schemeClr val="tx1"/>
          </a:solidFill>
          <a:latin typeface="Calibri" pitchFamily="34" charset="0"/>
          <a:ea typeface="ＭＳ Ｐゴシック" charset="-128"/>
        </a:defRPr>
      </a:lvl6pPr>
      <a:lvl7pPr marL="914248" algn="ctr" rtl="0" fontAlgn="base">
        <a:spcBef>
          <a:spcPct val="0"/>
        </a:spcBef>
        <a:spcAft>
          <a:spcPct val="0"/>
        </a:spcAft>
        <a:defRPr kumimoji="1" sz="4400">
          <a:solidFill>
            <a:schemeClr val="tx1"/>
          </a:solidFill>
          <a:latin typeface="Calibri" pitchFamily="34" charset="0"/>
          <a:ea typeface="ＭＳ Ｐゴシック" charset="-128"/>
        </a:defRPr>
      </a:lvl7pPr>
      <a:lvl8pPr marL="1371372" algn="ctr" rtl="0" fontAlgn="base">
        <a:spcBef>
          <a:spcPct val="0"/>
        </a:spcBef>
        <a:spcAft>
          <a:spcPct val="0"/>
        </a:spcAft>
        <a:defRPr kumimoji="1" sz="4400">
          <a:solidFill>
            <a:schemeClr val="tx1"/>
          </a:solidFill>
          <a:latin typeface="Calibri" pitchFamily="34" charset="0"/>
          <a:ea typeface="ＭＳ Ｐゴシック" charset="-128"/>
        </a:defRPr>
      </a:lvl8pPr>
      <a:lvl9pPr marL="182849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42" indent="-342842"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25" indent="-28570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10" indent="-228562"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933"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055"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181"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0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28"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5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48" rtl="0" eaLnBrk="1" latinLnBrk="0" hangingPunct="1">
        <a:defRPr kumimoji="1" sz="1800" kern="1200">
          <a:solidFill>
            <a:schemeClr val="tx1"/>
          </a:solidFill>
          <a:latin typeface="+mn-lt"/>
          <a:ea typeface="+mn-ea"/>
          <a:cs typeface="+mn-cs"/>
        </a:defRPr>
      </a:lvl1pPr>
      <a:lvl2pPr marL="457123" algn="l" defTabSz="914248" rtl="0" eaLnBrk="1" latinLnBrk="0" hangingPunct="1">
        <a:defRPr kumimoji="1" sz="1800" kern="1200">
          <a:solidFill>
            <a:schemeClr val="tx1"/>
          </a:solidFill>
          <a:latin typeface="+mn-lt"/>
          <a:ea typeface="+mn-ea"/>
          <a:cs typeface="+mn-cs"/>
        </a:defRPr>
      </a:lvl2pPr>
      <a:lvl3pPr marL="914248" algn="l" defTabSz="914248" rtl="0" eaLnBrk="1" latinLnBrk="0" hangingPunct="1">
        <a:defRPr kumimoji="1" sz="1800" kern="1200">
          <a:solidFill>
            <a:schemeClr val="tx1"/>
          </a:solidFill>
          <a:latin typeface="+mn-lt"/>
          <a:ea typeface="+mn-ea"/>
          <a:cs typeface="+mn-cs"/>
        </a:defRPr>
      </a:lvl3pPr>
      <a:lvl4pPr marL="1371372" algn="l" defTabSz="914248" rtl="0" eaLnBrk="1" latinLnBrk="0" hangingPunct="1">
        <a:defRPr kumimoji="1" sz="1800" kern="1200">
          <a:solidFill>
            <a:schemeClr val="tx1"/>
          </a:solidFill>
          <a:latin typeface="+mn-lt"/>
          <a:ea typeface="+mn-ea"/>
          <a:cs typeface="+mn-cs"/>
        </a:defRPr>
      </a:lvl4pPr>
      <a:lvl5pPr marL="1828496" algn="l" defTabSz="914248" rtl="0" eaLnBrk="1" latinLnBrk="0" hangingPunct="1">
        <a:defRPr kumimoji="1" sz="1800" kern="1200">
          <a:solidFill>
            <a:schemeClr val="tx1"/>
          </a:solidFill>
          <a:latin typeface="+mn-lt"/>
          <a:ea typeface="+mn-ea"/>
          <a:cs typeface="+mn-cs"/>
        </a:defRPr>
      </a:lvl5pPr>
      <a:lvl6pPr marL="2285619" algn="l" defTabSz="914248" rtl="0" eaLnBrk="1" latinLnBrk="0" hangingPunct="1">
        <a:defRPr kumimoji="1" sz="1800" kern="1200">
          <a:solidFill>
            <a:schemeClr val="tx1"/>
          </a:solidFill>
          <a:latin typeface="+mn-lt"/>
          <a:ea typeface="+mn-ea"/>
          <a:cs typeface="+mn-cs"/>
        </a:defRPr>
      </a:lvl6pPr>
      <a:lvl7pPr marL="2742742" algn="l" defTabSz="914248" rtl="0" eaLnBrk="1" latinLnBrk="0" hangingPunct="1">
        <a:defRPr kumimoji="1" sz="1800" kern="1200">
          <a:solidFill>
            <a:schemeClr val="tx1"/>
          </a:solidFill>
          <a:latin typeface="+mn-lt"/>
          <a:ea typeface="+mn-ea"/>
          <a:cs typeface="+mn-cs"/>
        </a:defRPr>
      </a:lvl7pPr>
      <a:lvl8pPr marL="3199867" algn="l" defTabSz="914248" rtl="0" eaLnBrk="1" latinLnBrk="0" hangingPunct="1">
        <a:defRPr kumimoji="1" sz="1800" kern="1200">
          <a:solidFill>
            <a:schemeClr val="tx1"/>
          </a:solidFill>
          <a:latin typeface="+mn-lt"/>
          <a:ea typeface="+mn-ea"/>
          <a:cs typeface="+mn-cs"/>
        </a:defRPr>
      </a:lvl8pPr>
      <a:lvl9pPr marL="3656991" algn="l" defTabSz="914248"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ea typeface="ＭＳ Ｐゴシック" charset="-128"/>
              </a:defRPr>
            </a:lvl1pPr>
          </a:lstStyle>
          <a:p>
            <a:pPr>
              <a:defRPr/>
            </a:pPr>
            <a:fld id="{7A31FC87-451D-4D29-A986-EA7DD1889540}" type="datetime1">
              <a:rPr lang="ja-JP" altLang="en-US"/>
              <a:pPr>
                <a:defRPr/>
              </a:pPr>
              <a:t>2022/8/30</a:t>
            </a:fld>
            <a:endParaRPr lang="ja-JP" altLang="en-US"/>
          </a:p>
        </p:txBody>
      </p:sp>
      <p:sp>
        <p:nvSpPr>
          <p:cNvPr id="5" name="フッター プレースホルダ 4"/>
          <p:cNvSpPr>
            <a:spLocks noGrp="1"/>
          </p:cNvSpPr>
          <p:nvPr>
            <p:ph type="ftr" sz="quarter" idx="3"/>
          </p:nvPr>
        </p:nvSpPr>
        <p:spPr>
          <a:xfrm>
            <a:off x="4165600" y="6356352"/>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0">
                <a:solidFill>
                  <a:srgbClr val="898989"/>
                </a:solidFill>
                <a:latin typeface="Calibri" pitchFamily="34"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fld id="{F1A99037-4795-45D8-8722-D75B1A1E7DCC}" type="slidenum">
              <a:rPr lang="ja-JP" altLang="en-US" smtClean="0">
                <a:ea typeface="ＭＳ Ｐゴシック" panose="020B0600070205080204" pitchFamily="50" charset="-128"/>
              </a:rPr>
              <a:pPr/>
              <a:t>‹#›</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711656457"/>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 id="2147484877"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274639"/>
            <a:ext cx="109728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6"/>
            <a:ext cx="28448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292">
                <a:ea typeface="ＭＳ Ｐゴシック" pitchFamily="50" charset="-128"/>
              </a:defRPr>
            </a:lvl1pPr>
          </a:lstStyle>
          <a:p>
            <a:pPr>
              <a:defRPr/>
            </a:pPr>
            <a:fld id="{76DE78B0-189E-4EDE-95B7-E736AF5537F3}" type="datetime1">
              <a:rPr lang="ja-JP" altLang="en-US" smtClean="0">
                <a:solidFill>
                  <a:srgbClr val="000000"/>
                </a:solidFill>
              </a:rPr>
              <a:t>2022/8/30</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5226"/>
            <a:ext cx="38608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292">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9456616" y="6524626"/>
            <a:ext cx="28448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292">
                <a:ea typeface="ＭＳ Ｐゴシック" pitchFamily="50" charset="-128"/>
              </a:defRPr>
            </a:lvl1pPr>
          </a:lstStyle>
          <a:p>
            <a:pPr>
              <a:defRPr/>
            </a:pPr>
            <a:fld id="{4E7AE4BE-F216-4572-974D-09A2D63C00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58717309"/>
      </p:ext>
    </p:extLst>
  </p:cSld>
  <p:clrMap bg1="lt1" tx1="dk1" bg2="lt2" tx2="dk2" accent1="accent1" accent2="accent2" accent3="accent3" accent4="accent4" accent5="accent5" accent6="accent6" hlink="hlink" folHlink="folHlink"/>
  <p:sldLayoutIdLst>
    <p:sldLayoutId id="2147484879"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 id="2147484890" r:id="rId12"/>
  </p:sldLayoutIdLst>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1992" algn="ctr" rtl="0" fontAlgn="base">
        <a:spcBef>
          <a:spcPct val="0"/>
        </a:spcBef>
        <a:spcAft>
          <a:spcPct val="0"/>
        </a:spcAft>
        <a:defRPr kumimoji="1" sz="4062">
          <a:solidFill>
            <a:schemeClr val="tx2"/>
          </a:solidFill>
          <a:latin typeface="Arial" charset="0"/>
          <a:ea typeface="ＭＳ Ｐゴシック" pitchFamily="50" charset="-128"/>
        </a:defRPr>
      </a:lvl6pPr>
      <a:lvl7pPr marL="843984" algn="ctr" rtl="0" fontAlgn="base">
        <a:spcBef>
          <a:spcPct val="0"/>
        </a:spcBef>
        <a:spcAft>
          <a:spcPct val="0"/>
        </a:spcAft>
        <a:defRPr kumimoji="1" sz="4062">
          <a:solidFill>
            <a:schemeClr val="tx2"/>
          </a:solidFill>
          <a:latin typeface="Arial" charset="0"/>
          <a:ea typeface="ＭＳ Ｐゴシック" pitchFamily="50" charset="-128"/>
        </a:defRPr>
      </a:lvl7pPr>
      <a:lvl8pPr marL="1265976" algn="ctr" rtl="0" fontAlgn="base">
        <a:spcBef>
          <a:spcPct val="0"/>
        </a:spcBef>
        <a:spcAft>
          <a:spcPct val="0"/>
        </a:spcAft>
        <a:defRPr kumimoji="1" sz="4062">
          <a:solidFill>
            <a:schemeClr val="tx2"/>
          </a:solidFill>
          <a:latin typeface="Arial" charset="0"/>
          <a:ea typeface="ＭＳ Ｐゴシック" pitchFamily="50" charset="-128"/>
        </a:defRPr>
      </a:lvl8pPr>
      <a:lvl9pPr marL="1687969"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494" indent="-316494" algn="l" rtl="0" eaLnBrk="0" fontAlgn="base" hangingPunct="0">
        <a:spcBef>
          <a:spcPct val="20000"/>
        </a:spcBef>
        <a:spcAft>
          <a:spcPct val="0"/>
        </a:spcAft>
        <a:buChar char="•"/>
        <a:defRPr kumimoji="1" sz="2954">
          <a:solidFill>
            <a:schemeClr val="tx1"/>
          </a:solidFill>
          <a:latin typeface="+mn-lt"/>
          <a:ea typeface="+mn-ea"/>
          <a:cs typeface="+mn-cs"/>
        </a:defRPr>
      </a:lvl1pPr>
      <a:lvl2pPr marL="685737" indent="-263745" algn="l" rtl="0" eaLnBrk="0" fontAlgn="base" hangingPunct="0">
        <a:spcBef>
          <a:spcPct val="20000"/>
        </a:spcBef>
        <a:spcAft>
          <a:spcPct val="0"/>
        </a:spcAft>
        <a:buChar char="–"/>
        <a:defRPr kumimoji="1" sz="2585">
          <a:solidFill>
            <a:schemeClr val="tx1"/>
          </a:solidFill>
          <a:latin typeface="+mn-lt"/>
          <a:ea typeface="+mn-ea"/>
        </a:defRPr>
      </a:lvl2pPr>
      <a:lvl3pPr marL="1054981" indent="-210996" algn="l" rtl="0" eaLnBrk="0" fontAlgn="base" hangingPunct="0">
        <a:spcBef>
          <a:spcPct val="20000"/>
        </a:spcBef>
        <a:spcAft>
          <a:spcPct val="0"/>
        </a:spcAft>
        <a:buChar char="•"/>
        <a:defRPr kumimoji="1" sz="2215">
          <a:solidFill>
            <a:schemeClr val="tx1"/>
          </a:solidFill>
          <a:latin typeface="+mn-lt"/>
          <a:ea typeface="+mn-ea"/>
        </a:defRPr>
      </a:lvl3pPr>
      <a:lvl4pPr marL="1476972" indent="-210996" algn="l" rtl="0" eaLnBrk="0" fontAlgn="base" hangingPunct="0">
        <a:spcBef>
          <a:spcPct val="20000"/>
        </a:spcBef>
        <a:spcAft>
          <a:spcPct val="0"/>
        </a:spcAft>
        <a:buChar char="–"/>
        <a:defRPr kumimoji="1" sz="1846">
          <a:solidFill>
            <a:schemeClr val="tx1"/>
          </a:solidFill>
          <a:latin typeface="+mn-lt"/>
          <a:ea typeface="+mn-ea"/>
        </a:defRPr>
      </a:lvl4pPr>
      <a:lvl5pPr marL="1898963" indent="-210996" algn="l" rtl="0" eaLnBrk="0" fontAlgn="base" hangingPunct="0">
        <a:spcBef>
          <a:spcPct val="20000"/>
        </a:spcBef>
        <a:spcAft>
          <a:spcPct val="0"/>
        </a:spcAft>
        <a:buChar char="»"/>
        <a:defRPr kumimoji="1" sz="1846">
          <a:solidFill>
            <a:schemeClr val="tx1"/>
          </a:solidFill>
          <a:latin typeface="+mn-lt"/>
          <a:ea typeface="+mn-ea"/>
        </a:defRPr>
      </a:lvl5pPr>
      <a:lvl6pPr marL="2320956" indent="-210996" algn="l" rtl="0" fontAlgn="base">
        <a:spcBef>
          <a:spcPct val="20000"/>
        </a:spcBef>
        <a:spcAft>
          <a:spcPct val="0"/>
        </a:spcAft>
        <a:buChar char="»"/>
        <a:defRPr kumimoji="1" sz="1846">
          <a:solidFill>
            <a:schemeClr val="tx1"/>
          </a:solidFill>
          <a:latin typeface="+mn-lt"/>
          <a:ea typeface="+mn-ea"/>
        </a:defRPr>
      </a:lvl6pPr>
      <a:lvl7pPr marL="2742948" indent="-210996" algn="l" rtl="0" fontAlgn="base">
        <a:spcBef>
          <a:spcPct val="20000"/>
        </a:spcBef>
        <a:spcAft>
          <a:spcPct val="0"/>
        </a:spcAft>
        <a:buChar char="»"/>
        <a:defRPr kumimoji="1" sz="1846">
          <a:solidFill>
            <a:schemeClr val="tx1"/>
          </a:solidFill>
          <a:latin typeface="+mn-lt"/>
          <a:ea typeface="+mn-ea"/>
        </a:defRPr>
      </a:lvl7pPr>
      <a:lvl8pPr marL="3164940" indent="-210996" algn="l" rtl="0" fontAlgn="base">
        <a:spcBef>
          <a:spcPct val="20000"/>
        </a:spcBef>
        <a:spcAft>
          <a:spcPct val="0"/>
        </a:spcAft>
        <a:buChar char="»"/>
        <a:defRPr kumimoji="1" sz="1846">
          <a:solidFill>
            <a:schemeClr val="tx1"/>
          </a:solidFill>
          <a:latin typeface="+mn-lt"/>
          <a:ea typeface="+mn-ea"/>
        </a:defRPr>
      </a:lvl8pPr>
      <a:lvl9pPr marL="3586932" indent="-210996"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3984" rtl="0" eaLnBrk="1" latinLnBrk="0" hangingPunct="1">
        <a:defRPr kumimoji="1" sz="1662" kern="1200">
          <a:solidFill>
            <a:schemeClr val="tx1"/>
          </a:solidFill>
          <a:latin typeface="+mn-lt"/>
          <a:ea typeface="+mn-ea"/>
          <a:cs typeface="+mn-cs"/>
        </a:defRPr>
      </a:lvl1pPr>
      <a:lvl2pPr marL="421992" algn="l" defTabSz="843984" rtl="0" eaLnBrk="1" latinLnBrk="0" hangingPunct="1">
        <a:defRPr kumimoji="1" sz="1662" kern="1200">
          <a:solidFill>
            <a:schemeClr val="tx1"/>
          </a:solidFill>
          <a:latin typeface="+mn-lt"/>
          <a:ea typeface="+mn-ea"/>
          <a:cs typeface="+mn-cs"/>
        </a:defRPr>
      </a:lvl2pPr>
      <a:lvl3pPr marL="843984" algn="l" defTabSz="843984" rtl="0" eaLnBrk="1" latinLnBrk="0" hangingPunct="1">
        <a:defRPr kumimoji="1" sz="1662" kern="1200">
          <a:solidFill>
            <a:schemeClr val="tx1"/>
          </a:solidFill>
          <a:latin typeface="+mn-lt"/>
          <a:ea typeface="+mn-ea"/>
          <a:cs typeface="+mn-cs"/>
        </a:defRPr>
      </a:lvl3pPr>
      <a:lvl4pPr marL="1265976" algn="l" defTabSz="843984" rtl="0" eaLnBrk="1" latinLnBrk="0" hangingPunct="1">
        <a:defRPr kumimoji="1" sz="1662" kern="1200">
          <a:solidFill>
            <a:schemeClr val="tx1"/>
          </a:solidFill>
          <a:latin typeface="+mn-lt"/>
          <a:ea typeface="+mn-ea"/>
          <a:cs typeface="+mn-cs"/>
        </a:defRPr>
      </a:lvl4pPr>
      <a:lvl5pPr marL="1687969" algn="l" defTabSz="843984" rtl="0" eaLnBrk="1" latinLnBrk="0" hangingPunct="1">
        <a:defRPr kumimoji="1" sz="1662" kern="1200">
          <a:solidFill>
            <a:schemeClr val="tx1"/>
          </a:solidFill>
          <a:latin typeface="+mn-lt"/>
          <a:ea typeface="+mn-ea"/>
          <a:cs typeface="+mn-cs"/>
        </a:defRPr>
      </a:lvl5pPr>
      <a:lvl6pPr marL="2109960" algn="l" defTabSz="843984" rtl="0" eaLnBrk="1" latinLnBrk="0" hangingPunct="1">
        <a:defRPr kumimoji="1" sz="1662" kern="1200">
          <a:solidFill>
            <a:schemeClr val="tx1"/>
          </a:solidFill>
          <a:latin typeface="+mn-lt"/>
          <a:ea typeface="+mn-ea"/>
          <a:cs typeface="+mn-cs"/>
        </a:defRPr>
      </a:lvl6pPr>
      <a:lvl7pPr marL="2531952" algn="l" defTabSz="843984" rtl="0" eaLnBrk="1" latinLnBrk="0" hangingPunct="1">
        <a:defRPr kumimoji="1" sz="1662" kern="1200">
          <a:solidFill>
            <a:schemeClr val="tx1"/>
          </a:solidFill>
          <a:latin typeface="+mn-lt"/>
          <a:ea typeface="+mn-ea"/>
          <a:cs typeface="+mn-cs"/>
        </a:defRPr>
      </a:lvl7pPr>
      <a:lvl8pPr marL="2953944" algn="l" defTabSz="843984" rtl="0" eaLnBrk="1" latinLnBrk="0" hangingPunct="1">
        <a:defRPr kumimoji="1" sz="1662" kern="1200">
          <a:solidFill>
            <a:schemeClr val="tx1"/>
          </a:solidFill>
          <a:latin typeface="+mn-lt"/>
          <a:ea typeface="+mn-ea"/>
          <a:cs typeface="+mn-cs"/>
        </a:defRPr>
      </a:lvl8pPr>
      <a:lvl9pPr marL="3375936" algn="l" defTabSz="843984"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2.xml"/><Relationship Id="rId5" Type="http://schemas.openxmlformats.org/officeDocument/2006/relationships/image" Target="../media/image14.jpe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ChangeArrowheads="1"/>
          </p:cNvSpPr>
          <p:nvPr/>
        </p:nvSpPr>
        <p:spPr bwMode="auto">
          <a:xfrm>
            <a:off x="1487488" y="2276476"/>
            <a:ext cx="9362547" cy="1717363"/>
          </a:xfrm>
          <a:prstGeom prst="rect">
            <a:avLst/>
          </a:prstGeom>
          <a:noFill/>
          <a:ln w="9525">
            <a:noFill/>
            <a:miter lim="800000"/>
            <a:headEnd/>
            <a:tailEnd/>
          </a:ln>
        </p:spPr>
        <p:txBody>
          <a:bodyPr lIns="91412" tIns="45705" rIns="91412" bIns="45705">
            <a:spAutoFit/>
          </a:bodyPr>
          <a:lstStyle/>
          <a:p>
            <a:pPr lvl="0" algn="ctr" eaLnBrk="0" hangingPunct="0">
              <a:spcBef>
                <a:spcPct val="20000"/>
              </a:spcBef>
            </a:pPr>
            <a:r>
              <a:rPr lang="en-US" altLang="ja-JP" sz="4800" b="1" kern="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4800" b="1" kern="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サービス提供の基本的な考え方</a:t>
            </a:r>
            <a:r>
              <a:rPr lang="en-US" altLang="ja-JP" sz="4800" b="1" kern="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lvl="0" algn="ctr" eaLnBrk="0" hangingPunct="0">
              <a:spcBef>
                <a:spcPct val="20000"/>
              </a:spcBef>
            </a:pPr>
            <a:r>
              <a:rPr lang="ja-JP" altLang="en-US" sz="4800" b="1" kern="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講義のポイント</a:t>
            </a:r>
            <a:endParaRPr lang="en-US" altLang="ja-JP" sz="4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0181" name="Text Box 4"/>
          <p:cNvSpPr txBox="1">
            <a:spLocks noChangeArrowheads="1"/>
          </p:cNvSpPr>
          <p:nvPr/>
        </p:nvSpPr>
        <p:spPr bwMode="auto">
          <a:xfrm>
            <a:off x="8183837" y="2276476"/>
            <a:ext cx="1800623" cy="202616"/>
          </a:xfrm>
          <a:prstGeom prst="rect">
            <a:avLst/>
          </a:prstGeom>
          <a:noFill/>
          <a:ln w="12700" algn="ctr">
            <a:noFill/>
            <a:miter lim="800000"/>
            <a:headEnd/>
            <a:tailEnd/>
          </a:ln>
        </p:spPr>
        <p:txBody>
          <a:bodyPr lIns="74281" tIns="8888" rIns="74281" bIns="8888">
            <a:spAutoFit/>
          </a:bodyPr>
          <a:lstStyle/>
          <a:p>
            <a:pPr algn="ctr">
              <a:spcBef>
                <a:spcPct val="50000"/>
              </a:spcBef>
            </a:pPr>
            <a:endParaRPr lang="ja-JP" altLang="ja-JP" sz="1200" b="1" dirty="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a:t>
            </a:fld>
            <a:endParaRPr lang="en-US" altLang="ja-JP" dirty="0">
              <a:solidFill>
                <a:srgbClr val="000000"/>
              </a:solidFill>
            </a:endParaRPr>
          </a:p>
        </p:txBody>
      </p:sp>
      <p:sp>
        <p:nvSpPr>
          <p:cNvPr id="3" name="テキスト ボックス 2"/>
          <p:cNvSpPr txBox="1"/>
          <p:nvPr/>
        </p:nvSpPr>
        <p:spPr>
          <a:xfrm>
            <a:off x="1847528" y="1628800"/>
            <a:ext cx="1944216" cy="461665"/>
          </a:xfrm>
          <a:prstGeom prst="rect">
            <a:avLst/>
          </a:prstGeom>
          <a:noFill/>
        </p:spPr>
        <p:txBody>
          <a:bodyPr wrap="square" rtlCol="0">
            <a:spAutoFit/>
          </a:bodyPr>
          <a:lstStyle/>
          <a:p>
            <a:r>
              <a:rPr kumimoji="1" lang="en-US" altLang="ja-JP" sz="2400" b="1" smtClean="0"/>
              <a:t>PG α-01</a:t>
            </a:r>
            <a:endParaRPr kumimoji="1" lang="ja-JP" altLang="en-US" sz="2400" b="1"/>
          </a:p>
        </p:txBody>
      </p:sp>
      <p:sp>
        <p:nvSpPr>
          <p:cNvPr id="4" name="テキスト ボックス 3"/>
          <p:cNvSpPr txBox="1"/>
          <p:nvPr/>
        </p:nvSpPr>
        <p:spPr>
          <a:xfrm>
            <a:off x="3503712" y="5139189"/>
            <a:ext cx="5256584" cy="954107"/>
          </a:xfrm>
          <a:prstGeom prst="rect">
            <a:avLst/>
          </a:prstGeom>
          <a:noFill/>
        </p:spPr>
        <p:txBody>
          <a:bodyPr wrap="square" rtlCol="0">
            <a:spAutoFit/>
          </a:bodyPr>
          <a:lstStyle/>
          <a:p>
            <a:pPr algn="ctr"/>
            <a:r>
              <a:rPr kumimoji="1" lang="ja-JP" altLang="en-US" sz="2800" b="1" smtClean="0">
                <a:latin typeface="メイリオ" panose="020B0604030504040204" pitchFamily="50" charset="-128"/>
                <a:ea typeface="メイリオ" panose="020B0604030504040204" pitchFamily="50" charset="-128"/>
              </a:rPr>
              <a:t>和洋女子大学</a:t>
            </a:r>
          </a:p>
          <a:p>
            <a:pPr algn="ctr"/>
            <a:r>
              <a:rPr kumimoji="1" lang="ja-JP" altLang="en-US" sz="2800" b="1" smtClean="0">
                <a:latin typeface="メイリオ" panose="020B0604030504040204" pitchFamily="50" charset="-128"/>
                <a:ea typeface="メイリオ" panose="020B0604030504040204" pitchFamily="50" charset="-128"/>
              </a:rPr>
              <a:t>髙木憲司</a:t>
            </a:r>
            <a:endParaRPr kumimoji="1" lang="ja-JP" altLang="en-US" sz="28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42303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4CAA518-8D52-3A70-6F56-C67B3D3EBE10}"/>
              </a:ext>
            </a:extLst>
          </p:cNvPr>
          <p:cNvSpPr>
            <a:spLocks noGrp="1"/>
          </p:cNvSpPr>
          <p:nvPr>
            <p:ph type="sldNum" sz="quarter" idx="12"/>
          </p:nvPr>
        </p:nvSpPr>
        <p:spPr/>
        <p:txBody>
          <a:bodyPr/>
          <a:lstStyle/>
          <a:p>
            <a:pPr>
              <a:defRPr/>
            </a:pPr>
            <a:fld id="{028E30FF-6DFA-4E32-896A-0181B2B83A32}" type="slidenum">
              <a:rPr lang="en-US" altLang="ja-JP" smtClean="0">
                <a:solidFill>
                  <a:srgbClr val="000000"/>
                </a:solidFill>
              </a:rPr>
              <a:pPr>
                <a:defRPr/>
              </a:pPr>
              <a:t>10</a:t>
            </a:fld>
            <a:endParaRPr lang="en-US" altLang="ja-JP">
              <a:solidFill>
                <a:srgbClr val="000000"/>
              </a:solidFill>
            </a:endParaRPr>
          </a:p>
        </p:txBody>
      </p:sp>
      <p:sp>
        <p:nvSpPr>
          <p:cNvPr id="4" name="テキスト ボックス 3">
            <a:extLst>
              <a:ext uri="{FF2B5EF4-FFF2-40B4-BE49-F238E27FC236}">
                <a16:creationId xmlns:a16="http://schemas.microsoft.com/office/drawing/2014/main" id="{BC24D1ED-CA33-6781-C5EB-6CD9055BA23E}"/>
              </a:ext>
            </a:extLst>
          </p:cNvPr>
          <p:cNvSpPr txBox="1"/>
          <p:nvPr/>
        </p:nvSpPr>
        <p:spPr>
          <a:xfrm>
            <a:off x="623392" y="620688"/>
            <a:ext cx="10873208" cy="3970318"/>
          </a:xfrm>
          <a:prstGeom prst="rect">
            <a:avLst/>
          </a:prstGeom>
          <a:noFill/>
        </p:spPr>
        <p:txBody>
          <a:bodyPr wrap="square">
            <a:spAutoFit/>
          </a:bodyPr>
          <a:lstStyle/>
          <a:p>
            <a:r>
              <a:rPr lang="ja-JP" altLang="en-US" sz="2800" dirty="0"/>
              <a:t>・利用者（本人）主体のサービス・支援の提供</a:t>
            </a:r>
            <a:endParaRPr lang="en-US" altLang="ja-JP" sz="2800" dirty="0"/>
          </a:p>
          <a:p>
            <a:endParaRPr lang="ja-JP" altLang="en-US" sz="2800" dirty="0"/>
          </a:p>
          <a:p>
            <a:r>
              <a:rPr lang="ja-JP" altLang="en-US" sz="2800" dirty="0"/>
              <a:t>　利用者主体については、別の講義「サービス提供事業所の利用者主体のアセスメント」で詳しく解説することとなるので、ここでは「本人中心」という意味を理解することと解釈したい。</a:t>
            </a:r>
            <a:endParaRPr lang="en-US" altLang="ja-JP" sz="2800" dirty="0"/>
          </a:p>
          <a:p>
            <a:r>
              <a:rPr lang="ja-JP" altLang="en-US" sz="2800" dirty="0"/>
              <a:t>　エンパワメントやストレングスの視点にもつながるが、例え意思表明が困難な人であっても、必ず人には意思が在り、「人生の主人公は本人であること」を念頭に置いた支援が重要であることを伝えたいと考える。この考え方は「意思決定支援」ともつながっていく（後述）。</a:t>
            </a:r>
          </a:p>
        </p:txBody>
      </p:sp>
      <p:sp>
        <p:nvSpPr>
          <p:cNvPr id="5" name="星: 5 pt 4">
            <a:extLst>
              <a:ext uri="{FF2B5EF4-FFF2-40B4-BE49-F238E27FC236}">
                <a16:creationId xmlns:a16="http://schemas.microsoft.com/office/drawing/2014/main" id="{AFBC37EB-0FF8-DC09-081A-F8694F252298}"/>
              </a:ext>
            </a:extLst>
          </p:cNvPr>
          <p:cNvSpPr/>
          <p:nvPr/>
        </p:nvSpPr>
        <p:spPr>
          <a:xfrm>
            <a:off x="11171494" y="16540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032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695400" y="1496905"/>
            <a:ext cx="10972800" cy="1035835"/>
          </a:xfrm>
        </p:spPr>
        <p:txBody>
          <a:bodyPr/>
          <a:lstStyle/>
          <a:p>
            <a:pPr lvl="0" eaLnBrk="1" hangingPunct="1">
              <a:lnSpc>
                <a:spcPct val="90000"/>
              </a:lnSpc>
              <a:defRPr/>
            </a:pPr>
            <a:r>
              <a:rPr lang="ja-JP" altLang="en-US" sz="3200" dirty="0">
                <a:solidFill>
                  <a:schemeClr val="accent2">
                    <a:lumMod val="75000"/>
                  </a:schemeClr>
                </a:solidFill>
                <a:effectLst>
                  <a:outerShdw blurRad="38100" dist="38100" dir="2700000" algn="tl">
                    <a:srgbClr val="000000">
                      <a:alpha val="43137"/>
                    </a:srgbClr>
                  </a:outerShdw>
                </a:effectLst>
                <a:latin typeface="+mn-ea"/>
                <a:cs typeface="Meiryo UI" panose="020B0604030504040204" pitchFamily="50" charset="-128"/>
              </a:rPr>
              <a:t>福祉サービスを提供する際においては、利用者がそれらを</a:t>
            </a:r>
            <a:r>
              <a:rPr lang="ja-JP" altLang="en-US" sz="3200" u="sng" dirty="0">
                <a:solidFill>
                  <a:schemeClr val="accent2">
                    <a:lumMod val="75000"/>
                  </a:schemeClr>
                </a:solidFill>
                <a:effectLst>
                  <a:outerShdw blurRad="38100" dist="38100" dir="2700000" algn="tl">
                    <a:srgbClr val="000000">
                      <a:alpha val="43137"/>
                    </a:srgbClr>
                  </a:outerShdw>
                </a:effectLst>
                <a:latin typeface="+mn-ea"/>
                <a:cs typeface="Meiryo UI" panose="020B0604030504040204" pitchFamily="50" charset="-128"/>
              </a:rPr>
              <a:t>主体的に活用して、人生を歩めるよう支援していくことが重要。</a:t>
            </a:r>
          </a:p>
          <a:p>
            <a:pPr marL="0" indent="0" eaLnBrk="1" hangingPunct="1">
              <a:lnSpc>
                <a:spcPct val="90000"/>
              </a:lnSpc>
              <a:buNone/>
            </a:pPr>
            <a:endParaRPr lang="ja-JP" altLang="en-US" u="sng" dirty="0"/>
          </a:p>
        </p:txBody>
      </p:sp>
      <p:sp>
        <p:nvSpPr>
          <p:cNvPr id="21507" name="下矢印 57"/>
          <p:cNvSpPr>
            <a:spLocks noChangeArrowheads="1"/>
          </p:cNvSpPr>
          <p:nvPr/>
        </p:nvSpPr>
        <p:spPr bwMode="auto">
          <a:xfrm>
            <a:off x="5281687" y="2753482"/>
            <a:ext cx="1800225" cy="576263"/>
          </a:xfrm>
          <a:prstGeom prst="downArrow">
            <a:avLst>
              <a:gd name="adj1" fmla="val 50000"/>
              <a:gd name="adj2" fmla="val 61847"/>
            </a:avLst>
          </a:prstGeom>
          <a:solidFill>
            <a:srgbClr val="99FF66"/>
          </a:solidFill>
          <a:ln w="9525" algn="ctr">
            <a:solidFill>
              <a:schemeClr val="tx1"/>
            </a:solidFill>
            <a:round/>
            <a:headEnd/>
            <a:tailEnd/>
          </a:ln>
          <a:effectLst>
            <a:outerShdw blurRad="50800" dist="38100" dir="2700000" algn="tl" rotWithShape="0">
              <a:prstClr val="black">
                <a:alpha val="40000"/>
              </a:prstClr>
            </a:outerShdw>
          </a:effectLst>
        </p:spPr>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1487488" y="3618163"/>
            <a:ext cx="8280920" cy="1656184"/>
          </a:xfrm>
          <a:prstGeom prst="rect">
            <a:avLst/>
          </a:prstGeom>
          <a:noFill/>
          <a:ln w="9525">
            <a:noFill/>
            <a:miter lim="800000"/>
            <a:headEnd/>
            <a:tailEnd/>
          </a:ln>
        </p:spPr>
        <p:txBody>
          <a:bodyPr lIns="91415" tIns="45707" rIns="91415" bIns="45707"/>
          <a:lstStyle/>
          <a:p>
            <a:pPr algn="just">
              <a:lnSpc>
                <a:spcPct val="90000"/>
              </a:lnSpc>
              <a:spcBef>
                <a:spcPct val="20000"/>
              </a:spcBef>
              <a:defRPr/>
            </a:pPr>
            <a:r>
              <a:rPr lang="ja-JP" altLang="en-US" sz="2800" u="sng" kern="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○福祉サービスの利用においても、自分の人生は自分で決めていくこと。</a:t>
            </a:r>
            <a:endParaRPr lang="en-US" altLang="ja-JP" sz="2800" u="sng" kern="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pPr algn="just">
              <a:lnSpc>
                <a:spcPct val="90000"/>
              </a:lnSpc>
              <a:spcBef>
                <a:spcPct val="20000"/>
              </a:spcBef>
              <a:defRPr/>
            </a:pPr>
            <a:r>
              <a:rPr lang="ja-JP" altLang="en-US" sz="2800" u="sng" kern="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○すなわち、その人の自立あるいは自律を尊重していくことが重要。</a:t>
            </a:r>
          </a:p>
        </p:txBody>
      </p:sp>
      <p:sp>
        <p:nvSpPr>
          <p:cNvPr id="60" name="テキスト ボックス 59"/>
          <p:cNvSpPr txBox="1"/>
          <p:nvPr/>
        </p:nvSpPr>
        <p:spPr>
          <a:xfrm>
            <a:off x="4309591" y="5508657"/>
            <a:ext cx="3744416" cy="1040285"/>
          </a:xfrm>
          <a:prstGeom prst="rect">
            <a:avLst/>
          </a:prstGeom>
          <a:solidFill>
            <a:srgbClr val="FFFF66"/>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spcBef>
                <a:spcPct val="20000"/>
              </a:spcBef>
              <a:defRPr/>
            </a:pPr>
            <a:r>
              <a:rPr lang="ja-JP" altLang="en-US" sz="2800" dirty="0">
                <a:ln w="0"/>
                <a:solidFill>
                  <a:srgbClr val="002060"/>
                </a:solidFill>
                <a:effectLst>
                  <a:outerShdw blurRad="38100" dist="19050" dir="2700000" algn="tl" rotWithShape="0">
                    <a:schemeClr val="dk1">
                      <a:alpha val="40000"/>
                    </a:schemeClr>
                  </a:outerShdw>
                </a:effectLst>
                <a:latin typeface="+mn-ea"/>
                <a:ea typeface="+mn-ea"/>
                <a:cs typeface="Meiryo UI" panose="020B0604030504040204" pitchFamily="50" charset="-128"/>
              </a:rPr>
              <a:t>自己決定の尊重・</a:t>
            </a:r>
            <a:endParaRPr lang="en-US" altLang="ja-JP" sz="2800" dirty="0">
              <a:ln w="0"/>
              <a:solidFill>
                <a:srgbClr val="002060"/>
              </a:solidFill>
              <a:effectLst>
                <a:outerShdw blurRad="38100" dist="19050" dir="2700000" algn="tl" rotWithShape="0">
                  <a:schemeClr val="dk1">
                    <a:alpha val="40000"/>
                  </a:schemeClr>
                </a:outerShdw>
              </a:effectLst>
              <a:latin typeface="+mn-ea"/>
              <a:ea typeface="+mn-ea"/>
              <a:cs typeface="Meiryo UI" panose="020B0604030504040204" pitchFamily="50" charset="-128"/>
            </a:endParaRPr>
          </a:p>
          <a:p>
            <a:pPr algn="ctr">
              <a:spcBef>
                <a:spcPct val="20000"/>
              </a:spcBef>
              <a:defRPr/>
            </a:pPr>
            <a:r>
              <a:rPr lang="ja-JP" altLang="en-US" sz="2800" dirty="0">
                <a:ln w="0"/>
                <a:solidFill>
                  <a:srgbClr val="002060"/>
                </a:solidFill>
                <a:effectLst>
                  <a:outerShdw blurRad="38100" dist="19050" dir="2700000" algn="tl" rotWithShape="0">
                    <a:schemeClr val="dk1">
                      <a:alpha val="40000"/>
                    </a:schemeClr>
                  </a:outerShdw>
                </a:effectLst>
                <a:latin typeface="+mn-ea"/>
                <a:ea typeface="+mn-ea"/>
                <a:cs typeface="Meiryo UI" panose="020B0604030504040204" pitchFamily="50" charset="-128"/>
              </a:rPr>
              <a:t>意思決定の支援</a:t>
            </a:r>
            <a:endParaRPr lang="en-US" altLang="ja-JP" sz="2800" dirty="0">
              <a:ln w="0"/>
              <a:solidFill>
                <a:srgbClr val="002060"/>
              </a:solidFill>
              <a:effectLst>
                <a:outerShdw blurRad="38100" dist="19050" dir="2700000" algn="tl" rotWithShape="0">
                  <a:schemeClr val="dk1">
                    <a:alpha val="40000"/>
                  </a:schemeClr>
                </a:outerShdw>
              </a:effectLst>
              <a:latin typeface="+mn-ea"/>
              <a:ea typeface="+mn-ea"/>
              <a:cs typeface="Meiryo UI" panose="020B0604030504040204" pitchFamily="50" charset="-128"/>
            </a:endParaRPr>
          </a:p>
        </p:txBody>
      </p:sp>
      <p:sp>
        <p:nvSpPr>
          <p:cNvPr id="21511" name="AutoShape 2"/>
          <p:cNvSpPr>
            <a:spLocks noChangeArrowheads="1"/>
          </p:cNvSpPr>
          <p:nvPr/>
        </p:nvSpPr>
        <p:spPr bwMode="auto">
          <a:xfrm>
            <a:off x="1377539" y="388144"/>
            <a:ext cx="9361489"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２．利用者の自立（自律）ということ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9840416" y="4311519"/>
            <a:ext cx="2071475" cy="2237423"/>
          </a:xfrm>
          <a:prstGeom prst="rect">
            <a:avLst/>
          </a:prstGeom>
          <a:noFill/>
          <a:ln w="9525">
            <a:noFill/>
            <a:miter lim="800000"/>
            <a:headEnd/>
            <a:tailEnd/>
          </a:ln>
        </p:spPr>
      </p:pic>
      <p:sp>
        <p:nvSpPr>
          <p:cNvPr id="9"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11</a:t>
            </a:fld>
            <a:endParaRPr lang="ja-JP" altLang="en-US"/>
          </a:p>
        </p:txBody>
      </p:sp>
    </p:spTree>
    <p:extLst>
      <p:ext uri="{BB962C8B-B14F-4D97-AF65-F5344CB8AC3E}">
        <p14:creationId xmlns:p14="http://schemas.microsoft.com/office/powerpoint/2010/main" val="162542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983432" y="332656"/>
            <a:ext cx="10009112" cy="1080120"/>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rgbClr val="002060"/>
                </a:solidFill>
                <a:latin typeface="+mj-ea"/>
                <a:ea typeface="+mj-ea"/>
                <a:cs typeface="Meiryo UI" panose="020B0604030504040204" pitchFamily="50" charset="-128"/>
              </a:rPr>
              <a:t>２．自立・自律って？</a:t>
            </a:r>
            <a:endParaRPr lang="en-US" altLang="ja-JP" sz="4400" b="1" dirty="0">
              <a:solidFill>
                <a:srgbClr val="002060"/>
              </a:solidFill>
              <a:latin typeface="+mj-ea"/>
              <a:ea typeface="+mj-ea"/>
              <a:cs typeface="Meiryo UI" panose="020B0604030504040204" pitchFamily="50" charset="-128"/>
            </a:endParaRPr>
          </a:p>
        </p:txBody>
      </p:sp>
      <p:sp>
        <p:nvSpPr>
          <p:cNvPr id="5" name="テキスト ボックス 4"/>
          <p:cNvSpPr txBox="1"/>
          <p:nvPr/>
        </p:nvSpPr>
        <p:spPr>
          <a:xfrm>
            <a:off x="2279576" y="3754212"/>
            <a:ext cx="8280920" cy="1077218"/>
          </a:xfrm>
          <a:prstGeom prst="rect">
            <a:avLst/>
          </a:prstGeom>
          <a:noFill/>
        </p:spPr>
        <p:txBody>
          <a:bodyPr wrap="square" rtlCol="0" anchor="ctr">
            <a:spAutoFit/>
          </a:bodyPr>
          <a:lstStyle/>
          <a:p>
            <a:r>
              <a:rPr lang="ja-JP" altLang="en-US" sz="3200" dirty="0">
                <a:solidFill>
                  <a:schemeClr val="accent2">
                    <a:lumMod val="75000"/>
                  </a:schemeClr>
                </a:solidFill>
                <a:latin typeface="+mn-ea"/>
                <a:ea typeface="+mn-ea"/>
                <a:cs typeface="Meiryo UI" panose="020B0604030504040204" pitchFamily="50" charset="-128"/>
              </a:rPr>
              <a:t>●意志を表明してもらうにはどうするの？</a:t>
            </a:r>
          </a:p>
          <a:p>
            <a:r>
              <a:rPr lang="ja-JP" altLang="en-US" sz="3200" dirty="0">
                <a:solidFill>
                  <a:schemeClr val="accent2">
                    <a:lumMod val="75000"/>
                  </a:schemeClr>
                </a:solidFill>
                <a:latin typeface="+mn-ea"/>
                <a:ea typeface="+mn-ea"/>
                <a:cs typeface="Meiryo UI" panose="020B0604030504040204" pitchFamily="50" charset="-128"/>
              </a:rPr>
              <a:t>●自己決定するにはどんなことが必要なの</a:t>
            </a:r>
            <a:r>
              <a:rPr lang="en-US" altLang="ja-JP" sz="3200" dirty="0">
                <a:solidFill>
                  <a:schemeClr val="accent2">
                    <a:lumMod val="75000"/>
                  </a:schemeClr>
                </a:solidFill>
                <a:latin typeface="+mn-ea"/>
                <a:ea typeface="+mn-ea"/>
                <a:cs typeface="Meiryo UI" panose="020B0604030504040204" pitchFamily="50" charset="-128"/>
              </a:rPr>
              <a:t>?</a:t>
            </a:r>
            <a:endParaRPr lang="ja-JP" altLang="en-US" sz="3200" dirty="0">
              <a:solidFill>
                <a:schemeClr val="accent2">
                  <a:lumMod val="75000"/>
                </a:schemeClr>
              </a:solidFill>
              <a:latin typeface="+mn-ea"/>
              <a:ea typeface="+mn-ea"/>
              <a:cs typeface="Meiryo UI" panose="020B0604030504040204" pitchFamily="50" charset="-128"/>
            </a:endParaRPr>
          </a:p>
        </p:txBody>
      </p:sp>
      <p:sp>
        <p:nvSpPr>
          <p:cNvPr id="6" name="テキスト ボックス 5"/>
          <p:cNvSpPr txBox="1"/>
          <p:nvPr/>
        </p:nvSpPr>
        <p:spPr>
          <a:xfrm>
            <a:off x="2063552" y="2226959"/>
            <a:ext cx="8280920" cy="707886"/>
          </a:xfrm>
          <a:prstGeom prst="rect">
            <a:avLst/>
          </a:prstGeom>
          <a:noFill/>
        </p:spPr>
        <p:txBody>
          <a:bodyPr wrap="square" rtlCol="0">
            <a:spAutoFit/>
          </a:bodyPr>
          <a:lstStyle/>
          <a:p>
            <a:r>
              <a:rPr lang="ja-JP" altLang="en-US" sz="4000" dirty="0">
                <a:solidFill>
                  <a:schemeClr val="accent2">
                    <a:lumMod val="75000"/>
                  </a:schemeClr>
                </a:solidFill>
                <a:latin typeface="+mn-ea"/>
                <a:ea typeface="+mn-ea"/>
                <a:cs typeface="Meiryo UI" panose="020B0604030504040204" pitchFamily="50" charset="-128"/>
              </a:rPr>
              <a:t>何事も自分で決めていく＝自立・自律</a:t>
            </a:r>
          </a:p>
        </p:txBody>
      </p:sp>
      <p:sp>
        <p:nvSpPr>
          <p:cNvPr id="7"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12</a:t>
            </a:fld>
            <a:endParaRPr lang="ja-JP" altLang="en-US"/>
          </a:p>
        </p:txBody>
      </p:sp>
    </p:spTree>
    <p:extLst>
      <p:ext uri="{BB962C8B-B14F-4D97-AF65-F5344CB8AC3E}">
        <p14:creationId xmlns:p14="http://schemas.microsoft.com/office/powerpoint/2010/main" val="348122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2" y="340750"/>
            <a:ext cx="10972800" cy="928010"/>
          </a:xfrm>
        </p:spPr>
        <p:txBody>
          <a:bodyPr/>
          <a:lstStyle/>
          <a:p>
            <a:r>
              <a:rPr lang="ja-JP" altLang="en-US" sz="4400" b="1" dirty="0">
                <a:solidFill>
                  <a:schemeClr val="accent2">
                    <a:lumMod val="75000"/>
                  </a:schemeClr>
                </a:solidFill>
                <a:latin typeface="+mj-ea"/>
                <a:cs typeface="Meiryo UI" panose="020B0604030504040204" pitchFamily="50" charset="-128"/>
              </a:rPr>
              <a:t>自立生活運動</a:t>
            </a:r>
            <a:r>
              <a:rPr lang="en-US" altLang="ja-JP" sz="4400" b="1" dirty="0">
                <a:solidFill>
                  <a:schemeClr val="accent2">
                    <a:lumMod val="75000"/>
                  </a:schemeClr>
                </a:solidFill>
                <a:latin typeface="+mj-ea"/>
                <a:cs typeface="Meiryo UI" panose="020B0604030504040204" pitchFamily="50" charset="-128"/>
              </a:rPr>
              <a:t>(I.L)</a:t>
            </a:r>
            <a:r>
              <a:rPr lang="ja-JP" altLang="en-US" sz="4400" b="1" dirty="0">
                <a:solidFill>
                  <a:schemeClr val="accent2">
                    <a:lumMod val="75000"/>
                  </a:schemeClr>
                </a:solidFill>
                <a:latin typeface="+mj-ea"/>
                <a:cs typeface="Meiryo UI" panose="020B0604030504040204" pitchFamily="50" charset="-128"/>
              </a:rPr>
              <a:t>の自立理念</a:t>
            </a:r>
          </a:p>
        </p:txBody>
      </p:sp>
      <p:sp>
        <p:nvSpPr>
          <p:cNvPr id="4" name="テキスト ボックス 3"/>
          <p:cNvSpPr txBox="1"/>
          <p:nvPr/>
        </p:nvSpPr>
        <p:spPr>
          <a:xfrm>
            <a:off x="1775520" y="2060848"/>
            <a:ext cx="9073008" cy="1815882"/>
          </a:xfrm>
          <a:prstGeom prst="rect">
            <a:avLst/>
          </a:prstGeom>
          <a:noFill/>
        </p:spPr>
        <p:txBody>
          <a:bodyPr wrap="square" rtlCol="0">
            <a:spAutoFit/>
          </a:bodyPr>
          <a:lstStyle/>
          <a:p>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朝起きて、着替えをして食事が終わるのに２時間かかってしまい、出かけることができない人より、</a:t>
            </a:r>
            <a:r>
              <a:rPr lang="en-US" altLang="ja-JP"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15</a:t>
            </a:r>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分で着替えさせてもらい、食事を介助してもらって、仕事に行く人の方が自立している。</a:t>
            </a:r>
          </a:p>
        </p:txBody>
      </p:sp>
      <p:sp>
        <p:nvSpPr>
          <p:cNvPr id="5" name="テキスト ボックス 4"/>
          <p:cNvSpPr txBox="1"/>
          <p:nvPr/>
        </p:nvSpPr>
        <p:spPr>
          <a:xfrm>
            <a:off x="3791744" y="4509120"/>
            <a:ext cx="5544611" cy="954107"/>
          </a:xfrm>
          <a:prstGeom prst="rect">
            <a:avLst/>
          </a:prstGeom>
          <a:noFill/>
        </p:spPr>
        <p:txBody>
          <a:bodyPr wrap="square" rtlCol="0">
            <a:spAutoFit/>
          </a:bodyPr>
          <a:lstStyle/>
          <a:p>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自立＝一人ですること</a:t>
            </a:r>
          </a:p>
          <a:p>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自立＝依存しても自分らしく生きる</a:t>
            </a:r>
          </a:p>
        </p:txBody>
      </p:sp>
      <p:sp>
        <p:nvSpPr>
          <p:cNvPr id="6"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13</a:t>
            </a:fld>
            <a:endParaRPr lang="ja-JP" altLang="en-US"/>
          </a:p>
        </p:txBody>
      </p:sp>
    </p:spTree>
    <p:extLst>
      <p:ext uri="{BB962C8B-B14F-4D97-AF65-F5344CB8AC3E}">
        <p14:creationId xmlns:p14="http://schemas.microsoft.com/office/powerpoint/2010/main" val="368762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1981200" y="274639"/>
            <a:ext cx="8229600" cy="854075"/>
          </a:xfrm>
        </p:spPr>
        <p:txBody>
          <a:bodyPr/>
          <a:lstStyle/>
          <a:p>
            <a:pPr eaLnBrk="1" hangingPunct="1"/>
            <a:r>
              <a:rPr lang="ja-JP" altLang="en-US"/>
              <a:t>障害者の自立とは</a:t>
            </a:r>
          </a:p>
        </p:txBody>
      </p:sp>
      <p:sp>
        <p:nvSpPr>
          <p:cNvPr id="122883" name="Rectangle 3"/>
          <p:cNvSpPr>
            <a:spLocks noGrp="1" noChangeArrowheads="1"/>
          </p:cNvSpPr>
          <p:nvPr>
            <p:ph type="body" sz="half" idx="4294967295"/>
          </p:nvPr>
        </p:nvSpPr>
        <p:spPr>
          <a:xfrm>
            <a:off x="983432" y="1223966"/>
            <a:ext cx="10801199" cy="5429250"/>
          </a:xfrm>
        </p:spPr>
        <p:txBody>
          <a:bodyPr/>
          <a:lstStyle/>
          <a:p>
            <a:pPr eaLnBrk="1" hangingPunct="1">
              <a:lnSpc>
                <a:spcPct val="80000"/>
              </a:lnSpc>
              <a:buFontTx/>
              <a:buNone/>
            </a:pPr>
            <a:r>
              <a:rPr lang="en-US" altLang="ja-JP" sz="1800" dirty="0"/>
              <a:t/>
            </a:r>
            <a:br>
              <a:rPr lang="en-US" altLang="ja-JP" sz="1800" dirty="0"/>
            </a:br>
            <a:r>
              <a:rPr lang="en-US" altLang="ja-JP" sz="2800" dirty="0"/>
              <a:t>■</a:t>
            </a:r>
            <a:r>
              <a:rPr lang="ja-JP" altLang="en-US" sz="2800" dirty="0"/>
              <a:t>「自立（生活）とは、そこに住むか、いかに住むか、どうやって自分の生活をまかなうか、を選択する自由をいう。それは自分が選んだ地域で生活することであり、ルームメートを持つか一人暮らしをするか自分で決めることであり、自分の生活</a:t>
            </a:r>
            <a:r>
              <a:rPr lang="en-US" altLang="ja-JP" sz="2800" dirty="0"/>
              <a:t>……</a:t>
            </a:r>
            <a:r>
              <a:rPr lang="ja-JP" altLang="en-US" sz="2800" dirty="0"/>
              <a:t>（日々の暮らし、食べ物、娯楽、趣味、悪事、善行、友人等々）</a:t>
            </a:r>
            <a:r>
              <a:rPr lang="en-US" altLang="ja-JP" sz="2800" dirty="0"/>
              <a:t>……</a:t>
            </a:r>
            <a:r>
              <a:rPr lang="ja-JP" altLang="en-US" sz="2800" dirty="0" err="1"/>
              <a:t>、</a:t>
            </a:r>
            <a:r>
              <a:rPr lang="ja-JP" altLang="en-US" sz="2800" dirty="0"/>
              <a:t>すべてを自分の決断と責任でやっていくことであり、危険を冒したり、誤ちを犯す自由であり、自立した生活をすることによって、自立生活を学ぶ自由でもある。」</a:t>
            </a:r>
          </a:p>
          <a:p>
            <a:pPr eaLnBrk="1" hangingPunct="1">
              <a:lnSpc>
                <a:spcPct val="80000"/>
              </a:lnSpc>
            </a:pPr>
            <a:endParaRPr lang="en-US" altLang="ja-JP" sz="1800" dirty="0"/>
          </a:p>
          <a:p>
            <a:pPr eaLnBrk="1" hangingPunct="1">
              <a:lnSpc>
                <a:spcPct val="80000"/>
              </a:lnSpc>
            </a:pPr>
            <a:endParaRPr lang="en-US" altLang="ja-JP" sz="1800" dirty="0"/>
          </a:p>
          <a:p>
            <a:pPr eaLnBrk="1" hangingPunct="1">
              <a:lnSpc>
                <a:spcPct val="80000"/>
              </a:lnSpc>
            </a:pPr>
            <a:endParaRPr lang="en-US" altLang="ja-JP" sz="1800" dirty="0"/>
          </a:p>
          <a:p>
            <a:pPr eaLnBrk="1" hangingPunct="1">
              <a:lnSpc>
                <a:spcPct val="80000"/>
              </a:lnSpc>
            </a:pPr>
            <a:r>
              <a:rPr lang="ja-JP" altLang="en-US" sz="1800" dirty="0"/>
              <a:t>■以上「リハビリテーションギャゼット」からの引用</a:t>
            </a:r>
          </a:p>
          <a:p>
            <a:pPr eaLnBrk="1" hangingPunct="1">
              <a:lnSpc>
                <a:spcPct val="80000"/>
              </a:lnSpc>
              <a:buFontTx/>
              <a:buNone/>
            </a:pPr>
            <a:r>
              <a:rPr lang="ja-JP" altLang="en-US" sz="1800" dirty="0"/>
              <a:t>　　←全国自立生活支援センターＨ．Ｐより</a:t>
            </a:r>
          </a:p>
        </p:txBody>
      </p:sp>
      <p:graphicFrame>
        <p:nvGraphicFramePr>
          <p:cNvPr id="12302" name="Group 14"/>
          <p:cNvGraphicFramePr>
            <a:graphicFrameLocks noGrp="1"/>
          </p:cNvGraphicFramePr>
          <p:nvPr>
            <p:ph sz="half" idx="4294967295"/>
          </p:nvPr>
        </p:nvGraphicFramePr>
        <p:xfrm>
          <a:off x="7381876" y="4929188"/>
          <a:ext cx="2962275" cy="1447800"/>
        </p:xfrm>
        <a:graphic>
          <a:graphicData uri="http://schemas.openxmlformats.org/drawingml/2006/table">
            <a:tbl>
              <a:tblPr/>
              <a:tblGrid>
                <a:gridCol w="2962275">
                  <a:extLst>
                    <a:ext uri="{9D8B030D-6E8A-4147-A177-3AD203B41FA5}">
                      <a16:colId xmlns:a16="http://schemas.microsoft.com/office/drawing/2014/main" val="20000"/>
                    </a:ext>
                  </a:extLst>
                </a:gridCol>
              </a:tblGrid>
              <a:tr h="426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dirty="0">
                          <a:ln>
                            <a:noFill/>
                          </a:ln>
                          <a:solidFill>
                            <a:srgbClr val="000000"/>
                          </a:solidFill>
                          <a:effectLst/>
                          <a:latin typeface="Times New Roman" pitchFamily="18" charset="0"/>
                          <a:ea typeface="HG丸ｺﾞｼｯｸM-PRO" pitchFamily="50" charset="-128"/>
                        </a:rPr>
                        <a:t>Gazette </a:t>
                      </a:r>
                      <a:r>
                        <a:rPr kumimoji="1" lang="en-US" altLang="ja-JP" sz="1100" b="1" i="0" u="none" strike="noStrike" cap="none" normalizeH="0" baseline="0" dirty="0" err="1">
                          <a:ln>
                            <a:noFill/>
                          </a:ln>
                          <a:solidFill>
                            <a:srgbClr val="000000"/>
                          </a:solidFill>
                          <a:effectLst/>
                          <a:latin typeface="Times New Roman" pitchFamily="18" charset="0"/>
                          <a:ea typeface="HG丸ｺﾞｼｯｸM-PRO" pitchFamily="50" charset="-128"/>
                        </a:rPr>
                        <a:t>Internarional</a:t>
                      </a:r>
                      <a:r>
                        <a:rPr kumimoji="1" lang="en-US" altLang="ja-JP" sz="1100" b="1" i="0" u="none" strike="noStrike" cap="none" normalizeH="0" baseline="0" dirty="0">
                          <a:ln>
                            <a:noFill/>
                          </a:ln>
                          <a:solidFill>
                            <a:srgbClr val="000000"/>
                          </a:solidFill>
                          <a:effectLst/>
                          <a:latin typeface="Times New Roman" pitchFamily="18" charset="0"/>
                          <a:ea typeface="HG丸ｺﾞｼｯｸM-PRO" pitchFamily="50" charset="-128"/>
                        </a:rPr>
                        <a:t> Networking Institute(GINI)</a:t>
                      </a:r>
                      <a:endParaRPr kumimoji="1" lang="en-US" altLang="ja-JP" sz="1800" b="0" i="0" u="none" strike="noStrike" cap="none" normalizeH="0" baseline="0" dirty="0">
                        <a:ln>
                          <a:noFill/>
                        </a:ln>
                        <a:solidFill>
                          <a:schemeClr val="tx1"/>
                        </a:solidFill>
                        <a:effectLst/>
                        <a:latin typeface="Arial" charset="0"/>
                        <a:ea typeface="HG丸ｺﾞｼｯｸM-PRO" pitchFamily="50" charset="-128"/>
                      </a:endParaRPr>
                    </a:p>
                  </a:txBody>
                  <a:tcPr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0"/>
                  </a:ext>
                </a:extLst>
              </a:tr>
              <a:tr h="426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a:ln>
                            <a:noFill/>
                          </a:ln>
                          <a:solidFill>
                            <a:srgbClr val="000000"/>
                          </a:solidFill>
                          <a:effectLst/>
                          <a:latin typeface="Times New Roman" pitchFamily="18" charset="0"/>
                          <a:ea typeface="HG丸ｺﾞｼｯｸM-PRO" pitchFamily="50" charset="-128"/>
                        </a:rPr>
                        <a:t>4207 Lindell Boulevard,#110</a:t>
                      </a:r>
                      <a:br>
                        <a:rPr kumimoji="1" lang="en-US" altLang="ja-JP" sz="1100" b="0" i="0" u="none" strike="noStrike" cap="none" normalizeH="0" baseline="0">
                          <a:ln>
                            <a:noFill/>
                          </a:ln>
                          <a:solidFill>
                            <a:srgbClr val="000000"/>
                          </a:solidFill>
                          <a:effectLst/>
                          <a:latin typeface="Times New Roman" pitchFamily="18" charset="0"/>
                          <a:ea typeface="HG丸ｺﾞｼｯｸM-PRO" pitchFamily="50" charset="-128"/>
                        </a:rPr>
                      </a:br>
                      <a:r>
                        <a:rPr kumimoji="1" lang="en-US" altLang="ja-JP" sz="1100" b="0" i="0" u="none" strike="noStrike" cap="none" normalizeH="0" baseline="0">
                          <a:ln>
                            <a:noFill/>
                          </a:ln>
                          <a:solidFill>
                            <a:srgbClr val="000000"/>
                          </a:solidFill>
                          <a:effectLst/>
                          <a:latin typeface="Times New Roman" pitchFamily="18" charset="0"/>
                          <a:ea typeface="HG丸ｺﾞｼｯｸM-PRO" pitchFamily="50" charset="-128"/>
                        </a:rPr>
                        <a:t>Saint Louis,Missouri 63108-2915 USA</a:t>
                      </a:r>
                      <a:endParaRPr kumimoji="1" lang="en-US" altLang="ja-JP" sz="1800" b="0" i="0" u="none" strike="noStrike" cap="none" normalizeH="0" baseline="0">
                        <a:ln>
                          <a:noFill/>
                        </a:ln>
                        <a:solidFill>
                          <a:schemeClr val="tx1"/>
                        </a:solidFill>
                        <a:effectLst/>
                        <a:latin typeface="Arial" charset="0"/>
                        <a:ea typeface="HG丸ｺﾞｼｯｸM-PRO" pitchFamily="50" charset="-128"/>
                      </a:endParaRPr>
                    </a:p>
                  </a:txBody>
                  <a:tcPr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1"/>
                  </a:ext>
                </a:extLst>
              </a:tr>
              <a:tr h="5943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t>TEL:314-534-0475</a:t>
                      </a:r>
                      <a:b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br>
                      <a: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t>FAX:314-534-5070</a:t>
                      </a:r>
                      <a:b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br>
                      <a: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t>E-</a:t>
                      </a:r>
                      <a:r>
                        <a:rPr kumimoji="1" lang="en-US" altLang="ja-JP" sz="1100" b="0" i="0" u="none" strike="noStrike" cap="none" normalizeH="0" baseline="0" dirty="0" err="1">
                          <a:ln>
                            <a:noFill/>
                          </a:ln>
                          <a:solidFill>
                            <a:srgbClr val="000000"/>
                          </a:solidFill>
                          <a:effectLst/>
                          <a:latin typeface="Times New Roman" pitchFamily="18" charset="0"/>
                          <a:ea typeface="HG丸ｺﾞｼｯｸM-PRO" pitchFamily="50" charset="-128"/>
                        </a:rPr>
                        <a:t>mail:</a:t>
                      </a:r>
                      <a:r>
                        <a:rPr kumimoji="1" lang="en-US" altLang="ja-JP" sz="1100" b="0" i="0" u="none" strike="noStrike" cap="none" normalizeH="0" baseline="0" dirty="0" err="1">
                          <a:ln>
                            <a:noFill/>
                          </a:ln>
                          <a:solidFill>
                            <a:schemeClr val="tx1"/>
                          </a:solidFill>
                          <a:effectLst/>
                          <a:latin typeface="Times New Roman" pitchFamily="18" charset="0"/>
                          <a:ea typeface="HG丸ｺﾞｼｯｸM-PRO" pitchFamily="50" charset="-128"/>
                          <a:hlinkClick r:id="" action="ppaction://noaction"/>
                        </a:rPr>
                        <a:t>http</a:t>
                      </a:r>
                      <a:r>
                        <a:rPr kumimoji="1" lang="en-US" altLang="ja-JP" sz="1100" b="0" i="0" u="none" strike="noStrike" cap="none" normalizeH="0" baseline="0" dirty="0">
                          <a:ln>
                            <a:noFill/>
                          </a:ln>
                          <a:solidFill>
                            <a:schemeClr val="tx1"/>
                          </a:solidFill>
                          <a:effectLst/>
                          <a:latin typeface="Times New Roman" pitchFamily="18" charset="0"/>
                          <a:ea typeface="HG丸ｺﾞｼｯｸM-PRO" pitchFamily="50" charset="-128"/>
                          <a:hlinkClick r:id="" action="ppaction://noaction"/>
                        </a:rPr>
                        <a:t>//www.post-polio.org</a:t>
                      </a:r>
                      <a:endParaRPr kumimoji="1" lang="en-US" altLang="ja-JP" sz="1800" b="0" i="0" u="none" strike="noStrike" cap="none" normalizeH="0" baseline="0" dirty="0">
                        <a:ln>
                          <a:noFill/>
                        </a:ln>
                        <a:solidFill>
                          <a:schemeClr val="tx1"/>
                        </a:solidFill>
                        <a:effectLst/>
                        <a:latin typeface="Arial" charset="0"/>
                        <a:ea typeface="HG丸ｺﾞｼｯｸM-PRO" pitchFamily="50" charset="-128"/>
                      </a:endParaRPr>
                    </a:p>
                  </a:txBody>
                  <a:tcPr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2"/>
                  </a:ext>
                </a:extLst>
              </a:tr>
            </a:tbl>
          </a:graphicData>
        </a:graphic>
      </p:graphicFrame>
      <p:sp>
        <p:nvSpPr>
          <p:cNvPr id="5" name="スライド番号プレースホルダ 4"/>
          <p:cNvSpPr>
            <a:spLocks noGrp="1"/>
          </p:cNvSpPr>
          <p:nvPr>
            <p:ph type="sldNum" sz="quarter" idx="12"/>
          </p:nvPr>
        </p:nvSpPr>
        <p:spPr/>
        <p:txBody>
          <a:bodyP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eaLnBrk="1" hangingPunct="1"/>
            <a:fld id="{52ABB6D7-636E-4C23-86D6-298C6A58F8CB}" type="slidenum">
              <a:rPr lang="ja-JP" altLang="en-US" sz="1200">
                <a:solidFill>
                  <a:srgbClr val="898989"/>
                </a:solidFill>
              </a:rPr>
              <a:pPr eaLnBrk="1" hangingPunct="1"/>
              <a:t>14</a:t>
            </a:fld>
            <a:endParaRPr lang="ja-JP" altLang="en-US" sz="1200">
              <a:solidFill>
                <a:srgbClr val="898989"/>
              </a:solidFill>
            </a:endParaRPr>
          </a:p>
        </p:txBody>
      </p:sp>
    </p:spTree>
    <p:extLst>
      <p:ext uri="{BB962C8B-B14F-4D97-AF65-F5344CB8AC3E}">
        <p14:creationId xmlns:p14="http://schemas.microsoft.com/office/powerpoint/2010/main" val="260308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E67A383-6073-1ABC-D24E-70940A36FD28}"/>
              </a:ext>
            </a:extLst>
          </p:cNvPr>
          <p:cNvSpPr>
            <a:spLocks noGrp="1"/>
          </p:cNvSpPr>
          <p:nvPr>
            <p:ph type="sldNum" sz="quarter" idx="12"/>
          </p:nvPr>
        </p:nvSpPr>
        <p:spPr/>
        <p:txBody>
          <a:bodyPr/>
          <a:lstStyle/>
          <a:p>
            <a:pPr>
              <a:defRPr/>
            </a:pPr>
            <a:fld id="{028E30FF-6DFA-4E32-896A-0181B2B83A32}" type="slidenum">
              <a:rPr lang="en-US" altLang="ja-JP" smtClean="0">
                <a:solidFill>
                  <a:srgbClr val="000000"/>
                </a:solidFill>
              </a:rPr>
              <a:pPr>
                <a:defRPr/>
              </a:pPr>
              <a:t>15</a:t>
            </a:fld>
            <a:endParaRPr lang="en-US" altLang="ja-JP" dirty="0">
              <a:solidFill>
                <a:srgbClr val="000000"/>
              </a:solidFill>
            </a:endParaRPr>
          </a:p>
        </p:txBody>
      </p:sp>
      <p:sp>
        <p:nvSpPr>
          <p:cNvPr id="4" name="テキスト ボックス 3">
            <a:extLst>
              <a:ext uri="{FF2B5EF4-FFF2-40B4-BE49-F238E27FC236}">
                <a16:creationId xmlns:a16="http://schemas.microsoft.com/office/drawing/2014/main" id="{DB47E1F5-FA03-0C4D-BC2D-5D55301D21B3}"/>
              </a:ext>
            </a:extLst>
          </p:cNvPr>
          <p:cNvSpPr txBox="1"/>
          <p:nvPr/>
        </p:nvSpPr>
        <p:spPr>
          <a:xfrm>
            <a:off x="695400" y="476672"/>
            <a:ext cx="10729192" cy="5632311"/>
          </a:xfrm>
          <a:prstGeom prst="rect">
            <a:avLst/>
          </a:prstGeom>
          <a:noFill/>
        </p:spPr>
        <p:txBody>
          <a:bodyPr wrap="square">
            <a:spAutoFit/>
          </a:bodyPr>
          <a:lstStyle/>
          <a:p>
            <a:r>
              <a:rPr lang="ja-JP" altLang="en-US" sz="2400" dirty="0"/>
              <a:t>・自立（自律）支援</a:t>
            </a:r>
            <a:endParaRPr lang="en-US" altLang="ja-JP" sz="2400" dirty="0"/>
          </a:p>
          <a:p>
            <a:endParaRPr lang="ja-JP" altLang="en-US" sz="2400" dirty="0"/>
          </a:p>
          <a:p>
            <a:r>
              <a:rPr lang="ja-JP" altLang="en-US" sz="2400" dirty="0"/>
              <a:t>　「朝起きて、着替えをして食事が終わるのに２時間かかってしまい、出かけることができない人より、</a:t>
            </a:r>
            <a:r>
              <a:rPr lang="en-US" altLang="ja-JP" sz="2400" dirty="0"/>
              <a:t>15</a:t>
            </a:r>
            <a:r>
              <a:rPr lang="ja-JP" altLang="en-US" sz="2400" dirty="0"/>
              <a:t>分で着替えさせてもらい、食事を介助してもらって、仕事に行く人の方が自立している。（自立生活運動の理念）」「障害者の自立（生活）とは、どこに住むか、いかに住むか、どうやって自分の生活をまかなうか、を選択する自由をいう。それは自分が選んだ地域で生活することであり、ルームメートを持つか一人暮らしをするか自分で決めることであり、自分の生活（日々の暮らし、食べ物、娯楽、趣味、悪事、善行、友人等々）すべてを自分の決断と責任でやっていくことであり、危険を冒したり、誤ちを犯す自由であり、自立した生活をすることによって、自立生活を学ぶ自由でもある。（「リハビリテーションギャゼット」から引用）」</a:t>
            </a:r>
          </a:p>
          <a:p>
            <a:endParaRPr lang="en-US" altLang="ja-JP" sz="2400" dirty="0"/>
          </a:p>
          <a:p>
            <a:r>
              <a:rPr lang="ja-JP" altLang="en-US" sz="2400" dirty="0"/>
              <a:t>　つまり、自立とは単にセルフケアを自力で行うことを意味するのではなく、介護者も活用しながらであっても</a:t>
            </a:r>
            <a:r>
              <a:rPr lang="ja-JP" altLang="en-US" sz="2400" b="1" u="sng" dirty="0"/>
              <a:t>自分で自分の人生をコントロールしていくこと</a:t>
            </a:r>
            <a:r>
              <a:rPr lang="ja-JP" altLang="en-US" sz="2400" dirty="0"/>
              <a:t>であることを伝えたいと考える。</a:t>
            </a:r>
          </a:p>
        </p:txBody>
      </p:sp>
      <p:sp>
        <p:nvSpPr>
          <p:cNvPr id="5" name="星: 5 pt 4">
            <a:extLst>
              <a:ext uri="{FF2B5EF4-FFF2-40B4-BE49-F238E27FC236}">
                <a16:creationId xmlns:a16="http://schemas.microsoft.com/office/drawing/2014/main" id="{918FF3F9-6019-5D70-F1E9-F7FBCD52D1F8}"/>
              </a:ext>
            </a:extLst>
          </p:cNvPr>
          <p:cNvSpPr/>
          <p:nvPr/>
        </p:nvSpPr>
        <p:spPr>
          <a:xfrm>
            <a:off x="11171494" y="16540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60207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623390" y="1812941"/>
            <a:ext cx="11103017" cy="1075021"/>
          </a:xfrm>
        </p:spPr>
        <p:txBody>
          <a:bodyPr/>
          <a:lstStyle/>
          <a:p>
            <a:pPr lvl="0" eaLnBrk="1" hangingPunct="1">
              <a:lnSpc>
                <a:spcPct val="90000"/>
              </a:lnSpc>
              <a:buFont typeface="Wingdings" panose="05000000000000000000" pitchFamily="2" charset="2"/>
              <a:buChar char="l"/>
              <a:defRPr/>
            </a:pPr>
            <a:r>
              <a:rPr lang="ja-JP" altLang="en-US" sz="2800" dirty="0">
                <a:solidFill>
                  <a:schemeClr val="accent2">
                    <a:lumMod val="75000"/>
                  </a:schemeClr>
                </a:solidFill>
                <a:effectLst>
                  <a:outerShdw blurRad="38100" dist="38100" dir="2700000" algn="tl">
                    <a:srgbClr val="000000">
                      <a:alpha val="43137"/>
                    </a:srgbClr>
                  </a:outerShdw>
                </a:effectLst>
                <a:latin typeface="+mn-ea"/>
                <a:cs typeface="Meiryo UI" panose="020B0604030504040204" pitchFamily="50" charset="-128"/>
              </a:rPr>
              <a:t>それまでの人的・社会的環境によって、</a:t>
            </a:r>
            <a:r>
              <a:rPr lang="ja-JP" altLang="en-US" sz="2800" u="sng" dirty="0">
                <a:solidFill>
                  <a:schemeClr val="accent2">
                    <a:lumMod val="75000"/>
                  </a:schemeClr>
                </a:solidFill>
                <a:effectLst>
                  <a:outerShdw blurRad="38100" dist="38100" dir="2700000" algn="tl">
                    <a:srgbClr val="000000">
                      <a:alpha val="43137"/>
                    </a:srgbClr>
                  </a:outerShdw>
                </a:effectLst>
                <a:latin typeface="+mn-ea"/>
                <a:cs typeface="Meiryo UI" panose="020B0604030504040204" pitchFamily="50" charset="-128"/>
              </a:rPr>
              <a:t>主体的に自らの力を発揮することが困難な状態、すなわちパワレス（力を失った）な状況がある。</a:t>
            </a:r>
            <a:endParaRPr lang="ja-JP" altLang="en-US" u="sng"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507" name="下矢印 57"/>
          <p:cNvSpPr>
            <a:spLocks noChangeArrowheads="1"/>
          </p:cNvSpPr>
          <p:nvPr/>
        </p:nvSpPr>
        <p:spPr bwMode="auto">
          <a:xfrm>
            <a:off x="5274787" y="2887962"/>
            <a:ext cx="1800225" cy="576263"/>
          </a:xfrm>
          <a:prstGeom prst="downArrow">
            <a:avLst>
              <a:gd name="adj1" fmla="val 50000"/>
              <a:gd name="adj2" fmla="val 61847"/>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1134340" y="3891200"/>
            <a:ext cx="10081120" cy="2108997"/>
          </a:xfrm>
          <a:prstGeom prst="rect">
            <a:avLst/>
          </a:prstGeom>
          <a:noFill/>
          <a:ln w="9525">
            <a:noFill/>
            <a:miter lim="800000"/>
            <a:headEnd/>
            <a:tailEnd/>
          </a:ln>
        </p:spPr>
        <p:txBody>
          <a:bodyPr lIns="91415" tIns="45707" rIns="91415" bIns="45707"/>
          <a:lstStyle/>
          <a:p>
            <a:pPr marL="514326" indent="-514326">
              <a:lnSpc>
                <a:spcPct val="90000"/>
              </a:lnSpc>
              <a:spcBef>
                <a:spcPct val="20000"/>
              </a:spcBef>
              <a:buFont typeface="Wingdings" panose="05000000000000000000" pitchFamily="2" charset="2"/>
              <a:buChar char="l"/>
              <a:defRPr/>
            </a:pP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それぞれの強み（ストレングス：</a:t>
            </a:r>
            <a:r>
              <a:rPr lang="en-US" altLang="ja-JP"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strength)</a:t>
            </a: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に働きかけて、</a:t>
            </a:r>
            <a:endParaRPr lang="en-US" altLang="ja-JP"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spcBef>
                <a:spcPct val="20000"/>
              </a:spcBef>
              <a:defRPr/>
            </a:pPr>
            <a:r>
              <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本来持っている能力を十分に発揮できるような支援に心がける。</a:t>
            </a:r>
            <a:endParaRPr lang="en-US" altLang="ja-JP"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457178" indent="-457178">
              <a:lnSpc>
                <a:spcPct val="90000"/>
              </a:lnSpc>
              <a:spcBef>
                <a:spcPct val="20000"/>
              </a:spcBef>
              <a:buFont typeface="Wingdings" panose="05000000000000000000" pitchFamily="2" charset="2"/>
              <a:buChar char="l"/>
              <a:defRPr/>
            </a:pP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取り巻く環境の改善を行ったり、エンパワメントしていく過程で</a:t>
            </a:r>
            <a:endParaRPr lang="en-US" altLang="ja-JP"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spcBef>
                <a:spcPct val="20000"/>
              </a:spcBef>
              <a:defRPr/>
            </a:pP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環境の改善につながったりしていきます。</a:t>
            </a:r>
            <a:endParaRPr lang="en-US" altLang="ja-JP"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511" name="AutoShape 2"/>
          <p:cNvSpPr>
            <a:spLocks noChangeArrowheads="1"/>
          </p:cNvSpPr>
          <p:nvPr/>
        </p:nvSpPr>
        <p:spPr bwMode="auto">
          <a:xfrm>
            <a:off x="1343030" y="476725"/>
            <a:ext cx="9361489"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３．エンパワメントということ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10200456" y="4296638"/>
            <a:ext cx="1774807" cy="1916988"/>
          </a:xfrm>
          <a:prstGeom prst="rect">
            <a:avLst/>
          </a:prstGeom>
          <a:noFill/>
          <a:ln w="9525">
            <a:noFill/>
            <a:miter lim="800000"/>
            <a:headEnd/>
            <a:tailEnd/>
          </a:ln>
        </p:spPr>
      </p:pic>
      <p:sp>
        <p:nvSpPr>
          <p:cNvPr id="7"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16</a:t>
            </a:fld>
            <a:endParaRPr lang="ja-JP" altLang="en-US"/>
          </a:p>
        </p:txBody>
      </p:sp>
    </p:spTree>
    <p:extLst>
      <p:ext uri="{BB962C8B-B14F-4D97-AF65-F5344CB8AC3E}">
        <p14:creationId xmlns:p14="http://schemas.microsoft.com/office/powerpoint/2010/main" val="2985104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343475" y="836712"/>
            <a:ext cx="9361489"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３．エンパワメントって？</a:t>
            </a:r>
          </a:p>
        </p:txBody>
      </p:sp>
      <p:sp>
        <p:nvSpPr>
          <p:cNvPr id="5" name="テキスト ボックス 4"/>
          <p:cNvSpPr txBox="1"/>
          <p:nvPr/>
        </p:nvSpPr>
        <p:spPr>
          <a:xfrm>
            <a:off x="2006506" y="2492898"/>
            <a:ext cx="8035428" cy="1200329"/>
          </a:xfrm>
          <a:prstGeom prst="rect">
            <a:avLst/>
          </a:prstGeom>
          <a:noFill/>
        </p:spPr>
        <p:txBody>
          <a:bodyPr wrap="square" rtlCol="0">
            <a:spAutoFit/>
          </a:bodyPr>
          <a:lstStyle/>
          <a:p>
            <a:pPr algn="ctr"/>
            <a:r>
              <a:rPr lang="ja-JP" altLang="en-US" sz="3600" dirty="0">
                <a:solidFill>
                  <a:schemeClr val="accent2">
                    <a:lumMod val="75000"/>
                  </a:schemeClr>
                </a:solidFill>
                <a:latin typeface="+mn-ea"/>
                <a:ea typeface="+mn-ea"/>
                <a:cs typeface="Meiryo UI" panose="020B0604030504040204" pitchFamily="50" charset="-128"/>
              </a:rPr>
              <a:t>ストレングスを見つけて強化していけば</a:t>
            </a:r>
            <a:endParaRPr lang="en-US" altLang="ja-JP" sz="3600" dirty="0">
              <a:solidFill>
                <a:schemeClr val="accent2">
                  <a:lumMod val="75000"/>
                </a:schemeClr>
              </a:solidFill>
              <a:latin typeface="+mn-ea"/>
              <a:ea typeface="+mn-ea"/>
              <a:cs typeface="Meiryo UI" panose="020B0604030504040204" pitchFamily="50" charset="-128"/>
            </a:endParaRPr>
          </a:p>
          <a:p>
            <a:pPr algn="ctr"/>
            <a:r>
              <a:rPr lang="ja-JP" altLang="en-US" sz="3600" dirty="0">
                <a:solidFill>
                  <a:schemeClr val="accent2">
                    <a:lumMod val="75000"/>
                  </a:schemeClr>
                </a:solidFill>
                <a:latin typeface="+mn-ea"/>
                <a:ea typeface="+mn-ea"/>
                <a:cs typeface="Meiryo UI" panose="020B0604030504040204" pitchFamily="50" charset="-128"/>
              </a:rPr>
              <a:t>エンパワメントとなるのかな？</a:t>
            </a:r>
          </a:p>
        </p:txBody>
      </p:sp>
      <p:sp>
        <p:nvSpPr>
          <p:cNvPr id="6" name="テキスト ボックス 5"/>
          <p:cNvSpPr txBox="1"/>
          <p:nvPr/>
        </p:nvSpPr>
        <p:spPr>
          <a:xfrm>
            <a:off x="2848839" y="4293096"/>
            <a:ext cx="7193095" cy="954107"/>
          </a:xfrm>
          <a:prstGeom prst="rect">
            <a:avLst/>
          </a:prstGeom>
          <a:noFill/>
        </p:spPr>
        <p:txBody>
          <a:bodyPr wrap="square" rtlCol="0">
            <a:spAutoFit/>
          </a:bodyPr>
          <a:lstStyle/>
          <a:p>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自らの能力を発揮できなくて、あきらめた状態</a:t>
            </a:r>
            <a:endParaRPr lang="en-US" altLang="ja-JP"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　　　⇒力が発揮できてやる気になる状態</a:t>
            </a:r>
          </a:p>
        </p:txBody>
      </p:sp>
      <p:sp>
        <p:nvSpPr>
          <p:cNvPr id="7"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17</a:t>
            </a:fld>
            <a:endParaRPr lang="ja-JP" altLang="en-US"/>
          </a:p>
        </p:txBody>
      </p:sp>
    </p:spTree>
    <p:extLst>
      <p:ext uri="{BB962C8B-B14F-4D97-AF65-F5344CB8AC3E}">
        <p14:creationId xmlns:p14="http://schemas.microsoft.com/office/powerpoint/2010/main" val="3709478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086987-41F4-8E65-037E-8593BB05D77E}"/>
              </a:ext>
            </a:extLst>
          </p:cNvPr>
          <p:cNvSpPr>
            <a:spLocks noGrp="1"/>
          </p:cNvSpPr>
          <p:nvPr>
            <p:ph type="sldNum" sz="quarter" idx="12"/>
          </p:nvPr>
        </p:nvSpPr>
        <p:spPr/>
        <p:txBody>
          <a:bodyPr/>
          <a:lstStyle/>
          <a:p>
            <a:pPr>
              <a:defRPr/>
            </a:pPr>
            <a:fld id="{028E30FF-6DFA-4E32-896A-0181B2B83A32}" type="slidenum">
              <a:rPr lang="en-US" altLang="ja-JP" smtClean="0">
                <a:solidFill>
                  <a:srgbClr val="000000"/>
                </a:solidFill>
              </a:rPr>
              <a:pPr>
                <a:defRPr/>
              </a:pPr>
              <a:t>18</a:t>
            </a:fld>
            <a:endParaRPr lang="en-US" altLang="ja-JP">
              <a:solidFill>
                <a:srgbClr val="000000"/>
              </a:solidFill>
            </a:endParaRPr>
          </a:p>
        </p:txBody>
      </p:sp>
      <p:sp>
        <p:nvSpPr>
          <p:cNvPr id="4" name="テキスト ボックス 3">
            <a:extLst>
              <a:ext uri="{FF2B5EF4-FFF2-40B4-BE49-F238E27FC236}">
                <a16:creationId xmlns:a16="http://schemas.microsoft.com/office/drawing/2014/main" id="{6C6F1DED-30FC-E773-1C50-C5AD51408462}"/>
              </a:ext>
            </a:extLst>
          </p:cNvPr>
          <p:cNvSpPr txBox="1"/>
          <p:nvPr/>
        </p:nvSpPr>
        <p:spPr>
          <a:xfrm>
            <a:off x="551384" y="692696"/>
            <a:ext cx="10873208" cy="3970318"/>
          </a:xfrm>
          <a:prstGeom prst="rect">
            <a:avLst/>
          </a:prstGeom>
          <a:noFill/>
        </p:spPr>
        <p:txBody>
          <a:bodyPr wrap="square">
            <a:spAutoFit/>
          </a:bodyPr>
          <a:lstStyle/>
          <a:p>
            <a:r>
              <a:rPr lang="ja-JP" altLang="en-US" sz="2800" dirty="0"/>
              <a:t>・エンパワメント</a:t>
            </a:r>
            <a:endParaRPr lang="en-US" altLang="ja-JP" sz="2800" dirty="0"/>
          </a:p>
          <a:p>
            <a:endParaRPr lang="ja-JP" altLang="en-US" sz="2800" dirty="0"/>
          </a:p>
          <a:p>
            <a:r>
              <a:rPr lang="ja-JP" altLang="en-US" sz="2800" dirty="0"/>
              <a:t>　障害者本人やその家族は、それまでの人的・社会的環境によって、主体的に自らの力を発揮することが困難な状態、すなわち</a:t>
            </a:r>
            <a:r>
              <a:rPr lang="ja-JP" altLang="en-US" sz="2800" b="1" u="sng" dirty="0"/>
              <a:t>パワレス（力を失った）な状況</a:t>
            </a:r>
            <a:r>
              <a:rPr lang="ja-JP" altLang="en-US" sz="2800" dirty="0"/>
              <a:t>となっている場合がある。しかし、どんな人にでもストレングスはあるので、そこを見つけ働きかけていくことによって、</a:t>
            </a:r>
            <a:r>
              <a:rPr lang="ja-JP" altLang="en-US" sz="2800" b="1" u="sng" dirty="0"/>
              <a:t>本来持っている力を発揮できるよう支援していく</a:t>
            </a:r>
            <a:r>
              <a:rPr lang="ja-JP" altLang="en-US" sz="2800" dirty="0"/>
              <a:t>ことが重要である。環境面も、本人のストレングスが活かせるよう調整したり、本人がエンパワメントしていく過程の中で改善されていくこともあること等を伝えたいと考える。</a:t>
            </a:r>
          </a:p>
        </p:txBody>
      </p:sp>
      <p:sp>
        <p:nvSpPr>
          <p:cNvPr id="5" name="星: 5 pt 4">
            <a:extLst>
              <a:ext uri="{FF2B5EF4-FFF2-40B4-BE49-F238E27FC236}">
                <a16:creationId xmlns:a16="http://schemas.microsoft.com/office/drawing/2014/main" id="{5CB04563-1C22-A5D2-26FB-640A357F714B}"/>
              </a:ext>
            </a:extLst>
          </p:cNvPr>
          <p:cNvSpPr/>
          <p:nvPr/>
        </p:nvSpPr>
        <p:spPr>
          <a:xfrm>
            <a:off x="11171494" y="16540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3856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スライド番号プレースホルダ 5"/>
          <p:cNvSpPr>
            <a:spLocks noGrp="1"/>
          </p:cNvSpPr>
          <p:nvPr>
            <p:ph type="sldNum" sz="quarter" idx="12"/>
          </p:nvPr>
        </p:nvSpPr>
        <p:spPr/>
        <p:txBody>
          <a:bodyP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eaLnBrk="1" hangingPunct="1"/>
            <a:fld id="{74C8E66B-EC0F-433E-8998-1F9899C344A7}" type="slidenum">
              <a:rPr lang="en-US" altLang="ja-JP" sz="1200">
                <a:solidFill>
                  <a:srgbClr val="898989"/>
                </a:solidFill>
              </a:rPr>
              <a:pPr eaLnBrk="1" hangingPunct="1"/>
              <a:t>19</a:t>
            </a:fld>
            <a:endParaRPr lang="en-US" altLang="ja-JP" sz="1200">
              <a:solidFill>
                <a:srgbClr val="898989"/>
              </a:solidFill>
            </a:endParaRPr>
          </a:p>
        </p:txBody>
      </p:sp>
      <p:sp>
        <p:nvSpPr>
          <p:cNvPr id="84997" name="Line 4"/>
          <p:cNvSpPr>
            <a:spLocks noChangeShapeType="1"/>
          </p:cNvSpPr>
          <p:nvPr/>
        </p:nvSpPr>
        <p:spPr bwMode="auto">
          <a:xfrm>
            <a:off x="2819400" y="3048000"/>
            <a:ext cx="6629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endParaRPr lang="ja-JP" altLang="en-US"/>
          </a:p>
        </p:txBody>
      </p:sp>
      <p:grpSp>
        <p:nvGrpSpPr>
          <p:cNvPr id="84998" name="Group 5"/>
          <p:cNvGrpSpPr>
            <a:grpSpLocks/>
          </p:cNvGrpSpPr>
          <p:nvPr/>
        </p:nvGrpSpPr>
        <p:grpSpPr bwMode="auto">
          <a:xfrm>
            <a:off x="1774826" y="981075"/>
            <a:ext cx="8569325" cy="5543550"/>
            <a:chOff x="158" y="618"/>
            <a:chExt cx="5398" cy="3492"/>
          </a:xfrm>
        </p:grpSpPr>
        <p:sp>
          <p:nvSpPr>
            <p:cNvPr id="84999" name="Line 6"/>
            <p:cNvSpPr>
              <a:spLocks noChangeShapeType="1"/>
            </p:cNvSpPr>
            <p:nvPr/>
          </p:nvSpPr>
          <p:spPr bwMode="auto">
            <a:xfrm>
              <a:off x="884" y="1389"/>
              <a:ext cx="4176"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0" name="Line 7"/>
            <p:cNvSpPr>
              <a:spLocks noChangeShapeType="1"/>
            </p:cNvSpPr>
            <p:nvPr/>
          </p:nvSpPr>
          <p:spPr bwMode="auto">
            <a:xfrm>
              <a:off x="2971" y="1117"/>
              <a:ext cx="0" cy="589"/>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1" name="Line 8"/>
            <p:cNvSpPr>
              <a:spLocks noChangeShapeType="1"/>
            </p:cNvSpPr>
            <p:nvPr/>
          </p:nvSpPr>
          <p:spPr bwMode="auto">
            <a:xfrm>
              <a:off x="884" y="1389"/>
              <a:ext cx="0" cy="31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2" name="Line 9"/>
            <p:cNvSpPr>
              <a:spLocks noChangeShapeType="1"/>
            </p:cNvSpPr>
            <p:nvPr/>
          </p:nvSpPr>
          <p:spPr bwMode="auto">
            <a:xfrm>
              <a:off x="5057" y="1389"/>
              <a:ext cx="0" cy="31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3" name="Line 10"/>
            <p:cNvSpPr>
              <a:spLocks noChangeShapeType="1"/>
            </p:cNvSpPr>
            <p:nvPr/>
          </p:nvSpPr>
          <p:spPr bwMode="auto">
            <a:xfrm>
              <a:off x="1701" y="2069"/>
              <a:ext cx="499" cy="0"/>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4" name="Line 11"/>
            <p:cNvSpPr>
              <a:spLocks noChangeShapeType="1"/>
            </p:cNvSpPr>
            <p:nvPr/>
          </p:nvSpPr>
          <p:spPr bwMode="auto">
            <a:xfrm>
              <a:off x="3696" y="2069"/>
              <a:ext cx="587" cy="0"/>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5" name="Line 12"/>
            <p:cNvSpPr>
              <a:spLocks noChangeShapeType="1"/>
            </p:cNvSpPr>
            <p:nvPr/>
          </p:nvSpPr>
          <p:spPr bwMode="auto">
            <a:xfrm flipV="1">
              <a:off x="884" y="2478"/>
              <a:ext cx="0" cy="27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6" name="Line 13"/>
            <p:cNvSpPr>
              <a:spLocks noChangeShapeType="1"/>
            </p:cNvSpPr>
            <p:nvPr/>
          </p:nvSpPr>
          <p:spPr bwMode="auto">
            <a:xfrm flipV="1">
              <a:off x="5057" y="2432"/>
              <a:ext cx="0" cy="31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7" name="Line 14"/>
            <p:cNvSpPr>
              <a:spLocks noChangeShapeType="1"/>
            </p:cNvSpPr>
            <p:nvPr/>
          </p:nvSpPr>
          <p:spPr bwMode="auto">
            <a:xfrm>
              <a:off x="884" y="2750"/>
              <a:ext cx="417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8" name="Line 15"/>
            <p:cNvSpPr>
              <a:spLocks noChangeShapeType="1"/>
            </p:cNvSpPr>
            <p:nvPr/>
          </p:nvSpPr>
          <p:spPr bwMode="auto">
            <a:xfrm>
              <a:off x="2971" y="2432"/>
              <a:ext cx="0" cy="454"/>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9" name="Line 16"/>
            <p:cNvSpPr>
              <a:spLocks noChangeShapeType="1"/>
            </p:cNvSpPr>
            <p:nvPr/>
          </p:nvSpPr>
          <p:spPr bwMode="auto">
            <a:xfrm>
              <a:off x="1156" y="2886"/>
              <a:ext cx="0" cy="330"/>
            </a:xfrm>
            <a:prstGeom prst="line">
              <a:avLst/>
            </a:prstGeom>
            <a:noFill/>
            <a:ln w="57150" cap="sq">
              <a:solidFill>
                <a:srgbClr val="FF0000"/>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85010" name="Line 17"/>
            <p:cNvSpPr>
              <a:spLocks noChangeShapeType="1"/>
            </p:cNvSpPr>
            <p:nvPr/>
          </p:nvSpPr>
          <p:spPr bwMode="auto">
            <a:xfrm>
              <a:off x="4694" y="2886"/>
              <a:ext cx="0" cy="330"/>
            </a:xfrm>
            <a:prstGeom prst="line">
              <a:avLst/>
            </a:prstGeom>
            <a:noFill/>
            <a:ln w="57150" cap="sq">
              <a:solidFill>
                <a:srgbClr val="FF0000"/>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85011" name="AutoShape 18"/>
            <p:cNvSpPr>
              <a:spLocks noChangeArrowheads="1"/>
            </p:cNvSpPr>
            <p:nvPr/>
          </p:nvSpPr>
          <p:spPr bwMode="auto">
            <a:xfrm>
              <a:off x="2200" y="1706"/>
              <a:ext cx="1497" cy="726"/>
            </a:xfrm>
            <a:prstGeom prst="roundRect">
              <a:avLst>
                <a:gd name="adj" fmla="val 16667"/>
              </a:avLst>
            </a:prstGeom>
            <a:solidFill>
              <a:srgbClr val="FFCC00"/>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Activity</a:t>
              </a:r>
            </a:p>
            <a:p>
              <a:pPr algn="ctr" eaLnBrk="1" hangingPunct="1"/>
              <a:r>
                <a:rPr lang="en-US" altLang="ja-JP" sz="2400" dirty="0">
                  <a:solidFill>
                    <a:srgbClr val="000000"/>
                  </a:solidFill>
                  <a:latin typeface="Times New Roman" panose="02020603050405020304" pitchFamily="18" charset="0"/>
                </a:rPr>
                <a:t> </a:t>
              </a:r>
              <a:endParaRPr lang="en-US" altLang="ja-JP" sz="2000" dirty="0">
                <a:solidFill>
                  <a:srgbClr val="000000"/>
                </a:solidFill>
                <a:latin typeface="Times New Roman" panose="02020603050405020304" pitchFamily="18" charset="0"/>
              </a:endParaRPr>
            </a:p>
            <a:p>
              <a:pPr algn="ctr" eaLnBrk="1" hangingPunct="1"/>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活  動</a:t>
              </a:r>
              <a:r>
                <a:rPr lang="ja-JP" altLang="en-US" sz="2400" dirty="0">
                  <a:latin typeface="Times New Roman" panose="02020603050405020304" pitchFamily="18" charset="0"/>
                </a:rPr>
                <a:t> </a:t>
              </a:r>
            </a:p>
          </p:txBody>
        </p:sp>
        <p:sp>
          <p:nvSpPr>
            <p:cNvPr id="85012" name="AutoShape 19"/>
            <p:cNvSpPr>
              <a:spLocks noChangeArrowheads="1"/>
            </p:cNvSpPr>
            <p:nvPr/>
          </p:nvSpPr>
          <p:spPr bwMode="auto">
            <a:xfrm>
              <a:off x="4286" y="1706"/>
              <a:ext cx="1270" cy="726"/>
            </a:xfrm>
            <a:prstGeom prst="roundRect">
              <a:avLst>
                <a:gd name="adj" fmla="val 16667"/>
              </a:avLst>
            </a:prstGeom>
            <a:solidFill>
              <a:srgbClr val="FFCC00"/>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Participation </a:t>
              </a:r>
            </a:p>
            <a:p>
              <a:pPr algn="ctr" eaLnBrk="1" hangingPunct="1"/>
              <a:endParaRPr lang="en-US" altLang="ja-JP" sz="2000" dirty="0">
                <a:solidFill>
                  <a:srgbClr val="000000"/>
                </a:solidFill>
                <a:latin typeface="Times New Roman" panose="02020603050405020304" pitchFamily="18" charset="0"/>
              </a:endParaRPr>
            </a:p>
            <a:p>
              <a:pPr algn="ctr" eaLnBrk="1" hangingPunct="1"/>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参　加</a:t>
              </a:r>
              <a:r>
                <a:rPr lang="ja-JP" altLang="en-US" sz="2400" dirty="0">
                  <a:latin typeface="Times New Roman" panose="02020603050405020304" pitchFamily="18" charset="0"/>
                </a:rPr>
                <a:t> </a:t>
              </a:r>
            </a:p>
          </p:txBody>
        </p:sp>
        <p:sp>
          <p:nvSpPr>
            <p:cNvPr id="85013" name="AutoShape 20"/>
            <p:cNvSpPr>
              <a:spLocks noChangeArrowheads="1"/>
            </p:cNvSpPr>
            <p:nvPr/>
          </p:nvSpPr>
          <p:spPr bwMode="auto">
            <a:xfrm>
              <a:off x="158" y="3203"/>
              <a:ext cx="2131" cy="499"/>
            </a:xfrm>
            <a:prstGeom prst="roundRect">
              <a:avLst>
                <a:gd name="adj" fmla="val 16667"/>
              </a:avLst>
            </a:prstGeom>
            <a:solidFill>
              <a:srgbClr val="FF99CC"/>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Environmental Factors</a:t>
              </a:r>
            </a:p>
            <a:p>
              <a:pPr algn="ctr" eaLnBrk="1" hangingPunct="1"/>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環境的因子 </a:t>
              </a:r>
            </a:p>
          </p:txBody>
        </p:sp>
        <p:sp>
          <p:nvSpPr>
            <p:cNvPr id="85014" name="AutoShape 21"/>
            <p:cNvSpPr>
              <a:spLocks noChangeArrowheads="1"/>
            </p:cNvSpPr>
            <p:nvPr/>
          </p:nvSpPr>
          <p:spPr bwMode="auto">
            <a:xfrm>
              <a:off x="3424" y="3203"/>
              <a:ext cx="2131" cy="499"/>
            </a:xfrm>
            <a:prstGeom prst="roundRect">
              <a:avLst>
                <a:gd name="adj" fmla="val 16667"/>
              </a:avLst>
            </a:prstGeom>
            <a:solidFill>
              <a:srgbClr val="FF99CC"/>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Personal Factors </a:t>
              </a:r>
            </a:p>
            <a:p>
              <a:pPr algn="ctr" eaLnBrk="1" hangingPunct="1"/>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個人的因子</a:t>
              </a:r>
              <a:r>
                <a:rPr lang="ja-JP" altLang="en-US" sz="2400" dirty="0">
                  <a:latin typeface="HGP創英角ｺﾞｼｯｸUB" panose="020B0900000000000000" pitchFamily="50" charset="-128"/>
                  <a:ea typeface="HGP創英角ｺﾞｼｯｸUB" panose="020B0900000000000000" pitchFamily="50" charset="-128"/>
                </a:rPr>
                <a:t> </a:t>
              </a:r>
            </a:p>
          </p:txBody>
        </p:sp>
        <p:sp>
          <p:nvSpPr>
            <p:cNvPr id="85015" name="AutoShape 22"/>
            <p:cNvSpPr>
              <a:spLocks noChangeArrowheads="1"/>
            </p:cNvSpPr>
            <p:nvPr/>
          </p:nvSpPr>
          <p:spPr bwMode="auto">
            <a:xfrm>
              <a:off x="1701" y="3838"/>
              <a:ext cx="2767" cy="272"/>
            </a:xfrm>
            <a:prstGeom prst="bevel">
              <a:avLst>
                <a:gd name="adj" fmla="val 12500"/>
              </a:avLst>
            </a:prstGeom>
            <a:solidFill>
              <a:srgbClr val="FF99CC"/>
            </a:solidFill>
            <a:ln w="1270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90000"/>
                </a:lnSpc>
                <a:spcBef>
                  <a:spcPct val="20000"/>
                </a:spcBef>
                <a:buSzPct val="75000"/>
                <a:buFont typeface="Wingdings" panose="05000000000000000000" pitchFamily="2" charset="2"/>
                <a:buNone/>
              </a:pPr>
              <a:r>
                <a:rPr lang="en-US" altLang="ja-JP" sz="2400" dirty="0">
                  <a:solidFill>
                    <a:srgbClr val="000000"/>
                  </a:solidFill>
                  <a:latin typeface="Times New Roman" panose="02020603050405020304" pitchFamily="18" charset="0"/>
                </a:rPr>
                <a:t>Contextual</a:t>
              </a:r>
              <a:r>
                <a:rPr lang="ja-JP" altLang="en-US" sz="2400" dirty="0">
                  <a:solidFill>
                    <a:srgbClr val="000000"/>
                  </a:solidFill>
                  <a:latin typeface="Times New Roman" panose="02020603050405020304" pitchFamily="18" charset="0"/>
                </a:rPr>
                <a:t>　</a:t>
              </a:r>
              <a:r>
                <a:rPr lang="en-US" altLang="ja-JP" sz="2400" dirty="0">
                  <a:solidFill>
                    <a:srgbClr val="000000"/>
                  </a:solidFill>
                  <a:latin typeface="Times New Roman" panose="02020603050405020304" pitchFamily="18" charset="0"/>
                </a:rPr>
                <a:t>Factors</a:t>
              </a:r>
              <a:r>
                <a:rPr lang="ja-JP" altLang="en-US" sz="2400" dirty="0">
                  <a:solidFill>
                    <a:srgbClr val="000000"/>
                  </a:solidFill>
                  <a:latin typeface="Times New Roman" panose="02020603050405020304" pitchFamily="18" charset="0"/>
                </a:rPr>
                <a:t>　</a:t>
              </a:r>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背景因子</a:t>
              </a:r>
            </a:p>
          </p:txBody>
        </p:sp>
        <p:sp>
          <p:nvSpPr>
            <p:cNvPr id="85016" name="AutoShape 23"/>
            <p:cNvSpPr>
              <a:spLocks noChangeArrowheads="1"/>
            </p:cNvSpPr>
            <p:nvPr/>
          </p:nvSpPr>
          <p:spPr bwMode="auto">
            <a:xfrm>
              <a:off x="1156" y="618"/>
              <a:ext cx="3583" cy="499"/>
            </a:xfrm>
            <a:prstGeom prst="roundRect">
              <a:avLst>
                <a:gd name="adj" fmla="val 16667"/>
              </a:avLst>
            </a:prstGeom>
            <a:solidFill>
              <a:srgbClr val="FFCC99"/>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Health</a:t>
              </a:r>
              <a:r>
                <a:rPr lang="ja-JP" altLang="en-US" sz="2400" dirty="0">
                  <a:solidFill>
                    <a:srgbClr val="000000"/>
                  </a:solidFill>
                  <a:latin typeface="Times New Roman" panose="02020603050405020304" pitchFamily="18" charset="0"/>
                </a:rPr>
                <a:t>　</a:t>
              </a:r>
              <a:r>
                <a:rPr lang="en-US" altLang="ja-JP" sz="2400" dirty="0">
                  <a:solidFill>
                    <a:srgbClr val="000000"/>
                  </a:solidFill>
                  <a:latin typeface="Times New Roman" panose="02020603050405020304" pitchFamily="18" charset="0"/>
                </a:rPr>
                <a:t>Condition</a:t>
              </a:r>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健康状態</a:t>
              </a:r>
            </a:p>
            <a:p>
              <a:pPr algn="ctr" eaLnBrk="1" hangingPunct="1"/>
              <a:r>
                <a:rPr lang="ja-JP" altLang="en-US" sz="2400" dirty="0">
                  <a:solidFill>
                    <a:srgbClr val="000000"/>
                  </a:solidFill>
                  <a:latin typeface="Times New Roman" panose="02020603050405020304" pitchFamily="18" charset="0"/>
                </a:rPr>
                <a:t>　（</a:t>
              </a:r>
              <a:r>
                <a:rPr lang="en-US" altLang="ja-JP" sz="2400" dirty="0">
                  <a:solidFill>
                    <a:srgbClr val="000000"/>
                  </a:solidFill>
                  <a:latin typeface="Times New Roman" panose="02020603050405020304" pitchFamily="18" charset="0"/>
                </a:rPr>
                <a:t>disorder</a:t>
              </a:r>
              <a:r>
                <a:rPr lang="ja-JP" altLang="en-US" sz="2400" dirty="0">
                  <a:solidFill>
                    <a:srgbClr val="000000"/>
                  </a:solidFill>
                  <a:latin typeface="Times New Roman" panose="02020603050405020304" pitchFamily="18" charset="0"/>
                </a:rPr>
                <a:t>／</a:t>
              </a:r>
              <a:r>
                <a:rPr lang="en-US" altLang="ja-JP" sz="2400" dirty="0">
                  <a:solidFill>
                    <a:srgbClr val="000000"/>
                  </a:solidFill>
                  <a:latin typeface="Times New Roman" panose="02020603050405020304" pitchFamily="18" charset="0"/>
                </a:rPr>
                <a:t>disease</a:t>
              </a:r>
              <a:r>
                <a:rPr lang="ja-JP" altLang="en-US" sz="2400" dirty="0">
                  <a:solidFill>
                    <a:srgbClr val="000000"/>
                  </a:solidFill>
                  <a:latin typeface="Times New Roman" panose="02020603050405020304" pitchFamily="18" charset="0"/>
                </a:rPr>
                <a:t>）（変調／病気）</a:t>
              </a:r>
            </a:p>
          </p:txBody>
        </p:sp>
        <p:sp>
          <p:nvSpPr>
            <p:cNvPr id="85017" name="AutoShape 24"/>
            <p:cNvSpPr>
              <a:spLocks noChangeArrowheads="1"/>
            </p:cNvSpPr>
            <p:nvPr/>
          </p:nvSpPr>
          <p:spPr bwMode="auto">
            <a:xfrm>
              <a:off x="204" y="1706"/>
              <a:ext cx="1497" cy="772"/>
            </a:xfrm>
            <a:prstGeom prst="roundRect">
              <a:avLst>
                <a:gd name="adj" fmla="val 16667"/>
              </a:avLst>
            </a:prstGeom>
            <a:solidFill>
              <a:srgbClr val="FFCC00"/>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000" dirty="0">
                  <a:solidFill>
                    <a:srgbClr val="000000"/>
                  </a:solidFill>
                  <a:latin typeface="Times New Roman" panose="02020603050405020304" pitchFamily="18" charset="0"/>
                </a:rPr>
                <a:t>Body functions </a:t>
              </a:r>
            </a:p>
            <a:p>
              <a:pPr algn="ctr" eaLnBrk="1" hangingPunct="1"/>
              <a:r>
                <a:rPr lang="en-US" altLang="ja-JP" sz="2000" dirty="0">
                  <a:solidFill>
                    <a:srgbClr val="000000"/>
                  </a:solidFill>
                  <a:latin typeface="Times New Roman" panose="02020603050405020304" pitchFamily="18" charset="0"/>
                </a:rPr>
                <a:t>&amp;Structures</a:t>
              </a:r>
            </a:p>
            <a:p>
              <a:pPr algn="ctr" eaLnBrk="1" hangingPunct="1"/>
              <a:r>
                <a:rPr lang="ja-JP" altLang="en-US" sz="2000" dirty="0">
                  <a:solidFill>
                    <a:srgbClr val="000000"/>
                  </a:solidFill>
                  <a:latin typeface="Times New Roman" panose="02020603050405020304" pitchFamily="18" charset="0"/>
                </a:rPr>
                <a:t>心身</a:t>
              </a: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機能</a:t>
              </a:r>
              <a:r>
                <a:rPr lang="ja-JP" altLang="en-US" sz="2000" dirty="0">
                  <a:solidFill>
                    <a:srgbClr val="000000"/>
                  </a:solidFill>
                  <a:latin typeface="Times New Roman" panose="02020603050405020304" pitchFamily="18" charset="0"/>
                </a:rPr>
                <a:t>・身体</a:t>
              </a: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構造</a:t>
              </a:r>
              <a:r>
                <a:rPr lang="ja-JP" altLang="en-US" sz="2400" dirty="0">
                  <a:latin typeface="Times New Roman" panose="02020603050405020304" pitchFamily="18" charset="0"/>
                </a:rPr>
                <a:t> </a:t>
              </a:r>
            </a:p>
          </p:txBody>
        </p:sp>
        <p:sp>
          <p:nvSpPr>
            <p:cNvPr id="85018" name="Line 25"/>
            <p:cNvSpPr>
              <a:spLocks noChangeShapeType="1"/>
            </p:cNvSpPr>
            <p:nvPr/>
          </p:nvSpPr>
          <p:spPr bwMode="auto">
            <a:xfrm>
              <a:off x="1156" y="2886"/>
              <a:ext cx="353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grpSp>
      <p:sp>
        <p:nvSpPr>
          <p:cNvPr id="2" name="正方形/長方形 1"/>
          <p:cNvSpPr/>
          <p:nvPr/>
        </p:nvSpPr>
        <p:spPr>
          <a:xfrm>
            <a:off x="479376" y="103684"/>
            <a:ext cx="11161239" cy="769441"/>
          </a:xfrm>
          <a:prstGeom prst="rect">
            <a:avLst/>
          </a:prstGeom>
        </p:spPr>
        <p:txBody>
          <a:bodyPr wrap="square">
            <a:spAutoFit/>
          </a:bodyPr>
          <a:lstStyle/>
          <a:p>
            <a:pPr algn="ctr"/>
            <a:r>
              <a:rPr lang="ja-JP" altLang="en-US" sz="4400" b="1" dirty="0">
                <a:solidFill>
                  <a:schemeClr val="accent6"/>
                </a:solidFill>
              </a:rPr>
              <a:t>４．ＩＣＦ（国際生活機能分類）の障害構造</a:t>
            </a:r>
          </a:p>
        </p:txBody>
      </p:sp>
    </p:spTree>
    <p:extLst>
      <p:ext uri="{BB962C8B-B14F-4D97-AF65-F5344CB8AC3E}">
        <p14:creationId xmlns:p14="http://schemas.microsoft.com/office/powerpoint/2010/main" val="228769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ED135DD-8778-58C0-3978-B88FBBEBEBD5}"/>
              </a:ext>
            </a:extLst>
          </p:cNvPr>
          <p:cNvSpPr>
            <a:spLocks noGrp="1"/>
          </p:cNvSpPr>
          <p:nvPr>
            <p:ph type="sldNum" sz="quarter" idx="12"/>
          </p:nvPr>
        </p:nvSpPr>
        <p:spPr/>
        <p:txBody>
          <a:bodyPr/>
          <a:lstStyle/>
          <a:p>
            <a:fld id="{A17716F4-4872-4643-9673-95CC4457A50B}" type="slidenum">
              <a:rPr lang="ja-JP" altLang="en-US" smtClean="0"/>
              <a:pPr/>
              <a:t>2</a:t>
            </a:fld>
            <a:endParaRPr lang="ja-JP" altLang="en-US"/>
          </a:p>
        </p:txBody>
      </p:sp>
      <p:pic>
        <p:nvPicPr>
          <p:cNvPr id="3" name="図 2">
            <a:extLst>
              <a:ext uri="{FF2B5EF4-FFF2-40B4-BE49-F238E27FC236}">
                <a16:creationId xmlns:a16="http://schemas.microsoft.com/office/drawing/2014/main" id="{F1F4BCCE-53DE-80CC-B14E-5A31B872E9B2}"/>
              </a:ext>
            </a:extLst>
          </p:cNvPr>
          <p:cNvPicPr>
            <a:picLocks noChangeAspect="1"/>
          </p:cNvPicPr>
          <p:nvPr/>
        </p:nvPicPr>
        <p:blipFill>
          <a:blip r:embed="rId2"/>
          <a:stretch>
            <a:fillRect/>
          </a:stretch>
        </p:blipFill>
        <p:spPr>
          <a:xfrm>
            <a:off x="1517211" y="404664"/>
            <a:ext cx="9157578" cy="5760640"/>
          </a:xfrm>
          <a:prstGeom prst="rect">
            <a:avLst/>
          </a:prstGeom>
        </p:spPr>
      </p:pic>
      <p:sp>
        <p:nvSpPr>
          <p:cNvPr id="4" name="星: 5 pt 3">
            <a:extLst>
              <a:ext uri="{FF2B5EF4-FFF2-40B4-BE49-F238E27FC236}">
                <a16:creationId xmlns:a16="http://schemas.microsoft.com/office/drawing/2014/main" id="{D9160F10-BFEE-F072-27AD-494FF2559D91}"/>
              </a:ext>
            </a:extLst>
          </p:cNvPr>
          <p:cNvSpPr/>
          <p:nvPr/>
        </p:nvSpPr>
        <p:spPr>
          <a:xfrm>
            <a:off x="11171494" y="16540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D508039-59A6-3029-58E1-D91B37140B44}"/>
              </a:ext>
            </a:extLst>
          </p:cNvPr>
          <p:cNvSpPr txBox="1"/>
          <p:nvPr/>
        </p:nvSpPr>
        <p:spPr>
          <a:xfrm>
            <a:off x="7968208" y="3028890"/>
            <a:ext cx="2520280" cy="400110"/>
          </a:xfrm>
          <a:prstGeom prst="rect">
            <a:avLst/>
          </a:prstGeom>
          <a:solidFill>
            <a:srgbClr val="00B0F0"/>
          </a:solidFill>
        </p:spPr>
        <p:txBody>
          <a:bodyPr wrap="square" rtlCol="0">
            <a:spAutoFit/>
          </a:bodyPr>
          <a:lstStyle/>
          <a:p>
            <a:r>
              <a:rPr kumimoji="1" lang="ja-JP" altLang="en-US" sz="2000" b="1" dirty="0">
                <a:latin typeface="+mj-ea"/>
                <a:ea typeface="+mj-ea"/>
              </a:rPr>
              <a:t>基礎研修修了後</a:t>
            </a:r>
            <a:r>
              <a:rPr kumimoji="1" lang="en-US" altLang="ja-JP" sz="2000" b="1" dirty="0">
                <a:latin typeface="+mj-ea"/>
                <a:ea typeface="+mj-ea"/>
              </a:rPr>
              <a:t>2</a:t>
            </a:r>
            <a:r>
              <a:rPr kumimoji="1" lang="ja-JP" altLang="en-US" sz="2000" b="1" dirty="0">
                <a:latin typeface="+mj-ea"/>
                <a:ea typeface="+mj-ea"/>
              </a:rPr>
              <a:t>年</a:t>
            </a:r>
          </a:p>
        </p:txBody>
      </p:sp>
    </p:spTree>
    <p:extLst>
      <p:ext uri="{BB962C8B-B14F-4D97-AF65-F5344CB8AC3E}">
        <p14:creationId xmlns:p14="http://schemas.microsoft.com/office/powerpoint/2010/main" val="761829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EBB13BD-A940-D8F4-8CD9-D35FAB2C6ECD}"/>
              </a:ext>
            </a:extLst>
          </p:cNvPr>
          <p:cNvSpPr>
            <a:spLocks noGrp="1"/>
          </p:cNvSpPr>
          <p:nvPr>
            <p:ph type="sldNum" sz="quarter" idx="12"/>
          </p:nvPr>
        </p:nvSpPr>
        <p:spPr/>
        <p:txBody>
          <a:bodyPr/>
          <a:lstStyle/>
          <a:p>
            <a:pPr>
              <a:defRPr/>
            </a:pPr>
            <a:fld id="{028E30FF-6DFA-4E32-896A-0181B2B83A32}" type="slidenum">
              <a:rPr lang="en-US" altLang="ja-JP" smtClean="0">
                <a:solidFill>
                  <a:srgbClr val="000000"/>
                </a:solidFill>
              </a:rPr>
              <a:pPr>
                <a:defRPr/>
              </a:pPr>
              <a:t>20</a:t>
            </a:fld>
            <a:endParaRPr lang="en-US" altLang="ja-JP">
              <a:solidFill>
                <a:srgbClr val="000000"/>
              </a:solidFill>
            </a:endParaRPr>
          </a:p>
        </p:txBody>
      </p:sp>
      <p:sp>
        <p:nvSpPr>
          <p:cNvPr id="4" name="テキスト ボックス 3">
            <a:extLst>
              <a:ext uri="{FF2B5EF4-FFF2-40B4-BE49-F238E27FC236}">
                <a16:creationId xmlns:a16="http://schemas.microsoft.com/office/drawing/2014/main" id="{E31F9867-9565-B4D1-B610-EC954F71F253}"/>
              </a:ext>
            </a:extLst>
          </p:cNvPr>
          <p:cNvSpPr txBox="1"/>
          <p:nvPr/>
        </p:nvSpPr>
        <p:spPr>
          <a:xfrm>
            <a:off x="551384" y="764704"/>
            <a:ext cx="10945216" cy="5262979"/>
          </a:xfrm>
          <a:prstGeom prst="rect">
            <a:avLst/>
          </a:prstGeom>
          <a:noFill/>
        </p:spPr>
        <p:txBody>
          <a:bodyPr wrap="square">
            <a:spAutoFit/>
          </a:bodyPr>
          <a:lstStyle/>
          <a:p>
            <a:r>
              <a:rPr lang="ja-JP" altLang="en-US" sz="2800" dirty="0"/>
              <a:t>・ＩＣＦの障害構造</a:t>
            </a:r>
            <a:endParaRPr lang="en-US" altLang="ja-JP" sz="2800" dirty="0"/>
          </a:p>
          <a:p>
            <a:endParaRPr lang="ja-JP" altLang="en-US" sz="2800" dirty="0"/>
          </a:p>
          <a:p>
            <a:r>
              <a:rPr lang="ja-JP" altLang="en-US" sz="2800" dirty="0"/>
              <a:t>　ＩＣＦによる障害のとらえ方は、障害者支援にとっても重要な視点である。例えば、</a:t>
            </a:r>
            <a:r>
              <a:rPr lang="ja-JP" altLang="en-US" sz="2800" b="1" u="sng" dirty="0"/>
              <a:t>治療や（狭義の）リハビリテーションを実施しても、機能回復が見込めない場合</a:t>
            </a:r>
            <a:r>
              <a:rPr lang="ja-JP" altLang="en-US" sz="2800" dirty="0"/>
              <a:t>があるが、福祉用具やヘルパー等の活用により、社会参加を果たし自分らしく生きていくことは可能となる。社会参加していくことで、社会環境が整備されたり、周囲の偏見がなくなったり、自らの体力もついてくるかもしれない。各要素が有機的につながり好ましい変化の循環を起こしていくことができる可能性があることを伝えたいと考える。</a:t>
            </a:r>
            <a:endParaRPr lang="en-US" altLang="ja-JP" sz="2800" dirty="0"/>
          </a:p>
          <a:p>
            <a:endParaRPr lang="en-US" altLang="ja-JP" sz="2800" dirty="0"/>
          </a:p>
          <a:p>
            <a:r>
              <a:rPr lang="ja-JP" altLang="en-US" sz="2800" dirty="0"/>
              <a:t>　</a:t>
            </a:r>
            <a:r>
              <a:rPr lang="ja-JP" altLang="en-US" sz="2800" b="1" u="sng" dirty="0"/>
              <a:t>環境因子を調整していくことで、「参加」を果たしていくことで、自己実現につながる。</a:t>
            </a:r>
          </a:p>
        </p:txBody>
      </p:sp>
      <p:sp>
        <p:nvSpPr>
          <p:cNvPr id="5" name="星: 5 pt 4">
            <a:extLst>
              <a:ext uri="{FF2B5EF4-FFF2-40B4-BE49-F238E27FC236}">
                <a16:creationId xmlns:a16="http://schemas.microsoft.com/office/drawing/2014/main" id="{1928BCB0-DFC4-FFBC-CE37-2B5E6506F758}"/>
              </a:ext>
            </a:extLst>
          </p:cNvPr>
          <p:cNvSpPr/>
          <p:nvPr/>
        </p:nvSpPr>
        <p:spPr>
          <a:xfrm>
            <a:off x="11171494" y="16540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92373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1703519" y="1678887"/>
            <a:ext cx="8765935" cy="1340893"/>
          </a:xfrm>
        </p:spPr>
        <p:txBody>
          <a:bodyPr/>
          <a:lstStyle/>
          <a:p>
            <a:pPr lvl="0" eaLnBrk="1" hangingPunct="1">
              <a:lnSpc>
                <a:spcPct val="90000"/>
              </a:lnSpc>
              <a:defRPr/>
            </a:pPr>
            <a:r>
              <a:rPr lang="ja-JP" altLang="en-US" sz="2800" dirty="0">
                <a:solidFill>
                  <a:schemeClr val="accent2">
                    <a:lumMod val="75000"/>
                  </a:schemeClr>
                </a:solidFill>
                <a:latin typeface="+mn-ea"/>
                <a:cs typeface="Meiryo UI" panose="020B0604030504040204" pitchFamily="50" charset="-128"/>
              </a:rPr>
              <a:t>虐待防止など障害者の人権を擁護していくこと</a:t>
            </a:r>
            <a:endParaRPr lang="en-US" altLang="ja-JP" sz="2800" dirty="0">
              <a:solidFill>
                <a:schemeClr val="accent2">
                  <a:lumMod val="75000"/>
                </a:schemeClr>
              </a:solidFill>
              <a:latin typeface="+mn-ea"/>
              <a:cs typeface="Meiryo UI" panose="020B0604030504040204" pitchFamily="50" charset="-128"/>
            </a:endParaRPr>
          </a:p>
          <a:p>
            <a:pPr lvl="0" eaLnBrk="1" hangingPunct="1">
              <a:lnSpc>
                <a:spcPct val="90000"/>
              </a:lnSpc>
              <a:defRPr/>
            </a:pPr>
            <a:r>
              <a:rPr lang="ja-JP" altLang="en-US" sz="2800" dirty="0">
                <a:solidFill>
                  <a:schemeClr val="accent2">
                    <a:lumMod val="75000"/>
                  </a:schemeClr>
                </a:solidFill>
                <a:latin typeface="+mn-ea"/>
                <a:cs typeface="Meiryo UI" panose="020B0604030504040204" pitchFamily="50" charset="-128"/>
              </a:rPr>
              <a:t>自ら権利を擁護していくことに困難を抱える障害者の権利を代弁していくこと</a:t>
            </a:r>
          </a:p>
          <a:p>
            <a:pPr eaLnBrk="1" hangingPunct="1">
              <a:lnSpc>
                <a:spcPct val="90000"/>
              </a:lnSpc>
            </a:pPr>
            <a:endPar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507" name="下矢印 57"/>
          <p:cNvSpPr>
            <a:spLocks noChangeArrowheads="1"/>
          </p:cNvSpPr>
          <p:nvPr/>
        </p:nvSpPr>
        <p:spPr bwMode="auto">
          <a:xfrm>
            <a:off x="4943878" y="3214673"/>
            <a:ext cx="1800225" cy="576263"/>
          </a:xfrm>
          <a:prstGeom prst="downArrow">
            <a:avLst>
              <a:gd name="adj1" fmla="val 50000"/>
              <a:gd name="adj2" fmla="val 61847"/>
            </a:avLst>
          </a:prstGeom>
          <a:solidFill>
            <a:srgbClr val="99FF66"/>
          </a:solidFill>
          <a:ln w="9525" algn="ctr">
            <a:solidFill>
              <a:schemeClr val="tx1"/>
            </a:solidFill>
            <a:round/>
            <a:headEnd/>
            <a:tailEnd/>
          </a:ln>
        </p:spPr>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2229435" y="3958490"/>
            <a:ext cx="7229113" cy="1935287"/>
          </a:xfrm>
          <a:prstGeom prst="rect">
            <a:avLst/>
          </a:prstGeom>
          <a:noFill/>
          <a:ln w="9525">
            <a:noFill/>
            <a:miter lim="800000"/>
            <a:headEnd/>
            <a:tailEnd/>
          </a:ln>
        </p:spPr>
        <p:txBody>
          <a:bodyPr lIns="91415" tIns="45707" rIns="91415" bIns="45707"/>
          <a:lstStyle/>
          <a:p>
            <a:pPr>
              <a:lnSpc>
                <a:spcPct val="90000"/>
              </a:lnSpc>
              <a:spcBef>
                <a:spcPct val="20000"/>
              </a:spcBef>
              <a:defRPr/>
            </a:pP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800" kern="0" dirty="0">
                <a:solidFill>
                  <a:schemeClr val="accent2">
                    <a:lumMod val="75000"/>
                  </a:schemeClr>
                </a:solidFill>
                <a:latin typeface="+mn-ea"/>
                <a:ea typeface="+mn-ea"/>
                <a:cs typeface="Meiryo UI" panose="020B0604030504040204" pitchFamily="50" charset="-128"/>
              </a:rPr>
              <a:t>権利擁護（アドボカシー）の考え方を、</a:t>
            </a:r>
            <a:r>
              <a:rPr lang="en-US" altLang="ja-JP" sz="2800" kern="0" dirty="0">
                <a:solidFill>
                  <a:schemeClr val="accent2">
                    <a:lumMod val="75000"/>
                  </a:schemeClr>
                </a:solidFill>
                <a:latin typeface="+mn-ea"/>
                <a:ea typeface="+mn-ea"/>
                <a:cs typeface="Meiryo UI" panose="020B0604030504040204" pitchFamily="50" charset="-128"/>
              </a:rPr>
              <a:t> </a:t>
            </a:r>
            <a:r>
              <a:rPr lang="ja-JP" altLang="en-US" sz="2800" kern="0" dirty="0">
                <a:solidFill>
                  <a:schemeClr val="accent2">
                    <a:lumMod val="75000"/>
                  </a:schemeClr>
                </a:solidFill>
                <a:latin typeface="+mn-ea"/>
                <a:ea typeface="+mn-ea"/>
                <a:cs typeface="Meiryo UI" panose="020B0604030504040204" pitchFamily="50" charset="-128"/>
              </a:rPr>
              <a:t>個別支援計画の中に具体的に入れていくことが</a:t>
            </a:r>
            <a:r>
              <a:rPr lang="ja-JP" altLang="en-US" sz="2800" u="sng" kern="0" dirty="0">
                <a:solidFill>
                  <a:schemeClr val="accent2">
                    <a:lumMod val="75000"/>
                  </a:schemeClr>
                </a:solidFill>
                <a:latin typeface="+mn-ea"/>
                <a:ea typeface="+mn-ea"/>
                <a:cs typeface="Meiryo UI" panose="020B0604030504040204" pitchFamily="50" charset="-128"/>
              </a:rPr>
              <a:t>重要となる。</a:t>
            </a:r>
            <a:endParaRPr lang="en-US" altLang="ja-JP" sz="2800" u="sng" kern="0" dirty="0">
              <a:solidFill>
                <a:schemeClr val="accent2">
                  <a:lumMod val="75000"/>
                </a:schemeClr>
              </a:solidFill>
              <a:latin typeface="+mn-ea"/>
              <a:ea typeface="+mn-ea"/>
              <a:cs typeface="Meiryo UI" panose="020B0604030504040204" pitchFamily="50" charset="-128"/>
            </a:endParaRPr>
          </a:p>
          <a:p>
            <a:pPr>
              <a:lnSpc>
                <a:spcPct val="90000"/>
              </a:lnSpc>
              <a:spcBef>
                <a:spcPct val="20000"/>
              </a:spcBef>
              <a:defRPr/>
            </a:pPr>
            <a:r>
              <a:rPr lang="ja-JP" altLang="en-US" sz="2800" u="sng" kern="0" dirty="0">
                <a:solidFill>
                  <a:schemeClr val="accent2">
                    <a:lumMod val="75000"/>
                  </a:schemeClr>
                </a:solidFill>
                <a:latin typeface="+mn-ea"/>
                <a:ea typeface="+mn-ea"/>
                <a:cs typeface="Meiryo UI" panose="020B0604030504040204" pitchFamily="50" charset="-128"/>
              </a:rPr>
              <a:t>　（自己決定及</a:t>
            </a:r>
            <a:r>
              <a:rPr lang="en-US" altLang="ja-JP" sz="2800" u="sng" kern="0" dirty="0">
                <a:solidFill>
                  <a:schemeClr val="accent2">
                    <a:lumMod val="75000"/>
                  </a:schemeClr>
                </a:solidFill>
                <a:latin typeface="+mn-ea"/>
                <a:ea typeface="+mn-ea"/>
                <a:cs typeface="Meiryo UI" panose="020B0604030504040204" pitchFamily="50" charset="-128"/>
              </a:rPr>
              <a:t> </a:t>
            </a:r>
            <a:r>
              <a:rPr lang="ja-JP" altLang="en-US" sz="2800" u="sng" kern="0" dirty="0">
                <a:solidFill>
                  <a:schemeClr val="accent2">
                    <a:lumMod val="75000"/>
                  </a:schemeClr>
                </a:solidFill>
                <a:latin typeface="+mn-ea"/>
                <a:ea typeface="+mn-ea"/>
                <a:cs typeface="Meiryo UI" panose="020B0604030504040204" pitchFamily="50" charset="-128"/>
              </a:rPr>
              <a:t>び意思決定支援と関連する。）</a:t>
            </a:r>
            <a:endParaRPr lang="en-US" altLang="ja-JP" sz="2800" u="sng" kern="0" dirty="0">
              <a:solidFill>
                <a:schemeClr val="accent2">
                  <a:lumMod val="75000"/>
                </a:schemeClr>
              </a:solidFill>
              <a:latin typeface="+mn-ea"/>
              <a:ea typeface="+mn-ea"/>
              <a:cs typeface="Meiryo UI" panose="020B0604030504040204" pitchFamily="50" charset="-128"/>
            </a:endParaRPr>
          </a:p>
        </p:txBody>
      </p:sp>
      <p:sp>
        <p:nvSpPr>
          <p:cNvPr id="21511" name="AutoShape 2"/>
          <p:cNvSpPr>
            <a:spLocks noChangeArrowheads="1"/>
          </p:cNvSpPr>
          <p:nvPr/>
        </p:nvSpPr>
        <p:spPr bwMode="auto">
          <a:xfrm>
            <a:off x="1343030" y="476725"/>
            <a:ext cx="9361489"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５．権利擁護（アドボカシー）ということ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9691059" y="4086003"/>
            <a:ext cx="2026917" cy="2189296"/>
          </a:xfrm>
          <a:prstGeom prst="rect">
            <a:avLst/>
          </a:prstGeom>
          <a:noFill/>
          <a:ln w="9525">
            <a:noFill/>
            <a:miter lim="800000"/>
            <a:headEnd/>
            <a:tailEnd/>
          </a:ln>
        </p:spPr>
      </p:pic>
      <p:sp>
        <p:nvSpPr>
          <p:cNvPr id="7"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21</a:t>
            </a:fld>
            <a:endParaRPr lang="ja-JP" altLang="en-US"/>
          </a:p>
        </p:txBody>
      </p:sp>
    </p:spTree>
    <p:extLst>
      <p:ext uri="{BB962C8B-B14F-4D97-AF65-F5344CB8AC3E}">
        <p14:creationId xmlns:p14="http://schemas.microsoft.com/office/powerpoint/2010/main" val="4222248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3512" y="476672"/>
            <a:ext cx="7772400" cy="1143000"/>
          </a:xfrm>
        </p:spPr>
        <p:txBody>
          <a:bodyPr/>
          <a:lstStyle/>
          <a:p>
            <a:r>
              <a:rPr kumimoji="1" lang="ja-JP" altLang="en-US" sz="4400" b="1" dirty="0">
                <a:solidFill>
                  <a:schemeClr val="accent2">
                    <a:lumMod val="75000"/>
                  </a:schemeClr>
                </a:solidFill>
                <a:latin typeface="+mj-ea"/>
                <a:cs typeface="Meiryo UI" panose="020B0604030504040204" pitchFamily="50" charset="-128"/>
              </a:rPr>
              <a:t>支援目標の</a:t>
            </a:r>
            <a:r>
              <a:rPr lang="ja-JP" altLang="en-US" sz="4400" b="1" dirty="0">
                <a:solidFill>
                  <a:schemeClr val="accent2">
                    <a:lumMod val="75000"/>
                  </a:schemeClr>
                </a:solidFill>
                <a:latin typeface="+mj-ea"/>
                <a:cs typeface="Meiryo UI" panose="020B0604030504040204" pitchFamily="50" charset="-128"/>
              </a:rPr>
              <a:t>言葉</a:t>
            </a:r>
            <a:endParaRPr kumimoji="1" lang="ja-JP" altLang="en-US" sz="4400" b="1" dirty="0">
              <a:solidFill>
                <a:schemeClr val="accent2">
                  <a:lumMod val="75000"/>
                </a:schemeClr>
              </a:solidFill>
              <a:latin typeface="+mj-ea"/>
              <a:cs typeface="Meiryo UI" panose="020B0604030504040204" pitchFamily="50" charset="-128"/>
            </a:endParaRPr>
          </a:p>
        </p:txBody>
      </p:sp>
      <p:sp>
        <p:nvSpPr>
          <p:cNvPr id="3" name="コンテンツ プレースホルダー 2"/>
          <p:cNvSpPr>
            <a:spLocks noGrp="1"/>
          </p:cNvSpPr>
          <p:nvPr>
            <p:ph idx="1"/>
          </p:nvPr>
        </p:nvSpPr>
        <p:spPr>
          <a:xfrm>
            <a:off x="1919539" y="1988840"/>
            <a:ext cx="9029509" cy="3744416"/>
          </a:xfrm>
        </p:spPr>
        <p:txBody>
          <a:bodyPr/>
          <a:lstStyle/>
          <a:p>
            <a:pPr marL="0" indent="0">
              <a:lnSpc>
                <a:spcPct val="150000"/>
              </a:lnSpc>
              <a:buNone/>
            </a:pPr>
            <a:r>
              <a:rPr lang="ja-JP" altLang="en-US" sz="2800" dirty="0">
                <a:solidFill>
                  <a:schemeClr val="accent2">
                    <a:lumMod val="75000"/>
                  </a:schemeClr>
                </a:solidFill>
                <a:latin typeface="+mn-ea"/>
                <a:cs typeface="Meiryo UI" panose="020B0604030504040204" pitchFamily="50" charset="-128"/>
              </a:rPr>
              <a:t>１．一人でトイレにいって、うんちを</a:t>
            </a:r>
            <a:r>
              <a:rPr lang="ja-JP" altLang="en-US" sz="2800" u="sng" dirty="0">
                <a:solidFill>
                  <a:schemeClr val="accent2">
                    <a:lumMod val="75000"/>
                  </a:schemeClr>
                </a:solidFill>
                <a:latin typeface="+mn-ea"/>
                <a:cs typeface="Meiryo UI" panose="020B0604030504040204" pitchFamily="50" charset="-128"/>
              </a:rPr>
              <a:t>させる</a:t>
            </a:r>
            <a:endParaRPr lang="en-US" altLang="ja-JP" sz="2800" u="sng" dirty="0">
              <a:solidFill>
                <a:schemeClr val="accent2">
                  <a:lumMod val="75000"/>
                </a:schemeClr>
              </a:solidFill>
              <a:latin typeface="+mn-ea"/>
              <a:cs typeface="Meiryo UI" panose="020B0604030504040204" pitchFamily="50" charset="-128"/>
            </a:endParaRPr>
          </a:p>
          <a:p>
            <a:pPr marL="0" indent="0">
              <a:lnSpc>
                <a:spcPct val="150000"/>
              </a:lnSpc>
              <a:buNone/>
            </a:pPr>
            <a:r>
              <a:rPr lang="ja-JP" altLang="en-US" sz="2800" dirty="0">
                <a:solidFill>
                  <a:schemeClr val="accent2">
                    <a:lumMod val="75000"/>
                  </a:schemeClr>
                </a:solidFill>
                <a:latin typeface="+mn-ea"/>
                <a:cs typeface="Meiryo UI" panose="020B0604030504040204" pitchFamily="50" charset="-128"/>
              </a:rPr>
              <a:t>２．一人でトイレにいって、うんちができるよう</a:t>
            </a:r>
            <a:r>
              <a:rPr lang="ja-JP" altLang="en-US" sz="2800" u="sng" dirty="0">
                <a:solidFill>
                  <a:schemeClr val="accent2">
                    <a:lumMod val="75000"/>
                  </a:schemeClr>
                </a:solidFill>
                <a:latin typeface="+mn-ea"/>
                <a:cs typeface="Meiryo UI" panose="020B0604030504040204" pitchFamily="50" charset="-128"/>
              </a:rPr>
              <a:t>指導する</a:t>
            </a:r>
            <a:endParaRPr lang="en-US" altLang="ja-JP" sz="2800" u="sng" dirty="0">
              <a:solidFill>
                <a:schemeClr val="accent2">
                  <a:lumMod val="75000"/>
                </a:schemeClr>
              </a:solidFill>
              <a:latin typeface="+mn-ea"/>
              <a:cs typeface="Meiryo UI" panose="020B0604030504040204" pitchFamily="50" charset="-128"/>
            </a:endParaRPr>
          </a:p>
          <a:p>
            <a:pPr marL="0" indent="0">
              <a:lnSpc>
                <a:spcPct val="150000"/>
              </a:lnSpc>
              <a:buNone/>
            </a:pPr>
            <a:r>
              <a:rPr lang="ja-JP" altLang="en-US" sz="2800" dirty="0">
                <a:solidFill>
                  <a:schemeClr val="accent2">
                    <a:lumMod val="75000"/>
                  </a:schemeClr>
                </a:solidFill>
                <a:latin typeface="+mn-ea"/>
                <a:cs typeface="Meiryo UI" panose="020B0604030504040204" pitchFamily="50" charset="-128"/>
              </a:rPr>
              <a:t>３．一人でトイレにいって、うんちができるよう</a:t>
            </a:r>
            <a:r>
              <a:rPr lang="ja-JP" altLang="en-US" sz="2800" u="sng" dirty="0">
                <a:solidFill>
                  <a:schemeClr val="accent2">
                    <a:lumMod val="75000"/>
                  </a:schemeClr>
                </a:solidFill>
                <a:latin typeface="+mn-ea"/>
                <a:cs typeface="Meiryo UI" panose="020B0604030504040204" pitchFamily="50" charset="-128"/>
              </a:rPr>
              <a:t>支援・援助する</a:t>
            </a:r>
            <a:endParaRPr lang="en-US" altLang="ja-JP" sz="2800" u="sng" dirty="0">
              <a:solidFill>
                <a:schemeClr val="accent2">
                  <a:lumMod val="75000"/>
                </a:schemeClr>
              </a:solidFill>
              <a:latin typeface="+mn-ea"/>
              <a:cs typeface="Meiryo UI" panose="020B0604030504040204" pitchFamily="50" charset="-128"/>
            </a:endParaRPr>
          </a:p>
          <a:p>
            <a:pPr marL="0" indent="0">
              <a:lnSpc>
                <a:spcPct val="150000"/>
              </a:lnSpc>
              <a:buNone/>
            </a:pPr>
            <a:r>
              <a:rPr lang="ja-JP" altLang="en-US" sz="2800" dirty="0">
                <a:solidFill>
                  <a:schemeClr val="accent2">
                    <a:lumMod val="75000"/>
                  </a:schemeClr>
                </a:solidFill>
                <a:latin typeface="+mn-ea"/>
                <a:cs typeface="Meiryo UI" panose="020B0604030504040204" pitchFamily="50" charset="-128"/>
              </a:rPr>
              <a:t>４．一人でトイレにいって、うんちができるように</a:t>
            </a:r>
            <a:r>
              <a:rPr lang="ja-JP" altLang="en-US" sz="2800" u="sng" dirty="0">
                <a:solidFill>
                  <a:schemeClr val="accent2">
                    <a:lumMod val="75000"/>
                  </a:schemeClr>
                </a:solidFill>
                <a:latin typeface="+mn-ea"/>
                <a:cs typeface="Meiryo UI" panose="020B0604030504040204" pitchFamily="50" charset="-128"/>
              </a:rPr>
              <a:t>なろう</a:t>
            </a:r>
            <a:endParaRPr lang="en-US" altLang="ja-JP" sz="2800" u="sng" dirty="0">
              <a:solidFill>
                <a:schemeClr val="accent2">
                  <a:lumMod val="75000"/>
                </a:schemeClr>
              </a:solidFill>
              <a:latin typeface="+mn-ea"/>
              <a:cs typeface="Meiryo UI" panose="020B0604030504040204" pitchFamily="50" charset="-128"/>
            </a:endParaRPr>
          </a:p>
          <a:p>
            <a:pPr marL="0" indent="0">
              <a:lnSpc>
                <a:spcPct val="150000"/>
              </a:lnSpc>
              <a:buNone/>
            </a:pPr>
            <a:r>
              <a:rPr lang="ja-JP" altLang="en-US" sz="2800" dirty="0">
                <a:solidFill>
                  <a:schemeClr val="accent2">
                    <a:lumMod val="75000"/>
                  </a:schemeClr>
                </a:solidFill>
                <a:latin typeface="+mn-ea"/>
                <a:cs typeface="Meiryo UI" panose="020B0604030504040204" pitchFamily="50" charset="-128"/>
              </a:rPr>
              <a:t>５．一人でトイレにいって、うんちができるよう</a:t>
            </a:r>
            <a:r>
              <a:rPr lang="ja-JP" altLang="en-US" sz="2800" u="sng" dirty="0">
                <a:solidFill>
                  <a:schemeClr val="accent2">
                    <a:lumMod val="75000"/>
                  </a:schemeClr>
                </a:solidFill>
                <a:latin typeface="+mn-ea"/>
                <a:cs typeface="Meiryo UI" panose="020B0604030504040204" pitchFamily="50" charset="-128"/>
              </a:rPr>
              <a:t>なりたい</a:t>
            </a:r>
            <a:endParaRPr lang="en-US" altLang="ja-JP" sz="2800" u="sng" dirty="0">
              <a:solidFill>
                <a:schemeClr val="accent2">
                  <a:lumMod val="75000"/>
                </a:schemeClr>
              </a:solidFill>
              <a:latin typeface="+mn-ea"/>
              <a:cs typeface="Meiryo UI" panose="020B0604030504040204" pitchFamily="50" charset="-128"/>
            </a:endParaRPr>
          </a:p>
          <a:p>
            <a:pPr marL="0" indent="0">
              <a:lnSpc>
                <a:spcPct val="150000"/>
              </a:lnSpc>
              <a:buNone/>
            </a:pP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22</a:t>
            </a:fld>
            <a:endParaRPr lang="ja-JP" altLang="en-US"/>
          </a:p>
        </p:txBody>
      </p:sp>
    </p:spTree>
    <p:extLst>
      <p:ext uri="{BB962C8B-B14F-4D97-AF65-F5344CB8AC3E}">
        <p14:creationId xmlns:p14="http://schemas.microsoft.com/office/powerpoint/2010/main" val="3232649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408A3F-37AB-E2F2-9BB1-53200DB791D7}"/>
              </a:ext>
            </a:extLst>
          </p:cNvPr>
          <p:cNvSpPr>
            <a:spLocks noGrp="1"/>
          </p:cNvSpPr>
          <p:nvPr>
            <p:ph type="sldNum" sz="quarter" idx="12"/>
          </p:nvPr>
        </p:nvSpPr>
        <p:spPr/>
        <p:txBody>
          <a:bodyPr/>
          <a:lstStyle/>
          <a:p>
            <a:pPr>
              <a:defRPr/>
            </a:pPr>
            <a:fld id="{028E30FF-6DFA-4E32-896A-0181B2B83A32}" type="slidenum">
              <a:rPr lang="en-US" altLang="ja-JP" smtClean="0">
                <a:solidFill>
                  <a:srgbClr val="000000"/>
                </a:solidFill>
              </a:rPr>
              <a:pPr>
                <a:defRPr/>
              </a:pPr>
              <a:t>23</a:t>
            </a:fld>
            <a:endParaRPr lang="en-US" altLang="ja-JP">
              <a:solidFill>
                <a:srgbClr val="000000"/>
              </a:solidFill>
            </a:endParaRPr>
          </a:p>
        </p:txBody>
      </p:sp>
      <p:sp>
        <p:nvSpPr>
          <p:cNvPr id="4" name="テキスト ボックス 3">
            <a:extLst>
              <a:ext uri="{FF2B5EF4-FFF2-40B4-BE49-F238E27FC236}">
                <a16:creationId xmlns:a16="http://schemas.microsoft.com/office/drawing/2014/main" id="{D5370481-42DC-BDA4-2607-D3038951D540}"/>
              </a:ext>
            </a:extLst>
          </p:cNvPr>
          <p:cNvSpPr txBox="1"/>
          <p:nvPr/>
        </p:nvSpPr>
        <p:spPr>
          <a:xfrm>
            <a:off x="623392" y="548588"/>
            <a:ext cx="10945216" cy="3539430"/>
          </a:xfrm>
          <a:prstGeom prst="rect">
            <a:avLst/>
          </a:prstGeom>
          <a:noFill/>
        </p:spPr>
        <p:txBody>
          <a:bodyPr wrap="square">
            <a:spAutoFit/>
          </a:bodyPr>
          <a:lstStyle/>
          <a:p>
            <a:r>
              <a:rPr lang="ja-JP" altLang="en-US" sz="2800" dirty="0"/>
              <a:t>・権利擁護（アドボカシー）</a:t>
            </a:r>
            <a:endParaRPr lang="en-US" altLang="ja-JP" sz="2800" dirty="0"/>
          </a:p>
          <a:p>
            <a:endParaRPr lang="ja-JP" altLang="en-US" sz="2800" dirty="0"/>
          </a:p>
          <a:p>
            <a:r>
              <a:rPr lang="ja-JP" altLang="en-US" sz="2800" dirty="0"/>
              <a:t>　権利擁護（アドボカシー）の考え方を、 個別支援計画の中に具体的に入れていくことが重要となる。　</a:t>
            </a:r>
            <a:r>
              <a:rPr lang="ja-JP" altLang="en-US" sz="2800" b="1" u="sng" dirty="0"/>
              <a:t>自己決定や意思決定支援とも通底する</a:t>
            </a:r>
            <a:r>
              <a:rPr lang="ja-JP" altLang="en-US" sz="2800" dirty="0"/>
              <a:t>が、直接支援・間接支援を通じて自分のことは自分で決める（決めていい）ことを支援する視点であったり、インフォーマルでは家族や親族に対する支援、フォーマルでは日常生活自立支援事業や成年後見制度の活用などがあることを伝えたいと考える。</a:t>
            </a:r>
          </a:p>
        </p:txBody>
      </p:sp>
      <p:sp>
        <p:nvSpPr>
          <p:cNvPr id="5" name="星: 5 pt 4">
            <a:extLst>
              <a:ext uri="{FF2B5EF4-FFF2-40B4-BE49-F238E27FC236}">
                <a16:creationId xmlns:a16="http://schemas.microsoft.com/office/drawing/2014/main" id="{D756F082-3AF7-8C93-3859-AEF0FD11E782}"/>
              </a:ext>
            </a:extLst>
          </p:cNvPr>
          <p:cNvSpPr/>
          <p:nvPr/>
        </p:nvSpPr>
        <p:spPr>
          <a:xfrm>
            <a:off x="11171494" y="16540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8669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609607" y="1600210"/>
            <a:ext cx="10972800" cy="1324541"/>
          </a:xfrm>
        </p:spPr>
        <p:txBody>
          <a:bodyPr/>
          <a:lstStyle/>
          <a:p>
            <a:pPr lvl="0" eaLnBrk="1" hangingPunct="1">
              <a:defRPr/>
            </a:pPr>
            <a:r>
              <a:rPr lang="ja-JP" altLang="en-US" sz="2800" b="1" dirty="0">
                <a:solidFill>
                  <a:schemeClr val="accent2">
                    <a:lumMod val="75000"/>
                  </a:schemeClr>
                </a:solidFill>
                <a:latin typeface="+mn-ea"/>
                <a:cs typeface="Meiryo UI" panose="020B0604030504040204" pitchFamily="50" charset="-128"/>
              </a:rPr>
              <a:t>社会的障壁の除去を必要としている旨の意思表明が</a:t>
            </a:r>
            <a:r>
              <a:rPr lang="ja-JP" altLang="en-US" sz="2800" b="1" u="sng" dirty="0">
                <a:solidFill>
                  <a:schemeClr val="accent2">
                    <a:lumMod val="75000"/>
                  </a:schemeClr>
                </a:solidFill>
                <a:latin typeface="+mn-ea"/>
                <a:cs typeface="Meiryo UI" panose="020B0604030504040204" pitchFamily="50" charset="-128"/>
              </a:rPr>
              <a:t>　あった場合に、</a:t>
            </a:r>
            <a:r>
              <a:rPr lang="ja-JP" altLang="ja-JP" sz="2800" b="1" dirty="0">
                <a:solidFill>
                  <a:schemeClr val="accent2">
                    <a:lumMod val="75000"/>
                  </a:schemeClr>
                </a:solidFill>
                <a:latin typeface="+mn-ea"/>
                <a:cs typeface="Meiryo UI" panose="020B0604030504040204" pitchFamily="50" charset="-128"/>
              </a:rPr>
              <a:t>過度な負担になり過ぎない範囲で、社会的障壁を取り除くために必要な便宜</a:t>
            </a:r>
            <a:r>
              <a:rPr lang="ja-JP" altLang="en-US" sz="2800" b="1" dirty="0">
                <a:solidFill>
                  <a:schemeClr val="accent2">
                    <a:lumMod val="75000"/>
                  </a:schemeClr>
                </a:solidFill>
                <a:latin typeface="+mn-ea"/>
                <a:cs typeface="Meiryo UI" panose="020B0604030504040204" pitchFamily="50" charset="-128"/>
              </a:rPr>
              <a:t>を提供していくこと。</a:t>
            </a:r>
          </a:p>
          <a:p>
            <a:pPr eaLnBrk="1" hangingPunct="1"/>
            <a:endParaRPr lang="ja-JP" altLang="en-US" u="sng"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507" name="下矢印 57"/>
          <p:cNvSpPr>
            <a:spLocks noChangeArrowheads="1"/>
          </p:cNvSpPr>
          <p:nvPr/>
        </p:nvSpPr>
        <p:spPr bwMode="auto">
          <a:xfrm>
            <a:off x="4943872" y="3374770"/>
            <a:ext cx="1800225" cy="576263"/>
          </a:xfrm>
          <a:prstGeom prst="downArrow">
            <a:avLst>
              <a:gd name="adj1" fmla="val 50000"/>
              <a:gd name="adj2" fmla="val 61847"/>
            </a:avLst>
          </a:prstGeom>
          <a:solidFill>
            <a:srgbClr val="99FF66"/>
          </a:solidFill>
          <a:ln w="9525" algn="ctr">
            <a:solidFill>
              <a:schemeClr val="tx1"/>
            </a:solidFill>
            <a:round/>
            <a:headEnd/>
            <a:tailEnd/>
          </a:ln>
        </p:spPr>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2141641" y="4377222"/>
            <a:ext cx="7259215" cy="1224137"/>
          </a:xfrm>
          <a:prstGeom prst="rect">
            <a:avLst/>
          </a:prstGeom>
          <a:noFill/>
          <a:ln w="9525">
            <a:noFill/>
            <a:miter lim="800000"/>
            <a:headEnd/>
            <a:tailEnd/>
          </a:ln>
        </p:spPr>
        <p:txBody>
          <a:bodyPr lIns="91415" tIns="45707" rIns="91415" bIns="45707"/>
          <a:lstStyle/>
          <a:p>
            <a:pPr marL="342882" indent="-342882">
              <a:lnSpc>
                <a:spcPct val="90000"/>
              </a:lnSpc>
              <a:spcBef>
                <a:spcPct val="20000"/>
              </a:spcBef>
              <a:buFontTx/>
              <a:buChar char="•"/>
              <a:defRPr/>
            </a:pPr>
            <a:r>
              <a:rPr lang="ja-JP" altLang="en-US" sz="2800" kern="0" dirty="0">
                <a:solidFill>
                  <a:schemeClr val="accent2">
                    <a:lumMod val="75000"/>
                  </a:schemeClr>
                </a:solidFill>
                <a:latin typeface="+mn-ea"/>
                <a:ea typeface="+mn-ea"/>
                <a:cs typeface="Meiryo UI" panose="020B0604030504040204" pitchFamily="50" charset="-128"/>
              </a:rPr>
              <a:t>個々の合理的配慮は、個別性が高いため、サービス提供における個別支援計画の作成・実施のなかで実現していく。</a:t>
            </a:r>
            <a:endParaRPr lang="ja-JP" altLang="en-US" sz="2800" u="sng" kern="0" dirty="0">
              <a:solidFill>
                <a:schemeClr val="accent2">
                  <a:lumMod val="75000"/>
                </a:schemeClr>
              </a:solidFill>
              <a:latin typeface="+mn-ea"/>
              <a:ea typeface="+mn-ea"/>
              <a:cs typeface="Meiryo UI" panose="020B0604030504040204" pitchFamily="50" charset="-128"/>
            </a:endParaRPr>
          </a:p>
        </p:txBody>
      </p:sp>
      <p:sp>
        <p:nvSpPr>
          <p:cNvPr id="21511" name="AutoShape 2"/>
          <p:cNvSpPr>
            <a:spLocks noChangeArrowheads="1"/>
          </p:cNvSpPr>
          <p:nvPr/>
        </p:nvSpPr>
        <p:spPr bwMode="auto">
          <a:xfrm>
            <a:off x="1343030" y="476725"/>
            <a:ext cx="9361489" cy="719137"/>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rPr>
              <a:t>６．合理的配慮ということ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9408372" y="4377222"/>
            <a:ext cx="1833523" cy="1892484"/>
          </a:xfrm>
          <a:prstGeom prst="rect">
            <a:avLst/>
          </a:prstGeom>
          <a:noFill/>
          <a:ln w="9525">
            <a:noFill/>
            <a:miter lim="800000"/>
            <a:headEnd/>
            <a:tailEnd/>
          </a:ln>
        </p:spPr>
      </p:pic>
      <p:sp>
        <p:nvSpPr>
          <p:cNvPr id="7"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24</a:t>
            </a:fld>
            <a:endParaRPr lang="ja-JP" altLang="en-US"/>
          </a:p>
        </p:txBody>
      </p:sp>
    </p:spTree>
    <p:extLst>
      <p:ext uri="{BB962C8B-B14F-4D97-AF65-F5344CB8AC3E}">
        <p14:creationId xmlns:p14="http://schemas.microsoft.com/office/powerpoint/2010/main" val="549632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9536" y="476672"/>
            <a:ext cx="8229600" cy="1282727"/>
          </a:xfrm>
        </p:spPr>
        <p:txBody>
          <a:bodyPr anchor="t"/>
          <a:lstStyle/>
          <a:p>
            <a:pPr marL="342882" indent="-342882">
              <a:spcBef>
                <a:spcPct val="20000"/>
              </a:spcBef>
            </a:pPr>
            <a:r>
              <a:rPr lang="ja-JP" altLang="en-US" sz="3200" b="1" dirty="0">
                <a:solidFill>
                  <a:schemeClr val="accent2">
                    <a:lumMod val="75000"/>
                  </a:schemeClr>
                </a:solidFill>
                <a:latin typeface="+mj-ea"/>
                <a:cs typeface="Meiryo UI" panose="020B0604030504040204" pitchFamily="50" charset="-128"/>
              </a:rPr>
              <a:t>合理的配慮と考えられる例</a:t>
            </a:r>
            <a:r>
              <a:rPr lang="en-US" altLang="ja-JP" sz="3200" b="1" dirty="0">
                <a:solidFill>
                  <a:schemeClr val="accent2">
                    <a:lumMod val="75000"/>
                  </a:schemeClr>
                </a:solidFill>
                <a:latin typeface="+mj-ea"/>
                <a:cs typeface="Meiryo UI" panose="020B0604030504040204" pitchFamily="50" charset="-128"/>
              </a:rPr>
              <a:t/>
            </a:r>
            <a:br>
              <a:rPr lang="en-US" altLang="ja-JP" sz="3200" b="1" dirty="0">
                <a:solidFill>
                  <a:schemeClr val="accent2">
                    <a:lumMod val="75000"/>
                  </a:schemeClr>
                </a:solidFill>
                <a:latin typeface="+mj-ea"/>
                <a:cs typeface="Meiryo UI" panose="020B0604030504040204" pitchFamily="50" charset="-128"/>
              </a:rPr>
            </a:br>
            <a:r>
              <a:rPr lang="ja-JP" altLang="en-US" sz="3200" b="1" dirty="0">
                <a:solidFill>
                  <a:schemeClr val="accent2">
                    <a:lumMod val="75000"/>
                  </a:schemeClr>
                </a:solidFill>
                <a:latin typeface="+mj-ea"/>
                <a:cs typeface="Meiryo UI" panose="020B0604030504040204" pitchFamily="50" charset="-128"/>
              </a:rPr>
              <a:t>（厚生労働省・福祉事業者向けガイドライン） </a:t>
            </a: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055440" y="2204864"/>
            <a:ext cx="10369152" cy="4032448"/>
          </a:xfrm>
        </p:spPr>
        <p:txBody>
          <a:bodyPr/>
          <a:lstStyle/>
          <a:p>
            <a:pPr marL="0" indent="0">
              <a:buNone/>
            </a:pP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solidFill>
                  <a:schemeClr val="accent2">
                    <a:lumMod val="75000"/>
                  </a:schemeClr>
                </a:solidFill>
                <a:latin typeface="+mn-ea"/>
                <a:cs typeface="Meiryo UI" panose="020B0604030504040204" pitchFamily="50" charset="-128"/>
              </a:rPr>
              <a:t>事業者は、個々の場面において、障害者から現に社会的障壁の除去を必要としている旨の意思の表明があった場合には、次のような合理的配慮を提供することが求められています。合理的配慮を提供する際には、障害者の性別、年齢、状態等に十分に配慮することが必要です。 </a:t>
            </a:r>
          </a:p>
          <a:p>
            <a:pPr marL="0" indent="0">
              <a:buNone/>
            </a:pPr>
            <a:r>
              <a:rPr lang="ja-JP" altLang="en-US" sz="2400" dirty="0">
                <a:solidFill>
                  <a:schemeClr val="accent2">
                    <a:lumMod val="75000"/>
                  </a:schemeClr>
                </a:solidFill>
                <a:latin typeface="+mn-ea"/>
                <a:cs typeface="Meiryo UI" panose="020B0604030504040204" pitchFamily="50" charset="-128"/>
              </a:rPr>
              <a:t> ここに記載する事例はあくまで例示であり、これに限られるものではありません。また、事業者に強制する性格のものではなく、ここに記載された事例であっても、事業者の事業規模等によっては過重な負担となる可能性があるため、事業者においては、法、基本方針及び本指針を踏まえ、具体的場面や状況に応じて柔軟に対応することが期待されます。 </a:t>
            </a:r>
            <a:r>
              <a:rPr lang="ja-JP" altLang="en-US" sz="2400" b="1" dirty="0">
                <a:solidFill>
                  <a:srgbClr val="FF0000"/>
                </a:solidFill>
                <a:latin typeface="+mn-ea"/>
                <a:cs typeface="Meiryo UI" panose="020B0604030504040204" pitchFamily="50" charset="-128"/>
              </a:rPr>
              <a:t>なお、</a:t>
            </a:r>
            <a:r>
              <a:rPr lang="ja-JP" altLang="en-US" sz="2400" b="1" u="sng" dirty="0">
                <a:solidFill>
                  <a:srgbClr val="FF0000"/>
                </a:solidFill>
                <a:latin typeface="+mn-ea"/>
                <a:cs typeface="Meiryo UI" panose="020B0604030504040204" pitchFamily="50" charset="-128"/>
              </a:rPr>
              <a:t>合理的配慮の提供に当たっては、個別の支援計画（サービス等利用計画、ケアプラン等）に位置付けるなどの取組も望まれます。</a:t>
            </a:r>
          </a:p>
        </p:txBody>
      </p:sp>
      <p:sp>
        <p:nvSpPr>
          <p:cNvPr id="4"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25</a:t>
            </a:fld>
            <a:endParaRPr lang="ja-JP" altLang="en-US"/>
          </a:p>
        </p:txBody>
      </p:sp>
    </p:spTree>
    <p:extLst>
      <p:ext uri="{BB962C8B-B14F-4D97-AF65-F5344CB8AC3E}">
        <p14:creationId xmlns:p14="http://schemas.microsoft.com/office/powerpoint/2010/main" val="2555926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2B330A8-460B-19CD-57BF-F622010F29CF}"/>
              </a:ext>
            </a:extLst>
          </p:cNvPr>
          <p:cNvSpPr>
            <a:spLocks noGrp="1"/>
          </p:cNvSpPr>
          <p:nvPr>
            <p:ph type="sldNum" sz="quarter" idx="12"/>
          </p:nvPr>
        </p:nvSpPr>
        <p:spPr/>
        <p:txBody>
          <a:bodyPr/>
          <a:lstStyle/>
          <a:p>
            <a:pPr>
              <a:defRPr/>
            </a:pPr>
            <a:fld id="{028E30FF-6DFA-4E32-896A-0181B2B83A32}" type="slidenum">
              <a:rPr lang="en-US" altLang="ja-JP" smtClean="0">
                <a:solidFill>
                  <a:srgbClr val="000000"/>
                </a:solidFill>
              </a:rPr>
              <a:pPr>
                <a:defRPr/>
              </a:pPr>
              <a:t>26</a:t>
            </a:fld>
            <a:endParaRPr lang="en-US" altLang="ja-JP">
              <a:solidFill>
                <a:srgbClr val="000000"/>
              </a:solidFill>
            </a:endParaRPr>
          </a:p>
        </p:txBody>
      </p:sp>
      <p:sp>
        <p:nvSpPr>
          <p:cNvPr id="4" name="テキスト ボックス 3">
            <a:extLst>
              <a:ext uri="{FF2B5EF4-FFF2-40B4-BE49-F238E27FC236}">
                <a16:creationId xmlns:a16="http://schemas.microsoft.com/office/drawing/2014/main" id="{404CFEE4-24F7-8DE4-FD17-BCB3599CAE85}"/>
              </a:ext>
            </a:extLst>
          </p:cNvPr>
          <p:cNvSpPr txBox="1"/>
          <p:nvPr/>
        </p:nvSpPr>
        <p:spPr>
          <a:xfrm>
            <a:off x="1055440" y="548680"/>
            <a:ext cx="9865096" cy="4401205"/>
          </a:xfrm>
          <a:prstGeom prst="rect">
            <a:avLst/>
          </a:prstGeom>
          <a:noFill/>
        </p:spPr>
        <p:txBody>
          <a:bodyPr wrap="square">
            <a:spAutoFit/>
          </a:bodyPr>
          <a:lstStyle/>
          <a:p>
            <a:r>
              <a:rPr lang="ja-JP" altLang="en-US" sz="2800" dirty="0"/>
              <a:t>　福祉事業者向けガイドラインにも、「合理的配慮の提供に当たっては、個別の支援計画（サービス等利用計画、ケアプラン等）に位置付けるなどの取組も望まれる」ことが明記されている。</a:t>
            </a:r>
          </a:p>
          <a:p>
            <a:r>
              <a:rPr lang="ja-JP" altLang="en-US" sz="2800" dirty="0"/>
              <a:t>　もし、実際に、行動障害の方が自傷行為で失明した場合、どのような合理的配慮がなされていたか検証されることになる。それが個別支援計画に全く記載されていなければ、事業所側の責任が追及されることになる。危険回避のための身体拘束についても同様。</a:t>
            </a:r>
          </a:p>
          <a:p>
            <a:r>
              <a:rPr lang="ja-JP" altLang="en-US" sz="2800" dirty="0"/>
              <a:t>　事業者は今後、個別支援計画を見て判断される。そのことを念頭に置いておく必要がある。</a:t>
            </a:r>
          </a:p>
        </p:txBody>
      </p:sp>
      <p:sp>
        <p:nvSpPr>
          <p:cNvPr id="5" name="星: 5 pt 4">
            <a:extLst>
              <a:ext uri="{FF2B5EF4-FFF2-40B4-BE49-F238E27FC236}">
                <a16:creationId xmlns:a16="http://schemas.microsoft.com/office/drawing/2014/main" id="{835BBC81-BA12-DEFF-B542-82013F9514B5}"/>
              </a:ext>
            </a:extLst>
          </p:cNvPr>
          <p:cNvSpPr/>
          <p:nvPr/>
        </p:nvSpPr>
        <p:spPr>
          <a:xfrm>
            <a:off x="11171494" y="16540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176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fld id="{F14890D6-6BAC-40D0-A6F9-1F59BF62BE44}" type="slidenum">
              <a:rPr lang="en-US" altLang="ja-JP" sz="1500">
                <a:solidFill>
                  <a:srgbClr val="000000"/>
                </a:solidFill>
                <a:latin typeface="ＭＳ Ｐゴシック" pitchFamily="50" charset="-128"/>
              </a:rPr>
              <a:pPr>
                <a:spcBef>
                  <a:spcPct val="0"/>
                </a:spcBef>
                <a:buFontTx/>
                <a:buNone/>
              </a:pPr>
              <a:t>27</a:t>
            </a:fld>
            <a:endParaRPr lang="en-US" altLang="ja-JP" sz="1500">
              <a:solidFill>
                <a:srgbClr val="000000"/>
              </a:solidFill>
              <a:latin typeface="ＭＳ Ｐゴシック" pitchFamily="50" charset="-128"/>
            </a:endParaRPr>
          </a:p>
        </p:txBody>
      </p:sp>
      <p:sp>
        <p:nvSpPr>
          <p:cNvPr id="22533" name="Rectangle 4"/>
          <p:cNvSpPr>
            <a:spLocks noGrp="1" noChangeArrowheads="1"/>
          </p:cNvSpPr>
          <p:nvPr>
            <p:ph type="body" sz="half" idx="1"/>
          </p:nvPr>
        </p:nvSpPr>
        <p:spPr>
          <a:xfrm>
            <a:off x="1415480" y="2160328"/>
            <a:ext cx="10009112" cy="3538353"/>
          </a:xfrm>
          <a:noFill/>
          <a:ln>
            <a:noFill/>
            <a:miter lim="800000"/>
            <a:headEnd/>
            <a:tailEnd/>
          </a:ln>
        </p:spPr>
        <p:txBody>
          <a:bodyPr/>
          <a:lstStyle/>
          <a:p>
            <a:pPr marL="92070" indent="-92070" eaLnBrk="1" hangingPunct="1">
              <a:buNone/>
            </a:pPr>
            <a:r>
              <a:rPr lang="en-US" altLang="ja-JP"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a:solidFill>
                  <a:schemeClr val="accent2">
                    <a:lumMod val="75000"/>
                  </a:schemeClr>
                </a:solidFill>
                <a:latin typeface="+mn-ea"/>
                <a:cs typeface="Meiryo UI" panose="020B0604030504040204" pitchFamily="50" charset="-128"/>
              </a:rPr>
              <a:t>情報を共有し合い、一緒に、同じ目的に向かって支援を探ることを通してチームワークが生まれる（サービス担当者会議の場等を活用）</a:t>
            </a:r>
            <a:endParaRPr lang="en-US" altLang="ja-JP" sz="2800" dirty="0">
              <a:solidFill>
                <a:schemeClr val="accent2">
                  <a:lumMod val="75000"/>
                </a:schemeClr>
              </a:solidFill>
              <a:latin typeface="+mn-ea"/>
              <a:cs typeface="Meiryo UI" panose="020B0604030504040204" pitchFamily="50" charset="-128"/>
            </a:endParaRPr>
          </a:p>
          <a:p>
            <a:pPr marL="92070" indent="-92070" eaLnBrk="1" hangingPunct="1">
              <a:buNone/>
            </a:pPr>
            <a:endPar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buNone/>
            </a:pPr>
            <a:r>
              <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同じ方向を見る関係</a:t>
            </a:r>
          </a:p>
        </p:txBody>
      </p:sp>
      <p:pic>
        <p:nvPicPr>
          <p:cNvPr id="22534" name="Picture 5" descr="sports_00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1985" y="3929501"/>
            <a:ext cx="280842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
          <p:cNvSpPr>
            <a:spLocks noChangeArrowheads="1"/>
          </p:cNvSpPr>
          <p:nvPr/>
        </p:nvSpPr>
        <p:spPr bwMode="auto">
          <a:xfrm>
            <a:off x="1271464" y="556604"/>
            <a:ext cx="9361489" cy="719137"/>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７．チームアプローチということ</a:t>
            </a:r>
          </a:p>
        </p:txBody>
      </p:sp>
    </p:spTree>
    <p:extLst>
      <p:ext uri="{BB962C8B-B14F-4D97-AF65-F5344CB8AC3E}">
        <p14:creationId xmlns:p14="http://schemas.microsoft.com/office/powerpoint/2010/main" val="30446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40100"/>
            <a:ext cx="10363200" cy="1314088"/>
          </a:xfrm>
        </p:spPr>
        <p:txBody>
          <a:bodyPr/>
          <a:lstStyle/>
          <a:p>
            <a:r>
              <a:rPr lang="ja-JP" altLang="en-US" sz="4400" b="1" dirty="0">
                <a:solidFill>
                  <a:schemeClr val="accent2">
                    <a:lumMod val="75000"/>
                  </a:schemeClr>
                </a:solidFill>
                <a:latin typeface="+mj-ea"/>
                <a:cs typeface="Meiryo UI" panose="020B0604030504040204" pitchFamily="50" charset="-128"/>
              </a:rPr>
              <a:t>チームアプローチということ</a:t>
            </a:r>
            <a:r>
              <a:rPr lang="en-US" altLang="ja-JP" sz="4400" b="1" dirty="0">
                <a:solidFill>
                  <a:schemeClr val="accent2">
                    <a:lumMod val="75000"/>
                  </a:schemeClr>
                </a:solidFill>
                <a:latin typeface="+mj-ea"/>
                <a:cs typeface="Meiryo UI" panose="020B0604030504040204" pitchFamily="50" charset="-128"/>
              </a:rPr>
              <a:t/>
            </a:r>
            <a:br>
              <a:rPr lang="en-US" altLang="ja-JP" sz="4400" b="1" dirty="0">
                <a:solidFill>
                  <a:schemeClr val="accent2">
                    <a:lumMod val="75000"/>
                  </a:schemeClr>
                </a:solidFill>
                <a:latin typeface="+mj-ea"/>
                <a:cs typeface="Meiryo UI" panose="020B0604030504040204" pitchFamily="50" charset="-128"/>
              </a:rPr>
            </a:br>
            <a:r>
              <a:rPr lang="ja-JP" altLang="en-US" sz="4400" b="1" dirty="0">
                <a:solidFill>
                  <a:schemeClr val="accent2">
                    <a:lumMod val="75000"/>
                  </a:schemeClr>
                </a:solidFill>
                <a:latin typeface="+mj-ea"/>
                <a:cs typeface="Meiryo UI" panose="020B0604030504040204" pitchFamily="50" charset="-128"/>
              </a:rPr>
              <a:t>（事業所内で支援会議）</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44977" y="2683360"/>
            <a:ext cx="3767255" cy="340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515244" y="2160131"/>
            <a:ext cx="3380337" cy="523220"/>
          </a:xfrm>
          <a:prstGeom prst="rect">
            <a:avLst/>
          </a:prstGeom>
          <a:noFill/>
        </p:spPr>
        <p:txBody>
          <a:bodyPr wrap="square" rtlCol="0">
            <a:spAutoFit/>
          </a:bodyPr>
          <a:lstStyle/>
          <a:p>
            <a:r>
              <a:rPr lang="ja-JP" altLang="en-US" sz="2800" b="1" dirty="0">
                <a:solidFill>
                  <a:schemeClr val="accent2">
                    <a:lumMod val="75000"/>
                  </a:schemeClr>
                </a:solidFill>
                <a:latin typeface="+mn-ea"/>
                <a:ea typeface="+mn-ea"/>
                <a:cs typeface="Meiryo UI" panose="020B0604030504040204" pitchFamily="50" charset="-128"/>
              </a:rPr>
              <a:t>サービス</a:t>
            </a:r>
            <a:r>
              <a:rPr lang="ja-JP" altLang="en-US" sz="2800" b="1"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管理責任者</a:t>
            </a:r>
          </a:p>
        </p:txBody>
      </p:sp>
      <p:sp>
        <p:nvSpPr>
          <p:cNvPr id="7" name="テキスト ボックス 6"/>
          <p:cNvSpPr txBox="1"/>
          <p:nvPr/>
        </p:nvSpPr>
        <p:spPr>
          <a:xfrm>
            <a:off x="7864491" y="3437402"/>
            <a:ext cx="1728192" cy="523220"/>
          </a:xfrm>
          <a:prstGeom prst="rect">
            <a:avLst/>
          </a:prstGeom>
          <a:noFill/>
        </p:spPr>
        <p:txBody>
          <a:bodyPr wrap="square" rtlCol="0">
            <a:spAutoFit/>
          </a:bodyPr>
          <a:lstStyle/>
          <a:p>
            <a:r>
              <a:rPr lang="ja-JP" altLang="en-US" sz="2800" dirty="0">
                <a:solidFill>
                  <a:schemeClr val="accent2">
                    <a:lumMod val="75000"/>
                  </a:schemeClr>
                </a:solidFill>
                <a:latin typeface="+mn-ea"/>
                <a:ea typeface="+mn-ea"/>
                <a:cs typeface="Meiryo UI" panose="020B0604030504040204" pitchFamily="50" charset="-128"/>
              </a:rPr>
              <a:t>Ａ従業者</a:t>
            </a:r>
          </a:p>
        </p:txBody>
      </p:sp>
      <p:sp>
        <p:nvSpPr>
          <p:cNvPr id="8" name="テキスト ボックス 7"/>
          <p:cNvSpPr txBox="1"/>
          <p:nvPr/>
        </p:nvSpPr>
        <p:spPr>
          <a:xfrm>
            <a:off x="7968339" y="5189846"/>
            <a:ext cx="1768232" cy="523220"/>
          </a:xfrm>
          <a:prstGeom prst="rect">
            <a:avLst/>
          </a:prstGeom>
          <a:noFill/>
        </p:spPr>
        <p:txBody>
          <a:bodyPr wrap="square" rtlCol="0">
            <a:spAutoFit/>
          </a:bodyPr>
          <a:lstStyle/>
          <a:p>
            <a:r>
              <a:rPr lang="ja-JP" altLang="en-US" sz="2800" dirty="0">
                <a:solidFill>
                  <a:schemeClr val="accent2">
                    <a:lumMod val="75000"/>
                  </a:schemeClr>
                </a:solidFill>
                <a:latin typeface="+mn-ea"/>
                <a:ea typeface="+mn-ea"/>
                <a:cs typeface="Meiryo UI" panose="020B0604030504040204" pitchFamily="50" charset="-128"/>
              </a:rPr>
              <a:t>Ｂ従業者</a:t>
            </a:r>
          </a:p>
        </p:txBody>
      </p:sp>
      <p:sp>
        <p:nvSpPr>
          <p:cNvPr id="9" name="テキスト ボックス 8"/>
          <p:cNvSpPr txBox="1"/>
          <p:nvPr/>
        </p:nvSpPr>
        <p:spPr>
          <a:xfrm>
            <a:off x="2885212" y="3631850"/>
            <a:ext cx="2065392" cy="523220"/>
          </a:xfrm>
          <a:prstGeom prst="rect">
            <a:avLst/>
          </a:prstGeom>
          <a:noFill/>
        </p:spPr>
        <p:txBody>
          <a:bodyPr wrap="square" rtlCol="0">
            <a:spAutoFit/>
          </a:bodyPr>
          <a:lstStyle/>
          <a:p>
            <a:r>
              <a:rPr lang="ja-JP" altLang="en-US" sz="2800" dirty="0">
                <a:solidFill>
                  <a:schemeClr val="accent2">
                    <a:lumMod val="75000"/>
                  </a:schemeClr>
                </a:solidFill>
                <a:latin typeface="+mn-ea"/>
                <a:ea typeface="+mn-ea"/>
                <a:cs typeface="Meiryo UI" panose="020B0604030504040204" pitchFamily="50" charset="-128"/>
              </a:rPr>
              <a:t>Ｃ従業者</a:t>
            </a:r>
          </a:p>
        </p:txBody>
      </p:sp>
      <p:sp>
        <p:nvSpPr>
          <p:cNvPr id="10" name="テキスト ボックス 9"/>
          <p:cNvSpPr txBox="1"/>
          <p:nvPr/>
        </p:nvSpPr>
        <p:spPr>
          <a:xfrm>
            <a:off x="2864511" y="5451458"/>
            <a:ext cx="1728192" cy="523220"/>
          </a:xfrm>
          <a:prstGeom prst="rect">
            <a:avLst/>
          </a:prstGeom>
          <a:noFill/>
        </p:spPr>
        <p:txBody>
          <a:bodyPr wrap="square" rtlCol="0">
            <a:spAutoFit/>
          </a:bodyPr>
          <a:lstStyle/>
          <a:p>
            <a:r>
              <a:rPr lang="ja-JP" altLang="en-US" sz="2800" dirty="0">
                <a:solidFill>
                  <a:schemeClr val="accent2">
                    <a:lumMod val="75000"/>
                  </a:schemeClr>
                </a:solidFill>
                <a:latin typeface="+mn-ea"/>
                <a:ea typeface="+mn-ea"/>
                <a:cs typeface="Meiryo UI" panose="020B0604030504040204" pitchFamily="50" charset="-128"/>
              </a:rPr>
              <a:t>Ｄ従業者</a:t>
            </a:r>
          </a:p>
        </p:txBody>
      </p:sp>
      <p:sp>
        <p:nvSpPr>
          <p:cNvPr id="11"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28</a:t>
            </a:fld>
            <a:endParaRPr lang="ja-JP" altLang="en-US"/>
          </a:p>
        </p:txBody>
      </p:sp>
    </p:spTree>
    <p:extLst>
      <p:ext uri="{BB962C8B-B14F-4D97-AF65-F5344CB8AC3E}">
        <p14:creationId xmlns:p14="http://schemas.microsoft.com/office/powerpoint/2010/main" val="2660153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04669"/>
            <a:ext cx="10363200" cy="1349524"/>
          </a:xfrm>
        </p:spPr>
        <p:txBody>
          <a:bodyPr/>
          <a:lstStyle/>
          <a:p>
            <a:r>
              <a:rPr lang="ja-JP" altLang="en-US" sz="4400" dirty="0">
                <a:solidFill>
                  <a:schemeClr val="accent2">
                    <a:lumMod val="75000"/>
                  </a:schemeClr>
                </a:solidFill>
                <a:latin typeface="+mj-ea"/>
                <a:cs typeface="Meiryo UI" panose="020B0604030504040204" pitchFamily="50" charset="-128"/>
              </a:rPr>
              <a:t>チームアプローチということ</a:t>
            </a:r>
            <a:r>
              <a:rPr lang="en-US" altLang="ja-JP" sz="4400" dirty="0">
                <a:solidFill>
                  <a:schemeClr val="accent2">
                    <a:lumMod val="75000"/>
                  </a:schemeClr>
                </a:solidFill>
                <a:latin typeface="+mj-ea"/>
                <a:cs typeface="Meiryo UI" panose="020B0604030504040204" pitchFamily="50" charset="-128"/>
              </a:rPr>
              <a:t/>
            </a:r>
            <a:br>
              <a:rPr lang="en-US" altLang="ja-JP" sz="4400" dirty="0">
                <a:solidFill>
                  <a:schemeClr val="accent2">
                    <a:lumMod val="75000"/>
                  </a:schemeClr>
                </a:solidFill>
                <a:latin typeface="+mj-ea"/>
                <a:cs typeface="Meiryo UI" panose="020B0604030504040204" pitchFamily="50" charset="-128"/>
              </a:rPr>
            </a:br>
            <a:r>
              <a:rPr lang="ja-JP" altLang="en-US" sz="4400" dirty="0">
                <a:solidFill>
                  <a:schemeClr val="accent2">
                    <a:lumMod val="75000"/>
                  </a:schemeClr>
                </a:solidFill>
                <a:latin typeface="+mj-ea"/>
                <a:cs typeface="Meiryo UI" panose="020B0604030504040204" pitchFamily="50" charset="-128"/>
              </a:rPr>
              <a:t>（地域のサービス担当者会議で）</a:t>
            </a:r>
          </a:p>
        </p:txBody>
      </p:sp>
      <p:pic>
        <p:nvPicPr>
          <p:cNvPr id="4" name="Picture 1033" descr="NB10_2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51561" y="2471153"/>
            <a:ext cx="3602627" cy="35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5161624" y="2176598"/>
            <a:ext cx="2592288" cy="369332"/>
          </a:xfrm>
          <a:prstGeom prst="rect">
            <a:avLst/>
          </a:prstGeom>
          <a:noFill/>
        </p:spPr>
        <p:txBody>
          <a:bodyPr wrap="square" rtlCol="0">
            <a:spAutoFit/>
          </a:bodyPr>
          <a:lstStyle/>
          <a:p>
            <a:r>
              <a:rPr lang="ja-JP" altLang="en-US" b="1" dirty="0">
                <a:solidFill>
                  <a:schemeClr val="accent2">
                    <a:lumMod val="75000"/>
                  </a:schemeClr>
                </a:solidFill>
                <a:latin typeface="+mn-ea"/>
                <a:ea typeface="+mn-ea"/>
                <a:cs typeface="Meiryo UI" panose="020B0604030504040204" pitchFamily="50" charset="-128"/>
              </a:rPr>
              <a:t>相談支援専門員</a:t>
            </a:r>
          </a:p>
        </p:txBody>
      </p:sp>
      <p:sp>
        <p:nvSpPr>
          <p:cNvPr id="7" name="テキスト ボックス 6"/>
          <p:cNvSpPr txBox="1"/>
          <p:nvPr/>
        </p:nvSpPr>
        <p:spPr>
          <a:xfrm>
            <a:off x="7553635" y="3160023"/>
            <a:ext cx="2592288"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Ａサービス管理責任者</a:t>
            </a:r>
          </a:p>
        </p:txBody>
      </p:sp>
      <p:sp>
        <p:nvSpPr>
          <p:cNvPr id="8" name="テキスト ボックス 7"/>
          <p:cNvSpPr txBox="1"/>
          <p:nvPr/>
        </p:nvSpPr>
        <p:spPr>
          <a:xfrm>
            <a:off x="8065151" y="4814307"/>
            <a:ext cx="2592288"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Ｃサービス管理責任者</a:t>
            </a:r>
          </a:p>
        </p:txBody>
      </p:sp>
      <p:sp>
        <p:nvSpPr>
          <p:cNvPr id="9" name="テキスト ボックス 8"/>
          <p:cNvSpPr txBox="1"/>
          <p:nvPr/>
        </p:nvSpPr>
        <p:spPr>
          <a:xfrm>
            <a:off x="7824192" y="3791771"/>
            <a:ext cx="2808312"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Ｂサービス管理責任者</a:t>
            </a:r>
          </a:p>
        </p:txBody>
      </p:sp>
      <p:sp>
        <p:nvSpPr>
          <p:cNvPr id="10" name="テキスト ボックス 9"/>
          <p:cNvSpPr txBox="1"/>
          <p:nvPr/>
        </p:nvSpPr>
        <p:spPr>
          <a:xfrm>
            <a:off x="4104708" y="6077400"/>
            <a:ext cx="1647811"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Ａ行政職員</a:t>
            </a:r>
          </a:p>
        </p:txBody>
      </p:sp>
      <p:sp>
        <p:nvSpPr>
          <p:cNvPr id="11" name="テキスト ボックス 10"/>
          <p:cNvSpPr txBox="1"/>
          <p:nvPr/>
        </p:nvSpPr>
        <p:spPr>
          <a:xfrm>
            <a:off x="6622895" y="6130036"/>
            <a:ext cx="1796008"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Ｂ行政職員</a:t>
            </a:r>
          </a:p>
        </p:txBody>
      </p:sp>
      <p:sp>
        <p:nvSpPr>
          <p:cNvPr id="12" name="テキスト ボックス 11"/>
          <p:cNvSpPr txBox="1"/>
          <p:nvPr/>
        </p:nvSpPr>
        <p:spPr>
          <a:xfrm>
            <a:off x="3532314" y="3119823"/>
            <a:ext cx="1613524"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医療関係者</a:t>
            </a:r>
          </a:p>
        </p:txBody>
      </p:sp>
      <p:sp>
        <p:nvSpPr>
          <p:cNvPr id="13" name="テキスト ボックス 12"/>
          <p:cNvSpPr txBox="1"/>
          <p:nvPr/>
        </p:nvSpPr>
        <p:spPr>
          <a:xfrm>
            <a:off x="3332814" y="3715087"/>
            <a:ext cx="1018748"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心理職</a:t>
            </a:r>
          </a:p>
        </p:txBody>
      </p:sp>
      <p:sp>
        <p:nvSpPr>
          <p:cNvPr id="14" name="テキスト ボックス 13"/>
          <p:cNvSpPr txBox="1"/>
          <p:nvPr/>
        </p:nvSpPr>
        <p:spPr>
          <a:xfrm>
            <a:off x="2688215" y="4496135"/>
            <a:ext cx="1688192"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当事者・家族</a:t>
            </a:r>
          </a:p>
        </p:txBody>
      </p:sp>
      <p:sp>
        <p:nvSpPr>
          <p:cNvPr id="15"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29</a:t>
            </a:fld>
            <a:endParaRPr lang="ja-JP" altLang="en-US"/>
          </a:p>
        </p:txBody>
      </p:sp>
    </p:spTree>
    <p:extLst>
      <p:ext uri="{BB962C8B-B14F-4D97-AF65-F5344CB8AC3E}">
        <p14:creationId xmlns:p14="http://schemas.microsoft.com/office/powerpoint/2010/main" val="335156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FD8AB3-9D9E-9048-36EA-2D2CA24087A7}"/>
              </a:ext>
            </a:extLst>
          </p:cNvPr>
          <p:cNvSpPr>
            <a:spLocks noGrp="1"/>
          </p:cNvSpPr>
          <p:nvPr>
            <p:ph type="sldNum" sz="quarter" idx="12"/>
          </p:nvPr>
        </p:nvSpPr>
        <p:spPr/>
        <p:txBody>
          <a:bodyPr/>
          <a:lstStyle/>
          <a:p>
            <a:fld id="{A17716F4-4872-4643-9673-95CC4457A50B}" type="slidenum">
              <a:rPr lang="ja-JP" altLang="en-US" smtClean="0"/>
              <a:pPr/>
              <a:t>3</a:t>
            </a:fld>
            <a:endParaRPr lang="ja-JP" altLang="en-US"/>
          </a:p>
        </p:txBody>
      </p:sp>
      <p:sp>
        <p:nvSpPr>
          <p:cNvPr id="4" name="テキスト ボックス 3">
            <a:extLst>
              <a:ext uri="{FF2B5EF4-FFF2-40B4-BE49-F238E27FC236}">
                <a16:creationId xmlns:a16="http://schemas.microsoft.com/office/drawing/2014/main" id="{DABA1A21-6518-99F6-31EA-264EC9F5C419}"/>
              </a:ext>
            </a:extLst>
          </p:cNvPr>
          <p:cNvSpPr txBox="1"/>
          <p:nvPr/>
        </p:nvSpPr>
        <p:spPr>
          <a:xfrm>
            <a:off x="609600" y="416575"/>
            <a:ext cx="10561894" cy="6124754"/>
          </a:xfrm>
          <a:prstGeom prst="rect">
            <a:avLst/>
          </a:prstGeom>
          <a:noFill/>
        </p:spPr>
        <p:txBody>
          <a:bodyPr wrap="square">
            <a:spAutoFit/>
          </a:bodyPr>
          <a:lstStyle/>
          <a:p>
            <a:r>
              <a:rPr lang="ja-JP" altLang="en-US" sz="2800" dirty="0">
                <a:latin typeface="メイリオ" panose="020B0604030504040204" pitchFamily="50" charset="-128"/>
                <a:ea typeface="メイリオ" panose="020B0604030504040204" pitchFamily="50" charset="-128"/>
              </a:rPr>
              <a:t>　基礎研修では、利用者へのサービス（児童の場合は「支援」以下同様）管理のプロセスの全体像を理解していただくことを目標としている。</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具体的には、個別支援計画作成のためにサビ児管がどのような動きをするのかを理解し、計画作成のファーストステップとなるアセスメントについて理解していただく。</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また、個別支援計画はサービス等利用計画（児童の場合は「障害児支援利用計画」以下同様）に基づいて作成されるものであるから、相談支援専門員との連携は必須となること、さらに、医療や教育等の関係機関との連携も必要となることを理解していただく。</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研修修了者は、事業所において個別支援計画の原案が作成できることとなり、サビ児管の補佐的な役割を果たしつつ</a:t>
            </a:r>
            <a:r>
              <a:rPr lang="en-US" altLang="ja-JP" sz="2800" dirty="0">
                <a:latin typeface="メイリオ" panose="020B0604030504040204" pitchFamily="50" charset="-128"/>
                <a:ea typeface="メイリオ" panose="020B0604030504040204" pitchFamily="50" charset="-128"/>
              </a:rPr>
              <a:t>2</a:t>
            </a:r>
            <a:r>
              <a:rPr lang="ja-JP" altLang="en-US" sz="2800" dirty="0">
                <a:latin typeface="メイリオ" panose="020B0604030504040204" pitchFamily="50" charset="-128"/>
                <a:ea typeface="メイリオ" panose="020B0604030504040204" pitchFamily="50" charset="-128"/>
              </a:rPr>
              <a:t>年間のＯＪＴを自事業所で受けていくこととなる。</a:t>
            </a:r>
          </a:p>
        </p:txBody>
      </p:sp>
      <p:sp>
        <p:nvSpPr>
          <p:cNvPr id="5" name="星: 5 pt 4">
            <a:extLst>
              <a:ext uri="{FF2B5EF4-FFF2-40B4-BE49-F238E27FC236}">
                <a16:creationId xmlns:a16="http://schemas.microsoft.com/office/drawing/2014/main" id="{BAC9BAFF-CAC5-8E79-A5A1-616ACC1964B1}"/>
              </a:ext>
            </a:extLst>
          </p:cNvPr>
          <p:cNvSpPr/>
          <p:nvPr/>
        </p:nvSpPr>
        <p:spPr>
          <a:xfrm>
            <a:off x="11171494" y="16540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4643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81491" y="297714"/>
            <a:ext cx="10363200" cy="1144588"/>
          </a:xfrm>
        </p:spPr>
        <p:txBody>
          <a:bodyPr/>
          <a:lstStyle/>
          <a:p>
            <a:r>
              <a:rPr kumimoji="1" lang="ja-JP" altLang="en-US" sz="4400" b="1" dirty="0">
                <a:solidFill>
                  <a:schemeClr val="accent2">
                    <a:lumMod val="75000"/>
                  </a:schemeClr>
                </a:solidFill>
                <a:latin typeface="+mj-ea"/>
                <a:cs typeface="Meiryo UI" panose="020B0604030504040204" pitchFamily="50" charset="-128"/>
              </a:rPr>
              <a:t>サービス管理責任者の立位置</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21697" y="2312297"/>
            <a:ext cx="3096343" cy="324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453" y="2319110"/>
            <a:ext cx="3271188" cy="326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39733" y="1554434"/>
            <a:ext cx="3616943" cy="5029636"/>
          </a:xfrm>
          <a:prstGeom prst="rect">
            <a:avLst/>
          </a:prstGeom>
          <a:noFill/>
          <a:ln w="38100">
            <a:solidFill>
              <a:srgbClr val="BBE0E3"/>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5090413" y="2060851"/>
            <a:ext cx="2592288" cy="1631216"/>
          </a:xfrm>
          <a:prstGeom prst="rect">
            <a:avLst/>
          </a:prstGeom>
          <a:noFill/>
        </p:spPr>
        <p:txBody>
          <a:bodyPr wrap="square" rtlCol="0">
            <a:spAutoFit/>
          </a:bodyPr>
          <a:lstStyle/>
          <a:p>
            <a:pPr algn="just"/>
            <a:r>
              <a:rPr lang="ja-JP" altLang="en-US" sz="2000" dirty="0">
                <a:solidFill>
                  <a:schemeClr val="accent2">
                    <a:lumMod val="75000"/>
                  </a:schemeClr>
                </a:solidFill>
                <a:latin typeface="+mn-ea"/>
                <a:ea typeface="+mn-ea"/>
                <a:cs typeface="Meiryo UI" panose="020B0604030504040204" pitchFamily="50" charset="-128"/>
              </a:rPr>
              <a:t>サービス担当者会議や事業所内の支援会議を活用しながらサビ管の様々な役割を果たしていきたいわ</a:t>
            </a:r>
          </a:p>
        </p:txBody>
      </p:sp>
      <p:sp>
        <p:nvSpPr>
          <p:cNvPr id="9" name="テキスト ボックス 8"/>
          <p:cNvSpPr txBox="1"/>
          <p:nvPr/>
        </p:nvSpPr>
        <p:spPr>
          <a:xfrm>
            <a:off x="1017319" y="5812819"/>
            <a:ext cx="3491448" cy="461665"/>
          </a:xfrm>
          <a:prstGeom prst="rect">
            <a:avLst/>
          </a:prstGeom>
          <a:noFill/>
        </p:spPr>
        <p:txBody>
          <a:bodyPr wrap="square" rtlCol="0">
            <a:spAutoFit/>
          </a:bodyPr>
          <a:lstStyle/>
          <a:p>
            <a:r>
              <a:rPr lang="ja-JP" altLang="en-US" sz="2400" dirty="0">
                <a:solidFill>
                  <a:schemeClr val="accent2">
                    <a:lumMod val="75000"/>
                  </a:schemeClr>
                </a:solidFill>
                <a:latin typeface="+mn-ea"/>
                <a:ea typeface="+mn-ea"/>
                <a:cs typeface="Meiryo UI" panose="020B0604030504040204" pitchFamily="50" charset="-128"/>
              </a:rPr>
              <a:t>サービス担当者会議</a:t>
            </a:r>
          </a:p>
        </p:txBody>
      </p:sp>
      <p:sp>
        <p:nvSpPr>
          <p:cNvPr id="10" name="テキスト ボックス 9"/>
          <p:cNvSpPr txBox="1"/>
          <p:nvPr/>
        </p:nvSpPr>
        <p:spPr>
          <a:xfrm>
            <a:off x="8992865" y="5583761"/>
            <a:ext cx="1855671" cy="461665"/>
          </a:xfrm>
          <a:prstGeom prst="rect">
            <a:avLst/>
          </a:prstGeom>
          <a:noFill/>
        </p:spPr>
        <p:txBody>
          <a:bodyPr wrap="square" rtlCol="0">
            <a:spAutoFit/>
          </a:bodyPr>
          <a:lstStyle/>
          <a:p>
            <a:r>
              <a:rPr lang="ja-JP" altLang="en-US" sz="2400" dirty="0">
                <a:solidFill>
                  <a:schemeClr val="accent2">
                    <a:lumMod val="75000"/>
                  </a:schemeClr>
                </a:solidFill>
                <a:latin typeface="+mn-ea"/>
                <a:ea typeface="+mn-ea"/>
                <a:cs typeface="Meiryo UI" panose="020B0604030504040204" pitchFamily="50" charset="-128"/>
              </a:rPr>
              <a:t>支援会議</a:t>
            </a:r>
          </a:p>
        </p:txBody>
      </p:sp>
      <p:sp>
        <p:nvSpPr>
          <p:cNvPr id="11"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30</a:t>
            </a:fld>
            <a:endParaRPr lang="ja-JP" altLang="en-US"/>
          </a:p>
        </p:txBody>
      </p:sp>
    </p:spTree>
    <p:extLst>
      <p:ext uri="{BB962C8B-B14F-4D97-AF65-F5344CB8AC3E}">
        <p14:creationId xmlns:p14="http://schemas.microsoft.com/office/powerpoint/2010/main" val="1138829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fld id="{6D69E6B5-6B96-4F5F-9F18-C16F824D5BFF}" type="slidenum">
              <a:rPr lang="en-US" altLang="ja-JP" sz="1500">
                <a:solidFill>
                  <a:srgbClr val="000000"/>
                </a:solidFill>
                <a:latin typeface="ＭＳ Ｐゴシック" pitchFamily="50" charset="-128"/>
              </a:rPr>
              <a:pPr>
                <a:spcBef>
                  <a:spcPct val="0"/>
                </a:spcBef>
                <a:buFontTx/>
                <a:buNone/>
              </a:pPr>
              <a:t>31</a:t>
            </a:fld>
            <a:endParaRPr lang="en-US" altLang="ja-JP" sz="1500">
              <a:solidFill>
                <a:srgbClr val="000000"/>
              </a:solidFill>
              <a:latin typeface="ＭＳ Ｐゴシック" pitchFamily="50" charset="-128"/>
            </a:endParaRPr>
          </a:p>
        </p:txBody>
      </p:sp>
      <p:sp>
        <p:nvSpPr>
          <p:cNvPr id="13317" name="Rectangle 4"/>
          <p:cNvSpPr>
            <a:spLocks noGrp="1" noChangeArrowheads="1"/>
          </p:cNvSpPr>
          <p:nvPr>
            <p:ph type="body" sz="half" idx="1"/>
          </p:nvPr>
        </p:nvSpPr>
        <p:spPr>
          <a:xfrm>
            <a:off x="1415480" y="2147409"/>
            <a:ext cx="9793088" cy="3283376"/>
          </a:xfrm>
          <a:noFill/>
          <a:ln>
            <a:noFill/>
            <a:miter lim="800000"/>
            <a:headEnd/>
            <a:tailEnd/>
          </a:ln>
        </p:spPr>
        <p:txBody>
          <a:bodyPr/>
          <a:lstStyle/>
          <a:p>
            <a:pPr marL="92070" indent="-92070" eaLnBrk="1" hangingPunct="1">
              <a:buNone/>
            </a:pPr>
            <a:r>
              <a:rPr lang="ja-JP" altLang="en-US" sz="36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600" dirty="0">
                <a:solidFill>
                  <a:schemeClr val="accent2">
                    <a:lumMod val="75000"/>
                  </a:schemeClr>
                </a:solidFill>
                <a:latin typeface="+mn-ea"/>
                <a:cs typeface="Meiryo UI" panose="020B0604030504040204" pitchFamily="50" charset="-128"/>
              </a:rPr>
              <a:t>施設や事業所内でのサービスだけでは利用者のすべてのニーズには応えられていないことの限界を見極め、施設外の事業者や関係機関との連携に踏み出す。</a:t>
            </a:r>
          </a:p>
          <a:p>
            <a:pPr marL="92070" indent="-92070" eaLnBrk="1" hangingPunct="1">
              <a:buNone/>
            </a:pPr>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buNone/>
            </a:pPr>
            <a:r>
              <a:rPr lang="en-US" altLang="ja-JP" sz="3600"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rgbClr val="FF0000"/>
                </a:solidFill>
                <a:latin typeface="+mn-ea"/>
                <a:cs typeface="Meiryo UI" panose="020B0604030504040204" pitchFamily="50" charset="-128"/>
              </a:rPr>
              <a:t>→　ネットワークを構築</a:t>
            </a:r>
          </a:p>
        </p:txBody>
      </p:sp>
      <p:pic>
        <p:nvPicPr>
          <p:cNvPr id="13318" name="Picture 8" descr="person_0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141" y="4077075"/>
            <a:ext cx="3091972" cy="208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p:cNvSpPr>
            <a:spLocks noChangeArrowheads="1"/>
          </p:cNvSpPr>
          <p:nvPr/>
        </p:nvSpPr>
        <p:spPr bwMode="auto">
          <a:xfrm>
            <a:off x="1199461" y="693833"/>
            <a:ext cx="9361489" cy="719137"/>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８．連携ということ</a:t>
            </a:r>
          </a:p>
        </p:txBody>
      </p:sp>
    </p:spTree>
    <p:extLst>
      <p:ext uri="{BB962C8B-B14F-4D97-AF65-F5344CB8AC3E}">
        <p14:creationId xmlns:p14="http://schemas.microsoft.com/office/powerpoint/2010/main" val="2890541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fld id="{9AC1AE7E-DC2C-4502-BF16-11E66FE384E1}" type="slidenum">
              <a:rPr lang="en-US" altLang="ja-JP" sz="1500">
                <a:solidFill>
                  <a:srgbClr val="000000"/>
                </a:solidFill>
                <a:latin typeface="ＭＳ Ｐゴシック" pitchFamily="50" charset="-128"/>
              </a:rPr>
              <a:pPr>
                <a:spcBef>
                  <a:spcPct val="0"/>
                </a:spcBef>
                <a:buFontTx/>
                <a:buNone/>
              </a:pPr>
              <a:t>32</a:t>
            </a:fld>
            <a:endParaRPr lang="en-US" altLang="ja-JP" sz="1500">
              <a:solidFill>
                <a:srgbClr val="000000"/>
              </a:solidFill>
              <a:latin typeface="ＭＳ Ｐゴシック" pitchFamily="50" charset="-128"/>
            </a:endParaRPr>
          </a:p>
        </p:txBody>
      </p:sp>
      <p:sp>
        <p:nvSpPr>
          <p:cNvPr id="14340" name="Rectangle 3"/>
          <p:cNvSpPr>
            <a:spLocks noGrp="1" noChangeArrowheads="1"/>
          </p:cNvSpPr>
          <p:nvPr>
            <p:ph type="title"/>
          </p:nvPr>
        </p:nvSpPr>
        <p:spPr>
          <a:xfrm>
            <a:off x="841772" y="465817"/>
            <a:ext cx="10363200" cy="1144588"/>
          </a:xfrm>
          <a:noFill/>
        </p:spPr>
        <p:txBody>
          <a:bodyPr/>
          <a:lstStyle/>
          <a:p>
            <a:pPr eaLnBrk="1" hangingPunct="1"/>
            <a:r>
              <a:rPr lang="ja-JP" altLang="en-US" sz="4400" dirty="0">
                <a:solidFill>
                  <a:schemeClr val="accent2">
                    <a:lumMod val="75000"/>
                  </a:schemeClr>
                </a:solidFill>
                <a:latin typeface="+mj-ea"/>
                <a:cs typeface="Meiryo UI" panose="020B0604030504040204" pitchFamily="50" charset="-128"/>
              </a:rPr>
              <a:t>個別支援計画は連携ツール</a:t>
            </a:r>
          </a:p>
        </p:txBody>
      </p:sp>
      <p:sp>
        <p:nvSpPr>
          <p:cNvPr id="14341" name="Rectangle 4"/>
          <p:cNvSpPr>
            <a:spLocks noGrp="1" noChangeArrowheads="1"/>
          </p:cNvSpPr>
          <p:nvPr>
            <p:ph type="body" sz="half" idx="1"/>
          </p:nvPr>
        </p:nvSpPr>
        <p:spPr>
          <a:xfrm>
            <a:off x="1666332" y="1928169"/>
            <a:ext cx="9538643" cy="3085012"/>
          </a:xfrm>
          <a:noFill/>
          <a:ln>
            <a:noFill/>
            <a:miter lim="800000"/>
            <a:headEnd/>
            <a:tailEnd/>
          </a:ln>
        </p:spPr>
        <p:txBody>
          <a:bodyPr/>
          <a:lstStyle/>
          <a:p>
            <a:pPr marL="92070" indent="-92070" eaLnBrk="1" hangingPunct="1">
              <a:buNone/>
            </a:pPr>
            <a:r>
              <a:rPr lang="en-US" altLang="ja-JP" sz="3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dirty="0">
                <a:solidFill>
                  <a:schemeClr val="accent2">
                    <a:lumMod val="75000"/>
                  </a:schemeClr>
                </a:solidFill>
                <a:latin typeface="+mn-ea"/>
                <a:cs typeface="Meiryo UI" panose="020B0604030504040204" pitchFamily="50" charset="-128"/>
              </a:rPr>
              <a:t>連携していくためには、共通言語としての個別支援計画が必要であること、それを関係者が一緒に作っていくことを認識する</a:t>
            </a:r>
          </a:p>
          <a:p>
            <a:pPr marL="92070" indent="-92070" eaLnBrk="1" hangingPunct="1">
              <a:buNone/>
            </a:pPr>
            <a:endParaRPr lang="en-US" altLang="ja-JP" sz="3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buNone/>
            </a:pPr>
            <a:r>
              <a:rPr lang="ja-JP" altLang="en-US" sz="3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rgbClr val="FF0000"/>
                </a:solidFill>
                <a:latin typeface="+mn-ea"/>
                <a:cs typeface="Meiryo UI" panose="020B0604030504040204" pitchFamily="50" charset="-128"/>
              </a:rPr>
              <a:t>→ツールを使いこなす</a:t>
            </a:r>
          </a:p>
        </p:txBody>
      </p:sp>
      <p:pic>
        <p:nvPicPr>
          <p:cNvPr id="14342" name="Picture 8" descr="person_02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6087" y="3429000"/>
            <a:ext cx="321854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270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fld id="{02B71A71-64EE-4A38-AD3B-1AB8EA7AAC65}" type="slidenum">
              <a:rPr lang="en-US" altLang="ja-JP" sz="1500">
                <a:solidFill>
                  <a:srgbClr val="000000"/>
                </a:solidFill>
                <a:latin typeface="ＭＳ Ｐゴシック" pitchFamily="50" charset="-128"/>
              </a:rPr>
              <a:pPr>
                <a:spcBef>
                  <a:spcPct val="0"/>
                </a:spcBef>
                <a:buFontTx/>
                <a:buNone/>
              </a:pPr>
              <a:t>33</a:t>
            </a:fld>
            <a:endParaRPr lang="en-US" altLang="ja-JP" sz="1500">
              <a:solidFill>
                <a:srgbClr val="000000"/>
              </a:solidFill>
              <a:latin typeface="ＭＳ Ｐゴシック" pitchFamily="50" charset="-128"/>
            </a:endParaRPr>
          </a:p>
        </p:txBody>
      </p:sp>
      <p:sp>
        <p:nvSpPr>
          <p:cNvPr id="15365" name="Rectangle 4"/>
          <p:cNvSpPr>
            <a:spLocks noGrp="1" noChangeArrowheads="1"/>
          </p:cNvSpPr>
          <p:nvPr>
            <p:ph type="body" sz="half" idx="1"/>
          </p:nvPr>
        </p:nvSpPr>
        <p:spPr>
          <a:xfrm>
            <a:off x="1487495" y="2132856"/>
            <a:ext cx="9433047" cy="2664296"/>
          </a:xfrm>
          <a:noFill/>
          <a:ln>
            <a:noFill/>
            <a:miter lim="800000"/>
            <a:headEnd/>
            <a:tailEnd/>
          </a:ln>
        </p:spPr>
        <p:txBody>
          <a:bodyPr/>
          <a:lstStyle/>
          <a:p>
            <a:pPr marL="92070" indent="-92070" eaLnBrk="1" hangingPunct="1">
              <a:lnSpc>
                <a:spcPct val="90000"/>
              </a:lnSpc>
              <a:buNone/>
            </a:pPr>
            <a:r>
              <a:rPr lang="en-US" altLang="ja-JP"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200" dirty="0">
                <a:solidFill>
                  <a:schemeClr val="accent2">
                    <a:lumMod val="75000"/>
                  </a:schemeClr>
                </a:solidFill>
                <a:latin typeface="+mn-ea"/>
                <a:cs typeface="Meiryo UI" panose="020B0604030504040204" pitchFamily="50" charset="-128"/>
              </a:rPr>
              <a:t>施設外のさまざまな関係機関と連携して支援するために、対等な立場で協働していくことは、多分野協働（</a:t>
            </a:r>
            <a:r>
              <a:rPr lang="en-US" altLang="ja-JP" sz="3200" dirty="0">
                <a:solidFill>
                  <a:schemeClr val="accent2">
                    <a:lumMod val="75000"/>
                  </a:schemeClr>
                </a:solidFill>
                <a:latin typeface="+mn-ea"/>
                <a:cs typeface="Meiryo UI" panose="020B0604030504040204" pitchFamily="50" charset="-128"/>
              </a:rPr>
              <a:t>interdisciplinary)</a:t>
            </a:r>
            <a:r>
              <a:rPr lang="ja-JP" altLang="en-US" sz="3200" dirty="0">
                <a:solidFill>
                  <a:schemeClr val="accent2">
                    <a:lumMod val="75000"/>
                  </a:schemeClr>
                </a:solidFill>
                <a:latin typeface="+mn-ea"/>
                <a:cs typeface="Meiryo UI" panose="020B0604030504040204" pitchFamily="50" charset="-128"/>
              </a:rPr>
              <a:t>とよばれるが、その基盤となる専門性が必要となる。</a:t>
            </a: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lnSpc>
                <a:spcPct val="90000"/>
              </a:lnSpc>
              <a:buNone/>
            </a:pPr>
            <a:r>
              <a:rPr lang="ja-JP" altLang="en-US" sz="3200"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rgbClr val="FF0000"/>
                </a:solidFill>
                <a:latin typeface="+mn-ea"/>
                <a:cs typeface="Meiryo UI" panose="020B0604030504040204" pitchFamily="50" charset="-128"/>
              </a:rPr>
              <a:t>→　普段からの研鑽</a:t>
            </a:r>
          </a:p>
          <a:p>
            <a:pPr marL="92070" indent="-92070" eaLnBrk="1" hangingPunct="1">
              <a:lnSpc>
                <a:spcPct val="90000"/>
              </a:lnSpc>
              <a:buNone/>
            </a:pP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lnSpc>
                <a:spcPct val="90000"/>
              </a:lnSpc>
              <a:buNone/>
            </a:pPr>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5366" name="Picture 5" descr="person_02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6280" y="4149080"/>
            <a:ext cx="2520280" cy="16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
          <p:cNvSpPr>
            <a:spLocks noGrp="1" noChangeArrowheads="1"/>
          </p:cNvSpPr>
          <p:nvPr>
            <p:ph type="title"/>
          </p:nvPr>
        </p:nvSpPr>
        <p:spPr bwMode="auto">
          <a:xfrm>
            <a:off x="876565" y="479426"/>
            <a:ext cx="10363200" cy="1144588"/>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vert="horz" wrap="square" lIns="91391" tIns="45696" rIns="91391" bIns="45696" numCol="1" anchor="ctr" anchorCtr="0" compatLnSpc="1">
            <a:prstTxWarp prst="textNoShape">
              <a:avLst/>
            </a:prstTxWarp>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９．専門性を高めるということ</a:t>
            </a:r>
          </a:p>
        </p:txBody>
      </p:sp>
      <p:sp>
        <p:nvSpPr>
          <p:cNvPr id="2" name="テキスト ボックス 1"/>
          <p:cNvSpPr txBox="1"/>
          <p:nvPr/>
        </p:nvSpPr>
        <p:spPr>
          <a:xfrm>
            <a:off x="2999656" y="4798020"/>
            <a:ext cx="5256584" cy="646331"/>
          </a:xfrm>
          <a:prstGeom prst="rect">
            <a:avLst/>
          </a:prstGeom>
          <a:noFill/>
        </p:spPr>
        <p:txBody>
          <a:bodyPr wrap="square" rtlCol="0">
            <a:spAutoFit/>
          </a:bodyPr>
          <a:lstStyle/>
          <a:p>
            <a:r>
              <a:rPr lang="ja-JP" altLang="en-US" b="1" dirty="0">
                <a:solidFill>
                  <a:schemeClr val="accent2">
                    <a:lumMod val="75000"/>
                  </a:schemeClr>
                </a:solidFill>
                <a:latin typeface="+mn-ea"/>
                <a:ea typeface="+mn-ea"/>
                <a:cs typeface="Meiryo UI" panose="020B0604030504040204" pitchFamily="50" charset="-128"/>
              </a:rPr>
              <a:t>医療機関と連携する機会が多くなる</a:t>
            </a:r>
          </a:p>
          <a:p>
            <a:r>
              <a:rPr lang="ja-JP" altLang="en-US" b="1" dirty="0">
                <a:solidFill>
                  <a:schemeClr val="accent2">
                    <a:lumMod val="75000"/>
                  </a:schemeClr>
                </a:solidFill>
                <a:latin typeface="+mn-ea"/>
                <a:ea typeface="+mn-ea"/>
                <a:cs typeface="Meiryo UI" panose="020B0604030504040204" pitchFamily="50" charset="-128"/>
              </a:rPr>
              <a:t>医学的な知識、リハビリに関する知識等が必要</a:t>
            </a:r>
          </a:p>
        </p:txBody>
      </p:sp>
    </p:spTree>
    <p:extLst>
      <p:ext uri="{BB962C8B-B14F-4D97-AF65-F5344CB8AC3E}">
        <p14:creationId xmlns:p14="http://schemas.microsoft.com/office/powerpoint/2010/main" val="52596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B71A71-64EE-4A38-AD3B-1AB8EA7AAC65}" type="slidenum">
              <a:rPr kumimoji="1" lang="en-US" altLang="ja-JP" sz="1500" b="0" i="0" u="none" strike="noStrike" kern="1200" cap="none" spc="0" normalizeH="0" baseline="0" noProof="0">
                <a:ln>
                  <a:noFill/>
                </a:ln>
                <a:solidFill>
                  <a:srgbClr val="000000"/>
                </a:solidFill>
                <a:effectLst/>
                <a:uLnTx/>
                <a:uFillTx/>
                <a:latin typeface="ＭＳ Ｐゴシック" pitchFamily="50" charset="-128"/>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500" b="0" i="0" u="none" strike="noStrike" kern="1200" cap="none" spc="0" normalizeH="0" baseline="0" noProof="0">
              <a:ln>
                <a:noFill/>
              </a:ln>
              <a:solidFill>
                <a:srgbClr val="000000"/>
              </a:solidFill>
              <a:effectLst/>
              <a:uLnTx/>
              <a:uFillTx/>
              <a:latin typeface="ＭＳ Ｐゴシック" pitchFamily="50" charset="-128"/>
              <a:ea typeface="ＭＳ Ｐゴシック" pitchFamily="50" charset="-128"/>
              <a:cs typeface="+mn-cs"/>
            </a:endParaRPr>
          </a:p>
        </p:txBody>
      </p:sp>
      <p:sp>
        <p:nvSpPr>
          <p:cNvPr id="15365" name="Rectangle 4"/>
          <p:cNvSpPr>
            <a:spLocks noGrp="1" noChangeArrowheads="1"/>
          </p:cNvSpPr>
          <p:nvPr>
            <p:ph type="body" sz="half" idx="1"/>
          </p:nvPr>
        </p:nvSpPr>
        <p:spPr>
          <a:xfrm>
            <a:off x="1487495" y="2132856"/>
            <a:ext cx="9433047" cy="2664296"/>
          </a:xfrm>
          <a:noFill/>
          <a:ln>
            <a:noFill/>
            <a:miter lim="800000"/>
            <a:headEnd/>
            <a:tailEnd/>
          </a:ln>
        </p:spPr>
        <p:txBody>
          <a:bodyPr/>
          <a:lstStyle/>
          <a:p>
            <a:pPr marL="92070" indent="-92070" eaLnBrk="1" hangingPunct="1">
              <a:lnSpc>
                <a:spcPct val="90000"/>
              </a:lnSpc>
              <a:buNone/>
            </a:pPr>
            <a:r>
              <a:rPr lang="en-US" altLang="ja-JP"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3200" b="1" dirty="0">
              <a:solidFill>
                <a:srgbClr val="FF0000"/>
              </a:solidFill>
              <a:latin typeface="+mn-ea"/>
              <a:cs typeface="Meiryo UI" panose="020B0604030504040204" pitchFamily="50" charset="-128"/>
            </a:endParaRPr>
          </a:p>
          <a:p>
            <a:pPr marL="92070" indent="-92070" eaLnBrk="1" hangingPunct="1">
              <a:lnSpc>
                <a:spcPct val="90000"/>
              </a:lnSpc>
              <a:buNone/>
            </a:pP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lnSpc>
                <a:spcPct val="90000"/>
              </a:lnSpc>
              <a:buNone/>
            </a:pPr>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AutoShape 2"/>
          <p:cNvSpPr>
            <a:spLocks noGrp="1" noChangeArrowheads="1"/>
          </p:cNvSpPr>
          <p:nvPr>
            <p:ph type="title"/>
          </p:nvPr>
        </p:nvSpPr>
        <p:spPr bwMode="auto">
          <a:xfrm>
            <a:off x="876565" y="479426"/>
            <a:ext cx="10363200" cy="1144588"/>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vert="horz" wrap="square" lIns="91391" tIns="45696" rIns="91391" bIns="45696" numCol="1" anchor="ctr" anchorCtr="0" compatLnSpc="1">
            <a:prstTxWarp prst="textNoShape">
              <a:avLst/>
            </a:prstTxWarp>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3600" b="1" dirty="0">
                <a:solidFill>
                  <a:schemeClr val="accent2">
                    <a:lumMod val="75000"/>
                  </a:schemeClr>
                </a:solidFill>
                <a:latin typeface="+mj-ea"/>
                <a:ea typeface="+mj-ea"/>
                <a:cs typeface="Meiryo UI" panose="020B0604030504040204" pitchFamily="50" charset="-128"/>
              </a:rPr>
              <a:t>１０．個別支援計画の作成と実施に</a:t>
            </a:r>
            <a:r>
              <a:rPr lang="en-US" altLang="ja-JP" sz="3600" b="1" dirty="0">
                <a:solidFill>
                  <a:schemeClr val="accent2">
                    <a:lumMod val="75000"/>
                  </a:schemeClr>
                </a:solidFill>
                <a:latin typeface="+mj-ea"/>
                <a:ea typeface="+mj-ea"/>
                <a:cs typeface="Meiryo UI" panose="020B0604030504040204" pitchFamily="50" charset="-128"/>
              </a:rPr>
              <a:t/>
            </a:r>
            <a:br>
              <a:rPr lang="en-US" altLang="ja-JP" sz="3600" b="1" dirty="0">
                <a:solidFill>
                  <a:schemeClr val="accent2">
                    <a:lumMod val="75000"/>
                  </a:schemeClr>
                </a:solidFill>
                <a:latin typeface="+mj-ea"/>
                <a:ea typeface="+mj-ea"/>
                <a:cs typeface="Meiryo UI" panose="020B0604030504040204" pitchFamily="50" charset="-128"/>
              </a:rPr>
            </a:br>
            <a:r>
              <a:rPr lang="ja-JP" altLang="en-US" sz="3600" b="1" dirty="0">
                <a:solidFill>
                  <a:schemeClr val="accent2">
                    <a:lumMod val="75000"/>
                  </a:schemeClr>
                </a:solidFill>
                <a:latin typeface="+mj-ea"/>
                <a:ea typeface="+mj-ea"/>
                <a:cs typeface="Meiryo UI" panose="020B0604030504040204" pitchFamily="50" charset="-128"/>
              </a:rPr>
              <a:t>基本的な考え方の要素が常に含まれていること</a:t>
            </a:r>
          </a:p>
        </p:txBody>
      </p:sp>
      <p:sp>
        <p:nvSpPr>
          <p:cNvPr id="4" name="四角形: 角を丸くする 3"/>
          <p:cNvSpPr/>
          <p:nvPr/>
        </p:nvSpPr>
        <p:spPr>
          <a:xfrm>
            <a:off x="876565" y="1746937"/>
            <a:ext cx="10873208" cy="4487524"/>
          </a:xfrm>
          <a:prstGeom prst="roundRect">
            <a:avLst>
              <a:gd name="adj" fmla="val 5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利用者（本人）主体、自立（自律）支援、エンパワメント、ＩＣＦの障害構造、権利擁護、合理的配慮、専門性、チームアプローチ、連携等の様々な要素がしっかり押さえられ、含まれた個別支援計画が作成され、実践に結びつけて行くことが重要。</a:t>
            </a:r>
            <a:endParaRPr lang="en-US" altLang="ja-JP" sz="2800" dirty="0">
              <a:solidFill>
                <a:schemeClr val="tx1"/>
              </a:solidFill>
            </a:endParaRPr>
          </a:p>
          <a:p>
            <a:endParaRPr lang="en-US" altLang="ja-JP" sz="2800" dirty="0">
              <a:solidFill>
                <a:schemeClr val="tx1"/>
              </a:solidFill>
            </a:endParaRPr>
          </a:p>
          <a:p>
            <a:r>
              <a:rPr lang="ja-JP" altLang="en-US" sz="2800" dirty="0">
                <a:solidFill>
                  <a:schemeClr val="tx1"/>
                </a:solidFill>
              </a:rPr>
              <a:t>振り返りやスーパービジョンの視点でもある。</a:t>
            </a:r>
          </a:p>
        </p:txBody>
      </p:sp>
      <p:pic>
        <p:nvPicPr>
          <p:cNvPr id="15366" name="Picture 5" descr="person_02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5943" y="4442151"/>
            <a:ext cx="2520280" cy="16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377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047126" y="332805"/>
            <a:ext cx="6289237" cy="1446507"/>
          </a:xfrm>
          <a:prstGeom prst="rect">
            <a:avLst/>
          </a:prstGeom>
          <a:noFill/>
          <a:ln w="57150" cmpd="thickThin">
            <a:noFill/>
            <a:miter lim="800000"/>
            <a:headEnd/>
            <a:tailEnd/>
          </a:ln>
        </p:spPr>
        <p:txBody>
          <a:bodyPr wrap="square" lIns="91396" tIns="45699" rIns="91396" bIns="45699">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4400" b="1" dirty="0">
                <a:solidFill>
                  <a:schemeClr val="accent2">
                    <a:lumMod val="75000"/>
                  </a:schemeClr>
                </a:solidFill>
                <a:latin typeface="+mj-ea"/>
                <a:ea typeface="+mj-ea"/>
                <a:cs typeface="Meiryo UI" panose="020B0604030504040204" pitchFamily="50" charset="-128"/>
              </a:rPr>
              <a:t>個別支援計画による支援</a:t>
            </a:r>
            <a:r>
              <a:rPr lang="ja-JP" altLang="en-US" sz="4400" b="1" dirty="0">
                <a:solidFill>
                  <a:srgbClr val="FF0000"/>
                </a:solidFill>
                <a:latin typeface="+mj-ea"/>
                <a:ea typeface="+mj-ea"/>
                <a:cs typeface="Meiryo UI" panose="020B0604030504040204" pitchFamily="50" charset="-128"/>
              </a:rPr>
              <a:t>（</a:t>
            </a:r>
            <a:r>
              <a:rPr lang="en-US" altLang="ja-JP" sz="4400" b="1" dirty="0">
                <a:solidFill>
                  <a:srgbClr val="FF0000"/>
                </a:solidFill>
                <a:latin typeface="+mj-ea"/>
                <a:ea typeface="+mj-ea"/>
                <a:cs typeface="Meiryo UI" panose="020B0604030504040204" pitchFamily="50" charset="-128"/>
              </a:rPr>
              <a:t>PDCA</a:t>
            </a:r>
            <a:r>
              <a:rPr lang="ja-JP" altLang="en-US" sz="4400" b="1" dirty="0">
                <a:solidFill>
                  <a:srgbClr val="FF0000"/>
                </a:solidFill>
                <a:latin typeface="+mj-ea"/>
                <a:ea typeface="+mj-ea"/>
                <a:cs typeface="Meiryo UI" panose="020B0604030504040204" pitchFamily="50" charset="-128"/>
              </a:rPr>
              <a:t>サイクル）</a:t>
            </a:r>
          </a:p>
        </p:txBody>
      </p:sp>
      <p:sp>
        <p:nvSpPr>
          <p:cNvPr id="83971" name="AutoShape 3"/>
          <p:cNvSpPr>
            <a:spLocks noChangeArrowheads="1"/>
          </p:cNvSpPr>
          <p:nvPr/>
        </p:nvSpPr>
        <p:spPr bwMode="auto">
          <a:xfrm>
            <a:off x="4613281" y="1916118"/>
            <a:ext cx="2724151" cy="1152525"/>
          </a:xfrm>
          <a:prstGeom prst="bevel">
            <a:avLst>
              <a:gd name="adj" fmla="val 12500"/>
            </a:avLst>
          </a:prstGeom>
          <a:solidFill>
            <a:schemeClr val="accent1">
              <a:lumMod val="60000"/>
              <a:lumOff val="40000"/>
            </a:schemeClr>
          </a:solidFill>
          <a:ln w="19050">
            <a:solidFill>
              <a:schemeClr val="tx1"/>
            </a:solidFill>
            <a:miter lim="800000"/>
            <a:headEnd/>
            <a:tailEnd/>
          </a:ln>
        </p:spPr>
        <p:txBody>
          <a:bodyPr wrap="none" lIns="91396" tIns="45699" rIns="91396" bIns="45699"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00"/>
                </a:solidFill>
                <a:latin typeface="Arial" panose="020B0604020202020204" pitchFamily="34" charset="0"/>
              </a:rPr>
              <a:t>PLAN</a:t>
            </a:r>
          </a:p>
          <a:p>
            <a:pPr algn="ctr" eaLnBrk="1" hangingPunct="1">
              <a:spcBef>
                <a:spcPct val="0"/>
              </a:spcBef>
              <a:buFontTx/>
              <a:buNone/>
            </a:pPr>
            <a:r>
              <a:rPr lang="ja-JP" altLang="en-US" sz="2400" b="1">
                <a:solidFill>
                  <a:srgbClr val="000000"/>
                </a:solidFill>
                <a:latin typeface="Arial" panose="020B0604020202020204" pitchFamily="34" charset="0"/>
              </a:rPr>
              <a:t>計　画</a:t>
            </a:r>
          </a:p>
        </p:txBody>
      </p:sp>
      <p:sp>
        <p:nvSpPr>
          <p:cNvPr id="83972" name="AutoShape 4"/>
          <p:cNvSpPr>
            <a:spLocks noChangeArrowheads="1"/>
          </p:cNvSpPr>
          <p:nvPr/>
        </p:nvSpPr>
        <p:spPr bwMode="auto">
          <a:xfrm>
            <a:off x="1884369" y="3500447"/>
            <a:ext cx="2724151" cy="1081087"/>
          </a:xfrm>
          <a:prstGeom prst="bevel">
            <a:avLst>
              <a:gd name="adj" fmla="val 12500"/>
            </a:avLst>
          </a:prstGeom>
          <a:solidFill>
            <a:schemeClr val="accent1">
              <a:lumMod val="60000"/>
              <a:lumOff val="40000"/>
            </a:schemeClr>
          </a:solidFill>
          <a:ln w="19050">
            <a:solidFill>
              <a:schemeClr val="tx1"/>
            </a:solidFill>
            <a:miter lim="800000"/>
            <a:headEnd/>
            <a:tailEnd/>
          </a:ln>
        </p:spPr>
        <p:txBody>
          <a:bodyPr wrap="none" lIns="91396" tIns="45699" rIns="91396" bIns="45699"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00"/>
                </a:solidFill>
                <a:latin typeface="Arial" panose="020B0604020202020204" pitchFamily="34" charset="0"/>
              </a:rPr>
              <a:t>ACTION</a:t>
            </a:r>
          </a:p>
          <a:p>
            <a:pPr algn="ctr" eaLnBrk="1" hangingPunct="1">
              <a:spcBef>
                <a:spcPct val="0"/>
              </a:spcBef>
              <a:buFontTx/>
              <a:buNone/>
            </a:pPr>
            <a:r>
              <a:rPr lang="ja-JP" altLang="en-US" sz="2400" b="1">
                <a:solidFill>
                  <a:srgbClr val="000000"/>
                </a:solidFill>
                <a:latin typeface="Arial" panose="020B0604020202020204" pitchFamily="34" charset="0"/>
              </a:rPr>
              <a:t>対　応</a:t>
            </a:r>
          </a:p>
        </p:txBody>
      </p:sp>
      <p:sp>
        <p:nvSpPr>
          <p:cNvPr id="83973" name="AutoShape 5"/>
          <p:cNvSpPr>
            <a:spLocks noChangeArrowheads="1"/>
          </p:cNvSpPr>
          <p:nvPr/>
        </p:nvSpPr>
        <p:spPr bwMode="auto">
          <a:xfrm>
            <a:off x="7345369" y="3500445"/>
            <a:ext cx="2724151" cy="1008063"/>
          </a:xfrm>
          <a:prstGeom prst="bevel">
            <a:avLst>
              <a:gd name="adj" fmla="val 12500"/>
            </a:avLst>
          </a:prstGeom>
          <a:solidFill>
            <a:schemeClr val="accent1">
              <a:lumMod val="60000"/>
              <a:lumOff val="40000"/>
            </a:schemeClr>
          </a:solidFill>
          <a:ln w="19050">
            <a:solidFill>
              <a:schemeClr val="tx1"/>
            </a:solidFill>
            <a:miter lim="800000"/>
            <a:headEnd/>
            <a:tailEnd/>
          </a:ln>
        </p:spPr>
        <p:txBody>
          <a:bodyPr wrap="none" lIns="91396" tIns="45699" rIns="91396" bIns="45699"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b="1" dirty="0">
                <a:solidFill>
                  <a:srgbClr val="000000"/>
                </a:solidFill>
                <a:latin typeface="Arial" panose="020B0604020202020204" pitchFamily="34" charset="0"/>
              </a:rPr>
              <a:t>DO</a:t>
            </a:r>
          </a:p>
          <a:p>
            <a:pPr algn="ctr" eaLnBrk="1" hangingPunct="1">
              <a:spcBef>
                <a:spcPct val="0"/>
              </a:spcBef>
              <a:buFontTx/>
              <a:buNone/>
            </a:pPr>
            <a:r>
              <a:rPr lang="ja-JP" altLang="en-US" sz="2400" b="1" dirty="0">
                <a:solidFill>
                  <a:srgbClr val="000000"/>
                </a:solidFill>
                <a:latin typeface="Arial" panose="020B0604020202020204" pitchFamily="34" charset="0"/>
              </a:rPr>
              <a:t>　実　行　</a:t>
            </a:r>
          </a:p>
        </p:txBody>
      </p:sp>
      <p:sp>
        <p:nvSpPr>
          <p:cNvPr id="83974" name="AutoShape 6"/>
          <p:cNvSpPr>
            <a:spLocks noChangeArrowheads="1"/>
          </p:cNvSpPr>
          <p:nvPr/>
        </p:nvSpPr>
        <p:spPr bwMode="auto">
          <a:xfrm>
            <a:off x="4692657" y="5230821"/>
            <a:ext cx="2724151" cy="1008063"/>
          </a:xfrm>
          <a:prstGeom prst="bevel">
            <a:avLst>
              <a:gd name="adj" fmla="val 12500"/>
            </a:avLst>
          </a:prstGeom>
          <a:solidFill>
            <a:schemeClr val="accent1">
              <a:lumMod val="60000"/>
              <a:lumOff val="40000"/>
            </a:schemeClr>
          </a:solidFill>
          <a:ln w="19050">
            <a:solidFill>
              <a:schemeClr val="tx1"/>
            </a:solidFill>
            <a:miter lim="800000"/>
            <a:headEnd/>
            <a:tailEnd/>
          </a:ln>
        </p:spPr>
        <p:txBody>
          <a:bodyPr wrap="none" lIns="91396" tIns="45699" rIns="91396" bIns="45699"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00"/>
                </a:solidFill>
                <a:latin typeface="Arial" panose="020B0604020202020204" pitchFamily="34" charset="0"/>
              </a:rPr>
              <a:t>CHECK</a:t>
            </a:r>
          </a:p>
          <a:p>
            <a:pPr algn="ctr" eaLnBrk="1" hangingPunct="1">
              <a:spcBef>
                <a:spcPct val="0"/>
              </a:spcBef>
              <a:buFontTx/>
              <a:buNone/>
            </a:pPr>
            <a:r>
              <a:rPr lang="ja-JP" altLang="en-US" sz="2400" b="1">
                <a:solidFill>
                  <a:srgbClr val="000000"/>
                </a:solidFill>
                <a:latin typeface="Arial" panose="020B0604020202020204" pitchFamily="34" charset="0"/>
              </a:rPr>
              <a:t>チェック</a:t>
            </a:r>
          </a:p>
        </p:txBody>
      </p:sp>
      <p:sp>
        <p:nvSpPr>
          <p:cNvPr id="83975" name="AutoShape 7"/>
          <p:cNvSpPr>
            <a:spLocks noChangeArrowheads="1"/>
          </p:cNvSpPr>
          <p:nvPr/>
        </p:nvSpPr>
        <p:spPr bwMode="auto">
          <a:xfrm rot="-535835">
            <a:off x="7265992" y="2422533"/>
            <a:ext cx="1482725" cy="157003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92D050"/>
          </a:solidFill>
          <a:ln w="38100">
            <a:solidFill>
              <a:schemeClr val="tx1"/>
            </a:solidFill>
            <a:miter lim="800000"/>
            <a:headEnd/>
            <a:tailEnd/>
          </a:ln>
        </p:spPr>
        <p:txBody>
          <a:bodyPr wrap="none" lIns="91396" tIns="45699" rIns="91396" bIns="45699" anchor="ctr"/>
          <a:lstStyle/>
          <a:p>
            <a:endParaRPr lang="ja-JP" altLang="en-US" b="1">
              <a:solidFill>
                <a:srgbClr val="000000"/>
              </a:solidFill>
              <a:latin typeface="Arial" panose="020B0604020202020204" pitchFamily="34" charset="0"/>
              <a:ea typeface="ＭＳ Ｐゴシック" panose="020B0600070205080204" pitchFamily="50" charset="-128"/>
            </a:endParaRPr>
          </a:p>
        </p:txBody>
      </p:sp>
      <p:sp>
        <p:nvSpPr>
          <p:cNvPr id="83976" name="AutoShape 8"/>
          <p:cNvSpPr>
            <a:spLocks noChangeArrowheads="1"/>
          </p:cNvSpPr>
          <p:nvPr/>
        </p:nvSpPr>
        <p:spPr bwMode="auto">
          <a:xfrm rot="5086445">
            <a:off x="7354104" y="4055274"/>
            <a:ext cx="1368425" cy="17002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92D050"/>
          </a:solidFill>
          <a:ln w="38100">
            <a:solidFill>
              <a:schemeClr val="tx1"/>
            </a:solidFill>
            <a:miter lim="800000"/>
            <a:headEnd/>
            <a:tailEnd/>
          </a:ln>
        </p:spPr>
        <p:txBody>
          <a:bodyPr wrap="none" lIns="91396" tIns="45699" rIns="91396" bIns="45699" anchor="ctr"/>
          <a:lstStyle/>
          <a:p>
            <a:endParaRPr lang="ja-JP" altLang="en-US" b="1">
              <a:solidFill>
                <a:srgbClr val="000000"/>
              </a:solidFill>
              <a:latin typeface="Arial" panose="020B0604020202020204" pitchFamily="34" charset="0"/>
              <a:ea typeface="ＭＳ Ｐゴシック" panose="020B0600070205080204" pitchFamily="50" charset="-128"/>
            </a:endParaRPr>
          </a:p>
        </p:txBody>
      </p:sp>
      <p:sp>
        <p:nvSpPr>
          <p:cNvPr id="83977" name="AutoShape 9"/>
          <p:cNvSpPr>
            <a:spLocks noChangeArrowheads="1"/>
          </p:cNvSpPr>
          <p:nvPr/>
        </p:nvSpPr>
        <p:spPr bwMode="auto">
          <a:xfrm rot="-5400000">
            <a:off x="3376620" y="2325688"/>
            <a:ext cx="1368425" cy="170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92D050"/>
          </a:solidFill>
          <a:ln w="38100">
            <a:solidFill>
              <a:schemeClr val="tx1"/>
            </a:solidFill>
            <a:miter lim="800000"/>
            <a:headEnd/>
            <a:tailEnd/>
          </a:ln>
        </p:spPr>
        <p:txBody>
          <a:bodyPr wrap="none" lIns="91396" tIns="45699" rIns="91396" bIns="45699" anchor="ctr"/>
          <a:lstStyle/>
          <a:p>
            <a:endParaRPr lang="ja-JP" altLang="en-US" b="1">
              <a:solidFill>
                <a:srgbClr val="000000"/>
              </a:solidFill>
              <a:latin typeface="Arial" panose="020B0604020202020204" pitchFamily="34" charset="0"/>
              <a:ea typeface="ＭＳ Ｐゴシック" panose="020B0600070205080204" pitchFamily="50" charset="-128"/>
            </a:endParaRPr>
          </a:p>
        </p:txBody>
      </p:sp>
      <p:sp>
        <p:nvSpPr>
          <p:cNvPr id="83978" name="AutoShape 10"/>
          <p:cNvSpPr>
            <a:spLocks noChangeArrowheads="1"/>
          </p:cNvSpPr>
          <p:nvPr/>
        </p:nvSpPr>
        <p:spPr bwMode="auto">
          <a:xfrm rot="10284457">
            <a:off x="3287718" y="4149733"/>
            <a:ext cx="1482725" cy="157003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92D050"/>
          </a:solidFill>
          <a:ln w="38100">
            <a:solidFill>
              <a:schemeClr val="tx1"/>
            </a:solidFill>
            <a:miter lim="800000"/>
            <a:headEnd/>
            <a:tailEnd/>
          </a:ln>
        </p:spPr>
        <p:txBody>
          <a:bodyPr wrap="none" lIns="91396" tIns="45699" rIns="91396" bIns="45699" anchor="ctr"/>
          <a:lstStyle/>
          <a:p>
            <a:endParaRPr lang="ja-JP" altLang="en-US" b="1">
              <a:solidFill>
                <a:srgbClr val="000000"/>
              </a:solidFill>
              <a:latin typeface="Arial" panose="020B0604020202020204" pitchFamily="34" charset="0"/>
              <a:ea typeface="ＭＳ Ｐゴシック" panose="020B0600070205080204" pitchFamily="50" charset="-128"/>
            </a:endParaRPr>
          </a:p>
        </p:txBody>
      </p:sp>
      <p:sp>
        <p:nvSpPr>
          <p:cNvPr id="83979" name="Text Box 11"/>
          <p:cNvSpPr txBox="1">
            <a:spLocks noChangeArrowheads="1"/>
          </p:cNvSpPr>
          <p:nvPr/>
        </p:nvSpPr>
        <p:spPr bwMode="auto">
          <a:xfrm>
            <a:off x="5093119" y="3616454"/>
            <a:ext cx="1951039" cy="10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9" rIns="91396" bIns="45699">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マネジメント</a:t>
            </a:r>
          </a:p>
          <a:p>
            <a:pPr eaLnBrk="1" hangingPunct="1">
              <a:spcBef>
                <a:spcPct val="50000"/>
              </a:spcBef>
              <a:buFontTx/>
              <a:buNone/>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サイクル</a:t>
            </a:r>
          </a:p>
        </p:txBody>
      </p:sp>
      <p:sp>
        <p:nvSpPr>
          <p:cNvPr id="12"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35</a:t>
            </a:fld>
            <a:endParaRPr lang="ja-JP" altLang="en-US"/>
          </a:p>
        </p:txBody>
      </p:sp>
    </p:spTree>
    <p:extLst>
      <p:ext uri="{BB962C8B-B14F-4D97-AF65-F5344CB8AC3E}">
        <p14:creationId xmlns:p14="http://schemas.microsoft.com/office/powerpoint/2010/main" val="1335441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AutoShape 11"/>
          <p:cNvSpPr>
            <a:spLocks noChangeArrowheads="1"/>
          </p:cNvSpPr>
          <p:nvPr/>
        </p:nvSpPr>
        <p:spPr bwMode="auto">
          <a:xfrm>
            <a:off x="6094213" y="4260040"/>
            <a:ext cx="405291" cy="321779"/>
          </a:xfrm>
          <a:prstGeom prst="downArrow">
            <a:avLst>
              <a:gd name="adj1" fmla="val 50000"/>
              <a:gd name="adj2" fmla="val 34949"/>
            </a:avLst>
          </a:prstGeom>
          <a:solidFill>
            <a:srgbClr val="92D050"/>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vert="eaVert"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latin typeface="+mn-ea"/>
              <a:ea typeface="+mn-ea"/>
            </a:endParaRPr>
          </a:p>
        </p:txBody>
      </p:sp>
      <p:sp>
        <p:nvSpPr>
          <p:cNvPr id="7181" name="AutoShape 12"/>
          <p:cNvSpPr>
            <a:spLocks noChangeArrowheads="1"/>
          </p:cNvSpPr>
          <p:nvPr/>
        </p:nvSpPr>
        <p:spPr bwMode="auto">
          <a:xfrm>
            <a:off x="6116919" y="3150580"/>
            <a:ext cx="376632" cy="414657"/>
          </a:xfrm>
          <a:prstGeom prst="downArrow">
            <a:avLst>
              <a:gd name="adj1" fmla="val 50000"/>
              <a:gd name="adj2" fmla="val 34949"/>
            </a:avLst>
          </a:prstGeom>
          <a:solidFill>
            <a:srgbClr val="92D050"/>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vert="eaVert"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latin typeface="+mn-ea"/>
              <a:ea typeface="+mn-ea"/>
            </a:endParaRPr>
          </a:p>
        </p:txBody>
      </p:sp>
      <p:sp>
        <p:nvSpPr>
          <p:cNvPr id="16" name="スライド番号プレースホルダ 3"/>
          <p:cNvSpPr>
            <a:spLocks noGrp="1"/>
          </p:cNvSpPr>
          <p:nvPr>
            <p:ph type="sldNum" sz="quarter" idx="12"/>
          </p:nvPr>
        </p:nvSpPr>
        <p:spPr/>
        <p:txBody>
          <a:bodyPr/>
          <a:lstStyle/>
          <a:p>
            <a:pPr>
              <a:defRPr/>
            </a:pPr>
            <a:fld id="{5AFE3457-15B6-4BF2-B62C-B7FF78F28327}" type="slidenum">
              <a:rPr lang="en-US" altLang="ja-JP">
                <a:solidFill>
                  <a:srgbClr val="000000"/>
                </a:solidFill>
              </a:rPr>
              <a:pPr>
                <a:defRPr/>
              </a:pPr>
              <a:t>36</a:t>
            </a:fld>
            <a:endParaRPr lang="en-US" altLang="ja-JP">
              <a:solidFill>
                <a:srgbClr val="000000"/>
              </a:solidFill>
            </a:endParaRPr>
          </a:p>
        </p:txBody>
      </p:sp>
      <p:sp>
        <p:nvSpPr>
          <p:cNvPr id="174082" name="Rectangle 2"/>
          <p:cNvSpPr>
            <a:spLocks noChangeArrowheads="1"/>
          </p:cNvSpPr>
          <p:nvPr/>
        </p:nvSpPr>
        <p:spPr bwMode="auto">
          <a:xfrm>
            <a:off x="1623831" y="221593"/>
            <a:ext cx="8779091" cy="769433"/>
          </a:xfrm>
          <a:prstGeom prst="rect">
            <a:avLst/>
          </a:prstGeom>
          <a:noFill/>
          <a:ln w="9525" algn="ctr">
            <a:noFill/>
            <a:miter lim="800000"/>
            <a:headEnd/>
            <a:tailEnd/>
          </a:ln>
          <a:effectLst/>
        </p:spPr>
        <p:txBody>
          <a:bodyPr wrap="square" lIns="91432" tIns="45716" rIns="91432" bIns="45716">
            <a:spAutoFit/>
          </a:bodyPr>
          <a:lstStyle/>
          <a:p>
            <a:pPr algn="ctr">
              <a:spcBef>
                <a:spcPct val="50000"/>
              </a:spcBef>
              <a:defRPr/>
            </a:pPr>
            <a:r>
              <a:rPr lang="en-US" altLang="ja-JP" sz="4400" b="1" dirty="0">
                <a:solidFill>
                  <a:schemeClr val="accent2">
                    <a:lumMod val="75000"/>
                  </a:schemeClr>
                </a:solidFill>
                <a:latin typeface="+mj-ea"/>
                <a:ea typeface="+mj-ea"/>
                <a:cs typeface="Meiryo UI" panose="020B0604030504040204" pitchFamily="50" charset="-128"/>
              </a:rPr>
              <a:t>Ⅱ</a:t>
            </a:r>
            <a:r>
              <a:rPr lang="ja-JP" altLang="en-US" sz="4400" b="1" dirty="0" err="1">
                <a:solidFill>
                  <a:schemeClr val="accent2">
                    <a:lumMod val="75000"/>
                  </a:schemeClr>
                </a:solidFill>
                <a:latin typeface="+mj-ea"/>
                <a:ea typeface="+mj-ea"/>
                <a:cs typeface="Meiryo UI" panose="020B0604030504040204" pitchFamily="50" charset="-128"/>
              </a:rPr>
              <a:t>．</a:t>
            </a:r>
            <a:r>
              <a:rPr lang="ja-JP" altLang="en-US" sz="4400" b="1" dirty="0">
                <a:solidFill>
                  <a:schemeClr val="accent2">
                    <a:lumMod val="75000"/>
                  </a:schemeClr>
                </a:solidFill>
                <a:latin typeface="+mj-ea"/>
                <a:ea typeface="+mj-ea"/>
                <a:cs typeface="Meiryo UI" panose="020B0604030504040204" pitchFamily="50" charset="-128"/>
              </a:rPr>
              <a:t>サービスの標準化と個別化</a:t>
            </a:r>
          </a:p>
        </p:txBody>
      </p:sp>
      <p:sp>
        <p:nvSpPr>
          <p:cNvPr id="7172" name="AutoShape 3"/>
          <p:cNvSpPr>
            <a:spLocks noChangeArrowheads="1"/>
          </p:cNvSpPr>
          <p:nvPr/>
        </p:nvSpPr>
        <p:spPr bwMode="auto">
          <a:xfrm>
            <a:off x="3647731" y="5877272"/>
            <a:ext cx="5771621" cy="558800"/>
          </a:xfrm>
          <a:prstGeom prst="foldedCorner">
            <a:avLst>
              <a:gd name="adj" fmla="val 12500"/>
            </a:avLst>
          </a:prstGeom>
          <a:solidFill>
            <a:srgbClr val="CC99FF">
              <a:alpha val="65097"/>
            </a:srgbClr>
          </a:solidFill>
          <a:ln w="28575">
            <a:solidFill>
              <a:schemeClr val="tx1"/>
            </a:solidFill>
            <a:round/>
            <a:headEnd/>
            <a:tailEnd/>
          </a:ln>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各事業者における標準的なサービスの提供</a:t>
            </a:r>
          </a:p>
        </p:txBody>
      </p:sp>
      <p:sp>
        <p:nvSpPr>
          <p:cNvPr id="7173" name="AutoShape 4" descr="20%"/>
          <p:cNvSpPr>
            <a:spLocks noChangeArrowheads="1"/>
          </p:cNvSpPr>
          <p:nvPr/>
        </p:nvSpPr>
        <p:spPr bwMode="auto">
          <a:xfrm rot="10800000">
            <a:off x="5044414" y="5199483"/>
            <a:ext cx="2532332" cy="600421"/>
          </a:xfrm>
          <a:prstGeom prst="upArrow">
            <a:avLst>
              <a:gd name="adj1" fmla="val 50000"/>
              <a:gd name="adj2" fmla="val 60958"/>
            </a:avLst>
          </a:prstGeom>
          <a:ln>
            <a:headEnd/>
            <a:tailEnd/>
          </a:ln>
        </p:spPr>
        <p:style>
          <a:lnRef idx="0">
            <a:schemeClr val="accent1"/>
          </a:lnRef>
          <a:fillRef idx="3">
            <a:schemeClr val="accent1"/>
          </a:fillRef>
          <a:effectRef idx="3">
            <a:schemeClr val="accent1"/>
          </a:effectRef>
          <a:fontRef idx="minor">
            <a:schemeClr val="lt1"/>
          </a:fontRef>
        </p:style>
        <p:txBody>
          <a:bodyPr rot="10800000" vert="eaVert"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endParaRPr lang="ja-JP" altLang="ja-JP" sz="1800">
              <a:solidFill>
                <a:srgbClr val="000000"/>
              </a:solidFill>
              <a:latin typeface="+mn-ea"/>
              <a:ea typeface="+mn-ea"/>
            </a:endParaRPr>
          </a:p>
        </p:txBody>
      </p:sp>
      <p:sp>
        <p:nvSpPr>
          <p:cNvPr id="7174" name="AutoShape 5"/>
          <p:cNvSpPr>
            <a:spLocks noChangeArrowheads="1"/>
          </p:cNvSpPr>
          <p:nvPr/>
        </p:nvSpPr>
        <p:spPr bwMode="auto">
          <a:xfrm>
            <a:off x="2360055" y="1411957"/>
            <a:ext cx="2159808" cy="750887"/>
          </a:xfrm>
          <a:prstGeom prst="roundRect">
            <a:avLst>
              <a:gd name="adj" fmla="val 16667"/>
            </a:avLst>
          </a:prstGeom>
          <a:solidFill>
            <a:schemeClr val="bg1"/>
          </a:solidFill>
          <a:ln w="12700">
            <a:solidFill>
              <a:schemeClr val="tx1"/>
            </a:solidFill>
            <a:round/>
            <a:headEnd/>
            <a:tailEnd/>
          </a:ln>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sz="1600" b="1" dirty="0">
                <a:solidFill>
                  <a:schemeClr val="accent2">
                    <a:lumMod val="75000"/>
                  </a:schemeClr>
                </a:solidFill>
                <a:latin typeface="+mn-ea"/>
                <a:ea typeface="+mn-ea"/>
                <a:cs typeface="Meiryo UI" panose="020B0604030504040204" pitchFamily="50" charset="-128"/>
              </a:rPr>
              <a:t>サービス等利用計画</a:t>
            </a:r>
            <a:endParaRPr lang="en-US" altLang="ja-JP" sz="1600" b="1" dirty="0">
              <a:solidFill>
                <a:schemeClr val="accent2">
                  <a:lumMod val="75000"/>
                </a:schemeClr>
              </a:solidFill>
              <a:latin typeface="+mn-ea"/>
              <a:ea typeface="+mn-ea"/>
              <a:cs typeface="Meiryo UI" panose="020B0604030504040204" pitchFamily="50" charset="-128"/>
            </a:endParaRPr>
          </a:p>
          <a:p>
            <a:pPr algn="ctr" eaLnBrk="1" hangingPunct="1"/>
            <a:r>
              <a:rPr lang="ja-JP" altLang="en-US" sz="1600" b="1" dirty="0">
                <a:solidFill>
                  <a:schemeClr val="accent2">
                    <a:lumMod val="75000"/>
                  </a:schemeClr>
                </a:solidFill>
                <a:latin typeface="+mn-ea"/>
                <a:ea typeface="+mn-ea"/>
                <a:cs typeface="Meiryo UI" panose="020B0604030504040204" pitchFamily="50" charset="-128"/>
              </a:rPr>
              <a:t>（障害児支援利用計画）</a:t>
            </a:r>
          </a:p>
        </p:txBody>
      </p:sp>
      <p:sp>
        <p:nvSpPr>
          <p:cNvPr id="7175" name="Rectangle 6"/>
          <p:cNvSpPr>
            <a:spLocks noChangeArrowheads="1"/>
          </p:cNvSpPr>
          <p:nvPr/>
        </p:nvSpPr>
        <p:spPr bwMode="auto">
          <a:xfrm>
            <a:off x="5025325" y="1208595"/>
            <a:ext cx="2559827" cy="2005847"/>
          </a:xfrm>
          <a:prstGeom prst="rect">
            <a:avLst/>
          </a:prstGeom>
          <a:solidFill>
            <a:srgbClr val="FFFF99"/>
          </a:solidFill>
          <a:ln w="9525">
            <a:solidFill>
              <a:schemeClr val="tx1"/>
            </a:solidFill>
            <a:prstDash val="lgDash"/>
            <a:miter lim="800000"/>
            <a:headEnd/>
            <a:tailEnd/>
          </a:ln>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latin typeface="+mn-ea"/>
              <a:ea typeface="+mn-ea"/>
            </a:endParaRPr>
          </a:p>
        </p:txBody>
      </p:sp>
      <p:sp>
        <p:nvSpPr>
          <p:cNvPr id="7176" name="Rectangle 7"/>
          <p:cNvSpPr>
            <a:spLocks noChangeArrowheads="1"/>
          </p:cNvSpPr>
          <p:nvPr/>
        </p:nvSpPr>
        <p:spPr bwMode="auto">
          <a:xfrm>
            <a:off x="4223153" y="835025"/>
            <a:ext cx="335359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endParaRPr lang="ja-JP" altLang="ja-JP" sz="1800">
              <a:solidFill>
                <a:srgbClr val="000000"/>
              </a:solidFill>
              <a:latin typeface="+mn-ea"/>
              <a:ea typeface="+mn-ea"/>
            </a:endParaRPr>
          </a:p>
        </p:txBody>
      </p:sp>
      <p:sp>
        <p:nvSpPr>
          <p:cNvPr id="7177" name="AutoShape 8"/>
          <p:cNvSpPr>
            <a:spLocks noChangeArrowheads="1"/>
          </p:cNvSpPr>
          <p:nvPr/>
        </p:nvSpPr>
        <p:spPr bwMode="auto">
          <a:xfrm>
            <a:off x="5158943" y="1443048"/>
            <a:ext cx="2261527" cy="657225"/>
          </a:xfrm>
          <a:prstGeom prst="roundRect">
            <a:avLst>
              <a:gd name="adj" fmla="val 16667"/>
            </a:avLst>
          </a:prstGeom>
          <a:solidFill>
            <a:schemeClr val="bg1"/>
          </a:solidFill>
          <a:ln w="19050">
            <a:solidFill>
              <a:schemeClr val="tx1"/>
            </a:solidFill>
            <a:round/>
            <a:headEnd/>
            <a:tailEnd/>
          </a:ln>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利用者像</a:t>
            </a:r>
          </a:p>
        </p:txBody>
      </p:sp>
      <p:sp>
        <p:nvSpPr>
          <p:cNvPr id="7178" name="AutoShape 9"/>
          <p:cNvSpPr>
            <a:spLocks noChangeArrowheads="1"/>
          </p:cNvSpPr>
          <p:nvPr/>
        </p:nvSpPr>
        <p:spPr bwMode="auto">
          <a:xfrm>
            <a:off x="5174481" y="2290656"/>
            <a:ext cx="2261527" cy="657225"/>
          </a:xfrm>
          <a:prstGeom prst="roundRect">
            <a:avLst>
              <a:gd name="adj" fmla="val 16667"/>
            </a:avLst>
          </a:prstGeom>
          <a:solidFill>
            <a:schemeClr val="bg1"/>
          </a:solidFill>
          <a:ln w="19050">
            <a:solidFill>
              <a:schemeClr val="tx1"/>
            </a:solidFill>
            <a:round/>
            <a:headEnd/>
            <a:tailEnd/>
          </a:ln>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標準的なサービス内容</a:t>
            </a:r>
          </a:p>
        </p:txBody>
      </p:sp>
      <p:sp>
        <p:nvSpPr>
          <p:cNvPr id="7179" name="AutoShape 10"/>
          <p:cNvSpPr>
            <a:spLocks noChangeArrowheads="1"/>
          </p:cNvSpPr>
          <p:nvPr/>
        </p:nvSpPr>
        <p:spPr bwMode="auto">
          <a:xfrm>
            <a:off x="5143009" y="3590348"/>
            <a:ext cx="2261527" cy="657225"/>
          </a:xfrm>
          <a:prstGeom prst="roundRect">
            <a:avLst>
              <a:gd name="adj" fmla="val 16667"/>
            </a:avLst>
          </a:prstGeom>
          <a:solidFill>
            <a:schemeClr val="bg1"/>
          </a:solidFill>
          <a:ln w="19050">
            <a:solidFill>
              <a:schemeClr val="tx1"/>
            </a:solidFill>
            <a:round/>
            <a:headEnd/>
            <a:tailEnd/>
          </a:ln>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ニーズの把握</a:t>
            </a:r>
          </a:p>
        </p:txBody>
      </p:sp>
      <p:sp>
        <p:nvSpPr>
          <p:cNvPr id="7182" name="AutoShape 13" descr="右上がり対角線"/>
          <p:cNvSpPr>
            <a:spLocks noChangeArrowheads="1"/>
          </p:cNvSpPr>
          <p:nvPr/>
        </p:nvSpPr>
        <p:spPr bwMode="auto">
          <a:xfrm rot="10800000">
            <a:off x="4627485" y="1545064"/>
            <a:ext cx="389439" cy="377825"/>
          </a:xfrm>
          <a:prstGeom prst="leftArrow">
            <a:avLst>
              <a:gd name="adj1" fmla="val 49778"/>
              <a:gd name="adj2" fmla="val 36992"/>
            </a:avLst>
          </a:prstGeom>
          <a:pattFill prst="ltUpDiag">
            <a:fgClr>
              <a:srgbClr val="0000FF"/>
            </a:fgClr>
            <a:bgClr>
              <a:schemeClr val="bg1"/>
            </a:bgClr>
          </a:pattFill>
          <a:ln w="12700">
            <a:solidFill>
              <a:schemeClr val="tx1"/>
            </a:solidFill>
            <a:miter lim="800000"/>
            <a:headEnd/>
            <a:tailEnd/>
          </a:ln>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latin typeface="+mn-ea"/>
              <a:ea typeface="+mn-ea"/>
            </a:endParaRPr>
          </a:p>
        </p:txBody>
      </p:sp>
      <p:sp>
        <p:nvSpPr>
          <p:cNvPr id="17" name="AutoShape 5"/>
          <p:cNvSpPr>
            <a:spLocks noChangeArrowheads="1"/>
          </p:cNvSpPr>
          <p:nvPr/>
        </p:nvSpPr>
        <p:spPr bwMode="auto">
          <a:xfrm>
            <a:off x="8099283" y="1224433"/>
            <a:ext cx="2159808" cy="750887"/>
          </a:xfrm>
          <a:prstGeom prst="roundRect">
            <a:avLst>
              <a:gd name="adj" fmla="val 16667"/>
            </a:avLst>
          </a:prstGeom>
          <a:solidFill>
            <a:schemeClr val="bg1"/>
          </a:solidFill>
          <a:ln w="12700">
            <a:solidFill>
              <a:schemeClr val="tx1"/>
            </a:solidFill>
            <a:round/>
            <a:headEnd/>
            <a:tailEnd/>
          </a:ln>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sz="1800" b="1" dirty="0">
                <a:solidFill>
                  <a:schemeClr val="accent2">
                    <a:lumMod val="75000"/>
                  </a:schemeClr>
                </a:solidFill>
                <a:latin typeface="+mn-ea"/>
                <a:ea typeface="+mn-ea"/>
                <a:cs typeface="Meiryo UI" panose="020B0604030504040204" pitchFamily="50" charset="-128"/>
              </a:rPr>
              <a:t>・総合支援法の規定</a:t>
            </a:r>
            <a:endParaRPr lang="en-US" altLang="ja-JP" sz="1800" b="1" dirty="0">
              <a:solidFill>
                <a:schemeClr val="accent2">
                  <a:lumMod val="75000"/>
                </a:schemeClr>
              </a:solidFill>
              <a:latin typeface="+mn-ea"/>
              <a:ea typeface="+mn-ea"/>
              <a:cs typeface="Meiryo UI" panose="020B0604030504040204" pitchFamily="50" charset="-128"/>
            </a:endParaRPr>
          </a:p>
          <a:p>
            <a:pPr algn="ctr" eaLnBrk="1" hangingPunct="1"/>
            <a:r>
              <a:rPr lang="ja-JP" altLang="en-US" sz="1800" b="1" dirty="0">
                <a:solidFill>
                  <a:schemeClr val="accent2">
                    <a:lumMod val="75000"/>
                  </a:schemeClr>
                </a:solidFill>
                <a:latin typeface="+mn-ea"/>
                <a:ea typeface="+mn-ea"/>
                <a:cs typeface="Meiryo UI" panose="020B0604030504040204" pitchFamily="50" charset="-128"/>
              </a:rPr>
              <a:t>・運営の指定基準等</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638491" y="1391016"/>
            <a:ext cx="399072" cy="41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10"/>
          <p:cNvSpPr>
            <a:spLocks noChangeArrowheads="1"/>
          </p:cNvSpPr>
          <p:nvPr/>
        </p:nvSpPr>
        <p:spPr bwMode="auto">
          <a:xfrm>
            <a:off x="5174481" y="4606070"/>
            <a:ext cx="2261527" cy="657225"/>
          </a:xfrm>
          <a:prstGeom prst="roundRect">
            <a:avLst>
              <a:gd name="adj" fmla="val 16667"/>
            </a:avLst>
          </a:prstGeom>
          <a:solidFill>
            <a:schemeClr val="bg1"/>
          </a:solidFill>
          <a:ln w="19050">
            <a:solidFill>
              <a:schemeClr val="tx1"/>
            </a:solidFill>
            <a:round/>
            <a:headEnd/>
            <a:tailEnd/>
          </a:ln>
        </p:spPr>
        <p:txBody>
          <a:bodyPr wrap="none" lIns="91432" tIns="45716" rIns="91432" bIns="45716"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個別支援計画の作成</a:t>
            </a:r>
          </a:p>
        </p:txBody>
      </p:sp>
      <p:grpSp>
        <p:nvGrpSpPr>
          <p:cNvPr id="3" name="グループ化 2"/>
          <p:cNvGrpSpPr/>
          <p:nvPr/>
        </p:nvGrpSpPr>
        <p:grpSpPr>
          <a:xfrm>
            <a:off x="7897121" y="3297935"/>
            <a:ext cx="3455471" cy="1608263"/>
            <a:chOff x="8744472" y="3130206"/>
            <a:chExt cx="2860163" cy="1557016"/>
          </a:xfrm>
        </p:grpSpPr>
        <p:sp>
          <p:nvSpPr>
            <p:cNvPr id="7183" name="Text Box 14"/>
            <p:cNvSpPr txBox="1">
              <a:spLocks noChangeArrowheads="1"/>
            </p:cNvSpPr>
            <p:nvPr/>
          </p:nvSpPr>
          <p:spPr bwMode="auto">
            <a:xfrm>
              <a:off x="8779738" y="3193590"/>
              <a:ext cx="2824897" cy="143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○この事業を利用してどのような</a:t>
              </a:r>
              <a:endParaRPr lang="en-US" altLang="ja-JP"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pPr eaLnBrk="1" hangingPunct="1"/>
              <a:r>
                <a:rPr lang="ja-JP" altLang="en-US"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生活（人生）を送ろうとしているの</a:t>
              </a:r>
              <a:endParaRPr lang="en-US" altLang="ja-JP"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pPr eaLnBrk="1" hangingPunct="1"/>
              <a:r>
                <a:rPr lang="ja-JP" altLang="en-US"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を把握すること</a:t>
              </a:r>
              <a:endParaRPr lang="en-US" altLang="ja-JP"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pPr eaLnBrk="1" hangingPunct="1"/>
              <a:r>
                <a:rPr lang="ja-JP" altLang="en-US"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○サービス先にありきでなく、ニーズが先にある。</a:t>
              </a:r>
              <a:endParaRPr lang="en-US" altLang="ja-JP" sz="1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4472" y="3130206"/>
              <a:ext cx="2805113" cy="155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431533" y="3723479"/>
            <a:ext cx="399072" cy="41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グループ化 3"/>
          <p:cNvGrpSpPr/>
          <p:nvPr/>
        </p:nvGrpSpPr>
        <p:grpSpPr>
          <a:xfrm>
            <a:off x="1563844" y="4004485"/>
            <a:ext cx="3063637" cy="1527672"/>
            <a:chOff x="2196056" y="4022649"/>
            <a:chExt cx="2493351" cy="1527672"/>
          </a:xfrm>
        </p:grpSpPr>
        <p:sp>
          <p:nvSpPr>
            <p:cNvPr id="7184" name="Rectangle 15"/>
            <p:cNvSpPr>
              <a:spLocks noChangeArrowheads="1"/>
            </p:cNvSpPr>
            <p:nvPr/>
          </p:nvSpPr>
          <p:spPr bwMode="auto">
            <a:xfrm>
              <a:off x="2196056" y="4022649"/>
              <a:ext cx="2405865" cy="15139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endParaRPr lang="ja-JP" altLang="en-US" sz="2800">
                <a:solidFill>
                  <a:srgbClr val="000000"/>
                </a:solidFill>
                <a:effectLst>
                  <a:outerShdw blurRad="38100" dist="38100" dir="2700000" algn="tl">
                    <a:srgbClr val="000000">
                      <a:alpha val="43137"/>
                    </a:srgbClr>
                  </a:outerShdw>
                </a:effectLst>
                <a:latin typeface="+mn-ea"/>
                <a:ea typeface="+mn-ea"/>
                <a:cs typeface="Meiryo UI" panose="020B0604030504040204" pitchFamily="50" charset="-128"/>
              </a:endParaRPr>
            </a:p>
          </p:txBody>
        </p:sp>
        <p:sp>
          <p:nvSpPr>
            <p:cNvPr id="2" name="正方形/長方形 1"/>
            <p:cNvSpPr/>
            <p:nvPr/>
          </p:nvSpPr>
          <p:spPr>
            <a:xfrm>
              <a:off x="2267950" y="4072993"/>
              <a:ext cx="2421457" cy="1477328"/>
            </a:xfrm>
            <a:prstGeom prst="rect">
              <a:avLst/>
            </a:prstGeom>
          </p:spPr>
          <p:txBody>
            <a:bodyPr wrap="square">
              <a:spAutoFit/>
            </a:bodyPr>
            <a:lstStyle/>
            <a:p>
              <a:r>
                <a:rPr lang="ja-JP" altLang="en-US"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○個別支援に基づきサービスを提供</a:t>
              </a:r>
              <a:endParaRPr lang="en-US" altLang="ja-JP"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r>
                <a:rPr lang="ja-JP" altLang="en-US"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○サービス等利用計画の</a:t>
              </a:r>
              <a:endParaRPr lang="en-US" altLang="ja-JP"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r>
                <a:rPr lang="ja-JP" altLang="en-US"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総合的な目標を実現する</a:t>
              </a:r>
              <a:endParaRPr lang="en-US" altLang="ja-JP"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r>
                <a:rPr lang="ja-JP" altLang="en-US"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ための実施計画</a:t>
              </a:r>
            </a:p>
          </p:txBody>
        </p:sp>
      </p:grpSp>
      <p:sp>
        <p:nvSpPr>
          <p:cNvPr id="24" name="AutoShape 13" descr="右上がり対角線"/>
          <p:cNvSpPr>
            <a:spLocks noChangeArrowheads="1"/>
          </p:cNvSpPr>
          <p:nvPr/>
        </p:nvSpPr>
        <p:spPr bwMode="auto">
          <a:xfrm rot="10800000">
            <a:off x="4575695" y="4721646"/>
            <a:ext cx="532275" cy="377825"/>
          </a:xfrm>
          <a:prstGeom prst="leftArrow">
            <a:avLst>
              <a:gd name="adj1" fmla="val 49778"/>
              <a:gd name="adj2" fmla="val 36992"/>
            </a:avLst>
          </a:prstGeom>
          <a:pattFill prst="ltUpDiag">
            <a:fgClr>
              <a:srgbClr val="0000FF"/>
            </a:fgClr>
            <a:bgClr>
              <a:schemeClr val="bg1"/>
            </a:bgClr>
          </a:pattFill>
          <a:ln w="12700">
            <a:solidFill>
              <a:schemeClr val="tx1"/>
            </a:solidFill>
            <a:miter lim="800000"/>
            <a:headEnd/>
            <a:tailEnd/>
          </a:ln>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latin typeface="+mn-ea"/>
              <a:ea typeface="+mn-ea"/>
            </a:endParaRPr>
          </a:p>
        </p:txBody>
      </p:sp>
    </p:spTree>
    <p:extLst>
      <p:ext uri="{BB962C8B-B14F-4D97-AF65-F5344CB8AC3E}">
        <p14:creationId xmlns:p14="http://schemas.microsoft.com/office/powerpoint/2010/main" val="2321289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6039383-0020-F3F9-0F06-5E056EA9637C}"/>
              </a:ext>
            </a:extLst>
          </p:cNvPr>
          <p:cNvSpPr>
            <a:spLocks noGrp="1"/>
          </p:cNvSpPr>
          <p:nvPr>
            <p:ph type="sldNum" sz="quarter" idx="12"/>
          </p:nvPr>
        </p:nvSpPr>
        <p:spPr/>
        <p:txBody>
          <a:bodyPr/>
          <a:lstStyle/>
          <a:p>
            <a:pPr>
              <a:defRPr/>
            </a:pPr>
            <a:fld id="{028E30FF-6DFA-4E32-896A-0181B2B83A32}" type="slidenum">
              <a:rPr lang="en-US" altLang="ja-JP" smtClean="0">
                <a:solidFill>
                  <a:srgbClr val="000000"/>
                </a:solidFill>
              </a:rPr>
              <a:pPr>
                <a:defRPr/>
              </a:pPr>
              <a:t>37</a:t>
            </a:fld>
            <a:endParaRPr lang="en-US" altLang="ja-JP">
              <a:solidFill>
                <a:srgbClr val="000000"/>
              </a:solidFill>
            </a:endParaRPr>
          </a:p>
        </p:txBody>
      </p:sp>
      <p:sp>
        <p:nvSpPr>
          <p:cNvPr id="4" name="テキスト ボックス 3">
            <a:extLst>
              <a:ext uri="{FF2B5EF4-FFF2-40B4-BE49-F238E27FC236}">
                <a16:creationId xmlns:a16="http://schemas.microsoft.com/office/drawing/2014/main" id="{8FC12330-2069-37C7-E079-A04394B30C82}"/>
              </a:ext>
            </a:extLst>
          </p:cNvPr>
          <p:cNvSpPr txBox="1"/>
          <p:nvPr/>
        </p:nvSpPr>
        <p:spPr>
          <a:xfrm>
            <a:off x="1055440" y="620688"/>
            <a:ext cx="9793088" cy="2246769"/>
          </a:xfrm>
          <a:prstGeom prst="rect">
            <a:avLst/>
          </a:prstGeom>
          <a:noFill/>
        </p:spPr>
        <p:txBody>
          <a:bodyPr wrap="square">
            <a:spAutoFit/>
          </a:bodyPr>
          <a:lstStyle/>
          <a:p>
            <a:r>
              <a:rPr lang="ja-JP" altLang="en-US" sz="2800" dirty="0"/>
              <a:t>　国が示している標準的なサービス内容はあくまでも例示なので、各事業所において標準的なサービス提供の内容を作り上げる必要がある。</a:t>
            </a:r>
          </a:p>
          <a:p>
            <a:r>
              <a:rPr lang="ja-JP" altLang="en-US" sz="2800" dirty="0"/>
              <a:t>　それは事例の積み重ね、つまり個別支援計画やモニタリング、日々の記録の積み重ねから生まれる。</a:t>
            </a:r>
          </a:p>
        </p:txBody>
      </p:sp>
      <p:sp>
        <p:nvSpPr>
          <p:cNvPr id="5" name="星: 5 pt 4">
            <a:extLst>
              <a:ext uri="{FF2B5EF4-FFF2-40B4-BE49-F238E27FC236}">
                <a16:creationId xmlns:a16="http://schemas.microsoft.com/office/drawing/2014/main" id="{3C4016AD-3F2A-ECD4-233B-055AC3669851}"/>
              </a:ext>
            </a:extLst>
          </p:cNvPr>
          <p:cNvSpPr/>
          <p:nvPr/>
        </p:nvSpPr>
        <p:spPr>
          <a:xfrm>
            <a:off x="11171494" y="16540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5414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362772" y="188918"/>
            <a:ext cx="6061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（ＰＤＣＡによる支援サービス提供）</a:t>
            </a:r>
          </a:p>
        </p:txBody>
      </p:sp>
      <p:sp>
        <p:nvSpPr>
          <p:cNvPr id="84995" name="AutoShape 3"/>
          <p:cNvSpPr>
            <a:spLocks noChangeArrowheads="1"/>
          </p:cNvSpPr>
          <p:nvPr/>
        </p:nvSpPr>
        <p:spPr bwMode="auto">
          <a:xfrm>
            <a:off x="2324100" y="4724409"/>
            <a:ext cx="7594600" cy="1566863"/>
          </a:xfrm>
          <a:prstGeom prst="can">
            <a:avLst>
              <a:gd name="adj" fmla="val 48528"/>
            </a:avLst>
          </a:prstGeom>
          <a:solidFill>
            <a:srgbClr val="6699FF">
              <a:alpha val="16862"/>
            </a:srgbClr>
          </a:solidFill>
          <a:ln w="9525">
            <a:solidFill>
              <a:schemeClr val="tx1"/>
            </a:solidFill>
            <a:round/>
            <a:headEnd/>
            <a:tailEnd/>
          </a:ln>
        </p:spPr>
        <p:txBody>
          <a:bodyPr wrap="none" tIns="0" bIns="432000" anchor="ctr" anchorCtr="1"/>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r>
              <a:rPr lang="ja-JP" altLang="en-US" sz="2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標準化されたサービス</a:t>
            </a:r>
          </a:p>
          <a:p>
            <a:pPr algn="ctr" eaLnBrk="1" hangingPunct="1">
              <a:buClr>
                <a:srgbClr val="BBE0E3"/>
              </a:buClr>
              <a:buSzPct val="80000"/>
              <a:buFont typeface="Wingdings" panose="05000000000000000000" pitchFamily="2" charset="2"/>
              <a:buNone/>
            </a:pPr>
            <a:endParaRPr lang="ja-JP" altLang="en-US" sz="2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a:p>
            <a:pPr algn="ctr" eaLnBrk="1" hangingPunct="1">
              <a:buClr>
                <a:srgbClr val="BBE0E3"/>
              </a:buClr>
              <a:buSzPct val="80000"/>
              <a:buFont typeface="Wingdings" panose="05000000000000000000" pitchFamily="2" charset="2"/>
              <a:buNone/>
            </a:pPr>
            <a:r>
              <a:rPr lang="ja-JP" altLang="en-US" sz="2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（マニュアル化）　国</a:t>
            </a:r>
          </a:p>
        </p:txBody>
      </p:sp>
      <p:sp>
        <p:nvSpPr>
          <p:cNvPr id="84996" name="AutoShape 4"/>
          <p:cNvSpPr>
            <a:spLocks noChangeArrowheads="1"/>
          </p:cNvSpPr>
          <p:nvPr/>
        </p:nvSpPr>
        <p:spPr bwMode="auto">
          <a:xfrm>
            <a:off x="2133600" y="1449393"/>
            <a:ext cx="2971800" cy="3492500"/>
          </a:xfrm>
          <a:prstGeom prst="downArrowCallout">
            <a:avLst>
              <a:gd name="adj1" fmla="val 25000"/>
              <a:gd name="adj2" fmla="val 25000"/>
              <a:gd name="adj3" fmla="val 20126"/>
              <a:gd name="adj4" fmla="val 73333"/>
            </a:avLst>
          </a:prstGeom>
          <a:noFill/>
          <a:ln w="28575">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endParaRPr lang="ja-JP" altLang="ja-JP" sz="1600">
              <a:solidFill>
                <a:srgbClr val="000000"/>
              </a:solidFill>
              <a:latin typeface="+mj-ea"/>
              <a:ea typeface="+mj-ea"/>
            </a:endParaRPr>
          </a:p>
        </p:txBody>
      </p:sp>
      <p:sp>
        <p:nvSpPr>
          <p:cNvPr id="84997" name="Rectangle 5"/>
          <p:cNvSpPr>
            <a:spLocks noChangeArrowheads="1"/>
          </p:cNvSpPr>
          <p:nvPr/>
        </p:nvSpPr>
        <p:spPr bwMode="auto">
          <a:xfrm>
            <a:off x="2468565" y="963071"/>
            <a:ext cx="2228851" cy="575221"/>
          </a:xfrm>
          <a:prstGeom prst="rect">
            <a:avLst/>
          </a:prstGeom>
          <a:solidFill>
            <a:srgbClr val="FF6600"/>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r>
              <a:rPr lang="ja-JP" altLang="en-US" sz="2000" b="1" dirty="0">
                <a:solidFill>
                  <a:srgbClr val="000000"/>
                </a:solidFill>
                <a:latin typeface="+mj-ea"/>
                <a:ea typeface="+mj-ea"/>
                <a:cs typeface="Meiryo UI" panose="020B0604030504040204" pitchFamily="50" charset="-128"/>
              </a:rPr>
              <a:t>サービス提供</a:t>
            </a:r>
            <a:endParaRPr lang="en-US" altLang="ja-JP" sz="2000" b="1" dirty="0">
              <a:solidFill>
                <a:srgbClr val="000000"/>
              </a:solidFill>
              <a:latin typeface="+mj-ea"/>
              <a:ea typeface="+mj-ea"/>
              <a:cs typeface="Meiryo UI" panose="020B0604030504040204" pitchFamily="50" charset="-128"/>
            </a:endParaRPr>
          </a:p>
        </p:txBody>
      </p:sp>
      <p:sp>
        <p:nvSpPr>
          <p:cNvPr id="84998" name="AutoShape 6"/>
          <p:cNvSpPr>
            <a:spLocks noChangeArrowheads="1"/>
          </p:cNvSpPr>
          <p:nvPr/>
        </p:nvSpPr>
        <p:spPr bwMode="auto">
          <a:xfrm>
            <a:off x="6430969" y="1018160"/>
            <a:ext cx="5580063" cy="136842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a:t>
            </a:r>
            <a:r>
              <a:rPr lang="ja-JP" altLang="en-US"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同じようなサービスや複数の人々が希望する個別的な</a:t>
            </a:r>
          </a:p>
          <a:p>
            <a:pPr eaLnBrk="1" hangingPunct="1">
              <a:spcBef>
                <a:spcPct val="0"/>
              </a:spcBef>
              <a:buFontTx/>
              <a:buNone/>
            </a:pPr>
            <a:r>
              <a:rPr lang="ja-JP" altLang="en-US"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サービスを整理統合していけば、標準化された</a:t>
            </a:r>
          </a:p>
          <a:p>
            <a:pPr eaLnBrk="1" hangingPunct="1">
              <a:spcBef>
                <a:spcPct val="0"/>
              </a:spcBef>
              <a:buFontTx/>
              <a:buNone/>
            </a:pPr>
            <a:r>
              <a:rPr lang="ja-JP" altLang="en-US"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サービスに置き換えて行くことができる。</a:t>
            </a:r>
            <a:endParaRPr lang="ja-JP" altLang="en-US" sz="16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a:p>
            <a:pPr eaLnBrk="1" hangingPunct="1">
              <a:spcBef>
                <a:spcPct val="0"/>
              </a:spcBef>
              <a:buFontTx/>
              <a:buNone/>
            </a:pPr>
            <a:r>
              <a:rPr lang="ja-JP" altLang="en-US" sz="16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a:t>
            </a:r>
            <a:r>
              <a:rPr lang="ja-JP" altLang="en-US" sz="1600" u="sng"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a:t>
            </a:r>
            <a:r>
              <a:rPr lang="ja-JP" altLang="en-US" sz="2000" u="sng"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→サービスの質の向上</a:t>
            </a:r>
          </a:p>
        </p:txBody>
      </p:sp>
      <p:sp>
        <p:nvSpPr>
          <p:cNvPr id="84999" name="Oval 7"/>
          <p:cNvSpPr>
            <a:spLocks noChangeArrowheads="1"/>
          </p:cNvSpPr>
          <p:nvPr/>
        </p:nvSpPr>
        <p:spPr bwMode="auto">
          <a:xfrm>
            <a:off x="4811713" y="2245524"/>
            <a:ext cx="2311400" cy="919163"/>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Ａさんへの</a:t>
            </a:r>
            <a:endParaRPr lang="en-US" altLang="ja-JP"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endParaRPr>
          </a:p>
          <a:p>
            <a:pPr algn="ctr" eaLnBrk="1" hangingPunct="1">
              <a:spcBef>
                <a:spcPct val="0"/>
              </a:spcBef>
              <a:buFontTx/>
              <a:buNone/>
            </a:pPr>
            <a:r>
              <a:rPr lang="ja-JP" altLang="en-US"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個別化された</a:t>
            </a:r>
            <a:endParaRPr lang="en-US" altLang="ja-JP"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endParaRPr>
          </a:p>
          <a:p>
            <a:pPr algn="ctr" eaLnBrk="1" hangingPunct="1">
              <a:spcBef>
                <a:spcPct val="0"/>
              </a:spcBef>
              <a:buFontTx/>
              <a:buNone/>
            </a:pPr>
            <a:r>
              <a:rPr lang="ja-JP" altLang="en-US"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サービス</a:t>
            </a:r>
          </a:p>
        </p:txBody>
      </p:sp>
      <p:sp>
        <p:nvSpPr>
          <p:cNvPr id="85000" name="Oval 8"/>
          <p:cNvSpPr>
            <a:spLocks noChangeArrowheads="1"/>
          </p:cNvSpPr>
          <p:nvPr/>
        </p:nvSpPr>
        <p:spPr bwMode="auto">
          <a:xfrm>
            <a:off x="2546352" y="1604963"/>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ＰＬＡＮ</a:t>
            </a:r>
          </a:p>
        </p:txBody>
      </p:sp>
      <p:sp>
        <p:nvSpPr>
          <p:cNvPr id="85001" name="Oval 9"/>
          <p:cNvSpPr>
            <a:spLocks noChangeArrowheads="1"/>
          </p:cNvSpPr>
          <p:nvPr/>
        </p:nvSpPr>
        <p:spPr bwMode="auto">
          <a:xfrm>
            <a:off x="2522540" y="2190751"/>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ＤＯ</a:t>
            </a:r>
          </a:p>
        </p:txBody>
      </p:sp>
      <p:sp>
        <p:nvSpPr>
          <p:cNvPr id="85002" name="Oval 10"/>
          <p:cNvSpPr>
            <a:spLocks noChangeArrowheads="1"/>
          </p:cNvSpPr>
          <p:nvPr/>
        </p:nvSpPr>
        <p:spPr bwMode="auto">
          <a:xfrm>
            <a:off x="2546352" y="3436939"/>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ＡＣＴＩＯＮ</a:t>
            </a:r>
          </a:p>
        </p:txBody>
      </p:sp>
      <p:sp>
        <p:nvSpPr>
          <p:cNvPr id="85003" name="AutoShape 11"/>
          <p:cNvSpPr>
            <a:spLocks noChangeArrowheads="1"/>
          </p:cNvSpPr>
          <p:nvPr/>
        </p:nvSpPr>
        <p:spPr bwMode="auto">
          <a:xfrm>
            <a:off x="7180266" y="2546357"/>
            <a:ext cx="1485900" cy="793751"/>
          </a:xfrm>
          <a:prstGeom prst="roundRect">
            <a:avLst>
              <a:gd name="adj" fmla="val 16667"/>
            </a:avLst>
          </a:prstGeom>
          <a:solidFill>
            <a:srgbClr val="CCCCCC"/>
          </a:solidFill>
          <a:ln w="9525">
            <a:solidFill>
              <a:schemeClr val="tx1"/>
            </a:solidFill>
            <a:round/>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Ｂさんへの</a:t>
            </a:r>
            <a:endParaRPr lang="en-US" altLang="ja-JP" sz="1600" dirty="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endParaRPr>
          </a:p>
          <a:p>
            <a:pPr algn="ctr" eaLnBrk="1" hangingPunct="1">
              <a:spcBef>
                <a:spcPct val="0"/>
              </a:spcBef>
              <a:buFontTx/>
              <a:buNone/>
            </a:pPr>
            <a:r>
              <a:rPr lang="ja-JP" altLang="en-US" sz="1600" dirty="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個別化されたサービス</a:t>
            </a:r>
          </a:p>
        </p:txBody>
      </p:sp>
      <p:sp>
        <p:nvSpPr>
          <p:cNvPr id="85004" name="Oval 12"/>
          <p:cNvSpPr>
            <a:spLocks noChangeArrowheads="1"/>
          </p:cNvSpPr>
          <p:nvPr/>
        </p:nvSpPr>
        <p:spPr bwMode="auto">
          <a:xfrm>
            <a:off x="6798079" y="3350423"/>
            <a:ext cx="1847851" cy="1143000"/>
          </a:xfrm>
          <a:prstGeom prst="ellipse">
            <a:avLst/>
          </a:prstGeom>
          <a:solidFill>
            <a:srgbClr val="FFFF00"/>
          </a:solidFill>
          <a:ln w="9525">
            <a:solidFill>
              <a:schemeClr val="tx1"/>
            </a:solidFill>
            <a:round/>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D</a:t>
            </a:r>
            <a:r>
              <a:rPr lang="ja-JP" altLang="en-US" sz="1600" dirty="0" err="1">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さん</a:t>
            </a:r>
            <a:r>
              <a:rPr lang="ja-JP" altLang="en-US" sz="1600" dirty="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への個別化されたサービス</a:t>
            </a:r>
          </a:p>
        </p:txBody>
      </p:sp>
      <p:sp>
        <p:nvSpPr>
          <p:cNvPr id="85005" name="Rectangle 13"/>
          <p:cNvSpPr>
            <a:spLocks noChangeArrowheads="1"/>
          </p:cNvSpPr>
          <p:nvPr/>
        </p:nvSpPr>
        <p:spPr bwMode="auto">
          <a:xfrm>
            <a:off x="5409607" y="3246439"/>
            <a:ext cx="1320800" cy="914400"/>
          </a:xfrm>
          <a:prstGeom prst="rect">
            <a:avLst/>
          </a:prstGeom>
          <a:solidFill>
            <a:srgbClr val="00CCFF"/>
          </a:solidFill>
          <a:ln w="9525">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C</a:t>
            </a:r>
            <a:r>
              <a:rPr lang="ja-JP" altLang="en-US" sz="1600" dirty="0" err="1">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さん</a:t>
            </a:r>
            <a:r>
              <a:rPr lang="ja-JP" altLang="en-US" sz="1600" dirty="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への個別化されたサービス</a:t>
            </a:r>
          </a:p>
        </p:txBody>
      </p:sp>
      <p:sp>
        <p:nvSpPr>
          <p:cNvPr id="85006" name="AutoShape 15"/>
          <p:cNvSpPr>
            <a:spLocks noChangeArrowheads="1"/>
          </p:cNvSpPr>
          <p:nvPr/>
        </p:nvSpPr>
        <p:spPr bwMode="auto">
          <a:xfrm>
            <a:off x="5902329" y="1628785"/>
            <a:ext cx="1057275" cy="485775"/>
          </a:xfrm>
          <a:prstGeom prst="rightArrow">
            <a:avLst>
              <a:gd name="adj1" fmla="val 50000"/>
              <a:gd name="adj2" fmla="val 502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latin typeface="+mj-ea"/>
              <a:ea typeface="+mj-ea"/>
            </a:endParaRPr>
          </a:p>
        </p:txBody>
      </p:sp>
      <p:sp>
        <p:nvSpPr>
          <p:cNvPr id="85007" name="AutoShape 17"/>
          <p:cNvSpPr>
            <a:spLocks noChangeArrowheads="1"/>
          </p:cNvSpPr>
          <p:nvPr/>
        </p:nvSpPr>
        <p:spPr bwMode="auto">
          <a:xfrm>
            <a:off x="9996492" y="2024066"/>
            <a:ext cx="1057275" cy="774700"/>
          </a:xfrm>
          <a:prstGeom prst="rightArrow">
            <a:avLst>
              <a:gd name="adj1" fmla="val 50000"/>
              <a:gd name="adj2" fmla="val 3149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800">
              <a:solidFill>
                <a:srgbClr val="000000"/>
              </a:solidFill>
              <a:latin typeface="+mj-ea"/>
              <a:ea typeface="+mj-ea"/>
            </a:endParaRPr>
          </a:p>
        </p:txBody>
      </p:sp>
      <p:sp>
        <p:nvSpPr>
          <p:cNvPr id="85008" name="AutoShape 19"/>
          <p:cNvSpPr>
            <a:spLocks noChangeArrowheads="1"/>
          </p:cNvSpPr>
          <p:nvPr/>
        </p:nvSpPr>
        <p:spPr bwMode="auto">
          <a:xfrm>
            <a:off x="1727203" y="4652967"/>
            <a:ext cx="795339" cy="1214437"/>
          </a:xfrm>
          <a:prstGeom prst="curvedRightArrow">
            <a:avLst>
              <a:gd name="adj1" fmla="val 33084"/>
              <a:gd name="adj2" fmla="val 66168"/>
              <a:gd name="adj3" fmla="val 33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latin typeface="+mj-ea"/>
              <a:ea typeface="+mj-ea"/>
            </a:endParaRPr>
          </a:p>
        </p:txBody>
      </p:sp>
      <p:sp>
        <p:nvSpPr>
          <p:cNvPr id="85009" name="Oval 9"/>
          <p:cNvSpPr>
            <a:spLocks noChangeArrowheads="1"/>
          </p:cNvSpPr>
          <p:nvPr/>
        </p:nvSpPr>
        <p:spPr bwMode="auto">
          <a:xfrm>
            <a:off x="2574928" y="2798763"/>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ＣＨＥＣＫ</a:t>
            </a:r>
          </a:p>
        </p:txBody>
      </p:sp>
      <p:cxnSp>
        <p:nvCxnSpPr>
          <p:cNvPr id="85010" name="直線矢印コネクタ 6"/>
          <p:cNvCxnSpPr>
            <a:cxnSpLocks noChangeShapeType="1"/>
          </p:cNvCxnSpPr>
          <p:nvPr/>
        </p:nvCxnSpPr>
        <p:spPr bwMode="auto">
          <a:xfrm>
            <a:off x="2352675" y="1871673"/>
            <a:ext cx="0" cy="852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85011" name="下矢印 7"/>
          <p:cNvSpPr>
            <a:spLocks noChangeArrowheads="1"/>
          </p:cNvSpPr>
          <p:nvPr/>
        </p:nvSpPr>
        <p:spPr bwMode="auto">
          <a:xfrm>
            <a:off x="3582992" y="2133605"/>
            <a:ext cx="46037" cy="165100"/>
          </a:xfrm>
          <a:prstGeom prst="downArrow">
            <a:avLst>
              <a:gd name="adj1" fmla="val 50000"/>
              <a:gd name="adj2" fmla="val 4989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b"/>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800">
              <a:solidFill>
                <a:srgbClr val="000000"/>
              </a:solidFill>
              <a:latin typeface="+mj-ea"/>
              <a:ea typeface="+mj-ea"/>
            </a:endParaRPr>
          </a:p>
        </p:txBody>
      </p:sp>
      <p:sp>
        <p:nvSpPr>
          <p:cNvPr id="85012" name="下矢印 8"/>
          <p:cNvSpPr>
            <a:spLocks noChangeArrowheads="1"/>
          </p:cNvSpPr>
          <p:nvPr/>
        </p:nvSpPr>
        <p:spPr bwMode="auto">
          <a:xfrm>
            <a:off x="3606807" y="2024067"/>
            <a:ext cx="82551" cy="274637"/>
          </a:xfrm>
          <a:prstGeom prst="downArrow">
            <a:avLst>
              <a:gd name="adj1" fmla="val 50000"/>
              <a:gd name="adj2" fmla="val 5056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b"/>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800">
              <a:solidFill>
                <a:srgbClr val="000000"/>
              </a:solidFill>
              <a:latin typeface="+mj-ea"/>
              <a:ea typeface="+mj-ea"/>
            </a:endParaRPr>
          </a:p>
        </p:txBody>
      </p:sp>
      <p:sp>
        <p:nvSpPr>
          <p:cNvPr id="85013" name="下矢印 9"/>
          <p:cNvSpPr>
            <a:spLocks noChangeArrowheads="1"/>
          </p:cNvSpPr>
          <p:nvPr/>
        </p:nvSpPr>
        <p:spPr bwMode="auto">
          <a:xfrm>
            <a:off x="1558929" y="2024068"/>
            <a:ext cx="168275" cy="433387"/>
          </a:xfrm>
          <a:prstGeom prst="downArrow">
            <a:avLst>
              <a:gd name="adj1" fmla="val 50000"/>
              <a:gd name="adj2" fmla="val 499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b"/>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800">
              <a:solidFill>
                <a:srgbClr val="000000"/>
              </a:solidFill>
              <a:latin typeface="+mj-ea"/>
              <a:ea typeface="+mj-ea"/>
            </a:endParaRPr>
          </a:p>
        </p:txBody>
      </p:sp>
      <p:sp>
        <p:nvSpPr>
          <p:cNvPr id="27" name="下矢印 26"/>
          <p:cNvSpPr/>
          <p:nvPr/>
        </p:nvSpPr>
        <p:spPr>
          <a:xfrm>
            <a:off x="3516317" y="2063754"/>
            <a:ext cx="179387" cy="230188"/>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kumimoji="0" lang="ja-JP" altLang="en-US" kern="0">
              <a:solidFill>
                <a:prstClr val="white"/>
              </a:solidFill>
              <a:latin typeface="+mj-ea"/>
              <a:ea typeface="+mj-ea"/>
            </a:endParaRPr>
          </a:p>
        </p:txBody>
      </p:sp>
      <p:sp>
        <p:nvSpPr>
          <p:cNvPr id="28" name="下矢印 27"/>
          <p:cNvSpPr/>
          <p:nvPr/>
        </p:nvSpPr>
        <p:spPr>
          <a:xfrm>
            <a:off x="3508378" y="2682885"/>
            <a:ext cx="179388" cy="231775"/>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kumimoji="0" lang="ja-JP" altLang="en-US" kern="0">
              <a:solidFill>
                <a:prstClr val="white"/>
              </a:solidFill>
              <a:latin typeface="+mj-ea"/>
              <a:ea typeface="+mj-ea"/>
            </a:endParaRPr>
          </a:p>
        </p:txBody>
      </p:sp>
      <p:sp>
        <p:nvSpPr>
          <p:cNvPr id="29" name="下矢印 28"/>
          <p:cNvSpPr/>
          <p:nvPr/>
        </p:nvSpPr>
        <p:spPr>
          <a:xfrm>
            <a:off x="3481392" y="3275021"/>
            <a:ext cx="179387" cy="231775"/>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kumimoji="0" lang="ja-JP" altLang="en-US" kern="0">
              <a:solidFill>
                <a:prstClr val="white"/>
              </a:solidFill>
              <a:latin typeface="+mj-ea"/>
              <a:ea typeface="+mj-ea"/>
            </a:endParaRPr>
          </a:p>
        </p:txBody>
      </p:sp>
      <p:sp>
        <p:nvSpPr>
          <p:cNvPr id="25" name="テキスト ボックス 24"/>
          <p:cNvSpPr txBox="1"/>
          <p:nvPr/>
        </p:nvSpPr>
        <p:spPr>
          <a:xfrm>
            <a:off x="4666849" y="6480646"/>
            <a:ext cx="7525159" cy="369332"/>
          </a:xfrm>
          <a:prstGeom prst="rect">
            <a:avLst/>
          </a:prstGeom>
          <a:noFill/>
        </p:spPr>
        <p:txBody>
          <a:bodyPr wrap="square" rtlCol="0">
            <a:spAutoFit/>
          </a:bodyPr>
          <a:lstStyle/>
          <a:p>
            <a:r>
              <a:rPr lang="ja-JP" altLang="en-US"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平成</a:t>
            </a:r>
            <a:r>
              <a:rPr lang="en-US" altLang="ja-JP"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28</a:t>
            </a:r>
            <a:r>
              <a:rPr lang="ja-JP" altLang="en-US"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年度サービス管理責任者等指導者養成研修会（介護）資料による</a:t>
            </a:r>
            <a:endParaRPr kumimoji="1" lang="ja-JP" altLang="en-US"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p:txBody>
      </p:sp>
      <p:sp>
        <p:nvSpPr>
          <p:cNvPr id="26"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38</a:t>
            </a:fld>
            <a:endParaRPr lang="ja-JP" altLang="en-US"/>
          </a:p>
        </p:txBody>
      </p:sp>
    </p:spTree>
    <p:extLst>
      <p:ext uri="{BB962C8B-B14F-4D97-AF65-F5344CB8AC3E}">
        <p14:creationId xmlns:p14="http://schemas.microsoft.com/office/powerpoint/2010/main" val="1485455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5D2F7F-ECD9-B4F4-915C-BF5A94AE3EB5}"/>
              </a:ext>
            </a:extLst>
          </p:cNvPr>
          <p:cNvSpPr>
            <a:spLocks noGrp="1"/>
          </p:cNvSpPr>
          <p:nvPr>
            <p:ph type="sldNum" sz="quarter" idx="12"/>
          </p:nvPr>
        </p:nvSpPr>
        <p:spPr/>
        <p:txBody>
          <a:bodyPr/>
          <a:lstStyle/>
          <a:p>
            <a:pPr>
              <a:defRPr/>
            </a:pPr>
            <a:fld id="{028E30FF-6DFA-4E32-896A-0181B2B83A32}" type="slidenum">
              <a:rPr lang="en-US" altLang="ja-JP" smtClean="0">
                <a:solidFill>
                  <a:srgbClr val="000000"/>
                </a:solidFill>
              </a:rPr>
              <a:pPr>
                <a:defRPr/>
              </a:pPr>
              <a:t>39</a:t>
            </a:fld>
            <a:endParaRPr lang="en-US" altLang="ja-JP">
              <a:solidFill>
                <a:srgbClr val="000000"/>
              </a:solidFill>
            </a:endParaRPr>
          </a:p>
        </p:txBody>
      </p:sp>
      <p:sp>
        <p:nvSpPr>
          <p:cNvPr id="4" name="テキスト ボックス 3">
            <a:extLst>
              <a:ext uri="{FF2B5EF4-FFF2-40B4-BE49-F238E27FC236}">
                <a16:creationId xmlns:a16="http://schemas.microsoft.com/office/drawing/2014/main" id="{80692B08-EE91-6441-F473-3D841C50F2A9}"/>
              </a:ext>
            </a:extLst>
          </p:cNvPr>
          <p:cNvSpPr txBox="1"/>
          <p:nvPr/>
        </p:nvSpPr>
        <p:spPr>
          <a:xfrm>
            <a:off x="479376" y="207110"/>
            <a:ext cx="11233248" cy="6555641"/>
          </a:xfrm>
          <a:prstGeom prst="rect">
            <a:avLst/>
          </a:prstGeom>
          <a:noFill/>
        </p:spPr>
        <p:txBody>
          <a:bodyPr wrap="square">
            <a:spAutoFit/>
          </a:bodyPr>
          <a:lstStyle/>
          <a:p>
            <a:r>
              <a:rPr lang="ja-JP" altLang="en-US" sz="2800" dirty="0"/>
              <a:t>１．個別支援計画は個々の対応をどうやっていくかということであるので、当然、標準のマニュアルに入っていないサービスも生じてくるだろう。例えば、ＡさんとＢさんとの入浴の介助の仕方が異なっていて、Ａさんの介助の仕方はマニュアルにあるが、Ｂさんのは入っていないという場合、マニュアルに加えることを検討して欲しい。一般的なことを書いてあっても全ての人には通用しないものである。Ａさん、Ｂさん、Ｃさん、各々へのサービスというのを積み重ねていってできていったものがマニュアルになる。</a:t>
            </a:r>
          </a:p>
          <a:p>
            <a:endParaRPr lang="en-US" altLang="ja-JP" sz="2800" dirty="0"/>
          </a:p>
          <a:p>
            <a:r>
              <a:rPr lang="ja-JP" altLang="en-US" sz="2800" dirty="0"/>
              <a:t>２．マニュアルと個別化されたサービスとを、常に見ていく必要がある。そのことを、サービス管理責任者の重要な仕事として考えていただきたい。</a:t>
            </a:r>
          </a:p>
          <a:p>
            <a:endParaRPr lang="en-US" altLang="ja-JP" sz="2800" dirty="0"/>
          </a:p>
          <a:p>
            <a:r>
              <a:rPr lang="ja-JP" altLang="en-US" sz="2800" dirty="0"/>
              <a:t>３．豊富な経験を持っていて、自分だけはわかっていても他の人はわからないということがある。職場の現状としてはよくあることではないかと思われるが、共有化できるものは共有化してサービスを整理していけば、質の担保という観点からは、大きな効果があると思われる。</a:t>
            </a:r>
          </a:p>
        </p:txBody>
      </p:sp>
      <p:sp>
        <p:nvSpPr>
          <p:cNvPr id="5" name="星: 5 pt 4">
            <a:extLst>
              <a:ext uri="{FF2B5EF4-FFF2-40B4-BE49-F238E27FC236}">
                <a16:creationId xmlns:a16="http://schemas.microsoft.com/office/drawing/2014/main" id="{9F2CCCD3-C1F7-8456-7039-3BD76C8B1216}"/>
              </a:ext>
            </a:extLst>
          </p:cNvPr>
          <p:cNvSpPr/>
          <p:nvPr/>
        </p:nvSpPr>
        <p:spPr>
          <a:xfrm>
            <a:off x="11301718" y="95249"/>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886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4"/>
          <p:cNvSpPr>
            <a:spLocks noGrp="1"/>
          </p:cNvSpPr>
          <p:nvPr>
            <p:ph type="title"/>
          </p:nvPr>
        </p:nvSpPr>
        <p:spPr>
          <a:xfrm>
            <a:off x="407368" y="68458"/>
            <a:ext cx="11593286" cy="885903"/>
          </a:xfrm>
        </p:spPr>
        <p:txBody>
          <a:bodyPr/>
          <a:lstStyle/>
          <a:p>
            <a:r>
              <a:rPr lang="en-US" altLang="ja-JP" sz="3600" b="1" dirty="0">
                <a:solidFill>
                  <a:srgbClr val="002060"/>
                </a:solidFill>
                <a:latin typeface="+mj-ea"/>
                <a:cs typeface="Meiryo UI" panose="020B0604030504040204" pitchFamily="50" charset="-128"/>
              </a:rPr>
              <a:t>『</a:t>
            </a:r>
            <a:r>
              <a:rPr lang="ja-JP" altLang="en-US" sz="3600" b="1" dirty="0">
                <a:solidFill>
                  <a:srgbClr val="002060"/>
                </a:solidFill>
                <a:latin typeface="+mj-ea"/>
                <a:cs typeface="Meiryo UI" panose="020B0604030504040204" pitchFamily="50" charset="-128"/>
              </a:rPr>
              <a:t>サービス提供の基本的な考え方</a:t>
            </a:r>
            <a:r>
              <a:rPr lang="en-US" altLang="ja-JP" sz="3600" b="1" dirty="0">
                <a:solidFill>
                  <a:srgbClr val="002060"/>
                </a:solidFill>
                <a:latin typeface="+mj-ea"/>
                <a:cs typeface="Meiryo UI" panose="020B0604030504040204" pitchFamily="50" charset="-128"/>
              </a:rPr>
              <a:t>』</a:t>
            </a:r>
            <a:r>
              <a:rPr lang="ja-JP" altLang="en-US" sz="3600" b="1" dirty="0">
                <a:solidFill>
                  <a:srgbClr val="002060"/>
                </a:solidFill>
                <a:latin typeface="+mj-ea"/>
                <a:cs typeface="Meiryo UI" panose="020B0604030504040204" pitchFamily="50" charset="-128"/>
              </a:rPr>
              <a:t>講義のねらい</a:t>
            </a:r>
          </a:p>
        </p:txBody>
      </p:sp>
      <p:sp>
        <p:nvSpPr>
          <p:cNvPr id="53251" name="コンテンツ プレースホルダー 5"/>
          <p:cNvSpPr>
            <a:spLocks noGrp="1"/>
          </p:cNvSpPr>
          <p:nvPr>
            <p:ph idx="1"/>
          </p:nvPr>
        </p:nvSpPr>
        <p:spPr>
          <a:xfrm>
            <a:off x="769810" y="1525865"/>
            <a:ext cx="10940423" cy="5051695"/>
          </a:xfrm>
          <a:ln>
            <a:noFill/>
          </a:ln>
        </p:spPr>
        <p:txBody>
          <a:bodyPr/>
          <a:lstStyle/>
          <a:p>
            <a:pPr marL="0" indent="0">
              <a:buNone/>
            </a:pPr>
            <a:r>
              <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p>
        </p:txBody>
      </p:sp>
      <p:sp>
        <p:nvSpPr>
          <p:cNvPr id="5325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13" indent="-285737">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2942" indent="-228589">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120" indent="-228589">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298" indent="-228589">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474" indent="-228589"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652" indent="-228589"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8829" indent="-228589"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006" indent="-228589"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fld id="{AF8888A5-6F64-4946-8AA0-BC754623AB00}" type="slidenum">
              <a:rPr lang="ja-JP" altLang="en-US" sz="1200">
                <a:solidFill>
                  <a:srgbClr val="898989"/>
                </a:solidFill>
              </a:rPr>
              <a:pPr>
                <a:spcBef>
                  <a:spcPct val="0"/>
                </a:spcBef>
                <a:buFontTx/>
                <a:buNone/>
              </a:pPr>
              <a:t>4</a:t>
            </a:fld>
            <a:endParaRPr lang="ja-JP" altLang="en-US" sz="1200">
              <a:solidFill>
                <a:srgbClr val="898989"/>
              </a:solidFill>
            </a:endParaRPr>
          </a:p>
        </p:txBody>
      </p:sp>
      <p:sp>
        <p:nvSpPr>
          <p:cNvPr id="7" name="正方形/長方形 6"/>
          <p:cNvSpPr/>
          <p:nvPr/>
        </p:nvSpPr>
        <p:spPr>
          <a:xfrm>
            <a:off x="407368" y="954361"/>
            <a:ext cx="11593287" cy="55709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hangingPunct="0">
              <a:spcBef>
                <a:spcPct val="20000"/>
              </a:spcBef>
            </a:pPr>
            <a:r>
              <a:rPr lang="en-US" altLang="ja-JP"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a:t>
            </a:r>
            <a:r>
              <a:rPr lang="ja-JP" altLang="en-US"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ねらい</a:t>
            </a:r>
            <a:r>
              <a:rPr lang="en-US" altLang="ja-JP"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a:t>
            </a:r>
          </a:p>
          <a:p>
            <a:pPr lvl="0" eaLnBrk="0" hangingPunct="0">
              <a:spcBef>
                <a:spcPct val="20000"/>
              </a:spcBef>
            </a:pP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　サービス提供の基本的な考え方を理解し、利用者中心のサービ提供を実施する。</a:t>
            </a:r>
          </a:p>
          <a:p>
            <a:pPr lvl="0" eaLnBrk="0" hangingPunct="0">
              <a:spcBef>
                <a:spcPct val="20000"/>
              </a:spcBef>
            </a:pPr>
            <a:endPar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endParaRPr>
          </a:p>
          <a:p>
            <a:pPr lvl="0" eaLnBrk="0" hangingPunct="0">
              <a:spcBef>
                <a:spcPct val="20000"/>
              </a:spcBef>
            </a:pPr>
            <a:r>
              <a:rPr lang="en-US" altLang="ja-JP"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a:t>
            </a:r>
            <a:r>
              <a:rPr lang="ja-JP" altLang="en-US"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内容</a:t>
            </a:r>
            <a:r>
              <a:rPr lang="en-US" altLang="ja-JP"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a:t>
            </a:r>
          </a:p>
          <a:p>
            <a:pPr lvl="0" eaLnBrk="0" hangingPunct="0">
              <a:lnSpc>
                <a:spcPts val="2500"/>
              </a:lnSpc>
              <a:spcBef>
                <a:spcPct val="20000"/>
              </a:spcBef>
            </a:pPr>
            <a:r>
              <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Ⅰ</a:t>
            </a:r>
            <a:r>
              <a:rPr lang="ja-JP" altLang="en-US" sz="2400" dirty="0" err="1">
                <a:solidFill>
                  <a:schemeClr val="tx1"/>
                </a:solidFill>
                <a:effectLst>
                  <a:outerShdw blurRad="38100" dist="38100" dir="2700000" algn="tl">
                    <a:srgbClr val="000000">
                      <a:alpha val="43137"/>
                    </a:srgbClr>
                  </a:outerShdw>
                </a:effectLst>
                <a:latin typeface="+mn-ea"/>
                <a:cs typeface="Meiryo UI" panose="020B0604030504040204" pitchFamily="50" charset="-128"/>
              </a:rPr>
              <a:t>．</a:t>
            </a: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サービス提供の基本的な考え方</a:t>
            </a:r>
            <a:endPar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endParaRPr>
          </a:p>
          <a:p>
            <a:pPr lvl="0" eaLnBrk="0" hangingPunct="0">
              <a:lnSpc>
                <a:spcPts val="2500"/>
              </a:lnSpc>
              <a:spcBef>
                <a:spcPct val="20000"/>
              </a:spcBef>
            </a:pP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　利用者（本人）主体、自立（自律）支援、エンパワメント、ＩＣＦの障害構造、権利擁護、合理的配慮、専門性、チームアプローチ、連携等について理解し、（個別）支援計画作成、（個別）支援実施において活用できること。</a:t>
            </a:r>
            <a:endPar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endParaRPr>
          </a:p>
          <a:p>
            <a:pPr lvl="0" eaLnBrk="0" hangingPunct="0">
              <a:spcBef>
                <a:spcPct val="20000"/>
              </a:spcBef>
            </a:pPr>
            <a:endPar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endParaRPr>
          </a:p>
          <a:p>
            <a:pPr lvl="0" eaLnBrk="0" hangingPunct="0">
              <a:lnSpc>
                <a:spcPts val="2500"/>
              </a:lnSpc>
              <a:spcBef>
                <a:spcPct val="20000"/>
              </a:spcBef>
            </a:pPr>
            <a:r>
              <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Ⅱ</a:t>
            </a:r>
            <a:r>
              <a:rPr lang="ja-JP" altLang="en-US" sz="2400" dirty="0" err="1">
                <a:solidFill>
                  <a:schemeClr val="tx1"/>
                </a:solidFill>
                <a:effectLst>
                  <a:outerShdw blurRad="38100" dist="38100" dir="2700000" algn="tl">
                    <a:srgbClr val="000000">
                      <a:alpha val="43137"/>
                    </a:srgbClr>
                  </a:outerShdw>
                </a:effectLst>
                <a:latin typeface="+mn-ea"/>
                <a:cs typeface="Meiryo UI" panose="020B0604030504040204" pitchFamily="50" charset="-128"/>
              </a:rPr>
              <a:t>．</a:t>
            </a: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各事業者におけるサービスの標準化と個別化</a:t>
            </a:r>
            <a:endPar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endParaRPr>
          </a:p>
          <a:p>
            <a:pPr lvl="0" eaLnBrk="0" hangingPunct="0">
              <a:lnSpc>
                <a:spcPts val="2500"/>
              </a:lnSpc>
              <a:spcBef>
                <a:spcPct val="20000"/>
              </a:spcBef>
            </a:pP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　サービス提供においては、それぞれの事業の対象者像・サービ内容を基盤に、個に応じた支援を行う。個に応じた支援の積み上げ・実践が、サービスの標準化のプロセスとなる。　　　また、計画においては時間軸とサービス内容の２つの要素が重要であることを理解する。　</a:t>
            </a:r>
            <a:endPar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endParaRPr>
          </a:p>
        </p:txBody>
      </p:sp>
    </p:spTree>
    <p:extLst>
      <p:ext uri="{BB962C8B-B14F-4D97-AF65-F5344CB8AC3E}">
        <p14:creationId xmlns:p14="http://schemas.microsoft.com/office/powerpoint/2010/main" val="3092146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1460615" y="115888"/>
            <a:ext cx="15856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rgbClr val="000000"/>
                </a:solidFill>
                <a:latin typeface="+mj-ea"/>
                <a:ea typeface="+mj-ea"/>
              </a:rPr>
              <a:t>（例えば）</a:t>
            </a:r>
          </a:p>
        </p:txBody>
      </p:sp>
      <p:sp>
        <p:nvSpPr>
          <p:cNvPr id="86019" name="AutoShape 3"/>
          <p:cNvSpPr>
            <a:spLocks noChangeArrowheads="1"/>
          </p:cNvSpPr>
          <p:nvPr/>
        </p:nvSpPr>
        <p:spPr bwMode="auto">
          <a:xfrm>
            <a:off x="1336679" y="4941893"/>
            <a:ext cx="4135439" cy="1079500"/>
          </a:xfrm>
          <a:prstGeom prst="can">
            <a:avLst>
              <a:gd name="adj" fmla="val 48528"/>
            </a:avLst>
          </a:prstGeom>
          <a:solidFill>
            <a:srgbClr val="6699FF">
              <a:alpha val="16862"/>
            </a:srgbClr>
          </a:solidFill>
          <a:ln w="9525">
            <a:solidFill>
              <a:schemeClr val="tx1"/>
            </a:solidFill>
            <a:round/>
            <a:headEnd/>
            <a:tailEnd/>
          </a:ln>
        </p:spPr>
        <p:txBody>
          <a:bodyPr wrap="none" tIns="0" bIns="360000" anchor="ctr" anchorCtr="1"/>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r>
              <a:rPr lang="ja-JP" altLang="en-US" sz="2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Ａさんへの標準化された</a:t>
            </a:r>
            <a:endParaRPr lang="en-US" altLang="ja-JP" sz="2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a:p>
            <a:pPr algn="ctr" eaLnBrk="1" hangingPunct="1">
              <a:buClr>
                <a:srgbClr val="BBE0E3"/>
              </a:buClr>
              <a:buSzPct val="80000"/>
              <a:buFont typeface="Wingdings" panose="05000000000000000000" pitchFamily="2" charset="2"/>
              <a:buNone/>
            </a:pPr>
            <a:r>
              <a:rPr lang="ja-JP" altLang="en-US" sz="2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サービス</a:t>
            </a:r>
          </a:p>
        </p:txBody>
      </p:sp>
      <p:sp>
        <p:nvSpPr>
          <p:cNvPr id="86020" name="AutoShape 4"/>
          <p:cNvSpPr>
            <a:spLocks noChangeArrowheads="1"/>
          </p:cNvSpPr>
          <p:nvPr/>
        </p:nvSpPr>
        <p:spPr bwMode="auto">
          <a:xfrm>
            <a:off x="1804997" y="765184"/>
            <a:ext cx="3276599" cy="4176713"/>
          </a:xfrm>
          <a:prstGeom prst="downArrowCallout">
            <a:avLst>
              <a:gd name="adj1" fmla="val 25775"/>
              <a:gd name="adj2" fmla="val 25000"/>
              <a:gd name="adj3" fmla="val 17224"/>
              <a:gd name="adj4" fmla="val 73333"/>
            </a:avLst>
          </a:prstGeom>
          <a:noFill/>
          <a:ln w="28575">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endParaRPr lang="ja-JP" altLang="en-US" sz="1600">
              <a:solidFill>
                <a:srgbClr val="000000"/>
              </a:solidFill>
              <a:latin typeface="+mj-ea"/>
              <a:ea typeface="+mj-ea"/>
            </a:endParaRPr>
          </a:p>
          <a:p>
            <a:pPr algn="ctr" eaLnBrk="1" hangingPunct="1">
              <a:buClr>
                <a:srgbClr val="BBE0E3"/>
              </a:buClr>
              <a:buSzPct val="80000"/>
              <a:buFont typeface="Wingdings" panose="05000000000000000000" pitchFamily="2" charset="2"/>
              <a:buNone/>
            </a:pPr>
            <a:endParaRPr lang="ja-JP" altLang="en-US" sz="1600">
              <a:solidFill>
                <a:srgbClr val="000000"/>
              </a:solidFill>
              <a:latin typeface="+mj-ea"/>
              <a:ea typeface="+mj-ea"/>
            </a:endParaRPr>
          </a:p>
          <a:p>
            <a:pPr algn="ctr" eaLnBrk="1" hangingPunct="1">
              <a:buClr>
                <a:srgbClr val="BBE0E3"/>
              </a:buClr>
              <a:buSzPct val="80000"/>
              <a:buFont typeface="Wingdings" panose="05000000000000000000" pitchFamily="2" charset="2"/>
              <a:buNone/>
            </a:pPr>
            <a:endParaRPr lang="ja-JP" altLang="ja-JP" sz="1600">
              <a:solidFill>
                <a:srgbClr val="000000"/>
              </a:solidFill>
              <a:latin typeface="+mj-ea"/>
              <a:ea typeface="+mj-ea"/>
            </a:endParaRPr>
          </a:p>
        </p:txBody>
      </p:sp>
      <p:sp>
        <p:nvSpPr>
          <p:cNvPr id="86021" name="Rectangle 5"/>
          <p:cNvSpPr>
            <a:spLocks noChangeArrowheads="1"/>
          </p:cNvSpPr>
          <p:nvPr/>
        </p:nvSpPr>
        <p:spPr bwMode="auto">
          <a:xfrm>
            <a:off x="2007401" y="620720"/>
            <a:ext cx="2720455" cy="539193"/>
          </a:xfrm>
          <a:prstGeom prst="rect">
            <a:avLst/>
          </a:prstGeom>
          <a:solidFill>
            <a:srgbClr val="FF6600"/>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r>
              <a:rPr lang="ja-JP" altLang="en-US" sz="1800" b="1" dirty="0">
                <a:solidFill>
                  <a:srgbClr val="000000"/>
                </a:solidFill>
                <a:latin typeface="+mj-ea"/>
                <a:ea typeface="+mj-ea"/>
                <a:cs typeface="Meiryo UI" panose="020B0604030504040204" pitchFamily="50" charset="-128"/>
              </a:rPr>
              <a:t>Ａさんへのサービス提供　</a:t>
            </a:r>
            <a:r>
              <a:rPr lang="en-US" altLang="ja-JP" sz="1800" b="1" dirty="0">
                <a:solidFill>
                  <a:srgbClr val="000000"/>
                </a:solidFill>
                <a:latin typeface="+mj-ea"/>
                <a:ea typeface="+mj-ea"/>
                <a:cs typeface="Meiryo UI" panose="020B0604030504040204" pitchFamily="50" charset="-128"/>
              </a:rPr>
              <a:t>※</a:t>
            </a:r>
          </a:p>
        </p:txBody>
      </p:sp>
      <p:sp>
        <p:nvSpPr>
          <p:cNvPr id="86022" name="Oval 7"/>
          <p:cNvSpPr>
            <a:spLocks noChangeArrowheads="1"/>
          </p:cNvSpPr>
          <p:nvPr/>
        </p:nvSpPr>
        <p:spPr bwMode="auto">
          <a:xfrm>
            <a:off x="6096009" y="1628777"/>
            <a:ext cx="2339975" cy="719139"/>
          </a:xfrm>
          <a:prstGeom prst="ellipse">
            <a:avLst/>
          </a:prstGeom>
          <a:solidFill>
            <a:schemeClr val="accent1"/>
          </a:solidFill>
          <a:ln w="9525">
            <a:solidFill>
              <a:schemeClr val="tx1"/>
            </a:solidFill>
            <a:round/>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Ａさんへのニーズに応じたサービス</a:t>
            </a:r>
          </a:p>
        </p:txBody>
      </p:sp>
      <p:sp>
        <p:nvSpPr>
          <p:cNvPr id="86023" name="Oval 8"/>
          <p:cNvSpPr>
            <a:spLocks noChangeArrowheads="1"/>
          </p:cNvSpPr>
          <p:nvPr/>
        </p:nvSpPr>
        <p:spPr bwMode="auto">
          <a:xfrm>
            <a:off x="2299909" y="1175781"/>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000000"/>
                </a:solidFill>
                <a:latin typeface="+mj-ea"/>
                <a:ea typeface="+mj-ea"/>
              </a:rPr>
              <a:t>衣類の着脱介助</a:t>
            </a:r>
          </a:p>
        </p:txBody>
      </p:sp>
      <p:sp>
        <p:nvSpPr>
          <p:cNvPr id="86024" name="Oval 9"/>
          <p:cNvSpPr>
            <a:spLocks noChangeArrowheads="1"/>
          </p:cNvSpPr>
          <p:nvPr/>
        </p:nvSpPr>
        <p:spPr bwMode="auto">
          <a:xfrm>
            <a:off x="2299909" y="1766888"/>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000000"/>
                </a:solidFill>
                <a:latin typeface="+mj-ea"/>
                <a:ea typeface="+mj-ea"/>
              </a:rPr>
              <a:t>食事介助</a:t>
            </a:r>
          </a:p>
        </p:txBody>
      </p:sp>
      <p:sp>
        <p:nvSpPr>
          <p:cNvPr id="86025" name="Oval 10"/>
          <p:cNvSpPr>
            <a:spLocks noChangeArrowheads="1"/>
          </p:cNvSpPr>
          <p:nvPr/>
        </p:nvSpPr>
        <p:spPr bwMode="auto">
          <a:xfrm>
            <a:off x="2300701" y="2352676"/>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000000"/>
                </a:solidFill>
                <a:latin typeface="+mj-ea"/>
                <a:ea typeface="+mj-ea"/>
              </a:rPr>
              <a:t>入浴介助</a:t>
            </a:r>
          </a:p>
        </p:txBody>
      </p:sp>
      <p:sp>
        <p:nvSpPr>
          <p:cNvPr id="86026" name="AutoShape 11"/>
          <p:cNvSpPr>
            <a:spLocks noChangeArrowheads="1"/>
          </p:cNvSpPr>
          <p:nvPr/>
        </p:nvSpPr>
        <p:spPr bwMode="auto">
          <a:xfrm>
            <a:off x="8670928" y="1557345"/>
            <a:ext cx="1873251" cy="793751"/>
          </a:xfrm>
          <a:prstGeom prst="roundRect">
            <a:avLst>
              <a:gd name="adj" fmla="val 16667"/>
            </a:avLst>
          </a:prstGeom>
          <a:solidFill>
            <a:srgbClr val="CCCCCC"/>
          </a:solidFill>
          <a:ln w="9525">
            <a:solidFill>
              <a:schemeClr val="tx1"/>
            </a:solidFill>
            <a:round/>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Ｂさんへのニーズに応じたサービス</a:t>
            </a:r>
          </a:p>
        </p:txBody>
      </p:sp>
      <p:sp>
        <p:nvSpPr>
          <p:cNvPr id="86027" name="Oval 12"/>
          <p:cNvSpPr>
            <a:spLocks noChangeArrowheads="1"/>
          </p:cNvSpPr>
          <p:nvPr/>
        </p:nvSpPr>
        <p:spPr bwMode="auto">
          <a:xfrm>
            <a:off x="8593143" y="2565400"/>
            <a:ext cx="2027237" cy="1143000"/>
          </a:xfrm>
          <a:prstGeom prst="ellipse">
            <a:avLst/>
          </a:prstGeom>
          <a:solidFill>
            <a:srgbClr val="FFFF00"/>
          </a:solidFill>
          <a:ln w="9525">
            <a:solidFill>
              <a:schemeClr val="tx1"/>
            </a:solidFill>
            <a:round/>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Ｄさんへのニーズに応じたサービス</a:t>
            </a:r>
          </a:p>
        </p:txBody>
      </p:sp>
      <p:sp>
        <p:nvSpPr>
          <p:cNvPr id="86028" name="Rectangle 13"/>
          <p:cNvSpPr>
            <a:spLocks noChangeArrowheads="1"/>
          </p:cNvSpPr>
          <p:nvPr/>
        </p:nvSpPr>
        <p:spPr bwMode="auto">
          <a:xfrm>
            <a:off x="6329367" y="2636839"/>
            <a:ext cx="1951037" cy="914400"/>
          </a:xfrm>
          <a:prstGeom prst="rect">
            <a:avLst/>
          </a:prstGeom>
          <a:solidFill>
            <a:srgbClr val="00CCFF"/>
          </a:solidFill>
          <a:ln w="9525">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Ｃさんへのニーズに応じたサービス</a:t>
            </a:r>
          </a:p>
        </p:txBody>
      </p:sp>
      <p:sp>
        <p:nvSpPr>
          <p:cNvPr id="86029" name="AutoShape 15"/>
          <p:cNvSpPr>
            <a:spLocks noChangeArrowheads="1"/>
          </p:cNvSpPr>
          <p:nvPr/>
        </p:nvSpPr>
        <p:spPr bwMode="auto">
          <a:xfrm>
            <a:off x="5902329" y="1628785"/>
            <a:ext cx="1057275" cy="485775"/>
          </a:xfrm>
          <a:prstGeom prst="rightArrow">
            <a:avLst>
              <a:gd name="adj1" fmla="val 50000"/>
              <a:gd name="adj2" fmla="val 502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latin typeface="+mj-ea"/>
              <a:ea typeface="+mj-ea"/>
            </a:endParaRPr>
          </a:p>
        </p:txBody>
      </p:sp>
      <p:sp>
        <p:nvSpPr>
          <p:cNvPr id="86030" name="AutoShape 17"/>
          <p:cNvSpPr>
            <a:spLocks noChangeArrowheads="1"/>
          </p:cNvSpPr>
          <p:nvPr/>
        </p:nvSpPr>
        <p:spPr bwMode="auto">
          <a:xfrm>
            <a:off x="9996492" y="2024066"/>
            <a:ext cx="1057275" cy="774700"/>
          </a:xfrm>
          <a:prstGeom prst="rightArrow">
            <a:avLst>
              <a:gd name="adj1" fmla="val 50000"/>
              <a:gd name="adj2" fmla="val 3149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800">
              <a:solidFill>
                <a:srgbClr val="000000"/>
              </a:solidFill>
              <a:latin typeface="+mj-ea"/>
              <a:ea typeface="+mj-ea"/>
            </a:endParaRPr>
          </a:p>
        </p:txBody>
      </p:sp>
      <p:sp>
        <p:nvSpPr>
          <p:cNvPr id="86031" name="AutoShape 19"/>
          <p:cNvSpPr>
            <a:spLocks noChangeArrowheads="1"/>
          </p:cNvSpPr>
          <p:nvPr/>
        </p:nvSpPr>
        <p:spPr bwMode="auto">
          <a:xfrm>
            <a:off x="1727203" y="4652967"/>
            <a:ext cx="795339" cy="1214437"/>
          </a:xfrm>
          <a:prstGeom prst="curvedRightArrow">
            <a:avLst>
              <a:gd name="adj1" fmla="val 33084"/>
              <a:gd name="adj2" fmla="val 66168"/>
              <a:gd name="adj3" fmla="val 33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solidFill>
                <a:srgbClr val="000000"/>
              </a:solidFill>
              <a:latin typeface="+mj-ea"/>
              <a:ea typeface="+mj-ea"/>
            </a:endParaRPr>
          </a:p>
        </p:txBody>
      </p:sp>
      <p:sp>
        <p:nvSpPr>
          <p:cNvPr id="86032" name="Oval 10"/>
          <p:cNvSpPr>
            <a:spLocks noChangeArrowheads="1"/>
          </p:cNvSpPr>
          <p:nvPr/>
        </p:nvSpPr>
        <p:spPr bwMode="auto">
          <a:xfrm>
            <a:off x="2273303" y="2924175"/>
            <a:ext cx="2228851" cy="533400"/>
          </a:xfrm>
          <a:prstGeom prst="ellipse">
            <a:avLst/>
          </a:prstGeom>
          <a:solidFill>
            <a:srgbClr val="FFCC66"/>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000000"/>
                </a:solidFill>
                <a:latin typeface="+mj-ea"/>
                <a:ea typeface="+mj-ea"/>
              </a:rPr>
              <a:t>歩行介助</a:t>
            </a:r>
          </a:p>
        </p:txBody>
      </p:sp>
      <p:sp>
        <p:nvSpPr>
          <p:cNvPr id="86033" name="Rectangle 17"/>
          <p:cNvSpPr>
            <a:spLocks noChangeArrowheads="1"/>
          </p:cNvSpPr>
          <p:nvPr/>
        </p:nvSpPr>
        <p:spPr bwMode="auto">
          <a:xfrm>
            <a:off x="1916913" y="3548655"/>
            <a:ext cx="2941639" cy="646331"/>
          </a:xfrm>
          <a:prstGeom prst="rect">
            <a:avLst/>
          </a:prstGeom>
          <a:solidFill>
            <a:srgbClr val="CCFFFF"/>
          </a:solidFill>
          <a:ln w="9525" algn="ctr">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ＡＤＬ</a:t>
            </a:r>
            <a:r>
              <a:rPr lang="ja-JP" altLang="ja-JP"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に関する基本的な</a:t>
            </a:r>
            <a:endParaRPr lang="ja-JP" altLang="en-US"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a:p>
            <a:pPr algn="ctr" eaLnBrk="1" hangingPunct="1">
              <a:spcBef>
                <a:spcPct val="0"/>
              </a:spcBef>
              <a:buFontTx/>
              <a:buNone/>
            </a:pPr>
            <a:r>
              <a:rPr lang="ja-JP" altLang="ja-JP"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サービスなど</a:t>
            </a:r>
            <a:endParaRPr lang="ja-JP" altLang="en-US" sz="18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p:txBody>
      </p:sp>
      <p:sp>
        <p:nvSpPr>
          <p:cNvPr id="86034" name="AutoShape 4"/>
          <p:cNvSpPr>
            <a:spLocks noChangeArrowheads="1"/>
          </p:cNvSpPr>
          <p:nvPr/>
        </p:nvSpPr>
        <p:spPr bwMode="auto">
          <a:xfrm>
            <a:off x="5705480" y="1412879"/>
            <a:ext cx="5070475" cy="3311525"/>
          </a:xfrm>
          <a:prstGeom prst="downArrowCallout">
            <a:avLst>
              <a:gd name="adj1" fmla="val 28427"/>
              <a:gd name="adj2" fmla="val 35337"/>
              <a:gd name="adj3" fmla="val 16667"/>
              <a:gd name="adj4" fmla="val 73333"/>
            </a:avLst>
          </a:prstGeom>
          <a:noFill/>
          <a:ln w="28575">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endParaRPr lang="ja-JP" altLang="en-US" sz="1600">
              <a:solidFill>
                <a:srgbClr val="000000"/>
              </a:solidFill>
              <a:latin typeface="+mj-ea"/>
              <a:ea typeface="+mj-ea"/>
            </a:endParaRPr>
          </a:p>
          <a:p>
            <a:pPr algn="ctr" eaLnBrk="1" hangingPunct="1">
              <a:buClr>
                <a:srgbClr val="BBE0E3"/>
              </a:buClr>
              <a:buSzPct val="80000"/>
              <a:buFont typeface="Wingdings" panose="05000000000000000000" pitchFamily="2" charset="2"/>
              <a:buNone/>
            </a:pPr>
            <a:endParaRPr lang="ja-JP" altLang="en-US" sz="1600">
              <a:solidFill>
                <a:srgbClr val="000000"/>
              </a:solidFill>
              <a:latin typeface="+mj-ea"/>
              <a:ea typeface="+mj-ea"/>
            </a:endParaRPr>
          </a:p>
          <a:p>
            <a:pPr algn="ctr" eaLnBrk="1" hangingPunct="1">
              <a:buClr>
                <a:srgbClr val="BBE0E3"/>
              </a:buClr>
              <a:buSzPct val="80000"/>
              <a:buFont typeface="Wingdings" panose="05000000000000000000" pitchFamily="2" charset="2"/>
              <a:buNone/>
            </a:pPr>
            <a:endParaRPr lang="ja-JP" altLang="ja-JP" sz="1600">
              <a:solidFill>
                <a:srgbClr val="000000"/>
              </a:solidFill>
              <a:latin typeface="+mj-ea"/>
              <a:ea typeface="+mj-ea"/>
            </a:endParaRPr>
          </a:p>
        </p:txBody>
      </p:sp>
      <p:sp>
        <p:nvSpPr>
          <p:cNvPr id="86035" name="AutoShape 19"/>
          <p:cNvSpPr>
            <a:spLocks noChangeArrowheads="1"/>
          </p:cNvSpPr>
          <p:nvPr/>
        </p:nvSpPr>
        <p:spPr bwMode="auto">
          <a:xfrm>
            <a:off x="5237166" y="115892"/>
            <a:ext cx="5383212" cy="1152525"/>
          </a:xfrm>
          <a:prstGeom prst="wedgeRoundRectCallout">
            <a:avLst>
              <a:gd name="adj1" fmla="val -62171"/>
              <a:gd name="adj2" fmla="val -6060"/>
              <a:gd name="adj3" fmla="val 16667"/>
            </a:avLst>
          </a:prstGeom>
          <a:solidFill>
            <a:srgbClr val="CCFFCC"/>
          </a:solidFill>
          <a:ln w="9525" algn="ctr">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latin typeface="+mj-ea"/>
                <a:ea typeface="+mj-ea"/>
              </a:rPr>
              <a:t>※ </a:t>
            </a:r>
            <a:r>
              <a:rPr lang="ja-JP" altLang="en-US" sz="1600">
                <a:solidFill>
                  <a:srgbClr val="000000"/>
                </a:solidFill>
                <a:latin typeface="+mj-ea"/>
                <a:ea typeface="+mj-ea"/>
              </a:rPr>
              <a:t>同じようなサービスや複数の人々が希望する個別的なサービスを整理統合していけば、標準化されたサービスに置き換えて行くことができる。</a:t>
            </a:r>
            <a:r>
              <a:rPr lang="ja-JP" altLang="en-US" sz="1600" u="sng">
                <a:solidFill>
                  <a:srgbClr val="000000"/>
                </a:solidFill>
                <a:latin typeface="+mj-ea"/>
                <a:ea typeface="+mj-ea"/>
              </a:rPr>
              <a:t>　→サービスの質の向上</a:t>
            </a:r>
            <a:endParaRPr lang="ja-JP" altLang="en-US" sz="1600">
              <a:solidFill>
                <a:srgbClr val="000000"/>
              </a:solidFill>
              <a:latin typeface="+mj-ea"/>
              <a:ea typeface="+mj-ea"/>
            </a:endParaRPr>
          </a:p>
        </p:txBody>
      </p:sp>
      <p:sp>
        <p:nvSpPr>
          <p:cNvPr id="86036" name="AutoShape 21"/>
          <p:cNvSpPr>
            <a:spLocks noChangeArrowheads="1"/>
          </p:cNvSpPr>
          <p:nvPr/>
        </p:nvSpPr>
        <p:spPr bwMode="auto">
          <a:xfrm>
            <a:off x="4416430" y="5805488"/>
            <a:ext cx="938213" cy="431800"/>
          </a:xfrm>
          <a:prstGeom prst="downArrow">
            <a:avLst>
              <a:gd name="adj1" fmla="val 50000"/>
              <a:gd name="adj2" fmla="val 25000"/>
            </a:avLst>
          </a:prstGeom>
          <a:solidFill>
            <a:srgbClr val="00FF00"/>
          </a:solidFill>
          <a:ln w="38100" cmpd="thickThin" algn="ctr">
            <a:solidFill>
              <a:schemeClr val="tx1"/>
            </a:solidFill>
            <a:miter lim="800000"/>
            <a:headEnd/>
            <a:tailEnd/>
          </a:ln>
          <a:effectLst>
            <a:outerShdw dist="107763" dir="2700000" algn="ctr" rotWithShape="0">
              <a:schemeClr val="bg2">
                <a:alpha val="50000"/>
              </a:schemeClr>
            </a:outerShdw>
          </a:effectLst>
        </p:spPr>
        <p:txBody>
          <a:bodyPr wrap="none" lIns="91407" tIns="45704" rIns="91407" bIns="45704"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800">
              <a:solidFill>
                <a:srgbClr val="000000"/>
              </a:solidFill>
              <a:latin typeface="+mj-ea"/>
              <a:ea typeface="+mj-ea"/>
            </a:endParaRPr>
          </a:p>
        </p:txBody>
      </p:sp>
      <p:sp>
        <p:nvSpPr>
          <p:cNvPr id="86037" name="Rectangle 13"/>
          <p:cNvSpPr>
            <a:spLocks noChangeArrowheads="1"/>
          </p:cNvSpPr>
          <p:nvPr/>
        </p:nvSpPr>
        <p:spPr bwMode="auto">
          <a:xfrm>
            <a:off x="1708160" y="6237291"/>
            <a:ext cx="8912225" cy="411163"/>
          </a:xfrm>
          <a:prstGeom prst="rect">
            <a:avLst/>
          </a:prstGeom>
          <a:solidFill>
            <a:srgbClr val="00CCFF"/>
          </a:solidFill>
          <a:ln w="9525">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000000"/>
                </a:solidFill>
                <a:effectLst>
                  <a:outerShdw blurRad="38100" dist="38100" dir="2700000" algn="tl">
                    <a:srgbClr val="000000">
                      <a:alpha val="43137"/>
                    </a:srgbClr>
                  </a:outerShdw>
                </a:effectLst>
                <a:latin typeface="+mj-ea"/>
                <a:ea typeface="+mj-ea"/>
                <a:cs typeface="Meiryo UI" panose="020B0604030504040204" pitchFamily="50" charset="-128"/>
              </a:rPr>
              <a:t>サービス提供の指針となる。専門性の確立の契機となる</a:t>
            </a:r>
          </a:p>
        </p:txBody>
      </p:sp>
      <p:sp>
        <p:nvSpPr>
          <p:cNvPr id="86039" name="AutoShape 3"/>
          <p:cNvSpPr>
            <a:spLocks noChangeArrowheads="1"/>
          </p:cNvSpPr>
          <p:nvPr/>
        </p:nvSpPr>
        <p:spPr bwMode="auto">
          <a:xfrm>
            <a:off x="6213477" y="4787905"/>
            <a:ext cx="4133851" cy="1079500"/>
          </a:xfrm>
          <a:prstGeom prst="can">
            <a:avLst>
              <a:gd name="adj" fmla="val 48528"/>
            </a:avLst>
          </a:prstGeom>
          <a:solidFill>
            <a:srgbClr val="6699FF">
              <a:alpha val="16862"/>
            </a:srgbClr>
          </a:solidFill>
          <a:ln w="9525">
            <a:solidFill>
              <a:schemeClr val="tx1"/>
            </a:solidFill>
            <a:round/>
            <a:headEnd/>
            <a:tailEnd/>
          </a:ln>
        </p:spPr>
        <p:txBody>
          <a:bodyPr wrap="none" tIns="0" bIns="360000" anchor="ctr" anchorCtr="1"/>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Clr>
                <a:srgbClr val="BBE0E3"/>
              </a:buClr>
              <a:buSzPct val="80000"/>
              <a:buFont typeface="Wingdings" panose="05000000000000000000" pitchFamily="2" charset="2"/>
              <a:buNone/>
            </a:pPr>
            <a:r>
              <a:rPr lang="ja-JP" altLang="en-US" sz="240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分野別の標準化された</a:t>
            </a:r>
            <a:endParaRPr lang="en-US" altLang="ja-JP" sz="240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a:p>
            <a:pPr algn="ctr" eaLnBrk="1" hangingPunct="1">
              <a:buClr>
                <a:srgbClr val="BBE0E3"/>
              </a:buClr>
              <a:buSzPct val="80000"/>
              <a:buFont typeface="Wingdings" panose="05000000000000000000" pitchFamily="2" charset="2"/>
              <a:buNone/>
            </a:pPr>
            <a:r>
              <a:rPr lang="ja-JP" altLang="en-US" sz="240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サービス</a:t>
            </a:r>
          </a:p>
        </p:txBody>
      </p:sp>
      <p:sp>
        <p:nvSpPr>
          <p:cNvPr id="86040" name="AutoShape 21"/>
          <p:cNvSpPr>
            <a:spLocks noChangeArrowheads="1"/>
          </p:cNvSpPr>
          <p:nvPr/>
        </p:nvSpPr>
        <p:spPr bwMode="auto">
          <a:xfrm>
            <a:off x="6835779" y="5818188"/>
            <a:ext cx="938213" cy="431800"/>
          </a:xfrm>
          <a:prstGeom prst="downArrow">
            <a:avLst>
              <a:gd name="adj1" fmla="val 50000"/>
              <a:gd name="adj2" fmla="val 25000"/>
            </a:avLst>
          </a:prstGeom>
          <a:solidFill>
            <a:srgbClr val="00FF00"/>
          </a:solidFill>
          <a:ln w="38100" cmpd="thickThin" algn="ctr">
            <a:solidFill>
              <a:schemeClr val="tx1"/>
            </a:solidFill>
            <a:miter lim="800000"/>
            <a:headEnd/>
            <a:tailEnd/>
          </a:ln>
          <a:effectLst>
            <a:outerShdw dist="107763" dir="2700000" algn="ctr" rotWithShape="0">
              <a:schemeClr val="bg2">
                <a:alpha val="50000"/>
              </a:schemeClr>
            </a:outerShdw>
          </a:effectLst>
        </p:spPr>
        <p:txBody>
          <a:bodyPr wrap="none" lIns="91407" tIns="45704" rIns="91407" bIns="45704"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800">
              <a:solidFill>
                <a:srgbClr val="000000"/>
              </a:solidFill>
              <a:latin typeface="+mj-ea"/>
              <a:ea typeface="+mj-ea"/>
            </a:endParaRPr>
          </a:p>
        </p:txBody>
      </p:sp>
      <p:sp>
        <p:nvSpPr>
          <p:cNvPr id="26" name="テキスト ボックス 25"/>
          <p:cNvSpPr txBox="1"/>
          <p:nvPr/>
        </p:nvSpPr>
        <p:spPr>
          <a:xfrm>
            <a:off x="2139753" y="6637426"/>
            <a:ext cx="7525159" cy="276999"/>
          </a:xfrm>
          <a:prstGeom prst="rect">
            <a:avLst/>
          </a:prstGeom>
          <a:noFill/>
        </p:spPr>
        <p:txBody>
          <a:bodyPr wrap="square" rtlCol="0">
            <a:spAutoFit/>
          </a:bodyPr>
          <a:lstStyle/>
          <a:p>
            <a:pPr algn="ctr"/>
            <a:r>
              <a:rPr lang="ja-JP" altLang="en-US" sz="1200" dirty="0">
                <a:latin typeface="+mj-ea"/>
                <a:ea typeface="+mj-ea"/>
              </a:rPr>
              <a:t>平成２８年度サービス管理責任者等指導者養成研修会（介護）資料による</a:t>
            </a:r>
          </a:p>
        </p:txBody>
      </p:sp>
      <p:sp>
        <p:nvSpPr>
          <p:cNvPr id="25"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40</a:t>
            </a:fld>
            <a:endParaRPr lang="ja-JP" altLang="en-US"/>
          </a:p>
        </p:txBody>
      </p:sp>
    </p:spTree>
    <p:extLst>
      <p:ext uri="{BB962C8B-B14F-4D97-AF65-F5344CB8AC3E}">
        <p14:creationId xmlns:p14="http://schemas.microsoft.com/office/powerpoint/2010/main" val="101558418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0DF430-F37D-0249-CB57-145C1D75B6F8}"/>
              </a:ext>
            </a:extLst>
          </p:cNvPr>
          <p:cNvSpPr>
            <a:spLocks noGrp="1"/>
          </p:cNvSpPr>
          <p:nvPr>
            <p:ph type="sldNum" sz="quarter" idx="12"/>
          </p:nvPr>
        </p:nvSpPr>
        <p:spPr/>
        <p:txBody>
          <a:bodyPr/>
          <a:lstStyle/>
          <a:p>
            <a:pPr>
              <a:defRPr/>
            </a:pPr>
            <a:fld id="{028E30FF-6DFA-4E32-896A-0181B2B83A32}" type="slidenum">
              <a:rPr lang="en-US" altLang="ja-JP" smtClean="0">
                <a:solidFill>
                  <a:srgbClr val="000000"/>
                </a:solidFill>
              </a:rPr>
              <a:pPr>
                <a:defRPr/>
              </a:pPr>
              <a:t>41</a:t>
            </a:fld>
            <a:endParaRPr lang="en-US" altLang="ja-JP">
              <a:solidFill>
                <a:srgbClr val="000000"/>
              </a:solidFill>
            </a:endParaRPr>
          </a:p>
        </p:txBody>
      </p:sp>
      <p:sp>
        <p:nvSpPr>
          <p:cNvPr id="4" name="テキスト ボックス 3">
            <a:extLst>
              <a:ext uri="{FF2B5EF4-FFF2-40B4-BE49-F238E27FC236}">
                <a16:creationId xmlns:a16="http://schemas.microsoft.com/office/drawing/2014/main" id="{F26D3BFD-3DFA-0E6B-945A-F0FD3DBC651A}"/>
              </a:ext>
            </a:extLst>
          </p:cNvPr>
          <p:cNvSpPr txBox="1"/>
          <p:nvPr/>
        </p:nvSpPr>
        <p:spPr>
          <a:xfrm>
            <a:off x="623392" y="692696"/>
            <a:ext cx="10801200" cy="2677656"/>
          </a:xfrm>
          <a:prstGeom prst="rect">
            <a:avLst/>
          </a:prstGeom>
          <a:noFill/>
        </p:spPr>
        <p:txBody>
          <a:bodyPr wrap="square">
            <a:spAutoFit/>
          </a:bodyPr>
          <a:lstStyle/>
          <a:p>
            <a:r>
              <a:rPr lang="ja-JP" altLang="en-US" sz="2800" dirty="0"/>
              <a:t>　個別性が高いと言われる障害者の支援であるが、そうはいっても事例の積み重ねの中で標準化される部分はあるだろうと思われる。</a:t>
            </a:r>
          </a:p>
          <a:p>
            <a:r>
              <a:rPr lang="ja-JP" altLang="en-US" sz="2800" dirty="0"/>
              <a:t>　いつまでも個別個別といっていても職員全体の支援の質の向上にはつながらない。</a:t>
            </a:r>
          </a:p>
          <a:p>
            <a:r>
              <a:rPr lang="ja-JP" altLang="en-US" sz="2800" dirty="0"/>
              <a:t>　個別性の中に整理統合されうるサービスがないか、考えていく必要がある。</a:t>
            </a:r>
          </a:p>
        </p:txBody>
      </p:sp>
      <p:sp>
        <p:nvSpPr>
          <p:cNvPr id="5" name="星: 5 pt 4">
            <a:extLst>
              <a:ext uri="{FF2B5EF4-FFF2-40B4-BE49-F238E27FC236}">
                <a16:creationId xmlns:a16="http://schemas.microsoft.com/office/drawing/2014/main" id="{0185954B-9DAF-7426-C28A-177F6D6A0D12}"/>
              </a:ext>
            </a:extLst>
          </p:cNvPr>
          <p:cNvSpPr/>
          <p:nvPr/>
        </p:nvSpPr>
        <p:spPr>
          <a:xfrm>
            <a:off x="11171494" y="16540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8698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 5"/>
          <p:cNvSpPr>
            <a:spLocks noGrp="1"/>
          </p:cNvSpPr>
          <p:nvPr>
            <p:ph type="sldNum" sz="quarter" idx="12"/>
          </p:nvPr>
        </p:nvSpPr>
        <p:spPr/>
        <p:txBody>
          <a:bodyPr/>
          <a:lstStyle/>
          <a:p>
            <a:pPr>
              <a:defRPr/>
            </a:pPr>
            <a:fld id="{6713254D-39DA-4357-AB14-5E019F226757}" type="slidenum">
              <a:rPr lang="en-US" altLang="ja-JP">
                <a:solidFill>
                  <a:srgbClr val="000000"/>
                </a:solidFill>
              </a:rPr>
              <a:pPr>
                <a:defRPr/>
              </a:pPr>
              <a:t>42</a:t>
            </a:fld>
            <a:endParaRPr lang="en-US" altLang="ja-JP">
              <a:solidFill>
                <a:srgbClr val="000000"/>
              </a:solidFill>
            </a:endParaRPr>
          </a:p>
        </p:txBody>
      </p:sp>
      <p:sp>
        <p:nvSpPr>
          <p:cNvPr id="57348" name="Text Box 3"/>
          <p:cNvSpPr txBox="1">
            <a:spLocks noChangeArrowheads="1"/>
          </p:cNvSpPr>
          <p:nvPr/>
        </p:nvSpPr>
        <p:spPr bwMode="auto">
          <a:xfrm>
            <a:off x="1143005" y="981445"/>
            <a:ext cx="198452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利用者像</a:t>
            </a:r>
            <a:r>
              <a:rPr lang="en-US" altLang="ja-JP"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a:t>
            </a:r>
          </a:p>
        </p:txBody>
      </p:sp>
      <p:grpSp>
        <p:nvGrpSpPr>
          <p:cNvPr id="2" name="グループ化 1"/>
          <p:cNvGrpSpPr/>
          <p:nvPr/>
        </p:nvGrpSpPr>
        <p:grpSpPr>
          <a:xfrm>
            <a:off x="744917" y="4293099"/>
            <a:ext cx="10960211" cy="2170323"/>
            <a:chOff x="744915" y="4293096"/>
            <a:chExt cx="10960211" cy="2170322"/>
          </a:xfrm>
        </p:grpSpPr>
        <p:sp>
          <p:nvSpPr>
            <p:cNvPr id="57347" name="AutoShape 2"/>
            <p:cNvSpPr>
              <a:spLocks noChangeArrowheads="1"/>
            </p:cNvSpPr>
            <p:nvPr/>
          </p:nvSpPr>
          <p:spPr bwMode="auto">
            <a:xfrm>
              <a:off x="744915" y="4391731"/>
              <a:ext cx="10960211" cy="2071687"/>
            </a:xfrm>
            <a:prstGeom prst="roundRect">
              <a:avLst>
                <a:gd name="adj" fmla="val 16667"/>
              </a:avLst>
            </a:prstGeom>
            <a:solidFill>
              <a:srgbClr val="FFFF99"/>
            </a:solidFill>
            <a:ln w="19050">
              <a:solidFill>
                <a:schemeClr val="tx1"/>
              </a:solidFill>
              <a:round/>
              <a:headEnd/>
              <a:tailEnd/>
            </a:ln>
            <a:effectLst>
              <a:outerShdw dist="107763" dir="2700000" algn="ctr" rotWithShape="0">
                <a:schemeClr val="bg2">
                  <a:alpha val="50000"/>
                </a:schemeClr>
              </a:outerShdw>
            </a:effectLst>
          </p:spPr>
          <p:txBody>
            <a:bodyPr lIns="91432" tIns="45716" rIns="91432" bIns="45716" anchor="ctr"/>
            <a:lstStyle/>
            <a:p>
              <a:pPr>
                <a:defRPr/>
              </a:pPr>
              <a:r>
                <a:rPr lang="en-US" altLang="ja-JP"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a:t>
              </a:r>
              <a:r>
                <a:rPr lang="ja-JP" altLang="en-US"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理学療法や作業療法等の身体的リハビリテーションや、日常生活上の相談支援等を実施。</a:t>
              </a:r>
            </a:p>
            <a:p>
              <a:pPr>
                <a:lnSpc>
                  <a:spcPct val="50000"/>
                </a:lnSpc>
                <a:defRPr/>
              </a:pPr>
              <a:endParaRPr lang="ja-JP" altLang="en-US"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a:p>
              <a:pPr>
                <a:defRPr/>
              </a:pPr>
              <a:r>
                <a:rPr lang="ja-JP" altLang="en-US"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通所による訓練を原則としつつ、個別支援計画の進捗状況に応じ、訪問による訓練を組み合わせる。</a:t>
              </a:r>
            </a:p>
            <a:p>
              <a:pPr>
                <a:lnSpc>
                  <a:spcPct val="50000"/>
                </a:lnSpc>
                <a:defRPr/>
              </a:pPr>
              <a:endParaRPr lang="ja-JP" altLang="en-US"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endParaRPr>
            </a:p>
            <a:p>
              <a:pPr>
                <a:defRPr/>
              </a:pPr>
              <a:r>
                <a:rPr lang="ja-JP" altLang="en-US"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利用者ごとに、標準期間（</a:t>
              </a:r>
              <a:r>
                <a:rPr lang="en-US" altLang="ja-JP"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18</a:t>
              </a:r>
              <a:r>
                <a:rPr lang="ja-JP" altLang="en-US" sz="20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ヶ月）内で利用期間を設定。</a:t>
              </a:r>
            </a:p>
          </p:txBody>
        </p:sp>
        <p:sp>
          <p:nvSpPr>
            <p:cNvPr id="57349" name="AutoShape 4"/>
            <p:cNvSpPr>
              <a:spLocks noChangeArrowheads="1"/>
            </p:cNvSpPr>
            <p:nvPr/>
          </p:nvSpPr>
          <p:spPr bwMode="auto">
            <a:xfrm>
              <a:off x="1143035" y="4293096"/>
              <a:ext cx="5081985" cy="490765"/>
            </a:xfrm>
            <a:prstGeom prst="beve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p>
              <a:pPr>
                <a:spcBef>
                  <a:spcPct val="50000"/>
                </a:spcBef>
              </a:pPr>
              <a:r>
                <a:rPr lang="en-US" altLang="ja-JP"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サービス内容等</a:t>
              </a:r>
              <a:r>
                <a:rPr lang="en-US" altLang="ja-JP"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a:t>
              </a:r>
            </a:p>
          </p:txBody>
        </p:sp>
      </p:grpSp>
      <p:sp>
        <p:nvSpPr>
          <p:cNvPr id="57350" name="Rectangle 5"/>
          <p:cNvSpPr>
            <a:spLocks noChangeArrowheads="1"/>
          </p:cNvSpPr>
          <p:nvPr/>
        </p:nvSpPr>
        <p:spPr bwMode="auto">
          <a:xfrm>
            <a:off x="1055446" y="2335716"/>
            <a:ext cx="10110505" cy="1379043"/>
          </a:xfrm>
          <a:prstGeom prst="rect">
            <a:avLst/>
          </a:prstGeom>
          <a:solidFill>
            <a:srgbClr val="CCFFFF">
              <a:alpha val="50195"/>
            </a:srgbClr>
          </a:solidFill>
          <a:ln w="9525" algn="ctr">
            <a:solidFill>
              <a:schemeClr val="tx1"/>
            </a:solidFill>
            <a:prstDash val="dash"/>
            <a:miter lim="800000"/>
            <a:headEnd/>
            <a:tailEnd/>
          </a:ln>
        </p:spPr>
        <p:txBody>
          <a:bodyPr lIns="91432" tIns="45716" rIns="91432" bIns="45716" anchor="ctr"/>
          <a:lstStyle/>
          <a:p>
            <a:r>
              <a:rPr lang="en-US" altLang="ja-JP" sz="2000" dirty="0">
                <a:solidFill>
                  <a:schemeClr val="accent2">
                    <a:lumMod val="75000"/>
                  </a:schemeClr>
                </a:solidFill>
                <a:latin typeface="+mj-ea"/>
                <a:ea typeface="+mj-ea"/>
                <a:cs typeface="Meiryo UI" panose="020B0604030504040204" pitchFamily="50" charset="-128"/>
              </a:rPr>
              <a:t>①</a:t>
            </a:r>
            <a:r>
              <a:rPr lang="ja-JP" altLang="en-US" sz="2000" dirty="0">
                <a:solidFill>
                  <a:schemeClr val="accent2">
                    <a:lumMod val="75000"/>
                  </a:schemeClr>
                </a:solidFill>
                <a:latin typeface="+mj-ea"/>
                <a:ea typeface="+mj-ea"/>
                <a:cs typeface="Meiryo UI" panose="020B0604030504040204" pitchFamily="50" charset="-128"/>
              </a:rPr>
              <a:t>　入所施設・病院を退所・退院した者であって、地域生活への移行等を図る上で、身体的</a:t>
            </a:r>
            <a:endParaRPr lang="en-US" altLang="ja-JP" sz="2000" dirty="0">
              <a:solidFill>
                <a:schemeClr val="accent2">
                  <a:lumMod val="75000"/>
                </a:schemeClr>
              </a:solidFill>
              <a:latin typeface="+mj-ea"/>
              <a:ea typeface="+mj-ea"/>
              <a:cs typeface="Meiryo UI" panose="020B0604030504040204" pitchFamily="50" charset="-128"/>
            </a:endParaRPr>
          </a:p>
          <a:p>
            <a:r>
              <a:rPr lang="ja-JP" altLang="en-US" sz="2000" dirty="0">
                <a:solidFill>
                  <a:schemeClr val="accent2">
                    <a:lumMod val="75000"/>
                  </a:schemeClr>
                </a:solidFill>
                <a:latin typeface="+mj-ea"/>
                <a:ea typeface="+mj-ea"/>
                <a:cs typeface="Meiryo UI" panose="020B0604030504040204" pitchFamily="50" charset="-128"/>
              </a:rPr>
              <a:t>　　リハビリテーションの継続や身体機能の維持・回復などの支援が必要な者</a:t>
            </a:r>
          </a:p>
          <a:p>
            <a:r>
              <a:rPr lang="ja-JP" altLang="en-US" sz="2000" dirty="0">
                <a:solidFill>
                  <a:schemeClr val="accent2">
                    <a:lumMod val="75000"/>
                  </a:schemeClr>
                </a:solidFill>
                <a:latin typeface="+mj-ea"/>
                <a:ea typeface="+mj-ea"/>
                <a:cs typeface="Meiryo UI" panose="020B0604030504040204" pitchFamily="50" charset="-128"/>
              </a:rPr>
              <a:t>②　盲・ろう・養護学校を卒業した者であって、地域生活を営む上で、身体機能の維持・回復</a:t>
            </a:r>
            <a:endParaRPr lang="en-US" altLang="ja-JP" sz="2000" dirty="0">
              <a:solidFill>
                <a:schemeClr val="accent2">
                  <a:lumMod val="75000"/>
                </a:schemeClr>
              </a:solidFill>
              <a:latin typeface="+mj-ea"/>
              <a:ea typeface="+mj-ea"/>
              <a:cs typeface="Meiryo UI" panose="020B0604030504040204" pitchFamily="50" charset="-128"/>
            </a:endParaRPr>
          </a:p>
          <a:p>
            <a:r>
              <a:rPr lang="ja-JP" altLang="en-US" sz="2000" dirty="0">
                <a:solidFill>
                  <a:schemeClr val="accent2">
                    <a:lumMod val="75000"/>
                  </a:schemeClr>
                </a:solidFill>
                <a:latin typeface="+mj-ea"/>
                <a:ea typeface="+mj-ea"/>
                <a:cs typeface="Meiryo UI" panose="020B0604030504040204" pitchFamily="50" charset="-128"/>
              </a:rPr>
              <a:t>　　などの支援が必要な者　等</a:t>
            </a:r>
          </a:p>
        </p:txBody>
      </p:sp>
      <p:sp>
        <p:nvSpPr>
          <p:cNvPr id="176139" name="Text Box 11"/>
          <p:cNvSpPr txBox="1">
            <a:spLocks noChangeArrowheads="1"/>
          </p:cNvSpPr>
          <p:nvPr/>
        </p:nvSpPr>
        <p:spPr bwMode="auto">
          <a:xfrm>
            <a:off x="1143004" y="212012"/>
            <a:ext cx="10022947" cy="769433"/>
          </a:xfrm>
          <a:prstGeom prst="rect">
            <a:avLst/>
          </a:prstGeom>
          <a:noFill/>
          <a:ln w="9525" algn="ctr">
            <a:noFill/>
            <a:miter lim="800000"/>
            <a:headEnd/>
            <a:tailEnd/>
          </a:ln>
          <a:effectLst/>
        </p:spPr>
        <p:txBody>
          <a:bodyPr lIns="91432" tIns="45716" rIns="91432" bIns="45716">
            <a:spAutoFit/>
          </a:bodyPr>
          <a:lstStyle/>
          <a:p>
            <a:pPr algn="ctr">
              <a:spcBef>
                <a:spcPct val="50000"/>
              </a:spcBef>
              <a:defRPr/>
            </a:pPr>
            <a:r>
              <a:rPr lang="ja-JP" altLang="en-US" sz="4400" b="1" dirty="0">
                <a:solidFill>
                  <a:schemeClr val="accent2">
                    <a:lumMod val="75000"/>
                  </a:schemeClr>
                </a:solidFill>
                <a:latin typeface="+mj-ea"/>
                <a:ea typeface="+mj-ea"/>
                <a:cs typeface="Meiryo UI" panose="020B0604030504040204" pitchFamily="50" charset="-128"/>
              </a:rPr>
              <a:t>自立訓練（機能訓練）事業</a:t>
            </a:r>
          </a:p>
        </p:txBody>
      </p:sp>
      <p:sp>
        <p:nvSpPr>
          <p:cNvPr id="57352" name="Text Box 12"/>
          <p:cNvSpPr txBox="1">
            <a:spLocks noChangeArrowheads="1"/>
          </p:cNvSpPr>
          <p:nvPr/>
        </p:nvSpPr>
        <p:spPr bwMode="auto">
          <a:xfrm>
            <a:off x="1055440" y="1451102"/>
            <a:ext cx="10801200"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　地域生活を営む上で、身体機能・生活能力の維持・向上等のため、一定の支援が必要な身体障害者</a:t>
            </a:r>
          </a:p>
        </p:txBody>
      </p:sp>
    </p:spTree>
    <p:extLst>
      <p:ext uri="{BB962C8B-B14F-4D97-AF65-F5344CB8AC3E}">
        <p14:creationId xmlns:p14="http://schemas.microsoft.com/office/powerpoint/2010/main" val="1070410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スライド番号プレースホルダ 5"/>
          <p:cNvSpPr>
            <a:spLocks noGrp="1"/>
          </p:cNvSpPr>
          <p:nvPr>
            <p:ph type="sldNum" sz="quarter" idx="12"/>
          </p:nvPr>
        </p:nvSpPr>
        <p:spPr/>
        <p:txBody>
          <a:bodyPr/>
          <a:lstStyle/>
          <a:p>
            <a:pPr>
              <a:defRPr/>
            </a:pPr>
            <a:fld id="{B32D469A-C0C3-472E-BC3C-90C35829E2FF}" type="slidenum">
              <a:rPr lang="en-US" altLang="ja-JP">
                <a:solidFill>
                  <a:srgbClr val="000000"/>
                </a:solidFill>
              </a:rPr>
              <a:pPr>
                <a:defRPr/>
              </a:pPr>
              <a:t>43</a:t>
            </a:fld>
            <a:endParaRPr lang="en-US" altLang="ja-JP">
              <a:solidFill>
                <a:srgbClr val="000000"/>
              </a:solidFill>
            </a:endParaRPr>
          </a:p>
        </p:txBody>
      </p:sp>
      <p:sp>
        <p:nvSpPr>
          <p:cNvPr id="178178" name="Text Box 2"/>
          <p:cNvSpPr txBox="1">
            <a:spLocks noChangeArrowheads="1"/>
          </p:cNvSpPr>
          <p:nvPr/>
        </p:nvSpPr>
        <p:spPr bwMode="auto">
          <a:xfrm>
            <a:off x="1775520" y="100109"/>
            <a:ext cx="8502651" cy="523212"/>
          </a:xfrm>
          <a:prstGeom prst="rect">
            <a:avLst/>
          </a:prstGeom>
          <a:noFill/>
          <a:ln w="9525" algn="ctr">
            <a:noFill/>
            <a:miter lim="800000"/>
            <a:headEnd/>
            <a:tailEnd/>
          </a:ln>
          <a:effectLst/>
        </p:spPr>
        <p:txBody>
          <a:bodyPr lIns="91432" tIns="45716" rIns="91432" bIns="45716">
            <a:spAutoFit/>
          </a:bodyPr>
          <a:lstStyle/>
          <a:p>
            <a:pPr>
              <a:spcBef>
                <a:spcPct val="50000"/>
              </a:spcBef>
              <a:defRPr/>
            </a:pPr>
            <a:r>
              <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800" u="sng"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自立訓練（機能訓練）の標準的な支援内容</a:t>
            </a:r>
          </a:p>
        </p:txBody>
      </p:sp>
      <p:graphicFrame>
        <p:nvGraphicFramePr>
          <p:cNvPr id="178232" name="Group 56"/>
          <p:cNvGraphicFramePr>
            <a:graphicFrameLocks noGrp="1"/>
          </p:cNvGraphicFramePr>
          <p:nvPr>
            <p:extLst>
              <p:ext uri="{D42A27DB-BD31-4B8C-83A1-F6EECF244321}">
                <p14:modId xmlns:p14="http://schemas.microsoft.com/office/powerpoint/2010/main" val="536559548"/>
              </p:ext>
            </p:extLst>
          </p:nvPr>
        </p:nvGraphicFramePr>
        <p:xfrm>
          <a:off x="1100331" y="623321"/>
          <a:ext cx="10073905" cy="6026142"/>
        </p:xfrm>
        <a:graphic>
          <a:graphicData uri="http://schemas.openxmlformats.org/drawingml/2006/table">
            <a:tbl>
              <a:tblPr/>
              <a:tblGrid>
                <a:gridCol w="1428360">
                  <a:extLst>
                    <a:ext uri="{9D8B030D-6E8A-4147-A177-3AD203B41FA5}">
                      <a16:colId xmlns:a16="http://schemas.microsoft.com/office/drawing/2014/main" val="20000"/>
                    </a:ext>
                  </a:extLst>
                </a:gridCol>
                <a:gridCol w="2881169">
                  <a:extLst>
                    <a:ext uri="{9D8B030D-6E8A-4147-A177-3AD203B41FA5}">
                      <a16:colId xmlns:a16="http://schemas.microsoft.com/office/drawing/2014/main" val="20001"/>
                    </a:ext>
                  </a:extLst>
                </a:gridCol>
                <a:gridCol w="2878529">
                  <a:extLst>
                    <a:ext uri="{9D8B030D-6E8A-4147-A177-3AD203B41FA5}">
                      <a16:colId xmlns:a16="http://schemas.microsoft.com/office/drawing/2014/main" val="20002"/>
                    </a:ext>
                  </a:extLst>
                </a:gridCol>
                <a:gridCol w="239003">
                  <a:extLst>
                    <a:ext uri="{9D8B030D-6E8A-4147-A177-3AD203B41FA5}">
                      <a16:colId xmlns:a16="http://schemas.microsoft.com/office/drawing/2014/main" val="816785229"/>
                    </a:ext>
                  </a:extLst>
                </a:gridCol>
                <a:gridCol w="2646844">
                  <a:extLst>
                    <a:ext uri="{9D8B030D-6E8A-4147-A177-3AD203B41FA5}">
                      <a16:colId xmlns:a16="http://schemas.microsoft.com/office/drawing/2014/main" val="20004"/>
                    </a:ext>
                  </a:extLst>
                </a:gridCol>
              </a:tblGrid>
              <a:tr h="502912">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ja-JP" altLang="ja-JP" sz="11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51" marR="99051"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ctr" latinLnBrk="0" hangingPunct="1">
                        <a:lnSpc>
                          <a:spcPct val="90000"/>
                        </a:lnSpc>
                        <a:spcBef>
                          <a:spcPct val="20000"/>
                        </a:spcBef>
                        <a:spcAft>
                          <a:spcPct val="0"/>
                        </a:spcAft>
                        <a:buClrTx/>
                        <a:buSzTx/>
                        <a:buFontTx/>
                        <a:buNone/>
                        <a:tabLst/>
                      </a:pPr>
                      <a:r>
                        <a:rPr kumimoji="1" lang="ja-JP" altLang="en-US" sz="15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通所前期（基礎訓練期）</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1" fontAlgn="ctr" latinLnBrk="0" hangingPunct="1">
                        <a:lnSpc>
                          <a:spcPct val="90000"/>
                        </a:lnSpc>
                        <a:spcBef>
                          <a:spcPct val="20000"/>
                        </a:spcBef>
                        <a:spcAft>
                          <a:spcPct val="0"/>
                        </a:spcAft>
                        <a:buClrTx/>
                        <a:buSzTx/>
                        <a:buFontTx/>
                        <a:buNone/>
                        <a:tabLst/>
                      </a:pPr>
                      <a:r>
                        <a:rPr kumimoji="1" lang="ja-JP" altLang="en-US" sz="15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通所後期（移行・日常生活訓練期）</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1" fontAlgn="ctr" latinLnBrk="0" hangingPunct="1">
                        <a:lnSpc>
                          <a:spcPct val="90000"/>
                        </a:lnSpc>
                        <a:spcBef>
                          <a:spcPct val="20000"/>
                        </a:spcBef>
                        <a:spcAft>
                          <a:spcPct val="0"/>
                        </a:spcAft>
                        <a:buClrTx/>
                        <a:buSzTx/>
                        <a:buFontTx/>
                        <a:buNone/>
                        <a:tabLst/>
                      </a:pPr>
                      <a:r>
                        <a:rPr kumimoji="1" lang="ja-JP" altLang="en-US" sz="15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訪問期</a:t>
                      </a:r>
                    </a:p>
                  </a:txBody>
                  <a:tcPr marL="99051" marR="99051"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3108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　　　　間</a:t>
                      </a:r>
                    </a:p>
                  </a:txBody>
                  <a:tcPr marL="99051" marR="99051"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６ヶ月間　</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６ヶ月間</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６ヶ月間</a:t>
                      </a:r>
                    </a:p>
                  </a:txBody>
                  <a:tcPr marL="99051" marR="99051"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8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 中 通 所</a:t>
                      </a:r>
                    </a:p>
                  </a:txBody>
                  <a:tcPr marL="99051" marR="99051"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08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訪　　　　問</a:t>
                      </a:r>
                    </a:p>
                  </a:txBody>
                  <a:tcPr marL="99051" marR="99051"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9051" marR="99051"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20132">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5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ADL</a:t>
                      </a:r>
                      <a:r>
                        <a:rPr kumimoji="1" lang="ja-JP" altLang="en-US" sz="15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（日常生活動作）、</a:t>
                      </a:r>
                      <a:r>
                        <a:rPr kumimoji="1" lang="en-US" altLang="ja-JP" sz="15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IADL</a:t>
                      </a:r>
                      <a:r>
                        <a:rPr kumimoji="1" lang="ja-JP" altLang="en-US" sz="15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（日常生活関連動作）の向上</a:t>
                      </a:r>
                    </a:p>
                  </a:txBody>
                  <a:tcPr marL="99051" marR="99051"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施設内等での基礎的訓練（理学療</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法、作業療法、言語療法の個別的指</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導による心身機能の向上）</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医療機関におけるリハビリテー</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ションのフォローアップ </a:t>
                      </a:r>
                    </a:p>
                  </a:txBody>
                  <a:tcPr marL="99051" marR="99051"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地域において安定的な日常生活を営むための訓練（理学療法、作業療法、言</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語療法のグループ指導、自助具・装具適応及び改良、白杖等に歩行訓練、ロー</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ルプレイ等による日常生活関連動作の向上）</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社会経済活動への参加のための訓練（書字・読字・手話等のコミュニケーシ　</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ション訓練、作業訓練、公共交通機関を利用した外出訓練等）</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1051891">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社会活動参加</a:t>
                      </a:r>
                    </a:p>
                  </a:txBody>
                  <a:tcPr marL="99051" marR="99051"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gridSpan="2">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本人、相談支援事業者等関係機関との調整</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地域の社会資源に関する情報提供</a:t>
                      </a:r>
                    </a:p>
                  </a:txBody>
                  <a:tcPr marL="99051" marR="99051"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就労、職業訓練等他のサービス提供体制との調整</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住環境の調整（住居の確保、住宅改修等の助言及び調整）</a:t>
                      </a:r>
                    </a:p>
                    <a:p>
                      <a:pPr marL="0" marR="0" lvl="0" indent="0" algn="just"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ボランティア等地域の社会資源との調整 </a:t>
                      </a: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just" defTabSz="914400" rtl="0" eaLnBrk="1" fontAlgn="base" latinLnBrk="0" hangingPunct="1">
                        <a:lnSpc>
                          <a:spcPct val="9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192">
                <a:tc vMerge="1">
                  <a:txBody>
                    <a:bodyPr/>
                    <a:lstStyle/>
                    <a:p>
                      <a:endParaRPr kumimoji="1" lang="ja-JP" altLang="en-US"/>
                    </a:p>
                  </a:txBody>
                  <a:tcPr/>
                </a:tc>
                <a:tc gridSpan="4">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パソコン等情報機器の利用</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その他スポーツ、レクリエーション等</a:t>
                      </a: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85952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健康管理</a:t>
                      </a:r>
                    </a:p>
                  </a:txBody>
                  <a:tcPr marL="99051" marR="99051"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gridSpan="4">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健康維持のための指導・助言（血圧・脈拍、自覚症状等のチェック、血糖値の測定等）</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二次障害予防を含む具体的な看護計画（疲労、転倒、疼痛等への配慮、運動許容量の検討、事故防止）の作成</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症状や障害の経過観察（</a:t>
                      </a:r>
                      <a:r>
                        <a:rPr kumimoji="1" lang="ja-JP" altLang="en-US" sz="12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じょく</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瘡、インスリン注射、導尿カテーテルの挿入、浣腸、摘便等の処置及び介護に係る具体的な指示）</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服薬管理</a:t>
                      </a: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457192">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99051" marR="99051"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施設内での入浴、排泄介助、身辺</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介助等</a:t>
                      </a:r>
                    </a:p>
                  </a:txBody>
                  <a:tcPr marL="99051" marR="99051"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地域生活における身辺、食事、排泄等の自立へ向けての対応</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家族への助言</a:t>
                      </a: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8"/>
                  </a:ext>
                </a:extLst>
              </a:tr>
              <a:tr h="644631">
                <a:tc vMerge="1">
                  <a:txBody>
                    <a:bodyPr/>
                    <a:lstStyle/>
                    <a:p>
                      <a:endParaRPr kumimoji="1" lang="ja-JP" alt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移行プログラムへの同意（目標設</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定）と動機付け</a:t>
                      </a:r>
                    </a:p>
                  </a:txBody>
                  <a:tcPr marL="99051" marR="99051"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今後の生活設計を構築する上での相談・援助</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地域生活・就労移行支援等他のサービス利用に向けた安定的な生活のための相談・援助</a:t>
                      </a:r>
                    </a:p>
                  </a:txBody>
                  <a:tcPr marL="99051" marR="99051"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bl>
          </a:graphicData>
        </a:graphic>
      </p:graphicFrame>
      <p:sp>
        <p:nvSpPr>
          <p:cNvPr id="58421" name="Text Box 52"/>
          <p:cNvSpPr txBox="1">
            <a:spLocks noChangeArrowheads="1"/>
          </p:cNvSpPr>
          <p:nvPr/>
        </p:nvSpPr>
        <p:spPr bwMode="auto">
          <a:xfrm>
            <a:off x="2817950" y="6617043"/>
            <a:ext cx="8819092" cy="26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11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地域の社会資源の状況から通所することが困難であるなど、一定の条件に該当する場合、施設入所も可能。</a:t>
            </a:r>
          </a:p>
        </p:txBody>
      </p:sp>
    </p:spTree>
    <p:extLst>
      <p:ext uri="{BB962C8B-B14F-4D97-AF65-F5344CB8AC3E}">
        <p14:creationId xmlns:p14="http://schemas.microsoft.com/office/powerpoint/2010/main" val="35136224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pPr>
              <a:defRPr/>
            </a:pPr>
            <a:fld id="{A1E2D911-ECD2-48B2-A153-26BC466310E4}" type="slidenum">
              <a:rPr lang="en-US" altLang="ja-JP">
                <a:solidFill>
                  <a:srgbClr val="000000"/>
                </a:solidFill>
              </a:rPr>
              <a:pPr>
                <a:defRPr/>
              </a:pPr>
              <a:t>44</a:t>
            </a:fld>
            <a:endParaRPr lang="en-US" altLang="ja-JP">
              <a:solidFill>
                <a:srgbClr val="000000"/>
              </a:solidFill>
            </a:endParaRPr>
          </a:p>
        </p:txBody>
      </p:sp>
      <p:sp>
        <p:nvSpPr>
          <p:cNvPr id="59395" name="AutoShape 2"/>
          <p:cNvSpPr>
            <a:spLocks noChangeArrowheads="1"/>
          </p:cNvSpPr>
          <p:nvPr/>
        </p:nvSpPr>
        <p:spPr bwMode="auto">
          <a:xfrm>
            <a:off x="1143000" y="4068783"/>
            <a:ext cx="10137576" cy="2168533"/>
          </a:xfrm>
          <a:prstGeom prst="roundRect">
            <a:avLst>
              <a:gd name="adj" fmla="val 16667"/>
            </a:avLst>
          </a:prstGeom>
          <a:solidFill>
            <a:srgbClr val="FFFF99"/>
          </a:solidFill>
          <a:ln w="19050">
            <a:solidFill>
              <a:schemeClr val="tx1"/>
            </a:solidFill>
            <a:round/>
            <a:headEnd/>
            <a:tailEnd/>
          </a:ln>
          <a:effectLst>
            <a:outerShdw dist="107763" dir="2700000" algn="ctr" rotWithShape="0">
              <a:schemeClr val="bg2">
                <a:alpha val="50000"/>
              </a:schemeClr>
            </a:outerShdw>
          </a:effectLst>
        </p:spPr>
        <p:txBody>
          <a:bodyPr anchor="ctr"/>
          <a:lstStyle/>
          <a:p>
            <a:pPr>
              <a:defRPr/>
            </a:pPr>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食事や家事等の日常生活能力を向上するための支援や、日常生活上の相談支援等を実施。</a:t>
            </a:r>
          </a:p>
          <a:p>
            <a:pPr>
              <a:defRPr/>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通所による訓練を原則としつつ、個別支援計画の進捗状況に応じ、訪問による訓練を組み合わせ。また、宿泊型の訓練も設定。</a:t>
            </a:r>
          </a:p>
          <a:p>
            <a:pPr>
              <a:defRPr/>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利用者ごとに、標準期間（</a:t>
            </a:r>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ヶ月、長期入所者の場合は</a:t>
            </a:r>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36</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ヶ月）内で利用期間を設定。</a:t>
            </a:r>
          </a:p>
        </p:txBody>
      </p:sp>
      <p:sp>
        <p:nvSpPr>
          <p:cNvPr id="59396" name="Text Box 3"/>
          <p:cNvSpPr txBox="1">
            <a:spLocks noChangeArrowheads="1"/>
          </p:cNvSpPr>
          <p:nvPr/>
        </p:nvSpPr>
        <p:spPr bwMode="auto">
          <a:xfrm>
            <a:off x="1452608" y="928690"/>
            <a:ext cx="1613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a:t>
            </a: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59397" name="AutoShape 4"/>
          <p:cNvSpPr>
            <a:spLocks noChangeArrowheads="1"/>
          </p:cNvSpPr>
          <p:nvPr/>
        </p:nvSpPr>
        <p:spPr bwMode="auto">
          <a:xfrm>
            <a:off x="1775525" y="4068783"/>
            <a:ext cx="3080756" cy="531674"/>
          </a:xfrm>
          <a:prstGeom prst="beve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サービス内容等</a:t>
            </a:r>
            <a:r>
              <a:rPr lang="en-US"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9398" name="Rectangle 5"/>
          <p:cNvSpPr>
            <a:spLocks noChangeArrowheads="1"/>
          </p:cNvSpPr>
          <p:nvPr/>
        </p:nvSpPr>
        <p:spPr bwMode="auto">
          <a:xfrm>
            <a:off x="1143000" y="2354287"/>
            <a:ext cx="10137576" cy="1498600"/>
          </a:xfrm>
          <a:prstGeom prst="rect">
            <a:avLst/>
          </a:prstGeom>
          <a:solidFill>
            <a:srgbClr val="CCFFFF">
              <a:alpha val="50195"/>
            </a:srgbClr>
          </a:solidFill>
          <a:ln w="9525" algn="ctr">
            <a:solidFill>
              <a:schemeClr val="tx1"/>
            </a:solidFill>
            <a:prstDash val="dash"/>
            <a:miter lim="800000"/>
            <a:headEnd/>
            <a:tailEnd/>
          </a:ln>
        </p:spPr>
        <p:txBody>
          <a:bodyPr anchor="ctr"/>
          <a:lstStyle/>
          <a:p>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入所施設・病院を退所・退院した者であって、地域生活への移行を図る上で、生活能力の</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維持・向上などの支援が必要な者</a:t>
            </a: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　養護学校を卒業した者、継続した通院により症状が安定している者等であって、地域生活を</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営む上で、生活能力の維持・向上などの支援が必要な者　　等</a:t>
            </a:r>
          </a:p>
        </p:txBody>
      </p:sp>
      <p:sp>
        <p:nvSpPr>
          <p:cNvPr id="403465" name="Text Box 9"/>
          <p:cNvSpPr txBox="1">
            <a:spLocks noChangeArrowheads="1"/>
          </p:cNvSpPr>
          <p:nvPr/>
        </p:nvSpPr>
        <p:spPr bwMode="auto">
          <a:xfrm>
            <a:off x="1143000" y="146371"/>
            <a:ext cx="10022947" cy="769441"/>
          </a:xfrm>
          <a:prstGeom prst="rect">
            <a:avLst/>
          </a:prstGeom>
          <a:noFill/>
          <a:ln w="9525" algn="ctr">
            <a:noFill/>
            <a:miter lim="800000"/>
            <a:headEnd/>
            <a:tailEnd/>
          </a:ln>
          <a:effectLst/>
        </p:spPr>
        <p:txBody>
          <a:bodyPr>
            <a:spAutoFit/>
          </a:bodyPr>
          <a:lstStyle/>
          <a:p>
            <a:pPr algn="ctr">
              <a:spcBef>
                <a:spcPct val="50000"/>
              </a:spcBef>
              <a:defRPr/>
            </a:pPr>
            <a:r>
              <a:rPr lang="ja-JP" altLang="en-US" sz="4400" b="1" dirty="0">
                <a:solidFill>
                  <a:schemeClr val="accent2">
                    <a:lumMod val="75000"/>
                  </a:schemeClr>
                </a:solidFill>
                <a:latin typeface="+mj-ea"/>
                <a:ea typeface="+mj-ea"/>
                <a:cs typeface="Meiryo UI" panose="020B0604030504040204" pitchFamily="50" charset="-128"/>
              </a:rPr>
              <a:t>自立訓練（生活訓練）事業</a:t>
            </a:r>
          </a:p>
        </p:txBody>
      </p:sp>
      <p:sp>
        <p:nvSpPr>
          <p:cNvPr id="59400" name="Text Box 10"/>
          <p:cNvSpPr txBox="1">
            <a:spLocks noChangeArrowheads="1"/>
          </p:cNvSpPr>
          <p:nvPr/>
        </p:nvSpPr>
        <p:spPr bwMode="auto">
          <a:xfrm>
            <a:off x="1375176" y="1374785"/>
            <a:ext cx="97907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地域生活を営む上で、生活能力の維持・向上等のため、一定の支援必要な知的障害者・精神障害者</a:t>
            </a:r>
          </a:p>
        </p:txBody>
      </p:sp>
    </p:spTree>
    <p:extLst>
      <p:ext uri="{BB962C8B-B14F-4D97-AF65-F5344CB8AC3E}">
        <p14:creationId xmlns:p14="http://schemas.microsoft.com/office/powerpoint/2010/main" val="1333522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スライド番号プレースホルダ 5"/>
          <p:cNvSpPr>
            <a:spLocks noGrp="1"/>
          </p:cNvSpPr>
          <p:nvPr>
            <p:ph type="sldNum" sz="quarter" idx="12"/>
          </p:nvPr>
        </p:nvSpPr>
        <p:spPr/>
        <p:txBody>
          <a:bodyPr/>
          <a:lstStyle/>
          <a:p>
            <a:pPr>
              <a:defRPr/>
            </a:pPr>
            <a:fld id="{20568820-87D3-4905-AAF2-C2D01F7A8E5A}" type="slidenum">
              <a:rPr lang="en-US" altLang="ja-JP">
                <a:solidFill>
                  <a:srgbClr val="000000"/>
                </a:solidFill>
              </a:rPr>
              <a:pPr>
                <a:defRPr/>
              </a:pPr>
              <a:t>45</a:t>
            </a:fld>
            <a:endParaRPr lang="en-US" altLang="ja-JP">
              <a:solidFill>
                <a:srgbClr val="000000"/>
              </a:solidFill>
            </a:endParaRPr>
          </a:p>
        </p:txBody>
      </p:sp>
      <p:sp>
        <p:nvSpPr>
          <p:cNvPr id="406530" name="Rectangle 2"/>
          <p:cNvSpPr>
            <a:spLocks noGrp="1" noChangeArrowheads="1"/>
          </p:cNvSpPr>
          <p:nvPr>
            <p:ph type="title"/>
          </p:nvPr>
        </p:nvSpPr>
        <p:spPr>
          <a:xfrm>
            <a:off x="1493908" y="260350"/>
            <a:ext cx="8464815" cy="523220"/>
          </a:xfrm>
        </p:spPr>
        <p:txBody>
          <a:bodyPr vert="horz" wrap="square" lIns="91440" tIns="45720" rIns="91440" bIns="45720" numCol="1" anchor="t" anchorCtr="0" compatLnSpc="1">
            <a:prstTxWarp prst="textNoShape">
              <a:avLst/>
            </a:prstTxWarp>
            <a:spAutoFit/>
          </a:bodyPr>
          <a:lstStyle/>
          <a:p>
            <a:pPr eaLnBrk="1" hangingPunct="1">
              <a:spcBef>
                <a:spcPct val="50000"/>
              </a:spcBef>
              <a:defRPr/>
            </a:pPr>
            <a:r>
              <a:rPr lang="en-US" altLang="ja-JP"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自立訓練（生活訓練）の標準的な支援内容</a:t>
            </a:r>
            <a:r>
              <a:rPr lang="en-US" altLang="ja-JP"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60420" name="Text Box 3"/>
          <p:cNvSpPr txBox="1">
            <a:spLocks noChangeArrowheads="1"/>
          </p:cNvSpPr>
          <p:nvPr/>
        </p:nvSpPr>
        <p:spPr bwMode="auto">
          <a:xfrm>
            <a:off x="1963348" y="785813"/>
            <a:ext cx="335359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1600">
                <a:solidFill>
                  <a:srgbClr val="000000"/>
                </a:solidFill>
                <a:latin typeface="Arial" pitchFamily="34" charset="0"/>
              </a:rPr>
              <a:t>①</a:t>
            </a:r>
            <a:r>
              <a:rPr lang="ja-JP" altLang="en-US" sz="1600">
                <a:solidFill>
                  <a:srgbClr val="000000"/>
                </a:solidFill>
                <a:latin typeface="Arial" pitchFamily="34" charset="0"/>
              </a:rPr>
              <a:t>　長期入所者・入院患者</a:t>
            </a:r>
          </a:p>
        </p:txBody>
      </p:sp>
      <p:graphicFrame>
        <p:nvGraphicFramePr>
          <p:cNvPr id="406532" name="Group 4"/>
          <p:cNvGraphicFramePr>
            <a:graphicFrameLocks noGrp="1"/>
          </p:cNvGraphicFramePr>
          <p:nvPr>
            <p:ph idx="1"/>
          </p:nvPr>
        </p:nvGraphicFramePr>
        <p:xfrm>
          <a:off x="1343473" y="1102551"/>
          <a:ext cx="9277300" cy="5258968"/>
        </p:xfrm>
        <a:graphic>
          <a:graphicData uri="http://schemas.openxmlformats.org/drawingml/2006/table">
            <a:tbl>
              <a:tblPr/>
              <a:tblGrid>
                <a:gridCol w="1157227">
                  <a:extLst>
                    <a:ext uri="{9D8B030D-6E8A-4147-A177-3AD203B41FA5}">
                      <a16:colId xmlns:a16="http://schemas.microsoft.com/office/drawing/2014/main" val="20000"/>
                    </a:ext>
                  </a:extLst>
                </a:gridCol>
                <a:gridCol w="2351469">
                  <a:extLst>
                    <a:ext uri="{9D8B030D-6E8A-4147-A177-3AD203B41FA5}">
                      <a16:colId xmlns:a16="http://schemas.microsoft.com/office/drawing/2014/main" val="20001"/>
                    </a:ext>
                  </a:extLst>
                </a:gridCol>
                <a:gridCol w="1950144">
                  <a:extLst>
                    <a:ext uri="{9D8B030D-6E8A-4147-A177-3AD203B41FA5}">
                      <a16:colId xmlns:a16="http://schemas.microsoft.com/office/drawing/2014/main" val="20002"/>
                    </a:ext>
                  </a:extLst>
                </a:gridCol>
                <a:gridCol w="1714411">
                  <a:extLst>
                    <a:ext uri="{9D8B030D-6E8A-4147-A177-3AD203B41FA5}">
                      <a16:colId xmlns:a16="http://schemas.microsoft.com/office/drawing/2014/main" val="20003"/>
                    </a:ext>
                  </a:extLst>
                </a:gridCol>
                <a:gridCol w="2104049">
                  <a:extLst>
                    <a:ext uri="{9D8B030D-6E8A-4147-A177-3AD203B41FA5}">
                      <a16:colId xmlns:a16="http://schemas.microsoft.com/office/drawing/2014/main" val="20004"/>
                    </a:ext>
                  </a:extLst>
                </a:gridCol>
              </a:tblGrid>
              <a:tr h="3486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退所・退院早期</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通所期・訪問導入期</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訪問期</a:t>
                      </a: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304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Times New Roman" pitchFamily="18" charset="0"/>
                        <a:ea typeface="ＭＳ Ｐゴシック" pitchFamily="50" charset="-128"/>
                      </a:endParaRP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（訓練準備期）</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（生活習慣修得期）</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（定着期）</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4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（フォロー期）</a:t>
                      </a: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12">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期間</a:t>
                      </a: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ヶ月間</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６ヶ月間</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６ヶ月間</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ヶ月間</a:t>
                      </a: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12">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日中通所</a:t>
                      </a: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ja-JP" sz="1400" b="1"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ja-JP" sz="1400" b="1"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a:ln>
                            <a:noFill/>
                          </a:ln>
                          <a:solidFill>
                            <a:srgbClr val="008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12">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訪問</a:t>
                      </a: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rgbClr val="008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rgbClr val="008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6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長期入院・入所者の特記事項</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具体的な地域生活の理解と動機</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付け</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（例：視覚的にわかりやすい</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情報提供や極めて短期的なｸﾞﾙｰ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ﾌﾟﾎｰﾑの体験）</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実際の移行先の調整</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○環境の変化に伴う心理的  </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不安を解消</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地域移行した際に活</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用の可能性のある福祉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ｻｰﾋﾞｽに係る情報を提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供</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00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ADL,IADL</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の向上</a:t>
                      </a: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0" u="sng"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sng"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生活リズムの確立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○食事、排泄等の基本動作の習得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○着脱衣、洗面等の身辺処理の習</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sng"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得</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洗濯、調理、買い物、掃除</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などの日常生活関連動作</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の習得</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日常生活関連動作に</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ついて直接的な支援</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から、本人の自主的</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な取り組みを促す支</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援の方法に切り替え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る</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訪問により食事、服薬、掃除、</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洗濯、身だしなみの状況確認</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や相談に応じる</a:t>
                      </a: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524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社会経済活動参加能力の向上</a:t>
                      </a:r>
                    </a:p>
                  </a:txBody>
                  <a:tcPr marL="99060" marR="9906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コミュニケーション能力を身につける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本人の地域生活のルール</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（安全管理）、マナーの習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○適切な人間関係の構築を</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図るための基礎を習得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○社会生活全般に関する習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慣の習得</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金銭管理</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○交通機関、電話の利用</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○社会生活に関する習慣 の定着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対人関係を築く</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生活上の社会経済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活動への参加のため</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の訓練</a:t>
                      </a:r>
                    </a:p>
                  </a:txBody>
                  <a:tcPr marL="99060" marR="9906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訪問により福祉サービ ス利</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用、金銭管理等の状況確認や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相談に応じる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○必要に応じて、事業者、利</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用者と圏域（地域）でのｺｰ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ﾃﾞｨﾈｰﾀｰ等との協力・連携を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図ることにより、地域生活</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の安定が図れるよう</a:t>
                      </a:r>
                      <a:r>
                        <a:rPr kumimoji="1" lang="ja-JP" altLang="en-US" sz="10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協力す</a:t>
                      </a:r>
                      <a:endPar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る</a:t>
                      </a:r>
                    </a:p>
                  </a:txBody>
                  <a:tcPr marL="99060" marR="9906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0475" name="Text Box 60"/>
          <p:cNvSpPr txBox="1">
            <a:spLocks noChangeArrowheads="1"/>
          </p:cNvSpPr>
          <p:nvPr/>
        </p:nvSpPr>
        <p:spPr bwMode="auto">
          <a:xfrm>
            <a:off x="2711624" y="2780928"/>
            <a:ext cx="3960440" cy="276999"/>
          </a:xfrm>
          <a:prstGeom prst="rect">
            <a:avLst/>
          </a:prstGeom>
          <a:noFill/>
          <a:ln>
            <a:noFill/>
          </a:ln>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施設又は病院が準備したグループホーム等において訓練</a:t>
            </a:r>
          </a:p>
        </p:txBody>
      </p:sp>
      <p:sp>
        <p:nvSpPr>
          <p:cNvPr id="60476" name="Text Box 61"/>
          <p:cNvSpPr txBox="1">
            <a:spLocks noChangeArrowheads="1"/>
          </p:cNvSpPr>
          <p:nvPr/>
        </p:nvSpPr>
        <p:spPr bwMode="auto">
          <a:xfrm>
            <a:off x="1743207" y="6510361"/>
            <a:ext cx="88190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地域の社会資源の状況から通所することが困難であるなど、一定の条件に該当する場合、施設入所も可能。</a:t>
            </a:r>
          </a:p>
        </p:txBody>
      </p:sp>
    </p:spTree>
    <p:extLst>
      <p:ext uri="{BB962C8B-B14F-4D97-AF65-F5344CB8AC3E}">
        <p14:creationId xmlns:p14="http://schemas.microsoft.com/office/powerpoint/2010/main" val="3320248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5"/>
          <p:cNvSpPr>
            <a:spLocks noGrp="1"/>
          </p:cNvSpPr>
          <p:nvPr>
            <p:ph type="sldNum" sz="quarter" idx="12"/>
          </p:nvPr>
        </p:nvSpPr>
        <p:spPr/>
        <p:txBody>
          <a:bodyPr/>
          <a:lstStyle/>
          <a:p>
            <a:pPr>
              <a:defRPr/>
            </a:pPr>
            <a:fld id="{FF79B29E-696E-4517-B7E4-78568A77D874}" type="slidenum">
              <a:rPr lang="en-US" altLang="ja-JP">
                <a:solidFill>
                  <a:srgbClr val="000000"/>
                </a:solidFill>
              </a:rPr>
              <a:pPr>
                <a:defRPr/>
              </a:pPr>
              <a:t>46</a:t>
            </a:fld>
            <a:endParaRPr lang="en-US" altLang="ja-JP">
              <a:solidFill>
                <a:srgbClr val="000000"/>
              </a:solidFill>
            </a:endParaRPr>
          </a:p>
        </p:txBody>
      </p:sp>
      <p:sp>
        <p:nvSpPr>
          <p:cNvPr id="61443" name="AutoShape 2"/>
          <p:cNvSpPr>
            <a:spLocks noChangeArrowheads="1"/>
          </p:cNvSpPr>
          <p:nvPr/>
        </p:nvSpPr>
        <p:spPr bwMode="auto">
          <a:xfrm>
            <a:off x="786175" y="4166225"/>
            <a:ext cx="10940403" cy="2601307"/>
          </a:xfrm>
          <a:prstGeom prst="roundRect">
            <a:avLst>
              <a:gd name="adj" fmla="val 17810"/>
            </a:avLst>
          </a:prstGeom>
          <a:solidFill>
            <a:srgbClr val="FFFF99"/>
          </a:solidFill>
          <a:ln w="19050">
            <a:solidFill>
              <a:schemeClr val="tx1"/>
            </a:solidFill>
            <a:round/>
            <a:headEnd/>
            <a:tailEnd/>
          </a:ln>
          <a:effectLst>
            <a:outerShdw dist="107763" dir="2700000" algn="ctr" rotWithShape="0">
              <a:schemeClr val="bg2">
                <a:alpha val="50000"/>
              </a:schemeClr>
            </a:outerShdw>
          </a:effectLst>
        </p:spPr>
        <p:txBody>
          <a:bodyPr anchor="b"/>
          <a:lstStyle/>
          <a:p>
            <a:pPr>
              <a:defRPr/>
            </a:pP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一般就労等への移行に向けて、事業所内や企業における作業や実習、適性に合った職場探し、就労後の職場定着のための支援等を実施</a:t>
            </a:r>
          </a:p>
          <a:p>
            <a:pPr>
              <a:defRPr/>
            </a:pP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通所によるサービスを原則としつつ、個別支援計画に基づき、職場訪問等施設外のサービスを組み合わせ（最大</a:t>
            </a: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日）</a:t>
            </a:r>
          </a:p>
          <a:p>
            <a:pPr>
              <a:defRPr/>
            </a:pP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利用者ごとに、標準期間（</a:t>
            </a: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ヶ月）内で利用期間を設定。</a:t>
            </a:r>
            <a:endPar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一般就労へ移行した後、継続して６か月以上職場定着している者が定員の２割以上の場合、報酬上評価（就労移行支援体制加算）</a:t>
            </a:r>
          </a:p>
        </p:txBody>
      </p:sp>
      <p:sp>
        <p:nvSpPr>
          <p:cNvPr id="61444" name="Text Box 3"/>
          <p:cNvSpPr txBox="1">
            <a:spLocks noChangeArrowheads="1"/>
          </p:cNvSpPr>
          <p:nvPr/>
        </p:nvSpPr>
        <p:spPr bwMode="auto">
          <a:xfrm>
            <a:off x="1119645" y="836714"/>
            <a:ext cx="2056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利用者像</a:t>
            </a: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61445" name="AutoShape 4"/>
          <p:cNvSpPr>
            <a:spLocks noChangeArrowheads="1"/>
          </p:cNvSpPr>
          <p:nvPr/>
        </p:nvSpPr>
        <p:spPr bwMode="auto">
          <a:xfrm>
            <a:off x="1355800" y="4166223"/>
            <a:ext cx="5081984" cy="490776"/>
          </a:xfrm>
          <a:prstGeom prst="beve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サービス内容等</a:t>
            </a:r>
            <a:r>
              <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61446" name="Rectangle 5"/>
          <p:cNvSpPr>
            <a:spLocks noChangeArrowheads="1"/>
          </p:cNvSpPr>
          <p:nvPr/>
        </p:nvSpPr>
        <p:spPr bwMode="auto">
          <a:xfrm>
            <a:off x="1355806" y="2035927"/>
            <a:ext cx="9616359" cy="720725"/>
          </a:xfrm>
          <a:prstGeom prst="rect">
            <a:avLst/>
          </a:prstGeom>
          <a:solidFill>
            <a:srgbClr val="CCFFFF">
              <a:alpha val="50195"/>
            </a:srgbClr>
          </a:solidFill>
          <a:ln w="9525" algn="ctr">
            <a:solidFill>
              <a:schemeClr val="tx1"/>
            </a:solidFill>
            <a:prstDash val="dash"/>
            <a:miter lim="800000"/>
            <a:headEnd/>
            <a:tailEnd/>
          </a:ln>
        </p:spPr>
        <p:txBody>
          <a:bodyPr anchor="ctr"/>
          <a:lstStyle/>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　企業等への就労を希望する者</a:t>
            </a: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　技術を習得し、在宅で就労・起業を希望する者</a:t>
            </a:r>
          </a:p>
        </p:txBody>
      </p:sp>
      <p:sp>
        <p:nvSpPr>
          <p:cNvPr id="372747" name="Text Box 11"/>
          <p:cNvSpPr txBox="1">
            <a:spLocks noChangeArrowheads="1"/>
          </p:cNvSpPr>
          <p:nvPr/>
        </p:nvSpPr>
        <p:spPr bwMode="auto">
          <a:xfrm>
            <a:off x="1107565" y="93574"/>
            <a:ext cx="9906000" cy="769441"/>
          </a:xfrm>
          <a:prstGeom prst="rect">
            <a:avLst/>
          </a:prstGeom>
          <a:noFill/>
          <a:ln w="9525" algn="ctr">
            <a:noFill/>
            <a:miter lim="800000"/>
            <a:headEnd/>
            <a:tailEnd/>
          </a:ln>
          <a:effectLst/>
        </p:spPr>
        <p:txBody>
          <a:bodyPr>
            <a:spAutoFit/>
          </a:bodyPr>
          <a:lstStyle/>
          <a:p>
            <a:pPr algn="ctr">
              <a:spcBef>
                <a:spcPct val="50000"/>
              </a:spcBef>
              <a:defRPr/>
            </a:pPr>
            <a:r>
              <a:rPr lang="ja-JP" altLang="en-US" sz="4400" b="1" dirty="0">
                <a:solidFill>
                  <a:schemeClr val="accent2">
                    <a:lumMod val="75000"/>
                  </a:schemeClr>
                </a:solidFill>
                <a:latin typeface="+mj-ea"/>
                <a:ea typeface="+mj-ea"/>
                <a:cs typeface="Meiryo UI" panose="020B0604030504040204" pitchFamily="50" charset="-128"/>
              </a:rPr>
              <a:t>就労移行支援事業</a:t>
            </a:r>
          </a:p>
        </p:txBody>
      </p:sp>
      <p:sp>
        <p:nvSpPr>
          <p:cNvPr id="61448" name="Text Box 12"/>
          <p:cNvSpPr txBox="1">
            <a:spLocks noChangeArrowheads="1"/>
          </p:cNvSpPr>
          <p:nvPr/>
        </p:nvSpPr>
        <p:spPr bwMode="auto">
          <a:xfrm>
            <a:off x="1031891" y="1242742"/>
            <a:ext cx="104489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一般就労等を希望し、知識・能力の向上、実習、職場探し等を通じ、適性に合った職場への就労</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等が見込まれる者（</a:t>
            </a:r>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65</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歳未満の者）</a:t>
            </a:r>
          </a:p>
        </p:txBody>
      </p:sp>
      <p:sp>
        <p:nvSpPr>
          <p:cNvPr id="61449" name="Text Box 12"/>
          <p:cNvSpPr txBox="1">
            <a:spLocks noChangeArrowheads="1"/>
          </p:cNvSpPr>
          <p:nvPr/>
        </p:nvSpPr>
        <p:spPr bwMode="auto">
          <a:xfrm>
            <a:off x="481795" y="2803121"/>
            <a:ext cx="115491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（具体的な利用者のイメージ）</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・養護学校を卒業したが、就労に必要な体力や準備が不足しているため、これらを身につけたい</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・就労していたが、体力や職場の適性などの理由で離職した。再度、訓練を受けて、適性にあった職場で働きたい</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・施設を退所し、就労したいが、必要な体力や職業能力等が不足しているため、これらを身につけたい</a:t>
            </a:r>
          </a:p>
        </p:txBody>
      </p:sp>
    </p:spTree>
    <p:extLst>
      <p:ext uri="{BB962C8B-B14F-4D97-AF65-F5344CB8AC3E}">
        <p14:creationId xmlns:p14="http://schemas.microsoft.com/office/powerpoint/2010/main" val="2937627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pPr>
              <a:defRPr/>
            </a:pPr>
            <a:fld id="{216EA7B8-565E-46D0-8660-84394216929D}" type="slidenum">
              <a:rPr lang="en-US" altLang="ja-JP">
                <a:solidFill>
                  <a:srgbClr val="000000"/>
                </a:solidFill>
              </a:rPr>
              <a:pPr>
                <a:defRPr/>
              </a:pPr>
              <a:t>47</a:t>
            </a:fld>
            <a:endParaRPr lang="en-US" altLang="ja-JP">
              <a:solidFill>
                <a:srgbClr val="000000"/>
              </a:solidFill>
            </a:endParaRPr>
          </a:p>
        </p:txBody>
      </p:sp>
      <p:pic>
        <p:nvPicPr>
          <p:cNvPr id="624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471" y="1153256"/>
            <a:ext cx="10083071" cy="499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3"/>
          <p:cNvSpPr>
            <a:spLocks noChangeArrowheads="1"/>
          </p:cNvSpPr>
          <p:nvPr/>
        </p:nvSpPr>
        <p:spPr bwMode="auto">
          <a:xfrm>
            <a:off x="-741152" y="128297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ja-JP">
              <a:solidFill>
                <a:srgbClr val="000000"/>
              </a:solidFill>
              <a:latin typeface="Arial" pitchFamily="34" charset="0"/>
              <a:ea typeface="ＭＳ Ｐゴシック" pitchFamily="50" charset="-128"/>
            </a:endParaRPr>
          </a:p>
        </p:txBody>
      </p:sp>
      <p:sp>
        <p:nvSpPr>
          <p:cNvPr id="62469" name="Text Box 5"/>
          <p:cNvSpPr txBox="1">
            <a:spLocks noChangeArrowheads="1"/>
          </p:cNvSpPr>
          <p:nvPr/>
        </p:nvSpPr>
        <p:spPr bwMode="auto">
          <a:xfrm>
            <a:off x="2303863" y="6318709"/>
            <a:ext cx="7259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1200" dirty="0">
                <a:solidFill>
                  <a:srgbClr val="000000"/>
                </a:solidFill>
              </a:rPr>
              <a:t>※</a:t>
            </a:r>
            <a:r>
              <a:rPr lang="ja-JP" altLang="en-US" sz="1200" dirty="0">
                <a:solidFill>
                  <a:srgbClr val="000000"/>
                </a:solidFill>
              </a:rPr>
              <a:t>　地域の社会資源の状況から通所することが困難であるなど、一定の条件に該当する場合、施設入所も可能。</a:t>
            </a:r>
          </a:p>
        </p:txBody>
      </p:sp>
      <p:sp>
        <p:nvSpPr>
          <p:cNvPr id="7" name="Text Box 2"/>
          <p:cNvSpPr txBox="1">
            <a:spLocks noChangeArrowheads="1"/>
          </p:cNvSpPr>
          <p:nvPr/>
        </p:nvSpPr>
        <p:spPr bwMode="auto">
          <a:xfrm>
            <a:off x="1702801" y="306265"/>
            <a:ext cx="8461375" cy="584767"/>
          </a:xfrm>
          <a:prstGeom prst="rect">
            <a:avLst/>
          </a:prstGeom>
          <a:noFill/>
          <a:ln w="9525" algn="ctr">
            <a:noFill/>
            <a:miter lim="800000"/>
            <a:headEnd/>
            <a:tailEnd/>
          </a:ln>
          <a:effectLst/>
        </p:spPr>
        <p:txBody>
          <a:bodyPr lIns="91432" tIns="45716" rIns="91432" bIns="45716">
            <a:spAutoFit/>
          </a:bodyPr>
          <a:lstStyle/>
          <a:p>
            <a:pPr>
              <a:spcBef>
                <a:spcPct val="50000"/>
              </a:spcBef>
              <a:defRPr/>
            </a:pP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就労移行支援の標準的な支援内容</a:t>
            </a:r>
          </a:p>
        </p:txBody>
      </p:sp>
    </p:spTree>
    <p:extLst>
      <p:ext uri="{BB962C8B-B14F-4D97-AF65-F5344CB8AC3E}">
        <p14:creationId xmlns:p14="http://schemas.microsoft.com/office/powerpoint/2010/main" val="220824548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E2F7C47-6900-44B3-98C1-FA445C99CBAF}" type="slidenum">
              <a:rPr lang="ja-JP" altLang="en-US" smtClean="0"/>
              <a:pPr/>
              <a:t>48</a:t>
            </a:fld>
            <a:endParaRPr lang="ja-JP" altLang="en-US"/>
          </a:p>
        </p:txBody>
      </p:sp>
    </p:spTree>
    <p:extLst>
      <p:ext uri="{BB962C8B-B14F-4D97-AF65-F5344CB8AC3E}">
        <p14:creationId xmlns:p14="http://schemas.microsoft.com/office/powerpoint/2010/main" val="315571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p:txBody>
          <a:bodyPr/>
          <a:lstStyle/>
          <a:p>
            <a:fld id="{A17716F4-4872-4643-9673-95CC4457A50B}" type="slidenum">
              <a:rPr lang="ja-JP" altLang="en-US" smtClean="0"/>
              <a:pPr/>
              <a:t>5</a:t>
            </a:fld>
            <a:endParaRPr lang="ja-JP" altLang="en-US"/>
          </a:p>
        </p:txBody>
      </p:sp>
      <p:sp>
        <p:nvSpPr>
          <p:cNvPr id="4" name="テキスト ボックス 3">
            <a:extLst>
              <a:ext uri="{FF2B5EF4-FFF2-40B4-BE49-F238E27FC236}">
                <a16:creationId xmlns:a16="http://schemas.microsoft.com/office/drawing/2014/main" id="{480B7530-58AC-DCE8-E10C-EAA548461BB3}"/>
              </a:ext>
            </a:extLst>
          </p:cNvPr>
          <p:cNvSpPr txBox="1"/>
          <p:nvPr/>
        </p:nvSpPr>
        <p:spPr>
          <a:xfrm>
            <a:off x="695400" y="1196752"/>
            <a:ext cx="10643392" cy="2677656"/>
          </a:xfrm>
          <a:prstGeom prst="rect">
            <a:avLst/>
          </a:prstGeom>
          <a:noFill/>
        </p:spPr>
        <p:txBody>
          <a:bodyPr wrap="square">
            <a:spAutoFit/>
          </a:bodyPr>
          <a:lstStyle/>
          <a:p>
            <a:r>
              <a:rPr lang="ja-JP" altLang="en-US" sz="2800" dirty="0"/>
              <a:t>　サービス提供の基本的な考え方（</a:t>
            </a:r>
            <a:r>
              <a:rPr lang="en-US" altLang="ja-JP" sz="2800" dirty="0"/>
              <a:t>60</a:t>
            </a:r>
            <a:r>
              <a:rPr lang="ja-JP" altLang="en-US" sz="2800" dirty="0"/>
              <a:t>分）では、サビ児管云々の前のそもそも論であり、サービス提供における</a:t>
            </a:r>
            <a:r>
              <a:rPr lang="ja-JP" altLang="en-US" sz="2800" b="1" u="sng" dirty="0"/>
              <a:t>生育歴や環境の重要性、人生の一時期を共に歩む感覚を支援者として持てるか</a:t>
            </a:r>
            <a:r>
              <a:rPr lang="ja-JP" altLang="en-US" sz="2800" dirty="0"/>
              <a:t>という理念を理解することがポイントとなる。</a:t>
            </a:r>
          </a:p>
          <a:p>
            <a:r>
              <a:rPr lang="ja-JP" altLang="en-US" sz="2800" dirty="0"/>
              <a:t>　障害福祉の基本的な理念として主なものを解説する内容となっている。</a:t>
            </a:r>
          </a:p>
        </p:txBody>
      </p:sp>
      <p:sp>
        <p:nvSpPr>
          <p:cNvPr id="5" name="星: 5 pt 4">
            <a:extLst>
              <a:ext uri="{FF2B5EF4-FFF2-40B4-BE49-F238E27FC236}">
                <a16:creationId xmlns:a16="http://schemas.microsoft.com/office/drawing/2014/main" id="{56733A2E-149F-CDA4-FB57-C84F75AC25EF}"/>
              </a:ext>
            </a:extLst>
          </p:cNvPr>
          <p:cNvSpPr/>
          <p:nvPr/>
        </p:nvSpPr>
        <p:spPr>
          <a:xfrm>
            <a:off x="11171494" y="165400"/>
            <a:ext cx="821811" cy="7200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915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35361" y="1124744"/>
            <a:ext cx="11269252" cy="5436292"/>
          </a:xfrm>
          <a:prstGeom prst="rect">
            <a:avLst/>
          </a:prstGeom>
        </p:spPr>
        <p:txBody>
          <a:bodyPr vert="horz" lIns="108657" tIns="54328" rIns="108657" bIns="54328" rtlCol="0" anchor="b">
            <a:noAutofit/>
          </a:bodyPr>
          <a:lstStyle>
            <a:lvl1pPr algn="l" defTabSz="1008102" rtl="0" eaLnBrk="1" latinLnBrk="0" hangingPunct="1">
              <a:lnSpc>
                <a:spcPct val="90000"/>
              </a:lnSpc>
              <a:spcBef>
                <a:spcPct val="0"/>
              </a:spcBef>
              <a:buNone/>
              <a:tabLst/>
              <a:defRPr kumimoji="1" lang="ja-JP" sz="4466" kern="1200" cap="none"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defTabSz="914449" fontAlgn="auto">
              <a:spcAft>
                <a:spcPts val="0"/>
              </a:spcAft>
            </a:pPr>
            <a:r>
              <a:rPr lang="ja-JP" altLang="en-US" sz="2800" b="1" u="sng" dirty="0">
                <a:solidFill>
                  <a:srgbClr val="000000"/>
                </a:solidFill>
                <a:latin typeface="HG丸ｺﾞｼｯｸM-PRO" panose="020F0600000000000000" pitchFamily="50" charset="-128"/>
                <a:ea typeface="HG丸ｺﾞｼｯｸM-PRO" panose="020F0600000000000000" pitchFamily="50" charset="-128"/>
              </a:rPr>
              <a:t>（基本理念） </a:t>
            </a:r>
          </a:p>
          <a:p>
            <a:pPr defTabSz="914449" fontAlgn="auto">
              <a:spcAft>
                <a:spcPts val="0"/>
              </a:spcAft>
            </a:pPr>
            <a:r>
              <a:rPr lang="ja-JP" altLang="en-US" sz="2800" b="1" dirty="0">
                <a:solidFill>
                  <a:srgbClr val="000000"/>
                </a:solidFill>
                <a:latin typeface="HG丸ｺﾞｼｯｸM-PRO" panose="020F0600000000000000" pitchFamily="50" charset="-128"/>
                <a:ea typeface="HG丸ｺﾞｼｯｸM-PRO" panose="020F0600000000000000" pitchFamily="50" charset="-128"/>
              </a:rPr>
              <a:t>　第一条の二</a:t>
            </a:r>
            <a:r>
              <a:rPr lang="ja-JP" altLang="en-US" sz="2800" dirty="0">
                <a:solidFill>
                  <a:srgbClr val="000000"/>
                </a:solidFill>
                <a:latin typeface="HG丸ｺﾞｼｯｸM-PRO" panose="020F0600000000000000" pitchFamily="50" charset="-128"/>
                <a:ea typeface="HG丸ｺﾞｼｯｸM-PRO" panose="020F0600000000000000" pitchFamily="50" charset="-128"/>
              </a:rPr>
              <a:t> 　障害者及び障害児が日常生活又は社会生活を営むための支援は、全ての国民が、障害の有無にかかわらず、等しく</a:t>
            </a:r>
            <a:r>
              <a:rPr lang="ja-JP" altLang="en-US" sz="2800" u="sng" dirty="0">
                <a:solidFill>
                  <a:srgbClr val="000000"/>
                </a:solidFill>
                <a:latin typeface="HG丸ｺﾞｼｯｸM-PRO" panose="020F0600000000000000" pitchFamily="50" charset="-128"/>
                <a:ea typeface="HG丸ｺﾞｼｯｸM-PRO" panose="020F0600000000000000" pitchFamily="50" charset="-128"/>
              </a:rPr>
              <a:t>基本的人権を享有するかけがえのない個人として尊重</a:t>
            </a:r>
            <a:r>
              <a:rPr lang="ja-JP" altLang="en-US" sz="2800" dirty="0">
                <a:solidFill>
                  <a:srgbClr val="000000"/>
                </a:solidFill>
                <a:latin typeface="HG丸ｺﾞｼｯｸM-PRO" panose="020F0600000000000000" pitchFamily="50" charset="-128"/>
                <a:ea typeface="HG丸ｺﾞｼｯｸM-PRO" panose="020F0600000000000000" pitchFamily="50" charset="-128"/>
              </a:rPr>
              <a:t>されるものであるとの理念にのっとり、全ての国民が、障害の有無によって分け隔てられることなく、相互に人格と個性を尊重し合いながら</a:t>
            </a:r>
            <a:r>
              <a:rPr lang="ja-JP" altLang="en-US" sz="2800" u="sng" dirty="0">
                <a:solidFill>
                  <a:srgbClr val="000000"/>
                </a:solidFill>
                <a:latin typeface="HG丸ｺﾞｼｯｸM-PRO" panose="020F0600000000000000" pitchFamily="50" charset="-128"/>
                <a:ea typeface="HG丸ｺﾞｼｯｸM-PRO" panose="020F0600000000000000" pitchFamily="50" charset="-128"/>
              </a:rPr>
              <a:t>共生する社会を実現</a:t>
            </a:r>
            <a:r>
              <a:rPr lang="ja-JP" altLang="en-US" sz="2800" dirty="0">
                <a:solidFill>
                  <a:srgbClr val="000000"/>
                </a:solidFill>
                <a:latin typeface="HG丸ｺﾞｼｯｸM-PRO" panose="020F0600000000000000" pitchFamily="50" charset="-128"/>
                <a:ea typeface="HG丸ｺﾞｼｯｸM-PRO" panose="020F0600000000000000" pitchFamily="50" charset="-128"/>
              </a:rPr>
              <a:t>するため、全ての障害者及び障害児が可能な限りその身近な場所において必要な日常生活又は社会生活を営むための支援を受けられることにより社会参加の機会が確保されること及び</a:t>
            </a:r>
            <a:r>
              <a:rPr lang="ja-JP" altLang="en-US" sz="2800" u="sng" dirty="0">
                <a:solidFill>
                  <a:srgbClr val="FF0000"/>
                </a:solidFill>
                <a:latin typeface="HG丸ｺﾞｼｯｸM-PRO" panose="020F0600000000000000" pitchFamily="50" charset="-128"/>
                <a:ea typeface="HG丸ｺﾞｼｯｸM-PRO" panose="020F0600000000000000" pitchFamily="50" charset="-128"/>
              </a:rPr>
              <a:t>どこで誰と生活するかについての選択の機会が確保され</a:t>
            </a:r>
            <a:r>
              <a:rPr lang="ja-JP" altLang="en-US" sz="2800" dirty="0">
                <a:solidFill>
                  <a:srgbClr val="000000"/>
                </a:solidFill>
                <a:latin typeface="HG丸ｺﾞｼｯｸM-PRO" panose="020F0600000000000000" pitchFamily="50" charset="-128"/>
                <a:ea typeface="HG丸ｺﾞｼｯｸM-PRO" panose="020F0600000000000000" pitchFamily="50" charset="-128"/>
              </a:rPr>
              <a:t>、地域社会において他の人々と共生することを妨げられないこと並びに障害者及び障害児にとって日常生活又は社会生活を営む上で</a:t>
            </a:r>
            <a:r>
              <a:rPr lang="ja-JP" altLang="en-US" sz="2800" u="sng" dirty="0">
                <a:solidFill>
                  <a:srgbClr val="000000"/>
                </a:solidFill>
                <a:latin typeface="HG丸ｺﾞｼｯｸM-PRO" panose="020F0600000000000000" pitchFamily="50" charset="-128"/>
                <a:ea typeface="HG丸ｺﾞｼｯｸM-PRO" panose="020F0600000000000000" pitchFamily="50" charset="-128"/>
              </a:rPr>
              <a:t>障壁</a:t>
            </a:r>
            <a:r>
              <a:rPr lang="ja-JP" altLang="en-US" sz="2800" dirty="0">
                <a:solidFill>
                  <a:srgbClr val="000000"/>
                </a:solidFill>
                <a:latin typeface="HG丸ｺﾞｼｯｸM-PRO" panose="020F0600000000000000" pitchFamily="50" charset="-128"/>
                <a:ea typeface="HG丸ｺﾞｼｯｸM-PRO" panose="020F0600000000000000" pitchFamily="50" charset="-128"/>
              </a:rPr>
              <a:t>となるような社会における事物、制度、慣行、観念その他一切のもの</a:t>
            </a:r>
            <a:r>
              <a:rPr lang="ja-JP" altLang="en-US" sz="2800" u="sng" dirty="0">
                <a:solidFill>
                  <a:srgbClr val="000000"/>
                </a:solidFill>
                <a:latin typeface="HG丸ｺﾞｼｯｸM-PRO" panose="020F0600000000000000" pitchFamily="50" charset="-128"/>
                <a:ea typeface="HG丸ｺﾞｼｯｸM-PRO" panose="020F0600000000000000" pitchFamily="50" charset="-128"/>
              </a:rPr>
              <a:t>の除去</a:t>
            </a:r>
            <a:r>
              <a:rPr lang="ja-JP" altLang="en-US" sz="2800" dirty="0">
                <a:solidFill>
                  <a:srgbClr val="000000"/>
                </a:solidFill>
                <a:latin typeface="HG丸ｺﾞｼｯｸM-PRO" panose="020F0600000000000000" pitchFamily="50" charset="-128"/>
                <a:ea typeface="HG丸ｺﾞｼｯｸM-PRO" panose="020F0600000000000000" pitchFamily="50" charset="-128"/>
              </a:rPr>
              <a:t>に資することを旨として、総合的かつ計画的に行わなければならない。</a:t>
            </a:r>
          </a:p>
        </p:txBody>
      </p:sp>
      <p:sp>
        <p:nvSpPr>
          <p:cNvPr id="5" name="Rectangle 3"/>
          <p:cNvSpPr>
            <a:spLocks noChangeArrowheads="1"/>
          </p:cNvSpPr>
          <p:nvPr/>
        </p:nvSpPr>
        <p:spPr bwMode="auto">
          <a:xfrm>
            <a:off x="119336" y="405781"/>
            <a:ext cx="11881320" cy="604155"/>
          </a:xfrm>
          <a:prstGeom prst="rect">
            <a:avLst/>
          </a:prstGeom>
          <a:solidFill>
            <a:srgbClr val="D6ECEE"/>
          </a:solidFill>
          <a:ln w="25400" algn="ctr">
            <a:solidFill>
              <a:schemeClr val="tx1"/>
            </a:solidFill>
            <a:miter lim="800000"/>
            <a:headEnd/>
            <a:tailEnd/>
          </a:ln>
          <a:effectLst/>
        </p:spPr>
        <p:txBody>
          <a:bodyPr wrap="square" lIns="82920" tIns="41460" rIns="82920" bIns="41460">
            <a:noAutofit/>
          </a:bodyPr>
          <a:lstStyle/>
          <a:p>
            <a:pPr algn="ctr" defTabSz="829452">
              <a:spcBef>
                <a:spcPct val="50000"/>
              </a:spcBef>
              <a:defRPr/>
            </a:pPr>
            <a:r>
              <a:rPr lang="ja-JP" altLang="en-US" sz="3200" dirty="0">
                <a:solidFill>
                  <a:srgbClr val="0000FF"/>
                </a:solidFill>
                <a:latin typeface="HG創英角ｺﾞｼｯｸUB" pitchFamily="49" charset="-128"/>
                <a:ea typeface="HG創英角ｺﾞｼｯｸUB" pitchFamily="49" charset="-128"/>
              </a:rPr>
              <a:t>障害者の日常生活及び社会生活を総合的に支援するための法律</a:t>
            </a:r>
          </a:p>
        </p:txBody>
      </p:sp>
      <p:sp>
        <p:nvSpPr>
          <p:cNvPr id="6"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6</a:t>
            </a:fld>
            <a:endParaRPr lang="ja-JP" altLang="en-US"/>
          </a:p>
        </p:txBody>
      </p:sp>
    </p:spTree>
    <p:extLst>
      <p:ext uri="{BB962C8B-B14F-4D97-AF65-F5344CB8AC3E}">
        <p14:creationId xmlns:p14="http://schemas.microsoft.com/office/powerpoint/2010/main" val="838119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a:xfrm>
            <a:off x="3161587" y="2074622"/>
            <a:ext cx="6187459" cy="3864509"/>
          </a:xfrm>
          <a:prstGeom prst="ellipse">
            <a:avLst/>
          </a:prstGeom>
          <a:noFill/>
          <a:ln w="762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18" name="スライド番号プレースホルダ 5"/>
          <p:cNvSpPr>
            <a:spLocks noGrp="1"/>
          </p:cNvSpPr>
          <p:nvPr>
            <p:ph type="sldNum" sz="quarter" idx="12"/>
          </p:nvPr>
        </p:nvSpPr>
        <p:spPr/>
        <p:txBody>
          <a:bodyPr/>
          <a:lstStyle/>
          <a:p>
            <a:pPr>
              <a:defRPr/>
            </a:pPr>
            <a:fld id="{9E58B087-8B2F-47C0-B756-384CE2912842}" type="slidenum">
              <a:rPr lang="en-US" altLang="ja-JP" smtClean="0">
                <a:solidFill>
                  <a:srgbClr val="000000"/>
                </a:solidFill>
              </a:rPr>
              <a:pPr>
                <a:defRPr/>
              </a:pPr>
              <a:t>7</a:t>
            </a:fld>
            <a:endParaRPr lang="en-US" altLang="ja-JP">
              <a:solidFill>
                <a:srgbClr val="000000"/>
              </a:solidFill>
            </a:endParaRPr>
          </a:p>
        </p:txBody>
      </p:sp>
      <p:pic>
        <p:nvPicPr>
          <p:cNvPr id="140290"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347" y="5009205"/>
            <a:ext cx="2063751"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027"/>
          <p:cNvSpPr>
            <a:spLocks noGrp="1" noChangeArrowheads="1"/>
          </p:cNvSpPr>
          <p:nvPr>
            <p:ph type="title"/>
          </p:nvPr>
        </p:nvSpPr>
        <p:spPr>
          <a:xfrm>
            <a:off x="939483" y="170775"/>
            <a:ext cx="9930308" cy="1143000"/>
          </a:xfrm>
        </p:spPr>
        <p:txBody>
          <a:bodyPr/>
          <a:lstStyle/>
          <a:p>
            <a:pPr eaLnBrk="1" hangingPunct="1"/>
            <a:r>
              <a:rPr lang="ja-JP" altLang="en-US" sz="3600" b="1" dirty="0">
                <a:solidFill>
                  <a:schemeClr val="accent2">
                    <a:lumMod val="75000"/>
                  </a:schemeClr>
                </a:solidFill>
                <a:latin typeface="+mj-ea"/>
                <a:cs typeface="Meiryo UI" panose="020B0604030504040204" pitchFamily="50" charset="-128"/>
              </a:rPr>
              <a:t>障害者総合支援法のサービス提供</a:t>
            </a:r>
            <a:br>
              <a:rPr lang="ja-JP" altLang="en-US" sz="3600" b="1" dirty="0">
                <a:solidFill>
                  <a:schemeClr val="accent2">
                    <a:lumMod val="75000"/>
                  </a:schemeClr>
                </a:solidFill>
                <a:latin typeface="+mj-ea"/>
                <a:cs typeface="Meiryo UI" panose="020B0604030504040204" pitchFamily="50" charset="-128"/>
              </a:rPr>
            </a:br>
            <a:r>
              <a:rPr lang="ja-JP" altLang="en-US" sz="3600" b="1" dirty="0">
                <a:solidFill>
                  <a:schemeClr val="accent2">
                    <a:lumMod val="75000"/>
                  </a:schemeClr>
                </a:solidFill>
                <a:latin typeface="+mj-ea"/>
                <a:cs typeface="Meiryo UI" panose="020B0604030504040204" pitchFamily="50" charset="-128"/>
              </a:rPr>
              <a:t>（地域生活モデル・本人中心の支援）</a:t>
            </a:r>
          </a:p>
        </p:txBody>
      </p:sp>
      <p:pic>
        <p:nvPicPr>
          <p:cNvPr id="14342" name="Picture 1029" descr="NB42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189" y="1747960"/>
            <a:ext cx="18161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30" descr="家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0101" y="4207511"/>
            <a:ext cx="2199615" cy="182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031" descr="NB07_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1850" y="2381016"/>
            <a:ext cx="194336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32" descr="NB04_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833" y="1629422"/>
            <a:ext cx="1843043" cy="16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33" descr="NB10_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2708" y="3418231"/>
            <a:ext cx="2799327" cy="244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28" descr="KF14_02"/>
          <p:cNvPicPr>
            <a:picLocks noGrp="1" noChangeAspect="1" noChangeArrowheads="1"/>
          </p:cNvPicPr>
          <p:nvPr>
            <p:ph type="body" idx="1"/>
          </p:nvPr>
        </p:nvPicPr>
        <p:blipFill>
          <a:blip r:embed="rId9" cstate="print">
            <a:extLst>
              <a:ext uri="{28A0092B-C50C-407E-A947-70E740481C1C}">
                <a14:useLocalDpi xmlns:a14="http://schemas.microsoft.com/office/drawing/2010/main" val="0"/>
              </a:ext>
            </a:extLst>
          </a:blip>
          <a:srcRect l="24019" b="31219"/>
          <a:stretch>
            <a:fillRect/>
          </a:stretch>
        </p:blipFill>
        <p:spPr>
          <a:xfrm>
            <a:off x="5116971" y="3172097"/>
            <a:ext cx="1976920" cy="1916831"/>
          </a:xfrm>
        </p:spPr>
      </p:pic>
      <p:sp>
        <p:nvSpPr>
          <p:cNvPr id="2" name="テキスト ボックス 1"/>
          <p:cNvSpPr txBox="1"/>
          <p:nvPr/>
        </p:nvSpPr>
        <p:spPr>
          <a:xfrm>
            <a:off x="6479891" y="5865167"/>
            <a:ext cx="1455973"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住まい</a:t>
            </a:r>
          </a:p>
        </p:txBody>
      </p:sp>
      <p:sp>
        <p:nvSpPr>
          <p:cNvPr id="12" name="テキスト ボックス 11"/>
          <p:cNvSpPr txBox="1"/>
          <p:nvPr/>
        </p:nvSpPr>
        <p:spPr>
          <a:xfrm>
            <a:off x="8400259" y="6096005"/>
            <a:ext cx="1455973"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人間関係</a:t>
            </a:r>
          </a:p>
        </p:txBody>
      </p:sp>
      <p:sp>
        <p:nvSpPr>
          <p:cNvPr id="13" name="テキスト ボックス 12"/>
          <p:cNvSpPr txBox="1"/>
          <p:nvPr/>
        </p:nvSpPr>
        <p:spPr>
          <a:xfrm>
            <a:off x="9327575" y="3711694"/>
            <a:ext cx="1455973"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余暇活動</a:t>
            </a:r>
          </a:p>
        </p:txBody>
      </p:sp>
      <p:sp>
        <p:nvSpPr>
          <p:cNvPr id="14" name="テキスト ボックス 13"/>
          <p:cNvSpPr txBox="1"/>
          <p:nvPr/>
        </p:nvSpPr>
        <p:spPr>
          <a:xfrm>
            <a:off x="6868776" y="1745161"/>
            <a:ext cx="2315569"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働く・日中活動</a:t>
            </a:r>
          </a:p>
        </p:txBody>
      </p:sp>
      <p:sp>
        <p:nvSpPr>
          <p:cNvPr id="15" name="テキスト ボックス 14"/>
          <p:cNvSpPr txBox="1"/>
          <p:nvPr/>
        </p:nvSpPr>
        <p:spPr>
          <a:xfrm>
            <a:off x="2113600" y="2542851"/>
            <a:ext cx="1002049"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医療</a:t>
            </a:r>
          </a:p>
        </p:txBody>
      </p:sp>
      <p:sp>
        <p:nvSpPr>
          <p:cNvPr id="16" name="テキスト ボックス 15"/>
          <p:cNvSpPr txBox="1"/>
          <p:nvPr/>
        </p:nvSpPr>
        <p:spPr>
          <a:xfrm>
            <a:off x="1331748" y="5976936"/>
            <a:ext cx="3088599"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サービス担当者会議</a:t>
            </a:r>
          </a:p>
        </p:txBody>
      </p:sp>
    </p:spTree>
    <p:extLst>
      <p:ext uri="{BB962C8B-B14F-4D97-AF65-F5344CB8AC3E}">
        <p14:creationId xmlns:p14="http://schemas.microsoft.com/office/powerpoint/2010/main" val="933976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0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606267" y="1340768"/>
            <a:ext cx="10972800" cy="4525963"/>
          </a:xfrm>
        </p:spPr>
        <p:txBody>
          <a:bodyPr/>
          <a:lstStyle/>
          <a:p>
            <a:pPr eaLnBrk="1" hangingPunct="1">
              <a:lnSpc>
                <a:spcPct val="90000"/>
              </a:lnSpc>
            </a:pPr>
            <a:r>
              <a:rPr lang="ja-JP" altLang="en-US" sz="2800" dirty="0">
                <a:solidFill>
                  <a:srgbClr val="002060"/>
                </a:solidFill>
                <a:effectLst>
                  <a:outerShdw blurRad="38100" dist="38100" dir="2700000" algn="tl">
                    <a:srgbClr val="000000">
                      <a:alpha val="43137"/>
                    </a:srgbClr>
                  </a:outerShdw>
                </a:effectLst>
                <a:latin typeface="+mn-ea"/>
                <a:cs typeface="Meiryo UI" panose="020B0604030504040204" pitchFamily="50" charset="-128"/>
              </a:rPr>
              <a:t>支援を必要とする人々は、種々のハンディによる困難を抱えているが、</a:t>
            </a:r>
            <a:r>
              <a:rPr lang="ja-JP" altLang="en-US" sz="2800" u="sng" dirty="0">
                <a:solidFill>
                  <a:srgbClr val="002060"/>
                </a:solidFill>
                <a:effectLst>
                  <a:outerShdw blurRad="38100" dist="38100" dir="2700000" algn="tl">
                    <a:srgbClr val="000000">
                      <a:alpha val="43137"/>
                    </a:srgbClr>
                  </a:outerShdw>
                </a:effectLst>
                <a:latin typeface="+mn-ea"/>
                <a:cs typeface="Meiryo UI" panose="020B0604030504040204" pitchFamily="50" charset="-128"/>
              </a:rPr>
              <a:t>基本的には各種サービス等を主体的に利用し、自分の人生を切り開いていく人</a:t>
            </a:r>
          </a:p>
        </p:txBody>
      </p:sp>
      <p:sp>
        <p:nvSpPr>
          <p:cNvPr id="21507" name="下矢印 57"/>
          <p:cNvSpPr>
            <a:spLocks noChangeArrowheads="1"/>
          </p:cNvSpPr>
          <p:nvPr/>
        </p:nvSpPr>
        <p:spPr bwMode="auto">
          <a:xfrm>
            <a:off x="5192554" y="2348880"/>
            <a:ext cx="1800225" cy="576263"/>
          </a:xfrm>
          <a:prstGeom prst="downArrow">
            <a:avLst>
              <a:gd name="adj1" fmla="val 50000"/>
              <a:gd name="adj2" fmla="val 61847"/>
            </a:avLst>
          </a:prstGeom>
          <a:solidFill>
            <a:srgbClr val="92D050"/>
          </a:solidFill>
          <a:ln w="9525" algn="ctr">
            <a:solidFill>
              <a:schemeClr val="tx1"/>
            </a:solidFill>
            <a:round/>
            <a:headEnd/>
            <a:tailEnd/>
          </a:ln>
        </p:spPr>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936224" y="3130433"/>
            <a:ext cx="10667643" cy="1070454"/>
          </a:xfrm>
          <a:prstGeom prst="rect">
            <a:avLst/>
          </a:prstGeom>
          <a:noFill/>
          <a:ln w="9525">
            <a:noFill/>
            <a:miter lim="800000"/>
            <a:headEnd/>
            <a:tailEnd/>
          </a:ln>
        </p:spPr>
        <p:txBody>
          <a:bodyPr lIns="91415" tIns="45707" rIns="91415" bIns="45707"/>
          <a:lstStyle/>
          <a:p>
            <a:pPr marL="342882" indent="-342882">
              <a:lnSpc>
                <a:spcPct val="90000"/>
              </a:lnSpc>
              <a:spcBef>
                <a:spcPct val="20000"/>
              </a:spcBef>
              <a:buFontTx/>
              <a:buChar char="•"/>
              <a:defRPr/>
            </a:pPr>
            <a:r>
              <a:rPr lang="ja-JP" altLang="en-US" sz="2800" kern="0" dirty="0">
                <a:solidFill>
                  <a:srgbClr val="002060"/>
                </a:solidFill>
                <a:effectLst>
                  <a:outerShdw blurRad="38100" dist="38100" dir="2700000" algn="tl">
                    <a:srgbClr val="000000">
                      <a:alpha val="43137"/>
                    </a:srgbClr>
                  </a:outerShdw>
                </a:effectLst>
                <a:latin typeface="+mn-ea"/>
                <a:ea typeface="+mn-ea"/>
                <a:cs typeface="Meiryo UI" panose="020B0604030504040204" pitchFamily="50" charset="-128"/>
              </a:rPr>
              <a:t>福祉サービスを提供する際においては、利用者がそれらを</a:t>
            </a:r>
            <a:r>
              <a:rPr lang="ja-JP" altLang="en-US" sz="2800" u="sng" kern="0" dirty="0">
                <a:solidFill>
                  <a:srgbClr val="002060"/>
                </a:solidFill>
                <a:effectLst>
                  <a:outerShdw blurRad="38100" dist="38100" dir="2700000" algn="tl">
                    <a:srgbClr val="000000">
                      <a:alpha val="43137"/>
                    </a:srgbClr>
                  </a:outerShdw>
                </a:effectLst>
                <a:latin typeface="+mn-ea"/>
                <a:ea typeface="+mn-ea"/>
                <a:cs typeface="Meiryo UI" panose="020B0604030504040204" pitchFamily="50" charset="-128"/>
              </a:rPr>
              <a:t>主体的に活用して、人生を歩めるよう支援していくことが重要</a:t>
            </a:r>
          </a:p>
        </p:txBody>
      </p:sp>
      <p:sp>
        <p:nvSpPr>
          <p:cNvPr id="60" name="テキスト ボックス 59"/>
          <p:cNvSpPr txBox="1"/>
          <p:nvPr/>
        </p:nvSpPr>
        <p:spPr>
          <a:xfrm>
            <a:off x="1559496" y="4782298"/>
            <a:ext cx="3313113" cy="947952"/>
          </a:xfrm>
          <a:prstGeom prst="rect">
            <a:avLst/>
          </a:prstGeom>
          <a:solidFill>
            <a:srgbClr val="FFFF66"/>
          </a:solidFill>
          <a:ln>
            <a:solidFill>
              <a:schemeClr val="tx1"/>
            </a:solidFill>
          </a:ln>
          <a:effectLst>
            <a:outerShdw blurRad="50800" dist="38100" dir="2700000" algn="tl" rotWithShape="0">
              <a:prstClr val="black">
                <a:alpha val="40000"/>
              </a:prstClr>
            </a:outerShdw>
          </a:effectLst>
        </p:spPr>
        <p:txBody>
          <a:bodyPr>
            <a:spAutoFit/>
          </a:bodyPr>
          <a:lstStyle/>
          <a:p>
            <a:pPr algn="ctr">
              <a:lnSpc>
                <a:spcPts val="3000"/>
              </a:lnSpc>
              <a:spcBef>
                <a:spcPct val="20000"/>
              </a:spcBef>
              <a:defRPr/>
            </a:pPr>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人生の主人公は</a:t>
            </a:r>
            <a:endParaRPr lang="en-US" altLang="ja-JP"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pPr algn="ctr">
              <a:lnSpc>
                <a:spcPts val="3000"/>
              </a:lnSpc>
              <a:spcBef>
                <a:spcPct val="20000"/>
              </a:spcBef>
              <a:defRPr/>
            </a:pPr>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利用者本人</a:t>
            </a:r>
          </a:p>
        </p:txBody>
      </p:sp>
      <p:sp>
        <p:nvSpPr>
          <p:cNvPr id="21511" name="AutoShape 2"/>
          <p:cNvSpPr>
            <a:spLocks noChangeArrowheads="1"/>
          </p:cNvSpPr>
          <p:nvPr/>
        </p:nvSpPr>
        <p:spPr bwMode="auto">
          <a:xfrm>
            <a:off x="1411921" y="330925"/>
            <a:ext cx="9361489"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rgbClr val="002060"/>
                </a:solidFill>
                <a:latin typeface="+mj-ea"/>
                <a:ea typeface="+mj-ea"/>
                <a:cs typeface="Meiryo UI" panose="020B0604030504040204" pitchFamily="50" charset="-128"/>
              </a:rPr>
              <a:t>１．利用者主体ということ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6092666" y="4183615"/>
            <a:ext cx="1986201" cy="2145319"/>
          </a:xfrm>
          <a:prstGeom prst="rect">
            <a:avLst/>
          </a:prstGeom>
          <a:noFill/>
          <a:ln w="9525">
            <a:noFill/>
            <a:miter lim="800000"/>
            <a:headEnd/>
            <a:tailEnd/>
          </a:ln>
        </p:spPr>
      </p:pic>
      <p:sp>
        <p:nvSpPr>
          <p:cNvPr id="9"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8</a:t>
            </a:fld>
            <a:endParaRPr lang="ja-JP" altLang="en-US"/>
          </a:p>
        </p:txBody>
      </p:sp>
    </p:spTree>
    <p:extLst>
      <p:ext uri="{BB962C8B-B14F-4D97-AF65-F5344CB8AC3E}">
        <p14:creationId xmlns:p14="http://schemas.microsoft.com/office/powerpoint/2010/main" val="12950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127448" y="548680"/>
            <a:ext cx="9865096"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dirty="0">
                <a:solidFill>
                  <a:srgbClr val="002060"/>
                </a:solidFill>
                <a:effectLst>
                  <a:outerShdw blurRad="38100" dist="38100" dir="2700000" algn="tl">
                    <a:srgbClr val="000000">
                      <a:alpha val="43137"/>
                    </a:srgbClr>
                  </a:outerShdw>
                </a:effectLst>
                <a:latin typeface="+mj-ea"/>
                <a:ea typeface="+mj-ea"/>
                <a:cs typeface="Meiryo UI" panose="020B0604030504040204" pitchFamily="50" charset="-128"/>
              </a:rPr>
              <a:t>１．利用者主体ってどうすればいいの</a:t>
            </a:r>
            <a:r>
              <a:rPr lang="en-US" altLang="ja-JP" sz="4400" dirty="0">
                <a:solidFill>
                  <a:srgbClr val="002060"/>
                </a:solidFill>
                <a:effectLst>
                  <a:outerShdw blurRad="38100" dist="38100" dir="2700000" algn="tl">
                    <a:srgbClr val="000000">
                      <a:alpha val="43137"/>
                    </a:srgbClr>
                  </a:outerShdw>
                </a:effectLst>
                <a:latin typeface="+mj-ea"/>
                <a:ea typeface="+mj-ea"/>
                <a:cs typeface="Meiryo UI" panose="020B0604030504040204" pitchFamily="50" charset="-128"/>
              </a:rPr>
              <a:t>?</a:t>
            </a:r>
          </a:p>
        </p:txBody>
      </p:sp>
      <p:sp>
        <p:nvSpPr>
          <p:cNvPr id="5" name="テキスト ボックス 4"/>
          <p:cNvSpPr txBox="1"/>
          <p:nvPr/>
        </p:nvSpPr>
        <p:spPr>
          <a:xfrm>
            <a:off x="2783012" y="3717032"/>
            <a:ext cx="6913388" cy="1200329"/>
          </a:xfrm>
          <a:prstGeom prst="rect">
            <a:avLst/>
          </a:prstGeom>
          <a:noFill/>
        </p:spPr>
        <p:txBody>
          <a:bodyPr wrap="square" rtlCol="0">
            <a:spAutoFit/>
          </a:bodyPr>
          <a:lstStyle/>
          <a:p>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考えてください　</a:t>
            </a:r>
          </a:p>
          <a:p>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利用者主体を理解するために　</a:t>
            </a:r>
          </a:p>
        </p:txBody>
      </p:sp>
      <p:sp>
        <p:nvSpPr>
          <p:cNvPr id="2" name="正方形/長方形 1"/>
          <p:cNvSpPr/>
          <p:nvPr/>
        </p:nvSpPr>
        <p:spPr>
          <a:xfrm>
            <a:off x="2783632" y="2421288"/>
            <a:ext cx="6912768" cy="646331"/>
          </a:xfrm>
          <a:prstGeom prst="rect">
            <a:avLst/>
          </a:prstGeom>
        </p:spPr>
        <p:txBody>
          <a:bodyPr wrap="square">
            <a:spAutoFit/>
          </a:bodyPr>
          <a:lstStyle/>
          <a:p>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具体的な場面が想像できますか？</a:t>
            </a:r>
          </a:p>
        </p:txBody>
      </p:sp>
      <p:sp>
        <p:nvSpPr>
          <p:cNvPr id="6" name="スライド番号プレースホルダー 1">
            <a:extLst>
              <a:ext uri="{FF2B5EF4-FFF2-40B4-BE49-F238E27FC236}">
                <a16:creationId xmlns:a16="http://schemas.microsoft.com/office/drawing/2014/main" id="{DA40CE57-28AE-3613-8B26-08BAEE15CFBE}"/>
              </a:ext>
            </a:extLst>
          </p:cNvPr>
          <p:cNvSpPr>
            <a:spLocks noGrp="1"/>
          </p:cNvSpPr>
          <p:nvPr>
            <p:ph type="sldNum" sz="quarter" idx="12"/>
          </p:nvPr>
        </p:nvSpPr>
        <p:spPr>
          <a:xfrm>
            <a:off x="8737600" y="6356352"/>
            <a:ext cx="2844800" cy="365125"/>
          </a:xfrm>
        </p:spPr>
        <p:txBody>
          <a:bodyPr/>
          <a:lstStyle/>
          <a:p>
            <a:fld id="{A17716F4-4872-4643-9673-95CC4457A50B}" type="slidenum">
              <a:rPr lang="ja-JP" altLang="en-US" smtClean="0"/>
              <a:pPr/>
              <a:t>9</a:t>
            </a:fld>
            <a:endParaRPr lang="ja-JP" altLang="en-US"/>
          </a:p>
        </p:txBody>
      </p:sp>
    </p:spTree>
    <p:extLst>
      <p:ext uri="{BB962C8B-B14F-4D97-AF65-F5344CB8AC3E}">
        <p14:creationId xmlns:p14="http://schemas.microsoft.com/office/powerpoint/2010/main" val="2153651384"/>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20531</TotalTime>
  <Words>7594</Words>
  <Application>Microsoft Office PowerPoint</Application>
  <PresentationFormat>ワイド画面</PresentationFormat>
  <Paragraphs>565</Paragraphs>
  <Slides>48</Slides>
  <Notes>24</Notes>
  <HiddenSlides>0</HiddenSlides>
  <MMClips>0</MMClips>
  <ScaleCrop>false</ScaleCrop>
  <HeadingPairs>
    <vt:vector size="6" baseType="variant">
      <vt:variant>
        <vt:lpstr>使用されているフォント</vt:lpstr>
      </vt:variant>
      <vt:variant>
        <vt:i4>12</vt:i4>
      </vt:variant>
      <vt:variant>
        <vt:lpstr>テーマ</vt:lpstr>
      </vt:variant>
      <vt:variant>
        <vt:i4>6</vt:i4>
      </vt:variant>
      <vt:variant>
        <vt:lpstr>スライド タイトル</vt:lpstr>
      </vt:variant>
      <vt:variant>
        <vt:i4>48</vt:i4>
      </vt:variant>
    </vt:vector>
  </HeadingPairs>
  <TitlesOfParts>
    <vt:vector size="66" baseType="lpstr">
      <vt:lpstr>HGP創英角ｺﾞｼｯｸUB</vt:lpstr>
      <vt:lpstr>HG丸ｺﾞｼｯｸM-PRO</vt:lpstr>
      <vt:lpstr>HG創英角ｺﾞｼｯｸUB</vt:lpstr>
      <vt:lpstr>Meiryo UI</vt:lpstr>
      <vt:lpstr>ＭＳ Ｐゴシック</vt:lpstr>
      <vt:lpstr>ＭＳ Ｐ明朝</vt:lpstr>
      <vt:lpstr>ＭＳ ゴシック</vt:lpstr>
      <vt:lpstr>メイリオ</vt:lpstr>
      <vt:lpstr>Arial</vt:lpstr>
      <vt:lpstr>Calibri</vt:lpstr>
      <vt:lpstr>Times New Roman</vt:lpstr>
      <vt:lpstr>Wingdings</vt:lpstr>
      <vt:lpstr>デザインの設定</vt:lpstr>
      <vt:lpstr>1_デザインの設定</vt:lpstr>
      <vt:lpstr>2_デザインの設定</vt:lpstr>
      <vt:lpstr>3_デザインの設定</vt:lpstr>
      <vt:lpstr>2_Office テーマ</vt:lpstr>
      <vt:lpstr>9_標準デザイン</vt:lpstr>
      <vt:lpstr>PowerPoint プレゼンテーション</vt:lpstr>
      <vt:lpstr>PowerPoint プレゼンテーション</vt:lpstr>
      <vt:lpstr>PowerPoint プレゼンテーション</vt:lpstr>
      <vt:lpstr>『サービス提供の基本的な考え方』講義のねらい</vt:lpstr>
      <vt:lpstr>PowerPoint プレゼンテーション</vt:lpstr>
      <vt:lpstr>PowerPoint プレゼンテーション</vt:lpstr>
      <vt:lpstr>障害者総合支援法のサービス提供 （地域生活モデル・本人中心の支援）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自立生活運動(I.L)の自立理念</vt:lpstr>
      <vt:lpstr>障害者の自立とは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支援目標の言葉</vt:lpstr>
      <vt:lpstr>PowerPoint プレゼンテーション</vt:lpstr>
      <vt:lpstr>PowerPoint プレゼンテーション</vt:lpstr>
      <vt:lpstr>合理的配慮と考えられる例 （厚生労働省・福祉事業者向けガイドライン）  </vt:lpstr>
      <vt:lpstr>PowerPoint プレゼンテーション</vt:lpstr>
      <vt:lpstr>PowerPoint プレゼンテーション</vt:lpstr>
      <vt:lpstr>チームアプローチということ （事業所内で支援会議）</vt:lpstr>
      <vt:lpstr>チームアプローチということ （地域のサービス担当者会議で）</vt:lpstr>
      <vt:lpstr>サービス管理責任者の立位置</vt:lpstr>
      <vt:lpstr>PowerPoint プレゼンテーション</vt:lpstr>
      <vt:lpstr>個別支援計画は連携ツール</vt:lpstr>
      <vt:lpstr>９．専門性を高めるということ</vt:lpstr>
      <vt:lpstr>１０．個別支援計画の作成と実施に 基本的な考え方の要素が常に含まれていること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【自立訓練（生活訓練）の標準的な支援内容】</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障害者自立支援法等の一部を改正する法律案の概要</dc:title>
  <dc:creator>鈴木 智敦(suzuki-tomoatsu)</dc:creator>
  <cp:lastModifiedBy>藤川 雄一(fujikawa-yuuichi.ca6)</cp:lastModifiedBy>
  <cp:revision>1458</cp:revision>
  <cp:lastPrinted>2015-09-01T10:01:22Z</cp:lastPrinted>
  <dcterms:created xsi:type="dcterms:W3CDTF">2009-02-17T02:03:39Z</dcterms:created>
  <dcterms:modified xsi:type="dcterms:W3CDTF">2022-08-30T12:31:23Z</dcterms:modified>
</cp:coreProperties>
</file>