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15"/>
  </p:notesMasterIdLst>
  <p:sldIdLst>
    <p:sldId id="658" r:id="rId4"/>
    <p:sldId id="659" r:id="rId5"/>
    <p:sldId id="1139" r:id="rId6"/>
    <p:sldId id="936" r:id="rId7"/>
    <p:sldId id="1843" r:id="rId8"/>
    <p:sldId id="600" r:id="rId9"/>
    <p:sldId id="611" r:id="rId10"/>
    <p:sldId id="612" r:id="rId11"/>
    <p:sldId id="605" r:id="rId12"/>
    <p:sldId id="1809" r:id="rId13"/>
    <p:sldId id="51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5" autoAdjust="0"/>
    <p:restoredTop sz="82781" autoAdjust="0"/>
  </p:normalViewPr>
  <p:slideViewPr>
    <p:cSldViewPr snapToGrid="0">
      <p:cViewPr varScale="1">
        <p:scale>
          <a:sx n="100" d="100"/>
          <a:sy n="100" d="100"/>
        </p:scale>
        <p:origin x="894" y="90"/>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5.xml" />
  <Relationship Id="rId13" Type="http://schemas.openxmlformats.org/officeDocument/2006/relationships/slide" Target="slides/slide10.xml" />
  <Relationship Id="rId18" Type="http://schemas.openxmlformats.org/officeDocument/2006/relationships/theme" Target="theme/theme1.xml" />
  <Relationship Id="rId3" Type="http://schemas.openxmlformats.org/officeDocument/2006/relationships/slideMaster" Target="slideMasters/slideMaster3.xml" />
  <Relationship Id="rId7" Type="http://schemas.openxmlformats.org/officeDocument/2006/relationships/slide" Target="slides/slide4.xml" />
  <Relationship Id="rId12" Type="http://schemas.openxmlformats.org/officeDocument/2006/relationships/slide" Target="slides/slide9.xml" />
  <Relationship Id="rId17" Type="http://schemas.openxmlformats.org/officeDocument/2006/relationships/viewProps" Target="viewProps.xml" />
  <Relationship Id="rId2" Type="http://schemas.openxmlformats.org/officeDocument/2006/relationships/slideMaster" Target="slideMasters/slideMaster2.xml" />
  <Relationship Id="rId16" Type="http://schemas.openxmlformats.org/officeDocument/2006/relationships/presProps" Target="presProps.xml" />
  <Relationship Id="rId1" Type="http://schemas.openxmlformats.org/officeDocument/2006/relationships/slideMaster" Target="slideMasters/slideMaster1.xml" />
  <Relationship Id="rId6" Type="http://schemas.openxmlformats.org/officeDocument/2006/relationships/slide" Target="slides/slide3.xml" />
  <Relationship Id="rId11" Type="http://schemas.openxmlformats.org/officeDocument/2006/relationships/slide" Target="slides/slide8.xml" />
  <Relationship Id="rId5" Type="http://schemas.openxmlformats.org/officeDocument/2006/relationships/slide" Target="slides/slide2.xml" />
  <Relationship Id="rId15" Type="http://schemas.openxmlformats.org/officeDocument/2006/relationships/notesMaster" Target="notesMasters/notesMaster1.xml" />
  <Relationship Id="rId10" Type="http://schemas.openxmlformats.org/officeDocument/2006/relationships/slide" Target="slides/slide7.xml" />
  <Relationship Id="rId19" Type="http://schemas.openxmlformats.org/officeDocument/2006/relationships/tableStyles" Target="tableStyles.xml" />
  <Relationship Id="rId4" Type="http://schemas.openxmlformats.org/officeDocument/2006/relationships/slide" Target="slides/slide1.xml" />
  <Relationship Id="rId9" Type="http://schemas.openxmlformats.org/officeDocument/2006/relationships/slide" Target="slides/slide6.xml" />
  <Relationship Id="rId14" Type="http://schemas.openxmlformats.org/officeDocument/2006/relationships/slide" Target="slides/slide1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4.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038453-891F-4009-BD5E-6A11D3DE5F40}" type="datetimeFigureOut">
              <a:rPr kumimoji="1" lang="ja-JP" altLang="en-US" smtClean="0"/>
              <a:t>2022/9/25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BB6BA-12F9-44F1-9B34-7336AB595D05}" type="slidenum">
              <a:rPr kumimoji="1" lang="ja-JP" altLang="en-US" smtClean="0"/>
              <a:t>‹#›</a:t>
            </a:fld>
            <a:endParaRPr kumimoji="1" lang="ja-JP" altLang="en-US"/>
          </a:p>
        </p:txBody>
      </p:sp>
    </p:spTree>
    <p:extLst>
      <p:ext uri="{BB962C8B-B14F-4D97-AF65-F5344CB8AC3E}">
        <p14:creationId xmlns:p14="http://schemas.microsoft.com/office/powerpoint/2010/main" val="33259212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47672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2525" cy="3721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037E017-C4CE-4A86-8903-C7A029BF502A}" type="slidenum">
              <a:rPr kumimoji="1" lang="en-US" altLang="ja-JP" sz="1300" b="0" i="0" u="none" strike="noStrike" kern="1200" cap="none" spc="0" normalizeH="0" baseline="0" noProof="0" smtClean="0">
                <a:ln>
                  <a:noFill/>
                </a:ln>
                <a:solidFill>
                  <a:srgbClr val="000000"/>
                </a:solidFill>
                <a:effectLst/>
                <a:uLnTx/>
                <a:uFillTx/>
                <a:latin typeface="Times New Roman" pitchFamily="18"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en-US" altLang="ja-JP" sz="1300" b="0" i="0" u="none" strike="noStrike" kern="1200" cap="none" spc="0" normalizeH="0" baseline="0" noProof="0">
              <a:ln>
                <a:noFill/>
              </a:ln>
              <a:solidFill>
                <a:srgbClr val="000000"/>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4070249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スライド イメージ プレースホルダー 1"/>
          <p:cNvSpPr>
            <a:spLocks noGrp="1" noRot="1" noChangeAspect="1" noTextEdit="1"/>
          </p:cNvSpPr>
          <p:nvPr>
            <p:ph type="sldImg"/>
          </p:nvPr>
        </p:nvSpPr>
        <p:spPr>
          <a:ln/>
        </p:spPr>
      </p:sp>
      <p:sp>
        <p:nvSpPr>
          <p:cNvPr id="132099" name="ノート プレースホルダー 2"/>
          <p:cNvSpPr>
            <a:spLocks noGrp="1"/>
          </p:cNvSpPr>
          <p:nvPr>
            <p:ph type="body" idx="1"/>
          </p:nvPr>
        </p:nvSpPr>
        <p:spPr>
          <a:noFill/>
        </p:spPr>
        <p:txBody>
          <a:bodyPr/>
          <a:lstStyle/>
          <a:p>
            <a:pPr>
              <a:spcBef>
                <a:spcPct val="0"/>
              </a:spcBef>
            </a:pPr>
            <a:endParaRPr lang="en-US" altLang="ja-JP" dirty="0"/>
          </a:p>
        </p:txBody>
      </p:sp>
    </p:spTree>
    <p:extLst>
      <p:ext uri="{BB962C8B-B14F-4D97-AF65-F5344CB8AC3E}">
        <p14:creationId xmlns:p14="http://schemas.microsoft.com/office/powerpoint/2010/main" val="3536139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a:extLst>
              <a:ext uri="{FF2B5EF4-FFF2-40B4-BE49-F238E27FC236}">
                <a16:creationId xmlns:a16="http://schemas.microsoft.com/office/drawing/2014/main" id="{23D36F61-C3DE-9A78-CE4B-5FCCD9AD81DE}"/>
              </a:ext>
            </a:extLst>
          </p:cNvPr>
          <p:cNvSpPr>
            <a:spLocks noGrp="1" noRot="1" noChangeAspect="1" noTextEdit="1"/>
          </p:cNvSpPr>
          <p:nvPr>
            <p:ph type="sldImg"/>
          </p:nvPr>
        </p:nvSpPr>
        <p:spPr>
          <a:ln/>
        </p:spPr>
      </p:sp>
      <p:sp>
        <p:nvSpPr>
          <p:cNvPr id="3" name="ノート プレースホルダ 2">
            <a:extLst>
              <a:ext uri="{FF2B5EF4-FFF2-40B4-BE49-F238E27FC236}">
                <a16:creationId xmlns:a16="http://schemas.microsoft.com/office/drawing/2014/main" id="{8F6031B8-CF07-F0C0-F54A-7C6A19BC52A2}"/>
              </a:ext>
            </a:extLst>
          </p:cNvPr>
          <p:cNvSpPr>
            <a:spLocks noGrp="1"/>
          </p:cNvSpPr>
          <p:nvPr>
            <p:ph type="body" idx="1"/>
          </p:nvPr>
        </p:nvSpPr>
        <p:spPr/>
        <p:txBody>
          <a:bodyPr>
            <a:normAutofit/>
          </a:bodyPr>
          <a:lstStyle/>
          <a:p>
            <a:pPr eaLnBrk="1" hangingPunct="1">
              <a:defRPr/>
            </a:pPr>
            <a:endParaRPr lang="en-US" altLang="ja-JP" sz="1000" dirty="0">
              <a:latin typeface="ＭＳ Ｐ明朝" pitchFamily="18"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a:extLst>
              <a:ext uri="{FF2B5EF4-FFF2-40B4-BE49-F238E27FC236}">
                <a16:creationId xmlns:a16="http://schemas.microsoft.com/office/drawing/2014/main" id="{E21ADB93-BC95-0F77-D566-F8FDF1E2BB86}"/>
              </a:ext>
            </a:extLst>
          </p:cNvPr>
          <p:cNvSpPr>
            <a:spLocks noGrp="1" noRot="1" noChangeAspect="1" noTextEdit="1"/>
          </p:cNvSpPr>
          <p:nvPr>
            <p:ph type="sldImg"/>
          </p:nvPr>
        </p:nvSpPr>
        <p:spPr>
          <a:ln/>
        </p:spPr>
      </p:sp>
      <p:sp>
        <p:nvSpPr>
          <p:cNvPr id="31747" name="ノート プレースホルダ 2">
            <a:extLst>
              <a:ext uri="{FF2B5EF4-FFF2-40B4-BE49-F238E27FC236}">
                <a16:creationId xmlns:a16="http://schemas.microsoft.com/office/drawing/2014/main" id="{F4ED9B21-C5EA-8E16-D0B5-2F2559C19D1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 イメージ プレースホルダ 1">
            <a:extLst>
              <a:ext uri="{FF2B5EF4-FFF2-40B4-BE49-F238E27FC236}">
                <a16:creationId xmlns:a16="http://schemas.microsoft.com/office/drawing/2014/main" id="{1977BF0C-DE75-BE63-6BD9-5869B1E1D9B5}"/>
              </a:ext>
            </a:extLst>
          </p:cNvPr>
          <p:cNvSpPr>
            <a:spLocks noGrp="1" noRot="1" noChangeAspect="1" noTextEdit="1"/>
          </p:cNvSpPr>
          <p:nvPr>
            <p:ph type="sldImg"/>
          </p:nvPr>
        </p:nvSpPr>
        <p:spPr>
          <a:ln/>
        </p:spPr>
      </p:sp>
      <p:sp>
        <p:nvSpPr>
          <p:cNvPr id="3" name="ノート プレースホルダ 2">
            <a:extLst>
              <a:ext uri="{FF2B5EF4-FFF2-40B4-BE49-F238E27FC236}">
                <a16:creationId xmlns:a16="http://schemas.microsoft.com/office/drawing/2014/main" id="{D05ED539-2234-1F87-C555-E58AA7F6EBC2}"/>
              </a:ext>
            </a:extLst>
          </p:cNvPr>
          <p:cNvSpPr>
            <a:spLocks noGrp="1"/>
          </p:cNvSpPr>
          <p:nvPr>
            <p:ph type="body" idx="1"/>
          </p:nvPr>
        </p:nvSpPr>
        <p:spPr/>
        <p:txBody>
          <a:bodyPr>
            <a:normAutofit/>
          </a:bodyPr>
          <a:lstStyle/>
          <a:p>
            <a:pPr eaLnBrk="1" hangingPunct="1">
              <a:defRPr/>
            </a:pPr>
            <a:endParaRPr lang="ja-JP"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7"/>
          <p:cNvSpPr txBox="1">
            <a:spLocks noGrp="1" noChangeArrowheads="1"/>
          </p:cNvSpPr>
          <p:nvPr/>
        </p:nvSpPr>
        <p:spPr bwMode="auto">
          <a:xfrm>
            <a:off x="5658819" y="7138858"/>
            <a:ext cx="4329019" cy="375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01" tIns="46151" rIns="92301" bIns="46151" anchor="b"/>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marL="0" marR="0" lvl="0" indent="0" algn="r" defTabSz="923093" rtl="0" eaLnBrk="1" fontAlgn="base" latinLnBrk="0" hangingPunct="1">
              <a:lnSpc>
                <a:spcPct val="100000"/>
              </a:lnSpc>
              <a:spcBef>
                <a:spcPct val="0"/>
              </a:spcBef>
              <a:spcAft>
                <a:spcPct val="0"/>
              </a:spcAft>
              <a:buClrTx/>
              <a:buSzTx/>
              <a:buFontTx/>
              <a:buNone/>
              <a:tabLst/>
              <a:defRPr/>
            </a:pPr>
            <a:fld id="{CCB3A633-00A8-4A02-9025-3CBA433AC618}" type="slidenum">
              <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pPr marL="0" marR="0" lvl="0" indent="0" algn="r" defTabSz="923093" rtl="0" eaLnBrk="1" fontAlgn="base" latinLnBrk="0" hangingPunct="1">
                <a:lnSpc>
                  <a:spcPct val="100000"/>
                </a:lnSpc>
                <a:spcBef>
                  <a:spcPct val="0"/>
                </a:spcBef>
                <a:spcAft>
                  <a:spcPct val="0"/>
                </a:spcAft>
                <a:buClrTx/>
                <a:buSzTx/>
                <a:buFontTx/>
                <a:buNone/>
                <a:tabLst/>
                <a:defRPr/>
              </a:pPr>
              <a:t>10</a:t>
            </a:fld>
            <a:endParaRPr kumimoji="1" lang="en-US" altLang="ja-JP" sz="12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295939" name="Rectangle 7"/>
          <p:cNvSpPr txBox="1">
            <a:spLocks noGrp="1" noChangeArrowheads="1"/>
          </p:cNvSpPr>
          <p:nvPr/>
        </p:nvSpPr>
        <p:spPr bwMode="auto">
          <a:xfrm>
            <a:off x="5658819" y="7138858"/>
            <a:ext cx="4329019" cy="375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01" tIns="46151" rIns="92301" bIns="46151" anchor="b"/>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marL="0" marR="0" lvl="0" indent="0" algn="r" defTabSz="923093" rtl="0" eaLnBrk="1" fontAlgn="base" latinLnBrk="0" hangingPunct="1">
              <a:lnSpc>
                <a:spcPct val="100000"/>
              </a:lnSpc>
              <a:spcBef>
                <a:spcPct val="0"/>
              </a:spcBef>
              <a:spcAft>
                <a:spcPct val="0"/>
              </a:spcAft>
              <a:buClrTx/>
              <a:buSzTx/>
              <a:buFontTx/>
              <a:buNone/>
              <a:tabLst/>
              <a:defRPr/>
            </a:pPr>
            <a:fld id="{3CEB8D94-D7AE-407C-9EC2-4D4A35034217}" type="slidenum">
              <a:rPr kumimoji="1" lang="en-US" altLang="ja-JP" sz="1200" b="0" i="0" u="none" strike="noStrike" kern="1200" cap="none" spc="0" normalizeH="0" baseline="0" noProof="0">
                <a:ln>
                  <a:noFill/>
                </a:ln>
                <a:solidFill>
                  <a:srgbClr val="000000"/>
                </a:solidFill>
                <a:effectLst/>
                <a:uLnTx/>
                <a:uFillTx/>
                <a:latin typeface="Calibri" pitchFamily="34" charset="0"/>
                <a:ea typeface="ＭＳ Ｐゴシック" pitchFamily="50" charset="-128"/>
                <a:cs typeface="+mn-cs"/>
              </a:rPr>
              <a:pPr marL="0" marR="0" lvl="0" indent="0" algn="r" defTabSz="923093" rtl="0" eaLnBrk="1" fontAlgn="base" latinLnBrk="0" hangingPunct="1">
                <a:lnSpc>
                  <a:spcPct val="100000"/>
                </a:lnSpc>
                <a:spcBef>
                  <a:spcPct val="0"/>
                </a:spcBef>
                <a:spcAft>
                  <a:spcPct val="0"/>
                </a:spcAft>
                <a:buClrTx/>
                <a:buSzTx/>
                <a:buFontTx/>
                <a:buNone/>
                <a:tabLst/>
                <a:defRPr/>
              </a:pPr>
              <a:t>10</a:t>
            </a:fld>
            <a:endParaRPr kumimoji="1" lang="en-US" altLang="ja-JP" sz="1200" b="0" i="0" u="none" strike="noStrike" kern="1200" cap="none" spc="0" normalizeH="0" baseline="0" noProof="0">
              <a:ln>
                <a:noFill/>
              </a:ln>
              <a:solidFill>
                <a:srgbClr val="000000"/>
              </a:solidFill>
              <a:effectLst/>
              <a:uLnTx/>
              <a:uFillTx/>
              <a:latin typeface="Calibri" pitchFamily="34" charset="0"/>
              <a:ea typeface="ＭＳ Ｐゴシック" pitchFamily="50" charset="-128"/>
              <a:cs typeface="+mn-cs"/>
            </a:endParaRPr>
          </a:p>
        </p:txBody>
      </p:sp>
      <p:sp>
        <p:nvSpPr>
          <p:cNvPr id="295940" name="Rectangle 2"/>
          <p:cNvSpPr>
            <a:spLocks noGrp="1" noRot="1" noChangeAspect="1" noChangeArrowheads="1" noTextEdit="1"/>
          </p:cNvSpPr>
          <p:nvPr>
            <p:ph type="sldImg"/>
          </p:nvPr>
        </p:nvSpPr>
        <p:spPr bwMode="auto">
          <a:xfrm>
            <a:off x="3113088" y="563563"/>
            <a:ext cx="3759200" cy="2819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594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Tree>
    <p:extLst>
      <p:ext uri="{BB962C8B-B14F-4D97-AF65-F5344CB8AC3E}">
        <p14:creationId xmlns:p14="http://schemas.microsoft.com/office/powerpoint/2010/main" val="4068433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DDAEDE23-2430-B2A3-EEFC-E50AC2229324}"/>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C8777EA9-365A-EE8F-8578-9439E7F128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altLang="ja-JP"/>
          </a:p>
        </p:txBody>
      </p:sp>
    </p:spTree>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06E064-CDEB-4EB4-AF21-02A258DDDA5F}" type="datetimeFigureOut">
              <a:rPr kumimoji="1" lang="ja-JP" altLang="en-US" smtClean="0"/>
              <a:t>2022/9/25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CE3027-C547-4BC1-81CD-A96CB1F872DB}" type="slidenum">
              <a:rPr kumimoji="1" lang="ja-JP" altLang="en-US" smtClean="0"/>
              <a:t>‹#›</a:t>
            </a:fld>
            <a:endParaRPr kumimoji="1" lang="ja-JP" altLang="en-US"/>
          </a:p>
        </p:txBody>
      </p:sp>
    </p:spTree>
    <p:extLst>
      <p:ext uri="{BB962C8B-B14F-4D97-AF65-F5344CB8AC3E}">
        <p14:creationId xmlns:p14="http://schemas.microsoft.com/office/powerpoint/2010/main" val="173072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06E064-CDEB-4EB4-AF21-02A258DDDA5F}" type="datetimeFigureOut">
              <a:rPr kumimoji="1" lang="ja-JP" altLang="en-US" smtClean="0"/>
              <a:t>2022/9/25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CE3027-C547-4BC1-81CD-A96CB1F872DB}" type="slidenum">
              <a:rPr kumimoji="1" lang="ja-JP" altLang="en-US" smtClean="0"/>
              <a:t>‹#›</a:t>
            </a:fld>
            <a:endParaRPr kumimoji="1" lang="ja-JP" altLang="en-US"/>
          </a:p>
        </p:txBody>
      </p:sp>
    </p:spTree>
    <p:extLst>
      <p:ext uri="{BB962C8B-B14F-4D97-AF65-F5344CB8AC3E}">
        <p14:creationId xmlns:p14="http://schemas.microsoft.com/office/powerpoint/2010/main" val="3697911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06E064-CDEB-4EB4-AF21-02A258DDDA5F}" type="datetimeFigureOut">
              <a:rPr kumimoji="1" lang="ja-JP" altLang="en-US" smtClean="0"/>
              <a:t>2022/9/25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CE3027-C547-4BC1-81CD-A96CB1F872DB}" type="slidenum">
              <a:rPr kumimoji="1" lang="ja-JP" altLang="en-US" smtClean="0"/>
              <a:t>‹#›</a:t>
            </a:fld>
            <a:endParaRPr kumimoji="1" lang="ja-JP" altLang="en-US"/>
          </a:p>
        </p:txBody>
      </p:sp>
    </p:spTree>
    <p:extLst>
      <p:ext uri="{BB962C8B-B14F-4D97-AF65-F5344CB8AC3E}">
        <p14:creationId xmlns:p14="http://schemas.microsoft.com/office/powerpoint/2010/main" val="1435917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5DDA30E4-4A56-21CD-9E7D-B41FA4FF7A1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44D1DBB-7B2D-50DC-43AC-CEFD1E65423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0EE5AA0-BFD5-D425-80FC-01D50C3046E1}"/>
              </a:ext>
            </a:extLst>
          </p:cNvPr>
          <p:cNvSpPr>
            <a:spLocks noGrp="1" noChangeArrowheads="1"/>
          </p:cNvSpPr>
          <p:nvPr>
            <p:ph type="sldNum" sz="quarter" idx="12"/>
          </p:nvPr>
        </p:nvSpPr>
        <p:spPr>
          <a:ln/>
        </p:spPr>
        <p:txBody>
          <a:bodyPr/>
          <a:lstStyle>
            <a:lvl1pPr>
              <a:defRPr/>
            </a:lvl1pPr>
          </a:lstStyle>
          <a:p>
            <a:fld id="{27500891-8608-400F-ACF0-A9A49F57635B}" type="slidenum">
              <a:rPr lang="en-US" altLang="ja-JP"/>
              <a:pPr/>
              <a:t>‹#›</a:t>
            </a:fld>
            <a:endParaRPr lang="en-US" altLang="ja-JP"/>
          </a:p>
        </p:txBody>
      </p:sp>
    </p:spTree>
    <p:extLst>
      <p:ext uri="{BB962C8B-B14F-4D97-AF65-F5344CB8AC3E}">
        <p14:creationId xmlns:p14="http://schemas.microsoft.com/office/powerpoint/2010/main" val="1572925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BB35E477-AC1D-77B6-C6DE-4FFC32BD67D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A5DC87F-AEC6-043C-DBAB-B6A65DD0329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78B12FC-AB0A-D285-7E2A-F2BB64127447}"/>
              </a:ext>
            </a:extLst>
          </p:cNvPr>
          <p:cNvSpPr>
            <a:spLocks noGrp="1" noChangeArrowheads="1"/>
          </p:cNvSpPr>
          <p:nvPr>
            <p:ph type="sldNum" sz="quarter" idx="12"/>
          </p:nvPr>
        </p:nvSpPr>
        <p:spPr>
          <a:ln/>
        </p:spPr>
        <p:txBody>
          <a:bodyPr/>
          <a:lstStyle>
            <a:lvl1pPr>
              <a:defRPr/>
            </a:lvl1pPr>
          </a:lstStyle>
          <a:p>
            <a:fld id="{E3FF5DC0-E817-474E-ABBC-6FFB1D56303A}" type="slidenum">
              <a:rPr lang="en-US" altLang="ja-JP"/>
              <a:pPr/>
              <a:t>‹#›</a:t>
            </a:fld>
            <a:endParaRPr lang="en-US" altLang="ja-JP"/>
          </a:p>
        </p:txBody>
      </p:sp>
    </p:spTree>
    <p:extLst>
      <p:ext uri="{BB962C8B-B14F-4D97-AF65-F5344CB8AC3E}">
        <p14:creationId xmlns:p14="http://schemas.microsoft.com/office/powerpoint/2010/main" val="3852329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CDED8C92-23CC-5912-417E-38560FAAA6F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A2FD4A9-1B43-3805-C608-D1416531B3F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FB95A9E-4004-4E42-71F3-16EEE34F6388}"/>
              </a:ext>
            </a:extLst>
          </p:cNvPr>
          <p:cNvSpPr>
            <a:spLocks noGrp="1" noChangeArrowheads="1"/>
          </p:cNvSpPr>
          <p:nvPr>
            <p:ph type="sldNum" sz="quarter" idx="12"/>
          </p:nvPr>
        </p:nvSpPr>
        <p:spPr>
          <a:ln/>
        </p:spPr>
        <p:txBody>
          <a:bodyPr/>
          <a:lstStyle>
            <a:lvl1pPr>
              <a:defRPr/>
            </a:lvl1pPr>
          </a:lstStyle>
          <a:p>
            <a:fld id="{6C70B45D-B227-43E6-9946-F114716CC06E}" type="slidenum">
              <a:rPr lang="en-US" altLang="ja-JP"/>
              <a:pPr/>
              <a:t>‹#›</a:t>
            </a:fld>
            <a:endParaRPr lang="en-US" altLang="ja-JP"/>
          </a:p>
        </p:txBody>
      </p:sp>
    </p:spTree>
    <p:extLst>
      <p:ext uri="{BB962C8B-B14F-4D97-AF65-F5344CB8AC3E}">
        <p14:creationId xmlns:p14="http://schemas.microsoft.com/office/powerpoint/2010/main" val="24544587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4256ECD5-24C1-0793-8264-A207A8D76CA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D7DC114-9559-6C08-8241-D332B884CEA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B10CB43-30A1-DAD5-9E1C-7AC8BE7FEEF9}"/>
              </a:ext>
            </a:extLst>
          </p:cNvPr>
          <p:cNvSpPr>
            <a:spLocks noGrp="1" noChangeArrowheads="1"/>
          </p:cNvSpPr>
          <p:nvPr>
            <p:ph type="sldNum" sz="quarter" idx="12"/>
          </p:nvPr>
        </p:nvSpPr>
        <p:spPr>
          <a:ln/>
        </p:spPr>
        <p:txBody>
          <a:bodyPr/>
          <a:lstStyle>
            <a:lvl1pPr>
              <a:defRPr/>
            </a:lvl1pPr>
          </a:lstStyle>
          <a:p>
            <a:fld id="{A93F71DD-C6E9-4E2C-A51B-FCC6674EE367}" type="slidenum">
              <a:rPr lang="en-US" altLang="ja-JP"/>
              <a:pPr/>
              <a:t>‹#›</a:t>
            </a:fld>
            <a:endParaRPr lang="en-US" altLang="ja-JP"/>
          </a:p>
        </p:txBody>
      </p:sp>
    </p:spTree>
    <p:extLst>
      <p:ext uri="{BB962C8B-B14F-4D97-AF65-F5344CB8AC3E}">
        <p14:creationId xmlns:p14="http://schemas.microsoft.com/office/powerpoint/2010/main" val="1300308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DEC46CD5-D0CD-6EAA-F069-16F4461CCE7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B14F44E9-3DAF-B358-030C-F7693AAF356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E0E8B44A-CF5F-2442-404F-B31A779155AD}"/>
              </a:ext>
            </a:extLst>
          </p:cNvPr>
          <p:cNvSpPr>
            <a:spLocks noGrp="1" noChangeArrowheads="1"/>
          </p:cNvSpPr>
          <p:nvPr>
            <p:ph type="sldNum" sz="quarter" idx="12"/>
          </p:nvPr>
        </p:nvSpPr>
        <p:spPr>
          <a:ln/>
        </p:spPr>
        <p:txBody>
          <a:bodyPr/>
          <a:lstStyle>
            <a:lvl1pPr>
              <a:defRPr/>
            </a:lvl1pPr>
          </a:lstStyle>
          <a:p>
            <a:fld id="{279B7F9C-8B2C-4BBC-9CBE-3C6B30229874}" type="slidenum">
              <a:rPr lang="en-US" altLang="ja-JP"/>
              <a:pPr/>
              <a:t>‹#›</a:t>
            </a:fld>
            <a:endParaRPr lang="en-US" altLang="ja-JP"/>
          </a:p>
        </p:txBody>
      </p:sp>
    </p:spTree>
    <p:extLst>
      <p:ext uri="{BB962C8B-B14F-4D97-AF65-F5344CB8AC3E}">
        <p14:creationId xmlns:p14="http://schemas.microsoft.com/office/powerpoint/2010/main" val="2061293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5BB3CCFD-536A-76BB-E6A8-1352B24875C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6B9E40BE-87FB-B541-8EAF-DB5D54922C7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6D4607CF-E712-8DBF-8053-0F34FDD53864}"/>
              </a:ext>
            </a:extLst>
          </p:cNvPr>
          <p:cNvSpPr>
            <a:spLocks noGrp="1" noChangeArrowheads="1"/>
          </p:cNvSpPr>
          <p:nvPr>
            <p:ph type="sldNum" sz="quarter" idx="12"/>
          </p:nvPr>
        </p:nvSpPr>
        <p:spPr>
          <a:ln/>
        </p:spPr>
        <p:txBody>
          <a:bodyPr/>
          <a:lstStyle>
            <a:lvl1pPr>
              <a:defRPr/>
            </a:lvl1pPr>
          </a:lstStyle>
          <a:p>
            <a:fld id="{C7B9E1E6-18D0-41DE-9F32-F87BA5EC612C}" type="slidenum">
              <a:rPr lang="en-US" altLang="ja-JP"/>
              <a:pPr/>
              <a:t>‹#›</a:t>
            </a:fld>
            <a:endParaRPr lang="en-US" altLang="ja-JP"/>
          </a:p>
        </p:txBody>
      </p:sp>
    </p:spTree>
    <p:extLst>
      <p:ext uri="{BB962C8B-B14F-4D97-AF65-F5344CB8AC3E}">
        <p14:creationId xmlns:p14="http://schemas.microsoft.com/office/powerpoint/2010/main" val="19121507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024CA74-91FA-8219-6BD4-152F7B5E38C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B8ECE215-B832-5FCA-A8D3-6E8DB7A9059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71E49C29-0595-0148-6A96-3946101BF55E}"/>
              </a:ext>
            </a:extLst>
          </p:cNvPr>
          <p:cNvSpPr>
            <a:spLocks noGrp="1" noChangeArrowheads="1"/>
          </p:cNvSpPr>
          <p:nvPr>
            <p:ph type="sldNum" sz="quarter" idx="12"/>
          </p:nvPr>
        </p:nvSpPr>
        <p:spPr>
          <a:ln/>
        </p:spPr>
        <p:txBody>
          <a:bodyPr/>
          <a:lstStyle>
            <a:lvl1pPr>
              <a:defRPr/>
            </a:lvl1pPr>
          </a:lstStyle>
          <a:p>
            <a:fld id="{852B5B89-3889-47CE-B65C-9DFB9E1CE1D6}" type="slidenum">
              <a:rPr lang="en-US" altLang="ja-JP"/>
              <a:pPr/>
              <a:t>‹#›</a:t>
            </a:fld>
            <a:endParaRPr lang="en-US" altLang="ja-JP"/>
          </a:p>
        </p:txBody>
      </p:sp>
    </p:spTree>
    <p:extLst>
      <p:ext uri="{BB962C8B-B14F-4D97-AF65-F5344CB8AC3E}">
        <p14:creationId xmlns:p14="http://schemas.microsoft.com/office/powerpoint/2010/main" val="18335598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FA98EEC5-A5DB-575B-4FB6-EDFAEF90AB5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4FBAE532-98E2-9202-96E0-70D9EBF1267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3105339-A5CC-5ACF-1503-1EBE7406A190}"/>
              </a:ext>
            </a:extLst>
          </p:cNvPr>
          <p:cNvSpPr>
            <a:spLocks noGrp="1" noChangeArrowheads="1"/>
          </p:cNvSpPr>
          <p:nvPr>
            <p:ph type="sldNum" sz="quarter" idx="12"/>
          </p:nvPr>
        </p:nvSpPr>
        <p:spPr>
          <a:ln/>
        </p:spPr>
        <p:txBody>
          <a:bodyPr/>
          <a:lstStyle>
            <a:lvl1pPr>
              <a:defRPr/>
            </a:lvl1pPr>
          </a:lstStyle>
          <a:p>
            <a:fld id="{422BDA71-CFAD-4B4E-A93E-47FB2BBEB9FF}" type="slidenum">
              <a:rPr lang="en-US" altLang="ja-JP"/>
              <a:pPr/>
              <a:t>‹#›</a:t>
            </a:fld>
            <a:endParaRPr lang="en-US" altLang="ja-JP"/>
          </a:p>
        </p:txBody>
      </p:sp>
    </p:spTree>
    <p:extLst>
      <p:ext uri="{BB962C8B-B14F-4D97-AF65-F5344CB8AC3E}">
        <p14:creationId xmlns:p14="http://schemas.microsoft.com/office/powerpoint/2010/main" val="2077963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06E064-CDEB-4EB4-AF21-02A258DDDA5F}" type="datetimeFigureOut">
              <a:rPr kumimoji="1" lang="ja-JP" altLang="en-US" smtClean="0"/>
              <a:t>2022/9/25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CE3027-C547-4BC1-81CD-A96CB1F872DB}" type="slidenum">
              <a:rPr kumimoji="1" lang="ja-JP" altLang="en-US" smtClean="0"/>
              <a:t>‹#›</a:t>
            </a:fld>
            <a:endParaRPr kumimoji="1" lang="ja-JP" altLang="en-US"/>
          </a:p>
        </p:txBody>
      </p:sp>
    </p:spTree>
    <p:extLst>
      <p:ext uri="{BB962C8B-B14F-4D97-AF65-F5344CB8AC3E}">
        <p14:creationId xmlns:p14="http://schemas.microsoft.com/office/powerpoint/2010/main" val="766016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F26F60D3-2217-7A04-3716-544DD35D58A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A4C8D721-8E94-F27A-8343-9E7D6179CE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2C68C0E8-98BB-23B7-BC94-BB9FB53D2697}"/>
              </a:ext>
            </a:extLst>
          </p:cNvPr>
          <p:cNvSpPr>
            <a:spLocks noGrp="1" noChangeArrowheads="1"/>
          </p:cNvSpPr>
          <p:nvPr>
            <p:ph type="sldNum" sz="quarter" idx="12"/>
          </p:nvPr>
        </p:nvSpPr>
        <p:spPr>
          <a:ln/>
        </p:spPr>
        <p:txBody>
          <a:bodyPr/>
          <a:lstStyle>
            <a:lvl1pPr>
              <a:defRPr/>
            </a:lvl1pPr>
          </a:lstStyle>
          <a:p>
            <a:fld id="{317EFB8D-EFB4-46B1-8505-23E497AE1430}" type="slidenum">
              <a:rPr lang="en-US" altLang="ja-JP"/>
              <a:pPr/>
              <a:t>‹#›</a:t>
            </a:fld>
            <a:endParaRPr lang="en-US" altLang="ja-JP"/>
          </a:p>
        </p:txBody>
      </p:sp>
    </p:spTree>
    <p:extLst>
      <p:ext uri="{BB962C8B-B14F-4D97-AF65-F5344CB8AC3E}">
        <p14:creationId xmlns:p14="http://schemas.microsoft.com/office/powerpoint/2010/main" val="7276043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6562A8C-DF80-429F-A07A-1FB088AAEB7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C3C6DB6C-D190-0EA0-8B44-9E83AFEAFB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4F05F9C-FDD8-53E1-7613-AE09E286AAFC}"/>
              </a:ext>
            </a:extLst>
          </p:cNvPr>
          <p:cNvSpPr>
            <a:spLocks noGrp="1" noChangeArrowheads="1"/>
          </p:cNvSpPr>
          <p:nvPr>
            <p:ph type="sldNum" sz="quarter" idx="12"/>
          </p:nvPr>
        </p:nvSpPr>
        <p:spPr>
          <a:ln/>
        </p:spPr>
        <p:txBody>
          <a:bodyPr/>
          <a:lstStyle>
            <a:lvl1pPr>
              <a:defRPr/>
            </a:lvl1pPr>
          </a:lstStyle>
          <a:p>
            <a:fld id="{0EBFF0BE-52AC-4338-A1B6-675EB8F6F232}" type="slidenum">
              <a:rPr lang="en-US" altLang="ja-JP"/>
              <a:pPr/>
              <a:t>‹#›</a:t>
            </a:fld>
            <a:endParaRPr lang="en-US" altLang="ja-JP"/>
          </a:p>
        </p:txBody>
      </p:sp>
    </p:spTree>
    <p:extLst>
      <p:ext uri="{BB962C8B-B14F-4D97-AF65-F5344CB8AC3E}">
        <p14:creationId xmlns:p14="http://schemas.microsoft.com/office/powerpoint/2010/main" val="15664366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4F2FC024-364F-25BD-8A68-7AD1D9A0F83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8BC0B4A-79BC-495F-7BDF-E61FE6B7201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1AF1FAC-CA78-29CB-5A9C-FC155A0A06EF}"/>
              </a:ext>
            </a:extLst>
          </p:cNvPr>
          <p:cNvSpPr>
            <a:spLocks noGrp="1" noChangeArrowheads="1"/>
          </p:cNvSpPr>
          <p:nvPr>
            <p:ph type="sldNum" sz="quarter" idx="12"/>
          </p:nvPr>
        </p:nvSpPr>
        <p:spPr>
          <a:ln/>
        </p:spPr>
        <p:txBody>
          <a:bodyPr/>
          <a:lstStyle>
            <a:lvl1pPr>
              <a:defRPr/>
            </a:lvl1pPr>
          </a:lstStyle>
          <a:p>
            <a:fld id="{F01808EE-8895-408E-8F35-0F89B0992EB6}" type="slidenum">
              <a:rPr lang="en-US" altLang="ja-JP"/>
              <a:pPr/>
              <a:t>‹#›</a:t>
            </a:fld>
            <a:endParaRPr lang="en-US" altLang="ja-JP"/>
          </a:p>
        </p:txBody>
      </p:sp>
    </p:spTree>
    <p:extLst>
      <p:ext uri="{BB962C8B-B14F-4D97-AF65-F5344CB8AC3E}">
        <p14:creationId xmlns:p14="http://schemas.microsoft.com/office/powerpoint/2010/main" val="32297153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45" y="274638"/>
            <a:ext cx="82296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45" y="1600206"/>
            <a:ext cx="8229600" cy="4525963"/>
          </a:xfrm>
        </p:spPr>
        <p:txBody>
          <a:bodyPr/>
          <a:lstStyle/>
          <a:p>
            <a:pPr lvl="0"/>
            <a:endParaRPr lang="ja-JP" altLang="en-US" noProof="0"/>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D4D6052B-EDA1-4040-A8BF-139637B1ABFA}" type="datetime1">
              <a:rPr lang="en-US" altLang="ja-JP" smtClean="0"/>
              <a:t>9/25/2022</a:t>
            </a:fld>
            <a:endParaRPr lang="en-US" altLang="ja-JP"/>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D8615F8-6A00-4A3E-88A8-83E30B5B3B52}" type="slidenum">
              <a:rPr lang="en-US" altLang="ja-JP"/>
              <a:pPr>
                <a:defRPr/>
              </a:pPr>
              <a:t>‹#›</a:t>
            </a:fld>
            <a:endParaRPr lang="en-US" altLang="ja-JP"/>
          </a:p>
        </p:txBody>
      </p:sp>
    </p:spTree>
    <p:extLst>
      <p:ext uri="{BB962C8B-B14F-4D97-AF65-F5344CB8AC3E}">
        <p14:creationId xmlns:p14="http://schemas.microsoft.com/office/powerpoint/2010/main" val="24801466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23" y="2131009"/>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23"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6A26864A-ADB4-4D7D-B615-86730E16E6FB}" type="datetime1">
              <a:rPr lang="ja-JP" altLang="en-US" smtClean="0">
                <a:solidFill>
                  <a:srgbClr val="000000"/>
                </a:solidFill>
              </a:rPr>
              <a:t>2022/9/25</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D98648F-2EF4-47C6-A565-8EC26B5E889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288413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232DDED2-C74C-427E-9577-BD17B50AC3C5}" type="datetime1">
              <a:rPr lang="ja-JP" altLang="en-US" smtClean="0">
                <a:solidFill>
                  <a:srgbClr val="000000"/>
                </a:solidFill>
              </a:rPr>
              <a:t>2022/9/25</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E64357A-8A48-4003-9137-7D93C571DAE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642809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48" y="4407484"/>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448"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F75A5C54-EC23-48E1-82A7-F720EDD0085B}" type="datetime1">
              <a:rPr lang="ja-JP" altLang="en-US" smtClean="0">
                <a:solidFill>
                  <a:srgbClr val="000000"/>
                </a:solidFill>
              </a:rPr>
              <a:t>2022/9/25</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F0E72FC-A7BB-4E6E-BD4F-6D20752D525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219816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2338" y="1600206"/>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30F5CC33-D349-468F-9B67-D95F2B596E42}" type="datetime1">
              <a:rPr lang="ja-JP" altLang="en-US" smtClean="0">
                <a:solidFill>
                  <a:srgbClr val="000000"/>
                </a:solidFill>
              </a:rPr>
              <a:t>2022/9/25</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2B6A0C8-182F-4FB6-A9F9-6320962CC33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937839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2" y="1535113"/>
            <a:ext cx="404006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2" y="2174875"/>
            <a:ext cx="404006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550"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550"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C5E90838-51ED-4AA2-BF06-D789945084AB}" type="datetime1">
              <a:rPr lang="ja-JP" altLang="en-US" smtClean="0">
                <a:solidFill>
                  <a:srgbClr val="000000"/>
                </a:solidFill>
              </a:rPr>
              <a:t>2022/9/25</a:t>
            </a:fld>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F7C31F-3FD1-4E08-A218-3613A23020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839808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24EE2DBF-AB00-4C6F-908A-852B052DED91}" type="datetime1">
              <a:rPr lang="ja-JP" altLang="en-US" smtClean="0">
                <a:solidFill>
                  <a:srgbClr val="000000"/>
                </a:solidFill>
              </a:rPr>
              <a:t>2022/9/25</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59FC7BD-55C1-4F91-927C-6E750E8C19E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3809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06E064-CDEB-4EB4-AF21-02A258DDDA5F}" type="datetimeFigureOut">
              <a:rPr kumimoji="1" lang="ja-JP" altLang="en-US" smtClean="0"/>
              <a:t>2022/9/25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BCE3027-C547-4BC1-81CD-A96CB1F872DB}" type="slidenum">
              <a:rPr kumimoji="1" lang="ja-JP" altLang="en-US" smtClean="0"/>
              <a:t>‹#›</a:t>
            </a:fld>
            <a:endParaRPr kumimoji="1" lang="ja-JP" altLang="en-US"/>
          </a:p>
        </p:txBody>
      </p:sp>
    </p:spTree>
    <p:extLst>
      <p:ext uri="{BB962C8B-B14F-4D97-AF65-F5344CB8AC3E}">
        <p14:creationId xmlns:p14="http://schemas.microsoft.com/office/powerpoint/2010/main" val="15436564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5845C4A-1262-4722-9775-E4238150FA86}" type="datetime1">
              <a:rPr lang="ja-JP" altLang="en-US" smtClean="0">
                <a:solidFill>
                  <a:srgbClr val="000000"/>
                </a:solidFill>
              </a:rPr>
              <a:t>2022/9/25</a:t>
            </a:fld>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A81AF9B-9F69-49FB-8B6A-733BA5D658A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615185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435"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613" y="273275"/>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0AE74138-8AA6-4598-A612-1260F9EFC1FE}" type="datetime1">
              <a:rPr lang="ja-JP" altLang="en-US" smtClean="0">
                <a:solidFill>
                  <a:srgbClr val="000000"/>
                </a:solidFill>
              </a:rPr>
              <a:t>2022/9/25</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6CD8F44-CBFA-4523-B494-2D1A0234495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54080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BE89B310-4F01-4BC2-B2FE-853FD0A2D20B}" type="datetime1">
              <a:rPr lang="ja-JP" altLang="en-US" smtClean="0">
                <a:solidFill>
                  <a:srgbClr val="000000"/>
                </a:solidFill>
              </a:rPr>
              <a:t>2022/9/25</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F08023-7FFC-4D4D-A33C-B316C4F2A67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722326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D614EB92-3463-4ACE-A48F-1CEC8BE55D86}" type="datetime1">
              <a:rPr lang="ja-JP" altLang="en-US" smtClean="0">
                <a:solidFill>
                  <a:srgbClr val="000000"/>
                </a:solidFill>
              </a:rPr>
              <a:t>2022/9/25</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ACAF29-CE7D-4317-8705-6AD8539E0EA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239005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866"/>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2" y="274866"/>
            <a:ext cx="603152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4C3C8922-3F55-4447-B153-69EA8C7AEED8}" type="datetime1">
              <a:rPr lang="ja-JP" altLang="en-US" smtClean="0">
                <a:solidFill>
                  <a:srgbClr val="000000"/>
                </a:solidFill>
              </a:rPr>
              <a:t>2022/9/25</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89ACEC7-6102-4CE7-8D18-DFD8904D964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944610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23" y="274638"/>
            <a:ext cx="82296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23" y="1600206"/>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96DEC5FA-7925-48B3-9708-15737F18820E}" type="datetime1">
              <a:rPr lang="ja-JP" altLang="en-US" smtClean="0">
                <a:solidFill>
                  <a:srgbClr val="000000"/>
                </a:solidFill>
              </a:rPr>
              <a:t>2022/9/25</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6AA7E8-A7B5-42A0-9F38-615BF4297BD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673225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23" y="274866"/>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a:defRPr/>
            </a:lvl1pPr>
          </a:lstStyle>
          <a:p>
            <a:pPr>
              <a:defRPr/>
            </a:pPr>
            <a:fld id="{A061AF18-C3FB-4B6C-996B-655B3D1BF085}" type="datetime1">
              <a:rPr lang="ja-JP" altLang="en-US" smtClean="0">
                <a:solidFill>
                  <a:srgbClr val="000000"/>
                </a:solidFill>
              </a:rPr>
              <a:t>2022/9/25</a:t>
            </a:fld>
            <a:endParaRPr lang="en-US" altLang="ja-JP">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a:defRPr/>
            </a:pPr>
            <a:fld id="{8A64ADFE-82FE-47C6-99CE-D099DE3A645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548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06E064-CDEB-4EB4-AF21-02A258DDDA5F}" type="datetimeFigureOut">
              <a:rPr kumimoji="1" lang="ja-JP" altLang="en-US" smtClean="0"/>
              <a:t>2022/9/25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BCE3027-C547-4BC1-81CD-A96CB1F872DB}" type="slidenum">
              <a:rPr kumimoji="1" lang="ja-JP" altLang="en-US" smtClean="0"/>
              <a:t>‹#›</a:t>
            </a:fld>
            <a:endParaRPr kumimoji="1" lang="ja-JP" altLang="en-US"/>
          </a:p>
        </p:txBody>
      </p:sp>
    </p:spTree>
    <p:extLst>
      <p:ext uri="{BB962C8B-B14F-4D97-AF65-F5344CB8AC3E}">
        <p14:creationId xmlns:p14="http://schemas.microsoft.com/office/powerpoint/2010/main" val="2105360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06E064-CDEB-4EB4-AF21-02A258DDDA5F}" type="datetimeFigureOut">
              <a:rPr kumimoji="1" lang="ja-JP" altLang="en-US" smtClean="0"/>
              <a:t>2022/9/25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BCE3027-C547-4BC1-81CD-A96CB1F872DB}" type="slidenum">
              <a:rPr kumimoji="1" lang="ja-JP" altLang="en-US" smtClean="0"/>
              <a:t>‹#›</a:t>
            </a:fld>
            <a:endParaRPr kumimoji="1" lang="ja-JP" altLang="en-US"/>
          </a:p>
        </p:txBody>
      </p:sp>
    </p:spTree>
    <p:extLst>
      <p:ext uri="{BB962C8B-B14F-4D97-AF65-F5344CB8AC3E}">
        <p14:creationId xmlns:p14="http://schemas.microsoft.com/office/powerpoint/2010/main" val="3963674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06E064-CDEB-4EB4-AF21-02A258DDDA5F}" type="datetimeFigureOut">
              <a:rPr kumimoji="1" lang="ja-JP" altLang="en-US" smtClean="0"/>
              <a:t>2022/9/25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BCE3027-C547-4BC1-81CD-A96CB1F872DB}" type="slidenum">
              <a:rPr kumimoji="1" lang="ja-JP" altLang="en-US" smtClean="0"/>
              <a:t>‹#›</a:t>
            </a:fld>
            <a:endParaRPr kumimoji="1" lang="ja-JP" altLang="en-US"/>
          </a:p>
        </p:txBody>
      </p:sp>
    </p:spTree>
    <p:extLst>
      <p:ext uri="{BB962C8B-B14F-4D97-AF65-F5344CB8AC3E}">
        <p14:creationId xmlns:p14="http://schemas.microsoft.com/office/powerpoint/2010/main" val="2801667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06E064-CDEB-4EB4-AF21-02A258DDDA5F}" type="datetimeFigureOut">
              <a:rPr kumimoji="1" lang="ja-JP" altLang="en-US" smtClean="0"/>
              <a:t>2022/9/25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BCE3027-C547-4BC1-81CD-A96CB1F872DB}" type="slidenum">
              <a:rPr kumimoji="1" lang="ja-JP" altLang="en-US" smtClean="0"/>
              <a:t>‹#›</a:t>
            </a:fld>
            <a:endParaRPr kumimoji="1" lang="ja-JP" altLang="en-US"/>
          </a:p>
        </p:txBody>
      </p:sp>
    </p:spTree>
    <p:extLst>
      <p:ext uri="{BB962C8B-B14F-4D97-AF65-F5344CB8AC3E}">
        <p14:creationId xmlns:p14="http://schemas.microsoft.com/office/powerpoint/2010/main" val="3662502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06E064-CDEB-4EB4-AF21-02A258DDDA5F}" type="datetimeFigureOut">
              <a:rPr kumimoji="1" lang="ja-JP" altLang="en-US" smtClean="0"/>
              <a:t>2022/9/25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BCE3027-C547-4BC1-81CD-A96CB1F872DB}" type="slidenum">
              <a:rPr kumimoji="1" lang="ja-JP" altLang="en-US" smtClean="0"/>
              <a:t>‹#›</a:t>
            </a:fld>
            <a:endParaRPr kumimoji="1" lang="ja-JP" altLang="en-US"/>
          </a:p>
        </p:txBody>
      </p:sp>
    </p:spTree>
    <p:extLst>
      <p:ext uri="{BB962C8B-B14F-4D97-AF65-F5344CB8AC3E}">
        <p14:creationId xmlns:p14="http://schemas.microsoft.com/office/powerpoint/2010/main" val="3970256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06E064-CDEB-4EB4-AF21-02A258DDDA5F}" type="datetimeFigureOut">
              <a:rPr kumimoji="1" lang="ja-JP" altLang="en-US" smtClean="0"/>
              <a:t>2022/9/25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BCE3027-C547-4BC1-81CD-A96CB1F872DB}" type="slidenum">
              <a:rPr kumimoji="1" lang="ja-JP" altLang="en-US" smtClean="0"/>
              <a:t>‹#›</a:t>
            </a:fld>
            <a:endParaRPr kumimoji="1" lang="ja-JP" altLang="en-US"/>
          </a:p>
        </p:txBody>
      </p:sp>
    </p:spTree>
    <p:extLst>
      <p:ext uri="{BB962C8B-B14F-4D97-AF65-F5344CB8AC3E}">
        <p14:creationId xmlns:p14="http://schemas.microsoft.com/office/powerpoint/2010/main" val="421468715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13" Type="http://schemas.openxmlformats.org/officeDocument/2006/relationships/theme" Target="../theme/theme2.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slideLayout" Target="../slideLayouts/slideLayout23.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s>
</file>

<file path=ppt/slideMasters/_rels/slideMaster3.xml.rels>&#65279;<?xml version="1.0" encoding="utf-8" standalone="yes"?>
<Relationships xmlns="http://schemas.openxmlformats.org/package/2006/relationships">
  <Relationship Id="rId8" Type="http://schemas.openxmlformats.org/officeDocument/2006/relationships/slideLayout" Target="../slideLayouts/slideLayout31.xml" />
  <Relationship Id="rId13" Type="http://schemas.openxmlformats.org/officeDocument/2006/relationships/slideLayout" Target="../slideLayouts/slideLayout36.xml" />
  <Relationship Id="rId3" Type="http://schemas.openxmlformats.org/officeDocument/2006/relationships/slideLayout" Target="../slideLayouts/slideLayout26.xml" />
  <Relationship Id="rId7" Type="http://schemas.openxmlformats.org/officeDocument/2006/relationships/slideLayout" Target="../slideLayouts/slideLayout30.xml" />
  <Relationship Id="rId12" Type="http://schemas.openxmlformats.org/officeDocument/2006/relationships/slideLayout" Target="../slideLayouts/slideLayout35.xml" />
  <Relationship Id="rId2" Type="http://schemas.openxmlformats.org/officeDocument/2006/relationships/slideLayout" Target="../slideLayouts/slideLayout25.xml" />
  <Relationship Id="rId1" Type="http://schemas.openxmlformats.org/officeDocument/2006/relationships/slideLayout" Target="../slideLayouts/slideLayout24.xml" />
  <Relationship Id="rId6" Type="http://schemas.openxmlformats.org/officeDocument/2006/relationships/slideLayout" Target="../slideLayouts/slideLayout29.xml" />
  <Relationship Id="rId11" Type="http://schemas.openxmlformats.org/officeDocument/2006/relationships/slideLayout" Target="../slideLayouts/slideLayout34.xml" />
  <Relationship Id="rId5" Type="http://schemas.openxmlformats.org/officeDocument/2006/relationships/slideLayout" Target="../slideLayouts/slideLayout28.xml" />
  <Relationship Id="rId10" Type="http://schemas.openxmlformats.org/officeDocument/2006/relationships/slideLayout" Target="../slideLayouts/slideLayout33.xml" />
  <Relationship Id="rId4" Type="http://schemas.openxmlformats.org/officeDocument/2006/relationships/slideLayout" Target="../slideLayouts/slideLayout27.xml" />
  <Relationship Id="rId9" Type="http://schemas.openxmlformats.org/officeDocument/2006/relationships/slideLayout" Target="../slideLayouts/slideLayout32.xml" />
  <Relationship Id="rId14" Type="http://schemas.openxmlformats.org/officeDocument/2006/relationships/theme" Target="../theme/theme3.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6E064-CDEB-4EB4-AF21-02A258DDDA5F}" type="datetimeFigureOut">
              <a:rPr kumimoji="1" lang="ja-JP" altLang="en-US" smtClean="0"/>
              <a:t>2022/9/25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CE3027-C547-4BC1-81CD-A96CB1F872DB}" type="slidenum">
              <a:rPr kumimoji="1" lang="ja-JP" altLang="en-US" smtClean="0"/>
              <a:t>‹#›</a:t>
            </a:fld>
            <a:endParaRPr kumimoji="1" lang="ja-JP" altLang="en-US"/>
          </a:p>
        </p:txBody>
      </p:sp>
    </p:spTree>
    <p:extLst>
      <p:ext uri="{BB962C8B-B14F-4D97-AF65-F5344CB8AC3E}">
        <p14:creationId xmlns:p14="http://schemas.microsoft.com/office/powerpoint/2010/main" val="2997821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9F00E26-2996-8EBB-09E9-909AFBFF92FF}"/>
              </a:ext>
            </a:extLst>
          </p:cNvPr>
          <p:cNvSpPr>
            <a:spLocks noGrp="1" noChangeArrowheads="1"/>
          </p:cNvSpPr>
          <p:nvPr>
            <p:ph type="title"/>
          </p:nvPr>
        </p:nvSpPr>
        <p:spPr bwMode="auto">
          <a:xfrm>
            <a:off x="685800" y="609600"/>
            <a:ext cx="7772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6D386FE8-BC5F-808B-5B44-50987565FC8D}"/>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1D1ED526-F187-C59A-0E13-C5F6C7BAE69A}"/>
              </a:ext>
            </a:extLst>
          </p:cNvPr>
          <p:cNvSpPr>
            <a:spLocks noGrp="1" noChangeArrowheads="1"/>
          </p:cNvSpPr>
          <p:nvPr>
            <p:ph type="dt" sz="half" idx="2"/>
          </p:nvPr>
        </p:nvSpPr>
        <p:spPr bwMode="auto">
          <a:xfrm>
            <a:off x="685800" y="6248400"/>
            <a:ext cx="19050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50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C87FDE63-FAF4-497B-98B2-C90463457CE7}"/>
              </a:ext>
            </a:extLst>
          </p:cNvPr>
          <p:cNvSpPr>
            <a:spLocks noGrp="1" noChangeArrowheads="1"/>
          </p:cNvSpPr>
          <p:nvPr>
            <p:ph type="ftr" sz="quarter" idx="3"/>
          </p:nvPr>
        </p:nvSpPr>
        <p:spPr bwMode="auto">
          <a:xfrm>
            <a:off x="3124200" y="6248400"/>
            <a:ext cx="28956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50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4758410D-FB2C-D8B4-D474-5F41FF692627}"/>
              </a:ext>
            </a:extLst>
          </p:cNvPr>
          <p:cNvSpPr>
            <a:spLocks noGrp="1" noChangeArrowheads="1"/>
          </p:cNvSpPr>
          <p:nvPr>
            <p:ph type="sldNum" sz="quarter" idx="4"/>
          </p:nvPr>
        </p:nvSpPr>
        <p:spPr bwMode="auto">
          <a:xfrm>
            <a:off x="7162800" y="6453188"/>
            <a:ext cx="1905000" cy="31432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500">
                <a:latin typeface="ＭＳ Ｐゴシック" panose="020B0600070205080204" pitchFamily="50" charset="-128"/>
              </a:defRPr>
            </a:lvl1pPr>
          </a:lstStyle>
          <a:p>
            <a:fld id="{7BEAB74F-AC09-47AB-8477-688FFFBA8F68}" type="slidenum">
              <a:rPr lang="en-US" altLang="ja-JP"/>
              <a:pPr/>
              <a:t>‹#›</a:t>
            </a:fld>
            <a:endParaRPr lang="en-US" altLang="ja-JP"/>
          </a:p>
        </p:txBody>
      </p:sp>
    </p:spTree>
    <p:extLst>
      <p:ext uri="{BB962C8B-B14F-4D97-AF65-F5344CB8AC3E}">
        <p14:creationId xmlns:p14="http://schemas.microsoft.com/office/powerpoint/2010/main" val="36383788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98"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7338"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30188" algn="l" rtl="0" eaLnBrk="0" fontAlgn="base" hangingPunct="0">
        <a:spcBef>
          <a:spcPct val="20000"/>
        </a:spcBef>
        <a:spcAft>
          <a:spcPct val="0"/>
        </a:spcAft>
        <a:buChar char="»"/>
        <a:defRPr kumimoji="1" sz="2000">
          <a:solidFill>
            <a:schemeClr val="tx1"/>
          </a:solidFill>
          <a:latin typeface="+mn-lt"/>
          <a:ea typeface="+mn-ea"/>
        </a:defRPr>
      </a:lvl5pPr>
      <a:lvl6pPr marL="2514600" indent="-230188" algn="l" rtl="0" fontAlgn="base">
        <a:spcBef>
          <a:spcPct val="20000"/>
        </a:spcBef>
        <a:spcAft>
          <a:spcPct val="0"/>
        </a:spcAft>
        <a:buChar char="»"/>
        <a:defRPr kumimoji="1" sz="2000">
          <a:solidFill>
            <a:schemeClr val="tx1"/>
          </a:solidFill>
          <a:latin typeface="+mn-lt"/>
          <a:ea typeface="+mn-ea"/>
        </a:defRPr>
      </a:lvl6pPr>
      <a:lvl7pPr marL="2971800" indent="-230188" algn="l" rtl="0" fontAlgn="base">
        <a:spcBef>
          <a:spcPct val="20000"/>
        </a:spcBef>
        <a:spcAft>
          <a:spcPct val="0"/>
        </a:spcAft>
        <a:buChar char="»"/>
        <a:defRPr kumimoji="1" sz="2000">
          <a:solidFill>
            <a:schemeClr val="tx1"/>
          </a:solidFill>
          <a:latin typeface="+mn-lt"/>
          <a:ea typeface="+mn-ea"/>
        </a:defRPr>
      </a:lvl7pPr>
      <a:lvl8pPr marL="3429000" indent="-230188" algn="l" rtl="0" fontAlgn="base">
        <a:spcBef>
          <a:spcPct val="20000"/>
        </a:spcBef>
        <a:spcAft>
          <a:spcPct val="0"/>
        </a:spcAft>
        <a:buChar char="»"/>
        <a:defRPr kumimoji="1" sz="2000">
          <a:solidFill>
            <a:schemeClr val="tx1"/>
          </a:solidFill>
          <a:latin typeface="+mn-lt"/>
          <a:ea typeface="+mn-ea"/>
        </a:defRPr>
      </a:lvl8pPr>
      <a:lvl9pPr marL="3886200" indent="-23018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23" y="274638"/>
            <a:ext cx="8229600" cy="1143000"/>
          </a:xfrm>
          <a:prstGeom prst="rect">
            <a:avLst/>
          </a:prstGeom>
          <a:noFill/>
          <a:ln w="9525">
            <a:noFill/>
            <a:miter lim="800000"/>
            <a:headEnd/>
            <a:tailEnd/>
          </a:ln>
        </p:spPr>
        <p:txBody>
          <a:bodyPr vert="horz" wrap="square" lIns="91414" tIns="45706" rIns="91414" bIns="45706" numCol="1" anchor="ctr" anchorCtr="0" compatLnSpc="1">
            <a:prstTxWarp prst="textNoShape">
              <a:avLst/>
            </a:prstTxWarp>
          </a:bodyPr>
          <a:lstStyle/>
          <a:p>
            <a:pPr lvl="0"/>
            <a:r>
              <a:rPr lang="ja-JP" altLang="en-US"/>
              <a:t>マスタ タイトルの書式設定</a:t>
            </a:r>
          </a:p>
        </p:txBody>
      </p:sp>
      <p:sp>
        <p:nvSpPr>
          <p:cNvPr id="3075" name="Rectangle 3"/>
          <p:cNvSpPr>
            <a:spLocks noGrp="1" noChangeArrowheads="1"/>
          </p:cNvSpPr>
          <p:nvPr>
            <p:ph type="body" idx="1"/>
          </p:nvPr>
        </p:nvSpPr>
        <p:spPr bwMode="auto">
          <a:xfrm>
            <a:off x="457223" y="1600206"/>
            <a:ext cx="8229600" cy="4525963"/>
          </a:xfrm>
          <a:prstGeom prst="rect">
            <a:avLst/>
          </a:prstGeom>
          <a:noFill/>
          <a:ln w="9525">
            <a:noFill/>
            <a:miter lim="800000"/>
            <a:headEnd/>
            <a:tailEnd/>
          </a:ln>
        </p:spPr>
        <p:txBody>
          <a:bodyPr vert="horz" wrap="square" lIns="91414" tIns="45706" rIns="91414" bIns="4570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23" y="6245225"/>
            <a:ext cx="2133600" cy="476250"/>
          </a:xfrm>
          <a:prstGeom prst="rect">
            <a:avLst/>
          </a:prstGeom>
          <a:noFill/>
          <a:ln w="9525">
            <a:noFill/>
            <a:miter lim="800000"/>
            <a:headEnd/>
            <a:tailEnd/>
          </a:ln>
          <a:effectLst/>
        </p:spPr>
        <p:txBody>
          <a:bodyPr vert="horz" wrap="square" lIns="91414" tIns="45706" rIns="91414" bIns="45706" numCol="1" anchor="t" anchorCtr="0" compatLnSpc="1">
            <a:prstTxWarp prst="textNoShape">
              <a:avLst/>
            </a:prstTxWarp>
          </a:bodyPr>
          <a:lstStyle>
            <a:lvl1pPr algn="l">
              <a:spcBef>
                <a:spcPct val="0"/>
              </a:spcBef>
              <a:defRPr sz="1400">
                <a:latin typeface="Arial" charset="0"/>
                <a:ea typeface="ＭＳ Ｐゴシック" charset="-128"/>
              </a:defRPr>
            </a:lvl1pPr>
          </a:lstStyle>
          <a:p>
            <a:pPr>
              <a:defRPr/>
            </a:pPr>
            <a:fld id="{0D854AF7-A519-487F-88E4-27CB936FFBF9}" type="datetime1">
              <a:rPr lang="ja-JP" altLang="en-US" smtClean="0">
                <a:solidFill>
                  <a:srgbClr val="000000"/>
                </a:solidFill>
              </a:rPr>
              <a:t>2022/9/25</a:t>
            </a:fld>
            <a:endParaRPr lang="en-US" altLang="ja-JP">
              <a:solidFill>
                <a:srgbClr val="000000"/>
              </a:solidFill>
            </a:endParaRPr>
          </a:p>
        </p:txBody>
      </p:sp>
      <p:sp>
        <p:nvSpPr>
          <p:cNvPr id="1029" name="Rectangle 5"/>
          <p:cNvSpPr>
            <a:spLocks noGrp="1" noChangeArrowheads="1"/>
          </p:cNvSpPr>
          <p:nvPr>
            <p:ph type="ftr" sz="quarter" idx="3"/>
          </p:nvPr>
        </p:nvSpPr>
        <p:spPr bwMode="auto">
          <a:xfrm>
            <a:off x="5237471" y="0"/>
            <a:ext cx="3906715" cy="238125"/>
          </a:xfrm>
          <a:prstGeom prst="rect">
            <a:avLst/>
          </a:prstGeom>
          <a:noFill/>
          <a:ln w="9525">
            <a:noFill/>
            <a:miter lim="800000"/>
            <a:headEnd/>
            <a:tailEnd/>
          </a:ln>
          <a:effectLst/>
        </p:spPr>
        <p:txBody>
          <a:bodyPr vert="horz" wrap="square" lIns="91414" tIns="45706" rIns="91414" bIns="45706" numCol="1" anchor="t" anchorCtr="0" compatLnSpc="1">
            <a:prstTxWarp prst="textNoShape">
              <a:avLst/>
            </a:prstTxWarp>
          </a:bodyPr>
          <a:lstStyle>
            <a:lvl1pPr>
              <a:spcBef>
                <a:spcPct val="0"/>
              </a:spcBef>
              <a:defRPr sz="1400">
                <a:latin typeface="Arial" charset="0"/>
                <a:ea typeface="ＭＳ Ｐゴシック" charset="-128"/>
              </a:defRPr>
            </a:lvl1pPr>
          </a:lstStyle>
          <a:p>
            <a:pPr algn="ct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899040" y="6597650"/>
            <a:ext cx="2133600" cy="260350"/>
          </a:xfrm>
          <a:prstGeom prst="rect">
            <a:avLst/>
          </a:prstGeom>
          <a:noFill/>
          <a:ln w="9525">
            <a:noFill/>
            <a:miter lim="800000"/>
            <a:headEnd/>
            <a:tailEnd/>
          </a:ln>
          <a:effectLst/>
        </p:spPr>
        <p:txBody>
          <a:bodyPr vert="horz" wrap="square" lIns="91414" tIns="45706" rIns="91414" bIns="45706" numCol="1" anchor="t" anchorCtr="0" compatLnSpc="1">
            <a:prstTxWarp prst="textNoShape">
              <a:avLst/>
            </a:prstTxWarp>
          </a:bodyPr>
          <a:lstStyle>
            <a:lvl1pPr algn="r">
              <a:spcBef>
                <a:spcPct val="0"/>
              </a:spcBef>
              <a:defRPr sz="1400">
                <a:latin typeface="+mn-ea"/>
                <a:ea typeface="ＭＳ Ｐゴシック" charset="-128"/>
              </a:defRPr>
            </a:lvl1pPr>
          </a:lstStyle>
          <a:p>
            <a:pPr>
              <a:defRPr/>
            </a:pPr>
            <a:fld id="{0CC7E4EF-5E6E-4E76-8C39-36441EAC46D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753330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30188" algn="l" rtl="0" eaLnBrk="0" fontAlgn="base" hangingPunct="0">
        <a:spcBef>
          <a:spcPct val="20000"/>
        </a:spcBef>
        <a:spcAft>
          <a:spcPct val="0"/>
        </a:spcAft>
        <a:buChar char="»"/>
        <a:defRPr kumimoji="1" sz="2000">
          <a:solidFill>
            <a:schemeClr val="tx1"/>
          </a:solidFill>
          <a:latin typeface="+mn-lt"/>
          <a:ea typeface="+mn-ea"/>
        </a:defRPr>
      </a:lvl5pPr>
      <a:lvl6pPr marL="2514600" indent="-230188" algn="l" rtl="0" fontAlgn="base">
        <a:spcBef>
          <a:spcPct val="20000"/>
        </a:spcBef>
        <a:spcAft>
          <a:spcPct val="0"/>
        </a:spcAft>
        <a:buChar char="»"/>
        <a:defRPr kumimoji="1" sz="2000">
          <a:solidFill>
            <a:schemeClr val="tx1"/>
          </a:solidFill>
          <a:latin typeface="+mn-lt"/>
          <a:ea typeface="+mn-ea"/>
        </a:defRPr>
      </a:lvl6pPr>
      <a:lvl7pPr marL="2971800" indent="-230188" algn="l" rtl="0" fontAlgn="base">
        <a:spcBef>
          <a:spcPct val="20000"/>
        </a:spcBef>
        <a:spcAft>
          <a:spcPct val="0"/>
        </a:spcAft>
        <a:buChar char="»"/>
        <a:defRPr kumimoji="1" sz="2000">
          <a:solidFill>
            <a:schemeClr val="tx1"/>
          </a:solidFill>
          <a:latin typeface="+mn-lt"/>
          <a:ea typeface="+mn-ea"/>
        </a:defRPr>
      </a:lvl7pPr>
      <a:lvl8pPr marL="3429000" indent="-230188" algn="l" rtl="0" fontAlgn="base">
        <a:spcBef>
          <a:spcPct val="20000"/>
        </a:spcBef>
        <a:spcAft>
          <a:spcPct val="0"/>
        </a:spcAft>
        <a:buChar char="»"/>
        <a:defRPr kumimoji="1" sz="2000">
          <a:solidFill>
            <a:schemeClr val="tx1"/>
          </a:solidFill>
          <a:latin typeface="+mn-lt"/>
          <a:ea typeface="+mn-ea"/>
        </a:defRPr>
      </a:lvl8pPr>
      <a:lvl9pPr marL="3886200" indent="-23018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23.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13.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5.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5.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5.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30.xml" />
</Relationships>
</file>

<file path=ppt/slides/_rels/slide6.xml.rels>&#65279;<?xml version="1.0" encoding="utf-8" standalone="yes"?>
<Relationships xmlns="http://schemas.openxmlformats.org/package/2006/relationships">
  <Relationship Id="rId8" Type="http://schemas.openxmlformats.org/officeDocument/2006/relationships/image" Target="../media/image6.png" />
  <Relationship Id="rId13" Type="http://schemas.openxmlformats.org/officeDocument/2006/relationships/image" Target="../media/image11.png" />
  <Relationship Id="rId3" Type="http://schemas.openxmlformats.org/officeDocument/2006/relationships/image" Target="../media/image1.png" />
  <Relationship Id="rId7" Type="http://schemas.openxmlformats.org/officeDocument/2006/relationships/image" Target="../media/image5.wmf" />
  <Relationship Id="rId12" Type="http://schemas.openxmlformats.org/officeDocument/2006/relationships/image" Target="../media/image10.png" />
  <Relationship Id="rId2" Type="http://schemas.openxmlformats.org/officeDocument/2006/relationships/notesSlide" Target="../notesSlides/notesSlide4.xml" />
  <Relationship Id="rId1" Type="http://schemas.openxmlformats.org/officeDocument/2006/relationships/slideLayout" Target="../slideLayouts/slideLayout13.xml" />
  <Relationship Id="rId6" Type="http://schemas.openxmlformats.org/officeDocument/2006/relationships/image" Target="../media/image4.png" />
  <Relationship Id="rId11" Type="http://schemas.openxmlformats.org/officeDocument/2006/relationships/image" Target="../media/image9.png" />
  <Relationship Id="rId5" Type="http://schemas.openxmlformats.org/officeDocument/2006/relationships/image" Target="../media/image3.wmf" />
  <Relationship Id="rId10" Type="http://schemas.openxmlformats.org/officeDocument/2006/relationships/image" Target="../media/image8.wmf" />
  <Relationship Id="rId4" Type="http://schemas.openxmlformats.org/officeDocument/2006/relationships/image" Target="../media/image2.wmf" />
  <Relationship Id="rId9" Type="http://schemas.openxmlformats.org/officeDocument/2006/relationships/image" Target="../media/image7.wmf"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13.xml" />
</Relationships>
</file>

<file path=ppt/slides/_rels/slide9.xml.rels>&#65279;<?xml version="1.0" encoding="utf-8" standalone="yes"?>
<Relationships xmlns="http://schemas.openxmlformats.org/package/2006/relationships">
  <Relationship Id="rId8" Type="http://schemas.openxmlformats.org/officeDocument/2006/relationships/image" Target="../media/image8.wmf" />
  <Relationship Id="rId13" Type="http://schemas.openxmlformats.org/officeDocument/2006/relationships/image" Target="../media/image14.png" />
  <Relationship Id="rId18" Type="http://schemas.openxmlformats.org/officeDocument/2006/relationships/image" Target="../media/image19.png" />
  <Relationship Id="rId3" Type="http://schemas.openxmlformats.org/officeDocument/2006/relationships/image" Target="../media/image12.png" />
  <Relationship Id="rId7" Type="http://schemas.openxmlformats.org/officeDocument/2006/relationships/image" Target="../media/image6.png" />
  <Relationship Id="rId12" Type="http://schemas.openxmlformats.org/officeDocument/2006/relationships/image" Target="../media/image13.png" />
  <Relationship Id="rId17" Type="http://schemas.openxmlformats.org/officeDocument/2006/relationships/image" Target="../media/image18.png" />
  <Relationship Id="rId2" Type="http://schemas.openxmlformats.org/officeDocument/2006/relationships/notesSlide" Target="../notesSlides/notesSlide6.xml" />
  <Relationship Id="rId16" Type="http://schemas.openxmlformats.org/officeDocument/2006/relationships/image" Target="../media/image17.png" />
  <Relationship Id="rId1" Type="http://schemas.openxmlformats.org/officeDocument/2006/relationships/slideLayout" Target="../slideLayouts/slideLayout13.xml" />
  <Relationship Id="rId6" Type="http://schemas.openxmlformats.org/officeDocument/2006/relationships/image" Target="../media/image3.wmf" />
  <Relationship Id="rId11" Type="http://schemas.openxmlformats.org/officeDocument/2006/relationships/image" Target="../media/image11.png" />
  <Relationship Id="rId5" Type="http://schemas.openxmlformats.org/officeDocument/2006/relationships/image" Target="../media/image2.wmf" />
  <Relationship Id="rId15" Type="http://schemas.openxmlformats.org/officeDocument/2006/relationships/image" Target="../media/image16.png" />
  <Relationship Id="rId10" Type="http://schemas.openxmlformats.org/officeDocument/2006/relationships/image" Target="../media/image10.png" />
  <Relationship Id="rId19" Type="http://schemas.openxmlformats.org/officeDocument/2006/relationships/image" Target="../media/image20.png" />
  <Relationship Id="rId4" Type="http://schemas.openxmlformats.org/officeDocument/2006/relationships/image" Target="../media/image1.png" />
  <Relationship Id="rId9" Type="http://schemas.openxmlformats.org/officeDocument/2006/relationships/image" Target="../media/image9.png" />
  <Relationship Id="rId14" Type="http://schemas.openxmlformats.org/officeDocument/2006/relationships/image" Target="../media/image15.pn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2060848"/>
            <a:ext cx="7988424" cy="2304256"/>
          </a:xfrm>
        </p:spPr>
        <p:txBody>
          <a:bodyPr/>
          <a:lstStyle/>
          <a:p>
            <a:r>
              <a:rPr kumimoji="1" lang="ja-JP" altLang="en-US" sz="4800" b="1" dirty="0">
                <a:latin typeface="+mj-ea"/>
              </a:rPr>
              <a:t>サービス等利用計画と</a:t>
            </a:r>
            <a:br>
              <a:rPr kumimoji="1" lang="en-US" altLang="ja-JP" sz="4800" b="1" dirty="0">
                <a:latin typeface="+mj-ea"/>
              </a:rPr>
            </a:br>
            <a:r>
              <a:rPr kumimoji="1" lang="ja-JP" altLang="en-US" sz="4800" b="1" dirty="0">
                <a:latin typeface="+mj-ea"/>
              </a:rPr>
              <a:t>個別支援計画の関係</a:t>
            </a:r>
          </a:p>
        </p:txBody>
      </p:sp>
      <p:sp>
        <p:nvSpPr>
          <p:cNvPr id="4" name="テキスト ボックス 3">
            <a:extLst>
              <a:ext uri="{FF2B5EF4-FFF2-40B4-BE49-F238E27FC236}">
                <a16:creationId xmlns:a16="http://schemas.microsoft.com/office/drawing/2014/main" id="{E1FC1944-1110-4B05-AC50-FF1859A5C2DF}"/>
              </a:ext>
            </a:extLst>
          </p:cNvPr>
          <p:cNvSpPr txBox="1"/>
          <p:nvPr/>
        </p:nvSpPr>
        <p:spPr>
          <a:xfrm>
            <a:off x="997504" y="1518371"/>
            <a:ext cx="4464496" cy="769441"/>
          </a:xfrm>
          <a:prstGeom prst="rect">
            <a:avLst/>
          </a:prstGeom>
          <a:noFill/>
        </p:spPr>
        <p:txBody>
          <a:bodyPr wrap="square" rtlCol="0">
            <a:spAutoFit/>
          </a:bodyPr>
          <a:lstStyle/>
          <a:p>
            <a:r>
              <a:rPr kumimoji="1" lang="ja-JP" altLang="en-US" sz="4400" dirty="0"/>
              <a:t>ＰＧ　</a:t>
            </a:r>
            <a:r>
              <a:rPr kumimoji="1" lang="en-US" altLang="ja-JP" sz="4400" dirty="0"/>
              <a:t>α-03</a:t>
            </a:r>
            <a:endParaRPr kumimoji="1" lang="ja-JP" altLang="en-US" sz="4400" dirty="0"/>
          </a:p>
        </p:txBody>
      </p:sp>
    </p:spTree>
    <p:extLst>
      <p:ext uri="{BB962C8B-B14F-4D97-AF65-F5344CB8AC3E}">
        <p14:creationId xmlns:p14="http://schemas.microsoft.com/office/powerpoint/2010/main" val="658682516"/>
      </p:ext>
    </p:extLst>
  </p:cSld>
  <p:clrMapOvr>
    <a:masterClrMapping/>
  </p:clrMapOvr>
  <mc:AlternateContent xmlns:mc="http://schemas.openxmlformats.org/markup-compatibility/2006" xmlns:p14="http://schemas.microsoft.com/office/powerpoint/2010/main">
    <mc:Choice Requires="p14">
      <p:transition spd="slow" p14:dur="2000" advTm="1776"/>
    </mc:Choice>
    <mc:Fallback xmlns="">
      <p:transition spd="slow" advTm="177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88" name="_s53254"/>
          <p:cNvSpPr>
            <a:spLocks noChangeShapeType="1"/>
          </p:cNvSpPr>
          <p:nvPr/>
        </p:nvSpPr>
        <p:spPr bwMode="auto">
          <a:xfrm flipH="1">
            <a:off x="3275595" y="3895871"/>
            <a:ext cx="481743" cy="1754"/>
          </a:xfrm>
          <a:prstGeom prst="line">
            <a:avLst/>
          </a:prstGeom>
          <a:solidFill>
            <a:schemeClr val="accent1"/>
          </a:solidFill>
          <a:ln w="28575">
            <a:solidFill>
              <a:schemeClr val="tx1"/>
            </a:solidFill>
            <a:round/>
            <a:headEnd/>
            <a:tailEnd/>
          </a:ln>
        </p:spPr>
        <p:txBody>
          <a:bodyPr anchor="ct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sp>
        <p:nvSpPr>
          <p:cNvPr id="233494" name="_s53260"/>
          <p:cNvSpPr>
            <a:spLocks noChangeShapeType="1"/>
          </p:cNvSpPr>
          <p:nvPr/>
        </p:nvSpPr>
        <p:spPr bwMode="auto">
          <a:xfrm>
            <a:off x="3635897" y="3096657"/>
            <a:ext cx="2232781" cy="1681369"/>
          </a:xfrm>
          <a:prstGeom prst="line">
            <a:avLst/>
          </a:prstGeom>
          <a:solidFill>
            <a:schemeClr val="accent1"/>
          </a:solidFill>
          <a:ln w="28575">
            <a:solidFill>
              <a:schemeClr val="tx1"/>
            </a:solidFill>
            <a:round/>
            <a:headEnd/>
            <a:tailEnd/>
          </a:ln>
        </p:spPr>
        <p:txBody>
          <a:bodyPr anchor="ct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sp>
        <p:nvSpPr>
          <p:cNvPr id="233496" name="_s53262"/>
          <p:cNvSpPr>
            <a:spLocks noChangeShapeType="1"/>
          </p:cNvSpPr>
          <p:nvPr/>
        </p:nvSpPr>
        <p:spPr bwMode="auto">
          <a:xfrm>
            <a:off x="5580227" y="3895871"/>
            <a:ext cx="576902" cy="1754"/>
          </a:xfrm>
          <a:prstGeom prst="line">
            <a:avLst/>
          </a:prstGeom>
          <a:solidFill>
            <a:schemeClr val="accent1"/>
          </a:solidFill>
          <a:ln w="28575">
            <a:solidFill>
              <a:schemeClr val="tx1"/>
            </a:solidFill>
            <a:round/>
            <a:headEnd/>
            <a:tailEnd/>
          </a:ln>
        </p:spPr>
        <p:txBody>
          <a:bodyPr anchor="ct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sp>
        <p:nvSpPr>
          <p:cNvPr id="233498" name="_s53264"/>
          <p:cNvSpPr>
            <a:spLocks noChangeShapeType="1"/>
          </p:cNvSpPr>
          <p:nvPr/>
        </p:nvSpPr>
        <p:spPr bwMode="auto">
          <a:xfrm flipV="1">
            <a:off x="3406141" y="3032117"/>
            <a:ext cx="2096890" cy="1526666"/>
          </a:xfrm>
          <a:prstGeom prst="line">
            <a:avLst/>
          </a:prstGeom>
          <a:solidFill>
            <a:schemeClr val="accent1"/>
          </a:solidFill>
          <a:ln w="28575">
            <a:solidFill>
              <a:schemeClr val="tx1"/>
            </a:solidFill>
            <a:round/>
            <a:headEnd/>
            <a:tailEnd/>
          </a:ln>
        </p:spPr>
        <p:txBody>
          <a:bodyPr anchor="ct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sp>
        <p:nvSpPr>
          <p:cNvPr id="233500" name="_s53266"/>
          <p:cNvSpPr>
            <a:spLocks noChangeShapeType="1"/>
          </p:cNvSpPr>
          <p:nvPr/>
        </p:nvSpPr>
        <p:spPr bwMode="auto">
          <a:xfrm flipV="1">
            <a:off x="4641925" y="2720236"/>
            <a:ext cx="1487" cy="2260566"/>
          </a:xfrm>
          <a:prstGeom prst="line">
            <a:avLst/>
          </a:prstGeom>
          <a:solidFill>
            <a:schemeClr val="accent1"/>
          </a:solidFill>
          <a:ln w="28575">
            <a:solidFill>
              <a:schemeClr val="tx1"/>
            </a:solidFill>
            <a:round/>
            <a:headEnd/>
            <a:tailEnd/>
          </a:ln>
        </p:spPr>
        <p:txBody>
          <a:bodyPr anchor="ct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sp>
        <p:nvSpPr>
          <p:cNvPr id="19" name="_s53268"/>
          <p:cNvSpPr>
            <a:spLocks noChangeArrowheads="1"/>
          </p:cNvSpPr>
          <p:nvPr/>
        </p:nvSpPr>
        <p:spPr bwMode="auto">
          <a:xfrm>
            <a:off x="3709757" y="3362736"/>
            <a:ext cx="1870470" cy="1125899"/>
          </a:xfrm>
          <a:prstGeom prst="ellipse">
            <a:avLst/>
          </a:prstGeom>
          <a:solidFill>
            <a:srgbClr val="C00000"/>
          </a:solidFill>
          <a:ln w="9525">
            <a:solidFill>
              <a:schemeClr val="tx1"/>
            </a:solidFill>
            <a:round/>
            <a:headEnd/>
            <a:tailEnd/>
          </a:ln>
        </p:spPr>
        <p:txBody>
          <a:bodyPr wrap="none" lIns="0" tIns="0" rIns="0" bIns="0" anchor="ctr"/>
          <a:lstStyle/>
          <a:p>
            <a:pPr marL="316531" indent="-316531" algn="ctr" defTabSz="844083" fontAlgn="base">
              <a:lnSpc>
                <a:spcPct val="80000"/>
              </a:lnSpc>
              <a:spcBef>
                <a:spcPct val="20000"/>
              </a:spcBef>
              <a:spcAft>
                <a:spcPct val="0"/>
              </a:spcAft>
              <a:defRPr/>
            </a:pPr>
            <a:endParaRPr kumimoji="1" lang="en-US" altLang="ja-JP" sz="1846" b="1" dirty="0">
              <a:solidFill>
                <a:srgbClr val="FFFFFF"/>
              </a:solidFill>
              <a:latin typeface="Arial" charset="0"/>
              <a:ea typeface="ＭＳ Ｐゴシック"/>
              <a:cs typeface="ＭＳ Ｐゴシック" charset="-128"/>
            </a:endParaRPr>
          </a:p>
          <a:p>
            <a:pPr marL="316531" indent="-316531" algn="ctr" defTabSz="844083" fontAlgn="base">
              <a:lnSpc>
                <a:spcPct val="80000"/>
              </a:lnSpc>
              <a:spcBef>
                <a:spcPct val="20000"/>
              </a:spcBef>
              <a:spcAft>
                <a:spcPct val="0"/>
              </a:spcAft>
              <a:defRPr/>
            </a:pPr>
            <a:endParaRPr kumimoji="1" lang="en-US" altLang="ja-JP" sz="1846" b="1" dirty="0">
              <a:solidFill>
                <a:srgbClr val="FFFFFF"/>
              </a:solidFill>
              <a:latin typeface="Arial" charset="0"/>
              <a:ea typeface="ＭＳ Ｐゴシック"/>
              <a:cs typeface="ＭＳ Ｐゴシック" charset="-128"/>
            </a:endParaRPr>
          </a:p>
          <a:p>
            <a:pPr marL="316531" indent="-316531" algn="ctr" defTabSz="844083" fontAlgn="base">
              <a:lnSpc>
                <a:spcPct val="80000"/>
              </a:lnSpc>
              <a:spcBef>
                <a:spcPct val="20000"/>
              </a:spcBef>
              <a:spcAft>
                <a:spcPct val="0"/>
              </a:spcAft>
              <a:defRPr/>
            </a:pPr>
            <a:r>
              <a:rPr kumimoji="1" lang="ja-JP" altLang="en-US" sz="1846" b="1" dirty="0">
                <a:solidFill>
                  <a:srgbClr val="FFFFFF"/>
                </a:solidFill>
                <a:latin typeface="Arial" charset="0"/>
                <a:ea typeface="ＭＳ Ｐゴシック"/>
                <a:cs typeface="ＭＳ Ｐゴシック" charset="-128"/>
              </a:rPr>
              <a:t>人の社会生活</a:t>
            </a:r>
          </a:p>
          <a:p>
            <a:pPr marL="316531" indent="-316531" algn="ctr" defTabSz="844083" fontAlgn="base">
              <a:lnSpc>
                <a:spcPct val="80000"/>
              </a:lnSpc>
              <a:spcBef>
                <a:spcPct val="20000"/>
              </a:spcBef>
              <a:spcAft>
                <a:spcPct val="0"/>
              </a:spcAft>
              <a:defRPr/>
            </a:pPr>
            <a:endParaRPr kumimoji="1" lang="ja-JP" altLang="en-US" sz="1846" b="1" dirty="0">
              <a:solidFill>
                <a:srgbClr val="FFFFFF"/>
              </a:solidFill>
              <a:latin typeface="Arial" charset="0"/>
              <a:ea typeface="ＭＳ Ｐゴシック"/>
              <a:cs typeface="ＭＳ Ｐゴシック" charset="-128"/>
            </a:endParaRPr>
          </a:p>
          <a:p>
            <a:pPr marL="316531" indent="-316531" algn="ctr" defTabSz="844083" fontAlgn="base">
              <a:lnSpc>
                <a:spcPct val="80000"/>
              </a:lnSpc>
              <a:spcBef>
                <a:spcPct val="20000"/>
              </a:spcBef>
              <a:spcAft>
                <a:spcPct val="0"/>
              </a:spcAft>
              <a:defRPr/>
            </a:pPr>
            <a:endParaRPr kumimoji="1" lang="en-US" altLang="ja-JP" sz="1662" b="1" dirty="0">
              <a:solidFill>
                <a:srgbClr val="FFFFFF"/>
              </a:solidFill>
              <a:latin typeface="Arial" charset="0"/>
              <a:ea typeface="ＭＳ Ｐゴシック"/>
              <a:cs typeface="ＭＳ Ｐゴシック" charset="-128"/>
            </a:endParaRPr>
          </a:p>
        </p:txBody>
      </p:sp>
      <p:sp>
        <p:nvSpPr>
          <p:cNvPr id="233503" name="Line 21"/>
          <p:cNvSpPr>
            <a:spLocks noChangeShapeType="1"/>
          </p:cNvSpPr>
          <p:nvPr/>
        </p:nvSpPr>
        <p:spPr bwMode="auto">
          <a:xfrm flipV="1">
            <a:off x="2605395" y="3229452"/>
            <a:ext cx="2974" cy="199926"/>
          </a:xfrm>
          <a:prstGeom prst="line">
            <a:avLst/>
          </a:prstGeom>
          <a:solidFill>
            <a:schemeClr val="accent1"/>
          </a:solidFill>
          <a:ln w="9525">
            <a:solidFill>
              <a:schemeClr val="tx1"/>
            </a:solidFill>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sp>
        <p:nvSpPr>
          <p:cNvPr id="233504" name="Line 22"/>
          <p:cNvSpPr>
            <a:spLocks noChangeShapeType="1"/>
          </p:cNvSpPr>
          <p:nvPr/>
        </p:nvSpPr>
        <p:spPr bwMode="auto">
          <a:xfrm flipH="1" flipV="1">
            <a:off x="2773036" y="4227328"/>
            <a:ext cx="71369" cy="264814"/>
          </a:xfrm>
          <a:prstGeom prst="line">
            <a:avLst/>
          </a:prstGeom>
          <a:solidFill>
            <a:schemeClr val="accent1"/>
          </a:solidFill>
          <a:ln w="9525">
            <a:solidFill>
              <a:schemeClr val="tx1"/>
            </a:solidFill>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sp>
        <p:nvSpPr>
          <p:cNvPr id="233505" name="Line 23"/>
          <p:cNvSpPr>
            <a:spLocks noChangeShapeType="1"/>
          </p:cNvSpPr>
          <p:nvPr/>
        </p:nvSpPr>
        <p:spPr bwMode="auto">
          <a:xfrm flipV="1">
            <a:off x="3092082" y="2240280"/>
            <a:ext cx="481699" cy="212247"/>
          </a:xfrm>
          <a:prstGeom prst="line">
            <a:avLst/>
          </a:prstGeom>
          <a:solidFill>
            <a:schemeClr val="accent1"/>
          </a:solidFill>
          <a:ln w="9525">
            <a:solidFill>
              <a:schemeClr val="tx1"/>
            </a:solidFill>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sp>
        <p:nvSpPr>
          <p:cNvPr id="233506" name="Line 24"/>
          <p:cNvSpPr>
            <a:spLocks noChangeShapeType="1"/>
          </p:cNvSpPr>
          <p:nvPr/>
        </p:nvSpPr>
        <p:spPr bwMode="auto">
          <a:xfrm flipV="1">
            <a:off x="5580228" y="5223450"/>
            <a:ext cx="288451" cy="115746"/>
          </a:xfrm>
          <a:prstGeom prst="line">
            <a:avLst/>
          </a:prstGeom>
          <a:solidFill>
            <a:schemeClr val="accent1"/>
          </a:solidFill>
          <a:ln w="9525">
            <a:solidFill>
              <a:schemeClr val="tx1"/>
            </a:solidFill>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sp>
        <p:nvSpPr>
          <p:cNvPr id="233507" name="Line 25"/>
          <p:cNvSpPr>
            <a:spLocks noChangeShapeType="1"/>
          </p:cNvSpPr>
          <p:nvPr/>
        </p:nvSpPr>
        <p:spPr bwMode="auto">
          <a:xfrm>
            <a:off x="3493609" y="5278138"/>
            <a:ext cx="263728" cy="146992"/>
          </a:xfrm>
          <a:prstGeom prst="line">
            <a:avLst/>
          </a:prstGeom>
          <a:solidFill>
            <a:schemeClr val="accent1"/>
          </a:solidFill>
          <a:ln w="9525">
            <a:solidFill>
              <a:schemeClr val="tx1"/>
            </a:solidFill>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sp>
        <p:nvSpPr>
          <p:cNvPr id="233508" name="Line 26"/>
          <p:cNvSpPr>
            <a:spLocks noChangeShapeType="1"/>
          </p:cNvSpPr>
          <p:nvPr/>
        </p:nvSpPr>
        <p:spPr bwMode="auto">
          <a:xfrm flipV="1">
            <a:off x="6516948" y="4227329"/>
            <a:ext cx="35685" cy="331456"/>
          </a:xfrm>
          <a:prstGeom prst="line">
            <a:avLst/>
          </a:prstGeom>
          <a:solidFill>
            <a:schemeClr val="accent1"/>
          </a:solidFill>
          <a:ln w="9525">
            <a:solidFill>
              <a:schemeClr val="tx1"/>
            </a:solidFill>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sp>
        <p:nvSpPr>
          <p:cNvPr id="233475" name="Line 33"/>
          <p:cNvSpPr>
            <a:spLocks noChangeShapeType="1"/>
          </p:cNvSpPr>
          <p:nvPr/>
        </p:nvSpPr>
        <p:spPr bwMode="auto">
          <a:xfrm>
            <a:off x="5816061" y="2264615"/>
            <a:ext cx="341068" cy="184586"/>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grpSp>
        <p:nvGrpSpPr>
          <p:cNvPr id="2" name="グループ化 1"/>
          <p:cNvGrpSpPr/>
          <p:nvPr/>
        </p:nvGrpSpPr>
        <p:grpSpPr>
          <a:xfrm>
            <a:off x="3348061" y="1169381"/>
            <a:ext cx="2663825" cy="1528689"/>
            <a:chOff x="3348060" y="981079"/>
            <a:chExt cx="2663825" cy="1656080"/>
          </a:xfrm>
        </p:grpSpPr>
        <p:sp>
          <p:nvSpPr>
            <p:cNvPr id="18" name="_s53267"/>
            <p:cNvSpPr>
              <a:spLocks noChangeArrowheads="1"/>
            </p:cNvSpPr>
            <p:nvPr/>
          </p:nvSpPr>
          <p:spPr bwMode="auto">
            <a:xfrm>
              <a:off x="3638388" y="1772713"/>
              <a:ext cx="2019156" cy="864446"/>
            </a:xfrm>
            <a:prstGeom prst="ellipse">
              <a:avLst/>
            </a:prstGeom>
            <a:solidFill>
              <a:schemeClr val="accent1"/>
            </a:solidFill>
            <a:ln w="9525">
              <a:solidFill>
                <a:schemeClr val="tx1"/>
              </a:solidFill>
              <a:round/>
              <a:headEnd/>
              <a:tailEnd/>
            </a:ln>
          </p:spPr>
          <p:txBody>
            <a:bodyPr wrap="none" lIns="0" tIns="0" rIns="0" bIns="0" anchor="ctr"/>
            <a:lstStyle/>
            <a:p>
              <a:pPr marL="316531" indent="-316531" defTabSz="844083" fontAlgn="base">
                <a:lnSpc>
                  <a:spcPct val="60000"/>
                </a:lnSpc>
                <a:spcBef>
                  <a:spcPct val="0"/>
                </a:spcBef>
                <a:spcAft>
                  <a:spcPct val="0"/>
                </a:spcAft>
                <a:defRPr/>
              </a:pPr>
              <a:r>
                <a:rPr kumimoji="1" lang="en-US" altLang="ja-JP" sz="1477" b="1" dirty="0">
                  <a:solidFill>
                    <a:srgbClr val="002060"/>
                  </a:solidFill>
                  <a:latin typeface="Arial" charset="0"/>
                  <a:ea typeface="ＭＳ Ｐゴシック"/>
                  <a:cs typeface="ＭＳ Ｐゴシック" charset="-128"/>
                </a:rPr>
                <a:t>①</a:t>
              </a:r>
              <a:r>
                <a:rPr kumimoji="1" lang="ja-JP" altLang="en-US" sz="1477" b="1" dirty="0">
                  <a:solidFill>
                    <a:srgbClr val="002060"/>
                  </a:solidFill>
                  <a:latin typeface="Arial" charset="0"/>
                  <a:ea typeface="ＭＳ Ｐゴシック"/>
                  <a:cs typeface="ＭＳ Ｐゴシック" charset="-128"/>
                </a:rPr>
                <a:t>健康・食生活</a:t>
              </a:r>
            </a:p>
            <a:p>
              <a:pPr marL="316531" indent="-316531" defTabSz="844083" fontAlgn="base">
                <a:lnSpc>
                  <a:spcPct val="60000"/>
                </a:lnSpc>
                <a:spcBef>
                  <a:spcPct val="0"/>
                </a:spcBef>
                <a:spcAft>
                  <a:spcPct val="0"/>
                </a:spcAft>
                <a:defRPr/>
              </a:pPr>
              <a:endParaRPr kumimoji="1" lang="ja-JP" altLang="en-US" sz="1477" b="1" dirty="0">
                <a:solidFill>
                  <a:srgbClr val="002060"/>
                </a:solidFill>
                <a:latin typeface="Arial" charset="0"/>
                <a:ea typeface="ＭＳ Ｐゴシック"/>
                <a:cs typeface="ＭＳ Ｐゴシック" charset="-128"/>
              </a:endParaRPr>
            </a:p>
            <a:p>
              <a:pPr marL="316531" indent="-316531" defTabSz="844083" fontAlgn="base">
                <a:lnSpc>
                  <a:spcPct val="60000"/>
                </a:lnSpc>
                <a:spcBef>
                  <a:spcPct val="0"/>
                </a:spcBef>
                <a:spcAft>
                  <a:spcPct val="0"/>
                </a:spcAft>
                <a:defRPr/>
              </a:pPr>
              <a:r>
                <a:rPr kumimoji="1" lang="ja-JP" altLang="en-US" sz="1477" b="1" dirty="0">
                  <a:solidFill>
                    <a:srgbClr val="002060"/>
                  </a:solidFill>
                  <a:latin typeface="Arial" charset="0"/>
                  <a:ea typeface="ＭＳ Ｐゴシック"/>
                  <a:cs typeface="ＭＳ Ｐゴシック" charset="-128"/>
                </a:rPr>
                <a:t>生活環境（安全）</a:t>
              </a:r>
            </a:p>
          </p:txBody>
        </p:sp>
        <p:sp>
          <p:nvSpPr>
            <p:cNvPr id="233476" name="AutoShape 47"/>
            <p:cNvSpPr>
              <a:spLocks noChangeArrowheads="1"/>
            </p:cNvSpPr>
            <p:nvPr/>
          </p:nvSpPr>
          <p:spPr bwMode="auto">
            <a:xfrm>
              <a:off x="3348060" y="981079"/>
              <a:ext cx="2663825" cy="79216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t"/>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defTabSz="844083" eaLnBrk="1" fontAlgn="base" hangingPunct="1">
                <a:spcBef>
                  <a:spcPct val="0"/>
                </a:spcBef>
                <a:spcAft>
                  <a:spcPct val="0"/>
                </a:spcAft>
                <a:buNone/>
              </a:pPr>
              <a:r>
                <a:rPr lang="ja-JP" altLang="en-US" sz="1292" b="1" dirty="0">
                  <a:solidFill>
                    <a:srgbClr val="000000"/>
                  </a:solidFill>
                  <a:latin typeface="ＭＳ Ｐゴシック" panose="020B0600070205080204" pitchFamily="50" charset="-128"/>
                </a:rPr>
                <a:t>食生活・栄養管理・食材選択</a:t>
              </a:r>
            </a:p>
            <a:p>
              <a:pPr defTabSz="844083" eaLnBrk="1" fontAlgn="base" hangingPunct="1">
                <a:spcBef>
                  <a:spcPct val="0"/>
                </a:spcBef>
                <a:spcAft>
                  <a:spcPct val="0"/>
                </a:spcAft>
                <a:buNone/>
              </a:pPr>
              <a:r>
                <a:rPr lang="ja-JP" altLang="en-US" sz="1292" b="1" dirty="0">
                  <a:solidFill>
                    <a:srgbClr val="000000"/>
                  </a:solidFill>
                  <a:latin typeface="ＭＳ Ｐゴシック" panose="020B0600070205080204" pitchFamily="50" charset="-128"/>
                </a:rPr>
                <a:t>健康管理・疾病管理・防犯</a:t>
              </a:r>
            </a:p>
            <a:p>
              <a:pPr defTabSz="844083" eaLnBrk="1" fontAlgn="base" hangingPunct="1">
                <a:spcBef>
                  <a:spcPct val="0"/>
                </a:spcBef>
                <a:spcAft>
                  <a:spcPct val="0"/>
                </a:spcAft>
                <a:buNone/>
              </a:pPr>
              <a:r>
                <a:rPr lang="ja-JP" altLang="en-US" sz="1292" b="1" dirty="0">
                  <a:solidFill>
                    <a:srgbClr val="000000"/>
                  </a:solidFill>
                  <a:latin typeface="ＭＳ Ｐゴシック" panose="020B0600070205080204" pitchFamily="50" charset="-128"/>
                </a:rPr>
                <a:t>安全・地域の防災・危険時対応</a:t>
              </a:r>
            </a:p>
          </p:txBody>
        </p:sp>
      </p:grpSp>
      <p:grpSp>
        <p:nvGrpSpPr>
          <p:cNvPr id="15" name="グループ化 14"/>
          <p:cNvGrpSpPr/>
          <p:nvPr/>
        </p:nvGrpSpPr>
        <p:grpSpPr>
          <a:xfrm>
            <a:off x="88903" y="4492143"/>
            <a:ext cx="3837937" cy="1927747"/>
            <a:chOff x="88902" y="4580737"/>
            <a:chExt cx="3837937" cy="2088393"/>
          </a:xfrm>
        </p:grpSpPr>
        <p:sp>
          <p:nvSpPr>
            <p:cNvPr id="8" name="_s53257"/>
            <p:cNvSpPr>
              <a:spLocks noChangeArrowheads="1"/>
            </p:cNvSpPr>
            <p:nvPr/>
          </p:nvSpPr>
          <p:spPr bwMode="auto">
            <a:xfrm>
              <a:off x="2124765" y="4580737"/>
              <a:ext cx="1802074" cy="864446"/>
            </a:xfrm>
            <a:prstGeom prst="ellipse">
              <a:avLst/>
            </a:prstGeom>
            <a:solidFill>
              <a:schemeClr val="accent1"/>
            </a:solidFill>
            <a:ln w="9525">
              <a:solidFill>
                <a:schemeClr val="tx1"/>
              </a:solidFill>
              <a:round/>
              <a:headEnd/>
              <a:tailEnd/>
            </a:ln>
          </p:spPr>
          <p:txBody>
            <a:bodyPr wrap="none" lIns="0" tIns="0" rIns="0" bIns="0" anchor="ctr"/>
            <a:lstStyle/>
            <a:p>
              <a:pPr marL="316531" indent="-316531" algn="ctr" defTabSz="844083" fontAlgn="base">
                <a:lnSpc>
                  <a:spcPct val="80000"/>
                </a:lnSpc>
                <a:spcBef>
                  <a:spcPct val="20000"/>
                </a:spcBef>
                <a:spcAft>
                  <a:spcPct val="0"/>
                </a:spcAft>
                <a:defRPr/>
              </a:pPr>
              <a:endParaRPr kumimoji="1" lang="en-US" altLang="ja-JP" sz="1385" dirty="0">
                <a:solidFill>
                  <a:srgbClr val="FFFFFF"/>
                </a:solidFill>
                <a:latin typeface="Arial" charset="0"/>
                <a:ea typeface="ＭＳ Ｐゴシック"/>
                <a:cs typeface="ＭＳ Ｐゴシック" charset="-128"/>
              </a:endParaRPr>
            </a:p>
            <a:p>
              <a:pPr marL="316531" indent="-316531" algn="ctr" defTabSz="844083" fontAlgn="base">
                <a:lnSpc>
                  <a:spcPct val="80000"/>
                </a:lnSpc>
                <a:spcBef>
                  <a:spcPct val="20000"/>
                </a:spcBef>
                <a:spcAft>
                  <a:spcPct val="0"/>
                </a:spcAft>
                <a:defRPr/>
              </a:pPr>
              <a:r>
                <a:rPr kumimoji="1" lang="en-US" altLang="ja-JP" sz="1385" dirty="0">
                  <a:solidFill>
                    <a:srgbClr val="FFFFFF"/>
                  </a:solidFill>
                  <a:latin typeface="Arial" charset="0"/>
                  <a:ea typeface="ＭＳ Ｐゴシック"/>
                  <a:cs typeface="ＭＳ Ｐゴシック" charset="-128"/>
                </a:rPr>
                <a:t> </a:t>
              </a:r>
              <a:r>
                <a:rPr kumimoji="1" lang="en-US" altLang="ja-JP" sz="1477" b="1" dirty="0">
                  <a:solidFill>
                    <a:srgbClr val="002060"/>
                  </a:solidFill>
                  <a:latin typeface="Arial" charset="0"/>
                  <a:ea typeface="ＭＳ Ｐゴシック"/>
                  <a:cs typeface="ＭＳ Ｐゴシック" charset="-128"/>
                </a:rPr>
                <a:t>⑥</a:t>
              </a:r>
              <a:r>
                <a:rPr kumimoji="1" lang="ja-JP" altLang="en-US" sz="1477" b="1" dirty="0">
                  <a:solidFill>
                    <a:srgbClr val="002060"/>
                  </a:solidFill>
                  <a:latin typeface="Arial" charset="0"/>
                  <a:ea typeface="ＭＳ Ｐゴシック"/>
                  <a:cs typeface="ＭＳ Ｐゴシック" charset="-128"/>
                </a:rPr>
                <a:t>コミュニケーション</a:t>
              </a:r>
            </a:p>
            <a:p>
              <a:pPr marL="316531" indent="-316531" algn="ctr" defTabSz="844083" fontAlgn="base">
                <a:lnSpc>
                  <a:spcPct val="80000"/>
                </a:lnSpc>
                <a:spcBef>
                  <a:spcPct val="20000"/>
                </a:spcBef>
                <a:spcAft>
                  <a:spcPct val="0"/>
                </a:spcAft>
                <a:defRPr/>
              </a:pPr>
              <a:endParaRPr kumimoji="1" lang="en-US" altLang="ja-JP" sz="1385" dirty="0">
                <a:solidFill>
                  <a:srgbClr val="FFFFFF"/>
                </a:solidFill>
                <a:latin typeface="Arial" charset="0"/>
                <a:ea typeface="ＭＳ Ｐゴシック"/>
                <a:cs typeface="ＭＳ Ｐゴシック" charset="-128"/>
              </a:endParaRPr>
            </a:p>
          </p:txBody>
        </p:sp>
        <p:sp>
          <p:nvSpPr>
            <p:cNvPr id="233477" name="AutoShape 49"/>
            <p:cNvSpPr>
              <a:spLocks noChangeArrowheads="1"/>
            </p:cNvSpPr>
            <p:nvPr/>
          </p:nvSpPr>
          <p:spPr bwMode="auto">
            <a:xfrm>
              <a:off x="88902" y="5516605"/>
              <a:ext cx="2826872" cy="1152525"/>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t"/>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defTabSz="844083" eaLnBrk="1" fontAlgn="base" hangingPunct="1">
                <a:spcBef>
                  <a:spcPct val="0"/>
                </a:spcBef>
                <a:spcAft>
                  <a:spcPct val="0"/>
                </a:spcAft>
                <a:buNone/>
              </a:pPr>
              <a:r>
                <a:rPr lang="ja-JP" altLang="en-US" sz="1292" b="1" dirty="0">
                  <a:solidFill>
                    <a:srgbClr val="000000"/>
                  </a:solidFill>
                  <a:latin typeface="ＭＳ Ｐゴシック" panose="020B0600070205080204" pitchFamily="50" charset="-128"/>
                </a:rPr>
                <a:t>・情報取得・コミュニケーション手段</a:t>
              </a:r>
              <a:br>
                <a:rPr lang="en-US" altLang="ja-JP" sz="1292" b="1" dirty="0">
                  <a:solidFill>
                    <a:srgbClr val="000000"/>
                  </a:solidFill>
                  <a:latin typeface="ＭＳ Ｐゴシック" panose="020B0600070205080204" pitchFamily="50" charset="-128"/>
                </a:rPr>
              </a:br>
              <a:r>
                <a:rPr lang="ja-JP" altLang="en-US" sz="1292" b="1" dirty="0">
                  <a:solidFill>
                    <a:srgbClr val="000000"/>
                  </a:solidFill>
                  <a:latin typeface="ＭＳ Ｐゴシック" panose="020B0600070205080204" pitchFamily="50" charset="-128"/>
                </a:rPr>
                <a:t>・災害対応・緊急　連絡システム</a:t>
              </a:r>
              <a:endParaRPr lang="en-US" altLang="ja-JP" sz="1292" b="1" dirty="0">
                <a:solidFill>
                  <a:srgbClr val="000000"/>
                </a:solidFill>
                <a:latin typeface="ＭＳ Ｐゴシック" panose="020B0600070205080204" pitchFamily="50" charset="-128"/>
              </a:endParaRPr>
            </a:p>
            <a:p>
              <a:pPr defTabSz="844083" eaLnBrk="1" fontAlgn="base" hangingPunct="1">
                <a:spcBef>
                  <a:spcPct val="0"/>
                </a:spcBef>
                <a:spcAft>
                  <a:spcPct val="0"/>
                </a:spcAft>
                <a:buNone/>
              </a:pPr>
              <a:r>
                <a:rPr lang="ja-JP" altLang="en-US" sz="1292" b="1" dirty="0">
                  <a:solidFill>
                    <a:srgbClr val="000000"/>
                  </a:solidFill>
                  <a:latin typeface="ＭＳ Ｐゴシック" panose="020B0600070205080204" pitchFamily="50" charset="-128"/>
                </a:rPr>
                <a:t>　（誘導案内・危険情報）</a:t>
              </a:r>
            </a:p>
          </p:txBody>
        </p:sp>
      </p:grpSp>
      <p:grpSp>
        <p:nvGrpSpPr>
          <p:cNvPr id="13" name="グループ化 12"/>
          <p:cNvGrpSpPr/>
          <p:nvPr/>
        </p:nvGrpSpPr>
        <p:grpSpPr>
          <a:xfrm>
            <a:off x="2987696" y="4958635"/>
            <a:ext cx="3816350" cy="1462719"/>
            <a:chOff x="2987695" y="5086105"/>
            <a:chExt cx="3816350" cy="1584612"/>
          </a:xfrm>
        </p:grpSpPr>
        <p:sp>
          <p:nvSpPr>
            <p:cNvPr id="10" name="_s53259"/>
            <p:cNvSpPr>
              <a:spLocks noChangeArrowheads="1"/>
            </p:cNvSpPr>
            <p:nvPr/>
          </p:nvSpPr>
          <p:spPr bwMode="auto">
            <a:xfrm>
              <a:off x="3852496" y="5086105"/>
              <a:ext cx="1730705" cy="792250"/>
            </a:xfrm>
            <a:prstGeom prst="ellipse">
              <a:avLst/>
            </a:prstGeom>
            <a:solidFill>
              <a:schemeClr val="accent1"/>
            </a:solidFill>
            <a:ln w="9525">
              <a:solidFill>
                <a:schemeClr val="tx1"/>
              </a:solidFill>
              <a:round/>
              <a:headEnd/>
              <a:tailEnd/>
            </a:ln>
          </p:spPr>
          <p:txBody>
            <a:bodyPr wrap="none" lIns="0" tIns="0" rIns="0" bIns="0" anchor="ctr"/>
            <a:lstStyle/>
            <a:p>
              <a:pPr marL="316531" indent="-316531" algn="ctr" defTabSz="844083" fontAlgn="base">
                <a:lnSpc>
                  <a:spcPct val="80000"/>
                </a:lnSpc>
                <a:spcBef>
                  <a:spcPct val="20000"/>
                </a:spcBef>
                <a:spcAft>
                  <a:spcPct val="0"/>
                </a:spcAft>
                <a:defRPr/>
              </a:pPr>
              <a:r>
                <a:rPr kumimoji="1" lang="en-US" altLang="ja-JP" sz="1569" b="1" dirty="0">
                  <a:solidFill>
                    <a:srgbClr val="002060"/>
                  </a:solidFill>
                  <a:latin typeface="Arial" charset="0"/>
                  <a:ea typeface="ＭＳ Ｐゴシック"/>
                  <a:cs typeface="ＭＳ Ｐゴシック" charset="-128"/>
                </a:rPr>
                <a:t>⑤</a:t>
              </a:r>
              <a:r>
                <a:rPr kumimoji="1" lang="ja-JP" altLang="en-US" sz="1569" b="1" dirty="0">
                  <a:solidFill>
                    <a:srgbClr val="002060"/>
                  </a:solidFill>
                  <a:latin typeface="Arial" charset="0"/>
                  <a:ea typeface="ＭＳ Ｐゴシック"/>
                  <a:cs typeface="ＭＳ Ｐゴシック" charset="-128"/>
                </a:rPr>
                <a:t>育つ</a:t>
              </a:r>
            </a:p>
            <a:p>
              <a:pPr marL="316531" indent="-316531" algn="ctr" defTabSz="844083" fontAlgn="base">
                <a:lnSpc>
                  <a:spcPct val="80000"/>
                </a:lnSpc>
                <a:spcBef>
                  <a:spcPct val="20000"/>
                </a:spcBef>
                <a:spcAft>
                  <a:spcPct val="0"/>
                </a:spcAft>
                <a:defRPr/>
              </a:pPr>
              <a:r>
                <a:rPr kumimoji="1" lang="ja-JP" altLang="en-US" sz="1569" b="1" dirty="0">
                  <a:solidFill>
                    <a:srgbClr val="002060"/>
                  </a:solidFill>
                  <a:latin typeface="Arial" charset="0"/>
                  <a:ea typeface="ＭＳ Ｐゴシック"/>
                  <a:cs typeface="ＭＳ Ｐゴシック" charset="-128"/>
                </a:rPr>
                <a:t>・育てる・学ぶ</a:t>
              </a:r>
            </a:p>
          </p:txBody>
        </p:sp>
        <p:sp>
          <p:nvSpPr>
            <p:cNvPr id="233478" name="AutoShape 51"/>
            <p:cNvSpPr>
              <a:spLocks noChangeArrowheads="1"/>
            </p:cNvSpPr>
            <p:nvPr/>
          </p:nvSpPr>
          <p:spPr bwMode="auto">
            <a:xfrm>
              <a:off x="2987695" y="6021430"/>
              <a:ext cx="3816350" cy="649287"/>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itchFamily="34" charset="0"/>
                <a:buChar char="•"/>
                <a:tabLst>
                  <a:tab pos="3678238" algn="l"/>
                  <a:tab pos="4303713" algn="l"/>
                </a:tabLst>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tabLst>
                  <a:tab pos="3678238" algn="l"/>
                  <a:tab pos="4303713" algn="l"/>
                </a:tabLst>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tabLst>
                  <a:tab pos="3678238" algn="l"/>
                  <a:tab pos="4303713" algn="l"/>
                </a:tabLst>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tabLst>
                  <a:tab pos="3678238" algn="l"/>
                  <a:tab pos="4303713" algn="l"/>
                </a:tabLst>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tabLst>
                  <a:tab pos="3678238" algn="l"/>
                  <a:tab pos="4303713" algn="l"/>
                </a:tabLst>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tabLst>
                  <a:tab pos="3678238" algn="l"/>
                  <a:tab pos="4303713" algn="l"/>
                </a:tabLst>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tabLst>
                  <a:tab pos="3678238" algn="l"/>
                  <a:tab pos="4303713" algn="l"/>
                </a:tabLst>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tabLst>
                  <a:tab pos="3678238" algn="l"/>
                  <a:tab pos="4303713" algn="l"/>
                </a:tabLst>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tabLst>
                  <a:tab pos="3678238" algn="l"/>
                  <a:tab pos="4303713" algn="l"/>
                </a:tabLst>
                <a:defRPr kumimoji="1" sz="2000">
                  <a:solidFill>
                    <a:schemeClr val="tx1"/>
                  </a:solidFill>
                  <a:latin typeface="Calibri" pitchFamily="34" charset="0"/>
                  <a:ea typeface="ＭＳ Ｐゴシック" pitchFamily="50" charset="-128"/>
                </a:defRPr>
              </a:lvl9pPr>
            </a:lstStyle>
            <a:p>
              <a:pPr defTabSz="844083" eaLnBrk="1" fontAlgn="base" hangingPunct="1">
                <a:spcBef>
                  <a:spcPct val="0"/>
                </a:spcBef>
                <a:spcAft>
                  <a:spcPct val="0"/>
                </a:spcAft>
                <a:buNone/>
                <a:tabLst>
                  <a:tab pos="3395381" algn="l"/>
                  <a:tab pos="3972757" algn="l"/>
                </a:tabLst>
              </a:pPr>
              <a:endParaRPr lang="en-US" altLang="ja-JP" sz="1292" dirty="0">
                <a:solidFill>
                  <a:srgbClr val="000000"/>
                </a:solidFill>
                <a:latin typeface="Arial" pitchFamily="34" charset="0"/>
              </a:endParaRPr>
            </a:p>
            <a:p>
              <a:pPr defTabSz="844083" eaLnBrk="1" fontAlgn="base" hangingPunct="1">
                <a:spcBef>
                  <a:spcPct val="0"/>
                </a:spcBef>
                <a:spcAft>
                  <a:spcPct val="0"/>
                </a:spcAft>
                <a:buNone/>
                <a:tabLst>
                  <a:tab pos="3395381" algn="l"/>
                  <a:tab pos="3972757" algn="l"/>
                </a:tabLst>
              </a:pPr>
              <a:endParaRPr lang="en-US" altLang="ja-JP" sz="1292" dirty="0">
                <a:solidFill>
                  <a:srgbClr val="000000"/>
                </a:solidFill>
                <a:latin typeface="Arial" pitchFamily="34" charset="0"/>
              </a:endParaRPr>
            </a:p>
            <a:p>
              <a:pPr defTabSz="844083" eaLnBrk="1" fontAlgn="base" hangingPunct="1">
                <a:spcBef>
                  <a:spcPct val="0"/>
                </a:spcBef>
                <a:spcAft>
                  <a:spcPct val="0"/>
                </a:spcAft>
                <a:buNone/>
                <a:tabLst>
                  <a:tab pos="3395381" algn="l"/>
                  <a:tab pos="3972757" algn="l"/>
                </a:tabLst>
              </a:pPr>
              <a:r>
                <a:rPr lang="ja-JP" altLang="en-US" sz="1292" b="1" dirty="0">
                  <a:solidFill>
                    <a:srgbClr val="000000"/>
                  </a:solidFill>
                  <a:latin typeface="Arial" pitchFamily="34" charset="0"/>
                </a:rPr>
                <a:t>教育機会・各種関連機関の利便性・啓蒙・啓発</a:t>
              </a:r>
              <a:endParaRPr lang="en-US" altLang="ja-JP" sz="1292" b="1" dirty="0">
                <a:solidFill>
                  <a:srgbClr val="000000"/>
                </a:solidFill>
                <a:latin typeface="Arial" pitchFamily="34" charset="0"/>
              </a:endParaRPr>
            </a:p>
            <a:p>
              <a:pPr defTabSz="844083" eaLnBrk="1" fontAlgn="base" hangingPunct="1">
                <a:spcBef>
                  <a:spcPct val="0"/>
                </a:spcBef>
                <a:spcAft>
                  <a:spcPct val="0"/>
                </a:spcAft>
                <a:buNone/>
                <a:tabLst>
                  <a:tab pos="3395381" algn="l"/>
                  <a:tab pos="3972757" algn="l"/>
                </a:tabLst>
              </a:pPr>
              <a:r>
                <a:rPr lang="ja-JP" altLang="en-US" sz="1292" b="1" dirty="0">
                  <a:solidFill>
                    <a:srgbClr val="000000"/>
                  </a:solidFill>
                  <a:latin typeface="Arial" pitchFamily="34" charset="0"/>
                </a:rPr>
                <a:t>活動・伝統</a:t>
              </a:r>
              <a:r>
                <a:rPr lang="ja-JP" altLang="en-US" sz="1292" b="1" dirty="0">
                  <a:solidFill>
                    <a:srgbClr val="000000"/>
                  </a:solidFill>
                  <a:ea typeface="ＭＳ ゴシック" pitchFamily="49" charset="-128"/>
                </a:rPr>
                <a:t>文化・教育内容・教育機会など</a:t>
              </a:r>
            </a:p>
            <a:p>
              <a:pPr defTabSz="844083" eaLnBrk="1" fontAlgn="base" hangingPunct="1">
                <a:spcBef>
                  <a:spcPct val="0"/>
                </a:spcBef>
                <a:spcAft>
                  <a:spcPct val="0"/>
                </a:spcAft>
                <a:buNone/>
                <a:tabLst>
                  <a:tab pos="3395381" algn="l"/>
                  <a:tab pos="3972757" algn="l"/>
                </a:tabLst>
              </a:pPr>
              <a:r>
                <a:rPr lang="ja-JP" altLang="en-US" sz="1292" dirty="0">
                  <a:solidFill>
                    <a:srgbClr val="000000"/>
                  </a:solidFill>
                  <a:latin typeface="Arial" pitchFamily="34" charset="0"/>
                </a:rPr>
                <a:t>   </a:t>
              </a:r>
            </a:p>
            <a:p>
              <a:pPr defTabSz="844083" eaLnBrk="1" fontAlgn="base" hangingPunct="1">
                <a:spcBef>
                  <a:spcPct val="0"/>
                </a:spcBef>
                <a:spcAft>
                  <a:spcPct val="0"/>
                </a:spcAft>
                <a:buNone/>
                <a:tabLst>
                  <a:tab pos="3395381" algn="l"/>
                  <a:tab pos="3972757" algn="l"/>
                </a:tabLst>
              </a:pPr>
              <a:endParaRPr lang="en-US" altLang="ja-JP" sz="1292" dirty="0">
                <a:solidFill>
                  <a:srgbClr val="000000"/>
                </a:solidFill>
                <a:ea typeface="ＭＳ ゴシック" pitchFamily="49" charset="-128"/>
              </a:endParaRPr>
            </a:p>
          </p:txBody>
        </p:sp>
      </p:grpSp>
      <p:grpSp>
        <p:nvGrpSpPr>
          <p:cNvPr id="11" name="グループ化 10"/>
          <p:cNvGrpSpPr/>
          <p:nvPr/>
        </p:nvGrpSpPr>
        <p:grpSpPr>
          <a:xfrm>
            <a:off x="5743334" y="4580949"/>
            <a:ext cx="3347327" cy="1467055"/>
            <a:chOff x="5743333" y="4676945"/>
            <a:chExt cx="3347327" cy="1589310"/>
          </a:xfrm>
        </p:grpSpPr>
        <p:sp>
          <p:nvSpPr>
            <p:cNvPr id="12" name="_s53261"/>
            <p:cNvSpPr>
              <a:spLocks noChangeArrowheads="1"/>
            </p:cNvSpPr>
            <p:nvPr/>
          </p:nvSpPr>
          <p:spPr bwMode="auto">
            <a:xfrm>
              <a:off x="5743333" y="4676945"/>
              <a:ext cx="1582911" cy="866346"/>
            </a:xfrm>
            <a:prstGeom prst="ellipse">
              <a:avLst/>
            </a:prstGeom>
            <a:solidFill>
              <a:schemeClr val="accent5">
                <a:lumMod val="75000"/>
              </a:schemeClr>
            </a:solidFill>
            <a:ln w="9525">
              <a:solidFill>
                <a:schemeClr val="tx1"/>
              </a:solidFill>
              <a:round/>
              <a:headEnd/>
              <a:tailEnd/>
            </a:ln>
          </p:spPr>
          <p:txBody>
            <a:bodyPr wrap="none" lIns="0" tIns="0" rIns="0" bIns="0" anchor="ctr"/>
            <a:lstStyle/>
            <a:p>
              <a:pPr marL="316531" indent="-316531" algn="ctr" defTabSz="844083" fontAlgn="base">
                <a:lnSpc>
                  <a:spcPct val="80000"/>
                </a:lnSpc>
                <a:spcBef>
                  <a:spcPct val="20000"/>
                </a:spcBef>
                <a:spcAft>
                  <a:spcPct val="0"/>
                </a:spcAft>
                <a:defRPr/>
              </a:pPr>
              <a:r>
                <a:rPr kumimoji="1" lang="en-US" altLang="ja-JP" sz="1569" b="1" dirty="0">
                  <a:solidFill>
                    <a:srgbClr val="002060"/>
                  </a:solidFill>
                  <a:latin typeface="Arial" charset="0"/>
                  <a:ea typeface="ＭＳ Ｐゴシック"/>
                  <a:cs typeface="ＭＳ Ｐゴシック" charset="-128"/>
                </a:rPr>
                <a:t>④</a:t>
              </a:r>
              <a:r>
                <a:rPr kumimoji="1" lang="ja-JP" altLang="en-US" sz="1569" b="1" dirty="0">
                  <a:solidFill>
                    <a:srgbClr val="002060"/>
                  </a:solidFill>
                  <a:latin typeface="Arial" charset="0"/>
                  <a:ea typeface="ＭＳ Ｐゴシック"/>
                  <a:cs typeface="ＭＳ Ｐゴシック" charset="-128"/>
                </a:rPr>
                <a:t>就業・労働</a:t>
              </a:r>
            </a:p>
          </p:txBody>
        </p:sp>
        <p:sp>
          <p:nvSpPr>
            <p:cNvPr id="233479" name="AutoShape 52"/>
            <p:cNvSpPr>
              <a:spLocks noChangeArrowheads="1"/>
            </p:cNvSpPr>
            <p:nvPr/>
          </p:nvSpPr>
          <p:spPr bwMode="auto">
            <a:xfrm>
              <a:off x="7155180" y="5440621"/>
              <a:ext cx="1935480" cy="825634"/>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defTabSz="844083" eaLnBrk="1" fontAlgn="base" hangingPunct="1">
                <a:spcBef>
                  <a:spcPct val="0"/>
                </a:spcBef>
                <a:spcAft>
                  <a:spcPct val="0"/>
                </a:spcAft>
                <a:buNone/>
              </a:pPr>
              <a:r>
                <a:rPr lang="ja-JP" altLang="en-US" sz="1292" b="1" dirty="0">
                  <a:solidFill>
                    <a:srgbClr val="000000"/>
                  </a:solidFill>
                  <a:ea typeface="ＭＳ ゴシック" pitchFamily="49" charset="-128"/>
                </a:rPr>
                <a:t>個性の発揮・役割の実現・生計の維持・雇用環境・産業動向 </a:t>
              </a:r>
            </a:p>
          </p:txBody>
        </p:sp>
      </p:grpSp>
      <p:grpSp>
        <p:nvGrpSpPr>
          <p:cNvPr id="7" name="グループ化 6"/>
          <p:cNvGrpSpPr/>
          <p:nvPr/>
        </p:nvGrpSpPr>
        <p:grpSpPr>
          <a:xfrm>
            <a:off x="5503032" y="525547"/>
            <a:ext cx="3531351" cy="2661978"/>
            <a:chOff x="4118762" y="532813"/>
            <a:chExt cx="3531351" cy="2883809"/>
          </a:xfrm>
        </p:grpSpPr>
        <p:sp>
          <p:nvSpPr>
            <p:cNvPr id="16" name="_s53265"/>
            <p:cNvSpPr>
              <a:spLocks noChangeArrowheads="1"/>
            </p:cNvSpPr>
            <p:nvPr/>
          </p:nvSpPr>
          <p:spPr bwMode="auto">
            <a:xfrm>
              <a:off x="4118762" y="2616772"/>
              <a:ext cx="1873443" cy="799850"/>
            </a:xfrm>
            <a:prstGeom prst="ellipse">
              <a:avLst/>
            </a:prstGeom>
            <a:solidFill>
              <a:schemeClr val="accent1"/>
            </a:solidFill>
            <a:ln w="9525">
              <a:solidFill>
                <a:schemeClr val="tx1"/>
              </a:solidFill>
              <a:round/>
              <a:headEnd/>
              <a:tailEnd/>
            </a:ln>
          </p:spPr>
          <p:txBody>
            <a:bodyPr wrap="none" lIns="0" tIns="0" rIns="0" bIns="0" anchor="ctr"/>
            <a:lstStyle/>
            <a:p>
              <a:pPr marL="316531" indent="-316531" algn="ctr" defTabSz="844083" fontAlgn="base">
                <a:lnSpc>
                  <a:spcPct val="80000"/>
                </a:lnSpc>
                <a:spcBef>
                  <a:spcPct val="20000"/>
                </a:spcBef>
                <a:spcAft>
                  <a:spcPct val="0"/>
                </a:spcAft>
                <a:defRPr/>
              </a:pPr>
              <a:endParaRPr kumimoji="1" lang="en-US" altLang="ja-JP" sz="1292" dirty="0">
                <a:solidFill>
                  <a:srgbClr val="FFFFFF"/>
                </a:solidFill>
                <a:latin typeface="Arial" charset="0"/>
                <a:ea typeface="ＭＳ Ｐゴシック"/>
                <a:cs typeface="ＭＳ Ｐゴシック" charset="-128"/>
              </a:endParaRPr>
            </a:p>
            <a:p>
              <a:pPr marL="316531" indent="-316531" algn="ctr" defTabSz="844083" fontAlgn="base">
                <a:lnSpc>
                  <a:spcPct val="80000"/>
                </a:lnSpc>
                <a:spcBef>
                  <a:spcPct val="20000"/>
                </a:spcBef>
                <a:spcAft>
                  <a:spcPct val="0"/>
                </a:spcAft>
                <a:defRPr/>
              </a:pPr>
              <a:endParaRPr kumimoji="1" lang="en-US" altLang="ja-JP" sz="1569" dirty="0">
                <a:solidFill>
                  <a:srgbClr val="FFFFFF"/>
                </a:solidFill>
                <a:latin typeface="Arial" charset="0"/>
                <a:ea typeface="ＭＳ Ｐゴシック"/>
                <a:cs typeface="ＭＳ Ｐゴシック" charset="-128"/>
              </a:endParaRPr>
            </a:p>
            <a:p>
              <a:pPr marL="316531" indent="-316531" algn="ctr" defTabSz="844083" fontAlgn="base">
                <a:lnSpc>
                  <a:spcPct val="80000"/>
                </a:lnSpc>
                <a:spcBef>
                  <a:spcPct val="20000"/>
                </a:spcBef>
                <a:spcAft>
                  <a:spcPct val="0"/>
                </a:spcAft>
                <a:defRPr/>
              </a:pPr>
              <a:r>
                <a:rPr kumimoji="1" lang="en-US" altLang="ja-JP" sz="1569" b="1" dirty="0">
                  <a:solidFill>
                    <a:srgbClr val="002060"/>
                  </a:solidFill>
                  <a:latin typeface="Arial" charset="0"/>
                  <a:ea typeface="ＭＳ Ｐゴシック"/>
                  <a:cs typeface="ＭＳ Ｐゴシック" charset="-128"/>
                </a:rPr>
                <a:t>②</a:t>
              </a:r>
              <a:r>
                <a:rPr kumimoji="1" lang="ja-JP" altLang="en-US" sz="1569" b="1" dirty="0">
                  <a:solidFill>
                    <a:srgbClr val="002060"/>
                  </a:solidFill>
                  <a:latin typeface="Arial" charset="0"/>
                  <a:ea typeface="ＭＳ Ｐゴシック"/>
                  <a:cs typeface="ＭＳ Ｐゴシック" charset="-128"/>
                </a:rPr>
                <a:t>住まう・暮らす</a:t>
              </a:r>
            </a:p>
            <a:p>
              <a:pPr marL="316531" indent="-316531" algn="ctr" defTabSz="844083" fontAlgn="base">
                <a:lnSpc>
                  <a:spcPct val="80000"/>
                </a:lnSpc>
                <a:spcBef>
                  <a:spcPct val="20000"/>
                </a:spcBef>
                <a:spcAft>
                  <a:spcPct val="0"/>
                </a:spcAft>
                <a:defRPr/>
              </a:pPr>
              <a:r>
                <a:rPr kumimoji="1" lang="ja-JP" altLang="en-US" sz="1569" dirty="0">
                  <a:solidFill>
                    <a:srgbClr val="FFFFFF"/>
                  </a:solidFill>
                  <a:latin typeface="Arial" charset="0"/>
                  <a:ea typeface="ＭＳ Ｐゴシック"/>
                  <a:cs typeface="ＭＳ Ｐゴシック" charset="-128"/>
                </a:rPr>
                <a:t>　</a:t>
              </a:r>
            </a:p>
            <a:p>
              <a:pPr marL="316531" indent="-316531" algn="ctr" defTabSz="844083" fontAlgn="base">
                <a:lnSpc>
                  <a:spcPct val="80000"/>
                </a:lnSpc>
                <a:spcBef>
                  <a:spcPct val="20000"/>
                </a:spcBef>
                <a:spcAft>
                  <a:spcPct val="0"/>
                </a:spcAft>
                <a:defRPr/>
              </a:pPr>
              <a:endParaRPr kumimoji="1" lang="en-US" altLang="ja-JP" sz="1569" dirty="0">
                <a:solidFill>
                  <a:srgbClr val="FFFFFF"/>
                </a:solidFill>
                <a:latin typeface="Arial" charset="0"/>
                <a:ea typeface="ＭＳ Ｐゴシック"/>
                <a:cs typeface="ＭＳ Ｐゴシック" charset="-128"/>
              </a:endParaRPr>
            </a:p>
          </p:txBody>
        </p:sp>
        <p:sp>
          <p:nvSpPr>
            <p:cNvPr id="233480" name="AutoShape 53"/>
            <p:cNvSpPr>
              <a:spLocks noChangeArrowheads="1"/>
            </p:cNvSpPr>
            <p:nvPr/>
          </p:nvSpPr>
          <p:spPr bwMode="auto">
            <a:xfrm>
              <a:off x="4679583" y="532813"/>
              <a:ext cx="2970530" cy="198397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t"/>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defTabSz="1055103" eaLnBrk="1" fontAlgn="base" hangingPunct="1">
                <a:spcBef>
                  <a:spcPct val="0"/>
                </a:spcBef>
                <a:spcAft>
                  <a:spcPct val="0"/>
                </a:spcAft>
                <a:buNone/>
              </a:pPr>
              <a:r>
                <a:rPr lang="ja-JP" altLang="en-US" sz="1292" b="1" dirty="0">
                  <a:solidFill>
                    <a:srgbClr val="000000"/>
                  </a:solidFill>
                  <a:latin typeface="ＭＳ Ｐゴシック"/>
                  <a:ea typeface="ＭＳ Ｐゴシック"/>
                </a:rPr>
                <a:t>・ 住環境：立地条件</a:t>
              </a:r>
              <a:br>
                <a:rPr lang="en-US" altLang="ja-JP" sz="1292" b="1" dirty="0">
                  <a:solidFill>
                    <a:srgbClr val="000000"/>
                  </a:solidFill>
                  <a:latin typeface="ＭＳ Ｐゴシック"/>
                  <a:ea typeface="ＭＳ Ｐゴシック"/>
                </a:rPr>
              </a:br>
              <a:r>
                <a:rPr lang="ja-JP" altLang="en-US" sz="1292" b="1" dirty="0">
                  <a:solidFill>
                    <a:srgbClr val="000000"/>
                  </a:solidFill>
                  <a:latin typeface="ＭＳ Ｐゴシック"/>
                  <a:ea typeface="ＭＳ Ｐゴシック"/>
                </a:rPr>
                <a:t>・地域のまちづくり・生活関連</a:t>
              </a:r>
              <a:br>
                <a:rPr lang="en-US" altLang="ja-JP" sz="1292" b="1" dirty="0">
                  <a:solidFill>
                    <a:srgbClr val="000000"/>
                  </a:solidFill>
                  <a:latin typeface="ＭＳ Ｐゴシック"/>
                  <a:ea typeface="ＭＳ Ｐゴシック"/>
                </a:rPr>
              </a:br>
              <a:r>
                <a:rPr lang="ja-JP" altLang="en-US" sz="1292" b="1" dirty="0">
                  <a:solidFill>
                    <a:srgbClr val="000000"/>
                  </a:solidFill>
                  <a:latin typeface="ＭＳ Ｐゴシック"/>
                  <a:ea typeface="ＭＳ Ｐゴシック"/>
                </a:rPr>
                <a:t>　施設等の利便性・バリアフリー・</a:t>
              </a:r>
              <a:br>
                <a:rPr lang="en-US" altLang="ja-JP" sz="1292" b="1" dirty="0">
                  <a:solidFill>
                    <a:srgbClr val="000000"/>
                  </a:solidFill>
                  <a:latin typeface="ＭＳ Ｐゴシック"/>
                  <a:ea typeface="ＭＳ Ｐゴシック"/>
                </a:rPr>
              </a:br>
              <a:r>
                <a:rPr lang="ja-JP" altLang="en-US" sz="1292" b="1" dirty="0">
                  <a:solidFill>
                    <a:srgbClr val="000000"/>
                  </a:solidFill>
                  <a:latin typeface="ＭＳ Ｐゴシック"/>
                  <a:ea typeface="ＭＳ Ｐゴシック"/>
                </a:rPr>
                <a:t>　住居管理・設備生活施設・娯楽</a:t>
              </a:r>
            </a:p>
            <a:p>
              <a:pPr defTabSz="844083" eaLnBrk="1" fontAlgn="base" hangingPunct="1">
                <a:spcBef>
                  <a:spcPct val="0"/>
                </a:spcBef>
                <a:spcAft>
                  <a:spcPct val="0"/>
                </a:spcAft>
                <a:buNone/>
              </a:pPr>
              <a:r>
                <a:rPr lang="ja-JP" altLang="en-US" sz="1292" b="1" dirty="0">
                  <a:solidFill>
                    <a:srgbClr val="000000"/>
                  </a:solidFill>
                  <a:latin typeface="ＭＳ Ｐゴシック"/>
                  <a:ea typeface="ＭＳ Ｐゴシック"/>
                </a:rPr>
                <a:t>・施設やサービス機能</a:t>
              </a:r>
              <a:br>
                <a:rPr lang="en-US" altLang="ja-JP" sz="1292" b="1" dirty="0">
                  <a:solidFill>
                    <a:srgbClr val="000000"/>
                  </a:solidFill>
                  <a:latin typeface="ＭＳ Ｐゴシック"/>
                  <a:ea typeface="ＭＳ Ｐゴシック"/>
                </a:rPr>
              </a:br>
              <a:r>
                <a:rPr lang="ja-JP" altLang="en-US" sz="1292" b="1" dirty="0">
                  <a:solidFill>
                    <a:srgbClr val="000000"/>
                  </a:solidFill>
                  <a:latin typeface="ＭＳ Ｐゴシック"/>
                  <a:ea typeface="ＭＳ Ｐゴシック"/>
                </a:rPr>
                <a:t>・暮らし：家事</a:t>
              </a:r>
              <a:br>
                <a:rPr lang="en-US" altLang="ja-JP" sz="1292" b="1" dirty="0">
                  <a:solidFill>
                    <a:srgbClr val="000000"/>
                  </a:solidFill>
                  <a:latin typeface="ＭＳ Ｐゴシック"/>
                  <a:ea typeface="ＭＳ Ｐゴシック"/>
                </a:rPr>
              </a:br>
              <a:r>
                <a:rPr lang="ja-JP" altLang="en-US" sz="1292" b="1" dirty="0">
                  <a:solidFill>
                    <a:srgbClr val="000000"/>
                  </a:solidFill>
                  <a:latin typeface="ＭＳ Ｐゴシック"/>
                  <a:ea typeface="ＭＳ Ｐゴシック"/>
                </a:rPr>
                <a:t>・家政・在宅サービス・ </a:t>
              </a:r>
              <a:br>
                <a:rPr lang="en-US" altLang="ja-JP" sz="1292" b="1" dirty="0">
                  <a:solidFill>
                    <a:srgbClr val="000000"/>
                  </a:solidFill>
                  <a:latin typeface="ＭＳ Ｐゴシック"/>
                  <a:ea typeface="ＭＳ Ｐゴシック"/>
                </a:rPr>
              </a:br>
              <a:r>
                <a:rPr lang="ja-JP" altLang="en-US" sz="1292" b="1" dirty="0">
                  <a:solidFill>
                    <a:srgbClr val="000000"/>
                  </a:solidFill>
                  <a:latin typeface="ＭＳ Ｐゴシック"/>
                  <a:ea typeface="ＭＳ Ｐゴシック"/>
                </a:rPr>
                <a:t>・基礎自治体のサービス状況</a:t>
              </a:r>
            </a:p>
          </p:txBody>
        </p:sp>
      </p:grpSp>
      <p:grpSp>
        <p:nvGrpSpPr>
          <p:cNvPr id="20" name="グループ化 19"/>
          <p:cNvGrpSpPr/>
          <p:nvPr/>
        </p:nvGrpSpPr>
        <p:grpSpPr>
          <a:xfrm>
            <a:off x="179512" y="903181"/>
            <a:ext cx="3849290" cy="2307802"/>
            <a:chOff x="301982" y="729743"/>
            <a:chExt cx="3849290" cy="2500119"/>
          </a:xfrm>
        </p:grpSpPr>
        <p:sp>
          <p:nvSpPr>
            <p:cNvPr id="4" name="_s53253"/>
            <p:cNvSpPr>
              <a:spLocks noChangeArrowheads="1"/>
            </p:cNvSpPr>
            <p:nvPr/>
          </p:nvSpPr>
          <p:spPr bwMode="auto">
            <a:xfrm>
              <a:off x="2277829" y="2509807"/>
              <a:ext cx="1873443" cy="720055"/>
            </a:xfrm>
            <a:prstGeom prst="ellipse">
              <a:avLst/>
            </a:prstGeom>
            <a:solidFill>
              <a:schemeClr val="accent1"/>
            </a:solidFill>
            <a:ln w="9525">
              <a:solidFill>
                <a:schemeClr val="tx1"/>
              </a:solidFill>
              <a:round/>
              <a:headEnd/>
              <a:tailEnd/>
            </a:ln>
          </p:spPr>
          <p:txBody>
            <a:bodyPr wrap="none" lIns="0" tIns="0" rIns="0" bIns="0" anchor="ctr"/>
            <a:lstStyle/>
            <a:p>
              <a:pPr marL="316531" indent="-316531" algn="ctr" defTabSz="844083" fontAlgn="base">
                <a:lnSpc>
                  <a:spcPct val="80000"/>
                </a:lnSpc>
                <a:spcBef>
                  <a:spcPct val="20000"/>
                </a:spcBef>
                <a:spcAft>
                  <a:spcPct val="0"/>
                </a:spcAft>
                <a:defRPr/>
              </a:pPr>
              <a:r>
                <a:rPr kumimoji="1" lang="ja-JP" altLang="en-US" sz="1569" b="1" dirty="0">
                  <a:solidFill>
                    <a:srgbClr val="002060"/>
                  </a:solidFill>
                  <a:latin typeface="Arial" charset="0"/>
                  <a:ea typeface="ＭＳ Ｐゴシック"/>
                  <a:cs typeface="ＭＳ Ｐゴシック" charset="-128"/>
                </a:rPr>
                <a:t>⑧地域</a:t>
              </a:r>
            </a:p>
          </p:txBody>
        </p:sp>
        <p:sp>
          <p:nvSpPr>
            <p:cNvPr id="233481" name="AutoShape 54"/>
            <p:cNvSpPr>
              <a:spLocks noChangeArrowheads="1"/>
            </p:cNvSpPr>
            <p:nvPr/>
          </p:nvSpPr>
          <p:spPr bwMode="auto">
            <a:xfrm>
              <a:off x="301982" y="729743"/>
              <a:ext cx="2898776" cy="1719979"/>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defTabSz="844083" eaLnBrk="1" fontAlgn="base" hangingPunct="1">
                <a:spcBef>
                  <a:spcPct val="0"/>
                </a:spcBef>
                <a:spcAft>
                  <a:spcPct val="0"/>
                </a:spcAft>
                <a:buNone/>
              </a:pPr>
              <a:r>
                <a:rPr lang="ja-JP" altLang="en-US" sz="1292" b="1" dirty="0">
                  <a:solidFill>
                    <a:srgbClr val="000000"/>
                  </a:solidFill>
                  <a:latin typeface="Arial" pitchFamily="34" charset="0"/>
                </a:rPr>
                <a:t>・交遊関係</a:t>
              </a:r>
              <a:r>
                <a:rPr lang="en-US" altLang="ja-JP" sz="1292" b="1" dirty="0">
                  <a:solidFill>
                    <a:srgbClr val="000000"/>
                  </a:solidFill>
                  <a:latin typeface="Arial" pitchFamily="34" charset="0"/>
                </a:rPr>
                <a:t>:</a:t>
              </a:r>
              <a:r>
                <a:rPr lang="ja-JP" altLang="en-US" sz="1292" b="1" dirty="0">
                  <a:solidFill>
                    <a:srgbClr val="000000"/>
                  </a:solidFill>
                  <a:latin typeface="Arial" pitchFamily="34" charset="0"/>
                </a:rPr>
                <a:t>友人・集団・利害関係）</a:t>
              </a:r>
              <a:endParaRPr lang="en-US" altLang="ja-JP" sz="1292" b="1" dirty="0">
                <a:solidFill>
                  <a:srgbClr val="000000"/>
                </a:solidFill>
                <a:latin typeface="Arial" pitchFamily="34" charset="0"/>
              </a:endParaRPr>
            </a:p>
            <a:p>
              <a:pPr defTabSz="844083" eaLnBrk="1" fontAlgn="base" hangingPunct="1">
                <a:spcBef>
                  <a:spcPct val="0"/>
                </a:spcBef>
                <a:spcAft>
                  <a:spcPct val="0"/>
                </a:spcAft>
                <a:buNone/>
              </a:pPr>
              <a:r>
                <a:rPr lang="ja-JP" altLang="en-US" sz="1292" b="1" dirty="0">
                  <a:solidFill>
                    <a:srgbClr val="000000"/>
                  </a:solidFill>
                  <a:latin typeface="Arial" pitchFamily="34" charset="0"/>
                </a:rPr>
                <a:t> 交遊関係の比重（生活時間・意識・</a:t>
              </a:r>
              <a:endParaRPr lang="en-US" altLang="ja-JP" sz="1292" b="1" dirty="0">
                <a:solidFill>
                  <a:srgbClr val="000000"/>
                </a:solidFill>
                <a:latin typeface="Arial" pitchFamily="34" charset="0"/>
              </a:endParaRPr>
            </a:p>
            <a:p>
              <a:pPr defTabSz="844083" eaLnBrk="1" fontAlgn="base" hangingPunct="1">
                <a:spcBef>
                  <a:spcPct val="0"/>
                </a:spcBef>
                <a:spcAft>
                  <a:spcPct val="0"/>
                </a:spcAft>
                <a:buNone/>
              </a:pPr>
              <a:r>
                <a:rPr lang="ja-JP" altLang="en-US" sz="1292" b="1" dirty="0">
                  <a:solidFill>
                    <a:srgbClr val="000000"/>
                  </a:solidFill>
                  <a:latin typeface="Arial" pitchFamily="34" charset="0"/>
                </a:rPr>
                <a:t>　経費）</a:t>
              </a:r>
            </a:p>
            <a:p>
              <a:pPr defTabSz="844083" eaLnBrk="1" fontAlgn="base" hangingPunct="1">
                <a:spcBef>
                  <a:spcPct val="0"/>
                </a:spcBef>
                <a:spcAft>
                  <a:spcPct val="0"/>
                </a:spcAft>
                <a:buNone/>
              </a:pPr>
              <a:r>
                <a:rPr lang="ja-JP" altLang="en-US" sz="1292" b="1" dirty="0">
                  <a:solidFill>
                    <a:srgbClr val="000000"/>
                  </a:solidFill>
                  <a:latin typeface="Arial" pitchFamily="34" charset="0"/>
                </a:rPr>
                <a:t>・地域社会との関係：自治会・近所</a:t>
              </a:r>
              <a:endParaRPr lang="en-US" altLang="ja-JP" sz="1292" b="1" dirty="0">
                <a:solidFill>
                  <a:srgbClr val="000000"/>
                </a:solidFill>
                <a:latin typeface="Arial" pitchFamily="34" charset="0"/>
              </a:endParaRPr>
            </a:p>
            <a:p>
              <a:pPr defTabSz="844083" eaLnBrk="1" fontAlgn="base" hangingPunct="1">
                <a:spcBef>
                  <a:spcPct val="0"/>
                </a:spcBef>
                <a:spcAft>
                  <a:spcPct val="0"/>
                </a:spcAft>
                <a:buNone/>
              </a:pPr>
              <a:r>
                <a:rPr lang="ja-JP" altLang="en-US" sz="1292" b="1" dirty="0">
                  <a:solidFill>
                    <a:srgbClr val="000000"/>
                  </a:solidFill>
                  <a:latin typeface="Arial" pitchFamily="34" charset="0"/>
                </a:rPr>
                <a:t>　づきあい・地域の行事への参画</a:t>
              </a:r>
              <a:endParaRPr lang="en-US" altLang="ja-JP" sz="1292" b="1" dirty="0">
                <a:solidFill>
                  <a:srgbClr val="000000"/>
                </a:solidFill>
                <a:latin typeface="Arial" pitchFamily="34" charset="0"/>
              </a:endParaRPr>
            </a:p>
            <a:p>
              <a:pPr defTabSz="844083" eaLnBrk="1" fontAlgn="base" hangingPunct="1">
                <a:spcBef>
                  <a:spcPct val="0"/>
                </a:spcBef>
                <a:spcAft>
                  <a:spcPct val="0"/>
                </a:spcAft>
                <a:buNone/>
              </a:pPr>
              <a:r>
                <a:rPr lang="en-US" altLang="ja-JP" sz="1292" b="1" dirty="0">
                  <a:solidFill>
                    <a:srgbClr val="000000"/>
                  </a:solidFill>
                  <a:latin typeface="Arial" pitchFamily="34" charset="0"/>
                </a:rPr>
                <a:t>   </a:t>
              </a:r>
              <a:r>
                <a:rPr lang="ja-JP" altLang="en-US" sz="1292" b="1" dirty="0">
                  <a:solidFill>
                    <a:srgbClr val="000000"/>
                  </a:solidFill>
                  <a:latin typeface="Arial" pitchFamily="34" charset="0"/>
                </a:rPr>
                <a:t>（祭り・環境美化・生活関連行事）</a:t>
              </a:r>
            </a:p>
            <a:p>
              <a:pPr defTabSz="844083" eaLnBrk="1" fontAlgn="base" hangingPunct="1">
                <a:spcBef>
                  <a:spcPct val="0"/>
                </a:spcBef>
                <a:spcAft>
                  <a:spcPct val="0"/>
                </a:spcAft>
                <a:buNone/>
              </a:pPr>
              <a:r>
                <a:rPr lang="ja-JP" altLang="en-US" sz="1292" b="1" dirty="0">
                  <a:solidFill>
                    <a:srgbClr val="000000"/>
                  </a:solidFill>
                  <a:ea typeface="ＭＳ ゴシック" pitchFamily="49" charset="-128"/>
                </a:rPr>
                <a:t>・地域の変化との連携</a:t>
              </a:r>
            </a:p>
          </p:txBody>
        </p:sp>
      </p:grpSp>
      <p:grpSp>
        <p:nvGrpSpPr>
          <p:cNvPr id="17" name="グループ化 16"/>
          <p:cNvGrpSpPr/>
          <p:nvPr/>
        </p:nvGrpSpPr>
        <p:grpSpPr>
          <a:xfrm>
            <a:off x="179388" y="2997956"/>
            <a:ext cx="3304366" cy="1627468"/>
            <a:chOff x="179388" y="2962036"/>
            <a:chExt cx="3304366" cy="1763090"/>
          </a:xfrm>
        </p:grpSpPr>
        <p:sp>
          <p:nvSpPr>
            <p:cNvPr id="6" name="_s53255"/>
            <p:cNvSpPr>
              <a:spLocks noChangeArrowheads="1"/>
            </p:cNvSpPr>
            <p:nvPr/>
          </p:nvSpPr>
          <p:spPr bwMode="auto">
            <a:xfrm>
              <a:off x="1979052" y="3429409"/>
              <a:ext cx="1504702" cy="864446"/>
            </a:xfrm>
            <a:prstGeom prst="ellipse">
              <a:avLst/>
            </a:prstGeom>
            <a:solidFill>
              <a:schemeClr val="accent1"/>
            </a:solidFill>
            <a:ln w="9525">
              <a:solidFill>
                <a:schemeClr val="tx1"/>
              </a:solidFill>
              <a:round/>
              <a:headEnd/>
              <a:tailEnd/>
            </a:ln>
          </p:spPr>
          <p:txBody>
            <a:bodyPr wrap="none" lIns="0" tIns="0" rIns="0" bIns="0" anchor="ctr"/>
            <a:lstStyle/>
            <a:p>
              <a:pPr marL="316531" indent="-316531" algn="ctr" defTabSz="844083" fontAlgn="base">
                <a:lnSpc>
                  <a:spcPct val="80000"/>
                </a:lnSpc>
                <a:spcBef>
                  <a:spcPct val="20000"/>
                </a:spcBef>
                <a:spcAft>
                  <a:spcPct val="0"/>
                </a:spcAft>
                <a:defRPr/>
              </a:pPr>
              <a:endParaRPr kumimoji="1" lang="en-US" altLang="ja-JP" sz="1292" dirty="0">
                <a:solidFill>
                  <a:srgbClr val="FFFFFF"/>
                </a:solidFill>
                <a:latin typeface="Arial" charset="0"/>
                <a:ea typeface="ＭＳ Ｐゴシック"/>
                <a:cs typeface="ＭＳ Ｐゴシック" charset="-128"/>
              </a:endParaRPr>
            </a:p>
            <a:p>
              <a:pPr marL="316531" indent="-316531" algn="ctr" defTabSz="844083" fontAlgn="base">
                <a:lnSpc>
                  <a:spcPct val="80000"/>
                </a:lnSpc>
                <a:spcBef>
                  <a:spcPct val="20000"/>
                </a:spcBef>
                <a:spcAft>
                  <a:spcPct val="0"/>
                </a:spcAft>
                <a:defRPr/>
              </a:pPr>
              <a:r>
                <a:rPr kumimoji="1" lang="en-US" altLang="ja-JP" sz="1569" b="1" dirty="0">
                  <a:solidFill>
                    <a:srgbClr val="002060"/>
                  </a:solidFill>
                  <a:latin typeface="Arial" charset="0"/>
                  <a:ea typeface="ＭＳ Ｐゴシック"/>
                  <a:cs typeface="ＭＳ Ｐゴシック" charset="-128"/>
                </a:rPr>
                <a:t>⑦</a:t>
              </a:r>
              <a:r>
                <a:rPr kumimoji="1" lang="ja-JP" altLang="en-US" sz="1569" b="1" dirty="0">
                  <a:solidFill>
                    <a:srgbClr val="002060"/>
                  </a:solidFill>
                  <a:latin typeface="Arial" charset="0"/>
                  <a:ea typeface="ＭＳ Ｐゴシック"/>
                  <a:cs typeface="ＭＳ Ｐゴシック" charset="-128"/>
                </a:rPr>
                <a:t>交通・移動</a:t>
              </a:r>
            </a:p>
            <a:p>
              <a:pPr marL="316531" indent="-316531" algn="ctr" defTabSz="844083" fontAlgn="base">
                <a:lnSpc>
                  <a:spcPct val="80000"/>
                </a:lnSpc>
                <a:spcBef>
                  <a:spcPct val="20000"/>
                </a:spcBef>
                <a:spcAft>
                  <a:spcPct val="0"/>
                </a:spcAft>
                <a:defRPr/>
              </a:pPr>
              <a:endParaRPr kumimoji="1" lang="en-US" altLang="ja-JP" sz="1569" b="1" dirty="0">
                <a:solidFill>
                  <a:srgbClr val="FFFFFF"/>
                </a:solidFill>
                <a:latin typeface="Arial" charset="0"/>
                <a:ea typeface="ＭＳ Ｐゴシック"/>
                <a:cs typeface="ＭＳ Ｐゴシック" charset="-128"/>
              </a:endParaRPr>
            </a:p>
          </p:txBody>
        </p:sp>
        <p:sp>
          <p:nvSpPr>
            <p:cNvPr id="233482" name="AutoShape 56"/>
            <p:cNvSpPr>
              <a:spLocks noChangeArrowheads="1"/>
            </p:cNvSpPr>
            <p:nvPr/>
          </p:nvSpPr>
          <p:spPr bwMode="auto">
            <a:xfrm>
              <a:off x="179388" y="2962036"/>
              <a:ext cx="1740852" cy="176309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defTabSz="844083" eaLnBrk="1" fontAlgn="base" hangingPunct="1">
                <a:spcBef>
                  <a:spcPct val="0"/>
                </a:spcBef>
                <a:spcAft>
                  <a:spcPct val="0"/>
                </a:spcAft>
                <a:buNone/>
              </a:pPr>
              <a:endParaRPr lang="en-US" altLang="ja-JP" sz="1108" dirty="0">
                <a:solidFill>
                  <a:srgbClr val="000000"/>
                </a:solidFill>
                <a:latin typeface="ＭＳ Ｐゴシック" panose="020B0600070205080204" pitchFamily="50" charset="-128"/>
              </a:endParaRPr>
            </a:p>
            <a:p>
              <a:pPr defTabSz="844083" eaLnBrk="1" fontAlgn="base" hangingPunct="1">
                <a:lnSpc>
                  <a:spcPct val="80000"/>
                </a:lnSpc>
                <a:spcBef>
                  <a:spcPct val="0"/>
                </a:spcBef>
                <a:spcAft>
                  <a:spcPct val="0"/>
                </a:spcAft>
                <a:buNone/>
              </a:pPr>
              <a:endParaRPr lang="en-US" altLang="ja-JP" sz="1477" dirty="0">
                <a:solidFill>
                  <a:srgbClr val="000000"/>
                </a:solidFill>
                <a:latin typeface="ＭＳ Ｐゴシック" panose="020B0600070205080204" pitchFamily="50" charset="-128"/>
              </a:endParaRPr>
            </a:p>
            <a:p>
              <a:pPr defTabSz="844083" eaLnBrk="1" fontAlgn="base" hangingPunct="1">
                <a:lnSpc>
                  <a:spcPct val="80000"/>
                </a:lnSpc>
                <a:spcBef>
                  <a:spcPct val="0"/>
                </a:spcBef>
                <a:spcAft>
                  <a:spcPct val="0"/>
                </a:spcAft>
                <a:buNone/>
              </a:pPr>
              <a:endParaRPr lang="en-US" altLang="ja-JP" sz="1477" dirty="0">
                <a:solidFill>
                  <a:srgbClr val="000000"/>
                </a:solidFill>
                <a:latin typeface="ＭＳ Ｐゴシック" panose="020B0600070205080204" pitchFamily="50" charset="-128"/>
              </a:endParaRPr>
            </a:p>
            <a:p>
              <a:pPr defTabSz="844083" eaLnBrk="1" fontAlgn="base" hangingPunct="1">
                <a:lnSpc>
                  <a:spcPct val="80000"/>
                </a:lnSpc>
                <a:spcBef>
                  <a:spcPct val="0"/>
                </a:spcBef>
                <a:spcAft>
                  <a:spcPct val="0"/>
                </a:spcAft>
                <a:buNone/>
              </a:pPr>
              <a:endParaRPr lang="en-US" altLang="ja-JP" sz="1477" dirty="0">
                <a:solidFill>
                  <a:srgbClr val="000000"/>
                </a:solidFill>
                <a:latin typeface="ＭＳ Ｐゴシック" panose="020B0600070205080204" pitchFamily="50" charset="-128"/>
              </a:endParaRPr>
            </a:p>
            <a:p>
              <a:pPr defTabSz="844083" eaLnBrk="1" fontAlgn="base" hangingPunct="1">
                <a:lnSpc>
                  <a:spcPct val="80000"/>
                </a:lnSpc>
                <a:spcBef>
                  <a:spcPct val="0"/>
                </a:spcBef>
                <a:spcAft>
                  <a:spcPct val="0"/>
                </a:spcAft>
                <a:buNone/>
              </a:pPr>
              <a:endParaRPr lang="en-US" altLang="ja-JP" sz="1477" dirty="0">
                <a:solidFill>
                  <a:srgbClr val="000000"/>
                </a:solidFill>
                <a:latin typeface="ＭＳ Ｐゴシック" panose="020B0600070205080204" pitchFamily="50" charset="-128"/>
              </a:endParaRPr>
            </a:p>
            <a:p>
              <a:pPr defTabSz="844083" eaLnBrk="1" fontAlgn="base" hangingPunct="1">
                <a:lnSpc>
                  <a:spcPct val="80000"/>
                </a:lnSpc>
                <a:spcBef>
                  <a:spcPct val="0"/>
                </a:spcBef>
                <a:spcAft>
                  <a:spcPct val="0"/>
                </a:spcAft>
                <a:buNone/>
              </a:pPr>
              <a:r>
                <a:rPr lang="ja-JP" altLang="en-US" sz="1477" b="1" dirty="0">
                  <a:solidFill>
                    <a:srgbClr val="000000"/>
                  </a:solidFill>
                  <a:latin typeface="ＭＳ Ｐゴシック" panose="020B0600070205080204" pitchFamily="50" charset="-128"/>
                </a:rPr>
                <a:t>公共交通機関</a:t>
              </a:r>
            </a:p>
            <a:p>
              <a:pPr defTabSz="844083" eaLnBrk="1" fontAlgn="base" hangingPunct="1">
                <a:lnSpc>
                  <a:spcPct val="80000"/>
                </a:lnSpc>
                <a:spcBef>
                  <a:spcPct val="0"/>
                </a:spcBef>
                <a:spcAft>
                  <a:spcPct val="0"/>
                </a:spcAft>
                <a:buNone/>
              </a:pPr>
              <a:endParaRPr lang="ja-JP" altLang="en-US" sz="1477" b="1" dirty="0">
                <a:solidFill>
                  <a:srgbClr val="000000"/>
                </a:solidFill>
                <a:latin typeface="ＭＳ Ｐゴシック" panose="020B0600070205080204" pitchFamily="50" charset="-128"/>
              </a:endParaRPr>
            </a:p>
            <a:p>
              <a:pPr defTabSz="844083" eaLnBrk="1" fontAlgn="base" hangingPunct="1">
                <a:lnSpc>
                  <a:spcPct val="80000"/>
                </a:lnSpc>
                <a:spcBef>
                  <a:spcPct val="0"/>
                </a:spcBef>
                <a:spcAft>
                  <a:spcPct val="0"/>
                </a:spcAft>
                <a:buNone/>
              </a:pPr>
              <a:r>
                <a:rPr lang="ja-JP" altLang="en-US" sz="1477" b="1" dirty="0">
                  <a:solidFill>
                    <a:srgbClr val="000000"/>
                  </a:solidFill>
                  <a:latin typeface="ＭＳ Ｐゴシック" panose="020B0600070205080204" pitchFamily="50" charset="-128"/>
                </a:rPr>
                <a:t>利便性・安全性・</a:t>
              </a:r>
            </a:p>
            <a:p>
              <a:pPr defTabSz="844083" eaLnBrk="1" fontAlgn="base" hangingPunct="1">
                <a:lnSpc>
                  <a:spcPct val="80000"/>
                </a:lnSpc>
                <a:spcBef>
                  <a:spcPct val="0"/>
                </a:spcBef>
                <a:spcAft>
                  <a:spcPct val="0"/>
                </a:spcAft>
                <a:buNone/>
              </a:pPr>
              <a:r>
                <a:rPr lang="ja-JP" altLang="en-US" sz="1477" b="1" dirty="0">
                  <a:solidFill>
                    <a:srgbClr val="000000"/>
                  </a:solidFill>
                  <a:latin typeface="ＭＳ Ｐゴシック" panose="020B0600070205080204" pitchFamily="50" charset="-128"/>
                </a:rPr>
                <a:t>モビリティー</a:t>
              </a:r>
            </a:p>
            <a:p>
              <a:pPr defTabSz="844083" eaLnBrk="1" fontAlgn="base" hangingPunct="1">
                <a:lnSpc>
                  <a:spcPct val="80000"/>
                </a:lnSpc>
                <a:spcBef>
                  <a:spcPct val="0"/>
                </a:spcBef>
                <a:spcAft>
                  <a:spcPct val="0"/>
                </a:spcAft>
                <a:buNone/>
              </a:pPr>
              <a:r>
                <a:rPr lang="ja-JP" altLang="en-US" sz="1477" b="1" dirty="0">
                  <a:solidFill>
                    <a:srgbClr val="000000"/>
                  </a:solidFill>
                  <a:latin typeface="ＭＳ Ｐゴシック" panose="020B0600070205080204" pitchFamily="50" charset="-128"/>
                </a:rPr>
                <a:t>バリアフリー</a:t>
              </a:r>
              <a:endParaRPr lang="en-US" altLang="ja-JP" sz="1477" b="1" dirty="0">
                <a:solidFill>
                  <a:srgbClr val="000000"/>
                </a:solidFill>
                <a:latin typeface="ＭＳ Ｐゴシック" panose="020B0600070205080204" pitchFamily="50" charset="-128"/>
              </a:endParaRPr>
            </a:p>
            <a:p>
              <a:pPr defTabSz="844083" eaLnBrk="1" fontAlgn="base" hangingPunct="1">
                <a:lnSpc>
                  <a:spcPct val="80000"/>
                </a:lnSpc>
                <a:spcBef>
                  <a:spcPct val="0"/>
                </a:spcBef>
                <a:spcAft>
                  <a:spcPct val="0"/>
                </a:spcAft>
                <a:buNone/>
              </a:pPr>
              <a:endParaRPr lang="en-US" altLang="ja-JP" sz="1477" dirty="0">
                <a:solidFill>
                  <a:srgbClr val="000000"/>
                </a:solidFill>
                <a:latin typeface="ＭＳ Ｐゴシック" panose="020B0600070205080204" pitchFamily="50" charset="-128"/>
              </a:endParaRPr>
            </a:p>
            <a:p>
              <a:pPr defTabSz="844083" eaLnBrk="1" fontAlgn="base" hangingPunct="1">
                <a:lnSpc>
                  <a:spcPct val="80000"/>
                </a:lnSpc>
                <a:spcBef>
                  <a:spcPct val="0"/>
                </a:spcBef>
                <a:spcAft>
                  <a:spcPct val="0"/>
                </a:spcAft>
                <a:buNone/>
              </a:pPr>
              <a:endParaRPr lang="ja-JP" altLang="en-US" sz="1477" dirty="0">
                <a:solidFill>
                  <a:srgbClr val="000000"/>
                </a:solidFill>
                <a:latin typeface="ＭＳ Ｐゴシック" panose="020B0600070205080204" pitchFamily="50" charset="-128"/>
              </a:endParaRPr>
            </a:p>
            <a:p>
              <a:pPr defTabSz="844083" eaLnBrk="1" fontAlgn="base" hangingPunct="1">
                <a:lnSpc>
                  <a:spcPct val="80000"/>
                </a:lnSpc>
                <a:spcBef>
                  <a:spcPct val="0"/>
                </a:spcBef>
                <a:spcAft>
                  <a:spcPct val="0"/>
                </a:spcAft>
                <a:buNone/>
              </a:pPr>
              <a:endParaRPr lang="ja-JP" altLang="en-US" sz="1477" dirty="0">
                <a:solidFill>
                  <a:srgbClr val="000000"/>
                </a:solidFill>
                <a:latin typeface="ＭＳ Ｐゴシック" panose="020B0600070205080204" pitchFamily="50" charset="-128"/>
              </a:endParaRPr>
            </a:p>
            <a:p>
              <a:pPr defTabSz="844083" eaLnBrk="1" fontAlgn="base" hangingPunct="1">
                <a:lnSpc>
                  <a:spcPct val="80000"/>
                </a:lnSpc>
                <a:spcBef>
                  <a:spcPct val="0"/>
                </a:spcBef>
                <a:spcAft>
                  <a:spcPct val="0"/>
                </a:spcAft>
                <a:buNone/>
              </a:pPr>
              <a:endParaRPr lang="ja-JP" altLang="en-US" sz="1477" dirty="0">
                <a:solidFill>
                  <a:srgbClr val="000000"/>
                </a:solidFill>
                <a:latin typeface="ＭＳ Ｐゴシック" panose="020B0600070205080204" pitchFamily="50" charset="-128"/>
              </a:endParaRPr>
            </a:p>
            <a:p>
              <a:pPr defTabSz="844083" eaLnBrk="1" fontAlgn="base" hangingPunct="1">
                <a:spcBef>
                  <a:spcPct val="0"/>
                </a:spcBef>
                <a:spcAft>
                  <a:spcPct val="0"/>
                </a:spcAft>
                <a:buNone/>
              </a:pPr>
              <a:br>
                <a:rPr lang="ja-JP" altLang="en-US" sz="1108" dirty="0">
                  <a:solidFill>
                    <a:srgbClr val="000000"/>
                  </a:solidFill>
                  <a:latin typeface="ＭＳ Ｐゴシック" panose="020B0600070205080204" pitchFamily="50" charset="-128"/>
                </a:rPr>
              </a:br>
              <a:endParaRPr lang="ja-JP" altLang="en-US" sz="1108" dirty="0">
                <a:solidFill>
                  <a:srgbClr val="000000"/>
                </a:solidFill>
                <a:latin typeface="ＭＳ Ｐゴシック" panose="020B0600070205080204" pitchFamily="50" charset="-128"/>
              </a:endParaRPr>
            </a:p>
          </p:txBody>
        </p:sp>
      </p:grpSp>
      <p:grpSp>
        <p:nvGrpSpPr>
          <p:cNvPr id="9" name="グループ化 8"/>
          <p:cNvGrpSpPr/>
          <p:nvPr/>
        </p:nvGrpSpPr>
        <p:grpSpPr>
          <a:xfrm>
            <a:off x="5724272" y="3147139"/>
            <a:ext cx="3310111" cy="1329104"/>
            <a:chOff x="5725939" y="3213108"/>
            <a:chExt cx="3310111" cy="1439863"/>
          </a:xfrm>
        </p:grpSpPr>
        <p:sp>
          <p:nvSpPr>
            <p:cNvPr id="14" name="_s53263"/>
            <p:cNvSpPr>
              <a:spLocks noChangeArrowheads="1"/>
            </p:cNvSpPr>
            <p:nvPr/>
          </p:nvSpPr>
          <p:spPr bwMode="auto">
            <a:xfrm>
              <a:off x="5725939" y="3536914"/>
              <a:ext cx="1362329" cy="792250"/>
            </a:xfrm>
            <a:prstGeom prst="ellipse">
              <a:avLst/>
            </a:prstGeom>
            <a:solidFill>
              <a:schemeClr val="accent1"/>
            </a:solidFill>
            <a:ln w="9525">
              <a:solidFill>
                <a:schemeClr val="tx1"/>
              </a:solidFill>
              <a:round/>
              <a:headEnd/>
              <a:tailEnd/>
            </a:ln>
          </p:spPr>
          <p:txBody>
            <a:bodyPr wrap="none" lIns="0" tIns="0" rIns="0" bIns="0" anchor="ctr"/>
            <a:lstStyle/>
            <a:p>
              <a:pPr marL="316531" indent="-316531" algn="ctr" defTabSz="844083" fontAlgn="base">
                <a:lnSpc>
                  <a:spcPct val="80000"/>
                </a:lnSpc>
                <a:spcBef>
                  <a:spcPct val="20000"/>
                </a:spcBef>
                <a:spcAft>
                  <a:spcPct val="0"/>
                </a:spcAft>
                <a:defRPr/>
              </a:pPr>
              <a:endParaRPr kumimoji="1" lang="en-US" altLang="ja-JP" sz="1569" dirty="0">
                <a:solidFill>
                  <a:srgbClr val="FFFFFF"/>
                </a:solidFill>
                <a:latin typeface="Arial" charset="0"/>
                <a:ea typeface="ＭＳ Ｐゴシック"/>
                <a:cs typeface="ＭＳ Ｐゴシック" charset="-128"/>
              </a:endParaRPr>
            </a:p>
            <a:p>
              <a:pPr marL="316531" indent="-316531" algn="ctr" defTabSz="844083" fontAlgn="base">
                <a:lnSpc>
                  <a:spcPct val="80000"/>
                </a:lnSpc>
                <a:spcBef>
                  <a:spcPct val="20000"/>
                </a:spcBef>
                <a:spcAft>
                  <a:spcPct val="0"/>
                </a:spcAft>
                <a:defRPr/>
              </a:pPr>
              <a:r>
                <a:rPr kumimoji="1" lang="en-US" altLang="ja-JP" sz="1569" b="1" dirty="0">
                  <a:solidFill>
                    <a:srgbClr val="002060"/>
                  </a:solidFill>
                  <a:latin typeface="Arial" charset="0"/>
                  <a:ea typeface="ＭＳ Ｐゴシック"/>
                  <a:cs typeface="ＭＳ Ｐゴシック" charset="-128"/>
                </a:rPr>
                <a:t>③</a:t>
              </a:r>
              <a:r>
                <a:rPr kumimoji="1" lang="ja-JP" altLang="en-US" sz="1569" b="1" dirty="0">
                  <a:solidFill>
                    <a:srgbClr val="002060"/>
                  </a:solidFill>
                  <a:latin typeface="Arial" charset="0"/>
                  <a:ea typeface="ＭＳ Ｐゴシック"/>
                  <a:cs typeface="ＭＳ Ｐゴシック" charset="-128"/>
                </a:rPr>
                <a:t>所得・消費</a:t>
              </a:r>
            </a:p>
            <a:p>
              <a:pPr marL="316531" indent="-316531" algn="ctr" defTabSz="844083" fontAlgn="base">
                <a:lnSpc>
                  <a:spcPct val="80000"/>
                </a:lnSpc>
                <a:spcBef>
                  <a:spcPct val="20000"/>
                </a:spcBef>
                <a:spcAft>
                  <a:spcPct val="0"/>
                </a:spcAft>
                <a:defRPr/>
              </a:pPr>
              <a:endParaRPr kumimoji="1" lang="en-US" altLang="ja-JP" sz="1569" dirty="0">
                <a:solidFill>
                  <a:srgbClr val="FFFFFF"/>
                </a:solidFill>
                <a:latin typeface="Arial" charset="0"/>
                <a:ea typeface="ＭＳ Ｐゴシック"/>
                <a:cs typeface="ＭＳ Ｐゴシック" charset="-128"/>
              </a:endParaRPr>
            </a:p>
          </p:txBody>
        </p:sp>
        <p:sp>
          <p:nvSpPr>
            <p:cNvPr id="233483" name="AutoShape 57"/>
            <p:cNvSpPr>
              <a:spLocks noChangeArrowheads="1"/>
            </p:cNvSpPr>
            <p:nvPr/>
          </p:nvSpPr>
          <p:spPr bwMode="auto">
            <a:xfrm>
              <a:off x="7093948" y="3213108"/>
              <a:ext cx="1942102" cy="143986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t"/>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defTabSz="844083" eaLnBrk="1" fontAlgn="base" hangingPunct="1">
                <a:spcBef>
                  <a:spcPct val="0"/>
                </a:spcBef>
                <a:spcAft>
                  <a:spcPct val="0"/>
                </a:spcAft>
                <a:buNone/>
              </a:pPr>
              <a:r>
                <a:rPr lang="ja-JP" altLang="en-US" sz="1292" b="1" dirty="0">
                  <a:solidFill>
                    <a:srgbClr val="000000"/>
                  </a:solidFill>
                  <a:latin typeface="ＭＳ Ｐゴシック" panose="020B0600070205080204" pitchFamily="50" charset="-128"/>
                </a:rPr>
                <a:t>生活設計・生活コスト</a:t>
              </a:r>
              <a:r>
                <a:rPr lang="en-US" altLang="ja-JP" sz="1292" b="1" dirty="0">
                  <a:solidFill>
                    <a:srgbClr val="000000"/>
                  </a:solidFill>
                  <a:latin typeface="ＭＳ Ｐゴシック" panose="020B0600070205080204" pitchFamily="50" charset="-128"/>
                </a:rPr>
                <a:t>(</a:t>
              </a:r>
              <a:r>
                <a:rPr lang="ja-JP" altLang="en-US" sz="1292" b="1" dirty="0">
                  <a:solidFill>
                    <a:srgbClr val="000000"/>
                  </a:solidFill>
                  <a:latin typeface="ＭＳ Ｐゴシック" panose="020B0600070205080204" pitchFamily="50" charset="-128"/>
                </a:rPr>
                <a:t>生活・文化的価値</a:t>
              </a:r>
              <a:r>
                <a:rPr lang="en-US" altLang="ja-JP" sz="1292" b="1" dirty="0">
                  <a:solidFill>
                    <a:srgbClr val="000000"/>
                  </a:solidFill>
                  <a:latin typeface="ＭＳ Ｐゴシック" panose="020B0600070205080204" pitchFamily="50" charset="-128"/>
                </a:rPr>
                <a:t>)</a:t>
              </a:r>
              <a:r>
                <a:rPr lang="ja-JP" altLang="en-US" sz="1292" b="1" dirty="0">
                  <a:solidFill>
                    <a:srgbClr val="000000"/>
                  </a:solidFill>
                  <a:latin typeface="ＭＳ Ｐゴシック" panose="020B0600070205080204" pitchFamily="50" charset="-128"/>
                </a:rPr>
                <a:t>・財資産の保有・蓄財の意識・質向上のための資本投下</a:t>
              </a:r>
            </a:p>
          </p:txBody>
        </p:sp>
      </p:grpSp>
      <p:sp>
        <p:nvSpPr>
          <p:cNvPr id="233484" name="Text Box 46"/>
          <p:cNvSpPr txBox="1">
            <a:spLocks noChangeArrowheads="1"/>
          </p:cNvSpPr>
          <p:nvPr/>
        </p:nvSpPr>
        <p:spPr bwMode="auto">
          <a:xfrm>
            <a:off x="-3175" y="6078416"/>
            <a:ext cx="184150" cy="376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defTabSz="844083" eaLnBrk="1" fontAlgn="base" hangingPunct="1">
              <a:spcBef>
                <a:spcPct val="50000"/>
              </a:spcBef>
              <a:spcAft>
                <a:spcPct val="0"/>
              </a:spcAft>
              <a:buNone/>
            </a:pPr>
            <a:endParaRPr lang="ja-JP" altLang="ja-JP" sz="1846">
              <a:solidFill>
                <a:srgbClr val="000000"/>
              </a:solidFill>
              <a:ea typeface="ＭＳ ゴシック" pitchFamily="49" charset="-128"/>
            </a:endParaRPr>
          </a:p>
        </p:txBody>
      </p:sp>
      <p:sp>
        <p:nvSpPr>
          <p:cNvPr id="233485" name="Text Box 48"/>
          <p:cNvSpPr txBox="1">
            <a:spLocks noChangeArrowheads="1"/>
          </p:cNvSpPr>
          <p:nvPr/>
        </p:nvSpPr>
        <p:spPr bwMode="auto">
          <a:xfrm>
            <a:off x="2954708" y="212690"/>
            <a:ext cx="3526281" cy="490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defTabSz="844083" eaLnBrk="1" fontAlgn="base" hangingPunct="1">
              <a:spcBef>
                <a:spcPct val="0"/>
              </a:spcBef>
              <a:spcAft>
                <a:spcPct val="0"/>
              </a:spcAft>
              <a:buNone/>
            </a:pPr>
            <a:r>
              <a:rPr lang="ja-JP" altLang="en-US" sz="2585" dirty="0">
                <a:solidFill>
                  <a:srgbClr val="002060"/>
                </a:solidFill>
                <a:ea typeface="ＭＳ ゴシック" pitchFamily="49" charset="-128"/>
              </a:rPr>
              <a:t>社会生活の多様性　</a:t>
            </a:r>
            <a:endParaRPr lang="ja-JP" altLang="en-US" sz="2000" dirty="0">
              <a:solidFill>
                <a:srgbClr val="002060"/>
              </a:solidFill>
              <a:ea typeface="ＭＳ ゴシック" pitchFamily="49" charset="-128"/>
            </a:endParaRPr>
          </a:p>
        </p:txBody>
      </p:sp>
      <p:sp>
        <p:nvSpPr>
          <p:cNvPr id="48" name="Line 21"/>
          <p:cNvSpPr>
            <a:spLocks noChangeShapeType="1"/>
          </p:cNvSpPr>
          <p:nvPr/>
        </p:nvSpPr>
        <p:spPr bwMode="auto">
          <a:xfrm flipV="1">
            <a:off x="6636642" y="3221307"/>
            <a:ext cx="2974" cy="199926"/>
          </a:xfrm>
          <a:prstGeom prst="line">
            <a:avLst/>
          </a:prstGeom>
          <a:solidFill>
            <a:schemeClr val="accent1"/>
          </a:solidFill>
          <a:ln w="9525">
            <a:solidFill>
              <a:schemeClr val="tx1"/>
            </a:solidFill>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844083" fontAlgn="base">
              <a:spcBef>
                <a:spcPct val="0"/>
              </a:spcBef>
              <a:spcAft>
                <a:spcPct val="0"/>
              </a:spcAft>
            </a:pPr>
            <a:endParaRPr kumimoji="1" lang="ja-JP" altLang="en-US" sz="1662">
              <a:solidFill>
                <a:srgbClr val="000000"/>
              </a:solidFill>
              <a:latin typeface="Calibri" pitchFamily="34" charset="0"/>
              <a:ea typeface="ＭＳ Ｐゴシック" pitchFamily="50" charset="-128"/>
            </a:endParaRPr>
          </a:p>
        </p:txBody>
      </p:sp>
    </p:spTree>
    <p:extLst>
      <p:ext uri="{BB962C8B-B14F-4D97-AF65-F5344CB8AC3E}">
        <p14:creationId xmlns:p14="http://schemas.microsoft.com/office/powerpoint/2010/main" val="3232047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8">
            <a:extLst>
              <a:ext uri="{FF2B5EF4-FFF2-40B4-BE49-F238E27FC236}">
                <a16:creationId xmlns:a16="http://schemas.microsoft.com/office/drawing/2014/main" id="{EF1F5388-A531-9059-D412-CA239CA51BAC}"/>
              </a:ext>
            </a:extLst>
          </p:cNvPr>
          <p:cNvSpPr>
            <a:spLocks noChangeArrowheads="1"/>
          </p:cNvSpPr>
          <p:nvPr/>
        </p:nvSpPr>
        <p:spPr bwMode="auto">
          <a:xfrm>
            <a:off x="395288" y="188913"/>
            <a:ext cx="8308975" cy="863600"/>
          </a:xfrm>
          <a:prstGeom prst="rtTriangle">
            <a:avLst/>
          </a:prstGeom>
          <a:gradFill rotWithShape="1">
            <a:gsLst>
              <a:gs pos="0">
                <a:srgbClr val="FFFFE9"/>
              </a:gs>
              <a:gs pos="100000">
                <a:srgbClr val="FFFFB9"/>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4339" name="Rectangle 2">
            <a:extLst>
              <a:ext uri="{FF2B5EF4-FFF2-40B4-BE49-F238E27FC236}">
                <a16:creationId xmlns:a16="http://schemas.microsoft.com/office/drawing/2014/main" id="{D968B603-9136-26E7-AA5B-09E635A0F1B8}"/>
              </a:ext>
            </a:extLst>
          </p:cNvPr>
          <p:cNvSpPr>
            <a:spLocks noGrp="1" noChangeArrowheads="1"/>
          </p:cNvSpPr>
          <p:nvPr>
            <p:ph type="body" idx="1"/>
          </p:nvPr>
        </p:nvSpPr>
        <p:spPr>
          <a:xfrm>
            <a:off x="446088" y="1384300"/>
            <a:ext cx="8229600" cy="1828800"/>
          </a:xfrm>
          <a:ln>
            <a:solidFill>
              <a:schemeClr val="tx1"/>
            </a:solidFill>
            <a:miter lim="800000"/>
            <a:headEnd/>
            <a:tailEnd/>
          </a:ln>
        </p:spPr>
        <p:txBody>
          <a:bodyPr/>
          <a:lstStyle/>
          <a:p>
            <a:pPr eaLnBrk="1" hangingPunct="1"/>
            <a:r>
              <a:rPr lang="ja-JP" altLang="en-US" sz="2400"/>
              <a:t>自己完結に陥らない（ネットワークで取り組む基盤をつくる）</a:t>
            </a:r>
          </a:p>
          <a:p>
            <a:pPr eaLnBrk="1" hangingPunct="1"/>
            <a:r>
              <a:rPr lang="ja-JP" altLang="en-US" sz="2400"/>
              <a:t>他人事にとらえない（地域の課題を的確に把握する）</a:t>
            </a:r>
          </a:p>
          <a:p>
            <a:pPr eaLnBrk="1" hangingPunct="1"/>
            <a:r>
              <a:rPr lang="ja-JP" altLang="en-US" sz="2400"/>
              <a:t>出来ることから進める（成功体験を積み重ねる）</a:t>
            </a:r>
          </a:p>
          <a:p>
            <a:pPr eaLnBrk="1" hangingPunct="1"/>
            <a:r>
              <a:rPr lang="ja-JP" altLang="en-US" sz="2400"/>
              <a:t>取り組みの成果を確認する（相互に評価する）</a:t>
            </a:r>
          </a:p>
        </p:txBody>
      </p:sp>
      <p:sp>
        <p:nvSpPr>
          <p:cNvPr id="14340" name="Rectangle 3">
            <a:extLst>
              <a:ext uri="{FF2B5EF4-FFF2-40B4-BE49-F238E27FC236}">
                <a16:creationId xmlns:a16="http://schemas.microsoft.com/office/drawing/2014/main" id="{5836A44E-E9C4-4D9C-2659-CE784DF88FF3}"/>
              </a:ext>
            </a:extLst>
          </p:cNvPr>
          <p:cNvSpPr>
            <a:spLocks noChangeArrowheads="1"/>
          </p:cNvSpPr>
          <p:nvPr/>
        </p:nvSpPr>
        <p:spPr bwMode="auto">
          <a:xfrm>
            <a:off x="457200" y="404813"/>
            <a:ext cx="8229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36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地域自立支援協議会は地域づくりの中核</a:t>
            </a:r>
          </a:p>
        </p:txBody>
      </p:sp>
      <p:sp>
        <p:nvSpPr>
          <p:cNvPr id="14341" name="AutoShape 4">
            <a:extLst>
              <a:ext uri="{FF2B5EF4-FFF2-40B4-BE49-F238E27FC236}">
                <a16:creationId xmlns:a16="http://schemas.microsoft.com/office/drawing/2014/main" id="{4CD53220-5E20-C5FD-B112-F7EA4DAE977B}"/>
              </a:ext>
            </a:extLst>
          </p:cNvPr>
          <p:cNvSpPr>
            <a:spLocks noChangeArrowheads="1"/>
          </p:cNvSpPr>
          <p:nvPr/>
        </p:nvSpPr>
        <p:spPr bwMode="auto">
          <a:xfrm>
            <a:off x="1079500" y="4076700"/>
            <a:ext cx="6985000" cy="576263"/>
          </a:xfrm>
          <a:prstGeom prst="roundRect">
            <a:avLst>
              <a:gd name="adj" fmla="val 16667"/>
            </a:avLst>
          </a:prstGeom>
          <a:solidFill>
            <a:schemeClr val="accent1">
              <a:alpha val="59999"/>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地域自立支援協議会は地域が協働する場</a:t>
            </a:r>
          </a:p>
        </p:txBody>
      </p:sp>
      <p:sp>
        <p:nvSpPr>
          <p:cNvPr id="14342" name="AutoShape 5">
            <a:extLst>
              <a:ext uri="{FF2B5EF4-FFF2-40B4-BE49-F238E27FC236}">
                <a16:creationId xmlns:a16="http://schemas.microsoft.com/office/drawing/2014/main" id="{20534874-8881-7871-38A4-62E35542E3E1}"/>
              </a:ext>
            </a:extLst>
          </p:cNvPr>
          <p:cNvSpPr>
            <a:spLocks noChangeArrowheads="1"/>
          </p:cNvSpPr>
          <p:nvPr/>
        </p:nvSpPr>
        <p:spPr bwMode="auto">
          <a:xfrm>
            <a:off x="3924300" y="3284538"/>
            <a:ext cx="1295400" cy="720725"/>
          </a:xfrm>
          <a:prstGeom prst="upArrow">
            <a:avLst>
              <a:gd name="adj1" fmla="val 50000"/>
              <a:gd name="adj2" fmla="val 25000"/>
            </a:avLst>
          </a:prstGeom>
          <a:solidFill>
            <a:srgbClr val="FFFF99"/>
          </a:solidFill>
          <a:ln w="9525">
            <a:solidFill>
              <a:schemeClr val="tx1"/>
            </a:solidFill>
            <a:miter lim="800000"/>
            <a:headEnd/>
            <a:tailEnd/>
          </a:ln>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4343" name="AutoShape 6">
            <a:extLst>
              <a:ext uri="{FF2B5EF4-FFF2-40B4-BE49-F238E27FC236}">
                <a16:creationId xmlns:a16="http://schemas.microsoft.com/office/drawing/2014/main" id="{E7150851-3362-F533-7FCF-D89B98BBDCF5}"/>
              </a:ext>
            </a:extLst>
          </p:cNvPr>
          <p:cNvSpPr>
            <a:spLocks noChangeArrowheads="1"/>
          </p:cNvSpPr>
          <p:nvPr/>
        </p:nvSpPr>
        <p:spPr bwMode="auto">
          <a:xfrm rot="10800000">
            <a:off x="3924300" y="4724400"/>
            <a:ext cx="1295400" cy="720725"/>
          </a:xfrm>
          <a:prstGeom prst="upArrow">
            <a:avLst>
              <a:gd name="adj1" fmla="val 50000"/>
              <a:gd name="adj2" fmla="val 25000"/>
            </a:avLst>
          </a:prstGeom>
          <a:solidFill>
            <a:srgbClr val="FFFF99"/>
          </a:solidFill>
          <a:ln w="9525">
            <a:solidFill>
              <a:schemeClr val="tx1"/>
            </a:solidFill>
            <a:miter lim="800000"/>
            <a:headEnd/>
            <a:tailEnd/>
          </a:ln>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4344" name="AutoShape 7">
            <a:extLst>
              <a:ext uri="{FF2B5EF4-FFF2-40B4-BE49-F238E27FC236}">
                <a16:creationId xmlns:a16="http://schemas.microsoft.com/office/drawing/2014/main" id="{6B250109-E468-B039-63FD-B23BEFD39793}"/>
              </a:ext>
            </a:extLst>
          </p:cNvPr>
          <p:cNvSpPr>
            <a:spLocks noChangeArrowheads="1"/>
          </p:cNvSpPr>
          <p:nvPr/>
        </p:nvSpPr>
        <p:spPr bwMode="auto">
          <a:xfrm>
            <a:off x="1620838" y="5543550"/>
            <a:ext cx="5903912" cy="981075"/>
          </a:xfrm>
          <a:prstGeom prst="bevel">
            <a:avLst>
              <a:gd name="adj" fmla="val 12500"/>
            </a:avLst>
          </a:prstGeom>
          <a:solidFill>
            <a:srgbClr val="FFFF66">
              <a:alpha val="52156"/>
            </a:srgb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4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地域で障害者を支える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タイトル 4"/>
          <p:cNvSpPr>
            <a:spLocks noGrp="1"/>
          </p:cNvSpPr>
          <p:nvPr>
            <p:ph type="title"/>
          </p:nvPr>
        </p:nvSpPr>
        <p:spPr>
          <a:xfrm>
            <a:off x="1264729" y="244167"/>
            <a:ext cx="6686550" cy="664427"/>
          </a:xfrm>
        </p:spPr>
        <p:txBody>
          <a:bodyPr/>
          <a:lstStyle/>
          <a:p>
            <a:r>
              <a:rPr lang="ja-JP" altLang="en-US" sz="3600" b="1" dirty="0">
                <a:solidFill>
                  <a:schemeClr val="tx1"/>
                </a:solidFill>
                <a:latin typeface="+mj-ea"/>
                <a:cs typeface="Meiryo UI" panose="020B0604030504040204" pitchFamily="50" charset="-128"/>
              </a:rPr>
              <a:t>この科目の内容</a:t>
            </a:r>
          </a:p>
        </p:txBody>
      </p:sp>
      <p:sp>
        <p:nvSpPr>
          <p:cNvPr id="7" name="正方形/長方形 6"/>
          <p:cNvSpPr/>
          <p:nvPr/>
        </p:nvSpPr>
        <p:spPr>
          <a:xfrm>
            <a:off x="192101" y="1052713"/>
            <a:ext cx="8693541" cy="504058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3200" b="0" i="0" u="none" strike="noStrike" kern="1200" cap="none" spc="0" normalizeH="0" baseline="0" noProof="0" dirty="0">
                <a:ln>
                  <a:noFill/>
                </a:ln>
                <a:solidFill>
                  <a:srgbClr val="000000"/>
                </a:solidFill>
                <a:effectLst/>
                <a:uLnTx/>
                <a:uFillTx/>
                <a:latin typeface="ＭＳ Ｐゴシック"/>
                <a:ea typeface="ＭＳ Ｐゴシック"/>
                <a:cs typeface="Meiryo UI" panose="020B0604030504040204" pitchFamily="50" charset="-128"/>
              </a:rPr>
              <a:t>〇サービス等利用計画における総合的な援助方針を導き出すプロセスを理解し、個別支援計画の出発点がサービス等利用計画の総合的な援助方針であることを認識する。</a:t>
            </a:r>
            <a:endParaRPr kumimoji="1" lang="en-US" altLang="ja-JP" sz="3200" b="0" i="0" u="none" strike="noStrike" kern="1200" cap="none" spc="0" normalizeH="0" baseline="0" noProof="0" dirty="0">
              <a:ln>
                <a:noFill/>
              </a:ln>
              <a:solidFill>
                <a:srgbClr val="000000"/>
              </a:solidFill>
              <a:effectLst/>
              <a:uLnTx/>
              <a:uFillTx/>
              <a:latin typeface="ＭＳ Ｐゴシック"/>
              <a:ea typeface="ＭＳ Ｐゴシック"/>
              <a:cs typeface="Meiryo UI" panose="020B0604030504040204"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1" lang="en-US" altLang="ja-JP" sz="3200" b="0" i="0" u="none" strike="noStrike" kern="1200" cap="none" spc="0" normalizeH="0" baseline="0" noProof="0" dirty="0">
              <a:ln>
                <a:noFill/>
              </a:ln>
              <a:solidFill>
                <a:srgbClr val="000000"/>
              </a:solidFill>
              <a:effectLst/>
              <a:uLnTx/>
              <a:uFillTx/>
              <a:latin typeface="ＭＳ Ｐゴシック"/>
              <a:ea typeface="ＭＳ Ｐゴシック"/>
              <a:cs typeface="Meiryo UI" panose="020B0604030504040204"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3200" b="0" i="0" u="none" strike="noStrike" kern="1200" cap="none" spc="0" normalizeH="0" baseline="0" noProof="0" dirty="0">
                <a:ln>
                  <a:noFill/>
                </a:ln>
                <a:solidFill>
                  <a:srgbClr val="000000"/>
                </a:solidFill>
                <a:effectLst/>
                <a:uLnTx/>
                <a:uFillTx/>
                <a:latin typeface="ＭＳ Ｐゴシック"/>
                <a:ea typeface="ＭＳ Ｐゴシック"/>
                <a:cs typeface="Meiryo UI" panose="020B0604030504040204" pitchFamily="50" charset="-128"/>
              </a:rPr>
              <a:t>〇また、サービス等利用計画が生活全体の範囲に及び、個別支援計画が生活全体をイメージしながらも事業所内サービスに重点を置いた計画であることを理解する。</a:t>
            </a:r>
            <a:endParaRPr kumimoji="1" lang="en-US" altLang="ja-JP" sz="3200" b="0" i="0" u="none" strike="noStrike" kern="1200" cap="none" spc="0" normalizeH="0" baseline="0" noProof="0" dirty="0">
              <a:ln>
                <a:noFill/>
              </a:ln>
              <a:solidFill>
                <a:srgbClr val="000000"/>
              </a:solidFill>
              <a:effectLst/>
              <a:uLnTx/>
              <a:uFillTx/>
              <a:latin typeface="ＭＳ Ｐゴシック"/>
              <a:ea typeface="ＭＳ Ｐゴシック"/>
              <a:cs typeface="Meiryo UI" panose="020B0604030504040204"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1" lang="en-US" altLang="ja-JP" sz="2400" b="0" i="0" u="none" strike="noStrike" kern="1200" cap="none" spc="0" normalizeH="0" baseline="0" noProof="0" dirty="0">
              <a:ln>
                <a:noFill/>
              </a:ln>
              <a:solidFill>
                <a:srgbClr val="000000"/>
              </a:solidFill>
              <a:effectLst/>
              <a:uLnTx/>
              <a:uFillTx/>
              <a:latin typeface="ＭＳ Ｐゴシック"/>
              <a:ea typeface="ＭＳ Ｐゴシック"/>
              <a:cs typeface="Meiryo UI" panose="020B0604030504040204" pitchFamily="50" charset="-128"/>
            </a:endParaRPr>
          </a:p>
        </p:txBody>
      </p:sp>
      <p:sp>
        <p:nvSpPr>
          <p:cNvPr id="2" name="スライド番号プレースホルダー 1"/>
          <p:cNvSpPr>
            <a:spLocks noGrp="1"/>
          </p:cNvSpPr>
          <p:nvPr>
            <p:ph type="sldNum" sz="quarter" idx="12"/>
          </p:nvPr>
        </p:nvSpPr>
        <p:spPr>
          <a:xfrm>
            <a:off x="6961228" y="6415685"/>
            <a:ext cx="2133600" cy="2603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E64357A-8A48-4003-9137-7D93C571DAE8}" type="slidenum">
              <a:rPr kumimoji="1" lang="en-US" altLang="ja-JP" sz="1400" b="0" i="0" u="none" strike="noStrike" kern="1200" cap="none" spc="0" normalizeH="0" baseline="0" noProof="0" smtClean="0">
                <a:ln>
                  <a:noFill/>
                </a:ln>
                <a:solidFill>
                  <a:srgbClr val="000000"/>
                </a:solidFill>
                <a:effectLst/>
                <a:uLnTx/>
                <a:uFillTx/>
                <a:latin typeface="ＭＳ Ｐゴシック"/>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charset="-128"/>
              <a:cs typeface="+mn-cs"/>
            </a:endParaRPr>
          </a:p>
        </p:txBody>
      </p:sp>
    </p:spTree>
    <p:extLst>
      <p:ext uri="{BB962C8B-B14F-4D97-AF65-F5344CB8AC3E}">
        <p14:creationId xmlns:p14="http://schemas.microsoft.com/office/powerpoint/2010/main" val="675026798"/>
      </p:ext>
    </p:extLst>
  </p:cSld>
  <p:clrMapOvr>
    <a:masterClrMapping/>
  </p:clrMapOvr>
  <mc:AlternateContent xmlns:mc="http://schemas.openxmlformats.org/markup-compatibility/2006" xmlns:p14="http://schemas.microsoft.com/office/powerpoint/2010/main">
    <mc:Choice Requires="p14">
      <p:transition spd="slow" p14:dur="2000" advTm="707"/>
    </mc:Choice>
    <mc:Fallback xmlns="">
      <p:transition spd="slow" advTm="70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ED7447-F827-82C2-14FA-1C61C29BB06B}"/>
              </a:ext>
            </a:extLst>
          </p:cNvPr>
          <p:cNvSpPr>
            <a:spLocks noGrp="1"/>
          </p:cNvSpPr>
          <p:nvPr>
            <p:ph type="title"/>
          </p:nvPr>
        </p:nvSpPr>
        <p:spPr>
          <a:ln w="22225">
            <a:solidFill>
              <a:schemeClr val="accent2">
                <a:lumMod val="75000"/>
              </a:schemeClr>
            </a:solidFill>
          </a:ln>
        </p:spPr>
        <p:txBody>
          <a:bodyPr/>
          <a:lstStyle/>
          <a:p>
            <a:r>
              <a:rPr kumimoji="1" lang="ja-JP" altLang="en-US" dirty="0"/>
              <a:t>キーワード</a:t>
            </a:r>
          </a:p>
        </p:txBody>
      </p:sp>
      <p:sp>
        <p:nvSpPr>
          <p:cNvPr id="3" name="コンテンツ プレースホルダー 2">
            <a:extLst>
              <a:ext uri="{FF2B5EF4-FFF2-40B4-BE49-F238E27FC236}">
                <a16:creationId xmlns:a16="http://schemas.microsoft.com/office/drawing/2014/main" id="{EE48C5BD-F152-EB1F-E379-2C670E7A6E10}"/>
              </a:ext>
            </a:extLst>
          </p:cNvPr>
          <p:cNvSpPr>
            <a:spLocks noGrp="1"/>
          </p:cNvSpPr>
          <p:nvPr>
            <p:ph idx="1"/>
          </p:nvPr>
        </p:nvSpPr>
        <p:spPr>
          <a:xfrm>
            <a:off x="457223" y="1600207"/>
            <a:ext cx="8229600" cy="4349074"/>
          </a:xfrm>
        </p:spPr>
        <p:txBody>
          <a:bodyPr/>
          <a:lstStyle/>
          <a:p>
            <a:pPr marL="0" indent="0">
              <a:lnSpc>
                <a:spcPct val="150000"/>
              </a:lnSpc>
              <a:buNone/>
            </a:pPr>
            <a:r>
              <a:rPr kumimoji="1" lang="ja-JP" altLang="en-US" sz="4800" dirty="0"/>
              <a:t>・生活全体をみる</a:t>
            </a:r>
            <a:endParaRPr kumimoji="1" lang="en-US" altLang="ja-JP" sz="4800" dirty="0"/>
          </a:p>
          <a:p>
            <a:pPr marL="0" indent="0">
              <a:lnSpc>
                <a:spcPct val="150000"/>
              </a:lnSpc>
              <a:buNone/>
            </a:pPr>
            <a:r>
              <a:rPr kumimoji="1" lang="ja-JP" altLang="en-US" sz="4800" dirty="0"/>
              <a:t>・利用者主体</a:t>
            </a:r>
            <a:endParaRPr kumimoji="1" lang="en-US" altLang="ja-JP" sz="4800" dirty="0"/>
          </a:p>
          <a:p>
            <a:pPr marL="0" indent="0">
              <a:lnSpc>
                <a:spcPct val="150000"/>
              </a:lnSpc>
              <a:buNone/>
            </a:pPr>
            <a:r>
              <a:rPr lang="ja-JP" altLang="en-US" sz="4800" dirty="0"/>
              <a:t>・連携</a:t>
            </a:r>
            <a:endParaRPr lang="en-US" altLang="ja-JP" sz="4800" dirty="0"/>
          </a:p>
        </p:txBody>
      </p:sp>
      <p:sp>
        <p:nvSpPr>
          <p:cNvPr id="4" name="スライド番号プレースホルダー 3">
            <a:extLst>
              <a:ext uri="{FF2B5EF4-FFF2-40B4-BE49-F238E27FC236}">
                <a16:creationId xmlns:a16="http://schemas.microsoft.com/office/drawing/2014/main" id="{4F37BBD3-8617-74BD-45F4-4554BA73425E}"/>
              </a:ext>
            </a:extLst>
          </p:cNvPr>
          <p:cNvSpPr>
            <a:spLocks noGrp="1"/>
          </p:cNvSpPr>
          <p:nvPr>
            <p:ph type="sldNum" sz="quarter" idx="12"/>
          </p:nvPr>
        </p:nvSpPr>
        <p:spPr/>
        <p:txBody>
          <a:bodyPr/>
          <a:lstStyle/>
          <a:p>
            <a:pPr>
              <a:defRPr/>
            </a:pPr>
            <a:fld id="{AE64357A-8A48-4003-9137-7D93C571DAE8}" type="slidenum">
              <a:rPr lang="en-US" altLang="ja-JP" smtClean="0">
                <a:solidFill>
                  <a:srgbClr val="000000"/>
                </a:solidFill>
              </a:rPr>
              <a:pPr>
                <a:defRPr/>
              </a:pPr>
              <a:t>3</a:t>
            </a:fld>
            <a:endParaRPr lang="en-US" altLang="ja-JP">
              <a:solidFill>
                <a:srgbClr val="000000"/>
              </a:solidFill>
            </a:endParaRPr>
          </a:p>
        </p:txBody>
      </p:sp>
    </p:spTree>
    <p:extLst>
      <p:ext uri="{BB962C8B-B14F-4D97-AF65-F5344CB8AC3E}">
        <p14:creationId xmlns:p14="http://schemas.microsoft.com/office/powerpoint/2010/main" val="1793069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9810" name="グループ化 25"/>
          <p:cNvGrpSpPr>
            <a:grpSpLocks/>
          </p:cNvGrpSpPr>
          <p:nvPr/>
        </p:nvGrpSpPr>
        <p:grpSpPr bwMode="auto">
          <a:xfrm>
            <a:off x="1040329" y="1842095"/>
            <a:ext cx="7048873" cy="2835587"/>
            <a:chOff x="449243" y="1946990"/>
            <a:chExt cx="6168746" cy="2497968"/>
          </a:xfrm>
        </p:grpSpPr>
        <p:grpSp>
          <p:nvGrpSpPr>
            <p:cNvPr id="119818" name="グループ化 30"/>
            <p:cNvGrpSpPr>
              <a:grpSpLocks/>
            </p:cNvGrpSpPr>
            <p:nvPr/>
          </p:nvGrpSpPr>
          <p:grpSpPr bwMode="auto">
            <a:xfrm>
              <a:off x="449243" y="1961591"/>
              <a:ext cx="1908221" cy="2483367"/>
              <a:chOff x="787042" y="1962074"/>
              <a:chExt cx="1962833" cy="2562110"/>
            </a:xfrm>
          </p:grpSpPr>
          <p:sp>
            <p:nvSpPr>
              <p:cNvPr id="49" name="メモ 48"/>
              <p:cNvSpPr/>
              <p:nvPr/>
            </p:nvSpPr>
            <p:spPr>
              <a:xfrm>
                <a:off x="787042" y="1962074"/>
                <a:ext cx="1962833" cy="2562110"/>
              </a:xfrm>
              <a:prstGeom prst="foldedCorner">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2161">
                  <a:solidFill>
                    <a:prstClr val="white"/>
                  </a:solidFill>
                </a:endParaRPr>
              </a:p>
            </p:txBody>
          </p:sp>
          <p:sp>
            <p:nvSpPr>
              <p:cNvPr id="119828" name="テキスト ボックス 49"/>
              <p:cNvSpPr txBox="1">
                <a:spLocks noChangeArrowheads="1"/>
              </p:cNvSpPr>
              <p:nvPr/>
            </p:nvSpPr>
            <p:spPr bwMode="auto">
              <a:xfrm>
                <a:off x="1038272" y="2350621"/>
                <a:ext cx="1414429" cy="688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ja-JP" altLang="en-US" sz="2161" dirty="0">
                    <a:solidFill>
                      <a:srgbClr val="000000"/>
                    </a:solidFill>
                    <a:latin typeface="メイリオ" panose="020B0604030504040204" pitchFamily="50" charset="-128"/>
                    <a:ea typeface="メイリオ" panose="020B0604030504040204" pitchFamily="50" charset="-128"/>
                  </a:rPr>
                  <a:t>サービス等</a:t>
                </a:r>
                <a:endParaRPr lang="en-US" altLang="ja-JP" sz="2161" dirty="0">
                  <a:solidFill>
                    <a:srgbClr val="000000"/>
                  </a:solidFill>
                  <a:latin typeface="メイリオ" panose="020B0604030504040204" pitchFamily="50" charset="-128"/>
                  <a:ea typeface="メイリオ" panose="020B0604030504040204" pitchFamily="50" charset="-128"/>
                </a:endParaRPr>
              </a:p>
              <a:p>
                <a:pPr>
                  <a:lnSpc>
                    <a:spcPct val="100000"/>
                  </a:lnSpc>
                  <a:spcBef>
                    <a:spcPct val="0"/>
                  </a:spcBef>
                  <a:buFontTx/>
                  <a:buNone/>
                </a:pPr>
                <a:r>
                  <a:rPr lang="ja-JP" altLang="en-US" sz="2161" dirty="0">
                    <a:solidFill>
                      <a:srgbClr val="000000"/>
                    </a:solidFill>
                    <a:latin typeface="メイリオ" panose="020B0604030504040204" pitchFamily="50" charset="-128"/>
                    <a:ea typeface="メイリオ" panose="020B0604030504040204" pitchFamily="50" charset="-128"/>
                  </a:rPr>
                  <a:t>利用計画</a:t>
                </a:r>
              </a:p>
            </p:txBody>
          </p:sp>
          <p:sp>
            <p:nvSpPr>
              <p:cNvPr id="119829" name="テキスト ボックス 50"/>
              <p:cNvSpPr txBox="1">
                <a:spLocks noChangeArrowheads="1"/>
              </p:cNvSpPr>
              <p:nvPr/>
            </p:nvSpPr>
            <p:spPr bwMode="auto">
              <a:xfrm>
                <a:off x="1118114" y="3631401"/>
                <a:ext cx="1327849" cy="486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en-US" altLang="ja-JP" sz="1441" dirty="0">
                    <a:solidFill>
                      <a:srgbClr val="000000"/>
                    </a:solidFill>
                    <a:latin typeface="メイリオ" panose="020B0604030504040204" pitchFamily="50" charset="-128"/>
                    <a:ea typeface="メイリオ" panose="020B0604030504040204" pitchFamily="50" charset="-128"/>
                  </a:rPr>
                  <a:t>【</a:t>
                </a:r>
                <a:r>
                  <a:rPr lang="ja-JP" altLang="en-US" sz="1441" dirty="0">
                    <a:solidFill>
                      <a:srgbClr val="000000"/>
                    </a:solidFill>
                    <a:latin typeface="メイリオ" panose="020B0604030504040204" pitchFamily="50" charset="-128"/>
                    <a:ea typeface="メイリオ" panose="020B0604030504040204" pitchFamily="50" charset="-128"/>
                  </a:rPr>
                  <a:t>作成者</a:t>
                </a:r>
                <a:r>
                  <a:rPr lang="en-US" altLang="ja-JP" sz="1441" dirty="0">
                    <a:solidFill>
                      <a:srgbClr val="000000"/>
                    </a:solidFill>
                    <a:latin typeface="メイリオ" panose="020B0604030504040204" pitchFamily="50" charset="-128"/>
                    <a:ea typeface="メイリオ" panose="020B0604030504040204" pitchFamily="50" charset="-128"/>
                  </a:rPr>
                  <a:t>】</a:t>
                </a:r>
              </a:p>
              <a:p>
                <a:pPr>
                  <a:lnSpc>
                    <a:spcPct val="100000"/>
                  </a:lnSpc>
                  <a:spcBef>
                    <a:spcPct val="0"/>
                  </a:spcBef>
                  <a:buFontTx/>
                  <a:buNone/>
                </a:pPr>
                <a:r>
                  <a:rPr lang="ja-JP" altLang="en-US" sz="1441" dirty="0">
                    <a:solidFill>
                      <a:srgbClr val="000000"/>
                    </a:solidFill>
                    <a:latin typeface="メイリオ" panose="020B0604030504040204" pitchFamily="50" charset="-128"/>
                    <a:ea typeface="メイリオ" panose="020B0604030504040204" pitchFamily="50" charset="-128"/>
                  </a:rPr>
                  <a:t>相談支援専門員</a:t>
                </a:r>
              </a:p>
            </p:txBody>
          </p:sp>
        </p:grpSp>
        <p:grpSp>
          <p:nvGrpSpPr>
            <p:cNvPr id="119819" name="グループ化 31"/>
            <p:cNvGrpSpPr>
              <a:grpSpLocks/>
            </p:cNvGrpSpPr>
            <p:nvPr/>
          </p:nvGrpSpPr>
          <p:grpSpPr bwMode="auto">
            <a:xfrm>
              <a:off x="2558653" y="1946990"/>
              <a:ext cx="1908221" cy="2483367"/>
              <a:chOff x="754830" y="1947010"/>
              <a:chExt cx="1962833" cy="2562110"/>
            </a:xfrm>
          </p:grpSpPr>
          <p:sp>
            <p:nvSpPr>
              <p:cNvPr id="46" name="メモ 45"/>
              <p:cNvSpPr/>
              <p:nvPr/>
            </p:nvSpPr>
            <p:spPr>
              <a:xfrm>
                <a:off x="754830" y="1947010"/>
                <a:ext cx="1962833" cy="2562110"/>
              </a:xfrm>
              <a:prstGeom prst="foldedCorner">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2161">
                  <a:solidFill>
                    <a:prstClr val="white"/>
                  </a:solidFill>
                </a:endParaRPr>
              </a:p>
            </p:txBody>
          </p:sp>
          <p:sp>
            <p:nvSpPr>
              <p:cNvPr id="119825" name="テキスト ボックス 46"/>
              <p:cNvSpPr txBox="1">
                <a:spLocks noChangeArrowheads="1"/>
              </p:cNvSpPr>
              <p:nvPr/>
            </p:nvSpPr>
            <p:spPr bwMode="auto">
              <a:xfrm>
                <a:off x="913515" y="2350622"/>
                <a:ext cx="1664067" cy="889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ja-JP" altLang="en-US" sz="2161">
                    <a:solidFill>
                      <a:srgbClr val="000000"/>
                    </a:solidFill>
                    <a:latin typeface="メイリオ" panose="020B0604030504040204" pitchFamily="50" charset="-128"/>
                    <a:ea typeface="メイリオ" panose="020B0604030504040204" pitchFamily="50" charset="-128"/>
                  </a:rPr>
                  <a:t>個別支援計画</a:t>
                </a:r>
                <a:endParaRPr lang="en-US" altLang="ja-JP" sz="2161">
                  <a:solidFill>
                    <a:srgbClr val="000000"/>
                  </a:solidFill>
                  <a:latin typeface="メイリオ" panose="020B0604030504040204" pitchFamily="50" charset="-128"/>
                  <a:ea typeface="メイリオ" panose="020B0604030504040204" pitchFamily="50" charset="-128"/>
                </a:endParaRPr>
              </a:p>
              <a:p>
                <a:pPr>
                  <a:lnSpc>
                    <a:spcPct val="100000"/>
                  </a:lnSpc>
                  <a:spcBef>
                    <a:spcPct val="0"/>
                  </a:spcBef>
                  <a:buFontTx/>
                  <a:buNone/>
                </a:pPr>
                <a:r>
                  <a:rPr lang="en-US" altLang="ja-JP" sz="1441">
                    <a:solidFill>
                      <a:srgbClr val="000000"/>
                    </a:solidFill>
                    <a:latin typeface="メイリオ" panose="020B0604030504040204" pitchFamily="50" charset="-128"/>
                    <a:ea typeface="メイリオ" panose="020B0604030504040204" pitchFamily="50" charset="-128"/>
                  </a:rPr>
                  <a:t>or</a:t>
                </a:r>
              </a:p>
              <a:p>
                <a:pPr>
                  <a:lnSpc>
                    <a:spcPct val="100000"/>
                  </a:lnSpc>
                  <a:spcBef>
                    <a:spcPct val="0"/>
                  </a:spcBef>
                  <a:buFontTx/>
                  <a:buNone/>
                </a:pPr>
                <a:r>
                  <a:rPr lang="ja-JP" altLang="en-US" sz="2161">
                    <a:solidFill>
                      <a:srgbClr val="000000"/>
                    </a:solidFill>
                    <a:latin typeface="メイリオ" panose="020B0604030504040204" pitchFamily="50" charset="-128"/>
                    <a:ea typeface="メイリオ" panose="020B0604030504040204" pitchFamily="50" charset="-128"/>
                  </a:rPr>
                  <a:t>居宅介護計画</a:t>
                </a:r>
              </a:p>
            </p:txBody>
          </p:sp>
          <p:sp>
            <p:nvSpPr>
              <p:cNvPr id="119826" name="テキスト ボックス 47"/>
              <p:cNvSpPr txBox="1">
                <a:spLocks noChangeArrowheads="1"/>
              </p:cNvSpPr>
              <p:nvPr/>
            </p:nvSpPr>
            <p:spPr bwMode="auto">
              <a:xfrm>
                <a:off x="913515" y="3429871"/>
                <a:ext cx="1659738" cy="890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en-US" altLang="ja-JP" sz="1441" dirty="0">
                    <a:solidFill>
                      <a:srgbClr val="000000"/>
                    </a:solidFill>
                    <a:latin typeface="メイリオ" panose="020B0604030504040204" pitchFamily="50" charset="-128"/>
                    <a:ea typeface="メイリオ" panose="020B0604030504040204" pitchFamily="50" charset="-128"/>
                  </a:rPr>
                  <a:t>【</a:t>
                </a:r>
                <a:r>
                  <a:rPr lang="ja-JP" altLang="en-US" sz="1441" dirty="0">
                    <a:solidFill>
                      <a:srgbClr val="000000"/>
                    </a:solidFill>
                    <a:latin typeface="メイリオ" panose="020B0604030504040204" pitchFamily="50" charset="-128"/>
                    <a:ea typeface="メイリオ" panose="020B0604030504040204" pitchFamily="50" charset="-128"/>
                  </a:rPr>
                  <a:t>作成者</a:t>
                </a:r>
                <a:r>
                  <a:rPr lang="en-US" altLang="ja-JP" sz="1441" dirty="0">
                    <a:solidFill>
                      <a:srgbClr val="000000"/>
                    </a:solidFill>
                    <a:latin typeface="メイリオ" panose="020B0604030504040204" pitchFamily="50" charset="-128"/>
                    <a:ea typeface="メイリオ" panose="020B0604030504040204" pitchFamily="50" charset="-128"/>
                  </a:rPr>
                  <a:t>】</a:t>
                </a:r>
              </a:p>
              <a:p>
                <a:pPr>
                  <a:lnSpc>
                    <a:spcPct val="100000"/>
                  </a:lnSpc>
                  <a:spcBef>
                    <a:spcPct val="0"/>
                  </a:spcBef>
                  <a:buFontTx/>
                  <a:buNone/>
                </a:pPr>
                <a:r>
                  <a:rPr lang="ja-JP" altLang="en-US" sz="1441" dirty="0">
                    <a:solidFill>
                      <a:srgbClr val="000000"/>
                    </a:solidFill>
                    <a:latin typeface="メイリオ" panose="020B0604030504040204" pitchFamily="50" charset="-128"/>
                    <a:ea typeface="メイリオ" panose="020B0604030504040204" pitchFamily="50" charset="-128"/>
                  </a:rPr>
                  <a:t>サービス管理責任者</a:t>
                </a:r>
                <a:endParaRPr lang="en-US" altLang="ja-JP" sz="1441" dirty="0">
                  <a:solidFill>
                    <a:srgbClr val="000000"/>
                  </a:solidFill>
                  <a:latin typeface="メイリオ" panose="020B0604030504040204" pitchFamily="50" charset="-128"/>
                  <a:ea typeface="メイリオ" panose="020B0604030504040204" pitchFamily="50" charset="-128"/>
                </a:endParaRPr>
              </a:p>
              <a:p>
                <a:pPr>
                  <a:lnSpc>
                    <a:spcPct val="100000"/>
                  </a:lnSpc>
                  <a:spcBef>
                    <a:spcPct val="0"/>
                  </a:spcBef>
                  <a:buFontTx/>
                  <a:buNone/>
                </a:pPr>
                <a:r>
                  <a:rPr lang="en-US" altLang="ja-JP" sz="1441" dirty="0">
                    <a:solidFill>
                      <a:srgbClr val="000000"/>
                    </a:solidFill>
                    <a:latin typeface="メイリオ" panose="020B0604030504040204" pitchFamily="50" charset="-128"/>
                    <a:ea typeface="メイリオ" panose="020B0604030504040204" pitchFamily="50" charset="-128"/>
                  </a:rPr>
                  <a:t>or</a:t>
                </a:r>
              </a:p>
              <a:p>
                <a:pPr>
                  <a:lnSpc>
                    <a:spcPct val="100000"/>
                  </a:lnSpc>
                  <a:spcBef>
                    <a:spcPct val="0"/>
                  </a:spcBef>
                  <a:buFontTx/>
                  <a:buNone/>
                </a:pPr>
                <a:r>
                  <a:rPr lang="ja-JP" altLang="en-US" sz="1441" dirty="0">
                    <a:solidFill>
                      <a:srgbClr val="000000"/>
                    </a:solidFill>
                    <a:latin typeface="メイリオ" panose="020B0604030504040204" pitchFamily="50" charset="-128"/>
                    <a:ea typeface="メイリオ" panose="020B0604030504040204" pitchFamily="50" charset="-128"/>
                  </a:rPr>
                  <a:t>サービス提供責任者</a:t>
                </a:r>
              </a:p>
            </p:txBody>
          </p:sp>
        </p:grpSp>
        <p:grpSp>
          <p:nvGrpSpPr>
            <p:cNvPr id="119820" name="グループ化 32"/>
            <p:cNvGrpSpPr>
              <a:grpSpLocks/>
            </p:cNvGrpSpPr>
            <p:nvPr/>
          </p:nvGrpSpPr>
          <p:grpSpPr bwMode="auto">
            <a:xfrm>
              <a:off x="4709768" y="1946990"/>
              <a:ext cx="1908221" cy="2483367"/>
              <a:chOff x="755230" y="1947010"/>
              <a:chExt cx="1962833" cy="2562110"/>
            </a:xfrm>
          </p:grpSpPr>
          <p:sp>
            <p:nvSpPr>
              <p:cNvPr id="43" name="メモ 42"/>
              <p:cNvSpPr/>
              <p:nvPr/>
            </p:nvSpPr>
            <p:spPr>
              <a:xfrm>
                <a:off x="755230" y="1947010"/>
                <a:ext cx="1962833" cy="2562110"/>
              </a:xfrm>
              <a:prstGeom prst="foldedCorner">
                <a:avLst/>
              </a:prstGeom>
              <a:solidFill>
                <a:schemeClr val="accent3">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2161">
                  <a:solidFill>
                    <a:prstClr val="white"/>
                  </a:solidFill>
                </a:endParaRPr>
              </a:p>
            </p:txBody>
          </p:sp>
          <p:sp>
            <p:nvSpPr>
              <p:cNvPr id="119822" name="テキスト ボックス 43"/>
              <p:cNvSpPr txBox="1">
                <a:spLocks noChangeArrowheads="1"/>
              </p:cNvSpPr>
              <p:nvPr/>
            </p:nvSpPr>
            <p:spPr bwMode="auto">
              <a:xfrm>
                <a:off x="1038267" y="2350621"/>
                <a:ext cx="1414429" cy="9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ja-JP" altLang="en-US" sz="2161">
                    <a:solidFill>
                      <a:srgbClr val="000000"/>
                    </a:solidFill>
                    <a:latin typeface="メイリオ" panose="020B0604030504040204" pitchFamily="50" charset="-128"/>
                    <a:ea typeface="メイリオ" panose="020B0604030504040204" pitchFamily="50" charset="-128"/>
                  </a:rPr>
                  <a:t>サービス等</a:t>
                </a:r>
                <a:endParaRPr lang="en-US" altLang="ja-JP" sz="2161">
                  <a:solidFill>
                    <a:srgbClr val="000000"/>
                  </a:solidFill>
                  <a:latin typeface="メイリオ" panose="020B0604030504040204" pitchFamily="50" charset="-128"/>
                  <a:ea typeface="メイリオ" panose="020B0604030504040204" pitchFamily="50" charset="-128"/>
                </a:endParaRPr>
              </a:p>
              <a:p>
                <a:pPr>
                  <a:lnSpc>
                    <a:spcPct val="100000"/>
                  </a:lnSpc>
                  <a:spcBef>
                    <a:spcPct val="0"/>
                  </a:spcBef>
                  <a:buFontTx/>
                  <a:buNone/>
                </a:pPr>
                <a:r>
                  <a:rPr lang="ja-JP" altLang="en-US" sz="2161">
                    <a:solidFill>
                      <a:srgbClr val="000000"/>
                    </a:solidFill>
                    <a:latin typeface="メイリオ" panose="020B0604030504040204" pitchFamily="50" charset="-128"/>
                    <a:ea typeface="メイリオ" panose="020B0604030504040204" pitchFamily="50" charset="-128"/>
                  </a:rPr>
                  <a:t>利用計画の</a:t>
                </a:r>
                <a:endParaRPr lang="en-US" altLang="ja-JP" sz="2161">
                  <a:solidFill>
                    <a:srgbClr val="000000"/>
                  </a:solidFill>
                  <a:latin typeface="メイリオ" panose="020B0604030504040204" pitchFamily="50" charset="-128"/>
                  <a:ea typeface="メイリオ" panose="020B0604030504040204" pitchFamily="50" charset="-128"/>
                </a:endParaRPr>
              </a:p>
              <a:p>
                <a:pPr>
                  <a:lnSpc>
                    <a:spcPct val="100000"/>
                  </a:lnSpc>
                  <a:spcBef>
                    <a:spcPct val="0"/>
                  </a:spcBef>
                  <a:buFontTx/>
                  <a:buNone/>
                </a:pPr>
                <a:r>
                  <a:rPr lang="ja-JP" altLang="en-US" sz="2161">
                    <a:solidFill>
                      <a:srgbClr val="000000"/>
                    </a:solidFill>
                    <a:latin typeface="メイリオ" panose="020B0604030504040204" pitchFamily="50" charset="-128"/>
                    <a:ea typeface="メイリオ" panose="020B0604030504040204" pitchFamily="50" charset="-128"/>
                  </a:rPr>
                  <a:t>変更・修正</a:t>
                </a:r>
                <a:endParaRPr lang="en-US" altLang="ja-JP" sz="2161">
                  <a:solidFill>
                    <a:srgbClr val="000000"/>
                  </a:solidFill>
                  <a:latin typeface="メイリオ" panose="020B0604030504040204" pitchFamily="50" charset="-128"/>
                  <a:ea typeface="メイリオ" panose="020B0604030504040204" pitchFamily="50" charset="-128"/>
                </a:endParaRPr>
              </a:p>
            </p:txBody>
          </p:sp>
          <p:sp>
            <p:nvSpPr>
              <p:cNvPr id="119823" name="テキスト ボックス 44"/>
              <p:cNvSpPr txBox="1">
                <a:spLocks noChangeArrowheads="1"/>
              </p:cNvSpPr>
              <p:nvPr/>
            </p:nvSpPr>
            <p:spPr bwMode="auto">
              <a:xfrm>
                <a:off x="1038267" y="3638700"/>
                <a:ext cx="1327849" cy="486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en-US" altLang="ja-JP" sz="1441" dirty="0">
                    <a:solidFill>
                      <a:srgbClr val="000000"/>
                    </a:solidFill>
                    <a:latin typeface="メイリオ" panose="020B0604030504040204" pitchFamily="50" charset="-128"/>
                    <a:ea typeface="メイリオ" panose="020B0604030504040204" pitchFamily="50" charset="-128"/>
                  </a:rPr>
                  <a:t>【</a:t>
                </a:r>
                <a:r>
                  <a:rPr lang="ja-JP" altLang="en-US" sz="1441" dirty="0">
                    <a:solidFill>
                      <a:srgbClr val="000000"/>
                    </a:solidFill>
                    <a:latin typeface="メイリオ" panose="020B0604030504040204" pitchFamily="50" charset="-128"/>
                    <a:ea typeface="メイリオ" panose="020B0604030504040204" pitchFamily="50" charset="-128"/>
                  </a:rPr>
                  <a:t>作成者</a:t>
                </a:r>
                <a:r>
                  <a:rPr lang="en-US" altLang="ja-JP" sz="1441" dirty="0">
                    <a:solidFill>
                      <a:srgbClr val="000000"/>
                    </a:solidFill>
                    <a:latin typeface="メイリオ" panose="020B0604030504040204" pitchFamily="50" charset="-128"/>
                    <a:ea typeface="メイリオ" panose="020B0604030504040204" pitchFamily="50" charset="-128"/>
                  </a:rPr>
                  <a:t>】</a:t>
                </a:r>
              </a:p>
              <a:p>
                <a:pPr>
                  <a:lnSpc>
                    <a:spcPct val="100000"/>
                  </a:lnSpc>
                  <a:spcBef>
                    <a:spcPct val="0"/>
                  </a:spcBef>
                  <a:buFontTx/>
                  <a:buNone/>
                </a:pPr>
                <a:r>
                  <a:rPr lang="ja-JP" altLang="en-US" sz="1441" dirty="0">
                    <a:solidFill>
                      <a:srgbClr val="000000"/>
                    </a:solidFill>
                    <a:latin typeface="メイリオ" panose="020B0604030504040204" pitchFamily="50" charset="-128"/>
                    <a:ea typeface="メイリオ" panose="020B0604030504040204" pitchFamily="50" charset="-128"/>
                  </a:rPr>
                  <a:t>相談支援専門者</a:t>
                </a:r>
              </a:p>
            </p:txBody>
          </p:sp>
        </p:grpSp>
      </p:grpSp>
      <p:grpSp>
        <p:nvGrpSpPr>
          <p:cNvPr id="119811" name="グループ化 18"/>
          <p:cNvGrpSpPr>
            <a:grpSpLocks/>
          </p:cNvGrpSpPr>
          <p:nvPr/>
        </p:nvGrpSpPr>
        <p:grpSpPr bwMode="auto">
          <a:xfrm>
            <a:off x="1040329" y="5149889"/>
            <a:ext cx="7057253" cy="1333365"/>
            <a:chOff x="418652" y="4869160"/>
            <a:chExt cx="6341090" cy="1008112"/>
          </a:xfrm>
        </p:grpSpPr>
        <p:sp>
          <p:nvSpPr>
            <p:cNvPr id="119816" name="テキスト ボックス 16"/>
            <p:cNvSpPr txBox="1">
              <a:spLocks noChangeArrowheads="1"/>
            </p:cNvSpPr>
            <p:nvPr/>
          </p:nvSpPr>
          <p:spPr bwMode="auto">
            <a:xfrm>
              <a:off x="469457" y="5004104"/>
              <a:ext cx="6056883" cy="67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ts val="1081"/>
                </a:spcBef>
                <a:buFont typeface="Wingdings" panose="05000000000000000000" pitchFamily="2" charset="2"/>
                <a:buChar char="l"/>
              </a:pPr>
              <a:r>
                <a:rPr lang="ja-JP" altLang="en-US" sz="2161">
                  <a:solidFill>
                    <a:srgbClr val="000000"/>
                  </a:solidFill>
                  <a:latin typeface="Meiryo UI" panose="020B0604030504040204" pitchFamily="50" charset="-128"/>
                  <a:ea typeface="Meiryo UI" panose="020B0604030504040204" pitchFamily="50" charset="-128"/>
                  <a:cs typeface="Meiryo UI" panose="020B0604030504040204" pitchFamily="50" charset="-128"/>
                </a:rPr>
                <a:t>利用者のニーズの変化に応じた細かな支援の</a:t>
              </a:r>
              <a:r>
                <a:rPr lang="ja-JP" altLang="en-US" sz="2161">
                  <a:solidFill>
                    <a:srgbClr val="FF0000"/>
                  </a:solidFill>
                  <a:latin typeface="Meiryo UI" panose="020B0604030504040204" pitchFamily="50" charset="-128"/>
                  <a:ea typeface="Meiryo UI" panose="020B0604030504040204" pitchFamily="50" charset="-128"/>
                  <a:cs typeface="Meiryo UI" panose="020B0604030504040204" pitchFamily="50" charset="-128"/>
                </a:rPr>
                <a:t>変更</a:t>
              </a:r>
              <a:r>
                <a:rPr lang="ja-JP" altLang="en-US" sz="2161">
                  <a:solidFill>
                    <a:srgbClr val="000000"/>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2161">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spcBef>
                  <a:spcPts val="1081"/>
                </a:spcBef>
                <a:buFont typeface="Wingdings" panose="05000000000000000000" pitchFamily="2" charset="2"/>
                <a:buChar char="l"/>
              </a:pPr>
              <a:r>
                <a:rPr lang="ja-JP" altLang="en-US" sz="2161">
                  <a:solidFill>
                    <a:srgbClr val="000000"/>
                  </a:solidFill>
                  <a:latin typeface="Meiryo UI" panose="020B0604030504040204" pitchFamily="50" charset="-128"/>
                  <a:ea typeface="Meiryo UI" panose="020B0604030504040204" pitchFamily="50" charset="-128"/>
                  <a:cs typeface="Meiryo UI" panose="020B0604030504040204" pitchFamily="50" charset="-128"/>
                </a:rPr>
                <a:t>そのために、支援会議が重要になる</a:t>
              </a:r>
            </a:p>
          </p:txBody>
        </p:sp>
        <p:sp>
          <p:nvSpPr>
            <p:cNvPr id="18" name="正方形/長方形 17"/>
            <p:cNvSpPr/>
            <p:nvPr/>
          </p:nvSpPr>
          <p:spPr>
            <a:xfrm>
              <a:off x="418652" y="4869160"/>
              <a:ext cx="6341090" cy="1008112"/>
            </a:xfrm>
            <a:prstGeom prst="rect">
              <a:avLst/>
            </a:prstGeom>
            <a:noFill/>
            <a:ln w="22225">
              <a:solidFill>
                <a:schemeClr val="accent3">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2161">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1" name="タイトル 3"/>
          <p:cNvSpPr>
            <a:spLocks noGrp="1"/>
          </p:cNvSpPr>
          <p:nvPr>
            <p:ph type="title"/>
          </p:nvPr>
        </p:nvSpPr>
        <p:spPr>
          <a:xfrm>
            <a:off x="287749" y="908961"/>
            <a:ext cx="8506379" cy="477501"/>
          </a:xfrm>
        </p:spPr>
        <p:txBody>
          <a:bodyPr rtlCol="0">
            <a:noAutofit/>
          </a:bodyPr>
          <a:lstStyle/>
          <a:p>
            <a:pPr eaLnBrk="1" fontAlgn="auto" hangingPunct="1">
              <a:spcAft>
                <a:spcPts val="0"/>
              </a:spcAft>
              <a:defRPr/>
            </a:pPr>
            <a:r>
              <a:rPr lang="ja-JP" altLang="en-US" sz="3242" dirty="0">
                <a:solidFill>
                  <a:srgbClr val="00206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サービス等利用計画と個別支援計画の関係</a:t>
            </a:r>
          </a:p>
        </p:txBody>
      </p:sp>
      <p:sp>
        <p:nvSpPr>
          <p:cNvPr id="3" name="右矢印 2"/>
          <p:cNvSpPr/>
          <p:nvPr/>
        </p:nvSpPr>
        <p:spPr>
          <a:xfrm>
            <a:off x="3220261" y="2714382"/>
            <a:ext cx="208728" cy="3331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defRPr/>
            </a:pPr>
            <a:endParaRPr lang="ja-JP" altLang="en-US" sz="2161">
              <a:solidFill>
                <a:prstClr val="white"/>
              </a:solidFill>
            </a:endParaRPr>
          </a:p>
        </p:txBody>
      </p:sp>
      <p:sp>
        <p:nvSpPr>
          <p:cNvPr id="36" name="右矢印 35"/>
          <p:cNvSpPr/>
          <p:nvPr/>
        </p:nvSpPr>
        <p:spPr>
          <a:xfrm>
            <a:off x="5641582" y="2686911"/>
            <a:ext cx="208728" cy="3331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defRPr/>
            </a:pPr>
            <a:endParaRPr lang="ja-JP" altLang="en-US" sz="2161">
              <a:solidFill>
                <a:prstClr val="white"/>
              </a:solidFill>
            </a:endParaRPr>
          </a:p>
        </p:txBody>
      </p:sp>
      <p:sp>
        <p:nvSpPr>
          <p:cNvPr id="39" name="右矢印 38"/>
          <p:cNvSpPr/>
          <p:nvPr/>
        </p:nvSpPr>
        <p:spPr>
          <a:xfrm>
            <a:off x="8147355" y="2701076"/>
            <a:ext cx="208728" cy="3331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defRPr/>
            </a:pPr>
            <a:endParaRPr lang="ja-JP" altLang="en-US" sz="2161">
              <a:solidFill>
                <a:prstClr val="white"/>
              </a:solidFill>
            </a:endParaRPr>
          </a:p>
        </p:txBody>
      </p:sp>
    </p:spTree>
    <p:extLst>
      <p:ext uri="{BB962C8B-B14F-4D97-AF65-F5344CB8AC3E}">
        <p14:creationId xmlns:p14="http://schemas.microsoft.com/office/powerpoint/2010/main" val="1558655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630" name="AutoShape 54"/>
          <p:cNvSpPr>
            <a:spLocks noGrp="1" noChangeArrowheads="1"/>
          </p:cNvSpPr>
          <p:nvPr>
            <p:ph type="title" idx="4294967295"/>
          </p:nvPr>
        </p:nvSpPr>
        <p:spPr>
          <a:xfrm>
            <a:off x="783272" y="371269"/>
            <a:ext cx="7577457" cy="332505"/>
          </a:xfrm>
          <a:prstGeom prst="roundRect">
            <a:avLst>
              <a:gd name="adj" fmla="val 26537"/>
            </a:avLst>
          </a:prstGeom>
          <a:solidFill>
            <a:srgbClr val="FFFFCC"/>
          </a:solidFill>
          <a:ln w="38100" cmpd="thickThin">
            <a:solidFill>
              <a:srgbClr val="FF6600"/>
            </a:solidFill>
            <a:round/>
          </a:ln>
          <a:effectLst>
            <a:outerShdw dist="107763" dir="2700000" algn="ctr" rotWithShape="0">
              <a:schemeClr val="bg2">
                <a:alpha val="50000"/>
              </a:schemeClr>
            </a:outerShdw>
          </a:effectLst>
        </p:spPr>
        <p:txBody>
          <a:bodyPr rtlCol="0">
            <a:noAutofit/>
          </a:bodyPr>
          <a:lstStyle/>
          <a:p>
            <a:pPr eaLnBrk="1" fontAlgn="auto" hangingPunct="1">
              <a:spcAft>
                <a:spcPts val="0"/>
              </a:spcAft>
              <a:defRPr/>
            </a:pPr>
            <a:r>
              <a:rPr lang="ja-JP" altLang="en-US" sz="1662" b="1" dirty="0">
                <a:latin typeface="+mn-ea"/>
                <a:ea typeface="+mn-ea"/>
              </a:rPr>
              <a:t>サービス等利用計画及び障害児支援利用計画と個別支援計画の関係</a:t>
            </a:r>
          </a:p>
        </p:txBody>
      </p:sp>
      <p:sp>
        <p:nvSpPr>
          <p:cNvPr id="24" name="右矢印 23"/>
          <p:cNvSpPr/>
          <p:nvPr/>
        </p:nvSpPr>
        <p:spPr>
          <a:xfrm>
            <a:off x="3241435" y="2696309"/>
            <a:ext cx="400050" cy="9979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nchor="ctr"/>
          <a:lstStyle/>
          <a:p>
            <a:pPr algn="ctr" defTabSz="842852">
              <a:defRPr/>
            </a:pPr>
            <a:endParaRPr lang="ja-JP" altLang="en-US" sz="1662" b="1" dirty="0">
              <a:solidFill>
                <a:prstClr val="white"/>
              </a:solidFill>
            </a:endParaRPr>
          </a:p>
        </p:txBody>
      </p:sp>
      <p:sp>
        <p:nvSpPr>
          <p:cNvPr id="33" name="角丸四角形 32"/>
          <p:cNvSpPr/>
          <p:nvPr/>
        </p:nvSpPr>
        <p:spPr>
          <a:xfrm>
            <a:off x="118712" y="2165838"/>
            <a:ext cx="8707315" cy="1994389"/>
          </a:xfrm>
          <a:prstGeom prst="roundRect">
            <a:avLst>
              <a:gd name="adj" fmla="val 530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lstStyle/>
          <a:p>
            <a:pPr defTabSz="842852">
              <a:defRPr/>
            </a:pPr>
            <a:endParaRPr lang="en-US" altLang="ja-JP" sz="1292" b="1" dirty="0">
              <a:solidFill>
                <a:prstClr val="black"/>
              </a:solidFill>
            </a:endParaRPr>
          </a:p>
        </p:txBody>
      </p:sp>
      <p:sp>
        <p:nvSpPr>
          <p:cNvPr id="42" name="角丸四角形 41"/>
          <p:cNvSpPr/>
          <p:nvPr/>
        </p:nvSpPr>
        <p:spPr>
          <a:xfrm>
            <a:off x="317995" y="1818543"/>
            <a:ext cx="2725220" cy="521677"/>
          </a:xfrm>
          <a:prstGeom prst="roundRect">
            <a:avLst>
              <a:gd name="adj" fmla="val 50000"/>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nchor="ctr"/>
          <a:lstStyle/>
          <a:p>
            <a:pPr algn="ctr" defTabSz="842852">
              <a:defRPr/>
            </a:pPr>
            <a:r>
              <a:rPr lang="ja-JP" altLang="en-US" sz="1477" b="1" dirty="0">
                <a:solidFill>
                  <a:prstClr val="white"/>
                </a:solidFill>
              </a:rPr>
              <a:t>指定特定相談支援事業者等（計画作成担当）</a:t>
            </a:r>
          </a:p>
        </p:txBody>
      </p:sp>
      <p:sp>
        <p:nvSpPr>
          <p:cNvPr id="10" name="角丸四角形 9"/>
          <p:cNvSpPr/>
          <p:nvPr/>
        </p:nvSpPr>
        <p:spPr>
          <a:xfrm>
            <a:off x="2045677" y="4957434"/>
            <a:ext cx="7045569" cy="1595803"/>
          </a:xfrm>
          <a:prstGeom prst="roundRect">
            <a:avLst>
              <a:gd name="adj" fmla="val 530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nchor="ctr"/>
          <a:lstStyle/>
          <a:p>
            <a:pPr algn="ctr" defTabSz="842852">
              <a:defRPr/>
            </a:pPr>
            <a:endParaRPr lang="ja-JP" altLang="en-US" sz="1662" b="1" dirty="0">
              <a:solidFill>
                <a:prstClr val="white"/>
              </a:solidFill>
            </a:endParaRPr>
          </a:p>
        </p:txBody>
      </p:sp>
      <p:sp>
        <p:nvSpPr>
          <p:cNvPr id="11" name="角丸四角形 10"/>
          <p:cNvSpPr/>
          <p:nvPr/>
        </p:nvSpPr>
        <p:spPr>
          <a:xfrm>
            <a:off x="2179028" y="4758105"/>
            <a:ext cx="1861038" cy="332642"/>
          </a:xfrm>
          <a:prstGeom prst="roundRect">
            <a:avLst>
              <a:gd name="adj" fmla="val 50000"/>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nchor="ctr"/>
          <a:lstStyle/>
          <a:p>
            <a:pPr algn="ctr" defTabSz="842852">
              <a:defRPr/>
            </a:pPr>
            <a:r>
              <a:rPr lang="ja-JP" altLang="en-US" sz="1477" b="1" dirty="0">
                <a:solidFill>
                  <a:prstClr val="white"/>
                </a:solidFill>
              </a:rPr>
              <a:t>サービス事業者等</a:t>
            </a:r>
          </a:p>
        </p:txBody>
      </p:sp>
      <p:sp>
        <p:nvSpPr>
          <p:cNvPr id="13" name="角丸四角形 12"/>
          <p:cNvSpPr/>
          <p:nvPr/>
        </p:nvSpPr>
        <p:spPr>
          <a:xfrm>
            <a:off x="723904" y="2432561"/>
            <a:ext cx="2252296" cy="1661746"/>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nchor="ctr"/>
          <a:lstStyle/>
          <a:p>
            <a:pPr defTabSz="842852">
              <a:defRPr/>
            </a:pPr>
            <a:r>
              <a:rPr lang="ja-JP" altLang="en-US" sz="1292" b="1" dirty="0">
                <a:solidFill>
                  <a:prstClr val="black"/>
                </a:solidFill>
              </a:rPr>
              <a:t>　・障害者の心身の状況</a:t>
            </a:r>
            <a:endParaRPr lang="en-US" altLang="ja-JP" sz="1292" b="1" dirty="0">
              <a:solidFill>
                <a:prstClr val="black"/>
              </a:solidFill>
            </a:endParaRPr>
          </a:p>
          <a:p>
            <a:pPr defTabSz="842852">
              <a:defRPr/>
            </a:pPr>
            <a:r>
              <a:rPr lang="ja-JP" altLang="en-US" sz="1292" b="1" dirty="0">
                <a:solidFill>
                  <a:prstClr val="black"/>
                </a:solidFill>
              </a:rPr>
              <a:t>　・その置かれている環境</a:t>
            </a:r>
            <a:endParaRPr lang="en-US" altLang="ja-JP" sz="1292" b="1" dirty="0">
              <a:solidFill>
                <a:prstClr val="black"/>
              </a:solidFill>
            </a:endParaRPr>
          </a:p>
          <a:p>
            <a:pPr defTabSz="842852">
              <a:defRPr/>
            </a:pPr>
            <a:r>
              <a:rPr lang="ja-JP" altLang="en-US" sz="1292" b="1" dirty="0">
                <a:solidFill>
                  <a:prstClr val="black"/>
                </a:solidFill>
              </a:rPr>
              <a:t>　・日常生活の状況</a:t>
            </a:r>
            <a:endParaRPr lang="en-US" altLang="ja-JP" sz="1292" b="1" dirty="0">
              <a:solidFill>
                <a:prstClr val="black"/>
              </a:solidFill>
            </a:endParaRPr>
          </a:p>
          <a:p>
            <a:pPr defTabSz="842852">
              <a:defRPr/>
            </a:pPr>
            <a:r>
              <a:rPr lang="ja-JP" altLang="en-US" sz="1292" b="1" dirty="0">
                <a:solidFill>
                  <a:prstClr val="black"/>
                </a:solidFill>
              </a:rPr>
              <a:t>　・現に受けているサービス</a:t>
            </a:r>
            <a:endParaRPr lang="en-US" altLang="ja-JP" sz="1292" b="1" dirty="0">
              <a:solidFill>
                <a:prstClr val="black"/>
              </a:solidFill>
            </a:endParaRPr>
          </a:p>
          <a:p>
            <a:pPr defTabSz="842852">
              <a:defRPr/>
            </a:pPr>
            <a:r>
              <a:rPr lang="ja-JP" altLang="en-US" sz="1292" b="1" dirty="0">
                <a:solidFill>
                  <a:prstClr val="black"/>
                </a:solidFill>
              </a:rPr>
              <a:t>　・サービス利用の意向</a:t>
            </a:r>
            <a:endParaRPr lang="en-US" altLang="ja-JP" sz="1292" b="1" dirty="0">
              <a:solidFill>
                <a:prstClr val="black"/>
              </a:solidFill>
            </a:endParaRPr>
          </a:p>
          <a:p>
            <a:pPr defTabSz="842852">
              <a:defRPr/>
            </a:pPr>
            <a:r>
              <a:rPr lang="ja-JP" altLang="en-US" sz="1292" b="1" dirty="0">
                <a:solidFill>
                  <a:prstClr val="black"/>
                </a:solidFill>
              </a:rPr>
              <a:t>　・支援する上で解決すべ</a:t>
            </a:r>
            <a:endParaRPr lang="en-US" altLang="ja-JP" sz="1292" b="1" dirty="0">
              <a:solidFill>
                <a:prstClr val="black"/>
              </a:solidFill>
            </a:endParaRPr>
          </a:p>
          <a:p>
            <a:pPr defTabSz="842852">
              <a:defRPr/>
            </a:pPr>
            <a:r>
              <a:rPr lang="ja-JP" altLang="en-US" sz="1292" b="1" dirty="0">
                <a:solidFill>
                  <a:prstClr val="black"/>
                </a:solidFill>
              </a:rPr>
              <a:t>　　き課題</a:t>
            </a:r>
            <a:endParaRPr lang="en-US" altLang="ja-JP" sz="1292" b="1" dirty="0">
              <a:solidFill>
                <a:prstClr val="black"/>
              </a:solidFill>
            </a:endParaRPr>
          </a:p>
          <a:p>
            <a:pPr defTabSz="842852">
              <a:defRPr/>
            </a:pPr>
            <a:r>
              <a:rPr lang="ja-JP" altLang="en-US" sz="1292" b="1" dirty="0">
                <a:solidFill>
                  <a:prstClr val="black"/>
                </a:solidFill>
              </a:rPr>
              <a:t>　・その他</a:t>
            </a:r>
            <a:endParaRPr lang="ja-JP" altLang="en-US" sz="1662" b="1" dirty="0">
              <a:solidFill>
                <a:prstClr val="white"/>
              </a:solidFill>
            </a:endParaRPr>
          </a:p>
        </p:txBody>
      </p:sp>
      <p:sp>
        <p:nvSpPr>
          <p:cNvPr id="15" name="角丸四角形 14"/>
          <p:cNvSpPr/>
          <p:nvPr/>
        </p:nvSpPr>
        <p:spPr>
          <a:xfrm>
            <a:off x="4114827" y="2432561"/>
            <a:ext cx="2517531" cy="1661746"/>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nchor="ctr"/>
          <a:lstStyle/>
          <a:p>
            <a:pPr defTabSz="842852">
              <a:defRPr/>
            </a:pPr>
            <a:r>
              <a:rPr lang="ja-JP" altLang="en-US" sz="1292" b="1" dirty="0">
                <a:solidFill>
                  <a:prstClr val="black"/>
                </a:solidFill>
              </a:rPr>
              <a:t>　・生活に対する意向</a:t>
            </a:r>
            <a:endParaRPr lang="en-US" altLang="ja-JP" sz="1292" b="1" dirty="0">
              <a:solidFill>
                <a:prstClr val="black"/>
              </a:solidFill>
            </a:endParaRPr>
          </a:p>
          <a:p>
            <a:pPr defTabSz="842852">
              <a:defRPr/>
            </a:pPr>
            <a:r>
              <a:rPr lang="ja-JP" altLang="en-US" sz="1292" b="1" dirty="0">
                <a:solidFill>
                  <a:prstClr val="black"/>
                </a:solidFill>
              </a:rPr>
              <a:t>　・総合的な援助の方針</a:t>
            </a:r>
            <a:endParaRPr lang="en-US" altLang="ja-JP" sz="1292" b="1" dirty="0">
              <a:solidFill>
                <a:prstClr val="black"/>
              </a:solidFill>
            </a:endParaRPr>
          </a:p>
          <a:p>
            <a:pPr defTabSz="842852">
              <a:defRPr/>
            </a:pPr>
            <a:r>
              <a:rPr lang="ja-JP" altLang="en-US" sz="1292" b="1" dirty="0">
                <a:solidFill>
                  <a:prstClr val="black"/>
                </a:solidFill>
              </a:rPr>
              <a:t>　・解決すべき課題</a:t>
            </a:r>
            <a:endParaRPr lang="en-US" altLang="ja-JP" sz="1292" b="1" dirty="0">
              <a:solidFill>
                <a:prstClr val="black"/>
              </a:solidFill>
            </a:endParaRPr>
          </a:p>
          <a:p>
            <a:pPr defTabSz="842852">
              <a:defRPr/>
            </a:pPr>
            <a:r>
              <a:rPr lang="ja-JP" altLang="en-US" sz="1292" b="1" dirty="0">
                <a:solidFill>
                  <a:prstClr val="black"/>
                </a:solidFill>
              </a:rPr>
              <a:t>　・サービスの目的（長期・短期）</a:t>
            </a:r>
            <a:endParaRPr lang="en-US" altLang="ja-JP" sz="1292" b="1" dirty="0">
              <a:solidFill>
                <a:prstClr val="black"/>
              </a:solidFill>
            </a:endParaRPr>
          </a:p>
          <a:p>
            <a:pPr defTabSz="842852">
              <a:defRPr/>
            </a:pPr>
            <a:r>
              <a:rPr lang="ja-JP" altLang="en-US" sz="1292" b="1" dirty="0">
                <a:solidFill>
                  <a:prstClr val="black"/>
                </a:solidFill>
              </a:rPr>
              <a:t>　・その達成時期</a:t>
            </a:r>
            <a:endParaRPr lang="en-US" altLang="ja-JP" sz="1292" b="1" dirty="0">
              <a:solidFill>
                <a:prstClr val="black"/>
              </a:solidFill>
            </a:endParaRPr>
          </a:p>
          <a:p>
            <a:pPr defTabSz="842852">
              <a:defRPr/>
            </a:pPr>
            <a:r>
              <a:rPr lang="ja-JP" altLang="en-US" sz="1292" b="1" dirty="0">
                <a:solidFill>
                  <a:prstClr val="black"/>
                </a:solidFill>
              </a:rPr>
              <a:t>　・サービスの種類・内容・量</a:t>
            </a:r>
            <a:endParaRPr lang="en-US" altLang="ja-JP" sz="1292" b="1" dirty="0">
              <a:solidFill>
                <a:prstClr val="black"/>
              </a:solidFill>
            </a:endParaRPr>
          </a:p>
          <a:p>
            <a:pPr defTabSz="842852">
              <a:defRPr/>
            </a:pPr>
            <a:r>
              <a:rPr lang="ja-JP" altLang="en-US" sz="1292" b="1" dirty="0">
                <a:solidFill>
                  <a:prstClr val="black"/>
                </a:solidFill>
              </a:rPr>
              <a:t>　・サービス提供の留意事項</a:t>
            </a:r>
            <a:endParaRPr lang="ja-JP" altLang="en-US" sz="1662" b="1" dirty="0">
              <a:solidFill>
                <a:prstClr val="white"/>
              </a:solidFill>
            </a:endParaRPr>
          </a:p>
        </p:txBody>
      </p:sp>
      <p:sp>
        <p:nvSpPr>
          <p:cNvPr id="46090" name="Rectangle 52"/>
          <p:cNvSpPr>
            <a:spLocks noChangeArrowheads="1"/>
          </p:cNvSpPr>
          <p:nvPr/>
        </p:nvSpPr>
        <p:spPr bwMode="auto">
          <a:xfrm>
            <a:off x="3795374" y="2460419"/>
            <a:ext cx="378069" cy="1595803"/>
          </a:xfrm>
          <a:prstGeom prst="roundRect">
            <a:avLst>
              <a:gd name="adj" fmla="val 24727"/>
            </a:avLst>
          </a:prstGeom>
          <a:solidFill>
            <a:schemeClr val="bg1"/>
          </a:solidFill>
          <a:ln w="9525" algn="ctr">
            <a:solidFill>
              <a:schemeClr val="tx1"/>
            </a:solidFill>
            <a:miter lim="800000"/>
            <a:headEnd/>
            <a:tailEnd/>
          </a:ln>
        </p:spPr>
        <p:txBody>
          <a:bodyPr vert="eaVert" wrap="none" lIns="33177" tIns="42138" rIns="33177" bIns="42138" anchor="ctr"/>
          <a:lstStyle/>
          <a:p>
            <a:pPr algn="ctr" defTabSz="842852">
              <a:lnSpc>
                <a:spcPts val="1568"/>
              </a:lnSpc>
            </a:pPr>
            <a:r>
              <a:rPr lang="ja-JP" altLang="en-US" sz="1108" b="1" dirty="0">
                <a:solidFill>
                  <a:srgbClr val="000000"/>
                </a:solidFill>
                <a:latin typeface="ＭＳ Ｐゴシック" charset="-128"/>
                <a:ea typeface="ＭＳ Ｐゴシック"/>
              </a:rPr>
              <a:t>サービス等利用計画等</a:t>
            </a:r>
          </a:p>
        </p:txBody>
      </p:sp>
      <p:cxnSp>
        <p:nvCxnSpPr>
          <p:cNvPr id="18" name="カギ線コネクタ 17"/>
          <p:cNvCxnSpPr>
            <a:stCxn id="15" idx="2"/>
            <a:endCxn id="11" idx="0"/>
          </p:cNvCxnSpPr>
          <p:nvPr/>
        </p:nvCxnSpPr>
        <p:spPr>
          <a:xfrm rot="5400000">
            <a:off x="3909646" y="3294193"/>
            <a:ext cx="663820" cy="2264019"/>
          </a:xfrm>
          <a:prstGeom prst="bentConnector3">
            <a:avLst>
              <a:gd name="adj1" fmla="val 50000"/>
            </a:avLst>
          </a:prstGeom>
          <a:ln w="317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1" name="角丸四角形 20"/>
          <p:cNvSpPr/>
          <p:nvPr/>
        </p:nvSpPr>
        <p:spPr>
          <a:xfrm>
            <a:off x="6167813" y="5156711"/>
            <a:ext cx="2791556" cy="1263162"/>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65897" tIns="42138" rIns="84274" bIns="42138" anchor="ctr"/>
          <a:lstStyle/>
          <a:p>
            <a:pPr defTabSz="842852">
              <a:defRPr/>
            </a:pPr>
            <a:r>
              <a:rPr lang="ja-JP" altLang="en-US" sz="1292" b="1" dirty="0">
                <a:solidFill>
                  <a:srgbClr val="FF0000"/>
                </a:solidFill>
              </a:rPr>
              <a:t>　</a:t>
            </a:r>
            <a:r>
              <a:rPr lang="ja-JP" altLang="en-US" sz="1292" b="1" u="sng" spc="92" dirty="0">
                <a:solidFill>
                  <a:srgbClr val="FF0000"/>
                </a:solidFill>
              </a:rPr>
              <a:t>サービス等利用計画を受けて、</a:t>
            </a:r>
            <a:r>
              <a:rPr lang="ja-JP" altLang="en-US" sz="1292" b="1" spc="92" dirty="0">
                <a:solidFill>
                  <a:srgbClr val="FF0000"/>
                </a:solidFill>
              </a:rPr>
              <a:t>自らの障害福祉サービス事業所の中での取組について具体的に掘り下げて計画を作成するよう努める。</a:t>
            </a:r>
            <a:endParaRPr lang="ja-JP" altLang="en-US" sz="1292" b="1" spc="92" dirty="0">
              <a:solidFill>
                <a:prstClr val="white"/>
              </a:solidFill>
            </a:endParaRPr>
          </a:p>
        </p:txBody>
      </p:sp>
      <p:sp>
        <p:nvSpPr>
          <p:cNvPr id="46093" name="Rectangle 52"/>
          <p:cNvSpPr>
            <a:spLocks noChangeArrowheads="1"/>
          </p:cNvSpPr>
          <p:nvPr/>
        </p:nvSpPr>
        <p:spPr bwMode="auto">
          <a:xfrm>
            <a:off x="5855705" y="5090747"/>
            <a:ext cx="378069" cy="1395046"/>
          </a:xfrm>
          <a:prstGeom prst="roundRect">
            <a:avLst>
              <a:gd name="adj" fmla="val 24727"/>
            </a:avLst>
          </a:prstGeom>
          <a:solidFill>
            <a:schemeClr val="bg1"/>
          </a:solidFill>
          <a:ln w="9525" algn="ctr">
            <a:solidFill>
              <a:schemeClr val="tx1"/>
            </a:solidFill>
            <a:miter lim="800000"/>
            <a:headEnd/>
            <a:tailEnd/>
          </a:ln>
        </p:spPr>
        <p:txBody>
          <a:bodyPr vert="eaVert" wrap="none" lIns="33177" tIns="42138" rIns="33177" bIns="42138" anchor="ctr"/>
          <a:lstStyle/>
          <a:p>
            <a:pPr algn="ctr" defTabSz="842852">
              <a:lnSpc>
                <a:spcPts val="1568"/>
              </a:lnSpc>
            </a:pPr>
            <a:r>
              <a:rPr lang="ja-JP" altLang="en-US" sz="1477" b="1" dirty="0">
                <a:solidFill>
                  <a:srgbClr val="000000"/>
                </a:solidFill>
                <a:latin typeface="ＭＳ Ｐゴシック" charset="-128"/>
                <a:ea typeface="ＭＳ Ｐゴシック"/>
              </a:rPr>
              <a:t>個別支援計画</a:t>
            </a:r>
          </a:p>
        </p:txBody>
      </p:sp>
      <p:sp>
        <p:nvSpPr>
          <p:cNvPr id="35" name="角丸四角形 34"/>
          <p:cNvSpPr/>
          <p:nvPr/>
        </p:nvSpPr>
        <p:spPr>
          <a:xfrm>
            <a:off x="2652350" y="5156711"/>
            <a:ext cx="2252296" cy="1263162"/>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nchor="ctr"/>
          <a:lstStyle/>
          <a:p>
            <a:pPr defTabSz="842852">
              <a:defRPr/>
            </a:pPr>
            <a:r>
              <a:rPr lang="ja-JP" altLang="en-US" sz="1292" b="1" dirty="0">
                <a:solidFill>
                  <a:prstClr val="black"/>
                </a:solidFill>
              </a:rPr>
              <a:t>　・置かれている環境</a:t>
            </a:r>
            <a:endParaRPr lang="en-US" altLang="ja-JP" sz="1292" b="1" dirty="0">
              <a:solidFill>
                <a:prstClr val="black"/>
              </a:solidFill>
            </a:endParaRPr>
          </a:p>
          <a:p>
            <a:pPr defTabSz="842852">
              <a:defRPr/>
            </a:pPr>
            <a:r>
              <a:rPr lang="ja-JP" altLang="en-US" sz="1292" b="1" dirty="0">
                <a:solidFill>
                  <a:prstClr val="black"/>
                </a:solidFill>
              </a:rPr>
              <a:t>　・日常生活の状況</a:t>
            </a:r>
            <a:endParaRPr lang="en-US" altLang="ja-JP" sz="1292" b="1" dirty="0">
              <a:solidFill>
                <a:prstClr val="black"/>
              </a:solidFill>
            </a:endParaRPr>
          </a:p>
          <a:p>
            <a:pPr defTabSz="842852">
              <a:defRPr/>
            </a:pPr>
            <a:r>
              <a:rPr lang="ja-JP" altLang="en-US" sz="1292" b="1" dirty="0">
                <a:solidFill>
                  <a:prstClr val="black"/>
                </a:solidFill>
              </a:rPr>
              <a:t>　・利用者の希望する生活</a:t>
            </a:r>
            <a:endParaRPr lang="en-US" altLang="ja-JP" sz="1292" b="1" dirty="0">
              <a:solidFill>
                <a:prstClr val="black"/>
              </a:solidFill>
            </a:endParaRPr>
          </a:p>
          <a:p>
            <a:pPr defTabSz="842852">
              <a:defRPr/>
            </a:pPr>
            <a:r>
              <a:rPr lang="ja-JP" altLang="en-US" sz="1292" b="1" dirty="0">
                <a:solidFill>
                  <a:prstClr val="black"/>
                </a:solidFill>
              </a:rPr>
              <a:t>　・課題</a:t>
            </a:r>
            <a:endParaRPr lang="en-US" altLang="ja-JP" sz="1292" b="1" dirty="0">
              <a:solidFill>
                <a:prstClr val="black"/>
              </a:solidFill>
            </a:endParaRPr>
          </a:p>
          <a:p>
            <a:pPr defTabSz="842852">
              <a:defRPr/>
            </a:pPr>
            <a:r>
              <a:rPr lang="ja-JP" altLang="en-US" sz="1292" b="1" dirty="0">
                <a:solidFill>
                  <a:prstClr val="black"/>
                </a:solidFill>
              </a:rPr>
              <a:t>　・その他</a:t>
            </a:r>
            <a:endParaRPr lang="ja-JP" altLang="en-US" sz="1662" b="1" dirty="0">
              <a:solidFill>
                <a:prstClr val="white"/>
              </a:solidFill>
            </a:endParaRPr>
          </a:p>
        </p:txBody>
      </p:sp>
      <p:sp>
        <p:nvSpPr>
          <p:cNvPr id="46095" name="Rectangle 52"/>
          <p:cNvSpPr>
            <a:spLocks noChangeArrowheads="1"/>
          </p:cNvSpPr>
          <p:nvPr/>
        </p:nvSpPr>
        <p:spPr bwMode="auto">
          <a:xfrm>
            <a:off x="2343178" y="5185997"/>
            <a:ext cx="378069" cy="1195754"/>
          </a:xfrm>
          <a:prstGeom prst="roundRect">
            <a:avLst>
              <a:gd name="adj" fmla="val 24727"/>
            </a:avLst>
          </a:prstGeom>
          <a:solidFill>
            <a:schemeClr val="bg1"/>
          </a:solidFill>
          <a:ln w="9525" algn="ctr">
            <a:solidFill>
              <a:schemeClr val="tx1"/>
            </a:solidFill>
            <a:miter lim="800000"/>
            <a:headEnd/>
            <a:tailEnd/>
          </a:ln>
        </p:spPr>
        <p:txBody>
          <a:bodyPr vert="eaVert" wrap="none" lIns="33177" tIns="42138" rIns="33177" bIns="42138" anchor="ctr"/>
          <a:lstStyle/>
          <a:p>
            <a:pPr algn="ctr" defTabSz="842852">
              <a:lnSpc>
                <a:spcPts val="1568"/>
              </a:lnSpc>
            </a:pPr>
            <a:r>
              <a:rPr lang="ja-JP" altLang="en-US" sz="1477" b="1" dirty="0">
                <a:solidFill>
                  <a:srgbClr val="000000"/>
                </a:solidFill>
                <a:latin typeface="ＭＳ Ｐゴシック" charset="-128"/>
                <a:ea typeface="ＭＳ Ｐゴシック"/>
              </a:rPr>
              <a:t>アセスメント</a:t>
            </a:r>
          </a:p>
        </p:txBody>
      </p:sp>
      <p:sp>
        <p:nvSpPr>
          <p:cNvPr id="46096" name="Rectangle 52"/>
          <p:cNvSpPr>
            <a:spLocks noChangeArrowheads="1"/>
          </p:cNvSpPr>
          <p:nvPr/>
        </p:nvSpPr>
        <p:spPr bwMode="auto">
          <a:xfrm>
            <a:off x="404474" y="2498481"/>
            <a:ext cx="379535" cy="1329103"/>
          </a:xfrm>
          <a:prstGeom prst="roundRect">
            <a:avLst>
              <a:gd name="adj" fmla="val 24727"/>
            </a:avLst>
          </a:prstGeom>
          <a:solidFill>
            <a:schemeClr val="bg1"/>
          </a:solidFill>
          <a:ln w="9525" algn="ctr">
            <a:solidFill>
              <a:schemeClr val="tx1"/>
            </a:solidFill>
            <a:miter lim="800000"/>
            <a:headEnd/>
            <a:tailEnd/>
          </a:ln>
        </p:spPr>
        <p:txBody>
          <a:bodyPr vert="eaVert" wrap="none" lIns="33177" tIns="42138" rIns="33177" bIns="42138" anchor="ctr"/>
          <a:lstStyle/>
          <a:p>
            <a:pPr algn="ctr" defTabSz="842852">
              <a:lnSpc>
                <a:spcPts val="1568"/>
              </a:lnSpc>
            </a:pPr>
            <a:r>
              <a:rPr lang="ja-JP" altLang="en-US" sz="1477" b="1" dirty="0">
                <a:solidFill>
                  <a:srgbClr val="000000"/>
                </a:solidFill>
                <a:latin typeface="ＭＳ Ｐゴシック" charset="-128"/>
                <a:ea typeface="ＭＳ Ｐゴシック"/>
              </a:rPr>
              <a:t>アセスメント</a:t>
            </a:r>
          </a:p>
        </p:txBody>
      </p:sp>
      <p:sp>
        <p:nvSpPr>
          <p:cNvPr id="37" name="右矢印 36"/>
          <p:cNvSpPr/>
          <p:nvPr/>
        </p:nvSpPr>
        <p:spPr>
          <a:xfrm>
            <a:off x="5169883" y="5290039"/>
            <a:ext cx="398585" cy="996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nchor="ctr"/>
          <a:lstStyle/>
          <a:p>
            <a:pPr algn="ctr" defTabSz="842852">
              <a:defRPr/>
            </a:pPr>
            <a:endParaRPr lang="ja-JP" altLang="en-US" sz="1662" b="1" dirty="0">
              <a:solidFill>
                <a:prstClr val="white"/>
              </a:solidFill>
            </a:endParaRPr>
          </a:p>
        </p:txBody>
      </p:sp>
      <p:sp>
        <p:nvSpPr>
          <p:cNvPr id="44" name="角丸四角形 43"/>
          <p:cNvSpPr/>
          <p:nvPr/>
        </p:nvSpPr>
        <p:spPr>
          <a:xfrm>
            <a:off x="6498981" y="2365168"/>
            <a:ext cx="2261088" cy="930520"/>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nchor="ctr"/>
          <a:lstStyle/>
          <a:p>
            <a:pPr defTabSz="842852">
              <a:defRPr/>
            </a:pPr>
            <a:r>
              <a:rPr lang="ja-JP" altLang="en-US" sz="1108" dirty="0">
                <a:solidFill>
                  <a:prstClr val="black"/>
                </a:solidFill>
              </a:rPr>
              <a:t>　障害福祉サービス等に加え、保健医療サービス、その他の福祉サービスや地域住民の自発的活動なども計画に位置づけるよう努める。</a:t>
            </a:r>
          </a:p>
        </p:txBody>
      </p:sp>
      <p:sp>
        <p:nvSpPr>
          <p:cNvPr id="48" name="角丸四角形吹き出し 47"/>
          <p:cNvSpPr/>
          <p:nvPr/>
        </p:nvSpPr>
        <p:spPr>
          <a:xfrm>
            <a:off x="6899031" y="3494945"/>
            <a:ext cx="1861038" cy="1263162"/>
          </a:xfrm>
          <a:prstGeom prst="wedgeRoundRectCallout">
            <a:avLst>
              <a:gd name="adj1" fmla="val -64550"/>
              <a:gd name="adj2" fmla="val -4200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nchor="ctr"/>
          <a:lstStyle/>
          <a:p>
            <a:pPr defTabSz="842852">
              <a:defRPr/>
            </a:pPr>
            <a:r>
              <a:rPr lang="ja-JP" altLang="en-US" sz="1292" dirty="0">
                <a:solidFill>
                  <a:prstClr val="black"/>
                </a:solidFill>
              </a:rPr>
              <a:t>　</a:t>
            </a:r>
            <a:r>
              <a:rPr lang="ja-JP" altLang="en-US" sz="1292" dirty="0">
                <a:solidFill>
                  <a:srgbClr val="FF0000"/>
                </a:solidFill>
              </a:rPr>
              <a:t>複数サービスに共通の支援目標、複数サービスの役割分担、利用者の環境調整等、総合的な支援計画を作る。</a:t>
            </a:r>
          </a:p>
        </p:txBody>
      </p:sp>
      <p:sp>
        <p:nvSpPr>
          <p:cNvPr id="23" name="角丸四角形 22"/>
          <p:cNvSpPr/>
          <p:nvPr/>
        </p:nvSpPr>
        <p:spPr>
          <a:xfrm>
            <a:off x="118698" y="4359521"/>
            <a:ext cx="1861038" cy="332642"/>
          </a:xfrm>
          <a:prstGeom prst="roundRect">
            <a:avLst>
              <a:gd name="adj" fmla="val 50000"/>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nchor="ctr"/>
          <a:lstStyle/>
          <a:p>
            <a:pPr algn="ctr" defTabSz="842852">
              <a:defRPr/>
            </a:pPr>
            <a:r>
              <a:rPr lang="ja-JP" altLang="en-US" sz="1477" b="1" dirty="0">
                <a:solidFill>
                  <a:prstClr val="white"/>
                </a:solidFill>
              </a:rPr>
              <a:t>サービス事業者</a:t>
            </a:r>
          </a:p>
        </p:txBody>
      </p:sp>
      <p:cxnSp>
        <p:nvCxnSpPr>
          <p:cNvPr id="25" name="カギ線コネクタ 24"/>
          <p:cNvCxnSpPr>
            <a:endCxn id="23" idx="3"/>
          </p:cNvCxnSpPr>
          <p:nvPr/>
        </p:nvCxnSpPr>
        <p:spPr>
          <a:xfrm rot="10800000" flipV="1">
            <a:off x="1979736" y="4425462"/>
            <a:ext cx="1129811" cy="99646"/>
          </a:xfrm>
          <a:prstGeom prst="bentConnector3">
            <a:avLst>
              <a:gd name="adj1" fmla="val 50000"/>
            </a:avLst>
          </a:prstGeom>
          <a:ln w="317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318004" y="895358"/>
            <a:ext cx="8374673" cy="86311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274" tIns="42138" rIns="84274" bIns="42138" anchor="ctr"/>
          <a:lstStyle/>
          <a:p>
            <a:pPr marL="162408" indent="-162408" defTabSz="842852">
              <a:defRPr/>
            </a:pPr>
            <a:r>
              <a:rPr lang="ja-JP" altLang="en-US" sz="1292" b="1" dirty="0">
                <a:solidFill>
                  <a:prstClr val="black"/>
                </a:solidFill>
              </a:rPr>
              <a:t>○　サービス等利用計画等については、相談支援専門員が、総合的な援助方針や解決すべき課題を踏まえ、最も適切なサービスの組み合わせ等について検討し、作成。</a:t>
            </a:r>
            <a:endParaRPr lang="en-US" altLang="ja-JP" sz="1292" b="1" dirty="0">
              <a:solidFill>
                <a:prstClr val="black"/>
              </a:solidFill>
            </a:endParaRPr>
          </a:p>
          <a:p>
            <a:pPr marL="162408" indent="-162408" defTabSz="842852">
              <a:defRPr/>
            </a:pPr>
            <a:r>
              <a:rPr lang="ja-JP" altLang="en-US" sz="1292" b="1" dirty="0">
                <a:solidFill>
                  <a:prstClr val="black"/>
                </a:solidFill>
              </a:rPr>
              <a:t>○　個別支援計画については、サービス管理責任者等が、サービス等利用計画等における総合的な援助方針等を踏まえ、当該事業所が提供するサービスの適切な支援内容等について検討し、作成。</a:t>
            </a:r>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5</a:t>
            </a:fld>
            <a:endParaRPr lang="en-US" altLang="ja-JP" dirty="0">
              <a:solidFill>
                <a:srgbClr val="000000"/>
              </a:solidFill>
            </a:endParaRPr>
          </a:p>
        </p:txBody>
      </p:sp>
    </p:spTree>
    <p:extLst>
      <p:ext uri="{BB962C8B-B14F-4D97-AF65-F5344CB8AC3E}">
        <p14:creationId xmlns:p14="http://schemas.microsoft.com/office/powerpoint/2010/main" val="3413156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a:extLst>
              <a:ext uri="{FF2B5EF4-FFF2-40B4-BE49-F238E27FC236}">
                <a16:creationId xmlns:a16="http://schemas.microsoft.com/office/drawing/2014/main" id="{FA3905BE-A410-C765-33B7-63C1F497288A}"/>
              </a:ext>
            </a:extLst>
          </p:cNvPr>
          <p:cNvSpPr>
            <a:spLocks noChangeArrowheads="1"/>
          </p:cNvSpPr>
          <p:nvPr/>
        </p:nvSpPr>
        <p:spPr bwMode="auto">
          <a:xfrm>
            <a:off x="428625" y="428625"/>
            <a:ext cx="8308975" cy="287338"/>
          </a:xfrm>
          <a:prstGeom prst="parallelogram">
            <a:avLst>
              <a:gd name="adj" fmla="val 102549"/>
            </a:avLst>
          </a:prstGeom>
          <a:gradFill rotWithShape="1">
            <a:gsLst>
              <a:gs pos="0">
                <a:srgbClr val="97FFB8"/>
              </a:gs>
              <a:gs pos="50000">
                <a:srgbClr val="BFFFD2"/>
              </a:gs>
              <a:gs pos="100000">
                <a:srgbClr val="DFFFE8"/>
              </a:gs>
            </a:gsLst>
            <a:lin ang="16200000" scaled="1"/>
          </a:gradFill>
          <a:ln w="12700" algn="ctr">
            <a:solidFill>
              <a:schemeClr val="bg1"/>
            </a:solidFill>
            <a:miter lim="800000"/>
            <a:headEnd/>
            <a:tailEnd/>
          </a:ln>
        </p:spPr>
        <p:txBody>
          <a:bodyPr wrap="none" lIns="74295" tIns="8890" rIns="74295" bIns="8890"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24" name="円/楕円 23">
            <a:extLst>
              <a:ext uri="{FF2B5EF4-FFF2-40B4-BE49-F238E27FC236}">
                <a16:creationId xmlns:a16="http://schemas.microsoft.com/office/drawing/2014/main" id="{276891E6-DD7C-9D89-C56C-DDE1168EA6D2}"/>
              </a:ext>
            </a:extLst>
          </p:cNvPr>
          <p:cNvSpPr/>
          <p:nvPr/>
        </p:nvSpPr>
        <p:spPr>
          <a:xfrm>
            <a:off x="785813" y="2714625"/>
            <a:ext cx="7572375" cy="3357563"/>
          </a:xfrm>
          <a:prstGeom prst="ellipse">
            <a:avLst/>
          </a:prstGeom>
          <a:solidFill>
            <a:schemeClr val="accent1">
              <a:alpha val="14000"/>
            </a:schemeClr>
          </a:solidFill>
          <a:ln w="88900"/>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FFFFFF"/>
              </a:solidFill>
              <a:effectLst/>
              <a:uLnTx/>
              <a:uFillTx/>
              <a:latin typeface="Times New Roman"/>
              <a:ea typeface="ＭＳ Ｐゴシック"/>
              <a:cs typeface="+mn-cs"/>
            </a:endParaRPr>
          </a:p>
        </p:txBody>
      </p:sp>
      <p:pic>
        <p:nvPicPr>
          <p:cNvPr id="9220" name="Picture 6" descr="C:\Users\TNUYJ\Pictures\010106midwo01st-trans.png">
            <a:extLst>
              <a:ext uri="{FF2B5EF4-FFF2-40B4-BE49-F238E27FC236}">
                <a16:creationId xmlns:a16="http://schemas.microsoft.com/office/drawing/2014/main" id="{E8975529-9380-4447-B208-F61F4AB513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25" y="2798763"/>
            <a:ext cx="1285875"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13" descr="person_0089">
            <a:extLst>
              <a:ext uri="{FF2B5EF4-FFF2-40B4-BE49-F238E27FC236}">
                <a16:creationId xmlns:a16="http://schemas.microsoft.com/office/drawing/2014/main" id="{6A95E7E3-CD84-20F9-51E8-70EE576B83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625" y="2755900"/>
            <a:ext cx="755650"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19" descr="aki_0294">
            <a:extLst>
              <a:ext uri="{FF2B5EF4-FFF2-40B4-BE49-F238E27FC236}">
                <a16:creationId xmlns:a16="http://schemas.microsoft.com/office/drawing/2014/main" id="{042EC27D-7103-AB22-4CF9-4234E25593C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4703763"/>
            <a:ext cx="642938" cy="70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6" descr="MCj04339180000[1]">
            <a:extLst>
              <a:ext uri="{FF2B5EF4-FFF2-40B4-BE49-F238E27FC236}">
                <a16:creationId xmlns:a16="http://schemas.microsoft.com/office/drawing/2014/main" id="{6D04E22B-9BF7-5299-3066-DFAC39364CA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95638" y="4714875"/>
            <a:ext cx="1876425" cy="187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a:extLst>
              <a:ext uri="{FF2B5EF4-FFF2-40B4-BE49-F238E27FC236}">
                <a16:creationId xmlns:a16="http://schemas.microsoft.com/office/drawing/2014/main" id="{CD9D799D-EAB2-D69F-328B-6D666599713B}"/>
              </a:ext>
            </a:extLst>
          </p:cNvPr>
          <p:cNvSpPr>
            <a:spLocks noGrp="1"/>
          </p:cNvSpPr>
          <p:nvPr>
            <p:ph type="title"/>
          </p:nvPr>
        </p:nvSpPr>
        <p:spPr>
          <a:xfrm>
            <a:off x="685800" y="142875"/>
            <a:ext cx="7772400" cy="928688"/>
          </a:xfrm>
        </p:spPr>
        <p:txBody>
          <a:bodyPr/>
          <a:lstStyle/>
          <a:p>
            <a:pPr eaLnBrk="1" hangingPunct="1">
              <a:defRPr/>
            </a:pPr>
            <a:r>
              <a:rPr lang="ja-JP" altLang="en-US" sz="3600" dirty="0"/>
              <a:t>サービス管理責任者の連携イメージ</a:t>
            </a:r>
            <a:br>
              <a:rPr lang="en-US" altLang="ja-JP" sz="3600" dirty="0"/>
            </a:br>
            <a:r>
              <a:rPr lang="ja-JP" altLang="en-US" sz="2400" dirty="0"/>
              <a:t>－</a:t>
            </a:r>
            <a:r>
              <a:rPr lang="en-US" altLang="ja-JP" sz="2400" dirty="0">
                <a:latin typeface="+mj-ea"/>
              </a:rPr>
              <a:t>A</a:t>
            </a:r>
            <a:r>
              <a:rPr lang="ja-JP" altLang="en-US" sz="2400" dirty="0" err="1"/>
              <a:t>さんの</a:t>
            </a:r>
            <a:r>
              <a:rPr lang="ja-JP" altLang="en-US" sz="2400" dirty="0"/>
              <a:t>事例から－</a:t>
            </a:r>
          </a:p>
        </p:txBody>
      </p:sp>
      <p:sp>
        <p:nvSpPr>
          <p:cNvPr id="9225" name="テキスト ボックス 7">
            <a:extLst>
              <a:ext uri="{FF2B5EF4-FFF2-40B4-BE49-F238E27FC236}">
                <a16:creationId xmlns:a16="http://schemas.microsoft.com/office/drawing/2014/main" id="{2FCEF8B8-BDF4-AC24-DACA-35E914BF4634}"/>
              </a:ext>
            </a:extLst>
          </p:cNvPr>
          <p:cNvSpPr txBox="1">
            <a:spLocks noChangeArrowheads="1"/>
          </p:cNvSpPr>
          <p:nvPr/>
        </p:nvSpPr>
        <p:spPr bwMode="auto">
          <a:xfrm>
            <a:off x="3000374" y="6143624"/>
            <a:ext cx="20716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b="1" dirty="0">
                <a:solidFill>
                  <a:srgbClr val="000000"/>
                </a:solidFill>
              </a:rPr>
              <a:t>グループ</a:t>
            </a:r>
            <a:r>
              <a:rPr kumimoji="1" lang="ja-JP"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ホーム</a:t>
            </a:r>
          </a:p>
        </p:txBody>
      </p:sp>
      <p:sp>
        <p:nvSpPr>
          <p:cNvPr id="9226" name="テキスト ボックス 10">
            <a:extLst>
              <a:ext uri="{FF2B5EF4-FFF2-40B4-BE49-F238E27FC236}">
                <a16:creationId xmlns:a16="http://schemas.microsoft.com/office/drawing/2014/main" id="{223F8445-7EAE-48B8-E132-7A56DFD41D4B}"/>
              </a:ext>
            </a:extLst>
          </p:cNvPr>
          <p:cNvSpPr txBox="1">
            <a:spLocks noChangeArrowheads="1"/>
          </p:cNvSpPr>
          <p:nvPr/>
        </p:nvSpPr>
        <p:spPr bwMode="auto">
          <a:xfrm>
            <a:off x="2643188" y="4262438"/>
            <a:ext cx="20002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ケアホームの</a:t>
            </a:r>
            <a:endParaRPr kumimoji="1" lang="en-US" altLang="ja-JP"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サービス管理責任者</a:t>
            </a:r>
          </a:p>
        </p:txBody>
      </p:sp>
      <p:sp>
        <p:nvSpPr>
          <p:cNvPr id="12" name="1 つの角を切り取った四角形 11">
            <a:extLst>
              <a:ext uri="{FF2B5EF4-FFF2-40B4-BE49-F238E27FC236}">
                <a16:creationId xmlns:a16="http://schemas.microsoft.com/office/drawing/2014/main" id="{859119F4-A49C-2F11-EDAF-BA31E0B1F9F5}"/>
              </a:ext>
            </a:extLst>
          </p:cNvPr>
          <p:cNvSpPr/>
          <p:nvPr/>
        </p:nvSpPr>
        <p:spPr>
          <a:xfrm>
            <a:off x="214313" y="1071563"/>
            <a:ext cx="8715375" cy="85725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tIns="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FFFF"/>
                </a:solidFill>
                <a:effectLst/>
                <a:uLnTx/>
                <a:uFillTx/>
                <a:latin typeface="Times New Roman"/>
                <a:ea typeface="ＭＳ Ｐゴシック"/>
                <a:cs typeface="+mn-cs"/>
              </a:rPr>
              <a:t>自宅から</a:t>
            </a:r>
            <a:r>
              <a:rPr kumimoji="1" lang="ja-JP" altLang="en-US" sz="1600" b="1" dirty="0">
                <a:solidFill>
                  <a:srgbClr val="FFFFFF"/>
                </a:solidFill>
                <a:latin typeface="Times New Roman"/>
                <a:ea typeface="ＭＳ Ｐゴシック"/>
              </a:rPr>
              <a:t>グループ</a:t>
            </a:r>
            <a:r>
              <a:rPr kumimoji="1" lang="ja-JP" altLang="en-US" sz="1600" b="1" i="0" u="none" strike="noStrike" kern="1200" cap="none" spc="0" normalizeH="0" baseline="0" noProof="0" dirty="0">
                <a:ln>
                  <a:noFill/>
                </a:ln>
                <a:solidFill>
                  <a:srgbClr val="FFFFFF"/>
                </a:solidFill>
                <a:effectLst/>
                <a:uLnTx/>
                <a:uFillTx/>
                <a:latin typeface="Times New Roman"/>
                <a:ea typeface="ＭＳ Ｐゴシック"/>
                <a:cs typeface="+mn-cs"/>
              </a:rPr>
              <a:t>ホームに入居して２ヶ月経った</a:t>
            </a:r>
            <a:r>
              <a:rPr kumimoji="1" lang="en-US" altLang="ja-JP" sz="1600" b="1" i="0" u="none" strike="noStrike" kern="1200" cap="none" spc="0" normalizeH="0" baseline="0" noProof="0" dirty="0">
                <a:ln>
                  <a:noFill/>
                </a:ln>
                <a:solidFill>
                  <a:srgbClr val="FFFFFF"/>
                </a:solidFill>
                <a:effectLst/>
                <a:uLnTx/>
                <a:uFillTx/>
                <a:latin typeface="ＭＳ Ｐゴシック"/>
                <a:ea typeface="ＭＳ Ｐゴシック"/>
                <a:cs typeface="+mn-cs"/>
              </a:rPr>
              <a:t>A</a:t>
            </a:r>
            <a:r>
              <a:rPr kumimoji="1" lang="ja-JP" altLang="en-US" sz="1600" b="1" i="0" u="none" strike="noStrike" kern="1200" cap="none" spc="0" normalizeH="0" baseline="0" noProof="0" dirty="0">
                <a:ln>
                  <a:noFill/>
                </a:ln>
                <a:solidFill>
                  <a:srgbClr val="FFFFFF"/>
                </a:solidFill>
                <a:effectLst/>
                <a:uLnTx/>
                <a:uFillTx/>
                <a:latin typeface="Times New Roman"/>
                <a:ea typeface="ＭＳ Ｐゴシック"/>
                <a:cs typeface="+mn-cs"/>
              </a:rPr>
              <a:t>さん。特定のこだわり行動による混乱も徐々に解決され、生活にも慣れてきた。日中は就労継続</a:t>
            </a:r>
            <a:r>
              <a:rPr kumimoji="1" lang="en-US" altLang="ja-JP" sz="1600" b="1" i="0" u="none" strike="noStrike" kern="1200" cap="none" spc="0" normalizeH="0" baseline="0" noProof="0" dirty="0">
                <a:ln>
                  <a:noFill/>
                </a:ln>
                <a:solidFill>
                  <a:srgbClr val="FFFFFF"/>
                </a:solidFill>
                <a:effectLst/>
                <a:uLnTx/>
                <a:uFillTx/>
                <a:latin typeface="ＭＳ Ｐゴシック"/>
                <a:ea typeface="ＭＳ Ｐゴシック"/>
                <a:cs typeface="+mn-cs"/>
              </a:rPr>
              <a:t>B</a:t>
            </a:r>
            <a:r>
              <a:rPr kumimoji="1" lang="ja-JP" altLang="en-US" sz="1600" b="1" i="0" u="none" strike="noStrike" kern="1200" cap="none" spc="0" normalizeH="0" baseline="0" noProof="0" dirty="0">
                <a:ln>
                  <a:noFill/>
                </a:ln>
                <a:solidFill>
                  <a:srgbClr val="FFFFFF"/>
                </a:solidFill>
                <a:effectLst/>
                <a:uLnTx/>
                <a:uFillTx/>
                <a:latin typeface="ＭＳ Ｐゴシック"/>
                <a:ea typeface="ＭＳ Ｐゴシック"/>
                <a:cs typeface="+mn-cs"/>
              </a:rPr>
              <a:t>型</a:t>
            </a:r>
            <a:r>
              <a:rPr kumimoji="1" lang="ja-JP" altLang="en-US" sz="1600" b="1" i="0" u="none" strike="noStrike" kern="1200" cap="none" spc="0" normalizeH="0" baseline="0" noProof="0" dirty="0">
                <a:ln>
                  <a:noFill/>
                </a:ln>
                <a:solidFill>
                  <a:srgbClr val="FFFFFF"/>
                </a:solidFill>
                <a:effectLst/>
                <a:uLnTx/>
                <a:uFillTx/>
                <a:latin typeface="Times New Roman"/>
                <a:ea typeface="ＭＳ Ｐゴシック"/>
                <a:cs typeface="+mn-cs"/>
              </a:rPr>
              <a:t>事業を利用している。休日には行動援護を使って地域の活動への参加が始まって楽しみが増えてきた。</a:t>
            </a:r>
          </a:p>
        </p:txBody>
      </p:sp>
      <p:pic>
        <p:nvPicPr>
          <p:cNvPr id="9228" name="Picture 10" descr="MCj00791270000[1]">
            <a:extLst>
              <a:ext uri="{FF2B5EF4-FFF2-40B4-BE49-F238E27FC236}">
                <a16:creationId xmlns:a16="http://schemas.microsoft.com/office/drawing/2014/main" id="{33266D10-F8CD-48B6-09D3-AABA8F2D192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29438" y="3327400"/>
            <a:ext cx="1857375" cy="132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13">
            <a:extLst>
              <a:ext uri="{FF2B5EF4-FFF2-40B4-BE49-F238E27FC236}">
                <a16:creationId xmlns:a16="http://schemas.microsoft.com/office/drawing/2014/main" id="{CEE9EBB4-CA4E-692F-8E4D-82F95BBBCF5C}"/>
              </a:ext>
            </a:extLst>
          </p:cNvPr>
          <p:cNvSpPr txBox="1"/>
          <p:nvPr/>
        </p:nvSpPr>
        <p:spPr>
          <a:xfrm>
            <a:off x="6858000" y="4519613"/>
            <a:ext cx="2000250" cy="338137"/>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就労継続</a:t>
            </a:r>
            <a:r>
              <a:rPr kumimoji="1" lang="en-US" altLang="ja-JP" sz="1600" b="1" i="0" u="none" strike="noStrike" kern="1200" cap="none" spc="0" normalizeH="0" baseline="0" noProof="0" dirty="0">
                <a:ln>
                  <a:noFill/>
                </a:ln>
                <a:solidFill>
                  <a:srgbClr val="000000"/>
                </a:solidFill>
                <a:effectLst/>
                <a:uLnTx/>
                <a:uFillTx/>
                <a:latin typeface="ＭＳ Ｐゴシック"/>
                <a:ea typeface="ＭＳ Ｐゴシック"/>
                <a:cs typeface="+mn-cs"/>
              </a:rPr>
              <a:t>B</a:t>
            </a:r>
            <a:r>
              <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型事業所</a:t>
            </a:r>
          </a:p>
        </p:txBody>
      </p:sp>
      <p:sp>
        <p:nvSpPr>
          <p:cNvPr id="16" name="テキスト ボックス 15">
            <a:extLst>
              <a:ext uri="{FF2B5EF4-FFF2-40B4-BE49-F238E27FC236}">
                <a16:creationId xmlns:a16="http://schemas.microsoft.com/office/drawing/2014/main" id="{92F53EC0-936D-C434-4487-9A65E627A009}"/>
              </a:ext>
            </a:extLst>
          </p:cNvPr>
          <p:cNvSpPr txBox="1"/>
          <p:nvPr/>
        </p:nvSpPr>
        <p:spPr>
          <a:xfrm>
            <a:off x="6500813" y="2305050"/>
            <a:ext cx="2000250" cy="522288"/>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就労継続</a:t>
            </a:r>
            <a:r>
              <a:rPr kumimoji="1" lang="en-US" altLang="ja-JP" sz="1400" b="1" i="0" u="none" strike="noStrike" kern="1200" cap="none" spc="0" normalizeH="0" baseline="0" noProof="0" dirty="0">
                <a:ln>
                  <a:noFill/>
                </a:ln>
                <a:solidFill>
                  <a:srgbClr val="000000"/>
                </a:solidFill>
                <a:effectLst/>
                <a:uLnTx/>
                <a:uFillTx/>
                <a:latin typeface="ＭＳ Ｐゴシック"/>
                <a:ea typeface="ＭＳ Ｐゴシック"/>
                <a:cs typeface="+mn-cs"/>
              </a:rPr>
              <a:t>B</a:t>
            </a:r>
            <a:r>
              <a:rPr kumimoji="1" lang="ja-JP" altLang="en-US" sz="1400" b="1" i="0" u="none" strike="noStrike" kern="1200" cap="none" spc="0" normalizeH="0" baseline="0" noProof="0" dirty="0">
                <a:ln>
                  <a:noFill/>
                </a:ln>
                <a:solidFill>
                  <a:srgbClr val="000000"/>
                </a:solidFill>
                <a:effectLst/>
                <a:uLnTx/>
                <a:uFillTx/>
                <a:latin typeface="ＭＳ Ｐゴシック"/>
                <a:ea typeface="ＭＳ Ｐゴシック"/>
                <a:cs typeface="+mn-cs"/>
              </a:rPr>
              <a:t>型</a:t>
            </a:r>
            <a:r>
              <a:rPr kumimoji="1" lang="ja-JP"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事業所の</a:t>
            </a:r>
            <a:endParaRPr kumimoji="1" lang="en-US" altLang="ja-JP" sz="14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サービス管理責任者</a:t>
            </a:r>
          </a:p>
        </p:txBody>
      </p:sp>
      <p:pic>
        <p:nvPicPr>
          <p:cNvPr id="9231" name="Picture 4" descr="C:\Users\TNUYJ\Pictures\14.gif">
            <a:extLst>
              <a:ext uri="{FF2B5EF4-FFF2-40B4-BE49-F238E27FC236}">
                <a16:creationId xmlns:a16="http://schemas.microsoft.com/office/drawing/2014/main" id="{676BEAA9-B912-C536-2C11-EE4AD403494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43563" y="2286000"/>
            <a:ext cx="642937" cy="69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2" name="テキスト ボックス 17">
            <a:extLst>
              <a:ext uri="{FF2B5EF4-FFF2-40B4-BE49-F238E27FC236}">
                <a16:creationId xmlns:a16="http://schemas.microsoft.com/office/drawing/2014/main" id="{A1FFEC31-F1AD-442F-C57B-D673A028AC6C}"/>
              </a:ext>
            </a:extLst>
          </p:cNvPr>
          <p:cNvSpPr txBox="1">
            <a:spLocks noChangeArrowheads="1"/>
          </p:cNvSpPr>
          <p:nvPr/>
        </p:nvSpPr>
        <p:spPr bwMode="auto">
          <a:xfrm>
            <a:off x="2643188" y="2994025"/>
            <a:ext cx="16430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相談支援専門員</a:t>
            </a:r>
          </a:p>
        </p:txBody>
      </p:sp>
      <p:pic>
        <p:nvPicPr>
          <p:cNvPr id="9233" name="Picture 5" descr="MCj04247600000[1]">
            <a:extLst>
              <a:ext uri="{FF2B5EF4-FFF2-40B4-BE49-F238E27FC236}">
                <a16:creationId xmlns:a16="http://schemas.microsoft.com/office/drawing/2014/main" id="{CCD31920-E1B1-E4E5-76B5-B048F1CBFC3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4375" y="3357563"/>
            <a:ext cx="9398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4" name="テキスト ボックス 19">
            <a:extLst>
              <a:ext uri="{FF2B5EF4-FFF2-40B4-BE49-F238E27FC236}">
                <a16:creationId xmlns:a16="http://schemas.microsoft.com/office/drawing/2014/main" id="{B4EB0DD1-6249-D3CF-2910-48384F2610FB}"/>
              </a:ext>
            </a:extLst>
          </p:cNvPr>
          <p:cNvSpPr txBox="1">
            <a:spLocks noChangeArrowheads="1"/>
          </p:cNvSpPr>
          <p:nvPr/>
        </p:nvSpPr>
        <p:spPr bwMode="auto">
          <a:xfrm>
            <a:off x="71438" y="2476500"/>
            <a:ext cx="20002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行動援護事業所の</a:t>
            </a:r>
            <a:endParaRPr kumimoji="1" lang="en-US" altLang="ja-JP"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サービス提供責任者</a:t>
            </a:r>
          </a:p>
        </p:txBody>
      </p:sp>
      <p:pic>
        <p:nvPicPr>
          <p:cNvPr id="9235" name="Picture 17" descr="person_0105">
            <a:extLst>
              <a:ext uri="{FF2B5EF4-FFF2-40B4-BE49-F238E27FC236}">
                <a16:creationId xmlns:a16="http://schemas.microsoft.com/office/drawing/2014/main" id="{3901CF7B-877C-3D42-7406-6BE8C2CBB67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71813" y="2214563"/>
            <a:ext cx="78581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6" name="テキスト ボックス 22">
            <a:extLst>
              <a:ext uri="{FF2B5EF4-FFF2-40B4-BE49-F238E27FC236}">
                <a16:creationId xmlns:a16="http://schemas.microsoft.com/office/drawing/2014/main" id="{F84BA3E7-26DC-B4F4-5B62-E2C2167230B6}"/>
              </a:ext>
            </a:extLst>
          </p:cNvPr>
          <p:cNvSpPr txBox="1">
            <a:spLocks noChangeArrowheads="1"/>
          </p:cNvSpPr>
          <p:nvPr/>
        </p:nvSpPr>
        <p:spPr bwMode="auto">
          <a:xfrm>
            <a:off x="5429250" y="2949575"/>
            <a:ext cx="10715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行政職員</a:t>
            </a:r>
          </a:p>
        </p:txBody>
      </p:sp>
      <p:pic>
        <p:nvPicPr>
          <p:cNvPr id="9237" name="Picture 5" descr="C:\Users\TNUYJ\Pictures\010101man01st-trans.png">
            <a:extLst>
              <a:ext uri="{FF2B5EF4-FFF2-40B4-BE49-F238E27FC236}">
                <a16:creationId xmlns:a16="http://schemas.microsoft.com/office/drawing/2014/main" id="{0E4DDEC4-6815-6CBC-36F3-02487E2FF032}"/>
              </a:ext>
            </a:extLst>
          </p:cNvPr>
          <p:cNvPicPr>
            <a:picLocks noGrp="1" noChangeAspect="1" noChangeArrowheads="1"/>
          </p:cNvPicPr>
          <p:nvPr>
            <p:ph idx="1"/>
          </p:nvPr>
        </p:nvPicPr>
        <p:blipFill>
          <a:blip r:embed="rId11">
            <a:extLst>
              <a:ext uri="{28A0092B-C50C-407E-A947-70E740481C1C}">
                <a14:useLocalDpi xmlns:a14="http://schemas.microsoft.com/office/drawing/2010/main" val="0"/>
              </a:ext>
            </a:extLst>
          </a:blip>
          <a:srcRect/>
          <a:stretch>
            <a:fillRect/>
          </a:stretch>
        </p:blipFill>
        <p:spPr>
          <a:xfrm>
            <a:off x="4143375" y="4143375"/>
            <a:ext cx="1582738" cy="2357438"/>
          </a:xfrm>
        </p:spPr>
      </p:pic>
      <p:pic>
        <p:nvPicPr>
          <p:cNvPr id="9238" name="Picture 7" descr="C:\Users\TNUYJ\Pictures\010108oldwo02st-trans.png">
            <a:extLst>
              <a:ext uri="{FF2B5EF4-FFF2-40B4-BE49-F238E27FC236}">
                <a16:creationId xmlns:a16="http://schemas.microsoft.com/office/drawing/2014/main" id="{27B45288-EB56-1033-E287-82C73CD9640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14438" y="4572000"/>
            <a:ext cx="1214437"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テキスト ボックス 8">
            <a:extLst>
              <a:ext uri="{FF2B5EF4-FFF2-40B4-BE49-F238E27FC236}">
                <a16:creationId xmlns:a16="http://schemas.microsoft.com/office/drawing/2014/main" id="{60E6BA43-4773-92C5-2316-C38E083ED299}"/>
              </a:ext>
            </a:extLst>
          </p:cNvPr>
          <p:cNvSpPr txBox="1"/>
          <p:nvPr/>
        </p:nvSpPr>
        <p:spPr>
          <a:xfrm>
            <a:off x="4143375" y="4786313"/>
            <a:ext cx="1785938" cy="523875"/>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800" b="1" i="0" u="none" strike="noStrike" kern="1200" cap="none" spc="0" normalizeH="0" baseline="0" noProof="0" dirty="0">
                <a:ln>
                  <a:noFill/>
                </a:ln>
                <a:solidFill>
                  <a:srgbClr val="000000"/>
                </a:solidFill>
                <a:effectLst/>
                <a:uLnTx/>
                <a:uFillTx/>
                <a:latin typeface="ＭＳ Ｐゴシック"/>
                <a:ea typeface="ＭＳ Ｐゴシック"/>
                <a:cs typeface="+mn-cs"/>
              </a:rPr>
              <a:t>A</a:t>
            </a:r>
            <a:r>
              <a:rPr kumimoji="1" lang="ja-JP" altLang="en-US" sz="1600" b="1" i="0" u="none" strike="noStrike" kern="1200" cap="none" spc="0" normalizeH="0" baseline="0" noProof="0" dirty="0" err="1">
                <a:ln>
                  <a:noFill/>
                </a:ln>
                <a:solidFill>
                  <a:srgbClr val="000000"/>
                </a:solidFill>
                <a:effectLst/>
                <a:uLnTx/>
                <a:uFillTx/>
                <a:latin typeface="ＭＳ ゴシック" pitchFamily="49" charset="-128"/>
                <a:ea typeface="ＭＳ ゴシック" pitchFamily="49" charset="-128"/>
                <a:cs typeface="+mn-cs"/>
              </a:rPr>
              <a:t>さん</a:t>
            </a:r>
            <a:r>
              <a:rPr kumimoji="1" lang="en-US" altLang="ja-JP"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endPar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9240" name="テキスト ボックス 28">
            <a:extLst>
              <a:ext uri="{FF2B5EF4-FFF2-40B4-BE49-F238E27FC236}">
                <a16:creationId xmlns:a16="http://schemas.microsoft.com/office/drawing/2014/main" id="{41E23AED-F423-7FA3-3B88-27C6D0310ADC}"/>
              </a:ext>
            </a:extLst>
          </p:cNvPr>
          <p:cNvSpPr txBox="1">
            <a:spLocks noChangeArrowheads="1"/>
          </p:cNvSpPr>
          <p:nvPr/>
        </p:nvSpPr>
        <p:spPr bwMode="auto">
          <a:xfrm>
            <a:off x="1285875" y="6019800"/>
            <a:ext cx="10715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家族</a:t>
            </a:r>
          </a:p>
        </p:txBody>
      </p:sp>
      <p:pic>
        <p:nvPicPr>
          <p:cNvPr id="9241" name="Picture 8" descr="C:\Users\TNUYJ\Pictures\010102midman01st-trans.png">
            <a:extLst>
              <a:ext uri="{FF2B5EF4-FFF2-40B4-BE49-F238E27FC236}">
                <a16:creationId xmlns:a16="http://schemas.microsoft.com/office/drawing/2014/main" id="{C507FC40-A654-6559-AC3F-9A50B8537A1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286500" y="4730750"/>
            <a:ext cx="857250"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42" name="テキスト ボックス 30">
            <a:extLst>
              <a:ext uri="{FF2B5EF4-FFF2-40B4-BE49-F238E27FC236}">
                <a16:creationId xmlns:a16="http://schemas.microsoft.com/office/drawing/2014/main" id="{4C2D4E51-F254-3DE1-9688-C13547395255}"/>
              </a:ext>
            </a:extLst>
          </p:cNvPr>
          <p:cNvSpPr txBox="1">
            <a:spLocks noChangeArrowheads="1"/>
          </p:cNvSpPr>
          <p:nvPr/>
        </p:nvSpPr>
        <p:spPr bwMode="auto">
          <a:xfrm>
            <a:off x="6215063" y="5916613"/>
            <a:ext cx="10715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地域の</a:t>
            </a:r>
            <a:endParaRPr kumimoji="1" lang="en-US" altLang="ja-JP" sz="16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活動仲間</a:t>
            </a:r>
          </a:p>
        </p:txBody>
      </p:sp>
      <p:sp>
        <p:nvSpPr>
          <p:cNvPr id="9243" name="テキスト ボックス 31">
            <a:extLst>
              <a:ext uri="{FF2B5EF4-FFF2-40B4-BE49-F238E27FC236}">
                <a16:creationId xmlns:a16="http://schemas.microsoft.com/office/drawing/2014/main" id="{481C5E46-99B8-4414-0162-67EDCA031D03}"/>
              </a:ext>
            </a:extLst>
          </p:cNvPr>
          <p:cNvSpPr txBox="1">
            <a:spLocks noChangeArrowheads="1"/>
          </p:cNvSpPr>
          <p:nvPr/>
        </p:nvSpPr>
        <p:spPr bwMode="auto">
          <a:xfrm>
            <a:off x="285750" y="4162425"/>
            <a:ext cx="19288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行動援護事業所</a:t>
            </a:r>
          </a:p>
        </p:txBody>
      </p:sp>
      <p:sp>
        <p:nvSpPr>
          <p:cNvPr id="33" name="角丸四角形 32">
            <a:extLst>
              <a:ext uri="{FF2B5EF4-FFF2-40B4-BE49-F238E27FC236}">
                <a16:creationId xmlns:a16="http://schemas.microsoft.com/office/drawing/2014/main" id="{36C34F6B-B928-6302-2496-DC6E2F794624}"/>
              </a:ext>
            </a:extLst>
          </p:cNvPr>
          <p:cNvSpPr/>
          <p:nvPr/>
        </p:nvSpPr>
        <p:spPr>
          <a:xfrm>
            <a:off x="142875" y="3643313"/>
            <a:ext cx="1857375" cy="285750"/>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FFFF"/>
                </a:solidFill>
                <a:effectLst/>
                <a:uLnTx/>
                <a:uFillTx/>
                <a:latin typeface="Times New Roman"/>
                <a:ea typeface="ＭＳ Ｐゴシック"/>
                <a:cs typeface="+mn-cs"/>
              </a:rPr>
              <a:t>行動援護計画</a:t>
            </a:r>
          </a:p>
        </p:txBody>
      </p:sp>
      <p:sp>
        <p:nvSpPr>
          <p:cNvPr id="34" name="角丸四角形 33">
            <a:extLst>
              <a:ext uri="{FF2B5EF4-FFF2-40B4-BE49-F238E27FC236}">
                <a16:creationId xmlns:a16="http://schemas.microsoft.com/office/drawing/2014/main" id="{4084ACA4-B51F-7236-EC77-522F552F7CBB}"/>
              </a:ext>
            </a:extLst>
          </p:cNvPr>
          <p:cNvSpPr/>
          <p:nvPr/>
        </p:nvSpPr>
        <p:spPr>
          <a:xfrm>
            <a:off x="6929438" y="3590925"/>
            <a:ext cx="1857375" cy="285750"/>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FFFF"/>
                </a:solidFill>
                <a:effectLst/>
                <a:uLnTx/>
                <a:uFillTx/>
                <a:latin typeface="Times New Roman"/>
                <a:ea typeface="ＭＳ Ｐゴシック"/>
                <a:cs typeface="+mn-cs"/>
              </a:rPr>
              <a:t>個別支援計画</a:t>
            </a:r>
          </a:p>
        </p:txBody>
      </p:sp>
      <p:sp>
        <p:nvSpPr>
          <p:cNvPr id="35" name="角丸四角形 34">
            <a:extLst>
              <a:ext uri="{FF2B5EF4-FFF2-40B4-BE49-F238E27FC236}">
                <a16:creationId xmlns:a16="http://schemas.microsoft.com/office/drawing/2014/main" id="{6012C2E4-0060-EF10-8819-527CAE4F2D9A}"/>
              </a:ext>
            </a:extLst>
          </p:cNvPr>
          <p:cNvSpPr/>
          <p:nvPr/>
        </p:nvSpPr>
        <p:spPr>
          <a:xfrm>
            <a:off x="2786063" y="5786438"/>
            <a:ext cx="1857375" cy="285750"/>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FFFF"/>
                </a:solidFill>
                <a:effectLst/>
                <a:uLnTx/>
                <a:uFillTx/>
                <a:latin typeface="Times New Roman"/>
                <a:ea typeface="ＭＳ Ｐゴシック"/>
                <a:cs typeface="+mn-cs"/>
              </a:rPr>
              <a:t>個別支援計画</a:t>
            </a:r>
          </a:p>
        </p:txBody>
      </p:sp>
      <p:sp>
        <p:nvSpPr>
          <p:cNvPr id="37" name="角丸四角形 36">
            <a:extLst>
              <a:ext uri="{FF2B5EF4-FFF2-40B4-BE49-F238E27FC236}">
                <a16:creationId xmlns:a16="http://schemas.microsoft.com/office/drawing/2014/main" id="{A8724C15-3AED-6649-3959-C4C42B8D6E47}"/>
              </a:ext>
            </a:extLst>
          </p:cNvPr>
          <p:cNvSpPr/>
          <p:nvPr/>
        </p:nvSpPr>
        <p:spPr>
          <a:xfrm>
            <a:off x="2339975" y="3284538"/>
            <a:ext cx="3887788" cy="936625"/>
          </a:xfrm>
          <a:prstGeom prst="roundRect">
            <a:avLst/>
          </a:prstGeom>
          <a:solidFill>
            <a:srgbClr val="FF9B9B"/>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Times New Roman"/>
                <a:ea typeface="ＭＳ Ｐゴシック"/>
                <a:cs typeface="+mn-cs"/>
              </a:rPr>
              <a:t>相談支援専門員が</a:t>
            </a:r>
            <a:endParaRPr kumimoji="1" lang="en-US" altLang="ja-JP" sz="1400" b="1"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Times New Roman"/>
                <a:ea typeface="ＭＳ Ｐゴシック"/>
                <a:cs typeface="+mn-cs"/>
              </a:rPr>
              <a:t>キーパーソンとなり</a:t>
            </a:r>
            <a:endParaRPr kumimoji="1" lang="en-US" altLang="ja-JP" sz="1400" b="1"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Times New Roman"/>
                <a:ea typeface="ＭＳ Ｐゴシック"/>
                <a:cs typeface="+mn-cs"/>
              </a:rPr>
              <a:t>トータルプランを作成し</a:t>
            </a:r>
            <a:endParaRPr kumimoji="1" lang="en-US" altLang="ja-JP" sz="1400" b="1"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Times New Roman"/>
                <a:ea typeface="ＭＳ Ｐゴシック"/>
                <a:cs typeface="+mn-cs"/>
              </a:rPr>
              <a:t>良質なサービスが提供されるよう支援する</a:t>
            </a:r>
          </a:p>
        </p:txBody>
      </p:sp>
      <p:sp>
        <p:nvSpPr>
          <p:cNvPr id="36" name="角丸四角形 35">
            <a:extLst>
              <a:ext uri="{FF2B5EF4-FFF2-40B4-BE49-F238E27FC236}">
                <a16:creationId xmlns:a16="http://schemas.microsoft.com/office/drawing/2014/main" id="{13FA853F-1AE9-7A26-511E-947199CF9F8E}"/>
              </a:ext>
            </a:extLst>
          </p:cNvPr>
          <p:cNvSpPr/>
          <p:nvPr/>
        </p:nvSpPr>
        <p:spPr>
          <a:xfrm>
            <a:off x="2339975" y="3286125"/>
            <a:ext cx="2212975" cy="358775"/>
          </a:xfrm>
          <a:prstGeom prst="round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FFFF"/>
                </a:solidFill>
                <a:effectLst/>
                <a:uLnTx/>
                <a:uFillTx/>
                <a:latin typeface="Times New Roman"/>
                <a:ea typeface="ＭＳ Ｐゴシック"/>
                <a:cs typeface="+mn-cs"/>
              </a:rPr>
              <a:t>サービス利用計画</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3690" name="Group 154">
            <a:extLst>
              <a:ext uri="{FF2B5EF4-FFF2-40B4-BE49-F238E27FC236}">
                <a16:creationId xmlns:a16="http://schemas.microsoft.com/office/drawing/2014/main" id="{4D0F339E-403B-006F-1E66-84ABB2A0CB71}"/>
              </a:ext>
            </a:extLst>
          </p:cNvPr>
          <p:cNvGraphicFramePr>
            <a:graphicFrameLocks noGrp="1"/>
          </p:cNvGraphicFramePr>
          <p:nvPr>
            <p:ph idx="1"/>
            <p:extLst>
              <p:ext uri="{D42A27DB-BD31-4B8C-83A1-F6EECF244321}">
                <p14:modId xmlns:p14="http://schemas.microsoft.com/office/powerpoint/2010/main" val="2819141251"/>
              </p:ext>
            </p:extLst>
          </p:nvPr>
        </p:nvGraphicFramePr>
        <p:xfrm>
          <a:off x="179388" y="1916113"/>
          <a:ext cx="8783638" cy="4462463"/>
        </p:xfrm>
        <a:graphic>
          <a:graphicData uri="http://schemas.openxmlformats.org/drawingml/2006/table">
            <a:tbl>
              <a:tblPr/>
              <a:tblGrid>
                <a:gridCol w="1440054">
                  <a:extLst>
                    <a:ext uri="{9D8B030D-6E8A-4147-A177-3AD203B41FA5}">
                      <a16:colId xmlns:a16="http://schemas.microsoft.com/office/drawing/2014/main" val="20000"/>
                    </a:ext>
                  </a:extLst>
                </a:gridCol>
                <a:gridCol w="1827289">
                  <a:extLst>
                    <a:ext uri="{9D8B030D-6E8A-4147-A177-3AD203B41FA5}">
                      <a16:colId xmlns:a16="http://schemas.microsoft.com/office/drawing/2014/main" val="20001"/>
                    </a:ext>
                  </a:extLst>
                </a:gridCol>
                <a:gridCol w="2780887">
                  <a:extLst>
                    <a:ext uri="{9D8B030D-6E8A-4147-A177-3AD203B41FA5}">
                      <a16:colId xmlns:a16="http://schemas.microsoft.com/office/drawing/2014/main" val="20002"/>
                    </a:ext>
                  </a:extLst>
                </a:gridCol>
                <a:gridCol w="2212093">
                  <a:extLst>
                    <a:ext uri="{9D8B030D-6E8A-4147-A177-3AD203B41FA5}">
                      <a16:colId xmlns:a16="http://schemas.microsoft.com/office/drawing/2014/main" val="20003"/>
                    </a:ext>
                  </a:extLst>
                </a:gridCol>
                <a:gridCol w="523315">
                  <a:extLst>
                    <a:ext uri="{9D8B030D-6E8A-4147-A177-3AD203B41FA5}">
                      <a16:colId xmlns:a16="http://schemas.microsoft.com/office/drawing/2014/main" val="20004"/>
                    </a:ext>
                  </a:extLst>
                </a:gridCol>
              </a:tblGrid>
              <a:tr h="4937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ニーズ</a:t>
                      </a:r>
                    </a:p>
                  </a:txBody>
                  <a:tcPr marL="91433" marR="91433" marT="45722" marB="4572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援助目標</a:t>
                      </a:r>
                    </a:p>
                  </a:txBody>
                  <a:tcPr marL="91433" marR="91433" marT="45722" marB="4572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サービスの内容・頻度・時間</a:t>
                      </a:r>
                    </a:p>
                  </a:txBody>
                  <a:tcPr marL="91433" marR="91433" marT="45722" marB="4572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サービス提供機関</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（提供者・担当者等）</a:t>
                      </a:r>
                    </a:p>
                  </a:txBody>
                  <a:tcPr marL="91433" marR="91433" marT="45722" marB="4572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優先順位</a:t>
                      </a:r>
                    </a:p>
                  </a:txBody>
                  <a:tcPr marL="91433" marR="91433" marT="45722" marB="4572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extLst>
                  <a:ext uri="{0D108BD9-81ED-4DB2-BD59-A6C34878D82A}">
                    <a16:rowId xmlns:a16="http://schemas.microsoft.com/office/drawing/2014/main" val="10000"/>
                  </a:ext>
                </a:extLst>
              </a:tr>
              <a:tr h="8595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これまで通り、住み慣れた地域で暮らしたい</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（ＧＨで暮らしたい）</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ＧＨの体験利用をしたホームに入居して、同居者や支援者との共同生活に慣れる</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Ｇで混乱が起きないような構造化した支援を実施</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毎日</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Ｃ法人共同生活介護事業所</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　サービス管理責任者：○○</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　支援員：○○</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１</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29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これまで通り、○○事業所の皿洗いを続けたい</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これまでの作業が継続出来るよう、ＧＨと連携し詳細な情報共有を図って支援する</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○○事業所の喫茶コーナーで食器の洗浄を行う</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月～金　</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10</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00</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16</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00</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Ｂ法人就労継続Ｂ型事業所　</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　サービス管理責任者：○○</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　作業担当：○○</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２</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272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休日には、市営プールでのスイミングなどを楽しみたい</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本人の楽しみが継続出来るよう、本人の障害の特性を理解した支援者を増やす。</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スイミングに参加するための行動援護</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土曜　</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15</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00</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17</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00</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活動を継続するための話し合い</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月</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1</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回</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社会福祉協議会ボラ担当</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市営体育館総務担当：○○</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行動援護事業所</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　サービス提供責任者：○○</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３</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937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たまには、家族と一緒に出かけたい</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定期的な帰省を行い、家族団らんの機会を持つ</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母親による送迎で外出帰省</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月</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1</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回</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家族（母親）　</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４</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595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将来に備えて成年後見制度を検討したい（母親の希望）</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成年後見制度の理解を深める</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制度に対する理解を深めるため、親の会などの関係講座など情報提供、学習の場を示す</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家族（母親）</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相談支援センター</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５</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22" marB="4572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0286" name="Rectangle 2786">
            <a:extLst>
              <a:ext uri="{FF2B5EF4-FFF2-40B4-BE49-F238E27FC236}">
                <a16:creationId xmlns:a16="http://schemas.microsoft.com/office/drawing/2014/main" id="{9AFEF9C0-5B59-4919-9DD0-3A65FB20BBBA}"/>
              </a:ext>
            </a:extLst>
          </p:cNvPr>
          <p:cNvSpPr>
            <a:spLocks noChangeArrowheads="1"/>
          </p:cNvSpPr>
          <p:nvPr/>
        </p:nvSpPr>
        <p:spPr bwMode="auto">
          <a:xfrm>
            <a:off x="215900" y="476250"/>
            <a:ext cx="88201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sng"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利用者名　　Ａさん　　　　　　</a:t>
            </a:r>
            <a:r>
              <a:rPr kumimoji="1" lang="ja-JP" altLang="en-US" sz="16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ja-JP" altLang="en-US" sz="1400" b="1" i="0" u="sng"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作成年月日：　　　　年　　月　　日</a:t>
            </a:r>
            <a:endPar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graphicFrame>
        <p:nvGraphicFramePr>
          <p:cNvPr id="12" name="表 11">
            <a:extLst>
              <a:ext uri="{FF2B5EF4-FFF2-40B4-BE49-F238E27FC236}">
                <a16:creationId xmlns:a16="http://schemas.microsoft.com/office/drawing/2014/main" id="{8B4BF3AE-5F73-18D0-B1A9-F1E6DD3F63D3}"/>
              </a:ext>
            </a:extLst>
          </p:cNvPr>
          <p:cNvGraphicFramePr>
            <a:graphicFrameLocks noGrp="1"/>
          </p:cNvGraphicFramePr>
          <p:nvPr/>
        </p:nvGraphicFramePr>
        <p:xfrm>
          <a:off x="179388" y="836613"/>
          <a:ext cx="8785225" cy="1006475"/>
        </p:xfrm>
        <a:graphic>
          <a:graphicData uri="http://schemas.openxmlformats.org/drawingml/2006/table">
            <a:tbl>
              <a:tblPr/>
              <a:tblGrid>
                <a:gridCol w="1306893">
                  <a:extLst>
                    <a:ext uri="{9D8B030D-6E8A-4147-A177-3AD203B41FA5}">
                      <a16:colId xmlns:a16="http://schemas.microsoft.com/office/drawing/2014/main" val="20000"/>
                    </a:ext>
                  </a:extLst>
                </a:gridCol>
                <a:gridCol w="7478332">
                  <a:extLst>
                    <a:ext uri="{9D8B030D-6E8A-4147-A177-3AD203B41FA5}">
                      <a16:colId xmlns:a16="http://schemas.microsoft.com/office/drawing/2014/main" val="20001"/>
                    </a:ext>
                  </a:extLst>
                </a:gridCol>
              </a:tblGrid>
              <a:tr h="457489">
                <a:tc>
                  <a:txBody>
                    <a:bodyPr/>
                    <a:lstStyle/>
                    <a:p>
                      <a:pPr algn="ctr"/>
                      <a:r>
                        <a:rPr kumimoji="1" lang="ja-JP" altLang="en-US" sz="1200" dirty="0"/>
                        <a:t>援助の全体目標</a:t>
                      </a:r>
                    </a:p>
                  </a:txBody>
                  <a:tcPr marL="91443" marR="91443" marT="45749" marB="457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t>家族から離れたケアホームでの新しい生活に慣れ、地域での暮らしが安定出来るようにする。本人の活動の幅を広げる。</a:t>
                      </a:r>
                    </a:p>
                  </a:txBody>
                  <a:tcPr marL="91443" marR="91443" marT="45749" marB="457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4493">
                <a:tc>
                  <a:txBody>
                    <a:bodyPr/>
                    <a:lstStyle/>
                    <a:p>
                      <a:pPr algn="ctr"/>
                      <a:r>
                        <a:rPr kumimoji="1" lang="ja-JP" altLang="en-US" sz="1200" dirty="0"/>
                        <a:t>長期目標</a:t>
                      </a:r>
                    </a:p>
                  </a:txBody>
                  <a:tcPr marL="91443" marR="91443" marT="45749" marB="457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t>地域で一緒に活動出来る支援者を増やし、活動に安定して参加出来るようにする　（目標　</a:t>
                      </a:r>
                      <a:r>
                        <a:rPr kumimoji="1" lang="en-US" altLang="ja-JP" sz="1200" dirty="0"/>
                        <a:t>1</a:t>
                      </a:r>
                      <a:r>
                        <a:rPr kumimoji="1" lang="ja-JP" altLang="en-US" sz="1200" dirty="0"/>
                        <a:t>年）</a:t>
                      </a:r>
                    </a:p>
                  </a:txBody>
                  <a:tcPr marL="91443" marR="91443" marT="45749" marB="457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44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短期目標</a:t>
                      </a:r>
                    </a:p>
                  </a:txBody>
                  <a:tcPr marL="91443" marR="91443" marT="45749" marB="457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kumimoji="1" lang="ja-JP" altLang="en-US" sz="1200" dirty="0"/>
                        <a:t>生活リズムを安定させ、パニックになる回数を減らす　（目標　</a:t>
                      </a:r>
                      <a:r>
                        <a:rPr kumimoji="1" lang="en-US" altLang="ja-JP" sz="1200" dirty="0"/>
                        <a:t>3</a:t>
                      </a:r>
                      <a:r>
                        <a:rPr kumimoji="1" lang="ja-JP" altLang="en-US" sz="1200" dirty="0"/>
                        <a:t>ヶ月後）</a:t>
                      </a:r>
                    </a:p>
                  </a:txBody>
                  <a:tcPr marL="91443" marR="91443" marT="45749" marB="457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0302" name="Rectangle 2786">
            <a:extLst>
              <a:ext uri="{FF2B5EF4-FFF2-40B4-BE49-F238E27FC236}">
                <a16:creationId xmlns:a16="http://schemas.microsoft.com/office/drawing/2014/main" id="{852C8A81-86DC-19D0-EEF4-76CD72E01C91}"/>
              </a:ext>
            </a:extLst>
          </p:cNvPr>
          <p:cNvSpPr>
            <a:spLocks noChangeArrowheads="1"/>
          </p:cNvSpPr>
          <p:nvPr/>
        </p:nvSpPr>
        <p:spPr bwMode="auto">
          <a:xfrm>
            <a:off x="900113" y="188913"/>
            <a:ext cx="71024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サービス利用計画書の例</a:t>
            </a:r>
            <a:endPar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7" name="Rectangle 2786">
            <a:extLst>
              <a:ext uri="{FF2B5EF4-FFF2-40B4-BE49-F238E27FC236}">
                <a16:creationId xmlns:a16="http://schemas.microsoft.com/office/drawing/2014/main" id="{97372791-9A24-3432-6C9B-50FF9A09C33A}"/>
              </a:ext>
            </a:extLst>
          </p:cNvPr>
          <p:cNvSpPr>
            <a:spLocks noChangeArrowheads="1"/>
          </p:cNvSpPr>
          <p:nvPr/>
        </p:nvSpPr>
        <p:spPr bwMode="auto">
          <a:xfrm>
            <a:off x="144463" y="6524625"/>
            <a:ext cx="8820150" cy="333375"/>
          </a:xfrm>
          <a:prstGeom prst="rect">
            <a:avLst/>
          </a:prstGeom>
          <a:noFill/>
          <a:ln w="12700" algn="ctr">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sng"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年月日：　　　　年　　月　　日</a:t>
            </a:r>
            <a:r>
              <a:rPr kumimoji="1" lang="ja-JP"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ja-JP" altLang="en-US" sz="1200" b="1" i="0" u="sng"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利用者名　　Ａさん　　　　　</a:t>
            </a:r>
            <a:r>
              <a:rPr kumimoji="1" lang="ja-JP" altLang="en-US" sz="1050" b="1" i="0" u="sng"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印</a:t>
            </a:r>
            <a:r>
              <a:rPr kumimoji="1" lang="ja-JP" altLang="en-US" sz="1200" b="1" i="0" u="sng"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ja-JP"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○○相談支援センター　</a:t>
            </a:r>
            <a:r>
              <a:rPr kumimoji="1" lang="ja-JP" altLang="en-US" sz="1200" b="1" i="0" u="sng"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相談支援専門員　　　　　　　　</a:t>
            </a:r>
            <a:r>
              <a:rPr kumimoji="1" lang="ja-JP" altLang="en-US" sz="1050" b="1" i="0" u="sng"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印</a:t>
            </a:r>
            <a:endParaRPr kumimoji="1" lang="ja-JP" altLang="en-US" sz="11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3690" name="Group 154">
            <a:extLst>
              <a:ext uri="{FF2B5EF4-FFF2-40B4-BE49-F238E27FC236}">
                <a16:creationId xmlns:a16="http://schemas.microsoft.com/office/drawing/2014/main" id="{9A926D29-6F97-9A1A-4ADF-2CC01527BE62}"/>
              </a:ext>
            </a:extLst>
          </p:cNvPr>
          <p:cNvGraphicFramePr>
            <a:graphicFrameLocks noGrp="1"/>
          </p:cNvGraphicFramePr>
          <p:nvPr>
            <p:ph idx="1"/>
            <p:extLst>
              <p:ext uri="{D42A27DB-BD31-4B8C-83A1-F6EECF244321}">
                <p14:modId xmlns:p14="http://schemas.microsoft.com/office/powerpoint/2010/main" val="1336134038"/>
              </p:ext>
            </p:extLst>
          </p:nvPr>
        </p:nvGraphicFramePr>
        <p:xfrm>
          <a:off x="179388" y="2325688"/>
          <a:ext cx="8783638" cy="4213513"/>
        </p:xfrm>
        <a:graphic>
          <a:graphicData uri="http://schemas.openxmlformats.org/drawingml/2006/table">
            <a:tbl>
              <a:tblPr/>
              <a:tblGrid>
                <a:gridCol w="1650072">
                  <a:extLst>
                    <a:ext uri="{9D8B030D-6E8A-4147-A177-3AD203B41FA5}">
                      <a16:colId xmlns:a16="http://schemas.microsoft.com/office/drawing/2014/main" val="20000"/>
                    </a:ext>
                  </a:extLst>
                </a:gridCol>
                <a:gridCol w="3030106">
                  <a:extLst>
                    <a:ext uri="{9D8B030D-6E8A-4147-A177-3AD203B41FA5}">
                      <a16:colId xmlns:a16="http://schemas.microsoft.com/office/drawing/2014/main" val="20001"/>
                    </a:ext>
                  </a:extLst>
                </a:gridCol>
                <a:gridCol w="1944074">
                  <a:extLst>
                    <a:ext uri="{9D8B030D-6E8A-4147-A177-3AD203B41FA5}">
                      <a16:colId xmlns:a16="http://schemas.microsoft.com/office/drawing/2014/main" val="20002"/>
                    </a:ext>
                  </a:extLst>
                </a:gridCol>
                <a:gridCol w="1636071">
                  <a:extLst>
                    <a:ext uri="{9D8B030D-6E8A-4147-A177-3AD203B41FA5}">
                      <a16:colId xmlns:a16="http://schemas.microsoft.com/office/drawing/2014/main" val="20003"/>
                    </a:ext>
                  </a:extLst>
                </a:gridCol>
                <a:gridCol w="523315">
                  <a:extLst>
                    <a:ext uri="{9D8B030D-6E8A-4147-A177-3AD203B41FA5}">
                      <a16:colId xmlns:a16="http://schemas.microsoft.com/office/drawing/2014/main" val="20004"/>
                    </a:ext>
                  </a:extLst>
                </a:gridCol>
              </a:tblGrid>
              <a:tr h="67209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具体的な到達目標</a:t>
                      </a:r>
                    </a:p>
                  </a:txBody>
                  <a:tcPr marL="91433" marR="91433"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4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支援内容</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（内容・留意点）</a:t>
                      </a:r>
                    </a:p>
                  </a:txBody>
                  <a:tcPr marL="91433" marR="914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4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支援期間</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（頻度・時間・期間等）</a:t>
                      </a:r>
                    </a:p>
                  </a:txBody>
                  <a:tcPr marL="91433" marR="914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4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サービス提供機関</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（提供者・担当者等）</a:t>
                      </a:r>
                    </a:p>
                  </a:txBody>
                  <a:tcPr marL="91433" marR="914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4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優先順位</a:t>
                      </a:r>
                    </a:p>
                  </a:txBody>
                  <a:tcPr marL="91433" marR="91433"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alpha val="45000"/>
                      </a:schemeClr>
                    </a:solidFill>
                  </a:tcPr>
                </a:tc>
                <a:extLst>
                  <a:ext uri="{0D108BD9-81ED-4DB2-BD59-A6C34878D82A}">
                    <a16:rowId xmlns:a16="http://schemas.microsoft.com/office/drawing/2014/main" val="10000"/>
                  </a:ext>
                </a:extLst>
              </a:tr>
              <a:tr h="6399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同居者、支援者の名前と顔を覚える</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p>
                      <a:endParaRPr lang="ja-JP" altLang="en-US" sz="1200" dirty="0"/>
                    </a:p>
                  </a:txBody>
                  <a:tcPr marL="91433" marR="91433"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ja-JP" altLang="en-US" sz="1200" dirty="0"/>
                        <a:t>代替コミュニケーションとして写真やカードを活用</a:t>
                      </a:r>
                    </a:p>
                  </a:txBody>
                  <a:tcPr marL="91433" marR="91433"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ja-JP" altLang="en-US" sz="1200" dirty="0"/>
                        <a:t>毎日</a:t>
                      </a:r>
                    </a:p>
                  </a:txBody>
                  <a:tcPr marL="91433" marR="91433"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ＧＨ担当支援者</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１</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46878">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毎日の生活のスケジュールを理解する</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朝起床後から出勤するまで、帰宅後から就寝までのＧＨ内のスケジュールの提示</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月例で入るスイミングや帰省などの行事日程を理解出来るよう事前に提示</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毎日</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ＧＨ担当支援者</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継続Ｂ事業所</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　サービス管理責任者送迎担当者</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行動援護事業所</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　サービス提供責任者</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２</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542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ＣＨ内外でのパニックの回数を減らす</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200" dirty="0"/>
                        <a:t>代替コミュニケーション方法やスケジュールの提示など支援方法を関係機関で統一する</a:t>
                      </a:r>
                      <a:endParaRPr kumimoji="1" lang="en-US" altLang="ja-JP" sz="1200" dirty="0"/>
                    </a:p>
                    <a:p>
                      <a:endParaRPr kumimoji="1" lang="en-US" altLang="ja-JP" sz="1200" dirty="0"/>
                    </a:p>
                    <a:p>
                      <a:r>
                        <a:rPr kumimoji="1" lang="ja-JP" altLang="en-US" sz="1200" dirty="0"/>
                        <a:t>連絡ノートを作成し、事業所間で情報を共有する</a:t>
                      </a:r>
                      <a:endParaRPr kumimoji="1" lang="en-US" altLang="ja-JP" sz="1200" dirty="0"/>
                    </a:p>
                    <a:p>
                      <a:endParaRPr kumimoji="1" lang="en-US" altLang="ja-JP" sz="1200" dirty="0"/>
                    </a:p>
                    <a:p>
                      <a:r>
                        <a:rPr kumimoji="1" lang="ja-JP" altLang="en-US" sz="1200" dirty="0"/>
                        <a:t>サービス担当者会議の開催</a:t>
                      </a:r>
                    </a:p>
                  </a:txBody>
                  <a:tcPr marL="91433" marR="91433"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毎日（連絡ノートの作成）</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4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毎月</a:t>
                      </a:r>
                      <a:r>
                        <a:rPr kumimoji="1" lang="en-US" altLang="ja-JP" sz="1200" b="0" i="0" u="none" strike="noStrike" cap="none" normalizeH="0" baseline="0" dirty="0">
                          <a:ln>
                            <a:noFill/>
                          </a:ln>
                          <a:solidFill>
                            <a:schemeClr val="tx1"/>
                          </a:solidFill>
                          <a:effectLst/>
                          <a:latin typeface="Arial" charset="0"/>
                          <a:ea typeface="ＭＳ Ｐゴシック" pitchFamily="50" charset="-128"/>
                        </a:rPr>
                        <a:t>1</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回担当者会議に出席</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ＧＨ担当支援者</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継続Ｂ事業所</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　サービス管理責任者送迎担当者</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行動援護事業所</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　サービス提供責任者</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相談支援事業所</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３</a:t>
                      </a: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3" marR="91433"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2322" name="Rectangle 2786">
            <a:extLst>
              <a:ext uri="{FF2B5EF4-FFF2-40B4-BE49-F238E27FC236}">
                <a16:creationId xmlns:a16="http://schemas.microsoft.com/office/drawing/2014/main" id="{8F5012E6-F4EA-ABC4-E158-2D82EBE9964E}"/>
              </a:ext>
            </a:extLst>
          </p:cNvPr>
          <p:cNvSpPr>
            <a:spLocks noChangeArrowheads="1"/>
          </p:cNvSpPr>
          <p:nvPr/>
        </p:nvSpPr>
        <p:spPr bwMode="auto">
          <a:xfrm>
            <a:off x="144463" y="549275"/>
            <a:ext cx="882015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sng"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利用者名　　　　Ａさん　　　　　　</a:t>
            </a:r>
            <a:r>
              <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ja-JP" altLang="en-US" sz="1200" b="1" i="0" u="sng"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作成年月日：　　　　年　　月　　日　</a:t>
            </a:r>
            <a:endPar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graphicFrame>
        <p:nvGraphicFramePr>
          <p:cNvPr id="12" name="表 11">
            <a:extLst>
              <a:ext uri="{FF2B5EF4-FFF2-40B4-BE49-F238E27FC236}">
                <a16:creationId xmlns:a16="http://schemas.microsoft.com/office/drawing/2014/main" id="{99A9031C-1336-294A-D111-B1D57BE293DF}"/>
              </a:ext>
            </a:extLst>
          </p:cNvPr>
          <p:cNvGraphicFramePr>
            <a:graphicFrameLocks noGrp="1"/>
          </p:cNvGraphicFramePr>
          <p:nvPr>
            <p:extLst>
              <p:ext uri="{D42A27DB-BD31-4B8C-83A1-F6EECF244321}">
                <p14:modId xmlns:p14="http://schemas.microsoft.com/office/powerpoint/2010/main" val="2236448123"/>
              </p:ext>
            </p:extLst>
          </p:nvPr>
        </p:nvGraphicFramePr>
        <p:xfrm>
          <a:off x="179388" y="1268413"/>
          <a:ext cx="8785225" cy="549276"/>
        </p:xfrm>
        <a:graphic>
          <a:graphicData uri="http://schemas.openxmlformats.org/drawingml/2006/table">
            <a:tbl>
              <a:tblPr/>
              <a:tblGrid>
                <a:gridCol w="1944271">
                  <a:extLst>
                    <a:ext uri="{9D8B030D-6E8A-4147-A177-3AD203B41FA5}">
                      <a16:colId xmlns:a16="http://schemas.microsoft.com/office/drawing/2014/main" val="20000"/>
                    </a:ext>
                  </a:extLst>
                </a:gridCol>
                <a:gridCol w="6840954">
                  <a:extLst>
                    <a:ext uri="{9D8B030D-6E8A-4147-A177-3AD203B41FA5}">
                      <a16:colId xmlns:a16="http://schemas.microsoft.com/office/drawing/2014/main" val="20001"/>
                    </a:ext>
                  </a:extLst>
                </a:gridCol>
              </a:tblGrid>
              <a:tr h="274638">
                <a:tc>
                  <a:txBody>
                    <a:bodyPr/>
                    <a:lstStyle/>
                    <a:p>
                      <a:pPr algn="ctr"/>
                      <a:r>
                        <a:rPr kumimoji="1" lang="ja-JP" altLang="en-US" sz="1200" dirty="0"/>
                        <a:t>長期目標（内容、期間等）</a:t>
                      </a:r>
                    </a:p>
                  </a:txBody>
                  <a:tcPr marL="91443" marR="91443" marT="45773" marB="457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t>ケアホームでの新しい生活に慣れ、地域での暮らしが安定出来るようにする　（目標　</a:t>
                      </a:r>
                      <a:r>
                        <a:rPr kumimoji="1" lang="en-US" altLang="ja-JP" sz="1200" dirty="0"/>
                        <a:t>1</a:t>
                      </a:r>
                      <a:r>
                        <a:rPr kumimoji="1" lang="ja-JP" altLang="en-US" sz="1200" dirty="0"/>
                        <a:t>年）</a:t>
                      </a:r>
                    </a:p>
                  </a:txBody>
                  <a:tcPr marL="91443" marR="91443" marT="45773" marB="457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46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短期目標（内容、期間等）</a:t>
                      </a:r>
                    </a:p>
                  </a:txBody>
                  <a:tcPr marL="91443" marR="91443" marT="45773" marB="457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kumimoji="1" lang="ja-JP" altLang="en-US" sz="1200" dirty="0"/>
                        <a:t>生活リズムを安定させ、</a:t>
                      </a:r>
                      <a:r>
                        <a:rPr kumimoji="1" lang="ja-JP" altLang="en-US" sz="1200" b="0" i="0" u="none" strike="noStrike" cap="none" normalizeH="0" baseline="0" dirty="0">
                          <a:ln>
                            <a:noFill/>
                          </a:ln>
                          <a:solidFill>
                            <a:schemeClr val="tx1"/>
                          </a:solidFill>
                          <a:effectLst/>
                          <a:latin typeface="Arial" charset="0"/>
                          <a:ea typeface="ＭＳ Ｐゴシック" pitchFamily="50" charset="-128"/>
                        </a:rPr>
                        <a:t>Ｇ</a:t>
                      </a:r>
                      <a:r>
                        <a:rPr kumimoji="1" lang="ja-JP" altLang="en-US" sz="1200" dirty="0"/>
                        <a:t>Ｈ内外でのパニックになる回数の減らす　（目標　</a:t>
                      </a:r>
                      <a:r>
                        <a:rPr kumimoji="1" lang="en-US" altLang="ja-JP" sz="1200" dirty="0"/>
                        <a:t>3</a:t>
                      </a:r>
                      <a:r>
                        <a:rPr kumimoji="1" lang="ja-JP" altLang="en-US" sz="1200" dirty="0"/>
                        <a:t>ヶ月後）</a:t>
                      </a:r>
                    </a:p>
                  </a:txBody>
                  <a:tcPr marL="91443" marR="91443" marT="45773" marB="457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2335" name="Rectangle 2786">
            <a:extLst>
              <a:ext uri="{FF2B5EF4-FFF2-40B4-BE49-F238E27FC236}">
                <a16:creationId xmlns:a16="http://schemas.microsoft.com/office/drawing/2014/main" id="{BB02306F-EFE3-E670-2C9B-E0B0EE73BFE0}"/>
              </a:ext>
            </a:extLst>
          </p:cNvPr>
          <p:cNvSpPr>
            <a:spLocks noChangeArrowheads="1"/>
          </p:cNvSpPr>
          <p:nvPr/>
        </p:nvSpPr>
        <p:spPr bwMode="auto">
          <a:xfrm>
            <a:off x="900113" y="188913"/>
            <a:ext cx="71024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共同生活</a:t>
            </a:r>
            <a:r>
              <a:rPr lang="ja-JP" altLang="en-US" sz="2000" b="1" dirty="0">
                <a:solidFill>
                  <a:srgbClr val="000000"/>
                </a:solidFill>
              </a:rPr>
              <a:t>援助</a:t>
            </a:r>
            <a:r>
              <a:rPr kumimoji="1" lang="ja-JP"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事業所の個別支援計画書の例</a:t>
            </a:r>
            <a:endParaRPr kumimoji="1" lang="ja-JP"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7" name="Rectangle 2786">
            <a:extLst>
              <a:ext uri="{FF2B5EF4-FFF2-40B4-BE49-F238E27FC236}">
                <a16:creationId xmlns:a16="http://schemas.microsoft.com/office/drawing/2014/main" id="{FF8D89C7-10A1-1300-7893-EF49E0F9F222}"/>
              </a:ext>
            </a:extLst>
          </p:cNvPr>
          <p:cNvSpPr>
            <a:spLocks noChangeArrowheads="1"/>
          </p:cNvSpPr>
          <p:nvPr/>
        </p:nvSpPr>
        <p:spPr bwMode="auto">
          <a:xfrm>
            <a:off x="144463" y="6524625"/>
            <a:ext cx="8820150" cy="333375"/>
          </a:xfrm>
          <a:prstGeom prst="rect">
            <a:avLst/>
          </a:prstGeom>
          <a:noFill/>
          <a:ln w="12700" algn="ctr">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sng"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年月日：　　　年　　月　　日</a:t>
            </a:r>
            <a:r>
              <a:rPr kumimoji="1" lang="ja-JP"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ja-JP" altLang="en-US" sz="1200" b="1" i="0" u="sng"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利用者名　　Ａさん　　　　　</a:t>
            </a:r>
            <a:r>
              <a:rPr kumimoji="1" lang="ja-JP" altLang="en-US" sz="1050" b="1" i="0" u="sng"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印</a:t>
            </a:r>
            <a:r>
              <a:rPr kumimoji="1" lang="ja-JP" altLang="en-US" sz="1200" b="1" i="0" u="sng"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ja-JP" altLang="en-US" sz="12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ja-JP" altLang="en-US" sz="1200" b="1" i="0" u="sng"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サービス管理責任者　　　　　　　　　</a:t>
            </a:r>
            <a:r>
              <a:rPr kumimoji="1" lang="ja-JP" altLang="en-US" sz="1050" b="1" i="0" u="sng"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印</a:t>
            </a:r>
            <a:endParaRPr kumimoji="1" lang="ja-JP" altLang="en-US" sz="11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2337" name="テキスト ボックス 7">
            <a:extLst>
              <a:ext uri="{FF2B5EF4-FFF2-40B4-BE49-F238E27FC236}">
                <a16:creationId xmlns:a16="http://schemas.microsoft.com/office/drawing/2014/main" id="{9230CACC-0A17-CD19-778C-660784545765}"/>
              </a:ext>
            </a:extLst>
          </p:cNvPr>
          <p:cNvSpPr txBox="1">
            <a:spLocks noChangeArrowheads="1"/>
          </p:cNvSpPr>
          <p:nvPr/>
        </p:nvSpPr>
        <p:spPr bwMode="auto">
          <a:xfrm>
            <a:off x="250825" y="992188"/>
            <a:ext cx="1692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○到達目標</a:t>
            </a:r>
          </a:p>
        </p:txBody>
      </p:sp>
      <p:sp>
        <p:nvSpPr>
          <p:cNvPr id="12338" name="テキスト ボックス 8">
            <a:extLst>
              <a:ext uri="{FF2B5EF4-FFF2-40B4-BE49-F238E27FC236}">
                <a16:creationId xmlns:a16="http://schemas.microsoft.com/office/drawing/2014/main" id="{551D0726-B15C-93D3-CF54-06C58D93D394}"/>
              </a:ext>
            </a:extLst>
          </p:cNvPr>
          <p:cNvSpPr txBox="1">
            <a:spLocks noChangeArrowheads="1"/>
          </p:cNvSpPr>
          <p:nvPr/>
        </p:nvSpPr>
        <p:spPr bwMode="auto">
          <a:xfrm>
            <a:off x="250825" y="1989138"/>
            <a:ext cx="30972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○具体的な到達目標及び支援計画等</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円/楕円 56">
            <a:extLst>
              <a:ext uri="{FF2B5EF4-FFF2-40B4-BE49-F238E27FC236}">
                <a16:creationId xmlns:a16="http://schemas.microsoft.com/office/drawing/2014/main" id="{6911A6EE-D06E-EF31-BFBB-515F43636AF6}"/>
              </a:ext>
            </a:extLst>
          </p:cNvPr>
          <p:cNvSpPr/>
          <p:nvPr/>
        </p:nvSpPr>
        <p:spPr>
          <a:xfrm>
            <a:off x="6286500" y="4929188"/>
            <a:ext cx="2652713" cy="1357312"/>
          </a:xfrm>
          <a:prstGeom prst="ellipse">
            <a:avLst/>
          </a:prstGeom>
          <a:solidFill>
            <a:srgbClr val="FFC000">
              <a:alpha val="14000"/>
            </a:srgbClr>
          </a:solidFill>
          <a:ln w="889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FFFFFF"/>
              </a:solidFill>
              <a:effectLst/>
              <a:uLnTx/>
              <a:uFillTx/>
              <a:latin typeface="Times New Roman"/>
              <a:ea typeface="ＭＳ Ｐゴシック"/>
              <a:cs typeface="+mn-cs"/>
            </a:endParaRPr>
          </a:p>
        </p:txBody>
      </p:sp>
      <p:sp>
        <p:nvSpPr>
          <p:cNvPr id="35" name="円/楕円 34">
            <a:extLst>
              <a:ext uri="{FF2B5EF4-FFF2-40B4-BE49-F238E27FC236}">
                <a16:creationId xmlns:a16="http://schemas.microsoft.com/office/drawing/2014/main" id="{0A1950CD-6FF4-7F89-7009-A66E26953E8F}"/>
              </a:ext>
            </a:extLst>
          </p:cNvPr>
          <p:cNvSpPr/>
          <p:nvPr/>
        </p:nvSpPr>
        <p:spPr>
          <a:xfrm>
            <a:off x="3214688" y="4948238"/>
            <a:ext cx="2652712" cy="1357312"/>
          </a:xfrm>
          <a:prstGeom prst="ellipse">
            <a:avLst/>
          </a:prstGeom>
          <a:solidFill>
            <a:srgbClr val="C00000">
              <a:alpha val="7000"/>
            </a:srgbClr>
          </a:solidFill>
          <a:ln w="889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FFFFFF"/>
              </a:solidFill>
              <a:effectLst/>
              <a:uLnTx/>
              <a:uFillTx/>
              <a:latin typeface="Times New Roman"/>
              <a:ea typeface="ＭＳ Ｐゴシック"/>
              <a:cs typeface="+mn-cs"/>
            </a:endParaRPr>
          </a:p>
        </p:txBody>
      </p:sp>
      <p:pic>
        <p:nvPicPr>
          <p:cNvPr id="13316" name="Picture 5" descr="C:\Users\TNUYJ\Pictures\010104woman01st-trans.png">
            <a:extLst>
              <a:ext uri="{FF2B5EF4-FFF2-40B4-BE49-F238E27FC236}">
                <a16:creationId xmlns:a16="http://schemas.microsoft.com/office/drawing/2014/main" id="{DDD15319-6373-1AD2-36FD-BB51375589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6188" y="4429125"/>
            <a:ext cx="1285875" cy="191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AutoShape 2">
            <a:extLst>
              <a:ext uri="{FF2B5EF4-FFF2-40B4-BE49-F238E27FC236}">
                <a16:creationId xmlns:a16="http://schemas.microsoft.com/office/drawing/2014/main" id="{95364855-7819-635C-AA00-574BCF77C11D}"/>
              </a:ext>
            </a:extLst>
          </p:cNvPr>
          <p:cNvSpPr>
            <a:spLocks noChangeArrowheads="1"/>
          </p:cNvSpPr>
          <p:nvPr/>
        </p:nvSpPr>
        <p:spPr bwMode="auto">
          <a:xfrm>
            <a:off x="428625" y="428625"/>
            <a:ext cx="8308975" cy="287338"/>
          </a:xfrm>
          <a:prstGeom prst="parallelogram">
            <a:avLst>
              <a:gd name="adj" fmla="val 102549"/>
            </a:avLst>
          </a:prstGeom>
          <a:gradFill rotWithShape="1">
            <a:gsLst>
              <a:gs pos="0">
                <a:srgbClr val="97FFB8"/>
              </a:gs>
              <a:gs pos="50000">
                <a:srgbClr val="BFFFD2"/>
              </a:gs>
              <a:gs pos="100000">
                <a:srgbClr val="DFFFE8"/>
              </a:gs>
            </a:gsLst>
            <a:lin ang="16200000" scaled="1"/>
          </a:gradFill>
          <a:ln w="12700" algn="ctr">
            <a:solidFill>
              <a:schemeClr val="bg1"/>
            </a:solidFill>
            <a:miter lim="800000"/>
            <a:headEnd/>
            <a:tailEnd/>
          </a:ln>
        </p:spPr>
        <p:txBody>
          <a:bodyPr wrap="none" lIns="74295" tIns="8890" rIns="74295" bIns="8890"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 name="タイトル 1">
            <a:extLst>
              <a:ext uri="{FF2B5EF4-FFF2-40B4-BE49-F238E27FC236}">
                <a16:creationId xmlns:a16="http://schemas.microsoft.com/office/drawing/2014/main" id="{07ECE5A6-63DC-8C80-1540-B733216CE128}"/>
              </a:ext>
            </a:extLst>
          </p:cNvPr>
          <p:cNvSpPr txBox="1">
            <a:spLocks/>
          </p:cNvSpPr>
          <p:nvPr/>
        </p:nvSpPr>
        <p:spPr bwMode="auto">
          <a:xfrm>
            <a:off x="685800" y="142875"/>
            <a:ext cx="7772400" cy="928688"/>
          </a:xfrm>
          <a:prstGeom prst="rect">
            <a:avLst/>
          </a:prstGeom>
          <a:noFill/>
          <a:ln w="9525">
            <a:noFill/>
            <a:miter lim="800000"/>
            <a:headEnd/>
            <a:tailEnd/>
          </a:ln>
          <a:effectLst/>
        </p:spPr>
        <p:txBody>
          <a:bodyPr lIns="91432" tIns="45716" rIns="91432" bIns="45716"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3600" b="0" i="0" u="none" strike="noStrike" kern="0" cap="none" spc="0" normalizeH="0" baseline="0" noProof="0">
                <a:ln>
                  <a:noFill/>
                </a:ln>
                <a:solidFill>
                  <a:srgbClr val="000000"/>
                </a:solidFill>
                <a:effectLst/>
                <a:uLnTx/>
                <a:uFillTx/>
                <a:latin typeface="Times New Roman"/>
                <a:ea typeface="ＭＳ Ｐゴシック"/>
                <a:cs typeface="+mn-cs"/>
              </a:rPr>
              <a:t>サービス管理責任者の連携イメージ</a:t>
            </a:r>
            <a:br>
              <a:rPr kumimoji="1" lang="en-US" altLang="ja-JP" sz="3600" b="0" i="0" u="none" strike="noStrike" kern="0" cap="none" spc="0" normalizeH="0" baseline="0" noProof="0">
                <a:ln>
                  <a:noFill/>
                </a:ln>
                <a:solidFill>
                  <a:srgbClr val="000000"/>
                </a:solidFill>
                <a:effectLst/>
                <a:uLnTx/>
                <a:uFillTx/>
                <a:latin typeface="Times New Roman"/>
                <a:ea typeface="ＭＳ Ｐゴシック"/>
                <a:cs typeface="+mn-cs"/>
              </a:rPr>
            </a:br>
            <a:r>
              <a:rPr kumimoji="1" lang="ja-JP" altLang="en-US" sz="2400" b="0" i="0" u="none" strike="noStrike" kern="0" cap="none" spc="0" normalizeH="0" baseline="0" noProof="0">
                <a:ln>
                  <a:noFill/>
                </a:ln>
                <a:solidFill>
                  <a:srgbClr val="000000"/>
                </a:solidFill>
                <a:effectLst/>
                <a:uLnTx/>
                <a:uFillTx/>
                <a:latin typeface="Times New Roman"/>
                <a:ea typeface="ＭＳ Ｐゴシック"/>
                <a:cs typeface="+mn-cs"/>
              </a:rPr>
              <a:t>－</a:t>
            </a:r>
            <a:r>
              <a:rPr kumimoji="1" lang="en-US" altLang="ja-JP" sz="2400" b="0" i="0" u="none" strike="noStrike" kern="0" cap="none" spc="0" normalizeH="0" baseline="0" noProof="0">
                <a:ln>
                  <a:noFill/>
                </a:ln>
                <a:solidFill>
                  <a:srgbClr val="000000"/>
                </a:solidFill>
                <a:effectLst/>
                <a:uLnTx/>
                <a:uFillTx/>
                <a:latin typeface="ＭＳ Ｐゴシック"/>
                <a:ea typeface="ＭＳ Ｐゴシック"/>
                <a:cs typeface="+mn-cs"/>
              </a:rPr>
              <a:t>A</a:t>
            </a:r>
            <a:r>
              <a:rPr kumimoji="1" lang="ja-JP" altLang="en-US" sz="2400" b="0" i="0" u="none" strike="noStrike" kern="0" cap="none" spc="0" normalizeH="0" baseline="0" noProof="0">
                <a:ln>
                  <a:noFill/>
                </a:ln>
                <a:solidFill>
                  <a:srgbClr val="000000"/>
                </a:solidFill>
                <a:effectLst/>
                <a:uLnTx/>
                <a:uFillTx/>
                <a:latin typeface="Times New Roman"/>
                <a:ea typeface="ＭＳ Ｐゴシック"/>
                <a:cs typeface="+mn-cs"/>
              </a:rPr>
              <a:t>さんの事例から－</a:t>
            </a:r>
            <a:endParaRPr kumimoji="1" lang="ja-JP" altLang="en-US" sz="2400" b="0" i="0" u="none" strike="noStrike" kern="0" cap="none" spc="0" normalizeH="0" baseline="0" noProof="0" dirty="0">
              <a:ln>
                <a:noFill/>
              </a:ln>
              <a:solidFill>
                <a:srgbClr val="000000"/>
              </a:solidFill>
              <a:effectLst/>
              <a:uLnTx/>
              <a:uFillTx/>
              <a:latin typeface="Times New Roman"/>
              <a:ea typeface="ＭＳ Ｐゴシック"/>
              <a:cs typeface="+mn-cs"/>
            </a:endParaRPr>
          </a:p>
        </p:txBody>
      </p:sp>
      <p:sp>
        <p:nvSpPr>
          <p:cNvPr id="7" name="円/楕円 6">
            <a:extLst>
              <a:ext uri="{FF2B5EF4-FFF2-40B4-BE49-F238E27FC236}">
                <a16:creationId xmlns:a16="http://schemas.microsoft.com/office/drawing/2014/main" id="{DB8F1F7E-DADC-50A7-56EF-ED7B86C7F274}"/>
              </a:ext>
            </a:extLst>
          </p:cNvPr>
          <p:cNvSpPr/>
          <p:nvPr/>
        </p:nvSpPr>
        <p:spPr>
          <a:xfrm>
            <a:off x="214313" y="4929188"/>
            <a:ext cx="2652712" cy="1357312"/>
          </a:xfrm>
          <a:prstGeom prst="ellipse">
            <a:avLst/>
          </a:prstGeom>
          <a:solidFill>
            <a:schemeClr val="accent1">
              <a:alpha val="14000"/>
            </a:schemeClr>
          </a:solidFill>
          <a:ln w="88900"/>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FFFFFF"/>
              </a:solidFill>
              <a:effectLst/>
              <a:uLnTx/>
              <a:uFillTx/>
              <a:latin typeface="Times New Roman"/>
              <a:ea typeface="ＭＳ Ｐゴシック"/>
              <a:cs typeface="+mn-cs"/>
            </a:endParaRPr>
          </a:p>
        </p:txBody>
      </p:sp>
      <p:pic>
        <p:nvPicPr>
          <p:cNvPr id="13320" name="Picture 6" descr="C:\Users\TNUYJ\Pictures\010106midwo01st-trans.png">
            <a:extLst>
              <a:ext uri="{FF2B5EF4-FFF2-40B4-BE49-F238E27FC236}">
                <a16:creationId xmlns:a16="http://schemas.microsoft.com/office/drawing/2014/main" id="{CDCBF3CD-19A0-B029-DC74-A8BA3C27F3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38" y="5286375"/>
            <a:ext cx="642938"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13" descr="person_0089">
            <a:extLst>
              <a:ext uri="{FF2B5EF4-FFF2-40B4-BE49-F238E27FC236}">
                <a16:creationId xmlns:a16="http://schemas.microsoft.com/office/drawing/2014/main" id="{C8621F5B-11D6-6A35-E66E-3561EC55BE3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1750" y="5070475"/>
            <a:ext cx="42862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2" name="Picture 19" descr="aki_0294">
            <a:extLst>
              <a:ext uri="{FF2B5EF4-FFF2-40B4-BE49-F238E27FC236}">
                <a16:creationId xmlns:a16="http://schemas.microsoft.com/office/drawing/2014/main" id="{4941C420-9D94-9B80-3AB2-D6A1F0EA60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85875" y="6143625"/>
            <a:ext cx="458788"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3" name="テキスト ボックス 16">
            <a:extLst>
              <a:ext uri="{FF2B5EF4-FFF2-40B4-BE49-F238E27FC236}">
                <a16:creationId xmlns:a16="http://schemas.microsoft.com/office/drawing/2014/main" id="{80034F98-3A98-63EF-DFED-84F738CB47B4}"/>
              </a:ext>
            </a:extLst>
          </p:cNvPr>
          <p:cNvSpPr txBox="1">
            <a:spLocks noChangeArrowheads="1"/>
          </p:cNvSpPr>
          <p:nvPr/>
        </p:nvSpPr>
        <p:spPr bwMode="auto">
          <a:xfrm>
            <a:off x="2214563" y="4643438"/>
            <a:ext cx="1143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サービス</a:t>
            </a:r>
            <a:endParaRPr kumimoji="1" lang="en-US" altLang="ja-JP"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管理責任者</a:t>
            </a:r>
          </a:p>
        </p:txBody>
      </p:sp>
      <p:pic>
        <p:nvPicPr>
          <p:cNvPr id="13324" name="Picture 4" descr="C:\Users\TNUYJ\Pictures\14.gif">
            <a:extLst>
              <a:ext uri="{FF2B5EF4-FFF2-40B4-BE49-F238E27FC236}">
                <a16:creationId xmlns:a16="http://schemas.microsoft.com/office/drawing/2014/main" id="{7AD3E5FE-24C0-D3FE-9FCB-33FB7A90174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57375" y="4714875"/>
            <a:ext cx="4587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5" name="テキスト ボックス 18">
            <a:extLst>
              <a:ext uri="{FF2B5EF4-FFF2-40B4-BE49-F238E27FC236}">
                <a16:creationId xmlns:a16="http://schemas.microsoft.com/office/drawing/2014/main" id="{40734AE3-6686-D59A-985C-0F955C6E27D0}"/>
              </a:ext>
            </a:extLst>
          </p:cNvPr>
          <p:cNvSpPr txBox="1">
            <a:spLocks noChangeArrowheads="1"/>
          </p:cNvSpPr>
          <p:nvPr/>
        </p:nvSpPr>
        <p:spPr bwMode="auto">
          <a:xfrm>
            <a:off x="71438" y="4214813"/>
            <a:ext cx="11731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相談支援</a:t>
            </a:r>
            <a:endParaRPr kumimoji="1" lang="en-US" altLang="ja-JP"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専門員</a:t>
            </a:r>
          </a:p>
        </p:txBody>
      </p:sp>
      <p:pic>
        <p:nvPicPr>
          <p:cNvPr id="13326" name="Picture 17" descr="person_0105">
            <a:extLst>
              <a:ext uri="{FF2B5EF4-FFF2-40B4-BE49-F238E27FC236}">
                <a16:creationId xmlns:a16="http://schemas.microsoft.com/office/drawing/2014/main" id="{8003771A-A6FC-BBD7-6D1D-FB8923AE2AF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0063" y="4643438"/>
            <a:ext cx="5619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5" descr="C:\Users\TNUYJ\Pictures\010101man01st-trans.png">
            <a:extLst>
              <a:ext uri="{FF2B5EF4-FFF2-40B4-BE49-F238E27FC236}">
                <a16:creationId xmlns:a16="http://schemas.microsoft.com/office/drawing/2014/main" id="{DBDD1094-2062-CCE9-4A02-0A91DC29F37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8688" y="4643438"/>
            <a:ext cx="1000125"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8" name="Picture 7" descr="C:\Users\TNUYJ\Pictures\010108oldwo02st-trans.png">
            <a:extLst>
              <a:ext uri="{FF2B5EF4-FFF2-40B4-BE49-F238E27FC236}">
                <a16:creationId xmlns:a16="http://schemas.microsoft.com/office/drawing/2014/main" id="{78F4F5F2-F6D5-8743-EDED-1ABE204CBA2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1500" y="5781675"/>
            <a:ext cx="642938"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テキスト ボックス 25">
            <a:extLst>
              <a:ext uri="{FF2B5EF4-FFF2-40B4-BE49-F238E27FC236}">
                <a16:creationId xmlns:a16="http://schemas.microsoft.com/office/drawing/2014/main" id="{343F58E5-C310-F929-7B2F-51856A8A30AC}"/>
              </a:ext>
            </a:extLst>
          </p:cNvPr>
          <p:cNvSpPr txBox="1"/>
          <p:nvPr/>
        </p:nvSpPr>
        <p:spPr>
          <a:xfrm>
            <a:off x="357188" y="5286375"/>
            <a:ext cx="2286000" cy="584200"/>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ＭＳ Ｐゴシック"/>
                <a:ea typeface="ＭＳ Ｐゴシック"/>
                <a:cs typeface="+mn-cs"/>
              </a:rPr>
              <a:t>A</a:t>
            </a:r>
            <a:r>
              <a:rPr kumimoji="1" lang="ja-JP" altLang="en-US" sz="1600" b="1" i="0" u="none" strike="noStrike" kern="1200" cap="none" spc="0" normalizeH="0" baseline="0" noProof="0" dirty="0" err="1">
                <a:ln>
                  <a:noFill/>
                </a:ln>
                <a:solidFill>
                  <a:srgbClr val="000000"/>
                </a:solidFill>
                <a:effectLst/>
                <a:uLnTx/>
                <a:uFillTx/>
                <a:latin typeface="ＭＳ ゴシック" pitchFamily="49" charset="-128"/>
                <a:ea typeface="ＭＳ ゴシック" pitchFamily="49" charset="-128"/>
                <a:cs typeface="+mn-cs"/>
              </a:rPr>
              <a:t>さんの</a:t>
            </a:r>
            <a:r>
              <a:rPr kumimoji="1" lang="ja-JP" altLang="en-US" sz="1600" b="1"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支援において確認された課題</a:t>
            </a:r>
            <a:r>
              <a:rPr kumimoji="1" lang="en-US" altLang="ja-JP"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endPar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3330" name="テキスト ボックス 26">
            <a:extLst>
              <a:ext uri="{FF2B5EF4-FFF2-40B4-BE49-F238E27FC236}">
                <a16:creationId xmlns:a16="http://schemas.microsoft.com/office/drawing/2014/main" id="{5F79EE95-DB9F-8A31-48CD-0E3E4930D327}"/>
              </a:ext>
            </a:extLst>
          </p:cNvPr>
          <p:cNvSpPr txBox="1">
            <a:spLocks noChangeArrowheads="1"/>
          </p:cNvSpPr>
          <p:nvPr/>
        </p:nvSpPr>
        <p:spPr bwMode="auto">
          <a:xfrm>
            <a:off x="500063" y="6500813"/>
            <a:ext cx="765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家族</a:t>
            </a:r>
          </a:p>
        </p:txBody>
      </p:sp>
      <p:pic>
        <p:nvPicPr>
          <p:cNvPr id="13331" name="Picture 8" descr="C:\Users\TNUYJ\Pictures\010102midman01st-trans.png">
            <a:extLst>
              <a:ext uri="{FF2B5EF4-FFF2-40B4-BE49-F238E27FC236}">
                <a16:creationId xmlns:a16="http://schemas.microsoft.com/office/drawing/2014/main" id="{905EBC0C-3E58-AE78-6F3D-CB8AED0A4C5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143125" y="5786438"/>
            <a:ext cx="500063"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2" name="テキスト ボックス 38">
            <a:extLst>
              <a:ext uri="{FF2B5EF4-FFF2-40B4-BE49-F238E27FC236}">
                <a16:creationId xmlns:a16="http://schemas.microsoft.com/office/drawing/2014/main" id="{196D2E83-D6E5-4872-687E-21AF5659F721}"/>
              </a:ext>
            </a:extLst>
          </p:cNvPr>
          <p:cNvSpPr txBox="1">
            <a:spLocks noChangeArrowheads="1"/>
          </p:cNvSpPr>
          <p:nvPr/>
        </p:nvSpPr>
        <p:spPr bwMode="auto">
          <a:xfrm>
            <a:off x="5286375" y="4662488"/>
            <a:ext cx="1143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サービス</a:t>
            </a:r>
            <a:endParaRPr kumimoji="1" lang="en-US" altLang="ja-JP"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管理責任者</a:t>
            </a:r>
          </a:p>
        </p:txBody>
      </p:sp>
      <p:pic>
        <p:nvPicPr>
          <p:cNvPr id="13333" name="Picture 4" descr="C:\Users\TNUYJ\Pictures\14.gif">
            <a:extLst>
              <a:ext uri="{FF2B5EF4-FFF2-40B4-BE49-F238E27FC236}">
                <a16:creationId xmlns:a16="http://schemas.microsoft.com/office/drawing/2014/main" id="{0C773AF0-D9A3-3A86-93C2-3C78DA116DE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57750" y="4733925"/>
            <a:ext cx="45878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4" name="テキスト ボックス 40">
            <a:extLst>
              <a:ext uri="{FF2B5EF4-FFF2-40B4-BE49-F238E27FC236}">
                <a16:creationId xmlns:a16="http://schemas.microsoft.com/office/drawing/2014/main" id="{0B31CD8B-1E0C-3DD9-9014-7F3DAE004C20}"/>
              </a:ext>
            </a:extLst>
          </p:cNvPr>
          <p:cNvSpPr txBox="1">
            <a:spLocks noChangeArrowheads="1"/>
          </p:cNvSpPr>
          <p:nvPr/>
        </p:nvSpPr>
        <p:spPr bwMode="auto">
          <a:xfrm>
            <a:off x="3071813" y="4233863"/>
            <a:ext cx="11731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相談支援</a:t>
            </a:r>
            <a:endParaRPr kumimoji="1" lang="en-US" altLang="ja-JP"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専門員</a:t>
            </a:r>
          </a:p>
        </p:txBody>
      </p:sp>
      <p:sp>
        <p:nvSpPr>
          <p:cNvPr id="45" name="テキスト ボックス 44">
            <a:extLst>
              <a:ext uri="{FF2B5EF4-FFF2-40B4-BE49-F238E27FC236}">
                <a16:creationId xmlns:a16="http://schemas.microsoft.com/office/drawing/2014/main" id="{2F4EC716-F14D-DE05-066B-9437A0BBE1CF}"/>
              </a:ext>
            </a:extLst>
          </p:cNvPr>
          <p:cNvSpPr txBox="1"/>
          <p:nvPr/>
        </p:nvSpPr>
        <p:spPr>
          <a:xfrm>
            <a:off x="3357563" y="5305425"/>
            <a:ext cx="2286000" cy="584200"/>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ＭＳ Ｐゴシック"/>
                <a:ea typeface="ＭＳ Ｐゴシック"/>
                <a:cs typeface="+mn-cs"/>
              </a:rPr>
              <a:t>B</a:t>
            </a:r>
            <a:r>
              <a:rPr kumimoji="1" lang="ja-JP" altLang="en-US" sz="1600" b="1" i="0" u="none" strike="noStrike" kern="1200" cap="none" spc="0" normalizeH="0" baseline="0" noProof="0" dirty="0" err="1">
                <a:ln>
                  <a:noFill/>
                </a:ln>
                <a:solidFill>
                  <a:srgbClr val="000000"/>
                </a:solidFill>
                <a:effectLst/>
                <a:uLnTx/>
                <a:uFillTx/>
                <a:latin typeface="ＭＳ ゴシック" pitchFamily="49" charset="-128"/>
                <a:ea typeface="ＭＳ ゴシック" pitchFamily="49" charset="-128"/>
                <a:cs typeface="+mn-cs"/>
              </a:rPr>
              <a:t>さんの</a:t>
            </a:r>
            <a:r>
              <a:rPr kumimoji="1" lang="ja-JP" altLang="en-US" sz="1600" b="1"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支援において確認された課題</a:t>
            </a:r>
            <a:r>
              <a:rPr kumimoji="1" lang="en-US" altLang="ja-JP"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endPar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pic>
        <p:nvPicPr>
          <p:cNvPr id="13336" name="Picture 2">
            <a:extLst>
              <a:ext uri="{FF2B5EF4-FFF2-40B4-BE49-F238E27FC236}">
                <a16:creationId xmlns:a16="http://schemas.microsoft.com/office/drawing/2014/main" id="{BE9178D6-DBC2-9E83-4FBD-0B399267008C}"/>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57563" y="4643438"/>
            <a:ext cx="7842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7" name="Picture 4" descr="C:\Users\TNUYJ\Pictures\010103boy04st-trans.png">
            <a:extLst>
              <a:ext uri="{FF2B5EF4-FFF2-40B4-BE49-F238E27FC236}">
                <a16:creationId xmlns:a16="http://schemas.microsoft.com/office/drawing/2014/main" id="{4B20CC37-FA74-C243-6117-65C00D56495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929438" y="4287838"/>
            <a:ext cx="1285875"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8" name="Picture 7" descr="C:\Users\TNUYJ\Pictures\illust289_thumb.gif">
            <a:extLst>
              <a:ext uri="{FF2B5EF4-FFF2-40B4-BE49-F238E27FC236}">
                <a16:creationId xmlns:a16="http://schemas.microsoft.com/office/drawing/2014/main" id="{EC81766C-0F77-4ABB-2A0E-998300CFCD8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62538" y="5857875"/>
            <a:ext cx="647700"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9" name="Picture 8" descr="C:\Users\TNUYJ\Pictures\illust2006_thumb.gif">
            <a:extLst>
              <a:ext uri="{FF2B5EF4-FFF2-40B4-BE49-F238E27FC236}">
                <a16:creationId xmlns:a16="http://schemas.microsoft.com/office/drawing/2014/main" id="{86221AEA-4C5C-7707-AC97-F00CC4C40CE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214688" y="5786438"/>
            <a:ext cx="59055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0" name="Picture 9" descr="C:\Users\TNUYJ\Pictures\illust612_thumb.gif">
            <a:extLst>
              <a:ext uri="{FF2B5EF4-FFF2-40B4-BE49-F238E27FC236}">
                <a16:creationId xmlns:a16="http://schemas.microsoft.com/office/drawing/2014/main" id="{4E710AAC-483B-1BDB-1DE8-749EFF8DF2DA}"/>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545138" y="5072063"/>
            <a:ext cx="5270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1" name="テキスト ボックス 60">
            <a:extLst>
              <a:ext uri="{FF2B5EF4-FFF2-40B4-BE49-F238E27FC236}">
                <a16:creationId xmlns:a16="http://schemas.microsoft.com/office/drawing/2014/main" id="{EBC8B7D7-8D5F-D7AA-BABB-36F21C28E9BE}"/>
              </a:ext>
            </a:extLst>
          </p:cNvPr>
          <p:cNvSpPr txBox="1">
            <a:spLocks noChangeArrowheads="1"/>
          </p:cNvSpPr>
          <p:nvPr/>
        </p:nvSpPr>
        <p:spPr bwMode="auto">
          <a:xfrm>
            <a:off x="8143875" y="4643438"/>
            <a:ext cx="1143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サービス</a:t>
            </a:r>
            <a:endParaRPr kumimoji="1" lang="en-US" altLang="ja-JP"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管理責任者</a:t>
            </a:r>
          </a:p>
        </p:txBody>
      </p:sp>
      <p:pic>
        <p:nvPicPr>
          <p:cNvPr id="13342" name="Picture 4" descr="C:\Users\TNUYJ\Pictures\14.gif">
            <a:extLst>
              <a:ext uri="{FF2B5EF4-FFF2-40B4-BE49-F238E27FC236}">
                <a16:creationId xmlns:a16="http://schemas.microsoft.com/office/drawing/2014/main" id="{ADD851FB-4802-B6CA-7258-509EA699D5C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8125" y="4714875"/>
            <a:ext cx="45878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3" name="テキスト ボックス 62">
            <a:extLst>
              <a:ext uri="{FF2B5EF4-FFF2-40B4-BE49-F238E27FC236}">
                <a16:creationId xmlns:a16="http://schemas.microsoft.com/office/drawing/2014/main" id="{A9A80797-DE0A-39C7-7626-2FE2706A9D9A}"/>
              </a:ext>
            </a:extLst>
          </p:cNvPr>
          <p:cNvSpPr txBox="1">
            <a:spLocks noChangeArrowheads="1"/>
          </p:cNvSpPr>
          <p:nvPr/>
        </p:nvSpPr>
        <p:spPr bwMode="auto">
          <a:xfrm>
            <a:off x="6143625" y="4214813"/>
            <a:ext cx="11731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相談支援</a:t>
            </a:r>
            <a:endParaRPr kumimoji="1" lang="en-US" altLang="ja-JP"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専門員</a:t>
            </a:r>
          </a:p>
        </p:txBody>
      </p:sp>
      <p:pic>
        <p:nvPicPr>
          <p:cNvPr id="13344" name="Picture 2">
            <a:extLst>
              <a:ext uri="{FF2B5EF4-FFF2-40B4-BE49-F238E27FC236}">
                <a16:creationId xmlns:a16="http://schemas.microsoft.com/office/drawing/2014/main" id="{C1A7646F-AF40-38AC-5B22-27058AE4BC9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02400" y="4643438"/>
            <a:ext cx="7842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5" name="Picture 10" descr="C:\Users\TNUYJ\Pictures\illust2100_thumb.gif">
            <a:extLst>
              <a:ext uri="{FF2B5EF4-FFF2-40B4-BE49-F238E27FC236}">
                <a16:creationId xmlns:a16="http://schemas.microsoft.com/office/drawing/2014/main" id="{3CB03654-7E17-E128-C9C2-625E27ACA6D6}"/>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715125" y="5853113"/>
            <a:ext cx="3603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6" name="Picture 12" descr="C:\Users\TNUYJ\Pictures\illust1617_thumb.gif">
            <a:extLst>
              <a:ext uri="{FF2B5EF4-FFF2-40B4-BE49-F238E27FC236}">
                <a16:creationId xmlns:a16="http://schemas.microsoft.com/office/drawing/2014/main" id="{83D34874-FEEB-410B-1F82-9C7C20979A78}"/>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001000" y="5786438"/>
            <a:ext cx="500063"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7" name="Picture 13" descr="C:\Users\TNUYJ\Pictures\illust387_thumb.gif">
            <a:extLst>
              <a:ext uri="{FF2B5EF4-FFF2-40B4-BE49-F238E27FC236}">
                <a16:creationId xmlns:a16="http://schemas.microsoft.com/office/drawing/2014/main" id="{6AD4C489-1566-AC81-F43A-20DFC03A72FF}"/>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358188" y="5072063"/>
            <a:ext cx="642937"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 name="テキスト ボックス 66">
            <a:extLst>
              <a:ext uri="{FF2B5EF4-FFF2-40B4-BE49-F238E27FC236}">
                <a16:creationId xmlns:a16="http://schemas.microsoft.com/office/drawing/2014/main" id="{9D77D534-8DF8-37F2-8D75-836D8662086A}"/>
              </a:ext>
            </a:extLst>
          </p:cNvPr>
          <p:cNvSpPr txBox="1"/>
          <p:nvPr/>
        </p:nvSpPr>
        <p:spPr>
          <a:xfrm>
            <a:off x="6429375" y="5286375"/>
            <a:ext cx="2286000" cy="584200"/>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ＭＳ Ｐゴシック"/>
                <a:ea typeface="ＭＳ Ｐゴシック"/>
                <a:cs typeface="+mn-cs"/>
              </a:rPr>
              <a:t>C</a:t>
            </a:r>
            <a:r>
              <a:rPr kumimoji="1" lang="ja-JP" altLang="en-US" sz="1600" b="1" i="0" u="none" strike="noStrike" kern="1200" cap="none" spc="0" normalizeH="0" baseline="0" noProof="0" dirty="0" err="1">
                <a:ln>
                  <a:noFill/>
                </a:ln>
                <a:solidFill>
                  <a:srgbClr val="000000"/>
                </a:solidFill>
                <a:effectLst/>
                <a:uLnTx/>
                <a:uFillTx/>
                <a:latin typeface="ＭＳ Ｐゴシック"/>
                <a:ea typeface="ＭＳ Ｐゴシック"/>
                <a:cs typeface="+mn-cs"/>
              </a:rPr>
              <a:t>く</a:t>
            </a:r>
            <a:r>
              <a:rPr kumimoji="1" lang="ja-JP" altLang="en-US" sz="1600" b="1" i="0" u="none" strike="noStrike" kern="1200" cap="none" spc="0" normalizeH="0" baseline="0" noProof="0" dirty="0" err="1">
                <a:ln>
                  <a:noFill/>
                </a:ln>
                <a:solidFill>
                  <a:srgbClr val="000000"/>
                </a:solidFill>
                <a:effectLst/>
                <a:uLnTx/>
                <a:uFillTx/>
                <a:latin typeface="ＭＳ ゴシック" pitchFamily="49" charset="-128"/>
                <a:ea typeface="ＭＳ ゴシック" pitchFamily="49" charset="-128"/>
                <a:cs typeface="+mn-cs"/>
              </a:rPr>
              <a:t>んの</a:t>
            </a:r>
            <a:r>
              <a:rPr kumimoji="1" lang="ja-JP" altLang="en-US" sz="1600" b="1"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支援において</a:t>
            </a:r>
            <a:endParaRPr kumimoji="1" lang="en-US" altLang="ja-JP" sz="1600" b="1"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ＭＳ ゴシック" pitchFamily="49" charset="-128"/>
                <a:ea typeface="ＭＳ ゴシック" pitchFamily="49" charset="-128"/>
                <a:cs typeface="+mn-cs"/>
              </a:rPr>
              <a:t>確認された課題</a:t>
            </a:r>
            <a:r>
              <a:rPr kumimoji="1" lang="en-US" altLang="ja-JP"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endParaRPr kumimoji="1" lang="ja-JP"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74" name="右矢印 73">
            <a:extLst>
              <a:ext uri="{FF2B5EF4-FFF2-40B4-BE49-F238E27FC236}">
                <a16:creationId xmlns:a16="http://schemas.microsoft.com/office/drawing/2014/main" id="{4CFBADDF-D17C-2762-8FDD-4D37C4E32EB3}"/>
              </a:ext>
            </a:extLst>
          </p:cNvPr>
          <p:cNvSpPr/>
          <p:nvPr/>
        </p:nvSpPr>
        <p:spPr>
          <a:xfrm rot="18150530">
            <a:off x="1457325" y="3819526"/>
            <a:ext cx="757237" cy="4810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FFFFFF"/>
              </a:solidFill>
              <a:effectLst/>
              <a:uLnTx/>
              <a:uFillTx/>
              <a:latin typeface="Times New Roman"/>
              <a:ea typeface="ＭＳ Ｐゴシック"/>
              <a:cs typeface="+mn-cs"/>
            </a:endParaRPr>
          </a:p>
        </p:txBody>
      </p:sp>
      <p:sp>
        <p:nvSpPr>
          <p:cNvPr id="75" name="右矢印 74">
            <a:extLst>
              <a:ext uri="{FF2B5EF4-FFF2-40B4-BE49-F238E27FC236}">
                <a16:creationId xmlns:a16="http://schemas.microsoft.com/office/drawing/2014/main" id="{25B97626-1139-8793-4BCB-D16BE9127B01}"/>
              </a:ext>
            </a:extLst>
          </p:cNvPr>
          <p:cNvSpPr/>
          <p:nvPr/>
        </p:nvSpPr>
        <p:spPr>
          <a:xfrm rot="16200000">
            <a:off x="4179094" y="3867944"/>
            <a:ext cx="642937" cy="4286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FFFFFF"/>
              </a:solidFill>
              <a:effectLst/>
              <a:uLnTx/>
              <a:uFillTx/>
              <a:latin typeface="Times New Roman"/>
              <a:ea typeface="ＭＳ Ｐゴシック"/>
              <a:cs typeface="+mn-cs"/>
            </a:endParaRPr>
          </a:p>
        </p:txBody>
      </p:sp>
      <p:sp>
        <p:nvSpPr>
          <p:cNvPr id="76" name="右矢印 75">
            <a:extLst>
              <a:ext uri="{FF2B5EF4-FFF2-40B4-BE49-F238E27FC236}">
                <a16:creationId xmlns:a16="http://schemas.microsoft.com/office/drawing/2014/main" id="{6B902B4D-8B94-0062-65FF-985813C4CD24}"/>
              </a:ext>
            </a:extLst>
          </p:cNvPr>
          <p:cNvSpPr/>
          <p:nvPr/>
        </p:nvSpPr>
        <p:spPr>
          <a:xfrm rot="13708969">
            <a:off x="6933407" y="3850481"/>
            <a:ext cx="800100" cy="3921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FFFFFF"/>
              </a:solidFill>
              <a:effectLst/>
              <a:uLnTx/>
              <a:uFillTx/>
              <a:latin typeface="Times New Roman"/>
              <a:ea typeface="ＭＳ Ｐゴシック"/>
              <a:cs typeface="+mn-cs"/>
            </a:endParaRPr>
          </a:p>
        </p:txBody>
      </p:sp>
      <p:sp>
        <p:nvSpPr>
          <p:cNvPr id="77" name="雲形吹き出し 76">
            <a:extLst>
              <a:ext uri="{FF2B5EF4-FFF2-40B4-BE49-F238E27FC236}">
                <a16:creationId xmlns:a16="http://schemas.microsoft.com/office/drawing/2014/main" id="{11F57A64-1D99-9FFD-A3EF-2E50B0121194}"/>
              </a:ext>
            </a:extLst>
          </p:cNvPr>
          <p:cNvSpPr/>
          <p:nvPr/>
        </p:nvSpPr>
        <p:spPr>
          <a:xfrm>
            <a:off x="357188" y="2786063"/>
            <a:ext cx="8286750" cy="1290637"/>
          </a:xfrm>
          <a:prstGeom prst="cloudCallout">
            <a:avLst>
              <a:gd name="adj1" fmla="val -24655"/>
              <a:gd name="adj2" fmla="val 83774"/>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marL="0" marR="0" lvl="0" indent="273050" algn="l" defTabSz="914400" rtl="0" eaLnBrk="1" fontAlgn="base" latinLnBrk="0" hangingPunct="1">
              <a:lnSpc>
                <a:spcPct val="100000"/>
              </a:lnSpc>
              <a:spcBef>
                <a:spcPct val="0"/>
              </a:spcBef>
              <a:spcAft>
                <a:spcPct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27305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Times New Roman"/>
                <a:ea typeface="ＭＳ Ｐゴシック"/>
                <a:cs typeface="+mn-cs"/>
              </a:rPr>
              <a:t>○ 自閉症の障害特性について支援者の理解が必要</a:t>
            </a:r>
            <a:endParaRPr kumimoji="1" lang="en-US" altLang="ja-JP" sz="1800" b="1"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27305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Times New Roman"/>
                <a:ea typeface="ＭＳ Ｐゴシック"/>
                <a:cs typeface="+mn-cs"/>
              </a:rPr>
              <a:t>○ 学校から福祉へのバトンタッチをスムースにしたい</a:t>
            </a:r>
          </a:p>
        </p:txBody>
      </p:sp>
      <p:sp>
        <p:nvSpPr>
          <p:cNvPr id="81" name="額縁 80">
            <a:extLst>
              <a:ext uri="{FF2B5EF4-FFF2-40B4-BE49-F238E27FC236}">
                <a16:creationId xmlns:a16="http://schemas.microsoft.com/office/drawing/2014/main" id="{8E8E876B-E6C1-3C7B-AF8E-A932139EAB76}"/>
              </a:ext>
            </a:extLst>
          </p:cNvPr>
          <p:cNvSpPr/>
          <p:nvPr/>
        </p:nvSpPr>
        <p:spPr>
          <a:xfrm>
            <a:off x="1143000" y="1285875"/>
            <a:ext cx="6858000" cy="971550"/>
          </a:xfrm>
          <a:prstGeom prst="bevel">
            <a:avLst>
              <a:gd name="adj" fmla="val 6739"/>
            </a:avLst>
          </a:prstGeom>
          <a:solidFill>
            <a:srgbClr val="FFCCFF">
              <a:alpha val="56000"/>
            </a:srgbClr>
          </a:solidFill>
          <a:ln>
            <a:solidFill>
              <a:srgbClr val="C00000">
                <a:alpha val="4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Times New Roman"/>
                <a:ea typeface="ＭＳ Ｐゴシック"/>
                <a:cs typeface="+mn-cs"/>
              </a:rPr>
              <a:t>協議会（部会等）で検討</a:t>
            </a:r>
            <a:endParaRPr kumimoji="1" lang="en-US" altLang="ja-JP" sz="2400" b="0" i="0" u="none" strike="noStrike" kern="1200" cap="none" spc="0" normalizeH="0" baseline="0" noProof="0" dirty="0">
              <a:ln>
                <a:noFill/>
              </a:ln>
              <a:solidFill>
                <a:srgbClr val="000000"/>
              </a:solidFill>
              <a:effectLst/>
              <a:uLnTx/>
              <a:uFillTx/>
              <a:latin typeface="Times New Roman"/>
              <a:ea typeface="ＭＳ Ｐゴシック"/>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a:ea typeface="ＭＳ Ｐゴシック"/>
                <a:cs typeface="+mn-cs"/>
              </a:rPr>
              <a:t>－（支援力を高めるために）地域の社会資源の開発改良を－</a:t>
            </a:r>
            <a:endParaRPr kumimoji="1" lang="ja-JP" altLang="en-US" sz="1200" b="0" i="0" u="none" strike="noStrike" kern="1200" cap="none" spc="0" normalizeH="0" baseline="0" noProof="0" dirty="0">
              <a:ln>
                <a:noFill/>
              </a:ln>
              <a:solidFill>
                <a:srgbClr val="FFFFFF"/>
              </a:solidFill>
              <a:effectLst/>
              <a:uLnTx/>
              <a:uFillTx/>
              <a:latin typeface="Times New Roman"/>
              <a:ea typeface="ＭＳ Ｐゴシック"/>
              <a:cs typeface="+mn-cs"/>
            </a:endParaRPr>
          </a:p>
        </p:txBody>
      </p:sp>
      <p:sp>
        <p:nvSpPr>
          <p:cNvPr id="79" name="上矢印 78">
            <a:extLst>
              <a:ext uri="{FF2B5EF4-FFF2-40B4-BE49-F238E27FC236}">
                <a16:creationId xmlns:a16="http://schemas.microsoft.com/office/drawing/2014/main" id="{CF07F4A5-ECEB-69E6-89CC-16E221F76D54}"/>
              </a:ext>
            </a:extLst>
          </p:cNvPr>
          <p:cNvSpPr/>
          <p:nvPr/>
        </p:nvSpPr>
        <p:spPr>
          <a:xfrm>
            <a:off x="3429000" y="2286000"/>
            <a:ext cx="2143125" cy="500063"/>
          </a:xfrm>
          <a:prstGeom prst="upArrow">
            <a:avLst>
              <a:gd name="adj1" fmla="val 618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FFFFFF"/>
              </a:solidFill>
              <a:effectLst/>
              <a:uLnTx/>
              <a:uFillTx/>
              <a:latin typeface="Times New Roman"/>
              <a:ea typeface="ＭＳ Ｐゴシック"/>
              <a:cs typeface="+mn-cs"/>
            </a:endParaRPr>
          </a:p>
        </p:txBody>
      </p:sp>
      <p:sp>
        <p:nvSpPr>
          <p:cNvPr id="13355" name="テキスト ボックス 81">
            <a:extLst>
              <a:ext uri="{FF2B5EF4-FFF2-40B4-BE49-F238E27FC236}">
                <a16:creationId xmlns:a16="http://schemas.microsoft.com/office/drawing/2014/main" id="{F3645204-FE88-92AB-4891-2CC482C0DF9D}"/>
              </a:ext>
            </a:extLst>
          </p:cNvPr>
          <p:cNvSpPr txBox="1">
            <a:spLocks noChangeArrowheads="1"/>
          </p:cNvSpPr>
          <p:nvPr/>
        </p:nvSpPr>
        <p:spPr bwMode="auto">
          <a:xfrm>
            <a:off x="1331913" y="2946400"/>
            <a:ext cx="61198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（協議会の事務局で行う課題の共有化の例）</a:t>
            </a:r>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30" tIns="45714" rIns="91430" bIns="45714"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30" tIns="45714" rIns="91430" bIns="45714"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