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60" r:id="rId3"/>
    <p:sldId id="956" r:id="rId4"/>
    <p:sldId id="955" r:id="rId5"/>
    <p:sldId id="957" r:id="rId6"/>
    <p:sldId id="346" r:id="rId7"/>
    <p:sldId id="261" r:id="rId8"/>
    <p:sldId id="961" r:id="rId9"/>
    <p:sldId id="262" r:id="rId10"/>
    <p:sldId id="271" r:id="rId11"/>
    <p:sldId id="348" r:id="rId12"/>
    <p:sldId id="962" r:id="rId13"/>
    <p:sldId id="263" r:id="rId14"/>
    <p:sldId id="365" r:id="rId15"/>
    <p:sldId id="963" r:id="rId16"/>
    <p:sldId id="301" r:id="rId17"/>
    <p:sldId id="302" r:id="rId18"/>
    <p:sldId id="351" r:id="rId19"/>
    <p:sldId id="349" r:id="rId20"/>
    <p:sldId id="350" r:id="rId21"/>
    <p:sldId id="366" r:id="rId22"/>
    <p:sldId id="352" r:id="rId23"/>
    <p:sldId id="353" r:id="rId24"/>
    <p:sldId id="354" r:id="rId25"/>
    <p:sldId id="964" r:id="rId26"/>
    <p:sldId id="355" r:id="rId27"/>
    <p:sldId id="357" r:id="rId28"/>
    <p:sldId id="965" r:id="rId29"/>
    <p:sldId id="356" r:id="rId30"/>
    <p:sldId id="359" r:id="rId31"/>
    <p:sldId id="358" r:id="rId32"/>
    <p:sldId id="966" r:id="rId33"/>
    <p:sldId id="96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C9B981-1B36-F248-9A18-AD1146C138C1}" v="41" dt="2022-08-03T07:10:00.01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45"/>
    <p:restoredTop sz="72644"/>
  </p:normalViewPr>
  <p:slideViewPr>
    <p:cSldViewPr snapToGrid="0" snapToObjects="1">
      <p:cViewPr varScale="1">
        <p:scale>
          <a:sx n="72" d="100"/>
          <a:sy n="72" d="100"/>
        </p:scale>
        <p:origin x="84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6957A-A4ED-4D4C-86B2-586FA7876E9C}" type="datetimeFigureOut">
              <a:rPr kumimoji="1" lang="ja-JP" altLang="en-US" smtClean="0"/>
              <a:t>2022/8/30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06346-03DC-A542-ACE7-C6F0224971F3}" type="slidenum">
              <a:rPr kumimoji="1" lang="ja-JP" altLang="en-US" smtClean="0"/>
              <a:t>‹#›</a:t>
            </a:fld>
            <a:endParaRPr kumimoji="1" lang="ja-JP" altLang="en-US"/>
          </a:p>
        </p:txBody>
      </p:sp>
    </p:spTree>
    <p:extLst>
      <p:ext uri="{BB962C8B-B14F-4D97-AF65-F5344CB8AC3E}">
        <p14:creationId xmlns:p14="http://schemas.microsoft.com/office/powerpoint/2010/main" val="13089323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9830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altLang="en-US" dirty="0"/>
          </a:p>
        </p:txBody>
      </p:sp>
      <p:sp>
        <p:nvSpPr>
          <p:cNvPr id="4" name="スライド番号プレースホルダー 3"/>
          <p:cNvSpPr>
            <a:spLocks noGrp="1"/>
          </p:cNvSpPr>
          <p:nvPr>
            <p:ph type="sldNum" sz="quarter" idx="5"/>
          </p:nvPr>
        </p:nvSpPr>
        <p:spPr/>
        <p:txBody>
          <a:bodyPr/>
          <a:lstStyle/>
          <a:p>
            <a:pPr>
              <a:defRPr/>
            </a:pPr>
            <a:fld id="{DD362FFF-7178-4234-9E83-5D1D426CE751}" type="slidenum">
              <a:rPr lang="en-US" altLang="ja-JP" smtClean="0"/>
              <a:pPr>
                <a:defRPr/>
              </a:pPr>
              <a:t>1</a:t>
            </a:fld>
            <a:endParaRPr lang="en-US" altLang="ja-JP" dirty="0"/>
          </a:p>
        </p:txBody>
      </p:sp>
    </p:spTree>
    <p:extLst>
      <p:ext uri="{BB962C8B-B14F-4D97-AF65-F5344CB8AC3E}">
        <p14:creationId xmlns:p14="http://schemas.microsoft.com/office/powerpoint/2010/main" val="80941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44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a:t>出たアイディアのような支援をしているひとはいますか？</a:t>
            </a:r>
            <a:endParaRPr altLang="en-US" dirty="0"/>
          </a:p>
        </p:txBody>
      </p:sp>
      <p:sp>
        <p:nvSpPr>
          <p:cNvPr id="4" name="スライド番号プレースホルダー 3"/>
          <p:cNvSpPr>
            <a:spLocks noGrp="1"/>
          </p:cNvSpPr>
          <p:nvPr>
            <p:ph type="sldNum" sz="quarter" idx="5"/>
          </p:nvPr>
        </p:nvSpPr>
        <p:spPr/>
        <p:txBody>
          <a:bodyPr/>
          <a:lstStyle/>
          <a:p>
            <a:pPr>
              <a:defRPr/>
            </a:pPr>
            <a:fld id="{139288DC-EB6B-4982-B8A4-4F75E2790CA4}" type="slidenum">
              <a:rPr lang="en-US" altLang="ja-JP" smtClean="0"/>
              <a:pPr>
                <a:defRPr/>
              </a:pPr>
              <a:t>14</a:t>
            </a:fld>
            <a:endParaRPr lang="en-US" altLang="ja-JP" dirty="0"/>
          </a:p>
        </p:txBody>
      </p:sp>
    </p:spTree>
    <p:extLst>
      <p:ext uri="{BB962C8B-B14F-4D97-AF65-F5344CB8AC3E}">
        <p14:creationId xmlns:p14="http://schemas.microsoft.com/office/powerpoint/2010/main" val="423200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4233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a:solidFill>
                  <a:schemeClr val="tx1"/>
                </a:solidFill>
                <a:effectLst/>
                <a:latin typeface="+mn-lt"/>
                <a:ea typeface="+mn-ea"/>
                <a:cs typeface="+mn-cs"/>
              </a:rPr>
              <a:t>【ねらい】</a:t>
            </a:r>
          </a:p>
          <a:p>
            <a:r>
              <a:rPr kumimoji="1" lang="ja-JP" altLang="ja-JP" sz="1200" kern="1200" dirty="0">
                <a:solidFill>
                  <a:schemeClr val="tx1"/>
                </a:solidFill>
                <a:effectLst/>
                <a:latin typeface="+mn-lt"/>
                <a:ea typeface="+mn-ea"/>
                <a:cs typeface="+mn-cs"/>
              </a:rPr>
              <a:t>個人の責任だけに捉われた検討ではなく、職員教育・育成と職場体制によるチェック機能など幅広く両者を検討し、サービス管理責任者としての役割を探ってください。このあとのロールプレイのヒントとなる意見交換を促してください。</a:t>
            </a:r>
          </a:p>
        </p:txBody>
      </p:sp>
      <p:sp>
        <p:nvSpPr>
          <p:cNvPr id="4" name="スライド番号プレースホルダー 3"/>
          <p:cNvSpPr>
            <a:spLocks noGrp="1"/>
          </p:cNvSpPr>
          <p:nvPr>
            <p:ph type="sldNum" sz="quarter" idx="5"/>
          </p:nvPr>
        </p:nvSpPr>
        <p:spPr/>
        <p:txBody>
          <a:bodyPr/>
          <a:lstStyle/>
          <a:p>
            <a:pPr>
              <a:defRPr/>
            </a:pPr>
            <a:fld id="{84F05442-462C-4F8D-9A62-43A90AAEC082}" type="slidenum">
              <a:rPr lang="en-US" altLang="ja-JP" smtClean="0"/>
              <a:pPr>
                <a:defRPr/>
              </a:pPr>
              <a:t>16</a:t>
            </a:fld>
            <a:endParaRPr lang="en-US" altLang="ja-JP" dirty="0"/>
          </a:p>
        </p:txBody>
      </p:sp>
    </p:spTree>
    <p:extLst>
      <p:ext uri="{BB962C8B-B14F-4D97-AF65-F5344CB8AC3E}">
        <p14:creationId xmlns:p14="http://schemas.microsoft.com/office/powerpoint/2010/main" val="123831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あなたは事業所における担当制のあり方にも問題を感じています。</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この事業所では利用者への担当制をとっているため、原則的には利用者担当職員ごとに支援の方針等が決まります。</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そのため、担当者任せだけにしていると、今回のような見落としが再発する可能性を憂慮しています。</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この</a:t>
            </a:r>
            <a:r>
              <a:rPr kumimoji="1" lang="ja-JP" altLang="ja-JP" sz="1200" u="sng" kern="1200" dirty="0">
                <a:solidFill>
                  <a:schemeClr val="tx1"/>
                </a:solidFill>
                <a:effectLst/>
                <a:latin typeface="+mn-lt"/>
                <a:ea typeface="+mn-ea"/>
                <a:cs typeface="+mn-cs"/>
              </a:rPr>
              <a:t>担当者だけの課題と考えず、職場環境まで含めての課題と考え、どのような新たな行動が必要かを検討します。</a:t>
            </a:r>
            <a:endParaRPr kumimoji="1" lang="ja-JP" altLang="ja-JP" sz="1200" kern="1200" dirty="0">
              <a:solidFill>
                <a:schemeClr val="tx1"/>
              </a:solidFill>
              <a:effectLst/>
              <a:latin typeface="+mn-lt"/>
              <a:ea typeface="+mn-ea"/>
              <a:cs typeface="+mn-cs"/>
            </a:endParaRPr>
          </a:p>
          <a:p>
            <a:pPr>
              <a:defRPr/>
            </a:pPr>
            <a:endParaRPr altLang="en-US" dirty="0"/>
          </a:p>
        </p:txBody>
      </p:sp>
      <p:sp>
        <p:nvSpPr>
          <p:cNvPr id="4" name="スライド番号プレースホルダー 3"/>
          <p:cNvSpPr>
            <a:spLocks noGrp="1"/>
          </p:cNvSpPr>
          <p:nvPr>
            <p:ph type="sldNum" sz="quarter" idx="5"/>
          </p:nvPr>
        </p:nvSpPr>
        <p:spPr/>
        <p:txBody>
          <a:bodyPr/>
          <a:lstStyle/>
          <a:p>
            <a:pPr>
              <a:defRPr/>
            </a:pPr>
            <a:fld id="{E75AC5CC-42AB-412F-B458-0F1925B3D4DC}" type="slidenum">
              <a:rPr lang="en-US" altLang="ja-JP" smtClean="0"/>
              <a:pPr>
                <a:defRPr/>
              </a:pPr>
              <a:t>17</a:t>
            </a:fld>
            <a:endParaRPr lang="en-US" altLang="ja-JP" dirty="0"/>
          </a:p>
        </p:txBody>
      </p:sp>
    </p:spTree>
    <p:extLst>
      <p:ext uri="{BB962C8B-B14F-4D97-AF65-F5344CB8AC3E}">
        <p14:creationId xmlns:p14="http://schemas.microsoft.com/office/powerpoint/2010/main" val="1050113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あなたは事業所における担当制のあり方にも問題を感じています。</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この事業所では利用者への担当制をとっているため、原則的には利用者担当職員ごとに支援の方針等が決まります。</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そのため、担当者任せだけにしていると、今回のような見落としが再発する可能性を憂慮しています。</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この</a:t>
            </a:r>
            <a:r>
              <a:rPr kumimoji="1" lang="ja-JP" altLang="ja-JP" sz="1200" u="sng" kern="1200" dirty="0">
                <a:solidFill>
                  <a:schemeClr val="tx1"/>
                </a:solidFill>
                <a:effectLst/>
                <a:latin typeface="+mn-lt"/>
                <a:ea typeface="+mn-ea"/>
                <a:cs typeface="+mn-cs"/>
              </a:rPr>
              <a:t>担当者だけの課題と考えず、職場環境まで含めての課題と考え、どのような新たな行動が必要かを検討します。</a:t>
            </a:r>
            <a:endParaRPr kumimoji="1" lang="ja-JP" altLang="ja-JP" sz="1200" kern="1200" dirty="0">
              <a:solidFill>
                <a:schemeClr val="tx1"/>
              </a:solidFill>
              <a:effectLst/>
              <a:latin typeface="+mn-lt"/>
              <a:ea typeface="+mn-ea"/>
              <a:cs typeface="+mn-cs"/>
            </a:endParaRPr>
          </a:p>
          <a:p>
            <a:pPr>
              <a:defRPr/>
            </a:pPr>
            <a:endParaRPr altLang="en-US" dirty="0"/>
          </a:p>
        </p:txBody>
      </p:sp>
      <p:sp>
        <p:nvSpPr>
          <p:cNvPr id="4" name="スライド番号プレースホルダー 3"/>
          <p:cNvSpPr>
            <a:spLocks noGrp="1"/>
          </p:cNvSpPr>
          <p:nvPr>
            <p:ph type="sldNum" sz="quarter" idx="5"/>
          </p:nvPr>
        </p:nvSpPr>
        <p:spPr/>
        <p:txBody>
          <a:bodyPr/>
          <a:lstStyle/>
          <a:p>
            <a:pPr>
              <a:defRPr/>
            </a:pPr>
            <a:fld id="{E75AC5CC-42AB-412F-B458-0F1925B3D4DC}" type="slidenum">
              <a:rPr lang="en-US" altLang="ja-JP" smtClean="0"/>
              <a:pPr>
                <a:defRPr/>
              </a:pPr>
              <a:t>18</a:t>
            </a:fld>
            <a:endParaRPr lang="en-US" altLang="ja-JP" dirty="0"/>
          </a:p>
        </p:txBody>
      </p:sp>
    </p:spTree>
    <p:extLst>
      <p:ext uri="{BB962C8B-B14F-4D97-AF65-F5344CB8AC3E}">
        <p14:creationId xmlns:p14="http://schemas.microsoft.com/office/powerpoint/2010/main" val="498064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44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a:solidFill>
                  <a:schemeClr val="tx1"/>
                </a:solidFill>
                <a:effectLst/>
                <a:latin typeface="+mn-lt"/>
                <a:ea typeface="+mn-ea"/>
                <a:cs typeface="+mn-cs"/>
              </a:rPr>
              <a:t>【ねらい】</a:t>
            </a:r>
          </a:p>
          <a:p>
            <a:r>
              <a:rPr kumimoji="1" lang="ja-JP" altLang="ja-JP" sz="1200" kern="1200" dirty="0">
                <a:solidFill>
                  <a:schemeClr val="tx1"/>
                </a:solidFill>
                <a:effectLst/>
                <a:latin typeface="+mn-lt"/>
                <a:ea typeface="+mn-ea"/>
                <a:cs typeface="+mn-cs"/>
              </a:rPr>
              <a:t>事業所内での検討結果を踏まえて、ご本人やご家族に出席していただく個別支援会議へ向けた事前の会議とする。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担当者個人の資質の問題とせず、事業所全体での課題共有により、少しでも質の高いサービス提供を目指すような前向きな議論とする。</a:t>
            </a:r>
          </a:p>
        </p:txBody>
      </p:sp>
      <p:sp>
        <p:nvSpPr>
          <p:cNvPr id="4" name="スライド番号プレースホルダー 3"/>
          <p:cNvSpPr>
            <a:spLocks noGrp="1"/>
          </p:cNvSpPr>
          <p:nvPr>
            <p:ph type="sldNum" sz="quarter" idx="5"/>
          </p:nvPr>
        </p:nvSpPr>
        <p:spPr/>
        <p:txBody>
          <a:bodyPr/>
          <a:lstStyle/>
          <a:p>
            <a:pPr>
              <a:defRPr/>
            </a:pPr>
            <a:fld id="{139288DC-EB6B-4982-B8A4-4F75E2790CA4}" type="slidenum">
              <a:rPr lang="en-US" altLang="ja-JP" smtClean="0"/>
              <a:pPr>
                <a:defRPr/>
              </a:pPr>
              <a:t>19</a:t>
            </a:fld>
            <a:endParaRPr lang="en-US" altLang="ja-JP" dirty="0"/>
          </a:p>
        </p:txBody>
      </p:sp>
    </p:spTree>
    <p:extLst>
      <p:ext uri="{BB962C8B-B14F-4D97-AF65-F5344CB8AC3E}">
        <p14:creationId xmlns:p14="http://schemas.microsoft.com/office/powerpoint/2010/main" val="1270004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44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a:solidFill>
                  <a:schemeClr val="tx1"/>
                </a:solidFill>
                <a:effectLst/>
                <a:latin typeface="+mn-lt"/>
                <a:ea typeface="+mn-ea"/>
                <a:cs typeface="+mn-cs"/>
              </a:rPr>
              <a:t>【ねらい】</a:t>
            </a:r>
          </a:p>
          <a:p>
            <a:r>
              <a:rPr kumimoji="1" lang="ja-JP" altLang="ja-JP" sz="1200" kern="1200" dirty="0">
                <a:solidFill>
                  <a:schemeClr val="tx1"/>
                </a:solidFill>
                <a:effectLst/>
                <a:latin typeface="+mn-lt"/>
                <a:ea typeface="+mn-ea"/>
                <a:cs typeface="+mn-cs"/>
              </a:rPr>
              <a:t>心の糧などを議論することで、福祉サービスだけでは支援できないことを理解する。利用者の変化につながる動機、きっかけを探るということは、関係性の構築から始まる。そして、定期的なケース会議により、参加者（チーム）の様々な意見やアイディアに耳を傾け、自分自身だけでは考えつかないような支援のアイディアを得たり、視点が広げることを実感する。</a:t>
            </a:r>
          </a:p>
          <a:p>
            <a:r>
              <a:rPr kumimoji="1" lang="ja-JP" altLang="ja-JP" sz="1200" kern="1200" dirty="0">
                <a:solidFill>
                  <a:schemeClr val="tx1"/>
                </a:solidFill>
                <a:effectLst/>
                <a:latin typeface="+mn-lt"/>
                <a:ea typeface="+mn-ea"/>
                <a:cs typeface="+mn-cs"/>
              </a:rPr>
              <a:t>一方で、サービス管理責任者として人材育成を意識した指示の出し方や促しも重要になります。</a:t>
            </a:r>
          </a:p>
          <a:p>
            <a:endParaRPr altLang="en-US" dirty="0"/>
          </a:p>
        </p:txBody>
      </p:sp>
      <p:sp>
        <p:nvSpPr>
          <p:cNvPr id="4" name="スライド番号プレースホルダー 3"/>
          <p:cNvSpPr>
            <a:spLocks noGrp="1"/>
          </p:cNvSpPr>
          <p:nvPr>
            <p:ph type="sldNum" sz="quarter" idx="5"/>
          </p:nvPr>
        </p:nvSpPr>
        <p:spPr/>
        <p:txBody>
          <a:bodyPr/>
          <a:lstStyle/>
          <a:p>
            <a:pPr>
              <a:defRPr/>
            </a:pPr>
            <a:fld id="{139288DC-EB6B-4982-B8A4-4F75E2790CA4}" type="slidenum">
              <a:rPr lang="en-US" altLang="ja-JP" smtClean="0"/>
              <a:pPr>
                <a:defRPr/>
              </a:pPr>
              <a:t>20</a:t>
            </a:fld>
            <a:endParaRPr lang="en-US" altLang="ja-JP" dirty="0"/>
          </a:p>
        </p:txBody>
      </p:sp>
    </p:spTree>
    <p:extLst>
      <p:ext uri="{BB962C8B-B14F-4D97-AF65-F5344CB8AC3E}">
        <p14:creationId xmlns:p14="http://schemas.microsoft.com/office/powerpoint/2010/main" val="1446846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44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a:t>出たアイディアのような支援をしているひとはいますか？</a:t>
            </a:r>
            <a:endParaRPr altLang="en-US" dirty="0"/>
          </a:p>
        </p:txBody>
      </p:sp>
      <p:sp>
        <p:nvSpPr>
          <p:cNvPr id="4" name="スライド番号プレースホルダー 3"/>
          <p:cNvSpPr>
            <a:spLocks noGrp="1"/>
          </p:cNvSpPr>
          <p:nvPr>
            <p:ph type="sldNum" sz="quarter" idx="5"/>
          </p:nvPr>
        </p:nvSpPr>
        <p:spPr/>
        <p:txBody>
          <a:bodyPr/>
          <a:lstStyle/>
          <a:p>
            <a:pPr>
              <a:defRPr/>
            </a:pPr>
            <a:fld id="{139288DC-EB6B-4982-B8A4-4F75E2790CA4}" type="slidenum">
              <a:rPr lang="en-US" altLang="ja-JP" smtClean="0"/>
              <a:pPr>
                <a:defRPr/>
              </a:pPr>
              <a:t>21</a:t>
            </a:fld>
            <a:endParaRPr lang="en-US" altLang="ja-JP" dirty="0"/>
          </a:p>
        </p:txBody>
      </p:sp>
    </p:spTree>
    <p:extLst>
      <p:ext uri="{BB962C8B-B14F-4D97-AF65-F5344CB8AC3E}">
        <p14:creationId xmlns:p14="http://schemas.microsoft.com/office/powerpoint/2010/main" val="564998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44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a:solidFill>
                  <a:schemeClr val="tx1"/>
                </a:solidFill>
                <a:effectLst/>
                <a:latin typeface="+mn-lt"/>
                <a:ea typeface="+mn-ea"/>
                <a:cs typeface="+mn-cs"/>
              </a:rPr>
              <a:t>【ねらい】</a:t>
            </a:r>
          </a:p>
          <a:p>
            <a:r>
              <a:rPr kumimoji="1" lang="ja-JP" altLang="ja-JP" sz="1200" kern="1200" dirty="0">
                <a:solidFill>
                  <a:schemeClr val="tx1"/>
                </a:solidFill>
                <a:effectLst/>
                <a:latin typeface="+mn-lt"/>
                <a:ea typeface="+mn-ea"/>
                <a:cs typeface="+mn-cs"/>
              </a:rPr>
              <a:t>事業所内での検討結果を踏まえて、ご本人やご家族に出席していただく個別支援会議へ向けた事前の会議とする。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担当者個人の資質の問題とせず、事業所全体での課題共有により、少しでも質の高いサービス提供を目指すような前向きな議論とする。</a:t>
            </a:r>
          </a:p>
        </p:txBody>
      </p:sp>
      <p:sp>
        <p:nvSpPr>
          <p:cNvPr id="4" name="スライド番号プレースホルダー 3"/>
          <p:cNvSpPr>
            <a:spLocks noGrp="1"/>
          </p:cNvSpPr>
          <p:nvPr>
            <p:ph type="sldNum" sz="quarter" idx="5"/>
          </p:nvPr>
        </p:nvSpPr>
        <p:spPr/>
        <p:txBody>
          <a:bodyPr/>
          <a:lstStyle/>
          <a:p>
            <a:pPr>
              <a:defRPr/>
            </a:pPr>
            <a:fld id="{139288DC-EB6B-4982-B8A4-4F75E2790CA4}" type="slidenum">
              <a:rPr lang="en-US" altLang="ja-JP" smtClean="0"/>
              <a:pPr>
                <a:defRPr/>
              </a:pPr>
              <a:t>22</a:t>
            </a:fld>
            <a:endParaRPr lang="en-US" altLang="ja-JP" dirty="0"/>
          </a:p>
        </p:txBody>
      </p:sp>
    </p:spTree>
    <p:extLst>
      <p:ext uri="{BB962C8B-B14F-4D97-AF65-F5344CB8AC3E}">
        <p14:creationId xmlns:p14="http://schemas.microsoft.com/office/powerpoint/2010/main" val="1990025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44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a:solidFill>
                  <a:schemeClr val="tx1"/>
                </a:solidFill>
                <a:effectLst/>
                <a:latin typeface="+mn-lt"/>
                <a:ea typeface="+mn-ea"/>
                <a:cs typeface="+mn-cs"/>
              </a:rPr>
              <a:t>【ねらい】</a:t>
            </a:r>
          </a:p>
          <a:p>
            <a:r>
              <a:rPr kumimoji="1" lang="ja-JP" altLang="ja-JP" sz="1200" kern="1200" dirty="0">
                <a:solidFill>
                  <a:schemeClr val="tx1"/>
                </a:solidFill>
                <a:effectLst/>
                <a:latin typeface="+mn-lt"/>
                <a:ea typeface="+mn-ea"/>
                <a:cs typeface="+mn-cs"/>
              </a:rPr>
              <a:t>問２・３での結論を得て、ご本人や家族への現況説明を行い、少しでも一朗さんにとって有意義なサービス利用を図っていくことを説明し同意を得る。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一朗さんやご家族の理解が得られるようなわかりやすい説明によって、安心感が生まれるような会議運営を心がける。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pPr>
              <a:defRPr/>
            </a:pPr>
            <a:fld id="{139288DC-EB6B-4982-B8A4-4F75E2790CA4}" type="slidenum">
              <a:rPr lang="en-US" altLang="ja-JP" smtClean="0"/>
              <a:pPr>
                <a:defRPr/>
              </a:pPr>
              <a:t>23</a:t>
            </a:fld>
            <a:endParaRPr lang="en-US" altLang="ja-JP" dirty="0"/>
          </a:p>
        </p:txBody>
      </p:sp>
    </p:spTree>
    <p:extLst>
      <p:ext uri="{BB962C8B-B14F-4D97-AF65-F5344CB8AC3E}">
        <p14:creationId xmlns:p14="http://schemas.microsoft.com/office/powerpoint/2010/main" val="1269903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44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altLang="en-US" dirty="0"/>
          </a:p>
        </p:txBody>
      </p:sp>
      <p:sp>
        <p:nvSpPr>
          <p:cNvPr id="4" name="スライド番号プレースホルダー 3"/>
          <p:cNvSpPr>
            <a:spLocks noGrp="1"/>
          </p:cNvSpPr>
          <p:nvPr>
            <p:ph type="sldNum" sz="quarter" idx="5"/>
          </p:nvPr>
        </p:nvSpPr>
        <p:spPr/>
        <p:txBody>
          <a:bodyPr/>
          <a:lstStyle/>
          <a:p>
            <a:pPr>
              <a:defRPr/>
            </a:pPr>
            <a:fld id="{139288DC-EB6B-4982-B8A4-4F75E2790CA4}" type="slidenum">
              <a:rPr lang="en-US" altLang="ja-JP" smtClean="0"/>
              <a:pPr>
                <a:defRPr/>
              </a:pPr>
              <a:t>24</a:t>
            </a:fld>
            <a:endParaRPr lang="en-US" altLang="ja-JP" dirty="0"/>
          </a:p>
        </p:txBody>
      </p:sp>
    </p:spTree>
    <p:extLst>
      <p:ext uri="{BB962C8B-B14F-4D97-AF65-F5344CB8AC3E}">
        <p14:creationId xmlns:p14="http://schemas.microsoft.com/office/powerpoint/2010/main" val="15378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137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a:solidFill>
                  <a:schemeClr val="tx1"/>
                </a:solidFill>
                <a:effectLst/>
                <a:latin typeface="+mn-lt"/>
                <a:ea typeface="+mn-ea"/>
                <a:cs typeface="+mn-cs"/>
              </a:rPr>
              <a:t>個別支援会議の意義、進行方法、行うべき事項（個別支援計画作成時、モニタリング時）等を理解する。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演習においては、個別支援会議における合意形成過程をグループワークで体験し、サービス管理責任者等としての説明能力を獲得する。</a:t>
            </a:r>
            <a:r>
              <a:rPr lang="ja-JP" altLang="ja-JP" dirty="0">
                <a:effectLst/>
              </a:rPr>
              <a:t> </a:t>
            </a:r>
            <a:endParaRPr altLang="en-US" dirty="0"/>
          </a:p>
        </p:txBody>
      </p:sp>
      <p:sp>
        <p:nvSpPr>
          <p:cNvPr id="4" name="スライド番号プレースホルダー 3"/>
          <p:cNvSpPr>
            <a:spLocks noGrp="1"/>
          </p:cNvSpPr>
          <p:nvPr>
            <p:ph type="sldNum" sz="quarter" idx="5"/>
          </p:nvPr>
        </p:nvSpPr>
        <p:spPr/>
        <p:txBody>
          <a:bodyPr/>
          <a:lstStyle/>
          <a:p>
            <a:pPr>
              <a:defRPr/>
            </a:pPr>
            <a:fld id="{E5C4655E-DF4D-4B55-87C6-2F5A11F13A72}" type="slidenum">
              <a:rPr lang="en-US" altLang="ja-JP" smtClean="0"/>
              <a:pPr>
                <a:defRPr/>
              </a:pPr>
              <a:t>2</a:t>
            </a:fld>
            <a:endParaRPr lang="en-US" altLang="ja-JP" dirty="0"/>
          </a:p>
        </p:txBody>
      </p:sp>
    </p:spTree>
    <p:extLst>
      <p:ext uri="{BB962C8B-B14F-4D97-AF65-F5344CB8AC3E}">
        <p14:creationId xmlns:p14="http://schemas.microsoft.com/office/powerpoint/2010/main" val="132669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44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pPr>
              <a:defRPr/>
            </a:pPr>
            <a:fld id="{139288DC-EB6B-4982-B8A4-4F75E2790CA4}" type="slidenum">
              <a:rPr lang="en-US" altLang="ja-JP" smtClean="0"/>
              <a:pPr>
                <a:defRPr/>
              </a:pPr>
              <a:t>26</a:t>
            </a:fld>
            <a:endParaRPr lang="en-US" altLang="ja-JP" dirty="0"/>
          </a:p>
        </p:txBody>
      </p:sp>
    </p:spTree>
    <p:extLst>
      <p:ext uri="{BB962C8B-B14F-4D97-AF65-F5344CB8AC3E}">
        <p14:creationId xmlns:p14="http://schemas.microsoft.com/office/powerpoint/2010/main" val="1924891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137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a:solidFill>
                  <a:schemeClr val="tx1"/>
                </a:solidFill>
                <a:effectLst/>
                <a:latin typeface="+mn-lt"/>
                <a:ea typeface="+mn-ea"/>
                <a:cs typeface="+mn-cs"/>
              </a:rPr>
              <a:t>グループワークの体験を基に、個別支援会議におけるサービス管理責任者等の役割について討議し、その役割についてまとめる。</a:t>
            </a:r>
            <a:r>
              <a:rPr lang="ja-JP" altLang="ja-JP" dirty="0">
                <a:effectLst/>
              </a:rPr>
              <a:t> </a:t>
            </a:r>
            <a:endParaRPr altLang="en-US" dirty="0"/>
          </a:p>
        </p:txBody>
      </p:sp>
      <p:sp>
        <p:nvSpPr>
          <p:cNvPr id="4" name="スライド番号プレースホルダー 3"/>
          <p:cNvSpPr>
            <a:spLocks noGrp="1"/>
          </p:cNvSpPr>
          <p:nvPr>
            <p:ph type="sldNum" sz="quarter" idx="5"/>
          </p:nvPr>
        </p:nvSpPr>
        <p:spPr/>
        <p:txBody>
          <a:bodyPr/>
          <a:lstStyle/>
          <a:p>
            <a:pPr>
              <a:defRPr/>
            </a:pPr>
            <a:fld id="{E5C4655E-DF4D-4B55-87C6-2F5A11F13A72}" type="slidenum">
              <a:rPr lang="en-US" altLang="ja-JP" smtClean="0"/>
              <a:pPr>
                <a:defRPr/>
              </a:pPr>
              <a:t>27</a:t>
            </a:fld>
            <a:endParaRPr lang="en-US" altLang="ja-JP" dirty="0"/>
          </a:p>
        </p:txBody>
      </p:sp>
    </p:spTree>
    <p:extLst>
      <p:ext uri="{BB962C8B-B14F-4D97-AF65-F5344CB8AC3E}">
        <p14:creationId xmlns:p14="http://schemas.microsoft.com/office/powerpoint/2010/main" val="1886271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44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a:solidFill>
                  <a:schemeClr val="tx1"/>
                </a:solidFill>
                <a:effectLst/>
                <a:latin typeface="+mn-lt"/>
                <a:ea typeface="+mn-ea"/>
                <a:cs typeface="+mn-cs"/>
              </a:rPr>
              <a:t>【ねらい】</a:t>
            </a:r>
          </a:p>
          <a:p>
            <a:r>
              <a:rPr kumimoji="1" lang="ja-JP" altLang="ja-JP" sz="1200" kern="1200" dirty="0">
                <a:solidFill>
                  <a:schemeClr val="tx1"/>
                </a:solidFill>
                <a:effectLst/>
                <a:latin typeface="+mn-lt"/>
                <a:ea typeface="+mn-ea"/>
                <a:cs typeface="+mn-cs"/>
              </a:rPr>
              <a:t>前回の演習の簡単な振り返りから入り、自分の以前の仕事ぶりを思い出し、「失敗」を発表してもらいます。誰もが未熟な時代があり、様々な体験や経験、業務を通じて克服したり、成長してきたはずです。</a:t>
            </a:r>
          </a:p>
          <a:p>
            <a:r>
              <a:rPr kumimoji="1" lang="ja-JP" altLang="ja-JP" sz="1200" kern="1200" dirty="0">
                <a:solidFill>
                  <a:schemeClr val="tx1"/>
                </a:solidFill>
                <a:effectLst/>
                <a:latin typeface="+mn-lt"/>
                <a:ea typeface="+mn-ea"/>
                <a:cs typeface="+mn-cs"/>
              </a:rPr>
              <a:t>失敗談のつぎに、具体的にサービス管理責任者の役割を議論し、自らがサービス提供の要であることを確認します。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pPr>
              <a:defRPr/>
            </a:pPr>
            <a:fld id="{139288DC-EB6B-4982-B8A4-4F75E2790CA4}" type="slidenum">
              <a:rPr lang="en-US" altLang="ja-JP" smtClean="0"/>
              <a:pPr>
                <a:defRPr/>
              </a:pPr>
              <a:t>29</a:t>
            </a:fld>
            <a:endParaRPr lang="en-US" altLang="ja-JP" dirty="0"/>
          </a:p>
        </p:txBody>
      </p:sp>
    </p:spTree>
    <p:extLst>
      <p:ext uri="{BB962C8B-B14F-4D97-AF65-F5344CB8AC3E}">
        <p14:creationId xmlns:p14="http://schemas.microsoft.com/office/powerpoint/2010/main" val="1960439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44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a:solidFill>
                  <a:schemeClr val="tx1"/>
                </a:solidFill>
                <a:effectLst/>
                <a:latin typeface="+mn-lt"/>
                <a:ea typeface="+mn-ea"/>
                <a:cs typeface="+mn-cs"/>
              </a:rPr>
              <a:t>【ねらい】</a:t>
            </a:r>
          </a:p>
          <a:p>
            <a:r>
              <a:rPr kumimoji="1" lang="ja-JP" altLang="ja-JP" sz="1200" kern="1200" dirty="0">
                <a:solidFill>
                  <a:schemeClr val="tx1"/>
                </a:solidFill>
                <a:effectLst/>
                <a:latin typeface="+mn-lt"/>
                <a:ea typeface="+mn-ea"/>
                <a:cs typeface="+mn-cs"/>
              </a:rPr>
              <a:t>前回の演習の簡単な振り返りから入り、自分の以前の仕事ぶりを思い出し、「失敗」を発表してもらいます。誰もが未熟な時代があり、様々な体験や経験、業務を通じて克服したり、成長してきたはずです。</a:t>
            </a:r>
          </a:p>
          <a:p>
            <a:r>
              <a:rPr kumimoji="1" lang="ja-JP" altLang="ja-JP" sz="1200" kern="1200" dirty="0">
                <a:solidFill>
                  <a:schemeClr val="tx1"/>
                </a:solidFill>
                <a:effectLst/>
                <a:latin typeface="+mn-lt"/>
                <a:ea typeface="+mn-ea"/>
                <a:cs typeface="+mn-cs"/>
              </a:rPr>
              <a:t>失敗談のつぎに、具体的にサービス管理責任者の役割を議論し、自らがサービス提供の要であることを確認します。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pPr>
              <a:defRPr/>
            </a:pPr>
            <a:fld id="{139288DC-EB6B-4982-B8A4-4F75E2790CA4}" type="slidenum">
              <a:rPr lang="en-US" altLang="ja-JP" smtClean="0"/>
              <a:pPr>
                <a:defRPr/>
              </a:pPr>
              <a:t>30</a:t>
            </a:fld>
            <a:endParaRPr lang="en-US" altLang="ja-JP" dirty="0"/>
          </a:p>
        </p:txBody>
      </p:sp>
    </p:spTree>
    <p:extLst>
      <p:ext uri="{BB962C8B-B14F-4D97-AF65-F5344CB8AC3E}">
        <p14:creationId xmlns:p14="http://schemas.microsoft.com/office/powerpoint/2010/main" val="1195183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44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pPr>
              <a:defRPr/>
            </a:pPr>
            <a:fld id="{139288DC-EB6B-4982-B8A4-4F75E2790CA4}" type="slidenum">
              <a:rPr lang="en-US" altLang="ja-JP" smtClean="0"/>
              <a:pPr>
                <a:defRPr/>
              </a:pPr>
              <a:t>31</a:t>
            </a:fld>
            <a:endParaRPr lang="en-US" altLang="ja-JP" dirty="0"/>
          </a:p>
        </p:txBody>
      </p:sp>
    </p:spTree>
    <p:extLst>
      <p:ext uri="{BB962C8B-B14F-4D97-AF65-F5344CB8AC3E}">
        <p14:creationId xmlns:p14="http://schemas.microsoft.com/office/powerpoint/2010/main" val="126809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6B06346-03DC-A542-ACE7-C6F0224971F3}" type="slidenum">
              <a:rPr kumimoji="1" lang="ja-JP" altLang="en-US" smtClean="0"/>
              <a:t>4</a:t>
            </a:fld>
            <a:endParaRPr kumimoji="1" lang="ja-JP" altLang="en-US"/>
          </a:p>
        </p:txBody>
      </p:sp>
    </p:spTree>
    <p:extLst>
      <p:ext uri="{BB962C8B-B14F-4D97-AF65-F5344CB8AC3E}">
        <p14:creationId xmlns:p14="http://schemas.microsoft.com/office/powerpoint/2010/main" val="275976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【ねらい】</a:t>
            </a:r>
          </a:p>
          <a:p>
            <a:r>
              <a:rPr kumimoji="1" lang="ja-JP" altLang="ja-JP" sz="1200" kern="1200" dirty="0">
                <a:solidFill>
                  <a:schemeClr val="tx1"/>
                </a:solidFill>
                <a:effectLst/>
                <a:latin typeface="+mn-lt"/>
                <a:ea typeface="+mn-ea"/>
                <a:cs typeface="+mn-cs"/>
              </a:rPr>
              <a:t>支援の内容や方法を段階的に捉え、現在の状況に合わせた支援方法やアセスメント、関係性作りがあることを理解する。決して、支援者が支援しやすい方法やできることも取り上げてしまうような支援方法を選択しない。</a:t>
            </a:r>
          </a:p>
          <a:p>
            <a:r>
              <a:rPr kumimoji="1" lang="ja-JP" altLang="ja-JP" sz="1200" kern="1200" dirty="0">
                <a:solidFill>
                  <a:schemeClr val="tx1"/>
                </a:solidFill>
                <a:effectLst/>
                <a:latin typeface="+mn-lt"/>
                <a:ea typeface="+mn-ea"/>
                <a:cs typeface="+mn-cs"/>
              </a:rPr>
              <a:t>支援関係者（職場の同僚など）を信じ、チームアプローチの重要性を理解する。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36B06346-03DC-A542-ACE7-C6F0224971F3}" type="slidenum">
              <a:rPr kumimoji="1" lang="ja-JP" altLang="en-US" smtClean="0"/>
              <a:t>6</a:t>
            </a:fld>
            <a:endParaRPr kumimoji="1" lang="ja-JP" altLang="en-US"/>
          </a:p>
        </p:txBody>
      </p:sp>
    </p:spTree>
    <p:extLst>
      <p:ext uri="{BB962C8B-B14F-4D97-AF65-F5344CB8AC3E}">
        <p14:creationId xmlns:p14="http://schemas.microsoft.com/office/powerpoint/2010/main" val="183768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3" name="ノート プレースホルダー 2"/>
          <p:cNvSpPr>
            <a:spLocks noGrp="1"/>
          </p:cNvSpPr>
          <p:nvPr>
            <p:ph type="body" idx="1"/>
          </p:nvPr>
        </p:nvSpPr>
        <p:spPr/>
        <p:txBody>
          <a:bodyPr/>
          <a:lstStyle/>
          <a:p>
            <a:pPr>
              <a:defRPr/>
            </a:pPr>
            <a:endParaRPr altLang="en-US" dirty="0"/>
          </a:p>
        </p:txBody>
      </p:sp>
      <p:sp>
        <p:nvSpPr>
          <p:cNvPr id="4" name="スライド番号プレースホルダー 3"/>
          <p:cNvSpPr>
            <a:spLocks noGrp="1"/>
          </p:cNvSpPr>
          <p:nvPr>
            <p:ph type="sldNum" sz="quarter" idx="5"/>
          </p:nvPr>
        </p:nvSpPr>
        <p:spPr/>
        <p:txBody>
          <a:bodyPr/>
          <a:lstStyle/>
          <a:p>
            <a:pPr>
              <a:defRPr/>
            </a:pPr>
            <a:fld id="{237012CB-96A6-4BA8-8CF7-4726B33C16E5}" type="slidenum">
              <a:rPr lang="en-US" altLang="ja-JP" smtClean="0"/>
              <a:pPr>
                <a:defRPr/>
              </a:pPr>
              <a:t>7</a:t>
            </a:fld>
            <a:endParaRPr lang="en-US" altLang="ja-JP" dirty="0"/>
          </a:p>
        </p:txBody>
      </p:sp>
    </p:spTree>
    <p:extLst>
      <p:ext uri="{BB962C8B-B14F-4D97-AF65-F5344CB8AC3E}">
        <p14:creationId xmlns:p14="http://schemas.microsoft.com/office/powerpoint/2010/main" val="69078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必ずしも意見が一致しなくてもよい。そのことにより会議が成立し、支援方針や見立てが共有されることの意味を理解する。</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ひとりひとりの価値観やものさしは違うことを強調する。</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u="sng" kern="1200" dirty="0">
                <a:solidFill>
                  <a:schemeClr val="tx1"/>
                </a:solidFill>
                <a:effectLst/>
                <a:latin typeface="+mn-lt"/>
                <a:ea typeface="+mn-ea"/>
                <a:cs typeface="+mn-cs"/>
              </a:rPr>
              <a:t>答えは利用者本人にしかわからないが、職員として見立てを持つことが重要となる。</a:t>
            </a:r>
            <a:endParaRPr kumimoji="1" lang="ja-JP" altLang="ja-JP" sz="1200" kern="1200" dirty="0">
              <a:solidFill>
                <a:schemeClr val="tx1"/>
              </a:solidFill>
              <a:effectLst/>
              <a:latin typeface="+mn-lt"/>
              <a:ea typeface="+mn-ea"/>
              <a:cs typeface="+mn-cs"/>
            </a:endParaRPr>
          </a:p>
          <a:p>
            <a:pPr>
              <a:defRPr/>
            </a:pPr>
            <a:endParaRPr altLang="en-US" dirty="0"/>
          </a:p>
        </p:txBody>
      </p:sp>
      <p:sp>
        <p:nvSpPr>
          <p:cNvPr id="4" name="スライド番号プレースホルダー 3"/>
          <p:cNvSpPr>
            <a:spLocks noGrp="1"/>
          </p:cNvSpPr>
          <p:nvPr>
            <p:ph type="sldNum" sz="quarter" idx="5"/>
          </p:nvPr>
        </p:nvSpPr>
        <p:spPr/>
        <p:txBody>
          <a:bodyPr/>
          <a:lstStyle/>
          <a:p>
            <a:pPr>
              <a:defRPr/>
            </a:pPr>
            <a:fld id="{2F894A90-B009-4FB5-B245-9A961AB7C5D9}" type="slidenum">
              <a:rPr lang="en-US" altLang="ja-JP" smtClean="0"/>
              <a:pPr>
                <a:defRPr/>
              </a:pPr>
              <a:t>9</a:t>
            </a:fld>
            <a:endParaRPr lang="en-US" altLang="ja-JP" dirty="0"/>
          </a:p>
        </p:txBody>
      </p:sp>
    </p:spTree>
    <p:extLst>
      <p:ext uri="{BB962C8B-B14F-4D97-AF65-F5344CB8AC3E}">
        <p14:creationId xmlns:p14="http://schemas.microsoft.com/office/powerpoint/2010/main" val="67587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3" name="ノート プレースホルダー 2"/>
          <p:cNvSpPr>
            <a:spLocks noGrp="1"/>
          </p:cNvSpPr>
          <p:nvPr>
            <p:ph type="body" idx="1"/>
          </p:nvPr>
        </p:nvSpPr>
        <p:spPr/>
        <p:txBody>
          <a:bodyPr/>
          <a:lstStyle/>
          <a:p>
            <a:pPr>
              <a:defRPr/>
            </a:pPr>
            <a:r>
              <a:rPr altLang="ja-JP" sz="1100" dirty="0"/>
              <a:t>１、インパクト　</a:t>
            </a:r>
            <a:r>
              <a:rPr lang="en-US" altLang="ja-JP" sz="1100" dirty="0"/>
              <a:t>impact</a:t>
            </a:r>
            <a:r>
              <a:rPr altLang="ja-JP" sz="1100" dirty="0"/>
              <a:t>　</a:t>
            </a:r>
            <a:r>
              <a:rPr lang="en-US" altLang="ja-JP" sz="1100" dirty="0"/>
              <a:t>of</a:t>
            </a:r>
            <a:r>
              <a:rPr altLang="ja-JP" sz="1100" dirty="0"/>
              <a:t>　</a:t>
            </a:r>
            <a:r>
              <a:rPr lang="en-US" altLang="ja-JP" sz="1100" dirty="0"/>
              <a:t>illness</a:t>
            </a:r>
            <a:endParaRPr altLang="ja-JP" sz="1100" dirty="0"/>
          </a:p>
          <a:p>
            <a:pPr>
              <a:defRPr/>
            </a:pPr>
            <a:r>
              <a:rPr altLang="ja-JP" sz="1100" dirty="0"/>
              <a:t>診断→病気でできなくなるということに打ちひしがれる</a:t>
            </a:r>
          </a:p>
          <a:p>
            <a:pPr>
              <a:defRPr/>
            </a:pPr>
            <a:r>
              <a:rPr altLang="ja-JP" sz="1100" dirty="0"/>
              <a:t>例）わたしは人と違うのではないか。人生の挫折。入院。</a:t>
            </a:r>
          </a:p>
          <a:p>
            <a:pPr>
              <a:defRPr/>
            </a:pPr>
            <a:r>
              <a:rPr altLang="ja-JP" sz="1100" dirty="0"/>
              <a:t>この先もこのような状況が続くと感じ、自殺しようかと思った。</a:t>
            </a:r>
          </a:p>
          <a:p>
            <a:pPr>
              <a:defRPr/>
            </a:pPr>
            <a:r>
              <a:rPr lang="en-US" altLang="ja-JP" sz="1100" dirty="0"/>
              <a:t> </a:t>
            </a:r>
            <a:endParaRPr altLang="ja-JP" sz="1100" dirty="0"/>
          </a:p>
          <a:p>
            <a:pPr>
              <a:defRPr/>
            </a:pPr>
            <a:r>
              <a:rPr altLang="ja-JP" sz="1100" dirty="0"/>
              <a:t>２．人生は限られていると思う　</a:t>
            </a:r>
            <a:r>
              <a:rPr lang="en-US" altLang="ja-JP" sz="1100" dirty="0"/>
              <a:t>life</a:t>
            </a:r>
            <a:r>
              <a:rPr altLang="ja-JP" sz="1100" dirty="0"/>
              <a:t>　</a:t>
            </a:r>
            <a:r>
              <a:rPr lang="en-US" altLang="ja-JP" sz="1100" dirty="0"/>
              <a:t>is</a:t>
            </a:r>
            <a:r>
              <a:rPr altLang="ja-JP" sz="1100" dirty="0"/>
              <a:t>　</a:t>
            </a:r>
            <a:r>
              <a:rPr lang="en-US" altLang="ja-JP" sz="1100" dirty="0"/>
              <a:t>limited</a:t>
            </a:r>
            <a:endParaRPr altLang="ja-JP" sz="1100" dirty="0"/>
          </a:p>
          <a:p>
            <a:pPr>
              <a:defRPr/>
            </a:pPr>
            <a:r>
              <a:rPr altLang="ja-JP" sz="1100" dirty="0"/>
              <a:t>最初ほどの衝撃はないが、こんなもんだろうと感じる。</a:t>
            </a:r>
          </a:p>
          <a:p>
            <a:pPr>
              <a:defRPr/>
            </a:pPr>
            <a:r>
              <a:rPr altLang="ja-JP" sz="1100" dirty="0"/>
              <a:t>この状態が何年も続く人もいる。</a:t>
            </a:r>
          </a:p>
          <a:p>
            <a:pPr>
              <a:defRPr/>
            </a:pPr>
            <a:r>
              <a:rPr altLang="ja-JP" sz="1100" dirty="0"/>
              <a:t>これを受け入れるしかないなと思う。自分にとって特別な段階。</a:t>
            </a:r>
          </a:p>
          <a:p>
            <a:pPr>
              <a:defRPr/>
            </a:pPr>
            <a:r>
              <a:rPr altLang="ja-JP" sz="1100" dirty="0"/>
              <a:t>例）小さい時は宇宙の仕事に就きたいと思っていた。オリンピック選手になりたいと思っていた。</a:t>
            </a:r>
          </a:p>
          <a:p>
            <a:pPr>
              <a:defRPr/>
            </a:pPr>
            <a:r>
              <a:rPr altLang="ja-JP" sz="1100" dirty="0"/>
              <a:t>　　アトランタオリンピックの１ヶ月前に入院した。退院後にテレビでオリンピックを見て泣いた。</a:t>
            </a:r>
          </a:p>
          <a:p>
            <a:pPr>
              <a:defRPr/>
            </a:pPr>
            <a:r>
              <a:rPr altLang="ja-JP" sz="1100" dirty="0"/>
              <a:t>私たちは小さい時に夢がある。その夢が叶わない。自分に欠陥があるのではないかと思う。</a:t>
            </a:r>
          </a:p>
          <a:p>
            <a:pPr>
              <a:defRPr/>
            </a:pPr>
            <a:r>
              <a:rPr lang="en-US" altLang="ja-JP" sz="1100" dirty="0"/>
              <a:t> </a:t>
            </a:r>
            <a:endParaRPr altLang="ja-JP" sz="1100" dirty="0"/>
          </a:p>
          <a:p>
            <a:pPr>
              <a:defRPr/>
            </a:pPr>
            <a:r>
              <a:rPr altLang="ja-JP" sz="1100" dirty="0"/>
              <a:t>３、疑問を抱く　</a:t>
            </a:r>
            <a:r>
              <a:rPr lang="en-US" altLang="ja-JP" sz="1100" dirty="0"/>
              <a:t>change</a:t>
            </a:r>
            <a:r>
              <a:rPr altLang="ja-JP" sz="1100" dirty="0"/>
              <a:t>　</a:t>
            </a:r>
            <a:r>
              <a:rPr lang="en-US" altLang="ja-JP" sz="1100" dirty="0"/>
              <a:t>is possible	</a:t>
            </a:r>
            <a:endParaRPr altLang="ja-JP" sz="1100" dirty="0"/>
          </a:p>
          <a:p>
            <a:pPr>
              <a:defRPr/>
            </a:pPr>
            <a:r>
              <a:rPr altLang="ja-JP" sz="1100" dirty="0"/>
              <a:t>病気だから出来ないのか？という疑う時期。変化は可能。</a:t>
            </a:r>
          </a:p>
          <a:p>
            <a:pPr>
              <a:defRPr/>
            </a:pPr>
            <a:r>
              <a:rPr altLang="ja-JP" sz="1100" dirty="0"/>
              <a:t>変化は可能と思う。キャリアをもつということが出来るのでは？と思う。</a:t>
            </a:r>
          </a:p>
          <a:p>
            <a:pPr>
              <a:defRPr/>
            </a:pPr>
            <a:r>
              <a:rPr altLang="ja-JP" sz="1100" dirty="0"/>
              <a:t>例）「大学に戻りグラフィックを学ぼう」。グラフィックは人に向いていると言われたから。</a:t>
            </a:r>
          </a:p>
          <a:p>
            <a:pPr>
              <a:defRPr/>
            </a:pPr>
            <a:r>
              <a:rPr altLang="ja-JP" sz="1100" dirty="0"/>
              <a:t>でも、グラフィックで働くが嫌で辞めた。本屋で働いた。</a:t>
            </a:r>
          </a:p>
          <a:p>
            <a:pPr>
              <a:defRPr/>
            </a:pPr>
            <a:r>
              <a:rPr lang="en-US" altLang="ja-JP" sz="1100" dirty="0"/>
              <a:t> </a:t>
            </a:r>
            <a:endParaRPr altLang="ja-JP" sz="1100" dirty="0"/>
          </a:p>
          <a:p>
            <a:pPr>
              <a:defRPr/>
            </a:pPr>
            <a:r>
              <a:rPr altLang="ja-JP" sz="1100" dirty="0"/>
              <a:t>４、病気になって出来ないことを変えていく　</a:t>
            </a:r>
            <a:r>
              <a:rPr lang="en-US" altLang="ja-JP" sz="1100" dirty="0"/>
              <a:t>commitment to change</a:t>
            </a:r>
            <a:endParaRPr altLang="ja-JP" sz="1100" dirty="0"/>
          </a:p>
          <a:p>
            <a:pPr>
              <a:defRPr/>
            </a:pPr>
            <a:r>
              <a:rPr altLang="ja-JP" sz="1100" dirty="0"/>
              <a:t>変化しようとコミットメントする。実際に何かを行う。</a:t>
            </a:r>
          </a:p>
          <a:p>
            <a:pPr>
              <a:defRPr/>
            </a:pPr>
            <a:r>
              <a:rPr altLang="ja-JP" sz="1100" dirty="0"/>
              <a:t>変化のきっかけをする人たちと出会う。何か人にしてあげられるのではないかと思う。</a:t>
            </a:r>
          </a:p>
          <a:p>
            <a:pPr>
              <a:defRPr/>
            </a:pPr>
            <a:r>
              <a:rPr altLang="ja-JP" sz="1100" dirty="0"/>
              <a:t>例）地域の人と何かをやれるんじゃないかと思って、大学で福祉を学んだ。</a:t>
            </a:r>
          </a:p>
          <a:p>
            <a:pPr>
              <a:defRPr/>
            </a:pPr>
            <a:r>
              <a:rPr altLang="ja-JP" sz="1100" dirty="0"/>
              <a:t>　　大変だったが成功もあり、自信がついた。</a:t>
            </a:r>
          </a:p>
          <a:p>
            <a:pPr>
              <a:defRPr/>
            </a:pPr>
            <a:r>
              <a:rPr lang="en-US" altLang="ja-JP" sz="1100" dirty="0"/>
              <a:t> </a:t>
            </a:r>
            <a:endParaRPr altLang="ja-JP" sz="1100" dirty="0"/>
          </a:p>
          <a:p>
            <a:pPr>
              <a:defRPr/>
            </a:pPr>
            <a:r>
              <a:rPr altLang="ja-JP" sz="1100" dirty="0"/>
              <a:t>５、変化を起こすために行動を起こす　</a:t>
            </a:r>
            <a:r>
              <a:rPr lang="en-US" altLang="ja-JP" sz="1100" dirty="0"/>
              <a:t>action</a:t>
            </a:r>
            <a:r>
              <a:rPr altLang="ja-JP" sz="1100" dirty="0"/>
              <a:t>　</a:t>
            </a:r>
            <a:r>
              <a:rPr lang="en-US" altLang="ja-JP" sz="1100" dirty="0"/>
              <a:t>for</a:t>
            </a:r>
            <a:r>
              <a:rPr altLang="ja-JP" sz="1100" dirty="0"/>
              <a:t>　</a:t>
            </a:r>
            <a:r>
              <a:rPr lang="en-US" altLang="ja-JP" sz="1100" dirty="0"/>
              <a:t>change</a:t>
            </a:r>
            <a:endParaRPr altLang="ja-JP" sz="1100" dirty="0"/>
          </a:p>
          <a:p>
            <a:pPr>
              <a:defRPr/>
            </a:pPr>
            <a:r>
              <a:rPr altLang="ja-JP" sz="1100" dirty="0"/>
              <a:t>出来ない</a:t>
            </a:r>
            <a:r>
              <a:rPr altLang="ja-JP" sz="1100" dirty="0" err="1"/>
              <a:t>を</a:t>
            </a:r>
            <a:r>
              <a:rPr altLang="ja-JP" sz="1100" dirty="0"/>
              <a:t>越えたところで起こる</a:t>
            </a:r>
          </a:p>
          <a:p>
            <a:pPr>
              <a:defRPr/>
            </a:pPr>
            <a:r>
              <a:rPr altLang="ja-JP" sz="1100" dirty="0"/>
              <a:t>例）福祉を学んだあと、ピアｽﾀｯﾌになり</a:t>
            </a:r>
            <a:r>
              <a:rPr lang="en-US" altLang="ja-JP" sz="1100" dirty="0"/>
              <a:t>CM</a:t>
            </a:r>
            <a:r>
              <a:rPr altLang="ja-JP" sz="1100" dirty="0"/>
              <a:t>として働いた。</a:t>
            </a:r>
          </a:p>
          <a:p>
            <a:pPr>
              <a:defRPr/>
            </a:pPr>
            <a:r>
              <a:rPr altLang="ja-JP" sz="1100" dirty="0"/>
              <a:t>　わたしにとってはドリームジョブ。プロフェッショナルな仕事に就く。</a:t>
            </a:r>
          </a:p>
          <a:p>
            <a:pPr>
              <a:defRPr/>
            </a:pPr>
            <a:r>
              <a:rPr altLang="ja-JP" sz="1100" dirty="0"/>
              <a:t>　ワクワクしながら仕事をすることができる。</a:t>
            </a:r>
          </a:p>
          <a:p>
            <a:pPr>
              <a:defRPr/>
            </a:pPr>
            <a:r>
              <a:rPr altLang="ja-JP" sz="1100" dirty="0"/>
              <a:t>　想像もしていなかった。障害をもったことが、わたしをここに連れてきた。</a:t>
            </a:r>
          </a:p>
          <a:p>
            <a:pPr>
              <a:defRPr/>
            </a:pPr>
            <a:r>
              <a:rPr altLang="ja-JP" sz="1100" dirty="0"/>
              <a:t>　症状は毎日感じる。服用している。でもそれは人生の一部でしかない。</a:t>
            </a:r>
          </a:p>
          <a:p>
            <a:pPr>
              <a:defRPr/>
            </a:pPr>
            <a:r>
              <a:rPr altLang="ja-JP" sz="1100" dirty="0"/>
              <a:t>　病気が一番の弱みだったが、今は一番の強みになっている。</a:t>
            </a:r>
          </a:p>
          <a:p>
            <a:pPr>
              <a:defRPr/>
            </a:pPr>
            <a:r>
              <a:rPr lang="en-US" altLang="ja-JP" sz="1100" dirty="0"/>
              <a:t> </a:t>
            </a:r>
            <a:endParaRPr altLang="ja-JP" sz="1100" dirty="0"/>
          </a:p>
          <a:p>
            <a:pPr>
              <a:defRPr/>
            </a:pPr>
            <a:r>
              <a:rPr lang="en-US" altLang="ja-JP" sz="1100" dirty="0"/>
              <a:t> </a:t>
            </a:r>
            <a:endParaRPr altLang="ja-JP" sz="1100" dirty="0"/>
          </a:p>
          <a:p>
            <a:pPr>
              <a:defRPr/>
            </a:pPr>
            <a:r>
              <a:rPr altLang="ja-JP" sz="1100" dirty="0"/>
              <a:t>１～５の流れが行ったり来たりする。</a:t>
            </a:r>
          </a:p>
          <a:p>
            <a:pPr>
              <a:defRPr/>
            </a:pPr>
            <a:r>
              <a:rPr altLang="ja-JP" sz="1100" dirty="0"/>
              <a:t>本人とつき合うときも、これを考えるとよい。どの段階にいるのか？</a:t>
            </a:r>
          </a:p>
          <a:p>
            <a:pPr>
              <a:defRPr/>
            </a:pPr>
            <a:r>
              <a:rPr altLang="ja-JP" sz="1100" dirty="0"/>
              <a:t>１―２</a:t>
            </a:r>
          </a:p>
          <a:p>
            <a:pPr>
              <a:defRPr/>
            </a:pPr>
            <a:r>
              <a:rPr altLang="ja-JP" sz="1100" dirty="0"/>
              <a:t>・その人のことをよく理解する</a:t>
            </a:r>
          </a:p>
          <a:p>
            <a:pPr>
              <a:defRPr/>
            </a:pPr>
            <a:r>
              <a:rPr altLang="ja-JP" sz="1100" dirty="0"/>
              <a:t>・本人自身もまだ行動しようという時期ではない。一緒に過ごし、よく話を聞く。</a:t>
            </a:r>
          </a:p>
          <a:p>
            <a:pPr>
              <a:defRPr/>
            </a:pPr>
            <a:r>
              <a:rPr altLang="ja-JP" sz="1100" dirty="0"/>
              <a:t>・達成しようというものを決めなくてよい。</a:t>
            </a:r>
          </a:p>
          <a:p>
            <a:pPr>
              <a:defRPr/>
            </a:pPr>
            <a:r>
              <a:rPr altLang="ja-JP" sz="1100" dirty="0"/>
              <a:t>３－４</a:t>
            </a:r>
          </a:p>
          <a:p>
            <a:pPr>
              <a:defRPr/>
            </a:pPr>
            <a:r>
              <a:rPr altLang="ja-JP" sz="1100" dirty="0"/>
              <a:t>・</a:t>
            </a:r>
            <a:r>
              <a:rPr lang="en-US" altLang="ja-JP" sz="1100" dirty="0"/>
              <a:t>PM</a:t>
            </a:r>
            <a:r>
              <a:rPr altLang="ja-JP" sz="1100" dirty="0"/>
              <a:t>が非常に大切な時期</a:t>
            </a:r>
          </a:p>
          <a:p>
            <a:pPr>
              <a:defRPr/>
            </a:pPr>
            <a:r>
              <a:rPr altLang="ja-JP" sz="1100" dirty="0"/>
              <a:t>・強み、ゴールを探すのが有効。</a:t>
            </a:r>
          </a:p>
          <a:p>
            <a:pPr>
              <a:defRPr/>
            </a:pPr>
            <a:r>
              <a:rPr altLang="ja-JP" sz="1100" dirty="0"/>
              <a:t>・何を行動に移すかステップを考える（リカバリーの目的）</a:t>
            </a:r>
          </a:p>
          <a:p>
            <a:pPr>
              <a:defRPr/>
            </a:pPr>
            <a:r>
              <a:rPr altLang="ja-JP" sz="1100" dirty="0"/>
              <a:t>５</a:t>
            </a:r>
          </a:p>
          <a:p>
            <a:pPr>
              <a:defRPr/>
            </a:pPr>
            <a:r>
              <a:rPr altLang="ja-JP" sz="1100" dirty="0"/>
              <a:t>・本人が病気の壁を越えてやっていく時期</a:t>
            </a:r>
          </a:p>
          <a:p>
            <a:pPr>
              <a:defRPr/>
            </a:pPr>
            <a:r>
              <a:rPr altLang="ja-JP" sz="1100" dirty="0"/>
              <a:t>・症状出ることももちろんある。</a:t>
            </a:r>
            <a:r>
              <a:rPr lang="en-US" altLang="ja-JP" sz="1100" dirty="0"/>
              <a:t>CM</a:t>
            </a:r>
            <a:r>
              <a:rPr altLang="ja-JP" sz="1100" dirty="0"/>
              <a:t>やセラピーとの関係も続ける。</a:t>
            </a:r>
          </a:p>
          <a:p>
            <a:pPr>
              <a:defRPr/>
            </a:pPr>
            <a:r>
              <a:rPr altLang="ja-JP" sz="1100" dirty="0"/>
              <a:t>・何に成功したかを理解し、成功を増やす</a:t>
            </a:r>
          </a:p>
          <a:p>
            <a:pPr>
              <a:defRPr/>
            </a:pPr>
            <a:r>
              <a:rPr lang="en-US" altLang="ja-JP" sz="1100" dirty="0"/>
              <a:t> </a:t>
            </a:r>
            <a:endParaRPr altLang="ja-JP" sz="1100" dirty="0"/>
          </a:p>
          <a:p>
            <a:pPr>
              <a:defRPr/>
            </a:pPr>
            <a:r>
              <a:rPr lang="en-US" altLang="ja-JP" sz="1100" dirty="0"/>
              <a:t>CM</a:t>
            </a:r>
            <a:r>
              <a:rPr altLang="ja-JP" sz="1100" dirty="0"/>
              <a:t>はその人が何をすべきか考えがちだが、一歩ひいて待っていることも大切。</a:t>
            </a:r>
          </a:p>
          <a:p>
            <a:pPr>
              <a:defRPr/>
            </a:pPr>
            <a:r>
              <a:rPr altLang="ja-JP" sz="1100" dirty="0" err="1"/>
              <a:t>危険なの</a:t>
            </a:r>
            <a:r>
              <a:rPr altLang="ja-JP" sz="1100" dirty="0"/>
              <a:t>その人が何をしたいかもわからない時に決めて行動させること。</a:t>
            </a:r>
          </a:p>
          <a:p>
            <a:pPr>
              <a:defRPr/>
            </a:pPr>
            <a:endParaRPr altLang="en-US" dirty="0"/>
          </a:p>
        </p:txBody>
      </p:sp>
      <p:sp>
        <p:nvSpPr>
          <p:cNvPr id="4" name="スライド番号プレースホルダー 3"/>
          <p:cNvSpPr>
            <a:spLocks noGrp="1"/>
          </p:cNvSpPr>
          <p:nvPr>
            <p:ph type="sldNum" sz="quarter" idx="5"/>
          </p:nvPr>
        </p:nvSpPr>
        <p:spPr/>
        <p:txBody>
          <a:bodyPr/>
          <a:lstStyle/>
          <a:p>
            <a:pPr>
              <a:defRPr/>
            </a:pPr>
            <a:fld id="{AE588230-B11E-49F7-A8EE-BC6F9660C5BF}" type="slidenum">
              <a:rPr lang="en-US" altLang="ja-JP" smtClean="0"/>
              <a:pPr>
                <a:defRPr/>
              </a:pPr>
              <a:t>10</a:t>
            </a:fld>
            <a:endParaRPr lang="en-US" altLang="ja-JP" dirty="0"/>
          </a:p>
        </p:txBody>
      </p:sp>
    </p:spTree>
    <p:extLst>
      <p:ext uri="{BB962C8B-B14F-4D97-AF65-F5344CB8AC3E}">
        <p14:creationId xmlns:p14="http://schemas.microsoft.com/office/powerpoint/2010/main" val="847939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【ねらい】</a:t>
            </a:r>
          </a:p>
          <a:p>
            <a:r>
              <a:rPr kumimoji="1" lang="en-US" altLang="ja-JP" sz="1200" kern="1200" dirty="0">
                <a:solidFill>
                  <a:schemeClr val="tx1"/>
                </a:solidFill>
                <a:effectLst/>
                <a:latin typeface="+mn-lt"/>
                <a:ea typeface="+mn-ea"/>
                <a:cs typeface="+mn-cs"/>
              </a:rPr>
              <a:t>Section</a:t>
            </a:r>
            <a:r>
              <a:rPr kumimoji="1" lang="ja-JP" altLang="ja-JP" sz="1200" kern="1200" dirty="0">
                <a:solidFill>
                  <a:schemeClr val="tx1"/>
                </a:solidFill>
                <a:effectLst/>
                <a:latin typeface="+mn-lt"/>
                <a:ea typeface="+mn-ea"/>
                <a:cs typeface="+mn-cs"/>
              </a:rPr>
              <a:t>４の想定により、援助方針や具体的な内容は異なるはずです。</a:t>
            </a:r>
            <a:endParaRPr kumimoji="1" lang="en-US" altLang="ja-JP" sz="1200" kern="1200" dirty="0">
              <a:solidFill>
                <a:schemeClr val="tx1"/>
              </a:solidFill>
              <a:effectLst/>
              <a:latin typeface="+mn-lt"/>
              <a:ea typeface="+mn-ea"/>
              <a:cs typeface="+mn-cs"/>
            </a:endParaRPr>
          </a:p>
          <a:p>
            <a:r>
              <a:rPr kumimoji="1" lang="ja-JP" altLang="ja-JP" sz="1200" u="sng" kern="1200" dirty="0">
                <a:solidFill>
                  <a:schemeClr val="tx1"/>
                </a:solidFill>
                <a:effectLst/>
                <a:latin typeface="+mn-lt"/>
                <a:ea typeface="+mn-ea"/>
                <a:cs typeface="+mn-cs"/>
              </a:rPr>
              <a:t>援助方針の決定や具体的な支援内容には根拠をもって考えます。</a:t>
            </a:r>
            <a:endParaRPr kumimoji="1" lang="en-US" altLang="ja-JP" sz="1200" u="sng"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再アセスメントにより、一朗さんや環境のストレングスを探します。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また、そのアセスメント方法や関係構築をする方法を、具体的に検討します。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36B06346-03DC-A542-ACE7-C6F0224971F3}" type="slidenum">
              <a:rPr kumimoji="1" lang="ja-JP" altLang="en-US" smtClean="0"/>
              <a:t>11</a:t>
            </a:fld>
            <a:endParaRPr kumimoji="1" lang="ja-JP" altLang="en-US"/>
          </a:p>
        </p:txBody>
      </p:sp>
    </p:spTree>
    <p:extLst>
      <p:ext uri="{BB962C8B-B14F-4D97-AF65-F5344CB8AC3E}">
        <p14:creationId xmlns:p14="http://schemas.microsoft.com/office/powerpoint/2010/main" val="387188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xfrm>
            <a:off x="1246188" y="1277938"/>
            <a:ext cx="4606925" cy="3455987"/>
          </a:xfrm>
          <a:noFill/>
          <a:ln>
            <a:solidFill>
              <a:srgbClr val="000000"/>
            </a:solidFill>
            <a:miter lim="800000"/>
            <a:headEnd/>
            <a:tailEnd/>
          </a:ln>
        </p:spPr>
      </p:sp>
      <p:sp>
        <p:nvSpPr>
          <p:cNvPr id="1044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dirty="0"/>
              <a:t>出たアイディアのような支援をしているひとはいますか？</a:t>
            </a:r>
            <a:endParaRPr altLang="en-US" dirty="0"/>
          </a:p>
        </p:txBody>
      </p:sp>
      <p:sp>
        <p:nvSpPr>
          <p:cNvPr id="4" name="スライド番号プレースホルダー 3"/>
          <p:cNvSpPr>
            <a:spLocks noGrp="1"/>
          </p:cNvSpPr>
          <p:nvPr>
            <p:ph type="sldNum" sz="quarter" idx="5"/>
          </p:nvPr>
        </p:nvSpPr>
        <p:spPr/>
        <p:txBody>
          <a:bodyPr/>
          <a:lstStyle/>
          <a:p>
            <a:pPr>
              <a:defRPr/>
            </a:pPr>
            <a:fld id="{139288DC-EB6B-4982-B8A4-4F75E2790CA4}" type="slidenum">
              <a:rPr lang="en-US" altLang="ja-JP" smtClean="0"/>
              <a:pPr>
                <a:defRPr/>
              </a:pPr>
              <a:t>13</a:t>
            </a:fld>
            <a:endParaRPr lang="en-US" altLang="ja-JP" dirty="0"/>
          </a:p>
        </p:txBody>
      </p:sp>
    </p:spTree>
    <p:extLst>
      <p:ext uri="{BB962C8B-B14F-4D97-AF65-F5344CB8AC3E}">
        <p14:creationId xmlns:p14="http://schemas.microsoft.com/office/powerpoint/2010/main" val="136097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7A168AA-8D38-4C5C-8C10-459297E9D39E}" type="datetime1">
              <a:rPr lang="en-US" altLang="ja-JP"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200"/>
            </a:lvl1p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4E4C4E-B993-4E54-BA51-7DFABB2010E4}" type="datetime1">
              <a:rPr lang="en-US" altLang="ja-JP"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B87124-3863-4253-BDCD-8444CA696833}" type="datetime1">
              <a:rPr lang="en-US" altLang="ja-JP"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FA1AA7-5501-4DF0-A59D-A20C76F428B8}" type="datetime1">
              <a:rPr lang="en-US" altLang="ja-JP"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49F3FD-54F5-46AA-A68D-8E1596ABCF67}" type="datetime1">
              <a:rPr lang="en-US" altLang="ja-JP"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7FF294-664A-48E7-8313-805B744E0DD3}" type="datetime1">
              <a:rPr lang="en-US" altLang="ja-JP"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9617AFF-17E3-49A1-A6A2-8FAFEEA29AE4}" type="datetime1">
              <a:rPr lang="en-US" altLang="ja-JP" smtClean="0"/>
              <a:t>8/30/2022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F6A3AE-4D56-4C3B-8CE3-B920DAA78211}" type="datetime1">
              <a:rPr lang="en-US" altLang="ja-JP" smtClean="0"/>
              <a:t>8/30/2022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EE8704-05F3-4925-9E76-FDCE680F87A5}" type="datetime1">
              <a:rPr lang="en-US" altLang="ja-JP" smtClean="0"/>
              <a:t>8/30/2022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704318E-DF02-4A21-8E96-0DCBCAB0B033}" type="datetime1">
              <a:rPr lang="en-US" altLang="ja-JP" smtClean="0"/>
              <a:t>8/30/2022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accent3"/>
          </a:solid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3690A6-17E3-4D26-B6C5-C83C60CCAA22}" type="datetime1">
              <a:rPr lang="en-US" altLang="ja-JP"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4BC91EAC-B0EC-489F-9DD4-AC621C360F5A}" type="datetime1">
              <a:rPr lang="en-US" altLang="ja-JP" smtClean="0"/>
              <a:t>8/30/2022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85000"/>
        </a:lnSpc>
        <a:spcBef>
          <a:spcPct val="0"/>
        </a:spcBef>
        <a:buNone/>
        <a:defRPr kumimoji="1"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SzPct val="100000"/>
        <a:buFont typeface="Calibri" panose="020F0502020204030204" pitchFamily="34" charset="0"/>
        <a:buChar char=" "/>
        <a:defRPr kumimoji="1"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ctrTitle"/>
          </p:nvPr>
        </p:nvSpPr>
        <p:spPr>
          <a:xfrm>
            <a:off x="822960" y="1426464"/>
            <a:ext cx="7543800" cy="2685614"/>
          </a:xfrm>
        </p:spPr>
        <p:txBody>
          <a:bodyPr>
            <a:normAutofit fontScale="90000"/>
          </a:bodyPr>
          <a:lstStyle/>
          <a:p>
            <a:r>
              <a:rPr lang="ja-JP" altLang="en-US" sz="4500" dirty="0">
                <a:latin typeface="HGPMinchoE" charset="-128"/>
                <a:ea typeface="HGPMinchoE" charset="-128"/>
                <a:cs typeface="HGPMinchoE" charset="-128"/>
              </a:rPr>
              <a:t>サービス管理責任者　</a:t>
            </a:r>
            <a:r>
              <a:rPr lang="en-US" altLang="ja-JP" sz="4500" dirty="0">
                <a:latin typeface="HGPMinchoE" charset="-128"/>
                <a:ea typeface="HGPMinchoE" charset="-128"/>
                <a:cs typeface="HGPMinchoE" charset="-128"/>
              </a:rPr>
              <a:t/>
            </a:r>
            <a:br>
              <a:rPr lang="en-US" altLang="ja-JP" sz="4500" dirty="0">
                <a:latin typeface="HGPMinchoE" charset="-128"/>
                <a:ea typeface="HGPMinchoE" charset="-128"/>
                <a:cs typeface="HGPMinchoE" charset="-128"/>
              </a:rPr>
            </a:br>
            <a:r>
              <a:rPr lang="ja-JP" altLang="en-US" sz="4500">
                <a:latin typeface="HGPMinchoE" charset="-128"/>
                <a:ea typeface="HGPMinchoE" charset="-128"/>
                <a:cs typeface="HGPMinchoE" charset="-128"/>
              </a:rPr>
              <a:t>実践研修</a:t>
            </a:r>
            <a:r>
              <a:rPr lang="en-US" altLang="ja-JP" sz="4500" dirty="0">
                <a:latin typeface="HGPMinchoE" charset="-128"/>
                <a:ea typeface="HGPMinchoE" charset="-128"/>
                <a:cs typeface="HGPMinchoE" charset="-128"/>
              </a:rPr>
              <a:t/>
            </a:r>
            <a:br>
              <a:rPr lang="en-US" altLang="ja-JP" sz="4500" dirty="0">
                <a:latin typeface="HGPMinchoE" charset="-128"/>
                <a:ea typeface="HGPMinchoE" charset="-128"/>
                <a:cs typeface="HGPMinchoE" charset="-128"/>
              </a:rPr>
            </a:br>
            <a:r>
              <a:rPr lang="en-US" altLang="ja-JP" sz="4500" dirty="0">
                <a:latin typeface="HGPMinchoE" charset="-128"/>
                <a:ea typeface="HGPMinchoE" charset="-128"/>
                <a:cs typeface="HGPMinchoE" charset="-128"/>
              </a:rPr>
              <a:t/>
            </a:r>
            <a:br>
              <a:rPr lang="en-US" altLang="ja-JP" sz="4500" dirty="0">
                <a:latin typeface="HGPMinchoE" charset="-128"/>
                <a:ea typeface="HGPMinchoE" charset="-128"/>
                <a:cs typeface="HGPMinchoE" charset="-128"/>
              </a:rPr>
            </a:br>
            <a:r>
              <a:rPr lang="en-US" altLang="ja-JP" sz="2200" b="1" dirty="0">
                <a:latin typeface="HGSMinchoE" panose="02020900000000000000" pitchFamily="18" charset="-128"/>
                <a:ea typeface="HGSMinchoE" panose="02020900000000000000" pitchFamily="18" charset="-128"/>
              </a:rPr>
              <a:t>2</a:t>
            </a:r>
            <a:r>
              <a:rPr lang="ja-JP" altLang="ja-JP" sz="2200" b="1">
                <a:latin typeface="HGSMinchoE" panose="02020900000000000000" pitchFamily="18" charset="-128"/>
                <a:ea typeface="HGSMinchoE" panose="02020900000000000000" pitchFamily="18" charset="-128"/>
              </a:rPr>
              <a:t>　サービス提供に関する講義及び演習</a:t>
            </a:r>
            <a:r>
              <a:rPr lang="en-US" altLang="ja-JP" sz="4500" dirty="0">
                <a:latin typeface="HGPMinchoE" charset="-128"/>
                <a:ea typeface="HGPMinchoE" charset="-128"/>
                <a:cs typeface="HGPMinchoE" charset="-128"/>
              </a:rPr>
              <a:t/>
            </a:r>
            <a:br>
              <a:rPr lang="en-US" altLang="ja-JP" sz="4500" dirty="0">
                <a:latin typeface="HGPMinchoE" charset="-128"/>
                <a:ea typeface="HGPMinchoE" charset="-128"/>
                <a:cs typeface="HGPMinchoE" charset="-128"/>
              </a:rPr>
            </a:br>
            <a:r>
              <a:rPr lang="en-US" altLang="ja-JP" sz="3300" dirty="0">
                <a:latin typeface="HGPMinchoE" charset="-128"/>
                <a:ea typeface="HGPMinchoE" charset="-128"/>
                <a:cs typeface="HGPMinchoE" charset="-128"/>
              </a:rPr>
              <a:t/>
            </a:r>
            <a:br>
              <a:rPr lang="en-US" altLang="ja-JP" sz="3300" dirty="0">
                <a:latin typeface="HGPMinchoE" charset="-128"/>
                <a:ea typeface="HGPMinchoE" charset="-128"/>
                <a:cs typeface="HGPMinchoE" charset="-128"/>
              </a:rPr>
            </a:br>
            <a:r>
              <a:rPr lang="ja-JP" altLang="en-US" sz="2100">
                <a:latin typeface="HGPMinchoE" charset="-128"/>
                <a:ea typeface="HGPMinchoE" charset="-128"/>
                <a:cs typeface="HGPMinchoE" charset="-128"/>
              </a:rPr>
              <a:t>令和</a:t>
            </a:r>
            <a:r>
              <a:rPr lang="en-US" altLang="ja-JP" sz="2100" dirty="0">
                <a:latin typeface="HGPMinchoE" charset="-128"/>
                <a:ea typeface="HGPMinchoE" charset="-128"/>
                <a:cs typeface="HGPMinchoE" charset="-128"/>
              </a:rPr>
              <a:t>4</a:t>
            </a:r>
            <a:r>
              <a:rPr lang="ja-JP" altLang="en-US" sz="2100">
                <a:latin typeface="HGPMinchoE" charset="-128"/>
                <a:ea typeface="HGPMinchoE" charset="-128"/>
                <a:cs typeface="HGPMinchoE" charset="-128"/>
              </a:rPr>
              <a:t>年度　厚生労働省　指導者養成研修会</a:t>
            </a:r>
            <a:endParaRPr lang="ja-JP" altLang="en-US" sz="2100" dirty="0">
              <a:latin typeface="HGPMinchoE" charset="-128"/>
              <a:ea typeface="HGPMinchoE" charset="-128"/>
              <a:cs typeface="HGPMinchoE" charset="-128"/>
            </a:endParaRPr>
          </a:p>
        </p:txBody>
      </p:sp>
      <p:sp>
        <p:nvSpPr>
          <p:cNvPr id="13315" name="サブタイトル 2"/>
          <p:cNvSpPr>
            <a:spLocks noGrp="1"/>
          </p:cNvSpPr>
          <p:nvPr>
            <p:ph type="subTitle" idx="1"/>
          </p:nvPr>
        </p:nvSpPr>
        <p:spPr>
          <a:xfrm>
            <a:off x="2057399" y="4772025"/>
            <a:ext cx="6504709" cy="365240"/>
          </a:xfrm>
        </p:spPr>
        <p:txBody>
          <a:bodyPr>
            <a:noAutofit/>
          </a:bodyPr>
          <a:lstStyle/>
          <a:p>
            <a:pPr eaLnBrk="1" hangingPunct="1"/>
            <a:r>
              <a:rPr lang="ja-JP" altLang="en-US" sz="2000">
                <a:solidFill>
                  <a:schemeClr val="tx1"/>
                </a:solidFill>
                <a:latin typeface="HGPMinchoE" charset="-128"/>
                <a:ea typeface="HGPMinchoE" charset="-128"/>
                <a:cs typeface="HGPMinchoE" charset="-128"/>
              </a:rPr>
              <a:t>社会福祉法人けやきの郷　業務執行理事　菊本圭一</a:t>
            </a:r>
            <a:endParaRPr lang="ja-JP" altLang="en-US" sz="2000" dirty="0">
              <a:solidFill>
                <a:schemeClr val="tx1"/>
              </a:solidFill>
              <a:latin typeface="HGPMinchoE" charset="-128"/>
              <a:ea typeface="HGPMinchoE" charset="-128"/>
              <a:cs typeface="HGPMinchoE" charset="-128"/>
            </a:endParaRP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コンテンツ プレースホルダー 2"/>
          <p:cNvSpPr>
            <a:spLocks noGrp="1"/>
          </p:cNvSpPr>
          <p:nvPr>
            <p:ph sz="quarter" idx="1"/>
          </p:nvPr>
        </p:nvSpPr>
        <p:spPr>
          <a:xfrm>
            <a:off x="769484" y="1786521"/>
            <a:ext cx="8060191" cy="5234211"/>
          </a:xfrm>
        </p:spPr>
        <p:txBody>
          <a:bodyPr>
            <a:noAutofit/>
          </a:bodyPr>
          <a:lstStyle/>
          <a:p>
            <a:pPr marL="642938" indent="-631031">
              <a:lnSpc>
                <a:spcPct val="100000"/>
              </a:lnSpc>
              <a:buNone/>
            </a:pPr>
            <a:r>
              <a:rPr lang="ja-JP" altLang="en-US" sz="1800" dirty="0">
                <a:latin typeface="HGPMinchoE" charset="-128"/>
                <a:ea typeface="HGPMinchoE" charset="-128"/>
                <a:cs typeface="HGPMinchoE" charset="-128"/>
              </a:rPr>
              <a:t>過程１　障害や病気によってできなくなったことで打ちひしがれる。人生はもうだめだ、こんなもんだとあきらめる。　この状態が何年も続く人もいる。</a:t>
            </a:r>
            <a:endParaRPr lang="en-US" altLang="ja-JP" sz="1800" dirty="0">
              <a:latin typeface="HGPMinchoE" charset="-128"/>
              <a:ea typeface="HGPMinchoE" charset="-128"/>
              <a:cs typeface="HGPMinchoE" charset="-128"/>
            </a:endParaRPr>
          </a:p>
          <a:p>
            <a:pPr marL="0" indent="0">
              <a:lnSpc>
                <a:spcPct val="100000"/>
              </a:lnSpc>
              <a:buNone/>
            </a:pPr>
            <a:r>
              <a:rPr lang="ja-JP" altLang="en-US" sz="1800" dirty="0">
                <a:latin typeface="HGPMinchoE" charset="-128"/>
                <a:ea typeface="HGPMinchoE" charset="-128"/>
                <a:cs typeface="HGPMinchoE" charset="-128"/>
              </a:rPr>
              <a:t>過程２　変化が可能だと思う（病気が原因でできないのではないと疑問を抱く）　</a:t>
            </a:r>
            <a:endParaRPr lang="en-US" altLang="ja-JP" sz="1800" dirty="0">
              <a:latin typeface="HGPMinchoE" charset="-128"/>
              <a:ea typeface="HGPMinchoE" charset="-128"/>
              <a:cs typeface="HGPMinchoE" charset="-128"/>
            </a:endParaRPr>
          </a:p>
          <a:p>
            <a:pPr marL="0" indent="0">
              <a:lnSpc>
                <a:spcPct val="100000"/>
              </a:lnSpc>
              <a:buNone/>
            </a:pPr>
            <a:r>
              <a:rPr lang="ja-JP" altLang="en-US" sz="1800" dirty="0">
                <a:latin typeface="HGPMinchoE" charset="-128"/>
                <a:ea typeface="HGPMinchoE" charset="-128"/>
                <a:cs typeface="HGPMinchoE" charset="-128"/>
              </a:rPr>
              <a:t>　　　　　病気だからできないのか？と疑問に思う時期。　</a:t>
            </a:r>
            <a:r>
              <a:rPr lang="ja-JP" altLang="en-US" sz="1800" dirty="0">
                <a:solidFill>
                  <a:srgbClr val="FF0000"/>
                </a:solidFill>
                <a:latin typeface="HGPMinchoE" charset="-128"/>
                <a:ea typeface="HGPMinchoE" charset="-128"/>
                <a:cs typeface="HGPMinchoE" charset="-128"/>
              </a:rPr>
              <a:t>できるかな？</a:t>
            </a:r>
            <a:endParaRPr lang="en-US" altLang="ja-JP" sz="1800" dirty="0">
              <a:latin typeface="HGPMinchoE" charset="-128"/>
              <a:ea typeface="HGPMinchoE" charset="-128"/>
              <a:cs typeface="HGPMinchoE" charset="-128"/>
            </a:endParaRPr>
          </a:p>
          <a:p>
            <a:pPr marL="0" indent="0">
              <a:lnSpc>
                <a:spcPct val="100000"/>
              </a:lnSpc>
              <a:buNone/>
            </a:pPr>
            <a:r>
              <a:rPr lang="ja-JP" altLang="en-US" sz="1800" dirty="0">
                <a:latin typeface="HGPMinchoE" charset="-128"/>
                <a:ea typeface="HGPMinchoE" charset="-128"/>
                <a:cs typeface="HGPMinchoE" charset="-128"/>
              </a:rPr>
              <a:t>　　　　　変化可能ではないか、キャリアを持つことができるのではないかと思う。</a:t>
            </a:r>
            <a:endParaRPr lang="en-US" altLang="ja-JP" sz="1800" dirty="0">
              <a:latin typeface="HGPMinchoE" charset="-128"/>
              <a:ea typeface="HGPMinchoE" charset="-128"/>
              <a:cs typeface="HGPMinchoE" charset="-128"/>
            </a:endParaRPr>
          </a:p>
          <a:p>
            <a:pPr marL="0" indent="0">
              <a:lnSpc>
                <a:spcPct val="100000"/>
              </a:lnSpc>
              <a:buNone/>
            </a:pPr>
            <a:r>
              <a:rPr lang="ja-JP" altLang="en-US" sz="1800" dirty="0">
                <a:latin typeface="HGPMinchoE" charset="-128"/>
                <a:ea typeface="HGPMinchoE" charset="-128"/>
                <a:cs typeface="HGPMinchoE" charset="-128"/>
              </a:rPr>
              <a:t>過程３　病気だからできないという考えを変えていく（変化しようとする）。</a:t>
            </a:r>
            <a:r>
              <a:rPr lang="ja-JP" altLang="en-US" sz="1800" dirty="0">
                <a:solidFill>
                  <a:srgbClr val="FF0000"/>
                </a:solidFill>
                <a:latin typeface="HGPMinchoE" charset="-128"/>
                <a:ea typeface="HGPMinchoE" charset="-128"/>
                <a:cs typeface="HGPMinchoE" charset="-128"/>
              </a:rPr>
              <a:t>やるぞ！</a:t>
            </a:r>
            <a:endParaRPr lang="en-US" altLang="ja-JP" sz="1800" dirty="0">
              <a:latin typeface="HGPMinchoE" charset="-128"/>
              <a:ea typeface="HGPMinchoE" charset="-128"/>
              <a:cs typeface="HGPMinchoE" charset="-128"/>
            </a:endParaRPr>
          </a:p>
          <a:p>
            <a:pPr marL="642938" indent="-631031">
              <a:lnSpc>
                <a:spcPct val="100000"/>
              </a:lnSpc>
              <a:buNone/>
            </a:pPr>
            <a:r>
              <a:rPr lang="ja-JP" altLang="en-US" sz="1800" dirty="0">
                <a:latin typeface="HGPMinchoE" charset="-128"/>
                <a:ea typeface="HGPMinchoE" charset="-128"/>
                <a:cs typeface="HGPMinchoE" charset="-128"/>
              </a:rPr>
              <a:t>　　　　　実際に何かをしてみる、変化のきっかけとなる人と出会う、何か人にしてあげられるのではないかと思う。</a:t>
            </a:r>
            <a:r>
              <a:rPr lang="ja-JP" altLang="en-US" sz="1800" dirty="0">
                <a:solidFill>
                  <a:srgbClr val="FF0000"/>
                </a:solidFill>
                <a:latin typeface="HGPMinchoE" charset="-128"/>
                <a:ea typeface="HGPMinchoE" charset="-128"/>
                <a:cs typeface="HGPMinchoE" charset="-128"/>
              </a:rPr>
              <a:t>　</a:t>
            </a:r>
            <a:endParaRPr lang="en-US" altLang="ja-JP" sz="1800" dirty="0">
              <a:latin typeface="HGPMinchoE" charset="-128"/>
              <a:ea typeface="HGPMinchoE" charset="-128"/>
              <a:cs typeface="HGPMinchoE" charset="-128"/>
            </a:endParaRPr>
          </a:p>
          <a:p>
            <a:pPr marL="642938" indent="-631031">
              <a:lnSpc>
                <a:spcPct val="100000"/>
              </a:lnSpc>
              <a:buNone/>
            </a:pPr>
            <a:r>
              <a:rPr lang="ja-JP" altLang="en-US" sz="1800" dirty="0">
                <a:latin typeface="HGPMinchoE" charset="-128"/>
                <a:ea typeface="HGPMinchoE" charset="-128"/>
                <a:cs typeface="HGPMinchoE" charset="-128"/>
              </a:rPr>
              <a:t>過程４　変化を起こすために行動に移す。</a:t>
            </a:r>
            <a:endParaRPr lang="en-US" altLang="ja-JP" sz="1800" dirty="0">
              <a:latin typeface="HGPMinchoE" charset="-128"/>
              <a:ea typeface="HGPMinchoE" charset="-128"/>
              <a:cs typeface="HGPMinchoE" charset="-128"/>
            </a:endParaRPr>
          </a:p>
          <a:p>
            <a:pPr marL="642938" indent="-631031">
              <a:lnSpc>
                <a:spcPct val="100000"/>
              </a:lnSpc>
              <a:buNone/>
            </a:pPr>
            <a:r>
              <a:rPr lang="ja-JP" altLang="en-US" sz="1800" dirty="0">
                <a:latin typeface="HGPMinchoE" charset="-128"/>
                <a:ea typeface="HGPMinchoE" charset="-128"/>
                <a:cs typeface="HGPMinchoE" charset="-128"/>
              </a:rPr>
              <a:t>　　　　　振り返ると自分が障害や病気を持ったことで今の生活や作業ができていると感じれることもある。毎日支援を受けたり、障害から生じる不便さを感じていても、それは人生の一部であり、私は自分のことを障害者であるとは考えなくなっている。</a:t>
            </a:r>
          </a:p>
        </p:txBody>
      </p:sp>
      <p:sp>
        <p:nvSpPr>
          <p:cNvPr id="5" name="タイトル 2"/>
          <p:cNvSpPr txBox="1">
            <a:spLocks/>
          </p:cNvSpPr>
          <p:nvPr/>
        </p:nvSpPr>
        <p:spPr bwMode="auto">
          <a:xfrm>
            <a:off x="769484" y="788220"/>
            <a:ext cx="6952117" cy="519143"/>
          </a:xfrm>
          <a:prstGeom prst="rect">
            <a:avLst/>
          </a:prstGeom>
          <a:noFill/>
          <a:ln w="9525">
            <a:noFill/>
            <a:miter lim="800000"/>
            <a:headEnd/>
            <a:tailEnd/>
          </a:ln>
        </p:spPr>
        <p:txBody>
          <a:bodyPr vert="horz" wrap="square" lIns="68580" tIns="34290" rIns="68580" bIns="34290" numCol="1" anchor="b" anchorCtr="0" compatLnSpc="1">
            <a:prstTxWarp prst="textNoShape">
              <a:avLst/>
            </a:prstTxWarp>
            <a:noAutofit/>
          </a:bodyPr>
          <a:lstStyle/>
          <a:p>
            <a:pPr defTabSz="685800">
              <a:spcBef>
                <a:spcPct val="0"/>
              </a:spcBef>
              <a:defRPr/>
            </a:pPr>
            <a:r>
              <a:rPr kumimoji="1" lang="ja-JP" altLang="en-US" sz="3000">
                <a:latin typeface="HGPMinchoE" charset="-128"/>
                <a:ea typeface="HGPMinchoE" charset="-128"/>
                <a:cs typeface="HGPMinchoE" charset="-128"/>
              </a:rPr>
              <a:t>新しい人生の</a:t>
            </a:r>
            <a:r>
              <a:rPr kumimoji="1" lang="ja-JP" altLang="en-US" sz="3000" dirty="0">
                <a:latin typeface="HGPMinchoE" charset="-128"/>
                <a:ea typeface="HGPMinchoE" charset="-128"/>
                <a:cs typeface="HGPMinchoE" charset="-128"/>
              </a:rPr>
              <a:t>再発見のプロセス（まとめ）</a:t>
            </a:r>
          </a:p>
        </p:txBody>
      </p:sp>
      <p:sp>
        <p:nvSpPr>
          <p:cNvPr id="2" name="スライド番号プレースホルダー 1"/>
          <p:cNvSpPr>
            <a:spLocks noGrp="1"/>
          </p:cNvSpPr>
          <p:nvPr>
            <p:ph type="sldNum" sz="quarter" idx="12"/>
          </p:nvPr>
        </p:nvSpPr>
        <p:spPr/>
        <p:txBody>
          <a:bodyPr/>
          <a:lstStyle/>
          <a:p>
            <a:fld id="{6113E31D-E2AB-40D1-8B51-AFA5AFEF393A}"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50" dirty="0">
                <a:latin typeface="HGPMinchoE" charset="-128"/>
                <a:ea typeface="HGPMinchoE" charset="-128"/>
                <a:cs typeface="HGPMinchoE" charset="-128"/>
              </a:rPr>
              <a:t>Section</a:t>
            </a:r>
            <a:r>
              <a:rPr lang="ja-JP" altLang="en-US" sz="4050" dirty="0">
                <a:latin typeface="HGPMinchoE" charset="-128"/>
                <a:ea typeface="HGPMinchoE" charset="-128"/>
                <a:cs typeface="HGPMinchoE" charset="-128"/>
              </a:rPr>
              <a:t>６</a:t>
            </a:r>
            <a:r>
              <a:rPr lang="ja-JP" altLang="ja-JP" sz="4050" dirty="0">
                <a:latin typeface="HGPMinchoE" charset="-128"/>
                <a:ea typeface="HGPMinchoE" charset="-128"/>
                <a:cs typeface="HGPMinchoE" charset="-128"/>
              </a:rPr>
              <a:t>　</a:t>
            </a:r>
            <a:r>
              <a:rPr lang="en-US" altLang="ja-JP" sz="4050" dirty="0">
                <a:latin typeface="HGPMinchoE" charset="-128"/>
                <a:ea typeface="HGPMinchoE" charset="-128"/>
                <a:cs typeface="HGPMinchoE" charset="-128"/>
              </a:rPr>
              <a:t/>
            </a:r>
            <a:br>
              <a:rPr lang="en-US" altLang="ja-JP" sz="4050" dirty="0">
                <a:latin typeface="HGPMinchoE" charset="-128"/>
                <a:ea typeface="HGPMinchoE" charset="-128"/>
                <a:cs typeface="HGPMinchoE" charset="-128"/>
              </a:rPr>
            </a:br>
            <a:r>
              <a:rPr lang="ja-JP" altLang="ja-JP" sz="4050" dirty="0">
                <a:latin typeface="HGPMinchoE" charset="-128"/>
                <a:ea typeface="HGPMinchoE" charset="-128"/>
                <a:cs typeface="HGPMinchoE" charset="-128"/>
              </a:rPr>
              <a:t>利用者との関わり　</a:t>
            </a:r>
            <a:r>
              <a:rPr lang="en-US" altLang="ja-JP" sz="4050" dirty="0">
                <a:latin typeface="HGPMinchoE" charset="-128"/>
                <a:ea typeface="HGPMinchoE" charset="-128"/>
                <a:cs typeface="HGPMinchoE" charset="-128"/>
              </a:rPr>
              <a:t/>
            </a:r>
            <a:br>
              <a:rPr lang="en-US" altLang="ja-JP" sz="4050" dirty="0">
                <a:latin typeface="HGPMinchoE" charset="-128"/>
                <a:ea typeface="HGPMinchoE" charset="-128"/>
                <a:cs typeface="HGPMinchoE" charset="-128"/>
              </a:rPr>
            </a:br>
            <a:r>
              <a:rPr lang="ja-JP" altLang="ja-JP" sz="4050" dirty="0">
                <a:latin typeface="HGPMinchoE" charset="-128"/>
                <a:ea typeface="HGPMinchoE" charset="-128"/>
                <a:cs typeface="HGPMinchoE" charset="-128"/>
              </a:rPr>
              <a:t>関係性の構築・確認 　 </a:t>
            </a:r>
            <a:endParaRPr lang="ja-JP" altLang="en-US" sz="4050" dirty="0">
              <a:latin typeface="HGPMinchoE" charset="-128"/>
              <a:ea typeface="HGPMinchoE" charset="-128"/>
              <a:cs typeface="HGPMinchoE" charset="-128"/>
            </a:endParaRPr>
          </a:p>
        </p:txBody>
      </p:sp>
      <p:sp>
        <p:nvSpPr>
          <p:cNvPr id="3" name="テキスト プレースホルダー 2"/>
          <p:cNvSpPr>
            <a:spLocks noGrp="1"/>
          </p:cNvSpPr>
          <p:nvPr>
            <p:ph type="body" idx="1"/>
          </p:nvPr>
        </p:nvSpPr>
        <p:spPr/>
        <p:txBody>
          <a:bodyPr/>
          <a:lstStyle/>
          <a:p>
            <a:r>
              <a:rPr lang="ja-JP" altLang="en-US" dirty="0"/>
              <a:t>関係性の構築が最も重要な支援</a:t>
            </a:r>
            <a:endParaRPr lang="en-US" altLang="ja-JP" dirty="0"/>
          </a:p>
          <a:p>
            <a:r>
              <a:rPr lang="ja-JP" altLang="ja-JP" dirty="0"/>
              <a:t>援助方針の決定や具体的な支援内容には根拠をもって考え</a:t>
            </a:r>
            <a:r>
              <a:rPr lang="ja-JP" altLang="en-US" dirty="0"/>
              <a:t>る。</a:t>
            </a:r>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6485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8B47FE1-81CB-57A4-C708-BDF9821B4109}"/>
              </a:ext>
            </a:extLst>
          </p:cNvPr>
          <p:cNvSpPr>
            <a:spLocks noGrp="1"/>
          </p:cNvSpPr>
          <p:nvPr>
            <p:ph idx="1"/>
          </p:nvPr>
        </p:nvSpPr>
        <p:spPr/>
        <p:txBody>
          <a:bodyPr>
            <a:normAutofit/>
          </a:bodyPr>
          <a:lstStyle/>
          <a:p>
            <a:r>
              <a:rPr lang="en-US" altLang="ja-JP" sz="2800" dirty="0">
                <a:latin typeface="HGSMinchoE" panose="02020900000000000000" pitchFamily="18" charset="-128"/>
                <a:ea typeface="HGSMinchoE" panose="02020900000000000000" pitchFamily="18" charset="-128"/>
              </a:rPr>
              <a:t>Section</a:t>
            </a:r>
            <a:r>
              <a:rPr lang="ja-JP" altLang="ja-JP" sz="2800">
                <a:latin typeface="HGSMinchoE" panose="02020900000000000000" pitchFamily="18" charset="-128"/>
                <a:ea typeface="HGSMinchoE" panose="02020900000000000000" pitchFamily="18" charset="-128"/>
              </a:rPr>
              <a:t>４の想定により、援助方針や具体的な内容は異なるはずです。</a:t>
            </a:r>
            <a:r>
              <a:rPr lang="ja-JP" altLang="ja-JP" sz="2800" u="sng">
                <a:latin typeface="HGSMinchoE" panose="02020900000000000000" pitchFamily="18" charset="-128"/>
                <a:ea typeface="HGSMinchoE" panose="02020900000000000000" pitchFamily="18" charset="-128"/>
              </a:rPr>
              <a:t>援助方針の決定や具体的な支援内容には根拠をもって考えます。</a:t>
            </a:r>
            <a:r>
              <a:rPr lang="ja-JP" altLang="ja-JP" sz="2800">
                <a:latin typeface="HGSMinchoE" panose="02020900000000000000" pitchFamily="18" charset="-128"/>
                <a:ea typeface="HGSMinchoE" panose="02020900000000000000" pitchFamily="18" charset="-128"/>
              </a:rPr>
              <a:t>再アセスメントにより、一朗さんや環境のストレングスを探します。また、そのアセスメント方法や関係構築をする方法を、具体的に検討します。</a:t>
            </a:r>
          </a:p>
          <a:p>
            <a:endParaRPr kumimoji="1" lang="ja-JP" altLang="en-US" sz="2800">
              <a:latin typeface="HGSMinchoE" panose="02020900000000000000" pitchFamily="18" charset="-128"/>
              <a:ea typeface="HGSMinchoE" panose="02020900000000000000" pitchFamily="18" charset="-128"/>
            </a:endParaRPr>
          </a:p>
        </p:txBody>
      </p:sp>
      <p:sp>
        <p:nvSpPr>
          <p:cNvPr id="4" name="タイトル 1">
            <a:extLst>
              <a:ext uri="{FF2B5EF4-FFF2-40B4-BE49-F238E27FC236}">
                <a16:creationId xmlns:a16="http://schemas.microsoft.com/office/drawing/2014/main" id="{9FD5C8FE-4778-F6E5-0007-D776CBB9BD2E}"/>
              </a:ext>
            </a:extLst>
          </p:cNvPr>
          <p:cNvSpPr>
            <a:spLocks noGrp="1"/>
          </p:cNvSpPr>
          <p:nvPr>
            <p:ph type="title"/>
          </p:nvPr>
        </p:nvSpPr>
        <p:spPr>
          <a:xfrm>
            <a:off x="822960" y="286604"/>
            <a:ext cx="7543800" cy="1450757"/>
          </a:xfrm>
        </p:spPr>
        <p:txBody>
          <a:bodyPr/>
          <a:lstStyle/>
          <a:p>
            <a:r>
              <a:rPr lang="ja-JP" altLang="ja-JP">
                <a:latin typeface="HGSMinchoE" panose="02020900000000000000" pitchFamily="18" charset="-128"/>
                <a:ea typeface="HGSMinchoE" panose="02020900000000000000" pitchFamily="18" charset="-128"/>
              </a:rPr>
              <a:t>【ねらい】</a:t>
            </a:r>
            <a:br>
              <a:rPr lang="ja-JP" altLang="ja-JP">
                <a:latin typeface="HGSMinchoE" panose="02020900000000000000" pitchFamily="18" charset="-128"/>
                <a:ea typeface="HGSMinchoE" panose="02020900000000000000" pitchFamily="18" charset="-128"/>
              </a:rPr>
            </a:br>
            <a:endParaRPr kumimoji="1" lang="ja-JP" altLang="en-US">
              <a:latin typeface="HGSMinchoE" panose="02020900000000000000" pitchFamily="18" charset="-128"/>
              <a:ea typeface="HGSMinchoE" panose="02020900000000000000" pitchFamily="18" charset="-128"/>
            </a:endParaRPr>
          </a:p>
        </p:txBody>
      </p:sp>
      <p:sp>
        <p:nvSpPr>
          <p:cNvPr id="2" name="スライド番号プレースホルダー 1"/>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238618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10293" y="674054"/>
            <a:ext cx="7731282" cy="667982"/>
          </a:xfrm>
        </p:spPr>
        <p:txBody>
          <a:bodyPr>
            <a:normAutofit/>
          </a:bodyPr>
          <a:lstStyle/>
          <a:p>
            <a:pPr>
              <a:lnSpc>
                <a:spcPct val="100000"/>
              </a:lnSpc>
              <a:defRPr/>
            </a:pPr>
            <a:r>
              <a:rPr lang="ja-JP" altLang="ja-JP" sz="1800" dirty="0">
                <a:latin typeface="HGPMinchoE" charset="-128"/>
                <a:ea typeface="HGPMinchoE" charset="-128"/>
                <a:cs typeface="HGPMinchoE" charset="-128"/>
              </a:rPr>
              <a:t>《問１》あなたは一朗さんに対して、担当職員の関わりの不十分さを感じています。</a:t>
            </a:r>
            <a:r>
              <a:rPr lang="ja-JP" altLang="ja-JP" sz="1800" u="sng" dirty="0">
                <a:latin typeface="HGPMinchoE" charset="-128"/>
                <a:ea typeface="HGPMinchoE" charset="-128"/>
                <a:cs typeface="HGPMinchoE" charset="-128"/>
              </a:rPr>
              <a:t>どのようにして一朗さんとの関係を築きますか？</a:t>
            </a:r>
            <a:r>
              <a:rPr lang="ja-JP" altLang="ja-JP" sz="1800" dirty="0">
                <a:latin typeface="HGPMinchoE" charset="-128"/>
                <a:ea typeface="HGPMinchoE" charset="-128"/>
                <a:cs typeface="HGPMinchoE" charset="-128"/>
              </a:rPr>
              <a:t> </a:t>
            </a:r>
            <a:endParaRPr lang="ja-JP" altLang="en-US" sz="1800" dirty="0">
              <a:solidFill>
                <a:schemeClr val="tx1"/>
              </a:solidFill>
              <a:latin typeface="HGPMinchoE" charset="-128"/>
              <a:ea typeface="HGPMinchoE" charset="-128"/>
              <a:cs typeface="HGPMinchoE" charset="-128"/>
            </a:endParaRPr>
          </a:p>
        </p:txBody>
      </p:sp>
      <p:sp>
        <p:nvSpPr>
          <p:cNvPr id="7" name="コンテンツ プレースホルダー 6"/>
          <p:cNvSpPr>
            <a:spLocks noGrp="1"/>
          </p:cNvSpPr>
          <p:nvPr>
            <p:ph sz="quarter" idx="1"/>
          </p:nvPr>
        </p:nvSpPr>
        <p:spPr>
          <a:xfrm>
            <a:off x="710293" y="1861897"/>
            <a:ext cx="7862207" cy="3654067"/>
          </a:xfrm>
        </p:spPr>
        <p:txBody>
          <a:bodyPr>
            <a:noAutofit/>
          </a:bodyPr>
          <a:lstStyle/>
          <a:p>
            <a:r>
              <a:rPr lang="ja-JP" altLang="ja-JP" sz="1800" dirty="0">
                <a:latin typeface="HGPMinchoE" charset="-128"/>
                <a:ea typeface="HGPMinchoE" charset="-128"/>
                <a:cs typeface="HGPMinchoE" charset="-128"/>
              </a:rPr>
              <a:t>＜良い例＞</a:t>
            </a:r>
          </a:p>
          <a:p>
            <a:r>
              <a:rPr lang="ja-JP" altLang="ja-JP" sz="1800" dirty="0">
                <a:latin typeface="HGPMinchoE" charset="-128"/>
                <a:ea typeface="HGPMinchoE" charset="-128"/>
                <a:cs typeface="HGPMinchoE" charset="-128"/>
              </a:rPr>
              <a:t>・一朗さんの過去の記録を読む。</a:t>
            </a:r>
          </a:p>
          <a:p>
            <a:r>
              <a:rPr lang="ja-JP" altLang="ja-JP" sz="1800" dirty="0">
                <a:latin typeface="HGPMinchoE" charset="-128"/>
                <a:ea typeface="HGPMinchoE" charset="-128"/>
                <a:cs typeface="HGPMinchoE" charset="-128"/>
              </a:rPr>
              <a:t>・一朗さんと好きな</a:t>
            </a:r>
            <a:r>
              <a:rPr lang="ja-JP" altLang="en-US" sz="1800" dirty="0">
                <a:latin typeface="HGPMinchoE" charset="-128"/>
                <a:ea typeface="HGPMinchoE" charset="-128"/>
                <a:cs typeface="HGPMinchoE" charset="-128"/>
              </a:rPr>
              <a:t>ことや</a:t>
            </a:r>
            <a:r>
              <a:rPr lang="ja-JP" altLang="ja-JP" sz="1800" dirty="0">
                <a:latin typeface="HGPMinchoE" charset="-128"/>
                <a:ea typeface="HGPMinchoE" charset="-128"/>
                <a:cs typeface="HGPMinchoE" charset="-128"/>
              </a:rPr>
              <a:t>話をする。</a:t>
            </a:r>
            <a:r>
              <a:rPr lang="en-US" altLang="ja-JP" sz="1800" dirty="0">
                <a:latin typeface="HGPMinchoE" charset="-128"/>
                <a:ea typeface="HGPMinchoE" charset="-128"/>
                <a:cs typeface="HGPMinchoE" charset="-128"/>
              </a:rPr>
              <a:t>DVD</a:t>
            </a:r>
            <a:r>
              <a:rPr lang="ja-JP" altLang="ja-JP" sz="1800" dirty="0">
                <a:latin typeface="HGPMinchoE" charset="-128"/>
                <a:ea typeface="HGPMinchoE" charset="-128"/>
                <a:cs typeface="HGPMinchoE" charset="-128"/>
              </a:rPr>
              <a:t>を見る。サッカーをする。</a:t>
            </a:r>
          </a:p>
          <a:p>
            <a:r>
              <a:rPr lang="ja-JP" altLang="ja-JP" sz="1800" dirty="0">
                <a:latin typeface="HGPMinchoE" charset="-128"/>
                <a:ea typeface="HGPMinchoE" charset="-128"/>
                <a:cs typeface="HGPMinchoE" charset="-128"/>
              </a:rPr>
              <a:t>・母親から情報を得る。</a:t>
            </a:r>
          </a:p>
          <a:p>
            <a:r>
              <a:rPr lang="en-US" altLang="ja-JP" sz="1800" dirty="0">
                <a:latin typeface="HGPMinchoE" charset="-128"/>
                <a:ea typeface="HGPMinchoE" charset="-128"/>
                <a:cs typeface="HGPMinchoE" charset="-128"/>
              </a:rPr>
              <a:t> </a:t>
            </a:r>
            <a:endParaRPr lang="ja-JP" altLang="ja-JP" sz="1800" dirty="0">
              <a:latin typeface="HGPMinchoE" charset="-128"/>
              <a:ea typeface="HGPMinchoE" charset="-128"/>
              <a:cs typeface="HGPMinchoE" charset="-128"/>
            </a:endParaRPr>
          </a:p>
          <a:p>
            <a:r>
              <a:rPr lang="ja-JP" altLang="ja-JP" sz="1800" dirty="0">
                <a:latin typeface="HGPMinchoE" charset="-128"/>
                <a:ea typeface="HGPMinchoE" charset="-128"/>
                <a:cs typeface="HGPMinchoE" charset="-128"/>
              </a:rPr>
              <a:t>＜悪い例＞</a:t>
            </a:r>
          </a:p>
          <a:p>
            <a:r>
              <a:rPr lang="ja-JP" altLang="ja-JP" sz="1800" dirty="0">
                <a:latin typeface="HGPMinchoE" charset="-128"/>
                <a:ea typeface="HGPMinchoE" charset="-128"/>
                <a:cs typeface="HGPMinchoE" charset="-128"/>
              </a:rPr>
              <a:t>・病気だけに着目し、主治医だけから情報を得たり、薬で治療しようとする。</a:t>
            </a:r>
          </a:p>
          <a:p>
            <a:r>
              <a:rPr lang="ja-JP" altLang="ja-JP" sz="1800" dirty="0">
                <a:latin typeface="HGPMinchoE" charset="-128"/>
                <a:ea typeface="HGPMinchoE" charset="-128"/>
                <a:cs typeface="HGPMinchoE" charset="-128"/>
              </a:rPr>
              <a:t>・厳しく指導する。</a:t>
            </a:r>
          </a:p>
          <a:p>
            <a:r>
              <a:rPr lang="ja-JP" altLang="ja-JP" sz="1800" dirty="0">
                <a:latin typeface="HGPMinchoE" charset="-128"/>
                <a:ea typeface="HGPMinchoE" charset="-128"/>
                <a:cs typeface="HGPMinchoE" charset="-128"/>
              </a:rPr>
              <a:t>・相談支援専門員のサービス等利用計画の不備だけを指摘する。</a:t>
            </a:r>
          </a:p>
          <a:p>
            <a:r>
              <a:rPr lang="ja-JP" altLang="ja-JP" sz="1800" dirty="0">
                <a:latin typeface="HGPMinchoE" charset="-128"/>
                <a:ea typeface="HGPMinchoE" charset="-128"/>
                <a:cs typeface="HGPMinchoE" charset="-128"/>
              </a:rPr>
              <a:t>・現在の段階を無視した、アプローチによる支援。（根拠もなくただ褒める） </a:t>
            </a:r>
            <a:endParaRPr lang="ja-JP" altLang="en-US" sz="1800" dirty="0">
              <a:latin typeface="HGPMinchoE" charset="-128"/>
              <a:ea typeface="HGPMinchoE" charset="-128"/>
              <a:cs typeface="HGPMinchoE" charset="-128"/>
            </a:endParaRPr>
          </a:p>
        </p:txBody>
      </p:sp>
      <p:sp>
        <p:nvSpPr>
          <p:cNvPr id="2" name="スライド番号プレースホルダー 1"/>
          <p:cNvSpPr>
            <a:spLocks noGrp="1"/>
          </p:cNvSpPr>
          <p:nvPr>
            <p:ph type="sldNum" sz="quarter" idx="12"/>
          </p:nvPr>
        </p:nvSpPr>
        <p:spPr/>
        <p:txBody>
          <a:bodyPr/>
          <a:lstStyle/>
          <a:p>
            <a:fld id="{6113E31D-E2AB-40D1-8B51-AFA5AFEF393A}"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06359" y="2648595"/>
            <a:ext cx="7731282" cy="3098801"/>
          </a:xfrm>
        </p:spPr>
        <p:txBody>
          <a:bodyPr>
            <a:noAutofit/>
          </a:bodyPr>
          <a:lstStyle/>
          <a:p>
            <a:pPr>
              <a:lnSpc>
                <a:spcPct val="150000"/>
              </a:lnSpc>
            </a:pPr>
            <a:r>
              <a:rPr lang="ja-JP" altLang="ja-JP" sz="2400" dirty="0">
                <a:latin typeface="HGPMinchoE" charset="-128"/>
                <a:ea typeface="HGPMinchoE" charset="-128"/>
                <a:cs typeface="HGPMinchoE" charset="-128"/>
              </a:rPr>
              <a:t>《問</a:t>
            </a:r>
            <a:r>
              <a:rPr lang="ja-JP" altLang="en-US" sz="2400" dirty="0">
                <a:latin typeface="HGPMinchoE" charset="-128"/>
                <a:ea typeface="HGPMinchoE" charset="-128"/>
                <a:cs typeface="HGPMinchoE" charset="-128"/>
              </a:rPr>
              <a:t>２</a:t>
            </a:r>
            <a:r>
              <a:rPr lang="ja-JP" altLang="ja-JP" sz="2400" dirty="0">
                <a:latin typeface="HGPMinchoE" charset="-128"/>
                <a:ea typeface="HGPMinchoE" charset="-128"/>
                <a:cs typeface="HGPMinchoE" charset="-128"/>
              </a:rPr>
              <a:t>》あなたは一朗さんに対するアセスメントや対応の不十分さを感じています。生活において、</a:t>
            </a:r>
            <a:r>
              <a:rPr lang="ja-JP" altLang="ja-JP" sz="2400" u="sng" dirty="0">
                <a:latin typeface="HGPMinchoE" charset="-128"/>
                <a:ea typeface="HGPMinchoE" charset="-128"/>
                <a:cs typeface="HGPMinchoE" charset="-128"/>
              </a:rPr>
              <a:t>大事にしていることはなんだろうか？（心の糧）。一朗さんの心の糧を</a:t>
            </a:r>
            <a:r>
              <a:rPr lang="ja-JP" altLang="en-US" sz="2400" u="sng" dirty="0">
                <a:latin typeface="HGPMinchoE" charset="-128"/>
                <a:ea typeface="HGPMinchoE" charset="-128"/>
                <a:cs typeface="HGPMinchoE" charset="-128"/>
              </a:rPr>
              <a:t>探るような、</a:t>
            </a:r>
            <a:r>
              <a:rPr lang="ja-JP" altLang="ja-JP" sz="2400" u="sng" dirty="0">
                <a:latin typeface="HGPMinchoE" charset="-128"/>
                <a:ea typeface="HGPMinchoE" charset="-128"/>
                <a:cs typeface="HGPMinchoE" charset="-128"/>
              </a:rPr>
              <a:t>再アセスメントの具体的な方法を検討します。</a:t>
            </a:r>
            <a:r>
              <a:rPr lang="ja-JP" altLang="ja-JP" sz="2400" dirty="0">
                <a:latin typeface="HGPMinchoE" charset="-128"/>
                <a:ea typeface="HGPMinchoE" charset="-128"/>
                <a:cs typeface="HGPMinchoE" charset="-128"/>
              </a:rPr>
              <a:t>社会資源を勘案し、サービス管理責任者だけで行わず、担当職員等への指示なども含めて検討しましょう。</a:t>
            </a:r>
            <a:r>
              <a:rPr lang="en-US" altLang="ja-JP" sz="2400" dirty="0">
                <a:latin typeface="HGPMinchoE" charset="-128"/>
                <a:ea typeface="HGPMinchoE" charset="-128"/>
                <a:cs typeface="HGPMinchoE" charset="-128"/>
              </a:rPr>
              <a:t/>
            </a:r>
            <a:br>
              <a:rPr lang="en-US" altLang="ja-JP" sz="2400" dirty="0">
                <a:latin typeface="HGPMinchoE" charset="-128"/>
                <a:ea typeface="HGPMinchoE" charset="-128"/>
                <a:cs typeface="HGPMinchoE" charset="-128"/>
              </a:rPr>
            </a:br>
            <a:r>
              <a:rPr lang="ja-JP" altLang="en-US" sz="2400" dirty="0">
                <a:latin typeface="HGPMinchoE" charset="-128"/>
                <a:ea typeface="HGPMinchoE" charset="-128"/>
                <a:cs typeface="HGPMinchoE" charset="-128"/>
              </a:rPr>
              <a:t>伴走型、寄り添い型支援を意識する。</a:t>
            </a:r>
            <a:endParaRPr lang="ja-JP" altLang="en-US" sz="2400" dirty="0">
              <a:solidFill>
                <a:schemeClr val="tx1"/>
              </a:solidFill>
              <a:latin typeface="HGPMinchoE" charset="-128"/>
              <a:ea typeface="HGPMinchoE" charset="-128"/>
              <a:cs typeface="HGPMinchoE" charset="-128"/>
            </a:endParaRPr>
          </a:p>
        </p:txBody>
      </p:sp>
      <p:sp>
        <p:nvSpPr>
          <p:cNvPr id="2" name="テキスト ボックス 1"/>
          <p:cNvSpPr txBox="1"/>
          <p:nvPr/>
        </p:nvSpPr>
        <p:spPr>
          <a:xfrm>
            <a:off x="723232" y="856821"/>
            <a:ext cx="6609502" cy="461665"/>
          </a:xfrm>
          <a:prstGeom prst="rect">
            <a:avLst/>
          </a:prstGeom>
          <a:noFill/>
        </p:spPr>
        <p:txBody>
          <a:bodyPr wrap="none" rtlCol="0">
            <a:spAutoFit/>
          </a:bodyPr>
          <a:lstStyle/>
          <a:p>
            <a:r>
              <a:rPr kumimoji="1" lang="ja-JP" altLang="en-US" sz="2400" dirty="0">
                <a:latin typeface="HGPMinchoE" charset="-128"/>
                <a:ea typeface="HGPMinchoE" charset="-128"/>
                <a:cs typeface="HGPMinchoE" charset="-128"/>
              </a:rPr>
              <a:t>治療や障害の改善の議論は</a:t>
            </a:r>
            <a:r>
              <a:rPr kumimoji="1" lang="ja-JP" altLang="en-US" sz="2400">
                <a:latin typeface="HGPMinchoE" charset="-128"/>
                <a:ea typeface="HGPMinchoE" charset="-128"/>
                <a:cs typeface="HGPMinchoE" charset="-128"/>
              </a:rPr>
              <a:t>後回しにした話し合い</a:t>
            </a:r>
            <a:endParaRPr kumimoji="1" lang="ja-JP" altLang="en-US" sz="2400" dirty="0">
              <a:latin typeface="HGPMinchoE" charset="-128"/>
              <a:ea typeface="HGPMinchoE" charset="-128"/>
              <a:cs typeface="HGPMinchoE" charset="-128"/>
            </a:endParaRPr>
          </a:p>
        </p:txBody>
      </p:sp>
      <p:sp>
        <p:nvSpPr>
          <p:cNvPr id="3" name="スライド番号プレースホルダー 2"/>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160306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12683A6-0050-4424-CDF8-93838D6C3FBE}"/>
              </a:ext>
            </a:extLst>
          </p:cNvPr>
          <p:cNvSpPr>
            <a:spLocks noGrp="1"/>
          </p:cNvSpPr>
          <p:nvPr>
            <p:ph idx="1"/>
          </p:nvPr>
        </p:nvSpPr>
        <p:spPr/>
        <p:txBody>
          <a:bodyPr>
            <a:noAutofit/>
          </a:bodyPr>
          <a:lstStyle/>
          <a:p>
            <a:r>
              <a:rPr lang="ja-JP" altLang="ja-JP" sz="2800"/>
              <a:t>心の糧などを議論することで、福祉サービスだけでは支援できないことを理解する。利用者の変化につながる動機、きっかけを探るということは、関係性の構築から始まる。そして、定期的なケース会議により、参加者（チーム）の様々な意見やアイディアに耳を傾け、自分自身だけでは考えつかないような支援のアイディアを得たり、視点が広げることを実感する。</a:t>
            </a:r>
          </a:p>
          <a:p>
            <a:r>
              <a:rPr lang="ja-JP" altLang="ja-JP" sz="2800"/>
              <a:t>一方で、サービス管理責任者として人材育成を意識した指示の出し方や促しも重要になります。</a:t>
            </a:r>
          </a:p>
          <a:p>
            <a:endParaRPr kumimoji="1" lang="ja-JP" altLang="en-US" sz="2800"/>
          </a:p>
        </p:txBody>
      </p:sp>
      <p:sp>
        <p:nvSpPr>
          <p:cNvPr id="4" name="タイトル 1">
            <a:extLst>
              <a:ext uri="{FF2B5EF4-FFF2-40B4-BE49-F238E27FC236}">
                <a16:creationId xmlns:a16="http://schemas.microsoft.com/office/drawing/2014/main" id="{D83961BB-218A-A2CB-C97E-7C3A0FC518C7}"/>
              </a:ext>
            </a:extLst>
          </p:cNvPr>
          <p:cNvSpPr>
            <a:spLocks noGrp="1"/>
          </p:cNvSpPr>
          <p:nvPr>
            <p:ph type="title"/>
          </p:nvPr>
        </p:nvSpPr>
        <p:spPr>
          <a:xfrm>
            <a:off x="822960" y="286604"/>
            <a:ext cx="7543800" cy="1450757"/>
          </a:xfrm>
        </p:spPr>
        <p:txBody>
          <a:bodyPr/>
          <a:lstStyle/>
          <a:p>
            <a:r>
              <a:rPr lang="ja-JP" altLang="ja-JP">
                <a:latin typeface="HGSMinchoE" panose="02020900000000000000" pitchFamily="18" charset="-128"/>
                <a:ea typeface="HGSMinchoE" panose="02020900000000000000" pitchFamily="18" charset="-128"/>
              </a:rPr>
              <a:t>【ねらい】</a:t>
            </a:r>
            <a:br>
              <a:rPr lang="ja-JP" altLang="ja-JP">
                <a:latin typeface="HGSMinchoE" panose="02020900000000000000" pitchFamily="18" charset="-128"/>
                <a:ea typeface="HGSMinchoE" panose="02020900000000000000" pitchFamily="18" charset="-128"/>
              </a:rPr>
            </a:br>
            <a:endParaRPr kumimoji="1" lang="ja-JP" altLang="en-US">
              <a:latin typeface="HGSMinchoE" panose="02020900000000000000" pitchFamily="18" charset="-128"/>
              <a:ea typeface="HGSMinchoE" panose="02020900000000000000" pitchFamily="18" charset="-128"/>
            </a:endParaRPr>
          </a:p>
        </p:txBody>
      </p:sp>
      <p:sp>
        <p:nvSpPr>
          <p:cNvPr id="2" name="スライド番号プレースホルダー 1"/>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3931530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ctrTitle"/>
          </p:nvPr>
        </p:nvSpPr>
        <p:spPr>
          <a:xfrm>
            <a:off x="674563" y="634965"/>
            <a:ext cx="7840593" cy="3566160"/>
          </a:xfrm>
        </p:spPr>
        <p:txBody>
          <a:bodyPr>
            <a:normAutofit/>
          </a:bodyPr>
          <a:lstStyle/>
          <a:p>
            <a:r>
              <a:rPr lang="en-US" altLang="ja-JP" sz="4500" dirty="0">
                <a:latin typeface="HGPMinchoE" charset="-128"/>
                <a:ea typeface="HGPMinchoE" charset="-128"/>
                <a:cs typeface="HGPMinchoE" charset="-128"/>
              </a:rPr>
              <a:t>Section</a:t>
            </a:r>
            <a:r>
              <a:rPr lang="ja-JP" altLang="en-US" sz="4500" dirty="0">
                <a:latin typeface="HGPMinchoE" charset="-128"/>
                <a:ea typeface="HGPMinchoE" charset="-128"/>
                <a:cs typeface="HGPMinchoE" charset="-128"/>
              </a:rPr>
              <a:t>７</a:t>
            </a:r>
            <a:r>
              <a:rPr lang="ja-JP" altLang="ja-JP" sz="4500" dirty="0">
                <a:latin typeface="HGPMinchoE" charset="-128"/>
                <a:ea typeface="HGPMinchoE" charset="-128"/>
                <a:cs typeface="HGPMinchoE" charset="-128"/>
              </a:rPr>
              <a:t>　</a:t>
            </a:r>
            <a:r>
              <a:rPr lang="en-US" altLang="ja-JP" sz="4500" dirty="0">
                <a:latin typeface="HGPMinchoE" charset="-128"/>
                <a:ea typeface="HGPMinchoE" charset="-128"/>
                <a:cs typeface="HGPMinchoE" charset="-128"/>
              </a:rPr>
              <a:t/>
            </a:r>
            <a:br>
              <a:rPr lang="en-US" altLang="ja-JP" sz="4500" dirty="0">
                <a:latin typeface="HGPMinchoE" charset="-128"/>
                <a:ea typeface="HGPMinchoE" charset="-128"/>
                <a:cs typeface="HGPMinchoE" charset="-128"/>
              </a:rPr>
            </a:br>
            <a:r>
              <a:rPr lang="ja-JP" altLang="ja-JP" sz="4500" dirty="0">
                <a:latin typeface="HGPMinchoE" charset="-128"/>
                <a:ea typeface="HGPMinchoE" charset="-128"/>
                <a:cs typeface="HGPMinchoE" charset="-128"/>
              </a:rPr>
              <a:t>職員教育・人材育成・実務指導</a:t>
            </a:r>
            <a:endParaRPr lang="ja-JP" altLang="en-US" sz="4500" dirty="0">
              <a:latin typeface="HGPMinchoE" charset="-128"/>
              <a:ea typeface="HGPMinchoE" charset="-128"/>
              <a:cs typeface="HGPMinchoE" charset="-128"/>
            </a:endParaRPr>
          </a:p>
        </p:txBody>
      </p:sp>
      <p:sp>
        <p:nvSpPr>
          <p:cNvPr id="57347" name="サブタイトル 2"/>
          <p:cNvSpPr>
            <a:spLocks noGrp="1"/>
          </p:cNvSpPr>
          <p:nvPr>
            <p:ph type="subTitle" idx="1"/>
          </p:nvPr>
        </p:nvSpPr>
        <p:spPr>
          <a:xfrm>
            <a:off x="822960" y="4650532"/>
            <a:ext cx="7543800" cy="731147"/>
          </a:xfrm>
        </p:spPr>
        <p:txBody>
          <a:bodyPr>
            <a:normAutofit lnSpcReduction="10000"/>
          </a:bodyPr>
          <a:lstStyle/>
          <a:p>
            <a:r>
              <a:rPr lang="ja-JP" altLang="en-US" dirty="0">
                <a:latin typeface="メイリオ" pitchFamily="50" charset="-128"/>
                <a:ea typeface="メイリオ" pitchFamily="50" charset="-128"/>
                <a:cs typeface="メイリオ" pitchFamily="50" charset="-128"/>
              </a:rPr>
              <a:t>座学研修だけに頼らない、現場での教育</a:t>
            </a:r>
            <a:endParaRPr lang="en-US" altLang="ja-JP" dirty="0">
              <a:latin typeface="メイリオ" pitchFamily="50" charset="-128"/>
              <a:ea typeface="メイリオ" pitchFamily="50" charset="-128"/>
              <a:cs typeface="メイリオ" pitchFamily="50" charset="-128"/>
            </a:endParaRPr>
          </a:p>
          <a:p>
            <a:r>
              <a:rPr lang="en-US" altLang="ja-JP" dirty="0">
                <a:latin typeface="メイリオ" pitchFamily="50" charset="-128"/>
                <a:ea typeface="メイリオ" pitchFamily="50" charset="-128"/>
                <a:cs typeface="メイリオ" pitchFamily="50" charset="-128"/>
              </a:rPr>
              <a:t> Supervision</a:t>
            </a: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874915" y="3020721"/>
            <a:ext cx="7516610" cy="2469283"/>
          </a:xfrm>
          <a:ln>
            <a:noFill/>
          </a:ln>
        </p:spPr>
        <p:txBody>
          <a:bodyPr>
            <a:noAutofit/>
          </a:bodyPr>
          <a:lstStyle/>
          <a:p>
            <a:pPr marL="0" indent="0">
              <a:lnSpc>
                <a:spcPct val="100000"/>
              </a:lnSpc>
              <a:spcAft>
                <a:spcPts val="0"/>
              </a:spcAft>
              <a:buNone/>
              <a:defRPr/>
            </a:pPr>
            <a:r>
              <a:rPr lang="ja-JP" altLang="en-US" sz="2400" dirty="0">
                <a:solidFill>
                  <a:srgbClr val="3333CC"/>
                </a:solidFill>
                <a:latin typeface="HGPMinchoE" charset="-128"/>
                <a:ea typeface="HGPMinchoE" charset="-128"/>
                <a:cs typeface="HGPMinchoE" charset="-128"/>
              </a:rPr>
              <a:t>詳細別紙　追加情報配布</a:t>
            </a:r>
            <a:endParaRPr lang="en-US" altLang="ja-JP" sz="2400" dirty="0">
              <a:solidFill>
                <a:srgbClr val="3333CC"/>
              </a:solidFill>
              <a:latin typeface="HGPMinchoE" charset="-128"/>
              <a:ea typeface="HGPMinchoE" charset="-128"/>
              <a:cs typeface="HGPMinchoE" charset="-128"/>
            </a:endParaRPr>
          </a:p>
          <a:p>
            <a:pPr marL="0" indent="0">
              <a:lnSpc>
                <a:spcPct val="100000"/>
              </a:lnSpc>
              <a:spcAft>
                <a:spcPts val="0"/>
              </a:spcAft>
              <a:buNone/>
              <a:defRPr/>
            </a:pPr>
            <a:r>
              <a:rPr lang="ja-JP" altLang="ja-JP" sz="2400" dirty="0">
                <a:latin typeface="HGPMinchoE" charset="-128"/>
                <a:ea typeface="HGPMinchoE" charset="-128"/>
                <a:cs typeface="HGPMinchoE" charset="-128"/>
              </a:rPr>
              <a:t>個人の責任だけに捉われた検討ではなく、職員教育・育成と職場体制によるチェック機能など幅広く両者を検討し、サービス管理責任者としての役割を探ってください。このあとのロールプレイのヒントとなる意見交換をしてください。</a:t>
            </a:r>
          </a:p>
          <a:p>
            <a:pPr marL="0" indent="0">
              <a:lnSpc>
                <a:spcPct val="100000"/>
              </a:lnSpc>
              <a:spcAft>
                <a:spcPts val="0"/>
              </a:spcAft>
              <a:buNone/>
              <a:defRPr/>
            </a:pPr>
            <a:endParaRPr lang="en-US" altLang="ja-JP" sz="2400" dirty="0">
              <a:solidFill>
                <a:srgbClr val="3333CC"/>
              </a:solidFill>
              <a:latin typeface="HGPMinchoE" charset="-128"/>
              <a:ea typeface="HGPMinchoE" charset="-128"/>
              <a:cs typeface="HGPMinchoE" charset="-128"/>
            </a:endParaRPr>
          </a:p>
        </p:txBody>
      </p:sp>
      <p:sp>
        <p:nvSpPr>
          <p:cNvPr id="58371" name="タイトル 5"/>
          <p:cNvSpPr>
            <a:spLocks noGrp="1"/>
          </p:cNvSpPr>
          <p:nvPr>
            <p:ph type="title"/>
          </p:nvPr>
        </p:nvSpPr>
        <p:spPr>
          <a:xfrm>
            <a:off x="874915" y="843161"/>
            <a:ext cx="6172200" cy="407194"/>
          </a:xfrm>
        </p:spPr>
        <p:txBody>
          <a:bodyPr>
            <a:normAutofit fontScale="90000"/>
          </a:bodyPr>
          <a:lstStyle/>
          <a:p>
            <a:r>
              <a:rPr lang="ja-JP" altLang="ja-JP" dirty="0">
                <a:latin typeface="HGPMinchoE" charset="-128"/>
                <a:ea typeface="HGPMinchoE" charset="-128"/>
                <a:cs typeface="HGPMinchoE" charset="-128"/>
              </a:rPr>
              <a:t>【演習事例１　</a:t>
            </a:r>
            <a:r>
              <a:rPr lang="ja-JP" altLang="en-US" dirty="0">
                <a:latin typeface="HGPMinchoE" charset="-128"/>
                <a:ea typeface="HGPMinchoE" charset="-128"/>
                <a:cs typeface="HGPMinchoE" charset="-128"/>
              </a:rPr>
              <a:t>導入の議論</a:t>
            </a:r>
            <a:r>
              <a:rPr lang="ja-JP" altLang="ja-JP" dirty="0">
                <a:latin typeface="HGPMinchoE" charset="-128"/>
                <a:ea typeface="HGPMinchoE" charset="-128"/>
                <a:cs typeface="HGPMinchoE" charset="-128"/>
              </a:rPr>
              <a:t>】</a:t>
            </a:r>
            <a:endParaRPr lang="ja-JP" altLang="en-US" dirty="0">
              <a:latin typeface="HGPMinchoE" charset="-128"/>
              <a:ea typeface="HGPMinchoE" charset="-128"/>
              <a:cs typeface="HGPMinchoE" charset="-128"/>
            </a:endParaRPr>
          </a:p>
        </p:txBody>
      </p:sp>
      <p:sp>
        <p:nvSpPr>
          <p:cNvPr id="2" name="テキスト ボックス 1"/>
          <p:cNvSpPr txBox="1"/>
          <p:nvPr/>
        </p:nvSpPr>
        <p:spPr>
          <a:xfrm>
            <a:off x="874915" y="2334702"/>
            <a:ext cx="3680816" cy="461665"/>
          </a:xfrm>
          <a:prstGeom prst="rect">
            <a:avLst/>
          </a:prstGeom>
          <a:noFill/>
        </p:spPr>
        <p:txBody>
          <a:bodyPr wrap="none" rtlCol="0">
            <a:spAutoFit/>
          </a:bodyPr>
          <a:lstStyle/>
          <a:p>
            <a:r>
              <a:rPr lang="ja-JP" altLang="ja-JP" sz="2400">
                <a:latin typeface="HGPMinchoE" charset="-128"/>
                <a:ea typeface="HGPMinchoE" charset="-128"/>
                <a:cs typeface="HGPMinchoE" charset="-128"/>
              </a:rPr>
              <a:t>ロールプレイへの導入議論 </a:t>
            </a:r>
            <a:endParaRPr kumimoji="1" lang="ja-JP" altLang="en-US" sz="2400">
              <a:latin typeface="HGPMinchoE" charset="-128"/>
              <a:ea typeface="HGPMinchoE" charset="-128"/>
              <a:cs typeface="HGPMinchoE"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17</a:t>
            </a:fld>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874915" y="1733550"/>
            <a:ext cx="8154785" cy="3642154"/>
          </a:xfrm>
          <a:ln>
            <a:noFill/>
          </a:ln>
        </p:spPr>
        <p:txBody>
          <a:bodyPr>
            <a:noAutofit/>
          </a:bodyPr>
          <a:lstStyle/>
          <a:p>
            <a:r>
              <a:rPr lang="ja-JP" altLang="ja-JP" sz="2400" dirty="0">
                <a:latin typeface="HGPMinchoE" charset="-128"/>
                <a:ea typeface="HGPMinchoE" charset="-128"/>
                <a:cs typeface="HGPMinchoE" charset="-128"/>
              </a:rPr>
              <a:t>１．サービス管理責任者</a:t>
            </a:r>
          </a:p>
          <a:p>
            <a:r>
              <a:rPr lang="ja-JP" altLang="ja-JP" sz="2400" dirty="0">
                <a:latin typeface="HGPMinchoE" charset="-128"/>
                <a:ea typeface="HGPMinchoE" charset="-128"/>
                <a:cs typeface="HGPMinchoE" charset="-128"/>
              </a:rPr>
              <a:t>２．担当職員　田中</a:t>
            </a:r>
          </a:p>
          <a:p>
            <a:r>
              <a:rPr lang="ja-JP" altLang="ja-JP" sz="2400" dirty="0">
                <a:latin typeface="HGPMinchoE" charset="-128"/>
                <a:ea typeface="HGPMinchoE" charset="-128"/>
                <a:cs typeface="HGPMinchoE" charset="-128"/>
              </a:rPr>
              <a:t>３．先輩職員</a:t>
            </a:r>
          </a:p>
          <a:p>
            <a:r>
              <a:rPr lang="ja-JP" altLang="ja-JP" sz="2400" dirty="0">
                <a:latin typeface="HGPMinchoE" charset="-128"/>
                <a:ea typeface="HGPMinchoE" charset="-128"/>
                <a:cs typeface="HGPMinchoE" charset="-128"/>
              </a:rPr>
              <a:t>４．新人職員</a:t>
            </a:r>
          </a:p>
          <a:p>
            <a:r>
              <a:rPr lang="ja-JP" altLang="ja-JP" sz="2400" dirty="0">
                <a:latin typeface="HGPMinchoE" charset="-128"/>
                <a:ea typeface="HGPMinchoE" charset="-128"/>
                <a:cs typeface="HGPMinchoE" charset="-128"/>
              </a:rPr>
              <a:t>５．看護職員</a:t>
            </a:r>
          </a:p>
          <a:p>
            <a:r>
              <a:rPr lang="ja-JP" altLang="ja-JP" sz="2400" dirty="0">
                <a:latin typeface="HGPMinchoE" charset="-128"/>
                <a:ea typeface="HGPMinchoE" charset="-128"/>
                <a:cs typeface="HGPMinchoE" charset="-128"/>
              </a:rPr>
              <a:t>６．職員３名　</a:t>
            </a:r>
            <a:endParaRPr lang="en-US" altLang="ja-JP" sz="2400" dirty="0">
              <a:latin typeface="HGPMinchoE" charset="-128"/>
              <a:ea typeface="HGPMinchoE" charset="-128"/>
              <a:cs typeface="HGPMinchoE" charset="-128"/>
            </a:endParaRPr>
          </a:p>
          <a:p>
            <a:r>
              <a:rPr lang="ja-JP" altLang="ja-JP" sz="2400" dirty="0">
                <a:latin typeface="HGPMinchoE" charset="-128"/>
                <a:ea typeface="HGPMinchoE" charset="-128"/>
                <a:cs typeface="HGPMinchoE" charset="-128"/>
              </a:rPr>
              <a:t>（日頃の自分の業務を振り返り同様の考え方、方針で参加）</a:t>
            </a:r>
          </a:p>
          <a:p>
            <a:r>
              <a:rPr lang="ja-JP" altLang="ja-JP" sz="2400" dirty="0">
                <a:latin typeface="HGPMinchoE" charset="-128"/>
                <a:ea typeface="HGPMinchoE" charset="-128"/>
                <a:cs typeface="HGPMinchoE" charset="-128"/>
              </a:rPr>
              <a:t>７．観察者</a:t>
            </a:r>
          </a:p>
        </p:txBody>
      </p:sp>
      <p:sp>
        <p:nvSpPr>
          <p:cNvPr id="58371" name="タイトル 5"/>
          <p:cNvSpPr>
            <a:spLocks noGrp="1"/>
          </p:cNvSpPr>
          <p:nvPr>
            <p:ph type="title"/>
          </p:nvPr>
        </p:nvSpPr>
        <p:spPr>
          <a:xfrm>
            <a:off x="874915" y="1241919"/>
            <a:ext cx="6172200" cy="407194"/>
          </a:xfrm>
        </p:spPr>
        <p:txBody>
          <a:bodyPr>
            <a:normAutofit fontScale="90000"/>
          </a:bodyPr>
          <a:lstStyle/>
          <a:p>
            <a:r>
              <a:rPr lang="ja-JP" altLang="ja-JP" dirty="0">
                <a:latin typeface="HGPMinchoE" charset="-128"/>
                <a:ea typeface="HGPMinchoE" charset="-128"/>
                <a:cs typeface="HGPMinchoE" charset="-128"/>
              </a:rPr>
              <a:t>【</a:t>
            </a:r>
            <a:r>
              <a:rPr lang="ja-JP" altLang="en-US" dirty="0">
                <a:latin typeface="HGPMinchoE" charset="-128"/>
                <a:ea typeface="HGPMinchoE" charset="-128"/>
                <a:cs typeface="HGPMinchoE" charset="-128"/>
              </a:rPr>
              <a:t>役割</a:t>
            </a:r>
            <a:r>
              <a:rPr lang="ja-JP" altLang="ja-JP" dirty="0">
                <a:latin typeface="HGPMinchoE" charset="-128"/>
                <a:ea typeface="HGPMinchoE" charset="-128"/>
                <a:cs typeface="HGPMinchoE" charset="-128"/>
              </a:rPr>
              <a:t>】</a:t>
            </a:r>
            <a:endParaRPr lang="ja-JP" altLang="en-US" dirty="0">
              <a:latin typeface="HGPMinchoE" charset="-128"/>
              <a:ea typeface="HGPMinchoE" charset="-128"/>
              <a:cs typeface="HGPMinchoE" charset="-128"/>
            </a:endParaRPr>
          </a:p>
        </p:txBody>
      </p:sp>
      <p:sp>
        <p:nvSpPr>
          <p:cNvPr id="2" name="スライド番号プレースホルダー 1"/>
          <p:cNvSpPr>
            <a:spLocks noGrp="1"/>
          </p:cNvSpPr>
          <p:nvPr>
            <p:ph type="sldNum" sz="quarter" idx="12"/>
          </p:nvPr>
        </p:nvSpPr>
        <p:spPr/>
        <p:txBody>
          <a:bodyPr/>
          <a:lstStyle/>
          <a:p>
            <a:fld id="{6113E31D-E2AB-40D1-8B51-AFA5AFEF393A}" type="slidenum">
              <a:rPr lang="en-US" smtClean="0"/>
              <a:t>18</a:t>
            </a:fld>
            <a:endParaRPr lang="en-US" dirty="0"/>
          </a:p>
        </p:txBody>
      </p:sp>
    </p:spTree>
    <p:extLst>
      <p:ext uri="{BB962C8B-B14F-4D97-AF65-F5344CB8AC3E}">
        <p14:creationId xmlns:p14="http://schemas.microsoft.com/office/powerpoint/2010/main" val="10477696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10294" y="790959"/>
            <a:ext cx="7731282" cy="667982"/>
          </a:xfrm>
        </p:spPr>
        <p:txBody>
          <a:bodyPr>
            <a:normAutofit/>
          </a:bodyPr>
          <a:lstStyle/>
          <a:p>
            <a:pPr>
              <a:lnSpc>
                <a:spcPct val="100000"/>
              </a:lnSpc>
              <a:defRPr/>
            </a:pPr>
            <a:r>
              <a:rPr lang="ja-JP" altLang="ja-JP" sz="2700" dirty="0">
                <a:latin typeface="HGPMinchoE" charset="-128"/>
                <a:ea typeface="HGPMinchoE" charset="-128"/>
                <a:cs typeface="HGPMinchoE" charset="-128"/>
              </a:rPr>
              <a:t>《問２》</a:t>
            </a:r>
            <a:r>
              <a:rPr lang="ja-JP" altLang="en-US" sz="2700" dirty="0">
                <a:latin typeface="HGPMinchoE" charset="-128"/>
                <a:ea typeface="HGPMinchoE" charset="-128"/>
                <a:cs typeface="HGPMinchoE" charset="-128"/>
              </a:rPr>
              <a:t>事例検討会</a:t>
            </a:r>
            <a:endParaRPr lang="ja-JP" altLang="en-US" sz="2700" dirty="0">
              <a:solidFill>
                <a:schemeClr val="tx1"/>
              </a:solidFill>
              <a:latin typeface="HGPMinchoE" charset="-128"/>
              <a:ea typeface="HGPMinchoE" charset="-128"/>
              <a:cs typeface="HGPMinchoE" charset="-128"/>
            </a:endParaRPr>
          </a:p>
        </p:txBody>
      </p:sp>
      <p:sp>
        <p:nvSpPr>
          <p:cNvPr id="7" name="コンテンツ プレースホルダー 6"/>
          <p:cNvSpPr>
            <a:spLocks noGrp="1"/>
          </p:cNvSpPr>
          <p:nvPr>
            <p:ph sz="quarter" idx="1"/>
          </p:nvPr>
        </p:nvSpPr>
        <p:spPr>
          <a:xfrm>
            <a:off x="847454" y="2228850"/>
            <a:ext cx="7594122" cy="2819401"/>
          </a:xfrm>
        </p:spPr>
        <p:txBody>
          <a:bodyPr>
            <a:noAutofit/>
          </a:bodyPr>
          <a:lstStyle/>
          <a:p>
            <a:pPr>
              <a:lnSpc>
                <a:spcPct val="150000"/>
              </a:lnSpc>
            </a:pPr>
            <a:r>
              <a:rPr lang="ja-JP" altLang="ja-JP" sz="2800" dirty="0">
                <a:latin typeface="HGPMinchoE" charset="-128"/>
                <a:ea typeface="HGPMinchoE" charset="-128"/>
                <a:cs typeface="HGPMinchoE" charset="-128"/>
              </a:rPr>
              <a:t>事業所内での検討結果を踏まえて、ご本人やご家族に出席していただく個別支援会議へ向けた事前の会議とする。担当者個人の資質の問題とせず、事業所全体での課題共有により、少しでも質の高いサービス提供を目指すような前向きな議論とする。</a:t>
            </a:r>
          </a:p>
        </p:txBody>
      </p:sp>
      <p:sp>
        <p:nvSpPr>
          <p:cNvPr id="2" name="スライド番号プレースホルダー 1"/>
          <p:cNvSpPr>
            <a:spLocks noGrp="1"/>
          </p:cNvSpPr>
          <p:nvPr>
            <p:ph type="sldNum" sz="quarter" idx="12"/>
          </p:nvPr>
        </p:nvSpPr>
        <p:spPr/>
        <p:txBody>
          <a:bodyPr/>
          <a:lstStyle/>
          <a:p>
            <a:fld id="{6113E31D-E2AB-40D1-8B51-AFA5AFEF393A}" type="slidenum">
              <a:rPr lang="en-US" smtClean="0"/>
              <a:t>19</a:t>
            </a:fld>
            <a:endParaRPr lang="en-US" dirty="0"/>
          </a:p>
        </p:txBody>
      </p:sp>
    </p:spTree>
    <p:extLst>
      <p:ext uri="{BB962C8B-B14F-4D97-AF65-F5344CB8AC3E}">
        <p14:creationId xmlns:p14="http://schemas.microsoft.com/office/powerpoint/2010/main" val="191130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ctrTitle"/>
          </p:nvPr>
        </p:nvSpPr>
        <p:spPr>
          <a:xfrm>
            <a:off x="822960" y="1426464"/>
            <a:ext cx="7112726" cy="2674620"/>
          </a:xfrm>
        </p:spPr>
        <p:txBody>
          <a:bodyPr>
            <a:normAutofit/>
          </a:bodyPr>
          <a:lstStyle/>
          <a:p>
            <a:r>
              <a:rPr lang="ja-JP" altLang="ja-JP" sz="4500">
                <a:latin typeface="HGPMinchoE" charset="-128"/>
                <a:ea typeface="HGPMinchoE" charset="-128"/>
                <a:cs typeface="HGPMinchoE" charset="-128"/>
              </a:rPr>
              <a:t>個別</a:t>
            </a:r>
            <a:r>
              <a:rPr lang="ja-JP" altLang="ja-JP" sz="4500" dirty="0">
                <a:latin typeface="HGPMinchoE" charset="-128"/>
                <a:ea typeface="HGPMinchoE" charset="-128"/>
                <a:cs typeface="HGPMinchoE" charset="-128"/>
              </a:rPr>
              <a:t>支援会議の運営方法</a:t>
            </a:r>
            <a:endParaRPr lang="ja-JP" altLang="en-US" sz="4500" dirty="0">
              <a:latin typeface="HGPMinchoE" charset="-128"/>
              <a:ea typeface="HGPMinchoE" charset="-128"/>
              <a:cs typeface="HGPMinchoE" charset="-128"/>
            </a:endParaRPr>
          </a:p>
        </p:txBody>
      </p:sp>
      <p:sp>
        <p:nvSpPr>
          <p:cNvPr id="16387" name="サブタイトル 2"/>
          <p:cNvSpPr>
            <a:spLocks noGrp="1"/>
          </p:cNvSpPr>
          <p:nvPr>
            <p:ph type="subTitle" idx="1"/>
          </p:nvPr>
        </p:nvSpPr>
        <p:spPr>
          <a:xfrm>
            <a:off x="822960" y="4663011"/>
            <a:ext cx="7543800" cy="669568"/>
          </a:xfrm>
        </p:spPr>
        <p:txBody>
          <a:bodyPr>
            <a:noAutofit/>
          </a:bodyPr>
          <a:lstStyle/>
          <a:p>
            <a:r>
              <a:rPr lang="ja-JP" altLang="ja-JP" sz="1500" dirty="0"/>
              <a:t>個別支援会議の意義、進行</a:t>
            </a:r>
            <a:r>
              <a:rPr lang="ja-JP" altLang="ja-JP" sz="1500"/>
              <a:t>方法、行う</a:t>
            </a:r>
            <a:r>
              <a:rPr lang="ja-JP" altLang="ja-JP" sz="1500" dirty="0"/>
              <a:t>べき事項（個別支援計画作成時、モニタリング時）等を理解する </a:t>
            </a:r>
            <a:endParaRPr lang="ja-JP" altLang="ja-JP" sz="1500" dirty="0">
              <a:latin typeface="HGPMinchoE" charset="-128"/>
              <a:ea typeface="HGPMinchoE" charset="-128"/>
              <a:cs typeface="HGPMinchoE" charset="-128"/>
            </a:endParaRP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10293" y="942127"/>
            <a:ext cx="7731282" cy="667982"/>
          </a:xfrm>
        </p:spPr>
        <p:txBody>
          <a:bodyPr>
            <a:normAutofit/>
          </a:bodyPr>
          <a:lstStyle/>
          <a:p>
            <a:pPr>
              <a:lnSpc>
                <a:spcPct val="100000"/>
              </a:lnSpc>
              <a:defRPr/>
            </a:pPr>
            <a:r>
              <a:rPr lang="ja-JP" altLang="ja-JP" sz="2700" dirty="0">
                <a:latin typeface="HGPMinchoE" charset="-128"/>
                <a:ea typeface="HGPMinchoE" charset="-128"/>
                <a:cs typeface="HGPMinchoE" charset="-128"/>
              </a:rPr>
              <a:t>《問２》</a:t>
            </a:r>
            <a:r>
              <a:rPr lang="ja-JP" altLang="en-US" sz="2700" dirty="0">
                <a:latin typeface="HGPMinchoE" charset="-128"/>
                <a:ea typeface="HGPMinchoE" charset="-128"/>
                <a:cs typeface="HGPMinchoE" charset="-128"/>
              </a:rPr>
              <a:t>事例検討会議</a:t>
            </a:r>
            <a:endParaRPr lang="ja-JP" altLang="en-US" sz="2700" dirty="0">
              <a:solidFill>
                <a:schemeClr val="tx1"/>
              </a:solidFill>
              <a:latin typeface="HGPMinchoE" charset="-128"/>
              <a:ea typeface="HGPMinchoE" charset="-128"/>
              <a:cs typeface="HGPMinchoE" charset="-128"/>
            </a:endParaRPr>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288781047"/>
              </p:ext>
            </p:extLst>
          </p:nvPr>
        </p:nvGraphicFramePr>
        <p:xfrm>
          <a:off x="1297905" y="2168503"/>
          <a:ext cx="6556058" cy="3640932"/>
        </p:xfrm>
        <a:graphic>
          <a:graphicData uri="http://schemas.openxmlformats.org/drawingml/2006/table">
            <a:tbl>
              <a:tblPr firstRow="1" firstCol="1" bandRow="1">
                <a:tableStyleId>{BC89EF96-8CEA-46FF-86C4-4CE0E7609802}</a:tableStyleId>
              </a:tblPr>
              <a:tblGrid>
                <a:gridCol w="4923525">
                  <a:extLst>
                    <a:ext uri="{9D8B030D-6E8A-4147-A177-3AD203B41FA5}">
                      <a16:colId xmlns:a16="http://schemas.microsoft.com/office/drawing/2014/main" val="20000"/>
                    </a:ext>
                  </a:extLst>
                </a:gridCol>
                <a:gridCol w="1632533">
                  <a:extLst>
                    <a:ext uri="{9D8B030D-6E8A-4147-A177-3AD203B41FA5}">
                      <a16:colId xmlns:a16="http://schemas.microsoft.com/office/drawing/2014/main" val="20001"/>
                    </a:ext>
                  </a:extLst>
                </a:gridCol>
              </a:tblGrid>
              <a:tr h="441756">
                <a:tc>
                  <a:txBody>
                    <a:bodyPr/>
                    <a:lstStyle/>
                    <a:p>
                      <a:pPr algn="just">
                        <a:spcAft>
                          <a:spcPts val="0"/>
                        </a:spcAft>
                      </a:pPr>
                      <a:r>
                        <a:rPr lang="ja-JP" sz="1800" b="1" i="0" kern="100">
                          <a:effectLst/>
                          <a:latin typeface="Yu Gothic" charset="-128"/>
                          <a:ea typeface="Yu Gothic" charset="-128"/>
                          <a:cs typeface="Yu Gothic" charset="-128"/>
                        </a:rPr>
                        <a:t>役割分担　</a:t>
                      </a:r>
                    </a:p>
                  </a:txBody>
                  <a:tcPr marL="51435" marR="51435" marT="0" marB="0"/>
                </a:tc>
                <a:tc>
                  <a:txBody>
                    <a:bodyPr/>
                    <a:lstStyle/>
                    <a:p>
                      <a:pPr algn="just">
                        <a:spcAft>
                          <a:spcPts val="0"/>
                        </a:spcAft>
                      </a:pPr>
                      <a:r>
                        <a:rPr lang="ja-JP" sz="1800" b="1" i="0" kern="100">
                          <a:effectLst/>
                          <a:latin typeface="Yu Gothic" charset="-128"/>
                          <a:ea typeface="Yu Gothic" charset="-128"/>
                          <a:cs typeface="Yu Gothic" charset="-128"/>
                        </a:rPr>
                        <a:t>５分</a:t>
                      </a:r>
                    </a:p>
                  </a:txBody>
                  <a:tcPr marL="51435" marR="51435" marT="0" marB="0"/>
                </a:tc>
                <a:extLst>
                  <a:ext uri="{0D108BD9-81ED-4DB2-BD59-A6C34878D82A}">
                    <a16:rowId xmlns:a16="http://schemas.microsoft.com/office/drawing/2014/main" val="10000"/>
                  </a:ext>
                </a:extLst>
              </a:tr>
              <a:tr h="441756">
                <a:tc>
                  <a:txBody>
                    <a:bodyPr/>
                    <a:lstStyle/>
                    <a:p>
                      <a:pPr algn="just">
                        <a:spcAft>
                          <a:spcPts val="0"/>
                        </a:spcAft>
                      </a:pPr>
                      <a:r>
                        <a:rPr lang="ja-JP" sz="1800" b="1" i="0" kern="100">
                          <a:effectLst/>
                          <a:latin typeface="Yu Gothic" charset="-128"/>
                          <a:ea typeface="Yu Gothic" charset="-128"/>
                          <a:cs typeface="Yu Gothic" charset="-128"/>
                        </a:rPr>
                        <a:t>役割の指示書配布と説明</a:t>
                      </a:r>
                    </a:p>
                  </a:txBody>
                  <a:tcPr marL="51435" marR="51435" marT="0" marB="0"/>
                </a:tc>
                <a:tc>
                  <a:txBody>
                    <a:bodyPr/>
                    <a:lstStyle/>
                    <a:p>
                      <a:pPr algn="just">
                        <a:spcAft>
                          <a:spcPts val="0"/>
                        </a:spcAft>
                      </a:pPr>
                      <a:r>
                        <a:rPr lang="ja-JP" altLang="en-US" sz="1800" b="1" i="0" kern="100" dirty="0">
                          <a:effectLst/>
                          <a:latin typeface="Yu Gothic" charset="-128"/>
                          <a:ea typeface="Yu Gothic" charset="-128"/>
                          <a:cs typeface="Yu Gothic" charset="-128"/>
                        </a:rPr>
                        <a:t>５</a:t>
                      </a:r>
                      <a:r>
                        <a:rPr lang="ja-JP" sz="1800" b="1" i="0" kern="100" dirty="0">
                          <a:effectLst/>
                          <a:latin typeface="Yu Gothic" charset="-128"/>
                          <a:ea typeface="Yu Gothic" charset="-128"/>
                          <a:cs typeface="Yu Gothic" charset="-128"/>
                        </a:rPr>
                        <a:t>分</a:t>
                      </a:r>
                    </a:p>
                  </a:txBody>
                  <a:tcPr marL="51435" marR="51435" marT="0" marB="0"/>
                </a:tc>
                <a:extLst>
                  <a:ext uri="{0D108BD9-81ED-4DB2-BD59-A6C34878D82A}">
                    <a16:rowId xmlns:a16="http://schemas.microsoft.com/office/drawing/2014/main" val="10001"/>
                  </a:ext>
                </a:extLst>
              </a:tr>
              <a:tr h="441756">
                <a:tc gridSpan="2">
                  <a:txBody>
                    <a:bodyPr/>
                    <a:lstStyle/>
                    <a:p>
                      <a:pPr algn="just">
                        <a:spcAft>
                          <a:spcPts val="0"/>
                        </a:spcAft>
                      </a:pPr>
                      <a:r>
                        <a:rPr lang="ja-JP" sz="1800" b="1" i="0" kern="100" dirty="0">
                          <a:effectLst/>
                          <a:latin typeface="Yu Gothic" charset="-128"/>
                          <a:ea typeface="Yu Gothic" charset="-128"/>
                          <a:cs typeface="Yu Gothic" charset="-128"/>
                        </a:rPr>
                        <a:t>ロールプレイ開始</a:t>
                      </a:r>
                    </a:p>
                  </a:txBody>
                  <a:tcPr marL="51435" marR="51435" marT="0" marB="0"/>
                </a:tc>
                <a:tc hMerge="1">
                  <a:txBody>
                    <a:bodyPr/>
                    <a:lstStyle/>
                    <a:p>
                      <a:endParaRPr kumimoji="1" lang="ja-JP" altLang="en-US"/>
                    </a:p>
                  </a:txBody>
                  <a:tcPr/>
                </a:tc>
                <a:extLst>
                  <a:ext uri="{0D108BD9-81ED-4DB2-BD59-A6C34878D82A}">
                    <a16:rowId xmlns:a16="http://schemas.microsoft.com/office/drawing/2014/main" val="10002"/>
                  </a:ext>
                </a:extLst>
              </a:tr>
              <a:tr h="548640">
                <a:tc>
                  <a:txBody>
                    <a:bodyPr/>
                    <a:lstStyle/>
                    <a:p>
                      <a:pPr algn="just">
                        <a:spcAft>
                          <a:spcPts val="0"/>
                        </a:spcAft>
                      </a:pPr>
                      <a:r>
                        <a:rPr lang="ja-JP" altLang="en-US" sz="1800" b="1" i="0" kern="100" dirty="0">
                          <a:effectLst/>
                          <a:latin typeface="Yu Gothic" charset="-128"/>
                          <a:ea typeface="Yu Gothic" charset="-128"/>
                          <a:cs typeface="Yu Gothic" charset="-128"/>
                        </a:rPr>
                        <a:t>サービス管理責任者から</a:t>
                      </a:r>
                      <a:r>
                        <a:rPr lang="ja-JP" sz="1800" b="1" i="0" kern="100" dirty="0">
                          <a:effectLst/>
                          <a:latin typeface="Yu Gothic" charset="-128"/>
                          <a:ea typeface="Yu Gothic" charset="-128"/>
                          <a:cs typeface="Yu Gothic" charset="-128"/>
                        </a:rPr>
                        <a:t>現状の報告</a:t>
                      </a:r>
                      <a:endParaRPr lang="en-US" altLang="ja-JP" sz="1800" b="1" i="0" kern="100" dirty="0">
                        <a:effectLst/>
                        <a:latin typeface="Yu Gothic" charset="-128"/>
                        <a:ea typeface="Yu Gothic" charset="-128"/>
                        <a:cs typeface="Yu Gothic" charset="-128"/>
                      </a:endParaRPr>
                    </a:p>
                    <a:p>
                      <a:pPr algn="just">
                        <a:spcAft>
                          <a:spcPts val="0"/>
                        </a:spcAft>
                      </a:pPr>
                      <a:r>
                        <a:rPr lang="ja-JP" sz="1800" b="1" i="0" kern="100" dirty="0">
                          <a:effectLst/>
                          <a:latin typeface="Yu Gothic" charset="-128"/>
                          <a:ea typeface="Yu Gothic" charset="-128"/>
                          <a:cs typeface="Yu Gothic" charset="-128"/>
                        </a:rPr>
                        <a:t>及び会議の目的確認</a:t>
                      </a:r>
                    </a:p>
                  </a:txBody>
                  <a:tcPr marL="51435" marR="51435" marT="0" marB="0"/>
                </a:tc>
                <a:tc>
                  <a:txBody>
                    <a:bodyPr/>
                    <a:lstStyle/>
                    <a:p>
                      <a:pPr algn="just">
                        <a:spcAft>
                          <a:spcPts val="0"/>
                        </a:spcAft>
                      </a:pPr>
                      <a:r>
                        <a:rPr lang="ja-JP" altLang="en-US" sz="1800" b="1" i="0" kern="100" dirty="0">
                          <a:effectLst/>
                          <a:latin typeface="Yu Gothic" charset="-128"/>
                          <a:ea typeface="Yu Gothic" charset="-128"/>
                          <a:cs typeface="Yu Gothic" charset="-128"/>
                        </a:rPr>
                        <a:t>２</a:t>
                      </a:r>
                      <a:r>
                        <a:rPr lang="en-US" altLang="ja-JP" sz="1800" b="1" i="0" kern="100" dirty="0">
                          <a:effectLst/>
                          <a:latin typeface="Yu Gothic" charset="-128"/>
                          <a:ea typeface="Yu Gothic" charset="-128"/>
                          <a:cs typeface="Yu Gothic" charset="-128"/>
                        </a:rPr>
                        <a:t>〜</a:t>
                      </a:r>
                      <a:r>
                        <a:rPr lang="ja-JP" altLang="en-US" sz="1800" b="1" i="0" kern="100" dirty="0">
                          <a:effectLst/>
                          <a:latin typeface="Yu Gothic" charset="-128"/>
                          <a:ea typeface="Yu Gothic" charset="-128"/>
                          <a:cs typeface="Yu Gothic" charset="-128"/>
                        </a:rPr>
                        <a:t>３</a:t>
                      </a:r>
                      <a:r>
                        <a:rPr lang="ja-JP" sz="1800" b="1" i="0" kern="100" dirty="0">
                          <a:effectLst/>
                          <a:latin typeface="Yu Gothic" charset="-128"/>
                          <a:ea typeface="Yu Gothic" charset="-128"/>
                          <a:cs typeface="Yu Gothic" charset="-128"/>
                        </a:rPr>
                        <a:t>分</a:t>
                      </a:r>
                    </a:p>
                  </a:txBody>
                  <a:tcPr marL="51435" marR="51435" marT="0" marB="0"/>
                </a:tc>
                <a:extLst>
                  <a:ext uri="{0D108BD9-81ED-4DB2-BD59-A6C34878D82A}">
                    <a16:rowId xmlns:a16="http://schemas.microsoft.com/office/drawing/2014/main" val="10003"/>
                  </a:ext>
                </a:extLst>
              </a:tr>
              <a:tr h="441756">
                <a:tc>
                  <a:txBody>
                    <a:bodyPr/>
                    <a:lstStyle/>
                    <a:p>
                      <a:pPr algn="just">
                        <a:spcAft>
                          <a:spcPts val="0"/>
                        </a:spcAft>
                      </a:pPr>
                      <a:r>
                        <a:rPr lang="ja-JP" altLang="en-US" sz="1800" b="1" i="0" kern="100" dirty="0">
                          <a:effectLst/>
                          <a:latin typeface="Yu Gothic" charset="-128"/>
                          <a:ea typeface="Yu Gothic" charset="-128"/>
                          <a:cs typeface="Yu Gothic" charset="-128"/>
                        </a:rPr>
                        <a:t>担当者から</a:t>
                      </a:r>
                      <a:r>
                        <a:rPr lang="ja-JP" sz="1800" b="1" i="0" kern="100" dirty="0">
                          <a:effectLst/>
                          <a:latin typeface="Yu Gothic" charset="-128"/>
                          <a:ea typeface="Yu Gothic" charset="-128"/>
                          <a:cs typeface="Yu Gothic" charset="-128"/>
                        </a:rPr>
                        <a:t>の補足</a:t>
                      </a:r>
                    </a:p>
                  </a:txBody>
                  <a:tcPr marL="51435" marR="51435" marT="0" marB="0"/>
                </a:tc>
                <a:tc>
                  <a:txBody>
                    <a:bodyPr/>
                    <a:lstStyle/>
                    <a:p>
                      <a:pPr algn="just">
                        <a:spcAft>
                          <a:spcPts val="0"/>
                        </a:spcAft>
                      </a:pPr>
                      <a:r>
                        <a:rPr lang="ja-JP" altLang="en-US" sz="1800" b="1" i="0" kern="100" dirty="0">
                          <a:effectLst/>
                          <a:latin typeface="Yu Gothic" charset="-128"/>
                          <a:ea typeface="Yu Gothic" charset="-128"/>
                          <a:cs typeface="Yu Gothic" charset="-128"/>
                        </a:rPr>
                        <a:t>２</a:t>
                      </a:r>
                      <a:r>
                        <a:rPr lang="en-US" altLang="ja-JP" sz="1800" b="1" i="0" kern="100" dirty="0">
                          <a:effectLst/>
                          <a:latin typeface="Yu Gothic" charset="-128"/>
                          <a:ea typeface="Yu Gothic" charset="-128"/>
                          <a:cs typeface="Yu Gothic" charset="-128"/>
                        </a:rPr>
                        <a:t>〜</a:t>
                      </a:r>
                      <a:r>
                        <a:rPr lang="ja-JP" altLang="en-US" sz="1800" b="1" i="0" kern="100" dirty="0">
                          <a:effectLst/>
                          <a:latin typeface="Yu Gothic" charset="-128"/>
                          <a:ea typeface="Yu Gothic" charset="-128"/>
                          <a:cs typeface="Yu Gothic" charset="-128"/>
                        </a:rPr>
                        <a:t>３</a:t>
                      </a:r>
                      <a:r>
                        <a:rPr lang="ja-JP" sz="1800" b="1" i="0" kern="100" dirty="0">
                          <a:effectLst/>
                          <a:latin typeface="Yu Gothic" charset="-128"/>
                          <a:ea typeface="Yu Gothic" charset="-128"/>
                          <a:cs typeface="Yu Gothic" charset="-128"/>
                        </a:rPr>
                        <a:t>分</a:t>
                      </a:r>
                    </a:p>
                  </a:txBody>
                  <a:tcPr marL="51435" marR="51435" marT="0" marB="0"/>
                </a:tc>
                <a:extLst>
                  <a:ext uri="{0D108BD9-81ED-4DB2-BD59-A6C34878D82A}">
                    <a16:rowId xmlns:a16="http://schemas.microsoft.com/office/drawing/2014/main" val="10004"/>
                  </a:ext>
                </a:extLst>
              </a:tr>
              <a:tr h="441756">
                <a:tc>
                  <a:txBody>
                    <a:bodyPr/>
                    <a:lstStyle/>
                    <a:p>
                      <a:pPr algn="just">
                        <a:spcAft>
                          <a:spcPts val="0"/>
                        </a:spcAft>
                      </a:pPr>
                      <a:r>
                        <a:rPr lang="ja-JP" sz="1800" b="1" i="0" kern="100" dirty="0">
                          <a:effectLst/>
                          <a:latin typeface="Yu Gothic" charset="-128"/>
                          <a:ea typeface="Yu Gothic" charset="-128"/>
                          <a:cs typeface="Yu Gothic" charset="-128"/>
                        </a:rPr>
                        <a:t>検討時間　　</a:t>
                      </a:r>
                    </a:p>
                  </a:txBody>
                  <a:tcPr marL="51435" marR="51435" marT="0" marB="0"/>
                </a:tc>
                <a:tc>
                  <a:txBody>
                    <a:bodyPr/>
                    <a:lstStyle/>
                    <a:p>
                      <a:pPr algn="just">
                        <a:spcAft>
                          <a:spcPts val="0"/>
                        </a:spcAft>
                      </a:pPr>
                      <a:r>
                        <a:rPr lang="ja-JP" altLang="en-US" sz="1800" b="1" i="0" kern="100" dirty="0">
                          <a:effectLst/>
                          <a:latin typeface="Yu Gothic" charset="-128"/>
                          <a:ea typeface="Yu Gothic" charset="-128"/>
                          <a:cs typeface="Yu Gothic" charset="-128"/>
                        </a:rPr>
                        <a:t>１７</a:t>
                      </a:r>
                      <a:r>
                        <a:rPr lang="ja-JP" sz="1800" b="1" i="0" kern="100" dirty="0">
                          <a:effectLst/>
                          <a:latin typeface="Yu Gothic" charset="-128"/>
                          <a:ea typeface="Yu Gothic" charset="-128"/>
                          <a:cs typeface="Yu Gothic" charset="-128"/>
                        </a:rPr>
                        <a:t>分</a:t>
                      </a:r>
                    </a:p>
                  </a:txBody>
                  <a:tcPr marL="51435" marR="51435" marT="0" marB="0"/>
                </a:tc>
                <a:extLst>
                  <a:ext uri="{0D108BD9-81ED-4DB2-BD59-A6C34878D82A}">
                    <a16:rowId xmlns:a16="http://schemas.microsoft.com/office/drawing/2014/main" val="10005"/>
                  </a:ext>
                </a:extLst>
              </a:tr>
              <a:tr h="441756">
                <a:tc>
                  <a:txBody>
                    <a:bodyPr/>
                    <a:lstStyle/>
                    <a:p>
                      <a:pPr algn="just">
                        <a:spcAft>
                          <a:spcPts val="0"/>
                        </a:spcAft>
                      </a:pPr>
                      <a:r>
                        <a:rPr lang="ja-JP" altLang="en-US" sz="1800" b="1" i="0" kern="100" dirty="0">
                          <a:effectLst/>
                          <a:latin typeface="Yu Gothic" charset="-128"/>
                          <a:ea typeface="Yu Gothic" charset="-128"/>
                          <a:cs typeface="Yu Gothic" charset="-128"/>
                        </a:rPr>
                        <a:t>観察者及び全員が感想</a:t>
                      </a:r>
                      <a:endParaRPr lang="ja-JP" sz="1800" b="1" i="0" kern="100" dirty="0">
                        <a:effectLst/>
                        <a:latin typeface="Yu Gothic" charset="-128"/>
                        <a:ea typeface="Yu Gothic" charset="-128"/>
                        <a:cs typeface="Yu Gothic" charset="-128"/>
                      </a:endParaRPr>
                    </a:p>
                  </a:txBody>
                  <a:tcPr marL="51435" marR="51435" marT="0" marB="0"/>
                </a:tc>
                <a:tc>
                  <a:txBody>
                    <a:bodyPr/>
                    <a:lstStyle/>
                    <a:p>
                      <a:pPr algn="just">
                        <a:spcAft>
                          <a:spcPts val="0"/>
                        </a:spcAft>
                      </a:pPr>
                      <a:r>
                        <a:rPr lang="ja-JP" altLang="en-US" sz="1800" b="1" i="0" kern="100" dirty="0">
                          <a:effectLst/>
                          <a:latin typeface="Yu Gothic" charset="-128"/>
                          <a:ea typeface="Yu Gothic" charset="-128"/>
                          <a:cs typeface="Yu Gothic" charset="-128"/>
                        </a:rPr>
                        <a:t>５分</a:t>
                      </a:r>
                      <a:endParaRPr lang="ja-JP" sz="1800" b="1" i="0" kern="100" dirty="0">
                        <a:effectLst/>
                        <a:latin typeface="Yu Gothic" charset="-128"/>
                        <a:ea typeface="Yu Gothic" charset="-128"/>
                        <a:cs typeface="Yu Gothic" charset="-128"/>
                      </a:endParaRPr>
                    </a:p>
                  </a:txBody>
                  <a:tcPr marL="51435" marR="51435" marT="0" marB="0"/>
                </a:tc>
                <a:extLst>
                  <a:ext uri="{0D108BD9-81ED-4DB2-BD59-A6C34878D82A}">
                    <a16:rowId xmlns:a16="http://schemas.microsoft.com/office/drawing/2014/main" val="10006"/>
                  </a:ext>
                </a:extLst>
              </a:tr>
              <a:tr h="441756">
                <a:tc gridSpan="2">
                  <a:txBody>
                    <a:bodyPr/>
                    <a:lstStyle/>
                    <a:p>
                      <a:pPr algn="just">
                        <a:spcAft>
                          <a:spcPts val="0"/>
                        </a:spcAft>
                      </a:pPr>
                      <a:r>
                        <a:rPr lang="ja-JP" sz="1800" b="1" i="0" kern="100" dirty="0">
                          <a:effectLst/>
                          <a:latin typeface="Yu Gothic" charset="-128"/>
                          <a:ea typeface="Yu Gothic" charset="-128"/>
                          <a:cs typeface="Yu Gothic" charset="-128"/>
                        </a:rPr>
                        <a:t>ロールプレイ終了　　　　　　　　　　合計　約４５分</a:t>
                      </a:r>
                    </a:p>
                  </a:txBody>
                  <a:tcPr marL="51435" marR="51435" marT="0" marB="0"/>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2" name="スライド番号プレースホルダー 1"/>
          <p:cNvSpPr>
            <a:spLocks noGrp="1"/>
          </p:cNvSpPr>
          <p:nvPr>
            <p:ph type="sldNum" sz="quarter" idx="12"/>
          </p:nvPr>
        </p:nvSpPr>
        <p:spPr/>
        <p:txBody>
          <a:bodyPr/>
          <a:lstStyle/>
          <a:p>
            <a:fld id="{6113E31D-E2AB-40D1-8B51-AFA5AFEF393A}" type="slidenum">
              <a:rPr lang="en-US" smtClean="0"/>
              <a:t>20</a:t>
            </a:fld>
            <a:endParaRPr lang="en-US" dirty="0"/>
          </a:p>
        </p:txBody>
      </p:sp>
    </p:spTree>
    <p:extLst>
      <p:ext uri="{BB962C8B-B14F-4D97-AF65-F5344CB8AC3E}">
        <p14:creationId xmlns:p14="http://schemas.microsoft.com/office/powerpoint/2010/main" val="681628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10292" y="2177326"/>
            <a:ext cx="7731282" cy="1617218"/>
          </a:xfrm>
        </p:spPr>
        <p:txBody>
          <a:bodyPr>
            <a:normAutofit/>
          </a:bodyPr>
          <a:lstStyle/>
          <a:p>
            <a:pPr algn="ctr">
              <a:lnSpc>
                <a:spcPct val="150000"/>
              </a:lnSpc>
            </a:pPr>
            <a:r>
              <a:rPr lang="ja-JP" altLang="en-US" dirty="0">
                <a:solidFill>
                  <a:schemeClr val="tx1"/>
                </a:solidFill>
                <a:latin typeface="HGPMinchoE" charset="-128"/>
                <a:ea typeface="HGPMinchoE" charset="-128"/>
                <a:cs typeface="HGPMinchoE" charset="-128"/>
              </a:rPr>
              <a:t>現在のプランを修正します</a:t>
            </a:r>
          </a:p>
        </p:txBody>
      </p:sp>
      <p:sp>
        <p:nvSpPr>
          <p:cNvPr id="2" name="スライド番号プレースホルダー 1"/>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719524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47454" y="666972"/>
            <a:ext cx="7731282" cy="667982"/>
          </a:xfrm>
        </p:spPr>
        <p:txBody>
          <a:bodyPr>
            <a:normAutofit/>
          </a:bodyPr>
          <a:lstStyle/>
          <a:p>
            <a:pPr>
              <a:lnSpc>
                <a:spcPct val="100000"/>
              </a:lnSpc>
              <a:defRPr/>
            </a:pPr>
            <a:r>
              <a:rPr lang="ja-JP" altLang="ja-JP" sz="2700" dirty="0">
                <a:latin typeface="HGPMinchoE" charset="-128"/>
                <a:ea typeface="HGPMinchoE" charset="-128"/>
                <a:cs typeface="HGPMinchoE" charset="-128"/>
              </a:rPr>
              <a:t>《問</a:t>
            </a:r>
            <a:r>
              <a:rPr lang="ja-JP" altLang="en-US" sz="2700" dirty="0">
                <a:latin typeface="HGPMinchoE" charset="-128"/>
                <a:ea typeface="HGPMinchoE" charset="-128"/>
                <a:cs typeface="HGPMinchoE" charset="-128"/>
              </a:rPr>
              <a:t>３</a:t>
            </a:r>
            <a:r>
              <a:rPr lang="ja-JP" altLang="ja-JP" sz="2700" dirty="0">
                <a:latin typeface="HGPMinchoE" charset="-128"/>
                <a:ea typeface="HGPMinchoE" charset="-128"/>
                <a:cs typeface="HGPMinchoE" charset="-128"/>
              </a:rPr>
              <a:t>》</a:t>
            </a:r>
            <a:r>
              <a:rPr lang="ja-JP" altLang="en-US" sz="2700" dirty="0">
                <a:latin typeface="HGPMinchoE" charset="-128"/>
                <a:ea typeface="HGPMinchoE" charset="-128"/>
                <a:cs typeface="HGPMinchoE" charset="-128"/>
              </a:rPr>
              <a:t>事例検討会</a:t>
            </a:r>
            <a:r>
              <a:rPr lang="ja-JP" altLang="ja-JP" sz="2700" dirty="0">
                <a:latin typeface="HGPMinchoE" charset="-128"/>
                <a:ea typeface="HGPMinchoE" charset="-128"/>
                <a:cs typeface="HGPMinchoE" charset="-128"/>
              </a:rPr>
              <a:t>を受けて、個別支援計画を</a:t>
            </a:r>
            <a:r>
              <a:rPr lang="ja-JP" altLang="en-US" sz="2700" dirty="0">
                <a:latin typeface="HGPMinchoE" charset="-128"/>
                <a:ea typeface="HGPMinchoE" charset="-128"/>
                <a:cs typeface="HGPMinchoE" charset="-128"/>
              </a:rPr>
              <a:t>修正</a:t>
            </a:r>
            <a:r>
              <a:rPr lang="ja-JP" altLang="ja-JP" sz="2700" dirty="0">
                <a:latin typeface="HGPMinchoE" charset="-128"/>
                <a:ea typeface="HGPMinchoE" charset="-128"/>
                <a:cs typeface="HGPMinchoE" charset="-128"/>
              </a:rPr>
              <a:t> </a:t>
            </a:r>
            <a:endParaRPr lang="ja-JP" altLang="en-US" sz="2700" dirty="0">
              <a:solidFill>
                <a:schemeClr val="tx1"/>
              </a:solidFill>
              <a:latin typeface="HGPMinchoE" charset="-128"/>
              <a:ea typeface="HGPMinchoE" charset="-128"/>
              <a:cs typeface="HGPMinchoE" charset="-128"/>
            </a:endParaRPr>
          </a:p>
        </p:txBody>
      </p:sp>
      <p:sp>
        <p:nvSpPr>
          <p:cNvPr id="7" name="コンテンツ プレースホルダー 6"/>
          <p:cNvSpPr>
            <a:spLocks noGrp="1"/>
          </p:cNvSpPr>
          <p:nvPr>
            <p:ph sz="quarter" idx="1"/>
          </p:nvPr>
        </p:nvSpPr>
        <p:spPr>
          <a:xfrm>
            <a:off x="847454" y="1887887"/>
            <a:ext cx="7594122" cy="2819401"/>
          </a:xfrm>
        </p:spPr>
        <p:txBody>
          <a:bodyPr>
            <a:noAutofit/>
          </a:bodyPr>
          <a:lstStyle/>
          <a:p>
            <a:pPr>
              <a:lnSpc>
                <a:spcPct val="150000"/>
              </a:lnSpc>
            </a:pPr>
            <a:r>
              <a:rPr lang="ja-JP" altLang="ja-JP" sz="2800" dirty="0">
                <a:latin typeface="HGPMinchoE" charset="-128"/>
                <a:ea typeface="HGPMinchoE" charset="-128"/>
                <a:cs typeface="HGPMinchoE" charset="-128"/>
              </a:rPr>
              <a:t>事業所内での検討結果を踏まえて、ご本人やご家族に出席していただく個別支援会議へ向け</a:t>
            </a:r>
            <a:r>
              <a:rPr lang="ja-JP" altLang="en-US" sz="2800" dirty="0">
                <a:latin typeface="HGPMinchoE" charset="-128"/>
                <a:ea typeface="HGPMinchoE" charset="-128"/>
                <a:cs typeface="HGPMinchoE" charset="-128"/>
              </a:rPr>
              <a:t>個別支援計画を作成する。これまでの研修を受けて、いままでの計画作りとは違い</a:t>
            </a:r>
            <a:r>
              <a:rPr lang="ja-JP" altLang="ja-JP" sz="2800" dirty="0">
                <a:latin typeface="HGPMinchoE" charset="-128"/>
                <a:ea typeface="HGPMinchoE" charset="-128"/>
                <a:cs typeface="HGPMinchoE" charset="-128"/>
              </a:rPr>
              <a:t>、</a:t>
            </a:r>
            <a:r>
              <a:rPr lang="ja-JP" altLang="en-US" sz="2800" dirty="0">
                <a:latin typeface="HGPMinchoE" charset="-128"/>
                <a:ea typeface="HGPMinchoE" charset="-128"/>
                <a:cs typeface="HGPMinchoE" charset="-128"/>
              </a:rPr>
              <a:t>福祉サービスだけに完結しない、</a:t>
            </a:r>
            <a:r>
              <a:rPr lang="ja-JP" altLang="ja-JP" sz="2800" dirty="0">
                <a:latin typeface="HGPMinchoE" charset="-128"/>
                <a:ea typeface="HGPMinchoE" charset="-128"/>
                <a:cs typeface="HGPMinchoE" charset="-128"/>
              </a:rPr>
              <a:t>少しでも質の高いサービス提供を目指す</a:t>
            </a:r>
            <a:r>
              <a:rPr lang="ja-JP" altLang="en-US" sz="2800" dirty="0">
                <a:latin typeface="HGPMinchoE" charset="-128"/>
                <a:ea typeface="HGPMinchoE" charset="-128"/>
                <a:cs typeface="HGPMinchoE" charset="-128"/>
              </a:rPr>
              <a:t>計画を作成する</a:t>
            </a:r>
            <a:r>
              <a:rPr lang="ja-JP" altLang="ja-JP" sz="2800" dirty="0">
                <a:latin typeface="HGPMinchoE" charset="-128"/>
                <a:ea typeface="HGPMinchoE" charset="-128"/>
                <a:cs typeface="HGPMinchoE" charset="-128"/>
              </a:rPr>
              <a:t>。</a:t>
            </a:r>
          </a:p>
        </p:txBody>
      </p:sp>
      <p:sp>
        <p:nvSpPr>
          <p:cNvPr id="2" name="スライド番号プレースホルダー 1"/>
          <p:cNvSpPr>
            <a:spLocks noGrp="1"/>
          </p:cNvSpPr>
          <p:nvPr>
            <p:ph type="sldNum" sz="quarter" idx="12"/>
          </p:nvPr>
        </p:nvSpPr>
        <p:spPr/>
        <p:txBody>
          <a:bodyPr/>
          <a:lstStyle/>
          <a:p>
            <a:fld id="{6113E31D-E2AB-40D1-8B51-AFA5AFEF393A}" type="slidenum">
              <a:rPr lang="en-US" smtClean="0"/>
              <a:t>22</a:t>
            </a:fld>
            <a:endParaRPr lang="en-US" dirty="0"/>
          </a:p>
        </p:txBody>
      </p:sp>
    </p:spTree>
    <p:extLst>
      <p:ext uri="{BB962C8B-B14F-4D97-AF65-F5344CB8AC3E}">
        <p14:creationId xmlns:p14="http://schemas.microsoft.com/office/powerpoint/2010/main" val="1343781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10293" y="604979"/>
            <a:ext cx="7731282" cy="667982"/>
          </a:xfrm>
        </p:spPr>
        <p:txBody>
          <a:bodyPr>
            <a:normAutofit/>
          </a:bodyPr>
          <a:lstStyle/>
          <a:p>
            <a:pPr>
              <a:lnSpc>
                <a:spcPct val="100000"/>
              </a:lnSpc>
              <a:defRPr/>
            </a:pPr>
            <a:r>
              <a:rPr lang="ja-JP" altLang="ja-JP" sz="2700" dirty="0">
                <a:latin typeface="HGPMinchoE" charset="-128"/>
                <a:ea typeface="HGPMinchoE" charset="-128"/>
                <a:cs typeface="HGPMinchoE" charset="-128"/>
              </a:rPr>
              <a:t> 《問</a:t>
            </a:r>
            <a:r>
              <a:rPr lang="en-US" altLang="ja-JP" sz="2700" dirty="0">
                <a:latin typeface="HGPMinchoE" charset="-128"/>
                <a:ea typeface="HGPMinchoE" charset="-128"/>
                <a:cs typeface="HGPMinchoE" charset="-128"/>
              </a:rPr>
              <a:t>4</a:t>
            </a:r>
            <a:r>
              <a:rPr lang="ja-JP" altLang="ja-JP" sz="2700" dirty="0">
                <a:latin typeface="HGPMinchoE" charset="-128"/>
                <a:ea typeface="HGPMinchoE" charset="-128"/>
                <a:cs typeface="HGPMinchoE" charset="-128"/>
              </a:rPr>
              <a:t>》個別支援会議</a:t>
            </a:r>
            <a:r>
              <a:rPr lang="ja-JP" altLang="en-US" sz="2700" dirty="0">
                <a:latin typeface="HGPMinchoE" charset="-128"/>
                <a:ea typeface="HGPMinchoE" charset="-128"/>
                <a:cs typeface="HGPMinchoE" charset="-128"/>
              </a:rPr>
              <a:t>　ロールプレイ２</a:t>
            </a:r>
            <a:endParaRPr lang="ja-JP" altLang="en-US" sz="2700" dirty="0">
              <a:solidFill>
                <a:schemeClr val="tx1"/>
              </a:solidFill>
              <a:latin typeface="HGPMinchoE" charset="-128"/>
              <a:ea typeface="HGPMinchoE" charset="-128"/>
              <a:cs typeface="HGPMinchoE" charset="-128"/>
            </a:endParaRPr>
          </a:p>
        </p:txBody>
      </p:sp>
      <p:sp>
        <p:nvSpPr>
          <p:cNvPr id="7" name="コンテンツ プレースホルダー 6"/>
          <p:cNvSpPr>
            <a:spLocks noGrp="1"/>
          </p:cNvSpPr>
          <p:nvPr>
            <p:ph sz="quarter" idx="1"/>
          </p:nvPr>
        </p:nvSpPr>
        <p:spPr>
          <a:xfrm>
            <a:off x="588936" y="1722385"/>
            <a:ext cx="7997125" cy="2819401"/>
          </a:xfrm>
        </p:spPr>
        <p:txBody>
          <a:bodyPr>
            <a:noAutofit/>
          </a:bodyPr>
          <a:lstStyle/>
          <a:p>
            <a:r>
              <a:rPr lang="ja-JP" altLang="ja-JP" sz="2400" dirty="0">
                <a:latin typeface="HGPMinchoE" charset="-128"/>
                <a:ea typeface="HGPMinchoE" charset="-128"/>
                <a:cs typeface="HGPMinchoE" charset="-128"/>
              </a:rPr>
              <a:t>●役割</a:t>
            </a:r>
          </a:p>
          <a:p>
            <a:pPr eaLnBrk="0" latinLnBrk="1" hangingPunct="0"/>
            <a:r>
              <a:rPr lang="ja-JP" altLang="en-US" sz="2400" dirty="0">
                <a:latin typeface="HGPMinchoE" charset="-128"/>
                <a:ea typeface="HGPMinchoE" charset="-128"/>
                <a:cs typeface="HGPMinchoE" charset="-128"/>
              </a:rPr>
              <a:t>　　　</a:t>
            </a:r>
            <a:r>
              <a:rPr lang="ja-JP" altLang="ja-JP" sz="2400" dirty="0">
                <a:latin typeface="HGPMinchoE" charset="-128"/>
                <a:ea typeface="HGPMinchoE" charset="-128"/>
                <a:cs typeface="HGPMinchoE" charset="-128"/>
              </a:rPr>
              <a:t>１．サービス管理責任者</a:t>
            </a:r>
          </a:p>
          <a:p>
            <a:pPr eaLnBrk="0" latinLnBrk="1" hangingPunct="0"/>
            <a:r>
              <a:rPr lang="ja-JP" altLang="ja-JP" sz="2400" dirty="0">
                <a:latin typeface="HGPMinchoE" charset="-128"/>
                <a:ea typeface="HGPMinchoE" charset="-128"/>
                <a:cs typeface="HGPMinchoE" charset="-128"/>
              </a:rPr>
              <a:t>　　　２．田中生活支援員（担当）</a:t>
            </a:r>
          </a:p>
          <a:p>
            <a:pPr eaLnBrk="0" latinLnBrk="1" hangingPunct="0"/>
            <a:r>
              <a:rPr lang="ja-JP" altLang="ja-JP" sz="2400" dirty="0">
                <a:latin typeface="HGPMinchoE" charset="-128"/>
                <a:ea typeface="HGPMinchoE" charset="-128"/>
                <a:cs typeface="HGPMinchoE" charset="-128"/>
              </a:rPr>
              <a:t>　　　３．相談</a:t>
            </a:r>
            <a:r>
              <a:rPr lang="ja-JP" altLang="ja-JP" sz="2400">
                <a:latin typeface="HGPMinchoE" charset="-128"/>
                <a:ea typeface="HGPMinchoE" charset="-128"/>
                <a:cs typeface="HGPMinchoE" charset="-128"/>
              </a:rPr>
              <a:t>支援専門員</a:t>
            </a:r>
            <a:endParaRPr lang="en-US" altLang="ja-JP" sz="2400" dirty="0">
              <a:latin typeface="HGPMinchoE" charset="-128"/>
              <a:ea typeface="HGPMinchoE" charset="-128"/>
              <a:cs typeface="HGPMinchoE" charset="-128"/>
            </a:endParaRPr>
          </a:p>
          <a:p>
            <a:pPr eaLnBrk="0" latinLnBrk="1" hangingPunct="0"/>
            <a:r>
              <a:rPr lang="ja-JP" altLang="en-US" sz="2400">
                <a:latin typeface="HGPMinchoE" charset="-128"/>
                <a:ea typeface="HGPMinchoE" charset="-128"/>
                <a:cs typeface="HGPMinchoE" charset="-128"/>
              </a:rPr>
              <a:t>　　　</a:t>
            </a:r>
            <a:r>
              <a:rPr lang="ja-JP" altLang="ja-JP" sz="2400">
                <a:latin typeface="HGPMinchoE" charset="-128"/>
                <a:ea typeface="HGPMinchoE" charset="-128"/>
                <a:cs typeface="HGPMinchoE" charset="-128"/>
              </a:rPr>
              <a:t>（</a:t>
            </a:r>
            <a:r>
              <a:rPr lang="ja-JP" altLang="ja-JP" sz="2400" dirty="0">
                <a:latin typeface="HGPMinchoE" charset="-128"/>
                <a:ea typeface="HGPMinchoE" charset="-128"/>
                <a:cs typeface="HGPMinchoE" charset="-128"/>
              </a:rPr>
              <a:t>一朗さんとは計画相談で初めて担当）</a:t>
            </a:r>
          </a:p>
          <a:p>
            <a:pPr eaLnBrk="0" latinLnBrk="1" hangingPunct="0"/>
            <a:r>
              <a:rPr lang="ja-JP" altLang="ja-JP" sz="2400" dirty="0">
                <a:latin typeface="HGPMinchoE" charset="-128"/>
                <a:ea typeface="HGPMinchoE" charset="-128"/>
                <a:cs typeface="HGPMinchoE" charset="-128"/>
              </a:rPr>
              <a:t>　　　４．本人</a:t>
            </a:r>
          </a:p>
          <a:p>
            <a:pPr eaLnBrk="0" latinLnBrk="1" hangingPunct="0"/>
            <a:r>
              <a:rPr lang="ja-JP" altLang="ja-JP" sz="2400" dirty="0">
                <a:latin typeface="HGPMinchoE" charset="-128"/>
                <a:ea typeface="HGPMinchoE" charset="-128"/>
                <a:cs typeface="HGPMinchoE" charset="-128"/>
              </a:rPr>
              <a:t>　　　５．母親</a:t>
            </a:r>
          </a:p>
          <a:p>
            <a:pPr eaLnBrk="0" latinLnBrk="1" hangingPunct="0"/>
            <a:r>
              <a:rPr lang="ja-JP" altLang="ja-JP" sz="2400" dirty="0">
                <a:latin typeface="HGPMinchoE" charset="-128"/>
                <a:ea typeface="HGPMinchoE" charset="-128"/>
                <a:cs typeface="HGPMinchoE" charset="-128"/>
              </a:rPr>
              <a:t>　　　６．市担当</a:t>
            </a:r>
            <a:r>
              <a:rPr lang="ja-JP" altLang="ja-JP" sz="2400">
                <a:latin typeface="HGPMinchoE" charset="-128"/>
                <a:ea typeface="HGPMinchoE" charset="-128"/>
                <a:cs typeface="HGPMinchoE" charset="-128"/>
              </a:rPr>
              <a:t>ＣＷ職員</a:t>
            </a:r>
            <a:endParaRPr lang="en-US" altLang="ja-JP" sz="2400" dirty="0">
              <a:latin typeface="HGPMinchoE" charset="-128"/>
              <a:ea typeface="HGPMinchoE" charset="-128"/>
              <a:cs typeface="HGPMinchoE" charset="-128"/>
            </a:endParaRPr>
          </a:p>
          <a:p>
            <a:pPr eaLnBrk="0" latinLnBrk="1" hangingPunct="0"/>
            <a:r>
              <a:rPr lang="ja-JP" altLang="en-US" sz="2400">
                <a:latin typeface="HGPMinchoE" charset="-128"/>
                <a:ea typeface="HGPMinchoE" charset="-128"/>
                <a:cs typeface="HGPMinchoE" charset="-128"/>
              </a:rPr>
              <a:t>　　　</a:t>
            </a:r>
            <a:r>
              <a:rPr lang="ja-JP" altLang="ja-JP" sz="2400">
                <a:latin typeface="HGPMinchoE" charset="-128"/>
                <a:ea typeface="HGPMinchoE" charset="-128"/>
                <a:cs typeface="HGPMinchoE" charset="-128"/>
              </a:rPr>
              <a:t>（</a:t>
            </a:r>
            <a:r>
              <a:rPr lang="ja-JP" altLang="ja-JP" sz="2400" dirty="0">
                <a:latin typeface="HGPMinchoE" charset="-128"/>
                <a:ea typeface="HGPMinchoE" charset="-128"/>
                <a:cs typeface="HGPMinchoE" charset="-128"/>
              </a:rPr>
              <a:t>一朗さんとは初めてこの場で会う）</a:t>
            </a:r>
          </a:p>
          <a:p>
            <a:pPr eaLnBrk="0" latinLnBrk="1" hangingPunct="0"/>
            <a:r>
              <a:rPr lang="ja-JP" altLang="ja-JP" sz="2400" dirty="0">
                <a:latin typeface="HGPMinchoE" charset="-128"/>
                <a:ea typeface="HGPMinchoE" charset="-128"/>
                <a:cs typeface="HGPMinchoE" charset="-128"/>
              </a:rPr>
              <a:t>　　　７．観察者</a:t>
            </a:r>
          </a:p>
          <a:p>
            <a:pPr>
              <a:lnSpc>
                <a:spcPct val="150000"/>
              </a:lnSpc>
            </a:pPr>
            <a:endParaRPr lang="ja-JP" altLang="ja-JP" sz="2400" dirty="0">
              <a:latin typeface="HGPMinchoE" charset="-128"/>
              <a:ea typeface="HGPMinchoE" charset="-128"/>
              <a:cs typeface="HGPMinchoE" charset="-128"/>
            </a:endParaRPr>
          </a:p>
        </p:txBody>
      </p:sp>
      <p:sp>
        <p:nvSpPr>
          <p:cNvPr id="2" name="スライド番号プレースホルダー 1"/>
          <p:cNvSpPr>
            <a:spLocks noGrp="1"/>
          </p:cNvSpPr>
          <p:nvPr>
            <p:ph type="sldNum" sz="quarter" idx="12"/>
          </p:nvPr>
        </p:nvSpPr>
        <p:spPr/>
        <p:txBody>
          <a:bodyPr/>
          <a:lstStyle/>
          <a:p>
            <a:fld id="{6113E31D-E2AB-40D1-8B51-AFA5AFEF393A}" type="slidenum">
              <a:rPr lang="en-US" smtClean="0"/>
              <a:t>23</a:t>
            </a:fld>
            <a:endParaRPr lang="en-US" dirty="0"/>
          </a:p>
        </p:txBody>
      </p:sp>
    </p:spTree>
    <p:extLst>
      <p:ext uri="{BB962C8B-B14F-4D97-AF65-F5344CB8AC3E}">
        <p14:creationId xmlns:p14="http://schemas.microsoft.com/office/powerpoint/2010/main" val="1036699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06359" y="651689"/>
            <a:ext cx="7731282" cy="667982"/>
          </a:xfrm>
        </p:spPr>
        <p:txBody>
          <a:bodyPr>
            <a:normAutofit/>
          </a:bodyPr>
          <a:lstStyle/>
          <a:p>
            <a:pPr>
              <a:lnSpc>
                <a:spcPct val="100000"/>
              </a:lnSpc>
              <a:defRPr/>
            </a:pPr>
            <a:r>
              <a:rPr lang="ja-JP" altLang="ja-JP" sz="2700" dirty="0">
                <a:latin typeface="HGPMinchoE" charset="-128"/>
                <a:ea typeface="HGPMinchoE" charset="-128"/>
                <a:cs typeface="HGPMinchoE" charset="-128"/>
              </a:rPr>
              <a:t> 《問</a:t>
            </a:r>
            <a:r>
              <a:rPr lang="en-US" altLang="ja-JP" sz="2700" dirty="0">
                <a:latin typeface="HGPMinchoE" charset="-128"/>
                <a:ea typeface="HGPMinchoE" charset="-128"/>
                <a:cs typeface="HGPMinchoE" charset="-128"/>
              </a:rPr>
              <a:t>4</a:t>
            </a:r>
            <a:r>
              <a:rPr lang="ja-JP" altLang="ja-JP" sz="2700" dirty="0">
                <a:latin typeface="HGPMinchoE" charset="-128"/>
                <a:ea typeface="HGPMinchoE" charset="-128"/>
                <a:cs typeface="HGPMinchoE" charset="-128"/>
              </a:rPr>
              <a:t>》個別支援会議</a:t>
            </a:r>
            <a:r>
              <a:rPr lang="ja-JP" altLang="en-US" sz="2700" dirty="0">
                <a:latin typeface="HGPMinchoE" charset="-128"/>
                <a:ea typeface="HGPMinchoE" charset="-128"/>
                <a:cs typeface="HGPMinchoE" charset="-128"/>
              </a:rPr>
              <a:t>　ロールプレイ２</a:t>
            </a:r>
            <a:endParaRPr lang="ja-JP" altLang="en-US" sz="2700" dirty="0">
              <a:solidFill>
                <a:schemeClr val="tx1"/>
              </a:solidFill>
              <a:latin typeface="HGPMinchoE" charset="-128"/>
              <a:ea typeface="HGPMinchoE" charset="-128"/>
              <a:cs typeface="HGPMinchoE" charset="-128"/>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49685668"/>
              </p:ext>
            </p:extLst>
          </p:nvPr>
        </p:nvGraphicFramePr>
        <p:xfrm>
          <a:off x="1246532" y="1991357"/>
          <a:ext cx="6658804" cy="3880963"/>
        </p:xfrm>
        <a:graphic>
          <a:graphicData uri="http://schemas.openxmlformats.org/drawingml/2006/table">
            <a:tbl>
              <a:tblPr firstRow="1" firstCol="1" bandRow="1">
                <a:tableStyleId>{BC89EF96-8CEA-46FF-86C4-4CE0E7609802}</a:tableStyleId>
              </a:tblPr>
              <a:tblGrid>
                <a:gridCol w="5000687">
                  <a:extLst>
                    <a:ext uri="{9D8B030D-6E8A-4147-A177-3AD203B41FA5}">
                      <a16:colId xmlns:a16="http://schemas.microsoft.com/office/drawing/2014/main" val="20000"/>
                    </a:ext>
                  </a:extLst>
                </a:gridCol>
                <a:gridCol w="1658117">
                  <a:extLst>
                    <a:ext uri="{9D8B030D-6E8A-4147-A177-3AD203B41FA5}">
                      <a16:colId xmlns:a16="http://schemas.microsoft.com/office/drawing/2014/main" val="20001"/>
                    </a:ext>
                  </a:extLst>
                </a:gridCol>
              </a:tblGrid>
              <a:tr h="397669">
                <a:tc>
                  <a:txBody>
                    <a:bodyPr/>
                    <a:lstStyle/>
                    <a:p>
                      <a:pPr algn="just">
                        <a:spcAft>
                          <a:spcPts val="0"/>
                        </a:spcAft>
                      </a:pPr>
                      <a:r>
                        <a:rPr lang="ja-JP" sz="1800" b="1" i="0" kern="100">
                          <a:effectLst/>
                          <a:latin typeface="Yu Gothic" charset="-128"/>
                          <a:ea typeface="Yu Gothic" charset="-128"/>
                          <a:cs typeface="Yu Gothic" charset="-128"/>
                        </a:rPr>
                        <a:t>役割分担　</a:t>
                      </a:r>
                    </a:p>
                  </a:txBody>
                  <a:tcPr marL="51435" marR="51435" marT="0" marB="0"/>
                </a:tc>
                <a:tc>
                  <a:txBody>
                    <a:bodyPr/>
                    <a:lstStyle/>
                    <a:p>
                      <a:pPr algn="just">
                        <a:spcAft>
                          <a:spcPts val="0"/>
                        </a:spcAft>
                      </a:pPr>
                      <a:r>
                        <a:rPr lang="ja-JP" sz="1800" b="1" i="0" kern="100">
                          <a:effectLst/>
                          <a:latin typeface="Yu Gothic" charset="-128"/>
                          <a:ea typeface="Yu Gothic" charset="-128"/>
                          <a:cs typeface="Yu Gothic" charset="-128"/>
                        </a:rPr>
                        <a:t>５分</a:t>
                      </a:r>
                    </a:p>
                  </a:txBody>
                  <a:tcPr marL="51435" marR="51435" marT="0" marB="0"/>
                </a:tc>
                <a:extLst>
                  <a:ext uri="{0D108BD9-81ED-4DB2-BD59-A6C34878D82A}">
                    <a16:rowId xmlns:a16="http://schemas.microsoft.com/office/drawing/2014/main" val="10000"/>
                  </a:ext>
                </a:extLst>
              </a:tr>
              <a:tr h="397669">
                <a:tc>
                  <a:txBody>
                    <a:bodyPr/>
                    <a:lstStyle/>
                    <a:p>
                      <a:pPr algn="just">
                        <a:spcAft>
                          <a:spcPts val="0"/>
                        </a:spcAft>
                      </a:pPr>
                      <a:r>
                        <a:rPr lang="ja-JP" sz="1800" b="1" i="0" kern="100">
                          <a:effectLst/>
                          <a:latin typeface="Yu Gothic" charset="-128"/>
                          <a:ea typeface="Yu Gothic" charset="-128"/>
                          <a:cs typeface="Yu Gothic" charset="-128"/>
                        </a:rPr>
                        <a:t>役割の指示書配布と説明</a:t>
                      </a:r>
                    </a:p>
                  </a:txBody>
                  <a:tcPr marL="51435" marR="51435" marT="0" marB="0"/>
                </a:tc>
                <a:tc>
                  <a:txBody>
                    <a:bodyPr/>
                    <a:lstStyle/>
                    <a:p>
                      <a:pPr algn="just">
                        <a:spcAft>
                          <a:spcPts val="0"/>
                        </a:spcAft>
                      </a:pPr>
                      <a:r>
                        <a:rPr lang="ja-JP" altLang="en-US" sz="1800" b="1" i="0" kern="100" dirty="0">
                          <a:effectLst/>
                          <a:latin typeface="Yu Gothic" charset="-128"/>
                          <a:ea typeface="Yu Gothic" charset="-128"/>
                          <a:cs typeface="Yu Gothic" charset="-128"/>
                        </a:rPr>
                        <a:t>５</a:t>
                      </a:r>
                      <a:r>
                        <a:rPr lang="ja-JP" sz="1800" b="1" i="0" kern="100" dirty="0">
                          <a:effectLst/>
                          <a:latin typeface="Yu Gothic" charset="-128"/>
                          <a:ea typeface="Yu Gothic" charset="-128"/>
                          <a:cs typeface="Yu Gothic" charset="-128"/>
                        </a:rPr>
                        <a:t>分</a:t>
                      </a:r>
                    </a:p>
                  </a:txBody>
                  <a:tcPr marL="51435" marR="51435" marT="0" marB="0"/>
                </a:tc>
                <a:extLst>
                  <a:ext uri="{0D108BD9-81ED-4DB2-BD59-A6C34878D82A}">
                    <a16:rowId xmlns:a16="http://schemas.microsoft.com/office/drawing/2014/main" val="10001"/>
                  </a:ext>
                </a:extLst>
              </a:tr>
              <a:tr h="397669">
                <a:tc gridSpan="2">
                  <a:txBody>
                    <a:bodyPr/>
                    <a:lstStyle/>
                    <a:p>
                      <a:pPr algn="just">
                        <a:spcAft>
                          <a:spcPts val="0"/>
                        </a:spcAft>
                      </a:pPr>
                      <a:r>
                        <a:rPr lang="ja-JP" sz="1800" b="1" i="0" kern="100">
                          <a:effectLst/>
                          <a:latin typeface="Yu Gothic" charset="-128"/>
                          <a:ea typeface="Yu Gothic" charset="-128"/>
                          <a:cs typeface="Yu Gothic" charset="-128"/>
                        </a:rPr>
                        <a:t>ロールプレイ開始</a:t>
                      </a:r>
                    </a:p>
                  </a:txBody>
                  <a:tcPr marL="51435" marR="51435" marT="0" marB="0"/>
                </a:tc>
                <a:tc hMerge="1">
                  <a:txBody>
                    <a:bodyPr/>
                    <a:lstStyle/>
                    <a:p>
                      <a:endParaRPr kumimoji="1" lang="ja-JP" altLang="en-US"/>
                    </a:p>
                  </a:txBody>
                  <a:tcPr/>
                </a:tc>
                <a:extLst>
                  <a:ext uri="{0D108BD9-81ED-4DB2-BD59-A6C34878D82A}">
                    <a16:rowId xmlns:a16="http://schemas.microsoft.com/office/drawing/2014/main" val="10002"/>
                  </a:ext>
                </a:extLst>
              </a:tr>
              <a:tr h="548640">
                <a:tc>
                  <a:txBody>
                    <a:bodyPr/>
                    <a:lstStyle/>
                    <a:p>
                      <a:pPr algn="just">
                        <a:spcAft>
                          <a:spcPts val="0"/>
                        </a:spcAft>
                      </a:pPr>
                      <a:r>
                        <a:rPr lang="ja-JP" altLang="en-US" sz="1800" b="1" i="0" kern="100" dirty="0">
                          <a:effectLst/>
                          <a:latin typeface="Yu Gothic" charset="-128"/>
                          <a:ea typeface="Yu Gothic" charset="-128"/>
                          <a:cs typeface="Yu Gothic" charset="-128"/>
                        </a:rPr>
                        <a:t>サービス管理責任者から</a:t>
                      </a:r>
                      <a:r>
                        <a:rPr lang="ja-JP" sz="1800" b="1" i="0" kern="100" dirty="0">
                          <a:effectLst/>
                          <a:latin typeface="Yu Gothic" charset="-128"/>
                          <a:ea typeface="Yu Gothic" charset="-128"/>
                          <a:cs typeface="Yu Gothic" charset="-128"/>
                        </a:rPr>
                        <a:t>現状の報告</a:t>
                      </a:r>
                      <a:endParaRPr lang="en-US" altLang="ja-JP" sz="1800" b="1" i="0" kern="100" dirty="0">
                        <a:effectLst/>
                        <a:latin typeface="Yu Gothic" charset="-128"/>
                        <a:ea typeface="Yu Gothic" charset="-128"/>
                        <a:cs typeface="Yu Gothic" charset="-128"/>
                      </a:endParaRPr>
                    </a:p>
                    <a:p>
                      <a:pPr algn="just">
                        <a:spcAft>
                          <a:spcPts val="0"/>
                        </a:spcAft>
                      </a:pPr>
                      <a:r>
                        <a:rPr lang="ja-JP" sz="1800" b="1" i="0" kern="100" dirty="0">
                          <a:effectLst/>
                          <a:latin typeface="Yu Gothic" charset="-128"/>
                          <a:ea typeface="Yu Gothic" charset="-128"/>
                          <a:cs typeface="Yu Gothic" charset="-128"/>
                        </a:rPr>
                        <a:t>及び会議の目的確認</a:t>
                      </a:r>
                    </a:p>
                  </a:txBody>
                  <a:tcPr marL="51435" marR="51435" marT="0" marB="0"/>
                </a:tc>
                <a:tc>
                  <a:txBody>
                    <a:bodyPr/>
                    <a:lstStyle/>
                    <a:p>
                      <a:pPr algn="just">
                        <a:spcAft>
                          <a:spcPts val="0"/>
                        </a:spcAft>
                      </a:pPr>
                      <a:r>
                        <a:rPr lang="ja-JP" altLang="en-US" sz="1800" b="1" i="0" kern="100" dirty="0">
                          <a:effectLst/>
                          <a:latin typeface="Yu Gothic" charset="-128"/>
                          <a:ea typeface="Yu Gothic" charset="-128"/>
                          <a:cs typeface="Yu Gothic" charset="-128"/>
                        </a:rPr>
                        <a:t>５</a:t>
                      </a:r>
                      <a:r>
                        <a:rPr lang="ja-JP" sz="1800" b="1" i="0" kern="100" dirty="0">
                          <a:effectLst/>
                          <a:latin typeface="Yu Gothic" charset="-128"/>
                          <a:ea typeface="Yu Gothic" charset="-128"/>
                          <a:cs typeface="Yu Gothic" charset="-128"/>
                        </a:rPr>
                        <a:t>分</a:t>
                      </a:r>
                    </a:p>
                  </a:txBody>
                  <a:tcPr marL="51435" marR="51435" marT="0" marB="0"/>
                </a:tc>
                <a:extLst>
                  <a:ext uri="{0D108BD9-81ED-4DB2-BD59-A6C34878D82A}">
                    <a16:rowId xmlns:a16="http://schemas.microsoft.com/office/drawing/2014/main" val="10003"/>
                  </a:ext>
                </a:extLst>
              </a:tr>
              <a:tr h="397669">
                <a:tc>
                  <a:txBody>
                    <a:bodyPr/>
                    <a:lstStyle/>
                    <a:p>
                      <a:pPr algn="just">
                        <a:spcAft>
                          <a:spcPts val="0"/>
                        </a:spcAft>
                      </a:pPr>
                      <a:r>
                        <a:rPr lang="ja-JP" altLang="en-US" sz="1800" b="1" i="0" kern="100" dirty="0">
                          <a:effectLst/>
                          <a:latin typeface="Yu Gothic" charset="-128"/>
                          <a:ea typeface="Yu Gothic" charset="-128"/>
                          <a:cs typeface="Yu Gothic" charset="-128"/>
                        </a:rPr>
                        <a:t>担当者から</a:t>
                      </a:r>
                      <a:r>
                        <a:rPr lang="ja-JP" sz="1800" b="1" i="0" kern="100" dirty="0">
                          <a:effectLst/>
                          <a:latin typeface="Yu Gothic" charset="-128"/>
                          <a:ea typeface="Yu Gothic" charset="-128"/>
                          <a:cs typeface="Yu Gothic" charset="-128"/>
                        </a:rPr>
                        <a:t>の補足</a:t>
                      </a:r>
                    </a:p>
                  </a:txBody>
                  <a:tcPr marL="51435" marR="51435" marT="0" marB="0"/>
                </a:tc>
                <a:tc>
                  <a:txBody>
                    <a:bodyPr/>
                    <a:lstStyle/>
                    <a:p>
                      <a:pPr algn="just">
                        <a:spcAft>
                          <a:spcPts val="0"/>
                        </a:spcAft>
                      </a:pPr>
                      <a:r>
                        <a:rPr lang="ja-JP" sz="1800" b="1" i="0" kern="100" dirty="0">
                          <a:effectLst/>
                          <a:latin typeface="Yu Gothic" charset="-128"/>
                          <a:ea typeface="Yu Gothic" charset="-128"/>
                          <a:cs typeface="Yu Gothic" charset="-128"/>
                        </a:rPr>
                        <a:t>３分</a:t>
                      </a:r>
                    </a:p>
                  </a:txBody>
                  <a:tcPr marL="51435" marR="51435" marT="0" marB="0"/>
                </a:tc>
                <a:extLst>
                  <a:ext uri="{0D108BD9-81ED-4DB2-BD59-A6C34878D82A}">
                    <a16:rowId xmlns:a16="http://schemas.microsoft.com/office/drawing/2014/main" val="10004"/>
                  </a:ext>
                </a:extLst>
              </a:tr>
              <a:tr h="397669">
                <a:tc>
                  <a:txBody>
                    <a:bodyPr/>
                    <a:lstStyle/>
                    <a:p>
                      <a:pPr algn="just">
                        <a:spcAft>
                          <a:spcPts val="0"/>
                        </a:spcAft>
                      </a:pPr>
                      <a:r>
                        <a:rPr lang="ja-JP" sz="1800" b="1" i="0" kern="100" dirty="0">
                          <a:effectLst/>
                          <a:latin typeface="Yu Gothic" charset="-128"/>
                          <a:ea typeface="Yu Gothic" charset="-128"/>
                          <a:cs typeface="Yu Gothic" charset="-128"/>
                        </a:rPr>
                        <a:t>検討時間　　</a:t>
                      </a:r>
                    </a:p>
                  </a:txBody>
                  <a:tcPr marL="51435" marR="51435" marT="0" marB="0"/>
                </a:tc>
                <a:tc>
                  <a:txBody>
                    <a:bodyPr/>
                    <a:lstStyle/>
                    <a:p>
                      <a:pPr algn="just">
                        <a:spcAft>
                          <a:spcPts val="0"/>
                        </a:spcAft>
                      </a:pPr>
                      <a:r>
                        <a:rPr lang="ja-JP" altLang="en-US" sz="1800" b="1" i="0" kern="100" dirty="0">
                          <a:effectLst/>
                          <a:latin typeface="Yu Gothic" charset="-128"/>
                          <a:ea typeface="Yu Gothic" charset="-128"/>
                          <a:cs typeface="Yu Gothic" charset="-128"/>
                        </a:rPr>
                        <a:t>１５</a:t>
                      </a:r>
                      <a:r>
                        <a:rPr lang="ja-JP" sz="1800" b="1" i="0" kern="100" dirty="0">
                          <a:effectLst/>
                          <a:latin typeface="Yu Gothic" charset="-128"/>
                          <a:ea typeface="Yu Gothic" charset="-128"/>
                          <a:cs typeface="Yu Gothic" charset="-128"/>
                        </a:rPr>
                        <a:t>分</a:t>
                      </a:r>
                    </a:p>
                  </a:txBody>
                  <a:tcPr marL="51435" marR="51435" marT="0" marB="0"/>
                </a:tc>
                <a:extLst>
                  <a:ext uri="{0D108BD9-81ED-4DB2-BD59-A6C34878D82A}">
                    <a16:rowId xmlns:a16="http://schemas.microsoft.com/office/drawing/2014/main" val="10005"/>
                  </a:ext>
                </a:extLst>
              </a:tr>
              <a:tr h="548640">
                <a:tc>
                  <a:txBody>
                    <a:bodyPr/>
                    <a:lstStyle/>
                    <a:p>
                      <a:pPr algn="just">
                        <a:spcAft>
                          <a:spcPts val="0"/>
                        </a:spcAft>
                      </a:pPr>
                      <a:r>
                        <a:rPr lang="ja-JP" altLang="en-US" sz="1800" b="1" i="0" kern="100" dirty="0">
                          <a:effectLst/>
                          <a:latin typeface="Yu Gothic" charset="-128"/>
                          <a:ea typeface="Yu Gothic" charset="-128"/>
                          <a:cs typeface="Yu Gothic" charset="-128"/>
                        </a:rPr>
                        <a:t>合意形成</a:t>
                      </a:r>
                      <a:endParaRPr lang="ja-JP" sz="1800" b="1" i="0" kern="100" dirty="0">
                        <a:effectLst/>
                        <a:latin typeface="Yu Gothic" charset="-128"/>
                        <a:ea typeface="Yu Gothic" charset="-128"/>
                        <a:cs typeface="Yu Gothic" charset="-128"/>
                      </a:endParaRPr>
                    </a:p>
                  </a:txBody>
                  <a:tcPr marL="51435" marR="51435" marT="0" marB="0"/>
                </a:tc>
                <a:tc>
                  <a:txBody>
                    <a:bodyPr/>
                    <a:lstStyle/>
                    <a:p>
                      <a:pPr algn="just">
                        <a:spcAft>
                          <a:spcPts val="0"/>
                        </a:spcAft>
                      </a:pPr>
                      <a:r>
                        <a:rPr lang="ja-JP" altLang="en-US" sz="1800" b="1" i="0" kern="100" dirty="0">
                          <a:effectLst/>
                          <a:latin typeface="Yu Gothic" charset="-128"/>
                          <a:ea typeface="Yu Gothic" charset="-128"/>
                          <a:cs typeface="Yu Gothic" charset="-128"/>
                        </a:rPr>
                        <a:t>１</a:t>
                      </a:r>
                      <a:r>
                        <a:rPr lang="en-US" altLang="ja-JP" sz="1800" b="1" i="0" kern="100" dirty="0">
                          <a:effectLst/>
                          <a:latin typeface="Yu Gothic" charset="-128"/>
                          <a:ea typeface="Yu Gothic" charset="-128"/>
                          <a:cs typeface="Yu Gothic" charset="-128"/>
                        </a:rPr>
                        <a:t>〜</a:t>
                      </a:r>
                      <a:r>
                        <a:rPr lang="ja-JP" altLang="en-US" sz="1800" b="1" i="0" kern="100" dirty="0">
                          <a:effectLst/>
                          <a:latin typeface="Yu Gothic" charset="-128"/>
                          <a:ea typeface="Yu Gothic" charset="-128"/>
                          <a:cs typeface="Yu Gothic" charset="-128"/>
                        </a:rPr>
                        <a:t>２分</a:t>
                      </a:r>
                      <a:endParaRPr lang="en-US" altLang="ja-JP" sz="1800" b="1" i="0" kern="100" dirty="0">
                        <a:effectLst/>
                        <a:latin typeface="Yu Gothic" charset="-128"/>
                        <a:ea typeface="Yu Gothic" charset="-128"/>
                        <a:cs typeface="Yu Gothic" charset="-128"/>
                      </a:endParaRPr>
                    </a:p>
                    <a:p>
                      <a:pPr algn="just">
                        <a:spcAft>
                          <a:spcPts val="0"/>
                        </a:spcAft>
                      </a:pPr>
                      <a:r>
                        <a:rPr lang="ja-JP" altLang="en-US" sz="1800" b="1" i="0" kern="100" dirty="0">
                          <a:effectLst/>
                          <a:latin typeface="Yu Gothic" charset="-128"/>
                          <a:ea typeface="Yu Gothic" charset="-128"/>
                          <a:cs typeface="Yu Gothic" charset="-128"/>
                        </a:rPr>
                        <a:t>５：３５ごろ</a:t>
                      </a:r>
                      <a:endParaRPr lang="ja-JP" sz="1800" b="1" i="0" kern="100" dirty="0">
                        <a:effectLst/>
                        <a:latin typeface="Yu Gothic" charset="-128"/>
                        <a:ea typeface="Yu Gothic" charset="-128"/>
                        <a:cs typeface="Yu Gothic" charset="-128"/>
                      </a:endParaRPr>
                    </a:p>
                  </a:txBody>
                  <a:tcPr marL="51435" marR="51435" marT="0" marB="0"/>
                </a:tc>
                <a:extLst>
                  <a:ext uri="{0D108BD9-81ED-4DB2-BD59-A6C34878D82A}">
                    <a16:rowId xmlns:a16="http://schemas.microsoft.com/office/drawing/2014/main" val="10006"/>
                  </a:ext>
                </a:extLst>
              </a:tr>
              <a:tr h="397669">
                <a:tc>
                  <a:txBody>
                    <a:bodyPr/>
                    <a:lstStyle/>
                    <a:p>
                      <a:pPr algn="just">
                        <a:spcAft>
                          <a:spcPts val="0"/>
                        </a:spcAft>
                      </a:pPr>
                      <a:r>
                        <a:rPr lang="ja-JP" altLang="en-US" sz="1800" b="1" i="0" kern="100" dirty="0">
                          <a:effectLst/>
                          <a:latin typeface="Yu Gothic" charset="-128"/>
                          <a:ea typeface="Yu Gothic" charset="-128"/>
                          <a:cs typeface="Yu Gothic" charset="-128"/>
                        </a:rPr>
                        <a:t>観察者及び全員の感想</a:t>
                      </a:r>
                      <a:endParaRPr lang="ja-JP" sz="1800" b="1" i="0" kern="100" dirty="0">
                        <a:effectLst/>
                        <a:latin typeface="Yu Gothic" charset="-128"/>
                        <a:ea typeface="Yu Gothic" charset="-128"/>
                        <a:cs typeface="Yu Gothic" charset="-128"/>
                      </a:endParaRPr>
                    </a:p>
                  </a:txBody>
                  <a:tcPr marL="51435" marR="51435" marT="0" marB="0"/>
                </a:tc>
                <a:tc>
                  <a:txBody>
                    <a:bodyPr/>
                    <a:lstStyle/>
                    <a:p>
                      <a:pPr algn="just">
                        <a:spcAft>
                          <a:spcPts val="0"/>
                        </a:spcAft>
                      </a:pPr>
                      <a:r>
                        <a:rPr lang="ja-JP" altLang="en-US" sz="1800" b="1" i="0" kern="100" dirty="0">
                          <a:effectLst/>
                          <a:latin typeface="Yu Gothic" charset="-128"/>
                          <a:ea typeface="Yu Gothic" charset="-128"/>
                          <a:cs typeface="Yu Gothic" charset="-128"/>
                        </a:rPr>
                        <a:t>５分</a:t>
                      </a:r>
                      <a:endParaRPr lang="ja-JP" sz="1800" b="1" i="0" kern="100" dirty="0">
                        <a:effectLst/>
                        <a:latin typeface="Yu Gothic" charset="-128"/>
                        <a:ea typeface="Yu Gothic" charset="-128"/>
                        <a:cs typeface="Yu Gothic" charset="-128"/>
                      </a:endParaRPr>
                    </a:p>
                  </a:txBody>
                  <a:tcPr marL="51435" marR="51435" marT="0" marB="0"/>
                </a:tc>
                <a:extLst>
                  <a:ext uri="{0D108BD9-81ED-4DB2-BD59-A6C34878D82A}">
                    <a16:rowId xmlns:a16="http://schemas.microsoft.com/office/drawing/2014/main" val="10007"/>
                  </a:ext>
                </a:extLst>
              </a:tr>
              <a:tr h="397669">
                <a:tc gridSpan="2">
                  <a:txBody>
                    <a:bodyPr/>
                    <a:lstStyle/>
                    <a:p>
                      <a:pPr algn="just">
                        <a:spcAft>
                          <a:spcPts val="0"/>
                        </a:spcAft>
                      </a:pPr>
                      <a:r>
                        <a:rPr lang="ja-JP" sz="1800" b="1" i="0" kern="100" dirty="0">
                          <a:effectLst/>
                          <a:latin typeface="Yu Gothic" charset="-128"/>
                          <a:ea typeface="Yu Gothic" charset="-128"/>
                          <a:cs typeface="Yu Gothic" charset="-128"/>
                        </a:rPr>
                        <a:t>ロールプレイ終了　　　　　　　　　　合計　約４５分</a:t>
                      </a:r>
                    </a:p>
                  </a:txBody>
                  <a:tcPr marL="51435" marR="51435" marT="0" marB="0"/>
                </a:tc>
                <a:tc hMerge="1">
                  <a:txBody>
                    <a:bodyPr/>
                    <a:lstStyle/>
                    <a:p>
                      <a:endParaRPr kumimoji="1" lang="ja-JP" altLang="en-US"/>
                    </a:p>
                  </a:txBody>
                  <a:tcPr/>
                </a:tc>
                <a:extLst>
                  <a:ext uri="{0D108BD9-81ED-4DB2-BD59-A6C34878D82A}">
                    <a16:rowId xmlns:a16="http://schemas.microsoft.com/office/drawing/2014/main" val="10008"/>
                  </a:ext>
                </a:extLst>
              </a:tr>
            </a:tbl>
          </a:graphicData>
        </a:graphic>
      </p:graphicFrame>
      <p:sp>
        <p:nvSpPr>
          <p:cNvPr id="2" name="スライド番号プレースホルダー 1"/>
          <p:cNvSpPr>
            <a:spLocks noGrp="1"/>
          </p:cNvSpPr>
          <p:nvPr>
            <p:ph type="sldNum" sz="quarter" idx="12"/>
          </p:nvPr>
        </p:nvSpPr>
        <p:spPr/>
        <p:txBody>
          <a:bodyPr/>
          <a:lstStyle/>
          <a:p>
            <a:fld id="{6113E31D-E2AB-40D1-8B51-AFA5AFEF393A}" type="slidenum">
              <a:rPr lang="en-US" smtClean="0"/>
              <a:t>24</a:t>
            </a:fld>
            <a:endParaRPr lang="en-US" dirty="0"/>
          </a:p>
        </p:txBody>
      </p:sp>
    </p:spTree>
    <p:extLst>
      <p:ext uri="{BB962C8B-B14F-4D97-AF65-F5344CB8AC3E}">
        <p14:creationId xmlns:p14="http://schemas.microsoft.com/office/powerpoint/2010/main" val="1204143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1036D8-0847-BFDE-7414-653465CFA213}"/>
              </a:ext>
            </a:extLst>
          </p:cNvPr>
          <p:cNvSpPr>
            <a:spLocks noGrp="1"/>
          </p:cNvSpPr>
          <p:nvPr>
            <p:ph type="title"/>
          </p:nvPr>
        </p:nvSpPr>
        <p:spPr>
          <a:xfrm>
            <a:off x="822960" y="631767"/>
            <a:ext cx="7543800" cy="781397"/>
          </a:xfrm>
        </p:spPr>
        <p:txBody>
          <a:bodyPr/>
          <a:lstStyle/>
          <a:p>
            <a:r>
              <a:rPr lang="ja-JP" altLang="ja-JP">
                <a:latin typeface="HGSMinchoE" panose="02020900000000000000" pitchFamily="18" charset="-128"/>
                <a:ea typeface="HGSMinchoE" panose="02020900000000000000" pitchFamily="18" charset="-128"/>
              </a:rPr>
              <a:t>【講義】</a:t>
            </a:r>
            <a:r>
              <a:rPr lang="ja-JP" altLang="en-US">
                <a:latin typeface="HGSMinchoE" panose="02020900000000000000" pitchFamily="18" charset="-128"/>
                <a:ea typeface="HGSMinchoE" panose="02020900000000000000" pitchFamily="18" charset="-128"/>
              </a:rPr>
              <a:t>人の可能性を信じる</a:t>
            </a:r>
            <a:endParaRPr kumimoji="1" lang="ja-JP" altLang="en-US">
              <a:latin typeface="HGSMinchoE" panose="02020900000000000000" pitchFamily="18" charset="-128"/>
              <a:ea typeface="HGSMinchoE" panose="02020900000000000000" pitchFamily="18" charset="-128"/>
            </a:endParaRPr>
          </a:p>
        </p:txBody>
      </p:sp>
      <p:sp>
        <p:nvSpPr>
          <p:cNvPr id="3" name="コンテンツ プレースホルダー 2">
            <a:extLst>
              <a:ext uri="{FF2B5EF4-FFF2-40B4-BE49-F238E27FC236}">
                <a16:creationId xmlns:a16="http://schemas.microsoft.com/office/drawing/2014/main" id="{AC296B25-B9F7-DF97-9EFC-E01E052A0716}"/>
              </a:ext>
            </a:extLst>
          </p:cNvPr>
          <p:cNvSpPr>
            <a:spLocks noGrp="1"/>
          </p:cNvSpPr>
          <p:nvPr>
            <p:ph idx="1"/>
          </p:nvPr>
        </p:nvSpPr>
        <p:spPr/>
        <p:txBody>
          <a:bodyPr>
            <a:noAutofit/>
          </a:bodyPr>
          <a:lstStyle/>
          <a:p>
            <a:r>
              <a:rPr lang="ja-JP" altLang="ja-JP" sz="2000">
                <a:latin typeface="HGSMinchoE" panose="02020900000000000000" pitchFamily="18" charset="-128"/>
                <a:ea typeface="HGSMinchoE" panose="02020900000000000000" pitchFamily="18" charset="-128"/>
              </a:rPr>
              <a:t>意思の表出や決定に支援が必要な方はたくさんいます。一見、まったく意思表出がされていないように見える人でも、必ず意思はあるという前提に立って、利用者と関わりたいものです。一方、無意味な行動や意味がわからない行動などがある場合にも、なにを表現しているのか、職場の関係者や家族などと興味深く観察し、さまざまな想定や見立てなどを工夫しながら探っていくことが有用と考えます。自分や関係者の感性を磨くことも重要と言われています。そういった努力は、一人の力ではとても難しいものですので、関係者のさまざまな知恵や知識、価値などを最大限に活用して、検討する場が個別支援会議となることを確認します。</a:t>
            </a:r>
          </a:p>
          <a:p>
            <a:r>
              <a:rPr lang="ja-JP" altLang="ja-JP" sz="2000">
                <a:latin typeface="HGSMinchoE" panose="02020900000000000000" pitchFamily="18" charset="-128"/>
                <a:ea typeface="HGSMinchoE" panose="02020900000000000000" pitchFamily="18" charset="-128"/>
              </a:rPr>
              <a:t>また、繰り返し繰り返し行うことが重要で、利用者の考えや趣味嗜好などは常に変わり続けるものという前提にたった取組にし、短絡的に一度きりの検討で結論を出さないことはとても大切です。下記のような集団的愚行とうことも、頭の隅において会議の場を作り上げましょう。</a:t>
            </a:r>
          </a:p>
          <a:p>
            <a:endParaRPr kumimoji="1" lang="ja-JP" altLang="en-US" sz="2000">
              <a:latin typeface="HGSMinchoE" panose="02020900000000000000" pitchFamily="18" charset="-128"/>
              <a:ea typeface="HGSMinchoE" panose="02020900000000000000" pitchFamily="18"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2436089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847610" y="233363"/>
            <a:ext cx="7731125" cy="668337"/>
          </a:xfrm>
        </p:spPr>
        <p:txBody>
          <a:bodyPr>
            <a:normAutofit/>
          </a:bodyPr>
          <a:lstStyle/>
          <a:p>
            <a:pPr>
              <a:lnSpc>
                <a:spcPct val="100000"/>
              </a:lnSpc>
              <a:defRPr/>
            </a:pPr>
            <a:r>
              <a:rPr lang="ja-JP" altLang="ja-JP" sz="2700">
                <a:latin typeface="HGPMinchoE" charset="-128"/>
                <a:ea typeface="HGPMinchoE" charset="-128"/>
                <a:cs typeface="HGPMinchoE" charset="-128"/>
              </a:rPr>
              <a:t> </a:t>
            </a:r>
            <a:r>
              <a:rPr lang="ja-JP" altLang="en-US" sz="2700">
                <a:latin typeface="HGPMinchoE" charset="-128"/>
                <a:ea typeface="HGPMinchoE" charset="-128"/>
                <a:cs typeface="HGPMinchoE" charset="-128"/>
              </a:rPr>
              <a:t>参考</a:t>
            </a:r>
            <a:endParaRPr lang="ja-JP" altLang="en-US" sz="2700" dirty="0">
              <a:solidFill>
                <a:schemeClr val="tx1"/>
              </a:solidFill>
              <a:latin typeface="HGPMinchoE" charset="-128"/>
              <a:ea typeface="HGPMinchoE" charset="-128"/>
              <a:cs typeface="HGPMinchoE" charset="-128"/>
            </a:endParaRPr>
          </a:p>
        </p:txBody>
      </p:sp>
      <p:sp>
        <p:nvSpPr>
          <p:cNvPr id="7" name="コンテンツ プレースホルダー 6"/>
          <p:cNvSpPr>
            <a:spLocks noGrp="1"/>
          </p:cNvSpPr>
          <p:nvPr>
            <p:ph sz="quarter" idx="4294967295"/>
          </p:nvPr>
        </p:nvSpPr>
        <p:spPr>
          <a:xfrm>
            <a:off x="690562" y="1103572"/>
            <a:ext cx="7762875" cy="3209925"/>
          </a:xfrm>
        </p:spPr>
        <p:txBody>
          <a:bodyPr>
            <a:noAutofit/>
          </a:bodyPr>
          <a:lstStyle/>
          <a:p>
            <a:r>
              <a:rPr lang="ja-JP" altLang="ja-JP" sz="2000" dirty="0"/>
              <a:t>▼集団思考の落とし穴</a:t>
            </a:r>
          </a:p>
          <a:p>
            <a:r>
              <a:rPr lang="ja-JP" altLang="ja-JP" sz="2000" dirty="0"/>
              <a:t>①社会的手抜き　　「私ひとりぐらい参加しなくてもいいだろう」という現象。５人以上で発生する。</a:t>
            </a:r>
          </a:p>
          <a:p>
            <a:r>
              <a:rPr lang="ja-JP" altLang="ja-JP" sz="2000" dirty="0"/>
              <a:t>②感情的対立　　意見の対立ではなく、「あいつは嫌い」的な感情に根ざした対立</a:t>
            </a:r>
          </a:p>
          <a:p>
            <a:r>
              <a:rPr lang="ja-JP" altLang="ja-JP" sz="2000" dirty="0"/>
              <a:t>③声高少数者の影響　　「声の大きい」「目立つ」意見に目を奪われて、「声の小さな」「目立たない」正しい意見を見落とす現象</a:t>
            </a:r>
          </a:p>
          <a:p>
            <a:r>
              <a:rPr lang="ja-JP" altLang="ja-JP" sz="2000" dirty="0"/>
              <a:t>④集団圧力・同調行動　　目に見えぬ集団圧力とそれに知らず知らずに同調する行動</a:t>
            </a:r>
          </a:p>
          <a:p>
            <a:r>
              <a:rPr lang="ja-JP" altLang="ja-JP" sz="2000" dirty="0"/>
              <a:t>⑤集団愚考　　ＩＱ１５０のひとが集まって、ＩＱ１００の答えを出すという現象。安全や安心ばかりを優先したり、個人では決してしないようなことを組織、集団だとしてしまうこと。</a:t>
            </a:r>
          </a:p>
          <a:p>
            <a:r>
              <a:rPr lang="ja-JP" altLang="ja-JP" sz="2000" dirty="0"/>
              <a:t>※参考：「ビジネスリーダーのためのファシリテーション入門」久保田康司</a:t>
            </a:r>
            <a:r>
              <a:rPr lang="ja-JP" altLang="en-US" sz="2000" dirty="0"/>
              <a:t>　　</a:t>
            </a:r>
            <a:r>
              <a:rPr lang="ja-JP" altLang="ja-JP" sz="2000" dirty="0"/>
              <a:t> 「ファシリテーターの道具箱」森時彦 </a:t>
            </a:r>
            <a:endParaRPr lang="ja-JP" altLang="ja-JP" sz="2000" dirty="0">
              <a:latin typeface="HGPMinchoE" charset="-128"/>
              <a:ea typeface="HGPMinchoE" charset="-128"/>
              <a:cs typeface="HGPMinchoE" charset="-128"/>
            </a:endParaRP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1285768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ctrTitle"/>
          </p:nvPr>
        </p:nvSpPr>
        <p:spPr>
          <a:xfrm>
            <a:off x="822960" y="1426464"/>
            <a:ext cx="7112726" cy="2674620"/>
          </a:xfrm>
        </p:spPr>
        <p:txBody>
          <a:bodyPr>
            <a:normAutofit/>
          </a:bodyPr>
          <a:lstStyle/>
          <a:p>
            <a:r>
              <a:rPr lang="ja-JP" altLang="ja-JP" sz="4500" dirty="0">
                <a:latin typeface="HGPMinchoE" charset="-128"/>
                <a:ea typeface="HGPMinchoE" charset="-128"/>
                <a:cs typeface="HGPMinchoE" charset="-128"/>
              </a:rPr>
              <a:t>３．個別支援会議におけるサービス管理責任者等の</a:t>
            </a:r>
            <a:r>
              <a:rPr lang="en-US" altLang="ja-JP" sz="4500" dirty="0">
                <a:latin typeface="HGPMinchoE" charset="-128"/>
                <a:ea typeface="HGPMinchoE" charset="-128"/>
                <a:cs typeface="HGPMinchoE" charset="-128"/>
              </a:rPr>
              <a:t/>
            </a:r>
            <a:br>
              <a:rPr lang="en-US" altLang="ja-JP" sz="4500" dirty="0">
                <a:latin typeface="HGPMinchoE" charset="-128"/>
                <a:ea typeface="HGPMinchoE" charset="-128"/>
                <a:cs typeface="HGPMinchoE" charset="-128"/>
              </a:rPr>
            </a:br>
            <a:r>
              <a:rPr lang="ja-JP" altLang="ja-JP" sz="4500" dirty="0">
                <a:latin typeface="HGPMinchoE" charset="-128"/>
                <a:ea typeface="HGPMinchoE" charset="-128"/>
                <a:cs typeface="HGPMinchoE" charset="-128"/>
              </a:rPr>
              <a:t>役割についての演習</a:t>
            </a:r>
          </a:p>
        </p:txBody>
      </p:sp>
      <p:sp>
        <p:nvSpPr>
          <p:cNvPr id="16387" name="サブタイトル 2"/>
          <p:cNvSpPr>
            <a:spLocks noGrp="1"/>
          </p:cNvSpPr>
          <p:nvPr>
            <p:ph type="subTitle" idx="1"/>
          </p:nvPr>
        </p:nvSpPr>
        <p:spPr/>
        <p:txBody>
          <a:bodyPr>
            <a:noAutofit/>
          </a:bodyPr>
          <a:lstStyle/>
          <a:p>
            <a:r>
              <a:rPr lang="ja-JP" altLang="en-US" sz="1500" dirty="0">
                <a:latin typeface="メイリオ" pitchFamily="50" charset="-128"/>
                <a:ea typeface="メイリオ" pitchFamily="50" charset="-128"/>
                <a:cs typeface="メイリオ" pitchFamily="50" charset="-128"/>
              </a:rPr>
              <a:t>座学研修だけに頼らない、現場での教育　１</a:t>
            </a:r>
            <a:endParaRPr lang="en-US" altLang="ja-JP" sz="1500" dirty="0">
              <a:latin typeface="メイリオ" pitchFamily="50" charset="-128"/>
              <a:ea typeface="メイリオ" pitchFamily="50" charset="-128"/>
              <a:cs typeface="メイリオ" pitchFamily="50" charset="-128"/>
            </a:endParaRPr>
          </a:p>
          <a:p>
            <a:r>
              <a:rPr lang="en-US" altLang="ja-JP" sz="1500" dirty="0">
                <a:latin typeface="メイリオ" pitchFamily="50" charset="-128"/>
                <a:ea typeface="メイリオ" pitchFamily="50" charset="-128"/>
                <a:cs typeface="メイリオ" pitchFamily="50" charset="-128"/>
              </a:rPr>
              <a:t> Supervision</a:t>
            </a:r>
            <a:r>
              <a:rPr lang="ja-JP" altLang="en-US" sz="1500" dirty="0">
                <a:latin typeface="メイリオ" pitchFamily="50" charset="-128"/>
                <a:ea typeface="メイリオ" pitchFamily="50" charset="-128"/>
                <a:cs typeface="メイリオ" pitchFamily="50" charset="-128"/>
              </a:rPr>
              <a:t>　</a:t>
            </a:r>
            <a:endParaRPr lang="en-US" altLang="ja-JP" sz="1500" dirty="0">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1615037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622D76-5AD6-AE58-3441-6807EF8CD167}"/>
              </a:ext>
            </a:extLst>
          </p:cNvPr>
          <p:cNvSpPr>
            <a:spLocks noGrp="1"/>
          </p:cNvSpPr>
          <p:nvPr>
            <p:ph type="title"/>
          </p:nvPr>
        </p:nvSpPr>
        <p:spPr/>
        <p:txBody>
          <a:bodyPr/>
          <a:lstStyle/>
          <a:p>
            <a:r>
              <a:rPr lang="ja-JP" altLang="ja-JP"/>
              <a:t>【ねらい】</a:t>
            </a:r>
            <a:endParaRPr kumimoji="1" lang="ja-JP" altLang="en-US"/>
          </a:p>
        </p:txBody>
      </p:sp>
      <p:sp>
        <p:nvSpPr>
          <p:cNvPr id="3" name="コンテンツ プレースホルダー 2">
            <a:extLst>
              <a:ext uri="{FF2B5EF4-FFF2-40B4-BE49-F238E27FC236}">
                <a16:creationId xmlns:a16="http://schemas.microsoft.com/office/drawing/2014/main" id="{50FFE730-F004-4824-8E4E-4837BF9A2F3A}"/>
              </a:ext>
            </a:extLst>
          </p:cNvPr>
          <p:cNvSpPr>
            <a:spLocks noGrp="1"/>
          </p:cNvSpPr>
          <p:nvPr>
            <p:ph idx="1"/>
          </p:nvPr>
        </p:nvSpPr>
        <p:spPr/>
        <p:txBody>
          <a:bodyPr/>
          <a:lstStyle/>
          <a:p>
            <a:r>
              <a:rPr lang="ja-JP" altLang="ja-JP" sz="2400">
                <a:latin typeface="HGSMinchoE" panose="02020900000000000000" pitchFamily="18" charset="-128"/>
                <a:ea typeface="HGSMinchoE" panose="02020900000000000000" pitchFamily="18" charset="-128"/>
              </a:rPr>
              <a:t>前回の演習の簡単な振り返りから入り、自分の以前の仕事ぶりを思い出し、「失敗」を発表してもらいます。誰もが未熟な時代があり、様々な体験や経験、業務を通じて克服したり、成長してきたはずです。</a:t>
            </a:r>
          </a:p>
          <a:p>
            <a:r>
              <a:rPr lang="ja-JP" altLang="ja-JP" sz="2400">
                <a:latin typeface="HGSMinchoE" panose="02020900000000000000" pitchFamily="18" charset="-128"/>
                <a:ea typeface="HGSMinchoE" panose="02020900000000000000" pitchFamily="18" charset="-128"/>
              </a:rPr>
              <a:t>失敗談のつぎに、具体的にサービス管理責任者の役割を議論し、自らがサービス提供の要であることを確認します。</a:t>
            </a:r>
          </a:p>
          <a:p>
            <a:endParaRPr lang="ja-JP" altLang="ja-JP" sz="2400">
              <a:latin typeface="HGSMinchoE" panose="02020900000000000000" pitchFamily="18" charset="-128"/>
              <a:ea typeface="HGSMinchoE" panose="02020900000000000000" pitchFamily="18"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28</a:t>
            </a:fld>
            <a:endParaRPr lang="en-US" dirty="0"/>
          </a:p>
        </p:txBody>
      </p:sp>
    </p:spTree>
    <p:extLst>
      <p:ext uri="{BB962C8B-B14F-4D97-AF65-F5344CB8AC3E}">
        <p14:creationId xmlns:p14="http://schemas.microsoft.com/office/powerpoint/2010/main" val="391373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47453" y="720955"/>
            <a:ext cx="7731282" cy="667982"/>
          </a:xfrm>
        </p:spPr>
        <p:txBody>
          <a:bodyPr>
            <a:normAutofit/>
          </a:bodyPr>
          <a:lstStyle/>
          <a:p>
            <a:r>
              <a:rPr lang="ja-JP" altLang="ja-JP" sz="2800" b="1"/>
              <a:t>目的：失敗を克服して、成功を収める方法を学ぶ</a:t>
            </a:r>
          </a:p>
        </p:txBody>
      </p:sp>
      <p:sp>
        <p:nvSpPr>
          <p:cNvPr id="7" name="コンテンツ プレースホルダー 6"/>
          <p:cNvSpPr>
            <a:spLocks noGrp="1"/>
          </p:cNvSpPr>
          <p:nvPr>
            <p:ph sz="quarter" idx="1"/>
          </p:nvPr>
        </p:nvSpPr>
        <p:spPr>
          <a:xfrm>
            <a:off x="847453" y="1838326"/>
            <a:ext cx="7763147" cy="3209925"/>
          </a:xfrm>
        </p:spPr>
        <p:txBody>
          <a:bodyPr>
            <a:noAutofit/>
          </a:bodyPr>
          <a:lstStyle/>
          <a:p>
            <a:r>
              <a:rPr lang="ja-JP" altLang="ja-JP" sz="1800" dirty="0">
                <a:latin typeface="HGPMinchoE" charset="-128"/>
                <a:ea typeface="HGPMinchoE" charset="-128"/>
                <a:cs typeface="HGPMinchoE" charset="-128"/>
              </a:rPr>
              <a:t>手順：１　メンバーに</a:t>
            </a:r>
            <a:r>
              <a:rPr lang="ja-JP" altLang="ja-JP" sz="1800" u="sng" dirty="0">
                <a:latin typeface="HGPMinchoE" charset="-128"/>
                <a:ea typeface="HGPMinchoE" charset="-128"/>
                <a:cs typeface="HGPMinchoE" charset="-128"/>
              </a:rPr>
              <a:t>ペア</a:t>
            </a:r>
            <a:r>
              <a:rPr lang="ja-JP" altLang="ja-JP" sz="1800" dirty="0">
                <a:latin typeface="HGPMinchoE" charset="-128"/>
                <a:ea typeface="HGPMinchoE" charset="-128"/>
                <a:cs typeface="HGPMinchoE" charset="-128"/>
              </a:rPr>
              <a:t>を作ってもらう。</a:t>
            </a:r>
          </a:p>
          <a:p>
            <a:r>
              <a:rPr lang="ja-JP" altLang="ja-JP" sz="1800">
                <a:latin typeface="HGPMinchoE" charset="-128"/>
                <a:ea typeface="HGPMinchoE" charset="-128"/>
                <a:cs typeface="HGPMinchoE" charset="-128"/>
              </a:rPr>
              <a:t>　　　</a:t>
            </a:r>
            <a:r>
              <a:rPr lang="en-US" altLang="ja-JP" sz="1800" dirty="0">
                <a:latin typeface="HGPMinchoE" charset="-128"/>
                <a:ea typeface="HGPMinchoE" charset="-128"/>
                <a:cs typeface="HGPMinchoE" charset="-128"/>
              </a:rPr>
              <a:t> </a:t>
            </a:r>
            <a:r>
              <a:rPr lang="ja-JP" altLang="ja-JP" sz="1800">
                <a:latin typeface="HGPMinchoE" charset="-128"/>
                <a:ea typeface="HGPMinchoE" charset="-128"/>
                <a:cs typeface="HGPMinchoE" charset="-128"/>
              </a:rPr>
              <a:t>２　</a:t>
            </a:r>
            <a:r>
              <a:rPr lang="ja-JP" altLang="ja-JP" sz="1800" dirty="0">
                <a:latin typeface="HGPMinchoE" charset="-128"/>
                <a:ea typeface="HGPMinchoE" charset="-128"/>
                <a:cs typeface="HGPMinchoE" charset="-128"/>
              </a:rPr>
              <a:t>仕事上で</a:t>
            </a:r>
            <a:r>
              <a:rPr lang="ja-JP" altLang="ja-JP" sz="1800" u="sng" dirty="0">
                <a:latin typeface="HGPMinchoE" charset="-128"/>
                <a:ea typeface="HGPMinchoE" charset="-128"/>
                <a:cs typeface="HGPMinchoE" charset="-128"/>
              </a:rPr>
              <a:t>経験した失敗について思い出す</a:t>
            </a:r>
            <a:r>
              <a:rPr lang="ja-JP" altLang="ja-JP" sz="1800" dirty="0">
                <a:latin typeface="HGPMinchoE" charset="-128"/>
                <a:ea typeface="HGPMinchoE" charset="-128"/>
                <a:cs typeface="HGPMinchoE" charset="-128"/>
              </a:rPr>
              <a:t>時間を２分間与える。</a:t>
            </a:r>
          </a:p>
          <a:p>
            <a:pPr marL="444500" indent="-428625"/>
            <a:r>
              <a:rPr lang="ja-JP" altLang="ja-JP" sz="1800">
                <a:latin typeface="HGPMinchoE" charset="-128"/>
                <a:ea typeface="HGPMinchoE" charset="-128"/>
                <a:cs typeface="HGPMinchoE" charset="-128"/>
              </a:rPr>
              <a:t>　３　</a:t>
            </a:r>
            <a:r>
              <a:rPr lang="ja-JP" altLang="ja-JP" sz="1800" dirty="0">
                <a:latin typeface="HGPMinchoE" charset="-128"/>
                <a:ea typeface="HGPMinchoE" charset="-128"/>
                <a:cs typeface="HGPMinchoE" charset="-128"/>
              </a:rPr>
              <a:t>どちらが先に話すのかを決めてから、仕事上で経験した</a:t>
            </a:r>
            <a:r>
              <a:rPr lang="ja-JP" altLang="ja-JP" sz="1800" u="sng" dirty="0">
                <a:latin typeface="HGPMinchoE" charset="-128"/>
                <a:ea typeface="HGPMinchoE" charset="-128"/>
                <a:cs typeface="HGPMinchoE" charset="-128"/>
              </a:rPr>
              <a:t>失敗について３分間で相手に話す。</a:t>
            </a:r>
            <a:endParaRPr lang="ja-JP" altLang="ja-JP" sz="1800" dirty="0">
              <a:latin typeface="HGPMinchoE" charset="-128"/>
              <a:ea typeface="HGPMinchoE" charset="-128"/>
              <a:cs typeface="HGPMinchoE" charset="-128"/>
            </a:endParaRPr>
          </a:p>
          <a:p>
            <a:pPr marL="593725" indent="-577850"/>
            <a:r>
              <a:rPr lang="ja-JP" altLang="ja-JP" sz="1800">
                <a:latin typeface="HGPMinchoE" charset="-128"/>
                <a:ea typeface="HGPMinchoE" charset="-128"/>
                <a:cs typeface="HGPMinchoE" charset="-128"/>
              </a:rPr>
              <a:t>４　</a:t>
            </a:r>
            <a:r>
              <a:rPr lang="ja-JP" altLang="ja-JP" sz="1800" dirty="0">
                <a:latin typeface="HGPMinchoE" charset="-128"/>
                <a:ea typeface="HGPMinchoE" charset="-128"/>
                <a:cs typeface="HGPMinchoE" charset="-128"/>
              </a:rPr>
              <a:t>次の質問をする。分かりやすいように、スライドやホワイトボード</a:t>
            </a:r>
            <a:r>
              <a:rPr lang="ja-JP" altLang="ja-JP" sz="1800">
                <a:latin typeface="HGPMinchoE" charset="-128"/>
                <a:ea typeface="HGPMinchoE" charset="-128"/>
                <a:cs typeface="HGPMinchoE" charset="-128"/>
              </a:rPr>
              <a:t>などに書いて</a:t>
            </a:r>
            <a:r>
              <a:rPr lang="ja-JP" altLang="ja-JP" sz="1800" dirty="0">
                <a:latin typeface="HGPMinchoE" charset="-128"/>
                <a:ea typeface="HGPMinchoE" charset="-128"/>
                <a:cs typeface="HGPMinchoE" charset="-128"/>
              </a:rPr>
              <a:t>提示しておく。</a:t>
            </a:r>
          </a:p>
          <a:p>
            <a:r>
              <a:rPr lang="en-US" altLang="ja-JP" sz="1800" dirty="0">
                <a:latin typeface="HGPMinchoE" charset="-128"/>
                <a:ea typeface="HGPMinchoE" charset="-128"/>
                <a:cs typeface="HGPMinchoE" charset="-128"/>
              </a:rPr>
              <a:t>    a.</a:t>
            </a:r>
            <a:r>
              <a:rPr lang="ja-JP" altLang="ja-JP" sz="1800" dirty="0">
                <a:latin typeface="HGPMinchoE" charset="-128"/>
                <a:ea typeface="HGPMinchoE" charset="-128"/>
                <a:cs typeface="HGPMinchoE" charset="-128"/>
              </a:rPr>
              <a:t>その失敗が大変だったのはなぜですか？</a:t>
            </a:r>
          </a:p>
          <a:p>
            <a:r>
              <a:rPr lang="en-US" altLang="ja-JP" sz="1800" dirty="0">
                <a:latin typeface="HGPMinchoE" charset="-128"/>
                <a:ea typeface="HGPMinchoE" charset="-128"/>
                <a:cs typeface="HGPMinchoE" charset="-128"/>
              </a:rPr>
              <a:t>    b.</a:t>
            </a:r>
            <a:r>
              <a:rPr lang="ja-JP" altLang="ja-JP" sz="1800" dirty="0">
                <a:latin typeface="HGPMinchoE" charset="-128"/>
                <a:ea typeface="HGPMinchoE" charset="-128"/>
                <a:cs typeface="HGPMinchoE" charset="-128"/>
              </a:rPr>
              <a:t>うまく対処する秘訣は何でしたか？</a:t>
            </a:r>
          </a:p>
          <a:p>
            <a:r>
              <a:rPr lang="en-US" altLang="ja-JP" sz="1800" dirty="0">
                <a:latin typeface="HGPMinchoE" charset="-128"/>
                <a:ea typeface="HGPMinchoE" charset="-128"/>
                <a:cs typeface="HGPMinchoE" charset="-128"/>
              </a:rPr>
              <a:t>    c.</a:t>
            </a:r>
            <a:r>
              <a:rPr lang="ja-JP" altLang="ja-JP" sz="1800" dirty="0">
                <a:latin typeface="HGPMinchoE" charset="-128"/>
                <a:ea typeface="HGPMinchoE" charset="-128"/>
                <a:cs typeface="HGPMinchoE" charset="-128"/>
              </a:rPr>
              <a:t>失敗する前、最中、後はそれぞれどんな気持ちでしたか？</a:t>
            </a:r>
          </a:p>
          <a:p>
            <a:r>
              <a:rPr lang="en-US" altLang="ja-JP" sz="1800" dirty="0">
                <a:latin typeface="HGPMinchoE" charset="-128"/>
                <a:ea typeface="HGPMinchoE" charset="-128"/>
                <a:cs typeface="HGPMinchoE" charset="-128"/>
              </a:rPr>
              <a:t>    d.</a:t>
            </a:r>
            <a:r>
              <a:rPr lang="ja-JP" altLang="ja-JP" sz="1800" dirty="0">
                <a:latin typeface="HGPMinchoE" charset="-128"/>
                <a:ea typeface="HGPMinchoE" charset="-128"/>
                <a:cs typeface="HGPMinchoE" charset="-128"/>
              </a:rPr>
              <a:t>どんな支援・応援が欲しかったですか？してもらいましたか？</a:t>
            </a:r>
          </a:p>
          <a:p>
            <a:r>
              <a:rPr lang="ja-JP" altLang="ja-JP" sz="1800" dirty="0">
                <a:latin typeface="HGPMinchoE" charset="-128"/>
                <a:ea typeface="HGPMinchoE" charset="-128"/>
                <a:cs typeface="HGPMinchoE" charset="-128"/>
              </a:rPr>
              <a:t>　　　５　終了後、交代をうながす。</a:t>
            </a:r>
          </a:p>
          <a:p>
            <a:endParaRPr lang="ja-JP" altLang="ja-JP" sz="1800" dirty="0">
              <a:latin typeface="HGPMinchoE" charset="-128"/>
              <a:ea typeface="HGPMinchoE" charset="-128"/>
              <a:cs typeface="HGPMinchoE" charset="-128"/>
            </a:endParaRPr>
          </a:p>
        </p:txBody>
      </p:sp>
      <p:sp>
        <p:nvSpPr>
          <p:cNvPr id="2" name="スライド番号プレースホルダー 1"/>
          <p:cNvSpPr>
            <a:spLocks noGrp="1"/>
          </p:cNvSpPr>
          <p:nvPr>
            <p:ph type="sldNum" sz="quarter" idx="12"/>
          </p:nvPr>
        </p:nvSpPr>
        <p:spPr/>
        <p:txBody>
          <a:bodyPr/>
          <a:lstStyle/>
          <a:p>
            <a:fld id="{6113E31D-E2AB-40D1-8B51-AFA5AFEF393A}" type="slidenum">
              <a:rPr lang="en-US" smtClean="0"/>
              <a:t>29</a:t>
            </a:fld>
            <a:endParaRPr lang="en-US" dirty="0"/>
          </a:p>
        </p:txBody>
      </p:sp>
    </p:spTree>
    <p:extLst>
      <p:ext uri="{BB962C8B-B14F-4D97-AF65-F5344CB8AC3E}">
        <p14:creationId xmlns:p14="http://schemas.microsoft.com/office/powerpoint/2010/main" val="151742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416785" y="262799"/>
            <a:ext cx="6356988" cy="37311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68543" tIns="34272" rIns="68543" bIns="34272" anchor="ctr"/>
          <a:lstStyle/>
          <a:p>
            <a:pPr algn="ctr">
              <a:spcBef>
                <a:spcPct val="0"/>
              </a:spcBef>
              <a:defRPr/>
            </a:pPr>
            <a:r>
              <a:rPr lang="ja-JP" altLang="en-US" sz="2100" b="1" dirty="0">
                <a:solidFill>
                  <a:srgbClr val="A50021"/>
                </a:solidFill>
                <a:ea typeface="ＭＳ Ｐゴシック" charset="-128"/>
              </a:rPr>
              <a:t>実践研修カリキュラム</a:t>
            </a:r>
          </a:p>
        </p:txBody>
      </p:sp>
      <p:pic>
        <p:nvPicPr>
          <p:cNvPr id="2" name="図 1">
            <a:extLst>
              <a:ext uri="{FF2B5EF4-FFF2-40B4-BE49-F238E27FC236}">
                <a16:creationId xmlns:a16="http://schemas.microsoft.com/office/drawing/2014/main" id="{C2DE95E5-D875-4D71-99D1-8CDF701E039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17596" y="702319"/>
            <a:ext cx="7708808" cy="5453359"/>
          </a:xfrm>
          <a:prstGeom prst="rect">
            <a:avLst/>
          </a:prstGeom>
        </p:spPr>
      </p:pic>
      <p:sp>
        <p:nvSpPr>
          <p:cNvPr id="3" name="四角形: 角を丸くする 2">
            <a:extLst>
              <a:ext uri="{FF2B5EF4-FFF2-40B4-BE49-F238E27FC236}">
                <a16:creationId xmlns:a16="http://schemas.microsoft.com/office/drawing/2014/main" id="{B0C297D4-80A8-F198-05F2-19231014C7AE}"/>
              </a:ext>
            </a:extLst>
          </p:cNvPr>
          <p:cNvSpPr/>
          <p:nvPr/>
        </p:nvSpPr>
        <p:spPr>
          <a:xfrm>
            <a:off x="305486" y="2076775"/>
            <a:ext cx="8579586" cy="1197243"/>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50"/>
          </a:p>
        </p:txBody>
      </p:sp>
      <p:sp>
        <p:nvSpPr>
          <p:cNvPr id="5" name="スライド番号プレースホルダー 4"/>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47453" y="596423"/>
            <a:ext cx="7731282" cy="667982"/>
          </a:xfrm>
        </p:spPr>
        <p:txBody>
          <a:bodyPr>
            <a:normAutofit/>
          </a:bodyPr>
          <a:lstStyle/>
          <a:p>
            <a:r>
              <a:rPr lang="ja-JP" altLang="ja-JP" sz="2400" b="1" dirty="0">
                <a:latin typeface="HGPMinchoE" charset="-128"/>
                <a:ea typeface="HGPMinchoE" charset="-128"/>
                <a:cs typeface="HGPMinchoE" charset="-128"/>
              </a:rPr>
              <a:t>目的：失敗を克服して、成功を収める方法を学ぶ</a:t>
            </a:r>
            <a:r>
              <a:rPr lang="ja-JP" altLang="en-US" sz="2400" b="1" dirty="0">
                <a:latin typeface="HGPMinchoE" charset="-128"/>
                <a:ea typeface="HGPMinchoE" charset="-128"/>
                <a:cs typeface="HGPMinchoE" charset="-128"/>
              </a:rPr>
              <a:t>　</a:t>
            </a:r>
            <a:r>
              <a:rPr lang="en-US" altLang="ja-JP" sz="2400" b="1" dirty="0">
                <a:latin typeface="HGPMinchoE" charset="-128"/>
                <a:ea typeface="HGPMinchoE" charset="-128"/>
                <a:cs typeface="HGPMinchoE" charset="-128"/>
              </a:rPr>
              <a:t>【</a:t>
            </a:r>
            <a:r>
              <a:rPr lang="ja-JP" altLang="en-US" sz="2400" b="1" dirty="0">
                <a:latin typeface="HGPMinchoE" charset="-128"/>
                <a:ea typeface="HGPMinchoE" charset="-128"/>
                <a:cs typeface="HGPMinchoE" charset="-128"/>
              </a:rPr>
              <a:t>講義</a:t>
            </a:r>
            <a:r>
              <a:rPr lang="en-US" altLang="ja-JP" sz="2400" b="1" dirty="0">
                <a:latin typeface="HGPMinchoE" charset="-128"/>
                <a:ea typeface="HGPMinchoE" charset="-128"/>
                <a:cs typeface="HGPMinchoE" charset="-128"/>
              </a:rPr>
              <a:t>】</a:t>
            </a:r>
            <a:endParaRPr lang="ja-JP" altLang="ja-JP" sz="2400" b="1" dirty="0">
              <a:latin typeface="HGPMinchoE" charset="-128"/>
              <a:ea typeface="HGPMinchoE" charset="-128"/>
              <a:cs typeface="HGPMinchoE" charset="-128"/>
            </a:endParaRPr>
          </a:p>
        </p:txBody>
      </p:sp>
      <p:sp>
        <p:nvSpPr>
          <p:cNvPr id="7" name="コンテンツ プレースホルダー 6"/>
          <p:cNvSpPr>
            <a:spLocks noGrp="1"/>
          </p:cNvSpPr>
          <p:nvPr>
            <p:ph sz="quarter" idx="1"/>
          </p:nvPr>
        </p:nvSpPr>
        <p:spPr>
          <a:xfrm>
            <a:off x="847453" y="1847365"/>
            <a:ext cx="7582172" cy="4042252"/>
          </a:xfrm>
        </p:spPr>
        <p:txBody>
          <a:bodyPr>
            <a:noAutofit/>
          </a:bodyPr>
          <a:lstStyle/>
          <a:p>
            <a:r>
              <a:rPr lang="ja-JP" altLang="ja-JP" sz="2800" dirty="0">
                <a:latin typeface="HGPMinchoE" charset="-128"/>
                <a:ea typeface="HGPMinchoE" charset="-128"/>
                <a:cs typeface="HGPMinchoE" charset="-128"/>
              </a:rPr>
              <a:t>強い企業の共通点に、失敗経験の共有化があります。一人の失敗を部署、あるいは事業所全体の教訓として共有化しているのです。御存知の通り、失敗には沢山の学びがあります。本来それらを埋もれさせては非常にもったいない。</a:t>
            </a:r>
          </a:p>
          <a:p>
            <a:r>
              <a:rPr lang="ja-JP" altLang="ja-JP" sz="2800" dirty="0">
                <a:latin typeface="HGPMinchoE" charset="-128"/>
                <a:ea typeface="HGPMinchoE" charset="-128"/>
                <a:cs typeface="HGPMinchoE" charset="-128"/>
              </a:rPr>
              <a:t>しかし、普通は失敗談なんて自らは話したがらないものなので、なかなか共有化できません。</a:t>
            </a:r>
          </a:p>
          <a:p>
            <a:r>
              <a:rPr lang="ja-JP" altLang="ja-JP" sz="2800" dirty="0">
                <a:latin typeface="HGPMinchoE" charset="-128"/>
                <a:ea typeface="HGPMinchoE" charset="-128"/>
                <a:cs typeface="HGPMinchoE" charset="-128"/>
              </a:rPr>
              <a:t>普段からこういった取組を通して、失敗談を気軽に話せる雰囲気を作っておくのは有効だと考えます。 </a:t>
            </a:r>
          </a:p>
        </p:txBody>
      </p:sp>
      <p:sp>
        <p:nvSpPr>
          <p:cNvPr id="2" name="スライド番号プレースホルダー 1"/>
          <p:cNvSpPr>
            <a:spLocks noGrp="1"/>
          </p:cNvSpPr>
          <p:nvPr>
            <p:ph type="sldNum" sz="quarter" idx="12"/>
          </p:nvPr>
        </p:nvSpPr>
        <p:spPr/>
        <p:txBody>
          <a:bodyPr/>
          <a:lstStyle/>
          <a:p>
            <a:fld id="{6113E31D-E2AB-40D1-8B51-AFA5AFEF393A}" type="slidenum">
              <a:rPr lang="en-US" smtClean="0"/>
              <a:t>30</a:t>
            </a:fld>
            <a:endParaRPr lang="en-US" dirty="0"/>
          </a:p>
        </p:txBody>
      </p:sp>
    </p:spTree>
    <p:extLst>
      <p:ext uri="{BB962C8B-B14F-4D97-AF65-F5344CB8AC3E}">
        <p14:creationId xmlns:p14="http://schemas.microsoft.com/office/powerpoint/2010/main" val="125914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06359" y="897645"/>
            <a:ext cx="7731282" cy="667982"/>
          </a:xfrm>
        </p:spPr>
        <p:txBody>
          <a:bodyPr>
            <a:normAutofit/>
          </a:bodyPr>
          <a:lstStyle/>
          <a:p>
            <a:r>
              <a:rPr lang="ja-JP" altLang="ja-JP" sz="2800" b="1">
                <a:latin typeface="HGPMinchoE" charset="-128"/>
                <a:ea typeface="HGPMinchoE" charset="-128"/>
                <a:cs typeface="HGPMinchoE" charset="-128"/>
              </a:rPr>
              <a:t>目的：失敗を克服して、成功を収める方法を学ぶ</a:t>
            </a:r>
          </a:p>
        </p:txBody>
      </p:sp>
      <p:graphicFrame>
        <p:nvGraphicFramePr>
          <p:cNvPr id="2" name="コンテンツ プレースホルダー 1"/>
          <p:cNvGraphicFramePr>
            <a:graphicFrameLocks noGrp="1"/>
          </p:cNvGraphicFramePr>
          <p:nvPr>
            <p:ph sz="quarter" idx="1"/>
            <p:extLst>
              <p:ext uri="{D42A27DB-BD31-4B8C-83A1-F6EECF244321}">
                <p14:modId xmlns:p14="http://schemas.microsoft.com/office/powerpoint/2010/main" val="652391766"/>
              </p:ext>
            </p:extLst>
          </p:nvPr>
        </p:nvGraphicFramePr>
        <p:xfrm>
          <a:off x="2242547" y="4351472"/>
          <a:ext cx="4941094" cy="1828801"/>
        </p:xfrm>
        <a:graphic>
          <a:graphicData uri="http://schemas.openxmlformats.org/drawingml/2006/table">
            <a:tbl>
              <a:tblPr firstRow="1" firstCol="1" bandRow="1">
                <a:tableStyleId>{5940675A-B579-460E-94D1-54222C63F5DA}</a:tableStyleId>
              </a:tblPr>
              <a:tblGrid>
                <a:gridCol w="2470547">
                  <a:extLst>
                    <a:ext uri="{9D8B030D-6E8A-4147-A177-3AD203B41FA5}">
                      <a16:colId xmlns:a16="http://schemas.microsoft.com/office/drawing/2014/main" val="20000"/>
                    </a:ext>
                  </a:extLst>
                </a:gridCol>
                <a:gridCol w="2470547">
                  <a:extLst>
                    <a:ext uri="{9D8B030D-6E8A-4147-A177-3AD203B41FA5}">
                      <a16:colId xmlns:a16="http://schemas.microsoft.com/office/drawing/2014/main" val="20001"/>
                    </a:ext>
                  </a:extLst>
                </a:gridCol>
              </a:tblGrid>
              <a:tr h="501785">
                <a:tc>
                  <a:txBody>
                    <a:bodyPr/>
                    <a:lstStyle/>
                    <a:p>
                      <a:pPr algn="ctr">
                        <a:spcAft>
                          <a:spcPts val="0"/>
                        </a:spcAft>
                      </a:pPr>
                      <a:r>
                        <a:rPr lang="ja-JP" sz="2100" b="1" i="0" kern="100">
                          <a:effectLst/>
                          <a:latin typeface="Yu Gothic" charset="-128"/>
                          <a:ea typeface="Yu Gothic" charset="-128"/>
                          <a:cs typeface="Yu Gothic" charset="-128"/>
                        </a:rPr>
                        <a:t>役　割</a:t>
                      </a:r>
                    </a:p>
                  </a:txBody>
                  <a:tcPr marL="51435" marR="51435" marT="0" marB="0"/>
                </a:tc>
                <a:tc>
                  <a:txBody>
                    <a:bodyPr/>
                    <a:lstStyle/>
                    <a:p>
                      <a:pPr algn="ctr">
                        <a:spcAft>
                          <a:spcPts val="0"/>
                        </a:spcAft>
                      </a:pPr>
                      <a:r>
                        <a:rPr lang="ja-JP" sz="2100" b="1" i="0" kern="100">
                          <a:effectLst/>
                          <a:latin typeface="Yu Gothic" charset="-128"/>
                          <a:ea typeface="Yu Gothic" charset="-128"/>
                          <a:cs typeface="Yu Gothic" charset="-128"/>
                        </a:rPr>
                        <a:t>具体的な行動</a:t>
                      </a:r>
                    </a:p>
                  </a:txBody>
                  <a:tcPr marL="51435" marR="51435" marT="0" marB="0"/>
                </a:tc>
                <a:extLst>
                  <a:ext uri="{0D108BD9-81ED-4DB2-BD59-A6C34878D82A}">
                    <a16:rowId xmlns:a16="http://schemas.microsoft.com/office/drawing/2014/main" val="10000"/>
                  </a:ext>
                </a:extLst>
              </a:tr>
              <a:tr h="1327016">
                <a:tc>
                  <a:txBody>
                    <a:bodyPr/>
                    <a:lstStyle/>
                    <a:p>
                      <a:pPr algn="just">
                        <a:spcAft>
                          <a:spcPts val="0"/>
                        </a:spcAft>
                      </a:pPr>
                      <a:r>
                        <a:rPr lang="en-US" sz="2100" b="1" i="0" kern="100" dirty="0">
                          <a:effectLst/>
                          <a:latin typeface="Yu Gothic" charset="-128"/>
                          <a:ea typeface="Yu Gothic" charset="-128"/>
                          <a:cs typeface="Yu Gothic" charset="-128"/>
                        </a:rPr>
                        <a:t> </a:t>
                      </a:r>
                      <a:endParaRPr lang="ja-JP" sz="2100" b="1" i="0" kern="100">
                        <a:effectLst/>
                        <a:latin typeface="Yu Gothic" charset="-128"/>
                        <a:ea typeface="Yu Gothic" charset="-128"/>
                        <a:cs typeface="Yu Gothic" charset="-128"/>
                      </a:endParaRPr>
                    </a:p>
                  </a:txBody>
                  <a:tcPr marL="51435" marR="51435" marT="0" marB="0"/>
                </a:tc>
                <a:tc>
                  <a:txBody>
                    <a:bodyPr/>
                    <a:lstStyle/>
                    <a:p>
                      <a:pPr algn="just">
                        <a:spcAft>
                          <a:spcPts val="0"/>
                        </a:spcAft>
                      </a:pPr>
                      <a:r>
                        <a:rPr lang="en-US" sz="2100" b="1" i="0" kern="100" dirty="0">
                          <a:effectLst/>
                          <a:latin typeface="Yu Gothic" charset="-128"/>
                          <a:ea typeface="Yu Gothic" charset="-128"/>
                          <a:cs typeface="Yu Gothic" charset="-128"/>
                        </a:rPr>
                        <a:t> </a:t>
                      </a:r>
                      <a:endParaRPr lang="ja-JP" sz="2100" b="1" i="0" kern="100" dirty="0">
                        <a:effectLst/>
                        <a:latin typeface="Yu Gothic" charset="-128"/>
                        <a:ea typeface="Yu Gothic" charset="-128"/>
                        <a:cs typeface="Yu Gothic" charset="-128"/>
                      </a:endParaRPr>
                    </a:p>
                  </a:txBody>
                  <a:tcPr marL="51435" marR="51435" marT="0" marB="0"/>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847453" y="1738478"/>
            <a:ext cx="7544072" cy="265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x-none" altLang="x-none" sz="2400" dirty="0">
                <a:latin typeface="HGPMinchoE" charset="-128"/>
                <a:ea typeface="HGPMinchoE" charset="-128"/>
                <a:cs typeface="HGPMinchoE" charset="-128"/>
              </a:rPr>
              <a:t>６　改めて、サービス管理責任者の役割をグループで出し合い、それを実現するにはどのような行動が必要かを検討する。</a:t>
            </a:r>
            <a:endParaRPr lang="en-US" altLang="x-none" sz="2400" dirty="0">
              <a:latin typeface="HGPMinchoE" charset="-128"/>
              <a:ea typeface="HGPMinchoE" charset="-128"/>
              <a:cs typeface="HGPMinchoE" charset="-128"/>
            </a:endParaRPr>
          </a:p>
          <a:p>
            <a:pPr defTabSz="685800" eaLnBrk="0" fontAlgn="base" hangingPunct="0">
              <a:spcBef>
                <a:spcPct val="0"/>
              </a:spcBef>
              <a:spcAft>
                <a:spcPct val="0"/>
              </a:spcAft>
            </a:pPr>
            <a:r>
              <a:rPr lang="ja-JP" altLang="en-US" sz="2400">
                <a:latin typeface="HGPMinchoE" charset="-128"/>
                <a:ea typeface="HGPMinchoE" charset="-128"/>
                <a:cs typeface="HGPMinchoE" charset="-128"/>
              </a:rPr>
              <a:t>　　</a:t>
            </a:r>
            <a:r>
              <a:rPr lang="x-none" altLang="x-none" sz="2400">
                <a:latin typeface="HGPMinchoE" charset="-128"/>
                <a:ea typeface="HGPMinchoE" charset="-128"/>
                <a:cs typeface="HGPMinchoE" charset="-128"/>
              </a:rPr>
              <a:t>ホワイトボ</a:t>
            </a:r>
            <a:r>
              <a:rPr lang="x-none" altLang="x-none" sz="2400" dirty="0">
                <a:latin typeface="HGPMinchoE" charset="-128"/>
                <a:ea typeface="HGPMinchoE" charset="-128"/>
                <a:cs typeface="HGPMinchoE" charset="-128"/>
              </a:rPr>
              <a:t>ー</a:t>
            </a:r>
            <a:r>
              <a:rPr lang="x-none" altLang="x-none" sz="2400">
                <a:latin typeface="HGPMinchoE" charset="-128"/>
                <a:ea typeface="HGPMinchoE" charset="-128"/>
                <a:cs typeface="HGPMinchoE" charset="-128"/>
              </a:rPr>
              <a:t>ドないし白紙に記録する。</a:t>
            </a:r>
            <a:endParaRPr lang="en-US" altLang="x-none" sz="2400" dirty="0">
              <a:latin typeface="HGPMinchoE" charset="-128"/>
              <a:ea typeface="HGPMinchoE" charset="-128"/>
              <a:cs typeface="HGPMinchoE" charset="-128"/>
            </a:endParaRPr>
          </a:p>
          <a:p>
            <a:pPr defTabSz="685800" eaLnBrk="0" fontAlgn="base" hangingPunct="0">
              <a:spcBef>
                <a:spcPct val="0"/>
              </a:spcBef>
              <a:spcAft>
                <a:spcPct val="0"/>
              </a:spcAft>
            </a:pPr>
            <a:endParaRPr lang="x-none" altLang="x-none" sz="2400" dirty="0">
              <a:latin typeface="HGPMinchoE" charset="-128"/>
              <a:ea typeface="HGPMinchoE" charset="-128"/>
              <a:cs typeface="HGPMinchoE" charset="-128"/>
            </a:endParaRPr>
          </a:p>
          <a:p>
            <a:pPr defTabSz="685800" eaLnBrk="0" fontAlgn="base" hangingPunct="0">
              <a:spcBef>
                <a:spcPct val="0"/>
              </a:spcBef>
              <a:spcAft>
                <a:spcPct val="0"/>
              </a:spcAft>
            </a:pPr>
            <a:r>
              <a:rPr lang="x-none" altLang="x-none" sz="2400" dirty="0">
                <a:latin typeface="HGPMinchoE" charset="-128"/>
                <a:ea typeface="HGPMinchoE" charset="-128"/>
                <a:cs typeface="HGPMinchoE" charset="-128"/>
              </a:rPr>
              <a:t>　　　　＜ホワイトボード記載例＞</a:t>
            </a:r>
          </a:p>
          <a:p>
            <a:pPr defTabSz="685800" eaLnBrk="0" fontAlgn="base" hangingPunct="0">
              <a:spcBef>
                <a:spcPct val="0"/>
              </a:spcBef>
              <a:spcAft>
                <a:spcPct val="0"/>
              </a:spcAft>
            </a:pPr>
            <a:endParaRPr lang="x-none" altLang="x-none" sz="2400" dirty="0">
              <a:latin typeface="HGPMinchoE" charset="-128"/>
              <a:ea typeface="HGPMinchoE" charset="-128"/>
              <a:cs typeface="HGPMinchoE"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31</a:t>
            </a:fld>
            <a:endParaRPr lang="en-US" dirty="0"/>
          </a:p>
        </p:txBody>
      </p:sp>
    </p:spTree>
    <p:extLst>
      <p:ext uri="{BB962C8B-B14F-4D97-AF65-F5344CB8AC3E}">
        <p14:creationId xmlns:p14="http://schemas.microsoft.com/office/powerpoint/2010/main" val="2057351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E652B9-339B-F350-781F-619F40423CAF}"/>
              </a:ext>
            </a:extLst>
          </p:cNvPr>
          <p:cNvSpPr>
            <a:spLocks noGrp="1"/>
          </p:cNvSpPr>
          <p:nvPr>
            <p:ph type="title"/>
          </p:nvPr>
        </p:nvSpPr>
        <p:spPr>
          <a:xfrm>
            <a:off x="822960" y="286605"/>
            <a:ext cx="7543800" cy="1309440"/>
          </a:xfrm>
        </p:spPr>
        <p:txBody>
          <a:bodyPr/>
          <a:lstStyle/>
          <a:p>
            <a:r>
              <a:rPr kumimoji="1" lang="ja-JP" altLang="en-US">
                <a:latin typeface="HGSMinchoE" panose="02020900000000000000" pitchFamily="18" charset="-128"/>
                <a:ea typeface="HGSMinchoE" panose="02020900000000000000" pitchFamily="18" charset="-128"/>
              </a:rPr>
              <a:t>まとめ</a:t>
            </a:r>
          </a:p>
        </p:txBody>
      </p:sp>
      <p:sp>
        <p:nvSpPr>
          <p:cNvPr id="3" name="コンテンツ プレースホルダー 2">
            <a:extLst>
              <a:ext uri="{FF2B5EF4-FFF2-40B4-BE49-F238E27FC236}">
                <a16:creationId xmlns:a16="http://schemas.microsoft.com/office/drawing/2014/main" id="{EF6438D1-C7D0-34D0-8AF6-33C08805DA43}"/>
              </a:ext>
            </a:extLst>
          </p:cNvPr>
          <p:cNvSpPr>
            <a:spLocks noGrp="1"/>
          </p:cNvSpPr>
          <p:nvPr>
            <p:ph idx="1"/>
          </p:nvPr>
        </p:nvSpPr>
        <p:spPr/>
        <p:txBody>
          <a:bodyPr>
            <a:noAutofit/>
          </a:bodyPr>
          <a:lstStyle/>
          <a:p>
            <a:r>
              <a:rPr lang="ja-JP" altLang="ja-JP" sz="2000">
                <a:latin typeface="HGSMinchoE" panose="02020900000000000000" pitchFamily="18" charset="-128"/>
                <a:ea typeface="HGSMinchoE" panose="02020900000000000000" pitchFamily="18" charset="-128"/>
              </a:rPr>
              <a:t>私たちは対人援助サービスを仕事とする福祉専門職として、人の支援に正解や絶対はないといった謙虚な姿勢で仕事に臨みたい。利用者から見れば、正規も非正規職員もなく、人として自己の状況に合わせて、丁寧に援助してくれる人（支援者）であることがとても重要と考えられます。私なりに現在の状況を分析すると、対人援助サービスを行う福祉専門職としてやる気や想いを持っている人たちが多いと感じています。</a:t>
            </a:r>
            <a:endParaRPr lang="en-US" altLang="ja-JP" sz="2000" dirty="0">
              <a:latin typeface="HGSMinchoE" panose="02020900000000000000" pitchFamily="18" charset="-128"/>
              <a:ea typeface="HGSMinchoE" panose="02020900000000000000" pitchFamily="18" charset="-128"/>
            </a:endParaRPr>
          </a:p>
          <a:p>
            <a:r>
              <a:rPr lang="ja-JP" altLang="en-US" sz="2000">
                <a:latin typeface="HGSMinchoE" panose="02020900000000000000" pitchFamily="18" charset="-128"/>
                <a:ea typeface="HGSMinchoE" panose="02020900000000000000" pitchFamily="18" charset="-128"/>
              </a:rPr>
              <a:t>しかし</a:t>
            </a:r>
            <a:r>
              <a:rPr lang="ja-JP" altLang="ja-JP" sz="2000">
                <a:latin typeface="HGSMinchoE" panose="02020900000000000000" pitchFamily="18" charset="-128"/>
                <a:ea typeface="HGSMinchoE" panose="02020900000000000000" pitchFamily="18" charset="-128"/>
              </a:rPr>
              <a:t>、日々の忙しい業務から定期的に離れ、限定した時間の中で、一定のルールにより結論を導き</a:t>
            </a:r>
            <a:r>
              <a:rPr lang="ja-JP" altLang="en-US" sz="2000">
                <a:latin typeface="HGSMinchoE" panose="02020900000000000000" pitchFamily="18" charset="-128"/>
                <a:ea typeface="HGSMinchoE" panose="02020900000000000000" pitchFamily="18" charset="-128"/>
              </a:rPr>
              <a:t>出す経験には乏しいと考えています。そのため、</a:t>
            </a:r>
            <a:r>
              <a:rPr lang="ja-JP" altLang="ja-JP" sz="2000">
                <a:latin typeface="HGSMinchoE" panose="02020900000000000000" pitchFamily="18" charset="-128"/>
                <a:ea typeface="HGSMinchoE" panose="02020900000000000000" pitchFamily="18" charset="-128"/>
              </a:rPr>
              <a:t>次の実践につながるヒントを探していく場を、業務に位置付けることが極めて重要とな</a:t>
            </a:r>
            <a:r>
              <a:rPr lang="ja-JP" altLang="en-US" sz="2000">
                <a:latin typeface="HGSMinchoE" panose="02020900000000000000" pitchFamily="18" charset="-128"/>
                <a:ea typeface="HGSMinchoE" panose="02020900000000000000" pitchFamily="18" charset="-128"/>
              </a:rPr>
              <a:t>りま</a:t>
            </a:r>
            <a:r>
              <a:rPr lang="ja-JP" altLang="ja-JP" sz="2000">
                <a:latin typeface="HGSMinchoE" panose="02020900000000000000" pitchFamily="18" charset="-128"/>
                <a:ea typeface="HGSMinchoE" panose="02020900000000000000" pitchFamily="18" charset="-128"/>
              </a:rPr>
              <a:t>す。リーダーや個人だけの責任にせず、選手とチームを成長させていく場づくりが必要ではないかと考えています。</a:t>
            </a:r>
            <a:r>
              <a:rPr lang="ja-JP" altLang="en-US" sz="2000">
                <a:latin typeface="HGSMinchoE" panose="02020900000000000000" pitchFamily="18" charset="-128"/>
                <a:ea typeface="HGSMinchoE" panose="02020900000000000000" pitchFamily="18" charset="-128"/>
              </a:rPr>
              <a:t>職員を同じ方向に</a:t>
            </a:r>
            <a:r>
              <a:rPr lang="ja-JP" altLang="ja-JP" sz="2000">
                <a:latin typeface="HGSMinchoE" panose="02020900000000000000" pitchFamily="18" charset="-128"/>
                <a:ea typeface="HGSMinchoE" panose="02020900000000000000" pitchFamily="18" charset="-128"/>
              </a:rPr>
              <a:t>団結させて、問題を解決したり、新たなアイディアを出したり、プロセスを調整</a:t>
            </a:r>
            <a:r>
              <a:rPr lang="ja-JP" altLang="en-US" sz="2000">
                <a:latin typeface="HGSMinchoE" panose="02020900000000000000" pitchFamily="18" charset="-128"/>
                <a:ea typeface="HGSMinchoE" panose="02020900000000000000" pitchFamily="18" charset="-128"/>
              </a:rPr>
              <a:t>することでイ</a:t>
            </a:r>
            <a:r>
              <a:rPr lang="ja-JP" altLang="ja-JP" sz="2000">
                <a:latin typeface="HGSMinchoE" panose="02020900000000000000" pitchFamily="18" charset="-128"/>
                <a:ea typeface="HGSMinchoE" panose="02020900000000000000" pitchFamily="18" charset="-128"/>
              </a:rPr>
              <a:t>ノベーションを</a:t>
            </a:r>
            <a:r>
              <a:rPr lang="ja-JP" altLang="en-US" sz="2000">
                <a:latin typeface="HGSMinchoE" panose="02020900000000000000" pitchFamily="18" charset="-128"/>
                <a:ea typeface="HGSMinchoE" panose="02020900000000000000" pitchFamily="18" charset="-128"/>
              </a:rPr>
              <a:t>生まれやすくしたいものです。</a:t>
            </a:r>
            <a:endParaRPr lang="ja-JP" altLang="ja-JP" sz="2000">
              <a:latin typeface="HGSMinchoE" panose="02020900000000000000" pitchFamily="18" charset="-128"/>
              <a:ea typeface="HGSMinchoE" panose="02020900000000000000" pitchFamily="18" charset="-128"/>
            </a:endParaRPr>
          </a:p>
          <a:p>
            <a:endParaRPr lang="ja-JP" altLang="ja-JP" sz="2000">
              <a:latin typeface="HGSMinchoE" panose="02020900000000000000" pitchFamily="18" charset="-128"/>
              <a:ea typeface="HGSMinchoE" panose="02020900000000000000" pitchFamily="18"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32</a:t>
            </a:fld>
            <a:endParaRPr lang="en-US" dirty="0"/>
          </a:p>
        </p:txBody>
      </p:sp>
    </p:spTree>
    <p:extLst>
      <p:ext uri="{BB962C8B-B14F-4D97-AF65-F5344CB8AC3E}">
        <p14:creationId xmlns:p14="http://schemas.microsoft.com/office/powerpoint/2010/main" val="1840484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801A68-3902-8E77-954E-889E18A18A04}"/>
              </a:ext>
            </a:extLst>
          </p:cNvPr>
          <p:cNvSpPr>
            <a:spLocks noGrp="1"/>
          </p:cNvSpPr>
          <p:nvPr>
            <p:ph type="title"/>
          </p:nvPr>
        </p:nvSpPr>
        <p:spPr>
          <a:xfrm>
            <a:off x="315885" y="286604"/>
            <a:ext cx="8412480" cy="1450757"/>
          </a:xfrm>
        </p:spPr>
        <p:txBody>
          <a:bodyPr>
            <a:normAutofit fontScale="90000"/>
          </a:bodyPr>
          <a:lstStyle/>
          <a:p>
            <a:pPr algn="ctr"/>
            <a:r>
              <a:rPr lang="ja-JP" altLang="ja-JP">
                <a:latin typeface="HGSMinchoE" panose="02020900000000000000" pitchFamily="18" charset="-128"/>
                <a:ea typeface="HGSMinchoE" panose="02020900000000000000" pitchFamily="18" charset="-128"/>
              </a:rPr>
              <a:t>人の支援に共有しておきたい考え方（理念）</a:t>
            </a:r>
            <a:br>
              <a:rPr lang="ja-JP" altLang="ja-JP">
                <a:latin typeface="HGSMinchoE" panose="02020900000000000000" pitchFamily="18" charset="-128"/>
                <a:ea typeface="HGSMinchoE" panose="02020900000000000000" pitchFamily="18" charset="-128"/>
              </a:rPr>
            </a:br>
            <a:endParaRPr kumimoji="1" lang="ja-JP" altLang="en-US">
              <a:latin typeface="HGSMinchoE" panose="02020900000000000000" pitchFamily="18" charset="-128"/>
              <a:ea typeface="HGSMinchoE" panose="02020900000000000000" pitchFamily="18" charset="-128"/>
            </a:endParaRPr>
          </a:p>
        </p:txBody>
      </p:sp>
      <p:sp>
        <p:nvSpPr>
          <p:cNvPr id="3" name="コンテンツ プレースホルダー 2">
            <a:extLst>
              <a:ext uri="{FF2B5EF4-FFF2-40B4-BE49-F238E27FC236}">
                <a16:creationId xmlns:a16="http://schemas.microsoft.com/office/drawing/2014/main" id="{A65DEC5A-C6AB-090B-6C6B-86F9ECA93FDE}"/>
              </a:ext>
            </a:extLst>
          </p:cNvPr>
          <p:cNvSpPr>
            <a:spLocks noGrp="1"/>
          </p:cNvSpPr>
          <p:nvPr>
            <p:ph idx="1"/>
          </p:nvPr>
        </p:nvSpPr>
        <p:spPr/>
        <p:txBody>
          <a:bodyPr>
            <a:normAutofit/>
          </a:bodyPr>
          <a:lstStyle/>
          <a:p>
            <a:pPr>
              <a:buFont typeface="Wingdings" pitchFamily="2" charset="2"/>
              <a:buChar char="l"/>
            </a:pPr>
            <a:r>
              <a:rPr lang="ja-JP" altLang="ja-JP" sz="2400">
                <a:latin typeface="HGSMinchoE" panose="02020900000000000000" pitchFamily="18" charset="-128"/>
                <a:ea typeface="HGSMinchoE" panose="02020900000000000000" pitchFamily="18" charset="-128"/>
              </a:rPr>
              <a:t>人には必ず意思がある。</a:t>
            </a:r>
          </a:p>
          <a:p>
            <a:pPr>
              <a:buFont typeface="Wingdings" pitchFamily="2" charset="2"/>
              <a:buChar char="l"/>
            </a:pPr>
            <a:r>
              <a:rPr lang="ja-JP" altLang="ja-JP" sz="2400">
                <a:latin typeface="HGSMinchoE" panose="02020900000000000000" pitchFamily="18" charset="-128"/>
                <a:ea typeface="HGSMinchoE" panose="02020900000000000000" pitchFamily="18" charset="-128"/>
              </a:rPr>
              <a:t>人は生涯成長（発達）し続ける対象である。</a:t>
            </a:r>
          </a:p>
          <a:p>
            <a:pPr>
              <a:buFont typeface="Wingdings" pitchFamily="2" charset="2"/>
              <a:buChar char="l"/>
            </a:pPr>
            <a:r>
              <a:rPr lang="ja-JP" altLang="ja-JP" sz="2400">
                <a:latin typeface="HGSMinchoE" panose="02020900000000000000" pitchFamily="18" charset="-128"/>
                <a:ea typeface="HGSMinchoE" panose="02020900000000000000" pitchFamily="18" charset="-128"/>
              </a:rPr>
              <a:t>人は内発的な動機や考え、趣味嗜好に基づき行動する。</a:t>
            </a:r>
          </a:p>
          <a:p>
            <a:pPr>
              <a:buFont typeface="Wingdings" pitchFamily="2" charset="2"/>
              <a:buChar char="l"/>
            </a:pPr>
            <a:r>
              <a:rPr lang="ja-JP" altLang="ja-JP" sz="2400">
                <a:latin typeface="HGSMinchoE" panose="02020900000000000000" pitchFamily="18" charset="-128"/>
                <a:ea typeface="HGSMinchoE" panose="02020900000000000000" pitchFamily="18" charset="-128"/>
              </a:rPr>
              <a:t>人がひとを理解することは簡単なことではない。</a:t>
            </a:r>
          </a:p>
          <a:p>
            <a:pPr>
              <a:buFont typeface="Wingdings" pitchFamily="2" charset="2"/>
              <a:buChar char="l"/>
            </a:pPr>
            <a:r>
              <a:rPr lang="ja-JP" altLang="ja-JP" sz="2400">
                <a:latin typeface="HGSMinchoE" panose="02020900000000000000" pitchFamily="18" charset="-128"/>
                <a:ea typeface="HGSMinchoE" panose="02020900000000000000" pitchFamily="18" charset="-128"/>
              </a:rPr>
              <a:t>「魔法はご本人の中にある」</a:t>
            </a:r>
            <a:endParaRPr lang="en-US" altLang="ja-JP" sz="2400" dirty="0">
              <a:latin typeface="HGSMinchoE" panose="02020900000000000000" pitchFamily="18" charset="-128"/>
              <a:ea typeface="HGSMinchoE" panose="02020900000000000000" pitchFamily="18" charset="-128"/>
            </a:endParaRPr>
          </a:p>
          <a:p>
            <a:r>
              <a:rPr lang="ja-JP" altLang="en-US" sz="2400">
                <a:latin typeface="HGSMinchoE" panose="02020900000000000000" pitchFamily="18" charset="-128"/>
                <a:ea typeface="HGSMinchoE" panose="02020900000000000000" pitchFamily="18" charset="-128"/>
              </a:rPr>
              <a:t>（</a:t>
            </a:r>
            <a:r>
              <a:rPr lang="ja-JP" altLang="ja-JP" sz="2400">
                <a:latin typeface="HGSMinchoE" panose="02020900000000000000" pitchFamily="18" charset="-128"/>
                <a:ea typeface="HGSMinchoE" panose="02020900000000000000" pitchFamily="18" charset="-128"/>
              </a:rPr>
              <a:t>正解や答えは、本人が持っている</a:t>
            </a:r>
            <a:r>
              <a:rPr lang="ja-JP" altLang="en-US" sz="2400">
                <a:latin typeface="HGSMinchoE" panose="02020900000000000000" pitchFamily="18" charset="-128"/>
                <a:ea typeface="HGSMinchoE" panose="02020900000000000000" pitchFamily="18" charset="-128"/>
              </a:rPr>
              <a:t>）</a:t>
            </a:r>
            <a:endParaRPr lang="ja-JP" altLang="ja-JP" sz="2400">
              <a:latin typeface="HGSMinchoE" panose="02020900000000000000" pitchFamily="18" charset="-128"/>
              <a:ea typeface="HGSMinchoE" panose="02020900000000000000" pitchFamily="18" charset="-128"/>
            </a:endParaRPr>
          </a:p>
          <a:p>
            <a:r>
              <a:rPr lang="en-US" altLang="ja-JP" sz="2400" dirty="0">
                <a:latin typeface="HGSMinchoE" panose="02020900000000000000" pitchFamily="18" charset="-128"/>
                <a:ea typeface="HGSMinchoE" panose="02020900000000000000" pitchFamily="18" charset="-128"/>
              </a:rPr>
              <a:t/>
            </a:r>
            <a:br>
              <a:rPr lang="en-US" altLang="ja-JP" sz="2400" dirty="0">
                <a:latin typeface="HGSMinchoE" panose="02020900000000000000" pitchFamily="18" charset="-128"/>
                <a:ea typeface="HGSMinchoE" panose="02020900000000000000" pitchFamily="18" charset="-128"/>
              </a:rPr>
            </a:br>
            <a:r>
              <a:rPr lang="en-US" altLang="ja-JP" sz="2400" dirty="0">
                <a:latin typeface="HGSMinchoE" panose="02020900000000000000" pitchFamily="18" charset="-128"/>
                <a:ea typeface="HGSMinchoE" panose="02020900000000000000" pitchFamily="18" charset="-128"/>
              </a:rPr>
              <a:t> </a:t>
            </a:r>
            <a:endParaRPr lang="ja-JP" altLang="ja-JP" sz="2400">
              <a:latin typeface="HGSMinchoE" panose="02020900000000000000" pitchFamily="18" charset="-128"/>
              <a:ea typeface="HGSMinchoE" panose="02020900000000000000" pitchFamily="18" charset="-128"/>
            </a:endParaRPr>
          </a:p>
          <a:p>
            <a:endParaRPr kumimoji="1" lang="ja-JP" altLang="en-US" sz="2400">
              <a:latin typeface="HGSMinchoE" panose="02020900000000000000" pitchFamily="18" charset="-128"/>
              <a:ea typeface="HGSMinchoE" panose="02020900000000000000" pitchFamily="18"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33</a:t>
            </a:fld>
            <a:endParaRPr lang="en-US" dirty="0"/>
          </a:p>
        </p:txBody>
      </p:sp>
    </p:spTree>
    <p:extLst>
      <p:ext uri="{BB962C8B-B14F-4D97-AF65-F5344CB8AC3E}">
        <p14:creationId xmlns:p14="http://schemas.microsoft.com/office/powerpoint/2010/main" val="401907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本講義の内容・目的</a:t>
            </a:r>
          </a:p>
        </p:txBody>
      </p:sp>
      <p:sp>
        <p:nvSpPr>
          <p:cNvPr id="3" name="正方形/長方形 2"/>
          <p:cNvSpPr/>
          <p:nvPr/>
        </p:nvSpPr>
        <p:spPr>
          <a:xfrm>
            <a:off x="344489" y="1306384"/>
            <a:ext cx="8475984" cy="5204502"/>
          </a:xfrm>
          <a:prstGeom prst="rect">
            <a:avLst/>
          </a:prstGeom>
          <a:ln>
            <a:solidFill>
              <a:schemeClr val="accent1">
                <a:lumMod val="75000"/>
              </a:schemeClr>
            </a:solidFill>
          </a:ln>
        </p:spPr>
        <p:txBody>
          <a:bodyPr wrap="square">
            <a:spAutoFit/>
          </a:bodyPr>
          <a:lstStyle/>
          <a:p>
            <a:pPr marL="179388" indent="-179388">
              <a:lnSpc>
                <a:spcPct val="150000"/>
              </a:lnSpc>
            </a:pPr>
            <a:r>
              <a:rPr kumimoji="1" lang="ja-JP" altLang="en-US" sz="2800">
                <a:latin typeface="UD Digi Kyokasho NP-R" panose="02020400000000000000" pitchFamily="18" charset="-128"/>
                <a:ea typeface="UD Digi Kyokasho NP-R" panose="02020400000000000000" pitchFamily="18" charset="-128"/>
              </a:rPr>
              <a:t>　演習や講義を通じて、個別支援会議の意義、進行方法、会議において行うべき事項や合意形成過程について、サービス管理責任者としての必要な能力を獲得する。</a:t>
            </a:r>
          </a:p>
          <a:p>
            <a:pPr marL="179388" indent="-179388">
              <a:lnSpc>
                <a:spcPct val="150000"/>
              </a:lnSpc>
            </a:pPr>
            <a:r>
              <a:rPr kumimoji="1" lang="ja-JP" altLang="en-US" sz="2800">
                <a:latin typeface="UD Digi Kyokasho NP-R" panose="02020400000000000000" pitchFamily="18" charset="-128"/>
                <a:ea typeface="UD Digi Kyokasho NP-R" panose="02020400000000000000" pitchFamily="18" charset="-128"/>
              </a:rPr>
              <a:t>　また、模擬個別支援会議の演習をもとに、個別支援会議におけるサービス管理責任者の役割について、さまざまな気づきを得る。</a:t>
            </a:r>
          </a:p>
          <a:p>
            <a:pPr marL="179388" indent="-179388">
              <a:lnSpc>
                <a:spcPct val="150000"/>
              </a:lnSpc>
            </a:pPr>
            <a:endParaRPr kumimoji="1" lang="ja-JP" altLang="en-US" sz="2800" dirty="0">
              <a:latin typeface="UD Digi Kyokasho NP-R" panose="02020400000000000000" pitchFamily="18" charset="-128"/>
              <a:ea typeface="UD Digi Kyokasho NP-R" panose="02020400000000000000" pitchFamily="18" charset="-128"/>
            </a:endParaRPr>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409838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9FEEAD2-18DB-E82E-9C64-083B03F99D45}"/>
              </a:ext>
            </a:extLst>
          </p:cNvPr>
          <p:cNvSpPr>
            <a:spLocks noGrp="1"/>
          </p:cNvSpPr>
          <p:nvPr>
            <p:ph type="title"/>
          </p:nvPr>
        </p:nvSpPr>
        <p:spPr>
          <a:xfrm>
            <a:off x="619933" y="286604"/>
            <a:ext cx="7966128" cy="1108243"/>
          </a:xfrm>
        </p:spPr>
        <p:txBody>
          <a:bodyPr>
            <a:normAutofit/>
          </a:bodyPr>
          <a:lstStyle/>
          <a:p>
            <a:r>
              <a:rPr lang="ja-JP" altLang="ja-JP" b="1">
                <a:latin typeface="UD Digi Kyokasho NP-R" panose="02020400000000000000" pitchFamily="18" charset="-128"/>
                <a:ea typeface="UD Digi Kyokasho NP-R" panose="02020400000000000000" pitchFamily="18" charset="-128"/>
              </a:rPr>
              <a:t>個別支援会議の運営方法</a:t>
            </a:r>
            <a:r>
              <a:rPr lang="en-US" altLang="ja-JP" b="1" dirty="0">
                <a:latin typeface="UD Digi Kyokasho NP-R" panose="02020400000000000000" pitchFamily="18" charset="-128"/>
                <a:ea typeface="UD Digi Kyokasho NP-R" panose="02020400000000000000" pitchFamily="18" charset="-128"/>
              </a:rPr>
              <a:t>(</a:t>
            </a:r>
            <a:r>
              <a:rPr lang="ja-JP" altLang="ja-JP" b="1">
                <a:latin typeface="UD Digi Kyokasho NP-R" panose="02020400000000000000" pitchFamily="18" charset="-128"/>
                <a:ea typeface="UD Digi Kyokasho NP-R" panose="02020400000000000000" pitchFamily="18" charset="-128"/>
              </a:rPr>
              <a:t>講義・演習</a:t>
            </a:r>
            <a:r>
              <a:rPr lang="en-US" altLang="ja-JP" b="1" dirty="0">
                <a:latin typeface="UD Digi Kyokasho NP-R" panose="02020400000000000000" pitchFamily="18" charset="-128"/>
                <a:ea typeface="UD Digi Kyokasho NP-R" panose="02020400000000000000" pitchFamily="18" charset="-128"/>
              </a:rPr>
              <a:t>)</a:t>
            </a:r>
            <a:r>
              <a:rPr lang="ja-JP" altLang="ja-JP" b="1">
                <a:latin typeface="UD Digi Kyokasho NP-R" panose="02020400000000000000" pitchFamily="18" charset="-128"/>
                <a:ea typeface="UD Digi Kyokasho NP-R" panose="02020400000000000000" pitchFamily="18" charset="-128"/>
              </a:rPr>
              <a:t>　</a:t>
            </a:r>
            <a:endParaRPr lang="ja-JP" altLang="en-US">
              <a:latin typeface="UD Digi Kyokasho NP-R" panose="02020400000000000000" pitchFamily="18" charset="-128"/>
              <a:ea typeface="UD Digi Kyokasho NP-R" panose="02020400000000000000" pitchFamily="18" charset="-128"/>
            </a:endParaRPr>
          </a:p>
        </p:txBody>
      </p:sp>
      <p:sp>
        <p:nvSpPr>
          <p:cNvPr id="4" name="コンテンツ プレースホルダー 3">
            <a:extLst>
              <a:ext uri="{FF2B5EF4-FFF2-40B4-BE49-F238E27FC236}">
                <a16:creationId xmlns:a16="http://schemas.microsoft.com/office/drawing/2014/main" id="{96F60585-EABF-FEA7-3365-E94F3A108490}"/>
              </a:ext>
            </a:extLst>
          </p:cNvPr>
          <p:cNvSpPr>
            <a:spLocks noGrp="1"/>
          </p:cNvSpPr>
          <p:nvPr>
            <p:ph idx="1"/>
          </p:nvPr>
        </p:nvSpPr>
        <p:spPr/>
        <p:txBody>
          <a:bodyPr>
            <a:normAutofit lnSpcReduction="10000"/>
          </a:bodyPr>
          <a:lstStyle/>
          <a:p>
            <a:r>
              <a:rPr lang="ja-JP" altLang="ja-JP" sz="2800">
                <a:latin typeface="UD Digi Kyokasho NP-R" panose="02020400000000000000" pitchFamily="18" charset="-128"/>
                <a:ea typeface="UD Digi Kyokasho NP-R" panose="02020400000000000000" pitchFamily="18" charset="-128"/>
              </a:rPr>
              <a:t>①個別支援会議の意義、進行方法、会議において行うべき事項</a:t>
            </a:r>
            <a:r>
              <a:rPr lang="en-US" altLang="ja-JP" sz="2800" dirty="0">
                <a:latin typeface="UD Digi Kyokasho NP-R" panose="02020400000000000000" pitchFamily="18" charset="-128"/>
                <a:ea typeface="UD Digi Kyokasho NP-R" panose="02020400000000000000" pitchFamily="18" charset="-128"/>
              </a:rPr>
              <a:t> (</a:t>
            </a:r>
            <a:r>
              <a:rPr lang="ja-JP" altLang="ja-JP" sz="2800">
                <a:latin typeface="UD Digi Kyokasho NP-R" panose="02020400000000000000" pitchFamily="18" charset="-128"/>
                <a:ea typeface="UD Digi Kyokasho NP-R" panose="02020400000000000000" pitchFamily="18" charset="-128"/>
              </a:rPr>
              <a:t>個別支援計画作成時、モニタリング時</a:t>
            </a:r>
            <a:r>
              <a:rPr lang="en-US" altLang="ja-JP" sz="2800" dirty="0">
                <a:latin typeface="UD Digi Kyokasho NP-R" panose="02020400000000000000" pitchFamily="18" charset="-128"/>
                <a:ea typeface="UD Digi Kyokasho NP-R" panose="02020400000000000000" pitchFamily="18" charset="-128"/>
              </a:rPr>
              <a:t>)</a:t>
            </a:r>
            <a:r>
              <a:rPr lang="ja-JP" altLang="ja-JP" sz="2800">
                <a:latin typeface="UD Digi Kyokasho NP-R" panose="02020400000000000000" pitchFamily="18" charset="-128"/>
                <a:ea typeface="UD Digi Kyokasho NP-R" panose="02020400000000000000" pitchFamily="18" charset="-128"/>
              </a:rPr>
              <a:t>等について講義により理解する。</a:t>
            </a:r>
          </a:p>
          <a:p>
            <a:r>
              <a:rPr lang="ja-JP" altLang="ja-JP" sz="2800">
                <a:latin typeface="UD Digi Kyokasho NP-R" panose="02020400000000000000" pitchFamily="18" charset="-128"/>
                <a:ea typeface="UD Digi Kyokasho NP-R" panose="02020400000000000000" pitchFamily="18" charset="-128"/>
              </a:rPr>
              <a:t>②個別支援会議における合意形成過程について、模擬個別支援会議の実施体験演習を通じて、サービス管理責任者としての説明能力を獲得する。</a:t>
            </a:r>
          </a:p>
          <a:p>
            <a:r>
              <a:rPr lang="ja-JP" altLang="ja-JP" sz="2800">
                <a:latin typeface="UD Digi Kyokasho NP-R" panose="02020400000000000000" pitchFamily="18" charset="-128"/>
                <a:ea typeface="UD Digi Kyokasho NP-R" panose="02020400000000000000" pitchFamily="18" charset="-128"/>
              </a:rPr>
              <a:t>③模擬個別支援会議の体験をもとに、個別支援会議におけるサービス管理責任者の役割についてグループワーク等により討議し、まとめる。 </a:t>
            </a:r>
            <a:endParaRPr lang="ja-JP" altLang="en-US" sz="2800">
              <a:latin typeface="UD Digi Kyokasho NP-R" panose="02020400000000000000" pitchFamily="18" charset="-128"/>
              <a:ea typeface="UD Digi Kyokasho NP-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380844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758952"/>
            <a:ext cx="7684936" cy="3566160"/>
          </a:xfrm>
        </p:spPr>
        <p:txBody>
          <a:bodyPr>
            <a:normAutofit/>
          </a:bodyPr>
          <a:lstStyle/>
          <a:p>
            <a:r>
              <a:rPr lang="en-US" altLang="ja-JP" sz="4050" dirty="0">
                <a:latin typeface="HGPMinchoE" charset="-128"/>
                <a:ea typeface="HGPMinchoE" charset="-128"/>
                <a:cs typeface="HGPMinchoE" charset="-128"/>
              </a:rPr>
              <a:t>Section</a:t>
            </a:r>
            <a:r>
              <a:rPr lang="ja-JP" altLang="en-US" sz="4050" dirty="0">
                <a:latin typeface="HGPMinchoE" charset="-128"/>
                <a:ea typeface="HGPMinchoE" charset="-128"/>
                <a:cs typeface="HGPMinchoE" charset="-128"/>
              </a:rPr>
              <a:t>５</a:t>
            </a:r>
            <a:r>
              <a:rPr lang="en-US" altLang="ja-JP" sz="4050" dirty="0">
                <a:latin typeface="HGPMinchoE" charset="-128"/>
                <a:ea typeface="HGPMinchoE" charset="-128"/>
                <a:cs typeface="HGPMinchoE" charset="-128"/>
              </a:rPr>
              <a:t/>
            </a:r>
            <a:br>
              <a:rPr lang="en-US" altLang="ja-JP" sz="4050" dirty="0">
                <a:latin typeface="HGPMinchoE" charset="-128"/>
                <a:ea typeface="HGPMinchoE" charset="-128"/>
                <a:cs typeface="HGPMinchoE" charset="-128"/>
              </a:rPr>
            </a:br>
            <a:r>
              <a:rPr lang="ja-JP" altLang="ja-JP" sz="4050" dirty="0">
                <a:latin typeface="HGPMinchoE" charset="-128"/>
                <a:ea typeface="HGPMinchoE" charset="-128"/>
                <a:cs typeface="HGPMinchoE" charset="-128"/>
              </a:rPr>
              <a:t>人生の時期　</a:t>
            </a:r>
            <a:r>
              <a:rPr lang="en-US" altLang="ja-JP" sz="4050" dirty="0">
                <a:latin typeface="HGPMinchoE" charset="-128"/>
                <a:ea typeface="HGPMinchoE" charset="-128"/>
                <a:cs typeface="HGPMinchoE" charset="-128"/>
              </a:rPr>
              <a:t/>
            </a:r>
            <a:br>
              <a:rPr lang="en-US" altLang="ja-JP" sz="4050" dirty="0">
                <a:latin typeface="HGPMinchoE" charset="-128"/>
                <a:ea typeface="HGPMinchoE" charset="-128"/>
                <a:cs typeface="HGPMinchoE" charset="-128"/>
              </a:rPr>
            </a:br>
            <a:r>
              <a:rPr lang="ja-JP" altLang="ja-JP" sz="4050" dirty="0">
                <a:latin typeface="HGPMinchoE" charset="-128"/>
                <a:ea typeface="HGPMinchoE" charset="-128"/>
                <a:cs typeface="HGPMinchoE" charset="-128"/>
              </a:rPr>
              <a:t>利用者の置かれている日常の確認　 </a:t>
            </a:r>
            <a:endParaRPr lang="ja-JP" altLang="en-US" sz="4050" dirty="0">
              <a:latin typeface="HGPMinchoE" charset="-128"/>
              <a:ea typeface="HGPMinchoE" charset="-128"/>
              <a:cs typeface="HGPMinchoE" charset="-128"/>
            </a:endParaRPr>
          </a:p>
        </p:txBody>
      </p:sp>
      <p:sp>
        <p:nvSpPr>
          <p:cNvPr id="3" name="テキスト プレースホルダー 2"/>
          <p:cNvSpPr>
            <a:spLocks noGrp="1"/>
          </p:cNvSpPr>
          <p:nvPr>
            <p:ph type="body" idx="1"/>
          </p:nvPr>
        </p:nvSpPr>
        <p:spPr/>
        <p:txBody>
          <a:bodyPr/>
          <a:lstStyle/>
          <a:p>
            <a:r>
              <a:rPr lang="ja-JP" altLang="en-US" dirty="0"/>
              <a:t>利用者を信じ、同僚（仲間）信じること</a:t>
            </a:r>
            <a:endParaRPr lang="en-US" altLang="ja-JP" dirty="0"/>
          </a:p>
          <a:p>
            <a:r>
              <a:rPr kumimoji="1" lang="ja-JP" altLang="en-US" dirty="0"/>
              <a:t>チームアプローチの重要性</a:t>
            </a:r>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4289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5"/>
          <p:cNvSpPr>
            <a:spLocks noGrp="1"/>
          </p:cNvSpPr>
          <p:nvPr>
            <p:ph type="title"/>
          </p:nvPr>
        </p:nvSpPr>
        <p:spPr/>
        <p:txBody>
          <a:bodyPr>
            <a:noAutofit/>
          </a:bodyPr>
          <a:lstStyle/>
          <a:p>
            <a:pPr eaLnBrk="1" hangingPunct="1"/>
            <a:r>
              <a:rPr lang="ja-JP" altLang="en-US" sz="3300">
                <a:solidFill>
                  <a:schemeClr val="tx1"/>
                </a:solidFill>
                <a:latin typeface="HGPMinchoE" charset="-128"/>
                <a:ea typeface="HGPMinchoE" charset="-128"/>
                <a:cs typeface="HGPMinchoE" charset="-128"/>
              </a:rPr>
              <a:t>演習事例１</a:t>
            </a:r>
            <a:endParaRPr lang="ja-JP" altLang="en-US" sz="3300" dirty="0">
              <a:solidFill>
                <a:schemeClr val="tx1"/>
              </a:solidFill>
              <a:latin typeface="HGPMinchoE" charset="-128"/>
              <a:ea typeface="HGPMinchoE" charset="-128"/>
              <a:cs typeface="HGPMinchoE" charset="-128"/>
            </a:endParaRPr>
          </a:p>
        </p:txBody>
      </p:sp>
      <p:sp>
        <p:nvSpPr>
          <p:cNvPr id="3" name="コンテンツ プレースホルダー 2"/>
          <p:cNvSpPr>
            <a:spLocks noGrp="1"/>
          </p:cNvSpPr>
          <p:nvPr>
            <p:ph idx="4294967295"/>
          </p:nvPr>
        </p:nvSpPr>
        <p:spPr>
          <a:xfrm>
            <a:off x="800100" y="2490483"/>
            <a:ext cx="7543800" cy="4022725"/>
          </a:xfrm>
          <a:ln>
            <a:noFill/>
          </a:ln>
        </p:spPr>
        <p:txBody>
          <a:bodyPr>
            <a:normAutofit/>
          </a:bodyPr>
          <a:lstStyle/>
          <a:p>
            <a:pPr marL="154305" indent="-154305" algn="ctr">
              <a:lnSpc>
                <a:spcPct val="100000"/>
              </a:lnSpc>
              <a:spcBef>
                <a:spcPts val="0"/>
              </a:spcBef>
              <a:spcAft>
                <a:spcPts val="0"/>
              </a:spcAft>
              <a:buSzTx/>
              <a:buNone/>
              <a:defRPr/>
            </a:pPr>
            <a:r>
              <a:rPr lang="ja-JP" altLang="ja-JP" sz="2400" i="1" dirty="0">
                <a:latin typeface="HGPMinchoE" charset="-128"/>
                <a:ea typeface="HGPMinchoE" charset="-128"/>
                <a:cs typeface="HGPMinchoE" charset="-128"/>
              </a:rPr>
              <a:t>「一朗さん　２４歳　ダウン症候群　母との二人暮らし」</a:t>
            </a:r>
            <a:endParaRPr lang="ja-JP" altLang="ja-JP" sz="2400" dirty="0">
              <a:latin typeface="HGPMinchoE" charset="-128"/>
              <a:ea typeface="HGPMinchoE" charset="-128"/>
              <a:cs typeface="HGPMinchoE" charset="-128"/>
            </a:endParaRPr>
          </a:p>
          <a:p>
            <a:pPr marL="154305" indent="-154305" algn="ctr">
              <a:lnSpc>
                <a:spcPct val="100000"/>
              </a:lnSpc>
              <a:spcBef>
                <a:spcPts val="0"/>
              </a:spcBef>
              <a:spcAft>
                <a:spcPts val="0"/>
              </a:spcAft>
              <a:buSzTx/>
              <a:buNone/>
              <a:defRPr/>
            </a:pPr>
            <a:endParaRPr lang="en-US" altLang="ja-JP" sz="2400" dirty="0">
              <a:latin typeface="HGPMinchoE" charset="-128"/>
              <a:ea typeface="HGPMinchoE" charset="-128"/>
              <a:cs typeface="HGPMinchoE" charset="-128"/>
            </a:endParaRPr>
          </a:p>
          <a:p>
            <a:pPr marL="0" indent="0" algn="ctr">
              <a:lnSpc>
                <a:spcPct val="100000"/>
              </a:lnSpc>
              <a:spcAft>
                <a:spcPts val="0"/>
              </a:spcAft>
              <a:buNone/>
              <a:defRPr/>
            </a:pPr>
            <a:r>
              <a:rPr lang="ja-JP" altLang="en-US" sz="2400" dirty="0">
                <a:solidFill>
                  <a:srgbClr val="3333CC"/>
                </a:solidFill>
                <a:latin typeface="HGPMinchoE" charset="-128"/>
                <a:ea typeface="HGPMinchoE" charset="-128"/>
                <a:cs typeface="HGPMinchoE" charset="-128"/>
              </a:rPr>
              <a:t>詳細別紙　</a:t>
            </a:r>
            <a:r>
              <a:rPr lang="ja-JP" altLang="en-US" sz="2400">
                <a:solidFill>
                  <a:srgbClr val="3333CC"/>
                </a:solidFill>
                <a:latin typeface="HGPMinchoE" charset="-128"/>
                <a:ea typeface="HGPMinchoE" charset="-128"/>
                <a:cs typeface="HGPMinchoE" charset="-128"/>
              </a:rPr>
              <a:t>情報配布</a:t>
            </a:r>
            <a:endParaRPr lang="en-US" altLang="ja-JP" sz="2400" dirty="0">
              <a:solidFill>
                <a:srgbClr val="3333CC"/>
              </a:solidFill>
              <a:latin typeface="HGPMinchoE" charset="-128"/>
              <a:ea typeface="HGPMinchoE" charset="-128"/>
              <a:cs typeface="HGPMinchoE" charset="-128"/>
            </a:endParaRPr>
          </a:p>
          <a:p>
            <a:pPr marL="0" indent="0" algn="ctr">
              <a:lnSpc>
                <a:spcPct val="100000"/>
              </a:lnSpc>
              <a:spcAft>
                <a:spcPts val="0"/>
              </a:spcAft>
              <a:buNone/>
              <a:defRPr/>
            </a:pPr>
            <a:endParaRPr lang="en-US" altLang="ja-JP" sz="2400" dirty="0">
              <a:solidFill>
                <a:srgbClr val="3333CC"/>
              </a:solidFill>
              <a:latin typeface="HGPMinchoE" charset="-128"/>
              <a:ea typeface="HGPMinchoE" charset="-128"/>
              <a:cs typeface="HGPMinchoE" charset="-128"/>
            </a:endParaRPr>
          </a:p>
          <a:p>
            <a:pPr marL="0" indent="0" algn="ctr">
              <a:lnSpc>
                <a:spcPct val="100000"/>
              </a:lnSpc>
              <a:spcAft>
                <a:spcPts val="0"/>
              </a:spcAft>
              <a:buNone/>
              <a:defRPr/>
            </a:pPr>
            <a:r>
              <a:rPr lang="en-US" altLang="ja-JP" sz="2400" dirty="0">
                <a:solidFill>
                  <a:srgbClr val="3333CC"/>
                </a:solidFill>
                <a:latin typeface="HGPMinchoE" charset="-128"/>
                <a:ea typeface="HGPMinchoE" charset="-128"/>
                <a:cs typeface="HGPMinchoE" charset="-128"/>
              </a:rPr>
              <a:t>※</a:t>
            </a:r>
            <a:r>
              <a:rPr lang="ja-JP" altLang="en-US" sz="2400">
                <a:solidFill>
                  <a:srgbClr val="3333CC"/>
                </a:solidFill>
                <a:latin typeface="HGPMinchoE" charset="-128"/>
                <a:ea typeface="HGPMinchoE" charset="-128"/>
                <a:cs typeface="HGPMinchoE" charset="-128"/>
              </a:rPr>
              <a:t>意思表出や意思決定に問題を抱えている事例を選定</a:t>
            </a:r>
            <a:endParaRPr lang="en-US" altLang="ja-JP" sz="2400" dirty="0">
              <a:solidFill>
                <a:srgbClr val="3333CC"/>
              </a:solidFill>
              <a:latin typeface="HGPMinchoE" charset="-128"/>
              <a:ea typeface="HGPMinchoE" charset="-128"/>
              <a:cs typeface="HGPMinchoE" charset="-128"/>
            </a:endParaRP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t>7</a:t>
            </a:fld>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82817-3D61-FEE5-6FB4-65FE477E1E13}"/>
              </a:ext>
            </a:extLst>
          </p:cNvPr>
          <p:cNvSpPr>
            <a:spLocks noGrp="1"/>
          </p:cNvSpPr>
          <p:nvPr>
            <p:ph type="title"/>
          </p:nvPr>
        </p:nvSpPr>
        <p:spPr/>
        <p:txBody>
          <a:bodyPr/>
          <a:lstStyle/>
          <a:p>
            <a:r>
              <a:rPr lang="ja-JP" altLang="ja-JP">
                <a:latin typeface="HGSMinchoE" panose="02020900000000000000" pitchFamily="18" charset="-128"/>
                <a:ea typeface="HGSMinchoE" panose="02020900000000000000" pitchFamily="18" charset="-128"/>
              </a:rPr>
              <a:t>【ねらい】</a:t>
            </a:r>
            <a:br>
              <a:rPr lang="ja-JP" altLang="ja-JP">
                <a:latin typeface="HGSMinchoE" panose="02020900000000000000" pitchFamily="18" charset="-128"/>
                <a:ea typeface="HGSMinchoE" panose="02020900000000000000" pitchFamily="18" charset="-128"/>
              </a:rPr>
            </a:br>
            <a:endParaRPr kumimoji="1" lang="ja-JP" altLang="en-US">
              <a:latin typeface="HGSMinchoE" panose="02020900000000000000" pitchFamily="18" charset="-128"/>
              <a:ea typeface="HGSMinchoE" panose="02020900000000000000" pitchFamily="18" charset="-128"/>
            </a:endParaRPr>
          </a:p>
        </p:txBody>
      </p:sp>
      <p:sp>
        <p:nvSpPr>
          <p:cNvPr id="3" name="コンテンツ プレースホルダー 2">
            <a:extLst>
              <a:ext uri="{FF2B5EF4-FFF2-40B4-BE49-F238E27FC236}">
                <a16:creationId xmlns:a16="http://schemas.microsoft.com/office/drawing/2014/main" id="{6A56674B-2274-565C-3F12-FA51E2943667}"/>
              </a:ext>
            </a:extLst>
          </p:cNvPr>
          <p:cNvSpPr>
            <a:spLocks noGrp="1"/>
          </p:cNvSpPr>
          <p:nvPr>
            <p:ph idx="1"/>
          </p:nvPr>
        </p:nvSpPr>
        <p:spPr/>
        <p:txBody>
          <a:bodyPr>
            <a:normAutofit/>
          </a:bodyPr>
          <a:lstStyle/>
          <a:p>
            <a:r>
              <a:rPr lang="ja-JP" altLang="ja-JP" sz="2800">
                <a:latin typeface="HGSMinchoE" panose="02020900000000000000" pitchFamily="18" charset="-128"/>
                <a:ea typeface="HGSMinchoE" panose="02020900000000000000" pitchFamily="18" charset="-128"/>
              </a:rPr>
              <a:t>支援の内容や方法を段階的に捉え、現在の状況に合わせた支援方法やアセスメント、関係性作りが</a:t>
            </a:r>
            <a:r>
              <a:rPr lang="ja-JP" altLang="en-US" sz="2800">
                <a:latin typeface="HGSMinchoE" panose="02020900000000000000" pitchFamily="18" charset="-128"/>
                <a:ea typeface="HGSMinchoE" panose="02020900000000000000" pitchFamily="18" charset="-128"/>
              </a:rPr>
              <a:t>重要で</a:t>
            </a:r>
            <a:r>
              <a:rPr lang="ja-JP" altLang="ja-JP" sz="2800">
                <a:latin typeface="HGSMinchoE" panose="02020900000000000000" pitchFamily="18" charset="-128"/>
                <a:ea typeface="HGSMinchoE" panose="02020900000000000000" pitchFamily="18" charset="-128"/>
              </a:rPr>
              <a:t>あることを理解する。</a:t>
            </a:r>
            <a:endParaRPr lang="en-US" altLang="ja-JP" sz="2800" dirty="0">
              <a:latin typeface="HGSMinchoE" panose="02020900000000000000" pitchFamily="18" charset="-128"/>
              <a:ea typeface="HGSMinchoE" panose="02020900000000000000" pitchFamily="18" charset="-128"/>
            </a:endParaRPr>
          </a:p>
          <a:p>
            <a:r>
              <a:rPr lang="ja-JP" altLang="ja-JP" sz="2800">
                <a:latin typeface="HGSMinchoE" panose="02020900000000000000" pitchFamily="18" charset="-128"/>
                <a:ea typeface="HGSMinchoE" panose="02020900000000000000" pitchFamily="18" charset="-128"/>
              </a:rPr>
              <a:t>決して、支援者が支援しやすい方法やできることも取り上げてしまうような支援方法を選択しない。利用者を信じて、支援関係者（職場の同僚など）を信じ、チームアプローチの重要性を理解する。</a:t>
            </a:r>
          </a:p>
          <a:p>
            <a:endParaRPr kumimoji="1" lang="ja-JP" altLang="en-US" sz="2800">
              <a:latin typeface="HGSMinchoE" panose="02020900000000000000" pitchFamily="18" charset="-128"/>
              <a:ea typeface="HGSMinchoE" panose="02020900000000000000" pitchFamily="18"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379783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7897" y="705203"/>
            <a:ext cx="7755774" cy="736913"/>
          </a:xfrm>
          <a:ln>
            <a:noFill/>
          </a:ln>
        </p:spPr>
        <p:txBody>
          <a:bodyPr anchor="t">
            <a:noAutofit/>
          </a:bodyPr>
          <a:lstStyle/>
          <a:p>
            <a:pPr>
              <a:lnSpc>
                <a:spcPct val="100000"/>
              </a:lnSpc>
              <a:spcBef>
                <a:spcPts val="338"/>
              </a:spcBef>
              <a:defRPr/>
            </a:pPr>
            <a:r>
              <a:rPr lang="ja-JP" altLang="ja-JP" sz="2100" dirty="0">
                <a:latin typeface="HGPMinchoE" charset="-128"/>
                <a:ea typeface="HGPMinchoE" charset="-128"/>
                <a:cs typeface="HGPMinchoE" charset="-128"/>
              </a:rPr>
              <a:t>《問１》あなたがサービス管理者として、一朗さんの置かれている状況は、どんな時期・状態だろうかと判断しますか？</a:t>
            </a:r>
            <a:br>
              <a:rPr lang="ja-JP" altLang="ja-JP" sz="2100" dirty="0">
                <a:latin typeface="HGPMinchoE" charset="-128"/>
                <a:ea typeface="HGPMinchoE" charset="-128"/>
                <a:cs typeface="HGPMinchoE" charset="-128"/>
              </a:rPr>
            </a:br>
            <a:r>
              <a:rPr lang="ja-JP" altLang="en-US" sz="2100" dirty="0">
                <a:solidFill>
                  <a:schemeClr val="tx1"/>
                </a:solidFill>
                <a:latin typeface="HGPMinchoE" charset="-128"/>
                <a:ea typeface="HGPMinchoE" charset="-128"/>
                <a:cs typeface="HGPMinchoE" charset="-128"/>
              </a:rPr>
              <a:t/>
            </a:r>
            <a:br>
              <a:rPr lang="ja-JP" altLang="en-US" sz="2100" dirty="0">
                <a:solidFill>
                  <a:schemeClr val="tx1"/>
                </a:solidFill>
                <a:latin typeface="HGPMinchoE" charset="-128"/>
                <a:ea typeface="HGPMinchoE" charset="-128"/>
                <a:cs typeface="HGPMinchoE" charset="-128"/>
              </a:rPr>
            </a:br>
            <a:r>
              <a:rPr lang="en-US" altLang="ja-JP" sz="2100" dirty="0">
                <a:solidFill>
                  <a:schemeClr val="tx1"/>
                </a:solidFill>
                <a:latin typeface="HGPMinchoE" charset="-128"/>
                <a:ea typeface="HGPMinchoE" charset="-128"/>
                <a:cs typeface="HGPMinchoE" charset="-128"/>
              </a:rPr>
              <a:t/>
            </a:r>
            <a:br>
              <a:rPr lang="en-US" altLang="ja-JP" sz="2100" dirty="0">
                <a:solidFill>
                  <a:schemeClr val="tx1"/>
                </a:solidFill>
                <a:latin typeface="HGPMinchoE" charset="-128"/>
                <a:ea typeface="HGPMinchoE" charset="-128"/>
                <a:cs typeface="HGPMinchoE" charset="-128"/>
              </a:rPr>
            </a:br>
            <a:r>
              <a:rPr lang="en-US" altLang="ja-JP" sz="2100" dirty="0">
                <a:solidFill>
                  <a:schemeClr val="tx1"/>
                </a:solidFill>
                <a:latin typeface="HGPMinchoE" charset="-128"/>
                <a:ea typeface="HGPMinchoE" charset="-128"/>
                <a:cs typeface="HGPMinchoE" charset="-128"/>
              </a:rPr>
              <a:t/>
            </a:r>
            <a:br>
              <a:rPr lang="en-US" altLang="ja-JP" sz="2100" dirty="0">
                <a:solidFill>
                  <a:schemeClr val="tx1"/>
                </a:solidFill>
                <a:latin typeface="HGPMinchoE" charset="-128"/>
                <a:ea typeface="HGPMinchoE" charset="-128"/>
                <a:cs typeface="HGPMinchoE" charset="-128"/>
              </a:rPr>
            </a:br>
            <a:r>
              <a:rPr lang="en-US" altLang="ja-JP" sz="2100" dirty="0">
                <a:solidFill>
                  <a:schemeClr val="tx1"/>
                </a:solidFill>
                <a:latin typeface="HGPMinchoE" charset="-128"/>
                <a:ea typeface="HGPMinchoE" charset="-128"/>
                <a:cs typeface="HGPMinchoE" charset="-128"/>
              </a:rPr>
              <a:t/>
            </a:r>
            <a:br>
              <a:rPr lang="en-US" altLang="ja-JP" sz="2100" dirty="0">
                <a:solidFill>
                  <a:schemeClr val="tx1"/>
                </a:solidFill>
                <a:latin typeface="HGPMinchoE" charset="-128"/>
                <a:ea typeface="HGPMinchoE" charset="-128"/>
                <a:cs typeface="HGPMinchoE" charset="-128"/>
              </a:rPr>
            </a:br>
            <a:r>
              <a:rPr lang="en-US" altLang="ja-JP" sz="2100" dirty="0">
                <a:solidFill>
                  <a:schemeClr val="tx1"/>
                </a:solidFill>
                <a:latin typeface="HGPMinchoE" charset="-128"/>
                <a:ea typeface="HGPMinchoE" charset="-128"/>
                <a:cs typeface="HGPMinchoE" charset="-128"/>
              </a:rPr>
              <a:t/>
            </a:r>
            <a:br>
              <a:rPr lang="en-US" altLang="ja-JP" sz="2100" dirty="0">
                <a:solidFill>
                  <a:schemeClr val="tx1"/>
                </a:solidFill>
                <a:latin typeface="HGPMinchoE" charset="-128"/>
                <a:ea typeface="HGPMinchoE" charset="-128"/>
                <a:cs typeface="HGPMinchoE" charset="-128"/>
              </a:rPr>
            </a:br>
            <a:r>
              <a:rPr lang="en-US" altLang="ja-JP" sz="2100" dirty="0">
                <a:solidFill>
                  <a:schemeClr val="tx1"/>
                </a:solidFill>
                <a:latin typeface="HGPMinchoE" charset="-128"/>
                <a:ea typeface="HGPMinchoE" charset="-128"/>
                <a:cs typeface="HGPMinchoE" charset="-128"/>
              </a:rPr>
              <a:t/>
            </a:r>
            <a:br>
              <a:rPr lang="en-US" altLang="ja-JP" sz="2100" dirty="0">
                <a:solidFill>
                  <a:schemeClr val="tx1"/>
                </a:solidFill>
                <a:latin typeface="HGPMinchoE" charset="-128"/>
                <a:ea typeface="HGPMinchoE" charset="-128"/>
                <a:cs typeface="HGPMinchoE" charset="-128"/>
              </a:rPr>
            </a:br>
            <a:endParaRPr lang="ja-JP" altLang="en-US" sz="2100" dirty="0">
              <a:solidFill>
                <a:schemeClr val="tx1"/>
              </a:solidFill>
              <a:latin typeface="HGPMinchoE" charset="-128"/>
              <a:ea typeface="HGPMinchoE" charset="-128"/>
              <a:cs typeface="HGPMinchoE" charset="-128"/>
            </a:endParaRPr>
          </a:p>
        </p:txBody>
      </p:sp>
      <p:sp>
        <p:nvSpPr>
          <p:cNvPr id="18435" name="コンテンツ プレースホルダー 2"/>
          <p:cNvSpPr>
            <a:spLocks noGrp="1"/>
          </p:cNvSpPr>
          <p:nvPr>
            <p:ph sz="quarter" idx="1"/>
          </p:nvPr>
        </p:nvSpPr>
        <p:spPr>
          <a:xfrm>
            <a:off x="847897" y="2329969"/>
            <a:ext cx="8005157" cy="3605881"/>
          </a:xfrm>
          <a:ln>
            <a:noFill/>
          </a:ln>
        </p:spPr>
        <p:txBody>
          <a:bodyPr>
            <a:noAutofit/>
          </a:bodyPr>
          <a:lstStyle/>
          <a:p>
            <a:pPr>
              <a:lnSpc>
                <a:spcPct val="150000"/>
              </a:lnSpc>
              <a:buFont typeface="Wingdings" charset="2"/>
              <a:buChar char="Ø"/>
            </a:pPr>
            <a:r>
              <a:rPr lang="ja-JP" altLang="ja-JP" sz="2400" dirty="0">
                <a:latin typeface="HGPMinchoE" charset="-128"/>
                <a:ea typeface="HGPMinchoE" charset="-128"/>
                <a:cs typeface="HGPMinchoE" charset="-128"/>
              </a:rPr>
              <a:t>利用者の暮らしの現状　（本人がどのように考えているのか）</a:t>
            </a:r>
            <a:endParaRPr lang="en-US" altLang="ja-JP" sz="2400" dirty="0">
              <a:latin typeface="HGPMinchoE" charset="-128"/>
              <a:ea typeface="HGPMinchoE" charset="-128"/>
              <a:cs typeface="HGPMinchoE" charset="-128"/>
            </a:endParaRPr>
          </a:p>
          <a:p>
            <a:pPr lvl="0">
              <a:lnSpc>
                <a:spcPct val="150000"/>
              </a:lnSpc>
              <a:buFont typeface="Wingdings" charset="2"/>
              <a:buChar char="Ø"/>
            </a:pPr>
            <a:r>
              <a:rPr lang="ja-JP" altLang="ja-JP" sz="2400" u="sng" dirty="0">
                <a:latin typeface="HGPMinchoE" charset="-128"/>
                <a:ea typeface="HGPMinchoE" charset="-128"/>
                <a:cs typeface="HGPMinchoE" charset="-128"/>
              </a:rPr>
              <a:t>司会者が全員に評価書（</a:t>
            </a:r>
            <a:r>
              <a:rPr lang="en-US" altLang="ja-JP" sz="2400" u="sng" dirty="0">
                <a:latin typeface="HGPMinchoE" charset="-128"/>
                <a:ea typeface="HGPMinchoE" charset="-128"/>
                <a:cs typeface="HGPMinchoE" charset="-128"/>
              </a:rPr>
              <a:t>C</a:t>
            </a:r>
            <a:r>
              <a:rPr lang="ja-JP" altLang="ja-JP" sz="2400" u="sng" dirty="0">
                <a:latin typeface="HGPMinchoE" charset="-128"/>
                <a:ea typeface="HGPMinchoE" charset="-128"/>
                <a:cs typeface="HGPMinchoE" charset="-128"/>
              </a:rPr>
              <a:t>別紙）を記入するように促す。（下記ステップのどの段階かと判断し、その理由根拠を記入する）</a:t>
            </a:r>
            <a:endParaRPr lang="ja-JP" altLang="ja-JP" sz="2400" dirty="0">
              <a:latin typeface="HGPMinchoE" charset="-128"/>
              <a:ea typeface="HGPMinchoE" charset="-128"/>
              <a:cs typeface="HGPMinchoE" charset="-128"/>
            </a:endParaRPr>
          </a:p>
          <a:p>
            <a:pPr lvl="0">
              <a:lnSpc>
                <a:spcPct val="150000"/>
              </a:lnSpc>
              <a:buFont typeface="Wingdings" charset="2"/>
              <a:buChar char="Ø"/>
            </a:pPr>
            <a:r>
              <a:rPr lang="ja-JP" altLang="ja-JP" sz="2400" dirty="0">
                <a:latin typeface="HGPMinchoE" charset="-128"/>
                <a:ea typeface="HGPMinchoE" charset="-128"/>
                <a:cs typeface="HGPMinchoE" charset="-128"/>
              </a:rPr>
              <a:t>司会者が促し、他の受講者の判断内容と根拠を全員が発表する。</a:t>
            </a:r>
          </a:p>
          <a:p>
            <a:pPr>
              <a:lnSpc>
                <a:spcPct val="150000"/>
              </a:lnSpc>
              <a:buFont typeface="Wingdings" charset="2"/>
              <a:buChar char="Ø"/>
            </a:pPr>
            <a:endParaRPr lang="ja-JP" altLang="ja-JP" sz="2400" dirty="0">
              <a:latin typeface="HGPMinchoE" charset="-128"/>
              <a:ea typeface="HGPMinchoE" charset="-128"/>
              <a:cs typeface="HGPMinchoE" charset="-128"/>
            </a:endParaRPr>
          </a:p>
        </p:txBody>
      </p:sp>
      <p:sp>
        <p:nvSpPr>
          <p:cNvPr id="3" name="スライド番号プレースホルダー 2"/>
          <p:cNvSpPr>
            <a:spLocks noGrp="1"/>
          </p:cNvSpPr>
          <p:nvPr>
            <p:ph type="sldNum" sz="quarter" idx="12"/>
          </p:nvPr>
        </p:nvSpPr>
        <p:spPr/>
        <p:txBody>
          <a:bodyPr/>
          <a:lstStyle/>
          <a:p>
            <a:fld id="{6113E31D-E2AB-40D1-8B51-AFA5AFEF393A}" type="slidenum">
              <a:rPr lang="en-US" smtClean="0"/>
              <a:t>9</a:t>
            </a:fld>
            <a:endParaRPr lang="en-US" dirty="0"/>
          </a:p>
        </p:txBody>
      </p:sp>
    </p:spTree>
  </p:cSld>
  <p:clrMapOvr>
    <a:masterClrMapping/>
  </p:clrMapOvr>
  <p:transition/>
</p:sld>
</file>

<file path=ppt/theme/theme1.xml><?xml version="1.0" encoding="utf-8"?>
<a:theme xmlns:a="http://schemas.openxmlformats.org/drawingml/2006/main" name="レトロスペクト">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レトロスペクト</Template>
  <TotalTime>12808</TotalTime>
  <Words>4321</Words>
  <Application>Microsoft Office PowerPoint</Application>
  <PresentationFormat>画面に合わせる (4:3)</PresentationFormat>
  <Paragraphs>333</Paragraphs>
  <Slides>33</Slides>
  <Notes>24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HGPMinchoE</vt:lpstr>
      <vt:lpstr>HGSMinchoE</vt:lpstr>
      <vt:lpstr>ＭＳ Ｐゴシック</vt:lpstr>
      <vt:lpstr>UD Digi Kyokasho NP-R</vt:lpstr>
      <vt:lpstr>メイリオ</vt:lpstr>
      <vt:lpstr>Yu Gothic</vt:lpstr>
      <vt:lpstr>Calibri</vt:lpstr>
      <vt:lpstr>Calibri Light</vt:lpstr>
      <vt:lpstr>Wingdings</vt:lpstr>
      <vt:lpstr>レトロスペクト</vt:lpstr>
      <vt:lpstr>サービス管理責任者　 実践研修  2　サービス提供に関する講義及び演習  令和4年度　厚生労働省　指導者養成研修会</vt:lpstr>
      <vt:lpstr>個別支援会議の運営方法</vt:lpstr>
      <vt:lpstr>PowerPoint プレゼンテーション</vt:lpstr>
      <vt:lpstr>PowerPoint プレゼンテーション</vt:lpstr>
      <vt:lpstr>個別支援会議の運営方法(講義・演習)　</vt:lpstr>
      <vt:lpstr>Section５ 人生の時期　 利用者の置かれている日常の確認　 </vt:lpstr>
      <vt:lpstr>演習事例１</vt:lpstr>
      <vt:lpstr>【ねらい】 </vt:lpstr>
      <vt:lpstr>《問１》あなたがサービス管理者として、一朗さんの置かれている状況は、どんな時期・状態だろうかと判断しますか？       </vt:lpstr>
      <vt:lpstr>PowerPoint プレゼンテーション</vt:lpstr>
      <vt:lpstr>Section６　 利用者との関わり　 関係性の構築・確認 　 </vt:lpstr>
      <vt:lpstr>【ねらい】 </vt:lpstr>
      <vt:lpstr>《問１》あなたは一朗さんに対して、担当職員の関わりの不十分さを感じています。どのようにして一朗さんとの関係を築きますか？ </vt:lpstr>
      <vt:lpstr>《問２》あなたは一朗さんに対するアセスメントや対応の不十分さを感じています。生活において、大事にしていることはなんだろうか？（心の糧）。一朗さんの心の糧を探るような、再アセスメントの具体的な方法を検討します。社会資源を勘案し、サービス管理責任者だけで行わず、担当職員等への指示なども含めて検討しましょう。 伴走型、寄り添い型支援を意識する。</vt:lpstr>
      <vt:lpstr>【ねらい】 </vt:lpstr>
      <vt:lpstr>Section７　 職員教育・人材育成・実務指導</vt:lpstr>
      <vt:lpstr>【演習事例１　導入の議論】</vt:lpstr>
      <vt:lpstr>【役割】</vt:lpstr>
      <vt:lpstr>《問２》事例検討会</vt:lpstr>
      <vt:lpstr>《問２》事例検討会議</vt:lpstr>
      <vt:lpstr>現在のプランを修正します</vt:lpstr>
      <vt:lpstr>《問３》事例検討会を受けて、個別支援計画を修正 </vt:lpstr>
      <vt:lpstr> 《問4》個別支援会議　ロールプレイ２</vt:lpstr>
      <vt:lpstr> 《問4》個別支援会議　ロールプレイ２</vt:lpstr>
      <vt:lpstr>【講義】人の可能性を信じる</vt:lpstr>
      <vt:lpstr> 参考</vt:lpstr>
      <vt:lpstr>３．個別支援会議におけるサービス管理責任者等の 役割についての演習</vt:lpstr>
      <vt:lpstr>【ねらい】</vt:lpstr>
      <vt:lpstr>目的：失敗を克服して、成功を収める方法を学ぶ</vt:lpstr>
      <vt:lpstr>目的：失敗を克服して、成功を収める方法を学ぶ　【講義】</vt:lpstr>
      <vt:lpstr>目的：失敗を克服して、成功を収める方法を学ぶ</vt:lpstr>
      <vt:lpstr>まとめ</vt:lpstr>
      <vt:lpstr>人の支援に共有しておきたい考え方（理念）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サービス管理責任者　実践研修 千葉県　モデル研修会</dc:title>
  <dc:creator>keiichi kikumoto</dc:creator>
  <cp:lastModifiedBy>藤川 雄一(fujikawa-yuuichi.ca6)</cp:lastModifiedBy>
  <cp:revision>61</cp:revision>
  <cp:lastPrinted>2017-03-03T06:21:08Z</cp:lastPrinted>
  <dcterms:created xsi:type="dcterms:W3CDTF">2016-11-24T05:46:10Z</dcterms:created>
  <dcterms:modified xsi:type="dcterms:W3CDTF">2022-08-30T03:29:44Z</dcterms:modified>
</cp:coreProperties>
</file>