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955" r:id="rId3"/>
    <p:sldId id="970" r:id="rId4"/>
    <p:sldId id="956" r:id="rId5"/>
    <p:sldId id="258" r:id="rId6"/>
    <p:sldId id="328" r:id="rId7"/>
    <p:sldId id="327" r:id="rId8"/>
    <p:sldId id="330" r:id="rId9"/>
    <p:sldId id="332" r:id="rId10"/>
    <p:sldId id="316" r:id="rId11"/>
    <p:sldId id="331" r:id="rId12"/>
    <p:sldId id="298" r:id="rId13"/>
    <p:sldId id="324" r:id="rId14"/>
    <p:sldId id="333" r:id="rId15"/>
    <p:sldId id="290" r:id="rId16"/>
    <p:sldId id="326" r:id="rId17"/>
    <p:sldId id="334" r:id="rId18"/>
    <p:sldId id="335" r:id="rId19"/>
    <p:sldId id="336" r:id="rId20"/>
    <p:sldId id="32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14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5E8330-70AF-4164-BC83-703AB78CCE4B}" type="doc">
      <dgm:prSet loTypeId="urn:microsoft.com/office/officeart/2005/8/layout/hProcess9" loCatId="process" qsTypeId="urn:microsoft.com/office/officeart/2005/8/quickstyle/3d3" qsCatId="3D" csTypeId="urn:microsoft.com/office/officeart/2005/8/colors/colorful5" csCatId="colorful"/>
      <dgm:spPr/>
      <dgm:t>
        <a:bodyPr/>
        <a:lstStyle/>
        <a:p>
          <a:endParaRPr kumimoji="1" lang="ja-JP" altLang="en-US"/>
        </a:p>
      </dgm:t>
    </dgm:pt>
    <dgm:pt modelId="{D2FA635B-F8BB-49A6-B7EC-323B8682F823}">
      <dgm:prSet/>
      <dgm:spPr/>
      <dgm:t>
        <a:bodyPr/>
        <a:lstStyle/>
        <a:p>
          <a:r>
            <a:rPr kumimoji="1" lang="en-US"/>
            <a:t>1</a:t>
          </a:r>
          <a:r>
            <a:rPr kumimoji="1" lang="ja-JP"/>
            <a:t>．障害福祉等の制度に関する講義</a:t>
          </a:r>
          <a:endParaRPr lang="ja-JP"/>
        </a:p>
      </dgm:t>
    </dgm:pt>
    <dgm:pt modelId="{40CCEB48-5FF2-452C-A24C-044A74DC16CE}" type="parTrans" cxnId="{CF3D6F00-DE36-4F79-ADFA-EC078338CBB5}">
      <dgm:prSet/>
      <dgm:spPr/>
      <dgm:t>
        <a:bodyPr/>
        <a:lstStyle/>
        <a:p>
          <a:endParaRPr kumimoji="1" lang="ja-JP" altLang="en-US"/>
        </a:p>
      </dgm:t>
    </dgm:pt>
    <dgm:pt modelId="{87D82E73-0AD6-488C-986D-B6DB2E1CB48A}" type="sibTrans" cxnId="{CF3D6F00-DE36-4F79-ADFA-EC078338CBB5}">
      <dgm:prSet/>
      <dgm:spPr/>
      <dgm:t>
        <a:bodyPr/>
        <a:lstStyle/>
        <a:p>
          <a:endParaRPr kumimoji="1" lang="ja-JP" altLang="en-US"/>
        </a:p>
      </dgm:t>
    </dgm:pt>
    <dgm:pt modelId="{5C7717E4-59D0-4ECF-8B4C-39F4DA6AA1A1}">
      <dgm:prSet/>
      <dgm:spPr/>
      <dgm:t>
        <a:bodyPr/>
        <a:lstStyle/>
        <a:p>
          <a:r>
            <a:rPr kumimoji="1" lang="en-US"/>
            <a:t>2</a:t>
          </a:r>
          <a:r>
            <a:rPr kumimoji="1" lang="ja-JP"/>
            <a:t>．サービス提供に関する講義及び演習</a:t>
          </a:r>
          <a:endParaRPr lang="ja-JP"/>
        </a:p>
      </dgm:t>
    </dgm:pt>
    <dgm:pt modelId="{66AE7A26-6E93-4AF6-A9C8-A5116C82680B}" type="parTrans" cxnId="{A9AEFE30-7868-4389-ABF8-EACD3C634577}">
      <dgm:prSet/>
      <dgm:spPr/>
      <dgm:t>
        <a:bodyPr/>
        <a:lstStyle/>
        <a:p>
          <a:endParaRPr kumimoji="1" lang="ja-JP" altLang="en-US"/>
        </a:p>
      </dgm:t>
    </dgm:pt>
    <dgm:pt modelId="{31F3A4BB-DC2D-4745-9F51-230AD4F481D8}" type="sibTrans" cxnId="{A9AEFE30-7868-4389-ABF8-EACD3C634577}">
      <dgm:prSet/>
      <dgm:spPr/>
      <dgm:t>
        <a:bodyPr/>
        <a:lstStyle/>
        <a:p>
          <a:endParaRPr kumimoji="1" lang="ja-JP" altLang="en-US"/>
        </a:p>
      </dgm:t>
    </dgm:pt>
    <dgm:pt modelId="{01B1F2FD-4CA0-4E8F-AC40-B51B345DA10F}">
      <dgm:prSet/>
      <dgm:spPr/>
      <dgm:t>
        <a:bodyPr/>
        <a:lstStyle/>
        <a:p>
          <a:r>
            <a:rPr kumimoji="1" lang="en-US"/>
            <a:t>3</a:t>
          </a:r>
          <a:r>
            <a:rPr kumimoji="1" lang="ja-JP"/>
            <a:t>．人材育成の手法に関する講義及び演習</a:t>
          </a:r>
          <a:endParaRPr lang="ja-JP"/>
        </a:p>
      </dgm:t>
    </dgm:pt>
    <dgm:pt modelId="{11A3C136-2EC8-4F00-A104-55F9F09FD823}" type="parTrans" cxnId="{56ADB12C-1DA3-4E80-A971-5E356144E929}">
      <dgm:prSet/>
      <dgm:spPr/>
      <dgm:t>
        <a:bodyPr/>
        <a:lstStyle/>
        <a:p>
          <a:endParaRPr kumimoji="1" lang="ja-JP" altLang="en-US"/>
        </a:p>
      </dgm:t>
    </dgm:pt>
    <dgm:pt modelId="{65E1DFB6-AC22-437F-8FD9-E0F5CF7E7222}" type="sibTrans" cxnId="{56ADB12C-1DA3-4E80-A971-5E356144E929}">
      <dgm:prSet/>
      <dgm:spPr/>
      <dgm:t>
        <a:bodyPr/>
        <a:lstStyle/>
        <a:p>
          <a:endParaRPr kumimoji="1" lang="ja-JP" altLang="en-US"/>
        </a:p>
      </dgm:t>
    </dgm:pt>
    <dgm:pt modelId="{92D6F630-5B0B-4984-ADB4-35EC0EF0751E}">
      <dgm:prSet/>
      <dgm:spPr/>
      <dgm:t>
        <a:bodyPr/>
        <a:lstStyle/>
        <a:p>
          <a:r>
            <a:rPr kumimoji="1" lang="en-US"/>
            <a:t>4</a:t>
          </a:r>
          <a:r>
            <a:rPr kumimoji="1" lang="ja-JP"/>
            <a:t>．多職種及び地域連携に関する講義及び演習</a:t>
          </a:r>
          <a:endParaRPr lang="ja-JP"/>
        </a:p>
      </dgm:t>
    </dgm:pt>
    <dgm:pt modelId="{0299F9D2-BF14-467C-8BED-7F1F0A0D1C47}" type="parTrans" cxnId="{79336B48-FB0D-4A3F-9DD9-16EA5263AF0C}">
      <dgm:prSet/>
      <dgm:spPr/>
      <dgm:t>
        <a:bodyPr/>
        <a:lstStyle/>
        <a:p>
          <a:endParaRPr kumimoji="1" lang="ja-JP" altLang="en-US"/>
        </a:p>
      </dgm:t>
    </dgm:pt>
    <dgm:pt modelId="{D874358E-EF9F-4E78-8C19-2CC930D013B3}" type="sibTrans" cxnId="{79336B48-FB0D-4A3F-9DD9-16EA5263AF0C}">
      <dgm:prSet/>
      <dgm:spPr/>
      <dgm:t>
        <a:bodyPr/>
        <a:lstStyle/>
        <a:p>
          <a:endParaRPr kumimoji="1" lang="ja-JP" altLang="en-US"/>
        </a:p>
      </dgm:t>
    </dgm:pt>
    <dgm:pt modelId="{B8B20ADD-9141-4A74-8255-880CD2A55B5D}" type="pres">
      <dgm:prSet presAssocID="{915E8330-70AF-4164-BC83-703AB78CCE4B}" presName="CompostProcess" presStyleCnt="0">
        <dgm:presLayoutVars>
          <dgm:dir/>
          <dgm:resizeHandles val="exact"/>
        </dgm:presLayoutVars>
      </dgm:prSet>
      <dgm:spPr/>
    </dgm:pt>
    <dgm:pt modelId="{760B65F8-D4A1-4C12-8AE5-4DB50338CF17}" type="pres">
      <dgm:prSet presAssocID="{915E8330-70AF-4164-BC83-703AB78CCE4B}" presName="arrow" presStyleLbl="bgShp" presStyleIdx="0" presStyleCnt="1"/>
      <dgm:spPr/>
    </dgm:pt>
    <dgm:pt modelId="{A30BA531-C0A1-4C1E-BB7A-2F638184E28F}" type="pres">
      <dgm:prSet presAssocID="{915E8330-70AF-4164-BC83-703AB78CCE4B}" presName="linearProcess" presStyleCnt="0"/>
      <dgm:spPr/>
    </dgm:pt>
    <dgm:pt modelId="{497AB9C4-C82D-4526-9478-0D6F4B7574CE}" type="pres">
      <dgm:prSet presAssocID="{D2FA635B-F8BB-49A6-B7EC-323B8682F823}" presName="textNode" presStyleLbl="node1" presStyleIdx="0" presStyleCnt="4">
        <dgm:presLayoutVars>
          <dgm:bulletEnabled val="1"/>
        </dgm:presLayoutVars>
      </dgm:prSet>
      <dgm:spPr/>
    </dgm:pt>
    <dgm:pt modelId="{0C36ED8D-C4CF-43B7-B867-29603037402B}" type="pres">
      <dgm:prSet presAssocID="{87D82E73-0AD6-488C-986D-B6DB2E1CB48A}" presName="sibTrans" presStyleCnt="0"/>
      <dgm:spPr/>
    </dgm:pt>
    <dgm:pt modelId="{AE61A956-645D-408D-A2AD-BD5D8D64ADAF}" type="pres">
      <dgm:prSet presAssocID="{5C7717E4-59D0-4ECF-8B4C-39F4DA6AA1A1}" presName="textNode" presStyleLbl="node1" presStyleIdx="1" presStyleCnt="4">
        <dgm:presLayoutVars>
          <dgm:bulletEnabled val="1"/>
        </dgm:presLayoutVars>
      </dgm:prSet>
      <dgm:spPr/>
    </dgm:pt>
    <dgm:pt modelId="{5C42E6B6-6BB0-4F99-A3F2-F128BD739788}" type="pres">
      <dgm:prSet presAssocID="{31F3A4BB-DC2D-4745-9F51-230AD4F481D8}" presName="sibTrans" presStyleCnt="0"/>
      <dgm:spPr/>
    </dgm:pt>
    <dgm:pt modelId="{96DF3CEC-1533-454F-95C5-3388A6C7FDE2}" type="pres">
      <dgm:prSet presAssocID="{01B1F2FD-4CA0-4E8F-AC40-B51B345DA10F}" presName="textNode" presStyleLbl="node1" presStyleIdx="2" presStyleCnt="4">
        <dgm:presLayoutVars>
          <dgm:bulletEnabled val="1"/>
        </dgm:presLayoutVars>
      </dgm:prSet>
      <dgm:spPr/>
    </dgm:pt>
    <dgm:pt modelId="{DB2AB68B-8D90-49B3-BC51-F5917F490474}" type="pres">
      <dgm:prSet presAssocID="{65E1DFB6-AC22-437F-8FD9-E0F5CF7E7222}" presName="sibTrans" presStyleCnt="0"/>
      <dgm:spPr/>
    </dgm:pt>
    <dgm:pt modelId="{97BBC190-7F9B-467C-BF92-301BB89F21EC}" type="pres">
      <dgm:prSet presAssocID="{92D6F630-5B0B-4984-ADB4-35EC0EF0751E}" presName="textNode" presStyleLbl="node1" presStyleIdx="3" presStyleCnt="4">
        <dgm:presLayoutVars>
          <dgm:bulletEnabled val="1"/>
        </dgm:presLayoutVars>
      </dgm:prSet>
      <dgm:spPr/>
    </dgm:pt>
  </dgm:ptLst>
  <dgm:cxnLst>
    <dgm:cxn modelId="{CF3D6F00-DE36-4F79-ADFA-EC078338CBB5}" srcId="{915E8330-70AF-4164-BC83-703AB78CCE4B}" destId="{D2FA635B-F8BB-49A6-B7EC-323B8682F823}" srcOrd="0" destOrd="0" parTransId="{40CCEB48-5FF2-452C-A24C-044A74DC16CE}" sibTransId="{87D82E73-0AD6-488C-986D-B6DB2E1CB48A}"/>
    <dgm:cxn modelId="{56ADB12C-1DA3-4E80-A971-5E356144E929}" srcId="{915E8330-70AF-4164-BC83-703AB78CCE4B}" destId="{01B1F2FD-4CA0-4E8F-AC40-B51B345DA10F}" srcOrd="2" destOrd="0" parTransId="{11A3C136-2EC8-4F00-A104-55F9F09FD823}" sibTransId="{65E1DFB6-AC22-437F-8FD9-E0F5CF7E7222}"/>
    <dgm:cxn modelId="{A9AEFE30-7868-4389-ABF8-EACD3C634577}" srcId="{915E8330-70AF-4164-BC83-703AB78CCE4B}" destId="{5C7717E4-59D0-4ECF-8B4C-39F4DA6AA1A1}" srcOrd="1" destOrd="0" parTransId="{66AE7A26-6E93-4AF6-A9C8-A5116C82680B}" sibTransId="{31F3A4BB-DC2D-4745-9F51-230AD4F481D8}"/>
    <dgm:cxn modelId="{D257F73B-49AA-4E77-8F9A-1B9478A6178C}" type="presOf" srcId="{915E8330-70AF-4164-BC83-703AB78CCE4B}" destId="{B8B20ADD-9141-4A74-8255-880CD2A55B5D}" srcOrd="0" destOrd="0" presId="urn:microsoft.com/office/officeart/2005/8/layout/hProcess9"/>
    <dgm:cxn modelId="{79336B48-FB0D-4A3F-9DD9-16EA5263AF0C}" srcId="{915E8330-70AF-4164-BC83-703AB78CCE4B}" destId="{92D6F630-5B0B-4984-ADB4-35EC0EF0751E}" srcOrd="3" destOrd="0" parTransId="{0299F9D2-BF14-467C-8BED-7F1F0A0D1C47}" sibTransId="{D874358E-EF9F-4E78-8C19-2CC930D013B3}"/>
    <dgm:cxn modelId="{16C532A2-CECA-4F86-82D4-AD8D4D01E2F2}" type="presOf" srcId="{92D6F630-5B0B-4984-ADB4-35EC0EF0751E}" destId="{97BBC190-7F9B-467C-BF92-301BB89F21EC}" srcOrd="0" destOrd="0" presId="urn:microsoft.com/office/officeart/2005/8/layout/hProcess9"/>
    <dgm:cxn modelId="{F87ED2AC-ED54-4235-A342-AC751EAA3144}" type="presOf" srcId="{01B1F2FD-4CA0-4E8F-AC40-B51B345DA10F}" destId="{96DF3CEC-1533-454F-95C5-3388A6C7FDE2}" srcOrd="0" destOrd="0" presId="urn:microsoft.com/office/officeart/2005/8/layout/hProcess9"/>
    <dgm:cxn modelId="{A61E03E8-DE0F-41E3-8FC5-455CD2F7C5E2}" type="presOf" srcId="{D2FA635B-F8BB-49A6-B7EC-323B8682F823}" destId="{497AB9C4-C82D-4526-9478-0D6F4B7574CE}" srcOrd="0" destOrd="0" presId="urn:microsoft.com/office/officeart/2005/8/layout/hProcess9"/>
    <dgm:cxn modelId="{1FD0DFED-1456-453D-91B6-034E8E7B474B}" type="presOf" srcId="{5C7717E4-59D0-4ECF-8B4C-39F4DA6AA1A1}" destId="{AE61A956-645D-408D-A2AD-BD5D8D64ADAF}" srcOrd="0" destOrd="0" presId="urn:microsoft.com/office/officeart/2005/8/layout/hProcess9"/>
    <dgm:cxn modelId="{EE889247-6140-4797-9AAF-81365F91974A}" type="presParOf" srcId="{B8B20ADD-9141-4A74-8255-880CD2A55B5D}" destId="{760B65F8-D4A1-4C12-8AE5-4DB50338CF17}" srcOrd="0" destOrd="0" presId="urn:microsoft.com/office/officeart/2005/8/layout/hProcess9"/>
    <dgm:cxn modelId="{E3D683CA-48CE-40EF-B2E9-189F411566C3}" type="presParOf" srcId="{B8B20ADD-9141-4A74-8255-880CD2A55B5D}" destId="{A30BA531-C0A1-4C1E-BB7A-2F638184E28F}" srcOrd="1" destOrd="0" presId="urn:microsoft.com/office/officeart/2005/8/layout/hProcess9"/>
    <dgm:cxn modelId="{FF0ABAB1-7C36-400F-B820-ACEF62795447}" type="presParOf" srcId="{A30BA531-C0A1-4C1E-BB7A-2F638184E28F}" destId="{497AB9C4-C82D-4526-9478-0D6F4B7574CE}" srcOrd="0" destOrd="0" presId="urn:microsoft.com/office/officeart/2005/8/layout/hProcess9"/>
    <dgm:cxn modelId="{CD7EBCCD-3400-4480-908E-A782C0C02B94}" type="presParOf" srcId="{A30BA531-C0A1-4C1E-BB7A-2F638184E28F}" destId="{0C36ED8D-C4CF-43B7-B867-29603037402B}" srcOrd="1" destOrd="0" presId="urn:microsoft.com/office/officeart/2005/8/layout/hProcess9"/>
    <dgm:cxn modelId="{1F7A1827-BC54-48A7-9231-6D2C0B412344}" type="presParOf" srcId="{A30BA531-C0A1-4C1E-BB7A-2F638184E28F}" destId="{AE61A956-645D-408D-A2AD-BD5D8D64ADAF}" srcOrd="2" destOrd="0" presId="urn:microsoft.com/office/officeart/2005/8/layout/hProcess9"/>
    <dgm:cxn modelId="{BF7D4AEF-C180-4E73-A3EC-195EA26C578D}" type="presParOf" srcId="{A30BA531-C0A1-4C1E-BB7A-2F638184E28F}" destId="{5C42E6B6-6BB0-4F99-A3F2-F128BD739788}" srcOrd="3" destOrd="0" presId="urn:microsoft.com/office/officeart/2005/8/layout/hProcess9"/>
    <dgm:cxn modelId="{5735F3FC-5B9D-4297-AD5E-094C6F256CBC}" type="presParOf" srcId="{A30BA531-C0A1-4C1E-BB7A-2F638184E28F}" destId="{96DF3CEC-1533-454F-95C5-3388A6C7FDE2}" srcOrd="4" destOrd="0" presId="urn:microsoft.com/office/officeart/2005/8/layout/hProcess9"/>
    <dgm:cxn modelId="{22F3F4F0-B8B4-4400-83B8-30A1C29F066B}" type="presParOf" srcId="{A30BA531-C0A1-4C1E-BB7A-2F638184E28F}" destId="{DB2AB68B-8D90-49B3-BC51-F5917F490474}" srcOrd="5" destOrd="0" presId="urn:microsoft.com/office/officeart/2005/8/layout/hProcess9"/>
    <dgm:cxn modelId="{51197684-E071-43CA-B839-37AB4510CC96}" type="presParOf" srcId="{A30BA531-C0A1-4C1E-BB7A-2F638184E28F}" destId="{97BBC190-7F9B-467C-BF92-301BB89F21E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B65F8-D4A1-4C12-8AE5-4DB50338CF17}">
      <dsp:nvSpPr>
        <dsp:cNvPr id="0" name=""/>
        <dsp:cNvSpPr/>
      </dsp:nvSpPr>
      <dsp:spPr>
        <a:xfrm>
          <a:off x="635698" y="0"/>
          <a:ext cx="7204586" cy="5232400"/>
        </a:xfrm>
        <a:prstGeom prst="rightArrow">
          <a:avLst/>
        </a:prstGeom>
        <a:solidFill>
          <a:schemeClr val="accent5">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97AB9C4-C82D-4526-9478-0D6F4B7574CE}">
      <dsp:nvSpPr>
        <dsp:cNvPr id="0" name=""/>
        <dsp:cNvSpPr/>
      </dsp:nvSpPr>
      <dsp:spPr>
        <a:xfrm>
          <a:off x="4242" y="1569719"/>
          <a:ext cx="2040361" cy="209296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en-US" sz="2200" kern="1200"/>
            <a:t>1</a:t>
          </a:r>
          <a:r>
            <a:rPr kumimoji="1" lang="ja-JP" sz="2200" kern="1200"/>
            <a:t>．障害福祉等の制度に関する講義</a:t>
          </a:r>
          <a:endParaRPr lang="ja-JP" sz="2200" kern="1200"/>
        </a:p>
      </dsp:txBody>
      <dsp:txXfrm>
        <a:off x="103844" y="1669321"/>
        <a:ext cx="1841157" cy="1893756"/>
      </dsp:txXfrm>
    </dsp:sp>
    <dsp:sp modelId="{AE61A956-645D-408D-A2AD-BD5D8D64ADAF}">
      <dsp:nvSpPr>
        <dsp:cNvPr id="0" name=""/>
        <dsp:cNvSpPr/>
      </dsp:nvSpPr>
      <dsp:spPr>
        <a:xfrm>
          <a:off x="2146621" y="1569719"/>
          <a:ext cx="2040361" cy="2092960"/>
        </a:xfrm>
        <a:prstGeom prst="roundRect">
          <a:avLst/>
        </a:prstGeom>
        <a:solidFill>
          <a:schemeClr val="accent5">
            <a:hueOff val="-2252848"/>
            <a:satOff val="-5806"/>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en-US" sz="2200" kern="1200"/>
            <a:t>2</a:t>
          </a:r>
          <a:r>
            <a:rPr kumimoji="1" lang="ja-JP" sz="2200" kern="1200"/>
            <a:t>．サービス提供に関する講義及び演習</a:t>
          </a:r>
          <a:endParaRPr lang="ja-JP" sz="2200" kern="1200"/>
        </a:p>
      </dsp:txBody>
      <dsp:txXfrm>
        <a:off x="2246223" y="1669321"/>
        <a:ext cx="1841157" cy="1893756"/>
      </dsp:txXfrm>
    </dsp:sp>
    <dsp:sp modelId="{96DF3CEC-1533-454F-95C5-3388A6C7FDE2}">
      <dsp:nvSpPr>
        <dsp:cNvPr id="0" name=""/>
        <dsp:cNvSpPr/>
      </dsp:nvSpPr>
      <dsp:spPr>
        <a:xfrm>
          <a:off x="4289001" y="1569719"/>
          <a:ext cx="2040361" cy="2092960"/>
        </a:xfrm>
        <a:prstGeom prst="roundRect">
          <a:avLst/>
        </a:prstGeom>
        <a:solidFill>
          <a:schemeClr val="accent5">
            <a:hueOff val="-4505695"/>
            <a:satOff val="-11613"/>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en-US" sz="2200" kern="1200"/>
            <a:t>3</a:t>
          </a:r>
          <a:r>
            <a:rPr kumimoji="1" lang="ja-JP" sz="2200" kern="1200"/>
            <a:t>．人材育成の手法に関する講義及び演習</a:t>
          </a:r>
          <a:endParaRPr lang="ja-JP" sz="2200" kern="1200"/>
        </a:p>
      </dsp:txBody>
      <dsp:txXfrm>
        <a:off x="4388603" y="1669321"/>
        <a:ext cx="1841157" cy="1893756"/>
      </dsp:txXfrm>
    </dsp:sp>
    <dsp:sp modelId="{97BBC190-7F9B-467C-BF92-301BB89F21EC}">
      <dsp:nvSpPr>
        <dsp:cNvPr id="0" name=""/>
        <dsp:cNvSpPr/>
      </dsp:nvSpPr>
      <dsp:spPr>
        <a:xfrm>
          <a:off x="6431380" y="1569719"/>
          <a:ext cx="2040361" cy="2092960"/>
        </a:xfrm>
        <a:prstGeom prst="roundRect">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en-US" sz="2200" kern="1200"/>
            <a:t>4</a:t>
          </a:r>
          <a:r>
            <a:rPr kumimoji="1" lang="ja-JP" sz="2200" kern="1200"/>
            <a:t>．多職種及び地域連携に関する講義及び演習</a:t>
          </a:r>
          <a:endParaRPr lang="ja-JP" sz="2200" kern="1200"/>
        </a:p>
      </dsp:txBody>
      <dsp:txXfrm>
        <a:off x="6530982" y="1669321"/>
        <a:ext cx="1841157" cy="18937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F1AF5D-31B1-4697-BB3E-82B28DCB46E9}" type="datetimeFigureOut">
              <a:rPr kumimoji="1" lang="ja-JP" altLang="en-US" smtClean="0"/>
              <a:t>2022/8/2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D95A6-0950-417E-98A7-9FD52FAEB982}" type="slidenum">
              <a:rPr kumimoji="1" lang="ja-JP" altLang="en-US" smtClean="0"/>
              <a:t>‹#›</a:t>
            </a:fld>
            <a:endParaRPr kumimoji="1" lang="ja-JP" altLang="en-US"/>
          </a:p>
        </p:txBody>
      </p:sp>
    </p:spTree>
    <p:extLst>
      <p:ext uri="{BB962C8B-B14F-4D97-AF65-F5344CB8AC3E}">
        <p14:creationId xmlns:p14="http://schemas.microsoft.com/office/powerpoint/2010/main" val="13605095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5FA209C-9557-44CB-83C7-D289D50FBF15}" type="datetimeFigureOut">
              <a:rPr kumimoji="1" lang="ja-JP" altLang="en-US" smtClean="0"/>
              <a:t>2022/8/2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723AED-7273-43AA-8440-8E3C1FDEC891}" type="slidenum">
              <a:rPr kumimoji="1" lang="ja-JP" altLang="en-US" smtClean="0"/>
              <a:t>‹#›</a:t>
            </a:fld>
            <a:endParaRPr kumimoji="1" lang="ja-JP" altLang="en-US"/>
          </a:p>
        </p:txBody>
      </p:sp>
    </p:spTree>
    <p:extLst>
      <p:ext uri="{BB962C8B-B14F-4D97-AF65-F5344CB8AC3E}">
        <p14:creationId xmlns:p14="http://schemas.microsoft.com/office/powerpoint/2010/main" val="2516700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FA209C-9557-44CB-83C7-D289D50FBF15}" type="datetimeFigureOut">
              <a:rPr kumimoji="1" lang="ja-JP" altLang="en-US" smtClean="0"/>
              <a:t>2022/8/2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723AED-7273-43AA-8440-8E3C1FDEC891}" type="slidenum">
              <a:rPr kumimoji="1" lang="ja-JP" altLang="en-US" smtClean="0"/>
              <a:t>‹#›</a:t>
            </a:fld>
            <a:endParaRPr kumimoji="1" lang="ja-JP" altLang="en-US"/>
          </a:p>
        </p:txBody>
      </p:sp>
    </p:spTree>
    <p:extLst>
      <p:ext uri="{BB962C8B-B14F-4D97-AF65-F5344CB8AC3E}">
        <p14:creationId xmlns:p14="http://schemas.microsoft.com/office/powerpoint/2010/main" val="195585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FA209C-9557-44CB-83C7-D289D50FBF15}" type="datetimeFigureOut">
              <a:rPr kumimoji="1" lang="ja-JP" altLang="en-US" smtClean="0"/>
              <a:t>2022/8/2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723AED-7273-43AA-8440-8E3C1FDEC891}" type="slidenum">
              <a:rPr kumimoji="1" lang="ja-JP" altLang="en-US" smtClean="0"/>
              <a:t>‹#›</a:t>
            </a:fld>
            <a:endParaRPr kumimoji="1" lang="ja-JP" altLang="en-US"/>
          </a:p>
        </p:txBody>
      </p:sp>
    </p:spTree>
    <p:extLst>
      <p:ext uri="{BB962C8B-B14F-4D97-AF65-F5344CB8AC3E}">
        <p14:creationId xmlns:p14="http://schemas.microsoft.com/office/powerpoint/2010/main" val="142672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FA209C-9557-44CB-83C7-D289D50FBF15}" type="datetimeFigureOut">
              <a:rPr kumimoji="1" lang="ja-JP" altLang="en-US" smtClean="0"/>
              <a:t>2022/8/2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723AED-7273-43AA-8440-8E3C1FDEC891}" type="slidenum">
              <a:rPr kumimoji="1" lang="ja-JP" altLang="en-US" smtClean="0"/>
              <a:t>‹#›</a:t>
            </a:fld>
            <a:endParaRPr kumimoji="1" lang="ja-JP" altLang="en-US"/>
          </a:p>
        </p:txBody>
      </p:sp>
    </p:spTree>
    <p:extLst>
      <p:ext uri="{BB962C8B-B14F-4D97-AF65-F5344CB8AC3E}">
        <p14:creationId xmlns:p14="http://schemas.microsoft.com/office/powerpoint/2010/main" val="265564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5FA209C-9557-44CB-83C7-D289D50FBF15}" type="datetimeFigureOut">
              <a:rPr kumimoji="1" lang="ja-JP" altLang="en-US" smtClean="0"/>
              <a:t>2022/8/2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723AED-7273-43AA-8440-8E3C1FDEC891}" type="slidenum">
              <a:rPr kumimoji="1" lang="ja-JP" altLang="en-US" smtClean="0"/>
              <a:t>‹#›</a:t>
            </a:fld>
            <a:endParaRPr kumimoji="1" lang="ja-JP" altLang="en-US"/>
          </a:p>
        </p:txBody>
      </p:sp>
    </p:spTree>
    <p:extLst>
      <p:ext uri="{BB962C8B-B14F-4D97-AF65-F5344CB8AC3E}">
        <p14:creationId xmlns:p14="http://schemas.microsoft.com/office/powerpoint/2010/main" val="323265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5FA209C-9557-44CB-83C7-D289D50FBF15}" type="datetimeFigureOut">
              <a:rPr kumimoji="1" lang="ja-JP" altLang="en-US" smtClean="0"/>
              <a:t>2022/8/2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723AED-7273-43AA-8440-8E3C1FDEC891}" type="slidenum">
              <a:rPr kumimoji="1" lang="ja-JP" altLang="en-US" smtClean="0"/>
              <a:t>‹#›</a:t>
            </a:fld>
            <a:endParaRPr kumimoji="1" lang="ja-JP" altLang="en-US"/>
          </a:p>
        </p:txBody>
      </p:sp>
    </p:spTree>
    <p:extLst>
      <p:ext uri="{BB962C8B-B14F-4D97-AF65-F5344CB8AC3E}">
        <p14:creationId xmlns:p14="http://schemas.microsoft.com/office/powerpoint/2010/main" val="26460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5FA209C-9557-44CB-83C7-D289D50FBF15}" type="datetimeFigureOut">
              <a:rPr kumimoji="1" lang="ja-JP" altLang="en-US" smtClean="0"/>
              <a:t>2022/8/2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3723AED-7273-43AA-8440-8E3C1FDEC891}" type="slidenum">
              <a:rPr kumimoji="1" lang="ja-JP" altLang="en-US" smtClean="0"/>
              <a:t>‹#›</a:t>
            </a:fld>
            <a:endParaRPr kumimoji="1" lang="ja-JP" altLang="en-US"/>
          </a:p>
        </p:txBody>
      </p:sp>
    </p:spTree>
    <p:extLst>
      <p:ext uri="{BB962C8B-B14F-4D97-AF65-F5344CB8AC3E}">
        <p14:creationId xmlns:p14="http://schemas.microsoft.com/office/powerpoint/2010/main" val="2436160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5FA209C-9557-44CB-83C7-D289D50FBF15}" type="datetimeFigureOut">
              <a:rPr kumimoji="1" lang="ja-JP" altLang="en-US" smtClean="0"/>
              <a:t>2022/8/2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3723AED-7273-43AA-8440-8E3C1FDEC891}" type="slidenum">
              <a:rPr kumimoji="1" lang="ja-JP" altLang="en-US" smtClean="0"/>
              <a:t>‹#›</a:t>
            </a:fld>
            <a:endParaRPr kumimoji="1" lang="ja-JP" altLang="en-US"/>
          </a:p>
        </p:txBody>
      </p:sp>
    </p:spTree>
    <p:extLst>
      <p:ext uri="{BB962C8B-B14F-4D97-AF65-F5344CB8AC3E}">
        <p14:creationId xmlns:p14="http://schemas.microsoft.com/office/powerpoint/2010/main" val="112882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A209C-9557-44CB-83C7-D289D50FBF15}" type="datetimeFigureOut">
              <a:rPr kumimoji="1" lang="ja-JP" altLang="en-US" smtClean="0"/>
              <a:t>2022/8/2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3723AED-7273-43AA-8440-8E3C1FDEC891}" type="slidenum">
              <a:rPr kumimoji="1" lang="ja-JP" altLang="en-US" smtClean="0"/>
              <a:t>‹#›</a:t>
            </a:fld>
            <a:endParaRPr kumimoji="1" lang="ja-JP" altLang="en-US"/>
          </a:p>
        </p:txBody>
      </p:sp>
    </p:spTree>
    <p:extLst>
      <p:ext uri="{BB962C8B-B14F-4D97-AF65-F5344CB8AC3E}">
        <p14:creationId xmlns:p14="http://schemas.microsoft.com/office/powerpoint/2010/main" val="317224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FA209C-9557-44CB-83C7-D289D50FBF15}" type="datetimeFigureOut">
              <a:rPr kumimoji="1" lang="ja-JP" altLang="en-US" smtClean="0"/>
              <a:t>2022/8/2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723AED-7273-43AA-8440-8E3C1FDEC891}" type="slidenum">
              <a:rPr kumimoji="1" lang="ja-JP" altLang="en-US" smtClean="0"/>
              <a:t>‹#›</a:t>
            </a:fld>
            <a:endParaRPr kumimoji="1" lang="ja-JP" altLang="en-US"/>
          </a:p>
        </p:txBody>
      </p:sp>
    </p:spTree>
    <p:extLst>
      <p:ext uri="{BB962C8B-B14F-4D97-AF65-F5344CB8AC3E}">
        <p14:creationId xmlns:p14="http://schemas.microsoft.com/office/powerpoint/2010/main" val="213178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FA209C-9557-44CB-83C7-D289D50FBF15}" type="datetimeFigureOut">
              <a:rPr kumimoji="1" lang="ja-JP" altLang="en-US" smtClean="0"/>
              <a:t>2022/8/2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723AED-7273-43AA-8440-8E3C1FDEC891}" type="slidenum">
              <a:rPr kumimoji="1" lang="ja-JP" altLang="en-US" smtClean="0"/>
              <a:t>‹#›</a:t>
            </a:fld>
            <a:endParaRPr kumimoji="1" lang="ja-JP" altLang="en-US"/>
          </a:p>
        </p:txBody>
      </p:sp>
    </p:spTree>
    <p:extLst>
      <p:ext uri="{BB962C8B-B14F-4D97-AF65-F5344CB8AC3E}">
        <p14:creationId xmlns:p14="http://schemas.microsoft.com/office/powerpoint/2010/main" val="222506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A209C-9557-44CB-83C7-D289D50FBF15}" type="datetimeFigureOut">
              <a:rPr kumimoji="1" lang="ja-JP" altLang="en-US" smtClean="0"/>
              <a:t>2022/8/2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23AED-7273-43AA-8440-8E3C1FDEC891}" type="slidenum">
              <a:rPr kumimoji="1" lang="ja-JP" altLang="en-US" smtClean="0"/>
              <a:t>‹#›</a:t>
            </a:fld>
            <a:endParaRPr kumimoji="1" lang="ja-JP" altLang="en-US"/>
          </a:p>
        </p:txBody>
      </p:sp>
    </p:spTree>
    <p:extLst>
      <p:ext uri="{BB962C8B-B14F-4D97-AF65-F5344CB8AC3E}">
        <p14:creationId xmlns:p14="http://schemas.microsoft.com/office/powerpoint/2010/main" val="2256961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089160-69FA-1745-42E8-9E742F5E713F}"/>
              </a:ext>
            </a:extLst>
          </p:cNvPr>
          <p:cNvSpPr>
            <a:spLocks noGrp="1"/>
          </p:cNvSpPr>
          <p:nvPr>
            <p:ph type="ctrTitle"/>
          </p:nvPr>
        </p:nvSpPr>
        <p:spPr/>
        <p:txBody>
          <a:bodyPr>
            <a:normAutofit/>
          </a:bodyPr>
          <a:lstStyle/>
          <a:p>
            <a:r>
              <a:rPr kumimoji="1" lang="ja-JP" altLang="en-US" sz="4000" dirty="0"/>
              <a:t>多職種及び地域連携に関する</a:t>
            </a:r>
            <a:br>
              <a:rPr kumimoji="1" lang="en-US" altLang="ja-JP" sz="4000" dirty="0"/>
            </a:br>
            <a:r>
              <a:rPr kumimoji="1" lang="ja-JP" altLang="en-US" sz="4000" dirty="0"/>
              <a:t>講義及び演習のポイント</a:t>
            </a:r>
            <a:br>
              <a:rPr kumimoji="1" lang="en-US" altLang="ja-JP" sz="2800" dirty="0"/>
            </a:br>
            <a:endParaRPr kumimoji="1" lang="ja-JP" altLang="en-US" sz="2800" dirty="0"/>
          </a:p>
        </p:txBody>
      </p:sp>
      <p:sp>
        <p:nvSpPr>
          <p:cNvPr id="3" name="字幕 2">
            <a:extLst>
              <a:ext uri="{FF2B5EF4-FFF2-40B4-BE49-F238E27FC236}">
                <a16:creationId xmlns:a16="http://schemas.microsoft.com/office/drawing/2014/main" id="{7F2D28C0-1786-18A6-BB85-D736FF0F34CA}"/>
              </a:ext>
            </a:extLst>
          </p:cNvPr>
          <p:cNvSpPr>
            <a:spLocks noGrp="1"/>
          </p:cNvSpPr>
          <p:nvPr>
            <p:ph type="subTitle" idx="1"/>
          </p:nvPr>
        </p:nvSpPr>
        <p:spPr>
          <a:xfrm>
            <a:off x="935665" y="3429000"/>
            <a:ext cx="7315200" cy="1270591"/>
          </a:xfrm>
          <a:solidFill>
            <a:schemeClr val="accent4">
              <a:lumMod val="40000"/>
              <a:lumOff val="60000"/>
            </a:schemeClr>
          </a:solidFill>
          <a:ln>
            <a:solidFill>
              <a:schemeClr val="accent1"/>
            </a:solidFill>
          </a:ln>
          <a:scene3d>
            <a:camera prst="orthographicFront"/>
            <a:lightRig rig="threePt" dir="t"/>
          </a:scene3d>
          <a:sp3d>
            <a:bevelT w="114300" prst="artDeco"/>
          </a:sp3d>
        </p:spPr>
        <p:txBody>
          <a:bodyPr>
            <a:normAutofit/>
          </a:bodyPr>
          <a:lstStyle/>
          <a:p>
            <a:endParaRPr kumimoji="1" lang="en-US" altLang="ja-JP" sz="500" dirty="0"/>
          </a:p>
          <a:p>
            <a:r>
              <a:rPr kumimoji="1" lang="ja-JP" altLang="en-US" sz="2800" dirty="0"/>
              <a:t>サービス担当者会議と（自立支援）協議会の</a:t>
            </a:r>
            <a:endParaRPr kumimoji="1" lang="en-US" altLang="ja-JP" sz="2800" dirty="0"/>
          </a:p>
          <a:p>
            <a:r>
              <a:rPr kumimoji="1" lang="ja-JP" altLang="en-US" sz="2800" dirty="0"/>
              <a:t>活用についてのまとめ（演習）</a:t>
            </a:r>
          </a:p>
        </p:txBody>
      </p:sp>
    </p:spTree>
    <p:extLst>
      <p:ext uri="{BB962C8B-B14F-4D97-AF65-F5344CB8AC3E}">
        <p14:creationId xmlns:p14="http://schemas.microsoft.com/office/powerpoint/2010/main" val="28287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関係機関との連携</a:t>
            </a:r>
          </a:p>
        </p:txBody>
      </p:sp>
      <p:sp>
        <p:nvSpPr>
          <p:cNvPr id="4" name="テキスト ボックス 3"/>
          <p:cNvSpPr txBox="1"/>
          <p:nvPr/>
        </p:nvSpPr>
        <p:spPr>
          <a:xfrm>
            <a:off x="279918" y="2036463"/>
            <a:ext cx="4136961" cy="461665"/>
          </a:xfrm>
          <a:prstGeom prst="rect">
            <a:avLst/>
          </a:prstGeom>
          <a:noFill/>
        </p:spPr>
        <p:txBody>
          <a:bodyPr wrap="square" rtlCol="0">
            <a:spAutoFit/>
          </a:bodyPr>
          <a:lstStyle/>
          <a:p>
            <a:r>
              <a:rPr kumimoji="1" lang="ja-JP" altLang="en-US" sz="2400" dirty="0"/>
              <a:t>できている（理由↓）　　□</a:t>
            </a:r>
          </a:p>
        </p:txBody>
      </p:sp>
      <p:sp>
        <p:nvSpPr>
          <p:cNvPr id="5" name="テキスト ボックス 4"/>
          <p:cNvSpPr txBox="1"/>
          <p:nvPr/>
        </p:nvSpPr>
        <p:spPr>
          <a:xfrm>
            <a:off x="279917" y="4008664"/>
            <a:ext cx="4520683" cy="461665"/>
          </a:xfrm>
          <a:prstGeom prst="rect">
            <a:avLst/>
          </a:prstGeom>
          <a:noFill/>
        </p:spPr>
        <p:txBody>
          <a:bodyPr wrap="square" rtlCol="0">
            <a:spAutoFit/>
          </a:bodyPr>
          <a:lstStyle/>
          <a:p>
            <a:r>
              <a:rPr kumimoji="1" lang="ja-JP" altLang="en-US" sz="2400" dirty="0"/>
              <a:t>できていない （理由↓）　□</a:t>
            </a:r>
          </a:p>
        </p:txBody>
      </p:sp>
      <p:sp>
        <p:nvSpPr>
          <p:cNvPr id="6" name="正方形/長方形 5"/>
          <p:cNvSpPr/>
          <p:nvPr/>
        </p:nvSpPr>
        <p:spPr>
          <a:xfrm>
            <a:off x="324238" y="4570677"/>
            <a:ext cx="4590662" cy="12971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正方形/長方形 6"/>
          <p:cNvSpPr/>
          <p:nvPr/>
        </p:nvSpPr>
        <p:spPr>
          <a:xfrm>
            <a:off x="324238" y="2560291"/>
            <a:ext cx="4590662" cy="1324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p:cNvSpPr/>
          <p:nvPr/>
        </p:nvSpPr>
        <p:spPr>
          <a:xfrm>
            <a:off x="5248469" y="2004915"/>
            <a:ext cx="3764903" cy="3862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テキスト ボックス 8"/>
          <p:cNvSpPr txBox="1"/>
          <p:nvPr/>
        </p:nvSpPr>
        <p:spPr>
          <a:xfrm>
            <a:off x="5248470" y="1597882"/>
            <a:ext cx="2267339" cy="461665"/>
          </a:xfrm>
          <a:prstGeom prst="rect">
            <a:avLst/>
          </a:prstGeom>
          <a:noFill/>
        </p:spPr>
        <p:txBody>
          <a:bodyPr wrap="square" rtlCol="0">
            <a:spAutoFit/>
          </a:bodyPr>
          <a:lstStyle/>
          <a:p>
            <a:r>
              <a:rPr kumimoji="1" lang="ja-JP" altLang="en-US" sz="2400" dirty="0"/>
              <a:t>今後の対応</a:t>
            </a:r>
          </a:p>
        </p:txBody>
      </p:sp>
    </p:spTree>
    <p:extLst>
      <p:ext uri="{BB962C8B-B14F-4D97-AF65-F5344CB8AC3E}">
        <p14:creationId xmlns:p14="http://schemas.microsoft.com/office/powerpoint/2010/main" val="146480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703ABC5-735C-996B-291B-006B59266A73}"/>
              </a:ext>
            </a:extLst>
          </p:cNvPr>
          <p:cNvSpPr txBox="1"/>
          <p:nvPr/>
        </p:nvSpPr>
        <p:spPr>
          <a:xfrm>
            <a:off x="400050" y="485775"/>
            <a:ext cx="6800850" cy="461665"/>
          </a:xfrm>
          <a:prstGeom prst="rect">
            <a:avLst/>
          </a:prstGeom>
          <a:noFill/>
          <a:ln>
            <a:solidFill>
              <a:schemeClr val="tx1"/>
            </a:solidFill>
          </a:ln>
        </p:spPr>
        <p:txBody>
          <a:bodyPr wrap="square" rtlCol="0">
            <a:spAutoFit/>
          </a:bodyPr>
          <a:lstStyle/>
          <a:p>
            <a:r>
              <a:rPr kumimoji="1" lang="ja-JP" altLang="en-US" sz="2400" dirty="0"/>
              <a:t>相談支援専門員との連携について</a:t>
            </a:r>
          </a:p>
        </p:txBody>
      </p:sp>
      <p:sp>
        <p:nvSpPr>
          <p:cNvPr id="5" name="四角形: 角を丸くする 4">
            <a:extLst>
              <a:ext uri="{FF2B5EF4-FFF2-40B4-BE49-F238E27FC236}">
                <a16:creationId xmlns:a16="http://schemas.microsoft.com/office/drawing/2014/main" id="{A40E3B4D-EF42-B8BC-5077-9B85C9E1B754}"/>
              </a:ext>
            </a:extLst>
          </p:cNvPr>
          <p:cNvSpPr/>
          <p:nvPr/>
        </p:nvSpPr>
        <p:spPr>
          <a:xfrm>
            <a:off x="857250" y="1343025"/>
            <a:ext cx="512445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相談支援専門員との連携の実践報告</a:t>
            </a:r>
          </a:p>
        </p:txBody>
      </p:sp>
      <p:sp>
        <p:nvSpPr>
          <p:cNvPr id="6" name="矢印: 下 5">
            <a:extLst>
              <a:ext uri="{FF2B5EF4-FFF2-40B4-BE49-F238E27FC236}">
                <a16:creationId xmlns:a16="http://schemas.microsoft.com/office/drawing/2014/main" id="{B67D304C-4A40-D33A-3E5E-A3E8102F63F7}"/>
              </a:ext>
            </a:extLst>
          </p:cNvPr>
          <p:cNvSpPr/>
          <p:nvPr/>
        </p:nvSpPr>
        <p:spPr>
          <a:xfrm>
            <a:off x="1466850" y="2071804"/>
            <a:ext cx="323850" cy="1333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51707C6-AF20-17AB-ACEC-B867A2B3B565}"/>
              </a:ext>
            </a:extLst>
          </p:cNvPr>
          <p:cNvSpPr txBox="1"/>
          <p:nvPr/>
        </p:nvSpPr>
        <p:spPr>
          <a:xfrm>
            <a:off x="2219325" y="2071804"/>
            <a:ext cx="6029325" cy="1200329"/>
          </a:xfrm>
          <a:prstGeom prst="rect">
            <a:avLst/>
          </a:prstGeom>
          <a:noFill/>
          <a:ln>
            <a:solidFill>
              <a:schemeClr val="tx1"/>
            </a:solidFill>
          </a:ln>
        </p:spPr>
        <p:txBody>
          <a:bodyPr wrap="square" rtlCol="0">
            <a:spAutoFit/>
          </a:bodyPr>
          <a:lstStyle/>
          <a:p>
            <a:r>
              <a:rPr kumimoji="1" lang="ja-JP" altLang="en-US" dirty="0"/>
              <a:t>・事例の状況及び支援する事業所の状況</a:t>
            </a:r>
            <a:endParaRPr kumimoji="1" lang="en-US" altLang="ja-JP" dirty="0"/>
          </a:p>
          <a:p>
            <a:r>
              <a:rPr kumimoji="1" lang="ja-JP" altLang="en-US" dirty="0"/>
              <a:t>・相談支援専門員とサビ児管との連携することの意義</a:t>
            </a:r>
            <a:endParaRPr kumimoji="1" lang="en-US" altLang="ja-JP" dirty="0"/>
          </a:p>
          <a:p>
            <a:r>
              <a:rPr kumimoji="1" lang="ja-JP" altLang="en-US" dirty="0"/>
              <a:t>・サビ児管として相談支援専門員にどのように働きかけているか</a:t>
            </a:r>
            <a:endParaRPr kumimoji="1" lang="en-US" altLang="ja-JP" dirty="0"/>
          </a:p>
        </p:txBody>
      </p:sp>
      <p:sp>
        <p:nvSpPr>
          <p:cNvPr id="8" name="四角形: 角を丸くする 7">
            <a:extLst>
              <a:ext uri="{FF2B5EF4-FFF2-40B4-BE49-F238E27FC236}">
                <a16:creationId xmlns:a16="http://schemas.microsoft.com/office/drawing/2014/main" id="{EC4DB5F5-96FA-4137-4E43-C77980466F2D}"/>
              </a:ext>
            </a:extLst>
          </p:cNvPr>
          <p:cNvSpPr/>
          <p:nvPr/>
        </p:nvSpPr>
        <p:spPr>
          <a:xfrm>
            <a:off x="857250" y="3539068"/>
            <a:ext cx="501015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自己チェック表に記入</a:t>
            </a:r>
          </a:p>
        </p:txBody>
      </p:sp>
      <p:sp>
        <p:nvSpPr>
          <p:cNvPr id="9" name="矢印: 下 8">
            <a:extLst>
              <a:ext uri="{FF2B5EF4-FFF2-40B4-BE49-F238E27FC236}">
                <a16:creationId xmlns:a16="http://schemas.microsoft.com/office/drawing/2014/main" id="{67A1CF66-A7C8-C373-1502-716C6DDF0BD0}"/>
              </a:ext>
            </a:extLst>
          </p:cNvPr>
          <p:cNvSpPr/>
          <p:nvPr/>
        </p:nvSpPr>
        <p:spPr>
          <a:xfrm>
            <a:off x="1466850" y="4372570"/>
            <a:ext cx="323850" cy="1333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349D501-58CF-D18A-AEB6-F11A4BAD9764}"/>
              </a:ext>
            </a:extLst>
          </p:cNvPr>
          <p:cNvSpPr txBox="1"/>
          <p:nvPr/>
        </p:nvSpPr>
        <p:spPr>
          <a:xfrm>
            <a:off x="2219325" y="4298063"/>
            <a:ext cx="6029325" cy="1754326"/>
          </a:xfrm>
          <a:prstGeom prst="rect">
            <a:avLst/>
          </a:prstGeom>
          <a:noFill/>
          <a:ln>
            <a:solidFill>
              <a:schemeClr val="tx1"/>
            </a:solidFill>
          </a:ln>
        </p:spPr>
        <p:txBody>
          <a:bodyPr wrap="square" rtlCol="0">
            <a:spAutoFit/>
          </a:bodyPr>
          <a:lstStyle/>
          <a:p>
            <a:r>
              <a:rPr kumimoji="1" lang="ja-JP" altLang="en-US" dirty="0"/>
              <a:t>・支援している事例を思い浮かべ、サビ児管として相談支援専門員と連携ができているかを振り返る</a:t>
            </a:r>
            <a:endParaRPr kumimoji="1" lang="en-US" altLang="ja-JP" dirty="0"/>
          </a:p>
          <a:p>
            <a:r>
              <a:rPr kumimoji="1" lang="ja-JP" altLang="en-US" dirty="0"/>
              <a:t>・普段から情報交換ができているか、困ったときばかり連絡していないか</a:t>
            </a:r>
            <a:endParaRPr kumimoji="1" lang="en-US" altLang="ja-JP" dirty="0"/>
          </a:p>
          <a:p>
            <a:r>
              <a:rPr kumimoji="1" lang="ja-JP" altLang="en-US" dirty="0"/>
              <a:t>・サビ児管として、相談支援専門員に働きかけていくかを考える</a:t>
            </a:r>
            <a:endParaRPr kumimoji="1" lang="en-US" altLang="ja-JP" dirty="0"/>
          </a:p>
        </p:txBody>
      </p:sp>
      <p:sp>
        <p:nvSpPr>
          <p:cNvPr id="11" name="四角形: 角を丸くする 10">
            <a:extLst>
              <a:ext uri="{FF2B5EF4-FFF2-40B4-BE49-F238E27FC236}">
                <a16:creationId xmlns:a16="http://schemas.microsoft.com/office/drawing/2014/main" id="{6B2F2E35-78A5-49EE-F533-5931A0AF0DEF}"/>
              </a:ext>
            </a:extLst>
          </p:cNvPr>
          <p:cNvSpPr/>
          <p:nvPr/>
        </p:nvSpPr>
        <p:spPr>
          <a:xfrm>
            <a:off x="857250" y="6163684"/>
            <a:ext cx="501015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グループワーク</a:t>
            </a:r>
          </a:p>
        </p:txBody>
      </p:sp>
    </p:spTree>
    <p:extLst>
      <p:ext uri="{BB962C8B-B14F-4D97-AF65-F5344CB8AC3E}">
        <p14:creationId xmlns:p14="http://schemas.microsoft.com/office/powerpoint/2010/main" val="2156667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sz="3600" dirty="0"/>
              <a:t>相談支援専門員との連携のポイント</a:t>
            </a:r>
            <a:endParaRPr kumimoji="1" lang="ja-JP" altLang="en-US" sz="3600" dirty="0"/>
          </a:p>
        </p:txBody>
      </p:sp>
      <p:sp>
        <p:nvSpPr>
          <p:cNvPr id="3" name="コンテンツ プレースホルダー 2"/>
          <p:cNvSpPr>
            <a:spLocks noGrp="1"/>
          </p:cNvSpPr>
          <p:nvPr>
            <p:ph idx="1"/>
          </p:nvPr>
        </p:nvSpPr>
        <p:spPr/>
        <p:txBody>
          <a:bodyPr>
            <a:normAutofit/>
          </a:bodyPr>
          <a:lstStyle/>
          <a:p>
            <a:pPr>
              <a:lnSpc>
                <a:spcPts val="2400"/>
              </a:lnSpc>
              <a:spcBef>
                <a:spcPts val="0"/>
              </a:spcBef>
            </a:pPr>
            <a:r>
              <a:rPr lang="ja-JP" altLang="en-US" sz="2400" dirty="0"/>
              <a:t>事業所内で利用者の問題が困難であればあるほど、対応を一緒に考えようとすることなく、「支援が難しい」と契約解除を申し出ることはないか</a:t>
            </a:r>
            <a:endParaRPr lang="en-US" altLang="ja-JP" sz="2400" dirty="0"/>
          </a:p>
          <a:p>
            <a:pPr marL="0" indent="0">
              <a:lnSpc>
                <a:spcPts val="2400"/>
              </a:lnSpc>
              <a:spcBef>
                <a:spcPts val="0"/>
              </a:spcBef>
              <a:buNone/>
            </a:pPr>
            <a:endParaRPr lang="en-US" altLang="ja-JP" sz="2400" dirty="0"/>
          </a:p>
          <a:p>
            <a:pPr>
              <a:lnSpc>
                <a:spcPts val="2400"/>
              </a:lnSpc>
              <a:spcBef>
                <a:spcPts val="0"/>
              </a:spcBef>
            </a:pPr>
            <a:r>
              <a:rPr lang="ja-JP" altLang="en-US" sz="2400" dirty="0"/>
              <a:t>相談支援専門員と普段から相談する関係を構築しておくことで、支援に行き詰ったときにの協力者となる</a:t>
            </a:r>
            <a:endParaRPr lang="en-US" altLang="ja-JP" sz="2400" dirty="0"/>
          </a:p>
          <a:p>
            <a:pPr>
              <a:lnSpc>
                <a:spcPts val="2400"/>
              </a:lnSpc>
              <a:spcBef>
                <a:spcPts val="0"/>
              </a:spcBef>
            </a:pPr>
            <a:endParaRPr lang="en-US" altLang="ja-JP" sz="2400" dirty="0"/>
          </a:p>
          <a:p>
            <a:pPr>
              <a:lnSpc>
                <a:spcPts val="2400"/>
              </a:lnSpc>
              <a:spcBef>
                <a:spcPts val="0"/>
              </a:spcBef>
            </a:pPr>
            <a:r>
              <a:rPr lang="ja-JP" altLang="en-US" sz="2400" dirty="0"/>
              <a:t>担当者会議は、相談支援専門員の役割とサービス管理責任者の役割を踏まえながら準備する。</a:t>
            </a:r>
            <a:endParaRPr lang="en-US" altLang="ja-JP" sz="2400" dirty="0"/>
          </a:p>
          <a:p>
            <a:pPr>
              <a:lnSpc>
                <a:spcPts val="2400"/>
              </a:lnSpc>
              <a:spcBef>
                <a:spcPts val="0"/>
              </a:spcBef>
            </a:pPr>
            <a:endParaRPr lang="en-US" altLang="ja-JP" sz="2400" dirty="0"/>
          </a:p>
          <a:p>
            <a:pPr>
              <a:lnSpc>
                <a:spcPts val="2400"/>
              </a:lnSpc>
              <a:spcBef>
                <a:spcPts val="0"/>
              </a:spcBef>
            </a:pPr>
            <a:r>
              <a:rPr lang="ja-JP" altLang="en-US" sz="2400" dirty="0"/>
              <a:t>担当者会議で解決しないニーズは、地域課題として捉え、自立支援協議会に報告し、地域の問題として考えてもらう</a:t>
            </a:r>
            <a:endParaRPr lang="en-US" altLang="ja-JP" sz="2400" dirty="0"/>
          </a:p>
          <a:p>
            <a:pPr>
              <a:lnSpc>
                <a:spcPts val="2400"/>
              </a:lnSpc>
              <a:spcBef>
                <a:spcPts val="0"/>
              </a:spcBef>
            </a:pPr>
            <a:endParaRPr kumimoji="1" lang="ja-JP" altLang="en-US" sz="2400" dirty="0"/>
          </a:p>
        </p:txBody>
      </p:sp>
    </p:spTree>
    <p:extLst>
      <p:ext uri="{BB962C8B-B14F-4D97-AF65-F5344CB8AC3E}">
        <p14:creationId xmlns:p14="http://schemas.microsoft.com/office/powerpoint/2010/main" val="4152492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相談支援専門員</a:t>
            </a:r>
            <a:r>
              <a:rPr kumimoji="1" lang="ja-JP" altLang="en-US" dirty="0"/>
              <a:t>との連携</a:t>
            </a:r>
          </a:p>
        </p:txBody>
      </p:sp>
      <p:sp>
        <p:nvSpPr>
          <p:cNvPr id="4" name="テキスト ボックス 3"/>
          <p:cNvSpPr txBox="1"/>
          <p:nvPr/>
        </p:nvSpPr>
        <p:spPr>
          <a:xfrm>
            <a:off x="279918" y="2036463"/>
            <a:ext cx="4136961" cy="461665"/>
          </a:xfrm>
          <a:prstGeom prst="rect">
            <a:avLst/>
          </a:prstGeom>
          <a:noFill/>
        </p:spPr>
        <p:txBody>
          <a:bodyPr wrap="square" rtlCol="0">
            <a:spAutoFit/>
          </a:bodyPr>
          <a:lstStyle/>
          <a:p>
            <a:r>
              <a:rPr kumimoji="1" lang="ja-JP" altLang="en-US" sz="2400" dirty="0"/>
              <a:t>できている（理由↓）　　□</a:t>
            </a:r>
          </a:p>
        </p:txBody>
      </p:sp>
      <p:sp>
        <p:nvSpPr>
          <p:cNvPr id="5" name="テキスト ボックス 4"/>
          <p:cNvSpPr txBox="1"/>
          <p:nvPr/>
        </p:nvSpPr>
        <p:spPr>
          <a:xfrm>
            <a:off x="279917" y="4008664"/>
            <a:ext cx="4520683" cy="461665"/>
          </a:xfrm>
          <a:prstGeom prst="rect">
            <a:avLst/>
          </a:prstGeom>
          <a:noFill/>
        </p:spPr>
        <p:txBody>
          <a:bodyPr wrap="square" rtlCol="0">
            <a:spAutoFit/>
          </a:bodyPr>
          <a:lstStyle/>
          <a:p>
            <a:r>
              <a:rPr kumimoji="1" lang="ja-JP" altLang="en-US" sz="2400" dirty="0"/>
              <a:t>できていない （理由↓）　□</a:t>
            </a:r>
          </a:p>
        </p:txBody>
      </p:sp>
      <p:sp>
        <p:nvSpPr>
          <p:cNvPr id="6" name="正方形/長方形 5"/>
          <p:cNvSpPr/>
          <p:nvPr/>
        </p:nvSpPr>
        <p:spPr>
          <a:xfrm>
            <a:off x="324238" y="4570677"/>
            <a:ext cx="4590662" cy="12971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正方形/長方形 6"/>
          <p:cNvSpPr/>
          <p:nvPr/>
        </p:nvSpPr>
        <p:spPr>
          <a:xfrm>
            <a:off x="324238" y="2560291"/>
            <a:ext cx="4590662" cy="1324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p:cNvSpPr/>
          <p:nvPr/>
        </p:nvSpPr>
        <p:spPr>
          <a:xfrm>
            <a:off x="5248469" y="2004915"/>
            <a:ext cx="3764903" cy="3862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テキスト ボックス 8"/>
          <p:cNvSpPr txBox="1"/>
          <p:nvPr/>
        </p:nvSpPr>
        <p:spPr>
          <a:xfrm>
            <a:off x="5248470" y="1597882"/>
            <a:ext cx="2267339" cy="461665"/>
          </a:xfrm>
          <a:prstGeom prst="rect">
            <a:avLst/>
          </a:prstGeom>
          <a:noFill/>
        </p:spPr>
        <p:txBody>
          <a:bodyPr wrap="square" rtlCol="0">
            <a:spAutoFit/>
          </a:bodyPr>
          <a:lstStyle/>
          <a:p>
            <a:r>
              <a:rPr kumimoji="1" lang="ja-JP" altLang="en-US" sz="2400" dirty="0"/>
              <a:t>今後の対応</a:t>
            </a:r>
          </a:p>
        </p:txBody>
      </p:sp>
    </p:spTree>
    <p:extLst>
      <p:ext uri="{BB962C8B-B14F-4D97-AF65-F5344CB8AC3E}">
        <p14:creationId xmlns:p14="http://schemas.microsoft.com/office/powerpoint/2010/main" val="2139828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703ABC5-735C-996B-291B-006B59266A73}"/>
              </a:ext>
            </a:extLst>
          </p:cNvPr>
          <p:cNvSpPr txBox="1"/>
          <p:nvPr/>
        </p:nvSpPr>
        <p:spPr>
          <a:xfrm>
            <a:off x="400050" y="485775"/>
            <a:ext cx="6800850" cy="461665"/>
          </a:xfrm>
          <a:prstGeom prst="rect">
            <a:avLst/>
          </a:prstGeom>
          <a:noFill/>
          <a:ln>
            <a:solidFill>
              <a:schemeClr val="tx1"/>
            </a:solidFill>
          </a:ln>
        </p:spPr>
        <p:txBody>
          <a:bodyPr wrap="square" rtlCol="0">
            <a:spAutoFit/>
          </a:bodyPr>
          <a:lstStyle/>
          <a:p>
            <a:r>
              <a:rPr kumimoji="1" lang="ja-JP" altLang="en-US" sz="2400" dirty="0"/>
              <a:t>担当者会議の開催依頼について</a:t>
            </a:r>
          </a:p>
        </p:txBody>
      </p:sp>
      <p:sp>
        <p:nvSpPr>
          <p:cNvPr id="5" name="四角形: 角を丸くする 4">
            <a:extLst>
              <a:ext uri="{FF2B5EF4-FFF2-40B4-BE49-F238E27FC236}">
                <a16:creationId xmlns:a16="http://schemas.microsoft.com/office/drawing/2014/main" id="{A40E3B4D-EF42-B8BC-5077-9B85C9E1B754}"/>
              </a:ext>
            </a:extLst>
          </p:cNvPr>
          <p:cNvSpPr/>
          <p:nvPr/>
        </p:nvSpPr>
        <p:spPr>
          <a:xfrm>
            <a:off x="857250" y="1343025"/>
            <a:ext cx="512445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関係機関との連携の実践報告</a:t>
            </a:r>
          </a:p>
        </p:txBody>
      </p:sp>
      <p:sp>
        <p:nvSpPr>
          <p:cNvPr id="6" name="矢印: 下 5">
            <a:extLst>
              <a:ext uri="{FF2B5EF4-FFF2-40B4-BE49-F238E27FC236}">
                <a16:creationId xmlns:a16="http://schemas.microsoft.com/office/drawing/2014/main" id="{B67D304C-4A40-D33A-3E5E-A3E8102F63F7}"/>
              </a:ext>
            </a:extLst>
          </p:cNvPr>
          <p:cNvSpPr/>
          <p:nvPr/>
        </p:nvSpPr>
        <p:spPr>
          <a:xfrm>
            <a:off x="1466850" y="2071804"/>
            <a:ext cx="323850" cy="1333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51707C6-AF20-17AB-ACEC-B867A2B3B565}"/>
              </a:ext>
            </a:extLst>
          </p:cNvPr>
          <p:cNvSpPr txBox="1"/>
          <p:nvPr/>
        </p:nvSpPr>
        <p:spPr>
          <a:xfrm>
            <a:off x="2219325" y="2071804"/>
            <a:ext cx="6029325" cy="923330"/>
          </a:xfrm>
          <a:prstGeom prst="rect">
            <a:avLst/>
          </a:prstGeom>
          <a:noFill/>
          <a:ln>
            <a:solidFill>
              <a:schemeClr val="tx1"/>
            </a:solidFill>
          </a:ln>
        </p:spPr>
        <p:txBody>
          <a:bodyPr wrap="square" rtlCol="0">
            <a:spAutoFit/>
          </a:bodyPr>
          <a:lstStyle/>
          <a:p>
            <a:r>
              <a:rPr kumimoji="1" lang="ja-JP" altLang="en-US" dirty="0"/>
              <a:t>・相談支援専門員に担当者会議をいらいする</a:t>
            </a:r>
            <a:endParaRPr kumimoji="1" lang="en-US" altLang="ja-JP" dirty="0"/>
          </a:p>
          <a:p>
            <a:r>
              <a:rPr kumimoji="1" lang="ja-JP" altLang="en-US" dirty="0"/>
              <a:t>・サビ児管として担当者会議を開催する</a:t>
            </a:r>
            <a:endParaRPr kumimoji="1" lang="en-US" altLang="ja-JP" dirty="0"/>
          </a:p>
          <a:p>
            <a:r>
              <a:rPr kumimoji="1" lang="ja-JP" altLang="en-US" dirty="0"/>
              <a:t>・担当者会議を行うにあたっての事前準備</a:t>
            </a:r>
            <a:endParaRPr kumimoji="1" lang="en-US" altLang="ja-JP" dirty="0"/>
          </a:p>
        </p:txBody>
      </p:sp>
      <p:sp>
        <p:nvSpPr>
          <p:cNvPr id="8" name="四角形: 角を丸くする 7">
            <a:extLst>
              <a:ext uri="{FF2B5EF4-FFF2-40B4-BE49-F238E27FC236}">
                <a16:creationId xmlns:a16="http://schemas.microsoft.com/office/drawing/2014/main" id="{EC4DB5F5-96FA-4137-4E43-C77980466F2D}"/>
              </a:ext>
            </a:extLst>
          </p:cNvPr>
          <p:cNvSpPr/>
          <p:nvPr/>
        </p:nvSpPr>
        <p:spPr>
          <a:xfrm>
            <a:off x="857250" y="3539068"/>
            <a:ext cx="501015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自己チェック表に記入</a:t>
            </a:r>
          </a:p>
        </p:txBody>
      </p:sp>
      <p:sp>
        <p:nvSpPr>
          <p:cNvPr id="9" name="矢印: 下 8">
            <a:extLst>
              <a:ext uri="{FF2B5EF4-FFF2-40B4-BE49-F238E27FC236}">
                <a16:creationId xmlns:a16="http://schemas.microsoft.com/office/drawing/2014/main" id="{67A1CF66-A7C8-C373-1502-716C6DDF0BD0}"/>
              </a:ext>
            </a:extLst>
          </p:cNvPr>
          <p:cNvSpPr/>
          <p:nvPr/>
        </p:nvSpPr>
        <p:spPr>
          <a:xfrm>
            <a:off x="1466850" y="4372570"/>
            <a:ext cx="323850" cy="1333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349D501-58CF-D18A-AEB6-F11A4BAD9764}"/>
              </a:ext>
            </a:extLst>
          </p:cNvPr>
          <p:cNvSpPr txBox="1"/>
          <p:nvPr/>
        </p:nvSpPr>
        <p:spPr>
          <a:xfrm>
            <a:off x="2219325" y="4298063"/>
            <a:ext cx="6029325" cy="1754326"/>
          </a:xfrm>
          <a:prstGeom prst="rect">
            <a:avLst/>
          </a:prstGeom>
          <a:noFill/>
          <a:ln>
            <a:solidFill>
              <a:schemeClr val="tx1"/>
            </a:solidFill>
          </a:ln>
        </p:spPr>
        <p:txBody>
          <a:bodyPr wrap="square" rtlCol="0">
            <a:spAutoFit/>
          </a:bodyPr>
          <a:lstStyle/>
          <a:p>
            <a:r>
              <a:rPr kumimoji="1" lang="ja-JP" altLang="en-US" dirty="0"/>
              <a:t>・支援している事例を思い浮かべ、サビ児管として相談支援専門員に担当者会議開催の依頼をしたことがあるか</a:t>
            </a:r>
            <a:endParaRPr kumimoji="1" lang="en-US" altLang="ja-JP" dirty="0"/>
          </a:p>
          <a:p>
            <a:r>
              <a:rPr kumimoji="1" lang="ja-JP" altLang="en-US" dirty="0"/>
              <a:t>・サビ児管が中心となって担当者会議を働きかけたことがあるか</a:t>
            </a:r>
            <a:endParaRPr kumimoji="1" lang="en-US" altLang="ja-JP" dirty="0"/>
          </a:p>
          <a:p>
            <a:r>
              <a:rPr kumimoji="1" lang="ja-JP" altLang="en-US" dirty="0"/>
              <a:t>・担当者会議を行うにあたっての準備をどのようにしてきたか</a:t>
            </a:r>
            <a:endParaRPr kumimoji="1" lang="en-US" altLang="ja-JP" dirty="0"/>
          </a:p>
        </p:txBody>
      </p:sp>
      <p:sp>
        <p:nvSpPr>
          <p:cNvPr id="11" name="四角形: 角を丸くする 10">
            <a:extLst>
              <a:ext uri="{FF2B5EF4-FFF2-40B4-BE49-F238E27FC236}">
                <a16:creationId xmlns:a16="http://schemas.microsoft.com/office/drawing/2014/main" id="{6B2F2E35-78A5-49EE-F533-5931A0AF0DEF}"/>
              </a:ext>
            </a:extLst>
          </p:cNvPr>
          <p:cNvSpPr/>
          <p:nvPr/>
        </p:nvSpPr>
        <p:spPr>
          <a:xfrm>
            <a:off x="857250" y="6163684"/>
            <a:ext cx="501015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グループワーク</a:t>
            </a:r>
          </a:p>
        </p:txBody>
      </p:sp>
    </p:spTree>
    <p:extLst>
      <p:ext uri="{BB962C8B-B14F-4D97-AF65-F5344CB8AC3E}">
        <p14:creationId xmlns:p14="http://schemas.microsoft.com/office/powerpoint/2010/main" val="1757764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dirty="0"/>
              <a:t>担当者会議の意味</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サビ児管は、どうしても自事業所のシステムの中で動かざるを得ないので、事業所内で支援を完結しようと考えてしまいやすい。</a:t>
            </a:r>
            <a:endParaRPr lang="en-US" altLang="ja-JP" dirty="0"/>
          </a:p>
          <a:p>
            <a:r>
              <a:rPr lang="ja-JP" altLang="en-US" dirty="0"/>
              <a:t>事業所では難しくても、他機関の協力があれば対応できることがたくさんあるので、サビ児管がすべてを担おうとするのではなく、協力を仰ぐことも大事なこと。</a:t>
            </a:r>
            <a:endParaRPr lang="en-US" altLang="ja-JP" dirty="0"/>
          </a:p>
          <a:p>
            <a:r>
              <a:rPr lang="ja-JP" altLang="en-US" dirty="0"/>
              <a:t>組織の中では限定した役割でしかないが、利用者と多職種とのかかわりを広げることができる（発信することができる）。</a:t>
            </a:r>
            <a:endParaRPr lang="en-US" altLang="ja-JP" dirty="0"/>
          </a:p>
          <a:p>
            <a:endParaRPr kumimoji="1" lang="ja-JP" altLang="en-US" dirty="0"/>
          </a:p>
        </p:txBody>
      </p:sp>
    </p:spTree>
    <p:extLst>
      <p:ext uri="{BB962C8B-B14F-4D97-AF65-F5344CB8AC3E}">
        <p14:creationId xmlns:p14="http://schemas.microsoft.com/office/powerpoint/2010/main" val="335419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担当者会議に開催</a:t>
            </a:r>
          </a:p>
        </p:txBody>
      </p:sp>
      <p:sp>
        <p:nvSpPr>
          <p:cNvPr id="4" name="テキスト ボックス 3"/>
          <p:cNvSpPr txBox="1"/>
          <p:nvPr/>
        </p:nvSpPr>
        <p:spPr>
          <a:xfrm>
            <a:off x="279918" y="2036463"/>
            <a:ext cx="4136961" cy="461665"/>
          </a:xfrm>
          <a:prstGeom prst="rect">
            <a:avLst/>
          </a:prstGeom>
          <a:noFill/>
        </p:spPr>
        <p:txBody>
          <a:bodyPr wrap="square" rtlCol="0">
            <a:spAutoFit/>
          </a:bodyPr>
          <a:lstStyle/>
          <a:p>
            <a:r>
              <a:rPr kumimoji="1" lang="ja-JP" altLang="en-US" sz="2400" dirty="0"/>
              <a:t>できている（理由↓）　　□</a:t>
            </a:r>
          </a:p>
        </p:txBody>
      </p:sp>
      <p:sp>
        <p:nvSpPr>
          <p:cNvPr id="5" name="テキスト ボックス 4"/>
          <p:cNvSpPr txBox="1"/>
          <p:nvPr/>
        </p:nvSpPr>
        <p:spPr>
          <a:xfrm>
            <a:off x="279917" y="4008664"/>
            <a:ext cx="4520683" cy="461665"/>
          </a:xfrm>
          <a:prstGeom prst="rect">
            <a:avLst/>
          </a:prstGeom>
          <a:noFill/>
        </p:spPr>
        <p:txBody>
          <a:bodyPr wrap="square" rtlCol="0">
            <a:spAutoFit/>
          </a:bodyPr>
          <a:lstStyle/>
          <a:p>
            <a:r>
              <a:rPr kumimoji="1" lang="ja-JP" altLang="en-US" sz="2400" dirty="0"/>
              <a:t>できていない （理由↓）　□</a:t>
            </a:r>
          </a:p>
        </p:txBody>
      </p:sp>
      <p:sp>
        <p:nvSpPr>
          <p:cNvPr id="6" name="正方形/長方形 5"/>
          <p:cNvSpPr/>
          <p:nvPr/>
        </p:nvSpPr>
        <p:spPr>
          <a:xfrm>
            <a:off x="324238" y="4570677"/>
            <a:ext cx="4590662" cy="12971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正方形/長方形 6"/>
          <p:cNvSpPr/>
          <p:nvPr/>
        </p:nvSpPr>
        <p:spPr>
          <a:xfrm>
            <a:off x="324238" y="2560291"/>
            <a:ext cx="4590662" cy="1324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p:cNvSpPr/>
          <p:nvPr/>
        </p:nvSpPr>
        <p:spPr>
          <a:xfrm>
            <a:off x="5248469" y="2004915"/>
            <a:ext cx="3764903" cy="3862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テキスト ボックス 8"/>
          <p:cNvSpPr txBox="1"/>
          <p:nvPr/>
        </p:nvSpPr>
        <p:spPr>
          <a:xfrm>
            <a:off x="5248470" y="1597882"/>
            <a:ext cx="2267339" cy="461665"/>
          </a:xfrm>
          <a:prstGeom prst="rect">
            <a:avLst/>
          </a:prstGeom>
          <a:noFill/>
        </p:spPr>
        <p:txBody>
          <a:bodyPr wrap="square" rtlCol="0">
            <a:spAutoFit/>
          </a:bodyPr>
          <a:lstStyle/>
          <a:p>
            <a:r>
              <a:rPr kumimoji="1" lang="ja-JP" altLang="en-US" sz="2400" dirty="0"/>
              <a:t>今後の対応</a:t>
            </a:r>
          </a:p>
        </p:txBody>
      </p:sp>
    </p:spTree>
    <p:extLst>
      <p:ext uri="{BB962C8B-B14F-4D97-AF65-F5344CB8AC3E}">
        <p14:creationId xmlns:p14="http://schemas.microsoft.com/office/powerpoint/2010/main" val="682263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703ABC5-735C-996B-291B-006B59266A73}"/>
              </a:ext>
            </a:extLst>
          </p:cNvPr>
          <p:cNvSpPr txBox="1"/>
          <p:nvPr/>
        </p:nvSpPr>
        <p:spPr>
          <a:xfrm>
            <a:off x="400050" y="485775"/>
            <a:ext cx="6800850" cy="461665"/>
          </a:xfrm>
          <a:prstGeom prst="rect">
            <a:avLst/>
          </a:prstGeom>
          <a:noFill/>
          <a:ln>
            <a:solidFill>
              <a:schemeClr val="tx1"/>
            </a:solidFill>
          </a:ln>
        </p:spPr>
        <p:txBody>
          <a:bodyPr wrap="square" rtlCol="0">
            <a:spAutoFit/>
          </a:bodyPr>
          <a:lstStyle/>
          <a:p>
            <a:r>
              <a:rPr kumimoji="1" lang="ja-JP" altLang="en-US" sz="2400" dirty="0"/>
              <a:t>（自立支援）協議会の出席等について</a:t>
            </a:r>
          </a:p>
        </p:txBody>
      </p:sp>
      <p:sp>
        <p:nvSpPr>
          <p:cNvPr id="5" name="四角形: 角を丸くする 4">
            <a:extLst>
              <a:ext uri="{FF2B5EF4-FFF2-40B4-BE49-F238E27FC236}">
                <a16:creationId xmlns:a16="http://schemas.microsoft.com/office/drawing/2014/main" id="{A40E3B4D-EF42-B8BC-5077-9B85C9E1B754}"/>
              </a:ext>
            </a:extLst>
          </p:cNvPr>
          <p:cNvSpPr/>
          <p:nvPr/>
        </p:nvSpPr>
        <p:spPr>
          <a:xfrm>
            <a:off x="857250" y="1343025"/>
            <a:ext cx="512445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（自立支援）協議会の実践報告</a:t>
            </a:r>
          </a:p>
        </p:txBody>
      </p:sp>
      <p:sp>
        <p:nvSpPr>
          <p:cNvPr id="6" name="矢印: 下 5">
            <a:extLst>
              <a:ext uri="{FF2B5EF4-FFF2-40B4-BE49-F238E27FC236}">
                <a16:creationId xmlns:a16="http://schemas.microsoft.com/office/drawing/2014/main" id="{B67D304C-4A40-D33A-3E5E-A3E8102F63F7}"/>
              </a:ext>
            </a:extLst>
          </p:cNvPr>
          <p:cNvSpPr/>
          <p:nvPr/>
        </p:nvSpPr>
        <p:spPr>
          <a:xfrm>
            <a:off x="1466850" y="2071804"/>
            <a:ext cx="323850" cy="1333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51707C6-AF20-17AB-ACEC-B867A2B3B565}"/>
              </a:ext>
            </a:extLst>
          </p:cNvPr>
          <p:cNvSpPr txBox="1"/>
          <p:nvPr/>
        </p:nvSpPr>
        <p:spPr>
          <a:xfrm>
            <a:off x="2219325" y="2071804"/>
            <a:ext cx="6029325" cy="1200329"/>
          </a:xfrm>
          <a:prstGeom prst="rect">
            <a:avLst/>
          </a:prstGeom>
          <a:noFill/>
          <a:ln>
            <a:solidFill>
              <a:schemeClr val="tx1"/>
            </a:solidFill>
          </a:ln>
        </p:spPr>
        <p:txBody>
          <a:bodyPr wrap="square" rtlCol="0">
            <a:spAutoFit/>
          </a:bodyPr>
          <a:lstStyle/>
          <a:p>
            <a:r>
              <a:rPr kumimoji="1" lang="ja-JP" altLang="en-US" dirty="0"/>
              <a:t>・相談支援専門員に報告してもらう</a:t>
            </a:r>
            <a:endParaRPr kumimoji="1" lang="en-US" altLang="ja-JP" dirty="0"/>
          </a:p>
          <a:p>
            <a:r>
              <a:rPr kumimoji="1" lang="ja-JP" altLang="en-US" dirty="0"/>
              <a:t>・サビ児管として会議に出席し、報告する</a:t>
            </a:r>
            <a:endParaRPr kumimoji="1" lang="en-US" altLang="ja-JP" dirty="0"/>
          </a:p>
          <a:p>
            <a:r>
              <a:rPr kumimoji="1" lang="ja-JP" altLang="en-US" dirty="0"/>
              <a:t>・（自立支援）協議会を通して、サビ児管として抱えている問題を解決する</a:t>
            </a:r>
            <a:endParaRPr kumimoji="1" lang="en-US" altLang="ja-JP" dirty="0"/>
          </a:p>
        </p:txBody>
      </p:sp>
      <p:sp>
        <p:nvSpPr>
          <p:cNvPr id="8" name="四角形: 角を丸くする 7">
            <a:extLst>
              <a:ext uri="{FF2B5EF4-FFF2-40B4-BE49-F238E27FC236}">
                <a16:creationId xmlns:a16="http://schemas.microsoft.com/office/drawing/2014/main" id="{EC4DB5F5-96FA-4137-4E43-C77980466F2D}"/>
              </a:ext>
            </a:extLst>
          </p:cNvPr>
          <p:cNvSpPr/>
          <p:nvPr/>
        </p:nvSpPr>
        <p:spPr>
          <a:xfrm>
            <a:off x="857250" y="3539068"/>
            <a:ext cx="501015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自己チェック表に記入</a:t>
            </a:r>
          </a:p>
        </p:txBody>
      </p:sp>
      <p:sp>
        <p:nvSpPr>
          <p:cNvPr id="9" name="矢印: 下 8">
            <a:extLst>
              <a:ext uri="{FF2B5EF4-FFF2-40B4-BE49-F238E27FC236}">
                <a16:creationId xmlns:a16="http://schemas.microsoft.com/office/drawing/2014/main" id="{67A1CF66-A7C8-C373-1502-716C6DDF0BD0}"/>
              </a:ext>
            </a:extLst>
          </p:cNvPr>
          <p:cNvSpPr/>
          <p:nvPr/>
        </p:nvSpPr>
        <p:spPr>
          <a:xfrm>
            <a:off x="1466850" y="4372570"/>
            <a:ext cx="323850" cy="1333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349D501-58CF-D18A-AEB6-F11A4BAD9764}"/>
              </a:ext>
            </a:extLst>
          </p:cNvPr>
          <p:cNvSpPr txBox="1"/>
          <p:nvPr/>
        </p:nvSpPr>
        <p:spPr>
          <a:xfrm>
            <a:off x="2219325" y="4298063"/>
            <a:ext cx="6029325" cy="1477328"/>
          </a:xfrm>
          <a:prstGeom prst="rect">
            <a:avLst/>
          </a:prstGeom>
          <a:noFill/>
          <a:ln>
            <a:solidFill>
              <a:schemeClr val="tx1"/>
            </a:solidFill>
          </a:ln>
        </p:spPr>
        <p:txBody>
          <a:bodyPr wrap="square" rtlCol="0">
            <a:spAutoFit/>
          </a:bodyPr>
          <a:lstStyle/>
          <a:p>
            <a:r>
              <a:rPr kumimoji="1" lang="ja-JP" altLang="en-US" dirty="0"/>
              <a:t>・支援している事例を思い浮かべ、サビ児管として（自立支援）協議会に報告することを考えたことがあるか</a:t>
            </a:r>
            <a:endParaRPr kumimoji="1" lang="en-US" altLang="ja-JP" dirty="0"/>
          </a:p>
          <a:p>
            <a:r>
              <a:rPr kumimoji="1" lang="ja-JP" altLang="en-US" dirty="0"/>
              <a:t>・事業所内で完結するのではなく、地域課題として捉え、協力してもらうことを考えたことがあるか</a:t>
            </a:r>
            <a:endParaRPr kumimoji="1" lang="en-US" altLang="ja-JP" dirty="0"/>
          </a:p>
          <a:p>
            <a:r>
              <a:rPr kumimoji="1" lang="ja-JP" altLang="en-US" dirty="0"/>
              <a:t>・協議会に参加するためには、どのようにしたらよいか</a:t>
            </a:r>
            <a:endParaRPr kumimoji="1" lang="en-US" altLang="ja-JP" dirty="0"/>
          </a:p>
        </p:txBody>
      </p:sp>
      <p:sp>
        <p:nvSpPr>
          <p:cNvPr id="11" name="四角形: 角を丸くする 10">
            <a:extLst>
              <a:ext uri="{FF2B5EF4-FFF2-40B4-BE49-F238E27FC236}">
                <a16:creationId xmlns:a16="http://schemas.microsoft.com/office/drawing/2014/main" id="{6B2F2E35-78A5-49EE-F533-5931A0AF0DEF}"/>
              </a:ext>
            </a:extLst>
          </p:cNvPr>
          <p:cNvSpPr/>
          <p:nvPr/>
        </p:nvSpPr>
        <p:spPr>
          <a:xfrm>
            <a:off x="857250" y="6163684"/>
            <a:ext cx="501015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グループワーク</a:t>
            </a:r>
          </a:p>
        </p:txBody>
      </p:sp>
    </p:spTree>
    <p:extLst>
      <p:ext uri="{BB962C8B-B14F-4D97-AF65-F5344CB8AC3E}">
        <p14:creationId xmlns:p14="http://schemas.microsoft.com/office/powerpoint/2010/main" val="3239741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AD555C-5E21-5875-A44C-AECB82C68352}"/>
              </a:ext>
            </a:extLst>
          </p:cNvPr>
          <p:cNvSpPr>
            <a:spLocks noGrp="1"/>
          </p:cNvSpPr>
          <p:nvPr>
            <p:ph type="title"/>
          </p:nvPr>
        </p:nvSpPr>
        <p:spPr/>
        <p:txBody>
          <a:bodyPr>
            <a:normAutofit/>
          </a:bodyPr>
          <a:lstStyle/>
          <a:p>
            <a:r>
              <a:rPr kumimoji="1" lang="ja-JP" altLang="en-US" dirty="0"/>
              <a:t>問題提起の内容１</a:t>
            </a:r>
            <a:br>
              <a:rPr kumimoji="1" lang="en-US" altLang="ja-JP" dirty="0"/>
            </a:br>
            <a:r>
              <a:rPr kumimoji="1" lang="ja-JP" altLang="en-US" sz="2700" dirty="0"/>
              <a:t>～事業所だけでは対応が難しいことがある～</a:t>
            </a:r>
          </a:p>
        </p:txBody>
      </p:sp>
      <p:sp>
        <p:nvSpPr>
          <p:cNvPr id="3" name="コンテンツ プレースホルダー 2">
            <a:extLst>
              <a:ext uri="{FF2B5EF4-FFF2-40B4-BE49-F238E27FC236}">
                <a16:creationId xmlns:a16="http://schemas.microsoft.com/office/drawing/2014/main" id="{35AD0754-0253-8691-2026-FA858D09B5FD}"/>
              </a:ext>
            </a:extLst>
          </p:cNvPr>
          <p:cNvSpPr>
            <a:spLocks noGrp="1"/>
          </p:cNvSpPr>
          <p:nvPr>
            <p:ph idx="1"/>
          </p:nvPr>
        </p:nvSpPr>
        <p:spPr/>
        <p:txBody>
          <a:bodyPr/>
          <a:lstStyle/>
          <a:p>
            <a:r>
              <a:rPr lang="ja-JP" altLang="en-US" dirty="0"/>
              <a:t>情緒不安定、対人関係が上手くいかずにトラブルが多い、自己肯定感が低いなど内面的な問題を抱えている利用者については、じ福祉サービス利用の中で、支援を拒否することがある</a:t>
            </a:r>
            <a:endParaRPr lang="en-US" altLang="ja-JP" dirty="0"/>
          </a:p>
          <a:p>
            <a:r>
              <a:rPr lang="ja-JP" altLang="en-US" dirty="0"/>
              <a:t>事業所内で生じている問題は、家庭内・地域の中で生じていた問題と同じであり、福祉サービスが効果的になり得ないと担当者会議で確認された場合は地域課題として捉え、事業所内での対応を検討することに加え、支援の枠組みを検討することが必要となる</a:t>
            </a:r>
            <a:endParaRPr lang="en-US" altLang="ja-JP" dirty="0"/>
          </a:p>
          <a:p>
            <a:endParaRPr kumimoji="1" lang="ja-JP" altLang="en-US" dirty="0"/>
          </a:p>
        </p:txBody>
      </p:sp>
    </p:spTree>
    <p:extLst>
      <p:ext uri="{BB962C8B-B14F-4D97-AF65-F5344CB8AC3E}">
        <p14:creationId xmlns:p14="http://schemas.microsoft.com/office/powerpoint/2010/main" val="2899421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A7E6F9-6424-72F8-76AD-B3650666417B}"/>
              </a:ext>
            </a:extLst>
          </p:cNvPr>
          <p:cNvSpPr>
            <a:spLocks noGrp="1"/>
          </p:cNvSpPr>
          <p:nvPr>
            <p:ph type="title"/>
          </p:nvPr>
        </p:nvSpPr>
        <p:spPr/>
        <p:txBody>
          <a:bodyPr>
            <a:normAutofit/>
          </a:bodyPr>
          <a:lstStyle/>
          <a:p>
            <a:r>
              <a:rPr kumimoji="1" lang="ja-JP" altLang="en-US" dirty="0"/>
              <a:t>問題提起の内容２</a:t>
            </a:r>
            <a:br>
              <a:rPr kumimoji="1" lang="en-US" altLang="ja-JP" dirty="0"/>
            </a:br>
            <a:r>
              <a:rPr kumimoji="1" lang="ja-JP" altLang="en-US" sz="2700" dirty="0"/>
              <a:t>～利用者・保護者からの訴え～</a:t>
            </a:r>
          </a:p>
        </p:txBody>
      </p:sp>
      <p:sp>
        <p:nvSpPr>
          <p:cNvPr id="3" name="コンテンツ プレースホルダー 2">
            <a:extLst>
              <a:ext uri="{FF2B5EF4-FFF2-40B4-BE49-F238E27FC236}">
                <a16:creationId xmlns:a16="http://schemas.microsoft.com/office/drawing/2014/main" id="{5EE3D35C-5B3C-7BB5-1A9A-60D0E332405A}"/>
              </a:ext>
            </a:extLst>
          </p:cNvPr>
          <p:cNvSpPr>
            <a:spLocks noGrp="1"/>
          </p:cNvSpPr>
          <p:nvPr>
            <p:ph idx="1"/>
          </p:nvPr>
        </p:nvSpPr>
        <p:spPr/>
        <p:txBody>
          <a:bodyPr/>
          <a:lstStyle/>
          <a:p>
            <a:r>
              <a:rPr kumimoji="1" lang="ja-JP" altLang="en-US" dirty="0"/>
              <a:t>利用者の要望に応え、外出等を行いたいが、事業所内の支援員だけでは対応が限定されてしまうので、移動支援事業やボランティアなどの利用ができないか（施設入所支援）</a:t>
            </a:r>
            <a:endParaRPr kumimoji="1" lang="en-US" altLang="ja-JP" dirty="0"/>
          </a:p>
          <a:p>
            <a:r>
              <a:rPr lang="ja-JP" altLang="en-US" dirty="0"/>
              <a:t>身近なところで受け入れてくれる病院がないので困ると保護者からの訴え（放デイ）</a:t>
            </a:r>
            <a:endParaRPr lang="en-US" altLang="ja-JP" dirty="0"/>
          </a:p>
          <a:p>
            <a:r>
              <a:rPr lang="ja-JP" altLang="en-US" dirty="0"/>
              <a:t>社会資源を活用したくても、安心して利用できる雰囲気ではないので困る（生活会議）</a:t>
            </a:r>
            <a:endParaRPr lang="en-US" altLang="ja-JP" dirty="0"/>
          </a:p>
          <a:p>
            <a:r>
              <a:rPr lang="ja-JP" altLang="en-US" dirty="0"/>
              <a:t>コロナ禍の影響によって就労先が少なくなってきた（就労移行支援）</a:t>
            </a:r>
            <a:endParaRPr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887261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本講義の内容・目的</a:t>
            </a:r>
          </a:p>
        </p:txBody>
      </p:sp>
      <p:sp>
        <p:nvSpPr>
          <p:cNvPr id="3" name="正方形/長方形 2"/>
          <p:cNvSpPr/>
          <p:nvPr/>
        </p:nvSpPr>
        <p:spPr>
          <a:xfrm>
            <a:off x="334008" y="2143456"/>
            <a:ext cx="8475984" cy="3716595"/>
          </a:xfrm>
          <a:prstGeom prst="rect">
            <a:avLst/>
          </a:prstGeom>
          <a:ln>
            <a:solidFill>
              <a:schemeClr val="accent1">
                <a:lumMod val="75000"/>
              </a:schemeClr>
            </a:solidFill>
          </a:ln>
        </p:spPr>
        <p:txBody>
          <a:bodyPr wrap="square">
            <a:spAutoFit/>
          </a:bodyPr>
          <a:lstStyle/>
          <a:p>
            <a:pPr marL="179388" indent="-179388">
              <a:lnSpc>
                <a:spcPct val="150000"/>
              </a:lnSpc>
            </a:pPr>
            <a:r>
              <a:rPr kumimoji="1" lang="ja-JP" altLang="en-US" sz="3200" dirty="0">
                <a:latin typeface="游ゴシック" panose="020B0400000000000000" pitchFamily="50" charset="-128"/>
                <a:ea typeface="游ゴシック" panose="020B0400000000000000" pitchFamily="50" charset="-128"/>
              </a:rPr>
              <a:t>◎サービス担当者会議や（自立支援）協議会に関する講義を踏まえ、多職種連携や地域連携の重要性、意義、ポイントについてグループワーク等による討議を通じて、運営のあり方についてまとめを行なう。</a:t>
            </a:r>
          </a:p>
        </p:txBody>
      </p:sp>
    </p:spTree>
    <p:extLst>
      <p:ext uri="{BB962C8B-B14F-4D97-AF65-F5344CB8AC3E}">
        <p14:creationId xmlns:p14="http://schemas.microsoft.com/office/powerpoint/2010/main" val="409838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（自立支援）協議会への参画</a:t>
            </a:r>
            <a:endParaRPr kumimoji="1" lang="ja-JP" altLang="en-US" dirty="0"/>
          </a:p>
        </p:txBody>
      </p:sp>
      <p:sp>
        <p:nvSpPr>
          <p:cNvPr id="4" name="テキスト ボックス 3"/>
          <p:cNvSpPr txBox="1"/>
          <p:nvPr/>
        </p:nvSpPr>
        <p:spPr>
          <a:xfrm>
            <a:off x="279918" y="2036463"/>
            <a:ext cx="4136961" cy="461665"/>
          </a:xfrm>
          <a:prstGeom prst="rect">
            <a:avLst/>
          </a:prstGeom>
          <a:noFill/>
        </p:spPr>
        <p:txBody>
          <a:bodyPr wrap="square" rtlCol="0">
            <a:spAutoFit/>
          </a:bodyPr>
          <a:lstStyle/>
          <a:p>
            <a:r>
              <a:rPr kumimoji="1" lang="ja-JP" altLang="en-US" sz="2400" dirty="0"/>
              <a:t>できている（理由↓）　　□</a:t>
            </a:r>
          </a:p>
        </p:txBody>
      </p:sp>
      <p:sp>
        <p:nvSpPr>
          <p:cNvPr id="5" name="テキスト ボックス 4"/>
          <p:cNvSpPr txBox="1"/>
          <p:nvPr/>
        </p:nvSpPr>
        <p:spPr>
          <a:xfrm>
            <a:off x="279917" y="4008664"/>
            <a:ext cx="4520683" cy="461665"/>
          </a:xfrm>
          <a:prstGeom prst="rect">
            <a:avLst/>
          </a:prstGeom>
          <a:noFill/>
        </p:spPr>
        <p:txBody>
          <a:bodyPr wrap="square" rtlCol="0">
            <a:spAutoFit/>
          </a:bodyPr>
          <a:lstStyle/>
          <a:p>
            <a:r>
              <a:rPr kumimoji="1" lang="ja-JP" altLang="en-US" sz="2400" dirty="0"/>
              <a:t>できていない （理由↓）　□</a:t>
            </a:r>
          </a:p>
        </p:txBody>
      </p:sp>
      <p:sp>
        <p:nvSpPr>
          <p:cNvPr id="6" name="正方形/長方形 5"/>
          <p:cNvSpPr/>
          <p:nvPr/>
        </p:nvSpPr>
        <p:spPr>
          <a:xfrm>
            <a:off x="324238" y="4570677"/>
            <a:ext cx="4590662" cy="12971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正方形/長方形 6"/>
          <p:cNvSpPr/>
          <p:nvPr/>
        </p:nvSpPr>
        <p:spPr>
          <a:xfrm>
            <a:off x="324238" y="2560291"/>
            <a:ext cx="4590662" cy="1324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p:cNvSpPr/>
          <p:nvPr/>
        </p:nvSpPr>
        <p:spPr>
          <a:xfrm>
            <a:off x="5248469" y="2004915"/>
            <a:ext cx="3764903" cy="3862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テキスト ボックス 8"/>
          <p:cNvSpPr txBox="1"/>
          <p:nvPr/>
        </p:nvSpPr>
        <p:spPr>
          <a:xfrm>
            <a:off x="5248470" y="1597882"/>
            <a:ext cx="2267339" cy="461665"/>
          </a:xfrm>
          <a:prstGeom prst="rect">
            <a:avLst/>
          </a:prstGeom>
          <a:noFill/>
        </p:spPr>
        <p:txBody>
          <a:bodyPr wrap="square" rtlCol="0">
            <a:spAutoFit/>
          </a:bodyPr>
          <a:lstStyle/>
          <a:p>
            <a:r>
              <a:rPr kumimoji="1" lang="ja-JP" altLang="en-US" sz="2400" dirty="0"/>
              <a:t>今後の対応</a:t>
            </a:r>
          </a:p>
        </p:txBody>
      </p:sp>
    </p:spTree>
    <p:extLst>
      <p:ext uri="{BB962C8B-B14F-4D97-AF65-F5344CB8AC3E}">
        <p14:creationId xmlns:p14="http://schemas.microsoft.com/office/powerpoint/2010/main" val="210323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実践研修カリキュラム</a:t>
            </a:r>
          </a:p>
        </p:txBody>
      </p:sp>
      <p:graphicFrame>
        <p:nvGraphicFramePr>
          <p:cNvPr id="5" name="図表 4">
            <a:extLst>
              <a:ext uri="{FF2B5EF4-FFF2-40B4-BE49-F238E27FC236}">
                <a16:creationId xmlns:a16="http://schemas.microsoft.com/office/drawing/2014/main" id="{9E8CDFFF-9F03-4B10-B87C-BCE516C4C71F}"/>
              </a:ext>
            </a:extLst>
          </p:cNvPr>
          <p:cNvGraphicFramePr/>
          <p:nvPr/>
        </p:nvGraphicFramePr>
        <p:xfrm>
          <a:off x="344489" y="1097280"/>
          <a:ext cx="8475984"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矢印: 下 1">
            <a:extLst>
              <a:ext uri="{FF2B5EF4-FFF2-40B4-BE49-F238E27FC236}">
                <a16:creationId xmlns:a16="http://schemas.microsoft.com/office/drawing/2014/main" id="{63E1F2F0-9E6A-AD30-FF01-5D853B22761C}"/>
              </a:ext>
            </a:extLst>
          </p:cNvPr>
          <p:cNvSpPr/>
          <p:nvPr/>
        </p:nvSpPr>
        <p:spPr>
          <a:xfrm>
            <a:off x="7176976" y="1488557"/>
            <a:ext cx="1180214" cy="978408"/>
          </a:xfrm>
          <a:prstGeom prst="downArrow">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594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実践研修カリキュラム</a:t>
            </a:r>
          </a:p>
        </p:txBody>
      </p:sp>
      <p:pic>
        <p:nvPicPr>
          <p:cNvPr id="2" name="図 1">
            <a:extLst>
              <a:ext uri="{FF2B5EF4-FFF2-40B4-BE49-F238E27FC236}">
                <a16:creationId xmlns:a16="http://schemas.microsoft.com/office/drawing/2014/main" id="{C2DE95E5-D875-4D71-99D1-8CDF701E039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4489" y="730750"/>
            <a:ext cx="8496542" cy="6010617"/>
          </a:xfrm>
          <a:prstGeom prst="rect">
            <a:avLst/>
          </a:prstGeom>
        </p:spPr>
      </p:pic>
      <p:sp>
        <p:nvSpPr>
          <p:cNvPr id="3" name="四角形: 角を丸くする 2">
            <a:extLst>
              <a:ext uri="{FF2B5EF4-FFF2-40B4-BE49-F238E27FC236}">
                <a16:creationId xmlns:a16="http://schemas.microsoft.com/office/drawing/2014/main" id="{B0C297D4-80A8-F198-05F2-19231014C7AE}"/>
              </a:ext>
            </a:extLst>
          </p:cNvPr>
          <p:cNvSpPr/>
          <p:nvPr/>
        </p:nvSpPr>
        <p:spPr>
          <a:xfrm>
            <a:off x="365047" y="5885119"/>
            <a:ext cx="8475984" cy="691118"/>
          </a:xfrm>
          <a:prstGeom prst="round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 name="矢印: 右 4">
            <a:extLst>
              <a:ext uri="{FF2B5EF4-FFF2-40B4-BE49-F238E27FC236}">
                <a16:creationId xmlns:a16="http://schemas.microsoft.com/office/drawing/2014/main" id="{0444D94D-6AE0-8CB3-4437-EEA761F3BBD1}"/>
              </a:ext>
            </a:extLst>
          </p:cNvPr>
          <p:cNvSpPr/>
          <p:nvPr/>
        </p:nvSpPr>
        <p:spPr>
          <a:xfrm>
            <a:off x="46777" y="5988362"/>
            <a:ext cx="297712"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601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1C3131-51E1-0FC2-594E-591D7DEE696B}"/>
              </a:ext>
            </a:extLst>
          </p:cNvPr>
          <p:cNvSpPr>
            <a:spLocks noGrp="1"/>
          </p:cNvSpPr>
          <p:nvPr>
            <p:ph type="title"/>
          </p:nvPr>
        </p:nvSpPr>
        <p:spPr/>
        <p:txBody>
          <a:bodyPr/>
          <a:lstStyle/>
          <a:p>
            <a:r>
              <a:rPr kumimoji="1" lang="ja-JP" altLang="en-US" dirty="0"/>
              <a:t>１．講義と演習の関係</a:t>
            </a:r>
          </a:p>
        </p:txBody>
      </p:sp>
      <p:graphicFrame>
        <p:nvGraphicFramePr>
          <p:cNvPr id="4" name="表 4">
            <a:extLst>
              <a:ext uri="{FF2B5EF4-FFF2-40B4-BE49-F238E27FC236}">
                <a16:creationId xmlns:a16="http://schemas.microsoft.com/office/drawing/2014/main" id="{FB645573-803B-BA43-4F13-C9114BF83722}"/>
              </a:ext>
            </a:extLst>
          </p:cNvPr>
          <p:cNvGraphicFramePr>
            <a:graphicFrameLocks noGrp="1"/>
          </p:cNvGraphicFramePr>
          <p:nvPr>
            <p:ph idx="1"/>
            <p:extLst>
              <p:ext uri="{D42A27DB-BD31-4B8C-83A1-F6EECF244321}">
                <p14:modId xmlns:p14="http://schemas.microsoft.com/office/powerpoint/2010/main" val="2663160780"/>
              </p:ext>
            </p:extLst>
          </p:nvPr>
        </p:nvGraphicFramePr>
        <p:xfrm>
          <a:off x="628650" y="1825625"/>
          <a:ext cx="7886700" cy="4150360"/>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1965754830"/>
                    </a:ext>
                  </a:extLst>
                </a:gridCol>
                <a:gridCol w="1981200">
                  <a:extLst>
                    <a:ext uri="{9D8B030D-6E8A-4147-A177-3AD203B41FA5}">
                      <a16:colId xmlns:a16="http://schemas.microsoft.com/office/drawing/2014/main" val="2542523024"/>
                    </a:ext>
                  </a:extLst>
                </a:gridCol>
                <a:gridCol w="5067300">
                  <a:extLst>
                    <a:ext uri="{9D8B030D-6E8A-4147-A177-3AD203B41FA5}">
                      <a16:colId xmlns:a16="http://schemas.microsoft.com/office/drawing/2014/main" val="2704596920"/>
                    </a:ext>
                  </a:extLst>
                </a:gridCol>
              </a:tblGrid>
              <a:tr h="370840">
                <a:tc>
                  <a:txBody>
                    <a:bodyPr/>
                    <a:lstStyle/>
                    <a:p>
                      <a:pPr algn="ctr"/>
                      <a:r>
                        <a:rPr kumimoji="1" lang="ja-JP" altLang="en-US" sz="1600" dirty="0"/>
                        <a:t>時間</a:t>
                      </a:r>
                    </a:p>
                  </a:txBody>
                  <a:tcPr/>
                </a:tc>
                <a:tc>
                  <a:txBody>
                    <a:bodyPr/>
                    <a:lstStyle/>
                    <a:p>
                      <a:pPr algn="ctr"/>
                      <a:r>
                        <a:rPr kumimoji="1" lang="ja-JP" altLang="en-US" sz="1600" dirty="0"/>
                        <a:t>項目</a:t>
                      </a:r>
                    </a:p>
                  </a:txBody>
                  <a:tcPr/>
                </a:tc>
                <a:tc>
                  <a:txBody>
                    <a:bodyPr/>
                    <a:lstStyle/>
                    <a:p>
                      <a:pPr algn="ctr"/>
                      <a:r>
                        <a:rPr kumimoji="1" lang="ja-JP" altLang="en-US" sz="1600" dirty="0"/>
                        <a:t>内容</a:t>
                      </a:r>
                    </a:p>
                  </a:txBody>
                  <a:tcPr/>
                </a:tc>
                <a:extLst>
                  <a:ext uri="{0D108BD9-81ED-4DB2-BD59-A6C34878D82A}">
                    <a16:rowId xmlns:a16="http://schemas.microsoft.com/office/drawing/2014/main" val="2426260502"/>
                  </a:ext>
                </a:extLst>
              </a:tr>
              <a:tr h="370840">
                <a:tc>
                  <a:txBody>
                    <a:bodyPr/>
                    <a:lstStyle/>
                    <a:p>
                      <a:endParaRPr kumimoji="1" lang="ja-JP" altLang="en-US" sz="1600"/>
                    </a:p>
                  </a:txBody>
                  <a:tcPr/>
                </a:tc>
                <a:tc>
                  <a:txBody>
                    <a:bodyPr/>
                    <a:lstStyle/>
                    <a:p>
                      <a:r>
                        <a:rPr kumimoji="1" lang="ja-JP" altLang="en-US" sz="1600" dirty="0"/>
                        <a:t>講義１</a:t>
                      </a:r>
                      <a:endParaRPr kumimoji="1" lang="en-US" altLang="ja-JP" sz="1600" dirty="0"/>
                    </a:p>
                    <a:p>
                      <a:r>
                        <a:rPr kumimoji="1" lang="ja-JP" altLang="en-US" sz="1600" dirty="0"/>
                        <a:t>サービス担当者会議等におけるサビ児管の役割</a:t>
                      </a:r>
                    </a:p>
                  </a:txBody>
                  <a:tcPr/>
                </a:tc>
                <a:tc>
                  <a:txBody>
                    <a:bodyPr/>
                    <a:lstStyle/>
                    <a:p>
                      <a:r>
                        <a:rPr kumimoji="1" lang="ja-JP" altLang="en-US" sz="1600" dirty="0"/>
                        <a:t>多職種連携や地域課題の実践事例を活用し、サービス担当者会議等におけるサビ児管の役割（相談支援専門員との連携や関係機関との連携方法）について理解する</a:t>
                      </a:r>
                    </a:p>
                  </a:txBody>
                  <a:tcPr/>
                </a:tc>
                <a:extLst>
                  <a:ext uri="{0D108BD9-81ED-4DB2-BD59-A6C34878D82A}">
                    <a16:rowId xmlns:a16="http://schemas.microsoft.com/office/drawing/2014/main" val="3536259368"/>
                  </a:ext>
                </a:extLst>
              </a:tr>
              <a:tr h="370840">
                <a:tc>
                  <a:txBody>
                    <a:bodyPr/>
                    <a:lstStyle/>
                    <a:p>
                      <a:endParaRPr kumimoji="1" lang="ja-JP" altLang="en-US" sz="1600"/>
                    </a:p>
                  </a:txBody>
                  <a:tcPr/>
                </a:tc>
                <a:tc>
                  <a:txBody>
                    <a:bodyPr/>
                    <a:lstStyle/>
                    <a:p>
                      <a:r>
                        <a:rPr kumimoji="1" lang="ja-JP" altLang="en-US" sz="1600" dirty="0"/>
                        <a:t>講義２</a:t>
                      </a:r>
                      <a:endParaRPr kumimoji="1" lang="en-US" altLang="ja-JP" sz="1600" dirty="0"/>
                    </a:p>
                    <a:p>
                      <a:r>
                        <a:rPr kumimoji="1" lang="ja-JP" altLang="en-US" sz="1600" dirty="0"/>
                        <a:t>（自立支援）協議会を活用した地域課題の解決に向けた取り組み</a:t>
                      </a:r>
                    </a:p>
                  </a:txBody>
                  <a:tcPr/>
                </a:tc>
                <a:tc>
                  <a:txBody>
                    <a:bodyPr/>
                    <a:lstStyle/>
                    <a:p>
                      <a:r>
                        <a:rPr kumimoji="1" lang="ja-JP" altLang="en-US" sz="1600" dirty="0"/>
                        <a:t>①（自立支援）協議会の意義、目的、活動内容等について理解する。</a:t>
                      </a:r>
                      <a:endParaRPr kumimoji="1" lang="en-US" altLang="ja-JP" sz="1600" dirty="0"/>
                    </a:p>
                    <a:p>
                      <a:r>
                        <a:rPr kumimoji="1" lang="ja-JP" altLang="en-US" sz="1600" dirty="0"/>
                        <a:t>②サビ児管の業務を通して見出される地域課題を解決するための（自立支援）協議会の活用について実践報告等により学ぶ。</a:t>
                      </a:r>
                    </a:p>
                  </a:txBody>
                  <a:tcPr/>
                </a:tc>
                <a:extLst>
                  <a:ext uri="{0D108BD9-81ED-4DB2-BD59-A6C34878D82A}">
                    <a16:rowId xmlns:a16="http://schemas.microsoft.com/office/drawing/2014/main" val="2678105704"/>
                  </a:ext>
                </a:extLst>
              </a:tr>
              <a:tr h="370840">
                <a:tc>
                  <a:txBody>
                    <a:bodyPr/>
                    <a:lstStyle/>
                    <a:p>
                      <a:endParaRPr kumimoji="1" lang="ja-JP" altLang="en-US" sz="1600"/>
                    </a:p>
                  </a:txBody>
                  <a:tcPr/>
                </a:tc>
                <a:tc>
                  <a:txBody>
                    <a:bodyPr/>
                    <a:lstStyle/>
                    <a:p>
                      <a:r>
                        <a:rPr kumimoji="1" lang="ja-JP" altLang="en-US" sz="1600" dirty="0"/>
                        <a:t>演習</a:t>
                      </a:r>
                      <a:endParaRPr kumimoji="1" lang="en-US" altLang="ja-JP" sz="1600" dirty="0"/>
                    </a:p>
                    <a:p>
                      <a:r>
                        <a:rPr kumimoji="1" lang="ja-JP" altLang="en-US" sz="1600" dirty="0"/>
                        <a:t>個人ワーク</a:t>
                      </a:r>
                    </a:p>
                  </a:txBody>
                  <a:tcPr/>
                </a:tc>
                <a:tc>
                  <a:txBody>
                    <a:bodyPr/>
                    <a:lstStyle/>
                    <a:p>
                      <a:r>
                        <a:rPr kumimoji="1" lang="ja-JP" altLang="en-US" sz="1600" dirty="0"/>
                        <a:t>講義</a:t>
                      </a:r>
                      <a:r>
                        <a:rPr kumimoji="1" lang="en-US" altLang="ja-JP" sz="1600" dirty="0"/>
                        <a:t>1</a:t>
                      </a:r>
                      <a:r>
                        <a:rPr kumimoji="1" lang="ja-JP" altLang="en-US" sz="1600" dirty="0"/>
                        <a:t>・</a:t>
                      </a:r>
                      <a:r>
                        <a:rPr kumimoji="1" lang="en-US" altLang="ja-JP" sz="1600" dirty="0"/>
                        <a:t>2</a:t>
                      </a:r>
                      <a:r>
                        <a:rPr kumimoji="1" lang="ja-JP" altLang="en-US" sz="1600" dirty="0"/>
                        <a:t>と日頃の実践を照らし合わせ、自己の振り返りとと、今後どのように進めていけばよいかを考える（自己チェック表に記入）</a:t>
                      </a:r>
                    </a:p>
                  </a:txBody>
                  <a:tcPr/>
                </a:tc>
                <a:extLst>
                  <a:ext uri="{0D108BD9-81ED-4DB2-BD59-A6C34878D82A}">
                    <a16:rowId xmlns:a16="http://schemas.microsoft.com/office/drawing/2014/main" val="236956285"/>
                  </a:ext>
                </a:extLst>
              </a:tr>
              <a:tr h="370840">
                <a:tc>
                  <a:txBody>
                    <a:bodyPr/>
                    <a:lstStyle/>
                    <a:p>
                      <a:endParaRPr kumimoji="1" lang="ja-JP" altLang="en-US" sz="1600"/>
                    </a:p>
                  </a:txBody>
                  <a:tcPr/>
                </a:tc>
                <a:tc>
                  <a:txBody>
                    <a:bodyPr/>
                    <a:lstStyle/>
                    <a:p>
                      <a:r>
                        <a:rPr kumimoji="1" lang="ja-JP" altLang="en-US" sz="1600" dirty="0"/>
                        <a:t>演習</a:t>
                      </a:r>
                      <a:endParaRPr kumimoji="1" lang="en-US" altLang="ja-JP" sz="1600" dirty="0"/>
                    </a:p>
                    <a:p>
                      <a:r>
                        <a:rPr kumimoji="1" lang="ja-JP" altLang="en-US" sz="1600" dirty="0"/>
                        <a:t>グループワーク</a:t>
                      </a:r>
                    </a:p>
                  </a:txBody>
                  <a:tcPr/>
                </a:tc>
                <a:tc>
                  <a:txBody>
                    <a:bodyPr/>
                    <a:lstStyle/>
                    <a:p>
                      <a:r>
                        <a:rPr kumimoji="1" lang="ja-JP" altLang="en-US" sz="1600" dirty="0"/>
                        <a:t>自己チェック表をもとにグループで意見交換を行い、皆の意見を参考にして、業務に活かしていく。</a:t>
                      </a:r>
                    </a:p>
                  </a:txBody>
                  <a:tcPr/>
                </a:tc>
                <a:extLst>
                  <a:ext uri="{0D108BD9-81ED-4DB2-BD59-A6C34878D82A}">
                    <a16:rowId xmlns:a16="http://schemas.microsoft.com/office/drawing/2014/main" val="90808690"/>
                  </a:ext>
                </a:extLst>
              </a:tr>
            </a:tbl>
          </a:graphicData>
        </a:graphic>
      </p:graphicFrame>
    </p:spTree>
    <p:extLst>
      <p:ext uri="{BB962C8B-B14F-4D97-AF65-F5344CB8AC3E}">
        <p14:creationId xmlns:p14="http://schemas.microsoft.com/office/powerpoint/2010/main" val="11007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045F3B-0914-B5CF-CD2B-28974A4B0297}"/>
              </a:ext>
            </a:extLst>
          </p:cNvPr>
          <p:cNvSpPr>
            <a:spLocks noGrp="1"/>
          </p:cNvSpPr>
          <p:nvPr>
            <p:ph type="title"/>
          </p:nvPr>
        </p:nvSpPr>
        <p:spPr/>
        <p:txBody>
          <a:bodyPr/>
          <a:lstStyle/>
          <a:p>
            <a:r>
              <a:rPr kumimoji="1" lang="ja-JP" altLang="en-US" dirty="0"/>
              <a:t>演習の流れ</a:t>
            </a:r>
          </a:p>
        </p:txBody>
      </p:sp>
      <p:sp>
        <p:nvSpPr>
          <p:cNvPr id="4" name="正方形/長方形 3">
            <a:extLst>
              <a:ext uri="{FF2B5EF4-FFF2-40B4-BE49-F238E27FC236}">
                <a16:creationId xmlns:a16="http://schemas.microsoft.com/office/drawing/2014/main" id="{1F68A1E8-AFDC-1522-68ED-CBB35C98889D}"/>
              </a:ext>
            </a:extLst>
          </p:cNvPr>
          <p:cNvSpPr/>
          <p:nvPr/>
        </p:nvSpPr>
        <p:spPr>
          <a:xfrm>
            <a:off x="723900" y="3913187"/>
            <a:ext cx="2333626" cy="1739105"/>
          </a:xfrm>
          <a:prstGeom prst="rect">
            <a:avLst/>
          </a:prstGeom>
          <a:solidFill>
            <a:srgbClr val="FF00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講義２</a:t>
            </a:r>
            <a:endParaRPr kumimoji="1" lang="en-US" altLang="ja-JP" sz="2000" b="1" dirty="0"/>
          </a:p>
          <a:p>
            <a:pPr algn="ctr"/>
            <a:r>
              <a:rPr kumimoji="1" lang="ja-JP" altLang="en-US" sz="2000" b="1" dirty="0"/>
              <a:t>（自立支援）協議会を活用した地域課題の解決に向けた取り組み</a:t>
            </a:r>
            <a:endParaRPr kumimoji="1" lang="en-US" altLang="ja-JP" sz="2000" b="1" dirty="0"/>
          </a:p>
          <a:p>
            <a:pPr algn="ctr"/>
            <a:endParaRPr kumimoji="1" lang="ja-JP" altLang="en-US" sz="1400" b="1" dirty="0"/>
          </a:p>
        </p:txBody>
      </p:sp>
      <p:sp>
        <p:nvSpPr>
          <p:cNvPr id="5" name="正方形/長方形 4">
            <a:extLst>
              <a:ext uri="{FF2B5EF4-FFF2-40B4-BE49-F238E27FC236}">
                <a16:creationId xmlns:a16="http://schemas.microsoft.com/office/drawing/2014/main" id="{D822013F-C9F4-DC45-E4AD-6783C8B43E55}"/>
              </a:ext>
            </a:extLst>
          </p:cNvPr>
          <p:cNvSpPr/>
          <p:nvPr/>
        </p:nvSpPr>
        <p:spPr>
          <a:xfrm>
            <a:off x="723900" y="1979612"/>
            <a:ext cx="2333625" cy="1611313"/>
          </a:xfrm>
          <a:prstGeom prst="rect">
            <a:avLst/>
          </a:prstGeom>
          <a:solidFill>
            <a:srgbClr val="FFC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講義１</a:t>
            </a:r>
            <a:endParaRPr kumimoji="1" lang="en-US" altLang="ja-JP" b="1" dirty="0"/>
          </a:p>
          <a:p>
            <a:pPr algn="ctr"/>
            <a:r>
              <a:rPr kumimoji="1" lang="ja-JP" altLang="en-US" sz="2000" b="1" dirty="0"/>
              <a:t>サービス担当者会議等におけるサビ児管の役割</a:t>
            </a:r>
          </a:p>
          <a:p>
            <a:pPr algn="ctr"/>
            <a:endParaRPr kumimoji="1" lang="ja-JP" altLang="en-US" sz="1400" b="1" dirty="0"/>
          </a:p>
        </p:txBody>
      </p:sp>
      <p:sp>
        <p:nvSpPr>
          <p:cNvPr id="6" name="矢印: 右 5">
            <a:extLst>
              <a:ext uri="{FF2B5EF4-FFF2-40B4-BE49-F238E27FC236}">
                <a16:creationId xmlns:a16="http://schemas.microsoft.com/office/drawing/2014/main" id="{F914BE78-607F-E0A3-E5AA-BA62F5FEA487}"/>
              </a:ext>
            </a:extLst>
          </p:cNvPr>
          <p:cNvSpPr/>
          <p:nvPr/>
        </p:nvSpPr>
        <p:spPr>
          <a:xfrm>
            <a:off x="3286125" y="2370931"/>
            <a:ext cx="466725" cy="2876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ED9063F1-868F-8CE0-5F95-7D480B1EAD20}"/>
              </a:ext>
            </a:extLst>
          </p:cNvPr>
          <p:cNvSpPr/>
          <p:nvPr/>
        </p:nvSpPr>
        <p:spPr>
          <a:xfrm>
            <a:off x="4095752" y="1979612"/>
            <a:ext cx="1933575" cy="7826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個人ワーク</a:t>
            </a:r>
            <a:endParaRPr kumimoji="1" lang="en-US" altLang="ja-JP" b="1" dirty="0"/>
          </a:p>
          <a:p>
            <a:pPr algn="ctr"/>
            <a:r>
              <a:rPr kumimoji="1" lang="ja-JP" altLang="en-US" dirty="0"/>
              <a:t>自己チェック表</a:t>
            </a:r>
          </a:p>
        </p:txBody>
      </p:sp>
      <p:sp>
        <p:nvSpPr>
          <p:cNvPr id="8" name="正方形/長方形 7">
            <a:extLst>
              <a:ext uri="{FF2B5EF4-FFF2-40B4-BE49-F238E27FC236}">
                <a16:creationId xmlns:a16="http://schemas.microsoft.com/office/drawing/2014/main" id="{7657E357-ECAC-D577-82E5-B0A3B5017D87}"/>
              </a:ext>
            </a:extLst>
          </p:cNvPr>
          <p:cNvSpPr/>
          <p:nvPr/>
        </p:nvSpPr>
        <p:spPr>
          <a:xfrm>
            <a:off x="4095752" y="2936079"/>
            <a:ext cx="1933575" cy="7826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自己チェック表</a:t>
            </a:r>
          </a:p>
        </p:txBody>
      </p:sp>
      <p:sp>
        <p:nvSpPr>
          <p:cNvPr id="9" name="正方形/長方形 8">
            <a:extLst>
              <a:ext uri="{FF2B5EF4-FFF2-40B4-BE49-F238E27FC236}">
                <a16:creationId xmlns:a16="http://schemas.microsoft.com/office/drawing/2014/main" id="{E106A4A6-15B1-5C48-C0D2-0D6594C98A7A}"/>
              </a:ext>
            </a:extLst>
          </p:cNvPr>
          <p:cNvSpPr/>
          <p:nvPr/>
        </p:nvSpPr>
        <p:spPr>
          <a:xfrm>
            <a:off x="4095751" y="3913187"/>
            <a:ext cx="1933575" cy="7826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自己チェック表</a:t>
            </a:r>
          </a:p>
        </p:txBody>
      </p:sp>
      <p:sp>
        <p:nvSpPr>
          <p:cNvPr id="10" name="正方形/長方形 9">
            <a:extLst>
              <a:ext uri="{FF2B5EF4-FFF2-40B4-BE49-F238E27FC236}">
                <a16:creationId xmlns:a16="http://schemas.microsoft.com/office/drawing/2014/main" id="{788A332E-6CD5-5D69-7D79-81CC019C6106}"/>
              </a:ext>
            </a:extLst>
          </p:cNvPr>
          <p:cNvSpPr/>
          <p:nvPr/>
        </p:nvSpPr>
        <p:spPr>
          <a:xfrm>
            <a:off x="4095750" y="4869654"/>
            <a:ext cx="1933575" cy="7826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自己チェック表</a:t>
            </a:r>
          </a:p>
        </p:txBody>
      </p:sp>
      <p:sp>
        <p:nvSpPr>
          <p:cNvPr id="11" name="矢印: 右 10">
            <a:extLst>
              <a:ext uri="{FF2B5EF4-FFF2-40B4-BE49-F238E27FC236}">
                <a16:creationId xmlns:a16="http://schemas.microsoft.com/office/drawing/2014/main" id="{48A88238-AEE5-B931-E902-13F4D560468D}"/>
              </a:ext>
            </a:extLst>
          </p:cNvPr>
          <p:cNvSpPr/>
          <p:nvPr/>
        </p:nvSpPr>
        <p:spPr>
          <a:xfrm>
            <a:off x="6238875" y="2384423"/>
            <a:ext cx="466725" cy="2876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323531D-53E3-2E23-1979-3D5696126A0E}"/>
              </a:ext>
            </a:extLst>
          </p:cNvPr>
          <p:cNvSpPr/>
          <p:nvPr/>
        </p:nvSpPr>
        <p:spPr>
          <a:xfrm>
            <a:off x="6972300" y="1979612"/>
            <a:ext cx="1333500" cy="36726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グループワーク</a:t>
            </a:r>
          </a:p>
        </p:txBody>
      </p:sp>
    </p:spTree>
    <p:extLst>
      <p:ext uri="{BB962C8B-B14F-4D97-AF65-F5344CB8AC3E}">
        <p14:creationId xmlns:p14="http://schemas.microsoft.com/office/powerpoint/2010/main" val="161521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自己チェック表</a:t>
            </a:r>
          </a:p>
        </p:txBody>
      </p:sp>
      <p:sp>
        <p:nvSpPr>
          <p:cNvPr id="3" name="コンテンツ プレースホルダー 2"/>
          <p:cNvSpPr>
            <a:spLocks noGrp="1"/>
          </p:cNvSpPr>
          <p:nvPr>
            <p:ph idx="1"/>
          </p:nvPr>
        </p:nvSpPr>
        <p:spPr/>
        <p:txBody>
          <a:bodyPr>
            <a:normAutofit fontScale="85000" lnSpcReduction="20000"/>
          </a:bodyPr>
          <a:lstStyle/>
          <a:p>
            <a:pPr marL="0" indent="0">
              <a:buNone/>
            </a:pPr>
            <a:r>
              <a:rPr kumimoji="1" lang="ja-JP" altLang="en-US" dirty="0"/>
              <a:t>１．関係機関との連携について　　　　　　　　　　                   </a:t>
            </a:r>
            <a:endParaRPr kumimoji="1" lang="en-US" altLang="ja-JP" dirty="0"/>
          </a:p>
          <a:p>
            <a:pPr marL="0" indent="0">
              <a:buNone/>
            </a:pPr>
            <a:r>
              <a:rPr kumimoji="1" lang="en-US" altLang="ja-JP" dirty="0"/>
              <a:t>                                                                   </a:t>
            </a:r>
            <a:r>
              <a:rPr kumimoji="1" lang="ja-JP" altLang="en-US" dirty="0"/>
              <a:t>　　　  </a:t>
            </a:r>
            <a:r>
              <a:rPr kumimoji="1" lang="en-US" altLang="ja-JP" dirty="0"/>
              <a:t> </a:t>
            </a:r>
            <a:r>
              <a:rPr kumimoji="1" lang="ja-JP" altLang="en-US" dirty="0"/>
              <a:t>□　　　□</a:t>
            </a:r>
            <a:endParaRPr kumimoji="1" lang="en-US" altLang="ja-JP" dirty="0"/>
          </a:p>
          <a:p>
            <a:pPr marL="0" indent="0">
              <a:buNone/>
            </a:pPr>
            <a:endParaRPr kumimoji="1" lang="en-US" altLang="ja-JP" dirty="0"/>
          </a:p>
          <a:p>
            <a:pPr marL="0" indent="0">
              <a:buNone/>
            </a:pPr>
            <a:r>
              <a:rPr lang="ja-JP" altLang="en-US" dirty="0"/>
              <a:t>２．相談支援専門員との連携について　　　　　　                  </a:t>
            </a:r>
            <a:endParaRPr lang="en-US" altLang="ja-JP" dirty="0"/>
          </a:p>
          <a:p>
            <a:pPr marL="0" indent="0">
              <a:buNone/>
            </a:pPr>
            <a:r>
              <a:rPr lang="ja-JP" altLang="en-US" dirty="0"/>
              <a:t>　　　　　　　　　　　　　　　 　          □　　　□</a:t>
            </a:r>
            <a:endParaRPr lang="en-US" altLang="ja-JP" dirty="0"/>
          </a:p>
          <a:p>
            <a:pPr marL="0" indent="0">
              <a:buNone/>
            </a:pPr>
            <a:endParaRPr lang="en-US" altLang="ja-JP" dirty="0"/>
          </a:p>
          <a:p>
            <a:pPr marL="0" indent="0">
              <a:buNone/>
            </a:pPr>
            <a:r>
              <a:rPr kumimoji="1" lang="ja-JP" altLang="en-US" dirty="0"/>
              <a:t>３．担当者会議の開催依頼</a:t>
            </a:r>
            <a:endParaRPr kumimoji="1" lang="en-US" altLang="ja-JP" dirty="0"/>
          </a:p>
          <a:p>
            <a:pPr marL="0" indent="0">
              <a:buNone/>
            </a:pPr>
            <a:r>
              <a:rPr lang="ja-JP" altLang="en-US" dirty="0"/>
              <a:t>　　　　　　　　　　　　　　　  　         □　　　□</a:t>
            </a:r>
            <a:r>
              <a:rPr kumimoji="1" lang="ja-JP" altLang="en-US" dirty="0"/>
              <a:t>　　　　　　　　　　　　　　　　　      </a:t>
            </a:r>
            <a:endParaRPr kumimoji="1" lang="en-US" altLang="ja-JP" dirty="0"/>
          </a:p>
          <a:p>
            <a:pPr marL="0" indent="0">
              <a:buNone/>
            </a:pPr>
            <a:endParaRPr lang="en-US" altLang="ja-JP" dirty="0"/>
          </a:p>
          <a:p>
            <a:pPr marL="0" indent="0">
              <a:buNone/>
            </a:pPr>
            <a:r>
              <a:rPr kumimoji="1" lang="ja-JP" altLang="en-US" dirty="0"/>
              <a:t>４．自立支援協議会の出席</a:t>
            </a:r>
            <a:endParaRPr kumimoji="1" lang="en-US" altLang="ja-JP" dirty="0"/>
          </a:p>
          <a:p>
            <a:pPr marL="0" indent="0">
              <a:buNone/>
            </a:pPr>
            <a:r>
              <a:rPr kumimoji="1" lang="ja-JP" altLang="en-US" dirty="0"/>
              <a:t>　　　　　　　　　　　　　　　　           □　　　□　　　　　　　　　　　　　                 </a:t>
            </a:r>
            <a:endParaRPr kumimoji="1" lang="en-US" altLang="ja-JP" dirty="0"/>
          </a:p>
          <a:p>
            <a:pPr marL="0" indent="0">
              <a:buNone/>
            </a:pPr>
            <a:endParaRPr kumimoji="1" lang="ja-JP" altLang="en-US" dirty="0"/>
          </a:p>
        </p:txBody>
      </p:sp>
      <p:sp>
        <p:nvSpPr>
          <p:cNvPr id="4" name="テキスト ボックス 3"/>
          <p:cNvSpPr txBox="1"/>
          <p:nvPr/>
        </p:nvSpPr>
        <p:spPr>
          <a:xfrm>
            <a:off x="6029325" y="1864956"/>
            <a:ext cx="2718124" cy="300082"/>
          </a:xfrm>
          <a:prstGeom prst="rect">
            <a:avLst/>
          </a:prstGeom>
          <a:noFill/>
        </p:spPr>
        <p:txBody>
          <a:bodyPr wrap="square" rtlCol="0">
            <a:spAutoFit/>
          </a:bodyPr>
          <a:lstStyle/>
          <a:p>
            <a:r>
              <a:rPr kumimoji="1" lang="ja-JP" altLang="en-US" sz="1350" dirty="0"/>
              <a:t>できている　　できていない</a:t>
            </a:r>
          </a:p>
        </p:txBody>
      </p:sp>
    </p:spTree>
    <p:extLst>
      <p:ext uri="{BB962C8B-B14F-4D97-AF65-F5344CB8AC3E}">
        <p14:creationId xmlns:p14="http://schemas.microsoft.com/office/powerpoint/2010/main" val="3805512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AE7D24-8D5D-79C6-52D7-BC1B9E64E095}"/>
              </a:ext>
            </a:extLst>
          </p:cNvPr>
          <p:cNvSpPr>
            <a:spLocks noGrp="1"/>
          </p:cNvSpPr>
          <p:nvPr>
            <p:ph type="title"/>
          </p:nvPr>
        </p:nvSpPr>
        <p:spPr/>
        <p:txBody>
          <a:bodyPr/>
          <a:lstStyle/>
          <a:p>
            <a:r>
              <a:rPr kumimoji="1" lang="ja-JP" altLang="en-US" dirty="0"/>
              <a:t>２．演習のポイント</a:t>
            </a:r>
          </a:p>
        </p:txBody>
      </p:sp>
      <p:sp>
        <p:nvSpPr>
          <p:cNvPr id="3" name="コンテンツ プレースホルダー 2">
            <a:extLst>
              <a:ext uri="{FF2B5EF4-FFF2-40B4-BE49-F238E27FC236}">
                <a16:creationId xmlns:a16="http://schemas.microsoft.com/office/drawing/2014/main" id="{BC6A2EB3-FE02-CB4E-6765-C94B5C543303}"/>
              </a:ext>
            </a:extLst>
          </p:cNvPr>
          <p:cNvSpPr>
            <a:spLocks noGrp="1"/>
          </p:cNvSpPr>
          <p:nvPr>
            <p:ph idx="1"/>
          </p:nvPr>
        </p:nvSpPr>
        <p:spPr/>
        <p:txBody>
          <a:bodyPr>
            <a:normAutofit/>
          </a:bodyPr>
          <a:lstStyle/>
          <a:p>
            <a:r>
              <a:rPr kumimoji="1" lang="ja-JP" altLang="en-US" dirty="0"/>
              <a:t>講義１・２を踏まえ、個人ワークの中で自己チェック表を用いて自己業務の振り返りを行う</a:t>
            </a:r>
            <a:endParaRPr kumimoji="1" lang="en-US" altLang="ja-JP" dirty="0"/>
          </a:p>
          <a:p>
            <a:r>
              <a:rPr lang="ja-JP" altLang="en-US" dirty="0"/>
              <a:t>自己チェック表の記入に当たっては、</a:t>
            </a:r>
            <a:r>
              <a:rPr lang="ja-JP" altLang="en-US" u="sng" dirty="0">
                <a:solidFill>
                  <a:srgbClr val="FF0000"/>
                </a:solidFill>
              </a:rPr>
              <a:t>サビ児管</a:t>
            </a:r>
            <a:r>
              <a:rPr lang="ja-JP" altLang="en-US" u="sng" dirty="0"/>
              <a:t>としての「私」を主体</a:t>
            </a:r>
            <a:r>
              <a:rPr lang="ja-JP" altLang="en-US" dirty="0"/>
              <a:t>として、関係機関との連携等を働きかけているかを記入する</a:t>
            </a:r>
            <a:endParaRPr lang="en-US" altLang="ja-JP" dirty="0"/>
          </a:p>
          <a:p>
            <a:r>
              <a:rPr kumimoji="1" lang="ja-JP" altLang="en-US" dirty="0"/>
              <a:t>グループワークでは、自己チェック表を報告した後、</a:t>
            </a:r>
            <a:r>
              <a:rPr kumimoji="1" lang="ja-JP" altLang="en-US" u="sng" dirty="0">
                <a:solidFill>
                  <a:srgbClr val="FF0000"/>
                </a:solidFill>
              </a:rPr>
              <a:t>サビ児管</a:t>
            </a:r>
            <a:r>
              <a:rPr kumimoji="1" lang="ja-JP" altLang="en-US" u="sng" dirty="0"/>
              <a:t>として「今後の対応」</a:t>
            </a:r>
            <a:r>
              <a:rPr kumimoji="1" lang="ja-JP" altLang="en-US" dirty="0"/>
              <a:t>（自己の業務への助言）について意見交換する</a:t>
            </a:r>
            <a:endParaRPr kumimoji="1" lang="en-US" altLang="ja-JP" dirty="0"/>
          </a:p>
          <a:p>
            <a:r>
              <a:rPr kumimoji="1" lang="ja-JP" altLang="en-US" dirty="0"/>
              <a:t>グループ人数は、意見交換をすることに重きを置いていることから、</a:t>
            </a:r>
            <a:r>
              <a:rPr kumimoji="1" lang="en-US" altLang="ja-JP" u="sng" dirty="0"/>
              <a:t>6</a:t>
            </a:r>
            <a:r>
              <a:rPr kumimoji="1" lang="ja-JP" altLang="en-US" u="sng" dirty="0"/>
              <a:t>人程度が望ましい</a:t>
            </a:r>
            <a:endParaRPr kumimoji="1" lang="ja-JP" altLang="en-US" dirty="0"/>
          </a:p>
        </p:txBody>
      </p:sp>
    </p:spTree>
    <p:extLst>
      <p:ext uri="{BB962C8B-B14F-4D97-AF65-F5344CB8AC3E}">
        <p14:creationId xmlns:p14="http://schemas.microsoft.com/office/powerpoint/2010/main" val="79361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703ABC5-735C-996B-291B-006B59266A73}"/>
              </a:ext>
            </a:extLst>
          </p:cNvPr>
          <p:cNvSpPr txBox="1"/>
          <p:nvPr/>
        </p:nvSpPr>
        <p:spPr>
          <a:xfrm>
            <a:off x="400050" y="485775"/>
            <a:ext cx="6800850" cy="461665"/>
          </a:xfrm>
          <a:prstGeom prst="rect">
            <a:avLst/>
          </a:prstGeom>
          <a:noFill/>
          <a:ln>
            <a:solidFill>
              <a:schemeClr val="tx1"/>
            </a:solidFill>
          </a:ln>
        </p:spPr>
        <p:txBody>
          <a:bodyPr wrap="square" rtlCol="0">
            <a:spAutoFit/>
          </a:bodyPr>
          <a:lstStyle/>
          <a:p>
            <a:r>
              <a:rPr kumimoji="1" lang="ja-JP" altLang="en-US" sz="2400" dirty="0"/>
              <a:t>関係機関との連携について</a:t>
            </a:r>
          </a:p>
        </p:txBody>
      </p:sp>
      <p:sp>
        <p:nvSpPr>
          <p:cNvPr id="5" name="四角形: 角を丸くする 4">
            <a:extLst>
              <a:ext uri="{FF2B5EF4-FFF2-40B4-BE49-F238E27FC236}">
                <a16:creationId xmlns:a16="http://schemas.microsoft.com/office/drawing/2014/main" id="{A40E3B4D-EF42-B8BC-5077-9B85C9E1B754}"/>
              </a:ext>
            </a:extLst>
          </p:cNvPr>
          <p:cNvSpPr/>
          <p:nvPr/>
        </p:nvSpPr>
        <p:spPr>
          <a:xfrm>
            <a:off x="857250" y="1343025"/>
            <a:ext cx="501015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精神科病院との連携の実践報告</a:t>
            </a:r>
          </a:p>
        </p:txBody>
      </p:sp>
      <p:sp>
        <p:nvSpPr>
          <p:cNvPr id="6" name="矢印: 下 5">
            <a:extLst>
              <a:ext uri="{FF2B5EF4-FFF2-40B4-BE49-F238E27FC236}">
                <a16:creationId xmlns:a16="http://schemas.microsoft.com/office/drawing/2014/main" id="{B67D304C-4A40-D33A-3E5E-A3E8102F63F7}"/>
              </a:ext>
            </a:extLst>
          </p:cNvPr>
          <p:cNvSpPr/>
          <p:nvPr/>
        </p:nvSpPr>
        <p:spPr>
          <a:xfrm>
            <a:off x="1466850" y="2174320"/>
            <a:ext cx="323850" cy="1333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51707C6-AF20-17AB-ACEC-B867A2B3B565}"/>
              </a:ext>
            </a:extLst>
          </p:cNvPr>
          <p:cNvSpPr txBox="1"/>
          <p:nvPr/>
        </p:nvSpPr>
        <p:spPr>
          <a:xfrm>
            <a:off x="2219325" y="2200275"/>
            <a:ext cx="6029325" cy="1200329"/>
          </a:xfrm>
          <a:prstGeom prst="rect">
            <a:avLst/>
          </a:prstGeom>
          <a:noFill/>
          <a:ln>
            <a:solidFill>
              <a:schemeClr val="tx1"/>
            </a:solidFill>
          </a:ln>
        </p:spPr>
        <p:txBody>
          <a:bodyPr wrap="square" rtlCol="0">
            <a:spAutoFit/>
          </a:bodyPr>
          <a:lstStyle/>
          <a:p>
            <a:r>
              <a:rPr kumimoji="1" lang="ja-JP" altLang="en-US" dirty="0"/>
              <a:t>・事例の状況及び支援する事業所の状況</a:t>
            </a:r>
            <a:endParaRPr kumimoji="1" lang="en-US" altLang="ja-JP" dirty="0"/>
          </a:p>
          <a:p>
            <a:r>
              <a:rPr kumimoji="1" lang="ja-JP" altLang="en-US" dirty="0"/>
              <a:t>・精神科病院との連携の必要性</a:t>
            </a:r>
            <a:endParaRPr kumimoji="1" lang="en-US" altLang="ja-JP" dirty="0"/>
          </a:p>
          <a:p>
            <a:r>
              <a:rPr kumimoji="1" lang="ja-JP" altLang="en-US" dirty="0"/>
              <a:t>・サビ児管としてどのように働きかけたか</a:t>
            </a:r>
            <a:endParaRPr kumimoji="1" lang="en-US" altLang="ja-JP" dirty="0"/>
          </a:p>
          <a:p>
            <a:r>
              <a:rPr kumimoji="1" lang="ja-JP" altLang="en-US" dirty="0"/>
              <a:t>・連携することで改善されたこと</a:t>
            </a:r>
          </a:p>
        </p:txBody>
      </p:sp>
      <p:sp>
        <p:nvSpPr>
          <p:cNvPr id="8" name="四角形: 角を丸くする 7">
            <a:extLst>
              <a:ext uri="{FF2B5EF4-FFF2-40B4-BE49-F238E27FC236}">
                <a16:creationId xmlns:a16="http://schemas.microsoft.com/office/drawing/2014/main" id="{EC4DB5F5-96FA-4137-4E43-C77980466F2D}"/>
              </a:ext>
            </a:extLst>
          </p:cNvPr>
          <p:cNvSpPr/>
          <p:nvPr/>
        </p:nvSpPr>
        <p:spPr>
          <a:xfrm>
            <a:off x="857250" y="3615035"/>
            <a:ext cx="501015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自己チェック表に記入</a:t>
            </a:r>
          </a:p>
        </p:txBody>
      </p:sp>
      <p:sp>
        <p:nvSpPr>
          <p:cNvPr id="9" name="矢印: 下 8">
            <a:extLst>
              <a:ext uri="{FF2B5EF4-FFF2-40B4-BE49-F238E27FC236}">
                <a16:creationId xmlns:a16="http://schemas.microsoft.com/office/drawing/2014/main" id="{67A1CF66-A7C8-C373-1502-716C6DDF0BD0}"/>
              </a:ext>
            </a:extLst>
          </p:cNvPr>
          <p:cNvSpPr/>
          <p:nvPr/>
        </p:nvSpPr>
        <p:spPr>
          <a:xfrm>
            <a:off x="1466850" y="4372570"/>
            <a:ext cx="323850" cy="1333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349D501-58CF-D18A-AEB6-F11A4BAD9764}"/>
              </a:ext>
            </a:extLst>
          </p:cNvPr>
          <p:cNvSpPr txBox="1"/>
          <p:nvPr/>
        </p:nvSpPr>
        <p:spPr>
          <a:xfrm>
            <a:off x="2219325" y="4439155"/>
            <a:ext cx="6029325" cy="1200329"/>
          </a:xfrm>
          <a:prstGeom prst="rect">
            <a:avLst/>
          </a:prstGeom>
          <a:noFill/>
          <a:ln>
            <a:solidFill>
              <a:schemeClr val="tx1"/>
            </a:solidFill>
          </a:ln>
        </p:spPr>
        <p:txBody>
          <a:bodyPr wrap="square" rtlCol="0">
            <a:spAutoFit/>
          </a:bodyPr>
          <a:lstStyle/>
          <a:p>
            <a:r>
              <a:rPr kumimoji="1" lang="ja-JP" altLang="en-US" dirty="0"/>
              <a:t>・支援している事例を思い浮かべ、関係機関と連携ができているかを振り返る</a:t>
            </a:r>
            <a:endParaRPr kumimoji="1" lang="en-US" altLang="ja-JP" dirty="0"/>
          </a:p>
          <a:p>
            <a:r>
              <a:rPr kumimoji="1" lang="ja-JP" altLang="en-US" dirty="0"/>
              <a:t>・連携するにあたってのプロセスを振り返る</a:t>
            </a:r>
            <a:endParaRPr kumimoji="1" lang="en-US" altLang="ja-JP" dirty="0"/>
          </a:p>
          <a:p>
            <a:r>
              <a:rPr kumimoji="1" lang="ja-JP" altLang="en-US" dirty="0"/>
              <a:t>・今後どのように連携していくかを考える</a:t>
            </a:r>
            <a:endParaRPr kumimoji="1" lang="en-US" altLang="ja-JP" dirty="0"/>
          </a:p>
        </p:txBody>
      </p:sp>
      <p:sp>
        <p:nvSpPr>
          <p:cNvPr id="11" name="四角形: 角を丸くする 10">
            <a:extLst>
              <a:ext uri="{FF2B5EF4-FFF2-40B4-BE49-F238E27FC236}">
                <a16:creationId xmlns:a16="http://schemas.microsoft.com/office/drawing/2014/main" id="{6B2F2E35-78A5-49EE-F533-5931A0AF0DEF}"/>
              </a:ext>
            </a:extLst>
          </p:cNvPr>
          <p:cNvSpPr/>
          <p:nvPr/>
        </p:nvSpPr>
        <p:spPr>
          <a:xfrm>
            <a:off x="857250" y="5818553"/>
            <a:ext cx="501015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グループワーク</a:t>
            </a:r>
          </a:p>
        </p:txBody>
      </p:sp>
    </p:spTree>
    <p:extLst>
      <p:ext uri="{BB962C8B-B14F-4D97-AF65-F5344CB8AC3E}">
        <p14:creationId xmlns:p14="http://schemas.microsoft.com/office/powerpoint/2010/main" val="5759061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363</TotalTime>
  <Words>1525</Words>
  <Application>Microsoft Office PowerPoint</Application>
  <PresentationFormat>画面に合わせる (4:3)</PresentationFormat>
  <Paragraphs>135</Paragraphs>
  <Slides>20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游ゴシック</vt:lpstr>
      <vt:lpstr>Arial</vt:lpstr>
      <vt:lpstr>Calibri</vt:lpstr>
      <vt:lpstr>Calibri Light</vt:lpstr>
      <vt:lpstr>Office テーマ</vt:lpstr>
      <vt:lpstr>多職種及び地域連携に関する 講義及び演習のポイント </vt:lpstr>
      <vt:lpstr>PowerPoint プレゼンテーション</vt:lpstr>
      <vt:lpstr>PowerPoint プレゼンテーション</vt:lpstr>
      <vt:lpstr>PowerPoint プレゼンテーション</vt:lpstr>
      <vt:lpstr>１．講義と演習の関係</vt:lpstr>
      <vt:lpstr>演習の流れ</vt:lpstr>
      <vt:lpstr>自己チェック表</vt:lpstr>
      <vt:lpstr>２．演習のポイント</vt:lpstr>
      <vt:lpstr>PowerPoint プレゼンテーション</vt:lpstr>
      <vt:lpstr>関係機関との連携</vt:lpstr>
      <vt:lpstr>PowerPoint プレゼンテーション</vt:lpstr>
      <vt:lpstr>相談支援専門員との連携のポイント</vt:lpstr>
      <vt:lpstr>相談支援専門員との連携</vt:lpstr>
      <vt:lpstr>PowerPoint プレゼンテーション</vt:lpstr>
      <vt:lpstr>担当者会議の意味</vt:lpstr>
      <vt:lpstr>担当者会議に開催</vt:lpstr>
      <vt:lpstr>PowerPoint プレゼンテーション</vt:lpstr>
      <vt:lpstr>問題提起の内容１ ～事業所だけでは対応が難しいことがある～</vt:lpstr>
      <vt:lpstr>問題提起の内容２ ～利用者・保護者からの訴え～</vt:lpstr>
      <vt:lpstr>（自立支援）協議会への参画</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多職種及び地域連携に関する 講義及び演習のポイント サービス担当者会議等におけるサービス管理責任者の役割（演習） （自立支援）協議会を活用した地域課題に向けた取り組み（演習） </dc:title>
  <dc:creator>冨岡 貴生</dc:creator>
  <cp:lastModifiedBy>博一 金丸</cp:lastModifiedBy>
  <cp:revision>3</cp:revision>
  <dcterms:created xsi:type="dcterms:W3CDTF">2022-07-28T14:42:48Z</dcterms:created>
  <dcterms:modified xsi:type="dcterms:W3CDTF">2022-08-02T09:05:35Z</dcterms:modified>
</cp:coreProperties>
</file>