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sldIdLst>
    <p:sldId id="535" r:id="rId2"/>
    <p:sldId id="534" r:id="rId3"/>
    <p:sldId id="529" r:id="rId4"/>
    <p:sldId id="531" r:id="rId5"/>
    <p:sldId id="528" r:id="rId6"/>
    <p:sldId id="299" r:id="rId7"/>
    <p:sldId id="523" r:id="rId8"/>
    <p:sldId id="524" r:id="rId9"/>
    <p:sldId id="525" r:id="rId10"/>
    <p:sldId id="309" r:id="rId11"/>
    <p:sldId id="527" r:id="rId12"/>
    <p:sldId id="298" r:id="rId13"/>
    <p:sldId id="257" r:id="rId14"/>
    <p:sldId id="279" r:id="rId15"/>
    <p:sldId id="290" r:id="rId16"/>
    <p:sldId id="530" r:id="rId17"/>
    <p:sldId id="532" r:id="rId18"/>
    <p:sldId id="536" r:id="rId19"/>
  </p:sldIdLst>
  <p:sldSz cx="9144000" cy="6858000" type="screen4x3"/>
  <p:notesSz cx="7102475" cy="10231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6"/>
    <p:restoredTop sz="94718"/>
  </p:normalViewPr>
  <p:slideViewPr>
    <p:cSldViewPr snapToGrid="0" snapToObjects="1">
      <p:cViewPr varScale="1">
        <p:scale>
          <a:sx n="96" d="100"/>
          <a:sy n="96" d="100"/>
        </p:scale>
        <p:origin x="690" y="78"/>
      </p:cViewPr>
      <p:guideLst/>
    </p:cSldViewPr>
  </p:slideViewPr>
  <p:outlineViewPr>
    <p:cViewPr>
      <p:scale>
        <a:sx n="33" d="100"/>
        <a:sy n="33" d="100"/>
      </p:scale>
      <p:origin x="0" y="-1022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FFDDB4-61D0-442E-AF1B-950927626367}" type="doc">
      <dgm:prSet loTypeId="urn:microsoft.com/office/officeart/2005/8/layout/cycle8" loCatId="cycle" qsTypeId="urn:microsoft.com/office/officeart/2005/8/quickstyle/simple1" qsCatId="simple" csTypeId="urn:microsoft.com/office/officeart/2005/8/colors/colorful2" csCatId="colorful" phldr="1"/>
      <dgm:spPr/>
      <dgm:t>
        <a:bodyPr/>
        <a:lstStyle/>
        <a:p>
          <a:endParaRPr lang="en-US"/>
        </a:p>
      </dgm:t>
    </dgm:pt>
    <dgm:pt modelId="{1FFFB49D-ECC3-4276-B646-1BBFA0147B40}">
      <dgm:prSet custT="1"/>
      <dgm:spPr>
        <a:solidFill>
          <a:srgbClr val="0070C0"/>
        </a:solidFill>
      </dgm:spPr>
      <dgm:t>
        <a:bodyPr/>
        <a:lstStyle/>
        <a:p>
          <a:r>
            <a:rPr kumimoji="1" lang="ja-JP" sz="2800" dirty="0">
              <a:latin typeface="HGPMinchoE" charset="-128"/>
              <a:ea typeface="HGPMinchoE" charset="-128"/>
              <a:cs typeface="HGPMinchoE" charset="-128"/>
            </a:rPr>
            <a:t>自分の仕事に</a:t>
          </a:r>
          <a:r>
            <a:rPr kumimoji="1" lang="ja-JP" sz="2800">
              <a:latin typeface="HGPMinchoE" charset="-128"/>
              <a:ea typeface="HGPMinchoE" charset="-128"/>
              <a:cs typeface="HGPMinchoE" charset="-128"/>
            </a:rPr>
            <a:t>絶対の自信</a:t>
          </a:r>
          <a:r>
            <a:rPr kumimoji="1" lang="ja-JP" sz="2800" dirty="0">
              <a:latin typeface="HGPMinchoE" charset="-128"/>
              <a:ea typeface="HGPMinchoE" charset="-128"/>
              <a:cs typeface="HGPMinchoE" charset="-128"/>
            </a:rPr>
            <a:t>がある</a:t>
          </a:r>
          <a:endParaRPr lang="en-US" sz="2800" dirty="0">
            <a:latin typeface="HGPMinchoE" charset="-128"/>
            <a:ea typeface="HGPMinchoE" charset="-128"/>
            <a:cs typeface="HGPMinchoE" charset="-128"/>
          </a:endParaRPr>
        </a:p>
      </dgm:t>
    </dgm:pt>
    <dgm:pt modelId="{76816FCF-78E4-45CE-91A2-C31E406F363B}" type="parTrans" cxnId="{6EA17571-A048-4344-9CA5-6C48785975D9}">
      <dgm:prSet/>
      <dgm:spPr/>
      <dgm:t>
        <a:bodyPr/>
        <a:lstStyle/>
        <a:p>
          <a:endParaRPr lang="en-US"/>
        </a:p>
      </dgm:t>
    </dgm:pt>
    <dgm:pt modelId="{45E640F3-6BC0-4DC4-B759-0CA10B173131}" type="sibTrans" cxnId="{6EA17571-A048-4344-9CA5-6C48785975D9}">
      <dgm:prSet/>
      <dgm:spPr/>
      <dgm:t>
        <a:bodyPr/>
        <a:lstStyle/>
        <a:p>
          <a:endParaRPr lang="en-US"/>
        </a:p>
      </dgm:t>
    </dgm:pt>
    <dgm:pt modelId="{1E3C99C7-3AD8-4825-ADCC-E3F710E3D4AE}">
      <dgm:prSet custT="1"/>
      <dgm:spPr>
        <a:solidFill>
          <a:srgbClr val="FFC000"/>
        </a:solidFill>
      </dgm:spPr>
      <dgm:t>
        <a:bodyPr/>
        <a:lstStyle/>
        <a:p>
          <a:r>
            <a:rPr kumimoji="1" lang="ja-JP" sz="2800" dirty="0">
              <a:latin typeface="HGPMinchoE" charset="-128"/>
              <a:ea typeface="HGPMinchoE" charset="-128"/>
              <a:cs typeface="HGPMinchoE" charset="-128"/>
            </a:rPr>
            <a:t>自分の仕事にまったく自信がない</a:t>
          </a:r>
          <a:endParaRPr lang="en-US" sz="2800" dirty="0">
            <a:latin typeface="HGPMinchoE" charset="-128"/>
            <a:ea typeface="HGPMinchoE" charset="-128"/>
            <a:cs typeface="HGPMinchoE" charset="-128"/>
          </a:endParaRPr>
        </a:p>
      </dgm:t>
    </dgm:pt>
    <dgm:pt modelId="{C4DFC0E2-3EC5-4ABA-A824-AB6194047E3F}" type="parTrans" cxnId="{33D13ED7-1205-46B8-8A5E-4ACA4641FA65}">
      <dgm:prSet/>
      <dgm:spPr/>
      <dgm:t>
        <a:bodyPr/>
        <a:lstStyle/>
        <a:p>
          <a:endParaRPr lang="en-US"/>
        </a:p>
      </dgm:t>
    </dgm:pt>
    <dgm:pt modelId="{5A17A415-CD5E-417F-B6B8-E5B58E219037}" type="sibTrans" cxnId="{33D13ED7-1205-46B8-8A5E-4ACA4641FA65}">
      <dgm:prSet/>
      <dgm:spPr/>
      <dgm:t>
        <a:bodyPr/>
        <a:lstStyle/>
        <a:p>
          <a:endParaRPr lang="en-US"/>
        </a:p>
      </dgm:t>
    </dgm:pt>
    <dgm:pt modelId="{50A1A40A-1D25-DE4C-869F-D2FF8FF5B1AA}" type="pres">
      <dgm:prSet presAssocID="{DBFFDDB4-61D0-442E-AF1B-950927626367}" presName="compositeShape" presStyleCnt="0">
        <dgm:presLayoutVars>
          <dgm:chMax val="7"/>
          <dgm:dir/>
          <dgm:resizeHandles val="exact"/>
        </dgm:presLayoutVars>
      </dgm:prSet>
      <dgm:spPr/>
      <dgm:t>
        <a:bodyPr/>
        <a:lstStyle/>
        <a:p>
          <a:endParaRPr kumimoji="1" lang="ja-JP" altLang="en-US"/>
        </a:p>
      </dgm:t>
    </dgm:pt>
    <dgm:pt modelId="{93E0447A-73AD-CC40-B682-AB9010B8BFA8}" type="pres">
      <dgm:prSet presAssocID="{DBFFDDB4-61D0-442E-AF1B-950927626367}" presName="wedge1" presStyleLbl="node1" presStyleIdx="0" presStyleCnt="2"/>
      <dgm:spPr/>
      <dgm:t>
        <a:bodyPr/>
        <a:lstStyle/>
        <a:p>
          <a:endParaRPr kumimoji="1" lang="ja-JP" altLang="en-US"/>
        </a:p>
      </dgm:t>
    </dgm:pt>
    <dgm:pt modelId="{22AA4101-953D-3445-924E-7CF501430697}" type="pres">
      <dgm:prSet presAssocID="{DBFFDDB4-61D0-442E-AF1B-950927626367}" presName="dummy1a" presStyleCnt="0"/>
      <dgm:spPr/>
    </dgm:pt>
    <dgm:pt modelId="{64E96B23-BA3C-A54D-B13A-5C28C2E028FC}" type="pres">
      <dgm:prSet presAssocID="{DBFFDDB4-61D0-442E-AF1B-950927626367}" presName="dummy1b" presStyleCnt="0"/>
      <dgm:spPr/>
    </dgm:pt>
    <dgm:pt modelId="{C75B12C4-247B-C143-9E11-85F413E69C83}" type="pres">
      <dgm:prSet presAssocID="{DBFFDDB4-61D0-442E-AF1B-950927626367}" presName="wedge1Tx" presStyleLbl="node1" presStyleIdx="0" presStyleCnt="2">
        <dgm:presLayoutVars>
          <dgm:chMax val="0"/>
          <dgm:chPref val="0"/>
          <dgm:bulletEnabled val="1"/>
        </dgm:presLayoutVars>
      </dgm:prSet>
      <dgm:spPr/>
      <dgm:t>
        <a:bodyPr/>
        <a:lstStyle/>
        <a:p>
          <a:endParaRPr kumimoji="1" lang="ja-JP" altLang="en-US"/>
        </a:p>
      </dgm:t>
    </dgm:pt>
    <dgm:pt modelId="{FEB6DCDB-BCB6-444B-A413-514F52976640}" type="pres">
      <dgm:prSet presAssocID="{DBFFDDB4-61D0-442E-AF1B-950927626367}" presName="wedge2" presStyleLbl="node1" presStyleIdx="1" presStyleCnt="2"/>
      <dgm:spPr/>
      <dgm:t>
        <a:bodyPr/>
        <a:lstStyle/>
        <a:p>
          <a:endParaRPr kumimoji="1" lang="ja-JP" altLang="en-US"/>
        </a:p>
      </dgm:t>
    </dgm:pt>
    <dgm:pt modelId="{F9A4A6E3-A9CA-E244-8419-D219D43AB641}" type="pres">
      <dgm:prSet presAssocID="{DBFFDDB4-61D0-442E-AF1B-950927626367}" presName="dummy2a" presStyleCnt="0"/>
      <dgm:spPr/>
    </dgm:pt>
    <dgm:pt modelId="{DC0A86FE-8D65-0F47-A18A-65FFCF9E742F}" type="pres">
      <dgm:prSet presAssocID="{DBFFDDB4-61D0-442E-AF1B-950927626367}" presName="dummy2b" presStyleCnt="0"/>
      <dgm:spPr/>
    </dgm:pt>
    <dgm:pt modelId="{0359F728-DE97-3242-9F37-CB5F798DD054}" type="pres">
      <dgm:prSet presAssocID="{DBFFDDB4-61D0-442E-AF1B-950927626367}" presName="wedge2Tx" presStyleLbl="node1" presStyleIdx="1" presStyleCnt="2">
        <dgm:presLayoutVars>
          <dgm:chMax val="0"/>
          <dgm:chPref val="0"/>
          <dgm:bulletEnabled val="1"/>
        </dgm:presLayoutVars>
      </dgm:prSet>
      <dgm:spPr/>
      <dgm:t>
        <a:bodyPr/>
        <a:lstStyle/>
        <a:p>
          <a:endParaRPr kumimoji="1" lang="ja-JP" altLang="en-US"/>
        </a:p>
      </dgm:t>
    </dgm:pt>
    <dgm:pt modelId="{4489F07B-D004-D64D-8585-BD67BBF237F7}" type="pres">
      <dgm:prSet presAssocID="{45E640F3-6BC0-4DC4-B759-0CA10B173131}" presName="arrowWedge1" presStyleLbl="fgSibTrans2D1" presStyleIdx="0" presStyleCnt="2"/>
      <dgm:spPr/>
    </dgm:pt>
    <dgm:pt modelId="{199BD8B7-D6CC-F749-8E41-7F1AB22979A9}" type="pres">
      <dgm:prSet presAssocID="{5A17A415-CD5E-417F-B6B8-E5B58E219037}" presName="arrowWedge2" presStyleLbl="fgSibTrans2D1" presStyleIdx="1" presStyleCnt="2"/>
      <dgm:spPr/>
    </dgm:pt>
  </dgm:ptLst>
  <dgm:cxnLst>
    <dgm:cxn modelId="{33D13ED7-1205-46B8-8A5E-4ACA4641FA65}" srcId="{DBFFDDB4-61D0-442E-AF1B-950927626367}" destId="{1E3C99C7-3AD8-4825-ADCC-E3F710E3D4AE}" srcOrd="1" destOrd="0" parTransId="{C4DFC0E2-3EC5-4ABA-A824-AB6194047E3F}" sibTransId="{5A17A415-CD5E-417F-B6B8-E5B58E219037}"/>
    <dgm:cxn modelId="{E81DE58D-DBB1-D34B-8B9A-DABAAFC32937}" type="presOf" srcId="{DBFFDDB4-61D0-442E-AF1B-950927626367}" destId="{50A1A40A-1D25-DE4C-869F-D2FF8FF5B1AA}" srcOrd="0" destOrd="0" presId="urn:microsoft.com/office/officeart/2005/8/layout/cycle8"/>
    <dgm:cxn modelId="{9C97601B-C4DD-6743-96ED-FE14C517B063}" type="presOf" srcId="{1FFFB49D-ECC3-4276-B646-1BBFA0147B40}" destId="{C75B12C4-247B-C143-9E11-85F413E69C83}" srcOrd="1" destOrd="0" presId="urn:microsoft.com/office/officeart/2005/8/layout/cycle8"/>
    <dgm:cxn modelId="{E1B173AA-1EC9-EE4C-84DF-6A882F22B86D}" type="presOf" srcId="{1E3C99C7-3AD8-4825-ADCC-E3F710E3D4AE}" destId="{FEB6DCDB-BCB6-444B-A413-514F52976640}" srcOrd="0" destOrd="0" presId="urn:microsoft.com/office/officeart/2005/8/layout/cycle8"/>
    <dgm:cxn modelId="{A169C0CA-DD4A-8042-A545-25D58AF84614}" type="presOf" srcId="{1E3C99C7-3AD8-4825-ADCC-E3F710E3D4AE}" destId="{0359F728-DE97-3242-9F37-CB5F798DD054}" srcOrd="1" destOrd="0" presId="urn:microsoft.com/office/officeart/2005/8/layout/cycle8"/>
    <dgm:cxn modelId="{6EA17571-A048-4344-9CA5-6C48785975D9}" srcId="{DBFFDDB4-61D0-442E-AF1B-950927626367}" destId="{1FFFB49D-ECC3-4276-B646-1BBFA0147B40}" srcOrd="0" destOrd="0" parTransId="{76816FCF-78E4-45CE-91A2-C31E406F363B}" sibTransId="{45E640F3-6BC0-4DC4-B759-0CA10B173131}"/>
    <dgm:cxn modelId="{3EF0282A-F4D6-4B41-B4B4-AA2CBF2964BF}" type="presOf" srcId="{1FFFB49D-ECC3-4276-B646-1BBFA0147B40}" destId="{93E0447A-73AD-CC40-B682-AB9010B8BFA8}" srcOrd="0" destOrd="0" presId="urn:microsoft.com/office/officeart/2005/8/layout/cycle8"/>
    <dgm:cxn modelId="{BF6FFA8E-2095-484A-9C13-466CD463E7B4}" type="presParOf" srcId="{50A1A40A-1D25-DE4C-869F-D2FF8FF5B1AA}" destId="{93E0447A-73AD-CC40-B682-AB9010B8BFA8}" srcOrd="0" destOrd="0" presId="urn:microsoft.com/office/officeart/2005/8/layout/cycle8"/>
    <dgm:cxn modelId="{AD1F8F7C-91EC-534D-800E-062D3439F8CA}" type="presParOf" srcId="{50A1A40A-1D25-DE4C-869F-D2FF8FF5B1AA}" destId="{22AA4101-953D-3445-924E-7CF501430697}" srcOrd="1" destOrd="0" presId="urn:microsoft.com/office/officeart/2005/8/layout/cycle8"/>
    <dgm:cxn modelId="{50BCF1B8-C73C-7146-A1B6-D0ACC901B4B7}" type="presParOf" srcId="{50A1A40A-1D25-DE4C-869F-D2FF8FF5B1AA}" destId="{64E96B23-BA3C-A54D-B13A-5C28C2E028FC}" srcOrd="2" destOrd="0" presId="urn:microsoft.com/office/officeart/2005/8/layout/cycle8"/>
    <dgm:cxn modelId="{59E48E64-A4F6-7845-B11F-0C2A6F4A724E}" type="presParOf" srcId="{50A1A40A-1D25-DE4C-869F-D2FF8FF5B1AA}" destId="{C75B12C4-247B-C143-9E11-85F413E69C83}" srcOrd="3" destOrd="0" presId="urn:microsoft.com/office/officeart/2005/8/layout/cycle8"/>
    <dgm:cxn modelId="{03D45682-9267-4C49-81B3-9D0B0B7AABBD}" type="presParOf" srcId="{50A1A40A-1D25-DE4C-869F-D2FF8FF5B1AA}" destId="{FEB6DCDB-BCB6-444B-A413-514F52976640}" srcOrd="4" destOrd="0" presId="urn:microsoft.com/office/officeart/2005/8/layout/cycle8"/>
    <dgm:cxn modelId="{45A8D035-0676-AC4F-ACFF-7D8115F85964}" type="presParOf" srcId="{50A1A40A-1D25-DE4C-869F-D2FF8FF5B1AA}" destId="{F9A4A6E3-A9CA-E244-8419-D219D43AB641}" srcOrd="5" destOrd="0" presId="urn:microsoft.com/office/officeart/2005/8/layout/cycle8"/>
    <dgm:cxn modelId="{8B3E2F59-AF7A-E242-ADA7-75A5BAA6117E}" type="presParOf" srcId="{50A1A40A-1D25-DE4C-869F-D2FF8FF5B1AA}" destId="{DC0A86FE-8D65-0F47-A18A-65FFCF9E742F}" srcOrd="6" destOrd="0" presId="urn:microsoft.com/office/officeart/2005/8/layout/cycle8"/>
    <dgm:cxn modelId="{F5EBECF9-6DC2-D24D-925C-8044B1A8A580}" type="presParOf" srcId="{50A1A40A-1D25-DE4C-869F-D2FF8FF5B1AA}" destId="{0359F728-DE97-3242-9F37-CB5F798DD054}" srcOrd="7" destOrd="0" presId="urn:microsoft.com/office/officeart/2005/8/layout/cycle8"/>
    <dgm:cxn modelId="{484DD738-009C-B743-B74F-D62B2D38352F}" type="presParOf" srcId="{50A1A40A-1D25-DE4C-869F-D2FF8FF5B1AA}" destId="{4489F07B-D004-D64D-8585-BD67BBF237F7}" srcOrd="8" destOrd="0" presId="urn:microsoft.com/office/officeart/2005/8/layout/cycle8"/>
    <dgm:cxn modelId="{9BC38E2E-A947-5846-8682-CDC008E923EA}" type="presParOf" srcId="{50A1A40A-1D25-DE4C-869F-D2FF8FF5B1AA}" destId="{199BD8B7-D6CC-F749-8E41-7F1AB22979A9}" srcOrd="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E0447A-73AD-CC40-B682-AB9010B8BFA8}">
      <dsp:nvSpPr>
        <dsp:cNvPr id="0" name=""/>
        <dsp:cNvSpPr/>
      </dsp:nvSpPr>
      <dsp:spPr>
        <a:xfrm>
          <a:off x="819100" y="408383"/>
          <a:ext cx="4477026" cy="4477026"/>
        </a:xfrm>
        <a:prstGeom prst="pie">
          <a:avLst>
            <a:gd name="adj1" fmla="val 16200000"/>
            <a:gd name="adj2" fmla="val 5400000"/>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sz="2800" kern="1200" dirty="0">
              <a:latin typeface="HGPMinchoE" charset="-128"/>
              <a:ea typeface="HGPMinchoE" charset="-128"/>
              <a:cs typeface="HGPMinchoE" charset="-128"/>
            </a:rPr>
            <a:t>自分の仕事に</a:t>
          </a:r>
          <a:r>
            <a:rPr kumimoji="1" lang="ja-JP" sz="2800" kern="1200">
              <a:latin typeface="HGPMinchoE" charset="-128"/>
              <a:ea typeface="HGPMinchoE" charset="-128"/>
              <a:cs typeface="HGPMinchoE" charset="-128"/>
            </a:rPr>
            <a:t>絶対の自信</a:t>
          </a:r>
          <a:r>
            <a:rPr kumimoji="1" lang="ja-JP" sz="2800" kern="1200" dirty="0">
              <a:latin typeface="HGPMinchoE" charset="-128"/>
              <a:ea typeface="HGPMinchoE" charset="-128"/>
              <a:cs typeface="HGPMinchoE" charset="-128"/>
            </a:rPr>
            <a:t>がある</a:t>
          </a:r>
          <a:endParaRPr lang="en-US" sz="2800" kern="1200" dirty="0">
            <a:latin typeface="HGPMinchoE" charset="-128"/>
            <a:ea typeface="HGPMinchoE" charset="-128"/>
            <a:cs typeface="HGPMinchoE" charset="-128"/>
          </a:endParaRPr>
        </a:p>
      </dsp:txBody>
      <dsp:txXfrm>
        <a:off x="3265476" y="1580938"/>
        <a:ext cx="1598938" cy="2131917"/>
      </dsp:txXfrm>
    </dsp:sp>
    <dsp:sp modelId="{FEB6DCDB-BCB6-444B-A413-514F52976640}">
      <dsp:nvSpPr>
        <dsp:cNvPr id="0" name=""/>
        <dsp:cNvSpPr/>
      </dsp:nvSpPr>
      <dsp:spPr>
        <a:xfrm>
          <a:off x="605909" y="408383"/>
          <a:ext cx="4477026" cy="4477026"/>
        </a:xfrm>
        <a:prstGeom prst="pie">
          <a:avLst>
            <a:gd name="adj1" fmla="val 5400000"/>
            <a:gd name="adj2" fmla="val 16200000"/>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ja-JP" sz="2800" kern="1200" dirty="0">
              <a:latin typeface="HGPMinchoE" charset="-128"/>
              <a:ea typeface="HGPMinchoE" charset="-128"/>
              <a:cs typeface="HGPMinchoE" charset="-128"/>
            </a:rPr>
            <a:t>自分の仕事にまったく自信がない</a:t>
          </a:r>
          <a:endParaRPr lang="en-US" sz="2800" kern="1200" dirty="0">
            <a:latin typeface="HGPMinchoE" charset="-128"/>
            <a:ea typeface="HGPMinchoE" charset="-128"/>
            <a:cs typeface="HGPMinchoE" charset="-128"/>
          </a:endParaRPr>
        </a:p>
      </dsp:txBody>
      <dsp:txXfrm>
        <a:off x="1037622" y="1580938"/>
        <a:ext cx="1598938" cy="2131917"/>
      </dsp:txXfrm>
    </dsp:sp>
    <dsp:sp modelId="{4489F07B-D004-D64D-8585-BD67BBF237F7}">
      <dsp:nvSpPr>
        <dsp:cNvPr id="0" name=""/>
        <dsp:cNvSpPr/>
      </dsp:nvSpPr>
      <dsp:spPr>
        <a:xfrm>
          <a:off x="541951" y="131234"/>
          <a:ext cx="5031325" cy="5031325"/>
        </a:xfrm>
        <a:prstGeom prst="circularArrow">
          <a:avLst>
            <a:gd name="adj1" fmla="val 5085"/>
            <a:gd name="adj2" fmla="val 327528"/>
            <a:gd name="adj3" fmla="val 5072472"/>
            <a:gd name="adj4" fmla="val 16200000"/>
            <a:gd name="adj5" fmla="val 593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9BD8B7-D6CC-F749-8E41-7F1AB22979A9}">
      <dsp:nvSpPr>
        <dsp:cNvPr id="0" name=""/>
        <dsp:cNvSpPr/>
      </dsp:nvSpPr>
      <dsp:spPr>
        <a:xfrm>
          <a:off x="328759" y="131234"/>
          <a:ext cx="5031325" cy="5031325"/>
        </a:xfrm>
        <a:prstGeom prst="circularArrow">
          <a:avLst>
            <a:gd name="adj1" fmla="val 5085"/>
            <a:gd name="adj2" fmla="val 327528"/>
            <a:gd name="adj3" fmla="val 15872472"/>
            <a:gd name="adj4" fmla="val 5400000"/>
            <a:gd name="adj5" fmla="val 5932"/>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7739" cy="513349"/>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092" y="0"/>
            <a:ext cx="3077739" cy="513349"/>
          </a:xfrm>
          <a:prstGeom prst="rect">
            <a:avLst/>
          </a:prstGeom>
        </p:spPr>
        <p:txBody>
          <a:bodyPr vert="horz" lIns="99048" tIns="49524" rIns="99048" bIns="49524" rtlCol="0"/>
          <a:lstStyle>
            <a:lvl1pPr algn="r">
              <a:defRPr sz="1300"/>
            </a:lvl1pPr>
          </a:lstStyle>
          <a:p>
            <a:fld id="{583EA13B-51A4-4343-B644-27C226829DAC}" type="datetimeFigureOut">
              <a:rPr kumimoji="1" lang="ja-JP" altLang="en-US" smtClean="0"/>
              <a:t>2022/8/30</a:t>
            </a:fld>
            <a:endParaRPr kumimoji="1" lang="ja-JP" altLang="en-US"/>
          </a:p>
        </p:txBody>
      </p:sp>
      <p:sp>
        <p:nvSpPr>
          <p:cNvPr id="4" name="スライド イメージ プレースホルダー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10248" y="4923879"/>
            <a:ext cx="5681980" cy="4028629"/>
          </a:xfrm>
          <a:prstGeom prst="rect">
            <a:avLst/>
          </a:prstGeom>
        </p:spPr>
        <p:txBody>
          <a:bodyPr vert="horz" lIns="99048" tIns="49524" rIns="99048" bIns="4952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18091"/>
            <a:ext cx="3077739" cy="513348"/>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092" y="9718091"/>
            <a:ext cx="3077739" cy="513348"/>
          </a:xfrm>
          <a:prstGeom prst="rect">
            <a:avLst/>
          </a:prstGeom>
        </p:spPr>
        <p:txBody>
          <a:bodyPr vert="horz" lIns="99048" tIns="49524" rIns="99048" bIns="49524" rtlCol="0" anchor="b"/>
          <a:lstStyle>
            <a:lvl1pPr algn="r">
              <a:defRPr sz="1300"/>
            </a:lvl1pPr>
          </a:lstStyle>
          <a:p>
            <a:fld id="{40C2C41F-0DB4-DD4C-8DC3-968C0388ABBA}" type="slidenum">
              <a:rPr kumimoji="1" lang="ja-JP" altLang="en-US" smtClean="0"/>
              <a:t>‹#›</a:t>
            </a:fld>
            <a:endParaRPr kumimoji="1" lang="ja-JP" altLang="en-US"/>
          </a:p>
        </p:txBody>
      </p:sp>
    </p:spTree>
    <p:extLst>
      <p:ext uri="{BB962C8B-B14F-4D97-AF65-F5344CB8AC3E}">
        <p14:creationId xmlns:p14="http://schemas.microsoft.com/office/powerpoint/2010/main" val="31660891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3</a:t>
            </a:fld>
            <a:endParaRPr kumimoji="1" lang="ja-JP" altLang="en-US"/>
          </a:p>
        </p:txBody>
      </p:sp>
    </p:spTree>
    <p:extLst>
      <p:ext uri="{BB962C8B-B14F-4D97-AF65-F5344CB8AC3E}">
        <p14:creationId xmlns:p14="http://schemas.microsoft.com/office/powerpoint/2010/main" val="2412594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5</a:t>
            </a:fld>
            <a:endParaRPr kumimoji="1" lang="ja-JP" altLang="en-US"/>
          </a:p>
        </p:txBody>
      </p:sp>
    </p:spTree>
    <p:extLst>
      <p:ext uri="{BB962C8B-B14F-4D97-AF65-F5344CB8AC3E}">
        <p14:creationId xmlns:p14="http://schemas.microsoft.com/office/powerpoint/2010/main" val="2924484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8</a:t>
            </a:fld>
            <a:endParaRPr kumimoji="1" lang="ja-JP" altLang="en-US"/>
          </a:p>
        </p:txBody>
      </p:sp>
    </p:spTree>
    <p:extLst>
      <p:ext uri="{BB962C8B-B14F-4D97-AF65-F5344CB8AC3E}">
        <p14:creationId xmlns:p14="http://schemas.microsoft.com/office/powerpoint/2010/main" val="1649902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9</a:t>
            </a:fld>
            <a:endParaRPr kumimoji="1" lang="ja-JP" altLang="en-US"/>
          </a:p>
        </p:txBody>
      </p:sp>
    </p:spTree>
    <p:extLst>
      <p:ext uri="{BB962C8B-B14F-4D97-AF65-F5344CB8AC3E}">
        <p14:creationId xmlns:p14="http://schemas.microsoft.com/office/powerpoint/2010/main" val="4107176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10</a:t>
            </a:fld>
            <a:endParaRPr kumimoji="1" lang="ja-JP" altLang="en-US"/>
          </a:p>
        </p:txBody>
      </p:sp>
    </p:spTree>
    <p:extLst>
      <p:ext uri="{BB962C8B-B14F-4D97-AF65-F5344CB8AC3E}">
        <p14:creationId xmlns:p14="http://schemas.microsoft.com/office/powerpoint/2010/main" val="150828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0C2C41F-0DB4-DD4C-8DC3-968C0388ABBA}" type="slidenum">
              <a:rPr kumimoji="1" lang="ja-JP" altLang="en-US" smtClean="0"/>
              <a:t>13</a:t>
            </a:fld>
            <a:endParaRPr kumimoji="1" lang="ja-JP" altLang="en-US"/>
          </a:p>
        </p:txBody>
      </p:sp>
    </p:spTree>
    <p:extLst>
      <p:ext uri="{BB962C8B-B14F-4D97-AF65-F5344CB8AC3E}">
        <p14:creationId xmlns:p14="http://schemas.microsoft.com/office/powerpoint/2010/main" val="833064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0178"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endParaRPr lang="ja-JP" altLang="en-US"/>
          </a:p>
        </p:txBody>
      </p:sp>
      <p:sp>
        <p:nvSpPr>
          <p:cNvPr id="50179"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Yu Gothic" charset="-128"/>
                <a:ea typeface="Yu Gothic" charset="-128"/>
                <a:cs typeface="Yu Gothic" charset="-128"/>
              </a:defRPr>
            </a:lvl1pPr>
            <a:lvl2pPr marL="804763" indent="-309524">
              <a:defRPr kumimoji="1">
                <a:solidFill>
                  <a:schemeClr val="tx1"/>
                </a:solidFill>
                <a:latin typeface="Yu Gothic" charset="-128"/>
                <a:ea typeface="Yu Gothic" charset="-128"/>
                <a:cs typeface="Yu Gothic" charset="-128"/>
              </a:defRPr>
            </a:lvl2pPr>
            <a:lvl3pPr marL="1238098" indent="-247620">
              <a:defRPr kumimoji="1">
                <a:solidFill>
                  <a:schemeClr val="tx1"/>
                </a:solidFill>
                <a:latin typeface="Yu Gothic" charset="-128"/>
                <a:ea typeface="Yu Gothic" charset="-128"/>
                <a:cs typeface="Yu Gothic" charset="-128"/>
              </a:defRPr>
            </a:lvl3pPr>
            <a:lvl4pPr marL="1733337" indent="-247620">
              <a:defRPr kumimoji="1">
                <a:solidFill>
                  <a:schemeClr val="tx1"/>
                </a:solidFill>
                <a:latin typeface="Yu Gothic" charset="-128"/>
                <a:ea typeface="Yu Gothic" charset="-128"/>
                <a:cs typeface="Yu Gothic" charset="-128"/>
              </a:defRPr>
            </a:lvl4pPr>
            <a:lvl5pPr marL="2228576" indent="-247620">
              <a:defRPr kumimoji="1">
                <a:solidFill>
                  <a:schemeClr val="tx1"/>
                </a:solidFill>
                <a:latin typeface="Yu Gothic" charset="-128"/>
                <a:ea typeface="Yu Gothic" charset="-128"/>
                <a:cs typeface="Yu Gothic" charset="-128"/>
              </a:defRPr>
            </a:lvl5pPr>
            <a:lvl6pPr marL="2723815" indent="-247620" eaLnBrk="0" fontAlgn="base" hangingPunct="0">
              <a:spcBef>
                <a:spcPct val="0"/>
              </a:spcBef>
              <a:spcAft>
                <a:spcPct val="0"/>
              </a:spcAft>
              <a:defRPr kumimoji="1">
                <a:solidFill>
                  <a:schemeClr val="tx1"/>
                </a:solidFill>
                <a:latin typeface="Yu Gothic" charset="-128"/>
                <a:ea typeface="Yu Gothic" charset="-128"/>
                <a:cs typeface="Yu Gothic" charset="-128"/>
              </a:defRPr>
            </a:lvl6pPr>
            <a:lvl7pPr marL="3219054" indent="-247620" eaLnBrk="0" fontAlgn="base" hangingPunct="0">
              <a:spcBef>
                <a:spcPct val="0"/>
              </a:spcBef>
              <a:spcAft>
                <a:spcPct val="0"/>
              </a:spcAft>
              <a:defRPr kumimoji="1">
                <a:solidFill>
                  <a:schemeClr val="tx1"/>
                </a:solidFill>
                <a:latin typeface="Yu Gothic" charset="-128"/>
                <a:ea typeface="Yu Gothic" charset="-128"/>
                <a:cs typeface="Yu Gothic" charset="-128"/>
              </a:defRPr>
            </a:lvl7pPr>
            <a:lvl8pPr marL="3714293" indent="-247620" eaLnBrk="0" fontAlgn="base" hangingPunct="0">
              <a:spcBef>
                <a:spcPct val="0"/>
              </a:spcBef>
              <a:spcAft>
                <a:spcPct val="0"/>
              </a:spcAft>
              <a:defRPr kumimoji="1">
                <a:solidFill>
                  <a:schemeClr val="tx1"/>
                </a:solidFill>
                <a:latin typeface="Yu Gothic" charset="-128"/>
                <a:ea typeface="Yu Gothic" charset="-128"/>
                <a:cs typeface="Yu Gothic" charset="-128"/>
              </a:defRPr>
            </a:lvl8pPr>
            <a:lvl9pPr marL="4209532" indent="-247620" eaLnBrk="0" fontAlgn="base" hangingPunct="0">
              <a:spcBef>
                <a:spcPct val="0"/>
              </a:spcBef>
              <a:spcAft>
                <a:spcPct val="0"/>
              </a:spcAft>
              <a:defRPr kumimoji="1">
                <a:solidFill>
                  <a:schemeClr val="tx1"/>
                </a:solidFill>
                <a:latin typeface="Yu Gothic" charset="-128"/>
                <a:ea typeface="Yu Gothic" charset="-128"/>
                <a:cs typeface="Yu Gothic" charset="-128"/>
              </a:defRPr>
            </a:lvl9pPr>
          </a:lstStyle>
          <a:p>
            <a:fld id="{F058A851-A633-E446-9EC5-4FE3924DC012}" type="slidenum">
              <a:rPr lang="ja-JP" altLang="en-US"/>
              <a:pPr/>
              <a:t>14</a:t>
            </a:fld>
            <a:endParaRPr lang="ja-JP" altLang="en-US"/>
          </a:p>
        </p:txBody>
      </p:sp>
    </p:spTree>
    <p:extLst>
      <p:ext uri="{BB962C8B-B14F-4D97-AF65-F5344CB8AC3E}">
        <p14:creationId xmlns:p14="http://schemas.microsoft.com/office/powerpoint/2010/main" val="1752591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Shape 218"/>
          <p:cNvSpPr>
            <a:spLocks noGrp="1" noRot="1" noChangeAspect="1"/>
          </p:cNvSpPr>
          <p:nvPr>
            <p:ph type="sldImg"/>
          </p:nvPr>
        </p:nvSpPr>
        <p:spPr>
          <a:xfrm>
            <a:off x="993775" y="766763"/>
            <a:ext cx="5114925" cy="3836987"/>
          </a:xfrm>
          <a:prstGeom prst="rect">
            <a:avLst/>
          </a:prstGeom>
        </p:spPr>
        <p:txBody>
          <a:bodyPr/>
          <a:lstStyle/>
          <a:p>
            <a:endParaRPr/>
          </a:p>
        </p:txBody>
      </p:sp>
      <p:sp>
        <p:nvSpPr>
          <p:cNvPr id="219" name="Shape 219"/>
          <p:cNvSpPr>
            <a:spLocks noGrp="1"/>
          </p:cNvSpPr>
          <p:nvPr>
            <p:ph type="body" sz="quarter" idx="1"/>
          </p:nvPr>
        </p:nvSpPr>
        <p:spPr>
          <a:prstGeom prst="rect">
            <a:avLst/>
          </a:prstGeom>
        </p:spPr>
        <p:txBody>
          <a:bodyPr/>
          <a:lstStyle/>
          <a:p>
            <a:endParaRPr dirty="0"/>
          </a:p>
        </p:txBody>
      </p:sp>
    </p:spTree>
    <p:extLst>
      <p:ext uri="{BB962C8B-B14F-4D97-AF65-F5344CB8AC3E}">
        <p14:creationId xmlns:p14="http://schemas.microsoft.com/office/powerpoint/2010/main" val="2073571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C55CC83-1BFE-4C48-A11A-0C0B72A56A97}"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70700"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31424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4B537F5-50BA-4056-9593-8489F40F5123}"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110978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13797B-719E-499F-A1F1-999A4CDB831B}"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493552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62E3C41-DA29-4C85-9DF8-CD7235961AF2}"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61263"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1524872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3261AA3-6922-4130-84DB-9DC24D34F702}" type="datetime1">
              <a:rPr kumimoji="1" lang="ja-JP" altLang="en-US" smtClean="0"/>
              <a:t>2022/8/30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061270"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576122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02A44DE-AEEA-4278-A571-44BA752B1B94}" type="datetime1">
              <a:rPr kumimoji="1" lang="ja-JP" altLang="en-US" smtClean="0"/>
              <a:t>2022/8/30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7070695"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641973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E9AA1EA-D755-4268-A9DF-DE67AE08D6AA}" type="datetime1">
              <a:rPr kumimoji="1" lang="ja-JP" altLang="en-US" smtClean="0"/>
              <a:t>2022/8/30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a:xfrm>
            <a:off x="7061269"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278396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0B86E8-5166-4F13-8DF2-0FD5B455C4CA}" type="datetime1">
              <a:rPr kumimoji="1" lang="ja-JP" altLang="en-US" smtClean="0"/>
              <a:t>2022/8/30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a:xfrm>
            <a:off x="7061265"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2210145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5B1BAC-A023-4B30-939B-498DFA6F507D}" type="datetime1">
              <a:rPr kumimoji="1" lang="ja-JP" altLang="en-US" smtClean="0"/>
              <a:t>2022/8/30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a:xfrm>
            <a:off x="7061268"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117247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CEB48E-502D-4448-84C6-F29D6056B9AE}" type="datetime1">
              <a:rPr kumimoji="1" lang="ja-JP" altLang="en-US" smtClean="0"/>
              <a:t>2022/8/30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7061267"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135262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3B034B6-4D09-469C-A1C6-963E4655C87D}" type="datetime1">
              <a:rPr kumimoji="1" lang="ja-JP" altLang="en-US" smtClean="0"/>
              <a:t>2022/8/30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a:xfrm>
            <a:off x="7061263" y="6356351"/>
            <a:ext cx="2057400" cy="365125"/>
          </a:xfrm>
        </p:spPr>
        <p:txBody>
          <a:body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62257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3A74D5-9982-46DF-A534-B73E2ADE2D38}" type="datetime1">
              <a:rPr kumimoji="1" lang="ja-JP" altLang="en-US" smtClean="0"/>
              <a:t>2022/8/30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90111-117C-F049-9C75-9096B571D0FA}" type="slidenum">
              <a:rPr kumimoji="1" lang="ja-JP" altLang="en-US" smtClean="0"/>
              <a:t>‹#›</a:t>
            </a:fld>
            <a:endParaRPr kumimoji="1" lang="ja-JP" altLang="en-US"/>
          </a:p>
        </p:txBody>
      </p:sp>
    </p:spTree>
    <p:extLst>
      <p:ext uri="{BB962C8B-B14F-4D97-AF65-F5344CB8AC3E}">
        <p14:creationId xmlns:p14="http://schemas.microsoft.com/office/powerpoint/2010/main" val="39507401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471A2D-0888-2C49-9A94-5D2BF7E996EA}"/>
              </a:ext>
            </a:extLst>
          </p:cNvPr>
          <p:cNvSpPr>
            <a:spLocks noGrp="1"/>
          </p:cNvSpPr>
          <p:nvPr>
            <p:ph type="ctrTitle"/>
          </p:nvPr>
        </p:nvSpPr>
        <p:spPr>
          <a:xfrm>
            <a:off x="541019" y="1122363"/>
            <a:ext cx="8061960" cy="2387600"/>
          </a:xfrm>
        </p:spPr>
        <p:txBody>
          <a:bodyPr>
            <a:normAutofit/>
          </a:bodyPr>
          <a:lstStyle/>
          <a:p>
            <a:r>
              <a:rPr lang="ja-JP" altLang="en-US" sz="4400">
                <a:latin typeface="UD Digi Kyokasho N-R" panose="020B0400000000000000" pitchFamily="34" charset="-128"/>
                <a:ea typeface="UD Digi Kyokasho N-R" panose="020B0400000000000000" pitchFamily="34" charset="-128"/>
              </a:rPr>
              <a:t>事例検討の</a:t>
            </a:r>
            <a:r>
              <a:rPr lang="ja-JP" altLang="en-US" sz="4400" smtClean="0">
                <a:latin typeface="UD Digi Kyokasho N-R" panose="020B0400000000000000" pitchFamily="34" charset="-128"/>
                <a:ea typeface="UD Digi Kyokasho N-R" panose="020B0400000000000000" pitchFamily="34" charset="-128"/>
              </a:rPr>
              <a:t>スーパービジョン（</a:t>
            </a:r>
            <a:r>
              <a:rPr lang="ja-JP" altLang="en-US" sz="4400">
                <a:latin typeface="UD Digi Kyokasho N-R" panose="020B0400000000000000" pitchFamily="34" charset="-128"/>
                <a:ea typeface="UD Digi Kyokasho N-R" panose="020B0400000000000000" pitchFamily="34" charset="-128"/>
              </a:rPr>
              <a:t>講義）</a:t>
            </a:r>
            <a:endParaRPr kumimoji="1" lang="ja-JP" altLang="en-US" sz="4400">
              <a:latin typeface="UD Digi Kyokasho N-R" panose="020B0400000000000000" pitchFamily="34" charset="-128"/>
              <a:ea typeface="UD Digi Kyokasho N-R" panose="020B0400000000000000" pitchFamily="34" charset="-128"/>
            </a:endParaRPr>
          </a:p>
        </p:txBody>
      </p:sp>
      <p:sp>
        <p:nvSpPr>
          <p:cNvPr id="5" name="テキスト ボックス 4">
            <a:extLst>
              <a:ext uri="{FF2B5EF4-FFF2-40B4-BE49-F238E27FC236}">
                <a16:creationId xmlns:a16="http://schemas.microsoft.com/office/drawing/2014/main" id="{4F14F226-FCE9-6D46-BE0C-A533F456ABFF}"/>
              </a:ext>
            </a:extLst>
          </p:cNvPr>
          <p:cNvSpPr txBox="1"/>
          <p:nvPr/>
        </p:nvSpPr>
        <p:spPr>
          <a:xfrm>
            <a:off x="2017454" y="4109506"/>
            <a:ext cx="5109091" cy="461665"/>
          </a:xfrm>
          <a:prstGeom prst="rect">
            <a:avLst/>
          </a:prstGeom>
          <a:noFill/>
        </p:spPr>
        <p:txBody>
          <a:bodyPr wrap="none" rtlCol="0">
            <a:spAutoFit/>
          </a:bodyPr>
          <a:lstStyle/>
          <a:p>
            <a:r>
              <a:rPr kumimoji="1" lang="ja-JP" altLang="en-US" sz="2400">
                <a:latin typeface="UD Digi Kyokasho N-R" panose="02020400000000000000" pitchFamily="49" charset="-128"/>
                <a:ea typeface="UD Digi Kyokasho N-R" panose="02020400000000000000" pitchFamily="49" charset="-128"/>
              </a:rPr>
              <a:t>社会福祉法人けやきの郷　菊本圭一</a:t>
            </a:r>
          </a:p>
        </p:txBody>
      </p:sp>
      <p:sp>
        <p:nvSpPr>
          <p:cNvPr id="6" name="テキスト ボックス 5">
            <a:extLst>
              <a:ext uri="{FF2B5EF4-FFF2-40B4-BE49-F238E27FC236}">
                <a16:creationId xmlns:a16="http://schemas.microsoft.com/office/drawing/2014/main" id="{6B4B1528-F4AF-7741-BB65-A9316F3C9534}"/>
              </a:ext>
            </a:extLst>
          </p:cNvPr>
          <p:cNvSpPr txBox="1"/>
          <p:nvPr/>
        </p:nvSpPr>
        <p:spPr>
          <a:xfrm>
            <a:off x="1189199" y="407670"/>
            <a:ext cx="7731604" cy="307777"/>
          </a:xfrm>
          <a:prstGeom prst="rect">
            <a:avLst/>
          </a:prstGeom>
          <a:noFill/>
        </p:spPr>
        <p:txBody>
          <a:bodyPr wrap="none" rtlCol="0">
            <a:spAutoFit/>
          </a:bodyPr>
          <a:lstStyle/>
          <a:p>
            <a:pPr algn="r"/>
            <a:r>
              <a:rPr lang="en-US" altLang="ja-JP" sz="1400" dirty="0"/>
              <a:t>2022</a:t>
            </a:r>
            <a:r>
              <a:rPr lang="ja-JP" altLang="en-US" sz="1400"/>
              <a:t>年度　</a:t>
            </a:r>
            <a:r>
              <a:rPr lang="ja-JP" altLang="en-US" sz="1400" smtClean="0"/>
              <a:t>サービス管理責任者・児童発達支援管理責任者指導者養成研修会</a:t>
            </a:r>
            <a:r>
              <a:rPr lang="ja-JP" altLang="en-US" sz="1400"/>
              <a:t>　</a:t>
            </a:r>
            <a:r>
              <a:rPr lang="ja-JP" altLang="en-US" sz="1400" smtClean="0"/>
              <a:t>更新研修コース</a:t>
            </a:r>
            <a:endParaRPr kumimoji="1" lang="ja-JP" altLang="en-US" sz="1400"/>
          </a:p>
        </p:txBody>
      </p:sp>
      <p:sp>
        <p:nvSpPr>
          <p:cNvPr id="7" name="スライド番号プレースホルダー 5"/>
          <p:cNvSpPr>
            <a:spLocks noGrp="1"/>
          </p:cNvSpPr>
          <p:nvPr>
            <p:ph type="sldNum" sz="quarter" idx="12"/>
          </p:nvPr>
        </p:nvSpPr>
        <p:spPr>
          <a:xfrm>
            <a:off x="7070700" y="6356351"/>
            <a:ext cx="2057400" cy="365125"/>
          </a:xfrm>
        </p:spPr>
        <p:txBody>
          <a:bodyPr/>
          <a:lstStyle/>
          <a:p>
            <a:fld id="{B4390111-117C-F049-9C75-9096B571D0FA}" type="slidenum">
              <a:rPr kumimoji="1" lang="ja-JP" altLang="en-US" smtClean="0"/>
              <a:t>1</a:t>
            </a:fld>
            <a:endParaRPr kumimoji="1" lang="ja-JP" altLang="en-US"/>
          </a:p>
        </p:txBody>
      </p:sp>
      <p:sp>
        <p:nvSpPr>
          <p:cNvPr id="9" name="字幕 2">
            <a:extLst>
              <a:ext uri="{FF2B5EF4-FFF2-40B4-BE49-F238E27FC236}">
                <a16:creationId xmlns:a16="http://schemas.microsoft.com/office/drawing/2014/main" id="{375E4B19-CB5C-8847-B6B8-A1695C3549E2}"/>
              </a:ext>
            </a:extLst>
          </p:cNvPr>
          <p:cNvSpPr txBox="1">
            <a:spLocks/>
          </p:cNvSpPr>
          <p:nvPr/>
        </p:nvSpPr>
        <p:spPr>
          <a:xfrm>
            <a:off x="685800" y="5170714"/>
            <a:ext cx="8163910" cy="1306286"/>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20000"/>
              </a:lnSpc>
            </a:pPr>
            <a:r>
              <a:rPr lang="ja-JP" altLang="en-US" sz="2000" smtClean="0">
                <a:latin typeface="UD Digi Kyokasho N-R" panose="02020400000000000000" pitchFamily="49" charset="-128"/>
                <a:ea typeface="UD Digi Kyokasho N-R" panose="02020400000000000000" pitchFamily="49" charset="-128"/>
              </a:rPr>
              <a:t>参考出典：「相談支援専門員のためのストレングスモデルに基づく障害者ケアマネジメントマニュアル」小澤温著　中央法規出版</a:t>
            </a:r>
            <a:endParaRPr lang="en-US" altLang="ja-JP" sz="2000" smtClean="0">
              <a:latin typeface="UD Digi Kyokasho N-R" panose="02020400000000000000" pitchFamily="49" charset="-128"/>
              <a:ea typeface="UD Digi Kyokasho N-R" panose="02020400000000000000" pitchFamily="49" charset="-128"/>
            </a:endParaRPr>
          </a:p>
          <a:p>
            <a:r>
              <a:rPr lang="ja-JP" altLang="en-US" sz="2000" smtClean="0">
                <a:latin typeface="UD Digi Kyokasho N-R" panose="02020400000000000000" pitchFamily="49" charset="-128"/>
                <a:ea typeface="UD Digi Kyokasho N-R" panose="02020400000000000000" pitchFamily="49" charset="-128"/>
              </a:rPr>
              <a:t>「</a:t>
            </a:r>
            <a:r>
              <a:rPr lang="en-US" altLang="ja-JP" sz="2000" smtClean="0">
                <a:latin typeface="UD Digi Kyokasho N-R" panose="02020400000000000000" pitchFamily="49" charset="-128"/>
                <a:ea typeface="UD Digi Kyokasho N-R" panose="02020400000000000000" pitchFamily="49" charset="-128"/>
              </a:rPr>
              <a:t>PCAGIP</a:t>
            </a:r>
            <a:r>
              <a:rPr lang="ja-JP" altLang="en-US" sz="2000" smtClean="0">
                <a:latin typeface="UD Digi Kyokasho N-R" panose="02020400000000000000" pitchFamily="49" charset="-128"/>
                <a:ea typeface="UD Digi Kyokasho N-R" panose="02020400000000000000" pitchFamily="49" charset="-128"/>
              </a:rPr>
              <a:t>入門　村山正治・中田行重著　創元社</a:t>
            </a:r>
            <a:endParaRPr lang="en-US" altLang="ja-JP" sz="2000" smtClean="0">
              <a:latin typeface="UD Digi Kyokasho N-R" panose="02020400000000000000" pitchFamily="49" charset="-128"/>
              <a:ea typeface="UD Digi Kyokasho N-R" panose="02020400000000000000" pitchFamily="49" charset="-128"/>
            </a:endParaRPr>
          </a:p>
          <a:p>
            <a:r>
              <a:rPr lang="ja-JP" altLang="en-US" sz="2000" smtClean="0">
                <a:latin typeface="UD Digi Kyokasho N-R" panose="02020400000000000000" pitchFamily="49" charset="-128"/>
                <a:ea typeface="UD Digi Kyokasho N-R" panose="02020400000000000000" pitchFamily="49" charset="-128"/>
              </a:rPr>
              <a:t>「恐れのない組織」エイミー・</a:t>
            </a:r>
            <a:r>
              <a:rPr lang="en-US" altLang="ja-JP" sz="2000" smtClean="0">
                <a:latin typeface="UD Digi Kyokasho N-R" panose="02020400000000000000" pitchFamily="49" charset="-128"/>
                <a:ea typeface="UD Digi Kyokasho N-R" panose="02020400000000000000" pitchFamily="49" charset="-128"/>
              </a:rPr>
              <a:t>C</a:t>
            </a:r>
            <a:r>
              <a:rPr lang="ja-JP" altLang="en-US" sz="2000" smtClean="0">
                <a:latin typeface="UD Digi Kyokasho N-R" panose="02020400000000000000" pitchFamily="49" charset="-128"/>
                <a:ea typeface="UD Digi Kyokasho N-R" panose="02020400000000000000" pitchFamily="49" charset="-128"/>
              </a:rPr>
              <a:t>・エドモンド</a:t>
            </a:r>
            <a:endParaRPr lang="ja-JP" altLang="en-US" sz="2000">
              <a:latin typeface="UD Digi Kyokasho N-R" panose="02020400000000000000" pitchFamily="49" charset="-128"/>
              <a:ea typeface="UD Digi Kyokasho N-R" panose="02020400000000000000" pitchFamily="49" charset="-128"/>
            </a:endParaRPr>
          </a:p>
        </p:txBody>
      </p:sp>
    </p:spTree>
    <p:extLst>
      <p:ext uri="{BB962C8B-B14F-4D97-AF65-F5344CB8AC3E}">
        <p14:creationId xmlns:p14="http://schemas.microsoft.com/office/powerpoint/2010/main" val="2182708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664028" y="1512525"/>
            <a:ext cx="8106521" cy="4809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spAutoFit/>
          </a:bodyPr>
          <a:lstStyle/>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他機関や専門職間の情報共有をすることで、アセスメントの精度を上げている</a:t>
            </a: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出席者相互の励まし合いがあり、業務のストレスを低減している</a:t>
            </a: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出席者の人材育成につながるよう</a:t>
            </a:r>
            <a:r>
              <a:rPr kumimoji="0" lang="ja-JP" altLang="en-US">
                <a:latin typeface="UD Digi Kyokasho N-R" panose="02020400000000000000" pitchFamily="49" charset="-128"/>
                <a:ea typeface="UD Digi Kyokasho N-R" panose="02020400000000000000" pitchFamily="49" charset="-128"/>
                <a:cs typeface="HGSMinchoE" charset="-128"/>
              </a:rPr>
              <a:t>、</a:t>
            </a:r>
            <a:r>
              <a:rPr kumimoji="0" lang="x-none" altLang="x-none">
                <a:latin typeface="UD Digi Kyokasho N-R" panose="02020400000000000000" pitchFamily="49" charset="-128"/>
                <a:ea typeface="UD Digi Kyokasho N-R" panose="02020400000000000000" pitchFamily="49" charset="-128"/>
                <a:cs typeface="HGSMinchoE" charset="-128"/>
              </a:rPr>
              <a:t>ストレングス</a:t>
            </a:r>
            <a:r>
              <a:rPr kumimoji="0" lang="ja-JP" altLang="en-US">
                <a:latin typeface="UD Digi Kyokasho N-R" panose="02020400000000000000" pitchFamily="49" charset="-128"/>
                <a:ea typeface="UD Digi Kyokasho N-R" panose="02020400000000000000" pitchFamily="49" charset="-128"/>
                <a:cs typeface="HGSMinchoE" charset="-128"/>
              </a:rPr>
              <a:t>や新たな</a:t>
            </a:r>
            <a:r>
              <a:rPr kumimoji="0" lang="x-none" altLang="x-none">
                <a:latin typeface="UD Digi Kyokasho N-R" panose="02020400000000000000" pitchFamily="49" charset="-128"/>
                <a:ea typeface="UD Digi Kyokasho N-R" panose="02020400000000000000" pitchFamily="49" charset="-128"/>
                <a:cs typeface="HGSMinchoE" charset="-128"/>
              </a:rPr>
              <a:t>視点の獲得や活用が具体的に行われている</a:t>
            </a:r>
            <a:endParaRPr kumimoji="0" lang="x-none" altLang="x-none"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利用者理解の視点を広げ、関係性を強固にしている</a:t>
            </a:r>
          </a:p>
          <a:p>
            <a:pPr defTabSz="685800" eaLnBrk="0" fontAlgn="base" hangingPunct="0">
              <a:lnSpc>
                <a:spcPct val="100000"/>
              </a:lnSpc>
              <a:spcBef>
                <a:spcPct val="0"/>
              </a:spcBef>
              <a:spcAft>
                <a:spcPct val="0"/>
              </a:spcAft>
              <a:buFont typeface="Wingdings" charset="2"/>
              <a:buChar char="Ø"/>
            </a:pPr>
            <a:r>
              <a:rPr kumimoji="0" lang="x-none" altLang="x-none" dirty="0">
                <a:latin typeface="UD Digi Kyokasho N-R" panose="02020400000000000000" pitchFamily="49" charset="-128"/>
                <a:ea typeface="UD Digi Kyokasho N-R" panose="02020400000000000000" pitchFamily="49" charset="-128"/>
                <a:cs typeface="HGSMinchoE" charset="-128"/>
              </a:rPr>
              <a:t>インフォーマル資源を活用できる柔軟なアイディアが出せるようにしている</a:t>
            </a:r>
            <a:endParaRPr kumimoji="0" lang="en-US" altLang="x-none" dirty="0">
              <a:latin typeface="UD Digi Kyokasho N-R" panose="02020400000000000000" pitchFamily="49" charset="-128"/>
              <a:ea typeface="UD Digi Kyokasho N-R" panose="02020400000000000000" pitchFamily="49" charset="-128"/>
              <a:cs typeface="HGSMinchoE" charset="-128"/>
            </a:endParaRPr>
          </a:p>
        </p:txBody>
      </p:sp>
      <p:sp>
        <p:nvSpPr>
          <p:cNvPr id="5" name="タイトル 1">
            <a:extLst>
              <a:ext uri="{FF2B5EF4-FFF2-40B4-BE49-F238E27FC236}">
                <a16:creationId xmlns:a16="http://schemas.microsoft.com/office/drawing/2014/main" id="{6AF6356C-3C55-4148-9B9E-B004E6E28601}"/>
              </a:ext>
            </a:extLst>
          </p:cNvPr>
          <p:cNvSpPr txBox="1">
            <a:spLocks/>
          </p:cNvSpPr>
          <p:nvPr/>
        </p:nvSpPr>
        <p:spPr>
          <a:xfrm>
            <a:off x="628650" y="158292"/>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a:latin typeface="UD Digi Kyokasho N-R" panose="02020400000000000000" pitchFamily="49" charset="-128"/>
                <a:ea typeface="UD Digi Kyokasho N-R" panose="02020400000000000000" pitchFamily="49" charset="-128"/>
              </a:rPr>
              <a:t>事例検討時に大切にしたい視点②</a:t>
            </a:r>
          </a:p>
        </p:txBody>
      </p:sp>
      <p:sp>
        <p:nvSpPr>
          <p:cNvPr id="2" name="スライド番号プレースホルダー 1"/>
          <p:cNvSpPr>
            <a:spLocks noGrp="1"/>
          </p:cNvSpPr>
          <p:nvPr>
            <p:ph type="sldNum" sz="quarter" idx="12"/>
          </p:nvPr>
        </p:nvSpPr>
        <p:spPr/>
        <p:txBody>
          <a:bodyPr/>
          <a:lstStyle/>
          <a:p>
            <a:fld id="{B4390111-117C-F049-9C75-9096B571D0FA}" type="slidenum">
              <a:rPr kumimoji="1" lang="ja-JP" altLang="en-US" smtClean="0"/>
              <a:t>10</a:t>
            </a:fld>
            <a:endParaRPr kumimoji="1" lang="ja-JP" altLang="en-US"/>
          </a:p>
        </p:txBody>
      </p:sp>
    </p:spTree>
    <p:extLst>
      <p:ext uri="{BB962C8B-B14F-4D97-AF65-F5344CB8AC3E}">
        <p14:creationId xmlns:p14="http://schemas.microsoft.com/office/powerpoint/2010/main" val="1672859426"/>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Grp="1" noChangeArrowheads="1"/>
          </p:cNvSpPr>
          <p:nvPr>
            <p:ph idx="1"/>
          </p:nvPr>
        </p:nvSpPr>
        <p:spPr bwMode="auto">
          <a:xfrm>
            <a:off x="664028" y="1512525"/>
            <a:ext cx="8106521" cy="5181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68580" tIns="34290" rIns="68580" bIns="34290" numCol="1" rtlCol="0" anchor="t" anchorCtr="0" compatLnSpc="1">
            <a:prstTxWarp prst="textNoShape">
              <a:avLst/>
            </a:prstTxWarp>
            <a:spAutoFit/>
          </a:bodyPr>
          <a:lstStyle/>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当事者を被告にしない</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当事者を変えることを目的にしない</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当事者の困りごとの解決のお手伝いをする</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意見に良い悪いはない。だけど、自分お意見を押し付けない</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r>
              <a:rPr kumimoji="0" lang="ja-JP" altLang="en-US">
                <a:latin typeface="UD Digi Kyokasho N-R" panose="02020400000000000000" pitchFamily="49" charset="-128"/>
                <a:ea typeface="UD Digi Kyokasho N-R" panose="02020400000000000000" pitchFamily="49" charset="-128"/>
                <a:cs typeface="HGSMinchoE" charset="-128"/>
              </a:rPr>
              <a:t>楽しさを大事にする</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marL="0" indent="0" defTabSz="685800" eaLnBrk="0" fontAlgn="base" hangingPunct="0">
              <a:lnSpc>
                <a:spcPct val="150000"/>
              </a:lnSpc>
              <a:spcBef>
                <a:spcPct val="0"/>
              </a:spcBef>
              <a:spcAft>
                <a:spcPct val="0"/>
              </a:spcAft>
              <a:buNone/>
            </a:pPr>
            <a:r>
              <a:rPr kumimoji="0" lang="ja-JP" altLang="en-US">
                <a:latin typeface="UD Digi Kyokasho N-R" panose="02020400000000000000" pitchFamily="49" charset="-128"/>
                <a:ea typeface="UD Digi Kyokasho N-R" panose="02020400000000000000" pitchFamily="49" charset="-128"/>
                <a:cs typeface="HGSMinchoE" charset="-128"/>
              </a:rPr>
              <a:t>＜</a:t>
            </a:r>
            <a:r>
              <a:rPr kumimoji="0" lang="en-US" altLang="ja-JP" dirty="0">
                <a:latin typeface="UD Digi Kyokasho N-R" panose="02020400000000000000" pitchFamily="49" charset="-128"/>
                <a:ea typeface="UD Digi Kyokasho N-R" panose="02020400000000000000" pitchFamily="49" charset="-128"/>
                <a:cs typeface="HGSMinchoE" charset="-128"/>
              </a:rPr>
              <a:t>PICAGIP</a:t>
            </a:r>
            <a:r>
              <a:rPr kumimoji="0" lang="ja-JP" altLang="en-US">
                <a:latin typeface="UD Digi Kyokasho N-R" panose="02020400000000000000" pitchFamily="49" charset="-128"/>
                <a:ea typeface="UD Digi Kyokasho N-R" panose="02020400000000000000" pitchFamily="49" charset="-128"/>
                <a:cs typeface="HGSMinchoE" charset="-128"/>
              </a:rPr>
              <a:t>　出典　東ふくおか当事者研究会＞　</a:t>
            </a:r>
            <a:endParaRPr kumimoji="0" lang="en-US" altLang="ja-JP" dirty="0">
              <a:latin typeface="UD Digi Kyokasho N-R" panose="02020400000000000000" pitchFamily="49" charset="-128"/>
              <a:ea typeface="UD Digi Kyokasho N-R" panose="02020400000000000000" pitchFamily="49" charset="-128"/>
              <a:cs typeface="HGSMinchoE" charset="-128"/>
            </a:endParaRPr>
          </a:p>
          <a:p>
            <a:pPr defTabSz="685800" eaLnBrk="0" fontAlgn="base" hangingPunct="0">
              <a:lnSpc>
                <a:spcPct val="150000"/>
              </a:lnSpc>
              <a:spcBef>
                <a:spcPct val="0"/>
              </a:spcBef>
              <a:spcAft>
                <a:spcPct val="0"/>
              </a:spcAft>
              <a:buFont typeface="Wingdings" charset="2"/>
              <a:buChar char="Ø"/>
            </a:pPr>
            <a:endParaRPr kumimoji="0" lang="x-none" altLang="x-none" dirty="0">
              <a:latin typeface="UD Digi Kyokasho N-R" panose="02020400000000000000" pitchFamily="49" charset="-128"/>
              <a:ea typeface="UD Digi Kyokasho N-R" panose="02020400000000000000" pitchFamily="49" charset="-128"/>
              <a:cs typeface="HGSMinchoE" charset="-128"/>
            </a:endParaRPr>
          </a:p>
        </p:txBody>
      </p:sp>
      <p:sp>
        <p:nvSpPr>
          <p:cNvPr id="5" name="タイトル 1">
            <a:extLst>
              <a:ext uri="{FF2B5EF4-FFF2-40B4-BE49-F238E27FC236}">
                <a16:creationId xmlns:a16="http://schemas.microsoft.com/office/drawing/2014/main" id="{6AF6356C-3C55-4148-9B9E-B004E6E28601}"/>
              </a:ext>
            </a:extLst>
          </p:cNvPr>
          <p:cNvSpPr txBox="1">
            <a:spLocks/>
          </p:cNvSpPr>
          <p:nvPr/>
        </p:nvSpPr>
        <p:spPr>
          <a:xfrm>
            <a:off x="628650" y="158292"/>
            <a:ext cx="78867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a:latin typeface="UD Digi Kyokasho N-R" panose="02020400000000000000" pitchFamily="49" charset="-128"/>
                <a:ea typeface="UD Digi Kyokasho N-R" panose="02020400000000000000" pitchFamily="49" charset="-128"/>
              </a:rPr>
              <a:t>事例検討時に大切にしたい視点</a:t>
            </a:r>
            <a:r>
              <a:rPr lang="en-US" altLang="ja-JP" sz="4000" dirty="0">
                <a:latin typeface="UD Digi Kyokasho N-R" panose="02020400000000000000" pitchFamily="49" charset="-128"/>
                <a:ea typeface="UD Digi Kyokasho N-R" panose="02020400000000000000" pitchFamily="49" charset="-128"/>
              </a:rPr>
              <a:t>③</a:t>
            </a:r>
            <a:endParaRPr lang="ja-JP" altLang="en-US" sz="4000">
              <a:latin typeface="UD Digi Kyokasho N-R" panose="02020400000000000000" pitchFamily="49" charset="-128"/>
              <a:ea typeface="UD Digi Kyokasho N-R" panose="02020400000000000000" pitchFamily="49" charset="-128"/>
            </a:endParaRPr>
          </a:p>
        </p:txBody>
      </p:sp>
      <p:sp>
        <p:nvSpPr>
          <p:cNvPr id="2" name="スライド番号プレースホルダー 1"/>
          <p:cNvSpPr>
            <a:spLocks noGrp="1"/>
          </p:cNvSpPr>
          <p:nvPr>
            <p:ph type="sldNum" sz="quarter" idx="12"/>
          </p:nvPr>
        </p:nvSpPr>
        <p:spPr/>
        <p:txBody>
          <a:bodyPr/>
          <a:lstStyle/>
          <a:p>
            <a:fld id="{B4390111-117C-F049-9C75-9096B571D0FA}" type="slidenum">
              <a:rPr kumimoji="1" lang="ja-JP" altLang="en-US" smtClean="0"/>
              <a:t>11</a:t>
            </a:fld>
            <a:endParaRPr kumimoji="1" lang="ja-JP" altLang="en-US"/>
          </a:p>
        </p:txBody>
      </p:sp>
    </p:spTree>
    <p:extLst>
      <p:ext uri="{BB962C8B-B14F-4D97-AF65-F5344CB8AC3E}">
        <p14:creationId xmlns:p14="http://schemas.microsoft.com/office/powerpoint/2010/main" val="862347113"/>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5654" y="495388"/>
            <a:ext cx="8213546" cy="887642"/>
          </a:xfrm>
          <a:solidFill>
            <a:schemeClr val="accent2"/>
          </a:solidFill>
          <a:effectLst>
            <a:outerShdw blurRad="50800" dist="76200" dir="16200000" rotWithShape="0">
              <a:prstClr val="black">
                <a:alpha val="40000"/>
              </a:prstClr>
            </a:outerShdw>
          </a:effectLst>
        </p:spPr>
        <p:txBody>
          <a:bodyPr anchor="ctr">
            <a:normAutofit/>
          </a:bodyPr>
          <a:lstStyle/>
          <a:p>
            <a:pPr marL="514350" indent="-514350">
              <a:buFont typeface="Wingdings" charset="2"/>
              <a:buChar char="u"/>
            </a:pPr>
            <a:r>
              <a:rPr lang="ja-JP" altLang="ja-JP" sz="2800" dirty="0">
                <a:solidFill>
                  <a:schemeClr val="bg1"/>
                </a:solidFill>
                <a:latin typeface="UD Digi Kyokasho N-R" panose="02020400000000000000" pitchFamily="49" charset="-128"/>
                <a:ea typeface="UD Digi Kyokasho N-R" panose="02020400000000000000" pitchFamily="49" charset="-128"/>
                <a:cs typeface="HGPMinchoE" charset="-128"/>
              </a:rPr>
              <a:t>学習するため</a:t>
            </a:r>
            <a:r>
              <a:rPr lang="ja-JP" altLang="ja-JP" sz="2800">
                <a:solidFill>
                  <a:schemeClr val="bg1"/>
                </a:solidFill>
                <a:latin typeface="UD Digi Kyokasho N-R" panose="02020400000000000000" pitchFamily="49" charset="-128"/>
                <a:ea typeface="UD Digi Kyokasho N-R" panose="02020400000000000000" pitchFamily="49" charset="-128"/>
                <a:cs typeface="HGPMinchoE" charset="-128"/>
              </a:rPr>
              <a:t>の骨組みづくり</a:t>
            </a:r>
            <a:r>
              <a:rPr lang="ja-JP" altLang="ja-JP" sz="2000">
                <a:solidFill>
                  <a:schemeClr val="bg1"/>
                </a:solidFill>
                <a:latin typeface="UD Digi Kyokasho N-R" panose="02020400000000000000" pitchFamily="49" charset="-128"/>
                <a:ea typeface="UD Digi Kyokasho N-R" panose="02020400000000000000" pitchFamily="49" charset="-128"/>
                <a:cs typeface="HGPMinchoE" charset="-128"/>
              </a:rPr>
              <a:t>（学習型組織</a:t>
            </a:r>
            <a:r>
              <a:rPr lang="ja-JP" altLang="en-US" sz="2000">
                <a:solidFill>
                  <a:schemeClr val="bg1"/>
                </a:solidFill>
                <a:latin typeface="UD Digi Kyokasho N-R" panose="02020400000000000000" pitchFamily="49" charset="-128"/>
                <a:ea typeface="UD Digi Kyokasho N-R" panose="02020400000000000000" pitchFamily="49" charset="-128"/>
                <a:cs typeface="HGPMinchoE" charset="-128"/>
              </a:rPr>
              <a:t>、職場</a:t>
            </a:r>
            <a:r>
              <a:rPr lang="ja-JP" altLang="ja-JP" sz="2000">
                <a:solidFill>
                  <a:schemeClr val="bg1"/>
                </a:solidFill>
                <a:latin typeface="UD Digi Kyokasho N-R" panose="02020400000000000000" pitchFamily="49" charset="-128"/>
                <a:ea typeface="UD Digi Kyokasho N-R" panose="02020400000000000000" pitchFamily="49" charset="-128"/>
                <a:cs typeface="HGPMinchoE" charset="-128"/>
              </a:rPr>
              <a:t>へ</a:t>
            </a:r>
            <a:r>
              <a:rPr lang="ja-JP" altLang="ja-JP" sz="2000" dirty="0">
                <a:solidFill>
                  <a:schemeClr val="bg1"/>
                </a:solidFill>
                <a:latin typeface="UD Digi Kyokasho N-R" panose="02020400000000000000" pitchFamily="49" charset="-128"/>
                <a:ea typeface="UD Digi Kyokasho N-R" panose="02020400000000000000" pitchFamily="49" charset="-128"/>
                <a:cs typeface="HGPMinchoE" charset="-128"/>
              </a:rPr>
              <a:t>） </a:t>
            </a:r>
            <a:endParaRPr lang="ja-JP" altLang="en-US" sz="2000" dirty="0">
              <a:solidFill>
                <a:schemeClr val="bg1"/>
              </a:solidFill>
              <a:latin typeface="UD Digi Kyokasho N-R" panose="02020400000000000000" pitchFamily="49" charset="-128"/>
              <a:ea typeface="UD Digi Kyokasho N-R" panose="02020400000000000000" pitchFamily="49" charset="-128"/>
              <a:cs typeface="HGPMinchoE" charset="-128"/>
            </a:endParaRPr>
          </a:p>
        </p:txBody>
      </p:sp>
      <p:sp>
        <p:nvSpPr>
          <p:cNvPr id="3" name="コンテンツ プレースホルダー 2"/>
          <p:cNvSpPr>
            <a:spLocks noGrp="1"/>
          </p:cNvSpPr>
          <p:nvPr>
            <p:ph idx="1"/>
          </p:nvPr>
        </p:nvSpPr>
        <p:spPr>
          <a:xfrm>
            <a:off x="625654" y="1528591"/>
            <a:ext cx="8213546" cy="4811249"/>
          </a:xfrm>
        </p:spPr>
        <p:txBody>
          <a:bodyPr anchor="t">
            <a:noAutofit/>
          </a:bodyPr>
          <a:lstStyle/>
          <a:p>
            <a:pPr marL="0" indent="0">
              <a:lnSpc>
                <a:spcPct val="150000"/>
              </a:lnSpc>
              <a:buNone/>
            </a:pPr>
            <a:r>
              <a:rPr lang="ja-JP" altLang="ja-JP" dirty="0">
                <a:latin typeface="UD Digi Kyokasho N-R" panose="02020400000000000000" pitchFamily="49" charset="-128"/>
                <a:ea typeface="UD Digi Kyokasho N-R" panose="02020400000000000000" pitchFamily="49" charset="-128"/>
                <a:cs typeface="HGPMinchoE" charset="-128"/>
              </a:rPr>
              <a:t>障害のある方の生活の質を高めるため、個別で複雑かつ変化しやすいニーズや社会環境を十分に理解し、協働</a:t>
            </a:r>
            <a:r>
              <a:rPr lang="ja-JP" altLang="ja-JP">
                <a:latin typeface="UD Digi Kyokasho N-R" panose="02020400000000000000" pitchFamily="49" charset="-128"/>
                <a:ea typeface="UD Digi Kyokasho N-R" panose="02020400000000000000" pitchFamily="49" charset="-128"/>
                <a:cs typeface="HGPMinchoE" charset="-128"/>
              </a:rPr>
              <a:t>によ</a:t>
            </a:r>
            <a:r>
              <a:rPr lang="ja-JP" altLang="en-US">
                <a:latin typeface="UD Digi Kyokasho N-R" panose="02020400000000000000" pitchFamily="49" charset="-128"/>
                <a:ea typeface="UD Digi Kyokasho N-R" panose="02020400000000000000" pitchFamily="49" charset="-128"/>
                <a:cs typeface="HGPMinchoE" charset="-128"/>
              </a:rPr>
              <a:t>り</a:t>
            </a:r>
            <a:r>
              <a:rPr lang="ja-JP" altLang="ja-JP">
                <a:latin typeface="UD Digi Kyokasho N-R" panose="02020400000000000000" pitchFamily="49" charset="-128"/>
                <a:ea typeface="UD Digi Kyokasho N-R" panose="02020400000000000000" pitchFamily="49" charset="-128"/>
                <a:cs typeface="HGPMinchoE" charset="-128"/>
              </a:rPr>
              <a:t>柔軟</a:t>
            </a:r>
            <a:r>
              <a:rPr lang="ja-JP" altLang="en-US" dirty="0">
                <a:latin typeface="UD Digi Kyokasho N-R" panose="02020400000000000000" pitchFamily="49" charset="-128"/>
                <a:ea typeface="UD Digi Kyokasho N-R" panose="02020400000000000000" pitchFamily="49" charset="-128"/>
                <a:cs typeface="HGPMinchoE" charset="-128"/>
              </a:rPr>
              <a:t>で流動性のある</a:t>
            </a:r>
            <a:r>
              <a:rPr lang="ja-JP" altLang="ja-JP" dirty="0">
                <a:latin typeface="UD Digi Kyokasho N-R" panose="02020400000000000000" pitchFamily="49" charset="-128"/>
                <a:ea typeface="UD Digi Kyokasho N-R" panose="02020400000000000000" pitchFamily="49" charset="-128"/>
                <a:cs typeface="HGPMinchoE" charset="-128"/>
              </a:rPr>
              <a:t>チーム作りを促すことがとても重要となります。</a:t>
            </a:r>
            <a:endParaRPr lang="en-US" altLang="ja-JP" dirty="0">
              <a:latin typeface="UD Digi Kyokasho N-R" panose="02020400000000000000" pitchFamily="49" charset="-128"/>
              <a:ea typeface="UD Digi Kyokasho N-R" panose="02020400000000000000" pitchFamily="49" charset="-128"/>
              <a:cs typeface="HGPMinchoE" charset="-128"/>
            </a:endParaRPr>
          </a:p>
          <a:p>
            <a:pPr marL="0" indent="0">
              <a:lnSpc>
                <a:spcPct val="150000"/>
              </a:lnSpc>
              <a:buNone/>
            </a:pPr>
            <a:r>
              <a:rPr lang="ja-JP" altLang="ja-JP" dirty="0">
                <a:latin typeface="UD Digi Kyokasho N-R" panose="02020400000000000000" pitchFamily="49" charset="-128"/>
                <a:ea typeface="UD Digi Kyokasho N-R" panose="02020400000000000000" pitchFamily="49" charset="-128"/>
                <a:cs typeface="HGPMinchoE" charset="-128"/>
              </a:rPr>
              <a:t>そこで必要なのは、これまでの実行型の組織（チーム）から学習型の組織（チーム）へ変更していく必要が</a:t>
            </a:r>
            <a:r>
              <a:rPr lang="ja-JP" altLang="ja-JP">
                <a:latin typeface="UD Digi Kyokasho N-R" panose="02020400000000000000" pitchFamily="49" charset="-128"/>
                <a:ea typeface="UD Digi Kyokasho N-R" panose="02020400000000000000" pitchFamily="49" charset="-128"/>
                <a:cs typeface="HGPMinchoE" charset="-128"/>
              </a:rPr>
              <a:t>あります。</a:t>
            </a:r>
            <a:r>
              <a:rPr lang="ja-JP" altLang="en-US" sz="1800" u="sng">
                <a:solidFill>
                  <a:srgbClr val="FF0000"/>
                </a:solidFill>
                <a:latin typeface="UD Digi Kyokasho N-R" panose="02020400000000000000" pitchFamily="49" charset="-128"/>
                <a:ea typeface="UD Digi Kyokasho N-R" panose="02020400000000000000" pitchFamily="49" charset="-128"/>
                <a:cs typeface="HGPMinchoE" charset="-128"/>
              </a:rPr>
              <a:t>個が向上することで、チームが向上し、その結果をまた個に還元するような仕組み</a:t>
            </a:r>
            <a:endParaRPr lang="ja-JP" altLang="ja-JP" sz="1800" u="sng" dirty="0">
              <a:solidFill>
                <a:srgbClr val="FF0000"/>
              </a:solidFill>
              <a:latin typeface="UD Digi Kyokasho N-R" panose="02020400000000000000" pitchFamily="49" charset="-128"/>
              <a:ea typeface="UD Digi Kyokasho N-R" panose="02020400000000000000" pitchFamily="49" charset="-128"/>
              <a:cs typeface="HGPMinchoE"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12</a:t>
            </a:fld>
            <a:endParaRPr kumimoji="1" lang="ja-JP" altLang="en-US"/>
          </a:p>
        </p:txBody>
      </p:sp>
    </p:spTree>
    <p:extLst>
      <p:ext uri="{BB962C8B-B14F-4D97-AF65-F5344CB8AC3E}">
        <p14:creationId xmlns:p14="http://schemas.microsoft.com/office/powerpoint/2010/main" val="1086792853"/>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6839" y="341020"/>
            <a:ext cx="7470322" cy="678656"/>
          </a:xfrm>
          <a:solidFill>
            <a:schemeClr val="accent2"/>
          </a:solidFill>
          <a:effectLst>
            <a:outerShdw blurRad="50800" dist="76200" dir="16200000" rotWithShape="0">
              <a:prstClr val="black">
                <a:alpha val="40000"/>
              </a:prstClr>
            </a:outerShdw>
          </a:effectLst>
        </p:spPr>
        <p:txBody>
          <a:bodyPr anchor="ctr">
            <a:normAutofit/>
          </a:bodyPr>
          <a:lstStyle/>
          <a:p>
            <a:pPr marL="428625" indent="-428625">
              <a:buFont typeface="Wingdings" charset="2"/>
              <a:buChar char="u"/>
            </a:pPr>
            <a:r>
              <a:rPr lang="ja-JP" altLang="en-US" sz="2700" b="1">
                <a:solidFill>
                  <a:schemeClr val="bg1"/>
                </a:solidFill>
                <a:latin typeface="UD Digi Kyokasho NK-R" panose="02020400000000000000" pitchFamily="18" charset="-128"/>
                <a:ea typeface="UD Digi Kyokasho NK-R" panose="02020400000000000000" pitchFamily="18" charset="-128"/>
                <a:cs typeface="Yu Mincho Demibold" charset="-128"/>
              </a:rPr>
              <a:t>人々の多様な価値を</a:t>
            </a:r>
            <a:r>
              <a:rPr lang="ja-JP" altLang="en-US" sz="2700" b="1" dirty="0">
                <a:solidFill>
                  <a:schemeClr val="bg1"/>
                </a:solidFill>
                <a:latin typeface="UD Digi Kyokasho NK-R" panose="02020400000000000000" pitchFamily="18" charset="-128"/>
                <a:ea typeface="UD Digi Kyokasho NK-R" panose="02020400000000000000" pitchFamily="18" charset="-128"/>
                <a:cs typeface="Yu Mincho Demibold" charset="-128"/>
              </a:rPr>
              <a:t>支えるためのチーム作り</a:t>
            </a:r>
          </a:p>
        </p:txBody>
      </p:sp>
      <p:sp>
        <p:nvSpPr>
          <p:cNvPr id="3" name="コンテンツ プレースホルダー 2"/>
          <p:cNvSpPr>
            <a:spLocks noGrp="1"/>
          </p:cNvSpPr>
          <p:nvPr>
            <p:ph idx="1"/>
          </p:nvPr>
        </p:nvSpPr>
        <p:spPr>
          <a:xfrm>
            <a:off x="628650" y="1019676"/>
            <a:ext cx="7886700" cy="3723774"/>
          </a:xfrm>
        </p:spPr>
        <p:txBody>
          <a:bodyPr>
            <a:noAutofit/>
          </a:bodyPr>
          <a:lstStyle/>
          <a:p>
            <a:pPr>
              <a:lnSpc>
                <a:spcPct val="100000"/>
              </a:lnSpc>
              <a:buFont typeface="Wingdings" charset="2"/>
              <a:buChar char="Ø"/>
            </a:pPr>
            <a:r>
              <a:rPr lang="ja-JP" altLang="en-US" sz="2400">
                <a:latin typeface="UD Digi Kyokasho NK-R" panose="02020400000000000000" pitchFamily="18" charset="-128"/>
                <a:ea typeface="UD Digi Kyokasho NK-R" panose="02020400000000000000" pitchFamily="18" charset="-128"/>
                <a:cs typeface="Yu Mincho Demibold" charset="-128"/>
              </a:rPr>
              <a:t>サビ児管（</a:t>
            </a:r>
            <a:r>
              <a:rPr lang="ja-JP" altLang="en-US" sz="2400" dirty="0">
                <a:latin typeface="UD Digi Kyokasho NK-R" panose="02020400000000000000" pitchFamily="18" charset="-128"/>
                <a:ea typeface="UD Digi Kyokasho NK-R" panose="02020400000000000000" pitchFamily="18" charset="-128"/>
                <a:cs typeface="Yu Mincho Demibold" charset="-128"/>
              </a:rPr>
              <a:t>個人）だけでのレベルでは、解決できない問題を抱えている人への支援体制作り。</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利用者の問題の本質をきちんと共有し、しっかりと機能するチームを作る</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チームを柔軟に組んで（ケアマネジメント）、問題の発見から解決までを追いかけたり、チームでの議論を通じて創造（社会資源を柔軟に活用）を行ったりと、チームによる業務の推進の比重がますます高まっている。</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チーム力が高く機能していれば、ケアマネジメントの効果は高まります。反対にチームに問題があればケアマネジメントの質は下がります。</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a:p>
            <a:pPr>
              <a:lnSpc>
                <a:spcPct val="100000"/>
              </a:lnSpc>
              <a:buFont typeface="Wingdings" charset="2"/>
              <a:buChar char="Ø"/>
            </a:pPr>
            <a:r>
              <a:rPr lang="ja-JP" altLang="en-US" sz="2400" dirty="0">
                <a:latin typeface="UD Digi Kyokasho NK-R" panose="02020400000000000000" pitchFamily="18" charset="-128"/>
                <a:ea typeface="UD Digi Kyokasho NK-R" panose="02020400000000000000" pitchFamily="18" charset="-128"/>
                <a:cs typeface="Yu Mincho Demibold" charset="-128"/>
              </a:rPr>
              <a:t>個人の能力で一時的に成果を上げることは可能ですが、長期的な視点で見れば、チーム力の向上がケアマネジメントの</a:t>
            </a:r>
            <a:r>
              <a:rPr lang="ja-JP" altLang="en-US" sz="2400">
                <a:latin typeface="UD Digi Kyokasho NK-R" panose="02020400000000000000" pitchFamily="18" charset="-128"/>
                <a:ea typeface="UD Digi Kyokasho NK-R" panose="02020400000000000000" pitchFamily="18" charset="-128"/>
                <a:cs typeface="Yu Mincho Demibold" charset="-128"/>
              </a:rPr>
              <a:t>質を高める基本</a:t>
            </a:r>
            <a:r>
              <a:rPr lang="ja-JP" altLang="en-US" sz="2400" dirty="0">
                <a:latin typeface="UD Digi Kyokasho NK-R" panose="02020400000000000000" pitchFamily="18" charset="-128"/>
                <a:ea typeface="UD Digi Kyokasho NK-R" panose="02020400000000000000" pitchFamily="18" charset="-128"/>
                <a:cs typeface="Yu Mincho Demibold" charset="-128"/>
              </a:rPr>
              <a:t>となります。</a:t>
            </a:r>
            <a:endParaRPr lang="en-US" altLang="ja-JP" sz="2400" dirty="0">
              <a:latin typeface="UD Digi Kyokasho NK-R" panose="02020400000000000000" pitchFamily="18" charset="-128"/>
              <a:ea typeface="UD Digi Kyokasho NK-R" panose="02020400000000000000" pitchFamily="18" charset="-128"/>
              <a:cs typeface="Yu Mincho Demibold"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13</a:t>
            </a:fld>
            <a:endParaRPr kumimoji="1" lang="ja-JP" altLang="en-US"/>
          </a:p>
        </p:txBody>
      </p:sp>
    </p:spTree>
    <p:extLst>
      <p:ext uri="{BB962C8B-B14F-4D97-AF65-F5344CB8AC3E}">
        <p14:creationId xmlns:p14="http://schemas.microsoft.com/office/powerpoint/2010/main" val="1418678121"/>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838200" y="248327"/>
            <a:ext cx="7543800" cy="759606"/>
          </a:xfrm>
          <a:solidFill>
            <a:schemeClr val="accent2"/>
          </a:solidFill>
          <a:effectLst>
            <a:outerShdw blurRad="50800" dist="76200" dir="16200000" rotWithShape="0">
              <a:prstClr val="black">
                <a:alpha val="40000"/>
              </a:prstClr>
            </a:outerShdw>
          </a:effectLst>
        </p:spPr>
        <p:txBody>
          <a:bodyPr anchor="ctr">
            <a:normAutofit/>
          </a:bodyPr>
          <a:lstStyle/>
          <a:p>
            <a:pPr marL="342900" indent="-342900">
              <a:buFont typeface="Wingdings" charset="2"/>
              <a:buChar char="u"/>
              <a:defRPr/>
            </a:pP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ケースレビュー</a:t>
            </a:r>
            <a: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t>(</a:t>
            </a: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事例共有</a:t>
            </a:r>
            <a: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t>)</a:t>
            </a: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と事例</a:t>
            </a:r>
            <a:r>
              <a:rPr lang="ja-JP" altLang="ja-JP" sz="2400">
                <a:solidFill>
                  <a:schemeClr val="bg1"/>
                </a:solidFill>
                <a:latin typeface="UD Digi Kyokasho N-R" panose="02020400000000000000" pitchFamily="49" charset="-128"/>
                <a:ea typeface="UD Digi Kyokasho N-R" panose="02020400000000000000" pitchFamily="49" charset="-128"/>
                <a:cs typeface="HGPMinchoE" charset="-128"/>
              </a:rPr>
              <a:t>検討を</a:t>
            </a:r>
            <a: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t/>
            </a:r>
            <a:br>
              <a:rPr lang="en-US" altLang="ja-JP" sz="2400" dirty="0">
                <a:solidFill>
                  <a:schemeClr val="bg1"/>
                </a:solidFill>
                <a:latin typeface="UD Digi Kyokasho N-R" panose="02020400000000000000" pitchFamily="49" charset="-128"/>
                <a:ea typeface="UD Digi Kyokasho N-R" panose="02020400000000000000" pitchFamily="49" charset="-128"/>
                <a:cs typeface="HGPMinchoE" charset="-128"/>
              </a:rPr>
            </a:br>
            <a:r>
              <a:rPr lang="ja-JP" altLang="ja-JP" sz="2400" dirty="0">
                <a:solidFill>
                  <a:schemeClr val="bg1"/>
                </a:solidFill>
                <a:latin typeface="UD Digi Kyokasho N-R" panose="02020400000000000000" pitchFamily="49" charset="-128"/>
                <a:ea typeface="UD Digi Kyokasho N-R" panose="02020400000000000000" pitchFamily="49" charset="-128"/>
                <a:cs typeface="HGPMinchoE" charset="-128"/>
              </a:rPr>
              <a:t>本来業務として位置づけることの効果　</a:t>
            </a:r>
            <a:endParaRPr lang="ja-JP" altLang="en-US" sz="2400" dirty="0">
              <a:solidFill>
                <a:schemeClr val="bg1"/>
              </a:solidFill>
              <a:latin typeface="UD Digi Kyokasho N-R" panose="02020400000000000000" pitchFamily="49" charset="-128"/>
              <a:ea typeface="UD Digi Kyokasho N-R" panose="02020400000000000000" pitchFamily="49" charset="-128"/>
              <a:cs typeface="HGPMinchoE" charset="-128"/>
            </a:endParaRPr>
          </a:p>
        </p:txBody>
      </p:sp>
      <p:sp>
        <p:nvSpPr>
          <p:cNvPr id="24578" name="コンテンツ プレースホルダー 2"/>
          <p:cNvSpPr>
            <a:spLocks noGrp="1"/>
          </p:cNvSpPr>
          <p:nvPr>
            <p:ph idx="1"/>
          </p:nvPr>
        </p:nvSpPr>
        <p:spPr>
          <a:xfrm>
            <a:off x="628651" y="1208314"/>
            <a:ext cx="7962899" cy="5312229"/>
          </a:xfrm>
        </p:spPr>
        <p:txBody>
          <a:bodyPr rtlCol="0">
            <a:noAutofit/>
          </a:bodyPr>
          <a:lstStyle/>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支援の幅や深さが</a:t>
            </a:r>
            <a:r>
              <a:rPr lang="ja-JP" altLang="ja-JP" sz="2400">
                <a:latin typeface="UD Digi Kyokasho N-R" panose="02020400000000000000" pitchFamily="49" charset="-128"/>
                <a:ea typeface="UD Digi Kyokasho N-R" panose="02020400000000000000" pitchFamily="49" charset="-128"/>
                <a:cs typeface="HGPMinchoE" charset="-128"/>
              </a:rPr>
              <a:t>広がり、</a:t>
            </a:r>
            <a:r>
              <a:rPr lang="ja-JP" altLang="en-US" sz="2400">
                <a:latin typeface="UD Digi Kyokasho N-R" panose="02020400000000000000" pitchFamily="49" charset="-128"/>
                <a:ea typeface="UD Digi Kyokasho N-R" panose="02020400000000000000" pitchFamily="49" charset="-128"/>
                <a:cs typeface="HGPMinchoE" charset="-128"/>
              </a:rPr>
              <a:t>サービス</a:t>
            </a:r>
            <a:r>
              <a:rPr lang="ja-JP" altLang="ja-JP" sz="2400">
                <a:latin typeface="UD Digi Kyokasho N-R" panose="02020400000000000000" pitchFamily="49" charset="-128"/>
                <a:ea typeface="UD Digi Kyokasho N-R" panose="02020400000000000000" pitchFamily="49" charset="-128"/>
                <a:cs typeface="HGPMinchoE" charset="-128"/>
              </a:rPr>
              <a:t>の</a:t>
            </a:r>
            <a:r>
              <a:rPr lang="ja-JP" altLang="ja-JP" sz="2400" dirty="0">
                <a:latin typeface="UD Digi Kyokasho N-R" panose="02020400000000000000" pitchFamily="49" charset="-128"/>
                <a:ea typeface="UD Digi Kyokasho N-R" panose="02020400000000000000" pitchFamily="49" charset="-128"/>
                <a:cs typeface="HGPMinchoE" charset="-128"/>
              </a:rPr>
              <a:t>質的向上が図れる。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定期的に行なうことで、日常的な個別支援・地域づくりのための連携の場となる。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繰り返し行うことで、スーパービジョンの効果が支援者から利用者へと波及したことを確認できる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支援者による</a:t>
            </a:r>
            <a:r>
              <a:rPr lang="ja-JP" altLang="ja-JP" sz="2400" dirty="0">
                <a:latin typeface="UD Digi Kyokasho NP-R" panose="02020400000000000000" pitchFamily="18" charset="-128"/>
                <a:ea typeface="UD Digi Kyokasho NP-R" panose="02020400000000000000" pitchFamily="18" charset="-128"/>
                <a:cs typeface="HGPMinchoE" charset="-128"/>
              </a:rPr>
              <a:t>抱え込み</a:t>
            </a:r>
            <a:r>
              <a:rPr lang="ja-JP" altLang="ja-JP" sz="2400" dirty="0">
                <a:latin typeface="UD Digi Kyokasho N-R" panose="02020400000000000000" pitchFamily="49" charset="-128"/>
                <a:ea typeface="UD Digi Kyokasho N-R" panose="02020400000000000000" pitchFamily="49" charset="-128"/>
                <a:cs typeface="HGPMinchoE" charset="-128"/>
              </a:rPr>
              <a:t>や、支援者が「楽」になるための支援者支援の場となる。</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事例検討を通じた、人材育成に効果が高い。</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（自立支援）協議会で、その体制やシステムをフォローし地域に責任を持つ。</a:t>
            </a:r>
          </a:p>
          <a:p>
            <a:pPr lvl="0">
              <a:buFont typeface="Wingdings" charset="2"/>
              <a:buChar char="Ø"/>
            </a:pPr>
            <a:r>
              <a:rPr lang="ja-JP" altLang="ja-JP" sz="2400" dirty="0">
                <a:latin typeface="UD Digi Kyokasho N-R" panose="02020400000000000000" pitchFamily="49" charset="-128"/>
                <a:ea typeface="UD Digi Kyokasho N-R" panose="02020400000000000000" pitchFamily="49" charset="-128"/>
                <a:cs typeface="HGPMinchoE" charset="-128"/>
              </a:rPr>
              <a:t>実践がとても重要で、研修屋の養成ではない。</a:t>
            </a:r>
          </a:p>
          <a:p>
            <a:pPr lvl="0">
              <a:buFont typeface="Wingdings" charset="2"/>
              <a:buChar char="Ø"/>
            </a:pPr>
            <a:r>
              <a:rPr lang="ja-JP" altLang="ja-JP" sz="2400" u="sng" dirty="0">
                <a:latin typeface="UD Digi Kyokasho N-R" panose="02020400000000000000" pitchFamily="49" charset="-128"/>
                <a:ea typeface="UD Digi Kyokasho N-R" panose="02020400000000000000" pitchFamily="49" charset="-128"/>
                <a:cs typeface="HGPMinchoE" charset="-128"/>
              </a:rPr>
              <a:t>我流からの卒業</a:t>
            </a:r>
            <a:r>
              <a:rPr lang="ja-JP" altLang="ja-JP" sz="2400" dirty="0">
                <a:latin typeface="UD Digi Kyokasho N-R" panose="02020400000000000000" pitchFamily="49" charset="-128"/>
                <a:ea typeface="UD Digi Kyokasho N-R" panose="02020400000000000000" pitchFamily="49" charset="-128"/>
                <a:cs typeface="HGPMinchoE" charset="-128"/>
              </a:rPr>
              <a:t>へつながる取り組み</a:t>
            </a:r>
          </a:p>
        </p:txBody>
      </p:sp>
      <p:sp>
        <p:nvSpPr>
          <p:cNvPr id="2" name="スライド番号プレースホルダー 1"/>
          <p:cNvSpPr>
            <a:spLocks noGrp="1"/>
          </p:cNvSpPr>
          <p:nvPr>
            <p:ph type="sldNum" sz="quarter" idx="12"/>
          </p:nvPr>
        </p:nvSpPr>
        <p:spPr/>
        <p:txBody>
          <a:bodyPr/>
          <a:lstStyle/>
          <a:p>
            <a:fld id="{B4390111-117C-F049-9C75-9096B571D0FA}" type="slidenum">
              <a:rPr kumimoji="1" lang="ja-JP" altLang="en-US" smtClean="0"/>
              <a:t>14</a:t>
            </a:fld>
            <a:endParaRPr kumimoji="1" lang="ja-JP" altLang="en-US"/>
          </a:p>
        </p:txBody>
      </p:sp>
    </p:spTree>
    <p:extLst>
      <p:ext uri="{BB962C8B-B14F-4D97-AF65-F5344CB8AC3E}">
        <p14:creationId xmlns:p14="http://schemas.microsoft.com/office/powerpoint/2010/main" val="1748935638"/>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7" name="Rectangle 156">
            <a:extLst>
              <a:ext uri="{FF2B5EF4-FFF2-40B4-BE49-F238E27FC236}">
                <a16:creationId xmlns:a16="http://schemas.microsoft.com/office/drawing/2014/main" id="{934F1179-B481-4F9E-BCA3-AFB972070F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ight Triangle 158">
            <a:extLst>
              <a:ext uri="{FF2B5EF4-FFF2-40B4-BE49-F238E27FC236}">
                <a16:creationId xmlns:a16="http://schemas.microsoft.com/office/drawing/2014/main" id="{827DC2C4-B485-428A-BF4A-472D2967F47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1" name="Rectangle 160">
            <a:extLst>
              <a:ext uri="{FF2B5EF4-FFF2-40B4-BE49-F238E27FC236}">
                <a16:creationId xmlns:a16="http://schemas.microsoft.com/office/drawing/2014/main" id="{EE04B5EB-F158-4507-90DD-BD23620C7C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量より質へ"/>
          <p:cNvSpPr>
            <a:spLocks noGrp="1"/>
          </p:cNvSpPr>
          <p:nvPr>
            <p:ph type="title" idx="4294967295"/>
          </p:nvPr>
        </p:nvSpPr>
        <p:spPr>
          <a:xfrm>
            <a:off x="963929" y="1008993"/>
            <a:ext cx="7233013" cy="3542045"/>
          </a:xfrm>
          <a:prstGeom prst="rect">
            <a:avLst/>
          </a:prstGeom>
        </p:spPr>
        <p:txBody>
          <a:bodyPr vert="horz" lIns="91440" tIns="45720" rIns="91440" bIns="45720" rtlCol="0" anchor="b">
            <a:normAutofit/>
          </a:bodyPr>
          <a:lstStyle>
            <a:lvl1pPr>
              <a:defRPr sz="12300">
                <a:latin typeface="HGSMinchoE"/>
                <a:ea typeface="HGSMinchoE"/>
                <a:cs typeface="HGSMinchoE"/>
                <a:sym typeface="HGSMinchoE"/>
              </a:defRPr>
            </a:lvl1pPr>
          </a:lstStyle>
          <a:p>
            <a:pPr>
              <a:lnSpc>
                <a:spcPct val="100000"/>
              </a:lnSpc>
            </a:pPr>
            <a:r>
              <a:rPr lang="ja-JP" altLang="en-US" sz="4000" kern="1200">
                <a:solidFill>
                  <a:schemeClr val="tx1"/>
                </a:solidFill>
                <a:latin typeface="UD Digi Kyokasho N-R" panose="02020400000000000000" pitchFamily="49" charset="-128"/>
                <a:ea typeface="UD Digi Kyokasho N-R" panose="02020400000000000000" pitchFamily="49" charset="-128"/>
                <a:cs typeface="+mj-cs"/>
              </a:rPr>
              <a:t>本来業務の延長線上にある余分な業務とならないように注意し、業務命令によるやらされ感が蔓延しないような工夫が重要となる</a:t>
            </a:r>
            <a:endParaRPr lang="en-US" sz="4000" kern="1200" dirty="0">
              <a:solidFill>
                <a:schemeClr val="tx1"/>
              </a:solidFill>
              <a:latin typeface="UD Digi Kyokasho N-R" panose="02020400000000000000" pitchFamily="49" charset="-128"/>
              <a:ea typeface="UD Digi Kyokasho N-R" panose="02020400000000000000" pitchFamily="49" charset="-128"/>
              <a:cs typeface="+mj-cs"/>
            </a:endParaRPr>
          </a:p>
        </p:txBody>
      </p:sp>
      <p:sp>
        <p:nvSpPr>
          <p:cNvPr id="2" name="スライド番号プレースホルダー 1"/>
          <p:cNvSpPr>
            <a:spLocks noGrp="1"/>
          </p:cNvSpPr>
          <p:nvPr>
            <p:ph type="sldNum" sz="quarter" idx="12"/>
          </p:nvPr>
        </p:nvSpPr>
        <p:spPr/>
        <p:txBody>
          <a:bodyPr/>
          <a:lstStyle/>
          <a:p>
            <a:fld id="{B4390111-117C-F049-9C75-9096B571D0FA}" type="slidenum">
              <a:rPr kumimoji="1" lang="ja-JP" altLang="en-US" smtClean="0"/>
              <a:t>15</a:t>
            </a:fld>
            <a:endParaRPr kumimoji="1" lang="ja-JP" altLang="en-US"/>
          </a:p>
        </p:txBody>
      </p:sp>
    </p:spTree>
    <p:extLst>
      <p:ext uri="{BB962C8B-B14F-4D97-AF65-F5344CB8AC3E}">
        <p14:creationId xmlns:p14="http://schemas.microsoft.com/office/powerpoint/2010/main" val="1305198521"/>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C28C0E-1903-D1A4-8118-26BCA0DC6052}"/>
              </a:ext>
            </a:extLst>
          </p:cNvPr>
          <p:cNvSpPr>
            <a:spLocks noGrp="1"/>
          </p:cNvSpPr>
          <p:nvPr>
            <p:ph type="title"/>
          </p:nvPr>
        </p:nvSpPr>
        <p:spPr>
          <a:xfrm>
            <a:off x="628650" y="223609"/>
            <a:ext cx="7886700" cy="1325563"/>
          </a:xfrm>
        </p:spPr>
        <p:txBody>
          <a:bodyPr/>
          <a:lstStyle/>
          <a:p>
            <a:r>
              <a:rPr kumimoji="1" lang="ja-JP" altLang="en-US">
                <a:latin typeface="UD Digi Kyokasho NP-R" panose="02020400000000000000" pitchFamily="18" charset="-128"/>
                <a:ea typeface="UD Digi Kyokasho NP-R" panose="02020400000000000000" pitchFamily="18" charset="-128"/>
              </a:rPr>
              <a:t>参考：演習事例について</a:t>
            </a:r>
          </a:p>
        </p:txBody>
      </p:sp>
      <p:sp>
        <p:nvSpPr>
          <p:cNvPr id="3" name="コンテンツ プレースホルダー 2">
            <a:extLst>
              <a:ext uri="{FF2B5EF4-FFF2-40B4-BE49-F238E27FC236}">
                <a16:creationId xmlns:a16="http://schemas.microsoft.com/office/drawing/2014/main" id="{E0015B51-690C-2B8D-A7CA-8968612CD8C4}"/>
              </a:ext>
            </a:extLst>
          </p:cNvPr>
          <p:cNvSpPr>
            <a:spLocks noGrp="1"/>
          </p:cNvSpPr>
          <p:nvPr>
            <p:ph idx="1"/>
          </p:nvPr>
        </p:nvSpPr>
        <p:spPr>
          <a:xfrm>
            <a:off x="628650" y="1436914"/>
            <a:ext cx="7886700" cy="5197477"/>
          </a:xfrm>
        </p:spPr>
        <p:txBody>
          <a:bodyPr>
            <a:normAutofit fontScale="92500" lnSpcReduction="20000"/>
          </a:bodyPr>
          <a:lstStyle/>
          <a:p>
            <a:r>
              <a:rPr lang="ja-JP" altLang="en-US">
                <a:latin typeface="UD Digi Kyokasho NP-R" panose="02020400000000000000" pitchFamily="18" charset="-128"/>
                <a:ea typeface="UD Digi Kyokasho NP-R" panose="02020400000000000000" pitchFamily="18" charset="-128"/>
              </a:rPr>
              <a:t>モデル事例を作成することも可。</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本来ならば出席者全員の事例を検討したいが、時間的な制約により、２</a:t>
            </a:r>
            <a:r>
              <a:rPr lang="en-US" altLang="ja-JP" dirty="0">
                <a:latin typeface="UD Digi Kyokasho NP-R" panose="02020400000000000000" pitchFamily="18" charset="-128"/>
                <a:ea typeface="UD Digi Kyokasho NP-R" panose="02020400000000000000" pitchFamily="18" charset="-128"/>
              </a:rPr>
              <a:t>〜</a:t>
            </a:r>
            <a:r>
              <a:rPr lang="ja-JP" altLang="en-US">
                <a:latin typeface="UD Digi Kyokasho NP-R" panose="02020400000000000000" pitchFamily="18" charset="-128"/>
                <a:ea typeface="UD Digi Kyokasho NP-R" panose="02020400000000000000" pitchFamily="18" charset="-128"/>
              </a:rPr>
              <a:t>３事例に絞る。</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事例の絞り方やモデル事例の作り方は、以下のようなことを参考にファシリテーターが選んだり、作成する。</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当事者からの訴えが少ない方や難しい方</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問題行動がなにかを訴えているのではないかと推測できる方</a:t>
            </a:r>
            <a:endParaRPr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支援（生活）</a:t>
            </a:r>
            <a:r>
              <a:rPr kumimoji="1" lang="ja-JP" altLang="en-US">
                <a:latin typeface="UD Digi Kyokasho NP-R" panose="02020400000000000000" pitchFamily="18" charset="-128"/>
                <a:ea typeface="UD Digi Kyokasho NP-R" panose="02020400000000000000" pitchFamily="18" charset="-128"/>
              </a:rPr>
              <a:t>環境を調整することで変化が生じる可能性が高い方</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得意なことや可能性を感じられる情報がある方</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R" panose="02020400000000000000" pitchFamily="49" charset="-128"/>
                <a:ea typeface="UD Digi Kyokasho N-R" panose="02020400000000000000" pitchFamily="49" charset="-128"/>
                <a:cs typeface="HGPMinchoE" charset="-128"/>
              </a:rPr>
              <a:t>この演習では、視点が変わったり、アセスメント情報の不足などがあることに気づけば及第点となる。（愚痴の言い合いではない）</a:t>
            </a:r>
            <a:endParaRPr lang="ja-JP" altLang="ja-JP">
              <a:latin typeface="UD Digi Kyokasho N-R" panose="02020400000000000000" pitchFamily="49" charset="-128"/>
              <a:ea typeface="UD Digi Kyokasho N-R" panose="02020400000000000000" pitchFamily="49" charset="-128"/>
              <a:cs typeface="HGPMinchoE" charset="-128"/>
            </a:endParaRPr>
          </a:p>
          <a:p>
            <a:endParaRPr kumimoji="1" lang="en-US" altLang="ja-JP" dirty="0">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16</a:t>
            </a:fld>
            <a:endParaRPr kumimoji="1" lang="ja-JP" altLang="en-US"/>
          </a:p>
        </p:txBody>
      </p:sp>
    </p:spTree>
    <p:extLst>
      <p:ext uri="{BB962C8B-B14F-4D97-AF65-F5344CB8AC3E}">
        <p14:creationId xmlns:p14="http://schemas.microsoft.com/office/powerpoint/2010/main" val="818590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AE665A-7098-9323-DEDE-3E9D122D7F4E}"/>
              </a:ext>
            </a:extLst>
          </p:cNvPr>
          <p:cNvSpPr>
            <a:spLocks noGrp="1"/>
          </p:cNvSpPr>
          <p:nvPr>
            <p:ph type="title"/>
          </p:nvPr>
        </p:nvSpPr>
        <p:spPr/>
        <p:txBody>
          <a:bodyPr/>
          <a:lstStyle/>
          <a:p>
            <a:r>
              <a:rPr kumimoji="1" lang="ja-JP" altLang="en-US">
                <a:latin typeface="UD Digi Kyokasho NP-R" panose="02020400000000000000" pitchFamily="18" charset="-128"/>
                <a:ea typeface="UD Digi Kyokasho NP-R" panose="02020400000000000000" pitchFamily="18" charset="-128"/>
              </a:rPr>
              <a:t>実践研修では</a:t>
            </a:r>
            <a:r>
              <a:rPr kumimoji="1" lang="ja-JP" altLang="en-US" sz="3600">
                <a:latin typeface="UD Digi Kyokasho NP-R" panose="02020400000000000000" pitchFamily="18" charset="-128"/>
                <a:ea typeface="UD Digi Kyokasho NP-R" panose="02020400000000000000" pitchFamily="18" charset="-128"/>
              </a:rPr>
              <a:t>（経験すること）</a:t>
            </a:r>
          </a:p>
        </p:txBody>
      </p:sp>
      <p:sp>
        <p:nvSpPr>
          <p:cNvPr id="3" name="コンテンツ プレースホルダー 2">
            <a:extLst>
              <a:ext uri="{FF2B5EF4-FFF2-40B4-BE49-F238E27FC236}">
                <a16:creationId xmlns:a16="http://schemas.microsoft.com/office/drawing/2014/main" id="{FF673380-8E4D-3E8C-47D2-0F5A27B97A05}"/>
              </a:ext>
            </a:extLst>
          </p:cNvPr>
          <p:cNvSpPr>
            <a:spLocks noGrp="1"/>
          </p:cNvSpPr>
          <p:nvPr>
            <p:ph idx="1"/>
          </p:nvPr>
        </p:nvSpPr>
        <p:spPr/>
        <p:txBody>
          <a:bodyPr>
            <a:normAutofit fontScale="92500"/>
          </a:bodyPr>
          <a:lstStyle/>
          <a:p>
            <a:r>
              <a:rPr kumimoji="1" lang="ja-JP" altLang="en-US">
                <a:latin typeface="UD Digi Kyokasho NP-R" panose="02020400000000000000" pitchFamily="18" charset="-128"/>
                <a:ea typeface="UD Digi Kyokasho NP-R" panose="02020400000000000000" pitchFamily="18" charset="-128"/>
              </a:rPr>
              <a:t>結論づけるような進行は行わない。</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新たな視点やアセスメントに穴があることに気づく</a:t>
            </a:r>
            <a:endParaRPr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明日から新たな気持ちで、当事者と向き合うことへの意欲喚起につながるようにする</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支援の結果、当事者からの反応が少ない場合でも、人としての成長を感じるための検証評価であることの確認。（やりっぱなしの支援は質が低い）</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福祉専門職として、アイデンティティを感じられるような進行とまとめを目的とする。</a:t>
            </a:r>
            <a:endParaRPr kumimoji="1" lang="en-US" altLang="ja-JP" dirty="0">
              <a:latin typeface="UD Digi Kyokasho NP-R" panose="02020400000000000000" pitchFamily="18" charset="-128"/>
              <a:ea typeface="UD Digi Kyokasho NP-R" panose="02020400000000000000" pitchFamily="18" charset="-128"/>
            </a:endParaRPr>
          </a:p>
          <a:p>
            <a:endParaRPr kumimoji="1" lang="ja-JP" altLang="en-US">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17</a:t>
            </a:fld>
            <a:endParaRPr kumimoji="1" lang="ja-JP" altLang="en-US"/>
          </a:p>
        </p:txBody>
      </p:sp>
    </p:spTree>
    <p:extLst>
      <p:ext uri="{BB962C8B-B14F-4D97-AF65-F5344CB8AC3E}">
        <p14:creationId xmlns:p14="http://schemas.microsoft.com/office/powerpoint/2010/main" val="1047721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AE665A-7098-9323-DEDE-3E9D122D7F4E}"/>
              </a:ext>
            </a:extLst>
          </p:cNvPr>
          <p:cNvSpPr>
            <a:spLocks noGrp="1"/>
          </p:cNvSpPr>
          <p:nvPr>
            <p:ph type="title"/>
          </p:nvPr>
        </p:nvSpPr>
        <p:spPr/>
        <p:txBody>
          <a:bodyPr/>
          <a:lstStyle/>
          <a:p>
            <a:r>
              <a:rPr lang="ja-JP" altLang="en-US">
                <a:latin typeface="UD Digi Kyokasho NP-R" panose="02020400000000000000" pitchFamily="18" charset="-128"/>
                <a:ea typeface="UD Digi Kyokasho NP-R" panose="02020400000000000000" pitchFamily="18" charset="-128"/>
              </a:rPr>
              <a:t>更新</a:t>
            </a:r>
            <a:r>
              <a:rPr kumimoji="1" lang="ja-JP" altLang="en-US">
                <a:latin typeface="UD Digi Kyokasho NP-R" panose="02020400000000000000" pitchFamily="18" charset="-128"/>
                <a:ea typeface="UD Digi Kyokasho NP-R" panose="02020400000000000000" pitchFamily="18" charset="-128"/>
              </a:rPr>
              <a:t>研修では</a:t>
            </a:r>
            <a:r>
              <a:rPr kumimoji="1" lang="ja-JP" altLang="en-US" sz="3600">
                <a:latin typeface="UD Digi Kyokasho NP-R" panose="02020400000000000000" pitchFamily="18" charset="-128"/>
                <a:ea typeface="UD Digi Kyokasho NP-R" panose="02020400000000000000" pitchFamily="18" charset="-128"/>
              </a:rPr>
              <a:t>（自分で作ること）</a:t>
            </a:r>
          </a:p>
        </p:txBody>
      </p:sp>
      <p:sp>
        <p:nvSpPr>
          <p:cNvPr id="3" name="コンテンツ プレースホルダー 2">
            <a:extLst>
              <a:ext uri="{FF2B5EF4-FFF2-40B4-BE49-F238E27FC236}">
                <a16:creationId xmlns:a16="http://schemas.microsoft.com/office/drawing/2014/main" id="{FF673380-8E4D-3E8C-47D2-0F5A27B97A05}"/>
              </a:ext>
            </a:extLst>
          </p:cNvPr>
          <p:cNvSpPr>
            <a:spLocks noGrp="1"/>
          </p:cNvSpPr>
          <p:nvPr>
            <p:ph idx="1"/>
          </p:nvPr>
        </p:nvSpPr>
        <p:spPr>
          <a:xfrm>
            <a:off x="628650" y="1474470"/>
            <a:ext cx="7886700" cy="5212080"/>
          </a:xfrm>
        </p:spPr>
        <p:txBody>
          <a:bodyPr>
            <a:normAutofit fontScale="85000" lnSpcReduction="10000"/>
          </a:bodyPr>
          <a:lstStyle/>
          <a:p>
            <a:r>
              <a:rPr kumimoji="1" lang="ja-JP" altLang="en-US">
                <a:latin typeface="UD Digi Kyokasho NP-R" panose="02020400000000000000" pitchFamily="18" charset="-128"/>
                <a:ea typeface="UD Digi Kyokasho NP-R" panose="02020400000000000000" pitchFamily="18" charset="-128"/>
              </a:rPr>
              <a:t>結論づけるような進行は行わない。</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新たな視点やアセスメントに穴があることに気づく</a:t>
            </a:r>
            <a:endParaRPr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明日から新たな気持ちで、当事者と向き合うことへの意欲喚起につながるようにする</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支援の結果、当事者からの反応が少ない場合でも、人としての成長を感じるための検証評価であることの確認。（やりっぱなしの支援は質が低い）</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福祉専門職として、アイデンティティを感じられるような進行とまとめを目的とする。</a:t>
            </a:r>
            <a:endParaRPr kumimoji="1"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このことを現場で、自分が中心となり、実践することが重要で、この研修で終わりとしない。（自己の職場では中心となることを意識していただく）</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当然、不足している知識や経験は、継続的な学ぶ姿勢や謙虚な気持ちが重要であることを伝える。</a:t>
            </a:r>
            <a:endParaRPr kumimoji="1" lang="en-US" altLang="ja-JP" dirty="0">
              <a:latin typeface="UD Digi Kyokasho NP-R" panose="02020400000000000000" pitchFamily="18" charset="-128"/>
              <a:ea typeface="UD Digi Kyokasho NP-R" panose="02020400000000000000" pitchFamily="18" charset="-128"/>
            </a:endParaRPr>
          </a:p>
          <a:p>
            <a:endParaRPr kumimoji="1" lang="ja-JP" altLang="en-US">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a:xfrm>
            <a:off x="7061263" y="6356351"/>
            <a:ext cx="2057400" cy="365125"/>
          </a:xfrm>
        </p:spPr>
        <p:txBody>
          <a:bodyPr/>
          <a:lstStyle/>
          <a:p>
            <a:fld id="{B4390111-117C-F049-9C75-9096B571D0FA}" type="slidenum">
              <a:rPr kumimoji="1" lang="ja-JP" altLang="en-US" smtClean="0"/>
              <a:t>18</a:t>
            </a:fld>
            <a:endParaRPr kumimoji="1" lang="ja-JP" altLang="en-US"/>
          </a:p>
        </p:txBody>
      </p:sp>
    </p:spTree>
    <p:extLst>
      <p:ext uri="{BB962C8B-B14F-4D97-AF65-F5344CB8AC3E}">
        <p14:creationId xmlns:p14="http://schemas.microsoft.com/office/powerpoint/2010/main" val="3077728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678A4F-AF78-39B4-47B2-F7DD54D2390C}"/>
              </a:ext>
            </a:extLst>
          </p:cNvPr>
          <p:cNvSpPr>
            <a:spLocks noGrp="1"/>
          </p:cNvSpPr>
          <p:nvPr>
            <p:ph type="title"/>
          </p:nvPr>
        </p:nvSpPr>
        <p:spPr/>
        <p:txBody>
          <a:bodyPr/>
          <a:lstStyle/>
          <a:p>
            <a:r>
              <a:rPr kumimoji="1" lang="ja-JP" altLang="en-US">
                <a:latin typeface="UD Digi Kyokasho NP-R" panose="02020400000000000000" pitchFamily="18" charset="-128"/>
                <a:ea typeface="UD Digi Kyokasho NP-R" panose="02020400000000000000" pitchFamily="18" charset="-128"/>
              </a:rPr>
              <a:t>講義・演習での獲得目標</a:t>
            </a:r>
          </a:p>
        </p:txBody>
      </p:sp>
      <p:sp>
        <p:nvSpPr>
          <p:cNvPr id="3" name="コンテンツ プレースホルダー 2">
            <a:extLst>
              <a:ext uri="{FF2B5EF4-FFF2-40B4-BE49-F238E27FC236}">
                <a16:creationId xmlns:a16="http://schemas.microsoft.com/office/drawing/2014/main" id="{7BF6E925-B5F7-F544-C27F-50C312CB42E9}"/>
              </a:ext>
            </a:extLst>
          </p:cNvPr>
          <p:cNvSpPr>
            <a:spLocks noGrp="1"/>
          </p:cNvSpPr>
          <p:nvPr>
            <p:ph idx="1"/>
          </p:nvPr>
        </p:nvSpPr>
        <p:spPr/>
        <p:txBody>
          <a:bodyPr/>
          <a:lstStyle/>
          <a:p>
            <a:pPr marL="0" indent="0">
              <a:buNone/>
            </a:pPr>
            <a:r>
              <a:rPr lang="ja-JP" altLang="en-US">
                <a:latin typeface="UD Digi Kyokasho NP-R" panose="02020400000000000000" pitchFamily="18" charset="-128"/>
                <a:ea typeface="UD Digi Kyokasho NP-R" panose="02020400000000000000" pitchFamily="18" charset="-128"/>
              </a:rPr>
              <a:t>①事例検討会の目的、方法、効果等について講義により理解する。また、事例検討会の実施がチームアプローチの強化や人材 育成にも効果を有することを理解する。</a:t>
            </a:r>
          </a:p>
          <a:p>
            <a:pPr marL="0" indent="0">
              <a:buNone/>
            </a:pPr>
            <a:endParaRPr lang="ja-JP" altLang="en-US">
              <a:latin typeface="UD Digi Kyokasho NP-R" panose="02020400000000000000" pitchFamily="18" charset="-128"/>
              <a:ea typeface="UD Digi Kyokasho NP-R" panose="02020400000000000000" pitchFamily="18" charset="-128"/>
            </a:endParaRPr>
          </a:p>
          <a:p>
            <a:pPr marL="0" indent="0">
              <a:buNone/>
            </a:pPr>
            <a:r>
              <a:rPr lang="ja-JP" altLang="en-US">
                <a:latin typeface="UD Digi Kyokasho NP-R" panose="02020400000000000000" pitchFamily="18" charset="-128"/>
                <a:ea typeface="UD Digi Kyokasho NP-R" panose="02020400000000000000" pitchFamily="18" charset="-128"/>
              </a:rPr>
              <a:t>②受講者が持ち寄った実践事例をもとに、事例検討会を行うことで、事例検討会の進め方を習得する。</a:t>
            </a:r>
          </a:p>
          <a:p>
            <a:pPr marL="0" indent="0">
              <a:buNone/>
            </a:pPr>
            <a:endParaRPr lang="ja-JP" altLang="en-US">
              <a:latin typeface="UD Digi Kyokasho NP-R" panose="02020400000000000000" pitchFamily="18" charset="-128"/>
              <a:ea typeface="UD Digi Kyokasho NP-R" panose="02020400000000000000" pitchFamily="18" charset="-128"/>
            </a:endParaRPr>
          </a:p>
          <a:p>
            <a:pPr marL="0" indent="0">
              <a:buNone/>
            </a:pPr>
            <a:endParaRPr kumimoji="1" lang="ja-JP" altLang="en-US">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2</a:t>
            </a:fld>
            <a:endParaRPr kumimoji="1" lang="ja-JP" altLang="en-US"/>
          </a:p>
        </p:txBody>
      </p:sp>
    </p:spTree>
    <p:extLst>
      <p:ext uri="{BB962C8B-B14F-4D97-AF65-F5344CB8AC3E}">
        <p14:creationId xmlns:p14="http://schemas.microsoft.com/office/powerpoint/2010/main" val="3460495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3CDE94-B4E9-B7DA-1001-42DC2F06B472}"/>
              </a:ext>
            </a:extLst>
          </p:cNvPr>
          <p:cNvSpPr>
            <a:spLocks noGrp="1"/>
          </p:cNvSpPr>
          <p:nvPr>
            <p:ph type="title"/>
          </p:nvPr>
        </p:nvSpPr>
        <p:spPr/>
        <p:txBody>
          <a:bodyPr>
            <a:normAutofit/>
          </a:bodyPr>
          <a:lstStyle/>
          <a:p>
            <a:r>
              <a:rPr lang="ja-JP" altLang="en-US" sz="4000">
                <a:latin typeface="UD Digi Kyokasho NP-R" panose="02020400000000000000" pitchFamily="18" charset="-128"/>
                <a:ea typeface="UD Digi Kyokasho NP-R" panose="02020400000000000000" pitchFamily="18" charset="-128"/>
              </a:rPr>
              <a:t>都道府県で実施する際の留意点</a:t>
            </a:r>
            <a:endParaRPr kumimoji="1" lang="ja-JP" altLang="en-US" sz="4000">
              <a:latin typeface="UD Digi Kyokasho NP-R" panose="02020400000000000000" pitchFamily="18" charset="-128"/>
              <a:ea typeface="UD Digi Kyokasho NP-R" panose="02020400000000000000" pitchFamily="18" charset="-128"/>
            </a:endParaRPr>
          </a:p>
        </p:txBody>
      </p:sp>
      <p:sp>
        <p:nvSpPr>
          <p:cNvPr id="3" name="コンテンツ プレースホルダー 2">
            <a:extLst>
              <a:ext uri="{FF2B5EF4-FFF2-40B4-BE49-F238E27FC236}">
                <a16:creationId xmlns:a16="http://schemas.microsoft.com/office/drawing/2014/main" id="{C8509399-A33B-102A-3028-5FCB0AD62E63}"/>
              </a:ext>
            </a:extLst>
          </p:cNvPr>
          <p:cNvSpPr>
            <a:spLocks noGrp="1"/>
          </p:cNvSpPr>
          <p:nvPr>
            <p:ph idx="1"/>
          </p:nvPr>
        </p:nvSpPr>
        <p:spPr/>
        <p:txBody>
          <a:bodyPr/>
          <a:lstStyle/>
          <a:p>
            <a:r>
              <a:rPr kumimoji="1" lang="ja-JP" altLang="en-US">
                <a:latin typeface="UD Digi Kyokasho NP-R" panose="02020400000000000000" pitchFamily="18" charset="-128"/>
                <a:ea typeface="UD Digi Kyokasho NP-R" panose="02020400000000000000" pitchFamily="18" charset="-128"/>
              </a:rPr>
              <a:t>事例検討ないしスーパービジョンの方法等は問わない</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実践研修では、個別支援の検証・評価を行うことの重要性を理解し、実務に活かす必要性に気づくきっかけとなるような内容とする。</a:t>
            </a:r>
            <a:endParaRPr lang="en-US" altLang="ja-JP" dirty="0">
              <a:latin typeface="UD Digi Kyokasho NP-R" panose="02020400000000000000" pitchFamily="18" charset="-128"/>
              <a:ea typeface="UD Digi Kyokasho NP-R" panose="02020400000000000000" pitchFamily="18" charset="-128"/>
            </a:endParaRPr>
          </a:p>
          <a:p>
            <a:r>
              <a:rPr kumimoji="1" lang="ja-JP" altLang="en-US">
                <a:latin typeface="UD Digi Kyokasho NP-R" panose="02020400000000000000" pitchFamily="18" charset="-128"/>
                <a:ea typeface="UD Digi Kyokasho NP-R" panose="02020400000000000000" pitchFamily="18" charset="-128"/>
              </a:rPr>
              <a:t>きっかけとする研修のため、別途事例検討やスーパービジョンに関する補足研修等が必要となる場合がある。</a:t>
            </a:r>
            <a:endParaRPr kumimoji="1" lang="en-US" altLang="ja-JP" dirty="0">
              <a:latin typeface="UD Digi Kyokasho NP-R" panose="02020400000000000000" pitchFamily="18" charset="-128"/>
              <a:ea typeface="UD Digi Kyokasho NP-R" panose="02020400000000000000" pitchFamily="18" charset="-128"/>
            </a:endParaRPr>
          </a:p>
          <a:p>
            <a:r>
              <a:rPr lang="ja-JP" altLang="en-US">
                <a:latin typeface="UD Digi Kyokasho NP-R" panose="02020400000000000000" pitchFamily="18" charset="-128"/>
                <a:ea typeface="UD Digi Kyokasho NP-R" panose="02020400000000000000" pitchFamily="18" charset="-128"/>
              </a:rPr>
              <a:t>演習で必要となる、基礎知識を講義で伝え、演習事例で体感をする。</a:t>
            </a:r>
            <a:endParaRPr kumimoji="1" lang="en-US" altLang="ja-JP" dirty="0">
              <a:latin typeface="UD Digi Kyokasho NP-R" panose="02020400000000000000" pitchFamily="18" charset="-128"/>
              <a:ea typeface="UD Digi Kyokasho NP-R" panose="02020400000000000000" pitchFamily="18" charset="-128"/>
            </a:endParaRPr>
          </a:p>
          <a:p>
            <a:endParaRPr kumimoji="1" lang="ja-JP" altLang="en-US">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3</a:t>
            </a:fld>
            <a:endParaRPr kumimoji="1" lang="ja-JP" altLang="en-US"/>
          </a:p>
        </p:txBody>
      </p:sp>
    </p:spTree>
    <p:extLst>
      <p:ext uri="{BB962C8B-B14F-4D97-AF65-F5344CB8AC3E}">
        <p14:creationId xmlns:p14="http://schemas.microsoft.com/office/powerpoint/2010/main" val="3034638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295EB5-D006-D715-EDD9-A95A169AC6FC}"/>
              </a:ext>
            </a:extLst>
          </p:cNvPr>
          <p:cNvSpPr>
            <a:spLocks noGrp="1"/>
          </p:cNvSpPr>
          <p:nvPr>
            <p:ph type="title"/>
          </p:nvPr>
        </p:nvSpPr>
        <p:spPr>
          <a:xfrm>
            <a:off x="628650" y="227966"/>
            <a:ext cx="7886700" cy="1325563"/>
          </a:xfrm>
        </p:spPr>
        <p:txBody>
          <a:bodyPr/>
          <a:lstStyle/>
          <a:p>
            <a:r>
              <a:rPr kumimoji="1" lang="ja-JP" altLang="en-US">
                <a:latin typeface="UD Digi Kyokasho NP-R" panose="02020400000000000000" pitchFamily="18" charset="-128"/>
                <a:ea typeface="UD Digi Kyokasho NP-R" panose="02020400000000000000" pitchFamily="18" charset="-128"/>
              </a:rPr>
              <a:t>講義で抑えたいポイント</a:t>
            </a:r>
          </a:p>
        </p:txBody>
      </p:sp>
      <p:sp>
        <p:nvSpPr>
          <p:cNvPr id="3" name="コンテンツ プレースホルダー 2">
            <a:extLst>
              <a:ext uri="{FF2B5EF4-FFF2-40B4-BE49-F238E27FC236}">
                <a16:creationId xmlns:a16="http://schemas.microsoft.com/office/drawing/2014/main" id="{FE7649FB-097E-ED66-4B1A-BC151E2CDDC2}"/>
              </a:ext>
            </a:extLst>
          </p:cNvPr>
          <p:cNvSpPr>
            <a:spLocks noGrp="1"/>
          </p:cNvSpPr>
          <p:nvPr>
            <p:ph idx="1"/>
          </p:nvPr>
        </p:nvSpPr>
        <p:spPr>
          <a:xfrm>
            <a:off x="628650" y="1543050"/>
            <a:ext cx="7886700" cy="4949823"/>
          </a:xfrm>
        </p:spPr>
        <p:txBody>
          <a:bodyPr/>
          <a:lstStyle/>
          <a:p>
            <a:pPr marL="0" indent="0">
              <a:buNone/>
            </a:pPr>
            <a:r>
              <a:rPr lang="en-US" altLang="ja-JP" dirty="0">
                <a:latin typeface="UD Digi Kyokasho NP-R" panose="02020400000000000000" pitchFamily="18" charset="-128"/>
                <a:ea typeface="UD Digi Kyokasho NP-R" panose="02020400000000000000" pitchFamily="18" charset="-128"/>
              </a:rPr>
              <a:t>1.</a:t>
            </a:r>
            <a:r>
              <a:rPr lang="ja-JP" altLang="en-US">
                <a:latin typeface="UD Digi Kyokasho NP-R" panose="02020400000000000000" pitchFamily="18" charset="-128"/>
                <a:ea typeface="UD Digi Kyokasho NP-R" panose="02020400000000000000" pitchFamily="18" charset="-128"/>
              </a:rPr>
              <a:t>事例検討会の効果 （実務で行うことの効果）</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2.</a:t>
            </a:r>
            <a:r>
              <a:rPr lang="ja-JP" altLang="en-US">
                <a:latin typeface="UD Digi Kyokasho NP-R" panose="02020400000000000000" pitchFamily="18" charset="-128"/>
                <a:ea typeface="UD Digi Kyokasho NP-R" panose="02020400000000000000" pitchFamily="18" charset="-128"/>
              </a:rPr>
              <a:t>事例共有と事例検討の違い </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  </a:t>
            </a:r>
            <a:r>
              <a:rPr lang="ja-JP" altLang="en-US">
                <a:latin typeface="UD Digi Kyokasho NP-R" panose="02020400000000000000" pitchFamily="18" charset="-128"/>
                <a:ea typeface="UD Digi Kyokasho NP-R" panose="02020400000000000000" pitchFamily="18" charset="-128"/>
              </a:rPr>
              <a:t>（申し送りと事例検討の違い）</a:t>
            </a:r>
          </a:p>
          <a:p>
            <a:pPr marL="0" indent="0">
              <a:buNone/>
            </a:pPr>
            <a:r>
              <a:rPr lang="en-US" altLang="ja-JP" dirty="0">
                <a:latin typeface="UD Digi Kyokasho NP-R" panose="02020400000000000000" pitchFamily="18" charset="-128"/>
                <a:ea typeface="UD Digi Kyokasho NP-R" panose="02020400000000000000" pitchFamily="18" charset="-128"/>
              </a:rPr>
              <a:t>3.</a:t>
            </a:r>
            <a:r>
              <a:rPr lang="ja-JP" altLang="en-US">
                <a:latin typeface="UD Digi Kyokasho NP-R" panose="02020400000000000000" pitchFamily="18" charset="-128"/>
                <a:ea typeface="UD Digi Kyokasho NP-R" panose="02020400000000000000" pitchFamily="18" charset="-128"/>
              </a:rPr>
              <a:t>事例検討の要領 （技法は問わない）</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4.</a:t>
            </a:r>
            <a:r>
              <a:rPr lang="ja-JP" altLang="en-US">
                <a:latin typeface="UD Digi Kyokasho NP-R" panose="02020400000000000000" pitchFamily="18" charset="-128"/>
                <a:ea typeface="UD Digi Kyokasho NP-R" panose="02020400000000000000" pitchFamily="18" charset="-128"/>
              </a:rPr>
              <a:t>インテークとアセスメント （精度を高めたアセスメントの重要性）</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5.</a:t>
            </a:r>
            <a:r>
              <a:rPr lang="ja-JP" altLang="en-US">
                <a:latin typeface="UD Digi Kyokasho NP-R" panose="02020400000000000000" pitchFamily="18" charset="-128"/>
                <a:ea typeface="UD Digi Kyokasho NP-R" panose="02020400000000000000" pitchFamily="18" charset="-128"/>
              </a:rPr>
              <a:t>スーパーバイズとファシリテーションの違い（気づくことと教わること）</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en-US" altLang="ja-JP" dirty="0">
                <a:latin typeface="UD Digi Kyokasho NP-R" panose="02020400000000000000" pitchFamily="18" charset="-128"/>
                <a:ea typeface="UD Digi Kyokasho NP-R" panose="02020400000000000000" pitchFamily="18" charset="-128"/>
              </a:rPr>
              <a:t>6.</a:t>
            </a:r>
            <a:r>
              <a:rPr lang="ja-JP" altLang="en-US">
                <a:latin typeface="UD Digi Kyokasho NP-R" panose="02020400000000000000" pitchFamily="18" charset="-128"/>
                <a:ea typeface="UD Digi Kyokasho NP-R" panose="02020400000000000000" pitchFamily="18" charset="-128"/>
              </a:rPr>
              <a:t>事例検討のあるべき姿や活かし方 </a:t>
            </a:r>
            <a:endParaRPr lang="en-US" altLang="ja-JP" dirty="0">
              <a:latin typeface="UD Digi Kyokasho NP-R" panose="02020400000000000000" pitchFamily="18" charset="-128"/>
              <a:ea typeface="UD Digi Kyokasho NP-R" panose="02020400000000000000" pitchFamily="18" charset="-128"/>
            </a:endParaRPr>
          </a:p>
          <a:p>
            <a:pPr marL="0" indent="0">
              <a:buNone/>
            </a:pPr>
            <a:r>
              <a:rPr lang="ja-JP" altLang="en-US">
                <a:latin typeface="UD Digi Kyokasho NP-R" panose="02020400000000000000" pitchFamily="18" charset="-128"/>
                <a:ea typeface="UD Digi Kyokasho NP-R" panose="02020400000000000000" pitchFamily="18" charset="-128"/>
              </a:rPr>
              <a:t>　　実践は導入・更新は習得</a:t>
            </a: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4</a:t>
            </a:fld>
            <a:endParaRPr kumimoji="1" lang="ja-JP" altLang="en-US"/>
          </a:p>
        </p:txBody>
      </p:sp>
    </p:spTree>
    <p:extLst>
      <p:ext uri="{BB962C8B-B14F-4D97-AF65-F5344CB8AC3E}">
        <p14:creationId xmlns:p14="http://schemas.microsoft.com/office/powerpoint/2010/main" val="1435000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929EBC-22F4-5F4C-BE84-7FD02264882D}"/>
              </a:ext>
            </a:extLst>
          </p:cNvPr>
          <p:cNvSpPr>
            <a:spLocks noGrp="1"/>
          </p:cNvSpPr>
          <p:nvPr>
            <p:ph type="title"/>
          </p:nvPr>
        </p:nvSpPr>
        <p:spPr>
          <a:xfrm>
            <a:off x="628649" y="365126"/>
            <a:ext cx="8025493" cy="1325563"/>
          </a:xfrm>
        </p:spPr>
        <p:txBody>
          <a:bodyPr>
            <a:normAutofit/>
          </a:bodyPr>
          <a:lstStyle/>
          <a:p>
            <a:pPr algn="ctr"/>
            <a:r>
              <a:rPr kumimoji="1" lang="ja-JP" altLang="en-US" sz="3600">
                <a:latin typeface="UD Digi Kyokasho NK-R" panose="02020400000000000000" pitchFamily="18" charset="-128"/>
                <a:ea typeface="UD Digi Kyokasho NK-R" panose="02020400000000000000" pitchFamily="18" charset="-128"/>
              </a:rPr>
              <a:t>サービス管理責任者研修上の</a:t>
            </a:r>
            <a:r>
              <a:rPr kumimoji="1" lang="en-US" altLang="ja-JP" sz="3600" dirty="0">
                <a:latin typeface="UD Digi Kyokasho NK-R" panose="02020400000000000000" pitchFamily="18" charset="-128"/>
                <a:ea typeface="UD Digi Kyokasho NK-R" panose="02020400000000000000" pitchFamily="18" charset="-128"/>
              </a:rPr>
              <a:t/>
            </a:r>
            <a:br>
              <a:rPr kumimoji="1" lang="en-US" altLang="ja-JP" sz="3600" dirty="0">
                <a:latin typeface="UD Digi Kyokasho NK-R" panose="02020400000000000000" pitchFamily="18" charset="-128"/>
                <a:ea typeface="UD Digi Kyokasho NK-R" panose="02020400000000000000" pitchFamily="18" charset="-128"/>
              </a:rPr>
            </a:br>
            <a:r>
              <a:rPr kumimoji="1" lang="ja-JP" altLang="en-US" sz="3600">
                <a:latin typeface="UD Digi Kyokasho NK-R" panose="02020400000000000000" pitchFamily="18" charset="-128"/>
                <a:ea typeface="UD Digi Kyokasho NK-R" panose="02020400000000000000" pitchFamily="18" charset="-128"/>
              </a:rPr>
              <a:t>スーパービジョン想定される受講者像</a:t>
            </a:r>
          </a:p>
        </p:txBody>
      </p:sp>
      <p:sp>
        <p:nvSpPr>
          <p:cNvPr id="3" name="コンテンツ プレースホルダー 2">
            <a:extLst>
              <a:ext uri="{FF2B5EF4-FFF2-40B4-BE49-F238E27FC236}">
                <a16:creationId xmlns:a16="http://schemas.microsoft.com/office/drawing/2014/main" id="{539D569B-D6E0-8E41-924E-7528D1B55C11}"/>
              </a:ext>
            </a:extLst>
          </p:cNvPr>
          <p:cNvSpPr>
            <a:spLocks noGrp="1"/>
          </p:cNvSpPr>
          <p:nvPr>
            <p:ph idx="1"/>
          </p:nvPr>
        </p:nvSpPr>
        <p:spPr>
          <a:xfrm>
            <a:off x="489857" y="1825625"/>
            <a:ext cx="8237764" cy="4351338"/>
          </a:xfrm>
        </p:spPr>
        <p:txBody>
          <a:bodyPr/>
          <a:lstStyle/>
          <a:p>
            <a:pPr marL="0" indent="0">
              <a:buNone/>
            </a:pPr>
            <a:endParaRPr kumimoji="1" lang="en-US" altLang="ja-JP" dirty="0">
              <a:latin typeface="UD Digi Kyokasho NK-R" panose="02020400000000000000" pitchFamily="18" charset="-128"/>
              <a:ea typeface="UD Digi Kyokasho NK-R" panose="02020400000000000000" pitchFamily="18" charset="-128"/>
            </a:endParaRPr>
          </a:p>
          <a:p>
            <a:r>
              <a:rPr kumimoji="1" lang="ja-JP" altLang="en-US">
                <a:latin typeface="UD Digi Kyokasho NK-R" panose="02020400000000000000" pitchFamily="18" charset="-128"/>
                <a:ea typeface="UD Digi Kyokasho NK-R" panose="02020400000000000000" pitchFamily="18" charset="-128"/>
              </a:rPr>
              <a:t>実践研修　受講者像</a:t>
            </a:r>
            <a:endParaRPr kumimoji="1" lang="en-US" altLang="ja-JP" dirty="0">
              <a:latin typeface="UD Digi Kyokasho NK-R" panose="02020400000000000000" pitchFamily="18" charset="-128"/>
              <a:ea typeface="UD Digi Kyokasho NK-R" panose="02020400000000000000" pitchFamily="18" charset="-128"/>
            </a:endParaRPr>
          </a:p>
          <a:p>
            <a:pPr marL="0" indent="0">
              <a:buNone/>
            </a:pPr>
            <a:r>
              <a:rPr lang="ja-JP" altLang="en-US">
                <a:latin typeface="UD Digi Kyokasho NK-R" panose="02020400000000000000" pitchFamily="18" charset="-128"/>
                <a:ea typeface="UD Digi Kyokasho NK-R" panose="02020400000000000000" pitchFamily="18" charset="-128"/>
              </a:rPr>
              <a:t>　</a:t>
            </a:r>
            <a:r>
              <a:rPr lang="en-US" altLang="ja-JP" dirty="0">
                <a:latin typeface="UD Digi Kyokasho NK-R" panose="02020400000000000000" pitchFamily="18" charset="-128"/>
                <a:ea typeface="UD Digi Kyokasho NK-R" panose="02020400000000000000" pitchFamily="18" charset="-128"/>
              </a:rPr>
              <a:t> SV</a:t>
            </a:r>
            <a:r>
              <a:rPr lang="ja-JP" altLang="en-US">
                <a:latin typeface="UD Digi Kyokasho NK-R" panose="02020400000000000000" pitchFamily="18" charset="-128"/>
                <a:ea typeface="UD Digi Kyokasho NK-R" panose="02020400000000000000" pitchFamily="18" charset="-128"/>
              </a:rPr>
              <a:t>を受ける、経験するレベルの人と</a:t>
            </a:r>
            <a:endParaRPr lang="en-US" altLang="ja-JP" dirty="0">
              <a:latin typeface="UD Digi Kyokasho NK-R" panose="02020400000000000000" pitchFamily="18" charset="-128"/>
              <a:ea typeface="UD Digi Kyokasho NK-R" panose="02020400000000000000" pitchFamily="18" charset="-128"/>
            </a:endParaRPr>
          </a:p>
          <a:p>
            <a:pPr marL="0" indent="0">
              <a:buNone/>
            </a:pPr>
            <a:r>
              <a:rPr lang="ja-JP" altLang="en-US">
                <a:latin typeface="UD Digi Kyokasho NK-R" panose="02020400000000000000" pitchFamily="18" charset="-128"/>
                <a:ea typeface="UD Digi Kyokasho NK-R" panose="02020400000000000000" pitchFamily="18" charset="-128"/>
              </a:rPr>
              <a:t>　　</a:t>
            </a:r>
            <a:r>
              <a:rPr lang="en-US" altLang="ja-JP" dirty="0">
                <a:latin typeface="UD Digi Kyokasho NK-R" panose="02020400000000000000" pitchFamily="18" charset="-128"/>
                <a:ea typeface="UD Digi Kyokasho NK-R" panose="02020400000000000000" pitchFamily="18" charset="-128"/>
              </a:rPr>
              <a:t>SV</a:t>
            </a:r>
            <a:r>
              <a:rPr lang="ja-JP" altLang="en-US">
                <a:latin typeface="UD Digi Kyokasho NK-R" panose="02020400000000000000" pitchFamily="18" charset="-128"/>
                <a:ea typeface="UD Digi Kyokasho NK-R" panose="02020400000000000000" pitchFamily="18" charset="-128"/>
              </a:rPr>
              <a:t>の必要性を理解し、積極的に活用するレベルの人が混在している</a:t>
            </a:r>
            <a:endParaRPr lang="en-US" altLang="ja-JP" dirty="0">
              <a:latin typeface="UD Digi Kyokasho NK-R" panose="02020400000000000000" pitchFamily="18" charset="-128"/>
              <a:ea typeface="UD Digi Kyokasho NK-R" panose="02020400000000000000" pitchFamily="18" charset="-128"/>
            </a:endParaRPr>
          </a:p>
          <a:p>
            <a:pPr marL="0" indent="0">
              <a:buNone/>
            </a:pPr>
            <a:endParaRPr kumimoji="1" lang="en-US" altLang="ja-JP" dirty="0">
              <a:latin typeface="UD Digi Kyokasho NK-R" panose="02020400000000000000" pitchFamily="18" charset="-128"/>
              <a:ea typeface="UD Digi Kyokasho NK-R" panose="02020400000000000000" pitchFamily="18" charset="-128"/>
            </a:endParaRPr>
          </a:p>
          <a:p>
            <a:r>
              <a:rPr lang="ja-JP" altLang="en-US">
                <a:latin typeface="UD Digi Kyokasho NK-R" panose="02020400000000000000" pitchFamily="18" charset="-128"/>
                <a:ea typeface="UD Digi Kyokasho NK-R" panose="02020400000000000000" pitchFamily="18" charset="-128"/>
              </a:rPr>
              <a:t>更新研修　受講者像</a:t>
            </a:r>
            <a:endParaRPr lang="en-US" altLang="ja-JP" dirty="0">
              <a:latin typeface="UD Digi Kyokasho NK-R" panose="02020400000000000000" pitchFamily="18" charset="-128"/>
              <a:ea typeface="UD Digi Kyokasho NK-R" panose="02020400000000000000" pitchFamily="18" charset="-128"/>
            </a:endParaRPr>
          </a:p>
          <a:p>
            <a:pPr marL="0" indent="0">
              <a:buNone/>
            </a:pPr>
            <a:r>
              <a:rPr kumimoji="1" lang="ja-JP" altLang="en-US">
                <a:latin typeface="UD Digi Kyokasho NK-R" panose="02020400000000000000" pitchFamily="18" charset="-128"/>
                <a:ea typeface="UD Digi Kyokasho NK-R" panose="02020400000000000000" pitchFamily="18" charset="-128"/>
              </a:rPr>
              <a:t>　</a:t>
            </a:r>
            <a:r>
              <a:rPr lang="en-US" altLang="ja-JP" dirty="0">
                <a:latin typeface="UD Digi Kyokasho NK-R" panose="02020400000000000000" pitchFamily="18" charset="-128"/>
                <a:ea typeface="UD Digi Kyokasho NK-R" panose="02020400000000000000" pitchFamily="18" charset="-128"/>
              </a:rPr>
              <a:t> SV</a:t>
            </a:r>
            <a:r>
              <a:rPr lang="ja-JP" altLang="en-US">
                <a:latin typeface="UD Digi Kyokasho NK-R" panose="02020400000000000000" pitchFamily="18" charset="-128"/>
                <a:ea typeface="UD Digi Kyokasho NK-R" panose="02020400000000000000" pitchFamily="18" charset="-128"/>
              </a:rPr>
              <a:t>の必要性を理解し、積極的に活用する</a:t>
            </a:r>
            <a:r>
              <a:rPr kumimoji="1" lang="ja-JP" altLang="en-US">
                <a:latin typeface="UD Digi Kyokasho NK-R" panose="02020400000000000000" pitchFamily="18" charset="-128"/>
                <a:ea typeface="UD Digi Kyokasho NK-R" panose="02020400000000000000" pitchFamily="18" charset="-128"/>
              </a:rPr>
              <a:t>レベルの人</a:t>
            </a:r>
            <a:endParaRPr kumimoji="1" lang="en-US" altLang="ja-JP" dirty="0">
              <a:latin typeface="UD Digi Kyokasho NK-R" panose="02020400000000000000" pitchFamily="18" charset="-128"/>
              <a:ea typeface="UD Digi Kyokasho NK-R" panose="02020400000000000000" pitchFamily="18" charset="-128"/>
            </a:endParaRPr>
          </a:p>
          <a:p>
            <a:pPr marL="0" indent="0">
              <a:buNone/>
            </a:pPr>
            <a:endParaRPr kumimoji="1" lang="ja-JP" altLang="en-US">
              <a:latin typeface="UD Digi Kyokasho NK-R" panose="02020400000000000000" pitchFamily="18" charset="-128"/>
              <a:ea typeface="UD Digi Kyokasho NK-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5</a:t>
            </a:fld>
            <a:endParaRPr kumimoji="1" lang="ja-JP" altLang="en-US"/>
          </a:p>
        </p:txBody>
      </p:sp>
    </p:spTree>
    <p:extLst>
      <p:ext uri="{BB962C8B-B14F-4D97-AF65-F5344CB8AC3E}">
        <p14:creationId xmlns:p14="http://schemas.microsoft.com/office/powerpoint/2010/main" val="3546711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106875" y="1071000"/>
            <a:ext cx="3263081" cy="4756355"/>
          </a:xfrm>
          <a:solidFill>
            <a:srgbClr val="002060"/>
          </a:solidFill>
        </p:spPr>
        <p:txBody>
          <a:bodyPr anchor="ctr">
            <a:normAutofit/>
          </a:bodyPr>
          <a:lstStyle/>
          <a:p>
            <a:pPr algn="ctr"/>
            <a:r>
              <a:rPr lang="en-US" altLang="ja-JP" dirty="0">
                <a:solidFill>
                  <a:schemeClr val="bg1"/>
                </a:solidFill>
                <a:latin typeface="HGSMinchoE" charset="-128"/>
                <a:ea typeface="HGSMinchoE" charset="-128"/>
                <a:cs typeface="HGSMinchoE" charset="-128"/>
              </a:rPr>
              <a:t>SV</a:t>
            </a:r>
            <a:r>
              <a:rPr kumimoji="1" lang="ja-JP" altLang="en-US" dirty="0">
                <a:solidFill>
                  <a:schemeClr val="bg1"/>
                </a:solidFill>
                <a:latin typeface="HGSMinchoE" charset="-128"/>
                <a:ea typeface="HGSMinchoE" charset="-128"/>
                <a:cs typeface="HGSMinchoE" charset="-128"/>
              </a:rPr>
              <a:t>対象者に</a:t>
            </a:r>
            <a:r>
              <a:rPr kumimoji="1" lang="en-US" altLang="ja-JP" dirty="0">
                <a:solidFill>
                  <a:schemeClr val="bg1"/>
                </a:solidFill>
                <a:latin typeface="HGSMinchoE" charset="-128"/>
                <a:ea typeface="HGSMinchoE" charset="-128"/>
                <a:cs typeface="HGSMinchoE" charset="-128"/>
              </a:rPr>
              <a:t/>
            </a:r>
            <a:br>
              <a:rPr kumimoji="1" lang="en-US" altLang="ja-JP" dirty="0">
                <a:solidFill>
                  <a:schemeClr val="bg1"/>
                </a:solidFill>
                <a:latin typeface="HGSMinchoE" charset="-128"/>
                <a:ea typeface="HGSMinchoE" charset="-128"/>
                <a:cs typeface="HGSMinchoE" charset="-128"/>
              </a:rPr>
            </a:br>
            <a:r>
              <a:rPr kumimoji="1" lang="ja-JP" altLang="en-US">
                <a:solidFill>
                  <a:schemeClr val="bg1"/>
                </a:solidFill>
                <a:latin typeface="HGSMinchoE" charset="-128"/>
                <a:ea typeface="HGSMinchoE" charset="-128"/>
                <a:cs typeface="HGSMinchoE" charset="-128"/>
              </a:rPr>
              <a:t>ならない</a:t>
            </a:r>
            <a:r>
              <a:rPr kumimoji="1" lang="en-US" altLang="ja-JP" dirty="0">
                <a:solidFill>
                  <a:schemeClr val="bg1"/>
                </a:solidFill>
                <a:latin typeface="HGSMinchoE" charset="-128"/>
                <a:ea typeface="HGSMinchoE" charset="-128"/>
                <a:cs typeface="HGSMinchoE" charset="-128"/>
              </a:rPr>
              <a:t/>
            </a:r>
            <a:br>
              <a:rPr kumimoji="1" lang="en-US" altLang="ja-JP" dirty="0">
                <a:solidFill>
                  <a:schemeClr val="bg1"/>
                </a:solidFill>
                <a:latin typeface="HGSMinchoE" charset="-128"/>
                <a:ea typeface="HGSMinchoE" charset="-128"/>
                <a:cs typeface="HGSMinchoE" charset="-128"/>
              </a:rPr>
            </a:br>
            <a:r>
              <a:rPr kumimoji="1" lang="ja-JP" altLang="en-US" sz="2400">
                <a:solidFill>
                  <a:schemeClr val="bg1"/>
                </a:solidFill>
                <a:latin typeface="HGSMinchoE" charset="-128"/>
                <a:ea typeface="HGSMinchoE" charset="-128"/>
                <a:cs typeface="HGSMinchoE" charset="-128"/>
              </a:rPr>
              <a:t>（研修効果が低い人）</a:t>
            </a:r>
            <a:endParaRPr kumimoji="1" lang="ja-JP" altLang="en-US" sz="2400" dirty="0">
              <a:solidFill>
                <a:schemeClr val="bg1"/>
              </a:solidFill>
              <a:latin typeface="HGSMinchoE" charset="-128"/>
              <a:ea typeface="HGSMinchoE" charset="-128"/>
              <a:cs typeface="HGSMinchoE" charset="-128"/>
            </a:endParaRPr>
          </a:p>
        </p:txBody>
      </p:sp>
      <p:graphicFrame>
        <p:nvGraphicFramePr>
          <p:cNvPr id="5" name="コンテンツ プレースホルダー 2">
            <a:extLst>
              <a:ext uri="{FF2B5EF4-FFF2-40B4-BE49-F238E27FC236}">
                <a16:creationId xmlns:a16="http://schemas.microsoft.com/office/drawing/2014/main" id="{1A3B64D4-E64F-4DC2-8ACB-9B4A16F7D856}"/>
              </a:ext>
            </a:extLst>
          </p:cNvPr>
          <p:cNvGraphicFramePr>
            <a:graphicFrameLocks noGrp="1"/>
          </p:cNvGraphicFramePr>
          <p:nvPr>
            <p:ph idx="4294967295"/>
            <p:extLst>
              <p:ext uri="{D42A27DB-BD31-4B8C-83A1-F6EECF244321}">
                <p14:modId xmlns:p14="http://schemas.microsoft.com/office/powerpoint/2010/main" val="2789623335"/>
              </p:ext>
            </p:extLst>
          </p:nvPr>
        </p:nvGraphicFramePr>
        <p:xfrm>
          <a:off x="3158836" y="857250"/>
          <a:ext cx="5902037" cy="53297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スライド番号プレースホルダー 2"/>
          <p:cNvSpPr>
            <a:spLocks noGrp="1"/>
          </p:cNvSpPr>
          <p:nvPr>
            <p:ph type="sldNum" sz="quarter" idx="12"/>
          </p:nvPr>
        </p:nvSpPr>
        <p:spPr/>
        <p:txBody>
          <a:bodyPr/>
          <a:lstStyle/>
          <a:p>
            <a:fld id="{B4390111-117C-F049-9C75-9096B571D0FA}" type="slidenum">
              <a:rPr kumimoji="1" lang="ja-JP" altLang="en-US" smtClean="0"/>
              <a:t>6</a:t>
            </a:fld>
            <a:endParaRPr kumimoji="1" lang="ja-JP" altLang="en-US"/>
          </a:p>
        </p:txBody>
      </p:sp>
    </p:spTree>
    <p:extLst>
      <p:ext uri="{BB962C8B-B14F-4D97-AF65-F5344CB8AC3E}">
        <p14:creationId xmlns:p14="http://schemas.microsoft.com/office/powerpoint/2010/main" val="1379062636"/>
      </p:ext>
    </p:extLst>
  </p:cSld>
  <p:clrMapOvr>
    <a:masterClrMapping/>
  </p:clrMapOvr>
  <mc:AlternateContent xmlns:mc="http://schemas.openxmlformats.org/markup-compatibility/2006" xmlns:p14="http://schemas.microsoft.com/office/powerpoint/2010/main">
    <mc:Choice Requires="p14">
      <p:transition spd="slow" p14:dur="4000">
        <p14:shred dir="ou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8B1072-B196-BD46-8A0C-5CCE01832A23}"/>
              </a:ext>
            </a:extLst>
          </p:cNvPr>
          <p:cNvSpPr>
            <a:spLocks noGrp="1"/>
          </p:cNvSpPr>
          <p:nvPr>
            <p:ph type="title"/>
          </p:nvPr>
        </p:nvSpPr>
        <p:spPr/>
        <p:txBody>
          <a:bodyPr/>
          <a:lstStyle/>
          <a:p>
            <a:r>
              <a:rPr lang="ja-JP" altLang="en-US" sz="2700">
                <a:latin typeface="UD Digi Kyokasho NK-R" panose="02020400000000000000" pitchFamily="18" charset="-128"/>
                <a:ea typeface="UD Digi Kyokasho NK-R" panose="02020400000000000000" pitchFamily="18" charset="-128"/>
              </a:rPr>
              <a:t>スーパービジョンと事例検討、申し送りとは異なるもの</a:t>
            </a:r>
          </a:p>
        </p:txBody>
      </p:sp>
      <p:sp>
        <p:nvSpPr>
          <p:cNvPr id="3" name="コンテンツ プレースホルダー 2">
            <a:extLst>
              <a:ext uri="{FF2B5EF4-FFF2-40B4-BE49-F238E27FC236}">
                <a16:creationId xmlns:a16="http://schemas.microsoft.com/office/drawing/2014/main" id="{0846EA26-93D6-AD4C-AB75-74FC7C00280E}"/>
              </a:ext>
            </a:extLst>
          </p:cNvPr>
          <p:cNvSpPr>
            <a:spLocks noGrp="1"/>
          </p:cNvSpPr>
          <p:nvPr>
            <p:ph idx="1"/>
          </p:nvPr>
        </p:nvSpPr>
        <p:spPr>
          <a:xfrm>
            <a:off x="500744" y="1992086"/>
            <a:ext cx="8316686" cy="4348384"/>
          </a:xfrm>
        </p:spPr>
        <p:txBody>
          <a:bodyPr>
            <a:noAutofit/>
          </a:bodyPr>
          <a:lstStyle/>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用語整理（菊本私見）</a:t>
            </a:r>
            <a:endParaRPr lang="en-US" altLang="ja-JP" sz="1800" dirty="0">
              <a:latin typeface="UD Digi Kyokasho NK-R" panose="02020400000000000000" pitchFamily="18" charset="-128"/>
              <a:ea typeface="UD Digi Kyokasho NK-R" panose="02020400000000000000" pitchFamily="18" charset="-128"/>
            </a:endParaRP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＜申し送り＞</a:t>
            </a:r>
            <a:endParaRPr lang="en-US" altLang="ja-JP" sz="1800" dirty="0">
              <a:latin typeface="UD Digi Kyokasho NK-R" panose="02020400000000000000" pitchFamily="18" charset="-128"/>
              <a:ea typeface="UD Digi Kyokasho NK-R" panose="02020400000000000000" pitchFamily="18" charset="-128"/>
            </a:endParaRP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支援者が、</a:t>
            </a:r>
            <a:r>
              <a:rPr lang="ja-JP" altLang="en-US" sz="1800">
                <a:highlight>
                  <a:srgbClr val="FFFF00"/>
                </a:highlight>
                <a:latin typeface="UD Digi Kyokasho NK-R" panose="02020400000000000000" pitchFamily="18" charset="-128"/>
                <a:ea typeface="UD Digi Kyokasho NK-R" panose="02020400000000000000" pitchFamily="18" charset="-128"/>
              </a:rPr>
              <a:t>日々の情報をまとめて、伝達し、共有すること</a:t>
            </a:r>
            <a:r>
              <a:rPr lang="ja-JP" altLang="en-US" sz="1800">
                <a:latin typeface="UD Digi Kyokasho NK-R" panose="02020400000000000000" pitchFamily="18" charset="-128"/>
                <a:ea typeface="UD Digi Kyokasho NK-R" panose="02020400000000000000" pitchFamily="18" charset="-128"/>
              </a:rPr>
              <a:t>。情報の解釈や支援方針を検討することが重要ではない。</a:t>
            </a: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＜事例検討＞</a:t>
            </a:r>
          </a:p>
          <a:p>
            <a:pPr marL="0" indent="0">
              <a:lnSpc>
                <a:spcPct val="100000"/>
              </a:lnSpc>
              <a:buNone/>
            </a:pPr>
            <a:r>
              <a:rPr lang="ja-JP" altLang="en-US" sz="1800">
                <a:highlight>
                  <a:srgbClr val="FFFF00"/>
                </a:highlight>
                <a:latin typeface="UD Digi Kyokasho NK-R" panose="02020400000000000000" pitchFamily="18" charset="-128"/>
                <a:ea typeface="UD Digi Kyokasho NK-R" panose="02020400000000000000" pitchFamily="18" charset="-128"/>
              </a:rPr>
              <a:t>利用者に焦点をあてた討議や対話</a:t>
            </a:r>
            <a:r>
              <a:rPr lang="ja-JP" altLang="en-US" sz="1800">
                <a:latin typeface="UD Digi Kyokasho NK-R" panose="02020400000000000000" pitchFamily="18" charset="-128"/>
                <a:ea typeface="UD Digi Kyokasho NK-R" panose="02020400000000000000" pitchFamily="18" charset="-128"/>
              </a:rPr>
              <a:t>。具体的に生じている問題を解決することや、利用者に即した理解を進めたり、援助方法を拡充するために検討していくことを目的とする。検討のなかで、支援者自身の気づきや理解を深めていくなどの、スーパービジョンの要素があらわれることもある。</a:t>
            </a:r>
          </a:p>
          <a:p>
            <a:pPr marL="0" indent="0">
              <a:lnSpc>
                <a:spcPct val="100000"/>
              </a:lnSpc>
              <a:buNone/>
            </a:pPr>
            <a:r>
              <a:rPr lang="ja-JP" altLang="en-US" sz="1800">
                <a:latin typeface="UD Digi Kyokasho NK-R" panose="02020400000000000000" pitchFamily="18" charset="-128"/>
                <a:ea typeface="UD Digi Kyokasho NK-R" panose="02020400000000000000" pitchFamily="18" charset="-128"/>
              </a:rPr>
              <a:t>＜スーパービジョン＞</a:t>
            </a:r>
          </a:p>
          <a:p>
            <a:pPr marL="0" indent="0">
              <a:lnSpc>
                <a:spcPct val="100000"/>
              </a:lnSpc>
              <a:buNone/>
            </a:pPr>
            <a:r>
              <a:rPr lang="ja-JP" altLang="en-US" sz="1800">
                <a:highlight>
                  <a:srgbClr val="FFFF00"/>
                </a:highlight>
                <a:latin typeface="UD Digi Kyokasho NK-R" panose="02020400000000000000" pitchFamily="18" charset="-128"/>
                <a:ea typeface="UD Digi Kyokasho NK-R" panose="02020400000000000000" pitchFamily="18" charset="-128"/>
              </a:rPr>
              <a:t>スーパーバイジー（事例提出者）に焦点をあてた討議や対話。</a:t>
            </a:r>
            <a:r>
              <a:rPr lang="ja-JP" altLang="en-US" sz="1800">
                <a:latin typeface="UD Digi Kyokasho NK-R" panose="02020400000000000000" pitchFamily="18" charset="-128"/>
                <a:ea typeface="UD Digi Kyokasho NK-R" panose="02020400000000000000" pitchFamily="18" charset="-128"/>
              </a:rPr>
              <a:t>バイザーの関心、判断、助言を通じてバイジーが気づき、行動変容が促されることを目的とする。バイジーの気づき、行動変容により、最終的には利用者との関係性に変化が生じ、利用者の行動変容につながることを求める。</a:t>
            </a: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7</a:t>
            </a:fld>
            <a:endParaRPr kumimoji="1" lang="ja-JP" altLang="en-US"/>
          </a:p>
        </p:txBody>
      </p:sp>
    </p:spTree>
    <p:extLst>
      <p:ext uri="{BB962C8B-B14F-4D97-AF65-F5344CB8AC3E}">
        <p14:creationId xmlns:p14="http://schemas.microsoft.com/office/powerpoint/2010/main" val="674778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9A8B6C-D1AC-C243-A411-55C055FDC05D}"/>
              </a:ext>
            </a:extLst>
          </p:cNvPr>
          <p:cNvSpPr>
            <a:spLocks noGrp="1"/>
          </p:cNvSpPr>
          <p:nvPr>
            <p:ph type="title"/>
          </p:nvPr>
        </p:nvSpPr>
        <p:spPr>
          <a:xfrm>
            <a:off x="628650" y="147407"/>
            <a:ext cx="7886700" cy="1325563"/>
          </a:xfrm>
        </p:spPr>
        <p:txBody>
          <a:bodyPr>
            <a:normAutofit/>
          </a:bodyPr>
          <a:lstStyle/>
          <a:p>
            <a:r>
              <a:rPr lang="ja-JP" altLang="en-US" sz="2800">
                <a:latin typeface="UD Digi Kyokasho N-R" panose="02020400000000000000" pitchFamily="49" charset="-128"/>
                <a:ea typeface="UD Digi Kyokasho N-R" panose="02020400000000000000" pitchFamily="49" charset="-128"/>
              </a:rPr>
              <a:t>○グループによる検討のためのグランドルール</a:t>
            </a:r>
            <a:r>
              <a:rPr lang="en-US" altLang="ja-JP" sz="2800" dirty="0">
                <a:latin typeface="UD Digi Kyokasho N-R" panose="02020400000000000000" pitchFamily="49" charset="-128"/>
                <a:ea typeface="UD Digi Kyokasho N-R" panose="02020400000000000000" pitchFamily="49" charset="-128"/>
              </a:rPr>
              <a:t/>
            </a:r>
            <a:br>
              <a:rPr lang="en-US" altLang="ja-JP" sz="2800" dirty="0">
                <a:latin typeface="UD Digi Kyokasho N-R" panose="02020400000000000000" pitchFamily="49" charset="-128"/>
                <a:ea typeface="UD Digi Kyokasho N-R" panose="02020400000000000000" pitchFamily="49" charset="-128"/>
              </a:rPr>
            </a:br>
            <a:r>
              <a:rPr lang="ja-JP" altLang="en-US" sz="2800">
                <a:latin typeface="UD Digi Kyokasho N-R" panose="02020400000000000000" pitchFamily="49" charset="-128"/>
                <a:ea typeface="UD Digi Kyokasho N-R" panose="02020400000000000000" pitchFamily="49" charset="-128"/>
              </a:rPr>
              <a:t>　発言の保障（心理的安全性は特に重要）</a:t>
            </a:r>
            <a:endParaRPr kumimoji="1" lang="ja-JP" altLang="en-US" sz="2800">
              <a:latin typeface="UD Digi Kyokasho N-R" panose="02020400000000000000" pitchFamily="49" charset="-128"/>
              <a:ea typeface="UD Digi Kyokasho N-R" panose="02020400000000000000" pitchFamily="49" charset="-128"/>
            </a:endParaRPr>
          </a:p>
        </p:txBody>
      </p:sp>
      <p:sp>
        <p:nvSpPr>
          <p:cNvPr id="3" name="コンテンツ プレースホルダー 2">
            <a:extLst>
              <a:ext uri="{FF2B5EF4-FFF2-40B4-BE49-F238E27FC236}">
                <a16:creationId xmlns:a16="http://schemas.microsoft.com/office/drawing/2014/main" id="{6DDED069-3B70-C14C-9754-3CCFFF59402C}"/>
              </a:ext>
            </a:extLst>
          </p:cNvPr>
          <p:cNvSpPr>
            <a:spLocks noGrp="1"/>
          </p:cNvSpPr>
          <p:nvPr>
            <p:ph idx="1"/>
          </p:nvPr>
        </p:nvSpPr>
        <p:spPr>
          <a:xfrm>
            <a:off x="430924" y="1396767"/>
            <a:ext cx="8261131" cy="4906055"/>
          </a:xfrm>
        </p:spPr>
        <p:txBody>
          <a:bodyPr>
            <a:noAutofit/>
          </a:bodyPr>
          <a:lstStyle/>
          <a:p>
            <a:pPr marL="0" indent="0">
              <a:buNone/>
            </a:pPr>
            <a:r>
              <a:rPr lang="ja-JP" altLang="en-US" sz="2400">
                <a:latin typeface="UD Digi Kyokasho NP-R" panose="02020400000000000000" pitchFamily="18" charset="-128"/>
                <a:ea typeface="UD Digi Kyokasho NP-R" panose="02020400000000000000" pitchFamily="18" charset="-128"/>
              </a:rPr>
              <a:t>　① 端的に発言する（最長</a:t>
            </a:r>
            <a:r>
              <a:rPr lang="en-US" altLang="ja-JP" sz="2400" dirty="0">
                <a:latin typeface="UD Digi Kyokasho NP-R" panose="02020400000000000000" pitchFamily="18" charset="-128"/>
                <a:ea typeface="UD Digi Kyokasho NP-R" panose="02020400000000000000" pitchFamily="18" charset="-128"/>
              </a:rPr>
              <a:t>30</a:t>
            </a:r>
            <a:r>
              <a:rPr lang="ja-JP" altLang="en-US" sz="2400">
                <a:latin typeface="UD Digi Kyokasho NP-R" panose="02020400000000000000" pitchFamily="18" charset="-128"/>
                <a:ea typeface="UD Digi Kyokasho NP-R" panose="02020400000000000000" pitchFamily="18" charset="-128"/>
              </a:rPr>
              <a:t>秒！）</a:t>
            </a:r>
          </a:p>
          <a:p>
            <a:pPr marL="0" indent="0">
              <a:buNone/>
            </a:pPr>
            <a:r>
              <a:rPr lang="ja-JP" altLang="en-US" sz="2400">
                <a:latin typeface="UD Digi Kyokasho NP-R" panose="02020400000000000000" pitchFamily="18" charset="-128"/>
                <a:ea typeface="UD Digi Kyokasho NP-R" panose="02020400000000000000" pitchFamily="18" charset="-128"/>
              </a:rPr>
              <a:t>　② 積極的に参加し、たくさん発言し、笑いましょう</a:t>
            </a:r>
          </a:p>
          <a:p>
            <a:pPr marL="0" indent="0">
              <a:buNone/>
            </a:pPr>
            <a:r>
              <a:rPr lang="ja-JP" altLang="en-US" sz="2400">
                <a:latin typeface="UD Digi Kyokasho NP-R" panose="02020400000000000000" pitchFamily="18" charset="-128"/>
                <a:ea typeface="UD Digi Kyokasho NP-R" panose="02020400000000000000" pitchFamily="18" charset="-128"/>
              </a:rPr>
              <a:t>　③ 否定的な発言はしない。受容的な雰囲気を醸成する</a:t>
            </a:r>
          </a:p>
          <a:p>
            <a:pPr marL="0" indent="0">
              <a:buNone/>
            </a:pPr>
            <a:r>
              <a:rPr lang="ja-JP" altLang="en-US" sz="2400">
                <a:latin typeface="UD Digi Kyokasho NP-R" panose="02020400000000000000" pitchFamily="18" charset="-128"/>
                <a:ea typeface="UD Digi Kyokasho NP-R" panose="02020400000000000000" pitchFamily="18" charset="-128"/>
              </a:rPr>
              <a:t>　④ 求められたゴール・課題に向けて発言する。</a:t>
            </a:r>
          </a:p>
          <a:p>
            <a:pPr marL="0" indent="0">
              <a:buNone/>
            </a:pPr>
            <a:r>
              <a:rPr lang="ja-JP" altLang="en-US" sz="2400">
                <a:latin typeface="UD Digi Kyokasho NP-R" panose="02020400000000000000" pitchFamily="18" charset="-128"/>
                <a:ea typeface="UD Digi Kyokasho NP-R" panose="02020400000000000000" pitchFamily="18" charset="-128"/>
              </a:rPr>
              <a:t>　　　（自分の興味・関心で発言するのではない！）</a:t>
            </a:r>
          </a:p>
          <a:p>
            <a:pPr marL="0" indent="0">
              <a:buNone/>
            </a:pPr>
            <a:r>
              <a:rPr lang="ja-JP" altLang="en-US" sz="2400">
                <a:latin typeface="UD Digi Kyokasho NP-R" panose="02020400000000000000" pitchFamily="18" charset="-128"/>
                <a:ea typeface="UD Digi Kyokasho NP-R" panose="02020400000000000000" pitchFamily="18" charset="-128"/>
              </a:rPr>
              <a:t>　⑤ 多様な意見が場に出るようにつとめる。</a:t>
            </a:r>
          </a:p>
          <a:p>
            <a:pPr marL="0" indent="0">
              <a:buNone/>
            </a:pPr>
            <a:r>
              <a:rPr lang="ja-JP" altLang="en-US" sz="2400">
                <a:latin typeface="UD Digi Kyokasho NP-R" panose="02020400000000000000" pitchFamily="18" charset="-128"/>
                <a:ea typeface="UD Digi Kyokasho NP-R" panose="02020400000000000000" pitchFamily="18" charset="-128"/>
              </a:rPr>
              <a:t>　　　（自分ばかりが発言しないよう留意する。）</a:t>
            </a:r>
          </a:p>
          <a:p>
            <a:pPr marL="0" indent="0">
              <a:buNone/>
            </a:pPr>
            <a:r>
              <a:rPr lang="ja-JP" altLang="en-US" sz="2400">
                <a:latin typeface="UD Digi Kyokasho NP-R" panose="02020400000000000000" pitchFamily="18" charset="-128"/>
                <a:ea typeface="UD Digi Kyokasho NP-R" panose="02020400000000000000" pitchFamily="18" charset="-128"/>
              </a:rPr>
              <a:t>　⑥ 事例提供者が元気になることが重要。</a:t>
            </a:r>
            <a:endParaRPr lang="en-US" altLang="ja-JP" sz="2400" dirty="0">
              <a:latin typeface="UD Digi Kyokasho NP-R" panose="02020400000000000000" pitchFamily="18" charset="-128"/>
              <a:ea typeface="UD Digi Kyokasho NP-R" panose="02020400000000000000" pitchFamily="18" charset="-128"/>
            </a:endParaRPr>
          </a:p>
          <a:p>
            <a:pPr marL="0" indent="0">
              <a:buNone/>
            </a:pPr>
            <a:r>
              <a:rPr lang="ja-JP" altLang="en-US" sz="2400">
                <a:latin typeface="UD Digi Kyokasho NP-R" panose="02020400000000000000" pitchFamily="18" charset="-128"/>
                <a:ea typeface="UD Digi Kyokasho NP-R" panose="02020400000000000000" pitchFamily="18" charset="-128"/>
              </a:rPr>
              <a:t>　　　　「出してよかった」</a:t>
            </a:r>
          </a:p>
          <a:p>
            <a:pPr marL="0" indent="0">
              <a:buNone/>
            </a:pPr>
            <a:r>
              <a:rPr lang="ja-JP" altLang="en-US" sz="2400">
                <a:latin typeface="UD Digi Kyokasho NP-R" panose="02020400000000000000" pitchFamily="18" charset="-128"/>
                <a:ea typeface="UD Digi Kyokasho NP-R" panose="02020400000000000000" pitchFamily="18" charset="-128"/>
              </a:rPr>
              <a:t>　⑦ 時間を守る（ファシリテータが時間管理します）</a:t>
            </a:r>
            <a:endParaRPr lang="en-US" altLang="ja-JP" sz="2400" dirty="0">
              <a:latin typeface="UD Digi Kyokasho NP-R" panose="02020400000000000000" pitchFamily="18" charset="-128"/>
              <a:ea typeface="UD Digi Kyokasho NP-R" panose="02020400000000000000" pitchFamily="18" charset="-128"/>
            </a:endParaRPr>
          </a:p>
          <a:p>
            <a:pPr marL="357188" indent="-347663">
              <a:buNone/>
            </a:pPr>
            <a:r>
              <a:rPr lang="ja-JP" altLang="en-US" sz="2400" dirty="0">
                <a:latin typeface="UD Digi Kyokasho NP-R" panose="02020400000000000000" pitchFamily="18" charset="-128"/>
                <a:ea typeface="UD Digi Kyokasho NP-R" panose="02020400000000000000" pitchFamily="18" charset="-128"/>
              </a:rPr>
              <a:t>　</a:t>
            </a:r>
            <a:r>
              <a:rPr lang="ja-JP" altLang="en-US" sz="2400">
                <a:latin typeface="UD Digi Kyokasho NP-R" panose="02020400000000000000" pitchFamily="18" charset="-128"/>
                <a:ea typeface="UD Digi Kyokasho NP-R" panose="02020400000000000000" pitchFamily="18" charset="-128"/>
              </a:rPr>
              <a:t>⑧</a:t>
            </a:r>
            <a:r>
              <a:rPr lang="ja-JP" altLang="en-US" sz="2400" u="sng">
                <a:solidFill>
                  <a:srgbClr val="FF0000"/>
                </a:solidFill>
                <a:latin typeface="UD Digi Kyokasho NP-R" panose="02020400000000000000" pitchFamily="18" charset="-128"/>
                <a:ea typeface="UD Digi Kyokasho NP-R" panose="02020400000000000000" pitchFamily="18" charset="-128"/>
              </a:rPr>
              <a:t>「発言の保障」心理的安全性が学習とイノーベーション・成長をもたらす</a:t>
            </a:r>
            <a:r>
              <a:rPr lang="ja-JP" altLang="en-US" sz="2400">
                <a:solidFill>
                  <a:srgbClr val="FF0000"/>
                </a:solidFill>
                <a:latin typeface="UD Digi Kyokasho NP-R" panose="02020400000000000000" pitchFamily="18" charset="-128"/>
                <a:ea typeface="UD Digi Kyokasho NP-R" panose="02020400000000000000" pitchFamily="18" charset="-128"/>
              </a:rPr>
              <a:t>＜</a:t>
            </a:r>
            <a:r>
              <a:rPr lang="ja-JP" altLang="en-US" sz="2400">
                <a:solidFill>
                  <a:srgbClr val="FF0000"/>
                </a:solidFill>
                <a:latin typeface="UD Digi Kyokasho N-R" panose="02020400000000000000" pitchFamily="49" charset="-128"/>
                <a:ea typeface="UD Digi Kyokasho N-R" panose="02020400000000000000" pitchFamily="49" charset="-128"/>
              </a:rPr>
              <a:t>エイミー・</a:t>
            </a:r>
            <a:r>
              <a:rPr lang="en-US" altLang="ja-JP" sz="2400" dirty="0">
                <a:solidFill>
                  <a:srgbClr val="FF0000"/>
                </a:solidFill>
                <a:latin typeface="UD Digi Kyokasho N-R" panose="02020400000000000000" pitchFamily="49" charset="-128"/>
                <a:ea typeface="UD Digi Kyokasho N-R" panose="02020400000000000000" pitchFamily="49" charset="-128"/>
              </a:rPr>
              <a:t>C</a:t>
            </a:r>
            <a:r>
              <a:rPr lang="ja-JP" altLang="en-US" sz="2400">
                <a:solidFill>
                  <a:srgbClr val="FF0000"/>
                </a:solidFill>
                <a:latin typeface="UD Digi Kyokasho N-R" panose="02020400000000000000" pitchFamily="49" charset="-128"/>
                <a:ea typeface="UD Digi Kyokasho N-R" panose="02020400000000000000" pitchFamily="49" charset="-128"/>
              </a:rPr>
              <a:t>・エドモンド＞</a:t>
            </a:r>
            <a:endParaRPr lang="ja-JP" altLang="en-US" sz="2400">
              <a:solidFill>
                <a:srgbClr val="FF0000"/>
              </a:solidFill>
              <a:latin typeface="UD Digi Kyokasho NP-R" panose="02020400000000000000" pitchFamily="18" charset="-128"/>
              <a:ea typeface="UD Digi Kyokasho NP-R" panose="02020400000000000000" pitchFamily="18" charset="-128"/>
            </a:endParaRPr>
          </a:p>
          <a:p>
            <a:pPr marL="0" indent="0">
              <a:buNone/>
            </a:pPr>
            <a:endParaRPr lang="ja-JP" altLang="en-US" sz="2400">
              <a:latin typeface="UD Digi Kyokasho NP-R" panose="02020400000000000000" pitchFamily="18" charset="-128"/>
              <a:ea typeface="UD Digi Kyokasho NP-R" panose="02020400000000000000" pitchFamily="18" charset="-128"/>
            </a:endParaRPr>
          </a:p>
          <a:p>
            <a:pPr marL="0" indent="0">
              <a:buNone/>
            </a:pPr>
            <a:endParaRPr kumimoji="1" lang="ja-JP" altLang="en-US" sz="2400">
              <a:latin typeface="UD Digi Kyokasho NP-R" panose="02020400000000000000" pitchFamily="18" charset="-128"/>
              <a:ea typeface="UD Digi Kyokasho NP-R" panose="02020400000000000000" pitchFamily="18"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8</a:t>
            </a:fld>
            <a:endParaRPr kumimoji="1" lang="ja-JP" altLang="en-US"/>
          </a:p>
        </p:txBody>
      </p:sp>
    </p:spTree>
    <p:extLst>
      <p:ext uri="{BB962C8B-B14F-4D97-AF65-F5344CB8AC3E}">
        <p14:creationId xmlns:p14="http://schemas.microsoft.com/office/powerpoint/2010/main" val="46014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075B23A-1A74-D24C-A8AF-B3F3496A0001}"/>
              </a:ext>
            </a:extLst>
          </p:cNvPr>
          <p:cNvSpPr>
            <a:spLocks noGrp="1"/>
          </p:cNvSpPr>
          <p:nvPr>
            <p:ph type="title"/>
          </p:nvPr>
        </p:nvSpPr>
        <p:spPr>
          <a:xfrm>
            <a:off x="628650" y="147411"/>
            <a:ext cx="7886700" cy="1325563"/>
          </a:xfrm>
        </p:spPr>
        <p:txBody>
          <a:bodyPr>
            <a:normAutofit/>
          </a:bodyPr>
          <a:lstStyle/>
          <a:p>
            <a:r>
              <a:rPr kumimoji="1" lang="ja-JP" altLang="en-US" sz="4000">
                <a:latin typeface="UD Digi Kyokasho N-R" panose="02020400000000000000" pitchFamily="49" charset="-128"/>
                <a:ea typeface="UD Digi Kyokasho N-R" panose="02020400000000000000" pitchFamily="49" charset="-128"/>
              </a:rPr>
              <a:t>事例検討時に大切にしたい視点①</a:t>
            </a:r>
          </a:p>
        </p:txBody>
      </p:sp>
      <p:sp>
        <p:nvSpPr>
          <p:cNvPr id="3" name="コンテンツ プレースホルダー 2">
            <a:extLst>
              <a:ext uri="{FF2B5EF4-FFF2-40B4-BE49-F238E27FC236}">
                <a16:creationId xmlns:a16="http://schemas.microsoft.com/office/drawing/2014/main" id="{502152F2-3014-B440-A41C-EC1335B90751}"/>
              </a:ext>
            </a:extLst>
          </p:cNvPr>
          <p:cNvSpPr>
            <a:spLocks noGrp="1"/>
          </p:cNvSpPr>
          <p:nvPr>
            <p:ph idx="1"/>
          </p:nvPr>
        </p:nvSpPr>
        <p:spPr/>
        <p:txBody>
          <a:bodyPr>
            <a:normAutofit lnSpcReduction="10000"/>
          </a:bodyPr>
          <a:lstStyle/>
          <a:p>
            <a:r>
              <a:rPr kumimoji="1" lang="ja-JP" altLang="en-US">
                <a:latin typeface="UD Digi Kyokasho N-R" panose="02020400000000000000" pitchFamily="49" charset="-128"/>
                <a:ea typeface="UD Digi Kyokasho N-R" panose="02020400000000000000" pitchFamily="49" charset="-128"/>
              </a:rPr>
              <a:t>人は常に問題を抱えながら生きている</a:t>
            </a:r>
            <a:endParaRPr kumimoji="1" lang="en-US" altLang="ja-JP" dirty="0">
              <a:latin typeface="UD Digi Kyokasho N-R" panose="02020400000000000000" pitchFamily="49" charset="-128"/>
              <a:ea typeface="UD Digi Kyokasho N-R" panose="02020400000000000000" pitchFamily="49" charset="-128"/>
            </a:endParaRPr>
          </a:p>
          <a:p>
            <a:r>
              <a:rPr lang="ja-JP" altLang="en-US">
                <a:latin typeface="UD Digi Kyokasho N-R" panose="02020400000000000000" pitchFamily="49" charset="-128"/>
                <a:ea typeface="UD Digi Kyokasho N-R" panose="02020400000000000000" pitchFamily="49" charset="-128"/>
              </a:rPr>
              <a:t>「問題」と「課題」をしっかりと理解し、使い分ける</a:t>
            </a:r>
            <a:endParaRPr lang="en-US" altLang="ja-JP" dirty="0">
              <a:latin typeface="UD Digi Kyokasho N-R" panose="02020400000000000000" pitchFamily="49" charset="-128"/>
              <a:ea typeface="UD Digi Kyokasho N-R" panose="02020400000000000000" pitchFamily="49" charset="-128"/>
            </a:endParaRPr>
          </a:p>
          <a:p>
            <a:r>
              <a:rPr lang="ja-JP" altLang="en-US">
                <a:latin typeface="UD Digi Kyokasho N-R" panose="02020400000000000000" pitchFamily="49" charset="-128"/>
                <a:ea typeface="UD Digi Kyokasho N-R" panose="02020400000000000000" pitchFamily="49" charset="-128"/>
              </a:rPr>
              <a:t>障害や病気でレッテルを貼ったり、平均的な像を作っていたり、個人の特性を否定し、グループ化しているものさしを壊す</a:t>
            </a:r>
            <a:endParaRPr lang="en-US" altLang="ja-JP" dirty="0">
              <a:latin typeface="UD Digi Kyokasho N-R" panose="02020400000000000000" pitchFamily="49" charset="-128"/>
              <a:ea typeface="UD Digi Kyokasho N-R" panose="02020400000000000000" pitchFamily="49" charset="-128"/>
            </a:endParaRPr>
          </a:p>
          <a:p>
            <a:r>
              <a:rPr lang="ja-JP" altLang="en-US">
                <a:latin typeface="UD Digi Kyokasho N-R" panose="02020400000000000000" pitchFamily="49" charset="-128"/>
                <a:ea typeface="UD Digi Kyokasho N-R" panose="02020400000000000000" pitchFamily="49" charset="-128"/>
              </a:rPr>
              <a:t>支援の実戦場面における、人の個別性を保障する</a:t>
            </a:r>
            <a:endParaRPr lang="en-US" altLang="ja-JP" dirty="0">
              <a:latin typeface="UD Digi Kyokasho N-R" panose="02020400000000000000" pitchFamily="49" charset="-128"/>
              <a:ea typeface="UD Digi Kyokasho N-R" panose="02020400000000000000" pitchFamily="49" charset="-128"/>
            </a:endParaRPr>
          </a:p>
          <a:p>
            <a:r>
              <a:rPr kumimoji="1" lang="ja-JP" altLang="en-US">
                <a:latin typeface="UD Digi Kyokasho N-R" panose="02020400000000000000" pitchFamily="49" charset="-128"/>
                <a:ea typeface="UD Digi Kyokasho N-R" panose="02020400000000000000" pitchFamily="49" charset="-128"/>
              </a:rPr>
              <a:t>「魔法はご本人の中にある」</a:t>
            </a:r>
            <a:r>
              <a:rPr lang="ja-JP" altLang="en-US">
                <a:latin typeface="UD Digi Kyokasho N-R" panose="02020400000000000000" pitchFamily="49" charset="-128"/>
                <a:ea typeface="UD Digi Kyokasho N-R" panose="02020400000000000000" pitchFamily="49" charset="-128"/>
              </a:rPr>
              <a:t>チャールズ・ラップ　（答えは本人が持っている）</a:t>
            </a:r>
            <a:endParaRPr kumimoji="1" lang="ja-JP" altLang="en-US">
              <a:latin typeface="UD Digi Kyokasho N-R" panose="02020400000000000000" pitchFamily="49" charset="-128"/>
              <a:ea typeface="UD Digi Kyokasho N-R" panose="02020400000000000000" pitchFamily="49" charset="-128"/>
            </a:endParaRPr>
          </a:p>
        </p:txBody>
      </p:sp>
      <p:sp>
        <p:nvSpPr>
          <p:cNvPr id="4" name="スライド番号プレースホルダー 3"/>
          <p:cNvSpPr>
            <a:spLocks noGrp="1"/>
          </p:cNvSpPr>
          <p:nvPr>
            <p:ph type="sldNum" sz="quarter" idx="12"/>
          </p:nvPr>
        </p:nvSpPr>
        <p:spPr/>
        <p:txBody>
          <a:bodyPr/>
          <a:lstStyle/>
          <a:p>
            <a:fld id="{B4390111-117C-F049-9C75-9096B571D0FA}" type="slidenum">
              <a:rPr kumimoji="1" lang="ja-JP" altLang="en-US" smtClean="0"/>
              <a:t>9</a:t>
            </a:fld>
            <a:endParaRPr kumimoji="1" lang="ja-JP" altLang="en-US"/>
          </a:p>
        </p:txBody>
      </p:sp>
    </p:spTree>
    <p:extLst>
      <p:ext uri="{BB962C8B-B14F-4D97-AF65-F5344CB8AC3E}">
        <p14:creationId xmlns:p14="http://schemas.microsoft.com/office/powerpoint/2010/main" val="58509454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1009</TotalTime>
  <Words>1891</Words>
  <Application>Microsoft Office PowerPoint</Application>
  <PresentationFormat>画面に合わせる (4:3)</PresentationFormat>
  <Paragraphs>141</Paragraphs>
  <Slides>18</Slides>
  <Notes>8</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18</vt:i4>
      </vt:variant>
    </vt:vector>
  </HeadingPairs>
  <TitlesOfParts>
    <vt:vector size="32" baseType="lpstr">
      <vt:lpstr>HGPMinchoE</vt:lpstr>
      <vt:lpstr>HGSMinchoE</vt:lpstr>
      <vt:lpstr>UD Digi Kyokasho NK-R</vt:lpstr>
      <vt:lpstr>UD Digi Kyokasho NP-R</vt:lpstr>
      <vt:lpstr>UD Digi Kyokasho N-R</vt:lpstr>
      <vt:lpstr>游ゴシック</vt:lpstr>
      <vt:lpstr>游ゴシック</vt:lpstr>
      <vt:lpstr>游ゴシック Light</vt:lpstr>
      <vt:lpstr>Yu Mincho Demibold</vt:lpstr>
      <vt:lpstr>Arial</vt:lpstr>
      <vt:lpstr>Calibri</vt:lpstr>
      <vt:lpstr>Calibri Light</vt:lpstr>
      <vt:lpstr>Wingdings</vt:lpstr>
      <vt:lpstr>Office テーマ</vt:lpstr>
      <vt:lpstr>事例検討のスーパービジョン（講義）</vt:lpstr>
      <vt:lpstr>講義・演習での獲得目標</vt:lpstr>
      <vt:lpstr>都道府県で実施する際の留意点</vt:lpstr>
      <vt:lpstr>講義で抑えたいポイント</vt:lpstr>
      <vt:lpstr>サービス管理責任者研修上の スーパービジョン想定される受講者像</vt:lpstr>
      <vt:lpstr>SV対象者に ならない （研修効果が低い人）</vt:lpstr>
      <vt:lpstr>スーパービジョンと事例検討、申し送りとは異なるもの</vt:lpstr>
      <vt:lpstr>○グループによる検討のためのグランドルール 　発言の保障（心理的安全性は特に重要）</vt:lpstr>
      <vt:lpstr>事例検討時に大切にしたい視点①</vt:lpstr>
      <vt:lpstr>PowerPoint プレゼンテーション</vt:lpstr>
      <vt:lpstr>PowerPoint プレゼンテーション</vt:lpstr>
      <vt:lpstr>学習するための骨組みづくり（学習型組織、職場へ） </vt:lpstr>
      <vt:lpstr>人々の多様な価値を支えるためのチーム作り</vt:lpstr>
      <vt:lpstr>ケースレビュー(事例共有)と事例検討を 本来業務として位置づけることの効果　</vt:lpstr>
      <vt:lpstr>本来業務の延長線上にある余分な業務とならないように注意し、業務命令によるやらされ感が蔓延しないような工夫が重要となる</vt:lpstr>
      <vt:lpstr>参考：演習事例について</vt:lpstr>
      <vt:lpstr>実践研修では（経験すること）</vt:lpstr>
      <vt:lpstr>更新研修では（自分で作ること）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事例検討のスーパービジョンI(演習)</dc:title>
  <dc:creator>kikumoto keiichi</dc:creator>
  <cp:lastModifiedBy>藤川 雄一(fujikawa-yuuichi.ca6)</cp:lastModifiedBy>
  <cp:revision>28</cp:revision>
  <cp:lastPrinted>2022-08-30T08:57:25Z</cp:lastPrinted>
  <dcterms:created xsi:type="dcterms:W3CDTF">2021-04-08T02:43:26Z</dcterms:created>
  <dcterms:modified xsi:type="dcterms:W3CDTF">2022-08-30T08:57:49Z</dcterms:modified>
</cp:coreProperties>
</file>