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8"/>
  </p:notesMasterIdLst>
  <p:handoutMasterIdLst>
    <p:handoutMasterId r:id="rId29"/>
  </p:handoutMasterIdLst>
  <p:sldIdLst>
    <p:sldId id="305" r:id="rId2"/>
    <p:sldId id="306" r:id="rId3"/>
    <p:sldId id="308" r:id="rId4"/>
    <p:sldId id="258" r:id="rId5"/>
    <p:sldId id="282" r:id="rId6"/>
    <p:sldId id="280" r:id="rId7"/>
    <p:sldId id="281" r:id="rId8"/>
    <p:sldId id="286" r:id="rId9"/>
    <p:sldId id="287" r:id="rId10"/>
    <p:sldId id="288" r:id="rId11"/>
    <p:sldId id="289" r:id="rId12"/>
    <p:sldId id="290" r:id="rId13"/>
    <p:sldId id="291" r:id="rId14"/>
    <p:sldId id="292" r:id="rId15"/>
    <p:sldId id="293" r:id="rId16"/>
    <p:sldId id="310" r:id="rId17"/>
    <p:sldId id="295" r:id="rId18"/>
    <p:sldId id="296" r:id="rId19"/>
    <p:sldId id="297" r:id="rId20"/>
    <p:sldId id="298" r:id="rId21"/>
    <p:sldId id="299" r:id="rId22"/>
    <p:sldId id="311" r:id="rId23"/>
    <p:sldId id="301" r:id="rId24"/>
    <p:sldId id="302" r:id="rId25"/>
    <p:sldId id="303" r:id="rId26"/>
    <p:sldId id="304" r:id="rId27"/>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16" autoAdjust="0"/>
    <p:restoredTop sz="69704" autoAdjust="0"/>
  </p:normalViewPr>
  <p:slideViewPr>
    <p:cSldViewPr snapToGrid="0">
      <p:cViewPr varScale="1">
        <p:scale>
          <a:sx n="72" d="100"/>
          <a:sy n="72" d="100"/>
        </p:scale>
        <p:origin x="858"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系列 1</c:v>
                </c:pt>
              </c:strCache>
            </c:strRef>
          </c:tx>
          <c:spPr>
            <a:ln w="28575" cap="rnd">
              <a:solidFill>
                <a:schemeClr val="tx1"/>
              </a:solidFill>
              <a:round/>
            </a:ln>
            <a:effectLst/>
          </c:spPr>
          <c:marker>
            <c:symbol val="circle"/>
            <c:size val="5"/>
            <c:spPr>
              <a:solidFill>
                <a:schemeClr val="tx1"/>
              </a:solidFill>
              <a:ln w="69850">
                <a:solidFill>
                  <a:schemeClr val="tx1"/>
                </a:solidFill>
              </a:ln>
              <a:effectLst/>
            </c:spPr>
          </c:marker>
          <c:cat>
            <c:numRef>
              <c:f>Sheet1!$A$2:$A$21</c:f>
              <c:numCache>
                <c:formatCode>General</c:formatCode>
                <c:ptCount val="20"/>
                <c:pt idx="0">
                  <c:v>13</c:v>
                </c:pt>
                <c:pt idx="1">
                  <c:v>14</c:v>
                </c:pt>
                <c:pt idx="2">
                  <c:v>15</c:v>
                </c:pt>
                <c:pt idx="3">
                  <c:v>16</c:v>
                </c:pt>
                <c:pt idx="4">
                  <c:v>17</c:v>
                </c:pt>
                <c:pt idx="5">
                  <c:v>20</c:v>
                </c:pt>
                <c:pt idx="6">
                  <c:v>21</c:v>
                </c:pt>
                <c:pt idx="7">
                  <c:v>22</c:v>
                </c:pt>
                <c:pt idx="8">
                  <c:v>23</c:v>
                </c:pt>
                <c:pt idx="9">
                  <c:v>24</c:v>
                </c:pt>
                <c:pt idx="10">
                  <c:v>27</c:v>
                </c:pt>
                <c:pt idx="11">
                  <c:v>28</c:v>
                </c:pt>
                <c:pt idx="12">
                  <c:v>29</c:v>
                </c:pt>
                <c:pt idx="13">
                  <c:v>30</c:v>
                </c:pt>
                <c:pt idx="14">
                  <c:v>31</c:v>
                </c:pt>
                <c:pt idx="15">
                  <c:v>3</c:v>
                </c:pt>
                <c:pt idx="16">
                  <c:v>4</c:v>
                </c:pt>
                <c:pt idx="17">
                  <c:v>5</c:v>
                </c:pt>
                <c:pt idx="18">
                  <c:v>6</c:v>
                </c:pt>
                <c:pt idx="19">
                  <c:v>7</c:v>
                </c:pt>
              </c:numCache>
            </c:numRef>
          </c:cat>
          <c:val>
            <c:numRef>
              <c:f>Sheet1!$B$2:$B$21</c:f>
              <c:numCache>
                <c:formatCode>General</c:formatCode>
                <c:ptCount val="20"/>
                <c:pt idx="0">
                  <c:v>5</c:v>
                </c:pt>
                <c:pt idx="1">
                  <c:v>7</c:v>
                </c:pt>
                <c:pt idx="2">
                  <c:v>6</c:v>
                </c:pt>
                <c:pt idx="3">
                  <c:v>10</c:v>
                </c:pt>
                <c:pt idx="4">
                  <c:v>8</c:v>
                </c:pt>
                <c:pt idx="5">
                  <c:v>9</c:v>
                </c:pt>
                <c:pt idx="6">
                  <c:v>7</c:v>
                </c:pt>
                <c:pt idx="7">
                  <c:v>3</c:v>
                </c:pt>
                <c:pt idx="8">
                  <c:v>6</c:v>
                </c:pt>
                <c:pt idx="9">
                  <c:v>4</c:v>
                </c:pt>
                <c:pt idx="10">
                  <c:v>2</c:v>
                </c:pt>
                <c:pt idx="11">
                  <c:v>4</c:v>
                </c:pt>
                <c:pt idx="12">
                  <c:v>3</c:v>
                </c:pt>
                <c:pt idx="13">
                  <c:v>8</c:v>
                </c:pt>
                <c:pt idx="14">
                  <c:v>12</c:v>
                </c:pt>
                <c:pt idx="15">
                  <c:v>9</c:v>
                </c:pt>
                <c:pt idx="16">
                  <c:v>10</c:v>
                </c:pt>
                <c:pt idx="17">
                  <c:v>8</c:v>
                </c:pt>
                <c:pt idx="18">
                  <c:v>10</c:v>
                </c:pt>
                <c:pt idx="19">
                  <c:v>10</c:v>
                </c:pt>
              </c:numCache>
            </c:numRef>
          </c:val>
          <c:smooth val="0"/>
        </c:ser>
        <c:ser>
          <c:idx val="1"/>
          <c:order val="1"/>
          <c:tx>
            <c:strRef>
              <c:f>Sheet1!$C$1</c:f>
              <c:strCache>
                <c:ptCount val="1"/>
                <c:pt idx="0">
                  <c:v>列1</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cat>
            <c:numRef>
              <c:f>Sheet1!$A$2:$A$21</c:f>
              <c:numCache>
                <c:formatCode>General</c:formatCode>
                <c:ptCount val="20"/>
                <c:pt idx="0">
                  <c:v>13</c:v>
                </c:pt>
                <c:pt idx="1">
                  <c:v>14</c:v>
                </c:pt>
                <c:pt idx="2">
                  <c:v>15</c:v>
                </c:pt>
                <c:pt idx="3">
                  <c:v>16</c:v>
                </c:pt>
                <c:pt idx="4">
                  <c:v>17</c:v>
                </c:pt>
                <c:pt idx="5">
                  <c:v>20</c:v>
                </c:pt>
                <c:pt idx="6">
                  <c:v>21</c:v>
                </c:pt>
                <c:pt idx="7">
                  <c:v>22</c:v>
                </c:pt>
                <c:pt idx="8">
                  <c:v>23</c:v>
                </c:pt>
                <c:pt idx="9">
                  <c:v>24</c:v>
                </c:pt>
                <c:pt idx="10">
                  <c:v>27</c:v>
                </c:pt>
                <c:pt idx="11">
                  <c:v>28</c:v>
                </c:pt>
                <c:pt idx="12">
                  <c:v>29</c:v>
                </c:pt>
                <c:pt idx="13">
                  <c:v>30</c:v>
                </c:pt>
                <c:pt idx="14">
                  <c:v>31</c:v>
                </c:pt>
                <c:pt idx="15">
                  <c:v>3</c:v>
                </c:pt>
                <c:pt idx="16">
                  <c:v>4</c:v>
                </c:pt>
                <c:pt idx="17">
                  <c:v>5</c:v>
                </c:pt>
                <c:pt idx="18">
                  <c:v>6</c:v>
                </c:pt>
                <c:pt idx="19">
                  <c:v>7</c:v>
                </c:pt>
              </c:numCache>
            </c:numRef>
          </c:cat>
          <c:val>
            <c:numRef>
              <c:f>Sheet1!$C$2:$C$21</c:f>
              <c:numCache>
                <c:formatCode>General</c:formatCode>
                <c:ptCount val="20"/>
              </c:numCache>
            </c:numRef>
          </c:val>
          <c:smooth val="0"/>
        </c:ser>
        <c:ser>
          <c:idx val="2"/>
          <c:order val="2"/>
          <c:tx>
            <c:strRef>
              <c:f>Sheet1!$D$1</c:f>
              <c:strCache>
                <c:ptCount val="1"/>
                <c:pt idx="0">
                  <c:v>列2</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cat>
            <c:numRef>
              <c:f>Sheet1!$A$2:$A$21</c:f>
              <c:numCache>
                <c:formatCode>General</c:formatCode>
                <c:ptCount val="20"/>
                <c:pt idx="0">
                  <c:v>13</c:v>
                </c:pt>
                <c:pt idx="1">
                  <c:v>14</c:v>
                </c:pt>
                <c:pt idx="2">
                  <c:v>15</c:v>
                </c:pt>
                <c:pt idx="3">
                  <c:v>16</c:v>
                </c:pt>
                <c:pt idx="4">
                  <c:v>17</c:v>
                </c:pt>
                <c:pt idx="5">
                  <c:v>20</c:v>
                </c:pt>
                <c:pt idx="6">
                  <c:v>21</c:v>
                </c:pt>
                <c:pt idx="7">
                  <c:v>22</c:v>
                </c:pt>
                <c:pt idx="8">
                  <c:v>23</c:v>
                </c:pt>
                <c:pt idx="9">
                  <c:v>24</c:v>
                </c:pt>
                <c:pt idx="10">
                  <c:v>27</c:v>
                </c:pt>
                <c:pt idx="11">
                  <c:v>28</c:v>
                </c:pt>
                <c:pt idx="12">
                  <c:v>29</c:v>
                </c:pt>
                <c:pt idx="13">
                  <c:v>30</c:v>
                </c:pt>
                <c:pt idx="14">
                  <c:v>31</c:v>
                </c:pt>
                <c:pt idx="15">
                  <c:v>3</c:v>
                </c:pt>
                <c:pt idx="16">
                  <c:v>4</c:v>
                </c:pt>
                <c:pt idx="17">
                  <c:v>5</c:v>
                </c:pt>
                <c:pt idx="18">
                  <c:v>6</c:v>
                </c:pt>
                <c:pt idx="19">
                  <c:v>7</c:v>
                </c:pt>
              </c:numCache>
            </c:numRef>
          </c:cat>
          <c:val>
            <c:numRef>
              <c:f>Sheet1!$D$2:$D$21</c:f>
              <c:numCache>
                <c:formatCode>General</c:formatCode>
                <c:ptCount val="20"/>
              </c:numCache>
            </c:numRef>
          </c:val>
          <c:smooth val="0"/>
        </c:ser>
        <c:dLbls>
          <c:showLegendKey val="0"/>
          <c:showVal val="0"/>
          <c:showCatName val="0"/>
          <c:showSerName val="0"/>
          <c:showPercent val="0"/>
          <c:showBubbleSize val="0"/>
        </c:dLbls>
        <c:marker val="1"/>
        <c:smooth val="0"/>
        <c:axId val="331281728"/>
        <c:axId val="331281336"/>
      </c:lineChart>
      <c:catAx>
        <c:axId val="331281728"/>
        <c:scaling>
          <c:orientation val="minMax"/>
        </c:scaling>
        <c:delete val="0"/>
        <c:axPos val="b"/>
        <c:numFmt formatCode="General" sourceLinked="1"/>
        <c:majorTickMark val="none"/>
        <c:minorTickMark val="none"/>
        <c:tickLblPos val="nextTo"/>
        <c:spPr>
          <a:noFill/>
          <a:ln w="12700" cap="flat" cmpd="sng" algn="ctr">
            <a:solidFill>
              <a:schemeClr val="tx1"/>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defRPr>
            </a:pPr>
            <a:endParaRPr lang="ja-JP"/>
          </a:p>
        </c:txPr>
        <c:crossAx val="331281336"/>
        <c:crosses val="autoZero"/>
        <c:auto val="1"/>
        <c:lblAlgn val="ctr"/>
        <c:lblOffset val="100"/>
        <c:noMultiLvlLbl val="0"/>
      </c:catAx>
      <c:valAx>
        <c:axId val="33128133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defRPr>
            </a:pPr>
            <a:endParaRPr lang="ja-JP"/>
          </a:p>
        </c:txPr>
        <c:crossAx val="331281728"/>
        <c:crosses val="autoZero"/>
        <c:crossBetween val="between"/>
      </c:valAx>
      <c:spPr>
        <a:noFill/>
        <a:ln>
          <a:noFill/>
        </a:ln>
        <a:effectLst/>
      </c:spPr>
    </c:plotArea>
    <c:plotVisOnly val="1"/>
    <c:dispBlanksAs val="gap"/>
    <c:showDLblsOverMax val="0"/>
  </c:chart>
  <c:spPr>
    <a:noFill/>
    <a:ln>
      <a:noFill/>
    </a:ln>
    <a:effectLst/>
  </c:spPr>
  <c:txPr>
    <a:bodyPr/>
    <a:lstStyle/>
    <a:p>
      <a:pPr>
        <a:defRPr sz="1200">
          <a:latin typeface="メイリオ" panose="020B0604030504040204" pitchFamily="50" charset="-128"/>
          <a:ea typeface="メイリオ" panose="020B0604030504040204" pitchFamily="50" charset="-128"/>
          <a:cs typeface="メイリオ" panose="020B0604030504040204" pitchFamily="50" charset="-128"/>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763" y="0"/>
            <a:ext cx="2919412" cy="495300"/>
          </a:xfrm>
          <a:prstGeom prst="rect">
            <a:avLst/>
          </a:prstGeom>
        </p:spPr>
        <p:txBody>
          <a:bodyPr vert="horz" lIns="91440" tIns="45720" rIns="91440" bIns="45720" rtlCol="0"/>
          <a:lstStyle>
            <a:lvl1pPr algn="r">
              <a:defRPr sz="1200"/>
            </a:lvl1pPr>
          </a:lstStyle>
          <a:p>
            <a:fld id="{7196B3FA-918E-41D9-AD08-A83215B4EADA}" type="datetimeFigureOut">
              <a:rPr kumimoji="1" lang="ja-JP" altLang="en-US" smtClean="0"/>
              <a:t>2014/10/12</a:t>
            </a:fld>
            <a:endParaRPr kumimoji="1" lang="ja-JP" altLang="en-US"/>
          </a:p>
        </p:txBody>
      </p:sp>
      <p:sp>
        <p:nvSpPr>
          <p:cNvPr id="4" name="フッター プレースホルダー 3"/>
          <p:cNvSpPr>
            <a:spLocks noGrp="1"/>
          </p:cNvSpPr>
          <p:nvPr>
            <p:ph type="ftr" sz="quarter" idx="2"/>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1013"/>
            <a:ext cx="2919412" cy="495300"/>
          </a:xfrm>
          <a:prstGeom prst="rect">
            <a:avLst/>
          </a:prstGeom>
        </p:spPr>
        <p:txBody>
          <a:bodyPr vert="horz" lIns="91440" tIns="45720" rIns="91440" bIns="45720" rtlCol="0" anchor="b"/>
          <a:lstStyle>
            <a:lvl1pPr algn="r">
              <a:defRPr sz="1200"/>
            </a:lvl1pPr>
          </a:lstStyle>
          <a:p>
            <a:fld id="{2850D348-160D-4666-81EF-29AAE2FDF529}" type="slidenum">
              <a:rPr kumimoji="1" lang="ja-JP" altLang="en-US" smtClean="0"/>
              <a:t>‹#›</a:t>
            </a:fld>
            <a:endParaRPr kumimoji="1" lang="ja-JP" altLang="en-US"/>
          </a:p>
        </p:txBody>
      </p:sp>
    </p:spTree>
    <p:extLst>
      <p:ext uri="{BB962C8B-B14F-4D97-AF65-F5344CB8AC3E}">
        <p14:creationId xmlns:p14="http://schemas.microsoft.com/office/powerpoint/2010/main" val="26603488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85A91B73-D8D1-4B73-8E67-98087AA4A0AD}" type="datetimeFigureOut">
              <a:rPr kumimoji="1" lang="ja-JP" altLang="en-US" smtClean="0"/>
              <a:t>2014/10/12</a:t>
            </a:fld>
            <a:endParaRPr kumimoji="1" lang="ja-JP" altLang="en-US"/>
          </a:p>
        </p:txBody>
      </p:sp>
      <p:sp>
        <p:nvSpPr>
          <p:cNvPr id="4" name="スライド イメージ プレースホルダー 3"/>
          <p:cNvSpPr>
            <a:spLocks noGrp="1" noRot="1" noChangeAspect="1"/>
          </p:cNvSpPr>
          <p:nvPr>
            <p:ph type="sldImg" idx="2"/>
          </p:nvPr>
        </p:nvSpPr>
        <p:spPr>
          <a:xfrm>
            <a:off x="1149350" y="1233488"/>
            <a:ext cx="443706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BA168BB2-21A2-4521-8DB7-0807E4CD41BC}" type="slidenum">
              <a:rPr kumimoji="1" lang="ja-JP" altLang="en-US" smtClean="0"/>
              <a:t>‹#›</a:t>
            </a:fld>
            <a:endParaRPr kumimoji="1" lang="ja-JP" altLang="en-US"/>
          </a:p>
        </p:txBody>
      </p:sp>
    </p:spTree>
    <p:extLst>
      <p:ext uri="{BB962C8B-B14F-4D97-AF65-F5344CB8AC3E}">
        <p14:creationId xmlns:p14="http://schemas.microsoft.com/office/powerpoint/2010/main" val="152013879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9441610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BA168BB2-21A2-4521-8DB7-0807E4CD41BC}" type="slidenum">
              <a:rPr kumimoji="1" lang="ja-JP" altLang="en-US" smtClean="0"/>
              <a:t>15</a:t>
            </a:fld>
            <a:endParaRPr kumimoji="1" lang="ja-JP" altLang="en-US"/>
          </a:p>
        </p:txBody>
      </p:sp>
    </p:spTree>
    <p:extLst>
      <p:ext uri="{BB962C8B-B14F-4D97-AF65-F5344CB8AC3E}">
        <p14:creationId xmlns:p14="http://schemas.microsoft.com/office/powerpoint/2010/main" val="24603447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a:t>
            </a:r>
            <a:r>
              <a:rPr kumimoji="1" lang="ja-JP" altLang="en-US" dirty="0" smtClean="0"/>
              <a:t>ポイント</a:t>
            </a:r>
            <a:r>
              <a:rPr kumimoji="1" lang="en-US" altLang="ja-JP" dirty="0" smtClean="0"/>
              <a:t>】</a:t>
            </a:r>
          </a:p>
          <a:p>
            <a:pPr marL="171450" indent="-171450">
              <a:buFont typeface="Wingdings" panose="05000000000000000000" pitchFamily="2" charset="2"/>
              <a:buChar char="l"/>
            </a:pPr>
            <a:r>
              <a:rPr kumimoji="1" lang="ja-JP" altLang="en-US" dirty="0" smtClean="0"/>
              <a:t>予防的対応を前提とするプロセスを解説</a:t>
            </a:r>
            <a:endParaRPr kumimoji="1" lang="en-US" altLang="ja-JP" dirty="0" smtClean="0"/>
          </a:p>
          <a:p>
            <a:pPr marL="171450" indent="-171450">
              <a:buFont typeface="Wingdings" panose="05000000000000000000" pitchFamily="2" charset="2"/>
              <a:buChar char="l"/>
            </a:pPr>
            <a:r>
              <a:rPr kumimoji="1" lang="ja-JP" altLang="en-US" dirty="0" smtClean="0"/>
              <a:t>記録内容を考え、記録を取るサイクルについて解説</a:t>
            </a:r>
            <a:endParaRPr kumimoji="1" lang="en-US" altLang="ja-JP" dirty="0" smtClean="0"/>
          </a:p>
          <a:p>
            <a:pPr marL="628650" lvl="1" indent="-171450">
              <a:buFont typeface="Wingdings" panose="05000000000000000000" pitchFamily="2" charset="2"/>
              <a:buChar char="Ø"/>
            </a:pPr>
            <a:r>
              <a:rPr kumimoji="1" lang="ja-JP" altLang="en-US" dirty="0" smtClean="0"/>
              <a:t>何らかの仮説があるから、何を記録したほうがいいかがイメージできる</a:t>
            </a:r>
            <a:endParaRPr kumimoji="1" lang="en-US" altLang="ja-JP" dirty="0" smtClean="0"/>
          </a:p>
          <a:p>
            <a:pPr marL="628650" lvl="1" indent="-171450">
              <a:buFont typeface="Wingdings" panose="05000000000000000000" pitchFamily="2" charset="2"/>
              <a:buChar char="Ø"/>
            </a:pPr>
            <a:r>
              <a:rPr kumimoji="1" lang="ja-JP" altLang="en-US" dirty="0" smtClean="0"/>
              <a:t>何を記録するかが決まれば、記録の方法を考えられる</a:t>
            </a:r>
            <a:endParaRPr kumimoji="1" lang="en-US" altLang="ja-JP" dirty="0" smtClean="0"/>
          </a:p>
          <a:p>
            <a:pPr marL="628650" lvl="1" indent="-171450">
              <a:buFont typeface="Wingdings" panose="05000000000000000000" pitchFamily="2" charset="2"/>
              <a:buChar char="Ø"/>
            </a:pPr>
            <a:r>
              <a:rPr kumimoji="1" lang="ja-JP" altLang="en-US" dirty="0" smtClean="0"/>
              <a:t>方法が決まれば実際に取ることができる</a:t>
            </a:r>
            <a:endParaRPr kumimoji="1" lang="en-US" altLang="ja-JP" dirty="0" smtClean="0"/>
          </a:p>
          <a:p>
            <a:pPr marL="628650" lvl="1" indent="-171450">
              <a:buFont typeface="Wingdings" panose="05000000000000000000" pitchFamily="2" charset="2"/>
              <a:buChar char="Ø"/>
            </a:pPr>
            <a:r>
              <a:rPr kumimoji="1" lang="ja-JP" altLang="en-US" dirty="0" smtClean="0"/>
              <a:t>記録をとってみると仮説が正しいか誤っているかがわかり、明確化されていく</a:t>
            </a:r>
            <a:endParaRPr kumimoji="1" lang="en-US" altLang="ja-JP" dirty="0" smtClean="0"/>
          </a:p>
          <a:p>
            <a:pPr marL="171450" lvl="0" indent="-171450">
              <a:buFont typeface="Wingdings" panose="05000000000000000000" pitchFamily="2" charset="2"/>
              <a:buChar char="l"/>
            </a:pPr>
            <a:r>
              <a:rPr kumimoji="1" lang="ja-JP" altLang="en-US" dirty="0" smtClean="0"/>
              <a:t>演習①で案が出てきた＝受講者それぞれの仮説が（何となくでも）あるはず</a:t>
            </a:r>
            <a:endParaRPr kumimoji="1" lang="en-US" altLang="ja-JP" dirty="0" smtClean="0"/>
          </a:p>
          <a:p>
            <a:pPr marL="171450" lvl="0" indent="-171450">
              <a:buFont typeface="Wingdings" panose="05000000000000000000" pitchFamily="2" charset="2"/>
              <a:buChar char="l"/>
            </a:pPr>
            <a:r>
              <a:rPr kumimoji="1" lang="ja-JP" altLang="en-US" dirty="0" smtClean="0"/>
              <a:t>演習②では、さらに重要だと思うものに絞り込み、具体的な方法を検討する</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BA168BB2-21A2-4521-8DB7-0807E4CD41BC}" type="slidenum">
              <a:rPr kumimoji="1" lang="ja-JP" altLang="en-US" smtClean="0"/>
              <a:t>16</a:t>
            </a:fld>
            <a:endParaRPr kumimoji="1" lang="ja-JP" altLang="en-US"/>
          </a:p>
        </p:txBody>
      </p:sp>
    </p:spTree>
    <p:extLst>
      <p:ext uri="{BB962C8B-B14F-4D97-AF65-F5344CB8AC3E}">
        <p14:creationId xmlns:p14="http://schemas.microsoft.com/office/powerpoint/2010/main" val="15389242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a:t>
            </a:r>
            <a:r>
              <a:rPr kumimoji="1" lang="ja-JP" altLang="en-US" dirty="0" smtClean="0"/>
              <a:t>ポイント</a:t>
            </a:r>
            <a:r>
              <a:rPr kumimoji="1" lang="en-US" altLang="ja-JP" dirty="0" smtClean="0"/>
              <a:t>】</a:t>
            </a:r>
          </a:p>
          <a:p>
            <a:pPr marL="171450" indent="-171450">
              <a:buFont typeface="Wingdings" panose="05000000000000000000" pitchFamily="2" charset="2"/>
              <a:buChar char="l"/>
            </a:pPr>
            <a:r>
              <a:rPr kumimoji="1" lang="ja-JP" altLang="en-US" dirty="0" smtClean="0"/>
              <a:t>例を示す（提示のみ）</a:t>
            </a:r>
            <a:endParaRPr kumimoji="1" lang="en-US" altLang="ja-JP" dirty="0" smtClean="0"/>
          </a:p>
          <a:p>
            <a:pPr marL="171450" indent="-171450">
              <a:buFont typeface="Wingdings" panose="05000000000000000000" pitchFamily="2" charset="2"/>
              <a:buChar char="l"/>
            </a:pPr>
            <a:r>
              <a:rPr kumimoji="1" lang="ja-JP" altLang="en-US" dirty="0" smtClean="0"/>
              <a:t>もし書けていないグループがあれば、スライドから書き取ってもらう</a:t>
            </a:r>
            <a:endParaRPr kumimoji="1" lang="en-US" altLang="ja-JP" dirty="0" smtClean="0"/>
          </a:p>
          <a:p>
            <a:pPr marL="0" indent="0">
              <a:buFont typeface="Wingdings" panose="05000000000000000000" pitchFamily="2" charset="2"/>
              <a:buNone/>
            </a:pPr>
            <a:r>
              <a:rPr kumimoji="1" lang="ja-JP" altLang="en-US" dirty="0" smtClean="0"/>
              <a:t>　　→演習②</a:t>
            </a:r>
            <a:endParaRPr kumimoji="1" lang="en-US" altLang="ja-JP" dirty="0" smtClean="0"/>
          </a:p>
          <a:p>
            <a:endParaRPr kumimoji="1" lang="en-US" altLang="ja-JP" dirty="0" smtClean="0"/>
          </a:p>
        </p:txBody>
      </p:sp>
      <p:sp>
        <p:nvSpPr>
          <p:cNvPr id="4" name="スライド番号プレースホルダー 3"/>
          <p:cNvSpPr>
            <a:spLocks noGrp="1"/>
          </p:cNvSpPr>
          <p:nvPr>
            <p:ph type="sldNum" sz="quarter" idx="10"/>
          </p:nvPr>
        </p:nvSpPr>
        <p:spPr/>
        <p:txBody>
          <a:bodyPr/>
          <a:lstStyle/>
          <a:p>
            <a:fld id="{BA168BB2-21A2-4521-8DB7-0807E4CD41BC}" type="slidenum">
              <a:rPr kumimoji="1" lang="ja-JP" altLang="en-US" smtClean="0"/>
              <a:t>17</a:t>
            </a:fld>
            <a:endParaRPr kumimoji="1" lang="ja-JP" altLang="en-US"/>
          </a:p>
        </p:txBody>
      </p:sp>
    </p:spTree>
    <p:extLst>
      <p:ext uri="{BB962C8B-B14F-4D97-AF65-F5344CB8AC3E}">
        <p14:creationId xmlns:p14="http://schemas.microsoft.com/office/powerpoint/2010/main" val="4214700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BA168BB2-21A2-4521-8DB7-0807E4CD41BC}" type="slidenum">
              <a:rPr kumimoji="1" lang="ja-JP" altLang="en-US" smtClean="0"/>
              <a:t>18</a:t>
            </a:fld>
            <a:endParaRPr kumimoji="1" lang="ja-JP" altLang="en-US"/>
          </a:p>
        </p:txBody>
      </p:sp>
    </p:spTree>
    <p:extLst>
      <p:ext uri="{BB962C8B-B14F-4D97-AF65-F5344CB8AC3E}">
        <p14:creationId xmlns:p14="http://schemas.microsoft.com/office/powerpoint/2010/main" val="5413082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A168BB2-21A2-4521-8DB7-0807E4CD41BC}" type="slidenum">
              <a:rPr kumimoji="1" lang="ja-JP" altLang="en-US" smtClean="0"/>
              <a:t>19</a:t>
            </a:fld>
            <a:endParaRPr kumimoji="1" lang="ja-JP" altLang="en-US"/>
          </a:p>
        </p:txBody>
      </p:sp>
    </p:spTree>
    <p:extLst>
      <p:ext uri="{BB962C8B-B14F-4D97-AF65-F5344CB8AC3E}">
        <p14:creationId xmlns:p14="http://schemas.microsoft.com/office/powerpoint/2010/main" val="25857798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A168BB2-21A2-4521-8DB7-0807E4CD41BC}" type="slidenum">
              <a:rPr kumimoji="1" lang="ja-JP" altLang="en-US" smtClean="0"/>
              <a:t>20</a:t>
            </a:fld>
            <a:endParaRPr kumimoji="1" lang="ja-JP" altLang="en-US"/>
          </a:p>
        </p:txBody>
      </p:sp>
    </p:spTree>
    <p:extLst>
      <p:ext uri="{BB962C8B-B14F-4D97-AF65-F5344CB8AC3E}">
        <p14:creationId xmlns:p14="http://schemas.microsoft.com/office/powerpoint/2010/main" val="242511494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a:t>
            </a:r>
            <a:r>
              <a:rPr kumimoji="1" lang="ja-JP" altLang="en-US" dirty="0" smtClean="0"/>
              <a:t>スクリーンに写す方法は検討中</a:t>
            </a:r>
            <a:endParaRPr kumimoji="1" lang="en-US" altLang="ja-JP" dirty="0" smtClean="0"/>
          </a:p>
          <a:p>
            <a:r>
              <a:rPr kumimoji="1" lang="ja-JP" altLang="en-US" dirty="0" smtClean="0"/>
              <a:t>　（写真で撮影して</a:t>
            </a:r>
            <a:r>
              <a:rPr kumimoji="1" lang="en-US" altLang="ja-JP" dirty="0" smtClean="0"/>
              <a:t>SD</a:t>
            </a:r>
            <a:r>
              <a:rPr kumimoji="1" lang="ja-JP" altLang="en-US" dirty="0" smtClean="0"/>
              <a:t>カードを</a:t>
            </a:r>
            <a:r>
              <a:rPr kumimoji="1" lang="en-US" altLang="ja-JP" dirty="0" smtClean="0"/>
              <a:t>PC</a:t>
            </a:r>
            <a:r>
              <a:rPr kumimoji="1" lang="ja-JP" altLang="en-US" dirty="0" smtClean="0"/>
              <a:t>に　</a:t>
            </a:r>
            <a:r>
              <a:rPr kumimoji="1" lang="en-US" altLang="ja-JP" dirty="0" smtClean="0"/>
              <a:t>or</a:t>
            </a:r>
            <a:r>
              <a:rPr kumimoji="1" lang="ja-JP" altLang="en-US" dirty="0" smtClean="0"/>
              <a:t>　</a:t>
            </a:r>
            <a:r>
              <a:rPr kumimoji="1" lang="en-US" altLang="ja-JP" dirty="0" smtClean="0"/>
              <a:t>OHP</a:t>
            </a:r>
            <a:r>
              <a:rPr kumimoji="1" lang="ja-JP" altLang="en-US" dirty="0" err="1" smtClean="0"/>
              <a:t>のような</a:t>
            </a:r>
            <a:r>
              <a:rPr kumimoji="1" lang="ja-JP" altLang="en-US" dirty="0" smtClean="0"/>
              <a:t>もの）</a:t>
            </a:r>
            <a:endParaRPr kumimoji="1" lang="ja-JP" altLang="en-US" dirty="0"/>
          </a:p>
        </p:txBody>
      </p:sp>
      <p:sp>
        <p:nvSpPr>
          <p:cNvPr id="4" name="スライド番号プレースホルダー 3"/>
          <p:cNvSpPr>
            <a:spLocks noGrp="1"/>
          </p:cNvSpPr>
          <p:nvPr>
            <p:ph type="sldNum" sz="quarter" idx="10"/>
          </p:nvPr>
        </p:nvSpPr>
        <p:spPr/>
        <p:txBody>
          <a:bodyPr/>
          <a:lstStyle/>
          <a:p>
            <a:fld id="{BA168BB2-21A2-4521-8DB7-0807E4CD41BC}" type="slidenum">
              <a:rPr kumimoji="1" lang="ja-JP" altLang="en-US" smtClean="0"/>
              <a:t>21</a:t>
            </a:fld>
            <a:endParaRPr kumimoji="1" lang="ja-JP" altLang="en-US"/>
          </a:p>
        </p:txBody>
      </p:sp>
    </p:spTree>
    <p:extLst>
      <p:ext uri="{BB962C8B-B14F-4D97-AF65-F5344CB8AC3E}">
        <p14:creationId xmlns:p14="http://schemas.microsoft.com/office/powerpoint/2010/main" val="31652815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A168BB2-21A2-4521-8DB7-0807E4CD41BC}" type="slidenum">
              <a:rPr kumimoji="1" lang="ja-JP" altLang="en-US" smtClean="0"/>
              <a:t>22</a:t>
            </a:fld>
            <a:endParaRPr kumimoji="1" lang="ja-JP" altLang="en-US"/>
          </a:p>
        </p:txBody>
      </p:sp>
    </p:spTree>
    <p:extLst>
      <p:ext uri="{BB962C8B-B14F-4D97-AF65-F5344CB8AC3E}">
        <p14:creationId xmlns:p14="http://schemas.microsoft.com/office/powerpoint/2010/main" val="383738825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a:t>
            </a:r>
            <a:r>
              <a:rPr kumimoji="1" lang="ja-JP" altLang="en-US" dirty="0" smtClean="0"/>
              <a:t>ポイント</a:t>
            </a:r>
            <a:r>
              <a:rPr kumimoji="1" lang="en-US" altLang="ja-JP" dirty="0" smtClean="0"/>
              <a:t>】</a:t>
            </a:r>
          </a:p>
          <a:p>
            <a:pPr marL="171450" indent="-171450">
              <a:buFont typeface="Wingdings" panose="05000000000000000000" pitchFamily="2" charset="2"/>
              <a:buChar char="l"/>
            </a:pPr>
            <a:r>
              <a:rPr kumimoji="1" lang="ja-JP" altLang="en-US" dirty="0" smtClean="0"/>
              <a:t>例を示す（提示のみ）</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BA168BB2-21A2-4521-8DB7-0807E4CD41BC}" type="slidenum">
              <a:rPr kumimoji="1" lang="ja-JP" altLang="en-US" smtClean="0"/>
              <a:t>23</a:t>
            </a:fld>
            <a:endParaRPr kumimoji="1" lang="ja-JP" altLang="en-US"/>
          </a:p>
        </p:txBody>
      </p:sp>
    </p:spTree>
    <p:extLst>
      <p:ext uri="{BB962C8B-B14F-4D97-AF65-F5344CB8AC3E}">
        <p14:creationId xmlns:p14="http://schemas.microsoft.com/office/powerpoint/2010/main" val="329273896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a:t>
            </a:r>
            <a:r>
              <a:rPr kumimoji="1" lang="ja-JP" altLang="en-US" dirty="0" smtClean="0"/>
              <a:t>ポイント</a:t>
            </a:r>
            <a:r>
              <a:rPr kumimoji="1" lang="en-US" altLang="ja-JP" dirty="0" smtClean="0"/>
              <a:t>】</a:t>
            </a:r>
          </a:p>
          <a:p>
            <a:pPr marL="171450" indent="-171450">
              <a:buFont typeface="Wingdings" panose="05000000000000000000" pitchFamily="2" charset="2"/>
              <a:buChar char="l"/>
            </a:pPr>
            <a:r>
              <a:rPr kumimoji="1" lang="ja-JP" altLang="en-US" dirty="0" smtClean="0"/>
              <a:t>危機介入の基本的なポイントを解説する。</a:t>
            </a:r>
            <a:endParaRPr kumimoji="1" lang="en-US" altLang="ja-JP" dirty="0" smtClean="0"/>
          </a:p>
          <a:p>
            <a:pPr marL="628650" lvl="1" indent="-171450">
              <a:buFont typeface="Wingdings" panose="05000000000000000000" pitchFamily="2" charset="2"/>
              <a:buChar char="Ø"/>
            </a:pPr>
            <a:r>
              <a:rPr kumimoji="1" lang="ja-JP" altLang="en-US" dirty="0" smtClean="0"/>
              <a:t>安全の確保が最優先</a:t>
            </a:r>
            <a:endParaRPr kumimoji="1" lang="en-US" altLang="ja-JP" dirty="0" smtClean="0"/>
          </a:p>
          <a:p>
            <a:pPr marL="628650" lvl="1" indent="-171450">
              <a:buFont typeface="Wingdings" panose="05000000000000000000" pitchFamily="2" charset="2"/>
              <a:buChar char="Ø"/>
            </a:pPr>
            <a:r>
              <a:rPr kumimoji="1" lang="ja-JP" altLang="en-US" dirty="0" smtClean="0"/>
              <a:t>興奮時に言葉で何を言っても入らない</a:t>
            </a:r>
            <a:endParaRPr kumimoji="1" lang="en-US" altLang="ja-JP" dirty="0" smtClean="0"/>
          </a:p>
          <a:p>
            <a:pPr marL="628650" lvl="1" indent="-171450">
              <a:buFont typeface="Wingdings" panose="05000000000000000000" pitchFamily="2" charset="2"/>
              <a:buChar char="Ø"/>
            </a:pPr>
            <a:r>
              <a:rPr kumimoji="1" lang="ja-JP" altLang="en-US" dirty="0" smtClean="0"/>
              <a:t>クールダウンのための場所が必要　</a:t>
            </a:r>
            <a:r>
              <a:rPr kumimoji="1" lang="en-US" altLang="ja-JP" dirty="0" smtClean="0"/>
              <a:t>etc.</a:t>
            </a:r>
          </a:p>
          <a:p>
            <a:pPr marL="628650" lvl="1" indent="-171450">
              <a:buFont typeface="Wingdings" panose="05000000000000000000" pitchFamily="2" charset="2"/>
              <a:buChar char="Ø"/>
            </a:pPr>
            <a:endParaRPr kumimoji="1" lang="en-US" altLang="ja-JP" dirty="0" smtClean="0"/>
          </a:p>
          <a:p>
            <a:pPr marL="171450" indent="-171450">
              <a:buFont typeface="Wingdings" panose="05000000000000000000" pitchFamily="2" charset="2"/>
              <a:buChar char="l"/>
            </a:pPr>
            <a:r>
              <a:rPr kumimoji="1" lang="ja-JP" altLang="en-US" dirty="0" smtClean="0"/>
              <a:t>既存のプログラムについては内容を説明するのではなく、紹介に留める。</a:t>
            </a:r>
            <a:endParaRPr kumimoji="1" lang="en-US" altLang="ja-JP" dirty="0" smtClean="0"/>
          </a:p>
          <a:p>
            <a:pPr marL="628650" lvl="1" indent="-171450">
              <a:buFont typeface="Wingdings" panose="05000000000000000000" pitchFamily="2" charset="2"/>
              <a:buChar char="Ø"/>
            </a:pPr>
            <a:r>
              <a:rPr kumimoji="1" lang="ja-JP" altLang="en-US" dirty="0" smtClean="0"/>
              <a:t>いずれも精神科病院を想定したプログラムであることに留意する</a:t>
            </a:r>
            <a:endParaRPr kumimoji="1" lang="en-US" altLang="ja-JP" dirty="0" smtClean="0"/>
          </a:p>
          <a:p>
            <a:pPr marL="628650" lvl="1" indent="-171450">
              <a:buFont typeface="Wingdings" panose="05000000000000000000" pitchFamily="2" charset="2"/>
              <a:buChar char="Ø"/>
            </a:pPr>
            <a:r>
              <a:rPr kumimoji="1" lang="ja-JP" altLang="en-US" dirty="0" smtClean="0"/>
              <a:t>「言葉がけで怒りを鎮める」等、重度の知的障害者には適さない内容もある</a:t>
            </a:r>
            <a:endParaRPr kumimoji="1" lang="en-US" altLang="ja-JP" dirty="0" smtClean="0"/>
          </a:p>
          <a:p>
            <a:pPr marL="628650" lvl="1" indent="-171450">
              <a:buFont typeface="Wingdings" panose="05000000000000000000" pitchFamily="2" charset="2"/>
              <a:buChar char="Ø"/>
            </a:pPr>
            <a:r>
              <a:rPr kumimoji="1" lang="ja-JP" altLang="en-US" dirty="0" smtClean="0"/>
              <a:t>身体的介入はかなりの熟練が必要で、安易な適用には注意が必要</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BA168BB2-21A2-4521-8DB7-0807E4CD41BC}" type="slidenum">
              <a:rPr kumimoji="1" lang="ja-JP" altLang="en-US" smtClean="0"/>
              <a:t>24</a:t>
            </a:fld>
            <a:endParaRPr kumimoji="1" lang="ja-JP" altLang="en-US"/>
          </a:p>
        </p:txBody>
      </p:sp>
    </p:spTree>
    <p:extLst>
      <p:ext uri="{BB962C8B-B14F-4D97-AF65-F5344CB8AC3E}">
        <p14:creationId xmlns:p14="http://schemas.microsoft.com/office/powerpoint/2010/main" val="10093005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BA168BB2-21A2-4521-8DB7-0807E4CD41BC}" type="slidenum">
              <a:rPr kumimoji="1" lang="ja-JP" altLang="en-US" smtClean="0"/>
              <a:t>2</a:t>
            </a:fld>
            <a:endParaRPr kumimoji="1" lang="ja-JP" altLang="en-US"/>
          </a:p>
        </p:txBody>
      </p:sp>
    </p:spTree>
    <p:extLst>
      <p:ext uri="{BB962C8B-B14F-4D97-AF65-F5344CB8AC3E}">
        <p14:creationId xmlns:p14="http://schemas.microsoft.com/office/powerpoint/2010/main" val="362496746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a:t>
            </a:r>
            <a:r>
              <a:rPr kumimoji="1" lang="ja-JP" altLang="en-US" dirty="0" smtClean="0"/>
              <a:t>ポイント</a:t>
            </a:r>
            <a:r>
              <a:rPr kumimoji="1" lang="en-US" altLang="ja-JP" dirty="0" smtClean="0"/>
              <a:t>】</a:t>
            </a:r>
          </a:p>
          <a:p>
            <a:pPr marL="171450" indent="-171450">
              <a:buFont typeface="Wingdings" panose="05000000000000000000" pitchFamily="2" charset="2"/>
              <a:buChar char="l"/>
            </a:pPr>
            <a:r>
              <a:rPr kumimoji="1" lang="ja-JP" altLang="en-US" dirty="0" smtClean="0"/>
              <a:t>虐待防止の観点から、あくまでも緊急避難的な対応であることを強調する。</a:t>
            </a:r>
            <a:endParaRPr kumimoji="1" lang="en-US" altLang="ja-JP" dirty="0" smtClean="0"/>
          </a:p>
          <a:p>
            <a:pPr marL="171450" indent="-171450">
              <a:buFont typeface="Wingdings" panose="05000000000000000000" pitchFamily="2" charset="2"/>
              <a:buChar char="l"/>
            </a:pPr>
            <a:r>
              <a:rPr kumimoji="1" lang="ja-JP" altLang="en-US" dirty="0" smtClean="0"/>
              <a:t>記録に基づく再アセスメント・再プランニングが必要であることを確認する。</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BA168BB2-21A2-4521-8DB7-0807E4CD41BC}" type="slidenum">
              <a:rPr kumimoji="1" lang="ja-JP" altLang="en-US" smtClean="0"/>
              <a:t>25</a:t>
            </a:fld>
            <a:endParaRPr kumimoji="1" lang="ja-JP" altLang="en-US"/>
          </a:p>
        </p:txBody>
      </p:sp>
    </p:spTree>
    <p:extLst>
      <p:ext uri="{BB962C8B-B14F-4D97-AF65-F5344CB8AC3E}">
        <p14:creationId xmlns:p14="http://schemas.microsoft.com/office/powerpoint/2010/main" val="385467020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16596906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BA168BB2-21A2-4521-8DB7-0807E4CD41BC}" type="slidenum">
              <a:rPr kumimoji="1" lang="ja-JP" altLang="en-US" smtClean="0"/>
              <a:t>3</a:t>
            </a:fld>
            <a:endParaRPr kumimoji="1" lang="ja-JP" altLang="en-US"/>
          </a:p>
        </p:txBody>
      </p:sp>
    </p:spTree>
    <p:extLst>
      <p:ext uri="{BB962C8B-B14F-4D97-AF65-F5344CB8AC3E}">
        <p14:creationId xmlns:p14="http://schemas.microsoft.com/office/powerpoint/2010/main" val="7275811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BA168BB2-21A2-4521-8DB7-0807E4CD41BC}" type="slidenum">
              <a:rPr kumimoji="1" lang="ja-JP" altLang="en-US" smtClean="0"/>
              <a:t>4</a:t>
            </a:fld>
            <a:endParaRPr kumimoji="1" lang="ja-JP" altLang="en-US"/>
          </a:p>
        </p:txBody>
      </p:sp>
    </p:spTree>
    <p:extLst>
      <p:ext uri="{BB962C8B-B14F-4D97-AF65-F5344CB8AC3E}">
        <p14:creationId xmlns:p14="http://schemas.microsoft.com/office/powerpoint/2010/main" val="11621207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A168BB2-21A2-4521-8DB7-0807E4CD41BC}" type="slidenum">
              <a:rPr kumimoji="1" lang="ja-JP" altLang="en-US" smtClean="0"/>
              <a:t>5</a:t>
            </a:fld>
            <a:endParaRPr kumimoji="1" lang="ja-JP" altLang="en-US"/>
          </a:p>
        </p:txBody>
      </p:sp>
    </p:spTree>
    <p:extLst>
      <p:ext uri="{BB962C8B-B14F-4D97-AF65-F5344CB8AC3E}">
        <p14:creationId xmlns:p14="http://schemas.microsoft.com/office/powerpoint/2010/main" val="1639997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A168BB2-21A2-4521-8DB7-0807E4CD41BC}" type="slidenum">
              <a:rPr kumimoji="1" lang="ja-JP" altLang="en-US" smtClean="0"/>
              <a:t>6</a:t>
            </a:fld>
            <a:endParaRPr kumimoji="1" lang="ja-JP" altLang="en-US"/>
          </a:p>
        </p:txBody>
      </p:sp>
    </p:spTree>
    <p:extLst>
      <p:ext uri="{BB962C8B-B14F-4D97-AF65-F5344CB8AC3E}">
        <p14:creationId xmlns:p14="http://schemas.microsoft.com/office/powerpoint/2010/main" val="20000134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A168BB2-21A2-4521-8DB7-0807E4CD41BC}" type="slidenum">
              <a:rPr kumimoji="1" lang="ja-JP" altLang="en-US" smtClean="0"/>
              <a:t>7</a:t>
            </a:fld>
            <a:endParaRPr kumimoji="1" lang="ja-JP" altLang="en-US"/>
          </a:p>
        </p:txBody>
      </p:sp>
    </p:spTree>
    <p:extLst>
      <p:ext uri="{BB962C8B-B14F-4D97-AF65-F5344CB8AC3E}">
        <p14:creationId xmlns:p14="http://schemas.microsoft.com/office/powerpoint/2010/main" val="4778812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BA168BB2-21A2-4521-8DB7-0807E4CD41BC}" type="slidenum">
              <a:rPr kumimoji="1" lang="ja-JP" altLang="en-US" smtClean="0"/>
              <a:t>13</a:t>
            </a:fld>
            <a:endParaRPr kumimoji="1" lang="ja-JP" altLang="en-US"/>
          </a:p>
        </p:txBody>
      </p:sp>
    </p:spTree>
    <p:extLst>
      <p:ext uri="{BB962C8B-B14F-4D97-AF65-F5344CB8AC3E}">
        <p14:creationId xmlns:p14="http://schemas.microsoft.com/office/powerpoint/2010/main" val="42398021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BA168BB2-21A2-4521-8DB7-0807E4CD41BC}" type="slidenum">
              <a:rPr kumimoji="1" lang="ja-JP" altLang="en-US" smtClean="0"/>
              <a:t>14</a:t>
            </a:fld>
            <a:endParaRPr kumimoji="1" lang="ja-JP" altLang="en-US"/>
          </a:p>
        </p:txBody>
      </p:sp>
    </p:spTree>
    <p:extLst>
      <p:ext uri="{BB962C8B-B14F-4D97-AF65-F5344CB8AC3E}">
        <p14:creationId xmlns:p14="http://schemas.microsoft.com/office/powerpoint/2010/main" val="13386021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C843BB7D-F4A5-4045-AC95-24712CFE0F5C}" type="datetimeFigureOut">
              <a:rPr kumimoji="1" lang="ja-JP" altLang="en-US" smtClean="0"/>
              <a:t>2014/10/12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B55ACA4-C7D0-47B4-A219-E1FB1220C9F8}" type="slidenum">
              <a:rPr kumimoji="1" lang="ja-JP" altLang="en-US" smtClean="0"/>
              <a:t>‹#›</a:t>
            </a:fld>
            <a:endParaRPr kumimoji="1" lang="ja-JP" altLang="en-US"/>
          </a:p>
        </p:txBody>
      </p:sp>
    </p:spTree>
    <p:extLst>
      <p:ext uri="{BB962C8B-B14F-4D97-AF65-F5344CB8AC3E}">
        <p14:creationId xmlns:p14="http://schemas.microsoft.com/office/powerpoint/2010/main" val="42847692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843BB7D-F4A5-4045-AC95-24712CFE0F5C}" type="datetimeFigureOut">
              <a:rPr kumimoji="1" lang="ja-JP" altLang="en-US" smtClean="0"/>
              <a:t>2014/10/12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B55ACA4-C7D0-47B4-A219-E1FB1220C9F8}" type="slidenum">
              <a:rPr kumimoji="1" lang="ja-JP" altLang="en-US" smtClean="0"/>
              <a:t>‹#›</a:t>
            </a:fld>
            <a:endParaRPr kumimoji="1" lang="ja-JP" altLang="en-US"/>
          </a:p>
        </p:txBody>
      </p:sp>
    </p:spTree>
    <p:extLst>
      <p:ext uri="{BB962C8B-B14F-4D97-AF65-F5344CB8AC3E}">
        <p14:creationId xmlns:p14="http://schemas.microsoft.com/office/powerpoint/2010/main" val="1272494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843BB7D-F4A5-4045-AC95-24712CFE0F5C}" type="datetimeFigureOut">
              <a:rPr kumimoji="1" lang="ja-JP" altLang="en-US" smtClean="0"/>
              <a:t>2014/10/12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B55ACA4-C7D0-47B4-A219-E1FB1220C9F8}" type="slidenum">
              <a:rPr kumimoji="1" lang="ja-JP" altLang="en-US" smtClean="0"/>
              <a:t>‹#›</a:t>
            </a:fld>
            <a:endParaRPr kumimoji="1" lang="ja-JP" altLang="en-US"/>
          </a:p>
        </p:txBody>
      </p:sp>
    </p:spTree>
    <p:extLst>
      <p:ext uri="{BB962C8B-B14F-4D97-AF65-F5344CB8AC3E}">
        <p14:creationId xmlns:p14="http://schemas.microsoft.com/office/powerpoint/2010/main" val="11943855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843BB7D-F4A5-4045-AC95-24712CFE0F5C}" type="datetimeFigureOut">
              <a:rPr kumimoji="1" lang="ja-JP" altLang="en-US" smtClean="0"/>
              <a:t>2014/10/12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B55ACA4-C7D0-47B4-A219-E1FB1220C9F8}" type="slidenum">
              <a:rPr kumimoji="1" lang="ja-JP" altLang="en-US" smtClean="0"/>
              <a:t>‹#›</a:t>
            </a:fld>
            <a:endParaRPr kumimoji="1" lang="ja-JP" altLang="en-US"/>
          </a:p>
        </p:txBody>
      </p:sp>
    </p:spTree>
    <p:extLst>
      <p:ext uri="{BB962C8B-B14F-4D97-AF65-F5344CB8AC3E}">
        <p14:creationId xmlns:p14="http://schemas.microsoft.com/office/powerpoint/2010/main" val="8417196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C843BB7D-F4A5-4045-AC95-24712CFE0F5C}" type="datetimeFigureOut">
              <a:rPr kumimoji="1" lang="ja-JP" altLang="en-US" smtClean="0"/>
              <a:t>2014/10/12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B55ACA4-C7D0-47B4-A219-E1FB1220C9F8}" type="slidenum">
              <a:rPr kumimoji="1" lang="ja-JP" altLang="en-US" smtClean="0"/>
              <a:t>‹#›</a:t>
            </a:fld>
            <a:endParaRPr kumimoji="1" lang="ja-JP" altLang="en-US"/>
          </a:p>
        </p:txBody>
      </p:sp>
    </p:spTree>
    <p:extLst>
      <p:ext uri="{BB962C8B-B14F-4D97-AF65-F5344CB8AC3E}">
        <p14:creationId xmlns:p14="http://schemas.microsoft.com/office/powerpoint/2010/main" val="10824437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C843BB7D-F4A5-4045-AC95-24712CFE0F5C}" type="datetimeFigureOut">
              <a:rPr kumimoji="1" lang="ja-JP" altLang="en-US" smtClean="0"/>
              <a:t>2014/10/12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B55ACA4-C7D0-47B4-A219-E1FB1220C9F8}" type="slidenum">
              <a:rPr kumimoji="1" lang="ja-JP" altLang="en-US" smtClean="0"/>
              <a:t>‹#›</a:t>
            </a:fld>
            <a:endParaRPr kumimoji="1" lang="ja-JP" altLang="en-US"/>
          </a:p>
        </p:txBody>
      </p:sp>
    </p:spTree>
    <p:extLst>
      <p:ext uri="{BB962C8B-B14F-4D97-AF65-F5344CB8AC3E}">
        <p14:creationId xmlns:p14="http://schemas.microsoft.com/office/powerpoint/2010/main" val="35783128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C843BB7D-F4A5-4045-AC95-24712CFE0F5C}" type="datetimeFigureOut">
              <a:rPr kumimoji="1" lang="ja-JP" altLang="en-US" smtClean="0"/>
              <a:t>2014/10/12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B55ACA4-C7D0-47B4-A219-E1FB1220C9F8}" type="slidenum">
              <a:rPr kumimoji="1" lang="ja-JP" altLang="en-US" smtClean="0"/>
              <a:t>‹#›</a:t>
            </a:fld>
            <a:endParaRPr kumimoji="1" lang="ja-JP" altLang="en-US"/>
          </a:p>
        </p:txBody>
      </p:sp>
    </p:spTree>
    <p:extLst>
      <p:ext uri="{BB962C8B-B14F-4D97-AF65-F5344CB8AC3E}">
        <p14:creationId xmlns:p14="http://schemas.microsoft.com/office/powerpoint/2010/main" val="37230953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C843BB7D-F4A5-4045-AC95-24712CFE0F5C}" type="datetimeFigureOut">
              <a:rPr kumimoji="1" lang="ja-JP" altLang="en-US" smtClean="0"/>
              <a:t>2014/10/12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B55ACA4-C7D0-47B4-A219-E1FB1220C9F8}" type="slidenum">
              <a:rPr kumimoji="1" lang="ja-JP" altLang="en-US" smtClean="0"/>
              <a:t>‹#›</a:t>
            </a:fld>
            <a:endParaRPr kumimoji="1" lang="ja-JP" altLang="en-US"/>
          </a:p>
        </p:txBody>
      </p:sp>
    </p:spTree>
    <p:extLst>
      <p:ext uri="{BB962C8B-B14F-4D97-AF65-F5344CB8AC3E}">
        <p14:creationId xmlns:p14="http://schemas.microsoft.com/office/powerpoint/2010/main" val="1394701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43BB7D-F4A5-4045-AC95-24712CFE0F5C}" type="datetimeFigureOut">
              <a:rPr kumimoji="1" lang="ja-JP" altLang="en-US" smtClean="0"/>
              <a:t>2014/10/12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B55ACA4-C7D0-47B4-A219-E1FB1220C9F8}" type="slidenum">
              <a:rPr kumimoji="1" lang="ja-JP" altLang="en-US" smtClean="0"/>
              <a:t>‹#›</a:t>
            </a:fld>
            <a:endParaRPr kumimoji="1" lang="ja-JP" altLang="en-US"/>
          </a:p>
        </p:txBody>
      </p:sp>
    </p:spTree>
    <p:extLst>
      <p:ext uri="{BB962C8B-B14F-4D97-AF65-F5344CB8AC3E}">
        <p14:creationId xmlns:p14="http://schemas.microsoft.com/office/powerpoint/2010/main" val="14407823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843BB7D-F4A5-4045-AC95-24712CFE0F5C}" type="datetimeFigureOut">
              <a:rPr kumimoji="1" lang="ja-JP" altLang="en-US" smtClean="0"/>
              <a:t>2014/10/12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B55ACA4-C7D0-47B4-A219-E1FB1220C9F8}" type="slidenum">
              <a:rPr kumimoji="1" lang="ja-JP" altLang="en-US" smtClean="0"/>
              <a:t>‹#›</a:t>
            </a:fld>
            <a:endParaRPr kumimoji="1" lang="ja-JP" altLang="en-US"/>
          </a:p>
        </p:txBody>
      </p:sp>
    </p:spTree>
    <p:extLst>
      <p:ext uri="{BB962C8B-B14F-4D97-AF65-F5344CB8AC3E}">
        <p14:creationId xmlns:p14="http://schemas.microsoft.com/office/powerpoint/2010/main" val="17818043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843BB7D-F4A5-4045-AC95-24712CFE0F5C}" type="datetimeFigureOut">
              <a:rPr kumimoji="1" lang="ja-JP" altLang="en-US" smtClean="0"/>
              <a:t>2014/10/12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B55ACA4-C7D0-47B4-A219-E1FB1220C9F8}" type="slidenum">
              <a:rPr kumimoji="1" lang="ja-JP" altLang="en-US" smtClean="0"/>
              <a:t>‹#›</a:t>
            </a:fld>
            <a:endParaRPr kumimoji="1" lang="ja-JP" altLang="en-US"/>
          </a:p>
        </p:txBody>
      </p:sp>
    </p:spTree>
    <p:extLst>
      <p:ext uri="{BB962C8B-B14F-4D97-AF65-F5344CB8AC3E}">
        <p14:creationId xmlns:p14="http://schemas.microsoft.com/office/powerpoint/2010/main" val="41421133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43BB7D-F4A5-4045-AC95-24712CFE0F5C}" type="datetimeFigureOut">
              <a:rPr kumimoji="1" lang="ja-JP" altLang="en-US" smtClean="0"/>
              <a:t>2014/10/12</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55ACA4-C7D0-47B4-A219-E1FB1220C9F8}" type="slidenum">
              <a:rPr kumimoji="1" lang="ja-JP" altLang="en-US" smtClean="0"/>
              <a:t>‹#›</a:t>
            </a:fld>
            <a:endParaRPr kumimoji="1" lang="ja-JP" altLang="en-US"/>
          </a:p>
        </p:txBody>
      </p:sp>
    </p:spTree>
    <p:extLst>
      <p:ext uri="{BB962C8B-B14F-4D97-AF65-F5344CB8AC3E}">
        <p14:creationId xmlns:p14="http://schemas.microsoft.com/office/powerpoint/2010/main" val="14875126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38908" y="2348880"/>
            <a:ext cx="7772400" cy="1037977"/>
          </a:xfrm>
        </p:spPr>
        <p:txBody>
          <a:bodyPr>
            <a:normAutofit fontScale="90000"/>
          </a:bodyPr>
          <a:lstStyle/>
          <a:p>
            <a:r>
              <a:rPr lang="ja-JP" altLang="en-US" sz="3600" dirty="0">
                <a:latin typeface="メイリオ" panose="020B0604030504040204" pitchFamily="50" charset="-128"/>
                <a:ea typeface="メイリオ" panose="020B0604030504040204" pitchFamily="50" charset="-128"/>
                <a:cs typeface="メイリオ" panose="020B0604030504040204" pitchFamily="50" charset="-128"/>
              </a:rPr>
              <a:t>－危機対応と虐待防止との関連から－</a:t>
            </a:r>
            <a:endParaRPr kumimoji="1" lang="ja-JP" altLang="en-US" sz="3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サブタイトル 2"/>
          <p:cNvSpPr>
            <a:spLocks noGrp="1"/>
          </p:cNvSpPr>
          <p:nvPr>
            <p:ph type="subTitle" idx="1"/>
          </p:nvPr>
        </p:nvSpPr>
        <p:spPr>
          <a:xfrm>
            <a:off x="2483768" y="4509120"/>
            <a:ext cx="6400800" cy="1080120"/>
          </a:xfrm>
        </p:spPr>
        <p:txBody>
          <a:bodyPr/>
          <a:lstStyle/>
          <a:p>
            <a:pPr algn="r"/>
            <a:r>
              <a:rPr lang="ja-JP" altLang="en-US" sz="30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西村 浩二</a:t>
            </a:r>
            <a:endParaRPr lang="ja-JP" altLang="en-US" sz="30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gn="r"/>
            <a:r>
              <a:rPr lang="ja-JP" altLang="en-US" sz="19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（社福）</a:t>
            </a:r>
            <a:r>
              <a:rPr kumimoji="1" lang="ja-JP" altLang="en-US" sz="19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つつじ　広島県発達障害者支援センター</a:t>
            </a:r>
            <a:endParaRPr kumimoji="1" lang="en-US" altLang="ja-JP" sz="19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正方形/長方形 3"/>
          <p:cNvSpPr/>
          <p:nvPr/>
        </p:nvSpPr>
        <p:spPr>
          <a:xfrm>
            <a:off x="0" y="0"/>
            <a:ext cx="1187624"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1"/>
          <a:lstStyle/>
          <a:p>
            <a:pPr algn="ctr"/>
            <a:endParaRPr lang="en-US" altLang="ja-JP" sz="16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２</a:t>
            </a:r>
            <a:r>
              <a:rPr kumimoji="1"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日目</a:t>
            </a:r>
            <a:endParaRPr kumimoji="1" lang="en-US" altLang="ja-JP" sz="16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r>
              <a:rPr lang="en-US" altLang="ja-JP" sz="1600" b="1" dirty="0" smtClean="0">
                <a:latin typeface="メイリオ" panose="020B0604030504040204" pitchFamily="50" charset="-128"/>
                <a:ea typeface="メイリオ" panose="020B0604030504040204" pitchFamily="50" charset="-128"/>
                <a:cs typeface="メイリオ" panose="020B0604030504040204" pitchFamily="50" charset="-128"/>
              </a:rPr>
              <a:t>10:10</a:t>
            </a:r>
          </a:p>
        </p:txBody>
      </p:sp>
      <p:sp>
        <p:nvSpPr>
          <p:cNvPr id="5" name="正方形/長方形 4"/>
          <p:cNvSpPr/>
          <p:nvPr/>
        </p:nvSpPr>
        <p:spPr>
          <a:xfrm>
            <a:off x="980866" y="822171"/>
            <a:ext cx="1826141" cy="584775"/>
          </a:xfrm>
          <a:prstGeom prst="rect">
            <a:avLst/>
          </a:prstGeom>
        </p:spPr>
        <p:txBody>
          <a:bodyPr wrap="none">
            <a:spAutoFit/>
          </a:bodyPr>
          <a:lstStyle/>
          <a:p>
            <a:r>
              <a:rPr lang="en-US" altLang="ja-JP" sz="32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3200" dirty="0" smtClean="0">
                <a:latin typeface="メイリオ" panose="020B0604030504040204" pitchFamily="50" charset="-128"/>
                <a:ea typeface="メイリオ" panose="020B0604030504040204" pitchFamily="50" charset="-128"/>
                <a:cs typeface="メイリオ" panose="020B0604030504040204" pitchFamily="50" charset="-128"/>
              </a:rPr>
              <a:t>演習</a:t>
            </a:r>
            <a:r>
              <a:rPr lang="en-US" altLang="ja-JP" sz="32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3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タイトル 1"/>
          <p:cNvSpPr txBox="1">
            <a:spLocks/>
          </p:cNvSpPr>
          <p:nvPr/>
        </p:nvSpPr>
        <p:spPr>
          <a:xfrm>
            <a:off x="1195945" y="1406945"/>
            <a:ext cx="7988424" cy="1037977"/>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4000" dirty="0" smtClean="0">
                <a:latin typeface="メイリオ" panose="020B0604030504040204" pitchFamily="50" charset="-128"/>
                <a:ea typeface="メイリオ" panose="020B0604030504040204" pitchFamily="50" charset="-128"/>
                <a:cs typeface="メイリオ" panose="020B0604030504040204" pitchFamily="50" charset="-128"/>
              </a:rPr>
              <a:t>記録</a:t>
            </a:r>
            <a:r>
              <a:rPr lang="ja-JP" altLang="en-US" sz="4000" dirty="0">
                <a:latin typeface="メイリオ" panose="020B0604030504040204" pitchFamily="50" charset="-128"/>
                <a:ea typeface="メイリオ" panose="020B0604030504040204" pitchFamily="50" charset="-128"/>
                <a:cs typeface="メイリオ" panose="020B0604030504040204" pitchFamily="50" charset="-128"/>
              </a:rPr>
              <a:t>に基づく支援の評価</a:t>
            </a:r>
          </a:p>
        </p:txBody>
      </p:sp>
      <p:sp>
        <p:nvSpPr>
          <p:cNvPr id="7" name="正方形/長方形 6"/>
          <p:cNvSpPr/>
          <p:nvPr/>
        </p:nvSpPr>
        <p:spPr>
          <a:xfrm>
            <a:off x="1187624" y="5949280"/>
            <a:ext cx="7956376" cy="90872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72000" rtlCol="0" anchor="ctr" anchorCtr="0"/>
          <a:lstStyle/>
          <a:p>
            <a:endParaRPr lang="en-US" altLang="ja-JP"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2579467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365126"/>
            <a:ext cx="7886700" cy="635901"/>
          </a:xfrm>
        </p:spPr>
        <p:txBody>
          <a:bodyPr>
            <a:normAutofit/>
          </a:bodyPr>
          <a:lstStyle/>
          <a:p>
            <a:r>
              <a:rPr kumimoji="1" lang="ja-JP" altLang="en-US" sz="2400" u="sng"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2400" dirty="0" err="1" smtClean="0">
                <a:latin typeface="メイリオ" panose="020B0604030504040204" pitchFamily="50" charset="-128"/>
                <a:ea typeface="メイリオ" panose="020B0604030504040204" pitchFamily="50" charset="-128"/>
                <a:cs typeface="メイリオ" panose="020B0604030504040204" pitchFamily="50" charset="-128"/>
              </a:rPr>
              <a:t>さんの</a:t>
            </a:r>
            <a:r>
              <a:rPr kumimoji="1"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行動記録</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10" name="グループ化 9"/>
          <p:cNvGrpSpPr/>
          <p:nvPr/>
        </p:nvGrpSpPr>
        <p:grpSpPr>
          <a:xfrm>
            <a:off x="654050" y="1739900"/>
            <a:ext cx="7283450" cy="4965700"/>
            <a:chOff x="1524000" y="1397000"/>
            <a:chExt cx="6096000" cy="4290199"/>
          </a:xfrm>
        </p:grpSpPr>
        <p:graphicFrame>
          <p:nvGraphicFramePr>
            <p:cNvPr id="7" name="グラフ 6"/>
            <p:cNvGraphicFramePr/>
            <p:nvPr>
              <p:extLst/>
            </p:nvPr>
          </p:nvGraphicFramePr>
          <p:xfrm>
            <a:off x="1524000" y="1397000"/>
            <a:ext cx="6096000" cy="4064000"/>
          </p:xfrm>
          <a:graphic>
            <a:graphicData uri="http://schemas.openxmlformats.org/drawingml/2006/chart">
              <c:chart xmlns:c="http://schemas.openxmlformats.org/drawingml/2006/chart" xmlns:r="http://schemas.openxmlformats.org/officeDocument/2006/relationships" r:id="rId2"/>
            </a:graphicData>
          </a:graphic>
        </p:graphicFrame>
        <p:sp>
          <p:nvSpPr>
            <p:cNvPr id="8" name="テキスト ボックス 7"/>
            <p:cNvSpPr txBox="1"/>
            <p:nvPr/>
          </p:nvSpPr>
          <p:spPr>
            <a:xfrm>
              <a:off x="1924050" y="5410200"/>
              <a:ext cx="530915" cy="276999"/>
            </a:xfrm>
            <a:prstGeom prst="rect">
              <a:avLst/>
            </a:prstGeom>
            <a:noFill/>
          </p:spPr>
          <p:txBody>
            <a:bodyPr wrap="none" rtlCol="0">
              <a:spAutoFit/>
            </a:bodyPr>
            <a:lstStyle/>
            <a:p>
              <a:r>
                <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10</a:t>
              </a: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月</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テキスト ボックス 8"/>
            <p:cNvSpPr txBox="1"/>
            <p:nvPr/>
          </p:nvSpPr>
          <p:spPr>
            <a:xfrm>
              <a:off x="6096000" y="5410200"/>
              <a:ext cx="530915" cy="276999"/>
            </a:xfrm>
            <a:prstGeom prst="rect">
              <a:avLst/>
            </a:prstGeom>
            <a:noFill/>
          </p:spPr>
          <p:txBody>
            <a:bodyPr wrap="none" rtlCol="0">
              <a:spAutoFit/>
            </a:bodyPr>
            <a:lstStyle/>
            <a:p>
              <a:r>
                <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11</a:t>
              </a: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月</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11" name="テキスト ボックス 10"/>
          <p:cNvSpPr txBox="1"/>
          <p:nvPr/>
        </p:nvSpPr>
        <p:spPr>
          <a:xfrm>
            <a:off x="628650" y="1225082"/>
            <a:ext cx="3704860" cy="369332"/>
          </a:xfrm>
          <a:prstGeom prst="rect">
            <a:avLst/>
          </a:prstGeom>
          <a:noFill/>
        </p:spPr>
        <p:txBody>
          <a:bodyPr wrap="none" rtlCol="0">
            <a:spAutoFit/>
          </a:bodyPr>
          <a:lstStyle/>
          <a:p>
            <a:pPr marL="285750" indent="-285750">
              <a:buFont typeface="Wingdings" panose="05000000000000000000" pitchFamily="2" charset="2"/>
              <a:buChar char="n"/>
            </a:pP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他の利用者を突き飛ばした回数</a:t>
            </a:r>
            <a:endParaRPr lang="en-US" altLang="ja-JP"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テキスト ボックス 11"/>
          <p:cNvSpPr txBox="1"/>
          <p:nvPr/>
        </p:nvSpPr>
        <p:spPr>
          <a:xfrm>
            <a:off x="8396082" y="265041"/>
            <a:ext cx="466794" cy="430887"/>
          </a:xfrm>
          <a:prstGeom prst="rect">
            <a:avLst/>
          </a:prstGeom>
          <a:noFill/>
          <a:ln>
            <a:noFill/>
          </a:ln>
        </p:spPr>
        <p:txBody>
          <a:bodyPr wrap="none" rtlCol="0">
            <a:spAutoFit/>
          </a:bodyPr>
          <a:lstStyle/>
          <a:p>
            <a:r>
              <a:rPr kumimoji="1" lang="ja-JP" altLang="en-US" sz="2200" dirty="0" smtClean="0">
                <a:latin typeface="メイリオ" panose="020B0604030504040204" pitchFamily="50" charset="-128"/>
                <a:ea typeface="メイリオ" panose="020B0604030504040204" pitchFamily="50" charset="-128"/>
                <a:cs typeface="メイリオ" panose="020B0604030504040204" pitchFamily="50" charset="-128"/>
              </a:rPr>
              <a:t>例</a:t>
            </a:r>
            <a:endParaRPr kumimoji="1" lang="ja-JP" altLang="en-US" sz="22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2088872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365126"/>
            <a:ext cx="7886700" cy="635901"/>
          </a:xfrm>
        </p:spPr>
        <p:txBody>
          <a:bodyPr>
            <a:normAutofit/>
          </a:bodyPr>
          <a:lstStyle/>
          <a:p>
            <a:r>
              <a:rPr kumimoji="1" lang="ja-JP" altLang="en-US" sz="2400" u="sng"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2400" dirty="0" err="1" smtClean="0">
                <a:latin typeface="メイリオ" panose="020B0604030504040204" pitchFamily="50" charset="-128"/>
                <a:ea typeface="メイリオ" panose="020B0604030504040204" pitchFamily="50" charset="-128"/>
                <a:cs typeface="メイリオ" panose="020B0604030504040204" pitchFamily="50" charset="-128"/>
              </a:rPr>
              <a:t>さんの</a:t>
            </a:r>
            <a:r>
              <a:rPr kumimoji="1"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生活記録</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4" name="表 3"/>
          <p:cNvGraphicFramePr>
            <a:graphicFrameLocks noGrp="1"/>
          </p:cNvGraphicFramePr>
          <p:nvPr>
            <p:extLst/>
          </p:nvPr>
        </p:nvGraphicFramePr>
        <p:xfrm>
          <a:off x="628650" y="2252311"/>
          <a:ext cx="8135996" cy="4109989"/>
        </p:xfrm>
        <a:graphic>
          <a:graphicData uri="http://schemas.openxmlformats.org/drawingml/2006/table">
            <a:tbl>
              <a:tblPr firstRow="1" firstCol="1" bandRow="1">
                <a:tableStyleId>{5C22544A-7EE6-4342-B048-85BDC9FD1C3A}</a:tableStyleId>
              </a:tblPr>
              <a:tblGrid>
                <a:gridCol w="657695"/>
                <a:gridCol w="657695"/>
                <a:gridCol w="524662"/>
                <a:gridCol w="524662"/>
                <a:gridCol w="524662"/>
                <a:gridCol w="524662"/>
                <a:gridCol w="524662"/>
                <a:gridCol w="524662"/>
                <a:gridCol w="524662"/>
                <a:gridCol w="524662"/>
                <a:gridCol w="524662"/>
                <a:gridCol w="524662"/>
                <a:gridCol w="524662"/>
                <a:gridCol w="524662"/>
                <a:gridCol w="524662"/>
              </a:tblGrid>
              <a:tr h="406109">
                <a:tc>
                  <a:txBody>
                    <a:bodyPr/>
                    <a:lstStyle/>
                    <a:p>
                      <a:pPr algn="ctr">
                        <a:spcAft>
                          <a:spcPts val="0"/>
                        </a:spcAft>
                      </a:pPr>
                      <a:r>
                        <a:rPr lang="ja-JP" altLang="en-US" sz="16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日</a:t>
                      </a: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ja-JP" altLang="en-US" sz="16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曜日</a:t>
                      </a: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3">
                        <a:lumMod val="20000"/>
                        <a:lumOff val="80000"/>
                      </a:schemeClr>
                    </a:solidFill>
                  </a:tcPr>
                </a:tc>
              </a:tr>
              <a:tr h="462985">
                <a:tc>
                  <a:txBody>
                    <a:bodyPr/>
                    <a:lstStyle/>
                    <a:p>
                      <a:pPr algn="ctr">
                        <a:spcAft>
                          <a:spcPts val="0"/>
                        </a:spcAft>
                      </a:pPr>
                      <a:r>
                        <a:rPr lang="en-US" altLang="ja-JP" sz="16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a:t>
                      </a: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ja-JP" altLang="en-US" sz="16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土</a:t>
                      </a: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20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20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20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20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62985">
                <a:tc>
                  <a:txBody>
                    <a:bodyPr/>
                    <a:lstStyle/>
                    <a:p>
                      <a:pPr algn="ctr">
                        <a:spcAft>
                          <a:spcPts val="0"/>
                        </a:spcAft>
                      </a:pPr>
                      <a:r>
                        <a:rPr lang="en-US" altLang="ja-JP" sz="16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2</a:t>
                      </a: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ja-JP" altLang="en-US" sz="16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日</a:t>
                      </a: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62985">
                <a:tc>
                  <a:txBody>
                    <a:bodyPr/>
                    <a:lstStyle/>
                    <a:p>
                      <a:pPr algn="ctr">
                        <a:spcAft>
                          <a:spcPts val="0"/>
                        </a:spcAft>
                      </a:pPr>
                      <a:r>
                        <a:rPr lang="en-US" altLang="ja-JP" sz="16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3</a:t>
                      </a: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月</a:t>
                      </a:r>
                      <a:endParaRPr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ja-JP" altLang="ja-JP" sz="16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ja-JP" altLang="ja-JP" sz="16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ja-JP" altLang="ja-JP" sz="16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ja-JP" altLang="ja-JP" sz="16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62985">
                <a:tc>
                  <a:txBody>
                    <a:bodyPr/>
                    <a:lstStyle/>
                    <a:p>
                      <a:pPr algn="ctr">
                        <a:spcAft>
                          <a:spcPts val="0"/>
                        </a:spcAft>
                      </a:pPr>
                      <a:r>
                        <a:rPr lang="en-US" altLang="ja-JP" sz="16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4</a:t>
                      </a: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火</a:t>
                      </a:r>
                      <a:endParaRPr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62985">
                <a:tc>
                  <a:txBody>
                    <a:bodyPr/>
                    <a:lstStyle/>
                    <a:p>
                      <a:pPr algn="ctr">
                        <a:spcAft>
                          <a:spcPts val="0"/>
                        </a:spcAft>
                      </a:pPr>
                      <a:r>
                        <a:rPr lang="en-US" altLang="ja-JP" sz="16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5</a:t>
                      </a: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ja-JP" altLang="en-US" sz="16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水</a:t>
                      </a: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ja-JP" altLang="ja-JP" sz="16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ja-JP" altLang="ja-JP" sz="16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ja-JP" altLang="ja-JP" sz="16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ja-JP" altLang="ja-JP" sz="16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62985">
                <a:tc>
                  <a:txBody>
                    <a:bodyPr/>
                    <a:lstStyle/>
                    <a:p>
                      <a:pPr algn="ctr">
                        <a:spcAft>
                          <a:spcPts val="0"/>
                        </a:spcAft>
                      </a:pPr>
                      <a:r>
                        <a:rPr lang="en-US" altLang="ja-JP" sz="16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6</a:t>
                      </a: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ja-JP" altLang="en-US" sz="16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木</a:t>
                      </a: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000" dirty="0"/>
                    </a:p>
                  </a:txBody>
                  <a:tcP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62985">
                <a:tc>
                  <a:txBody>
                    <a:bodyPr/>
                    <a:lstStyle/>
                    <a:p>
                      <a:pPr algn="ctr">
                        <a:spcAft>
                          <a:spcPts val="0"/>
                        </a:spcAft>
                      </a:pPr>
                      <a:r>
                        <a:rPr lang="en-US" altLang="ja-JP" sz="16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7</a:t>
                      </a: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ja-JP" altLang="en-US" sz="16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金</a:t>
                      </a: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20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20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20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20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62985">
                <a:tc>
                  <a:txBody>
                    <a:bodyPr/>
                    <a:lstStyle/>
                    <a:p>
                      <a:pPr algn="ctr">
                        <a:spcAft>
                          <a:spcPts val="0"/>
                        </a:spcAft>
                      </a:pPr>
                      <a:r>
                        <a:rPr lang="en-US" altLang="ja-JP" sz="16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8</a:t>
                      </a: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土</a:t>
                      </a:r>
                      <a:endParaRPr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ja-JP" altLang="ja-JP" sz="16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r>
            </a:tbl>
          </a:graphicData>
        </a:graphic>
      </p:graphicFrame>
      <p:sp>
        <p:nvSpPr>
          <p:cNvPr id="5" name="テキスト ボックス 4"/>
          <p:cNvSpPr txBox="1"/>
          <p:nvPr/>
        </p:nvSpPr>
        <p:spPr>
          <a:xfrm>
            <a:off x="1644357" y="1098082"/>
            <a:ext cx="1939022" cy="338554"/>
          </a:xfrm>
          <a:prstGeom prst="rect">
            <a:avLst/>
          </a:prstGeom>
          <a:noFill/>
        </p:spPr>
        <p:txBody>
          <a:bodyPr wrap="square" rtlCol="0">
            <a:spAutoFit/>
          </a:bodyPr>
          <a:lstStyle/>
          <a:p>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ぐっすり</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寝た　</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テキスト ボックス 2"/>
          <p:cNvSpPr txBox="1"/>
          <p:nvPr/>
        </p:nvSpPr>
        <p:spPr>
          <a:xfrm>
            <a:off x="2312182" y="2282594"/>
            <a:ext cx="301686" cy="369332"/>
          </a:xfrm>
          <a:prstGeom prst="rect">
            <a:avLst/>
          </a:prstGeom>
          <a:noFill/>
        </p:spPr>
        <p:txBody>
          <a:bodyPr wrap="none" rtlCol="0">
            <a:spAutoFit/>
          </a:bodyPr>
          <a:lstStyle/>
          <a:p>
            <a:r>
              <a:rPr kumimoji="1" lang="en-US" altLang="ja-JP" dirty="0" smtClean="0"/>
              <a:t>2</a:t>
            </a:r>
            <a:endParaRPr kumimoji="1" lang="ja-JP" altLang="en-US" dirty="0"/>
          </a:p>
        </p:txBody>
      </p:sp>
      <p:sp>
        <p:nvSpPr>
          <p:cNvPr id="6" name="テキスト ボックス 5"/>
          <p:cNvSpPr txBox="1"/>
          <p:nvPr/>
        </p:nvSpPr>
        <p:spPr>
          <a:xfrm>
            <a:off x="2839232" y="2282594"/>
            <a:ext cx="301686" cy="369332"/>
          </a:xfrm>
          <a:prstGeom prst="rect">
            <a:avLst/>
          </a:prstGeom>
          <a:noFill/>
        </p:spPr>
        <p:txBody>
          <a:bodyPr wrap="none" rtlCol="0">
            <a:spAutoFit/>
          </a:bodyPr>
          <a:lstStyle/>
          <a:p>
            <a:r>
              <a:rPr kumimoji="1" lang="en-US" altLang="ja-JP" dirty="0" smtClean="0"/>
              <a:t>4</a:t>
            </a:r>
            <a:endParaRPr kumimoji="1" lang="ja-JP" altLang="en-US" dirty="0"/>
          </a:p>
        </p:txBody>
      </p:sp>
      <p:sp>
        <p:nvSpPr>
          <p:cNvPr id="7" name="テキスト ボックス 6"/>
          <p:cNvSpPr txBox="1"/>
          <p:nvPr/>
        </p:nvSpPr>
        <p:spPr>
          <a:xfrm>
            <a:off x="3356757" y="2282594"/>
            <a:ext cx="301686" cy="369332"/>
          </a:xfrm>
          <a:prstGeom prst="rect">
            <a:avLst/>
          </a:prstGeom>
          <a:noFill/>
        </p:spPr>
        <p:txBody>
          <a:bodyPr wrap="none" rtlCol="0">
            <a:spAutoFit/>
          </a:bodyPr>
          <a:lstStyle/>
          <a:p>
            <a:r>
              <a:rPr kumimoji="1" lang="en-US" altLang="ja-JP" dirty="0" smtClean="0"/>
              <a:t>6</a:t>
            </a:r>
            <a:endParaRPr kumimoji="1" lang="ja-JP" altLang="en-US" dirty="0"/>
          </a:p>
        </p:txBody>
      </p:sp>
      <p:sp>
        <p:nvSpPr>
          <p:cNvPr id="8" name="テキスト ボックス 7"/>
          <p:cNvSpPr txBox="1"/>
          <p:nvPr/>
        </p:nvSpPr>
        <p:spPr>
          <a:xfrm>
            <a:off x="3883807" y="2277045"/>
            <a:ext cx="301686" cy="369332"/>
          </a:xfrm>
          <a:prstGeom prst="rect">
            <a:avLst/>
          </a:prstGeom>
          <a:noFill/>
        </p:spPr>
        <p:txBody>
          <a:bodyPr wrap="none" rtlCol="0">
            <a:spAutoFit/>
          </a:bodyPr>
          <a:lstStyle/>
          <a:p>
            <a:r>
              <a:rPr kumimoji="1" lang="en-US" altLang="ja-JP" dirty="0" smtClean="0"/>
              <a:t>8</a:t>
            </a:r>
            <a:endParaRPr kumimoji="1" lang="ja-JP" altLang="en-US" dirty="0"/>
          </a:p>
        </p:txBody>
      </p:sp>
      <p:sp>
        <p:nvSpPr>
          <p:cNvPr id="9" name="テキスト ボックス 8"/>
          <p:cNvSpPr txBox="1"/>
          <p:nvPr/>
        </p:nvSpPr>
        <p:spPr>
          <a:xfrm>
            <a:off x="4356882" y="2277045"/>
            <a:ext cx="418704" cy="369332"/>
          </a:xfrm>
          <a:prstGeom prst="rect">
            <a:avLst/>
          </a:prstGeom>
          <a:noFill/>
        </p:spPr>
        <p:txBody>
          <a:bodyPr wrap="none" rtlCol="0">
            <a:spAutoFit/>
          </a:bodyPr>
          <a:lstStyle/>
          <a:p>
            <a:r>
              <a:rPr kumimoji="1" lang="en-US" altLang="ja-JP" dirty="0" smtClean="0"/>
              <a:t>10</a:t>
            </a:r>
            <a:endParaRPr kumimoji="1" lang="ja-JP" altLang="en-US" dirty="0"/>
          </a:p>
        </p:txBody>
      </p:sp>
      <p:sp>
        <p:nvSpPr>
          <p:cNvPr id="10" name="テキスト ボックス 9"/>
          <p:cNvSpPr txBox="1"/>
          <p:nvPr/>
        </p:nvSpPr>
        <p:spPr>
          <a:xfrm>
            <a:off x="4871232" y="2282594"/>
            <a:ext cx="418704" cy="369332"/>
          </a:xfrm>
          <a:prstGeom prst="rect">
            <a:avLst/>
          </a:prstGeom>
          <a:noFill/>
        </p:spPr>
        <p:txBody>
          <a:bodyPr wrap="none" rtlCol="0">
            <a:spAutoFit/>
          </a:bodyPr>
          <a:lstStyle/>
          <a:p>
            <a:r>
              <a:rPr kumimoji="1" lang="en-US" altLang="ja-JP" dirty="0" smtClean="0"/>
              <a:t>12</a:t>
            </a:r>
            <a:endParaRPr kumimoji="1" lang="ja-JP" altLang="en-US" dirty="0"/>
          </a:p>
        </p:txBody>
      </p:sp>
      <p:sp>
        <p:nvSpPr>
          <p:cNvPr id="11" name="テキスト ボックス 10"/>
          <p:cNvSpPr txBox="1"/>
          <p:nvPr/>
        </p:nvSpPr>
        <p:spPr>
          <a:xfrm>
            <a:off x="5395107" y="2277045"/>
            <a:ext cx="418704" cy="369332"/>
          </a:xfrm>
          <a:prstGeom prst="rect">
            <a:avLst/>
          </a:prstGeom>
          <a:noFill/>
        </p:spPr>
        <p:txBody>
          <a:bodyPr wrap="none" rtlCol="0">
            <a:spAutoFit/>
          </a:bodyPr>
          <a:lstStyle/>
          <a:p>
            <a:r>
              <a:rPr kumimoji="1" lang="en-US" altLang="ja-JP" dirty="0" smtClean="0"/>
              <a:t>14</a:t>
            </a:r>
            <a:endParaRPr kumimoji="1" lang="ja-JP" altLang="en-US" dirty="0"/>
          </a:p>
        </p:txBody>
      </p:sp>
      <p:sp>
        <p:nvSpPr>
          <p:cNvPr id="12" name="テキスト ボックス 11"/>
          <p:cNvSpPr txBox="1"/>
          <p:nvPr/>
        </p:nvSpPr>
        <p:spPr>
          <a:xfrm>
            <a:off x="5922157" y="2277045"/>
            <a:ext cx="418704" cy="369332"/>
          </a:xfrm>
          <a:prstGeom prst="rect">
            <a:avLst/>
          </a:prstGeom>
          <a:noFill/>
        </p:spPr>
        <p:txBody>
          <a:bodyPr wrap="none" rtlCol="0">
            <a:spAutoFit/>
          </a:bodyPr>
          <a:lstStyle/>
          <a:p>
            <a:r>
              <a:rPr lang="en-US" altLang="ja-JP" dirty="0" smtClean="0"/>
              <a:t>16</a:t>
            </a:r>
            <a:endParaRPr kumimoji="1" lang="ja-JP" altLang="en-US" dirty="0"/>
          </a:p>
        </p:txBody>
      </p:sp>
      <p:sp>
        <p:nvSpPr>
          <p:cNvPr id="42" name="テキスト ボックス 41"/>
          <p:cNvSpPr txBox="1"/>
          <p:nvPr/>
        </p:nvSpPr>
        <p:spPr>
          <a:xfrm>
            <a:off x="6442857" y="2277045"/>
            <a:ext cx="418704" cy="369332"/>
          </a:xfrm>
          <a:prstGeom prst="rect">
            <a:avLst/>
          </a:prstGeom>
          <a:noFill/>
        </p:spPr>
        <p:txBody>
          <a:bodyPr wrap="none" rtlCol="0">
            <a:spAutoFit/>
          </a:bodyPr>
          <a:lstStyle/>
          <a:p>
            <a:r>
              <a:rPr lang="en-US" altLang="ja-JP" dirty="0" smtClean="0"/>
              <a:t>18</a:t>
            </a:r>
            <a:endParaRPr kumimoji="1" lang="ja-JP" altLang="en-US" dirty="0"/>
          </a:p>
        </p:txBody>
      </p:sp>
      <p:sp>
        <p:nvSpPr>
          <p:cNvPr id="43" name="テキスト ボックス 42"/>
          <p:cNvSpPr txBox="1"/>
          <p:nvPr/>
        </p:nvSpPr>
        <p:spPr>
          <a:xfrm>
            <a:off x="6969907" y="2277045"/>
            <a:ext cx="418704" cy="369332"/>
          </a:xfrm>
          <a:prstGeom prst="rect">
            <a:avLst/>
          </a:prstGeom>
          <a:noFill/>
        </p:spPr>
        <p:txBody>
          <a:bodyPr wrap="none" rtlCol="0">
            <a:spAutoFit/>
          </a:bodyPr>
          <a:lstStyle/>
          <a:p>
            <a:r>
              <a:rPr lang="en-US" altLang="ja-JP" dirty="0" smtClean="0"/>
              <a:t>20</a:t>
            </a:r>
            <a:endParaRPr kumimoji="1" lang="ja-JP" altLang="en-US" dirty="0"/>
          </a:p>
        </p:txBody>
      </p:sp>
      <p:graphicFrame>
        <p:nvGraphicFramePr>
          <p:cNvPr id="13" name="表 12"/>
          <p:cNvGraphicFramePr>
            <a:graphicFrameLocks noGrp="1"/>
          </p:cNvGraphicFramePr>
          <p:nvPr>
            <p:extLst/>
          </p:nvPr>
        </p:nvGraphicFramePr>
        <p:xfrm>
          <a:off x="752475" y="1104583"/>
          <a:ext cx="939025" cy="286067"/>
        </p:xfrm>
        <a:graphic>
          <a:graphicData uri="http://schemas.openxmlformats.org/drawingml/2006/table">
            <a:tbl>
              <a:tblPr firstRow="1" bandRow="1">
                <a:tableStyleId>{5C22544A-7EE6-4342-B048-85BDC9FD1C3A}</a:tableStyleId>
              </a:tblPr>
              <a:tblGrid>
                <a:gridCol w="939025"/>
              </a:tblGrid>
              <a:tr h="286067">
                <a:tc>
                  <a:txBody>
                    <a:bodyPr/>
                    <a:lstStyle/>
                    <a:p>
                      <a:endParaRPr kumimoji="1" lang="ja-JP" altLang="en-US" sz="1000" dirty="0"/>
                    </a:p>
                  </a:txBody>
                  <a:tcP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solidFill>
                      <a:schemeClr val="tx1"/>
                    </a:solidFill>
                  </a:tcPr>
                </a:tc>
              </a:tr>
            </a:tbl>
          </a:graphicData>
        </a:graphic>
      </p:graphicFrame>
      <p:sp>
        <p:nvSpPr>
          <p:cNvPr id="44" name="テキスト ボックス 43"/>
          <p:cNvSpPr txBox="1"/>
          <p:nvPr/>
        </p:nvSpPr>
        <p:spPr>
          <a:xfrm>
            <a:off x="1644357" y="1440982"/>
            <a:ext cx="1939022" cy="338554"/>
          </a:xfrm>
          <a:prstGeom prst="rect">
            <a:avLst/>
          </a:prstGeom>
          <a:noFill/>
        </p:spPr>
        <p:txBody>
          <a:bodyPr wrap="square" rtlCol="0">
            <a:spAutoFit/>
          </a:bodyPr>
          <a:lstStyle/>
          <a:p>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うとうとしていた</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45" name="表 44"/>
          <p:cNvGraphicFramePr>
            <a:graphicFrameLocks noGrp="1"/>
          </p:cNvGraphicFramePr>
          <p:nvPr>
            <p:extLst/>
          </p:nvPr>
        </p:nvGraphicFramePr>
        <p:xfrm>
          <a:off x="752475" y="1447483"/>
          <a:ext cx="939025" cy="286067"/>
        </p:xfrm>
        <a:graphic>
          <a:graphicData uri="http://schemas.openxmlformats.org/drawingml/2006/table">
            <a:tbl>
              <a:tblPr firstRow="1" bandRow="1">
                <a:tableStyleId>{5C22544A-7EE6-4342-B048-85BDC9FD1C3A}</a:tableStyleId>
              </a:tblPr>
              <a:tblGrid>
                <a:gridCol w="939025"/>
              </a:tblGrid>
              <a:tr h="286067">
                <a:tc>
                  <a:txBody>
                    <a:bodyPr/>
                    <a:lstStyle/>
                    <a:p>
                      <a:endParaRPr kumimoji="1" lang="ja-JP" altLang="en-US" sz="1000" dirty="0"/>
                    </a:p>
                  </a:txBody>
                  <a:tcP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pattFill prst="wdUpDiag">
                      <a:fgClr>
                        <a:schemeClr val="tx1"/>
                      </a:fgClr>
                      <a:bgClr>
                        <a:schemeClr val="bg1"/>
                      </a:bgClr>
                    </a:pattFill>
                  </a:tcPr>
                </a:tc>
              </a:tr>
            </a:tbl>
          </a:graphicData>
        </a:graphic>
      </p:graphicFrame>
      <p:sp>
        <p:nvSpPr>
          <p:cNvPr id="46" name="テキスト ボックス 45"/>
          <p:cNvSpPr txBox="1"/>
          <p:nvPr/>
        </p:nvSpPr>
        <p:spPr>
          <a:xfrm>
            <a:off x="1644357" y="1783882"/>
            <a:ext cx="3165768" cy="338554"/>
          </a:xfrm>
          <a:prstGeom prst="rect">
            <a:avLst/>
          </a:prstGeom>
          <a:noFill/>
        </p:spPr>
        <p:txBody>
          <a:bodyPr wrap="square" rtlCol="0">
            <a:spAutoFit/>
          </a:bodyPr>
          <a:lstStyle/>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寝て</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は</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いない</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が横になっていた</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47" name="表 46"/>
          <p:cNvGraphicFramePr>
            <a:graphicFrameLocks noGrp="1"/>
          </p:cNvGraphicFramePr>
          <p:nvPr>
            <p:extLst/>
          </p:nvPr>
        </p:nvGraphicFramePr>
        <p:xfrm>
          <a:off x="752475" y="1790383"/>
          <a:ext cx="939025" cy="286067"/>
        </p:xfrm>
        <a:graphic>
          <a:graphicData uri="http://schemas.openxmlformats.org/drawingml/2006/table">
            <a:tbl>
              <a:tblPr firstRow="1" bandRow="1">
                <a:tableStyleId>{5C22544A-7EE6-4342-B048-85BDC9FD1C3A}</a:tableStyleId>
              </a:tblPr>
              <a:tblGrid>
                <a:gridCol w="939025"/>
              </a:tblGrid>
              <a:tr h="286067">
                <a:tc>
                  <a:txBody>
                    <a:bodyPr/>
                    <a:lstStyle/>
                    <a:p>
                      <a:endParaRPr kumimoji="1" lang="ja-JP" altLang="en-US" sz="1000" dirty="0"/>
                    </a:p>
                  </a:txBody>
                  <a:tcP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noFill/>
                  </a:tcPr>
                </a:tc>
              </a:tr>
            </a:tbl>
          </a:graphicData>
        </a:graphic>
      </p:graphicFrame>
      <p:cxnSp>
        <p:nvCxnSpPr>
          <p:cNvPr id="17" name="直線矢印コネクタ 16"/>
          <p:cNvCxnSpPr/>
          <p:nvPr/>
        </p:nvCxnSpPr>
        <p:spPr>
          <a:xfrm>
            <a:off x="750082" y="1922411"/>
            <a:ext cx="936000" cy="0"/>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sp>
        <p:nvSpPr>
          <p:cNvPr id="48" name="テキスト ボックス 47"/>
          <p:cNvSpPr txBox="1"/>
          <p:nvPr/>
        </p:nvSpPr>
        <p:spPr>
          <a:xfrm>
            <a:off x="7490607" y="2277045"/>
            <a:ext cx="418704" cy="369332"/>
          </a:xfrm>
          <a:prstGeom prst="rect">
            <a:avLst/>
          </a:prstGeom>
          <a:noFill/>
        </p:spPr>
        <p:txBody>
          <a:bodyPr wrap="none" rtlCol="0">
            <a:spAutoFit/>
          </a:bodyPr>
          <a:lstStyle/>
          <a:p>
            <a:r>
              <a:rPr lang="en-US" altLang="ja-JP" dirty="0" smtClean="0"/>
              <a:t>22</a:t>
            </a:r>
            <a:endParaRPr kumimoji="1" lang="ja-JP" altLang="en-US" dirty="0"/>
          </a:p>
        </p:txBody>
      </p:sp>
      <p:sp>
        <p:nvSpPr>
          <p:cNvPr id="49" name="テキスト ボックス 48"/>
          <p:cNvSpPr txBox="1"/>
          <p:nvPr/>
        </p:nvSpPr>
        <p:spPr>
          <a:xfrm>
            <a:off x="8017657" y="2277045"/>
            <a:ext cx="418704" cy="369332"/>
          </a:xfrm>
          <a:prstGeom prst="rect">
            <a:avLst/>
          </a:prstGeom>
          <a:noFill/>
        </p:spPr>
        <p:txBody>
          <a:bodyPr wrap="none" rtlCol="0">
            <a:spAutoFit/>
          </a:bodyPr>
          <a:lstStyle/>
          <a:p>
            <a:r>
              <a:rPr lang="en-US" altLang="ja-JP" dirty="0" smtClean="0"/>
              <a:t>24</a:t>
            </a:r>
            <a:endParaRPr kumimoji="1" lang="ja-JP" altLang="en-US" dirty="0"/>
          </a:p>
        </p:txBody>
      </p:sp>
      <p:graphicFrame>
        <p:nvGraphicFramePr>
          <p:cNvPr id="50" name="表 49"/>
          <p:cNvGraphicFramePr>
            <a:graphicFrameLocks noGrp="1"/>
          </p:cNvGraphicFramePr>
          <p:nvPr>
            <p:extLst/>
          </p:nvPr>
        </p:nvGraphicFramePr>
        <p:xfrm>
          <a:off x="2417732" y="2761933"/>
          <a:ext cx="1649443" cy="286067"/>
        </p:xfrm>
        <a:graphic>
          <a:graphicData uri="http://schemas.openxmlformats.org/drawingml/2006/table">
            <a:tbl>
              <a:tblPr firstRow="1" bandRow="1">
                <a:tableStyleId>{5C22544A-7EE6-4342-B048-85BDC9FD1C3A}</a:tableStyleId>
              </a:tblPr>
              <a:tblGrid>
                <a:gridCol w="1649443"/>
              </a:tblGrid>
              <a:tr h="286067">
                <a:tc>
                  <a:txBody>
                    <a:bodyPr/>
                    <a:lstStyle/>
                    <a:p>
                      <a:endParaRPr kumimoji="1" lang="ja-JP" altLang="en-US" sz="1000" dirty="0"/>
                    </a:p>
                  </a:txBody>
                  <a:tcP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solidFill>
                      <a:schemeClr val="tx1"/>
                    </a:solidFill>
                  </a:tcPr>
                </a:tc>
              </a:tr>
            </a:tbl>
          </a:graphicData>
        </a:graphic>
      </p:graphicFrame>
      <p:graphicFrame>
        <p:nvGraphicFramePr>
          <p:cNvPr id="51" name="表 50"/>
          <p:cNvGraphicFramePr>
            <a:graphicFrameLocks noGrp="1"/>
          </p:cNvGraphicFramePr>
          <p:nvPr>
            <p:extLst/>
          </p:nvPr>
        </p:nvGraphicFramePr>
        <p:xfrm>
          <a:off x="4068345" y="2760452"/>
          <a:ext cx="484606" cy="286067"/>
        </p:xfrm>
        <a:graphic>
          <a:graphicData uri="http://schemas.openxmlformats.org/drawingml/2006/table">
            <a:tbl>
              <a:tblPr firstRow="1" bandRow="1">
                <a:tableStyleId>{5C22544A-7EE6-4342-B048-85BDC9FD1C3A}</a:tableStyleId>
              </a:tblPr>
              <a:tblGrid>
                <a:gridCol w="484606"/>
              </a:tblGrid>
              <a:tr h="286067">
                <a:tc>
                  <a:txBody>
                    <a:bodyPr/>
                    <a:lstStyle/>
                    <a:p>
                      <a:endParaRPr kumimoji="1" lang="ja-JP" altLang="en-US" sz="1000" dirty="0"/>
                    </a:p>
                  </a:txBody>
                  <a:tcP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pattFill prst="wdUpDiag">
                      <a:fgClr>
                        <a:schemeClr val="tx1"/>
                      </a:fgClr>
                      <a:bgClr>
                        <a:schemeClr val="bg1"/>
                      </a:bgClr>
                    </a:pattFill>
                  </a:tcPr>
                </a:tc>
              </a:tr>
            </a:tbl>
          </a:graphicData>
        </a:graphic>
      </p:graphicFrame>
      <p:cxnSp>
        <p:nvCxnSpPr>
          <p:cNvPr id="52" name="直線矢印コネクタ 51"/>
          <p:cNvCxnSpPr/>
          <p:nvPr/>
        </p:nvCxnSpPr>
        <p:spPr>
          <a:xfrm>
            <a:off x="5611789" y="2893961"/>
            <a:ext cx="936000" cy="0"/>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graphicFrame>
        <p:nvGraphicFramePr>
          <p:cNvPr id="53" name="表 52"/>
          <p:cNvGraphicFramePr>
            <a:graphicFrameLocks noGrp="1"/>
          </p:cNvGraphicFramePr>
          <p:nvPr>
            <p:extLst/>
          </p:nvPr>
        </p:nvGraphicFramePr>
        <p:xfrm>
          <a:off x="8445886" y="2750927"/>
          <a:ext cx="297671" cy="286067"/>
        </p:xfrm>
        <a:graphic>
          <a:graphicData uri="http://schemas.openxmlformats.org/drawingml/2006/table">
            <a:tbl>
              <a:tblPr firstRow="1" bandRow="1">
                <a:tableStyleId>{5C22544A-7EE6-4342-B048-85BDC9FD1C3A}</a:tableStyleId>
              </a:tblPr>
              <a:tblGrid>
                <a:gridCol w="297671"/>
              </a:tblGrid>
              <a:tr h="286067">
                <a:tc>
                  <a:txBody>
                    <a:bodyPr/>
                    <a:lstStyle/>
                    <a:p>
                      <a:endParaRPr kumimoji="1" lang="ja-JP" altLang="en-US" sz="1000" dirty="0"/>
                    </a:p>
                  </a:txBody>
                  <a:tcP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solidFill>
                      <a:schemeClr val="tx1"/>
                    </a:solidFill>
                  </a:tcPr>
                </a:tc>
              </a:tr>
            </a:tbl>
          </a:graphicData>
        </a:graphic>
      </p:graphicFrame>
      <p:graphicFrame>
        <p:nvGraphicFramePr>
          <p:cNvPr id="54" name="表 53"/>
          <p:cNvGraphicFramePr>
            <a:graphicFrameLocks noGrp="1"/>
          </p:cNvGraphicFramePr>
          <p:nvPr>
            <p:extLst/>
          </p:nvPr>
        </p:nvGraphicFramePr>
        <p:xfrm>
          <a:off x="1933936" y="3228658"/>
          <a:ext cx="1584000" cy="286067"/>
        </p:xfrm>
        <a:graphic>
          <a:graphicData uri="http://schemas.openxmlformats.org/drawingml/2006/table">
            <a:tbl>
              <a:tblPr firstRow="1" bandRow="1">
                <a:tableStyleId>{5C22544A-7EE6-4342-B048-85BDC9FD1C3A}</a:tableStyleId>
              </a:tblPr>
              <a:tblGrid>
                <a:gridCol w="1584000"/>
              </a:tblGrid>
              <a:tr h="286067">
                <a:tc>
                  <a:txBody>
                    <a:bodyPr/>
                    <a:lstStyle/>
                    <a:p>
                      <a:endParaRPr kumimoji="1" lang="ja-JP" altLang="en-US" sz="1000" dirty="0"/>
                    </a:p>
                  </a:txBody>
                  <a:tcP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solidFill>
                      <a:schemeClr val="tx1"/>
                    </a:solidFill>
                  </a:tcPr>
                </a:tc>
              </a:tr>
            </a:tbl>
          </a:graphicData>
        </a:graphic>
      </p:graphicFrame>
      <p:graphicFrame>
        <p:nvGraphicFramePr>
          <p:cNvPr id="55" name="表 54"/>
          <p:cNvGraphicFramePr>
            <a:graphicFrameLocks noGrp="1"/>
          </p:cNvGraphicFramePr>
          <p:nvPr>
            <p:extLst/>
          </p:nvPr>
        </p:nvGraphicFramePr>
        <p:xfrm>
          <a:off x="5241475" y="3228658"/>
          <a:ext cx="904164" cy="286067"/>
        </p:xfrm>
        <a:graphic>
          <a:graphicData uri="http://schemas.openxmlformats.org/drawingml/2006/table">
            <a:tbl>
              <a:tblPr firstRow="1" bandRow="1">
                <a:tableStyleId>{5C22544A-7EE6-4342-B048-85BDC9FD1C3A}</a:tableStyleId>
              </a:tblPr>
              <a:tblGrid>
                <a:gridCol w="904164"/>
              </a:tblGrid>
              <a:tr h="286067">
                <a:tc>
                  <a:txBody>
                    <a:bodyPr/>
                    <a:lstStyle/>
                    <a:p>
                      <a:endParaRPr kumimoji="1" lang="ja-JP" altLang="en-US" sz="1000" dirty="0"/>
                    </a:p>
                  </a:txBody>
                  <a:tcP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solidFill>
                      <a:schemeClr val="tx1"/>
                    </a:solidFill>
                  </a:tcPr>
                </a:tc>
              </a:tr>
            </a:tbl>
          </a:graphicData>
        </a:graphic>
      </p:graphicFrame>
      <p:graphicFrame>
        <p:nvGraphicFramePr>
          <p:cNvPr id="56" name="表 55"/>
          <p:cNvGraphicFramePr>
            <a:graphicFrameLocks noGrp="1"/>
          </p:cNvGraphicFramePr>
          <p:nvPr>
            <p:extLst/>
          </p:nvPr>
        </p:nvGraphicFramePr>
        <p:xfrm>
          <a:off x="6143404" y="3227177"/>
          <a:ext cx="208280" cy="286067"/>
        </p:xfrm>
        <a:graphic>
          <a:graphicData uri="http://schemas.openxmlformats.org/drawingml/2006/table">
            <a:tbl>
              <a:tblPr firstRow="1" bandRow="1">
                <a:tableStyleId>{5C22544A-7EE6-4342-B048-85BDC9FD1C3A}</a:tableStyleId>
              </a:tblPr>
              <a:tblGrid>
                <a:gridCol w="208280"/>
              </a:tblGrid>
              <a:tr h="286067">
                <a:tc>
                  <a:txBody>
                    <a:bodyPr/>
                    <a:lstStyle/>
                    <a:p>
                      <a:endParaRPr kumimoji="1" lang="ja-JP" altLang="en-US" sz="1000" dirty="0"/>
                    </a:p>
                  </a:txBody>
                  <a:tcP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pattFill prst="wdUpDiag">
                      <a:fgClr>
                        <a:schemeClr val="tx1"/>
                      </a:fgClr>
                      <a:bgClr>
                        <a:schemeClr val="bg1"/>
                      </a:bgClr>
                    </a:pattFill>
                  </a:tcPr>
                </a:tc>
              </a:tr>
            </a:tbl>
          </a:graphicData>
        </a:graphic>
      </p:graphicFrame>
      <p:graphicFrame>
        <p:nvGraphicFramePr>
          <p:cNvPr id="58" name="表 57"/>
          <p:cNvGraphicFramePr>
            <a:graphicFrameLocks noGrp="1"/>
          </p:cNvGraphicFramePr>
          <p:nvPr>
            <p:extLst/>
          </p:nvPr>
        </p:nvGraphicFramePr>
        <p:xfrm>
          <a:off x="2613868" y="3685858"/>
          <a:ext cx="1167557" cy="286067"/>
        </p:xfrm>
        <a:graphic>
          <a:graphicData uri="http://schemas.openxmlformats.org/drawingml/2006/table">
            <a:tbl>
              <a:tblPr firstRow="1" bandRow="1">
                <a:tableStyleId>{5C22544A-7EE6-4342-B048-85BDC9FD1C3A}</a:tableStyleId>
              </a:tblPr>
              <a:tblGrid>
                <a:gridCol w="1167557"/>
              </a:tblGrid>
              <a:tr h="286067">
                <a:tc>
                  <a:txBody>
                    <a:bodyPr/>
                    <a:lstStyle/>
                    <a:p>
                      <a:endParaRPr kumimoji="1" lang="ja-JP" altLang="en-US" sz="1000" dirty="0"/>
                    </a:p>
                  </a:txBody>
                  <a:tcP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solidFill>
                      <a:schemeClr val="tx1"/>
                    </a:solidFill>
                  </a:tcPr>
                </a:tc>
              </a:tr>
            </a:tbl>
          </a:graphicData>
        </a:graphic>
      </p:graphicFrame>
      <p:graphicFrame>
        <p:nvGraphicFramePr>
          <p:cNvPr id="59" name="表 58"/>
          <p:cNvGraphicFramePr>
            <a:graphicFrameLocks noGrp="1"/>
          </p:cNvGraphicFramePr>
          <p:nvPr>
            <p:extLst/>
          </p:nvPr>
        </p:nvGraphicFramePr>
        <p:xfrm>
          <a:off x="3782595" y="3684377"/>
          <a:ext cx="484606" cy="286067"/>
        </p:xfrm>
        <a:graphic>
          <a:graphicData uri="http://schemas.openxmlformats.org/drawingml/2006/table">
            <a:tbl>
              <a:tblPr firstRow="1" bandRow="1">
                <a:tableStyleId>{5C22544A-7EE6-4342-B048-85BDC9FD1C3A}</a:tableStyleId>
              </a:tblPr>
              <a:tblGrid>
                <a:gridCol w="484606"/>
              </a:tblGrid>
              <a:tr h="286067">
                <a:tc>
                  <a:txBody>
                    <a:bodyPr/>
                    <a:lstStyle/>
                    <a:p>
                      <a:endParaRPr kumimoji="1" lang="ja-JP" altLang="en-US" sz="1000" dirty="0"/>
                    </a:p>
                  </a:txBody>
                  <a:tcP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pattFill prst="wdUpDiag">
                      <a:fgClr>
                        <a:schemeClr val="tx1"/>
                      </a:fgClr>
                      <a:bgClr>
                        <a:schemeClr val="bg1"/>
                      </a:bgClr>
                    </a:pattFill>
                  </a:tcPr>
                </a:tc>
              </a:tr>
            </a:tbl>
          </a:graphicData>
        </a:graphic>
      </p:graphicFrame>
      <p:grpSp>
        <p:nvGrpSpPr>
          <p:cNvPr id="63" name="グループ化 62"/>
          <p:cNvGrpSpPr/>
          <p:nvPr/>
        </p:nvGrpSpPr>
        <p:grpSpPr>
          <a:xfrm>
            <a:off x="4580300" y="3615182"/>
            <a:ext cx="1512000" cy="276999"/>
            <a:chOff x="4580300" y="3615182"/>
            <a:chExt cx="1296000" cy="276999"/>
          </a:xfrm>
        </p:grpSpPr>
        <p:cxnSp>
          <p:nvCxnSpPr>
            <p:cNvPr id="60" name="直線矢印コネクタ 59"/>
            <p:cNvCxnSpPr/>
            <p:nvPr/>
          </p:nvCxnSpPr>
          <p:spPr>
            <a:xfrm>
              <a:off x="4580300" y="3827411"/>
              <a:ext cx="1296000" cy="0"/>
            </a:xfrm>
            <a:prstGeom prst="straightConnector1">
              <a:avLst/>
            </a:prstGeom>
            <a:ln w="12700">
              <a:headEnd type="oval"/>
              <a:tailEnd type="oval"/>
            </a:ln>
          </p:spPr>
          <p:style>
            <a:lnRef idx="1">
              <a:schemeClr val="dk1"/>
            </a:lnRef>
            <a:fillRef idx="0">
              <a:schemeClr val="dk1"/>
            </a:fillRef>
            <a:effectRef idx="0">
              <a:schemeClr val="dk1"/>
            </a:effectRef>
            <a:fontRef idx="minor">
              <a:schemeClr val="tx1"/>
            </a:fontRef>
          </p:style>
        </p:cxnSp>
        <p:sp>
          <p:nvSpPr>
            <p:cNvPr id="24" name="テキスト ボックス 23"/>
            <p:cNvSpPr txBox="1"/>
            <p:nvPr/>
          </p:nvSpPr>
          <p:spPr>
            <a:xfrm>
              <a:off x="4982078" y="3615182"/>
              <a:ext cx="492443" cy="276999"/>
            </a:xfrm>
            <a:prstGeom prst="rect">
              <a:avLst/>
            </a:prstGeom>
            <a:noFill/>
          </p:spPr>
          <p:txBody>
            <a:bodyPr wrap="none" rtlCol="0">
              <a:spAutoFit/>
            </a:bodyPr>
            <a:lstStyle/>
            <a:p>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通所</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grpSp>
      <p:graphicFrame>
        <p:nvGraphicFramePr>
          <p:cNvPr id="64" name="表 63"/>
          <p:cNvGraphicFramePr>
            <a:graphicFrameLocks noGrp="1"/>
          </p:cNvGraphicFramePr>
          <p:nvPr>
            <p:extLst/>
          </p:nvPr>
        </p:nvGraphicFramePr>
        <p:xfrm>
          <a:off x="7699959" y="3678828"/>
          <a:ext cx="1053516" cy="286067"/>
        </p:xfrm>
        <a:graphic>
          <a:graphicData uri="http://schemas.openxmlformats.org/drawingml/2006/table">
            <a:tbl>
              <a:tblPr firstRow="1" bandRow="1">
                <a:tableStyleId>{5C22544A-7EE6-4342-B048-85BDC9FD1C3A}</a:tableStyleId>
              </a:tblPr>
              <a:tblGrid>
                <a:gridCol w="1053516"/>
              </a:tblGrid>
              <a:tr h="286067">
                <a:tc>
                  <a:txBody>
                    <a:bodyPr/>
                    <a:lstStyle/>
                    <a:p>
                      <a:endParaRPr kumimoji="1" lang="ja-JP" altLang="en-US" sz="1000" dirty="0"/>
                    </a:p>
                  </a:txBody>
                  <a:tcP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solidFill>
                      <a:schemeClr val="tx1"/>
                    </a:solidFill>
                  </a:tcPr>
                </a:tc>
              </a:tr>
            </a:tbl>
          </a:graphicData>
        </a:graphic>
      </p:graphicFrame>
      <p:cxnSp>
        <p:nvCxnSpPr>
          <p:cNvPr id="65" name="直線矢印コネクタ 64"/>
          <p:cNvCxnSpPr/>
          <p:nvPr/>
        </p:nvCxnSpPr>
        <p:spPr>
          <a:xfrm>
            <a:off x="6348775" y="3370211"/>
            <a:ext cx="830484" cy="0"/>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graphicFrame>
        <p:nvGraphicFramePr>
          <p:cNvPr id="67" name="表 66"/>
          <p:cNvGraphicFramePr>
            <a:graphicFrameLocks noGrp="1"/>
          </p:cNvGraphicFramePr>
          <p:nvPr>
            <p:extLst/>
          </p:nvPr>
        </p:nvGraphicFramePr>
        <p:xfrm>
          <a:off x="1936558" y="4145553"/>
          <a:ext cx="1571041" cy="286067"/>
        </p:xfrm>
        <a:graphic>
          <a:graphicData uri="http://schemas.openxmlformats.org/drawingml/2006/table">
            <a:tbl>
              <a:tblPr firstRow="1" bandRow="1">
                <a:tableStyleId>{5C22544A-7EE6-4342-B048-85BDC9FD1C3A}</a:tableStyleId>
              </a:tblPr>
              <a:tblGrid>
                <a:gridCol w="1571041"/>
              </a:tblGrid>
              <a:tr h="286067">
                <a:tc>
                  <a:txBody>
                    <a:bodyPr/>
                    <a:lstStyle/>
                    <a:p>
                      <a:endParaRPr kumimoji="1" lang="ja-JP" altLang="en-US" sz="1000" dirty="0"/>
                    </a:p>
                  </a:txBody>
                  <a:tcP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solidFill>
                      <a:schemeClr val="tx1"/>
                    </a:solidFill>
                  </a:tcPr>
                </a:tc>
              </a:tr>
            </a:tbl>
          </a:graphicData>
        </a:graphic>
      </p:graphicFrame>
      <p:grpSp>
        <p:nvGrpSpPr>
          <p:cNvPr id="68" name="グループ化 67"/>
          <p:cNvGrpSpPr/>
          <p:nvPr/>
        </p:nvGrpSpPr>
        <p:grpSpPr>
          <a:xfrm>
            <a:off x="4247850" y="4102928"/>
            <a:ext cx="1836000" cy="276999"/>
            <a:chOff x="4580300" y="3615182"/>
            <a:chExt cx="1296000" cy="276999"/>
          </a:xfrm>
        </p:grpSpPr>
        <p:cxnSp>
          <p:nvCxnSpPr>
            <p:cNvPr id="69" name="直線矢印コネクタ 68"/>
            <p:cNvCxnSpPr/>
            <p:nvPr/>
          </p:nvCxnSpPr>
          <p:spPr>
            <a:xfrm>
              <a:off x="4580300" y="3827411"/>
              <a:ext cx="1296000" cy="0"/>
            </a:xfrm>
            <a:prstGeom prst="straightConnector1">
              <a:avLst/>
            </a:prstGeom>
            <a:ln w="12700">
              <a:headEnd type="oval"/>
              <a:tailEnd type="oval"/>
            </a:ln>
          </p:spPr>
          <p:style>
            <a:lnRef idx="1">
              <a:schemeClr val="dk1"/>
            </a:lnRef>
            <a:fillRef idx="0">
              <a:schemeClr val="dk1"/>
            </a:fillRef>
            <a:effectRef idx="0">
              <a:schemeClr val="dk1"/>
            </a:effectRef>
            <a:fontRef idx="minor">
              <a:schemeClr val="tx1"/>
            </a:fontRef>
          </p:style>
        </p:cxnSp>
        <p:sp>
          <p:nvSpPr>
            <p:cNvPr id="70" name="テキスト ボックス 69"/>
            <p:cNvSpPr txBox="1"/>
            <p:nvPr/>
          </p:nvSpPr>
          <p:spPr>
            <a:xfrm>
              <a:off x="4982078" y="3615182"/>
              <a:ext cx="492443" cy="276999"/>
            </a:xfrm>
            <a:prstGeom prst="rect">
              <a:avLst/>
            </a:prstGeom>
            <a:noFill/>
          </p:spPr>
          <p:txBody>
            <a:bodyPr wrap="none" rtlCol="0">
              <a:spAutoFit/>
            </a:bodyPr>
            <a:lstStyle/>
            <a:p>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通所</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grpSp>
      <p:graphicFrame>
        <p:nvGraphicFramePr>
          <p:cNvPr id="71" name="表 70"/>
          <p:cNvGraphicFramePr>
            <a:graphicFrameLocks noGrp="1"/>
          </p:cNvGraphicFramePr>
          <p:nvPr>
            <p:extLst/>
          </p:nvPr>
        </p:nvGraphicFramePr>
        <p:xfrm>
          <a:off x="7562850" y="4150553"/>
          <a:ext cx="1190625" cy="286067"/>
        </p:xfrm>
        <a:graphic>
          <a:graphicData uri="http://schemas.openxmlformats.org/drawingml/2006/table">
            <a:tbl>
              <a:tblPr firstRow="1" bandRow="1">
                <a:tableStyleId>{5C22544A-7EE6-4342-B048-85BDC9FD1C3A}</a:tableStyleId>
              </a:tblPr>
              <a:tblGrid>
                <a:gridCol w="1190625"/>
              </a:tblGrid>
              <a:tr h="286067">
                <a:tc>
                  <a:txBody>
                    <a:bodyPr/>
                    <a:lstStyle/>
                    <a:p>
                      <a:endParaRPr kumimoji="1" lang="ja-JP" altLang="en-US" sz="1000" dirty="0"/>
                    </a:p>
                  </a:txBody>
                  <a:tcP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solidFill>
                      <a:schemeClr val="tx1"/>
                    </a:solidFill>
                  </a:tcPr>
                </a:tc>
              </a:tr>
            </a:tbl>
          </a:graphicData>
        </a:graphic>
      </p:graphicFrame>
      <p:graphicFrame>
        <p:nvGraphicFramePr>
          <p:cNvPr id="72" name="表 71"/>
          <p:cNvGraphicFramePr>
            <a:graphicFrameLocks noGrp="1"/>
          </p:cNvGraphicFramePr>
          <p:nvPr>
            <p:extLst/>
          </p:nvPr>
        </p:nvGraphicFramePr>
        <p:xfrm>
          <a:off x="1936559" y="4593228"/>
          <a:ext cx="1571041" cy="286067"/>
        </p:xfrm>
        <a:graphic>
          <a:graphicData uri="http://schemas.openxmlformats.org/drawingml/2006/table">
            <a:tbl>
              <a:tblPr firstRow="1" bandRow="1">
                <a:tableStyleId>{5C22544A-7EE6-4342-B048-85BDC9FD1C3A}</a:tableStyleId>
              </a:tblPr>
              <a:tblGrid>
                <a:gridCol w="1571041"/>
              </a:tblGrid>
              <a:tr h="286067">
                <a:tc>
                  <a:txBody>
                    <a:bodyPr/>
                    <a:lstStyle/>
                    <a:p>
                      <a:endParaRPr kumimoji="1" lang="ja-JP" altLang="en-US" sz="1000" dirty="0"/>
                    </a:p>
                  </a:txBody>
                  <a:tcP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solidFill>
                      <a:schemeClr val="tx1"/>
                    </a:solidFill>
                  </a:tcPr>
                </a:tc>
              </a:tr>
            </a:tbl>
          </a:graphicData>
        </a:graphic>
      </p:graphicFrame>
      <p:grpSp>
        <p:nvGrpSpPr>
          <p:cNvPr id="73" name="グループ化 72"/>
          <p:cNvGrpSpPr/>
          <p:nvPr/>
        </p:nvGrpSpPr>
        <p:grpSpPr>
          <a:xfrm>
            <a:off x="4247850" y="4579178"/>
            <a:ext cx="1836000" cy="276999"/>
            <a:chOff x="4580300" y="3615182"/>
            <a:chExt cx="1296000" cy="276999"/>
          </a:xfrm>
        </p:grpSpPr>
        <p:cxnSp>
          <p:nvCxnSpPr>
            <p:cNvPr id="74" name="直線矢印コネクタ 73"/>
            <p:cNvCxnSpPr/>
            <p:nvPr/>
          </p:nvCxnSpPr>
          <p:spPr>
            <a:xfrm>
              <a:off x="4580300" y="3827411"/>
              <a:ext cx="1296000" cy="0"/>
            </a:xfrm>
            <a:prstGeom prst="straightConnector1">
              <a:avLst/>
            </a:prstGeom>
            <a:ln w="12700">
              <a:headEnd type="oval"/>
              <a:tailEnd type="oval"/>
            </a:ln>
          </p:spPr>
          <p:style>
            <a:lnRef idx="1">
              <a:schemeClr val="dk1"/>
            </a:lnRef>
            <a:fillRef idx="0">
              <a:schemeClr val="dk1"/>
            </a:fillRef>
            <a:effectRef idx="0">
              <a:schemeClr val="dk1"/>
            </a:effectRef>
            <a:fontRef idx="minor">
              <a:schemeClr val="tx1"/>
            </a:fontRef>
          </p:style>
        </p:cxnSp>
        <p:sp>
          <p:nvSpPr>
            <p:cNvPr id="75" name="テキスト ボックス 74"/>
            <p:cNvSpPr txBox="1"/>
            <p:nvPr/>
          </p:nvSpPr>
          <p:spPr>
            <a:xfrm>
              <a:off x="4982078" y="3615182"/>
              <a:ext cx="492443" cy="276999"/>
            </a:xfrm>
            <a:prstGeom prst="rect">
              <a:avLst/>
            </a:prstGeom>
            <a:noFill/>
          </p:spPr>
          <p:txBody>
            <a:bodyPr wrap="none" rtlCol="0">
              <a:spAutoFit/>
            </a:bodyPr>
            <a:lstStyle/>
            <a:p>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通所</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grpSp>
      <p:graphicFrame>
        <p:nvGraphicFramePr>
          <p:cNvPr id="76" name="表 75"/>
          <p:cNvGraphicFramePr>
            <a:graphicFrameLocks noGrp="1"/>
          </p:cNvGraphicFramePr>
          <p:nvPr>
            <p:extLst/>
          </p:nvPr>
        </p:nvGraphicFramePr>
        <p:xfrm>
          <a:off x="7179259" y="4607753"/>
          <a:ext cx="1574217" cy="286067"/>
        </p:xfrm>
        <a:graphic>
          <a:graphicData uri="http://schemas.openxmlformats.org/drawingml/2006/table">
            <a:tbl>
              <a:tblPr firstRow="1" bandRow="1">
                <a:tableStyleId>{5C22544A-7EE6-4342-B048-85BDC9FD1C3A}</a:tableStyleId>
              </a:tblPr>
              <a:tblGrid>
                <a:gridCol w="1574217"/>
              </a:tblGrid>
              <a:tr h="286067">
                <a:tc>
                  <a:txBody>
                    <a:bodyPr/>
                    <a:lstStyle/>
                    <a:p>
                      <a:endParaRPr kumimoji="1" lang="ja-JP" altLang="en-US" sz="1000" dirty="0"/>
                    </a:p>
                  </a:txBody>
                  <a:tcP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solidFill>
                      <a:schemeClr val="tx1"/>
                    </a:solidFill>
                  </a:tcPr>
                </a:tc>
              </a:tr>
            </a:tbl>
          </a:graphicData>
        </a:graphic>
      </p:graphicFrame>
      <p:graphicFrame>
        <p:nvGraphicFramePr>
          <p:cNvPr id="77" name="表 76"/>
          <p:cNvGraphicFramePr>
            <a:graphicFrameLocks noGrp="1"/>
          </p:cNvGraphicFramePr>
          <p:nvPr>
            <p:extLst/>
          </p:nvPr>
        </p:nvGraphicFramePr>
        <p:xfrm>
          <a:off x="1946084" y="5059953"/>
          <a:ext cx="1054291" cy="286067"/>
        </p:xfrm>
        <a:graphic>
          <a:graphicData uri="http://schemas.openxmlformats.org/drawingml/2006/table">
            <a:tbl>
              <a:tblPr firstRow="1" bandRow="1">
                <a:tableStyleId>{5C22544A-7EE6-4342-B048-85BDC9FD1C3A}</a:tableStyleId>
              </a:tblPr>
              <a:tblGrid>
                <a:gridCol w="1054291"/>
              </a:tblGrid>
              <a:tr h="286067">
                <a:tc>
                  <a:txBody>
                    <a:bodyPr/>
                    <a:lstStyle/>
                    <a:p>
                      <a:endParaRPr kumimoji="1" lang="ja-JP" altLang="en-US" sz="1000" dirty="0"/>
                    </a:p>
                  </a:txBody>
                  <a:tcP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solidFill>
                      <a:schemeClr val="tx1"/>
                    </a:solidFill>
                  </a:tcPr>
                </a:tc>
              </a:tr>
            </a:tbl>
          </a:graphicData>
        </a:graphic>
      </p:graphicFrame>
      <p:graphicFrame>
        <p:nvGraphicFramePr>
          <p:cNvPr id="79" name="表 78"/>
          <p:cNvGraphicFramePr>
            <a:graphicFrameLocks noGrp="1"/>
          </p:cNvGraphicFramePr>
          <p:nvPr>
            <p:extLst/>
          </p:nvPr>
        </p:nvGraphicFramePr>
        <p:xfrm>
          <a:off x="3678336" y="5065502"/>
          <a:ext cx="482118" cy="286067"/>
        </p:xfrm>
        <a:graphic>
          <a:graphicData uri="http://schemas.openxmlformats.org/drawingml/2006/table">
            <a:tbl>
              <a:tblPr firstRow="1" bandRow="1">
                <a:tableStyleId>{5C22544A-7EE6-4342-B048-85BDC9FD1C3A}</a:tableStyleId>
              </a:tblPr>
              <a:tblGrid>
                <a:gridCol w="482118"/>
              </a:tblGrid>
              <a:tr h="286067">
                <a:tc>
                  <a:txBody>
                    <a:bodyPr/>
                    <a:lstStyle/>
                    <a:p>
                      <a:endParaRPr kumimoji="1" lang="ja-JP" altLang="en-US" sz="1000" dirty="0"/>
                    </a:p>
                  </a:txBody>
                  <a:tcP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pattFill prst="wdUpDiag">
                      <a:fgClr>
                        <a:schemeClr val="tx1"/>
                      </a:fgClr>
                      <a:bgClr>
                        <a:schemeClr val="bg1"/>
                      </a:bgClr>
                    </a:pattFill>
                  </a:tcPr>
                </a:tc>
              </a:tr>
            </a:tbl>
          </a:graphicData>
        </a:graphic>
      </p:graphicFrame>
      <p:grpSp>
        <p:nvGrpSpPr>
          <p:cNvPr id="83" name="グループ化 82"/>
          <p:cNvGrpSpPr/>
          <p:nvPr/>
        </p:nvGrpSpPr>
        <p:grpSpPr>
          <a:xfrm>
            <a:off x="5142275" y="5037278"/>
            <a:ext cx="936000" cy="276999"/>
            <a:chOff x="4580300" y="3615182"/>
            <a:chExt cx="1296000" cy="276999"/>
          </a:xfrm>
        </p:grpSpPr>
        <p:cxnSp>
          <p:nvCxnSpPr>
            <p:cNvPr id="84" name="直線矢印コネクタ 83"/>
            <p:cNvCxnSpPr/>
            <p:nvPr/>
          </p:nvCxnSpPr>
          <p:spPr>
            <a:xfrm>
              <a:off x="4580300" y="3827411"/>
              <a:ext cx="1296000" cy="0"/>
            </a:xfrm>
            <a:prstGeom prst="straightConnector1">
              <a:avLst/>
            </a:prstGeom>
            <a:ln w="12700">
              <a:headEnd type="oval"/>
              <a:tailEnd type="oval"/>
            </a:ln>
          </p:spPr>
          <p:style>
            <a:lnRef idx="1">
              <a:schemeClr val="dk1"/>
            </a:lnRef>
            <a:fillRef idx="0">
              <a:schemeClr val="dk1"/>
            </a:fillRef>
            <a:effectRef idx="0">
              <a:schemeClr val="dk1"/>
            </a:effectRef>
            <a:fontRef idx="minor">
              <a:schemeClr val="tx1"/>
            </a:fontRef>
          </p:style>
        </p:cxnSp>
        <p:sp>
          <p:nvSpPr>
            <p:cNvPr id="85" name="テキスト ボックス 84"/>
            <p:cNvSpPr txBox="1"/>
            <p:nvPr/>
          </p:nvSpPr>
          <p:spPr>
            <a:xfrm>
              <a:off x="4982078" y="3615182"/>
              <a:ext cx="492443" cy="276999"/>
            </a:xfrm>
            <a:prstGeom prst="rect">
              <a:avLst/>
            </a:prstGeom>
            <a:noFill/>
          </p:spPr>
          <p:txBody>
            <a:bodyPr wrap="none" rtlCol="0">
              <a:spAutoFit/>
            </a:bodyPr>
            <a:lstStyle/>
            <a:p>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通所</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grpSp>
      <p:graphicFrame>
        <p:nvGraphicFramePr>
          <p:cNvPr id="87" name="表 86"/>
          <p:cNvGraphicFramePr>
            <a:graphicFrameLocks noGrp="1"/>
          </p:cNvGraphicFramePr>
          <p:nvPr>
            <p:extLst/>
          </p:nvPr>
        </p:nvGraphicFramePr>
        <p:xfrm>
          <a:off x="4160421" y="5065853"/>
          <a:ext cx="432000" cy="286067"/>
        </p:xfrm>
        <a:graphic>
          <a:graphicData uri="http://schemas.openxmlformats.org/drawingml/2006/table">
            <a:tbl>
              <a:tblPr firstRow="1" bandRow="1">
                <a:tableStyleId>{5C22544A-7EE6-4342-B048-85BDC9FD1C3A}</a:tableStyleId>
              </a:tblPr>
              <a:tblGrid>
                <a:gridCol w="432000"/>
              </a:tblGrid>
              <a:tr h="286067">
                <a:tc>
                  <a:txBody>
                    <a:bodyPr/>
                    <a:lstStyle/>
                    <a:p>
                      <a:endParaRPr kumimoji="1" lang="ja-JP" altLang="en-US" sz="1000" dirty="0"/>
                    </a:p>
                  </a:txBody>
                  <a:tcP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solidFill>
                      <a:schemeClr val="tx1"/>
                    </a:solidFill>
                  </a:tcPr>
                </a:tc>
              </a:tr>
            </a:tbl>
          </a:graphicData>
        </a:graphic>
      </p:graphicFrame>
      <p:graphicFrame>
        <p:nvGraphicFramePr>
          <p:cNvPr id="89" name="表 88"/>
          <p:cNvGraphicFramePr>
            <a:graphicFrameLocks noGrp="1"/>
          </p:cNvGraphicFramePr>
          <p:nvPr>
            <p:extLst/>
          </p:nvPr>
        </p:nvGraphicFramePr>
        <p:xfrm>
          <a:off x="6427824" y="5058848"/>
          <a:ext cx="677825" cy="286067"/>
        </p:xfrm>
        <a:graphic>
          <a:graphicData uri="http://schemas.openxmlformats.org/drawingml/2006/table">
            <a:tbl>
              <a:tblPr firstRow="1" bandRow="1">
                <a:tableStyleId>{5C22544A-7EE6-4342-B048-85BDC9FD1C3A}</a:tableStyleId>
              </a:tblPr>
              <a:tblGrid>
                <a:gridCol w="677825"/>
              </a:tblGrid>
              <a:tr h="286067">
                <a:tc>
                  <a:txBody>
                    <a:bodyPr/>
                    <a:lstStyle/>
                    <a:p>
                      <a:endParaRPr kumimoji="1" lang="ja-JP" altLang="en-US" sz="1000" dirty="0"/>
                    </a:p>
                  </a:txBody>
                  <a:tcP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pattFill prst="wdUpDiag">
                      <a:fgClr>
                        <a:schemeClr val="tx1"/>
                      </a:fgClr>
                      <a:bgClr>
                        <a:schemeClr val="bg1"/>
                      </a:bgClr>
                    </a:pattFill>
                  </a:tcPr>
                </a:tc>
              </a:tr>
            </a:tbl>
          </a:graphicData>
        </a:graphic>
      </p:graphicFrame>
      <p:cxnSp>
        <p:nvCxnSpPr>
          <p:cNvPr id="91" name="直線矢印コネクタ 90"/>
          <p:cNvCxnSpPr/>
          <p:nvPr/>
        </p:nvCxnSpPr>
        <p:spPr>
          <a:xfrm>
            <a:off x="7078827" y="5213877"/>
            <a:ext cx="612000" cy="0"/>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graphicFrame>
        <p:nvGraphicFramePr>
          <p:cNvPr id="92" name="表 91"/>
          <p:cNvGraphicFramePr>
            <a:graphicFrameLocks noGrp="1"/>
          </p:cNvGraphicFramePr>
          <p:nvPr>
            <p:extLst/>
          </p:nvPr>
        </p:nvGraphicFramePr>
        <p:xfrm>
          <a:off x="7720959" y="5061318"/>
          <a:ext cx="208280" cy="286067"/>
        </p:xfrm>
        <a:graphic>
          <a:graphicData uri="http://schemas.openxmlformats.org/drawingml/2006/table">
            <a:tbl>
              <a:tblPr firstRow="1" bandRow="1">
                <a:tableStyleId>{5C22544A-7EE6-4342-B048-85BDC9FD1C3A}</a:tableStyleId>
              </a:tblPr>
              <a:tblGrid>
                <a:gridCol w="208280"/>
              </a:tblGrid>
              <a:tr h="286067">
                <a:tc>
                  <a:txBody>
                    <a:bodyPr/>
                    <a:lstStyle/>
                    <a:p>
                      <a:endParaRPr kumimoji="1" lang="ja-JP" altLang="en-US" sz="1000" dirty="0"/>
                    </a:p>
                  </a:txBody>
                  <a:tcP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pattFill prst="wdUpDiag">
                      <a:fgClr>
                        <a:schemeClr val="tx1"/>
                      </a:fgClr>
                      <a:bgClr>
                        <a:schemeClr val="bg1"/>
                      </a:bgClr>
                    </a:pattFill>
                  </a:tcPr>
                </a:tc>
              </a:tr>
            </a:tbl>
          </a:graphicData>
        </a:graphic>
      </p:graphicFrame>
      <p:sp>
        <p:nvSpPr>
          <p:cNvPr id="57" name="テキスト ボックス 56"/>
          <p:cNvSpPr txBox="1"/>
          <p:nvPr/>
        </p:nvSpPr>
        <p:spPr>
          <a:xfrm>
            <a:off x="8396082" y="265041"/>
            <a:ext cx="466794" cy="430887"/>
          </a:xfrm>
          <a:prstGeom prst="rect">
            <a:avLst/>
          </a:prstGeom>
          <a:noFill/>
          <a:ln>
            <a:noFill/>
          </a:ln>
        </p:spPr>
        <p:txBody>
          <a:bodyPr wrap="none" rtlCol="0">
            <a:spAutoFit/>
          </a:bodyPr>
          <a:lstStyle/>
          <a:p>
            <a:r>
              <a:rPr kumimoji="1" lang="ja-JP" altLang="en-US" sz="2200" dirty="0" smtClean="0">
                <a:latin typeface="メイリオ" panose="020B0604030504040204" pitchFamily="50" charset="-128"/>
                <a:ea typeface="メイリオ" panose="020B0604030504040204" pitchFamily="50" charset="-128"/>
                <a:cs typeface="メイリオ" panose="020B0604030504040204" pitchFamily="50" charset="-128"/>
              </a:rPr>
              <a:t>例</a:t>
            </a:r>
            <a:endParaRPr kumimoji="1" lang="ja-JP" altLang="en-US" sz="22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7170090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365126"/>
            <a:ext cx="7886700" cy="635901"/>
          </a:xfrm>
        </p:spPr>
        <p:txBody>
          <a:bodyPr>
            <a:normAutofit/>
          </a:bodyPr>
          <a:lstStyle/>
          <a:p>
            <a:r>
              <a:rPr lang="ja-JP" altLang="en-US" sz="2400" u="sng"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400" u="sng"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月</a:t>
            </a:r>
            <a:r>
              <a:rPr lang="ja-JP" altLang="en-US" sz="2400" u="sng"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日の</a:t>
            </a:r>
            <a:r>
              <a:rPr kumimoji="1" lang="ja-JP" altLang="en-US" sz="2400" u="sng" dirty="0" smtClean="0">
                <a:latin typeface="メイリオ" panose="020B0604030504040204" pitchFamily="50" charset="-128"/>
                <a:ea typeface="メイリオ" panose="020B0604030504040204" pitchFamily="50" charset="-128"/>
                <a:cs typeface="メイリオ" panose="020B0604030504040204" pitchFamily="50" charset="-128"/>
              </a:rPr>
              <a:t>　高崎のぞむ　</a:t>
            </a:r>
            <a:r>
              <a:rPr kumimoji="1" lang="ja-JP" altLang="en-US" sz="2400" dirty="0" err="1" smtClean="0">
                <a:latin typeface="メイリオ" panose="020B0604030504040204" pitchFamily="50" charset="-128"/>
                <a:ea typeface="メイリオ" panose="020B0604030504040204" pitchFamily="50" charset="-128"/>
                <a:cs typeface="メイリオ" panose="020B0604030504040204" pitchFamily="50" charset="-128"/>
              </a:rPr>
              <a:t>さんの</a:t>
            </a:r>
            <a:r>
              <a:rPr kumimoji="1"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行動記録</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3" name="表 2"/>
          <p:cNvGraphicFramePr>
            <a:graphicFrameLocks noGrp="1"/>
          </p:cNvGraphicFramePr>
          <p:nvPr>
            <p:extLst/>
          </p:nvPr>
        </p:nvGraphicFramePr>
        <p:xfrm>
          <a:off x="628650" y="1309040"/>
          <a:ext cx="7886700" cy="5222165"/>
        </p:xfrm>
        <a:graphic>
          <a:graphicData uri="http://schemas.openxmlformats.org/drawingml/2006/table">
            <a:tbl>
              <a:tblPr firstRow="1" bandRow="1">
                <a:tableStyleId>{5C22544A-7EE6-4342-B048-85BDC9FD1C3A}</a:tableStyleId>
              </a:tblPr>
              <a:tblGrid>
                <a:gridCol w="2628900"/>
                <a:gridCol w="2628900"/>
                <a:gridCol w="2628900"/>
              </a:tblGrid>
              <a:tr h="381365">
                <a:tc>
                  <a:txBody>
                    <a:bodyPr/>
                    <a:lstStyle/>
                    <a:p>
                      <a:pPr algn="ctr"/>
                      <a:r>
                        <a:rPr kumimoji="1"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起きた場面・状況</a:t>
                      </a:r>
                      <a:endPar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kumimoji="1"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起きた行動</a:t>
                      </a:r>
                      <a:endPar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kumimoji="1"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行動の後に起きたこと</a:t>
                      </a:r>
                      <a:endPar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r>
              <a:tr h="1188000">
                <a:tc>
                  <a:txBody>
                    <a:bodyPr/>
                    <a:lstStyle/>
                    <a:p>
                      <a:pPr marL="182563" indent="-182563">
                        <a:buFont typeface="Arial" panose="020B0604020202020204" pitchFamily="34" charset="0"/>
                        <a:buChar char="•"/>
                      </a:pPr>
                      <a:r>
                        <a:rPr kumimoji="1"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9:50</a:t>
                      </a:r>
                      <a:r>
                        <a:rPr kumimoji="1"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頃、活動に向かう途中</a:t>
                      </a:r>
                      <a:endParaRPr kumimoji="1"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82563" indent="-182563">
                        <a:buFont typeface="Arial" panose="020B0604020202020204" pitchFamily="34" charset="0"/>
                        <a:buChar char="•"/>
                      </a:pPr>
                      <a:r>
                        <a:rPr kumimoji="1"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dirty="0" err="1"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さんが</a:t>
                      </a:r>
                      <a:r>
                        <a:rPr kumimoji="1"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大声を出しながら廊下を行ったり来たりしていた</a:t>
                      </a:r>
                      <a:endParaRPr kumimoji="1"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82563" indent="-182563">
                        <a:buFont typeface="Arial" panose="020B0604020202020204" pitchFamily="34" charset="0"/>
                        <a:buChar char="•"/>
                      </a:pPr>
                      <a:r>
                        <a:rPr kumimoji="1"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気にする高崎さんに職員（</a:t>
                      </a:r>
                      <a:r>
                        <a:rPr kumimoji="1"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）が制止して作業室に促した</a:t>
                      </a:r>
                      <a:endParaRPr kumimoji="1"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T="72000" marB="72000">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182563" indent="-182563">
                        <a:buFont typeface="Arial" panose="020B0604020202020204" pitchFamily="34" charset="0"/>
                        <a:buChar char="•"/>
                      </a:pPr>
                      <a:r>
                        <a:rPr kumimoji="1"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dirty="0" err="1"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さんを</a:t>
                      </a:r>
                      <a:r>
                        <a:rPr kumimoji="1"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気にして近づこうとした</a:t>
                      </a:r>
                      <a:endParaRPr kumimoji="1"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82563" indent="-182563">
                        <a:buFont typeface="Arial" panose="020B0604020202020204" pitchFamily="34" charset="0"/>
                        <a:buChar char="•"/>
                      </a:pPr>
                      <a:r>
                        <a:rPr kumimoji="1"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職員にされると興奮が高まり壁を蹴った</a:t>
                      </a:r>
                      <a:endParaRPr kumimoji="1"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T="72000" marB="72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職員（</a:t>
                      </a:r>
                      <a:r>
                        <a:rPr kumimoji="1"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）の誘導で作業室に移動し、作業に取り組むことができた</a:t>
                      </a:r>
                      <a:endParaRPr kumimoji="1"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作業をしているうちに興奮は治まった</a:t>
                      </a:r>
                      <a:endParaRPr kumimoji="1"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T="72000" marB="72000">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r>
              <a:tr h="1188000">
                <a:tc>
                  <a:txBody>
                    <a:bodyPr/>
                    <a:lstStyle/>
                    <a:p>
                      <a:pPr marL="171450" indent="-171450">
                        <a:buFont typeface="Arial" panose="020B0604020202020204" pitchFamily="34" charset="0"/>
                        <a:buChar char="•"/>
                      </a:pPr>
                      <a:r>
                        <a:rPr kumimoji="1"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13:00</a:t>
                      </a:r>
                      <a:r>
                        <a:rPr kumimoji="1"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過ぎ、散歩前のトイレ</a:t>
                      </a:r>
                      <a:endParaRPr kumimoji="1"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a:buFont typeface="Arial" panose="020B0604020202020204" pitchFamily="34" charset="0"/>
                        <a:buChar char="•"/>
                      </a:pPr>
                      <a:r>
                        <a:rPr kumimoji="1"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入れ違いに◯◯</a:t>
                      </a:r>
                      <a:r>
                        <a:rPr kumimoji="1" lang="ja-JP" altLang="en-US" sz="1200" dirty="0" err="1"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さんが</a:t>
                      </a:r>
                      <a:r>
                        <a:rPr kumimoji="1"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トイレから出てきた</a:t>
                      </a:r>
                      <a:endParaRPr kumimoji="1"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T="72000" marB="72000">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171450" indent="-171450">
                        <a:buFont typeface="Arial" panose="020B0604020202020204" pitchFamily="34" charset="0"/>
                        <a:buChar char="•"/>
                      </a:pPr>
                      <a:r>
                        <a:rPr kumimoji="1"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突然、◯◯</a:t>
                      </a:r>
                      <a:r>
                        <a:rPr kumimoji="1" lang="ja-JP" altLang="en-US" sz="1200" dirty="0" err="1"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さんに</a:t>
                      </a:r>
                      <a:r>
                        <a:rPr kumimoji="1"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頭突きをした</a:t>
                      </a:r>
                      <a:endParaRPr kumimoji="1"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T="72000" marB="72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171450" indent="-171450">
                        <a:buFont typeface="Arial" panose="020B0604020202020204" pitchFamily="34" charset="0"/>
                        <a:buChar char="•"/>
                      </a:pPr>
                      <a:r>
                        <a:rPr kumimoji="1"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職員（△△と</a:t>
                      </a:r>
                      <a:r>
                        <a:rPr kumimoji="1"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）が制止</a:t>
                      </a:r>
                      <a:endParaRPr kumimoji="1"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a:buFont typeface="Arial" panose="020B0604020202020204" pitchFamily="34" charset="0"/>
                        <a:buChar char="•"/>
                      </a:pPr>
                      <a:r>
                        <a:rPr kumimoji="1"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静養室に誘導され、落ち着くまで一人で過ごした（約</a:t>
                      </a:r>
                      <a:r>
                        <a:rPr kumimoji="1"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30</a:t>
                      </a:r>
                      <a:r>
                        <a:rPr kumimoji="1"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分）</a:t>
                      </a:r>
                      <a:endParaRPr kumimoji="1"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T="72000" marB="72000">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r>
              <a:tr h="1188000">
                <a:tc>
                  <a:txBody>
                    <a:bodyPr/>
                    <a:lstStyle/>
                    <a:p>
                      <a:endParaRPr kumimoji="1"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T="72000" marB="72000">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endParaRPr kumimoji="1"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T="72000" marB="72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endParaRPr kumimoji="1"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T="72000" marB="72000">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r>
              <a:tr h="288000">
                <a:tc>
                  <a:txBody>
                    <a:bodyPr/>
                    <a:lstStyle/>
                    <a:p>
                      <a:endPar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972000">
                <a:tc gridSpan="3">
                  <a:txBody>
                    <a:bodyPr/>
                    <a:lstStyle/>
                    <a:p>
                      <a:r>
                        <a:rPr kumimoji="1" lang="en-US" altLang="ja-JP"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関連しそうなその他の情報</a:t>
                      </a:r>
                      <a:endParaRPr kumimoji="1" lang="en-US" altLang="ja-JP"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・前日の夜は寝付きが悪く、睡眠時間が４時間程度。</a:t>
                      </a:r>
                      <a:endParaRPr kumimoji="1"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・最近、睡眠が乱れているとの母からの情報あり。</a:t>
                      </a:r>
                      <a:endPar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4" name="テキスト ボックス 3"/>
          <p:cNvSpPr txBox="1"/>
          <p:nvPr/>
        </p:nvSpPr>
        <p:spPr>
          <a:xfrm>
            <a:off x="8396082" y="265041"/>
            <a:ext cx="466794" cy="430887"/>
          </a:xfrm>
          <a:prstGeom prst="rect">
            <a:avLst/>
          </a:prstGeom>
          <a:noFill/>
          <a:ln>
            <a:noFill/>
          </a:ln>
        </p:spPr>
        <p:txBody>
          <a:bodyPr wrap="none" rtlCol="0">
            <a:spAutoFit/>
          </a:bodyPr>
          <a:lstStyle/>
          <a:p>
            <a:r>
              <a:rPr kumimoji="1" lang="ja-JP" altLang="en-US" sz="2200" dirty="0" smtClean="0">
                <a:latin typeface="メイリオ" panose="020B0604030504040204" pitchFamily="50" charset="-128"/>
                <a:ea typeface="メイリオ" panose="020B0604030504040204" pitchFamily="50" charset="-128"/>
                <a:cs typeface="メイリオ" panose="020B0604030504040204" pitchFamily="50" charset="-128"/>
              </a:rPr>
              <a:t>例</a:t>
            </a:r>
            <a:endParaRPr kumimoji="1" lang="ja-JP" altLang="en-US" sz="22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3137041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365127"/>
            <a:ext cx="7886700" cy="1095373"/>
          </a:xfrm>
        </p:spPr>
        <p:txBody>
          <a:bodyPr>
            <a:normAutofit/>
          </a:bodyPr>
          <a:lstStyle/>
          <a:p>
            <a:r>
              <a:rPr lang="ja-JP" altLang="en-US" sz="4000" b="1" dirty="0" smtClean="0">
                <a:latin typeface="メイリオ" panose="020B0604030504040204" pitchFamily="50" charset="-128"/>
                <a:ea typeface="メイリオ" panose="020B0604030504040204" pitchFamily="50" charset="-128"/>
                <a:cs typeface="メイリオ" panose="020B0604030504040204" pitchFamily="50" charset="-128"/>
              </a:rPr>
              <a:t>演習①｜</a:t>
            </a:r>
            <a:r>
              <a:rPr lang="ja-JP" altLang="en-US" sz="3600" dirty="0">
                <a:latin typeface="メイリオ" panose="020B0604030504040204" pitchFamily="50" charset="-128"/>
                <a:ea typeface="メイリオ" panose="020B0604030504040204" pitchFamily="50" charset="-128"/>
                <a:cs typeface="メイリオ" panose="020B0604030504040204" pitchFamily="50" charset="-128"/>
              </a:rPr>
              <a:t>必要</a:t>
            </a:r>
            <a:r>
              <a:rPr lang="ja-JP" altLang="en-US" sz="3600" dirty="0" smtClean="0">
                <a:latin typeface="メイリオ" panose="020B0604030504040204" pitchFamily="50" charset="-128"/>
                <a:ea typeface="メイリオ" panose="020B0604030504040204" pitchFamily="50" charset="-128"/>
                <a:cs typeface="メイリオ" panose="020B0604030504040204" pitchFamily="50" charset="-128"/>
              </a:rPr>
              <a:t>な情報を考える</a:t>
            </a:r>
            <a:endParaRPr kumimoji="1" lang="ja-JP" altLang="en-US" sz="3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628650" y="1600200"/>
            <a:ext cx="7886700" cy="4851400"/>
          </a:xfrm>
        </p:spPr>
        <p:txBody>
          <a:bodyPr>
            <a:noAutofit/>
          </a:bodyPr>
          <a:lstStyle/>
          <a:p>
            <a:pPr marL="355600" indent="-355600">
              <a:lnSpc>
                <a:spcPct val="100000"/>
              </a:lnSpc>
              <a:spcBef>
                <a:spcPts val="600"/>
              </a:spcBef>
              <a:buFont typeface="Wingdings" panose="05000000000000000000" pitchFamily="2" charset="2"/>
              <a:buChar char="n"/>
            </a:pPr>
            <a:r>
              <a:rPr lang="ja-JP" altLang="en-US" sz="22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200" dirty="0">
                <a:latin typeface="メイリオ" panose="020B0604030504040204" pitchFamily="50" charset="-128"/>
                <a:ea typeface="メイリオ" panose="020B0604030504040204" pitchFamily="50" charset="-128"/>
                <a:cs typeface="メイリオ" panose="020B0604030504040204" pitchFamily="50" charset="-128"/>
              </a:rPr>
              <a:t>司会」「記録」「発表者」を決めてください。</a:t>
            </a:r>
            <a:endParaRPr lang="en-US" altLang="ja-JP" sz="2200" dirty="0">
              <a:latin typeface="メイリオ" panose="020B0604030504040204" pitchFamily="50" charset="-128"/>
              <a:ea typeface="メイリオ" panose="020B0604030504040204" pitchFamily="50" charset="-128"/>
              <a:cs typeface="メイリオ" panose="020B0604030504040204" pitchFamily="50" charset="-128"/>
            </a:endParaRPr>
          </a:p>
          <a:p>
            <a:pPr marL="355600" indent="-355600">
              <a:lnSpc>
                <a:spcPct val="100000"/>
              </a:lnSpc>
              <a:spcBef>
                <a:spcPts val="600"/>
              </a:spcBef>
              <a:buFont typeface="Wingdings" panose="05000000000000000000" pitchFamily="2" charset="2"/>
              <a:buChar char="n"/>
            </a:pPr>
            <a:r>
              <a:rPr lang="ja-JP" altLang="en-US" sz="2200" dirty="0" smtClean="0">
                <a:latin typeface="メイリオ" panose="020B0604030504040204" pitchFamily="50" charset="-128"/>
                <a:ea typeface="メイリオ" panose="020B0604030504040204" pitchFamily="50" charset="-128"/>
                <a:cs typeface="メイリオ" panose="020B0604030504040204" pitchFamily="50" charset="-128"/>
              </a:rPr>
              <a:t>エピソード「突然訪れる危機的な状況」を読み、今後の支援を考えるために、どのような情報を集めればよいか考えましょう。</a:t>
            </a:r>
            <a:endParaRPr lang="en-US" altLang="ja-JP" sz="2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100000"/>
              </a:lnSpc>
              <a:buNone/>
            </a:pPr>
            <a:endPar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100000"/>
              </a:lnSpc>
              <a:buNone/>
            </a:pPr>
            <a:endPar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100000"/>
              </a:lnSpc>
              <a:buNone/>
            </a:pPr>
            <a:r>
              <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演習の流れ</a:t>
            </a:r>
            <a:r>
              <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rPr>
              <a:t>】</a:t>
            </a:r>
          </a:p>
          <a:p>
            <a:pPr marL="0" indent="0">
              <a:lnSpc>
                <a:spcPct val="100000"/>
              </a:lnSpc>
              <a:buNone/>
            </a:pPr>
            <a:endParaRPr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endParaRPr lang="en-US" altLang="ja-JP" sz="2400" dirty="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endParaRPr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endParaRPr lang="en-US" altLang="ja-JP" sz="2400" dirty="0">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5" name="グループ化 4"/>
          <p:cNvGrpSpPr>
            <a:grpSpLocks noChangeAspect="1"/>
          </p:cNvGrpSpPr>
          <p:nvPr/>
        </p:nvGrpSpPr>
        <p:grpSpPr>
          <a:xfrm>
            <a:off x="895502" y="4169020"/>
            <a:ext cx="7341717" cy="1701681"/>
            <a:chOff x="2087880" y="2846264"/>
            <a:chExt cx="4960620" cy="1149791"/>
          </a:xfrm>
        </p:grpSpPr>
        <p:sp>
          <p:nvSpPr>
            <p:cNvPr id="19" name="山形 18"/>
            <p:cNvSpPr/>
            <p:nvPr/>
          </p:nvSpPr>
          <p:spPr>
            <a:xfrm>
              <a:off x="3278505" y="2853690"/>
              <a:ext cx="1388745" cy="1139825"/>
            </a:xfrm>
            <a:prstGeom prst="chevron">
              <a:avLst>
                <a:gd name="adj" fmla="val 22809"/>
              </a:avLst>
            </a:prstGeom>
            <a:solidFill>
              <a:schemeClr val="accent5">
                <a:lumMod val="20000"/>
                <a:lumOff val="80000"/>
              </a:schemeClr>
            </a:solidFill>
            <a:ln w="952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8000" tIns="45720" rIns="18000" bIns="45720" numCol="1" spcCol="0" rtlCol="0" fromWordArt="0" anchor="ctr" anchorCtr="0" forceAA="0" compatLnSpc="1">
              <a:prstTxWarp prst="textNoShape">
                <a:avLst/>
              </a:prstTxWarp>
              <a:noAutofit/>
            </a:bodyPr>
            <a:lstStyle/>
            <a:p>
              <a:pPr algn="ctr">
                <a:spcAft>
                  <a:spcPts val="0"/>
                </a:spcAft>
              </a:pPr>
              <a:r>
                <a:rPr lang="ja-JP" sz="1600" kern="0"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〔各自〕</a:t>
              </a:r>
              <a:endParaRPr lang="ja-JP" sz="160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ctr">
                <a:spcAft>
                  <a:spcPts val="0"/>
                </a:spcAft>
              </a:pPr>
              <a:r>
                <a:rPr lang="ja-JP" sz="1600" kern="0"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個人で考える</a:t>
              </a:r>
              <a:endParaRPr lang="ja-JP" sz="160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ctr">
                <a:spcAft>
                  <a:spcPts val="0"/>
                </a:spcAft>
              </a:pPr>
              <a:r>
                <a:rPr lang="en-US" sz="1600" kern="100"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 </a:t>
              </a:r>
              <a:endParaRPr lang="en-US" sz="1600" kern="100"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ctr">
                <a:spcAft>
                  <a:spcPts val="0"/>
                </a:spcAft>
              </a:pPr>
              <a:endParaRPr lang="ja-JP" sz="160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ctr">
                <a:spcAft>
                  <a:spcPts val="0"/>
                </a:spcAft>
              </a:pPr>
              <a:r>
                <a:rPr lang="en-US" sz="1600" kern="100"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5</a:t>
              </a:r>
              <a:r>
                <a:rPr lang="ja-JP" sz="1600" kern="100"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分</a:t>
              </a:r>
              <a:endParaRPr lang="ja-JP" sz="1600" kern="100"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山形 19"/>
            <p:cNvSpPr/>
            <p:nvPr/>
          </p:nvSpPr>
          <p:spPr>
            <a:xfrm>
              <a:off x="4469130" y="2851150"/>
              <a:ext cx="1388745" cy="1139825"/>
            </a:xfrm>
            <a:prstGeom prst="chevron">
              <a:avLst>
                <a:gd name="adj" fmla="val 22809"/>
              </a:avLst>
            </a:prstGeom>
            <a:solidFill>
              <a:schemeClr val="bg1"/>
            </a:solidFill>
            <a:ln w="952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8000" tIns="45720" rIns="18000" bIns="45720" numCol="1" spcCol="0" rtlCol="0" fromWordArt="0" anchor="ctr" anchorCtr="0" forceAA="0" compatLnSpc="1">
              <a:prstTxWarp prst="textNoShape">
                <a:avLst/>
              </a:prstTxWarp>
              <a:noAutofit/>
            </a:bodyPr>
            <a:lstStyle/>
            <a:p>
              <a:pPr algn="ctr">
                <a:spcAft>
                  <a:spcPts val="0"/>
                </a:spcAft>
              </a:pPr>
              <a:r>
                <a:rPr lang="ja-JP" sz="1600" kern="100"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〔グループ〕</a:t>
              </a:r>
              <a:endParaRPr lang="ja-JP" sz="160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ctr">
                <a:spcAft>
                  <a:spcPts val="0"/>
                </a:spcAft>
              </a:pPr>
              <a:r>
                <a:rPr lang="ja-JP" sz="1600" kern="0"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グループ</a:t>
              </a:r>
              <a:r>
                <a:rPr lang="ja-JP" sz="1600" kern="0"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で</a:t>
              </a:r>
              <a:endParaRPr lang="en-US" altLang="ja-JP" sz="1600" kern="0"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ctr">
                <a:spcAft>
                  <a:spcPts val="0"/>
                </a:spcAft>
              </a:pPr>
              <a:r>
                <a:rPr lang="ja-JP" sz="1600" kern="0"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考える</a:t>
              </a:r>
              <a:endParaRPr lang="ja-JP" sz="160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ctr">
                <a:spcAft>
                  <a:spcPts val="0"/>
                </a:spcAft>
              </a:pPr>
              <a:r>
                <a:rPr lang="en-US" sz="1600" kern="100"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 </a:t>
              </a:r>
              <a:endParaRPr lang="ja-JP" sz="160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ctr">
                <a:spcAft>
                  <a:spcPts val="0"/>
                </a:spcAft>
              </a:pPr>
              <a:r>
                <a:rPr lang="en-US" sz="1600" kern="100"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10</a:t>
              </a:r>
              <a:r>
                <a:rPr lang="ja-JP" sz="1600" kern="100"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分</a:t>
              </a:r>
              <a:endParaRPr lang="ja-JP" sz="1600" kern="100"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山形 20"/>
            <p:cNvSpPr/>
            <p:nvPr/>
          </p:nvSpPr>
          <p:spPr>
            <a:xfrm>
              <a:off x="5660390" y="2846264"/>
              <a:ext cx="1388110" cy="1139825"/>
            </a:xfrm>
            <a:prstGeom prst="chevron">
              <a:avLst>
                <a:gd name="adj" fmla="val 22809"/>
              </a:avLst>
            </a:prstGeom>
            <a:solidFill>
              <a:schemeClr val="accent5">
                <a:lumMod val="20000"/>
                <a:lumOff val="80000"/>
              </a:schemeClr>
            </a:solidFill>
            <a:ln w="952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8000" tIns="45720" rIns="18000" bIns="45720" numCol="1" spcCol="0" rtlCol="0" fromWordArt="0" anchor="ctr" anchorCtr="0" forceAA="0" compatLnSpc="1">
              <a:prstTxWarp prst="textNoShape">
                <a:avLst/>
              </a:prstTxWarp>
              <a:noAutofit/>
            </a:bodyPr>
            <a:lstStyle/>
            <a:p>
              <a:pPr algn="ctr">
                <a:spcAft>
                  <a:spcPts val="0"/>
                </a:spcAft>
              </a:pPr>
              <a:r>
                <a:rPr lang="ja-JP" sz="1600" kern="100"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〔全体〕</a:t>
              </a:r>
              <a:endParaRPr lang="ja-JP" sz="160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ctr">
                <a:spcAft>
                  <a:spcPts val="0"/>
                </a:spcAft>
              </a:pPr>
              <a:r>
                <a:rPr lang="ja-JP" sz="1600" kern="0"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まとめ</a:t>
              </a:r>
              <a:endParaRPr lang="ja-JP" sz="160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ctr">
                <a:spcAft>
                  <a:spcPts val="0"/>
                </a:spcAft>
              </a:pPr>
              <a:r>
                <a:rPr lang="en-US" sz="1600" kern="100"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 </a:t>
              </a:r>
              <a:endParaRPr lang="en-US" sz="1600" kern="100"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ctr">
                <a:spcAft>
                  <a:spcPts val="0"/>
                </a:spcAft>
              </a:pPr>
              <a:endParaRPr lang="ja-JP" sz="160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ctr">
                <a:spcAft>
                  <a:spcPts val="0"/>
                </a:spcAft>
              </a:pPr>
              <a:r>
                <a:rPr lang="en-US" sz="1600" kern="100"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10</a:t>
              </a:r>
              <a:r>
                <a:rPr lang="ja-JP" sz="1600" kern="100"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分</a:t>
              </a:r>
              <a:endParaRPr lang="ja-JP" sz="1600" kern="100"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2" name="山形 21"/>
            <p:cNvSpPr/>
            <p:nvPr/>
          </p:nvSpPr>
          <p:spPr>
            <a:xfrm>
              <a:off x="2087880" y="2856230"/>
              <a:ext cx="1388110" cy="1139825"/>
            </a:xfrm>
            <a:prstGeom prst="chevron">
              <a:avLst>
                <a:gd name="adj" fmla="val 22809"/>
              </a:avLst>
            </a:prstGeom>
            <a:solidFill>
              <a:schemeClr val="bg1"/>
            </a:solidFill>
            <a:ln w="952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8000" tIns="45720" rIns="18000" bIns="45720" numCol="1" spcCol="0" rtlCol="0" fromWordArt="0" anchor="ctr" anchorCtr="0" forceAA="0" compatLnSpc="1">
              <a:prstTxWarp prst="textNoShape">
                <a:avLst/>
              </a:prstTxWarp>
              <a:noAutofit/>
            </a:bodyPr>
            <a:lstStyle/>
            <a:p>
              <a:pPr algn="ctr">
                <a:spcAft>
                  <a:spcPts val="0"/>
                </a:spcAft>
              </a:pPr>
              <a:r>
                <a:rPr lang="ja-JP" sz="1600" kern="0"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〔各自〕</a:t>
              </a:r>
              <a:endParaRPr lang="ja-JP" sz="160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ctr">
                <a:spcAft>
                  <a:spcPts val="0"/>
                </a:spcAft>
              </a:pPr>
              <a:r>
                <a:rPr lang="ja-JP" sz="1600" kern="100"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演習の説明</a:t>
              </a:r>
              <a:endParaRPr lang="ja-JP" sz="160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ctr">
                <a:spcAft>
                  <a:spcPts val="0"/>
                </a:spcAft>
              </a:pPr>
              <a:endParaRPr lang="en-US" sz="1600" kern="100"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ctr">
                <a:spcAft>
                  <a:spcPts val="0"/>
                </a:spcAft>
              </a:pPr>
              <a:r>
                <a:rPr lang="en-US" sz="1600" kern="100"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 </a:t>
              </a:r>
              <a:endParaRPr lang="ja-JP" sz="160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ctr">
                <a:spcAft>
                  <a:spcPts val="0"/>
                </a:spcAft>
              </a:pPr>
              <a:r>
                <a:rPr lang="en-US" sz="1600" kern="100"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5</a:t>
              </a:r>
              <a:r>
                <a:rPr lang="ja-JP" sz="1600" kern="100"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分</a:t>
              </a:r>
              <a:endParaRPr lang="ja-JP" sz="1600" kern="100"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grpSp>
    </p:spTree>
    <p:extLst>
      <p:ext uri="{BB962C8B-B14F-4D97-AF65-F5344CB8AC3E}">
        <p14:creationId xmlns:p14="http://schemas.microsoft.com/office/powerpoint/2010/main" val="24878082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365127"/>
            <a:ext cx="7886700" cy="1095373"/>
          </a:xfrm>
        </p:spPr>
        <p:txBody>
          <a:bodyPr>
            <a:normAutofit/>
          </a:bodyPr>
          <a:lstStyle/>
          <a:p>
            <a:r>
              <a:rPr kumimoji="1" lang="ja-JP" altLang="en-US" sz="4000" b="1" dirty="0" smtClean="0">
                <a:latin typeface="メイリオ" panose="020B0604030504040204" pitchFamily="50" charset="-128"/>
                <a:ea typeface="メイリオ" panose="020B0604030504040204" pitchFamily="50" charset="-128"/>
                <a:cs typeface="メイリオ" panose="020B0604030504040204" pitchFamily="50" charset="-128"/>
              </a:rPr>
              <a:t>演習①｜</a:t>
            </a:r>
            <a:r>
              <a:rPr kumimoji="1" lang="ja-JP" altLang="en-US" sz="3600" dirty="0" smtClean="0">
                <a:latin typeface="メイリオ" panose="020B0604030504040204" pitchFamily="50" charset="-128"/>
                <a:ea typeface="メイリオ" panose="020B0604030504040204" pitchFamily="50" charset="-128"/>
                <a:cs typeface="メイリオ" panose="020B0604030504040204" pitchFamily="50" charset="-128"/>
              </a:rPr>
              <a:t>突然訪れる危機的</a:t>
            </a:r>
            <a:r>
              <a:rPr lang="ja-JP" altLang="en-US" sz="3600" dirty="0" smtClean="0">
                <a:latin typeface="メイリオ" panose="020B0604030504040204" pitchFamily="50" charset="-128"/>
                <a:ea typeface="メイリオ" panose="020B0604030504040204" pitchFamily="50" charset="-128"/>
                <a:cs typeface="メイリオ" panose="020B0604030504040204" pitchFamily="50" charset="-128"/>
              </a:rPr>
              <a:t>な状況</a:t>
            </a:r>
            <a:endParaRPr kumimoji="1" lang="ja-JP" altLang="en-US" sz="3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メモ 4"/>
          <p:cNvSpPr/>
          <p:nvPr/>
        </p:nvSpPr>
        <p:spPr>
          <a:xfrm>
            <a:off x="628650" y="1493628"/>
            <a:ext cx="7886700" cy="4946926"/>
          </a:xfrm>
          <a:prstGeom prst="foldedCorner">
            <a:avLst>
              <a:gd name="adj" fmla="val 6050"/>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bIns="0" rtlCol="0" anchor="b" anchorCtr="0"/>
          <a:lstStyle/>
          <a:p>
            <a:pPr marL="355600" indent="-266700" algn="just">
              <a:buFont typeface="Wingdings" panose="05000000000000000000" pitchFamily="2" charset="2"/>
              <a:buChar char="p"/>
            </a:pPr>
            <a:r>
              <a:rPr lang="ja-JP" altLang="en-US" sz="1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支援会議で話し合った内容をもとに</a:t>
            </a:r>
            <a:r>
              <a:rPr lang="ja-JP" altLang="en-US"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、来所時や班別活動時の手順を見直すことで、</a:t>
            </a:r>
            <a:r>
              <a:rPr lang="ja-JP" altLang="en-US" sz="1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のぞむさんの生活は少し落ち着いたかに見えました。</a:t>
            </a:r>
            <a:endParaRPr lang="en-US" altLang="ja-JP" sz="1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355600" indent="-266700">
              <a:spcBef>
                <a:spcPts val="1200"/>
              </a:spcBef>
              <a:buFont typeface="Wingdings" panose="05000000000000000000" pitchFamily="2" charset="2"/>
              <a:buChar char="p"/>
            </a:pPr>
            <a:r>
              <a:rPr lang="ja-JP" altLang="en-US" sz="1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しかし、２週間ほど経ったある日の、午後の</a:t>
            </a:r>
            <a:r>
              <a:rPr lang="ja-JP" altLang="en-US"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自立</a:t>
            </a:r>
            <a:r>
              <a:rPr lang="ja-JP" altLang="en-US" sz="1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課題の時間に事件は起きました。休憩</a:t>
            </a:r>
            <a:r>
              <a:rPr lang="ja-JP" altLang="en-US"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時間</a:t>
            </a:r>
            <a:r>
              <a:rPr lang="ja-JP" altLang="en-US" sz="1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から自立課題にうまく切り替えることができず、のぞむさんは廊下を唸り声を出しながら行ったり来たりしていました。そして、そこにたまたま通りかかった他の利用者に、大声を上げて突然掴みかかりに行ったのです。</a:t>
            </a:r>
            <a:endParaRPr lang="en-US" altLang="ja-JP" sz="1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355600" indent="-266700">
              <a:spcBef>
                <a:spcPts val="1200"/>
              </a:spcBef>
              <a:buFont typeface="Wingdings" panose="05000000000000000000" pitchFamily="2" charset="2"/>
              <a:buChar char="p"/>
            </a:pPr>
            <a:r>
              <a:rPr lang="ja-JP" altLang="en-US" sz="1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危険を感じた職員が間に割って入りましたが、のぞむさんに強く突き飛ばされてしまい、さらに騒ぎは大きくなってしまいました。別の部屋にいた職員が駆けつけ、２人がかりで抑えて静養室に移動させたことで何とかその場は収まりましたが、移動の間に興奮するのぞむさんともみ合ったため、抑えた職員ものぞむさんも何ヶ所か打ち身と裂傷を負ってしまいました。</a:t>
            </a:r>
            <a:endParaRPr lang="en-US" altLang="ja-JP" sz="1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355600" indent="-266700">
              <a:spcBef>
                <a:spcPts val="1200"/>
              </a:spcBef>
              <a:buFont typeface="Wingdings" panose="05000000000000000000" pitchFamily="2" charset="2"/>
              <a:buChar char="p"/>
            </a:pPr>
            <a:r>
              <a:rPr lang="ja-JP" altLang="en-US" sz="1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のぞむさんは静養室でもなかなか落ち着かず、部屋にあったものを強く投げつけたり</a:t>
            </a:r>
            <a:r>
              <a:rPr lang="ja-JP" altLang="en-US"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引っ張ったため</a:t>
            </a:r>
            <a:r>
              <a:rPr lang="ja-JP" altLang="en-US" sz="1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、部屋のいすや、設置してあったスケジュール表などが完全に壊れてしまいました</a:t>
            </a:r>
            <a:r>
              <a:rPr lang="ja-JP" altLang="en-US"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8035613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365127"/>
            <a:ext cx="7886700" cy="1095373"/>
          </a:xfrm>
        </p:spPr>
        <p:txBody>
          <a:bodyPr>
            <a:normAutofit/>
          </a:bodyPr>
          <a:lstStyle/>
          <a:p>
            <a:r>
              <a:rPr kumimoji="1" lang="ja-JP" altLang="en-US" sz="4000" b="1" dirty="0" smtClean="0">
                <a:latin typeface="メイリオ" panose="020B0604030504040204" pitchFamily="50" charset="-128"/>
                <a:ea typeface="メイリオ" panose="020B0604030504040204" pitchFamily="50" charset="-128"/>
                <a:cs typeface="メイリオ" panose="020B0604030504040204" pitchFamily="50" charset="-128"/>
              </a:rPr>
              <a:t>演習①｜</a:t>
            </a:r>
            <a:r>
              <a:rPr kumimoji="1" lang="ja-JP" altLang="en-US" sz="3600" dirty="0" smtClean="0">
                <a:latin typeface="メイリオ" panose="020B0604030504040204" pitchFamily="50" charset="-128"/>
                <a:ea typeface="メイリオ" panose="020B0604030504040204" pitchFamily="50" charset="-128"/>
                <a:cs typeface="メイリオ" panose="020B0604030504040204" pitchFamily="50" charset="-128"/>
              </a:rPr>
              <a:t>必要な情報を考える</a:t>
            </a:r>
            <a:endParaRPr kumimoji="1" lang="ja-JP" altLang="en-US" sz="3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628650" y="1600200"/>
            <a:ext cx="7886700" cy="4851400"/>
          </a:xfrm>
        </p:spPr>
        <p:txBody>
          <a:bodyPr>
            <a:noAutofit/>
          </a:bodyPr>
          <a:lstStyle/>
          <a:p>
            <a:pPr marL="0" indent="0">
              <a:buNone/>
            </a:pPr>
            <a:r>
              <a:rPr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各自</a:t>
            </a:r>
            <a:r>
              <a:rPr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rPr>
              <a:t>】</a:t>
            </a:r>
          </a:p>
          <a:p>
            <a:pPr marL="622300" lvl="1" indent="-357188">
              <a:buFont typeface="+mj-lt"/>
              <a:buAutoNum type="arabicPeriod"/>
            </a:pPr>
            <a:r>
              <a:rPr lang="ja-JP" altLang="en-US" sz="2200" dirty="0" smtClean="0">
                <a:latin typeface="メイリオ" panose="020B0604030504040204" pitchFamily="50" charset="-128"/>
                <a:ea typeface="メイリオ" panose="020B0604030504040204" pitchFamily="50" charset="-128"/>
                <a:cs typeface="メイリオ" panose="020B0604030504040204" pitchFamily="50" charset="-128"/>
              </a:rPr>
              <a:t>こう</a:t>
            </a:r>
            <a:r>
              <a:rPr lang="ja-JP" altLang="en-US" sz="2200" dirty="0">
                <a:latin typeface="メイリオ" panose="020B0604030504040204" pitchFamily="50" charset="-128"/>
                <a:ea typeface="メイリオ" panose="020B0604030504040204" pitchFamily="50" charset="-128"/>
                <a:cs typeface="メイリオ" panose="020B0604030504040204" pitchFamily="50" charset="-128"/>
              </a:rPr>
              <a:t>した状況</a:t>
            </a:r>
            <a:r>
              <a:rPr lang="ja-JP" altLang="en-US" sz="2200" dirty="0" smtClean="0">
                <a:latin typeface="メイリオ" panose="020B0604030504040204" pitchFamily="50" charset="-128"/>
                <a:ea typeface="メイリオ" panose="020B0604030504040204" pitchFamily="50" charset="-128"/>
                <a:cs typeface="メイリオ" panose="020B0604030504040204" pitchFamily="50" charset="-128"/>
              </a:rPr>
              <a:t>がこれからも生じる</a:t>
            </a:r>
            <a:r>
              <a:rPr lang="ja-JP" altLang="en-US" sz="2200" dirty="0">
                <a:latin typeface="メイリオ" panose="020B0604030504040204" pitchFamily="50" charset="-128"/>
                <a:ea typeface="メイリオ" panose="020B0604030504040204" pitchFamily="50" charset="-128"/>
                <a:cs typeface="メイリオ" panose="020B0604030504040204" pitchFamily="50" charset="-128"/>
              </a:rPr>
              <a:t>と想定したときに</a:t>
            </a:r>
            <a:r>
              <a:rPr lang="ja-JP" altLang="en-US" sz="2200" dirty="0" smtClean="0">
                <a:latin typeface="メイリオ" panose="020B0604030504040204" pitchFamily="50" charset="-128"/>
                <a:ea typeface="メイリオ" panose="020B0604030504040204" pitchFamily="50" charset="-128"/>
                <a:cs typeface="メイリオ" panose="020B0604030504040204" pitchFamily="50" charset="-128"/>
              </a:rPr>
              <a:t>、今後の支援</a:t>
            </a:r>
            <a:r>
              <a:rPr lang="ja-JP" altLang="en-US" sz="2200" dirty="0">
                <a:latin typeface="メイリオ" panose="020B0604030504040204" pitchFamily="50" charset="-128"/>
                <a:ea typeface="メイリオ" panose="020B0604030504040204" pitchFamily="50" charset="-128"/>
                <a:cs typeface="メイリオ" panose="020B0604030504040204" pitchFamily="50" charset="-128"/>
              </a:rPr>
              <a:t>を考えるうえで、どのよう</a:t>
            </a:r>
            <a:r>
              <a:rPr lang="ja-JP" altLang="en-US" sz="2200">
                <a:latin typeface="メイリオ" panose="020B0604030504040204" pitchFamily="50" charset="-128"/>
                <a:ea typeface="メイリオ" panose="020B0604030504040204" pitchFamily="50" charset="-128"/>
                <a:cs typeface="メイリオ" panose="020B0604030504040204" pitchFamily="50" charset="-128"/>
              </a:rPr>
              <a:t>な</a:t>
            </a:r>
            <a:r>
              <a:rPr lang="ja-JP" altLang="en-US" sz="2200" smtClean="0">
                <a:latin typeface="メイリオ" panose="020B0604030504040204" pitchFamily="50" charset="-128"/>
                <a:ea typeface="メイリオ" panose="020B0604030504040204" pitchFamily="50" charset="-128"/>
                <a:cs typeface="メイリオ" panose="020B0604030504040204" pitchFamily="50" charset="-128"/>
              </a:rPr>
              <a:t>情報を「</a:t>
            </a:r>
            <a:r>
              <a:rPr lang="ja-JP" altLang="en-US" sz="2200" dirty="0">
                <a:latin typeface="メイリオ" panose="020B0604030504040204" pitchFamily="50" charset="-128"/>
                <a:ea typeface="メイリオ" panose="020B0604030504040204" pitchFamily="50" charset="-128"/>
                <a:cs typeface="メイリオ" panose="020B0604030504040204" pitchFamily="50" charset="-128"/>
              </a:rPr>
              <a:t>欲しい」「集めたい」と思います</a:t>
            </a:r>
            <a:r>
              <a:rPr lang="ja-JP" altLang="en-US" sz="2200" dirty="0" smtClean="0">
                <a:latin typeface="メイリオ" panose="020B0604030504040204" pitchFamily="50" charset="-128"/>
                <a:ea typeface="メイリオ" panose="020B0604030504040204" pitchFamily="50" charset="-128"/>
                <a:cs typeface="メイリオ" panose="020B0604030504040204" pitchFamily="50" charset="-128"/>
              </a:rPr>
              <a:t>か。できるだけたくさんワークシート</a:t>
            </a:r>
            <a:r>
              <a:rPr lang="ja-JP" altLang="en-US" sz="2200"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2200" dirty="0">
                <a:latin typeface="メイリオ" panose="020B0604030504040204" pitchFamily="50" charset="-128"/>
                <a:ea typeface="メイリオ" panose="020B0604030504040204" pitchFamily="50" charset="-128"/>
                <a:cs typeface="メイリオ" panose="020B0604030504040204" pitchFamily="50" charset="-128"/>
              </a:rPr>
              <a:t>WS-3</a:t>
            </a:r>
            <a:r>
              <a:rPr lang="ja-JP" altLang="en-US" sz="22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200" dirty="0" smtClean="0">
                <a:latin typeface="メイリオ" panose="020B0604030504040204" pitchFamily="50" charset="-128"/>
                <a:ea typeface="メイリオ" panose="020B0604030504040204" pitchFamily="50" charset="-128"/>
                <a:cs typeface="メイリオ" panose="020B0604030504040204" pitchFamily="50" charset="-128"/>
              </a:rPr>
              <a:t>に書いてみましょう。</a:t>
            </a:r>
            <a:endParaRPr lang="en-US" altLang="ja-JP" sz="2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622300" lvl="1" indent="-357188">
              <a:buFont typeface="+mj-lt"/>
              <a:buAutoNum type="arabicPeriod"/>
            </a:pPr>
            <a:endParaRPr lang="en-US" altLang="ja-JP" sz="2200" dirty="0">
              <a:latin typeface="メイリオ" panose="020B0604030504040204" pitchFamily="50" charset="-128"/>
              <a:ea typeface="メイリオ" panose="020B0604030504040204" pitchFamily="50" charset="-128"/>
              <a:cs typeface="メイリオ" panose="020B0604030504040204" pitchFamily="50" charset="-128"/>
            </a:endParaRPr>
          </a:p>
          <a:p>
            <a:pPr marL="265112" lvl="1" indent="0">
              <a:buNone/>
            </a:pPr>
            <a:endParaRPr lang="en-US" altLang="ja-JP" sz="2200" dirty="0">
              <a:latin typeface="メイリオ" panose="020B0604030504040204" pitchFamily="50" charset="-128"/>
              <a:ea typeface="メイリオ" panose="020B0604030504040204" pitchFamily="50" charset="-128"/>
              <a:cs typeface="メイリオ" panose="020B0604030504040204" pitchFamily="50" charset="-128"/>
            </a:endParaRPr>
          </a:p>
          <a:p>
            <a:pPr marL="265112" lvl="1" indent="0">
              <a:buNone/>
            </a:pPr>
            <a:endParaRPr lang="en-US" altLang="ja-JP" sz="2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lvl="1" indent="0">
              <a:buNone/>
            </a:pPr>
            <a:r>
              <a:rPr lang="en-US" altLang="ja-JP" sz="22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200" dirty="0" smtClean="0">
                <a:latin typeface="メイリオ" panose="020B0604030504040204" pitchFamily="50" charset="-128"/>
                <a:ea typeface="メイリオ" panose="020B0604030504040204" pitchFamily="50" charset="-128"/>
                <a:cs typeface="メイリオ" panose="020B0604030504040204" pitchFamily="50" charset="-128"/>
              </a:rPr>
              <a:t>グループ</a:t>
            </a:r>
            <a:r>
              <a:rPr lang="en-US" altLang="ja-JP" sz="2200" dirty="0" smtClean="0">
                <a:latin typeface="メイリオ" panose="020B0604030504040204" pitchFamily="50" charset="-128"/>
                <a:ea typeface="メイリオ" panose="020B0604030504040204" pitchFamily="50" charset="-128"/>
                <a:cs typeface="メイリオ" panose="020B0604030504040204" pitchFamily="50" charset="-128"/>
              </a:rPr>
              <a:t>】</a:t>
            </a:r>
          </a:p>
          <a:p>
            <a:pPr marL="722312" lvl="1" indent="-457200">
              <a:buFont typeface="+mj-lt"/>
              <a:buAutoNum type="arabicPeriod" startAt="2"/>
            </a:pPr>
            <a:r>
              <a:rPr lang="ja-JP" altLang="en-US" sz="2200" dirty="0" smtClean="0">
                <a:latin typeface="メイリオ" panose="020B0604030504040204" pitchFamily="50" charset="-128"/>
                <a:ea typeface="メイリオ" panose="020B0604030504040204" pitchFamily="50" charset="-128"/>
                <a:cs typeface="メイリオ" panose="020B0604030504040204" pitchFamily="50" charset="-128"/>
              </a:rPr>
              <a:t>各自で考えた「欲しい」「集めたい」情報を共有しましょう。</a:t>
            </a:r>
            <a:endParaRPr lang="en-US" altLang="ja-JP" sz="2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622300" lvl="1" indent="-357188">
              <a:buFont typeface="+mj-lt"/>
              <a:buAutoNum type="arabicPeriod" startAt="2"/>
            </a:pPr>
            <a:endParaRPr lang="en-US" altLang="ja-JP" sz="2200" dirty="0">
              <a:latin typeface="メイリオ" panose="020B0604030504040204" pitchFamily="50" charset="-128"/>
              <a:ea typeface="メイリオ" panose="020B0604030504040204" pitchFamily="50" charset="-128"/>
              <a:cs typeface="メイリオ" panose="020B0604030504040204" pitchFamily="50" charset="-128"/>
            </a:endParaRPr>
          </a:p>
          <a:p>
            <a:pPr marL="457200" indent="-457200">
              <a:buFont typeface="+mj-lt"/>
              <a:buAutoNum type="arabicPeriod"/>
            </a:pPr>
            <a:endParaRPr lang="en-US" altLang="ja-JP" sz="22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407249899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365127"/>
            <a:ext cx="7886700" cy="1095373"/>
          </a:xfrm>
        </p:spPr>
        <p:txBody>
          <a:bodyPr>
            <a:normAutofit/>
          </a:bodyPr>
          <a:lstStyle/>
          <a:p>
            <a:r>
              <a:rPr lang="ja-JP" altLang="en-US" sz="4000" b="1" dirty="0" smtClean="0">
                <a:latin typeface="メイリオ" panose="020B0604030504040204" pitchFamily="50" charset="-128"/>
                <a:ea typeface="メイリオ" panose="020B0604030504040204" pitchFamily="50" charset="-128"/>
                <a:cs typeface="メイリオ" panose="020B0604030504040204" pitchFamily="50" charset="-128"/>
              </a:rPr>
              <a:t>演習①｜</a:t>
            </a:r>
            <a:r>
              <a:rPr lang="ja-JP" altLang="en-US" sz="3600" dirty="0" smtClean="0">
                <a:latin typeface="メイリオ" panose="020B0604030504040204" pitchFamily="50" charset="-128"/>
                <a:ea typeface="メイリオ" panose="020B0604030504040204" pitchFamily="50" charset="-128"/>
                <a:cs typeface="メイリオ" panose="020B0604030504040204" pitchFamily="50" charset="-128"/>
              </a:rPr>
              <a:t>まとめ</a:t>
            </a:r>
            <a:endParaRPr kumimoji="1" lang="ja-JP" altLang="en-US" sz="3600" dirty="0">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33" name="グループ化 32"/>
          <p:cNvGrpSpPr/>
          <p:nvPr/>
        </p:nvGrpSpPr>
        <p:grpSpPr>
          <a:xfrm>
            <a:off x="628650" y="1460500"/>
            <a:ext cx="7992000" cy="5080000"/>
            <a:chOff x="628650" y="1460500"/>
            <a:chExt cx="7992000" cy="5080000"/>
          </a:xfrm>
        </p:grpSpPr>
        <p:sp>
          <p:nvSpPr>
            <p:cNvPr id="5" name="角丸四角形 4"/>
            <p:cNvSpPr/>
            <p:nvPr/>
          </p:nvSpPr>
          <p:spPr>
            <a:xfrm>
              <a:off x="628650" y="1460500"/>
              <a:ext cx="7992000" cy="520700"/>
            </a:xfrm>
            <a:prstGeom prst="round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予防的な対応</a:t>
              </a:r>
              <a:r>
                <a:rPr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起きないで済むような環境づくり</a:t>
              </a:r>
              <a:endParaRPr kumimoji="1"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角丸四角形 7"/>
            <p:cNvSpPr/>
            <p:nvPr/>
          </p:nvSpPr>
          <p:spPr>
            <a:xfrm>
              <a:off x="628650" y="6019800"/>
              <a:ext cx="7992000" cy="520700"/>
            </a:xfrm>
            <a:prstGeom prst="round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チームによる支援の再検討</a:t>
              </a:r>
              <a:r>
                <a:rPr lang="ja-JP" altLang="en-US"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｜チームの目で再検討・共有する</a:t>
              </a:r>
              <a:endParaRPr kumimoji="1"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15" name="直線矢印コネクタ 14"/>
            <p:cNvCxnSpPr/>
            <p:nvPr/>
          </p:nvCxnSpPr>
          <p:spPr>
            <a:xfrm>
              <a:off x="1028700" y="3846513"/>
              <a:ext cx="0" cy="2159000"/>
            </a:xfrm>
            <a:prstGeom prst="straightConnector1">
              <a:avLst/>
            </a:prstGeom>
            <a:ln w="31750">
              <a:solidFill>
                <a:schemeClr val="accent5">
                  <a:lumMod val="75000"/>
                </a:schemeClr>
              </a:solidFill>
              <a:tailEnd type="triangle" w="lg" len="lg"/>
            </a:ln>
          </p:spPr>
          <p:style>
            <a:lnRef idx="1">
              <a:schemeClr val="accent1"/>
            </a:lnRef>
            <a:fillRef idx="0">
              <a:schemeClr val="accent1"/>
            </a:fillRef>
            <a:effectRef idx="0">
              <a:schemeClr val="accent1"/>
            </a:effectRef>
            <a:fontRef idx="minor">
              <a:schemeClr val="tx1"/>
            </a:fontRef>
          </p:style>
        </p:cxnSp>
        <p:grpSp>
          <p:nvGrpSpPr>
            <p:cNvPr id="4" name="グループ化 3"/>
            <p:cNvGrpSpPr/>
            <p:nvPr/>
          </p:nvGrpSpPr>
          <p:grpSpPr>
            <a:xfrm>
              <a:off x="628650" y="1973263"/>
              <a:ext cx="7992000" cy="1900237"/>
              <a:chOff x="628650" y="3725863"/>
              <a:chExt cx="7992000" cy="1900237"/>
            </a:xfrm>
          </p:grpSpPr>
          <p:sp>
            <p:nvSpPr>
              <p:cNvPr id="6" name="角丸四角形 5"/>
              <p:cNvSpPr/>
              <p:nvPr/>
            </p:nvSpPr>
            <p:spPr>
              <a:xfrm>
                <a:off x="628650" y="4152900"/>
                <a:ext cx="7992000" cy="520700"/>
              </a:xfrm>
              <a:prstGeom prst="round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危機</a:t>
                </a:r>
                <a:r>
                  <a:rPr lang="ja-JP" altLang="en-US"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介入</a:t>
                </a:r>
                <a:r>
                  <a:rPr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｜本人・周囲の利用者・職員</a:t>
                </a:r>
                <a:r>
                  <a:rPr lang="ja-JP" altLang="en-US"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の安全を確保する</a:t>
                </a:r>
                <a:endParaRPr kumimoji="1"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角丸四角形 6"/>
              <p:cNvSpPr/>
              <p:nvPr/>
            </p:nvSpPr>
            <p:spPr>
              <a:xfrm>
                <a:off x="628650" y="5105400"/>
                <a:ext cx="7992000" cy="520700"/>
              </a:xfrm>
              <a:prstGeom prst="round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記録と再アセスメント</a:t>
                </a:r>
                <a:r>
                  <a:rPr lang="ja-JP" altLang="en-US"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｜記録の対象と方法を決めて情報を収集する</a:t>
                </a:r>
                <a:endParaRPr kumimoji="1"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17" name="直線矢印コネクタ 16"/>
              <p:cNvCxnSpPr/>
              <p:nvPr/>
            </p:nvCxnSpPr>
            <p:spPr>
              <a:xfrm>
                <a:off x="1028700" y="4660900"/>
                <a:ext cx="0" cy="432000"/>
              </a:xfrm>
              <a:prstGeom prst="straightConnector1">
                <a:avLst/>
              </a:prstGeom>
              <a:ln w="31750">
                <a:solidFill>
                  <a:schemeClr val="accent5">
                    <a:lumMod val="75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6" name="直線矢印コネクタ 15"/>
              <p:cNvCxnSpPr/>
              <p:nvPr/>
            </p:nvCxnSpPr>
            <p:spPr>
              <a:xfrm>
                <a:off x="1028700" y="3725863"/>
                <a:ext cx="0" cy="432000"/>
              </a:xfrm>
              <a:prstGeom prst="straightConnector1">
                <a:avLst/>
              </a:prstGeom>
              <a:ln w="31750">
                <a:solidFill>
                  <a:schemeClr val="accent5">
                    <a:lumMod val="75000"/>
                  </a:schemeClr>
                </a:solidFill>
                <a:tailEnd type="triangle" w="lg" len="lg"/>
              </a:ln>
            </p:spPr>
            <p:style>
              <a:lnRef idx="1">
                <a:schemeClr val="accent1"/>
              </a:lnRef>
              <a:fillRef idx="0">
                <a:schemeClr val="accent1"/>
              </a:fillRef>
              <a:effectRef idx="0">
                <a:schemeClr val="accent1"/>
              </a:effectRef>
              <a:fontRef idx="minor">
                <a:schemeClr val="tx1"/>
              </a:fontRef>
            </p:style>
          </p:cxnSp>
        </p:grpSp>
        <p:sp>
          <p:nvSpPr>
            <p:cNvPr id="20" name="角丸四角形 19"/>
            <p:cNvSpPr/>
            <p:nvPr/>
          </p:nvSpPr>
          <p:spPr>
            <a:xfrm>
              <a:off x="1222390" y="4080669"/>
              <a:ext cx="2880000" cy="520700"/>
            </a:xfrm>
            <a:prstGeom prst="round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仮説をイメージする</a:t>
              </a:r>
              <a:endParaRPr kumimoji="1" lang="ja-JP" altLang="en-US"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角丸四角形 20"/>
            <p:cNvSpPr/>
            <p:nvPr/>
          </p:nvSpPr>
          <p:spPr>
            <a:xfrm>
              <a:off x="4783675" y="4079081"/>
              <a:ext cx="2880000" cy="520700"/>
            </a:xfrm>
            <a:prstGeom prst="round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何を記録するかを考える</a:t>
              </a:r>
              <a:endParaRPr kumimoji="1" lang="ja-JP" altLang="en-US"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2" name="角丸四角形 21"/>
            <p:cNvSpPr/>
            <p:nvPr/>
          </p:nvSpPr>
          <p:spPr>
            <a:xfrm>
              <a:off x="4783674" y="5031581"/>
              <a:ext cx="2880000" cy="520700"/>
            </a:xfrm>
            <a:prstGeom prst="round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記録の方法を考える</a:t>
              </a:r>
              <a:endParaRPr kumimoji="1" lang="ja-JP" altLang="en-US"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 name="角丸四角形 22"/>
            <p:cNvSpPr/>
            <p:nvPr/>
          </p:nvSpPr>
          <p:spPr>
            <a:xfrm>
              <a:off x="1222390" y="5031581"/>
              <a:ext cx="2880000" cy="520700"/>
            </a:xfrm>
            <a:prstGeom prst="round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実際に記録をとる</a:t>
              </a:r>
              <a:endParaRPr kumimoji="1" lang="ja-JP" altLang="en-US"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24" name="直線矢印コネクタ 23"/>
            <p:cNvCxnSpPr>
              <a:stCxn id="20" idx="3"/>
              <a:endCxn id="21" idx="1"/>
            </p:cNvCxnSpPr>
            <p:nvPr/>
          </p:nvCxnSpPr>
          <p:spPr>
            <a:xfrm flipV="1">
              <a:off x="4102390" y="4339431"/>
              <a:ext cx="681285" cy="1588"/>
            </a:xfrm>
            <a:prstGeom prst="straightConnector1">
              <a:avLst/>
            </a:prstGeom>
            <a:ln w="47625">
              <a:solidFill>
                <a:schemeClr val="accent5">
                  <a:lumMod val="40000"/>
                  <a:lumOff val="60000"/>
                </a:schemeClr>
              </a:solidFill>
              <a:headEnd w="lg"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5" name="直線矢印コネクタ 24"/>
            <p:cNvCxnSpPr>
              <a:stCxn id="21" idx="2"/>
              <a:endCxn id="22" idx="0"/>
            </p:cNvCxnSpPr>
            <p:nvPr/>
          </p:nvCxnSpPr>
          <p:spPr>
            <a:xfrm flipH="1">
              <a:off x="6223674" y="4599781"/>
              <a:ext cx="1" cy="431800"/>
            </a:xfrm>
            <a:prstGeom prst="straightConnector1">
              <a:avLst/>
            </a:prstGeom>
            <a:ln w="47625">
              <a:solidFill>
                <a:schemeClr val="accent5">
                  <a:lumMod val="40000"/>
                  <a:lumOff val="60000"/>
                </a:schemeClr>
              </a:solidFill>
              <a:headEnd w="lg"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7" name="直線矢印コネクタ 26"/>
            <p:cNvCxnSpPr>
              <a:stCxn id="22" idx="1"/>
              <a:endCxn id="23" idx="3"/>
            </p:cNvCxnSpPr>
            <p:nvPr/>
          </p:nvCxnSpPr>
          <p:spPr>
            <a:xfrm flipH="1">
              <a:off x="4102390" y="5291931"/>
              <a:ext cx="681284" cy="0"/>
            </a:xfrm>
            <a:prstGeom prst="straightConnector1">
              <a:avLst/>
            </a:prstGeom>
            <a:ln w="47625">
              <a:solidFill>
                <a:schemeClr val="accent5">
                  <a:lumMod val="40000"/>
                  <a:lumOff val="60000"/>
                </a:schemeClr>
              </a:solidFill>
              <a:headEnd w="lg"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0" name="直線矢印コネクタ 29"/>
            <p:cNvCxnSpPr>
              <a:stCxn id="23" idx="0"/>
              <a:endCxn id="20" idx="2"/>
            </p:cNvCxnSpPr>
            <p:nvPr/>
          </p:nvCxnSpPr>
          <p:spPr>
            <a:xfrm flipV="1">
              <a:off x="2662390" y="4601369"/>
              <a:ext cx="0" cy="430212"/>
            </a:xfrm>
            <a:prstGeom prst="straightConnector1">
              <a:avLst/>
            </a:prstGeom>
            <a:ln w="47625">
              <a:solidFill>
                <a:schemeClr val="accent5">
                  <a:lumMod val="40000"/>
                  <a:lumOff val="60000"/>
                </a:schemeClr>
              </a:solidFill>
              <a:headEnd w="lg" len="med"/>
              <a:tailEnd type="triangle" w="med" len="med"/>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1265612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365127"/>
            <a:ext cx="7886700" cy="1095373"/>
          </a:xfrm>
        </p:spPr>
        <p:txBody>
          <a:bodyPr>
            <a:normAutofit/>
          </a:bodyPr>
          <a:lstStyle/>
          <a:p>
            <a:r>
              <a:rPr lang="ja-JP" altLang="en-US" sz="4000" b="1" dirty="0">
                <a:solidFill>
                  <a:schemeClr val="accent2"/>
                </a:solidFill>
                <a:latin typeface="メイリオ" panose="020B0604030504040204" pitchFamily="50" charset="-128"/>
                <a:ea typeface="メイリオ" panose="020B0604030504040204" pitchFamily="50" charset="-128"/>
                <a:cs typeface="メイリオ" panose="020B0604030504040204" pitchFamily="50" charset="-128"/>
              </a:rPr>
              <a:t>演習①｜</a:t>
            </a:r>
            <a:r>
              <a:rPr lang="ja-JP" altLang="en-US" sz="3600" dirty="0">
                <a:solidFill>
                  <a:schemeClr val="accent2"/>
                </a:solidFill>
                <a:latin typeface="メイリオ" panose="020B0604030504040204" pitchFamily="50" charset="-128"/>
                <a:ea typeface="メイリオ" panose="020B0604030504040204" pitchFamily="50" charset="-128"/>
                <a:cs typeface="メイリオ" panose="020B0604030504040204" pitchFamily="50" charset="-128"/>
              </a:rPr>
              <a:t>必要な情報を</a:t>
            </a:r>
            <a:r>
              <a:rPr lang="ja-JP" altLang="en-US" sz="3600" dirty="0" smtClean="0">
                <a:solidFill>
                  <a:schemeClr val="accent2"/>
                </a:solidFill>
                <a:latin typeface="メイリオ" panose="020B0604030504040204" pitchFamily="50" charset="-128"/>
                <a:ea typeface="メイリオ" panose="020B0604030504040204" pitchFamily="50" charset="-128"/>
                <a:cs typeface="メイリオ" panose="020B0604030504040204" pitchFamily="50" charset="-128"/>
              </a:rPr>
              <a:t>考える</a:t>
            </a:r>
            <a:r>
              <a:rPr lang="ja-JP" altLang="en-US" sz="3600" dirty="0">
                <a:solidFill>
                  <a:schemeClr val="accent2"/>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3600" dirty="0" smtClean="0">
                <a:solidFill>
                  <a:schemeClr val="accent2"/>
                </a:solidFill>
                <a:latin typeface="メイリオ" panose="020B0604030504040204" pitchFamily="50" charset="-128"/>
                <a:ea typeface="メイリオ" panose="020B0604030504040204" pitchFamily="50" charset="-128"/>
                <a:cs typeface="メイリオ" panose="020B0604030504040204" pitchFamily="50" charset="-128"/>
              </a:rPr>
              <a:t>例</a:t>
            </a:r>
            <a:r>
              <a:rPr lang="ja-JP" altLang="en-US" sz="3600" dirty="0">
                <a:solidFill>
                  <a:schemeClr val="accent2"/>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4000" b="1" dirty="0">
              <a:solidFill>
                <a:schemeClr val="accent2"/>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628650" y="1600200"/>
            <a:ext cx="7886700" cy="4851400"/>
          </a:xfrm>
        </p:spPr>
        <p:txBody>
          <a:bodyPr>
            <a:noAutofit/>
          </a:bodyPr>
          <a:lstStyle/>
          <a:p>
            <a:pPr marL="0" indent="0">
              <a:buNone/>
            </a:pPr>
            <a:r>
              <a:rPr lang="ja-JP" altLang="en-US" sz="2400" dirty="0" smtClean="0">
                <a:solidFill>
                  <a:schemeClr val="accent2"/>
                </a:solidFill>
                <a:latin typeface="メイリオ" panose="020B0604030504040204" pitchFamily="50" charset="-128"/>
                <a:ea typeface="メイリオ" panose="020B0604030504040204" pitchFamily="50" charset="-128"/>
                <a:cs typeface="メイリオ" panose="020B0604030504040204" pitchFamily="50" charset="-128"/>
              </a:rPr>
              <a:t>こうした状況が今後も生じると想定したときに、今後の支援を考えるうえで、どのような情報が「欲しい」「集めたい」と思いますか。</a:t>
            </a:r>
            <a:endParaRPr lang="en-US" altLang="ja-JP" sz="2200" dirty="0" smtClean="0">
              <a:solidFill>
                <a:schemeClr val="accent2"/>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ja-JP" altLang="en-US" sz="2400" dirty="0" smtClean="0">
                <a:solidFill>
                  <a:schemeClr val="accent2"/>
                </a:solidFill>
                <a:latin typeface="メイリオ" panose="020B0604030504040204" pitchFamily="50" charset="-128"/>
                <a:ea typeface="メイリオ" panose="020B0604030504040204" pitchFamily="50" charset="-128"/>
                <a:cs typeface="メイリオ" panose="020B0604030504040204" pitchFamily="50" charset="-128"/>
              </a:rPr>
              <a:t>（例）</a:t>
            </a:r>
            <a:endParaRPr lang="en-US" altLang="ja-JP" sz="2400" dirty="0" smtClean="0">
              <a:solidFill>
                <a:schemeClr val="accent2"/>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ja-JP" altLang="en-US" sz="2400" dirty="0" smtClean="0">
                <a:solidFill>
                  <a:schemeClr val="accent2"/>
                </a:solidFill>
                <a:latin typeface="メイリオ" panose="020B0604030504040204" pitchFamily="50" charset="-128"/>
                <a:ea typeface="メイリオ" panose="020B0604030504040204" pitchFamily="50" charset="-128"/>
                <a:cs typeface="メイリオ" panose="020B0604030504040204" pitchFamily="50" charset="-128"/>
              </a:rPr>
              <a:t>　・こうした行動が１週間にどれくらいあるのか</a:t>
            </a:r>
            <a:endParaRPr lang="en-US" altLang="ja-JP" sz="2400" dirty="0" smtClean="0">
              <a:solidFill>
                <a:schemeClr val="accent2"/>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ja-JP" altLang="en-US" sz="2400" dirty="0" smtClean="0">
                <a:solidFill>
                  <a:schemeClr val="accent2"/>
                </a:solidFill>
                <a:latin typeface="メイリオ" panose="020B0604030504040204" pitchFamily="50" charset="-128"/>
                <a:ea typeface="メイリオ" panose="020B0604030504040204" pitchFamily="50" charset="-128"/>
                <a:cs typeface="メイリオ" panose="020B0604030504040204" pitchFamily="50" charset="-128"/>
              </a:rPr>
              <a:t>　・どのような状況で起きたのか</a:t>
            </a:r>
            <a:endParaRPr lang="en-US" altLang="ja-JP" sz="2400" dirty="0">
              <a:solidFill>
                <a:schemeClr val="accent2"/>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ja-JP" altLang="en-US" sz="2400" dirty="0" smtClean="0">
                <a:solidFill>
                  <a:schemeClr val="accent2"/>
                </a:solidFill>
                <a:latin typeface="メイリオ" panose="020B0604030504040204" pitchFamily="50" charset="-128"/>
                <a:ea typeface="メイリオ" panose="020B0604030504040204" pitchFamily="50" charset="-128"/>
                <a:cs typeface="メイリオ" panose="020B0604030504040204" pitchFamily="50" charset="-128"/>
              </a:rPr>
              <a:t>　・職員がどのように対応したのか</a:t>
            </a:r>
            <a:endParaRPr lang="en-US" altLang="ja-JP" sz="2400" dirty="0">
              <a:solidFill>
                <a:schemeClr val="accent2"/>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ja-JP" altLang="en-US" sz="2400" dirty="0" smtClean="0">
                <a:solidFill>
                  <a:schemeClr val="accent2"/>
                </a:solidFill>
                <a:latin typeface="メイリオ" panose="020B0604030504040204" pitchFamily="50" charset="-128"/>
                <a:ea typeface="メイリオ" panose="020B0604030504040204" pitchFamily="50" charset="-128"/>
                <a:cs typeface="メイリオ" panose="020B0604030504040204" pitchFamily="50" charset="-128"/>
              </a:rPr>
              <a:t>　・何か前兆のような行動はあるのか</a:t>
            </a:r>
            <a:endParaRPr lang="en-US" altLang="ja-JP" sz="2400" dirty="0">
              <a:solidFill>
                <a:schemeClr val="accent2"/>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ja-JP" altLang="en-US" sz="2400" dirty="0">
                <a:solidFill>
                  <a:schemeClr val="accent2"/>
                </a:solidFill>
                <a:latin typeface="メイリオ" panose="020B0604030504040204" pitchFamily="50" charset="-128"/>
                <a:ea typeface="メイリオ" panose="020B0604030504040204" pitchFamily="50" charset="-128"/>
                <a:cs typeface="メイリオ" panose="020B0604030504040204" pitchFamily="50" charset="-128"/>
              </a:rPr>
              <a:t>　・落ち着くまでにどれくらい時間がかかるのか</a:t>
            </a:r>
            <a:endParaRPr lang="en-US" altLang="ja-JP" sz="2400" dirty="0">
              <a:solidFill>
                <a:schemeClr val="accent2"/>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ja-JP" altLang="en-US" sz="2400" dirty="0" smtClean="0">
                <a:solidFill>
                  <a:schemeClr val="accent2"/>
                </a:solidFill>
                <a:latin typeface="メイリオ" panose="020B0604030504040204" pitchFamily="50" charset="-128"/>
                <a:ea typeface="メイリオ" panose="020B0604030504040204" pitchFamily="50" charset="-128"/>
                <a:cs typeface="メイリオ" panose="020B0604030504040204" pitchFamily="50" charset="-128"/>
              </a:rPr>
              <a:t>　・生活の状況に変化はあるのか</a:t>
            </a:r>
            <a:endParaRPr lang="en-US" altLang="ja-JP" sz="2400" dirty="0" smtClean="0">
              <a:solidFill>
                <a:schemeClr val="accent2"/>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ja-JP" altLang="en-US" sz="2400" dirty="0">
                <a:solidFill>
                  <a:schemeClr val="accent2"/>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400" dirty="0" smtClean="0">
                <a:solidFill>
                  <a:schemeClr val="accent2"/>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2400" dirty="0" smtClean="0">
                <a:solidFill>
                  <a:schemeClr val="accent2"/>
                </a:solidFill>
                <a:latin typeface="メイリオ" panose="020B0604030504040204" pitchFamily="50" charset="-128"/>
                <a:ea typeface="メイリオ" panose="020B0604030504040204" pitchFamily="50" charset="-128"/>
                <a:cs typeface="メイリオ" panose="020B0604030504040204" pitchFamily="50" charset="-128"/>
              </a:rPr>
              <a:t>etc.</a:t>
            </a:r>
            <a:endParaRPr lang="en-US" altLang="ja-JP" sz="2400" dirty="0">
              <a:solidFill>
                <a:schemeClr val="accent2"/>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18041851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365127"/>
            <a:ext cx="7886700" cy="1095373"/>
          </a:xfrm>
        </p:spPr>
        <p:txBody>
          <a:bodyPr>
            <a:normAutofit/>
          </a:bodyPr>
          <a:lstStyle/>
          <a:p>
            <a:r>
              <a:rPr lang="ja-JP" altLang="en-US" sz="4000" b="1" dirty="0" smtClean="0">
                <a:latin typeface="メイリオ" panose="020B0604030504040204" pitchFamily="50" charset="-128"/>
                <a:ea typeface="メイリオ" panose="020B0604030504040204" pitchFamily="50" charset="-128"/>
                <a:cs typeface="メイリオ" panose="020B0604030504040204" pitchFamily="50" charset="-128"/>
              </a:rPr>
              <a:t>演習②｜</a:t>
            </a:r>
            <a:r>
              <a:rPr lang="ja-JP" altLang="en-US" sz="3600" dirty="0" smtClean="0">
                <a:latin typeface="メイリオ" panose="020B0604030504040204" pitchFamily="50" charset="-128"/>
                <a:ea typeface="メイリオ" panose="020B0604030504040204" pitchFamily="50" charset="-128"/>
                <a:cs typeface="メイリオ" panose="020B0604030504040204" pitchFamily="50" charset="-128"/>
              </a:rPr>
              <a:t>記録の方法を考える</a:t>
            </a:r>
            <a:endParaRPr kumimoji="1" lang="ja-JP" altLang="en-US" sz="3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628650" y="1600200"/>
            <a:ext cx="7886700" cy="4851400"/>
          </a:xfrm>
        </p:spPr>
        <p:txBody>
          <a:bodyPr>
            <a:noAutofit/>
          </a:bodyPr>
          <a:lstStyle/>
          <a:p>
            <a:pPr marL="355600" indent="-355600">
              <a:lnSpc>
                <a:spcPct val="100000"/>
              </a:lnSpc>
              <a:spcBef>
                <a:spcPts val="600"/>
              </a:spcBef>
              <a:buFont typeface="Wingdings" panose="05000000000000000000" pitchFamily="2" charset="2"/>
              <a:buChar char="n"/>
            </a:pPr>
            <a:r>
              <a:rPr lang="ja-JP" altLang="en-US" sz="2200" dirty="0" smtClean="0">
                <a:latin typeface="メイリオ" panose="020B0604030504040204" pitchFamily="50" charset="-128"/>
                <a:ea typeface="メイリオ" panose="020B0604030504040204" pitchFamily="50" charset="-128"/>
                <a:cs typeface="メイリオ" panose="020B0604030504040204" pitchFamily="50" charset="-128"/>
              </a:rPr>
              <a:t>この時間は、具体的にどのような情報について、どのような方法で記録するのかをグループで考える時間です。</a:t>
            </a:r>
            <a:endParaRPr lang="en-US" altLang="ja-JP" sz="2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355600" indent="-355600">
              <a:lnSpc>
                <a:spcPct val="100000"/>
              </a:lnSpc>
              <a:spcBef>
                <a:spcPts val="600"/>
              </a:spcBef>
              <a:buFont typeface="Wingdings" panose="05000000000000000000" pitchFamily="2" charset="2"/>
              <a:buChar char="n"/>
            </a:pPr>
            <a:r>
              <a:rPr lang="ja-JP" altLang="en-US" sz="2200" dirty="0">
                <a:latin typeface="メイリオ" panose="020B0604030504040204" pitchFamily="50" charset="-128"/>
                <a:ea typeface="メイリオ" panose="020B0604030504040204" pitchFamily="50" charset="-128"/>
                <a:cs typeface="メイリオ" panose="020B0604030504040204" pitchFamily="50" charset="-128"/>
              </a:rPr>
              <a:t>再度、「突然訪れる危機的な状況」を確認しましょう</a:t>
            </a:r>
            <a:r>
              <a:rPr lang="ja-JP" altLang="en-US" sz="22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2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355600" indent="-355600">
              <a:lnSpc>
                <a:spcPct val="100000"/>
              </a:lnSpc>
              <a:spcBef>
                <a:spcPts val="600"/>
              </a:spcBef>
              <a:buFont typeface="Wingdings" panose="05000000000000000000" pitchFamily="2" charset="2"/>
              <a:buChar char="n"/>
            </a:pPr>
            <a:r>
              <a:rPr lang="ja-JP" altLang="en-US" sz="2200" dirty="0" smtClean="0">
                <a:latin typeface="メイリオ" panose="020B0604030504040204" pitchFamily="50" charset="-128"/>
                <a:ea typeface="メイリオ" panose="020B0604030504040204" pitchFamily="50" charset="-128"/>
                <a:cs typeface="メイリオ" panose="020B0604030504040204" pitchFamily="50" charset="-128"/>
              </a:rPr>
              <a:t>グループワーク後には発表の時間があります。２～３グループに発表をお願いします。</a:t>
            </a:r>
            <a:endParaRPr lang="en-US" altLang="ja-JP" sz="2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355600" indent="-355600">
              <a:lnSpc>
                <a:spcPct val="100000"/>
              </a:lnSpc>
              <a:spcBef>
                <a:spcPts val="600"/>
              </a:spcBef>
              <a:buFont typeface="Wingdings" panose="05000000000000000000" pitchFamily="2" charset="2"/>
              <a:buChar char="n"/>
            </a:pPr>
            <a:endPar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100000"/>
              </a:lnSpc>
              <a:buNone/>
            </a:pPr>
            <a:r>
              <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演習の流れ</a:t>
            </a:r>
            <a:r>
              <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rPr>
              <a:t>】</a:t>
            </a:r>
          </a:p>
          <a:p>
            <a:pPr marL="0" indent="0">
              <a:lnSpc>
                <a:spcPct val="100000"/>
              </a:lnSpc>
              <a:buNone/>
            </a:pPr>
            <a:endParaRPr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endParaRPr lang="en-US" altLang="ja-JP" sz="2400" dirty="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endParaRPr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endParaRPr lang="en-US" altLang="ja-JP" sz="2400" dirty="0">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4" name="グループ化 3"/>
          <p:cNvGrpSpPr>
            <a:grpSpLocks noChangeAspect="1"/>
          </p:cNvGrpSpPr>
          <p:nvPr/>
        </p:nvGrpSpPr>
        <p:grpSpPr>
          <a:xfrm>
            <a:off x="848671" y="4301490"/>
            <a:ext cx="7689056" cy="1438270"/>
            <a:chOff x="886777" y="4301490"/>
            <a:chExt cx="6151245" cy="1150620"/>
          </a:xfrm>
        </p:grpSpPr>
        <p:sp>
          <p:nvSpPr>
            <p:cNvPr id="10" name="山形 9"/>
            <p:cNvSpPr/>
            <p:nvPr/>
          </p:nvSpPr>
          <p:spPr>
            <a:xfrm>
              <a:off x="2077402" y="4301490"/>
              <a:ext cx="1388745" cy="1139190"/>
            </a:xfrm>
            <a:prstGeom prst="chevron">
              <a:avLst>
                <a:gd name="adj" fmla="val 22809"/>
              </a:avLst>
            </a:prstGeom>
            <a:solidFill>
              <a:schemeClr val="accent5">
                <a:lumMod val="20000"/>
                <a:lumOff val="80000"/>
              </a:schemeClr>
            </a:solidFill>
            <a:ln w="952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8000" tIns="45720" rIns="18000" bIns="45720" numCol="1" spcCol="0" rtlCol="0" fromWordArt="0" anchor="ctr" anchorCtr="0" forceAA="0" compatLnSpc="1">
              <a:prstTxWarp prst="textNoShape">
                <a:avLst/>
              </a:prstTxWarp>
              <a:noAutofit/>
            </a:bodyPr>
            <a:lstStyle/>
            <a:p>
              <a:pPr algn="dist">
                <a:spcAft>
                  <a:spcPts val="0"/>
                </a:spcAft>
              </a:pPr>
              <a:r>
                <a:rPr lang="ja-JP" sz="1300" kern="0"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〔グループ〕</a:t>
              </a:r>
              <a:endParaRPr lang="ja-JP" sz="130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ctr">
                <a:spcAft>
                  <a:spcPts val="0"/>
                </a:spcAft>
              </a:pPr>
              <a:r>
                <a:rPr lang="ja-JP" sz="1400" kern="0"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仮説を選ぶ</a:t>
              </a: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ctr">
                <a:spcAft>
                  <a:spcPts val="0"/>
                </a:spcAft>
              </a:pPr>
              <a:endParaRPr lang="en-US" sz="1400" kern="100"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ctr">
                <a:spcAft>
                  <a:spcPts val="0"/>
                </a:spcAft>
              </a:pPr>
              <a:r>
                <a:rPr lang="en-US" sz="1400" kern="100"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 </a:t>
              </a: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ctr">
                <a:spcAft>
                  <a:spcPts val="0"/>
                </a:spcAft>
              </a:pPr>
              <a:r>
                <a:rPr lang="en-US" sz="1400" kern="100"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10</a:t>
              </a:r>
              <a:r>
                <a:rPr lang="ja-JP" sz="1400" kern="100"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分</a:t>
              </a: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山形 10"/>
            <p:cNvSpPr/>
            <p:nvPr/>
          </p:nvSpPr>
          <p:spPr>
            <a:xfrm>
              <a:off x="3268027" y="4312285"/>
              <a:ext cx="1388745" cy="1139190"/>
            </a:xfrm>
            <a:prstGeom prst="chevron">
              <a:avLst>
                <a:gd name="adj" fmla="val 22809"/>
              </a:avLst>
            </a:prstGeom>
            <a:solidFill>
              <a:schemeClr val="bg1"/>
            </a:solidFill>
            <a:ln w="952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8000" tIns="45720" rIns="18000" bIns="45720" numCol="1" spcCol="0" rtlCol="0" fromWordArt="0" anchor="ctr" anchorCtr="0" forceAA="0" compatLnSpc="1">
              <a:prstTxWarp prst="textNoShape">
                <a:avLst/>
              </a:prstTxWarp>
              <a:noAutofit/>
            </a:bodyPr>
            <a:lstStyle/>
            <a:p>
              <a:pPr algn="ctr">
                <a:spcAft>
                  <a:spcPts val="0"/>
                </a:spcAft>
              </a:pPr>
              <a:r>
                <a:rPr lang="ja-JP" sz="1300" kern="100"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〔グループ〕</a:t>
              </a:r>
              <a:endParaRPr lang="ja-JP" sz="130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ctr">
                <a:spcAft>
                  <a:spcPts val="0"/>
                </a:spcAft>
              </a:pPr>
              <a:r>
                <a:rPr lang="ja-JP" sz="1400" kern="0"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記録方法を考える</a:t>
              </a: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ctr">
                <a:spcAft>
                  <a:spcPts val="0"/>
                </a:spcAft>
              </a:pPr>
              <a:r>
                <a:rPr lang="en-US" sz="1400" kern="100"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 </a:t>
              </a: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ctr">
                <a:spcAft>
                  <a:spcPts val="0"/>
                </a:spcAft>
              </a:pPr>
              <a:r>
                <a:rPr lang="en-US" sz="1400" kern="100"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25</a:t>
              </a:r>
              <a:r>
                <a:rPr lang="ja-JP" sz="1400" kern="100"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分</a:t>
              </a: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山形 11"/>
            <p:cNvSpPr/>
            <p:nvPr/>
          </p:nvSpPr>
          <p:spPr>
            <a:xfrm>
              <a:off x="4458652" y="4312285"/>
              <a:ext cx="1388110" cy="1139190"/>
            </a:xfrm>
            <a:prstGeom prst="chevron">
              <a:avLst>
                <a:gd name="adj" fmla="val 22809"/>
              </a:avLst>
            </a:prstGeom>
            <a:solidFill>
              <a:schemeClr val="accent5">
                <a:lumMod val="20000"/>
                <a:lumOff val="80000"/>
              </a:schemeClr>
            </a:solidFill>
            <a:ln w="952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8000" tIns="45720" rIns="18000" bIns="45720" numCol="1" spcCol="0" rtlCol="0" fromWordArt="0" anchor="ctr" anchorCtr="0" forceAA="0" compatLnSpc="1">
              <a:prstTxWarp prst="textNoShape">
                <a:avLst/>
              </a:prstTxWarp>
              <a:noAutofit/>
            </a:bodyPr>
            <a:lstStyle/>
            <a:p>
              <a:pPr algn="ctr">
                <a:spcAft>
                  <a:spcPts val="0"/>
                </a:spcAft>
              </a:pPr>
              <a:r>
                <a:rPr lang="ja-JP" sz="1400" kern="100"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〔全体〕</a:t>
              </a: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ctr">
                <a:spcAft>
                  <a:spcPts val="0"/>
                </a:spcAft>
              </a:pPr>
              <a:r>
                <a:rPr lang="ja-JP" sz="1400" kern="0"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発表</a:t>
              </a: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ctr">
                <a:spcAft>
                  <a:spcPts val="0"/>
                </a:spcAft>
              </a:pPr>
              <a:endParaRPr lang="en-US" sz="1400" kern="100"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ctr">
                <a:spcAft>
                  <a:spcPts val="0"/>
                </a:spcAft>
              </a:pPr>
              <a:r>
                <a:rPr lang="en-US" sz="1400" kern="100"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 </a:t>
              </a: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ctr">
                <a:spcAft>
                  <a:spcPts val="0"/>
                </a:spcAft>
              </a:pPr>
              <a:r>
                <a:rPr lang="en-US" sz="1400" kern="100"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1</a:t>
              </a:r>
              <a:r>
                <a:rPr lang="en-US" altLang="ja-JP" sz="1400" kern="100"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0</a:t>
              </a:r>
              <a:r>
                <a:rPr lang="ja-JP" sz="1400" kern="100"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分</a:t>
              </a: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山形 12"/>
            <p:cNvSpPr/>
            <p:nvPr/>
          </p:nvSpPr>
          <p:spPr>
            <a:xfrm>
              <a:off x="886777" y="4301490"/>
              <a:ext cx="1388110" cy="1139825"/>
            </a:xfrm>
            <a:prstGeom prst="chevron">
              <a:avLst>
                <a:gd name="adj" fmla="val 22809"/>
              </a:avLst>
            </a:prstGeom>
            <a:solidFill>
              <a:schemeClr val="bg1"/>
            </a:solidFill>
            <a:ln w="952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8000" tIns="45720" rIns="18000" bIns="45720" numCol="1" spcCol="0" rtlCol="0" fromWordArt="0" anchor="ctr" anchorCtr="0" forceAA="0" compatLnSpc="1">
              <a:prstTxWarp prst="textNoShape">
                <a:avLst/>
              </a:prstTxWarp>
              <a:noAutofit/>
            </a:bodyPr>
            <a:lstStyle/>
            <a:p>
              <a:pPr algn="ctr">
                <a:spcAft>
                  <a:spcPts val="0"/>
                </a:spcAft>
              </a:pPr>
              <a:r>
                <a:rPr lang="ja-JP" sz="1400" kern="0"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〔各自〕</a:t>
              </a: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ctr">
                <a:spcAft>
                  <a:spcPts val="0"/>
                </a:spcAft>
              </a:pPr>
              <a:r>
                <a:rPr lang="ja-JP" sz="1400" kern="100"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演習の説明</a:t>
              </a: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ctr">
                <a:spcAft>
                  <a:spcPts val="0"/>
                </a:spcAft>
              </a:pPr>
              <a:endParaRPr lang="en-US" sz="1400" kern="100"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ctr">
                <a:spcAft>
                  <a:spcPts val="0"/>
                </a:spcAft>
              </a:pPr>
              <a:r>
                <a:rPr lang="en-US" sz="1400" kern="100"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 </a:t>
              </a: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ctr">
                <a:spcAft>
                  <a:spcPts val="0"/>
                </a:spcAft>
              </a:pPr>
              <a:r>
                <a:rPr lang="en-US" sz="1400" kern="100"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5</a:t>
              </a:r>
              <a:r>
                <a:rPr lang="ja-JP" sz="1400" kern="100"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分</a:t>
              </a: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 name="山形 18"/>
            <p:cNvSpPr/>
            <p:nvPr/>
          </p:nvSpPr>
          <p:spPr>
            <a:xfrm>
              <a:off x="5649912" y="4312285"/>
              <a:ext cx="1388110" cy="1139825"/>
            </a:xfrm>
            <a:prstGeom prst="chevron">
              <a:avLst>
                <a:gd name="adj" fmla="val 22809"/>
              </a:avLst>
            </a:prstGeom>
            <a:solidFill>
              <a:schemeClr val="bg1"/>
            </a:solidFill>
            <a:ln w="952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8000" tIns="45720" rIns="18000" bIns="45720" numCol="1" spcCol="0" rtlCol="0" fromWordArt="0" anchor="ctr" anchorCtr="0" forceAA="0" compatLnSpc="1">
              <a:prstTxWarp prst="textNoShape">
                <a:avLst/>
              </a:prstTxWarp>
              <a:noAutofit/>
            </a:bodyPr>
            <a:lstStyle/>
            <a:p>
              <a:pPr algn="ctr">
                <a:spcAft>
                  <a:spcPts val="0"/>
                </a:spcAft>
              </a:pPr>
              <a:r>
                <a:rPr lang="ja-JP" sz="1400" kern="100"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〔全体〕</a:t>
              </a: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ctr">
                <a:spcAft>
                  <a:spcPts val="0"/>
                </a:spcAft>
              </a:pPr>
              <a:r>
                <a:rPr lang="ja-JP" altLang="en-US" sz="14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まとめ</a:t>
              </a: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ctr">
                <a:spcAft>
                  <a:spcPts val="0"/>
                </a:spcAft>
              </a:pPr>
              <a:r>
                <a:rPr lang="en-US" sz="1400" kern="100"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 </a:t>
              </a:r>
              <a:endParaRPr lang="en-US" sz="1400" kern="100"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ctr">
                <a:spcAft>
                  <a:spcPts val="0"/>
                </a:spcAft>
              </a:pP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ctr">
                <a:spcAft>
                  <a:spcPts val="0"/>
                </a:spcAft>
              </a:pPr>
              <a:r>
                <a:rPr lang="en-US" altLang="ja-JP" sz="1400" kern="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10</a:t>
              </a:r>
              <a:r>
                <a:rPr lang="ja-JP" sz="1400" kern="100"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分</a:t>
              </a: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grpSp>
    </p:spTree>
    <p:extLst>
      <p:ext uri="{BB962C8B-B14F-4D97-AF65-F5344CB8AC3E}">
        <p14:creationId xmlns:p14="http://schemas.microsoft.com/office/powerpoint/2010/main" val="129888373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365127"/>
            <a:ext cx="7886700" cy="1095373"/>
          </a:xfrm>
        </p:spPr>
        <p:txBody>
          <a:bodyPr>
            <a:normAutofit/>
          </a:bodyPr>
          <a:lstStyle/>
          <a:p>
            <a:r>
              <a:rPr lang="ja-JP" altLang="en-US" sz="40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演習②｜</a:t>
            </a:r>
            <a:r>
              <a:rPr lang="ja-JP" altLang="en-US" sz="3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記録の方法を</a:t>
            </a:r>
            <a:r>
              <a:rPr lang="ja-JP" altLang="en-US" sz="3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考える</a:t>
            </a:r>
            <a:endParaRPr kumimoji="1" lang="ja-JP" altLang="en-US" sz="3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628650" y="1600200"/>
            <a:ext cx="7886700" cy="5105400"/>
          </a:xfrm>
        </p:spPr>
        <p:txBody>
          <a:bodyPr>
            <a:normAutofit/>
          </a:bodyPr>
          <a:lstStyle/>
          <a:p>
            <a:pPr marL="457200" lvl="1" indent="-457200">
              <a:lnSpc>
                <a:spcPct val="100000"/>
              </a:lnSpc>
              <a:buFont typeface="+mj-lt"/>
              <a:buAutoNum type="arabicPeriod"/>
            </a:pPr>
            <a:r>
              <a:rPr lang="ja-JP" altLang="en-US" sz="2200" dirty="0" smtClean="0">
                <a:latin typeface="メイリオ" panose="020B0604030504040204" pitchFamily="50" charset="-128"/>
                <a:ea typeface="メイリオ" panose="020B0604030504040204" pitchFamily="50" charset="-128"/>
                <a:cs typeface="メイリオ" panose="020B0604030504040204" pitchFamily="50" charset="-128"/>
              </a:rPr>
              <a:t>危機的な状況が生じた原因として、次の３つの仮説が浮かび上がってきました。グループで話し合って、どの角度から記録方法を考えるのか、１つを選んでください。</a:t>
            </a:r>
            <a:endParaRPr lang="en-US" altLang="ja-JP" sz="2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lvl="1" indent="0">
              <a:lnSpc>
                <a:spcPct val="100000"/>
              </a:lnSpc>
              <a:buNone/>
            </a:pPr>
            <a:r>
              <a:rPr lang="ja-JP" altLang="en-US" sz="2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200" dirty="0" smtClean="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2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lvl="1" indent="0">
              <a:lnSpc>
                <a:spcPct val="100000"/>
              </a:lnSpc>
              <a:buNone/>
            </a:pPr>
            <a:r>
              <a:rPr lang="ja-JP" altLang="en-US" sz="2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2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200" u="sng" dirty="0" smtClean="0">
                <a:latin typeface="メイリオ" panose="020B0604030504040204" pitchFamily="50" charset="-128"/>
                <a:ea typeface="メイリオ" panose="020B0604030504040204" pitchFamily="50" charset="-128"/>
                <a:cs typeface="メイリオ" panose="020B0604030504040204" pitchFamily="50" charset="-128"/>
              </a:rPr>
              <a:t>仮説１</a:t>
            </a:r>
            <a:r>
              <a:rPr lang="ja-JP" altLang="en-US" sz="2200" dirty="0" smtClean="0">
                <a:latin typeface="メイリオ" panose="020B0604030504040204" pitchFamily="50" charset="-128"/>
                <a:ea typeface="メイリオ" panose="020B0604030504040204" pitchFamily="50" charset="-128"/>
                <a:cs typeface="メイリオ" panose="020B0604030504040204" pitchFamily="50" charset="-128"/>
              </a:rPr>
              <a:t>：睡眠や排便、服薬などの生理的・病理的な</a:t>
            </a:r>
            <a:endParaRPr lang="en-US" altLang="ja-JP" sz="2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lvl="1" indent="0">
              <a:lnSpc>
                <a:spcPct val="100000"/>
              </a:lnSpc>
              <a:buNone/>
            </a:pPr>
            <a:r>
              <a:rPr lang="ja-JP" altLang="en-US" sz="2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200" dirty="0" smtClean="0">
                <a:latin typeface="メイリオ" panose="020B0604030504040204" pitchFamily="50" charset="-128"/>
                <a:ea typeface="メイリオ" panose="020B0604030504040204" pitchFamily="50" charset="-128"/>
                <a:cs typeface="メイリオ" panose="020B0604030504040204" pitchFamily="50" charset="-128"/>
              </a:rPr>
              <a:t>　　　　　背景が関係しているのではないか。</a:t>
            </a:r>
            <a:endParaRPr lang="en-US" altLang="ja-JP" sz="2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lvl="1" indent="0">
              <a:lnSpc>
                <a:spcPct val="100000"/>
              </a:lnSpc>
              <a:spcBef>
                <a:spcPts val="2400"/>
              </a:spcBef>
              <a:buNone/>
            </a:pPr>
            <a:r>
              <a:rPr lang="ja-JP" altLang="en-US" sz="2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2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200" u="sng" dirty="0" smtClean="0">
                <a:latin typeface="メイリオ" panose="020B0604030504040204" pitchFamily="50" charset="-128"/>
                <a:ea typeface="メイリオ" panose="020B0604030504040204" pitchFamily="50" charset="-128"/>
                <a:cs typeface="メイリオ" panose="020B0604030504040204" pitchFamily="50" charset="-128"/>
              </a:rPr>
              <a:t>仮説２</a:t>
            </a:r>
            <a:r>
              <a:rPr lang="ja-JP" altLang="en-US" sz="2200" dirty="0" smtClean="0">
                <a:latin typeface="メイリオ" panose="020B0604030504040204" pitchFamily="50" charset="-128"/>
                <a:ea typeface="メイリオ" panose="020B0604030504040204" pitchFamily="50" charset="-128"/>
                <a:cs typeface="メイリオ" panose="020B0604030504040204" pitchFamily="50" charset="-128"/>
              </a:rPr>
              <a:t>：前兆となる行動やきっかけ、起きた後の対応</a:t>
            </a:r>
            <a:endParaRPr lang="en-US" altLang="ja-JP" sz="2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lvl="1" indent="0">
              <a:lnSpc>
                <a:spcPct val="100000"/>
              </a:lnSpc>
              <a:buNone/>
            </a:pPr>
            <a:r>
              <a:rPr lang="ja-JP" altLang="en-US" sz="2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200" dirty="0" smtClean="0">
                <a:latin typeface="メイリオ" panose="020B0604030504040204" pitchFamily="50" charset="-128"/>
                <a:ea typeface="メイリオ" panose="020B0604030504040204" pitchFamily="50" charset="-128"/>
                <a:cs typeface="メイリオ" panose="020B0604030504040204" pitchFamily="50" charset="-128"/>
              </a:rPr>
              <a:t>　　　　　など、そのときの状況から探れないか。</a:t>
            </a:r>
            <a:endParaRPr lang="en-US" altLang="ja-JP" sz="2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lvl="1" indent="0">
              <a:lnSpc>
                <a:spcPct val="100000"/>
              </a:lnSpc>
              <a:spcBef>
                <a:spcPts val="1800"/>
              </a:spcBef>
              <a:buNone/>
            </a:pPr>
            <a:r>
              <a:rPr lang="ja-JP" altLang="en-US" sz="2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2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200" u="sng" dirty="0" smtClean="0">
                <a:latin typeface="メイリオ" panose="020B0604030504040204" pitchFamily="50" charset="-128"/>
                <a:ea typeface="メイリオ" panose="020B0604030504040204" pitchFamily="50" charset="-128"/>
                <a:cs typeface="メイリオ" panose="020B0604030504040204" pitchFamily="50" charset="-128"/>
              </a:rPr>
              <a:t>仮説３</a:t>
            </a:r>
            <a:r>
              <a:rPr lang="ja-JP" altLang="en-US" sz="2200" dirty="0" smtClean="0">
                <a:latin typeface="メイリオ" panose="020B0604030504040204" pitchFamily="50" charset="-128"/>
                <a:ea typeface="メイリオ" panose="020B0604030504040204" pitchFamily="50" charset="-128"/>
                <a:cs typeface="メイリオ" panose="020B0604030504040204" pitchFamily="50" charset="-128"/>
              </a:rPr>
              <a:t>：場面や時間帯、曜日など、何かパターンや周期</a:t>
            </a:r>
            <a:endParaRPr lang="en-US" altLang="ja-JP" sz="2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lvl="1" indent="0">
              <a:lnSpc>
                <a:spcPct val="100000"/>
              </a:lnSpc>
              <a:buNone/>
            </a:pPr>
            <a:r>
              <a:rPr lang="ja-JP" altLang="en-US" sz="2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200" dirty="0" smtClean="0">
                <a:latin typeface="メイリオ" panose="020B0604030504040204" pitchFamily="50" charset="-128"/>
                <a:ea typeface="メイリオ" panose="020B0604030504040204" pitchFamily="50" charset="-128"/>
                <a:cs typeface="メイリオ" panose="020B0604030504040204" pitchFamily="50" charset="-128"/>
              </a:rPr>
              <a:t>　　　　　があるのではないか。</a:t>
            </a:r>
            <a:endParaRPr lang="en-US" altLang="ja-JP" sz="2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450850" lvl="1" indent="-450850">
              <a:buFont typeface="+mj-lt"/>
              <a:buAutoNum type="arabicPeriod"/>
            </a:pPr>
            <a:endParaRPr lang="en-US" altLang="ja-JP" sz="2200" dirty="0">
              <a:latin typeface="メイリオ" panose="020B0604030504040204" pitchFamily="50" charset="-128"/>
              <a:ea typeface="メイリオ" panose="020B0604030504040204" pitchFamily="50" charset="-128"/>
              <a:cs typeface="メイリオ" panose="020B0604030504040204" pitchFamily="50" charset="-128"/>
            </a:endParaRPr>
          </a:p>
          <a:p>
            <a:pPr marL="265112" lvl="1" indent="0">
              <a:buNone/>
            </a:pPr>
            <a:endParaRPr lang="en-US" altLang="ja-JP" sz="2200" dirty="0">
              <a:latin typeface="メイリオ" panose="020B0604030504040204" pitchFamily="50" charset="-128"/>
              <a:ea typeface="メイリオ" panose="020B0604030504040204" pitchFamily="50" charset="-128"/>
              <a:cs typeface="メイリオ" panose="020B0604030504040204" pitchFamily="50" charset="-128"/>
            </a:endParaRPr>
          </a:p>
          <a:p>
            <a:pPr marL="265112" lvl="1" indent="0">
              <a:buNone/>
            </a:pPr>
            <a:endParaRPr lang="en-US" altLang="ja-JP" sz="2200" dirty="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565963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365127"/>
            <a:ext cx="7886700" cy="1095373"/>
          </a:xfrm>
        </p:spPr>
        <p:txBody>
          <a:bodyPr>
            <a:normAutofit/>
          </a:bodyPr>
          <a:lstStyle/>
          <a:p>
            <a:r>
              <a:rPr lang="ja-JP" altLang="en-US" sz="4000" b="1" dirty="0" smtClean="0">
                <a:latin typeface="メイリオ" panose="020B0604030504040204" pitchFamily="50" charset="-128"/>
                <a:ea typeface="メイリオ" panose="020B0604030504040204" pitchFamily="50" charset="-128"/>
                <a:cs typeface="メイリオ" panose="020B0604030504040204" pitchFamily="50" charset="-128"/>
              </a:rPr>
              <a:t>この時間の目的</a:t>
            </a:r>
            <a:r>
              <a:rPr lang="en-US" altLang="ja-JP" sz="4000" b="1" dirty="0" smtClean="0">
                <a:latin typeface="メイリオ" panose="020B0604030504040204" pitchFamily="50" charset="-128"/>
                <a:ea typeface="メイリオ" panose="020B0604030504040204" pitchFamily="50" charset="-128"/>
                <a:cs typeface="メイリオ" panose="020B0604030504040204" pitchFamily="50" charset="-128"/>
              </a:rPr>
              <a:t>	</a:t>
            </a:r>
            <a:endParaRPr kumimoji="1" lang="ja-JP" altLang="en-US" sz="3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628650" y="3821229"/>
            <a:ext cx="7886700" cy="2630370"/>
          </a:xfrm>
        </p:spPr>
        <p:txBody>
          <a:bodyPr>
            <a:normAutofit/>
          </a:bodyPr>
          <a:lstStyle/>
          <a:p>
            <a:pPr marL="0" indent="0">
              <a:buNone/>
            </a:pPr>
            <a:r>
              <a:rPr lang="en-US" altLang="ja-JP" sz="22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200" dirty="0" smtClean="0">
                <a:latin typeface="メイリオ" panose="020B0604030504040204" pitchFamily="50" charset="-128"/>
                <a:ea typeface="メイリオ" panose="020B0604030504040204" pitchFamily="50" charset="-128"/>
                <a:cs typeface="メイリオ" panose="020B0604030504040204" pitchFamily="50" charset="-128"/>
              </a:rPr>
              <a:t>ポイント</a:t>
            </a:r>
            <a:r>
              <a:rPr lang="en-US" altLang="ja-JP" sz="2200" dirty="0" smtClean="0">
                <a:latin typeface="メイリオ" panose="020B0604030504040204" pitchFamily="50" charset="-128"/>
                <a:ea typeface="メイリオ" panose="020B0604030504040204" pitchFamily="50" charset="-128"/>
                <a:cs typeface="メイリオ" panose="020B0604030504040204" pitchFamily="50" charset="-128"/>
              </a:rPr>
              <a:t>】</a:t>
            </a:r>
          </a:p>
          <a:p>
            <a:pPr marL="457200" indent="-457200">
              <a:buFont typeface="+mj-ea"/>
              <a:buAutoNum type="circleNumDbPlain"/>
            </a:pPr>
            <a:r>
              <a:rPr lang="ja-JP" altLang="en-US" sz="2200" dirty="0" smtClean="0">
                <a:latin typeface="メイリオ" panose="020B0604030504040204" pitchFamily="50" charset="-128"/>
                <a:ea typeface="メイリオ" panose="020B0604030504040204" pitchFamily="50" charset="-128"/>
                <a:cs typeface="メイリオ" panose="020B0604030504040204" pitchFamily="50" charset="-128"/>
              </a:rPr>
              <a:t>アセスメント</a:t>
            </a:r>
            <a:r>
              <a:rPr lang="ja-JP" altLang="en-US" sz="2200" dirty="0">
                <a:latin typeface="メイリオ" panose="020B0604030504040204" pitchFamily="50" charset="-128"/>
                <a:ea typeface="メイリオ" panose="020B0604030504040204" pitchFamily="50" charset="-128"/>
                <a:cs typeface="メイリオ" panose="020B0604030504040204" pitchFamily="50" charset="-128"/>
              </a:rPr>
              <a:t>や再検討した支援計画が「正しい」</a:t>
            </a:r>
            <a:r>
              <a:rPr lang="ja-JP" altLang="en-US" sz="2200" dirty="0" err="1">
                <a:latin typeface="メイリオ" panose="020B0604030504040204" pitchFamily="50" charset="-128"/>
                <a:ea typeface="メイリオ" panose="020B0604030504040204" pitchFamily="50" charset="-128"/>
                <a:cs typeface="メイリオ" panose="020B0604030504040204" pitchFamily="50" charset="-128"/>
              </a:rPr>
              <a:t>か</a:t>
            </a:r>
            <a:r>
              <a:rPr lang="ja-JP" altLang="en-US" sz="2200" dirty="0">
                <a:latin typeface="メイリオ" panose="020B0604030504040204" pitchFamily="50" charset="-128"/>
                <a:ea typeface="メイリオ" panose="020B0604030504040204" pitchFamily="50" charset="-128"/>
                <a:cs typeface="メイリオ" panose="020B0604030504040204" pitchFamily="50" charset="-128"/>
              </a:rPr>
              <a:t>どうかを問題にする時間ではありません。</a:t>
            </a:r>
          </a:p>
          <a:p>
            <a:pPr marL="457200" indent="-457200">
              <a:buFont typeface="+mj-ea"/>
              <a:buAutoNum type="circleNumDbPlain"/>
            </a:pPr>
            <a:r>
              <a:rPr lang="ja-JP" altLang="en-US" sz="22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200" dirty="0">
                <a:latin typeface="メイリオ" panose="020B0604030504040204" pitchFamily="50" charset="-128"/>
                <a:ea typeface="メイリオ" panose="020B0604030504040204" pitchFamily="50" charset="-128"/>
                <a:cs typeface="メイリオ" panose="020B0604030504040204" pitchFamily="50" charset="-128"/>
              </a:rPr>
              <a:t>どのようなプロセスで記録の方法を考えればいいのか」というプロセスを理解しましょう。</a:t>
            </a:r>
          </a:p>
          <a:p>
            <a:pPr marL="457200" indent="-457200">
              <a:buFont typeface="+mj-ea"/>
              <a:buAutoNum type="circleNumDbPlain"/>
            </a:pPr>
            <a:r>
              <a:rPr lang="ja-JP" altLang="en-US" sz="2200" dirty="0" smtClean="0">
                <a:latin typeface="メイリオ" panose="020B0604030504040204" pitchFamily="50" charset="-128"/>
                <a:ea typeface="メイリオ" panose="020B0604030504040204" pitchFamily="50" charset="-128"/>
                <a:cs typeface="メイリオ" panose="020B0604030504040204" pitchFamily="50" charset="-128"/>
              </a:rPr>
              <a:t>危機</a:t>
            </a:r>
            <a:r>
              <a:rPr lang="ja-JP" altLang="en-US" sz="2200" dirty="0">
                <a:latin typeface="メイリオ" panose="020B0604030504040204" pitchFamily="50" charset="-128"/>
                <a:ea typeface="メイリオ" panose="020B0604030504040204" pitchFamily="50" charset="-128"/>
                <a:cs typeface="メイリオ" panose="020B0604030504040204" pitchFamily="50" charset="-128"/>
              </a:rPr>
              <a:t>対応の方法と考え方について、虐待防止の観点から整理しましょう。</a:t>
            </a:r>
          </a:p>
        </p:txBody>
      </p:sp>
      <p:sp>
        <p:nvSpPr>
          <p:cNvPr id="4" name="テキスト ボックス 3"/>
          <p:cNvSpPr txBox="1"/>
          <p:nvPr/>
        </p:nvSpPr>
        <p:spPr>
          <a:xfrm>
            <a:off x="627750" y="1508626"/>
            <a:ext cx="7887600" cy="1873204"/>
          </a:xfrm>
          <a:prstGeom prst="rect">
            <a:avLst/>
          </a:prstGeom>
          <a:noFill/>
          <a:ln>
            <a:solidFill>
              <a:schemeClr val="tx1"/>
            </a:solidFill>
          </a:ln>
        </p:spPr>
        <p:txBody>
          <a:bodyPr wrap="square" lIns="180000" rIns="180000" rtlCol="0" anchor="ctr" anchorCtr="0">
            <a:noAutofit/>
          </a:bodyPr>
          <a:lstStyle/>
          <a:p>
            <a:pPr algn="just"/>
            <a:r>
              <a:rPr lang="ja-JP" altLang="en-US" sz="2200" dirty="0">
                <a:latin typeface="メイリオ" panose="020B0604030504040204" pitchFamily="50" charset="-128"/>
                <a:ea typeface="メイリオ" panose="020B0604030504040204" pitchFamily="50" charset="-128"/>
                <a:cs typeface="メイリオ" panose="020B0604030504040204" pitchFamily="50" charset="-128"/>
              </a:rPr>
              <a:t>本人に合った生活環境を模索している過程で、職員や他の利用者を叩くなどのトラブルが発生してしまうことは少なくありません。この時間はそうした事態を想定して、記録を取り、それに基づいて支援の方法を再検討するプロセスを学びます。</a:t>
            </a:r>
            <a:endParaRPr lang="en-US" altLang="ja-JP" sz="22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57102534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365127"/>
            <a:ext cx="7886700" cy="1095373"/>
          </a:xfrm>
        </p:spPr>
        <p:txBody>
          <a:bodyPr>
            <a:normAutofit/>
          </a:bodyPr>
          <a:lstStyle/>
          <a:p>
            <a:r>
              <a:rPr lang="ja-JP" altLang="en-US" sz="40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演習②｜</a:t>
            </a:r>
            <a:r>
              <a:rPr lang="ja-JP" altLang="en-US" sz="3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記録の方法を考える</a:t>
            </a:r>
            <a:endParaRPr kumimoji="1" lang="ja-JP" altLang="en-US" sz="3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628650" y="1600200"/>
            <a:ext cx="7886700" cy="5105400"/>
          </a:xfrm>
        </p:spPr>
        <p:txBody>
          <a:bodyPr>
            <a:normAutofit/>
          </a:bodyPr>
          <a:lstStyle/>
          <a:p>
            <a:pPr marL="457200" indent="-457200" algn="just">
              <a:lnSpc>
                <a:spcPct val="100000"/>
              </a:lnSpc>
              <a:buFont typeface="+mj-lt"/>
              <a:buAutoNum type="arabicPeriod" startAt="2"/>
            </a:pPr>
            <a:r>
              <a:rPr lang="ja-JP" altLang="en-US" sz="2200" dirty="0" smtClean="0">
                <a:latin typeface="メイリオ" panose="020B0604030504040204" pitchFamily="50" charset="-128"/>
                <a:ea typeface="メイリオ" panose="020B0604030504040204" pitchFamily="50" charset="-128"/>
                <a:cs typeface="メイリオ" panose="020B0604030504040204" pitchFamily="50" charset="-128"/>
              </a:rPr>
              <a:t>選んだ仮説に基づいて、「どの</a:t>
            </a:r>
            <a:r>
              <a:rPr lang="ja-JP" altLang="en-US" sz="2200" dirty="0">
                <a:latin typeface="メイリオ" panose="020B0604030504040204" pitchFamily="50" charset="-128"/>
                <a:ea typeface="メイリオ" panose="020B0604030504040204" pitchFamily="50" charset="-128"/>
                <a:cs typeface="メイリオ" panose="020B0604030504040204" pitchFamily="50" charset="-128"/>
              </a:rPr>
              <a:t>よう</a:t>
            </a:r>
            <a:r>
              <a:rPr lang="ja-JP" altLang="en-US" sz="2200" dirty="0" smtClean="0">
                <a:latin typeface="メイリオ" panose="020B0604030504040204" pitchFamily="50" charset="-128"/>
                <a:ea typeface="メイリオ" panose="020B0604030504040204" pitchFamily="50" charset="-128"/>
                <a:cs typeface="メイリオ" panose="020B0604030504040204" pitchFamily="50" charset="-128"/>
              </a:rPr>
              <a:t>な行動（あるいは情報）について」、「どのような記録を取るのか」を具体的に考え、記録フォームに</a:t>
            </a:r>
            <a:r>
              <a:rPr lang="ja-JP" altLang="en-US" sz="2200" dirty="0">
                <a:latin typeface="メイリオ" panose="020B0604030504040204" pitchFamily="50" charset="-128"/>
                <a:ea typeface="メイリオ" panose="020B0604030504040204" pitchFamily="50" charset="-128"/>
                <a:cs typeface="メイリオ" panose="020B0604030504040204" pitchFamily="50" charset="-128"/>
              </a:rPr>
              <a:t>イメージをワークシート（</a:t>
            </a:r>
            <a:r>
              <a:rPr lang="en-US" altLang="ja-JP" sz="2200" dirty="0">
                <a:latin typeface="メイリオ" panose="020B0604030504040204" pitchFamily="50" charset="-128"/>
                <a:ea typeface="メイリオ" panose="020B0604030504040204" pitchFamily="50" charset="-128"/>
                <a:cs typeface="メイリオ" panose="020B0604030504040204" pitchFamily="50" charset="-128"/>
              </a:rPr>
              <a:t>WS-4</a:t>
            </a:r>
            <a:r>
              <a:rPr lang="ja-JP" altLang="en-US" sz="22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200" dirty="0" smtClean="0">
                <a:latin typeface="メイリオ" panose="020B0604030504040204" pitchFamily="50" charset="-128"/>
                <a:ea typeface="メイリオ" panose="020B0604030504040204" pitchFamily="50" charset="-128"/>
                <a:cs typeface="メイリオ" panose="020B0604030504040204" pitchFamily="50" charset="-128"/>
              </a:rPr>
              <a:t>に作ってみましょう。</a:t>
            </a:r>
            <a:endParaRPr lang="en-US" altLang="ja-JP" sz="2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100000"/>
              </a:lnSpc>
              <a:buNone/>
            </a:pPr>
            <a:r>
              <a:rPr lang="ja-JP" altLang="en-US" sz="2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 必要があれば「情報シート」を参照してください。</a:t>
            </a:r>
            <a:endPar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ts val="1600"/>
              </a:lnSpc>
              <a:spcBef>
                <a:spcPts val="1200"/>
              </a:spcBef>
              <a:buNone/>
            </a:pP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「◯◯という行動がある」と想定して、記録方法を</a:t>
            </a:r>
            <a:endPar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ts val="1600"/>
              </a:lnSpc>
              <a:buNone/>
            </a:pP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　　　 考えていただいても結構です。</a:t>
            </a:r>
            <a:endPar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ts val="1600"/>
              </a:lnSpc>
              <a:buNone/>
            </a:pPr>
            <a:r>
              <a:rPr lang="ja-JP" altLang="en-US" sz="2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0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20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ts val="1600"/>
              </a:lnSpc>
              <a:buNone/>
            </a:pPr>
            <a:endParaRPr lang="en-US" altLang="ja-JP" sz="2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457200" indent="-457200">
              <a:lnSpc>
                <a:spcPct val="100000"/>
              </a:lnSpc>
              <a:buFont typeface="+mj-lt"/>
              <a:buAutoNum type="arabicPeriod" startAt="3"/>
            </a:pPr>
            <a:r>
              <a:rPr lang="ja-JP" altLang="en-US" sz="2200" dirty="0" smtClean="0">
                <a:latin typeface="メイリオ" panose="020B0604030504040204" pitchFamily="50" charset="-128"/>
                <a:ea typeface="メイリオ" panose="020B0604030504040204" pitchFamily="50" charset="-128"/>
                <a:cs typeface="メイリオ" panose="020B0604030504040204" pitchFamily="50" charset="-128"/>
              </a:rPr>
              <a:t>その記録は実際に取ることができそうですか？どれくらいの期間つけるのか、誰が記録するのか、継続して記録できる工夫を</a:t>
            </a:r>
            <a:r>
              <a:rPr lang="ja-JP" altLang="en-US" sz="2200" dirty="0">
                <a:latin typeface="メイリオ" panose="020B0604030504040204" pitchFamily="50" charset="-128"/>
                <a:ea typeface="メイリオ" panose="020B0604030504040204" pitchFamily="50" charset="-128"/>
                <a:cs typeface="メイリオ" panose="020B0604030504040204" pitchFamily="50" charset="-128"/>
              </a:rPr>
              <a:t>考えて</a:t>
            </a:r>
            <a:r>
              <a:rPr lang="ja-JP" altLang="en-US" sz="2200" dirty="0" smtClean="0">
                <a:latin typeface="メイリオ" panose="020B0604030504040204" pitchFamily="50" charset="-128"/>
                <a:ea typeface="メイリオ" panose="020B0604030504040204" pitchFamily="50" charset="-128"/>
                <a:cs typeface="メイリオ" panose="020B0604030504040204" pitchFamily="50" charset="-128"/>
              </a:rPr>
              <a:t>みましょう</a:t>
            </a:r>
            <a:r>
              <a:rPr lang="ja-JP" altLang="en-US" sz="2200" dirty="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2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457200" indent="-457200">
              <a:lnSpc>
                <a:spcPct val="100000"/>
              </a:lnSpc>
              <a:buFont typeface="+mj-lt"/>
              <a:buAutoNum type="arabicPeriod" startAt="3"/>
            </a:pPr>
            <a:endParaRPr lang="en-US" altLang="ja-JP" sz="2200" dirty="0">
              <a:latin typeface="メイリオ" panose="020B0604030504040204" pitchFamily="50" charset="-128"/>
              <a:ea typeface="メイリオ" panose="020B0604030504040204" pitchFamily="50" charset="-128"/>
              <a:cs typeface="メイリオ" panose="020B0604030504040204" pitchFamily="50" charset="-128"/>
            </a:endParaRPr>
          </a:p>
          <a:p>
            <a:pPr marL="457200" indent="-457200">
              <a:lnSpc>
                <a:spcPct val="100000"/>
              </a:lnSpc>
              <a:buFont typeface="+mj-lt"/>
              <a:buAutoNum type="arabicPeriod" startAt="3"/>
            </a:pPr>
            <a:endParaRPr lang="en-US" altLang="ja-JP" sz="2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457200" indent="-457200">
              <a:lnSpc>
                <a:spcPct val="100000"/>
              </a:lnSpc>
              <a:buFont typeface="+mj-lt"/>
              <a:buAutoNum type="arabicPeriod" startAt="3"/>
            </a:pPr>
            <a:endParaRPr lang="en-US" altLang="ja-JP" sz="2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457200" indent="-457200">
              <a:lnSpc>
                <a:spcPct val="100000"/>
              </a:lnSpc>
              <a:buFont typeface="+mj-lt"/>
              <a:buAutoNum type="arabicPeriod" startAt="3"/>
            </a:pPr>
            <a:endParaRPr lang="en-US" altLang="ja-JP" sz="22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46523191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365127"/>
            <a:ext cx="7886700" cy="1095373"/>
          </a:xfrm>
        </p:spPr>
        <p:txBody>
          <a:bodyPr>
            <a:normAutofit/>
          </a:bodyPr>
          <a:lstStyle/>
          <a:p>
            <a:r>
              <a:rPr lang="ja-JP" altLang="en-US" sz="40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演習②｜</a:t>
            </a:r>
            <a:r>
              <a:rPr lang="ja-JP" altLang="en-US" sz="3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記録の方法を考える</a:t>
            </a:r>
            <a:endParaRPr kumimoji="1" lang="ja-JP" altLang="en-US" sz="3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628650" y="1600200"/>
            <a:ext cx="7886700" cy="5105400"/>
          </a:xfrm>
        </p:spPr>
        <p:txBody>
          <a:bodyPr>
            <a:normAutofit/>
          </a:bodyPr>
          <a:lstStyle/>
          <a:p>
            <a:pPr marL="457200" indent="-457200">
              <a:buFont typeface="+mj-lt"/>
              <a:buAutoNum type="arabicPeriod" startAt="4"/>
            </a:pPr>
            <a:r>
              <a:rPr lang="ja-JP" altLang="en-US" sz="2200" dirty="0" smtClean="0">
                <a:latin typeface="メイリオ" panose="020B0604030504040204" pitchFamily="50" charset="-128"/>
                <a:ea typeface="メイリオ" panose="020B0604030504040204" pitchFamily="50" charset="-128"/>
                <a:cs typeface="メイリオ" panose="020B0604030504040204" pitchFamily="50" charset="-128"/>
              </a:rPr>
              <a:t>話し合った内容を発表しましょう。</a:t>
            </a:r>
            <a:endParaRPr lang="en-US" altLang="ja-JP" sz="2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en-US" altLang="ja-JP" sz="22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22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200" dirty="0" smtClean="0">
                <a:latin typeface="メイリオ" panose="020B0604030504040204" pitchFamily="50" charset="-128"/>
                <a:ea typeface="メイリオ" panose="020B0604030504040204" pitchFamily="50" charset="-128"/>
                <a:cs typeface="メイリオ" panose="020B0604030504040204" pitchFamily="50" charset="-128"/>
              </a:rPr>
              <a:t>２～３グループに発表していただきます。</a:t>
            </a:r>
            <a:endParaRPr lang="en-US" altLang="ja-JP" sz="2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ja-JP" altLang="en-US" sz="2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2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22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200" dirty="0" smtClean="0">
                <a:latin typeface="メイリオ" panose="020B0604030504040204" pitchFamily="50" charset="-128"/>
                <a:ea typeface="メイリオ" panose="020B0604030504040204" pitchFamily="50" charset="-128"/>
                <a:cs typeface="メイリオ" panose="020B0604030504040204" pitchFamily="50" charset="-128"/>
              </a:rPr>
              <a:t>作成した記録フォームはスクリーンに写します。</a:t>
            </a:r>
            <a:endParaRPr lang="en-US" altLang="ja-JP" sz="22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51980938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365127"/>
            <a:ext cx="7886700" cy="1095373"/>
          </a:xfrm>
        </p:spPr>
        <p:txBody>
          <a:bodyPr>
            <a:normAutofit fontScale="90000"/>
          </a:bodyPr>
          <a:lstStyle/>
          <a:p>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演習②｜</a:t>
            </a:r>
            <a:r>
              <a:rPr lang="ja-JP" altLang="en-US" sz="4000" dirty="0">
                <a:latin typeface="メイリオ" panose="020B0604030504040204" pitchFamily="50" charset="-128"/>
                <a:ea typeface="メイリオ" panose="020B0604030504040204" pitchFamily="50" charset="-128"/>
                <a:cs typeface="メイリオ" panose="020B0604030504040204" pitchFamily="50" charset="-128"/>
              </a:rPr>
              <a:t>記録方法を考えるプロセス</a:t>
            </a:r>
            <a:endParaRPr kumimoji="1" lang="ja-JP" altLang="en-US" sz="4000" dirty="0">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33" name="グループ化 32"/>
          <p:cNvGrpSpPr/>
          <p:nvPr/>
        </p:nvGrpSpPr>
        <p:grpSpPr>
          <a:xfrm>
            <a:off x="628650" y="1460500"/>
            <a:ext cx="7992000" cy="5080000"/>
            <a:chOff x="628650" y="1460500"/>
            <a:chExt cx="7992000" cy="5080000"/>
          </a:xfrm>
        </p:grpSpPr>
        <p:sp>
          <p:nvSpPr>
            <p:cNvPr id="5" name="角丸四角形 4"/>
            <p:cNvSpPr/>
            <p:nvPr/>
          </p:nvSpPr>
          <p:spPr>
            <a:xfrm>
              <a:off x="628650" y="1460500"/>
              <a:ext cx="7992000" cy="520700"/>
            </a:xfrm>
            <a:prstGeom prst="round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予防的な対応</a:t>
              </a:r>
              <a:r>
                <a:rPr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起きないで済むような環境づくり</a:t>
              </a:r>
              <a:endParaRPr kumimoji="1"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角丸四角形 7"/>
            <p:cNvSpPr/>
            <p:nvPr/>
          </p:nvSpPr>
          <p:spPr>
            <a:xfrm>
              <a:off x="628650" y="6019800"/>
              <a:ext cx="7992000" cy="520700"/>
            </a:xfrm>
            <a:prstGeom prst="round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チームによる支援の再検討</a:t>
              </a:r>
              <a:r>
                <a:rPr lang="ja-JP" altLang="en-US"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｜チームの目で再検討・共有する</a:t>
              </a:r>
              <a:endParaRPr kumimoji="1"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15" name="直線矢印コネクタ 14"/>
            <p:cNvCxnSpPr/>
            <p:nvPr/>
          </p:nvCxnSpPr>
          <p:spPr>
            <a:xfrm>
              <a:off x="1028700" y="3846513"/>
              <a:ext cx="0" cy="2159000"/>
            </a:xfrm>
            <a:prstGeom prst="straightConnector1">
              <a:avLst/>
            </a:prstGeom>
            <a:ln w="31750">
              <a:solidFill>
                <a:schemeClr val="accent5">
                  <a:lumMod val="75000"/>
                </a:schemeClr>
              </a:solidFill>
              <a:tailEnd type="triangle" w="lg" len="lg"/>
            </a:ln>
          </p:spPr>
          <p:style>
            <a:lnRef idx="1">
              <a:schemeClr val="accent1"/>
            </a:lnRef>
            <a:fillRef idx="0">
              <a:schemeClr val="accent1"/>
            </a:fillRef>
            <a:effectRef idx="0">
              <a:schemeClr val="accent1"/>
            </a:effectRef>
            <a:fontRef idx="minor">
              <a:schemeClr val="tx1"/>
            </a:fontRef>
          </p:style>
        </p:cxnSp>
        <p:grpSp>
          <p:nvGrpSpPr>
            <p:cNvPr id="4" name="グループ化 3"/>
            <p:cNvGrpSpPr/>
            <p:nvPr/>
          </p:nvGrpSpPr>
          <p:grpSpPr>
            <a:xfrm>
              <a:off x="628650" y="1973263"/>
              <a:ext cx="7992000" cy="1900237"/>
              <a:chOff x="628650" y="3725863"/>
              <a:chExt cx="7992000" cy="1900237"/>
            </a:xfrm>
          </p:grpSpPr>
          <p:sp>
            <p:nvSpPr>
              <p:cNvPr id="6" name="角丸四角形 5"/>
              <p:cNvSpPr/>
              <p:nvPr/>
            </p:nvSpPr>
            <p:spPr>
              <a:xfrm>
                <a:off x="628650" y="4152900"/>
                <a:ext cx="7992000" cy="520700"/>
              </a:xfrm>
              <a:prstGeom prst="round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危機</a:t>
                </a:r>
                <a:r>
                  <a:rPr lang="ja-JP" altLang="en-US"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介入</a:t>
                </a:r>
                <a:r>
                  <a:rPr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｜本人・周囲の利用者・職員</a:t>
                </a:r>
                <a:r>
                  <a:rPr lang="ja-JP" altLang="en-US"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の安全を確保する</a:t>
                </a:r>
                <a:endParaRPr kumimoji="1"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角丸四角形 6"/>
              <p:cNvSpPr/>
              <p:nvPr/>
            </p:nvSpPr>
            <p:spPr>
              <a:xfrm>
                <a:off x="628650" y="5105400"/>
                <a:ext cx="7992000" cy="520700"/>
              </a:xfrm>
              <a:prstGeom prst="round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記録と再アセスメント</a:t>
                </a:r>
                <a:r>
                  <a:rPr lang="ja-JP" altLang="en-US"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｜記録の対象と方法を決めて情報を収集する</a:t>
                </a:r>
                <a:endParaRPr kumimoji="1"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17" name="直線矢印コネクタ 16"/>
              <p:cNvCxnSpPr/>
              <p:nvPr/>
            </p:nvCxnSpPr>
            <p:spPr>
              <a:xfrm>
                <a:off x="1028700" y="4660900"/>
                <a:ext cx="0" cy="432000"/>
              </a:xfrm>
              <a:prstGeom prst="straightConnector1">
                <a:avLst/>
              </a:prstGeom>
              <a:ln w="31750">
                <a:solidFill>
                  <a:schemeClr val="accent5">
                    <a:lumMod val="75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6" name="直線矢印コネクタ 15"/>
              <p:cNvCxnSpPr/>
              <p:nvPr/>
            </p:nvCxnSpPr>
            <p:spPr>
              <a:xfrm>
                <a:off x="1028700" y="3725863"/>
                <a:ext cx="0" cy="432000"/>
              </a:xfrm>
              <a:prstGeom prst="straightConnector1">
                <a:avLst/>
              </a:prstGeom>
              <a:ln w="31750">
                <a:solidFill>
                  <a:schemeClr val="accent5">
                    <a:lumMod val="75000"/>
                  </a:schemeClr>
                </a:solidFill>
                <a:tailEnd type="triangle" w="lg" len="lg"/>
              </a:ln>
            </p:spPr>
            <p:style>
              <a:lnRef idx="1">
                <a:schemeClr val="accent1"/>
              </a:lnRef>
              <a:fillRef idx="0">
                <a:schemeClr val="accent1"/>
              </a:fillRef>
              <a:effectRef idx="0">
                <a:schemeClr val="accent1"/>
              </a:effectRef>
              <a:fontRef idx="minor">
                <a:schemeClr val="tx1"/>
              </a:fontRef>
            </p:style>
          </p:cxnSp>
        </p:grpSp>
        <p:sp>
          <p:nvSpPr>
            <p:cNvPr id="20" name="角丸四角形 19"/>
            <p:cNvSpPr/>
            <p:nvPr/>
          </p:nvSpPr>
          <p:spPr>
            <a:xfrm>
              <a:off x="1222390" y="4080669"/>
              <a:ext cx="2880000" cy="520700"/>
            </a:xfrm>
            <a:prstGeom prst="round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仮説をイメージする</a:t>
              </a:r>
              <a:endParaRPr kumimoji="1" lang="ja-JP" altLang="en-US"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角丸四角形 20"/>
            <p:cNvSpPr/>
            <p:nvPr/>
          </p:nvSpPr>
          <p:spPr>
            <a:xfrm>
              <a:off x="4783675" y="4079081"/>
              <a:ext cx="2880000" cy="520700"/>
            </a:xfrm>
            <a:prstGeom prst="round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何を記録するかを考える</a:t>
              </a:r>
              <a:endParaRPr kumimoji="1" lang="ja-JP" altLang="en-US"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2" name="角丸四角形 21"/>
            <p:cNvSpPr/>
            <p:nvPr/>
          </p:nvSpPr>
          <p:spPr>
            <a:xfrm>
              <a:off x="4783674" y="5031581"/>
              <a:ext cx="2880000" cy="520700"/>
            </a:xfrm>
            <a:prstGeom prst="round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記録の方法を考える</a:t>
              </a:r>
              <a:endParaRPr kumimoji="1" lang="ja-JP" altLang="en-US"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 name="角丸四角形 22"/>
            <p:cNvSpPr/>
            <p:nvPr/>
          </p:nvSpPr>
          <p:spPr>
            <a:xfrm>
              <a:off x="1222390" y="5031581"/>
              <a:ext cx="2880000" cy="520700"/>
            </a:xfrm>
            <a:prstGeom prst="round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実際に記録をとる</a:t>
              </a:r>
              <a:endParaRPr kumimoji="1" lang="ja-JP" altLang="en-US"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24" name="直線矢印コネクタ 23"/>
            <p:cNvCxnSpPr>
              <a:stCxn id="20" idx="3"/>
              <a:endCxn id="21" idx="1"/>
            </p:cNvCxnSpPr>
            <p:nvPr/>
          </p:nvCxnSpPr>
          <p:spPr>
            <a:xfrm flipV="1">
              <a:off x="4102390" y="4339431"/>
              <a:ext cx="681285" cy="1588"/>
            </a:xfrm>
            <a:prstGeom prst="straightConnector1">
              <a:avLst/>
            </a:prstGeom>
            <a:ln w="47625">
              <a:solidFill>
                <a:schemeClr val="accent5">
                  <a:lumMod val="40000"/>
                  <a:lumOff val="60000"/>
                </a:schemeClr>
              </a:solidFill>
              <a:headEnd w="lg"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5" name="直線矢印コネクタ 24"/>
            <p:cNvCxnSpPr>
              <a:stCxn id="21" idx="2"/>
              <a:endCxn id="22" idx="0"/>
            </p:cNvCxnSpPr>
            <p:nvPr/>
          </p:nvCxnSpPr>
          <p:spPr>
            <a:xfrm flipH="1">
              <a:off x="6223674" y="4599781"/>
              <a:ext cx="1" cy="431800"/>
            </a:xfrm>
            <a:prstGeom prst="straightConnector1">
              <a:avLst/>
            </a:prstGeom>
            <a:ln w="47625">
              <a:solidFill>
                <a:schemeClr val="accent5">
                  <a:lumMod val="40000"/>
                  <a:lumOff val="60000"/>
                </a:schemeClr>
              </a:solidFill>
              <a:headEnd w="lg"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7" name="直線矢印コネクタ 26"/>
            <p:cNvCxnSpPr>
              <a:stCxn id="22" idx="1"/>
              <a:endCxn id="23" idx="3"/>
            </p:cNvCxnSpPr>
            <p:nvPr/>
          </p:nvCxnSpPr>
          <p:spPr>
            <a:xfrm flipH="1">
              <a:off x="4102390" y="5291931"/>
              <a:ext cx="681284" cy="0"/>
            </a:xfrm>
            <a:prstGeom prst="straightConnector1">
              <a:avLst/>
            </a:prstGeom>
            <a:ln w="47625">
              <a:solidFill>
                <a:schemeClr val="accent5">
                  <a:lumMod val="40000"/>
                  <a:lumOff val="60000"/>
                </a:schemeClr>
              </a:solidFill>
              <a:headEnd w="lg"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0" name="直線矢印コネクタ 29"/>
            <p:cNvCxnSpPr>
              <a:stCxn id="23" idx="0"/>
              <a:endCxn id="20" idx="2"/>
            </p:cNvCxnSpPr>
            <p:nvPr/>
          </p:nvCxnSpPr>
          <p:spPr>
            <a:xfrm flipV="1">
              <a:off x="2662390" y="4601369"/>
              <a:ext cx="0" cy="430212"/>
            </a:xfrm>
            <a:prstGeom prst="straightConnector1">
              <a:avLst/>
            </a:prstGeom>
            <a:ln w="47625">
              <a:solidFill>
                <a:schemeClr val="accent5">
                  <a:lumMod val="40000"/>
                  <a:lumOff val="60000"/>
                </a:schemeClr>
              </a:solidFill>
              <a:headEnd w="lg" len="med"/>
              <a:tailEnd type="triangle" w="med" len="med"/>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0479651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365127"/>
            <a:ext cx="7886700" cy="1095373"/>
          </a:xfrm>
        </p:spPr>
        <p:txBody>
          <a:bodyPr>
            <a:normAutofit/>
          </a:bodyPr>
          <a:lstStyle/>
          <a:p>
            <a:r>
              <a:rPr lang="ja-JP" altLang="en-US" sz="4000" b="1" dirty="0">
                <a:solidFill>
                  <a:schemeClr val="accent2"/>
                </a:solidFill>
                <a:latin typeface="メイリオ" panose="020B0604030504040204" pitchFamily="50" charset="-128"/>
                <a:ea typeface="メイリオ" panose="020B0604030504040204" pitchFamily="50" charset="-128"/>
                <a:cs typeface="メイリオ" panose="020B0604030504040204" pitchFamily="50" charset="-128"/>
              </a:rPr>
              <a:t>演習②｜</a:t>
            </a:r>
            <a:r>
              <a:rPr lang="ja-JP" altLang="en-US" sz="3600" dirty="0">
                <a:solidFill>
                  <a:schemeClr val="accent2"/>
                </a:solidFill>
                <a:latin typeface="メイリオ" panose="020B0604030504040204" pitchFamily="50" charset="-128"/>
                <a:ea typeface="メイリオ" panose="020B0604030504040204" pitchFamily="50" charset="-128"/>
                <a:cs typeface="メイリオ" panose="020B0604030504040204" pitchFamily="50" charset="-128"/>
              </a:rPr>
              <a:t>記録の方法を</a:t>
            </a:r>
            <a:r>
              <a:rPr lang="ja-JP" altLang="en-US" sz="3600" dirty="0" smtClean="0">
                <a:solidFill>
                  <a:schemeClr val="accent2"/>
                </a:solidFill>
                <a:latin typeface="メイリオ" panose="020B0604030504040204" pitchFamily="50" charset="-128"/>
                <a:ea typeface="メイリオ" panose="020B0604030504040204" pitchFamily="50" charset="-128"/>
                <a:cs typeface="メイリオ" panose="020B0604030504040204" pitchFamily="50" charset="-128"/>
              </a:rPr>
              <a:t>考える</a:t>
            </a:r>
            <a:r>
              <a:rPr lang="en-US" altLang="ja-JP" sz="3600" dirty="0" smtClean="0">
                <a:solidFill>
                  <a:schemeClr val="accent2"/>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3600" dirty="0" smtClean="0">
                <a:solidFill>
                  <a:schemeClr val="accent2"/>
                </a:solidFill>
                <a:latin typeface="メイリオ" panose="020B0604030504040204" pitchFamily="50" charset="-128"/>
                <a:ea typeface="メイリオ" panose="020B0604030504040204" pitchFamily="50" charset="-128"/>
                <a:cs typeface="メイリオ" panose="020B0604030504040204" pitchFamily="50" charset="-128"/>
              </a:rPr>
              <a:t>例</a:t>
            </a:r>
            <a:r>
              <a:rPr lang="en-US" altLang="ja-JP" sz="3600" dirty="0" smtClean="0">
                <a:solidFill>
                  <a:schemeClr val="accent2"/>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3600" dirty="0">
              <a:solidFill>
                <a:schemeClr val="accent2"/>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628650" y="1600200"/>
            <a:ext cx="7886700" cy="5105400"/>
          </a:xfrm>
        </p:spPr>
        <p:txBody>
          <a:bodyPr>
            <a:normAutofit/>
          </a:bodyPr>
          <a:lstStyle/>
          <a:p>
            <a:pPr marL="0" indent="0">
              <a:buNone/>
            </a:pPr>
            <a:r>
              <a:rPr lang="ja-JP" altLang="en-US" sz="2200" b="1" u="sng" dirty="0" smtClean="0">
                <a:solidFill>
                  <a:schemeClr val="accent2"/>
                </a:solidFill>
                <a:latin typeface="メイリオ" panose="020B0604030504040204" pitchFamily="50" charset="-128"/>
                <a:ea typeface="メイリオ" panose="020B0604030504040204" pitchFamily="50" charset="-128"/>
                <a:cs typeface="メイリオ" panose="020B0604030504040204" pitchFamily="50" charset="-128"/>
              </a:rPr>
              <a:t>記録の例１</a:t>
            </a:r>
            <a:endParaRPr lang="en-US" altLang="ja-JP" sz="2200" b="1" u="sng" dirty="0" smtClean="0">
              <a:solidFill>
                <a:schemeClr val="accent2"/>
              </a:solidFill>
              <a:latin typeface="メイリオ" panose="020B0604030504040204" pitchFamily="50" charset="-128"/>
              <a:ea typeface="メイリオ" panose="020B0604030504040204" pitchFamily="50" charset="-128"/>
              <a:cs typeface="メイリオ" panose="020B0604030504040204" pitchFamily="50" charset="-128"/>
            </a:endParaRPr>
          </a:p>
          <a:p>
            <a:pPr marL="450850" indent="-358775" algn="just">
              <a:buFont typeface="Wingdings" panose="05000000000000000000" pitchFamily="2" charset="2"/>
              <a:buChar char="n"/>
            </a:pPr>
            <a:r>
              <a:rPr lang="ja-JP" altLang="en-US" sz="1800" dirty="0">
                <a:solidFill>
                  <a:schemeClr val="accent2"/>
                </a:solidFill>
                <a:latin typeface="メイリオ" panose="020B0604030504040204" pitchFamily="50" charset="-128"/>
                <a:ea typeface="メイリオ" panose="020B0604030504040204" pitchFamily="50" charset="-128"/>
                <a:cs typeface="メイリオ" panose="020B0604030504040204" pitchFamily="50" charset="-128"/>
              </a:rPr>
              <a:t>のぞむさん</a:t>
            </a:r>
            <a:r>
              <a:rPr lang="ja-JP" altLang="en-US" sz="1800" dirty="0" smtClean="0">
                <a:solidFill>
                  <a:schemeClr val="accent2"/>
                </a:solidFill>
                <a:latin typeface="メイリオ" panose="020B0604030504040204" pitchFamily="50" charset="-128"/>
                <a:ea typeface="メイリオ" panose="020B0604030504040204" pitchFamily="50" charset="-128"/>
                <a:cs typeface="メイリオ" panose="020B0604030504040204" pitchFamily="50" charset="-128"/>
              </a:rPr>
              <a:t>の様子を見ていると、激しい行動が出る前には「</a:t>
            </a:r>
            <a:r>
              <a:rPr lang="ja-JP" altLang="en-US" sz="1800" dirty="0">
                <a:solidFill>
                  <a:schemeClr val="accent2"/>
                </a:solidFill>
                <a:latin typeface="メイリオ" panose="020B0604030504040204" pitchFamily="50" charset="-128"/>
                <a:ea typeface="メイリオ" panose="020B0604030504040204" pitchFamily="50" charset="-128"/>
                <a:cs typeface="メイリオ" panose="020B0604030504040204" pitchFamily="50" charset="-128"/>
              </a:rPr>
              <a:t>低い</a:t>
            </a:r>
            <a:r>
              <a:rPr lang="ja-JP" altLang="en-US" sz="1800" dirty="0" smtClean="0">
                <a:solidFill>
                  <a:schemeClr val="accent2"/>
                </a:solidFill>
                <a:latin typeface="メイリオ" panose="020B0604030504040204" pitchFamily="50" charset="-128"/>
                <a:ea typeface="メイリオ" panose="020B0604030504040204" pitchFamily="50" charset="-128"/>
                <a:cs typeface="メイリオ" panose="020B0604030504040204" pitchFamily="50" charset="-128"/>
              </a:rPr>
              <a:t>唸り声をあげる」という前兆がありました。そこ</a:t>
            </a:r>
            <a:r>
              <a:rPr lang="ja-JP" altLang="en-US" sz="1800" dirty="0">
                <a:solidFill>
                  <a:schemeClr val="accent2"/>
                </a:solidFill>
                <a:latin typeface="メイリオ" panose="020B0604030504040204" pitchFamily="50" charset="-128"/>
                <a:ea typeface="メイリオ" panose="020B0604030504040204" pitchFamily="50" charset="-128"/>
                <a:cs typeface="メイリオ" panose="020B0604030504040204" pitchFamily="50" charset="-128"/>
              </a:rPr>
              <a:t>で</a:t>
            </a:r>
            <a:r>
              <a:rPr lang="ja-JP" altLang="en-US" sz="1800" dirty="0" smtClean="0">
                <a:solidFill>
                  <a:schemeClr val="accent2"/>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00" dirty="0">
                <a:solidFill>
                  <a:schemeClr val="accent2"/>
                </a:solidFill>
                <a:latin typeface="メイリオ" panose="020B0604030504040204" pitchFamily="50" charset="-128"/>
                <a:ea typeface="メイリオ" panose="020B0604030504040204" pitchFamily="50" charset="-128"/>
                <a:cs typeface="メイリオ" panose="020B0604030504040204" pitchFamily="50" charset="-128"/>
              </a:rPr>
              <a:t>前兆が見られたときには必ず１人がそばで様子を見ることにして</a:t>
            </a:r>
            <a:r>
              <a:rPr lang="ja-JP" altLang="en-US" sz="1800" dirty="0" smtClean="0">
                <a:solidFill>
                  <a:schemeClr val="accent2"/>
                </a:solidFill>
                <a:latin typeface="メイリオ" panose="020B0604030504040204" pitchFamily="50" charset="-128"/>
                <a:ea typeface="メイリオ" panose="020B0604030504040204" pitchFamily="50" charset="-128"/>
                <a:cs typeface="メイリオ" panose="020B0604030504040204" pitchFamily="50" charset="-128"/>
              </a:rPr>
              <a:t>、「前兆が見られた時間」と「どれくらい続いたのか」を記録することにしました。</a:t>
            </a:r>
            <a:endParaRPr lang="en-US" altLang="ja-JP" sz="1800" dirty="0" smtClean="0">
              <a:solidFill>
                <a:schemeClr val="accent2"/>
              </a:solidFill>
              <a:latin typeface="メイリオ" panose="020B0604030504040204" pitchFamily="50" charset="-128"/>
              <a:ea typeface="メイリオ" panose="020B0604030504040204" pitchFamily="50" charset="-128"/>
              <a:cs typeface="メイリオ" panose="020B0604030504040204" pitchFamily="50" charset="-128"/>
            </a:endParaRPr>
          </a:p>
          <a:p>
            <a:pPr marL="450850" indent="-358775">
              <a:buFont typeface="Wingdings" panose="05000000000000000000" pitchFamily="2" charset="2"/>
              <a:buChar char="n"/>
            </a:pPr>
            <a:r>
              <a:rPr lang="ja-JP" altLang="en-US" sz="1800" dirty="0">
                <a:solidFill>
                  <a:schemeClr val="accent2"/>
                </a:solidFill>
                <a:latin typeface="メイリオ" panose="020B0604030504040204" pitchFamily="50" charset="-128"/>
                <a:ea typeface="メイリオ" panose="020B0604030504040204" pitchFamily="50" charset="-128"/>
                <a:cs typeface="メイリオ" panose="020B0604030504040204" pitchFamily="50" charset="-128"/>
              </a:rPr>
              <a:t>やがて</a:t>
            </a:r>
            <a:r>
              <a:rPr lang="ja-JP" altLang="en-US" sz="1800" dirty="0" smtClean="0">
                <a:solidFill>
                  <a:schemeClr val="accent2"/>
                </a:solidFill>
                <a:latin typeface="メイリオ" panose="020B0604030504040204" pitchFamily="50" charset="-128"/>
                <a:ea typeface="メイリオ" panose="020B0604030504040204" pitchFamily="50" charset="-128"/>
                <a:cs typeface="メイリオ" panose="020B0604030504040204" pitchFamily="50" charset="-128"/>
              </a:rPr>
              <a:t>、前兆が現れるパターンや、</a:t>
            </a:r>
            <a:r>
              <a:rPr lang="ja-JP" altLang="en-US" sz="1800" dirty="0">
                <a:solidFill>
                  <a:schemeClr val="accent2"/>
                </a:solidFill>
                <a:latin typeface="メイリオ" panose="020B0604030504040204" pitchFamily="50" charset="-128"/>
                <a:ea typeface="メイリオ" panose="020B0604030504040204" pitchFamily="50" charset="-128"/>
                <a:cs typeface="メイリオ" panose="020B0604030504040204" pitchFamily="50" charset="-128"/>
              </a:rPr>
              <a:t>そこから</a:t>
            </a:r>
            <a:r>
              <a:rPr lang="ja-JP" altLang="en-US" sz="1800" dirty="0" smtClean="0">
                <a:solidFill>
                  <a:schemeClr val="accent2"/>
                </a:solidFill>
                <a:latin typeface="メイリオ" panose="020B0604030504040204" pitchFamily="50" charset="-128"/>
                <a:ea typeface="メイリオ" panose="020B0604030504040204" pitchFamily="50" charset="-128"/>
                <a:cs typeface="メイリオ" panose="020B0604030504040204" pitchFamily="50" charset="-128"/>
              </a:rPr>
              <a:t>興奮が高まるパターンが見えてきたことで、環境調整による予防的な対応が可能になりました。</a:t>
            </a:r>
            <a:endParaRPr lang="en-US" altLang="ja-JP" sz="1800" dirty="0" smtClean="0">
              <a:solidFill>
                <a:schemeClr val="accent2"/>
              </a:solidFill>
              <a:latin typeface="メイリオ" panose="020B0604030504040204" pitchFamily="50" charset="-128"/>
              <a:ea typeface="メイリオ" panose="020B0604030504040204" pitchFamily="50" charset="-128"/>
              <a:cs typeface="メイリオ" panose="020B0604030504040204" pitchFamily="50" charset="-128"/>
            </a:endParaRPr>
          </a:p>
          <a:p>
            <a:pPr marL="92075" indent="0">
              <a:buNone/>
            </a:pPr>
            <a:endParaRPr lang="en-US" altLang="ja-JP" sz="1800" dirty="0">
              <a:solidFill>
                <a:schemeClr val="accent2"/>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ja-JP" altLang="en-US" sz="2200" b="1" u="sng" dirty="0">
                <a:solidFill>
                  <a:schemeClr val="accent2"/>
                </a:solidFill>
                <a:latin typeface="メイリオ" panose="020B0604030504040204" pitchFamily="50" charset="-128"/>
                <a:ea typeface="メイリオ" panose="020B0604030504040204" pitchFamily="50" charset="-128"/>
                <a:cs typeface="メイリオ" panose="020B0604030504040204" pitchFamily="50" charset="-128"/>
              </a:rPr>
              <a:t>記録の</a:t>
            </a:r>
            <a:r>
              <a:rPr lang="ja-JP" altLang="en-US" sz="2200" b="1" u="sng" dirty="0" smtClean="0">
                <a:solidFill>
                  <a:schemeClr val="accent2"/>
                </a:solidFill>
                <a:latin typeface="メイリオ" panose="020B0604030504040204" pitchFamily="50" charset="-128"/>
                <a:ea typeface="メイリオ" panose="020B0604030504040204" pitchFamily="50" charset="-128"/>
                <a:cs typeface="メイリオ" panose="020B0604030504040204" pitchFamily="50" charset="-128"/>
              </a:rPr>
              <a:t>例２</a:t>
            </a:r>
            <a:endParaRPr lang="en-US" altLang="ja-JP" sz="2200" b="1" u="sng" dirty="0">
              <a:solidFill>
                <a:schemeClr val="accent2"/>
              </a:solidFill>
              <a:latin typeface="メイリオ" panose="020B0604030504040204" pitchFamily="50" charset="-128"/>
              <a:ea typeface="メイリオ" panose="020B0604030504040204" pitchFamily="50" charset="-128"/>
              <a:cs typeface="メイリオ" panose="020B0604030504040204" pitchFamily="50" charset="-128"/>
            </a:endParaRPr>
          </a:p>
          <a:p>
            <a:pPr marL="450850" indent="-358775">
              <a:buFont typeface="Wingdings" panose="05000000000000000000" pitchFamily="2" charset="2"/>
              <a:buChar char="n"/>
            </a:pPr>
            <a:r>
              <a:rPr lang="ja-JP" altLang="en-US" sz="1800" dirty="0" smtClean="0">
                <a:solidFill>
                  <a:schemeClr val="accent2"/>
                </a:solidFill>
                <a:latin typeface="メイリオ" panose="020B0604030504040204" pitchFamily="50" charset="-128"/>
                <a:ea typeface="メイリオ" panose="020B0604030504040204" pitchFamily="50" charset="-128"/>
                <a:cs typeface="メイリオ" panose="020B0604030504040204" pitchFamily="50" charset="-128"/>
              </a:rPr>
              <a:t>問題が起こった日を振り返っていたところ、朝から体調が悪そうだったとの意見が出ました。そこで、ご家庭にも協力してもらい、睡眠と排便の記録を取ってみることにしました。また、各活動場面で攻撃などが見られたときには、職員室にある記録用紙に各自で回数を記入することにしました。</a:t>
            </a:r>
            <a:endParaRPr lang="en-US" altLang="ja-JP" sz="1800" dirty="0" smtClean="0">
              <a:solidFill>
                <a:schemeClr val="accent2"/>
              </a:solidFill>
              <a:latin typeface="メイリオ" panose="020B0604030504040204" pitchFamily="50" charset="-128"/>
              <a:ea typeface="メイリオ" panose="020B0604030504040204" pitchFamily="50" charset="-128"/>
              <a:cs typeface="メイリオ" panose="020B0604030504040204" pitchFamily="50" charset="-128"/>
            </a:endParaRPr>
          </a:p>
          <a:p>
            <a:pPr marL="450850" indent="-358775">
              <a:buFont typeface="Wingdings" panose="05000000000000000000" pitchFamily="2" charset="2"/>
              <a:buChar char="n"/>
            </a:pPr>
            <a:r>
              <a:rPr lang="ja-JP" altLang="en-US" sz="1800" dirty="0" smtClean="0">
                <a:solidFill>
                  <a:schemeClr val="accent2"/>
                </a:solidFill>
                <a:latin typeface="メイリオ" panose="020B0604030504040204" pitchFamily="50" charset="-128"/>
                <a:ea typeface="メイリオ" panose="020B0604030504040204" pitchFamily="50" charset="-128"/>
                <a:cs typeface="メイリオ" panose="020B0604030504040204" pitchFamily="50" charset="-128"/>
              </a:rPr>
              <a:t>しばらくすると、はっきりとではありませんが排便のリズムとの関係が見えてきて、問題が起きやすい日を予測できるようになりました。</a:t>
            </a:r>
            <a:endParaRPr lang="en-US" altLang="ja-JP" sz="1800" dirty="0">
              <a:solidFill>
                <a:schemeClr val="accent2"/>
              </a:solidFill>
              <a:latin typeface="メイリオ" panose="020B0604030504040204" pitchFamily="50" charset="-128"/>
              <a:ea typeface="メイリオ" panose="020B0604030504040204" pitchFamily="50" charset="-128"/>
              <a:cs typeface="メイリオ" panose="020B0604030504040204" pitchFamily="50" charset="-128"/>
            </a:endParaRPr>
          </a:p>
          <a:p>
            <a:pPr marL="92075" indent="0">
              <a:buNone/>
            </a:pPr>
            <a:endParaRPr lang="en-US" altLang="ja-JP" sz="1800" dirty="0">
              <a:solidFill>
                <a:schemeClr val="accent2"/>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94935029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365127"/>
            <a:ext cx="7886700" cy="1095373"/>
          </a:xfrm>
        </p:spPr>
        <p:txBody>
          <a:bodyPr>
            <a:normAutofit/>
          </a:bodyPr>
          <a:lstStyle/>
          <a:p>
            <a:r>
              <a:rPr lang="ja-JP" altLang="en-US" sz="4000" b="1" dirty="0" smtClean="0">
                <a:latin typeface="メイリオ" panose="020B0604030504040204" pitchFamily="50" charset="-128"/>
                <a:ea typeface="メイリオ" panose="020B0604030504040204" pitchFamily="50" charset="-128"/>
                <a:cs typeface="メイリオ" panose="020B0604030504040204" pitchFamily="50" charset="-128"/>
              </a:rPr>
              <a:t>危機介入｜</a:t>
            </a:r>
            <a:r>
              <a:rPr lang="ja-JP" altLang="en-US" sz="3600" dirty="0" smtClean="0">
                <a:latin typeface="メイリオ" panose="020B0604030504040204" pitchFamily="50" charset="-128"/>
                <a:ea typeface="メイリオ" panose="020B0604030504040204" pitchFamily="50" charset="-128"/>
                <a:cs typeface="メイリオ" panose="020B0604030504040204" pitchFamily="50" charset="-128"/>
              </a:rPr>
              <a:t>原則とその方法</a:t>
            </a:r>
            <a:endParaRPr lang="ja-JP" altLang="en-US" sz="3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628650" y="1600200"/>
            <a:ext cx="7886700" cy="2180705"/>
          </a:xfrm>
        </p:spPr>
        <p:txBody>
          <a:bodyPr>
            <a:normAutofit/>
          </a:bodyPr>
          <a:lstStyle/>
          <a:p>
            <a:pPr marL="363538" indent="-363538">
              <a:buFont typeface="Wingdings" panose="05000000000000000000" pitchFamily="2" charset="2"/>
              <a:buChar char="n"/>
            </a:pPr>
            <a:r>
              <a:rPr kumimoji="1"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安全確保が最優先であり、指導・支援の機会ではない</a:t>
            </a:r>
            <a:endParaRPr kumimoji="1"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363538" indent="-363538">
              <a:buFont typeface="Wingdings" panose="05000000000000000000" pitchFamily="2" charset="2"/>
              <a:buChar char="n"/>
            </a:pP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エスカレートする前・表面化したときの対応を予め考え、スタッフ間で共有しておく</a:t>
            </a:r>
            <a:endParaRPr kumimoji="1"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457200" lvl="1" indent="0">
              <a:lnSpc>
                <a:spcPct val="100000"/>
              </a:lnSpc>
              <a:buNone/>
            </a:pP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例）</a:t>
            </a:r>
            <a:r>
              <a:rPr kumimoji="1"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包括的暴力防止プログラム（</a:t>
            </a:r>
            <a:r>
              <a:rPr kumimoji="1"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rPr>
              <a:t>CVPPP</a:t>
            </a:r>
            <a:r>
              <a:rPr kumimoji="1"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457200" lvl="1" indent="0">
              <a:lnSpc>
                <a:spcPct val="100000"/>
              </a:lnSpc>
              <a:buNone/>
            </a:pP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例）非暴力的危機介入法</a:t>
            </a: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a:t>
            </a:r>
          </a:p>
        </p:txBody>
      </p:sp>
      <p:grpSp>
        <p:nvGrpSpPr>
          <p:cNvPr id="16" name="グループ化 15"/>
          <p:cNvGrpSpPr/>
          <p:nvPr/>
        </p:nvGrpSpPr>
        <p:grpSpPr>
          <a:xfrm>
            <a:off x="1036034" y="3773471"/>
            <a:ext cx="5121915" cy="2973299"/>
            <a:chOff x="586092" y="3844047"/>
            <a:chExt cx="5121915" cy="2973299"/>
          </a:xfrm>
        </p:grpSpPr>
        <p:grpSp>
          <p:nvGrpSpPr>
            <p:cNvPr id="4" name="グループ化 3"/>
            <p:cNvGrpSpPr>
              <a:grpSpLocks noChangeAspect="1"/>
            </p:cNvGrpSpPr>
            <p:nvPr/>
          </p:nvGrpSpPr>
          <p:grpSpPr>
            <a:xfrm>
              <a:off x="702204" y="3844047"/>
              <a:ext cx="4876799" cy="2607553"/>
              <a:chOff x="1249200" y="3325453"/>
              <a:chExt cx="6110785" cy="3267339"/>
            </a:xfrm>
          </p:grpSpPr>
          <p:pic>
            <p:nvPicPr>
              <p:cNvPr id="5" name="図 4"/>
              <p:cNvPicPr>
                <a:picLocks noChangeAspect="1"/>
              </p:cNvPicPr>
              <p:nvPr/>
            </p:nvPicPr>
            <p:blipFill>
              <a:blip r:embed="rId3"/>
              <a:stretch>
                <a:fillRect/>
              </a:stretch>
            </p:blipFill>
            <p:spPr>
              <a:xfrm>
                <a:off x="1249200" y="3325453"/>
                <a:ext cx="6110785" cy="3267339"/>
              </a:xfrm>
              <a:prstGeom prst="rect">
                <a:avLst/>
              </a:prstGeom>
            </p:spPr>
          </p:pic>
          <p:grpSp>
            <p:nvGrpSpPr>
              <p:cNvPr id="6" name="グループ化 5"/>
              <p:cNvGrpSpPr/>
              <p:nvPr/>
            </p:nvGrpSpPr>
            <p:grpSpPr>
              <a:xfrm>
                <a:off x="1293606" y="3943946"/>
                <a:ext cx="5993809" cy="2088408"/>
                <a:chOff x="457200" y="1171833"/>
                <a:chExt cx="5993809" cy="2088408"/>
              </a:xfrm>
            </p:grpSpPr>
            <p:sp>
              <p:nvSpPr>
                <p:cNvPr id="7" name="右矢印 6"/>
                <p:cNvSpPr/>
                <p:nvPr/>
              </p:nvSpPr>
              <p:spPr>
                <a:xfrm>
                  <a:off x="457200" y="2688770"/>
                  <a:ext cx="792000" cy="360000"/>
                </a:xfrm>
                <a:prstGeom prst="rightArrow">
                  <a:avLst>
                    <a:gd name="adj1" fmla="val 50000"/>
                    <a:gd name="adj2" fmla="val 6763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右矢印 7"/>
                <p:cNvSpPr/>
                <p:nvPr/>
              </p:nvSpPr>
              <p:spPr>
                <a:xfrm rot="20104784">
                  <a:off x="1326274" y="2540872"/>
                  <a:ext cx="792000" cy="360000"/>
                </a:xfrm>
                <a:prstGeom prst="rightArrow">
                  <a:avLst>
                    <a:gd name="adj1" fmla="val 50000"/>
                    <a:gd name="adj2" fmla="val 6763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右矢印 8"/>
                <p:cNvSpPr/>
                <p:nvPr/>
              </p:nvSpPr>
              <p:spPr>
                <a:xfrm rot="18441516">
                  <a:off x="2085956" y="1966202"/>
                  <a:ext cx="1090375" cy="360000"/>
                </a:xfrm>
                <a:prstGeom prst="rightArrow">
                  <a:avLst>
                    <a:gd name="adj1" fmla="val 50000"/>
                    <a:gd name="adj2" fmla="val 6763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爆発 2 9"/>
                <p:cNvSpPr/>
                <p:nvPr/>
              </p:nvSpPr>
              <p:spPr>
                <a:xfrm>
                  <a:off x="3092338" y="1171833"/>
                  <a:ext cx="749300" cy="673100"/>
                </a:xfrm>
                <a:prstGeom prst="irregularSeal2">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右矢印 10"/>
                <p:cNvSpPr/>
                <p:nvPr/>
              </p:nvSpPr>
              <p:spPr>
                <a:xfrm rot="1012510">
                  <a:off x="3856998" y="1423633"/>
                  <a:ext cx="886564" cy="360000"/>
                </a:xfrm>
                <a:prstGeom prst="rightArrow">
                  <a:avLst>
                    <a:gd name="adj1" fmla="val 50000"/>
                    <a:gd name="adj2" fmla="val 6763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右矢印 11"/>
                <p:cNvSpPr/>
                <p:nvPr/>
              </p:nvSpPr>
              <p:spPr>
                <a:xfrm rot="4640263">
                  <a:off x="4182173" y="2354593"/>
                  <a:ext cx="1451296" cy="360000"/>
                </a:xfrm>
                <a:prstGeom prst="rightArrow">
                  <a:avLst>
                    <a:gd name="adj1" fmla="val 50000"/>
                    <a:gd name="adj2" fmla="val 6763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右矢印 12"/>
                <p:cNvSpPr/>
                <p:nvPr/>
              </p:nvSpPr>
              <p:spPr>
                <a:xfrm rot="18806810">
                  <a:off x="5249737" y="2838416"/>
                  <a:ext cx="387631" cy="360000"/>
                </a:xfrm>
                <a:prstGeom prst="rightArrow">
                  <a:avLst>
                    <a:gd name="adj1" fmla="val 50000"/>
                    <a:gd name="adj2" fmla="val 6763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4" name="右矢印 13"/>
                <p:cNvSpPr/>
                <p:nvPr/>
              </p:nvSpPr>
              <p:spPr>
                <a:xfrm>
                  <a:off x="5659009" y="2688770"/>
                  <a:ext cx="792000" cy="360000"/>
                </a:xfrm>
                <a:prstGeom prst="rightArrow">
                  <a:avLst>
                    <a:gd name="adj1" fmla="val 50000"/>
                    <a:gd name="adj2" fmla="val 6763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sp>
          <p:nvSpPr>
            <p:cNvPr id="15" name="テキスト ボックス 14"/>
            <p:cNvSpPr txBox="1"/>
            <p:nvPr/>
          </p:nvSpPr>
          <p:spPr>
            <a:xfrm>
              <a:off x="586092" y="6509569"/>
              <a:ext cx="5121915" cy="307777"/>
            </a:xfrm>
            <a:prstGeom prst="rect">
              <a:avLst/>
            </a:prstGeom>
            <a:noFill/>
          </p:spPr>
          <p:txBody>
            <a:bodyPr wrap="none" rtlCol="0">
              <a:spAutoFit/>
            </a:bodyPr>
            <a:lstStyle/>
            <a:p>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包括的暴力防止プログラム認定委員会（</a:t>
              </a:r>
              <a:r>
                <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2005</a:t>
              </a: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）を参考に作成</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p:txBody>
        </p:sp>
      </p:grpSp>
    </p:spTree>
    <p:extLst>
      <p:ext uri="{BB962C8B-B14F-4D97-AF65-F5344CB8AC3E}">
        <p14:creationId xmlns:p14="http://schemas.microsoft.com/office/powerpoint/2010/main" val="166471258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365127"/>
            <a:ext cx="7886700" cy="1095373"/>
          </a:xfrm>
        </p:spPr>
        <p:txBody>
          <a:bodyPr>
            <a:normAutofit/>
          </a:bodyPr>
          <a:lstStyle/>
          <a:p>
            <a:r>
              <a:rPr lang="ja-JP" altLang="en-US" sz="4000" b="1" dirty="0">
                <a:latin typeface="メイリオ" panose="020B0604030504040204" pitchFamily="50" charset="-128"/>
                <a:ea typeface="メイリオ" panose="020B0604030504040204" pitchFamily="50" charset="-128"/>
                <a:cs typeface="メイリオ" panose="020B0604030504040204" pitchFamily="50" charset="-128"/>
              </a:rPr>
              <a:t>危機介入</a:t>
            </a:r>
            <a:r>
              <a:rPr lang="ja-JP" altLang="en-US" sz="400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3600" dirty="0" smtClean="0">
                <a:latin typeface="メイリオ" panose="020B0604030504040204" pitchFamily="50" charset="-128"/>
                <a:ea typeface="メイリオ" panose="020B0604030504040204" pitchFamily="50" charset="-128"/>
                <a:cs typeface="メイリオ" panose="020B0604030504040204" pitchFamily="50" charset="-128"/>
              </a:rPr>
              <a:t>身体拘束の考え方</a:t>
            </a:r>
            <a:endParaRPr lang="ja-JP" altLang="en-US" sz="3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628650" y="1533070"/>
            <a:ext cx="7886700" cy="4851400"/>
          </a:xfrm>
        </p:spPr>
        <p:txBody>
          <a:bodyPr>
            <a:normAutofit/>
          </a:bodyPr>
          <a:lstStyle/>
          <a:p>
            <a:pPr marL="0" indent="0">
              <a:buNone/>
            </a:pPr>
            <a:r>
              <a:rPr lang="ja-JP" altLang="en-US" sz="2400" b="1" dirty="0" smtClean="0">
                <a:latin typeface="メイリオ" panose="020B0604030504040204" pitchFamily="50" charset="-128"/>
                <a:ea typeface="メイリオ" panose="020B0604030504040204" pitchFamily="50" charset="-128"/>
                <a:cs typeface="メイリオ" panose="020B0604030504040204" pitchFamily="50" charset="-128"/>
              </a:rPr>
              <a:t>身体拘束実施の３要件</a:t>
            </a:r>
            <a:endParaRPr lang="en-US" altLang="ja-JP" sz="24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endParaRPr lang="en-US" altLang="ja-JP" sz="24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endParaRPr lang="en-US" altLang="ja-JP" sz="2400" b="1" dirty="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endParaRPr lang="en-US" altLang="ja-JP" sz="24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endParaRPr lang="en-US" altLang="ja-JP" sz="2400" b="1" dirty="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endParaRPr lang="en-US" altLang="ja-JP" sz="24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endParaRPr lang="en-US" altLang="ja-JP" sz="2400" b="1" dirty="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ja-JP" altLang="en-US" sz="2400" b="1" dirty="0" smtClean="0">
                <a:latin typeface="メイリオ" panose="020B0604030504040204" pitchFamily="50" charset="-128"/>
                <a:ea typeface="メイリオ" panose="020B0604030504040204" pitchFamily="50" charset="-128"/>
                <a:cs typeface="メイリオ" panose="020B0604030504040204" pitchFamily="50" charset="-128"/>
              </a:rPr>
              <a:t>やむを得ない身体拘束（危機介入）のその後</a:t>
            </a:r>
            <a:endParaRPr lang="en-US" altLang="ja-JP" sz="2400" b="1" dirty="0">
              <a:latin typeface="メイリオ" panose="020B0604030504040204" pitchFamily="50" charset="-128"/>
              <a:ea typeface="メイリオ" panose="020B0604030504040204" pitchFamily="50" charset="-128"/>
              <a:cs typeface="メイリオ" panose="020B0604030504040204" pitchFamily="50" charset="-128"/>
            </a:endParaRPr>
          </a:p>
          <a:p>
            <a:pPr marL="536575" lvl="1" indent="-274638">
              <a:lnSpc>
                <a:spcPct val="100000"/>
              </a:lnSpc>
              <a:buFont typeface="Wingdings" panose="05000000000000000000" pitchFamily="2" charset="2"/>
              <a:buChar char="n"/>
            </a:pPr>
            <a:r>
              <a:rPr lang="en-US" altLang="ja-JP" sz="22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200" dirty="0" smtClean="0">
                <a:latin typeface="メイリオ" panose="020B0604030504040204" pitchFamily="50" charset="-128"/>
                <a:ea typeface="メイリオ" panose="020B0604030504040204" pitchFamily="50" charset="-128"/>
                <a:cs typeface="メイリオ" panose="020B0604030504040204" pitchFamily="50" charset="-128"/>
              </a:rPr>
              <a:t>危機</a:t>
            </a:r>
            <a:r>
              <a:rPr lang="en-US" altLang="ja-JP" sz="22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200" dirty="0" smtClean="0">
                <a:latin typeface="メイリオ" panose="020B0604030504040204" pitchFamily="50" charset="-128"/>
                <a:ea typeface="メイリオ" panose="020B0604030504040204" pitchFamily="50" charset="-128"/>
                <a:cs typeface="メイリオ" panose="020B0604030504040204" pitchFamily="50" charset="-128"/>
              </a:rPr>
              <a:t>であれば繰り返して良いのか</a:t>
            </a:r>
            <a:endParaRPr lang="en-US" altLang="ja-JP" sz="2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536575" lvl="1" indent="-274638">
              <a:lnSpc>
                <a:spcPct val="100000"/>
              </a:lnSpc>
              <a:buFont typeface="Wingdings" panose="05000000000000000000" pitchFamily="2" charset="2"/>
              <a:buChar char="n"/>
            </a:pPr>
            <a:r>
              <a:rPr lang="ja-JP" altLang="en-US" sz="2200" dirty="0" smtClean="0">
                <a:latin typeface="メイリオ" panose="020B0604030504040204" pitchFamily="50" charset="-128"/>
                <a:ea typeface="メイリオ" panose="020B0604030504040204" pitchFamily="50" charset="-128"/>
                <a:cs typeface="メイリオ" panose="020B0604030504040204" pitchFamily="50" charset="-128"/>
              </a:rPr>
              <a:t>緊急であっても身体拘束 ≠ 適切な支援</a:t>
            </a:r>
            <a:endParaRPr lang="en-US" altLang="ja-JP" sz="2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536575" lvl="1" indent="-274638">
              <a:lnSpc>
                <a:spcPct val="100000"/>
              </a:lnSpc>
              <a:buFont typeface="Wingdings" panose="05000000000000000000" pitchFamily="2" charset="2"/>
              <a:buChar char="n"/>
            </a:pPr>
            <a:r>
              <a:rPr lang="ja-JP" altLang="en-US" sz="2200" dirty="0" smtClean="0">
                <a:latin typeface="メイリオ" panose="020B0604030504040204" pitchFamily="50" charset="-128"/>
                <a:ea typeface="メイリオ" panose="020B0604030504040204" pitchFamily="50" charset="-128"/>
                <a:cs typeface="メイリオ" panose="020B0604030504040204" pitchFamily="50" charset="-128"/>
              </a:rPr>
              <a:t>連続性の錯覚</a:t>
            </a:r>
            <a:r>
              <a:rPr lang="en-US" altLang="ja-JP" sz="17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700" dirty="0" smtClean="0">
                <a:latin typeface="メイリオ" panose="020B0604030504040204" pitchFamily="50" charset="-128"/>
                <a:ea typeface="メイリオ" panose="020B0604030504040204" pitchFamily="50" charset="-128"/>
                <a:cs typeface="メイリオ" panose="020B0604030504040204" pitchFamily="50" charset="-128"/>
              </a:rPr>
              <a:t>野沢</a:t>
            </a:r>
            <a:r>
              <a:rPr lang="en-US" altLang="ja-JP" sz="1700" dirty="0" smtClean="0">
                <a:latin typeface="メイリオ" panose="020B0604030504040204" pitchFamily="50" charset="-128"/>
                <a:ea typeface="メイリオ" panose="020B0604030504040204" pitchFamily="50" charset="-128"/>
                <a:cs typeface="メイリオ" panose="020B0604030504040204" pitchFamily="50" charset="-128"/>
              </a:rPr>
              <a:t>, 2006; </a:t>
            </a:r>
            <a:r>
              <a:rPr lang="ja-JP" altLang="en-US" sz="1700" dirty="0" smtClean="0">
                <a:latin typeface="メイリオ" panose="020B0604030504040204" pitchFamily="50" charset="-128"/>
                <a:ea typeface="メイリオ" panose="020B0604030504040204" pitchFamily="50" charset="-128"/>
                <a:cs typeface="メイリオ" panose="020B0604030504040204" pitchFamily="50" charset="-128"/>
              </a:rPr>
              <a:t>野沢</a:t>
            </a:r>
            <a:r>
              <a:rPr lang="en-US" altLang="ja-JP" sz="1700" dirty="0" smtClean="0">
                <a:latin typeface="メイリオ" panose="020B0604030504040204" pitchFamily="50" charset="-128"/>
                <a:ea typeface="メイリオ" panose="020B0604030504040204" pitchFamily="50" charset="-128"/>
                <a:cs typeface="メイリオ" panose="020B0604030504040204" pitchFamily="50" charset="-128"/>
              </a:rPr>
              <a:t>, 2007; </a:t>
            </a:r>
            <a:r>
              <a:rPr lang="ja-JP" altLang="en-US" sz="1700" dirty="0" smtClean="0">
                <a:latin typeface="メイリオ" panose="020B0604030504040204" pitchFamily="50" charset="-128"/>
                <a:ea typeface="メイリオ" panose="020B0604030504040204" pitchFamily="50" charset="-128"/>
                <a:cs typeface="メイリオ" panose="020B0604030504040204" pitchFamily="50" charset="-128"/>
              </a:rPr>
              <a:t>基礎研修テキスト</a:t>
            </a:r>
            <a:r>
              <a:rPr lang="en-US" altLang="ja-JP" sz="1700" dirty="0" smtClean="0">
                <a:latin typeface="メイリオ" panose="020B0604030504040204" pitchFamily="50" charset="-128"/>
                <a:ea typeface="メイリオ" panose="020B0604030504040204" pitchFamily="50" charset="-128"/>
                <a:cs typeface="メイリオ" panose="020B0604030504040204" pitchFamily="50" charset="-128"/>
              </a:rPr>
              <a:t>p.98〕</a:t>
            </a:r>
          </a:p>
          <a:p>
            <a:pPr marL="536575" lvl="1" indent="-274638">
              <a:buFont typeface="Wingdings" panose="05000000000000000000" pitchFamily="2" charset="2"/>
              <a:buChar char="n"/>
            </a:pPr>
            <a:endParaRPr lang="en-US" altLang="ja-JP" sz="2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363538" indent="-363538">
              <a:buFont typeface="Wingdings" panose="05000000000000000000" pitchFamily="2" charset="2"/>
              <a:buChar char="n"/>
            </a:pPr>
            <a:endParaRPr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8" name="表 7"/>
          <p:cNvGraphicFramePr>
            <a:graphicFrameLocks noGrp="1"/>
          </p:cNvGraphicFramePr>
          <p:nvPr>
            <p:extLst/>
          </p:nvPr>
        </p:nvGraphicFramePr>
        <p:xfrm>
          <a:off x="740228" y="2021114"/>
          <a:ext cx="7775121" cy="1825172"/>
        </p:xfrm>
        <a:graphic>
          <a:graphicData uri="http://schemas.openxmlformats.org/drawingml/2006/table">
            <a:tbl>
              <a:tblPr firstRow="1" bandRow="1">
                <a:tableStyleId>{5C22544A-7EE6-4342-B048-85BDC9FD1C3A}</a:tableStyleId>
              </a:tblPr>
              <a:tblGrid>
                <a:gridCol w="2591707"/>
                <a:gridCol w="2591707"/>
                <a:gridCol w="2591707"/>
              </a:tblGrid>
              <a:tr h="461523">
                <a:tc>
                  <a:txBody>
                    <a:bodyPr/>
                    <a:lstStyle/>
                    <a:p>
                      <a:pPr algn="ctr"/>
                      <a:r>
                        <a:rPr kumimoji="1" lang="ja-JP" altLang="en-US" sz="2000" b="0" dirty="0" smtClean="0">
                          <a:latin typeface="メイリオ" panose="020B0604030504040204" pitchFamily="50" charset="-128"/>
                          <a:ea typeface="メイリオ" panose="020B0604030504040204" pitchFamily="50" charset="-128"/>
                          <a:cs typeface="メイリオ" panose="020B0604030504040204" pitchFamily="50" charset="-128"/>
                        </a:rPr>
                        <a:t>切迫性</a:t>
                      </a:r>
                      <a:endParaRPr kumimoji="1" lang="ja-JP" altLang="en-US" sz="2000" b="0" dirty="0">
                        <a:latin typeface="メイリオ" panose="020B0604030504040204" pitchFamily="50" charset="-128"/>
                        <a:ea typeface="メイリオ" panose="020B0604030504040204" pitchFamily="50" charset="-128"/>
                        <a:cs typeface="メイリオ" panose="020B0604030504040204" pitchFamily="50" charset="-128"/>
                      </a:endParaRPr>
                    </a:p>
                  </a:txBody>
                  <a:tcPr marB="0" anchor="ctr">
                    <a:lnR w="38100" cap="flat" cmpd="sng" algn="ctr">
                      <a:solidFill>
                        <a:schemeClr val="bg1"/>
                      </a:solidFill>
                      <a:prstDash val="solid"/>
                      <a:round/>
                      <a:headEnd type="none" w="med" len="med"/>
                      <a:tailEnd type="none" w="med" len="med"/>
                    </a:lnR>
                  </a:tcPr>
                </a:tc>
                <a:tc>
                  <a:txBody>
                    <a:bodyPr/>
                    <a:lstStyle/>
                    <a:p>
                      <a:pPr algn="ctr"/>
                      <a:r>
                        <a:rPr kumimoji="1" lang="ja-JP" altLang="en-US" sz="2000" b="0" dirty="0" smtClean="0">
                          <a:latin typeface="メイリオ" panose="020B0604030504040204" pitchFamily="50" charset="-128"/>
                          <a:ea typeface="メイリオ" panose="020B0604030504040204" pitchFamily="50" charset="-128"/>
                          <a:cs typeface="メイリオ" panose="020B0604030504040204" pitchFamily="50" charset="-128"/>
                        </a:rPr>
                        <a:t>非代替性</a:t>
                      </a:r>
                      <a:endParaRPr kumimoji="1" lang="ja-JP" altLang="en-US" sz="2000" b="0" dirty="0">
                        <a:latin typeface="メイリオ" panose="020B0604030504040204" pitchFamily="50" charset="-128"/>
                        <a:ea typeface="メイリオ" panose="020B0604030504040204" pitchFamily="50" charset="-128"/>
                        <a:cs typeface="メイリオ" panose="020B0604030504040204" pitchFamily="50" charset="-128"/>
                      </a:endParaRPr>
                    </a:p>
                  </a:txBody>
                  <a:tcPr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a:txBody>
                    <a:bodyPr/>
                    <a:lstStyle/>
                    <a:p>
                      <a:pPr algn="ctr"/>
                      <a:r>
                        <a:rPr kumimoji="1" lang="ja-JP" altLang="en-US" sz="2000" b="0" dirty="0" smtClean="0">
                          <a:latin typeface="メイリオ" panose="020B0604030504040204" pitchFamily="50" charset="-128"/>
                          <a:ea typeface="メイリオ" panose="020B0604030504040204" pitchFamily="50" charset="-128"/>
                          <a:cs typeface="メイリオ" panose="020B0604030504040204" pitchFamily="50" charset="-128"/>
                        </a:rPr>
                        <a:t>一時性</a:t>
                      </a:r>
                      <a:endParaRPr kumimoji="1" lang="ja-JP" altLang="en-US" sz="2000" b="0" dirty="0">
                        <a:latin typeface="メイリオ" panose="020B0604030504040204" pitchFamily="50" charset="-128"/>
                        <a:ea typeface="メイリオ" panose="020B0604030504040204" pitchFamily="50" charset="-128"/>
                        <a:cs typeface="メイリオ" panose="020B0604030504040204" pitchFamily="50" charset="-128"/>
                      </a:endParaRPr>
                    </a:p>
                  </a:txBody>
                  <a:tcPr marB="0" anchor="ctr">
                    <a:lnL w="38100" cap="flat" cmpd="sng" algn="ctr">
                      <a:solidFill>
                        <a:schemeClr val="bg1"/>
                      </a:solidFill>
                      <a:prstDash val="solid"/>
                      <a:round/>
                      <a:headEnd type="none" w="med" len="med"/>
                      <a:tailEnd type="none" w="med" len="med"/>
                    </a:lnL>
                  </a:tcPr>
                </a:tc>
              </a:tr>
              <a:tr h="1363649">
                <a:tc>
                  <a:txBody>
                    <a:bodyPr/>
                    <a:lstStyle/>
                    <a:p>
                      <a:pPr algn="just"/>
                      <a:r>
                        <a:rPr kumimoji="1" lang="ja-JP" altLang="en-US" sz="1700" b="0" dirty="0" smtClean="0">
                          <a:latin typeface="メイリオ" panose="020B0604030504040204" pitchFamily="50" charset="-128"/>
                          <a:ea typeface="メイリオ" panose="020B0604030504040204" pitchFamily="50" charset="-128"/>
                          <a:cs typeface="メイリオ" panose="020B0604030504040204" pitchFamily="50" charset="-128"/>
                        </a:rPr>
                        <a:t>利用者本人又は他の利用者等の生命、身体、権利が危険にさらされる可能性が著しく高いこと</a:t>
                      </a:r>
                    </a:p>
                  </a:txBody>
                  <a:tcPr marL="108000" marR="108000" marT="144000">
                    <a:lnR w="38100" cap="flat" cmpd="sng" algn="ctr">
                      <a:solidFill>
                        <a:schemeClr val="bg1"/>
                      </a:solidFill>
                      <a:prstDash val="solid"/>
                      <a:round/>
                      <a:headEnd type="none" w="med" len="med"/>
                      <a:tailEnd type="none" w="med" len="med"/>
                    </a:lnR>
                  </a:tcPr>
                </a:tc>
                <a:tc>
                  <a:txBody>
                    <a:bodyPr/>
                    <a:lstStyle/>
                    <a:p>
                      <a:pPr algn="just"/>
                      <a:r>
                        <a:rPr kumimoji="1" lang="ja-JP" altLang="en-US" sz="1700" b="0" dirty="0" smtClean="0">
                          <a:latin typeface="メイリオ" panose="020B0604030504040204" pitchFamily="50" charset="-128"/>
                          <a:ea typeface="メイリオ" panose="020B0604030504040204" pitchFamily="50" charset="-128"/>
                          <a:cs typeface="メイリオ" panose="020B0604030504040204" pitchFamily="50" charset="-128"/>
                        </a:rPr>
                        <a:t>身体拘束その他の行動制限を行う以外に代替する方法がないこと</a:t>
                      </a:r>
                    </a:p>
                  </a:txBody>
                  <a:tcPr marL="108000" marR="108000" marT="14400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a:txBody>
                    <a:bodyPr/>
                    <a:lstStyle/>
                    <a:p>
                      <a:pPr algn="just"/>
                      <a:r>
                        <a:rPr kumimoji="1" lang="ja-JP" altLang="en-US" sz="1700" b="0" dirty="0" smtClean="0">
                          <a:latin typeface="メイリオ" panose="020B0604030504040204" pitchFamily="50" charset="-128"/>
                          <a:ea typeface="メイリオ" panose="020B0604030504040204" pitchFamily="50" charset="-128"/>
                          <a:cs typeface="メイリオ" panose="020B0604030504040204" pitchFamily="50" charset="-128"/>
                        </a:rPr>
                        <a:t>身体拘束その他の行動制限が一時的なものであること</a:t>
                      </a:r>
                    </a:p>
                  </a:txBody>
                  <a:tcPr marL="108000" marR="108000" marT="144000">
                    <a:lnL w="38100" cap="flat" cmpd="sng" algn="ctr">
                      <a:solidFill>
                        <a:schemeClr val="bg1"/>
                      </a:solidFill>
                      <a:prstDash val="solid"/>
                      <a:round/>
                      <a:headEnd type="none" w="med" len="med"/>
                      <a:tailEnd type="none" w="med" len="med"/>
                    </a:lnL>
                  </a:tcPr>
                </a:tc>
              </a:tr>
            </a:tbl>
          </a:graphicData>
        </a:graphic>
      </p:graphicFrame>
    </p:spTree>
    <p:extLst>
      <p:ext uri="{BB962C8B-B14F-4D97-AF65-F5344CB8AC3E}">
        <p14:creationId xmlns:p14="http://schemas.microsoft.com/office/powerpoint/2010/main" val="346441737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365127"/>
            <a:ext cx="7886700" cy="1095373"/>
          </a:xfrm>
        </p:spPr>
        <p:txBody>
          <a:bodyPr>
            <a:normAutofit/>
          </a:bodyPr>
          <a:lstStyle/>
          <a:p>
            <a:r>
              <a:rPr kumimoji="1" lang="ja-JP" altLang="en-US" sz="4000" b="1" dirty="0" smtClean="0">
                <a:latin typeface="メイリオ" panose="020B0604030504040204" pitchFamily="50" charset="-128"/>
                <a:ea typeface="メイリオ" panose="020B0604030504040204" pitchFamily="50" charset="-128"/>
                <a:cs typeface="メイリオ" panose="020B0604030504040204" pitchFamily="50" charset="-128"/>
              </a:rPr>
              <a:t>参考文献</a:t>
            </a:r>
            <a:endParaRPr kumimoji="1" lang="ja-JP" altLang="en-US" sz="3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628650" y="1600200"/>
            <a:ext cx="7886700" cy="4851400"/>
          </a:xfrm>
        </p:spPr>
        <p:txBody>
          <a:bodyPr>
            <a:normAutofit lnSpcReduction="10000"/>
          </a:bodyPr>
          <a:lstStyle/>
          <a:p>
            <a:pPr marL="0" indent="0" algn="just">
              <a:lnSpc>
                <a:spcPct val="100000"/>
              </a:lnSpc>
              <a:buNone/>
            </a:pPr>
            <a:r>
              <a:rPr lang="ja-JP" altLang="en-US" sz="2000" b="1" u="sng" dirty="0" smtClean="0">
                <a:latin typeface="メイリオ" panose="020B0604030504040204" pitchFamily="50" charset="-128"/>
                <a:ea typeface="メイリオ" panose="020B0604030504040204" pitchFamily="50" charset="-128"/>
                <a:cs typeface="メイリオ" panose="020B0604030504040204" pitchFamily="50" charset="-128"/>
              </a:rPr>
              <a:t>危機介入</a:t>
            </a:r>
            <a:endParaRPr lang="en-US" altLang="ja-JP" sz="2000" b="1" u="sng" dirty="0" smtClean="0">
              <a:latin typeface="メイリオ" panose="020B0604030504040204" pitchFamily="50" charset="-128"/>
              <a:ea typeface="メイリオ" panose="020B0604030504040204" pitchFamily="50" charset="-128"/>
              <a:cs typeface="メイリオ" panose="020B0604030504040204" pitchFamily="50" charset="-128"/>
            </a:endParaRPr>
          </a:p>
          <a:p>
            <a:pPr marL="452438" indent="-269875" algn="just">
              <a:lnSpc>
                <a:spcPct val="100000"/>
              </a:lnSpc>
              <a:spcBef>
                <a:spcPts val="600"/>
              </a:spcBef>
              <a:buFont typeface="Wingdings" panose="05000000000000000000" pitchFamily="2" charset="2"/>
              <a:buChar char="n"/>
            </a:pP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包括的暴力防止プログラム</a:t>
            </a:r>
            <a:r>
              <a:rPr lang="ja-JP" altLang="en-US" sz="2000" smtClean="0">
                <a:latin typeface="メイリオ" panose="020B0604030504040204" pitchFamily="50" charset="-128"/>
                <a:ea typeface="メイリオ" panose="020B0604030504040204" pitchFamily="50" charset="-128"/>
                <a:cs typeface="メイリオ" panose="020B0604030504040204" pitchFamily="50" charset="-128"/>
              </a:rPr>
              <a:t>認定委員会「</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医療職のための包括的暴力防止プログラム」医学書院，</a:t>
            </a:r>
            <a:r>
              <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rPr>
              <a:t>2005</a:t>
            </a:r>
          </a:p>
          <a:p>
            <a:pPr marL="0" indent="0" algn="just">
              <a:lnSpc>
                <a:spcPct val="100000"/>
              </a:lnSpc>
              <a:spcBef>
                <a:spcPts val="600"/>
              </a:spcBef>
              <a:buNone/>
            </a:pPr>
            <a:endPar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lgn="just">
              <a:lnSpc>
                <a:spcPct val="100000"/>
              </a:lnSpc>
              <a:spcBef>
                <a:spcPts val="600"/>
              </a:spcBef>
              <a:buNone/>
            </a:pPr>
            <a:r>
              <a:rPr lang="ja-JP" altLang="en-US" sz="2000" b="1" u="sng" dirty="0" smtClean="0">
                <a:latin typeface="メイリオ" panose="020B0604030504040204" pitchFamily="50" charset="-128"/>
                <a:ea typeface="メイリオ" panose="020B0604030504040204" pitchFamily="50" charset="-128"/>
                <a:cs typeface="メイリオ" panose="020B0604030504040204" pitchFamily="50" charset="-128"/>
              </a:rPr>
              <a:t>障害者虐待の防止</a:t>
            </a:r>
            <a:endParaRPr lang="en-US" altLang="ja-JP" sz="2000" b="1" u="sng" dirty="0" smtClean="0">
              <a:latin typeface="メイリオ" panose="020B0604030504040204" pitchFamily="50" charset="-128"/>
              <a:ea typeface="メイリオ" panose="020B0604030504040204" pitchFamily="50" charset="-128"/>
              <a:cs typeface="メイリオ" panose="020B0604030504040204" pitchFamily="50" charset="-128"/>
            </a:endParaRPr>
          </a:p>
          <a:p>
            <a:pPr marL="452438" indent="-269875" algn="just">
              <a:lnSpc>
                <a:spcPct val="100000"/>
              </a:lnSpc>
              <a:spcBef>
                <a:spcPts val="600"/>
              </a:spcBef>
              <a:buFont typeface="Wingdings" panose="05000000000000000000" pitchFamily="2" charset="2"/>
              <a:buChar char="n"/>
            </a:pP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野沢和宏「知的障害と社会①なぜ人は虐待するのか～障害のある人の尊厳を守るために～」有限会社</a:t>
            </a:r>
            <a:r>
              <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rPr>
              <a:t>S</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プランニング，</a:t>
            </a:r>
            <a:r>
              <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rPr>
              <a:t>2006</a:t>
            </a:r>
          </a:p>
          <a:p>
            <a:pPr marL="452438" indent="-269875" algn="just">
              <a:lnSpc>
                <a:spcPct val="100000"/>
              </a:lnSpc>
              <a:spcBef>
                <a:spcPts val="600"/>
              </a:spcBef>
              <a:buFont typeface="Wingdings" panose="05000000000000000000" pitchFamily="2" charset="2"/>
              <a:buChar char="n"/>
            </a:pP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野沢</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和宏「条例のある街－障害のある人もない人も暮らしやすい時代に－」ぶどう社，</a:t>
            </a:r>
            <a:r>
              <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rPr>
              <a:t>2007</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pPr marL="0" indent="0" algn="just">
              <a:lnSpc>
                <a:spcPct val="100000"/>
              </a:lnSpc>
              <a:spcBef>
                <a:spcPts val="600"/>
              </a:spcBef>
              <a:buNone/>
            </a:pPr>
            <a:endPar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lgn="just">
              <a:lnSpc>
                <a:spcPct val="100000"/>
              </a:lnSpc>
              <a:spcBef>
                <a:spcPts val="600"/>
              </a:spcBef>
              <a:buNone/>
            </a:pPr>
            <a:r>
              <a:rPr lang="ja-JP" altLang="en-US" sz="2000" b="1" u="sng" dirty="0" smtClean="0">
                <a:latin typeface="メイリオ" panose="020B0604030504040204" pitchFamily="50" charset="-128"/>
                <a:ea typeface="メイリオ" panose="020B0604030504040204" pitchFamily="50" charset="-128"/>
                <a:cs typeface="メイリオ" panose="020B0604030504040204" pitchFamily="50" charset="-128"/>
              </a:rPr>
              <a:t>機能的アセスメント</a:t>
            </a:r>
            <a:endParaRPr lang="en-US" altLang="ja-JP" sz="2000" b="1" u="sng" dirty="0" smtClean="0">
              <a:latin typeface="メイリオ" panose="020B0604030504040204" pitchFamily="50" charset="-128"/>
              <a:ea typeface="メイリオ" panose="020B0604030504040204" pitchFamily="50" charset="-128"/>
              <a:cs typeface="メイリオ" panose="020B0604030504040204" pitchFamily="50" charset="-128"/>
            </a:endParaRPr>
          </a:p>
          <a:p>
            <a:pPr marL="452438" indent="-269875" algn="just">
              <a:lnSpc>
                <a:spcPct val="100000"/>
              </a:lnSpc>
              <a:spcBef>
                <a:spcPts val="600"/>
              </a:spcBef>
              <a:buFont typeface="Wingdings" panose="05000000000000000000" pitchFamily="2" charset="2"/>
              <a:buChar char="n"/>
            </a:pP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井上雅彦・小笠原恵・平澤紀子「</a:t>
            </a:r>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8</a:t>
            </a:r>
            <a:r>
              <a:rPr lang="ja-JP" altLang="en-US" sz="2000" dirty="0" err="1">
                <a:latin typeface="メイリオ" panose="020B0604030504040204" pitchFamily="50" charset="-128"/>
                <a:ea typeface="メイリオ" panose="020B0604030504040204" pitchFamily="50" charset="-128"/>
                <a:cs typeface="メイリオ" panose="020B0604030504040204" pitchFamily="50" charset="-128"/>
              </a:rPr>
              <a:t>つの</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視点でうまくいく</a:t>
            </a:r>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発達障害のある子の</a:t>
            </a:r>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ABA</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ケーススタディ</a:t>
            </a:r>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アセスメントからアプローチへつなぐコツ</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a:t>
            </a:r>
            <a:r>
              <a:rPr lang="zh-TW" altLang="en-US" sz="2000" dirty="0">
                <a:latin typeface="メイリオ" panose="020B0604030504040204" pitchFamily="50" charset="-128"/>
                <a:ea typeface="メイリオ" panose="020B0604030504040204" pitchFamily="50" charset="-128"/>
                <a:cs typeface="メイリオ" panose="020B0604030504040204" pitchFamily="50" charset="-128"/>
              </a:rPr>
              <a:t>中央法規</a:t>
            </a:r>
            <a:r>
              <a:rPr lang="zh-TW" altLang="en-US" sz="2000" dirty="0" smtClean="0">
                <a:latin typeface="メイリオ" panose="020B0604030504040204" pitchFamily="50" charset="-128"/>
                <a:ea typeface="メイリオ" panose="020B0604030504040204" pitchFamily="50" charset="-128"/>
                <a:cs typeface="メイリオ" panose="020B0604030504040204" pitchFamily="50" charset="-128"/>
              </a:rPr>
              <a:t>出版</a:t>
            </a:r>
            <a:r>
              <a:rPr lang="ja-JP" altLang="en-US" sz="2000" dirty="0" err="1"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rPr>
              <a:t>2013</a:t>
            </a:r>
          </a:p>
        </p:txBody>
      </p:sp>
    </p:spTree>
    <p:extLst>
      <p:ext uri="{BB962C8B-B14F-4D97-AF65-F5344CB8AC3E}">
        <p14:creationId xmlns:p14="http://schemas.microsoft.com/office/powerpoint/2010/main" val="42073648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365127"/>
            <a:ext cx="7886700" cy="1095373"/>
          </a:xfrm>
        </p:spPr>
        <p:txBody>
          <a:bodyPr>
            <a:normAutofit/>
          </a:bodyPr>
          <a:lstStyle/>
          <a:p>
            <a:r>
              <a:rPr lang="ja-JP" altLang="en-US" sz="4000" b="1" dirty="0" smtClean="0">
                <a:latin typeface="メイリオ" panose="020B0604030504040204" pitchFamily="50" charset="-128"/>
                <a:ea typeface="メイリオ" panose="020B0604030504040204" pitchFamily="50" charset="-128"/>
                <a:cs typeface="メイリオ" panose="020B0604030504040204" pitchFamily="50" charset="-128"/>
              </a:rPr>
              <a:t>演習の流れ</a:t>
            </a:r>
            <a:r>
              <a:rPr lang="en-US" altLang="ja-JP" sz="4000" b="1" dirty="0" smtClean="0">
                <a:latin typeface="メイリオ" panose="020B0604030504040204" pitchFamily="50" charset="-128"/>
                <a:ea typeface="メイリオ" panose="020B0604030504040204" pitchFamily="50" charset="-128"/>
                <a:cs typeface="メイリオ" panose="020B0604030504040204" pitchFamily="50" charset="-128"/>
              </a:rPr>
              <a:t>	</a:t>
            </a:r>
            <a:endParaRPr kumimoji="1" lang="ja-JP" altLang="en-US" sz="3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8" name="正方形/長方形 27"/>
          <p:cNvSpPr/>
          <p:nvPr/>
        </p:nvSpPr>
        <p:spPr>
          <a:xfrm>
            <a:off x="686723" y="1683504"/>
            <a:ext cx="7540287" cy="343295"/>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10:10</a:t>
            </a:r>
            <a:r>
              <a:rPr kumimoji="1"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10:30</a:t>
            </a:r>
            <a:r>
              <a:rPr kumimoji="1"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11:00</a:t>
            </a:r>
            <a:r>
              <a:rPr kumimoji="1"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12:00</a:t>
            </a:r>
            <a:r>
              <a:rPr kumimoji="1"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endParaRPr kumimoji="1"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正方形/長方形 5"/>
          <p:cNvSpPr/>
          <p:nvPr/>
        </p:nvSpPr>
        <p:spPr>
          <a:xfrm>
            <a:off x="702374" y="4359965"/>
            <a:ext cx="7828627" cy="21336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112838" indent="-1112838"/>
            <a:r>
              <a:rPr lang="ja-JP" altLang="en-US" sz="2200"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演習①</a:t>
            </a:r>
            <a:r>
              <a:rPr lang="ja-JP" altLang="en-US" sz="2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：何を記録するのかを個人・グループで検討し、決めるまでのプロセスとポイントを学びます。</a:t>
            </a:r>
            <a:endParaRPr lang="en-US" altLang="ja-JP" sz="2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112838" indent="-1112838">
              <a:spcBef>
                <a:spcPts val="1200"/>
              </a:spcBef>
            </a:pPr>
            <a:r>
              <a:rPr lang="ja-JP" altLang="en-US" sz="2200"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演習②</a:t>
            </a:r>
            <a:r>
              <a:rPr lang="ja-JP" altLang="en-US" sz="2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：記録する内容を絞り込み、具体的な記録フォームの作成・記録方法の検討を行います。</a:t>
            </a:r>
            <a:endParaRPr kumimoji="1" lang="ja-JP" altLang="en-US" sz="2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4" name="グループ化 3"/>
          <p:cNvGrpSpPr>
            <a:grpSpLocks noChangeAspect="1"/>
          </p:cNvGrpSpPr>
          <p:nvPr/>
        </p:nvGrpSpPr>
        <p:grpSpPr>
          <a:xfrm>
            <a:off x="702373" y="2334906"/>
            <a:ext cx="7572096" cy="1752094"/>
            <a:chOff x="702374" y="2334922"/>
            <a:chExt cx="4972685" cy="1150620"/>
          </a:xfrm>
        </p:grpSpPr>
        <p:sp>
          <p:nvSpPr>
            <p:cNvPr id="15" name="ホームベース 14"/>
            <p:cNvSpPr/>
            <p:nvPr/>
          </p:nvSpPr>
          <p:spPr>
            <a:xfrm>
              <a:off x="702374" y="2334922"/>
              <a:ext cx="1388745" cy="1139825"/>
            </a:xfrm>
            <a:prstGeom prst="homePlate">
              <a:avLst>
                <a:gd name="adj" fmla="val 22301"/>
              </a:avLst>
            </a:prstGeom>
            <a:solidFill>
              <a:schemeClr val="bg1"/>
            </a:solidFill>
            <a:ln w="952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sz="1600" kern="100"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〔各自〕</a:t>
              </a:r>
              <a:endParaRPr lang="ja-JP" sz="160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ctr">
                <a:spcAft>
                  <a:spcPts val="0"/>
                </a:spcAft>
              </a:pPr>
              <a:r>
                <a:rPr lang="ja-JP" sz="1600" kern="0"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記録の原則と方法</a:t>
              </a:r>
              <a:endParaRPr lang="ja-JP" sz="160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ctr">
                <a:spcAft>
                  <a:spcPts val="0"/>
                </a:spcAft>
              </a:pPr>
              <a:r>
                <a:rPr lang="en-US" sz="1600" kern="100"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 </a:t>
              </a:r>
              <a:endParaRPr lang="en-US" sz="1600" kern="100"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ctr">
                <a:spcAft>
                  <a:spcPts val="0"/>
                </a:spcAft>
              </a:pPr>
              <a:endParaRPr lang="ja-JP" sz="160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ctr">
                <a:spcAft>
                  <a:spcPts val="0"/>
                </a:spcAft>
              </a:pPr>
              <a:r>
                <a:rPr lang="en-US" sz="1600" kern="100"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20</a:t>
              </a:r>
              <a:r>
                <a:rPr lang="ja-JP" sz="1600" kern="100"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分</a:t>
              </a:r>
              <a:endParaRPr lang="ja-JP" sz="1600" kern="100"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山形 15"/>
            <p:cNvSpPr/>
            <p:nvPr/>
          </p:nvSpPr>
          <p:spPr>
            <a:xfrm>
              <a:off x="1897444" y="2334922"/>
              <a:ext cx="1388745" cy="1139825"/>
            </a:xfrm>
            <a:prstGeom prst="chevron">
              <a:avLst>
                <a:gd name="adj" fmla="val 22809"/>
              </a:avLst>
            </a:prstGeom>
            <a:solidFill>
              <a:schemeClr val="accent5">
                <a:lumMod val="20000"/>
                <a:lumOff val="80000"/>
              </a:schemeClr>
            </a:solidFill>
            <a:ln w="952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8000" tIns="45720" rIns="18000" bIns="45720" numCol="1" spcCol="0" rtlCol="0" fromWordArt="0" anchor="ctr" anchorCtr="0" forceAA="0" compatLnSpc="1">
              <a:prstTxWarp prst="textNoShape">
                <a:avLst/>
              </a:prstTxWarp>
              <a:noAutofit/>
            </a:bodyPr>
            <a:lstStyle/>
            <a:p>
              <a:pPr algn="ctr">
                <a:spcAft>
                  <a:spcPts val="0"/>
                </a:spcAft>
              </a:pPr>
              <a:r>
                <a:rPr lang="ja-JP" sz="1600" kern="0"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〔グループ〕</a:t>
              </a:r>
              <a:endParaRPr lang="ja-JP" sz="160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ctr">
                <a:spcAft>
                  <a:spcPts val="0"/>
                </a:spcAft>
              </a:pPr>
              <a:r>
                <a:rPr lang="ja-JP" sz="1600" kern="100"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演習</a:t>
              </a:r>
              <a:r>
                <a:rPr lang="en-US" sz="1600" kern="100"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①</a:t>
              </a:r>
              <a:endParaRPr lang="ja-JP" sz="160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ctr">
                <a:spcAft>
                  <a:spcPts val="0"/>
                </a:spcAft>
              </a:pPr>
              <a:r>
                <a:rPr lang="en-US" sz="1600" kern="100"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 </a:t>
              </a:r>
              <a:endParaRPr lang="en-US" sz="1600" kern="100"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ctr">
                <a:spcAft>
                  <a:spcPts val="0"/>
                </a:spcAft>
              </a:pPr>
              <a:endParaRPr lang="ja-JP" sz="160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ctr">
                <a:spcAft>
                  <a:spcPts val="0"/>
                </a:spcAft>
              </a:pPr>
              <a:r>
                <a:rPr lang="en-US" sz="1600" kern="100"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30</a:t>
              </a:r>
              <a:r>
                <a:rPr lang="ja-JP" sz="1600" kern="100"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分</a:t>
              </a:r>
              <a:endParaRPr lang="ja-JP" sz="1600" kern="100"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山形 16"/>
            <p:cNvSpPr/>
            <p:nvPr/>
          </p:nvSpPr>
          <p:spPr>
            <a:xfrm>
              <a:off x="3091879" y="2345717"/>
              <a:ext cx="1388745" cy="1139825"/>
            </a:xfrm>
            <a:prstGeom prst="chevron">
              <a:avLst>
                <a:gd name="adj" fmla="val 22809"/>
              </a:avLst>
            </a:prstGeom>
            <a:solidFill>
              <a:schemeClr val="bg1"/>
            </a:solidFill>
            <a:ln w="952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8000" tIns="45720" rIns="18000" bIns="45720" numCol="1" spcCol="0" rtlCol="0" fromWordArt="0" anchor="ctr" anchorCtr="0" forceAA="0" compatLnSpc="1">
              <a:prstTxWarp prst="textNoShape">
                <a:avLst/>
              </a:prstTxWarp>
              <a:noAutofit/>
            </a:bodyPr>
            <a:lstStyle/>
            <a:p>
              <a:pPr algn="ctr">
                <a:spcAft>
                  <a:spcPts val="0"/>
                </a:spcAft>
              </a:pPr>
              <a:r>
                <a:rPr lang="ja-JP" sz="1600" kern="100"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〔グループ〕</a:t>
              </a:r>
              <a:endParaRPr lang="ja-JP" sz="160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ctr">
                <a:spcAft>
                  <a:spcPts val="0"/>
                </a:spcAft>
              </a:pPr>
              <a:r>
                <a:rPr lang="ja-JP" sz="1600" kern="0"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演習②</a:t>
              </a:r>
              <a:endParaRPr lang="ja-JP" sz="160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ctr">
                <a:spcAft>
                  <a:spcPts val="0"/>
                </a:spcAft>
              </a:pPr>
              <a:r>
                <a:rPr lang="en-US" sz="1600" kern="100"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 </a:t>
              </a:r>
              <a:endParaRPr lang="en-US" sz="1600" kern="100"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ctr">
                <a:spcAft>
                  <a:spcPts val="0"/>
                </a:spcAft>
              </a:pPr>
              <a:endParaRPr lang="ja-JP" sz="160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ctr">
                <a:spcAft>
                  <a:spcPts val="0"/>
                </a:spcAft>
              </a:pPr>
              <a:r>
                <a:rPr lang="en-US" sz="1600" kern="100"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60</a:t>
              </a:r>
              <a:r>
                <a:rPr lang="ja-JP" sz="1600" kern="100"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分</a:t>
              </a:r>
              <a:endParaRPr lang="ja-JP" sz="1600" kern="100"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 name="山形 17"/>
            <p:cNvSpPr/>
            <p:nvPr/>
          </p:nvSpPr>
          <p:spPr>
            <a:xfrm>
              <a:off x="4286949" y="2345717"/>
              <a:ext cx="1388110" cy="1139825"/>
            </a:xfrm>
            <a:prstGeom prst="chevron">
              <a:avLst>
                <a:gd name="adj" fmla="val 22809"/>
              </a:avLst>
            </a:prstGeom>
            <a:solidFill>
              <a:schemeClr val="accent5">
                <a:lumMod val="20000"/>
                <a:lumOff val="80000"/>
              </a:schemeClr>
            </a:solidFill>
            <a:ln w="952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8000" tIns="45720" rIns="18000" bIns="45720" numCol="1" spcCol="0" rtlCol="0" fromWordArt="0" anchor="ctr" anchorCtr="0" forceAA="0" compatLnSpc="1">
              <a:prstTxWarp prst="textNoShape">
                <a:avLst/>
              </a:prstTxWarp>
              <a:noAutofit/>
            </a:bodyPr>
            <a:lstStyle/>
            <a:p>
              <a:pPr algn="ctr">
                <a:spcAft>
                  <a:spcPts val="0"/>
                </a:spcAft>
              </a:pPr>
              <a:r>
                <a:rPr lang="ja-JP" sz="1600" kern="100"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〔全体〕</a:t>
              </a:r>
              <a:endParaRPr lang="ja-JP" sz="160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ctr">
                <a:spcAft>
                  <a:spcPts val="0"/>
                </a:spcAft>
              </a:pPr>
              <a:r>
                <a:rPr lang="ja-JP" altLang="en-US" sz="1600" kern="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危機</a:t>
              </a:r>
              <a:r>
                <a:rPr lang="ja-JP" altLang="en-US" sz="1600" kern="1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介入と</a:t>
              </a:r>
              <a:endParaRPr lang="en-US" altLang="ja-JP" sz="1600" kern="1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spcAft>
                  <a:spcPts val="0"/>
                </a:spcAft>
              </a:pPr>
              <a:r>
                <a:rPr lang="ja-JP" altLang="en-US" sz="1600" kern="100"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虐待防止</a:t>
              </a:r>
              <a:endParaRPr lang="ja-JP" sz="160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ctr">
                <a:spcAft>
                  <a:spcPts val="0"/>
                </a:spcAft>
              </a:pPr>
              <a:r>
                <a:rPr lang="en-US" sz="1600" kern="100"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 </a:t>
              </a:r>
              <a:endParaRPr lang="ja-JP" sz="160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ctr">
                <a:spcAft>
                  <a:spcPts val="0"/>
                </a:spcAft>
              </a:pPr>
              <a:r>
                <a:rPr lang="en-US" sz="1600" kern="100"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10</a:t>
              </a:r>
              <a:r>
                <a:rPr lang="ja-JP" sz="1600" kern="100"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分</a:t>
              </a:r>
              <a:endParaRPr lang="ja-JP" sz="1600" kern="100"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grpSp>
    </p:spTree>
    <p:extLst>
      <p:ext uri="{BB962C8B-B14F-4D97-AF65-F5344CB8AC3E}">
        <p14:creationId xmlns:p14="http://schemas.microsoft.com/office/powerpoint/2010/main" val="5082454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365127"/>
            <a:ext cx="7886700" cy="1095373"/>
          </a:xfrm>
        </p:spPr>
        <p:txBody>
          <a:bodyPr>
            <a:normAutofit/>
          </a:bodyPr>
          <a:lstStyle/>
          <a:p>
            <a:r>
              <a:rPr kumimoji="1" lang="ja-JP" altLang="en-US" sz="4000" b="1" dirty="0" smtClean="0">
                <a:latin typeface="メイリオ" panose="020B0604030504040204" pitchFamily="50" charset="-128"/>
                <a:ea typeface="メイリオ" panose="020B0604030504040204" pitchFamily="50" charset="-128"/>
                <a:cs typeface="メイリオ" panose="020B0604030504040204" pitchFamily="50" charset="-128"/>
              </a:rPr>
              <a:t>突然訪れる危機的</a:t>
            </a:r>
            <a:r>
              <a:rPr lang="ja-JP" altLang="en-US" sz="4000" b="1" dirty="0" smtClean="0">
                <a:latin typeface="メイリオ" panose="020B0604030504040204" pitchFamily="50" charset="-128"/>
                <a:ea typeface="メイリオ" panose="020B0604030504040204" pitchFamily="50" charset="-128"/>
                <a:cs typeface="メイリオ" panose="020B0604030504040204" pitchFamily="50" charset="-128"/>
              </a:rPr>
              <a:t>な状況</a:t>
            </a:r>
            <a:endParaRPr kumimoji="1" lang="ja-JP" altLang="en-US" sz="40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メモ 3"/>
          <p:cNvSpPr/>
          <p:nvPr/>
        </p:nvSpPr>
        <p:spPr>
          <a:xfrm>
            <a:off x="628650" y="1493628"/>
            <a:ext cx="7886700" cy="4946926"/>
          </a:xfrm>
          <a:prstGeom prst="foldedCorner">
            <a:avLst>
              <a:gd name="adj" fmla="val 6050"/>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bIns="0" rtlCol="0" anchor="b" anchorCtr="0"/>
          <a:lstStyle/>
          <a:p>
            <a:pPr marL="355600" indent="-266700" algn="just">
              <a:buFont typeface="Wingdings" panose="05000000000000000000" pitchFamily="2" charset="2"/>
              <a:buChar char="p"/>
            </a:pPr>
            <a:r>
              <a:rPr lang="ja-JP" altLang="en-US" sz="1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支援会議で話し合った内容をもとに</a:t>
            </a:r>
            <a:r>
              <a:rPr lang="ja-JP" altLang="en-US"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、来所時や班別活動時の手順を見直すことで、</a:t>
            </a:r>
            <a:r>
              <a:rPr lang="ja-JP" altLang="en-US" sz="1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のぞむさんの生活は少し落ち着いたかに見えました。</a:t>
            </a:r>
            <a:endParaRPr lang="en-US" altLang="ja-JP" sz="1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355600" indent="-266700">
              <a:spcBef>
                <a:spcPts val="1200"/>
              </a:spcBef>
              <a:buFont typeface="Wingdings" panose="05000000000000000000" pitchFamily="2" charset="2"/>
              <a:buChar char="p"/>
            </a:pPr>
            <a:r>
              <a:rPr lang="ja-JP" altLang="en-US" sz="1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しかし、２週間ほど経ったある日の、午後の</a:t>
            </a:r>
            <a:r>
              <a:rPr lang="ja-JP" altLang="en-US"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自立</a:t>
            </a:r>
            <a:r>
              <a:rPr lang="ja-JP" altLang="en-US" sz="1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課題の時間に事件は起きました。休憩</a:t>
            </a:r>
            <a:r>
              <a:rPr lang="ja-JP" altLang="en-US"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時間</a:t>
            </a:r>
            <a:r>
              <a:rPr lang="ja-JP" altLang="en-US" sz="1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から自立課題にうまく切り替えることができず、のぞむさんは廊下を唸り声を出しながら行ったり来たりしていました。そして、そこにたまたま通りかかった他の利用者に、大声を上げて突然掴みかかりに行ったのです。</a:t>
            </a:r>
            <a:endParaRPr lang="en-US" altLang="ja-JP" sz="1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355600" indent="-266700">
              <a:spcBef>
                <a:spcPts val="1200"/>
              </a:spcBef>
              <a:buFont typeface="Wingdings" panose="05000000000000000000" pitchFamily="2" charset="2"/>
              <a:buChar char="p"/>
            </a:pPr>
            <a:r>
              <a:rPr lang="ja-JP" altLang="en-US" sz="1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危険を感じた職員が間に割って入りましたが、のぞむさんに強く突き飛ばされてしまい、さらに騒ぎは大きくなってしまいました。別の部屋にいた職員が駆けつけ、２人がかりで抑えて静養室に移動させたことで何とかその場は収まりましたが、移動の間に興奮するのぞむさんともみ合ったため、抑えた職員ものぞむさんも何ヶ所か打ち身と裂傷を負ってしまいました。</a:t>
            </a:r>
            <a:endParaRPr lang="en-US" altLang="ja-JP" sz="1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355600" indent="-266700">
              <a:spcBef>
                <a:spcPts val="1200"/>
              </a:spcBef>
              <a:buFont typeface="Wingdings" panose="05000000000000000000" pitchFamily="2" charset="2"/>
              <a:buChar char="p"/>
            </a:pPr>
            <a:r>
              <a:rPr lang="ja-JP" altLang="en-US" sz="1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のぞむさんは静養室でもなかなか落ち着かず、部屋にあったものを強く投げつけたり</a:t>
            </a:r>
            <a:r>
              <a:rPr lang="ja-JP" altLang="en-US"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引っ張ったため</a:t>
            </a:r>
            <a:r>
              <a:rPr lang="ja-JP" altLang="en-US" sz="1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、部屋のいすや、設置してあったスケジュール表などが完全に壊れてしまいました</a:t>
            </a:r>
            <a:r>
              <a:rPr lang="ja-JP" altLang="en-US"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0350999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365127"/>
            <a:ext cx="7886700" cy="1095373"/>
          </a:xfrm>
        </p:spPr>
        <p:txBody>
          <a:bodyPr>
            <a:normAutofit/>
          </a:bodyPr>
          <a:lstStyle/>
          <a:p>
            <a:r>
              <a:rPr lang="ja-JP" altLang="en-US" sz="4000" b="1" dirty="0" smtClean="0">
                <a:latin typeface="メイリオ" panose="020B0604030504040204" pitchFamily="50" charset="-128"/>
                <a:ea typeface="メイリオ" panose="020B0604030504040204" pitchFamily="50" charset="-128"/>
                <a:cs typeface="メイリオ" panose="020B0604030504040204" pitchFamily="50" charset="-128"/>
              </a:rPr>
              <a:t>記録と評価｜</a:t>
            </a:r>
            <a:r>
              <a:rPr lang="ja-JP" altLang="en-US" sz="3600" dirty="0" smtClean="0">
                <a:latin typeface="メイリオ" panose="020B0604030504040204" pitchFamily="50" charset="-128"/>
                <a:ea typeface="メイリオ" panose="020B0604030504040204" pitchFamily="50" charset="-128"/>
                <a:cs typeface="メイリオ" panose="020B0604030504040204" pitchFamily="50" charset="-128"/>
              </a:rPr>
              <a:t>なぜ記録が必要なのか</a:t>
            </a:r>
            <a:endParaRPr kumimoji="1" lang="ja-JP" altLang="en-US" sz="3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628650" y="1600200"/>
            <a:ext cx="7886700" cy="5076371"/>
          </a:xfrm>
        </p:spPr>
        <p:txBody>
          <a:bodyPr>
            <a:normAutofit/>
          </a:bodyPr>
          <a:lstStyle/>
          <a:p>
            <a:pPr marL="0" indent="0">
              <a:buNone/>
            </a:pPr>
            <a:r>
              <a:rPr lang="ja-JP" altLang="en-US" sz="2200" b="1" u="sng" dirty="0" smtClean="0">
                <a:latin typeface="メイリオ" panose="020B0604030504040204" pitchFamily="50" charset="-128"/>
                <a:ea typeface="メイリオ" panose="020B0604030504040204" pitchFamily="50" charset="-128"/>
                <a:cs typeface="メイリオ" panose="020B0604030504040204" pitchFamily="50" charset="-128"/>
              </a:rPr>
              <a:t>変化を把握する</a:t>
            </a:r>
            <a:endParaRPr lang="en-US" altLang="ja-JP" sz="2200" b="1" u="sng" dirty="0" smtClean="0">
              <a:latin typeface="メイリオ" panose="020B0604030504040204" pitchFamily="50" charset="-128"/>
              <a:ea typeface="メイリオ" panose="020B0604030504040204" pitchFamily="50" charset="-128"/>
              <a:cs typeface="メイリオ" panose="020B0604030504040204" pitchFamily="50" charset="-128"/>
            </a:endParaRPr>
          </a:p>
          <a:p>
            <a:pPr marL="536575" lvl="1" indent="-274638">
              <a:lnSpc>
                <a:spcPct val="100000"/>
              </a:lnSpc>
              <a:buFont typeface="Wingdings" panose="05000000000000000000" pitchFamily="2" charset="2"/>
              <a:buChar char="n"/>
            </a:pPr>
            <a:r>
              <a:rPr lang="ja-JP" altLang="en-US" sz="2200" dirty="0" smtClean="0">
                <a:latin typeface="メイリオ" panose="020B0604030504040204" pitchFamily="50" charset="-128"/>
                <a:ea typeface="メイリオ" panose="020B0604030504040204" pitchFamily="50" charset="-128"/>
                <a:cs typeface="メイリオ" panose="020B0604030504040204" pitchFamily="50" charset="-128"/>
              </a:rPr>
              <a:t>強度行動障害のある人の状態はさまざまな環境の影響を受けて変化する。</a:t>
            </a:r>
            <a:endParaRPr lang="en-US" altLang="ja-JP" sz="2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536575" lvl="1" indent="-274638">
              <a:lnSpc>
                <a:spcPct val="100000"/>
              </a:lnSpc>
              <a:buFont typeface="Wingdings" panose="05000000000000000000" pitchFamily="2" charset="2"/>
              <a:buChar char="n"/>
            </a:pPr>
            <a:r>
              <a:rPr lang="ja-JP" altLang="en-US" sz="2200" dirty="0" smtClean="0">
                <a:latin typeface="メイリオ" panose="020B0604030504040204" pitchFamily="50" charset="-128"/>
                <a:ea typeface="メイリオ" panose="020B0604030504040204" pitchFamily="50" charset="-128"/>
                <a:cs typeface="メイリオ" panose="020B0604030504040204" pitchFamily="50" charset="-128"/>
              </a:rPr>
              <a:t>場面による行動の違い、週・月・年単位での行動の変化がある。</a:t>
            </a:r>
            <a:endParaRPr lang="en-US" altLang="ja-JP" sz="2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61937" lvl="1" indent="0">
              <a:lnSpc>
                <a:spcPct val="100000"/>
              </a:lnSpc>
              <a:buNone/>
            </a:pPr>
            <a:r>
              <a:rPr lang="ja-JP" altLang="en-US" sz="22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2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⇒客観的な記録があることによって、職場内や他職種</a:t>
            </a:r>
            <a:endParaRPr lang="en-US" altLang="ja-JP" sz="22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261937" lvl="1" indent="0">
              <a:lnSpc>
                <a:spcPct val="100000"/>
              </a:lnSpc>
              <a:buNone/>
            </a:pPr>
            <a:r>
              <a:rPr lang="ja-JP" altLang="en-US" sz="22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2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との共通理解が図りやすくなる。</a:t>
            </a:r>
            <a:endParaRPr lang="en-US" altLang="ja-JP" sz="22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spcBef>
                <a:spcPts val="3000"/>
              </a:spcBef>
              <a:buNone/>
            </a:pPr>
            <a:r>
              <a:rPr lang="ja-JP" altLang="en-US" sz="2200" b="1" u="sng" dirty="0" smtClean="0">
                <a:latin typeface="メイリオ" panose="020B0604030504040204" pitchFamily="50" charset="-128"/>
                <a:ea typeface="メイリオ" panose="020B0604030504040204" pitchFamily="50" charset="-128"/>
                <a:cs typeface="メイリオ" panose="020B0604030504040204" pitchFamily="50" charset="-128"/>
              </a:rPr>
              <a:t>原因を考える</a:t>
            </a:r>
            <a:endParaRPr lang="en-US" altLang="ja-JP" sz="2200" b="1" u="sng" dirty="0" smtClean="0">
              <a:latin typeface="メイリオ" panose="020B0604030504040204" pitchFamily="50" charset="-128"/>
              <a:ea typeface="メイリオ" panose="020B0604030504040204" pitchFamily="50" charset="-128"/>
              <a:cs typeface="メイリオ" panose="020B0604030504040204" pitchFamily="50" charset="-128"/>
            </a:endParaRPr>
          </a:p>
          <a:p>
            <a:pPr marL="536575" lvl="1" indent="-274638">
              <a:lnSpc>
                <a:spcPct val="100000"/>
              </a:lnSpc>
              <a:buFont typeface="Wingdings" panose="05000000000000000000" pitchFamily="2" charset="2"/>
              <a:buChar char="n"/>
            </a:pPr>
            <a:r>
              <a:rPr lang="ja-JP" altLang="en-US" sz="2200" dirty="0" smtClean="0">
                <a:latin typeface="メイリオ" panose="020B0604030504040204" pitchFamily="50" charset="-128"/>
                <a:ea typeface="メイリオ" panose="020B0604030504040204" pitchFamily="50" charset="-128"/>
                <a:cs typeface="メイリオ" panose="020B0604030504040204" pitchFamily="50" charset="-128"/>
              </a:rPr>
              <a:t>必ずしも支援の計画を立てる段階で、背景にある原因を考えるのに十分な情報があるとは限らない。</a:t>
            </a:r>
            <a:endParaRPr lang="en-US" altLang="ja-JP" sz="2200" dirty="0">
              <a:latin typeface="メイリオ" panose="020B0604030504040204" pitchFamily="50" charset="-128"/>
              <a:ea typeface="メイリオ" panose="020B0604030504040204" pitchFamily="50" charset="-128"/>
              <a:cs typeface="メイリオ" panose="020B0604030504040204" pitchFamily="50" charset="-128"/>
            </a:endParaRPr>
          </a:p>
          <a:p>
            <a:pPr marL="261937" lvl="1" indent="0">
              <a:lnSpc>
                <a:spcPct val="100000"/>
              </a:lnSpc>
              <a:buNone/>
            </a:pPr>
            <a:r>
              <a:rPr lang="ja-JP" altLang="en-US" sz="2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2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⇒支援計画を立てて実施した後も、情報</a:t>
            </a:r>
            <a:r>
              <a:rPr lang="ja-JP" altLang="en-US" sz="22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を収集して、</a:t>
            </a:r>
            <a:endParaRPr lang="en-US" altLang="ja-JP" sz="22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261937" lvl="1" indent="0">
              <a:lnSpc>
                <a:spcPct val="100000"/>
              </a:lnSpc>
              <a:buNone/>
            </a:pPr>
            <a:r>
              <a:rPr lang="ja-JP" altLang="en-US" sz="22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2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それを元に支援を再検討する必要がある。</a:t>
            </a:r>
            <a:endParaRPr lang="en-US" altLang="ja-JP" sz="22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0236548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365127"/>
            <a:ext cx="7886700" cy="1095373"/>
          </a:xfrm>
        </p:spPr>
        <p:txBody>
          <a:bodyPr>
            <a:normAutofit/>
          </a:bodyPr>
          <a:lstStyle/>
          <a:p>
            <a:r>
              <a:rPr lang="ja-JP" altLang="en-US" sz="4000" b="1" dirty="0" smtClean="0">
                <a:latin typeface="メイリオ" panose="020B0604030504040204" pitchFamily="50" charset="-128"/>
                <a:ea typeface="メイリオ" panose="020B0604030504040204" pitchFamily="50" charset="-128"/>
                <a:cs typeface="メイリオ" panose="020B0604030504040204" pitchFamily="50" charset="-128"/>
              </a:rPr>
              <a:t>記録と評価｜</a:t>
            </a:r>
            <a:r>
              <a:rPr lang="ja-JP" altLang="en-US" sz="3600" dirty="0" smtClean="0">
                <a:latin typeface="メイリオ" panose="020B0604030504040204" pitchFamily="50" charset="-128"/>
                <a:ea typeface="メイリオ" panose="020B0604030504040204" pitchFamily="50" charset="-128"/>
                <a:cs typeface="メイリオ" panose="020B0604030504040204" pitchFamily="50" charset="-128"/>
              </a:rPr>
              <a:t>変化を把握する</a:t>
            </a:r>
            <a:endParaRPr kumimoji="1" lang="ja-JP" altLang="en-US" sz="3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628650" y="1600200"/>
            <a:ext cx="7886700" cy="5076371"/>
          </a:xfrm>
        </p:spPr>
        <p:txBody>
          <a:bodyPr>
            <a:normAutofit/>
          </a:bodyPr>
          <a:lstStyle/>
          <a:p>
            <a:pPr marL="0" indent="0">
              <a:buNone/>
            </a:pPr>
            <a:r>
              <a:rPr lang="ja-JP" altLang="en-US" sz="2400" b="1" dirty="0" smtClean="0">
                <a:latin typeface="メイリオ" panose="020B0604030504040204" pitchFamily="50" charset="-128"/>
                <a:ea typeface="メイリオ" panose="020B0604030504040204" pitchFamily="50" charset="-128"/>
                <a:cs typeface="メイリオ" panose="020B0604030504040204" pitchFamily="50" charset="-128"/>
              </a:rPr>
              <a:t>変化を把握するための記録</a:t>
            </a:r>
            <a:endParaRPr lang="en-US" altLang="ja-JP" sz="24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61937" lvl="1" indent="0">
              <a:lnSpc>
                <a:spcPct val="100000"/>
              </a:lnSpc>
              <a:buNone/>
            </a:pPr>
            <a:r>
              <a:rPr lang="ja-JP" altLang="en-US" sz="2200" dirty="0" smtClean="0">
                <a:latin typeface="メイリオ" panose="020B0604030504040204" pitchFamily="50" charset="-128"/>
                <a:ea typeface="メイリオ" panose="020B0604030504040204" pitchFamily="50" charset="-128"/>
                <a:cs typeface="メイリオ" panose="020B0604030504040204" pitchFamily="50" charset="-128"/>
              </a:rPr>
              <a:t>１</a:t>
            </a:r>
            <a:r>
              <a:rPr lang="en-US" altLang="ja-JP" sz="22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200" dirty="0" smtClean="0">
                <a:latin typeface="メイリオ" panose="020B0604030504040204" pitchFamily="50" charset="-128"/>
                <a:ea typeface="メイリオ" panose="020B0604030504040204" pitchFamily="50" charset="-128"/>
                <a:cs typeface="メイリオ" panose="020B0604030504040204" pitchFamily="50" charset="-128"/>
              </a:rPr>
              <a:t>問題となっている行動に着目する　</a:t>
            </a:r>
            <a:endParaRPr lang="en-US" altLang="ja-JP" sz="2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60350" lvl="1" indent="188913">
              <a:lnSpc>
                <a:spcPct val="100000"/>
              </a:lnSpc>
              <a:buNone/>
            </a:pP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例）頻度、強度、持続時間</a:t>
            </a:r>
            <a:endPar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61937" lvl="1" indent="0">
              <a:lnSpc>
                <a:spcPct val="100000"/>
              </a:lnSpc>
              <a:spcBef>
                <a:spcPts val="1200"/>
              </a:spcBef>
              <a:buNone/>
            </a:pPr>
            <a:r>
              <a:rPr lang="ja-JP" altLang="en-US" sz="2200" dirty="0" smtClean="0">
                <a:latin typeface="メイリオ" panose="020B0604030504040204" pitchFamily="50" charset="-128"/>
                <a:ea typeface="メイリオ" panose="020B0604030504040204" pitchFamily="50" charset="-128"/>
                <a:cs typeface="メイリオ" panose="020B0604030504040204" pitchFamily="50" charset="-128"/>
              </a:rPr>
              <a:t>２</a:t>
            </a:r>
            <a:r>
              <a:rPr lang="en-US" altLang="ja-JP" sz="22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200" dirty="0">
                <a:latin typeface="メイリオ" panose="020B0604030504040204" pitchFamily="50" charset="-128"/>
                <a:ea typeface="メイリオ" panose="020B0604030504040204" pitchFamily="50" charset="-128"/>
                <a:cs typeface="メイリオ" panose="020B0604030504040204" pitchFamily="50" charset="-128"/>
              </a:rPr>
              <a:t>記録</a:t>
            </a:r>
            <a:r>
              <a:rPr lang="ja-JP" altLang="en-US" sz="2200" dirty="0" smtClean="0">
                <a:latin typeface="メイリオ" panose="020B0604030504040204" pitchFamily="50" charset="-128"/>
                <a:ea typeface="メイリオ" panose="020B0604030504040204" pitchFamily="50" charset="-128"/>
                <a:cs typeface="メイリオ" panose="020B0604030504040204" pitchFamily="50" charset="-128"/>
              </a:rPr>
              <a:t>する時間帯や場面等を決める</a:t>
            </a:r>
            <a:endParaRPr lang="en-US" altLang="ja-JP" sz="2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60350" lvl="1" indent="188913">
              <a:lnSpc>
                <a:spcPct val="100000"/>
              </a:lnSpc>
              <a:buNone/>
            </a:pP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　例）１日を通して、時間の区切りごとに、場面ごとに</a:t>
            </a:r>
            <a:endPar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61937" lvl="1" indent="0">
              <a:lnSpc>
                <a:spcPct val="100000"/>
              </a:lnSpc>
              <a:spcBef>
                <a:spcPts val="1200"/>
              </a:spcBef>
              <a:buNone/>
            </a:pPr>
            <a:r>
              <a:rPr lang="ja-JP" altLang="en-US" sz="2200" dirty="0" smtClean="0">
                <a:latin typeface="メイリオ" panose="020B0604030504040204" pitchFamily="50" charset="-128"/>
                <a:ea typeface="メイリオ" panose="020B0604030504040204" pitchFamily="50" charset="-128"/>
                <a:cs typeface="メイリオ" panose="020B0604030504040204" pitchFamily="50" charset="-128"/>
              </a:rPr>
              <a:t>３</a:t>
            </a:r>
            <a:r>
              <a:rPr lang="en-US" altLang="ja-JP" sz="22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200" dirty="0" smtClean="0">
                <a:latin typeface="メイリオ" panose="020B0604030504040204" pitchFamily="50" charset="-128"/>
                <a:ea typeface="メイリオ" panose="020B0604030504040204" pitchFamily="50" charset="-128"/>
                <a:cs typeface="メイリオ" panose="020B0604030504040204" pitchFamily="50" charset="-128"/>
              </a:rPr>
              <a:t>継続</a:t>
            </a:r>
            <a:r>
              <a:rPr lang="ja-JP" altLang="en-US" sz="2200" dirty="0">
                <a:latin typeface="メイリオ" panose="020B0604030504040204" pitchFamily="50" charset="-128"/>
                <a:ea typeface="メイリオ" panose="020B0604030504040204" pitchFamily="50" charset="-128"/>
                <a:cs typeface="メイリオ" panose="020B0604030504040204" pitchFamily="50" charset="-128"/>
              </a:rPr>
              <a:t>できるよう</a:t>
            </a:r>
            <a:r>
              <a:rPr lang="ja-JP" altLang="en-US" sz="2200" dirty="0" smtClean="0">
                <a:latin typeface="メイリオ" panose="020B0604030504040204" pitchFamily="50" charset="-128"/>
                <a:ea typeface="メイリオ" panose="020B0604030504040204" pitchFamily="50" charset="-128"/>
                <a:cs typeface="メイリオ" panose="020B0604030504040204" pitchFamily="50" charset="-128"/>
              </a:rPr>
              <a:t>に工夫する</a:t>
            </a:r>
            <a:endParaRPr lang="en-US" altLang="ja-JP" sz="2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60350" lvl="1" indent="188913">
              <a:lnSpc>
                <a:spcPct val="100000"/>
              </a:lnSpc>
              <a:buNone/>
            </a:pP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　　例）既にあるものを活用する、置く場所、期限を設ける</a:t>
            </a:r>
            <a:endPar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60350" lvl="1" indent="188913">
              <a:lnSpc>
                <a:spcPct val="100000"/>
              </a:lnSpc>
              <a:buNone/>
            </a:pP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ja-JP" altLang="en-US" sz="2400" b="1" dirty="0" smtClean="0">
                <a:latin typeface="メイリオ" panose="020B0604030504040204" pitchFamily="50" charset="-128"/>
                <a:ea typeface="メイリオ" panose="020B0604030504040204" pitchFamily="50" charset="-128"/>
                <a:cs typeface="メイリオ" panose="020B0604030504040204" pitchFamily="50" charset="-128"/>
              </a:rPr>
              <a:t>期間を決めて変化をまとめる</a:t>
            </a:r>
            <a:endParaRPr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536575" lvl="1" indent="-274638">
              <a:lnSpc>
                <a:spcPct val="100000"/>
              </a:lnSpc>
              <a:spcBef>
                <a:spcPts val="1200"/>
              </a:spcBef>
              <a:buFont typeface="Wingdings" panose="05000000000000000000" pitchFamily="2" charset="2"/>
              <a:buChar char="n"/>
            </a:pPr>
            <a:r>
              <a:rPr lang="ja-JP" altLang="en-US" sz="2200" dirty="0" smtClean="0">
                <a:latin typeface="メイリオ" panose="020B0604030504040204" pitchFamily="50" charset="-128"/>
                <a:ea typeface="メイリオ" panose="020B0604030504040204" pitchFamily="50" charset="-128"/>
                <a:cs typeface="メイリオ" panose="020B0604030504040204" pitchFamily="50" charset="-128"/>
              </a:rPr>
              <a:t>ひとめでわかるように整理する</a:t>
            </a:r>
            <a:endParaRPr lang="en-US" altLang="ja-JP" sz="2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60350" lvl="1" indent="188913">
              <a:lnSpc>
                <a:spcPct val="100000"/>
              </a:lnSpc>
              <a:buNone/>
            </a:pP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　例</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）折れ線グラフ</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一覧表</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8172438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365127"/>
            <a:ext cx="7886700" cy="1095373"/>
          </a:xfrm>
        </p:spPr>
        <p:txBody>
          <a:bodyPr>
            <a:normAutofit/>
          </a:bodyPr>
          <a:lstStyle/>
          <a:p>
            <a:r>
              <a:rPr lang="ja-JP" altLang="en-US" sz="4000" b="1" dirty="0">
                <a:latin typeface="メイリオ" panose="020B0604030504040204" pitchFamily="50" charset="-128"/>
                <a:ea typeface="メイリオ" panose="020B0604030504040204" pitchFamily="50" charset="-128"/>
                <a:cs typeface="メイリオ" panose="020B0604030504040204" pitchFamily="50" charset="-128"/>
              </a:rPr>
              <a:t>記録と評価</a:t>
            </a:r>
            <a:r>
              <a:rPr kumimoji="1" lang="ja-JP" altLang="en-US" sz="4000" b="1"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3600" dirty="0" smtClean="0">
                <a:latin typeface="メイリオ" panose="020B0604030504040204" pitchFamily="50" charset="-128"/>
                <a:ea typeface="メイリオ" panose="020B0604030504040204" pitchFamily="50" charset="-128"/>
                <a:cs typeface="メイリオ" panose="020B0604030504040204" pitchFamily="50" charset="-128"/>
              </a:rPr>
              <a:t>原因を考える</a:t>
            </a:r>
            <a:endParaRPr kumimoji="1" lang="ja-JP" altLang="en-US" sz="3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628650" y="1600200"/>
            <a:ext cx="7886700" cy="5105400"/>
          </a:xfrm>
        </p:spPr>
        <p:txBody>
          <a:bodyPr>
            <a:normAutofit/>
          </a:bodyPr>
          <a:lstStyle/>
          <a:p>
            <a:pPr marL="0" indent="0">
              <a:buNone/>
            </a:pPr>
            <a:r>
              <a:rPr lang="ja-JP" altLang="en-US" sz="2400" b="1" dirty="0" smtClean="0">
                <a:latin typeface="メイリオ" panose="020B0604030504040204" pitchFamily="50" charset="-128"/>
                <a:ea typeface="メイリオ" panose="020B0604030504040204" pitchFamily="50" charset="-128"/>
                <a:cs typeface="メイリオ" panose="020B0604030504040204" pitchFamily="50" charset="-128"/>
              </a:rPr>
              <a:t>関連しそうな情報を集める</a:t>
            </a:r>
            <a:endParaRPr lang="en-US" altLang="ja-JP" sz="24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marL="536575" lvl="1" indent="-274638">
              <a:lnSpc>
                <a:spcPct val="100000"/>
              </a:lnSpc>
              <a:buFont typeface="Wingdings" panose="05000000000000000000" pitchFamily="2" charset="2"/>
              <a:buChar char="n"/>
            </a:pPr>
            <a:r>
              <a:rPr lang="ja-JP" altLang="en-US" sz="2200" dirty="0">
                <a:latin typeface="メイリオ" panose="020B0604030504040204" pitchFamily="50" charset="-128"/>
                <a:ea typeface="メイリオ" panose="020B0604030504040204" pitchFamily="50" charset="-128"/>
                <a:cs typeface="メイリオ" panose="020B0604030504040204" pitchFamily="50" charset="-128"/>
              </a:rPr>
              <a:t>障害</a:t>
            </a:r>
            <a:r>
              <a:rPr lang="ja-JP" altLang="en-US" sz="2200" dirty="0" smtClean="0">
                <a:latin typeface="メイリオ" panose="020B0604030504040204" pitchFamily="50" charset="-128"/>
                <a:ea typeface="メイリオ" panose="020B0604030504040204" pitchFamily="50" charset="-128"/>
                <a:cs typeface="メイリオ" panose="020B0604030504040204" pitchFamily="50" charset="-128"/>
              </a:rPr>
              <a:t>特性やスキルをもう一度調べる</a:t>
            </a:r>
            <a:r>
              <a:rPr lang="ja-JP" altLang="en-US" sz="2200" dirty="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2200" dirty="0">
              <a:latin typeface="メイリオ" panose="020B0604030504040204" pitchFamily="50" charset="-128"/>
              <a:ea typeface="メイリオ" panose="020B0604030504040204" pitchFamily="50" charset="-128"/>
              <a:cs typeface="メイリオ" panose="020B0604030504040204" pitchFamily="50" charset="-128"/>
            </a:endParaRPr>
          </a:p>
          <a:p>
            <a:pPr marL="260350" lvl="1" indent="188913">
              <a:lnSpc>
                <a:spcPct val="100000"/>
              </a:lnSpc>
              <a:buNone/>
            </a:pP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　例</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）苦手なこと、得意なこと、できること、できないこと</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pPr marL="536575" lvl="1" indent="-274638">
              <a:lnSpc>
                <a:spcPct val="100000"/>
              </a:lnSpc>
              <a:spcBef>
                <a:spcPts val="1200"/>
              </a:spcBef>
              <a:buFont typeface="Wingdings" panose="05000000000000000000" pitchFamily="2" charset="2"/>
              <a:buChar char="n"/>
            </a:pPr>
            <a:r>
              <a:rPr lang="ja-JP" altLang="en-US" sz="2200" dirty="0" smtClean="0">
                <a:latin typeface="メイリオ" panose="020B0604030504040204" pitchFamily="50" charset="-128"/>
                <a:ea typeface="メイリオ" panose="020B0604030504040204" pitchFamily="50" charset="-128"/>
                <a:cs typeface="メイリオ" panose="020B0604030504040204" pitchFamily="50" charset="-128"/>
              </a:rPr>
              <a:t>生活全体の状況を確認する</a:t>
            </a:r>
            <a:endParaRPr lang="en-US" altLang="ja-JP" sz="2200" dirty="0">
              <a:latin typeface="メイリオ" panose="020B0604030504040204" pitchFamily="50" charset="-128"/>
              <a:ea typeface="メイリオ" panose="020B0604030504040204" pitchFamily="50" charset="-128"/>
              <a:cs typeface="メイリオ" panose="020B0604030504040204" pitchFamily="50" charset="-128"/>
            </a:endParaRPr>
          </a:p>
          <a:p>
            <a:pPr marL="260350" lvl="1" indent="188913">
              <a:lnSpc>
                <a:spcPct val="100000"/>
              </a:lnSpc>
              <a:buNone/>
            </a:pP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　例</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）家庭・家庭の状況、生活のパターン</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pPr marL="536575" lvl="1" indent="-274638">
              <a:lnSpc>
                <a:spcPct val="100000"/>
              </a:lnSpc>
              <a:spcBef>
                <a:spcPts val="1200"/>
              </a:spcBef>
              <a:buFont typeface="Wingdings" panose="05000000000000000000" pitchFamily="2" charset="2"/>
              <a:buChar char="n"/>
            </a:pPr>
            <a:r>
              <a:rPr lang="ja-JP" altLang="en-US" sz="2200" dirty="0" smtClean="0">
                <a:latin typeface="メイリオ" panose="020B0604030504040204" pitchFamily="50" charset="-128"/>
                <a:ea typeface="メイリオ" panose="020B0604030504040204" pitchFamily="50" charset="-128"/>
                <a:cs typeface="メイリオ" panose="020B0604030504040204" pitchFamily="50" charset="-128"/>
              </a:rPr>
              <a:t>生理・医学的な情報を収集する</a:t>
            </a:r>
            <a:endParaRPr lang="en-US" altLang="ja-JP" sz="2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60350" lvl="1" indent="188913">
              <a:lnSpc>
                <a:spcPct val="100000"/>
              </a:lnSpc>
              <a:buNone/>
            </a:pP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　例）睡眠、病気、服薬、周期的な変化</a:t>
            </a:r>
            <a:endPar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endParaRPr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ja-JP" altLang="en-US" sz="2400" b="1" dirty="0" smtClean="0">
                <a:latin typeface="メイリオ" panose="020B0604030504040204" pitchFamily="50" charset="-128"/>
                <a:ea typeface="メイリオ" panose="020B0604030504040204" pitchFamily="50" charset="-128"/>
                <a:cs typeface="メイリオ" panose="020B0604030504040204" pitchFamily="50" charset="-128"/>
              </a:rPr>
              <a:t>できているとき・できていないときの環境を詳しく見る</a:t>
            </a:r>
            <a:endParaRPr lang="en-US" altLang="ja-JP" sz="24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marL="536575" lvl="1" indent="-274638">
              <a:lnSpc>
                <a:spcPct val="100000"/>
              </a:lnSpc>
              <a:buFont typeface="Wingdings" panose="05000000000000000000" pitchFamily="2" charset="2"/>
              <a:buChar char="n"/>
            </a:pPr>
            <a:r>
              <a:rPr lang="ja-JP" altLang="en-US" sz="2200" dirty="0" smtClean="0">
                <a:latin typeface="メイリオ" panose="020B0604030504040204" pitchFamily="50" charset="-128"/>
                <a:ea typeface="メイリオ" panose="020B0604030504040204" pitchFamily="50" charset="-128"/>
                <a:cs typeface="メイリオ" panose="020B0604030504040204" pitchFamily="50" charset="-128"/>
              </a:rPr>
              <a:t>問題が生じた前後の状況を整理</a:t>
            </a:r>
            <a:r>
              <a:rPr lang="ja-JP" altLang="en-US" sz="2200" dirty="0">
                <a:latin typeface="メイリオ" panose="020B0604030504040204" pitchFamily="50" charset="-128"/>
                <a:ea typeface="メイリオ" panose="020B0604030504040204" pitchFamily="50" charset="-128"/>
                <a:cs typeface="メイリオ" panose="020B0604030504040204" pitchFamily="50" charset="-128"/>
              </a:rPr>
              <a:t>する　</a:t>
            </a:r>
            <a:endParaRPr lang="en-US" altLang="ja-JP" sz="2200" dirty="0">
              <a:latin typeface="メイリオ" panose="020B0604030504040204" pitchFamily="50" charset="-128"/>
              <a:ea typeface="メイリオ" panose="020B0604030504040204" pitchFamily="50" charset="-128"/>
              <a:cs typeface="メイリオ" panose="020B0604030504040204" pitchFamily="50" charset="-128"/>
            </a:endParaRPr>
          </a:p>
          <a:p>
            <a:pPr marL="260350" lvl="1" indent="188913">
              <a:lnSpc>
                <a:spcPct val="100000"/>
              </a:lnSpc>
              <a:buNone/>
            </a:pP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　例</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機能的</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アセスメント（機能分析、</a:t>
            </a:r>
            <a:r>
              <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rPr>
              <a:t>ABC</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分析）</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9940965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365126"/>
            <a:ext cx="7886700" cy="635901"/>
          </a:xfrm>
        </p:spPr>
        <p:txBody>
          <a:bodyPr>
            <a:normAutofit/>
          </a:bodyPr>
          <a:lstStyle/>
          <a:p>
            <a:r>
              <a:rPr kumimoji="1" lang="ja-JP" altLang="en-US" sz="2400" u="sng"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2400" dirty="0" err="1" smtClean="0">
                <a:latin typeface="メイリオ" panose="020B0604030504040204" pitchFamily="50" charset="-128"/>
                <a:ea typeface="メイリオ" panose="020B0604030504040204" pitchFamily="50" charset="-128"/>
                <a:cs typeface="メイリオ" panose="020B0604030504040204" pitchFamily="50" charset="-128"/>
              </a:rPr>
              <a:t>さんの</a:t>
            </a:r>
            <a:r>
              <a:rPr kumimoji="1"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行動記録</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4" name="表 3"/>
          <p:cNvGraphicFramePr>
            <a:graphicFrameLocks noGrp="1"/>
          </p:cNvGraphicFramePr>
          <p:nvPr>
            <p:extLst/>
          </p:nvPr>
        </p:nvGraphicFramePr>
        <p:xfrm>
          <a:off x="628650" y="2252311"/>
          <a:ext cx="7886703" cy="4109989"/>
        </p:xfrm>
        <a:graphic>
          <a:graphicData uri="http://schemas.openxmlformats.org/drawingml/2006/table">
            <a:tbl>
              <a:tblPr firstRow="1" firstCol="1" bandRow="1">
                <a:tableStyleId>{5C22544A-7EE6-4342-B048-85BDC9FD1C3A}</a:tableStyleId>
              </a:tblPr>
              <a:tblGrid>
                <a:gridCol w="1719914"/>
                <a:gridCol w="1730518"/>
                <a:gridCol w="1478757"/>
                <a:gridCol w="1478757"/>
                <a:gridCol w="1478757"/>
              </a:tblGrid>
              <a:tr h="406109">
                <a:tc>
                  <a:txBody>
                    <a:bodyPr/>
                    <a:lstStyle/>
                    <a:p>
                      <a:pPr algn="ctr">
                        <a:spcAft>
                          <a:spcPts val="0"/>
                        </a:spcAft>
                      </a:pPr>
                      <a:r>
                        <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活動</a:t>
                      </a:r>
                    </a:p>
                  </a:txBody>
                  <a:tcPr marL="60714" marR="6071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en-US"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10/13</a:t>
                      </a:r>
                      <a:r>
                        <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（月）</a:t>
                      </a:r>
                    </a:p>
                  </a:txBody>
                  <a:tcPr marL="60714" marR="6071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en-US"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10/14</a:t>
                      </a:r>
                      <a:r>
                        <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（火）</a:t>
                      </a:r>
                    </a:p>
                  </a:txBody>
                  <a:tcPr marL="60714" marR="6071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en-US"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10/15</a:t>
                      </a:r>
                      <a:r>
                        <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（水）</a:t>
                      </a:r>
                    </a:p>
                  </a:txBody>
                  <a:tcPr marL="60714" marR="6071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en-US" altLang="ja-JP" sz="16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10/16</a:t>
                      </a:r>
                      <a:r>
                        <a:rPr lang="ja-JP" altLang="en-US" sz="16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（木）</a:t>
                      </a: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3">
                        <a:lumMod val="20000"/>
                        <a:lumOff val="80000"/>
                      </a:schemeClr>
                    </a:solidFill>
                  </a:tcPr>
                </a:tc>
              </a:tr>
              <a:tr h="462985">
                <a:tc>
                  <a:txBody>
                    <a:bodyPr/>
                    <a:lstStyle/>
                    <a:p>
                      <a:pPr algn="just">
                        <a:spcAft>
                          <a:spcPts val="0"/>
                        </a:spcAft>
                      </a:pPr>
                      <a:r>
                        <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来所・準備</a:t>
                      </a:r>
                    </a:p>
                  </a:txBody>
                  <a:tcPr marL="60714" marR="6071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0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sz="20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6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r>
              <a:tr h="462985">
                <a:tc>
                  <a:txBody>
                    <a:bodyPr/>
                    <a:lstStyle/>
                    <a:p>
                      <a:pPr algn="just">
                        <a:spcAft>
                          <a:spcPts val="0"/>
                        </a:spcAft>
                      </a:pPr>
                      <a:r>
                        <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班別活動①</a:t>
                      </a:r>
                    </a:p>
                  </a:txBody>
                  <a:tcPr marL="60714" marR="6071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1600" b="0" kern="10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endParaRPr lang="ja-JP" sz="1600" b="0" kern="10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r>
              <a:tr h="462985">
                <a:tc>
                  <a:txBody>
                    <a:bodyPr/>
                    <a:lstStyle/>
                    <a:p>
                      <a:pPr algn="just">
                        <a:spcAft>
                          <a:spcPts val="0"/>
                        </a:spcAft>
                      </a:pPr>
                      <a:r>
                        <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お茶休憩</a:t>
                      </a:r>
                    </a:p>
                  </a:txBody>
                  <a:tcPr marL="60714" marR="6071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r>
                        <a:rPr lang="en-US" sz="20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a:t>
                      </a:r>
                    </a:p>
                  </a:txBody>
                  <a:tcPr marL="60714" marR="6071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altLang="ja-JP" sz="16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r>
              <a:tr h="462985">
                <a:tc>
                  <a:txBody>
                    <a:bodyPr/>
                    <a:lstStyle/>
                    <a:p>
                      <a:pPr algn="just">
                        <a:spcAft>
                          <a:spcPts val="0"/>
                        </a:spcAft>
                      </a:pPr>
                      <a:r>
                        <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班別活動②</a:t>
                      </a:r>
                    </a:p>
                  </a:txBody>
                  <a:tcPr marL="60714" marR="6071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a:t>
                      </a:r>
                    </a:p>
                  </a:txBody>
                  <a:tcPr marL="60714" marR="6071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r>
              <a:tr h="462985">
                <a:tc>
                  <a:txBody>
                    <a:bodyPr/>
                    <a:lstStyle/>
                    <a:p>
                      <a:pPr algn="just">
                        <a:spcAft>
                          <a:spcPts val="0"/>
                        </a:spcAft>
                      </a:pPr>
                      <a:r>
                        <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昼食・昼休み</a:t>
                      </a:r>
                    </a:p>
                  </a:txBody>
                  <a:tcPr marL="60714" marR="6071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altLang="ja-JP" sz="16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0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ja-JP" altLang="en-US" sz="20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r>
              <a:tr h="462985">
                <a:tc>
                  <a:txBody>
                    <a:bodyPr/>
                    <a:lstStyle/>
                    <a:p>
                      <a:pPr algn="just">
                        <a:spcAft>
                          <a:spcPts val="0"/>
                        </a:spcAft>
                      </a:pPr>
                      <a:r>
                        <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散歩</a:t>
                      </a:r>
                    </a:p>
                  </a:txBody>
                  <a:tcPr marL="60714" marR="6071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1600" b="0" kern="10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endParaRPr lang="ja-JP" sz="1600" b="0" kern="10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r>
              <a:tr h="462985">
                <a:tc>
                  <a:txBody>
                    <a:bodyPr/>
                    <a:lstStyle/>
                    <a:p>
                      <a:pPr algn="just">
                        <a:spcAft>
                          <a:spcPts val="0"/>
                        </a:spcAft>
                      </a:pPr>
                      <a:r>
                        <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自立課題</a:t>
                      </a:r>
                    </a:p>
                  </a:txBody>
                  <a:tcPr marL="60714" marR="6071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1600" b="0" kern="10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endParaRPr lang="ja-JP" sz="1600" b="0" kern="10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0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sz="20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r>
              <a:tr h="462985">
                <a:tc>
                  <a:txBody>
                    <a:bodyPr/>
                    <a:lstStyle/>
                    <a:p>
                      <a:pPr algn="just">
                        <a:spcAft>
                          <a:spcPts val="0"/>
                        </a:spcAft>
                      </a:pPr>
                      <a:r>
                        <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帰り</a:t>
                      </a:r>
                    </a:p>
                  </a:txBody>
                  <a:tcPr marL="60714" marR="6071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a:t>
                      </a:r>
                    </a:p>
                  </a:txBody>
                  <a:tcPr marL="60714" marR="6071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20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altLang="ja-JP" sz="16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r>
            </a:tbl>
          </a:graphicData>
        </a:graphic>
      </p:graphicFrame>
      <p:sp>
        <p:nvSpPr>
          <p:cNvPr id="5" name="テキスト ボックス 4"/>
          <p:cNvSpPr txBox="1"/>
          <p:nvPr/>
        </p:nvSpPr>
        <p:spPr>
          <a:xfrm>
            <a:off x="539014" y="1174282"/>
            <a:ext cx="4397358" cy="954107"/>
          </a:xfrm>
          <a:prstGeom prst="rect">
            <a:avLst/>
          </a:prstGeom>
          <a:noFill/>
        </p:spPr>
        <p:txBody>
          <a:bodyPr wrap="none" rtlCol="0">
            <a:spAutoFit/>
          </a:bodyPr>
          <a:lstStyle/>
          <a:p>
            <a:pPr marL="285750" indent="-285750">
              <a:buFont typeface="Wingdings" panose="05000000000000000000" pitchFamily="2" charset="2"/>
              <a:buChar char="n"/>
            </a:pP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他</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の利用者に掴みかかる・・・</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a:t>
            </a:r>
          </a:p>
          <a:p>
            <a:pPr marL="285750" indent="-285750">
              <a:buFont typeface="Wingdings" panose="05000000000000000000" pitchFamily="2" charset="2"/>
              <a:buChar char="n"/>
            </a:pP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危険</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を感じた・未然に防いだ・・・◯</a:t>
            </a:r>
          </a:p>
          <a:p>
            <a:pPr marL="285750" indent="-285750">
              <a:buFont typeface="Wingdings" panose="05000000000000000000" pitchFamily="2" charset="2"/>
              <a:buChar char="n"/>
            </a:pP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その他</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の攻撃等・・・</a:t>
            </a:r>
            <a:r>
              <a:rPr lang="en-US" altLang="ja-JP" dirty="0">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6" name="テキスト ボックス 5"/>
          <p:cNvSpPr txBox="1"/>
          <p:nvPr/>
        </p:nvSpPr>
        <p:spPr>
          <a:xfrm>
            <a:off x="8396082" y="265041"/>
            <a:ext cx="466794" cy="430887"/>
          </a:xfrm>
          <a:prstGeom prst="rect">
            <a:avLst/>
          </a:prstGeom>
          <a:noFill/>
          <a:ln>
            <a:noFill/>
          </a:ln>
        </p:spPr>
        <p:txBody>
          <a:bodyPr wrap="none" rtlCol="0">
            <a:spAutoFit/>
          </a:bodyPr>
          <a:lstStyle/>
          <a:p>
            <a:r>
              <a:rPr kumimoji="1" lang="ja-JP" altLang="en-US" sz="2200" dirty="0" smtClean="0">
                <a:latin typeface="メイリオ" panose="020B0604030504040204" pitchFamily="50" charset="-128"/>
                <a:ea typeface="メイリオ" panose="020B0604030504040204" pitchFamily="50" charset="-128"/>
                <a:cs typeface="メイリオ" panose="020B0604030504040204" pitchFamily="50" charset="-128"/>
              </a:rPr>
              <a:t>例</a:t>
            </a:r>
            <a:endParaRPr kumimoji="1" lang="ja-JP" altLang="en-US" sz="22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999610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365126"/>
            <a:ext cx="7886700" cy="635901"/>
          </a:xfrm>
        </p:spPr>
        <p:txBody>
          <a:bodyPr>
            <a:normAutofit/>
          </a:bodyPr>
          <a:lstStyle/>
          <a:p>
            <a:r>
              <a:rPr kumimoji="1" lang="ja-JP" altLang="en-US" sz="2400" u="sng"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2400" dirty="0" err="1" smtClean="0">
                <a:latin typeface="メイリオ" panose="020B0604030504040204" pitchFamily="50" charset="-128"/>
                <a:ea typeface="メイリオ" panose="020B0604030504040204" pitchFamily="50" charset="-128"/>
                <a:cs typeface="メイリオ" panose="020B0604030504040204" pitchFamily="50" charset="-128"/>
              </a:rPr>
              <a:t>さんの</a:t>
            </a:r>
            <a:r>
              <a:rPr kumimoji="1"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行動記録</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4" name="表 3"/>
          <p:cNvGraphicFramePr>
            <a:graphicFrameLocks noGrp="1"/>
          </p:cNvGraphicFramePr>
          <p:nvPr>
            <p:extLst/>
          </p:nvPr>
        </p:nvGraphicFramePr>
        <p:xfrm>
          <a:off x="628650" y="2252311"/>
          <a:ext cx="7886716" cy="4109989"/>
        </p:xfrm>
        <a:graphic>
          <a:graphicData uri="http://schemas.openxmlformats.org/drawingml/2006/table">
            <a:tbl>
              <a:tblPr firstRow="1" firstCol="1" bandRow="1">
                <a:tableStyleId>{5C22544A-7EE6-4342-B048-85BDC9FD1C3A}</a:tableStyleId>
              </a:tblPr>
              <a:tblGrid>
                <a:gridCol w="757238"/>
                <a:gridCol w="757238"/>
                <a:gridCol w="398265"/>
                <a:gridCol w="398265"/>
                <a:gridCol w="398265"/>
                <a:gridCol w="398265"/>
                <a:gridCol w="398265"/>
                <a:gridCol w="398265"/>
                <a:gridCol w="398265"/>
                <a:gridCol w="398265"/>
                <a:gridCol w="398265"/>
                <a:gridCol w="398265"/>
                <a:gridCol w="398265"/>
                <a:gridCol w="398265"/>
                <a:gridCol w="398265"/>
                <a:gridCol w="398265"/>
                <a:gridCol w="398265"/>
                <a:gridCol w="398265"/>
              </a:tblGrid>
              <a:tr h="406109">
                <a:tc>
                  <a:txBody>
                    <a:bodyPr/>
                    <a:lstStyle/>
                    <a:p>
                      <a:pPr algn="ctr">
                        <a:spcAft>
                          <a:spcPts val="0"/>
                        </a:spcAft>
                      </a:pPr>
                      <a:r>
                        <a:rPr lang="ja-JP" altLang="en-US" sz="16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日</a:t>
                      </a: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ja-JP" altLang="en-US" sz="16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曜日</a:t>
                      </a: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no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3">
                        <a:lumMod val="20000"/>
                        <a:lumOff val="80000"/>
                      </a:schemeClr>
                    </a:solidFill>
                  </a:tcPr>
                </a:tc>
              </a:tr>
              <a:tr h="462985">
                <a:tc>
                  <a:txBody>
                    <a:bodyPr/>
                    <a:lstStyle/>
                    <a:p>
                      <a:pPr algn="ctr">
                        <a:spcAft>
                          <a:spcPts val="0"/>
                        </a:spcAft>
                      </a:pPr>
                      <a:r>
                        <a:rPr lang="en-US" altLang="ja-JP" sz="16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a:t>
                      </a: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ja-JP" altLang="en-US" sz="16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月</a:t>
                      </a: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20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20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20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20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r>
              <a:tr h="462985">
                <a:tc>
                  <a:txBody>
                    <a:bodyPr/>
                    <a:lstStyle/>
                    <a:p>
                      <a:pPr algn="ctr">
                        <a:spcAft>
                          <a:spcPts val="0"/>
                        </a:spcAft>
                      </a:pPr>
                      <a:r>
                        <a:rPr lang="en-US" altLang="ja-JP" sz="16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2</a:t>
                      </a: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ja-JP" altLang="en-US" sz="16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火</a:t>
                      </a: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r>
              <a:tr h="462985">
                <a:tc>
                  <a:txBody>
                    <a:bodyPr/>
                    <a:lstStyle/>
                    <a:p>
                      <a:pPr algn="ctr">
                        <a:spcAft>
                          <a:spcPts val="0"/>
                        </a:spcAft>
                      </a:pPr>
                      <a:r>
                        <a:rPr lang="en-US" altLang="ja-JP" sz="16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3</a:t>
                      </a: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ja-JP" altLang="en-US" sz="16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水</a:t>
                      </a: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ja-JP" altLang="ja-JP" sz="16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ja-JP" altLang="ja-JP" sz="16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ja-JP" altLang="ja-JP" sz="16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ja-JP" altLang="ja-JP" sz="16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r>
              <a:tr h="462985">
                <a:tc>
                  <a:txBody>
                    <a:bodyPr/>
                    <a:lstStyle/>
                    <a:p>
                      <a:pPr algn="ctr">
                        <a:spcAft>
                          <a:spcPts val="0"/>
                        </a:spcAft>
                      </a:pPr>
                      <a:r>
                        <a:rPr lang="en-US" altLang="ja-JP" sz="16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4</a:t>
                      </a: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ja-JP" altLang="en-US" sz="16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木</a:t>
                      </a: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r>
              <a:tr h="462985">
                <a:tc>
                  <a:txBody>
                    <a:bodyPr/>
                    <a:lstStyle/>
                    <a:p>
                      <a:pPr algn="ctr">
                        <a:spcAft>
                          <a:spcPts val="0"/>
                        </a:spcAft>
                      </a:pPr>
                      <a:r>
                        <a:rPr lang="en-US" altLang="ja-JP" sz="16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5</a:t>
                      </a: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ja-JP" altLang="en-US" sz="16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金</a:t>
                      </a: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ja-JP" altLang="ja-JP" sz="16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ja-JP" altLang="ja-JP" sz="16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ja-JP" altLang="ja-JP" sz="16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ja-JP" altLang="ja-JP" sz="16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r>
              <a:tr h="462985">
                <a:tc>
                  <a:txBody>
                    <a:bodyPr/>
                    <a:lstStyle/>
                    <a:p>
                      <a:pPr algn="ctr">
                        <a:spcAft>
                          <a:spcPts val="0"/>
                        </a:spcAft>
                      </a:pPr>
                      <a:r>
                        <a:rPr lang="en-US" altLang="ja-JP" sz="16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8</a:t>
                      </a: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ja-JP" altLang="en-US" sz="16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月</a:t>
                      </a: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r>
              <a:tr h="462985">
                <a:tc>
                  <a:txBody>
                    <a:bodyPr/>
                    <a:lstStyle/>
                    <a:p>
                      <a:pPr algn="ctr">
                        <a:spcAft>
                          <a:spcPts val="0"/>
                        </a:spcAft>
                      </a:pPr>
                      <a:r>
                        <a:rPr lang="en-US" altLang="ja-JP" sz="16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9</a:t>
                      </a: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ja-JP" altLang="en-US" sz="16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火</a:t>
                      </a: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20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20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20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20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r>
              <a:tr h="462985">
                <a:tc>
                  <a:txBody>
                    <a:bodyPr/>
                    <a:lstStyle/>
                    <a:p>
                      <a:pPr algn="ctr">
                        <a:spcAft>
                          <a:spcPts val="0"/>
                        </a:spcAft>
                      </a:pPr>
                      <a:r>
                        <a:rPr lang="en-US" altLang="ja-JP" sz="16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10</a:t>
                      </a: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ja-JP" altLang="en-US" sz="16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水</a:t>
                      </a: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6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ja-JP" altLang="ja-JP" sz="16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ja-JP" altLang="ja-JP" sz="16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ja-JP" altLang="ja-JP" sz="16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6350" cap="flat" cmpd="sng" algn="ctr">
                      <a:solidFill>
                        <a:schemeClr val="tx1"/>
                      </a:solidFill>
                      <a:prstDash val="sysDot"/>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ja-JP" altLang="ja-JP" sz="16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0714" marR="6071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r>
            </a:tbl>
          </a:graphicData>
        </a:graphic>
      </p:graphicFrame>
      <p:sp>
        <p:nvSpPr>
          <p:cNvPr id="5" name="テキスト ボックス 4"/>
          <p:cNvSpPr txBox="1"/>
          <p:nvPr/>
        </p:nvSpPr>
        <p:spPr>
          <a:xfrm>
            <a:off x="539014" y="1116532"/>
            <a:ext cx="5109091" cy="1323439"/>
          </a:xfrm>
          <a:prstGeom prst="rect">
            <a:avLst/>
          </a:prstGeom>
          <a:noFill/>
        </p:spPr>
        <p:txBody>
          <a:bodyPr wrap="none" rtlCol="0">
            <a:spAutoFit/>
          </a:bodyPr>
          <a:lstStyle/>
          <a:p>
            <a:pPr marL="285750" indent="-285750">
              <a:buFont typeface="Wingdings" panose="05000000000000000000" pitchFamily="2" charset="2"/>
              <a:buChar char="n"/>
            </a:pP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チェックする行動・・・他</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の利用者に掴み</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かかる</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　　・起きた時刻：　　　　　</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　・落ち着くまでにかかった時間：</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　・前兆（低い唸り声、体を前後に揺する等）：</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テキスト ボックス 2"/>
          <p:cNvSpPr txBox="1"/>
          <p:nvPr/>
        </p:nvSpPr>
        <p:spPr>
          <a:xfrm>
            <a:off x="2388382" y="2282594"/>
            <a:ext cx="301686" cy="369332"/>
          </a:xfrm>
          <a:prstGeom prst="rect">
            <a:avLst/>
          </a:prstGeom>
          <a:noFill/>
        </p:spPr>
        <p:txBody>
          <a:bodyPr wrap="none" rtlCol="0">
            <a:spAutoFit/>
          </a:bodyPr>
          <a:lstStyle/>
          <a:p>
            <a:r>
              <a:rPr kumimoji="1" lang="en-US" altLang="ja-JP" dirty="0" smtClean="0"/>
              <a:t>9</a:t>
            </a:r>
            <a:endParaRPr kumimoji="1" lang="ja-JP" altLang="en-US" dirty="0"/>
          </a:p>
        </p:txBody>
      </p:sp>
      <p:sp>
        <p:nvSpPr>
          <p:cNvPr id="6" name="テキスト ボックス 5"/>
          <p:cNvSpPr txBox="1"/>
          <p:nvPr/>
        </p:nvSpPr>
        <p:spPr>
          <a:xfrm>
            <a:off x="3131332" y="2282594"/>
            <a:ext cx="418704" cy="369332"/>
          </a:xfrm>
          <a:prstGeom prst="rect">
            <a:avLst/>
          </a:prstGeom>
          <a:noFill/>
        </p:spPr>
        <p:txBody>
          <a:bodyPr wrap="none" rtlCol="0">
            <a:spAutoFit/>
          </a:bodyPr>
          <a:lstStyle/>
          <a:p>
            <a:r>
              <a:rPr kumimoji="1" lang="en-US" altLang="ja-JP" dirty="0" smtClean="0"/>
              <a:t>10</a:t>
            </a:r>
            <a:endParaRPr kumimoji="1" lang="ja-JP" altLang="en-US" dirty="0"/>
          </a:p>
        </p:txBody>
      </p:sp>
      <p:sp>
        <p:nvSpPr>
          <p:cNvPr id="7" name="テキスト ボックス 6"/>
          <p:cNvSpPr txBox="1"/>
          <p:nvPr/>
        </p:nvSpPr>
        <p:spPr>
          <a:xfrm>
            <a:off x="3921907" y="2282594"/>
            <a:ext cx="418704" cy="369332"/>
          </a:xfrm>
          <a:prstGeom prst="rect">
            <a:avLst/>
          </a:prstGeom>
          <a:noFill/>
        </p:spPr>
        <p:txBody>
          <a:bodyPr wrap="none" rtlCol="0">
            <a:spAutoFit/>
          </a:bodyPr>
          <a:lstStyle/>
          <a:p>
            <a:r>
              <a:rPr kumimoji="1" lang="en-US" altLang="ja-JP" dirty="0" smtClean="0"/>
              <a:t>11</a:t>
            </a:r>
            <a:endParaRPr kumimoji="1" lang="ja-JP" altLang="en-US" dirty="0"/>
          </a:p>
        </p:txBody>
      </p:sp>
      <p:sp>
        <p:nvSpPr>
          <p:cNvPr id="8" name="テキスト ボックス 7"/>
          <p:cNvSpPr txBox="1"/>
          <p:nvPr/>
        </p:nvSpPr>
        <p:spPr>
          <a:xfrm>
            <a:off x="4722007" y="2277045"/>
            <a:ext cx="418704" cy="369332"/>
          </a:xfrm>
          <a:prstGeom prst="rect">
            <a:avLst/>
          </a:prstGeom>
          <a:noFill/>
        </p:spPr>
        <p:txBody>
          <a:bodyPr wrap="none" rtlCol="0">
            <a:spAutoFit/>
          </a:bodyPr>
          <a:lstStyle/>
          <a:p>
            <a:r>
              <a:rPr kumimoji="1" lang="en-US" altLang="ja-JP" dirty="0" smtClean="0"/>
              <a:t>12</a:t>
            </a:r>
            <a:endParaRPr kumimoji="1" lang="ja-JP" altLang="en-US" dirty="0"/>
          </a:p>
        </p:txBody>
      </p:sp>
      <p:sp>
        <p:nvSpPr>
          <p:cNvPr id="9" name="テキスト ボックス 8"/>
          <p:cNvSpPr txBox="1"/>
          <p:nvPr/>
        </p:nvSpPr>
        <p:spPr>
          <a:xfrm>
            <a:off x="5512582" y="2277045"/>
            <a:ext cx="418704" cy="369332"/>
          </a:xfrm>
          <a:prstGeom prst="rect">
            <a:avLst/>
          </a:prstGeom>
          <a:noFill/>
        </p:spPr>
        <p:txBody>
          <a:bodyPr wrap="none" rtlCol="0">
            <a:spAutoFit/>
          </a:bodyPr>
          <a:lstStyle/>
          <a:p>
            <a:r>
              <a:rPr kumimoji="1" lang="en-US" altLang="ja-JP" dirty="0" smtClean="0"/>
              <a:t>13</a:t>
            </a:r>
            <a:endParaRPr kumimoji="1" lang="ja-JP" altLang="en-US" dirty="0"/>
          </a:p>
        </p:txBody>
      </p:sp>
      <p:sp>
        <p:nvSpPr>
          <p:cNvPr id="10" name="テキスト ボックス 9"/>
          <p:cNvSpPr txBox="1"/>
          <p:nvPr/>
        </p:nvSpPr>
        <p:spPr>
          <a:xfrm>
            <a:off x="6312682" y="2282594"/>
            <a:ext cx="418704" cy="369332"/>
          </a:xfrm>
          <a:prstGeom prst="rect">
            <a:avLst/>
          </a:prstGeom>
          <a:noFill/>
        </p:spPr>
        <p:txBody>
          <a:bodyPr wrap="none" rtlCol="0">
            <a:spAutoFit/>
          </a:bodyPr>
          <a:lstStyle/>
          <a:p>
            <a:r>
              <a:rPr kumimoji="1" lang="en-US" altLang="ja-JP" dirty="0" smtClean="0"/>
              <a:t>14</a:t>
            </a:r>
            <a:endParaRPr kumimoji="1" lang="ja-JP" altLang="en-US" dirty="0"/>
          </a:p>
        </p:txBody>
      </p:sp>
      <p:sp>
        <p:nvSpPr>
          <p:cNvPr id="11" name="テキスト ボックス 10"/>
          <p:cNvSpPr txBox="1"/>
          <p:nvPr/>
        </p:nvSpPr>
        <p:spPr>
          <a:xfrm>
            <a:off x="7112782" y="2277045"/>
            <a:ext cx="418704" cy="369332"/>
          </a:xfrm>
          <a:prstGeom prst="rect">
            <a:avLst/>
          </a:prstGeom>
          <a:noFill/>
        </p:spPr>
        <p:txBody>
          <a:bodyPr wrap="none" rtlCol="0">
            <a:spAutoFit/>
          </a:bodyPr>
          <a:lstStyle/>
          <a:p>
            <a:r>
              <a:rPr kumimoji="1" lang="en-US" altLang="ja-JP" dirty="0" smtClean="0"/>
              <a:t>15</a:t>
            </a:r>
            <a:endParaRPr kumimoji="1" lang="ja-JP" altLang="en-US" dirty="0"/>
          </a:p>
        </p:txBody>
      </p:sp>
      <p:sp>
        <p:nvSpPr>
          <p:cNvPr id="12" name="テキスト ボックス 11"/>
          <p:cNvSpPr txBox="1"/>
          <p:nvPr/>
        </p:nvSpPr>
        <p:spPr>
          <a:xfrm>
            <a:off x="7903357" y="2277045"/>
            <a:ext cx="418704" cy="369332"/>
          </a:xfrm>
          <a:prstGeom prst="rect">
            <a:avLst/>
          </a:prstGeom>
          <a:noFill/>
        </p:spPr>
        <p:txBody>
          <a:bodyPr wrap="none" rtlCol="0">
            <a:spAutoFit/>
          </a:bodyPr>
          <a:lstStyle/>
          <a:p>
            <a:r>
              <a:rPr kumimoji="1" lang="en-US" altLang="ja-JP" dirty="0" smtClean="0"/>
              <a:t>16</a:t>
            </a:r>
            <a:endParaRPr kumimoji="1" lang="ja-JP" altLang="en-US" dirty="0"/>
          </a:p>
        </p:txBody>
      </p:sp>
      <p:sp>
        <p:nvSpPr>
          <p:cNvPr id="14" name="角丸四角形 13"/>
          <p:cNvSpPr/>
          <p:nvPr/>
        </p:nvSpPr>
        <p:spPr>
          <a:xfrm>
            <a:off x="2438666" y="1391248"/>
            <a:ext cx="792000" cy="216000"/>
          </a:xfrm>
          <a:prstGeom prst="roundRect">
            <a:avLst>
              <a:gd name="adj" fmla="val 37561"/>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rPr>
              <a:t>◯：◯◯</a:t>
            </a:r>
            <a:endParaRPr kumimoji="1" lang="ja-JP" altLang="en-US" sz="1200" dirty="0">
              <a:solidFill>
                <a:schemeClr val="tx1"/>
              </a:solidFill>
            </a:endParaRPr>
          </a:p>
        </p:txBody>
      </p:sp>
      <p:grpSp>
        <p:nvGrpSpPr>
          <p:cNvPr id="20" name="グループ化 19"/>
          <p:cNvGrpSpPr/>
          <p:nvPr/>
        </p:nvGrpSpPr>
        <p:grpSpPr>
          <a:xfrm>
            <a:off x="4102320" y="1674593"/>
            <a:ext cx="800100" cy="182381"/>
            <a:chOff x="5140711" y="1856332"/>
            <a:chExt cx="800100" cy="182381"/>
          </a:xfrm>
        </p:grpSpPr>
        <p:cxnSp>
          <p:nvCxnSpPr>
            <p:cNvPr id="16" name="直線コネクタ 15"/>
            <p:cNvCxnSpPr/>
            <p:nvPr/>
          </p:nvCxnSpPr>
          <p:spPr>
            <a:xfrm>
              <a:off x="5140711" y="1943100"/>
              <a:ext cx="800100" cy="0"/>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cxnSp>
          <p:nvCxnSpPr>
            <p:cNvPr id="18" name="直線コネクタ 17"/>
            <p:cNvCxnSpPr/>
            <p:nvPr/>
          </p:nvCxnSpPr>
          <p:spPr>
            <a:xfrm>
              <a:off x="5140711" y="1856332"/>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a:xfrm>
              <a:off x="5940811" y="1858713"/>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1" name="角丸四角形 20"/>
          <p:cNvSpPr/>
          <p:nvPr/>
        </p:nvSpPr>
        <p:spPr>
          <a:xfrm>
            <a:off x="2683499" y="2757960"/>
            <a:ext cx="497456" cy="235497"/>
          </a:xfrm>
          <a:prstGeom prst="roundRect">
            <a:avLst>
              <a:gd name="adj" fmla="val 37561"/>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ja-JP" sz="1000" dirty="0" smtClean="0">
                <a:solidFill>
                  <a:schemeClr val="tx1"/>
                </a:solidFill>
              </a:rPr>
              <a:t>9:40</a:t>
            </a:r>
            <a:endParaRPr kumimoji="1" lang="ja-JP" altLang="en-US" sz="1000" dirty="0">
              <a:solidFill>
                <a:schemeClr val="tx1"/>
              </a:solidFill>
            </a:endParaRPr>
          </a:p>
        </p:txBody>
      </p:sp>
      <p:grpSp>
        <p:nvGrpSpPr>
          <p:cNvPr id="22" name="グループ化 21"/>
          <p:cNvGrpSpPr/>
          <p:nvPr/>
        </p:nvGrpSpPr>
        <p:grpSpPr>
          <a:xfrm>
            <a:off x="3188894" y="2785708"/>
            <a:ext cx="324000" cy="180000"/>
            <a:chOff x="5140711" y="1858713"/>
            <a:chExt cx="800100" cy="180000"/>
          </a:xfrm>
        </p:grpSpPr>
        <p:cxnSp>
          <p:nvCxnSpPr>
            <p:cNvPr id="23" name="直線コネクタ 22"/>
            <p:cNvCxnSpPr/>
            <p:nvPr/>
          </p:nvCxnSpPr>
          <p:spPr>
            <a:xfrm>
              <a:off x="5140711" y="1943100"/>
              <a:ext cx="800100" cy="0"/>
            </a:xfrm>
            <a:prstGeom prst="line">
              <a:avLst/>
            </a:prstGeom>
            <a:ln w="12700">
              <a:solidFill>
                <a:schemeClr val="tx1"/>
              </a:solidFill>
            </a:ln>
          </p:spPr>
          <p:style>
            <a:lnRef idx="1">
              <a:schemeClr val="dk1"/>
            </a:lnRef>
            <a:fillRef idx="0">
              <a:schemeClr val="dk1"/>
            </a:fillRef>
            <a:effectRef idx="0">
              <a:schemeClr val="dk1"/>
            </a:effectRef>
            <a:fontRef idx="minor">
              <a:schemeClr val="tx1"/>
            </a:fontRef>
          </p:style>
        </p:cxnSp>
        <p:cxnSp>
          <p:nvCxnSpPr>
            <p:cNvPr id="25" name="直線コネクタ 24"/>
            <p:cNvCxnSpPr/>
            <p:nvPr/>
          </p:nvCxnSpPr>
          <p:spPr>
            <a:xfrm>
              <a:off x="5940811" y="1858713"/>
              <a:ext cx="0" cy="18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6" name="角丸四角形 25"/>
          <p:cNvSpPr/>
          <p:nvPr/>
        </p:nvSpPr>
        <p:spPr>
          <a:xfrm>
            <a:off x="4672942" y="2758962"/>
            <a:ext cx="497456" cy="235497"/>
          </a:xfrm>
          <a:prstGeom prst="roundRect">
            <a:avLst>
              <a:gd name="adj" fmla="val 37561"/>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ja-JP" sz="1000" dirty="0" smtClean="0">
                <a:solidFill>
                  <a:schemeClr val="tx1"/>
                </a:solidFill>
              </a:rPr>
              <a:t>12:10</a:t>
            </a:r>
            <a:endParaRPr kumimoji="1" lang="ja-JP" altLang="en-US" sz="1000" dirty="0">
              <a:solidFill>
                <a:schemeClr val="tx1"/>
              </a:solidFill>
            </a:endParaRPr>
          </a:p>
        </p:txBody>
      </p:sp>
      <p:grpSp>
        <p:nvGrpSpPr>
          <p:cNvPr id="27" name="グループ化 26"/>
          <p:cNvGrpSpPr/>
          <p:nvPr/>
        </p:nvGrpSpPr>
        <p:grpSpPr>
          <a:xfrm>
            <a:off x="5178337" y="2786710"/>
            <a:ext cx="576000" cy="180000"/>
            <a:chOff x="5140711" y="1858713"/>
            <a:chExt cx="800100" cy="180000"/>
          </a:xfrm>
        </p:grpSpPr>
        <p:cxnSp>
          <p:nvCxnSpPr>
            <p:cNvPr id="28" name="直線コネクタ 27"/>
            <p:cNvCxnSpPr/>
            <p:nvPr/>
          </p:nvCxnSpPr>
          <p:spPr>
            <a:xfrm>
              <a:off x="5140711" y="1943100"/>
              <a:ext cx="800100" cy="0"/>
            </a:xfrm>
            <a:prstGeom prst="line">
              <a:avLst/>
            </a:prstGeom>
            <a:ln w="12700">
              <a:solidFill>
                <a:schemeClr val="tx1"/>
              </a:solidFill>
            </a:ln>
          </p:spPr>
          <p:style>
            <a:lnRef idx="1">
              <a:schemeClr val="dk1"/>
            </a:lnRef>
            <a:fillRef idx="0">
              <a:schemeClr val="dk1"/>
            </a:fillRef>
            <a:effectRef idx="0">
              <a:schemeClr val="dk1"/>
            </a:effectRef>
            <a:fontRef idx="minor">
              <a:schemeClr val="tx1"/>
            </a:fontRef>
          </p:style>
        </p:cxnSp>
        <p:cxnSp>
          <p:nvCxnSpPr>
            <p:cNvPr id="29" name="直線コネクタ 28"/>
            <p:cNvCxnSpPr/>
            <p:nvPr/>
          </p:nvCxnSpPr>
          <p:spPr>
            <a:xfrm>
              <a:off x="5940811" y="1858713"/>
              <a:ext cx="0" cy="18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30" name="角丸四角形 29"/>
          <p:cNvSpPr/>
          <p:nvPr/>
        </p:nvSpPr>
        <p:spPr>
          <a:xfrm>
            <a:off x="6719072" y="3254262"/>
            <a:ext cx="497456" cy="235497"/>
          </a:xfrm>
          <a:prstGeom prst="roundRect">
            <a:avLst>
              <a:gd name="adj" fmla="val 37561"/>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ja-JP" sz="1000" dirty="0" smtClean="0">
                <a:solidFill>
                  <a:schemeClr val="tx1"/>
                </a:solidFill>
              </a:rPr>
              <a:t>14:30</a:t>
            </a:r>
            <a:endParaRPr kumimoji="1" lang="ja-JP" altLang="en-US" sz="1000" dirty="0">
              <a:solidFill>
                <a:schemeClr val="tx1"/>
              </a:solidFill>
            </a:endParaRPr>
          </a:p>
        </p:txBody>
      </p:sp>
      <p:grpSp>
        <p:nvGrpSpPr>
          <p:cNvPr id="31" name="グループ化 30"/>
          <p:cNvGrpSpPr/>
          <p:nvPr/>
        </p:nvGrpSpPr>
        <p:grpSpPr>
          <a:xfrm>
            <a:off x="7224467" y="3282010"/>
            <a:ext cx="576000" cy="180000"/>
            <a:chOff x="5140711" y="1858713"/>
            <a:chExt cx="800100" cy="180000"/>
          </a:xfrm>
        </p:grpSpPr>
        <p:cxnSp>
          <p:nvCxnSpPr>
            <p:cNvPr id="32" name="直線コネクタ 31"/>
            <p:cNvCxnSpPr/>
            <p:nvPr/>
          </p:nvCxnSpPr>
          <p:spPr>
            <a:xfrm>
              <a:off x="5140711" y="1943100"/>
              <a:ext cx="800100" cy="0"/>
            </a:xfrm>
            <a:prstGeom prst="line">
              <a:avLst/>
            </a:prstGeom>
            <a:ln w="12700">
              <a:solidFill>
                <a:schemeClr val="tx1"/>
              </a:solidFill>
            </a:ln>
          </p:spPr>
          <p:style>
            <a:lnRef idx="1">
              <a:schemeClr val="dk1"/>
            </a:lnRef>
            <a:fillRef idx="0">
              <a:schemeClr val="dk1"/>
            </a:fillRef>
            <a:effectRef idx="0">
              <a:schemeClr val="dk1"/>
            </a:effectRef>
            <a:fontRef idx="minor">
              <a:schemeClr val="tx1"/>
            </a:fontRef>
          </p:style>
        </p:cxnSp>
        <p:cxnSp>
          <p:nvCxnSpPr>
            <p:cNvPr id="33" name="直線コネクタ 32"/>
            <p:cNvCxnSpPr/>
            <p:nvPr/>
          </p:nvCxnSpPr>
          <p:spPr>
            <a:xfrm>
              <a:off x="5940811" y="1858713"/>
              <a:ext cx="0" cy="18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34" name="角丸四角形 33"/>
          <p:cNvSpPr/>
          <p:nvPr/>
        </p:nvSpPr>
        <p:spPr>
          <a:xfrm>
            <a:off x="3433580" y="3695834"/>
            <a:ext cx="497456" cy="235497"/>
          </a:xfrm>
          <a:prstGeom prst="roundRect">
            <a:avLst>
              <a:gd name="adj" fmla="val 37561"/>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ja-JP" sz="1000" dirty="0" smtClean="0">
                <a:solidFill>
                  <a:schemeClr val="tx1"/>
                </a:solidFill>
              </a:rPr>
              <a:t>10:30</a:t>
            </a:r>
            <a:endParaRPr kumimoji="1" lang="ja-JP" altLang="en-US" sz="1000" dirty="0">
              <a:solidFill>
                <a:schemeClr val="tx1"/>
              </a:solidFill>
            </a:endParaRPr>
          </a:p>
        </p:txBody>
      </p:sp>
      <p:grpSp>
        <p:nvGrpSpPr>
          <p:cNvPr id="35" name="グループ化 34"/>
          <p:cNvGrpSpPr/>
          <p:nvPr/>
        </p:nvGrpSpPr>
        <p:grpSpPr>
          <a:xfrm>
            <a:off x="3938975" y="3723582"/>
            <a:ext cx="1404000" cy="180000"/>
            <a:chOff x="5140711" y="1858713"/>
            <a:chExt cx="800100" cy="180000"/>
          </a:xfrm>
        </p:grpSpPr>
        <p:cxnSp>
          <p:nvCxnSpPr>
            <p:cNvPr id="36" name="直線コネクタ 35"/>
            <p:cNvCxnSpPr/>
            <p:nvPr/>
          </p:nvCxnSpPr>
          <p:spPr>
            <a:xfrm>
              <a:off x="5140711" y="1943100"/>
              <a:ext cx="800100" cy="0"/>
            </a:xfrm>
            <a:prstGeom prst="line">
              <a:avLst/>
            </a:prstGeom>
            <a:ln w="12700">
              <a:solidFill>
                <a:schemeClr val="tx1"/>
              </a:solidFill>
            </a:ln>
          </p:spPr>
          <p:style>
            <a:lnRef idx="1">
              <a:schemeClr val="dk1"/>
            </a:lnRef>
            <a:fillRef idx="0">
              <a:schemeClr val="dk1"/>
            </a:fillRef>
            <a:effectRef idx="0">
              <a:schemeClr val="dk1"/>
            </a:effectRef>
            <a:fontRef idx="minor">
              <a:schemeClr val="tx1"/>
            </a:fontRef>
          </p:style>
        </p:cxnSp>
        <p:cxnSp>
          <p:nvCxnSpPr>
            <p:cNvPr id="37" name="直線コネクタ 36"/>
            <p:cNvCxnSpPr/>
            <p:nvPr/>
          </p:nvCxnSpPr>
          <p:spPr>
            <a:xfrm>
              <a:off x="5940811" y="1858713"/>
              <a:ext cx="0" cy="18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38" name="角丸四角形 37"/>
          <p:cNvSpPr/>
          <p:nvPr/>
        </p:nvSpPr>
        <p:spPr>
          <a:xfrm>
            <a:off x="6754914" y="3695834"/>
            <a:ext cx="497456" cy="235497"/>
          </a:xfrm>
          <a:prstGeom prst="roundRect">
            <a:avLst>
              <a:gd name="adj" fmla="val 37561"/>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ja-JP" sz="1000" dirty="0" smtClean="0">
                <a:solidFill>
                  <a:schemeClr val="tx1"/>
                </a:solidFill>
              </a:rPr>
              <a:t>14:40</a:t>
            </a:r>
            <a:endParaRPr kumimoji="1" lang="ja-JP" altLang="en-US" sz="1000" dirty="0">
              <a:solidFill>
                <a:schemeClr val="tx1"/>
              </a:solidFill>
            </a:endParaRPr>
          </a:p>
        </p:txBody>
      </p:sp>
      <p:grpSp>
        <p:nvGrpSpPr>
          <p:cNvPr id="39" name="グループ化 38"/>
          <p:cNvGrpSpPr/>
          <p:nvPr/>
        </p:nvGrpSpPr>
        <p:grpSpPr>
          <a:xfrm>
            <a:off x="7260309" y="3723582"/>
            <a:ext cx="720000" cy="180000"/>
            <a:chOff x="5140711" y="1858713"/>
            <a:chExt cx="800100" cy="180000"/>
          </a:xfrm>
        </p:grpSpPr>
        <p:cxnSp>
          <p:nvCxnSpPr>
            <p:cNvPr id="40" name="直線コネクタ 39"/>
            <p:cNvCxnSpPr/>
            <p:nvPr/>
          </p:nvCxnSpPr>
          <p:spPr>
            <a:xfrm>
              <a:off x="5140711" y="1943100"/>
              <a:ext cx="800100" cy="0"/>
            </a:xfrm>
            <a:prstGeom prst="line">
              <a:avLst/>
            </a:prstGeom>
            <a:ln w="12700">
              <a:solidFill>
                <a:schemeClr val="tx1"/>
              </a:solidFill>
            </a:ln>
          </p:spPr>
          <p:style>
            <a:lnRef idx="1">
              <a:schemeClr val="dk1"/>
            </a:lnRef>
            <a:fillRef idx="0">
              <a:schemeClr val="dk1"/>
            </a:fillRef>
            <a:effectRef idx="0">
              <a:schemeClr val="dk1"/>
            </a:effectRef>
            <a:fontRef idx="minor">
              <a:schemeClr val="tx1"/>
            </a:fontRef>
          </p:style>
        </p:cxnSp>
        <p:cxnSp>
          <p:nvCxnSpPr>
            <p:cNvPr id="41" name="直線コネクタ 40"/>
            <p:cNvCxnSpPr/>
            <p:nvPr/>
          </p:nvCxnSpPr>
          <p:spPr>
            <a:xfrm>
              <a:off x="5940811" y="1858713"/>
              <a:ext cx="0" cy="18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59" name="グループ化 58"/>
          <p:cNvGrpSpPr/>
          <p:nvPr/>
        </p:nvGrpSpPr>
        <p:grpSpPr>
          <a:xfrm>
            <a:off x="5289055" y="1921449"/>
            <a:ext cx="818049" cy="182381"/>
            <a:chOff x="5289055" y="1921449"/>
            <a:chExt cx="818049" cy="182381"/>
          </a:xfrm>
        </p:grpSpPr>
        <p:grpSp>
          <p:nvGrpSpPr>
            <p:cNvPr id="42" name="グループ化 41"/>
            <p:cNvGrpSpPr/>
            <p:nvPr/>
          </p:nvGrpSpPr>
          <p:grpSpPr>
            <a:xfrm>
              <a:off x="5290521" y="1921449"/>
              <a:ext cx="809624" cy="182381"/>
              <a:chOff x="5140711" y="1856332"/>
              <a:chExt cx="809624" cy="182381"/>
            </a:xfrm>
          </p:grpSpPr>
          <p:cxnSp>
            <p:nvCxnSpPr>
              <p:cNvPr id="44" name="直線コネクタ 43"/>
              <p:cNvCxnSpPr/>
              <p:nvPr/>
            </p:nvCxnSpPr>
            <p:spPr>
              <a:xfrm>
                <a:off x="5140711" y="1856332"/>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直線コネクタ 44"/>
              <p:cNvCxnSpPr/>
              <p:nvPr/>
            </p:nvCxnSpPr>
            <p:spPr>
              <a:xfrm>
                <a:off x="5950335" y="1858713"/>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pic>
          <p:nvPicPr>
            <p:cNvPr id="58" name="図 57"/>
            <p:cNvPicPr>
              <a:picLocks noChangeAspect="1"/>
            </p:cNvPicPr>
            <p:nvPr/>
          </p:nvPicPr>
          <p:blipFill>
            <a:blip r:embed="rId2"/>
            <a:stretch>
              <a:fillRect/>
            </a:stretch>
          </p:blipFill>
          <p:spPr>
            <a:xfrm>
              <a:off x="5289055" y="1929676"/>
              <a:ext cx="818049" cy="140875"/>
            </a:xfrm>
            <a:prstGeom prst="rect">
              <a:avLst/>
            </a:prstGeom>
          </p:spPr>
        </p:pic>
      </p:grpSp>
      <p:grpSp>
        <p:nvGrpSpPr>
          <p:cNvPr id="60" name="グループ化 59"/>
          <p:cNvGrpSpPr/>
          <p:nvPr/>
        </p:nvGrpSpPr>
        <p:grpSpPr>
          <a:xfrm>
            <a:off x="2554166" y="2834835"/>
            <a:ext cx="144000" cy="108000"/>
            <a:chOff x="5289055" y="1921449"/>
            <a:chExt cx="818049" cy="180000"/>
          </a:xfrm>
        </p:grpSpPr>
        <p:cxnSp>
          <p:nvCxnSpPr>
            <p:cNvPr id="63" name="直線コネクタ 62"/>
            <p:cNvCxnSpPr/>
            <p:nvPr/>
          </p:nvCxnSpPr>
          <p:spPr>
            <a:xfrm>
              <a:off x="5290521" y="1921449"/>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62" name="図 61"/>
            <p:cNvPicPr>
              <a:picLocks noChangeAspect="1"/>
            </p:cNvPicPr>
            <p:nvPr/>
          </p:nvPicPr>
          <p:blipFill>
            <a:blip r:embed="rId2"/>
            <a:stretch>
              <a:fillRect/>
            </a:stretch>
          </p:blipFill>
          <p:spPr>
            <a:xfrm>
              <a:off x="5289055" y="1978479"/>
              <a:ext cx="818049" cy="92072"/>
            </a:xfrm>
            <a:prstGeom prst="rect">
              <a:avLst/>
            </a:prstGeom>
          </p:spPr>
        </p:pic>
      </p:grpSp>
      <p:grpSp>
        <p:nvGrpSpPr>
          <p:cNvPr id="65" name="グループ化 64"/>
          <p:cNvGrpSpPr/>
          <p:nvPr/>
        </p:nvGrpSpPr>
        <p:grpSpPr>
          <a:xfrm>
            <a:off x="4403816" y="2825210"/>
            <a:ext cx="288000" cy="144000"/>
            <a:chOff x="5289055" y="1921449"/>
            <a:chExt cx="818049" cy="180000"/>
          </a:xfrm>
        </p:grpSpPr>
        <p:cxnSp>
          <p:nvCxnSpPr>
            <p:cNvPr id="66" name="直線コネクタ 65"/>
            <p:cNvCxnSpPr/>
            <p:nvPr/>
          </p:nvCxnSpPr>
          <p:spPr>
            <a:xfrm>
              <a:off x="5290521" y="1921449"/>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67" name="図 66"/>
            <p:cNvPicPr>
              <a:picLocks noChangeAspect="1"/>
            </p:cNvPicPr>
            <p:nvPr/>
          </p:nvPicPr>
          <p:blipFill>
            <a:blip r:embed="rId2"/>
            <a:stretch>
              <a:fillRect/>
            </a:stretch>
          </p:blipFill>
          <p:spPr>
            <a:xfrm>
              <a:off x="5289055" y="1978479"/>
              <a:ext cx="818049" cy="92072"/>
            </a:xfrm>
            <a:prstGeom prst="rect">
              <a:avLst/>
            </a:prstGeom>
          </p:spPr>
        </p:pic>
      </p:grpSp>
      <p:grpSp>
        <p:nvGrpSpPr>
          <p:cNvPr id="68" name="グループ化 67"/>
          <p:cNvGrpSpPr/>
          <p:nvPr/>
        </p:nvGrpSpPr>
        <p:grpSpPr>
          <a:xfrm>
            <a:off x="2731987" y="3768200"/>
            <a:ext cx="252000" cy="108000"/>
            <a:chOff x="5289055" y="1921449"/>
            <a:chExt cx="818049" cy="182381"/>
          </a:xfrm>
        </p:grpSpPr>
        <p:grpSp>
          <p:nvGrpSpPr>
            <p:cNvPr id="69" name="グループ化 68"/>
            <p:cNvGrpSpPr/>
            <p:nvPr/>
          </p:nvGrpSpPr>
          <p:grpSpPr>
            <a:xfrm>
              <a:off x="5290521" y="1921449"/>
              <a:ext cx="809624" cy="182381"/>
              <a:chOff x="5140711" y="1856332"/>
              <a:chExt cx="809624" cy="182381"/>
            </a:xfrm>
          </p:grpSpPr>
          <p:cxnSp>
            <p:nvCxnSpPr>
              <p:cNvPr id="71" name="直線コネクタ 70"/>
              <p:cNvCxnSpPr/>
              <p:nvPr/>
            </p:nvCxnSpPr>
            <p:spPr>
              <a:xfrm>
                <a:off x="5140711" y="1856332"/>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2" name="直線コネクタ 71"/>
              <p:cNvCxnSpPr/>
              <p:nvPr/>
            </p:nvCxnSpPr>
            <p:spPr>
              <a:xfrm>
                <a:off x="5950335" y="1858713"/>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pic>
          <p:nvPicPr>
            <p:cNvPr id="70" name="図 69"/>
            <p:cNvPicPr>
              <a:picLocks noChangeAspect="1"/>
            </p:cNvPicPr>
            <p:nvPr/>
          </p:nvPicPr>
          <p:blipFill>
            <a:blip r:embed="rId2"/>
            <a:stretch>
              <a:fillRect/>
            </a:stretch>
          </p:blipFill>
          <p:spPr>
            <a:xfrm>
              <a:off x="5289055" y="1929676"/>
              <a:ext cx="818049" cy="140875"/>
            </a:xfrm>
            <a:prstGeom prst="rect">
              <a:avLst/>
            </a:prstGeom>
          </p:spPr>
        </p:pic>
      </p:grpSp>
      <p:grpSp>
        <p:nvGrpSpPr>
          <p:cNvPr id="73" name="グループ化 72"/>
          <p:cNvGrpSpPr/>
          <p:nvPr/>
        </p:nvGrpSpPr>
        <p:grpSpPr>
          <a:xfrm>
            <a:off x="3264832" y="3757258"/>
            <a:ext cx="180000" cy="108000"/>
            <a:chOff x="5289055" y="1921449"/>
            <a:chExt cx="818049" cy="180000"/>
          </a:xfrm>
        </p:grpSpPr>
        <p:cxnSp>
          <p:nvCxnSpPr>
            <p:cNvPr id="74" name="直線コネクタ 73"/>
            <p:cNvCxnSpPr/>
            <p:nvPr/>
          </p:nvCxnSpPr>
          <p:spPr>
            <a:xfrm>
              <a:off x="5290521" y="1921449"/>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75" name="図 74"/>
            <p:cNvPicPr>
              <a:picLocks noChangeAspect="1"/>
            </p:cNvPicPr>
            <p:nvPr/>
          </p:nvPicPr>
          <p:blipFill>
            <a:blip r:embed="rId2"/>
            <a:stretch>
              <a:fillRect/>
            </a:stretch>
          </p:blipFill>
          <p:spPr>
            <a:xfrm>
              <a:off x="5289055" y="1978479"/>
              <a:ext cx="818049" cy="92072"/>
            </a:xfrm>
            <a:prstGeom prst="rect">
              <a:avLst/>
            </a:prstGeom>
          </p:spPr>
        </p:pic>
      </p:grpSp>
      <p:grpSp>
        <p:nvGrpSpPr>
          <p:cNvPr id="76" name="グループ化 75"/>
          <p:cNvGrpSpPr/>
          <p:nvPr/>
        </p:nvGrpSpPr>
        <p:grpSpPr>
          <a:xfrm>
            <a:off x="6593836" y="3757258"/>
            <a:ext cx="180000" cy="108000"/>
            <a:chOff x="5289055" y="1921449"/>
            <a:chExt cx="818049" cy="180000"/>
          </a:xfrm>
        </p:grpSpPr>
        <p:cxnSp>
          <p:nvCxnSpPr>
            <p:cNvPr id="77" name="直線コネクタ 76"/>
            <p:cNvCxnSpPr/>
            <p:nvPr/>
          </p:nvCxnSpPr>
          <p:spPr>
            <a:xfrm>
              <a:off x="5290521" y="1921449"/>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78" name="図 77"/>
            <p:cNvPicPr>
              <a:picLocks noChangeAspect="1"/>
            </p:cNvPicPr>
            <p:nvPr/>
          </p:nvPicPr>
          <p:blipFill>
            <a:blip r:embed="rId2"/>
            <a:stretch>
              <a:fillRect/>
            </a:stretch>
          </p:blipFill>
          <p:spPr>
            <a:xfrm>
              <a:off x="5289055" y="1978479"/>
              <a:ext cx="818049" cy="92072"/>
            </a:xfrm>
            <a:prstGeom prst="rect">
              <a:avLst/>
            </a:prstGeom>
          </p:spPr>
        </p:pic>
      </p:grpSp>
      <p:sp>
        <p:nvSpPr>
          <p:cNvPr id="61" name="テキスト ボックス 60"/>
          <p:cNvSpPr txBox="1"/>
          <p:nvPr/>
        </p:nvSpPr>
        <p:spPr>
          <a:xfrm>
            <a:off x="8396082" y="265041"/>
            <a:ext cx="466794" cy="430887"/>
          </a:xfrm>
          <a:prstGeom prst="rect">
            <a:avLst/>
          </a:prstGeom>
          <a:noFill/>
          <a:ln>
            <a:noFill/>
          </a:ln>
        </p:spPr>
        <p:txBody>
          <a:bodyPr wrap="none" rtlCol="0">
            <a:spAutoFit/>
          </a:bodyPr>
          <a:lstStyle/>
          <a:p>
            <a:r>
              <a:rPr kumimoji="1" lang="ja-JP" altLang="en-US" sz="2200" dirty="0" smtClean="0">
                <a:latin typeface="メイリオ" panose="020B0604030504040204" pitchFamily="50" charset="-128"/>
                <a:ea typeface="メイリオ" panose="020B0604030504040204" pitchFamily="50" charset="-128"/>
                <a:cs typeface="メイリオ" panose="020B0604030504040204" pitchFamily="50" charset="-128"/>
              </a:rPr>
              <a:t>例</a:t>
            </a:r>
            <a:endParaRPr kumimoji="1" lang="ja-JP" altLang="en-US" sz="22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15330589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1404</TotalTime>
  <Words>2504</Words>
  <Application>Microsoft Office PowerPoint</Application>
  <PresentationFormat>画面に合わせる (4:3)</PresentationFormat>
  <Paragraphs>441</Paragraphs>
  <Slides>26</Slides>
  <Notes>21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26</vt:i4>
      </vt:variant>
    </vt:vector>
  </HeadingPairs>
  <TitlesOfParts>
    <vt:vector size="33" baseType="lpstr">
      <vt:lpstr>ＭＳ Ｐゴシック</vt:lpstr>
      <vt:lpstr>メイリオ</vt:lpstr>
      <vt:lpstr>Arial</vt:lpstr>
      <vt:lpstr>Calibri</vt:lpstr>
      <vt:lpstr>Calibri Light</vt:lpstr>
      <vt:lpstr>Wingdings</vt:lpstr>
      <vt:lpstr>Office テーマ</vt:lpstr>
      <vt:lpstr>－危機対応と虐待防止との関連から－</vt:lpstr>
      <vt:lpstr>この時間の目的 </vt:lpstr>
      <vt:lpstr>演習の流れ </vt:lpstr>
      <vt:lpstr>突然訪れる危機的な状況</vt:lpstr>
      <vt:lpstr>記録と評価｜なぜ記録が必要なのか</vt:lpstr>
      <vt:lpstr>記録と評価｜変化を把握する</vt:lpstr>
      <vt:lpstr>記録と評価｜原因を考える</vt:lpstr>
      <vt:lpstr>　　　　　　　さんの行動記録</vt:lpstr>
      <vt:lpstr>　　　　　　　さんの行動記録</vt:lpstr>
      <vt:lpstr>　　　　　　　さんの行動記録</vt:lpstr>
      <vt:lpstr>　　　　　　　さんの生活記録</vt:lpstr>
      <vt:lpstr>　 月　 日の　高崎のぞむ　さんの行動記録</vt:lpstr>
      <vt:lpstr>演習①｜必要な情報を考える</vt:lpstr>
      <vt:lpstr>演習①｜突然訪れる危機的な状況</vt:lpstr>
      <vt:lpstr>演習①｜必要な情報を考える</vt:lpstr>
      <vt:lpstr>演習①｜まとめ</vt:lpstr>
      <vt:lpstr>演習①｜必要な情報を考える（例）</vt:lpstr>
      <vt:lpstr>演習②｜記録の方法を考える</vt:lpstr>
      <vt:lpstr>演習②｜記録の方法を考える</vt:lpstr>
      <vt:lpstr>演習②｜記録の方法を考える</vt:lpstr>
      <vt:lpstr>演習②｜記録の方法を考える</vt:lpstr>
      <vt:lpstr>演習②｜記録方法を考えるプロセス</vt:lpstr>
      <vt:lpstr>演習②｜記録の方法を考える〔例〕</vt:lpstr>
      <vt:lpstr>危機介入｜原則とその方法</vt:lpstr>
      <vt:lpstr>危機介入｜身体拘束の考え方</vt:lpstr>
      <vt:lpstr>参考文献</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－危機対応と虐待防止との関連から－</dc:title>
  <dc:creator>pc83</dc:creator>
  <cp:lastModifiedBy>pc83</cp:lastModifiedBy>
  <cp:revision>121</cp:revision>
  <cp:lastPrinted>2014-10-06T08:33:37Z</cp:lastPrinted>
  <dcterms:created xsi:type="dcterms:W3CDTF">2014-09-19T04:20:28Z</dcterms:created>
  <dcterms:modified xsi:type="dcterms:W3CDTF">2014-10-12T04:57:25Z</dcterms:modified>
</cp:coreProperties>
</file>